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56" r:id="rId2"/>
    <p:sldId id="450" r:id="rId3"/>
    <p:sldId id="451" r:id="rId4"/>
    <p:sldId id="457" r:id="rId5"/>
    <p:sldId id="453" r:id="rId6"/>
    <p:sldId id="454" r:id="rId7"/>
    <p:sldId id="455" r:id="rId8"/>
    <p:sldId id="459" r:id="rId9"/>
    <p:sldId id="462" r:id="rId10"/>
    <p:sldId id="468" r:id="rId11"/>
    <p:sldId id="469" r:id="rId12"/>
    <p:sldId id="370" r:id="rId13"/>
    <p:sldId id="465" r:id="rId14"/>
    <p:sldId id="466" r:id="rId15"/>
    <p:sldId id="467" r:id="rId16"/>
    <p:sldId id="446" r:id="rId17"/>
    <p:sldId id="460" r:id="rId18"/>
    <p:sldId id="448" r:id="rId19"/>
    <p:sldId id="444" r:id="rId20"/>
    <p:sldId id="445" r:id="rId21"/>
    <p:sldId id="470" r:id="rId22"/>
    <p:sldId id="461" r:id="rId23"/>
    <p:sldId id="392" r:id="rId24"/>
  </p:sldIdLst>
  <p:sldSz cx="9906000" cy="6858000" type="A4"/>
  <p:notesSz cx="6858000" cy="9144000"/>
  <p:defaultTextStyle>
    <a:defPPr>
      <a:defRPr lang="en-US"/>
    </a:defPPr>
    <a:lvl1pPr algn="l" rtl="0" fontAlgn="base">
      <a:spcBef>
        <a:spcPct val="0"/>
      </a:spcBef>
      <a:spcAft>
        <a:spcPct val="0"/>
      </a:spcAft>
      <a:defRPr kern="1200">
        <a:solidFill>
          <a:schemeClr val="tx1"/>
        </a:solidFill>
        <a:latin typeface="Arial Narrow" pitchFamily="34" charset="0"/>
        <a:ea typeface="+mn-ea"/>
        <a:cs typeface="Arial" charset="0"/>
      </a:defRPr>
    </a:lvl1pPr>
    <a:lvl2pPr marL="457200" algn="l" rtl="0" fontAlgn="base">
      <a:spcBef>
        <a:spcPct val="0"/>
      </a:spcBef>
      <a:spcAft>
        <a:spcPct val="0"/>
      </a:spcAft>
      <a:defRPr kern="1200">
        <a:solidFill>
          <a:schemeClr val="tx1"/>
        </a:solidFill>
        <a:latin typeface="Arial Narrow" pitchFamily="34" charset="0"/>
        <a:ea typeface="+mn-ea"/>
        <a:cs typeface="Arial" charset="0"/>
      </a:defRPr>
    </a:lvl2pPr>
    <a:lvl3pPr marL="914400" algn="l" rtl="0" fontAlgn="base">
      <a:spcBef>
        <a:spcPct val="0"/>
      </a:spcBef>
      <a:spcAft>
        <a:spcPct val="0"/>
      </a:spcAft>
      <a:defRPr kern="1200">
        <a:solidFill>
          <a:schemeClr val="tx1"/>
        </a:solidFill>
        <a:latin typeface="Arial Narrow" pitchFamily="34" charset="0"/>
        <a:ea typeface="+mn-ea"/>
        <a:cs typeface="Arial" charset="0"/>
      </a:defRPr>
    </a:lvl3pPr>
    <a:lvl4pPr marL="1371600" algn="l" rtl="0" fontAlgn="base">
      <a:spcBef>
        <a:spcPct val="0"/>
      </a:spcBef>
      <a:spcAft>
        <a:spcPct val="0"/>
      </a:spcAft>
      <a:defRPr kern="1200">
        <a:solidFill>
          <a:schemeClr val="tx1"/>
        </a:solidFill>
        <a:latin typeface="Arial Narrow" pitchFamily="34" charset="0"/>
        <a:ea typeface="+mn-ea"/>
        <a:cs typeface="Arial" charset="0"/>
      </a:defRPr>
    </a:lvl4pPr>
    <a:lvl5pPr marL="1828800" algn="l" rtl="0" fontAlgn="base">
      <a:spcBef>
        <a:spcPct val="0"/>
      </a:spcBef>
      <a:spcAft>
        <a:spcPct val="0"/>
      </a:spcAft>
      <a:defRPr kern="1200">
        <a:solidFill>
          <a:schemeClr val="tx1"/>
        </a:solidFill>
        <a:latin typeface="Arial Narrow" pitchFamily="34" charset="0"/>
        <a:ea typeface="+mn-ea"/>
        <a:cs typeface="Arial" charset="0"/>
      </a:defRPr>
    </a:lvl5pPr>
    <a:lvl6pPr marL="2286000" algn="l" defTabSz="914400" rtl="0" eaLnBrk="1" latinLnBrk="0" hangingPunct="1">
      <a:defRPr kern="1200">
        <a:solidFill>
          <a:schemeClr val="tx1"/>
        </a:solidFill>
        <a:latin typeface="Arial Narrow" pitchFamily="34" charset="0"/>
        <a:ea typeface="+mn-ea"/>
        <a:cs typeface="Arial" charset="0"/>
      </a:defRPr>
    </a:lvl6pPr>
    <a:lvl7pPr marL="2743200" algn="l" defTabSz="914400" rtl="0" eaLnBrk="1" latinLnBrk="0" hangingPunct="1">
      <a:defRPr kern="1200">
        <a:solidFill>
          <a:schemeClr val="tx1"/>
        </a:solidFill>
        <a:latin typeface="Arial Narrow" pitchFamily="34" charset="0"/>
        <a:ea typeface="+mn-ea"/>
        <a:cs typeface="Arial" charset="0"/>
      </a:defRPr>
    </a:lvl7pPr>
    <a:lvl8pPr marL="3200400" algn="l" defTabSz="914400" rtl="0" eaLnBrk="1" latinLnBrk="0" hangingPunct="1">
      <a:defRPr kern="1200">
        <a:solidFill>
          <a:schemeClr val="tx1"/>
        </a:solidFill>
        <a:latin typeface="Arial Narrow" pitchFamily="34" charset="0"/>
        <a:ea typeface="+mn-ea"/>
        <a:cs typeface="Arial" charset="0"/>
      </a:defRPr>
    </a:lvl8pPr>
    <a:lvl9pPr marL="3657600" algn="l" defTabSz="914400" rtl="0" eaLnBrk="1" latinLnBrk="0" hangingPunct="1">
      <a:defRPr kern="1200">
        <a:solidFill>
          <a:schemeClr val="tx1"/>
        </a:solidFill>
        <a:latin typeface="Arial Narrow"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990033"/>
    <a:srgbClr val="FFFAD5"/>
    <a:srgbClr val="FFCCCC"/>
    <a:srgbClr val="C0C0C0"/>
    <a:srgbClr val="EAEAEA"/>
    <a:srgbClr val="CCFFCC"/>
    <a:srgbClr val="FFFEF7"/>
    <a:srgbClr val="333333"/>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94647" autoAdjust="0"/>
  </p:normalViewPr>
  <p:slideViewPr>
    <p:cSldViewPr>
      <p:cViewPr varScale="1">
        <p:scale>
          <a:sx n="128" d="100"/>
          <a:sy n="128" d="100"/>
        </p:scale>
        <p:origin x="-1032" y="-84"/>
      </p:cViewPr>
      <p:guideLst>
        <p:guide orient="horz" pos="2160"/>
        <p:guide pos="3120"/>
      </p:guideLst>
    </p:cSldViewPr>
  </p:slideViewPr>
  <p:notesTextViewPr>
    <p:cViewPr>
      <p:scale>
        <a:sx n="100" d="100"/>
        <a:sy n="100" d="100"/>
      </p:scale>
      <p:origin x="0" y="0"/>
    </p:cViewPr>
  </p:notesTextViewPr>
  <p:sorterViewPr>
    <p:cViewPr>
      <p:scale>
        <a:sx n="66" d="100"/>
        <a:sy n="66" d="100"/>
      </p:scale>
      <p:origin x="0" y="7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png"/><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5" Type="http://schemas.openxmlformats.org/officeDocument/2006/relationships/image" Target="../media/image39.wmf"/><Relationship Id="rId4"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88.wmf"/><Relationship Id="rId13" Type="http://schemas.openxmlformats.org/officeDocument/2006/relationships/image" Target="../media/image93.emf"/><Relationship Id="rId18" Type="http://schemas.openxmlformats.org/officeDocument/2006/relationships/image" Target="../media/image98.emf"/><Relationship Id="rId3" Type="http://schemas.openxmlformats.org/officeDocument/2006/relationships/image" Target="../media/image83.wmf"/><Relationship Id="rId7" Type="http://schemas.openxmlformats.org/officeDocument/2006/relationships/image" Target="../media/image87.wmf"/><Relationship Id="rId12" Type="http://schemas.openxmlformats.org/officeDocument/2006/relationships/image" Target="../media/image92.emf"/><Relationship Id="rId17" Type="http://schemas.openxmlformats.org/officeDocument/2006/relationships/image" Target="../media/image97.emf"/><Relationship Id="rId2" Type="http://schemas.openxmlformats.org/officeDocument/2006/relationships/image" Target="../media/image82.wmf"/><Relationship Id="rId16" Type="http://schemas.openxmlformats.org/officeDocument/2006/relationships/image" Target="../media/image96.emf"/><Relationship Id="rId1" Type="http://schemas.openxmlformats.org/officeDocument/2006/relationships/image" Target="../media/image17.png"/><Relationship Id="rId6" Type="http://schemas.openxmlformats.org/officeDocument/2006/relationships/image" Target="../media/image86.wmf"/><Relationship Id="rId11" Type="http://schemas.openxmlformats.org/officeDocument/2006/relationships/image" Target="../media/image91.emf"/><Relationship Id="rId5" Type="http://schemas.openxmlformats.org/officeDocument/2006/relationships/image" Target="../media/image85.wmf"/><Relationship Id="rId15" Type="http://schemas.openxmlformats.org/officeDocument/2006/relationships/image" Target="../media/image95.emf"/><Relationship Id="rId10" Type="http://schemas.openxmlformats.org/officeDocument/2006/relationships/image" Target="../media/image90.wmf"/><Relationship Id="rId4" Type="http://schemas.openxmlformats.org/officeDocument/2006/relationships/image" Target="../media/image84.emf"/><Relationship Id="rId9" Type="http://schemas.openxmlformats.org/officeDocument/2006/relationships/image" Target="../media/image89.wmf"/><Relationship Id="rId14" Type="http://schemas.openxmlformats.org/officeDocument/2006/relationships/image" Target="../media/image94.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image" Target="../media/image104.emf"/><Relationship Id="rId1" Type="http://schemas.openxmlformats.org/officeDocument/2006/relationships/image" Target="../media/image17.png"/><Relationship Id="rId4" Type="http://schemas.openxmlformats.org/officeDocument/2006/relationships/image" Target="../media/image106.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109.wmf"/><Relationship Id="rId1"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 Id="rId5" Type="http://schemas.openxmlformats.org/officeDocument/2006/relationships/image" Target="../media/image115.wmf"/><Relationship Id="rId4" Type="http://schemas.openxmlformats.org/officeDocument/2006/relationships/image" Target="../media/image11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119.wmf"/><Relationship Id="rId2" Type="http://schemas.openxmlformats.org/officeDocument/2006/relationships/image" Target="../media/image18.wmf"/><Relationship Id="rId1" Type="http://schemas.openxmlformats.org/officeDocument/2006/relationships/image" Target="../media/image17.png"/><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126.wmf"/><Relationship Id="rId13" Type="http://schemas.openxmlformats.org/officeDocument/2006/relationships/image" Target="../media/image131.wmf"/><Relationship Id="rId3" Type="http://schemas.openxmlformats.org/officeDocument/2006/relationships/image" Target="../media/image121.wmf"/><Relationship Id="rId7" Type="http://schemas.openxmlformats.org/officeDocument/2006/relationships/image" Target="../media/image125.wmf"/><Relationship Id="rId12" Type="http://schemas.openxmlformats.org/officeDocument/2006/relationships/image" Target="../media/image130.wmf"/><Relationship Id="rId2" Type="http://schemas.openxmlformats.org/officeDocument/2006/relationships/image" Target="../media/image120.wmf"/><Relationship Id="rId1" Type="http://schemas.openxmlformats.org/officeDocument/2006/relationships/image" Target="../media/image17.png"/><Relationship Id="rId6" Type="http://schemas.openxmlformats.org/officeDocument/2006/relationships/image" Target="../media/image124.wmf"/><Relationship Id="rId11" Type="http://schemas.openxmlformats.org/officeDocument/2006/relationships/image" Target="../media/image129.wmf"/><Relationship Id="rId5" Type="http://schemas.openxmlformats.org/officeDocument/2006/relationships/image" Target="../media/image123.wmf"/><Relationship Id="rId15" Type="http://schemas.openxmlformats.org/officeDocument/2006/relationships/image" Target="../media/image133.emf"/><Relationship Id="rId10" Type="http://schemas.openxmlformats.org/officeDocument/2006/relationships/image" Target="../media/image128.wmf"/><Relationship Id="rId4" Type="http://schemas.openxmlformats.org/officeDocument/2006/relationships/image" Target="../media/image122.wmf"/><Relationship Id="rId9" Type="http://schemas.openxmlformats.org/officeDocument/2006/relationships/image" Target="../media/image127.wmf"/><Relationship Id="rId14" Type="http://schemas.openxmlformats.org/officeDocument/2006/relationships/image" Target="../media/image132.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image" Target="../media/image11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image" Target="../media/image143.wmf"/><Relationship Id="rId1" Type="http://schemas.openxmlformats.org/officeDocument/2006/relationships/image" Target="../media/image142.wmf"/><Relationship Id="rId5" Type="http://schemas.openxmlformats.org/officeDocument/2006/relationships/image" Target="../media/image146.wmf"/><Relationship Id="rId4" Type="http://schemas.openxmlformats.org/officeDocument/2006/relationships/image" Target="../media/image14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10" Type="http://schemas.openxmlformats.org/officeDocument/2006/relationships/image" Target="../media/image42.wmf"/><Relationship Id="rId4" Type="http://schemas.openxmlformats.org/officeDocument/2006/relationships/image" Target="../media/image36.wmf"/><Relationship Id="rId9"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png"/><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7.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image" Target="../media/image62.wmf"/><Relationship Id="rId18" Type="http://schemas.openxmlformats.org/officeDocument/2006/relationships/image" Target="../media/image67.wmf"/><Relationship Id="rId3" Type="http://schemas.openxmlformats.org/officeDocument/2006/relationships/image" Target="../media/image52.wmf"/><Relationship Id="rId21" Type="http://schemas.openxmlformats.org/officeDocument/2006/relationships/image" Target="../media/image70.wmf"/><Relationship Id="rId7" Type="http://schemas.openxmlformats.org/officeDocument/2006/relationships/image" Target="../media/image56.wmf"/><Relationship Id="rId12" Type="http://schemas.openxmlformats.org/officeDocument/2006/relationships/image" Target="../media/image61.wmf"/><Relationship Id="rId17" Type="http://schemas.openxmlformats.org/officeDocument/2006/relationships/image" Target="../media/image66.wmf"/><Relationship Id="rId2" Type="http://schemas.openxmlformats.org/officeDocument/2006/relationships/image" Target="../media/image51.wmf"/><Relationship Id="rId16" Type="http://schemas.openxmlformats.org/officeDocument/2006/relationships/image" Target="../media/image65.wmf"/><Relationship Id="rId20" Type="http://schemas.openxmlformats.org/officeDocument/2006/relationships/image" Target="../media/image69.wmf"/><Relationship Id="rId1" Type="http://schemas.openxmlformats.org/officeDocument/2006/relationships/image" Target="../media/image50.wmf"/><Relationship Id="rId6" Type="http://schemas.openxmlformats.org/officeDocument/2006/relationships/image" Target="../media/image55.wmf"/><Relationship Id="rId11" Type="http://schemas.openxmlformats.org/officeDocument/2006/relationships/image" Target="../media/image60.wmf"/><Relationship Id="rId5" Type="http://schemas.openxmlformats.org/officeDocument/2006/relationships/image" Target="../media/image54.wmf"/><Relationship Id="rId15" Type="http://schemas.openxmlformats.org/officeDocument/2006/relationships/image" Target="../media/image64.wmf"/><Relationship Id="rId23" Type="http://schemas.openxmlformats.org/officeDocument/2006/relationships/image" Target="../media/image72.wmf"/><Relationship Id="rId10" Type="http://schemas.openxmlformats.org/officeDocument/2006/relationships/image" Target="../media/image59.wmf"/><Relationship Id="rId19" Type="http://schemas.openxmlformats.org/officeDocument/2006/relationships/image" Target="../media/image68.wmf"/><Relationship Id="rId4" Type="http://schemas.openxmlformats.org/officeDocument/2006/relationships/image" Target="../media/image53.wmf"/><Relationship Id="rId9" Type="http://schemas.openxmlformats.org/officeDocument/2006/relationships/image" Target="../media/image58.wmf"/><Relationship Id="rId14" Type="http://schemas.openxmlformats.org/officeDocument/2006/relationships/image" Target="../media/image63.wmf"/><Relationship Id="rId22" Type="http://schemas.openxmlformats.org/officeDocument/2006/relationships/image" Target="../media/image7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image" Target="../media/image73.wmf"/><Relationship Id="rId5" Type="http://schemas.openxmlformats.org/officeDocument/2006/relationships/image" Target="../media/image77.emf"/><Relationship Id="rId4" Type="http://schemas.openxmlformats.org/officeDocument/2006/relationships/image" Target="../media/image7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2A34BDE2-A45F-4507-9E48-B3D00408F77B}" type="slidenum">
              <a:rPr lang="en-US"/>
              <a:pPr>
                <a:defRPr/>
              </a:pPr>
              <a:t>‹#›</a:t>
            </a:fld>
            <a:endParaRPr lang="en-US"/>
          </a:p>
        </p:txBody>
      </p:sp>
    </p:spTree>
    <p:extLst>
      <p:ext uri="{BB962C8B-B14F-4D97-AF65-F5344CB8AC3E}">
        <p14:creationId xmlns:p14="http://schemas.microsoft.com/office/powerpoint/2010/main" val="11083494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01C014DE-7664-429E-8B94-E8A5D7093402}" type="slidenum">
              <a:rPr lang="en-US" sz="1200">
                <a:latin typeface="Arial" charset="0"/>
                <a:cs typeface="+mn-cs"/>
              </a:rPr>
              <a:pPr algn="r">
                <a:defRPr/>
              </a:pPr>
              <a:t>3</a:t>
            </a:fld>
            <a:endParaRPr lang="en-US" sz="1200">
              <a:latin typeface="Arial" charset="0"/>
              <a:cs typeface="+mn-cs"/>
            </a:endParaRPr>
          </a:p>
        </p:txBody>
      </p:sp>
      <p:sp>
        <p:nvSpPr>
          <p:cNvPr id="33795" name="Rectangle 2"/>
          <p:cNvSpPr>
            <a:spLocks noGrp="1" noRot="1" noChangeAspect="1" noChangeArrowheads="1" noTextEdit="1"/>
          </p:cNvSpPr>
          <p:nvPr>
            <p:ph type="sldImg"/>
          </p:nvPr>
        </p:nvSpPr>
        <p:spPr>
          <a:xfrm>
            <a:off x="1114425" y="793750"/>
            <a:ext cx="4629150" cy="3206750"/>
          </a:xfrm>
          <a:ln/>
        </p:spPr>
      </p:sp>
      <p:sp>
        <p:nvSpPr>
          <p:cNvPr id="33796" name="Rectangle 3"/>
          <p:cNvSpPr>
            <a:spLocks noGrp="1" noChangeArrowheads="1"/>
          </p:cNvSpPr>
          <p:nvPr>
            <p:ph type="body" idx="1"/>
          </p:nvPr>
        </p:nvSpPr>
        <p:spPr>
          <a:xfrm>
            <a:off x="912813" y="4357688"/>
            <a:ext cx="5032375" cy="4133850"/>
          </a:xfrm>
          <a:noFill/>
          <a:ln/>
        </p:spPr>
        <p:txBody>
          <a:bodyPr/>
          <a:lstStyle/>
          <a:p>
            <a:pPr eaLnBrk="1" hangingPunct="1"/>
            <a:endParaRPr lang="en-GB"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C02BC4D-8C1F-4312-A673-FC83F0178DA0}" type="slidenum">
              <a:rPr lang="en-US" smtClean="0"/>
              <a:pPr>
                <a:defRPr/>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F5EEAF-E8CF-44D8-AC98-4905CC94462D}"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ED678E-999C-4638-B315-39447AFD0402}"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9480F7-4329-40D0-A9E5-798F47959A09}"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0"/>
            <a:ext cx="4381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029200" y="1600200"/>
            <a:ext cx="43815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029200" y="3938588"/>
            <a:ext cx="43815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94019F3-BC0D-42A8-9C4C-D2B82E1FBCF7}"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254E76-E9A1-4592-810C-0114DD9C2093}"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8CD12E-1785-4390-9104-9EE6B420B41B}"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A056B8-BF31-4EC3-9F7B-FD257E6FD5DF}"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4CEA73-DCAE-43F7-BE43-FF589D7B2307}"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B2BBDF5-2FA4-4E7D-B407-0032BB079A47}"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2A709B6-44EC-4396-9F96-EF4A07556AD5}"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9006AC-2934-4311-8772-649DC3E96484}"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2FC678-1D35-45C5-822C-EE2BB1B6FFD4}"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6803"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59664CFC-D401-4C2F-A215-E4E727A141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www.google.co.uk/url?sa=i&amp;source=images&amp;cd=&amp;cad=rja&amp;docid=Mcqe0K_hQfNACM&amp;tbnid=erhbsDPYxn3VrM:&amp;ved=0CAgQjRwwAA&amp;url=http://en.wikipedia.org/wiki/Max_Planck_Society&amp;ei=OSwlUd6zOIGm0AWkw4GgDw&amp;psig=AFQjCNFLJIXiXdGnRRnK29S5HeQt-x1Ymg&amp;ust=1361477049963652"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oleObject" Target="../embeddings/oleObject35.bin"/><Relationship Id="rId18" Type="http://schemas.openxmlformats.org/officeDocument/2006/relationships/image" Target="../media/image57.wmf"/><Relationship Id="rId26" Type="http://schemas.openxmlformats.org/officeDocument/2006/relationships/image" Target="../media/image61.wmf"/><Relationship Id="rId39" Type="http://schemas.openxmlformats.org/officeDocument/2006/relationships/oleObject" Target="../embeddings/oleObject48.bin"/><Relationship Id="rId3" Type="http://schemas.openxmlformats.org/officeDocument/2006/relationships/oleObject" Target="../embeddings/oleObject30.bin"/><Relationship Id="rId21" Type="http://schemas.openxmlformats.org/officeDocument/2006/relationships/oleObject" Target="../embeddings/oleObject39.bin"/><Relationship Id="rId34" Type="http://schemas.openxmlformats.org/officeDocument/2006/relationships/image" Target="../media/image65.wmf"/><Relationship Id="rId42" Type="http://schemas.openxmlformats.org/officeDocument/2006/relationships/image" Target="../media/image69.wmf"/><Relationship Id="rId47" Type="http://schemas.openxmlformats.org/officeDocument/2006/relationships/oleObject" Target="../embeddings/oleObject52.bin"/><Relationship Id="rId7" Type="http://schemas.openxmlformats.org/officeDocument/2006/relationships/oleObject" Target="../embeddings/oleObject32.bin"/><Relationship Id="rId12" Type="http://schemas.openxmlformats.org/officeDocument/2006/relationships/image" Target="../media/image54.wmf"/><Relationship Id="rId17" Type="http://schemas.openxmlformats.org/officeDocument/2006/relationships/oleObject" Target="../embeddings/oleObject37.bin"/><Relationship Id="rId25" Type="http://schemas.openxmlformats.org/officeDocument/2006/relationships/oleObject" Target="../embeddings/oleObject41.bin"/><Relationship Id="rId33" Type="http://schemas.openxmlformats.org/officeDocument/2006/relationships/oleObject" Target="../embeddings/oleObject45.bin"/><Relationship Id="rId38" Type="http://schemas.openxmlformats.org/officeDocument/2006/relationships/image" Target="../media/image67.wmf"/><Relationship Id="rId46" Type="http://schemas.openxmlformats.org/officeDocument/2006/relationships/image" Target="../media/image71.wmf"/><Relationship Id="rId2" Type="http://schemas.openxmlformats.org/officeDocument/2006/relationships/slideLayout" Target="../slideLayouts/slideLayout7.xml"/><Relationship Id="rId16" Type="http://schemas.openxmlformats.org/officeDocument/2006/relationships/image" Target="../media/image56.wmf"/><Relationship Id="rId20" Type="http://schemas.openxmlformats.org/officeDocument/2006/relationships/image" Target="../media/image58.wmf"/><Relationship Id="rId29" Type="http://schemas.openxmlformats.org/officeDocument/2006/relationships/oleObject" Target="../embeddings/oleObject43.bin"/><Relationship Id="rId41" Type="http://schemas.openxmlformats.org/officeDocument/2006/relationships/oleObject" Target="../embeddings/oleObject49.bin"/><Relationship Id="rId1" Type="http://schemas.openxmlformats.org/officeDocument/2006/relationships/vmlDrawing" Target="../drawings/vmlDrawing7.vml"/><Relationship Id="rId6" Type="http://schemas.openxmlformats.org/officeDocument/2006/relationships/image" Target="../media/image51.wmf"/><Relationship Id="rId11" Type="http://schemas.openxmlformats.org/officeDocument/2006/relationships/oleObject" Target="../embeddings/oleObject34.bin"/><Relationship Id="rId24" Type="http://schemas.openxmlformats.org/officeDocument/2006/relationships/image" Target="../media/image60.wmf"/><Relationship Id="rId32" Type="http://schemas.openxmlformats.org/officeDocument/2006/relationships/image" Target="../media/image64.wmf"/><Relationship Id="rId37" Type="http://schemas.openxmlformats.org/officeDocument/2006/relationships/oleObject" Target="../embeddings/oleObject47.bin"/><Relationship Id="rId40" Type="http://schemas.openxmlformats.org/officeDocument/2006/relationships/image" Target="../media/image68.wmf"/><Relationship Id="rId45" Type="http://schemas.openxmlformats.org/officeDocument/2006/relationships/oleObject" Target="../embeddings/oleObject51.bin"/><Relationship Id="rId5" Type="http://schemas.openxmlformats.org/officeDocument/2006/relationships/oleObject" Target="../embeddings/oleObject31.bin"/><Relationship Id="rId15" Type="http://schemas.openxmlformats.org/officeDocument/2006/relationships/oleObject" Target="../embeddings/oleObject36.bin"/><Relationship Id="rId23" Type="http://schemas.openxmlformats.org/officeDocument/2006/relationships/oleObject" Target="../embeddings/oleObject40.bin"/><Relationship Id="rId28" Type="http://schemas.openxmlformats.org/officeDocument/2006/relationships/image" Target="../media/image62.wmf"/><Relationship Id="rId36" Type="http://schemas.openxmlformats.org/officeDocument/2006/relationships/image" Target="../media/image66.wmf"/><Relationship Id="rId10" Type="http://schemas.openxmlformats.org/officeDocument/2006/relationships/image" Target="../media/image53.wmf"/><Relationship Id="rId19" Type="http://schemas.openxmlformats.org/officeDocument/2006/relationships/oleObject" Target="../embeddings/oleObject38.bin"/><Relationship Id="rId31" Type="http://schemas.openxmlformats.org/officeDocument/2006/relationships/oleObject" Target="../embeddings/oleObject44.bin"/><Relationship Id="rId44" Type="http://schemas.openxmlformats.org/officeDocument/2006/relationships/image" Target="../media/image70.wmf"/><Relationship Id="rId4" Type="http://schemas.openxmlformats.org/officeDocument/2006/relationships/image" Target="../media/image50.wmf"/><Relationship Id="rId9" Type="http://schemas.openxmlformats.org/officeDocument/2006/relationships/oleObject" Target="../embeddings/oleObject33.bin"/><Relationship Id="rId14" Type="http://schemas.openxmlformats.org/officeDocument/2006/relationships/image" Target="../media/image55.wmf"/><Relationship Id="rId22" Type="http://schemas.openxmlformats.org/officeDocument/2006/relationships/image" Target="../media/image59.wmf"/><Relationship Id="rId27" Type="http://schemas.openxmlformats.org/officeDocument/2006/relationships/oleObject" Target="../embeddings/oleObject42.bin"/><Relationship Id="rId30" Type="http://schemas.openxmlformats.org/officeDocument/2006/relationships/image" Target="../media/image63.wmf"/><Relationship Id="rId35" Type="http://schemas.openxmlformats.org/officeDocument/2006/relationships/oleObject" Target="../embeddings/oleObject46.bin"/><Relationship Id="rId43" Type="http://schemas.openxmlformats.org/officeDocument/2006/relationships/oleObject" Target="../embeddings/oleObject50.bin"/><Relationship Id="rId48" Type="http://schemas.openxmlformats.org/officeDocument/2006/relationships/image" Target="../media/image72.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79.jpeg"/><Relationship Id="rId3" Type="http://schemas.openxmlformats.org/officeDocument/2006/relationships/image" Target="../media/image78.png"/><Relationship Id="rId7" Type="http://schemas.openxmlformats.org/officeDocument/2006/relationships/image" Target="../media/image74.emf"/><Relationship Id="rId12" Type="http://schemas.openxmlformats.org/officeDocument/2006/relationships/hyperlink" Target="http://today.brown.edu/files/imagecache/main_image/article_images/07-088a.jpg" TargetMode="Externa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54.bin"/><Relationship Id="rId11" Type="http://schemas.openxmlformats.org/officeDocument/2006/relationships/image" Target="../media/image76.emf"/><Relationship Id="rId5" Type="http://schemas.openxmlformats.org/officeDocument/2006/relationships/image" Target="../media/image73.wmf"/><Relationship Id="rId15" Type="http://schemas.openxmlformats.org/officeDocument/2006/relationships/image" Target="../media/image77.emf"/><Relationship Id="rId10" Type="http://schemas.openxmlformats.org/officeDocument/2006/relationships/oleObject" Target="../embeddings/oleObject56.bin"/><Relationship Id="rId4" Type="http://schemas.openxmlformats.org/officeDocument/2006/relationships/oleObject" Target="../embeddings/oleObject53.bin"/><Relationship Id="rId9" Type="http://schemas.openxmlformats.org/officeDocument/2006/relationships/image" Target="../media/image75.emf"/><Relationship Id="rId14" Type="http://schemas.openxmlformats.org/officeDocument/2006/relationships/oleObject" Target="../embeddings/oleObject57.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80.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63.bin"/><Relationship Id="rId3" Type="http://schemas.openxmlformats.org/officeDocument/2006/relationships/oleObject" Target="../embeddings/oleObject59.bin"/><Relationship Id="rId7" Type="http://schemas.openxmlformats.org/officeDocument/2006/relationships/oleObject" Target="../embeddings/oleObject60.bin"/><Relationship Id="rId12"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44.jpeg"/><Relationship Id="rId11" Type="http://schemas.openxmlformats.org/officeDocument/2006/relationships/oleObject" Target="../embeddings/oleObject62.bin"/><Relationship Id="rId5" Type="http://schemas.openxmlformats.org/officeDocument/2006/relationships/image" Target="../media/image43.jpeg"/><Relationship Id="rId15" Type="http://schemas.openxmlformats.org/officeDocument/2006/relationships/image" Target="../media/image81.png"/><Relationship Id="rId10" Type="http://schemas.openxmlformats.org/officeDocument/2006/relationships/image" Target="../media/image35.wmf"/><Relationship Id="rId4" Type="http://schemas.openxmlformats.org/officeDocument/2006/relationships/image" Target="../media/image33.wmf"/><Relationship Id="rId9" Type="http://schemas.openxmlformats.org/officeDocument/2006/relationships/oleObject" Target="../embeddings/oleObject61.bin"/><Relationship Id="rId14" Type="http://schemas.openxmlformats.org/officeDocument/2006/relationships/image" Target="../media/image39.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84.emf"/><Relationship Id="rId18" Type="http://schemas.openxmlformats.org/officeDocument/2006/relationships/image" Target="../media/image86.wmf"/><Relationship Id="rId26" Type="http://schemas.openxmlformats.org/officeDocument/2006/relationships/image" Target="../media/image90.wmf"/><Relationship Id="rId39" Type="http://schemas.openxmlformats.org/officeDocument/2006/relationships/image" Target="../media/image96.emf"/><Relationship Id="rId3" Type="http://schemas.openxmlformats.org/officeDocument/2006/relationships/video" Target="../media/media1.wmv"/><Relationship Id="rId21" Type="http://schemas.openxmlformats.org/officeDocument/2006/relationships/oleObject" Target="../embeddings/oleObject71.bin"/><Relationship Id="rId34" Type="http://schemas.openxmlformats.org/officeDocument/2006/relationships/oleObject" Target="../embeddings/oleObject77.bin"/><Relationship Id="rId42" Type="http://schemas.openxmlformats.org/officeDocument/2006/relationships/image" Target="../media/image97.emf"/><Relationship Id="rId7" Type="http://schemas.openxmlformats.org/officeDocument/2006/relationships/image" Target="../media/image99.jpeg"/><Relationship Id="rId12" Type="http://schemas.openxmlformats.org/officeDocument/2006/relationships/oleObject" Target="../embeddings/oleObject67.bin"/><Relationship Id="rId17" Type="http://schemas.openxmlformats.org/officeDocument/2006/relationships/oleObject" Target="../embeddings/oleObject69.bin"/><Relationship Id="rId25" Type="http://schemas.openxmlformats.org/officeDocument/2006/relationships/oleObject" Target="../embeddings/oleObject73.bin"/><Relationship Id="rId33" Type="http://schemas.openxmlformats.org/officeDocument/2006/relationships/image" Target="../media/image101.jpeg"/><Relationship Id="rId38" Type="http://schemas.openxmlformats.org/officeDocument/2006/relationships/oleObject" Target="../embeddings/oleObject79.bin"/><Relationship Id="rId2" Type="http://schemas.microsoft.com/office/2007/relationships/media" Target="../media/media1.wmv"/><Relationship Id="rId16" Type="http://schemas.openxmlformats.org/officeDocument/2006/relationships/image" Target="../media/image85.wmf"/><Relationship Id="rId20" Type="http://schemas.openxmlformats.org/officeDocument/2006/relationships/image" Target="../media/image87.wmf"/><Relationship Id="rId29" Type="http://schemas.openxmlformats.org/officeDocument/2006/relationships/oleObject" Target="../embeddings/oleObject75.bin"/><Relationship Id="rId41" Type="http://schemas.openxmlformats.org/officeDocument/2006/relationships/oleObject" Target="../embeddings/oleObject80.bin"/><Relationship Id="rId1" Type="http://schemas.openxmlformats.org/officeDocument/2006/relationships/vmlDrawing" Target="../drawings/vmlDrawing11.vml"/><Relationship Id="rId6" Type="http://schemas.openxmlformats.org/officeDocument/2006/relationships/image" Target="../media/image17.png"/><Relationship Id="rId11" Type="http://schemas.openxmlformats.org/officeDocument/2006/relationships/image" Target="../media/image83.wmf"/><Relationship Id="rId24" Type="http://schemas.openxmlformats.org/officeDocument/2006/relationships/image" Target="../media/image89.wmf"/><Relationship Id="rId32" Type="http://schemas.openxmlformats.org/officeDocument/2006/relationships/image" Target="../media/image93.emf"/><Relationship Id="rId37" Type="http://schemas.openxmlformats.org/officeDocument/2006/relationships/image" Target="../media/image95.emf"/><Relationship Id="rId40" Type="http://schemas.openxmlformats.org/officeDocument/2006/relationships/image" Target="../media/image102.png"/><Relationship Id="rId45" Type="http://schemas.openxmlformats.org/officeDocument/2006/relationships/image" Target="../media/image103.png"/><Relationship Id="rId5" Type="http://schemas.openxmlformats.org/officeDocument/2006/relationships/oleObject" Target="../embeddings/oleObject64.bin"/><Relationship Id="rId15" Type="http://schemas.openxmlformats.org/officeDocument/2006/relationships/oleObject" Target="../embeddings/oleObject68.bin"/><Relationship Id="rId23" Type="http://schemas.openxmlformats.org/officeDocument/2006/relationships/oleObject" Target="../embeddings/oleObject72.bin"/><Relationship Id="rId28" Type="http://schemas.openxmlformats.org/officeDocument/2006/relationships/image" Target="../media/image91.emf"/><Relationship Id="rId36" Type="http://schemas.openxmlformats.org/officeDocument/2006/relationships/oleObject" Target="../embeddings/oleObject78.bin"/><Relationship Id="rId10" Type="http://schemas.openxmlformats.org/officeDocument/2006/relationships/oleObject" Target="../embeddings/oleObject66.bin"/><Relationship Id="rId19" Type="http://schemas.openxmlformats.org/officeDocument/2006/relationships/oleObject" Target="../embeddings/oleObject70.bin"/><Relationship Id="rId31" Type="http://schemas.openxmlformats.org/officeDocument/2006/relationships/oleObject" Target="../embeddings/oleObject76.bin"/><Relationship Id="rId44" Type="http://schemas.openxmlformats.org/officeDocument/2006/relationships/image" Target="../media/image98.emf"/><Relationship Id="rId4" Type="http://schemas.openxmlformats.org/officeDocument/2006/relationships/slideLayout" Target="../slideLayouts/slideLayout7.xml"/><Relationship Id="rId9" Type="http://schemas.openxmlformats.org/officeDocument/2006/relationships/image" Target="../media/image82.wmf"/><Relationship Id="rId14" Type="http://schemas.openxmlformats.org/officeDocument/2006/relationships/image" Target="../media/image100.jpeg"/><Relationship Id="rId22" Type="http://schemas.openxmlformats.org/officeDocument/2006/relationships/image" Target="../media/image88.wmf"/><Relationship Id="rId27" Type="http://schemas.openxmlformats.org/officeDocument/2006/relationships/oleObject" Target="../embeddings/oleObject74.bin"/><Relationship Id="rId30" Type="http://schemas.openxmlformats.org/officeDocument/2006/relationships/image" Target="../media/image92.emf"/><Relationship Id="rId35" Type="http://schemas.openxmlformats.org/officeDocument/2006/relationships/image" Target="../media/image94.emf"/><Relationship Id="rId43" Type="http://schemas.openxmlformats.org/officeDocument/2006/relationships/oleObject" Target="../embeddings/oleObject81.bin"/></Relationships>
</file>

<file path=ppt/slides/_rels/slide15.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oleObject" Target="../embeddings/oleObject85.bin"/><Relationship Id="rId3" Type="http://schemas.openxmlformats.org/officeDocument/2006/relationships/video" Target="../media/media2.wmv"/><Relationship Id="rId7" Type="http://schemas.openxmlformats.org/officeDocument/2006/relationships/image" Target="../media/image81.png"/><Relationship Id="rId12" Type="http://schemas.openxmlformats.org/officeDocument/2006/relationships/image" Target="../media/image105.emf"/><Relationship Id="rId17" Type="http://schemas.openxmlformats.org/officeDocument/2006/relationships/image" Target="../media/image108.png"/><Relationship Id="rId2" Type="http://schemas.microsoft.com/office/2007/relationships/media" Target="../media/media2.wmv"/><Relationship Id="rId16" Type="http://schemas.openxmlformats.org/officeDocument/2006/relationships/image" Target="../media/image101.jpeg"/><Relationship Id="rId1" Type="http://schemas.openxmlformats.org/officeDocument/2006/relationships/vmlDrawing" Target="../drawings/vmlDrawing12.vml"/><Relationship Id="rId6" Type="http://schemas.openxmlformats.org/officeDocument/2006/relationships/image" Target="../media/image17.png"/><Relationship Id="rId11" Type="http://schemas.openxmlformats.org/officeDocument/2006/relationships/oleObject" Target="../embeddings/oleObject84.bin"/><Relationship Id="rId5" Type="http://schemas.openxmlformats.org/officeDocument/2006/relationships/oleObject" Target="../embeddings/oleObject82.bin"/><Relationship Id="rId15" Type="http://schemas.openxmlformats.org/officeDocument/2006/relationships/image" Target="../media/image107.jpeg"/><Relationship Id="rId10" Type="http://schemas.openxmlformats.org/officeDocument/2006/relationships/image" Target="../media/image104.emf"/><Relationship Id="rId4" Type="http://schemas.openxmlformats.org/officeDocument/2006/relationships/slideLayout" Target="../slideLayouts/slideLayout7.xml"/><Relationship Id="rId9" Type="http://schemas.openxmlformats.org/officeDocument/2006/relationships/oleObject" Target="../embeddings/oleObject83.bin"/><Relationship Id="rId14" Type="http://schemas.openxmlformats.org/officeDocument/2006/relationships/image" Target="../media/image106.e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87.bin"/><Relationship Id="rId3" Type="http://schemas.openxmlformats.org/officeDocument/2006/relationships/image" Target="../media/image110.jpeg"/><Relationship Id="rId7" Type="http://schemas.openxmlformats.org/officeDocument/2006/relationships/image" Target="../media/image34.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86.bin"/><Relationship Id="rId11" Type="http://schemas.openxmlformats.org/officeDocument/2006/relationships/image" Target="../media/image35.wmf"/><Relationship Id="rId5" Type="http://schemas.openxmlformats.org/officeDocument/2006/relationships/image" Target="../media/image44.jpeg"/><Relationship Id="rId10" Type="http://schemas.openxmlformats.org/officeDocument/2006/relationships/oleObject" Target="../embeddings/oleObject88.bin"/><Relationship Id="rId4" Type="http://schemas.openxmlformats.org/officeDocument/2006/relationships/image" Target="../media/image43.jpeg"/><Relationship Id="rId9" Type="http://schemas.openxmlformats.org/officeDocument/2006/relationships/image" Target="../media/image109.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90.bin"/><Relationship Id="rId13" Type="http://schemas.openxmlformats.org/officeDocument/2006/relationships/image" Target="../media/image114.wmf"/><Relationship Id="rId3" Type="http://schemas.openxmlformats.org/officeDocument/2006/relationships/image" Target="../media/image116.jpeg"/><Relationship Id="rId7" Type="http://schemas.openxmlformats.org/officeDocument/2006/relationships/image" Target="../media/image111.wmf"/><Relationship Id="rId12" Type="http://schemas.openxmlformats.org/officeDocument/2006/relationships/oleObject" Target="../embeddings/oleObject92.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89.bin"/><Relationship Id="rId11" Type="http://schemas.openxmlformats.org/officeDocument/2006/relationships/image" Target="../media/image113.wmf"/><Relationship Id="rId5" Type="http://schemas.openxmlformats.org/officeDocument/2006/relationships/image" Target="../media/image118.png"/><Relationship Id="rId15" Type="http://schemas.openxmlformats.org/officeDocument/2006/relationships/image" Target="../media/image115.wmf"/><Relationship Id="rId10" Type="http://schemas.openxmlformats.org/officeDocument/2006/relationships/oleObject" Target="../embeddings/oleObject91.bin"/><Relationship Id="rId4" Type="http://schemas.openxmlformats.org/officeDocument/2006/relationships/image" Target="../media/image117.png"/><Relationship Id="rId9" Type="http://schemas.openxmlformats.org/officeDocument/2006/relationships/image" Target="../media/image112.wmf"/><Relationship Id="rId14" Type="http://schemas.openxmlformats.org/officeDocument/2006/relationships/oleObject" Target="../embeddings/oleObject93.bin"/></Relationships>
</file>

<file path=ppt/slides/_rels/slide18.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99.bin"/><Relationship Id="rId3" Type="http://schemas.openxmlformats.org/officeDocument/2006/relationships/oleObject" Target="../embeddings/oleObject94.bin"/><Relationship Id="rId7" Type="http://schemas.openxmlformats.org/officeDocument/2006/relationships/oleObject" Target="../embeddings/oleObject96.bin"/><Relationship Id="rId12" Type="http://schemas.openxmlformats.org/officeDocument/2006/relationships/image" Target="../media/image21.wmf"/><Relationship Id="rId2" Type="http://schemas.openxmlformats.org/officeDocument/2006/relationships/slideLayout" Target="../slideLayouts/slideLayout7.xml"/><Relationship Id="rId16" Type="http://schemas.openxmlformats.org/officeDocument/2006/relationships/image" Target="../media/image119.wmf"/><Relationship Id="rId1" Type="http://schemas.openxmlformats.org/officeDocument/2006/relationships/vmlDrawing" Target="../drawings/vmlDrawing15.vml"/><Relationship Id="rId6" Type="http://schemas.openxmlformats.org/officeDocument/2006/relationships/image" Target="../media/image18.wmf"/><Relationship Id="rId11" Type="http://schemas.openxmlformats.org/officeDocument/2006/relationships/oleObject" Target="../embeddings/oleObject98.bin"/><Relationship Id="rId5" Type="http://schemas.openxmlformats.org/officeDocument/2006/relationships/oleObject" Target="../embeddings/oleObject95.bin"/><Relationship Id="rId15" Type="http://schemas.openxmlformats.org/officeDocument/2006/relationships/oleObject" Target="../embeddings/oleObject100.bin"/><Relationship Id="rId10" Type="http://schemas.openxmlformats.org/officeDocument/2006/relationships/image" Target="../media/image20.wmf"/><Relationship Id="rId4" Type="http://schemas.openxmlformats.org/officeDocument/2006/relationships/image" Target="../media/image17.png"/><Relationship Id="rId9" Type="http://schemas.openxmlformats.org/officeDocument/2006/relationships/oleObject" Target="../embeddings/oleObject97.bin"/><Relationship Id="rId14" Type="http://schemas.openxmlformats.org/officeDocument/2006/relationships/image" Target="../media/image22.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02.bin"/><Relationship Id="rId13" Type="http://schemas.openxmlformats.org/officeDocument/2006/relationships/image" Target="../media/image122.wmf"/><Relationship Id="rId18" Type="http://schemas.openxmlformats.org/officeDocument/2006/relationships/oleObject" Target="../embeddings/oleObject107.bin"/><Relationship Id="rId26" Type="http://schemas.openxmlformats.org/officeDocument/2006/relationships/image" Target="../media/image128.wmf"/><Relationship Id="rId3" Type="http://schemas.openxmlformats.org/officeDocument/2006/relationships/notesSlide" Target="../notesSlides/notesSlide2.xml"/><Relationship Id="rId21" Type="http://schemas.openxmlformats.org/officeDocument/2006/relationships/image" Target="../media/image126.wmf"/><Relationship Id="rId34" Type="http://schemas.openxmlformats.org/officeDocument/2006/relationships/image" Target="../media/image132.wmf"/><Relationship Id="rId7" Type="http://schemas.openxmlformats.org/officeDocument/2006/relationships/image" Target="../media/image135.png"/><Relationship Id="rId12" Type="http://schemas.openxmlformats.org/officeDocument/2006/relationships/oleObject" Target="../embeddings/oleObject104.bin"/><Relationship Id="rId17" Type="http://schemas.openxmlformats.org/officeDocument/2006/relationships/image" Target="../media/image124.wmf"/><Relationship Id="rId25" Type="http://schemas.openxmlformats.org/officeDocument/2006/relationships/oleObject" Target="../embeddings/oleObject110.bin"/><Relationship Id="rId33" Type="http://schemas.openxmlformats.org/officeDocument/2006/relationships/oleObject" Target="../embeddings/oleObject114.bin"/><Relationship Id="rId2" Type="http://schemas.openxmlformats.org/officeDocument/2006/relationships/slideLayout" Target="../slideLayouts/slideLayout7.xml"/><Relationship Id="rId16" Type="http://schemas.openxmlformats.org/officeDocument/2006/relationships/oleObject" Target="../embeddings/oleObject106.bin"/><Relationship Id="rId20" Type="http://schemas.openxmlformats.org/officeDocument/2006/relationships/oleObject" Target="../embeddings/oleObject108.bin"/><Relationship Id="rId29" Type="http://schemas.openxmlformats.org/officeDocument/2006/relationships/oleObject" Target="../embeddings/oleObject112.bin"/><Relationship Id="rId1" Type="http://schemas.openxmlformats.org/officeDocument/2006/relationships/vmlDrawing" Target="../drawings/vmlDrawing16.vml"/><Relationship Id="rId6" Type="http://schemas.openxmlformats.org/officeDocument/2006/relationships/image" Target="../media/image134.png"/><Relationship Id="rId11" Type="http://schemas.openxmlformats.org/officeDocument/2006/relationships/image" Target="../media/image121.wmf"/><Relationship Id="rId24" Type="http://schemas.openxmlformats.org/officeDocument/2006/relationships/image" Target="../media/image127.wmf"/><Relationship Id="rId32" Type="http://schemas.openxmlformats.org/officeDocument/2006/relationships/image" Target="../media/image131.wmf"/><Relationship Id="rId37" Type="http://schemas.openxmlformats.org/officeDocument/2006/relationships/image" Target="../media/image133.emf"/><Relationship Id="rId5" Type="http://schemas.openxmlformats.org/officeDocument/2006/relationships/image" Target="../media/image17.png"/><Relationship Id="rId15" Type="http://schemas.openxmlformats.org/officeDocument/2006/relationships/image" Target="../media/image123.wmf"/><Relationship Id="rId23" Type="http://schemas.openxmlformats.org/officeDocument/2006/relationships/oleObject" Target="../embeddings/oleObject109.bin"/><Relationship Id="rId28" Type="http://schemas.openxmlformats.org/officeDocument/2006/relationships/image" Target="../media/image129.wmf"/><Relationship Id="rId36" Type="http://schemas.openxmlformats.org/officeDocument/2006/relationships/oleObject" Target="../embeddings/oleObject116.bin"/><Relationship Id="rId10" Type="http://schemas.openxmlformats.org/officeDocument/2006/relationships/oleObject" Target="../embeddings/oleObject103.bin"/><Relationship Id="rId19" Type="http://schemas.openxmlformats.org/officeDocument/2006/relationships/image" Target="../media/image125.wmf"/><Relationship Id="rId31" Type="http://schemas.openxmlformats.org/officeDocument/2006/relationships/oleObject" Target="../embeddings/oleObject113.bin"/><Relationship Id="rId4" Type="http://schemas.openxmlformats.org/officeDocument/2006/relationships/oleObject" Target="../embeddings/oleObject101.bin"/><Relationship Id="rId9" Type="http://schemas.openxmlformats.org/officeDocument/2006/relationships/image" Target="../media/image120.wmf"/><Relationship Id="rId14" Type="http://schemas.openxmlformats.org/officeDocument/2006/relationships/oleObject" Target="../embeddings/oleObject105.bin"/><Relationship Id="rId22" Type="http://schemas.openxmlformats.org/officeDocument/2006/relationships/image" Target="../media/image117.png"/><Relationship Id="rId27" Type="http://schemas.openxmlformats.org/officeDocument/2006/relationships/oleObject" Target="../embeddings/oleObject111.bin"/><Relationship Id="rId30" Type="http://schemas.openxmlformats.org/officeDocument/2006/relationships/image" Target="../media/image130.wmf"/><Relationship Id="rId35" Type="http://schemas.openxmlformats.org/officeDocument/2006/relationships/oleObject" Target="../embeddings/oleObject115.bin"/></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138.png"/><Relationship Id="rId3" Type="http://schemas.microsoft.com/office/2007/relationships/media" Target="../media/media4.wmv"/><Relationship Id="rId7" Type="http://schemas.openxmlformats.org/officeDocument/2006/relationships/image" Target="../media/image137.png"/><Relationship Id="rId2" Type="http://schemas.openxmlformats.org/officeDocument/2006/relationships/video" Target="../media/media3.wmv"/><Relationship Id="rId1" Type="http://schemas.microsoft.com/office/2007/relationships/media" Target="../media/media3.wmv"/><Relationship Id="rId6" Type="http://schemas.openxmlformats.org/officeDocument/2006/relationships/image" Target="../media/image136.emf"/><Relationship Id="rId5" Type="http://schemas.openxmlformats.org/officeDocument/2006/relationships/slideLayout" Target="../slideLayouts/slideLayout7.xml"/><Relationship Id="rId4" Type="http://schemas.openxmlformats.org/officeDocument/2006/relationships/video" Target="../media/media4.wmv"/><Relationship Id="rId9" Type="http://schemas.openxmlformats.org/officeDocument/2006/relationships/image" Target="../media/image139.png"/></Relationships>
</file>

<file path=ppt/slides/_rels/slide2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oleObject" Target="../embeddings/oleObject117.bin"/><Relationship Id="rId7" Type="http://schemas.openxmlformats.org/officeDocument/2006/relationships/image" Target="../media/image140.jpeg"/><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115.wmf"/><Relationship Id="rId5" Type="http://schemas.openxmlformats.org/officeDocument/2006/relationships/oleObject" Target="../embeddings/oleObject118.bin"/><Relationship Id="rId4" Type="http://schemas.openxmlformats.org/officeDocument/2006/relationships/image" Target="../media/image111.wmf"/></Relationships>
</file>

<file path=ppt/slides/_rels/slide23.xml.rels><?xml version="1.0" encoding="UTF-8" standalone="yes"?>
<Relationships xmlns="http://schemas.openxmlformats.org/package/2006/relationships"><Relationship Id="rId8" Type="http://schemas.openxmlformats.org/officeDocument/2006/relationships/image" Target="../media/image144.wmf"/><Relationship Id="rId13" Type="http://schemas.openxmlformats.org/officeDocument/2006/relationships/image" Target="../media/image147.jpeg"/><Relationship Id="rId3" Type="http://schemas.openxmlformats.org/officeDocument/2006/relationships/oleObject" Target="../embeddings/oleObject119.bin"/><Relationship Id="rId7" Type="http://schemas.openxmlformats.org/officeDocument/2006/relationships/oleObject" Target="../embeddings/oleObject121.bin"/><Relationship Id="rId12" Type="http://schemas.openxmlformats.org/officeDocument/2006/relationships/image" Target="../media/image146.wmf"/><Relationship Id="rId2" Type="http://schemas.openxmlformats.org/officeDocument/2006/relationships/slideLayout" Target="../slideLayouts/slideLayout1.xml"/><Relationship Id="rId16" Type="http://schemas.openxmlformats.org/officeDocument/2006/relationships/image" Target="../media/image150.jpeg"/><Relationship Id="rId1" Type="http://schemas.openxmlformats.org/officeDocument/2006/relationships/vmlDrawing" Target="../drawings/vmlDrawing18.vml"/><Relationship Id="rId6" Type="http://schemas.openxmlformats.org/officeDocument/2006/relationships/image" Target="../media/image143.wmf"/><Relationship Id="rId11" Type="http://schemas.openxmlformats.org/officeDocument/2006/relationships/oleObject" Target="../embeddings/oleObject123.bin"/><Relationship Id="rId5" Type="http://schemas.openxmlformats.org/officeDocument/2006/relationships/oleObject" Target="../embeddings/oleObject120.bin"/><Relationship Id="rId15" Type="http://schemas.openxmlformats.org/officeDocument/2006/relationships/image" Target="../media/image149.jpeg"/><Relationship Id="rId10" Type="http://schemas.openxmlformats.org/officeDocument/2006/relationships/image" Target="../media/image145.wmf"/><Relationship Id="rId4" Type="http://schemas.openxmlformats.org/officeDocument/2006/relationships/image" Target="../media/image142.wmf"/><Relationship Id="rId9" Type="http://schemas.openxmlformats.org/officeDocument/2006/relationships/oleObject" Target="../embeddings/oleObject122.bin"/><Relationship Id="rId14" Type="http://schemas.openxmlformats.org/officeDocument/2006/relationships/image" Target="../media/image148.pn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8.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0.wmf"/><Relationship Id="rId4" Type="http://schemas.openxmlformats.org/officeDocument/2006/relationships/image" Target="../media/image17.png"/><Relationship Id="rId9" Type="http://schemas.openxmlformats.org/officeDocument/2006/relationships/oleObject" Target="../embeddings/oleObject4.bin"/><Relationship Id="rId14" Type="http://schemas.openxmlformats.org/officeDocument/2006/relationships/image" Target="../media/image22.wmf"/></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hyperlink" Target="http://en.wikipedia.org/wiki/File:George_David_Birkhoff_1.jpg" TargetMode="External"/><Relationship Id="rId3" Type="http://schemas.openxmlformats.org/officeDocument/2006/relationships/oleObject" Target="../embeddings/oleObject7.bin"/><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4.wmf"/><Relationship Id="rId11" Type="http://schemas.openxmlformats.org/officeDocument/2006/relationships/image" Target="../media/image28.jpeg"/><Relationship Id="rId5" Type="http://schemas.openxmlformats.org/officeDocument/2006/relationships/oleObject" Target="../embeddings/oleObject8.bin"/><Relationship Id="rId15" Type="http://schemas.openxmlformats.org/officeDocument/2006/relationships/image" Target="../media/image30.jpeg"/><Relationship Id="rId10" Type="http://schemas.openxmlformats.org/officeDocument/2006/relationships/image" Target="../media/image27.jpeg"/><Relationship Id="rId4" Type="http://schemas.openxmlformats.org/officeDocument/2006/relationships/image" Target="../media/image23.wmf"/><Relationship Id="rId9" Type="http://schemas.openxmlformats.org/officeDocument/2006/relationships/image" Target="../media/image26.png"/><Relationship Id="rId14" Type="http://schemas.openxmlformats.org/officeDocument/2006/relationships/image" Target="../media/image29.jpeg"/></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co.uk/imgres?imgurl=http://www.arcspace.com/books/Leonardo/images/Leonardo-6.jpg&amp;imgrefurl=http://www.arcspace.com/books/Leonardo/leonardo_book.html&amp;h=318&amp;w=380&amp;sz=21&amp;hl=en&amp;start=1&amp;um=1&amp;usg=__OLVqdXzvHKMKc2rGGL6dkxnrtqk=&amp;tbnid=KloETa3buGM6rM:&amp;tbnh=103&amp;tbnw=123&amp;prev=/images?q=Da+vinci+muscles&amp;um=1&amp;hl=en&amp;sa=N" TargetMode="Externa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32.jpeg"/><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14.bin"/><Relationship Id="rId18" Type="http://schemas.openxmlformats.org/officeDocument/2006/relationships/image" Target="../media/image39.wmf"/><Relationship Id="rId3" Type="http://schemas.openxmlformats.org/officeDocument/2006/relationships/oleObject" Target="../embeddings/oleObject10.bin"/><Relationship Id="rId21" Type="http://schemas.openxmlformats.org/officeDocument/2006/relationships/oleObject" Target="../embeddings/oleObject18.bin"/><Relationship Id="rId7" Type="http://schemas.openxmlformats.org/officeDocument/2006/relationships/oleObject" Target="../embeddings/oleObject11.bin"/><Relationship Id="rId12" Type="http://schemas.openxmlformats.org/officeDocument/2006/relationships/image" Target="../media/image36.wmf"/><Relationship Id="rId17" Type="http://schemas.openxmlformats.org/officeDocument/2006/relationships/oleObject" Target="../embeddings/oleObject16.bin"/><Relationship Id="rId2" Type="http://schemas.openxmlformats.org/officeDocument/2006/relationships/slideLayout" Target="../slideLayouts/slideLayout7.xml"/><Relationship Id="rId16" Type="http://schemas.openxmlformats.org/officeDocument/2006/relationships/image" Target="../media/image38.wmf"/><Relationship Id="rId20" Type="http://schemas.openxmlformats.org/officeDocument/2006/relationships/image" Target="../media/image40.wmf"/><Relationship Id="rId1" Type="http://schemas.openxmlformats.org/officeDocument/2006/relationships/vmlDrawing" Target="../drawings/vmlDrawing4.vml"/><Relationship Id="rId6" Type="http://schemas.openxmlformats.org/officeDocument/2006/relationships/image" Target="../media/image44.jpeg"/><Relationship Id="rId11" Type="http://schemas.openxmlformats.org/officeDocument/2006/relationships/oleObject" Target="../embeddings/oleObject13.bin"/><Relationship Id="rId24" Type="http://schemas.openxmlformats.org/officeDocument/2006/relationships/image" Target="../media/image42.wmf"/><Relationship Id="rId5" Type="http://schemas.openxmlformats.org/officeDocument/2006/relationships/image" Target="../media/image43.jpeg"/><Relationship Id="rId15" Type="http://schemas.openxmlformats.org/officeDocument/2006/relationships/oleObject" Target="../embeddings/oleObject15.bin"/><Relationship Id="rId23" Type="http://schemas.openxmlformats.org/officeDocument/2006/relationships/oleObject" Target="../embeddings/oleObject19.bin"/><Relationship Id="rId10" Type="http://schemas.openxmlformats.org/officeDocument/2006/relationships/image" Target="../media/image35.wmf"/><Relationship Id="rId19" Type="http://schemas.openxmlformats.org/officeDocument/2006/relationships/oleObject" Target="../embeddings/oleObject17.bin"/><Relationship Id="rId4" Type="http://schemas.openxmlformats.org/officeDocument/2006/relationships/image" Target="../media/image33.wmf"/><Relationship Id="rId9" Type="http://schemas.openxmlformats.org/officeDocument/2006/relationships/oleObject" Target="../embeddings/oleObject12.bin"/><Relationship Id="rId14" Type="http://schemas.openxmlformats.org/officeDocument/2006/relationships/image" Target="../media/image37.wmf"/><Relationship Id="rId22" Type="http://schemas.openxmlformats.org/officeDocument/2006/relationships/image" Target="../media/image41.wmf"/></Relationships>
</file>

<file path=ppt/slides/_rels/slide8.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8.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20.wmf"/><Relationship Id="rId4" Type="http://schemas.openxmlformats.org/officeDocument/2006/relationships/image" Target="../media/image17.png"/><Relationship Id="rId9" Type="http://schemas.openxmlformats.org/officeDocument/2006/relationships/oleObject" Target="../embeddings/oleObject23.bin"/><Relationship Id="rId14" Type="http://schemas.openxmlformats.org/officeDocument/2006/relationships/image" Target="../media/image22.wmf"/></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49.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46.wmf"/><Relationship Id="rId11" Type="http://schemas.openxmlformats.org/officeDocument/2006/relationships/image" Target="../media/image48.png"/><Relationship Id="rId5" Type="http://schemas.openxmlformats.org/officeDocument/2006/relationships/oleObject" Target="../embeddings/oleObject27.bin"/><Relationship Id="rId10" Type="http://schemas.openxmlformats.org/officeDocument/2006/relationships/image" Target="../media/image47.wmf"/><Relationship Id="rId4" Type="http://schemas.openxmlformats.org/officeDocument/2006/relationships/image" Target="../media/image45.wmf"/><Relationship Id="rId9" Type="http://schemas.openxmlformats.org/officeDocument/2006/relationships/oleObject" Target="../embeddings/oleObject2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00" name="Picture 4" descr="Max-Planck-Institut für Mathematik in den Naturwissenschaften"/>
          <p:cNvPicPr>
            <a:picLocks noChangeAspect="1" noChangeArrowheads="1"/>
          </p:cNvPicPr>
          <p:nvPr/>
        </p:nvPicPr>
        <p:blipFill>
          <a:blip r:embed="rId2" cstate="print">
            <a:duotone>
              <a:prstClr val="black"/>
              <a:schemeClr val="accent5">
                <a:tint val="45000"/>
                <a:satMod val="400000"/>
              </a:schemeClr>
            </a:duotone>
            <a:lum bright="-30000"/>
          </a:blip>
          <a:srcRect/>
          <a:stretch>
            <a:fillRect/>
          </a:stretch>
        </p:blipFill>
        <p:spPr bwMode="auto">
          <a:xfrm>
            <a:off x="2360712" y="183654"/>
            <a:ext cx="5086350" cy="2381250"/>
          </a:xfrm>
          <a:prstGeom prst="ellipse">
            <a:avLst/>
          </a:prstGeom>
          <a:ln>
            <a:noFill/>
          </a:ln>
          <a:effectLst>
            <a:softEdge rad="112500"/>
          </a:effectLst>
        </p:spPr>
      </p:pic>
      <p:sp>
        <p:nvSpPr>
          <p:cNvPr id="73732" name="Rectangle 11"/>
          <p:cNvSpPr>
            <a:spLocks noChangeArrowheads="1"/>
          </p:cNvSpPr>
          <p:nvPr/>
        </p:nvSpPr>
        <p:spPr bwMode="auto">
          <a:xfrm>
            <a:off x="1280592" y="3500427"/>
            <a:ext cx="7560840" cy="2492990"/>
          </a:xfrm>
          <a:prstGeom prst="rect">
            <a:avLst/>
          </a:prstGeom>
          <a:noFill/>
          <a:ln w="9525">
            <a:noFill/>
            <a:miter lim="800000"/>
            <a:headEnd/>
            <a:tailEnd/>
          </a:ln>
        </p:spPr>
        <p:txBody>
          <a:bodyPr wrap="square" anchor="ctr">
            <a:spAutoFit/>
          </a:bodyPr>
          <a:lstStyle/>
          <a:p>
            <a:r>
              <a:rPr lang="en-GB" sz="1200" dirty="0" smtClean="0">
                <a:solidFill>
                  <a:srgbClr val="990033"/>
                </a:solidFill>
              </a:rPr>
              <a:t>How much about our interactions with – and experience of – our world can be deduced from basic principles? This talk reviews recent attempts to understand the self-organised behaviour of embodied agents, like ourselves, as satisfying basic imperatives for sustained exchanges with the environment. In brief, one simple driving force appears to explain many aspects of perception, action and the perception of action. This driving force is the minimisation of surprise or prediction error that – in the context of perception – corresponds to Bayes-optimal predictive coding (that suppresses exteroceptive prediction errors) and – in the context of action – reduces to classical motor reflexes (that suppress proprioceptive prediction errors). In what follows, we look at some of the phenomena that emerge from this single principle; such as the perceptual encoding of spatial trajectories that can both generate movement (of self) and recognise the movements (of others). These emergent behaviours rest upon prior beliefs about itinerant states of the world – but where do these beliefs come from? We will focus on recent proposals about the nature of prior beliefs and how they underwrite the active sampling of a spatially extended sensorium. Put simply, to minimise surprising states of the world, it is necessary to sample inputs that minimise uncertainty about the causes of sensory input. When this minimisation is implemented via prior beliefs – about how we sample the world – the resulting behaviour is remarkably reminiscent of searches of the sort seen in exploration or measured, in visual searches, with saccadic eye movements.</a:t>
            </a:r>
          </a:p>
        </p:txBody>
      </p:sp>
      <p:pic>
        <p:nvPicPr>
          <p:cNvPr id="25604" name="Picture 10"/>
          <p:cNvPicPr>
            <a:picLocks noChangeAspect="1" noChangeArrowheads="1"/>
          </p:cNvPicPr>
          <p:nvPr/>
        </p:nvPicPr>
        <p:blipFill>
          <a:blip r:embed="rId3" cstate="print"/>
          <a:srcRect/>
          <a:stretch>
            <a:fillRect/>
          </a:stretch>
        </p:blipFill>
        <p:spPr bwMode="auto">
          <a:xfrm>
            <a:off x="8049344" y="629816"/>
            <a:ext cx="982662" cy="1143000"/>
          </a:xfrm>
          <a:prstGeom prst="rect">
            <a:avLst/>
          </a:prstGeom>
          <a:ln>
            <a:noFill/>
          </a:ln>
          <a:effectLst>
            <a:outerShdw blurRad="292100" dist="139700" dir="2700000" algn="tl" rotWithShape="0">
              <a:srgbClr val="333333">
                <a:alpha val="65000"/>
              </a:srgbClr>
            </a:outerShdw>
          </a:effectLst>
        </p:spPr>
      </p:pic>
      <p:sp>
        <p:nvSpPr>
          <p:cNvPr id="73734" name="Rectangle 15"/>
          <p:cNvSpPr>
            <a:spLocks noChangeArrowheads="1"/>
          </p:cNvSpPr>
          <p:nvPr/>
        </p:nvSpPr>
        <p:spPr bwMode="auto">
          <a:xfrm>
            <a:off x="2432720" y="2730986"/>
            <a:ext cx="4953000" cy="553998"/>
          </a:xfrm>
          <a:prstGeom prst="rect">
            <a:avLst/>
          </a:prstGeom>
          <a:noFill/>
          <a:ln w="9525">
            <a:noFill/>
            <a:miter lim="800000"/>
            <a:headEnd/>
            <a:tailEnd/>
          </a:ln>
        </p:spPr>
        <p:txBody>
          <a:bodyPr>
            <a:spAutoFit/>
          </a:bodyPr>
          <a:lstStyle/>
          <a:p>
            <a:pPr algn="ctr"/>
            <a:r>
              <a:rPr lang="en-GB" b="1" dirty="0" smtClean="0">
                <a:solidFill>
                  <a:srgbClr val="003399"/>
                </a:solidFill>
              </a:rPr>
              <a:t>Embodied inference and free energy</a:t>
            </a:r>
          </a:p>
          <a:p>
            <a:pPr algn="ctr"/>
            <a:r>
              <a:rPr lang="en-GB" sz="1200" dirty="0" smtClean="0">
                <a:solidFill>
                  <a:srgbClr val="003399"/>
                </a:solidFill>
              </a:rPr>
              <a:t>Karl Friston, UCL</a:t>
            </a:r>
          </a:p>
        </p:txBody>
      </p:sp>
      <p:sp>
        <p:nvSpPr>
          <p:cNvPr id="10" name="Rectangle 9"/>
          <p:cNvSpPr/>
          <p:nvPr/>
        </p:nvSpPr>
        <p:spPr>
          <a:xfrm>
            <a:off x="2792760" y="836712"/>
            <a:ext cx="4248472" cy="954107"/>
          </a:xfrm>
          <a:prstGeom prst="rect">
            <a:avLst/>
          </a:prstGeom>
        </p:spPr>
        <p:txBody>
          <a:bodyPr wrap="square">
            <a:spAutoFit/>
          </a:bodyPr>
          <a:lstStyle/>
          <a:p>
            <a:pPr algn="ctr"/>
            <a:r>
              <a:rPr lang="en-GB" sz="1600" b="1" dirty="0" smtClean="0">
                <a:solidFill>
                  <a:schemeClr val="bg1"/>
                </a:solidFill>
              </a:rPr>
              <a:t>Conceptual and Mathematical Foundations of Embodied Intelligence</a:t>
            </a:r>
          </a:p>
          <a:p>
            <a:pPr algn="ctr"/>
            <a:r>
              <a:rPr lang="en-GB" sz="1200" b="1" dirty="0" smtClean="0">
                <a:solidFill>
                  <a:schemeClr val="bg1"/>
                </a:solidFill>
              </a:rPr>
              <a:t>February 27 - March 01, 2013</a:t>
            </a:r>
            <a:br>
              <a:rPr lang="en-GB" sz="1200" b="1" dirty="0" smtClean="0">
                <a:solidFill>
                  <a:schemeClr val="bg1"/>
                </a:solidFill>
              </a:rPr>
            </a:br>
            <a:r>
              <a:rPr lang="en-GB" sz="1200" b="1" dirty="0" smtClean="0">
                <a:solidFill>
                  <a:schemeClr val="bg1"/>
                </a:solidFill>
              </a:rPr>
              <a:t>Max Planck Institute for Mathematics in the Sciences</a:t>
            </a:r>
          </a:p>
        </p:txBody>
      </p:sp>
      <p:pic>
        <p:nvPicPr>
          <p:cNvPr id="183298" name="Picture 2" descr="http://upload.wikimedia.org/wikipedia/en/thumb/c/c9/Max-Planck-Gesellschaft.svg/300px-Max-Planck-Gesellschaft.svg.png">
            <a:hlinkClick r:id="rId4"/>
          </p:cNvPr>
          <p:cNvPicPr>
            <a:picLocks noChangeAspect="1" noChangeArrowheads="1"/>
          </p:cNvPicPr>
          <p:nvPr/>
        </p:nvPicPr>
        <p:blipFill>
          <a:blip r:embed="rId5" cstate="print">
            <a:lum bright="-20000"/>
          </a:blip>
          <a:srcRect/>
          <a:stretch>
            <a:fillRect/>
          </a:stretch>
        </p:blipFill>
        <p:spPr bwMode="auto">
          <a:xfrm>
            <a:off x="488504" y="620688"/>
            <a:ext cx="1728192" cy="1405597"/>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0"/>
          <p:cNvGrpSpPr>
            <a:grpSpLocks/>
          </p:cNvGrpSpPr>
          <p:nvPr/>
        </p:nvGrpSpPr>
        <p:grpSpPr bwMode="auto">
          <a:xfrm>
            <a:off x="1928664" y="1846165"/>
            <a:ext cx="1295400" cy="2949575"/>
            <a:chOff x="1079" y="436"/>
            <a:chExt cx="816" cy="1858"/>
          </a:xfrm>
        </p:grpSpPr>
        <p:sp>
          <p:nvSpPr>
            <p:cNvPr id="3087" name="AutoShape 211"/>
            <p:cNvSpPr>
              <a:spLocks noChangeArrowheads="1"/>
            </p:cNvSpPr>
            <p:nvPr/>
          </p:nvSpPr>
          <p:spPr bwMode="auto">
            <a:xfrm>
              <a:off x="1396" y="525"/>
              <a:ext cx="499" cy="1724"/>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sp>
          <p:nvSpPr>
            <p:cNvPr id="3088" name="Oval 213"/>
            <p:cNvSpPr>
              <a:spLocks noChangeArrowheads="1"/>
            </p:cNvSpPr>
            <p:nvPr/>
          </p:nvSpPr>
          <p:spPr bwMode="auto">
            <a:xfrm>
              <a:off x="1532" y="1661"/>
              <a:ext cx="227" cy="226"/>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graphicFrame>
          <p:nvGraphicFramePr>
            <p:cNvPr id="3089" name="Object 214"/>
            <p:cNvGraphicFramePr>
              <a:graphicFrameLocks noChangeAspect="1"/>
            </p:cNvGraphicFramePr>
            <p:nvPr/>
          </p:nvGraphicFramePr>
          <p:xfrm>
            <a:off x="1577" y="1706"/>
            <a:ext cx="144" cy="128"/>
          </p:xfrm>
          <a:graphic>
            <a:graphicData uri="http://schemas.openxmlformats.org/presentationml/2006/ole">
              <mc:AlternateContent xmlns:mc="http://schemas.openxmlformats.org/markup-compatibility/2006">
                <mc:Choice xmlns:v="urn:schemas-microsoft-com:vml" Requires="v">
                  <p:oleObj spid="_x0000_s217113" name="Equation" r:id="rId3" imgW="228501" imgH="203112" progId="Equation.DSMT4">
                    <p:embed/>
                  </p:oleObj>
                </mc:Choice>
                <mc:Fallback>
                  <p:oleObj name="Equation" r:id="rId3" imgW="228501" imgH="203112"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7" y="1706"/>
                          <a:ext cx="144"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0" name="Oval 216"/>
            <p:cNvSpPr>
              <a:spLocks noChangeArrowheads="1"/>
            </p:cNvSpPr>
            <p:nvPr/>
          </p:nvSpPr>
          <p:spPr bwMode="auto">
            <a:xfrm>
              <a:off x="1532" y="1207"/>
              <a:ext cx="227" cy="226"/>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3091" name="Object 217"/>
            <p:cNvGraphicFramePr>
              <a:graphicFrameLocks noChangeAspect="1"/>
            </p:cNvGraphicFramePr>
            <p:nvPr/>
          </p:nvGraphicFramePr>
          <p:xfrm>
            <a:off x="1577" y="1252"/>
            <a:ext cx="144" cy="128"/>
          </p:xfrm>
          <a:graphic>
            <a:graphicData uri="http://schemas.openxmlformats.org/presentationml/2006/ole">
              <mc:AlternateContent xmlns:mc="http://schemas.openxmlformats.org/markup-compatibility/2006">
                <mc:Choice xmlns:v="urn:schemas-microsoft-com:vml" Requires="v">
                  <p:oleObj spid="_x0000_s217114" name="Equation" r:id="rId5" imgW="228501" imgH="203112" progId="Equation.DSMT4">
                    <p:embed/>
                  </p:oleObj>
                </mc:Choice>
                <mc:Fallback>
                  <p:oleObj name="Equation" r:id="rId5" imgW="228501" imgH="203112"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7" y="1252"/>
                          <a:ext cx="144"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2" name="Oval 219"/>
            <p:cNvSpPr>
              <a:spLocks noChangeArrowheads="1"/>
            </p:cNvSpPr>
            <p:nvPr/>
          </p:nvSpPr>
          <p:spPr bwMode="auto">
            <a:xfrm>
              <a:off x="1532" y="890"/>
              <a:ext cx="227" cy="226"/>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graphicFrame>
          <p:nvGraphicFramePr>
            <p:cNvPr id="3093" name="Object 220"/>
            <p:cNvGraphicFramePr>
              <a:graphicFrameLocks noChangeAspect="1"/>
            </p:cNvGraphicFramePr>
            <p:nvPr/>
          </p:nvGraphicFramePr>
          <p:xfrm>
            <a:off x="1573" y="935"/>
            <a:ext cx="152" cy="128"/>
          </p:xfrm>
          <a:graphic>
            <a:graphicData uri="http://schemas.openxmlformats.org/presentationml/2006/ole">
              <mc:AlternateContent xmlns:mc="http://schemas.openxmlformats.org/markup-compatibility/2006">
                <mc:Choice xmlns:v="urn:schemas-microsoft-com:vml" Requires="v">
                  <p:oleObj spid="_x0000_s217115" name="Equation" r:id="rId7" imgW="241195" imgH="203112" progId="Equation.DSMT4">
                    <p:embed/>
                  </p:oleObj>
                </mc:Choice>
                <mc:Fallback>
                  <p:oleObj name="Equation" r:id="rId7" imgW="241195" imgH="203112"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3" y="935"/>
                          <a:ext cx="152"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4" name="Oval 222"/>
            <p:cNvSpPr>
              <a:spLocks noChangeArrowheads="1"/>
            </p:cNvSpPr>
            <p:nvPr/>
          </p:nvSpPr>
          <p:spPr bwMode="auto">
            <a:xfrm>
              <a:off x="1532" y="436"/>
              <a:ext cx="227" cy="226"/>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3095" name="Object 223"/>
            <p:cNvGraphicFramePr>
              <a:graphicFrameLocks noChangeAspect="1"/>
            </p:cNvGraphicFramePr>
            <p:nvPr/>
          </p:nvGraphicFramePr>
          <p:xfrm>
            <a:off x="1573" y="481"/>
            <a:ext cx="152" cy="128"/>
          </p:xfrm>
          <a:graphic>
            <a:graphicData uri="http://schemas.openxmlformats.org/presentationml/2006/ole">
              <mc:AlternateContent xmlns:mc="http://schemas.openxmlformats.org/markup-compatibility/2006">
                <mc:Choice xmlns:v="urn:schemas-microsoft-com:vml" Requires="v">
                  <p:oleObj spid="_x0000_s217116" name="Equation" r:id="rId9" imgW="241195" imgH="203112" progId="Equation.DSMT4">
                    <p:embed/>
                  </p:oleObj>
                </mc:Choice>
                <mc:Fallback>
                  <p:oleObj name="Equation" r:id="rId9" imgW="241195" imgH="203112"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73" y="481"/>
                          <a:ext cx="152"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6" name="Oval 225"/>
            <p:cNvSpPr>
              <a:spLocks noChangeArrowheads="1"/>
            </p:cNvSpPr>
            <p:nvPr/>
          </p:nvSpPr>
          <p:spPr bwMode="auto">
            <a:xfrm>
              <a:off x="1079" y="890"/>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097" name="Object 226"/>
            <p:cNvGraphicFramePr>
              <a:graphicFrameLocks noChangeAspect="1"/>
            </p:cNvGraphicFramePr>
            <p:nvPr/>
          </p:nvGraphicFramePr>
          <p:xfrm>
            <a:off x="1124" y="917"/>
            <a:ext cx="176" cy="152"/>
          </p:xfrm>
          <a:graphic>
            <a:graphicData uri="http://schemas.openxmlformats.org/presentationml/2006/ole">
              <mc:AlternateContent xmlns:mc="http://schemas.openxmlformats.org/markup-compatibility/2006">
                <mc:Choice xmlns:v="urn:schemas-microsoft-com:vml" Requires="v">
                  <p:oleObj spid="_x0000_s217117" name="Equation" r:id="rId11" imgW="279360" imgH="241200" progId="Equation.DSMT4">
                    <p:embed/>
                  </p:oleObj>
                </mc:Choice>
                <mc:Fallback>
                  <p:oleObj name="Equation" r:id="rId11" imgW="279360" imgH="2412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24" y="917"/>
                          <a:ext cx="176"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098" name="AutoShape 228"/>
            <p:cNvCxnSpPr>
              <a:cxnSpLocks noChangeShapeType="1"/>
              <a:stCxn id="3094" idx="4"/>
              <a:endCxn id="3092" idx="0"/>
            </p:cNvCxnSpPr>
            <p:nvPr/>
          </p:nvCxnSpPr>
          <p:spPr bwMode="auto">
            <a:xfrm>
              <a:off x="1646" y="662"/>
              <a:ext cx="0" cy="228"/>
            </a:xfrm>
            <a:prstGeom prst="straightConnector1">
              <a:avLst/>
            </a:prstGeom>
            <a:noFill/>
            <a:ln w="9525">
              <a:solidFill>
                <a:schemeClr val="tx1"/>
              </a:solidFill>
              <a:round/>
              <a:headEnd/>
              <a:tailEnd type="triangle" w="med" len="med"/>
            </a:ln>
          </p:spPr>
        </p:cxnSp>
        <p:cxnSp>
          <p:nvCxnSpPr>
            <p:cNvPr id="3099" name="AutoShape 229"/>
            <p:cNvCxnSpPr>
              <a:cxnSpLocks noChangeShapeType="1"/>
              <a:stCxn id="3092" idx="4"/>
              <a:endCxn id="3090" idx="0"/>
            </p:cNvCxnSpPr>
            <p:nvPr/>
          </p:nvCxnSpPr>
          <p:spPr bwMode="auto">
            <a:xfrm>
              <a:off x="1646" y="1116"/>
              <a:ext cx="0" cy="91"/>
            </a:xfrm>
            <a:prstGeom prst="straightConnector1">
              <a:avLst/>
            </a:prstGeom>
            <a:noFill/>
            <a:ln w="9525">
              <a:solidFill>
                <a:schemeClr val="tx1"/>
              </a:solidFill>
              <a:round/>
              <a:headEnd/>
              <a:tailEnd type="triangle" w="med" len="med"/>
            </a:ln>
          </p:spPr>
        </p:cxnSp>
        <p:cxnSp>
          <p:nvCxnSpPr>
            <p:cNvPr id="3100" name="AutoShape 230"/>
            <p:cNvCxnSpPr>
              <a:cxnSpLocks noChangeShapeType="1"/>
              <a:stCxn id="3090" idx="4"/>
              <a:endCxn id="3088" idx="0"/>
            </p:cNvCxnSpPr>
            <p:nvPr/>
          </p:nvCxnSpPr>
          <p:spPr bwMode="auto">
            <a:xfrm>
              <a:off x="1646" y="1433"/>
              <a:ext cx="0" cy="228"/>
            </a:xfrm>
            <a:prstGeom prst="straightConnector1">
              <a:avLst/>
            </a:prstGeom>
            <a:noFill/>
            <a:ln w="9525">
              <a:solidFill>
                <a:schemeClr val="tx1"/>
              </a:solidFill>
              <a:round/>
              <a:headEnd/>
              <a:tailEnd type="triangle" w="med" len="med"/>
            </a:ln>
          </p:spPr>
        </p:cxnSp>
        <p:cxnSp>
          <p:nvCxnSpPr>
            <p:cNvPr id="3103" name="AutoShape 236"/>
            <p:cNvCxnSpPr>
              <a:cxnSpLocks noChangeShapeType="1"/>
              <a:stCxn id="3088" idx="4"/>
              <a:endCxn id="3101" idx="0"/>
            </p:cNvCxnSpPr>
            <p:nvPr/>
          </p:nvCxnSpPr>
          <p:spPr bwMode="auto">
            <a:xfrm>
              <a:off x="1646" y="1887"/>
              <a:ext cx="0" cy="90"/>
            </a:xfrm>
            <a:prstGeom prst="straightConnector1">
              <a:avLst/>
            </a:prstGeom>
            <a:noFill/>
            <a:ln w="9525">
              <a:solidFill>
                <a:schemeClr val="tx1"/>
              </a:solidFill>
              <a:round/>
              <a:headEnd/>
              <a:tailEnd type="triangle" w="med" len="med"/>
            </a:ln>
          </p:spPr>
        </p:cxnSp>
        <p:sp>
          <p:nvSpPr>
            <p:cNvPr id="3105" name="Oval 238"/>
            <p:cNvSpPr>
              <a:spLocks noChangeArrowheads="1"/>
            </p:cNvSpPr>
            <p:nvPr/>
          </p:nvSpPr>
          <p:spPr bwMode="auto">
            <a:xfrm>
              <a:off x="1396" y="2204"/>
              <a:ext cx="499" cy="90"/>
            </a:xfrm>
            <a:prstGeom prst="ellipse">
              <a:avLst/>
            </a:prstGeom>
            <a:solidFill>
              <a:srgbClr val="DDDDDD"/>
            </a:solidFill>
            <a:ln w="9525">
              <a:noFill/>
              <a:round/>
              <a:headEnd/>
              <a:tailEnd/>
            </a:ln>
          </p:spPr>
          <p:txBody>
            <a:bodyPr wrap="none" anchor="ctr"/>
            <a:lstStyle/>
            <a:p>
              <a:endParaRPr lang="en-US">
                <a:solidFill>
                  <a:srgbClr val="990033"/>
                </a:solidFill>
              </a:endParaRPr>
            </a:p>
          </p:txBody>
        </p:sp>
        <p:sp>
          <p:nvSpPr>
            <p:cNvPr id="3107" name="Oval 242"/>
            <p:cNvSpPr>
              <a:spLocks noChangeArrowheads="1"/>
            </p:cNvSpPr>
            <p:nvPr/>
          </p:nvSpPr>
          <p:spPr bwMode="auto">
            <a:xfrm>
              <a:off x="1079" y="436"/>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08" name="Object 243"/>
            <p:cNvGraphicFramePr>
              <a:graphicFrameLocks noChangeAspect="1"/>
            </p:cNvGraphicFramePr>
            <p:nvPr/>
          </p:nvGraphicFramePr>
          <p:xfrm>
            <a:off x="1127" y="463"/>
            <a:ext cx="168" cy="152"/>
          </p:xfrm>
          <a:graphic>
            <a:graphicData uri="http://schemas.openxmlformats.org/presentationml/2006/ole">
              <mc:AlternateContent xmlns:mc="http://schemas.openxmlformats.org/markup-compatibility/2006">
                <mc:Choice xmlns:v="urn:schemas-microsoft-com:vml" Requires="v">
                  <p:oleObj spid="_x0000_s217118" name="Equation" r:id="rId13" imgW="266400" imgH="241200" progId="Equation.DSMT4">
                    <p:embed/>
                  </p:oleObj>
                </mc:Choice>
                <mc:Fallback>
                  <p:oleObj name="Equation" r:id="rId13" imgW="266400" imgH="2412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27" y="463"/>
                          <a:ext cx="168"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09" name="Oval 245"/>
            <p:cNvSpPr>
              <a:spLocks noChangeArrowheads="1"/>
            </p:cNvSpPr>
            <p:nvPr/>
          </p:nvSpPr>
          <p:spPr bwMode="auto">
            <a:xfrm>
              <a:off x="1079" y="1208"/>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10" name="Object 246"/>
            <p:cNvGraphicFramePr>
              <a:graphicFrameLocks noChangeAspect="1"/>
            </p:cNvGraphicFramePr>
            <p:nvPr/>
          </p:nvGraphicFramePr>
          <p:xfrm>
            <a:off x="1124" y="1236"/>
            <a:ext cx="176" cy="152"/>
          </p:xfrm>
          <a:graphic>
            <a:graphicData uri="http://schemas.openxmlformats.org/presentationml/2006/ole">
              <mc:AlternateContent xmlns:mc="http://schemas.openxmlformats.org/markup-compatibility/2006">
                <mc:Choice xmlns:v="urn:schemas-microsoft-com:vml" Requires="v">
                  <p:oleObj spid="_x0000_s217119" name="Equation" r:id="rId15" imgW="279360" imgH="241200" progId="Equation.DSMT4">
                    <p:embed/>
                  </p:oleObj>
                </mc:Choice>
                <mc:Fallback>
                  <p:oleObj name="Equation" r:id="rId15" imgW="279360" imgH="24120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24" y="1236"/>
                          <a:ext cx="176"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11" name="Oval 248"/>
            <p:cNvSpPr>
              <a:spLocks noChangeArrowheads="1"/>
            </p:cNvSpPr>
            <p:nvPr/>
          </p:nvSpPr>
          <p:spPr bwMode="auto">
            <a:xfrm>
              <a:off x="1079" y="1661"/>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12" name="Object 249"/>
            <p:cNvGraphicFramePr>
              <a:graphicFrameLocks noChangeAspect="1"/>
            </p:cNvGraphicFramePr>
            <p:nvPr/>
          </p:nvGraphicFramePr>
          <p:xfrm>
            <a:off x="1129" y="1688"/>
            <a:ext cx="160" cy="152"/>
          </p:xfrm>
          <a:graphic>
            <a:graphicData uri="http://schemas.openxmlformats.org/presentationml/2006/ole">
              <mc:AlternateContent xmlns:mc="http://schemas.openxmlformats.org/markup-compatibility/2006">
                <mc:Choice xmlns:v="urn:schemas-microsoft-com:vml" Requires="v">
                  <p:oleObj spid="_x0000_s217120" name="Equation" r:id="rId17" imgW="253800" imgH="241200" progId="Equation.DSMT4">
                    <p:embed/>
                  </p:oleObj>
                </mc:Choice>
                <mc:Fallback>
                  <p:oleObj name="Equation" r:id="rId17" imgW="253800" imgH="24120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29" y="1688"/>
                          <a:ext cx="160"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13" name="Oval 251"/>
            <p:cNvSpPr>
              <a:spLocks noChangeArrowheads="1"/>
            </p:cNvSpPr>
            <p:nvPr/>
          </p:nvSpPr>
          <p:spPr bwMode="auto">
            <a:xfrm>
              <a:off x="1079" y="1979"/>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14" name="Object 252"/>
            <p:cNvGraphicFramePr>
              <a:graphicFrameLocks noChangeAspect="1"/>
            </p:cNvGraphicFramePr>
            <p:nvPr/>
          </p:nvGraphicFramePr>
          <p:xfrm>
            <a:off x="1129" y="2007"/>
            <a:ext cx="160" cy="152"/>
          </p:xfrm>
          <a:graphic>
            <a:graphicData uri="http://schemas.openxmlformats.org/presentationml/2006/ole">
              <mc:AlternateContent xmlns:mc="http://schemas.openxmlformats.org/markup-compatibility/2006">
                <mc:Choice xmlns:v="urn:schemas-microsoft-com:vml" Requires="v">
                  <p:oleObj spid="_x0000_s217121" name="Equation" r:id="rId19" imgW="253800" imgH="241200" progId="Equation.DSMT4">
                    <p:embed/>
                  </p:oleObj>
                </mc:Choice>
                <mc:Fallback>
                  <p:oleObj name="Equation" r:id="rId19" imgW="253800" imgH="24120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29" y="2007"/>
                          <a:ext cx="160"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115" name="AutoShape 253"/>
            <p:cNvCxnSpPr>
              <a:cxnSpLocks noChangeShapeType="1"/>
              <a:stCxn id="3111" idx="6"/>
              <a:endCxn id="3088" idx="2"/>
            </p:cNvCxnSpPr>
            <p:nvPr/>
          </p:nvCxnSpPr>
          <p:spPr bwMode="auto">
            <a:xfrm>
              <a:off x="1306" y="1774"/>
              <a:ext cx="226" cy="0"/>
            </a:xfrm>
            <a:prstGeom prst="straightConnector1">
              <a:avLst/>
            </a:prstGeom>
            <a:noFill/>
            <a:ln w="9525">
              <a:solidFill>
                <a:schemeClr val="bg2"/>
              </a:solidFill>
              <a:round/>
              <a:headEnd/>
              <a:tailEnd type="triangle" w="med" len="med"/>
            </a:ln>
          </p:spPr>
        </p:cxnSp>
        <p:cxnSp>
          <p:nvCxnSpPr>
            <p:cNvPr id="3116" name="AutoShape 255"/>
            <p:cNvCxnSpPr>
              <a:cxnSpLocks noChangeShapeType="1"/>
              <a:stCxn id="3113" idx="6"/>
              <a:endCxn id="3101" idx="2"/>
            </p:cNvCxnSpPr>
            <p:nvPr/>
          </p:nvCxnSpPr>
          <p:spPr bwMode="auto">
            <a:xfrm flipV="1">
              <a:off x="1306" y="2090"/>
              <a:ext cx="226" cy="2"/>
            </a:xfrm>
            <a:prstGeom prst="straightConnector1">
              <a:avLst/>
            </a:prstGeom>
            <a:noFill/>
            <a:ln w="9525">
              <a:solidFill>
                <a:schemeClr val="bg2"/>
              </a:solidFill>
              <a:round/>
              <a:headEnd/>
              <a:tailEnd type="triangle" w="med" len="med"/>
            </a:ln>
          </p:spPr>
        </p:cxnSp>
        <p:cxnSp>
          <p:nvCxnSpPr>
            <p:cNvPr id="3117" name="AutoShape 256"/>
            <p:cNvCxnSpPr>
              <a:cxnSpLocks noChangeShapeType="1"/>
              <a:stCxn id="3109" idx="6"/>
              <a:endCxn id="3090" idx="2"/>
            </p:cNvCxnSpPr>
            <p:nvPr/>
          </p:nvCxnSpPr>
          <p:spPr bwMode="auto">
            <a:xfrm flipV="1">
              <a:off x="1306" y="1320"/>
              <a:ext cx="226" cy="1"/>
            </a:xfrm>
            <a:prstGeom prst="straightConnector1">
              <a:avLst/>
            </a:prstGeom>
            <a:noFill/>
            <a:ln w="9525">
              <a:solidFill>
                <a:schemeClr val="bg2"/>
              </a:solidFill>
              <a:round/>
              <a:headEnd/>
              <a:tailEnd type="triangle" w="med" len="med"/>
            </a:ln>
          </p:spPr>
        </p:cxnSp>
        <p:cxnSp>
          <p:nvCxnSpPr>
            <p:cNvPr id="3118" name="AutoShape 257"/>
            <p:cNvCxnSpPr>
              <a:cxnSpLocks noChangeShapeType="1"/>
              <a:stCxn id="3096" idx="6"/>
              <a:endCxn id="3092" idx="2"/>
            </p:cNvCxnSpPr>
            <p:nvPr/>
          </p:nvCxnSpPr>
          <p:spPr bwMode="auto">
            <a:xfrm>
              <a:off x="1306" y="1003"/>
              <a:ext cx="226" cy="0"/>
            </a:xfrm>
            <a:prstGeom prst="straightConnector1">
              <a:avLst/>
            </a:prstGeom>
            <a:noFill/>
            <a:ln w="9525">
              <a:solidFill>
                <a:schemeClr val="bg2"/>
              </a:solidFill>
              <a:round/>
              <a:headEnd/>
              <a:tailEnd type="triangle" w="med" len="med"/>
            </a:ln>
          </p:spPr>
        </p:cxnSp>
        <p:cxnSp>
          <p:nvCxnSpPr>
            <p:cNvPr id="3119" name="AutoShape 258"/>
            <p:cNvCxnSpPr>
              <a:cxnSpLocks noChangeShapeType="1"/>
              <a:stCxn id="3107" idx="6"/>
              <a:endCxn id="3094" idx="2"/>
            </p:cNvCxnSpPr>
            <p:nvPr/>
          </p:nvCxnSpPr>
          <p:spPr bwMode="auto">
            <a:xfrm>
              <a:off x="1306" y="549"/>
              <a:ext cx="226" cy="0"/>
            </a:xfrm>
            <a:prstGeom prst="straightConnector1">
              <a:avLst/>
            </a:prstGeom>
            <a:noFill/>
            <a:ln w="9525">
              <a:solidFill>
                <a:schemeClr val="bg2"/>
              </a:solidFill>
              <a:round/>
              <a:headEnd/>
              <a:tailEnd type="triangle" w="med" len="med"/>
            </a:ln>
          </p:spPr>
        </p:cxnSp>
        <p:sp>
          <p:nvSpPr>
            <p:cNvPr id="3101" name="Oval 234"/>
            <p:cNvSpPr>
              <a:spLocks noChangeArrowheads="1"/>
            </p:cNvSpPr>
            <p:nvPr/>
          </p:nvSpPr>
          <p:spPr bwMode="auto">
            <a:xfrm>
              <a:off x="1532" y="1977"/>
              <a:ext cx="227" cy="226"/>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3102" name="Object 235"/>
            <p:cNvGraphicFramePr>
              <a:graphicFrameLocks noChangeAspect="1"/>
            </p:cNvGraphicFramePr>
            <p:nvPr/>
          </p:nvGraphicFramePr>
          <p:xfrm>
            <a:off x="1573" y="2022"/>
            <a:ext cx="152" cy="128"/>
          </p:xfrm>
          <a:graphic>
            <a:graphicData uri="http://schemas.openxmlformats.org/presentationml/2006/ole">
              <mc:AlternateContent xmlns:mc="http://schemas.openxmlformats.org/markup-compatibility/2006">
                <mc:Choice xmlns:v="urn:schemas-microsoft-com:vml" Requires="v">
                  <p:oleObj spid="_x0000_s217122" name="Equation" r:id="rId21" imgW="241195" imgH="203112" progId="Equation.DSMT4">
                    <p:embed/>
                  </p:oleObj>
                </mc:Choice>
                <mc:Fallback>
                  <p:oleObj name="Equation" r:id="rId21" imgW="241195" imgH="203112" progId="Equation.DSMT4">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73" y="2022"/>
                          <a:ext cx="152"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 name="Group 133"/>
          <p:cNvGrpSpPr/>
          <p:nvPr/>
        </p:nvGrpSpPr>
        <p:grpSpPr>
          <a:xfrm>
            <a:off x="1929408" y="1845619"/>
            <a:ext cx="1295401" cy="2949575"/>
            <a:chOff x="7378204" y="1556792"/>
            <a:chExt cx="1295401" cy="2949575"/>
          </a:xfrm>
        </p:grpSpPr>
        <p:sp>
          <p:nvSpPr>
            <p:cNvPr id="67" name="Oval 238"/>
            <p:cNvSpPr>
              <a:spLocks noChangeArrowheads="1"/>
            </p:cNvSpPr>
            <p:nvPr/>
          </p:nvSpPr>
          <p:spPr bwMode="auto">
            <a:xfrm>
              <a:off x="7881442" y="4363492"/>
              <a:ext cx="792163" cy="142875"/>
            </a:xfrm>
            <a:prstGeom prst="ellipse">
              <a:avLst/>
            </a:prstGeom>
            <a:solidFill>
              <a:srgbClr val="DDDDDD"/>
            </a:solidFill>
            <a:ln w="9525">
              <a:noFill/>
              <a:round/>
              <a:headEnd/>
              <a:tailEnd/>
            </a:ln>
          </p:spPr>
          <p:txBody>
            <a:bodyPr wrap="none" anchor="ctr"/>
            <a:lstStyle/>
            <a:p>
              <a:endParaRPr lang="en-US">
                <a:solidFill>
                  <a:srgbClr val="990033"/>
                </a:solidFill>
              </a:endParaRPr>
            </a:p>
          </p:txBody>
        </p:sp>
        <p:sp>
          <p:nvSpPr>
            <p:cNvPr id="49" name="AutoShape 211"/>
            <p:cNvSpPr>
              <a:spLocks noChangeArrowheads="1"/>
            </p:cNvSpPr>
            <p:nvPr/>
          </p:nvSpPr>
          <p:spPr bwMode="auto">
            <a:xfrm>
              <a:off x="7881442" y="1698080"/>
              <a:ext cx="792163" cy="2736850"/>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cxnSp>
          <p:nvCxnSpPr>
            <p:cNvPr id="100" name="Curved Connector 99"/>
            <p:cNvCxnSpPr>
              <a:stCxn id="58" idx="6"/>
              <a:endCxn id="56" idx="4"/>
            </p:cNvCxnSpPr>
            <p:nvPr/>
          </p:nvCxnSpPr>
          <p:spPr>
            <a:xfrm flipV="1">
              <a:off x="7738567" y="1915567"/>
              <a:ext cx="538957" cy="541338"/>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Curved Connector 99"/>
            <p:cNvCxnSpPr>
              <a:stCxn id="71" idx="6"/>
              <a:endCxn id="54" idx="4"/>
            </p:cNvCxnSpPr>
            <p:nvPr/>
          </p:nvCxnSpPr>
          <p:spPr>
            <a:xfrm flipV="1">
              <a:off x="7738567" y="2636292"/>
              <a:ext cx="538957" cy="325438"/>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Curved Connector 99"/>
            <p:cNvCxnSpPr>
              <a:stCxn id="73" idx="6"/>
              <a:endCxn id="52" idx="4"/>
            </p:cNvCxnSpPr>
            <p:nvPr/>
          </p:nvCxnSpPr>
          <p:spPr>
            <a:xfrm flipV="1">
              <a:off x="7738567" y="3139530"/>
              <a:ext cx="538957" cy="541338"/>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Curved Connector 99"/>
            <p:cNvCxnSpPr>
              <a:stCxn id="75" idx="6"/>
              <a:endCxn id="50" idx="4"/>
            </p:cNvCxnSpPr>
            <p:nvPr/>
          </p:nvCxnSpPr>
          <p:spPr>
            <a:xfrm flipV="1">
              <a:off x="7738567" y="3860255"/>
              <a:ext cx="538957" cy="325438"/>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Curved Connector 99"/>
            <p:cNvCxnSpPr>
              <a:stCxn id="75" idx="4"/>
              <a:endCxn id="63" idx="4"/>
            </p:cNvCxnSpPr>
            <p:nvPr/>
          </p:nvCxnSpPr>
          <p:spPr>
            <a:xfrm rot="5400000" flipH="1" flipV="1">
              <a:off x="7916367" y="4003924"/>
              <a:ext cx="3175" cy="719138"/>
            </a:xfrm>
            <a:prstGeom prst="curvedConnector3">
              <a:avLst>
                <a:gd name="adj1" fmla="val -7200000"/>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Curved Connector 99"/>
            <p:cNvCxnSpPr>
              <a:stCxn id="73" idx="4"/>
              <a:endCxn id="50" idx="4"/>
            </p:cNvCxnSpPr>
            <p:nvPr/>
          </p:nvCxnSpPr>
          <p:spPr>
            <a:xfrm rot="16200000" flipH="1">
              <a:off x="7917955" y="3500686"/>
              <a:ext cx="12700" cy="719138"/>
            </a:xfrm>
            <a:prstGeom prst="curvedConnector3">
              <a:avLst>
                <a:gd name="adj1" fmla="val 1800000"/>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Curved Connector 99"/>
            <p:cNvCxnSpPr>
              <a:stCxn id="71" idx="4"/>
              <a:endCxn id="52" idx="4"/>
            </p:cNvCxnSpPr>
            <p:nvPr/>
          </p:nvCxnSpPr>
          <p:spPr>
            <a:xfrm rot="5400000" flipH="1" flipV="1">
              <a:off x="7917161" y="2780755"/>
              <a:ext cx="1587" cy="719138"/>
            </a:xfrm>
            <a:prstGeom prst="curvedConnector3">
              <a:avLst>
                <a:gd name="adj1" fmla="val -14404537"/>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Curved Connector 99"/>
            <p:cNvCxnSpPr>
              <a:stCxn id="58" idx="4"/>
              <a:endCxn id="54" idx="4"/>
            </p:cNvCxnSpPr>
            <p:nvPr/>
          </p:nvCxnSpPr>
          <p:spPr>
            <a:xfrm rot="16200000" flipH="1">
              <a:off x="7917955" y="2276723"/>
              <a:ext cx="12700" cy="719138"/>
            </a:xfrm>
            <a:prstGeom prst="curvedConnector3">
              <a:avLst>
                <a:gd name="adj1" fmla="val 1800000"/>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Curved Connector 99"/>
            <p:cNvCxnSpPr>
              <a:stCxn id="69" idx="4"/>
              <a:endCxn id="56" idx="4"/>
            </p:cNvCxnSpPr>
            <p:nvPr/>
          </p:nvCxnSpPr>
          <p:spPr>
            <a:xfrm rot="16200000" flipH="1">
              <a:off x="7917955" y="1555998"/>
              <a:ext cx="12700" cy="719138"/>
            </a:xfrm>
            <a:prstGeom prst="curvedConnector3">
              <a:avLst>
                <a:gd name="adj1" fmla="val 1800000"/>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Oval 213"/>
            <p:cNvSpPr>
              <a:spLocks noChangeArrowheads="1"/>
            </p:cNvSpPr>
            <p:nvPr/>
          </p:nvSpPr>
          <p:spPr bwMode="auto">
            <a:xfrm>
              <a:off x="8097342" y="3501480"/>
              <a:ext cx="360363" cy="358775"/>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graphicFrame>
          <p:nvGraphicFramePr>
            <p:cNvPr id="51" name="Object 214"/>
            <p:cNvGraphicFramePr>
              <a:graphicFrameLocks noChangeAspect="1"/>
            </p:cNvGraphicFramePr>
            <p:nvPr/>
          </p:nvGraphicFramePr>
          <p:xfrm>
            <a:off x="8157196" y="3554413"/>
            <a:ext cx="254000" cy="241300"/>
          </p:xfrm>
          <a:graphic>
            <a:graphicData uri="http://schemas.openxmlformats.org/presentationml/2006/ole">
              <mc:AlternateContent xmlns:mc="http://schemas.openxmlformats.org/markup-compatibility/2006">
                <mc:Choice xmlns:v="urn:schemas-microsoft-com:vml" Requires="v">
                  <p:oleObj spid="_x0000_s217123" name="Equation" r:id="rId23" imgW="253800" imgH="241200" progId="Equation.DSMT4">
                    <p:embed/>
                  </p:oleObj>
                </mc:Choice>
                <mc:Fallback>
                  <p:oleObj name="Equation" r:id="rId23" imgW="253800" imgH="241200" progId="Equation.DSMT4">
                    <p:embed/>
                    <p:pic>
                      <p:nvPicPr>
                        <p:cNvPr id="0"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157196" y="3554413"/>
                          <a:ext cx="2540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 name="Oval 216"/>
            <p:cNvSpPr>
              <a:spLocks noChangeArrowheads="1"/>
            </p:cNvSpPr>
            <p:nvPr/>
          </p:nvSpPr>
          <p:spPr bwMode="auto">
            <a:xfrm>
              <a:off x="8097342" y="2780755"/>
              <a:ext cx="360363" cy="358775"/>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53" name="Object 217"/>
            <p:cNvGraphicFramePr>
              <a:graphicFrameLocks noChangeAspect="1"/>
            </p:cNvGraphicFramePr>
            <p:nvPr/>
          </p:nvGraphicFramePr>
          <p:xfrm>
            <a:off x="8157196" y="2833688"/>
            <a:ext cx="254000" cy="241300"/>
          </p:xfrm>
          <a:graphic>
            <a:graphicData uri="http://schemas.openxmlformats.org/presentationml/2006/ole">
              <mc:AlternateContent xmlns:mc="http://schemas.openxmlformats.org/markup-compatibility/2006">
                <mc:Choice xmlns:v="urn:schemas-microsoft-com:vml" Requires="v">
                  <p:oleObj spid="_x0000_s217124" name="Equation" r:id="rId25" imgW="253800" imgH="241200" progId="Equation.DSMT4">
                    <p:embed/>
                  </p:oleObj>
                </mc:Choice>
                <mc:Fallback>
                  <p:oleObj name="Equation" r:id="rId25" imgW="253800" imgH="241200" progId="Equation.DSMT4">
                    <p:embed/>
                    <p:pic>
                      <p:nvPicPr>
                        <p:cNvPr id="0" name="Picture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157196" y="2833688"/>
                          <a:ext cx="2540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 name="Oval 219"/>
            <p:cNvSpPr>
              <a:spLocks noChangeArrowheads="1"/>
            </p:cNvSpPr>
            <p:nvPr/>
          </p:nvSpPr>
          <p:spPr bwMode="auto">
            <a:xfrm>
              <a:off x="8097342" y="2277517"/>
              <a:ext cx="360363" cy="358775"/>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graphicFrame>
          <p:nvGraphicFramePr>
            <p:cNvPr id="55" name="Object 220"/>
            <p:cNvGraphicFramePr>
              <a:graphicFrameLocks noChangeAspect="1"/>
            </p:cNvGraphicFramePr>
            <p:nvPr/>
          </p:nvGraphicFramePr>
          <p:xfrm>
            <a:off x="8150846" y="2330450"/>
            <a:ext cx="266700" cy="241300"/>
          </p:xfrm>
          <a:graphic>
            <a:graphicData uri="http://schemas.openxmlformats.org/presentationml/2006/ole">
              <mc:AlternateContent xmlns:mc="http://schemas.openxmlformats.org/markup-compatibility/2006">
                <mc:Choice xmlns:v="urn:schemas-microsoft-com:vml" Requires="v">
                  <p:oleObj spid="_x0000_s217125" name="Equation" r:id="rId27" imgW="266400" imgH="241200" progId="Equation.DSMT4">
                    <p:embed/>
                  </p:oleObj>
                </mc:Choice>
                <mc:Fallback>
                  <p:oleObj name="Equation" r:id="rId27" imgW="266400" imgH="241200" progId="Equation.DSMT4">
                    <p:embed/>
                    <p:pic>
                      <p:nvPicPr>
                        <p:cNvPr id="0" name="Picture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150846" y="2330450"/>
                          <a:ext cx="2667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 name="Oval 222"/>
            <p:cNvSpPr>
              <a:spLocks noChangeArrowheads="1"/>
            </p:cNvSpPr>
            <p:nvPr/>
          </p:nvSpPr>
          <p:spPr bwMode="auto">
            <a:xfrm>
              <a:off x="8097342" y="1556792"/>
              <a:ext cx="360363" cy="358775"/>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57" name="Object 223"/>
            <p:cNvGraphicFramePr>
              <a:graphicFrameLocks noChangeAspect="1"/>
            </p:cNvGraphicFramePr>
            <p:nvPr/>
          </p:nvGraphicFramePr>
          <p:xfrm>
            <a:off x="8150846" y="1609725"/>
            <a:ext cx="266700" cy="241300"/>
          </p:xfrm>
          <a:graphic>
            <a:graphicData uri="http://schemas.openxmlformats.org/presentationml/2006/ole">
              <mc:AlternateContent xmlns:mc="http://schemas.openxmlformats.org/markup-compatibility/2006">
                <mc:Choice xmlns:v="urn:schemas-microsoft-com:vml" Requires="v">
                  <p:oleObj spid="_x0000_s217126" name="Equation" r:id="rId29" imgW="266400" imgH="241200" progId="Equation.DSMT4">
                    <p:embed/>
                  </p:oleObj>
                </mc:Choice>
                <mc:Fallback>
                  <p:oleObj name="Equation" r:id="rId29" imgW="266400" imgH="241200" progId="Equation.DSMT4">
                    <p:embed/>
                    <p:pic>
                      <p:nvPicPr>
                        <p:cNvPr id="0" name="Picture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150846" y="1609725"/>
                          <a:ext cx="2667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 name="Oval 225"/>
            <p:cNvSpPr>
              <a:spLocks noChangeArrowheads="1"/>
            </p:cNvSpPr>
            <p:nvPr/>
          </p:nvSpPr>
          <p:spPr bwMode="auto">
            <a:xfrm>
              <a:off x="7378204" y="2277517"/>
              <a:ext cx="360363" cy="358775"/>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59" name="Object 226"/>
            <p:cNvGraphicFramePr>
              <a:graphicFrameLocks noChangeAspect="1"/>
            </p:cNvGraphicFramePr>
            <p:nvPr/>
          </p:nvGraphicFramePr>
          <p:xfrm>
            <a:off x="7449469" y="2322215"/>
            <a:ext cx="254000" cy="241300"/>
          </p:xfrm>
          <a:graphic>
            <a:graphicData uri="http://schemas.openxmlformats.org/presentationml/2006/ole">
              <mc:AlternateContent xmlns:mc="http://schemas.openxmlformats.org/markup-compatibility/2006">
                <mc:Choice xmlns:v="urn:schemas-microsoft-com:vml" Requires="v">
                  <p:oleObj spid="_x0000_s217127" name="Equation" r:id="rId31" imgW="253800" imgH="241200" progId="Equation.DSMT4">
                    <p:embed/>
                  </p:oleObj>
                </mc:Choice>
                <mc:Fallback>
                  <p:oleObj name="Equation" r:id="rId31" imgW="253800" imgH="241200" progId="Equation.DSMT4">
                    <p:embed/>
                    <p:pic>
                      <p:nvPicPr>
                        <p:cNvPr id="0" name="Picture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449469" y="2322215"/>
                          <a:ext cx="2540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60" name="AutoShape 228"/>
            <p:cNvCxnSpPr>
              <a:cxnSpLocks noChangeShapeType="1"/>
              <a:stCxn id="56" idx="3"/>
              <a:endCxn id="58" idx="6"/>
            </p:cNvCxnSpPr>
            <p:nvPr/>
          </p:nvCxnSpPr>
          <p:spPr bwMode="auto">
            <a:xfrm flipH="1">
              <a:off x="7738567" y="1863026"/>
              <a:ext cx="411549" cy="593879"/>
            </a:xfrm>
            <a:prstGeom prst="straightConnector1">
              <a:avLst/>
            </a:prstGeom>
            <a:noFill/>
            <a:ln w="9525">
              <a:solidFill>
                <a:schemeClr val="tx1"/>
              </a:solidFill>
              <a:round/>
              <a:headEnd/>
              <a:tailEnd type="triangle" w="med" len="med"/>
            </a:ln>
          </p:spPr>
        </p:cxnSp>
        <p:cxnSp>
          <p:nvCxnSpPr>
            <p:cNvPr id="61" name="AutoShape 229"/>
            <p:cNvCxnSpPr>
              <a:cxnSpLocks noChangeShapeType="1"/>
              <a:stCxn id="54" idx="3"/>
              <a:endCxn id="71" idx="6"/>
            </p:cNvCxnSpPr>
            <p:nvPr/>
          </p:nvCxnSpPr>
          <p:spPr bwMode="auto">
            <a:xfrm flipH="1">
              <a:off x="7738567" y="2583751"/>
              <a:ext cx="411549" cy="377979"/>
            </a:xfrm>
            <a:prstGeom prst="straightConnector1">
              <a:avLst/>
            </a:prstGeom>
            <a:noFill/>
            <a:ln w="9525">
              <a:solidFill>
                <a:schemeClr val="tx1"/>
              </a:solidFill>
              <a:round/>
              <a:headEnd/>
              <a:tailEnd type="triangle" w="med" len="med"/>
            </a:ln>
          </p:spPr>
        </p:cxnSp>
        <p:cxnSp>
          <p:nvCxnSpPr>
            <p:cNvPr id="62" name="AutoShape 230"/>
            <p:cNvCxnSpPr>
              <a:cxnSpLocks noChangeShapeType="1"/>
              <a:stCxn id="52" idx="3"/>
              <a:endCxn id="73" idx="6"/>
            </p:cNvCxnSpPr>
            <p:nvPr/>
          </p:nvCxnSpPr>
          <p:spPr bwMode="auto">
            <a:xfrm flipH="1">
              <a:off x="7738567" y="3086989"/>
              <a:ext cx="411549" cy="593879"/>
            </a:xfrm>
            <a:prstGeom prst="straightConnector1">
              <a:avLst/>
            </a:prstGeom>
            <a:noFill/>
            <a:ln w="9525">
              <a:solidFill>
                <a:schemeClr val="tx1"/>
              </a:solidFill>
              <a:round/>
              <a:headEnd/>
              <a:tailEnd type="triangle" w="med" len="med"/>
            </a:ln>
          </p:spPr>
        </p:cxnSp>
        <p:cxnSp>
          <p:nvCxnSpPr>
            <p:cNvPr id="65" name="AutoShape 236"/>
            <p:cNvCxnSpPr>
              <a:cxnSpLocks noChangeShapeType="1"/>
              <a:stCxn id="50" idx="3"/>
              <a:endCxn id="75" idx="6"/>
            </p:cNvCxnSpPr>
            <p:nvPr/>
          </p:nvCxnSpPr>
          <p:spPr bwMode="auto">
            <a:xfrm flipH="1">
              <a:off x="7738567" y="3807714"/>
              <a:ext cx="411549" cy="377979"/>
            </a:xfrm>
            <a:prstGeom prst="straightConnector1">
              <a:avLst/>
            </a:prstGeom>
            <a:noFill/>
            <a:ln w="9525">
              <a:solidFill>
                <a:schemeClr val="tx1"/>
              </a:solidFill>
              <a:round/>
              <a:headEnd/>
              <a:tailEnd type="triangle" w="med" len="med"/>
            </a:ln>
          </p:spPr>
        </p:cxnSp>
        <p:sp>
          <p:nvSpPr>
            <p:cNvPr id="69" name="Oval 242"/>
            <p:cNvSpPr>
              <a:spLocks noChangeArrowheads="1"/>
            </p:cNvSpPr>
            <p:nvPr/>
          </p:nvSpPr>
          <p:spPr bwMode="auto">
            <a:xfrm>
              <a:off x="7378204" y="1556792"/>
              <a:ext cx="360363" cy="358775"/>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70" name="Object 243"/>
            <p:cNvGraphicFramePr>
              <a:graphicFrameLocks noChangeAspect="1"/>
            </p:cNvGraphicFramePr>
            <p:nvPr/>
          </p:nvGraphicFramePr>
          <p:xfrm>
            <a:off x="7449469" y="1601490"/>
            <a:ext cx="254000" cy="241300"/>
          </p:xfrm>
          <a:graphic>
            <a:graphicData uri="http://schemas.openxmlformats.org/presentationml/2006/ole">
              <mc:AlternateContent xmlns:mc="http://schemas.openxmlformats.org/markup-compatibility/2006">
                <mc:Choice xmlns:v="urn:schemas-microsoft-com:vml" Requires="v">
                  <p:oleObj spid="_x0000_s217128" name="Equation" r:id="rId33" imgW="253800" imgH="241200" progId="Equation.DSMT4">
                    <p:embed/>
                  </p:oleObj>
                </mc:Choice>
                <mc:Fallback>
                  <p:oleObj name="Equation" r:id="rId33" imgW="253800" imgH="241200" progId="Equation.DSMT4">
                    <p:embed/>
                    <p:pic>
                      <p:nvPicPr>
                        <p:cNvPr id="0" name="Picture 1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449469" y="1601490"/>
                          <a:ext cx="2540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 name="Oval 245"/>
            <p:cNvSpPr>
              <a:spLocks noChangeArrowheads="1"/>
            </p:cNvSpPr>
            <p:nvPr/>
          </p:nvSpPr>
          <p:spPr bwMode="auto">
            <a:xfrm>
              <a:off x="7378204" y="2782342"/>
              <a:ext cx="360363" cy="358775"/>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72" name="Object 246"/>
            <p:cNvGraphicFramePr>
              <a:graphicFrameLocks noChangeAspect="1"/>
            </p:cNvGraphicFramePr>
            <p:nvPr/>
          </p:nvGraphicFramePr>
          <p:xfrm>
            <a:off x="7449469" y="2827040"/>
            <a:ext cx="254000" cy="241300"/>
          </p:xfrm>
          <a:graphic>
            <a:graphicData uri="http://schemas.openxmlformats.org/presentationml/2006/ole">
              <mc:AlternateContent xmlns:mc="http://schemas.openxmlformats.org/markup-compatibility/2006">
                <mc:Choice xmlns:v="urn:schemas-microsoft-com:vml" Requires="v">
                  <p:oleObj spid="_x0000_s217129" name="Equation" r:id="rId35" imgW="253800" imgH="241200" progId="Equation.DSMT4">
                    <p:embed/>
                  </p:oleObj>
                </mc:Choice>
                <mc:Fallback>
                  <p:oleObj name="Equation" r:id="rId35" imgW="253800" imgH="241200" progId="Equation.DSMT4">
                    <p:embed/>
                    <p:pic>
                      <p:nvPicPr>
                        <p:cNvPr id="0" name="Picture 1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449469" y="2827040"/>
                          <a:ext cx="2540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 name="Oval 248"/>
            <p:cNvSpPr>
              <a:spLocks noChangeArrowheads="1"/>
            </p:cNvSpPr>
            <p:nvPr/>
          </p:nvSpPr>
          <p:spPr bwMode="auto">
            <a:xfrm>
              <a:off x="7378204" y="3501480"/>
              <a:ext cx="360363" cy="358775"/>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74" name="Object 249"/>
            <p:cNvGraphicFramePr>
              <a:graphicFrameLocks noChangeAspect="1"/>
            </p:cNvGraphicFramePr>
            <p:nvPr/>
          </p:nvGraphicFramePr>
          <p:xfrm>
            <a:off x="7452644" y="3547765"/>
            <a:ext cx="241300" cy="241300"/>
          </p:xfrm>
          <a:graphic>
            <a:graphicData uri="http://schemas.openxmlformats.org/presentationml/2006/ole">
              <mc:AlternateContent xmlns:mc="http://schemas.openxmlformats.org/markup-compatibility/2006">
                <mc:Choice xmlns:v="urn:schemas-microsoft-com:vml" Requires="v">
                  <p:oleObj spid="_x0000_s217130" name="Equation" r:id="rId37" imgW="241200" imgH="241200" progId="Equation.DSMT4">
                    <p:embed/>
                  </p:oleObj>
                </mc:Choice>
                <mc:Fallback>
                  <p:oleObj name="Equation" r:id="rId37" imgW="241200" imgH="241200" progId="Equation.DSMT4">
                    <p:embed/>
                    <p:pic>
                      <p:nvPicPr>
                        <p:cNvPr id="0" name="Picture 19"/>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452644" y="3547765"/>
                          <a:ext cx="2413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 name="Oval 251"/>
            <p:cNvSpPr>
              <a:spLocks noChangeArrowheads="1"/>
            </p:cNvSpPr>
            <p:nvPr/>
          </p:nvSpPr>
          <p:spPr bwMode="auto">
            <a:xfrm>
              <a:off x="7378204" y="4006305"/>
              <a:ext cx="360363" cy="358775"/>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76" name="Object 252"/>
            <p:cNvGraphicFramePr>
              <a:graphicFrameLocks noChangeAspect="1"/>
            </p:cNvGraphicFramePr>
            <p:nvPr/>
          </p:nvGraphicFramePr>
          <p:xfrm>
            <a:off x="7452644" y="4051003"/>
            <a:ext cx="241300" cy="241300"/>
          </p:xfrm>
          <a:graphic>
            <a:graphicData uri="http://schemas.openxmlformats.org/presentationml/2006/ole">
              <mc:AlternateContent xmlns:mc="http://schemas.openxmlformats.org/markup-compatibility/2006">
                <mc:Choice xmlns:v="urn:schemas-microsoft-com:vml" Requires="v">
                  <p:oleObj spid="_x0000_s217131" name="Equation" r:id="rId39" imgW="241200" imgH="241200" progId="Equation.DSMT4">
                    <p:embed/>
                  </p:oleObj>
                </mc:Choice>
                <mc:Fallback>
                  <p:oleObj name="Equation" r:id="rId39" imgW="241200" imgH="241200" progId="Equation.DSMT4">
                    <p:embed/>
                    <p:pic>
                      <p:nvPicPr>
                        <p:cNvPr id="0" name="Picture 20"/>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452644" y="4051003"/>
                          <a:ext cx="2413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77" name="AutoShape 253"/>
            <p:cNvCxnSpPr>
              <a:cxnSpLocks noChangeShapeType="1"/>
              <a:stCxn id="73" idx="6"/>
              <a:endCxn id="50" idx="2"/>
            </p:cNvCxnSpPr>
            <p:nvPr/>
          </p:nvCxnSpPr>
          <p:spPr bwMode="auto">
            <a:xfrm>
              <a:off x="7738567" y="3680867"/>
              <a:ext cx="358775" cy="0"/>
            </a:xfrm>
            <a:prstGeom prst="straightConnector1">
              <a:avLst/>
            </a:prstGeom>
            <a:noFill/>
            <a:ln w="9525">
              <a:solidFill>
                <a:schemeClr val="bg2"/>
              </a:solidFill>
              <a:round/>
              <a:headEnd type="triangle" w="med" len="med"/>
              <a:tailEnd type="none" w="med" len="med"/>
            </a:ln>
          </p:spPr>
        </p:cxnSp>
        <p:cxnSp>
          <p:nvCxnSpPr>
            <p:cNvPr id="78" name="AutoShape 255"/>
            <p:cNvCxnSpPr>
              <a:cxnSpLocks noChangeShapeType="1"/>
              <a:stCxn id="75" idx="6"/>
              <a:endCxn id="63" idx="2"/>
            </p:cNvCxnSpPr>
            <p:nvPr/>
          </p:nvCxnSpPr>
          <p:spPr bwMode="auto">
            <a:xfrm flipV="1">
              <a:off x="7738567" y="4182517"/>
              <a:ext cx="358775" cy="3175"/>
            </a:xfrm>
            <a:prstGeom prst="straightConnector1">
              <a:avLst/>
            </a:prstGeom>
            <a:noFill/>
            <a:ln w="9525">
              <a:solidFill>
                <a:schemeClr val="bg2"/>
              </a:solidFill>
              <a:round/>
              <a:headEnd type="triangle" w="med" len="med"/>
              <a:tailEnd type="none" w="med" len="med"/>
            </a:ln>
          </p:spPr>
        </p:cxnSp>
        <p:cxnSp>
          <p:nvCxnSpPr>
            <p:cNvPr id="79" name="AutoShape 256"/>
            <p:cNvCxnSpPr>
              <a:cxnSpLocks noChangeShapeType="1"/>
              <a:stCxn id="71" idx="6"/>
              <a:endCxn id="52" idx="2"/>
            </p:cNvCxnSpPr>
            <p:nvPr/>
          </p:nvCxnSpPr>
          <p:spPr bwMode="auto">
            <a:xfrm flipV="1">
              <a:off x="7738567" y="2960142"/>
              <a:ext cx="358775" cy="1588"/>
            </a:xfrm>
            <a:prstGeom prst="straightConnector1">
              <a:avLst/>
            </a:prstGeom>
            <a:noFill/>
            <a:ln w="9525">
              <a:solidFill>
                <a:schemeClr val="bg2"/>
              </a:solidFill>
              <a:round/>
              <a:headEnd type="triangle" w="med" len="med"/>
              <a:tailEnd type="none" w="med" len="med"/>
            </a:ln>
          </p:spPr>
        </p:cxnSp>
        <p:cxnSp>
          <p:nvCxnSpPr>
            <p:cNvPr id="80" name="AutoShape 257"/>
            <p:cNvCxnSpPr>
              <a:cxnSpLocks noChangeShapeType="1"/>
              <a:stCxn id="54" idx="2"/>
              <a:endCxn id="58" idx="6"/>
            </p:cNvCxnSpPr>
            <p:nvPr/>
          </p:nvCxnSpPr>
          <p:spPr bwMode="auto">
            <a:xfrm flipH="1">
              <a:off x="7738567" y="2456905"/>
              <a:ext cx="358775" cy="0"/>
            </a:xfrm>
            <a:prstGeom prst="straightConnector1">
              <a:avLst/>
            </a:prstGeom>
            <a:noFill/>
            <a:ln w="9525">
              <a:solidFill>
                <a:schemeClr val="bg2"/>
              </a:solidFill>
              <a:round/>
              <a:headEnd/>
              <a:tailEnd type="triangle" w="med" len="med"/>
            </a:ln>
          </p:spPr>
        </p:cxnSp>
        <p:cxnSp>
          <p:nvCxnSpPr>
            <p:cNvPr id="81" name="AutoShape 258"/>
            <p:cNvCxnSpPr>
              <a:cxnSpLocks noChangeShapeType="1"/>
              <a:stCxn id="69" idx="6"/>
              <a:endCxn id="56" idx="2"/>
            </p:cNvCxnSpPr>
            <p:nvPr/>
          </p:nvCxnSpPr>
          <p:spPr bwMode="auto">
            <a:xfrm>
              <a:off x="7738567" y="1736180"/>
              <a:ext cx="358775" cy="0"/>
            </a:xfrm>
            <a:prstGeom prst="straightConnector1">
              <a:avLst/>
            </a:prstGeom>
            <a:noFill/>
            <a:ln w="9525">
              <a:solidFill>
                <a:schemeClr val="bg2"/>
              </a:solidFill>
              <a:round/>
              <a:headEnd type="triangle" w="med" len="med"/>
              <a:tailEnd type="none" w="med" len="med"/>
            </a:ln>
          </p:spPr>
        </p:cxnSp>
        <p:sp>
          <p:nvSpPr>
            <p:cNvPr id="63" name="Oval 234"/>
            <p:cNvSpPr>
              <a:spLocks noChangeArrowheads="1"/>
            </p:cNvSpPr>
            <p:nvPr/>
          </p:nvSpPr>
          <p:spPr bwMode="auto">
            <a:xfrm>
              <a:off x="8097342" y="4003130"/>
              <a:ext cx="360363" cy="358775"/>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64" name="Object 235"/>
            <p:cNvGraphicFramePr>
              <a:graphicFrameLocks noChangeAspect="1"/>
            </p:cNvGraphicFramePr>
            <p:nvPr/>
          </p:nvGraphicFramePr>
          <p:xfrm>
            <a:off x="8150846" y="4056063"/>
            <a:ext cx="266700" cy="241300"/>
          </p:xfrm>
          <a:graphic>
            <a:graphicData uri="http://schemas.openxmlformats.org/presentationml/2006/ole">
              <mc:AlternateContent xmlns:mc="http://schemas.openxmlformats.org/markup-compatibility/2006">
                <mc:Choice xmlns:v="urn:schemas-microsoft-com:vml" Requires="v">
                  <p:oleObj spid="_x0000_s217132" name="Equation" r:id="rId41" imgW="266400" imgH="241200" progId="Equation.DSMT4">
                    <p:embed/>
                  </p:oleObj>
                </mc:Choice>
                <mc:Fallback>
                  <p:oleObj name="Equation" r:id="rId41" imgW="266400" imgH="241200" progId="Equation.DSMT4">
                    <p:embed/>
                    <p:pic>
                      <p:nvPicPr>
                        <p:cNvPr id="0" name="Picture 2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8150846" y="4056063"/>
                          <a:ext cx="2667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080" name="AutoShape 262"/>
          <p:cNvSpPr>
            <a:spLocks noChangeArrowheads="1"/>
          </p:cNvSpPr>
          <p:nvPr/>
        </p:nvSpPr>
        <p:spPr bwMode="auto">
          <a:xfrm>
            <a:off x="5270003" y="1341338"/>
            <a:ext cx="3384550" cy="1439862"/>
          </a:xfrm>
          <a:prstGeom prst="roundRect">
            <a:avLst>
              <a:gd name="adj" fmla="val 16667"/>
            </a:avLst>
          </a:prstGeom>
          <a:solidFill>
            <a:schemeClr val="bg1"/>
          </a:solidFill>
          <a:ln w="9525">
            <a:solidFill>
              <a:srgbClr val="C0C0C0"/>
            </a:solidFill>
            <a:round/>
            <a:headEnd/>
            <a:tailEnd/>
          </a:ln>
          <a:effectLst>
            <a:outerShdw dist="107763" dir="2700000" algn="ctr" rotWithShape="0">
              <a:schemeClr val="bg2">
                <a:alpha val="50000"/>
              </a:schemeClr>
            </a:outerShdw>
          </a:effectLst>
        </p:spPr>
        <p:txBody>
          <a:bodyPr wrap="none" anchor="ctr"/>
          <a:lstStyle/>
          <a:p>
            <a:endParaRPr lang="en-US">
              <a:solidFill>
                <a:srgbClr val="990033"/>
              </a:solidFill>
            </a:endParaRPr>
          </a:p>
        </p:txBody>
      </p:sp>
      <p:graphicFrame>
        <p:nvGraphicFramePr>
          <p:cNvPr id="3081" name="Object 263"/>
          <p:cNvGraphicFramePr>
            <a:graphicFrameLocks noChangeAspect="1"/>
          </p:cNvGraphicFramePr>
          <p:nvPr/>
        </p:nvGraphicFramePr>
        <p:xfrm>
          <a:off x="5943725" y="1846164"/>
          <a:ext cx="1938338" cy="581025"/>
        </p:xfrm>
        <a:graphic>
          <a:graphicData uri="http://schemas.openxmlformats.org/presentationml/2006/ole">
            <mc:AlternateContent xmlns:mc="http://schemas.openxmlformats.org/markup-compatibility/2006">
              <mc:Choice xmlns:v="urn:schemas-microsoft-com:vml" Requires="v">
                <p:oleObj spid="_x0000_s217133" name="Equation" r:id="rId43" imgW="1612800" imgH="482400" progId="Equation.DSMT4">
                  <p:embed/>
                </p:oleObj>
              </mc:Choice>
              <mc:Fallback>
                <p:oleObj name="Equation" r:id="rId43" imgW="1612800" imgH="482400" progId="Equation.DSMT4">
                  <p:embed/>
                  <p:pic>
                    <p:nvPicPr>
                      <p:cNvPr id="0" name="Picture 2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943725" y="1846164"/>
                        <a:ext cx="1938338" cy="5810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C0C0C0"/>
                            </a:solidFill>
                            <a:miter lim="800000"/>
                            <a:headEnd/>
                            <a:tailEnd/>
                          </a14:hiddenLine>
                        </a:ext>
                      </a:extLst>
                    </p:spPr>
                  </p:pic>
                </p:oleObj>
              </mc:Fallback>
            </mc:AlternateContent>
          </a:graphicData>
        </a:graphic>
      </p:graphicFrame>
      <p:sp>
        <p:nvSpPr>
          <p:cNvPr id="3082" name="Text Box 264"/>
          <p:cNvSpPr txBox="1">
            <a:spLocks noChangeArrowheads="1"/>
          </p:cNvSpPr>
          <p:nvPr/>
        </p:nvSpPr>
        <p:spPr bwMode="auto">
          <a:xfrm>
            <a:off x="6247855" y="1413570"/>
            <a:ext cx="1441450" cy="307777"/>
          </a:xfrm>
          <a:prstGeom prst="rect">
            <a:avLst/>
          </a:prstGeom>
          <a:noFill/>
          <a:ln w="9525">
            <a:noFill/>
            <a:miter lim="800000"/>
            <a:headEnd/>
            <a:tailEnd/>
          </a:ln>
        </p:spPr>
        <p:txBody>
          <a:bodyPr>
            <a:spAutoFit/>
          </a:bodyPr>
          <a:lstStyle/>
          <a:p>
            <a:pPr algn="ctr"/>
            <a:r>
              <a:rPr lang="en-GB" sz="1400" dirty="0" smtClean="0">
                <a:solidFill>
                  <a:srgbClr val="990033"/>
                </a:solidFill>
              </a:rPr>
              <a:t>Generative model</a:t>
            </a:r>
            <a:endParaRPr lang="en-GB" sz="1400" dirty="0">
              <a:solidFill>
                <a:srgbClr val="990033"/>
              </a:solidFill>
            </a:endParaRPr>
          </a:p>
        </p:txBody>
      </p:sp>
      <p:grpSp>
        <p:nvGrpSpPr>
          <p:cNvPr id="4" name="Group 135"/>
          <p:cNvGrpSpPr/>
          <p:nvPr/>
        </p:nvGrpSpPr>
        <p:grpSpPr>
          <a:xfrm>
            <a:off x="1784648" y="1269553"/>
            <a:ext cx="1728788" cy="4506986"/>
            <a:chOff x="1712640" y="980728"/>
            <a:chExt cx="1728788" cy="4506986"/>
          </a:xfrm>
        </p:grpSpPr>
        <p:sp>
          <p:nvSpPr>
            <p:cNvPr id="3084" name="Text Box 267"/>
            <p:cNvSpPr txBox="1">
              <a:spLocks noChangeArrowheads="1"/>
            </p:cNvSpPr>
            <p:nvPr/>
          </p:nvSpPr>
          <p:spPr bwMode="auto">
            <a:xfrm>
              <a:off x="1712640" y="980728"/>
              <a:ext cx="1728788" cy="307777"/>
            </a:xfrm>
            <a:prstGeom prst="rect">
              <a:avLst/>
            </a:prstGeom>
            <a:noFill/>
            <a:ln w="9525">
              <a:noFill/>
              <a:miter lim="800000"/>
              <a:headEnd/>
              <a:tailEnd/>
            </a:ln>
          </p:spPr>
          <p:txBody>
            <a:bodyPr>
              <a:spAutoFit/>
            </a:bodyPr>
            <a:lstStyle/>
            <a:p>
              <a:pPr algn="ctr"/>
              <a:r>
                <a:rPr lang="en-GB" sz="1400" dirty="0" smtClean="0">
                  <a:solidFill>
                    <a:srgbClr val="990033"/>
                  </a:solidFill>
                </a:rPr>
                <a:t>A s</a:t>
              </a:r>
              <a:r>
                <a:rPr lang="en-GB" sz="1400" dirty="0" smtClean="0">
                  <a:solidFill>
                    <a:srgbClr val="990033"/>
                  </a:solidFill>
                  <a:latin typeface="Arial Narrow" pitchFamily="34" charset="0"/>
                </a:rPr>
                <a:t>imple hierarchy</a:t>
              </a:r>
              <a:endParaRPr lang="en-GB" sz="1400" dirty="0">
                <a:solidFill>
                  <a:srgbClr val="990033"/>
                </a:solidFill>
                <a:latin typeface="Arial Narrow" pitchFamily="34" charset="0"/>
              </a:endParaRPr>
            </a:p>
          </p:txBody>
        </p:sp>
        <p:graphicFrame>
          <p:nvGraphicFramePr>
            <p:cNvPr id="3085" name="Object 268"/>
            <p:cNvGraphicFramePr>
              <a:graphicFrameLocks noChangeAspect="1"/>
            </p:cNvGraphicFramePr>
            <p:nvPr/>
          </p:nvGraphicFramePr>
          <p:xfrm>
            <a:off x="2000672" y="4885340"/>
            <a:ext cx="1008112" cy="602374"/>
          </p:xfrm>
          <a:graphic>
            <a:graphicData uri="http://schemas.openxmlformats.org/presentationml/2006/ole">
              <mc:AlternateContent xmlns:mc="http://schemas.openxmlformats.org/markup-compatibility/2006">
                <mc:Choice xmlns:v="urn:schemas-microsoft-com:vml" Requires="v">
                  <p:oleObj spid="_x0000_s217134" name="Equation" r:id="rId45" imgW="723586" imgH="431613" progId="Equation.DSMT4">
                    <p:embed/>
                  </p:oleObj>
                </mc:Choice>
                <mc:Fallback>
                  <p:oleObj name="Equation" r:id="rId45" imgW="723586" imgH="431613" progId="Equation.DSMT4">
                    <p:embed/>
                    <p:pic>
                      <p:nvPicPr>
                        <p:cNvPr id="0" name="Picture 23"/>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000672" y="4885340"/>
                          <a:ext cx="1008112" cy="602374"/>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C0C0C0"/>
                              </a:solidFill>
                              <a:miter lim="800000"/>
                              <a:headEnd/>
                              <a:tailEnd/>
                            </a14:hiddenLine>
                          </a:ext>
                        </a:extLst>
                      </p:spPr>
                    </p:pic>
                  </p:oleObj>
                </mc:Fallback>
              </mc:AlternateContent>
            </a:graphicData>
          </a:graphic>
        </p:graphicFrame>
      </p:grpSp>
      <p:grpSp>
        <p:nvGrpSpPr>
          <p:cNvPr id="5" name="Group 93"/>
          <p:cNvGrpSpPr/>
          <p:nvPr/>
        </p:nvGrpSpPr>
        <p:grpSpPr>
          <a:xfrm>
            <a:off x="3944615" y="3068538"/>
            <a:ext cx="4752801" cy="2952750"/>
            <a:chOff x="3944615" y="3068538"/>
            <a:chExt cx="4752801" cy="2952750"/>
          </a:xfrm>
        </p:grpSpPr>
        <p:sp>
          <p:nvSpPr>
            <p:cNvPr id="3075" name="AutoShape 261"/>
            <p:cNvSpPr>
              <a:spLocks noChangeArrowheads="1"/>
            </p:cNvSpPr>
            <p:nvPr/>
          </p:nvSpPr>
          <p:spPr bwMode="auto">
            <a:xfrm>
              <a:off x="5312866" y="3068538"/>
              <a:ext cx="3384550" cy="2952750"/>
            </a:xfrm>
            <a:prstGeom prst="roundRect">
              <a:avLst>
                <a:gd name="adj" fmla="val 16667"/>
              </a:avLst>
            </a:prstGeom>
            <a:solidFill>
              <a:schemeClr val="bg1"/>
            </a:solidFill>
            <a:ln w="9525">
              <a:solidFill>
                <a:srgbClr val="C0C0C0"/>
              </a:solidFill>
              <a:round/>
              <a:headEnd/>
              <a:tailEnd/>
            </a:ln>
            <a:effectLst>
              <a:outerShdw dist="107763" dir="2700000" algn="ctr" rotWithShape="0">
                <a:schemeClr val="bg2">
                  <a:alpha val="50000"/>
                </a:schemeClr>
              </a:outerShdw>
            </a:effectLst>
          </p:spPr>
          <p:txBody>
            <a:bodyPr wrap="none" anchor="ctr"/>
            <a:lstStyle/>
            <a:p>
              <a:endParaRPr lang="en-US">
                <a:solidFill>
                  <a:srgbClr val="990033"/>
                </a:solidFill>
              </a:endParaRPr>
            </a:p>
          </p:txBody>
        </p:sp>
        <p:sp>
          <p:nvSpPr>
            <p:cNvPr id="3076" name="Text Box 8"/>
            <p:cNvSpPr txBox="1">
              <a:spLocks noChangeArrowheads="1"/>
            </p:cNvSpPr>
            <p:nvPr/>
          </p:nvSpPr>
          <p:spPr bwMode="auto">
            <a:xfrm>
              <a:off x="4306392" y="3789264"/>
              <a:ext cx="1006475" cy="276999"/>
            </a:xfrm>
            <a:prstGeom prst="rect">
              <a:avLst/>
            </a:prstGeom>
            <a:noFill/>
            <a:ln w="9525">
              <a:noFill/>
              <a:miter lim="800000"/>
              <a:headEnd/>
              <a:tailEnd/>
            </a:ln>
          </p:spPr>
          <p:txBody>
            <a:bodyPr>
              <a:spAutoFit/>
            </a:bodyPr>
            <a:lstStyle/>
            <a:p>
              <a:pPr algn="r"/>
              <a:r>
                <a:rPr lang="en-GB" sz="1200">
                  <a:solidFill>
                    <a:srgbClr val="990033"/>
                  </a:solidFill>
                  <a:latin typeface="Arial Narrow" pitchFamily="34" charset="0"/>
                </a:rPr>
                <a:t>Expectations:</a:t>
              </a:r>
            </a:p>
          </p:txBody>
        </p:sp>
        <p:sp>
          <p:nvSpPr>
            <p:cNvPr id="3077" name="Text Box 9"/>
            <p:cNvSpPr txBox="1">
              <a:spLocks noChangeArrowheads="1"/>
            </p:cNvSpPr>
            <p:nvPr/>
          </p:nvSpPr>
          <p:spPr bwMode="auto">
            <a:xfrm>
              <a:off x="4306392" y="4492525"/>
              <a:ext cx="1008062" cy="274638"/>
            </a:xfrm>
            <a:prstGeom prst="rect">
              <a:avLst/>
            </a:prstGeom>
            <a:noFill/>
            <a:ln w="9525">
              <a:noFill/>
              <a:miter lim="800000"/>
              <a:headEnd/>
              <a:tailEnd/>
            </a:ln>
          </p:spPr>
          <p:txBody>
            <a:bodyPr>
              <a:spAutoFit/>
            </a:bodyPr>
            <a:lstStyle/>
            <a:p>
              <a:pPr algn="r"/>
              <a:r>
                <a:rPr lang="en-GB" sz="1200">
                  <a:solidFill>
                    <a:srgbClr val="990033"/>
                  </a:solidFill>
                  <a:latin typeface="Arial Narrow" pitchFamily="34" charset="0"/>
                </a:rPr>
                <a:t>Predictions:</a:t>
              </a:r>
            </a:p>
          </p:txBody>
        </p:sp>
        <p:sp>
          <p:nvSpPr>
            <p:cNvPr id="3078" name="Text Box 10"/>
            <p:cNvSpPr txBox="1">
              <a:spLocks noChangeArrowheads="1"/>
            </p:cNvSpPr>
            <p:nvPr/>
          </p:nvSpPr>
          <p:spPr bwMode="auto">
            <a:xfrm>
              <a:off x="3944615" y="5157985"/>
              <a:ext cx="1368426" cy="274638"/>
            </a:xfrm>
            <a:prstGeom prst="rect">
              <a:avLst/>
            </a:prstGeom>
            <a:noFill/>
            <a:ln w="9525">
              <a:noFill/>
              <a:miter lim="800000"/>
              <a:headEnd/>
              <a:tailEnd/>
            </a:ln>
          </p:spPr>
          <p:txBody>
            <a:bodyPr>
              <a:spAutoFit/>
            </a:bodyPr>
            <a:lstStyle/>
            <a:p>
              <a:pPr algn="r"/>
              <a:r>
                <a:rPr lang="en-GB" sz="1200" dirty="0">
                  <a:solidFill>
                    <a:srgbClr val="990033"/>
                  </a:solidFill>
                  <a:latin typeface="Arial Narrow" pitchFamily="34" charset="0"/>
                </a:rPr>
                <a:t>Prediction errors:</a:t>
              </a:r>
            </a:p>
          </p:txBody>
        </p:sp>
        <p:sp>
          <p:nvSpPr>
            <p:cNvPr id="3083" name="Text Box 266"/>
            <p:cNvSpPr txBox="1">
              <a:spLocks noChangeArrowheads="1"/>
            </p:cNvSpPr>
            <p:nvPr/>
          </p:nvSpPr>
          <p:spPr bwMode="auto">
            <a:xfrm>
              <a:off x="5961112" y="3194025"/>
              <a:ext cx="1944886" cy="307777"/>
            </a:xfrm>
            <a:prstGeom prst="rect">
              <a:avLst/>
            </a:prstGeom>
            <a:noFill/>
            <a:ln w="9525">
              <a:noFill/>
              <a:miter lim="800000"/>
              <a:headEnd/>
              <a:tailEnd/>
            </a:ln>
          </p:spPr>
          <p:txBody>
            <a:bodyPr wrap="square">
              <a:spAutoFit/>
            </a:bodyPr>
            <a:lstStyle/>
            <a:p>
              <a:pPr algn="ctr"/>
              <a:r>
                <a:rPr lang="en-GB" sz="1400" dirty="0" smtClean="0">
                  <a:solidFill>
                    <a:srgbClr val="990033"/>
                  </a:solidFill>
                  <a:latin typeface="Arial Narrow" pitchFamily="34" charset="0"/>
                </a:rPr>
                <a:t>Model inversion (inference)</a:t>
              </a:r>
              <a:endParaRPr lang="en-GB" sz="1400" dirty="0">
                <a:solidFill>
                  <a:srgbClr val="990033"/>
                </a:solidFill>
                <a:latin typeface="Arial Narrow" pitchFamily="34" charset="0"/>
              </a:endParaRPr>
            </a:p>
          </p:txBody>
        </p:sp>
        <p:graphicFrame>
          <p:nvGraphicFramePr>
            <p:cNvPr id="3086" name="Object 78"/>
            <p:cNvGraphicFramePr>
              <a:graphicFrameLocks noChangeAspect="1"/>
            </p:cNvGraphicFramePr>
            <p:nvPr/>
          </p:nvGraphicFramePr>
          <p:xfrm>
            <a:off x="6062788" y="3633688"/>
            <a:ext cx="2025650" cy="1949450"/>
          </p:xfrm>
          <a:graphic>
            <a:graphicData uri="http://schemas.openxmlformats.org/presentationml/2006/ole">
              <mc:AlternateContent xmlns:mc="http://schemas.openxmlformats.org/markup-compatibility/2006">
                <mc:Choice xmlns:v="urn:schemas-microsoft-com:vml" Requires="v">
                  <p:oleObj spid="_x0000_s217135" name="Equation" r:id="rId47" imgW="2031840" imgH="1955520" progId="Equation.DSMT4">
                    <p:embed/>
                  </p:oleObj>
                </mc:Choice>
                <mc:Fallback>
                  <p:oleObj name="Equation" r:id="rId47" imgW="2031840" imgH="1955520" progId="Equation.DSMT4">
                    <p:embed/>
                    <p:pic>
                      <p:nvPicPr>
                        <p:cNvPr id="0" name="Picture 24"/>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6062788" y="3633688"/>
                          <a:ext cx="2025650" cy="1949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 name="Group 151"/>
          <p:cNvGrpSpPr/>
          <p:nvPr/>
        </p:nvGrpSpPr>
        <p:grpSpPr>
          <a:xfrm>
            <a:off x="488505" y="2277667"/>
            <a:ext cx="3960440" cy="2333873"/>
            <a:chOff x="272480" y="1988840"/>
            <a:chExt cx="3960440" cy="2333873"/>
          </a:xfrm>
        </p:grpSpPr>
        <p:cxnSp>
          <p:nvCxnSpPr>
            <p:cNvPr id="139" name="Straight Arrow Connector 138"/>
            <p:cNvCxnSpPr/>
            <p:nvPr/>
          </p:nvCxnSpPr>
          <p:spPr>
            <a:xfrm>
              <a:off x="3584848" y="2420888"/>
              <a:ext cx="0" cy="1368152"/>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920552" y="2492896"/>
              <a:ext cx="0" cy="1368152"/>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0" name="Text Box 266"/>
            <p:cNvSpPr txBox="1">
              <a:spLocks noChangeArrowheads="1"/>
            </p:cNvSpPr>
            <p:nvPr/>
          </p:nvSpPr>
          <p:spPr bwMode="auto">
            <a:xfrm>
              <a:off x="2936776" y="1988840"/>
              <a:ext cx="1296144" cy="461665"/>
            </a:xfrm>
            <a:prstGeom prst="rect">
              <a:avLst/>
            </a:prstGeom>
            <a:solidFill>
              <a:schemeClr val="tx1"/>
            </a:solidFill>
            <a:ln w="9525">
              <a:noFill/>
              <a:miter lim="800000"/>
              <a:headEnd/>
              <a:tailEnd/>
            </a:ln>
          </p:spPr>
          <p:txBody>
            <a:bodyPr wrap="square">
              <a:spAutoFit/>
            </a:bodyPr>
            <a:lstStyle/>
            <a:p>
              <a:pPr algn="ctr"/>
              <a:r>
                <a:rPr lang="en-GB" sz="1200" b="1" dirty="0" smtClean="0">
                  <a:solidFill>
                    <a:schemeClr val="bg1"/>
                  </a:solidFill>
                  <a:latin typeface="Arial Narrow" pitchFamily="34" charset="0"/>
                </a:rPr>
                <a:t>Outward prediction stream</a:t>
              </a:r>
              <a:endParaRPr lang="en-GB" sz="1200" b="1" dirty="0">
                <a:solidFill>
                  <a:schemeClr val="bg1"/>
                </a:solidFill>
                <a:latin typeface="Arial Narrow" pitchFamily="34" charset="0"/>
              </a:endParaRPr>
            </a:p>
          </p:txBody>
        </p:sp>
        <p:sp>
          <p:nvSpPr>
            <p:cNvPr id="151" name="Text Box 266"/>
            <p:cNvSpPr txBox="1">
              <a:spLocks noChangeArrowheads="1"/>
            </p:cNvSpPr>
            <p:nvPr/>
          </p:nvSpPr>
          <p:spPr bwMode="auto">
            <a:xfrm>
              <a:off x="272480" y="3861048"/>
              <a:ext cx="1296144" cy="461665"/>
            </a:xfrm>
            <a:prstGeom prst="rect">
              <a:avLst/>
            </a:prstGeom>
            <a:solidFill>
              <a:srgbClr val="FF0000"/>
            </a:solidFill>
            <a:ln w="9525">
              <a:noFill/>
              <a:miter lim="800000"/>
              <a:headEnd/>
              <a:tailEnd/>
            </a:ln>
          </p:spPr>
          <p:txBody>
            <a:bodyPr wrap="square">
              <a:spAutoFit/>
            </a:bodyPr>
            <a:lstStyle/>
            <a:p>
              <a:pPr algn="ctr"/>
              <a:r>
                <a:rPr lang="en-GB" sz="1200" b="1" dirty="0" smtClean="0">
                  <a:solidFill>
                    <a:schemeClr val="bg1"/>
                  </a:solidFill>
                  <a:latin typeface="Arial Narrow" pitchFamily="34" charset="0"/>
                </a:rPr>
                <a:t>Inward error</a:t>
              </a:r>
            </a:p>
            <a:p>
              <a:pPr algn="ctr"/>
              <a:r>
                <a:rPr lang="en-GB" sz="1200" b="1" dirty="0" smtClean="0">
                  <a:solidFill>
                    <a:schemeClr val="bg1"/>
                  </a:solidFill>
                  <a:latin typeface="Arial Narrow" pitchFamily="34" charset="0"/>
                </a:rPr>
                <a:t>stream</a:t>
              </a:r>
              <a:endParaRPr lang="en-GB" sz="1200" b="1" dirty="0">
                <a:solidFill>
                  <a:schemeClr val="bg1"/>
                </a:solidFill>
                <a:latin typeface="Arial Narrow" pitchFamily="34" charset="0"/>
              </a:endParaRPr>
            </a:p>
          </p:txBody>
        </p:sp>
      </p:grpSp>
      <p:sp>
        <p:nvSpPr>
          <p:cNvPr id="153" name="Text Box 116"/>
          <p:cNvSpPr txBox="1">
            <a:spLocks noChangeArrowheads="1"/>
          </p:cNvSpPr>
          <p:nvPr/>
        </p:nvSpPr>
        <p:spPr bwMode="auto">
          <a:xfrm>
            <a:off x="3442072" y="498158"/>
            <a:ext cx="2807072" cy="369332"/>
          </a:xfrm>
          <a:prstGeom prst="rect">
            <a:avLst/>
          </a:prstGeom>
          <a:noFill/>
          <a:ln w="9525">
            <a:noFill/>
            <a:miter lim="800000"/>
            <a:headEnd/>
            <a:tailEnd/>
          </a:ln>
        </p:spPr>
        <p:txBody>
          <a:bodyPr wrap="square">
            <a:spAutoFit/>
          </a:bodyPr>
          <a:lstStyle/>
          <a:p>
            <a:pPr algn="ctr"/>
            <a:r>
              <a:rPr lang="en-GB" dirty="0" smtClean="0">
                <a:solidFill>
                  <a:srgbClr val="990033"/>
                </a:solidFill>
              </a:rPr>
              <a:t>From prediction to perception</a:t>
            </a:r>
            <a:endParaRPr lang="en-GB" dirty="0">
              <a:solidFill>
                <a:srgbClr val="990033"/>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2000"/>
                                        <p:tgtEl>
                                          <p:spTgt spid="4"/>
                                        </p:tgtEl>
                                      </p:cBhvr>
                                    </p:animEffect>
                                    <p:set>
                                      <p:cBhvr>
                                        <p:cTn id="18" dur="1" fill="hold">
                                          <p:stCondLst>
                                            <p:cond delay="1999"/>
                                          </p:stCondLst>
                                        </p:cTn>
                                        <p:tgtEl>
                                          <p:spTgt spid="4"/>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0"/>
          <p:cNvGrpSpPr/>
          <p:nvPr/>
        </p:nvGrpSpPr>
        <p:grpSpPr>
          <a:xfrm>
            <a:off x="7076976" y="3419708"/>
            <a:ext cx="2057795" cy="1233428"/>
            <a:chOff x="7076976" y="3419708"/>
            <a:chExt cx="2057795" cy="1233428"/>
          </a:xfrm>
        </p:grpSpPr>
        <p:sp>
          <p:nvSpPr>
            <p:cNvPr id="58" name="Oval 103"/>
            <p:cNvSpPr>
              <a:spLocks noChangeArrowheads="1"/>
            </p:cNvSpPr>
            <p:nvPr/>
          </p:nvSpPr>
          <p:spPr bwMode="auto">
            <a:xfrm>
              <a:off x="7076976" y="3861048"/>
              <a:ext cx="468312" cy="792088"/>
            </a:xfrm>
            <a:prstGeom prst="ellipse">
              <a:avLst/>
            </a:prstGeom>
            <a:solidFill>
              <a:schemeClr val="accent1"/>
            </a:solidFill>
            <a:ln w="9525">
              <a:noFill/>
              <a:round/>
              <a:headEnd/>
              <a:tailEnd/>
            </a:ln>
          </p:spPr>
          <p:txBody>
            <a:bodyPr wrap="none" anchor="ctr"/>
            <a:lstStyle/>
            <a:p>
              <a:endParaRPr lang="en-US"/>
            </a:p>
          </p:txBody>
        </p:sp>
        <p:sp>
          <p:nvSpPr>
            <p:cNvPr id="60" name="Text Box 18"/>
            <p:cNvSpPr txBox="1">
              <a:spLocks noChangeArrowheads="1"/>
            </p:cNvSpPr>
            <p:nvPr/>
          </p:nvSpPr>
          <p:spPr bwMode="auto">
            <a:xfrm>
              <a:off x="8199900" y="3419708"/>
              <a:ext cx="934871" cy="369332"/>
            </a:xfrm>
            <a:prstGeom prst="rect">
              <a:avLst/>
            </a:prstGeom>
            <a:solidFill>
              <a:schemeClr val="accent1">
                <a:lumMod val="50000"/>
              </a:schemeClr>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defRPr/>
              </a:pPr>
              <a:r>
                <a:rPr lang="en-GB" dirty="0" smtClean="0">
                  <a:solidFill>
                    <a:schemeClr val="bg1"/>
                  </a:solidFill>
                  <a:cs typeface="Arial" charset="0"/>
                </a:rPr>
                <a:t>Attention</a:t>
              </a:r>
              <a:endParaRPr lang="en-US" dirty="0">
                <a:solidFill>
                  <a:schemeClr val="bg1"/>
                </a:solidFill>
                <a:cs typeface="Arial" charset="0"/>
              </a:endParaRPr>
            </a:p>
          </p:txBody>
        </p:sp>
      </p:grpSp>
      <p:pic>
        <p:nvPicPr>
          <p:cNvPr id="98" name="Picture 29"/>
          <p:cNvPicPr>
            <a:picLocks noChangeAspect="1" noChangeArrowheads="1"/>
          </p:cNvPicPr>
          <p:nvPr/>
        </p:nvPicPr>
        <p:blipFill>
          <a:blip r:embed="rId3" cstate="print">
            <a:lum bright="4000" contrast="-21000"/>
          </a:blip>
          <a:srcRect/>
          <a:stretch>
            <a:fillRect/>
          </a:stretch>
        </p:blipFill>
        <p:spPr bwMode="auto">
          <a:xfrm>
            <a:off x="2165027" y="1445750"/>
            <a:ext cx="3284596" cy="4575538"/>
          </a:xfrm>
          <a:prstGeom prst="rect">
            <a:avLst/>
          </a:prstGeom>
          <a:ln>
            <a:noFill/>
          </a:ln>
          <a:effectLst>
            <a:softEdge rad="112500"/>
          </a:effectLst>
        </p:spPr>
      </p:pic>
      <p:cxnSp>
        <p:nvCxnSpPr>
          <p:cNvPr id="7222" name="AutoShape 52"/>
          <p:cNvCxnSpPr>
            <a:cxnSpLocks noChangeShapeType="1"/>
            <a:stCxn id="7265" idx="5"/>
            <a:endCxn id="7228" idx="5"/>
          </p:cNvCxnSpPr>
          <p:nvPr/>
        </p:nvCxnSpPr>
        <p:spPr bwMode="auto">
          <a:xfrm flipV="1">
            <a:off x="3946376" y="5401196"/>
            <a:ext cx="1587" cy="228600"/>
          </a:xfrm>
          <a:prstGeom prst="curvedConnector3">
            <a:avLst>
              <a:gd name="adj1" fmla="val 18900009"/>
            </a:avLst>
          </a:prstGeom>
          <a:noFill/>
          <a:ln w="9525">
            <a:solidFill>
              <a:schemeClr val="tx1"/>
            </a:solidFill>
            <a:round/>
            <a:headEnd/>
            <a:tailEnd type="triangle" w="med" len="med"/>
          </a:ln>
        </p:spPr>
      </p:cxnSp>
      <p:sp>
        <p:nvSpPr>
          <p:cNvPr id="7225" name="AutoShape 15"/>
          <p:cNvSpPr>
            <a:spLocks noChangeArrowheads="1"/>
          </p:cNvSpPr>
          <p:nvPr/>
        </p:nvSpPr>
        <p:spPr bwMode="auto">
          <a:xfrm>
            <a:off x="3651398" y="2636912"/>
            <a:ext cx="288925" cy="288925"/>
          </a:xfrm>
          <a:prstGeom prst="triangle">
            <a:avLst>
              <a:gd name="adj" fmla="val 50000"/>
            </a:avLst>
          </a:prstGeom>
          <a:solidFill>
            <a:srgbClr val="FF0000"/>
          </a:solidFill>
          <a:ln w="9525">
            <a:noFill/>
            <a:miter lim="800000"/>
            <a:headEnd/>
            <a:tailEnd/>
          </a:ln>
        </p:spPr>
        <p:txBody>
          <a:bodyPr wrap="none" anchor="ctr"/>
          <a:lstStyle/>
          <a:p>
            <a:endParaRPr lang="en-GB"/>
          </a:p>
        </p:txBody>
      </p:sp>
      <p:sp>
        <p:nvSpPr>
          <p:cNvPr id="7226" name="AutoShape 27"/>
          <p:cNvSpPr>
            <a:spLocks noChangeArrowheads="1"/>
          </p:cNvSpPr>
          <p:nvPr/>
        </p:nvSpPr>
        <p:spPr bwMode="auto">
          <a:xfrm>
            <a:off x="3653234" y="3546773"/>
            <a:ext cx="288925" cy="288925"/>
          </a:xfrm>
          <a:prstGeom prst="triangle">
            <a:avLst>
              <a:gd name="adj" fmla="val 50000"/>
            </a:avLst>
          </a:prstGeom>
          <a:solidFill>
            <a:srgbClr val="FF0000"/>
          </a:solidFill>
          <a:ln w="9525">
            <a:noFill/>
            <a:miter lim="800000"/>
            <a:headEnd/>
            <a:tailEnd/>
          </a:ln>
        </p:spPr>
        <p:txBody>
          <a:bodyPr wrap="none" anchor="ctr"/>
          <a:lstStyle/>
          <a:p>
            <a:endParaRPr lang="en-GB"/>
          </a:p>
        </p:txBody>
      </p:sp>
      <p:sp>
        <p:nvSpPr>
          <p:cNvPr id="7228" name="AutoShape 37"/>
          <p:cNvSpPr>
            <a:spLocks noChangeArrowheads="1"/>
          </p:cNvSpPr>
          <p:nvPr/>
        </p:nvSpPr>
        <p:spPr bwMode="auto">
          <a:xfrm>
            <a:off x="3728888" y="5256733"/>
            <a:ext cx="288925" cy="288925"/>
          </a:xfrm>
          <a:prstGeom prst="triangle">
            <a:avLst>
              <a:gd name="adj" fmla="val 50000"/>
            </a:avLst>
          </a:prstGeom>
          <a:solidFill>
            <a:srgbClr val="FF0000"/>
          </a:solidFill>
          <a:ln w="9525">
            <a:noFill/>
            <a:miter lim="800000"/>
            <a:headEnd/>
            <a:tailEnd/>
          </a:ln>
        </p:spPr>
        <p:txBody>
          <a:bodyPr wrap="none" anchor="ctr"/>
          <a:lstStyle/>
          <a:p>
            <a:endParaRPr lang="en-GB"/>
          </a:p>
        </p:txBody>
      </p:sp>
      <p:cxnSp>
        <p:nvCxnSpPr>
          <p:cNvPr id="7229" name="AutoShape 39"/>
          <p:cNvCxnSpPr>
            <a:cxnSpLocks noChangeShapeType="1"/>
            <a:stCxn id="7225" idx="1"/>
            <a:endCxn id="7263" idx="1"/>
          </p:cNvCxnSpPr>
          <p:nvPr/>
        </p:nvCxnSpPr>
        <p:spPr bwMode="auto">
          <a:xfrm rot="10800000" flipH="1" flipV="1">
            <a:off x="3724423" y="2781374"/>
            <a:ext cx="1587" cy="228600"/>
          </a:xfrm>
          <a:prstGeom prst="curvedConnector3">
            <a:avLst>
              <a:gd name="adj1" fmla="val -19000009"/>
            </a:avLst>
          </a:prstGeom>
          <a:noFill/>
          <a:ln w="9525">
            <a:solidFill>
              <a:srgbClr val="FF0000"/>
            </a:solidFill>
            <a:round/>
            <a:headEnd/>
            <a:tailEnd type="triangle" w="med" len="med"/>
          </a:ln>
        </p:spPr>
      </p:cxnSp>
      <p:cxnSp>
        <p:nvCxnSpPr>
          <p:cNvPr id="7230" name="AutoShape 40"/>
          <p:cNvCxnSpPr>
            <a:cxnSpLocks noChangeShapeType="1"/>
            <a:stCxn id="7226" idx="1"/>
            <a:endCxn id="7262" idx="1"/>
          </p:cNvCxnSpPr>
          <p:nvPr/>
        </p:nvCxnSpPr>
        <p:spPr bwMode="auto">
          <a:xfrm rot="10800000" flipH="1" flipV="1">
            <a:off x="3726259" y="3691235"/>
            <a:ext cx="4762" cy="231775"/>
          </a:xfrm>
          <a:prstGeom prst="curvedConnector3">
            <a:avLst>
              <a:gd name="adj1" fmla="val -6333333"/>
            </a:avLst>
          </a:prstGeom>
          <a:noFill/>
          <a:ln w="9525">
            <a:solidFill>
              <a:srgbClr val="FF0000"/>
            </a:solidFill>
            <a:round/>
            <a:headEnd/>
            <a:tailEnd type="triangle" w="med" len="med"/>
          </a:ln>
        </p:spPr>
      </p:cxnSp>
      <p:cxnSp>
        <p:nvCxnSpPr>
          <p:cNvPr id="7231" name="AutoShape 42"/>
          <p:cNvCxnSpPr>
            <a:cxnSpLocks noChangeShapeType="1"/>
            <a:stCxn id="7228" idx="1"/>
            <a:endCxn id="7265" idx="1"/>
          </p:cNvCxnSpPr>
          <p:nvPr/>
        </p:nvCxnSpPr>
        <p:spPr bwMode="auto">
          <a:xfrm rot="10800000" flipH="1" flipV="1">
            <a:off x="3801913" y="5401196"/>
            <a:ext cx="1587" cy="228600"/>
          </a:xfrm>
          <a:prstGeom prst="curvedConnector3">
            <a:avLst>
              <a:gd name="adj1" fmla="val -19000009"/>
            </a:avLst>
          </a:prstGeom>
          <a:noFill/>
          <a:ln w="9525">
            <a:solidFill>
              <a:srgbClr val="FF0000"/>
            </a:solidFill>
            <a:round/>
            <a:headEnd/>
            <a:tailEnd type="triangle" w="med" len="med"/>
          </a:ln>
        </p:spPr>
      </p:cxnSp>
      <p:cxnSp>
        <p:nvCxnSpPr>
          <p:cNvPr id="7232" name="AutoShape 43"/>
          <p:cNvCxnSpPr>
            <a:cxnSpLocks noChangeShapeType="1"/>
            <a:stCxn id="7228" idx="0"/>
            <a:endCxn id="7264" idx="5"/>
          </p:cNvCxnSpPr>
          <p:nvPr/>
        </p:nvCxnSpPr>
        <p:spPr bwMode="auto">
          <a:xfrm rot="16200000" flipV="1">
            <a:off x="2608214" y="3991595"/>
            <a:ext cx="1324123" cy="1206153"/>
          </a:xfrm>
          <a:prstGeom prst="curvedConnector2">
            <a:avLst/>
          </a:prstGeom>
          <a:noFill/>
          <a:ln w="19050">
            <a:solidFill>
              <a:srgbClr val="FF0000"/>
            </a:solidFill>
            <a:round/>
            <a:headEnd/>
            <a:tailEnd type="triangle" w="med" len="med"/>
          </a:ln>
        </p:spPr>
      </p:cxnSp>
      <p:cxnSp>
        <p:nvCxnSpPr>
          <p:cNvPr id="7233" name="AutoShape 44"/>
          <p:cNvCxnSpPr>
            <a:cxnSpLocks noChangeShapeType="1"/>
            <a:endCxn id="7226" idx="5"/>
          </p:cNvCxnSpPr>
          <p:nvPr/>
        </p:nvCxnSpPr>
        <p:spPr bwMode="auto">
          <a:xfrm rot="5400000">
            <a:off x="3468741" y="2350993"/>
            <a:ext cx="1741430" cy="939056"/>
          </a:xfrm>
          <a:prstGeom prst="curvedConnector2">
            <a:avLst/>
          </a:prstGeom>
          <a:noFill/>
          <a:ln w="19050">
            <a:solidFill>
              <a:schemeClr val="tx2"/>
            </a:solidFill>
            <a:round/>
            <a:headEnd/>
            <a:tailEnd type="triangle" w="med" len="med"/>
          </a:ln>
        </p:spPr>
      </p:cxnSp>
      <p:cxnSp>
        <p:nvCxnSpPr>
          <p:cNvPr id="7234" name="AutoShape 45"/>
          <p:cNvCxnSpPr>
            <a:cxnSpLocks noChangeShapeType="1"/>
            <a:stCxn id="7263" idx="5"/>
            <a:endCxn id="7226" idx="5"/>
          </p:cNvCxnSpPr>
          <p:nvPr/>
        </p:nvCxnSpPr>
        <p:spPr bwMode="auto">
          <a:xfrm>
            <a:off x="3868092" y="3009975"/>
            <a:ext cx="1836" cy="681261"/>
          </a:xfrm>
          <a:prstGeom prst="curvedConnector3">
            <a:avLst>
              <a:gd name="adj1" fmla="val 16485131"/>
            </a:avLst>
          </a:prstGeom>
          <a:noFill/>
          <a:ln w="19050">
            <a:solidFill>
              <a:schemeClr val="tx1"/>
            </a:solidFill>
            <a:round/>
            <a:headEnd/>
            <a:tailEnd type="triangle" w="med" len="med"/>
          </a:ln>
        </p:spPr>
      </p:cxnSp>
      <p:cxnSp>
        <p:nvCxnSpPr>
          <p:cNvPr id="7235" name="AutoShape 48"/>
          <p:cNvCxnSpPr>
            <a:cxnSpLocks noChangeShapeType="1"/>
            <a:stCxn id="7226" idx="1"/>
            <a:endCxn id="7263" idx="1"/>
          </p:cNvCxnSpPr>
          <p:nvPr/>
        </p:nvCxnSpPr>
        <p:spPr bwMode="auto">
          <a:xfrm rot="10800000">
            <a:off x="3723629" y="3009976"/>
            <a:ext cx="1836" cy="681261"/>
          </a:xfrm>
          <a:prstGeom prst="curvedConnector3">
            <a:avLst>
              <a:gd name="adj1" fmla="val 16485131"/>
            </a:avLst>
          </a:prstGeom>
          <a:noFill/>
          <a:ln w="19050">
            <a:solidFill>
              <a:srgbClr val="FF0000"/>
            </a:solidFill>
            <a:round/>
            <a:headEnd/>
            <a:tailEnd type="triangle" w="med" len="med"/>
          </a:ln>
        </p:spPr>
      </p:cxnSp>
      <p:cxnSp>
        <p:nvCxnSpPr>
          <p:cNvPr id="7236" name="AutoShape 49"/>
          <p:cNvCxnSpPr>
            <a:cxnSpLocks noChangeShapeType="1"/>
            <a:stCxn id="7263" idx="5"/>
            <a:endCxn id="7225" idx="5"/>
          </p:cNvCxnSpPr>
          <p:nvPr/>
        </p:nvCxnSpPr>
        <p:spPr bwMode="auto">
          <a:xfrm flipV="1">
            <a:off x="3868885" y="2781374"/>
            <a:ext cx="1587" cy="228600"/>
          </a:xfrm>
          <a:prstGeom prst="curvedConnector3">
            <a:avLst>
              <a:gd name="adj1" fmla="val 18900009"/>
            </a:avLst>
          </a:prstGeom>
          <a:noFill/>
          <a:ln w="9525">
            <a:solidFill>
              <a:schemeClr val="tx1"/>
            </a:solidFill>
            <a:round/>
            <a:headEnd/>
            <a:tailEnd type="triangle" w="med" len="med"/>
          </a:ln>
        </p:spPr>
      </p:cxnSp>
      <p:cxnSp>
        <p:nvCxnSpPr>
          <p:cNvPr id="7237" name="AutoShape 50"/>
          <p:cNvCxnSpPr>
            <a:cxnSpLocks noChangeShapeType="1"/>
            <a:stCxn id="7262" idx="5"/>
            <a:endCxn id="7226" idx="5"/>
          </p:cNvCxnSpPr>
          <p:nvPr/>
        </p:nvCxnSpPr>
        <p:spPr bwMode="auto">
          <a:xfrm flipH="1" flipV="1">
            <a:off x="3870721" y="3691235"/>
            <a:ext cx="4762" cy="231775"/>
          </a:xfrm>
          <a:prstGeom prst="curvedConnector3">
            <a:avLst>
              <a:gd name="adj1" fmla="val -6300000"/>
            </a:avLst>
          </a:prstGeom>
          <a:noFill/>
          <a:ln w="9525">
            <a:solidFill>
              <a:schemeClr val="tx1"/>
            </a:solidFill>
            <a:round/>
            <a:headEnd/>
            <a:tailEnd type="triangle" w="med" len="med"/>
          </a:ln>
        </p:spPr>
      </p:cxnSp>
      <p:cxnSp>
        <p:nvCxnSpPr>
          <p:cNvPr id="7238" name="AutoShape 53"/>
          <p:cNvCxnSpPr>
            <a:cxnSpLocks noChangeShapeType="1"/>
            <a:stCxn id="7264" idx="3"/>
            <a:endCxn id="7228" idx="1"/>
          </p:cNvCxnSpPr>
          <p:nvPr/>
        </p:nvCxnSpPr>
        <p:spPr bwMode="auto">
          <a:xfrm rot="16200000" flipH="1">
            <a:off x="2535981" y="4136058"/>
            <a:ext cx="1324124" cy="1206152"/>
          </a:xfrm>
          <a:prstGeom prst="curvedConnector2">
            <a:avLst/>
          </a:prstGeom>
          <a:noFill/>
          <a:ln w="19050">
            <a:solidFill>
              <a:schemeClr val="tx2"/>
            </a:solidFill>
            <a:round/>
            <a:headEnd/>
            <a:tailEnd type="triangle" w="med" len="med"/>
          </a:ln>
        </p:spPr>
      </p:cxnSp>
      <p:cxnSp>
        <p:nvCxnSpPr>
          <p:cNvPr id="7239" name="AutoShape 54"/>
          <p:cNvCxnSpPr>
            <a:cxnSpLocks noChangeShapeType="1"/>
            <a:stCxn id="7226" idx="5"/>
            <a:endCxn id="7265" idx="5"/>
          </p:cNvCxnSpPr>
          <p:nvPr/>
        </p:nvCxnSpPr>
        <p:spPr bwMode="auto">
          <a:xfrm>
            <a:off x="3869928" y="3691236"/>
            <a:ext cx="75654" cy="1938560"/>
          </a:xfrm>
          <a:prstGeom prst="curvedConnector3">
            <a:avLst>
              <a:gd name="adj1" fmla="val 497641"/>
            </a:avLst>
          </a:prstGeom>
          <a:noFill/>
          <a:ln w="19050">
            <a:solidFill>
              <a:schemeClr val="tx1"/>
            </a:solidFill>
            <a:round/>
            <a:headEnd type="triangle" w="med" len="med"/>
            <a:tailEnd/>
          </a:ln>
        </p:spPr>
      </p:cxnSp>
      <p:cxnSp>
        <p:nvCxnSpPr>
          <p:cNvPr id="7240" name="AutoShape 55"/>
          <p:cNvCxnSpPr>
            <a:cxnSpLocks noChangeShapeType="1"/>
            <a:stCxn id="7226" idx="1"/>
            <a:endCxn id="7265" idx="1"/>
          </p:cNvCxnSpPr>
          <p:nvPr/>
        </p:nvCxnSpPr>
        <p:spPr bwMode="auto">
          <a:xfrm rot="10800000" flipH="1" flipV="1">
            <a:off x="3725465" y="3691236"/>
            <a:ext cx="75654" cy="1938560"/>
          </a:xfrm>
          <a:prstGeom prst="curvedConnector3">
            <a:avLst>
              <a:gd name="adj1" fmla="val -397641"/>
            </a:avLst>
          </a:prstGeom>
          <a:noFill/>
          <a:ln w="19050">
            <a:solidFill>
              <a:srgbClr val="FF0000"/>
            </a:solidFill>
            <a:round/>
            <a:headEnd/>
            <a:tailEnd type="triangle" w="med" len="med"/>
          </a:ln>
        </p:spPr>
      </p:cxnSp>
      <p:sp>
        <p:nvSpPr>
          <p:cNvPr id="7243" name="Text Box 65"/>
          <p:cNvSpPr txBox="1">
            <a:spLocks noChangeArrowheads="1"/>
          </p:cNvSpPr>
          <p:nvPr/>
        </p:nvSpPr>
        <p:spPr bwMode="auto">
          <a:xfrm>
            <a:off x="1047653" y="3688581"/>
            <a:ext cx="1120821" cy="246221"/>
          </a:xfrm>
          <a:prstGeom prst="rect">
            <a:avLst/>
          </a:prstGeom>
          <a:noFill/>
          <a:ln w="9525">
            <a:noFill/>
            <a:miter lim="800000"/>
            <a:headEnd/>
            <a:tailEnd/>
          </a:ln>
        </p:spPr>
        <p:txBody>
          <a:bodyPr wrap="none">
            <a:spAutoFit/>
          </a:bodyPr>
          <a:lstStyle/>
          <a:p>
            <a:pPr algn="ctr"/>
            <a:r>
              <a:rPr lang="en-GB" sz="1000" b="1" dirty="0"/>
              <a:t>occipital cortex</a:t>
            </a:r>
          </a:p>
        </p:txBody>
      </p:sp>
      <p:sp>
        <p:nvSpPr>
          <p:cNvPr id="7244" name="Text Box 66"/>
          <p:cNvSpPr txBox="1">
            <a:spLocks noChangeArrowheads="1"/>
          </p:cNvSpPr>
          <p:nvPr/>
        </p:nvSpPr>
        <p:spPr bwMode="auto">
          <a:xfrm>
            <a:off x="4160912" y="3750006"/>
            <a:ext cx="816249" cy="246221"/>
          </a:xfrm>
          <a:prstGeom prst="rect">
            <a:avLst/>
          </a:prstGeom>
          <a:noFill/>
          <a:ln w="9525">
            <a:noFill/>
            <a:miter lim="800000"/>
            <a:headEnd/>
            <a:tailEnd/>
          </a:ln>
        </p:spPr>
        <p:txBody>
          <a:bodyPr wrap="none">
            <a:spAutoFit/>
          </a:bodyPr>
          <a:lstStyle/>
          <a:p>
            <a:pPr algn="ctr"/>
            <a:r>
              <a:rPr lang="en-GB" sz="1000" b="1" dirty="0"/>
              <a:t>geniculate</a:t>
            </a:r>
          </a:p>
        </p:txBody>
      </p:sp>
      <p:sp>
        <p:nvSpPr>
          <p:cNvPr id="7246" name="Text Box 68"/>
          <p:cNvSpPr txBox="1">
            <a:spLocks noChangeArrowheads="1"/>
          </p:cNvSpPr>
          <p:nvPr/>
        </p:nvSpPr>
        <p:spPr bwMode="auto">
          <a:xfrm>
            <a:off x="4205299" y="5445224"/>
            <a:ext cx="963725" cy="246221"/>
          </a:xfrm>
          <a:prstGeom prst="rect">
            <a:avLst/>
          </a:prstGeom>
          <a:noFill/>
          <a:ln w="9525">
            <a:noFill/>
            <a:miter lim="800000"/>
            <a:headEnd/>
            <a:tailEnd/>
          </a:ln>
        </p:spPr>
        <p:txBody>
          <a:bodyPr wrap="none">
            <a:spAutoFit/>
          </a:bodyPr>
          <a:lstStyle/>
          <a:p>
            <a:pPr algn="ctr"/>
            <a:r>
              <a:rPr lang="en-GB" sz="1000" b="1" dirty="0"/>
              <a:t>visual cortex</a:t>
            </a:r>
          </a:p>
        </p:txBody>
      </p:sp>
      <p:cxnSp>
        <p:nvCxnSpPr>
          <p:cNvPr id="7247" name="AutoShape 125"/>
          <p:cNvCxnSpPr>
            <a:cxnSpLocks noChangeShapeType="1"/>
            <a:stCxn id="7225" idx="5"/>
            <a:endCxn id="69" idx="3"/>
          </p:cNvCxnSpPr>
          <p:nvPr/>
        </p:nvCxnSpPr>
        <p:spPr bwMode="auto">
          <a:xfrm flipV="1">
            <a:off x="3868092" y="1949806"/>
            <a:ext cx="1156916" cy="831569"/>
          </a:xfrm>
          <a:prstGeom prst="curvedConnector2">
            <a:avLst/>
          </a:prstGeom>
          <a:noFill/>
          <a:ln w="19050">
            <a:solidFill>
              <a:schemeClr val="tx1"/>
            </a:solidFill>
            <a:round/>
            <a:headEnd type="triangle" w="med" len="med"/>
            <a:tailEnd type="none" w="med" len="med"/>
          </a:ln>
        </p:spPr>
      </p:cxnSp>
      <p:cxnSp>
        <p:nvCxnSpPr>
          <p:cNvPr id="7248" name="AutoShape 126"/>
          <p:cNvCxnSpPr>
            <a:cxnSpLocks noChangeShapeType="1"/>
            <a:stCxn id="7264" idx="5"/>
            <a:endCxn id="7225" idx="3"/>
          </p:cNvCxnSpPr>
          <p:nvPr/>
        </p:nvCxnSpPr>
        <p:spPr bwMode="auto">
          <a:xfrm flipV="1">
            <a:off x="2667198" y="2925837"/>
            <a:ext cx="1128663" cy="1006773"/>
          </a:xfrm>
          <a:prstGeom prst="curvedConnector2">
            <a:avLst/>
          </a:prstGeom>
          <a:noFill/>
          <a:ln w="19050">
            <a:solidFill>
              <a:srgbClr val="FF0000"/>
            </a:solidFill>
            <a:round/>
            <a:headEnd type="triangle" w="med" len="med"/>
            <a:tailEnd/>
          </a:ln>
        </p:spPr>
      </p:cxnSp>
      <p:cxnSp>
        <p:nvCxnSpPr>
          <p:cNvPr id="7249" name="AutoShape 127"/>
          <p:cNvCxnSpPr>
            <a:cxnSpLocks noChangeShapeType="1"/>
            <a:stCxn id="7264" idx="0"/>
            <a:endCxn id="7225" idx="1"/>
          </p:cNvCxnSpPr>
          <p:nvPr/>
        </p:nvCxnSpPr>
        <p:spPr bwMode="auto">
          <a:xfrm rot="5400000" flipH="1" flipV="1">
            <a:off x="2655912" y="2720430"/>
            <a:ext cx="1006772" cy="1128662"/>
          </a:xfrm>
          <a:prstGeom prst="curvedConnector2">
            <a:avLst/>
          </a:prstGeom>
          <a:noFill/>
          <a:ln w="19050">
            <a:solidFill>
              <a:schemeClr val="tx2"/>
            </a:solidFill>
            <a:round/>
            <a:headEnd/>
            <a:tailEnd type="triangle" w="med" len="med"/>
          </a:ln>
        </p:spPr>
      </p:cxnSp>
      <p:sp>
        <p:nvSpPr>
          <p:cNvPr id="7250" name="Text Box 129"/>
          <p:cNvSpPr txBox="1">
            <a:spLocks noChangeArrowheads="1"/>
          </p:cNvSpPr>
          <p:nvPr/>
        </p:nvSpPr>
        <p:spPr bwMode="auto">
          <a:xfrm>
            <a:off x="4592960" y="3029926"/>
            <a:ext cx="780983" cy="230832"/>
          </a:xfrm>
          <a:prstGeom prst="rect">
            <a:avLst/>
          </a:prstGeom>
          <a:noFill/>
          <a:ln w="9525">
            <a:noFill/>
            <a:miter lim="800000"/>
            <a:headEnd/>
            <a:tailEnd/>
          </a:ln>
        </p:spPr>
        <p:txBody>
          <a:bodyPr wrap="none">
            <a:spAutoFit/>
          </a:bodyPr>
          <a:lstStyle/>
          <a:p>
            <a:r>
              <a:rPr lang="en-GB" sz="900" dirty="0"/>
              <a:t>r</a:t>
            </a:r>
            <a:r>
              <a:rPr lang="en-GB" sz="900" dirty="0" smtClean="0"/>
              <a:t>etinal </a:t>
            </a:r>
            <a:r>
              <a:rPr lang="en-GB" sz="900" dirty="0"/>
              <a:t>input</a:t>
            </a:r>
          </a:p>
        </p:txBody>
      </p:sp>
      <p:cxnSp>
        <p:nvCxnSpPr>
          <p:cNvPr id="7259" name="AutoShape 51"/>
          <p:cNvCxnSpPr>
            <a:cxnSpLocks noChangeShapeType="1"/>
            <a:stCxn id="7264" idx="1"/>
            <a:endCxn id="7227" idx="1"/>
          </p:cNvCxnSpPr>
          <p:nvPr/>
        </p:nvCxnSpPr>
        <p:spPr bwMode="auto">
          <a:xfrm rot="10800000">
            <a:off x="2522735" y="3704010"/>
            <a:ext cx="12700" cy="228600"/>
          </a:xfrm>
          <a:prstGeom prst="curvedConnector3">
            <a:avLst>
              <a:gd name="adj1" fmla="val 2368748"/>
            </a:avLst>
          </a:prstGeom>
          <a:noFill/>
          <a:ln w="9525">
            <a:solidFill>
              <a:schemeClr val="tx1"/>
            </a:solidFill>
            <a:round/>
            <a:headEnd/>
            <a:tailEnd type="triangle" w="med" len="med"/>
          </a:ln>
        </p:spPr>
      </p:cxnSp>
      <p:cxnSp>
        <p:nvCxnSpPr>
          <p:cNvPr id="7260" name="AutoShape 41"/>
          <p:cNvCxnSpPr>
            <a:cxnSpLocks noChangeShapeType="1"/>
            <a:stCxn id="7227" idx="5"/>
            <a:endCxn id="7264" idx="5"/>
          </p:cNvCxnSpPr>
          <p:nvPr/>
        </p:nvCxnSpPr>
        <p:spPr bwMode="auto">
          <a:xfrm>
            <a:off x="2667198" y="3704010"/>
            <a:ext cx="12700" cy="228600"/>
          </a:xfrm>
          <a:prstGeom prst="curvedConnector3">
            <a:avLst>
              <a:gd name="adj1" fmla="val 2368748"/>
            </a:avLst>
          </a:prstGeom>
          <a:noFill/>
          <a:ln w="9525">
            <a:solidFill>
              <a:srgbClr val="FF0000"/>
            </a:solidFill>
            <a:round/>
            <a:headEnd/>
            <a:tailEnd type="triangle" w="med" len="med"/>
          </a:ln>
        </p:spPr>
      </p:cxnSp>
      <p:sp>
        <p:nvSpPr>
          <p:cNvPr id="7261" name="Text Box 67"/>
          <p:cNvSpPr txBox="1">
            <a:spLocks noChangeArrowheads="1"/>
          </p:cNvSpPr>
          <p:nvPr/>
        </p:nvSpPr>
        <p:spPr bwMode="auto">
          <a:xfrm>
            <a:off x="3224808" y="2495673"/>
            <a:ext cx="575816" cy="246221"/>
          </a:xfrm>
          <a:prstGeom prst="rect">
            <a:avLst/>
          </a:prstGeom>
          <a:noFill/>
          <a:ln w="9525">
            <a:noFill/>
            <a:miter lim="800000"/>
            <a:headEnd/>
            <a:tailEnd/>
          </a:ln>
        </p:spPr>
        <p:txBody>
          <a:bodyPr wrap="square">
            <a:spAutoFit/>
          </a:bodyPr>
          <a:lstStyle/>
          <a:p>
            <a:pPr algn="ctr"/>
            <a:r>
              <a:rPr lang="en-GB" sz="1000" b="1" dirty="0" smtClean="0"/>
              <a:t>pons</a:t>
            </a:r>
            <a:endParaRPr lang="en-GB" sz="1000" b="1" dirty="0"/>
          </a:p>
        </p:txBody>
      </p:sp>
      <p:sp>
        <p:nvSpPr>
          <p:cNvPr id="7262" name="AutoShape 35"/>
          <p:cNvSpPr>
            <a:spLocks noChangeArrowheads="1"/>
          </p:cNvSpPr>
          <p:nvPr/>
        </p:nvSpPr>
        <p:spPr bwMode="auto">
          <a:xfrm>
            <a:off x="3657996" y="3778548"/>
            <a:ext cx="288925" cy="28892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GB"/>
          </a:p>
        </p:txBody>
      </p:sp>
      <p:sp>
        <p:nvSpPr>
          <p:cNvPr id="7263" name="AutoShape 19"/>
          <p:cNvSpPr>
            <a:spLocks noChangeArrowheads="1"/>
          </p:cNvSpPr>
          <p:nvPr/>
        </p:nvSpPr>
        <p:spPr bwMode="auto">
          <a:xfrm>
            <a:off x="3651398" y="2865512"/>
            <a:ext cx="288925" cy="28892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GB"/>
          </a:p>
        </p:txBody>
      </p:sp>
      <p:sp>
        <p:nvSpPr>
          <p:cNvPr id="7265" name="AutoShape 35"/>
          <p:cNvSpPr>
            <a:spLocks noChangeArrowheads="1"/>
          </p:cNvSpPr>
          <p:nvPr/>
        </p:nvSpPr>
        <p:spPr bwMode="auto">
          <a:xfrm>
            <a:off x="3728888" y="5485333"/>
            <a:ext cx="288925" cy="28892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GB"/>
          </a:p>
        </p:txBody>
      </p:sp>
      <p:sp>
        <p:nvSpPr>
          <p:cNvPr id="164" name="Text Box 129"/>
          <p:cNvSpPr txBox="1">
            <a:spLocks noChangeArrowheads="1"/>
          </p:cNvSpPr>
          <p:nvPr/>
        </p:nvSpPr>
        <p:spPr bwMode="auto">
          <a:xfrm>
            <a:off x="3440832" y="1940514"/>
            <a:ext cx="864096" cy="369332"/>
          </a:xfrm>
          <a:prstGeom prst="rect">
            <a:avLst/>
          </a:prstGeom>
          <a:noFill/>
          <a:ln w="9525">
            <a:noFill/>
            <a:miter lim="800000"/>
            <a:headEnd/>
            <a:tailEnd/>
          </a:ln>
        </p:spPr>
        <p:txBody>
          <a:bodyPr wrap="square">
            <a:spAutoFit/>
          </a:bodyPr>
          <a:lstStyle/>
          <a:p>
            <a:r>
              <a:rPr lang="en-GB" sz="900" dirty="0" smtClean="0">
                <a:solidFill>
                  <a:srgbClr val="990033"/>
                </a:solidFill>
              </a:rPr>
              <a:t>oculomotor signals</a:t>
            </a:r>
            <a:endParaRPr lang="en-GB" sz="900" dirty="0">
              <a:solidFill>
                <a:srgbClr val="990033"/>
              </a:solidFill>
            </a:endParaRPr>
          </a:p>
        </p:txBody>
      </p:sp>
      <p:graphicFrame>
        <p:nvGraphicFramePr>
          <p:cNvPr id="20482" name="Object 78"/>
          <p:cNvGraphicFramePr>
            <a:graphicFrameLocks noChangeAspect="1"/>
          </p:cNvGraphicFramePr>
          <p:nvPr/>
        </p:nvGraphicFramePr>
        <p:xfrm>
          <a:off x="6107809" y="5153455"/>
          <a:ext cx="2281237" cy="612775"/>
        </p:xfrm>
        <a:graphic>
          <a:graphicData uri="http://schemas.openxmlformats.org/presentationml/2006/ole">
            <mc:AlternateContent xmlns:mc="http://schemas.openxmlformats.org/markup-compatibility/2006">
              <mc:Choice xmlns:v="urn:schemas-microsoft-com:vml" Requires="v">
                <p:oleObj spid="_x0000_s218119" name="Equation" r:id="rId4" imgW="1892160" imgH="507960" progId="Equation.DSMT4">
                  <p:embed/>
                </p:oleObj>
              </mc:Choice>
              <mc:Fallback>
                <p:oleObj name="Equation" r:id="rId4" imgW="1892160" imgH="50796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7809" y="5153455"/>
                        <a:ext cx="2281237"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3" name="Object 89"/>
          <p:cNvGraphicFramePr>
            <a:graphicFrameLocks noChangeAspect="1"/>
          </p:cNvGraphicFramePr>
          <p:nvPr/>
        </p:nvGraphicFramePr>
        <p:xfrm>
          <a:off x="6084790" y="3952115"/>
          <a:ext cx="3135312" cy="581025"/>
        </p:xfrm>
        <a:graphic>
          <a:graphicData uri="http://schemas.openxmlformats.org/presentationml/2006/ole">
            <mc:AlternateContent xmlns:mc="http://schemas.openxmlformats.org/markup-compatibility/2006">
              <mc:Choice xmlns:v="urn:schemas-microsoft-com:vml" Requires="v">
                <p:oleObj spid="_x0000_s218120" name="Equation" r:id="rId6" imgW="62474455" imgH="11572943" progId="Equation.DSMT4">
                  <p:embed/>
                </p:oleObj>
              </mc:Choice>
              <mc:Fallback>
                <p:oleObj name="Equation" r:id="rId6" imgW="62474455" imgH="11572943"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790" y="3952115"/>
                        <a:ext cx="3135312"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0" name="AutoShape 35"/>
          <p:cNvSpPr>
            <a:spLocks noChangeArrowheads="1"/>
          </p:cNvSpPr>
          <p:nvPr/>
        </p:nvSpPr>
        <p:spPr bwMode="auto">
          <a:xfrm>
            <a:off x="5457057" y="5139539"/>
            <a:ext cx="504056" cy="576957"/>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GB"/>
          </a:p>
        </p:txBody>
      </p:sp>
      <p:graphicFrame>
        <p:nvGraphicFramePr>
          <p:cNvPr id="20485" name="Object 15"/>
          <p:cNvGraphicFramePr>
            <a:graphicFrameLocks noChangeAspect="1"/>
          </p:cNvGraphicFramePr>
          <p:nvPr/>
        </p:nvGraphicFramePr>
        <p:xfrm>
          <a:off x="5484591" y="5396515"/>
          <a:ext cx="384175" cy="319088"/>
        </p:xfrm>
        <a:graphic>
          <a:graphicData uri="http://schemas.openxmlformats.org/presentationml/2006/ole">
            <mc:AlternateContent xmlns:mc="http://schemas.openxmlformats.org/markup-compatibility/2006">
              <mc:Choice xmlns:v="urn:schemas-microsoft-com:vml" Requires="v">
                <p:oleObj spid="_x0000_s218121" name="Equation" r:id="rId8" imgW="6086365" imgH="5476943" progId="Equation.DSMT4">
                  <p:embed/>
                </p:oleObj>
              </mc:Choice>
              <mc:Fallback>
                <p:oleObj name="Equation" r:id="rId8" imgW="6086365" imgH="5476943"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4591" y="5396515"/>
                        <a:ext cx="384175" cy="319088"/>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sp>
        <p:nvSpPr>
          <p:cNvPr id="173" name="AutoShape 35"/>
          <p:cNvSpPr>
            <a:spLocks noChangeArrowheads="1"/>
          </p:cNvSpPr>
          <p:nvPr/>
        </p:nvSpPr>
        <p:spPr bwMode="auto">
          <a:xfrm>
            <a:off x="5457057" y="3915403"/>
            <a:ext cx="504056" cy="576957"/>
          </a:xfrm>
          <a:prstGeom prst="triangle">
            <a:avLst>
              <a:gd name="adj" fmla="val 50000"/>
            </a:avLst>
          </a:prstGeom>
          <a:solidFill>
            <a:srgbClr val="FF0000"/>
          </a:solidFill>
          <a:ln w="9525">
            <a:noFill/>
            <a:miter lim="800000"/>
            <a:headEnd/>
            <a:tailEnd/>
          </a:ln>
        </p:spPr>
        <p:txBody>
          <a:bodyPr wrap="none" anchor="ctr"/>
          <a:lstStyle/>
          <a:p>
            <a:endParaRPr lang="en-GB"/>
          </a:p>
        </p:txBody>
      </p:sp>
      <p:graphicFrame>
        <p:nvGraphicFramePr>
          <p:cNvPr id="174" name="Object 15"/>
          <p:cNvGraphicFramePr>
            <a:graphicFrameLocks noChangeAspect="1"/>
          </p:cNvGraphicFramePr>
          <p:nvPr/>
        </p:nvGraphicFramePr>
        <p:xfrm>
          <a:off x="5508726" y="4173967"/>
          <a:ext cx="346075" cy="317500"/>
        </p:xfrm>
        <a:graphic>
          <a:graphicData uri="http://schemas.openxmlformats.org/presentationml/2006/ole">
            <mc:AlternateContent xmlns:mc="http://schemas.openxmlformats.org/markup-compatibility/2006">
              <mc:Choice xmlns:v="urn:schemas-microsoft-com:vml" Requires="v">
                <p:oleObj spid="_x0000_s218122" name="Equation" r:id="rId10" imgW="5476945" imgH="5476943" progId="Equation.DSMT4">
                  <p:embed/>
                </p:oleObj>
              </mc:Choice>
              <mc:Fallback>
                <p:oleObj name="Equation" r:id="rId10" imgW="5476945" imgH="5476943"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08726" y="4173967"/>
                        <a:ext cx="346075" cy="31750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sp>
        <p:nvSpPr>
          <p:cNvPr id="175" name="Text Box 129"/>
          <p:cNvSpPr txBox="1">
            <a:spLocks noChangeArrowheads="1"/>
          </p:cNvSpPr>
          <p:nvPr/>
        </p:nvSpPr>
        <p:spPr bwMode="auto">
          <a:xfrm>
            <a:off x="5457056" y="3483355"/>
            <a:ext cx="3508053" cy="276999"/>
          </a:xfrm>
          <a:prstGeom prst="rect">
            <a:avLst/>
          </a:prstGeom>
          <a:noFill/>
          <a:ln w="9525">
            <a:noFill/>
            <a:miter lim="800000"/>
            <a:headEnd/>
            <a:tailEnd/>
          </a:ln>
        </p:spPr>
        <p:txBody>
          <a:bodyPr wrap="square">
            <a:spAutoFit/>
          </a:bodyPr>
          <a:lstStyle/>
          <a:p>
            <a:r>
              <a:rPr lang="en-GB" sz="1200" dirty="0" smtClean="0">
                <a:solidFill>
                  <a:srgbClr val="990033"/>
                </a:solidFill>
              </a:rPr>
              <a:t>Prediction error (superficial pyramidal cells)</a:t>
            </a:r>
            <a:endParaRPr lang="en-GB" sz="1200" dirty="0">
              <a:solidFill>
                <a:srgbClr val="990033"/>
              </a:solidFill>
            </a:endParaRPr>
          </a:p>
        </p:txBody>
      </p:sp>
      <p:sp>
        <p:nvSpPr>
          <p:cNvPr id="176" name="Text Box 129"/>
          <p:cNvSpPr txBox="1">
            <a:spLocks noChangeArrowheads="1"/>
          </p:cNvSpPr>
          <p:nvPr/>
        </p:nvSpPr>
        <p:spPr bwMode="auto">
          <a:xfrm>
            <a:off x="5457056" y="4779499"/>
            <a:ext cx="3868094" cy="276999"/>
          </a:xfrm>
          <a:prstGeom prst="rect">
            <a:avLst/>
          </a:prstGeom>
          <a:noFill/>
          <a:ln w="9525">
            <a:noFill/>
            <a:miter lim="800000"/>
            <a:headEnd/>
            <a:tailEnd/>
          </a:ln>
        </p:spPr>
        <p:txBody>
          <a:bodyPr wrap="square">
            <a:spAutoFit/>
          </a:bodyPr>
          <a:lstStyle/>
          <a:p>
            <a:r>
              <a:rPr lang="en-GB" sz="1200" dirty="0" smtClean="0"/>
              <a:t>Conditional predictions (deep pyramidal cells)</a:t>
            </a:r>
            <a:endParaRPr lang="en-GB" sz="1200" dirty="0"/>
          </a:p>
        </p:txBody>
      </p:sp>
      <p:sp>
        <p:nvSpPr>
          <p:cNvPr id="182" name="Text Box 235"/>
          <p:cNvSpPr txBox="1">
            <a:spLocks noChangeArrowheads="1"/>
          </p:cNvSpPr>
          <p:nvPr/>
        </p:nvSpPr>
        <p:spPr bwMode="auto">
          <a:xfrm>
            <a:off x="704528" y="4327231"/>
            <a:ext cx="1584176" cy="430887"/>
          </a:xfrm>
          <a:prstGeom prst="rect">
            <a:avLst/>
          </a:prstGeom>
          <a:solidFill>
            <a:schemeClr val="tx1"/>
          </a:solidFill>
          <a:ln w="12700">
            <a:noFill/>
            <a:miter lim="800000"/>
            <a:headEnd/>
            <a:tailEnd/>
          </a:ln>
        </p:spPr>
        <p:txBody>
          <a:bodyPr wrap="square">
            <a:spAutoFit/>
          </a:bodyPr>
          <a:lstStyle/>
          <a:p>
            <a:pPr algn="ctr" eaLnBrk="0" hangingPunct="0"/>
            <a:r>
              <a:rPr lang="en-US" sz="1050" b="1" dirty="0" smtClean="0">
                <a:solidFill>
                  <a:schemeClr val="bg1"/>
                </a:solidFill>
              </a:rPr>
              <a:t>Top-down or backward predictions</a:t>
            </a:r>
            <a:endParaRPr lang="en-US" sz="1050" b="1" dirty="0">
              <a:solidFill>
                <a:schemeClr val="bg1"/>
              </a:solidFill>
            </a:endParaRPr>
          </a:p>
        </p:txBody>
      </p:sp>
      <p:sp>
        <p:nvSpPr>
          <p:cNvPr id="183" name="Text Box 235"/>
          <p:cNvSpPr txBox="1">
            <a:spLocks noChangeArrowheads="1"/>
          </p:cNvSpPr>
          <p:nvPr/>
        </p:nvSpPr>
        <p:spPr bwMode="auto">
          <a:xfrm>
            <a:off x="704528" y="5046150"/>
            <a:ext cx="1584176" cy="430887"/>
          </a:xfrm>
          <a:prstGeom prst="rect">
            <a:avLst/>
          </a:prstGeom>
          <a:solidFill>
            <a:srgbClr val="FF0000"/>
          </a:solidFill>
          <a:ln w="12700">
            <a:noFill/>
            <a:miter lim="800000"/>
            <a:headEnd/>
            <a:tailEnd/>
          </a:ln>
        </p:spPr>
        <p:txBody>
          <a:bodyPr wrap="square">
            <a:spAutoFit/>
          </a:bodyPr>
          <a:lstStyle/>
          <a:p>
            <a:pPr algn="ctr" eaLnBrk="0" hangingPunct="0"/>
            <a:r>
              <a:rPr lang="en-US" sz="1050" b="1" dirty="0" smtClean="0">
                <a:solidFill>
                  <a:schemeClr val="bg1"/>
                </a:solidFill>
              </a:rPr>
              <a:t>Bottom-up or forward prediction error</a:t>
            </a:r>
            <a:endParaRPr lang="en-US" sz="1050" b="1" dirty="0">
              <a:solidFill>
                <a:schemeClr val="bg1"/>
              </a:solidFill>
            </a:endParaRPr>
          </a:p>
        </p:txBody>
      </p:sp>
      <p:cxnSp>
        <p:nvCxnSpPr>
          <p:cNvPr id="196" name="Straight Arrow Connector 195"/>
          <p:cNvCxnSpPr/>
          <p:nvPr/>
        </p:nvCxnSpPr>
        <p:spPr>
          <a:xfrm>
            <a:off x="2144688" y="4509120"/>
            <a:ext cx="504056" cy="0"/>
          </a:xfrm>
          <a:prstGeom prst="straightConnector1">
            <a:avLst/>
          </a:prstGeom>
          <a:ln>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a:off x="2216696" y="5229200"/>
            <a:ext cx="1656184" cy="0"/>
          </a:xfrm>
          <a:prstGeom prst="straightConnector1">
            <a:avLst/>
          </a:prstGeom>
          <a:ln>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27" name="AutoShape 32"/>
          <p:cNvSpPr>
            <a:spLocks noChangeArrowheads="1"/>
          </p:cNvSpPr>
          <p:nvPr/>
        </p:nvSpPr>
        <p:spPr bwMode="auto">
          <a:xfrm>
            <a:off x="2450504" y="3559547"/>
            <a:ext cx="288925" cy="288925"/>
          </a:xfrm>
          <a:prstGeom prst="triangle">
            <a:avLst>
              <a:gd name="adj" fmla="val 50000"/>
            </a:avLst>
          </a:prstGeom>
          <a:solidFill>
            <a:srgbClr val="FF0000"/>
          </a:solidFill>
          <a:ln w="9525">
            <a:noFill/>
            <a:miter lim="800000"/>
            <a:headEnd/>
            <a:tailEnd/>
          </a:ln>
        </p:spPr>
        <p:txBody>
          <a:bodyPr wrap="none" anchor="ctr"/>
          <a:lstStyle/>
          <a:p>
            <a:endParaRPr lang="en-GB"/>
          </a:p>
        </p:txBody>
      </p:sp>
      <p:sp>
        <p:nvSpPr>
          <p:cNvPr id="7264" name="AutoShape 30"/>
          <p:cNvSpPr>
            <a:spLocks noChangeArrowheads="1"/>
          </p:cNvSpPr>
          <p:nvPr/>
        </p:nvSpPr>
        <p:spPr bwMode="auto">
          <a:xfrm>
            <a:off x="2450504" y="3788147"/>
            <a:ext cx="288925" cy="28892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GB"/>
          </a:p>
        </p:txBody>
      </p:sp>
      <p:cxnSp>
        <p:nvCxnSpPr>
          <p:cNvPr id="63" name="AutoShape 126"/>
          <p:cNvCxnSpPr>
            <a:cxnSpLocks noChangeShapeType="1"/>
            <a:stCxn id="7225" idx="0"/>
            <a:endCxn id="69" idx="1"/>
          </p:cNvCxnSpPr>
          <p:nvPr/>
        </p:nvCxnSpPr>
        <p:spPr bwMode="auto">
          <a:xfrm rot="5400000" flipH="1" flipV="1">
            <a:off x="4030654" y="1678563"/>
            <a:ext cx="723556" cy="1193143"/>
          </a:xfrm>
          <a:prstGeom prst="curvedConnector2">
            <a:avLst/>
          </a:prstGeom>
          <a:noFill/>
          <a:ln w="19050">
            <a:solidFill>
              <a:srgbClr val="FF0000"/>
            </a:solidFill>
            <a:round/>
            <a:headEnd type="none" w="med" len="med"/>
            <a:tailEnd type="triangle" w="med" len="med"/>
          </a:ln>
        </p:spPr>
      </p:cxnSp>
      <p:sp>
        <p:nvSpPr>
          <p:cNvPr id="69" name="AutoShape 32"/>
          <p:cNvSpPr>
            <a:spLocks noChangeArrowheads="1"/>
          </p:cNvSpPr>
          <p:nvPr/>
        </p:nvSpPr>
        <p:spPr bwMode="auto">
          <a:xfrm>
            <a:off x="4953000" y="1876905"/>
            <a:ext cx="144016" cy="72901"/>
          </a:xfrm>
          <a:prstGeom prst="triangle">
            <a:avLst>
              <a:gd name="adj" fmla="val 50000"/>
            </a:avLst>
          </a:prstGeom>
          <a:noFill/>
          <a:ln w="9525">
            <a:noFill/>
            <a:miter lim="800000"/>
            <a:headEnd/>
            <a:tailEnd/>
          </a:ln>
        </p:spPr>
        <p:txBody>
          <a:bodyPr wrap="none" anchor="ctr"/>
          <a:lstStyle/>
          <a:p>
            <a:endParaRPr lang="en-GB"/>
          </a:p>
        </p:txBody>
      </p:sp>
      <p:sp>
        <p:nvSpPr>
          <p:cNvPr id="78" name="Text Box 129"/>
          <p:cNvSpPr txBox="1">
            <a:spLocks noChangeArrowheads="1"/>
          </p:cNvSpPr>
          <p:nvPr/>
        </p:nvSpPr>
        <p:spPr bwMode="auto">
          <a:xfrm>
            <a:off x="4880992" y="2309846"/>
            <a:ext cx="1191352" cy="230832"/>
          </a:xfrm>
          <a:prstGeom prst="rect">
            <a:avLst/>
          </a:prstGeom>
          <a:noFill/>
          <a:ln w="9525">
            <a:noFill/>
            <a:miter lim="800000"/>
            <a:headEnd/>
            <a:tailEnd/>
          </a:ln>
        </p:spPr>
        <p:txBody>
          <a:bodyPr wrap="none">
            <a:spAutoFit/>
          </a:bodyPr>
          <a:lstStyle/>
          <a:p>
            <a:r>
              <a:rPr lang="en-GB" sz="900" dirty="0" smtClean="0"/>
              <a:t>proprioceptive input</a:t>
            </a:r>
            <a:endParaRPr lang="en-GB" sz="900" dirty="0"/>
          </a:p>
        </p:txBody>
      </p:sp>
      <p:sp>
        <p:nvSpPr>
          <p:cNvPr id="79" name="Text Box 129"/>
          <p:cNvSpPr txBox="1">
            <a:spLocks noChangeArrowheads="1"/>
          </p:cNvSpPr>
          <p:nvPr/>
        </p:nvSpPr>
        <p:spPr bwMode="auto">
          <a:xfrm>
            <a:off x="4016896" y="2165830"/>
            <a:ext cx="504056" cy="369332"/>
          </a:xfrm>
          <a:prstGeom prst="rect">
            <a:avLst/>
          </a:prstGeom>
          <a:noFill/>
          <a:ln w="9525">
            <a:noFill/>
            <a:miter lim="800000"/>
            <a:headEnd/>
            <a:tailEnd/>
          </a:ln>
        </p:spPr>
        <p:txBody>
          <a:bodyPr wrap="square">
            <a:spAutoFit/>
          </a:bodyPr>
          <a:lstStyle/>
          <a:p>
            <a:pPr algn="ctr"/>
            <a:r>
              <a:rPr lang="en-GB" sz="900" i="1" dirty="0" smtClean="0"/>
              <a:t>reflex arc</a:t>
            </a:r>
            <a:endParaRPr lang="en-GB" sz="900" i="1" dirty="0"/>
          </a:p>
        </p:txBody>
      </p:sp>
      <p:pic>
        <p:nvPicPr>
          <p:cNvPr id="64" name="Picture 94" descr="See full size image">
            <a:hlinkClick r:id="rId12"/>
          </p:cNvPr>
          <p:cNvPicPr>
            <a:picLocks noChangeAspect="1" noChangeArrowheads="1"/>
          </p:cNvPicPr>
          <p:nvPr/>
        </p:nvPicPr>
        <p:blipFill>
          <a:blip r:embed="rId13" cstate="print">
            <a:grayscl/>
          </a:blip>
          <a:stretch>
            <a:fillRect/>
          </a:stretch>
        </p:blipFill>
        <p:spPr bwMode="auto">
          <a:xfrm>
            <a:off x="8769350" y="116632"/>
            <a:ext cx="876300" cy="1190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5" name="Rectangle 95"/>
          <p:cNvSpPr>
            <a:spLocks noChangeArrowheads="1"/>
          </p:cNvSpPr>
          <p:nvPr/>
        </p:nvSpPr>
        <p:spPr bwMode="auto">
          <a:xfrm>
            <a:off x="7545288" y="115888"/>
            <a:ext cx="1174750" cy="304800"/>
          </a:xfrm>
          <a:prstGeom prst="rect">
            <a:avLst/>
          </a:prstGeom>
          <a:noFill/>
          <a:ln w="9525">
            <a:noFill/>
            <a:miter lim="800000"/>
            <a:headEnd/>
            <a:tailEnd/>
          </a:ln>
        </p:spPr>
        <p:txBody>
          <a:bodyPr wrap="none">
            <a:spAutoFit/>
          </a:bodyPr>
          <a:lstStyle/>
          <a:p>
            <a:r>
              <a:rPr lang="en-US" sz="1400" dirty="0">
                <a:solidFill>
                  <a:schemeClr val="bg2"/>
                </a:solidFill>
              </a:rPr>
              <a:t>David Mumford</a:t>
            </a:r>
            <a:endParaRPr lang="en-GB" sz="1400" dirty="0">
              <a:solidFill>
                <a:schemeClr val="bg2"/>
              </a:solidFill>
            </a:endParaRPr>
          </a:p>
        </p:txBody>
      </p:sp>
      <p:sp>
        <p:nvSpPr>
          <p:cNvPr id="55" name="TextBox 54"/>
          <p:cNvSpPr txBox="1"/>
          <p:nvPr/>
        </p:nvSpPr>
        <p:spPr>
          <a:xfrm>
            <a:off x="416496" y="404664"/>
            <a:ext cx="2735044" cy="369332"/>
          </a:xfrm>
          <a:prstGeom prst="rect">
            <a:avLst/>
          </a:prstGeom>
          <a:noFill/>
        </p:spPr>
        <p:txBody>
          <a:bodyPr wrap="none" rtlCol="0">
            <a:spAutoFit/>
          </a:bodyPr>
          <a:lstStyle/>
          <a:p>
            <a:r>
              <a:rPr lang="en-GB" dirty="0" smtClean="0">
                <a:solidFill>
                  <a:srgbClr val="990033"/>
                </a:solidFill>
              </a:rPr>
              <a:t>Predictive coding with reflexes</a:t>
            </a:r>
            <a:endParaRPr lang="en-GB" dirty="0">
              <a:solidFill>
                <a:srgbClr val="990033"/>
              </a:solidFill>
            </a:endParaRPr>
          </a:p>
        </p:txBody>
      </p:sp>
      <p:sp>
        <p:nvSpPr>
          <p:cNvPr id="56" name="Text Box 17"/>
          <p:cNvSpPr txBox="1">
            <a:spLocks noChangeArrowheads="1"/>
          </p:cNvSpPr>
          <p:nvPr/>
        </p:nvSpPr>
        <p:spPr bwMode="auto">
          <a:xfrm>
            <a:off x="4096930" y="539388"/>
            <a:ext cx="712054" cy="369332"/>
          </a:xfrm>
          <a:prstGeom prst="rect">
            <a:avLst/>
          </a:prstGeom>
          <a:solidFill>
            <a:schemeClr val="accent2">
              <a:lumMod val="50000"/>
            </a:schemeClr>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defRPr/>
            </a:pPr>
            <a:r>
              <a:rPr lang="en-GB" dirty="0">
                <a:solidFill>
                  <a:schemeClr val="bg1"/>
                </a:solidFill>
                <a:cs typeface="Arial" charset="0"/>
              </a:rPr>
              <a:t>Action</a:t>
            </a:r>
            <a:endParaRPr lang="en-US" dirty="0">
              <a:solidFill>
                <a:schemeClr val="bg1"/>
              </a:solidFill>
              <a:cs typeface="Arial" charset="0"/>
            </a:endParaRPr>
          </a:p>
        </p:txBody>
      </p:sp>
      <p:sp>
        <p:nvSpPr>
          <p:cNvPr id="57" name="Text Box 18"/>
          <p:cNvSpPr txBox="1">
            <a:spLocks noChangeArrowheads="1"/>
          </p:cNvSpPr>
          <p:nvPr/>
        </p:nvSpPr>
        <p:spPr bwMode="auto">
          <a:xfrm>
            <a:off x="6597338" y="2852936"/>
            <a:ext cx="1091966" cy="369332"/>
          </a:xfrm>
          <a:prstGeom prst="rect">
            <a:avLst/>
          </a:prstGeom>
          <a:solidFill>
            <a:srgbClr val="990033"/>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defRPr/>
            </a:pPr>
            <a:r>
              <a:rPr lang="en-GB" dirty="0">
                <a:solidFill>
                  <a:schemeClr val="bg1"/>
                </a:solidFill>
                <a:cs typeface="Arial" charset="0"/>
              </a:rPr>
              <a:t>Perception</a:t>
            </a:r>
            <a:endParaRPr lang="en-US" dirty="0">
              <a:solidFill>
                <a:schemeClr val="bg1"/>
              </a:solidFill>
              <a:cs typeface="Arial" charset="0"/>
            </a:endParaRPr>
          </a:p>
        </p:txBody>
      </p:sp>
      <p:cxnSp>
        <p:nvCxnSpPr>
          <p:cNvPr id="59" name="Straight Arrow Connector 58"/>
          <p:cNvCxnSpPr/>
          <p:nvPr/>
        </p:nvCxnSpPr>
        <p:spPr>
          <a:xfrm>
            <a:off x="4448944" y="1412776"/>
            <a:ext cx="0" cy="576064"/>
          </a:xfrm>
          <a:prstGeom prst="straightConnector1">
            <a:avLst/>
          </a:prstGeom>
          <a:ln>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09580" name="Object 50"/>
          <p:cNvGraphicFramePr>
            <a:graphicFrameLocks noChangeAspect="1"/>
          </p:cNvGraphicFramePr>
          <p:nvPr/>
        </p:nvGraphicFramePr>
        <p:xfrm>
          <a:off x="3944888" y="1082302"/>
          <a:ext cx="1152128" cy="333971"/>
        </p:xfrm>
        <a:graphic>
          <a:graphicData uri="http://schemas.openxmlformats.org/presentationml/2006/ole">
            <mc:AlternateContent xmlns:mc="http://schemas.openxmlformats.org/markup-compatibility/2006">
              <mc:Choice xmlns:v="urn:schemas-microsoft-com:vml" Requires="v">
                <p:oleObj spid="_x0000_s218123" name="Equation" r:id="rId14" imgW="20107345" imgH="5781743" progId="Equation.DSMT4">
                  <p:embed/>
                </p:oleObj>
              </mc:Choice>
              <mc:Fallback>
                <p:oleObj name="Equation" r:id="rId14" imgW="20107345" imgH="5781743" progId="Equation.DSMT4">
                  <p:embed/>
                  <p:pic>
                    <p:nvPicPr>
                      <p:cNvPr id="0"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44888" y="1082302"/>
                        <a:ext cx="1152128" cy="3339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338" name="Object 9"/>
          <p:cNvGraphicFramePr>
            <a:graphicFrameLocks noChangeAspect="1"/>
          </p:cNvGraphicFramePr>
          <p:nvPr/>
        </p:nvGraphicFramePr>
        <p:xfrm>
          <a:off x="2578100" y="1557338"/>
          <a:ext cx="4319588" cy="4241800"/>
        </p:xfrm>
        <a:graphic>
          <a:graphicData uri="http://schemas.openxmlformats.org/presentationml/2006/ole">
            <mc:AlternateContent xmlns:mc="http://schemas.openxmlformats.org/markup-compatibility/2006">
              <mc:Choice xmlns:v="urn:schemas-microsoft-com:vml" Requires="v">
                <p:oleObj spid="_x0000_s14339" name="CorelPhotoPaint.Image.11" r:id="rId3" imgW="4457143" imgH="4241270" progId="">
                  <p:embed/>
                </p:oleObj>
              </mc:Choice>
              <mc:Fallback>
                <p:oleObj name="CorelPhotoPaint.Image.11" r:id="rId3" imgW="4457143" imgH="4241270" progId="">
                  <p:embed/>
                  <p:pic>
                    <p:nvPicPr>
                      <p:cNvPr id="0" name="Object 9"/>
                      <p:cNvPicPr>
                        <a:picLocks noChangeAspect="1" noChangeArrowheads="1"/>
                      </p:cNvPicPr>
                      <p:nvPr/>
                    </p:nvPicPr>
                    <p:blipFill>
                      <a:blip r:embed="rId4">
                        <a:clrChange>
                          <a:clrFrom>
                            <a:srgbClr val="FFF2CA"/>
                          </a:clrFrom>
                          <a:clrTo>
                            <a:srgbClr val="FFF2CA">
                              <a:alpha val="0"/>
                            </a:srgbClr>
                          </a:clrTo>
                        </a:clrChange>
                        <a:lum bright="62000" contrast="-84000"/>
                        <a:extLst>
                          <a:ext uri="{28A0092B-C50C-407E-A947-70E740481C1C}">
                            <a14:useLocalDpi xmlns:a14="http://schemas.microsoft.com/office/drawing/2010/main" val="0"/>
                          </a:ext>
                        </a:extLst>
                      </a:blip>
                      <a:srcRect/>
                      <a:stretch>
                        <a:fillRect/>
                      </a:stretch>
                    </p:blipFill>
                    <p:spPr bwMode="auto">
                      <a:xfrm>
                        <a:off x="2578100" y="1557338"/>
                        <a:ext cx="4319588" cy="424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340" name="Picture 4" descr="Picture2"/>
          <p:cNvPicPr>
            <a:picLocks noChangeAspect="1" noChangeArrowheads="1"/>
          </p:cNvPicPr>
          <p:nvPr/>
        </p:nvPicPr>
        <p:blipFill>
          <a:blip r:embed="rId5" cstate="print"/>
          <a:srcRect/>
          <a:stretch>
            <a:fillRect/>
          </a:stretch>
        </p:blipFill>
        <p:spPr bwMode="auto">
          <a:xfrm>
            <a:off x="0" y="0"/>
            <a:ext cx="868363" cy="1954213"/>
          </a:xfrm>
          <a:prstGeom prst="rect">
            <a:avLst/>
          </a:prstGeom>
          <a:noFill/>
          <a:ln w="9525">
            <a:noFill/>
            <a:miter lim="800000"/>
            <a:headEnd/>
            <a:tailEnd/>
          </a:ln>
        </p:spPr>
      </p:pic>
      <p:sp>
        <p:nvSpPr>
          <p:cNvPr id="14341" name="Text Box 5"/>
          <p:cNvSpPr txBox="1">
            <a:spLocks noChangeArrowheads="1"/>
          </p:cNvSpPr>
          <p:nvPr/>
        </p:nvSpPr>
        <p:spPr bwMode="auto">
          <a:xfrm>
            <a:off x="2073275" y="1628775"/>
            <a:ext cx="6264275" cy="3744913"/>
          </a:xfrm>
          <a:prstGeom prst="rect">
            <a:avLst/>
          </a:prstGeom>
          <a:noFill/>
          <a:ln w="12700">
            <a:noFill/>
            <a:miter lim="800000"/>
            <a:headEnd/>
            <a:tailEnd/>
          </a:ln>
        </p:spPr>
        <p:txBody>
          <a:bodyPr wrap="none"/>
          <a:lstStyle/>
          <a:p>
            <a:endParaRPr lang="en-US" altLang="ja-JP" sz="1600" dirty="0">
              <a:solidFill>
                <a:srgbClr val="990033"/>
              </a:solidFill>
              <a:ea typeface="MS Mincho"/>
              <a:cs typeface="MS Mincho"/>
            </a:endParaRPr>
          </a:p>
          <a:p>
            <a:r>
              <a:rPr lang="en-US" altLang="ja-JP" sz="1600" dirty="0">
                <a:solidFill>
                  <a:srgbClr val="990033"/>
                </a:solidFill>
                <a:ea typeface="MS Mincho"/>
                <a:cs typeface="MS Mincho"/>
              </a:rPr>
              <a:t>Biological agents resist the second law of thermodynamics</a:t>
            </a:r>
          </a:p>
          <a:p>
            <a:endParaRPr lang="en-US" altLang="ja-JP" sz="1600" dirty="0">
              <a:solidFill>
                <a:srgbClr val="990033"/>
              </a:solidFill>
              <a:ea typeface="MS Mincho"/>
              <a:cs typeface="MS Mincho"/>
            </a:endParaRPr>
          </a:p>
          <a:p>
            <a:r>
              <a:rPr lang="en-US" altLang="ja-JP" sz="1600" dirty="0">
                <a:solidFill>
                  <a:srgbClr val="990033"/>
                </a:solidFill>
                <a:ea typeface="MS Mincho"/>
                <a:cs typeface="MS Mincho"/>
              </a:rPr>
              <a:t>They </a:t>
            </a:r>
            <a:r>
              <a:rPr lang="en-US" altLang="ja-JP" sz="1600" dirty="0" smtClean="0">
                <a:solidFill>
                  <a:srgbClr val="990033"/>
                </a:solidFill>
                <a:ea typeface="MS Mincho"/>
                <a:cs typeface="MS Mincho"/>
              </a:rPr>
              <a:t>must minimize </a:t>
            </a:r>
            <a:r>
              <a:rPr lang="en-US" altLang="ja-JP" sz="1600" dirty="0">
                <a:solidFill>
                  <a:srgbClr val="990033"/>
                </a:solidFill>
                <a:ea typeface="MS Mincho"/>
                <a:cs typeface="MS Mincho"/>
              </a:rPr>
              <a:t>their average surprise (entropy)</a:t>
            </a:r>
          </a:p>
          <a:p>
            <a:endParaRPr lang="en-US" altLang="ja-JP" sz="1600" dirty="0">
              <a:solidFill>
                <a:srgbClr val="990033"/>
              </a:solidFill>
              <a:ea typeface="MS Mincho"/>
              <a:cs typeface="MS Mincho"/>
            </a:endParaRPr>
          </a:p>
          <a:p>
            <a:r>
              <a:rPr lang="en-US" altLang="ja-JP" sz="1600" dirty="0">
                <a:solidFill>
                  <a:srgbClr val="990033"/>
                </a:solidFill>
                <a:ea typeface="MS Mincho"/>
                <a:cs typeface="MS Mincho"/>
              </a:rPr>
              <a:t>They minimize surprise by suppressing prediction error (free-energy)</a:t>
            </a:r>
          </a:p>
          <a:p>
            <a:endParaRPr lang="en-US" altLang="ja-JP" sz="1600" dirty="0">
              <a:solidFill>
                <a:srgbClr val="990033"/>
              </a:solidFill>
              <a:ea typeface="MS Mincho"/>
              <a:cs typeface="MS Mincho"/>
            </a:endParaRPr>
          </a:p>
          <a:p>
            <a:r>
              <a:rPr lang="en-US" altLang="ja-JP" sz="1600" dirty="0">
                <a:solidFill>
                  <a:srgbClr val="990033"/>
                </a:solidFill>
                <a:ea typeface="MS Mincho"/>
                <a:cs typeface="MS Mincho"/>
              </a:rPr>
              <a:t>Prediction error can be reduced by changing predictions (perception)</a:t>
            </a:r>
          </a:p>
          <a:p>
            <a:endParaRPr lang="en-US" altLang="ja-JP" sz="1600" dirty="0">
              <a:solidFill>
                <a:srgbClr val="990033"/>
              </a:solidFill>
              <a:ea typeface="MS Mincho"/>
              <a:cs typeface="MS Mincho"/>
            </a:endParaRPr>
          </a:p>
          <a:p>
            <a:r>
              <a:rPr lang="en-US" altLang="ja-JP" sz="1600" dirty="0">
                <a:solidFill>
                  <a:srgbClr val="990033"/>
                </a:solidFill>
                <a:ea typeface="MS Mincho"/>
                <a:cs typeface="MS Mincho"/>
              </a:rPr>
              <a:t>Prediction error can be reduced by changing sensations (action)</a:t>
            </a:r>
          </a:p>
          <a:p>
            <a:endParaRPr lang="en-US" altLang="ja-JP" sz="1600" dirty="0">
              <a:solidFill>
                <a:srgbClr val="990033"/>
              </a:solidFill>
              <a:ea typeface="MS Mincho"/>
              <a:cs typeface="MS Mincho"/>
            </a:endParaRPr>
          </a:p>
          <a:p>
            <a:r>
              <a:rPr lang="en-US" altLang="ja-JP" sz="1600" dirty="0">
                <a:solidFill>
                  <a:srgbClr val="990033"/>
                </a:solidFill>
                <a:ea typeface="MS Mincho"/>
                <a:cs typeface="MS Mincho"/>
              </a:rPr>
              <a:t>Perception entails recurrent message passing in the brain to </a:t>
            </a:r>
            <a:r>
              <a:rPr lang="en-US" altLang="ja-JP" sz="1600" dirty="0" smtClean="0">
                <a:solidFill>
                  <a:srgbClr val="990033"/>
                </a:solidFill>
                <a:ea typeface="MS Mincho"/>
                <a:cs typeface="MS Mincho"/>
              </a:rPr>
              <a:t>optimize </a:t>
            </a:r>
            <a:r>
              <a:rPr lang="en-US" altLang="ja-JP" sz="1600" dirty="0">
                <a:solidFill>
                  <a:srgbClr val="990033"/>
                </a:solidFill>
                <a:ea typeface="MS Mincho"/>
                <a:cs typeface="MS Mincho"/>
              </a:rPr>
              <a:t>predictions</a:t>
            </a:r>
          </a:p>
          <a:p>
            <a:endParaRPr lang="en-US" altLang="ja-JP" sz="1600" dirty="0">
              <a:solidFill>
                <a:srgbClr val="990033"/>
              </a:solidFill>
              <a:ea typeface="MS Mincho"/>
              <a:cs typeface="MS Mincho"/>
            </a:endParaRPr>
          </a:p>
          <a:p>
            <a:r>
              <a:rPr lang="en-US" altLang="ja-JP" sz="1600" dirty="0">
                <a:solidFill>
                  <a:srgbClr val="990033"/>
                </a:solidFill>
                <a:ea typeface="MS Mincho"/>
                <a:cs typeface="MS Mincho"/>
              </a:rPr>
              <a:t>Action makes predictions come true (and </a:t>
            </a:r>
            <a:r>
              <a:rPr lang="en-US" altLang="ja-JP" sz="1600" dirty="0" smtClean="0">
                <a:solidFill>
                  <a:srgbClr val="990033"/>
                </a:solidFill>
                <a:ea typeface="MS Mincho"/>
                <a:cs typeface="MS Mincho"/>
              </a:rPr>
              <a:t>minimizes </a:t>
            </a:r>
            <a:r>
              <a:rPr lang="en-US" altLang="ja-JP" sz="1600" dirty="0">
                <a:solidFill>
                  <a:srgbClr val="990033"/>
                </a:solidFill>
                <a:ea typeface="MS Mincho"/>
                <a:cs typeface="MS Mincho"/>
              </a:rPr>
              <a:t>surprise)</a:t>
            </a:r>
            <a:endParaRPr lang="en-GB" sz="1200" dirty="0">
              <a:solidFill>
                <a:srgbClr val="990033"/>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914" name="Object 18"/>
          <p:cNvGraphicFramePr>
            <a:graphicFrameLocks noChangeAspect="1"/>
          </p:cNvGraphicFramePr>
          <p:nvPr/>
        </p:nvGraphicFramePr>
        <p:xfrm>
          <a:off x="1542702" y="5564907"/>
          <a:ext cx="5570538" cy="960437"/>
        </p:xfrm>
        <a:graphic>
          <a:graphicData uri="http://schemas.openxmlformats.org/presentationml/2006/ole">
            <mc:AlternateContent xmlns:mc="http://schemas.openxmlformats.org/markup-compatibility/2006">
              <mc:Choice xmlns:v="urn:schemas-microsoft-com:vml" Requires="v">
                <p:oleObj spid="_x0000_s210951" name="Equation" r:id="rId3" imgW="3974760" imgH="685800" progId="Equation.DSMT4">
                  <p:embed/>
                </p:oleObj>
              </mc:Choice>
              <mc:Fallback>
                <p:oleObj name="Equation" r:id="rId3" imgW="3974760" imgH="68580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2702" y="5564907"/>
                        <a:ext cx="5570538"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0898" name="Picture 2" descr="http://www.woodburningstovesco.co.uk/EZ/wbs/wbs/imagelibrary/hwam-classic-7H-wood-burning-stove_300.jpg"/>
          <p:cNvPicPr>
            <a:picLocks noChangeAspect="1" noChangeArrowheads="1"/>
          </p:cNvPicPr>
          <p:nvPr/>
        </p:nvPicPr>
        <p:blipFill>
          <a:blip r:embed="rId5" cstate="print"/>
          <a:srcRect/>
          <a:stretch>
            <a:fillRect/>
          </a:stretch>
        </p:blipFill>
        <p:spPr bwMode="auto">
          <a:xfrm>
            <a:off x="1568624" y="1844824"/>
            <a:ext cx="2376264" cy="2376264"/>
          </a:xfrm>
          <a:prstGeom prst="rect">
            <a:avLst/>
          </a:prstGeom>
          <a:noFill/>
        </p:spPr>
      </p:pic>
      <p:pic>
        <p:nvPicPr>
          <p:cNvPr id="80900" name="Picture 4" descr="http://www.digitalthermostats.co.uk/images/car_thermostats.jpg"/>
          <p:cNvPicPr>
            <a:picLocks noChangeAspect="1" noChangeArrowheads="1"/>
          </p:cNvPicPr>
          <p:nvPr/>
        </p:nvPicPr>
        <p:blipFill>
          <a:blip r:embed="rId6" cstate="print"/>
          <a:srcRect/>
          <a:stretch>
            <a:fillRect/>
          </a:stretch>
        </p:blipFill>
        <p:spPr bwMode="auto">
          <a:xfrm>
            <a:off x="5601072" y="3645024"/>
            <a:ext cx="2160240" cy="1671967"/>
          </a:xfrm>
          <a:prstGeom prst="rect">
            <a:avLst/>
          </a:prstGeom>
          <a:noFill/>
        </p:spPr>
      </p:pic>
      <p:cxnSp>
        <p:nvCxnSpPr>
          <p:cNvPr id="5" name="Straight Connector 4"/>
          <p:cNvCxnSpPr/>
          <p:nvPr/>
        </p:nvCxnSpPr>
        <p:spPr>
          <a:xfrm>
            <a:off x="3440832" y="4077072"/>
            <a:ext cx="4392488" cy="129614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85048" y="4653136"/>
            <a:ext cx="2232248" cy="656456"/>
          </a:xfrm>
          <a:prstGeom prst="line">
            <a:avLst/>
          </a:prstGeom>
          <a:ln w="31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80901" name="Object 6"/>
          <p:cNvGraphicFramePr>
            <a:graphicFrameLocks noChangeAspect="1"/>
          </p:cNvGraphicFramePr>
          <p:nvPr/>
        </p:nvGraphicFramePr>
        <p:xfrm>
          <a:off x="7697985" y="4252516"/>
          <a:ext cx="1287463" cy="328612"/>
        </p:xfrm>
        <a:graphic>
          <a:graphicData uri="http://schemas.openxmlformats.org/presentationml/2006/ole">
            <mc:AlternateContent xmlns:mc="http://schemas.openxmlformats.org/markup-compatibility/2006">
              <mc:Choice xmlns:v="urn:schemas-microsoft-com:vml" Requires="v">
                <p:oleObj spid="_x0000_s210952" name="Equation" r:id="rId7" imgW="799920" imgH="203040" progId="Equation.DSMT4">
                  <p:embed/>
                </p:oleObj>
              </mc:Choice>
              <mc:Fallback>
                <p:oleObj name="Equation" r:id="rId7" imgW="799920" imgH="20304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7985" y="4252516"/>
                        <a:ext cx="1287463" cy="32861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graphicFrame>
        <p:nvGraphicFramePr>
          <p:cNvPr id="80907" name="Object 13"/>
          <p:cNvGraphicFramePr>
            <a:graphicFrameLocks noChangeAspect="1"/>
          </p:cNvGraphicFramePr>
          <p:nvPr/>
        </p:nvGraphicFramePr>
        <p:xfrm>
          <a:off x="5241032" y="4298553"/>
          <a:ext cx="422275" cy="282575"/>
        </p:xfrm>
        <a:graphic>
          <a:graphicData uri="http://schemas.openxmlformats.org/presentationml/2006/ole">
            <mc:AlternateContent xmlns:mc="http://schemas.openxmlformats.org/markup-compatibility/2006">
              <mc:Choice xmlns:v="urn:schemas-microsoft-com:vml" Requires="v">
                <p:oleObj spid="_x0000_s210953" name="Equation" r:id="rId9" imgW="279360" imgH="203040" progId="Equation.DSMT4">
                  <p:embed/>
                </p:oleObj>
              </mc:Choice>
              <mc:Fallback>
                <p:oleObj name="Equation" r:id="rId9" imgW="279360" imgH="203040" progId="Equation.DSMT4">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41032" y="4298553"/>
                        <a:ext cx="422275" cy="2825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sp>
        <p:nvSpPr>
          <p:cNvPr id="17" name="Rectangle 7"/>
          <p:cNvSpPr>
            <a:spLocks noChangeArrowheads="1"/>
          </p:cNvSpPr>
          <p:nvPr/>
        </p:nvSpPr>
        <p:spPr bwMode="auto">
          <a:xfrm>
            <a:off x="5151586" y="734507"/>
            <a:ext cx="2944813" cy="18669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TextBox 3"/>
          <p:cNvSpPr txBox="1">
            <a:spLocks noChangeArrowheads="1"/>
          </p:cNvSpPr>
          <p:nvPr/>
        </p:nvSpPr>
        <p:spPr bwMode="auto">
          <a:xfrm>
            <a:off x="6681192" y="620688"/>
            <a:ext cx="1318164" cy="246221"/>
          </a:xfrm>
          <a:prstGeom prst="rect">
            <a:avLst/>
          </a:prstGeom>
          <a:noFill/>
          <a:ln w="9525">
            <a:noFill/>
            <a:miter lim="800000"/>
            <a:headEnd/>
            <a:tailEnd/>
          </a:ln>
        </p:spPr>
        <p:txBody>
          <a:bodyPr wrap="square">
            <a:spAutoFit/>
          </a:bodyPr>
          <a:lstStyle/>
          <a:p>
            <a:pPr algn="ctr"/>
            <a:r>
              <a:rPr lang="en-GB" sz="1000" dirty="0" smtClean="0">
                <a:latin typeface="Arial Narrow" pitchFamily="34" charset="0"/>
              </a:rPr>
              <a:t>Prior distribution</a:t>
            </a:r>
            <a:endParaRPr lang="en-GB" sz="1000" dirty="0">
              <a:latin typeface="Arial Narrow" pitchFamily="34" charset="0"/>
            </a:endParaRPr>
          </a:p>
        </p:txBody>
      </p:sp>
      <p:sp>
        <p:nvSpPr>
          <p:cNvPr id="58" name="TextBox 3"/>
          <p:cNvSpPr txBox="1">
            <a:spLocks noChangeArrowheads="1"/>
          </p:cNvSpPr>
          <p:nvPr/>
        </p:nvSpPr>
        <p:spPr bwMode="auto">
          <a:xfrm>
            <a:off x="5448672" y="2822739"/>
            <a:ext cx="2304256" cy="246221"/>
          </a:xfrm>
          <a:prstGeom prst="rect">
            <a:avLst/>
          </a:prstGeom>
          <a:noFill/>
          <a:ln w="9525">
            <a:noFill/>
            <a:miter lim="800000"/>
            <a:headEnd/>
            <a:tailEnd/>
          </a:ln>
        </p:spPr>
        <p:txBody>
          <a:bodyPr wrap="square">
            <a:spAutoFit/>
          </a:bodyPr>
          <a:lstStyle/>
          <a:p>
            <a:pPr algn="ctr"/>
            <a:r>
              <a:rPr lang="en-GB" sz="1000" dirty="0" smtClean="0">
                <a:latin typeface="Arial Narrow" pitchFamily="34" charset="0"/>
              </a:rPr>
              <a:t>temperature</a:t>
            </a:r>
            <a:endParaRPr lang="en-GB" sz="1000" dirty="0">
              <a:latin typeface="Arial Narrow" pitchFamily="34" charset="0"/>
            </a:endParaRPr>
          </a:p>
        </p:txBody>
      </p:sp>
      <p:sp>
        <p:nvSpPr>
          <p:cNvPr id="35" name="TextBox 34"/>
          <p:cNvSpPr txBox="1"/>
          <p:nvPr/>
        </p:nvSpPr>
        <p:spPr>
          <a:xfrm>
            <a:off x="416496" y="395372"/>
            <a:ext cx="4182555" cy="369332"/>
          </a:xfrm>
          <a:prstGeom prst="rect">
            <a:avLst/>
          </a:prstGeom>
          <a:noFill/>
        </p:spPr>
        <p:txBody>
          <a:bodyPr wrap="none" rtlCol="0">
            <a:spAutoFit/>
          </a:bodyPr>
          <a:lstStyle/>
          <a:p>
            <a:r>
              <a:rPr lang="en-GB" dirty="0" smtClean="0">
                <a:solidFill>
                  <a:srgbClr val="990033"/>
                </a:solidFill>
              </a:rPr>
              <a:t>Action as inference – the “Bayesian thermostat”</a:t>
            </a:r>
            <a:endParaRPr lang="en-GB" dirty="0">
              <a:solidFill>
                <a:srgbClr val="990033"/>
              </a:solidFill>
            </a:endParaRPr>
          </a:p>
        </p:txBody>
      </p:sp>
      <p:grpSp>
        <p:nvGrpSpPr>
          <p:cNvPr id="2" name="Group 40"/>
          <p:cNvGrpSpPr/>
          <p:nvPr/>
        </p:nvGrpSpPr>
        <p:grpSpPr>
          <a:xfrm>
            <a:off x="6025653" y="980728"/>
            <a:ext cx="2671763" cy="2407890"/>
            <a:chOff x="6025653" y="1268760"/>
            <a:chExt cx="2671763" cy="2407890"/>
          </a:xfrm>
        </p:grpSpPr>
        <p:cxnSp>
          <p:nvCxnSpPr>
            <p:cNvPr id="36" name="Straight Connector 35"/>
            <p:cNvCxnSpPr/>
            <p:nvPr/>
          </p:nvCxnSpPr>
          <p:spPr>
            <a:xfrm>
              <a:off x="7329264" y="2204864"/>
              <a:ext cx="0" cy="115212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2" name="Freeform 69"/>
            <p:cNvSpPr>
              <a:spLocks/>
            </p:cNvSpPr>
            <p:nvPr/>
          </p:nvSpPr>
          <p:spPr bwMode="auto">
            <a:xfrm>
              <a:off x="6025653" y="1268760"/>
              <a:ext cx="2671763" cy="1649413"/>
            </a:xfrm>
            <a:custGeom>
              <a:avLst/>
              <a:gdLst/>
              <a:ahLst/>
              <a:cxnLst>
                <a:cxn ang="0">
                  <a:pos x="25" y="1039"/>
                </a:cxn>
                <a:cxn ang="0">
                  <a:pos x="65" y="1039"/>
                </a:cxn>
                <a:cxn ang="0">
                  <a:pos x="106" y="1039"/>
                </a:cxn>
                <a:cxn ang="0">
                  <a:pos x="143" y="1039"/>
                </a:cxn>
                <a:cxn ang="0">
                  <a:pos x="184" y="1039"/>
                </a:cxn>
                <a:cxn ang="0">
                  <a:pos x="225" y="1036"/>
                </a:cxn>
                <a:cxn ang="0">
                  <a:pos x="265" y="1036"/>
                </a:cxn>
                <a:cxn ang="0">
                  <a:pos x="303" y="1036"/>
                </a:cxn>
                <a:cxn ang="0">
                  <a:pos x="343" y="1036"/>
                </a:cxn>
                <a:cxn ang="0">
                  <a:pos x="384" y="1036"/>
                </a:cxn>
                <a:cxn ang="0">
                  <a:pos x="424" y="1036"/>
                </a:cxn>
                <a:cxn ang="0">
                  <a:pos x="462" y="1036"/>
                </a:cxn>
                <a:cxn ang="0">
                  <a:pos x="502" y="1036"/>
                </a:cxn>
                <a:cxn ang="0">
                  <a:pos x="543" y="1036"/>
                </a:cxn>
                <a:cxn ang="0">
                  <a:pos x="581" y="1033"/>
                </a:cxn>
                <a:cxn ang="0">
                  <a:pos x="621" y="1017"/>
                </a:cxn>
                <a:cxn ang="0">
                  <a:pos x="662" y="964"/>
                </a:cxn>
                <a:cxn ang="0">
                  <a:pos x="702" y="821"/>
                </a:cxn>
                <a:cxn ang="0">
                  <a:pos x="740" y="556"/>
                </a:cxn>
                <a:cxn ang="0">
                  <a:pos x="780" y="231"/>
                </a:cxn>
                <a:cxn ang="0">
                  <a:pos x="821" y="16"/>
                </a:cxn>
                <a:cxn ang="0">
                  <a:pos x="862" y="63"/>
                </a:cxn>
                <a:cxn ang="0">
                  <a:pos x="899" y="337"/>
                </a:cxn>
                <a:cxn ang="0">
                  <a:pos x="940" y="656"/>
                </a:cxn>
                <a:cxn ang="0">
                  <a:pos x="980" y="880"/>
                </a:cxn>
                <a:cxn ang="0">
                  <a:pos x="1018" y="989"/>
                </a:cxn>
                <a:cxn ang="0">
                  <a:pos x="1058" y="1027"/>
                </a:cxn>
                <a:cxn ang="0">
                  <a:pos x="1099" y="1036"/>
                </a:cxn>
                <a:cxn ang="0">
                  <a:pos x="1139" y="1036"/>
                </a:cxn>
                <a:cxn ang="0">
                  <a:pos x="1177" y="1036"/>
                </a:cxn>
                <a:cxn ang="0">
                  <a:pos x="1218" y="1036"/>
                </a:cxn>
                <a:cxn ang="0">
                  <a:pos x="1258" y="1036"/>
                </a:cxn>
                <a:cxn ang="0">
                  <a:pos x="1299" y="1036"/>
                </a:cxn>
                <a:cxn ang="0">
                  <a:pos x="1336" y="1036"/>
                </a:cxn>
                <a:cxn ang="0">
                  <a:pos x="1377" y="1036"/>
                </a:cxn>
                <a:cxn ang="0">
                  <a:pos x="1417" y="1036"/>
                </a:cxn>
                <a:cxn ang="0">
                  <a:pos x="1455" y="1036"/>
                </a:cxn>
                <a:cxn ang="0">
                  <a:pos x="1495" y="1039"/>
                </a:cxn>
                <a:cxn ang="0">
                  <a:pos x="1536" y="1039"/>
                </a:cxn>
                <a:cxn ang="0">
                  <a:pos x="1577" y="1039"/>
                </a:cxn>
                <a:cxn ang="0">
                  <a:pos x="1614" y="1039"/>
                </a:cxn>
                <a:cxn ang="0">
                  <a:pos x="1655" y="1039"/>
                </a:cxn>
              </a:cxnLst>
              <a:rect l="0" t="0" r="r" b="b"/>
              <a:pathLst>
                <a:path w="1683" h="1039">
                  <a:moveTo>
                    <a:pt x="0" y="1039"/>
                  </a:moveTo>
                  <a:lnTo>
                    <a:pt x="12" y="1039"/>
                  </a:lnTo>
                  <a:lnTo>
                    <a:pt x="25" y="1039"/>
                  </a:lnTo>
                  <a:lnTo>
                    <a:pt x="37" y="1039"/>
                  </a:lnTo>
                  <a:lnTo>
                    <a:pt x="53" y="1039"/>
                  </a:lnTo>
                  <a:lnTo>
                    <a:pt x="65" y="1039"/>
                  </a:lnTo>
                  <a:lnTo>
                    <a:pt x="78" y="1039"/>
                  </a:lnTo>
                  <a:lnTo>
                    <a:pt x="90" y="1039"/>
                  </a:lnTo>
                  <a:lnTo>
                    <a:pt x="106" y="1039"/>
                  </a:lnTo>
                  <a:lnTo>
                    <a:pt x="118" y="1039"/>
                  </a:lnTo>
                  <a:lnTo>
                    <a:pt x="131" y="1039"/>
                  </a:lnTo>
                  <a:lnTo>
                    <a:pt x="143" y="1039"/>
                  </a:lnTo>
                  <a:lnTo>
                    <a:pt x="159" y="1039"/>
                  </a:lnTo>
                  <a:lnTo>
                    <a:pt x="171" y="1039"/>
                  </a:lnTo>
                  <a:lnTo>
                    <a:pt x="184" y="1039"/>
                  </a:lnTo>
                  <a:lnTo>
                    <a:pt x="196" y="1036"/>
                  </a:lnTo>
                  <a:lnTo>
                    <a:pt x="212" y="1036"/>
                  </a:lnTo>
                  <a:lnTo>
                    <a:pt x="225" y="1036"/>
                  </a:lnTo>
                  <a:lnTo>
                    <a:pt x="237" y="1036"/>
                  </a:lnTo>
                  <a:lnTo>
                    <a:pt x="250" y="1036"/>
                  </a:lnTo>
                  <a:lnTo>
                    <a:pt x="265" y="1036"/>
                  </a:lnTo>
                  <a:lnTo>
                    <a:pt x="278" y="1036"/>
                  </a:lnTo>
                  <a:lnTo>
                    <a:pt x="290" y="1036"/>
                  </a:lnTo>
                  <a:lnTo>
                    <a:pt x="303" y="1036"/>
                  </a:lnTo>
                  <a:lnTo>
                    <a:pt x="318" y="1036"/>
                  </a:lnTo>
                  <a:lnTo>
                    <a:pt x="331" y="1036"/>
                  </a:lnTo>
                  <a:lnTo>
                    <a:pt x="343" y="1036"/>
                  </a:lnTo>
                  <a:lnTo>
                    <a:pt x="356" y="1036"/>
                  </a:lnTo>
                  <a:lnTo>
                    <a:pt x="371" y="1036"/>
                  </a:lnTo>
                  <a:lnTo>
                    <a:pt x="384" y="1036"/>
                  </a:lnTo>
                  <a:lnTo>
                    <a:pt x="396" y="1036"/>
                  </a:lnTo>
                  <a:lnTo>
                    <a:pt x="409" y="1036"/>
                  </a:lnTo>
                  <a:lnTo>
                    <a:pt x="424" y="1036"/>
                  </a:lnTo>
                  <a:lnTo>
                    <a:pt x="437" y="1036"/>
                  </a:lnTo>
                  <a:lnTo>
                    <a:pt x="449" y="1036"/>
                  </a:lnTo>
                  <a:lnTo>
                    <a:pt x="462" y="1036"/>
                  </a:lnTo>
                  <a:lnTo>
                    <a:pt x="474" y="1036"/>
                  </a:lnTo>
                  <a:lnTo>
                    <a:pt x="490" y="1036"/>
                  </a:lnTo>
                  <a:lnTo>
                    <a:pt x="502" y="1036"/>
                  </a:lnTo>
                  <a:lnTo>
                    <a:pt x="515" y="1036"/>
                  </a:lnTo>
                  <a:lnTo>
                    <a:pt x="527" y="1036"/>
                  </a:lnTo>
                  <a:lnTo>
                    <a:pt x="543" y="1036"/>
                  </a:lnTo>
                  <a:lnTo>
                    <a:pt x="556" y="1036"/>
                  </a:lnTo>
                  <a:lnTo>
                    <a:pt x="568" y="1036"/>
                  </a:lnTo>
                  <a:lnTo>
                    <a:pt x="581" y="1033"/>
                  </a:lnTo>
                  <a:lnTo>
                    <a:pt x="596" y="1030"/>
                  </a:lnTo>
                  <a:lnTo>
                    <a:pt x="609" y="1027"/>
                  </a:lnTo>
                  <a:lnTo>
                    <a:pt x="621" y="1017"/>
                  </a:lnTo>
                  <a:lnTo>
                    <a:pt x="634" y="1008"/>
                  </a:lnTo>
                  <a:lnTo>
                    <a:pt x="649" y="989"/>
                  </a:lnTo>
                  <a:lnTo>
                    <a:pt x="662" y="964"/>
                  </a:lnTo>
                  <a:lnTo>
                    <a:pt x="674" y="927"/>
                  </a:lnTo>
                  <a:lnTo>
                    <a:pt x="687" y="880"/>
                  </a:lnTo>
                  <a:lnTo>
                    <a:pt x="702" y="821"/>
                  </a:lnTo>
                  <a:lnTo>
                    <a:pt x="715" y="746"/>
                  </a:lnTo>
                  <a:lnTo>
                    <a:pt x="727" y="656"/>
                  </a:lnTo>
                  <a:lnTo>
                    <a:pt x="740" y="556"/>
                  </a:lnTo>
                  <a:lnTo>
                    <a:pt x="755" y="446"/>
                  </a:lnTo>
                  <a:lnTo>
                    <a:pt x="768" y="337"/>
                  </a:lnTo>
                  <a:lnTo>
                    <a:pt x="780" y="231"/>
                  </a:lnTo>
                  <a:lnTo>
                    <a:pt x="793" y="138"/>
                  </a:lnTo>
                  <a:lnTo>
                    <a:pt x="808" y="63"/>
                  </a:lnTo>
                  <a:lnTo>
                    <a:pt x="821" y="16"/>
                  </a:lnTo>
                  <a:lnTo>
                    <a:pt x="833" y="0"/>
                  </a:lnTo>
                  <a:lnTo>
                    <a:pt x="846" y="16"/>
                  </a:lnTo>
                  <a:lnTo>
                    <a:pt x="862" y="63"/>
                  </a:lnTo>
                  <a:lnTo>
                    <a:pt x="874" y="138"/>
                  </a:lnTo>
                  <a:lnTo>
                    <a:pt x="887" y="231"/>
                  </a:lnTo>
                  <a:lnTo>
                    <a:pt x="899" y="337"/>
                  </a:lnTo>
                  <a:lnTo>
                    <a:pt x="915" y="446"/>
                  </a:lnTo>
                  <a:lnTo>
                    <a:pt x="927" y="556"/>
                  </a:lnTo>
                  <a:lnTo>
                    <a:pt x="940" y="656"/>
                  </a:lnTo>
                  <a:lnTo>
                    <a:pt x="952" y="746"/>
                  </a:lnTo>
                  <a:lnTo>
                    <a:pt x="965" y="821"/>
                  </a:lnTo>
                  <a:lnTo>
                    <a:pt x="980" y="880"/>
                  </a:lnTo>
                  <a:lnTo>
                    <a:pt x="993" y="927"/>
                  </a:lnTo>
                  <a:lnTo>
                    <a:pt x="1005" y="964"/>
                  </a:lnTo>
                  <a:lnTo>
                    <a:pt x="1018" y="989"/>
                  </a:lnTo>
                  <a:lnTo>
                    <a:pt x="1033" y="1008"/>
                  </a:lnTo>
                  <a:lnTo>
                    <a:pt x="1046" y="1017"/>
                  </a:lnTo>
                  <a:lnTo>
                    <a:pt x="1058" y="1027"/>
                  </a:lnTo>
                  <a:lnTo>
                    <a:pt x="1071" y="1030"/>
                  </a:lnTo>
                  <a:lnTo>
                    <a:pt x="1086" y="1033"/>
                  </a:lnTo>
                  <a:lnTo>
                    <a:pt x="1099" y="1036"/>
                  </a:lnTo>
                  <a:lnTo>
                    <a:pt x="1111" y="1036"/>
                  </a:lnTo>
                  <a:lnTo>
                    <a:pt x="1124" y="1036"/>
                  </a:lnTo>
                  <a:lnTo>
                    <a:pt x="1139" y="1036"/>
                  </a:lnTo>
                  <a:lnTo>
                    <a:pt x="1152" y="1036"/>
                  </a:lnTo>
                  <a:lnTo>
                    <a:pt x="1164" y="1036"/>
                  </a:lnTo>
                  <a:lnTo>
                    <a:pt x="1177" y="1036"/>
                  </a:lnTo>
                  <a:lnTo>
                    <a:pt x="1193" y="1036"/>
                  </a:lnTo>
                  <a:lnTo>
                    <a:pt x="1205" y="1036"/>
                  </a:lnTo>
                  <a:lnTo>
                    <a:pt x="1218" y="1036"/>
                  </a:lnTo>
                  <a:lnTo>
                    <a:pt x="1230" y="1036"/>
                  </a:lnTo>
                  <a:lnTo>
                    <a:pt x="1246" y="1036"/>
                  </a:lnTo>
                  <a:lnTo>
                    <a:pt x="1258" y="1036"/>
                  </a:lnTo>
                  <a:lnTo>
                    <a:pt x="1271" y="1036"/>
                  </a:lnTo>
                  <a:lnTo>
                    <a:pt x="1283" y="1036"/>
                  </a:lnTo>
                  <a:lnTo>
                    <a:pt x="1299" y="1036"/>
                  </a:lnTo>
                  <a:lnTo>
                    <a:pt x="1311" y="1036"/>
                  </a:lnTo>
                  <a:lnTo>
                    <a:pt x="1324" y="1036"/>
                  </a:lnTo>
                  <a:lnTo>
                    <a:pt x="1336" y="1036"/>
                  </a:lnTo>
                  <a:lnTo>
                    <a:pt x="1352" y="1036"/>
                  </a:lnTo>
                  <a:lnTo>
                    <a:pt x="1364" y="1036"/>
                  </a:lnTo>
                  <a:lnTo>
                    <a:pt x="1377" y="1036"/>
                  </a:lnTo>
                  <a:lnTo>
                    <a:pt x="1389" y="1036"/>
                  </a:lnTo>
                  <a:lnTo>
                    <a:pt x="1402" y="1036"/>
                  </a:lnTo>
                  <a:lnTo>
                    <a:pt x="1417" y="1036"/>
                  </a:lnTo>
                  <a:lnTo>
                    <a:pt x="1430" y="1036"/>
                  </a:lnTo>
                  <a:lnTo>
                    <a:pt x="1442" y="1036"/>
                  </a:lnTo>
                  <a:lnTo>
                    <a:pt x="1455" y="1036"/>
                  </a:lnTo>
                  <a:lnTo>
                    <a:pt x="1470" y="1036"/>
                  </a:lnTo>
                  <a:lnTo>
                    <a:pt x="1483" y="1039"/>
                  </a:lnTo>
                  <a:lnTo>
                    <a:pt x="1495" y="1039"/>
                  </a:lnTo>
                  <a:lnTo>
                    <a:pt x="1508" y="1039"/>
                  </a:lnTo>
                  <a:lnTo>
                    <a:pt x="1524" y="1039"/>
                  </a:lnTo>
                  <a:lnTo>
                    <a:pt x="1536" y="1039"/>
                  </a:lnTo>
                  <a:lnTo>
                    <a:pt x="1549" y="1039"/>
                  </a:lnTo>
                  <a:lnTo>
                    <a:pt x="1561" y="1039"/>
                  </a:lnTo>
                  <a:lnTo>
                    <a:pt x="1577" y="1039"/>
                  </a:lnTo>
                  <a:lnTo>
                    <a:pt x="1589" y="1039"/>
                  </a:lnTo>
                  <a:lnTo>
                    <a:pt x="1602" y="1039"/>
                  </a:lnTo>
                  <a:lnTo>
                    <a:pt x="1614" y="1039"/>
                  </a:lnTo>
                  <a:lnTo>
                    <a:pt x="1630" y="1039"/>
                  </a:lnTo>
                  <a:lnTo>
                    <a:pt x="1642" y="1039"/>
                  </a:lnTo>
                  <a:lnTo>
                    <a:pt x="1655" y="1039"/>
                  </a:lnTo>
                  <a:lnTo>
                    <a:pt x="1667" y="1039"/>
                  </a:lnTo>
                  <a:lnTo>
                    <a:pt x="1683" y="1039"/>
                  </a:lnTo>
                </a:path>
              </a:pathLst>
            </a:custGeom>
            <a:solidFill>
              <a:schemeClr val="bg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80911" name="Object 15"/>
            <p:cNvGraphicFramePr>
              <a:graphicFrameLocks noChangeAspect="1"/>
            </p:cNvGraphicFramePr>
            <p:nvPr/>
          </p:nvGraphicFramePr>
          <p:xfrm>
            <a:off x="7180263" y="3429000"/>
            <a:ext cx="357187" cy="247650"/>
          </p:xfrm>
          <a:graphic>
            <a:graphicData uri="http://schemas.openxmlformats.org/presentationml/2006/ole">
              <mc:AlternateContent xmlns:mc="http://schemas.openxmlformats.org/markup-compatibility/2006">
                <mc:Choice xmlns:v="urn:schemas-microsoft-com:vml" Requires="v">
                  <p:oleObj spid="_x0000_s210954" name="Equation" r:id="rId11" imgW="291960" imgH="203040" progId="Equation.DSMT4">
                    <p:embed/>
                  </p:oleObj>
                </mc:Choice>
                <mc:Fallback>
                  <p:oleObj name="Equation" r:id="rId11" imgW="291960" imgH="203040" progId="Equation.DSMT4">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80263" y="3429000"/>
                          <a:ext cx="357187"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8" name="Line 9"/>
          <p:cNvSpPr>
            <a:spLocks noChangeShapeType="1"/>
          </p:cNvSpPr>
          <p:nvPr/>
        </p:nvSpPr>
        <p:spPr bwMode="auto">
          <a:xfrm>
            <a:off x="5151586" y="2627168"/>
            <a:ext cx="2944813" cy="1588"/>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23" name="Line 17"/>
          <p:cNvSpPr>
            <a:spLocks noChangeShapeType="1"/>
          </p:cNvSpPr>
          <p:nvPr/>
        </p:nvSpPr>
        <p:spPr bwMode="auto">
          <a:xfrm flipV="1">
            <a:off x="5569099" y="26287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24" name="Rectangle 19"/>
          <p:cNvSpPr>
            <a:spLocks noChangeArrowheads="1"/>
          </p:cNvSpPr>
          <p:nvPr/>
        </p:nvSpPr>
        <p:spPr bwMode="auto">
          <a:xfrm>
            <a:off x="5538936" y="2673206"/>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25" name="Line 20"/>
          <p:cNvSpPr>
            <a:spLocks noChangeShapeType="1"/>
          </p:cNvSpPr>
          <p:nvPr/>
        </p:nvSpPr>
        <p:spPr bwMode="auto">
          <a:xfrm flipV="1">
            <a:off x="5989786" y="26287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26" name="Rectangle 22"/>
          <p:cNvSpPr>
            <a:spLocks noChangeArrowheads="1"/>
          </p:cNvSpPr>
          <p:nvPr/>
        </p:nvSpPr>
        <p:spPr bwMode="auto">
          <a:xfrm>
            <a:off x="5959624" y="2673206"/>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27" name="Line 23"/>
          <p:cNvSpPr>
            <a:spLocks noChangeShapeType="1"/>
          </p:cNvSpPr>
          <p:nvPr/>
        </p:nvSpPr>
        <p:spPr bwMode="auto">
          <a:xfrm flipV="1">
            <a:off x="6410474" y="26287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28" name="Rectangle 25"/>
          <p:cNvSpPr>
            <a:spLocks noChangeArrowheads="1"/>
          </p:cNvSpPr>
          <p:nvPr/>
        </p:nvSpPr>
        <p:spPr bwMode="auto">
          <a:xfrm>
            <a:off x="6381899" y="2673206"/>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29" name="Line 26"/>
          <p:cNvSpPr>
            <a:spLocks noChangeShapeType="1"/>
          </p:cNvSpPr>
          <p:nvPr/>
        </p:nvSpPr>
        <p:spPr bwMode="auto">
          <a:xfrm flipV="1">
            <a:off x="6832749" y="26287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30" name="Rectangle 28"/>
          <p:cNvSpPr>
            <a:spLocks noChangeArrowheads="1"/>
          </p:cNvSpPr>
          <p:nvPr/>
        </p:nvSpPr>
        <p:spPr bwMode="auto">
          <a:xfrm>
            <a:off x="6802586" y="2673206"/>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80</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31" name="Line 29"/>
          <p:cNvSpPr>
            <a:spLocks noChangeShapeType="1"/>
          </p:cNvSpPr>
          <p:nvPr/>
        </p:nvSpPr>
        <p:spPr bwMode="auto">
          <a:xfrm flipV="1">
            <a:off x="7253436" y="26287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32" name="Rectangle 31"/>
          <p:cNvSpPr>
            <a:spLocks noChangeArrowheads="1"/>
          </p:cNvSpPr>
          <p:nvPr/>
        </p:nvSpPr>
        <p:spPr bwMode="auto">
          <a:xfrm>
            <a:off x="7208986" y="2673206"/>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33" name="Line 32"/>
          <p:cNvSpPr>
            <a:spLocks noChangeShapeType="1"/>
          </p:cNvSpPr>
          <p:nvPr/>
        </p:nvSpPr>
        <p:spPr bwMode="auto">
          <a:xfrm flipV="1">
            <a:off x="7675711" y="26287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34" name="Rectangle 34"/>
          <p:cNvSpPr>
            <a:spLocks noChangeArrowheads="1"/>
          </p:cNvSpPr>
          <p:nvPr/>
        </p:nvSpPr>
        <p:spPr bwMode="auto">
          <a:xfrm>
            <a:off x="7631261" y="2673206"/>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120</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0913" name="Object 17"/>
          <p:cNvGraphicFramePr>
            <a:graphicFrameLocks noChangeAspect="1"/>
          </p:cNvGraphicFramePr>
          <p:nvPr/>
        </p:nvGraphicFramePr>
        <p:xfrm>
          <a:off x="8121352" y="2492896"/>
          <a:ext cx="292224" cy="316576"/>
        </p:xfrm>
        <a:graphic>
          <a:graphicData uri="http://schemas.openxmlformats.org/presentationml/2006/ole">
            <mc:AlternateContent xmlns:mc="http://schemas.openxmlformats.org/markup-compatibility/2006">
              <mc:Choice xmlns:v="urn:schemas-microsoft-com:vml" Requires="v">
                <p:oleObj spid="_x0000_s210955" name="Equation" r:id="rId13" imgW="152280" imgH="164880" progId="Equation.DSMT4">
                  <p:embed/>
                </p:oleObj>
              </mc:Choice>
              <mc:Fallback>
                <p:oleObj name="Equation" r:id="rId13" imgW="152280" imgH="164880" progId="Equation.DSMT4">
                  <p:embed/>
                  <p:pic>
                    <p:nvPicPr>
                      <p:cNvPr id="0"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21352" y="2492896"/>
                        <a:ext cx="292224" cy="31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 name="TextBox 46"/>
          <p:cNvSpPr txBox="1"/>
          <p:nvPr/>
        </p:nvSpPr>
        <p:spPr>
          <a:xfrm>
            <a:off x="370008" y="5589240"/>
            <a:ext cx="1032720" cy="830997"/>
          </a:xfrm>
          <a:prstGeom prst="rect">
            <a:avLst/>
          </a:prstGeom>
          <a:noFill/>
        </p:spPr>
        <p:txBody>
          <a:bodyPr wrap="none" rtlCol="0">
            <a:spAutoFit/>
          </a:bodyPr>
          <a:lstStyle/>
          <a:p>
            <a:pPr algn="r"/>
            <a:r>
              <a:rPr lang="en-GB" sz="1600" dirty="0" smtClean="0">
                <a:solidFill>
                  <a:srgbClr val="990033"/>
                </a:solidFill>
              </a:rPr>
              <a:t>Perception:</a:t>
            </a:r>
          </a:p>
          <a:p>
            <a:pPr algn="r"/>
            <a:endParaRPr lang="en-GB" sz="1600" dirty="0" smtClean="0">
              <a:solidFill>
                <a:srgbClr val="990033"/>
              </a:solidFill>
            </a:endParaRPr>
          </a:p>
          <a:p>
            <a:pPr algn="r"/>
            <a:r>
              <a:rPr lang="en-GB" sz="1600" dirty="0" smtClean="0">
                <a:solidFill>
                  <a:srgbClr val="003399"/>
                </a:solidFill>
              </a:rPr>
              <a:t>Action:</a:t>
            </a:r>
            <a:endParaRPr lang="en-GB" sz="1600" dirty="0">
              <a:solidFill>
                <a:srgbClr val="003399"/>
              </a:solidFill>
            </a:endParaRPr>
          </a:p>
        </p:txBody>
      </p:sp>
      <p:pic>
        <p:nvPicPr>
          <p:cNvPr id="37" name="Picture 199" descr="donkeymotivation"/>
          <p:cNvPicPr>
            <a:picLocks noChangeAspect="1" noChangeArrowheads="1"/>
          </p:cNvPicPr>
          <p:nvPr/>
        </p:nvPicPr>
        <p:blipFill>
          <a:blip r:embed="rId15" cstate="print">
            <a:duotone>
              <a:schemeClr val="accent5">
                <a:shade val="45000"/>
                <a:satMod val="135000"/>
              </a:schemeClr>
              <a:prstClr val="white"/>
            </a:duotone>
          </a:blip>
          <a:srcRect/>
          <a:stretch>
            <a:fillRect/>
          </a:stretch>
        </p:blipFill>
        <p:spPr bwMode="auto">
          <a:xfrm>
            <a:off x="7761312" y="188640"/>
            <a:ext cx="1368425" cy="91757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accel="50000" decel="50000" fill="hold" nodeType="clickEffect">
                                  <p:stCondLst>
                                    <p:cond delay="0"/>
                                  </p:stCondLst>
                                  <p:childTnLst>
                                    <p:animMotion origin="layout" path="M -3.10306E-6 -3.44748E-6 C 0.01731 -0.00023 0.05915 -0.00092 0.05017 -0.00092 C 0.04119 -0.00092 -0.0452 0.00024 -0.05385 -3.44748E-6 C -0.06251 -0.00023 -0.01731 0.00024 -3.10306E-6 -3.44748E-6 Z " pathEditMode="relative" ptsTypes="aaaa">
                                      <p:cBhvr>
                                        <p:cTn id="6" dur="2000" fill="hold"/>
                                        <p:tgtEl>
                                          <p:spTgt spid="2"/>
                                        </p:tgtEl>
                                        <p:attrNameLst>
                                          <p:attrName>ppt_x</p:attrName>
                                          <p:attrName>ppt_y</p:attrName>
                                        </p:attrNameLst>
                                      </p:cBhvr>
                                    </p:animMotion>
                                  </p:childTnLst>
                                </p:cTn>
                              </p:par>
                              <p:par>
                                <p:cTn id="7" presetID="0" presetClass="path" presetSubtype="0" repeatCount="indefinite" accel="50000" decel="50000" fill="hold" nodeType="withEffect">
                                  <p:stCondLst>
                                    <p:cond delay="0"/>
                                  </p:stCondLst>
                                  <p:childTnLst>
                                    <p:animMotion origin="layout" path="M 2.93797E-6 1.54558E-6 C 0.04103 0.01781 0.08222 0.03563 0.06844 0.02915 C 0.05465 0.02267 -0.07149 -0.03378 -0.08271 -0.03864 C -0.09393 -0.0435 -0.01667 -0.00833 0.00064 -0.00046 " pathEditMode="relative" rAng="0" ptsTypes="aaaa">
                                      <p:cBhvr>
                                        <p:cTn id="8" dur="2000" fill="hold"/>
                                        <p:tgtEl>
                                          <p:spTgt spid="80900"/>
                                        </p:tgtEl>
                                        <p:attrNameLst>
                                          <p:attrName>ppt_x</p:attrName>
                                          <p:attrName>ppt_y</p:attrName>
                                        </p:attrNameLst>
                                      </p:cBhvr>
                                      <p:rCtr x="-600" y="-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1639888" y="692150"/>
          <a:ext cx="3527425" cy="3355975"/>
        </p:xfrm>
        <a:graphic>
          <a:graphicData uri="http://schemas.openxmlformats.org/presentationml/2006/ole">
            <mc:AlternateContent xmlns:mc="http://schemas.openxmlformats.org/markup-compatibility/2006">
              <mc:Choice xmlns:v="urn:schemas-microsoft-com:vml" Requires="v">
                <p:oleObj spid="_x0000_s211988" name="CorelPhotoPaint.Image.11" r:id="rId5" imgW="4457143" imgH="4241270" progId="">
                  <p:embed/>
                </p:oleObj>
              </mc:Choice>
              <mc:Fallback>
                <p:oleObj name="CorelPhotoPaint.Image.11" r:id="rId5" imgW="4457143" imgH="4241270" progId="">
                  <p:embed/>
                  <p:pic>
                    <p:nvPicPr>
                      <p:cNvPr id="0" name="Object 2"/>
                      <p:cNvPicPr>
                        <a:picLocks noChangeAspect="1" noChangeArrowheads="1"/>
                      </p:cNvPicPr>
                      <p:nvPr/>
                    </p:nvPicPr>
                    <p:blipFill>
                      <a:blip r:embed="rId6">
                        <a:clrChange>
                          <a:clrFrom>
                            <a:srgbClr val="FFF2CA"/>
                          </a:clrFrom>
                          <a:clrTo>
                            <a:srgbClr val="FFF2CA">
                              <a:alpha val="0"/>
                            </a:srgbClr>
                          </a:clrTo>
                        </a:clrChange>
                        <a:lum bright="46000" contrast="-68000"/>
                        <a:extLst>
                          <a:ext uri="{28A0092B-C50C-407E-A947-70E740481C1C}">
                            <a14:useLocalDpi xmlns:a14="http://schemas.microsoft.com/office/drawing/2010/main" val="0"/>
                          </a:ext>
                        </a:extLst>
                      </a:blip>
                      <a:srcRect/>
                      <a:stretch>
                        <a:fillRect/>
                      </a:stretch>
                    </p:blipFill>
                    <p:spPr bwMode="auto">
                      <a:xfrm>
                        <a:off x="1639888" y="692150"/>
                        <a:ext cx="3527425" cy="335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8003" name="Oval 3"/>
          <p:cNvSpPr>
            <a:spLocks noChangeArrowheads="1"/>
          </p:cNvSpPr>
          <p:nvPr/>
        </p:nvSpPr>
        <p:spPr bwMode="auto">
          <a:xfrm>
            <a:off x="4448175" y="2103438"/>
            <a:ext cx="1652588" cy="820737"/>
          </a:xfrm>
          <a:prstGeom prst="ellipse">
            <a:avLst/>
          </a:prstGeom>
          <a:solidFill>
            <a:schemeClr val="bg1"/>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cs typeface="+mn-cs"/>
            </a:endParaRPr>
          </a:p>
        </p:txBody>
      </p:sp>
      <p:sp>
        <p:nvSpPr>
          <p:cNvPr id="128004" name="Oval 4"/>
          <p:cNvSpPr>
            <a:spLocks noChangeArrowheads="1"/>
          </p:cNvSpPr>
          <p:nvPr/>
        </p:nvSpPr>
        <p:spPr bwMode="auto">
          <a:xfrm>
            <a:off x="3297238" y="4797425"/>
            <a:ext cx="1914525" cy="792163"/>
          </a:xfrm>
          <a:prstGeom prst="ellipse">
            <a:avLst/>
          </a:prstGeom>
          <a:solidFill>
            <a:schemeClr val="bg1"/>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cs typeface="+mn-cs"/>
            </a:endParaRPr>
          </a:p>
        </p:txBody>
      </p:sp>
      <p:pic>
        <p:nvPicPr>
          <p:cNvPr id="19484" name="Picture 5" descr="spcord_xsect"/>
          <p:cNvPicPr>
            <a:picLocks noChangeAspect="1" noChangeArrowheads="1"/>
          </p:cNvPicPr>
          <p:nvPr/>
        </p:nvPicPr>
        <p:blipFill>
          <a:blip r:embed="rId7" cstate="print">
            <a:clrChange>
              <a:clrFrom>
                <a:srgbClr val="FFFFFF"/>
              </a:clrFrom>
              <a:clrTo>
                <a:srgbClr val="FFFFFF">
                  <a:alpha val="0"/>
                </a:srgbClr>
              </a:clrTo>
            </a:clrChange>
            <a:lum bright="44000" contrast="-22000"/>
          </a:blip>
          <a:srcRect t="20782" b="17566"/>
          <a:stretch>
            <a:fillRect/>
          </a:stretch>
        </p:blipFill>
        <p:spPr bwMode="auto">
          <a:xfrm>
            <a:off x="1311275" y="4864100"/>
            <a:ext cx="2039938" cy="1271588"/>
          </a:xfrm>
          <a:prstGeom prst="rect">
            <a:avLst/>
          </a:prstGeom>
          <a:noFill/>
          <a:ln w="9525">
            <a:noFill/>
            <a:miter lim="800000"/>
            <a:headEnd/>
            <a:tailEnd/>
          </a:ln>
        </p:spPr>
      </p:pic>
      <p:graphicFrame>
        <p:nvGraphicFramePr>
          <p:cNvPr id="19459" name="Object 10"/>
          <p:cNvGraphicFramePr>
            <a:graphicFrameLocks noChangeAspect="1"/>
          </p:cNvGraphicFramePr>
          <p:nvPr/>
        </p:nvGraphicFramePr>
        <p:xfrm>
          <a:off x="4768850" y="2205038"/>
          <a:ext cx="1047750" cy="639762"/>
        </p:xfrm>
        <a:graphic>
          <a:graphicData uri="http://schemas.openxmlformats.org/presentationml/2006/ole">
            <mc:AlternateContent xmlns:mc="http://schemas.openxmlformats.org/markup-compatibility/2006">
              <mc:Choice xmlns:v="urn:schemas-microsoft-com:vml" Requires="v">
                <p:oleObj spid="_x0000_s211989" name="Equation" r:id="rId8" imgW="749160" imgH="457200" progId="Equation.DSMT4">
                  <p:embed/>
                </p:oleObj>
              </mc:Choice>
              <mc:Fallback>
                <p:oleObj name="Equation" r:id="rId8" imgW="749160" imgH="457200"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8850" y="2205038"/>
                        <a:ext cx="104775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0" name="Object 11"/>
          <p:cNvGraphicFramePr>
            <a:graphicFrameLocks noChangeAspect="1"/>
          </p:cNvGraphicFramePr>
          <p:nvPr/>
        </p:nvGraphicFramePr>
        <p:xfrm>
          <a:off x="3659188" y="4843463"/>
          <a:ext cx="1225550" cy="673100"/>
        </p:xfrm>
        <a:graphic>
          <a:graphicData uri="http://schemas.openxmlformats.org/presentationml/2006/ole">
            <mc:AlternateContent xmlns:mc="http://schemas.openxmlformats.org/markup-compatibility/2006">
              <mc:Choice xmlns:v="urn:schemas-microsoft-com:vml" Requires="v">
                <p:oleObj spid="_x0000_s211990" name="Equation" r:id="rId10" imgW="774360" imgH="482400" progId="Equation.DSMT4">
                  <p:embed/>
                </p:oleObj>
              </mc:Choice>
              <mc:Fallback>
                <p:oleObj name="Equation" r:id="rId10" imgW="774360" imgH="482400" progId="Equation.DSMT4">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9188" y="4843463"/>
                        <a:ext cx="122555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9485" name="AutoShape 25"/>
          <p:cNvCxnSpPr>
            <a:cxnSpLocks noChangeShapeType="1"/>
          </p:cNvCxnSpPr>
          <p:nvPr/>
        </p:nvCxnSpPr>
        <p:spPr bwMode="auto">
          <a:xfrm rot="16200000" flipH="1">
            <a:off x="3028156" y="1094582"/>
            <a:ext cx="458787" cy="2381250"/>
          </a:xfrm>
          <a:prstGeom prst="curvedConnector2">
            <a:avLst/>
          </a:prstGeom>
          <a:noFill/>
          <a:ln w="12700" cap="rnd">
            <a:solidFill>
              <a:schemeClr val="tx1"/>
            </a:solidFill>
            <a:prstDash val="solid"/>
            <a:round/>
            <a:headEnd type="triangle" w="med" len="med"/>
            <a:tailEnd/>
          </a:ln>
        </p:spPr>
      </p:cxnSp>
      <p:cxnSp>
        <p:nvCxnSpPr>
          <p:cNvPr id="19486" name="AutoShape 27"/>
          <p:cNvCxnSpPr>
            <a:cxnSpLocks noChangeShapeType="1"/>
            <a:stCxn id="19520" idx="2"/>
          </p:cNvCxnSpPr>
          <p:nvPr/>
        </p:nvCxnSpPr>
        <p:spPr bwMode="auto">
          <a:xfrm rot="10800000" flipH="1">
            <a:off x="2216150" y="5194300"/>
            <a:ext cx="179388" cy="611188"/>
          </a:xfrm>
          <a:prstGeom prst="curvedConnector3">
            <a:avLst>
              <a:gd name="adj1" fmla="val -127435"/>
            </a:avLst>
          </a:prstGeom>
          <a:noFill/>
          <a:ln w="19050">
            <a:solidFill>
              <a:srgbClr val="FF0000"/>
            </a:solidFill>
            <a:round/>
            <a:headEnd type="triangle" w="med" len="med"/>
            <a:tailEnd/>
          </a:ln>
        </p:spPr>
      </p:cxnSp>
      <p:sp>
        <p:nvSpPr>
          <p:cNvPr id="16591" name="Oval 29"/>
          <p:cNvSpPr>
            <a:spLocks noChangeArrowheads="1"/>
          </p:cNvSpPr>
          <p:nvPr/>
        </p:nvSpPr>
        <p:spPr bwMode="auto">
          <a:xfrm>
            <a:off x="2289175" y="4941888"/>
            <a:ext cx="728663" cy="503237"/>
          </a:xfrm>
          <a:prstGeom prst="ellipse">
            <a:avLst/>
          </a:prstGeom>
          <a:solidFill>
            <a:srgbClr val="FF3300"/>
          </a:solidFill>
          <a:ln w="1270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p>
        </p:txBody>
      </p:sp>
      <p:graphicFrame>
        <p:nvGraphicFramePr>
          <p:cNvPr id="19461" name="Object 30"/>
          <p:cNvGraphicFramePr>
            <a:graphicFrameLocks noChangeAspect="1"/>
          </p:cNvGraphicFramePr>
          <p:nvPr/>
        </p:nvGraphicFramePr>
        <p:xfrm>
          <a:off x="2476500" y="5024438"/>
          <a:ext cx="338138" cy="338137"/>
        </p:xfrm>
        <a:graphic>
          <a:graphicData uri="http://schemas.openxmlformats.org/presentationml/2006/ole">
            <mc:AlternateContent xmlns:mc="http://schemas.openxmlformats.org/markup-compatibility/2006">
              <mc:Choice xmlns:v="urn:schemas-microsoft-com:vml" Requires="v">
                <p:oleObj spid="_x0000_s211991" name="Equation" r:id="rId12" imgW="241200" imgH="241200" progId="Equation.DSMT4">
                  <p:embed/>
                </p:oleObj>
              </mc:Choice>
              <mc:Fallback>
                <p:oleObj name="Equation" r:id="rId12" imgW="241200" imgH="241200" progId="Equation.DSMT4">
                  <p:embed/>
                  <p:pic>
                    <p:nvPicPr>
                      <p:cNvPr id="0" name="Object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76500" y="5024438"/>
                        <a:ext cx="338138" cy="338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490" name="AutoShape 31"/>
          <p:cNvCxnSpPr>
            <a:cxnSpLocks noChangeShapeType="1"/>
          </p:cNvCxnSpPr>
          <p:nvPr/>
        </p:nvCxnSpPr>
        <p:spPr bwMode="auto">
          <a:xfrm>
            <a:off x="3017838" y="5194300"/>
            <a:ext cx="279400" cy="0"/>
          </a:xfrm>
          <a:prstGeom prst="straightConnector1">
            <a:avLst/>
          </a:prstGeom>
          <a:noFill/>
          <a:ln w="12700" cap="rnd">
            <a:solidFill>
              <a:schemeClr val="tx1"/>
            </a:solidFill>
            <a:prstDash val="solid"/>
            <a:round/>
            <a:headEnd type="triangle" w="med" len="med"/>
            <a:tailEnd/>
          </a:ln>
        </p:spPr>
      </p:cxnSp>
      <p:pic>
        <p:nvPicPr>
          <p:cNvPr id="19491" name="Picture 32" descr="Arm_4_Finished"/>
          <p:cNvPicPr>
            <a:picLocks noChangeAspect="1" noChangeArrowheads="1"/>
          </p:cNvPicPr>
          <p:nvPr/>
        </p:nvPicPr>
        <p:blipFill>
          <a:blip r:embed="rId14" cstate="print">
            <a:clrChange>
              <a:clrFrom>
                <a:srgbClr val="FFFFFF"/>
              </a:clrFrom>
              <a:clrTo>
                <a:srgbClr val="FFFFFF">
                  <a:alpha val="0"/>
                </a:srgbClr>
              </a:clrTo>
            </a:clrChange>
            <a:lum bright="54000" contrast="-40000"/>
          </a:blip>
          <a:srcRect/>
          <a:stretch>
            <a:fillRect/>
          </a:stretch>
        </p:blipFill>
        <p:spPr bwMode="auto">
          <a:xfrm>
            <a:off x="5394325" y="3051175"/>
            <a:ext cx="2905125" cy="2817813"/>
          </a:xfrm>
          <a:prstGeom prst="rect">
            <a:avLst/>
          </a:prstGeom>
          <a:noFill/>
          <a:ln w="9525">
            <a:noFill/>
            <a:miter lim="800000"/>
            <a:headEnd/>
            <a:tailEnd/>
          </a:ln>
        </p:spPr>
      </p:pic>
      <p:sp>
        <p:nvSpPr>
          <p:cNvPr id="16428" name="Oval 33"/>
          <p:cNvSpPr>
            <a:spLocks noChangeAspect="1" noChangeArrowheads="1"/>
          </p:cNvSpPr>
          <p:nvPr/>
        </p:nvSpPr>
        <p:spPr bwMode="auto">
          <a:xfrm>
            <a:off x="8123238" y="5616575"/>
            <a:ext cx="144462" cy="153988"/>
          </a:xfrm>
          <a:prstGeom prst="ellipse">
            <a:avLst/>
          </a:prstGeom>
          <a:gradFill rotWithShape="1">
            <a:gsLst>
              <a:gs pos="0">
                <a:srgbClr val="A50021"/>
              </a:gs>
              <a:gs pos="100000">
                <a:srgbClr val="4C000F"/>
              </a:gs>
            </a:gsLst>
            <a:path path="shape">
              <a:fillToRect l="50000" t="50000" r="50000" b="50000"/>
            </a:path>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p>
        </p:txBody>
      </p:sp>
      <p:sp>
        <p:nvSpPr>
          <p:cNvPr id="19498" name="Line 35"/>
          <p:cNvSpPr>
            <a:spLocks noChangeAspect="1" noChangeShapeType="1"/>
          </p:cNvSpPr>
          <p:nvPr/>
        </p:nvSpPr>
        <p:spPr bwMode="auto">
          <a:xfrm flipH="1">
            <a:off x="5832475" y="3128963"/>
            <a:ext cx="147638" cy="2178050"/>
          </a:xfrm>
          <a:prstGeom prst="line">
            <a:avLst/>
          </a:prstGeom>
          <a:noFill/>
          <a:ln w="9525" cap="rnd">
            <a:solidFill>
              <a:schemeClr val="tx1"/>
            </a:solidFill>
            <a:prstDash val="sysDot"/>
            <a:round/>
            <a:headEnd/>
            <a:tailEnd type="triangle" w="med" len="med"/>
          </a:ln>
        </p:spPr>
        <p:txBody>
          <a:bodyPr/>
          <a:lstStyle/>
          <a:p>
            <a:endParaRPr lang="en-US"/>
          </a:p>
        </p:txBody>
      </p:sp>
      <p:graphicFrame>
        <p:nvGraphicFramePr>
          <p:cNvPr id="19462" name="Object 36"/>
          <p:cNvGraphicFramePr>
            <a:graphicFrameLocks noChangeAspect="1"/>
          </p:cNvGraphicFramePr>
          <p:nvPr/>
        </p:nvGraphicFramePr>
        <p:xfrm>
          <a:off x="6008688" y="4119563"/>
          <a:ext cx="230187" cy="342900"/>
        </p:xfrm>
        <a:graphic>
          <a:graphicData uri="http://schemas.openxmlformats.org/presentationml/2006/ole">
            <mc:AlternateContent xmlns:mc="http://schemas.openxmlformats.org/markup-compatibility/2006">
              <mc:Choice xmlns:v="urn:schemas-microsoft-com:vml" Requires="v">
                <p:oleObj spid="_x0000_s211992" name="Equation" r:id="rId15" imgW="164880" imgH="228600" progId="Equation.DSMT4">
                  <p:embed/>
                </p:oleObj>
              </mc:Choice>
              <mc:Fallback>
                <p:oleObj name="Equation" r:id="rId15" imgW="164880" imgH="228600" progId="Equation.DSMT4">
                  <p:embed/>
                  <p:pic>
                    <p:nvPicPr>
                      <p:cNvPr id="0" name="Object 3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08688" y="4119563"/>
                        <a:ext cx="230187"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99" name="Line 37"/>
          <p:cNvSpPr>
            <a:spLocks noChangeAspect="1" noChangeShapeType="1"/>
          </p:cNvSpPr>
          <p:nvPr/>
        </p:nvSpPr>
        <p:spPr bwMode="auto">
          <a:xfrm>
            <a:off x="5832475" y="5307013"/>
            <a:ext cx="2290763" cy="381000"/>
          </a:xfrm>
          <a:prstGeom prst="line">
            <a:avLst/>
          </a:prstGeom>
          <a:noFill/>
          <a:ln w="9525" cap="rnd">
            <a:solidFill>
              <a:schemeClr val="tx1"/>
            </a:solidFill>
            <a:prstDash val="sysDot"/>
            <a:round/>
            <a:headEnd/>
            <a:tailEnd type="triangle" w="med" len="med"/>
          </a:ln>
        </p:spPr>
        <p:txBody>
          <a:bodyPr/>
          <a:lstStyle/>
          <a:p>
            <a:endParaRPr lang="en-US"/>
          </a:p>
        </p:txBody>
      </p:sp>
      <p:sp>
        <p:nvSpPr>
          <p:cNvPr id="19500" name="Arc 38"/>
          <p:cNvSpPr>
            <a:spLocks noChangeAspect="1"/>
          </p:cNvSpPr>
          <p:nvPr/>
        </p:nvSpPr>
        <p:spPr bwMode="auto">
          <a:xfrm flipV="1">
            <a:off x="5967413" y="3132138"/>
            <a:ext cx="231775" cy="233362"/>
          </a:xfrm>
          <a:custGeom>
            <a:avLst/>
            <a:gdLst>
              <a:gd name="T0" fmla="*/ 0 w 22540"/>
              <a:gd name="T1" fmla="*/ 2147483647 h 21600"/>
              <a:gd name="T2" fmla="*/ 2147483647 w 22540"/>
              <a:gd name="T3" fmla="*/ 2147483647 h 21600"/>
              <a:gd name="T4" fmla="*/ 2147483647 w 22540"/>
              <a:gd name="T5" fmla="*/ 2147483647 h 21600"/>
              <a:gd name="T6" fmla="*/ 0 60000 65536"/>
              <a:gd name="T7" fmla="*/ 0 60000 65536"/>
              <a:gd name="T8" fmla="*/ 0 60000 65536"/>
              <a:gd name="T9" fmla="*/ 0 w 22540"/>
              <a:gd name="T10" fmla="*/ 0 h 21600"/>
              <a:gd name="T11" fmla="*/ 22540 w 22540"/>
              <a:gd name="T12" fmla="*/ 21600 h 21600"/>
            </a:gdLst>
            <a:ahLst/>
            <a:cxnLst>
              <a:cxn ang="T6">
                <a:pos x="T0" y="T1"/>
              </a:cxn>
              <a:cxn ang="T7">
                <a:pos x="T2" y="T3"/>
              </a:cxn>
              <a:cxn ang="T8">
                <a:pos x="T4" y="T5"/>
              </a:cxn>
            </a:cxnLst>
            <a:rect l="T9" t="T10" r="T11" b="T12"/>
            <a:pathLst>
              <a:path w="22540" h="21600" fill="none" extrusionOk="0">
                <a:moveTo>
                  <a:pt x="-1" y="20"/>
                </a:moveTo>
                <a:cubicBezTo>
                  <a:pt x="314" y="6"/>
                  <a:pt x="628" y="-1"/>
                  <a:pt x="943" y="0"/>
                </a:cubicBezTo>
                <a:cubicBezTo>
                  <a:pt x="12728" y="0"/>
                  <a:pt x="22339" y="9447"/>
                  <a:pt x="22539" y="21232"/>
                </a:cubicBezTo>
              </a:path>
              <a:path w="22540" h="21600" stroke="0" extrusionOk="0">
                <a:moveTo>
                  <a:pt x="-1" y="20"/>
                </a:moveTo>
                <a:cubicBezTo>
                  <a:pt x="314" y="6"/>
                  <a:pt x="628" y="-1"/>
                  <a:pt x="943" y="0"/>
                </a:cubicBezTo>
                <a:cubicBezTo>
                  <a:pt x="12728" y="0"/>
                  <a:pt x="22339" y="9447"/>
                  <a:pt x="22539" y="21232"/>
                </a:cubicBezTo>
                <a:lnTo>
                  <a:pt x="943" y="21600"/>
                </a:lnTo>
                <a:close/>
              </a:path>
            </a:pathLst>
          </a:custGeom>
          <a:noFill/>
          <a:ln w="9525">
            <a:solidFill>
              <a:schemeClr val="tx1"/>
            </a:solidFill>
            <a:round/>
            <a:headEnd/>
            <a:tailEnd/>
          </a:ln>
        </p:spPr>
        <p:txBody>
          <a:bodyPr wrap="none" anchor="ctr"/>
          <a:lstStyle/>
          <a:p>
            <a:endParaRPr lang="en-US"/>
          </a:p>
        </p:txBody>
      </p:sp>
      <p:sp>
        <p:nvSpPr>
          <p:cNvPr id="19501" name="Arc 39"/>
          <p:cNvSpPr>
            <a:spLocks noChangeAspect="1"/>
          </p:cNvSpPr>
          <p:nvPr/>
        </p:nvSpPr>
        <p:spPr bwMode="auto">
          <a:xfrm rot="16200000" flipV="1">
            <a:off x="5817395" y="5091906"/>
            <a:ext cx="271462" cy="219075"/>
          </a:xfrm>
          <a:custGeom>
            <a:avLst/>
            <a:gdLst>
              <a:gd name="T0" fmla="*/ 0 w 25032"/>
              <a:gd name="T1" fmla="*/ 2147483647 h 21600"/>
              <a:gd name="T2" fmla="*/ 2147483647 w 25032"/>
              <a:gd name="T3" fmla="*/ 2147483647 h 21600"/>
              <a:gd name="T4" fmla="*/ 2147483647 w 25032"/>
              <a:gd name="T5" fmla="*/ 2147483647 h 21600"/>
              <a:gd name="T6" fmla="*/ 0 60000 65536"/>
              <a:gd name="T7" fmla="*/ 0 60000 65536"/>
              <a:gd name="T8" fmla="*/ 0 60000 65536"/>
              <a:gd name="T9" fmla="*/ 0 w 25032"/>
              <a:gd name="T10" fmla="*/ 0 h 21600"/>
              <a:gd name="T11" fmla="*/ 25032 w 25032"/>
              <a:gd name="T12" fmla="*/ 21600 h 21600"/>
            </a:gdLst>
            <a:ahLst/>
            <a:cxnLst>
              <a:cxn ang="T6">
                <a:pos x="T0" y="T1"/>
              </a:cxn>
              <a:cxn ang="T7">
                <a:pos x="T2" y="T3"/>
              </a:cxn>
              <a:cxn ang="T8">
                <a:pos x="T4" y="T5"/>
              </a:cxn>
            </a:cxnLst>
            <a:rect l="T9" t="T10" r="T11" b="T12"/>
            <a:pathLst>
              <a:path w="25032" h="21600" fill="none" extrusionOk="0">
                <a:moveTo>
                  <a:pt x="-1" y="275"/>
                </a:moveTo>
                <a:cubicBezTo>
                  <a:pt x="1137" y="92"/>
                  <a:pt x="2288" y="-1"/>
                  <a:pt x="3441" y="0"/>
                </a:cubicBezTo>
                <a:cubicBezTo>
                  <a:pt x="15129" y="0"/>
                  <a:pt x="24697" y="9298"/>
                  <a:pt x="25032" y="20981"/>
                </a:cubicBezTo>
              </a:path>
              <a:path w="25032" h="21600" stroke="0" extrusionOk="0">
                <a:moveTo>
                  <a:pt x="-1" y="275"/>
                </a:moveTo>
                <a:cubicBezTo>
                  <a:pt x="1137" y="92"/>
                  <a:pt x="2288" y="-1"/>
                  <a:pt x="3441" y="0"/>
                </a:cubicBezTo>
                <a:cubicBezTo>
                  <a:pt x="15129" y="0"/>
                  <a:pt x="24697" y="9298"/>
                  <a:pt x="25032" y="20981"/>
                </a:cubicBezTo>
                <a:lnTo>
                  <a:pt x="3441" y="21600"/>
                </a:lnTo>
                <a:close/>
              </a:path>
            </a:pathLst>
          </a:custGeom>
          <a:noFill/>
          <a:ln w="9525">
            <a:solidFill>
              <a:schemeClr val="tx1"/>
            </a:solidFill>
            <a:round/>
            <a:headEnd/>
            <a:tailEnd/>
          </a:ln>
        </p:spPr>
        <p:txBody>
          <a:bodyPr wrap="none" anchor="ctr"/>
          <a:lstStyle/>
          <a:p>
            <a:endParaRPr lang="en-US"/>
          </a:p>
        </p:txBody>
      </p:sp>
      <p:graphicFrame>
        <p:nvGraphicFramePr>
          <p:cNvPr id="19463" name="Object 40"/>
          <p:cNvGraphicFramePr>
            <a:graphicFrameLocks noChangeAspect="1"/>
          </p:cNvGraphicFramePr>
          <p:nvPr/>
        </p:nvGraphicFramePr>
        <p:xfrm>
          <a:off x="5970588" y="3284538"/>
          <a:ext cx="214312" cy="342900"/>
        </p:xfrm>
        <a:graphic>
          <a:graphicData uri="http://schemas.openxmlformats.org/presentationml/2006/ole">
            <mc:AlternateContent xmlns:mc="http://schemas.openxmlformats.org/markup-compatibility/2006">
              <mc:Choice xmlns:v="urn:schemas-microsoft-com:vml" Requires="v">
                <p:oleObj spid="_x0000_s211993" name="Equation" r:id="rId17" imgW="152280" imgH="228600" progId="Equation.DSMT4">
                  <p:embed/>
                </p:oleObj>
              </mc:Choice>
              <mc:Fallback>
                <p:oleObj name="Equation" r:id="rId17" imgW="152280" imgH="228600" progId="Equation.DSMT4">
                  <p:embed/>
                  <p:pic>
                    <p:nvPicPr>
                      <p:cNvPr id="0" name="Object 4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70588" y="3284538"/>
                        <a:ext cx="214312"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4" name="Object 41"/>
          <p:cNvGraphicFramePr>
            <a:graphicFrameLocks noChangeAspect="1"/>
          </p:cNvGraphicFramePr>
          <p:nvPr/>
        </p:nvGraphicFramePr>
        <p:xfrm>
          <a:off x="5961063" y="4840288"/>
          <a:ext cx="231775" cy="342900"/>
        </p:xfrm>
        <a:graphic>
          <a:graphicData uri="http://schemas.openxmlformats.org/presentationml/2006/ole">
            <mc:AlternateContent xmlns:mc="http://schemas.openxmlformats.org/markup-compatibility/2006">
              <mc:Choice xmlns:v="urn:schemas-microsoft-com:vml" Requires="v">
                <p:oleObj spid="_x0000_s211994" name="Equation" r:id="rId19" imgW="164880" imgH="228600" progId="Equation.DSMT4">
                  <p:embed/>
                </p:oleObj>
              </mc:Choice>
              <mc:Fallback>
                <p:oleObj name="Equation" r:id="rId19" imgW="164880" imgH="228600" progId="Equation.DSMT4">
                  <p:embed/>
                  <p:pic>
                    <p:nvPicPr>
                      <p:cNvPr id="0" name="Object 4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961063" y="4840288"/>
                        <a:ext cx="231775"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5" name="Object 42"/>
          <p:cNvGraphicFramePr>
            <a:graphicFrameLocks noChangeAspect="1"/>
          </p:cNvGraphicFramePr>
          <p:nvPr/>
        </p:nvGraphicFramePr>
        <p:xfrm>
          <a:off x="6867525" y="5054600"/>
          <a:ext cx="249238" cy="342900"/>
        </p:xfrm>
        <a:graphic>
          <a:graphicData uri="http://schemas.openxmlformats.org/presentationml/2006/ole">
            <mc:AlternateContent xmlns:mc="http://schemas.openxmlformats.org/markup-compatibility/2006">
              <mc:Choice xmlns:v="urn:schemas-microsoft-com:vml" Requires="v">
                <p:oleObj spid="_x0000_s211995" name="Equation" r:id="rId21" imgW="177480" imgH="228600" progId="Equation.DSMT4">
                  <p:embed/>
                </p:oleObj>
              </mc:Choice>
              <mc:Fallback>
                <p:oleObj name="Equation" r:id="rId21" imgW="177480" imgH="228600" progId="Equation.DSMT4">
                  <p:embed/>
                  <p:pic>
                    <p:nvPicPr>
                      <p:cNvPr id="0" name="Object 4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867525" y="5054600"/>
                        <a:ext cx="249238"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6" name="Object 43"/>
          <p:cNvGraphicFramePr>
            <a:graphicFrameLocks noChangeAspect="1"/>
          </p:cNvGraphicFramePr>
          <p:nvPr/>
        </p:nvGraphicFramePr>
        <p:xfrm>
          <a:off x="5759450" y="2895600"/>
          <a:ext cx="361950" cy="219075"/>
        </p:xfrm>
        <a:graphic>
          <a:graphicData uri="http://schemas.openxmlformats.org/presentationml/2006/ole">
            <mc:AlternateContent xmlns:mc="http://schemas.openxmlformats.org/markup-compatibility/2006">
              <mc:Choice xmlns:v="urn:schemas-microsoft-com:vml" Requires="v">
                <p:oleObj spid="_x0000_s211996" name="Equation" r:id="rId23" imgW="355320" imgH="203040" progId="Equation.DSMT4">
                  <p:embed/>
                </p:oleObj>
              </mc:Choice>
              <mc:Fallback>
                <p:oleObj name="Equation" r:id="rId23" imgW="355320" imgH="203040" progId="Equation.DSMT4">
                  <p:embed/>
                  <p:pic>
                    <p:nvPicPr>
                      <p:cNvPr id="0" name="Object 4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759450" y="2895600"/>
                        <a:ext cx="36195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502" name="Line 44"/>
          <p:cNvSpPr>
            <a:spLocks noChangeAspect="1" noChangeShapeType="1"/>
          </p:cNvSpPr>
          <p:nvPr/>
        </p:nvSpPr>
        <p:spPr bwMode="auto">
          <a:xfrm>
            <a:off x="5468938" y="3128963"/>
            <a:ext cx="1093787" cy="0"/>
          </a:xfrm>
          <a:prstGeom prst="line">
            <a:avLst/>
          </a:prstGeom>
          <a:noFill/>
          <a:ln w="9525">
            <a:solidFill>
              <a:schemeClr val="tx1"/>
            </a:solidFill>
            <a:round/>
            <a:headEnd/>
            <a:tailEnd/>
          </a:ln>
        </p:spPr>
        <p:txBody>
          <a:bodyPr/>
          <a:lstStyle/>
          <a:p>
            <a:endParaRPr lang="en-US"/>
          </a:p>
        </p:txBody>
      </p:sp>
      <p:sp>
        <p:nvSpPr>
          <p:cNvPr id="19503" name="Line 45"/>
          <p:cNvSpPr>
            <a:spLocks noChangeAspect="1" noChangeShapeType="1"/>
          </p:cNvSpPr>
          <p:nvPr/>
        </p:nvSpPr>
        <p:spPr bwMode="auto">
          <a:xfrm>
            <a:off x="5467350" y="5305425"/>
            <a:ext cx="803275" cy="0"/>
          </a:xfrm>
          <a:prstGeom prst="line">
            <a:avLst/>
          </a:prstGeom>
          <a:noFill/>
          <a:ln w="9525" cap="rnd">
            <a:solidFill>
              <a:schemeClr val="tx1"/>
            </a:solidFill>
            <a:prstDash val="sysDot"/>
            <a:round/>
            <a:headEnd/>
            <a:tailEnd/>
          </a:ln>
        </p:spPr>
        <p:txBody>
          <a:bodyPr/>
          <a:lstStyle/>
          <a:p>
            <a:endParaRPr lang="en-US"/>
          </a:p>
        </p:txBody>
      </p:sp>
      <p:sp>
        <p:nvSpPr>
          <p:cNvPr id="19504" name="Arc 46"/>
          <p:cNvSpPr>
            <a:spLocks noChangeAspect="1"/>
          </p:cNvSpPr>
          <p:nvPr/>
        </p:nvSpPr>
        <p:spPr bwMode="auto">
          <a:xfrm rot="10754898" flipV="1">
            <a:off x="5599113" y="5072063"/>
            <a:ext cx="244475" cy="233362"/>
          </a:xfrm>
          <a:custGeom>
            <a:avLst/>
            <a:gdLst>
              <a:gd name="T0" fmla="*/ 0 w 23768"/>
              <a:gd name="T1" fmla="*/ 2147483647 h 21600"/>
              <a:gd name="T2" fmla="*/ 2147483647 w 23768"/>
              <a:gd name="T3" fmla="*/ 2147483647 h 21600"/>
              <a:gd name="T4" fmla="*/ 2147483647 w 23768"/>
              <a:gd name="T5" fmla="*/ 2147483647 h 21600"/>
              <a:gd name="T6" fmla="*/ 0 60000 65536"/>
              <a:gd name="T7" fmla="*/ 0 60000 65536"/>
              <a:gd name="T8" fmla="*/ 0 60000 65536"/>
              <a:gd name="T9" fmla="*/ 0 w 23768"/>
              <a:gd name="T10" fmla="*/ 0 h 21600"/>
              <a:gd name="T11" fmla="*/ 23768 w 23768"/>
              <a:gd name="T12" fmla="*/ 21600 h 21600"/>
            </a:gdLst>
            <a:ahLst/>
            <a:cxnLst>
              <a:cxn ang="T6">
                <a:pos x="T0" y="T1"/>
              </a:cxn>
              <a:cxn ang="T7">
                <a:pos x="T2" y="T3"/>
              </a:cxn>
              <a:cxn ang="T8">
                <a:pos x="T4" y="T5"/>
              </a:cxn>
            </a:cxnLst>
            <a:rect l="T9" t="T10" r="T11" b="T12"/>
            <a:pathLst>
              <a:path w="23768" h="21600" fill="none" extrusionOk="0">
                <a:moveTo>
                  <a:pt x="0" y="109"/>
                </a:moveTo>
                <a:cubicBezTo>
                  <a:pt x="721" y="36"/>
                  <a:pt x="1445" y="-1"/>
                  <a:pt x="2171" y="0"/>
                </a:cubicBezTo>
                <a:cubicBezTo>
                  <a:pt x="13956" y="0"/>
                  <a:pt x="23567" y="9447"/>
                  <a:pt x="23767" y="21232"/>
                </a:cubicBezTo>
              </a:path>
              <a:path w="23768" h="21600" stroke="0" extrusionOk="0">
                <a:moveTo>
                  <a:pt x="0" y="109"/>
                </a:moveTo>
                <a:cubicBezTo>
                  <a:pt x="721" y="36"/>
                  <a:pt x="1445" y="-1"/>
                  <a:pt x="2171" y="0"/>
                </a:cubicBezTo>
                <a:cubicBezTo>
                  <a:pt x="13956" y="0"/>
                  <a:pt x="23567" y="9447"/>
                  <a:pt x="23767" y="21232"/>
                </a:cubicBezTo>
                <a:lnTo>
                  <a:pt x="2171" y="21600"/>
                </a:lnTo>
                <a:close/>
              </a:path>
            </a:pathLst>
          </a:custGeom>
          <a:noFill/>
          <a:ln w="9525" cap="rnd">
            <a:solidFill>
              <a:schemeClr val="tx1"/>
            </a:solidFill>
            <a:prstDash val="sysDot"/>
            <a:round/>
            <a:headEnd/>
            <a:tailEnd/>
          </a:ln>
        </p:spPr>
        <p:txBody>
          <a:bodyPr wrap="none" anchor="ctr"/>
          <a:lstStyle/>
          <a:p>
            <a:endParaRPr lang="en-US"/>
          </a:p>
        </p:txBody>
      </p:sp>
      <p:cxnSp>
        <p:nvCxnSpPr>
          <p:cNvPr id="19505" name="AutoShape 47"/>
          <p:cNvCxnSpPr>
            <a:cxnSpLocks noChangeShapeType="1"/>
          </p:cNvCxnSpPr>
          <p:nvPr/>
        </p:nvCxnSpPr>
        <p:spPr bwMode="auto">
          <a:xfrm rot="5400000">
            <a:off x="4861720" y="3977481"/>
            <a:ext cx="1566862" cy="866775"/>
          </a:xfrm>
          <a:prstGeom prst="curvedConnector2">
            <a:avLst/>
          </a:prstGeom>
          <a:noFill/>
          <a:ln w="9525" cap="rnd">
            <a:solidFill>
              <a:schemeClr val="tx1"/>
            </a:solidFill>
            <a:prstDash val="sysDot"/>
            <a:round/>
            <a:headEnd/>
            <a:tailEnd type="triangle" w="med" len="med"/>
          </a:ln>
        </p:spPr>
      </p:cxnSp>
      <p:cxnSp>
        <p:nvCxnSpPr>
          <p:cNvPr id="19506" name="AutoShape 48"/>
          <p:cNvCxnSpPr>
            <a:cxnSpLocks noChangeShapeType="1"/>
            <a:endCxn id="19520" idx="6"/>
          </p:cNvCxnSpPr>
          <p:nvPr/>
        </p:nvCxnSpPr>
        <p:spPr bwMode="auto">
          <a:xfrm rot="5400000">
            <a:off x="4087019" y="3815557"/>
            <a:ext cx="622300" cy="3357562"/>
          </a:xfrm>
          <a:prstGeom prst="curvedConnector2">
            <a:avLst/>
          </a:prstGeom>
          <a:noFill/>
          <a:ln w="9525" cap="rnd">
            <a:solidFill>
              <a:srgbClr val="0000FF"/>
            </a:solidFill>
            <a:prstDash val="sysDot"/>
            <a:round/>
            <a:headEnd type="triangle" w="med" len="med"/>
            <a:tailEnd/>
          </a:ln>
        </p:spPr>
      </p:cxnSp>
      <p:graphicFrame>
        <p:nvGraphicFramePr>
          <p:cNvPr id="19467" name="Object 181"/>
          <p:cNvGraphicFramePr>
            <a:graphicFrameLocks noChangeAspect="1"/>
          </p:cNvGraphicFramePr>
          <p:nvPr/>
        </p:nvGraphicFramePr>
        <p:xfrm>
          <a:off x="7977188" y="5056188"/>
          <a:ext cx="1212850" cy="317500"/>
        </p:xfrm>
        <a:graphic>
          <a:graphicData uri="http://schemas.openxmlformats.org/presentationml/2006/ole">
            <mc:AlternateContent xmlns:mc="http://schemas.openxmlformats.org/markup-compatibility/2006">
              <mc:Choice xmlns:v="urn:schemas-microsoft-com:vml" Requires="v">
                <p:oleObj spid="_x0000_s211997" name="Equation" r:id="rId25" imgW="863280" imgH="228600" progId="Equation.DSMT4">
                  <p:embed/>
                </p:oleObj>
              </mc:Choice>
              <mc:Fallback>
                <p:oleObj name="Equation" r:id="rId25" imgW="863280" imgH="228600" progId="Equation.DSMT4">
                  <p:embed/>
                  <p:pic>
                    <p:nvPicPr>
                      <p:cNvPr id="0" name="Object 18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977188" y="5056188"/>
                        <a:ext cx="121285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508" name="AutoShape 187"/>
          <p:cNvCxnSpPr>
            <a:cxnSpLocks noChangeShapeType="1"/>
          </p:cNvCxnSpPr>
          <p:nvPr/>
        </p:nvCxnSpPr>
        <p:spPr bwMode="auto">
          <a:xfrm rot="5400000" flipH="1">
            <a:off x="6356351" y="2259012"/>
            <a:ext cx="2266950" cy="2778125"/>
          </a:xfrm>
          <a:prstGeom prst="curvedConnector2">
            <a:avLst/>
          </a:prstGeom>
          <a:noFill/>
          <a:ln w="9525" cap="rnd">
            <a:solidFill>
              <a:schemeClr val="tx1"/>
            </a:solidFill>
            <a:prstDash val="sysDot"/>
            <a:round/>
            <a:headEnd/>
            <a:tailEnd type="triangle" w="med" len="med"/>
          </a:ln>
        </p:spPr>
      </p:cxnSp>
      <p:cxnSp>
        <p:nvCxnSpPr>
          <p:cNvPr id="19509" name="AutoShape 188"/>
          <p:cNvCxnSpPr>
            <a:cxnSpLocks noChangeShapeType="1"/>
          </p:cNvCxnSpPr>
          <p:nvPr/>
        </p:nvCxnSpPr>
        <p:spPr bwMode="auto">
          <a:xfrm rot="5400000" flipH="1">
            <a:off x="5597525" y="3017838"/>
            <a:ext cx="3101975" cy="2095500"/>
          </a:xfrm>
          <a:prstGeom prst="curvedConnector2">
            <a:avLst/>
          </a:prstGeom>
          <a:noFill/>
          <a:ln w="9525" cap="rnd">
            <a:solidFill>
              <a:schemeClr val="tx1"/>
            </a:solidFill>
            <a:prstDash val="sysDot"/>
            <a:round/>
            <a:headEnd/>
            <a:tailEnd type="triangle" w="med" len="med"/>
          </a:ln>
        </p:spPr>
      </p:cxnSp>
      <p:cxnSp>
        <p:nvCxnSpPr>
          <p:cNvPr id="19510" name="AutoShape 189"/>
          <p:cNvCxnSpPr>
            <a:cxnSpLocks noChangeShapeType="1"/>
          </p:cNvCxnSpPr>
          <p:nvPr/>
        </p:nvCxnSpPr>
        <p:spPr bwMode="auto">
          <a:xfrm rot="-5400000" flipH="1" flipV="1">
            <a:off x="5467351" y="4584700"/>
            <a:ext cx="354012" cy="865187"/>
          </a:xfrm>
          <a:prstGeom prst="curvedConnector4">
            <a:avLst>
              <a:gd name="adj1" fmla="val -64574"/>
              <a:gd name="adj2" fmla="val 56699"/>
            </a:avLst>
          </a:prstGeom>
          <a:noFill/>
          <a:ln w="9525" cap="rnd">
            <a:solidFill>
              <a:schemeClr val="tx1"/>
            </a:solidFill>
            <a:prstDash val="sysDot"/>
            <a:round/>
            <a:headEnd/>
            <a:tailEnd type="triangle" w="med" len="med"/>
          </a:ln>
        </p:spPr>
      </p:cxnSp>
      <p:sp>
        <p:nvSpPr>
          <p:cNvPr id="19513" name="Rectangle 206"/>
          <p:cNvSpPr>
            <a:spLocks noChangeArrowheads="1"/>
          </p:cNvSpPr>
          <p:nvPr/>
        </p:nvSpPr>
        <p:spPr bwMode="auto">
          <a:xfrm>
            <a:off x="4881563" y="1785938"/>
            <a:ext cx="830262" cy="274637"/>
          </a:xfrm>
          <a:prstGeom prst="rect">
            <a:avLst/>
          </a:prstGeom>
          <a:noFill/>
          <a:ln w="12700">
            <a:noFill/>
            <a:miter lim="800000"/>
            <a:headEnd/>
            <a:tailEnd/>
          </a:ln>
        </p:spPr>
        <p:txBody>
          <a:bodyPr>
            <a:spAutoFit/>
          </a:bodyPr>
          <a:lstStyle/>
          <a:p>
            <a:pPr eaLnBrk="0" hangingPunct="0"/>
            <a:r>
              <a:rPr lang="en-GB" sz="1200">
                <a:solidFill>
                  <a:srgbClr val="990033"/>
                </a:solidFill>
              </a:rPr>
              <a:t>visual input</a:t>
            </a:r>
          </a:p>
        </p:txBody>
      </p:sp>
      <p:sp>
        <p:nvSpPr>
          <p:cNvPr id="19514" name="Rectangle 207"/>
          <p:cNvSpPr>
            <a:spLocks noChangeArrowheads="1"/>
          </p:cNvSpPr>
          <p:nvPr/>
        </p:nvSpPr>
        <p:spPr bwMode="auto">
          <a:xfrm>
            <a:off x="3657600" y="4508500"/>
            <a:ext cx="1274763" cy="274638"/>
          </a:xfrm>
          <a:prstGeom prst="rect">
            <a:avLst/>
          </a:prstGeom>
          <a:noFill/>
          <a:ln w="12700">
            <a:noFill/>
            <a:miter lim="800000"/>
            <a:headEnd/>
            <a:tailEnd/>
          </a:ln>
        </p:spPr>
        <p:txBody>
          <a:bodyPr wrap="none">
            <a:spAutoFit/>
          </a:bodyPr>
          <a:lstStyle/>
          <a:p>
            <a:pPr eaLnBrk="0" hangingPunct="0"/>
            <a:r>
              <a:rPr lang="en-GB" sz="1200">
                <a:solidFill>
                  <a:srgbClr val="990033"/>
                </a:solidFill>
              </a:rPr>
              <a:t>proprioceptive input</a:t>
            </a:r>
          </a:p>
        </p:txBody>
      </p:sp>
      <p:sp>
        <p:nvSpPr>
          <p:cNvPr id="19515" name="Text Box 208"/>
          <p:cNvSpPr txBox="1">
            <a:spLocks noChangeArrowheads="1"/>
          </p:cNvSpPr>
          <p:nvPr/>
        </p:nvSpPr>
        <p:spPr bwMode="auto">
          <a:xfrm>
            <a:off x="128464" y="188640"/>
            <a:ext cx="2447925" cy="338554"/>
          </a:xfrm>
          <a:prstGeom prst="rect">
            <a:avLst/>
          </a:prstGeom>
          <a:noFill/>
          <a:ln w="12700">
            <a:noFill/>
            <a:miter lim="800000"/>
            <a:headEnd/>
            <a:tailEnd/>
          </a:ln>
        </p:spPr>
        <p:txBody>
          <a:bodyPr>
            <a:spAutoFit/>
          </a:bodyPr>
          <a:lstStyle/>
          <a:p>
            <a:pPr eaLnBrk="0" hangingPunct="0"/>
            <a:r>
              <a:rPr lang="en-US" sz="1600" dirty="0" smtClean="0">
                <a:solidFill>
                  <a:srgbClr val="990033"/>
                </a:solidFill>
              </a:rPr>
              <a:t>Action with point attractors</a:t>
            </a:r>
            <a:endParaRPr lang="en-US" sz="1600" dirty="0">
              <a:solidFill>
                <a:srgbClr val="990033"/>
              </a:solidFill>
            </a:endParaRPr>
          </a:p>
        </p:txBody>
      </p:sp>
      <p:graphicFrame>
        <p:nvGraphicFramePr>
          <p:cNvPr id="19469" name="Object 394"/>
          <p:cNvGraphicFramePr>
            <a:graphicFrameLocks noChangeAspect="1"/>
          </p:cNvGraphicFramePr>
          <p:nvPr/>
        </p:nvGraphicFramePr>
        <p:xfrm>
          <a:off x="577850" y="4292600"/>
          <a:ext cx="1878013" cy="314325"/>
        </p:xfrm>
        <a:graphic>
          <a:graphicData uri="http://schemas.openxmlformats.org/presentationml/2006/ole">
            <mc:AlternateContent xmlns:mc="http://schemas.openxmlformats.org/markup-compatibility/2006">
              <mc:Choice xmlns:v="urn:schemas-microsoft-com:vml" Requires="v">
                <p:oleObj spid="_x0000_s211998" name="Equation" r:id="rId27" imgW="1447560" imgH="241200" progId="Equation.DSMT4">
                  <p:embed/>
                </p:oleObj>
              </mc:Choice>
              <mc:Fallback>
                <p:oleObj name="Equation" r:id="rId27" imgW="1447560" imgH="241200" progId="Equation.DSMT4">
                  <p:embed/>
                  <p:pic>
                    <p:nvPicPr>
                      <p:cNvPr id="0" name="Object 39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77850" y="4292600"/>
                        <a:ext cx="1878013"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30"/>
          <p:cNvGrpSpPr>
            <a:grpSpLocks/>
          </p:cNvGrpSpPr>
          <p:nvPr/>
        </p:nvGrpSpPr>
        <p:grpSpPr bwMode="auto">
          <a:xfrm>
            <a:off x="2216150" y="5589588"/>
            <a:ext cx="503238" cy="431800"/>
            <a:chOff x="353" y="3748"/>
            <a:chExt cx="317" cy="272"/>
          </a:xfrm>
        </p:grpSpPr>
        <p:sp>
          <p:nvSpPr>
            <p:cNvPr id="19520" name="Oval 229"/>
            <p:cNvSpPr>
              <a:spLocks noChangeArrowheads="1"/>
            </p:cNvSpPr>
            <p:nvPr/>
          </p:nvSpPr>
          <p:spPr bwMode="auto">
            <a:xfrm>
              <a:off x="353" y="3748"/>
              <a:ext cx="317" cy="272"/>
            </a:xfrm>
            <a:prstGeom prst="ellipse">
              <a:avLst/>
            </a:prstGeom>
            <a:solidFill>
              <a:schemeClr val="accent2"/>
            </a:solidFill>
            <a:ln w="9525">
              <a:noFill/>
              <a:round/>
              <a:headEnd/>
              <a:tailEnd/>
            </a:ln>
          </p:spPr>
          <p:txBody>
            <a:bodyPr wrap="none" anchor="ctr"/>
            <a:lstStyle/>
            <a:p>
              <a:endParaRPr lang="en-GB"/>
            </a:p>
          </p:txBody>
        </p:sp>
        <p:graphicFrame>
          <p:nvGraphicFramePr>
            <p:cNvPr id="19470" name="Object 9"/>
            <p:cNvGraphicFramePr>
              <a:graphicFrameLocks noChangeAspect="1"/>
            </p:cNvGraphicFramePr>
            <p:nvPr/>
          </p:nvGraphicFramePr>
          <p:xfrm>
            <a:off x="444" y="3816"/>
            <a:ext cx="145" cy="158"/>
          </p:xfrm>
          <a:graphic>
            <a:graphicData uri="http://schemas.openxmlformats.org/presentationml/2006/ole">
              <mc:AlternateContent xmlns:mc="http://schemas.openxmlformats.org/markup-compatibility/2006">
                <mc:Choice xmlns:v="urn:schemas-microsoft-com:vml" Requires="v">
                  <p:oleObj spid="_x0000_s211999" name="Equation" r:id="rId29" imgW="126720" imgH="139680" progId="Equation.DSMT4">
                    <p:embed/>
                  </p:oleObj>
                </mc:Choice>
                <mc:Fallback>
                  <p:oleObj name="Equation" r:id="rId29" imgW="126720" imgH="139680" progId="Equation.DSMT4">
                    <p:embed/>
                    <p:pic>
                      <p:nvPicPr>
                        <p:cNvPr id="0" name="Object 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44" y="3816"/>
                          <a:ext cx="145" cy="158"/>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pSp>
      <p:graphicFrame>
        <p:nvGraphicFramePr>
          <p:cNvPr id="19476" name="Object 50"/>
          <p:cNvGraphicFramePr>
            <a:graphicFrameLocks noChangeAspect="1"/>
          </p:cNvGraphicFramePr>
          <p:nvPr/>
        </p:nvGraphicFramePr>
        <p:xfrm>
          <a:off x="3652838" y="5795963"/>
          <a:ext cx="1254125" cy="363537"/>
        </p:xfrm>
        <a:graphic>
          <a:graphicData uri="http://schemas.openxmlformats.org/presentationml/2006/ole">
            <mc:AlternateContent xmlns:mc="http://schemas.openxmlformats.org/markup-compatibility/2006">
              <mc:Choice xmlns:v="urn:schemas-microsoft-com:vml" Requires="v">
                <p:oleObj spid="_x0000_s212000" name="Equation" r:id="rId31" imgW="838080" imgH="241200" progId="Equation.DSMT4">
                  <p:embed/>
                </p:oleObj>
              </mc:Choice>
              <mc:Fallback>
                <p:oleObj name="Equation" r:id="rId31" imgW="838080" imgH="241200" progId="Equation.DSMT4">
                  <p:embed/>
                  <p:pic>
                    <p:nvPicPr>
                      <p:cNvPr id="0" name="Object 50"/>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652838" y="5795963"/>
                        <a:ext cx="1254125" cy="363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10" name="AutoShape 16"/>
          <p:cNvCxnSpPr>
            <a:cxnSpLocks noChangeShapeType="1"/>
            <a:stCxn id="16591" idx="0"/>
            <a:endCxn id="9" idx="2"/>
          </p:cNvCxnSpPr>
          <p:nvPr/>
        </p:nvCxnSpPr>
        <p:spPr bwMode="auto">
          <a:xfrm rot="5400000" flipH="1" flipV="1">
            <a:off x="1142207" y="3290094"/>
            <a:ext cx="3163094" cy="140494"/>
          </a:xfrm>
          <a:prstGeom prst="curvedConnector2">
            <a:avLst/>
          </a:prstGeom>
          <a:noFill/>
          <a:ln w="19050">
            <a:solidFill>
              <a:srgbClr val="FF3300"/>
            </a:solidFill>
            <a:round/>
            <a:headEnd/>
            <a:tailEnd type="triangle" w="med" len="med"/>
          </a:ln>
        </p:spPr>
      </p:cxnSp>
      <p:sp>
        <p:nvSpPr>
          <p:cNvPr id="19512" name="Text Box 58"/>
          <p:cNvSpPr txBox="1">
            <a:spLocks noChangeArrowheads="1"/>
          </p:cNvSpPr>
          <p:nvPr/>
        </p:nvSpPr>
        <p:spPr bwMode="auto">
          <a:xfrm>
            <a:off x="3008784" y="3068960"/>
            <a:ext cx="1728192" cy="461665"/>
          </a:xfrm>
          <a:prstGeom prst="rect">
            <a:avLst/>
          </a:prstGeom>
          <a:solidFill>
            <a:srgbClr val="990033"/>
          </a:solidFill>
          <a:ln w="9525">
            <a:noFill/>
            <a:miter lim="800000"/>
            <a:headEnd/>
            <a:tailEnd/>
          </a:ln>
        </p:spPr>
        <p:txBody>
          <a:bodyPr wrap="square">
            <a:spAutoFit/>
          </a:bodyPr>
          <a:lstStyle/>
          <a:p>
            <a:pPr algn="ctr" eaLnBrk="0" hangingPunct="0"/>
            <a:r>
              <a:rPr lang="en-GB" sz="1200" dirty="0">
                <a:solidFill>
                  <a:srgbClr val="FFFFFF"/>
                </a:solidFill>
              </a:rPr>
              <a:t>Descending</a:t>
            </a:r>
          </a:p>
          <a:p>
            <a:pPr algn="ctr" eaLnBrk="0" hangingPunct="0"/>
            <a:r>
              <a:rPr lang="en-GB" sz="1200" dirty="0">
                <a:solidFill>
                  <a:srgbClr val="FFFFFF"/>
                </a:solidFill>
              </a:rPr>
              <a:t>proprioceptive predictions</a:t>
            </a:r>
          </a:p>
        </p:txBody>
      </p:sp>
      <p:sp>
        <p:nvSpPr>
          <p:cNvPr id="19519" name="Text Box 231"/>
          <p:cNvSpPr txBox="1">
            <a:spLocks noChangeArrowheads="1"/>
          </p:cNvSpPr>
          <p:nvPr/>
        </p:nvSpPr>
        <p:spPr bwMode="auto">
          <a:xfrm>
            <a:off x="632520" y="2132856"/>
            <a:ext cx="1584077" cy="276999"/>
          </a:xfrm>
          <a:prstGeom prst="rect">
            <a:avLst/>
          </a:prstGeom>
          <a:solidFill>
            <a:srgbClr val="990033"/>
          </a:solidFill>
          <a:ln w="9525">
            <a:noFill/>
            <a:miter lim="800000"/>
            <a:headEnd/>
            <a:tailEnd/>
          </a:ln>
        </p:spPr>
        <p:txBody>
          <a:bodyPr wrap="square">
            <a:spAutoFit/>
          </a:bodyPr>
          <a:lstStyle/>
          <a:p>
            <a:pPr algn="ctr" eaLnBrk="0" hangingPunct="0"/>
            <a:r>
              <a:rPr lang="en-GB" sz="1200" dirty="0">
                <a:solidFill>
                  <a:srgbClr val="FFFFFF"/>
                </a:solidFill>
              </a:rPr>
              <a:t>Exteroceptive predictions</a:t>
            </a:r>
          </a:p>
        </p:txBody>
      </p:sp>
      <p:sp>
        <p:nvSpPr>
          <p:cNvPr id="76" name="Oval 34"/>
          <p:cNvSpPr>
            <a:spLocks noChangeAspect="1" noChangeArrowheads="1"/>
          </p:cNvSpPr>
          <p:nvPr/>
        </p:nvSpPr>
        <p:spPr bwMode="auto">
          <a:xfrm>
            <a:off x="8769350" y="4781550"/>
            <a:ext cx="219075" cy="231775"/>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cs typeface="+mn-cs"/>
            </a:endParaRPr>
          </a:p>
        </p:txBody>
      </p:sp>
      <p:grpSp>
        <p:nvGrpSpPr>
          <p:cNvPr id="3" name="Group 81"/>
          <p:cNvGrpSpPr/>
          <p:nvPr/>
        </p:nvGrpSpPr>
        <p:grpSpPr>
          <a:xfrm>
            <a:off x="4664968" y="548680"/>
            <a:ext cx="864096" cy="918692"/>
            <a:chOff x="5816650" y="548680"/>
            <a:chExt cx="905271" cy="1018084"/>
          </a:xfrm>
        </p:grpSpPr>
        <p:pic>
          <p:nvPicPr>
            <p:cNvPr id="19481" name="Picture 25" descr="http://scarfamilyditdajow.com/images/HeavyBag_9in_CoilSpring.jpg"/>
            <p:cNvPicPr>
              <a:picLocks noChangeAspect="1" noChangeArrowheads="1"/>
            </p:cNvPicPr>
            <p:nvPr/>
          </p:nvPicPr>
          <p:blipFill>
            <a:blip r:embed="rId33" cstate="print">
              <a:clrChange>
                <a:clrFrom>
                  <a:srgbClr val="FFFFFF"/>
                </a:clrFrom>
                <a:clrTo>
                  <a:srgbClr val="FFFFFF">
                    <a:alpha val="0"/>
                  </a:srgbClr>
                </a:clrTo>
              </a:clrChange>
            </a:blip>
            <a:srcRect/>
            <a:stretch>
              <a:fillRect/>
            </a:stretch>
          </p:blipFill>
          <p:spPr bwMode="auto">
            <a:xfrm>
              <a:off x="5817096" y="692695"/>
              <a:ext cx="809997" cy="809997"/>
            </a:xfrm>
            <a:prstGeom prst="rect">
              <a:avLst/>
            </a:prstGeom>
            <a:noFill/>
          </p:spPr>
        </p:pic>
        <p:sp>
          <p:nvSpPr>
            <p:cNvPr id="77" name="Oval 34"/>
            <p:cNvSpPr>
              <a:spLocks noChangeAspect="1" noChangeArrowheads="1"/>
            </p:cNvSpPr>
            <p:nvPr/>
          </p:nvSpPr>
          <p:spPr bwMode="auto">
            <a:xfrm>
              <a:off x="6502846" y="548680"/>
              <a:ext cx="219075" cy="231775"/>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cs typeface="+mn-cs"/>
              </a:endParaRPr>
            </a:p>
          </p:txBody>
        </p:sp>
        <p:sp>
          <p:nvSpPr>
            <p:cNvPr id="78" name="Oval 33"/>
            <p:cNvSpPr>
              <a:spLocks noChangeAspect="1" noChangeArrowheads="1"/>
            </p:cNvSpPr>
            <p:nvPr/>
          </p:nvSpPr>
          <p:spPr bwMode="auto">
            <a:xfrm>
              <a:off x="5816650" y="1412776"/>
              <a:ext cx="144462" cy="153988"/>
            </a:xfrm>
            <a:prstGeom prst="ellipse">
              <a:avLst/>
            </a:prstGeom>
            <a:gradFill rotWithShape="1">
              <a:gsLst>
                <a:gs pos="0">
                  <a:srgbClr val="A50021"/>
                </a:gs>
                <a:gs pos="100000">
                  <a:srgbClr val="4C000F"/>
                </a:gs>
              </a:gsLst>
              <a:path path="shape">
                <a:fillToRect l="50000" t="50000" r="50000" b="50000"/>
              </a:path>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p>
          </p:txBody>
        </p:sp>
      </p:grpSp>
      <p:grpSp>
        <p:nvGrpSpPr>
          <p:cNvPr id="4" name="Group 198"/>
          <p:cNvGrpSpPr>
            <a:grpSpLocks/>
          </p:cNvGrpSpPr>
          <p:nvPr/>
        </p:nvGrpSpPr>
        <p:grpSpPr bwMode="auto">
          <a:xfrm>
            <a:off x="1701801" y="476250"/>
            <a:ext cx="2530475" cy="1873250"/>
            <a:chOff x="1072" y="300"/>
            <a:chExt cx="1594" cy="1180"/>
          </a:xfrm>
        </p:grpSpPr>
        <p:sp>
          <p:nvSpPr>
            <p:cNvPr id="16592" name="Oval 13"/>
            <p:cNvSpPr>
              <a:spLocks noChangeArrowheads="1"/>
            </p:cNvSpPr>
            <p:nvPr/>
          </p:nvSpPr>
          <p:spPr bwMode="auto">
            <a:xfrm>
              <a:off x="1072" y="978"/>
              <a:ext cx="459" cy="317"/>
            </a:xfrm>
            <a:prstGeom prst="ellipse">
              <a:avLst/>
            </a:prstGeom>
            <a:solidFill>
              <a:srgbClr val="FF3300"/>
            </a:solidFill>
            <a:ln w="1270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p>
          </p:txBody>
        </p:sp>
        <p:graphicFrame>
          <p:nvGraphicFramePr>
            <p:cNvPr id="19471" name="Object 14"/>
            <p:cNvGraphicFramePr>
              <a:graphicFrameLocks noChangeAspect="1"/>
            </p:cNvGraphicFramePr>
            <p:nvPr/>
          </p:nvGraphicFramePr>
          <p:xfrm>
            <a:off x="1191" y="1030"/>
            <a:ext cx="211" cy="214"/>
          </p:xfrm>
          <a:graphic>
            <a:graphicData uri="http://schemas.openxmlformats.org/presentationml/2006/ole">
              <mc:AlternateContent xmlns:mc="http://schemas.openxmlformats.org/markup-compatibility/2006">
                <mc:Choice xmlns:v="urn:schemas-microsoft-com:vml" Requires="v">
                  <p:oleObj spid="_x0000_s212001" name="Equation" r:id="rId34" imgW="241200" imgH="241200" progId="Equation.DSMT4">
                    <p:embed/>
                  </p:oleObj>
                </mc:Choice>
                <mc:Fallback>
                  <p:oleObj name="Equation" r:id="rId34" imgW="241200" imgH="241200" progId="Equation.DSMT4">
                    <p:embed/>
                    <p:pic>
                      <p:nvPicPr>
                        <p:cNvPr id="0" name="Object 14"/>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191" y="1030"/>
                          <a:ext cx="211" cy="2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524" name="AutoShape 15"/>
            <p:cNvCxnSpPr>
              <a:cxnSpLocks noChangeShapeType="1"/>
            </p:cNvCxnSpPr>
            <p:nvPr/>
          </p:nvCxnSpPr>
          <p:spPr bwMode="auto">
            <a:xfrm>
              <a:off x="2627" y="459"/>
              <a:ext cx="28" cy="454"/>
            </a:xfrm>
            <a:prstGeom prst="curvedConnector3">
              <a:avLst>
                <a:gd name="adj1" fmla="val 614287"/>
              </a:avLst>
            </a:prstGeom>
            <a:noFill/>
            <a:ln w="19050">
              <a:solidFill>
                <a:srgbClr val="FF3300"/>
              </a:solidFill>
              <a:round/>
              <a:headEnd/>
              <a:tailEnd type="triangle" w="med" len="med"/>
            </a:ln>
          </p:spPr>
        </p:cxnSp>
        <p:cxnSp>
          <p:nvCxnSpPr>
            <p:cNvPr id="19525" name="AutoShape 16"/>
            <p:cNvCxnSpPr>
              <a:cxnSpLocks noChangeShapeType="1"/>
            </p:cNvCxnSpPr>
            <p:nvPr/>
          </p:nvCxnSpPr>
          <p:spPr bwMode="auto">
            <a:xfrm rot="-5400000">
              <a:off x="1635" y="629"/>
              <a:ext cx="16" cy="682"/>
            </a:xfrm>
            <a:prstGeom prst="curvedConnector3">
              <a:avLst>
                <a:gd name="adj1" fmla="val 1000000"/>
              </a:avLst>
            </a:prstGeom>
            <a:noFill/>
            <a:ln w="19050">
              <a:solidFill>
                <a:srgbClr val="FF3300"/>
              </a:solidFill>
              <a:round/>
              <a:headEnd/>
              <a:tailEnd type="triangle" w="med" len="med"/>
            </a:ln>
          </p:spPr>
        </p:cxnSp>
        <p:cxnSp>
          <p:nvCxnSpPr>
            <p:cNvPr id="19526" name="AutoShape 17"/>
            <p:cNvCxnSpPr>
              <a:cxnSpLocks noChangeShapeType="1"/>
            </p:cNvCxnSpPr>
            <p:nvPr/>
          </p:nvCxnSpPr>
          <p:spPr bwMode="auto">
            <a:xfrm>
              <a:off x="2129" y="638"/>
              <a:ext cx="305" cy="116"/>
            </a:xfrm>
            <a:prstGeom prst="curvedConnector2">
              <a:avLst/>
            </a:prstGeom>
            <a:noFill/>
            <a:ln w="19050">
              <a:solidFill>
                <a:srgbClr val="FF3300"/>
              </a:solidFill>
              <a:round/>
              <a:headEnd/>
              <a:tailEnd type="triangle" w="med" len="med"/>
            </a:ln>
          </p:spPr>
        </p:cxnSp>
        <p:cxnSp>
          <p:nvCxnSpPr>
            <p:cNvPr id="19527" name="AutoShape 18"/>
            <p:cNvCxnSpPr>
              <a:cxnSpLocks noChangeShapeType="1"/>
            </p:cNvCxnSpPr>
            <p:nvPr/>
          </p:nvCxnSpPr>
          <p:spPr bwMode="auto">
            <a:xfrm rot="10800000" flipH="1" flipV="1">
              <a:off x="1669" y="638"/>
              <a:ext cx="91" cy="483"/>
            </a:xfrm>
            <a:prstGeom prst="curvedConnector3">
              <a:avLst>
                <a:gd name="adj1" fmla="val -158241"/>
              </a:avLst>
            </a:prstGeom>
            <a:noFill/>
            <a:ln w="19050">
              <a:solidFill>
                <a:srgbClr val="FF3300"/>
              </a:solidFill>
              <a:round/>
              <a:headEnd/>
              <a:tailEnd type="triangle" w="med" len="med"/>
            </a:ln>
          </p:spPr>
        </p:cxnSp>
        <p:sp>
          <p:nvSpPr>
            <p:cNvPr id="16456" name="Oval 191"/>
            <p:cNvSpPr>
              <a:spLocks noChangeArrowheads="1"/>
            </p:cNvSpPr>
            <p:nvPr/>
          </p:nvSpPr>
          <p:spPr bwMode="auto">
            <a:xfrm>
              <a:off x="2167" y="300"/>
              <a:ext cx="460" cy="317"/>
            </a:xfrm>
            <a:prstGeom prst="ellipse">
              <a:avLst/>
            </a:prstGeom>
            <a:solidFill>
              <a:srgbClr val="FF3300"/>
            </a:solidFill>
            <a:ln w="1270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p>
          </p:txBody>
        </p:sp>
        <p:graphicFrame>
          <p:nvGraphicFramePr>
            <p:cNvPr id="19472" name="Object 192"/>
            <p:cNvGraphicFramePr>
              <a:graphicFrameLocks noChangeAspect="1"/>
            </p:cNvGraphicFramePr>
            <p:nvPr/>
          </p:nvGraphicFramePr>
          <p:xfrm>
            <a:off x="2280" y="353"/>
            <a:ext cx="225" cy="212"/>
          </p:xfrm>
          <a:graphic>
            <a:graphicData uri="http://schemas.openxmlformats.org/presentationml/2006/ole">
              <mc:AlternateContent xmlns:mc="http://schemas.openxmlformats.org/markup-compatibility/2006">
                <mc:Choice xmlns:v="urn:schemas-microsoft-com:vml" Requires="v">
                  <p:oleObj spid="_x0000_s212002" name="Equation" r:id="rId36" imgW="253800" imgH="241200" progId="Equation.DSMT4">
                    <p:embed/>
                  </p:oleObj>
                </mc:Choice>
                <mc:Fallback>
                  <p:oleObj name="Equation" r:id="rId36" imgW="253800" imgH="241200" progId="Equation.DSMT4">
                    <p:embed/>
                    <p:pic>
                      <p:nvPicPr>
                        <p:cNvPr id="0" name="Object 19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280" y="353"/>
                          <a:ext cx="225" cy="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531" name="AutoShape 193"/>
            <p:cNvCxnSpPr>
              <a:cxnSpLocks noChangeShapeType="1"/>
            </p:cNvCxnSpPr>
            <p:nvPr/>
          </p:nvCxnSpPr>
          <p:spPr bwMode="auto">
            <a:xfrm rot="10800000" flipH="1" flipV="1">
              <a:off x="2167" y="459"/>
              <a:ext cx="46" cy="454"/>
            </a:xfrm>
            <a:prstGeom prst="curvedConnector3">
              <a:avLst>
                <a:gd name="adj1" fmla="val -313042"/>
              </a:avLst>
            </a:prstGeom>
            <a:noFill/>
            <a:ln w="19050">
              <a:solidFill>
                <a:schemeClr val="tx1"/>
              </a:solidFill>
              <a:round/>
              <a:headEnd type="triangle" w="med" len="med"/>
              <a:tailEnd/>
            </a:ln>
          </p:spPr>
        </p:cxnSp>
        <p:cxnSp>
          <p:nvCxnSpPr>
            <p:cNvPr id="19532" name="AutoShape 194"/>
            <p:cNvCxnSpPr>
              <a:cxnSpLocks noChangeShapeType="1"/>
              <a:stCxn id="16592" idx="4"/>
              <a:endCxn id="9" idx="4"/>
            </p:cNvCxnSpPr>
            <p:nvPr/>
          </p:nvCxnSpPr>
          <p:spPr bwMode="auto">
            <a:xfrm rot="5400000" flipH="1" flipV="1">
              <a:off x="1634" y="946"/>
              <a:ext cx="16" cy="682"/>
            </a:xfrm>
            <a:prstGeom prst="curvedConnector3">
              <a:avLst>
                <a:gd name="adj1" fmla="val -900000"/>
              </a:avLst>
            </a:prstGeom>
            <a:noFill/>
            <a:ln w="19050">
              <a:solidFill>
                <a:schemeClr val="tx1"/>
              </a:solidFill>
              <a:round/>
              <a:headEnd type="triangle" w="med" len="med"/>
              <a:tailEnd/>
            </a:ln>
          </p:spPr>
        </p:cxnSp>
        <p:cxnSp>
          <p:nvCxnSpPr>
            <p:cNvPr id="19533" name="AutoShape 195"/>
            <p:cNvCxnSpPr>
              <a:cxnSpLocks noChangeShapeType="1"/>
            </p:cNvCxnSpPr>
            <p:nvPr/>
          </p:nvCxnSpPr>
          <p:spPr bwMode="auto">
            <a:xfrm rot="16200000" flipH="1">
              <a:off x="1997" y="698"/>
              <a:ext cx="117" cy="314"/>
            </a:xfrm>
            <a:prstGeom prst="curvedConnector2">
              <a:avLst/>
            </a:prstGeom>
            <a:noFill/>
            <a:ln w="19050">
              <a:solidFill>
                <a:schemeClr val="tx1"/>
              </a:solidFill>
              <a:round/>
              <a:headEnd type="triangle" w="med" len="med"/>
              <a:tailEnd/>
            </a:ln>
          </p:spPr>
        </p:cxnSp>
        <p:cxnSp>
          <p:nvCxnSpPr>
            <p:cNvPr id="19534" name="AutoShape 196"/>
            <p:cNvCxnSpPr>
              <a:cxnSpLocks noChangeShapeType="1"/>
            </p:cNvCxnSpPr>
            <p:nvPr/>
          </p:nvCxnSpPr>
          <p:spPr bwMode="auto">
            <a:xfrm>
              <a:off x="2129" y="638"/>
              <a:ext cx="78" cy="483"/>
            </a:xfrm>
            <a:prstGeom prst="curvedConnector3">
              <a:avLst>
                <a:gd name="adj1" fmla="val 283333"/>
              </a:avLst>
            </a:prstGeom>
            <a:noFill/>
            <a:ln w="19050">
              <a:solidFill>
                <a:schemeClr val="tx1"/>
              </a:solidFill>
              <a:round/>
              <a:headEnd type="triangle" w="med" len="med"/>
              <a:tailEnd/>
            </a:ln>
          </p:spPr>
        </p:cxnSp>
        <p:sp>
          <p:nvSpPr>
            <p:cNvPr id="16455" name="Oval 199"/>
            <p:cNvSpPr>
              <a:spLocks noChangeArrowheads="1"/>
            </p:cNvSpPr>
            <p:nvPr/>
          </p:nvSpPr>
          <p:spPr bwMode="auto">
            <a:xfrm>
              <a:off x="1669" y="479"/>
              <a:ext cx="460" cy="317"/>
            </a:xfrm>
            <a:prstGeom prst="ellipse">
              <a:avLst/>
            </a:prstGeom>
            <a:solidFill>
              <a:srgbClr val="FF3300"/>
            </a:solidFill>
            <a:ln w="1270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p>
          </p:txBody>
        </p:sp>
        <p:graphicFrame>
          <p:nvGraphicFramePr>
            <p:cNvPr id="19473" name="Object 200"/>
            <p:cNvGraphicFramePr>
              <a:graphicFrameLocks noChangeAspect="1"/>
            </p:cNvGraphicFramePr>
            <p:nvPr/>
          </p:nvGraphicFramePr>
          <p:xfrm>
            <a:off x="1786" y="531"/>
            <a:ext cx="215" cy="213"/>
          </p:xfrm>
          <a:graphic>
            <a:graphicData uri="http://schemas.openxmlformats.org/presentationml/2006/ole">
              <mc:AlternateContent xmlns:mc="http://schemas.openxmlformats.org/markup-compatibility/2006">
                <mc:Choice xmlns:v="urn:schemas-microsoft-com:vml" Requires="v">
                  <p:oleObj spid="_x0000_s212003" name="Equation" r:id="rId38" imgW="241200" imgH="241200" progId="Equation.DSMT4">
                    <p:embed/>
                  </p:oleObj>
                </mc:Choice>
                <mc:Fallback>
                  <p:oleObj name="Equation" r:id="rId38" imgW="241200" imgH="241200" progId="Equation.DSMT4">
                    <p:embed/>
                    <p:pic>
                      <p:nvPicPr>
                        <p:cNvPr id="0" name="Object 200"/>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786" y="531"/>
                          <a:ext cx="215" cy="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538" name="Oval 57"/>
            <p:cNvPicPr>
              <a:picLocks noChangeArrowheads="1"/>
            </p:cNvPicPr>
            <p:nvPr/>
          </p:nvPicPr>
          <p:blipFill>
            <a:blip r:embed="rId40" cstate="print"/>
            <a:srcRect/>
            <a:stretch>
              <a:fillRect/>
            </a:stretch>
          </p:blipFill>
          <p:spPr bwMode="auto">
            <a:xfrm>
              <a:off x="1442" y="950"/>
              <a:ext cx="771" cy="530"/>
            </a:xfrm>
            <a:prstGeom prst="rect">
              <a:avLst/>
            </a:prstGeom>
            <a:noFill/>
            <a:ln w="9525">
              <a:noFill/>
              <a:miter lim="800000"/>
              <a:headEnd/>
              <a:tailEnd/>
            </a:ln>
          </p:spPr>
        </p:pic>
        <p:pic>
          <p:nvPicPr>
            <p:cNvPr id="19540" name="Oval 57"/>
            <p:cNvPicPr>
              <a:picLocks noChangeArrowheads="1"/>
            </p:cNvPicPr>
            <p:nvPr/>
          </p:nvPicPr>
          <p:blipFill>
            <a:blip r:embed="rId40" cstate="print"/>
            <a:srcRect/>
            <a:stretch>
              <a:fillRect/>
            </a:stretch>
          </p:blipFill>
          <p:spPr bwMode="auto">
            <a:xfrm>
              <a:off x="1895" y="754"/>
              <a:ext cx="771" cy="530"/>
            </a:xfrm>
            <a:prstGeom prst="rect">
              <a:avLst/>
            </a:prstGeom>
            <a:noFill/>
            <a:ln w="9525">
              <a:noFill/>
              <a:miter lim="800000"/>
              <a:headEnd/>
              <a:tailEnd/>
            </a:ln>
          </p:spPr>
        </p:pic>
        <p:grpSp>
          <p:nvGrpSpPr>
            <p:cNvPr id="5" name="Group 19"/>
            <p:cNvGrpSpPr>
              <a:grpSpLocks/>
            </p:cNvGrpSpPr>
            <p:nvPr/>
          </p:nvGrpSpPr>
          <p:grpSpPr bwMode="auto">
            <a:xfrm>
              <a:off x="1760" y="962"/>
              <a:ext cx="447" cy="317"/>
              <a:chOff x="1968" y="890"/>
              <a:chExt cx="413" cy="317"/>
            </a:xfrm>
            <a:scene3d>
              <a:camera prst="orthographicFront">
                <a:rot lat="0" lon="0" rev="0"/>
              </a:camera>
              <a:lightRig rig="contrasting" dir="t">
                <a:rot lat="0" lon="0" rev="1500000"/>
              </a:lightRig>
            </a:scene3d>
          </p:grpSpPr>
          <p:sp>
            <p:nvSpPr>
              <p:cNvPr id="9" name="Oval 20"/>
              <p:cNvSpPr>
                <a:spLocks noChangeArrowheads="1"/>
              </p:cNvSpPr>
              <p:nvPr/>
            </p:nvSpPr>
            <p:spPr bwMode="auto">
              <a:xfrm>
                <a:off x="1968" y="890"/>
                <a:ext cx="413" cy="317"/>
              </a:xfrm>
              <a:prstGeom prst="ellipse">
                <a:avLst/>
              </a:prstGeom>
              <a:solidFill>
                <a:schemeClr val="tx1"/>
              </a:solidFill>
              <a:ln w="12700">
                <a:noFill/>
                <a:round/>
                <a:headEnd/>
                <a:tailEnd/>
              </a:ln>
              <a:effectLst>
                <a:outerShdw blurRad="149987" dist="250190" dir="8460000" algn="ctr">
                  <a:srgbClr val="000000">
                    <a:alpha val="28000"/>
                  </a:srgbClr>
                </a:outerShdw>
              </a:effectLst>
              <a:sp3d prstMaterial="metal">
                <a:bevelT w="88900" h="88900"/>
              </a:sp3d>
            </p:spPr>
            <p:txBody>
              <a:bodyPr wrap="none" anchor="ctr"/>
              <a:lstStyle/>
              <a:p>
                <a:pPr>
                  <a:defRPr/>
                </a:pPr>
                <a:endParaRPr lang="en-GB"/>
              </a:p>
            </p:txBody>
          </p:sp>
          <p:graphicFrame>
            <p:nvGraphicFramePr>
              <p:cNvPr id="19475" name="Object 21"/>
              <p:cNvGraphicFramePr>
                <a:graphicFrameLocks noChangeAspect="1"/>
              </p:cNvGraphicFramePr>
              <p:nvPr/>
            </p:nvGraphicFramePr>
            <p:xfrm>
              <a:off x="2076" y="935"/>
              <a:ext cx="208" cy="212"/>
            </p:xfrm>
            <a:graphic>
              <a:graphicData uri="http://schemas.openxmlformats.org/presentationml/2006/ole">
                <mc:AlternateContent xmlns:mc="http://schemas.openxmlformats.org/markup-compatibility/2006">
                  <mc:Choice xmlns:v="urn:schemas-microsoft-com:vml" Requires="v">
                    <p:oleObj spid="_x0000_s212004" name="Equation" r:id="rId41" imgW="253800" imgH="241200" progId="Equation.DSMT4">
                      <p:embed/>
                    </p:oleObj>
                  </mc:Choice>
                  <mc:Fallback>
                    <p:oleObj name="Equation" r:id="rId41" imgW="253800" imgH="241200" progId="Equation.DSMT4">
                      <p:embed/>
                      <p:pic>
                        <p:nvPicPr>
                          <p:cNvPr id="0" name="Object 2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076" y="935"/>
                            <a:ext cx="208" cy="21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pSp>
          <p:nvGrpSpPr>
            <p:cNvPr id="6" name="Group 22"/>
            <p:cNvGrpSpPr>
              <a:grpSpLocks/>
            </p:cNvGrpSpPr>
            <p:nvPr/>
          </p:nvGrpSpPr>
          <p:grpSpPr bwMode="auto">
            <a:xfrm>
              <a:off x="2213" y="754"/>
              <a:ext cx="442" cy="317"/>
              <a:chOff x="2472" y="709"/>
              <a:chExt cx="408" cy="317"/>
            </a:xfrm>
            <a:scene3d>
              <a:camera prst="orthographicFront">
                <a:rot lat="0" lon="0" rev="0"/>
              </a:camera>
              <a:lightRig rig="contrasting" dir="t">
                <a:rot lat="0" lon="0" rev="1500000"/>
              </a:lightRig>
            </a:scene3d>
          </p:grpSpPr>
          <p:sp>
            <p:nvSpPr>
              <p:cNvPr id="8" name="Oval 23"/>
              <p:cNvSpPr>
                <a:spLocks noChangeArrowheads="1"/>
              </p:cNvSpPr>
              <p:nvPr/>
            </p:nvSpPr>
            <p:spPr bwMode="auto">
              <a:xfrm>
                <a:off x="2472" y="709"/>
                <a:ext cx="408" cy="317"/>
              </a:xfrm>
              <a:prstGeom prst="ellipse">
                <a:avLst/>
              </a:prstGeom>
              <a:solidFill>
                <a:schemeClr val="tx1"/>
              </a:solidFill>
              <a:ln w="12700">
                <a:noFill/>
                <a:round/>
                <a:headEnd/>
                <a:tailEnd/>
              </a:ln>
              <a:effectLst>
                <a:outerShdw blurRad="149987" dist="250190" dir="8460000" algn="ctr">
                  <a:srgbClr val="000000">
                    <a:alpha val="28000"/>
                  </a:srgbClr>
                </a:outerShdw>
              </a:effectLst>
              <a:sp3d prstMaterial="metal">
                <a:bevelT w="88900" h="88900"/>
              </a:sp3d>
            </p:spPr>
            <p:txBody>
              <a:bodyPr wrap="none" anchor="ctr"/>
              <a:lstStyle/>
              <a:p>
                <a:pPr>
                  <a:defRPr/>
                </a:pPr>
                <a:endParaRPr lang="en-GB"/>
              </a:p>
            </p:txBody>
          </p:sp>
          <p:graphicFrame>
            <p:nvGraphicFramePr>
              <p:cNvPr id="19474" name="Object 24"/>
              <p:cNvGraphicFramePr>
                <a:graphicFrameLocks noChangeAspect="1"/>
              </p:cNvGraphicFramePr>
              <p:nvPr/>
            </p:nvGraphicFramePr>
            <p:xfrm>
              <a:off x="2582" y="754"/>
              <a:ext cx="208" cy="212"/>
            </p:xfrm>
            <a:graphic>
              <a:graphicData uri="http://schemas.openxmlformats.org/presentationml/2006/ole">
                <mc:AlternateContent xmlns:mc="http://schemas.openxmlformats.org/markup-compatibility/2006">
                  <mc:Choice xmlns:v="urn:schemas-microsoft-com:vml" Requires="v">
                    <p:oleObj spid="_x0000_s212005" name="Equation" r:id="rId43" imgW="253800" imgH="241200" progId="Equation.DSMT4">
                      <p:embed/>
                    </p:oleObj>
                  </mc:Choice>
                  <mc:Fallback>
                    <p:oleObj name="Equation" r:id="rId43" imgW="253800" imgH="241200" progId="Equation.DSMT4">
                      <p:embed/>
                      <p:pic>
                        <p:nvPicPr>
                          <p:cNvPr id="0" name="Object 24"/>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582" y="754"/>
                            <a:ext cx="208" cy="21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pSp>
      <p:cxnSp>
        <p:nvCxnSpPr>
          <p:cNvPr id="19511" name="AutoShape 197"/>
          <p:cNvCxnSpPr>
            <a:cxnSpLocks noChangeShapeType="1"/>
            <a:stCxn id="16591" idx="6"/>
            <a:endCxn id="9" idx="4"/>
          </p:cNvCxnSpPr>
          <p:nvPr/>
        </p:nvCxnSpPr>
        <p:spPr bwMode="auto">
          <a:xfrm flipV="1">
            <a:off x="3017838" y="2030413"/>
            <a:ext cx="130970" cy="3163094"/>
          </a:xfrm>
          <a:prstGeom prst="curvedConnector2">
            <a:avLst/>
          </a:prstGeom>
          <a:noFill/>
          <a:ln w="19050">
            <a:solidFill>
              <a:schemeClr val="tx2"/>
            </a:solidFill>
            <a:round/>
            <a:headEnd type="triangle" w="med" len="med"/>
            <a:tailEnd/>
          </a:ln>
        </p:spPr>
      </p:cxnSp>
      <p:pic>
        <p:nvPicPr>
          <p:cNvPr id="7" name="reaching.wmv">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rotWithShape="1">
          <a:blip r:embed="rId45"/>
          <a:srcRect l="14949" t="2552" r="14319" b="2718"/>
          <a:stretch/>
        </p:blipFill>
        <p:spPr>
          <a:xfrm>
            <a:off x="6921189" y="245326"/>
            <a:ext cx="2155903" cy="2104173"/>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7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 name="Object 2"/>
          <p:cNvGraphicFramePr>
            <a:graphicFrameLocks noChangeAspect="1"/>
          </p:cNvGraphicFramePr>
          <p:nvPr/>
        </p:nvGraphicFramePr>
        <p:xfrm>
          <a:off x="1856657" y="1121247"/>
          <a:ext cx="2592287" cy="2354006"/>
        </p:xfrm>
        <a:graphic>
          <a:graphicData uri="http://schemas.openxmlformats.org/presentationml/2006/ole">
            <mc:AlternateContent xmlns:mc="http://schemas.openxmlformats.org/markup-compatibility/2006">
              <mc:Choice xmlns:v="urn:schemas-microsoft-com:vml" Requires="v">
                <p:oleObj spid="_x0000_s212998" name="PHOTO-PAINT" r:id="rId5" imgW="4457143" imgH="4241270" progId="">
                  <p:embed/>
                </p:oleObj>
              </mc:Choice>
              <mc:Fallback>
                <p:oleObj name="PHOTO-PAINT" r:id="rId5" imgW="4457143" imgH="4241270" progId="">
                  <p:embed/>
                  <p:pic>
                    <p:nvPicPr>
                      <p:cNvPr id="0" name="Object 2"/>
                      <p:cNvPicPr>
                        <a:picLocks noChangeAspect="1" noChangeArrowheads="1"/>
                      </p:cNvPicPr>
                      <p:nvPr/>
                    </p:nvPicPr>
                    <p:blipFill>
                      <a:blip r:embed="rId6">
                        <a:clrChange>
                          <a:clrFrom>
                            <a:srgbClr val="FFF2CA"/>
                          </a:clrFrom>
                          <a:clrTo>
                            <a:srgbClr val="FFF2CA">
                              <a:alpha val="0"/>
                            </a:srgbClr>
                          </a:clrTo>
                        </a:clrChange>
                        <a:lum bright="56000" contrast="-72000"/>
                        <a:extLst>
                          <a:ext uri="{28A0092B-C50C-407E-A947-70E740481C1C}">
                            <a14:useLocalDpi xmlns:a14="http://schemas.microsoft.com/office/drawing/2010/main" val="0"/>
                          </a:ext>
                        </a:extLst>
                      </a:blip>
                      <a:srcRect/>
                      <a:stretch>
                        <a:fillRect/>
                      </a:stretch>
                    </p:blipFill>
                    <p:spPr bwMode="auto">
                      <a:xfrm>
                        <a:off x="1856657" y="1121247"/>
                        <a:ext cx="2592287" cy="2354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679" name="Picture 199" descr="donkeymotivation"/>
          <p:cNvPicPr>
            <a:picLocks noChangeAspect="1" noChangeArrowheads="1"/>
          </p:cNvPicPr>
          <p:nvPr/>
        </p:nvPicPr>
        <p:blipFill>
          <a:blip r:embed="rId7" cstate="print">
            <a:duotone>
              <a:schemeClr val="accent5">
                <a:shade val="45000"/>
                <a:satMod val="135000"/>
              </a:schemeClr>
              <a:prstClr val="white"/>
            </a:duotone>
          </a:blip>
          <a:srcRect/>
          <a:stretch>
            <a:fillRect/>
          </a:stretch>
        </p:blipFill>
        <p:spPr bwMode="auto">
          <a:xfrm>
            <a:off x="3080792" y="548680"/>
            <a:ext cx="1368425" cy="917575"/>
          </a:xfrm>
          <a:prstGeom prst="rect">
            <a:avLst/>
          </a:prstGeom>
          <a:noFill/>
        </p:spPr>
      </p:pic>
      <p:sp>
        <p:nvSpPr>
          <p:cNvPr id="206" name="Oval 209"/>
          <p:cNvSpPr>
            <a:spLocks noChangeAspect="1" noChangeArrowheads="1"/>
          </p:cNvSpPr>
          <p:nvPr/>
        </p:nvSpPr>
        <p:spPr bwMode="auto">
          <a:xfrm>
            <a:off x="7041232" y="761207"/>
            <a:ext cx="142695" cy="162024"/>
          </a:xfrm>
          <a:prstGeom prst="ellipse">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noFill/>
            <a:round/>
            <a:headEnd/>
            <a:tailEnd/>
          </a:ln>
          <a:effectLst>
            <a:innerShdw blurRad="63500" dist="50800" dir="13500000">
              <a:prstClr val="black">
                <a:alpha val="50000"/>
              </a:prstClr>
            </a:innerShdw>
          </a:effectLst>
        </p:spPr>
        <p:txBody>
          <a:bodyPr wrap="none" anchor="ctr"/>
          <a:lstStyle/>
          <a:p>
            <a:endParaRPr lang="en-GB"/>
          </a:p>
        </p:txBody>
      </p:sp>
      <p:grpSp>
        <p:nvGrpSpPr>
          <p:cNvPr id="2" name="Group 2"/>
          <p:cNvGrpSpPr>
            <a:grpSpLocks/>
          </p:cNvGrpSpPr>
          <p:nvPr/>
        </p:nvGrpSpPr>
        <p:grpSpPr bwMode="auto">
          <a:xfrm>
            <a:off x="5961063" y="3065463"/>
            <a:ext cx="2232025" cy="841376"/>
            <a:chOff x="3847" y="1434"/>
            <a:chExt cx="1406" cy="530"/>
          </a:xfrm>
        </p:grpSpPr>
        <p:pic>
          <p:nvPicPr>
            <p:cNvPr id="20673" name="Oval 57"/>
            <p:cNvPicPr>
              <a:picLocks noChangeArrowheads="1"/>
            </p:cNvPicPr>
            <p:nvPr/>
          </p:nvPicPr>
          <p:blipFill>
            <a:blip r:embed="rId8" cstate="print"/>
            <a:srcRect/>
            <a:stretch>
              <a:fillRect/>
            </a:stretch>
          </p:blipFill>
          <p:spPr bwMode="auto">
            <a:xfrm>
              <a:off x="4027" y="1434"/>
              <a:ext cx="771" cy="530"/>
            </a:xfrm>
            <a:prstGeom prst="rect">
              <a:avLst/>
            </a:prstGeom>
            <a:noFill/>
            <a:ln w="9525">
              <a:noFill/>
              <a:miter lim="800000"/>
              <a:headEnd/>
              <a:tailEnd/>
            </a:ln>
          </p:spPr>
        </p:pic>
        <p:graphicFrame>
          <p:nvGraphicFramePr>
            <p:cNvPr id="20485" name="Object 186"/>
            <p:cNvGraphicFramePr>
              <a:graphicFrameLocks noChangeAspect="1"/>
            </p:cNvGraphicFramePr>
            <p:nvPr/>
          </p:nvGraphicFramePr>
          <p:xfrm>
            <a:off x="4444" y="1494"/>
            <a:ext cx="236" cy="212"/>
          </p:xfrm>
          <a:graphic>
            <a:graphicData uri="http://schemas.openxmlformats.org/presentationml/2006/ole">
              <mc:AlternateContent xmlns:mc="http://schemas.openxmlformats.org/markup-compatibility/2006">
                <mc:Choice xmlns:v="urn:schemas-microsoft-com:vml" Requires="v">
                  <p:oleObj spid="_x0000_s212999" name="Equation" r:id="rId9" imgW="266400" imgH="241200" progId="Equation.DSMT4">
                    <p:embed/>
                  </p:oleObj>
                </mc:Choice>
                <mc:Fallback>
                  <p:oleObj name="Equation" r:id="rId9" imgW="266400" imgH="241200" progId="Equation.DSMT4">
                    <p:embed/>
                    <p:pic>
                      <p:nvPicPr>
                        <p:cNvPr id="0" name="Object 18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44" y="1494"/>
                          <a:ext cx="236" cy="21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20674" name="AutoShape 197"/>
            <p:cNvCxnSpPr>
              <a:cxnSpLocks noChangeShapeType="1"/>
            </p:cNvCxnSpPr>
            <p:nvPr/>
          </p:nvCxnSpPr>
          <p:spPr bwMode="auto">
            <a:xfrm rot="-5400000">
              <a:off x="3920" y="1520"/>
              <a:ext cx="340" cy="486"/>
            </a:xfrm>
            <a:prstGeom prst="curvedConnector2">
              <a:avLst/>
            </a:prstGeom>
            <a:noFill/>
            <a:ln w="19050" cap="rnd">
              <a:solidFill>
                <a:schemeClr val="tx2"/>
              </a:solidFill>
              <a:prstDash val="sysDot"/>
              <a:round/>
              <a:headEnd type="triangle" w="med" len="med"/>
              <a:tailEnd/>
            </a:ln>
          </p:spPr>
        </p:cxnSp>
        <p:cxnSp>
          <p:nvCxnSpPr>
            <p:cNvPr id="20675" name="AutoShape 197"/>
            <p:cNvCxnSpPr>
              <a:cxnSpLocks noChangeShapeType="1"/>
            </p:cNvCxnSpPr>
            <p:nvPr/>
          </p:nvCxnSpPr>
          <p:spPr bwMode="auto">
            <a:xfrm rot="5400000" flipH="1">
              <a:off x="4850" y="1530"/>
              <a:ext cx="340" cy="467"/>
            </a:xfrm>
            <a:prstGeom prst="curvedConnector2">
              <a:avLst/>
            </a:prstGeom>
            <a:noFill/>
            <a:ln w="19050" cap="rnd">
              <a:solidFill>
                <a:schemeClr val="tx2"/>
              </a:solidFill>
              <a:prstDash val="sysDot"/>
              <a:round/>
              <a:headEnd type="triangle" w="med" len="med"/>
              <a:tailEnd/>
            </a:ln>
          </p:spPr>
        </p:cxnSp>
      </p:grpSp>
      <p:cxnSp>
        <p:nvCxnSpPr>
          <p:cNvPr id="20489" name="AutoShape 197"/>
          <p:cNvCxnSpPr>
            <a:cxnSpLocks noChangeShapeType="1"/>
            <a:endCxn id="211" idx="4"/>
          </p:cNvCxnSpPr>
          <p:nvPr/>
        </p:nvCxnSpPr>
        <p:spPr bwMode="auto">
          <a:xfrm flipV="1">
            <a:off x="2588568" y="2571379"/>
            <a:ext cx="45624" cy="1718220"/>
          </a:xfrm>
          <a:prstGeom prst="straightConnector1">
            <a:avLst/>
          </a:prstGeom>
          <a:noFill/>
          <a:ln w="19050">
            <a:solidFill>
              <a:schemeClr val="tx2"/>
            </a:solidFill>
            <a:round/>
            <a:headEnd type="triangle" w="med" len="med"/>
            <a:tailEnd/>
          </a:ln>
        </p:spPr>
      </p:cxnSp>
      <p:sp>
        <p:nvSpPr>
          <p:cNvPr id="20492" name="Rectangle 222"/>
          <p:cNvSpPr>
            <a:spLocks noChangeArrowheads="1"/>
          </p:cNvSpPr>
          <p:nvPr/>
        </p:nvSpPr>
        <p:spPr bwMode="auto">
          <a:xfrm>
            <a:off x="5214938" y="4277221"/>
            <a:ext cx="1633537" cy="1625600"/>
          </a:xfrm>
          <a:prstGeom prst="rect">
            <a:avLst/>
          </a:prstGeom>
          <a:solidFill>
            <a:srgbClr val="FFFFFF"/>
          </a:solidFill>
          <a:ln w="9525">
            <a:noFill/>
            <a:miter lim="800000"/>
            <a:headEnd/>
            <a:tailEnd/>
          </a:ln>
        </p:spPr>
        <p:txBody>
          <a:bodyPr/>
          <a:lstStyle/>
          <a:p>
            <a:endParaRPr lang="en-GB"/>
          </a:p>
        </p:txBody>
      </p:sp>
      <p:sp>
        <p:nvSpPr>
          <p:cNvPr id="20493" name="Rectangle 223"/>
          <p:cNvSpPr>
            <a:spLocks noChangeArrowheads="1"/>
          </p:cNvSpPr>
          <p:nvPr/>
        </p:nvSpPr>
        <p:spPr bwMode="auto">
          <a:xfrm>
            <a:off x="5214938" y="4277221"/>
            <a:ext cx="1633537" cy="1625600"/>
          </a:xfrm>
          <a:prstGeom prst="rect">
            <a:avLst/>
          </a:prstGeom>
          <a:noFill/>
          <a:ln w="0">
            <a:solidFill>
              <a:srgbClr val="FFFFFF"/>
            </a:solidFill>
            <a:miter lim="800000"/>
            <a:headEnd/>
            <a:tailEnd/>
          </a:ln>
        </p:spPr>
        <p:txBody>
          <a:bodyPr/>
          <a:lstStyle/>
          <a:p>
            <a:endParaRPr lang="en-GB"/>
          </a:p>
        </p:txBody>
      </p:sp>
      <p:sp>
        <p:nvSpPr>
          <p:cNvPr id="20494" name="Line 224"/>
          <p:cNvSpPr>
            <a:spLocks noChangeShapeType="1"/>
          </p:cNvSpPr>
          <p:nvPr/>
        </p:nvSpPr>
        <p:spPr bwMode="auto">
          <a:xfrm>
            <a:off x="5214938" y="5902821"/>
            <a:ext cx="1633537" cy="0"/>
          </a:xfrm>
          <a:prstGeom prst="line">
            <a:avLst/>
          </a:prstGeom>
          <a:noFill/>
          <a:ln w="0">
            <a:solidFill>
              <a:srgbClr val="000000"/>
            </a:solidFill>
            <a:round/>
            <a:headEnd/>
            <a:tailEnd/>
          </a:ln>
        </p:spPr>
        <p:txBody>
          <a:bodyPr/>
          <a:lstStyle/>
          <a:p>
            <a:endParaRPr lang="en-US"/>
          </a:p>
        </p:txBody>
      </p:sp>
      <p:sp>
        <p:nvSpPr>
          <p:cNvPr id="20495" name="Line 225"/>
          <p:cNvSpPr>
            <a:spLocks noChangeShapeType="1"/>
          </p:cNvSpPr>
          <p:nvPr/>
        </p:nvSpPr>
        <p:spPr bwMode="auto">
          <a:xfrm>
            <a:off x="5214938" y="4277221"/>
            <a:ext cx="1633537" cy="0"/>
          </a:xfrm>
          <a:prstGeom prst="line">
            <a:avLst/>
          </a:prstGeom>
          <a:noFill/>
          <a:ln w="0">
            <a:solidFill>
              <a:srgbClr val="000000"/>
            </a:solidFill>
            <a:round/>
            <a:headEnd/>
            <a:tailEnd/>
          </a:ln>
        </p:spPr>
        <p:txBody>
          <a:bodyPr/>
          <a:lstStyle/>
          <a:p>
            <a:endParaRPr lang="en-US"/>
          </a:p>
        </p:txBody>
      </p:sp>
      <p:sp>
        <p:nvSpPr>
          <p:cNvPr id="20496" name="Line 226"/>
          <p:cNvSpPr>
            <a:spLocks noChangeShapeType="1"/>
          </p:cNvSpPr>
          <p:nvPr/>
        </p:nvSpPr>
        <p:spPr bwMode="auto">
          <a:xfrm>
            <a:off x="6848475" y="4277221"/>
            <a:ext cx="0" cy="1625600"/>
          </a:xfrm>
          <a:prstGeom prst="line">
            <a:avLst/>
          </a:prstGeom>
          <a:noFill/>
          <a:ln w="0">
            <a:solidFill>
              <a:srgbClr val="000000"/>
            </a:solidFill>
            <a:round/>
            <a:headEnd/>
            <a:tailEnd/>
          </a:ln>
        </p:spPr>
        <p:txBody>
          <a:bodyPr/>
          <a:lstStyle/>
          <a:p>
            <a:endParaRPr lang="en-US"/>
          </a:p>
        </p:txBody>
      </p:sp>
      <p:sp>
        <p:nvSpPr>
          <p:cNvPr id="20497" name="Line 227"/>
          <p:cNvSpPr>
            <a:spLocks noChangeShapeType="1"/>
          </p:cNvSpPr>
          <p:nvPr/>
        </p:nvSpPr>
        <p:spPr bwMode="auto">
          <a:xfrm>
            <a:off x="5214938" y="4277221"/>
            <a:ext cx="0" cy="1625600"/>
          </a:xfrm>
          <a:prstGeom prst="line">
            <a:avLst/>
          </a:prstGeom>
          <a:noFill/>
          <a:ln w="0">
            <a:solidFill>
              <a:srgbClr val="000000"/>
            </a:solidFill>
            <a:round/>
            <a:headEnd/>
            <a:tailEnd/>
          </a:ln>
        </p:spPr>
        <p:txBody>
          <a:bodyPr/>
          <a:lstStyle/>
          <a:p>
            <a:endParaRPr lang="en-US"/>
          </a:p>
        </p:txBody>
      </p:sp>
      <p:sp>
        <p:nvSpPr>
          <p:cNvPr id="20498" name="Line 228"/>
          <p:cNvSpPr>
            <a:spLocks noChangeShapeType="1"/>
          </p:cNvSpPr>
          <p:nvPr/>
        </p:nvSpPr>
        <p:spPr bwMode="auto">
          <a:xfrm>
            <a:off x="5214938" y="5902821"/>
            <a:ext cx="1633537" cy="0"/>
          </a:xfrm>
          <a:prstGeom prst="line">
            <a:avLst/>
          </a:prstGeom>
          <a:noFill/>
          <a:ln w="0">
            <a:solidFill>
              <a:srgbClr val="000000"/>
            </a:solidFill>
            <a:round/>
            <a:headEnd/>
            <a:tailEnd/>
          </a:ln>
        </p:spPr>
        <p:txBody>
          <a:bodyPr/>
          <a:lstStyle/>
          <a:p>
            <a:endParaRPr lang="en-US"/>
          </a:p>
        </p:txBody>
      </p:sp>
      <p:sp>
        <p:nvSpPr>
          <p:cNvPr id="20499" name="Line 229"/>
          <p:cNvSpPr>
            <a:spLocks noChangeShapeType="1"/>
          </p:cNvSpPr>
          <p:nvPr/>
        </p:nvSpPr>
        <p:spPr bwMode="auto">
          <a:xfrm>
            <a:off x="5214938" y="4277221"/>
            <a:ext cx="0" cy="1625600"/>
          </a:xfrm>
          <a:prstGeom prst="line">
            <a:avLst/>
          </a:prstGeom>
          <a:noFill/>
          <a:ln w="0">
            <a:solidFill>
              <a:srgbClr val="000000"/>
            </a:solidFill>
            <a:round/>
            <a:headEnd/>
            <a:tailEnd/>
          </a:ln>
        </p:spPr>
        <p:txBody>
          <a:bodyPr/>
          <a:lstStyle/>
          <a:p>
            <a:endParaRPr lang="en-US"/>
          </a:p>
        </p:txBody>
      </p:sp>
      <p:sp>
        <p:nvSpPr>
          <p:cNvPr id="20500" name="Line 230"/>
          <p:cNvSpPr>
            <a:spLocks noChangeShapeType="1"/>
          </p:cNvSpPr>
          <p:nvPr/>
        </p:nvSpPr>
        <p:spPr bwMode="auto">
          <a:xfrm flipV="1">
            <a:off x="5214938" y="5883771"/>
            <a:ext cx="0" cy="19050"/>
          </a:xfrm>
          <a:prstGeom prst="line">
            <a:avLst/>
          </a:prstGeom>
          <a:noFill/>
          <a:ln w="0">
            <a:solidFill>
              <a:srgbClr val="000000"/>
            </a:solidFill>
            <a:round/>
            <a:headEnd/>
            <a:tailEnd/>
          </a:ln>
        </p:spPr>
        <p:txBody>
          <a:bodyPr/>
          <a:lstStyle/>
          <a:p>
            <a:endParaRPr lang="en-US"/>
          </a:p>
        </p:txBody>
      </p:sp>
      <p:sp>
        <p:nvSpPr>
          <p:cNvPr id="20501" name="Line 231"/>
          <p:cNvSpPr>
            <a:spLocks noChangeShapeType="1"/>
          </p:cNvSpPr>
          <p:nvPr/>
        </p:nvSpPr>
        <p:spPr bwMode="auto">
          <a:xfrm>
            <a:off x="5214938" y="4277221"/>
            <a:ext cx="0" cy="19050"/>
          </a:xfrm>
          <a:prstGeom prst="line">
            <a:avLst/>
          </a:prstGeom>
          <a:noFill/>
          <a:ln w="0">
            <a:solidFill>
              <a:srgbClr val="000000"/>
            </a:solidFill>
            <a:round/>
            <a:headEnd/>
            <a:tailEnd/>
          </a:ln>
        </p:spPr>
        <p:txBody>
          <a:bodyPr/>
          <a:lstStyle/>
          <a:p>
            <a:endParaRPr lang="en-US"/>
          </a:p>
        </p:txBody>
      </p:sp>
      <p:sp>
        <p:nvSpPr>
          <p:cNvPr id="20502" name="Rectangle 232"/>
          <p:cNvSpPr>
            <a:spLocks noChangeArrowheads="1"/>
          </p:cNvSpPr>
          <p:nvPr/>
        </p:nvSpPr>
        <p:spPr bwMode="auto">
          <a:xfrm>
            <a:off x="5195888" y="5928221"/>
            <a:ext cx="41275" cy="106363"/>
          </a:xfrm>
          <a:prstGeom prst="rect">
            <a:avLst/>
          </a:prstGeom>
          <a:noFill/>
          <a:ln w="9525">
            <a:noFill/>
            <a:miter lim="800000"/>
            <a:headEnd/>
            <a:tailEnd/>
          </a:ln>
        </p:spPr>
        <p:txBody>
          <a:bodyPr wrap="none" lIns="0" tIns="0" rIns="0" bIns="0">
            <a:spAutoFit/>
          </a:bodyPr>
          <a:lstStyle/>
          <a:p>
            <a:r>
              <a:rPr lang="en-GB" sz="700">
                <a:solidFill>
                  <a:srgbClr val="000000"/>
                </a:solidFill>
              </a:rPr>
              <a:t>0</a:t>
            </a:r>
            <a:endParaRPr lang="en-GB"/>
          </a:p>
        </p:txBody>
      </p:sp>
      <p:sp>
        <p:nvSpPr>
          <p:cNvPr id="20503" name="Line 233"/>
          <p:cNvSpPr>
            <a:spLocks noChangeShapeType="1"/>
          </p:cNvSpPr>
          <p:nvPr/>
        </p:nvSpPr>
        <p:spPr bwMode="auto">
          <a:xfrm flipV="1">
            <a:off x="5449888" y="5883771"/>
            <a:ext cx="0" cy="19050"/>
          </a:xfrm>
          <a:prstGeom prst="line">
            <a:avLst/>
          </a:prstGeom>
          <a:noFill/>
          <a:ln w="0">
            <a:solidFill>
              <a:srgbClr val="000000"/>
            </a:solidFill>
            <a:round/>
            <a:headEnd/>
            <a:tailEnd/>
          </a:ln>
        </p:spPr>
        <p:txBody>
          <a:bodyPr/>
          <a:lstStyle/>
          <a:p>
            <a:endParaRPr lang="en-US"/>
          </a:p>
        </p:txBody>
      </p:sp>
      <p:sp>
        <p:nvSpPr>
          <p:cNvPr id="20504" name="Line 234"/>
          <p:cNvSpPr>
            <a:spLocks noChangeShapeType="1"/>
          </p:cNvSpPr>
          <p:nvPr/>
        </p:nvSpPr>
        <p:spPr bwMode="auto">
          <a:xfrm>
            <a:off x="5449888" y="4277221"/>
            <a:ext cx="0" cy="19050"/>
          </a:xfrm>
          <a:prstGeom prst="line">
            <a:avLst/>
          </a:prstGeom>
          <a:noFill/>
          <a:ln w="0">
            <a:solidFill>
              <a:srgbClr val="000000"/>
            </a:solidFill>
            <a:round/>
            <a:headEnd/>
            <a:tailEnd/>
          </a:ln>
        </p:spPr>
        <p:txBody>
          <a:bodyPr/>
          <a:lstStyle/>
          <a:p>
            <a:endParaRPr lang="en-US"/>
          </a:p>
        </p:txBody>
      </p:sp>
      <p:sp>
        <p:nvSpPr>
          <p:cNvPr id="20505" name="Rectangle 235"/>
          <p:cNvSpPr>
            <a:spLocks noChangeArrowheads="1"/>
          </p:cNvSpPr>
          <p:nvPr/>
        </p:nvSpPr>
        <p:spPr bwMode="auto">
          <a:xfrm>
            <a:off x="5405438" y="592822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0.2</a:t>
            </a:r>
            <a:endParaRPr lang="en-GB"/>
          </a:p>
        </p:txBody>
      </p:sp>
      <p:sp>
        <p:nvSpPr>
          <p:cNvPr id="20506" name="Line 236"/>
          <p:cNvSpPr>
            <a:spLocks noChangeShapeType="1"/>
          </p:cNvSpPr>
          <p:nvPr/>
        </p:nvSpPr>
        <p:spPr bwMode="auto">
          <a:xfrm flipV="1">
            <a:off x="5684838" y="5883771"/>
            <a:ext cx="0" cy="19050"/>
          </a:xfrm>
          <a:prstGeom prst="line">
            <a:avLst/>
          </a:prstGeom>
          <a:noFill/>
          <a:ln w="0">
            <a:solidFill>
              <a:srgbClr val="000000"/>
            </a:solidFill>
            <a:round/>
            <a:headEnd/>
            <a:tailEnd/>
          </a:ln>
        </p:spPr>
        <p:txBody>
          <a:bodyPr/>
          <a:lstStyle/>
          <a:p>
            <a:endParaRPr lang="en-US"/>
          </a:p>
        </p:txBody>
      </p:sp>
      <p:sp>
        <p:nvSpPr>
          <p:cNvPr id="20507" name="Line 237"/>
          <p:cNvSpPr>
            <a:spLocks noChangeShapeType="1"/>
          </p:cNvSpPr>
          <p:nvPr/>
        </p:nvSpPr>
        <p:spPr bwMode="auto">
          <a:xfrm>
            <a:off x="5684838" y="4277221"/>
            <a:ext cx="0" cy="19050"/>
          </a:xfrm>
          <a:prstGeom prst="line">
            <a:avLst/>
          </a:prstGeom>
          <a:noFill/>
          <a:ln w="0">
            <a:solidFill>
              <a:srgbClr val="000000"/>
            </a:solidFill>
            <a:round/>
            <a:headEnd/>
            <a:tailEnd/>
          </a:ln>
        </p:spPr>
        <p:txBody>
          <a:bodyPr/>
          <a:lstStyle/>
          <a:p>
            <a:endParaRPr lang="en-US"/>
          </a:p>
        </p:txBody>
      </p:sp>
      <p:sp>
        <p:nvSpPr>
          <p:cNvPr id="20508" name="Rectangle 238"/>
          <p:cNvSpPr>
            <a:spLocks noChangeArrowheads="1"/>
          </p:cNvSpPr>
          <p:nvPr/>
        </p:nvSpPr>
        <p:spPr bwMode="auto">
          <a:xfrm>
            <a:off x="5640388" y="592822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0.4</a:t>
            </a:r>
            <a:endParaRPr lang="en-GB"/>
          </a:p>
        </p:txBody>
      </p:sp>
      <p:sp>
        <p:nvSpPr>
          <p:cNvPr id="20509" name="Line 239"/>
          <p:cNvSpPr>
            <a:spLocks noChangeShapeType="1"/>
          </p:cNvSpPr>
          <p:nvPr/>
        </p:nvSpPr>
        <p:spPr bwMode="auto">
          <a:xfrm flipV="1">
            <a:off x="5915025" y="5883771"/>
            <a:ext cx="0" cy="19050"/>
          </a:xfrm>
          <a:prstGeom prst="line">
            <a:avLst/>
          </a:prstGeom>
          <a:noFill/>
          <a:ln w="0">
            <a:solidFill>
              <a:srgbClr val="000000"/>
            </a:solidFill>
            <a:round/>
            <a:headEnd/>
            <a:tailEnd/>
          </a:ln>
        </p:spPr>
        <p:txBody>
          <a:bodyPr/>
          <a:lstStyle/>
          <a:p>
            <a:endParaRPr lang="en-US"/>
          </a:p>
        </p:txBody>
      </p:sp>
      <p:sp>
        <p:nvSpPr>
          <p:cNvPr id="20510" name="Line 240"/>
          <p:cNvSpPr>
            <a:spLocks noChangeShapeType="1"/>
          </p:cNvSpPr>
          <p:nvPr/>
        </p:nvSpPr>
        <p:spPr bwMode="auto">
          <a:xfrm>
            <a:off x="5915025" y="4277221"/>
            <a:ext cx="0" cy="19050"/>
          </a:xfrm>
          <a:prstGeom prst="line">
            <a:avLst/>
          </a:prstGeom>
          <a:noFill/>
          <a:ln w="0">
            <a:solidFill>
              <a:srgbClr val="000000"/>
            </a:solidFill>
            <a:round/>
            <a:headEnd/>
            <a:tailEnd/>
          </a:ln>
        </p:spPr>
        <p:txBody>
          <a:bodyPr/>
          <a:lstStyle/>
          <a:p>
            <a:endParaRPr lang="en-US"/>
          </a:p>
        </p:txBody>
      </p:sp>
      <p:sp>
        <p:nvSpPr>
          <p:cNvPr id="20511" name="Rectangle 241"/>
          <p:cNvSpPr>
            <a:spLocks noChangeArrowheads="1"/>
          </p:cNvSpPr>
          <p:nvPr/>
        </p:nvSpPr>
        <p:spPr bwMode="auto">
          <a:xfrm>
            <a:off x="5870575" y="5928221"/>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0.6</a:t>
            </a:r>
            <a:endParaRPr lang="en-GB"/>
          </a:p>
        </p:txBody>
      </p:sp>
      <p:sp>
        <p:nvSpPr>
          <p:cNvPr id="20512" name="Line 242"/>
          <p:cNvSpPr>
            <a:spLocks noChangeShapeType="1"/>
          </p:cNvSpPr>
          <p:nvPr/>
        </p:nvSpPr>
        <p:spPr bwMode="auto">
          <a:xfrm flipV="1">
            <a:off x="6149975" y="5883771"/>
            <a:ext cx="0" cy="19050"/>
          </a:xfrm>
          <a:prstGeom prst="line">
            <a:avLst/>
          </a:prstGeom>
          <a:noFill/>
          <a:ln w="0">
            <a:solidFill>
              <a:srgbClr val="000000"/>
            </a:solidFill>
            <a:round/>
            <a:headEnd/>
            <a:tailEnd/>
          </a:ln>
        </p:spPr>
        <p:txBody>
          <a:bodyPr/>
          <a:lstStyle/>
          <a:p>
            <a:endParaRPr lang="en-US"/>
          </a:p>
        </p:txBody>
      </p:sp>
      <p:sp>
        <p:nvSpPr>
          <p:cNvPr id="20513" name="Line 243"/>
          <p:cNvSpPr>
            <a:spLocks noChangeShapeType="1"/>
          </p:cNvSpPr>
          <p:nvPr/>
        </p:nvSpPr>
        <p:spPr bwMode="auto">
          <a:xfrm>
            <a:off x="6149975" y="4277221"/>
            <a:ext cx="0" cy="19050"/>
          </a:xfrm>
          <a:prstGeom prst="line">
            <a:avLst/>
          </a:prstGeom>
          <a:noFill/>
          <a:ln w="0">
            <a:solidFill>
              <a:srgbClr val="000000"/>
            </a:solidFill>
            <a:round/>
            <a:headEnd/>
            <a:tailEnd/>
          </a:ln>
        </p:spPr>
        <p:txBody>
          <a:bodyPr/>
          <a:lstStyle/>
          <a:p>
            <a:endParaRPr lang="en-US"/>
          </a:p>
        </p:txBody>
      </p:sp>
      <p:sp>
        <p:nvSpPr>
          <p:cNvPr id="20514" name="Rectangle 244"/>
          <p:cNvSpPr>
            <a:spLocks noChangeArrowheads="1"/>
          </p:cNvSpPr>
          <p:nvPr/>
        </p:nvSpPr>
        <p:spPr bwMode="auto">
          <a:xfrm>
            <a:off x="6105525" y="5928221"/>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0.8</a:t>
            </a:r>
            <a:endParaRPr lang="en-GB"/>
          </a:p>
        </p:txBody>
      </p:sp>
      <p:sp>
        <p:nvSpPr>
          <p:cNvPr id="20515" name="Line 245"/>
          <p:cNvSpPr>
            <a:spLocks noChangeShapeType="1"/>
          </p:cNvSpPr>
          <p:nvPr/>
        </p:nvSpPr>
        <p:spPr bwMode="auto">
          <a:xfrm flipV="1">
            <a:off x="6378575" y="5883771"/>
            <a:ext cx="0" cy="19050"/>
          </a:xfrm>
          <a:prstGeom prst="line">
            <a:avLst/>
          </a:prstGeom>
          <a:noFill/>
          <a:ln w="0">
            <a:solidFill>
              <a:srgbClr val="000000"/>
            </a:solidFill>
            <a:round/>
            <a:headEnd/>
            <a:tailEnd/>
          </a:ln>
        </p:spPr>
        <p:txBody>
          <a:bodyPr/>
          <a:lstStyle/>
          <a:p>
            <a:endParaRPr lang="en-US"/>
          </a:p>
        </p:txBody>
      </p:sp>
      <p:sp>
        <p:nvSpPr>
          <p:cNvPr id="20516" name="Line 246"/>
          <p:cNvSpPr>
            <a:spLocks noChangeShapeType="1"/>
          </p:cNvSpPr>
          <p:nvPr/>
        </p:nvSpPr>
        <p:spPr bwMode="auto">
          <a:xfrm>
            <a:off x="6378575" y="4277221"/>
            <a:ext cx="0" cy="19050"/>
          </a:xfrm>
          <a:prstGeom prst="line">
            <a:avLst/>
          </a:prstGeom>
          <a:noFill/>
          <a:ln w="0">
            <a:solidFill>
              <a:srgbClr val="000000"/>
            </a:solidFill>
            <a:round/>
            <a:headEnd/>
            <a:tailEnd/>
          </a:ln>
        </p:spPr>
        <p:txBody>
          <a:bodyPr/>
          <a:lstStyle/>
          <a:p>
            <a:endParaRPr lang="en-US"/>
          </a:p>
        </p:txBody>
      </p:sp>
      <p:sp>
        <p:nvSpPr>
          <p:cNvPr id="20517" name="Rectangle 247"/>
          <p:cNvSpPr>
            <a:spLocks noChangeArrowheads="1"/>
          </p:cNvSpPr>
          <p:nvPr/>
        </p:nvSpPr>
        <p:spPr bwMode="auto">
          <a:xfrm>
            <a:off x="6359525" y="5928221"/>
            <a:ext cx="41275" cy="106363"/>
          </a:xfrm>
          <a:prstGeom prst="rect">
            <a:avLst/>
          </a:prstGeom>
          <a:noFill/>
          <a:ln w="9525">
            <a:noFill/>
            <a:miter lim="800000"/>
            <a:headEnd/>
            <a:tailEnd/>
          </a:ln>
        </p:spPr>
        <p:txBody>
          <a:bodyPr wrap="none" lIns="0" tIns="0" rIns="0" bIns="0">
            <a:spAutoFit/>
          </a:bodyPr>
          <a:lstStyle/>
          <a:p>
            <a:r>
              <a:rPr lang="en-GB" sz="700">
                <a:solidFill>
                  <a:srgbClr val="000000"/>
                </a:solidFill>
              </a:rPr>
              <a:t>1</a:t>
            </a:r>
            <a:endParaRPr lang="en-GB"/>
          </a:p>
        </p:txBody>
      </p:sp>
      <p:sp>
        <p:nvSpPr>
          <p:cNvPr id="20518" name="Line 248"/>
          <p:cNvSpPr>
            <a:spLocks noChangeShapeType="1"/>
          </p:cNvSpPr>
          <p:nvPr/>
        </p:nvSpPr>
        <p:spPr bwMode="auto">
          <a:xfrm flipV="1">
            <a:off x="6613525" y="5883771"/>
            <a:ext cx="0" cy="19050"/>
          </a:xfrm>
          <a:prstGeom prst="line">
            <a:avLst/>
          </a:prstGeom>
          <a:noFill/>
          <a:ln w="0">
            <a:solidFill>
              <a:srgbClr val="000000"/>
            </a:solidFill>
            <a:round/>
            <a:headEnd/>
            <a:tailEnd/>
          </a:ln>
        </p:spPr>
        <p:txBody>
          <a:bodyPr/>
          <a:lstStyle/>
          <a:p>
            <a:endParaRPr lang="en-US"/>
          </a:p>
        </p:txBody>
      </p:sp>
      <p:sp>
        <p:nvSpPr>
          <p:cNvPr id="20519" name="Line 249"/>
          <p:cNvSpPr>
            <a:spLocks noChangeShapeType="1"/>
          </p:cNvSpPr>
          <p:nvPr/>
        </p:nvSpPr>
        <p:spPr bwMode="auto">
          <a:xfrm>
            <a:off x="6613525" y="4277221"/>
            <a:ext cx="0" cy="19050"/>
          </a:xfrm>
          <a:prstGeom prst="line">
            <a:avLst/>
          </a:prstGeom>
          <a:noFill/>
          <a:ln w="0">
            <a:solidFill>
              <a:srgbClr val="000000"/>
            </a:solidFill>
            <a:round/>
            <a:headEnd/>
            <a:tailEnd/>
          </a:ln>
        </p:spPr>
        <p:txBody>
          <a:bodyPr/>
          <a:lstStyle/>
          <a:p>
            <a:endParaRPr lang="en-US"/>
          </a:p>
        </p:txBody>
      </p:sp>
      <p:sp>
        <p:nvSpPr>
          <p:cNvPr id="20520" name="Rectangle 250"/>
          <p:cNvSpPr>
            <a:spLocks noChangeArrowheads="1"/>
          </p:cNvSpPr>
          <p:nvPr/>
        </p:nvSpPr>
        <p:spPr bwMode="auto">
          <a:xfrm>
            <a:off x="6569075" y="5928221"/>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1.2</a:t>
            </a:r>
            <a:endParaRPr lang="en-GB"/>
          </a:p>
        </p:txBody>
      </p:sp>
      <p:sp>
        <p:nvSpPr>
          <p:cNvPr id="20521" name="Line 251"/>
          <p:cNvSpPr>
            <a:spLocks noChangeShapeType="1"/>
          </p:cNvSpPr>
          <p:nvPr/>
        </p:nvSpPr>
        <p:spPr bwMode="auto">
          <a:xfrm flipV="1">
            <a:off x="6848475" y="5883771"/>
            <a:ext cx="0" cy="19050"/>
          </a:xfrm>
          <a:prstGeom prst="line">
            <a:avLst/>
          </a:prstGeom>
          <a:noFill/>
          <a:ln w="0">
            <a:solidFill>
              <a:srgbClr val="000000"/>
            </a:solidFill>
            <a:round/>
            <a:headEnd/>
            <a:tailEnd/>
          </a:ln>
        </p:spPr>
        <p:txBody>
          <a:bodyPr/>
          <a:lstStyle/>
          <a:p>
            <a:endParaRPr lang="en-US"/>
          </a:p>
        </p:txBody>
      </p:sp>
      <p:sp>
        <p:nvSpPr>
          <p:cNvPr id="20522" name="Line 252"/>
          <p:cNvSpPr>
            <a:spLocks noChangeShapeType="1"/>
          </p:cNvSpPr>
          <p:nvPr/>
        </p:nvSpPr>
        <p:spPr bwMode="auto">
          <a:xfrm>
            <a:off x="6848475" y="4277221"/>
            <a:ext cx="0" cy="19050"/>
          </a:xfrm>
          <a:prstGeom prst="line">
            <a:avLst/>
          </a:prstGeom>
          <a:noFill/>
          <a:ln w="0">
            <a:solidFill>
              <a:srgbClr val="000000"/>
            </a:solidFill>
            <a:round/>
            <a:headEnd/>
            <a:tailEnd/>
          </a:ln>
        </p:spPr>
        <p:txBody>
          <a:bodyPr/>
          <a:lstStyle/>
          <a:p>
            <a:endParaRPr lang="en-US"/>
          </a:p>
        </p:txBody>
      </p:sp>
      <p:sp>
        <p:nvSpPr>
          <p:cNvPr id="20523" name="Rectangle 253"/>
          <p:cNvSpPr>
            <a:spLocks noChangeArrowheads="1"/>
          </p:cNvSpPr>
          <p:nvPr/>
        </p:nvSpPr>
        <p:spPr bwMode="auto">
          <a:xfrm>
            <a:off x="6804025" y="5928221"/>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1.4</a:t>
            </a:r>
            <a:endParaRPr lang="en-GB"/>
          </a:p>
        </p:txBody>
      </p:sp>
      <p:sp>
        <p:nvSpPr>
          <p:cNvPr id="20524" name="Line 254"/>
          <p:cNvSpPr>
            <a:spLocks noChangeShapeType="1"/>
          </p:cNvSpPr>
          <p:nvPr/>
        </p:nvSpPr>
        <p:spPr bwMode="auto">
          <a:xfrm>
            <a:off x="5214938" y="4277221"/>
            <a:ext cx="19050" cy="0"/>
          </a:xfrm>
          <a:prstGeom prst="line">
            <a:avLst/>
          </a:prstGeom>
          <a:noFill/>
          <a:ln w="0">
            <a:solidFill>
              <a:srgbClr val="000000"/>
            </a:solidFill>
            <a:round/>
            <a:headEnd/>
            <a:tailEnd/>
          </a:ln>
        </p:spPr>
        <p:txBody>
          <a:bodyPr/>
          <a:lstStyle/>
          <a:p>
            <a:endParaRPr lang="en-US"/>
          </a:p>
        </p:txBody>
      </p:sp>
      <p:sp>
        <p:nvSpPr>
          <p:cNvPr id="20525" name="Line 255"/>
          <p:cNvSpPr>
            <a:spLocks noChangeShapeType="1"/>
          </p:cNvSpPr>
          <p:nvPr/>
        </p:nvSpPr>
        <p:spPr bwMode="auto">
          <a:xfrm flipH="1">
            <a:off x="6829425" y="4277221"/>
            <a:ext cx="19050" cy="0"/>
          </a:xfrm>
          <a:prstGeom prst="line">
            <a:avLst/>
          </a:prstGeom>
          <a:noFill/>
          <a:ln w="0">
            <a:solidFill>
              <a:srgbClr val="000000"/>
            </a:solidFill>
            <a:round/>
            <a:headEnd/>
            <a:tailEnd/>
          </a:ln>
        </p:spPr>
        <p:txBody>
          <a:bodyPr/>
          <a:lstStyle/>
          <a:p>
            <a:endParaRPr lang="en-US"/>
          </a:p>
        </p:txBody>
      </p:sp>
      <p:sp>
        <p:nvSpPr>
          <p:cNvPr id="20526" name="Rectangle 256"/>
          <p:cNvSpPr>
            <a:spLocks noChangeArrowheads="1"/>
          </p:cNvSpPr>
          <p:nvPr/>
        </p:nvSpPr>
        <p:spPr bwMode="auto">
          <a:xfrm>
            <a:off x="5100638" y="422642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0.4</a:t>
            </a:r>
            <a:endParaRPr lang="en-GB"/>
          </a:p>
        </p:txBody>
      </p:sp>
      <p:sp>
        <p:nvSpPr>
          <p:cNvPr id="20527" name="Line 257"/>
          <p:cNvSpPr>
            <a:spLocks noChangeShapeType="1"/>
          </p:cNvSpPr>
          <p:nvPr/>
        </p:nvSpPr>
        <p:spPr bwMode="auto">
          <a:xfrm>
            <a:off x="5214938" y="4601071"/>
            <a:ext cx="19050" cy="0"/>
          </a:xfrm>
          <a:prstGeom prst="line">
            <a:avLst/>
          </a:prstGeom>
          <a:noFill/>
          <a:ln w="0">
            <a:solidFill>
              <a:srgbClr val="000000"/>
            </a:solidFill>
            <a:round/>
            <a:headEnd/>
            <a:tailEnd/>
          </a:ln>
        </p:spPr>
        <p:txBody>
          <a:bodyPr/>
          <a:lstStyle/>
          <a:p>
            <a:endParaRPr lang="en-US"/>
          </a:p>
        </p:txBody>
      </p:sp>
      <p:sp>
        <p:nvSpPr>
          <p:cNvPr id="20528" name="Line 258"/>
          <p:cNvSpPr>
            <a:spLocks noChangeShapeType="1"/>
          </p:cNvSpPr>
          <p:nvPr/>
        </p:nvSpPr>
        <p:spPr bwMode="auto">
          <a:xfrm flipH="1">
            <a:off x="6829425" y="4601071"/>
            <a:ext cx="19050" cy="0"/>
          </a:xfrm>
          <a:prstGeom prst="line">
            <a:avLst/>
          </a:prstGeom>
          <a:noFill/>
          <a:ln w="0">
            <a:solidFill>
              <a:srgbClr val="000000"/>
            </a:solidFill>
            <a:round/>
            <a:headEnd/>
            <a:tailEnd/>
          </a:ln>
        </p:spPr>
        <p:txBody>
          <a:bodyPr/>
          <a:lstStyle/>
          <a:p>
            <a:endParaRPr lang="en-US"/>
          </a:p>
        </p:txBody>
      </p:sp>
      <p:sp>
        <p:nvSpPr>
          <p:cNvPr id="20529" name="Rectangle 259"/>
          <p:cNvSpPr>
            <a:spLocks noChangeArrowheads="1"/>
          </p:cNvSpPr>
          <p:nvPr/>
        </p:nvSpPr>
        <p:spPr bwMode="auto">
          <a:xfrm>
            <a:off x="5100638" y="455027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0.6</a:t>
            </a:r>
            <a:endParaRPr lang="en-GB"/>
          </a:p>
        </p:txBody>
      </p:sp>
      <p:sp>
        <p:nvSpPr>
          <p:cNvPr id="20530" name="Line 260"/>
          <p:cNvSpPr>
            <a:spLocks noChangeShapeType="1"/>
          </p:cNvSpPr>
          <p:nvPr/>
        </p:nvSpPr>
        <p:spPr bwMode="auto">
          <a:xfrm>
            <a:off x="5214938" y="4924921"/>
            <a:ext cx="19050" cy="0"/>
          </a:xfrm>
          <a:prstGeom prst="line">
            <a:avLst/>
          </a:prstGeom>
          <a:noFill/>
          <a:ln w="0">
            <a:solidFill>
              <a:srgbClr val="000000"/>
            </a:solidFill>
            <a:round/>
            <a:headEnd/>
            <a:tailEnd/>
          </a:ln>
        </p:spPr>
        <p:txBody>
          <a:bodyPr/>
          <a:lstStyle/>
          <a:p>
            <a:endParaRPr lang="en-US"/>
          </a:p>
        </p:txBody>
      </p:sp>
      <p:sp>
        <p:nvSpPr>
          <p:cNvPr id="20531" name="Line 261"/>
          <p:cNvSpPr>
            <a:spLocks noChangeShapeType="1"/>
          </p:cNvSpPr>
          <p:nvPr/>
        </p:nvSpPr>
        <p:spPr bwMode="auto">
          <a:xfrm flipH="1">
            <a:off x="6829425" y="4924921"/>
            <a:ext cx="19050" cy="0"/>
          </a:xfrm>
          <a:prstGeom prst="line">
            <a:avLst/>
          </a:prstGeom>
          <a:noFill/>
          <a:ln w="0">
            <a:solidFill>
              <a:srgbClr val="000000"/>
            </a:solidFill>
            <a:round/>
            <a:headEnd/>
            <a:tailEnd/>
          </a:ln>
        </p:spPr>
        <p:txBody>
          <a:bodyPr/>
          <a:lstStyle/>
          <a:p>
            <a:endParaRPr lang="en-US"/>
          </a:p>
        </p:txBody>
      </p:sp>
      <p:sp>
        <p:nvSpPr>
          <p:cNvPr id="20532" name="Rectangle 262"/>
          <p:cNvSpPr>
            <a:spLocks noChangeArrowheads="1"/>
          </p:cNvSpPr>
          <p:nvPr/>
        </p:nvSpPr>
        <p:spPr bwMode="auto">
          <a:xfrm>
            <a:off x="5100638" y="487412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0.8</a:t>
            </a:r>
            <a:endParaRPr lang="en-GB"/>
          </a:p>
        </p:txBody>
      </p:sp>
      <p:sp>
        <p:nvSpPr>
          <p:cNvPr id="20533" name="Line 263"/>
          <p:cNvSpPr>
            <a:spLocks noChangeShapeType="1"/>
          </p:cNvSpPr>
          <p:nvPr/>
        </p:nvSpPr>
        <p:spPr bwMode="auto">
          <a:xfrm>
            <a:off x="5214938" y="5255121"/>
            <a:ext cx="19050" cy="0"/>
          </a:xfrm>
          <a:prstGeom prst="line">
            <a:avLst/>
          </a:prstGeom>
          <a:noFill/>
          <a:ln w="0">
            <a:solidFill>
              <a:srgbClr val="000000"/>
            </a:solidFill>
            <a:round/>
            <a:headEnd/>
            <a:tailEnd/>
          </a:ln>
        </p:spPr>
        <p:txBody>
          <a:bodyPr/>
          <a:lstStyle/>
          <a:p>
            <a:endParaRPr lang="en-US"/>
          </a:p>
        </p:txBody>
      </p:sp>
      <p:sp>
        <p:nvSpPr>
          <p:cNvPr id="20534" name="Line 264"/>
          <p:cNvSpPr>
            <a:spLocks noChangeShapeType="1"/>
          </p:cNvSpPr>
          <p:nvPr/>
        </p:nvSpPr>
        <p:spPr bwMode="auto">
          <a:xfrm flipH="1">
            <a:off x="6829425" y="5255121"/>
            <a:ext cx="19050" cy="0"/>
          </a:xfrm>
          <a:prstGeom prst="line">
            <a:avLst/>
          </a:prstGeom>
          <a:noFill/>
          <a:ln w="0">
            <a:solidFill>
              <a:srgbClr val="000000"/>
            </a:solidFill>
            <a:round/>
            <a:headEnd/>
            <a:tailEnd/>
          </a:ln>
        </p:spPr>
        <p:txBody>
          <a:bodyPr/>
          <a:lstStyle/>
          <a:p>
            <a:endParaRPr lang="en-US"/>
          </a:p>
        </p:txBody>
      </p:sp>
      <p:sp>
        <p:nvSpPr>
          <p:cNvPr id="20535" name="Rectangle 265"/>
          <p:cNvSpPr>
            <a:spLocks noChangeArrowheads="1"/>
          </p:cNvSpPr>
          <p:nvPr/>
        </p:nvSpPr>
        <p:spPr bwMode="auto">
          <a:xfrm>
            <a:off x="5157788" y="5204321"/>
            <a:ext cx="41275" cy="106363"/>
          </a:xfrm>
          <a:prstGeom prst="rect">
            <a:avLst/>
          </a:prstGeom>
          <a:noFill/>
          <a:ln w="9525">
            <a:noFill/>
            <a:miter lim="800000"/>
            <a:headEnd/>
            <a:tailEnd/>
          </a:ln>
        </p:spPr>
        <p:txBody>
          <a:bodyPr wrap="none" lIns="0" tIns="0" rIns="0" bIns="0">
            <a:spAutoFit/>
          </a:bodyPr>
          <a:lstStyle/>
          <a:p>
            <a:r>
              <a:rPr lang="en-GB" sz="700">
                <a:solidFill>
                  <a:srgbClr val="000000"/>
                </a:solidFill>
              </a:rPr>
              <a:t>1</a:t>
            </a:r>
            <a:endParaRPr lang="en-GB"/>
          </a:p>
        </p:txBody>
      </p:sp>
      <p:sp>
        <p:nvSpPr>
          <p:cNvPr id="20536" name="Line 266"/>
          <p:cNvSpPr>
            <a:spLocks noChangeShapeType="1"/>
          </p:cNvSpPr>
          <p:nvPr/>
        </p:nvSpPr>
        <p:spPr bwMode="auto">
          <a:xfrm>
            <a:off x="5214938" y="5578971"/>
            <a:ext cx="19050" cy="0"/>
          </a:xfrm>
          <a:prstGeom prst="line">
            <a:avLst/>
          </a:prstGeom>
          <a:noFill/>
          <a:ln w="0">
            <a:solidFill>
              <a:srgbClr val="000000"/>
            </a:solidFill>
            <a:round/>
            <a:headEnd/>
            <a:tailEnd/>
          </a:ln>
        </p:spPr>
        <p:txBody>
          <a:bodyPr/>
          <a:lstStyle/>
          <a:p>
            <a:endParaRPr lang="en-US"/>
          </a:p>
        </p:txBody>
      </p:sp>
      <p:sp>
        <p:nvSpPr>
          <p:cNvPr id="20537" name="Line 267"/>
          <p:cNvSpPr>
            <a:spLocks noChangeShapeType="1"/>
          </p:cNvSpPr>
          <p:nvPr/>
        </p:nvSpPr>
        <p:spPr bwMode="auto">
          <a:xfrm flipH="1">
            <a:off x="6829425" y="5578971"/>
            <a:ext cx="19050" cy="0"/>
          </a:xfrm>
          <a:prstGeom prst="line">
            <a:avLst/>
          </a:prstGeom>
          <a:noFill/>
          <a:ln w="0">
            <a:solidFill>
              <a:srgbClr val="000000"/>
            </a:solidFill>
            <a:round/>
            <a:headEnd/>
            <a:tailEnd/>
          </a:ln>
        </p:spPr>
        <p:txBody>
          <a:bodyPr/>
          <a:lstStyle/>
          <a:p>
            <a:endParaRPr lang="en-US"/>
          </a:p>
        </p:txBody>
      </p:sp>
      <p:sp>
        <p:nvSpPr>
          <p:cNvPr id="20538" name="Rectangle 268"/>
          <p:cNvSpPr>
            <a:spLocks noChangeArrowheads="1"/>
          </p:cNvSpPr>
          <p:nvPr/>
        </p:nvSpPr>
        <p:spPr bwMode="auto">
          <a:xfrm>
            <a:off x="5100638" y="552817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1.2</a:t>
            </a:r>
            <a:endParaRPr lang="en-GB"/>
          </a:p>
        </p:txBody>
      </p:sp>
      <p:sp>
        <p:nvSpPr>
          <p:cNvPr id="20539" name="Line 269"/>
          <p:cNvSpPr>
            <a:spLocks noChangeShapeType="1"/>
          </p:cNvSpPr>
          <p:nvPr/>
        </p:nvSpPr>
        <p:spPr bwMode="auto">
          <a:xfrm>
            <a:off x="5214938" y="5902821"/>
            <a:ext cx="19050" cy="0"/>
          </a:xfrm>
          <a:prstGeom prst="line">
            <a:avLst/>
          </a:prstGeom>
          <a:noFill/>
          <a:ln w="0">
            <a:solidFill>
              <a:srgbClr val="000000"/>
            </a:solidFill>
            <a:round/>
            <a:headEnd/>
            <a:tailEnd/>
          </a:ln>
        </p:spPr>
        <p:txBody>
          <a:bodyPr/>
          <a:lstStyle/>
          <a:p>
            <a:endParaRPr lang="en-US"/>
          </a:p>
        </p:txBody>
      </p:sp>
      <p:sp>
        <p:nvSpPr>
          <p:cNvPr id="20540" name="Line 270"/>
          <p:cNvSpPr>
            <a:spLocks noChangeShapeType="1"/>
          </p:cNvSpPr>
          <p:nvPr/>
        </p:nvSpPr>
        <p:spPr bwMode="auto">
          <a:xfrm flipH="1">
            <a:off x="6829425" y="5902821"/>
            <a:ext cx="19050" cy="0"/>
          </a:xfrm>
          <a:prstGeom prst="line">
            <a:avLst/>
          </a:prstGeom>
          <a:noFill/>
          <a:ln w="0">
            <a:solidFill>
              <a:srgbClr val="000000"/>
            </a:solidFill>
            <a:round/>
            <a:headEnd/>
            <a:tailEnd/>
          </a:ln>
        </p:spPr>
        <p:txBody>
          <a:bodyPr/>
          <a:lstStyle/>
          <a:p>
            <a:endParaRPr lang="en-US"/>
          </a:p>
        </p:txBody>
      </p:sp>
      <p:sp>
        <p:nvSpPr>
          <p:cNvPr id="20541" name="Rectangle 271"/>
          <p:cNvSpPr>
            <a:spLocks noChangeArrowheads="1"/>
          </p:cNvSpPr>
          <p:nvPr/>
        </p:nvSpPr>
        <p:spPr bwMode="auto">
          <a:xfrm>
            <a:off x="5100638" y="585202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1.4</a:t>
            </a:r>
            <a:endParaRPr lang="en-GB"/>
          </a:p>
        </p:txBody>
      </p:sp>
      <p:sp>
        <p:nvSpPr>
          <p:cNvPr id="20542" name="Line 272"/>
          <p:cNvSpPr>
            <a:spLocks noChangeShapeType="1"/>
          </p:cNvSpPr>
          <p:nvPr/>
        </p:nvSpPr>
        <p:spPr bwMode="auto">
          <a:xfrm>
            <a:off x="5214938" y="5902821"/>
            <a:ext cx="1633537" cy="0"/>
          </a:xfrm>
          <a:prstGeom prst="line">
            <a:avLst/>
          </a:prstGeom>
          <a:noFill/>
          <a:ln w="0">
            <a:solidFill>
              <a:srgbClr val="000000"/>
            </a:solidFill>
            <a:round/>
            <a:headEnd/>
            <a:tailEnd/>
          </a:ln>
        </p:spPr>
        <p:txBody>
          <a:bodyPr/>
          <a:lstStyle/>
          <a:p>
            <a:endParaRPr lang="en-US"/>
          </a:p>
        </p:txBody>
      </p:sp>
      <p:sp>
        <p:nvSpPr>
          <p:cNvPr id="20543" name="Line 273"/>
          <p:cNvSpPr>
            <a:spLocks noChangeShapeType="1"/>
          </p:cNvSpPr>
          <p:nvPr/>
        </p:nvSpPr>
        <p:spPr bwMode="auto">
          <a:xfrm>
            <a:off x="5214938" y="4277221"/>
            <a:ext cx="1633537" cy="0"/>
          </a:xfrm>
          <a:prstGeom prst="line">
            <a:avLst/>
          </a:prstGeom>
          <a:noFill/>
          <a:ln w="0">
            <a:solidFill>
              <a:srgbClr val="000000"/>
            </a:solidFill>
            <a:round/>
            <a:headEnd/>
            <a:tailEnd/>
          </a:ln>
        </p:spPr>
        <p:txBody>
          <a:bodyPr/>
          <a:lstStyle/>
          <a:p>
            <a:endParaRPr lang="en-US"/>
          </a:p>
        </p:txBody>
      </p:sp>
      <p:sp>
        <p:nvSpPr>
          <p:cNvPr id="20544" name="Line 274"/>
          <p:cNvSpPr>
            <a:spLocks noChangeShapeType="1"/>
          </p:cNvSpPr>
          <p:nvPr/>
        </p:nvSpPr>
        <p:spPr bwMode="auto">
          <a:xfrm>
            <a:off x="6848475" y="4277221"/>
            <a:ext cx="0" cy="1625600"/>
          </a:xfrm>
          <a:prstGeom prst="line">
            <a:avLst/>
          </a:prstGeom>
          <a:noFill/>
          <a:ln w="0">
            <a:solidFill>
              <a:srgbClr val="000000"/>
            </a:solidFill>
            <a:round/>
            <a:headEnd/>
            <a:tailEnd/>
          </a:ln>
        </p:spPr>
        <p:txBody>
          <a:bodyPr/>
          <a:lstStyle/>
          <a:p>
            <a:endParaRPr lang="en-US"/>
          </a:p>
        </p:txBody>
      </p:sp>
      <p:sp>
        <p:nvSpPr>
          <p:cNvPr id="20545" name="Line 275"/>
          <p:cNvSpPr>
            <a:spLocks noChangeShapeType="1"/>
          </p:cNvSpPr>
          <p:nvPr/>
        </p:nvSpPr>
        <p:spPr bwMode="auto">
          <a:xfrm>
            <a:off x="5214938" y="4277221"/>
            <a:ext cx="0" cy="1625600"/>
          </a:xfrm>
          <a:prstGeom prst="line">
            <a:avLst/>
          </a:prstGeom>
          <a:noFill/>
          <a:ln w="0">
            <a:solidFill>
              <a:srgbClr val="000000"/>
            </a:solidFill>
            <a:round/>
            <a:headEnd/>
            <a:tailEnd/>
          </a:ln>
        </p:spPr>
        <p:txBody>
          <a:bodyPr/>
          <a:lstStyle/>
          <a:p>
            <a:endParaRPr lang="en-US"/>
          </a:p>
        </p:txBody>
      </p:sp>
      <p:sp>
        <p:nvSpPr>
          <p:cNvPr id="20546" name="Freeform 276"/>
          <p:cNvSpPr>
            <a:spLocks/>
          </p:cNvSpPr>
          <p:nvPr/>
        </p:nvSpPr>
        <p:spPr bwMode="auto">
          <a:xfrm>
            <a:off x="5221288" y="4429621"/>
            <a:ext cx="706437" cy="1092200"/>
          </a:xfrm>
          <a:custGeom>
            <a:avLst/>
            <a:gdLst>
              <a:gd name="T0" fmla="*/ 2147483647 w 445"/>
              <a:gd name="T1" fmla="*/ 2147483647 h 688"/>
              <a:gd name="T2" fmla="*/ 2147483647 w 445"/>
              <a:gd name="T3" fmla="*/ 2147483647 h 688"/>
              <a:gd name="T4" fmla="*/ 2147483647 w 445"/>
              <a:gd name="T5" fmla="*/ 2147483647 h 688"/>
              <a:gd name="T6" fmla="*/ 2147483647 w 445"/>
              <a:gd name="T7" fmla="*/ 2147483647 h 688"/>
              <a:gd name="T8" fmla="*/ 2147483647 w 445"/>
              <a:gd name="T9" fmla="*/ 2147483647 h 688"/>
              <a:gd name="T10" fmla="*/ 2147483647 w 445"/>
              <a:gd name="T11" fmla="*/ 2147483647 h 688"/>
              <a:gd name="T12" fmla="*/ 2147483647 w 445"/>
              <a:gd name="T13" fmla="*/ 2147483647 h 688"/>
              <a:gd name="T14" fmla="*/ 2147483647 w 445"/>
              <a:gd name="T15" fmla="*/ 2147483647 h 688"/>
              <a:gd name="T16" fmla="*/ 2147483647 w 445"/>
              <a:gd name="T17" fmla="*/ 2147483647 h 688"/>
              <a:gd name="T18" fmla="*/ 2147483647 w 445"/>
              <a:gd name="T19" fmla="*/ 2147483647 h 688"/>
              <a:gd name="T20" fmla="*/ 2147483647 w 445"/>
              <a:gd name="T21" fmla="*/ 2147483647 h 688"/>
              <a:gd name="T22" fmla="*/ 2147483647 w 445"/>
              <a:gd name="T23" fmla="*/ 2147483647 h 688"/>
              <a:gd name="T24" fmla="*/ 2147483647 w 445"/>
              <a:gd name="T25" fmla="*/ 2147483647 h 688"/>
              <a:gd name="T26" fmla="*/ 2147483647 w 445"/>
              <a:gd name="T27" fmla="*/ 2147483647 h 688"/>
              <a:gd name="T28" fmla="*/ 2147483647 w 445"/>
              <a:gd name="T29" fmla="*/ 2147483647 h 688"/>
              <a:gd name="T30" fmla="*/ 2147483647 w 445"/>
              <a:gd name="T31" fmla="*/ 2147483647 h 688"/>
              <a:gd name="T32" fmla="*/ 2147483647 w 445"/>
              <a:gd name="T33" fmla="*/ 2147483647 h 688"/>
              <a:gd name="T34" fmla="*/ 2147483647 w 445"/>
              <a:gd name="T35" fmla="*/ 2147483647 h 688"/>
              <a:gd name="T36" fmla="*/ 2147483647 w 445"/>
              <a:gd name="T37" fmla="*/ 2147483647 h 688"/>
              <a:gd name="T38" fmla="*/ 2147483647 w 445"/>
              <a:gd name="T39" fmla="*/ 2147483647 h 688"/>
              <a:gd name="T40" fmla="*/ 2147483647 w 445"/>
              <a:gd name="T41" fmla="*/ 2147483647 h 688"/>
              <a:gd name="T42" fmla="*/ 2147483647 w 445"/>
              <a:gd name="T43" fmla="*/ 2147483647 h 688"/>
              <a:gd name="T44" fmla="*/ 2147483647 w 445"/>
              <a:gd name="T45" fmla="*/ 2147483647 h 688"/>
              <a:gd name="T46" fmla="*/ 2147483647 w 445"/>
              <a:gd name="T47" fmla="*/ 2147483647 h 688"/>
              <a:gd name="T48" fmla="*/ 2147483647 w 445"/>
              <a:gd name="T49" fmla="*/ 2147483647 h 688"/>
              <a:gd name="T50" fmla="*/ 2147483647 w 445"/>
              <a:gd name="T51" fmla="*/ 2147483647 h 688"/>
              <a:gd name="T52" fmla="*/ 2147483647 w 445"/>
              <a:gd name="T53" fmla="*/ 2147483647 h 688"/>
              <a:gd name="T54" fmla="*/ 2147483647 w 445"/>
              <a:gd name="T55" fmla="*/ 2147483647 h 688"/>
              <a:gd name="T56" fmla="*/ 2147483647 w 445"/>
              <a:gd name="T57" fmla="*/ 2147483647 h 688"/>
              <a:gd name="T58" fmla="*/ 2147483647 w 445"/>
              <a:gd name="T59" fmla="*/ 2147483647 h 688"/>
              <a:gd name="T60" fmla="*/ 2147483647 w 445"/>
              <a:gd name="T61" fmla="*/ 2147483647 h 688"/>
              <a:gd name="T62" fmla="*/ 2147483647 w 445"/>
              <a:gd name="T63" fmla="*/ 2147483647 h 688"/>
              <a:gd name="T64" fmla="*/ 2147483647 w 445"/>
              <a:gd name="T65" fmla="*/ 2147483647 h 688"/>
              <a:gd name="T66" fmla="*/ 2147483647 w 445"/>
              <a:gd name="T67" fmla="*/ 2147483647 h 688"/>
              <a:gd name="T68" fmla="*/ 2147483647 w 445"/>
              <a:gd name="T69" fmla="*/ 2147483647 h 688"/>
              <a:gd name="T70" fmla="*/ 2147483647 w 445"/>
              <a:gd name="T71" fmla="*/ 2147483647 h 688"/>
              <a:gd name="T72" fmla="*/ 2147483647 w 445"/>
              <a:gd name="T73" fmla="*/ 2147483647 h 688"/>
              <a:gd name="T74" fmla="*/ 2147483647 w 445"/>
              <a:gd name="T75" fmla="*/ 2147483647 h 688"/>
              <a:gd name="T76" fmla="*/ 2147483647 w 445"/>
              <a:gd name="T77" fmla="*/ 2147483647 h 688"/>
              <a:gd name="T78" fmla="*/ 2147483647 w 445"/>
              <a:gd name="T79" fmla="*/ 2147483647 h 688"/>
              <a:gd name="T80" fmla="*/ 2147483647 w 445"/>
              <a:gd name="T81" fmla="*/ 2147483647 h 688"/>
              <a:gd name="T82" fmla="*/ 2147483647 w 445"/>
              <a:gd name="T83" fmla="*/ 2147483647 h 6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5"/>
              <a:gd name="T127" fmla="*/ 0 h 688"/>
              <a:gd name="T128" fmla="*/ 445 w 445"/>
              <a:gd name="T129" fmla="*/ 688 h 6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5" h="688">
                <a:moveTo>
                  <a:pt x="0" y="516"/>
                </a:moveTo>
                <a:lnTo>
                  <a:pt x="4" y="520"/>
                </a:lnTo>
                <a:lnTo>
                  <a:pt x="8" y="520"/>
                </a:lnTo>
                <a:lnTo>
                  <a:pt x="12" y="520"/>
                </a:lnTo>
                <a:lnTo>
                  <a:pt x="16" y="520"/>
                </a:lnTo>
                <a:lnTo>
                  <a:pt x="20" y="516"/>
                </a:lnTo>
                <a:lnTo>
                  <a:pt x="24" y="516"/>
                </a:lnTo>
                <a:lnTo>
                  <a:pt x="28" y="520"/>
                </a:lnTo>
                <a:lnTo>
                  <a:pt x="32" y="520"/>
                </a:lnTo>
                <a:lnTo>
                  <a:pt x="36" y="520"/>
                </a:lnTo>
                <a:lnTo>
                  <a:pt x="40" y="524"/>
                </a:lnTo>
                <a:lnTo>
                  <a:pt x="44" y="524"/>
                </a:lnTo>
                <a:lnTo>
                  <a:pt x="48" y="532"/>
                </a:lnTo>
                <a:lnTo>
                  <a:pt x="52" y="540"/>
                </a:lnTo>
                <a:lnTo>
                  <a:pt x="52" y="544"/>
                </a:lnTo>
                <a:lnTo>
                  <a:pt x="56" y="556"/>
                </a:lnTo>
                <a:lnTo>
                  <a:pt x="60" y="564"/>
                </a:lnTo>
                <a:lnTo>
                  <a:pt x="64" y="576"/>
                </a:lnTo>
                <a:lnTo>
                  <a:pt x="72" y="588"/>
                </a:lnTo>
                <a:lnTo>
                  <a:pt x="80" y="600"/>
                </a:lnTo>
                <a:lnTo>
                  <a:pt x="88" y="612"/>
                </a:lnTo>
                <a:lnTo>
                  <a:pt x="96" y="620"/>
                </a:lnTo>
                <a:lnTo>
                  <a:pt x="104" y="624"/>
                </a:lnTo>
                <a:lnTo>
                  <a:pt x="112" y="624"/>
                </a:lnTo>
                <a:lnTo>
                  <a:pt x="124" y="624"/>
                </a:lnTo>
                <a:lnTo>
                  <a:pt x="132" y="612"/>
                </a:lnTo>
                <a:lnTo>
                  <a:pt x="140" y="596"/>
                </a:lnTo>
                <a:lnTo>
                  <a:pt x="148" y="576"/>
                </a:lnTo>
                <a:lnTo>
                  <a:pt x="152" y="548"/>
                </a:lnTo>
                <a:lnTo>
                  <a:pt x="156" y="520"/>
                </a:lnTo>
                <a:lnTo>
                  <a:pt x="156" y="448"/>
                </a:lnTo>
                <a:lnTo>
                  <a:pt x="152" y="408"/>
                </a:lnTo>
                <a:lnTo>
                  <a:pt x="144" y="364"/>
                </a:lnTo>
                <a:lnTo>
                  <a:pt x="136" y="316"/>
                </a:lnTo>
                <a:lnTo>
                  <a:pt x="124" y="268"/>
                </a:lnTo>
                <a:lnTo>
                  <a:pt x="112" y="216"/>
                </a:lnTo>
                <a:lnTo>
                  <a:pt x="100" y="172"/>
                </a:lnTo>
                <a:lnTo>
                  <a:pt x="84" y="124"/>
                </a:lnTo>
                <a:lnTo>
                  <a:pt x="68" y="84"/>
                </a:lnTo>
                <a:lnTo>
                  <a:pt x="56" y="48"/>
                </a:lnTo>
                <a:lnTo>
                  <a:pt x="44" y="24"/>
                </a:lnTo>
                <a:lnTo>
                  <a:pt x="36" y="8"/>
                </a:lnTo>
                <a:lnTo>
                  <a:pt x="32" y="0"/>
                </a:lnTo>
                <a:lnTo>
                  <a:pt x="36" y="0"/>
                </a:lnTo>
                <a:lnTo>
                  <a:pt x="44" y="16"/>
                </a:lnTo>
                <a:lnTo>
                  <a:pt x="56" y="36"/>
                </a:lnTo>
                <a:lnTo>
                  <a:pt x="72" y="64"/>
                </a:lnTo>
                <a:lnTo>
                  <a:pt x="88" y="104"/>
                </a:lnTo>
                <a:lnTo>
                  <a:pt x="108" y="148"/>
                </a:lnTo>
                <a:lnTo>
                  <a:pt x="128" y="196"/>
                </a:lnTo>
                <a:lnTo>
                  <a:pt x="144" y="252"/>
                </a:lnTo>
                <a:lnTo>
                  <a:pt x="160" y="308"/>
                </a:lnTo>
                <a:lnTo>
                  <a:pt x="176" y="364"/>
                </a:lnTo>
                <a:lnTo>
                  <a:pt x="188" y="416"/>
                </a:lnTo>
                <a:lnTo>
                  <a:pt x="200" y="464"/>
                </a:lnTo>
                <a:lnTo>
                  <a:pt x="208" y="504"/>
                </a:lnTo>
                <a:lnTo>
                  <a:pt x="216" y="536"/>
                </a:lnTo>
                <a:lnTo>
                  <a:pt x="224" y="556"/>
                </a:lnTo>
                <a:lnTo>
                  <a:pt x="232" y="572"/>
                </a:lnTo>
                <a:lnTo>
                  <a:pt x="240" y="572"/>
                </a:lnTo>
                <a:lnTo>
                  <a:pt x="244" y="568"/>
                </a:lnTo>
                <a:lnTo>
                  <a:pt x="252" y="552"/>
                </a:lnTo>
                <a:lnTo>
                  <a:pt x="260" y="528"/>
                </a:lnTo>
                <a:lnTo>
                  <a:pt x="264" y="500"/>
                </a:lnTo>
                <a:lnTo>
                  <a:pt x="268" y="464"/>
                </a:lnTo>
                <a:lnTo>
                  <a:pt x="272" y="428"/>
                </a:lnTo>
                <a:lnTo>
                  <a:pt x="276" y="392"/>
                </a:lnTo>
                <a:lnTo>
                  <a:pt x="276" y="356"/>
                </a:lnTo>
                <a:lnTo>
                  <a:pt x="280" y="324"/>
                </a:lnTo>
                <a:lnTo>
                  <a:pt x="280" y="300"/>
                </a:lnTo>
                <a:lnTo>
                  <a:pt x="284" y="280"/>
                </a:lnTo>
                <a:lnTo>
                  <a:pt x="288" y="268"/>
                </a:lnTo>
                <a:lnTo>
                  <a:pt x="296" y="264"/>
                </a:lnTo>
                <a:lnTo>
                  <a:pt x="308" y="264"/>
                </a:lnTo>
                <a:lnTo>
                  <a:pt x="320" y="272"/>
                </a:lnTo>
                <a:lnTo>
                  <a:pt x="332" y="288"/>
                </a:lnTo>
                <a:lnTo>
                  <a:pt x="348" y="304"/>
                </a:lnTo>
                <a:lnTo>
                  <a:pt x="364" y="328"/>
                </a:lnTo>
                <a:lnTo>
                  <a:pt x="376" y="356"/>
                </a:lnTo>
                <a:lnTo>
                  <a:pt x="389" y="388"/>
                </a:lnTo>
                <a:lnTo>
                  <a:pt x="397" y="428"/>
                </a:lnTo>
                <a:lnTo>
                  <a:pt x="401" y="464"/>
                </a:lnTo>
                <a:lnTo>
                  <a:pt x="405" y="504"/>
                </a:lnTo>
                <a:lnTo>
                  <a:pt x="401" y="540"/>
                </a:lnTo>
                <a:lnTo>
                  <a:pt x="397" y="576"/>
                </a:lnTo>
                <a:lnTo>
                  <a:pt x="389" y="612"/>
                </a:lnTo>
                <a:lnTo>
                  <a:pt x="376" y="636"/>
                </a:lnTo>
                <a:lnTo>
                  <a:pt x="364" y="660"/>
                </a:lnTo>
                <a:lnTo>
                  <a:pt x="352" y="676"/>
                </a:lnTo>
                <a:lnTo>
                  <a:pt x="340" y="684"/>
                </a:lnTo>
                <a:lnTo>
                  <a:pt x="328" y="688"/>
                </a:lnTo>
                <a:lnTo>
                  <a:pt x="316" y="684"/>
                </a:lnTo>
                <a:lnTo>
                  <a:pt x="304" y="676"/>
                </a:lnTo>
                <a:lnTo>
                  <a:pt x="292" y="664"/>
                </a:lnTo>
                <a:lnTo>
                  <a:pt x="280" y="648"/>
                </a:lnTo>
                <a:lnTo>
                  <a:pt x="272" y="628"/>
                </a:lnTo>
                <a:lnTo>
                  <a:pt x="264" y="608"/>
                </a:lnTo>
                <a:lnTo>
                  <a:pt x="260" y="588"/>
                </a:lnTo>
                <a:lnTo>
                  <a:pt x="256" y="568"/>
                </a:lnTo>
                <a:lnTo>
                  <a:pt x="252" y="548"/>
                </a:lnTo>
                <a:lnTo>
                  <a:pt x="252" y="516"/>
                </a:lnTo>
                <a:lnTo>
                  <a:pt x="256" y="500"/>
                </a:lnTo>
                <a:lnTo>
                  <a:pt x="260" y="492"/>
                </a:lnTo>
                <a:lnTo>
                  <a:pt x="268" y="488"/>
                </a:lnTo>
                <a:lnTo>
                  <a:pt x="276" y="484"/>
                </a:lnTo>
                <a:lnTo>
                  <a:pt x="284" y="488"/>
                </a:lnTo>
                <a:lnTo>
                  <a:pt x="292" y="492"/>
                </a:lnTo>
                <a:lnTo>
                  <a:pt x="304" y="500"/>
                </a:lnTo>
                <a:lnTo>
                  <a:pt x="316" y="508"/>
                </a:lnTo>
                <a:lnTo>
                  <a:pt x="324" y="520"/>
                </a:lnTo>
                <a:lnTo>
                  <a:pt x="336" y="532"/>
                </a:lnTo>
                <a:lnTo>
                  <a:pt x="344" y="548"/>
                </a:lnTo>
                <a:lnTo>
                  <a:pt x="352" y="560"/>
                </a:lnTo>
                <a:lnTo>
                  <a:pt x="360" y="576"/>
                </a:lnTo>
                <a:lnTo>
                  <a:pt x="372" y="592"/>
                </a:lnTo>
                <a:lnTo>
                  <a:pt x="381" y="608"/>
                </a:lnTo>
                <a:lnTo>
                  <a:pt x="389" y="620"/>
                </a:lnTo>
                <a:lnTo>
                  <a:pt x="393" y="636"/>
                </a:lnTo>
                <a:lnTo>
                  <a:pt x="401" y="644"/>
                </a:lnTo>
                <a:lnTo>
                  <a:pt x="409" y="652"/>
                </a:lnTo>
                <a:lnTo>
                  <a:pt x="417" y="660"/>
                </a:lnTo>
                <a:lnTo>
                  <a:pt x="421" y="660"/>
                </a:lnTo>
                <a:lnTo>
                  <a:pt x="429" y="656"/>
                </a:lnTo>
                <a:lnTo>
                  <a:pt x="433" y="652"/>
                </a:lnTo>
                <a:lnTo>
                  <a:pt x="437" y="640"/>
                </a:lnTo>
                <a:lnTo>
                  <a:pt x="441" y="620"/>
                </a:lnTo>
                <a:lnTo>
                  <a:pt x="445" y="596"/>
                </a:lnTo>
                <a:lnTo>
                  <a:pt x="445" y="532"/>
                </a:lnTo>
              </a:path>
            </a:pathLst>
          </a:custGeom>
          <a:noFill/>
          <a:ln w="31750" cap="flat">
            <a:solidFill>
              <a:srgbClr val="CCCCCC"/>
            </a:solidFill>
            <a:prstDash val="solid"/>
            <a:round/>
            <a:headEnd/>
            <a:tailEnd/>
          </a:ln>
        </p:spPr>
        <p:txBody>
          <a:bodyPr/>
          <a:lstStyle/>
          <a:p>
            <a:endParaRPr lang="en-US"/>
          </a:p>
        </p:txBody>
      </p:sp>
      <p:sp>
        <p:nvSpPr>
          <p:cNvPr id="20547" name="Freeform 277"/>
          <p:cNvSpPr>
            <a:spLocks/>
          </p:cNvSpPr>
          <p:nvPr/>
        </p:nvSpPr>
        <p:spPr bwMode="auto">
          <a:xfrm>
            <a:off x="5703888" y="4385171"/>
            <a:ext cx="681037" cy="1136650"/>
          </a:xfrm>
          <a:custGeom>
            <a:avLst/>
            <a:gdLst>
              <a:gd name="T0" fmla="*/ 2147483647 w 429"/>
              <a:gd name="T1" fmla="*/ 2147483647 h 716"/>
              <a:gd name="T2" fmla="*/ 2147483647 w 429"/>
              <a:gd name="T3" fmla="*/ 2147483647 h 716"/>
              <a:gd name="T4" fmla="*/ 2147483647 w 429"/>
              <a:gd name="T5" fmla="*/ 2147483647 h 716"/>
              <a:gd name="T6" fmla="*/ 2147483647 w 429"/>
              <a:gd name="T7" fmla="*/ 2147483647 h 716"/>
              <a:gd name="T8" fmla="*/ 2147483647 w 429"/>
              <a:gd name="T9" fmla="*/ 2147483647 h 716"/>
              <a:gd name="T10" fmla="*/ 2147483647 w 429"/>
              <a:gd name="T11" fmla="*/ 2147483647 h 716"/>
              <a:gd name="T12" fmla="*/ 0 w 429"/>
              <a:gd name="T13" fmla="*/ 2147483647 h 716"/>
              <a:gd name="T14" fmla="*/ 2147483647 w 429"/>
              <a:gd name="T15" fmla="*/ 2147483647 h 716"/>
              <a:gd name="T16" fmla="*/ 2147483647 w 429"/>
              <a:gd name="T17" fmla="*/ 2147483647 h 716"/>
              <a:gd name="T18" fmla="*/ 2147483647 w 429"/>
              <a:gd name="T19" fmla="*/ 2147483647 h 716"/>
              <a:gd name="T20" fmla="*/ 2147483647 w 429"/>
              <a:gd name="T21" fmla="*/ 2147483647 h 716"/>
              <a:gd name="T22" fmla="*/ 2147483647 w 429"/>
              <a:gd name="T23" fmla="*/ 2147483647 h 716"/>
              <a:gd name="T24" fmla="*/ 2147483647 w 429"/>
              <a:gd name="T25" fmla="*/ 2147483647 h 716"/>
              <a:gd name="T26" fmla="*/ 2147483647 w 429"/>
              <a:gd name="T27" fmla="*/ 2147483647 h 716"/>
              <a:gd name="T28" fmla="*/ 2147483647 w 429"/>
              <a:gd name="T29" fmla="*/ 2147483647 h 716"/>
              <a:gd name="T30" fmla="*/ 2147483647 w 429"/>
              <a:gd name="T31" fmla="*/ 2147483647 h 716"/>
              <a:gd name="T32" fmla="*/ 2147483647 w 429"/>
              <a:gd name="T33" fmla="*/ 2147483647 h 716"/>
              <a:gd name="T34" fmla="*/ 2147483647 w 429"/>
              <a:gd name="T35" fmla="*/ 2147483647 h 716"/>
              <a:gd name="T36" fmla="*/ 2147483647 w 429"/>
              <a:gd name="T37" fmla="*/ 2147483647 h 716"/>
              <a:gd name="T38" fmla="*/ 2147483647 w 429"/>
              <a:gd name="T39" fmla="*/ 2147483647 h 716"/>
              <a:gd name="T40" fmla="*/ 2147483647 w 429"/>
              <a:gd name="T41" fmla="*/ 2147483647 h 716"/>
              <a:gd name="T42" fmla="*/ 2147483647 w 429"/>
              <a:gd name="T43" fmla="*/ 2147483647 h 716"/>
              <a:gd name="T44" fmla="*/ 2147483647 w 429"/>
              <a:gd name="T45" fmla="*/ 2147483647 h 716"/>
              <a:gd name="T46" fmla="*/ 2147483647 w 429"/>
              <a:gd name="T47" fmla="*/ 2147483647 h 716"/>
              <a:gd name="T48" fmla="*/ 2147483647 w 429"/>
              <a:gd name="T49" fmla="*/ 2147483647 h 716"/>
              <a:gd name="T50" fmla="*/ 2147483647 w 429"/>
              <a:gd name="T51" fmla="*/ 2147483647 h 716"/>
              <a:gd name="T52" fmla="*/ 2147483647 w 429"/>
              <a:gd name="T53" fmla="*/ 2147483647 h 716"/>
              <a:gd name="T54" fmla="*/ 2147483647 w 429"/>
              <a:gd name="T55" fmla="*/ 2147483647 h 716"/>
              <a:gd name="T56" fmla="*/ 2147483647 w 429"/>
              <a:gd name="T57" fmla="*/ 2147483647 h 716"/>
              <a:gd name="T58" fmla="*/ 2147483647 w 429"/>
              <a:gd name="T59" fmla="*/ 2147483647 h 716"/>
              <a:gd name="T60" fmla="*/ 2147483647 w 429"/>
              <a:gd name="T61" fmla="*/ 2147483647 h 716"/>
              <a:gd name="T62" fmla="*/ 2147483647 w 429"/>
              <a:gd name="T63" fmla="*/ 2147483647 h 716"/>
              <a:gd name="T64" fmla="*/ 2147483647 w 429"/>
              <a:gd name="T65" fmla="*/ 2147483647 h 716"/>
              <a:gd name="T66" fmla="*/ 2147483647 w 429"/>
              <a:gd name="T67" fmla="*/ 2147483647 h 716"/>
              <a:gd name="T68" fmla="*/ 2147483647 w 429"/>
              <a:gd name="T69" fmla="*/ 2147483647 h 716"/>
              <a:gd name="T70" fmla="*/ 2147483647 w 429"/>
              <a:gd name="T71" fmla="*/ 2147483647 h 716"/>
              <a:gd name="T72" fmla="*/ 2147483647 w 429"/>
              <a:gd name="T73" fmla="*/ 2147483647 h 716"/>
              <a:gd name="T74" fmla="*/ 2147483647 w 429"/>
              <a:gd name="T75" fmla="*/ 2147483647 h 716"/>
              <a:gd name="T76" fmla="*/ 2147483647 w 429"/>
              <a:gd name="T77" fmla="*/ 2147483647 h 716"/>
              <a:gd name="T78" fmla="*/ 2147483647 w 429"/>
              <a:gd name="T79" fmla="*/ 2147483647 h 716"/>
              <a:gd name="T80" fmla="*/ 2147483647 w 429"/>
              <a:gd name="T81" fmla="*/ 2147483647 h 716"/>
              <a:gd name="T82" fmla="*/ 2147483647 w 429"/>
              <a:gd name="T83" fmla="*/ 2147483647 h 716"/>
              <a:gd name="T84" fmla="*/ 2147483647 w 429"/>
              <a:gd name="T85" fmla="*/ 2147483647 h 716"/>
              <a:gd name="T86" fmla="*/ 2147483647 w 429"/>
              <a:gd name="T87" fmla="*/ 2147483647 h 716"/>
              <a:gd name="T88" fmla="*/ 2147483647 w 429"/>
              <a:gd name="T89" fmla="*/ 2147483647 h 716"/>
              <a:gd name="T90" fmla="*/ 2147483647 w 429"/>
              <a:gd name="T91" fmla="*/ 2147483647 h 716"/>
              <a:gd name="T92" fmla="*/ 2147483647 w 429"/>
              <a:gd name="T93" fmla="*/ 2147483647 h 716"/>
              <a:gd name="T94" fmla="*/ 2147483647 w 429"/>
              <a:gd name="T95" fmla="*/ 2147483647 h 716"/>
              <a:gd name="T96" fmla="*/ 2147483647 w 429"/>
              <a:gd name="T97" fmla="*/ 2147483647 h 716"/>
              <a:gd name="T98" fmla="*/ 2147483647 w 429"/>
              <a:gd name="T99" fmla="*/ 2147483647 h 716"/>
              <a:gd name="T100" fmla="*/ 2147483647 w 429"/>
              <a:gd name="T101" fmla="*/ 2147483647 h 716"/>
              <a:gd name="T102" fmla="*/ 2147483647 w 429"/>
              <a:gd name="T103" fmla="*/ 2147483647 h 716"/>
              <a:gd name="T104" fmla="*/ 2147483647 w 429"/>
              <a:gd name="T105" fmla="*/ 2147483647 h 716"/>
              <a:gd name="T106" fmla="*/ 2147483647 w 429"/>
              <a:gd name="T107" fmla="*/ 2147483647 h 716"/>
              <a:gd name="T108" fmla="*/ 2147483647 w 429"/>
              <a:gd name="T109" fmla="*/ 2147483647 h 716"/>
              <a:gd name="T110" fmla="*/ 2147483647 w 429"/>
              <a:gd name="T111" fmla="*/ 2147483647 h 716"/>
              <a:gd name="T112" fmla="*/ 2147483647 w 429"/>
              <a:gd name="T113" fmla="*/ 2147483647 h 716"/>
              <a:gd name="T114" fmla="*/ 2147483647 w 429"/>
              <a:gd name="T115" fmla="*/ 2147483647 h 716"/>
              <a:gd name="T116" fmla="*/ 2147483647 w 429"/>
              <a:gd name="T117" fmla="*/ 2147483647 h 7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9"/>
              <a:gd name="T178" fmla="*/ 0 h 716"/>
              <a:gd name="T179" fmla="*/ 429 w 429"/>
              <a:gd name="T180" fmla="*/ 716 h 7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9" h="716">
                <a:moveTo>
                  <a:pt x="141" y="560"/>
                </a:moveTo>
                <a:lnTo>
                  <a:pt x="137" y="520"/>
                </a:lnTo>
                <a:lnTo>
                  <a:pt x="133" y="476"/>
                </a:lnTo>
                <a:lnTo>
                  <a:pt x="129" y="428"/>
                </a:lnTo>
                <a:lnTo>
                  <a:pt x="121" y="376"/>
                </a:lnTo>
                <a:lnTo>
                  <a:pt x="109" y="320"/>
                </a:lnTo>
                <a:lnTo>
                  <a:pt x="97" y="264"/>
                </a:lnTo>
                <a:lnTo>
                  <a:pt x="81" y="212"/>
                </a:lnTo>
                <a:lnTo>
                  <a:pt x="64" y="160"/>
                </a:lnTo>
                <a:lnTo>
                  <a:pt x="44" y="116"/>
                </a:lnTo>
                <a:lnTo>
                  <a:pt x="28" y="76"/>
                </a:lnTo>
                <a:lnTo>
                  <a:pt x="16" y="44"/>
                </a:lnTo>
                <a:lnTo>
                  <a:pt x="8" y="20"/>
                </a:lnTo>
                <a:lnTo>
                  <a:pt x="0" y="4"/>
                </a:lnTo>
                <a:lnTo>
                  <a:pt x="0" y="0"/>
                </a:lnTo>
                <a:lnTo>
                  <a:pt x="8" y="4"/>
                </a:lnTo>
                <a:lnTo>
                  <a:pt x="20" y="24"/>
                </a:lnTo>
                <a:lnTo>
                  <a:pt x="36" y="48"/>
                </a:lnTo>
                <a:lnTo>
                  <a:pt x="52" y="80"/>
                </a:lnTo>
                <a:lnTo>
                  <a:pt x="77" y="120"/>
                </a:lnTo>
                <a:lnTo>
                  <a:pt x="97" y="168"/>
                </a:lnTo>
                <a:lnTo>
                  <a:pt x="117" y="224"/>
                </a:lnTo>
                <a:lnTo>
                  <a:pt x="137" y="284"/>
                </a:lnTo>
                <a:lnTo>
                  <a:pt x="153" y="344"/>
                </a:lnTo>
                <a:lnTo>
                  <a:pt x="169" y="400"/>
                </a:lnTo>
                <a:lnTo>
                  <a:pt x="181" y="456"/>
                </a:lnTo>
                <a:lnTo>
                  <a:pt x="189" y="504"/>
                </a:lnTo>
                <a:lnTo>
                  <a:pt x="197" y="544"/>
                </a:lnTo>
                <a:lnTo>
                  <a:pt x="205" y="572"/>
                </a:lnTo>
                <a:lnTo>
                  <a:pt x="213" y="596"/>
                </a:lnTo>
                <a:lnTo>
                  <a:pt x="217" y="608"/>
                </a:lnTo>
                <a:lnTo>
                  <a:pt x="221" y="612"/>
                </a:lnTo>
                <a:lnTo>
                  <a:pt x="229" y="608"/>
                </a:lnTo>
                <a:lnTo>
                  <a:pt x="233" y="592"/>
                </a:lnTo>
                <a:lnTo>
                  <a:pt x="237" y="572"/>
                </a:lnTo>
                <a:lnTo>
                  <a:pt x="237" y="544"/>
                </a:lnTo>
                <a:lnTo>
                  <a:pt x="241" y="512"/>
                </a:lnTo>
                <a:lnTo>
                  <a:pt x="245" y="476"/>
                </a:lnTo>
                <a:lnTo>
                  <a:pt x="245" y="400"/>
                </a:lnTo>
                <a:lnTo>
                  <a:pt x="249" y="368"/>
                </a:lnTo>
                <a:lnTo>
                  <a:pt x="253" y="344"/>
                </a:lnTo>
                <a:lnTo>
                  <a:pt x="253" y="320"/>
                </a:lnTo>
                <a:lnTo>
                  <a:pt x="261" y="304"/>
                </a:lnTo>
                <a:lnTo>
                  <a:pt x="269" y="296"/>
                </a:lnTo>
                <a:lnTo>
                  <a:pt x="281" y="292"/>
                </a:lnTo>
                <a:lnTo>
                  <a:pt x="293" y="296"/>
                </a:lnTo>
                <a:lnTo>
                  <a:pt x="309" y="304"/>
                </a:lnTo>
                <a:lnTo>
                  <a:pt x="329" y="320"/>
                </a:lnTo>
                <a:lnTo>
                  <a:pt x="345" y="336"/>
                </a:lnTo>
                <a:lnTo>
                  <a:pt x="361" y="360"/>
                </a:lnTo>
                <a:lnTo>
                  <a:pt x="377" y="388"/>
                </a:lnTo>
                <a:lnTo>
                  <a:pt x="389" y="420"/>
                </a:lnTo>
                <a:lnTo>
                  <a:pt x="397" y="456"/>
                </a:lnTo>
                <a:lnTo>
                  <a:pt x="401" y="492"/>
                </a:lnTo>
                <a:lnTo>
                  <a:pt x="401" y="572"/>
                </a:lnTo>
                <a:lnTo>
                  <a:pt x="393" y="608"/>
                </a:lnTo>
                <a:lnTo>
                  <a:pt x="381" y="640"/>
                </a:lnTo>
                <a:lnTo>
                  <a:pt x="369" y="668"/>
                </a:lnTo>
                <a:lnTo>
                  <a:pt x="357" y="688"/>
                </a:lnTo>
                <a:lnTo>
                  <a:pt x="345" y="704"/>
                </a:lnTo>
                <a:lnTo>
                  <a:pt x="329" y="716"/>
                </a:lnTo>
                <a:lnTo>
                  <a:pt x="317" y="716"/>
                </a:lnTo>
                <a:lnTo>
                  <a:pt x="301" y="716"/>
                </a:lnTo>
                <a:lnTo>
                  <a:pt x="289" y="704"/>
                </a:lnTo>
                <a:lnTo>
                  <a:pt x="277" y="692"/>
                </a:lnTo>
                <a:lnTo>
                  <a:pt x="265" y="676"/>
                </a:lnTo>
                <a:lnTo>
                  <a:pt x="257" y="660"/>
                </a:lnTo>
                <a:lnTo>
                  <a:pt x="249" y="636"/>
                </a:lnTo>
                <a:lnTo>
                  <a:pt x="245" y="616"/>
                </a:lnTo>
                <a:lnTo>
                  <a:pt x="241" y="592"/>
                </a:lnTo>
                <a:lnTo>
                  <a:pt x="237" y="572"/>
                </a:lnTo>
                <a:lnTo>
                  <a:pt x="237" y="552"/>
                </a:lnTo>
                <a:lnTo>
                  <a:pt x="241" y="536"/>
                </a:lnTo>
                <a:lnTo>
                  <a:pt x="245" y="524"/>
                </a:lnTo>
                <a:lnTo>
                  <a:pt x="249" y="520"/>
                </a:lnTo>
                <a:lnTo>
                  <a:pt x="257" y="512"/>
                </a:lnTo>
                <a:lnTo>
                  <a:pt x="265" y="512"/>
                </a:lnTo>
                <a:lnTo>
                  <a:pt x="273" y="512"/>
                </a:lnTo>
                <a:lnTo>
                  <a:pt x="285" y="516"/>
                </a:lnTo>
                <a:lnTo>
                  <a:pt x="293" y="524"/>
                </a:lnTo>
                <a:lnTo>
                  <a:pt x="305" y="532"/>
                </a:lnTo>
                <a:lnTo>
                  <a:pt x="317" y="544"/>
                </a:lnTo>
                <a:lnTo>
                  <a:pt x="325" y="556"/>
                </a:lnTo>
                <a:lnTo>
                  <a:pt x="337" y="572"/>
                </a:lnTo>
                <a:lnTo>
                  <a:pt x="345" y="588"/>
                </a:lnTo>
                <a:lnTo>
                  <a:pt x="353" y="600"/>
                </a:lnTo>
                <a:lnTo>
                  <a:pt x="361" y="616"/>
                </a:lnTo>
                <a:lnTo>
                  <a:pt x="369" y="632"/>
                </a:lnTo>
                <a:lnTo>
                  <a:pt x="377" y="648"/>
                </a:lnTo>
                <a:lnTo>
                  <a:pt x="381" y="660"/>
                </a:lnTo>
                <a:lnTo>
                  <a:pt x="389" y="672"/>
                </a:lnTo>
                <a:lnTo>
                  <a:pt x="393" y="680"/>
                </a:lnTo>
                <a:lnTo>
                  <a:pt x="401" y="684"/>
                </a:lnTo>
                <a:lnTo>
                  <a:pt x="409" y="688"/>
                </a:lnTo>
                <a:lnTo>
                  <a:pt x="413" y="688"/>
                </a:lnTo>
                <a:lnTo>
                  <a:pt x="417" y="684"/>
                </a:lnTo>
                <a:lnTo>
                  <a:pt x="421" y="672"/>
                </a:lnTo>
                <a:lnTo>
                  <a:pt x="425" y="656"/>
                </a:lnTo>
                <a:lnTo>
                  <a:pt x="429" y="632"/>
                </a:lnTo>
                <a:lnTo>
                  <a:pt x="429" y="528"/>
                </a:lnTo>
                <a:lnTo>
                  <a:pt x="425" y="488"/>
                </a:lnTo>
                <a:lnTo>
                  <a:pt x="421" y="440"/>
                </a:lnTo>
                <a:lnTo>
                  <a:pt x="413" y="388"/>
                </a:lnTo>
                <a:lnTo>
                  <a:pt x="405" y="332"/>
                </a:lnTo>
                <a:lnTo>
                  <a:pt x="393" y="280"/>
                </a:lnTo>
                <a:lnTo>
                  <a:pt x="377" y="224"/>
                </a:lnTo>
                <a:lnTo>
                  <a:pt x="361" y="172"/>
                </a:lnTo>
                <a:lnTo>
                  <a:pt x="345" y="124"/>
                </a:lnTo>
                <a:lnTo>
                  <a:pt x="329" y="84"/>
                </a:lnTo>
                <a:lnTo>
                  <a:pt x="317" y="48"/>
                </a:lnTo>
                <a:lnTo>
                  <a:pt x="305" y="24"/>
                </a:lnTo>
                <a:lnTo>
                  <a:pt x="297" y="8"/>
                </a:lnTo>
                <a:lnTo>
                  <a:pt x="297" y="0"/>
                </a:lnTo>
                <a:lnTo>
                  <a:pt x="301" y="4"/>
                </a:lnTo>
                <a:lnTo>
                  <a:pt x="309" y="16"/>
                </a:lnTo>
                <a:lnTo>
                  <a:pt x="325" y="40"/>
                </a:lnTo>
                <a:lnTo>
                  <a:pt x="341" y="72"/>
                </a:lnTo>
                <a:lnTo>
                  <a:pt x="361" y="112"/>
                </a:lnTo>
              </a:path>
            </a:pathLst>
          </a:custGeom>
          <a:noFill/>
          <a:ln w="31750" cap="flat">
            <a:solidFill>
              <a:srgbClr val="CCCCCC"/>
            </a:solidFill>
            <a:prstDash val="solid"/>
            <a:round/>
            <a:headEnd/>
            <a:tailEnd/>
          </a:ln>
        </p:spPr>
        <p:txBody>
          <a:bodyPr/>
          <a:lstStyle/>
          <a:p>
            <a:endParaRPr lang="en-US"/>
          </a:p>
        </p:txBody>
      </p:sp>
      <p:sp>
        <p:nvSpPr>
          <p:cNvPr id="20548" name="Oval 278"/>
          <p:cNvSpPr>
            <a:spLocks noChangeArrowheads="1"/>
          </p:cNvSpPr>
          <p:nvPr/>
        </p:nvSpPr>
        <p:spPr bwMode="auto">
          <a:xfrm>
            <a:off x="5360988" y="4632821"/>
            <a:ext cx="69850" cy="69850"/>
          </a:xfrm>
          <a:prstGeom prst="ellipse">
            <a:avLst/>
          </a:prstGeom>
          <a:solidFill>
            <a:srgbClr val="FF0000"/>
          </a:solidFill>
          <a:ln w="9525">
            <a:noFill/>
            <a:round/>
            <a:headEnd/>
            <a:tailEnd/>
          </a:ln>
        </p:spPr>
        <p:txBody>
          <a:bodyPr/>
          <a:lstStyle/>
          <a:p>
            <a:endParaRPr lang="en-GB"/>
          </a:p>
        </p:txBody>
      </p:sp>
      <p:sp>
        <p:nvSpPr>
          <p:cNvPr id="20549" name="Oval 279"/>
          <p:cNvSpPr>
            <a:spLocks noChangeArrowheads="1"/>
          </p:cNvSpPr>
          <p:nvPr/>
        </p:nvSpPr>
        <p:spPr bwMode="auto">
          <a:xfrm>
            <a:off x="5392738" y="4709021"/>
            <a:ext cx="69850" cy="69850"/>
          </a:xfrm>
          <a:prstGeom prst="ellipse">
            <a:avLst/>
          </a:prstGeom>
          <a:solidFill>
            <a:srgbClr val="FF0000"/>
          </a:solidFill>
          <a:ln w="9525">
            <a:noFill/>
            <a:round/>
            <a:headEnd/>
            <a:tailEnd/>
          </a:ln>
        </p:spPr>
        <p:txBody>
          <a:bodyPr/>
          <a:lstStyle/>
          <a:p>
            <a:endParaRPr lang="en-GB"/>
          </a:p>
        </p:txBody>
      </p:sp>
      <p:sp>
        <p:nvSpPr>
          <p:cNvPr id="20550" name="Oval 280"/>
          <p:cNvSpPr>
            <a:spLocks noChangeArrowheads="1"/>
          </p:cNvSpPr>
          <p:nvPr/>
        </p:nvSpPr>
        <p:spPr bwMode="auto">
          <a:xfrm>
            <a:off x="5418138" y="4797921"/>
            <a:ext cx="69850" cy="69850"/>
          </a:xfrm>
          <a:prstGeom prst="ellipse">
            <a:avLst/>
          </a:prstGeom>
          <a:solidFill>
            <a:srgbClr val="FF0000"/>
          </a:solidFill>
          <a:ln w="9525">
            <a:noFill/>
            <a:round/>
            <a:headEnd/>
            <a:tailEnd/>
          </a:ln>
        </p:spPr>
        <p:txBody>
          <a:bodyPr/>
          <a:lstStyle/>
          <a:p>
            <a:endParaRPr lang="en-GB"/>
          </a:p>
        </p:txBody>
      </p:sp>
      <p:sp>
        <p:nvSpPr>
          <p:cNvPr id="20551" name="Oval 281"/>
          <p:cNvSpPr>
            <a:spLocks noChangeArrowheads="1"/>
          </p:cNvSpPr>
          <p:nvPr/>
        </p:nvSpPr>
        <p:spPr bwMode="auto">
          <a:xfrm>
            <a:off x="5443538" y="4886821"/>
            <a:ext cx="69850" cy="69850"/>
          </a:xfrm>
          <a:prstGeom prst="ellipse">
            <a:avLst/>
          </a:prstGeom>
          <a:solidFill>
            <a:srgbClr val="FF0000"/>
          </a:solidFill>
          <a:ln w="9525">
            <a:noFill/>
            <a:round/>
            <a:headEnd/>
            <a:tailEnd/>
          </a:ln>
        </p:spPr>
        <p:txBody>
          <a:bodyPr/>
          <a:lstStyle/>
          <a:p>
            <a:endParaRPr lang="en-GB"/>
          </a:p>
        </p:txBody>
      </p:sp>
      <p:sp>
        <p:nvSpPr>
          <p:cNvPr id="20552" name="Oval 282"/>
          <p:cNvSpPr>
            <a:spLocks noChangeArrowheads="1"/>
          </p:cNvSpPr>
          <p:nvPr/>
        </p:nvSpPr>
        <p:spPr bwMode="auto">
          <a:xfrm>
            <a:off x="5468938" y="4975721"/>
            <a:ext cx="69850" cy="69850"/>
          </a:xfrm>
          <a:prstGeom prst="ellipse">
            <a:avLst/>
          </a:prstGeom>
          <a:solidFill>
            <a:srgbClr val="FF0000"/>
          </a:solidFill>
          <a:ln w="9525">
            <a:noFill/>
            <a:round/>
            <a:headEnd/>
            <a:tailEnd/>
          </a:ln>
        </p:spPr>
        <p:txBody>
          <a:bodyPr/>
          <a:lstStyle/>
          <a:p>
            <a:endParaRPr lang="en-GB"/>
          </a:p>
        </p:txBody>
      </p:sp>
      <p:sp>
        <p:nvSpPr>
          <p:cNvPr id="20553" name="Oval 283"/>
          <p:cNvSpPr>
            <a:spLocks noChangeArrowheads="1"/>
          </p:cNvSpPr>
          <p:nvPr/>
        </p:nvSpPr>
        <p:spPr bwMode="auto">
          <a:xfrm>
            <a:off x="5487988" y="5058271"/>
            <a:ext cx="69850" cy="69850"/>
          </a:xfrm>
          <a:prstGeom prst="ellipse">
            <a:avLst/>
          </a:prstGeom>
          <a:solidFill>
            <a:srgbClr val="FF0000"/>
          </a:solidFill>
          <a:ln w="9525">
            <a:noFill/>
            <a:round/>
            <a:headEnd/>
            <a:tailEnd/>
          </a:ln>
        </p:spPr>
        <p:txBody>
          <a:bodyPr/>
          <a:lstStyle/>
          <a:p>
            <a:endParaRPr lang="en-GB"/>
          </a:p>
        </p:txBody>
      </p:sp>
      <p:sp>
        <p:nvSpPr>
          <p:cNvPr id="20554" name="Oval 284"/>
          <p:cNvSpPr>
            <a:spLocks noChangeArrowheads="1"/>
          </p:cNvSpPr>
          <p:nvPr/>
        </p:nvSpPr>
        <p:spPr bwMode="auto">
          <a:xfrm>
            <a:off x="5507038" y="5134471"/>
            <a:ext cx="69850" cy="69850"/>
          </a:xfrm>
          <a:prstGeom prst="ellipse">
            <a:avLst/>
          </a:prstGeom>
          <a:solidFill>
            <a:srgbClr val="FF0000"/>
          </a:solidFill>
          <a:ln w="9525">
            <a:noFill/>
            <a:round/>
            <a:headEnd/>
            <a:tailEnd/>
          </a:ln>
        </p:spPr>
        <p:txBody>
          <a:bodyPr/>
          <a:lstStyle/>
          <a:p>
            <a:endParaRPr lang="en-GB"/>
          </a:p>
        </p:txBody>
      </p:sp>
      <p:sp>
        <p:nvSpPr>
          <p:cNvPr id="20555" name="Oval 285"/>
          <p:cNvSpPr>
            <a:spLocks noChangeArrowheads="1"/>
          </p:cNvSpPr>
          <p:nvPr/>
        </p:nvSpPr>
        <p:spPr bwMode="auto">
          <a:xfrm>
            <a:off x="5519738" y="5197971"/>
            <a:ext cx="69850" cy="69850"/>
          </a:xfrm>
          <a:prstGeom prst="ellipse">
            <a:avLst/>
          </a:prstGeom>
          <a:solidFill>
            <a:srgbClr val="FF0000"/>
          </a:solidFill>
          <a:ln w="9525">
            <a:noFill/>
            <a:round/>
            <a:headEnd/>
            <a:tailEnd/>
          </a:ln>
        </p:spPr>
        <p:txBody>
          <a:bodyPr/>
          <a:lstStyle/>
          <a:p>
            <a:endParaRPr lang="en-GB"/>
          </a:p>
        </p:txBody>
      </p:sp>
      <p:sp>
        <p:nvSpPr>
          <p:cNvPr id="20556" name="Oval 286"/>
          <p:cNvSpPr>
            <a:spLocks noChangeArrowheads="1"/>
          </p:cNvSpPr>
          <p:nvPr/>
        </p:nvSpPr>
        <p:spPr bwMode="auto">
          <a:xfrm>
            <a:off x="5792788" y="4543921"/>
            <a:ext cx="71437" cy="69850"/>
          </a:xfrm>
          <a:prstGeom prst="ellipse">
            <a:avLst/>
          </a:prstGeom>
          <a:solidFill>
            <a:srgbClr val="FF0000"/>
          </a:solidFill>
          <a:ln w="9525">
            <a:noFill/>
            <a:round/>
            <a:headEnd/>
            <a:tailEnd/>
          </a:ln>
        </p:spPr>
        <p:txBody>
          <a:bodyPr/>
          <a:lstStyle/>
          <a:p>
            <a:endParaRPr lang="en-GB"/>
          </a:p>
        </p:txBody>
      </p:sp>
      <p:sp>
        <p:nvSpPr>
          <p:cNvPr id="20557" name="Oval 287"/>
          <p:cNvSpPr>
            <a:spLocks noChangeArrowheads="1"/>
          </p:cNvSpPr>
          <p:nvPr/>
        </p:nvSpPr>
        <p:spPr bwMode="auto">
          <a:xfrm>
            <a:off x="5826125" y="4620121"/>
            <a:ext cx="69850" cy="69850"/>
          </a:xfrm>
          <a:prstGeom prst="ellipse">
            <a:avLst/>
          </a:prstGeom>
          <a:solidFill>
            <a:srgbClr val="FF0000"/>
          </a:solidFill>
          <a:ln w="9525">
            <a:noFill/>
            <a:round/>
            <a:headEnd/>
            <a:tailEnd/>
          </a:ln>
        </p:spPr>
        <p:txBody>
          <a:bodyPr/>
          <a:lstStyle/>
          <a:p>
            <a:endParaRPr lang="en-GB"/>
          </a:p>
        </p:txBody>
      </p:sp>
      <p:sp>
        <p:nvSpPr>
          <p:cNvPr id="20558" name="Oval 288"/>
          <p:cNvSpPr>
            <a:spLocks noChangeArrowheads="1"/>
          </p:cNvSpPr>
          <p:nvPr/>
        </p:nvSpPr>
        <p:spPr bwMode="auto">
          <a:xfrm>
            <a:off x="5857875" y="4709021"/>
            <a:ext cx="69850" cy="69850"/>
          </a:xfrm>
          <a:prstGeom prst="ellipse">
            <a:avLst/>
          </a:prstGeom>
          <a:solidFill>
            <a:srgbClr val="FF0000"/>
          </a:solidFill>
          <a:ln w="9525">
            <a:noFill/>
            <a:round/>
            <a:headEnd/>
            <a:tailEnd/>
          </a:ln>
        </p:spPr>
        <p:txBody>
          <a:bodyPr/>
          <a:lstStyle/>
          <a:p>
            <a:endParaRPr lang="en-GB"/>
          </a:p>
        </p:txBody>
      </p:sp>
      <p:sp>
        <p:nvSpPr>
          <p:cNvPr id="20559" name="Oval 289"/>
          <p:cNvSpPr>
            <a:spLocks noChangeArrowheads="1"/>
          </p:cNvSpPr>
          <p:nvPr/>
        </p:nvSpPr>
        <p:spPr bwMode="auto">
          <a:xfrm>
            <a:off x="5889625" y="4804271"/>
            <a:ext cx="69850" cy="69850"/>
          </a:xfrm>
          <a:prstGeom prst="ellipse">
            <a:avLst/>
          </a:prstGeom>
          <a:solidFill>
            <a:srgbClr val="FF0000"/>
          </a:solidFill>
          <a:ln w="9525">
            <a:noFill/>
            <a:round/>
            <a:headEnd/>
            <a:tailEnd/>
          </a:ln>
        </p:spPr>
        <p:txBody>
          <a:bodyPr/>
          <a:lstStyle/>
          <a:p>
            <a:endParaRPr lang="en-GB"/>
          </a:p>
        </p:txBody>
      </p:sp>
      <p:sp>
        <p:nvSpPr>
          <p:cNvPr id="20560" name="Oval 290"/>
          <p:cNvSpPr>
            <a:spLocks noChangeArrowheads="1"/>
          </p:cNvSpPr>
          <p:nvPr/>
        </p:nvSpPr>
        <p:spPr bwMode="auto">
          <a:xfrm>
            <a:off x="5915025" y="4899521"/>
            <a:ext cx="69850" cy="69850"/>
          </a:xfrm>
          <a:prstGeom prst="ellipse">
            <a:avLst/>
          </a:prstGeom>
          <a:solidFill>
            <a:srgbClr val="FF0000"/>
          </a:solidFill>
          <a:ln w="9525">
            <a:noFill/>
            <a:round/>
            <a:headEnd/>
            <a:tailEnd/>
          </a:ln>
        </p:spPr>
        <p:txBody>
          <a:bodyPr/>
          <a:lstStyle/>
          <a:p>
            <a:endParaRPr lang="en-GB"/>
          </a:p>
        </p:txBody>
      </p:sp>
      <p:sp>
        <p:nvSpPr>
          <p:cNvPr id="20561" name="Oval 291"/>
          <p:cNvSpPr>
            <a:spLocks noChangeArrowheads="1"/>
          </p:cNvSpPr>
          <p:nvPr/>
        </p:nvSpPr>
        <p:spPr bwMode="auto">
          <a:xfrm>
            <a:off x="5940425" y="4988421"/>
            <a:ext cx="69850" cy="69850"/>
          </a:xfrm>
          <a:prstGeom prst="ellipse">
            <a:avLst/>
          </a:prstGeom>
          <a:solidFill>
            <a:srgbClr val="FF0000"/>
          </a:solidFill>
          <a:ln w="9525">
            <a:noFill/>
            <a:round/>
            <a:headEnd/>
            <a:tailEnd/>
          </a:ln>
        </p:spPr>
        <p:txBody>
          <a:bodyPr/>
          <a:lstStyle/>
          <a:p>
            <a:endParaRPr lang="en-GB"/>
          </a:p>
        </p:txBody>
      </p:sp>
      <p:sp>
        <p:nvSpPr>
          <p:cNvPr id="20562" name="Oval 292"/>
          <p:cNvSpPr>
            <a:spLocks noChangeArrowheads="1"/>
          </p:cNvSpPr>
          <p:nvPr/>
        </p:nvSpPr>
        <p:spPr bwMode="auto">
          <a:xfrm>
            <a:off x="5959475" y="5077321"/>
            <a:ext cx="69850" cy="69850"/>
          </a:xfrm>
          <a:prstGeom prst="ellipse">
            <a:avLst/>
          </a:prstGeom>
          <a:solidFill>
            <a:srgbClr val="FF0000"/>
          </a:solidFill>
          <a:ln w="9525">
            <a:noFill/>
            <a:round/>
            <a:headEnd/>
            <a:tailEnd/>
          </a:ln>
        </p:spPr>
        <p:txBody>
          <a:bodyPr/>
          <a:lstStyle/>
          <a:p>
            <a:endParaRPr lang="en-GB"/>
          </a:p>
        </p:txBody>
      </p:sp>
      <p:sp>
        <p:nvSpPr>
          <p:cNvPr id="20563" name="Oval 293"/>
          <p:cNvSpPr>
            <a:spLocks noChangeArrowheads="1"/>
          </p:cNvSpPr>
          <p:nvPr/>
        </p:nvSpPr>
        <p:spPr bwMode="auto">
          <a:xfrm>
            <a:off x="5972175" y="5153521"/>
            <a:ext cx="69850" cy="69850"/>
          </a:xfrm>
          <a:prstGeom prst="ellipse">
            <a:avLst/>
          </a:prstGeom>
          <a:solidFill>
            <a:srgbClr val="FF0000"/>
          </a:solidFill>
          <a:ln w="9525">
            <a:noFill/>
            <a:round/>
            <a:headEnd/>
            <a:tailEnd/>
          </a:ln>
        </p:spPr>
        <p:txBody>
          <a:bodyPr/>
          <a:lstStyle/>
          <a:p>
            <a:endParaRPr lang="en-GB"/>
          </a:p>
        </p:txBody>
      </p:sp>
      <p:sp>
        <p:nvSpPr>
          <p:cNvPr id="20564" name="Oval 294"/>
          <p:cNvSpPr>
            <a:spLocks noChangeArrowheads="1"/>
          </p:cNvSpPr>
          <p:nvPr/>
        </p:nvSpPr>
        <p:spPr bwMode="auto">
          <a:xfrm>
            <a:off x="5984875" y="5217021"/>
            <a:ext cx="69850" cy="69850"/>
          </a:xfrm>
          <a:prstGeom prst="ellipse">
            <a:avLst/>
          </a:prstGeom>
          <a:solidFill>
            <a:srgbClr val="FF0000"/>
          </a:solidFill>
          <a:ln w="9525">
            <a:noFill/>
            <a:round/>
            <a:headEnd/>
            <a:tailEnd/>
          </a:ln>
        </p:spPr>
        <p:txBody>
          <a:bodyPr/>
          <a:lstStyle/>
          <a:p>
            <a:endParaRPr lang="en-GB"/>
          </a:p>
        </p:txBody>
      </p:sp>
      <p:sp>
        <p:nvSpPr>
          <p:cNvPr id="20565" name="Oval 295"/>
          <p:cNvSpPr>
            <a:spLocks noChangeArrowheads="1"/>
          </p:cNvSpPr>
          <p:nvPr/>
        </p:nvSpPr>
        <p:spPr bwMode="auto">
          <a:xfrm>
            <a:off x="5997575" y="5261471"/>
            <a:ext cx="69850" cy="69850"/>
          </a:xfrm>
          <a:prstGeom prst="ellipse">
            <a:avLst/>
          </a:prstGeom>
          <a:solidFill>
            <a:srgbClr val="FF0000"/>
          </a:solidFill>
          <a:ln w="9525">
            <a:noFill/>
            <a:round/>
            <a:headEnd/>
            <a:tailEnd/>
          </a:ln>
        </p:spPr>
        <p:txBody>
          <a:bodyPr/>
          <a:lstStyle/>
          <a:p>
            <a:endParaRPr lang="en-GB"/>
          </a:p>
        </p:txBody>
      </p:sp>
      <p:sp>
        <p:nvSpPr>
          <p:cNvPr id="20566" name="Oval 296"/>
          <p:cNvSpPr>
            <a:spLocks noChangeArrowheads="1"/>
          </p:cNvSpPr>
          <p:nvPr/>
        </p:nvSpPr>
        <p:spPr bwMode="auto">
          <a:xfrm>
            <a:off x="6245225" y="4531221"/>
            <a:ext cx="69850" cy="69850"/>
          </a:xfrm>
          <a:prstGeom prst="ellipse">
            <a:avLst/>
          </a:prstGeom>
          <a:solidFill>
            <a:srgbClr val="FF0000"/>
          </a:solidFill>
          <a:ln w="9525">
            <a:noFill/>
            <a:round/>
            <a:headEnd/>
            <a:tailEnd/>
          </a:ln>
        </p:spPr>
        <p:txBody>
          <a:bodyPr/>
          <a:lstStyle/>
          <a:p>
            <a:endParaRPr lang="en-GB"/>
          </a:p>
        </p:txBody>
      </p:sp>
      <p:sp>
        <p:nvSpPr>
          <p:cNvPr id="20567" name="Rectangle 297"/>
          <p:cNvSpPr>
            <a:spLocks noChangeArrowheads="1"/>
          </p:cNvSpPr>
          <p:nvPr/>
        </p:nvSpPr>
        <p:spPr bwMode="auto">
          <a:xfrm>
            <a:off x="5743575" y="3929559"/>
            <a:ext cx="473075" cy="258762"/>
          </a:xfrm>
          <a:prstGeom prst="rect">
            <a:avLst/>
          </a:prstGeom>
          <a:noFill/>
          <a:ln w="9525">
            <a:noFill/>
            <a:miter lim="800000"/>
            <a:headEnd/>
            <a:tailEnd/>
          </a:ln>
        </p:spPr>
        <p:txBody>
          <a:bodyPr wrap="none" lIns="0" tIns="0" rIns="0" bIns="0">
            <a:spAutoFit/>
          </a:bodyPr>
          <a:lstStyle/>
          <a:p>
            <a:r>
              <a:rPr lang="en-GB" sz="1700">
                <a:solidFill>
                  <a:srgbClr val="990033"/>
                </a:solidFill>
              </a:rPr>
              <a:t>action</a:t>
            </a:r>
            <a:endParaRPr lang="en-GB" sz="2800">
              <a:solidFill>
                <a:srgbClr val="990033"/>
              </a:solidFill>
            </a:endParaRPr>
          </a:p>
        </p:txBody>
      </p:sp>
      <p:sp>
        <p:nvSpPr>
          <p:cNvPr id="20568" name="Rectangle 298"/>
          <p:cNvSpPr>
            <a:spLocks noChangeArrowheads="1"/>
          </p:cNvSpPr>
          <p:nvPr/>
        </p:nvSpPr>
        <p:spPr bwMode="auto">
          <a:xfrm>
            <a:off x="5743575" y="6036171"/>
            <a:ext cx="508000" cy="152400"/>
          </a:xfrm>
          <a:prstGeom prst="rect">
            <a:avLst/>
          </a:prstGeom>
          <a:noFill/>
          <a:ln w="9525">
            <a:noFill/>
            <a:miter lim="800000"/>
            <a:headEnd/>
            <a:tailEnd/>
          </a:ln>
        </p:spPr>
        <p:txBody>
          <a:bodyPr wrap="none" lIns="0" tIns="0" rIns="0" bIns="0">
            <a:spAutoFit/>
          </a:bodyPr>
          <a:lstStyle/>
          <a:p>
            <a:r>
              <a:rPr lang="en-GB" sz="1000">
                <a:solidFill>
                  <a:srgbClr val="000000"/>
                </a:solidFill>
              </a:rPr>
              <a:t>position (x)</a:t>
            </a:r>
            <a:endParaRPr lang="en-GB" sz="2800"/>
          </a:p>
        </p:txBody>
      </p:sp>
      <p:sp>
        <p:nvSpPr>
          <p:cNvPr id="20569" name="Rectangle 299"/>
          <p:cNvSpPr>
            <a:spLocks noChangeArrowheads="1"/>
          </p:cNvSpPr>
          <p:nvPr/>
        </p:nvSpPr>
        <p:spPr bwMode="auto">
          <a:xfrm rot="-5400000">
            <a:off x="4789488" y="4961434"/>
            <a:ext cx="460375" cy="136525"/>
          </a:xfrm>
          <a:prstGeom prst="rect">
            <a:avLst/>
          </a:prstGeom>
          <a:noFill/>
          <a:ln w="9525">
            <a:noFill/>
            <a:miter lim="800000"/>
            <a:headEnd/>
            <a:tailEnd/>
          </a:ln>
        </p:spPr>
        <p:txBody>
          <a:bodyPr wrap="none" lIns="0" tIns="0" rIns="0" bIns="0">
            <a:spAutoFit/>
          </a:bodyPr>
          <a:lstStyle/>
          <a:p>
            <a:r>
              <a:rPr lang="en-GB" sz="900">
                <a:solidFill>
                  <a:srgbClr val="000000"/>
                </a:solidFill>
              </a:rPr>
              <a:t>position (y)</a:t>
            </a:r>
            <a:endParaRPr lang="en-GB" sz="2400"/>
          </a:p>
        </p:txBody>
      </p:sp>
      <p:sp>
        <p:nvSpPr>
          <p:cNvPr id="20570" name="Rectangle 300"/>
          <p:cNvSpPr>
            <a:spLocks noChangeArrowheads="1"/>
          </p:cNvSpPr>
          <p:nvPr/>
        </p:nvSpPr>
        <p:spPr bwMode="auto">
          <a:xfrm>
            <a:off x="7362825" y="4277221"/>
            <a:ext cx="1633538" cy="1631950"/>
          </a:xfrm>
          <a:prstGeom prst="rect">
            <a:avLst/>
          </a:prstGeom>
          <a:solidFill>
            <a:srgbClr val="FFFFFF"/>
          </a:solidFill>
          <a:ln w="9525">
            <a:noFill/>
            <a:miter lim="800000"/>
            <a:headEnd/>
            <a:tailEnd/>
          </a:ln>
        </p:spPr>
        <p:txBody>
          <a:bodyPr/>
          <a:lstStyle/>
          <a:p>
            <a:endParaRPr lang="en-GB"/>
          </a:p>
        </p:txBody>
      </p:sp>
      <p:sp>
        <p:nvSpPr>
          <p:cNvPr id="20571" name="Rectangle 301"/>
          <p:cNvSpPr>
            <a:spLocks noChangeArrowheads="1"/>
          </p:cNvSpPr>
          <p:nvPr/>
        </p:nvSpPr>
        <p:spPr bwMode="auto">
          <a:xfrm>
            <a:off x="7362825" y="4277221"/>
            <a:ext cx="1633538" cy="1631950"/>
          </a:xfrm>
          <a:prstGeom prst="rect">
            <a:avLst/>
          </a:prstGeom>
          <a:noFill/>
          <a:ln w="0">
            <a:solidFill>
              <a:srgbClr val="FFFFFF"/>
            </a:solidFill>
            <a:miter lim="800000"/>
            <a:headEnd/>
            <a:tailEnd/>
          </a:ln>
        </p:spPr>
        <p:txBody>
          <a:bodyPr/>
          <a:lstStyle/>
          <a:p>
            <a:endParaRPr lang="en-GB"/>
          </a:p>
        </p:txBody>
      </p:sp>
      <p:sp>
        <p:nvSpPr>
          <p:cNvPr id="20572" name="Line 302"/>
          <p:cNvSpPr>
            <a:spLocks noChangeShapeType="1"/>
          </p:cNvSpPr>
          <p:nvPr/>
        </p:nvSpPr>
        <p:spPr bwMode="auto">
          <a:xfrm>
            <a:off x="7362825" y="5909171"/>
            <a:ext cx="1633538" cy="0"/>
          </a:xfrm>
          <a:prstGeom prst="line">
            <a:avLst/>
          </a:prstGeom>
          <a:noFill/>
          <a:ln w="0">
            <a:solidFill>
              <a:srgbClr val="000000"/>
            </a:solidFill>
            <a:round/>
            <a:headEnd/>
            <a:tailEnd/>
          </a:ln>
        </p:spPr>
        <p:txBody>
          <a:bodyPr/>
          <a:lstStyle/>
          <a:p>
            <a:endParaRPr lang="en-US"/>
          </a:p>
        </p:txBody>
      </p:sp>
      <p:sp>
        <p:nvSpPr>
          <p:cNvPr id="20573" name="Line 303"/>
          <p:cNvSpPr>
            <a:spLocks noChangeShapeType="1"/>
          </p:cNvSpPr>
          <p:nvPr/>
        </p:nvSpPr>
        <p:spPr bwMode="auto">
          <a:xfrm>
            <a:off x="7362825" y="4277221"/>
            <a:ext cx="1633538" cy="0"/>
          </a:xfrm>
          <a:prstGeom prst="line">
            <a:avLst/>
          </a:prstGeom>
          <a:noFill/>
          <a:ln w="0">
            <a:solidFill>
              <a:srgbClr val="000000"/>
            </a:solidFill>
            <a:round/>
            <a:headEnd/>
            <a:tailEnd/>
          </a:ln>
        </p:spPr>
        <p:txBody>
          <a:bodyPr/>
          <a:lstStyle/>
          <a:p>
            <a:endParaRPr lang="en-US"/>
          </a:p>
        </p:txBody>
      </p:sp>
      <p:sp>
        <p:nvSpPr>
          <p:cNvPr id="20574" name="Line 304"/>
          <p:cNvSpPr>
            <a:spLocks noChangeShapeType="1"/>
          </p:cNvSpPr>
          <p:nvPr/>
        </p:nvSpPr>
        <p:spPr bwMode="auto">
          <a:xfrm>
            <a:off x="8996363" y="4277221"/>
            <a:ext cx="0" cy="1631950"/>
          </a:xfrm>
          <a:prstGeom prst="line">
            <a:avLst/>
          </a:prstGeom>
          <a:noFill/>
          <a:ln w="0">
            <a:solidFill>
              <a:srgbClr val="000000"/>
            </a:solidFill>
            <a:round/>
            <a:headEnd/>
            <a:tailEnd/>
          </a:ln>
        </p:spPr>
        <p:txBody>
          <a:bodyPr/>
          <a:lstStyle/>
          <a:p>
            <a:endParaRPr lang="en-US"/>
          </a:p>
        </p:txBody>
      </p:sp>
      <p:sp>
        <p:nvSpPr>
          <p:cNvPr id="20575" name="Line 305"/>
          <p:cNvSpPr>
            <a:spLocks noChangeShapeType="1"/>
          </p:cNvSpPr>
          <p:nvPr/>
        </p:nvSpPr>
        <p:spPr bwMode="auto">
          <a:xfrm>
            <a:off x="7362825" y="4277221"/>
            <a:ext cx="0" cy="1631950"/>
          </a:xfrm>
          <a:prstGeom prst="line">
            <a:avLst/>
          </a:prstGeom>
          <a:noFill/>
          <a:ln w="0">
            <a:solidFill>
              <a:srgbClr val="000000"/>
            </a:solidFill>
            <a:round/>
            <a:headEnd/>
            <a:tailEnd/>
          </a:ln>
        </p:spPr>
        <p:txBody>
          <a:bodyPr/>
          <a:lstStyle/>
          <a:p>
            <a:endParaRPr lang="en-US"/>
          </a:p>
        </p:txBody>
      </p:sp>
      <p:sp>
        <p:nvSpPr>
          <p:cNvPr id="20576" name="Line 306"/>
          <p:cNvSpPr>
            <a:spLocks noChangeShapeType="1"/>
          </p:cNvSpPr>
          <p:nvPr/>
        </p:nvSpPr>
        <p:spPr bwMode="auto">
          <a:xfrm>
            <a:off x="7362825" y="5909171"/>
            <a:ext cx="1633538" cy="0"/>
          </a:xfrm>
          <a:prstGeom prst="line">
            <a:avLst/>
          </a:prstGeom>
          <a:noFill/>
          <a:ln w="0">
            <a:solidFill>
              <a:srgbClr val="000000"/>
            </a:solidFill>
            <a:round/>
            <a:headEnd/>
            <a:tailEnd/>
          </a:ln>
        </p:spPr>
        <p:txBody>
          <a:bodyPr/>
          <a:lstStyle/>
          <a:p>
            <a:endParaRPr lang="en-US"/>
          </a:p>
        </p:txBody>
      </p:sp>
      <p:sp>
        <p:nvSpPr>
          <p:cNvPr id="20577" name="Line 307"/>
          <p:cNvSpPr>
            <a:spLocks noChangeShapeType="1"/>
          </p:cNvSpPr>
          <p:nvPr/>
        </p:nvSpPr>
        <p:spPr bwMode="auto">
          <a:xfrm>
            <a:off x="7362825" y="4277221"/>
            <a:ext cx="0" cy="1631950"/>
          </a:xfrm>
          <a:prstGeom prst="line">
            <a:avLst/>
          </a:prstGeom>
          <a:noFill/>
          <a:ln w="0">
            <a:solidFill>
              <a:srgbClr val="000000"/>
            </a:solidFill>
            <a:round/>
            <a:headEnd/>
            <a:tailEnd/>
          </a:ln>
        </p:spPr>
        <p:txBody>
          <a:bodyPr/>
          <a:lstStyle/>
          <a:p>
            <a:endParaRPr lang="en-US"/>
          </a:p>
        </p:txBody>
      </p:sp>
      <p:sp>
        <p:nvSpPr>
          <p:cNvPr id="20578" name="Line 308"/>
          <p:cNvSpPr>
            <a:spLocks noChangeShapeType="1"/>
          </p:cNvSpPr>
          <p:nvPr/>
        </p:nvSpPr>
        <p:spPr bwMode="auto">
          <a:xfrm flipV="1">
            <a:off x="7362825" y="5890121"/>
            <a:ext cx="0" cy="19050"/>
          </a:xfrm>
          <a:prstGeom prst="line">
            <a:avLst/>
          </a:prstGeom>
          <a:noFill/>
          <a:ln w="0">
            <a:solidFill>
              <a:srgbClr val="000000"/>
            </a:solidFill>
            <a:round/>
            <a:headEnd/>
            <a:tailEnd/>
          </a:ln>
        </p:spPr>
        <p:txBody>
          <a:bodyPr/>
          <a:lstStyle/>
          <a:p>
            <a:endParaRPr lang="en-US"/>
          </a:p>
        </p:txBody>
      </p:sp>
      <p:sp>
        <p:nvSpPr>
          <p:cNvPr id="20579" name="Line 309"/>
          <p:cNvSpPr>
            <a:spLocks noChangeShapeType="1"/>
          </p:cNvSpPr>
          <p:nvPr/>
        </p:nvSpPr>
        <p:spPr bwMode="auto">
          <a:xfrm>
            <a:off x="7362825" y="4277221"/>
            <a:ext cx="0" cy="12700"/>
          </a:xfrm>
          <a:prstGeom prst="line">
            <a:avLst/>
          </a:prstGeom>
          <a:noFill/>
          <a:ln w="0">
            <a:solidFill>
              <a:srgbClr val="000000"/>
            </a:solidFill>
            <a:round/>
            <a:headEnd/>
            <a:tailEnd/>
          </a:ln>
        </p:spPr>
        <p:txBody>
          <a:bodyPr/>
          <a:lstStyle/>
          <a:p>
            <a:endParaRPr lang="en-US"/>
          </a:p>
        </p:txBody>
      </p:sp>
      <p:sp>
        <p:nvSpPr>
          <p:cNvPr id="20580" name="Rectangle 310"/>
          <p:cNvSpPr>
            <a:spLocks noChangeArrowheads="1"/>
          </p:cNvSpPr>
          <p:nvPr/>
        </p:nvSpPr>
        <p:spPr bwMode="auto">
          <a:xfrm>
            <a:off x="7343775" y="5928221"/>
            <a:ext cx="41275" cy="106363"/>
          </a:xfrm>
          <a:prstGeom prst="rect">
            <a:avLst/>
          </a:prstGeom>
          <a:noFill/>
          <a:ln w="9525">
            <a:noFill/>
            <a:miter lim="800000"/>
            <a:headEnd/>
            <a:tailEnd/>
          </a:ln>
        </p:spPr>
        <p:txBody>
          <a:bodyPr wrap="none" lIns="0" tIns="0" rIns="0" bIns="0">
            <a:spAutoFit/>
          </a:bodyPr>
          <a:lstStyle/>
          <a:p>
            <a:r>
              <a:rPr lang="en-GB" sz="700">
                <a:solidFill>
                  <a:srgbClr val="000000"/>
                </a:solidFill>
              </a:rPr>
              <a:t>0</a:t>
            </a:r>
            <a:endParaRPr lang="en-GB"/>
          </a:p>
        </p:txBody>
      </p:sp>
      <p:sp>
        <p:nvSpPr>
          <p:cNvPr id="20581" name="Line 311"/>
          <p:cNvSpPr>
            <a:spLocks noChangeShapeType="1"/>
          </p:cNvSpPr>
          <p:nvPr/>
        </p:nvSpPr>
        <p:spPr bwMode="auto">
          <a:xfrm flipV="1">
            <a:off x="7591425" y="5890121"/>
            <a:ext cx="0" cy="19050"/>
          </a:xfrm>
          <a:prstGeom prst="line">
            <a:avLst/>
          </a:prstGeom>
          <a:noFill/>
          <a:ln w="0">
            <a:solidFill>
              <a:srgbClr val="000000"/>
            </a:solidFill>
            <a:round/>
            <a:headEnd/>
            <a:tailEnd/>
          </a:ln>
        </p:spPr>
        <p:txBody>
          <a:bodyPr/>
          <a:lstStyle/>
          <a:p>
            <a:endParaRPr lang="en-US"/>
          </a:p>
        </p:txBody>
      </p:sp>
      <p:sp>
        <p:nvSpPr>
          <p:cNvPr id="20582" name="Line 312"/>
          <p:cNvSpPr>
            <a:spLocks noChangeShapeType="1"/>
          </p:cNvSpPr>
          <p:nvPr/>
        </p:nvSpPr>
        <p:spPr bwMode="auto">
          <a:xfrm>
            <a:off x="7591425" y="4277221"/>
            <a:ext cx="0" cy="12700"/>
          </a:xfrm>
          <a:prstGeom prst="line">
            <a:avLst/>
          </a:prstGeom>
          <a:noFill/>
          <a:ln w="0">
            <a:solidFill>
              <a:srgbClr val="000000"/>
            </a:solidFill>
            <a:round/>
            <a:headEnd/>
            <a:tailEnd/>
          </a:ln>
        </p:spPr>
        <p:txBody>
          <a:bodyPr/>
          <a:lstStyle/>
          <a:p>
            <a:endParaRPr lang="en-US"/>
          </a:p>
        </p:txBody>
      </p:sp>
      <p:sp>
        <p:nvSpPr>
          <p:cNvPr id="20583" name="Rectangle 313"/>
          <p:cNvSpPr>
            <a:spLocks noChangeArrowheads="1"/>
          </p:cNvSpPr>
          <p:nvPr/>
        </p:nvSpPr>
        <p:spPr bwMode="auto">
          <a:xfrm>
            <a:off x="7546975" y="5928221"/>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0.2</a:t>
            </a:r>
            <a:endParaRPr lang="en-GB"/>
          </a:p>
        </p:txBody>
      </p:sp>
      <p:sp>
        <p:nvSpPr>
          <p:cNvPr id="20584" name="Line 314"/>
          <p:cNvSpPr>
            <a:spLocks noChangeShapeType="1"/>
          </p:cNvSpPr>
          <p:nvPr/>
        </p:nvSpPr>
        <p:spPr bwMode="auto">
          <a:xfrm flipV="1">
            <a:off x="7826375" y="5890121"/>
            <a:ext cx="0" cy="19050"/>
          </a:xfrm>
          <a:prstGeom prst="line">
            <a:avLst/>
          </a:prstGeom>
          <a:noFill/>
          <a:ln w="0">
            <a:solidFill>
              <a:srgbClr val="000000"/>
            </a:solidFill>
            <a:round/>
            <a:headEnd/>
            <a:tailEnd/>
          </a:ln>
        </p:spPr>
        <p:txBody>
          <a:bodyPr/>
          <a:lstStyle/>
          <a:p>
            <a:endParaRPr lang="en-US"/>
          </a:p>
        </p:txBody>
      </p:sp>
      <p:sp>
        <p:nvSpPr>
          <p:cNvPr id="20585" name="Line 315"/>
          <p:cNvSpPr>
            <a:spLocks noChangeShapeType="1"/>
          </p:cNvSpPr>
          <p:nvPr/>
        </p:nvSpPr>
        <p:spPr bwMode="auto">
          <a:xfrm>
            <a:off x="7826375" y="4277221"/>
            <a:ext cx="0" cy="12700"/>
          </a:xfrm>
          <a:prstGeom prst="line">
            <a:avLst/>
          </a:prstGeom>
          <a:noFill/>
          <a:ln w="0">
            <a:solidFill>
              <a:srgbClr val="000000"/>
            </a:solidFill>
            <a:round/>
            <a:headEnd/>
            <a:tailEnd/>
          </a:ln>
        </p:spPr>
        <p:txBody>
          <a:bodyPr/>
          <a:lstStyle/>
          <a:p>
            <a:endParaRPr lang="en-US"/>
          </a:p>
        </p:txBody>
      </p:sp>
      <p:sp>
        <p:nvSpPr>
          <p:cNvPr id="20586" name="Rectangle 316"/>
          <p:cNvSpPr>
            <a:spLocks noChangeArrowheads="1"/>
          </p:cNvSpPr>
          <p:nvPr/>
        </p:nvSpPr>
        <p:spPr bwMode="auto">
          <a:xfrm>
            <a:off x="7781925" y="5928221"/>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0.4</a:t>
            </a:r>
            <a:endParaRPr lang="en-GB"/>
          </a:p>
        </p:txBody>
      </p:sp>
      <p:sp>
        <p:nvSpPr>
          <p:cNvPr id="20587" name="Line 317"/>
          <p:cNvSpPr>
            <a:spLocks noChangeShapeType="1"/>
          </p:cNvSpPr>
          <p:nvPr/>
        </p:nvSpPr>
        <p:spPr bwMode="auto">
          <a:xfrm flipV="1">
            <a:off x="8061325" y="5890121"/>
            <a:ext cx="0" cy="19050"/>
          </a:xfrm>
          <a:prstGeom prst="line">
            <a:avLst/>
          </a:prstGeom>
          <a:noFill/>
          <a:ln w="0">
            <a:solidFill>
              <a:srgbClr val="000000"/>
            </a:solidFill>
            <a:round/>
            <a:headEnd/>
            <a:tailEnd/>
          </a:ln>
        </p:spPr>
        <p:txBody>
          <a:bodyPr/>
          <a:lstStyle/>
          <a:p>
            <a:endParaRPr lang="en-US"/>
          </a:p>
        </p:txBody>
      </p:sp>
      <p:sp>
        <p:nvSpPr>
          <p:cNvPr id="20588" name="Line 318"/>
          <p:cNvSpPr>
            <a:spLocks noChangeShapeType="1"/>
          </p:cNvSpPr>
          <p:nvPr/>
        </p:nvSpPr>
        <p:spPr bwMode="auto">
          <a:xfrm>
            <a:off x="8061325" y="4277221"/>
            <a:ext cx="0" cy="12700"/>
          </a:xfrm>
          <a:prstGeom prst="line">
            <a:avLst/>
          </a:prstGeom>
          <a:noFill/>
          <a:ln w="0">
            <a:solidFill>
              <a:srgbClr val="000000"/>
            </a:solidFill>
            <a:round/>
            <a:headEnd/>
            <a:tailEnd/>
          </a:ln>
        </p:spPr>
        <p:txBody>
          <a:bodyPr/>
          <a:lstStyle/>
          <a:p>
            <a:endParaRPr lang="en-US"/>
          </a:p>
        </p:txBody>
      </p:sp>
      <p:sp>
        <p:nvSpPr>
          <p:cNvPr id="20589" name="Rectangle 319"/>
          <p:cNvSpPr>
            <a:spLocks noChangeArrowheads="1"/>
          </p:cNvSpPr>
          <p:nvPr/>
        </p:nvSpPr>
        <p:spPr bwMode="auto">
          <a:xfrm>
            <a:off x="8016875" y="5928221"/>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0.6</a:t>
            </a:r>
            <a:endParaRPr lang="en-GB"/>
          </a:p>
        </p:txBody>
      </p:sp>
      <p:sp>
        <p:nvSpPr>
          <p:cNvPr id="20590" name="Line 320"/>
          <p:cNvSpPr>
            <a:spLocks noChangeShapeType="1"/>
          </p:cNvSpPr>
          <p:nvPr/>
        </p:nvSpPr>
        <p:spPr bwMode="auto">
          <a:xfrm flipV="1">
            <a:off x="8289925" y="5890121"/>
            <a:ext cx="0" cy="19050"/>
          </a:xfrm>
          <a:prstGeom prst="line">
            <a:avLst/>
          </a:prstGeom>
          <a:noFill/>
          <a:ln w="0">
            <a:solidFill>
              <a:srgbClr val="000000"/>
            </a:solidFill>
            <a:round/>
            <a:headEnd/>
            <a:tailEnd/>
          </a:ln>
        </p:spPr>
        <p:txBody>
          <a:bodyPr/>
          <a:lstStyle/>
          <a:p>
            <a:endParaRPr lang="en-US"/>
          </a:p>
        </p:txBody>
      </p:sp>
      <p:sp>
        <p:nvSpPr>
          <p:cNvPr id="20591" name="Line 321"/>
          <p:cNvSpPr>
            <a:spLocks noChangeShapeType="1"/>
          </p:cNvSpPr>
          <p:nvPr/>
        </p:nvSpPr>
        <p:spPr bwMode="auto">
          <a:xfrm>
            <a:off x="8289925" y="4277221"/>
            <a:ext cx="0" cy="12700"/>
          </a:xfrm>
          <a:prstGeom prst="line">
            <a:avLst/>
          </a:prstGeom>
          <a:noFill/>
          <a:ln w="0">
            <a:solidFill>
              <a:srgbClr val="000000"/>
            </a:solidFill>
            <a:round/>
            <a:headEnd/>
            <a:tailEnd/>
          </a:ln>
        </p:spPr>
        <p:txBody>
          <a:bodyPr/>
          <a:lstStyle/>
          <a:p>
            <a:endParaRPr lang="en-US"/>
          </a:p>
        </p:txBody>
      </p:sp>
      <p:sp>
        <p:nvSpPr>
          <p:cNvPr id="20592" name="Rectangle 322"/>
          <p:cNvSpPr>
            <a:spLocks noChangeArrowheads="1"/>
          </p:cNvSpPr>
          <p:nvPr/>
        </p:nvSpPr>
        <p:spPr bwMode="auto">
          <a:xfrm>
            <a:off x="8245475" y="5928221"/>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0.8</a:t>
            </a:r>
            <a:endParaRPr lang="en-GB"/>
          </a:p>
        </p:txBody>
      </p:sp>
      <p:sp>
        <p:nvSpPr>
          <p:cNvPr id="20593" name="Line 323"/>
          <p:cNvSpPr>
            <a:spLocks noChangeShapeType="1"/>
          </p:cNvSpPr>
          <p:nvPr/>
        </p:nvSpPr>
        <p:spPr bwMode="auto">
          <a:xfrm flipV="1">
            <a:off x="8526463" y="5890121"/>
            <a:ext cx="0" cy="19050"/>
          </a:xfrm>
          <a:prstGeom prst="line">
            <a:avLst/>
          </a:prstGeom>
          <a:noFill/>
          <a:ln w="0">
            <a:solidFill>
              <a:srgbClr val="000000"/>
            </a:solidFill>
            <a:round/>
            <a:headEnd/>
            <a:tailEnd/>
          </a:ln>
        </p:spPr>
        <p:txBody>
          <a:bodyPr/>
          <a:lstStyle/>
          <a:p>
            <a:endParaRPr lang="en-US"/>
          </a:p>
        </p:txBody>
      </p:sp>
      <p:sp>
        <p:nvSpPr>
          <p:cNvPr id="20594" name="Line 324"/>
          <p:cNvSpPr>
            <a:spLocks noChangeShapeType="1"/>
          </p:cNvSpPr>
          <p:nvPr/>
        </p:nvSpPr>
        <p:spPr bwMode="auto">
          <a:xfrm>
            <a:off x="8526463" y="4277221"/>
            <a:ext cx="0" cy="12700"/>
          </a:xfrm>
          <a:prstGeom prst="line">
            <a:avLst/>
          </a:prstGeom>
          <a:noFill/>
          <a:ln w="0">
            <a:solidFill>
              <a:srgbClr val="000000"/>
            </a:solidFill>
            <a:round/>
            <a:headEnd/>
            <a:tailEnd/>
          </a:ln>
        </p:spPr>
        <p:txBody>
          <a:bodyPr/>
          <a:lstStyle/>
          <a:p>
            <a:endParaRPr lang="en-US"/>
          </a:p>
        </p:txBody>
      </p:sp>
      <p:sp>
        <p:nvSpPr>
          <p:cNvPr id="20595" name="Rectangle 325"/>
          <p:cNvSpPr>
            <a:spLocks noChangeArrowheads="1"/>
          </p:cNvSpPr>
          <p:nvPr/>
        </p:nvSpPr>
        <p:spPr bwMode="auto">
          <a:xfrm>
            <a:off x="8507413" y="5928221"/>
            <a:ext cx="41275" cy="106363"/>
          </a:xfrm>
          <a:prstGeom prst="rect">
            <a:avLst/>
          </a:prstGeom>
          <a:noFill/>
          <a:ln w="9525">
            <a:noFill/>
            <a:miter lim="800000"/>
            <a:headEnd/>
            <a:tailEnd/>
          </a:ln>
        </p:spPr>
        <p:txBody>
          <a:bodyPr wrap="none" lIns="0" tIns="0" rIns="0" bIns="0">
            <a:spAutoFit/>
          </a:bodyPr>
          <a:lstStyle/>
          <a:p>
            <a:r>
              <a:rPr lang="en-GB" sz="700">
                <a:solidFill>
                  <a:srgbClr val="000000"/>
                </a:solidFill>
              </a:rPr>
              <a:t>1</a:t>
            </a:r>
            <a:endParaRPr lang="en-GB"/>
          </a:p>
        </p:txBody>
      </p:sp>
      <p:sp>
        <p:nvSpPr>
          <p:cNvPr id="20596" name="Line 326"/>
          <p:cNvSpPr>
            <a:spLocks noChangeShapeType="1"/>
          </p:cNvSpPr>
          <p:nvPr/>
        </p:nvSpPr>
        <p:spPr bwMode="auto">
          <a:xfrm flipV="1">
            <a:off x="8761413" y="5890121"/>
            <a:ext cx="0" cy="19050"/>
          </a:xfrm>
          <a:prstGeom prst="line">
            <a:avLst/>
          </a:prstGeom>
          <a:noFill/>
          <a:ln w="0">
            <a:solidFill>
              <a:srgbClr val="000000"/>
            </a:solidFill>
            <a:round/>
            <a:headEnd/>
            <a:tailEnd/>
          </a:ln>
        </p:spPr>
        <p:txBody>
          <a:bodyPr/>
          <a:lstStyle/>
          <a:p>
            <a:endParaRPr lang="en-US"/>
          </a:p>
        </p:txBody>
      </p:sp>
      <p:sp>
        <p:nvSpPr>
          <p:cNvPr id="20597" name="Line 327"/>
          <p:cNvSpPr>
            <a:spLocks noChangeShapeType="1"/>
          </p:cNvSpPr>
          <p:nvPr/>
        </p:nvSpPr>
        <p:spPr bwMode="auto">
          <a:xfrm>
            <a:off x="8761413" y="4277221"/>
            <a:ext cx="0" cy="12700"/>
          </a:xfrm>
          <a:prstGeom prst="line">
            <a:avLst/>
          </a:prstGeom>
          <a:noFill/>
          <a:ln w="0">
            <a:solidFill>
              <a:srgbClr val="000000"/>
            </a:solidFill>
            <a:round/>
            <a:headEnd/>
            <a:tailEnd/>
          </a:ln>
        </p:spPr>
        <p:txBody>
          <a:bodyPr/>
          <a:lstStyle/>
          <a:p>
            <a:endParaRPr lang="en-US"/>
          </a:p>
        </p:txBody>
      </p:sp>
      <p:sp>
        <p:nvSpPr>
          <p:cNvPr id="20598" name="Rectangle 328"/>
          <p:cNvSpPr>
            <a:spLocks noChangeArrowheads="1"/>
          </p:cNvSpPr>
          <p:nvPr/>
        </p:nvSpPr>
        <p:spPr bwMode="auto">
          <a:xfrm>
            <a:off x="8716963" y="592822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1.2</a:t>
            </a:r>
            <a:endParaRPr lang="en-GB"/>
          </a:p>
        </p:txBody>
      </p:sp>
      <p:sp>
        <p:nvSpPr>
          <p:cNvPr id="20599" name="Line 329"/>
          <p:cNvSpPr>
            <a:spLocks noChangeShapeType="1"/>
          </p:cNvSpPr>
          <p:nvPr/>
        </p:nvSpPr>
        <p:spPr bwMode="auto">
          <a:xfrm flipV="1">
            <a:off x="8996363" y="5890121"/>
            <a:ext cx="0" cy="19050"/>
          </a:xfrm>
          <a:prstGeom prst="line">
            <a:avLst/>
          </a:prstGeom>
          <a:noFill/>
          <a:ln w="0">
            <a:solidFill>
              <a:srgbClr val="000000"/>
            </a:solidFill>
            <a:round/>
            <a:headEnd/>
            <a:tailEnd/>
          </a:ln>
        </p:spPr>
        <p:txBody>
          <a:bodyPr/>
          <a:lstStyle/>
          <a:p>
            <a:endParaRPr lang="en-US"/>
          </a:p>
        </p:txBody>
      </p:sp>
      <p:sp>
        <p:nvSpPr>
          <p:cNvPr id="20600" name="Line 330"/>
          <p:cNvSpPr>
            <a:spLocks noChangeShapeType="1"/>
          </p:cNvSpPr>
          <p:nvPr/>
        </p:nvSpPr>
        <p:spPr bwMode="auto">
          <a:xfrm>
            <a:off x="8996363" y="4277221"/>
            <a:ext cx="0" cy="12700"/>
          </a:xfrm>
          <a:prstGeom prst="line">
            <a:avLst/>
          </a:prstGeom>
          <a:noFill/>
          <a:ln w="0">
            <a:solidFill>
              <a:srgbClr val="000000"/>
            </a:solidFill>
            <a:round/>
            <a:headEnd/>
            <a:tailEnd/>
          </a:ln>
        </p:spPr>
        <p:txBody>
          <a:bodyPr/>
          <a:lstStyle/>
          <a:p>
            <a:endParaRPr lang="en-US"/>
          </a:p>
        </p:txBody>
      </p:sp>
      <p:sp>
        <p:nvSpPr>
          <p:cNvPr id="20601" name="Rectangle 331"/>
          <p:cNvSpPr>
            <a:spLocks noChangeArrowheads="1"/>
          </p:cNvSpPr>
          <p:nvPr/>
        </p:nvSpPr>
        <p:spPr bwMode="auto">
          <a:xfrm>
            <a:off x="8951913" y="592822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1.4</a:t>
            </a:r>
            <a:endParaRPr lang="en-GB"/>
          </a:p>
        </p:txBody>
      </p:sp>
      <p:sp>
        <p:nvSpPr>
          <p:cNvPr id="20602" name="Line 332"/>
          <p:cNvSpPr>
            <a:spLocks noChangeShapeType="1"/>
          </p:cNvSpPr>
          <p:nvPr/>
        </p:nvSpPr>
        <p:spPr bwMode="auto">
          <a:xfrm>
            <a:off x="7362825" y="4277221"/>
            <a:ext cx="12700" cy="0"/>
          </a:xfrm>
          <a:prstGeom prst="line">
            <a:avLst/>
          </a:prstGeom>
          <a:noFill/>
          <a:ln w="0">
            <a:solidFill>
              <a:srgbClr val="000000"/>
            </a:solidFill>
            <a:round/>
            <a:headEnd/>
            <a:tailEnd/>
          </a:ln>
        </p:spPr>
        <p:txBody>
          <a:bodyPr/>
          <a:lstStyle/>
          <a:p>
            <a:endParaRPr lang="en-US"/>
          </a:p>
        </p:txBody>
      </p:sp>
      <p:sp>
        <p:nvSpPr>
          <p:cNvPr id="20603" name="Line 333"/>
          <p:cNvSpPr>
            <a:spLocks noChangeShapeType="1"/>
          </p:cNvSpPr>
          <p:nvPr/>
        </p:nvSpPr>
        <p:spPr bwMode="auto">
          <a:xfrm flipH="1">
            <a:off x="8977313" y="4277221"/>
            <a:ext cx="19050" cy="0"/>
          </a:xfrm>
          <a:prstGeom prst="line">
            <a:avLst/>
          </a:prstGeom>
          <a:noFill/>
          <a:ln w="0">
            <a:solidFill>
              <a:srgbClr val="000000"/>
            </a:solidFill>
            <a:round/>
            <a:headEnd/>
            <a:tailEnd/>
          </a:ln>
        </p:spPr>
        <p:txBody>
          <a:bodyPr/>
          <a:lstStyle/>
          <a:p>
            <a:endParaRPr lang="en-US"/>
          </a:p>
        </p:txBody>
      </p:sp>
      <p:sp>
        <p:nvSpPr>
          <p:cNvPr id="20604" name="Line 335"/>
          <p:cNvSpPr>
            <a:spLocks noChangeShapeType="1"/>
          </p:cNvSpPr>
          <p:nvPr/>
        </p:nvSpPr>
        <p:spPr bwMode="auto">
          <a:xfrm>
            <a:off x="7362825" y="4455021"/>
            <a:ext cx="12700" cy="0"/>
          </a:xfrm>
          <a:prstGeom prst="line">
            <a:avLst/>
          </a:prstGeom>
          <a:noFill/>
          <a:ln w="0">
            <a:solidFill>
              <a:srgbClr val="000000"/>
            </a:solidFill>
            <a:round/>
            <a:headEnd/>
            <a:tailEnd/>
          </a:ln>
        </p:spPr>
        <p:txBody>
          <a:bodyPr/>
          <a:lstStyle/>
          <a:p>
            <a:endParaRPr lang="en-US"/>
          </a:p>
        </p:txBody>
      </p:sp>
      <p:sp>
        <p:nvSpPr>
          <p:cNvPr id="20605" name="Line 336"/>
          <p:cNvSpPr>
            <a:spLocks noChangeShapeType="1"/>
          </p:cNvSpPr>
          <p:nvPr/>
        </p:nvSpPr>
        <p:spPr bwMode="auto">
          <a:xfrm flipH="1">
            <a:off x="8977313" y="4455021"/>
            <a:ext cx="19050" cy="0"/>
          </a:xfrm>
          <a:prstGeom prst="line">
            <a:avLst/>
          </a:prstGeom>
          <a:noFill/>
          <a:ln w="0">
            <a:solidFill>
              <a:srgbClr val="000000"/>
            </a:solidFill>
            <a:round/>
            <a:headEnd/>
            <a:tailEnd/>
          </a:ln>
        </p:spPr>
        <p:txBody>
          <a:bodyPr/>
          <a:lstStyle/>
          <a:p>
            <a:endParaRPr lang="en-US"/>
          </a:p>
        </p:txBody>
      </p:sp>
      <p:sp>
        <p:nvSpPr>
          <p:cNvPr id="20606" name="Line 338"/>
          <p:cNvSpPr>
            <a:spLocks noChangeShapeType="1"/>
          </p:cNvSpPr>
          <p:nvPr/>
        </p:nvSpPr>
        <p:spPr bwMode="auto">
          <a:xfrm>
            <a:off x="7362825" y="4639171"/>
            <a:ext cx="12700" cy="0"/>
          </a:xfrm>
          <a:prstGeom prst="line">
            <a:avLst/>
          </a:prstGeom>
          <a:noFill/>
          <a:ln w="0">
            <a:solidFill>
              <a:srgbClr val="000000"/>
            </a:solidFill>
            <a:round/>
            <a:headEnd/>
            <a:tailEnd/>
          </a:ln>
        </p:spPr>
        <p:txBody>
          <a:bodyPr/>
          <a:lstStyle/>
          <a:p>
            <a:endParaRPr lang="en-US"/>
          </a:p>
        </p:txBody>
      </p:sp>
      <p:sp>
        <p:nvSpPr>
          <p:cNvPr id="20607" name="Line 339"/>
          <p:cNvSpPr>
            <a:spLocks noChangeShapeType="1"/>
          </p:cNvSpPr>
          <p:nvPr/>
        </p:nvSpPr>
        <p:spPr bwMode="auto">
          <a:xfrm flipH="1">
            <a:off x="8977313" y="4639171"/>
            <a:ext cx="19050" cy="0"/>
          </a:xfrm>
          <a:prstGeom prst="line">
            <a:avLst/>
          </a:prstGeom>
          <a:noFill/>
          <a:ln w="0">
            <a:solidFill>
              <a:srgbClr val="000000"/>
            </a:solidFill>
            <a:round/>
            <a:headEnd/>
            <a:tailEnd/>
          </a:ln>
        </p:spPr>
        <p:txBody>
          <a:bodyPr/>
          <a:lstStyle/>
          <a:p>
            <a:endParaRPr lang="en-US"/>
          </a:p>
        </p:txBody>
      </p:sp>
      <p:sp>
        <p:nvSpPr>
          <p:cNvPr id="20608" name="Line 341"/>
          <p:cNvSpPr>
            <a:spLocks noChangeShapeType="1"/>
          </p:cNvSpPr>
          <p:nvPr/>
        </p:nvSpPr>
        <p:spPr bwMode="auto">
          <a:xfrm>
            <a:off x="7362825" y="4816971"/>
            <a:ext cx="12700" cy="0"/>
          </a:xfrm>
          <a:prstGeom prst="line">
            <a:avLst/>
          </a:prstGeom>
          <a:noFill/>
          <a:ln w="0">
            <a:solidFill>
              <a:srgbClr val="000000"/>
            </a:solidFill>
            <a:round/>
            <a:headEnd/>
            <a:tailEnd/>
          </a:ln>
        </p:spPr>
        <p:txBody>
          <a:bodyPr/>
          <a:lstStyle/>
          <a:p>
            <a:endParaRPr lang="en-US"/>
          </a:p>
        </p:txBody>
      </p:sp>
      <p:sp>
        <p:nvSpPr>
          <p:cNvPr id="20609" name="Line 342"/>
          <p:cNvSpPr>
            <a:spLocks noChangeShapeType="1"/>
          </p:cNvSpPr>
          <p:nvPr/>
        </p:nvSpPr>
        <p:spPr bwMode="auto">
          <a:xfrm flipH="1">
            <a:off x="8977313" y="4816971"/>
            <a:ext cx="19050" cy="0"/>
          </a:xfrm>
          <a:prstGeom prst="line">
            <a:avLst/>
          </a:prstGeom>
          <a:noFill/>
          <a:ln w="0">
            <a:solidFill>
              <a:srgbClr val="000000"/>
            </a:solidFill>
            <a:round/>
            <a:headEnd/>
            <a:tailEnd/>
          </a:ln>
        </p:spPr>
        <p:txBody>
          <a:bodyPr/>
          <a:lstStyle/>
          <a:p>
            <a:endParaRPr lang="en-US"/>
          </a:p>
        </p:txBody>
      </p:sp>
      <p:sp>
        <p:nvSpPr>
          <p:cNvPr id="20610" name="Line 344"/>
          <p:cNvSpPr>
            <a:spLocks noChangeShapeType="1"/>
          </p:cNvSpPr>
          <p:nvPr/>
        </p:nvSpPr>
        <p:spPr bwMode="auto">
          <a:xfrm>
            <a:off x="7362825" y="5001121"/>
            <a:ext cx="12700" cy="0"/>
          </a:xfrm>
          <a:prstGeom prst="line">
            <a:avLst/>
          </a:prstGeom>
          <a:noFill/>
          <a:ln w="0">
            <a:solidFill>
              <a:srgbClr val="000000"/>
            </a:solidFill>
            <a:round/>
            <a:headEnd/>
            <a:tailEnd/>
          </a:ln>
        </p:spPr>
        <p:txBody>
          <a:bodyPr/>
          <a:lstStyle/>
          <a:p>
            <a:endParaRPr lang="en-US"/>
          </a:p>
        </p:txBody>
      </p:sp>
      <p:sp>
        <p:nvSpPr>
          <p:cNvPr id="20611" name="Line 345"/>
          <p:cNvSpPr>
            <a:spLocks noChangeShapeType="1"/>
          </p:cNvSpPr>
          <p:nvPr/>
        </p:nvSpPr>
        <p:spPr bwMode="auto">
          <a:xfrm flipH="1">
            <a:off x="8977313" y="5001121"/>
            <a:ext cx="19050" cy="0"/>
          </a:xfrm>
          <a:prstGeom prst="line">
            <a:avLst/>
          </a:prstGeom>
          <a:noFill/>
          <a:ln w="0">
            <a:solidFill>
              <a:srgbClr val="000000"/>
            </a:solidFill>
            <a:round/>
            <a:headEnd/>
            <a:tailEnd/>
          </a:ln>
        </p:spPr>
        <p:txBody>
          <a:bodyPr/>
          <a:lstStyle/>
          <a:p>
            <a:endParaRPr lang="en-US"/>
          </a:p>
        </p:txBody>
      </p:sp>
      <p:sp>
        <p:nvSpPr>
          <p:cNvPr id="20612" name="Line 347"/>
          <p:cNvSpPr>
            <a:spLocks noChangeShapeType="1"/>
          </p:cNvSpPr>
          <p:nvPr/>
        </p:nvSpPr>
        <p:spPr bwMode="auto">
          <a:xfrm>
            <a:off x="7362825" y="5178921"/>
            <a:ext cx="12700" cy="0"/>
          </a:xfrm>
          <a:prstGeom prst="line">
            <a:avLst/>
          </a:prstGeom>
          <a:noFill/>
          <a:ln w="0">
            <a:solidFill>
              <a:srgbClr val="000000"/>
            </a:solidFill>
            <a:round/>
            <a:headEnd/>
            <a:tailEnd/>
          </a:ln>
        </p:spPr>
        <p:txBody>
          <a:bodyPr/>
          <a:lstStyle/>
          <a:p>
            <a:endParaRPr lang="en-US"/>
          </a:p>
        </p:txBody>
      </p:sp>
      <p:sp>
        <p:nvSpPr>
          <p:cNvPr id="20613" name="Line 348"/>
          <p:cNvSpPr>
            <a:spLocks noChangeShapeType="1"/>
          </p:cNvSpPr>
          <p:nvPr/>
        </p:nvSpPr>
        <p:spPr bwMode="auto">
          <a:xfrm flipH="1">
            <a:off x="8977313" y="5178921"/>
            <a:ext cx="19050" cy="0"/>
          </a:xfrm>
          <a:prstGeom prst="line">
            <a:avLst/>
          </a:prstGeom>
          <a:noFill/>
          <a:ln w="0">
            <a:solidFill>
              <a:srgbClr val="000000"/>
            </a:solidFill>
            <a:round/>
            <a:headEnd/>
            <a:tailEnd/>
          </a:ln>
        </p:spPr>
        <p:txBody>
          <a:bodyPr/>
          <a:lstStyle/>
          <a:p>
            <a:endParaRPr lang="en-US"/>
          </a:p>
        </p:txBody>
      </p:sp>
      <p:sp>
        <p:nvSpPr>
          <p:cNvPr id="20614" name="Line 350"/>
          <p:cNvSpPr>
            <a:spLocks noChangeShapeType="1"/>
          </p:cNvSpPr>
          <p:nvPr/>
        </p:nvSpPr>
        <p:spPr bwMode="auto">
          <a:xfrm>
            <a:off x="7362825" y="5363071"/>
            <a:ext cx="12700" cy="0"/>
          </a:xfrm>
          <a:prstGeom prst="line">
            <a:avLst/>
          </a:prstGeom>
          <a:noFill/>
          <a:ln w="0">
            <a:solidFill>
              <a:srgbClr val="000000"/>
            </a:solidFill>
            <a:round/>
            <a:headEnd/>
            <a:tailEnd/>
          </a:ln>
        </p:spPr>
        <p:txBody>
          <a:bodyPr/>
          <a:lstStyle/>
          <a:p>
            <a:endParaRPr lang="en-US"/>
          </a:p>
        </p:txBody>
      </p:sp>
      <p:sp>
        <p:nvSpPr>
          <p:cNvPr id="20615" name="Line 351"/>
          <p:cNvSpPr>
            <a:spLocks noChangeShapeType="1"/>
          </p:cNvSpPr>
          <p:nvPr/>
        </p:nvSpPr>
        <p:spPr bwMode="auto">
          <a:xfrm flipH="1">
            <a:off x="8977313" y="5363071"/>
            <a:ext cx="19050" cy="0"/>
          </a:xfrm>
          <a:prstGeom prst="line">
            <a:avLst/>
          </a:prstGeom>
          <a:noFill/>
          <a:ln w="0">
            <a:solidFill>
              <a:srgbClr val="000000"/>
            </a:solidFill>
            <a:round/>
            <a:headEnd/>
            <a:tailEnd/>
          </a:ln>
        </p:spPr>
        <p:txBody>
          <a:bodyPr/>
          <a:lstStyle/>
          <a:p>
            <a:endParaRPr lang="en-US"/>
          </a:p>
        </p:txBody>
      </p:sp>
      <p:sp>
        <p:nvSpPr>
          <p:cNvPr id="20616" name="Line 353"/>
          <p:cNvSpPr>
            <a:spLocks noChangeShapeType="1"/>
          </p:cNvSpPr>
          <p:nvPr/>
        </p:nvSpPr>
        <p:spPr bwMode="auto">
          <a:xfrm>
            <a:off x="7362825" y="5540871"/>
            <a:ext cx="12700" cy="0"/>
          </a:xfrm>
          <a:prstGeom prst="line">
            <a:avLst/>
          </a:prstGeom>
          <a:noFill/>
          <a:ln w="0">
            <a:solidFill>
              <a:srgbClr val="000000"/>
            </a:solidFill>
            <a:round/>
            <a:headEnd/>
            <a:tailEnd/>
          </a:ln>
        </p:spPr>
        <p:txBody>
          <a:bodyPr/>
          <a:lstStyle/>
          <a:p>
            <a:endParaRPr lang="en-US"/>
          </a:p>
        </p:txBody>
      </p:sp>
      <p:sp>
        <p:nvSpPr>
          <p:cNvPr id="20617" name="Line 354"/>
          <p:cNvSpPr>
            <a:spLocks noChangeShapeType="1"/>
          </p:cNvSpPr>
          <p:nvPr/>
        </p:nvSpPr>
        <p:spPr bwMode="auto">
          <a:xfrm flipH="1">
            <a:off x="8977313" y="5540871"/>
            <a:ext cx="19050" cy="0"/>
          </a:xfrm>
          <a:prstGeom prst="line">
            <a:avLst/>
          </a:prstGeom>
          <a:noFill/>
          <a:ln w="0">
            <a:solidFill>
              <a:srgbClr val="000000"/>
            </a:solidFill>
            <a:round/>
            <a:headEnd/>
            <a:tailEnd/>
          </a:ln>
        </p:spPr>
        <p:txBody>
          <a:bodyPr/>
          <a:lstStyle/>
          <a:p>
            <a:endParaRPr lang="en-US"/>
          </a:p>
        </p:txBody>
      </p:sp>
      <p:sp>
        <p:nvSpPr>
          <p:cNvPr id="20618" name="Line 356"/>
          <p:cNvSpPr>
            <a:spLocks noChangeShapeType="1"/>
          </p:cNvSpPr>
          <p:nvPr/>
        </p:nvSpPr>
        <p:spPr bwMode="auto">
          <a:xfrm>
            <a:off x="7362825" y="5725021"/>
            <a:ext cx="12700" cy="0"/>
          </a:xfrm>
          <a:prstGeom prst="line">
            <a:avLst/>
          </a:prstGeom>
          <a:noFill/>
          <a:ln w="0">
            <a:solidFill>
              <a:srgbClr val="000000"/>
            </a:solidFill>
            <a:round/>
            <a:headEnd/>
            <a:tailEnd/>
          </a:ln>
        </p:spPr>
        <p:txBody>
          <a:bodyPr/>
          <a:lstStyle/>
          <a:p>
            <a:endParaRPr lang="en-US"/>
          </a:p>
        </p:txBody>
      </p:sp>
      <p:sp>
        <p:nvSpPr>
          <p:cNvPr id="20619" name="Line 357"/>
          <p:cNvSpPr>
            <a:spLocks noChangeShapeType="1"/>
          </p:cNvSpPr>
          <p:nvPr/>
        </p:nvSpPr>
        <p:spPr bwMode="auto">
          <a:xfrm flipH="1">
            <a:off x="8977313" y="5725021"/>
            <a:ext cx="19050" cy="0"/>
          </a:xfrm>
          <a:prstGeom prst="line">
            <a:avLst/>
          </a:prstGeom>
          <a:noFill/>
          <a:ln w="0">
            <a:solidFill>
              <a:srgbClr val="000000"/>
            </a:solidFill>
            <a:round/>
            <a:headEnd/>
            <a:tailEnd/>
          </a:ln>
        </p:spPr>
        <p:txBody>
          <a:bodyPr/>
          <a:lstStyle/>
          <a:p>
            <a:endParaRPr lang="en-US"/>
          </a:p>
        </p:txBody>
      </p:sp>
      <p:sp>
        <p:nvSpPr>
          <p:cNvPr id="20620" name="Line 359"/>
          <p:cNvSpPr>
            <a:spLocks noChangeShapeType="1"/>
          </p:cNvSpPr>
          <p:nvPr/>
        </p:nvSpPr>
        <p:spPr bwMode="auto">
          <a:xfrm>
            <a:off x="7362825" y="5909171"/>
            <a:ext cx="12700" cy="0"/>
          </a:xfrm>
          <a:prstGeom prst="line">
            <a:avLst/>
          </a:prstGeom>
          <a:noFill/>
          <a:ln w="0">
            <a:solidFill>
              <a:srgbClr val="000000"/>
            </a:solidFill>
            <a:round/>
            <a:headEnd/>
            <a:tailEnd/>
          </a:ln>
        </p:spPr>
        <p:txBody>
          <a:bodyPr/>
          <a:lstStyle/>
          <a:p>
            <a:endParaRPr lang="en-US"/>
          </a:p>
        </p:txBody>
      </p:sp>
      <p:sp>
        <p:nvSpPr>
          <p:cNvPr id="20621" name="Line 360"/>
          <p:cNvSpPr>
            <a:spLocks noChangeShapeType="1"/>
          </p:cNvSpPr>
          <p:nvPr/>
        </p:nvSpPr>
        <p:spPr bwMode="auto">
          <a:xfrm flipH="1">
            <a:off x="8977313" y="5909171"/>
            <a:ext cx="19050" cy="0"/>
          </a:xfrm>
          <a:prstGeom prst="line">
            <a:avLst/>
          </a:prstGeom>
          <a:noFill/>
          <a:ln w="0">
            <a:solidFill>
              <a:srgbClr val="000000"/>
            </a:solidFill>
            <a:round/>
            <a:headEnd/>
            <a:tailEnd/>
          </a:ln>
        </p:spPr>
        <p:txBody>
          <a:bodyPr/>
          <a:lstStyle/>
          <a:p>
            <a:endParaRPr lang="en-US"/>
          </a:p>
        </p:txBody>
      </p:sp>
      <p:sp>
        <p:nvSpPr>
          <p:cNvPr id="20622" name="Line 362"/>
          <p:cNvSpPr>
            <a:spLocks noChangeShapeType="1"/>
          </p:cNvSpPr>
          <p:nvPr/>
        </p:nvSpPr>
        <p:spPr bwMode="auto">
          <a:xfrm>
            <a:off x="7362825" y="5909171"/>
            <a:ext cx="1633538" cy="0"/>
          </a:xfrm>
          <a:prstGeom prst="line">
            <a:avLst/>
          </a:prstGeom>
          <a:noFill/>
          <a:ln w="0">
            <a:solidFill>
              <a:srgbClr val="000000"/>
            </a:solidFill>
            <a:round/>
            <a:headEnd/>
            <a:tailEnd/>
          </a:ln>
        </p:spPr>
        <p:txBody>
          <a:bodyPr/>
          <a:lstStyle/>
          <a:p>
            <a:endParaRPr lang="en-US"/>
          </a:p>
        </p:txBody>
      </p:sp>
      <p:sp>
        <p:nvSpPr>
          <p:cNvPr id="20623" name="Line 363"/>
          <p:cNvSpPr>
            <a:spLocks noChangeShapeType="1"/>
          </p:cNvSpPr>
          <p:nvPr/>
        </p:nvSpPr>
        <p:spPr bwMode="auto">
          <a:xfrm>
            <a:off x="7362825" y="4277221"/>
            <a:ext cx="1633538" cy="0"/>
          </a:xfrm>
          <a:prstGeom prst="line">
            <a:avLst/>
          </a:prstGeom>
          <a:noFill/>
          <a:ln w="0">
            <a:solidFill>
              <a:srgbClr val="000000"/>
            </a:solidFill>
            <a:round/>
            <a:headEnd/>
            <a:tailEnd/>
          </a:ln>
        </p:spPr>
        <p:txBody>
          <a:bodyPr/>
          <a:lstStyle/>
          <a:p>
            <a:endParaRPr lang="en-US"/>
          </a:p>
        </p:txBody>
      </p:sp>
      <p:sp>
        <p:nvSpPr>
          <p:cNvPr id="20624" name="Line 364"/>
          <p:cNvSpPr>
            <a:spLocks noChangeShapeType="1"/>
          </p:cNvSpPr>
          <p:nvPr/>
        </p:nvSpPr>
        <p:spPr bwMode="auto">
          <a:xfrm>
            <a:off x="8996363" y="4277221"/>
            <a:ext cx="0" cy="1631950"/>
          </a:xfrm>
          <a:prstGeom prst="line">
            <a:avLst/>
          </a:prstGeom>
          <a:noFill/>
          <a:ln w="0">
            <a:solidFill>
              <a:srgbClr val="000000"/>
            </a:solidFill>
            <a:round/>
            <a:headEnd/>
            <a:tailEnd/>
          </a:ln>
        </p:spPr>
        <p:txBody>
          <a:bodyPr/>
          <a:lstStyle/>
          <a:p>
            <a:endParaRPr lang="en-US"/>
          </a:p>
        </p:txBody>
      </p:sp>
      <p:sp>
        <p:nvSpPr>
          <p:cNvPr id="20625" name="Line 365"/>
          <p:cNvSpPr>
            <a:spLocks noChangeShapeType="1"/>
          </p:cNvSpPr>
          <p:nvPr/>
        </p:nvSpPr>
        <p:spPr bwMode="auto">
          <a:xfrm>
            <a:off x="7362825" y="4277221"/>
            <a:ext cx="0" cy="1631950"/>
          </a:xfrm>
          <a:prstGeom prst="line">
            <a:avLst/>
          </a:prstGeom>
          <a:noFill/>
          <a:ln w="0">
            <a:solidFill>
              <a:srgbClr val="000000"/>
            </a:solidFill>
            <a:round/>
            <a:headEnd/>
            <a:tailEnd/>
          </a:ln>
        </p:spPr>
        <p:txBody>
          <a:bodyPr/>
          <a:lstStyle/>
          <a:p>
            <a:endParaRPr lang="en-US"/>
          </a:p>
        </p:txBody>
      </p:sp>
      <p:sp>
        <p:nvSpPr>
          <p:cNvPr id="20626" name="Freeform 366"/>
          <p:cNvSpPr>
            <a:spLocks/>
          </p:cNvSpPr>
          <p:nvPr/>
        </p:nvSpPr>
        <p:spPr bwMode="auto">
          <a:xfrm>
            <a:off x="7362825" y="4435971"/>
            <a:ext cx="704850" cy="1231900"/>
          </a:xfrm>
          <a:custGeom>
            <a:avLst/>
            <a:gdLst>
              <a:gd name="T0" fmla="*/ 2147483647 w 444"/>
              <a:gd name="T1" fmla="*/ 2147483647 h 776"/>
              <a:gd name="T2" fmla="*/ 2147483647 w 444"/>
              <a:gd name="T3" fmla="*/ 2147483647 h 776"/>
              <a:gd name="T4" fmla="*/ 2147483647 w 444"/>
              <a:gd name="T5" fmla="*/ 2147483647 h 776"/>
              <a:gd name="T6" fmla="*/ 2147483647 w 444"/>
              <a:gd name="T7" fmla="*/ 2147483647 h 776"/>
              <a:gd name="T8" fmla="*/ 2147483647 w 444"/>
              <a:gd name="T9" fmla="*/ 2147483647 h 776"/>
              <a:gd name="T10" fmla="*/ 2147483647 w 444"/>
              <a:gd name="T11" fmla="*/ 2147483647 h 776"/>
              <a:gd name="T12" fmla="*/ 2147483647 w 444"/>
              <a:gd name="T13" fmla="*/ 2147483647 h 776"/>
              <a:gd name="T14" fmla="*/ 2147483647 w 444"/>
              <a:gd name="T15" fmla="*/ 2147483647 h 776"/>
              <a:gd name="T16" fmla="*/ 2147483647 w 444"/>
              <a:gd name="T17" fmla="*/ 2147483647 h 776"/>
              <a:gd name="T18" fmla="*/ 2147483647 w 444"/>
              <a:gd name="T19" fmla="*/ 2147483647 h 776"/>
              <a:gd name="T20" fmla="*/ 2147483647 w 444"/>
              <a:gd name="T21" fmla="*/ 2147483647 h 776"/>
              <a:gd name="T22" fmla="*/ 2147483647 w 444"/>
              <a:gd name="T23" fmla="*/ 2147483647 h 776"/>
              <a:gd name="T24" fmla="*/ 2147483647 w 444"/>
              <a:gd name="T25" fmla="*/ 2147483647 h 776"/>
              <a:gd name="T26" fmla="*/ 2147483647 w 444"/>
              <a:gd name="T27" fmla="*/ 2147483647 h 776"/>
              <a:gd name="T28" fmla="*/ 2147483647 w 444"/>
              <a:gd name="T29" fmla="*/ 2147483647 h 776"/>
              <a:gd name="T30" fmla="*/ 2147483647 w 444"/>
              <a:gd name="T31" fmla="*/ 2147483647 h 776"/>
              <a:gd name="T32" fmla="*/ 2147483647 w 444"/>
              <a:gd name="T33" fmla="*/ 2147483647 h 776"/>
              <a:gd name="T34" fmla="*/ 2147483647 w 444"/>
              <a:gd name="T35" fmla="*/ 2147483647 h 776"/>
              <a:gd name="T36" fmla="*/ 2147483647 w 444"/>
              <a:gd name="T37" fmla="*/ 2147483647 h 776"/>
              <a:gd name="T38" fmla="*/ 2147483647 w 444"/>
              <a:gd name="T39" fmla="*/ 2147483647 h 776"/>
              <a:gd name="T40" fmla="*/ 2147483647 w 444"/>
              <a:gd name="T41" fmla="*/ 2147483647 h 776"/>
              <a:gd name="T42" fmla="*/ 2147483647 w 444"/>
              <a:gd name="T43" fmla="*/ 2147483647 h 776"/>
              <a:gd name="T44" fmla="*/ 2147483647 w 444"/>
              <a:gd name="T45" fmla="*/ 2147483647 h 776"/>
              <a:gd name="T46" fmla="*/ 2147483647 w 444"/>
              <a:gd name="T47" fmla="*/ 2147483647 h 776"/>
              <a:gd name="T48" fmla="*/ 2147483647 w 444"/>
              <a:gd name="T49" fmla="*/ 2147483647 h 776"/>
              <a:gd name="T50" fmla="*/ 2147483647 w 444"/>
              <a:gd name="T51" fmla="*/ 2147483647 h 776"/>
              <a:gd name="T52" fmla="*/ 2147483647 w 444"/>
              <a:gd name="T53" fmla="*/ 2147483647 h 776"/>
              <a:gd name="T54" fmla="*/ 2147483647 w 444"/>
              <a:gd name="T55" fmla="*/ 2147483647 h 776"/>
              <a:gd name="T56" fmla="*/ 2147483647 w 444"/>
              <a:gd name="T57" fmla="*/ 2147483647 h 776"/>
              <a:gd name="T58" fmla="*/ 2147483647 w 444"/>
              <a:gd name="T59" fmla="*/ 2147483647 h 776"/>
              <a:gd name="T60" fmla="*/ 2147483647 w 444"/>
              <a:gd name="T61" fmla="*/ 2147483647 h 776"/>
              <a:gd name="T62" fmla="*/ 2147483647 w 444"/>
              <a:gd name="T63" fmla="*/ 2147483647 h 776"/>
              <a:gd name="T64" fmla="*/ 2147483647 w 444"/>
              <a:gd name="T65" fmla="*/ 2147483647 h 776"/>
              <a:gd name="T66" fmla="*/ 2147483647 w 444"/>
              <a:gd name="T67" fmla="*/ 2147483647 h 776"/>
              <a:gd name="T68" fmla="*/ 2147483647 w 444"/>
              <a:gd name="T69" fmla="*/ 2147483647 h 776"/>
              <a:gd name="T70" fmla="*/ 2147483647 w 444"/>
              <a:gd name="T71" fmla="*/ 2147483647 h 776"/>
              <a:gd name="T72" fmla="*/ 2147483647 w 444"/>
              <a:gd name="T73" fmla="*/ 2147483647 h 776"/>
              <a:gd name="T74" fmla="*/ 2147483647 w 444"/>
              <a:gd name="T75" fmla="*/ 2147483647 h 776"/>
              <a:gd name="T76" fmla="*/ 2147483647 w 444"/>
              <a:gd name="T77" fmla="*/ 2147483647 h 776"/>
              <a:gd name="T78" fmla="*/ 2147483647 w 444"/>
              <a:gd name="T79" fmla="*/ 2147483647 h 776"/>
              <a:gd name="T80" fmla="*/ 2147483647 w 444"/>
              <a:gd name="T81" fmla="*/ 2147483647 h 776"/>
              <a:gd name="T82" fmla="*/ 2147483647 w 444"/>
              <a:gd name="T83" fmla="*/ 2147483647 h 7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4"/>
              <a:gd name="T127" fmla="*/ 0 h 776"/>
              <a:gd name="T128" fmla="*/ 444 w 444"/>
              <a:gd name="T129" fmla="*/ 776 h 7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4" h="776">
                <a:moveTo>
                  <a:pt x="0" y="584"/>
                </a:moveTo>
                <a:lnTo>
                  <a:pt x="4" y="584"/>
                </a:lnTo>
                <a:lnTo>
                  <a:pt x="8" y="584"/>
                </a:lnTo>
                <a:lnTo>
                  <a:pt x="12" y="584"/>
                </a:lnTo>
                <a:lnTo>
                  <a:pt x="16" y="584"/>
                </a:lnTo>
                <a:lnTo>
                  <a:pt x="20" y="584"/>
                </a:lnTo>
                <a:lnTo>
                  <a:pt x="24" y="584"/>
                </a:lnTo>
                <a:lnTo>
                  <a:pt x="28" y="588"/>
                </a:lnTo>
                <a:lnTo>
                  <a:pt x="32" y="588"/>
                </a:lnTo>
                <a:lnTo>
                  <a:pt x="36" y="588"/>
                </a:lnTo>
                <a:lnTo>
                  <a:pt x="40" y="592"/>
                </a:lnTo>
                <a:lnTo>
                  <a:pt x="40" y="596"/>
                </a:lnTo>
                <a:lnTo>
                  <a:pt x="44" y="600"/>
                </a:lnTo>
                <a:lnTo>
                  <a:pt x="48" y="604"/>
                </a:lnTo>
                <a:lnTo>
                  <a:pt x="52" y="612"/>
                </a:lnTo>
                <a:lnTo>
                  <a:pt x="56" y="620"/>
                </a:lnTo>
                <a:lnTo>
                  <a:pt x="60" y="632"/>
                </a:lnTo>
                <a:lnTo>
                  <a:pt x="64" y="640"/>
                </a:lnTo>
                <a:lnTo>
                  <a:pt x="72" y="656"/>
                </a:lnTo>
                <a:lnTo>
                  <a:pt x="76" y="668"/>
                </a:lnTo>
                <a:lnTo>
                  <a:pt x="84" y="680"/>
                </a:lnTo>
                <a:lnTo>
                  <a:pt x="92" y="688"/>
                </a:lnTo>
                <a:lnTo>
                  <a:pt x="100" y="696"/>
                </a:lnTo>
                <a:lnTo>
                  <a:pt x="112" y="700"/>
                </a:lnTo>
                <a:lnTo>
                  <a:pt x="124" y="700"/>
                </a:lnTo>
                <a:lnTo>
                  <a:pt x="132" y="692"/>
                </a:lnTo>
                <a:lnTo>
                  <a:pt x="140" y="676"/>
                </a:lnTo>
                <a:lnTo>
                  <a:pt x="148" y="656"/>
                </a:lnTo>
                <a:lnTo>
                  <a:pt x="152" y="628"/>
                </a:lnTo>
                <a:lnTo>
                  <a:pt x="156" y="596"/>
                </a:lnTo>
                <a:lnTo>
                  <a:pt x="156" y="480"/>
                </a:lnTo>
                <a:lnTo>
                  <a:pt x="148" y="432"/>
                </a:lnTo>
                <a:lnTo>
                  <a:pt x="144" y="384"/>
                </a:lnTo>
                <a:lnTo>
                  <a:pt x="132" y="332"/>
                </a:lnTo>
                <a:lnTo>
                  <a:pt x="120" y="276"/>
                </a:lnTo>
                <a:lnTo>
                  <a:pt x="108" y="220"/>
                </a:lnTo>
                <a:lnTo>
                  <a:pt x="92" y="168"/>
                </a:lnTo>
                <a:lnTo>
                  <a:pt x="76" y="120"/>
                </a:lnTo>
                <a:lnTo>
                  <a:pt x="64" y="76"/>
                </a:lnTo>
                <a:lnTo>
                  <a:pt x="52" y="44"/>
                </a:lnTo>
                <a:lnTo>
                  <a:pt x="40" y="20"/>
                </a:lnTo>
                <a:lnTo>
                  <a:pt x="36" y="4"/>
                </a:lnTo>
                <a:lnTo>
                  <a:pt x="36" y="0"/>
                </a:lnTo>
                <a:lnTo>
                  <a:pt x="40" y="8"/>
                </a:lnTo>
                <a:lnTo>
                  <a:pt x="52" y="28"/>
                </a:lnTo>
                <a:lnTo>
                  <a:pt x="64" y="60"/>
                </a:lnTo>
                <a:lnTo>
                  <a:pt x="84" y="96"/>
                </a:lnTo>
                <a:lnTo>
                  <a:pt x="100" y="144"/>
                </a:lnTo>
                <a:lnTo>
                  <a:pt x="120" y="196"/>
                </a:lnTo>
                <a:lnTo>
                  <a:pt x="140" y="256"/>
                </a:lnTo>
                <a:lnTo>
                  <a:pt x="156" y="316"/>
                </a:lnTo>
                <a:lnTo>
                  <a:pt x="172" y="376"/>
                </a:lnTo>
                <a:lnTo>
                  <a:pt x="188" y="440"/>
                </a:lnTo>
                <a:lnTo>
                  <a:pt x="200" y="496"/>
                </a:lnTo>
                <a:lnTo>
                  <a:pt x="208" y="544"/>
                </a:lnTo>
                <a:lnTo>
                  <a:pt x="216" y="580"/>
                </a:lnTo>
                <a:lnTo>
                  <a:pt x="224" y="612"/>
                </a:lnTo>
                <a:lnTo>
                  <a:pt x="232" y="632"/>
                </a:lnTo>
                <a:lnTo>
                  <a:pt x="240" y="644"/>
                </a:lnTo>
                <a:lnTo>
                  <a:pt x="244" y="640"/>
                </a:lnTo>
                <a:lnTo>
                  <a:pt x="252" y="628"/>
                </a:lnTo>
                <a:lnTo>
                  <a:pt x="260" y="608"/>
                </a:lnTo>
                <a:lnTo>
                  <a:pt x="264" y="576"/>
                </a:lnTo>
                <a:lnTo>
                  <a:pt x="272" y="540"/>
                </a:lnTo>
                <a:lnTo>
                  <a:pt x="272" y="500"/>
                </a:lnTo>
                <a:lnTo>
                  <a:pt x="276" y="460"/>
                </a:lnTo>
                <a:lnTo>
                  <a:pt x="280" y="420"/>
                </a:lnTo>
                <a:lnTo>
                  <a:pt x="280" y="352"/>
                </a:lnTo>
                <a:lnTo>
                  <a:pt x="284" y="328"/>
                </a:lnTo>
                <a:lnTo>
                  <a:pt x="288" y="308"/>
                </a:lnTo>
                <a:lnTo>
                  <a:pt x="296" y="300"/>
                </a:lnTo>
                <a:lnTo>
                  <a:pt x="304" y="300"/>
                </a:lnTo>
                <a:lnTo>
                  <a:pt x="316" y="304"/>
                </a:lnTo>
                <a:lnTo>
                  <a:pt x="328" y="316"/>
                </a:lnTo>
                <a:lnTo>
                  <a:pt x="344" y="332"/>
                </a:lnTo>
                <a:lnTo>
                  <a:pt x="360" y="356"/>
                </a:lnTo>
                <a:lnTo>
                  <a:pt x="372" y="384"/>
                </a:lnTo>
                <a:lnTo>
                  <a:pt x="384" y="420"/>
                </a:lnTo>
                <a:lnTo>
                  <a:pt x="396" y="460"/>
                </a:lnTo>
                <a:lnTo>
                  <a:pt x="400" y="500"/>
                </a:lnTo>
                <a:lnTo>
                  <a:pt x="404" y="548"/>
                </a:lnTo>
                <a:lnTo>
                  <a:pt x="404" y="592"/>
                </a:lnTo>
                <a:lnTo>
                  <a:pt x="400" y="632"/>
                </a:lnTo>
                <a:lnTo>
                  <a:pt x="392" y="668"/>
                </a:lnTo>
                <a:lnTo>
                  <a:pt x="384" y="700"/>
                </a:lnTo>
                <a:lnTo>
                  <a:pt x="376" y="728"/>
                </a:lnTo>
                <a:lnTo>
                  <a:pt x="360" y="752"/>
                </a:lnTo>
                <a:lnTo>
                  <a:pt x="348" y="764"/>
                </a:lnTo>
                <a:lnTo>
                  <a:pt x="336" y="772"/>
                </a:lnTo>
                <a:lnTo>
                  <a:pt x="324" y="776"/>
                </a:lnTo>
                <a:lnTo>
                  <a:pt x="308" y="768"/>
                </a:lnTo>
                <a:lnTo>
                  <a:pt x="300" y="756"/>
                </a:lnTo>
                <a:lnTo>
                  <a:pt x="288" y="740"/>
                </a:lnTo>
                <a:lnTo>
                  <a:pt x="280" y="720"/>
                </a:lnTo>
                <a:lnTo>
                  <a:pt x="272" y="700"/>
                </a:lnTo>
                <a:lnTo>
                  <a:pt x="264" y="676"/>
                </a:lnTo>
                <a:lnTo>
                  <a:pt x="260" y="652"/>
                </a:lnTo>
                <a:lnTo>
                  <a:pt x="256" y="628"/>
                </a:lnTo>
                <a:lnTo>
                  <a:pt x="256" y="576"/>
                </a:lnTo>
                <a:lnTo>
                  <a:pt x="260" y="564"/>
                </a:lnTo>
                <a:lnTo>
                  <a:pt x="268" y="556"/>
                </a:lnTo>
                <a:lnTo>
                  <a:pt x="272" y="552"/>
                </a:lnTo>
                <a:lnTo>
                  <a:pt x="280" y="556"/>
                </a:lnTo>
                <a:lnTo>
                  <a:pt x="292" y="556"/>
                </a:lnTo>
                <a:lnTo>
                  <a:pt x="300" y="564"/>
                </a:lnTo>
                <a:lnTo>
                  <a:pt x="312" y="572"/>
                </a:lnTo>
                <a:lnTo>
                  <a:pt x="320" y="584"/>
                </a:lnTo>
                <a:lnTo>
                  <a:pt x="332" y="596"/>
                </a:lnTo>
                <a:lnTo>
                  <a:pt x="340" y="612"/>
                </a:lnTo>
                <a:lnTo>
                  <a:pt x="348" y="628"/>
                </a:lnTo>
                <a:lnTo>
                  <a:pt x="360" y="644"/>
                </a:lnTo>
                <a:lnTo>
                  <a:pt x="368" y="664"/>
                </a:lnTo>
                <a:lnTo>
                  <a:pt x="376" y="680"/>
                </a:lnTo>
                <a:lnTo>
                  <a:pt x="384" y="696"/>
                </a:lnTo>
                <a:lnTo>
                  <a:pt x="392" y="712"/>
                </a:lnTo>
                <a:lnTo>
                  <a:pt x="400" y="724"/>
                </a:lnTo>
                <a:lnTo>
                  <a:pt x="408" y="732"/>
                </a:lnTo>
                <a:lnTo>
                  <a:pt x="412" y="740"/>
                </a:lnTo>
                <a:lnTo>
                  <a:pt x="420" y="744"/>
                </a:lnTo>
                <a:lnTo>
                  <a:pt x="424" y="744"/>
                </a:lnTo>
                <a:lnTo>
                  <a:pt x="432" y="744"/>
                </a:lnTo>
                <a:lnTo>
                  <a:pt x="436" y="732"/>
                </a:lnTo>
                <a:lnTo>
                  <a:pt x="440" y="712"/>
                </a:lnTo>
                <a:lnTo>
                  <a:pt x="444" y="688"/>
                </a:lnTo>
                <a:lnTo>
                  <a:pt x="444" y="580"/>
                </a:lnTo>
                <a:lnTo>
                  <a:pt x="440" y="532"/>
                </a:lnTo>
                <a:lnTo>
                  <a:pt x="432" y="480"/>
                </a:lnTo>
                <a:lnTo>
                  <a:pt x="428" y="420"/>
                </a:lnTo>
              </a:path>
            </a:pathLst>
          </a:custGeom>
          <a:noFill/>
          <a:ln w="31750" cap="flat">
            <a:solidFill>
              <a:srgbClr val="CCCCCC"/>
            </a:solidFill>
            <a:prstDash val="solid"/>
            <a:round/>
            <a:headEnd/>
            <a:tailEnd/>
          </a:ln>
        </p:spPr>
        <p:txBody>
          <a:bodyPr/>
          <a:lstStyle/>
          <a:p>
            <a:endParaRPr lang="en-US"/>
          </a:p>
        </p:txBody>
      </p:sp>
      <p:sp>
        <p:nvSpPr>
          <p:cNvPr id="20627" name="Freeform 367"/>
          <p:cNvSpPr>
            <a:spLocks/>
          </p:cNvSpPr>
          <p:nvPr/>
        </p:nvSpPr>
        <p:spPr bwMode="auto">
          <a:xfrm>
            <a:off x="7851775" y="4397871"/>
            <a:ext cx="681038" cy="1276350"/>
          </a:xfrm>
          <a:custGeom>
            <a:avLst/>
            <a:gdLst>
              <a:gd name="T0" fmla="*/ 2147483647 w 429"/>
              <a:gd name="T1" fmla="*/ 2147483647 h 804"/>
              <a:gd name="T2" fmla="*/ 2147483647 w 429"/>
              <a:gd name="T3" fmla="*/ 2147483647 h 804"/>
              <a:gd name="T4" fmla="*/ 2147483647 w 429"/>
              <a:gd name="T5" fmla="*/ 2147483647 h 804"/>
              <a:gd name="T6" fmla="*/ 2147483647 w 429"/>
              <a:gd name="T7" fmla="*/ 2147483647 h 804"/>
              <a:gd name="T8" fmla="*/ 0 w 429"/>
              <a:gd name="T9" fmla="*/ 2147483647 h 804"/>
              <a:gd name="T10" fmla="*/ 2147483647 w 429"/>
              <a:gd name="T11" fmla="*/ 0 h 804"/>
              <a:gd name="T12" fmla="*/ 2147483647 w 429"/>
              <a:gd name="T13" fmla="*/ 2147483647 h 804"/>
              <a:gd name="T14" fmla="*/ 2147483647 w 429"/>
              <a:gd name="T15" fmla="*/ 2147483647 h 804"/>
              <a:gd name="T16" fmla="*/ 2147483647 w 429"/>
              <a:gd name="T17" fmla="*/ 2147483647 h 804"/>
              <a:gd name="T18" fmla="*/ 2147483647 w 429"/>
              <a:gd name="T19" fmla="*/ 2147483647 h 804"/>
              <a:gd name="T20" fmla="*/ 2147483647 w 429"/>
              <a:gd name="T21" fmla="*/ 2147483647 h 804"/>
              <a:gd name="T22" fmla="*/ 2147483647 w 429"/>
              <a:gd name="T23" fmla="*/ 2147483647 h 804"/>
              <a:gd name="T24" fmla="*/ 2147483647 w 429"/>
              <a:gd name="T25" fmla="*/ 2147483647 h 804"/>
              <a:gd name="T26" fmla="*/ 2147483647 w 429"/>
              <a:gd name="T27" fmla="*/ 2147483647 h 804"/>
              <a:gd name="T28" fmla="*/ 2147483647 w 429"/>
              <a:gd name="T29" fmla="*/ 2147483647 h 804"/>
              <a:gd name="T30" fmla="*/ 2147483647 w 429"/>
              <a:gd name="T31" fmla="*/ 2147483647 h 804"/>
              <a:gd name="T32" fmla="*/ 2147483647 w 429"/>
              <a:gd name="T33" fmla="*/ 2147483647 h 804"/>
              <a:gd name="T34" fmla="*/ 2147483647 w 429"/>
              <a:gd name="T35" fmla="*/ 2147483647 h 804"/>
              <a:gd name="T36" fmla="*/ 2147483647 w 429"/>
              <a:gd name="T37" fmla="*/ 2147483647 h 804"/>
              <a:gd name="T38" fmla="*/ 2147483647 w 429"/>
              <a:gd name="T39" fmla="*/ 2147483647 h 804"/>
              <a:gd name="T40" fmla="*/ 2147483647 w 429"/>
              <a:gd name="T41" fmla="*/ 2147483647 h 804"/>
              <a:gd name="T42" fmla="*/ 2147483647 w 429"/>
              <a:gd name="T43" fmla="*/ 2147483647 h 804"/>
              <a:gd name="T44" fmla="*/ 2147483647 w 429"/>
              <a:gd name="T45" fmla="*/ 2147483647 h 804"/>
              <a:gd name="T46" fmla="*/ 2147483647 w 429"/>
              <a:gd name="T47" fmla="*/ 2147483647 h 804"/>
              <a:gd name="T48" fmla="*/ 2147483647 w 429"/>
              <a:gd name="T49" fmla="*/ 2147483647 h 804"/>
              <a:gd name="T50" fmla="*/ 2147483647 w 429"/>
              <a:gd name="T51" fmla="*/ 2147483647 h 804"/>
              <a:gd name="T52" fmla="*/ 2147483647 w 429"/>
              <a:gd name="T53" fmla="*/ 2147483647 h 804"/>
              <a:gd name="T54" fmla="*/ 2147483647 w 429"/>
              <a:gd name="T55" fmla="*/ 2147483647 h 804"/>
              <a:gd name="T56" fmla="*/ 2147483647 w 429"/>
              <a:gd name="T57" fmla="*/ 2147483647 h 804"/>
              <a:gd name="T58" fmla="*/ 2147483647 w 429"/>
              <a:gd name="T59" fmla="*/ 2147483647 h 804"/>
              <a:gd name="T60" fmla="*/ 2147483647 w 429"/>
              <a:gd name="T61" fmla="*/ 2147483647 h 804"/>
              <a:gd name="T62" fmla="*/ 2147483647 w 429"/>
              <a:gd name="T63" fmla="*/ 2147483647 h 804"/>
              <a:gd name="T64" fmla="*/ 2147483647 w 429"/>
              <a:gd name="T65" fmla="*/ 2147483647 h 804"/>
              <a:gd name="T66" fmla="*/ 2147483647 w 429"/>
              <a:gd name="T67" fmla="*/ 2147483647 h 804"/>
              <a:gd name="T68" fmla="*/ 2147483647 w 429"/>
              <a:gd name="T69" fmla="*/ 2147483647 h 804"/>
              <a:gd name="T70" fmla="*/ 2147483647 w 429"/>
              <a:gd name="T71" fmla="*/ 2147483647 h 804"/>
              <a:gd name="T72" fmla="*/ 2147483647 w 429"/>
              <a:gd name="T73" fmla="*/ 2147483647 h 804"/>
              <a:gd name="T74" fmla="*/ 2147483647 w 429"/>
              <a:gd name="T75" fmla="*/ 2147483647 h 804"/>
              <a:gd name="T76" fmla="*/ 2147483647 w 429"/>
              <a:gd name="T77" fmla="*/ 2147483647 h 804"/>
              <a:gd name="T78" fmla="*/ 2147483647 w 429"/>
              <a:gd name="T79" fmla="*/ 2147483647 h 804"/>
              <a:gd name="T80" fmla="*/ 2147483647 w 429"/>
              <a:gd name="T81" fmla="*/ 2147483647 h 804"/>
              <a:gd name="T82" fmla="*/ 2147483647 w 429"/>
              <a:gd name="T83" fmla="*/ 2147483647 h 804"/>
              <a:gd name="T84" fmla="*/ 2147483647 w 429"/>
              <a:gd name="T85" fmla="*/ 2147483647 h 804"/>
              <a:gd name="T86" fmla="*/ 2147483647 w 429"/>
              <a:gd name="T87" fmla="*/ 2147483647 h 804"/>
              <a:gd name="T88" fmla="*/ 2147483647 w 429"/>
              <a:gd name="T89" fmla="*/ 2147483647 h 804"/>
              <a:gd name="T90" fmla="*/ 2147483647 w 429"/>
              <a:gd name="T91" fmla="*/ 2147483647 h 804"/>
              <a:gd name="T92" fmla="*/ 2147483647 w 429"/>
              <a:gd name="T93" fmla="*/ 2147483647 h 804"/>
              <a:gd name="T94" fmla="*/ 2147483647 w 429"/>
              <a:gd name="T95" fmla="*/ 2147483647 h 804"/>
              <a:gd name="T96" fmla="*/ 2147483647 w 429"/>
              <a:gd name="T97" fmla="*/ 2147483647 h 804"/>
              <a:gd name="T98" fmla="*/ 2147483647 w 429"/>
              <a:gd name="T99" fmla="*/ 2147483647 h 804"/>
              <a:gd name="T100" fmla="*/ 2147483647 w 429"/>
              <a:gd name="T101" fmla="*/ 2147483647 h 804"/>
              <a:gd name="T102" fmla="*/ 2147483647 w 429"/>
              <a:gd name="T103" fmla="*/ 2147483647 h 804"/>
              <a:gd name="T104" fmla="*/ 2147483647 w 429"/>
              <a:gd name="T105" fmla="*/ 2147483647 h 804"/>
              <a:gd name="T106" fmla="*/ 2147483647 w 429"/>
              <a:gd name="T107" fmla="*/ 2147483647 h 804"/>
              <a:gd name="T108" fmla="*/ 2147483647 w 429"/>
              <a:gd name="T109" fmla="*/ 2147483647 h 804"/>
              <a:gd name="T110" fmla="*/ 2147483647 w 429"/>
              <a:gd name="T111" fmla="*/ 2147483647 h 804"/>
              <a:gd name="T112" fmla="*/ 2147483647 w 429"/>
              <a:gd name="T113" fmla="*/ 2147483647 h 8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9"/>
              <a:gd name="T172" fmla="*/ 0 h 804"/>
              <a:gd name="T173" fmla="*/ 429 w 429"/>
              <a:gd name="T174" fmla="*/ 804 h 8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9" h="804">
                <a:moveTo>
                  <a:pt x="120" y="444"/>
                </a:moveTo>
                <a:lnTo>
                  <a:pt x="108" y="388"/>
                </a:lnTo>
                <a:lnTo>
                  <a:pt x="96" y="324"/>
                </a:lnTo>
                <a:lnTo>
                  <a:pt x="84" y="264"/>
                </a:lnTo>
                <a:lnTo>
                  <a:pt x="68" y="204"/>
                </a:lnTo>
                <a:lnTo>
                  <a:pt x="52" y="152"/>
                </a:lnTo>
                <a:lnTo>
                  <a:pt x="36" y="104"/>
                </a:lnTo>
                <a:lnTo>
                  <a:pt x="20" y="64"/>
                </a:lnTo>
                <a:lnTo>
                  <a:pt x="8" y="32"/>
                </a:lnTo>
                <a:lnTo>
                  <a:pt x="0" y="12"/>
                </a:lnTo>
                <a:lnTo>
                  <a:pt x="0" y="0"/>
                </a:lnTo>
                <a:lnTo>
                  <a:pt x="4" y="0"/>
                </a:lnTo>
                <a:lnTo>
                  <a:pt x="12" y="12"/>
                </a:lnTo>
                <a:lnTo>
                  <a:pt x="24" y="36"/>
                </a:lnTo>
                <a:lnTo>
                  <a:pt x="44" y="68"/>
                </a:lnTo>
                <a:lnTo>
                  <a:pt x="64" y="112"/>
                </a:lnTo>
                <a:lnTo>
                  <a:pt x="84" y="160"/>
                </a:lnTo>
                <a:lnTo>
                  <a:pt x="104" y="220"/>
                </a:lnTo>
                <a:lnTo>
                  <a:pt x="124" y="280"/>
                </a:lnTo>
                <a:lnTo>
                  <a:pt x="144" y="348"/>
                </a:lnTo>
                <a:lnTo>
                  <a:pt x="160" y="412"/>
                </a:lnTo>
                <a:lnTo>
                  <a:pt x="172" y="476"/>
                </a:lnTo>
                <a:lnTo>
                  <a:pt x="184" y="532"/>
                </a:lnTo>
                <a:lnTo>
                  <a:pt x="192" y="580"/>
                </a:lnTo>
                <a:lnTo>
                  <a:pt x="200" y="620"/>
                </a:lnTo>
                <a:lnTo>
                  <a:pt x="208" y="648"/>
                </a:lnTo>
                <a:lnTo>
                  <a:pt x="212" y="668"/>
                </a:lnTo>
                <a:lnTo>
                  <a:pt x="220" y="676"/>
                </a:lnTo>
                <a:lnTo>
                  <a:pt x="224" y="676"/>
                </a:lnTo>
                <a:lnTo>
                  <a:pt x="228" y="664"/>
                </a:lnTo>
                <a:lnTo>
                  <a:pt x="232" y="644"/>
                </a:lnTo>
                <a:lnTo>
                  <a:pt x="236" y="616"/>
                </a:lnTo>
                <a:lnTo>
                  <a:pt x="240" y="584"/>
                </a:lnTo>
                <a:lnTo>
                  <a:pt x="244" y="544"/>
                </a:lnTo>
                <a:lnTo>
                  <a:pt x="244" y="464"/>
                </a:lnTo>
                <a:lnTo>
                  <a:pt x="248" y="424"/>
                </a:lnTo>
                <a:lnTo>
                  <a:pt x="248" y="388"/>
                </a:lnTo>
                <a:lnTo>
                  <a:pt x="252" y="360"/>
                </a:lnTo>
                <a:lnTo>
                  <a:pt x="256" y="340"/>
                </a:lnTo>
                <a:lnTo>
                  <a:pt x="264" y="328"/>
                </a:lnTo>
                <a:lnTo>
                  <a:pt x="276" y="320"/>
                </a:lnTo>
                <a:lnTo>
                  <a:pt x="289" y="320"/>
                </a:lnTo>
                <a:lnTo>
                  <a:pt x="301" y="328"/>
                </a:lnTo>
                <a:lnTo>
                  <a:pt x="321" y="344"/>
                </a:lnTo>
                <a:lnTo>
                  <a:pt x="337" y="360"/>
                </a:lnTo>
                <a:lnTo>
                  <a:pt x="353" y="384"/>
                </a:lnTo>
                <a:lnTo>
                  <a:pt x="369" y="412"/>
                </a:lnTo>
                <a:lnTo>
                  <a:pt x="385" y="444"/>
                </a:lnTo>
                <a:lnTo>
                  <a:pt x="393" y="484"/>
                </a:lnTo>
                <a:lnTo>
                  <a:pt x="401" y="528"/>
                </a:lnTo>
                <a:lnTo>
                  <a:pt x="401" y="616"/>
                </a:lnTo>
                <a:lnTo>
                  <a:pt x="397" y="660"/>
                </a:lnTo>
                <a:lnTo>
                  <a:pt x="385" y="700"/>
                </a:lnTo>
                <a:lnTo>
                  <a:pt x="373" y="732"/>
                </a:lnTo>
                <a:lnTo>
                  <a:pt x="361" y="764"/>
                </a:lnTo>
                <a:lnTo>
                  <a:pt x="345" y="784"/>
                </a:lnTo>
                <a:lnTo>
                  <a:pt x="333" y="796"/>
                </a:lnTo>
                <a:lnTo>
                  <a:pt x="317" y="804"/>
                </a:lnTo>
                <a:lnTo>
                  <a:pt x="305" y="804"/>
                </a:lnTo>
                <a:lnTo>
                  <a:pt x="289" y="796"/>
                </a:lnTo>
                <a:lnTo>
                  <a:pt x="276" y="784"/>
                </a:lnTo>
                <a:lnTo>
                  <a:pt x="268" y="764"/>
                </a:lnTo>
                <a:lnTo>
                  <a:pt x="256" y="744"/>
                </a:lnTo>
                <a:lnTo>
                  <a:pt x="248" y="720"/>
                </a:lnTo>
                <a:lnTo>
                  <a:pt x="244" y="696"/>
                </a:lnTo>
                <a:lnTo>
                  <a:pt x="240" y="668"/>
                </a:lnTo>
                <a:lnTo>
                  <a:pt x="236" y="644"/>
                </a:lnTo>
                <a:lnTo>
                  <a:pt x="236" y="608"/>
                </a:lnTo>
                <a:lnTo>
                  <a:pt x="240" y="592"/>
                </a:lnTo>
                <a:lnTo>
                  <a:pt x="244" y="580"/>
                </a:lnTo>
                <a:lnTo>
                  <a:pt x="252" y="572"/>
                </a:lnTo>
                <a:lnTo>
                  <a:pt x="260" y="572"/>
                </a:lnTo>
                <a:lnTo>
                  <a:pt x="268" y="572"/>
                </a:lnTo>
                <a:lnTo>
                  <a:pt x="276" y="576"/>
                </a:lnTo>
                <a:lnTo>
                  <a:pt x="289" y="580"/>
                </a:lnTo>
                <a:lnTo>
                  <a:pt x="301" y="588"/>
                </a:lnTo>
                <a:lnTo>
                  <a:pt x="313" y="600"/>
                </a:lnTo>
                <a:lnTo>
                  <a:pt x="321" y="612"/>
                </a:lnTo>
                <a:lnTo>
                  <a:pt x="333" y="628"/>
                </a:lnTo>
                <a:lnTo>
                  <a:pt x="341" y="644"/>
                </a:lnTo>
                <a:lnTo>
                  <a:pt x="349" y="664"/>
                </a:lnTo>
                <a:lnTo>
                  <a:pt x="357" y="680"/>
                </a:lnTo>
                <a:lnTo>
                  <a:pt x="365" y="696"/>
                </a:lnTo>
                <a:lnTo>
                  <a:pt x="373" y="716"/>
                </a:lnTo>
                <a:lnTo>
                  <a:pt x="377" y="732"/>
                </a:lnTo>
                <a:lnTo>
                  <a:pt x="385" y="744"/>
                </a:lnTo>
                <a:lnTo>
                  <a:pt x="389" y="756"/>
                </a:lnTo>
                <a:lnTo>
                  <a:pt x="397" y="764"/>
                </a:lnTo>
                <a:lnTo>
                  <a:pt x="401" y="772"/>
                </a:lnTo>
                <a:lnTo>
                  <a:pt x="409" y="772"/>
                </a:lnTo>
                <a:lnTo>
                  <a:pt x="413" y="768"/>
                </a:lnTo>
                <a:lnTo>
                  <a:pt x="417" y="764"/>
                </a:lnTo>
                <a:lnTo>
                  <a:pt x="421" y="748"/>
                </a:lnTo>
                <a:lnTo>
                  <a:pt x="425" y="724"/>
                </a:lnTo>
                <a:lnTo>
                  <a:pt x="425" y="696"/>
                </a:lnTo>
                <a:lnTo>
                  <a:pt x="429" y="660"/>
                </a:lnTo>
                <a:lnTo>
                  <a:pt x="425" y="620"/>
                </a:lnTo>
                <a:lnTo>
                  <a:pt x="425" y="572"/>
                </a:lnTo>
                <a:lnTo>
                  <a:pt x="421" y="520"/>
                </a:lnTo>
                <a:lnTo>
                  <a:pt x="417" y="464"/>
                </a:lnTo>
                <a:lnTo>
                  <a:pt x="409" y="404"/>
                </a:lnTo>
                <a:lnTo>
                  <a:pt x="397" y="344"/>
                </a:lnTo>
                <a:lnTo>
                  <a:pt x="385" y="280"/>
                </a:lnTo>
                <a:lnTo>
                  <a:pt x="369" y="224"/>
                </a:lnTo>
                <a:lnTo>
                  <a:pt x="353" y="168"/>
                </a:lnTo>
                <a:lnTo>
                  <a:pt x="337" y="116"/>
                </a:lnTo>
                <a:lnTo>
                  <a:pt x="321" y="76"/>
                </a:lnTo>
                <a:lnTo>
                  <a:pt x="309" y="40"/>
                </a:lnTo>
                <a:lnTo>
                  <a:pt x="301" y="20"/>
                </a:lnTo>
                <a:lnTo>
                  <a:pt x="297" y="8"/>
                </a:lnTo>
                <a:lnTo>
                  <a:pt x="297" y="4"/>
                </a:lnTo>
                <a:lnTo>
                  <a:pt x="305" y="16"/>
                </a:lnTo>
                <a:lnTo>
                  <a:pt x="317" y="36"/>
                </a:lnTo>
                <a:lnTo>
                  <a:pt x="333" y="68"/>
                </a:lnTo>
                <a:lnTo>
                  <a:pt x="353" y="108"/>
                </a:lnTo>
              </a:path>
            </a:pathLst>
          </a:custGeom>
          <a:noFill/>
          <a:ln w="31750" cap="flat">
            <a:solidFill>
              <a:srgbClr val="CCCCCC"/>
            </a:solidFill>
            <a:prstDash val="solid"/>
            <a:round/>
            <a:headEnd/>
            <a:tailEnd/>
          </a:ln>
        </p:spPr>
        <p:txBody>
          <a:bodyPr/>
          <a:lstStyle/>
          <a:p>
            <a:endParaRPr lang="en-US"/>
          </a:p>
        </p:txBody>
      </p:sp>
      <p:sp>
        <p:nvSpPr>
          <p:cNvPr id="20628" name="Oval 368"/>
          <p:cNvSpPr>
            <a:spLocks noChangeArrowheads="1"/>
          </p:cNvSpPr>
          <p:nvPr/>
        </p:nvSpPr>
        <p:spPr bwMode="auto">
          <a:xfrm>
            <a:off x="7985125" y="4715371"/>
            <a:ext cx="69850" cy="69850"/>
          </a:xfrm>
          <a:prstGeom prst="ellipse">
            <a:avLst/>
          </a:prstGeom>
          <a:solidFill>
            <a:srgbClr val="FF0000"/>
          </a:solidFill>
          <a:ln w="9525">
            <a:noFill/>
            <a:round/>
            <a:headEnd/>
            <a:tailEnd/>
          </a:ln>
        </p:spPr>
        <p:txBody>
          <a:bodyPr/>
          <a:lstStyle/>
          <a:p>
            <a:endParaRPr lang="en-GB"/>
          </a:p>
        </p:txBody>
      </p:sp>
      <p:sp>
        <p:nvSpPr>
          <p:cNvPr id="20629" name="Oval 369"/>
          <p:cNvSpPr>
            <a:spLocks noChangeArrowheads="1"/>
          </p:cNvSpPr>
          <p:nvPr/>
        </p:nvSpPr>
        <p:spPr bwMode="auto">
          <a:xfrm>
            <a:off x="8016875" y="4810621"/>
            <a:ext cx="69850" cy="69850"/>
          </a:xfrm>
          <a:prstGeom prst="ellipse">
            <a:avLst/>
          </a:prstGeom>
          <a:solidFill>
            <a:srgbClr val="FF0000"/>
          </a:solidFill>
          <a:ln w="9525">
            <a:noFill/>
            <a:round/>
            <a:headEnd/>
            <a:tailEnd/>
          </a:ln>
        </p:spPr>
        <p:txBody>
          <a:bodyPr/>
          <a:lstStyle/>
          <a:p>
            <a:endParaRPr lang="en-GB"/>
          </a:p>
        </p:txBody>
      </p:sp>
      <p:sp>
        <p:nvSpPr>
          <p:cNvPr id="20630" name="Oval 370"/>
          <p:cNvSpPr>
            <a:spLocks noChangeArrowheads="1"/>
          </p:cNvSpPr>
          <p:nvPr/>
        </p:nvSpPr>
        <p:spPr bwMode="auto">
          <a:xfrm>
            <a:off x="8048625" y="4918571"/>
            <a:ext cx="69850" cy="69850"/>
          </a:xfrm>
          <a:prstGeom prst="ellipse">
            <a:avLst/>
          </a:prstGeom>
          <a:solidFill>
            <a:srgbClr val="FF0000"/>
          </a:solidFill>
          <a:ln w="9525">
            <a:noFill/>
            <a:round/>
            <a:headEnd/>
            <a:tailEnd/>
          </a:ln>
        </p:spPr>
        <p:txBody>
          <a:bodyPr/>
          <a:lstStyle/>
          <a:p>
            <a:endParaRPr lang="en-GB"/>
          </a:p>
        </p:txBody>
      </p:sp>
      <p:sp>
        <p:nvSpPr>
          <p:cNvPr id="20631" name="Oval 371"/>
          <p:cNvSpPr>
            <a:spLocks noChangeArrowheads="1"/>
          </p:cNvSpPr>
          <p:nvPr/>
        </p:nvSpPr>
        <p:spPr bwMode="auto">
          <a:xfrm>
            <a:off x="8074025" y="5020171"/>
            <a:ext cx="69850" cy="69850"/>
          </a:xfrm>
          <a:prstGeom prst="ellipse">
            <a:avLst/>
          </a:prstGeom>
          <a:solidFill>
            <a:srgbClr val="FF0000"/>
          </a:solidFill>
          <a:ln w="9525">
            <a:noFill/>
            <a:round/>
            <a:headEnd/>
            <a:tailEnd/>
          </a:ln>
        </p:spPr>
        <p:txBody>
          <a:bodyPr/>
          <a:lstStyle/>
          <a:p>
            <a:endParaRPr lang="en-GB"/>
          </a:p>
        </p:txBody>
      </p:sp>
      <p:sp>
        <p:nvSpPr>
          <p:cNvPr id="20632" name="Oval 372"/>
          <p:cNvSpPr>
            <a:spLocks noChangeArrowheads="1"/>
          </p:cNvSpPr>
          <p:nvPr/>
        </p:nvSpPr>
        <p:spPr bwMode="auto">
          <a:xfrm>
            <a:off x="8093075" y="5121771"/>
            <a:ext cx="69850" cy="69850"/>
          </a:xfrm>
          <a:prstGeom prst="ellipse">
            <a:avLst/>
          </a:prstGeom>
          <a:solidFill>
            <a:srgbClr val="FF0000"/>
          </a:solidFill>
          <a:ln w="9525">
            <a:noFill/>
            <a:round/>
            <a:headEnd/>
            <a:tailEnd/>
          </a:ln>
        </p:spPr>
        <p:txBody>
          <a:bodyPr/>
          <a:lstStyle/>
          <a:p>
            <a:endParaRPr lang="en-GB"/>
          </a:p>
        </p:txBody>
      </p:sp>
      <p:sp>
        <p:nvSpPr>
          <p:cNvPr id="20633" name="Oval 373"/>
          <p:cNvSpPr>
            <a:spLocks noChangeArrowheads="1"/>
          </p:cNvSpPr>
          <p:nvPr/>
        </p:nvSpPr>
        <p:spPr bwMode="auto">
          <a:xfrm>
            <a:off x="8112125" y="5210671"/>
            <a:ext cx="69850" cy="69850"/>
          </a:xfrm>
          <a:prstGeom prst="ellipse">
            <a:avLst/>
          </a:prstGeom>
          <a:solidFill>
            <a:srgbClr val="FF0000"/>
          </a:solidFill>
          <a:ln w="9525">
            <a:noFill/>
            <a:round/>
            <a:headEnd/>
            <a:tailEnd/>
          </a:ln>
        </p:spPr>
        <p:txBody>
          <a:bodyPr/>
          <a:lstStyle/>
          <a:p>
            <a:endParaRPr lang="en-GB"/>
          </a:p>
        </p:txBody>
      </p:sp>
      <p:sp>
        <p:nvSpPr>
          <p:cNvPr id="20634" name="Oval 374"/>
          <p:cNvSpPr>
            <a:spLocks noChangeArrowheads="1"/>
          </p:cNvSpPr>
          <p:nvPr/>
        </p:nvSpPr>
        <p:spPr bwMode="auto">
          <a:xfrm>
            <a:off x="8124825" y="5286871"/>
            <a:ext cx="69850" cy="69850"/>
          </a:xfrm>
          <a:prstGeom prst="ellipse">
            <a:avLst/>
          </a:prstGeom>
          <a:solidFill>
            <a:srgbClr val="FF0000"/>
          </a:solidFill>
          <a:ln w="9525">
            <a:noFill/>
            <a:round/>
            <a:headEnd/>
            <a:tailEnd/>
          </a:ln>
        </p:spPr>
        <p:txBody>
          <a:bodyPr/>
          <a:lstStyle/>
          <a:p>
            <a:endParaRPr lang="en-GB"/>
          </a:p>
        </p:txBody>
      </p:sp>
      <p:sp>
        <p:nvSpPr>
          <p:cNvPr id="20635" name="Oval 375"/>
          <p:cNvSpPr>
            <a:spLocks noChangeArrowheads="1"/>
          </p:cNvSpPr>
          <p:nvPr/>
        </p:nvSpPr>
        <p:spPr bwMode="auto">
          <a:xfrm>
            <a:off x="8137525" y="5350371"/>
            <a:ext cx="69850" cy="69850"/>
          </a:xfrm>
          <a:prstGeom prst="ellipse">
            <a:avLst/>
          </a:prstGeom>
          <a:solidFill>
            <a:srgbClr val="FF0000"/>
          </a:solidFill>
          <a:ln w="9525">
            <a:noFill/>
            <a:round/>
            <a:headEnd/>
            <a:tailEnd/>
          </a:ln>
        </p:spPr>
        <p:txBody>
          <a:bodyPr/>
          <a:lstStyle/>
          <a:p>
            <a:endParaRPr lang="en-GB"/>
          </a:p>
        </p:txBody>
      </p:sp>
      <p:sp>
        <p:nvSpPr>
          <p:cNvPr id="20636" name="Oval 376"/>
          <p:cNvSpPr>
            <a:spLocks noChangeArrowheads="1"/>
          </p:cNvSpPr>
          <p:nvPr/>
        </p:nvSpPr>
        <p:spPr bwMode="auto">
          <a:xfrm>
            <a:off x="8150225" y="5394821"/>
            <a:ext cx="69850" cy="69850"/>
          </a:xfrm>
          <a:prstGeom prst="ellipse">
            <a:avLst/>
          </a:prstGeom>
          <a:solidFill>
            <a:srgbClr val="FF0000"/>
          </a:solidFill>
          <a:ln w="9525">
            <a:noFill/>
            <a:round/>
            <a:headEnd/>
            <a:tailEnd/>
          </a:ln>
        </p:spPr>
        <p:txBody>
          <a:bodyPr/>
          <a:lstStyle/>
          <a:p>
            <a:endParaRPr lang="en-GB"/>
          </a:p>
        </p:txBody>
      </p:sp>
      <p:sp>
        <p:nvSpPr>
          <p:cNvPr id="20637" name="Oval 377"/>
          <p:cNvSpPr>
            <a:spLocks noChangeArrowheads="1"/>
          </p:cNvSpPr>
          <p:nvPr/>
        </p:nvSpPr>
        <p:spPr bwMode="auto">
          <a:xfrm>
            <a:off x="8156575" y="5426571"/>
            <a:ext cx="69850" cy="69850"/>
          </a:xfrm>
          <a:prstGeom prst="ellipse">
            <a:avLst/>
          </a:prstGeom>
          <a:solidFill>
            <a:srgbClr val="FF0000"/>
          </a:solidFill>
          <a:ln w="9525">
            <a:noFill/>
            <a:round/>
            <a:headEnd/>
            <a:tailEnd/>
          </a:ln>
        </p:spPr>
        <p:txBody>
          <a:bodyPr/>
          <a:lstStyle/>
          <a:p>
            <a:endParaRPr lang="en-GB"/>
          </a:p>
        </p:txBody>
      </p:sp>
      <p:sp>
        <p:nvSpPr>
          <p:cNvPr id="20638" name="Oval 378"/>
          <p:cNvSpPr>
            <a:spLocks noChangeArrowheads="1"/>
          </p:cNvSpPr>
          <p:nvPr/>
        </p:nvSpPr>
        <p:spPr bwMode="auto">
          <a:xfrm>
            <a:off x="8169275" y="5439271"/>
            <a:ext cx="69850" cy="69850"/>
          </a:xfrm>
          <a:prstGeom prst="ellipse">
            <a:avLst/>
          </a:prstGeom>
          <a:solidFill>
            <a:srgbClr val="FF0000"/>
          </a:solidFill>
          <a:ln w="9525">
            <a:noFill/>
            <a:round/>
            <a:headEnd/>
            <a:tailEnd/>
          </a:ln>
        </p:spPr>
        <p:txBody>
          <a:bodyPr/>
          <a:lstStyle/>
          <a:p>
            <a:endParaRPr lang="en-GB"/>
          </a:p>
        </p:txBody>
      </p:sp>
      <p:sp>
        <p:nvSpPr>
          <p:cNvPr id="20639" name="Rectangle 379"/>
          <p:cNvSpPr>
            <a:spLocks noChangeArrowheads="1"/>
          </p:cNvSpPr>
          <p:nvPr/>
        </p:nvSpPr>
        <p:spPr bwMode="auto">
          <a:xfrm>
            <a:off x="7743825" y="3929559"/>
            <a:ext cx="915988" cy="258762"/>
          </a:xfrm>
          <a:prstGeom prst="rect">
            <a:avLst/>
          </a:prstGeom>
          <a:noFill/>
          <a:ln w="9525">
            <a:noFill/>
            <a:miter lim="800000"/>
            <a:headEnd/>
            <a:tailEnd/>
          </a:ln>
        </p:spPr>
        <p:txBody>
          <a:bodyPr wrap="none" lIns="0" tIns="0" rIns="0" bIns="0">
            <a:spAutoFit/>
          </a:bodyPr>
          <a:lstStyle/>
          <a:p>
            <a:r>
              <a:rPr lang="en-GB" sz="1700">
                <a:solidFill>
                  <a:srgbClr val="990033"/>
                </a:solidFill>
              </a:rPr>
              <a:t>observation</a:t>
            </a:r>
            <a:endParaRPr lang="en-GB" sz="2800">
              <a:solidFill>
                <a:srgbClr val="990033"/>
              </a:solidFill>
            </a:endParaRPr>
          </a:p>
        </p:txBody>
      </p:sp>
      <p:sp>
        <p:nvSpPr>
          <p:cNvPr id="20640" name="Rectangle 380"/>
          <p:cNvSpPr>
            <a:spLocks noChangeArrowheads="1"/>
          </p:cNvSpPr>
          <p:nvPr/>
        </p:nvSpPr>
        <p:spPr bwMode="auto">
          <a:xfrm>
            <a:off x="7883525" y="6036171"/>
            <a:ext cx="508000" cy="152400"/>
          </a:xfrm>
          <a:prstGeom prst="rect">
            <a:avLst/>
          </a:prstGeom>
          <a:noFill/>
          <a:ln w="9525">
            <a:noFill/>
            <a:miter lim="800000"/>
            <a:headEnd/>
            <a:tailEnd/>
          </a:ln>
        </p:spPr>
        <p:txBody>
          <a:bodyPr wrap="none" lIns="0" tIns="0" rIns="0" bIns="0">
            <a:spAutoFit/>
          </a:bodyPr>
          <a:lstStyle/>
          <a:p>
            <a:r>
              <a:rPr lang="en-GB" sz="1000">
                <a:solidFill>
                  <a:srgbClr val="000000"/>
                </a:solidFill>
              </a:rPr>
              <a:t>position (x)</a:t>
            </a:r>
            <a:endParaRPr lang="en-GB" sz="2800"/>
          </a:p>
        </p:txBody>
      </p:sp>
      <p:cxnSp>
        <p:nvCxnSpPr>
          <p:cNvPr id="20641" name="AutoShape 197"/>
          <p:cNvCxnSpPr>
            <a:cxnSpLocks noChangeShapeType="1"/>
            <a:stCxn id="210" idx="0"/>
            <a:endCxn id="20644" idx="1"/>
          </p:cNvCxnSpPr>
          <p:nvPr/>
        </p:nvCxnSpPr>
        <p:spPr bwMode="auto">
          <a:xfrm rot="5400000" flipH="1" flipV="1">
            <a:off x="3700178" y="-38220"/>
            <a:ext cx="1245041" cy="2226022"/>
          </a:xfrm>
          <a:prstGeom prst="curvedConnector2">
            <a:avLst/>
          </a:prstGeom>
          <a:noFill/>
          <a:ln w="12700">
            <a:solidFill>
              <a:schemeClr val="tx2"/>
            </a:solidFill>
            <a:prstDash val="sysDot"/>
            <a:round/>
            <a:headEnd type="triangle" w="med" len="med"/>
            <a:tailEnd/>
          </a:ln>
        </p:spPr>
      </p:cxnSp>
      <p:grpSp>
        <p:nvGrpSpPr>
          <p:cNvPr id="4" name="Group 497"/>
          <p:cNvGrpSpPr>
            <a:grpSpLocks/>
          </p:cNvGrpSpPr>
          <p:nvPr/>
        </p:nvGrpSpPr>
        <p:grpSpPr bwMode="auto">
          <a:xfrm>
            <a:off x="6465168" y="1913335"/>
            <a:ext cx="1224136" cy="1152128"/>
            <a:chOff x="3044" y="584"/>
            <a:chExt cx="1021" cy="840"/>
          </a:xfrm>
        </p:grpSpPr>
        <p:sp>
          <p:nvSpPr>
            <p:cNvPr id="20652" name="Freeform 427"/>
            <p:cNvSpPr>
              <a:spLocks/>
            </p:cNvSpPr>
            <p:nvPr/>
          </p:nvSpPr>
          <p:spPr bwMode="auto">
            <a:xfrm>
              <a:off x="3044" y="584"/>
              <a:ext cx="508" cy="796"/>
            </a:xfrm>
            <a:custGeom>
              <a:avLst/>
              <a:gdLst>
                <a:gd name="T0" fmla="*/ 8 w 508"/>
                <a:gd name="T1" fmla="*/ 196 h 796"/>
                <a:gd name="T2" fmla="*/ 20 w 508"/>
                <a:gd name="T3" fmla="*/ 128 h 796"/>
                <a:gd name="T4" fmla="*/ 32 w 508"/>
                <a:gd name="T5" fmla="*/ 124 h 796"/>
                <a:gd name="T6" fmla="*/ 44 w 508"/>
                <a:gd name="T7" fmla="*/ 160 h 796"/>
                <a:gd name="T8" fmla="*/ 56 w 508"/>
                <a:gd name="T9" fmla="*/ 224 h 796"/>
                <a:gd name="T10" fmla="*/ 68 w 508"/>
                <a:gd name="T11" fmla="*/ 308 h 796"/>
                <a:gd name="T12" fmla="*/ 80 w 508"/>
                <a:gd name="T13" fmla="*/ 408 h 796"/>
                <a:gd name="T14" fmla="*/ 92 w 508"/>
                <a:gd name="T15" fmla="*/ 528 h 796"/>
                <a:gd name="T16" fmla="*/ 104 w 508"/>
                <a:gd name="T17" fmla="*/ 636 h 796"/>
                <a:gd name="T18" fmla="*/ 116 w 508"/>
                <a:gd name="T19" fmla="*/ 720 h 796"/>
                <a:gd name="T20" fmla="*/ 128 w 508"/>
                <a:gd name="T21" fmla="*/ 772 h 796"/>
                <a:gd name="T22" fmla="*/ 140 w 508"/>
                <a:gd name="T23" fmla="*/ 796 h 796"/>
                <a:gd name="T24" fmla="*/ 152 w 508"/>
                <a:gd name="T25" fmla="*/ 776 h 796"/>
                <a:gd name="T26" fmla="*/ 164 w 508"/>
                <a:gd name="T27" fmla="*/ 744 h 796"/>
                <a:gd name="T28" fmla="*/ 176 w 508"/>
                <a:gd name="T29" fmla="*/ 728 h 796"/>
                <a:gd name="T30" fmla="*/ 188 w 508"/>
                <a:gd name="T31" fmla="*/ 720 h 796"/>
                <a:gd name="T32" fmla="*/ 200 w 508"/>
                <a:gd name="T33" fmla="*/ 716 h 796"/>
                <a:gd name="T34" fmla="*/ 212 w 508"/>
                <a:gd name="T35" fmla="*/ 696 h 796"/>
                <a:gd name="T36" fmla="*/ 224 w 508"/>
                <a:gd name="T37" fmla="*/ 664 h 796"/>
                <a:gd name="T38" fmla="*/ 236 w 508"/>
                <a:gd name="T39" fmla="*/ 648 h 796"/>
                <a:gd name="T40" fmla="*/ 248 w 508"/>
                <a:gd name="T41" fmla="*/ 660 h 796"/>
                <a:gd name="T42" fmla="*/ 260 w 508"/>
                <a:gd name="T43" fmla="*/ 668 h 796"/>
                <a:gd name="T44" fmla="*/ 272 w 508"/>
                <a:gd name="T45" fmla="*/ 652 h 796"/>
                <a:gd name="T46" fmla="*/ 284 w 508"/>
                <a:gd name="T47" fmla="*/ 608 h 796"/>
                <a:gd name="T48" fmla="*/ 296 w 508"/>
                <a:gd name="T49" fmla="*/ 568 h 796"/>
                <a:gd name="T50" fmla="*/ 308 w 508"/>
                <a:gd name="T51" fmla="*/ 544 h 796"/>
                <a:gd name="T52" fmla="*/ 320 w 508"/>
                <a:gd name="T53" fmla="*/ 516 h 796"/>
                <a:gd name="T54" fmla="*/ 332 w 508"/>
                <a:gd name="T55" fmla="*/ 476 h 796"/>
                <a:gd name="T56" fmla="*/ 344 w 508"/>
                <a:gd name="T57" fmla="*/ 400 h 796"/>
                <a:gd name="T58" fmla="*/ 356 w 508"/>
                <a:gd name="T59" fmla="*/ 312 h 796"/>
                <a:gd name="T60" fmla="*/ 368 w 508"/>
                <a:gd name="T61" fmla="*/ 228 h 796"/>
                <a:gd name="T62" fmla="*/ 380 w 508"/>
                <a:gd name="T63" fmla="*/ 156 h 796"/>
                <a:gd name="T64" fmla="*/ 392 w 508"/>
                <a:gd name="T65" fmla="*/ 96 h 796"/>
                <a:gd name="T66" fmla="*/ 404 w 508"/>
                <a:gd name="T67" fmla="*/ 36 h 796"/>
                <a:gd name="T68" fmla="*/ 416 w 508"/>
                <a:gd name="T69" fmla="*/ 0 h 796"/>
                <a:gd name="T70" fmla="*/ 428 w 508"/>
                <a:gd name="T71" fmla="*/ 24 h 796"/>
                <a:gd name="T72" fmla="*/ 440 w 508"/>
                <a:gd name="T73" fmla="*/ 96 h 796"/>
                <a:gd name="T74" fmla="*/ 452 w 508"/>
                <a:gd name="T75" fmla="*/ 192 h 796"/>
                <a:gd name="T76" fmla="*/ 464 w 508"/>
                <a:gd name="T77" fmla="*/ 292 h 796"/>
                <a:gd name="T78" fmla="*/ 476 w 508"/>
                <a:gd name="T79" fmla="*/ 392 h 796"/>
                <a:gd name="T80" fmla="*/ 488 w 508"/>
                <a:gd name="T81" fmla="*/ 504 h 796"/>
                <a:gd name="T82" fmla="*/ 500 w 508"/>
                <a:gd name="T83" fmla="*/ 628 h 7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96"/>
                <a:gd name="T128" fmla="*/ 508 w 508"/>
                <a:gd name="T129" fmla="*/ 796 h 7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96">
                  <a:moveTo>
                    <a:pt x="0" y="360"/>
                  </a:moveTo>
                  <a:lnTo>
                    <a:pt x="4" y="236"/>
                  </a:lnTo>
                  <a:lnTo>
                    <a:pt x="8" y="196"/>
                  </a:lnTo>
                  <a:lnTo>
                    <a:pt x="12" y="164"/>
                  </a:lnTo>
                  <a:lnTo>
                    <a:pt x="16" y="140"/>
                  </a:lnTo>
                  <a:lnTo>
                    <a:pt x="20" y="128"/>
                  </a:lnTo>
                  <a:lnTo>
                    <a:pt x="24" y="120"/>
                  </a:lnTo>
                  <a:lnTo>
                    <a:pt x="28" y="120"/>
                  </a:lnTo>
                  <a:lnTo>
                    <a:pt x="32" y="124"/>
                  </a:lnTo>
                  <a:lnTo>
                    <a:pt x="36" y="132"/>
                  </a:lnTo>
                  <a:lnTo>
                    <a:pt x="40" y="144"/>
                  </a:lnTo>
                  <a:lnTo>
                    <a:pt x="44" y="160"/>
                  </a:lnTo>
                  <a:lnTo>
                    <a:pt x="48" y="180"/>
                  </a:lnTo>
                  <a:lnTo>
                    <a:pt x="52" y="204"/>
                  </a:lnTo>
                  <a:lnTo>
                    <a:pt x="56" y="224"/>
                  </a:lnTo>
                  <a:lnTo>
                    <a:pt x="60" y="248"/>
                  </a:lnTo>
                  <a:lnTo>
                    <a:pt x="64" y="276"/>
                  </a:lnTo>
                  <a:lnTo>
                    <a:pt x="68" y="308"/>
                  </a:lnTo>
                  <a:lnTo>
                    <a:pt x="72" y="340"/>
                  </a:lnTo>
                  <a:lnTo>
                    <a:pt x="76" y="372"/>
                  </a:lnTo>
                  <a:lnTo>
                    <a:pt x="80" y="408"/>
                  </a:lnTo>
                  <a:lnTo>
                    <a:pt x="84" y="448"/>
                  </a:lnTo>
                  <a:lnTo>
                    <a:pt x="88" y="488"/>
                  </a:lnTo>
                  <a:lnTo>
                    <a:pt x="92" y="528"/>
                  </a:lnTo>
                  <a:lnTo>
                    <a:pt x="96" y="564"/>
                  </a:lnTo>
                  <a:lnTo>
                    <a:pt x="100" y="604"/>
                  </a:lnTo>
                  <a:lnTo>
                    <a:pt x="104" y="636"/>
                  </a:lnTo>
                  <a:lnTo>
                    <a:pt x="108" y="668"/>
                  </a:lnTo>
                  <a:lnTo>
                    <a:pt x="112" y="696"/>
                  </a:lnTo>
                  <a:lnTo>
                    <a:pt x="116" y="720"/>
                  </a:lnTo>
                  <a:lnTo>
                    <a:pt x="120" y="740"/>
                  </a:lnTo>
                  <a:lnTo>
                    <a:pt x="124" y="760"/>
                  </a:lnTo>
                  <a:lnTo>
                    <a:pt x="128" y="772"/>
                  </a:lnTo>
                  <a:lnTo>
                    <a:pt x="132" y="784"/>
                  </a:lnTo>
                  <a:lnTo>
                    <a:pt x="136" y="792"/>
                  </a:lnTo>
                  <a:lnTo>
                    <a:pt x="140" y="796"/>
                  </a:lnTo>
                  <a:lnTo>
                    <a:pt x="144" y="792"/>
                  </a:lnTo>
                  <a:lnTo>
                    <a:pt x="148" y="784"/>
                  </a:lnTo>
                  <a:lnTo>
                    <a:pt x="152" y="776"/>
                  </a:lnTo>
                  <a:lnTo>
                    <a:pt x="156" y="764"/>
                  </a:lnTo>
                  <a:lnTo>
                    <a:pt x="160" y="752"/>
                  </a:lnTo>
                  <a:lnTo>
                    <a:pt x="164" y="744"/>
                  </a:lnTo>
                  <a:lnTo>
                    <a:pt x="168" y="736"/>
                  </a:lnTo>
                  <a:lnTo>
                    <a:pt x="172" y="732"/>
                  </a:lnTo>
                  <a:lnTo>
                    <a:pt x="176" y="728"/>
                  </a:lnTo>
                  <a:lnTo>
                    <a:pt x="180" y="728"/>
                  </a:lnTo>
                  <a:lnTo>
                    <a:pt x="184" y="724"/>
                  </a:lnTo>
                  <a:lnTo>
                    <a:pt x="188" y="720"/>
                  </a:lnTo>
                  <a:lnTo>
                    <a:pt x="192" y="720"/>
                  </a:lnTo>
                  <a:lnTo>
                    <a:pt x="196" y="716"/>
                  </a:lnTo>
                  <a:lnTo>
                    <a:pt x="200" y="716"/>
                  </a:lnTo>
                  <a:lnTo>
                    <a:pt x="204" y="708"/>
                  </a:lnTo>
                  <a:lnTo>
                    <a:pt x="208" y="704"/>
                  </a:lnTo>
                  <a:lnTo>
                    <a:pt x="212" y="696"/>
                  </a:lnTo>
                  <a:lnTo>
                    <a:pt x="216" y="684"/>
                  </a:lnTo>
                  <a:lnTo>
                    <a:pt x="220" y="672"/>
                  </a:lnTo>
                  <a:lnTo>
                    <a:pt x="224" y="664"/>
                  </a:lnTo>
                  <a:lnTo>
                    <a:pt x="228" y="656"/>
                  </a:lnTo>
                  <a:lnTo>
                    <a:pt x="232" y="648"/>
                  </a:lnTo>
                  <a:lnTo>
                    <a:pt x="236" y="648"/>
                  </a:lnTo>
                  <a:lnTo>
                    <a:pt x="240" y="648"/>
                  </a:lnTo>
                  <a:lnTo>
                    <a:pt x="244" y="652"/>
                  </a:lnTo>
                  <a:lnTo>
                    <a:pt x="248" y="660"/>
                  </a:lnTo>
                  <a:lnTo>
                    <a:pt x="252" y="664"/>
                  </a:lnTo>
                  <a:lnTo>
                    <a:pt x="256" y="664"/>
                  </a:lnTo>
                  <a:lnTo>
                    <a:pt x="260" y="668"/>
                  </a:lnTo>
                  <a:lnTo>
                    <a:pt x="264" y="664"/>
                  </a:lnTo>
                  <a:lnTo>
                    <a:pt x="268" y="660"/>
                  </a:lnTo>
                  <a:lnTo>
                    <a:pt x="272" y="652"/>
                  </a:lnTo>
                  <a:lnTo>
                    <a:pt x="276" y="640"/>
                  </a:lnTo>
                  <a:lnTo>
                    <a:pt x="280" y="624"/>
                  </a:lnTo>
                  <a:lnTo>
                    <a:pt x="284" y="608"/>
                  </a:lnTo>
                  <a:lnTo>
                    <a:pt x="288" y="596"/>
                  </a:lnTo>
                  <a:lnTo>
                    <a:pt x="292" y="580"/>
                  </a:lnTo>
                  <a:lnTo>
                    <a:pt x="296" y="568"/>
                  </a:lnTo>
                  <a:lnTo>
                    <a:pt x="300" y="560"/>
                  </a:lnTo>
                  <a:lnTo>
                    <a:pt x="304" y="552"/>
                  </a:lnTo>
                  <a:lnTo>
                    <a:pt x="308" y="544"/>
                  </a:lnTo>
                  <a:lnTo>
                    <a:pt x="312" y="536"/>
                  </a:lnTo>
                  <a:lnTo>
                    <a:pt x="316" y="528"/>
                  </a:lnTo>
                  <a:lnTo>
                    <a:pt x="320" y="516"/>
                  </a:lnTo>
                  <a:lnTo>
                    <a:pt x="324" y="504"/>
                  </a:lnTo>
                  <a:lnTo>
                    <a:pt x="328" y="492"/>
                  </a:lnTo>
                  <a:lnTo>
                    <a:pt x="332" y="476"/>
                  </a:lnTo>
                  <a:lnTo>
                    <a:pt x="336" y="452"/>
                  </a:lnTo>
                  <a:lnTo>
                    <a:pt x="340" y="428"/>
                  </a:lnTo>
                  <a:lnTo>
                    <a:pt x="344" y="400"/>
                  </a:lnTo>
                  <a:lnTo>
                    <a:pt x="348" y="372"/>
                  </a:lnTo>
                  <a:lnTo>
                    <a:pt x="352" y="344"/>
                  </a:lnTo>
                  <a:lnTo>
                    <a:pt x="356" y="312"/>
                  </a:lnTo>
                  <a:lnTo>
                    <a:pt x="360" y="284"/>
                  </a:lnTo>
                  <a:lnTo>
                    <a:pt x="364" y="256"/>
                  </a:lnTo>
                  <a:lnTo>
                    <a:pt x="368" y="228"/>
                  </a:lnTo>
                  <a:lnTo>
                    <a:pt x="372" y="204"/>
                  </a:lnTo>
                  <a:lnTo>
                    <a:pt x="376" y="180"/>
                  </a:lnTo>
                  <a:lnTo>
                    <a:pt x="380" y="156"/>
                  </a:lnTo>
                  <a:lnTo>
                    <a:pt x="384" y="136"/>
                  </a:lnTo>
                  <a:lnTo>
                    <a:pt x="388" y="116"/>
                  </a:lnTo>
                  <a:lnTo>
                    <a:pt x="392" y="96"/>
                  </a:lnTo>
                  <a:lnTo>
                    <a:pt x="396" y="76"/>
                  </a:lnTo>
                  <a:lnTo>
                    <a:pt x="400" y="56"/>
                  </a:lnTo>
                  <a:lnTo>
                    <a:pt x="404" y="36"/>
                  </a:lnTo>
                  <a:lnTo>
                    <a:pt x="408" y="20"/>
                  </a:lnTo>
                  <a:lnTo>
                    <a:pt x="412" y="8"/>
                  </a:lnTo>
                  <a:lnTo>
                    <a:pt x="416" y="0"/>
                  </a:lnTo>
                  <a:lnTo>
                    <a:pt x="420" y="0"/>
                  </a:lnTo>
                  <a:lnTo>
                    <a:pt x="424" y="8"/>
                  </a:lnTo>
                  <a:lnTo>
                    <a:pt x="428" y="24"/>
                  </a:lnTo>
                  <a:lnTo>
                    <a:pt x="432" y="44"/>
                  </a:lnTo>
                  <a:lnTo>
                    <a:pt x="436" y="68"/>
                  </a:lnTo>
                  <a:lnTo>
                    <a:pt x="440" y="96"/>
                  </a:lnTo>
                  <a:lnTo>
                    <a:pt x="444" y="128"/>
                  </a:lnTo>
                  <a:lnTo>
                    <a:pt x="448" y="160"/>
                  </a:lnTo>
                  <a:lnTo>
                    <a:pt x="452" y="192"/>
                  </a:lnTo>
                  <a:lnTo>
                    <a:pt x="456" y="224"/>
                  </a:lnTo>
                  <a:lnTo>
                    <a:pt x="460" y="256"/>
                  </a:lnTo>
                  <a:lnTo>
                    <a:pt x="464" y="292"/>
                  </a:lnTo>
                  <a:lnTo>
                    <a:pt x="468" y="324"/>
                  </a:lnTo>
                  <a:lnTo>
                    <a:pt x="472" y="356"/>
                  </a:lnTo>
                  <a:lnTo>
                    <a:pt x="476" y="392"/>
                  </a:lnTo>
                  <a:lnTo>
                    <a:pt x="480" y="428"/>
                  </a:lnTo>
                  <a:lnTo>
                    <a:pt x="484" y="464"/>
                  </a:lnTo>
                  <a:lnTo>
                    <a:pt x="488" y="504"/>
                  </a:lnTo>
                  <a:lnTo>
                    <a:pt x="492" y="548"/>
                  </a:lnTo>
                  <a:lnTo>
                    <a:pt x="496" y="588"/>
                  </a:lnTo>
                  <a:lnTo>
                    <a:pt x="500" y="628"/>
                  </a:lnTo>
                  <a:lnTo>
                    <a:pt x="504" y="668"/>
                  </a:lnTo>
                  <a:lnTo>
                    <a:pt x="508" y="704"/>
                  </a:lnTo>
                </a:path>
              </a:pathLst>
            </a:custGeom>
            <a:noFill/>
            <a:ln w="0" cap="rnd">
              <a:solidFill>
                <a:srgbClr val="BF00BF"/>
              </a:solidFill>
              <a:prstDash val="sysDot"/>
              <a:round/>
              <a:headEnd/>
              <a:tailEnd/>
            </a:ln>
          </p:spPr>
          <p:txBody>
            <a:bodyPr/>
            <a:lstStyle/>
            <a:p>
              <a:endParaRPr lang="en-US"/>
            </a:p>
          </p:txBody>
        </p:sp>
        <p:sp>
          <p:nvSpPr>
            <p:cNvPr id="20653" name="Freeform 428"/>
            <p:cNvSpPr>
              <a:spLocks/>
            </p:cNvSpPr>
            <p:nvPr/>
          </p:nvSpPr>
          <p:spPr bwMode="auto">
            <a:xfrm>
              <a:off x="3552" y="584"/>
              <a:ext cx="513" cy="840"/>
            </a:xfrm>
            <a:custGeom>
              <a:avLst/>
              <a:gdLst>
                <a:gd name="T0" fmla="*/ 12 w 513"/>
                <a:gd name="T1" fmla="*/ 764 h 840"/>
                <a:gd name="T2" fmla="*/ 24 w 513"/>
                <a:gd name="T3" fmla="*/ 820 h 840"/>
                <a:gd name="T4" fmla="*/ 36 w 513"/>
                <a:gd name="T5" fmla="*/ 840 h 840"/>
                <a:gd name="T6" fmla="*/ 48 w 513"/>
                <a:gd name="T7" fmla="*/ 812 h 840"/>
                <a:gd name="T8" fmla="*/ 60 w 513"/>
                <a:gd name="T9" fmla="*/ 764 h 840"/>
                <a:gd name="T10" fmla="*/ 72 w 513"/>
                <a:gd name="T11" fmla="*/ 740 h 840"/>
                <a:gd name="T12" fmla="*/ 85 w 513"/>
                <a:gd name="T13" fmla="*/ 736 h 840"/>
                <a:gd name="T14" fmla="*/ 97 w 513"/>
                <a:gd name="T15" fmla="*/ 732 h 840"/>
                <a:gd name="T16" fmla="*/ 109 w 513"/>
                <a:gd name="T17" fmla="*/ 716 h 840"/>
                <a:gd name="T18" fmla="*/ 121 w 513"/>
                <a:gd name="T19" fmla="*/ 680 h 840"/>
                <a:gd name="T20" fmla="*/ 133 w 513"/>
                <a:gd name="T21" fmla="*/ 652 h 840"/>
                <a:gd name="T22" fmla="*/ 145 w 513"/>
                <a:gd name="T23" fmla="*/ 652 h 840"/>
                <a:gd name="T24" fmla="*/ 157 w 513"/>
                <a:gd name="T25" fmla="*/ 668 h 840"/>
                <a:gd name="T26" fmla="*/ 169 w 513"/>
                <a:gd name="T27" fmla="*/ 672 h 840"/>
                <a:gd name="T28" fmla="*/ 181 w 513"/>
                <a:gd name="T29" fmla="*/ 644 h 840"/>
                <a:gd name="T30" fmla="*/ 193 w 513"/>
                <a:gd name="T31" fmla="*/ 596 h 840"/>
                <a:gd name="T32" fmla="*/ 205 w 513"/>
                <a:gd name="T33" fmla="*/ 560 h 840"/>
                <a:gd name="T34" fmla="*/ 217 w 513"/>
                <a:gd name="T35" fmla="*/ 536 h 840"/>
                <a:gd name="T36" fmla="*/ 229 w 513"/>
                <a:gd name="T37" fmla="*/ 508 h 840"/>
                <a:gd name="T38" fmla="*/ 241 w 513"/>
                <a:gd name="T39" fmla="*/ 460 h 840"/>
                <a:gd name="T40" fmla="*/ 253 w 513"/>
                <a:gd name="T41" fmla="*/ 380 h 840"/>
                <a:gd name="T42" fmla="*/ 265 w 513"/>
                <a:gd name="T43" fmla="*/ 288 h 840"/>
                <a:gd name="T44" fmla="*/ 277 w 513"/>
                <a:gd name="T45" fmla="*/ 208 h 840"/>
                <a:gd name="T46" fmla="*/ 289 w 513"/>
                <a:gd name="T47" fmla="*/ 140 h 840"/>
                <a:gd name="T48" fmla="*/ 301 w 513"/>
                <a:gd name="T49" fmla="*/ 80 h 840"/>
                <a:gd name="T50" fmla="*/ 313 w 513"/>
                <a:gd name="T51" fmla="*/ 24 h 840"/>
                <a:gd name="T52" fmla="*/ 325 w 513"/>
                <a:gd name="T53" fmla="*/ 0 h 840"/>
                <a:gd name="T54" fmla="*/ 337 w 513"/>
                <a:gd name="T55" fmla="*/ 36 h 840"/>
                <a:gd name="T56" fmla="*/ 349 w 513"/>
                <a:gd name="T57" fmla="*/ 120 h 840"/>
                <a:gd name="T58" fmla="*/ 361 w 513"/>
                <a:gd name="T59" fmla="*/ 216 h 840"/>
                <a:gd name="T60" fmla="*/ 373 w 513"/>
                <a:gd name="T61" fmla="*/ 316 h 840"/>
                <a:gd name="T62" fmla="*/ 385 w 513"/>
                <a:gd name="T63" fmla="*/ 420 h 840"/>
                <a:gd name="T64" fmla="*/ 397 w 513"/>
                <a:gd name="T65" fmla="*/ 536 h 840"/>
                <a:gd name="T66" fmla="*/ 409 w 513"/>
                <a:gd name="T67" fmla="*/ 660 h 840"/>
                <a:gd name="T68" fmla="*/ 421 w 513"/>
                <a:gd name="T69" fmla="*/ 756 h 840"/>
                <a:gd name="T70" fmla="*/ 433 w 513"/>
                <a:gd name="T71" fmla="*/ 816 h 840"/>
                <a:gd name="T72" fmla="*/ 445 w 513"/>
                <a:gd name="T73" fmla="*/ 840 h 840"/>
                <a:gd name="T74" fmla="*/ 457 w 513"/>
                <a:gd name="T75" fmla="*/ 816 h 840"/>
                <a:gd name="T76" fmla="*/ 469 w 513"/>
                <a:gd name="T77" fmla="*/ 768 h 840"/>
                <a:gd name="T78" fmla="*/ 481 w 513"/>
                <a:gd name="T79" fmla="*/ 744 h 840"/>
                <a:gd name="T80" fmla="*/ 493 w 513"/>
                <a:gd name="T81" fmla="*/ 736 h 840"/>
                <a:gd name="T82" fmla="*/ 505 w 513"/>
                <a:gd name="T83" fmla="*/ 732 h 8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40"/>
                <a:gd name="T128" fmla="*/ 513 w 513"/>
                <a:gd name="T129" fmla="*/ 840 h 8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40">
                  <a:moveTo>
                    <a:pt x="0" y="704"/>
                  </a:moveTo>
                  <a:lnTo>
                    <a:pt x="8" y="736"/>
                  </a:lnTo>
                  <a:lnTo>
                    <a:pt x="12" y="764"/>
                  </a:lnTo>
                  <a:lnTo>
                    <a:pt x="16" y="784"/>
                  </a:lnTo>
                  <a:lnTo>
                    <a:pt x="20" y="804"/>
                  </a:lnTo>
                  <a:lnTo>
                    <a:pt x="24" y="820"/>
                  </a:lnTo>
                  <a:lnTo>
                    <a:pt x="28" y="832"/>
                  </a:lnTo>
                  <a:lnTo>
                    <a:pt x="32" y="836"/>
                  </a:lnTo>
                  <a:lnTo>
                    <a:pt x="36" y="840"/>
                  </a:lnTo>
                  <a:lnTo>
                    <a:pt x="40" y="836"/>
                  </a:lnTo>
                  <a:lnTo>
                    <a:pt x="44" y="824"/>
                  </a:lnTo>
                  <a:lnTo>
                    <a:pt x="48" y="812"/>
                  </a:lnTo>
                  <a:lnTo>
                    <a:pt x="52" y="796"/>
                  </a:lnTo>
                  <a:lnTo>
                    <a:pt x="56" y="780"/>
                  </a:lnTo>
                  <a:lnTo>
                    <a:pt x="60" y="764"/>
                  </a:lnTo>
                  <a:lnTo>
                    <a:pt x="64" y="752"/>
                  </a:lnTo>
                  <a:lnTo>
                    <a:pt x="68" y="744"/>
                  </a:lnTo>
                  <a:lnTo>
                    <a:pt x="72" y="740"/>
                  </a:lnTo>
                  <a:lnTo>
                    <a:pt x="76" y="740"/>
                  </a:lnTo>
                  <a:lnTo>
                    <a:pt x="81" y="740"/>
                  </a:lnTo>
                  <a:lnTo>
                    <a:pt x="85" y="736"/>
                  </a:lnTo>
                  <a:lnTo>
                    <a:pt x="89" y="736"/>
                  </a:lnTo>
                  <a:lnTo>
                    <a:pt x="93" y="736"/>
                  </a:lnTo>
                  <a:lnTo>
                    <a:pt x="97" y="732"/>
                  </a:lnTo>
                  <a:lnTo>
                    <a:pt x="101" y="728"/>
                  </a:lnTo>
                  <a:lnTo>
                    <a:pt x="105" y="724"/>
                  </a:lnTo>
                  <a:lnTo>
                    <a:pt x="109" y="716"/>
                  </a:lnTo>
                  <a:lnTo>
                    <a:pt x="113" y="704"/>
                  </a:lnTo>
                  <a:lnTo>
                    <a:pt x="117" y="692"/>
                  </a:lnTo>
                  <a:lnTo>
                    <a:pt x="121" y="680"/>
                  </a:lnTo>
                  <a:lnTo>
                    <a:pt x="125" y="668"/>
                  </a:lnTo>
                  <a:lnTo>
                    <a:pt x="129" y="660"/>
                  </a:lnTo>
                  <a:lnTo>
                    <a:pt x="133" y="652"/>
                  </a:lnTo>
                  <a:lnTo>
                    <a:pt x="137" y="648"/>
                  </a:lnTo>
                  <a:lnTo>
                    <a:pt x="141" y="648"/>
                  </a:lnTo>
                  <a:lnTo>
                    <a:pt x="145" y="652"/>
                  </a:lnTo>
                  <a:lnTo>
                    <a:pt x="149" y="656"/>
                  </a:lnTo>
                  <a:lnTo>
                    <a:pt x="153" y="664"/>
                  </a:lnTo>
                  <a:lnTo>
                    <a:pt x="157" y="668"/>
                  </a:lnTo>
                  <a:lnTo>
                    <a:pt x="161" y="672"/>
                  </a:lnTo>
                  <a:lnTo>
                    <a:pt x="165" y="672"/>
                  </a:lnTo>
                  <a:lnTo>
                    <a:pt x="169" y="672"/>
                  </a:lnTo>
                  <a:lnTo>
                    <a:pt x="173" y="664"/>
                  </a:lnTo>
                  <a:lnTo>
                    <a:pt x="177" y="656"/>
                  </a:lnTo>
                  <a:lnTo>
                    <a:pt x="181" y="644"/>
                  </a:lnTo>
                  <a:lnTo>
                    <a:pt x="185" y="628"/>
                  </a:lnTo>
                  <a:lnTo>
                    <a:pt x="189" y="612"/>
                  </a:lnTo>
                  <a:lnTo>
                    <a:pt x="193" y="596"/>
                  </a:lnTo>
                  <a:lnTo>
                    <a:pt x="197" y="584"/>
                  </a:lnTo>
                  <a:lnTo>
                    <a:pt x="201" y="572"/>
                  </a:lnTo>
                  <a:lnTo>
                    <a:pt x="205" y="560"/>
                  </a:lnTo>
                  <a:lnTo>
                    <a:pt x="209" y="552"/>
                  </a:lnTo>
                  <a:lnTo>
                    <a:pt x="213" y="544"/>
                  </a:lnTo>
                  <a:lnTo>
                    <a:pt x="217" y="536"/>
                  </a:lnTo>
                  <a:lnTo>
                    <a:pt x="221" y="528"/>
                  </a:lnTo>
                  <a:lnTo>
                    <a:pt x="225" y="520"/>
                  </a:lnTo>
                  <a:lnTo>
                    <a:pt x="229" y="508"/>
                  </a:lnTo>
                  <a:lnTo>
                    <a:pt x="233" y="496"/>
                  </a:lnTo>
                  <a:lnTo>
                    <a:pt x="237" y="480"/>
                  </a:lnTo>
                  <a:lnTo>
                    <a:pt x="241" y="460"/>
                  </a:lnTo>
                  <a:lnTo>
                    <a:pt x="245" y="436"/>
                  </a:lnTo>
                  <a:lnTo>
                    <a:pt x="249" y="408"/>
                  </a:lnTo>
                  <a:lnTo>
                    <a:pt x="253" y="380"/>
                  </a:lnTo>
                  <a:lnTo>
                    <a:pt x="257" y="348"/>
                  </a:lnTo>
                  <a:lnTo>
                    <a:pt x="261" y="320"/>
                  </a:lnTo>
                  <a:lnTo>
                    <a:pt x="265" y="288"/>
                  </a:lnTo>
                  <a:lnTo>
                    <a:pt x="269" y="260"/>
                  </a:lnTo>
                  <a:lnTo>
                    <a:pt x="273" y="236"/>
                  </a:lnTo>
                  <a:lnTo>
                    <a:pt x="277" y="208"/>
                  </a:lnTo>
                  <a:lnTo>
                    <a:pt x="281" y="184"/>
                  </a:lnTo>
                  <a:lnTo>
                    <a:pt x="285" y="164"/>
                  </a:lnTo>
                  <a:lnTo>
                    <a:pt x="289" y="140"/>
                  </a:lnTo>
                  <a:lnTo>
                    <a:pt x="293" y="120"/>
                  </a:lnTo>
                  <a:lnTo>
                    <a:pt x="297" y="100"/>
                  </a:lnTo>
                  <a:lnTo>
                    <a:pt x="301" y="80"/>
                  </a:lnTo>
                  <a:lnTo>
                    <a:pt x="305" y="60"/>
                  </a:lnTo>
                  <a:lnTo>
                    <a:pt x="309" y="40"/>
                  </a:lnTo>
                  <a:lnTo>
                    <a:pt x="313" y="24"/>
                  </a:lnTo>
                  <a:lnTo>
                    <a:pt x="317" y="8"/>
                  </a:lnTo>
                  <a:lnTo>
                    <a:pt x="321" y="0"/>
                  </a:lnTo>
                  <a:lnTo>
                    <a:pt x="325" y="0"/>
                  </a:lnTo>
                  <a:lnTo>
                    <a:pt x="329" y="4"/>
                  </a:lnTo>
                  <a:lnTo>
                    <a:pt x="333" y="16"/>
                  </a:lnTo>
                  <a:lnTo>
                    <a:pt x="337" y="36"/>
                  </a:lnTo>
                  <a:lnTo>
                    <a:pt x="341" y="60"/>
                  </a:lnTo>
                  <a:lnTo>
                    <a:pt x="345" y="88"/>
                  </a:lnTo>
                  <a:lnTo>
                    <a:pt x="349" y="120"/>
                  </a:lnTo>
                  <a:lnTo>
                    <a:pt x="353" y="152"/>
                  </a:lnTo>
                  <a:lnTo>
                    <a:pt x="357" y="184"/>
                  </a:lnTo>
                  <a:lnTo>
                    <a:pt x="361" y="216"/>
                  </a:lnTo>
                  <a:lnTo>
                    <a:pt x="365" y="248"/>
                  </a:lnTo>
                  <a:lnTo>
                    <a:pt x="369" y="284"/>
                  </a:lnTo>
                  <a:lnTo>
                    <a:pt x="373" y="316"/>
                  </a:lnTo>
                  <a:lnTo>
                    <a:pt x="377" y="348"/>
                  </a:lnTo>
                  <a:lnTo>
                    <a:pt x="381" y="384"/>
                  </a:lnTo>
                  <a:lnTo>
                    <a:pt x="385" y="420"/>
                  </a:lnTo>
                  <a:lnTo>
                    <a:pt x="389" y="456"/>
                  </a:lnTo>
                  <a:lnTo>
                    <a:pt x="393" y="496"/>
                  </a:lnTo>
                  <a:lnTo>
                    <a:pt x="397" y="536"/>
                  </a:lnTo>
                  <a:lnTo>
                    <a:pt x="401" y="580"/>
                  </a:lnTo>
                  <a:lnTo>
                    <a:pt x="405" y="620"/>
                  </a:lnTo>
                  <a:lnTo>
                    <a:pt x="409" y="660"/>
                  </a:lnTo>
                  <a:lnTo>
                    <a:pt x="413" y="696"/>
                  </a:lnTo>
                  <a:lnTo>
                    <a:pt x="417" y="728"/>
                  </a:lnTo>
                  <a:lnTo>
                    <a:pt x="421" y="756"/>
                  </a:lnTo>
                  <a:lnTo>
                    <a:pt x="425" y="780"/>
                  </a:lnTo>
                  <a:lnTo>
                    <a:pt x="429" y="800"/>
                  </a:lnTo>
                  <a:lnTo>
                    <a:pt x="433" y="816"/>
                  </a:lnTo>
                  <a:lnTo>
                    <a:pt x="437" y="828"/>
                  </a:lnTo>
                  <a:lnTo>
                    <a:pt x="441" y="836"/>
                  </a:lnTo>
                  <a:lnTo>
                    <a:pt x="445" y="840"/>
                  </a:lnTo>
                  <a:lnTo>
                    <a:pt x="449" y="836"/>
                  </a:lnTo>
                  <a:lnTo>
                    <a:pt x="453" y="828"/>
                  </a:lnTo>
                  <a:lnTo>
                    <a:pt x="457" y="816"/>
                  </a:lnTo>
                  <a:lnTo>
                    <a:pt x="461" y="800"/>
                  </a:lnTo>
                  <a:lnTo>
                    <a:pt x="465" y="784"/>
                  </a:lnTo>
                  <a:lnTo>
                    <a:pt x="469" y="768"/>
                  </a:lnTo>
                  <a:lnTo>
                    <a:pt x="473" y="756"/>
                  </a:lnTo>
                  <a:lnTo>
                    <a:pt x="477" y="748"/>
                  </a:lnTo>
                  <a:lnTo>
                    <a:pt x="481" y="744"/>
                  </a:lnTo>
                  <a:lnTo>
                    <a:pt x="485" y="740"/>
                  </a:lnTo>
                  <a:lnTo>
                    <a:pt x="489" y="740"/>
                  </a:lnTo>
                  <a:lnTo>
                    <a:pt x="493" y="736"/>
                  </a:lnTo>
                  <a:lnTo>
                    <a:pt x="497" y="736"/>
                  </a:lnTo>
                  <a:lnTo>
                    <a:pt x="501" y="736"/>
                  </a:lnTo>
                  <a:lnTo>
                    <a:pt x="505" y="732"/>
                  </a:lnTo>
                  <a:lnTo>
                    <a:pt x="509" y="728"/>
                  </a:lnTo>
                  <a:lnTo>
                    <a:pt x="513" y="724"/>
                  </a:lnTo>
                </a:path>
              </a:pathLst>
            </a:custGeom>
            <a:noFill/>
            <a:ln w="0" cap="rnd">
              <a:solidFill>
                <a:srgbClr val="BF00BF"/>
              </a:solidFill>
              <a:prstDash val="sysDot"/>
              <a:round/>
              <a:headEnd/>
              <a:tailEnd/>
            </a:ln>
          </p:spPr>
          <p:txBody>
            <a:bodyPr/>
            <a:lstStyle/>
            <a:p>
              <a:endParaRPr lang="en-US"/>
            </a:p>
          </p:txBody>
        </p:sp>
        <p:sp>
          <p:nvSpPr>
            <p:cNvPr id="20654" name="Freeform 430"/>
            <p:cNvSpPr>
              <a:spLocks/>
            </p:cNvSpPr>
            <p:nvPr/>
          </p:nvSpPr>
          <p:spPr bwMode="auto">
            <a:xfrm>
              <a:off x="3044" y="584"/>
              <a:ext cx="508" cy="784"/>
            </a:xfrm>
            <a:custGeom>
              <a:avLst/>
              <a:gdLst>
                <a:gd name="T0" fmla="*/ 8 w 508"/>
                <a:gd name="T1" fmla="*/ 476 h 784"/>
                <a:gd name="T2" fmla="*/ 20 w 508"/>
                <a:gd name="T3" fmla="*/ 372 h 784"/>
                <a:gd name="T4" fmla="*/ 32 w 508"/>
                <a:gd name="T5" fmla="*/ 304 h 784"/>
                <a:gd name="T6" fmla="*/ 44 w 508"/>
                <a:gd name="T7" fmla="*/ 244 h 784"/>
                <a:gd name="T8" fmla="*/ 56 w 508"/>
                <a:gd name="T9" fmla="*/ 188 h 784"/>
                <a:gd name="T10" fmla="*/ 68 w 508"/>
                <a:gd name="T11" fmla="*/ 136 h 784"/>
                <a:gd name="T12" fmla="*/ 80 w 508"/>
                <a:gd name="T13" fmla="*/ 104 h 784"/>
                <a:gd name="T14" fmla="*/ 92 w 508"/>
                <a:gd name="T15" fmla="*/ 116 h 784"/>
                <a:gd name="T16" fmla="*/ 104 w 508"/>
                <a:gd name="T17" fmla="*/ 156 h 784"/>
                <a:gd name="T18" fmla="*/ 116 w 508"/>
                <a:gd name="T19" fmla="*/ 180 h 784"/>
                <a:gd name="T20" fmla="*/ 128 w 508"/>
                <a:gd name="T21" fmla="*/ 212 h 784"/>
                <a:gd name="T22" fmla="*/ 140 w 508"/>
                <a:gd name="T23" fmla="*/ 280 h 784"/>
                <a:gd name="T24" fmla="*/ 152 w 508"/>
                <a:gd name="T25" fmla="*/ 380 h 784"/>
                <a:gd name="T26" fmla="*/ 164 w 508"/>
                <a:gd name="T27" fmla="*/ 496 h 784"/>
                <a:gd name="T28" fmla="*/ 176 w 508"/>
                <a:gd name="T29" fmla="*/ 616 h 784"/>
                <a:gd name="T30" fmla="*/ 188 w 508"/>
                <a:gd name="T31" fmla="*/ 708 h 784"/>
                <a:gd name="T32" fmla="*/ 200 w 508"/>
                <a:gd name="T33" fmla="*/ 768 h 784"/>
                <a:gd name="T34" fmla="*/ 212 w 508"/>
                <a:gd name="T35" fmla="*/ 784 h 784"/>
                <a:gd name="T36" fmla="*/ 224 w 508"/>
                <a:gd name="T37" fmla="*/ 756 h 784"/>
                <a:gd name="T38" fmla="*/ 236 w 508"/>
                <a:gd name="T39" fmla="*/ 728 h 784"/>
                <a:gd name="T40" fmla="*/ 248 w 508"/>
                <a:gd name="T41" fmla="*/ 720 h 784"/>
                <a:gd name="T42" fmla="*/ 260 w 508"/>
                <a:gd name="T43" fmla="*/ 716 h 784"/>
                <a:gd name="T44" fmla="*/ 272 w 508"/>
                <a:gd name="T45" fmla="*/ 696 h 784"/>
                <a:gd name="T46" fmla="*/ 284 w 508"/>
                <a:gd name="T47" fmla="*/ 660 h 784"/>
                <a:gd name="T48" fmla="*/ 296 w 508"/>
                <a:gd name="T49" fmla="*/ 640 h 784"/>
                <a:gd name="T50" fmla="*/ 308 w 508"/>
                <a:gd name="T51" fmla="*/ 652 h 784"/>
                <a:gd name="T52" fmla="*/ 320 w 508"/>
                <a:gd name="T53" fmla="*/ 668 h 784"/>
                <a:gd name="T54" fmla="*/ 332 w 508"/>
                <a:gd name="T55" fmla="*/ 668 h 784"/>
                <a:gd name="T56" fmla="*/ 344 w 508"/>
                <a:gd name="T57" fmla="*/ 636 h 784"/>
                <a:gd name="T58" fmla="*/ 356 w 508"/>
                <a:gd name="T59" fmla="*/ 592 h 784"/>
                <a:gd name="T60" fmla="*/ 368 w 508"/>
                <a:gd name="T61" fmla="*/ 556 h 784"/>
                <a:gd name="T62" fmla="*/ 380 w 508"/>
                <a:gd name="T63" fmla="*/ 532 h 784"/>
                <a:gd name="T64" fmla="*/ 392 w 508"/>
                <a:gd name="T65" fmla="*/ 500 h 784"/>
                <a:gd name="T66" fmla="*/ 404 w 508"/>
                <a:gd name="T67" fmla="*/ 432 h 784"/>
                <a:gd name="T68" fmla="*/ 416 w 508"/>
                <a:gd name="T69" fmla="*/ 344 h 784"/>
                <a:gd name="T70" fmla="*/ 428 w 508"/>
                <a:gd name="T71" fmla="*/ 256 h 784"/>
                <a:gd name="T72" fmla="*/ 440 w 508"/>
                <a:gd name="T73" fmla="*/ 184 h 784"/>
                <a:gd name="T74" fmla="*/ 452 w 508"/>
                <a:gd name="T75" fmla="*/ 116 h 784"/>
                <a:gd name="T76" fmla="*/ 464 w 508"/>
                <a:gd name="T77" fmla="*/ 56 h 784"/>
                <a:gd name="T78" fmla="*/ 476 w 508"/>
                <a:gd name="T79" fmla="*/ 8 h 784"/>
                <a:gd name="T80" fmla="*/ 488 w 508"/>
                <a:gd name="T81" fmla="*/ 8 h 784"/>
                <a:gd name="T82" fmla="*/ 500 w 508"/>
                <a:gd name="T83" fmla="*/ 64 h 7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84"/>
                <a:gd name="T128" fmla="*/ 508 w 508"/>
                <a:gd name="T129" fmla="*/ 784 h 7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84">
                  <a:moveTo>
                    <a:pt x="0" y="616"/>
                  </a:moveTo>
                  <a:lnTo>
                    <a:pt x="4" y="528"/>
                  </a:lnTo>
                  <a:lnTo>
                    <a:pt x="8" y="476"/>
                  </a:lnTo>
                  <a:lnTo>
                    <a:pt x="12" y="432"/>
                  </a:lnTo>
                  <a:lnTo>
                    <a:pt x="16" y="400"/>
                  </a:lnTo>
                  <a:lnTo>
                    <a:pt x="20" y="372"/>
                  </a:lnTo>
                  <a:lnTo>
                    <a:pt x="24" y="348"/>
                  </a:lnTo>
                  <a:lnTo>
                    <a:pt x="28" y="324"/>
                  </a:lnTo>
                  <a:lnTo>
                    <a:pt x="32" y="304"/>
                  </a:lnTo>
                  <a:lnTo>
                    <a:pt x="36" y="284"/>
                  </a:lnTo>
                  <a:lnTo>
                    <a:pt x="40" y="264"/>
                  </a:lnTo>
                  <a:lnTo>
                    <a:pt x="44" y="244"/>
                  </a:lnTo>
                  <a:lnTo>
                    <a:pt x="48" y="224"/>
                  </a:lnTo>
                  <a:lnTo>
                    <a:pt x="52" y="204"/>
                  </a:lnTo>
                  <a:lnTo>
                    <a:pt x="56" y="188"/>
                  </a:lnTo>
                  <a:lnTo>
                    <a:pt x="60" y="172"/>
                  </a:lnTo>
                  <a:lnTo>
                    <a:pt x="64" y="152"/>
                  </a:lnTo>
                  <a:lnTo>
                    <a:pt x="68" y="136"/>
                  </a:lnTo>
                  <a:lnTo>
                    <a:pt x="72" y="120"/>
                  </a:lnTo>
                  <a:lnTo>
                    <a:pt x="76" y="112"/>
                  </a:lnTo>
                  <a:lnTo>
                    <a:pt x="80" y="104"/>
                  </a:lnTo>
                  <a:lnTo>
                    <a:pt x="84" y="100"/>
                  </a:lnTo>
                  <a:lnTo>
                    <a:pt x="88" y="104"/>
                  </a:lnTo>
                  <a:lnTo>
                    <a:pt x="92" y="116"/>
                  </a:lnTo>
                  <a:lnTo>
                    <a:pt x="96" y="132"/>
                  </a:lnTo>
                  <a:lnTo>
                    <a:pt x="100" y="144"/>
                  </a:lnTo>
                  <a:lnTo>
                    <a:pt x="104" y="156"/>
                  </a:lnTo>
                  <a:lnTo>
                    <a:pt x="108" y="164"/>
                  </a:lnTo>
                  <a:lnTo>
                    <a:pt x="112" y="172"/>
                  </a:lnTo>
                  <a:lnTo>
                    <a:pt x="116" y="180"/>
                  </a:lnTo>
                  <a:lnTo>
                    <a:pt x="120" y="188"/>
                  </a:lnTo>
                  <a:lnTo>
                    <a:pt x="124" y="200"/>
                  </a:lnTo>
                  <a:lnTo>
                    <a:pt x="128" y="212"/>
                  </a:lnTo>
                  <a:lnTo>
                    <a:pt x="132" y="232"/>
                  </a:lnTo>
                  <a:lnTo>
                    <a:pt x="136" y="252"/>
                  </a:lnTo>
                  <a:lnTo>
                    <a:pt x="140" y="280"/>
                  </a:lnTo>
                  <a:lnTo>
                    <a:pt x="144" y="308"/>
                  </a:lnTo>
                  <a:lnTo>
                    <a:pt x="148" y="344"/>
                  </a:lnTo>
                  <a:lnTo>
                    <a:pt x="152" y="380"/>
                  </a:lnTo>
                  <a:lnTo>
                    <a:pt x="156" y="416"/>
                  </a:lnTo>
                  <a:lnTo>
                    <a:pt x="160" y="456"/>
                  </a:lnTo>
                  <a:lnTo>
                    <a:pt x="164" y="496"/>
                  </a:lnTo>
                  <a:lnTo>
                    <a:pt x="168" y="536"/>
                  </a:lnTo>
                  <a:lnTo>
                    <a:pt x="172" y="576"/>
                  </a:lnTo>
                  <a:lnTo>
                    <a:pt x="176" y="616"/>
                  </a:lnTo>
                  <a:lnTo>
                    <a:pt x="180" y="648"/>
                  </a:lnTo>
                  <a:lnTo>
                    <a:pt x="184" y="680"/>
                  </a:lnTo>
                  <a:lnTo>
                    <a:pt x="188" y="708"/>
                  </a:lnTo>
                  <a:lnTo>
                    <a:pt x="192" y="732"/>
                  </a:lnTo>
                  <a:lnTo>
                    <a:pt x="196" y="752"/>
                  </a:lnTo>
                  <a:lnTo>
                    <a:pt x="200" y="768"/>
                  </a:lnTo>
                  <a:lnTo>
                    <a:pt x="204" y="780"/>
                  </a:lnTo>
                  <a:lnTo>
                    <a:pt x="208" y="784"/>
                  </a:lnTo>
                  <a:lnTo>
                    <a:pt x="212" y="784"/>
                  </a:lnTo>
                  <a:lnTo>
                    <a:pt x="216" y="776"/>
                  </a:lnTo>
                  <a:lnTo>
                    <a:pt x="220" y="768"/>
                  </a:lnTo>
                  <a:lnTo>
                    <a:pt x="224" y="756"/>
                  </a:lnTo>
                  <a:lnTo>
                    <a:pt x="228" y="744"/>
                  </a:lnTo>
                  <a:lnTo>
                    <a:pt x="232" y="732"/>
                  </a:lnTo>
                  <a:lnTo>
                    <a:pt x="236" y="728"/>
                  </a:lnTo>
                  <a:lnTo>
                    <a:pt x="240" y="724"/>
                  </a:lnTo>
                  <a:lnTo>
                    <a:pt x="244" y="720"/>
                  </a:lnTo>
                  <a:lnTo>
                    <a:pt x="248" y="720"/>
                  </a:lnTo>
                  <a:lnTo>
                    <a:pt x="252" y="720"/>
                  </a:lnTo>
                  <a:lnTo>
                    <a:pt x="256" y="720"/>
                  </a:lnTo>
                  <a:lnTo>
                    <a:pt x="260" y="716"/>
                  </a:lnTo>
                  <a:lnTo>
                    <a:pt x="264" y="712"/>
                  </a:lnTo>
                  <a:lnTo>
                    <a:pt x="268" y="704"/>
                  </a:lnTo>
                  <a:lnTo>
                    <a:pt x="272" y="696"/>
                  </a:lnTo>
                  <a:lnTo>
                    <a:pt x="276" y="684"/>
                  </a:lnTo>
                  <a:lnTo>
                    <a:pt x="280" y="672"/>
                  </a:lnTo>
                  <a:lnTo>
                    <a:pt x="284" y="660"/>
                  </a:lnTo>
                  <a:lnTo>
                    <a:pt x="288" y="648"/>
                  </a:lnTo>
                  <a:lnTo>
                    <a:pt x="292" y="640"/>
                  </a:lnTo>
                  <a:lnTo>
                    <a:pt x="296" y="640"/>
                  </a:lnTo>
                  <a:lnTo>
                    <a:pt x="300" y="640"/>
                  </a:lnTo>
                  <a:lnTo>
                    <a:pt x="304" y="644"/>
                  </a:lnTo>
                  <a:lnTo>
                    <a:pt x="308" y="652"/>
                  </a:lnTo>
                  <a:lnTo>
                    <a:pt x="312" y="656"/>
                  </a:lnTo>
                  <a:lnTo>
                    <a:pt x="316" y="664"/>
                  </a:lnTo>
                  <a:lnTo>
                    <a:pt x="320" y="668"/>
                  </a:lnTo>
                  <a:lnTo>
                    <a:pt x="324" y="672"/>
                  </a:lnTo>
                  <a:lnTo>
                    <a:pt x="328" y="672"/>
                  </a:lnTo>
                  <a:lnTo>
                    <a:pt x="332" y="668"/>
                  </a:lnTo>
                  <a:lnTo>
                    <a:pt x="336" y="660"/>
                  </a:lnTo>
                  <a:lnTo>
                    <a:pt x="340" y="648"/>
                  </a:lnTo>
                  <a:lnTo>
                    <a:pt x="344" y="636"/>
                  </a:lnTo>
                  <a:lnTo>
                    <a:pt x="348" y="620"/>
                  </a:lnTo>
                  <a:lnTo>
                    <a:pt x="352" y="604"/>
                  </a:lnTo>
                  <a:lnTo>
                    <a:pt x="356" y="592"/>
                  </a:lnTo>
                  <a:lnTo>
                    <a:pt x="360" y="576"/>
                  </a:lnTo>
                  <a:lnTo>
                    <a:pt x="364" y="568"/>
                  </a:lnTo>
                  <a:lnTo>
                    <a:pt x="368" y="556"/>
                  </a:lnTo>
                  <a:lnTo>
                    <a:pt x="372" y="548"/>
                  </a:lnTo>
                  <a:lnTo>
                    <a:pt x="376" y="540"/>
                  </a:lnTo>
                  <a:lnTo>
                    <a:pt x="380" y="532"/>
                  </a:lnTo>
                  <a:lnTo>
                    <a:pt x="384" y="524"/>
                  </a:lnTo>
                  <a:lnTo>
                    <a:pt x="388" y="512"/>
                  </a:lnTo>
                  <a:lnTo>
                    <a:pt x="392" y="500"/>
                  </a:lnTo>
                  <a:lnTo>
                    <a:pt x="396" y="480"/>
                  </a:lnTo>
                  <a:lnTo>
                    <a:pt x="400" y="460"/>
                  </a:lnTo>
                  <a:lnTo>
                    <a:pt x="404" y="432"/>
                  </a:lnTo>
                  <a:lnTo>
                    <a:pt x="408" y="404"/>
                  </a:lnTo>
                  <a:lnTo>
                    <a:pt x="412" y="376"/>
                  </a:lnTo>
                  <a:lnTo>
                    <a:pt x="416" y="344"/>
                  </a:lnTo>
                  <a:lnTo>
                    <a:pt x="420" y="316"/>
                  </a:lnTo>
                  <a:lnTo>
                    <a:pt x="424" y="284"/>
                  </a:lnTo>
                  <a:lnTo>
                    <a:pt x="428" y="256"/>
                  </a:lnTo>
                  <a:lnTo>
                    <a:pt x="432" y="232"/>
                  </a:lnTo>
                  <a:lnTo>
                    <a:pt x="436" y="204"/>
                  </a:lnTo>
                  <a:lnTo>
                    <a:pt x="440" y="184"/>
                  </a:lnTo>
                  <a:lnTo>
                    <a:pt x="444" y="160"/>
                  </a:lnTo>
                  <a:lnTo>
                    <a:pt x="448" y="140"/>
                  </a:lnTo>
                  <a:lnTo>
                    <a:pt x="452" y="116"/>
                  </a:lnTo>
                  <a:lnTo>
                    <a:pt x="456" y="96"/>
                  </a:lnTo>
                  <a:lnTo>
                    <a:pt x="460" y="76"/>
                  </a:lnTo>
                  <a:lnTo>
                    <a:pt x="464" y="56"/>
                  </a:lnTo>
                  <a:lnTo>
                    <a:pt x="468" y="36"/>
                  </a:lnTo>
                  <a:lnTo>
                    <a:pt x="472" y="20"/>
                  </a:lnTo>
                  <a:lnTo>
                    <a:pt x="476" y="8"/>
                  </a:lnTo>
                  <a:lnTo>
                    <a:pt x="480" y="0"/>
                  </a:lnTo>
                  <a:lnTo>
                    <a:pt x="484" y="0"/>
                  </a:lnTo>
                  <a:lnTo>
                    <a:pt x="488" y="8"/>
                  </a:lnTo>
                  <a:lnTo>
                    <a:pt x="492" y="20"/>
                  </a:lnTo>
                  <a:lnTo>
                    <a:pt x="496" y="40"/>
                  </a:lnTo>
                  <a:lnTo>
                    <a:pt x="500" y="64"/>
                  </a:lnTo>
                  <a:lnTo>
                    <a:pt x="504" y="92"/>
                  </a:lnTo>
                  <a:lnTo>
                    <a:pt x="508" y="116"/>
                  </a:lnTo>
                </a:path>
              </a:pathLst>
            </a:custGeom>
            <a:noFill/>
            <a:ln w="0" cap="rnd">
              <a:solidFill>
                <a:srgbClr val="BFBF00"/>
              </a:solidFill>
              <a:prstDash val="sysDot"/>
              <a:round/>
              <a:headEnd/>
              <a:tailEnd/>
            </a:ln>
          </p:spPr>
          <p:txBody>
            <a:bodyPr/>
            <a:lstStyle/>
            <a:p>
              <a:endParaRPr lang="en-US"/>
            </a:p>
          </p:txBody>
        </p:sp>
        <p:sp>
          <p:nvSpPr>
            <p:cNvPr id="20655" name="Freeform 431"/>
            <p:cNvSpPr>
              <a:spLocks/>
            </p:cNvSpPr>
            <p:nvPr/>
          </p:nvSpPr>
          <p:spPr bwMode="auto">
            <a:xfrm>
              <a:off x="3552" y="584"/>
              <a:ext cx="513" cy="808"/>
            </a:xfrm>
            <a:custGeom>
              <a:avLst/>
              <a:gdLst>
                <a:gd name="T0" fmla="*/ 12 w 513"/>
                <a:gd name="T1" fmla="*/ 152 h 808"/>
                <a:gd name="T2" fmla="*/ 24 w 513"/>
                <a:gd name="T3" fmla="*/ 192 h 808"/>
                <a:gd name="T4" fmla="*/ 36 w 513"/>
                <a:gd name="T5" fmla="*/ 260 h 808"/>
                <a:gd name="T6" fmla="*/ 48 w 513"/>
                <a:gd name="T7" fmla="*/ 360 h 808"/>
                <a:gd name="T8" fmla="*/ 60 w 513"/>
                <a:gd name="T9" fmla="*/ 472 h 808"/>
                <a:gd name="T10" fmla="*/ 72 w 513"/>
                <a:gd name="T11" fmla="*/ 596 h 808"/>
                <a:gd name="T12" fmla="*/ 85 w 513"/>
                <a:gd name="T13" fmla="*/ 704 h 808"/>
                <a:gd name="T14" fmla="*/ 97 w 513"/>
                <a:gd name="T15" fmla="*/ 780 h 808"/>
                <a:gd name="T16" fmla="*/ 109 w 513"/>
                <a:gd name="T17" fmla="*/ 808 h 808"/>
                <a:gd name="T18" fmla="*/ 121 w 513"/>
                <a:gd name="T19" fmla="*/ 780 h 808"/>
                <a:gd name="T20" fmla="*/ 133 w 513"/>
                <a:gd name="T21" fmla="*/ 740 h 808"/>
                <a:gd name="T22" fmla="*/ 145 w 513"/>
                <a:gd name="T23" fmla="*/ 724 h 808"/>
                <a:gd name="T24" fmla="*/ 157 w 513"/>
                <a:gd name="T25" fmla="*/ 728 h 808"/>
                <a:gd name="T26" fmla="*/ 169 w 513"/>
                <a:gd name="T27" fmla="*/ 720 h 808"/>
                <a:gd name="T28" fmla="*/ 181 w 513"/>
                <a:gd name="T29" fmla="*/ 688 h 808"/>
                <a:gd name="T30" fmla="*/ 193 w 513"/>
                <a:gd name="T31" fmla="*/ 652 h 808"/>
                <a:gd name="T32" fmla="*/ 205 w 513"/>
                <a:gd name="T33" fmla="*/ 644 h 808"/>
                <a:gd name="T34" fmla="*/ 217 w 513"/>
                <a:gd name="T35" fmla="*/ 660 h 808"/>
                <a:gd name="T36" fmla="*/ 229 w 513"/>
                <a:gd name="T37" fmla="*/ 676 h 808"/>
                <a:gd name="T38" fmla="*/ 241 w 513"/>
                <a:gd name="T39" fmla="*/ 664 h 808"/>
                <a:gd name="T40" fmla="*/ 253 w 513"/>
                <a:gd name="T41" fmla="*/ 624 h 808"/>
                <a:gd name="T42" fmla="*/ 265 w 513"/>
                <a:gd name="T43" fmla="*/ 580 h 808"/>
                <a:gd name="T44" fmla="*/ 277 w 513"/>
                <a:gd name="T45" fmla="*/ 552 h 808"/>
                <a:gd name="T46" fmla="*/ 289 w 513"/>
                <a:gd name="T47" fmla="*/ 528 h 808"/>
                <a:gd name="T48" fmla="*/ 301 w 513"/>
                <a:gd name="T49" fmla="*/ 484 h 808"/>
                <a:gd name="T50" fmla="*/ 313 w 513"/>
                <a:gd name="T51" fmla="*/ 412 h 808"/>
                <a:gd name="T52" fmla="*/ 325 w 513"/>
                <a:gd name="T53" fmla="*/ 320 h 808"/>
                <a:gd name="T54" fmla="*/ 337 w 513"/>
                <a:gd name="T55" fmla="*/ 236 h 808"/>
                <a:gd name="T56" fmla="*/ 349 w 513"/>
                <a:gd name="T57" fmla="*/ 164 h 808"/>
                <a:gd name="T58" fmla="*/ 361 w 513"/>
                <a:gd name="T59" fmla="*/ 100 h 808"/>
                <a:gd name="T60" fmla="*/ 373 w 513"/>
                <a:gd name="T61" fmla="*/ 40 h 808"/>
                <a:gd name="T62" fmla="*/ 385 w 513"/>
                <a:gd name="T63" fmla="*/ 0 h 808"/>
                <a:gd name="T64" fmla="*/ 397 w 513"/>
                <a:gd name="T65" fmla="*/ 16 h 808"/>
                <a:gd name="T66" fmla="*/ 409 w 513"/>
                <a:gd name="T67" fmla="*/ 84 h 808"/>
                <a:gd name="T68" fmla="*/ 421 w 513"/>
                <a:gd name="T69" fmla="*/ 148 h 808"/>
                <a:gd name="T70" fmla="*/ 433 w 513"/>
                <a:gd name="T71" fmla="*/ 188 h 808"/>
                <a:gd name="T72" fmla="*/ 445 w 513"/>
                <a:gd name="T73" fmla="*/ 252 h 808"/>
                <a:gd name="T74" fmla="*/ 457 w 513"/>
                <a:gd name="T75" fmla="*/ 352 h 808"/>
                <a:gd name="T76" fmla="*/ 469 w 513"/>
                <a:gd name="T77" fmla="*/ 464 h 808"/>
                <a:gd name="T78" fmla="*/ 481 w 513"/>
                <a:gd name="T79" fmla="*/ 588 h 808"/>
                <a:gd name="T80" fmla="*/ 493 w 513"/>
                <a:gd name="T81" fmla="*/ 696 h 808"/>
                <a:gd name="T82" fmla="*/ 505 w 513"/>
                <a:gd name="T83" fmla="*/ 772 h 8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08"/>
                <a:gd name="T128" fmla="*/ 513 w 513"/>
                <a:gd name="T129" fmla="*/ 808 h 8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08">
                  <a:moveTo>
                    <a:pt x="0" y="116"/>
                  </a:moveTo>
                  <a:lnTo>
                    <a:pt x="8" y="136"/>
                  </a:lnTo>
                  <a:lnTo>
                    <a:pt x="12" y="152"/>
                  </a:lnTo>
                  <a:lnTo>
                    <a:pt x="16" y="164"/>
                  </a:lnTo>
                  <a:lnTo>
                    <a:pt x="20" y="176"/>
                  </a:lnTo>
                  <a:lnTo>
                    <a:pt x="24" y="192"/>
                  </a:lnTo>
                  <a:lnTo>
                    <a:pt x="28" y="208"/>
                  </a:lnTo>
                  <a:lnTo>
                    <a:pt x="32" y="232"/>
                  </a:lnTo>
                  <a:lnTo>
                    <a:pt x="36" y="260"/>
                  </a:lnTo>
                  <a:lnTo>
                    <a:pt x="40" y="292"/>
                  </a:lnTo>
                  <a:lnTo>
                    <a:pt x="44" y="324"/>
                  </a:lnTo>
                  <a:lnTo>
                    <a:pt x="48" y="360"/>
                  </a:lnTo>
                  <a:lnTo>
                    <a:pt x="52" y="396"/>
                  </a:lnTo>
                  <a:lnTo>
                    <a:pt x="56" y="432"/>
                  </a:lnTo>
                  <a:lnTo>
                    <a:pt x="60" y="472"/>
                  </a:lnTo>
                  <a:lnTo>
                    <a:pt x="64" y="512"/>
                  </a:lnTo>
                  <a:lnTo>
                    <a:pt x="68" y="556"/>
                  </a:lnTo>
                  <a:lnTo>
                    <a:pt x="72" y="596"/>
                  </a:lnTo>
                  <a:lnTo>
                    <a:pt x="76" y="636"/>
                  </a:lnTo>
                  <a:lnTo>
                    <a:pt x="81" y="672"/>
                  </a:lnTo>
                  <a:lnTo>
                    <a:pt x="85" y="704"/>
                  </a:lnTo>
                  <a:lnTo>
                    <a:pt x="89" y="732"/>
                  </a:lnTo>
                  <a:lnTo>
                    <a:pt x="93" y="760"/>
                  </a:lnTo>
                  <a:lnTo>
                    <a:pt x="97" y="780"/>
                  </a:lnTo>
                  <a:lnTo>
                    <a:pt x="101" y="792"/>
                  </a:lnTo>
                  <a:lnTo>
                    <a:pt x="105" y="804"/>
                  </a:lnTo>
                  <a:lnTo>
                    <a:pt x="109" y="808"/>
                  </a:lnTo>
                  <a:lnTo>
                    <a:pt x="113" y="804"/>
                  </a:lnTo>
                  <a:lnTo>
                    <a:pt x="117" y="796"/>
                  </a:lnTo>
                  <a:lnTo>
                    <a:pt x="121" y="780"/>
                  </a:lnTo>
                  <a:lnTo>
                    <a:pt x="125" y="768"/>
                  </a:lnTo>
                  <a:lnTo>
                    <a:pt x="129" y="752"/>
                  </a:lnTo>
                  <a:lnTo>
                    <a:pt x="133" y="740"/>
                  </a:lnTo>
                  <a:lnTo>
                    <a:pt x="137" y="732"/>
                  </a:lnTo>
                  <a:lnTo>
                    <a:pt x="141" y="728"/>
                  </a:lnTo>
                  <a:lnTo>
                    <a:pt x="145" y="724"/>
                  </a:lnTo>
                  <a:lnTo>
                    <a:pt x="149" y="724"/>
                  </a:lnTo>
                  <a:lnTo>
                    <a:pt x="153" y="724"/>
                  </a:lnTo>
                  <a:lnTo>
                    <a:pt x="157" y="728"/>
                  </a:lnTo>
                  <a:lnTo>
                    <a:pt x="161" y="724"/>
                  </a:lnTo>
                  <a:lnTo>
                    <a:pt x="165" y="724"/>
                  </a:lnTo>
                  <a:lnTo>
                    <a:pt x="169" y="720"/>
                  </a:lnTo>
                  <a:lnTo>
                    <a:pt x="173" y="712"/>
                  </a:lnTo>
                  <a:lnTo>
                    <a:pt x="177" y="700"/>
                  </a:lnTo>
                  <a:lnTo>
                    <a:pt x="181" y="688"/>
                  </a:lnTo>
                  <a:lnTo>
                    <a:pt x="185" y="672"/>
                  </a:lnTo>
                  <a:lnTo>
                    <a:pt x="189" y="660"/>
                  </a:lnTo>
                  <a:lnTo>
                    <a:pt x="193" y="652"/>
                  </a:lnTo>
                  <a:lnTo>
                    <a:pt x="197" y="644"/>
                  </a:lnTo>
                  <a:lnTo>
                    <a:pt x="201" y="640"/>
                  </a:lnTo>
                  <a:lnTo>
                    <a:pt x="205" y="644"/>
                  </a:lnTo>
                  <a:lnTo>
                    <a:pt x="209" y="648"/>
                  </a:lnTo>
                  <a:lnTo>
                    <a:pt x="213" y="652"/>
                  </a:lnTo>
                  <a:lnTo>
                    <a:pt x="217" y="660"/>
                  </a:lnTo>
                  <a:lnTo>
                    <a:pt x="221" y="668"/>
                  </a:lnTo>
                  <a:lnTo>
                    <a:pt x="225" y="672"/>
                  </a:lnTo>
                  <a:lnTo>
                    <a:pt x="229" y="676"/>
                  </a:lnTo>
                  <a:lnTo>
                    <a:pt x="233" y="676"/>
                  </a:lnTo>
                  <a:lnTo>
                    <a:pt x="237" y="672"/>
                  </a:lnTo>
                  <a:lnTo>
                    <a:pt x="241" y="664"/>
                  </a:lnTo>
                  <a:lnTo>
                    <a:pt x="245" y="652"/>
                  </a:lnTo>
                  <a:lnTo>
                    <a:pt x="249" y="640"/>
                  </a:lnTo>
                  <a:lnTo>
                    <a:pt x="253" y="624"/>
                  </a:lnTo>
                  <a:lnTo>
                    <a:pt x="257" y="608"/>
                  </a:lnTo>
                  <a:lnTo>
                    <a:pt x="261" y="596"/>
                  </a:lnTo>
                  <a:lnTo>
                    <a:pt x="265" y="580"/>
                  </a:lnTo>
                  <a:lnTo>
                    <a:pt x="269" y="568"/>
                  </a:lnTo>
                  <a:lnTo>
                    <a:pt x="273" y="560"/>
                  </a:lnTo>
                  <a:lnTo>
                    <a:pt x="277" y="552"/>
                  </a:lnTo>
                  <a:lnTo>
                    <a:pt x="281" y="544"/>
                  </a:lnTo>
                  <a:lnTo>
                    <a:pt x="285" y="536"/>
                  </a:lnTo>
                  <a:lnTo>
                    <a:pt x="289" y="528"/>
                  </a:lnTo>
                  <a:lnTo>
                    <a:pt x="293" y="516"/>
                  </a:lnTo>
                  <a:lnTo>
                    <a:pt x="297" y="504"/>
                  </a:lnTo>
                  <a:lnTo>
                    <a:pt x="301" y="484"/>
                  </a:lnTo>
                  <a:lnTo>
                    <a:pt x="305" y="464"/>
                  </a:lnTo>
                  <a:lnTo>
                    <a:pt x="309" y="440"/>
                  </a:lnTo>
                  <a:lnTo>
                    <a:pt x="313" y="412"/>
                  </a:lnTo>
                  <a:lnTo>
                    <a:pt x="317" y="384"/>
                  </a:lnTo>
                  <a:lnTo>
                    <a:pt x="321" y="352"/>
                  </a:lnTo>
                  <a:lnTo>
                    <a:pt x="325" y="320"/>
                  </a:lnTo>
                  <a:lnTo>
                    <a:pt x="329" y="292"/>
                  </a:lnTo>
                  <a:lnTo>
                    <a:pt x="333" y="264"/>
                  </a:lnTo>
                  <a:lnTo>
                    <a:pt x="337" y="236"/>
                  </a:lnTo>
                  <a:lnTo>
                    <a:pt x="341" y="212"/>
                  </a:lnTo>
                  <a:lnTo>
                    <a:pt x="345" y="188"/>
                  </a:lnTo>
                  <a:lnTo>
                    <a:pt x="349" y="164"/>
                  </a:lnTo>
                  <a:lnTo>
                    <a:pt x="353" y="144"/>
                  </a:lnTo>
                  <a:lnTo>
                    <a:pt x="357" y="120"/>
                  </a:lnTo>
                  <a:lnTo>
                    <a:pt x="361" y="100"/>
                  </a:lnTo>
                  <a:lnTo>
                    <a:pt x="365" y="80"/>
                  </a:lnTo>
                  <a:lnTo>
                    <a:pt x="369" y="60"/>
                  </a:lnTo>
                  <a:lnTo>
                    <a:pt x="373" y="40"/>
                  </a:lnTo>
                  <a:lnTo>
                    <a:pt x="377" y="24"/>
                  </a:lnTo>
                  <a:lnTo>
                    <a:pt x="381" y="8"/>
                  </a:lnTo>
                  <a:lnTo>
                    <a:pt x="385" y="0"/>
                  </a:lnTo>
                  <a:lnTo>
                    <a:pt x="389" y="0"/>
                  </a:lnTo>
                  <a:lnTo>
                    <a:pt x="393" y="4"/>
                  </a:lnTo>
                  <a:lnTo>
                    <a:pt x="397" y="16"/>
                  </a:lnTo>
                  <a:lnTo>
                    <a:pt x="401" y="32"/>
                  </a:lnTo>
                  <a:lnTo>
                    <a:pt x="405" y="56"/>
                  </a:lnTo>
                  <a:lnTo>
                    <a:pt x="409" y="84"/>
                  </a:lnTo>
                  <a:lnTo>
                    <a:pt x="413" y="112"/>
                  </a:lnTo>
                  <a:lnTo>
                    <a:pt x="417" y="132"/>
                  </a:lnTo>
                  <a:lnTo>
                    <a:pt x="421" y="148"/>
                  </a:lnTo>
                  <a:lnTo>
                    <a:pt x="425" y="160"/>
                  </a:lnTo>
                  <a:lnTo>
                    <a:pt x="429" y="172"/>
                  </a:lnTo>
                  <a:lnTo>
                    <a:pt x="433" y="188"/>
                  </a:lnTo>
                  <a:lnTo>
                    <a:pt x="437" y="204"/>
                  </a:lnTo>
                  <a:lnTo>
                    <a:pt x="441" y="224"/>
                  </a:lnTo>
                  <a:lnTo>
                    <a:pt x="445" y="252"/>
                  </a:lnTo>
                  <a:lnTo>
                    <a:pt x="449" y="284"/>
                  </a:lnTo>
                  <a:lnTo>
                    <a:pt x="453" y="316"/>
                  </a:lnTo>
                  <a:lnTo>
                    <a:pt x="457" y="352"/>
                  </a:lnTo>
                  <a:lnTo>
                    <a:pt x="461" y="388"/>
                  </a:lnTo>
                  <a:lnTo>
                    <a:pt x="465" y="424"/>
                  </a:lnTo>
                  <a:lnTo>
                    <a:pt x="469" y="464"/>
                  </a:lnTo>
                  <a:lnTo>
                    <a:pt x="473" y="504"/>
                  </a:lnTo>
                  <a:lnTo>
                    <a:pt x="477" y="544"/>
                  </a:lnTo>
                  <a:lnTo>
                    <a:pt x="481" y="588"/>
                  </a:lnTo>
                  <a:lnTo>
                    <a:pt x="485" y="628"/>
                  </a:lnTo>
                  <a:lnTo>
                    <a:pt x="489" y="664"/>
                  </a:lnTo>
                  <a:lnTo>
                    <a:pt x="493" y="696"/>
                  </a:lnTo>
                  <a:lnTo>
                    <a:pt x="497" y="728"/>
                  </a:lnTo>
                  <a:lnTo>
                    <a:pt x="501" y="752"/>
                  </a:lnTo>
                  <a:lnTo>
                    <a:pt x="505" y="772"/>
                  </a:lnTo>
                  <a:lnTo>
                    <a:pt x="509" y="792"/>
                  </a:lnTo>
                  <a:lnTo>
                    <a:pt x="513" y="800"/>
                  </a:lnTo>
                </a:path>
              </a:pathLst>
            </a:custGeom>
            <a:noFill/>
            <a:ln w="0" cap="rnd">
              <a:solidFill>
                <a:srgbClr val="BFBF00"/>
              </a:solidFill>
              <a:prstDash val="sysDot"/>
              <a:round/>
              <a:headEnd/>
              <a:tailEnd/>
            </a:ln>
          </p:spPr>
          <p:txBody>
            <a:bodyPr/>
            <a:lstStyle/>
            <a:p>
              <a:endParaRPr lang="en-US"/>
            </a:p>
          </p:txBody>
        </p:sp>
        <p:sp>
          <p:nvSpPr>
            <p:cNvPr id="20656" name="Freeform 433"/>
            <p:cNvSpPr>
              <a:spLocks/>
            </p:cNvSpPr>
            <p:nvPr/>
          </p:nvSpPr>
          <p:spPr bwMode="auto">
            <a:xfrm>
              <a:off x="3044" y="676"/>
              <a:ext cx="508" cy="660"/>
            </a:xfrm>
            <a:custGeom>
              <a:avLst/>
              <a:gdLst>
                <a:gd name="T0" fmla="*/ 8 w 508"/>
                <a:gd name="T1" fmla="*/ 416 h 660"/>
                <a:gd name="T2" fmla="*/ 20 w 508"/>
                <a:gd name="T3" fmla="*/ 376 h 660"/>
                <a:gd name="T4" fmla="*/ 32 w 508"/>
                <a:gd name="T5" fmla="*/ 368 h 660"/>
                <a:gd name="T6" fmla="*/ 44 w 508"/>
                <a:gd name="T7" fmla="*/ 364 h 660"/>
                <a:gd name="T8" fmla="*/ 56 w 508"/>
                <a:gd name="T9" fmla="*/ 344 h 660"/>
                <a:gd name="T10" fmla="*/ 68 w 508"/>
                <a:gd name="T11" fmla="*/ 304 h 660"/>
                <a:gd name="T12" fmla="*/ 80 w 508"/>
                <a:gd name="T13" fmla="*/ 236 h 660"/>
                <a:gd name="T14" fmla="*/ 92 w 508"/>
                <a:gd name="T15" fmla="*/ 160 h 660"/>
                <a:gd name="T16" fmla="*/ 104 w 508"/>
                <a:gd name="T17" fmla="*/ 104 h 660"/>
                <a:gd name="T18" fmla="*/ 116 w 508"/>
                <a:gd name="T19" fmla="*/ 88 h 660"/>
                <a:gd name="T20" fmla="*/ 128 w 508"/>
                <a:gd name="T21" fmla="*/ 72 h 660"/>
                <a:gd name="T22" fmla="*/ 140 w 508"/>
                <a:gd name="T23" fmla="*/ 40 h 660"/>
                <a:gd name="T24" fmla="*/ 152 w 508"/>
                <a:gd name="T25" fmla="*/ 4 h 660"/>
                <a:gd name="T26" fmla="*/ 164 w 508"/>
                <a:gd name="T27" fmla="*/ 8 h 660"/>
                <a:gd name="T28" fmla="*/ 176 w 508"/>
                <a:gd name="T29" fmla="*/ 48 h 660"/>
                <a:gd name="T30" fmla="*/ 188 w 508"/>
                <a:gd name="T31" fmla="*/ 76 h 660"/>
                <a:gd name="T32" fmla="*/ 200 w 508"/>
                <a:gd name="T33" fmla="*/ 124 h 660"/>
                <a:gd name="T34" fmla="*/ 212 w 508"/>
                <a:gd name="T35" fmla="*/ 212 h 660"/>
                <a:gd name="T36" fmla="*/ 224 w 508"/>
                <a:gd name="T37" fmla="*/ 320 h 660"/>
                <a:gd name="T38" fmla="*/ 236 w 508"/>
                <a:gd name="T39" fmla="*/ 440 h 660"/>
                <a:gd name="T40" fmla="*/ 248 w 508"/>
                <a:gd name="T41" fmla="*/ 556 h 660"/>
                <a:gd name="T42" fmla="*/ 260 w 508"/>
                <a:gd name="T43" fmla="*/ 640 h 660"/>
                <a:gd name="T44" fmla="*/ 272 w 508"/>
                <a:gd name="T45" fmla="*/ 660 h 660"/>
                <a:gd name="T46" fmla="*/ 284 w 508"/>
                <a:gd name="T47" fmla="*/ 636 h 660"/>
                <a:gd name="T48" fmla="*/ 296 w 508"/>
                <a:gd name="T49" fmla="*/ 608 h 660"/>
                <a:gd name="T50" fmla="*/ 308 w 508"/>
                <a:gd name="T51" fmla="*/ 608 h 660"/>
                <a:gd name="T52" fmla="*/ 320 w 508"/>
                <a:gd name="T53" fmla="*/ 616 h 660"/>
                <a:gd name="T54" fmla="*/ 332 w 508"/>
                <a:gd name="T55" fmla="*/ 612 h 660"/>
                <a:gd name="T56" fmla="*/ 344 w 508"/>
                <a:gd name="T57" fmla="*/ 580 h 660"/>
                <a:gd name="T58" fmla="*/ 356 w 508"/>
                <a:gd name="T59" fmla="*/ 548 h 660"/>
                <a:gd name="T60" fmla="*/ 368 w 508"/>
                <a:gd name="T61" fmla="*/ 548 h 660"/>
                <a:gd name="T62" fmla="*/ 380 w 508"/>
                <a:gd name="T63" fmla="*/ 568 h 660"/>
                <a:gd name="T64" fmla="*/ 392 w 508"/>
                <a:gd name="T65" fmla="*/ 576 h 660"/>
                <a:gd name="T66" fmla="*/ 404 w 508"/>
                <a:gd name="T67" fmla="*/ 556 h 660"/>
                <a:gd name="T68" fmla="*/ 416 w 508"/>
                <a:gd name="T69" fmla="*/ 512 h 660"/>
                <a:gd name="T70" fmla="*/ 428 w 508"/>
                <a:gd name="T71" fmla="*/ 472 h 660"/>
                <a:gd name="T72" fmla="*/ 440 w 508"/>
                <a:gd name="T73" fmla="*/ 448 h 660"/>
                <a:gd name="T74" fmla="*/ 452 w 508"/>
                <a:gd name="T75" fmla="*/ 420 h 660"/>
                <a:gd name="T76" fmla="*/ 464 w 508"/>
                <a:gd name="T77" fmla="*/ 368 h 660"/>
                <a:gd name="T78" fmla="*/ 476 w 508"/>
                <a:gd name="T79" fmla="*/ 288 h 660"/>
                <a:gd name="T80" fmla="*/ 488 w 508"/>
                <a:gd name="T81" fmla="*/ 196 h 660"/>
                <a:gd name="T82" fmla="*/ 500 w 508"/>
                <a:gd name="T83" fmla="*/ 116 h 6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660"/>
                <a:gd name="T128" fmla="*/ 508 w 508"/>
                <a:gd name="T129" fmla="*/ 660 h 6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660">
                  <a:moveTo>
                    <a:pt x="0" y="524"/>
                  </a:moveTo>
                  <a:lnTo>
                    <a:pt x="4" y="452"/>
                  </a:lnTo>
                  <a:lnTo>
                    <a:pt x="8" y="416"/>
                  </a:lnTo>
                  <a:lnTo>
                    <a:pt x="12" y="396"/>
                  </a:lnTo>
                  <a:lnTo>
                    <a:pt x="16" y="384"/>
                  </a:lnTo>
                  <a:lnTo>
                    <a:pt x="20" y="376"/>
                  </a:lnTo>
                  <a:lnTo>
                    <a:pt x="24" y="372"/>
                  </a:lnTo>
                  <a:lnTo>
                    <a:pt x="28" y="368"/>
                  </a:lnTo>
                  <a:lnTo>
                    <a:pt x="32" y="368"/>
                  </a:lnTo>
                  <a:lnTo>
                    <a:pt x="36" y="368"/>
                  </a:lnTo>
                  <a:lnTo>
                    <a:pt x="40" y="364"/>
                  </a:lnTo>
                  <a:lnTo>
                    <a:pt x="44" y="364"/>
                  </a:lnTo>
                  <a:lnTo>
                    <a:pt x="48" y="360"/>
                  </a:lnTo>
                  <a:lnTo>
                    <a:pt x="52" y="352"/>
                  </a:lnTo>
                  <a:lnTo>
                    <a:pt x="56" y="344"/>
                  </a:lnTo>
                  <a:lnTo>
                    <a:pt x="60" y="336"/>
                  </a:lnTo>
                  <a:lnTo>
                    <a:pt x="64" y="320"/>
                  </a:lnTo>
                  <a:lnTo>
                    <a:pt x="68" y="304"/>
                  </a:lnTo>
                  <a:lnTo>
                    <a:pt x="72" y="284"/>
                  </a:lnTo>
                  <a:lnTo>
                    <a:pt x="76" y="260"/>
                  </a:lnTo>
                  <a:lnTo>
                    <a:pt x="80" y="236"/>
                  </a:lnTo>
                  <a:lnTo>
                    <a:pt x="84" y="208"/>
                  </a:lnTo>
                  <a:lnTo>
                    <a:pt x="88" y="184"/>
                  </a:lnTo>
                  <a:lnTo>
                    <a:pt x="92" y="160"/>
                  </a:lnTo>
                  <a:lnTo>
                    <a:pt x="96" y="136"/>
                  </a:lnTo>
                  <a:lnTo>
                    <a:pt x="100" y="116"/>
                  </a:lnTo>
                  <a:lnTo>
                    <a:pt x="104" y="104"/>
                  </a:lnTo>
                  <a:lnTo>
                    <a:pt x="108" y="96"/>
                  </a:lnTo>
                  <a:lnTo>
                    <a:pt x="112" y="92"/>
                  </a:lnTo>
                  <a:lnTo>
                    <a:pt x="116" y="88"/>
                  </a:lnTo>
                  <a:lnTo>
                    <a:pt x="120" y="84"/>
                  </a:lnTo>
                  <a:lnTo>
                    <a:pt x="124" y="76"/>
                  </a:lnTo>
                  <a:lnTo>
                    <a:pt x="128" y="72"/>
                  </a:lnTo>
                  <a:lnTo>
                    <a:pt x="132" y="64"/>
                  </a:lnTo>
                  <a:lnTo>
                    <a:pt x="136" y="56"/>
                  </a:lnTo>
                  <a:lnTo>
                    <a:pt x="140" y="40"/>
                  </a:lnTo>
                  <a:lnTo>
                    <a:pt x="144" y="28"/>
                  </a:lnTo>
                  <a:lnTo>
                    <a:pt x="148" y="12"/>
                  </a:lnTo>
                  <a:lnTo>
                    <a:pt x="152" y="4"/>
                  </a:lnTo>
                  <a:lnTo>
                    <a:pt x="156" y="0"/>
                  </a:lnTo>
                  <a:lnTo>
                    <a:pt x="160" y="0"/>
                  </a:lnTo>
                  <a:lnTo>
                    <a:pt x="164" y="8"/>
                  </a:lnTo>
                  <a:lnTo>
                    <a:pt x="168" y="20"/>
                  </a:lnTo>
                  <a:lnTo>
                    <a:pt x="172" y="36"/>
                  </a:lnTo>
                  <a:lnTo>
                    <a:pt x="176" y="48"/>
                  </a:lnTo>
                  <a:lnTo>
                    <a:pt x="180" y="56"/>
                  </a:lnTo>
                  <a:lnTo>
                    <a:pt x="184" y="64"/>
                  </a:lnTo>
                  <a:lnTo>
                    <a:pt x="188" y="76"/>
                  </a:lnTo>
                  <a:lnTo>
                    <a:pt x="192" y="88"/>
                  </a:lnTo>
                  <a:lnTo>
                    <a:pt x="196" y="104"/>
                  </a:lnTo>
                  <a:lnTo>
                    <a:pt x="200" y="124"/>
                  </a:lnTo>
                  <a:lnTo>
                    <a:pt x="204" y="148"/>
                  </a:lnTo>
                  <a:lnTo>
                    <a:pt x="208" y="180"/>
                  </a:lnTo>
                  <a:lnTo>
                    <a:pt x="212" y="212"/>
                  </a:lnTo>
                  <a:lnTo>
                    <a:pt x="216" y="244"/>
                  </a:lnTo>
                  <a:lnTo>
                    <a:pt x="220" y="280"/>
                  </a:lnTo>
                  <a:lnTo>
                    <a:pt x="224" y="320"/>
                  </a:lnTo>
                  <a:lnTo>
                    <a:pt x="228" y="356"/>
                  </a:lnTo>
                  <a:lnTo>
                    <a:pt x="232" y="396"/>
                  </a:lnTo>
                  <a:lnTo>
                    <a:pt x="236" y="440"/>
                  </a:lnTo>
                  <a:lnTo>
                    <a:pt x="240" y="480"/>
                  </a:lnTo>
                  <a:lnTo>
                    <a:pt x="244" y="520"/>
                  </a:lnTo>
                  <a:lnTo>
                    <a:pt x="248" y="556"/>
                  </a:lnTo>
                  <a:lnTo>
                    <a:pt x="252" y="592"/>
                  </a:lnTo>
                  <a:lnTo>
                    <a:pt x="256" y="620"/>
                  </a:lnTo>
                  <a:lnTo>
                    <a:pt x="260" y="640"/>
                  </a:lnTo>
                  <a:lnTo>
                    <a:pt x="264" y="656"/>
                  </a:lnTo>
                  <a:lnTo>
                    <a:pt x="268" y="660"/>
                  </a:lnTo>
                  <a:lnTo>
                    <a:pt x="272" y="660"/>
                  </a:lnTo>
                  <a:lnTo>
                    <a:pt x="276" y="656"/>
                  </a:lnTo>
                  <a:lnTo>
                    <a:pt x="280" y="648"/>
                  </a:lnTo>
                  <a:lnTo>
                    <a:pt x="284" y="636"/>
                  </a:lnTo>
                  <a:lnTo>
                    <a:pt x="288" y="624"/>
                  </a:lnTo>
                  <a:lnTo>
                    <a:pt x="292" y="612"/>
                  </a:lnTo>
                  <a:lnTo>
                    <a:pt x="296" y="608"/>
                  </a:lnTo>
                  <a:lnTo>
                    <a:pt x="300" y="604"/>
                  </a:lnTo>
                  <a:lnTo>
                    <a:pt x="304" y="604"/>
                  </a:lnTo>
                  <a:lnTo>
                    <a:pt x="308" y="608"/>
                  </a:lnTo>
                  <a:lnTo>
                    <a:pt x="312" y="612"/>
                  </a:lnTo>
                  <a:lnTo>
                    <a:pt x="316" y="616"/>
                  </a:lnTo>
                  <a:lnTo>
                    <a:pt x="320" y="616"/>
                  </a:lnTo>
                  <a:lnTo>
                    <a:pt x="324" y="616"/>
                  </a:lnTo>
                  <a:lnTo>
                    <a:pt x="328" y="616"/>
                  </a:lnTo>
                  <a:lnTo>
                    <a:pt x="332" y="612"/>
                  </a:lnTo>
                  <a:lnTo>
                    <a:pt x="336" y="604"/>
                  </a:lnTo>
                  <a:lnTo>
                    <a:pt x="340" y="592"/>
                  </a:lnTo>
                  <a:lnTo>
                    <a:pt x="344" y="580"/>
                  </a:lnTo>
                  <a:lnTo>
                    <a:pt x="348" y="568"/>
                  </a:lnTo>
                  <a:lnTo>
                    <a:pt x="352" y="556"/>
                  </a:lnTo>
                  <a:lnTo>
                    <a:pt x="356" y="548"/>
                  </a:lnTo>
                  <a:lnTo>
                    <a:pt x="360" y="544"/>
                  </a:lnTo>
                  <a:lnTo>
                    <a:pt x="364" y="544"/>
                  </a:lnTo>
                  <a:lnTo>
                    <a:pt x="368" y="548"/>
                  </a:lnTo>
                  <a:lnTo>
                    <a:pt x="372" y="552"/>
                  </a:lnTo>
                  <a:lnTo>
                    <a:pt x="376" y="560"/>
                  </a:lnTo>
                  <a:lnTo>
                    <a:pt x="380" y="568"/>
                  </a:lnTo>
                  <a:lnTo>
                    <a:pt x="384" y="572"/>
                  </a:lnTo>
                  <a:lnTo>
                    <a:pt x="388" y="576"/>
                  </a:lnTo>
                  <a:lnTo>
                    <a:pt x="392" y="576"/>
                  </a:lnTo>
                  <a:lnTo>
                    <a:pt x="396" y="572"/>
                  </a:lnTo>
                  <a:lnTo>
                    <a:pt x="400" y="568"/>
                  </a:lnTo>
                  <a:lnTo>
                    <a:pt x="404" y="556"/>
                  </a:lnTo>
                  <a:lnTo>
                    <a:pt x="408" y="540"/>
                  </a:lnTo>
                  <a:lnTo>
                    <a:pt x="412" y="528"/>
                  </a:lnTo>
                  <a:lnTo>
                    <a:pt x="416" y="512"/>
                  </a:lnTo>
                  <a:lnTo>
                    <a:pt x="420" y="496"/>
                  </a:lnTo>
                  <a:lnTo>
                    <a:pt x="424" y="484"/>
                  </a:lnTo>
                  <a:lnTo>
                    <a:pt x="428" y="472"/>
                  </a:lnTo>
                  <a:lnTo>
                    <a:pt x="432" y="464"/>
                  </a:lnTo>
                  <a:lnTo>
                    <a:pt x="436" y="456"/>
                  </a:lnTo>
                  <a:lnTo>
                    <a:pt x="440" y="448"/>
                  </a:lnTo>
                  <a:lnTo>
                    <a:pt x="444" y="440"/>
                  </a:lnTo>
                  <a:lnTo>
                    <a:pt x="448" y="432"/>
                  </a:lnTo>
                  <a:lnTo>
                    <a:pt x="452" y="420"/>
                  </a:lnTo>
                  <a:lnTo>
                    <a:pt x="456" y="408"/>
                  </a:lnTo>
                  <a:lnTo>
                    <a:pt x="460" y="392"/>
                  </a:lnTo>
                  <a:lnTo>
                    <a:pt x="464" y="368"/>
                  </a:lnTo>
                  <a:lnTo>
                    <a:pt x="468" y="344"/>
                  </a:lnTo>
                  <a:lnTo>
                    <a:pt x="472" y="316"/>
                  </a:lnTo>
                  <a:lnTo>
                    <a:pt x="476" y="288"/>
                  </a:lnTo>
                  <a:lnTo>
                    <a:pt x="480" y="256"/>
                  </a:lnTo>
                  <a:lnTo>
                    <a:pt x="484" y="228"/>
                  </a:lnTo>
                  <a:lnTo>
                    <a:pt x="488" y="196"/>
                  </a:lnTo>
                  <a:lnTo>
                    <a:pt x="492" y="168"/>
                  </a:lnTo>
                  <a:lnTo>
                    <a:pt x="496" y="140"/>
                  </a:lnTo>
                  <a:lnTo>
                    <a:pt x="500" y="116"/>
                  </a:lnTo>
                  <a:lnTo>
                    <a:pt x="504" y="96"/>
                  </a:lnTo>
                  <a:lnTo>
                    <a:pt x="508" y="76"/>
                  </a:lnTo>
                </a:path>
              </a:pathLst>
            </a:custGeom>
            <a:noFill/>
            <a:ln w="0" cap="rnd">
              <a:solidFill>
                <a:srgbClr val="3F3F3F"/>
              </a:solidFill>
              <a:prstDash val="sysDot"/>
              <a:round/>
              <a:headEnd/>
              <a:tailEnd/>
            </a:ln>
          </p:spPr>
          <p:txBody>
            <a:bodyPr/>
            <a:lstStyle/>
            <a:p>
              <a:endParaRPr lang="en-US"/>
            </a:p>
          </p:txBody>
        </p:sp>
        <p:sp>
          <p:nvSpPr>
            <p:cNvPr id="20657" name="Freeform 434"/>
            <p:cNvSpPr>
              <a:spLocks/>
            </p:cNvSpPr>
            <p:nvPr/>
          </p:nvSpPr>
          <p:spPr bwMode="auto">
            <a:xfrm>
              <a:off x="3552" y="620"/>
              <a:ext cx="513" cy="740"/>
            </a:xfrm>
            <a:custGeom>
              <a:avLst/>
              <a:gdLst>
                <a:gd name="T0" fmla="*/ 12 w 513"/>
                <a:gd name="T1" fmla="*/ 116 h 740"/>
                <a:gd name="T2" fmla="*/ 24 w 513"/>
                <a:gd name="T3" fmla="*/ 104 h 740"/>
                <a:gd name="T4" fmla="*/ 36 w 513"/>
                <a:gd name="T5" fmla="*/ 68 h 740"/>
                <a:gd name="T6" fmla="*/ 48 w 513"/>
                <a:gd name="T7" fmla="*/ 16 h 740"/>
                <a:gd name="T8" fmla="*/ 60 w 513"/>
                <a:gd name="T9" fmla="*/ 4 h 740"/>
                <a:gd name="T10" fmla="*/ 72 w 513"/>
                <a:gd name="T11" fmla="*/ 48 h 740"/>
                <a:gd name="T12" fmla="*/ 85 w 513"/>
                <a:gd name="T13" fmla="*/ 104 h 740"/>
                <a:gd name="T14" fmla="*/ 97 w 513"/>
                <a:gd name="T15" fmla="*/ 152 h 740"/>
                <a:gd name="T16" fmla="*/ 109 w 513"/>
                <a:gd name="T17" fmla="*/ 232 h 740"/>
                <a:gd name="T18" fmla="*/ 121 w 513"/>
                <a:gd name="T19" fmla="*/ 332 h 740"/>
                <a:gd name="T20" fmla="*/ 133 w 513"/>
                <a:gd name="T21" fmla="*/ 448 h 740"/>
                <a:gd name="T22" fmla="*/ 145 w 513"/>
                <a:gd name="T23" fmla="*/ 572 h 740"/>
                <a:gd name="T24" fmla="*/ 157 w 513"/>
                <a:gd name="T25" fmla="*/ 680 h 740"/>
                <a:gd name="T26" fmla="*/ 169 w 513"/>
                <a:gd name="T27" fmla="*/ 736 h 740"/>
                <a:gd name="T28" fmla="*/ 181 w 513"/>
                <a:gd name="T29" fmla="*/ 732 h 740"/>
                <a:gd name="T30" fmla="*/ 193 w 513"/>
                <a:gd name="T31" fmla="*/ 692 h 740"/>
                <a:gd name="T32" fmla="*/ 205 w 513"/>
                <a:gd name="T33" fmla="*/ 672 h 740"/>
                <a:gd name="T34" fmla="*/ 217 w 513"/>
                <a:gd name="T35" fmla="*/ 676 h 740"/>
                <a:gd name="T36" fmla="*/ 229 w 513"/>
                <a:gd name="T37" fmla="*/ 680 h 740"/>
                <a:gd name="T38" fmla="*/ 241 w 513"/>
                <a:gd name="T39" fmla="*/ 664 h 740"/>
                <a:gd name="T40" fmla="*/ 253 w 513"/>
                <a:gd name="T41" fmla="*/ 632 h 740"/>
                <a:gd name="T42" fmla="*/ 265 w 513"/>
                <a:gd name="T43" fmla="*/ 604 h 740"/>
                <a:gd name="T44" fmla="*/ 277 w 513"/>
                <a:gd name="T45" fmla="*/ 612 h 740"/>
                <a:gd name="T46" fmla="*/ 289 w 513"/>
                <a:gd name="T47" fmla="*/ 632 h 740"/>
                <a:gd name="T48" fmla="*/ 301 w 513"/>
                <a:gd name="T49" fmla="*/ 632 h 740"/>
                <a:gd name="T50" fmla="*/ 313 w 513"/>
                <a:gd name="T51" fmla="*/ 600 h 740"/>
                <a:gd name="T52" fmla="*/ 325 w 513"/>
                <a:gd name="T53" fmla="*/ 556 h 740"/>
                <a:gd name="T54" fmla="*/ 337 w 513"/>
                <a:gd name="T55" fmla="*/ 520 h 740"/>
                <a:gd name="T56" fmla="*/ 349 w 513"/>
                <a:gd name="T57" fmla="*/ 500 h 740"/>
                <a:gd name="T58" fmla="*/ 361 w 513"/>
                <a:gd name="T59" fmla="*/ 468 h 740"/>
                <a:gd name="T60" fmla="*/ 373 w 513"/>
                <a:gd name="T61" fmla="*/ 408 h 740"/>
                <a:gd name="T62" fmla="*/ 385 w 513"/>
                <a:gd name="T63" fmla="*/ 320 h 740"/>
                <a:gd name="T64" fmla="*/ 397 w 513"/>
                <a:gd name="T65" fmla="*/ 232 h 740"/>
                <a:gd name="T66" fmla="*/ 409 w 513"/>
                <a:gd name="T67" fmla="*/ 156 h 740"/>
                <a:gd name="T68" fmla="*/ 421 w 513"/>
                <a:gd name="T69" fmla="*/ 116 h 740"/>
                <a:gd name="T70" fmla="*/ 433 w 513"/>
                <a:gd name="T71" fmla="*/ 104 h 740"/>
                <a:gd name="T72" fmla="*/ 445 w 513"/>
                <a:gd name="T73" fmla="*/ 72 h 740"/>
                <a:gd name="T74" fmla="*/ 457 w 513"/>
                <a:gd name="T75" fmla="*/ 20 h 740"/>
                <a:gd name="T76" fmla="*/ 469 w 513"/>
                <a:gd name="T77" fmla="*/ 0 h 740"/>
                <a:gd name="T78" fmla="*/ 481 w 513"/>
                <a:gd name="T79" fmla="*/ 40 h 740"/>
                <a:gd name="T80" fmla="*/ 493 w 513"/>
                <a:gd name="T81" fmla="*/ 100 h 740"/>
                <a:gd name="T82" fmla="*/ 505 w 513"/>
                <a:gd name="T83" fmla="*/ 148 h 7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40"/>
                <a:gd name="T128" fmla="*/ 513 w 513"/>
                <a:gd name="T129" fmla="*/ 740 h 7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40">
                  <a:moveTo>
                    <a:pt x="0" y="132"/>
                  </a:moveTo>
                  <a:lnTo>
                    <a:pt x="8" y="120"/>
                  </a:lnTo>
                  <a:lnTo>
                    <a:pt x="12" y="116"/>
                  </a:lnTo>
                  <a:lnTo>
                    <a:pt x="16" y="112"/>
                  </a:lnTo>
                  <a:lnTo>
                    <a:pt x="20" y="108"/>
                  </a:lnTo>
                  <a:lnTo>
                    <a:pt x="24" y="104"/>
                  </a:lnTo>
                  <a:lnTo>
                    <a:pt x="28" y="96"/>
                  </a:lnTo>
                  <a:lnTo>
                    <a:pt x="32" y="84"/>
                  </a:lnTo>
                  <a:lnTo>
                    <a:pt x="36" y="68"/>
                  </a:lnTo>
                  <a:lnTo>
                    <a:pt x="40" y="48"/>
                  </a:lnTo>
                  <a:lnTo>
                    <a:pt x="44" y="32"/>
                  </a:lnTo>
                  <a:lnTo>
                    <a:pt x="48" y="16"/>
                  </a:lnTo>
                  <a:lnTo>
                    <a:pt x="52" y="4"/>
                  </a:lnTo>
                  <a:lnTo>
                    <a:pt x="56" y="0"/>
                  </a:lnTo>
                  <a:lnTo>
                    <a:pt x="60" y="4"/>
                  </a:lnTo>
                  <a:lnTo>
                    <a:pt x="64" y="12"/>
                  </a:lnTo>
                  <a:lnTo>
                    <a:pt x="68" y="28"/>
                  </a:lnTo>
                  <a:lnTo>
                    <a:pt x="72" y="48"/>
                  </a:lnTo>
                  <a:lnTo>
                    <a:pt x="76" y="68"/>
                  </a:lnTo>
                  <a:lnTo>
                    <a:pt x="81" y="88"/>
                  </a:lnTo>
                  <a:lnTo>
                    <a:pt x="85" y="104"/>
                  </a:lnTo>
                  <a:lnTo>
                    <a:pt x="89" y="116"/>
                  </a:lnTo>
                  <a:lnTo>
                    <a:pt x="93" y="132"/>
                  </a:lnTo>
                  <a:lnTo>
                    <a:pt x="97" y="152"/>
                  </a:lnTo>
                  <a:lnTo>
                    <a:pt x="101" y="172"/>
                  </a:lnTo>
                  <a:lnTo>
                    <a:pt x="105" y="200"/>
                  </a:lnTo>
                  <a:lnTo>
                    <a:pt x="109" y="232"/>
                  </a:lnTo>
                  <a:lnTo>
                    <a:pt x="113" y="264"/>
                  </a:lnTo>
                  <a:lnTo>
                    <a:pt x="117" y="300"/>
                  </a:lnTo>
                  <a:lnTo>
                    <a:pt x="121" y="332"/>
                  </a:lnTo>
                  <a:lnTo>
                    <a:pt x="125" y="368"/>
                  </a:lnTo>
                  <a:lnTo>
                    <a:pt x="129" y="408"/>
                  </a:lnTo>
                  <a:lnTo>
                    <a:pt x="133" y="448"/>
                  </a:lnTo>
                  <a:lnTo>
                    <a:pt x="137" y="488"/>
                  </a:lnTo>
                  <a:lnTo>
                    <a:pt x="141" y="532"/>
                  </a:lnTo>
                  <a:lnTo>
                    <a:pt x="145" y="572"/>
                  </a:lnTo>
                  <a:lnTo>
                    <a:pt x="149" y="612"/>
                  </a:lnTo>
                  <a:lnTo>
                    <a:pt x="153" y="648"/>
                  </a:lnTo>
                  <a:lnTo>
                    <a:pt x="157" y="680"/>
                  </a:lnTo>
                  <a:lnTo>
                    <a:pt x="161" y="704"/>
                  </a:lnTo>
                  <a:lnTo>
                    <a:pt x="165" y="724"/>
                  </a:lnTo>
                  <a:lnTo>
                    <a:pt x="169" y="736"/>
                  </a:lnTo>
                  <a:lnTo>
                    <a:pt x="173" y="740"/>
                  </a:lnTo>
                  <a:lnTo>
                    <a:pt x="177" y="740"/>
                  </a:lnTo>
                  <a:lnTo>
                    <a:pt x="181" y="732"/>
                  </a:lnTo>
                  <a:lnTo>
                    <a:pt x="185" y="720"/>
                  </a:lnTo>
                  <a:lnTo>
                    <a:pt x="189" y="704"/>
                  </a:lnTo>
                  <a:lnTo>
                    <a:pt x="193" y="692"/>
                  </a:lnTo>
                  <a:lnTo>
                    <a:pt x="197" y="680"/>
                  </a:lnTo>
                  <a:lnTo>
                    <a:pt x="201" y="676"/>
                  </a:lnTo>
                  <a:lnTo>
                    <a:pt x="205" y="672"/>
                  </a:lnTo>
                  <a:lnTo>
                    <a:pt x="209" y="672"/>
                  </a:lnTo>
                  <a:lnTo>
                    <a:pt x="213" y="672"/>
                  </a:lnTo>
                  <a:lnTo>
                    <a:pt x="217" y="676"/>
                  </a:lnTo>
                  <a:lnTo>
                    <a:pt x="221" y="680"/>
                  </a:lnTo>
                  <a:lnTo>
                    <a:pt x="225" y="680"/>
                  </a:lnTo>
                  <a:lnTo>
                    <a:pt x="229" y="680"/>
                  </a:lnTo>
                  <a:lnTo>
                    <a:pt x="233" y="680"/>
                  </a:lnTo>
                  <a:lnTo>
                    <a:pt x="237" y="672"/>
                  </a:lnTo>
                  <a:lnTo>
                    <a:pt x="241" y="664"/>
                  </a:lnTo>
                  <a:lnTo>
                    <a:pt x="245" y="656"/>
                  </a:lnTo>
                  <a:lnTo>
                    <a:pt x="249" y="644"/>
                  </a:lnTo>
                  <a:lnTo>
                    <a:pt x="253" y="632"/>
                  </a:lnTo>
                  <a:lnTo>
                    <a:pt x="257" y="620"/>
                  </a:lnTo>
                  <a:lnTo>
                    <a:pt x="261" y="608"/>
                  </a:lnTo>
                  <a:lnTo>
                    <a:pt x="265" y="604"/>
                  </a:lnTo>
                  <a:lnTo>
                    <a:pt x="269" y="604"/>
                  </a:lnTo>
                  <a:lnTo>
                    <a:pt x="273" y="604"/>
                  </a:lnTo>
                  <a:lnTo>
                    <a:pt x="277" y="612"/>
                  </a:lnTo>
                  <a:lnTo>
                    <a:pt x="281" y="616"/>
                  </a:lnTo>
                  <a:lnTo>
                    <a:pt x="285" y="624"/>
                  </a:lnTo>
                  <a:lnTo>
                    <a:pt x="289" y="632"/>
                  </a:lnTo>
                  <a:lnTo>
                    <a:pt x="293" y="636"/>
                  </a:lnTo>
                  <a:lnTo>
                    <a:pt x="297" y="636"/>
                  </a:lnTo>
                  <a:lnTo>
                    <a:pt x="301" y="632"/>
                  </a:lnTo>
                  <a:lnTo>
                    <a:pt x="305" y="624"/>
                  </a:lnTo>
                  <a:lnTo>
                    <a:pt x="309" y="616"/>
                  </a:lnTo>
                  <a:lnTo>
                    <a:pt x="313" y="600"/>
                  </a:lnTo>
                  <a:lnTo>
                    <a:pt x="317" y="588"/>
                  </a:lnTo>
                  <a:lnTo>
                    <a:pt x="321" y="572"/>
                  </a:lnTo>
                  <a:lnTo>
                    <a:pt x="325" y="556"/>
                  </a:lnTo>
                  <a:lnTo>
                    <a:pt x="329" y="544"/>
                  </a:lnTo>
                  <a:lnTo>
                    <a:pt x="333" y="532"/>
                  </a:lnTo>
                  <a:lnTo>
                    <a:pt x="337" y="520"/>
                  </a:lnTo>
                  <a:lnTo>
                    <a:pt x="341" y="516"/>
                  </a:lnTo>
                  <a:lnTo>
                    <a:pt x="345" y="508"/>
                  </a:lnTo>
                  <a:lnTo>
                    <a:pt x="349" y="500"/>
                  </a:lnTo>
                  <a:lnTo>
                    <a:pt x="353" y="492"/>
                  </a:lnTo>
                  <a:lnTo>
                    <a:pt x="357" y="480"/>
                  </a:lnTo>
                  <a:lnTo>
                    <a:pt x="361" y="468"/>
                  </a:lnTo>
                  <a:lnTo>
                    <a:pt x="365" y="452"/>
                  </a:lnTo>
                  <a:lnTo>
                    <a:pt x="369" y="432"/>
                  </a:lnTo>
                  <a:lnTo>
                    <a:pt x="373" y="408"/>
                  </a:lnTo>
                  <a:lnTo>
                    <a:pt x="377" y="380"/>
                  </a:lnTo>
                  <a:lnTo>
                    <a:pt x="381" y="348"/>
                  </a:lnTo>
                  <a:lnTo>
                    <a:pt x="385" y="320"/>
                  </a:lnTo>
                  <a:lnTo>
                    <a:pt x="389" y="288"/>
                  </a:lnTo>
                  <a:lnTo>
                    <a:pt x="393" y="260"/>
                  </a:lnTo>
                  <a:lnTo>
                    <a:pt x="397" y="232"/>
                  </a:lnTo>
                  <a:lnTo>
                    <a:pt x="401" y="204"/>
                  </a:lnTo>
                  <a:lnTo>
                    <a:pt x="405" y="180"/>
                  </a:lnTo>
                  <a:lnTo>
                    <a:pt x="409" y="156"/>
                  </a:lnTo>
                  <a:lnTo>
                    <a:pt x="413" y="136"/>
                  </a:lnTo>
                  <a:lnTo>
                    <a:pt x="417" y="120"/>
                  </a:lnTo>
                  <a:lnTo>
                    <a:pt x="421" y="116"/>
                  </a:lnTo>
                  <a:lnTo>
                    <a:pt x="425" y="112"/>
                  </a:lnTo>
                  <a:lnTo>
                    <a:pt x="429" y="108"/>
                  </a:lnTo>
                  <a:lnTo>
                    <a:pt x="433" y="104"/>
                  </a:lnTo>
                  <a:lnTo>
                    <a:pt x="437" y="96"/>
                  </a:lnTo>
                  <a:lnTo>
                    <a:pt x="441" y="88"/>
                  </a:lnTo>
                  <a:lnTo>
                    <a:pt x="445" y="72"/>
                  </a:lnTo>
                  <a:lnTo>
                    <a:pt x="449" y="52"/>
                  </a:lnTo>
                  <a:lnTo>
                    <a:pt x="453" y="36"/>
                  </a:lnTo>
                  <a:lnTo>
                    <a:pt x="457" y="20"/>
                  </a:lnTo>
                  <a:lnTo>
                    <a:pt x="461" y="8"/>
                  </a:lnTo>
                  <a:lnTo>
                    <a:pt x="465" y="0"/>
                  </a:lnTo>
                  <a:lnTo>
                    <a:pt x="469" y="0"/>
                  </a:lnTo>
                  <a:lnTo>
                    <a:pt x="473" y="8"/>
                  </a:lnTo>
                  <a:lnTo>
                    <a:pt x="477" y="24"/>
                  </a:lnTo>
                  <a:lnTo>
                    <a:pt x="481" y="40"/>
                  </a:lnTo>
                  <a:lnTo>
                    <a:pt x="485" y="64"/>
                  </a:lnTo>
                  <a:lnTo>
                    <a:pt x="489" y="84"/>
                  </a:lnTo>
                  <a:lnTo>
                    <a:pt x="493" y="100"/>
                  </a:lnTo>
                  <a:lnTo>
                    <a:pt x="497" y="116"/>
                  </a:lnTo>
                  <a:lnTo>
                    <a:pt x="501" y="128"/>
                  </a:lnTo>
                  <a:lnTo>
                    <a:pt x="505" y="148"/>
                  </a:lnTo>
                  <a:lnTo>
                    <a:pt x="509" y="168"/>
                  </a:lnTo>
                  <a:lnTo>
                    <a:pt x="513" y="196"/>
                  </a:lnTo>
                </a:path>
              </a:pathLst>
            </a:custGeom>
            <a:noFill/>
            <a:ln w="0" cap="rnd">
              <a:solidFill>
                <a:srgbClr val="3F3F3F"/>
              </a:solidFill>
              <a:prstDash val="sysDot"/>
              <a:round/>
              <a:headEnd/>
              <a:tailEnd/>
            </a:ln>
          </p:spPr>
          <p:txBody>
            <a:bodyPr/>
            <a:lstStyle/>
            <a:p>
              <a:endParaRPr lang="en-US"/>
            </a:p>
          </p:txBody>
        </p:sp>
        <p:sp>
          <p:nvSpPr>
            <p:cNvPr id="20658" name="Freeform 436"/>
            <p:cNvSpPr>
              <a:spLocks/>
            </p:cNvSpPr>
            <p:nvPr/>
          </p:nvSpPr>
          <p:spPr bwMode="auto">
            <a:xfrm>
              <a:off x="3044" y="636"/>
              <a:ext cx="508" cy="736"/>
            </a:xfrm>
            <a:custGeom>
              <a:avLst/>
              <a:gdLst>
                <a:gd name="T0" fmla="*/ 8 w 508"/>
                <a:gd name="T1" fmla="*/ 456 h 736"/>
                <a:gd name="T2" fmla="*/ 20 w 508"/>
                <a:gd name="T3" fmla="*/ 424 h 736"/>
                <a:gd name="T4" fmla="*/ 32 w 508"/>
                <a:gd name="T5" fmla="*/ 440 h 736"/>
                <a:gd name="T6" fmla="*/ 44 w 508"/>
                <a:gd name="T7" fmla="*/ 468 h 736"/>
                <a:gd name="T8" fmla="*/ 56 w 508"/>
                <a:gd name="T9" fmla="*/ 496 h 736"/>
                <a:gd name="T10" fmla="*/ 68 w 508"/>
                <a:gd name="T11" fmla="*/ 504 h 736"/>
                <a:gd name="T12" fmla="*/ 80 w 508"/>
                <a:gd name="T13" fmla="*/ 484 h 736"/>
                <a:gd name="T14" fmla="*/ 92 w 508"/>
                <a:gd name="T15" fmla="*/ 460 h 736"/>
                <a:gd name="T16" fmla="*/ 104 w 508"/>
                <a:gd name="T17" fmla="*/ 440 h 736"/>
                <a:gd name="T18" fmla="*/ 116 w 508"/>
                <a:gd name="T19" fmla="*/ 416 h 736"/>
                <a:gd name="T20" fmla="*/ 128 w 508"/>
                <a:gd name="T21" fmla="*/ 388 h 736"/>
                <a:gd name="T22" fmla="*/ 140 w 508"/>
                <a:gd name="T23" fmla="*/ 348 h 736"/>
                <a:gd name="T24" fmla="*/ 152 w 508"/>
                <a:gd name="T25" fmla="*/ 284 h 736"/>
                <a:gd name="T26" fmla="*/ 164 w 508"/>
                <a:gd name="T27" fmla="*/ 204 h 736"/>
                <a:gd name="T28" fmla="*/ 176 w 508"/>
                <a:gd name="T29" fmla="*/ 140 h 736"/>
                <a:gd name="T30" fmla="*/ 188 w 508"/>
                <a:gd name="T31" fmla="*/ 116 h 736"/>
                <a:gd name="T32" fmla="*/ 200 w 508"/>
                <a:gd name="T33" fmla="*/ 88 h 736"/>
                <a:gd name="T34" fmla="*/ 212 w 508"/>
                <a:gd name="T35" fmla="*/ 36 h 736"/>
                <a:gd name="T36" fmla="*/ 224 w 508"/>
                <a:gd name="T37" fmla="*/ 0 h 736"/>
                <a:gd name="T38" fmla="*/ 236 w 508"/>
                <a:gd name="T39" fmla="*/ 16 h 736"/>
                <a:gd name="T40" fmla="*/ 248 w 508"/>
                <a:gd name="T41" fmla="*/ 84 h 736"/>
                <a:gd name="T42" fmla="*/ 260 w 508"/>
                <a:gd name="T43" fmla="*/ 160 h 736"/>
                <a:gd name="T44" fmla="*/ 272 w 508"/>
                <a:gd name="T45" fmla="*/ 256 h 736"/>
                <a:gd name="T46" fmla="*/ 284 w 508"/>
                <a:gd name="T47" fmla="*/ 356 h 736"/>
                <a:gd name="T48" fmla="*/ 296 w 508"/>
                <a:gd name="T49" fmla="*/ 476 h 736"/>
                <a:gd name="T50" fmla="*/ 308 w 508"/>
                <a:gd name="T51" fmla="*/ 596 h 736"/>
                <a:gd name="T52" fmla="*/ 320 w 508"/>
                <a:gd name="T53" fmla="*/ 692 h 736"/>
                <a:gd name="T54" fmla="*/ 332 w 508"/>
                <a:gd name="T55" fmla="*/ 736 h 736"/>
                <a:gd name="T56" fmla="*/ 344 w 508"/>
                <a:gd name="T57" fmla="*/ 720 h 736"/>
                <a:gd name="T58" fmla="*/ 356 w 508"/>
                <a:gd name="T59" fmla="*/ 680 h 736"/>
                <a:gd name="T60" fmla="*/ 368 w 508"/>
                <a:gd name="T61" fmla="*/ 660 h 736"/>
                <a:gd name="T62" fmla="*/ 380 w 508"/>
                <a:gd name="T63" fmla="*/ 664 h 736"/>
                <a:gd name="T64" fmla="*/ 392 w 508"/>
                <a:gd name="T65" fmla="*/ 664 h 736"/>
                <a:gd name="T66" fmla="*/ 404 w 508"/>
                <a:gd name="T67" fmla="*/ 640 h 736"/>
                <a:gd name="T68" fmla="*/ 416 w 508"/>
                <a:gd name="T69" fmla="*/ 600 h 736"/>
                <a:gd name="T70" fmla="*/ 428 w 508"/>
                <a:gd name="T71" fmla="*/ 588 h 736"/>
                <a:gd name="T72" fmla="*/ 440 w 508"/>
                <a:gd name="T73" fmla="*/ 604 h 736"/>
                <a:gd name="T74" fmla="*/ 452 w 508"/>
                <a:gd name="T75" fmla="*/ 620 h 736"/>
                <a:gd name="T76" fmla="*/ 464 w 508"/>
                <a:gd name="T77" fmla="*/ 612 h 736"/>
                <a:gd name="T78" fmla="*/ 476 w 508"/>
                <a:gd name="T79" fmla="*/ 572 h 736"/>
                <a:gd name="T80" fmla="*/ 488 w 508"/>
                <a:gd name="T81" fmla="*/ 528 h 736"/>
                <a:gd name="T82" fmla="*/ 500 w 508"/>
                <a:gd name="T83" fmla="*/ 500 h 7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36"/>
                <a:gd name="T128" fmla="*/ 508 w 508"/>
                <a:gd name="T129" fmla="*/ 736 h 7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36">
                  <a:moveTo>
                    <a:pt x="0" y="564"/>
                  </a:moveTo>
                  <a:lnTo>
                    <a:pt x="4" y="492"/>
                  </a:lnTo>
                  <a:lnTo>
                    <a:pt x="8" y="456"/>
                  </a:lnTo>
                  <a:lnTo>
                    <a:pt x="12" y="436"/>
                  </a:lnTo>
                  <a:lnTo>
                    <a:pt x="16" y="428"/>
                  </a:lnTo>
                  <a:lnTo>
                    <a:pt x="20" y="424"/>
                  </a:lnTo>
                  <a:lnTo>
                    <a:pt x="24" y="424"/>
                  </a:lnTo>
                  <a:lnTo>
                    <a:pt x="28" y="432"/>
                  </a:lnTo>
                  <a:lnTo>
                    <a:pt x="32" y="440"/>
                  </a:lnTo>
                  <a:lnTo>
                    <a:pt x="36" y="448"/>
                  </a:lnTo>
                  <a:lnTo>
                    <a:pt x="40" y="460"/>
                  </a:lnTo>
                  <a:lnTo>
                    <a:pt x="44" y="468"/>
                  </a:lnTo>
                  <a:lnTo>
                    <a:pt x="48" y="480"/>
                  </a:lnTo>
                  <a:lnTo>
                    <a:pt x="52" y="488"/>
                  </a:lnTo>
                  <a:lnTo>
                    <a:pt x="56" y="496"/>
                  </a:lnTo>
                  <a:lnTo>
                    <a:pt x="60" y="500"/>
                  </a:lnTo>
                  <a:lnTo>
                    <a:pt x="64" y="504"/>
                  </a:lnTo>
                  <a:lnTo>
                    <a:pt x="68" y="504"/>
                  </a:lnTo>
                  <a:lnTo>
                    <a:pt x="72" y="500"/>
                  </a:lnTo>
                  <a:lnTo>
                    <a:pt x="76" y="492"/>
                  </a:lnTo>
                  <a:lnTo>
                    <a:pt x="80" y="484"/>
                  </a:lnTo>
                  <a:lnTo>
                    <a:pt x="84" y="476"/>
                  </a:lnTo>
                  <a:lnTo>
                    <a:pt x="88" y="468"/>
                  </a:lnTo>
                  <a:lnTo>
                    <a:pt x="92" y="460"/>
                  </a:lnTo>
                  <a:lnTo>
                    <a:pt x="96" y="456"/>
                  </a:lnTo>
                  <a:lnTo>
                    <a:pt x="100" y="448"/>
                  </a:lnTo>
                  <a:lnTo>
                    <a:pt x="104" y="440"/>
                  </a:lnTo>
                  <a:lnTo>
                    <a:pt x="108" y="432"/>
                  </a:lnTo>
                  <a:lnTo>
                    <a:pt x="112" y="424"/>
                  </a:lnTo>
                  <a:lnTo>
                    <a:pt x="116" y="416"/>
                  </a:lnTo>
                  <a:lnTo>
                    <a:pt x="120" y="408"/>
                  </a:lnTo>
                  <a:lnTo>
                    <a:pt x="124" y="396"/>
                  </a:lnTo>
                  <a:lnTo>
                    <a:pt x="128" y="388"/>
                  </a:lnTo>
                  <a:lnTo>
                    <a:pt x="132" y="376"/>
                  </a:lnTo>
                  <a:lnTo>
                    <a:pt x="136" y="364"/>
                  </a:lnTo>
                  <a:lnTo>
                    <a:pt x="140" y="348"/>
                  </a:lnTo>
                  <a:lnTo>
                    <a:pt x="144" y="328"/>
                  </a:lnTo>
                  <a:lnTo>
                    <a:pt x="148" y="308"/>
                  </a:lnTo>
                  <a:lnTo>
                    <a:pt x="152" y="284"/>
                  </a:lnTo>
                  <a:lnTo>
                    <a:pt x="156" y="256"/>
                  </a:lnTo>
                  <a:lnTo>
                    <a:pt x="160" y="228"/>
                  </a:lnTo>
                  <a:lnTo>
                    <a:pt x="164" y="204"/>
                  </a:lnTo>
                  <a:lnTo>
                    <a:pt x="168" y="180"/>
                  </a:lnTo>
                  <a:lnTo>
                    <a:pt x="172" y="156"/>
                  </a:lnTo>
                  <a:lnTo>
                    <a:pt x="176" y="140"/>
                  </a:lnTo>
                  <a:lnTo>
                    <a:pt x="180" y="132"/>
                  </a:lnTo>
                  <a:lnTo>
                    <a:pt x="184" y="124"/>
                  </a:lnTo>
                  <a:lnTo>
                    <a:pt x="188" y="116"/>
                  </a:lnTo>
                  <a:lnTo>
                    <a:pt x="192" y="112"/>
                  </a:lnTo>
                  <a:lnTo>
                    <a:pt x="196" y="100"/>
                  </a:lnTo>
                  <a:lnTo>
                    <a:pt x="200" y="88"/>
                  </a:lnTo>
                  <a:lnTo>
                    <a:pt x="204" y="76"/>
                  </a:lnTo>
                  <a:lnTo>
                    <a:pt x="208" y="56"/>
                  </a:lnTo>
                  <a:lnTo>
                    <a:pt x="212" y="36"/>
                  </a:lnTo>
                  <a:lnTo>
                    <a:pt x="216" y="20"/>
                  </a:lnTo>
                  <a:lnTo>
                    <a:pt x="220" y="8"/>
                  </a:lnTo>
                  <a:lnTo>
                    <a:pt x="224" y="0"/>
                  </a:lnTo>
                  <a:lnTo>
                    <a:pt x="228" y="0"/>
                  </a:lnTo>
                  <a:lnTo>
                    <a:pt x="232" y="4"/>
                  </a:lnTo>
                  <a:lnTo>
                    <a:pt x="236" y="16"/>
                  </a:lnTo>
                  <a:lnTo>
                    <a:pt x="240" y="36"/>
                  </a:lnTo>
                  <a:lnTo>
                    <a:pt x="244" y="56"/>
                  </a:lnTo>
                  <a:lnTo>
                    <a:pt x="248" y="84"/>
                  </a:lnTo>
                  <a:lnTo>
                    <a:pt x="252" y="108"/>
                  </a:lnTo>
                  <a:lnTo>
                    <a:pt x="256" y="136"/>
                  </a:lnTo>
                  <a:lnTo>
                    <a:pt x="260" y="160"/>
                  </a:lnTo>
                  <a:lnTo>
                    <a:pt x="264" y="192"/>
                  </a:lnTo>
                  <a:lnTo>
                    <a:pt x="268" y="224"/>
                  </a:lnTo>
                  <a:lnTo>
                    <a:pt x="272" y="256"/>
                  </a:lnTo>
                  <a:lnTo>
                    <a:pt x="276" y="288"/>
                  </a:lnTo>
                  <a:lnTo>
                    <a:pt x="280" y="320"/>
                  </a:lnTo>
                  <a:lnTo>
                    <a:pt x="284" y="356"/>
                  </a:lnTo>
                  <a:lnTo>
                    <a:pt x="288" y="396"/>
                  </a:lnTo>
                  <a:lnTo>
                    <a:pt x="292" y="432"/>
                  </a:lnTo>
                  <a:lnTo>
                    <a:pt x="296" y="476"/>
                  </a:lnTo>
                  <a:lnTo>
                    <a:pt x="300" y="516"/>
                  </a:lnTo>
                  <a:lnTo>
                    <a:pt x="304" y="556"/>
                  </a:lnTo>
                  <a:lnTo>
                    <a:pt x="308" y="596"/>
                  </a:lnTo>
                  <a:lnTo>
                    <a:pt x="312" y="636"/>
                  </a:lnTo>
                  <a:lnTo>
                    <a:pt x="316" y="668"/>
                  </a:lnTo>
                  <a:lnTo>
                    <a:pt x="320" y="692"/>
                  </a:lnTo>
                  <a:lnTo>
                    <a:pt x="324" y="716"/>
                  </a:lnTo>
                  <a:lnTo>
                    <a:pt x="328" y="728"/>
                  </a:lnTo>
                  <a:lnTo>
                    <a:pt x="332" y="736"/>
                  </a:lnTo>
                  <a:lnTo>
                    <a:pt x="336" y="736"/>
                  </a:lnTo>
                  <a:lnTo>
                    <a:pt x="340" y="732"/>
                  </a:lnTo>
                  <a:lnTo>
                    <a:pt x="344" y="720"/>
                  </a:lnTo>
                  <a:lnTo>
                    <a:pt x="348" y="704"/>
                  </a:lnTo>
                  <a:lnTo>
                    <a:pt x="352" y="692"/>
                  </a:lnTo>
                  <a:lnTo>
                    <a:pt x="356" y="680"/>
                  </a:lnTo>
                  <a:lnTo>
                    <a:pt x="360" y="668"/>
                  </a:lnTo>
                  <a:lnTo>
                    <a:pt x="364" y="664"/>
                  </a:lnTo>
                  <a:lnTo>
                    <a:pt x="368" y="660"/>
                  </a:lnTo>
                  <a:lnTo>
                    <a:pt x="372" y="660"/>
                  </a:lnTo>
                  <a:lnTo>
                    <a:pt x="376" y="664"/>
                  </a:lnTo>
                  <a:lnTo>
                    <a:pt x="380" y="664"/>
                  </a:lnTo>
                  <a:lnTo>
                    <a:pt x="384" y="668"/>
                  </a:lnTo>
                  <a:lnTo>
                    <a:pt x="388" y="668"/>
                  </a:lnTo>
                  <a:lnTo>
                    <a:pt x="392" y="664"/>
                  </a:lnTo>
                  <a:lnTo>
                    <a:pt x="396" y="660"/>
                  </a:lnTo>
                  <a:lnTo>
                    <a:pt x="400" y="648"/>
                  </a:lnTo>
                  <a:lnTo>
                    <a:pt x="404" y="640"/>
                  </a:lnTo>
                  <a:lnTo>
                    <a:pt x="408" y="624"/>
                  </a:lnTo>
                  <a:lnTo>
                    <a:pt x="412" y="612"/>
                  </a:lnTo>
                  <a:lnTo>
                    <a:pt x="416" y="600"/>
                  </a:lnTo>
                  <a:lnTo>
                    <a:pt x="420" y="592"/>
                  </a:lnTo>
                  <a:lnTo>
                    <a:pt x="424" y="588"/>
                  </a:lnTo>
                  <a:lnTo>
                    <a:pt x="428" y="588"/>
                  </a:lnTo>
                  <a:lnTo>
                    <a:pt x="432" y="588"/>
                  </a:lnTo>
                  <a:lnTo>
                    <a:pt x="436" y="596"/>
                  </a:lnTo>
                  <a:lnTo>
                    <a:pt x="440" y="604"/>
                  </a:lnTo>
                  <a:lnTo>
                    <a:pt x="444" y="608"/>
                  </a:lnTo>
                  <a:lnTo>
                    <a:pt x="448" y="616"/>
                  </a:lnTo>
                  <a:lnTo>
                    <a:pt x="452" y="620"/>
                  </a:lnTo>
                  <a:lnTo>
                    <a:pt x="456" y="620"/>
                  </a:lnTo>
                  <a:lnTo>
                    <a:pt x="460" y="616"/>
                  </a:lnTo>
                  <a:lnTo>
                    <a:pt x="464" y="612"/>
                  </a:lnTo>
                  <a:lnTo>
                    <a:pt x="468" y="600"/>
                  </a:lnTo>
                  <a:lnTo>
                    <a:pt x="472" y="584"/>
                  </a:lnTo>
                  <a:lnTo>
                    <a:pt x="476" y="572"/>
                  </a:lnTo>
                  <a:lnTo>
                    <a:pt x="480" y="556"/>
                  </a:lnTo>
                  <a:lnTo>
                    <a:pt x="484" y="540"/>
                  </a:lnTo>
                  <a:lnTo>
                    <a:pt x="488" y="528"/>
                  </a:lnTo>
                  <a:lnTo>
                    <a:pt x="492" y="516"/>
                  </a:lnTo>
                  <a:lnTo>
                    <a:pt x="496" y="504"/>
                  </a:lnTo>
                  <a:lnTo>
                    <a:pt x="500" y="500"/>
                  </a:lnTo>
                  <a:lnTo>
                    <a:pt x="504" y="492"/>
                  </a:lnTo>
                  <a:lnTo>
                    <a:pt x="508" y="484"/>
                  </a:lnTo>
                </a:path>
              </a:pathLst>
            </a:custGeom>
            <a:noFill/>
            <a:ln w="0" cap="rnd">
              <a:solidFill>
                <a:srgbClr val="0000FF"/>
              </a:solidFill>
              <a:prstDash val="sysDot"/>
              <a:round/>
              <a:headEnd/>
              <a:tailEnd/>
            </a:ln>
          </p:spPr>
          <p:txBody>
            <a:bodyPr/>
            <a:lstStyle/>
            <a:p>
              <a:endParaRPr lang="en-US"/>
            </a:p>
          </p:txBody>
        </p:sp>
        <p:sp>
          <p:nvSpPr>
            <p:cNvPr id="20659" name="Freeform 437"/>
            <p:cNvSpPr>
              <a:spLocks/>
            </p:cNvSpPr>
            <p:nvPr/>
          </p:nvSpPr>
          <p:spPr bwMode="auto">
            <a:xfrm>
              <a:off x="3552" y="608"/>
              <a:ext cx="513" cy="772"/>
            </a:xfrm>
            <a:custGeom>
              <a:avLst/>
              <a:gdLst>
                <a:gd name="T0" fmla="*/ 12 w 513"/>
                <a:gd name="T1" fmla="*/ 496 h 772"/>
                <a:gd name="T2" fmla="*/ 24 w 513"/>
                <a:gd name="T3" fmla="*/ 464 h 772"/>
                <a:gd name="T4" fmla="*/ 36 w 513"/>
                <a:gd name="T5" fmla="*/ 424 h 772"/>
                <a:gd name="T6" fmla="*/ 48 w 513"/>
                <a:gd name="T7" fmla="*/ 356 h 772"/>
                <a:gd name="T8" fmla="*/ 60 w 513"/>
                <a:gd name="T9" fmla="*/ 268 h 772"/>
                <a:gd name="T10" fmla="*/ 72 w 513"/>
                <a:gd name="T11" fmla="*/ 188 h 772"/>
                <a:gd name="T12" fmla="*/ 85 w 513"/>
                <a:gd name="T13" fmla="*/ 140 h 772"/>
                <a:gd name="T14" fmla="*/ 97 w 513"/>
                <a:gd name="T15" fmla="*/ 116 h 772"/>
                <a:gd name="T16" fmla="*/ 109 w 513"/>
                <a:gd name="T17" fmla="*/ 64 h 772"/>
                <a:gd name="T18" fmla="*/ 121 w 513"/>
                <a:gd name="T19" fmla="*/ 12 h 772"/>
                <a:gd name="T20" fmla="*/ 133 w 513"/>
                <a:gd name="T21" fmla="*/ 4 h 772"/>
                <a:gd name="T22" fmla="*/ 145 w 513"/>
                <a:gd name="T23" fmla="*/ 52 h 772"/>
                <a:gd name="T24" fmla="*/ 157 w 513"/>
                <a:gd name="T25" fmla="*/ 132 h 772"/>
                <a:gd name="T26" fmla="*/ 169 w 513"/>
                <a:gd name="T27" fmla="*/ 220 h 772"/>
                <a:gd name="T28" fmla="*/ 181 w 513"/>
                <a:gd name="T29" fmla="*/ 320 h 772"/>
                <a:gd name="T30" fmla="*/ 193 w 513"/>
                <a:gd name="T31" fmla="*/ 424 h 772"/>
                <a:gd name="T32" fmla="*/ 205 w 513"/>
                <a:gd name="T33" fmla="*/ 548 h 772"/>
                <a:gd name="T34" fmla="*/ 217 w 513"/>
                <a:gd name="T35" fmla="*/ 664 h 772"/>
                <a:gd name="T36" fmla="*/ 229 w 513"/>
                <a:gd name="T37" fmla="*/ 748 h 772"/>
                <a:gd name="T38" fmla="*/ 241 w 513"/>
                <a:gd name="T39" fmla="*/ 772 h 772"/>
                <a:gd name="T40" fmla="*/ 253 w 513"/>
                <a:gd name="T41" fmla="*/ 740 h 772"/>
                <a:gd name="T42" fmla="*/ 265 w 513"/>
                <a:gd name="T43" fmla="*/ 704 h 772"/>
                <a:gd name="T44" fmla="*/ 277 w 513"/>
                <a:gd name="T45" fmla="*/ 692 h 772"/>
                <a:gd name="T46" fmla="*/ 289 w 513"/>
                <a:gd name="T47" fmla="*/ 696 h 772"/>
                <a:gd name="T48" fmla="*/ 301 w 513"/>
                <a:gd name="T49" fmla="*/ 692 h 772"/>
                <a:gd name="T50" fmla="*/ 313 w 513"/>
                <a:gd name="T51" fmla="*/ 656 h 772"/>
                <a:gd name="T52" fmla="*/ 325 w 513"/>
                <a:gd name="T53" fmla="*/ 624 h 772"/>
                <a:gd name="T54" fmla="*/ 337 w 513"/>
                <a:gd name="T55" fmla="*/ 616 h 772"/>
                <a:gd name="T56" fmla="*/ 349 w 513"/>
                <a:gd name="T57" fmla="*/ 636 h 772"/>
                <a:gd name="T58" fmla="*/ 361 w 513"/>
                <a:gd name="T59" fmla="*/ 648 h 772"/>
                <a:gd name="T60" fmla="*/ 373 w 513"/>
                <a:gd name="T61" fmla="*/ 632 h 772"/>
                <a:gd name="T62" fmla="*/ 385 w 513"/>
                <a:gd name="T63" fmla="*/ 588 h 772"/>
                <a:gd name="T64" fmla="*/ 397 w 513"/>
                <a:gd name="T65" fmla="*/ 544 h 772"/>
                <a:gd name="T66" fmla="*/ 409 w 513"/>
                <a:gd name="T67" fmla="*/ 520 h 772"/>
                <a:gd name="T68" fmla="*/ 421 w 513"/>
                <a:gd name="T69" fmla="*/ 496 h 772"/>
                <a:gd name="T70" fmla="*/ 433 w 513"/>
                <a:gd name="T71" fmla="*/ 468 h 772"/>
                <a:gd name="T72" fmla="*/ 445 w 513"/>
                <a:gd name="T73" fmla="*/ 428 h 772"/>
                <a:gd name="T74" fmla="*/ 457 w 513"/>
                <a:gd name="T75" fmla="*/ 364 h 772"/>
                <a:gd name="T76" fmla="*/ 469 w 513"/>
                <a:gd name="T77" fmla="*/ 276 h 772"/>
                <a:gd name="T78" fmla="*/ 481 w 513"/>
                <a:gd name="T79" fmla="*/ 196 h 772"/>
                <a:gd name="T80" fmla="*/ 493 w 513"/>
                <a:gd name="T81" fmla="*/ 144 h 772"/>
                <a:gd name="T82" fmla="*/ 505 w 513"/>
                <a:gd name="T83" fmla="*/ 116 h 7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72"/>
                <a:gd name="T128" fmla="*/ 513 w 513"/>
                <a:gd name="T129" fmla="*/ 772 h 7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72">
                  <a:moveTo>
                    <a:pt x="0" y="512"/>
                  </a:moveTo>
                  <a:lnTo>
                    <a:pt x="8" y="504"/>
                  </a:lnTo>
                  <a:lnTo>
                    <a:pt x="12" y="496"/>
                  </a:lnTo>
                  <a:lnTo>
                    <a:pt x="16" y="484"/>
                  </a:lnTo>
                  <a:lnTo>
                    <a:pt x="20" y="476"/>
                  </a:lnTo>
                  <a:lnTo>
                    <a:pt x="24" y="464"/>
                  </a:lnTo>
                  <a:lnTo>
                    <a:pt x="28" y="452"/>
                  </a:lnTo>
                  <a:lnTo>
                    <a:pt x="32" y="440"/>
                  </a:lnTo>
                  <a:lnTo>
                    <a:pt x="36" y="424"/>
                  </a:lnTo>
                  <a:lnTo>
                    <a:pt x="40" y="404"/>
                  </a:lnTo>
                  <a:lnTo>
                    <a:pt x="44" y="380"/>
                  </a:lnTo>
                  <a:lnTo>
                    <a:pt x="48" y="356"/>
                  </a:lnTo>
                  <a:lnTo>
                    <a:pt x="52" y="328"/>
                  </a:lnTo>
                  <a:lnTo>
                    <a:pt x="56" y="300"/>
                  </a:lnTo>
                  <a:lnTo>
                    <a:pt x="60" y="268"/>
                  </a:lnTo>
                  <a:lnTo>
                    <a:pt x="64" y="240"/>
                  </a:lnTo>
                  <a:lnTo>
                    <a:pt x="68" y="216"/>
                  </a:lnTo>
                  <a:lnTo>
                    <a:pt x="72" y="188"/>
                  </a:lnTo>
                  <a:lnTo>
                    <a:pt x="76" y="168"/>
                  </a:lnTo>
                  <a:lnTo>
                    <a:pt x="81" y="152"/>
                  </a:lnTo>
                  <a:lnTo>
                    <a:pt x="85" y="140"/>
                  </a:lnTo>
                  <a:lnTo>
                    <a:pt x="89" y="132"/>
                  </a:lnTo>
                  <a:lnTo>
                    <a:pt x="93" y="124"/>
                  </a:lnTo>
                  <a:lnTo>
                    <a:pt x="97" y="116"/>
                  </a:lnTo>
                  <a:lnTo>
                    <a:pt x="101" y="100"/>
                  </a:lnTo>
                  <a:lnTo>
                    <a:pt x="105" y="84"/>
                  </a:lnTo>
                  <a:lnTo>
                    <a:pt x="109" y="64"/>
                  </a:lnTo>
                  <a:lnTo>
                    <a:pt x="113" y="44"/>
                  </a:lnTo>
                  <a:lnTo>
                    <a:pt x="117" y="28"/>
                  </a:lnTo>
                  <a:lnTo>
                    <a:pt x="121" y="12"/>
                  </a:lnTo>
                  <a:lnTo>
                    <a:pt x="125" y="4"/>
                  </a:lnTo>
                  <a:lnTo>
                    <a:pt x="129" y="0"/>
                  </a:lnTo>
                  <a:lnTo>
                    <a:pt x="133" y="4"/>
                  </a:lnTo>
                  <a:lnTo>
                    <a:pt x="137" y="12"/>
                  </a:lnTo>
                  <a:lnTo>
                    <a:pt x="141" y="28"/>
                  </a:lnTo>
                  <a:lnTo>
                    <a:pt x="145" y="52"/>
                  </a:lnTo>
                  <a:lnTo>
                    <a:pt x="149" y="76"/>
                  </a:lnTo>
                  <a:lnTo>
                    <a:pt x="153" y="104"/>
                  </a:lnTo>
                  <a:lnTo>
                    <a:pt x="157" y="132"/>
                  </a:lnTo>
                  <a:lnTo>
                    <a:pt x="161" y="160"/>
                  </a:lnTo>
                  <a:lnTo>
                    <a:pt x="165" y="188"/>
                  </a:lnTo>
                  <a:lnTo>
                    <a:pt x="169" y="220"/>
                  </a:lnTo>
                  <a:lnTo>
                    <a:pt x="173" y="252"/>
                  </a:lnTo>
                  <a:lnTo>
                    <a:pt x="177" y="284"/>
                  </a:lnTo>
                  <a:lnTo>
                    <a:pt x="181" y="320"/>
                  </a:lnTo>
                  <a:lnTo>
                    <a:pt x="185" y="352"/>
                  </a:lnTo>
                  <a:lnTo>
                    <a:pt x="189" y="388"/>
                  </a:lnTo>
                  <a:lnTo>
                    <a:pt x="193" y="424"/>
                  </a:lnTo>
                  <a:lnTo>
                    <a:pt x="197" y="464"/>
                  </a:lnTo>
                  <a:lnTo>
                    <a:pt x="201" y="504"/>
                  </a:lnTo>
                  <a:lnTo>
                    <a:pt x="205" y="548"/>
                  </a:lnTo>
                  <a:lnTo>
                    <a:pt x="209" y="588"/>
                  </a:lnTo>
                  <a:lnTo>
                    <a:pt x="213" y="628"/>
                  </a:lnTo>
                  <a:lnTo>
                    <a:pt x="217" y="664"/>
                  </a:lnTo>
                  <a:lnTo>
                    <a:pt x="221" y="696"/>
                  </a:lnTo>
                  <a:lnTo>
                    <a:pt x="225" y="724"/>
                  </a:lnTo>
                  <a:lnTo>
                    <a:pt x="229" y="748"/>
                  </a:lnTo>
                  <a:lnTo>
                    <a:pt x="233" y="760"/>
                  </a:lnTo>
                  <a:lnTo>
                    <a:pt x="237" y="772"/>
                  </a:lnTo>
                  <a:lnTo>
                    <a:pt x="241" y="772"/>
                  </a:lnTo>
                  <a:lnTo>
                    <a:pt x="245" y="764"/>
                  </a:lnTo>
                  <a:lnTo>
                    <a:pt x="249" y="756"/>
                  </a:lnTo>
                  <a:lnTo>
                    <a:pt x="253" y="740"/>
                  </a:lnTo>
                  <a:lnTo>
                    <a:pt x="257" y="728"/>
                  </a:lnTo>
                  <a:lnTo>
                    <a:pt x="261" y="712"/>
                  </a:lnTo>
                  <a:lnTo>
                    <a:pt x="265" y="704"/>
                  </a:lnTo>
                  <a:lnTo>
                    <a:pt x="269" y="696"/>
                  </a:lnTo>
                  <a:lnTo>
                    <a:pt x="273" y="692"/>
                  </a:lnTo>
                  <a:lnTo>
                    <a:pt x="277" y="692"/>
                  </a:lnTo>
                  <a:lnTo>
                    <a:pt x="281" y="692"/>
                  </a:lnTo>
                  <a:lnTo>
                    <a:pt x="285" y="696"/>
                  </a:lnTo>
                  <a:lnTo>
                    <a:pt x="289" y="696"/>
                  </a:lnTo>
                  <a:lnTo>
                    <a:pt x="293" y="696"/>
                  </a:lnTo>
                  <a:lnTo>
                    <a:pt x="297" y="696"/>
                  </a:lnTo>
                  <a:lnTo>
                    <a:pt x="301" y="692"/>
                  </a:lnTo>
                  <a:lnTo>
                    <a:pt x="305" y="680"/>
                  </a:lnTo>
                  <a:lnTo>
                    <a:pt x="309" y="672"/>
                  </a:lnTo>
                  <a:lnTo>
                    <a:pt x="313" y="656"/>
                  </a:lnTo>
                  <a:lnTo>
                    <a:pt x="317" y="644"/>
                  </a:lnTo>
                  <a:lnTo>
                    <a:pt x="321" y="632"/>
                  </a:lnTo>
                  <a:lnTo>
                    <a:pt x="325" y="624"/>
                  </a:lnTo>
                  <a:lnTo>
                    <a:pt x="329" y="616"/>
                  </a:lnTo>
                  <a:lnTo>
                    <a:pt x="333" y="616"/>
                  </a:lnTo>
                  <a:lnTo>
                    <a:pt x="337" y="616"/>
                  </a:lnTo>
                  <a:lnTo>
                    <a:pt x="341" y="624"/>
                  </a:lnTo>
                  <a:lnTo>
                    <a:pt x="345" y="628"/>
                  </a:lnTo>
                  <a:lnTo>
                    <a:pt x="349" y="636"/>
                  </a:lnTo>
                  <a:lnTo>
                    <a:pt x="353" y="644"/>
                  </a:lnTo>
                  <a:lnTo>
                    <a:pt x="357" y="648"/>
                  </a:lnTo>
                  <a:lnTo>
                    <a:pt x="361" y="648"/>
                  </a:lnTo>
                  <a:lnTo>
                    <a:pt x="365" y="648"/>
                  </a:lnTo>
                  <a:lnTo>
                    <a:pt x="369" y="640"/>
                  </a:lnTo>
                  <a:lnTo>
                    <a:pt x="373" y="632"/>
                  </a:lnTo>
                  <a:lnTo>
                    <a:pt x="377" y="616"/>
                  </a:lnTo>
                  <a:lnTo>
                    <a:pt x="381" y="600"/>
                  </a:lnTo>
                  <a:lnTo>
                    <a:pt x="385" y="588"/>
                  </a:lnTo>
                  <a:lnTo>
                    <a:pt x="389" y="572"/>
                  </a:lnTo>
                  <a:lnTo>
                    <a:pt x="393" y="556"/>
                  </a:lnTo>
                  <a:lnTo>
                    <a:pt x="397" y="544"/>
                  </a:lnTo>
                  <a:lnTo>
                    <a:pt x="401" y="536"/>
                  </a:lnTo>
                  <a:lnTo>
                    <a:pt x="405" y="528"/>
                  </a:lnTo>
                  <a:lnTo>
                    <a:pt x="409" y="520"/>
                  </a:lnTo>
                  <a:lnTo>
                    <a:pt x="413" y="512"/>
                  </a:lnTo>
                  <a:lnTo>
                    <a:pt x="417" y="504"/>
                  </a:lnTo>
                  <a:lnTo>
                    <a:pt x="421" y="496"/>
                  </a:lnTo>
                  <a:lnTo>
                    <a:pt x="425" y="488"/>
                  </a:lnTo>
                  <a:lnTo>
                    <a:pt x="429" y="480"/>
                  </a:lnTo>
                  <a:lnTo>
                    <a:pt x="433" y="468"/>
                  </a:lnTo>
                  <a:lnTo>
                    <a:pt x="437" y="456"/>
                  </a:lnTo>
                  <a:lnTo>
                    <a:pt x="441" y="444"/>
                  </a:lnTo>
                  <a:lnTo>
                    <a:pt x="445" y="428"/>
                  </a:lnTo>
                  <a:lnTo>
                    <a:pt x="449" y="412"/>
                  </a:lnTo>
                  <a:lnTo>
                    <a:pt x="453" y="388"/>
                  </a:lnTo>
                  <a:lnTo>
                    <a:pt x="457" y="364"/>
                  </a:lnTo>
                  <a:lnTo>
                    <a:pt x="461" y="336"/>
                  </a:lnTo>
                  <a:lnTo>
                    <a:pt x="465" y="308"/>
                  </a:lnTo>
                  <a:lnTo>
                    <a:pt x="469" y="276"/>
                  </a:lnTo>
                  <a:lnTo>
                    <a:pt x="473" y="248"/>
                  </a:lnTo>
                  <a:lnTo>
                    <a:pt x="477" y="220"/>
                  </a:lnTo>
                  <a:lnTo>
                    <a:pt x="481" y="196"/>
                  </a:lnTo>
                  <a:lnTo>
                    <a:pt x="485" y="172"/>
                  </a:lnTo>
                  <a:lnTo>
                    <a:pt x="489" y="156"/>
                  </a:lnTo>
                  <a:lnTo>
                    <a:pt x="493" y="144"/>
                  </a:lnTo>
                  <a:lnTo>
                    <a:pt x="497" y="132"/>
                  </a:lnTo>
                  <a:lnTo>
                    <a:pt x="501" y="128"/>
                  </a:lnTo>
                  <a:lnTo>
                    <a:pt x="505" y="116"/>
                  </a:lnTo>
                  <a:lnTo>
                    <a:pt x="509" y="104"/>
                  </a:lnTo>
                  <a:lnTo>
                    <a:pt x="513" y="88"/>
                  </a:lnTo>
                </a:path>
              </a:pathLst>
            </a:custGeom>
            <a:noFill/>
            <a:ln w="0" cap="rnd">
              <a:solidFill>
                <a:srgbClr val="0000FF"/>
              </a:solidFill>
              <a:prstDash val="sysDot"/>
              <a:round/>
              <a:headEnd/>
              <a:tailEnd/>
            </a:ln>
          </p:spPr>
          <p:txBody>
            <a:bodyPr/>
            <a:lstStyle/>
            <a:p>
              <a:endParaRPr lang="en-US"/>
            </a:p>
          </p:txBody>
        </p:sp>
        <p:sp>
          <p:nvSpPr>
            <p:cNvPr id="20660" name="Freeform 439"/>
            <p:cNvSpPr>
              <a:spLocks/>
            </p:cNvSpPr>
            <p:nvPr/>
          </p:nvSpPr>
          <p:spPr bwMode="auto">
            <a:xfrm>
              <a:off x="3044" y="596"/>
              <a:ext cx="508" cy="768"/>
            </a:xfrm>
            <a:custGeom>
              <a:avLst/>
              <a:gdLst>
                <a:gd name="T0" fmla="*/ 8 w 508"/>
                <a:gd name="T1" fmla="*/ 496 h 768"/>
                <a:gd name="T2" fmla="*/ 20 w 508"/>
                <a:gd name="T3" fmla="*/ 460 h 768"/>
                <a:gd name="T4" fmla="*/ 32 w 508"/>
                <a:gd name="T5" fmla="*/ 472 h 768"/>
                <a:gd name="T6" fmla="*/ 44 w 508"/>
                <a:gd name="T7" fmla="*/ 500 h 768"/>
                <a:gd name="T8" fmla="*/ 56 w 508"/>
                <a:gd name="T9" fmla="*/ 532 h 768"/>
                <a:gd name="T10" fmla="*/ 68 w 508"/>
                <a:gd name="T11" fmla="*/ 548 h 768"/>
                <a:gd name="T12" fmla="*/ 80 w 508"/>
                <a:gd name="T13" fmla="*/ 548 h 768"/>
                <a:gd name="T14" fmla="*/ 92 w 508"/>
                <a:gd name="T15" fmla="*/ 552 h 768"/>
                <a:gd name="T16" fmla="*/ 104 w 508"/>
                <a:gd name="T17" fmla="*/ 576 h 768"/>
                <a:gd name="T18" fmla="*/ 116 w 508"/>
                <a:gd name="T19" fmla="*/ 592 h 768"/>
                <a:gd name="T20" fmla="*/ 128 w 508"/>
                <a:gd name="T21" fmla="*/ 604 h 768"/>
                <a:gd name="T22" fmla="*/ 140 w 508"/>
                <a:gd name="T23" fmla="*/ 600 h 768"/>
                <a:gd name="T24" fmla="*/ 152 w 508"/>
                <a:gd name="T25" fmla="*/ 572 h 768"/>
                <a:gd name="T26" fmla="*/ 164 w 508"/>
                <a:gd name="T27" fmla="*/ 536 h 768"/>
                <a:gd name="T28" fmla="*/ 176 w 508"/>
                <a:gd name="T29" fmla="*/ 508 h 768"/>
                <a:gd name="T30" fmla="*/ 188 w 508"/>
                <a:gd name="T31" fmla="*/ 480 h 768"/>
                <a:gd name="T32" fmla="*/ 200 w 508"/>
                <a:gd name="T33" fmla="*/ 448 h 768"/>
                <a:gd name="T34" fmla="*/ 212 w 508"/>
                <a:gd name="T35" fmla="*/ 400 h 768"/>
                <a:gd name="T36" fmla="*/ 224 w 508"/>
                <a:gd name="T37" fmla="*/ 320 h 768"/>
                <a:gd name="T38" fmla="*/ 236 w 508"/>
                <a:gd name="T39" fmla="*/ 236 h 768"/>
                <a:gd name="T40" fmla="*/ 248 w 508"/>
                <a:gd name="T41" fmla="*/ 164 h 768"/>
                <a:gd name="T42" fmla="*/ 260 w 508"/>
                <a:gd name="T43" fmla="*/ 108 h 768"/>
                <a:gd name="T44" fmla="*/ 272 w 508"/>
                <a:gd name="T45" fmla="*/ 44 h 768"/>
                <a:gd name="T46" fmla="*/ 284 w 508"/>
                <a:gd name="T47" fmla="*/ 4 h 768"/>
                <a:gd name="T48" fmla="*/ 296 w 508"/>
                <a:gd name="T49" fmla="*/ 12 h 768"/>
                <a:gd name="T50" fmla="*/ 308 w 508"/>
                <a:gd name="T51" fmla="*/ 76 h 768"/>
                <a:gd name="T52" fmla="*/ 320 w 508"/>
                <a:gd name="T53" fmla="*/ 164 h 768"/>
                <a:gd name="T54" fmla="*/ 332 w 508"/>
                <a:gd name="T55" fmla="*/ 248 h 768"/>
                <a:gd name="T56" fmla="*/ 344 w 508"/>
                <a:gd name="T57" fmla="*/ 348 h 768"/>
                <a:gd name="T58" fmla="*/ 356 w 508"/>
                <a:gd name="T59" fmla="*/ 456 h 768"/>
                <a:gd name="T60" fmla="*/ 368 w 508"/>
                <a:gd name="T61" fmla="*/ 580 h 768"/>
                <a:gd name="T62" fmla="*/ 380 w 508"/>
                <a:gd name="T63" fmla="*/ 692 h 768"/>
                <a:gd name="T64" fmla="*/ 392 w 508"/>
                <a:gd name="T65" fmla="*/ 760 h 768"/>
                <a:gd name="T66" fmla="*/ 404 w 508"/>
                <a:gd name="T67" fmla="*/ 764 h 768"/>
                <a:gd name="T68" fmla="*/ 416 w 508"/>
                <a:gd name="T69" fmla="*/ 724 h 768"/>
                <a:gd name="T70" fmla="*/ 428 w 508"/>
                <a:gd name="T71" fmla="*/ 696 h 768"/>
                <a:gd name="T72" fmla="*/ 440 w 508"/>
                <a:gd name="T73" fmla="*/ 700 h 768"/>
                <a:gd name="T74" fmla="*/ 452 w 508"/>
                <a:gd name="T75" fmla="*/ 704 h 768"/>
                <a:gd name="T76" fmla="*/ 464 w 508"/>
                <a:gd name="T77" fmla="*/ 692 h 768"/>
                <a:gd name="T78" fmla="*/ 476 w 508"/>
                <a:gd name="T79" fmla="*/ 652 h 768"/>
                <a:gd name="T80" fmla="*/ 488 w 508"/>
                <a:gd name="T81" fmla="*/ 628 h 768"/>
                <a:gd name="T82" fmla="*/ 500 w 508"/>
                <a:gd name="T83" fmla="*/ 632 h 7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68"/>
                <a:gd name="T128" fmla="*/ 508 w 508"/>
                <a:gd name="T129" fmla="*/ 768 h 7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68">
                  <a:moveTo>
                    <a:pt x="0" y="604"/>
                  </a:moveTo>
                  <a:lnTo>
                    <a:pt x="4" y="532"/>
                  </a:lnTo>
                  <a:lnTo>
                    <a:pt x="8" y="496"/>
                  </a:lnTo>
                  <a:lnTo>
                    <a:pt x="12" y="476"/>
                  </a:lnTo>
                  <a:lnTo>
                    <a:pt x="16" y="464"/>
                  </a:lnTo>
                  <a:lnTo>
                    <a:pt x="20" y="460"/>
                  </a:lnTo>
                  <a:lnTo>
                    <a:pt x="24" y="460"/>
                  </a:lnTo>
                  <a:lnTo>
                    <a:pt x="28" y="464"/>
                  </a:lnTo>
                  <a:lnTo>
                    <a:pt x="32" y="472"/>
                  </a:lnTo>
                  <a:lnTo>
                    <a:pt x="36" y="480"/>
                  </a:lnTo>
                  <a:lnTo>
                    <a:pt x="40" y="488"/>
                  </a:lnTo>
                  <a:lnTo>
                    <a:pt x="44" y="500"/>
                  </a:lnTo>
                  <a:lnTo>
                    <a:pt x="48" y="512"/>
                  </a:lnTo>
                  <a:lnTo>
                    <a:pt x="52" y="520"/>
                  </a:lnTo>
                  <a:lnTo>
                    <a:pt x="56" y="532"/>
                  </a:lnTo>
                  <a:lnTo>
                    <a:pt x="60" y="540"/>
                  </a:lnTo>
                  <a:lnTo>
                    <a:pt x="64" y="544"/>
                  </a:lnTo>
                  <a:lnTo>
                    <a:pt x="68" y="548"/>
                  </a:lnTo>
                  <a:lnTo>
                    <a:pt x="72" y="548"/>
                  </a:lnTo>
                  <a:lnTo>
                    <a:pt x="76" y="548"/>
                  </a:lnTo>
                  <a:lnTo>
                    <a:pt x="80" y="548"/>
                  </a:lnTo>
                  <a:lnTo>
                    <a:pt x="84" y="548"/>
                  </a:lnTo>
                  <a:lnTo>
                    <a:pt x="88" y="548"/>
                  </a:lnTo>
                  <a:lnTo>
                    <a:pt x="92" y="552"/>
                  </a:lnTo>
                  <a:lnTo>
                    <a:pt x="96" y="560"/>
                  </a:lnTo>
                  <a:lnTo>
                    <a:pt x="100" y="568"/>
                  </a:lnTo>
                  <a:lnTo>
                    <a:pt x="104" y="576"/>
                  </a:lnTo>
                  <a:lnTo>
                    <a:pt x="108" y="580"/>
                  </a:lnTo>
                  <a:lnTo>
                    <a:pt x="112" y="588"/>
                  </a:lnTo>
                  <a:lnTo>
                    <a:pt x="116" y="592"/>
                  </a:lnTo>
                  <a:lnTo>
                    <a:pt x="120" y="596"/>
                  </a:lnTo>
                  <a:lnTo>
                    <a:pt x="124" y="600"/>
                  </a:lnTo>
                  <a:lnTo>
                    <a:pt x="128" y="604"/>
                  </a:lnTo>
                  <a:lnTo>
                    <a:pt x="132" y="604"/>
                  </a:lnTo>
                  <a:lnTo>
                    <a:pt x="136" y="604"/>
                  </a:lnTo>
                  <a:lnTo>
                    <a:pt x="140" y="600"/>
                  </a:lnTo>
                  <a:lnTo>
                    <a:pt x="144" y="592"/>
                  </a:lnTo>
                  <a:lnTo>
                    <a:pt x="148" y="584"/>
                  </a:lnTo>
                  <a:lnTo>
                    <a:pt x="152" y="572"/>
                  </a:lnTo>
                  <a:lnTo>
                    <a:pt x="156" y="560"/>
                  </a:lnTo>
                  <a:lnTo>
                    <a:pt x="160" y="548"/>
                  </a:lnTo>
                  <a:lnTo>
                    <a:pt x="164" y="536"/>
                  </a:lnTo>
                  <a:lnTo>
                    <a:pt x="168" y="528"/>
                  </a:lnTo>
                  <a:lnTo>
                    <a:pt x="172" y="516"/>
                  </a:lnTo>
                  <a:lnTo>
                    <a:pt x="176" y="508"/>
                  </a:lnTo>
                  <a:lnTo>
                    <a:pt x="180" y="500"/>
                  </a:lnTo>
                  <a:lnTo>
                    <a:pt x="184" y="488"/>
                  </a:lnTo>
                  <a:lnTo>
                    <a:pt x="188" y="480"/>
                  </a:lnTo>
                  <a:lnTo>
                    <a:pt x="192" y="472"/>
                  </a:lnTo>
                  <a:lnTo>
                    <a:pt x="196" y="460"/>
                  </a:lnTo>
                  <a:lnTo>
                    <a:pt x="200" y="448"/>
                  </a:lnTo>
                  <a:lnTo>
                    <a:pt x="204" y="436"/>
                  </a:lnTo>
                  <a:lnTo>
                    <a:pt x="208" y="420"/>
                  </a:lnTo>
                  <a:lnTo>
                    <a:pt x="212" y="400"/>
                  </a:lnTo>
                  <a:lnTo>
                    <a:pt x="216" y="376"/>
                  </a:lnTo>
                  <a:lnTo>
                    <a:pt x="220" y="348"/>
                  </a:lnTo>
                  <a:lnTo>
                    <a:pt x="224" y="320"/>
                  </a:lnTo>
                  <a:lnTo>
                    <a:pt x="228" y="292"/>
                  </a:lnTo>
                  <a:lnTo>
                    <a:pt x="232" y="264"/>
                  </a:lnTo>
                  <a:lnTo>
                    <a:pt x="236" y="236"/>
                  </a:lnTo>
                  <a:lnTo>
                    <a:pt x="240" y="212"/>
                  </a:lnTo>
                  <a:lnTo>
                    <a:pt x="244" y="184"/>
                  </a:lnTo>
                  <a:lnTo>
                    <a:pt x="248" y="164"/>
                  </a:lnTo>
                  <a:lnTo>
                    <a:pt x="252" y="144"/>
                  </a:lnTo>
                  <a:lnTo>
                    <a:pt x="256" y="124"/>
                  </a:lnTo>
                  <a:lnTo>
                    <a:pt x="260" y="108"/>
                  </a:lnTo>
                  <a:lnTo>
                    <a:pt x="264" y="88"/>
                  </a:lnTo>
                  <a:lnTo>
                    <a:pt x="268" y="64"/>
                  </a:lnTo>
                  <a:lnTo>
                    <a:pt x="272" y="44"/>
                  </a:lnTo>
                  <a:lnTo>
                    <a:pt x="276" y="28"/>
                  </a:lnTo>
                  <a:lnTo>
                    <a:pt x="280" y="12"/>
                  </a:lnTo>
                  <a:lnTo>
                    <a:pt x="284" y="4"/>
                  </a:lnTo>
                  <a:lnTo>
                    <a:pt x="288" y="0"/>
                  </a:lnTo>
                  <a:lnTo>
                    <a:pt x="292" y="0"/>
                  </a:lnTo>
                  <a:lnTo>
                    <a:pt x="296" y="12"/>
                  </a:lnTo>
                  <a:lnTo>
                    <a:pt x="300" y="28"/>
                  </a:lnTo>
                  <a:lnTo>
                    <a:pt x="304" y="52"/>
                  </a:lnTo>
                  <a:lnTo>
                    <a:pt x="308" y="76"/>
                  </a:lnTo>
                  <a:lnTo>
                    <a:pt x="312" y="108"/>
                  </a:lnTo>
                  <a:lnTo>
                    <a:pt x="316" y="136"/>
                  </a:lnTo>
                  <a:lnTo>
                    <a:pt x="320" y="164"/>
                  </a:lnTo>
                  <a:lnTo>
                    <a:pt x="324" y="188"/>
                  </a:lnTo>
                  <a:lnTo>
                    <a:pt x="328" y="216"/>
                  </a:lnTo>
                  <a:lnTo>
                    <a:pt x="332" y="248"/>
                  </a:lnTo>
                  <a:lnTo>
                    <a:pt x="336" y="280"/>
                  </a:lnTo>
                  <a:lnTo>
                    <a:pt x="340" y="312"/>
                  </a:lnTo>
                  <a:lnTo>
                    <a:pt x="344" y="348"/>
                  </a:lnTo>
                  <a:lnTo>
                    <a:pt x="348" y="380"/>
                  </a:lnTo>
                  <a:lnTo>
                    <a:pt x="352" y="416"/>
                  </a:lnTo>
                  <a:lnTo>
                    <a:pt x="356" y="456"/>
                  </a:lnTo>
                  <a:lnTo>
                    <a:pt x="360" y="496"/>
                  </a:lnTo>
                  <a:lnTo>
                    <a:pt x="364" y="536"/>
                  </a:lnTo>
                  <a:lnTo>
                    <a:pt x="368" y="580"/>
                  </a:lnTo>
                  <a:lnTo>
                    <a:pt x="372" y="620"/>
                  </a:lnTo>
                  <a:lnTo>
                    <a:pt x="376" y="660"/>
                  </a:lnTo>
                  <a:lnTo>
                    <a:pt x="380" y="692"/>
                  </a:lnTo>
                  <a:lnTo>
                    <a:pt x="384" y="724"/>
                  </a:lnTo>
                  <a:lnTo>
                    <a:pt x="388" y="744"/>
                  </a:lnTo>
                  <a:lnTo>
                    <a:pt x="392" y="760"/>
                  </a:lnTo>
                  <a:lnTo>
                    <a:pt x="396" y="768"/>
                  </a:lnTo>
                  <a:lnTo>
                    <a:pt x="400" y="768"/>
                  </a:lnTo>
                  <a:lnTo>
                    <a:pt x="404" y="764"/>
                  </a:lnTo>
                  <a:lnTo>
                    <a:pt x="408" y="752"/>
                  </a:lnTo>
                  <a:lnTo>
                    <a:pt x="412" y="740"/>
                  </a:lnTo>
                  <a:lnTo>
                    <a:pt x="416" y="724"/>
                  </a:lnTo>
                  <a:lnTo>
                    <a:pt x="420" y="712"/>
                  </a:lnTo>
                  <a:lnTo>
                    <a:pt x="424" y="704"/>
                  </a:lnTo>
                  <a:lnTo>
                    <a:pt x="428" y="696"/>
                  </a:lnTo>
                  <a:lnTo>
                    <a:pt x="432" y="696"/>
                  </a:lnTo>
                  <a:lnTo>
                    <a:pt x="436" y="696"/>
                  </a:lnTo>
                  <a:lnTo>
                    <a:pt x="440" y="700"/>
                  </a:lnTo>
                  <a:lnTo>
                    <a:pt x="444" y="704"/>
                  </a:lnTo>
                  <a:lnTo>
                    <a:pt x="448" y="704"/>
                  </a:lnTo>
                  <a:lnTo>
                    <a:pt x="452" y="704"/>
                  </a:lnTo>
                  <a:lnTo>
                    <a:pt x="456" y="704"/>
                  </a:lnTo>
                  <a:lnTo>
                    <a:pt x="460" y="700"/>
                  </a:lnTo>
                  <a:lnTo>
                    <a:pt x="464" y="692"/>
                  </a:lnTo>
                  <a:lnTo>
                    <a:pt x="468" y="680"/>
                  </a:lnTo>
                  <a:lnTo>
                    <a:pt x="472" y="664"/>
                  </a:lnTo>
                  <a:lnTo>
                    <a:pt x="476" y="652"/>
                  </a:lnTo>
                  <a:lnTo>
                    <a:pt x="480" y="640"/>
                  </a:lnTo>
                  <a:lnTo>
                    <a:pt x="484" y="632"/>
                  </a:lnTo>
                  <a:lnTo>
                    <a:pt x="488" y="628"/>
                  </a:lnTo>
                  <a:lnTo>
                    <a:pt x="492" y="624"/>
                  </a:lnTo>
                  <a:lnTo>
                    <a:pt x="496" y="628"/>
                  </a:lnTo>
                  <a:lnTo>
                    <a:pt x="500" y="632"/>
                  </a:lnTo>
                  <a:lnTo>
                    <a:pt x="504" y="640"/>
                  </a:lnTo>
                  <a:lnTo>
                    <a:pt x="508" y="648"/>
                  </a:lnTo>
                </a:path>
              </a:pathLst>
            </a:custGeom>
            <a:noFill/>
            <a:ln w="0" cap="rnd">
              <a:solidFill>
                <a:srgbClr val="007F00"/>
              </a:solidFill>
              <a:prstDash val="sysDot"/>
              <a:round/>
              <a:headEnd/>
              <a:tailEnd/>
            </a:ln>
          </p:spPr>
          <p:txBody>
            <a:bodyPr/>
            <a:lstStyle/>
            <a:p>
              <a:endParaRPr lang="en-US"/>
            </a:p>
          </p:txBody>
        </p:sp>
        <p:sp>
          <p:nvSpPr>
            <p:cNvPr id="20661" name="Freeform 440"/>
            <p:cNvSpPr>
              <a:spLocks/>
            </p:cNvSpPr>
            <p:nvPr/>
          </p:nvSpPr>
          <p:spPr bwMode="auto">
            <a:xfrm>
              <a:off x="3552" y="588"/>
              <a:ext cx="513" cy="780"/>
            </a:xfrm>
            <a:custGeom>
              <a:avLst/>
              <a:gdLst>
                <a:gd name="T0" fmla="*/ 12 w 513"/>
                <a:gd name="T1" fmla="*/ 668 h 780"/>
                <a:gd name="T2" fmla="*/ 24 w 513"/>
                <a:gd name="T3" fmla="*/ 676 h 780"/>
                <a:gd name="T4" fmla="*/ 36 w 513"/>
                <a:gd name="T5" fmla="*/ 664 h 780"/>
                <a:gd name="T6" fmla="*/ 48 w 513"/>
                <a:gd name="T7" fmla="*/ 632 h 780"/>
                <a:gd name="T8" fmla="*/ 60 w 513"/>
                <a:gd name="T9" fmla="*/ 588 h 780"/>
                <a:gd name="T10" fmla="*/ 72 w 513"/>
                <a:gd name="T11" fmla="*/ 552 h 780"/>
                <a:gd name="T12" fmla="*/ 85 w 513"/>
                <a:gd name="T13" fmla="*/ 524 h 780"/>
                <a:gd name="T14" fmla="*/ 97 w 513"/>
                <a:gd name="T15" fmla="*/ 496 h 780"/>
                <a:gd name="T16" fmla="*/ 109 w 513"/>
                <a:gd name="T17" fmla="*/ 452 h 780"/>
                <a:gd name="T18" fmla="*/ 121 w 513"/>
                <a:gd name="T19" fmla="*/ 376 h 780"/>
                <a:gd name="T20" fmla="*/ 133 w 513"/>
                <a:gd name="T21" fmla="*/ 288 h 780"/>
                <a:gd name="T22" fmla="*/ 145 w 513"/>
                <a:gd name="T23" fmla="*/ 208 h 780"/>
                <a:gd name="T24" fmla="*/ 157 w 513"/>
                <a:gd name="T25" fmla="*/ 140 h 780"/>
                <a:gd name="T26" fmla="*/ 169 w 513"/>
                <a:gd name="T27" fmla="*/ 88 h 780"/>
                <a:gd name="T28" fmla="*/ 181 w 513"/>
                <a:gd name="T29" fmla="*/ 28 h 780"/>
                <a:gd name="T30" fmla="*/ 193 w 513"/>
                <a:gd name="T31" fmla="*/ 0 h 780"/>
                <a:gd name="T32" fmla="*/ 205 w 513"/>
                <a:gd name="T33" fmla="*/ 32 h 780"/>
                <a:gd name="T34" fmla="*/ 217 w 513"/>
                <a:gd name="T35" fmla="*/ 112 h 780"/>
                <a:gd name="T36" fmla="*/ 229 w 513"/>
                <a:gd name="T37" fmla="*/ 188 h 780"/>
                <a:gd name="T38" fmla="*/ 241 w 513"/>
                <a:gd name="T39" fmla="*/ 280 h 780"/>
                <a:gd name="T40" fmla="*/ 253 w 513"/>
                <a:gd name="T41" fmla="*/ 380 h 780"/>
                <a:gd name="T42" fmla="*/ 265 w 513"/>
                <a:gd name="T43" fmla="*/ 496 h 780"/>
                <a:gd name="T44" fmla="*/ 277 w 513"/>
                <a:gd name="T45" fmla="*/ 620 h 780"/>
                <a:gd name="T46" fmla="*/ 289 w 513"/>
                <a:gd name="T47" fmla="*/ 724 h 780"/>
                <a:gd name="T48" fmla="*/ 301 w 513"/>
                <a:gd name="T49" fmla="*/ 776 h 780"/>
                <a:gd name="T50" fmla="*/ 313 w 513"/>
                <a:gd name="T51" fmla="*/ 764 h 780"/>
                <a:gd name="T52" fmla="*/ 325 w 513"/>
                <a:gd name="T53" fmla="*/ 724 h 780"/>
                <a:gd name="T54" fmla="*/ 337 w 513"/>
                <a:gd name="T55" fmla="*/ 704 h 780"/>
                <a:gd name="T56" fmla="*/ 349 w 513"/>
                <a:gd name="T57" fmla="*/ 708 h 780"/>
                <a:gd name="T58" fmla="*/ 361 w 513"/>
                <a:gd name="T59" fmla="*/ 712 h 780"/>
                <a:gd name="T60" fmla="*/ 373 w 513"/>
                <a:gd name="T61" fmla="*/ 688 h 780"/>
                <a:gd name="T62" fmla="*/ 385 w 513"/>
                <a:gd name="T63" fmla="*/ 652 h 780"/>
                <a:gd name="T64" fmla="*/ 397 w 513"/>
                <a:gd name="T65" fmla="*/ 632 h 780"/>
                <a:gd name="T66" fmla="*/ 409 w 513"/>
                <a:gd name="T67" fmla="*/ 648 h 780"/>
                <a:gd name="T68" fmla="*/ 421 w 513"/>
                <a:gd name="T69" fmla="*/ 668 h 780"/>
                <a:gd name="T70" fmla="*/ 433 w 513"/>
                <a:gd name="T71" fmla="*/ 676 h 780"/>
                <a:gd name="T72" fmla="*/ 445 w 513"/>
                <a:gd name="T73" fmla="*/ 668 h 780"/>
                <a:gd name="T74" fmla="*/ 457 w 513"/>
                <a:gd name="T75" fmla="*/ 636 h 780"/>
                <a:gd name="T76" fmla="*/ 469 w 513"/>
                <a:gd name="T77" fmla="*/ 592 h 780"/>
                <a:gd name="T78" fmla="*/ 481 w 513"/>
                <a:gd name="T79" fmla="*/ 556 h 780"/>
                <a:gd name="T80" fmla="*/ 493 w 513"/>
                <a:gd name="T81" fmla="*/ 528 h 780"/>
                <a:gd name="T82" fmla="*/ 505 w 513"/>
                <a:gd name="T83" fmla="*/ 500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80"/>
                <a:gd name="T128" fmla="*/ 513 w 513"/>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80">
                  <a:moveTo>
                    <a:pt x="0" y="656"/>
                  </a:moveTo>
                  <a:lnTo>
                    <a:pt x="8" y="664"/>
                  </a:lnTo>
                  <a:lnTo>
                    <a:pt x="12" y="668"/>
                  </a:lnTo>
                  <a:lnTo>
                    <a:pt x="16" y="672"/>
                  </a:lnTo>
                  <a:lnTo>
                    <a:pt x="20" y="672"/>
                  </a:lnTo>
                  <a:lnTo>
                    <a:pt x="24" y="676"/>
                  </a:lnTo>
                  <a:lnTo>
                    <a:pt x="28" y="672"/>
                  </a:lnTo>
                  <a:lnTo>
                    <a:pt x="32" y="672"/>
                  </a:lnTo>
                  <a:lnTo>
                    <a:pt x="36" y="664"/>
                  </a:lnTo>
                  <a:lnTo>
                    <a:pt x="40" y="656"/>
                  </a:lnTo>
                  <a:lnTo>
                    <a:pt x="44" y="644"/>
                  </a:lnTo>
                  <a:lnTo>
                    <a:pt x="48" y="632"/>
                  </a:lnTo>
                  <a:lnTo>
                    <a:pt x="52" y="616"/>
                  </a:lnTo>
                  <a:lnTo>
                    <a:pt x="56" y="600"/>
                  </a:lnTo>
                  <a:lnTo>
                    <a:pt x="60" y="588"/>
                  </a:lnTo>
                  <a:lnTo>
                    <a:pt x="64" y="572"/>
                  </a:lnTo>
                  <a:lnTo>
                    <a:pt x="68" y="564"/>
                  </a:lnTo>
                  <a:lnTo>
                    <a:pt x="72" y="552"/>
                  </a:lnTo>
                  <a:lnTo>
                    <a:pt x="76" y="544"/>
                  </a:lnTo>
                  <a:lnTo>
                    <a:pt x="81" y="536"/>
                  </a:lnTo>
                  <a:lnTo>
                    <a:pt x="85" y="524"/>
                  </a:lnTo>
                  <a:lnTo>
                    <a:pt x="89" y="516"/>
                  </a:lnTo>
                  <a:lnTo>
                    <a:pt x="93" y="508"/>
                  </a:lnTo>
                  <a:lnTo>
                    <a:pt x="97" y="496"/>
                  </a:lnTo>
                  <a:lnTo>
                    <a:pt x="101" y="484"/>
                  </a:lnTo>
                  <a:lnTo>
                    <a:pt x="105" y="468"/>
                  </a:lnTo>
                  <a:lnTo>
                    <a:pt x="109" y="452"/>
                  </a:lnTo>
                  <a:lnTo>
                    <a:pt x="113" y="428"/>
                  </a:lnTo>
                  <a:lnTo>
                    <a:pt x="117" y="404"/>
                  </a:lnTo>
                  <a:lnTo>
                    <a:pt x="121" y="376"/>
                  </a:lnTo>
                  <a:lnTo>
                    <a:pt x="125" y="348"/>
                  </a:lnTo>
                  <a:lnTo>
                    <a:pt x="129" y="320"/>
                  </a:lnTo>
                  <a:lnTo>
                    <a:pt x="133" y="288"/>
                  </a:lnTo>
                  <a:lnTo>
                    <a:pt x="137" y="260"/>
                  </a:lnTo>
                  <a:lnTo>
                    <a:pt x="141" y="232"/>
                  </a:lnTo>
                  <a:lnTo>
                    <a:pt x="145" y="208"/>
                  </a:lnTo>
                  <a:lnTo>
                    <a:pt x="149" y="184"/>
                  </a:lnTo>
                  <a:lnTo>
                    <a:pt x="153" y="160"/>
                  </a:lnTo>
                  <a:lnTo>
                    <a:pt x="157" y="140"/>
                  </a:lnTo>
                  <a:lnTo>
                    <a:pt x="161" y="124"/>
                  </a:lnTo>
                  <a:lnTo>
                    <a:pt x="165" y="108"/>
                  </a:lnTo>
                  <a:lnTo>
                    <a:pt x="169" y="88"/>
                  </a:lnTo>
                  <a:lnTo>
                    <a:pt x="173" y="68"/>
                  </a:lnTo>
                  <a:lnTo>
                    <a:pt x="177" y="48"/>
                  </a:lnTo>
                  <a:lnTo>
                    <a:pt x="181" y="28"/>
                  </a:lnTo>
                  <a:lnTo>
                    <a:pt x="185" y="16"/>
                  </a:lnTo>
                  <a:lnTo>
                    <a:pt x="189" y="4"/>
                  </a:lnTo>
                  <a:lnTo>
                    <a:pt x="193" y="0"/>
                  </a:lnTo>
                  <a:lnTo>
                    <a:pt x="197" y="4"/>
                  </a:lnTo>
                  <a:lnTo>
                    <a:pt x="201" y="16"/>
                  </a:lnTo>
                  <a:lnTo>
                    <a:pt x="205" y="32"/>
                  </a:lnTo>
                  <a:lnTo>
                    <a:pt x="209" y="56"/>
                  </a:lnTo>
                  <a:lnTo>
                    <a:pt x="213" y="80"/>
                  </a:lnTo>
                  <a:lnTo>
                    <a:pt x="217" y="112"/>
                  </a:lnTo>
                  <a:lnTo>
                    <a:pt x="221" y="140"/>
                  </a:lnTo>
                  <a:lnTo>
                    <a:pt x="225" y="164"/>
                  </a:lnTo>
                  <a:lnTo>
                    <a:pt x="229" y="188"/>
                  </a:lnTo>
                  <a:lnTo>
                    <a:pt x="233" y="216"/>
                  </a:lnTo>
                  <a:lnTo>
                    <a:pt x="237" y="248"/>
                  </a:lnTo>
                  <a:lnTo>
                    <a:pt x="241" y="280"/>
                  </a:lnTo>
                  <a:lnTo>
                    <a:pt x="245" y="312"/>
                  </a:lnTo>
                  <a:lnTo>
                    <a:pt x="249" y="348"/>
                  </a:lnTo>
                  <a:lnTo>
                    <a:pt x="253" y="380"/>
                  </a:lnTo>
                  <a:lnTo>
                    <a:pt x="257" y="416"/>
                  </a:lnTo>
                  <a:lnTo>
                    <a:pt x="261" y="456"/>
                  </a:lnTo>
                  <a:lnTo>
                    <a:pt x="265" y="496"/>
                  </a:lnTo>
                  <a:lnTo>
                    <a:pt x="269" y="536"/>
                  </a:lnTo>
                  <a:lnTo>
                    <a:pt x="273" y="576"/>
                  </a:lnTo>
                  <a:lnTo>
                    <a:pt x="277" y="620"/>
                  </a:lnTo>
                  <a:lnTo>
                    <a:pt x="281" y="660"/>
                  </a:lnTo>
                  <a:lnTo>
                    <a:pt x="285" y="692"/>
                  </a:lnTo>
                  <a:lnTo>
                    <a:pt x="289" y="724"/>
                  </a:lnTo>
                  <a:lnTo>
                    <a:pt x="293" y="748"/>
                  </a:lnTo>
                  <a:lnTo>
                    <a:pt x="297" y="768"/>
                  </a:lnTo>
                  <a:lnTo>
                    <a:pt x="301" y="776"/>
                  </a:lnTo>
                  <a:lnTo>
                    <a:pt x="305" y="780"/>
                  </a:lnTo>
                  <a:lnTo>
                    <a:pt x="309" y="772"/>
                  </a:lnTo>
                  <a:lnTo>
                    <a:pt x="313" y="764"/>
                  </a:lnTo>
                  <a:lnTo>
                    <a:pt x="317" y="748"/>
                  </a:lnTo>
                  <a:lnTo>
                    <a:pt x="321" y="736"/>
                  </a:lnTo>
                  <a:lnTo>
                    <a:pt x="325" y="724"/>
                  </a:lnTo>
                  <a:lnTo>
                    <a:pt x="329" y="712"/>
                  </a:lnTo>
                  <a:lnTo>
                    <a:pt x="333" y="708"/>
                  </a:lnTo>
                  <a:lnTo>
                    <a:pt x="337" y="704"/>
                  </a:lnTo>
                  <a:lnTo>
                    <a:pt x="341" y="704"/>
                  </a:lnTo>
                  <a:lnTo>
                    <a:pt x="345" y="708"/>
                  </a:lnTo>
                  <a:lnTo>
                    <a:pt x="349" y="708"/>
                  </a:lnTo>
                  <a:lnTo>
                    <a:pt x="353" y="712"/>
                  </a:lnTo>
                  <a:lnTo>
                    <a:pt x="357" y="716"/>
                  </a:lnTo>
                  <a:lnTo>
                    <a:pt x="361" y="712"/>
                  </a:lnTo>
                  <a:lnTo>
                    <a:pt x="365" y="708"/>
                  </a:lnTo>
                  <a:lnTo>
                    <a:pt x="369" y="700"/>
                  </a:lnTo>
                  <a:lnTo>
                    <a:pt x="373" y="688"/>
                  </a:lnTo>
                  <a:lnTo>
                    <a:pt x="377" y="676"/>
                  </a:lnTo>
                  <a:lnTo>
                    <a:pt x="381" y="664"/>
                  </a:lnTo>
                  <a:lnTo>
                    <a:pt x="385" y="652"/>
                  </a:lnTo>
                  <a:lnTo>
                    <a:pt x="389" y="640"/>
                  </a:lnTo>
                  <a:lnTo>
                    <a:pt x="393" y="636"/>
                  </a:lnTo>
                  <a:lnTo>
                    <a:pt x="397" y="632"/>
                  </a:lnTo>
                  <a:lnTo>
                    <a:pt x="401" y="636"/>
                  </a:lnTo>
                  <a:lnTo>
                    <a:pt x="405" y="640"/>
                  </a:lnTo>
                  <a:lnTo>
                    <a:pt x="409" y="648"/>
                  </a:lnTo>
                  <a:lnTo>
                    <a:pt x="413" y="656"/>
                  </a:lnTo>
                  <a:lnTo>
                    <a:pt x="417" y="660"/>
                  </a:lnTo>
                  <a:lnTo>
                    <a:pt x="421" y="668"/>
                  </a:lnTo>
                  <a:lnTo>
                    <a:pt x="425" y="672"/>
                  </a:lnTo>
                  <a:lnTo>
                    <a:pt x="429" y="672"/>
                  </a:lnTo>
                  <a:lnTo>
                    <a:pt x="433" y="676"/>
                  </a:lnTo>
                  <a:lnTo>
                    <a:pt x="437" y="676"/>
                  </a:lnTo>
                  <a:lnTo>
                    <a:pt x="441" y="672"/>
                  </a:lnTo>
                  <a:lnTo>
                    <a:pt x="445" y="668"/>
                  </a:lnTo>
                  <a:lnTo>
                    <a:pt x="449" y="660"/>
                  </a:lnTo>
                  <a:lnTo>
                    <a:pt x="453" y="648"/>
                  </a:lnTo>
                  <a:lnTo>
                    <a:pt x="457" y="636"/>
                  </a:lnTo>
                  <a:lnTo>
                    <a:pt x="461" y="620"/>
                  </a:lnTo>
                  <a:lnTo>
                    <a:pt x="465" y="604"/>
                  </a:lnTo>
                  <a:lnTo>
                    <a:pt x="469" y="592"/>
                  </a:lnTo>
                  <a:lnTo>
                    <a:pt x="473" y="576"/>
                  </a:lnTo>
                  <a:lnTo>
                    <a:pt x="477" y="564"/>
                  </a:lnTo>
                  <a:lnTo>
                    <a:pt x="481" y="556"/>
                  </a:lnTo>
                  <a:lnTo>
                    <a:pt x="485" y="544"/>
                  </a:lnTo>
                  <a:lnTo>
                    <a:pt x="489" y="536"/>
                  </a:lnTo>
                  <a:lnTo>
                    <a:pt x="493" y="528"/>
                  </a:lnTo>
                  <a:lnTo>
                    <a:pt x="497" y="520"/>
                  </a:lnTo>
                  <a:lnTo>
                    <a:pt x="501" y="508"/>
                  </a:lnTo>
                  <a:lnTo>
                    <a:pt x="505" y="500"/>
                  </a:lnTo>
                  <a:lnTo>
                    <a:pt x="509" y="488"/>
                  </a:lnTo>
                  <a:lnTo>
                    <a:pt x="513" y="472"/>
                  </a:lnTo>
                </a:path>
              </a:pathLst>
            </a:custGeom>
            <a:noFill/>
            <a:ln w="0" cap="rnd">
              <a:solidFill>
                <a:srgbClr val="007F00"/>
              </a:solidFill>
              <a:prstDash val="sysDot"/>
              <a:round/>
              <a:headEnd/>
              <a:tailEnd/>
            </a:ln>
          </p:spPr>
          <p:txBody>
            <a:bodyPr/>
            <a:lstStyle/>
            <a:p>
              <a:endParaRPr lang="en-US"/>
            </a:p>
          </p:txBody>
        </p:sp>
        <p:sp>
          <p:nvSpPr>
            <p:cNvPr id="20662" name="Freeform 442"/>
            <p:cNvSpPr>
              <a:spLocks/>
            </p:cNvSpPr>
            <p:nvPr/>
          </p:nvSpPr>
          <p:spPr bwMode="auto">
            <a:xfrm>
              <a:off x="3044" y="592"/>
              <a:ext cx="508" cy="780"/>
            </a:xfrm>
            <a:custGeom>
              <a:avLst/>
              <a:gdLst>
                <a:gd name="T0" fmla="*/ 8 w 508"/>
                <a:gd name="T1" fmla="*/ 536 h 780"/>
                <a:gd name="T2" fmla="*/ 20 w 508"/>
                <a:gd name="T3" fmla="*/ 564 h 780"/>
                <a:gd name="T4" fmla="*/ 32 w 508"/>
                <a:gd name="T5" fmla="*/ 636 h 780"/>
                <a:gd name="T6" fmla="*/ 44 w 508"/>
                <a:gd name="T7" fmla="*/ 704 h 780"/>
                <a:gd name="T8" fmla="*/ 56 w 508"/>
                <a:gd name="T9" fmla="*/ 752 h 780"/>
                <a:gd name="T10" fmla="*/ 68 w 508"/>
                <a:gd name="T11" fmla="*/ 764 h 780"/>
                <a:gd name="T12" fmla="*/ 80 w 508"/>
                <a:gd name="T13" fmla="*/ 740 h 780"/>
                <a:gd name="T14" fmla="*/ 92 w 508"/>
                <a:gd name="T15" fmla="*/ 712 h 780"/>
                <a:gd name="T16" fmla="*/ 104 w 508"/>
                <a:gd name="T17" fmla="*/ 700 h 780"/>
                <a:gd name="T18" fmla="*/ 116 w 508"/>
                <a:gd name="T19" fmla="*/ 696 h 780"/>
                <a:gd name="T20" fmla="*/ 128 w 508"/>
                <a:gd name="T21" fmla="*/ 688 h 780"/>
                <a:gd name="T22" fmla="*/ 140 w 508"/>
                <a:gd name="T23" fmla="*/ 676 h 780"/>
                <a:gd name="T24" fmla="*/ 152 w 508"/>
                <a:gd name="T25" fmla="*/ 652 h 780"/>
                <a:gd name="T26" fmla="*/ 164 w 508"/>
                <a:gd name="T27" fmla="*/ 636 h 780"/>
                <a:gd name="T28" fmla="*/ 176 w 508"/>
                <a:gd name="T29" fmla="*/ 640 h 780"/>
                <a:gd name="T30" fmla="*/ 188 w 508"/>
                <a:gd name="T31" fmla="*/ 648 h 780"/>
                <a:gd name="T32" fmla="*/ 200 w 508"/>
                <a:gd name="T33" fmla="*/ 652 h 780"/>
                <a:gd name="T34" fmla="*/ 212 w 508"/>
                <a:gd name="T35" fmla="*/ 636 h 780"/>
                <a:gd name="T36" fmla="*/ 224 w 508"/>
                <a:gd name="T37" fmla="*/ 596 h 780"/>
                <a:gd name="T38" fmla="*/ 236 w 508"/>
                <a:gd name="T39" fmla="*/ 556 h 780"/>
                <a:gd name="T40" fmla="*/ 248 w 508"/>
                <a:gd name="T41" fmla="*/ 528 h 780"/>
                <a:gd name="T42" fmla="*/ 260 w 508"/>
                <a:gd name="T43" fmla="*/ 492 h 780"/>
                <a:gd name="T44" fmla="*/ 272 w 508"/>
                <a:gd name="T45" fmla="*/ 436 h 780"/>
                <a:gd name="T46" fmla="*/ 284 w 508"/>
                <a:gd name="T47" fmla="*/ 352 h 780"/>
                <a:gd name="T48" fmla="*/ 296 w 508"/>
                <a:gd name="T49" fmla="*/ 264 h 780"/>
                <a:gd name="T50" fmla="*/ 308 w 508"/>
                <a:gd name="T51" fmla="*/ 184 h 780"/>
                <a:gd name="T52" fmla="*/ 320 w 508"/>
                <a:gd name="T53" fmla="*/ 128 h 780"/>
                <a:gd name="T54" fmla="*/ 332 w 508"/>
                <a:gd name="T55" fmla="*/ 76 h 780"/>
                <a:gd name="T56" fmla="*/ 344 w 508"/>
                <a:gd name="T57" fmla="*/ 20 h 780"/>
                <a:gd name="T58" fmla="*/ 356 w 508"/>
                <a:gd name="T59" fmla="*/ 0 h 780"/>
                <a:gd name="T60" fmla="*/ 368 w 508"/>
                <a:gd name="T61" fmla="*/ 44 h 780"/>
                <a:gd name="T62" fmla="*/ 380 w 508"/>
                <a:gd name="T63" fmla="*/ 124 h 780"/>
                <a:gd name="T64" fmla="*/ 392 w 508"/>
                <a:gd name="T65" fmla="*/ 220 h 780"/>
                <a:gd name="T66" fmla="*/ 404 w 508"/>
                <a:gd name="T67" fmla="*/ 320 h 780"/>
                <a:gd name="T68" fmla="*/ 416 w 508"/>
                <a:gd name="T69" fmla="*/ 424 h 780"/>
                <a:gd name="T70" fmla="*/ 428 w 508"/>
                <a:gd name="T71" fmla="*/ 544 h 780"/>
                <a:gd name="T72" fmla="*/ 440 w 508"/>
                <a:gd name="T73" fmla="*/ 664 h 780"/>
                <a:gd name="T74" fmla="*/ 452 w 508"/>
                <a:gd name="T75" fmla="*/ 752 h 780"/>
                <a:gd name="T76" fmla="*/ 464 w 508"/>
                <a:gd name="T77" fmla="*/ 780 h 780"/>
                <a:gd name="T78" fmla="*/ 476 w 508"/>
                <a:gd name="T79" fmla="*/ 748 h 780"/>
                <a:gd name="T80" fmla="*/ 488 w 508"/>
                <a:gd name="T81" fmla="*/ 712 h 780"/>
                <a:gd name="T82" fmla="*/ 500 w 508"/>
                <a:gd name="T83" fmla="*/ 704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80"/>
                <a:gd name="T128" fmla="*/ 508 w 508"/>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80">
                  <a:moveTo>
                    <a:pt x="0" y="608"/>
                  </a:moveTo>
                  <a:lnTo>
                    <a:pt x="4" y="552"/>
                  </a:lnTo>
                  <a:lnTo>
                    <a:pt x="8" y="536"/>
                  </a:lnTo>
                  <a:lnTo>
                    <a:pt x="12" y="536"/>
                  </a:lnTo>
                  <a:lnTo>
                    <a:pt x="16" y="548"/>
                  </a:lnTo>
                  <a:lnTo>
                    <a:pt x="20" y="564"/>
                  </a:lnTo>
                  <a:lnTo>
                    <a:pt x="24" y="588"/>
                  </a:lnTo>
                  <a:lnTo>
                    <a:pt x="28" y="612"/>
                  </a:lnTo>
                  <a:lnTo>
                    <a:pt x="32" y="636"/>
                  </a:lnTo>
                  <a:lnTo>
                    <a:pt x="36" y="660"/>
                  </a:lnTo>
                  <a:lnTo>
                    <a:pt x="40" y="684"/>
                  </a:lnTo>
                  <a:lnTo>
                    <a:pt x="44" y="704"/>
                  </a:lnTo>
                  <a:lnTo>
                    <a:pt x="48" y="724"/>
                  </a:lnTo>
                  <a:lnTo>
                    <a:pt x="52" y="740"/>
                  </a:lnTo>
                  <a:lnTo>
                    <a:pt x="56" y="752"/>
                  </a:lnTo>
                  <a:lnTo>
                    <a:pt x="60" y="764"/>
                  </a:lnTo>
                  <a:lnTo>
                    <a:pt x="64" y="764"/>
                  </a:lnTo>
                  <a:lnTo>
                    <a:pt x="68" y="764"/>
                  </a:lnTo>
                  <a:lnTo>
                    <a:pt x="72" y="760"/>
                  </a:lnTo>
                  <a:lnTo>
                    <a:pt x="76" y="748"/>
                  </a:lnTo>
                  <a:lnTo>
                    <a:pt x="80" y="740"/>
                  </a:lnTo>
                  <a:lnTo>
                    <a:pt x="84" y="728"/>
                  </a:lnTo>
                  <a:lnTo>
                    <a:pt x="88" y="720"/>
                  </a:lnTo>
                  <a:lnTo>
                    <a:pt x="92" y="712"/>
                  </a:lnTo>
                  <a:lnTo>
                    <a:pt x="96" y="708"/>
                  </a:lnTo>
                  <a:lnTo>
                    <a:pt x="100" y="704"/>
                  </a:lnTo>
                  <a:lnTo>
                    <a:pt x="104" y="700"/>
                  </a:lnTo>
                  <a:lnTo>
                    <a:pt x="108" y="700"/>
                  </a:lnTo>
                  <a:lnTo>
                    <a:pt x="112" y="696"/>
                  </a:lnTo>
                  <a:lnTo>
                    <a:pt x="116" y="696"/>
                  </a:lnTo>
                  <a:lnTo>
                    <a:pt x="120" y="696"/>
                  </a:lnTo>
                  <a:lnTo>
                    <a:pt x="124" y="692"/>
                  </a:lnTo>
                  <a:lnTo>
                    <a:pt x="128" y="688"/>
                  </a:lnTo>
                  <a:lnTo>
                    <a:pt x="132" y="688"/>
                  </a:lnTo>
                  <a:lnTo>
                    <a:pt x="136" y="684"/>
                  </a:lnTo>
                  <a:lnTo>
                    <a:pt x="140" y="676"/>
                  </a:lnTo>
                  <a:lnTo>
                    <a:pt x="144" y="672"/>
                  </a:lnTo>
                  <a:lnTo>
                    <a:pt x="148" y="664"/>
                  </a:lnTo>
                  <a:lnTo>
                    <a:pt x="152" y="652"/>
                  </a:lnTo>
                  <a:lnTo>
                    <a:pt x="156" y="648"/>
                  </a:lnTo>
                  <a:lnTo>
                    <a:pt x="160" y="640"/>
                  </a:lnTo>
                  <a:lnTo>
                    <a:pt x="164" y="636"/>
                  </a:lnTo>
                  <a:lnTo>
                    <a:pt x="168" y="636"/>
                  </a:lnTo>
                  <a:lnTo>
                    <a:pt x="172" y="640"/>
                  </a:lnTo>
                  <a:lnTo>
                    <a:pt x="176" y="640"/>
                  </a:lnTo>
                  <a:lnTo>
                    <a:pt x="180" y="644"/>
                  </a:lnTo>
                  <a:lnTo>
                    <a:pt x="184" y="648"/>
                  </a:lnTo>
                  <a:lnTo>
                    <a:pt x="188" y="648"/>
                  </a:lnTo>
                  <a:lnTo>
                    <a:pt x="192" y="652"/>
                  </a:lnTo>
                  <a:lnTo>
                    <a:pt x="196" y="652"/>
                  </a:lnTo>
                  <a:lnTo>
                    <a:pt x="200" y="652"/>
                  </a:lnTo>
                  <a:lnTo>
                    <a:pt x="204" y="648"/>
                  </a:lnTo>
                  <a:lnTo>
                    <a:pt x="208" y="644"/>
                  </a:lnTo>
                  <a:lnTo>
                    <a:pt x="212" y="636"/>
                  </a:lnTo>
                  <a:lnTo>
                    <a:pt x="216" y="624"/>
                  </a:lnTo>
                  <a:lnTo>
                    <a:pt x="220" y="612"/>
                  </a:lnTo>
                  <a:lnTo>
                    <a:pt x="224" y="596"/>
                  </a:lnTo>
                  <a:lnTo>
                    <a:pt x="228" y="580"/>
                  </a:lnTo>
                  <a:lnTo>
                    <a:pt x="232" y="568"/>
                  </a:lnTo>
                  <a:lnTo>
                    <a:pt x="236" y="556"/>
                  </a:lnTo>
                  <a:lnTo>
                    <a:pt x="240" y="548"/>
                  </a:lnTo>
                  <a:lnTo>
                    <a:pt x="244" y="536"/>
                  </a:lnTo>
                  <a:lnTo>
                    <a:pt x="248" y="528"/>
                  </a:lnTo>
                  <a:lnTo>
                    <a:pt x="252" y="516"/>
                  </a:lnTo>
                  <a:lnTo>
                    <a:pt x="256" y="508"/>
                  </a:lnTo>
                  <a:lnTo>
                    <a:pt x="260" y="492"/>
                  </a:lnTo>
                  <a:lnTo>
                    <a:pt x="264" y="476"/>
                  </a:lnTo>
                  <a:lnTo>
                    <a:pt x="268" y="456"/>
                  </a:lnTo>
                  <a:lnTo>
                    <a:pt x="272" y="436"/>
                  </a:lnTo>
                  <a:lnTo>
                    <a:pt x="276" y="408"/>
                  </a:lnTo>
                  <a:lnTo>
                    <a:pt x="280" y="380"/>
                  </a:lnTo>
                  <a:lnTo>
                    <a:pt x="284" y="352"/>
                  </a:lnTo>
                  <a:lnTo>
                    <a:pt x="288" y="320"/>
                  </a:lnTo>
                  <a:lnTo>
                    <a:pt x="292" y="292"/>
                  </a:lnTo>
                  <a:lnTo>
                    <a:pt x="296" y="264"/>
                  </a:lnTo>
                  <a:lnTo>
                    <a:pt x="300" y="236"/>
                  </a:lnTo>
                  <a:lnTo>
                    <a:pt x="304" y="208"/>
                  </a:lnTo>
                  <a:lnTo>
                    <a:pt x="308" y="184"/>
                  </a:lnTo>
                  <a:lnTo>
                    <a:pt x="312" y="164"/>
                  </a:lnTo>
                  <a:lnTo>
                    <a:pt x="316" y="144"/>
                  </a:lnTo>
                  <a:lnTo>
                    <a:pt x="320" y="128"/>
                  </a:lnTo>
                  <a:lnTo>
                    <a:pt x="324" y="112"/>
                  </a:lnTo>
                  <a:lnTo>
                    <a:pt x="328" y="96"/>
                  </a:lnTo>
                  <a:lnTo>
                    <a:pt x="332" y="76"/>
                  </a:lnTo>
                  <a:lnTo>
                    <a:pt x="336" y="56"/>
                  </a:lnTo>
                  <a:lnTo>
                    <a:pt x="340" y="36"/>
                  </a:lnTo>
                  <a:lnTo>
                    <a:pt x="344" y="20"/>
                  </a:lnTo>
                  <a:lnTo>
                    <a:pt x="348" y="8"/>
                  </a:lnTo>
                  <a:lnTo>
                    <a:pt x="352" y="0"/>
                  </a:lnTo>
                  <a:lnTo>
                    <a:pt x="356" y="0"/>
                  </a:lnTo>
                  <a:lnTo>
                    <a:pt x="360" y="8"/>
                  </a:lnTo>
                  <a:lnTo>
                    <a:pt x="364" y="24"/>
                  </a:lnTo>
                  <a:lnTo>
                    <a:pt x="368" y="44"/>
                  </a:lnTo>
                  <a:lnTo>
                    <a:pt x="372" y="68"/>
                  </a:lnTo>
                  <a:lnTo>
                    <a:pt x="376" y="96"/>
                  </a:lnTo>
                  <a:lnTo>
                    <a:pt x="380" y="124"/>
                  </a:lnTo>
                  <a:lnTo>
                    <a:pt x="384" y="156"/>
                  </a:lnTo>
                  <a:lnTo>
                    <a:pt x="388" y="188"/>
                  </a:lnTo>
                  <a:lnTo>
                    <a:pt x="392" y="220"/>
                  </a:lnTo>
                  <a:lnTo>
                    <a:pt x="396" y="252"/>
                  </a:lnTo>
                  <a:lnTo>
                    <a:pt x="400" y="288"/>
                  </a:lnTo>
                  <a:lnTo>
                    <a:pt x="404" y="320"/>
                  </a:lnTo>
                  <a:lnTo>
                    <a:pt x="408" y="352"/>
                  </a:lnTo>
                  <a:lnTo>
                    <a:pt x="412" y="388"/>
                  </a:lnTo>
                  <a:lnTo>
                    <a:pt x="416" y="424"/>
                  </a:lnTo>
                  <a:lnTo>
                    <a:pt x="420" y="464"/>
                  </a:lnTo>
                  <a:lnTo>
                    <a:pt x="424" y="504"/>
                  </a:lnTo>
                  <a:lnTo>
                    <a:pt x="428" y="544"/>
                  </a:lnTo>
                  <a:lnTo>
                    <a:pt x="432" y="584"/>
                  </a:lnTo>
                  <a:lnTo>
                    <a:pt x="436" y="628"/>
                  </a:lnTo>
                  <a:lnTo>
                    <a:pt x="440" y="664"/>
                  </a:lnTo>
                  <a:lnTo>
                    <a:pt x="444" y="700"/>
                  </a:lnTo>
                  <a:lnTo>
                    <a:pt x="448" y="732"/>
                  </a:lnTo>
                  <a:lnTo>
                    <a:pt x="452" y="752"/>
                  </a:lnTo>
                  <a:lnTo>
                    <a:pt x="456" y="772"/>
                  </a:lnTo>
                  <a:lnTo>
                    <a:pt x="460" y="780"/>
                  </a:lnTo>
                  <a:lnTo>
                    <a:pt x="464" y="780"/>
                  </a:lnTo>
                  <a:lnTo>
                    <a:pt x="468" y="772"/>
                  </a:lnTo>
                  <a:lnTo>
                    <a:pt x="472" y="764"/>
                  </a:lnTo>
                  <a:lnTo>
                    <a:pt x="476" y="748"/>
                  </a:lnTo>
                  <a:lnTo>
                    <a:pt x="480" y="732"/>
                  </a:lnTo>
                  <a:lnTo>
                    <a:pt x="484" y="720"/>
                  </a:lnTo>
                  <a:lnTo>
                    <a:pt x="488" y="712"/>
                  </a:lnTo>
                  <a:lnTo>
                    <a:pt x="492" y="704"/>
                  </a:lnTo>
                  <a:lnTo>
                    <a:pt x="496" y="700"/>
                  </a:lnTo>
                  <a:lnTo>
                    <a:pt x="500" y="704"/>
                  </a:lnTo>
                  <a:lnTo>
                    <a:pt x="504" y="704"/>
                  </a:lnTo>
                  <a:lnTo>
                    <a:pt x="508" y="708"/>
                  </a:lnTo>
                </a:path>
              </a:pathLst>
            </a:custGeom>
            <a:noFill/>
            <a:ln w="0" cap="rnd">
              <a:solidFill>
                <a:srgbClr val="FF0000"/>
              </a:solidFill>
              <a:prstDash val="sysDot"/>
              <a:round/>
              <a:headEnd/>
              <a:tailEnd/>
            </a:ln>
          </p:spPr>
          <p:txBody>
            <a:bodyPr/>
            <a:lstStyle/>
            <a:p>
              <a:endParaRPr lang="en-US"/>
            </a:p>
          </p:txBody>
        </p:sp>
        <p:sp>
          <p:nvSpPr>
            <p:cNvPr id="20663" name="Freeform 443"/>
            <p:cNvSpPr>
              <a:spLocks/>
            </p:cNvSpPr>
            <p:nvPr/>
          </p:nvSpPr>
          <p:spPr bwMode="auto">
            <a:xfrm>
              <a:off x="3552" y="592"/>
              <a:ext cx="513" cy="780"/>
            </a:xfrm>
            <a:custGeom>
              <a:avLst/>
              <a:gdLst>
                <a:gd name="T0" fmla="*/ 12 w 513"/>
                <a:gd name="T1" fmla="*/ 712 h 780"/>
                <a:gd name="T2" fmla="*/ 24 w 513"/>
                <a:gd name="T3" fmla="*/ 712 h 780"/>
                <a:gd name="T4" fmla="*/ 36 w 513"/>
                <a:gd name="T5" fmla="*/ 700 h 780"/>
                <a:gd name="T6" fmla="*/ 48 w 513"/>
                <a:gd name="T7" fmla="*/ 668 h 780"/>
                <a:gd name="T8" fmla="*/ 60 w 513"/>
                <a:gd name="T9" fmla="*/ 640 h 780"/>
                <a:gd name="T10" fmla="*/ 72 w 513"/>
                <a:gd name="T11" fmla="*/ 640 h 780"/>
                <a:gd name="T12" fmla="*/ 85 w 513"/>
                <a:gd name="T13" fmla="*/ 656 h 780"/>
                <a:gd name="T14" fmla="*/ 97 w 513"/>
                <a:gd name="T15" fmla="*/ 664 h 780"/>
                <a:gd name="T16" fmla="*/ 109 w 513"/>
                <a:gd name="T17" fmla="*/ 656 h 780"/>
                <a:gd name="T18" fmla="*/ 121 w 513"/>
                <a:gd name="T19" fmla="*/ 624 h 780"/>
                <a:gd name="T20" fmla="*/ 133 w 513"/>
                <a:gd name="T21" fmla="*/ 576 h 780"/>
                <a:gd name="T22" fmla="*/ 145 w 513"/>
                <a:gd name="T23" fmla="*/ 544 h 780"/>
                <a:gd name="T24" fmla="*/ 157 w 513"/>
                <a:gd name="T25" fmla="*/ 520 h 780"/>
                <a:gd name="T26" fmla="*/ 169 w 513"/>
                <a:gd name="T27" fmla="*/ 480 h 780"/>
                <a:gd name="T28" fmla="*/ 181 w 513"/>
                <a:gd name="T29" fmla="*/ 408 h 780"/>
                <a:gd name="T30" fmla="*/ 193 w 513"/>
                <a:gd name="T31" fmla="*/ 320 h 780"/>
                <a:gd name="T32" fmla="*/ 205 w 513"/>
                <a:gd name="T33" fmla="*/ 236 h 780"/>
                <a:gd name="T34" fmla="*/ 217 w 513"/>
                <a:gd name="T35" fmla="*/ 164 h 780"/>
                <a:gd name="T36" fmla="*/ 229 w 513"/>
                <a:gd name="T37" fmla="*/ 112 h 780"/>
                <a:gd name="T38" fmla="*/ 241 w 513"/>
                <a:gd name="T39" fmla="*/ 60 h 780"/>
                <a:gd name="T40" fmla="*/ 253 w 513"/>
                <a:gd name="T41" fmla="*/ 8 h 780"/>
                <a:gd name="T42" fmla="*/ 265 w 513"/>
                <a:gd name="T43" fmla="*/ 4 h 780"/>
                <a:gd name="T44" fmla="*/ 277 w 513"/>
                <a:gd name="T45" fmla="*/ 60 h 780"/>
                <a:gd name="T46" fmla="*/ 289 w 513"/>
                <a:gd name="T47" fmla="*/ 148 h 780"/>
                <a:gd name="T48" fmla="*/ 301 w 513"/>
                <a:gd name="T49" fmla="*/ 244 h 780"/>
                <a:gd name="T50" fmla="*/ 313 w 513"/>
                <a:gd name="T51" fmla="*/ 344 h 780"/>
                <a:gd name="T52" fmla="*/ 325 w 513"/>
                <a:gd name="T53" fmla="*/ 452 h 780"/>
                <a:gd name="T54" fmla="*/ 337 w 513"/>
                <a:gd name="T55" fmla="*/ 576 h 780"/>
                <a:gd name="T56" fmla="*/ 349 w 513"/>
                <a:gd name="T57" fmla="*/ 692 h 780"/>
                <a:gd name="T58" fmla="*/ 361 w 513"/>
                <a:gd name="T59" fmla="*/ 768 h 780"/>
                <a:gd name="T60" fmla="*/ 373 w 513"/>
                <a:gd name="T61" fmla="*/ 776 h 780"/>
                <a:gd name="T62" fmla="*/ 385 w 513"/>
                <a:gd name="T63" fmla="*/ 736 h 780"/>
                <a:gd name="T64" fmla="*/ 397 w 513"/>
                <a:gd name="T65" fmla="*/ 704 h 780"/>
                <a:gd name="T66" fmla="*/ 409 w 513"/>
                <a:gd name="T67" fmla="*/ 704 h 780"/>
                <a:gd name="T68" fmla="*/ 421 w 513"/>
                <a:gd name="T69" fmla="*/ 712 h 780"/>
                <a:gd name="T70" fmla="*/ 433 w 513"/>
                <a:gd name="T71" fmla="*/ 712 h 780"/>
                <a:gd name="T72" fmla="*/ 445 w 513"/>
                <a:gd name="T73" fmla="*/ 700 h 780"/>
                <a:gd name="T74" fmla="*/ 457 w 513"/>
                <a:gd name="T75" fmla="*/ 672 h 780"/>
                <a:gd name="T76" fmla="*/ 469 w 513"/>
                <a:gd name="T77" fmla="*/ 644 h 780"/>
                <a:gd name="T78" fmla="*/ 481 w 513"/>
                <a:gd name="T79" fmla="*/ 640 h 780"/>
                <a:gd name="T80" fmla="*/ 493 w 513"/>
                <a:gd name="T81" fmla="*/ 656 h 780"/>
                <a:gd name="T82" fmla="*/ 505 w 513"/>
                <a:gd name="T83" fmla="*/ 664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80"/>
                <a:gd name="T128" fmla="*/ 513 w 513"/>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80">
                  <a:moveTo>
                    <a:pt x="0" y="708"/>
                  </a:moveTo>
                  <a:lnTo>
                    <a:pt x="8" y="712"/>
                  </a:lnTo>
                  <a:lnTo>
                    <a:pt x="12" y="712"/>
                  </a:lnTo>
                  <a:lnTo>
                    <a:pt x="16" y="712"/>
                  </a:lnTo>
                  <a:lnTo>
                    <a:pt x="20" y="712"/>
                  </a:lnTo>
                  <a:lnTo>
                    <a:pt x="24" y="712"/>
                  </a:lnTo>
                  <a:lnTo>
                    <a:pt x="28" y="708"/>
                  </a:lnTo>
                  <a:lnTo>
                    <a:pt x="32" y="704"/>
                  </a:lnTo>
                  <a:lnTo>
                    <a:pt x="36" y="700"/>
                  </a:lnTo>
                  <a:lnTo>
                    <a:pt x="40" y="692"/>
                  </a:lnTo>
                  <a:lnTo>
                    <a:pt x="44" y="680"/>
                  </a:lnTo>
                  <a:lnTo>
                    <a:pt x="48" y="668"/>
                  </a:lnTo>
                  <a:lnTo>
                    <a:pt x="52" y="660"/>
                  </a:lnTo>
                  <a:lnTo>
                    <a:pt x="56" y="648"/>
                  </a:lnTo>
                  <a:lnTo>
                    <a:pt x="60" y="640"/>
                  </a:lnTo>
                  <a:lnTo>
                    <a:pt x="64" y="640"/>
                  </a:lnTo>
                  <a:lnTo>
                    <a:pt x="68" y="640"/>
                  </a:lnTo>
                  <a:lnTo>
                    <a:pt x="72" y="640"/>
                  </a:lnTo>
                  <a:lnTo>
                    <a:pt x="76" y="648"/>
                  </a:lnTo>
                  <a:lnTo>
                    <a:pt x="81" y="652"/>
                  </a:lnTo>
                  <a:lnTo>
                    <a:pt x="85" y="656"/>
                  </a:lnTo>
                  <a:lnTo>
                    <a:pt x="89" y="660"/>
                  </a:lnTo>
                  <a:lnTo>
                    <a:pt x="93" y="664"/>
                  </a:lnTo>
                  <a:lnTo>
                    <a:pt x="97" y="664"/>
                  </a:lnTo>
                  <a:lnTo>
                    <a:pt x="101" y="664"/>
                  </a:lnTo>
                  <a:lnTo>
                    <a:pt x="105" y="664"/>
                  </a:lnTo>
                  <a:lnTo>
                    <a:pt x="109" y="656"/>
                  </a:lnTo>
                  <a:lnTo>
                    <a:pt x="113" y="648"/>
                  </a:lnTo>
                  <a:lnTo>
                    <a:pt x="117" y="636"/>
                  </a:lnTo>
                  <a:lnTo>
                    <a:pt x="121" y="624"/>
                  </a:lnTo>
                  <a:lnTo>
                    <a:pt x="125" y="608"/>
                  </a:lnTo>
                  <a:lnTo>
                    <a:pt x="129" y="592"/>
                  </a:lnTo>
                  <a:lnTo>
                    <a:pt x="133" y="576"/>
                  </a:lnTo>
                  <a:lnTo>
                    <a:pt x="137" y="564"/>
                  </a:lnTo>
                  <a:lnTo>
                    <a:pt x="141" y="556"/>
                  </a:lnTo>
                  <a:lnTo>
                    <a:pt x="145" y="544"/>
                  </a:lnTo>
                  <a:lnTo>
                    <a:pt x="149" y="536"/>
                  </a:lnTo>
                  <a:lnTo>
                    <a:pt x="153" y="528"/>
                  </a:lnTo>
                  <a:lnTo>
                    <a:pt x="157" y="520"/>
                  </a:lnTo>
                  <a:lnTo>
                    <a:pt x="161" y="508"/>
                  </a:lnTo>
                  <a:lnTo>
                    <a:pt x="165" y="496"/>
                  </a:lnTo>
                  <a:lnTo>
                    <a:pt x="169" y="480"/>
                  </a:lnTo>
                  <a:lnTo>
                    <a:pt x="173" y="460"/>
                  </a:lnTo>
                  <a:lnTo>
                    <a:pt x="177" y="436"/>
                  </a:lnTo>
                  <a:lnTo>
                    <a:pt x="181" y="408"/>
                  </a:lnTo>
                  <a:lnTo>
                    <a:pt x="185" y="380"/>
                  </a:lnTo>
                  <a:lnTo>
                    <a:pt x="189" y="352"/>
                  </a:lnTo>
                  <a:lnTo>
                    <a:pt x="193" y="320"/>
                  </a:lnTo>
                  <a:lnTo>
                    <a:pt x="197" y="292"/>
                  </a:lnTo>
                  <a:lnTo>
                    <a:pt x="201" y="264"/>
                  </a:lnTo>
                  <a:lnTo>
                    <a:pt x="205" y="236"/>
                  </a:lnTo>
                  <a:lnTo>
                    <a:pt x="209" y="208"/>
                  </a:lnTo>
                  <a:lnTo>
                    <a:pt x="213" y="184"/>
                  </a:lnTo>
                  <a:lnTo>
                    <a:pt x="217" y="164"/>
                  </a:lnTo>
                  <a:lnTo>
                    <a:pt x="221" y="144"/>
                  </a:lnTo>
                  <a:lnTo>
                    <a:pt x="225" y="128"/>
                  </a:lnTo>
                  <a:lnTo>
                    <a:pt x="229" y="112"/>
                  </a:lnTo>
                  <a:lnTo>
                    <a:pt x="233" y="96"/>
                  </a:lnTo>
                  <a:lnTo>
                    <a:pt x="237" y="80"/>
                  </a:lnTo>
                  <a:lnTo>
                    <a:pt x="241" y="60"/>
                  </a:lnTo>
                  <a:lnTo>
                    <a:pt x="245" y="40"/>
                  </a:lnTo>
                  <a:lnTo>
                    <a:pt x="249" y="24"/>
                  </a:lnTo>
                  <a:lnTo>
                    <a:pt x="253" y="8"/>
                  </a:lnTo>
                  <a:lnTo>
                    <a:pt x="257" y="0"/>
                  </a:lnTo>
                  <a:lnTo>
                    <a:pt x="261" y="0"/>
                  </a:lnTo>
                  <a:lnTo>
                    <a:pt x="265" y="4"/>
                  </a:lnTo>
                  <a:lnTo>
                    <a:pt x="269" y="20"/>
                  </a:lnTo>
                  <a:lnTo>
                    <a:pt x="273" y="36"/>
                  </a:lnTo>
                  <a:lnTo>
                    <a:pt x="277" y="60"/>
                  </a:lnTo>
                  <a:lnTo>
                    <a:pt x="281" y="88"/>
                  </a:lnTo>
                  <a:lnTo>
                    <a:pt x="285" y="120"/>
                  </a:lnTo>
                  <a:lnTo>
                    <a:pt x="289" y="148"/>
                  </a:lnTo>
                  <a:lnTo>
                    <a:pt x="293" y="180"/>
                  </a:lnTo>
                  <a:lnTo>
                    <a:pt x="297" y="212"/>
                  </a:lnTo>
                  <a:lnTo>
                    <a:pt x="301" y="244"/>
                  </a:lnTo>
                  <a:lnTo>
                    <a:pt x="305" y="280"/>
                  </a:lnTo>
                  <a:lnTo>
                    <a:pt x="309" y="312"/>
                  </a:lnTo>
                  <a:lnTo>
                    <a:pt x="313" y="344"/>
                  </a:lnTo>
                  <a:lnTo>
                    <a:pt x="317" y="380"/>
                  </a:lnTo>
                  <a:lnTo>
                    <a:pt x="321" y="416"/>
                  </a:lnTo>
                  <a:lnTo>
                    <a:pt x="325" y="452"/>
                  </a:lnTo>
                  <a:lnTo>
                    <a:pt x="329" y="492"/>
                  </a:lnTo>
                  <a:lnTo>
                    <a:pt x="333" y="532"/>
                  </a:lnTo>
                  <a:lnTo>
                    <a:pt x="337" y="576"/>
                  </a:lnTo>
                  <a:lnTo>
                    <a:pt x="341" y="616"/>
                  </a:lnTo>
                  <a:lnTo>
                    <a:pt x="345" y="656"/>
                  </a:lnTo>
                  <a:lnTo>
                    <a:pt x="349" y="692"/>
                  </a:lnTo>
                  <a:lnTo>
                    <a:pt x="353" y="724"/>
                  </a:lnTo>
                  <a:lnTo>
                    <a:pt x="357" y="748"/>
                  </a:lnTo>
                  <a:lnTo>
                    <a:pt x="361" y="768"/>
                  </a:lnTo>
                  <a:lnTo>
                    <a:pt x="365" y="776"/>
                  </a:lnTo>
                  <a:lnTo>
                    <a:pt x="369" y="780"/>
                  </a:lnTo>
                  <a:lnTo>
                    <a:pt x="373" y="776"/>
                  </a:lnTo>
                  <a:lnTo>
                    <a:pt x="377" y="764"/>
                  </a:lnTo>
                  <a:lnTo>
                    <a:pt x="381" y="752"/>
                  </a:lnTo>
                  <a:lnTo>
                    <a:pt x="385" y="736"/>
                  </a:lnTo>
                  <a:lnTo>
                    <a:pt x="389" y="724"/>
                  </a:lnTo>
                  <a:lnTo>
                    <a:pt x="393" y="712"/>
                  </a:lnTo>
                  <a:lnTo>
                    <a:pt x="397" y="704"/>
                  </a:lnTo>
                  <a:lnTo>
                    <a:pt x="401" y="700"/>
                  </a:lnTo>
                  <a:lnTo>
                    <a:pt x="405" y="700"/>
                  </a:lnTo>
                  <a:lnTo>
                    <a:pt x="409" y="704"/>
                  </a:lnTo>
                  <a:lnTo>
                    <a:pt x="413" y="708"/>
                  </a:lnTo>
                  <a:lnTo>
                    <a:pt x="417" y="708"/>
                  </a:lnTo>
                  <a:lnTo>
                    <a:pt x="421" y="712"/>
                  </a:lnTo>
                  <a:lnTo>
                    <a:pt x="425" y="712"/>
                  </a:lnTo>
                  <a:lnTo>
                    <a:pt x="429" y="712"/>
                  </a:lnTo>
                  <a:lnTo>
                    <a:pt x="433" y="712"/>
                  </a:lnTo>
                  <a:lnTo>
                    <a:pt x="437" y="708"/>
                  </a:lnTo>
                  <a:lnTo>
                    <a:pt x="441" y="708"/>
                  </a:lnTo>
                  <a:lnTo>
                    <a:pt x="445" y="700"/>
                  </a:lnTo>
                  <a:lnTo>
                    <a:pt x="449" y="692"/>
                  </a:lnTo>
                  <a:lnTo>
                    <a:pt x="453" y="684"/>
                  </a:lnTo>
                  <a:lnTo>
                    <a:pt x="457" y="672"/>
                  </a:lnTo>
                  <a:lnTo>
                    <a:pt x="461" y="660"/>
                  </a:lnTo>
                  <a:lnTo>
                    <a:pt x="465" y="652"/>
                  </a:lnTo>
                  <a:lnTo>
                    <a:pt x="469" y="644"/>
                  </a:lnTo>
                  <a:lnTo>
                    <a:pt x="473" y="640"/>
                  </a:lnTo>
                  <a:lnTo>
                    <a:pt x="477" y="640"/>
                  </a:lnTo>
                  <a:lnTo>
                    <a:pt x="481" y="640"/>
                  </a:lnTo>
                  <a:lnTo>
                    <a:pt x="485" y="644"/>
                  </a:lnTo>
                  <a:lnTo>
                    <a:pt x="489" y="652"/>
                  </a:lnTo>
                  <a:lnTo>
                    <a:pt x="493" y="656"/>
                  </a:lnTo>
                  <a:lnTo>
                    <a:pt x="497" y="660"/>
                  </a:lnTo>
                  <a:lnTo>
                    <a:pt x="501" y="664"/>
                  </a:lnTo>
                  <a:lnTo>
                    <a:pt x="505" y="664"/>
                  </a:lnTo>
                  <a:lnTo>
                    <a:pt x="509" y="664"/>
                  </a:lnTo>
                  <a:lnTo>
                    <a:pt x="513" y="664"/>
                  </a:lnTo>
                </a:path>
              </a:pathLst>
            </a:custGeom>
            <a:noFill/>
            <a:ln w="0" cap="rnd">
              <a:solidFill>
                <a:srgbClr val="FF0000"/>
              </a:solidFill>
              <a:prstDash val="sysDot"/>
              <a:round/>
              <a:headEnd/>
              <a:tailEnd/>
            </a:ln>
          </p:spPr>
          <p:txBody>
            <a:bodyPr/>
            <a:lstStyle/>
            <a:p>
              <a:endParaRPr lang="en-US"/>
            </a:p>
          </p:txBody>
        </p:sp>
        <p:sp>
          <p:nvSpPr>
            <p:cNvPr id="20664" name="Freeform 477"/>
            <p:cNvSpPr>
              <a:spLocks/>
            </p:cNvSpPr>
            <p:nvPr/>
          </p:nvSpPr>
          <p:spPr bwMode="auto">
            <a:xfrm>
              <a:off x="3044" y="584"/>
              <a:ext cx="508" cy="796"/>
            </a:xfrm>
            <a:custGeom>
              <a:avLst/>
              <a:gdLst>
                <a:gd name="T0" fmla="*/ 8 w 508"/>
                <a:gd name="T1" fmla="*/ 196 h 796"/>
                <a:gd name="T2" fmla="*/ 20 w 508"/>
                <a:gd name="T3" fmla="*/ 128 h 796"/>
                <a:gd name="T4" fmla="*/ 32 w 508"/>
                <a:gd name="T5" fmla="*/ 124 h 796"/>
                <a:gd name="T6" fmla="*/ 44 w 508"/>
                <a:gd name="T7" fmla="*/ 160 h 796"/>
                <a:gd name="T8" fmla="*/ 56 w 508"/>
                <a:gd name="T9" fmla="*/ 224 h 796"/>
                <a:gd name="T10" fmla="*/ 68 w 508"/>
                <a:gd name="T11" fmla="*/ 308 h 796"/>
                <a:gd name="T12" fmla="*/ 80 w 508"/>
                <a:gd name="T13" fmla="*/ 408 h 796"/>
                <a:gd name="T14" fmla="*/ 92 w 508"/>
                <a:gd name="T15" fmla="*/ 528 h 796"/>
                <a:gd name="T16" fmla="*/ 104 w 508"/>
                <a:gd name="T17" fmla="*/ 636 h 796"/>
                <a:gd name="T18" fmla="*/ 116 w 508"/>
                <a:gd name="T19" fmla="*/ 720 h 796"/>
                <a:gd name="T20" fmla="*/ 128 w 508"/>
                <a:gd name="T21" fmla="*/ 772 h 796"/>
                <a:gd name="T22" fmla="*/ 140 w 508"/>
                <a:gd name="T23" fmla="*/ 796 h 796"/>
                <a:gd name="T24" fmla="*/ 152 w 508"/>
                <a:gd name="T25" fmla="*/ 776 h 796"/>
                <a:gd name="T26" fmla="*/ 164 w 508"/>
                <a:gd name="T27" fmla="*/ 744 h 796"/>
                <a:gd name="T28" fmla="*/ 176 w 508"/>
                <a:gd name="T29" fmla="*/ 728 h 796"/>
                <a:gd name="T30" fmla="*/ 188 w 508"/>
                <a:gd name="T31" fmla="*/ 720 h 796"/>
                <a:gd name="T32" fmla="*/ 200 w 508"/>
                <a:gd name="T33" fmla="*/ 716 h 796"/>
                <a:gd name="T34" fmla="*/ 212 w 508"/>
                <a:gd name="T35" fmla="*/ 696 h 796"/>
                <a:gd name="T36" fmla="*/ 224 w 508"/>
                <a:gd name="T37" fmla="*/ 664 h 796"/>
                <a:gd name="T38" fmla="*/ 236 w 508"/>
                <a:gd name="T39" fmla="*/ 648 h 796"/>
                <a:gd name="T40" fmla="*/ 248 w 508"/>
                <a:gd name="T41" fmla="*/ 660 h 796"/>
                <a:gd name="T42" fmla="*/ 260 w 508"/>
                <a:gd name="T43" fmla="*/ 668 h 796"/>
                <a:gd name="T44" fmla="*/ 272 w 508"/>
                <a:gd name="T45" fmla="*/ 652 h 796"/>
                <a:gd name="T46" fmla="*/ 284 w 508"/>
                <a:gd name="T47" fmla="*/ 608 h 796"/>
                <a:gd name="T48" fmla="*/ 296 w 508"/>
                <a:gd name="T49" fmla="*/ 568 h 796"/>
                <a:gd name="T50" fmla="*/ 308 w 508"/>
                <a:gd name="T51" fmla="*/ 544 h 796"/>
                <a:gd name="T52" fmla="*/ 320 w 508"/>
                <a:gd name="T53" fmla="*/ 516 h 796"/>
                <a:gd name="T54" fmla="*/ 332 w 508"/>
                <a:gd name="T55" fmla="*/ 476 h 796"/>
                <a:gd name="T56" fmla="*/ 344 w 508"/>
                <a:gd name="T57" fmla="*/ 400 h 796"/>
                <a:gd name="T58" fmla="*/ 356 w 508"/>
                <a:gd name="T59" fmla="*/ 312 h 796"/>
                <a:gd name="T60" fmla="*/ 368 w 508"/>
                <a:gd name="T61" fmla="*/ 228 h 796"/>
                <a:gd name="T62" fmla="*/ 380 w 508"/>
                <a:gd name="T63" fmla="*/ 156 h 796"/>
                <a:gd name="T64" fmla="*/ 392 w 508"/>
                <a:gd name="T65" fmla="*/ 96 h 796"/>
                <a:gd name="T66" fmla="*/ 404 w 508"/>
                <a:gd name="T67" fmla="*/ 36 h 796"/>
                <a:gd name="T68" fmla="*/ 416 w 508"/>
                <a:gd name="T69" fmla="*/ 0 h 796"/>
                <a:gd name="T70" fmla="*/ 428 w 508"/>
                <a:gd name="T71" fmla="*/ 24 h 796"/>
                <a:gd name="T72" fmla="*/ 440 w 508"/>
                <a:gd name="T73" fmla="*/ 96 h 796"/>
                <a:gd name="T74" fmla="*/ 452 w 508"/>
                <a:gd name="T75" fmla="*/ 192 h 796"/>
                <a:gd name="T76" fmla="*/ 464 w 508"/>
                <a:gd name="T77" fmla="*/ 292 h 796"/>
                <a:gd name="T78" fmla="*/ 476 w 508"/>
                <a:gd name="T79" fmla="*/ 392 h 796"/>
                <a:gd name="T80" fmla="*/ 488 w 508"/>
                <a:gd name="T81" fmla="*/ 504 h 796"/>
                <a:gd name="T82" fmla="*/ 500 w 508"/>
                <a:gd name="T83" fmla="*/ 628 h 7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96"/>
                <a:gd name="T128" fmla="*/ 508 w 508"/>
                <a:gd name="T129" fmla="*/ 796 h 7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96">
                  <a:moveTo>
                    <a:pt x="0" y="360"/>
                  </a:moveTo>
                  <a:lnTo>
                    <a:pt x="4" y="236"/>
                  </a:lnTo>
                  <a:lnTo>
                    <a:pt x="8" y="196"/>
                  </a:lnTo>
                  <a:lnTo>
                    <a:pt x="12" y="164"/>
                  </a:lnTo>
                  <a:lnTo>
                    <a:pt x="16" y="140"/>
                  </a:lnTo>
                  <a:lnTo>
                    <a:pt x="20" y="128"/>
                  </a:lnTo>
                  <a:lnTo>
                    <a:pt x="24" y="120"/>
                  </a:lnTo>
                  <a:lnTo>
                    <a:pt x="28" y="120"/>
                  </a:lnTo>
                  <a:lnTo>
                    <a:pt x="32" y="124"/>
                  </a:lnTo>
                  <a:lnTo>
                    <a:pt x="36" y="132"/>
                  </a:lnTo>
                  <a:lnTo>
                    <a:pt x="40" y="144"/>
                  </a:lnTo>
                  <a:lnTo>
                    <a:pt x="44" y="160"/>
                  </a:lnTo>
                  <a:lnTo>
                    <a:pt x="48" y="180"/>
                  </a:lnTo>
                  <a:lnTo>
                    <a:pt x="52" y="204"/>
                  </a:lnTo>
                  <a:lnTo>
                    <a:pt x="56" y="224"/>
                  </a:lnTo>
                  <a:lnTo>
                    <a:pt x="60" y="248"/>
                  </a:lnTo>
                  <a:lnTo>
                    <a:pt x="64" y="276"/>
                  </a:lnTo>
                  <a:lnTo>
                    <a:pt x="68" y="308"/>
                  </a:lnTo>
                  <a:lnTo>
                    <a:pt x="72" y="340"/>
                  </a:lnTo>
                  <a:lnTo>
                    <a:pt x="76" y="372"/>
                  </a:lnTo>
                  <a:lnTo>
                    <a:pt x="80" y="408"/>
                  </a:lnTo>
                  <a:lnTo>
                    <a:pt x="84" y="448"/>
                  </a:lnTo>
                  <a:lnTo>
                    <a:pt x="88" y="488"/>
                  </a:lnTo>
                  <a:lnTo>
                    <a:pt x="92" y="528"/>
                  </a:lnTo>
                  <a:lnTo>
                    <a:pt x="96" y="564"/>
                  </a:lnTo>
                  <a:lnTo>
                    <a:pt x="100" y="604"/>
                  </a:lnTo>
                  <a:lnTo>
                    <a:pt x="104" y="636"/>
                  </a:lnTo>
                  <a:lnTo>
                    <a:pt x="108" y="668"/>
                  </a:lnTo>
                  <a:lnTo>
                    <a:pt x="112" y="696"/>
                  </a:lnTo>
                  <a:lnTo>
                    <a:pt x="116" y="720"/>
                  </a:lnTo>
                  <a:lnTo>
                    <a:pt x="120" y="740"/>
                  </a:lnTo>
                  <a:lnTo>
                    <a:pt x="124" y="760"/>
                  </a:lnTo>
                  <a:lnTo>
                    <a:pt x="128" y="772"/>
                  </a:lnTo>
                  <a:lnTo>
                    <a:pt x="132" y="784"/>
                  </a:lnTo>
                  <a:lnTo>
                    <a:pt x="136" y="792"/>
                  </a:lnTo>
                  <a:lnTo>
                    <a:pt x="140" y="796"/>
                  </a:lnTo>
                  <a:lnTo>
                    <a:pt x="144" y="792"/>
                  </a:lnTo>
                  <a:lnTo>
                    <a:pt x="148" y="784"/>
                  </a:lnTo>
                  <a:lnTo>
                    <a:pt x="152" y="776"/>
                  </a:lnTo>
                  <a:lnTo>
                    <a:pt x="156" y="764"/>
                  </a:lnTo>
                  <a:lnTo>
                    <a:pt x="160" y="752"/>
                  </a:lnTo>
                  <a:lnTo>
                    <a:pt x="164" y="744"/>
                  </a:lnTo>
                  <a:lnTo>
                    <a:pt x="168" y="736"/>
                  </a:lnTo>
                  <a:lnTo>
                    <a:pt x="172" y="732"/>
                  </a:lnTo>
                  <a:lnTo>
                    <a:pt x="176" y="728"/>
                  </a:lnTo>
                  <a:lnTo>
                    <a:pt x="180" y="728"/>
                  </a:lnTo>
                  <a:lnTo>
                    <a:pt x="184" y="724"/>
                  </a:lnTo>
                  <a:lnTo>
                    <a:pt x="188" y="720"/>
                  </a:lnTo>
                  <a:lnTo>
                    <a:pt x="192" y="720"/>
                  </a:lnTo>
                  <a:lnTo>
                    <a:pt x="196" y="716"/>
                  </a:lnTo>
                  <a:lnTo>
                    <a:pt x="200" y="716"/>
                  </a:lnTo>
                  <a:lnTo>
                    <a:pt x="204" y="708"/>
                  </a:lnTo>
                  <a:lnTo>
                    <a:pt x="208" y="704"/>
                  </a:lnTo>
                  <a:lnTo>
                    <a:pt x="212" y="696"/>
                  </a:lnTo>
                  <a:lnTo>
                    <a:pt x="216" y="684"/>
                  </a:lnTo>
                  <a:lnTo>
                    <a:pt x="220" y="672"/>
                  </a:lnTo>
                  <a:lnTo>
                    <a:pt x="224" y="664"/>
                  </a:lnTo>
                  <a:lnTo>
                    <a:pt x="228" y="656"/>
                  </a:lnTo>
                  <a:lnTo>
                    <a:pt x="232" y="648"/>
                  </a:lnTo>
                  <a:lnTo>
                    <a:pt x="236" y="648"/>
                  </a:lnTo>
                  <a:lnTo>
                    <a:pt x="240" y="648"/>
                  </a:lnTo>
                  <a:lnTo>
                    <a:pt x="244" y="652"/>
                  </a:lnTo>
                  <a:lnTo>
                    <a:pt x="248" y="660"/>
                  </a:lnTo>
                  <a:lnTo>
                    <a:pt x="252" y="664"/>
                  </a:lnTo>
                  <a:lnTo>
                    <a:pt x="256" y="664"/>
                  </a:lnTo>
                  <a:lnTo>
                    <a:pt x="260" y="668"/>
                  </a:lnTo>
                  <a:lnTo>
                    <a:pt x="264" y="664"/>
                  </a:lnTo>
                  <a:lnTo>
                    <a:pt x="268" y="660"/>
                  </a:lnTo>
                  <a:lnTo>
                    <a:pt x="272" y="652"/>
                  </a:lnTo>
                  <a:lnTo>
                    <a:pt x="276" y="640"/>
                  </a:lnTo>
                  <a:lnTo>
                    <a:pt x="280" y="624"/>
                  </a:lnTo>
                  <a:lnTo>
                    <a:pt x="284" y="608"/>
                  </a:lnTo>
                  <a:lnTo>
                    <a:pt x="288" y="596"/>
                  </a:lnTo>
                  <a:lnTo>
                    <a:pt x="292" y="580"/>
                  </a:lnTo>
                  <a:lnTo>
                    <a:pt x="296" y="568"/>
                  </a:lnTo>
                  <a:lnTo>
                    <a:pt x="300" y="560"/>
                  </a:lnTo>
                  <a:lnTo>
                    <a:pt x="304" y="552"/>
                  </a:lnTo>
                  <a:lnTo>
                    <a:pt x="308" y="544"/>
                  </a:lnTo>
                  <a:lnTo>
                    <a:pt x="312" y="536"/>
                  </a:lnTo>
                  <a:lnTo>
                    <a:pt x="316" y="528"/>
                  </a:lnTo>
                  <a:lnTo>
                    <a:pt x="320" y="516"/>
                  </a:lnTo>
                  <a:lnTo>
                    <a:pt x="324" y="504"/>
                  </a:lnTo>
                  <a:lnTo>
                    <a:pt x="328" y="492"/>
                  </a:lnTo>
                  <a:lnTo>
                    <a:pt x="332" y="476"/>
                  </a:lnTo>
                  <a:lnTo>
                    <a:pt x="336" y="452"/>
                  </a:lnTo>
                  <a:lnTo>
                    <a:pt x="340" y="428"/>
                  </a:lnTo>
                  <a:lnTo>
                    <a:pt x="344" y="400"/>
                  </a:lnTo>
                  <a:lnTo>
                    <a:pt x="348" y="372"/>
                  </a:lnTo>
                  <a:lnTo>
                    <a:pt x="352" y="344"/>
                  </a:lnTo>
                  <a:lnTo>
                    <a:pt x="356" y="312"/>
                  </a:lnTo>
                  <a:lnTo>
                    <a:pt x="360" y="284"/>
                  </a:lnTo>
                  <a:lnTo>
                    <a:pt x="364" y="256"/>
                  </a:lnTo>
                  <a:lnTo>
                    <a:pt x="368" y="228"/>
                  </a:lnTo>
                  <a:lnTo>
                    <a:pt x="372" y="204"/>
                  </a:lnTo>
                  <a:lnTo>
                    <a:pt x="376" y="180"/>
                  </a:lnTo>
                  <a:lnTo>
                    <a:pt x="380" y="156"/>
                  </a:lnTo>
                  <a:lnTo>
                    <a:pt x="384" y="136"/>
                  </a:lnTo>
                  <a:lnTo>
                    <a:pt x="388" y="116"/>
                  </a:lnTo>
                  <a:lnTo>
                    <a:pt x="392" y="96"/>
                  </a:lnTo>
                  <a:lnTo>
                    <a:pt x="396" y="76"/>
                  </a:lnTo>
                  <a:lnTo>
                    <a:pt x="400" y="56"/>
                  </a:lnTo>
                  <a:lnTo>
                    <a:pt x="404" y="36"/>
                  </a:lnTo>
                  <a:lnTo>
                    <a:pt x="408" y="20"/>
                  </a:lnTo>
                  <a:lnTo>
                    <a:pt x="412" y="8"/>
                  </a:lnTo>
                  <a:lnTo>
                    <a:pt x="416" y="0"/>
                  </a:lnTo>
                  <a:lnTo>
                    <a:pt x="420" y="0"/>
                  </a:lnTo>
                  <a:lnTo>
                    <a:pt x="424" y="8"/>
                  </a:lnTo>
                  <a:lnTo>
                    <a:pt x="428" y="24"/>
                  </a:lnTo>
                  <a:lnTo>
                    <a:pt x="432" y="44"/>
                  </a:lnTo>
                  <a:lnTo>
                    <a:pt x="436" y="68"/>
                  </a:lnTo>
                  <a:lnTo>
                    <a:pt x="440" y="96"/>
                  </a:lnTo>
                  <a:lnTo>
                    <a:pt x="444" y="128"/>
                  </a:lnTo>
                  <a:lnTo>
                    <a:pt x="448" y="160"/>
                  </a:lnTo>
                  <a:lnTo>
                    <a:pt x="452" y="192"/>
                  </a:lnTo>
                  <a:lnTo>
                    <a:pt x="456" y="224"/>
                  </a:lnTo>
                  <a:lnTo>
                    <a:pt x="460" y="256"/>
                  </a:lnTo>
                  <a:lnTo>
                    <a:pt x="464" y="292"/>
                  </a:lnTo>
                  <a:lnTo>
                    <a:pt x="468" y="324"/>
                  </a:lnTo>
                  <a:lnTo>
                    <a:pt x="472" y="356"/>
                  </a:lnTo>
                  <a:lnTo>
                    <a:pt x="476" y="392"/>
                  </a:lnTo>
                  <a:lnTo>
                    <a:pt x="480" y="428"/>
                  </a:lnTo>
                  <a:lnTo>
                    <a:pt x="484" y="464"/>
                  </a:lnTo>
                  <a:lnTo>
                    <a:pt x="488" y="504"/>
                  </a:lnTo>
                  <a:lnTo>
                    <a:pt x="492" y="548"/>
                  </a:lnTo>
                  <a:lnTo>
                    <a:pt x="496" y="588"/>
                  </a:lnTo>
                  <a:lnTo>
                    <a:pt x="500" y="628"/>
                  </a:lnTo>
                  <a:lnTo>
                    <a:pt x="504" y="668"/>
                  </a:lnTo>
                  <a:lnTo>
                    <a:pt x="508" y="704"/>
                  </a:lnTo>
                </a:path>
              </a:pathLst>
            </a:custGeom>
            <a:noFill/>
            <a:ln w="0" cap="rnd">
              <a:solidFill>
                <a:srgbClr val="BF00BF"/>
              </a:solidFill>
              <a:prstDash val="sysDot"/>
              <a:round/>
              <a:headEnd/>
              <a:tailEnd/>
            </a:ln>
          </p:spPr>
          <p:txBody>
            <a:bodyPr/>
            <a:lstStyle/>
            <a:p>
              <a:endParaRPr lang="en-US"/>
            </a:p>
          </p:txBody>
        </p:sp>
        <p:sp>
          <p:nvSpPr>
            <p:cNvPr id="20665" name="Freeform 478"/>
            <p:cNvSpPr>
              <a:spLocks/>
            </p:cNvSpPr>
            <p:nvPr/>
          </p:nvSpPr>
          <p:spPr bwMode="auto">
            <a:xfrm>
              <a:off x="3552" y="584"/>
              <a:ext cx="513" cy="840"/>
            </a:xfrm>
            <a:custGeom>
              <a:avLst/>
              <a:gdLst>
                <a:gd name="T0" fmla="*/ 12 w 513"/>
                <a:gd name="T1" fmla="*/ 764 h 840"/>
                <a:gd name="T2" fmla="*/ 24 w 513"/>
                <a:gd name="T3" fmla="*/ 820 h 840"/>
                <a:gd name="T4" fmla="*/ 36 w 513"/>
                <a:gd name="T5" fmla="*/ 840 h 840"/>
                <a:gd name="T6" fmla="*/ 48 w 513"/>
                <a:gd name="T7" fmla="*/ 812 h 840"/>
                <a:gd name="T8" fmla="*/ 60 w 513"/>
                <a:gd name="T9" fmla="*/ 764 h 840"/>
                <a:gd name="T10" fmla="*/ 72 w 513"/>
                <a:gd name="T11" fmla="*/ 740 h 840"/>
                <a:gd name="T12" fmla="*/ 85 w 513"/>
                <a:gd name="T13" fmla="*/ 736 h 840"/>
                <a:gd name="T14" fmla="*/ 97 w 513"/>
                <a:gd name="T15" fmla="*/ 732 h 840"/>
                <a:gd name="T16" fmla="*/ 109 w 513"/>
                <a:gd name="T17" fmla="*/ 716 h 840"/>
                <a:gd name="T18" fmla="*/ 121 w 513"/>
                <a:gd name="T19" fmla="*/ 680 h 840"/>
                <a:gd name="T20" fmla="*/ 133 w 513"/>
                <a:gd name="T21" fmla="*/ 652 h 840"/>
                <a:gd name="T22" fmla="*/ 145 w 513"/>
                <a:gd name="T23" fmla="*/ 652 h 840"/>
                <a:gd name="T24" fmla="*/ 157 w 513"/>
                <a:gd name="T25" fmla="*/ 668 h 840"/>
                <a:gd name="T26" fmla="*/ 169 w 513"/>
                <a:gd name="T27" fmla="*/ 672 h 840"/>
                <a:gd name="T28" fmla="*/ 181 w 513"/>
                <a:gd name="T29" fmla="*/ 644 h 840"/>
                <a:gd name="T30" fmla="*/ 193 w 513"/>
                <a:gd name="T31" fmla="*/ 596 h 840"/>
                <a:gd name="T32" fmla="*/ 205 w 513"/>
                <a:gd name="T33" fmla="*/ 560 h 840"/>
                <a:gd name="T34" fmla="*/ 217 w 513"/>
                <a:gd name="T35" fmla="*/ 536 h 840"/>
                <a:gd name="T36" fmla="*/ 229 w 513"/>
                <a:gd name="T37" fmla="*/ 508 h 840"/>
                <a:gd name="T38" fmla="*/ 241 w 513"/>
                <a:gd name="T39" fmla="*/ 460 h 840"/>
                <a:gd name="T40" fmla="*/ 253 w 513"/>
                <a:gd name="T41" fmla="*/ 380 h 840"/>
                <a:gd name="T42" fmla="*/ 265 w 513"/>
                <a:gd name="T43" fmla="*/ 288 h 840"/>
                <a:gd name="T44" fmla="*/ 277 w 513"/>
                <a:gd name="T45" fmla="*/ 208 h 840"/>
                <a:gd name="T46" fmla="*/ 289 w 513"/>
                <a:gd name="T47" fmla="*/ 140 h 840"/>
                <a:gd name="T48" fmla="*/ 301 w 513"/>
                <a:gd name="T49" fmla="*/ 80 h 840"/>
                <a:gd name="T50" fmla="*/ 313 w 513"/>
                <a:gd name="T51" fmla="*/ 24 h 840"/>
                <a:gd name="T52" fmla="*/ 325 w 513"/>
                <a:gd name="T53" fmla="*/ 0 h 840"/>
                <a:gd name="T54" fmla="*/ 337 w 513"/>
                <a:gd name="T55" fmla="*/ 36 h 840"/>
                <a:gd name="T56" fmla="*/ 349 w 513"/>
                <a:gd name="T57" fmla="*/ 120 h 840"/>
                <a:gd name="T58" fmla="*/ 361 w 513"/>
                <a:gd name="T59" fmla="*/ 216 h 840"/>
                <a:gd name="T60" fmla="*/ 373 w 513"/>
                <a:gd name="T61" fmla="*/ 316 h 840"/>
                <a:gd name="T62" fmla="*/ 385 w 513"/>
                <a:gd name="T63" fmla="*/ 420 h 840"/>
                <a:gd name="T64" fmla="*/ 397 w 513"/>
                <a:gd name="T65" fmla="*/ 536 h 840"/>
                <a:gd name="T66" fmla="*/ 409 w 513"/>
                <a:gd name="T67" fmla="*/ 660 h 840"/>
                <a:gd name="T68" fmla="*/ 421 w 513"/>
                <a:gd name="T69" fmla="*/ 756 h 840"/>
                <a:gd name="T70" fmla="*/ 433 w 513"/>
                <a:gd name="T71" fmla="*/ 816 h 840"/>
                <a:gd name="T72" fmla="*/ 445 w 513"/>
                <a:gd name="T73" fmla="*/ 840 h 840"/>
                <a:gd name="T74" fmla="*/ 457 w 513"/>
                <a:gd name="T75" fmla="*/ 816 h 840"/>
                <a:gd name="T76" fmla="*/ 469 w 513"/>
                <a:gd name="T77" fmla="*/ 768 h 840"/>
                <a:gd name="T78" fmla="*/ 481 w 513"/>
                <a:gd name="T79" fmla="*/ 744 h 840"/>
                <a:gd name="T80" fmla="*/ 493 w 513"/>
                <a:gd name="T81" fmla="*/ 736 h 840"/>
                <a:gd name="T82" fmla="*/ 505 w 513"/>
                <a:gd name="T83" fmla="*/ 732 h 8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40"/>
                <a:gd name="T128" fmla="*/ 513 w 513"/>
                <a:gd name="T129" fmla="*/ 840 h 8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40">
                  <a:moveTo>
                    <a:pt x="0" y="704"/>
                  </a:moveTo>
                  <a:lnTo>
                    <a:pt x="8" y="736"/>
                  </a:lnTo>
                  <a:lnTo>
                    <a:pt x="12" y="764"/>
                  </a:lnTo>
                  <a:lnTo>
                    <a:pt x="16" y="784"/>
                  </a:lnTo>
                  <a:lnTo>
                    <a:pt x="20" y="804"/>
                  </a:lnTo>
                  <a:lnTo>
                    <a:pt x="24" y="820"/>
                  </a:lnTo>
                  <a:lnTo>
                    <a:pt x="28" y="832"/>
                  </a:lnTo>
                  <a:lnTo>
                    <a:pt x="32" y="836"/>
                  </a:lnTo>
                  <a:lnTo>
                    <a:pt x="36" y="840"/>
                  </a:lnTo>
                  <a:lnTo>
                    <a:pt x="40" y="836"/>
                  </a:lnTo>
                  <a:lnTo>
                    <a:pt x="44" y="824"/>
                  </a:lnTo>
                  <a:lnTo>
                    <a:pt x="48" y="812"/>
                  </a:lnTo>
                  <a:lnTo>
                    <a:pt x="52" y="796"/>
                  </a:lnTo>
                  <a:lnTo>
                    <a:pt x="56" y="780"/>
                  </a:lnTo>
                  <a:lnTo>
                    <a:pt x="60" y="764"/>
                  </a:lnTo>
                  <a:lnTo>
                    <a:pt x="64" y="752"/>
                  </a:lnTo>
                  <a:lnTo>
                    <a:pt x="68" y="744"/>
                  </a:lnTo>
                  <a:lnTo>
                    <a:pt x="72" y="740"/>
                  </a:lnTo>
                  <a:lnTo>
                    <a:pt x="76" y="740"/>
                  </a:lnTo>
                  <a:lnTo>
                    <a:pt x="81" y="740"/>
                  </a:lnTo>
                  <a:lnTo>
                    <a:pt x="85" y="736"/>
                  </a:lnTo>
                  <a:lnTo>
                    <a:pt x="89" y="736"/>
                  </a:lnTo>
                  <a:lnTo>
                    <a:pt x="93" y="736"/>
                  </a:lnTo>
                  <a:lnTo>
                    <a:pt x="97" y="732"/>
                  </a:lnTo>
                  <a:lnTo>
                    <a:pt x="101" y="728"/>
                  </a:lnTo>
                  <a:lnTo>
                    <a:pt x="105" y="724"/>
                  </a:lnTo>
                  <a:lnTo>
                    <a:pt x="109" y="716"/>
                  </a:lnTo>
                  <a:lnTo>
                    <a:pt x="113" y="704"/>
                  </a:lnTo>
                  <a:lnTo>
                    <a:pt x="117" y="692"/>
                  </a:lnTo>
                  <a:lnTo>
                    <a:pt x="121" y="680"/>
                  </a:lnTo>
                  <a:lnTo>
                    <a:pt x="125" y="668"/>
                  </a:lnTo>
                  <a:lnTo>
                    <a:pt x="129" y="660"/>
                  </a:lnTo>
                  <a:lnTo>
                    <a:pt x="133" y="652"/>
                  </a:lnTo>
                  <a:lnTo>
                    <a:pt x="137" y="648"/>
                  </a:lnTo>
                  <a:lnTo>
                    <a:pt x="141" y="648"/>
                  </a:lnTo>
                  <a:lnTo>
                    <a:pt x="145" y="652"/>
                  </a:lnTo>
                  <a:lnTo>
                    <a:pt x="149" y="656"/>
                  </a:lnTo>
                  <a:lnTo>
                    <a:pt x="153" y="664"/>
                  </a:lnTo>
                  <a:lnTo>
                    <a:pt x="157" y="668"/>
                  </a:lnTo>
                  <a:lnTo>
                    <a:pt x="161" y="672"/>
                  </a:lnTo>
                  <a:lnTo>
                    <a:pt x="165" y="672"/>
                  </a:lnTo>
                  <a:lnTo>
                    <a:pt x="169" y="672"/>
                  </a:lnTo>
                  <a:lnTo>
                    <a:pt x="173" y="664"/>
                  </a:lnTo>
                  <a:lnTo>
                    <a:pt x="177" y="656"/>
                  </a:lnTo>
                  <a:lnTo>
                    <a:pt x="181" y="644"/>
                  </a:lnTo>
                  <a:lnTo>
                    <a:pt x="185" y="628"/>
                  </a:lnTo>
                  <a:lnTo>
                    <a:pt x="189" y="612"/>
                  </a:lnTo>
                  <a:lnTo>
                    <a:pt x="193" y="596"/>
                  </a:lnTo>
                  <a:lnTo>
                    <a:pt x="197" y="584"/>
                  </a:lnTo>
                  <a:lnTo>
                    <a:pt x="201" y="572"/>
                  </a:lnTo>
                  <a:lnTo>
                    <a:pt x="205" y="560"/>
                  </a:lnTo>
                  <a:lnTo>
                    <a:pt x="209" y="552"/>
                  </a:lnTo>
                  <a:lnTo>
                    <a:pt x="213" y="544"/>
                  </a:lnTo>
                  <a:lnTo>
                    <a:pt x="217" y="536"/>
                  </a:lnTo>
                  <a:lnTo>
                    <a:pt x="221" y="528"/>
                  </a:lnTo>
                  <a:lnTo>
                    <a:pt x="225" y="520"/>
                  </a:lnTo>
                  <a:lnTo>
                    <a:pt x="229" y="508"/>
                  </a:lnTo>
                  <a:lnTo>
                    <a:pt x="233" y="496"/>
                  </a:lnTo>
                  <a:lnTo>
                    <a:pt x="237" y="480"/>
                  </a:lnTo>
                  <a:lnTo>
                    <a:pt x="241" y="460"/>
                  </a:lnTo>
                  <a:lnTo>
                    <a:pt x="245" y="436"/>
                  </a:lnTo>
                  <a:lnTo>
                    <a:pt x="249" y="408"/>
                  </a:lnTo>
                  <a:lnTo>
                    <a:pt x="253" y="380"/>
                  </a:lnTo>
                  <a:lnTo>
                    <a:pt x="257" y="348"/>
                  </a:lnTo>
                  <a:lnTo>
                    <a:pt x="261" y="320"/>
                  </a:lnTo>
                  <a:lnTo>
                    <a:pt x="265" y="288"/>
                  </a:lnTo>
                  <a:lnTo>
                    <a:pt x="269" y="260"/>
                  </a:lnTo>
                  <a:lnTo>
                    <a:pt x="273" y="236"/>
                  </a:lnTo>
                  <a:lnTo>
                    <a:pt x="277" y="208"/>
                  </a:lnTo>
                  <a:lnTo>
                    <a:pt x="281" y="184"/>
                  </a:lnTo>
                  <a:lnTo>
                    <a:pt x="285" y="164"/>
                  </a:lnTo>
                  <a:lnTo>
                    <a:pt x="289" y="140"/>
                  </a:lnTo>
                  <a:lnTo>
                    <a:pt x="293" y="120"/>
                  </a:lnTo>
                  <a:lnTo>
                    <a:pt x="297" y="100"/>
                  </a:lnTo>
                  <a:lnTo>
                    <a:pt x="301" y="80"/>
                  </a:lnTo>
                  <a:lnTo>
                    <a:pt x="305" y="60"/>
                  </a:lnTo>
                  <a:lnTo>
                    <a:pt x="309" y="40"/>
                  </a:lnTo>
                  <a:lnTo>
                    <a:pt x="313" y="24"/>
                  </a:lnTo>
                  <a:lnTo>
                    <a:pt x="317" y="8"/>
                  </a:lnTo>
                  <a:lnTo>
                    <a:pt x="321" y="0"/>
                  </a:lnTo>
                  <a:lnTo>
                    <a:pt x="325" y="0"/>
                  </a:lnTo>
                  <a:lnTo>
                    <a:pt x="329" y="4"/>
                  </a:lnTo>
                  <a:lnTo>
                    <a:pt x="333" y="16"/>
                  </a:lnTo>
                  <a:lnTo>
                    <a:pt x="337" y="36"/>
                  </a:lnTo>
                  <a:lnTo>
                    <a:pt x="341" y="60"/>
                  </a:lnTo>
                  <a:lnTo>
                    <a:pt x="345" y="88"/>
                  </a:lnTo>
                  <a:lnTo>
                    <a:pt x="349" y="120"/>
                  </a:lnTo>
                  <a:lnTo>
                    <a:pt x="353" y="152"/>
                  </a:lnTo>
                  <a:lnTo>
                    <a:pt x="357" y="184"/>
                  </a:lnTo>
                  <a:lnTo>
                    <a:pt x="361" y="216"/>
                  </a:lnTo>
                  <a:lnTo>
                    <a:pt x="365" y="248"/>
                  </a:lnTo>
                  <a:lnTo>
                    <a:pt x="369" y="284"/>
                  </a:lnTo>
                  <a:lnTo>
                    <a:pt x="373" y="316"/>
                  </a:lnTo>
                  <a:lnTo>
                    <a:pt x="377" y="348"/>
                  </a:lnTo>
                  <a:lnTo>
                    <a:pt x="381" y="384"/>
                  </a:lnTo>
                  <a:lnTo>
                    <a:pt x="385" y="420"/>
                  </a:lnTo>
                  <a:lnTo>
                    <a:pt x="389" y="456"/>
                  </a:lnTo>
                  <a:lnTo>
                    <a:pt x="393" y="496"/>
                  </a:lnTo>
                  <a:lnTo>
                    <a:pt x="397" y="536"/>
                  </a:lnTo>
                  <a:lnTo>
                    <a:pt x="401" y="580"/>
                  </a:lnTo>
                  <a:lnTo>
                    <a:pt x="405" y="620"/>
                  </a:lnTo>
                  <a:lnTo>
                    <a:pt x="409" y="660"/>
                  </a:lnTo>
                  <a:lnTo>
                    <a:pt x="413" y="696"/>
                  </a:lnTo>
                  <a:lnTo>
                    <a:pt x="417" y="728"/>
                  </a:lnTo>
                  <a:lnTo>
                    <a:pt x="421" y="756"/>
                  </a:lnTo>
                  <a:lnTo>
                    <a:pt x="425" y="780"/>
                  </a:lnTo>
                  <a:lnTo>
                    <a:pt x="429" y="800"/>
                  </a:lnTo>
                  <a:lnTo>
                    <a:pt x="433" y="816"/>
                  </a:lnTo>
                  <a:lnTo>
                    <a:pt x="437" y="828"/>
                  </a:lnTo>
                  <a:lnTo>
                    <a:pt x="441" y="836"/>
                  </a:lnTo>
                  <a:lnTo>
                    <a:pt x="445" y="840"/>
                  </a:lnTo>
                  <a:lnTo>
                    <a:pt x="449" y="836"/>
                  </a:lnTo>
                  <a:lnTo>
                    <a:pt x="453" y="828"/>
                  </a:lnTo>
                  <a:lnTo>
                    <a:pt x="457" y="816"/>
                  </a:lnTo>
                  <a:lnTo>
                    <a:pt x="461" y="800"/>
                  </a:lnTo>
                  <a:lnTo>
                    <a:pt x="465" y="784"/>
                  </a:lnTo>
                  <a:lnTo>
                    <a:pt x="469" y="768"/>
                  </a:lnTo>
                  <a:lnTo>
                    <a:pt x="473" y="756"/>
                  </a:lnTo>
                  <a:lnTo>
                    <a:pt x="477" y="748"/>
                  </a:lnTo>
                  <a:lnTo>
                    <a:pt x="481" y="744"/>
                  </a:lnTo>
                  <a:lnTo>
                    <a:pt x="485" y="740"/>
                  </a:lnTo>
                  <a:lnTo>
                    <a:pt x="489" y="740"/>
                  </a:lnTo>
                  <a:lnTo>
                    <a:pt x="493" y="736"/>
                  </a:lnTo>
                  <a:lnTo>
                    <a:pt x="497" y="736"/>
                  </a:lnTo>
                  <a:lnTo>
                    <a:pt x="501" y="736"/>
                  </a:lnTo>
                  <a:lnTo>
                    <a:pt x="505" y="732"/>
                  </a:lnTo>
                  <a:lnTo>
                    <a:pt x="509" y="728"/>
                  </a:lnTo>
                  <a:lnTo>
                    <a:pt x="513" y="724"/>
                  </a:lnTo>
                </a:path>
              </a:pathLst>
            </a:custGeom>
            <a:noFill/>
            <a:ln w="0" cap="rnd">
              <a:solidFill>
                <a:srgbClr val="BF00BF"/>
              </a:solidFill>
              <a:prstDash val="sysDot"/>
              <a:round/>
              <a:headEnd/>
              <a:tailEnd/>
            </a:ln>
          </p:spPr>
          <p:txBody>
            <a:bodyPr/>
            <a:lstStyle/>
            <a:p>
              <a:endParaRPr lang="en-US"/>
            </a:p>
          </p:txBody>
        </p:sp>
        <p:sp>
          <p:nvSpPr>
            <p:cNvPr id="20666" name="Freeform 481"/>
            <p:cNvSpPr>
              <a:spLocks/>
            </p:cNvSpPr>
            <p:nvPr/>
          </p:nvSpPr>
          <p:spPr bwMode="auto">
            <a:xfrm>
              <a:off x="3552" y="584"/>
              <a:ext cx="513" cy="808"/>
            </a:xfrm>
            <a:custGeom>
              <a:avLst/>
              <a:gdLst>
                <a:gd name="T0" fmla="*/ 12 w 513"/>
                <a:gd name="T1" fmla="*/ 152 h 808"/>
                <a:gd name="T2" fmla="*/ 24 w 513"/>
                <a:gd name="T3" fmla="*/ 192 h 808"/>
                <a:gd name="T4" fmla="*/ 36 w 513"/>
                <a:gd name="T5" fmla="*/ 260 h 808"/>
                <a:gd name="T6" fmla="*/ 48 w 513"/>
                <a:gd name="T7" fmla="*/ 360 h 808"/>
                <a:gd name="T8" fmla="*/ 60 w 513"/>
                <a:gd name="T9" fmla="*/ 472 h 808"/>
                <a:gd name="T10" fmla="*/ 72 w 513"/>
                <a:gd name="T11" fmla="*/ 596 h 808"/>
                <a:gd name="T12" fmla="*/ 85 w 513"/>
                <a:gd name="T13" fmla="*/ 704 h 808"/>
                <a:gd name="T14" fmla="*/ 97 w 513"/>
                <a:gd name="T15" fmla="*/ 780 h 808"/>
                <a:gd name="T16" fmla="*/ 109 w 513"/>
                <a:gd name="T17" fmla="*/ 808 h 808"/>
                <a:gd name="T18" fmla="*/ 121 w 513"/>
                <a:gd name="T19" fmla="*/ 780 h 808"/>
                <a:gd name="T20" fmla="*/ 133 w 513"/>
                <a:gd name="T21" fmla="*/ 740 h 808"/>
                <a:gd name="T22" fmla="*/ 145 w 513"/>
                <a:gd name="T23" fmla="*/ 724 h 808"/>
                <a:gd name="T24" fmla="*/ 157 w 513"/>
                <a:gd name="T25" fmla="*/ 728 h 808"/>
                <a:gd name="T26" fmla="*/ 169 w 513"/>
                <a:gd name="T27" fmla="*/ 720 h 808"/>
                <a:gd name="T28" fmla="*/ 181 w 513"/>
                <a:gd name="T29" fmla="*/ 688 h 808"/>
                <a:gd name="T30" fmla="*/ 193 w 513"/>
                <a:gd name="T31" fmla="*/ 652 h 808"/>
                <a:gd name="T32" fmla="*/ 205 w 513"/>
                <a:gd name="T33" fmla="*/ 644 h 808"/>
                <a:gd name="T34" fmla="*/ 217 w 513"/>
                <a:gd name="T35" fmla="*/ 660 h 808"/>
                <a:gd name="T36" fmla="*/ 229 w 513"/>
                <a:gd name="T37" fmla="*/ 676 h 808"/>
                <a:gd name="T38" fmla="*/ 241 w 513"/>
                <a:gd name="T39" fmla="*/ 664 h 808"/>
                <a:gd name="T40" fmla="*/ 253 w 513"/>
                <a:gd name="T41" fmla="*/ 624 h 808"/>
                <a:gd name="T42" fmla="*/ 265 w 513"/>
                <a:gd name="T43" fmla="*/ 580 h 808"/>
                <a:gd name="T44" fmla="*/ 277 w 513"/>
                <a:gd name="T45" fmla="*/ 552 h 808"/>
                <a:gd name="T46" fmla="*/ 289 w 513"/>
                <a:gd name="T47" fmla="*/ 528 h 808"/>
                <a:gd name="T48" fmla="*/ 301 w 513"/>
                <a:gd name="T49" fmla="*/ 484 h 808"/>
                <a:gd name="T50" fmla="*/ 313 w 513"/>
                <a:gd name="T51" fmla="*/ 412 h 808"/>
                <a:gd name="T52" fmla="*/ 325 w 513"/>
                <a:gd name="T53" fmla="*/ 320 h 808"/>
                <a:gd name="T54" fmla="*/ 337 w 513"/>
                <a:gd name="T55" fmla="*/ 236 h 808"/>
                <a:gd name="T56" fmla="*/ 349 w 513"/>
                <a:gd name="T57" fmla="*/ 164 h 808"/>
                <a:gd name="T58" fmla="*/ 361 w 513"/>
                <a:gd name="T59" fmla="*/ 100 h 808"/>
                <a:gd name="T60" fmla="*/ 373 w 513"/>
                <a:gd name="T61" fmla="*/ 40 h 808"/>
                <a:gd name="T62" fmla="*/ 385 w 513"/>
                <a:gd name="T63" fmla="*/ 0 h 808"/>
                <a:gd name="T64" fmla="*/ 397 w 513"/>
                <a:gd name="T65" fmla="*/ 16 h 808"/>
                <a:gd name="T66" fmla="*/ 409 w 513"/>
                <a:gd name="T67" fmla="*/ 84 h 808"/>
                <a:gd name="T68" fmla="*/ 421 w 513"/>
                <a:gd name="T69" fmla="*/ 148 h 808"/>
                <a:gd name="T70" fmla="*/ 433 w 513"/>
                <a:gd name="T71" fmla="*/ 188 h 808"/>
                <a:gd name="T72" fmla="*/ 445 w 513"/>
                <a:gd name="T73" fmla="*/ 252 h 808"/>
                <a:gd name="T74" fmla="*/ 457 w 513"/>
                <a:gd name="T75" fmla="*/ 352 h 808"/>
                <a:gd name="T76" fmla="*/ 469 w 513"/>
                <a:gd name="T77" fmla="*/ 464 h 808"/>
                <a:gd name="T78" fmla="*/ 481 w 513"/>
                <a:gd name="T79" fmla="*/ 588 h 808"/>
                <a:gd name="T80" fmla="*/ 493 w 513"/>
                <a:gd name="T81" fmla="*/ 696 h 808"/>
                <a:gd name="T82" fmla="*/ 505 w 513"/>
                <a:gd name="T83" fmla="*/ 772 h 8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08"/>
                <a:gd name="T128" fmla="*/ 513 w 513"/>
                <a:gd name="T129" fmla="*/ 808 h 8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08">
                  <a:moveTo>
                    <a:pt x="0" y="116"/>
                  </a:moveTo>
                  <a:lnTo>
                    <a:pt x="8" y="136"/>
                  </a:lnTo>
                  <a:lnTo>
                    <a:pt x="12" y="152"/>
                  </a:lnTo>
                  <a:lnTo>
                    <a:pt x="16" y="164"/>
                  </a:lnTo>
                  <a:lnTo>
                    <a:pt x="20" y="176"/>
                  </a:lnTo>
                  <a:lnTo>
                    <a:pt x="24" y="192"/>
                  </a:lnTo>
                  <a:lnTo>
                    <a:pt x="28" y="208"/>
                  </a:lnTo>
                  <a:lnTo>
                    <a:pt x="32" y="232"/>
                  </a:lnTo>
                  <a:lnTo>
                    <a:pt x="36" y="260"/>
                  </a:lnTo>
                  <a:lnTo>
                    <a:pt x="40" y="292"/>
                  </a:lnTo>
                  <a:lnTo>
                    <a:pt x="44" y="324"/>
                  </a:lnTo>
                  <a:lnTo>
                    <a:pt x="48" y="360"/>
                  </a:lnTo>
                  <a:lnTo>
                    <a:pt x="52" y="396"/>
                  </a:lnTo>
                  <a:lnTo>
                    <a:pt x="56" y="432"/>
                  </a:lnTo>
                  <a:lnTo>
                    <a:pt x="60" y="472"/>
                  </a:lnTo>
                  <a:lnTo>
                    <a:pt x="64" y="512"/>
                  </a:lnTo>
                  <a:lnTo>
                    <a:pt x="68" y="556"/>
                  </a:lnTo>
                  <a:lnTo>
                    <a:pt x="72" y="596"/>
                  </a:lnTo>
                  <a:lnTo>
                    <a:pt x="76" y="636"/>
                  </a:lnTo>
                  <a:lnTo>
                    <a:pt x="81" y="672"/>
                  </a:lnTo>
                  <a:lnTo>
                    <a:pt x="85" y="704"/>
                  </a:lnTo>
                  <a:lnTo>
                    <a:pt x="89" y="732"/>
                  </a:lnTo>
                  <a:lnTo>
                    <a:pt x="93" y="760"/>
                  </a:lnTo>
                  <a:lnTo>
                    <a:pt x="97" y="780"/>
                  </a:lnTo>
                  <a:lnTo>
                    <a:pt x="101" y="792"/>
                  </a:lnTo>
                  <a:lnTo>
                    <a:pt x="105" y="804"/>
                  </a:lnTo>
                  <a:lnTo>
                    <a:pt x="109" y="808"/>
                  </a:lnTo>
                  <a:lnTo>
                    <a:pt x="113" y="804"/>
                  </a:lnTo>
                  <a:lnTo>
                    <a:pt x="117" y="796"/>
                  </a:lnTo>
                  <a:lnTo>
                    <a:pt x="121" y="780"/>
                  </a:lnTo>
                  <a:lnTo>
                    <a:pt x="125" y="768"/>
                  </a:lnTo>
                  <a:lnTo>
                    <a:pt x="129" y="752"/>
                  </a:lnTo>
                  <a:lnTo>
                    <a:pt x="133" y="740"/>
                  </a:lnTo>
                  <a:lnTo>
                    <a:pt x="137" y="732"/>
                  </a:lnTo>
                  <a:lnTo>
                    <a:pt x="141" y="728"/>
                  </a:lnTo>
                  <a:lnTo>
                    <a:pt x="145" y="724"/>
                  </a:lnTo>
                  <a:lnTo>
                    <a:pt x="149" y="724"/>
                  </a:lnTo>
                  <a:lnTo>
                    <a:pt x="153" y="724"/>
                  </a:lnTo>
                  <a:lnTo>
                    <a:pt x="157" y="728"/>
                  </a:lnTo>
                  <a:lnTo>
                    <a:pt x="161" y="724"/>
                  </a:lnTo>
                  <a:lnTo>
                    <a:pt x="165" y="724"/>
                  </a:lnTo>
                  <a:lnTo>
                    <a:pt x="169" y="720"/>
                  </a:lnTo>
                  <a:lnTo>
                    <a:pt x="173" y="712"/>
                  </a:lnTo>
                  <a:lnTo>
                    <a:pt x="177" y="700"/>
                  </a:lnTo>
                  <a:lnTo>
                    <a:pt x="181" y="688"/>
                  </a:lnTo>
                  <a:lnTo>
                    <a:pt x="185" y="672"/>
                  </a:lnTo>
                  <a:lnTo>
                    <a:pt x="189" y="660"/>
                  </a:lnTo>
                  <a:lnTo>
                    <a:pt x="193" y="652"/>
                  </a:lnTo>
                  <a:lnTo>
                    <a:pt x="197" y="644"/>
                  </a:lnTo>
                  <a:lnTo>
                    <a:pt x="201" y="640"/>
                  </a:lnTo>
                  <a:lnTo>
                    <a:pt x="205" y="644"/>
                  </a:lnTo>
                  <a:lnTo>
                    <a:pt x="209" y="648"/>
                  </a:lnTo>
                  <a:lnTo>
                    <a:pt x="213" y="652"/>
                  </a:lnTo>
                  <a:lnTo>
                    <a:pt x="217" y="660"/>
                  </a:lnTo>
                  <a:lnTo>
                    <a:pt x="221" y="668"/>
                  </a:lnTo>
                  <a:lnTo>
                    <a:pt x="225" y="672"/>
                  </a:lnTo>
                  <a:lnTo>
                    <a:pt x="229" y="676"/>
                  </a:lnTo>
                  <a:lnTo>
                    <a:pt x="233" y="676"/>
                  </a:lnTo>
                  <a:lnTo>
                    <a:pt x="237" y="672"/>
                  </a:lnTo>
                  <a:lnTo>
                    <a:pt x="241" y="664"/>
                  </a:lnTo>
                  <a:lnTo>
                    <a:pt x="245" y="652"/>
                  </a:lnTo>
                  <a:lnTo>
                    <a:pt x="249" y="640"/>
                  </a:lnTo>
                  <a:lnTo>
                    <a:pt x="253" y="624"/>
                  </a:lnTo>
                  <a:lnTo>
                    <a:pt x="257" y="608"/>
                  </a:lnTo>
                  <a:lnTo>
                    <a:pt x="261" y="596"/>
                  </a:lnTo>
                  <a:lnTo>
                    <a:pt x="265" y="580"/>
                  </a:lnTo>
                  <a:lnTo>
                    <a:pt x="269" y="568"/>
                  </a:lnTo>
                  <a:lnTo>
                    <a:pt x="273" y="560"/>
                  </a:lnTo>
                  <a:lnTo>
                    <a:pt x="277" y="552"/>
                  </a:lnTo>
                  <a:lnTo>
                    <a:pt x="281" y="544"/>
                  </a:lnTo>
                  <a:lnTo>
                    <a:pt x="285" y="536"/>
                  </a:lnTo>
                  <a:lnTo>
                    <a:pt x="289" y="528"/>
                  </a:lnTo>
                  <a:lnTo>
                    <a:pt x="293" y="516"/>
                  </a:lnTo>
                  <a:lnTo>
                    <a:pt x="297" y="504"/>
                  </a:lnTo>
                  <a:lnTo>
                    <a:pt x="301" y="484"/>
                  </a:lnTo>
                  <a:lnTo>
                    <a:pt x="305" y="464"/>
                  </a:lnTo>
                  <a:lnTo>
                    <a:pt x="309" y="440"/>
                  </a:lnTo>
                  <a:lnTo>
                    <a:pt x="313" y="412"/>
                  </a:lnTo>
                  <a:lnTo>
                    <a:pt x="317" y="384"/>
                  </a:lnTo>
                  <a:lnTo>
                    <a:pt x="321" y="352"/>
                  </a:lnTo>
                  <a:lnTo>
                    <a:pt x="325" y="320"/>
                  </a:lnTo>
                  <a:lnTo>
                    <a:pt x="329" y="292"/>
                  </a:lnTo>
                  <a:lnTo>
                    <a:pt x="333" y="264"/>
                  </a:lnTo>
                  <a:lnTo>
                    <a:pt x="337" y="236"/>
                  </a:lnTo>
                  <a:lnTo>
                    <a:pt x="341" y="212"/>
                  </a:lnTo>
                  <a:lnTo>
                    <a:pt x="345" y="188"/>
                  </a:lnTo>
                  <a:lnTo>
                    <a:pt x="349" y="164"/>
                  </a:lnTo>
                  <a:lnTo>
                    <a:pt x="353" y="144"/>
                  </a:lnTo>
                  <a:lnTo>
                    <a:pt x="357" y="120"/>
                  </a:lnTo>
                  <a:lnTo>
                    <a:pt x="361" y="100"/>
                  </a:lnTo>
                  <a:lnTo>
                    <a:pt x="365" y="80"/>
                  </a:lnTo>
                  <a:lnTo>
                    <a:pt x="369" y="60"/>
                  </a:lnTo>
                  <a:lnTo>
                    <a:pt x="373" y="40"/>
                  </a:lnTo>
                  <a:lnTo>
                    <a:pt x="377" y="24"/>
                  </a:lnTo>
                  <a:lnTo>
                    <a:pt x="381" y="8"/>
                  </a:lnTo>
                  <a:lnTo>
                    <a:pt x="385" y="0"/>
                  </a:lnTo>
                  <a:lnTo>
                    <a:pt x="389" y="0"/>
                  </a:lnTo>
                  <a:lnTo>
                    <a:pt x="393" y="4"/>
                  </a:lnTo>
                  <a:lnTo>
                    <a:pt x="397" y="16"/>
                  </a:lnTo>
                  <a:lnTo>
                    <a:pt x="401" y="32"/>
                  </a:lnTo>
                  <a:lnTo>
                    <a:pt x="405" y="56"/>
                  </a:lnTo>
                  <a:lnTo>
                    <a:pt x="409" y="84"/>
                  </a:lnTo>
                  <a:lnTo>
                    <a:pt x="413" y="112"/>
                  </a:lnTo>
                  <a:lnTo>
                    <a:pt x="417" y="132"/>
                  </a:lnTo>
                  <a:lnTo>
                    <a:pt x="421" y="148"/>
                  </a:lnTo>
                  <a:lnTo>
                    <a:pt x="425" y="160"/>
                  </a:lnTo>
                  <a:lnTo>
                    <a:pt x="429" y="172"/>
                  </a:lnTo>
                  <a:lnTo>
                    <a:pt x="433" y="188"/>
                  </a:lnTo>
                  <a:lnTo>
                    <a:pt x="437" y="204"/>
                  </a:lnTo>
                  <a:lnTo>
                    <a:pt x="441" y="224"/>
                  </a:lnTo>
                  <a:lnTo>
                    <a:pt x="445" y="252"/>
                  </a:lnTo>
                  <a:lnTo>
                    <a:pt x="449" y="284"/>
                  </a:lnTo>
                  <a:lnTo>
                    <a:pt x="453" y="316"/>
                  </a:lnTo>
                  <a:lnTo>
                    <a:pt x="457" y="352"/>
                  </a:lnTo>
                  <a:lnTo>
                    <a:pt x="461" y="388"/>
                  </a:lnTo>
                  <a:lnTo>
                    <a:pt x="465" y="424"/>
                  </a:lnTo>
                  <a:lnTo>
                    <a:pt x="469" y="464"/>
                  </a:lnTo>
                  <a:lnTo>
                    <a:pt x="473" y="504"/>
                  </a:lnTo>
                  <a:lnTo>
                    <a:pt x="477" y="544"/>
                  </a:lnTo>
                  <a:lnTo>
                    <a:pt x="481" y="588"/>
                  </a:lnTo>
                  <a:lnTo>
                    <a:pt x="485" y="628"/>
                  </a:lnTo>
                  <a:lnTo>
                    <a:pt x="489" y="664"/>
                  </a:lnTo>
                  <a:lnTo>
                    <a:pt x="493" y="696"/>
                  </a:lnTo>
                  <a:lnTo>
                    <a:pt x="497" y="728"/>
                  </a:lnTo>
                  <a:lnTo>
                    <a:pt x="501" y="752"/>
                  </a:lnTo>
                  <a:lnTo>
                    <a:pt x="505" y="772"/>
                  </a:lnTo>
                  <a:lnTo>
                    <a:pt x="509" y="792"/>
                  </a:lnTo>
                  <a:lnTo>
                    <a:pt x="513" y="800"/>
                  </a:lnTo>
                </a:path>
              </a:pathLst>
            </a:custGeom>
            <a:noFill/>
            <a:ln w="0" cap="rnd">
              <a:solidFill>
                <a:srgbClr val="BFBF00"/>
              </a:solidFill>
              <a:prstDash val="sysDot"/>
              <a:round/>
              <a:headEnd/>
              <a:tailEnd/>
            </a:ln>
          </p:spPr>
          <p:txBody>
            <a:bodyPr/>
            <a:lstStyle/>
            <a:p>
              <a:endParaRPr lang="en-US"/>
            </a:p>
          </p:txBody>
        </p:sp>
        <p:sp>
          <p:nvSpPr>
            <p:cNvPr id="20667" name="Freeform 484"/>
            <p:cNvSpPr>
              <a:spLocks/>
            </p:cNvSpPr>
            <p:nvPr/>
          </p:nvSpPr>
          <p:spPr bwMode="auto">
            <a:xfrm>
              <a:off x="3552" y="620"/>
              <a:ext cx="513" cy="740"/>
            </a:xfrm>
            <a:custGeom>
              <a:avLst/>
              <a:gdLst>
                <a:gd name="T0" fmla="*/ 12 w 513"/>
                <a:gd name="T1" fmla="*/ 116 h 740"/>
                <a:gd name="T2" fmla="*/ 24 w 513"/>
                <a:gd name="T3" fmla="*/ 104 h 740"/>
                <a:gd name="T4" fmla="*/ 36 w 513"/>
                <a:gd name="T5" fmla="*/ 68 h 740"/>
                <a:gd name="T6" fmla="*/ 48 w 513"/>
                <a:gd name="T7" fmla="*/ 16 h 740"/>
                <a:gd name="T8" fmla="*/ 60 w 513"/>
                <a:gd name="T9" fmla="*/ 4 h 740"/>
                <a:gd name="T10" fmla="*/ 72 w 513"/>
                <a:gd name="T11" fmla="*/ 48 h 740"/>
                <a:gd name="T12" fmla="*/ 85 w 513"/>
                <a:gd name="T13" fmla="*/ 104 h 740"/>
                <a:gd name="T14" fmla="*/ 97 w 513"/>
                <a:gd name="T15" fmla="*/ 152 h 740"/>
                <a:gd name="T16" fmla="*/ 109 w 513"/>
                <a:gd name="T17" fmla="*/ 232 h 740"/>
                <a:gd name="T18" fmla="*/ 121 w 513"/>
                <a:gd name="T19" fmla="*/ 332 h 740"/>
                <a:gd name="T20" fmla="*/ 133 w 513"/>
                <a:gd name="T21" fmla="*/ 448 h 740"/>
                <a:gd name="T22" fmla="*/ 145 w 513"/>
                <a:gd name="T23" fmla="*/ 572 h 740"/>
                <a:gd name="T24" fmla="*/ 157 w 513"/>
                <a:gd name="T25" fmla="*/ 680 h 740"/>
                <a:gd name="T26" fmla="*/ 169 w 513"/>
                <a:gd name="T27" fmla="*/ 736 h 740"/>
                <a:gd name="T28" fmla="*/ 181 w 513"/>
                <a:gd name="T29" fmla="*/ 732 h 740"/>
                <a:gd name="T30" fmla="*/ 193 w 513"/>
                <a:gd name="T31" fmla="*/ 692 h 740"/>
                <a:gd name="T32" fmla="*/ 205 w 513"/>
                <a:gd name="T33" fmla="*/ 672 h 740"/>
                <a:gd name="T34" fmla="*/ 217 w 513"/>
                <a:gd name="T35" fmla="*/ 676 h 740"/>
                <a:gd name="T36" fmla="*/ 229 w 513"/>
                <a:gd name="T37" fmla="*/ 680 h 740"/>
                <a:gd name="T38" fmla="*/ 241 w 513"/>
                <a:gd name="T39" fmla="*/ 664 h 740"/>
                <a:gd name="T40" fmla="*/ 253 w 513"/>
                <a:gd name="T41" fmla="*/ 632 h 740"/>
                <a:gd name="T42" fmla="*/ 265 w 513"/>
                <a:gd name="T43" fmla="*/ 604 h 740"/>
                <a:gd name="T44" fmla="*/ 277 w 513"/>
                <a:gd name="T45" fmla="*/ 612 h 740"/>
                <a:gd name="T46" fmla="*/ 289 w 513"/>
                <a:gd name="T47" fmla="*/ 632 h 740"/>
                <a:gd name="T48" fmla="*/ 301 w 513"/>
                <a:gd name="T49" fmla="*/ 632 h 740"/>
                <a:gd name="T50" fmla="*/ 313 w 513"/>
                <a:gd name="T51" fmla="*/ 600 h 740"/>
                <a:gd name="T52" fmla="*/ 325 w 513"/>
                <a:gd name="T53" fmla="*/ 556 h 740"/>
                <a:gd name="T54" fmla="*/ 337 w 513"/>
                <a:gd name="T55" fmla="*/ 520 h 740"/>
                <a:gd name="T56" fmla="*/ 349 w 513"/>
                <a:gd name="T57" fmla="*/ 500 h 740"/>
                <a:gd name="T58" fmla="*/ 361 w 513"/>
                <a:gd name="T59" fmla="*/ 468 h 740"/>
                <a:gd name="T60" fmla="*/ 373 w 513"/>
                <a:gd name="T61" fmla="*/ 408 h 740"/>
                <a:gd name="T62" fmla="*/ 385 w 513"/>
                <a:gd name="T63" fmla="*/ 320 h 740"/>
                <a:gd name="T64" fmla="*/ 397 w 513"/>
                <a:gd name="T65" fmla="*/ 232 h 740"/>
                <a:gd name="T66" fmla="*/ 409 w 513"/>
                <a:gd name="T67" fmla="*/ 156 h 740"/>
                <a:gd name="T68" fmla="*/ 421 w 513"/>
                <a:gd name="T69" fmla="*/ 116 h 740"/>
                <a:gd name="T70" fmla="*/ 433 w 513"/>
                <a:gd name="T71" fmla="*/ 104 h 740"/>
                <a:gd name="T72" fmla="*/ 445 w 513"/>
                <a:gd name="T73" fmla="*/ 72 h 740"/>
                <a:gd name="T74" fmla="*/ 457 w 513"/>
                <a:gd name="T75" fmla="*/ 20 h 740"/>
                <a:gd name="T76" fmla="*/ 469 w 513"/>
                <a:gd name="T77" fmla="*/ 0 h 740"/>
                <a:gd name="T78" fmla="*/ 481 w 513"/>
                <a:gd name="T79" fmla="*/ 40 h 740"/>
                <a:gd name="T80" fmla="*/ 493 w 513"/>
                <a:gd name="T81" fmla="*/ 100 h 740"/>
                <a:gd name="T82" fmla="*/ 505 w 513"/>
                <a:gd name="T83" fmla="*/ 148 h 7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40"/>
                <a:gd name="T128" fmla="*/ 513 w 513"/>
                <a:gd name="T129" fmla="*/ 740 h 7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40">
                  <a:moveTo>
                    <a:pt x="0" y="132"/>
                  </a:moveTo>
                  <a:lnTo>
                    <a:pt x="8" y="120"/>
                  </a:lnTo>
                  <a:lnTo>
                    <a:pt x="12" y="116"/>
                  </a:lnTo>
                  <a:lnTo>
                    <a:pt x="16" y="112"/>
                  </a:lnTo>
                  <a:lnTo>
                    <a:pt x="20" y="108"/>
                  </a:lnTo>
                  <a:lnTo>
                    <a:pt x="24" y="104"/>
                  </a:lnTo>
                  <a:lnTo>
                    <a:pt x="28" y="96"/>
                  </a:lnTo>
                  <a:lnTo>
                    <a:pt x="32" y="84"/>
                  </a:lnTo>
                  <a:lnTo>
                    <a:pt x="36" y="68"/>
                  </a:lnTo>
                  <a:lnTo>
                    <a:pt x="40" y="48"/>
                  </a:lnTo>
                  <a:lnTo>
                    <a:pt x="44" y="32"/>
                  </a:lnTo>
                  <a:lnTo>
                    <a:pt x="48" y="16"/>
                  </a:lnTo>
                  <a:lnTo>
                    <a:pt x="52" y="4"/>
                  </a:lnTo>
                  <a:lnTo>
                    <a:pt x="56" y="0"/>
                  </a:lnTo>
                  <a:lnTo>
                    <a:pt x="60" y="4"/>
                  </a:lnTo>
                  <a:lnTo>
                    <a:pt x="64" y="12"/>
                  </a:lnTo>
                  <a:lnTo>
                    <a:pt x="68" y="28"/>
                  </a:lnTo>
                  <a:lnTo>
                    <a:pt x="72" y="48"/>
                  </a:lnTo>
                  <a:lnTo>
                    <a:pt x="76" y="68"/>
                  </a:lnTo>
                  <a:lnTo>
                    <a:pt x="81" y="88"/>
                  </a:lnTo>
                  <a:lnTo>
                    <a:pt x="85" y="104"/>
                  </a:lnTo>
                  <a:lnTo>
                    <a:pt x="89" y="116"/>
                  </a:lnTo>
                  <a:lnTo>
                    <a:pt x="93" y="132"/>
                  </a:lnTo>
                  <a:lnTo>
                    <a:pt x="97" y="152"/>
                  </a:lnTo>
                  <a:lnTo>
                    <a:pt x="101" y="172"/>
                  </a:lnTo>
                  <a:lnTo>
                    <a:pt x="105" y="200"/>
                  </a:lnTo>
                  <a:lnTo>
                    <a:pt x="109" y="232"/>
                  </a:lnTo>
                  <a:lnTo>
                    <a:pt x="113" y="264"/>
                  </a:lnTo>
                  <a:lnTo>
                    <a:pt x="117" y="300"/>
                  </a:lnTo>
                  <a:lnTo>
                    <a:pt x="121" y="332"/>
                  </a:lnTo>
                  <a:lnTo>
                    <a:pt x="125" y="368"/>
                  </a:lnTo>
                  <a:lnTo>
                    <a:pt x="129" y="408"/>
                  </a:lnTo>
                  <a:lnTo>
                    <a:pt x="133" y="448"/>
                  </a:lnTo>
                  <a:lnTo>
                    <a:pt x="137" y="488"/>
                  </a:lnTo>
                  <a:lnTo>
                    <a:pt x="141" y="532"/>
                  </a:lnTo>
                  <a:lnTo>
                    <a:pt x="145" y="572"/>
                  </a:lnTo>
                  <a:lnTo>
                    <a:pt x="149" y="612"/>
                  </a:lnTo>
                  <a:lnTo>
                    <a:pt x="153" y="648"/>
                  </a:lnTo>
                  <a:lnTo>
                    <a:pt x="157" y="680"/>
                  </a:lnTo>
                  <a:lnTo>
                    <a:pt x="161" y="704"/>
                  </a:lnTo>
                  <a:lnTo>
                    <a:pt x="165" y="724"/>
                  </a:lnTo>
                  <a:lnTo>
                    <a:pt x="169" y="736"/>
                  </a:lnTo>
                  <a:lnTo>
                    <a:pt x="173" y="740"/>
                  </a:lnTo>
                  <a:lnTo>
                    <a:pt x="177" y="740"/>
                  </a:lnTo>
                  <a:lnTo>
                    <a:pt x="181" y="732"/>
                  </a:lnTo>
                  <a:lnTo>
                    <a:pt x="185" y="720"/>
                  </a:lnTo>
                  <a:lnTo>
                    <a:pt x="189" y="704"/>
                  </a:lnTo>
                  <a:lnTo>
                    <a:pt x="193" y="692"/>
                  </a:lnTo>
                  <a:lnTo>
                    <a:pt x="197" y="680"/>
                  </a:lnTo>
                  <a:lnTo>
                    <a:pt x="201" y="676"/>
                  </a:lnTo>
                  <a:lnTo>
                    <a:pt x="205" y="672"/>
                  </a:lnTo>
                  <a:lnTo>
                    <a:pt x="209" y="672"/>
                  </a:lnTo>
                  <a:lnTo>
                    <a:pt x="213" y="672"/>
                  </a:lnTo>
                  <a:lnTo>
                    <a:pt x="217" y="676"/>
                  </a:lnTo>
                  <a:lnTo>
                    <a:pt x="221" y="680"/>
                  </a:lnTo>
                  <a:lnTo>
                    <a:pt x="225" y="680"/>
                  </a:lnTo>
                  <a:lnTo>
                    <a:pt x="229" y="680"/>
                  </a:lnTo>
                  <a:lnTo>
                    <a:pt x="233" y="680"/>
                  </a:lnTo>
                  <a:lnTo>
                    <a:pt x="237" y="672"/>
                  </a:lnTo>
                  <a:lnTo>
                    <a:pt x="241" y="664"/>
                  </a:lnTo>
                  <a:lnTo>
                    <a:pt x="245" y="656"/>
                  </a:lnTo>
                  <a:lnTo>
                    <a:pt x="249" y="644"/>
                  </a:lnTo>
                  <a:lnTo>
                    <a:pt x="253" y="632"/>
                  </a:lnTo>
                  <a:lnTo>
                    <a:pt x="257" y="620"/>
                  </a:lnTo>
                  <a:lnTo>
                    <a:pt x="261" y="608"/>
                  </a:lnTo>
                  <a:lnTo>
                    <a:pt x="265" y="604"/>
                  </a:lnTo>
                  <a:lnTo>
                    <a:pt x="269" y="604"/>
                  </a:lnTo>
                  <a:lnTo>
                    <a:pt x="273" y="604"/>
                  </a:lnTo>
                  <a:lnTo>
                    <a:pt x="277" y="612"/>
                  </a:lnTo>
                  <a:lnTo>
                    <a:pt x="281" y="616"/>
                  </a:lnTo>
                  <a:lnTo>
                    <a:pt x="285" y="624"/>
                  </a:lnTo>
                  <a:lnTo>
                    <a:pt x="289" y="632"/>
                  </a:lnTo>
                  <a:lnTo>
                    <a:pt x="293" y="636"/>
                  </a:lnTo>
                  <a:lnTo>
                    <a:pt x="297" y="636"/>
                  </a:lnTo>
                  <a:lnTo>
                    <a:pt x="301" y="632"/>
                  </a:lnTo>
                  <a:lnTo>
                    <a:pt x="305" y="624"/>
                  </a:lnTo>
                  <a:lnTo>
                    <a:pt x="309" y="616"/>
                  </a:lnTo>
                  <a:lnTo>
                    <a:pt x="313" y="600"/>
                  </a:lnTo>
                  <a:lnTo>
                    <a:pt x="317" y="588"/>
                  </a:lnTo>
                  <a:lnTo>
                    <a:pt x="321" y="572"/>
                  </a:lnTo>
                  <a:lnTo>
                    <a:pt x="325" y="556"/>
                  </a:lnTo>
                  <a:lnTo>
                    <a:pt x="329" y="544"/>
                  </a:lnTo>
                  <a:lnTo>
                    <a:pt x="333" y="532"/>
                  </a:lnTo>
                  <a:lnTo>
                    <a:pt x="337" y="520"/>
                  </a:lnTo>
                  <a:lnTo>
                    <a:pt x="341" y="516"/>
                  </a:lnTo>
                  <a:lnTo>
                    <a:pt x="345" y="508"/>
                  </a:lnTo>
                  <a:lnTo>
                    <a:pt x="349" y="500"/>
                  </a:lnTo>
                  <a:lnTo>
                    <a:pt x="353" y="492"/>
                  </a:lnTo>
                  <a:lnTo>
                    <a:pt x="357" y="480"/>
                  </a:lnTo>
                  <a:lnTo>
                    <a:pt x="361" y="468"/>
                  </a:lnTo>
                  <a:lnTo>
                    <a:pt x="365" y="452"/>
                  </a:lnTo>
                  <a:lnTo>
                    <a:pt x="369" y="432"/>
                  </a:lnTo>
                  <a:lnTo>
                    <a:pt x="373" y="408"/>
                  </a:lnTo>
                  <a:lnTo>
                    <a:pt x="377" y="380"/>
                  </a:lnTo>
                  <a:lnTo>
                    <a:pt x="381" y="348"/>
                  </a:lnTo>
                  <a:lnTo>
                    <a:pt x="385" y="320"/>
                  </a:lnTo>
                  <a:lnTo>
                    <a:pt x="389" y="288"/>
                  </a:lnTo>
                  <a:lnTo>
                    <a:pt x="393" y="260"/>
                  </a:lnTo>
                  <a:lnTo>
                    <a:pt x="397" y="232"/>
                  </a:lnTo>
                  <a:lnTo>
                    <a:pt x="401" y="204"/>
                  </a:lnTo>
                  <a:lnTo>
                    <a:pt x="405" y="180"/>
                  </a:lnTo>
                  <a:lnTo>
                    <a:pt x="409" y="156"/>
                  </a:lnTo>
                  <a:lnTo>
                    <a:pt x="413" y="136"/>
                  </a:lnTo>
                  <a:lnTo>
                    <a:pt x="417" y="120"/>
                  </a:lnTo>
                  <a:lnTo>
                    <a:pt x="421" y="116"/>
                  </a:lnTo>
                  <a:lnTo>
                    <a:pt x="425" y="112"/>
                  </a:lnTo>
                  <a:lnTo>
                    <a:pt x="429" y="108"/>
                  </a:lnTo>
                  <a:lnTo>
                    <a:pt x="433" y="104"/>
                  </a:lnTo>
                  <a:lnTo>
                    <a:pt x="437" y="96"/>
                  </a:lnTo>
                  <a:lnTo>
                    <a:pt x="441" y="88"/>
                  </a:lnTo>
                  <a:lnTo>
                    <a:pt x="445" y="72"/>
                  </a:lnTo>
                  <a:lnTo>
                    <a:pt x="449" y="52"/>
                  </a:lnTo>
                  <a:lnTo>
                    <a:pt x="453" y="36"/>
                  </a:lnTo>
                  <a:lnTo>
                    <a:pt x="457" y="20"/>
                  </a:lnTo>
                  <a:lnTo>
                    <a:pt x="461" y="8"/>
                  </a:lnTo>
                  <a:lnTo>
                    <a:pt x="465" y="0"/>
                  </a:lnTo>
                  <a:lnTo>
                    <a:pt x="469" y="0"/>
                  </a:lnTo>
                  <a:lnTo>
                    <a:pt x="473" y="8"/>
                  </a:lnTo>
                  <a:lnTo>
                    <a:pt x="477" y="24"/>
                  </a:lnTo>
                  <a:lnTo>
                    <a:pt x="481" y="40"/>
                  </a:lnTo>
                  <a:lnTo>
                    <a:pt x="485" y="64"/>
                  </a:lnTo>
                  <a:lnTo>
                    <a:pt x="489" y="84"/>
                  </a:lnTo>
                  <a:lnTo>
                    <a:pt x="493" y="100"/>
                  </a:lnTo>
                  <a:lnTo>
                    <a:pt x="497" y="116"/>
                  </a:lnTo>
                  <a:lnTo>
                    <a:pt x="501" y="128"/>
                  </a:lnTo>
                  <a:lnTo>
                    <a:pt x="505" y="148"/>
                  </a:lnTo>
                  <a:lnTo>
                    <a:pt x="509" y="168"/>
                  </a:lnTo>
                  <a:lnTo>
                    <a:pt x="513" y="196"/>
                  </a:lnTo>
                </a:path>
              </a:pathLst>
            </a:custGeom>
            <a:noFill/>
            <a:ln w="0" cap="rnd">
              <a:solidFill>
                <a:srgbClr val="3F3F3F"/>
              </a:solidFill>
              <a:prstDash val="sysDot"/>
              <a:round/>
              <a:headEnd/>
              <a:tailEnd/>
            </a:ln>
          </p:spPr>
          <p:txBody>
            <a:bodyPr/>
            <a:lstStyle/>
            <a:p>
              <a:endParaRPr lang="en-US"/>
            </a:p>
          </p:txBody>
        </p:sp>
        <p:sp>
          <p:nvSpPr>
            <p:cNvPr id="20668" name="Freeform 486"/>
            <p:cNvSpPr>
              <a:spLocks/>
            </p:cNvSpPr>
            <p:nvPr/>
          </p:nvSpPr>
          <p:spPr bwMode="auto">
            <a:xfrm>
              <a:off x="3044" y="636"/>
              <a:ext cx="508" cy="736"/>
            </a:xfrm>
            <a:custGeom>
              <a:avLst/>
              <a:gdLst>
                <a:gd name="T0" fmla="*/ 8 w 508"/>
                <a:gd name="T1" fmla="*/ 456 h 736"/>
                <a:gd name="T2" fmla="*/ 20 w 508"/>
                <a:gd name="T3" fmla="*/ 424 h 736"/>
                <a:gd name="T4" fmla="*/ 32 w 508"/>
                <a:gd name="T5" fmla="*/ 440 h 736"/>
                <a:gd name="T6" fmla="*/ 44 w 508"/>
                <a:gd name="T7" fmla="*/ 468 h 736"/>
                <a:gd name="T8" fmla="*/ 56 w 508"/>
                <a:gd name="T9" fmla="*/ 496 h 736"/>
                <a:gd name="T10" fmla="*/ 68 w 508"/>
                <a:gd name="T11" fmla="*/ 504 h 736"/>
                <a:gd name="T12" fmla="*/ 80 w 508"/>
                <a:gd name="T13" fmla="*/ 484 h 736"/>
                <a:gd name="T14" fmla="*/ 92 w 508"/>
                <a:gd name="T15" fmla="*/ 460 h 736"/>
                <a:gd name="T16" fmla="*/ 104 w 508"/>
                <a:gd name="T17" fmla="*/ 440 h 736"/>
                <a:gd name="T18" fmla="*/ 116 w 508"/>
                <a:gd name="T19" fmla="*/ 416 h 736"/>
                <a:gd name="T20" fmla="*/ 128 w 508"/>
                <a:gd name="T21" fmla="*/ 388 h 736"/>
                <a:gd name="T22" fmla="*/ 140 w 508"/>
                <a:gd name="T23" fmla="*/ 348 h 736"/>
                <a:gd name="T24" fmla="*/ 152 w 508"/>
                <a:gd name="T25" fmla="*/ 284 h 736"/>
                <a:gd name="T26" fmla="*/ 164 w 508"/>
                <a:gd name="T27" fmla="*/ 204 h 736"/>
                <a:gd name="T28" fmla="*/ 176 w 508"/>
                <a:gd name="T29" fmla="*/ 140 h 736"/>
                <a:gd name="T30" fmla="*/ 188 w 508"/>
                <a:gd name="T31" fmla="*/ 116 h 736"/>
                <a:gd name="T32" fmla="*/ 200 w 508"/>
                <a:gd name="T33" fmla="*/ 88 h 736"/>
                <a:gd name="T34" fmla="*/ 212 w 508"/>
                <a:gd name="T35" fmla="*/ 36 h 736"/>
                <a:gd name="T36" fmla="*/ 224 w 508"/>
                <a:gd name="T37" fmla="*/ 0 h 736"/>
                <a:gd name="T38" fmla="*/ 236 w 508"/>
                <a:gd name="T39" fmla="*/ 16 h 736"/>
                <a:gd name="T40" fmla="*/ 248 w 508"/>
                <a:gd name="T41" fmla="*/ 84 h 736"/>
                <a:gd name="T42" fmla="*/ 260 w 508"/>
                <a:gd name="T43" fmla="*/ 160 h 736"/>
                <a:gd name="T44" fmla="*/ 272 w 508"/>
                <a:gd name="T45" fmla="*/ 256 h 736"/>
                <a:gd name="T46" fmla="*/ 284 w 508"/>
                <a:gd name="T47" fmla="*/ 356 h 736"/>
                <a:gd name="T48" fmla="*/ 296 w 508"/>
                <a:gd name="T49" fmla="*/ 476 h 736"/>
                <a:gd name="T50" fmla="*/ 308 w 508"/>
                <a:gd name="T51" fmla="*/ 596 h 736"/>
                <a:gd name="T52" fmla="*/ 320 w 508"/>
                <a:gd name="T53" fmla="*/ 692 h 736"/>
                <a:gd name="T54" fmla="*/ 332 w 508"/>
                <a:gd name="T55" fmla="*/ 736 h 736"/>
                <a:gd name="T56" fmla="*/ 344 w 508"/>
                <a:gd name="T57" fmla="*/ 720 h 736"/>
                <a:gd name="T58" fmla="*/ 356 w 508"/>
                <a:gd name="T59" fmla="*/ 680 h 736"/>
                <a:gd name="T60" fmla="*/ 368 w 508"/>
                <a:gd name="T61" fmla="*/ 660 h 736"/>
                <a:gd name="T62" fmla="*/ 380 w 508"/>
                <a:gd name="T63" fmla="*/ 664 h 736"/>
                <a:gd name="T64" fmla="*/ 392 w 508"/>
                <a:gd name="T65" fmla="*/ 664 h 736"/>
                <a:gd name="T66" fmla="*/ 404 w 508"/>
                <a:gd name="T67" fmla="*/ 640 h 736"/>
                <a:gd name="T68" fmla="*/ 416 w 508"/>
                <a:gd name="T69" fmla="*/ 600 h 736"/>
                <a:gd name="T70" fmla="*/ 428 w 508"/>
                <a:gd name="T71" fmla="*/ 588 h 736"/>
                <a:gd name="T72" fmla="*/ 440 w 508"/>
                <a:gd name="T73" fmla="*/ 604 h 736"/>
                <a:gd name="T74" fmla="*/ 452 w 508"/>
                <a:gd name="T75" fmla="*/ 620 h 736"/>
                <a:gd name="T76" fmla="*/ 464 w 508"/>
                <a:gd name="T77" fmla="*/ 612 h 736"/>
                <a:gd name="T78" fmla="*/ 476 w 508"/>
                <a:gd name="T79" fmla="*/ 572 h 736"/>
                <a:gd name="T80" fmla="*/ 488 w 508"/>
                <a:gd name="T81" fmla="*/ 528 h 736"/>
                <a:gd name="T82" fmla="*/ 500 w 508"/>
                <a:gd name="T83" fmla="*/ 500 h 7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36"/>
                <a:gd name="T128" fmla="*/ 508 w 508"/>
                <a:gd name="T129" fmla="*/ 736 h 7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36">
                  <a:moveTo>
                    <a:pt x="0" y="564"/>
                  </a:moveTo>
                  <a:lnTo>
                    <a:pt x="4" y="492"/>
                  </a:lnTo>
                  <a:lnTo>
                    <a:pt x="8" y="456"/>
                  </a:lnTo>
                  <a:lnTo>
                    <a:pt x="12" y="436"/>
                  </a:lnTo>
                  <a:lnTo>
                    <a:pt x="16" y="428"/>
                  </a:lnTo>
                  <a:lnTo>
                    <a:pt x="20" y="424"/>
                  </a:lnTo>
                  <a:lnTo>
                    <a:pt x="24" y="424"/>
                  </a:lnTo>
                  <a:lnTo>
                    <a:pt x="28" y="432"/>
                  </a:lnTo>
                  <a:lnTo>
                    <a:pt x="32" y="440"/>
                  </a:lnTo>
                  <a:lnTo>
                    <a:pt x="36" y="448"/>
                  </a:lnTo>
                  <a:lnTo>
                    <a:pt x="40" y="460"/>
                  </a:lnTo>
                  <a:lnTo>
                    <a:pt x="44" y="468"/>
                  </a:lnTo>
                  <a:lnTo>
                    <a:pt x="48" y="480"/>
                  </a:lnTo>
                  <a:lnTo>
                    <a:pt x="52" y="488"/>
                  </a:lnTo>
                  <a:lnTo>
                    <a:pt x="56" y="496"/>
                  </a:lnTo>
                  <a:lnTo>
                    <a:pt x="60" y="500"/>
                  </a:lnTo>
                  <a:lnTo>
                    <a:pt x="64" y="504"/>
                  </a:lnTo>
                  <a:lnTo>
                    <a:pt x="68" y="504"/>
                  </a:lnTo>
                  <a:lnTo>
                    <a:pt x="72" y="500"/>
                  </a:lnTo>
                  <a:lnTo>
                    <a:pt x="76" y="492"/>
                  </a:lnTo>
                  <a:lnTo>
                    <a:pt x="80" y="484"/>
                  </a:lnTo>
                  <a:lnTo>
                    <a:pt x="84" y="476"/>
                  </a:lnTo>
                  <a:lnTo>
                    <a:pt x="88" y="468"/>
                  </a:lnTo>
                  <a:lnTo>
                    <a:pt x="92" y="460"/>
                  </a:lnTo>
                  <a:lnTo>
                    <a:pt x="96" y="456"/>
                  </a:lnTo>
                  <a:lnTo>
                    <a:pt x="100" y="448"/>
                  </a:lnTo>
                  <a:lnTo>
                    <a:pt x="104" y="440"/>
                  </a:lnTo>
                  <a:lnTo>
                    <a:pt x="108" y="432"/>
                  </a:lnTo>
                  <a:lnTo>
                    <a:pt x="112" y="424"/>
                  </a:lnTo>
                  <a:lnTo>
                    <a:pt x="116" y="416"/>
                  </a:lnTo>
                  <a:lnTo>
                    <a:pt x="120" y="408"/>
                  </a:lnTo>
                  <a:lnTo>
                    <a:pt x="124" y="396"/>
                  </a:lnTo>
                  <a:lnTo>
                    <a:pt x="128" y="388"/>
                  </a:lnTo>
                  <a:lnTo>
                    <a:pt x="132" y="376"/>
                  </a:lnTo>
                  <a:lnTo>
                    <a:pt x="136" y="364"/>
                  </a:lnTo>
                  <a:lnTo>
                    <a:pt x="140" y="348"/>
                  </a:lnTo>
                  <a:lnTo>
                    <a:pt x="144" y="328"/>
                  </a:lnTo>
                  <a:lnTo>
                    <a:pt x="148" y="308"/>
                  </a:lnTo>
                  <a:lnTo>
                    <a:pt x="152" y="284"/>
                  </a:lnTo>
                  <a:lnTo>
                    <a:pt x="156" y="256"/>
                  </a:lnTo>
                  <a:lnTo>
                    <a:pt x="160" y="228"/>
                  </a:lnTo>
                  <a:lnTo>
                    <a:pt x="164" y="204"/>
                  </a:lnTo>
                  <a:lnTo>
                    <a:pt x="168" y="180"/>
                  </a:lnTo>
                  <a:lnTo>
                    <a:pt x="172" y="156"/>
                  </a:lnTo>
                  <a:lnTo>
                    <a:pt x="176" y="140"/>
                  </a:lnTo>
                  <a:lnTo>
                    <a:pt x="180" y="132"/>
                  </a:lnTo>
                  <a:lnTo>
                    <a:pt x="184" y="124"/>
                  </a:lnTo>
                  <a:lnTo>
                    <a:pt x="188" y="116"/>
                  </a:lnTo>
                  <a:lnTo>
                    <a:pt x="192" y="112"/>
                  </a:lnTo>
                  <a:lnTo>
                    <a:pt x="196" y="100"/>
                  </a:lnTo>
                  <a:lnTo>
                    <a:pt x="200" y="88"/>
                  </a:lnTo>
                  <a:lnTo>
                    <a:pt x="204" y="76"/>
                  </a:lnTo>
                  <a:lnTo>
                    <a:pt x="208" y="56"/>
                  </a:lnTo>
                  <a:lnTo>
                    <a:pt x="212" y="36"/>
                  </a:lnTo>
                  <a:lnTo>
                    <a:pt x="216" y="20"/>
                  </a:lnTo>
                  <a:lnTo>
                    <a:pt x="220" y="8"/>
                  </a:lnTo>
                  <a:lnTo>
                    <a:pt x="224" y="0"/>
                  </a:lnTo>
                  <a:lnTo>
                    <a:pt x="228" y="0"/>
                  </a:lnTo>
                  <a:lnTo>
                    <a:pt x="232" y="4"/>
                  </a:lnTo>
                  <a:lnTo>
                    <a:pt x="236" y="16"/>
                  </a:lnTo>
                  <a:lnTo>
                    <a:pt x="240" y="36"/>
                  </a:lnTo>
                  <a:lnTo>
                    <a:pt x="244" y="56"/>
                  </a:lnTo>
                  <a:lnTo>
                    <a:pt x="248" y="84"/>
                  </a:lnTo>
                  <a:lnTo>
                    <a:pt x="252" y="108"/>
                  </a:lnTo>
                  <a:lnTo>
                    <a:pt x="256" y="136"/>
                  </a:lnTo>
                  <a:lnTo>
                    <a:pt x="260" y="160"/>
                  </a:lnTo>
                  <a:lnTo>
                    <a:pt x="264" y="192"/>
                  </a:lnTo>
                  <a:lnTo>
                    <a:pt x="268" y="224"/>
                  </a:lnTo>
                  <a:lnTo>
                    <a:pt x="272" y="256"/>
                  </a:lnTo>
                  <a:lnTo>
                    <a:pt x="276" y="288"/>
                  </a:lnTo>
                  <a:lnTo>
                    <a:pt x="280" y="320"/>
                  </a:lnTo>
                  <a:lnTo>
                    <a:pt x="284" y="356"/>
                  </a:lnTo>
                  <a:lnTo>
                    <a:pt x="288" y="396"/>
                  </a:lnTo>
                  <a:lnTo>
                    <a:pt x="292" y="432"/>
                  </a:lnTo>
                  <a:lnTo>
                    <a:pt x="296" y="476"/>
                  </a:lnTo>
                  <a:lnTo>
                    <a:pt x="300" y="516"/>
                  </a:lnTo>
                  <a:lnTo>
                    <a:pt x="304" y="556"/>
                  </a:lnTo>
                  <a:lnTo>
                    <a:pt x="308" y="596"/>
                  </a:lnTo>
                  <a:lnTo>
                    <a:pt x="312" y="636"/>
                  </a:lnTo>
                  <a:lnTo>
                    <a:pt x="316" y="668"/>
                  </a:lnTo>
                  <a:lnTo>
                    <a:pt x="320" y="692"/>
                  </a:lnTo>
                  <a:lnTo>
                    <a:pt x="324" y="716"/>
                  </a:lnTo>
                  <a:lnTo>
                    <a:pt x="328" y="728"/>
                  </a:lnTo>
                  <a:lnTo>
                    <a:pt x="332" y="736"/>
                  </a:lnTo>
                  <a:lnTo>
                    <a:pt x="336" y="736"/>
                  </a:lnTo>
                  <a:lnTo>
                    <a:pt x="340" y="732"/>
                  </a:lnTo>
                  <a:lnTo>
                    <a:pt x="344" y="720"/>
                  </a:lnTo>
                  <a:lnTo>
                    <a:pt x="348" y="704"/>
                  </a:lnTo>
                  <a:lnTo>
                    <a:pt x="352" y="692"/>
                  </a:lnTo>
                  <a:lnTo>
                    <a:pt x="356" y="680"/>
                  </a:lnTo>
                  <a:lnTo>
                    <a:pt x="360" y="668"/>
                  </a:lnTo>
                  <a:lnTo>
                    <a:pt x="364" y="664"/>
                  </a:lnTo>
                  <a:lnTo>
                    <a:pt x="368" y="660"/>
                  </a:lnTo>
                  <a:lnTo>
                    <a:pt x="372" y="660"/>
                  </a:lnTo>
                  <a:lnTo>
                    <a:pt x="376" y="664"/>
                  </a:lnTo>
                  <a:lnTo>
                    <a:pt x="380" y="664"/>
                  </a:lnTo>
                  <a:lnTo>
                    <a:pt x="384" y="668"/>
                  </a:lnTo>
                  <a:lnTo>
                    <a:pt x="388" y="668"/>
                  </a:lnTo>
                  <a:lnTo>
                    <a:pt x="392" y="664"/>
                  </a:lnTo>
                  <a:lnTo>
                    <a:pt x="396" y="660"/>
                  </a:lnTo>
                  <a:lnTo>
                    <a:pt x="400" y="648"/>
                  </a:lnTo>
                  <a:lnTo>
                    <a:pt x="404" y="640"/>
                  </a:lnTo>
                  <a:lnTo>
                    <a:pt x="408" y="624"/>
                  </a:lnTo>
                  <a:lnTo>
                    <a:pt x="412" y="612"/>
                  </a:lnTo>
                  <a:lnTo>
                    <a:pt x="416" y="600"/>
                  </a:lnTo>
                  <a:lnTo>
                    <a:pt x="420" y="592"/>
                  </a:lnTo>
                  <a:lnTo>
                    <a:pt x="424" y="588"/>
                  </a:lnTo>
                  <a:lnTo>
                    <a:pt x="428" y="588"/>
                  </a:lnTo>
                  <a:lnTo>
                    <a:pt x="432" y="588"/>
                  </a:lnTo>
                  <a:lnTo>
                    <a:pt x="436" y="596"/>
                  </a:lnTo>
                  <a:lnTo>
                    <a:pt x="440" y="604"/>
                  </a:lnTo>
                  <a:lnTo>
                    <a:pt x="444" y="608"/>
                  </a:lnTo>
                  <a:lnTo>
                    <a:pt x="448" y="616"/>
                  </a:lnTo>
                  <a:lnTo>
                    <a:pt x="452" y="620"/>
                  </a:lnTo>
                  <a:lnTo>
                    <a:pt x="456" y="620"/>
                  </a:lnTo>
                  <a:lnTo>
                    <a:pt x="460" y="616"/>
                  </a:lnTo>
                  <a:lnTo>
                    <a:pt x="464" y="612"/>
                  </a:lnTo>
                  <a:lnTo>
                    <a:pt x="468" y="600"/>
                  </a:lnTo>
                  <a:lnTo>
                    <a:pt x="472" y="584"/>
                  </a:lnTo>
                  <a:lnTo>
                    <a:pt x="476" y="572"/>
                  </a:lnTo>
                  <a:lnTo>
                    <a:pt x="480" y="556"/>
                  </a:lnTo>
                  <a:lnTo>
                    <a:pt x="484" y="540"/>
                  </a:lnTo>
                  <a:lnTo>
                    <a:pt x="488" y="528"/>
                  </a:lnTo>
                  <a:lnTo>
                    <a:pt x="492" y="516"/>
                  </a:lnTo>
                  <a:lnTo>
                    <a:pt x="496" y="504"/>
                  </a:lnTo>
                  <a:lnTo>
                    <a:pt x="500" y="500"/>
                  </a:lnTo>
                  <a:lnTo>
                    <a:pt x="504" y="492"/>
                  </a:lnTo>
                  <a:lnTo>
                    <a:pt x="508" y="484"/>
                  </a:lnTo>
                </a:path>
              </a:pathLst>
            </a:custGeom>
            <a:noFill/>
            <a:ln w="0" cap="rnd">
              <a:solidFill>
                <a:srgbClr val="0000FF"/>
              </a:solidFill>
              <a:prstDash val="sysDot"/>
              <a:round/>
              <a:headEnd/>
              <a:tailEnd/>
            </a:ln>
          </p:spPr>
          <p:txBody>
            <a:bodyPr/>
            <a:lstStyle/>
            <a:p>
              <a:endParaRPr lang="en-US"/>
            </a:p>
          </p:txBody>
        </p:sp>
        <p:sp>
          <p:nvSpPr>
            <p:cNvPr id="20669" name="Freeform 489"/>
            <p:cNvSpPr>
              <a:spLocks/>
            </p:cNvSpPr>
            <p:nvPr/>
          </p:nvSpPr>
          <p:spPr bwMode="auto">
            <a:xfrm>
              <a:off x="3044" y="596"/>
              <a:ext cx="508" cy="768"/>
            </a:xfrm>
            <a:custGeom>
              <a:avLst/>
              <a:gdLst>
                <a:gd name="T0" fmla="*/ 8 w 508"/>
                <a:gd name="T1" fmla="*/ 496 h 768"/>
                <a:gd name="T2" fmla="*/ 20 w 508"/>
                <a:gd name="T3" fmla="*/ 460 h 768"/>
                <a:gd name="T4" fmla="*/ 32 w 508"/>
                <a:gd name="T5" fmla="*/ 472 h 768"/>
                <a:gd name="T6" fmla="*/ 44 w 508"/>
                <a:gd name="T7" fmla="*/ 500 h 768"/>
                <a:gd name="T8" fmla="*/ 56 w 508"/>
                <a:gd name="T9" fmla="*/ 532 h 768"/>
                <a:gd name="T10" fmla="*/ 68 w 508"/>
                <a:gd name="T11" fmla="*/ 548 h 768"/>
                <a:gd name="T12" fmla="*/ 80 w 508"/>
                <a:gd name="T13" fmla="*/ 548 h 768"/>
                <a:gd name="T14" fmla="*/ 92 w 508"/>
                <a:gd name="T15" fmla="*/ 552 h 768"/>
                <a:gd name="T16" fmla="*/ 104 w 508"/>
                <a:gd name="T17" fmla="*/ 576 h 768"/>
                <a:gd name="T18" fmla="*/ 116 w 508"/>
                <a:gd name="T19" fmla="*/ 592 h 768"/>
                <a:gd name="T20" fmla="*/ 128 w 508"/>
                <a:gd name="T21" fmla="*/ 604 h 768"/>
                <a:gd name="T22" fmla="*/ 140 w 508"/>
                <a:gd name="T23" fmla="*/ 600 h 768"/>
                <a:gd name="T24" fmla="*/ 152 w 508"/>
                <a:gd name="T25" fmla="*/ 572 h 768"/>
                <a:gd name="T26" fmla="*/ 164 w 508"/>
                <a:gd name="T27" fmla="*/ 536 h 768"/>
                <a:gd name="T28" fmla="*/ 176 w 508"/>
                <a:gd name="T29" fmla="*/ 508 h 768"/>
                <a:gd name="T30" fmla="*/ 188 w 508"/>
                <a:gd name="T31" fmla="*/ 480 h 768"/>
                <a:gd name="T32" fmla="*/ 200 w 508"/>
                <a:gd name="T33" fmla="*/ 448 h 768"/>
                <a:gd name="T34" fmla="*/ 212 w 508"/>
                <a:gd name="T35" fmla="*/ 400 h 768"/>
                <a:gd name="T36" fmla="*/ 224 w 508"/>
                <a:gd name="T37" fmla="*/ 320 h 768"/>
                <a:gd name="T38" fmla="*/ 236 w 508"/>
                <a:gd name="T39" fmla="*/ 236 h 768"/>
                <a:gd name="T40" fmla="*/ 248 w 508"/>
                <a:gd name="T41" fmla="*/ 164 h 768"/>
                <a:gd name="T42" fmla="*/ 260 w 508"/>
                <a:gd name="T43" fmla="*/ 108 h 768"/>
                <a:gd name="T44" fmla="*/ 272 w 508"/>
                <a:gd name="T45" fmla="*/ 44 h 768"/>
                <a:gd name="T46" fmla="*/ 284 w 508"/>
                <a:gd name="T47" fmla="*/ 4 h 768"/>
                <a:gd name="T48" fmla="*/ 296 w 508"/>
                <a:gd name="T49" fmla="*/ 12 h 768"/>
                <a:gd name="T50" fmla="*/ 308 w 508"/>
                <a:gd name="T51" fmla="*/ 76 h 768"/>
                <a:gd name="T52" fmla="*/ 320 w 508"/>
                <a:gd name="T53" fmla="*/ 164 h 768"/>
                <a:gd name="T54" fmla="*/ 332 w 508"/>
                <a:gd name="T55" fmla="*/ 248 h 768"/>
                <a:gd name="T56" fmla="*/ 344 w 508"/>
                <a:gd name="T57" fmla="*/ 348 h 768"/>
                <a:gd name="T58" fmla="*/ 356 w 508"/>
                <a:gd name="T59" fmla="*/ 456 h 768"/>
                <a:gd name="T60" fmla="*/ 368 w 508"/>
                <a:gd name="T61" fmla="*/ 580 h 768"/>
                <a:gd name="T62" fmla="*/ 380 w 508"/>
                <a:gd name="T63" fmla="*/ 692 h 768"/>
                <a:gd name="T64" fmla="*/ 392 w 508"/>
                <a:gd name="T65" fmla="*/ 760 h 768"/>
                <a:gd name="T66" fmla="*/ 404 w 508"/>
                <a:gd name="T67" fmla="*/ 764 h 768"/>
                <a:gd name="T68" fmla="*/ 416 w 508"/>
                <a:gd name="T69" fmla="*/ 724 h 768"/>
                <a:gd name="T70" fmla="*/ 428 w 508"/>
                <a:gd name="T71" fmla="*/ 696 h 768"/>
                <a:gd name="T72" fmla="*/ 440 w 508"/>
                <a:gd name="T73" fmla="*/ 700 h 768"/>
                <a:gd name="T74" fmla="*/ 452 w 508"/>
                <a:gd name="T75" fmla="*/ 704 h 768"/>
                <a:gd name="T76" fmla="*/ 464 w 508"/>
                <a:gd name="T77" fmla="*/ 692 h 768"/>
                <a:gd name="T78" fmla="*/ 476 w 508"/>
                <a:gd name="T79" fmla="*/ 652 h 768"/>
                <a:gd name="T80" fmla="*/ 488 w 508"/>
                <a:gd name="T81" fmla="*/ 628 h 768"/>
                <a:gd name="T82" fmla="*/ 500 w 508"/>
                <a:gd name="T83" fmla="*/ 632 h 7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68"/>
                <a:gd name="T128" fmla="*/ 508 w 508"/>
                <a:gd name="T129" fmla="*/ 768 h 7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68">
                  <a:moveTo>
                    <a:pt x="0" y="604"/>
                  </a:moveTo>
                  <a:lnTo>
                    <a:pt x="4" y="532"/>
                  </a:lnTo>
                  <a:lnTo>
                    <a:pt x="8" y="496"/>
                  </a:lnTo>
                  <a:lnTo>
                    <a:pt x="12" y="476"/>
                  </a:lnTo>
                  <a:lnTo>
                    <a:pt x="16" y="464"/>
                  </a:lnTo>
                  <a:lnTo>
                    <a:pt x="20" y="460"/>
                  </a:lnTo>
                  <a:lnTo>
                    <a:pt x="24" y="460"/>
                  </a:lnTo>
                  <a:lnTo>
                    <a:pt x="28" y="464"/>
                  </a:lnTo>
                  <a:lnTo>
                    <a:pt x="32" y="472"/>
                  </a:lnTo>
                  <a:lnTo>
                    <a:pt x="36" y="480"/>
                  </a:lnTo>
                  <a:lnTo>
                    <a:pt x="40" y="488"/>
                  </a:lnTo>
                  <a:lnTo>
                    <a:pt x="44" y="500"/>
                  </a:lnTo>
                  <a:lnTo>
                    <a:pt x="48" y="512"/>
                  </a:lnTo>
                  <a:lnTo>
                    <a:pt x="52" y="520"/>
                  </a:lnTo>
                  <a:lnTo>
                    <a:pt x="56" y="532"/>
                  </a:lnTo>
                  <a:lnTo>
                    <a:pt x="60" y="540"/>
                  </a:lnTo>
                  <a:lnTo>
                    <a:pt x="64" y="544"/>
                  </a:lnTo>
                  <a:lnTo>
                    <a:pt x="68" y="548"/>
                  </a:lnTo>
                  <a:lnTo>
                    <a:pt x="72" y="548"/>
                  </a:lnTo>
                  <a:lnTo>
                    <a:pt x="76" y="548"/>
                  </a:lnTo>
                  <a:lnTo>
                    <a:pt x="80" y="548"/>
                  </a:lnTo>
                  <a:lnTo>
                    <a:pt x="84" y="548"/>
                  </a:lnTo>
                  <a:lnTo>
                    <a:pt x="88" y="548"/>
                  </a:lnTo>
                  <a:lnTo>
                    <a:pt x="92" y="552"/>
                  </a:lnTo>
                  <a:lnTo>
                    <a:pt x="96" y="560"/>
                  </a:lnTo>
                  <a:lnTo>
                    <a:pt x="100" y="568"/>
                  </a:lnTo>
                  <a:lnTo>
                    <a:pt x="104" y="576"/>
                  </a:lnTo>
                  <a:lnTo>
                    <a:pt x="108" y="580"/>
                  </a:lnTo>
                  <a:lnTo>
                    <a:pt x="112" y="588"/>
                  </a:lnTo>
                  <a:lnTo>
                    <a:pt x="116" y="592"/>
                  </a:lnTo>
                  <a:lnTo>
                    <a:pt x="120" y="596"/>
                  </a:lnTo>
                  <a:lnTo>
                    <a:pt x="124" y="600"/>
                  </a:lnTo>
                  <a:lnTo>
                    <a:pt x="128" y="604"/>
                  </a:lnTo>
                  <a:lnTo>
                    <a:pt x="132" y="604"/>
                  </a:lnTo>
                  <a:lnTo>
                    <a:pt x="136" y="604"/>
                  </a:lnTo>
                  <a:lnTo>
                    <a:pt x="140" y="600"/>
                  </a:lnTo>
                  <a:lnTo>
                    <a:pt x="144" y="592"/>
                  </a:lnTo>
                  <a:lnTo>
                    <a:pt x="148" y="584"/>
                  </a:lnTo>
                  <a:lnTo>
                    <a:pt x="152" y="572"/>
                  </a:lnTo>
                  <a:lnTo>
                    <a:pt x="156" y="560"/>
                  </a:lnTo>
                  <a:lnTo>
                    <a:pt x="160" y="548"/>
                  </a:lnTo>
                  <a:lnTo>
                    <a:pt x="164" y="536"/>
                  </a:lnTo>
                  <a:lnTo>
                    <a:pt x="168" y="528"/>
                  </a:lnTo>
                  <a:lnTo>
                    <a:pt x="172" y="516"/>
                  </a:lnTo>
                  <a:lnTo>
                    <a:pt x="176" y="508"/>
                  </a:lnTo>
                  <a:lnTo>
                    <a:pt x="180" y="500"/>
                  </a:lnTo>
                  <a:lnTo>
                    <a:pt x="184" y="488"/>
                  </a:lnTo>
                  <a:lnTo>
                    <a:pt x="188" y="480"/>
                  </a:lnTo>
                  <a:lnTo>
                    <a:pt x="192" y="472"/>
                  </a:lnTo>
                  <a:lnTo>
                    <a:pt x="196" y="460"/>
                  </a:lnTo>
                  <a:lnTo>
                    <a:pt x="200" y="448"/>
                  </a:lnTo>
                  <a:lnTo>
                    <a:pt x="204" y="436"/>
                  </a:lnTo>
                  <a:lnTo>
                    <a:pt x="208" y="420"/>
                  </a:lnTo>
                  <a:lnTo>
                    <a:pt x="212" y="400"/>
                  </a:lnTo>
                  <a:lnTo>
                    <a:pt x="216" y="376"/>
                  </a:lnTo>
                  <a:lnTo>
                    <a:pt x="220" y="348"/>
                  </a:lnTo>
                  <a:lnTo>
                    <a:pt x="224" y="320"/>
                  </a:lnTo>
                  <a:lnTo>
                    <a:pt x="228" y="292"/>
                  </a:lnTo>
                  <a:lnTo>
                    <a:pt x="232" y="264"/>
                  </a:lnTo>
                  <a:lnTo>
                    <a:pt x="236" y="236"/>
                  </a:lnTo>
                  <a:lnTo>
                    <a:pt x="240" y="212"/>
                  </a:lnTo>
                  <a:lnTo>
                    <a:pt x="244" y="184"/>
                  </a:lnTo>
                  <a:lnTo>
                    <a:pt x="248" y="164"/>
                  </a:lnTo>
                  <a:lnTo>
                    <a:pt x="252" y="144"/>
                  </a:lnTo>
                  <a:lnTo>
                    <a:pt x="256" y="124"/>
                  </a:lnTo>
                  <a:lnTo>
                    <a:pt x="260" y="108"/>
                  </a:lnTo>
                  <a:lnTo>
                    <a:pt x="264" y="88"/>
                  </a:lnTo>
                  <a:lnTo>
                    <a:pt x="268" y="64"/>
                  </a:lnTo>
                  <a:lnTo>
                    <a:pt x="272" y="44"/>
                  </a:lnTo>
                  <a:lnTo>
                    <a:pt x="276" y="28"/>
                  </a:lnTo>
                  <a:lnTo>
                    <a:pt x="280" y="12"/>
                  </a:lnTo>
                  <a:lnTo>
                    <a:pt x="284" y="4"/>
                  </a:lnTo>
                  <a:lnTo>
                    <a:pt x="288" y="0"/>
                  </a:lnTo>
                  <a:lnTo>
                    <a:pt x="292" y="0"/>
                  </a:lnTo>
                  <a:lnTo>
                    <a:pt x="296" y="12"/>
                  </a:lnTo>
                  <a:lnTo>
                    <a:pt x="300" y="28"/>
                  </a:lnTo>
                  <a:lnTo>
                    <a:pt x="304" y="52"/>
                  </a:lnTo>
                  <a:lnTo>
                    <a:pt x="308" y="76"/>
                  </a:lnTo>
                  <a:lnTo>
                    <a:pt x="312" y="108"/>
                  </a:lnTo>
                  <a:lnTo>
                    <a:pt x="316" y="136"/>
                  </a:lnTo>
                  <a:lnTo>
                    <a:pt x="320" y="164"/>
                  </a:lnTo>
                  <a:lnTo>
                    <a:pt x="324" y="188"/>
                  </a:lnTo>
                  <a:lnTo>
                    <a:pt x="328" y="216"/>
                  </a:lnTo>
                  <a:lnTo>
                    <a:pt x="332" y="248"/>
                  </a:lnTo>
                  <a:lnTo>
                    <a:pt x="336" y="280"/>
                  </a:lnTo>
                  <a:lnTo>
                    <a:pt x="340" y="312"/>
                  </a:lnTo>
                  <a:lnTo>
                    <a:pt x="344" y="348"/>
                  </a:lnTo>
                  <a:lnTo>
                    <a:pt x="348" y="380"/>
                  </a:lnTo>
                  <a:lnTo>
                    <a:pt x="352" y="416"/>
                  </a:lnTo>
                  <a:lnTo>
                    <a:pt x="356" y="456"/>
                  </a:lnTo>
                  <a:lnTo>
                    <a:pt x="360" y="496"/>
                  </a:lnTo>
                  <a:lnTo>
                    <a:pt x="364" y="536"/>
                  </a:lnTo>
                  <a:lnTo>
                    <a:pt x="368" y="580"/>
                  </a:lnTo>
                  <a:lnTo>
                    <a:pt x="372" y="620"/>
                  </a:lnTo>
                  <a:lnTo>
                    <a:pt x="376" y="660"/>
                  </a:lnTo>
                  <a:lnTo>
                    <a:pt x="380" y="692"/>
                  </a:lnTo>
                  <a:lnTo>
                    <a:pt x="384" y="724"/>
                  </a:lnTo>
                  <a:lnTo>
                    <a:pt x="388" y="744"/>
                  </a:lnTo>
                  <a:lnTo>
                    <a:pt x="392" y="760"/>
                  </a:lnTo>
                  <a:lnTo>
                    <a:pt x="396" y="768"/>
                  </a:lnTo>
                  <a:lnTo>
                    <a:pt x="400" y="768"/>
                  </a:lnTo>
                  <a:lnTo>
                    <a:pt x="404" y="764"/>
                  </a:lnTo>
                  <a:lnTo>
                    <a:pt x="408" y="752"/>
                  </a:lnTo>
                  <a:lnTo>
                    <a:pt x="412" y="740"/>
                  </a:lnTo>
                  <a:lnTo>
                    <a:pt x="416" y="724"/>
                  </a:lnTo>
                  <a:lnTo>
                    <a:pt x="420" y="712"/>
                  </a:lnTo>
                  <a:lnTo>
                    <a:pt x="424" y="704"/>
                  </a:lnTo>
                  <a:lnTo>
                    <a:pt x="428" y="696"/>
                  </a:lnTo>
                  <a:lnTo>
                    <a:pt x="432" y="696"/>
                  </a:lnTo>
                  <a:lnTo>
                    <a:pt x="436" y="696"/>
                  </a:lnTo>
                  <a:lnTo>
                    <a:pt x="440" y="700"/>
                  </a:lnTo>
                  <a:lnTo>
                    <a:pt x="444" y="704"/>
                  </a:lnTo>
                  <a:lnTo>
                    <a:pt x="448" y="704"/>
                  </a:lnTo>
                  <a:lnTo>
                    <a:pt x="452" y="704"/>
                  </a:lnTo>
                  <a:lnTo>
                    <a:pt x="456" y="704"/>
                  </a:lnTo>
                  <a:lnTo>
                    <a:pt x="460" y="700"/>
                  </a:lnTo>
                  <a:lnTo>
                    <a:pt x="464" y="692"/>
                  </a:lnTo>
                  <a:lnTo>
                    <a:pt x="468" y="680"/>
                  </a:lnTo>
                  <a:lnTo>
                    <a:pt x="472" y="664"/>
                  </a:lnTo>
                  <a:lnTo>
                    <a:pt x="476" y="652"/>
                  </a:lnTo>
                  <a:lnTo>
                    <a:pt x="480" y="640"/>
                  </a:lnTo>
                  <a:lnTo>
                    <a:pt x="484" y="632"/>
                  </a:lnTo>
                  <a:lnTo>
                    <a:pt x="488" y="628"/>
                  </a:lnTo>
                  <a:lnTo>
                    <a:pt x="492" y="624"/>
                  </a:lnTo>
                  <a:lnTo>
                    <a:pt x="496" y="628"/>
                  </a:lnTo>
                  <a:lnTo>
                    <a:pt x="500" y="632"/>
                  </a:lnTo>
                  <a:lnTo>
                    <a:pt x="504" y="640"/>
                  </a:lnTo>
                  <a:lnTo>
                    <a:pt x="508" y="648"/>
                  </a:lnTo>
                </a:path>
              </a:pathLst>
            </a:custGeom>
            <a:noFill/>
            <a:ln w="0" cap="rnd">
              <a:solidFill>
                <a:srgbClr val="007F00"/>
              </a:solidFill>
              <a:prstDash val="sysDot"/>
              <a:round/>
              <a:headEnd/>
              <a:tailEnd/>
            </a:ln>
          </p:spPr>
          <p:txBody>
            <a:bodyPr/>
            <a:lstStyle/>
            <a:p>
              <a:endParaRPr lang="en-US"/>
            </a:p>
          </p:txBody>
        </p:sp>
        <p:sp>
          <p:nvSpPr>
            <p:cNvPr id="20670" name="Freeform 490"/>
            <p:cNvSpPr>
              <a:spLocks/>
            </p:cNvSpPr>
            <p:nvPr/>
          </p:nvSpPr>
          <p:spPr bwMode="auto">
            <a:xfrm>
              <a:off x="3552" y="588"/>
              <a:ext cx="513" cy="780"/>
            </a:xfrm>
            <a:custGeom>
              <a:avLst/>
              <a:gdLst>
                <a:gd name="T0" fmla="*/ 12 w 513"/>
                <a:gd name="T1" fmla="*/ 668 h 780"/>
                <a:gd name="T2" fmla="*/ 24 w 513"/>
                <a:gd name="T3" fmla="*/ 676 h 780"/>
                <a:gd name="T4" fmla="*/ 36 w 513"/>
                <a:gd name="T5" fmla="*/ 664 h 780"/>
                <a:gd name="T6" fmla="*/ 48 w 513"/>
                <a:gd name="T7" fmla="*/ 632 h 780"/>
                <a:gd name="T8" fmla="*/ 60 w 513"/>
                <a:gd name="T9" fmla="*/ 588 h 780"/>
                <a:gd name="T10" fmla="*/ 72 w 513"/>
                <a:gd name="T11" fmla="*/ 552 h 780"/>
                <a:gd name="T12" fmla="*/ 85 w 513"/>
                <a:gd name="T13" fmla="*/ 524 h 780"/>
                <a:gd name="T14" fmla="*/ 97 w 513"/>
                <a:gd name="T15" fmla="*/ 496 h 780"/>
                <a:gd name="T16" fmla="*/ 109 w 513"/>
                <a:gd name="T17" fmla="*/ 452 h 780"/>
                <a:gd name="T18" fmla="*/ 121 w 513"/>
                <a:gd name="T19" fmla="*/ 376 h 780"/>
                <a:gd name="T20" fmla="*/ 133 w 513"/>
                <a:gd name="T21" fmla="*/ 288 h 780"/>
                <a:gd name="T22" fmla="*/ 145 w 513"/>
                <a:gd name="T23" fmla="*/ 208 h 780"/>
                <a:gd name="T24" fmla="*/ 157 w 513"/>
                <a:gd name="T25" fmla="*/ 140 h 780"/>
                <a:gd name="T26" fmla="*/ 169 w 513"/>
                <a:gd name="T27" fmla="*/ 88 h 780"/>
                <a:gd name="T28" fmla="*/ 181 w 513"/>
                <a:gd name="T29" fmla="*/ 28 h 780"/>
                <a:gd name="T30" fmla="*/ 193 w 513"/>
                <a:gd name="T31" fmla="*/ 0 h 780"/>
                <a:gd name="T32" fmla="*/ 205 w 513"/>
                <a:gd name="T33" fmla="*/ 32 h 780"/>
                <a:gd name="T34" fmla="*/ 217 w 513"/>
                <a:gd name="T35" fmla="*/ 112 h 780"/>
                <a:gd name="T36" fmla="*/ 229 w 513"/>
                <a:gd name="T37" fmla="*/ 188 h 780"/>
                <a:gd name="T38" fmla="*/ 241 w 513"/>
                <a:gd name="T39" fmla="*/ 280 h 780"/>
                <a:gd name="T40" fmla="*/ 253 w 513"/>
                <a:gd name="T41" fmla="*/ 380 h 780"/>
                <a:gd name="T42" fmla="*/ 265 w 513"/>
                <a:gd name="T43" fmla="*/ 496 h 780"/>
                <a:gd name="T44" fmla="*/ 277 w 513"/>
                <a:gd name="T45" fmla="*/ 620 h 780"/>
                <a:gd name="T46" fmla="*/ 289 w 513"/>
                <a:gd name="T47" fmla="*/ 724 h 780"/>
                <a:gd name="T48" fmla="*/ 301 w 513"/>
                <a:gd name="T49" fmla="*/ 776 h 780"/>
                <a:gd name="T50" fmla="*/ 313 w 513"/>
                <a:gd name="T51" fmla="*/ 764 h 780"/>
                <a:gd name="T52" fmla="*/ 325 w 513"/>
                <a:gd name="T53" fmla="*/ 724 h 780"/>
                <a:gd name="T54" fmla="*/ 337 w 513"/>
                <a:gd name="T55" fmla="*/ 704 h 780"/>
                <a:gd name="T56" fmla="*/ 349 w 513"/>
                <a:gd name="T57" fmla="*/ 708 h 780"/>
                <a:gd name="T58" fmla="*/ 361 w 513"/>
                <a:gd name="T59" fmla="*/ 712 h 780"/>
                <a:gd name="T60" fmla="*/ 373 w 513"/>
                <a:gd name="T61" fmla="*/ 688 h 780"/>
                <a:gd name="T62" fmla="*/ 385 w 513"/>
                <a:gd name="T63" fmla="*/ 652 h 780"/>
                <a:gd name="T64" fmla="*/ 397 w 513"/>
                <a:gd name="T65" fmla="*/ 632 h 780"/>
                <a:gd name="T66" fmla="*/ 409 w 513"/>
                <a:gd name="T67" fmla="*/ 648 h 780"/>
                <a:gd name="T68" fmla="*/ 421 w 513"/>
                <a:gd name="T69" fmla="*/ 668 h 780"/>
                <a:gd name="T70" fmla="*/ 433 w 513"/>
                <a:gd name="T71" fmla="*/ 676 h 780"/>
                <a:gd name="T72" fmla="*/ 445 w 513"/>
                <a:gd name="T73" fmla="*/ 668 h 780"/>
                <a:gd name="T74" fmla="*/ 457 w 513"/>
                <a:gd name="T75" fmla="*/ 636 h 780"/>
                <a:gd name="T76" fmla="*/ 469 w 513"/>
                <a:gd name="T77" fmla="*/ 592 h 780"/>
                <a:gd name="T78" fmla="*/ 481 w 513"/>
                <a:gd name="T79" fmla="*/ 556 h 780"/>
                <a:gd name="T80" fmla="*/ 493 w 513"/>
                <a:gd name="T81" fmla="*/ 528 h 780"/>
                <a:gd name="T82" fmla="*/ 505 w 513"/>
                <a:gd name="T83" fmla="*/ 500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80"/>
                <a:gd name="T128" fmla="*/ 513 w 513"/>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80">
                  <a:moveTo>
                    <a:pt x="0" y="656"/>
                  </a:moveTo>
                  <a:lnTo>
                    <a:pt x="8" y="664"/>
                  </a:lnTo>
                  <a:lnTo>
                    <a:pt x="12" y="668"/>
                  </a:lnTo>
                  <a:lnTo>
                    <a:pt x="16" y="672"/>
                  </a:lnTo>
                  <a:lnTo>
                    <a:pt x="20" y="672"/>
                  </a:lnTo>
                  <a:lnTo>
                    <a:pt x="24" y="676"/>
                  </a:lnTo>
                  <a:lnTo>
                    <a:pt x="28" y="672"/>
                  </a:lnTo>
                  <a:lnTo>
                    <a:pt x="32" y="672"/>
                  </a:lnTo>
                  <a:lnTo>
                    <a:pt x="36" y="664"/>
                  </a:lnTo>
                  <a:lnTo>
                    <a:pt x="40" y="656"/>
                  </a:lnTo>
                  <a:lnTo>
                    <a:pt x="44" y="644"/>
                  </a:lnTo>
                  <a:lnTo>
                    <a:pt x="48" y="632"/>
                  </a:lnTo>
                  <a:lnTo>
                    <a:pt x="52" y="616"/>
                  </a:lnTo>
                  <a:lnTo>
                    <a:pt x="56" y="600"/>
                  </a:lnTo>
                  <a:lnTo>
                    <a:pt x="60" y="588"/>
                  </a:lnTo>
                  <a:lnTo>
                    <a:pt x="64" y="572"/>
                  </a:lnTo>
                  <a:lnTo>
                    <a:pt x="68" y="564"/>
                  </a:lnTo>
                  <a:lnTo>
                    <a:pt x="72" y="552"/>
                  </a:lnTo>
                  <a:lnTo>
                    <a:pt x="76" y="544"/>
                  </a:lnTo>
                  <a:lnTo>
                    <a:pt x="81" y="536"/>
                  </a:lnTo>
                  <a:lnTo>
                    <a:pt x="85" y="524"/>
                  </a:lnTo>
                  <a:lnTo>
                    <a:pt x="89" y="516"/>
                  </a:lnTo>
                  <a:lnTo>
                    <a:pt x="93" y="508"/>
                  </a:lnTo>
                  <a:lnTo>
                    <a:pt x="97" y="496"/>
                  </a:lnTo>
                  <a:lnTo>
                    <a:pt x="101" y="484"/>
                  </a:lnTo>
                  <a:lnTo>
                    <a:pt x="105" y="468"/>
                  </a:lnTo>
                  <a:lnTo>
                    <a:pt x="109" y="452"/>
                  </a:lnTo>
                  <a:lnTo>
                    <a:pt x="113" y="428"/>
                  </a:lnTo>
                  <a:lnTo>
                    <a:pt x="117" y="404"/>
                  </a:lnTo>
                  <a:lnTo>
                    <a:pt x="121" y="376"/>
                  </a:lnTo>
                  <a:lnTo>
                    <a:pt x="125" y="348"/>
                  </a:lnTo>
                  <a:lnTo>
                    <a:pt x="129" y="320"/>
                  </a:lnTo>
                  <a:lnTo>
                    <a:pt x="133" y="288"/>
                  </a:lnTo>
                  <a:lnTo>
                    <a:pt x="137" y="260"/>
                  </a:lnTo>
                  <a:lnTo>
                    <a:pt x="141" y="232"/>
                  </a:lnTo>
                  <a:lnTo>
                    <a:pt x="145" y="208"/>
                  </a:lnTo>
                  <a:lnTo>
                    <a:pt x="149" y="184"/>
                  </a:lnTo>
                  <a:lnTo>
                    <a:pt x="153" y="160"/>
                  </a:lnTo>
                  <a:lnTo>
                    <a:pt x="157" y="140"/>
                  </a:lnTo>
                  <a:lnTo>
                    <a:pt x="161" y="124"/>
                  </a:lnTo>
                  <a:lnTo>
                    <a:pt x="165" y="108"/>
                  </a:lnTo>
                  <a:lnTo>
                    <a:pt x="169" y="88"/>
                  </a:lnTo>
                  <a:lnTo>
                    <a:pt x="173" y="68"/>
                  </a:lnTo>
                  <a:lnTo>
                    <a:pt x="177" y="48"/>
                  </a:lnTo>
                  <a:lnTo>
                    <a:pt x="181" y="28"/>
                  </a:lnTo>
                  <a:lnTo>
                    <a:pt x="185" y="16"/>
                  </a:lnTo>
                  <a:lnTo>
                    <a:pt x="189" y="4"/>
                  </a:lnTo>
                  <a:lnTo>
                    <a:pt x="193" y="0"/>
                  </a:lnTo>
                  <a:lnTo>
                    <a:pt x="197" y="4"/>
                  </a:lnTo>
                  <a:lnTo>
                    <a:pt x="201" y="16"/>
                  </a:lnTo>
                  <a:lnTo>
                    <a:pt x="205" y="32"/>
                  </a:lnTo>
                  <a:lnTo>
                    <a:pt x="209" y="56"/>
                  </a:lnTo>
                  <a:lnTo>
                    <a:pt x="213" y="80"/>
                  </a:lnTo>
                  <a:lnTo>
                    <a:pt x="217" y="112"/>
                  </a:lnTo>
                  <a:lnTo>
                    <a:pt x="221" y="140"/>
                  </a:lnTo>
                  <a:lnTo>
                    <a:pt x="225" y="164"/>
                  </a:lnTo>
                  <a:lnTo>
                    <a:pt x="229" y="188"/>
                  </a:lnTo>
                  <a:lnTo>
                    <a:pt x="233" y="216"/>
                  </a:lnTo>
                  <a:lnTo>
                    <a:pt x="237" y="248"/>
                  </a:lnTo>
                  <a:lnTo>
                    <a:pt x="241" y="280"/>
                  </a:lnTo>
                  <a:lnTo>
                    <a:pt x="245" y="312"/>
                  </a:lnTo>
                  <a:lnTo>
                    <a:pt x="249" y="348"/>
                  </a:lnTo>
                  <a:lnTo>
                    <a:pt x="253" y="380"/>
                  </a:lnTo>
                  <a:lnTo>
                    <a:pt x="257" y="416"/>
                  </a:lnTo>
                  <a:lnTo>
                    <a:pt x="261" y="456"/>
                  </a:lnTo>
                  <a:lnTo>
                    <a:pt x="265" y="496"/>
                  </a:lnTo>
                  <a:lnTo>
                    <a:pt x="269" y="536"/>
                  </a:lnTo>
                  <a:lnTo>
                    <a:pt x="273" y="576"/>
                  </a:lnTo>
                  <a:lnTo>
                    <a:pt x="277" y="620"/>
                  </a:lnTo>
                  <a:lnTo>
                    <a:pt x="281" y="660"/>
                  </a:lnTo>
                  <a:lnTo>
                    <a:pt x="285" y="692"/>
                  </a:lnTo>
                  <a:lnTo>
                    <a:pt x="289" y="724"/>
                  </a:lnTo>
                  <a:lnTo>
                    <a:pt x="293" y="748"/>
                  </a:lnTo>
                  <a:lnTo>
                    <a:pt x="297" y="768"/>
                  </a:lnTo>
                  <a:lnTo>
                    <a:pt x="301" y="776"/>
                  </a:lnTo>
                  <a:lnTo>
                    <a:pt x="305" y="780"/>
                  </a:lnTo>
                  <a:lnTo>
                    <a:pt x="309" y="772"/>
                  </a:lnTo>
                  <a:lnTo>
                    <a:pt x="313" y="764"/>
                  </a:lnTo>
                  <a:lnTo>
                    <a:pt x="317" y="748"/>
                  </a:lnTo>
                  <a:lnTo>
                    <a:pt x="321" y="736"/>
                  </a:lnTo>
                  <a:lnTo>
                    <a:pt x="325" y="724"/>
                  </a:lnTo>
                  <a:lnTo>
                    <a:pt x="329" y="712"/>
                  </a:lnTo>
                  <a:lnTo>
                    <a:pt x="333" y="708"/>
                  </a:lnTo>
                  <a:lnTo>
                    <a:pt x="337" y="704"/>
                  </a:lnTo>
                  <a:lnTo>
                    <a:pt x="341" y="704"/>
                  </a:lnTo>
                  <a:lnTo>
                    <a:pt x="345" y="708"/>
                  </a:lnTo>
                  <a:lnTo>
                    <a:pt x="349" y="708"/>
                  </a:lnTo>
                  <a:lnTo>
                    <a:pt x="353" y="712"/>
                  </a:lnTo>
                  <a:lnTo>
                    <a:pt x="357" y="716"/>
                  </a:lnTo>
                  <a:lnTo>
                    <a:pt x="361" y="712"/>
                  </a:lnTo>
                  <a:lnTo>
                    <a:pt x="365" y="708"/>
                  </a:lnTo>
                  <a:lnTo>
                    <a:pt x="369" y="700"/>
                  </a:lnTo>
                  <a:lnTo>
                    <a:pt x="373" y="688"/>
                  </a:lnTo>
                  <a:lnTo>
                    <a:pt x="377" y="676"/>
                  </a:lnTo>
                  <a:lnTo>
                    <a:pt x="381" y="664"/>
                  </a:lnTo>
                  <a:lnTo>
                    <a:pt x="385" y="652"/>
                  </a:lnTo>
                  <a:lnTo>
                    <a:pt x="389" y="640"/>
                  </a:lnTo>
                  <a:lnTo>
                    <a:pt x="393" y="636"/>
                  </a:lnTo>
                  <a:lnTo>
                    <a:pt x="397" y="632"/>
                  </a:lnTo>
                  <a:lnTo>
                    <a:pt x="401" y="636"/>
                  </a:lnTo>
                  <a:lnTo>
                    <a:pt x="405" y="640"/>
                  </a:lnTo>
                  <a:lnTo>
                    <a:pt x="409" y="648"/>
                  </a:lnTo>
                  <a:lnTo>
                    <a:pt x="413" y="656"/>
                  </a:lnTo>
                  <a:lnTo>
                    <a:pt x="417" y="660"/>
                  </a:lnTo>
                  <a:lnTo>
                    <a:pt x="421" y="668"/>
                  </a:lnTo>
                  <a:lnTo>
                    <a:pt x="425" y="672"/>
                  </a:lnTo>
                  <a:lnTo>
                    <a:pt x="429" y="672"/>
                  </a:lnTo>
                  <a:lnTo>
                    <a:pt x="433" y="676"/>
                  </a:lnTo>
                  <a:lnTo>
                    <a:pt x="437" y="676"/>
                  </a:lnTo>
                  <a:lnTo>
                    <a:pt x="441" y="672"/>
                  </a:lnTo>
                  <a:lnTo>
                    <a:pt x="445" y="668"/>
                  </a:lnTo>
                  <a:lnTo>
                    <a:pt x="449" y="660"/>
                  </a:lnTo>
                  <a:lnTo>
                    <a:pt x="453" y="648"/>
                  </a:lnTo>
                  <a:lnTo>
                    <a:pt x="457" y="636"/>
                  </a:lnTo>
                  <a:lnTo>
                    <a:pt x="461" y="620"/>
                  </a:lnTo>
                  <a:lnTo>
                    <a:pt x="465" y="604"/>
                  </a:lnTo>
                  <a:lnTo>
                    <a:pt x="469" y="592"/>
                  </a:lnTo>
                  <a:lnTo>
                    <a:pt x="473" y="576"/>
                  </a:lnTo>
                  <a:lnTo>
                    <a:pt x="477" y="564"/>
                  </a:lnTo>
                  <a:lnTo>
                    <a:pt x="481" y="556"/>
                  </a:lnTo>
                  <a:lnTo>
                    <a:pt x="485" y="544"/>
                  </a:lnTo>
                  <a:lnTo>
                    <a:pt x="489" y="536"/>
                  </a:lnTo>
                  <a:lnTo>
                    <a:pt x="493" y="528"/>
                  </a:lnTo>
                  <a:lnTo>
                    <a:pt x="497" y="520"/>
                  </a:lnTo>
                  <a:lnTo>
                    <a:pt x="501" y="508"/>
                  </a:lnTo>
                  <a:lnTo>
                    <a:pt x="505" y="500"/>
                  </a:lnTo>
                  <a:lnTo>
                    <a:pt x="509" y="488"/>
                  </a:lnTo>
                  <a:lnTo>
                    <a:pt x="513" y="472"/>
                  </a:lnTo>
                </a:path>
              </a:pathLst>
            </a:custGeom>
            <a:noFill/>
            <a:ln w="0" cap="rnd">
              <a:solidFill>
                <a:srgbClr val="007F00"/>
              </a:solidFill>
              <a:prstDash val="sysDot"/>
              <a:round/>
              <a:headEnd/>
              <a:tailEnd/>
            </a:ln>
          </p:spPr>
          <p:txBody>
            <a:bodyPr/>
            <a:lstStyle/>
            <a:p>
              <a:endParaRPr lang="en-US"/>
            </a:p>
          </p:txBody>
        </p:sp>
        <p:sp>
          <p:nvSpPr>
            <p:cNvPr id="20671" name="Freeform 492"/>
            <p:cNvSpPr>
              <a:spLocks/>
            </p:cNvSpPr>
            <p:nvPr/>
          </p:nvSpPr>
          <p:spPr bwMode="auto">
            <a:xfrm>
              <a:off x="3044" y="592"/>
              <a:ext cx="508" cy="780"/>
            </a:xfrm>
            <a:custGeom>
              <a:avLst/>
              <a:gdLst>
                <a:gd name="T0" fmla="*/ 8 w 508"/>
                <a:gd name="T1" fmla="*/ 536 h 780"/>
                <a:gd name="T2" fmla="*/ 20 w 508"/>
                <a:gd name="T3" fmla="*/ 564 h 780"/>
                <a:gd name="T4" fmla="*/ 32 w 508"/>
                <a:gd name="T5" fmla="*/ 636 h 780"/>
                <a:gd name="T6" fmla="*/ 44 w 508"/>
                <a:gd name="T7" fmla="*/ 704 h 780"/>
                <a:gd name="T8" fmla="*/ 56 w 508"/>
                <a:gd name="T9" fmla="*/ 752 h 780"/>
                <a:gd name="T10" fmla="*/ 68 w 508"/>
                <a:gd name="T11" fmla="*/ 764 h 780"/>
                <a:gd name="T12" fmla="*/ 80 w 508"/>
                <a:gd name="T13" fmla="*/ 740 h 780"/>
                <a:gd name="T14" fmla="*/ 92 w 508"/>
                <a:gd name="T15" fmla="*/ 712 h 780"/>
                <a:gd name="T16" fmla="*/ 104 w 508"/>
                <a:gd name="T17" fmla="*/ 700 h 780"/>
                <a:gd name="T18" fmla="*/ 116 w 508"/>
                <a:gd name="T19" fmla="*/ 696 h 780"/>
                <a:gd name="T20" fmla="*/ 128 w 508"/>
                <a:gd name="T21" fmla="*/ 688 h 780"/>
                <a:gd name="T22" fmla="*/ 140 w 508"/>
                <a:gd name="T23" fmla="*/ 676 h 780"/>
                <a:gd name="T24" fmla="*/ 152 w 508"/>
                <a:gd name="T25" fmla="*/ 652 h 780"/>
                <a:gd name="T26" fmla="*/ 164 w 508"/>
                <a:gd name="T27" fmla="*/ 636 h 780"/>
                <a:gd name="T28" fmla="*/ 176 w 508"/>
                <a:gd name="T29" fmla="*/ 640 h 780"/>
                <a:gd name="T30" fmla="*/ 188 w 508"/>
                <a:gd name="T31" fmla="*/ 648 h 780"/>
                <a:gd name="T32" fmla="*/ 200 w 508"/>
                <a:gd name="T33" fmla="*/ 652 h 780"/>
                <a:gd name="T34" fmla="*/ 212 w 508"/>
                <a:gd name="T35" fmla="*/ 636 h 780"/>
                <a:gd name="T36" fmla="*/ 224 w 508"/>
                <a:gd name="T37" fmla="*/ 596 h 780"/>
                <a:gd name="T38" fmla="*/ 236 w 508"/>
                <a:gd name="T39" fmla="*/ 556 h 780"/>
                <a:gd name="T40" fmla="*/ 248 w 508"/>
                <a:gd name="T41" fmla="*/ 528 h 780"/>
                <a:gd name="T42" fmla="*/ 260 w 508"/>
                <a:gd name="T43" fmla="*/ 492 h 780"/>
                <a:gd name="T44" fmla="*/ 272 w 508"/>
                <a:gd name="T45" fmla="*/ 436 h 780"/>
                <a:gd name="T46" fmla="*/ 284 w 508"/>
                <a:gd name="T47" fmla="*/ 352 h 780"/>
                <a:gd name="T48" fmla="*/ 296 w 508"/>
                <a:gd name="T49" fmla="*/ 264 h 780"/>
                <a:gd name="T50" fmla="*/ 308 w 508"/>
                <a:gd name="T51" fmla="*/ 184 h 780"/>
                <a:gd name="T52" fmla="*/ 320 w 508"/>
                <a:gd name="T53" fmla="*/ 128 h 780"/>
                <a:gd name="T54" fmla="*/ 332 w 508"/>
                <a:gd name="T55" fmla="*/ 76 h 780"/>
                <a:gd name="T56" fmla="*/ 344 w 508"/>
                <a:gd name="T57" fmla="*/ 20 h 780"/>
                <a:gd name="T58" fmla="*/ 356 w 508"/>
                <a:gd name="T59" fmla="*/ 0 h 780"/>
                <a:gd name="T60" fmla="*/ 368 w 508"/>
                <a:gd name="T61" fmla="*/ 44 h 780"/>
                <a:gd name="T62" fmla="*/ 380 w 508"/>
                <a:gd name="T63" fmla="*/ 124 h 780"/>
                <a:gd name="T64" fmla="*/ 392 w 508"/>
                <a:gd name="T65" fmla="*/ 220 h 780"/>
                <a:gd name="T66" fmla="*/ 404 w 508"/>
                <a:gd name="T67" fmla="*/ 320 h 780"/>
                <a:gd name="T68" fmla="*/ 416 w 508"/>
                <a:gd name="T69" fmla="*/ 424 h 780"/>
                <a:gd name="T70" fmla="*/ 428 w 508"/>
                <a:gd name="T71" fmla="*/ 544 h 780"/>
                <a:gd name="T72" fmla="*/ 440 w 508"/>
                <a:gd name="T73" fmla="*/ 664 h 780"/>
                <a:gd name="T74" fmla="*/ 452 w 508"/>
                <a:gd name="T75" fmla="*/ 752 h 780"/>
                <a:gd name="T76" fmla="*/ 464 w 508"/>
                <a:gd name="T77" fmla="*/ 780 h 780"/>
                <a:gd name="T78" fmla="*/ 476 w 508"/>
                <a:gd name="T79" fmla="*/ 748 h 780"/>
                <a:gd name="T80" fmla="*/ 488 w 508"/>
                <a:gd name="T81" fmla="*/ 712 h 780"/>
                <a:gd name="T82" fmla="*/ 500 w 508"/>
                <a:gd name="T83" fmla="*/ 704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80"/>
                <a:gd name="T128" fmla="*/ 508 w 508"/>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80">
                  <a:moveTo>
                    <a:pt x="0" y="608"/>
                  </a:moveTo>
                  <a:lnTo>
                    <a:pt x="4" y="552"/>
                  </a:lnTo>
                  <a:lnTo>
                    <a:pt x="8" y="536"/>
                  </a:lnTo>
                  <a:lnTo>
                    <a:pt x="12" y="536"/>
                  </a:lnTo>
                  <a:lnTo>
                    <a:pt x="16" y="548"/>
                  </a:lnTo>
                  <a:lnTo>
                    <a:pt x="20" y="564"/>
                  </a:lnTo>
                  <a:lnTo>
                    <a:pt x="24" y="588"/>
                  </a:lnTo>
                  <a:lnTo>
                    <a:pt x="28" y="612"/>
                  </a:lnTo>
                  <a:lnTo>
                    <a:pt x="32" y="636"/>
                  </a:lnTo>
                  <a:lnTo>
                    <a:pt x="36" y="660"/>
                  </a:lnTo>
                  <a:lnTo>
                    <a:pt x="40" y="684"/>
                  </a:lnTo>
                  <a:lnTo>
                    <a:pt x="44" y="704"/>
                  </a:lnTo>
                  <a:lnTo>
                    <a:pt x="48" y="724"/>
                  </a:lnTo>
                  <a:lnTo>
                    <a:pt x="52" y="740"/>
                  </a:lnTo>
                  <a:lnTo>
                    <a:pt x="56" y="752"/>
                  </a:lnTo>
                  <a:lnTo>
                    <a:pt x="60" y="764"/>
                  </a:lnTo>
                  <a:lnTo>
                    <a:pt x="64" y="764"/>
                  </a:lnTo>
                  <a:lnTo>
                    <a:pt x="68" y="764"/>
                  </a:lnTo>
                  <a:lnTo>
                    <a:pt x="72" y="760"/>
                  </a:lnTo>
                  <a:lnTo>
                    <a:pt x="76" y="748"/>
                  </a:lnTo>
                  <a:lnTo>
                    <a:pt x="80" y="740"/>
                  </a:lnTo>
                  <a:lnTo>
                    <a:pt x="84" y="728"/>
                  </a:lnTo>
                  <a:lnTo>
                    <a:pt x="88" y="720"/>
                  </a:lnTo>
                  <a:lnTo>
                    <a:pt x="92" y="712"/>
                  </a:lnTo>
                  <a:lnTo>
                    <a:pt x="96" y="708"/>
                  </a:lnTo>
                  <a:lnTo>
                    <a:pt x="100" y="704"/>
                  </a:lnTo>
                  <a:lnTo>
                    <a:pt x="104" y="700"/>
                  </a:lnTo>
                  <a:lnTo>
                    <a:pt x="108" y="700"/>
                  </a:lnTo>
                  <a:lnTo>
                    <a:pt x="112" y="696"/>
                  </a:lnTo>
                  <a:lnTo>
                    <a:pt x="116" y="696"/>
                  </a:lnTo>
                  <a:lnTo>
                    <a:pt x="120" y="696"/>
                  </a:lnTo>
                  <a:lnTo>
                    <a:pt x="124" y="692"/>
                  </a:lnTo>
                  <a:lnTo>
                    <a:pt x="128" y="688"/>
                  </a:lnTo>
                  <a:lnTo>
                    <a:pt x="132" y="688"/>
                  </a:lnTo>
                  <a:lnTo>
                    <a:pt x="136" y="684"/>
                  </a:lnTo>
                  <a:lnTo>
                    <a:pt x="140" y="676"/>
                  </a:lnTo>
                  <a:lnTo>
                    <a:pt x="144" y="672"/>
                  </a:lnTo>
                  <a:lnTo>
                    <a:pt x="148" y="664"/>
                  </a:lnTo>
                  <a:lnTo>
                    <a:pt x="152" y="652"/>
                  </a:lnTo>
                  <a:lnTo>
                    <a:pt x="156" y="648"/>
                  </a:lnTo>
                  <a:lnTo>
                    <a:pt x="160" y="640"/>
                  </a:lnTo>
                  <a:lnTo>
                    <a:pt x="164" y="636"/>
                  </a:lnTo>
                  <a:lnTo>
                    <a:pt x="168" y="636"/>
                  </a:lnTo>
                  <a:lnTo>
                    <a:pt x="172" y="640"/>
                  </a:lnTo>
                  <a:lnTo>
                    <a:pt x="176" y="640"/>
                  </a:lnTo>
                  <a:lnTo>
                    <a:pt x="180" y="644"/>
                  </a:lnTo>
                  <a:lnTo>
                    <a:pt x="184" y="648"/>
                  </a:lnTo>
                  <a:lnTo>
                    <a:pt x="188" y="648"/>
                  </a:lnTo>
                  <a:lnTo>
                    <a:pt x="192" y="652"/>
                  </a:lnTo>
                  <a:lnTo>
                    <a:pt x="196" y="652"/>
                  </a:lnTo>
                  <a:lnTo>
                    <a:pt x="200" y="652"/>
                  </a:lnTo>
                  <a:lnTo>
                    <a:pt x="204" y="648"/>
                  </a:lnTo>
                  <a:lnTo>
                    <a:pt x="208" y="644"/>
                  </a:lnTo>
                  <a:lnTo>
                    <a:pt x="212" y="636"/>
                  </a:lnTo>
                  <a:lnTo>
                    <a:pt x="216" y="624"/>
                  </a:lnTo>
                  <a:lnTo>
                    <a:pt x="220" y="612"/>
                  </a:lnTo>
                  <a:lnTo>
                    <a:pt x="224" y="596"/>
                  </a:lnTo>
                  <a:lnTo>
                    <a:pt x="228" y="580"/>
                  </a:lnTo>
                  <a:lnTo>
                    <a:pt x="232" y="568"/>
                  </a:lnTo>
                  <a:lnTo>
                    <a:pt x="236" y="556"/>
                  </a:lnTo>
                  <a:lnTo>
                    <a:pt x="240" y="548"/>
                  </a:lnTo>
                  <a:lnTo>
                    <a:pt x="244" y="536"/>
                  </a:lnTo>
                  <a:lnTo>
                    <a:pt x="248" y="528"/>
                  </a:lnTo>
                  <a:lnTo>
                    <a:pt x="252" y="516"/>
                  </a:lnTo>
                  <a:lnTo>
                    <a:pt x="256" y="508"/>
                  </a:lnTo>
                  <a:lnTo>
                    <a:pt x="260" y="492"/>
                  </a:lnTo>
                  <a:lnTo>
                    <a:pt x="264" y="476"/>
                  </a:lnTo>
                  <a:lnTo>
                    <a:pt x="268" y="456"/>
                  </a:lnTo>
                  <a:lnTo>
                    <a:pt x="272" y="436"/>
                  </a:lnTo>
                  <a:lnTo>
                    <a:pt x="276" y="408"/>
                  </a:lnTo>
                  <a:lnTo>
                    <a:pt x="280" y="380"/>
                  </a:lnTo>
                  <a:lnTo>
                    <a:pt x="284" y="352"/>
                  </a:lnTo>
                  <a:lnTo>
                    <a:pt x="288" y="320"/>
                  </a:lnTo>
                  <a:lnTo>
                    <a:pt x="292" y="292"/>
                  </a:lnTo>
                  <a:lnTo>
                    <a:pt x="296" y="264"/>
                  </a:lnTo>
                  <a:lnTo>
                    <a:pt x="300" y="236"/>
                  </a:lnTo>
                  <a:lnTo>
                    <a:pt x="304" y="208"/>
                  </a:lnTo>
                  <a:lnTo>
                    <a:pt x="308" y="184"/>
                  </a:lnTo>
                  <a:lnTo>
                    <a:pt x="312" y="164"/>
                  </a:lnTo>
                  <a:lnTo>
                    <a:pt x="316" y="144"/>
                  </a:lnTo>
                  <a:lnTo>
                    <a:pt x="320" y="128"/>
                  </a:lnTo>
                  <a:lnTo>
                    <a:pt x="324" y="112"/>
                  </a:lnTo>
                  <a:lnTo>
                    <a:pt x="328" y="96"/>
                  </a:lnTo>
                  <a:lnTo>
                    <a:pt x="332" y="76"/>
                  </a:lnTo>
                  <a:lnTo>
                    <a:pt x="336" y="56"/>
                  </a:lnTo>
                  <a:lnTo>
                    <a:pt x="340" y="36"/>
                  </a:lnTo>
                  <a:lnTo>
                    <a:pt x="344" y="20"/>
                  </a:lnTo>
                  <a:lnTo>
                    <a:pt x="348" y="8"/>
                  </a:lnTo>
                  <a:lnTo>
                    <a:pt x="352" y="0"/>
                  </a:lnTo>
                  <a:lnTo>
                    <a:pt x="356" y="0"/>
                  </a:lnTo>
                  <a:lnTo>
                    <a:pt x="360" y="8"/>
                  </a:lnTo>
                  <a:lnTo>
                    <a:pt x="364" y="24"/>
                  </a:lnTo>
                  <a:lnTo>
                    <a:pt x="368" y="44"/>
                  </a:lnTo>
                  <a:lnTo>
                    <a:pt x="372" y="68"/>
                  </a:lnTo>
                  <a:lnTo>
                    <a:pt x="376" y="96"/>
                  </a:lnTo>
                  <a:lnTo>
                    <a:pt x="380" y="124"/>
                  </a:lnTo>
                  <a:lnTo>
                    <a:pt x="384" y="156"/>
                  </a:lnTo>
                  <a:lnTo>
                    <a:pt x="388" y="188"/>
                  </a:lnTo>
                  <a:lnTo>
                    <a:pt x="392" y="220"/>
                  </a:lnTo>
                  <a:lnTo>
                    <a:pt x="396" y="252"/>
                  </a:lnTo>
                  <a:lnTo>
                    <a:pt x="400" y="288"/>
                  </a:lnTo>
                  <a:lnTo>
                    <a:pt x="404" y="320"/>
                  </a:lnTo>
                  <a:lnTo>
                    <a:pt x="408" y="352"/>
                  </a:lnTo>
                  <a:lnTo>
                    <a:pt x="412" y="388"/>
                  </a:lnTo>
                  <a:lnTo>
                    <a:pt x="416" y="424"/>
                  </a:lnTo>
                  <a:lnTo>
                    <a:pt x="420" y="464"/>
                  </a:lnTo>
                  <a:lnTo>
                    <a:pt x="424" y="504"/>
                  </a:lnTo>
                  <a:lnTo>
                    <a:pt x="428" y="544"/>
                  </a:lnTo>
                  <a:lnTo>
                    <a:pt x="432" y="584"/>
                  </a:lnTo>
                  <a:lnTo>
                    <a:pt x="436" y="628"/>
                  </a:lnTo>
                  <a:lnTo>
                    <a:pt x="440" y="664"/>
                  </a:lnTo>
                  <a:lnTo>
                    <a:pt x="444" y="700"/>
                  </a:lnTo>
                  <a:lnTo>
                    <a:pt x="448" y="732"/>
                  </a:lnTo>
                  <a:lnTo>
                    <a:pt x="452" y="752"/>
                  </a:lnTo>
                  <a:lnTo>
                    <a:pt x="456" y="772"/>
                  </a:lnTo>
                  <a:lnTo>
                    <a:pt x="460" y="780"/>
                  </a:lnTo>
                  <a:lnTo>
                    <a:pt x="464" y="780"/>
                  </a:lnTo>
                  <a:lnTo>
                    <a:pt x="468" y="772"/>
                  </a:lnTo>
                  <a:lnTo>
                    <a:pt x="472" y="764"/>
                  </a:lnTo>
                  <a:lnTo>
                    <a:pt x="476" y="748"/>
                  </a:lnTo>
                  <a:lnTo>
                    <a:pt x="480" y="732"/>
                  </a:lnTo>
                  <a:lnTo>
                    <a:pt x="484" y="720"/>
                  </a:lnTo>
                  <a:lnTo>
                    <a:pt x="488" y="712"/>
                  </a:lnTo>
                  <a:lnTo>
                    <a:pt x="492" y="704"/>
                  </a:lnTo>
                  <a:lnTo>
                    <a:pt x="496" y="700"/>
                  </a:lnTo>
                  <a:lnTo>
                    <a:pt x="500" y="704"/>
                  </a:lnTo>
                  <a:lnTo>
                    <a:pt x="504" y="704"/>
                  </a:lnTo>
                  <a:lnTo>
                    <a:pt x="508" y="708"/>
                  </a:lnTo>
                </a:path>
              </a:pathLst>
            </a:custGeom>
            <a:noFill/>
            <a:ln w="28575" cap="rnd">
              <a:solidFill>
                <a:srgbClr val="FF0000"/>
              </a:solidFill>
              <a:prstDash val="sysDot"/>
              <a:round/>
              <a:headEnd/>
              <a:tailEnd/>
            </a:ln>
          </p:spPr>
          <p:txBody>
            <a:bodyPr/>
            <a:lstStyle/>
            <a:p>
              <a:endParaRPr lang="en-US"/>
            </a:p>
          </p:txBody>
        </p:sp>
        <p:sp>
          <p:nvSpPr>
            <p:cNvPr id="20672" name="Freeform 493"/>
            <p:cNvSpPr>
              <a:spLocks/>
            </p:cNvSpPr>
            <p:nvPr/>
          </p:nvSpPr>
          <p:spPr bwMode="auto">
            <a:xfrm>
              <a:off x="3552" y="592"/>
              <a:ext cx="513" cy="780"/>
            </a:xfrm>
            <a:custGeom>
              <a:avLst/>
              <a:gdLst>
                <a:gd name="T0" fmla="*/ 12 w 513"/>
                <a:gd name="T1" fmla="*/ 712 h 780"/>
                <a:gd name="T2" fmla="*/ 24 w 513"/>
                <a:gd name="T3" fmla="*/ 712 h 780"/>
                <a:gd name="T4" fmla="*/ 36 w 513"/>
                <a:gd name="T5" fmla="*/ 700 h 780"/>
                <a:gd name="T6" fmla="*/ 48 w 513"/>
                <a:gd name="T7" fmla="*/ 668 h 780"/>
                <a:gd name="T8" fmla="*/ 60 w 513"/>
                <a:gd name="T9" fmla="*/ 640 h 780"/>
                <a:gd name="T10" fmla="*/ 72 w 513"/>
                <a:gd name="T11" fmla="*/ 640 h 780"/>
                <a:gd name="T12" fmla="*/ 85 w 513"/>
                <a:gd name="T13" fmla="*/ 656 h 780"/>
                <a:gd name="T14" fmla="*/ 97 w 513"/>
                <a:gd name="T15" fmla="*/ 664 h 780"/>
                <a:gd name="T16" fmla="*/ 109 w 513"/>
                <a:gd name="T17" fmla="*/ 656 h 780"/>
                <a:gd name="T18" fmla="*/ 121 w 513"/>
                <a:gd name="T19" fmla="*/ 624 h 780"/>
                <a:gd name="T20" fmla="*/ 133 w 513"/>
                <a:gd name="T21" fmla="*/ 576 h 780"/>
                <a:gd name="T22" fmla="*/ 145 w 513"/>
                <a:gd name="T23" fmla="*/ 544 h 780"/>
                <a:gd name="T24" fmla="*/ 157 w 513"/>
                <a:gd name="T25" fmla="*/ 520 h 780"/>
                <a:gd name="T26" fmla="*/ 169 w 513"/>
                <a:gd name="T27" fmla="*/ 480 h 780"/>
                <a:gd name="T28" fmla="*/ 181 w 513"/>
                <a:gd name="T29" fmla="*/ 408 h 780"/>
                <a:gd name="T30" fmla="*/ 193 w 513"/>
                <a:gd name="T31" fmla="*/ 320 h 780"/>
                <a:gd name="T32" fmla="*/ 205 w 513"/>
                <a:gd name="T33" fmla="*/ 236 h 780"/>
                <a:gd name="T34" fmla="*/ 217 w 513"/>
                <a:gd name="T35" fmla="*/ 164 h 780"/>
                <a:gd name="T36" fmla="*/ 229 w 513"/>
                <a:gd name="T37" fmla="*/ 112 h 780"/>
                <a:gd name="T38" fmla="*/ 241 w 513"/>
                <a:gd name="T39" fmla="*/ 60 h 780"/>
                <a:gd name="T40" fmla="*/ 253 w 513"/>
                <a:gd name="T41" fmla="*/ 8 h 780"/>
                <a:gd name="T42" fmla="*/ 265 w 513"/>
                <a:gd name="T43" fmla="*/ 4 h 780"/>
                <a:gd name="T44" fmla="*/ 277 w 513"/>
                <a:gd name="T45" fmla="*/ 60 h 780"/>
                <a:gd name="T46" fmla="*/ 289 w 513"/>
                <a:gd name="T47" fmla="*/ 148 h 780"/>
                <a:gd name="T48" fmla="*/ 301 w 513"/>
                <a:gd name="T49" fmla="*/ 244 h 780"/>
                <a:gd name="T50" fmla="*/ 313 w 513"/>
                <a:gd name="T51" fmla="*/ 344 h 780"/>
                <a:gd name="T52" fmla="*/ 325 w 513"/>
                <a:gd name="T53" fmla="*/ 452 h 780"/>
                <a:gd name="T54" fmla="*/ 337 w 513"/>
                <a:gd name="T55" fmla="*/ 576 h 780"/>
                <a:gd name="T56" fmla="*/ 349 w 513"/>
                <a:gd name="T57" fmla="*/ 692 h 780"/>
                <a:gd name="T58" fmla="*/ 361 w 513"/>
                <a:gd name="T59" fmla="*/ 768 h 780"/>
                <a:gd name="T60" fmla="*/ 373 w 513"/>
                <a:gd name="T61" fmla="*/ 776 h 780"/>
                <a:gd name="T62" fmla="*/ 385 w 513"/>
                <a:gd name="T63" fmla="*/ 736 h 780"/>
                <a:gd name="T64" fmla="*/ 397 w 513"/>
                <a:gd name="T65" fmla="*/ 704 h 780"/>
                <a:gd name="T66" fmla="*/ 409 w 513"/>
                <a:gd name="T67" fmla="*/ 704 h 780"/>
                <a:gd name="T68" fmla="*/ 421 w 513"/>
                <a:gd name="T69" fmla="*/ 712 h 780"/>
                <a:gd name="T70" fmla="*/ 433 w 513"/>
                <a:gd name="T71" fmla="*/ 712 h 780"/>
                <a:gd name="T72" fmla="*/ 445 w 513"/>
                <a:gd name="T73" fmla="*/ 700 h 780"/>
                <a:gd name="T74" fmla="*/ 457 w 513"/>
                <a:gd name="T75" fmla="*/ 672 h 780"/>
                <a:gd name="T76" fmla="*/ 469 w 513"/>
                <a:gd name="T77" fmla="*/ 644 h 780"/>
                <a:gd name="T78" fmla="*/ 481 w 513"/>
                <a:gd name="T79" fmla="*/ 640 h 780"/>
                <a:gd name="T80" fmla="*/ 493 w 513"/>
                <a:gd name="T81" fmla="*/ 656 h 780"/>
                <a:gd name="T82" fmla="*/ 505 w 513"/>
                <a:gd name="T83" fmla="*/ 664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80"/>
                <a:gd name="T128" fmla="*/ 513 w 513"/>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80">
                  <a:moveTo>
                    <a:pt x="0" y="708"/>
                  </a:moveTo>
                  <a:lnTo>
                    <a:pt x="8" y="712"/>
                  </a:lnTo>
                  <a:lnTo>
                    <a:pt x="12" y="712"/>
                  </a:lnTo>
                  <a:lnTo>
                    <a:pt x="16" y="712"/>
                  </a:lnTo>
                  <a:lnTo>
                    <a:pt x="20" y="712"/>
                  </a:lnTo>
                  <a:lnTo>
                    <a:pt x="24" y="712"/>
                  </a:lnTo>
                  <a:lnTo>
                    <a:pt x="28" y="708"/>
                  </a:lnTo>
                  <a:lnTo>
                    <a:pt x="32" y="704"/>
                  </a:lnTo>
                  <a:lnTo>
                    <a:pt x="36" y="700"/>
                  </a:lnTo>
                  <a:lnTo>
                    <a:pt x="40" y="692"/>
                  </a:lnTo>
                  <a:lnTo>
                    <a:pt x="44" y="680"/>
                  </a:lnTo>
                  <a:lnTo>
                    <a:pt x="48" y="668"/>
                  </a:lnTo>
                  <a:lnTo>
                    <a:pt x="52" y="660"/>
                  </a:lnTo>
                  <a:lnTo>
                    <a:pt x="56" y="648"/>
                  </a:lnTo>
                  <a:lnTo>
                    <a:pt x="60" y="640"/>
                  </a:lnTo>
                  <a:lnTo>
                    <a:pt x="64" y="640"/>
                  </a:lnTo>
                  <a:lnTo>
                    <a:pt x="68" y="640"/>
                  </a:lnTo>
                  <a:lnTo>
                    <a:pt x="72" y="640"/>
                  </a:lnTo>
                  <a:lnTo>
                    <a:pt x="76" y="648"/>
                  </a:lnTo>
                  <a:lnTo>
                    <a:pt x="81" y="652"/>
                  </a:lnTo>
                  <a:lnTo>
                    <a:pt x="85" y="656"/>
                  </a:lnTo>
                  <a:lnTo>
                    <a:pt x="89" y="660"/>
                  </a:lnTo>
                  <a:lnTo>
                    <a:pt x="93" y="664"/>
                  </a:lnTo>
                  <a:lnTo>
                    <a:pt x="97" y="664"/>
                  </a:lnTo>
                  <a:lnTo>
                    <a:pt x="101" y="664"/>
                  </a:lnTo>
                  <a:lnTo>
                    <a:pt x="105" y="664"/>
                  </a:lnTo>
                  <a:lnTo>
                    <a:pt x="109" y="656"/>
                  </a:lnTo>
                  <a:lnTo>
                    <a:pt x="113" y="648"/>
                  </a:lnTo>
                  <a:lnTo>
                    <a:pt x="117" y="636"/>
                  </a:lnTo>
                  <a:lnTo>
                    <a:pt x="121" y="624"/>
                  </a:lnTo>
                  <a:lnTo>
                    <a:pt x="125" y="608"/>
                  </a:lnTo>
                  <a:lnTo>
                    <a:pt x="129" y="592"/>
                  </a:lnTo>
                  <a:lnTo>
                    <a:pt x="133" y="576"/>
                  </a:lnTo>
                  <a:lnTo>
                    <a:pt x="137" y="564"/>
                  </a:lnTo>
                  <a:lnTo>
                    <a:pt x="141" y="556"/>
                  </a:lnTo>
                  <a:lnTo>
                    <a:pt x="145" y="544"/>
                  </a:lnTo>
                  <a:lnTo>
                    <a:pt x="149" y="536"/>
                  </a:lnTo>
                  <a:lnTo>
                    <a:pt x="153" y="528"/>
                  </a:lnTo>
                  <a:lnTo>
                    <a:pt x="157" y="520"/>
                  </a:lnTo>
                  <a:lnTo>
                    <a:pt x="161" y="508"/>
                  </a:lnTo>
                  <a:lnTo>
                    <a:pt x="165" y="496"/>
                  </a:lnTo>
                  <a:lnTo>
                    <a:pt x="169" y="480"/>
                  </a:lnTo>
                  <a:lnTo>
                    <a:pt x="173" y="460"/>
                  </a:lnTo>
                  <a:lnTo>
                    <a:pt x="177" y="436"/>
                  </a:lnTo>
                  <a:lnTo>
                    <a:pt x="181" y="408"/>
                  </a:lnTo>
                  <a:lnTo>
                    <a:pt x="185" y="380"/>
                  </a:lnTo>
                  <a:lnTo>
                    <a:pt x="189" y="352"/>
                  </a:lnTo>
                  <a:lnTo>
                    <a:pt x="193" y="320"/>
                  </a:lnTo>
                  <a:lnTo>
                    <a:pt x="197" y="292"/>
                  </a:lnTo>
                  <a:lnTo>
                    <a:pt x="201" y="264"/>
                  </a:lnTo>
                  <a:lnTo>
                    <a:pt x="205" y="236"/>
                  </a:lnTo>
                  <a:lnTo>
                    <a:pt x="209" y="208"/>
                  </a:lnTo>
                  <a:lnTo>
                    <a:pt x="213" y="184"/>
                  </a:lnTo>
                  <a:lnTo>
                    <a:pt x="217" y="164"/>
                  </a:lnTo>
                  <a:lnTo>
                    <a:pt x="221" y="144"/>
                  </a:lnTo>
                  <a:lnTo>
                    <a:pt x="225" y="128"/>
                  </a:lnTo>
                  <a:lnTo>
                    <a:pt x="229" y="112"/>
                  </a:lnTo>
                  <a:lnTo>
                    <a:pt x="233" y="96"/>
                  </a:lnTo>
                  <a:lnTo>
                    <a:pt x="237" y="80"/>
                  </a:lnTo>
                  <a:lnTo>
                    <a:pt x="241" y="60"/>
                  </a:lnTo>
                  <a:lnTo>
                    <a:pt x="245" y="40"/>
                  </a:lnTo>
                  <a:lnTo>
                    <a:pt x="249" y="24"/>
                  </a:lnTo>
                  <a:lnTo>
                    <a:pt x="253" y="8"/>
                  </a:lnTo>
                  <a:lnTo>
                    <a:pt x="257" y="0"/>
                  </a:lnTo>
                  <a:lnTo>
                    <a:pt x="261" y="0"/>
                  </a:lnTo>
                  <a:lnTo>
                    <a:pt x="265" y="4"/>
                  </a:lnTo>
                  <a:lnTo>
                    <a:pt x="269" y="20"/>
                  </a:lnTo>
                  <a:lnTo>
                    <a:pt x="273" y="36"/>
                  </a:lnTo>
                  <a:lnTo>
                    <a:pt x="277" y="60"/>
                  </a:lnTo>
                  <a:lnTo>
                    <a:pt x="281" y="88"/>
                  </a:lnTo>
                  <a:lnTo>
                    <a:pt x="285" y="120"/>
                  </a:lnTo>
                  <a:lnTo>
                    <a:pt x="289" y="148"/>
                  </a:lnTo>
                  <a:lnTo>
                    <a:pt x="293" y="180"/>
                  </a:lnTo>
                  <a:lnTo>
                    <a:pt x="297" y="212"/>
                  </a:lnTo>
                  <a:lnTo>
                    <a:pt x="301" y="244"/>
                  </a:lnTo>
                  <a:lnTo>
                    <a:pt x="305" y="280"/>
                  </a:lnTo>
                  <a:lnTo>
                    <a:pt x="309" y="312"/>
                  </a:lnTo>
                  <a:lnTo>
                    <a:pt x="313" y="344"/>
                  </a:lnTo>
                  <a:lnTo>
                    <a:pt x="317" y="380"/>
                  </a:lnTo>
                  <a:lnTo>
                    <a:pt x="321" y="416"/>
                  </a:lnTo>
                  <a:lnTo>
                    <a:pt x="325" y="452"/>
                  </a:lnTo>
                  <a:lnTo>
                    <a:pt x="329" y="492"/>
                  </a:lnTo>
                  <a:lnTo>
                    <a:pt x="333" y="532"/>
                  </a:lnTo>
                  <a:lnTo>
                    <a:pt x="337" y="576"/>
                  </a:lnTo>
                  <a:lnTo>
                    <a:pt x="341" y="616"/>
                  </a:lnTo>
                  <a:lnTo>
                    <a:pt x="345" y="656"/>
                  </a:lnTo>
                  <a:lnTo>
                    <a:pt x="349" y="692"/>
                  </a:lnTo>
                  <a:lnTo>
                    <a:pt x="353" y="724"/>
                  </a:lnTo>
                  <a:lnTo>
                    <a:pt x="357" y="748"/>
                  </a:lnTo>
                  <a:lnTo>
                    <a:pt x="361" y="768"/>
                  </a:lnTo>
                  <a:lnTo>
                    <a:pt x="365" y="776"/>
                  </a:lnTo>
                  <a:lnTo>
                    <a:pt x="369" y="780"/>
                  </a:lnTo>
                  <a:lnTo>
                    <a:pt x="373" y="776"/>
                  </a:lnTo>
                  <a:lnTo>
                    <a:pt x="377" y="764"/>
                  </a:lnTo>
                  <a:lnTo>
                    <a:pt x="381" y="752"/>
                  </a:lnTo>
                  <a:lnTo>
                    <a:pt x="385" y="736"/>
                  </a:lnTo>
                  <a:lnTo>
                    <a:pt x="389" y="724"/>
                  </a:lnTo>
                  <a:lnTo>
                    <a:pt x="393" y="712"/>
                  </a:lnTo>
                  <a:lnTo>
                    <a:pt x="397" y="704"/>
                  </a:lnTo>
                  <a:lnTo>
                    <a:pt x="401" y="700"/>
                  </a:lnTo>
                  <a:lnTo>
                    <a:pt x="405" y="700"/>
                  </a:lnTo>
                  <a:lnTo>
                    <a:pt x="409" y="704"/>
                  </a:lnTo>
                  <a:lnTo>
                    <a:pt x="413" y="708"/>
                  </a:lnTo>
                  <a:lnTo>
                    <a:pt x="417" y="708"/>
                  </a:lnTo>
                  <a:lnTo>
                    <a:pt x="421" y="712"/>
                  </a:lnTo>
                  <a:lnTo>
                    <a:pt x="425" y="712"/>
                  </a:lnTo>
                  <a:lnTo>
                    <a:pt x="429" y="712"/>
                  </a:lnTo>
                  <a:lnTo>
                    <a:pt x="433" y="712"/>
                  </a:lnTo>
                  <a:lnTo>
                    <a:pt x="437" y="708"/>
                  </a:lnTo>
                  <a:lnTo>
                    <a:pt x="441" y="708"/>
                  </a:lnTo>
                  <a:lnTo>
                    <a:pt x="445" y="700"/>
                  </a:lnTo>
                  <a:lnTo>
                    <a:pt x="449" y="692"/>
                  </a:lnTo>
                  <a:lnTo>
                    <a:pt x="453" y="684"/>
                  </a:lnTo>
                  <a:lnTo>
                    <a:pt x="457" y="672"/>
                  </a:lnTo>
                  <a:lnTo>
                    <a:pt x="461" y="660"/>
                  </a:lnTo>
                  <a:lnTo>
                    <a:pt x="465" y="652"/>
                  </a:lnTo>
                  <a:lnTo>
                    <a:pt x="469" y="644"/>
                  </a:lnTo>
                  <a:lnTo>
                    <a:pt x="473" y="640"/>
                  </a:lnTo>
                  <a:lnTo>
                    <a:pt x="477" y="640"/>
                  </a:lnTo>
                  <a:lnTo>
                    <a:pt x="481" y="640"/>
                  </a:lnTo>
                  <a:lnTo>
                    <a:pt x="485" y="644"/>
                  </a:lnTo>
                  <a:lnTo>
                    <a:pt x="489" y="652"/>
                  </a:lnTo>
                  <a:lnTo>
                    <a:pt x="493" y="656"/>
                  </a:lnTo>
                  <a:lnTo>
                    <a:pt x="497" y="660"/>
                  </a:lnTo>
                  <a:lnTo>
                    <a:pt x="501" y="664"/>
                  </a:lnTo>
                  <a:lnTo>
                    <a:pt x="505" y="664"/>
                  </a:lnTo>
                  <a:lnTo>
                    <a:pt x="509" y="664"/>
                  </a:lnTo>
                  <a:lnTo>
                    <a:pt x="513" y="664"/>
                  </a:lnTo>
                </a:path>
              </a:pathLst>
            </a:custGeom>
            <a:noFill/>
            <a:ln w="28575" cap="rnd">
              <a:solidFill>
                <a:srgbClr val="FF0000"/>
              </a:solidFill>
              <a:prstDash val="sysDot"/>
              <a:round/>
              <a:headEnd/>
              <a:tailEnd/>
            </a:ln>
          </p:spPr>
          <p:txBody>
            <a:bodyPr/>
            <a:lstStyle/>
            <a:p>
              <a:endParaRPr lang="en-US"/>
            </a:p>
          </p:txBody>
        </p:sp>
      </p:grpSp>
      <p:sp>
        <p:nvSpPr>
          <p:cNvPr id="20644" name="Rectangle 495"/>
          <p:cNvSpPr>
            <a:spLocks noChangeArrowheads="1"/>
          </p:cNvSpPr>
          <p:nvPr/>
        </p:nvSpPr>
        <p:spPr bwMode="auto">
          <a:xfrm>
            <a:off x="5435709" y="329159"/>
            <a:ext cx="3300584" cy="246221"/>
          </a:xfrm>
          <a:prstGeom prst="rect">
            <a:avLst/>
          </a:prstGeom>
          <a:noFill/>
          <a:ln w="9525">
            <a:noFill/>
            <a:miter lim="800000"/>
            <a:headEnd/>
            <a:tailEnd/>
          </a:ln>
        </p:spPr>
        <p:txBody>
          <a:bodyPr wrap="none" lIns="0" tIns="0" rIns="0" bIns="0">
            <a:spAutoFit/>
          </a:bodyPr>
          <a:lstStyle/>
          <a:p>
            <a:pPr algn="ctr"/>
            <a:r>
              <a:rPr lang="en-GB" sz="1600" dirty="0" smtClean="0">
                <a:solidFill>
                  <a:srgbClr val="990033"/>
                </a:solidFill>
              </a:rPr>
              <a:t>Heteroclinic cycle (central pattern generator)</a:t>
            </a:r>
            <a:endParaRPr lang="en-GB" sz="2800" dirty="0">
              <a:solidFill>
                <a:srgbClr val="990033"/>
              </a:solidFill>
            </a:endParaRPr>
          </a:p>
        </p:txBody>
      </p:sp>
      <p:pic>
        <p:nvPicPr>
          <p:cNvPr id="20647" name="Oval 57"/>
          <p:cNvPicPr>
            <a:picLocks noChangeArrowheads="1"/>
          </p:cNvPicPr>
          <p:nvPr/>
        </p:nvPicPr>
        <p:blipFill>
          <a:blip r:embed="rId8" cstate="print"/>
          <a:srcRect/>
          <a:stretch>
            <a:fillRect/>
          </a:stretch>
        </p:blipFill>
        <p:spPr bwMode="auto">
          <a:xfrm>
            <a:off x="2936776" y="1625303"/>
            <a:ext cx="1223963" cy="841375"/>
          </a:xfrm>
          <a:prstGeom prst="rect">
            <a:avLst/>
          </a:prstGeom>
          <a:noFill/>
          <a:ln w="9525">
            <a:noFill/>
            <a:miter lim="800000"/>
            <a:headEnd/>
            <a:tailEnd/>
          </a:ln>
        </p:spPr>
      </p:pic>
      <p:graphicFrame>
        <p:nvGraphicFramePr>
          <p:cNvPr id="20484" name="Object 221"/>
          <p:cNvGraphicFramePr>
            <a:graphicFrameLocks noChangeAspect="1"/>
          </p:cNvGraphicFramePr>
          <p:nvPr/>
        </p:nvGraphicFramePr>
        <p:xfrm>
          <a:off x="3584848" y="1697311"/>
          <a:ext cx="354012" cy="336550"/>
        </p:xfrm>
        <a:graphic>
          <a:graphicData uri="http://schemas.openxmlformats.org/presentationml/2006/ole">
            <mc:AlternateContent xmlns:mc="http://schemas.openxmlformats.org/markup-compatibility/2006">
              <mc:Choice xmlns:v="urn:schemas-microsoft-com:vml" Requires="v">
                <p:oleObj spid="_x0000_s213000" name="Equation" r:id="rId11" imgW="253800" imgH="241200" progId="Equation.DSMT4">
                  <p:embed/>
                </p:oleObj>
              </mc:Choice>
              <mc:Fallback>
                <p:oleObj name="Equation" r:id="rId11" imgW="253800" imgH="241200" progId="Equation.DSMT4">
                  <p:embed/>
                  <p:pic>
                    <p:nvPicPr>
                      <p:cNvPr id="0" name="Object 2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84848" y="1697311"/>
                        <a:ext cx="354012" cy="33655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0486" name="Object 50"/>
          <p:cNvGraphicFramePr>
            <a:graphicFrameLocks noChangeAspect="1"/>
          </p:cNvGraphicFramePr>
          <p:nvPr/>
        </p:nvGraphicFramePr>
        <p:xfrm>
          <a:off x="2000672" y="6089799"/>
          <a:ext cx="1252537" cy="363537"/>
        </p:xfrm>
        <a:graphic>
          <a:graphicData uri="http://schemas.openxmlformats.org/presentationml/2006/ole">
            <mc:AlternateContent xmlns:mc="http://schemas.openxmlformats.org/markup-compatibility/2006">
              <mc:Choice xmlns:v="urn:schemas-microsoft-com:vml" Requires="v">
                <p:oleObj spid="_x0000_s213001" name="Equation" r:id="rId13" imgW="838080" imgH="241200" progId="Equation.DSMT4">
                  <p:embed/>
                </p:oleObj>
              </mc:Choice>
              <mc:Fallback>
                <p:oleObj name="Equation" r:id="rId13" imgW="838080" imgH="241200" progId="Equation.DSMT4">
                  <p:embed/>
                  <p:pic>
                    <p:nvPicPr>
                      <p:cNvPr id="0" name="Object 5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00672" y="6089799"/>
                        <a:ext cx="1252537" cy="363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0" name="Oval 210"/>
          <p:cNvSpPr>
            <a:spLocks noChangeAspect="1" noChangeArrowheads="1"/>
          </p:cNvSpPr>
          <p:nvPr/>
        </p:nvSpPr>
        <p:spPr bwMode="auto">
          <a:xfrm>
            <a:off x="7041232" y="761207"/>
            <a:ext cx="191746" cy="218018"/>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GB">
              <a:cs typeface="+mn-cs"/>
            </a:endParaRPr>
          </a:p>
        </p:txBody>
      </p:sp>
      <p:sp>
        <p:nvSpPr>
          <p:cNvPr id="202" name="Oval 209"/>
          <p:cNvSpPr>
            <a:spLocks noChangeAspect="1" noChangeArrowheads="1"/>
          </p:cNvSpPr>
          <p:nvPr/>
        </p:nvSpPr>
        <p:spPr bwMode="auto">
          <a:xfrm>
            <a:off x="5817096" y="1193255"/>
            <a:ext cx="142695" cy="162024"/>
          </a:xfrm>
          <a:prstGeom prst="ellipse">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noFill/>
            <a:round/>
            <a:headEnd/>
            <a:tailEnd/>
          </a:ln>
          <a:effectLst>
            <a:innerShdw blurRad="63500" dist="50800" dir="13500000">
              <a:prstClr val="black">
                <a:alpha val="50000"/>
              </a:prstClr>
            </a:innerShdw>
          </a:effectLst>
        </p:spPr>
        <p:txBody>
          <a:bodyPr wrap="none" anchor="ctr"/>
          <a:lstStyle/>
          <a:p>
            <a:endParaRPr lang="en-GB"/>
          </a:p>
        </p:txBody>
      </p:sp>
      <p:sp>
        <p:nvSpPr>
          <p:cNvPr id="203" name="Oval 209"/>
          <p:cNvSpPr>
            <a:spLocks noChangeAspect="1" noChangeArrowheads="1"/>
          </p:cNvSpPr>
          <p:nvPr/>
        </p:nvSpPr>
        <p:spPr bwMode="auto">
          <a:xfrm>
            <a:off x="6250465" y="1751311"/>
            <a:ext cx="142695" cy="162024"/>
          </a:xfrm>
          <a:prstGeom prst="ellipse">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noFill/>
            <a:round/>
            <a:headEnd/>
            <a:tailEnd/>
          </a:ln>
          <a:effectLst>
            <a:innerShdw blurRad="63500" dist="50800" dir="13500000">
              <a:prstClr val="black">
                <a:alpha val="50000"/>
              </a:prstClr>
            </a:innerShdw>
          </a:effectLst>
        </p:spPr>
        <p:txBody>
          <a:bodyPr wrap="none" anchor="ctr"/>
          <a:lstStyle/>
          <a:p>
            <a:endParaRPr lang="en-GB"/>
          </a:p>
        </p:txBody>
      </p:sp>
      <p:sp>
        <p:nvSpPr>
          <p:cNvPr id="204" name="Oval 209"/>
          <p:cNvSpPr>
            <a:spLocks noChangeAspect="1" noChangeArrowheads="1"/>
          </p:cNvSpPr>
          <p:nvPr/>
        </p:nvSpPr>
        <p:spPr bwMode="auto">
          <a:xfrm>
            <a:off x="7834641" y="1769319"/>
            <a:ext cx="142695" cy="162024"/>
          </a:xfrm>
          <a:prstGeom prst="ellipse">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noFill/>
            <a:round/>
            <a:headEnd/>
            <a:tailEnd/>
          </a:ln>
          <a:effectLst>
            <a:innerShdw blurRad="63500" dist="50800" dir="13500000">
              <a:prstClr val="black">
                <a:alpha val="50000"/>
              </a:prstClr>
            </a:innerShdw>
          </a:effectLst>
        </p:spPr>
        <p:txBody>
          <a:bodyPr wrap="none" anchor="ctr"/>
          <a:lstStyle/>
          <a:p>
            <a:endParaRPr lang="en-GB"/>
          </a:p>
        </p:txBody>
      </p:sp>
      <p:sp>
        <p:nvSpPr>
          <p:cNvPr id="205" name="Oval 209"/>
          <p:cNvSpPr>
            <a:spLocks noChangeAspect="1" noChangeArrowheads="1"/>
          </p:cNvSpPr>
          <p:nvPr/>
        </p:nvSpPr>
        <p:spPr bwMode="auto">
          <a:xfrm>
            <a:off x="8266689" y="1193255"/>
            <a:ext cx="142695" cy="162024"/>
          </a:xfrm>
          <a:prstGeom prst="ellipse">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noFill/>
            <a:round/>
            <a:headEnd/>
            <a:tailEnd/>
          </a:ln>
          <a:effectLst>
            <a:innerShdw blurRad="63500" dist="50800" dir="13500000">
              <a:prstClr val="black">
                <a:alpha val="50000"/>
              </a:prstClr>
            </a:innerShdw>
          </a:effectLst>
        </p:spPr>
        <p:txBody>
          <a:bodyPr wrap="none" anchor="ctr"/>
          <a:lstStyle/>
          <a:p>
            <a:endParaRPr lang="en-GB"/>
          </a:p>
        </p:txBody>
      </p:sp>
      <p:pic>
        <p:nvPicPr>
          <p:cNvPr id="3" name="Picture 10" descr="http://www.thechangeblog.com/wp-content/uploads/2008/12/point-finger2.jpg"/>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rot="5643111">
            <a:off x="1432026" y="1915542"/>
            <a:ext cx="1008112" cy="1387231"/>
          </a:xfrm>
          <a:prstGeom prst="rect">
            <a:avLst/>
          </a:prstGeom>
          <a:noFill/>
        </p:spPr>
      </p:pic>
      <p:cxnSp>
        <p:nvCxnSpPr>
          <p:cNvPr id="208" name="AutoShape 197"/>
          <p:cNvCxnSpPr>
            <a:cxnSpLocks noChangeShapeType="1"/>
          </p:cNvCxnSpPr>
          <p:nvPr/>
        </p:nvCxnSpPr>
        <p:spPr bwMode="auto">
          <a:xfrm flipH="1">
            <a:off x="6177136" y="2489398"/>
            <a:ext cx="1800200" cy="1"/>
          </a:xfrm>
          <a:prstGeom prst="straightConnector1">
            <a:avLst/>
          </a:prstGeom>
          <a:noFill/>
          <a:ln w="12700">
            <a:solidFill>
              <a:schemeClr val="tx2"/>
            </a:solidFill>
            <a:prstDash val="sysDot"/>
            <a:round/>
            <a:headEnd type="none" w="med" len="med"/>
            <a:tailEnd type="none" w="med" len="med"/>
          </a:ln>
        </p:spPr>
      </p:cxnSp>
      <p:grpSp>
        <p:nvGrpSpPr>
          <p:cNvPr id="5" name="Group 206"/>
          <p:cNvGrpSpPr/>
          <p:nvPr/>
        </p:nvGrpSpPr>
        <p:grpSpPr>
          <a:xfrm>
            <a:off x="2576737" y="1697311"/>
            <a:ext cx="720079" cy="874068"/>
            <a:chOff x="5816650" y="548680"/>
            <a:chExt cx="905271" cy="1018084"/>
          </a:xfrm>
        </p:grpSpPr>
        <p:pic>
          <p:nvPicPr>
            <p:cNvPr id="209" name="Picture 25" descr="http://scarfamilyditdajow.com/images/HeavyBag_9in_CoilSpring.jpg"/>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5817096" y="692695"/>
              <a:ext cx="809997" cy="809997"/>
            </a:xfrm>
            <a:prstGeom prst="rect">
              <a:avLst/>
            </a:prstGeom>
            <a:noFill/>
          </p:spPr>
        </p:pic>
        <p:sp>
          <p:nvSpPr>
            <p:cNvPr id="210" name="Oval 34"/>
            <p:cNvSpPr>
              <a:spLocks noChangeAspect="1" noChangeArrowheads="1"/>
            </p:cNvSpPr>
            <p:nvPr/>
          </p:nvSpPr>
          <p:spPr bwMode="auto">
            <a:xfrm>
              <a:off x="6502846" y="548680"/>
              <a:ext cx="219075" cy="231775"/>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cs typeface="+mn-cs"/>
              </a:endParaRPr>
            </a:p>
          </p:txBody>
        </p:sp>
        <p:sp>
          <p:nvSpPr>
            <p:cNvPr id="211" name="Oval 33"/>
            <p:cNvSpPr>
              <a:spLocks noChangeAspect="1" noChangeArrowheads="1"/>
            </p:cNvSpPr>
            <p:nvPr/>
          </p:nvSpPr>
          <p:spPr bwMode="auto">
            <a:xfrm>
              <a:off x="5816650" y="1412776"/>
              <a:ext cx="144462" cy="153988"/>
            </a:xfrm>
            <a:prstGeom prst="ellipse">
              <a:avLst/>
            </a:prstGeom>
            <a:gradFill rotWithShape="1">
              <a:gsLst>
                <a:gs pos="0">
                  <a:srgbClr val="A50021"/>
                </a:gs>
                <a:gs pos="100000">
                  <a:srgbClr val="4C000F"/>
                </a:gs>
              </a:gsLst>
              <a:path path="shape">
                <a:fillToRect l="50000" t="50000" r="50000" b="50000"/>
              </a:path>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p>
          </p:txBody>
        </p:sp>
      </p:grpSp>
      <p:sp>
        <p:nvSpPr>
          <p:cNvPr id="213" name="Text Box 58"/>
          <p:cNvSpPr txBox="1">
            <a:spLocks noChangeArrowheads="1"/>
          </p:cNvSpPr>
          <p:nvPr/>
        </p:nvSpPr>
        <p:spPr bwMode="auto">
          <a:xfrm>
            <a:off x="1712640" y="3353495"/>
            <a:ext cx="1728192" cy="461665"/>
          </a:xfrm>
          <a:prstGeom prst="rect">
            <a:avLst/>
          </a:prstGeom>
          <a:solidFill>
            <a:srgbClr val="990033"/>
          </a:solidFill>
          <a:ln w="9525">
            <a:noFill/>
            <a:miter lim="800000"/>
            <a:headEnd/>
            <a:tailEnd/>
          </a:ln>
        </p:spPr>
        <p:txBody>
          <a:bodyPr wrap="square">
            <a:spAutoFit/>
          </a:bodyPr>
          <a:lstStyle/>
          <a:p>
            <a:pPr algn="ctr" eaLnBrk="0" hangingPunct="0"/>
            <a:r>
              <a:rPr lang="en-GB" sz="1200" dirty="0">
                <a:solidFill>
                  <a:srgbClr val="FFFFFF"/>
                </a:solidFill>
              </a:rPr>
              <a:t>Descending</a:t>
            </a:r>
          </a:p>
          <a:p>
            <a:pPr algn="ctr" eaLnBrk="0" hangingPunct="0"/>
            <a:r>
              <a:rPr lang="en-GB" sz="1200" dirty="0">
                <a:solidFill>
                  <a:srgbClr val="FFFFFF"/>
                </a:solidFill>
              </a:rPr>
              <a:t>proprioceptive predictions</a:t>
            </a:r>
          </a:p>
        </p:txBody>
      </p:sp>
      <p:pic>
        <p:nvPicPr>
          <p:cNvPr id="6" name="writing.wmv">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rotWithShape="1">
          <a:blip r:embed="rId17"/>
          <a:srcRect l="15349" t="2668" r="14984" b="3229"/>
          <a:stretch/>
        </p:blipFill>
        <p:spPr>
          <a:xfrm>
            <a:off x="1776761" y="4283570"/>
            <a:ext cx="1598341" cy="1619251"/>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path" presetSubtype="0" accel="50000" decel="50000" fill="hold" grpId="0" nodeType="clickEffect">
                                  <p:stCondLst>
                                    <p:cond delay="0"/>
                                  </p:stCondLst>
                                  <p:childTnLst>
                                    <p:animMotion origin="layout" path="M -0.0008 0.00024 C 0.07114 0.0347 0.09918 0.09068 0.07611 0.14203 C -0.01587 0.13903 -0.09374 0.10317 -0.12578 0.05436 C -0.04775 0.02406 0.05015 0.02568 0.12418 0.05436 C 0.09117 0.10618 0.01025 0.13903 -0.07771 0.14203 C -0.10175 0.08837 -0.06874 0.03355 -0.0008 0.00024 Z " pathEditMode="fixed" rAng="0" ptsTypes="ffffff">
                                      <p:cBhvr>
                                        <p:cTn id="6" dur="5000" fill="hold"/>
                                        <p:tgtEl>
                                          <p:spTgt spid="200"/>
                                        </p:tgtEl>
                                        <p:attrNameLst>
                                          <p:attrName>ppt_x</p:attrName>
                                          <p:attrName>ppt_y</p:attrName>
                                        </p:attrNameLst>
                                      </p:cBhvr>
                                      <p:rCtr x="0" y="7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repeatCount="indefinite" fill="remove" display="0">
                  <p:stCondLst>
                    <p:cond delay="indefinite"/>
                  </p:stCondLst>
                </p:cTn>
                <p:tgtEl>
                  <p:spTgt spid="6"/>
                </p:tgtEl>
              </p:cMediaNode>
            </p:video>
          </p:childTnLst>
        </p:cTn>
      </p:par>
    </p:tnLst>
    <p:bldLst>
      <p:bldP spid="20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5" name="Picture 9" descr="http://www.bl.uk/onlinegallery/themes/recordplayers/images/emg/emg01.jpg"/>
          <p:cNvPicPr>
            <a:picLocks noChangeAspect="1" noChangeArrowheads="1"/>
          </p:cNvPicPr>
          <p:nvPr/>
        </p:nvPicPr>
        <p:blipFill>
          <a:blip r:embed="rId3" cstate="print">
            <a:clrChange>
              <a:clrFrom>
                <a:srgbClr val="FFFFFF"/>
              </a:clrFrom>
              <a:clrTo>
                <a:srgbClr val="FFFFFF">
                  <a:alpha val="0"/>
                </a:srgbClr>
              </a:clrTo>
            </a:clrChange>
          </a:blip>
          <a:srcRect b="6870"/>
          <a:stretch>
            <a:fillRect/>
          </a:stretch>
        </p:blipFill>
        <p:spPr bwMode="auto">
          <a:xfrm>
            <a:off x="6622628" y="3573016"/>
            <a:ext cx="1282700" cy="1224136"/>
          </a:xfrm>
          <a:prstGeom prst="rect">
            <a:avLst/>
          </a:prstGeom>
          <a:noFill/>
        </p:spPr>
      </p:pic>
      <p:pic>
        <p:nvPicPr>
          <p:cNvPr id="80898" name="Picture 2" descr="http://www.woodburningstovesco.co.uk/EZ/wbs/wbs/imagelibrary/hwam-classic-7H-wood-burning-stove_300.jpg"/>
          <p:cNvPicPr>
            <a:picLocks noChangeAspect="1" noChangeArrowheads="1"/>
          </p:cNvPicPr>
          <p:nvPr/>
        </p:nvPicPr>
        <p:blipFill>
          <a:blip r:embed="rId4" cstate="print"/>
          <a:srcRect/>
          <a:stretch>
            <a:fillRect/>
          </a:stretch>
        </p:blipFill>
        <p:spPr bwMode="auto">
          <a:xfrm>
            <a:off x="1568624" y="2132856"/>
            <a:ext cx="2376264" cy="2376264"/>
          </a:xfrm>
          <a:prstGeom prst="rect">
            <a:avLst/>
          </a:prstGeom>
          <a:noFill/>
        </p:spPr>
      </p:pic>
      <p:pic>
        <p:nvPicPr>
          <p:cNvPr id="80900" name="Picture 4" descr="http://www.digitalthermostats.co.uk/images/car_thermostats.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601072" y="3933056"/>
            <a:ext cx="2160240" cy="1671967"/>
          </a:xfrm>
          <a:prstGeom prst="rect">
            <a:avLst/>
          </a:prstGeom>
          <a:noFill/>
        </p:spPr>
      </p:pic>
      <p:cxnSp>
        <p:nvCxnSpPr>
          <p:cNvPr id="5" name="Straight Connector 4"/>
          <p:cNvCxnSpPr/>
          <p:nvPr/>
        </p:nvCxnSpPr>
        <p:spPr>
          <a:xfrm>
            <a:off x="3440832" y="4365104"/>
            <a:ext cx="4392488" cy="129614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85048" y="4941168"/>
            <a:ext cx="2232248" cy="656456"/>
          </a:xfrm>
          <a:prstGeom prst="line">
            <a:avLst/>
          </a:prstGeom>
          <a:ln w="31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80901" name="Object 6"/>
          <p:cNvGraphicFramePr>
            <a:graphicFrameLocks noChangeAspect="1"/>
          </p:cNvGraphicFramePr>
          <p:nvPr/>
        </p:nvGraphicFramePr>
        <p:xfrm>
          <a:off x="7697985" y="4540548"/>
          <a:ext cx="1287463" cy="328612"/>
        </p:xfrm>
        <a:graphic>
          <a:graphicData uri="http://schemas.openxmlformats.org/presentationml/2006/ole">
            <mc:AlternateContent xmlns:mc="http://schemas.openxmlformats.org/markup-compatibility/2006">
              <mc:Choice xmlns:v="urn:schemas-microsoft-com:vml" Requires="v">
                <p:oleObj spid="_x0000_s111621" name="Equation" r:id="rId6" imgW="799920" imgH="203040" progId="Equation.DSMT4">
                  <p:embed/>
                </p:oleObj>
              </mc:Choice>
              <mc:Fallback>
                <p:oleObj name="Equation" r:id="rId6" imgW="799920" imgH="20304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7985" y="4540548"/>
                        <a:ext cx="1287463" cy="32861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graphicFrame>
        <p:nvGraphicFramePr>
          <p:cNvPr id="80903" name="Object 13"/>
          <p:cNvGraphicFramePr>
            <a:graphicFrameLocks noChangeAspect="1"/>
          </p:cNvGraphicFramePr>
          <p:nvPr/>
        </p:nvGraphicFramePr>
        <p:xfrm>
          <a:off x="849313" y="4981575"/>
          <a:ext cx="4186237" cy="1450975"/>
        </p:xfrm>
        <a:graphic>
          <a:graphicData uri="http://schemas.openxmlformats.org/presentationml/2006/ole">
            <mc:AlternateContent xmlns:mc="http://schemas.openxmlformats.org/markup-compatibility/2006">
              <mc:Choice xmlns:v="urn:schemas-microsoft-com:vml" Requires="v">
                <p:oleObj spid="_x0000_s111622" name="Equation" r:id="rId8" imgW="2768400" imgH="1041120" progId="Equation.DSMT4">
                  <p:embed/>
                </p:oleObj>
              </mc:Choice>
              <mc:Fallback>
                <p:oleObj name="Equation" r:id="rId8" imgW="2768400" imgH="1041120"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9313" y="4981575"/>
                        <a:ext cx="4186237" cy="14509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graphicFrame>
        <p:nvGraphicFramePr>
          <p:cNvPr id="80907" name="Object 13"/>
          <p:cNvGraphicFramePr>
            <a:graphicFrameLocks noChangeAspect="1"/>
          </p:cNvGraphicFramePr>
          <p:nvPr/>
        </p:nvGraphicFramePr>
        <p:xfrm>
          <a:off x="5241032" y="4586585"/>
          <a:ext cx="422275" cy="282575"/>
        </p:xfrm>
        <a:graphic>
          <a:graphicData uri="http://schemas.openxmlformats.org/presentationml/2006/ole">
            <mc:AlternateContent xmlns:mc="http://schemas.openxmlformats.org/markup-compatibility/2006">
              <mc:Choice xmlns:v="urn:schemas-microsoft-com:vml" Requires="v">
                <p:oleObj spid="_x0000_s111623" name="Equation" r:id="rId10" imgW="279360" imgH="203040" progId="Equation.DSMT4">
                  <p:embed/>
                </p:oleObj>
              </mc:Choice>
              <mc:Fallback>
                <p:oleObj name="Equation" r:id="rId10" imgW="279360" imgH="203040" progId="Equation.DSMT4">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41032" y="4586585"/>
                        <a:ext cx="422275" cy="2825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sp>
        <p:nvSpPr>
          <p:cNvPr id="35" name="TextBox 34"/>
          <p:cNvSpPr txBox="1"/>
          <p:nvPr/>
        </p:nvSpPr>
        <p:spPr>
          <a:xfrm>
            <a:off x="661313" y="548680"/>
            <a:ext cx="2178802" cy="338554"/>
          </a:xfrm>
          <a:prstGeom prst="rect">
            <a:avLst/>
          </a:prstGeom>
          <a:noFill/>
        </p:spPr>
        <p:txBody>
          <a:bodyPr wrap="none" rtlCol="0">
            <a:spAutoFit/>
          </a:bodyPr>
          <a:lstStyle/>
          <a:p>
            <a:r>
              <a:rPr lang="en-GB" sz="1600" dirty="0" smtClean="0">
                <a:solidFill>
                  <a:srgbClr val="990033"/>
                </a:solidFill>
              </a:rPr>
              <a:t>Where do I expect to look?</a:t>
            </a:r>
            <a:endParaRPr lang="en-GB" sz="1600" dirty="0">
              <a:solidFill>
                <a:srgbClr val="990033"/>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2000" fill="hold"/>
                                        <p:tgtEl>
                                          <p:spTgt spid="1116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Rectangle 230"/>
          <p:cNvSpPr/>
          <p:nvPr/>
        </p:nvSpPr>
        <p:spPr>
          <a:xfrm>
            <a:off x="4232920" y="3697411"/>
            <a:ext cx="2232248" cy="21602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092" name="Picture 228" descr="http://faculty.washington.edu/cbehler/teaching/coursenotes/images/Monacoimage5.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992560" y="3697411"/>
            <a:ext cx="3479676" cy="2170313"/>
          </a:xfrm>
          <a:prstGeom prst="rect">
            <a:avLst/>
          </a:prstGeom>
          <a:noFill/>
        </p:spPr>
      </p:pic>
      <p:pic>
        <p:nvPicPr>
          <p:cNvPr id="36871" name="Picture 7"/>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4448944" y="3913435"/>
            <a:ext cx="2016224" cy="1894028"/>
          </a:xfrm>
          <a:prstGeom prst="rect">
            <a:avLst/>
          </a:prstGeom>
          <a:noFill/>
          <a:ln w="9525">
            <a:noFill/>
            <a:miter lim="800000"/>
            <a:headEnd/>
            <a:tailEnd/>
          </a:ln>
        </p:spPr>
      </p:pic>
      <p:pic>
        <p:nvPicPr>
          <p:cNvPr id="36920" name="Picture 56"/>
          <p:cNvPicPr>
            <a:picLocks noChangeAspect="1" noChangeArrowheads="1"/>
          </p:cNvPicPr>
          <p:nvPr/>
        </p:nvPicPr>
        <p:blipFill>
          <a:blip r:embed="rId5" cstate="print">
            <a:duotone>
              <a:prstClr val="black"/>
              <a:srgbClr val="D9C3A5">
                <a:tint val="50000"/>
                <a:satMod val="180000"/>
              </a:srgbClr>
            </a:duotone>
          </a:blip>
          <a:srcRect b="3226"/>
          <a:stretch>
            <a:fillRect/>
          </a:stretch>
        </p:blipFill>
        <p:spPr bwMode="auto">
          <a:xfrm>
            <a:off x="2792760" y="3697411"/>
            <a:ext cx="1753733" cy="2160240"/>
          </a:xfrm>
          <a:prstGeom prst="rect">
            <a:avLst/>
          </a:prstGeom>
          <a:noFill/>
          <a:ln w="9525">
            <a:noFill/>
            <a:miter lim="800000"/>
            <a:headEnd/>
            <a:tailEnd/>
          </a:ln>
        </p:spPr>
      </p:pic>
      <p:sp>
        <p:nvSpPr>
          <p:cNvPr id="9" name="Oval 8"/>
          <p:cNvSpPr/>
          <p:nvPr/>
        </p:nvSpPr>
        <p:spPr>
          <a:xfrm>
            <a:off x="1208584" y="4993555"/>
            <a:ext cx="432048" cy="43204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714" name="Rectangle 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15716" name="Rectangle 4"/>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15715" name="Object 3"/>
          <p:cNvGraphicFramePr>
            <a:graphicFrameLocks noChangeAspect="1"/>
          </p:cNvGraphicFramePr>
          <p:nvPr/>
        </p:nvGraphicFramePr>
        <p:xfrm>
          <a:off x="2651795" y="1052736"/>
          <a:ext cx="4389437" cy="833437"/>
        </p:xfrm>
        <a:graphic>
          <a:graphicData uri="http://schemas.openxmlformats.org/presentationml/2006/ole">
            <mc:AlternateContent xmlns:mc="http://schemas.openxmlformats.org/markup-compatibility/2006">
              <mc:Choice xmlns:v="urn:schemas-microsoft-com:vml" Requires="v">
                <p:oleObj spid="_x0000_s203783" name="Equation" r:id="rId6" imgW="3111480" imgH="596880" progId="Equation.DSMT4">
                  <p:embed/>
                </p:oleObj>
              </mc:Choice>
              <mc:Fallback>
                <p:oleObj name="Equation" r:id="rId6" imgW="3111480" imgH="596880"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1795" y="1052736"/>
                        <a:ext cx="4389437" cy="833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228" descr="http://faculty.washington.edu/cbehler/teaching/coursenotes/images/Monacoimage5.jpg"/>
          <p:cNvPicPr>
            <a:picLocks noChangeAspect="1" noChangeArrowheads="1"/>
          </p:cNvPicPr>
          <p:nvPr/>
        </p:nvPicPr>
        <p:blipFill>
          <a:blip r:embed="rId3" cstate="print">
            <a:duotone>
              <a:prstClr val="black"/>
              <a:srgbClr val="D9C3A5">
                <a:tint val="50000"/>
                <a:satMod val="180000"/>
              </a:srgbClr>
            </a:duotone>
          </a:blip>
          <a:srcRect l="49665"/>
          <a:stretch>
            <a:fillRect/>
          </a:stretch>
        </p:blipFill>
        <p:spPr bwMode="auto">
          <a:xfrm>
            <a:off x="7161956" y="3697411"/>
            <a:ext cx="1751484" cy="2170313"/>
          </a:xfrm>
          <a:prstGeom prst="rect">
            <a:avLst/>
          </a:prstGeom>
          <a:noFill/>
        </p:spPr>
      </p:pic>
      <p:graphicFrame>
        <p:nvGraphicFramePr>
          <p:cNvPr id="115717" name="Object 5"/>
          <p:cNvGraphicFramePr>
            <a:graphicFrameLocks noChangeAspect="1"/>
          </p:cNvGraphicFramePr>
          <p:nvPr/>
        </p:nvGraphicFramePr>
        <p:xfrm>
          <a:off x="4560888" y="3337247"/>
          <a:ext cx="1966912" cy="284163"/>
        </p:xfrm>
        <a:graphic>
          <a:graphicData uri="http://schemas.openxmlformats.org/presentationml/2006/ole">
            <mc:AlternateContent xmlns:mc="http://schemas.openxmlformats.org/markup-compatibility/2006">
              <mc:Choice xmlns:v="urn:schemas-microsoft-com:vml" Requires="v">
                <p:oleObj spid="_x0000_s203784" name="Equation" r:id="rId8" imgW="1409400" imgH="203040" progId="Equation.DSMT4">
                  <p:embed/>
                </p:oleObj>
              </mc:Choice>
              <mc:Fallback>
                <p:oleObj name="Equation" r:id="rId8" imgW="1409400" imgH="203040" progId="Equation.DSMT4">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0888" y="3337247"/>
                        <a:ext cx="1966912"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8" name="Object 6"/>
          <p:cNvGraphicFramePr>
            <a:graphicFrameLocks noChangeAspect="1"/>
          </p:cNvGraphicFramePr>
          <p:nvPr/>
        </p:nvGraphicFramePr>
        <p:xfrm>
          <a:off x="3296816" y="3337371"/>
          <a:ext cx="715963" cy="284162"/>
        </p:xfrm>
        <a:graphic>
          <a:graphicData uri="http://schemas.openxmlformats.org/presentationml/2006/ole">
            <mc:AlternateContent xmlns:mc="http://schemas.openxmlformats.org/markup-compatibility/2006">
              <mc:Choice xmlns:v="urn:schemas-microsoft-com:vml" Requires="v">
                <p:oleObj spid="_x0000_s203785" name="Equation" r:id="rId10" imgW="507960" imgH="203040" progId="Equation.DSMT4">
                  <p:embed/>
                </p:oleObj>
              </mc:Choice>
              <mc:Fallback>
                <p:oleObj name="Equation" r:id="rId10" imgW="507960" imgH="203040" progId="Equation.DSMT4">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96816" y="3337371"/>
                        <a:ext cx="715963"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 name="Straight Arrow Connector 14"/>
          <p:cNvCxnSpPr>
            <a:stCxn id="36871" idx="3"/>
          </p:cNvCxnSpPr>
          <p:nvPr/>
        </p:nvCxnSpPr>
        <p:spPr>
          <a:xfrm flipV="1">
            <a:off x="6465168" y="4849539"/>
            <a:ext cx="648072" cy="10910"/>
          </a:xfrm>
          <a:prstGeom prst="straightConnector1">
            <a:avLst/>
          </a:prstGeom>
          <a:ln w="571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 Box 8"/>
          <p:cNvSpPr txBox="1">
            <a:spLocks noChangeArrowheads="1"/>
          </p:cNvSpPr>
          <p:nvPr/>
        </p:nvSpPr>
        <p:spPr bwMode="auto">
          <a:xfrm>
            <a:off x="5025008" y="5425479"/>
            <a:ext cx="936104" cy="307777"/>
          </a:xfrm>
          <a:prstGeom prst="rect">
            <a:avLst/>
          </a:prstGeom>
          <a:noFill/>
          <a:ln w="12700">
            <a:noFill/>
            <a:miter lim="800000"/>
            <a:headEnd/>
            <a:tailEnd/>
          </a:ln>
        </p:spPr>
        <p:txBody>
          <a:bodyPr wrap="square">
            <a:spAutoFit/>
          </a:bodyPr>
          <a:lstStyle/>
          <a:p>
            <a:pPr algn="ctr" eaLnBrk="0" hangingPunct="0"/>
            <a:r>
              <a:rPr lang="en-US" sz="1400" dirty="0" smtClean="0">
                <a:solidFill>
                  <a:schemeClr val="bg1"/>
                </a:solidFill>
              </a:rPr>
              <a:t>salience</a:t>
            </a:r>
            <a:endParaRPr lang="en-US" sz="1400" dirty="0">
              <a:solidFill>
                <a:schemeClr val="bg1"/>
              </a:solidFill>
            </a:endParaRPr>
          </a:p>
        </p:txBody>
      </p:sp>
      <p:sp>
        <p:nvSpPr>
          <p:cNvPr id="22" name="Text Box 8"/>
          <p:cNvSpPr txBox="1">
            <a:spLocks noChangeArrowheads="1"/>
          </p:cNvSpPr>
          <p:nvPr/>
        </p:nvSpPr>
        <p:spPr bwMode="auto">
          <a:xfrm>
            <a:off x="3224808" y="5425479"/>
            <a:ext cx="936104" cy="307777"/>
          </a:xfrm>
          <a:prstGeom prst="rect">
            <a:avLst/>
          </a:prstGeom>
          <a:noFill/>
          <a:ln w="12700">
            <a:noFill/>
            <a:miter lim="800000"/>
            <a:headEnd/>
            <a:tailEnd/>
          </a:ln>
        </p:spPr>
        <p:txBody>
          <a:bodyPr wrap="square">
            <a:spAutoFit/>
          </a:bodyPr>
          <a:lstStyle/>
          <a:p>
            <a:pPr algn="ctr" eaLnBrk="0" hangingPunct="0"/>
            <a:r>
              <a:rPr lang="en-US" sz="1400" dirty="0" smtClean="0">
                <a:solidFill>
                  <a:schemeClr val="bg1"/>
                </a:solidFill>
              </a:rPr>
              <a:t>visual input</a:t>
            </a:r>
            <a:endParaRPr lang="en-US" sz="1400" dirty="0">
              <a:solidFill>
                <a:schemeClr val="bg1"/>
              </a:solidFill>
            </a:endParaRPr>
          </a:p>
        </p:txBody>
      </p:sp>
      <p:sp>
        <p:nvSpPr>
          <p:cNvPr id="23" name="Text Box 8"/>
          <p:cNvSpPr txBox="1">
            <a:spLocks noChangeArrowheads="1"/>
          </p:cNvSpPr>
          <p:nvPr/>
        </p:nvSpPr>
        <p:spPr bwMode="auto">
          <a:xfrm>
            <a:off x="1496616" y="5425479"/>
            <a:ext cx="936104" cy="307777"/>
          </a:xfrm>
          <a:prstGeom prst="rect">
            <a:avLst/>
          </a:prstGeom>
          <a:noFill/>
          <a:ln w="12700">
            <a:noFill/>
            <a:miter lim="800000"/>
            <a:headEnd/>
            <a:tailEnd/>
          </a:ln>
        </p:spPr>
        <p:txBody>
          <a:bodyPr wrap="square">
            <a:spAutoFit/>
          </a:bodyPr>
          <a:lstStyle/>
          <a:p>
            <a:pPr algn="ctr" eaLnBrk="0" hangingPunct="0"/>
            <a:r>
              <a:rPr lang="en-US" sz="1400" dirty="0" smtClean="0">
                <a:solidFill>
                  <a:srgbClr val="990033"/>
                </a:solidFill>
              </a:rPr>
              <a:t>stimulus</a:t>
            </a:r>
            <a:endParaRPr lang="en-US" sz="1400" dirty="0">
              <a:solidFill>
                <a:srgbClr val="990033"/>
              </a:solidFill>
            </a:endParaRPr>
          </a:p>
        </p:txBody>
      </p:sp>
      <p:sp>
        <p:nvSpPr>
          <p:cNvPr id="24" name="Text Box 8"/>
          <p:cNvSpPr txBox="1">
            <a:spLocks noChangeArrowheads="1"/>
          </p:cNvSpPr>
          <p:nvPr/>
        </p:nvSpPr>
        <p:spPr bwMode="auto">
          <a:xfrm>
            <a:off x="7521996" y="5425479"/>
            <a:ext cx="936104" cy="307777"/>
          </a:xfrm>
          <a:prstGeom prst="rect">
            <a:avLst/>
          </a:prstGeom>
          <a:noFill/>
          <a:ln w="12700">
            <a:noFill/>
            <a:miter lim="800000"/>
            <a:headEnd/>
            <a:tailEnd/>
          </a:ln>
        </p:spPr>
        <p:txBody>
          <a:bodyPr wrap="square">
            <a:spAutoFit/>
          </a:bodyPr>
          <a:lstStyle/>
          <a:p>
            <a:pPr algn="ctr" eaLnBrk="0" hangingPunct="0"/>
            <a:r>
              <a:rPr lang="en-US" sz="1400" dirty="0" smtClean="0">
                <a:solidFill>
                  <a:srgbClr val="990033"/>
                </a:solidFill>
              </a:rPr>
              <a:t>sampling</a:t>
            </a:r>
            <a:endParaRPr lang="en-US" sz="1400" dirty="0">
              <a:solidFill>
                <a:srgbClr val="990033"/>
              </a:solidFill>
            </a:endParaRPr>
          </a:p>
        </p:txBody>
      </p:sp>
      <p:sp>
        <p:nvSpPr>
          <p:cNvPr id="26" name="TextBox 25"/>
          <p:cNvSpPr txBox="1"/>
          <p:nvPr/>
        </p:nvSpPr>
        <p:spPr>
          <a:xfrm>
            <a:off x="3168946" y="404664"/>
            <a:ext cx="3368230" cy="338554"/>
          </a:xfrm>
          <a:prstGeom prst="rect">
            <a:avLst/>
          </a:prstGeom>
          <a:noFill/>
        </p:spPr>
        <p:txBody>
          <a:bodyPr wrap="none" rtlCol="0">
            <a:spAutoFit/>
          </a:bodyPr>
          <a:lstStyle/>
          <a:p>
            <a:r>
              <a:rPr lang="en-GB" sz="1600" dirty="0" smtClean="0">
                <a:solidFill>
                  <a:srgbClr val="990033"/>
                </a:solidFill>
              </a:rPr>
              <a:t>Sampling the world to minimise uncertainty</a:t>
            </a:r>
            <a:endParaRPr lang="en-GB" sz="1600" dirty="0">
              <a:solidFill>
                <a:srgbClr val="990033"/>
              </a:solidFill>
            </a:endParaRPr>
          </a:p>
        </p:txBody>
      </p:sp>
      <p:sp>
        <p:nvSpPr>
          <p:cNvPr id="27" name="Text Box 8"/>
          <p:cNvSpPr txBox="1">
            <a:spLocks noChangeArrowheads="1"/>
          </p:cNvSpPr>
          <p:nvPr/>
        </p:nvSpPr>
        <p:spPr bwMode="auto">
          <a:xfrm>
            <a:off x="2072680" y="6073551"/>
            <a:ext cx="5328592" cy="307777"/>
          </a:xfrm>
          <a:prstGeom prst="rect">
            <a:avLst/>
          </a:prstGeom>
          <a:noFill/>
          <a:ln w="12700">
            <a:noFill/>
            <a:miter lim="800000"/>
            <a:headEnd/>
            <a:tailEnd/>
          </a:ln>
        </p:spPr>
        <p:txBody>
          <a:bodyPr wrap="square">
            <a:spAutoFit/>
          </a:bodyPr>
          <a:lstStyle/>
          <a:p>
            <a:pPr algn="ctr" eaLnBrk="0" hangingPunct="0"/>
            <a:r>
              <a:rPr lang="en-US" sz="1400" dirty="0" smtClean="0">
                <a:solidFill>
                  <a:srgbClr val="990033"/>
                </a:solidFill>
              </a:rPr>
              <a:t>Perception as hypothesis testing – saccades as experiments</a:t>
            </a:r>
            <a:endParaRPr lang="en-US" sz="1400" dirty="0">
              <a:solidFill>
                <a:srgbClr val="990033"/>
              </a:solidFill>
            </a:endParaRPr>
          </a:p>
        </p:txBody>
      </p:sp>
      <p:graphicFrame>
        <p:nvGraphicFramePr>
          <p:cNvPr id="115719" name="Object 7"/>
          <p:cNvGraphicFramePr>
            <a:graphicFrameLocks noChangeAspect="1"/>
          </p:cNvGraphicFramePr>
          <p:nvPr/>
        </p:nvGraphicFramePr>
        <p:xfrm>
          <a:off x="1568624" y="3340422"/>
          <a:ext cx="823912" cy="284163"/>
        </p:xfrm>
        <a:graphic>
          <a:graphicData uri="http://schemas.openxmlformats.org/presentationml/2006/ole">
            <mc:AlternateContent xmlns:mc="http://schemas.openxmlformats.org/markup-compatibility/2006">
              <mc:Choice xmlns:v="urn:schemas-microsoft-com:vml" Requires="v">
                <p:oleObj spid="_x0000_s203786" name="Equation" r:id="rId12" imgW="583920" imgH="203040" progId="Equation.DSMT4">
                  <p:embed/>
                </p:oleObj>
              </mc:Choice>
              <mc:Fallback>
                <p:oleObj name="Equation" r:id="rId12" imgW="583920" imgH="203040" progId="Equation.DSMT4">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68624" y="3340422"/>
                        <a:ext cx="823912"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3775985" y="1700808"/>
            <a:ext cx="1268296" cy="261610"/>
          </a:xfrm>
          <a:prstGeom prst="rect">
            <a:avLst/>
          </a:prstGeom>
          <a:noFill/>
        </p:spPr>
        <p:txBody>
          <a:bodyPr wrap="none" rtlCol="0">
            <a:spAutoFit/>
          </a:bodyPr>
          <a:lstStyle/>
          <a:p>
            <a:r>
              <a:rPr lang="en-GB" sz="1100" dirty="0" smtClean="0">
                <a:solidFill>
                  <a:srgbClr val="990033"/>
                </a:solidFill>
              </a:rPr>
              <a:t>Free energy principle</a:t>
            </a:r>
            <a:endParaRPr lang="en-GB" sz="1100" dirty="0">
              <a:solidFill>
                <a:srgbClr val="990033"/>
              </a:solidFill>
            </a:endParaRPr>
          </a:p>
        </p:txBody>
      </p:sp>
      <p:sp>
        <p:nvSpPr>
          <p:cNvPr id="28" name="TextBox 27"/>
          <p:cNvSpPr txBox="1"/>
          <p:nvPr/>
        </p:nvSpPr>
        <p:spPr>
          <a:xfrm>
            <a:off x="5576185" y="1700808"/>
            <a:ext cx="1236236" cy="261610"/>
          </a:xfrm>
          <a:prstGeom prst="rect">
            <a:avLst/>
          </a:prstGeom>
          <a:noFill/>
        </p:spPr>
        <p:txBody>
          <a:bodyPr wrap="none" rtlCol="0">
            <a:spAutoFit/>
          </a:bodyPr>
          <a:lstStyle/>
          <a:p>
            <a:r>
              <a:rPr lang="en-GB" sz="1100" dirty="0" smtClean="0">
                <a:solidFill>
                  <a:srgbClr val="990033"/>
                </a:solidFill>
              </a:rPr>
              <a:t>minimise uncertainty</a:t>
            </a:r>
            <a:endParaRPr lang="en-GB" sz="1100" dirty="0">
              <a:solidFill>
                <a:srgbClr val="990033"/>
              </a:solidFill>
            </a:endParaRPr>
          </a:p>
        </p:txBody>
      </p:sp>
      <p:graphicFrame>
        <p:nvGraphicFramePr>
          <p:cNvPr id="115720" name="Object 8"/>
          <p:cNvGraphicFramePr>
            <a:graphicFrameLocks noChangeAspect="1"/>
          </p:cNvGraphicFramePr>
          <p:nvPr/>
        </p:nvGraphicFramePr>
        <p:xfrm>
          <a:off x="3994794" y="2492896"/>
          <a:ext cx="2633663" cy="444500"/>
        </p:xfrm>
        <a:graphic>
          <a:graphicData uri="http://schemas.openxmlformats.org/presentationml/2006/ole">
            <mc:AlternateContent xmlns:mc="http://schemas.openxmlformats.org/markup-compatibility/2006">
              <mc:Choice xmlns:v="urn:schemas-microsoft-com:vml" Requires="v">
                <p:oleObj spid="_x0000_s203787" name="Equation" r:id="rId14" imgW="1866600" imgH="317160" progId="Equation.DSMT4">
                  <p:embed/>
                </p:oleObj>
              </mc:Choice>
              <mc:Fallback>
                <p:oleObj name="Equation" r:id="rId14" imgW="1866600" imgH="317160" progId="Equation.DSMT4">
                  <p:embed/>
                  <p:pic>
                    <p:nvPicPr>
                      <p:cNvPr id="0"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94794" y="2492896"/>
                        <a:ext cx="2633663"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Arc 28"/>
          <p:cNvSpPr/>
          <p:nvPr/>
        </p:nvSpPr>
        <p:spPr>
          <a:xfrm>
            <a:off x="4468217" y="1484784"/>
            <a:ext cx="1728192" cy="936104"/>
          </a:xfrm>
          <a:prstGeom prst="arc">
            <a:avLst>
              <a:gd name="adj1" fmla="val 21572552"/>
              <a:gd name="adj2" fmla="val 10782540"/>
            </a:avLst>
          </a:prstGeom>
          <a:ln>
            <a:solidFill>
              <a:srgbClr val="99003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3944888" y="1340768"/>
          <a:ext cx="4464496" cy="4386027"/>
        </p:xfrm>
        <a:graphic>
          <a:graphicData uri="http://schemas.openxmlformats.org/presentationml/2006/ole">
            <mc:AlternateContent xmlns:mc="http://schemas.openxmlformats.org/markup-compatibility/2006">
              <mc:Choice xmlns:v="urn:schemas-microsoft-com:vml" Requires="v">
                <p:oleObj spid="_x0000_s118793" name="CorelPhotoPaint.Image.11" r:id="rId3" imgW="4457143" imgH="4241270" progId="">
                  <p:embed/>
                </p:oleObj>
              </mc:Choice>
              <mc:Fallback>
                <p:oleObj name="CorelPhotoPaint.Image.11" r:id="rId3" imgW="4457143" imgH="4241270" progId="">
                  <p:embed/>
                  <p:pic>
                    <p:nvPicPr>
                      <p:cNvPr id="0" name="Object 2"/>
                      <p:cNvPicPr>
                        <a:picLocks noChangeAspect="1" noChangeArrowheads="1"/>
                      </p:cNvPicPr>
                      <p:nvPr/>
                    </p:nvPicPr>
                    <p:blipFill>
                      <a:blip r:embed="rId4">
                        <a:clrChange>
                          <a:clrFrom>
                            <a:srgbClr val="FFF2CA"/>
                          </a:clrFrom>
                          <a:clrTo>
                            <a:srgbClr val="FFF2CA">
                              <a:alpha val="0"/>
                            </a:srgbClr>
                          </a:clrTo>
                        </a:clrChange>
                        <a:lum bright="56000" contrast="-72000"/>
                        <a:extLst>
                          <a:ext uri="{28A0092B-C50C-407E-A947-70E740481C1C}">
                            <a14:useLocalDpi xmlns:a14="http://schemas.microsoft.com/office/drawing/2010/main" val="0"/>
                          </a:ext>
                        </a:extLst>
                      </a:blip>
                      <a:srcRect/>
                      <a:stretch>
                        <a:fillRect/>
                      </a:stretch>
                    </p:blipFill>
                    <p:spPr bwMode="auto">
                      <a:xfrm>
                        <a:off x="3944888" y="1340768"/>
                        <a:ext cx="4464496" cy="4386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45"/>
          <p:cNvGrpSpPr/>
          <p:nvPr/>
        </p:nvGrpSpPr>
        <p:grpSpPr>
          <a:xfrm>
            <a:off x="3080792" y="1792777"/>
            <a:ext cx="2160240" cy="720080"/>
            <a:chOff x="3080792" y="2060848"/>
            <a:chExt cx="2160240" cy="720080"/>
          </a:xfrm>
        </p:grpSpPr>
        <p:sp>
          <p:nvSpPr>
            <p:cNvPr id="38" name="Oval 37"/>
            <p:cNvSpPr/>
            <p:nvPr/>
          </p:nvSpPr>
          <p:spPr>
            <a:xfrm>
              <a:off x="3080792" y="2060848"/>
              <a:ext cx="2160240" cy="720080"/>
            </a:xfrm>
            <a:prstGeom prst="ellipse">
              <a:avLst/>
            </a:prstGeom>
            <a:solidFill>
              <a:schemeClr val="bg1"/>
            </a:solidFill>
            <a:ln w="952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23" name="Object 6"/>
            <p:cNvGraphicFramePr>
              <a:graphicFrameLocks noChangeAspect="1"/>
            </p:cNvGraphicFramePr>
            <p:nvPr/>
          </p:nvGraphicFramePr>
          <p:xfrm>
            <a:off x="3432498" y="2278355"/>
            <a:ext cx="1387475" cy="320675"/>
          </p:xfrm>
          <a:graphic>
            <a:graphicData uri="http://schemas.openxmlformats.org/presentationml/2006/ole">
              <mc:AlternateContent xmlns:mc="http://schemas.openxmlformats.org/markup-compatibility/2006">
                <mc:Choice xmlns:v="urn:schemas-microsoft-com:vml" Requires="v">
                  <p:oleObj spid="_x0000_s118794" name="Equation" r:id="rId5" imgW="990360" imgH="228600" progId="Equation.DSMT4">
                    <p:embed/>
                  </p:oleObj>
                </mc:Choice>
                <mc:Fallback>
                  <p:oleObj name="Equation" r:id="rId5" imgW="990360" imgH="2286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2498" y="2278355"/>
                          <a:ext cx="1387475" cy="3206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grpSp>
      <p:sp>
        <p:nvSpPr>
          <p:cNvPr id="5141" name="Text Box 8"/>
          <p:cNvSpPr txBox="1">
            <a:spLocks noChangeArrowheads="1"/>
          </p:cNvSpPr>
          <p:nvPr/>
        </p:nvSpPr>
        <p:spPr bwMode="auto">
          <a:xfrm>
            <a:off x="344488" y="1480645"/>
            <a:ext cx="3168352" cy="307777"/>
          </a:xfrm>
          <a:prstGeom prst="rect">
            <a:avLst/>
          </a:prstGeom>
          <a:noFill/>
          <a:ln w="12700">
            <a:noFill/>
            <a:miter lim="800000"/>
            <a:headEnd/>
            <a:tailEnd/>
          </a:ln>
        </p:spPr>
        <p:txBody>
          <a:bodyPr wrap="square">
            <a:spAutoFit/>
          </a:bodyPr>
          <a:lstStyle/>
          <a:p>
            <a:pPr algn="ctr" eaLnBrk="0" hangingPunct="0"/>
            <a:r>
              <a:rPr lang="en-US" sz="1400" dirty="0" smtClean="0"/>
              <a:t>Hidden </a:t>
            </a:r>
            <a:r>
              <a:rPr lang="en-US" sz="1400" dirty="0"/>
              <a:t>states in the world</a:t>
            </a:r>
          </a:p>
        </p:txBody>
      </p:sp>
      <p:sp>
        <p:nvSpPr>
          <p:cNvPr id="5142" name="Text Box 9"/>
          <p:cNvSpPr txBox="1">
            <a:spLocks noChangeArrowheads="1"/>
          </p:cNvSpPr>
          <p:nvPr/>
        </p:nvSpPr>
        <p:spPr bwMode="auto">
          <a:xfrm>
            <a:off x="4834806" y="1480645"/>
            <a:ext cx="3502570" cy="307777"/>
          </a:xfrm>
          <a:prstGeom prst="rect">
            <a:avLst/>
          </a:prstGeom>
          <a:noFill/>
          <a:ln w="12700">
            <a:noFill/>
            <a:miter lim="800000"/>
            <a:headEnd/>
            <a:tailEnd/>
          </a:ln>
        </p:spPr>
        <p:txBody>
          <a:bodyPr wrap="square">
            <a:spAutoFit/>
          </a:bodyPr>
          <a:lstStyle/>
          <a:p>
            <a:pPr algn="ctr" eaLnBrk="0" hangingPunct="0"/>
            <a:r>
              <a:rPr lang="en-US" sz="1400" dirty="0" smtClean="0"/>
              <a:t>Internal </a:t>
            </a:r>
            <a:r>
              <a:rPr lang="en-US" sz="1400" dirty="0"/>
              <a:t>states of the </a:t>
            </a:r>
            <a:r>
              <a:rPr lang="en-US" sz="1400" dirty="0" smtClean="0"/>
              <a:t>agent</a:t>
            </a:r>
            <a:endParaRPr lang="en-US" sz="1400" i="1" dirty="0"/>
          </a:p>
        </p:txBody>
      </p:sp>
      <p:sp>
        <p:nvSpPr>
          <p:cNvPr id="5143" name="Text Box 10"/>
          <p:cNvSpPr txBox="1">
            <a:spLocks noChangeArrowheads="1"/>
          </p:cNvSpPr>
          <p:nvPr/>
        </p:nvSpPr>
        <p:spPr bwMode="auto">
          <a:xfrm>
            <a:off x="3368675" y="1531167"/>
            <a:ext cx="1584325" cy="261610"/>
          </a:xfrm>
          <a:prstGeom prst="rect">
            <a:avLst/>
          </a:prstGeom>
          <a:noFill/>
          <a:ln w="12700">
            <a:noFill/>
            <a:miter lim="800000"/>
            <a:headEnd/>
            <a:tailEnd/>
          </a:ln>
        </p:spPr>
        <p:txBody>
          <a:bodyPr>
            <a:spAutoFit/>
          </a:bodyPr>
          <a:lstStyle/>
          <a:p>
            <a:pPr algn="ctr" eaLnBrk="0" hangingPunct="0"/>
            <a:r>
              <a:rPr lang="en-US" sz="1050" dirty="0">
                <a:solidFill>
                  <a:srgbClr val="990033"/>
                </a:solidFill>
              </a:rPr>
              <a:t>Sensations</a:t>
            </a:r>
          </a:p>
        </p:txBody>
      </p:sp>
      <p:grpSp>
        <p:nvGrpSpPr>
          <p:cNvPr id="7" name="Group 42"/>
          <p:cNvGrpSpPr/>
          <p:nvPr/>
        </p:nvGrpSpPr>
        <p:grpSpPr>
          <a:xfrm>
            <a:off x="4953000" y="2851411"/>
            <a:ext cx="2160240" cy="720080"/>
            <a:chOff x="5097016" y="3068960"/>
            <a:chExt cx="2160240" cy="720080"/>
          </a:xfrm>
        </p:grpSpPr>
        <p:sp>
          <p:nvSpPr>
            <p:cNvPr id="36" name="Oval 35"/>
            <p:cNvSpPr/>
            <p:nvPr/>
          </p:nvSpPr>
          <p:spPr>
            <a:xfrm>
              <a:off x="5097016" y="3068960"/>
              <a:ext cx="2160240" cy="720080"/>
            </a:xfrm>
            <a:prstGeom prst="ellipse">
              <a:avLst/>
            </a:prstGeom>
            <a:solidFill>
              <a:schemeClr val="bg1"/>
            </a:solidFill>
            <a:ln w="952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Object 6"/>
            <p:cNvGraphicFramePr>
              <a:graphicFrameLocks noChangeAspect="1"/>
            </p:cNvGraphicFramePr>
            <p:nvPr/>
          </p:nvGraphicFramePr>
          <p:xfrm>
            <a:off x="5295776" y="3285108"/>
            <a:ext cx="1830388" cy="338138"/>
          </p:xfrm>
          <a:graphic>
            <a:graphicData uri="http://schemas.openxmlformats.org/presentationml/2006/ole">
              <mc:AlternateContent xmlns:mc="http://schemas.openxmlformats.org/markup-compatibility/2006">
                <mc:Choice xmlns:v="urn:schemas-microsoft-com:vml" Requires="v">
                  <p:oleObj spid="_x0000_s118795" name="Equation" r:id="rId7" imgW="1307880" imgH="241200" progId="Equation.DSMT4">
                    <p:embed/>
                  </p:oleObj>
                </mc:Choice>
                <mc:Fallback>
                  <p:oleObj name="Equation" r:id="rId7" imgW="1307880" imgH="2412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5776" y="3285108"/>
                          <a:ext cx="1830388" cy="3381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grpSp>
      <p:grpSp>
        <p:nvGrpSpPr>
          <p:cNvPr id="9" name="Group 44"/>
          <p:cNvGrpSpPr/>
          <p:nvPr/>
        </p:nvGrpSpPr>
        <p:grpSpPr>
          <a:xfrm>
            <a:off x="3080792" y="3953017"/>
            <a:ext cx="2160240" cy="720080"/>
            <a:chOff x="3152800" y="4149080"/>
            <a:chExt cx="2160240" cy="720080"/>
          </a:xfrm>
        </p:grpSpPr>
        <p:sp>
          <p:nvSpPr>
            <p:cNvPr id="37" name="Oval 36"/>
            <p:cNvSpPr/>
            <p:nvPr/>
          </p:nvSpPr>
          <p:spPr>
            <a:xfrm>
              <a:off x="3152800" y="4149080"/>
              <a:ext cx="2160240" cy="720080"/>
            </a:xfrm>
            <a:prstGeom prst="ellipse">
              <a:avLst/>
            </a:prstGeom>
            <a:solidFill>
              <a:schemeClr val="bg1"/>
            </a:solidFill>
            <a:ln w="952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Object 11"/>
            <p:cNvGraphicFramePr>
              <a:graphicFrameLocks noChangeAspect="1"/>
            </p:cNvGraphicFramePr>
            <p:nvPr/>
          </p:nvGraphicFramePr>
          <p:xfrm>
            <a:off x="3324424" y="4344988"/>
            <a:ext cx="1760537" cy="320675"/>
          </p:xfrm>
          <a:graphic>
            <a:graphicData uri="http://schemas.openxmlformats.org/presentationml/2006/ole">
              <mc:AlternateContent xmlns:mc="http://schemas.openxmlformats.org/markup-compatibility/2006">
                <mc:Choice xmlns:v="urn:schemas-microsoft-com:vml" Requires="v">
                  <p:oleObj spid="_x0000_s118796" name="Equation" r:id="rId9" imgW="1257120" imgH="228600" progId="Equation.DSMT4">
                    <p:embed/>
                  </p:oleObj>
                </mc:Choice>
                <mc:Fallback>
                  <p:oleObj name="Equation" r:id="rId9" imgW="1257120" imgH="2286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24424" y="4344988"/>
                          <a:ext cx="1760537" cy="3206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grpSp>
      <p:grpSp>
        <p:nvGrpSpPr>
          <p:cNvPr id="10" name="Group 41"/>
          <p:cNvGrpSpPr/>
          <p:nvPr/>
        </p:nvGrpSpPr>
        <p:grpSpPr>
          <a:xfrm>
            <a:off x="1208584" y="2851411"/>
            <a:ext cx="2160240" cy="720080"/>
            <a:chOff x="848544" y="2780928"/>
            <a:chExt cx="2160240" cy="720080"/>
          </a:xfrm>
        </p:grpSpPr>
        <p:sp>
          <p:nvSpPr>
            <p:cNvPr id="31" name="Oval 30"/>
            <p:cNvSpPr/>
            <p:nvPr/>
          </p:nvSpPr>
          <p:spPr>
            <a:xfrm>
              <a:off x="848544" y="2780928"/>
              <a:ext cx="2160240" cy="720080"/>
            </a:xfrm>
            <a:prstGeom prst="ellipse">
              <a:avLst/>
            </a:prstGeom>
            <a:solidFill>
              <a:schemeClr val="bg1"/>
            </a:solidFill>
            <a:ln w="952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Object 6"/>
            <p:cNvGraphicFramePr>
              <a:graphicFrameLocks noChangeAspect="1"/>
            </p:cNvGraphicFramePr>
            <p:nvPr/>
          </p:nvGraphicFramePr>
          <p:xfrm>
            <a:off x="1197620" y="2954214"/>
            <a:ext cx="1439863" cy="323850"/>
          </p:xfrm>
          <a:graphic>
            <a:graphicData uri="http://schemas.openxmlformats.org/presentationml/2006/ole">
              <mc:AlternateContent xmlns:mc="http://schemas.openxmlformats.org/markup-compatibility/2006">
                <mc:Choice xmlns:v="urn:schemas-microsoft-com:vml" Requires="v">
                  <p:oleObj spid="_x0000_s118797" name="Equation" r:id="rId11" imgW="1028520" imgH="228600" progId="Equation.DSMT4">
                    <p:embed/>
                  </p:oleObj>
                </mc:Choice>
                <mc:Fallback>
                  <p:oleObj name="Equation" r:id="rId11" imgW="1028520" imgH="2286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97620" y="2954214"/>
                          <a:ext cx="1439863" cy="3238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grpSp>
      <p:grpSp>
        <p:nvGrpSpPr>
          <p:cNvPr id="11" name="Group 49"/>
          <p:cNvGrpSpPr/>
          <p:nvPr/>
        </p:nvGrpSpPr>
        <p:grpSpPr>
          <a:xfrm>
            <a:off x="1136576" y="1910371"/>
            <a:ext cx="792088" cy="504056"/>
            <a:chOff x="848544" y="4941168"/>
            <a:chExt cx="792088" cy="504056"/>
          </a:xfrm>
        </p:grpSpPr>
        <p:sp>
          <p:nvSpPr>
            <p:cNvPr id="49" name="Oval 48"/>
            <p:cNvSpPr/>
            <p:nvPr/>
          </p:nvSpPr>
          <p:spPr>
            <a:xfrm>
              <a:off x="848544" y="4941168"/>
              <a:ext cx="792088" cy="504056"/>
            </a:xfrm>
            <a:prstGeom prst="ellipse">
              <a:avLst/>
            </a:prstGeom>
            <a:solidFill>
              <a:schemeClr val="bg1"/>
            </a:solidFill>
            <a:ln w="952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graphicFrame>
          <p:nvGraphicFramePr>
            <p:cNvPr id="6" name="Object 6"/>
            <p:cNvGraphicFramePr>
              <a:graphicFrameLocks noChangeAspect="1"/>
            </p:cNvGraphicFramePr>
            <p:nvPr/>
          </p:nvGraphicFramePr>
          <p:xfrm>
            <a:off x="974403" y="5049862"/>
            <a:ext cx="587375" cy="250825"/>
          </p:xfrm>
          <a:graphic>
            <a:graphicData uri="http://schemas.openxmlformats.org/presentationml/2006/ole">
              <mc:AlternateContent xmlns:mc="http://schemas.openxmlformats.org/markup-compatibility/2006">
                <mc:Choice xmlns:v="urn:schemas-microsoft-com:vml" Requires="v">
                  <p:oleObj spid="_x0000_s118798" name="Equation" r:id="rId13" imgW="419040" imgH="177480" progId="Equation.DSMT4">
                    <p:embed/>
                  </p:oleObj>
                </mc:Choice>
                <mc:Fallback>
                  <p:oleObj name="Equation" r:id="rId13" imgW="419040" imgH="1774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4403" y="5049862"/>
                          <a:ext cx="587375" cy="2508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grpSp>
      <p:cxnSp>
        <p:nvCxnSpPr>
          <p:cNvPr id="53" name="Curved Connector 52"/>
          <p:cNvCxnSpPr>
            <a:stCxn id="31" idx="0"/>
            <a:endCxn id="38" idx="2"/>
          </p:cNvCxnSpPr>
          <p:nvPr/>
        </p:nvCxnSpPr>
        <p:spPr>
          <a:xfrm rot="5400000" flipH="1" flipV="1">
            <a:off x="2335451" y="2106070"/>
            <a:ext cx="698594" cy="792088"/>
          </a:xfrm>
          <a:prstGeom prst="curvedConnector2">
            <a:avLst/>
          </a:prstGeom>
          <a:ln w="9525">
            <a:solidFill>
              <a:srgbClr val="99003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Curved Connector 52"/>
          <p:cNvCxnSpPr>
            <a:stCxn id="49" idx="6"/>
            <a:endCxn id="38" idx="2"/>
          </p:cNvCxnSpPr>
          <p:nvPr/>
        </p:nvCxnSpPr>
        <p:spPr>
          <a:xfrm flipV="1">
            <a:off x="1928664" y="2152817"/>
            <a:ext cx="1152128" cy="9582"/>
          </a:xfrm>
          <a:prstGeom prst="curvedConnector3">
            <a:avLst>
              <a:gd name="adj1" fmla="val 50000"/>
            </a:avLst>
          </a:prstGeom>
          <a:ln w="9525">
            <a:solidFill>
              <a:srgbClr val="99003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Curved Connector 52"/>
          <p:cNvCxnSpPr>
            <a:stCxn id="37" idx="2"/>
            <a:endCxn id="31" idx="4"/>
          </p:cNvCxnSpPr>
          <p:nvPr/>
        </p:nvCxnSpPr>
        <p:spPr>
          <a:xfrm rot="10800000">
            <a:off x="2288704" y="3571491"/>
            <a:ext cx="792088" cy="741566"/>
          </a:xfrm>
          <a:prstGeom prst="curvedConnector2">
            <a:avLst/>
          </a:prstGeom>
          <a:ln w="9525">
            <a:solidFill>
              <a:srgbClr val="99003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Curved Connector 52"/>
          <p:cNvCxnSpPr>
            <a:stCxn id="36" idx="4"/>
            <a:endCxn id="37" idx="6"/>
          </p:cNvCxnSpPr>
          <p:nvPr/>
        </p:nvCxnSpPr>
        <p:spPr>
          <a:xfrm rot="5400000">
            <a:off x="5266293" y="3546230"/>
            <a:ext cx="741566" cy="792088"/>
          </a:xfrm>
          <a:prstGeom prst="curvedConnector2">
            <a:avLst/>
          </a:prstGeom>
          <a:ln w="9525">
            <a:solidFill>
              <a:srgbClr val="99003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Curved Connector 52"/>
          <p:cNvCxnSpPr>
            <a:stCxn id="38" idx="4"/>
            <a:endCxn id="37" idx="0"/>
          </p:cNvCxnSpPr>
          <p:nvPr/>
        </p:nvCxnSpPr>
        <p:spPr>
          <a:xfrm rot="5400000">
            <a:off x="3440832" y="3232937"/>
            <a:ext cx="1440160" cy="12700"/>
          </a:xfrm>
          <a:prstGeom prst="curvedConnector3">
            <a:avLst>
              <a:gd name="adj1" fmla="val 50000"/>
            </a:avLst>
          </a:prstGeom>
          <a:ln w="9525">
            <a:solidFill>
              <a:srgbClr val="990033"/>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Curved Connector 52"/>
          <p:cNvCxnSpPr>
            <a:stCxn id="38" idx="6"/>
            <a:endCxn id="36" idx="0"/>
          </p:cNvCxnSpPr>
          <p:nvPr/>
        </p:nvCxnSpPr>
        <p:spPr>
          <a:xfrm>
            <a:off x="5241032" y="2152817"/>
            <a:ext cx="792088" cy="698594"/>
          </a:xfrm>
          <a:prstGeom prst="curvedConnector2">
            <a:avLst/>
          </a:prstGeom>
          <a:ln w="9525">
            <a:solidFill>
              <a:srgbClr val="99003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Curved Connector 52"/>
          <p:cNvCxnSpPr>
            <a:stCxn id="49" idx="2"/>
            <a:endCxn id="31" idx="2"/>
          </p:cNvCxnSpPr>
          <p:nvPr/>
        </p:nvCxnSpPr>
        <p:spPr>
          <a:xfrm rot="10800000" flipH="1" flipV="1">
            <a:off x="1136576" y="2162399"/>
            <a:ext cx="72008" cy="1049052"/>
          </a:xfrm>
          <a:prstGeom prst="curvedConnector3">
            <a:avLst>
              <a:gd name="adj1" fmla="val -480268"/>
            </a:avLst>
          </a:prstGeom>
          <a:ln w="9525">
            <a:solidFill>
              <a:srgbClr val="99003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8" name="Text Box 10"/>
          <p:cNvSpPr txBox="1">
            <a:spLocks noChangeArrowheads="1"/>
          </p:cNvSpPr>
          <p:nvPr/>
        </p:nvSpPr>
        <p:spPr bwMode="auto">
          <a:xfrm>
            <a:off x="3368824" y="4673097"/>
            <a:ext cx="1584325" cy="261610"/>
          </a:xfrm>
          <a:prstGeom prst="rect">
            <a:avLst/>
          </a:prstGeom>
          <a:noFill/>
          <a:ln w="12700">
            <a:noFill/>
            <a:miter lim="800000"/>
            <a:headEnd/>
            <a:tailEnd/>
          </a:ln>
        </p:spPr>
        <p:txBody>
          <a:bodyPr>
            <a:spAutoFit/>
          </a:bodyPr>
          <a:lstStyle/>
          <a:p>
            <a:pPr algn="ctr" eaLnBrk="0" hangingPunct="0"/>
            <a:r>
              <a:rPr lang="en-US" sz="1050" dirty="0" smtClean="0">
                <a:solidFill>
                  <a:srgbClr val="990033"/>
                </a:solidFill>
              </a:rPr>
              <a:t>Action</a:t>
            </a:r>
            <a:endParaRPr lang="en-US" sz="1050" dirty="0">
              <a:solidFill>
                <a:srgbClr val="990033"/>
              </a:solidFill>
            </a:endParaRPr>
          </a:p>
        </p:txBody>
      </p:sp>
      <p:sp>
        <p:nvSpPr>
          <p:cNvPr id="130" name="Text Box 10"/>
          <p:cNvSpPr txBox="1">
            <a:spLocks noChangeArrowheads="1"/>
          </p:cNvSpPr>
          <p:nvPr/>
        </p:nvSpPr>
        <p:spPr bwMode="auto">
          <a:xfrm>
            <a:off x="1496467" y="3664985"/>
            <a:ext cx="1584325" cy="253916"/>
          </a:xfrm>
          <a:prstGeom prst="rect">
            <a:avLst/>
          </a:prstGeom>
          <a:noFill/>
          <a:ln w="12700">
            <a:noFill/>
            <a:miter lim="800000"/>
            <a:headEnd/>
            <a:tailEnd/>
          </a:ln>
        </p:spPr>
        <p:txBody>
          <a:bodyPr>
            <a:spAutoFit/>
          </a:bodyPr>
          <a:lstStyle/>
          <a:p>
            <a:pPr algn="ctr" eaLnBrk="0" hangingPunct="0"/>
            <a:r>
              <a:rPr lang="en-US" sz="1050" dirty="0" smtClean="0"/>
              <a:t>External states</a:t>
            </a:r>
            <a:endParaRPr lang="en-US" sz="1050" dirty="0"/>
          </a:p>
        </p:txBody>
      </p:sp>
      <p:sp>
        <p:nvSpPr>
          <p:cNvPr id="131" name="Text Box 10"/>
          <p:cNvSpPr txBox="1">
            <a:spLocks noChangeArrowheads="1"/>
          </p:cNvSpPr>
          <p:nvPr/>
        </p:nvSpPr>
        <p:spPr bwMode="auto">
          <a:xfrm>
            <a:off x="1064568" y="2448543"/>
            <a:ext cx="936104" cy="253916"/>
          </a:xfrm>
          <a:prstGeom prst="rect">
            <a:avLst/>
          </a:prstGeom>
          <a:noFill/>
          <a:ln w="12700">
            <a:noFill/>
            <a:miter lim="800000"/>
            <a:headEnd/>
            <a:tailEnd/>
          </a:ln>
        </p:spPr>
        <p:txBody>
          <a:bodyPr wrap="square">
            <a:spAutoFit/>
          </a:bodyPr>
          <a:lstStyle/>
          <a:p>
            <a:pPr algn="ctr" eaLnBrk="0" hangingPunct="0"/>
            <a:r>
              <a:rPr lang="en-US" sz="1050" dirty="0" smtClean="0"/>
              <a:t>Fluctuations</a:t>
            </a:r>
            <a:endParaRPr lang="en-US" sz="1050" dirty="0"/>
          </a:p>
        </p:txBody>
      </p:sp>
      <p:sp>
        <p:nvSpPr>
          <p:cNvPr id="132" name="Text Box 10"/>
          <p:cNvSpPr txBox="1">
            <a:spLocks noChangeArrowheads="1"/>
          </p:cNvSpPr>
          <p:nvPr/>
        </p:nvSpPr>
        <p:spPr bwMode="auto">
          <a:xfrm>
            <a:off x="5889104" y="2558443"/>
            <a:ext cx="1584325" cy="253916"/>
          </a:xfrm>
          <a:prstGeom prst="rect">
            <a:avLst/>
          </a:prstGeom>
          <a:noFill/>
          <a:ln w="12700">
            <a:noFill/>
            <a:miter lim="800000"/>
            <a:headEnd/>
            <a:tailEnd/>
          </a:ln>
        </p:spPr>
        <p:txBody>
          <a:bodyPr>
            <a:spAutoFit/>
          </a:bodyPr>
          <a:lstStyle/>
          <a:p>
            <a:pPr algn="ctr" eaLnBrk="0" hangingPunct="0"/>
            <a:r>
              <a:rPr lang="en-US" sz="1050" dirty="0" smtClean="0"/>
              <a:t>Posterior expectations</a:t>
            </a:r>
            <a:endParaRPr lang="en-US" sz="1050" dirty="0"/>
          </a:p>
        </p:txBody>
      </p:sp>
      <p:grpSp>
        <p:nvGrpSpPr>
          <p:cNvPr id="64" name="Group 63"/>
          <p:cNvGrpSpPr/>
          <p:nvPr/>
        </p:nvGrpSpPr>
        <p:grpSpPr>
          <a:xfrm>
            <a:off x="6321152" y="3211451"/>
            <a:ext cx="2808312" cy="1545124"/>
            <a:chOff x="6681192" y="2137792"/>
            <a:chExt cx="2808312" cy="1545124"/>
          </a:xfrm>
        </p:grpSpPr>
        <p:sp>
          <p:nvSpPr>
            <p:cNvPr id="35" name="Oval 34"/>
            <p:cNvSpPr/>
            <p:nvPr/>
          </p:nvSpPr>
          <p:spPr>
            <a:xfrm>
              <a:off x="6681192" y="2636912"/>
              <a:ext cx="2808312" cy="720080"/>
            </a:xfrm>
            <a:prstGeom prst="ellipse">
              <a:avLst/>
            </a:prstGeom>
            <a:solidFill>
              <a:schemeClr val="bg1"/>
            </a:solidFill>
            <a:ln w="952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30" name="Object 10"/>
            <p:cNvGraphicFramePr>
              <a:graphicFrameLocks noChangeAspect="1"/>
            </p:cNvGraphicFramePr>
            <p:nvPr/>
          </p:nvGraphicFramePr>
          <p:xfrm>
            <a:off x="6873180" y="2852738"/>
            <a:ext cx="2400300" cy="338137"/>
          </p:xfrm>
          <a:graphic>
            <a:graphicData uri="http://schemas.openxmlformats.org/presentationml/2006/ole">
              <mc:AlternateContent xmlns:mc="http://schemas.openxmlformats.org/markup-compatibility/2006">
                <mc:Choice xmlns:v="urn:schemas-microsoft-com:vml" Requires="v">
                  <p:oleObj spid="_x0000_s118799" name="Equation" r:id="rId15" imgW="1714320" imgH="241200" progId="Equation.DSMT4">
                    <p:embed/>
                  </p:oleObj>
                </mc:Choice>
                <mc:Fallback>
                  <p:oleObj name="Equation" r:id="rId15" imgW="1714320" imgH="241200" progId="Equation.DSMT4">
                    <p:embed/>
                    <p:pic>
                      <p:nvPicPr>
                        <p:cNvPr id="0"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73180" y="2852738"/>
                          <a:ext cx="2400300" cy="33813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cxnSp>
          <p:nvCxnSpPr>
            <p:cNvPr id="116" name="Curved Connector 52"/>
            <p:cNvCxnSpPr>
              <a:stCxn id="36" idx="6"/>
              <a:endCxn id="35" idx="0"/>
            </p:cNvCxnSpPr>
            <p:nvPr/>
          </p:nvCxnSpPr>
          <p:spPr>
            <a:xfrm>
              <a:off x="7473280" y="2137792"/>
              <a:ext cx="612068" cy="499120"/>
            </a:xfrm>
            <a:prstGeom prst="curvedConnector2">
              <a:avLst/>
            </a:prstGeom>
            <a:ln w="9525">
              <a:solidFill>
                <a:srgbClr val="990033"/>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3" name="Text Box 10"/>
            <p:cNvSpPr txBox="1">
              <a:spLocks noChangeArrowheads="1"/>
            </p:cNvSpPr>
            <p:nvPr/>
          </p:nvSpPr>
          <p:spPr bwMode="auto">
            <a:xfrm>
              <a:off x="7329115" y="3429000"/>
              <a:ext cx="1584325" cy="253916"/>
            </a:xfrm>
            <a:prstGeom prst="rect">
              <a:avLst/>
            </a:prstGeom>
            <a:noFill/>
            <a:ln w="12700">
              <a:noFill/>
              <a:miter lim="800000"/>
              <a:headEnd/>
              <a:tailEnd/>
            </a:ln>
          </p:spPr>
          <p:txBody>
            <a:bodyPr>
              <a:spAutoFit/>
            </a:bodyPr>
            <a:lstStyle/>
            <a:p>
              <a:pPr algn="ctr" eaLnBrk="0" hangingPunct="0"/>
              <a:r>
                <a:rPr lang="en-US" sz="1050" dirty="0" smtClean="0"/>
                <a:t>Prior expectations</a:t>
              </a:r>
              <a:endParaRPr lang="en-US" sz="1050"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98" name="Object 2"/>
          <p:cNvGraphicFramePr>
            <a:graphicFrameLocks noChangeAspect="1"/>
          </p:cNvGraphicFramePr>
          <p:nvPr/>
        </p:nvGraphicFramePr>
        <p:xfrm>
          <a:off x="3008784" y="209818"/>
          <a:ext cx="6768752" cy="6648182"/>
        </p:xfrm>
        <a:graphic>
          <a:graphicData uri="http://schemas.openxmlformats.org/presentationml/2006/ole">
            <mc:AlternateContent xmlns:mc="http://schemas.openxmlformats.org/markup-compatibility/2006">
              <mc:Choice xmlns:v="urn:schemas-microsoft-com:vml" Requires="v">
                <p:oleObj spid="_x0000_s110611" name="CorelPhotoPaint.Image.11" r:id="rId4" imgW="4457143" imgH="4241270" progId="">
                  <p:embed/>
                </p:oleObj>
              </mc:Choice>
              <mc:Fallback>
                <p:oleObj name="CorelPhotoPaint.Image.11" r:id="rId4" imgW="4457143" imgH="4241270" progId="">
                  <p:embed/>
                  <p:pic>
                    <p:nvPicPr>
                      <p:cNvPr id="0" name="Object 2"/>
                      <p:cNvPicPr>
                        <a:picLocks noChangeAspect="1" noChangeArrowheads="1"/>
                      </p:cNvPicPr>
                      <p:nvPr/>
                    </p:nvPicPr>
                    <p:blipFill>
                      <a:blip r:embed="rId5">
                        <a:clrChange>
                          <a:clrFrom>
                            <a:srgbClr val="FFF2CA"/>
                          </a:clrFrom>
                          <a:clrTo>
                            <a:srgbClr val="FFF2CA">
                              <a:alpha val="0"/>
                            </a:srgbClr>
                          </a:clrTo>
                        </a:clrChange>
                        <a:lum bright="56000" contrast="-72000"/>
                        <a:extLst>
                          <a:ext uri="{28A0092B-C50C-407E-A947-70E740481C1C}">
                            <a14:useLocalDpi xmlns:a14="http://schemas.microsoft.com/office/drawing/2010/main" val="0"/>
                          </a:ext>
                        </a:extLst>
                      </a:blip>
                      <a:srcRect/>
                      <a:stretch>
                        <a:fillRect/>
                      </a:stretch>
                    </p:blipFill>
                    <p:spPr bwMode="auto">
                      <a:xfrm>
                        <a:off x="3008784" y="209818"/>
                        <a:ext cx="6768752" cy="664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8" name="Group 77"/>
          <p:cNvGrpSpPr/>
          <p:nvPr/>
        </p:nvGrpSpPr>
        <p:grpSpPr>
          <a:xfrm>
            <a:off x="1424608" y="2276872"/>
            <a:ext cx="936104" cy="1296144"/>
            <a:chOff x="2244439" y="260648"/>
            <a:chExt cx="1312666" cy="1872208"/>
          </a:xfrm>
        </p:grpSpPr>
        <p:pic>
          <p:nvPicPr>
            <p:cNvPr id="70" name="Picture 3"/>
            <p:cNvPicPr>
              <a:picLocks noChangeAspect="1" noChangeArrowheads="1"/>
            </p:cNvPicPr>
            <p:nvPr/>
          </p:nvPicPr>
          <p:blipFill>
            <a:blip r:embed="rId6" cstate="print">
              <a:duotone>
                <a:prstClr val="black"/>
                <a:srgbClr val="D9C3A5">
                  <a:tint val="50000"/>
                  <a:satMod val="180000"/>
                </a:srgbClr>
              </a:duotone>
              <a:lum bright="10000" contrast="-40000"/>
            </a:blip>
            <a:stretch>
              <a:fillRect/>
            </a:stretch>
          </p:blipFill>
          <p:spPr bwMode="auto">
            <a:xfrm rot="10800000">
              <a:off x="2244439" y="908720"/>
              <a:ext cx="1268401" cy="1224136"/>
            </a:xfrm>
            <a:prstGeom prst="rect">
              <a:avLst/>
            </a:prstGeom>
            <a:ln>
              <a:noFill/>
            </a:ln>
            <a:effectLst>
              <a:outerShdw blurRad="292100" dist="139700" dir="2700000" algn="tl" rotWithShape="0">
                <a:srgbClr val="333333">
                  <a:alpha val="65000"/>
                </a:srgbClr>
              </a:outerShdw>
            </a:effectLst>
            <a:scene3d>
              <a:camera prst="isometricTopUp"/>
              <a:lightRig rig="threePt" dir="t"/>
            </a:scene3d>
          </p:spPr>
        </p:pic>
        <p:pic>
          <p:nvPicPr>
            <p:cNvPr id="74" name="Picture 3"/>
            <p:cNvPicPr>
              <a:picLocks noChangeAspect="1" noChangeArrowheads="1"/>
            </p:cNvPicPr>
            <p:nvPr/>
          </p:nvPicPr>
          <p:blipFill>
            <a:blip r:embed="rId6" cstate="print">
              <a:duotone>
                <a:prstClr val="black"/>
                <a:srgbClr val="D9C3A5">
                  <a:tint val="50000"/>
                  <a:satMod val="180000"/>
                </a:srgbClr>
              </a:duotone>
              <a:lum bright="10000" contrast="-40000"/>
            </a:blip>
            <a:stretch>
              <a:fillRect/>
            </a:stretch>
          </p:blipFill>
          <p:spPr bwMode="auto">
            <a:xfrm>
              <a:off x="2244439" y="692696"/>
              <a:ext cx="1268401" cy="1224136"/>
            </a:xfrm>
            <a:prstGeom prst="rect">
              <a:avLst/>
            </a:prstGeom>
            <a:ln>
              <a:noFill/>
            </a:ln>
            <a:effectLst>
              <a:outerShdw blurRad="292100" dist="139700" dir="2700000" algn="tl" rotWithShape="0">
                <a:srgbClr val="333333">
                  <a:alpha val="65000"/>
                </a:srgbClr>
              </a:outerShdw>
            </a:effectLst>
            <a:scene3d>
              <a:camera prst="isometricTopUp"/>
              <a:lightRig rig="threePt" dir="t"/>
            </a:scene3d>
          </p:spPr>
        </p:pic>
        <p:pic>
          <p:nvPicPr>
            <p:cNvPr id="76" name="Picture 3"/>
            <p:cNvPicPr>
              <a:picLocks noChangeAspect="1" noChangeArrowheads="1"/>
            </p:cNvPicPr>
            <p:nvPr/>
          </p:nvPicPr>
          <p:blipFill>
            <a:blip r:embed="rId6" cstate="print">
              <a:duotone>
                <a:prstClr val="black"/>
                <a:srgbClr val="D9C3A5">
                  <a:tint val="50000"/>
                  <a:satMod val="180000"/>
                </a:srgbClr>
              </a:duotone>
              <a:lum bright="10000" contrast="-40000"/>
            </a:blip>
            <a:stretch>
              <a:fillRect/>
            </a:stretch>
          </p:blipFill>
          <p:spPr bwMode="auto">
            <a:xfrm rot="10800000">
              <a:off x="2244439" y="476672"/>
              <a:ext cx="1268401" cy="1224136"/>
            </a:xfrm>
            <a:prstGeom prst="rect">
              <a:avLst/>
            </a:prstGeom>
            <a:ln>
              <a:noFill/>
            </a:ln>
            <a:effectLst>
              <a:outerShdw blurRad="292100" dist="139700" dir="2700000" algn="tl" rotWithShape="0">
                <a:srgbClr val="333333">
                  <a:alpha val="65000"/>
                </a:srgbClr>
              </a:outerShdw>
            </a:effectLst>
            <a:scene3d>
              <a:camera prst="isometricTopUp"/>
              <a:lightRig rig="threePt" dir="t"/>
            </a:scene3d>
          </p:spPr>
        </p:pic>
        <p:pic>
          <p:nvPicPr>
            <p:cNvPr id="77" name="Picture 3"/>
            <p:cNvPicPr>
              <a:picLocks noChangeAspect="1" noChangeArrowheads="1"/>
            </p:cNvPicPr>
            <p:nvPr/>
          </p:nvPicPr>
          <p:blipFill>
            <a:blip r:embed="rId6" cstate="print">
              <a:duotone>
                <a:prstClr val="black"/>
                <a:srgbClr val="D9C3A5">
                  <a:tint val="50000"/>
                  <a:satMod val="180000"/>
                </a:srgbClr>
              </a:duotone>
              <a:lum bright="10000" contrast="-40000"/>
            </a:blip>
            <a:stretch>
              <a:fillRect/>
            </a:stretch>
          </p:blipFill>
          <p:spPr bwMode="auto">
            <a:xfrm>
              <a:off x="2288704" y="260648"/>
              <a:ext cx="1268401" cy="1224136"/>
            </a:xfrm>
            <a:prstGeom prst="rect">
              <a:avLst/>
            </a:prstGeom>
            <a:ln>
              <a:noFill/>
            </a:ln>
            <a:effectLst>
              <a:outerShdw blurRad="292100" dist="139700" dir="2700000" algn="tl" rotWithShape="0">
                <a:srgbClr val="333333">
                  <a:alpha val="65000"/>
                </a:srgbClr>
              </a:outerShdw>
            </a:effectLst>
            <a:scene3d>
              <a:camera prst="isometricTopUp"/>
              <a:lightRig rig="threePt" dir="t"/>
            </a:scene3d>
          </p:spPr>
        </p:pic>
      </p:grpSp>
      <p:pic>
        <p:nvPicPr>
          <p:cNvPr id="66" name="Picture 3"/>
          <p:cNvPicPr>
            <a:picLocks noChangeAspect="1" noChangeArrowheads="1"/>
          </p:cNvPicPr>
          <p:nvPr/>
        </p:nvPicPr>
        <p:blipFill>
          <a:blip r:embed="rId6" cstate="print">
            <a:duotone>
              <a:prstClr val="black"/>
              <a:srgbClr val="D9C3A5">
                <a:tint val="50000"/>
                <a:satMod val="180000"/>
              </a:srgbClr>
            </a:duotone>
            <a:lum bright="10000" contrast="-40000"/>
          </a:blip>
          <a:stretch>
            <a:fillRect/>
          </a:stretch>
        </p:blipFill>
        <p:spPr bwMode="auto">
          <a:xfrm>
            <a:off x="272480" y="4005064"/>
            <a:ext cx="2088232" cy="2591421"/>
          </a:xfrm>
          <a:prstGeom prst="rect">
            <a:avLst/>
          </a:prstGeom>
          <a:noFill/>
          <a:ln>
            <a:noFill/>
          </a:ln>
        </p:spPr>
      </p:pic>
      <p:pic>
        <p:nvPicPr>
          <p:cNvPr id="42016" name="Picture 32"/>
          <p:cNvPicPr>
            <a:picLocks noChangeAspect="1" noChangeArrowheads="1"/>
          </p:cNvPicPr>
          <p:nvPr/>
        </p:nvPicPr>
        <p:blipFill>
          <a:blip r:embed="rId7" cstate="print">
            <a:duotone>
              <a:prstClr val="black"/>
              <a:srgbClr val="D9C3A5">
                <a:tint val="50000"/>
                <a:satMod val="180000"/>
              </a:srgbClr>
            </a:duotone>
          </a:blip>
          <a:srcRect l="30526"/>
          <a:stretch>
            <a:fillRect/>
          </a:stretch>
        </p:blipFill>
        <p:spPr bwMode="auto">
          <a:xfrm flipH="1">
            <a:off x="2576736" y="4973855"/>
            <a:ext cx="792088" cy="903417"/>
          </a:xfrm>
          <a:prstGeom prst="rect">
            <a:avLst/>
          </a:prstGeom>
          <a:noFill/>
          <a:ln w="9525">
            <a:noFill/>
            <a:miter lim="800000"/>
            <a:headEnd/>
            <a:tailEnd/>
          </a:ln>
        </p:spPr>
      </p:pic>
      <p:sp>
        <p:nvSpPr>
          <p:cNvPr id="266" name="Oval 265"/>
          <p:cNvSpPr/>
          <p:nvPr/>
        </p:nvSpPr>
        <p:spPr>
          <a:xfrm>
            <a:off x="1784648" y="4437112"/>
            <a:ext cx="432048" cy="43204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8" name="Straight Connector 267"/>
          <p:cNvCxnSpPr>
            <a:stCxn id="266" idx="0"/>
            <a:endCxn id="42016" idx="3"/>
          </p:cNvCxnSpPr>
          <p:nvPr/>
        </p:nvCxnSpPr>
        <p:spPr>
          <a:xfrm>
            <a:off x="2000672" y="4437112"/>
            <a:ext cx="576064" cy="988452"/>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a:stCxn id="266" idx="4"/>
            <a:endCxn id="42016" idx="3"/>
          </p:cNvCxnSpPr>
          <p:nvPr/>
        </p:nvCxnSpPr>
        <p:spPr>
          <a:xfrm>
            <a:off x="2000672" y="4869160"/>
            <a:ext cx="576064" cy="556404"/>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p:nvPr/>
        </p:nvCxnSpPr>
        <p:spPr>
          <a:xfrm flipV="1">
            <a:off x="1352600" y="4652269"/>
            <a:ext cx="648072" cy="648939"/>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a:stCxn id="66" idx="2"/>
            <a:endCxn id="66" idx="0"/>
          </p:cNvCxnSpPr>
          <p:nvPr/>
        </p:nvCxnSpPr>
        <p:spPr>
          <a:xfrm flipV="1">
            <a:off x="1316596" y="4005064"/>
            <a:ext cx="0" cy="2591421"/>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a:stCxn id="66" idx="3"/>
            <a:endCxn id="66" idx="1"/>
          </p:cNvCxnSpPr>
          <p:nvPr/>
        </p:nvCxnSpPr>
        <p:spPr>
          <a:xfrm flipH="1">
            <a:off x="272480" y="5300775"/>
            <a:ext cx="2088232"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flipV="1">
            <a:off x="2000672" y="4220221"/>
            <a:ext cx="0" cy="792087"/>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1640632" y="4652269"/>
            <a:ext cx="720080"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50" name="AutoShape 75"/>
          <p:cNvCxnSpPr>
            <a:cxnSpLocks noChangeShapeType="1"/>
            <a:stCxn id="91" idx="3"/>
            <a:endCxn id="108" idx="1"/>
          </p:cNvCxnSpPr>
          <p:nvPr/>
        </p:nvCxnSpPr>
        <p:spPr bwMode="auto">
          <a:xfrm rot="16200000" flipH="1">
            <a:off x="4131531" y="2463515"/>
            <a:ext cx="432048" cy="922858"/>
          </a:xfrm>
          <a:prstGeom prst="curvedConnector2">
            <a:avLst/>
          </a:prstGeom>
          <a:noFill/>
          <a:ln w="19050">
            <a:solidFill>
              <a:srgbClr val="FF3300"/>
            </a:solidFill>
            <a:round/>
            <a:headEnd/>
            <a:tailEnd type="triangle" w="med" len="med"/>
          </a:ln>
        </p:spPr>
      </p:cxnSp>
      <p:sp>
        <p:nvSpPr>
          <p:cNvPr id="93" name="Oval 92"/>
          <p:cNvSpPr/>
          <p:nvPr/>
        </p:nvSpPr>
        <p:spPr>
          <a:xfrm>
            <a:off x="4723730" y="836712"/>
            <a:ext cx="504056" cy="504056"/>
          </a:xfrm>
          <a:prstGeom prst="ellipse">
            <a:avLst/>
          </a:prstGeom>
          <a:solidFill>
            <a:schemeClr val="accent3"/>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0" name="Object 22"/>
          <p:cNvGraphicFramePr>
            <a:graphicFrameLocks noChangeAspect="1"/>
          </p:cNvGraphicFramePr>
          <p:nvPr/>
        </p:nvGraphicFramePr>
        <p:xfrm>
          <a:off x="4808984" y="908844"/>
          <a:ext cx="353060" cy="336550"/>
        </p:xfrm>
        <a:graphic>
          <a:graphicData uri="http://schemas.openxmlformats.org/presentationml/2006/ole">
            <mc:AlternateContent xmlns:mc="http://schemas.openxmlformats.org/markup-compatibility/2006">
              <mc:Choice xmlns:v="urn:schemas-microsoft-com:vml" Requires="v">
                <p:oleObj spid="_x0000_s110612" name="Equation" r:id="rId8" imgW="253800" imgH="241200" progId="Equation.DSMT4">
                  <p:embed/>
                </p:oleObj>
              </mc:Choice>
              <mc:Fallback>
                <p:oleObj name="Equation" r:id="rId8" imgW="253800" imgH="24120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8984" y="908844"/>
                        <a:ext cx="35306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10" name="AutoShape 75"/>
          <p:cNvCxnSpPr>
            <a:cxnSpLocks noChangeShapeType="1"/>
            <a:stCxn id="93" idx="6"/>
            <a:endCxn id="114" idx="0"/>
          </p:cNvCxnSpPr>
          <p:nvPr/>
        </p:nvCxnSpPr>
        <p:spPr bwMode="auto">
          <a:xfrm>
            <a:off x="5227786" y="1088740"/>
            <a:ext cx="1692188" cy="612068"/>
          </a:xfrm>
          <a:prstGeom prst="curvedConnector2">
            <a:avLst/>
          </a:prstGeom>
          <a:noFill/>
          <a:ln w="19050">
            <a:solidFill>
              <a:srgbClr val="FF3300"/>
            </a:solidFill>
            <a:round/>
            <a:headEnd/>
            <a:tailEnd type="triangle" w="med" len="med"/>
          </a:ln>
        </p:spPr>
      </p:cxnSp>
      <p:sp>
        <p:nvSpPr>
          <p:cNvPr id="12305" name="Text Box 20"/>
          <p:cNvSpPr txBox="1">
            <a:spLocks noChangeArrowheads="1"/>
          </p:cNvSpPr>
          <p:nvPr/>
        </p:nvSpPr>
        <p:spPr bwMode="auto">
          <a:xfrm>
            <a:off x="3177158" y="476672"/>
            <a:ext cx="3119438" cy="5137150"/>
          </a:xfrm>
          <a:prstGeom prst="rect">
            <a:avLst/>
          </a:prstGeom>
          <a:noFill/>
          <a:ln w="9525">
            <a:noFill/>
            <a:miter lim="800000"/>
            <a:headEnd/>
            <a:tailEnd/>
          </a:ln>
        </p:spPr>
        <p:txBody>
          <a:bodyPr wrap="none" anchor="ctr"/>
          <a:lstStyle/>
          <a:p>
            <a:endParaRPr lang="en-GB">
              <a:latin typeface="Arial" charset="0"/>
            </a:endParaRPr>
          </a:p>
        </p:txBody>
      </p:sp>
      <p:sp>
        <p:nvSpPr>
          <p:cNvPr id="75" name="Text Box 10"/>
          <p:cNvSpPr txBox="1">
            <a:spLocks noChangeArrowheads="1"/>
          </p:cNvSpPr>
          <p:nvPr/>
        </p:nvSpPr>
        <p:spPr bwMode="auto">
          <a:xfrm>
            <a:off x="7257256" y="980728"/>
            <a:ext cx="1368152" cy="253916"/>
          </a:xfrm>
          <a:prstGeom prst="rect">
            <a:avLst/>
          </a:prstGeom>
          <a:noFill/>
          <a:ln w="12700">
            <a:noFill/>
            <a:miter lim="800000"/>
            <a:headEnd/>
            <a:tailEnd/>
          </a:ln>
        </p:spPr>
        <p:txBody>
          <a:bodyPr wrap="square">
            <a:spAutoFit/>
          </a:bodyPr>
          <a:lstStyle/>
          <a:p>
            <a:pPr algn="ctr" eaLnBrk="0" hangingPunct="0"/>
            <a:r>
              <a:rPr lang="en-US" sz="1050" dirty="0" smtClean="0"/>
              <a:t>Frontal eye fields</a:t>
            </a:r>
            <a:endParaRPr lang="en-US" sz="1050" dirty="0"/>
          </a:p>
        </p:txBody>
      </p:sp>
      <p:sp>
        <p:nvSpPr>
          <p:cNvPr id="88" name="Oval 87"/>
          <p:cNvSpPr/>
          <p:nvPr/>
        </p:nvSpPr>
        <p:spPr>
          <a:xfrm>
            <a:off x="5601072" y="5661248"/>
            <a:ext cx="504056" cy="504056"/>
          </a:xfrm>
          <a:prstGeom prst="ellips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2005" name="Object 21"/>
          <p:cNvGraphicFramePr>
            <a:graphicFrameLocks noChangeAspect="1"/>
          </p:cNvGraphicFramePr>
          <p:nvPr/>
        </p:nvGraphicFramePr>
        <p:xfrm>
          <a:off x="5745088" y="5661248"/>
          <a:ext cx="288032" cy="420970"/>
        </p:xfrm>
        <a:graphic>
          <a:graphicData uri="http://schemas.openxmlformats.org/presentationml/2006/ole">
            <mc:AlternateContent xmlns:mc="http://schemas.openxmlformats.org/markup-compatibility/2006">
              <mc:Choice xmlns:v="urn:schemas-microsoft-com:vml" Requires="v">
                <p:oleObj spid="_x0000_s110613" name="Equation" r:id="rId10" imgW="164880" imgH="241200" progId="Equation.DSMT4">
                  <p:embed/>
                </p:oleObj>
              </mc:Choice>
              <mc:Fallback>
                <p:oleObj name="Equation" r:id="rId10" imgW="164880" imgH="241200" progId="Equation.DSMT4">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45088" y="5661248"/>
                        <a:ext cx="288032" cy="420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7" name="Isosceles Triangle 86"/>
          <p:cNvSpPr/>
          <p:nvPr/>
        </p:nvSpPr>
        <p:spPr>
          <a:xfrm>
            <a:off x="5601072" y="5013176"/>
            <a:ext cx="576064" cy="576064"/>
          </a:xfrm>
          <a:prstGeom prst="triangle">
            <a:avLst/>
          </a:prstGeom>
          <a:solidFill>
            <a:schemeClr val="accent3"/>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2006" name="Object 22"/>
          <p:cNvGraphicFramePr>
            <a:graphicFrameLocks noChangeAspect="1"/>
          </p:cNvGraphicFramePr>
          <p:nvPr/>
        </p:nvGraphicFramePr>
        <p:xfrm>
          <a:off x="5745088" y="5229200"/>
          <a:ext cx="354330" cy="336550"/>
        </p:xfrm>
        <a:graphic>
          <a:graphicData uri="http://schemas.openxmlformats.org/presentationml/2006/ole">
            <mc:AlternateContent xmlns:mc="http://schemas.openxmlformats.org/markup-compatibility/2006">
              <mc:Choice xmlns:v="urn:schemas-microsoft-com:vml" Requires="v">
                <p:oleObj spid="_x0000_s110614" name="Equation" r:id="rId12" imgW="253800" imgH="241200" progId="Equation.DSMT4">
                  <p:embed/>
                </p:oleObj>
              </mc:Choice>
              <mc:Fallback>
                <p:oleObj name="Equation" r:id="rId12" imgW="253800" imgH="241200" progId="Equation.DSMT4">
                  <p:embed/>
                  <p:pic>
                    <p:nvPicPr>
                      <p:cNvPr id="0"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45088" y="5229200"/>
                        <a:ext cx="35433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9" name="Oval 88"/>
          <p:cNvSpPr/>
          <p:nvPr/>
        </p:nvSpPr>
        <p:spPr>
          <a:xfrm>
            <a:off x="3584848" y="2780928"/>
            <a:ext cx="504056" cy="504056"/>
          </a:xfrm>
          <a:prstGeom prst="ellips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0" name="Object 21"/>
          <p:cNvGraphicFramePr>
            <a:graphicFrameLocks noChangeAspect="1"/>
          </p:cNvGraphicFramePr>
          <p:nvPr/>
        </p:nvGraphicFramePr>
        <p:xfrm>
          <a:off x="3679775" y="2791669"/>
          <a:ext cx="265113" cy="420687"/>
        </p:xfrm>
        <a:graphic>
          <a:graphicData uri="http://schemas.openxmlformats.org/presentationml/2006/ole">
            <mc:AlternateContent xmlns:mc="http://schemas.openxmlformats.org/markup-compatibility/2006">
              <mc:Choice xmlns:v="urn:schemas-microsoft-com:vml" Requires="v">
                <p:oleObj spid="_x0000_s110615" name="Equation" r:id="rId14" imgW="152280" imgH="241200" progId="Equation.DSMT4">
                  <p:embed/>
                </p:oleObj>
              </mc:Choice>
              <mc:Fallback>
                <p:oleObj name="Equation" r:id="rId14" imgW="152280" imgH="241200" progId="Equation.DSMT4">
                  <p:embed/>
                  <p:pic>
                    <p:nvPicPr>
                      <p:cNvPr id="0"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79775" y="2791669"/>
                        <a:ext cx="26511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 name="Isosceles Triangle 98"/>
          <p:cNvSpPr/>
          <p:nvPr/>
        </p:nvSpPr>
        <p:spPr>
          <a:xfrm>
            <a:off x="4651722" y="1412776"/>
            <a:ext cx="576064" cy="576064"/>
          </a:xfrm>
          <a:prstGeom prst="triangle">
            <a:avLst/>
          </a:prstGeom>
          <a:solidFill>
            <a:schemeClr val="accent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4" name="Object 21"/>
          <p:cNvGraphicFramePr>
            <a:graphicFrameLocks noChangeAspect="1"/>
          </p:cNvGraphicFramePr>
          <p:nvPr/>
        </p:nvGraphicFramePr>
        <p:xfrm>
          <a:off x="4779134" y="1652290"/>
          <a:ext cx="389890" cy="336550"/>
        </p:xfrm>
        <a:graphic>
          <a:graphicData uri="http://schemas.openxmlformats.org/presentationml/2006/ole">
            <mc:AlternateContent xmlns:mc="http://schemas.openxmlformats.org/markup-compatibility/2006">
              <mc:Choice xmlns:v="urn:schemas-microsoft-com:vml" Requires="v">
                <p:oleObj spid="_x0000_s110616" name="Equation" r:id="rId16" imgW="279360" imgH="241200" progId="Equation.DSMT4">
                  <p:embed/>
                </p:oleObj>
              </mc:Choice>
              <mc:Fallback>
                <p:oleObj name="Equation" r:id="rId16" imgW="279360" imgH="241200" progId="Equation.DSMT4">
                  <p:embed/>
                  <p:pic>
                    <p:nvPicPr>
                      <p:cNvPr id="0" name="Picture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79134" y="1652290"/>
                        <a:ext cx="38989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 name="Oval 113"/>
          <p:cNvSpPr/>
          <p:nvPr/>
        </p:nvSpPr>
        <p:spPr>
          <a:xfrm>
            <a:off x="6667946" y="1700808"/>
            <a:ext cx="504056" cy="504056"/>
          </a:xfrm>
          <a:prstGeom prst="ellips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5" name="Object 21"/>
          <p:cNvGraphicFramePr>
            <a:graphicFrameLocks noChangeAspect="1"/>
          </p:cNvGraphicFramePr>
          <p:nvPr/>
        </p:nvGraphicFramePr>
        <p:xfrm>
          <a:off x="6825208" y="1772816"/>
          <a:ext cx="265430" cy="320040"/>
        </p:xfrm>
        <a:graphic>
          <a:graphicData uri="http://schemas.openxmlformats.org/presentationml/2006/ole">
            <mc:AlternateContent xmlns:mc="http://schemas.openxmlformats.org/markup-compatibility/2006">
              <mc:Choice xmlns:v="urn:schemas-microsoft-com:vml" Requires="v">
                <p:oleObj spid="_x0000_s110617" name="Equation" r:id="rId18" imgW="190440" imgH="228600" progId="Equation.DSMT4">
                  <p:embed/>
                </p:oleObj>
              </mc:Choice>
              <mc:Fallback>
                <p:oleObj name="Equation" r:id="rId18" imgW="190440" imgH="228600" progId="Equation.DSMT4">
                  <p:embed/>
                  <p:pic>
                    <p:nvPicPr>
                      <p:cNvPr id="0"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825208" y="1772816"/>
                        <a:ext cx="265430" cy="32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7" name="Isosceles Triangle 116"/>
          <p:cNvSpPr/>
          <p:nvPr/>
        </p:nvSpPr>
        <p:spPr>
          <a:xfrm>
            <a:off x="6609184" y="980728"/>
            <a:ext cx="576064" cy="576064"/>
          </a:xfrm>
          <a:prstGeom prst="triangle">
            <a:avLst/>
          </a:prstGeom>
          <a:solidFill>
            <a:schemeClr val="accent3"/>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8" name="Object 22"/>
          <p:cNvGraphicFramePr>
            <a:graphicFrameLocks noChangeAspect="1"/>
          </p:cNvGraphicFramePr>
          <p:nvPr/>
        </p:nvGraphicFramePr>
        <p:xfrm>
          <a:off x="6811362" y="1196752"/>
          <a:ext cx="229870" cy="318770"/>
        </p:xfrm>
        <a:graphic>
          <a:graphicData uri="http://schemas.openxmlformats.org/presentationml/2006/ole">
            <mc:AlternateContent xmlns:mc="http://schemas.openxmlformats.org/markup-compatibility/2006">
              <mc:Choice xmlns:v="urn:schemas-microsoft-com:vml" Requires="v">
                <p:oleObj spid="_x0000_s110618" name="Equation" r:id="rId20" imgW="164880" imgH="228600" progId="Equation.DSMT4">
                  <p:embed/>
                </p:oleObj>
              </mc:Choice>
              <mc:Fallback>
                <p:oleObj name="Equation" r:id="rId20" imgW="164880" imgH="228600" progId="Equation.DSMT4">
                  <p:embed/>
                  <p:pic>
                    <p:nvPicPr>
                      <p:cNvPr id="0" name="Picture 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11362" y="1196752"/>
                        <a:ext cx="229870" cy="318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4" name="Picture 7"/>
          <p:cNvPicPr>
            <a:picLocks noChangeAspect="1" noChangeArrowheads="1"/>
          </p:cNvPicPr>
          <p:nvPr/>
        </p:nvPicPr>
        <p:blipFill>
          <a:blip r:embed="rId22" cstate="print">
            <a:duotone>
              <a:prstClr val="black"/>
              <a:srgbClr val="D9C3A5">
                <a:tint val="50000"/>
                <a:satMod val="180000"/>
              </a:srgbClr>
            </a:duotone>
          </a:blip>
          <a:stretch>
            <a:fillRect/>
          </a:stretch>
        </p:blipFill>
        <p:spPr bwMode="auto">
          <a:xfrm>
            <a:off x="6249145" y="3717033"/>
            <a:ext cx="1008111" cy="1008111"/>
          </a:xfrm>
          <a:prstGeom prst="rect">
            <a:avLst/>
          </a:prstGeom>
          <a:ln>
            <a:noFill/>
          </a:ln>
          <a:effectLst>
            <a:outerShdw blurRad="292100" dist="139700" dir="2700000" algn="tl" rotWithShape="0">
              <a:srgbClr val="333333">
                <a:alpha val="65000"/>
              </a:srgbClr>
            </a:outerShdw>
          </a:effectLst>
          <a:scene3d>
            <a:camera prst="isometricTopUp"/>
            <a:lightRig rig="threePt" dir="t"/>
          </a:scene3d>
        </p:spPr>
      </p:pic>
      <p:sp>
        <p:nvSpPr>
          <p:cNvPr id="120" name="Isosceles Triangle 119"/>
          <p:cNvSpPr/>
          <p:nvPr/>
        </p:nvSpPr>
        <p:spPr>
          <a:xfrm>
            <a:off x="7113240" y="3789040"/>
            <a:ext cx="576064" cy="576064"/>
          </a:xfrm>
          <a:prstGeom prst="triangle">
            <a:avLst/>
          </a:prstGeom>
          <a:solidFill>
            <a:schemeClr val="accent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1" name="Object 21"/>
          <p:cNvGraphicFramePr>
            <a:graphicFrameLocks noChangeAspect="1"/>
          </p:cNvGraphicFramePr>
          <p:nvPr/>
        </p:nvGraphicFramePr>
        <p:xfrm>
          <a:off x="7332663" y="4022725"/>
          <a:ext cx="176212" cy="282575"/>
        </p:xfrm>
        <a:graphic>
          <a:graphicData uri="http://schemas.openxmlformats.org/presentationml/2006/ole">
            <mc:AlternateContent xmlns:mc="http://schemas.openxmlformats.org/markup-compatibility/2006">
              <mc:Choice xmlns:v="urn:schemas-microsoft-com:vml" Requires="v">
                <p:oleObj spid="_x0000_s110619" name="Equation" r:id="rId23" imgW="126720" imgH="203040" progId="Equation.DSMT4">
                  <p:embed/>
                </p:oleObj>
              </mc:Choice>
              <mc:Fallback>
                <p:oleObj name="Equation" r:id="rId23" imgW="126720" imgH="203040" progId="Equation.DSMT4">
                  <p:embed/>
                  <p:pic>
                    <p:nvPicPr>
                      <p:cNvPr id="0" name="Picture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332663" y="4022725"/>
                        <a:ext cx="176212"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25" name="AutoShape 61"/>
          <p:cNvCxnSpPr>
            <a:cxnSpLocks noChangeShapeType="1"/>
            <a:stCxn id="89" idx="2"/>
            <a:endCxn id="42016" idx="0"/>
          </p:cNvCxnSpPr>
          <p:nvPr/>
        </p:nvCxnSpPr>
        <p:spPr bwMode="auto">
          <a:xfrm rot="10800000" flipV="1">
            <a:off x="2972780" y="3032955"/>
            <a:ext cx="612068" cy="1940899"/>
          </a:xfrm>
          <a:prstGeom prst="curvedConnector2">
            <a:avLst/>
          </a:prstGeom>
          <a:noFill/>
          <a:ln w="19050">
            <a:solidFill>
              <a:schemeClr val="tx1"/>
            </a:solidFill>
            <a:round/>
            <a:headEnd type="triangle" w="med" len="med"/>
            <a:tailEnd/>
          </a:ln>
        </p:spPr>
      </p:cxnSp>
      <p:cxnSp>
        <p:nvCxnSpPr>
          <p:cNvPr id="129" name="AutoShape 61"/>
          <p:cNvCxnSpPr>
            <a:cxnSpLocks noChangeShapeType="1"/>
            <a:stCxn id="91" idx="5"/>
            <a:endCxn id="89" idx="6"/>
          </p:cNvCxnSpPr>
          <p:nvPr/>
        </p:nvCxnSpPr>
        <p:spPr bwMode="auto">
          <a:xfrm>
            <a:off x="4030142" y="2420888"/>
            <a:ext cx="58762" cy="612068"/>
          </a:xfrm>
          <a:prstGeom prst="curvedConnector3">
            <a:avLst>
              <a:gd name="adj1" fmla="val 634110"/>
            </a:avLst>
          </a:prstGeom>
          <a:noFill/>
          <a:ln w="19050">
            <a:solidFill>
              <a:schemeClr val="tx1"/>
            </a:solidFill>
            <a:round/>
            <a:headEnd type="triangle" w="med" len="med"/>
            <a:tailEnd/>
          </a:ln>
        </p:spPr>
      </p:cxnSp>
      <p:cxnSp>
        <p:nvCxnSpPr>
          <p:cNvPr id="138" name="AutoShape 61"/>
          <p:cNvCxnSpPr>
            <a:cxnSpLocks noChangeShapeType="1"/>
            <a:stCxn id="88" idx="3"/>
            <a:endCxn id="42016" idx="2"/>
          </p:cNvCxnSpPr>
          <p:nvPr/>
        </p:nvCxnSpPr>
        <p:spPr bwMode="auto">
          <a:xfrm rot="5400000" flipH="1">
            <a:off x="4216727" y="4633326"/>
            <a:ext cx="214215" cy="2702109"/>
          </a:xfrm>
          <a:prstGeom prst="curvedConnector3">
            <a:avLst>
              <a:gd name="adj1" fmla="val -141175"/>
            </a:avLst>
          </a:prstGeom>
          <a:noFill/>
          <a:ln w="19050">
            <a:solidFill>
              <a:schemeClr val="tx1"/>
            </a:solidFill>
            <a:round/>
            <a:headEnd type="triangle" w="med" len="med"/>
            <a:tailEnd/>
          </a:ln>
        </p:spPr>
      </p:cxnSp>
      <p:cxnSp>
        <p:nvCxnSpPr>
          <p:cNvPr id="142" name="AutoShape 61"/>
          <p:cNvCxnSpPr>
            <a:cxnSpLocks noChangeShapeType="1"/>
            <a:stCxn id="87" idx="5"/>
            <a:endCxn id="88" idx="6"/>
          </p:cNvCxnSpPr>
          <p:nvPr/>
        </p:nvCxnSpPr>
        <p:spPr bwMode="auto">
          <a:xfrm>
            <a:off x="6033120" y="5301208"/>
            <a:ext cx="72008" cy="612068"/>
          </a:xfrm>
          <a:prstGeom prst="curvedConnector3">
            <a:avLst>
              <a:gd name="adj1" fmla="val 517465"/>
            </a:avLst>
          </a:prstGeom>
          <a:noFill/>
          <a:ln w="19050">
            <a:solidFill>
              <a:schemeClr val="tx1"/>
            </a:solidFill>
            <a:round/>
            <a:headEnd type="triangle" w="med" len="med"/>
            <a:tailEnd/>
          </a:ln>
        </p:spPr>
      </p:cxnSp>
      <p:sp>
        <p:nvSpPr>
          <p:cNvPr id="147" name="Oval 146"/>
          <p:cNvSpPr/>
          <p:nvPr/>
        </p:nvSpPr>
        <p:spPr>
          <a:xfrm>
            <a:off x="3152800" y="5230067"/>
            <a:ext cx="432048" cy="432048"/>
          </a:xfrm>
          <a:prstGeom prst="ellipse">
            <a:avLst/>
          </a:prstGeom>
          <a:solidFill>
            <a:schemeClr val="accent2">
              <a:lumMod val="50000"/>
            </a:schemeClr>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8" name="AutoShape 61"/>
          <p:cNvCxnSpPr>
            <a:cxnSpLocks noChangeShapeType="1"/>
            <a:stCxn id="91" idx="5"/>
            <a:endCxn id="108" idx="0"/>
          </p:cNvCxnSpPr>
          <p:nvPr/>
        </p:nvCxnSpPr>
        <p:spPr bwMode="auto">
          <a:xfrm>
            <a:off x="4030142" y="2420888"/>
            <a:ext cx="922858" cy="432048"/>
          </a:xfrm>
          <a:prstGeom prst="curvedConnector2">
            <a:avLst/>
          </a:prstGeom>
          <a:noFill/>
          <a:ln w="19050">
            <a:solidFill>
              <a:schemeClr val="tx1"/>
            </a:solidFill>
            <a:round/>
            <a:headEnd type="triangle" w="med" len="med"/>
            <a:tailEnd/>
          </a:ln>
        </p:spPr>
      </p:cxnSp>
      <p:cxnSp>
        <p:nvCxnSpPr>
          <p:cNvPr id="161" name="AutoShape 75"/>
          <p:cNvCxnSpPr>
            <a:cxnSpLocks noChangeShapeType="1"/>
            <a:stCxn id="91" idx="0"/>
            <a:endCxn id="99" idx="1"/>
          </p:cNvCxnSpPr>
          <p:nvPr/>
        </p:nvCxnSpPr>
        <p:spPr bwMode="auto">
          <a:xfrm rot="5400000" flipH="1" flipV="1">
            <a:off x="4124908" y="1462026"/>
            <a:ext cx="432048" cy="909612"/>
          </a:xfrm>
          <a:prstGeom prst="curvedConnector2">
            <a:avLst/>
          </a:prstGeom>
          <a:noFill/>
          <a:ln w="19050">
            <a:solidFill>
              <a:srgbClr val="FF3300"/>
            </a:solidFill>
            <a:round/>
            <a:headEnd/>
            <a:tailEnd type="triangle" w="med" len="med"/>
          </a:ln>
        </p:spPr>
      </p:cxnSp>
      <p:cxnSp>
        <p:nvCxnSpPr>
          <p:cNvPr id="165" name="AutoShape 61"/>
          <p:cNvCxnSpPr>
            <a:cxnSpLocks noChangeShapeType="1"/>
            <a:stCxn id="91" idx="5"/>
            <a:endCxn id="99" idx="3"/>
          </p:cNvCxnSpPr>
          <p:nvPr/>
        </p:nvCxnSpPr>
        <p:spPr bwMode="auto">
          <a:xfrm flipV="1">
            <a:off x="4030142" y="1988840"/>
            <a:ext cx="909612" cy="432048"/>
          </a:xfrm>
          <a:prstGeom prst="curvedConnector2">
            <a:avLst/>
          </a:prstGeom>
          <a:noFill/>
          <a:ln w="19050">
            <a:solidFill>
              <a:schemeClr val="tx1"/>
            </a:solidFill>
            <a:round/>
            <a:headEnd type="triangle" w="med" len="med"/>
            <a:tailEnd/>
          </a:ln>
        </p:spPr>
      </p:cxnSp>
      <p:cxnSp>
        <p:nvCxnSpPr>
          <p:cNvPr id="175" name="AutoShape 75"/>
          <p:cNvCxnSpPr>
            <a:cxnSpLocks noChangeShapeType="1"/>
            <a:stCxn id="93" idx="2"/>
            <a:endCxn id="99" idx="1"/>
          </p:cNvCxnSpPr>
          <p:nvPr/>
        </p:nvCxnSpPr>
        <p:spPr bwMode="auto">
          <a:xfrm rot="10800000" flipH="1" flipV="1">
            <a:off x="4723730" y="1088740"/>
            <a:ext cx="72008" cy="612068"/>
          </a:xfrm>
          <a:prstGeom prst="curvedConnector3">
            <a:avLst>
              <a:gd name="adj1" fmla="val -417465"/>
            </a:avLst>
          </a:prstGeom>
          <a:noFill/>
          <a:ln w="19050">
            <a:solidFill>
              <a:srgbClr val="FF3300"/>
            </a:solidFill>
            <a:round/>
            <a:headEnd/>
            <a:tailEnd type="triangle" w="med" len="med"/>
          </a:ln>
        </p:spPr>
      </p:cxnSp>
      <p:cxnSp>
        <p:nvCxnSpPr>
          <p:cNvPr id="178" name="AutoShape 75"/>
          <p:cNvCxnSpPr>
            <a:cxnSpLocks noChangeShapeType="1"/>
            <a:stCxn id="111" idx="2"/>
            <a:endCxn id="108" idx="1"/>
          </p:cNvCxnSpPr>
          <p:nvPr/>
        </p:nvCxnSpPr>
        <p:spPr bwMode="auto">
          <a:xfrm rot="10800000" flipH="1">
            <a:off x="4736976" y="3140968"/>
            <a:ext cx="72008" cy="612068"/>
          </a:xfrm>
          <a:prstGeom prst="curvedConnector3">
            <a:avLst>
              <a:gd name="adj1" fmla="val -417465"/>
            </a:avLst>
          </a:prstGeom>
          <a:noFill/>
          <a:ln w="19050">
            <a:solidFill>
              <a:srgbClr val="FF3300"/>
            </a:solidFill>
            <a:round/>
            <a:headEnd/>
            <a:tailEnd type="triangle" w="med" len="med"/>
          </a:ln>
        </p:spPr>
      </p:cxnSp>
      <p:cxnSp>
        <p:nvCxnSpPr>
          <p:cNvPr id="181" name="AutoShape 61"/>
          <p:cNvCxnSpPr>
            <a:cxnSpLocks noChangeShapeType="1"/>
            <a:stCxn id="93" idx="6"/>
            <a:endCxn id="99" idx="5"/>
          </p:cNvCxnSpPr>
          <p:nvPr/>
        </p:nvCxnSpPr>
        <p:spPr bwMode="auto">
          <a:xfrm flipH="1">
            <a:off x="5083770" y="1088740"/>
            <a:ext cx="144016" cy="612068"/>
          </a:xfrm>
          <a:prstGeom prst="curvedConnector3">
            <a:avLst>
              <a:gd name="adj1" fmla="val -158732"/>
            </a:avLst>
          </a:prstGeom>
          <a:noFill/>
          <a:ln w="19050">
            <a:solidFill>
              <a:schemeClr val="tx1"/>
            </a:solidFill>
            <a:round/>
            <a:headEnd type="triangle" w="med" len="med"/>
            <a:tailEnd/>
          </a:ln>
        </p:spPr>
      </p:cxnSp>
      <p:cxnSp>
        <p:nvCxnSpPr>
          <p:cNvPr id="184" name="AutoShape 61"/>
          <p:cNvCxnSpPr>
            <a:cxnSpLocks noChangeShapeType="1"/>
            <a:stCxn id="111" idx="6"/>
            <a:endCxn id="108" idx="5"/>
          </p:cNvCxnSpPr>
          <p:nvPr/>
        </p:nvCxnSpPr>
        <p:spPr bwMode="auto">
          <a:xfrm flipH="1" flipV="1">
            <a:off x="5097016" y="3140968"/>
            <a:ext cx="144016" cy="612068"/>
          </a:xfrm>
          <a:prstGeom prst="curvedConnector3">
            <a:avLst>
              <a:gd name="adj1" fmla="val -158732"/>
            </a:avLst>
          </a:prstGeom>
          <a:noFill/>
          <a:ln w="19050">
            <a:solidFill>
              <a:schemeClr val="tx1"/>
            </a:solidFill>
            <a:round/>
            <a:headEnd type="triangle" w="med" len="med"/>
            <a:tailEnd/>
          </a:ln>
        </p:spPr>
      </p:cxnSp>
      <p:cxnSp>
        <p:nvCxnSpPr>
          <p:cNvPr id="192" name="AutoShape 75"/>
          <p:cNvCxnSpPr>
            <a:cxnSpLocks noChangeShapeType="1"/>
            <a:stCxn id="87" idx="1"/>
          </p:cNvCxnSpPr>
          <p:nvPr/>
        </p:nvCxnSpPr>
        <p:spPr bwMode="auto">
          <a:xfrm rot="10800000">
            <a:off x="3512840" y="5301208"/>
            <a:ext cx="2232248" cy="12700"/>
          </a:xfrm>
          <a:prstGeom prst="curvedConnector3">
            <a:avLst>
              <a:gd name="adj1" fmla="val 50000"/>
            </a:avLst>
          </a:prstGeom>
          <a:noFill/>
          <a:ln w="19050">
            <a:solidFill>
              <a:srgbClr val="FF3300"/>
            </a:solidFill>
            <a:round/>
            <a:headEnd/>
            <a:tailEnd type="triangle" w="med" len="med"/>
          </a:ln>
        </p:spPr>
      </p:cxnSp>
      <p:cxnSp>
        <p:nvCxnSpPr>
          <p:cNvPr id="198" name="AutoShape 75"/>
          <p:cNvCxnSpPr>
            <a:cxnSpLocks noChangeShapeType="1"/>
            <a:stCxn id="87" idx="1"/>
            <a:endCxn id="99" idx="3"/>
          </p:cNvCxnSpPr>
          <p:nvPr/>
        </p:nvCxnSpPr>
        <p:spPr bwMode="auto">
          <a:xfrm rot="10800000">
            <a:off x="4939754" y="1988840"/>
            <a:ext cx="805334" cy="3312368"/>
          </a:xfrm>
          <a:prstGeom prst="curvedConnector2">
            <a:avLst/>
          </a:prstGeom>
          <a:noFill/>
          <a:ln w="19050">
            <a:solidFill>
              <a:srgbClr val="FF3300"/>
            </a:solidFill>
            <a:round/>
            <a:headEnd/>
            <a:tailEnd type="triangle" w="med" len="med"/>
          </a:ln>
        </p:spPr>
      </p:cxnSp>
      <p:cxnSp>
        <p:nvCxnSpPr>
          <p:cNvPr id="204" name="AutoShape 61"/>
          <p:cNvCxnSpPr>
            <a:cxnSpLocks noChangeShapeType="1"/>
            <a:stCxn id="87" idx="0"/>
            <a:endCxn id="99" idx="5"/>
          </p:cNvCxnSpPr>
          <p:nvPr/>
        </p:nvCxnSpPr>
        <p:spPr bwMode="auto">
          <a:xfrm rot="16200000" flipV="1">
            <a:off x="3830253" y="2954325"/>
            <a:ext cx="3312368" cy="805334"/>
          </a:xfrm>
          <a:prstGeom prst="curvedConnector2">
            <a:avLst/>
          </a:prstGeom>
          <a:noFill/>
          <a:ln w="19050">
            <a:solidFill>
              <a:schemeClr val="tx1"/>
            </a:solidFill>
            <a:round/>
            <a:headEnd type="triangle" w="med" len="med"/>
            <a:tailEnd/>
          </a:ln>
        </p:spPr>
      </p:cxnSp>
      <p:cxnSp>
        <p:nvCxnSpPr>
          <p:cNvPr id="207" name="AutoShape 61"/>
          <p:cNvCxnSpPr>
            <a:cxnSpLocks noChangeShapeType="1"/>
            <a:stCxn id="93" idx="4"/>
            <a:endCxn id="114" idx="2"/>
          </p:cNvCxnSpPr>
          <p:nvPr/>
        </p:nvCxnSpPr>
        <p:spPr bwMode="auto">
          <a:xfrm rot="16200000" flipH="1">
            <a:off x="5515818" y="800708"/>
            <a:ext cx="612068" cy="1692188"/>
          </a:xfrm>
          <a:prstGeom prst="curvedConnector2">
            <a:avLst/>
          </a:prstGeom>
          <a:noFill/>
          <a:ln w="19050">
            <a:solidFill>
              <a:schemeClr val="tx1"/>
            </a:solidFill>
            <a:round/>
            <a:headEnd type="triangle" w="med" len="med"/>
            <a:tailEnd/>
          </a:ln>
        </p:spPr>
      </p:cxnSp>
      <p:cxnSp>
        <p:nvCxnSpPr>
          <p:cNvPr id="213" name="AutoShape 61"/>
          <p:cNvCxnSpPr>
            <a:cxnSpLocks noChangeShapeType="1"/>
            <a:stCxn id="117" idx="5"/>
            <a:endCxn id="114" idx="6"/>
          </p:cNvCxnSpPr>
          <p:nvPr/>
        </p:nvCxnSpPr>
        <p:spPr bwMode="auto">
          <a:xfrm>
            <a:off x="7041232" y="1268760"/>
            <a:ext cx="130770" cy="684076"/>
          </a:xfrm>
          <a:prstGeom prst="curvedConnector3">
            <a:avLst>
              <a:gd name="adj1" fmla="val 284940"/>
            </a:avLst>
          </a:prstGeom>
          <a:noFill/>
          <a:ln w="19050">
            <a:solidFill>
              <a:schemeClr val="tx1"/>
            </a:solidFill>
            <a:round/>
            <a:headEnd type="triangle" w="med" len="med"/>
            <a:tailEnd/>
          </a:ln>
        </p:spPr>
      </p:cxnSp>
      <p:cxnSp>
        <p:nvCxnSpPr>
          <p:cNvPr id="216" name="AutoShape 75"/>
          <p:cNvCxnSpPr>
            <a:cxnSpLocks noChangeShapeType="1"/>
            <a:stCxn id="117" idx="1"/>
            <a:endCxn id="114" idx="2"/>
          </p:cNvCxnSpPr>
          <p:nvPr/>
        </p:nvCxnSpPr>
        <p:spPr bwMode="auto">
          <a:xfrm rot="10800000" flipV="1">
            <a:off x="6667946" y="1268760"/>
            <a:ext cx="85254" cy="684076"/>
          </a:xfrm>
          <a:prstGeom prst="curvedConnector3">
            <a:avLst>
              <a:gd name="adj1" fmla="val 437066"/>
            </a:avLst>
          </a:prstGeom>
          <a:noFill/>
          <a:ln w="19050">
            <a:solidFill>
              <a:srgbClr val="FF3300"/>
            </a:solidFill>
            <a:round/>
            <a:headEnd/>
            <a:tailEnd type="triangle" w="med" len="med"/>
          </a:ln>
        </p:spPr>
      </p:cxnSp>
      <p:cxnSp>
        <p:nvCxnSpPr>
          <p:cNvPr id="219" name="AutoShape 61"/>
          <p:cNvCxnSpPr>
            <a:cxnSpLocks noChangeShapeType="1"/>
            <a:stCxn id="117" idx="5"/>
            <a:endCxn id="120" idx="5"/>
          </p:cNvCxnSpPr>
          <p:nvPr/>
        </p:nvCxnSpPr>
        <p:spPr bwMode="auto">
          <a:xfrm>
            <a:off x="7041232" y="1268760"/>
            <a:ext cx="504056" cy="2808312"/>
          </a:xfrm>
          <a:prstGeom prst="curvedConnector3">
            <a:avLst>
              <a:gd name="adj1" fmla="val 173924"/>
            </a:avLst>
          </a:prstGeom>
          <a:noFill/>
          <a:ln w="19050">
            <a:solidFill>
              <a:schemeClr val="tx1"/>
            </a:solidFill>
            <a:round/>
            <a:headEnd type="triangle" w="med" len="med"/>
            <a:tailEnd/>
          </a:ln>
        </p:spPr>
      </p:cxnSp>
      <p:sp>
        <p:nvSpPr>
          <p:cNvPr id="111" name="Oval 110"/>
          <p:cNvSpPr/>
          <p:nvPr/>
        </p:nvSpPr>
        <p:spPr>
          <a:xfrm>
            <a:off x="4736976" y="3501008"/>
            <a:ext cx="504056" cy="504056"/>
          </a:xfrm>
          <a:prstGeom prst="ellipse">
            <a:avLst/>
          </a:prstGeom>
          <a:solidFill>
            <a:schemeClr val="accent3"/>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2" name="Object 22"/>
          <p:cNvGraphicFramePr>
            <a:graphicFrameLocks noChangeAspect="1"/>
          </p:cNvGraphicFramePr>
          <p:nvPr/>
        </p:nvGraphicFramePr>
        <p:xfrm>
          <a:off x="4808984" y="3573016"/>
          <a:ext cx="335280" cy="336550"/>
        </p:xfrm>
        <a:graphic>
          <a:graphicData uri="http://schemas.openxmlformats.org/presentationml/2006/ole">
            <mc:AlternateContent xmlns:mc="http://schemas.openxmlformats.org/markup-compatibility/2006">
              <mc:Choice xmlns:v="urn:schemas-microsoft-com:vml" Requires="v">
                <p:oleObj spid="_x0000_s110620" name="Equation" r:id="rId25" imgW="241200" imgH="241200" progId="Equation.DSMT4">
                  <p:embed/>
                </p:oleObj>
              </mc:Choice>
              <mc:Fallback>
                <p:oleObj name="Equation" r:id="rId25" imgW="241200" imgH="241200" progId="Equation.DSMT4">
                  <p:embed/>
                  <p:pic>
                    <p:nvPicPr>
                      <p:cNvPr id="0" name="Picture 1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808984" y="3573016"/>
                        <a:ext cx="33528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8" name="Isosceles Triangle 107"/>
          <p:cNvSpPr/>
          <p:nvPr/>
        </p:nvSpPr>
        <p:spPr>
          <a:xfrm>
            <a:off x="4664968" y="2852936"/>
            <a:ext cx="576064" cy="576064"/>
          </a:xfrm>
          <a:prstGeom prst="triangle">
            <a:avLst/>
          </a:prstGeom>
          <a:solidFill>
            <a:schemeClr val="accent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9" name="Object 21"/>
          <p:cNvGraphicFramePr>
            <a:graphicFrameLocks noChangeAspect="1"/>
          </p:cNvGraphicFramePr>
          <p:nvPr/>
        </p:nvGraphicFramePr>
        <p:xfrm>
          <a:off x="4798184" y="3092450"/>
          <a:ext cx="370840" cy="336550"/>
        </p:xfrm>
        <a:graphic>
          <a:graphicData uri="http://schemas.openxmlformats.org/presentationml/2006/ole">
            <mc:AlternateContent xmlns:mc="http://schemas.openxmlformats.org/markup-compatibility/2006">
              <mc:Choice xmlns:v="urn:schemas-microsoft-com:vml" Requires="v">
                <p:oleObj spid="_x0000_s110621" name="Equation" r:id="rId27" imgW="266400" imgH="241200" progId="Equation.DSMT4">
                  <p:embed/>
                </p:oleObj>
              </mc:Choice>
              <mc:Fallback>
                <p:oleObj name="Equation" r:id="rId27" imgW="266400" imgH="241200" progId="Equation.DSMT4">
                  <p:embed/>
                  <p:pic>
                    <p:nvPicPr>
                      <p:cNvPr id="0" name="Picture 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798184" y="3092450"/>
                        <a:ext cx="37084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 name="Isosceles Triangle 90"/>
          <p:cNvSpPr/>
          <p:nvPr/>
        </p:nvSpPr>
        <p:spPr>
          <a:xfrm>
            <a:off x="3598094" y="2132856"/>
            <a:ext cx="576064" cy="576064"/>
          </a:xfrm>
          <a:prstGeom prst="triangle">
            <a:avLst/>
          </a:prstGeom>
          <a:solidFill>
            <a:schemeClr val="accent3"/>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2" name="Object 22"/>
          <p:cNvGraphicFramePr>
            <a:graphicFrameLocks noChangeAspect="1"/>
          </p:cNvGraphicFramePr>
          <p:nvPr/>
        </p:nvGraphicFramePr>
        <p:xfrm>
          <a:off x="3742110" y="2348880"/>
          <a:ext cx="335280" cy="336550"/>
        </p:xfrm>
        <a:graphic>
          <a:graphicData uri="http://schemas.openxmlformats.org/presentationml/2006/ole">
            <mc:AlternateContent xmlns:mc="http://schemas.openxmlformats.org/markup-compatibility/2006">
              <mc:Choice xmlns:v="urn:schemas-microsoft-com:vml" Requires="v">
                <p:oleObj spid="_x0000_s110622" name="Equation" r:id="rId29" imgW="241200" imgH="241200" progId="Equation.DSMT4">
                  <p:embed/>
                </p:oleObj>
              </mc:Choice>
              <mc:Fallback>
                <p:oleObj name="Equation" r:id="rId29" imgW="241200" imgH="241200" progId="Equation.DSMT4">
                  <p:embed/>
                  <p:pic>
                    <p:nvPicPr>
                      <p:cNvPr id="0" name="Picture 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742110" y="2348880"/>
                        <a:ext cx="33528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020" name="Object 36"/>
          <p:cNvGraphicFramePr>
            <a:graphicFrameLocks noChangeAspect="1"/>
          </p:cNvGraphicFramePr>
          <p:nvPr/>
        </p:nvGraphicFramePr>
        <p:xfrm>
          <a:off x="2000672" y="4149080"/>
          <a:ext cx="303192" cy="384043"/>
        </p:xfrm>
        <a:graphic>
          <a:graphicData uri="http://schemas.openxmlformats.org/presentationml/2006/ole">
            <mc:AlternateContent xmlns:mc="http://schemas.openxmlformats.org/markup-compatibility/2006">
              <mc:Choice xmlns:v="urn:schemas-microsoft-com:vml" Requires="v">
                <p:oleObj spid="_x0000_s110623" name="Equation" r:id="rId31" imgW="190440" imgH="241200" progId="Equation.DSMT4">
                  <p:embed/>
                </p:oleObj>
              </mc:Choice>
              <mc:Fallback>
                <p:oleObj name="Equation" r:id="rId31" imgW="190440" imgH="241200" progId="Equation.DSMT4">
                  <p:embed/>
                  <p:pic>
                    <p:nvPicPr>
                      <p:cNvPr id="0" name="Picture 1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000672" y="4149080"/>
                        <a:ext cx="303192" cy="38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0" name="Text Box 10"/>
          <p:cNvSpPr txBox="1">
            <a:spLocks noChangeArrowheads="1"/>
          </p:cNvSpPr>
          <p:nvPr/>
        </p:nvSpPr>
        <p:spPr bwMode="auto">
          <a:xfrm>
            <a:off x="5961112" y="3501008"/>
            <a:ext cx="1512168" cy="276999"/>
          </a:xfrm>
          <a:prstGeom prst="rect">
            <a:avLst/>
          </a:prstGeom>
          <a:solidFill>
            <a:srgbClr val="990033"/>
          </a:solidFill>
          <a:ln w="12700">
            <a:noFill/>
            <a:miter lim="800000"/>
            <a:headEnd/>
            <a:tailEnd/>
          </a:ln>
        </p:spPr>
        <p:txBody>
          <a:bodyPr wrap="square">
            <a:spAutoFit/>
          </a:bodyPr>
          <a:lstStyle/>
          <a:p>
            <a:pPr algn="ctr" eaLnBrk="0" hangingPunct="0"/>
            <a:r>
              <a:rPr lang="en-US" sz="1200" dirty="0" smtClean="0">
                <a:solidFill>
                  <a:srgbClr val="FFFEF7"/>
                </a:solidFill>
              </a:rPr>
              <a:t>Pulvinar salience map</a:t>
            </a:r>
            <a:endParaRPr lang="en-US" sz="1200" dirty="0">
              <a:solidFill>
                <a:srgbClr val="FFFEF7"/>
              </a:solidFill>
            </a:endParaRPr>
          </a:p>
        </p:txBody>
      </p:sp>
      <p:sp>
        <p:nvSpPr>
          <p:cNvPr id="312" name="Text Box 10"/>
          <p:cNvSpPr txBox="1">
            <a:spLocks noChangeArrowheads="1"/>
          </p:cNvSpPr>
          <p:nvPr/>
        </p:nvSpPr>
        <p:spPr bwMode="auto">
          <a:xfrm>
            <a:off x="1208584" y="3573016"/>
            <a:ext cx="1368152" cy="276999"/>
          </a:xfrm>
          <a:prstGeom prst="rect">
            <a:avLst/>
          </a:prstGeom>
          <a:solidFill>
            <a:srgbClr val="990033"/>
          </a:solidFill>
          <a:ln w="12700">
            <a:noFill/>
            <a:miter lim="800000"/>
            <a:headEnd/>
            <a:tailEnd/>
          </a:ln>
        </p:spPr>
        <p:txBody>
          <a:bodyPr wrap="square">
            <a:spAutoFit/>
          </a:bodyPr>
          <a:lstStyle/>
          <a:p>
            <a:pPr algn="ctr" eaLnBrk="0" hangingPunct="0"/>
            <a:r>
              <a:rPr lang="en-US" sz="1200" dirty="0" smtClean="0">
                <a:solidFill>
                  <a:srgbClr val="FFFEF7"/>
                </a:solidFill>
              </a:rPr>
              <a:t>Fusiform (what)</a:t>
            </a:r>
            <a:endParaRPr lang="en-US" sz="1200" dirty="0">
              <a:solidFill>
                <a:srgbClr val="FFFEF7"/>
              </a:solidFill>
            </a:endParaRPr>
          </a:p>
        </p:txBody>
      </p:sp>
      <p:sp>
        <p:nvSpPr>
          <p:cNvPr id="313" name="Text Box 10"/>
          <p:cNvSpPr txBox="1">
            <a:spLocks noChangeArrowheads="1"/>
          </p:cNvSpPr>
          <p:nvPr/>
        </p:nvSpPr>
        <p:spPr bwMode="auto">
          <a:xfrm>
            <a:off x="6177136" y="5517232"/>
            <a:ext cx="1656184" cy="253916"/>
          </a:xfrm>
          <a:prstGeom prst="rect">
            <a:avLst/>
          </a:prstGeom>
          <a:noFill/>
          <a:ln w="12700">
            <a:noFill/>
            <a:miter lim="800000"/>
            <a:headEnd/>
            <a:tailEnd/>
          </a:ln>
        </p:spPr>
        <p:txBody>
          <a:bodyPr wrap="square">
            <a:spAutoFit/>
          </a:bodyPr>
          <a:lstStyle/>
          <a:p>
            <a:pPr algn="ctr" eaLnBrk="0" hangingPunct="0"/>
            <a:r>
              <a:rPr lang="en-US" sz="1050" dirty="0" smtClean="0"/>
              <a:t>Superior colliculus</a:t>
            </a:r>
            <a:endParaRPr lang="en-US" sz="1050" dirty="0"/>
          </a:p>
        </p:txBody>
      </p:sp>
      <p:sp>
        <p:nvSpPr>
          <p:cNvPr id="314" name="Text Box 10"/>
          <p:cNvSpPr txBox="1">
            <a:spLocks noChangeArrowheads="1"/>
          </p:cNvSpPr>
          <p:nvPr/>
        </p:nvSpPr>
        <p:spPr bwMode="auto">
          <a:xfrm>
            <a:off x="2864768" y="2060848"/>
            <a:ext cx="864096" cy="253916"/>
          </a:xfrm>
          <a:prstGeom prst="rect">
            <a:avLst/>
          </a:prstGeom>
          <a:noFill/>
          <a:ln w="12700">
            <a:noFill/>
            <a:miter lim="800000"/>
            <a:headEnd/>
            <a:tailEnd/>
          </a:ln>
        </p:spPr>
        <p:txBody>
          <a:bodyPr wrap="square">
            <a:spAutoFit/>
          </a:bodyPr>
          <a:lstStyle/>
          <a:p>
            <a:pPr algn="ctr" eaLnBrk="0" hangingPunct="0"/>
            <a:r>
              <a:rPr lang="en-US" sz="1050" dirty="0" smtClean="0"/>
              <a:t>Visual cortex</a:t>
            </a:r>
            <a:endParaRPr lang="en-US" sz="1050" dirty="0"/>
          </a:p>
        </p:txBody>
      </p:sp>
      <p:sp>
        <p:nvSpPr>
          <p:cNvPr id="315" name="Text Box 10"/>
          <p:cNvSpPr txBox="1">
            <a:spLocks noChangeArrowheads="1"/>
          </p:cNvSpPr>
          <p:nvPr/>
        </p:nvSpPr>
        <p:spPr bwMode="auto">
          <a:xfrm>
            <a:off x="3800872" y="5335324"/>
            <a:ext cx="1584176" cy="253916"/>
          </a:xfrm>
          <a:prstGeom prst="rect">
            <a:avLst/>
          </a:prstGeom>
          <a:noFill/>
          <a:ln w="12700">
            <a:noFill/>
            <a:miter lim="800000"/>
            <a:headEnd/>
            <a:tailEnd/>
          </a:ln>
        </p:spPr>
        <p:txBody>
          <a:bodyPr wrap="square">
            <a:spAutoFit/>
          </a:bodyPr>
          <a:lstStyle/>
          <a:p>
            <a:pPr algn="ctr" eaLnBrk="0" hangingPunct="0"/>
            <a:r>
              <a:rPr lang="en-US" sz="1050" b="1" dirty="0" smtClean="0"/>
              <a:t>oculomotor reflex arc</a:t>
            </a:r>
            <a:endParaRPr lang="en-US" sz="1050" b="1" dirty="0"/>
          </a:p>
        </p:txBody>
      </p:sp>
      <p:graphicFrame>
        <p:nvGraphicFramePr>
          <p:cNvPr id="42021" name="Object 37"/>
          <p:cNvGraphicFramePr>
            <a:graphicFrameLocks noChangeAspect="1"/>
          </p:cNvGraphicFramePr>
          <p:nvPr/>
        </p:nvGraphicFramePr>
        <p:xfrm>
          <a:off x="6508750" y="4678363"/>
          <a:ext cx="442913" cy="284162"/>
        </p:xfrm>
        <a:graphic>
          <a:graphicData uri="http://schemas.openxmlformats.org/presentationml/2006/ole">
            <mc:AlternateContent xmlns:mc="http://schemas.openxmlformats.org/markup-compatibility/2006">
              <mc:Choice xmlns:v="urn:schemas-microsoft-com:vml" Requires="v">
                <p:oleObj spid="_x0000_s110624" name="Equation" r:id="rId33" imgW="317160" imgH="203040" progId="Equation.DSMT4">
                  <p:embed/>
                </p:oleObj>
              </mc:Choice>
              <mc:Fallback>
                <p:oleObj name="Equation" r:id="rId33" imgW="317160" imgH="203040" progId="Equation.DSMT4">
                  <p:embed/>
                  <p:pic>
                    <p:nvPicPr>
                      <p:cNvPr id="0" name="Picture 1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508750" y="4678363"/>
                        <a:ext cx="442913"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6" name="Group 95"/>
          <p:cNvGrpSpPr/>
          <p:nvPr/>
        </p:nvGrpSpPr>
        <p:grpSpPr>
          <a:xfrm>
            <a:off x="1280592" y="1124744"/>
            <a:ext cx="1008112" cy="1152128"/>
            <a:chOff x="1505000" y="1412776"/>
            <a:chExt cx="1008112" cy="1152128"/>
          </a:xfrm>
        </p:grpSpPr>
        <p:sp>
          <p:nvSpPr>
            <p:cNvPr id="82" name="Oval 81"/>
            <p:cNvSpPr/>
            <p:nvPr/>
          </p:nvSpPr>
          <p:spPr>
            <a:xfrm>
              <a:off x="1937048" y="1700808"/>
              <a:ext cx="432048" cy="43204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3" name="Straight Arrow Connector 82"/>
            <p:cNvCxnSpPr/>
            <p:nvPr/>
          </p:nvCxnSpPr>
          <p:spPr>
            <a:xfrm flipV="1">
              <a:off x="1505000" y="1915965"/>
              <a:ext cx="648072" cy="648939"/>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2153072" y="1483917"/>
              <a:ext cx="0" cy="792087"/>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793032" y="1915965"/>
              <a:ext cx="720080"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95" name="Object 36"/>
            <p:cNvGraphicFramePr>
              <a:graphicFrameLocks noChangeAspect="1"/>
            </p:cNvGraphicFramePr>
            <p:nvPr/>
          </p:nvGraphicFramePr>
          <p:xfrm>
            <a:off x="2153072" y="1412776"/>
            <a:ext cx="303192" cy="384043"/>
          </p:xfrm>
          <a:graphic>
            <a:graphicData uri="http://schemas.openxmlformats.org/presentationml/2006/ole">
              <mc:AlternateContent xmlns:mc="http://schemas.openxmlformats.org/markup-compatibility/2006">
                <mc:Choice xmlns:v="urn:schemas-microsoft-com:vml" Requires="v">
                  <p:oleObj spid="_x0000_s110625" name="Equation" r:id="rId35" imgW="190440" imgH="241200" progId="Equation.DSMT4">
                    <p:embed/>
                  </p:oleObj>
                </mc:Choice>
                <mc:Fallback>
                  <p:oleObj name="Equation" r:id="rId35" imgW="190440" imgH="241200" progId="Equation.DSMT4">
                    <p:embed/>
                    <p:pic>
                      <p:nvPicPr>
                        <p:cNvPr id="0" name="Picture 1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153072" y="1412776"/>
                          <a:ext cx="303192" cy="38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11" name="Text Box 10"/>
          <p:cNvSpPr txBox="1">
            <a:spLocks noChangeArrowheads="1"/>
          </p:cNvSpPr>
          <p:nvPr/>
        </p:nvSpPr>
        <p:spPr bwMode="auto">
          <a:xfrm>
            <a:off x="1208584" y="863134"/>
            <a:ext cx="1368152" cy="261610"/>
          </a:xfrm>
          <a:prstGeom prst="rect">
            <a:avLst/>
          </a:prstGeom>
          <a:solidFill>
            <a:srgbClr val="990033"/>
          </a:solidFill>
          <a:ln w="12700">
            <a:noFill/>
            <a:miter lim="800000"/>
            <a:headEnd/>
            <a:tailEnd/>
          </a:ln>
        </p:spPr>
        <p:txBody>
          <a:bodyPr wrap="square">
            <a:spAutoFit/>
          </a:bodyPr>
          <a:lstStyle/>
          <a:p>
            <a:pPr algn="ctr" eaLnBrk="0" hangingPunct="0"/>
            <a:r>
              <a:rPr lang="en-US" sz="1100" dirty="0" smtClean="0">
                <a:solidFill>
                  <a:srgbClr val="FFFEF7"/>
                </a:solidFill>
              </a:rPr>
              <a:t>Parietal (where)</a:t>
            </a:r>
            <a:endParaRPr lang="en-US" sz="1100" dirty="0">
              <a:solidFill>
                <a:srgbClr val="FFFEF7"/>
              </a:solidFill>
            </a:endParaRPr>
          </a:p>
        </p:txBody>
      </p:sp>
      <p:cxnSp>
        <p:nvCxnSpPr>
          <p:cNvPr id="81" name="AutoShape 61"/>
          <p:cNvCxnSpPr>
            <a:cxnSpLocks noChangeShapeType="1"/>
            <a:stCxn id="310" idx="0"/>
            <a:endCxn id="108" idx="5"/>
          </p:cNvCxnSpPr>
          <p:nvPr/>
        </p:nvCxnSpPr>
        <p:spPr bwMode="auto">
          <a:xfrm rot="16200000" flipV="1">
            <a:off x="5727086" y="2510898"/>
            <a:ext cx="360040" cy="1620180"/>
          </a:xfrm>
          <a:prstGeom prst="curvedConnector2">
            <a:avLst/>
          </a:prstGeom>
          <a:noFill/>
          <a:ln w="19050">
            <a:solidFill>
              <a:schemeClr val="tx1"/>
            </a:solidFill>
            <a:round/>
            <a:headEnd type="triangle" w="med" len="med"/>
            <a:tailEnd/>
          </a:ln>
        </p:spPr>
      </p:cxnSp>
      <p:cxnSp>
        <p:nvCxnSpPr>
          <p:cNvPr id="128" name="Straight Arrow Connector 127"/>
          <p:cNvCxnSpPr>
            <a:stCxn id="312" idx="3"/>
          </p:cNvCxnSpPr>
          <p:nvPr/>
        </p:nvCxnSpPr>
        <p:spPr>
          <a:xfrm>
            <a:off x="2576736" y="3711516"/>
            <a:ext cx="1872208" cy="5516"/>
          </a:xfrm>
          <a:prstGeom prst="straightConnector1">
            <a:avLst/>
          </a:prstGeom>
          <a:ln w="57150">
            <a:solidFill>
              <a:srgbClr val="99003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2576736" y="980728"/>
            <a:ext cx="1872208" cy="5516"/>
          </a:xfrm>
          <a:prstGeom prst="straightConnector1">
            <a:avLst/>
          </a:prstGeom>
          <a:ln w="57150">
            <a:solidFill>
              <a:srgbClr val="99003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10610" name="Object 221"/>
          <p:cNvGraphicFramePr>
            <a:graphicFrameLocks noChangeAspect="1"/>
          </p:cNvGraphicFramePr>
          <p:nvPr/>
        </p:nvGraphicFramePr>
        <p:xfrm>
          <a:off x="3296816" y="5321969"/>
          <a:ext cx="176212" cy="195263"/>
        </p:xfrm>
        <a:graphic>
          <a:graphicData uri="http://schemas.openxmlformats.org/presentationml/2006/ole">
            <mc:AlternateContent xmlns:mc="http://schemas.openxmlformats.org/markup-compatibility/2006">
              <mc:Choice xmlns:v="urn:schemas-microsoft-com:vml" Requires="v">
                <p:oleObj spid="_x0000_s110626" name="Equation" r:id="rId36" imgW="126720" imgH="139680" progId="Equation.DSMT4">
                  <p:embed/>
                </p:oleObj>
              </mc:Choice>
              <mc:Fallback>
                <p:oleObj name="Equation" r:id="rId36" imgW="126720" imgH="139680" progId="Equation.DSMT4">
                  <p:embed/>
                  <p:pic>
                    <p:nvPicPr>
                      <p:cNvPr id="0" name="Object 221"/>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296816" y="5321969"/>
                        <a:ext cx="176212" cy="195263"/>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6"/>
          <p:cNvSpPr>
            <a:spLocks noChangeArrowheads="1"/>
          </p:cNvSpPr>
          <p:nvPr/>
        </p:nvSpPr>
        <p:spPr bwMode="auto">
          <a:xfrm>
            <a:off x="2216696" y="764704"/>
            <a:ext cx="5327650" cy="831850"/>
          </a:xfrm>
          <a:prstGeom prst="rect">
            <a:avLst/>
          </a:prstGeom>
          <a:noFill/>
          <a:ln w="9525">
            <a:noFill/>
            <a:miter lim="800000"/>
            <a:headEnd/>
            <a:tailEnd/>
          </a:ln>
        </p:spPr>
        <p:txBody>
          <a:bodyPr anchor="ctr">
            <a:spAutoFit/>
          </a:bodyPr>
          <a:lstStyle/>
          <a:p>
            <a:r>
              <a:rPr lang="en-US" sz="1600" dirty="0">
                <a:solidFill>
                  <a:srgbClr val="990033"/>
                </a:solidFill>
              </a:rPr>
              <a:t>“Objects are always imagined as being present in the field of vision as would have to be there in order to produce the same impression on the nervous mechanism”</a:t>
            </a:r>
            <a:r>
              <a:rPr lang="en-US" sz="1600" dirty="0"/>
              <a:t> - </a:t>
            </a:r>
            <a:r>
              <a:rPr lang="de-DE" sz="1600" dirty="0" smtClean="0">
                <a:solidFill>
                  <a:schemeClr val="bg2"/>
                </a:solidFill>
              </a:rPr>
              <a:t>von </a:t>
            </a:r>
            <a:r>
              <a:rPr lang="de-DE" sz="1600" dirty="0">
                <a:solidFill>
                  <a:schemeClr val="bg2"/>
                </a:solidFill>
              </a:rPr>
              <a:t>Helmholtz</a:t>
            </a:r>
            <a:r>
              <a:rPr lang="en-US" sz="1600" dirty="0">
                <a:solidFill>
                  <a:schemeClr val="bg2"/>
                </a:solidFill>
              </a:rPr>
              <a:t> </a:t>
            </a:r>
          </a:p>
        </p:txBody>
      </p:sp>
      <p:pic>
        <p:nvPicPr>
          <p:cNvPr id="78853" name="Picture 9" descr="200px-Geoffnew3"/>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4279900" y="1989013"/>
            <a:ext cx="1182688" cy="1223963"/>
          </a:xfrm>
          <a:prstGeom prst="rect">
            <a:avLst/>
          </a:prstGeom>
          <a:ln>
            <a:noFill/>
          </a:ln>
          <a:effectLst>
            <a:outerShdw blurRad="190500" algn="tl" rotWithShape="0">
              <a:srgbClr val="000000">
                <a:alpha val="70000"/>
              </a:srgbClr>
            </a:outerShdw>
          </a:effectLst>
        </p:spPr>
      </p:pic>
      <p:sp>
        <p:nvSpPr>
          <p:cNvPr id="1030" name="Rectangle 11"/>
          <p:cNvSpPr>
            <a:spLocks noChangeArrowheads="1"/>
          </p:cNvSpPr>
          <p:nvPr/>
        </p:nvSpPr>
        <p:spPr bwMode="auto">
          <a:xfrm>
            <a:off x="1423988" y="4659313"/>
            <a:ext cx="1366837" cy="339725"/>
          </a:xfrm>
          <a:prstGeom prst="rect">
            <a:avLst/>
          </a:prstGeom>
          <a:noFill/>
          <a:ln w="9525">
            <a:noFill/>
            <a:miter lim="800000"/>
            <a:headEnd/>
            <a:tailEnd/>
          </a:ln>
        </p:spPr>
        <p:txBody>
          <a:bodyPr anchor="ctr">
            <a:spAutoFit/>
          </a:bodyPr>
          <a:lstStyle/>
          <a:p>
            <a:pPr algn="ctr"/>
            <a:r>
              <a:rPr lang="en-US" sz="1600">
                <a:solidFill>
                  <a:schemeClr val="bg2"/>
                </a:solidFill>
              </a:rPr>
              <a:t>Thomas Bayes</a:t>
            </a:r>
          </a:p>
        </p:txBody>
      </p:sp>
      <p:sp>
        <p:nvSpPr>
          <p:cNvPr id="1031" name="Rectangle 12"/>
          <p:cNvSpPr>
            <a:spLocks noChangeArrowheads="1"/>
          </p:cNvSpPr>
          <p:nvPr/>
        </p:nvSpPr>
        <p:spPr bwMode="auto">
          <a:xfrm>
            <a:off x="3943350" y="3219450"/>
            <a:ext cx="1873250" cy="336550"/>
          </a:xfrm>
          <a:prstGeom prst="rect">
            <a:avLst/>
          </a:prstGeom>
          <a:noFill/>
          <a:ln w="9525">
            <a:noFill/>
            <a:miter lim="800000"/>
            <a:headEnd/>
            <a:tailEnd/>
          </a:ln>
        </p:spPr>
        <p:txBody>
          <a:bodyPr anchor="ctr">
            <a:spAutoFit/>
          </a:bodyPr>
          <a:lstStyle/>
          <a:p>
            <a:pPr algn="ctr"/>
            <a:r>
              <a:rPr lang="en-US" sz="1600" dirty="0">
                <a:solidFill>
                  <a:schemeClr val="bg2"/>
                </a:solidFill>
              </a:rPr>
              <a:t>Geoffrey Hinton</a:t>
            </a:r>
          </a:p>
        </p:txBody>
      </p:sp>
      <p:sp>
        <p:nvSpPr>
          <p:cNvPr id="1032" name="Rectangle 13"/>
          <p:cNvSpPr>
            <a:spLocks noChangeArrowheads="1"/>
          </p:cNvSpPr>
          <p:nvPr/>
        </p:nvSpPr>
        <p:spPr bwMode="auto">
          <a:xfrm>
            <a:off x="6896100" y="4692650"/>
            <a:ext cx="1873250" cy="336550"/>
          </a:xfrm>
          <a:prstGeom prst="rect">
            <a:avLst/>
          </a:prstGeom>
          <a:noFill/>
          <a:ln w="9525">
            <a:noFill/>
            <a:miter lim="800000"/>
            <a:headEnd/>
            <a:tailEnd/>
          </a:ln>
        </p:spPr>
        <p:txBody>
          <a:bodyPr anchor="ctr">
            <a:spAutoFit/>
          </a:bodyPr>
          <a:lstStyle/>
          <a:p>
            <a:pPr algn="ctr"/>
            <a:r>
              <a:rPr lang="en-US" sz="1600">
                <a:solidFill>
                  <a:schemeClr val="bg2"/>
                </a:solidFill>
              </a:rPr>
              <a:t>Richard Feynman</a:t>
            </a:r>
          </a:p>
        </p:txBody>
      </p:sp>
      <p:sp>
        <p:nvSpPr>
          <p:cNvPr id="1033" name="Rectangle 14"/>
          <p:cNvSpPr>
            <a:spLocks noChangeArrowheads="1"/>
          </p:cNvSpPr>
          <p:nvPr/>
        </p:nvSpPr>
        <p:spPr bwMode="auto">
          <a:xfrm>
            <a:off x="3513138" y="3719513"/>
            <a:ext cx="2879725" cy="584200"/>
          </a:xfrm>
          <a:prstGeom prst="rect">
            <a:avLst/>
          </a:prstGeom>
          <a:noFill/>
          <a:ln w="9525">
            <a:noFill/>
            <a:miter lim="800000"/>
            <a:headEnd/>
            <a:tailEnd/>
          </a:ln>
        </p:spPr>
        <p:txBody>
          <a:bodyPr anchor="ctr">
            <a:spAutoFit/>
          </a:bodyPr>
          <a:lstStyle/>
          <a:p>
            <a:pPr algn="ctr"/>
            <a:r>
              <a:rPr lang="en-US" sz="1600">
                <a:solidFill>
                  <a:srgbClr val="990033"/>
                </a:solidFill>
              </a:rPr>
              <a:t>From the Helmholtz machine to the Bayesian brain and self-organization</a:t>
            </a:r>
          </a:p>
        </p:txBody>
      </p:sp>
      <p:cxnSp>
        <p:nvCxnSpPr>
          <p:cNvPr id="1034" name="AutoShape 15"/>
          <p:cNvCxnSpPr>
            <a:cxnSpLocks noChangeShapeType="1"/>
            <a:endCxn id="1033" idx="1"/>
          </p:cNvCxnSpPr>
          <p:nvPr/>
        </p:nvCxnSpPr>
        <p:spPr bwMode="auto">
          <a:xfrm>
            <a:off x="2720975" y="4010025"/>
            <a:ext cx="792163" cy="1588"/>
          </a:xfrm>
          <a:prstGeom prst="curvedConnector3">
            <a:avLst>
              <a:gd name="adj1" fmla="val 50000"/>
            </a:avLst>
          </a:prstGeom>
          <a:noFill/>
          <a:ln w="9525">
            <a:solidFill>
              <a:schemeClr val="bg2"/>
            </a:solidFill>
            <a:round/>
            <a:headEnd/>
            <a:tailEnd type="triangle" w="med" len="med"/>
          </a:ln>
        </p:spPr>
      </p:cxnSp>
      <p:cxnSp>
        <p:nvCxnSpPr>
          <p:cNvPr id="1035" name="AutoShape 16"/>
          <p:cNvCxnSpPr>
            <a:cxnSpLocks noChangeShapeType="1"/>
            <a:endCxn id="1033" idx="3"/>
          </p:cNvCxnSpPr>
          <p:nvPr/>
        </p:nvCxnSpPr>
        <p:spPr bwMode="auto">
          <a:xfrm rot="10800000" flipV="1">
            <a:off x="6392863" y="4010025"/>
            <a:ext cx="792162" cy="1588"/>
          </a:xfrm>
          <a:prstGeom prst="curvedConnector3">
            <a:avLst>
              <a:gd name="adj1" fmla="val 50000"/>
            </a:avLst>
          </a:prstGeom>
          <a:noFill/>
          <a:ln w="9525">
            <a:solidFill>
              <a:schemeClr val="bg2"/>
            </a:solidFill>
            <a:round/>
            <a:headEnd/>
            <a:tailEnd type="triangle" w="med" len="med"/>
          </a:ln>
        </p:spPr>
      </p:cxnSp>
      <p:sp>
        <p:nvSpPr>
          <p:cNvPr id="1039" name="Rectangle 12"/>
          <p:cNvSpPr>
            <a:spLocks noChangeArrowheads="1"/>
          </p:cNvSpPr>
          <p:nvPr/>
        </p:nvSpPr>
        <p:spPr bwMode="auto">
          <a:xfrm>
            <a:off x="7545288" y="2156346"/>
            <a:ext cx="1873250" cy="336550"/>
          </a:xfrm>
          <a:prstGeom prst="rect">
            <a:avLst/>
          </a:prstGeom>
          <a:noFill/>
          <a:ln w="9525">
            <a:noFill/>
            <a:miter lim="800000"/>
            <a:headEnd/>
            <a:tailEnd/>
          </a:ln>
        </p:spPr>
        <p:txBody>
          <a:bodyPr anchor="ctr">
            <a:spAutoFit/>
          </a:bodyPr>
          <a:lstStyle/>
          <a:p>
            <a:pPr algn="ctr"/>
            <a:r>
              <a:rPr lang="en-US" sz="1600" dirty="0">
                <a:solidFill>
                  <a:schemeClr val="bg2"/>
                </a:solidFill>
              </a:rPr>
              <a:t>Richard Gregory</a:t>
            </a:r>
          </a:p>
        </p:txBody>
      </p:sp>
      <p:pic>
        <p:nvPicPr>
          <p:cNvPr id="78867" name="Picture 19" descr="http://t2.gstatic.com/images?q=tbn:ANd9GcQBLKZPe_IOioZ7pn1AL21SMeYoL-ghXzii3vBe2HiJvBxtcQ8h"/>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496617" y="3356992"/>
            <a:ext cx="1224136" cy="1315946"/>
          </a:xfrm>
          <a:prstGeom prst="rect">
            <a:avLst/>
          </a:prstGeom>
          <a:ln>
            <a:noFill/>
          </a:ln>
          <a:effectLst>
            <a:outerShdw blurRad="190500" algn="tl" rotWithShape="0">
              <a:srgbClr val="000000">
                <a:alpha val="70000"/>
              </a:srgbClr>
            </a:outerShdw>
          </a:effectLst>
        </p:spPr>
      </p:pic>
      <p:pic>
        <p:nvPicPr>
          <p:cNvPr id="78869" name="Picture 21" descr="http://t2.gstatic.com/images?q=tbn:ANd9GcQTjCUVyV2Sas5Q82sx0spp-L1n1rBOLQ7h-mEsY9hqX92sGKHyVQ"/>
          <p:cNvPicPr>
            <a:picLocks noChangeAspect="1" noChangeArrowheads="1"/>
          </p:cNvPicPr>
          <p:nvPr/>
        </p:nvPicPr>
        <p:blipFill>
          <a:blip r:embed="rId4" cstate="print">
            <a:duotone>
              <a:prstClr val="black"/>
              <a:srgbClr val="D9C3A5">
                <a:tint val="50000"/>
                <a:satMod val="180000"/>
              </a:srgbClr>
            </a:duotone>
          </a:blip>
          <a:srcRect r="35069"/>
          <a:stretch>
            <a:fillRect/>
          </a:stretch>
        </p:blipFill>
        <p:spPr bwMode="auto">
          <a:xfrm>
            <a:off x="7185248" y="3356992"/>
            <a:ext cx="1224134" cy="1296144"/>
          </a:xfrm>
          <a:prstGeom prst="rect">
            <a:avLst/>
          </a:prstGeom>
          <a:ln>
            <a:noFill/>
          </a:ln>
          <a:effectLst>
            <a:outerShdw blurRad="190500" algn="tl" rotWithShape="0">
              <a:srgbClr val="000000">
                <a:alpha val="70000"/>
              </a:srgbClr>
            </a:outerShdw>
          </a:effectLst>
        </p:spPr>
      </p:pic>
      <p:pic>
        <p:nvPicPr>
          <p:cNvPr id="139268" name="Picture 4" descr="http://www.nndb.com/people/445/000072229/helm9-sized.jpg"/>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632520" y="188640"/>
            <a:ext cx="1512168" cy="2016225"/>
          </a:xfrm>
          <a:prstGeom prst="ellipse">
            <a:avLst/>
          </a:prstGeom>
          <a:ln>
            <a:noFill/>
          </a:ln>
          <a:effectLst>
            <a:softEdge rad="112500"/>
          </a:effectLst>
        </p:spPr>
      </p:pic>
      <p:pic>
        <p:nvPicPr>
          <p:cNvPr id="139270" name="Picture 6" descr="http://www.ucl.ac.uk/histmed/images/richard_gregory"/>
          <p:cNvPicPr>
            <a:picLocks noChangeAspect="1" noChangeArrowheads="1"/>
          </p:cNvPicPr>
          <p:nvPr/>
        </p:nvPicPr>
        <p:blipFill>
          <a:blip r:embed="rId6" cstate="print">
            <a:duotone>
              <a:prstClr val="black"/>
              <a:srgbClr val="D9C3A5">
                <a:tint val="50000"/>
                <a:satMod val="180000"/>
              </a:srgbClr>
            </a:duotone>
          </a:blip>
          <a:srcRect r="729" b="13876"/>
          <a:stretch>
            <a:fillRect/>
          </a:stretch>
        </p:blipFill>
        <p:spPr bwMode="auto">
          <a:xfrm>
            <a:off x="7725308" y="260648"/>
            <a:ext cx="1404156" cy="1944216"/>
          </a:xfrm>
          <a:prstGeom prst="ellipse">
            <a:avLst/>
          </a:prstGeom>
          <a:ln>
            <a:noFill/>
          </a:ln>
          <a:effectLst>
            <a:softEdge rad="112500"/>
          </a:effectLst>
        </p:spPr>
      </p:pic>
      <p:sp>
        <p:nvSpPr>
          <p:cNvPr id="20" name="Rectangle 19"/>
          <p:cNvSpPr/>
          <p:nvPr/>
        </p:nvSpPr>
        <p:spPr>
          <a:xfrm>
            <a:off x="402997" y="2154342"/>
            <a:ext cx="2029723" cy="338554"/>
          </a:xfrm>
          <a:prstGeom prst="rect">
            <a:avLst/>
          </a:prstGeom>
        </p:spPr>
        <p:txBody>
          <a:bodyPr wrap="none">
            <a:spAutoFit/>
          </a:bodyPr>
          <a:lstStyle/>
          <a:p>
            <a:r>
              <a:rPr lang="de-DE" sz="1600" dirty="0" smtClean="0">
                <a:solidFill>
                  <a:schemeClr val="bg2"/>
                </a:solidFill>
              </a:rPr>
              <a:t>Hermann von Helmholtz</a:t>
            </a:r>
            <a:r>
              <a:rPr lang="en-US" sz="1600" dirty="0" smtClean="0">
                <a:solidFill>
                  <a:schemeClr val="bg2"/>
                </a:solidFill>
              </a:rPr>
              <a:t> </a:t>
            </a:r>
            <a:endParaRPr lang="en-GB" sz="1600" dirty="0"/>
          </a:p>
        </p:txBody>
      </p:sp>
      <p:sp>
        <p:nvSpPr>
          <p:cNvPr id="18" name="Rectangle 19"/>
          <p:cNvSpPr>
            <a:spLocks noChangeArrowheads="1"/>
          </p:cNvSpPr>
          <p:nvPr/>
        </p:nvSpPr>
        <p:spPr bwMode="auto">
          <a:xfrm>
            <a:off x="4210626" y="5877272"/>
            <a:ext cx="1462454" cy="338554"/>
          </a:xfrm>
          <a:prstGeom prst="rect">
            <a:avLst/>
          </a:prstGeom>
          <a:noFill/>
          <a:ln w="9525">
            <a:noFill/>
            <a:miter lim="800000"/>
            <a:headEnd/>
            <a:tailEnd/>
          </a:ln>
        </p:spPr>
        <p:txBody>
          <a:bodyPr anchor="ctr">
            <a:spAutoFit/>
          </a:bodyPr>
          <a:lstStyle/>
          <a:p>
            <a:pPr algn="ctr"/>
            <a:r>
              <a:rPr lang="en-US" sz="1600" dirty="0" smtClean="0">
                <a:solidFill>
                  <a:schemeClr val="accent3">
                    <a:lumMod val="50000"/>
                  </a:schemeClr>
                </a:solidFill>
                <a:latin typeface="Arial Narrow" pitchFamily="34" charset="0"/>
              </a:rPr>
              <a:t>Ross Ashby</a:t>
            </a:r>
            <a:endParaRPr lang="en-US" sz="1600" dirty="0">
              <a:solidFill>
                <a:schemeClr val="accent3">
                  <a:lumMod val="50000"/>
                </a:schemeClr>
              </a:solidFill>
              <a:latin typeface="Arial Narrow" pitchFamily="34" charset="0"/>
            </a:endParaRPr>
          </a:p>
        </p:txBody>
      </p:sp>
      <p:pic>
        <p:nvPicPr>
          <p:cNvPr id="19" name="Picture 7" descr="http://upload.wikimedia.org/wikipedia/commons/thumb/3/39/Wrossashby1960.jpg/220px-Wrossashby1960.jpg"/>
          <p:cNvPicPr>
            <a:picLocks noChangeAspect="1" noChangeArrowheads="1"/>
          </p:cNvPicPr>
          <p:nvPr/>
        </p:nvPicPr>
        <p:blipFill>
          <a:blip r:embed="rId7" cstate="print">
            <a:duotone>
              <a:prstClr val="black"/>
              <a:srgbClr val="D9C3A5">
                <a:tint val="50000"/>
                <a:satMod val="180000"/>
              </a:srgbClr>
            </a:duotone>
          </a:blip>
          <a:srcRect r="4814"/>
          <a:stretch>
            <a:fillRect/>
          </a:stretch>
        </p:blipFill>
        <p:spPr bwMode="auto">
          <a:xfrm>
            <a:off x="4304928" y="4653136"/>
            <a:ext cx="1165200" cy="1224136"/>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a:blip r:embed="rId6" cstate="print"/>
          <a:srcRect/>
          <a:stretch>
            <a:fillRect/>
          </a:stretch>
        </p:blipFill>
        <p:spPr bwMode="auto">
          <a:xfrm>
            <a:off x="2000672" y="44624"/>
            <a:ext cx="4874401" cy="7017572"/>
          </a:xfrm>
          <a:prstGeom prst="rect">
            <a:avLst/>
          </a:prstGeom>
          <a:noFill/>
          <a:ln w="9525">
            <a:noFill/>
            <a:miter lim="800000"/>
            <a:headEnd/>
            <a:tailEnd/>
          </a:ln>
          <a:effectLst/>
        </p:spPr>
      </p:pic>
      <p:grpSp>
        <p:nvGrpSpPr>
          <p:cNvPr id="2" name="Group 2"/>
          <p:cNvGrpSpPr/>
          <p:nvPr/>
        </p:nvGrpSpPr>
        <p:grpSpPr>
          <a:xfrm>
            <a:off x="805532" y="764704"/>
            <a:ext cx="1627188" cy="1625600"/>
            <a:chOff x="835025" y="2536825"/>
            <a:chExt cx="1627188" cy="1625600"/>
          </a:xfrm>
        </p:grpSpPr>
        <p:sp>
          <p:nvSpPr>
            <p:cNvPr id="4" name="Rectangle 4"/>
            <p:cNvSpPr>
              <a:spLocks noChangeArrowheads="1"/>
            </p:cNvSpPr>
            <p:nvPr/>
          </p:nvSpPr>
          <p:spPr bwMode="auto">
            <a:xfrm>
              <a:off x="835025" y="2536825"/>
              <a:ext cx="1627188" cy="1625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Rectangle 5"/>
            <p:cNvSpPr>
              <a:spLocks noChangeArrowheads="1"/>
            </p:cNvSpPr>
            <p:nvPr/>
          </p:nvSpPr>
          <p:spPr bwMode="auto">
            <a:xfrm>
              <a:off x="835025" y="2536825"/>
              <a:ext cx="1627188" cy="16256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6" name="Picture 6"/>
            <p:cNvPicPr>
              <a:picLocks noChangeAspect="1" noChangeArrowheads="1"/>
            </p:cNvPicPr>
            <p:nvPr/>
          </p:nvPicPr>
          <p:blipFill>
            <a:blip r:embed="rId7" cstate="print"/>
            <a:srcRect/>
            <a:stretch>
              <a:fillRect/>
            </a:stretch>
          </p:blipFill>
          <p:spPr bwMode="auto">
            <a:xfrm>
              <a:off x="835025" y="2543175"/>
              <a:ext cx="1627188" cy="1619250"/>
            </a:xfrm>
            <a:prstGeom prst="rect">
              <a:avLst/>
            </a:prstGeom>
            <a:noFill/>
            <a:ln w="9525">
              <a:noFill/>
              <a:miter lim="800000"/>
              <a:headEnd/>
              <a:tailEnd/>
            </a:ln>
          </p:spPr>
        </p:pic>
        <p:sp>
          <p:nvSpPr>
            <p:cNvPr id="7" name="Oval 7"/>
            <p:cNvSpPr>
              <a:spLocks noChangeArrowheads="1"/>
            </p:cNvSpPr>
            <p:nvPr/>
          </p:nvSpPr>
          <p:spPr bwMode="auto">
            <a:xfrm>
              <a:off x="1630363" y="3336925"/>
              <a:ext cx="31750" cy="31750"/>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Oval 8"/>
            <p:cNvSpPr>
              <a:spLocks noChangeArrowheads="1"/>
            </p:cNvSpPr>
            <p:nvPr/>
          </p:nvSpPr>
          <p:spPr bwMode="auto">
            <a:xfrm>
              <a:off x="1579563" y="3286125"/>
              <a:ext cx="127000" cy="127000"/>
            </a:xfrm>
            <a:prstGeom prst="ellips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9"/>
            <p:cNvSpPr>
              <a:spLocks/>
            </p:cNvSpPr>
            <p:nvPr/>
          </p:nvSpPr>
          <p:spPr bwMode="auto">
            <a:xfrm>
              <a:off x="1414463" y="3349625"/>
              <a:ext cx="228600" cy="25400"/>
            </a:xfrm>
            <a:custGeom>
              <a:avLst/>
              <a:gdLst/>
              <a:ahLst/>
              <a:cxnLst>
                <a:cxn ang="0">
                  <a:pos x="144" y="0"/>
                </a:cxn>
                <a:cxn ang="0">
                  <a:pos x="108" y="4"/>
                </a:cxn>
                <a:cxn ang="0">
                  <a:pos x="84" y="4"/>
                </a:cxn>
                <a:cxn ang="0">
                  <a:pos x="68" y="8"/>
                </a:cxn>
                <a:cxn ang="0">
                  <a:pos x="52" y="8"/>
                </a:cxn>
                <a:cxn ang="0">
                  <a:pos x="40" y="12"/>
                </a:cxn>
                <a:cxn ang="0">
                  <a:pos x="28" y="12"/>
                </a:cxn>
                <a:cxn ang="0">
                  <a:pos x="24" y="12"/>
                </a:cxn>
                <a:cxn ang="0">
                  <a:pos x="16" y="12"/>
                </a:cxn>
                <a:cxn ang="0">
                  <a:pos x="12" y="12"/>
                </a:cxn>
                <a:cxn ang="0">
                  <a:pos x="8" y="12"/>
                </a:cxn>
                <a:cxn ang="0">
                  <a:pos x="4" y="16"/>
                </a:cxn>
                <a:cxn ang="0">
                  <a:pos x="0" y="16"/>
                </a:cxn>
              </a:cxnLst>
              <a:rect l="0" t="0" r="r" b="b"/>
              <a:pathLst>
                <a:path w="144" h="16">
                  <a:moveTo>
                    <a:pt x="144" y="0"/>
                  </a:moveTo>
                  <a:lnTo>
                    <a:pt x="108" y="4"/>
                  </a:lnTo>
                  <a:lnTo>
                    <a:pt x="84" y="4"/>
                  </a:lnTo>
                  <a:lnTo>
                    <a:pt x="68" y="8"/>
                  </a:lnTo>
                  <a:lnTo>
                    <a:pt x="52" y="8"/>
                  </a:lnTo>
                  <a:lnTo>
                    <a:pt x="40" y="12"/>
                  </a:lnTo>
                  <a:lnTo>
                    <a:pt x="28" y="12"/>
                  </a:lnTo>
                  <a:lnTo>
                    <a:pt x="24" y="12"/>
                  </a:lnTo>
                  <a:lnTo>
                    <a:pt x="16" y="12"/>
                  </a:lnTo>
                  <a:lnTo>
                    <a:pt x="12" y="12"/>
                  </a:lnTo>
                  <a:lnTo>
                    <a:pt x="8" y="12"/>
                  </a:lnTo>
                  <a:lnTo>
                    <a:pt x="4" y="16"/>
                  </a:lnTo>
                  <a:lnTo>
                    <a:pt x="0" y="16"/>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Oval 10"/>
            <p:cNvSpPr>
              <a:spLocks noChangeArrowheads="1"/>
            </p:cNvSpPr>
            <p:nvPr/>
          </p:nvSpPr>
          <p:spPr bwMode="auto">
            <a:xfrm>
              <a:off x="1350963" y="3311525"/>
              <a:ext cx="127000" cy="127000"/>
            </a:xfrm>
            <a:prstGeom prst="ellips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1"/>
            <p:cNvSpPr>
              <a:spLocks/>
            </p:cNvSpPr>
            <p:nvPr/>
          </p:nvSpPr>
          <p:spPr bwMode="auto">
            <a:xfrm>
              <a:off x="1414463" y="3324225"/>
              <a:ext cx="450850" cy="50800"/>
            </a:xfrm>
            <a:custGeom>
              <a:avLst/>
              <a:gdLst/>
              <a:ahLst/>
              <a:cxnLst>
                <a:cxn ang="0">
                  <a:pos x="0" y="32"/>
                </a:cxn>
                <a:cxn ang="0">
                  <a:pos x="64" y="28"/>
                </a:cxn>
                <a:cxn ang="0">
                  <a:pos x="108" y="20"/>
                </a:cxn>
                <a:cxn ang="0">
                  <a:pos x="148" y="16"/>
                </a:cxn>
                <a:cxn ang="0">
                  <a:pos x="180" y="12"/>
                </a:cxn>
                <a:cxn ang="0">
                  <a:pos x="204" y="8"/>
                </a:cxn>
                <a:cxn ang="0">
                  <a:pos x="224" y="8"/>
                </a:cxn>
                <a:cxn ang="0">
                  <a:pos x="236" y="4"/>
                </a:cxn>
                <a:cxn ang="0">
                  <a:pos x="248" y="4"/>
                </a:cxn>
                <a:cxn ang="0">
                  <a:pos x="260" y="0"/>
                </a:cxn>
                <a:cxn ang="0">
                  <a:pos x="268" y="0"/>
                </a:cxn>
                <a:cxn ang="0">
                  <a:pos x="272" y="0"/>
                </a:cxn>
                <a:cxn ang="0">
                  <a:pos x="276" y="0"/>
                </a:cxn>
                <a:cxn ang="0">
                  <a:pos x="280" y="0"/>
                </a:cxn>
                <a:cxn ang="0">
                  <a:pos x="284" y="0"/>
                </a:cxn>
              </a:cxnLst>
              <a:rect l="0" t="0" r="r" b="b"/>
              <a:pathLst>
                <a:path w="284" h="32">
                  <a:moveTo>
                    <a:pt x="0" y="32"/>
                  </a:moveTo>
                  <a:lnTo>
                    <a:pt x="64" y="28"/>
                  </a:lnTo>
                  <a:lnTo>
                    <a:pt x="108" y="20"/>
                  </a:lnTo>
                  <a:lnTo>
                    <a:pt x="148" y="16"/>
                  </a:lnTo>
                  <a:lnTo>
                    <a:pt x="180" y="12"/>
                  </a:lnTo>
                  <a:lnTo>
                    <a:pt x="204" y="8"/>
                  </a:lnTo>
                  <a:lnTo>
                    <a:pt x="224" y="8"/>
                  </a:lnTo>
                  <a:lnTo>
                    <a:pt x="236" y="4"/>
                  </a:lnTo>
                  <a:lnTo>
                    <a:pt x="248" y="4"/>
                  </a:lnTo>
                  <a:lnTo>
                    <a:pt x="260" y="0"/>
                  </a:lnTo>
                  <a:lnTo>
                    <a:pt x="268" y="0"/>
                  </a:lnTo>
                  <a:lnTo>
                    <a:pt x="272" y="0"/>
                  </a:lnTo>
                  <a:lnTo>
                    <a:pt x="276" y="0"/>
                  </a:lnTo>
                  <a:lnTo>
                    <a:pt x="280" y="0"/>
                  </a:lnTo>
                  <a:lnTo>
                    <a:pt x="284" y="0"/>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Oval 12"/>
            <p:cNvSpPr>
              <a:spLocks noChangeArrowheads="1"/>
            </p:cNvSpPr>
            <p:nvPr/>
          </p:nvSpPr>
          <p:spPr bwMode="auto">
            <a:xfrm>
              <a:off x="1801813" y="3260725"/>
              <a:ext cx="127000" cy="127000"/>
            </a:xfrm>
            <a:prstGeom prst="ellips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3"/>
            <p:cNvSpPr>
              <a:spLocks/>
            </p:cNvSpPr>
            <p:nvPr/>
          </p:nvSpPr>
          <p:spPr bwMode="auto">
            <a:xfrm>
              <a:off x="1674813" y="3324225"/>
              <a:ext cx="190500" cy="304800"/>
            </a:xfrm>
            <a:custGeom>
              <a:avLst/>
              <a:gdLst/>
              <a:ahLst/>
              <a:cxnLst>
                <a:cxn ang="0">
                  <a:pos x="120" y="0"/>
                </a:cxn>
                <a:cxn ang="0">
                  <a:pos x="104" y="28"/>
                </a:cxn>
                <a:cxn ang="0">
                  <a:pos x="84" y="60"/>
                </a:cxn>
                <a:cxn ang="0">
                  <a:pos x="68" y="88"/>
                </a:cxn>
                <a:cxn ang="0">
                  <a:pos x="52" y="112"/>
                </a:cxn>
                <a:cxn ang="0">
                  <a:pos x="40" y="128"/>
                </a:cxn>
                <a:cxn ang="0">
                  <a:pos x="32" y="144"/>
                </a:cxn>
                <a:cxn ang="0">
                  <a:pos x="24" y="156"/>
                </a:cxn>
                <a:cxn ang="0">
                  <a:pos x="16" y="164"/>
                </a:cxn>
                <a:cxn ang="0">
                  <a:pos x="12" y="172"/>
                </a:cxn>
                <a:cxn ang="0">
                  <a:pos x="8" y="176"/>
                </a:cxn>
                <a:cxn ang="0">
                  <a:pos x="8" y="180"/>
                </a:cxn>
                <a:cxn ang="0">
                  <a:pos x="0" y="188"/>
                </a:cxn>
                <a:cxn ang="0">
                  <a:pos x="0" y="192"/>
                </a:cxn>
              </a:cxnLst>
              <a:rect l="0" t="0" r="r" b="b"/>
              <a:pathLst>
                <a:path w="120" h="192">
                  <a:moveTo>
                    <a:pt x="120" y="0"/>
                  </a:moveTo>
                  <a:lnTo>
                    <a:pt x="104" y="28"/>
                  </a:lnTo>
                  <a:lnTo>
                    <a:pt x="84" y="60"/>
                  </a:lnTo>
                  <a:lnTo>
                    <a:pt x="68" y="88"/>
                  </a:lnTo>
                  <a:lnTo>
                    <a:pt x="52" y="112"/>
                  </a:lnTo>
                  <a:lnTo>
                    <a:pt x="40" y="128"/>
                  </a:lnTo>
                  <a:lnTo>
                    <a:pt x="32" y="144"/>
                  </a:lnTo>
                  <a:lnTo>
                    <a:pt x="24" y="156"/>
                  </a:lnTo>
                  <a:lnTo>
                    <a:pt x="16" y="164"/>
                  </a:lnTo>
                  <a:lnTo>
                    <a:pt x="12" y="172"/>
                  </a:lnTo>
                  <a:lnTo>
                    <a:pt x="8" y="176"/>
                  </a:lnTo>
                  <a:lnTo>
                    <a:pt x="8" y="180"/>
                  </a:lnTo>
                  <a:lnTo>
                    <a:pt x="0" y="188"/>
                  </a:lnTo>
                  <a:lnTo>
                    <a:pt x="0" y="192"/>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Oval 14"/>
            <p:cNvSpPr>
              <a:spLocks noChangeArrowheads="1"/>
            </p:cNvSpPr>
            <p:nvPr/>
          </p:nvSpPr>
          <p:spPr bwMode="auto">
            <a:xfrm>
              <a:off x="1611313" y="3565525"/>
              <a:ext cx="127000" cy="127000"/>
            </a:xfrm>
            <a:prstGeom prst="ellips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1414463" y="3330575"/>
              <a:ext cx="260350" cy="298450"/>
            </a:xfrm>
            <a:custGeom>
              <a:avLst/>
              <a:gdLst/>
              <a:ahLst/>
              <a:cxnLst>
                <a:cxn ang="0">
                  <a:pos x="164" y="188"/>
                </a:cxn>
                <a:cxn ang="0">
                  <a:pos x="124" y="144"/>
                </a:cxn>
                <a:cxn ang="0">
                  <a:pos x="100" y="112"/>
                </a:cxn>
                <a:cxn ang="0">
                  <a:pos x="76" y="88"/>
                </a:cxn>
                <a:cxn ang="0">
                  <a:pos x="60" y="68"/>
                </a:cxn>
                <a:cxn ang="0">
                  <a:pos x="44" y="52"/>
                </a:cxn>
                <a:cxn ang="0">
                  <a:pos x="36" y="40"/>
                </a:cxn>
                <a:cxn ang="0">
                  <a:pos x="24" y="28"/>
                </a:cxn>
                <a:cxn ang="0">
                  <a:pos x="20" y="20"/>
                </a:cxn>
                <a:cxn ang="0">
                  <a:pos x="16" y="16"/>
                </a:cxn>
                <a:cxn ang="0">
                  <a:pos x="12" y="12"/>
                </a:cxn>
                <a:cxn ang="0">
                  <a:pos x="8" y="8"/>
                </a:cxn>
                <a:cxn ang="0">
                  <a:pos x="4" y="4"/>
                </a:cxn>
                <a:cxn ang="0">
                  <a:pos x="0" y="0"/>
                </a:cxn>
              </a:cxnLst>
              <a:rect l="0" t="0" r="r" b="b"/>
              <a:pathLst>
                <a:path w="164" h="188">
                  <a:moveTo>
                    <a:pt x="164" y="188"/>
                  </a:moveTo>
                  <a:lnTo>
                    <a:pt x="124" y="144"/>
                  </a:lnTo>
                  <a:lnTo>
                    <a:pt x="100" y="112"/>
                  </a:lnTo>
                  <a:lnTo>
                    <a:pt x="76" y="88"/>
                  </a:lnTo>
                  <a:lnTo>
                    <a:pt x="60" y="68"/>
                  </a:lnTo>
                  <a:lnTo>
                    <a:pt x="44" y="52"/>
                  </a:lnTo>
                  <a:lnTo>
                    <a:pt x="36" y="40"/>
                  </a:lnTo>
                  <a:lnTo>
                    <a:pt x="24" y="28"/>
                  </a:lnTo>
                  <a:lnTo>
                    <a:pt x="20" y="20"/>
                  </a:lnTo>
                  <a:lnTo>
                    <a:pt x="16" y="16"/>
                  </a:lnTo>
                  <a:lnTo>
                    <a:pt x="12" y="12"/>
                  </a:lnTo>
                  <a:lnTo>
                    <a:pt x="8" y="8"/>
                  </a:lnTo>
                  <a:lnTo>
                    <a:pt x="4" y="4"/>
                  </a:lnTo>
                  <a:lnTo>
                    <a:pt x="0" y="0"/>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Oval 16"/>
            <p:cNvSpPr>
              <a:spLocks noChangeArrowheads="1"/>
            </p:cNvSpPr>
            <p:nvPr/>
          </p:nvSpPr>
          <p:spPr bwMode="auto">
            <a:xfrm>
              <a:off x="1350963" y="3267075"/>
              <a:ext cx="127000" cy="127000"/>
            </a:xfrm>
            <a:prstGeom prst="ellips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7"/>
            <p:cNvSpPr>
              <a:spLocks/>
            </p:cNvSpPr>
            <p:nvPr/>
          </p:nvSpPr>
          <p:spPr bwMode="auto">
            <a:xfrm>
              <a:off x="1414463" y="3330575"/>
              <a:ext cx="450850" cy="44450"/>
            </a:xfrm>
            <a:custGeom>
              <a:avLst/>
              <a:gdLst/>
              <a:ahLst/>
              <a:cxnLst>
                <a:cxn ang="0">
                  <a:pos x="0" y="0"/>
                </a:cxn>
                <a:cxn ang="0">
                  <a:pos x="64" y="4"/>
                </a:cxn>
                <a:cxn ang="0">
                  <a:pos x="112" y="12"/>
                </a:cxn>
                <a:cxn ang="0">
                  <a:pos x="148" y="16"/>
                </a:cxn>
                <a:cxn ang="0">
                  <a:pos x="180" y="16"/>
                </a:cxn>
                <a:cxn ang="0">
                  <a:pos x="204" y="20"/>
                </a:cxn>
                <a:cxn ang="0">
                  <a:pos x="224" y="20"/>
                </a:cxn>
                <a:cxn ang="0">
                  <a:pos x="236" y="24"/>
                </a:cxn>
                <a:cxn ang="0">
                  <a:pos x="248" y="24"/>
                </a:cxn>
                <a:cxn ang="0">
                  <a:pos x="256" y="24"/>
                </a:cxn>
                <a:cxn ang="0">
                  <a:pos x="264" y="24"/>
                </a:cxn>
                <a:cxn ang="0">
                  <a:pos x="272" y="24"/>
                </a:cxn>
                <a:cxn ang="0">
                  <a:pos x="276" y="28"/>
                </a:cxn>
                <a:cxn ang="0">
                  <a:pos x="280" y="28"/>
                </a:cxn>
                <a:cxn ang="0">
                  <a:pos x="284" y="28"/>
                </a:cxn>
              </a:cxnLst>
              <a:rect l="0" t="0" r="r" b="b"/>
              <a:pathLst>
                <a:path w="284" h="28">
                  <a:moveTo>
                    <a:pt x="0" y="0"/>
                  </a:moveTo>
                  <a:lnTo>
                    <a:pt x="64" y="4"/>
                  </a:lnTo>
                  <a:lnTo>
                    <a:pt x="112" y="12"/>
                  </a:lnTo>
                  <a:lnTo>
                    <a:pt x="148" y="16"/>
                  </a:lnTo>
                  <a:lnTo>
                    <a:pt x="180" y="16"/>
                  </a:lnTo>
                  <a:lnTo>
                    <a:pt x="204" y="20"/>
                  </a:lnTo>
                  <a:lnTo>
                    <a:pt x="224" y="20"/>
                  </a:lnTo>
                  <a:lnTo>
                    <a:pt x="236" y="24"/>
                  </a:lnTo>
                  <a:lnTo>
                    <a:pt x="248" y="24"/>
                  </a:lnTo>
                  <a:lnTo>
                    <a:pt x="256" y="24"/>
                  </a:lnTo>
                  <a:lnTo>
                    <a:pt x="264" y="24"/>
                  </a:lnTo>
                  <a:lnTo>
                    <a:pt x="272" y="24"/>
                  </a:lnTo>
                  <a:lnTo>
                    <a:pt x="276" y="28"/>
                  </a:lnTo>
                  <a:lnTo>
                    <a:pt x="280" y="28"/>
                  </a:lnTo>
                  <a:lnTo>
                    <a:pt x="284" y="28"/>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Oval 18"/>
            <p:cNvSpPr>
              <a:spLocks noChangeArrowheads="1"/>
            </p:cNvSpPr>
            <p:nvPr/>
          </p:nvSpPr>
          <p:spPr bwMode="auto">
            <a:xfrm>
              <a:off x="1801813" y="3311525"/>
              <a:ext cx="127000" cy="127000"/>
            </a:xfrm>
            <a:prstGeom prst="ellips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9"/>
            <p:cNvSpPr>
              <a:spLocks/>
            </p:cNvSpPr>
            <p:nvPr/>
          </p:nvSpPr>
          <p:spPr bwMode="auto">
            <a:xfrm>
              <a:off x="1420813" y="3324225"/>
              <a:ext cx="444500" cy="50800"/>
            </a:xfrm>
            <a:custGeom>
              <a:avLst/>
              <a:gdLst/>
              <a:ahLst/>
              <a:cxnLst>
                <a:cxn ang="0">
                  <a:pos x="280" y="32"/>
                </a:cxn>
                <a:cxn ang="0">
                  <a:pos x="224" y="24"/>
                </a:cxn>
                <a:cxn ang="0">
                  <a:pos x="176" y="16"/>
                </a:cxn>
                <a:cxn ang="0">
                  <a:pos x="136" y="12"/>
                </a:cxn>
                <a:cxn ang="0">
                  <a:pos x="104" y="8"/>
                </a:cxn>
                <a:cxn ang="0">
                  <a:pos x="80" y="8"/>
                </a:cxn>
                <a:cxn ang="0">
                  <a:pos x="60" y="4"/>
                </a:cxn>
                <a:cxn ang="0">
                  <a:pos x="44" y="4"/>
                </a:cxn>
                <a:cxn ang="0">
                  <a:pos x="36" y="4"/>
                </a:cxn>
                <a:cxn ang="0">
                  <a:pos x="24" y="0"/>
                </a:cxn>
                <a:cxn ang="0">
                  <a:pos x="20" y="0"/>
                </a:cxn>
                <a:cxn ang="0">
                  <a:pos x="12" y="0"/>
                </a:cxn>
                <a:cxn ang="0">
                  <a:pos x="8" y="0"/>
                </a:cxn>
                <a:cxn ang="0">
                  <a:pos x="4" y="0"/>
                </a:cxn>
                <a:cxn ang="0">
                  <a:pos x="0" y="0"/>
                </a:cxn>
              </a:cxnLst>
              <a:rect l="0" t="0" r="r" b="b"/>
              <a:pathLst>
                <a:path w="280" h="32">
                  <a:moveTo>
                    <a:pt x="280" y="32"/>
                  </a:moveTo>
                  <a:lnTo>
                    <a:pt x="224" y="24"/>
                  </a:lnTo>
                  <a:lnTo>
                    <a:pt x="176" y="16"/>
                  </a:lnTo>
                  <a:lnTo>
                    <a:pt x="136" y="12"/>
                  </a:lnTo>
                  <a:lnTo>
                    <a:pt x="104" y="8"/>
                  </a:lnTo>
                  <a:lnTo>
                    <a:pt x="80" y="8"/>
                  </a:lnTo>
                  <a:lnTo>
                    <a:pt x="60" y="4"/>
                  </a:lnTo>
                  <a:lnTo>
                    <a:pt x="44" y="4"/>
                  </a:lnTo>
                  <a:lnTo>
                    <a:pt x="36" y="4"/>
                  </a:lnTo>
                  <a:lnTo>
                    <a:pt x="24" y="0"/>
                  </a:lnTo>
                  <a:lnTo>
                    <a:pt x="20" y="0"/>
                  </a:lnTo>
                  <a:lnTo>
                    <a:pt x="12" y="0"/>
                  </a:lnTo>
                  <a:lnTo>
                    <a:pt x="8" y="0"/>
                  </a:lnTo>
                  <a:lnTo>
                    <a:pt x="4" y="0"/>
                  </a:lnTo>
                  <a:lnTo>
                    <a:pt x="0" y="0"/>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Oval 20"/>
            <p:cNvSpPr>
              <a:spLocks noChangeArrowheads="1"/>
            </p:cNvSpPr>
            <p:nvPr/>
          </p:nvSpPr>
          <p:spPr bwMode="auto">
            <a:xfrm>
              <a:off x="1357313" y="3260725"/>
              <a:ext cx="127000" cy="127000"/>
            </a:xfrm>
            <a:prstGeom prst="ellips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21"/>
            <p:cNvSpPr>
              <a:spLocks/>
            </p:cNvSpPr>
            <p:nvPr/>
          </p:nvSpPr>
          <p:spPr bwMode="auto">
            <a:xfrm>
              <a:off x="1420813" y="3114675"/>
              <a:ext cx="241300" cy="209550"/>
            </a:xfrm>
            <a:custGeom>
              <a:avLst/>
              <a:gdLst/>
              <a:ahLst/>
              <a:cxnLst>
                <a:cxn ang="0">
                  <a:pos x="0" y="132"/>
                </a:cxn>
                <a:cxn ang="0">
                  <a:pos x="36" y="104"/>
                </a:cxn>
                <a:cxn ang="0">
                  <a:pos x="60" y="80"/>
                </a:cxn>
                <a:cxn ang="0">
                  <a:pos x="80" y="64"/>
                </a:cxn>
                <a:cxn ang="0">
                  <a:pos x="100" y="48"/>
                </a:cxn>
                <a:cxn ang="0">
                  <a:pos x="112" y="40"/>
                </a:cxn>
                <a:cxn ang="0">
                  <a:pos x="120" y="28"/>
                </a:cxn>
                <a:cxn ang="0">
                  <a:pos x="128" y="24"/>
                </a:cxn>
                <a:cxn ang="0">
                  <a:pos x="136" y="16"/>
                </a:cxn>
                <a:cxn ang="0">
                  <a:pos x="140" y="12"/>
                </a:cxn>
                <a:cxn ang="0">
                  <a:pos x="144" y="8"/>
                </a:cxn>
                <a:cxn ang="0">
                  <a:pos x="148" y="4"/>
                </a:cxn>
                <a:cxn ang="0">
                  <a:pos x="152" y="0"/>
                </a:cxn>
              </a:cxnLst>
              <a:rect l="0" t="0" r="r" b="b"/>
              <a:pathLst>
                <a:path w="152" h="132">
                  <a:moveTo>
                    <a:pt x="0" y="132"/>
                  </a:moveTo>
                  <a:lnTo>
                    <a:pt x="36" y="104"/>
                  </a:lnTo>
                  <a:lnTo>
                    <a:pt x="60" y="80"/>
                  </a:lnTo>
                  <a:lnTo>
                    <a:pt x="80" y="64"/>
                  </a:lnTo>
                  <a:lnTo>
                    <a:pt x="100" y="48"/>
                  </a:lnTo>
                  <a:lnTo>
                    <a:pt x="112" y="40"/>
                  </a:lnTo>
                  <a:lnTo>
                    <a:pt x="120" y="28"/>
                  </a:lnTo>
                  <a:lnTo>
                    <a:pt x="128" y="24"/>
                  </a:lnTo>
                  <a:lnTo>
                    <a:pt x="136" y="16"/>
                  </a:lnTo>
                  <a:lnTo>
                    <a:pt x="140" y="12"/>
                  </a:lnTo>
                  <a:lnTo>
                    <a:pt x="144" y="8"/>
                  </a:lnTo>
                  <a:lnTo>
                    <a:pt x="148" y="4"/>
                  </a:lnTo>
                  <a:lnTo>
                    <a:pt x="152" y="0"/>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Oval 22"/>
            <p:cNvSpPr>
              <a:spLocks noChangeArrowheads="1"/>
            </p:cNvSpPr>
            <p:nvPr/>
          </p:nvSpPr>
          <p:spPr bwMode="auto">
            <a:xfrm>
              <a:off x="1598613" y="3051175"/>
              <a:ext cx="127000" cy="127000"/>
            </a:xfrm>
            <a:prstGeom prst="ellips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3" name="Text Box 10"/>
          <p:cNvSpPr txBox="1">
            <a:spLocks noChangeArrowheads="1"/>
          </p:cNvSpPr>
          <p:nvPr/>
        </p:nvSpPr>
        <p:spPr bwMode="auto">
          <a:xfrm>
            <a:off x="2936776" y="1218238"/>
            <a:ext cx="3168352" cy="307777"/>
          </a:xfrm>
          <a:prstGeom prst="rect">
            <a:avLst/>
          </a:prstGeom>
          <a:noFill/>
          <a:ln w="12700">
            <a:noFill/>
            <a:miter lim="800000"/>
            <a:headEnd/>
            <a:tailEnd/>
          </a:ln>
        </p:spPr>
        <p:txBody>
          <a:bodyPr wrap="square">
            <a:spAutoFit/>
          </a:bodyPr>
          <a:lstStyle/>
          <a:p>
            <a:pPr algn="ctr" eaLnBrk="0" hangingPunct="0"/>
            <a:r>
              <a:rPr lang="en-US" sz="1400" dirty="0" smtClean="0">
                <a:solidFill>
                  <a:srgbClr val="990033"/>
                </a:solidFill>
              </a:rPr>
              <a:t>Saccadic fixation and salience maps</a:t>
            </a:r>
            <a:endParaRPr lang="en-US" sz="1400" dirty="0">
              <a:solidFill>
                <a:srgbClr val="990033"/>
              </a:solidFill>
            </a:endParaRPr>
          </a:p>
        </p:txBody>
      </p:sp>
      <p:sp>
        <p:nvSpPr>
          <p:cNvPr id="24" name="Text Box 10"/>
          <p:cNvSpPr txBox="1">
            <a:spLocks noChangeArrowheads="1"/>
          </p:cNvSpPr>
          <p:nvPr/>
        </p:nvSpPr>
        <p:spPr bwMode="auto">
          <a:xfrm>
            <a:off x="488504" y="3789040"/>
            <a:ext cx="2016224" cy="261610"/>
          </a:xfrm>
          <a:prstGeom prst="rect">
            <a:avLst/>
          </a:prstGeom>
          <a:noFill/>
          <a:ln w="12700">
            <a:noFill/>
            <a:miter lim="800000"/>
            <a:headEnd/>
            <a:tailEnd/>
          </a:ln>
        </p:spPr>
        <p:txBody>
          <a:bodyPr wrap="square">
            <a:spAutoFit/>
          </a:bodyPr>
          <a:lstStyle/>
          <a:p>
            <a:pPr algn="r" eaLnBrk="0" hangingPunct="0"/>
            <a:r>
              <a:rPr lang="en-US" sz="1100" dirty="0" smtClean="0"/>
              <a:t>Visual samples</a:t>
            </a:r>
            <a:endParaRPr lang="en-US" sz="1100" dirty="0"/>
          </a:p>
        </p:txBody>
      </p:sp>
      <p:sp>
        <p:nvSpPr>
          <p:cNvPr id="25" name="Text Box 10"/>
          <p:cNvSpPr txBox="1">
            <a:spLocks noChangeArrowheads="1"/>
          </p:cNvSpPr>
          <p:nvPr/>
        </p:nvSpPr>
        <p:spPr bwMode="auto">
          <a:xfrm>
            <a:off x="776536" y="4797152"/>
            <a:ext cx="1728192" cy="430887"/>
          </a:xfrm>
          <a:prstGeom prst="rect">
            <a:avLst/>
          </a:prstGeom>
          <a:noFill/>
          <a:ln w="12700">
            <a:noFill/>
            <a:miter lim="800000"/>
            <a:headEnd/>
            <a:tailEnd/>
          </a:ln>
        </p:spPr>
        <p:txBody>
          <a:bodyPr wrap="square">
            <a:spAutoFit/>
          </a:bodyPr>
          <a:lstStyle/>
          <a:p>
            <a:pPr algn="r" eaLnBrk="0" hangingPunct="0"/>
            <a:r>
              <a:rPr lang="en-US" sz="1100" dirty="0" smtClean="0"/>
              <a:t>Conditional expectations about hidden (visual) states</a:t>
            </a:r>
            <a:endParaRPr lang="en-US" sz="1100" dirty="0"/>
          </a:p>
        </p:txBody>
      </p:sp>
      <p:sp>
        <p:nvSpPr>
          <p:cNvPr id="26" name="Text Box 10"/>
          <p:cNvSpPr txBox="1">
            <a:spLocks noChangeArrowheads="1"/>
          </p:cNvSpPr>
          <p:nvPr/>
        </p:nvSpPr>
        <p:spPr bwMode="auto">
          <a:xfrm>
            <a:off x="488504" y="5759678"/>
            <a:ext cx="2016224" cy="261610"/>
          </a:xfrm>
          <a:prstGeom prst="rect">
            <a:avLst/>
          </a:prstGeom>
          <a:noFill/>
          <a:ln w="12700">
            <a:noFill/>
            <a:miter lim="800000"/>
            <a:headEnd/>
            <a:tailEnd/>
          </a:ln>
        </p:spPr>
        <p:txBody>
          <a:bodyPr wrap="square">
            <a:spAutoFit/>
          </a:bodyPr>
          <a:lstStyle/>
          <a:p>
            <a:pPr algn="r" eaLnBrk="0" hangingPunct="0"/>
            <a:r>
              <a:rPr lang="en-US" sz="1100" dirty="0" smtClean="0"/>
              <a:t>And corresponding percept</a:t>
            </a:r>
            <a:endParaRPr lang="en-US" sz="1100" dirty="0"/>
          </a:p>
        </p:txBody>
      </p:sp>
      <p:sp>
        <p:nvSpPr>
          <p:cNvPr id="27" name="Text Box 10"/>
          <p:cNvSpPr txBox="1">
            <a:spLocks noChangeArrowheads="1"/>
          </p:cNvSpPr>
          <p:nvPr/>
        </p:nvSpPr>
        <p:spPr bwMode="auto">
          <a:xfrm>
            <a:off x="632520" y="764704"/>
            <a:ext cx="2016224" cy="261610"/>
          </a:xfrm>
          <a:prstGeom prst="rect">
            <a:avLst/>
          </a:prstGeom>
          <a:noFill/>
          <a:ln w="12700">
            <a:noFill/>
            <a:miter lim="800000"/>
            <a:headEnd/>
            <a:tailEnd/>
          </a:ln>
        </p:spPr>
        <p:txBody>
          <a:bodyPr wrap="square">
            <a:spAutoFit/>
          </a:bodyPr>
          <a:lstStyle/>
          <a:p>
            <a:pPr algn="ctr" eaLnBrk="0" hangingPunct="0"/>
            <a:r>
              <a:rPr lang="en-US" sz="1100" b="1" dirty="0" smtClean="0">
                <a:solidFill>
                  <a:schemeClr val="bg1"/>
                </a:solidFill>
              </a:rPr>
              <a:t>Saccadic eye movements</a:t>
            </a:r>
            <a:endParaRPr lang="en-US" sz="1100" b="1" dirty="0">
              <a:solidFill>
                <a:schemeClr val="bg1"/>
              </a:solidFill>
            </a:endParaRPr>
          </a:p>
        </p:txBody>
      </p:sp>
      <p:sp>
        <p:nvSpPr>
          <p:cNvPr id="28" name="Text Box 10"/>
          <p:cNvSpPr txBox="1">
            <a:spLocks noChangeArrowheads="1"/>
          </p:cNvSpPr>
          <p:nvPr/>
        </p:nvSpPr>
        <p:spPr bwMode="auto">
          <a:xfrm>
            <a:off x="488504" y="2780928"/>
            <a:ext cx="2016224" cy="261610"/>
          </a:xfrm>
          <a:prstGeom prst="rect">
            <a:avLst/>
          </a:prstGeom>
          <a:noFill/>
          <a:ln w="12700">
            <a:noFill/>
            <a:miter lim="800000"/>
            <a:headEnd/>
            <a:tailEnd/>
          </a:ln>
        </p:spPr>
        <p:txBody>
          <a:bodyPr wrap="square">
            <a:spAutoFit/>
          </a:bodyPr>
          <a:lstStyle/>
          <a:p>
            <a:pPr algn="r" eaLnBrk="0" hangingPunct="0"/>
            <a:r>
              <a:rPr lang="en-US" sz="1100" dirty="0" smtClean="0"/>
              <a:t>Hidden (oculomotor) states</a:t>
            </a:r>
            <a:endParaRPr lang="en-US" sz="1100" dirty="0"/>
          </a:p>
        </p:txBody>
      </p:sp>
      <p:pic>
        <p:nvPicPr>
          <p:cNvPr id="30" name="saccades.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8" cstate="print">
            <a:clrChange>
              <a:clrFrom>
                <a:srgbClr val="000000"/>
              </a:clrFrom>
              <a:clrTo>
                <a:srgbClr val="000000">
                  <a:alpha val="0"/>
                </a:srgbClr>
              </a:clrTo>
            </a:clrChange>
          </a:blip>
          <a:srcRect l="12790" t="13334" r="12876" b="14006"/>
          <a:stretch/>
        </p:blipFill>
        <p:spPr>
          <a:xfrm>
            <a:off x="7389540" y="764704"/>
            <a:ext cx="1605777" cy="1569618"/>
          </a:xfrm>
          <a:prstGeom prst="rect">
            <a:avLst/>
          </a:prstGeom>
        </p:spPr>
      </p:pic>
      <p:pic>
        <p:nvPicPr>
          <p:cNvPr id="31" name="sampling.wmv">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9" cstate="print"/>
          <a:stretch>
            <a:fillRect/>
          </a:stretch>
        </p:blipFill>
        <p:spPr>
          <a:xfrm>
            <a:off x="7833320" y="2780928"/>
            <a:ext cx="792088" cy="79208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66" fill="hold"/>
                                        <p:tgtEl>
                                          <p:spTgt spid="30"/>
                                        </p:tgtEl>
                                      </p:cBhvr>
                                    </p:cmd>
                                  </p:childTnLst>
                                </p:cTn>
                              </p:par>
                            </p:childTnLst>
                          </p:cTn>
                        </p:par>
                        <p:par>
                          <p:cTn id="7" fill="hold">
                            <p:stCondLst>
                              <p:cond delay="8566"/>
                            </p:stCondLst>
                            <p:childTnLst>
                              <p:par>
                                <p:cTn id="8" presetID="1" presetClass="mediacall" presetSubtype="0" fill="hold" nodeType="afterEffect">
                                  <p:stCondLst>
                                    <p:cond delay="0"/>
                                  </p:stCondLst>
                                  <p:childTnLst>
                                    <p:cmd type="call" cmd="playFrom(0.0)">
                                      <p:cBhvr>
                                        <p:cTn id="9" dur="8566"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repeatCount="indefinite" fill="remove" display="0">
                  <p:stCondLst>
                    <p:cond delay="indefinite"/>
                  </p:stCondLst>
                  <p:endCondLst>
                    <p:cond evt="onNext" delay="0">
                      <p:tgtEl>
                        <p:sldTgt/>
                      </p:tgtEl>
                    </p:cond>
                    <p:cond evt="onPrev" delay="0">
                      <p:tgtEl>
                        <p:sldTgt/>
                      </p:tgtEl>
                    </p:cond>
                  </p:endCondLst>
                </p:cTn>
                <p:tgtEl>
                  <p:spTgt spid="30"/>
                </p:tgtEl>
              </p:cMediaNode>
            </p:video>
            <p:seq concurrent="1" nextAc="seek">
              <p:cTn id="11" restart="whenNotActive" fill="hold" evtFilter="cancelBubble" nodeType="interactiveSeq">
                <p:stCondLst>
                  <p:cond evt="onClick" delay="0">
                    <p:tgtEl>
                      <p:spTgt spid="30"/>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30"/>
                                        </p:tgtEl>
                                      </p:cBhvr>
                                    </p:cmd>
                                  </p:childTnLst>
                                </p:cTn>
                              </p:par>
                            </p:childTnLst>
                          </p:cTn>
                        </p:par>
                      </p:childTnLst>
                    </p:cTn>
                  </p:par>
                </p:childTnLst>
              </p:cTn>
              <p:nextCondLst>
                <p:cond evt="onClick" delay="0">
                  <p:tgtEl>
                    <p:spTgt spid="30"/>
                  </p:tgtEl>
                </p:cond>
              </p:nextCondLst>
            </p:seq>
            <p:video>
              <p:cMediaNode>
                <p:cTn id="16" repeatCount="indefinite" fill="remove" display="0">
                  <p:stCondLst>
                    <p:cond delay="indefinite"/>
                  </p:stCondLst>
                  <p:endCondLst>
                    <p:cond evt="onNext" delay="0">
                      <p:tgtEl>
                        <p:sldTgt/>
                      </p:tgtEl>
                    </p:cond>
                    <p:cond evt="onPrev" delay="0">
                      <p:tgtEl>
                        <p:sldTgt/>
                      </p:tgtEl>
                    </p:cond>
                  </p:endCondLst>
                </p:cTn>
                <p:tgtEl>
                  <p:spTgt spid="31"/>
                </p:tgtEl>
              </p:cMediaNode>
            </p:video>
            <p:seq concurrent="1" nextAc="seek">
              <p:cTn id="17" restart="whenNotActive" fill="hold" evtFilter="cancelBubble" nodeType="interactiveSeq">
                <p:stCondLst>
                  <p:cond evt="onClick" delay="0">
                    <p:tgtEl>
                      <p:spTgt spid="31"/>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31"/>
                                        </p:tgtEl>
                                      </p:cBhvr>
                                    </p:cmd>
                                  </p:childTnLst>
                                </p:cTn>
                              </p:par>
                            </p:childTnLst>
                          </p:cTn>
                        </p:par>
                      </p:childTnLst>
                    </p:cTn>
                  </p:par>
                </p:childTnLst>
              </p:cTn>
              <p:nextCondLst>
                <p:cond evt="onClick" delay="0">
                  <p:tgtEl>
                    <p:spTgt spid="31"/>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2"/>
          <p:cNvSpPr txBox="1">
            <a:spLocks noChangeArrowheads="1"/>
          </p:cNvSpPr>
          <p:nvPr/>
        </p:nvSpPr>
        <p:spPr bwMode="auto">
          <a:xfrm>
            <a:off x="3081338" y="332656"/>
            <a:ext cx="3384550" cy="6886501"/>
          </a:xfrm>
          <a:prstGeom prst="rect">
            <a:avLst/>
          </a:prstGeom>
          <a:noFill/>
          <a:ln w="12700">
            <a:noFill/>
            <a:miter lim="800000"/>
            <a:headEnd/>
            <a:tailEnd/>
          </a:ln>
        </p:spPr>
        <p:txBody>
          <a:bodyPr>
            <a:spAutoFit/>
          </a:bodyPr>
          <a:lstStyle/>
          <a:p>
            <a:pPr algn="ctr" eaLnBrk="0" hangingPunct="0"/>
            <a:r>
              <a:rPr lang="en-US" sz="2000" dirty="0">
                <a:solidFill>
                  <a:srgbClr val="990033"/>
                </a:solidFill>
              </a:rPr>
              <a:t>Thank you</a:t>
            </a:r>
          </a:p>
          <a:p>
            <a:pPr algn="ctr" eaLnBrk="0" hangingPunct="0"/>
            <a:endParaRPr lang="en-US" sz="2000" dirty="0">
              <a:solidFill>
                <a:srgbClr val="990033"/>
              </a:solidFill>
            </a:endParaRPr>
          </a:p>
          <a:p>
            <a:pPr algn="ctr" eaLnBrk="0" hangingPunct="0"/>
            <a:r>
              <a:rPr lang="en-US" sz="1400" dirty="0">
                <a:solidFill>
                  <a:srgbClr val="990033"/>
                </a:solidFill>
              </a:rPr>
              <a:t>And thanks to collaborators:</a:t>
            </a:r>
          </a:p>
          <a:p>
            <a:pPr algn="ctr" eaLnBrk="0" hangingPunct="0"/>
            <a:endParaRPr lang="en-US" sz="1400" dirty="0">
              <a:solidFill>
                <a:srgbClr val="990033"/>
              </a:solidFill>
            </a:endParaRPr>
          </a:p>
          <a:p>
            <a:pPr algn="ctr" eaLnBrk="0" hangingPunct="0"/>
            <a:r>
              <a:rPr lang="en-US" sz="1100" dirty="0">
                <a:solidFill>
                  <a:srgbClr val="990033"/>
                </a:solidFill>
              </a:rPr>
              <a:t>Rick </a:t>
            </a:r>
            <a:r>
              <a:rPr lang="en-US" sz="1100" dirty="0" smtClean="0">
                <a:solidFill>
                  <a:srgbClr val="990033"/>
                </a:solidFill>
              </a:rPr>
              <a:t>Adams</a:t>
            </a:r>
          </a:p>
          <a:p>
            <a:pPr algn="ctr" eaLnBrk="0" hangingPunct="0"/>
            <a:r>
              <a:rPr lang="en-US" sz="1100" dirty="0" smtClean="0">
                <a:solidFill>
                  <a:srgbClr val="990033"/>
                </a:solidFill>
              </a:rPr>
              <a:t>Andre Bastos</a:t>
            </a:r>
            <a:endParaRPr lang="en-US" sz="1100" dirty="0">
              <a:solidFill>
                <a:srgbClr val="990033"/>
              </a:solidFill>
            </a:endParaRPr>
          </a:p>
          <a:p>
            <a:pPr algn="ctr" eaLnBrk="0" hangingPunct="0"/>
            <a:r>
              <a:rPr lang="en-US" sz="1100" dirty="0">
                <a:solidFill>
                  <a:srgbClr val="990033"/>
                </a:solidFill>
              </a:rPr>
              <a:t>Sven Bestmann</a:t>
            </a:r>
          </a:p>
          <a:p>
            <a:pPr algn="ctr" eaLnBrk="0" hangingPunct="0"/>
            <a:r>
              <a:rPr lang="en-US" sz="1100" dirty="0">
                <a:solidFill>
                  <a:srgbClr val="990033"/>
                </a:solidFill>
              </a:rPr>
              <a:t>Jean </a:t>
            </a:r>
            <a:r>
              <a:rPr lang="en-US" sz="1100" dirty="0" smtClean="0">
                <a:solidFill>
                  <a:srgbClr val="990033"/>
                </a:solidFill>
              </a:rPr>
              <a:t>Daunizeau</a:t>
            </a:r>
          </a:p>
          <a:p>
            <a:pPr algn="ctr" eaLnBrk="0" hangingPunct="0"/>
            <a:r>
              <a:rPr lang="en-US" sz="1100" dirty="0" smtClean="0">
                <a:solidFill>
                  <a:srgbClr val="990033"/>
                </a:solidFill>
              </a:rPr>
              <a:t>Mark Edwards</a:t>
            </a:r>
            <a:endParaRPr lang="en-US" sz="1100" dirty="0">
              <a:solidFill>
                <a:srgbClr val="990033"/>
              </a:solidFill>
            </a:endParaRPr>
          </a:p>
          <a:p>
            <a:pPr algn="ctr" eaLnBrk="0" hangingPunct="0"/>
            <a:r>
              <a:rPr lang="en-US" sz="1100" dirty="0">
                <a:solidFill>
                  <a:srgbClr val="990033"/>
                </a:solidFill>
              </a:rPr>
              <a:t>Harriet Brown</a:t>
            </a:r>
          </a:p>
          <a:p>
            <a:pPr algn="ctr" eaLnBrk="0" hangingPunct="0"/>
            <a:r>
              <a:rPr lang="en-US" sz="1100" dirty="0">
                <a:solidFill>
                  <a:srgbClr val="990033"/>
                </a:solidFill>
              </a:rPr>
              <a:t>Lee Harrison</a:t>
            </a:r>
          </a:p>
          <a:p>
            <a:pPr algn="ctr" eaLnBrk="0" hangingPunct="0"/>
            <a:r>
              <a:rPr lang="en-US" sz="1100" dirty="0">
                <a:solidFill>
                  <a:srgbClr val="990033"/>
                </a:solidFill>
              </a:rPr>
              <a:t>Stefan Kiebel</a:t>
            </a:r>
          </a:p>
          <a:p>
            <a:pPr algn="ctr" eaLnBrk="0" hangingPunct="0"/>
            <a:r>
              <a:rPr lang="en-US" sz="1100" dirty="0">
                <a:solidFill>
                  <a:srgbClr val="990033"/>
                </a:solidFill>
              </a:rPr>
              <a:t>James Kilner</a:t>
            </a:r>
          </a:p>
          <a:p>
            <a:pPr algn="ctr" eaLnBrk="0" hangingPunct="0"/>
            <a:r>
              <a:rPr lang="en-US" sz="1100" dirty="0">
                <a:solidFill>
                  <a:srgbClr val="990033"/>
                </a:solidFill>
              </a:rPr>
              <a:t>Jérémie </a:t>
            </a:r>
            <a:r>
              <a:rPr lang="en-US" sz="1100" dirty="0" smtClean="0">
                <a:solidFill>
                  <a:srgbClr val="990033"/>
                </a:solidFill>
              </a:rPr>
              <a:t>Mattout</a:t>
            </a:r>
          </a:p>
          <a:p>
            <a:pPr algn="ctr" eaLnBrk="0" hangingPunct="0"/>
            <a:r>
              <a:rPr lang="en-US" sz="1100" dirty="0" smtClean="0">
                <a:solidFill>
                  <a:srgbClr val="990033"/>
                </a:solidFill>
              </a:rPr>
              <a:t>Rosalyn Moran</a:t>
            </a:r>
          </a:p>
          <a:p>
            <a:pPr algn="ctr" eaLnBrk="0" hangingPunct="0"/>
            <a:r>
              <a:rPr lang="en-US" sz="1100" dirty="0" smtClean="0">
                <a:solidFill>
                  <a:srgbClr val="990033"/>
                </a:solidFill>
              </a:rPr>
              <a:t>Will Penny</a:t>
            </a:r>
            <a:endParaRPr lang="en-US" sz="1100" dirty="0">
              <a:solidFill>
                <a:srgbClr val="990033"/>
              </a:solidFill>
            </a:endParaRPr>
          </a:p>
          <a:p>
            <a:pPr algn="ctr" eaLnBrk="0" hangingPunct="0"/>
            <a:r>
              <a:rPr lang="en-US" sz="1100" dirty="0">
                <a:solidFill>
                  <a:srgbClr val="990033"/>
                </a:solidFill>
              </a:rPr>
              <a:t>Klaas Stephan</a:t>
            </a:r>
          </a:p>
          <a:p>
            <a:pPr algn="ctr" eaLnBrk="0" hangingPunct="0"/>
            <a:endParaRPr lang="en-US" sz="1100" dirty="0">
              <a:solidFill>
                <a:srgbClr val="990033"/>
              </a:solidFill>
            </a:endParaRPr>
          </a:p>
          <a:p>
            <a:pPr algn="ctr" eaLnBrk="0" hangingPunct="0"/>
            <a:r>
              <a:rPr lang="en-US" sz="1400" dirty="0">
                <a:solidFill>
                  <a:srgbClr val="990033"/>
                </a:solidFill>
              </a:rPr>
              <a:t>And colleagues:</a:t>
            </a:r>
          </a:p>
          <a:p>
            <a:pPr algn="ctr" eaLnBrk="0" hangingPunct="0"/>
            <a:endParaRPr lang="en-US" sz="1400" dirty="0">
              <a:solidFill>
                <a:srgbClr val="990033"/>
              </a:solidFill>
            </a:endParaRPr>
          </a:p>
          <a:p>
            <a:pPr algn="ctr" eaLnBrk="0" hangingPunct="0"/>
            <a:r>
              <a:rPr lang="en-US" sz="1100" dirty="0" smtClean="0">
                <a:solidFill>
                  <a:srgbClr val="990033"/>
                </a:solidFill>
              </a:rPr>
              <a:t>Andy Clark</a:t>
            </a:r>
          </a:p>
          <a:p>
            <a:pPr algn="ctr" eaLnBrk="0" hangingPunct="0"/>
            <a:r>
              <a:rPr lang="en-US" sz="1100" dirty="0" smtClean="0">
                <a:solidFill>
                  <a:srgbClr val="990033"/>
                </a:solidFill>
              </a:rPr>
              <a:t>Peter </a:t>
            </a:r>
            <a:r>
              <a:rPr lang="en-US" sz="1100" dirty="0">
                <a:solidFill>
                  <a:srgbClr val="990033"/>
                </a:solidFill>
              </a:rPr>
              <a:t>Dayan</a:t>
            </a:r>
          </a:p>
          <a:p>
            <a:pPr algn="ctr" eaLnBrk="0" hangingPunct="0"/>
            <a:r>
              <a:rPr lang="en-US" sz="1100" dirty="0">
                <a:solidFill>
                  <a:srgbClr val="990033"/>
                </a:solidFill>
              </a:rPr>
              <a:t>Jörn </a:t>
            </a:r>
            <a:r>
              <a:rPr lang="en-US" sz="1100" dirty="0" smtClean="0">
                <a:solidFill>
                  <a:srgbClr val="990033"/>
                </a:solidFill>
              </a:rPr>
              <a:t>Diedrichsen</a:t>
            </a:r>
          </a:p>
          <a:p>
            <a:pPr algn="ctr" eaLnBrk="0" hangingPunct="0"/>
            <a:r>
              <a:rPr lang="en-US" sz="1100" dirty="0" smtClean="0">
                <a:solidFill>
                  <a:srgbClr val="990033"/>
                </a:solidFill>
              </a:rPr>
              <a:t>Paul Fletcher</a:t>
            </a:r>
          </a:p>
          <a:p>
            <a:pPr algn="ctr" eaLnBrk="0" hangingPunct="0"/>
            <a:r>
              <a:rPr lang="en-US" sz="1100" dirty="0" smtClean="0">
                <a:solidFill>
                  <a:srgbClr val="990033"/>
                </a:solidFill>
              </a:rPr>
              <a:t>Pascal Fries</a:t>
            </a:r>
          </a:p>
          <a:p>
            <a:pPr algn="ctr" eaLnBrk="0" hangingPunct="0"/>
            <a:r>
              <a:rPr lang="en-US" sz="1100" dirty="0" smtClean="0">
                <a:solidFill>
                  <a:srgbClr val="990033"/>
                </a:solidFill>
              </a:rPr>
              <a:t>Chris Frith</a:t>
            </a:r>
          </a:p>
          <a:p>
            <a:pPr algn="ctr" eaLnBrk="0" hangingPunct="0"/>
            <a:r>
              <a:rPr lang="en-US" sz="1100" dirty="0" smtClean="0">
                <a:solidFill>
                  <a:srgbClr val="990033"/>
                </a:solidFill>
              </a:rPr>
              <a:t>Geoffrey Hinton</a:t>
            </a:r>
          </a:p>
          <a:p>
            <a:pPr algn="ctr" eaLnBrk="0" hangingPunct="0"/>
            <a:r>
              <a:rPr lang="en-US" sz="1100" dirty="0" smtClean="0">
                <a:solidFill>
                  <a:srgbClr val="990033"/>
                </a:solidFill>
              </a:rPr>
              <a:t>James Hopkins</a:t>
            </a:r>
          </a:p>
          <a:p>
            <a:pPr algn="ctr" eaLnBrk="0" hangingPunct="0"/>
            <a:r>
              <a:rPr lang="en-US" sz="1100" dirty="0" smtClean="0">
                <a:solidFill>
                  <a:srgbClr val="990033"/>
                </a:solidFill>
              </a:rPr>
              <a:t>Jakob Hohwy</a:t>
            </a:r>
          </a:p>
          <a:p>
            <a:pPr algn="ctr" eaLnBrk="0" hangingPunct="0"/>
            <a:r>
              <a:rPr lang="en-US" sz="1100" dirty="0" smtClean="0">
                <a:solidFill>
                  <a:srgbClr val="990033"/>
                </a:solidFill>
              </a:rPr>
              <a:t>Henry Kennedy</a:t>
            </a:r>
          </a:p>
          <a:p>
            <a:pPr algn="ctr" eaLnBrk="0" hangingPunct="0"/>
            <a:r>
              <a:rPr lang="en-US" sz="1100" dirty="0" smtClean="0">
                <a:solidFill>
                  <a:srgbClr val="990033"/>
                </a:solidFill>
              </a:rPr>
              <a:t>Paul </a:t>
            </a:r>
            <a:r>
              <a:rPr lang="en-US" sz="1100" dirty="0">
                <a:solidFill>
                  <a:srgbClr val="990033"/>
                </a:solidFill>
              </a:rPr>
              <a:t>Verschure</a:t>
            </a:r>
          </a:p>
          <a:p>
            <a:pPr algn="ctr" eaLnBrk="0" hangingPunct="0"/>
            <a:r>
              <a:rPr lang="en-US" sz="1100" dirty="0">
                <a:solidFill>
                  <a:srgbClr val="990033"/>
                </a:solidFill>
              </a:rPr>
              <a:t>Florentin Wörgötter</a:t>
            </a:r>
          </a:p>
          <a:p>
            <a:pPr algn="ctr" eaLnBrk="0" hangingPunct="0"/>
            <a:endParaRPr lang="en-US" sz="1200" dirty="0">
              <a:solidFill>
                <a:srgbClr val="990033"/>
              </a:solidFill>
            </a:endParaRPr>
          </a:p>
          <a:p>
            <a:pPr algn="ctr" eaLnBrk="0" hangingPunct="0"/>
            <a:r>
              <a:rPr lang="en-US" sz="1050" dirty="0">
                <a:solidFill>
                  <a:srgbClr val="990033"/>
                </a:solidFill>
              </a:rPr>
              <a:t>And many others</a:t>
            </a:r>
          </a:p>
          <a:p>
            <a:pPr algn="ctr" eaLnBrk="0" hangingPunct="0"/>
            <a:endParaRPr lang="en-US" sz="1100" dirty="0">
              <a:solidFill>
                <a:srgbClr val="990033"/>
              </a:solidFill>
            </a:endParaRPr>
          </a:p>
          <a:p>
            <a:pPr algn="ctr" eaLnBrk="0" hangingPunct="0"/>
            <a:endParaRPr lang="en-US" sz="1200" dirty="0">
              <a:solidFill>
                <a:srgbClr val="990033"/>
              </a:solidFill>
            </a:endParaRPr>
          </a:p>
          <a:p>
            <a:pPr algn="ctr" eaLnBrk="0" hangingPunct="0"/>
            <a:endParaRPr lang="en-US" sz="1400" dirty="0">
              <a:solidFill>
                <a:srgbClr val="990033"/>
              </a:solidFill>
            </a:endParaRPr>
          </a:p>
        </p:txBody>
      </p:sp>
      <p:pic>
        <p:nvPicPr>
          <p:cNvPr id="88066" name="Picture 3" descr="Picture2"/>
          <p:cNvPicPr>
            <a:picLocks noChangeAspect="1" noChangeArrowheads="1"/>
          </p:cNvPicPr>
          <p:nvPr/>
        </p:nvPicPr>
        <p:blipFill>
          <a:blip r:embed="rId2" cstate="print"/>
          <a:srcRect/>
          <a:stretch>
            <a:fillRect/>
          </a:stretch>
        </p:blipFill>
        <p:spPr bwMode="auto">
          <a:xfrm>
            <a:off x="0" y="0"/>
            <a:ext cx="868363" cy="19542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15716" name="Rectangle 4"/>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15715" name="Object 3"/>
          <p:cNvGraphicFramePr>
            <a:graphicFrameLocks noChangeAspect="1"/>
          </p:cNvGraphicFramePr>
          <p:nvPr/>
        </p:nvGraphicFramePr>
        <p:xfrm>
          <a:off x="2216696" y="4208636"/>
          <a:ext cx="4389437" cy="833437"/>
        </p:xfrm>
        <a:graphic>
          <a:graphicData uri="http://schemas.openxmlformats.org/presentationml/2006/ole">
            <mc:AlternateContent xmlns:mc="http://schemas.openxmlformats.org/markup-compatibility/2006">
              <mc:Choice xmlns:v="urn:schemas-microsoft-com:vml" Requires="v">
                <p:oleObj spid="_x0000_s204807" name="Equation" r:id="rId3" imgW="3111480" imgH="596880" progId="Equation.DSMT4">
                  <p:embed/>
                </p:oleObj>
              </mc:Choice>
              <mc:Fallback>
                <p:oleObj name="Equation" r:id="rId3" imgW="3111480" imgH="5968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6696" y="4208636"/>
                        <a:ext cx="4389437" cy="833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p:cNvSpPr txBox="1"/>
          <p:nvPr/>
        </p:nvSpPr>
        <p:spPr>
          <a:xfrm>
            <a:off x="2360712" y="3594502"/>
            <a:ext cx="4700646" cy="338554"/>
          </a:xfrm>
          <a:prstGeom prst="rect">
            <a:avLst/>
          </a:prstGeom>
          <a:noFill/>
        </p:spPr>
        <p:txBody>
          <a:bodyPr wrap="none" rtlCol="0">
            <a:spAutoFit/>
          </a:bodyPr>
          <a:lstStyle/>
          <a:p>
            <a:r>
              <a:rPr lang="en-GB" sz="1600" dirty="0" smtClean="0">
                <a:solidFill>
                  <a:srgbClr val="990033"/>
                </a:solidFill>
              </a:rPr>
              <a:t>Searching to test hypotheses – life as an efficient experiment</a:t>
            </a:r>
            <a:endParaRPr lang="en-GB" sz="1600" dirty="0">
              <a:solidFill>
                <a:srgbClr val="990033"/>
              </a:solidFill>
            </a:endParaRPr>
          </a:p>
        </p:txBody>
      </p:sp>
      <p:sp>
        <p:nvSpPr>
          <p:cNvPr id="25" name="TextBox 24"/>
          <p:cNvSpPr txBox="1"/>
          <p:nvPr/>
        </p:nvSpPr>
        <p:spPr>
          <a:xfrm>
            <a:off x="3340886" y="4856708"/>
            <a:ext cx="1268296" cy="261610"/>
          </a:xfrm>
          <a:prstGeom prst="rect">
            <a:avLst/>
          </a:prstGeom>
          <a:noFill/>
        </p:spPr>
        <p:txBody>
          <a:bodyPr wrap="none" rtlCol="0">
            <a:spAutoFit/>
          </a:bodyPr>
          <a:lstStyle/>
          <a:p>
            <a:r>
              <a:rPr lang="en-GB" sz="1100" dirty="0" smtClean="0">
                <a:solidFill>
                  <a:srgbClr val="990033"/>
                </a:solidFill>
              </a:rPr>
              <a:t>Free energy principle</a:t>
            </a:r>
            <a:endParaRPr lang="en-GB" sz="1100" dirty="0">
              <a:solidFill>
                <a:srgbClr val="990033"/>
              </a:solidFill>
            </a:endParaRPr>
          </a:p>
        </p:txBody>
      </p:sp>
      <p:sp>
        <p:nvSpPr>
          <p:cNvPr id="28" name="TextBox 27"/>
          <p:cNvSpPr txBox="1"/>
          <p:nvPr/>
        </p:nvSpPr>
        <p:spPr>
          <a:xfrm>
            <a:off x="5141086" y="4856708"/>
            <a:ext cx="1236236" cy="261610"/>
          </a:xfrm>
          <a:prstGeom prst="rect">
            <a:avLst/>
          </a:prstGeom>
          <a:noFill/>
        </p:spPr>
        <p:txBody>
          <a:bodyPr wrap="none" rtlCol="0">
            <a:spAutoFit/>
          </a:bodyPr>
          <a:lstStyle/>
          <a:p>
            <a:r>
              <a:rPr lang="en-GB" sz="1100" dirty="0" smtClean="0">
                <a:solidFill>
                  <a:srgbClr val="990033"/>
                </a:solidFill>
              </a:rPr>
              <a:t>minimise uncertainty</a:t>
            </a:r>
            <a:endParaRPr lang="en-GB" sz="1100" dirty="0">
              <a:solidFill>
                <a:srgbClr val="990033"/>
              </a:solidFill>
            </a:endParaRPr>
          </a:p>
        </p:txBody>
      </p:sp>
      <p:graphicFrame>
        <p:nvGraphicFramePr>
          <p:cNvPr id="115720" name="Object 8"/>
          <p:cNvGraphicFramePr>
            <a:graphicFrameLocks noChangeAspect="1"/>
          </p:cNvGraphicFramePr>
          <p:nvPr/>
        </p:nvGraphicFramePr>
        <p:xfrm>
          <a:off x="3559695" y="5648796"/>
          <a:ext cx="2633663" cy="444500"/>
        </p:xfrm>
        <a:graphic>
          <a:graphicData uri="http://schemas.openxmlformats.org/presentationml/2006/ole">
            <mc:AlternateContent xmlns:mc="http://schemas.openxmlformats.org/markup-compatibility/2006">
              <mc:Choice xmlns:v="urn:schemas-microsoft-com:vml" Requires="v">
                <p:oleObj spid="_x0000_s204808" name="Equation" r:id="rId5" imgW="1866600" imgH="317160" progId="Equation.DSMT4">
                  <p:embed/>
                </p:oleObj>
              </mc:Choice>
              <mc:Fallback>
                <p:oleObj name="Equation" r:id="rId5" imgW="1866600" imgH="31716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9695" y="5648796"/>
                        <a:ext cx="2633663"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Arc 28"/>
          <p:cNvSpPr/>
          <p:nvPr/>
        </p:nvSpPr>
        <p:spPr>
          <a:xfrm>
            <a:off x="4033118" y="4640684"/>
            <a:ext cx="1728192" cy="936104"/>
          </a:xfrm>
          <a:prstGeom prst="arc">
            <a:avLst>
              <a:gd name="adj1" fmla="val 21572552"/>
              <a:gd name="adj2" fmla="val 10782540"/>
            </a:avLst>
          </a:prstGeom>
          <a:ln>
            <a:solidFill>
              <a:srgbClr val="99003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204808" name="Picture 8" descr="http://www.deviantart.com/download/77426531/Dark_Room_by_ikiz.jpg"/>
          <p:cNvPicPr>
            <a:picLocks noChangeAspect="1" noChangeArrowheads="1"/>
          </p:cNvPicPr>
          <p:nvPr/>
        </p:nvPicPr>
        <p:blipFill>
          <a:blip r:embed="rId7" cstate="print">
            <a:duotone>
              <a:prstClr val="black"/>
              <a:schemeClr val="accent1">
                <a:tint val="45000"/>
                <a:satMod val="400000"/>
              </a:schemeClr>
            </a:duotone>
          </a:blip>
          <a:srcRect/>
          <a:stretch>
            <a:fillRect/>
          </a:stretch>
        </p:blipFill>
        <p:spPr bwMode="auto">
          <a:xfrm>
            <a:off x="3728864" y="1988840"/>
            <a:ext cx="2016224" cy="1259781"/>
          </a:xfrm>
          <a:prstGeom prst="rect">
            <a:avLst/>
          </a:prstGeom>
          <a:noFill/>
        </p:spPr>
      </p:pic>
      <p:sp>
        <p:nvSpPr>
          <p:cNvPr id="204810" name="AutoShape 10" descr="data:image/jpeg;base64,/9j/4AAQSkZJRgABAQAAAQABAAD/2wBDAAkGBwgHBgkIBwgKCgkLDRYPDQwMDRsUFRAWIB0iIiAdHx8kKDQsJCYxJx8fLT0tMTU3Ojo6Iys/RD84QzQ5Ojf/2wBDAQoKCg0MDRoPDxo3JR8lNzc3Nzc3Nzc3Nzc3Nzc3Nzc3Nzc3Nzc3Nzc3Nzc3Nzc3Nzc3Nzc3Nzc3Nzc3Nzc3Nzf/wAARCACxARwDASIAAhEBAxEB/8QAHAABAAEFAQEAAAAAAAAAAAAAAAECBAUHCAMG/8QAPBABAAIBAwICBwQEDwAAAAAAAAECAwQFEQYSITEHExRBUWFxIoHB0QgVkZQjJCcyNUJVcoSSobGywvH/xAAUAQEAAAAAAAAAAAAAAAAAAAAA/8QAFBEBAAAAAAAAAAAAAAAAAAAAAP/aAAwDAQACEQMRAD8A0aAAAAAAAAAAAAAAAAAAAAAAAAAAAAAAAAAAAAAAAAAAAAAAAAAAAAAAAAAAAAAAAAAAAAAAAAAAAAAAAAAABAPTFitktFaVm1rTxERHMzLKW6b3qsf0PuP7pk/Jb7fPZlpkjzpaLfs8XaVZi1YtHlMcwDi+dg3mPPadfH+Gv+Sn9Rbv/ZWu/dr/AJO0YvSbzSLR3RHM158YVA4fy4smHJbFmpbHkrPFq2jiYn4TCh9H6Rrzk67368zzzrssR9ItMfg+cAAAAAAAAAAAAAAAAAAAAAAAAAAAAAAB6YslsduY98ccOxtDvehxdJ6XetZqaYtH7HjzXy2nwiJrH/nHxcb1rN7REecto7r0HrtN6MKb5HUeqy7dXTYtTTbbRbsrkvasW/rceHdM+XIMz6K95w7l6Vt31ltxxUx6jHkjFS8zE6mZvHHbzx7o548/l8N7uJts1eXQa/T6vBeaZcGSuSlo84mJ5do4tVTLt9dXXwpfFGWOfdExyDjvqzN7R1HuOfnn1upyX5+t5liFzuGT1uqveffPK2AAAAAAAAAAAAAAAAAAAAAAAAAAAAAABcaPiMkS6Cros+9fo/ez4ctaXppLXmb88TXDlm0x+ynEOesFu28S6D6M1v8AIRud6zzOHS62kfKZ7p/7A0h0jsOo6m6g0u0aO9KZdR3R33nwrEVmZn58REzw6t3qv6q6J11Itz7JtmSsW/u4pj8Gj/R7oMOi3/0ebnh+zbWRrMWXj32pfLH/ABvWPuhuP0p6j2X0e77k5450s4/80xX8Qck5Z5yWn5qEz5oAAAAAAAAAAAAAAAAAAAAAAAAAAAAAABMN29F5dTofQxumKfVfxrFqc1PW4+6Irx2+U+fPZPH1hpTDjvmzUxY45ve0VrHxmW7t+y49u6J1GhxTxTHo4wV+fhFQfNaDJq8e19A49uy0w6zHrNVOHNkr3RWbZaxPMe+Gz/Sfrc+6dA7xpaxSJ9TXJMxHnFL1vPv+FZaT2TdMubdNgwWnimhy8U+/J3S3Dn1OPU6bLgyTE0y0mlo+UxxP+4Obx66nDbT6jLgv/Ox3mk/WJ4eQAAAAAAAAAAAAAAAAAAAAAAAAAAAAAAM10jgjLveC9o+zh/hJ+seX+r6brbcsttLjw0yTFLT9qI975jYtZi0FcmS8/bv4R9E7zuVdb2dvPEAs9PmthzUyUni1Z5iWw+lt1y5Nuic2SbW7p8ZlrWJ5mH1W1aj1GkpWJBhurcUY991Nqx4Zbd8ff5sOzvU8xmy4s0efHbLBAAAAAAAAAAAAAAAAAAAAAAAAAAAAAAqpHiC6wYKzTm8+bzzY+yfDyVxk4jhTe3dHiDyrP2oZbFn7cdY5Yjniy4jJ4Autfk9bh4+DFLq1+a8LafMEAAAAAAAAAAAAAAAAAAAAAAAAAAAAKq+ClVAKuSZU8gIlVE+CkBX3KJ808okEAAAAAAAAAAAAAAAAAAAAAAAAAAAAJQAnkQAkQAlAAAAAAAAAAAAAAAAAAAAAAAAAAAAAAAAAAAAAAAAAAAAAAAAAAAAAAAAAAAAAAAAAAAAAAAAAAAAAAAAAAAAAAAAAAAA//9k="/>
          <p:cNvSpPr>
            <a:spLocks noChangeAspect="1" noChangeArrowheads="1"/>
          </p:cNvSpPr>
          <p:nvPr/>
        </p:nvSpPr>
        <p:spPr bwMode="auto">
          <a:xfrm>
            <a:off x="63500" y="-815975"/>
            <a:ext cx="2705100" cy="16859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 name="Picture 8"/>
          <p:cNvPicPr>
            <a:picLocks noChangeAspect="1" noChangeArrowheads="1"/>
          </p:cNvPicPr>
          <p:nvPr/>
        </p:nvPicPr>
        <p:blipFill>
          <a:blip r:embed="rId8" cstate="print"/>
          <a:srcRect/>
          <a:stretch>
            <a:fillRect/>
          </a:stretch>
        </p:blipFill>
        <p:spPr bwMode="auto">
          <a:xfrm>
            <a:off x="2072680" y="404664"/>
            <a:ext cx="5472608" cy="143619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5" name="Line 2"/>
          <p:cNvSpPr>
            <a:spLocks noChangeShapeType="1"/>
          </p:cNvSpPr>
          <p:nvPr/>
        </p:nvSpPr>
        <p:spPr bwMode="auto">
          <a:xfrm>
            <a:off x="3929063" y="1484313"/>
            <a:ext cx="0" cy="3816350"/>
          </a:xfrm>
          <a:prstGeom prst="line">
            <a:avLst/>
          </a:prstGeom>
          <a:noFill/>
          <a:ln w="57150">
            <a:solidFill>
              <a:srgbClr val="990033"/>
            </a:solidFill>
            <a:round/>
            <a:headEnd/>
            <a:tailEnd type="triangle" w="med" len="med"/>
          </a:ln>
        </p:spPr>
        <p:txBody>
          <a:bodyPr/>
          <a:lstStyle/>
          <a:p>
            <a:endParaRPr lang="en-US"/>
          </a:p>
        </p:txBody>
      </p:sp>
      <p:sp>
        <p:nvSpPr>
          <p:cNvPr id="22536" name="Text Box 3"/>
          <p:cNvSpPr txBox="1">
            <a:spLocks noChangeArrowheads="1"/>
          </p:cNvSpPr>
          <p:nvPr/>
        </p:nvSpPr>
        <p:spPr bwMode="auto">
          <a:xfrm>
            <a:off x="3303588" y="1341438"/>
            <a:ext cx="184150" cy="366712"/>
          </a:xfrm>
          <a:prstGeom prst="rect">
            <a:avLst/>
          </a:prstGeom>
          <a:noFill/>
          <a:ln w="9525">
            <a:noFill/>
            <a:miter lim="800000"/>
            <a:headEnd/>
            <a:tailEnd/>
          </a:ln>
        </p:spPr>
        <p:txBody>
          <a:bodyPr wrap="none">
            <a:spAutoFit/>
          </a:bodyPr>
          <a:lstStyle/>
          <a:p>
            <a:endParaRPr lang="en-GB">
              <a:latin typeface="Arial" charset="0"/>
            </a:endParaRPr>
          </a:p>
        </p:txBody>
      </p:sp>
      <p:graphicFrame>
        <p:nvGraphicFramePr>
          <p:cNvPr id="22530" name="Object 4"/>
          <p:cNvGraphicFramePr>
            <a:graphicFrameLocks noChangeAspect="1"/>
          </p:cNvGraphicFramePr>
          <p:nvPr/>
        </p:nvGraphicFramePr>
        <p:xfrm>
          <a:off x="3382963" y="1412875"/>
          <a:ext cx="400050" cy="203200"/>
        </p:xfrm>
        <a:graphic>
          <a:graphicData uri="http://schemas.openxmlformats.org/presentationml/2006/ole">
            <mc:AlternateContent xmlns:mc="http://schemas.openxmlformats.org/markup-compatibility/2006">
              <mc:Choice xmlns:v="urn:schemas-microsoft-com:vml" Requires="v">
                <p:oleObj spid="_x0000_s22535" name="Equation" r:id="rId3" imgW="368280" imgH="203040" progId="Equation.DSMT4">
                  <p:embed/>
                </p:oleObj>
              </mc:Choice>
              <mc:Fallback>
                <p:oleObj name="Equation" r:id="rId3" imgW="368280" imgH="20304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2963" y="1412875"/>
                        <a:ext cx="4000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1" name="Object 5"/>
          <p:cNvGraphicFramePr>
            <a:graphicFrameLocks noChangeAspect="1"/>
          </p:cNvGraphicFramePr>
          <p:nvPr/>
        </p:nvGraphicFramePr>
        <p:xfrm>
          <a:off x="3411538" y="2133600"/>
          <a:ext cx="342900" cy="203200"/>
        </p:xfrm>
        <a:graphic>
          <a:graphicData uri="http://schemas.openxmlformats.org/presentationml/2006/ole">
            <mc:AlternateContent xmlns:mc="http://schemas.openxmlformats.org/markup-compatibility/2006">
              <mc:Choice xmlns:v="urn:schemas-microsoft-com:vml" Requires="v">
                <p:oleObj spid="_x0000_s22536" name="Equation" r:id="rId5" imgW="317160" imgH="203040" progId="Equation.DSMT4">
                  <p:embed/>
                </p:oleObj>
              </mc:Choice>
              <mc:Fallback>
                <p:oleObj name="Equation" r:id="rId5" imgW="317160" imgH="20304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1538" y="2133600"/>
                        <a:ext cx="3429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2" name="Object 6"/>
          <p:cNvGraphicFramePr>
            <a:graphicFrameLocks noChangeAspect="1"/>
          </p:cNvGraphicFramePr>
          <p:nvPr/>
        </p:nvGraphicFramePr>
        <p:xfrm>
          <a:off x="3382963" y="2852738"/>
          <a:ext cx="344487" cy="203200"/>
        </p:xfrm>
        <a:graphic>
          <a:graphicData uri="http://schemas.openxmlformats.org/presentationml/2006/ole">
            <mc:AlternateContent xmlns:mc="http://schemas.openxmlformats.org/markup-compatibility/2006">
              <mc:Choice xmlns:v="urn:schemas-microsoft-com:vml" Requires="v">
                <p:oleObj spid="_x0000_s22537" name="Equation" r:id="rId7" imgW="317160" imgH="203040" progId="Equation.DSMT4">
                  <p:embed/>
                </p:oleObj>
              </mc:Choice>
              <mc:Fallback>
                <p:oleObj name="Equation" r:id="rId7" imgW="317160" imgH="20304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2963" y="2852738"/>
                        <a:ext cx="344487"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3" name="Object 7"/>
          <p:cNvGraphicFramePr>
            <a:graphicFrameLocks noChangeAspect="1"/>
          </p:cNvGraphicFramePr>
          <p:nvPr/>
        </p:nvGraphicFramePr>
        <p:xfrm>
          <a:off x="3382963" y="3500438"/>
          <a:ext cx="344487" cy="203200"/>
        </p:xfrm>
        <a:graphic>
          <a:graphicData uri="http://schemas.openxmlformats.org/presentationml/2006/ole">
            <mc:AlternateContent xmlns:mc="http://schemas.openxmlformats.org/markup-compatibility/2006">
              <mc:Choice xmlns:v="urn:schemas-microsoft-com:vml" Requires="v">
                <p:oleObj spid="_x0000_s22538" name="Equation" r:id="rId9" imgW="317160" imgH="203040" progId="Equation.DSMT4">
                  <p:embed/>
                </p:oleObj>
              </mc:Choice>
              <mc:Fallback>
                <p:oleObj name="Equation" r:id="rId9" imgW="317160" imgH="20304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2963" y="3500438"/>
                        <a:ext cx="344487"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4" name="Object 8"/>
          <p:cNvGraphicFramePr>
            <a:graphicFrameLocks noChangeAspect="1"/>
          </p:cNvGraphicFramePr>
          <p:nvPr/>
        </p:nvGraphicFramePr>
        <p:xfrm>
          <a:off x="3387725" y="5084763"/>
          <a:ext cx="385763" cy="203200"/>
        </p:xfrm>
        <a:graphic>
          <a:graphicData uri="http://schemas.openxmlformats.org/presentationml/2006/ole">
            <mc:AlternateContent xmlns:mc="http://schemas.openxmlformats.org/markup-compatibility/2006">
              <mc:Choice xmlns:v="urn:schemas-microsoft-com:vml" Requires="v">
                <p:oleObj spid="_x0000_s22539" name="Equation" r:id="rId11" imgW="355320" imgH="203040" progId="Equation.DSMT4">
                  <p:embed/>
                </p:oleObj>
              </mc:Choice>
              <mc:Fallback>
                <p:oleObj name="Equation" r:id="rId11" imgW="355320" imgH="203040"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87725" y="5084763"/>
                        <a:ext cx="385763"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7" name="Text Box 10"/>
          <p:cNvSpPr txBox="1">
            <a:spLocks noChangeArrowheads="1"/>
          </p:cNvSpPr>
          <p:nvPr/>
        </p:nvSpPr>
        <p:spPr bwMode="auto">
          <a:xfrm>
            <a:off x="4521200" y="1398588"/>
            <a:ext cx="3868738" cy="3970337"/>
          </a:xfrm>
          <a:prstGeom prst="rect">
            <a:avLst/>
          </a:prstGeom>
          <a:noFill/>
          <a:ln w="9525">
            <a:noFill/>
            <a:miter lim="800000"/>
            <a:headEnd/>
            <a:tailEnd/>
          </a:ln>
        </p:spPr>
        <p:txBody>
          <a:bodyPr>
            <a:spAutoFit/>
          </a:bodyPr>
          <a:lstStyle/>
          <a:p>
            <a:pPr>
              <a:defRPr/>
            </a:pPr>
            <a:r>
              <a:rPr lang="en-GB" sz="1200" b="1" dirty="0">
                <a:solidFill>
                  <a:schemeClr val="tx1">
                    <a:lumMod val="50000"/>
                    <a:lumOff val="50000"/>
                  </a:schemeClr>
                </a:solidFill>
              </a:rPr>
              <a:t>Perception and Action:</a:t>
            </a:r>
            <a:r>
              <a:rPr lang="en-GB" sz="1200" dirty="0">
                <a:solidFill>
                  <a:schemeClr val="tx1">
                    <a:lumMod val="50000"/>
                    <a:lumOff val="50000"/>
                  </a:schemeClr>
                </a:solidFill>
              </a:rPr>
              <a:t> The optimisation of neuronal and neuromuscular activity to suppress prediction errors (or free-energy) based on generative models of sensory data.</a:t>
            </a:r>
          </a:p>
          <a:p>
            <a:pPr>
              <a:defRPr/>
            </a:pPr>
            <a:endParaRPr lang="en-GB" sz="1200" dirty="0">
              <a:solidFill>
                <a:schemeClr val="tx1">
                  <a:lumMod val="50000"/>
                  <a:lumOff val="50000"/>
                </a:schemeClr>
              </a:solidFill>
            </a:endParaRPr>
          </a:p>
          <a:p>
            <a:pPr>
              <a:defRPr/>
            </a:pPr>
            <a:endParaRPr lang="en-GB" sz="1200" dirty="0">
              <a:solidFill>
                <a:schemeClr val="tx1">
                  <a:lumMod val="50000"/>
                  <a:lumOff val="50000"/>
                </a:schemeClr>
              </a:solidFill>
            </a:endParaRPr>
          </a:p>
          <a:p>
            <a:pPr>
              <a:defRPr/>
            </a:pPr>
            <a:r>
              <a:rPr lang="en-GB" sz="1200" b="1" dirty="0">
                <a:solidFill>
                  <a:schemeClr val="tx1">
                    <a:lumMod val="50000"/>
                    <a:lumOff val="50000"/>
                  </a:schemeClr>
                </a:solidFill>
              </a:rPr>
              <a:t>Learning and attention:</a:t>
            </a:r>
            <a:r>
              <a:rPr lang="en-GB" sz="1200" dirty="0">
                <a:solidFill>
                  <a:schemeClr val="tx1">
                    <a:lumMod val="50000"/>
                    <a:lumOff val="50000"/>
                  </a:schemeClr>
                </a:solidFill>
              </a:rPr>
              <a:t> The optimisation of synaptic gain and efficacy over seconds to hours, to encode the precisions of prediction errors and causal structure in the sensorium. This entails suppression of free-energy over time.</a:t>
            </a:r>
          </a:p>
          <a:p>
            <a:pPr>
              <a:defRPr/>
            </a:pPr>
            <a:endParaRPr lang="en-GB" sz="1200" dirty="0">
              <a:solidFill>
                <a:schemeClr val="tx1">
                  <a:lumMod val="50000"/>
                  <a:lumOff val="50000"/>
                </a:schemeClr>
              </a:solidFill>
            </a:endParaRPr>
          </a:p>
          <a:p>
            <a:pPr>
              <a:defRPr/>
            </a:pPr>
            <a:endParaRPr lang="en-GB" sz="1200" dirty="0">
              <a:solidFill>
                <a:schemeClr val="tx1">
                  <a:lumMod val="50000"/>
                  <a:lumOff val="50000"/>
                </a:schemeClr>
              </a:solidFill>
            </a:endParaRPr>
          </a:p>
          <a:p>
            <a:pPr>
              <a:defRPr/>
            </a:pPr>
            <a:r>
              <a:rPr lang="en-GB" sz="1200" b="1" dirty="0">
                <a:solidFill>
                  <a:schemeClr val="tx1">
                    <a:lumMod val="50000"/>
                    <a:lumOff val="50000"/>
                  </a:schemeClr>
                </a:solidFill>
              </a:rPr>
              <a:t>Neurodevelopment:</a:t>
            </a:r>
            <a:r>
              <a:rPr lang="en-GB" sz="1200" dirty="0">
                <a:solidFill>
                  <a:schemeClr val="tx1">
                    <a:lumMod val="50000"/>
                    <a:lumOff val="50000"/>
                  </a:schemeClr>
                </a:solidFill>
              </a:rPr>
              <a:t> Model optimisation through activity-dependent pruning and maintenance of neuronal connections that are specified epigenetically</a:t>
            </a:r>
          </a:p>
          <a:p>
            <a:pPr>
              <a:defRPr/>
            </a:pPr>
            <a:endParaRPr lang="en-GB" sz="1200" dirty="0">
              <a:solidFill>
                <a:schemeClr val="tx1">
                  <a:lumMod val="50000"/>
                  <a:lumOff val="50000"/>
                </a:schemeClr>
              </a:solidFill>
            </a:endParaRPr>
          </a:p>
          <a:p>
            <a:pPr>
              <a:defRPr/>
            </a:pPr>
            <a:endParaRPr lang="en-GB" sz="1200" dirty="0">
              <a:solidFill>
                <a:schemeClr val="tx1">
                  <a:lumMod val="50000"/>
                  <a:lumOff val="50000"/>
                </a:schemeClr>
              </a:solidFill>
            </a:endParaRPr>
          </a:p>
          <a:p>
            <a:pPr>
              <a:defRPr/>
            </a:pPr>
            <a:endParaRPr lang="en-GB" sz="1200" dirty="0">
              <a:solidFill>
                <a:schemeClr val="tx1">
                  <a:lumMod val="50000"/>
                  <a:lumOff val="50000"/>
                </a:schemeClr>
              </a:solidFill>
            </a:endParaRPr>
          </a:p>
          <a:p>
            <a:pPr>
              <a:defRPr/>
            </a:pPr>
            <a:r>
              <a:rPr lang="en-GB" sz="1200" b="1" dirty="0">
                <a:solidFill>
                  <a:schemeClr val="tx1">
                    <a:lumMod val="50000"/>
                    <a:lumOff val="50000"/>
                  </a:schemeClr>
                </a:solidFill>
              </a:rPr>
              <a:t>Evolution:</a:t>
            </a:r>
            <a:r>
              <a:rPr lang="en-GB" sz="1200" dirty="0">
                <a:solidFill>
                  <a:schemeClr val="tx1">
                    <a:lumMod val="50000"/>
                    <a:lumOff val="50000"/>
                  </a:schemeClr>
                </a:solidFill>
              </a:rPr>
              <a:t> Optimisation of the average free-energy (free-fitness) over time and individuals of a given class (e.g., conspecifics) by selective pressure on the epigenetic specification of their generative models</a:t>
            </a:r>
            <a:r>
              <a:rPr lang="en-GB" sz="1200" dirty="0"/>
              <a:t>.</a:t>
            </a:r>
          </a:p>
        </p:txBody>
      </p:sp>
      <p:pic>
        <p:nvPicPr>
          <p:cNvPr id="22538" name="Picture 11" descr="synapse"/>
          <p:cNvPicPr>
            <a:picLocks noChangeAspect="1" noChangeArrowheads="1"/>
          </p:cNvPicPr>
          <p:nvPr/>
        </p:nvPicPr>
        <p:blipFill>
          <a:blip r:embed="rId13" cstate="print"/>
          <a:srcRect/>
          <a:stretch>
            <a:fillRect/>
          </a:stretch>
        </p:blipFill>
        <p:spPr bwMode="auto">
          <a:xfrm>
            <a:off x="1900238" y="1395413"/>
            <a:ext cx="1249362" cy="908050"/>
          </a:xfrm>
          <a:prstGeom prst="rect">
            <a:avLst/>
          </a:prstGeom>
          <a:noFill/>
          <a:ln w="9525">
            <a:noFill/>
            <a:miter lim="800000"/>
            <a:headEnd/>
            <a:tailEnd/>
          </a:ln>
        </p:spPr>
      </p:pic>
      <p:pic>
        <p:nvPicPr>
          <p:cNvPr id="22539" name="Picture 12" descr="Hippocampus_nerve_cells"/>
          <p:cNvPicPr>
            <a:picLocks noChangeAspect="1" noChangeArrowheads="1"/>
          </p:cNvPicPr>
          <p:nvPr/>
        </p:nvPicPr>
        <p:blipFill>
          <a:blip r:embed="rId14" cstate="print">
            <a:lum bright="-4000" contrast="-24000"/>
          </a:blip>
          <a:srcRect/>
          <a:stretch>
            <a:fillRect/>
          </a:stretch>
        </p:blipFill>
        <p:spPr bwMode="auto">
          <a:xfrm>
            <a:off x="1900238" y="2403475"/>
            <a:ext cx="1249362" cy="815975"/>
          </a:xfrm>
          <a:prstGeom prst="rect">
            <a:avLst/>
          </a:prstGeom>
          <a:noFill/>
          <a:ln w="9525">
            <a:noFill/>
            <a:miter lim="800000"/>
            <a:headEnd/>
            <a:tailEnd/>
          </a:ln>
        </p:spPr>
      </p:pic>
      <p:pic>
        <p:nvPicPr>
          <p:cNvPr id="22540" name="Picture 13" descr="getImage"/>
          <p:cNvPicPr>
            <a:picLocks noChangeAspect="1" noChangeArrowheads="1"/>
          </p:cNvPicPr>
          <p:nvPr/>
        </p:nvPicPr>
        <p:blipFill>
          <a:blip r:embed="rId15" cstate="print"/>
          <a:srcRect t="8749" b="13902"/>
          <a:stretch>
            <a:fillRect/>
          </a:stretch>
        </p:blipFill>
        <p:spPr bwMode="auto">
          <a:xfrm>
            <a:off x="1900238" y="3338513"/>
            <a:ext cx="1249362" cy="981075"/>
          </a:xfrm>
          <a:prstGeom prst="rect">
            <a:avLst/>
          </a:prstGeom>
          <a:noFill/>
          <a:ln w="9525">
            <a:noFill/>
            <a:miter lim="800000"/>
            <a:headEnd/>
            <a:tailEnd/>
          </a:ln>
        </p:spPr>
      </p:pic>
      <p:pic>
        <p:nvPicPr>
          <p:cNvPr id="22541" name="Picture 14" descr="homo_floriensis_sapiens_1"/>
          <p:cNvPicPr>
            <a:picLocks noChangeAspect="1" noChangeArrowheads="1"/>
          </p:cNvPicPr>
          <p:nvPr/>
        </p:nvPicPr>
        <p:blipFill>
          <a:blip r:embed="rId16" cstate="print"/>
          <a:srcRect/>
          <a:stretch>
            <a:fillRect/>
          </a:stretch>
        </p:blipFill>
        <p:spPr bwMode="auto">
          <a:xfrm>
            <a:off x="1900238" y="4437063"/>
            <a:ext cx="1249362" cy="881062"/>
          </a:xfrm>
          <a:prstGeom prst="rect">
            <a:avLst/>
          </a:prstGeom>
          <a:noFill/>
          <a:ln w="9525">
            <a:noFill/>
            <a:miter lim="800000"/>
            <a:headEnd/>
            <a:tailEnd/>
          </a:ln>
        </p:spPr>
      </p:pic>
      <p:sp>
        <p:nvSpPr>
          <p:cNvPr id="22542" name="Text Box 15"/>
          <p:cNvSpPr txBox="1">
            <a:spLocks noChangeArrowheads="1"/>
          </p:cNvSpPr>
          <p:nvPr/>
        </p:nvSpPr>
        <p:spPr bwMode="auto">
          <a:xfrm>
            <a:off x="1981200" y="901700"/>
            <a:ext cx="1100138" cy="366713"/>
          </a:xfrm>
          <a:prstGeom prst="rect">
            <a:avLst/>
          </a:prstGeom>
          <a:noFill/>
          <a:ln w="9525">
            <a:noFill/>
            <a:miter lim="800000"/>
            <a:headEnd/>
            <a:tailEnd/>
          </a:ln>
        </p:spPr>
        <p:txBody>
          <a:bodyPr wrap="none">
            <a:spAutoFit/>
          </a:bodyPr>
          <a:lstStyle/>
          <a:p>
            <a:r>
              <a:rPr lang="en-GB">
                <a:solidFill>
                  <a:srgbClr val="990033"/>
                </a:solidFill>
              </a:rPr>
              <a:t>Time-scale</a:t>
            </a:r>
          </a:p>
        </p:txBody>
      </p:sp>
      <p:sp>
        <p:nvSpPr>
          <p:cNvPr id="22543" name="Text Box 16"/>
          <p:cNvSpPr txBox="1">
            <a:spLocks noChangeArrowheads="1"/>
          </p:cNvSpPr>
          <p:nvPr/>
        </p:nvSpPr>
        <p:spPr bwMode="auto">
          <a:xfrm>
            <a:off x="4521200" y="908050"/>
            <a:ext cx="3355975" cy="366713"/>
          </a:xfrm>
          <a:prstGeom prst="rect">
            <a:avLst/>
          </a:prstGeom>
          <a:noFill/>
          <a:ln w="9525">
            <a:noFill/>
            <a:miter lim="800000"/>
            <a:headEnd/>
            <a:tailEnd/>
          </a:ln>
        </p:spPr>
        <p:txBody>
          <a:bodyPr wrap="none">
            <a:spAutoFit/>
          </a:bodyPr>
          <a:lstStyle/>
          <a:p>
            <a:r>
              <a:rPr lang="en-GB">
                <a:solidFill>
                  <a:srgbClr val="990033"/>
                </a:solidFill>
              </a:rPr>
              <a:t>Free-energy minimisation leading to…</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loud-sky-c8m"/>
          <p:cNvPicPr>
            <a:picLocks noChangeAspect="1" noChangeArrowheads="1"/>
          </p:cNvPicPr>
          <p:nvPr/>
        </p:nvPicPr>
        <p:blipFill>
          <a:blip r:embed="rId3" cstate="print"/>
          <a:srcRect/>
          <a:stretch>
            <a:fillRect/>
          </a:stretch>
        </p:blipFill>
        <p:spPr bwMode="auto">
          <a:xfrm>
            <a:off x="1512888" y="549278"/>
            <a:ext cx="2449512" cy="590391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7651" name="Picture 4" descr="raindrop"/>
          <p:cNvPicPr>
            <a:picLocks noChangeAspect="1" noChangeArrowheads="1"/>
          </p:cNvPicPr>
          <p:nvPr/>
        </p:nvPicPr>
        <p:blipFill>
          <a:blip r:embed="rId4" cstate="print"/>
          <a:srcRect/>
          <a:stretch>
            <a:fillRect/>
          </a:stretch>
        </p:blipFill>
        <p:spPr bwMode="auto">
          <a:xfrm>
            <a:off x="1728787" y="4260850"/>
            <a:ext cx="1905001" cy="19050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6628" name="Line 5"/>
          <p:cNvSpPr>
            <a:spLocks noChangeShapeType="1"/>
          </p:cNvSpPr>
          <p:nvPr/>
        </p:nvSpPr>
        <p:spPr bwMode="auto">
          <a:xfrm>
            <a:off x="1154113" y="3716338"/>
            <a:ext cx="3095625" cy="0"/>
          </a:xfrm>
          <a:prstGeom prst="line">
            <a:avLst/>
          </a:prstGeom>
          <a:noFill/>
          <a:ln w="19050">
            <a:solidFill>
              <a:srgbClr val="990033"/>
            </a:solidFill>
            <a:round/>
            <a:headEnd/>
            <a:tailEnd/>
          </a:ln>
        </p:spPr>
        <p:txBody>
          <a:bodyPr/>
          <a:lstStyle/>
          <a:p>
            <a:endParaRPr lang="en-GB"/>
          </a:p>
        </p:txBody>
      </p:sp>
      <p:sp>
        <p:nvSpPr>
          <p:cNvPr id="26629" name="Line 6"/>
          <p:cNvSpPr>
            <a:spLocks noChangeShapeType="1"/>
          </p:cNvSpPr>
          <p:nvPr/>
        </p:nvSpPr>
        <p:spPr bwMode="auto">
          <a:xfrm>
            <a:off x="2720975" y="2492375"/>
            <a:ext cx="15875" cy="1800225"/>
          </a:xfrm>
          <a:prstGeom prst="line">
            <a:avLst/>
          </a:prstGeom>
          <a:noFill/>
          <a:ln w="38100">
            <a:solidFill>
              <a:schemeClr val="bg1"/>
            </a:solidFill>
            <a:round/>
            <a:headEnd/>
            <a:tailEnd type="triangle" w="med" len="med"/>
          </a:ln>
        </p:spPr>
        <p:txBody>
          <a:bodyPr/>
          <a:lstStyle/>
          <a:p>
            <a:endParaRPr lang="en-GB"/>
          </a:p>
        </p:txBody>
      </p:sp>
      <p:sp>
        <p:nvSpPr>
          <p:cNvPr id="26630" name="Text Box 7"/>
          <p:cNvSpPr txBox="1">
            <a:spLocks noChangeArrowheads="1"/>
          </p:cNvSpPr>
          <p:nvPr/>
        </p:nvSpPr>
        <p:spPr bwMode="auto">
          <a:xfrm rot="-5400000">
            <a:off x="473869" y="3583781"/>
            <a:ext cx="1087438" cy="339725"/>
          </a:xfrm>
          <a:prstGeom prst="rect">
            <a:avLst/>
          </a:prstGeom>
          <a:noFill/>
          <a:ln w="12700">
            <a:noFill/>
            <a:miter lim="800000"/>
            <a:headEnd/>
            <a:tailEnd/>
          </a:ln>
        </p:spPr>
        <p:txBody>
          <a:bodyPr wrap="none">
            <a:spAutoFit/>
          </a:bodyPr>
          <a:lstStyle/>
          <a:p>
            <a:pPr eaLnBrk="0" hangingPunct="0"/>
            <a:r>
              <a:rPr lang="en-US" sz="1600">
                <a:solidFill>
                  <a:srgbClr val="990033"/>
                </a:solidFill>
              </a:rPr>
              <a:t>temperature</a:t>
            </a:r>
          </a:p>
        </p:txBody>
      </p:sp>
      <p:sp>
        <p:nvSpPr>
          <p:cNvPr id="26631" name="Line 8"/>
          <p:cNvSpPr>
            <a:spLocks noChangeShapeType="1"/>
          </p:cNvSpPr>
          <p:nvPr/>
        </p:nvSpPr>
        <p:spPr bwMode="auto">
          <a:xfrm>
            <a:off x="1154113" y="2349500"/>
            <a:ext cx="0" cy="2663825"/>
          </a:xfrm>
          <a:prstGeom prst="line">
            <a:avLst/>
          </a:prstGeom>
          <a:noFill/>
          <a:ln w="12700" cap="rnd">
            <a:solidFill>
              <a:srgbClr val="990033"/>
            </a:solidFill>
            <a:prstDash val="sysDot"/>
            <a:round/>
            <a:headEnd/>
            <a:tailEnd type="triangle" w="med" len="med"/>
          </a:ln>
        </p:spPr>
        <p:txBody>
          <a:bodyPr/>
          <a:lstStyle/>
          <a:p>
            <a:endParaRPr lang="en-GB"/>
          </a:p>
        </p:txBody>
      </p:sp>
      <p:sp>
        <p:nvSpPr>
          <p:cNvPr id="26632" name="Text Box 9"/>
          <p:cNvSpPr txBox="1">
            <a:spLocks noChangeArrowheads="1"/>
          </p:cNvSpPr>
          <p:nvPr/>
        </p:nvSpPr>
        <p:spPr bwMode="auto">
          <a:xfrm>
            <a:off x="4664968" y="632882"/>
            <a:ext cx="4034234" cy="707886"/>
          </a:xfrm>
          <a:prstGeom prst="rect">
            <a:avLst/>
          </a:prstGeom>
          <a:noFill/>
          <a:ln w="12700">
            <a:noFill/>
            <a:miter lim="800000"/>
            <a:headEnd/>
            <a:tailEnd/>
          </a:ln>
        </p:spPr>
        <p:txBody>
          <a:bodyPr wrap="square">
            <a:spAutoFit/>
          </a:bodyPr>
          <a:lstStyle/>
          <a:p>
            <a:pPr algn="ctr" eaLnBrk="0" hangingPunct="0"/>
            <a:r>
              <a:rPr lang="en-GB" sz="2000" dirty="0">
                <a:solidFill>
                  <a:srgbClr val="990033"/>
                </a:solidFill>
              </a:rPr>
              <a:t>What is the difference between a snowflake and a bird?</a:t>
            </a:r>
            <a:endParaRPr lang="en-US" sz="2000" dirty="0">
              <a:solidFill>
                <a:srgbClr val="990033"/>
              </a:solidFill>
            </a:endParaRPr>
          </a:p>
        </p:txBody>
      </p:sp>
      <p:pic>
        <p:nvPicPr>
          <p:cNvPr id="26633" name="Picture 10" descr="raindrop"/>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705225" y="3284538"/>
            <a:ext cx="1289050" cy="1439862"/>
          </a:xfrm>
          <a:prstGeom prst="rect">
            <a:avLst/>
          </a:prstGeom>
          <a:noFill/>
          <a:ln w="9525">
            <a:noFill/>
            <a:miter lim="800000"/>
            <a:headEnd/>
            <a:tailEnd/>
          </a:ln>
        </p:spPr>
      </p:pic>
      <p:sp>
        <p:nvSpPr>
          <p:cNvPr id="26634" name="Text Box 15"/>
          <p:cNvSpPr txBox="1">
            <a:spLocks noChangeArrowheads="1"/>
          </p:cNvSpPr>
          <p:nvPr/>
        </p:nvSpPr>
        <p:spPr bwMode="auto">
          <a:xfrm>
            <a:off x="1893888" y="3429000"/>
            <a:ext cx="1416050" cy="338138"/>
          </a:xfrm>
          <a:prstGeom prst="rect">
            <a:avLst/>
          </a:prstGeom>
          <a:noFill/>
          <a:ln w="12700">
            <a:noFill/>
            <a:miter lim="800000"/>
            <a:headEnd/>
            <a:tailEnd/>
          </a:ln>
        </p:spPr>
        <p:txBody>
          <a:bodyPr wrap="none">
            <a:spAutoFit/>
          </a:bodyPr>
          <a:lstStyle/>
          <a:p>
            <a:pPr eaLnBrk="0" hangingPunct="0"/>
            <a:r>
              <a:rPr lang="en-US" sz="1600">
                <a:solidFill>
                  <a:srgbClr val="990033"/>
                </a:solidFill>
              </a:rPr>
              <a:t>Phase-boundary</a:t>
            </a:r>
          </a:p>
        </p:txBody>
      </p:sp>
      <p:cxnSp>
        <p:nvCxnSpPr>
          <p:cNvPr id="26635" name="AutoShape 125"/>
          <p:cNvCxnSpPr>
            <a:cxnSpLocks noChangeShapeType="1"/>
          </p:cNvCxnSpPr>
          <p:nvPr/>
        </p:nvCxnSpPr>
        <p:spPr bwMode="auto">
          <a:xfrm flipV="1">
            <a:off x="4994275" y="2925763"/>
            <a:ext cx="1004888" cy="1079500"/>
          </a:xfrm>
          <a:prstGeom prst="curvedConnector2">
            <a:avLst/>
          </a:prstGeom>
          <a:noFill/>
          <a:ln w="12700" cap="rnd">
            <a:solidFill>
              <a:srgbClr val="990033"/>
            </a:solidFill>
            <a:prstDash val="sysDot"/>
            <a:round/>
            <a:headEnd/>
            <a:tailEnd type="triangle" w="med" len="med"/>
          </a:ln>
        </p:spPr>
      </p:cxnSp>
      <p:sp>
        <p:nvSpPr>
          <p:cNvPr id="26636" name="Line 127"/>
          <p:cNvSpPr>
            <a:spLocks noChangeShapeType="1"/>
          </p:cNvSpPr>
          <p:nvPr/>
        </p:nvSpPr>
        <p:spPr bwMode="auto">
          <a:xfrm>
            <a:off x="4448175" y="1557338"/>
            <a:ext cx="0" cy="1727200"/>
          </a:xfrm>
          <a:prstGeom prst="line">
            <a:avLst/>
          </a:prstGeom>
          <a:noFill/>
          <a:ln w="12700" cap="rnd">
            <a:solidFill>
              <a:srgbClr val="990033"/>
            </a:solidFill>
            <a:prstDash val="sysDot"/>
            <a:round/>
            <a:headEnd/>
            <a:tailEnd type="triangle" w="med" len="med"/>
          </a:ln>
        </p:spPr>
        <p:txBody>
          <a:bodyPr/>
          <a:lstStyle/>
          <a:p>
            <a:endParaRPr lang="en-GB"/>
          </a:p>
        </p:txBody>
      </p:sp>
      <p:grpSp>
        <p:nvGrpSpPr>
          <p:cNvPr id="2" name="Group 131"/>
          <p:cNvGrpSpPr>
            <a:grpSpLocks/>
          </p:cNvGrpSpPr>
          <p:nvPr/>
        </p:nvGrpSpPr>
        <p:grpSpPr bwMode="auto">
          <a:xfrm>
            <a:off x="4881563" y="1989138"/>
            <a:ext cx="2305050" cy="936625"/>
            <a:chOff x="3256" y="1570"/>
            <a:chExt cx="1452" cy="590"/>
          </a:xfrm>
        </p:grpSpPr>
        <p:pic>
          <p:nvPicPr>
            <p:cNvPr id="26641" name="Picture 129" descr="52777_bird_wing_lg"/>
            <p:cNvPicPr>
              <a:picLocks noChangeAspect="1" noChangeArrowheads="1"/>
            </p:cNvPicPr>
            <p:nvPr/>
          </p:nvPicPr>
          <p:blipFill>
            <a:blip r:embed="rId6" cstate="print">
              <a:clrChange>
                <a:clrFrom>
                  <a:srgbClr val="FFFFFF"/>
                </a:clrFrom>
                <a:clrTo>
                  <a:srgbClr val="FFFFFF">
                    <a:alpha val="0"/>
                  </a:srgbClr>
                </a:clrTo>
              </a:clrChange>
              <a:lum bright="40000"/>
              <a:grayscl/>
            </a:blip>
            <a:srcRect/>
            <a:stretch>
              <a:fillRect/>
            </a:stretch>
          </p:blipFill>
          <p:spPr bwMode="auto">
            <a:xfrm>
              <a:off x="4073" y="1570"/>
              <a:ext cx="635" cy="518"/>
            </a:xfrm>
            <a:prstGeom prst="rect">
              <a:avLst/>
            </a:prstGeom>
            <a:noFill/>
            <a:ln w="9525">
              <a:noFill/>
              <a:miter lim="800000"/>
              <a:headEnd/>
              <a:tailEnd/>
            </a:ln>
          </p:spPr>
        </p:pic>
        <p:pic>
          <p:nvPicPr>
            <p:cNvPr id="26642" name="Picture 130" descr="52777_bird_wing_lg"/>
            <p:cNvPicPr>
              <a:picLocks noChangeAspect="1" noChangeArrowheads="1"/>
            </p:cNvPicPr>
            <p:nvPr/>
          </p:nvPicPr>
          <p:blipFill>
            <a:blip r:embed="rId6" cstate="print">
              <a:clrChange>
                <a:clrFrom>
                  <a:srgbClr val="FFFFFF"/>
                </a:clrFrom>
                <a:clrTo>
                  <a:srgbClr val="FFFFFF">
                    <a:alpha val="0"/>
                  </a:srgbClr>
                </a:clrTo>
              </a:clrChange>
              <a:lum bright="40000"/>
              <a:grayscl/>
            </a:blip>
            <a:srcRect/>
            <a:stretch>
              <a:fillRect/>
            </a:stretch>
          </p:blipFill>
          <p:spPr bwMode="auto">
            <a:xfrm flipH="1">
              <a:off x="3256" y="1570"/>
              <a:ext cx="635" cy="518"/>
            </a:xfrm>
            <a:prstGeom prst="rect">
              <a:avLst/>
            </a:prstGeom>
            <a:noFill/>
            <a:ln w="9525">
              <a:noFill/>
              <a:miter lim="800000"/>
              <a:headEnd/>
              <a:tailEnd/>
            </a:ln>
          </p:spPr>
        </p:pic>
        <p:pic>
          <p:nvPicPr>
            <p:cNvPr id="26643" name="Picture 124" descr="snow_flake_03"/>
            <p:cNvPicPr>
              <a:picLocks noChangeAspect="1" noChangeArrowheads="1"/>
            </p:cNvPicPr>
            <p:nvPr/>
          </p:nvPicPr>
          <p:blipFill>
            <a:blip r:embed="rId7" cstate="print"/>
            <a:srcRect/>
            <a:stretch>
              <a:fillRect/>
            </a:stretch>
          </p:blipFill>
          <p:spPr bwMode="auto">
            <a:xfrm>
              <a:off x="3802" y="1797"/>
              <a:ext cx="316" cy="363"/>
            </a:xfrm>
            <a:prstGeom prst="rect">
              <a:avLst/>
            </a:prstGeom>
            <a:noFill/>
            <a:ln w="9525">
              <a:noFill/>
              <a:miter lim="800000"/>
              <a:headEnd/>
              <a:tailEnd/>
            </a:ln>
          </p:spPr>
        </p:pic>
      </p:grpSp>
      <p:sp>
        <p:nvSpPr>
          <p:cNvPr id="26638" name="Text Box 132"/>
          <p:cNvSpPr txBox="1">
            <a:spLocks noChangeArrowheads="1"/>
          </p:cNvSpPr>
          <p:nvPr/>
        </p:nvSpPr>
        <p:spPr bwMode="auto">
          <a:xfrm>
            <a:off x="4737100" y="4545013"/>
            <a:ext cx="3816350" cy="400050"/>
          </a:xfrm>
          <a:prstGeom prst="rect">
            <a:avLst/>
          </a:prstGeom>
          <a:noFill/>
          <a:ln w="12700">
            <a:noFill/>
            <a:miter lim="800000"/>
            <a:headEnd/>
            <a:tailEnd/>
          </a:ln>
        </p:spPr>
        <p:txBody>
          <a:bodyPr>
            <a:spAutoFit/>
          </a:bodyPr>
          <a:lstStyle/>
          <a:p>
            <a:pPr algn="ctr" eaLnBrk="0" hangingPunct="0"/>
            <a:r>
              <a:rPr lang="en-GB" sz="2000" dirty="0">
                <a:solidFill>
                  <a:srgbClr val="990033"/>
                </a:solidFill>
              </a:rPr>
              <a:t>…a bird can </a:t>
            </a:r>
            <a:r>
              <a:rPr lang="en-GB" sz="2000" dirty="0" smtClean="0">
                <a:solidFill>
                  <a:srgbClr val="990033"/>
                </a:solidFill>
              </a:rPr>
              <a:t>act </a:t>
            </a:r>
            <a:r>
              <a:rPr lang="en-GB" sz="2000" dirty="0">
                <a:solidFill>
                  <a:srgbClr val="990033"/>
                </a:solidFill>
              </a:rPr>
              <a:t>(to avoid surprises)</a:t>
            </a:r>
            <a:endParaRPr lang="en-US" sz="2000" dirty="0">
              <a:solidFill>
                <a:srgbClr val="990033"/>
              </a:solidFill>
            </a:endParaRPr>
          </a:p>
        </p:txBody>
      </p:sp>
      <p:pic>
        <p:nvPicPr>
          <p:cNvPr id="26639" name="Picture 126" descr="snow_flake_03"/>
          <p:cNvPicPr>
            <a:picLocks noChangeAspect="1" noChangeArrowheads="1"/>
          </p:cNvPicPr>
          <p:nvPr/>
        </p:nvPicPr>
        <p:blipFill>
          <a:blip r:embed="rId8" cstate="print"/>
          <a:srcRect/>
          <a:stretch>
            <a:fillRect/>
          </a:stretch>
        </p:blipFill>
        <p:spPr bwMode="auto">
          <a:xfrm>
            <a:off x="4178300" y="1516063"/>
            <a:ext cx="558800" cy="544512"/>
          </a:xfrm>
          <a:prstGeom prst="rect">
            <a:avLst/>
          </a:prstGeom>
          <a:noFill/>
          <a:ln w="9525">
            <a:noFill/>
            <a:miter lim="800000"/>
            <a:headEnd/>
            <a:tailEnd/>
          </a:ln>
        </p:spPr>
      </p:pic>
      <p:pic>
        <p:nvPicPr>
          <p:cNvPr id="27664" name="Picture 3" descr="snow_flake_03"/>
          <p:cNvPicPr>
            <a:picLocks noChangeAspect="1" noChangeArrowheads="1"/>
          </p:cNvPicPr>
          <p:nvPr/>
        </p:nvPicPr>
        <p:blipFill>
          <a:blip r:embed="rId9" cstate="print"/>
          <a:srcRect/>
          <a:stretch>
            <a:fillRect/>
          </a:stretch>
        </p:blipFill>
        <p:spPr bwMode="auto">
          <a:xfrm>
            <a:off x="1801813" y="908050"/>
            <a:ext cx="1871662" cy="16192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3944888" y="1340768"/>
          <a:ext cx="4464496" cy="4386027"/>
        </p:xfrm>
        <a:graphic>
          <a:graphicData uri="http://schemas.openxmlformats.org/presentationml/2006/ole">
            <mc:AlternateContent xmlns:mc="http://schemas.openxmlformats.org/markup-compatibility/2006">
              <mc:Choice xmlns:v="urn:schemas-microsoft-com:vml" Requires="v">
                <p:oleObj spid="_x0000_s179209" name="CorelPhotoPaint.Image.11" r:id="rId3" imgW="4457143" imgH="4241270" progId="">
                  <p:embed/>
                </p:oleObj>
              </mc:Choice>
              <mc:Fallback>
                <p:oleObj name="CorelPhotoPaint.Image.11" r:id="rId3" imgW="4457143" imgH="4241270" progId="">
                  <p:embed/>
                  <p:pic>
                    <p:nvPicPr>
                      <p:cNvPr id="0" name="Object 2"/>
                      <p:cNvPicPr>
                        <a:picLocks noChangeAspect="1" noChangeArrowheads="1"/>
                      </p:cNvPicPr>
                      <p:nvPr/>
                    </p:nvPicPr>
                    <p:blipFill>
                      <a:blip r:embed="rId4">
                        <a:clrChange>
                          <a:clrFrom>
                            <a:srgbClr val="FFF2CA"/>
                          </a:clrFrom>
                          <a:clrTo>
                            <a:srgbClr val="FFF2CA">
                              <a:alpha val="0"/>
                            </a:srgbClr>
                          </a:clrTo>
                        </a:clrChange>
                        <a:lum bright="56000" contrast="-72000"/>
                        <a:extLst>
                          <a:ext uri="{28A0092B-C50C-407E-A947-70E740481C1C}">
                            <a14:useLocalDpi xmlns:a14="http://schemas.microsoft.com/office/drawing/2010/main" val="0"/>
                          </a:ext>
                        </a:extLst>
                      </a:blip>
                      <a:srcRect/>
                      <a:stretch>
                        <a:fillRect/>
                      </a:stretch>
                    </p:blipFill>
                    <p:spPr bwMode="auto">
                      <a:xfrm>
                        <a:off x="3944888" y="1340768"/>
                        <a:ext cx="4464496" cy="4386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45"/>
          <p:cNvGrpSpPr/>
          <p:nvPr/>
        </p:nvGrpSpPr>
        <p:grpSpPr>
          <a:xfrm>
            <a:off x="3080792" y="1792777"/>
            <a:ext cx="2160240" cy="720080"/>
            <a:chOff x="3080792" y="2060848"/>
            <a:chExt cx="2160240" cy="720080"/>
          </a:xfrm>
        </p:grpSpPr>
        <p:sp>
          <p:nvSpPr>
            <p:cNvPr id="38" name="Oval 37"/>
            <p:cNvSpPr/>
            <p:nvPr/>
          </p:nvSpPr>
          <p:spPr>
            <a:xfrm>
              <a:off x="3080792" y="2060848"/>
              <a:ext cx="2160240" cy="720080"/>
            </a:xfrm>
            <a:prstGeom prst="ellipse">
              <a:avLst/>
            </a:prstGeom>
            <a:solidFill>
              <a:schemeClr val="bg1"/>
            </a:solidFill>
            <a:ln w="952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23" name="Object 6"/>
            <p:cNvGraphicFramePr>
              <a:graphicFrameLocks noChangeAspect="1"/>
            </p:cNvGraphicFramePr>
            <p:nvPr/>
          </p:nvGraphicFramePr>
          <p:xfrm>
            <a:off x="3432498" y="2278355"/>
            <a:ext cx="1387475" cy="320675"/>
          </p:xfrm>
          <a:graphic>
            <a:graphicData uri="http://schemas.openxmlformats.org/presentationml/2006/ole">
              <mc:AlternateContent xmlns:mc="http://schemas.openxmlformats.org/markup-compatibility/2006">
                <mc:Choice xmlns:v="urn:schemas-microsoft-com:vml" Requires="v">
                  <p:oleObj spid="_x0000_s179210" name="Equation" r:id="rId5" imgW="990360" imgH="228600" progId="Equation.DSMT4">
                    <p:embed/>
                  </p:oleObj>
                </mc:Choice>
                <mc:Fallback>
                  <p:oleObj name="Equation" r:id="rId5" imgW="990360" imgH="2286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2498" y="2278355"/>
                          <a:ext cx="1387475" cy="3206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grpSp>
      <p:sp>
        <p:nvSpPr>
          <p:cNvPr id="5141" name="Text Box 8"/>
          <p:cNvSpPr txBox="1">
            <a:spLocks noChangeArrowheads="1"/>
          </p:cNvSpPr>
          <p:nvPr/>
        </p:nvSpPr>
        <p:spPr bwMode="auto">
          <a:xfrm>
            <a:off x="344488" y="1480645"/>
            <a:ext cx="3168352" cy="307777"/>
          </a:xfrm>
          <a:prstGeom prst="rect">
            <a:avLst/>
          </a:prstGeom>
          <a:noFill/>
          <a:ln w="12700">
            <a:noFill/>
            <a:miter lim="800000"/>
            <a:headEnd/>
            <a:tailEnd/>
          </a:ln>
        </p:spPr>
        <p:txBody>
          <a:bodyPr wrap="square">
            <a:spAutoFit/>
          </a:bodyPr>
          <a:lstStyle/>
          <a:p>
            <a:pPr algn="ctr" eaLnBrk="0" hangingPunct="0"/>
            <a:r>
              <a:rPr lang="en-US" sz="1400" dirty="0" smtClean="0"/>
              <a:t>Hidden </a:t>
            </a:r>
            <a:r>
              <a:rPr lang="en-US" sz="1400" dirty="0"/>
              <a:t>states in the world</a:t>
            </a:r>
          </a:p>
        </p:txBody>
      </p:sp>
      <p:sp>
        <p:nvSpPr>
          <p:cNvPr id="5142" name="Text Box 9"/>
          <p:cNvSpPr txBox="1">
            <a:spLocks noChangeArrowheads="1"/>
          </p:cNvSpPr>
          <p:nvPr/>
        </p:nvSpPr>
        <p:spPr bwMode="auto">
          <a:xfrm>
            <a:off x="4834806" y="1480645"/>
            <a:ext cx="3502570" cy="307777"/>
          </a:xfrm>
          <a:prstGeom prst="rect">
            <a:avLst/>
          </a:prstGeom>
          <a:noFill/>
          <a:ln w="12700">
            <a:noFill/>
            <a:miter lim="800000"/>
            <a:headEnd/>
            <a:tailEnd/>
          </a:ln>
        </p:spPr>
        <p:txBody>
          <a:bodyPr wrap="square">
            <a:spAutoFit/>
          </a:bodyPr>
          <a:lstStyle/>
          <a:p>
            <a:pPr algn="ctr" eaLnBrk="0" hangingPunct="0"/>
            <a:r>
              <a:rPr lang="en-US" sz="1400" dirty="0" smtClean="0"/>
              <a:t>Internal </a:t>
            </a:r>
            <a:r>
              <a:rPr lang="en-US" sz="1400" dirty="0"/>
              <a:t>states of the </a:t>
            </a:r>
            <a:r>
              <a:rPr lang="en-US" sz="1400" dirty="0" smtClean="0"/>
              <a:t>agent</a:t>
            </a:r>
            <a:endParaRPr lang="en-US" sz="1400" i="1" dirty="0"/>
          </a:p>
        </p:txBody>
      </p:sp>
      <p:sp>
        <p:nvSpPr>
          <p:cNvPr id="5143" name="Text Box 10"/>
          <p:cNvSpPr txBox="1">
            <a:spLocks noChangeArrowheads="1"/>
          </p:cNvSpPr>
          <p:nvPr/>
        </p:nvSpPr>
        <p:spPr bwMode="auto">
          <a:xfrm>
            <a:off x="3368675" y="1531167"/>
            <a:ext cx="1584325" cy="261610"/>
          </a:xfrm>
          <a:prstGeom prst="rect">
            <a:avLst/>
          </a:prstGeom>
          <a:noFill/>
          <a:ln w="12700">
            <a:noFill/>
            <a:miter lim="800000"/>
            <a:headEnd/>
            <a:tailEnd/>
          </a:ln>
        </p:spPr>
        <p:txBody>
          <a:bodyPr>
            <a:spAutoFit/>
          </a:bodyPr>
          <a:lstStyle/>
          <a:p>
            <a:pPr algn="ctr" eaLnBrk="0" hangingPunct="0"/>
            <a:r>
              <a:rPr lang="en-US" sz="1050" dirty="0">
                <a:solidFill>
                  <a:srgbClr val="990033"/>
                </a:solidFill>
              </a:rPr>
              <a:t>Sensations</a:t>
            </a:r>
          </a:p>
        </p:txBody>
      </p:sp>
      <p:grpSp>
        <p:nvGrpSpPr>
          <p:cNvPr id="7" name="Group 42"/>
          <p:cNvGrpSpPr/>
          <p:nvPr/>
        </p:nvGrpSpPr>
        <p:grpSpPr>
          <a:xfrm>
            <a:off x="4953000" y="2851411"/>
            <a:ext cx="2160240" cy="720080"/>
            <a:chOff x="5097016" y="3068960"/>
            <a:chExt cx="2160240" cy="720080"/>
          </a:xfrm>
        </p:grpSpPr>
        <p:sp>
          <p:nvSpPr>
            <p:cNvPr id="36" name="Oval 35"/>
            <p:cNvSpPr/>
            <p:nvPr/>
          </p:nvSpPr>
          <p:spPr>
            <a:xfrm>
              <a:off x="5097016" y="3068960"/>
              <a:ext cx="2160240" cy="720080"/>
            </a:xfrm>
            <a:prstGeom prst="ellipse">
              <a:avLst/>
            </a:prstGeom>
            <a:solidFill>
              <a:schemeClr val="bg1"/>
            </a:solidFill>
            <a:ln w="952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Object 6"/>
            <p:cNvGraphicFramePr>
              <a:graphicFrameLocks noChangeAspect="1"/>
            </p:cNvGraphicFramePr>
            <p:nvPr/>
          </p:nvGraphicFramePr>
          <p:xfrm>
            <a:off x="5295776" y="3285108"/>
            <a:ext cx="1830388" cy="338138"/>
          </p:xfrm>
          <a:graphic>
            <a:graphicData uri="http://schemas.openxmlformats.org/presentationml/2006/ole">
              <mc:AlternateContent xmlns:mc="http://schemas.openxmlformats.org/markup-compatibility/2006">
                <mc:Choice xmlns:v="urn:schemas-microsoft-com:vml" Requires="v">
                  <p:oleObj spid="_x0000_s179211" name="Equation" r:id="rId7" imgW="1307880" imgH="241200" progId="Equation.DSMT4">
                    <p:embed/>
                  </p:oleObj>
                </mc:Choice>
                <mc:Fallback>
                  <p:oleObj name="Equation" r:id="rId7" imgW="1307880" imgH="2412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5776" y="3285108"/>
                          <a:ext cx="1830388" cy="3381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grpSp>
      <p:grpSp>
        <p:nvGrpSpPr>
          <p:cNvPr id="8" name="Group 44"/>
          <p:cNvGrpSpPr/>
          <p:nvPr/>
        </p:nvGrpSpPr>
        <p:grpSpPr>
          <a:xfrm>
            <a:off x="3080792" y="3953017"/>
            <a:ext cx="2160240" cy="720080"/>
            <a:chOff x="3152800" y="4149080"/>
            <a:chExt cx="2160240" cy="720080"/>
          </a:xfrm>
        </p:grpSpPr>
        <p:sp>
          <p:nvSpPr>
            <p:cNvPr id="37" name="Oval 36"/>
            <p:cNvSpPr/>
            <p:nvPr/>
          </p:nvSpPr>
          <p:spPr>
            <a:xfrm>
              <a:off x="3152800" y="4149080"/>
              <a:ext cx="2160240" cy="720080"/>
            </a:xfrm>
            <a:prstGeom prst="ellipse">
              <a:avLst/>
            </a:prstGeom>
            <a:solidFill>
              <a:schemeClr val="bg1"/>
            </a:solidFill>
            <a:ln w="952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Object 11"/>
            <p:cNvGraphicFramePr>
              <a:graphicFrameLocks noChangeAspect="1"/>
            </p:cNvGraphicFramePr>
            <p:nvPr/>
          </p:nvGraphicFramePr>
          <p:xfrm>
            <a:off x="3324424" y="4344988"/>
            <a:ext cx="1760537" cy="320675"/>
          </p:xfrm>
          <a:graphic>
            <a:graphicData uri="http://schemas.openxmlformats.org/presentationml/2006/ole">
              <mc:AlternateContent xmlns:mc="http://schemas.openxmlformats.org/markup-compatibility/2006">
                <mc:Choice xmlns:v="urn:schemas-microsoft-com:vml" Requires="v">
                  <p:oleObj spid="_x0000_s179212" name="Equation" r:id="rId9" imgW="1257120" imgH="228600" progId="Equation.DSMT4">
                    <p:embed/>
                  </p:oleObj>
                </mc:Choice>
                <mc:Fallback>
                  <p:oleObj name="Equation" r:id="rId9" imgW="1257120" imgH="2286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24424" y="4344988"/>
                          <a:ext cx="1760537" cy="3206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grpSp>
      <p:grpSp>
        <p:nvGrpSpPr>
          <p:cNvPr id="9" name="Group 41"/>
          <p:cNvGrpSpPr/>
          <p:nvPr/>
        </p:nvGrpSpPr>
        <p:grpSpPr>
          <a:xfrm>
            <a:off x="1208584" y="2851411"/>
            <a:ext cx="2160240" cy="720080"/>
            <a:chOff x="848544" y="2780928"/>
            <a:chExt cx="2160240" cy="720080"/>
          </a:xfrm>
        </p:grpSpPr>
        <p:sp>
          <p:nvSpPr>
            <p:cNvPr id="31" name="Oval 30"/>
            <p:cNvSpPr/>
            <p:nvPr/>
          </p:nvSpPr>
          <p:spPr>
            <a:xfrm>
              <a:off x="848544" y="2780928"/>
              <a:ext cx="2160240" cy="720080"/>
            </a:xfrm>
            <a:prstGeom prst="ellipse">
              <a:avLst/>
            </a:prstGeom>
            <a:solidFill>
              <a:schemeClr val="bg1"/>
            </a:solidFill>
            <a:ln w="952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Object 6"/>
            <p:cNvGraphicFramePr>
              <a:graphicFrameLocks noChangeAspect="1"/>
            </p:cNvGraphicFramePr>
            <p:nvPr/>
          </p:nvGraphicFramePr>
          <p:xfrm>
            <a:off x="1197620" y="2954214"/>
            <a:ext cx="1439863" cy="323850"/>
          </p:xfrm>
          <a:graphic>
            <a:graphicData uri="http://schemas.openxmlformats.org/presentationml/2006/ole">
              <mc:AlternateContent xmlns:mc="http://schemas.openxmlformats.org/markup-compatibility/2006">
                <mc:Choice xmlns:v="urn:schemas-microsoft-com:vml" Requires="v">
                  <p:oleObj spid="_x0000_s179213" name="Equation" r:id="rId11" imgW="1028520" imgH="228600" progId="Equation.DSMT4">
                    <p:embed/>
                  </p:oleObj>
                </mc:Choice>
                <mc:Fallback>
                  <p:oleObj name="Equation" r:id="rId11" imgW="1028520" imgH="2286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97620" y="2954214"/>
                          <a:ext cx="1439863" cy="3238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grpSp>
      <p:grpSp>
        <p:nvGrpSpPr>
          <p:cNvPr id="10" name="Group 49"/>
          <p:cNvGrpSpPr/>
          <p:nvPr/>
        </p:nvGrpSpPr>
        <p:grpSpPr>
          <a:xfrm>
            <a:off x="1136576" y="1910371"/>
            <a:ext cx="792088" cy="504056"/>
            <a:chOff x="848544" y="4941168"/>
            <a:chExt cx="792088" cy="504056"/>
          </a:xfrm>
        </p:grpSpPr>
        <p:sp>
          <p:nvSpPr>
            <p:cNvPr id="49" name="Oval 48"/>
            <p:cNvSpPr/>
            <p:nvPr/>
          </p:nvSpPr>
          <p:spPr>
            <a:xfrm>
              <a:off x="848544" y="4941168"/>
              <a:ext cx="792088" cy="504056"/>
            </a:xfrm>
            <a:prstGeom prst="ellipse">
              <a:avLst/>
            </a:prstGeom>
            <a:solidFill>
              <a:schemeClr val="bg1"/>
            </a:solidFill>
            <a:ln w="952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graphicFrame>
          <p:nvGraphicFramePr>
            <p:cNvPr id="6" name="Object 6"/>
            <p:cNvGraphicFramePr>
              <a:graphicFrameLocks noChangeAspect="1"/>
            </p:cNvGraphicFramePr>
            <p:nvPr/>
          </p:nvGraphicFramePr>
          <p:xfrm>
            <a:off x="974403" y="5049862"/>
            <a:ext cx="587375" cy="250825"/>
          </p:xfrm>
          <a:graphic>
            <a:graphicData uri="http://schemas.openxmlformats.org/presentationml/2006/ole">
              <mc:AlternateContent xmlns:mc="http://schemas.openxmlformats.org/markup-compatibility/2006">
                <mc:Choice xmlns:v="urn:schemas-microsoft-com:vml" Requires="v">
                  <p:oleObj spid="_x0000_s179214" name="Equation" r:id="rId13" imgW="419040" imgH="177480" progId="Equation.DSMT4">
                    <p:embed/>
                  </p:oleObj>
                </mc:Choice>
                <mc:Fallback>
                  <p:oleObj name="Equation" r:id="rId13" imgW="419040" imgH="1774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4403" y="5049862"/>
                          <a:ext cx="587375" cy="2508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grpSp>
      <p:cxnSp>
        <p:nvCxnSpPr>
          <p:cNvPr id="53" name="Curved Connector 52"/>
          <p:cNvCxnSpPr>
            <a:stCxn id="31" idx="0"/>
            <a:endCxn id="38" idx="2"/>
          </p:cNvCxnSpPr>
          <p:nvPr/>
        </p:nvCxnSpPr>
        <p:spPr>
          <a:xfrm rot="5400000" flipH="1" flipV="1">
            <a:off x="2335451" y="2106070"/>
            <a:ext cx="698594" cy="792088"/>
          </a:xfrm>
          <a:prstGeom prst="curvedConnector2">
            <a:avLst/>
          </a:prstGeom>
          <a:ln w="9525">
            <a:solidFill>
              <a:srgbClr val="99003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Curved Connector 52"/>
          <p:cNvCxnSpPr>
            <a:stCxn id="49" idx="6"/>
            <a:endCxn id="38" idx="2"/>
          </p:cNvCxnSpPr>
          <p:nvPr/>
        </p:nvCxnSpPr>
        <p:spPr>
          <a:xfrm flipV="1">
            <a:off x="1928664" y="2152817"/>
            <a:ext cx="1152128" cy="9582"/>
          </a:xfrm>
          <a:prstGeom prst="curvedConnector3">
            <a:avLst>
              <a:gd name="adj1" fmla="val 50000"/>
            </a:avLst>
          </a:prstGeom>
          <a:ln w="9525">
            <a:solidFill>
              <a:srgbClr val="99003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Curved Connector 52"/>
          <p:cNvCxnSpPr>
            <a:stCxn id="37" idx="2"/>
            <a:endCxn id="31" idx="4"/>
          </p:cNvCxnSpPr>
          <p:nvPr/>
        </p:nvCxnSpPr>
        <p:spPr>
          <a:xfrm rot="10800000">
            <a:off x="2288704" y="3571491"/>
            <a:ext cx="792088" cy="741566"/>
          </a:xfrm>
          <a:prstGeom prst="curvedConnector2">
            <a:avLst/>
          </a:prstGeom>
          <a:ln w="9525">
            <a:solidFill>
              <a:srgbClr val="99003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Curved Connector 52"/>
          <p:cNvCxnSpPr>
            <a:stCxn id="36" idx="4"/>
            <a:endCxn id="37" idx="6"/>
          </p:cNvCxnSpPr>
          <p:nvPr/>
        </p:nvCxnSpPr>
        <p:spPr>
          <a:xfrm rot="5400000">
            <a:off x="5266293" y="3546230"/>
            <a:ext cx="741566" cy="792088"/>
          </a:xfrm>
          <a:prstGeom prst="curvedConnector2">
            <a:avLst/>
          </a:prstGeom>
          <a:ln w="9525">
            <a:solidFill>
              <a:srgbClr val="99003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Curved Connector 52"/>
          <p:cNvCxnSpPr>
            <a:stCxn id="38" idx="4"/>
            <a:endCxn id="37" idx="0"/>
          </p:cNvCxnSpPr>
          <p:nvPr/>
        </p:nvCxnSpPr>
        <p:spPr>
          <a:xfrm rot="5400000">
            <a:off x="3440832" y="3232937"/>
            <a:ext cx="1440160" cy="12700"/>
          </a:xfrm>
          <a:prstGeom prst="curvedConnector3">
            <a:avLst>
              <a:gd name="adj1" fmla="val 50000"/>
            </a:avLst>
          </a:prstGeom>
          <a:ln w="9525">
            <a:solidFill>
              <a:srgbClr val="990033"/>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Curved Connector 52"/>
          <p:cNvCxnSpPr>
            <a:stCxn id="38" idx="6"/>
            <a:endCxn id="36" idx="0"/>
          </p:cNvCxnSpPr>
          <p:nvPr/>
        </p:nvCxnSpPr>
        <p:spPr>
          <a:xfrm>
            <a:off x="5241032" y="2152817"/>
            <a:ext cx="792088" cy="698594"/>
          </a:xfrm>
          <a:prstGeom prst="curvedConnector2">
            <a:avLst/>
          </a:prstGeom>
          <a:ln w="9525">
            <a:solidFill>
              <a:srgbClr val="99003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Curved Connector 52"/>
          <p:cNvCxnSpPr>
            <a:stCxn id="49" idx="2"/>
            <a:endCxn id="31" idx="2"/>
          </p:cNvCxnSpPr>
          <p:nvPr/>
        </p:nvCxnSpPr>
        <p:spPr>
          <a:xfrm rot="10800000" flipH="1" flipV="1">
            <a:off x="1136576" y="2162399"/>
            <a:ext cx="72008" cy="1049052"/>
          </a:xfrm>
          <a:prstGeom prst="curvedConnector3">
            <a:avLst>
              <a:gd name="adj1" fmla="val -480268"/>
            </a:avLst>
          </a:prstGeom>
          <a:ln w="9525">
            <a:solidFill>
              <a:srgbClr val="99003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8" name="Text Box 10"/>
          <p:cNvSpPr txBox="1">
            <a:spLocks noChangeArrowheads="1"/>
          </p:cNvSpPr>
          <p:nvPr/>
        </p:nvSpPr>
        <p:spPr bwMode="auto">
          <a:xfrm>
            <a:off x="3368824" y="4673097"/>
            <a:ext cx="1584325" cy="261610"/>
          </a:xfrm>
          <a:prstGeom prst="rect">
            <a:avLst/>
          </a:prstGeom>
          <a:noFill/>
          <a:ln w="12700">
            <a:noFill/>
            <a:miter lim="800000"/>
            <a:headEnd/>
            <a:tailEnd/>
          </a:ln>
        </p:spPr>
        <p:txBody>
          <a:bodyPr>
            <a:spAutoFit/>
          </a:bodyPr>
          <a:lstStyle/>
          <a:p>
            <a:pPr algn="ctr" eaLnBrk="0" hangingPunct="0"/>
            <a:r>
              <a:rPr lang="en-US" sz="1050" dirty="0" smtClean="0">
                <a:solidFill>
                  <a:srgbClr val="990033"/>
                </a:solidFill>
              </a:rPr>
              <a:t>Action</a:t>
            </a:r>
            <a:endParaRPr lang="en-US" sz="1050" dirty="0">
              <a:solidFill>
                <a:srgbClr val="990033"/>
              </a:solidFill>
            </a:endParaRPr>
          </a:p>
        </p:txBody>
      </p:sp>
      <p:sp>
        <p:nvSpPr>
          <p:cNvPr id="130" name="Text Box 10"/>
          <p:cNvSpPr txBox="1">
            <a:spLocks noChangeArrowheads="1"/>
          </p:cNvSpPr>
          <p:nvPr/>
        </p:nvSpPr>
        <p:spPr bwMode="auto">
          <a:xfrm>
            <a:off x="1496467" y="3664985"/>
            <a:ext cx="1584325" cy="253916"/>
          </a:xfrm>
          <a:prstGeom prst="rect">
            <a:avLst/>
          </a:prstGeom>
          <a:noFill/>
          <a:ln w="12700">
            <a:noFill/>
            <a:miter lim="800000"/>
            <a:headEnd/>
            <a:tailEnd/>
          </a:ln>
        </p:spPr>
        <p:txBody>
          <a:bodyPr>
            <a:spAutoFit/>
          </a:bodyPr>
          <a:lstStyle/>
          <a:p>
            <a:pPr algn="ctr" eaLnBrk="0" hangingPunct="0"/>
            <a:r>
              <a:rPr lang="en-US" sz="1050" dirty="0" smtClean="0"/>
              <a:t>External states</a:t>
            </a:r>
            <a:endParaRPr lang="en-US" sz="1050" dirty="0"/>
          </a:p>
        </p:txBody>
      </p:sp>
      <p:sp>
        <p:nvSpPr>
          <p:cNvPr id="131" name="Text Box 10"/>
          <p:cNvSpPr txBox="1">
            <a:spLocks noChangeArrowheads="1"/>
          </p:cNvSpPr>
          <p:nvPr/>
        </p:nvSpPr>
        <p:spPr bwMode="auto">
          <a:xfrm>
            <a:off x="1064568" y="2448543"/>
            <a:ext cx="936104" cy="253916"/>
          </a:xfrm>
          <a:prstGeom prst="rect">
            <a:avLst/>
          </a:prstGeom>
          <a:noFill/>
          <a:ln w="12700">
            <a:noFill/>
            <a:miter lim="800000"/>
            <a:headEnd/>
            <a:tailEnd/>
          </a:ln>
        </p:spPr>
        <p:txBody>
          <a:bodyPr wrap="square">
            <a:spAutoFit/>
          </a:bodyPr>
          <a:lstStyle/>
          <a:p>
            <a:pPr algn="ctr" eaLnBrk="0" hangingPunct="0"/>
            <a:r>
              <a:rPr lang="en-US" sz="1050" dirty="0" smtClean="0"/>
              <a:t>Fluctuations</a:t>
            </a:r>
            <a:endParaRPr lang="en-US" sz="1050" dirty="0"/>
          </a:p>
        </p:txBody>
      </p:sp>
      <p:sp>
        <p:nvSpPr>
          <p:cNvPr id="132" name="Text Box 10"/>
          <p:cNvSpPr txBox="1">
            <a:spLocks noChangeArrowheads="1"/>
          </p:cNvSpPr>
          <p:nvPr/>
        </p:nvSpPr>
        <p:spPr bwMode="auto">
          <a:xfrm>
            <a:off x="5889104" y="2558443"/>
            <a:ext cx="1584325" cy="253916"/>
          </a:xfrm>
          <a:prstGeom prst="rect">
            <a:avLst/>
          </a:prstGeom>
          <a:noFill/>
          <a:ln w="12700">
            <a:noFill/>
            <a:miter lim="800000"/>
            <a:headEnd/>
            <a:tailEnd/>
          </a:ln>
        </p:spPr>
        <p:txBody>
          <a:bodyPr>
            <a:spAutoFit/>
          </a:bodyPr>
          <a:lstStyle/>
          <a:p>
            <a:pPr algn="ctr" eaLnBrk="0" hangingPunct="0"/>
            <a:r>
              <a:rPr lang="en-US" sz="1050" dirty="0" smtClean="0"/>
              <a:t>Posterior expectations</a:t>
            </a:r>
            <a:endParaRPr lang="en-US" sz="1050" dirty="0"/>
          </a:p>
        </p:txBody>
      </p:sp>
      <p:sp>
        <p:nvSpPr>
          <p:cNvPr id="39" name="Text Box 132"/>
          <p:cNvSpPr txBox="1">
            <a:spLocks noChangeArrowheads="1"/>
          </p:cNvSpPr>
          <p:nvPr/>
        </p:nvSpPr>
        <p:spPr bwMode="auto">
          <a:xfrm>
            <a:off x="2864842" y="611396"/>
            <a:ext cx="3816350" cy="369332"/>
          </a:xfrm>
          <a:prstGeom prst="rect">
            <a:avLst/>
          </a:prstGeom>
          <a:noFill/>
          <a:ln w="12700">
            <a:noFill/>
            <a:miter lim="800000"/>
            <a:headEnd/>
            <a:tailEnd/>
          </a:ln>
        </p:spPr>
        <p:txBody>
          <a:bodyPr>
            <a:spAutoFit/>
          </a:bodyPr>
          <a:lstStyle/>
          <a:p>
            <a:pPr algn="ctr" eaLnBrk="0" hangingPunct="0"/>
            <a:r>
              <a:rPr lang="en-GB" dirty="0" smtClean="0">
                <a:solidFill>
                  <a:srgbClr val="990033"/>
                </a:solidFill>
              </a:rPr>
              <a:t>The basic ingredients</a:t>
            </a:r>
            <a:endParaRPr lang="en-US" dirty="0">
              <a:solidFill>
                <a:srgbClr val="990033"/>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5" name="Object 1"/>
          <p:cNvGraphicFramePr>
            <a:graphicFrameLocks noChangeAspect="1"/>
          </p:cNvGraphicFramePr>
          <p:nvPr/>
        </p:nvGraphicFramePr>
        <p:xfrm>
          <a:off x="1594346" y="1242333"/>
          <a:ext cx="4222750" cy="971550"/>
        </p:xfrm>
        <a:graphic>
          <a:graphicData uri="http://schemas.openxmlformats.org/presentationml/2006/ole">
            <mc:AlternateContent xmlns:mc="http://schemas.openxmlformats.org/markup-compatibility/2006">
              <mc:Choice xmlns:v="urn:schemas-microsoft-com:vml" Requires="v">
                <p:oleObj spid="_x0000_s148484" name="Equation" r:id="rId3" imgW="3009600" imgH="698400" progId="Equation.DSMT4">
                  <p:embed/>
                </p:oleObj>
              </mc:Choice>
              <mc:Fallback>
                <p:oleObj name="Equation" r:id="rId3" imgW="3009600" imgH="698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4346" y="1242333"/>
                        <a:ext cx="4222750"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49" name="Object 5"/>
          <p:cNvGraphicFramePr>
            <a:graphicFrameLocks noChangeAspect="1"/>
          </p:cNvGraphicFramePr>
          <p:nvPr/>
        </p:nvGraphicFramePr>
        <p:xfrm>
          <a:off x="1568624" y="3830345"/>
          <a:ext cx="3675062" cy="392113"/>
        </p:xfrm>
        <a:graphic>
          <a:graphicData uri="http://schemas.openxmlformats.org/presentationml/2006/ole">
            <mc:AlternateContent xmlns:mc="http://schemas.openxmlformats.org/markup-compatibility/2006">
              <mc:Choice xmlns:v="urn:schemas-microsoft-com:vml" Requires="v">
                <p:oleObj spid="_x0000_s148485" name="Equation" r:id="rId5" imgW="2616120" imgH="279360" progId="Equation.DSMT4">
                  <p:embed/>
                </p:oleObj>
              </mc:Choice>
              <mc:Fallback>
                <p:oleObj name="Equation" r:id="rId5" imgW="2616120" imgH="2793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8624" y="3830345"/>
                        <a:ext cx="3675062"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9" descr="200px-Geoffnew3"/>
          <p:cNvPicPr>
            <a:picLocks noChangeAspect="1" noChangeArrowheads="1"/>
          </p:cNvPicPr>
          <p:nvPr/>
        </p:nvPicPr>
        <p:blipFill>
          <a:blip r:embed="rId7" cstate="print">
            <a:duotone>
              <a:prstClr val="black"/>
              <a:srgbClr val="D9C3A5">
                <a:tint val="50000"/>
                <a:satMod val="180000"/>
              </a:srgbClr>
            </a:duotone>
          </a:blip>
          <a:srcRect/>
          <a:stretch>
            <a:fillRect/>
          </a:stretch>
        </p:blipFill>
        <p:spPr bwMode="auto">
          <a:xfrm>
            <a:off x="8841432" y="1169368"/>
            <a:ext cx="765209" cy="791914"/>
          </a:xfrm>
          <a:prstGeom prst="rect">
            <a:avLst/>
          </a:prstGeom>
          <a:ln>
            <a:noFill/>
          </a:ln>
          <a:effectLst>
            <a:outerShdw blurRad="190500" algn="tl" rotWithShape="0">
              <a:srgbClr val="000000">
                <a:alpha val="70000"/>
              </a:srgbClr>
            </a:outerShdw>
          </a:effectLst>
        </p:spPr>
      </p:pic>
      <p:pic>
        <p:nvPicPr>
          <p:cNvPr id="82957" name="Picture 13" descr="http://t1.gstatic.com/images?q=tbn:ANd9GcQ78CCOw1B98vPZsS9elkIoKFi2MA37OEbZpj1CZF0e5U6LHrpuXQ"/>
          <p:cNvPicPr>
            <a:picLocks noChangeAspect="1" noChangeArrowheads="1"/>
          </p:cNvPicPr>
          <p:nvPr/>
        </p:nvPicPr>
        <p:blipFill>
          <a:blip r:embed="rId8" cstate="print">
            <a:duotone>
              <a:prstClr val="black"/>
              <a:srgbClr val="D9C3A5">
                <a:tint val="50000"/>
                <a:satMod val="180000"/>
              </a:srgbClr>
            </a:duotone>
          </a:blip>
          <a:srcRect t="8000" b="24000"/>
          <a:stretch>
            <a:fillRect/>
          </a:stretch>
        </p:blipFill>
        <p:spPr bwMode="auto">
          <a:xfrm>
            <a:off x="8841432" y="2105472"/>
            <a:ext cx="746157" cy="792088"/>
          </a:xfrm>
          <a:prstGeom prst="rect">
            <a:avLst/>
          </a:prstGeom>
          <a:ln>
            <a:noFill/>
          </a:ln>
          <a:effectLst>
            <a:outerShdw blurRad="190500" algn="tl" rotWithShape="0">
              <a:srgbClr val="000000">
                <a:alpha val="70000"/>
              </a:srgbClr>
            </a:outerShdw>
          </a:effectLst>
        </p:spPr>
      </p:pic>
      <p:sp>
        <p:nvSpPr>
          <p:cNvPr id="12" name="TextBox 11"/>
          <p:cNvSpPr txBox="1"/>
          <p:nvPr/>
        </p:nvSpPr>
        <p:spPr>
          <a:xfrm>
            <a:off x="3038594" y="5805264"/>
            <a:ext cx="3786614" cy="338554"/>
          </a:xfrm>
          <a:prstGeom prst="rect">
            <a:avLst/>
          </a:prstGeom>
          <a:noFill/>
        </p:spPr>
        <p:txBody>
          <a:bodyPr wrap="none" rtlCol="0">
            <a:spAutoFit/>
          </a:bodyPr>
          <a:lstStyle/>
          <a:p>
            <a:r>
              <a:rPr lang="en-GB" sz="1600" dirty="0" smtClean="0">
                <a:solidFill>
                  <a:srgbClr val="990033"/>
                </a:solidFill>
              </a:rPr>
              <a:t>Self organisation and the principle of least action</a:t>
            </a:r>
            <a:endParaRPr lang="en-GB" sz="1600" dirty="0">
              <a:solidFill>
                <a:srgbClr val="990033"/>
              </a:solidFill>
            </a:endParaRPr>
          </a:p>
        </p:txBody>
      </p:sp>
      <p:sp>
        <p:nvSpPr>
          <p:cNvPr id="13" name="TextBox 12"/>
          <p:cNvSpPr txBox="1"/>
          <p:nvPr/>
        </p:nvSpPr>
        <p:spPr>
          <a:xfrm>
            <a:off x="5457056" y="1854116"/>
            <a:ext cx="2186817" cy="338554"/>
          </a:xfrm>
          <a:prstGeom prst="rect">
            <a:avLst/>
          </a:prstGeom>
          <a:noFill/>
        </p:spPr>
        <p:txBody>
          <a:bodyPr wrap="none" rtlCol="0">
            <a:spAutoFit/>
          </a:bodyPr>
          <a:lstStyle/>
          <a:p>
            <a:r>
              <a:rPr lang="en-GB" sz="1600" dirty="0" smtClean="0">
                <a:solidFill>
                  <a:srgbClr val="990033"/>
                </a:solidFill>
              </a:rPr>
              <a:t>Maximum entropy principle</a:t>
            </a:r>
            <a:endParaRPr lang="en-GB" sz="1600" dirty="0">
              <a:solidFill>
                <a:srgbClr val="990033"/>
              </a:solidFill>
            </a:endParaRPr>
          </a:p>
        </p:txBody>
      </p:sp>
      <p:sp>
        <p:nvSpPr>
          <p:cNvPr id="14" name="TextBox 13"/>
          <p:cNvSpPr txBox="1"/>
          <p:nvPr/>
        </p:nvSpPr>
        <p:spPr>
          <a:xfrm>
            <a:off x="2432720" y="548680"/>
            <a:ext cx="4745210" cy="369332"/>
          </a:xfrm>
          <a:prstGeom prst="rect">
            <a:avLst/>
          </a:prstGeom>
          <a:noFill/>
        </p:spPr>
        <p:txBody>
          <a:bodyPr wrap="none" rtlCol="0">
            <a:spAutoFit/>
          </a:bodyPr>
          <a:lstStyle/>
          <a:p>
            <a:r>
              <a:rPr lang="en-GB" dirty="0" smtClean="0">
                <a:solidFill>
                  <a:srgbClr val="990033"/>
                </a:solidFill>
              </a:rPr>
              <a:t>The principle of least free energy (minimising surprise)</a:t>
            </a:r>
            <a:endParaRPr lang="en-GB" dirty="0">
              <a:solidFill>
                <a:srgbClr val="990033"/>
              </a:solidFill>
            </a:endParaRPr>
          </a:p>
        </p:txBody>
      </p:sp>
      <p:sp>
        <p:nvSpPr>
          <p:cNvPr id="16" name="TextBox 15"/>
          <p:cNvSpPr txBox="1"/>
          <p:nvPr/>
        </p:nvSpPr>
        <p:spPr>
          <a:xfrm>
            <a:off x="5457056" y="3830723"/>
            <a:ext cx="2138727" cy="338554"/>
          </a:xfrm>
          <a:prstGeom prst="rect">
            <a:avLst/>
          </a:prstGeom>
          <a:noFill/>
        </p:spPr>
        <p:txBody>
          <a:bodyPr wrap="none" rtlCol="0">
            <a:spAutoFit/>
          </a:bodyPr>
          <a:lstStyle/>
          <a:p>
            <a:r>
              <a:rPr lang="en-GB" sz="1600" dirty="0" smtClean="0">
                <a:solidFill>
                  <a:srgbClr val="990033"/>
                </a:solidFill>
              </a:rPr>
              <a:t>Minimum entropy principle</a:t>
            </a:r>
            <a:endParaRPr lang="en-GB" sz="1600" dirty="0">
              <a:solidFill>
                <a:srgbClr val="990033"/>
              </a:solidFill>
            </a:endParaRPr>
          </a:p>
        </p:txBody>
      </p:sp>
      <p:pic>
        <p:nvPicPr>
          <p:cNvPr id="2" name="Picture 9" descr="http://upload.wikimedia.org/wikipedia/commons/f/f6/William_Rowan_Hamilton_portrait_oval_combined.png"/>
          <p:cNvPicPr>
            <a:picLocks noChangeAspect="1" noChangeArrowheads="1"/>
          </p:cNvPicPr>
          <p:nvPr/>
        </p:nvPicPr>
        <p:blipFill>
          <a:blip r:embed="rId9" cstate="print">
            <a:duotone>
              <a:prstClr val="black"/>
              <a:srgbClr val="D9C3A5">
                <a:tint val="50000"/>
                <a:satMod val="180000"/>
              </a:srgbClr>
            </a:duotone>
          </a:blip>
          <a:srcRect/>
          <a:stretch>
            <a:fillRect/>
          </a:stretch>
        </p:blipFill>
        <p:spPr bwMode="auto">
          <a:xfrm>
            <a:off x="4376936" y="4221088"/>
            <a:ext cx="1152128" cy="1581473"/>
          </a:xfrm>
          <a:prstGeom prst="rect">
            <a:avLst/>
          </a:prstGeom>
          <a:ln>
            <a:noFill/>
          </a:ln>
          <a:effectLst>
            <a:softEdge rad="112500"/>
          </a:effectLst>
        </p:spPr>
      </p:pic>
      <p:cxnSp>
        <p:nvCxnSpPr>
          <p:cNvPr id="21" name="Straight Arrow Connector 20"/>
          <p:cNvCxnSpPr/>
          <p:nvPr/>
        </p:nvCxnSpPr>
        <p:spPr>
          <a:xfrm flipH="1">
            <a:off x="4952999" y="2348880"/>
            <a:ext cx="1" cy="1368152"/>
          </a:xfrm>
          <a:prstGeom prst="straightConnector1">
            <a:avLst/>
          </a:prstGeom>
          <a:ln w="28575">
            <a:solidFill>
              <a:srgbClr val="99003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232920" y="2833191"/>
            <a:ext cx="1440160" cy="307777"/>
          </a:xfrm>
          <a:prstGeom prst="rect">
            <a:avLst/>
          </a:prstGeom>
          <a:solidFill>
            <a:srgbClr val="990033"/>
          </a:solidFill>
          <a:ln>
            <a:solidFill>
              <a:srgbClr val="990033"/>
            </a:solidFill>
          </a:ln>
        </p:spPr>
        <p:txBody>
          <a:bodyPr wrap="square" rtlCol="0">
            <a:spAutoFit/>
          </a:bodyPr>
          <a:lstStyle/>
          <a:p>
            <a:pPr algn="ctr"/>
            <a:r>
              <a:rPr lang="en-GB" sz="1400" b="1" dirty="0" smtClean="0">
                <a:solidFill>
                  <a:schemeClr val="bg1"/>
                </a:solidFill>
              </a:rPr>
              <a:t>Ergodic theorem</a:t>
            </a:r>
            <a:endParaRPr lang="en-GB" sz="1400" b="1" dirty="0">
              <a:solidFill>
                <a:schemeClr val="bg1"/>
              </a:solidFill>
            </a:endParaRPr>
          </a:p>
        </p:txBody>
      </p:sp>
      <p:pic>
        <p:nvPicPr>
          <p:cNvPr id="3" name="Picture 11" descr="http://www.avizora.com/publicaciones/biografias/textos/textos_p/images/prigogine_ilya_01.jpg"/>
          <p:cNvPicPr>
            <a:picLocks noChangeAspect="1" noChangeArrowheads="1"/>
          </p:cNvPicPr>
          <p:nvPr/>
        </p:nvPicPr>
        <p:blipFill>
          <a:blip r:embed="rId10" cstate="print">
            <a:duotone>
              <a:prstClr val="black"/>
              <a:srgbClr val="D9C3A5">
                <a:tint val="50000"/>
                <a:satMod val="180000"/>
              </a:srgbClr>
            </a:duotone>
          </a:blip>
          <a:srcRect b="26764"/>
          <a:stretch>
            <a:fillRect/>
          </a:stretch>
        </p:blipFill>
        <p:spPr bwMode="auto">
          <a:xfrm>
            <a:off x="8841432" y="4913784"/>
            <a:ext cx="750325" cy="792088"/>
          </a:xfrm>
          <a:prstGeom prst="rect">
            <a:avLst/>
          </a:prstGeom>
          <a:ln>
            <a:noFill/>
          </a:ln>
          <a:effectLst>
            <a:outerShdw blurRad="190500" algn="tl" rotWithShape="0">
              <a:srgbClr val="000000">
                <a:alpha val="70000"/>
              </a:srgbClr>
            </a:outerShdw>
          </a:effectLst>
        </p:spPr>
      </p:pic>
      <p:pic>
        <p:nvPicPr>
          <p:cNvPr id="4" name="Picture 13" descr="http://t2.gstatic.com/images?q=tbn:ANd9GcTYMQ7a5OYynpwX0MZc4M5NTP4iz4fLEQdMgb9Xiul8fN0dZm_ZaA"/>
          <p:cNvPicPr>
            <a:picLocks noChangeAspect="1" noChangeArrowheads="1"/>
          </p:cNvPicPr>
          <p:nvPr/>
        </p:nvPicPr>
        <p:blipFill>
          <a:blip r:embed="rId11" cstate="print">
            <a:duotone>
              <a:prstClr val="black"/>
              <a:srgbClr val="D9C3A5">
                <a:tint val="50000"/>
                <a:satMod val="180000"/>
              </a:srgbClr>
            </a:duotone>
          </a:blip>
          <a:srcRect b="8120"/>
          <a:stretch>
            <a:fillRect/>
          </a:stretch>
        </p:blipFill>
        <p:spPr bwMode="auto">
          <a:xfrm>
            <a:off x="8841432" y="188640"/>
            <a:ext cx="792088" cy="792088"/>
          </a:xfrm>
          <a:prstGeom prst="rect">
            <a:avLst/>
          </a:prstGeom>
          <a:ln>
            <a:noFill/>
          </a:ln>
          <a:effectLst>
            <a:outerShdw blurRad="190500" algn="tl" rotWithShape="0">
              <a:srgbClr val="000000">
                <a:alpha val="70000"/>
              </a:srgbClr>
            </a:outerShdw>
          </a:effectLst>
        </p:spPr>
      </p:pic>
      <p:pic>
        <p:nvPicPr>
          <p:cNvPr id="82951" name="Picture 7" descr="http://upload.wikimedia.org/wikipedia/commons/thumb/3/39/Wrossashby1960.jpg/220px-Wrossashby1960.jpg"/>
          <p:cNvPicPr>
            <a:picLocks noChangeAspect="1" noChangeArrowheads="1"/>
          </p:cNvPicPr>
          <p:nvPr/>
        </p:nvPicPr>
        <p:blipFill>
          <a:blip r:embed="rId12" cstate="print">
            <a:duotone>
              <a:prstClr val="black"/>
              <a:srgbClr val="D9C3A5">
                <a:tint val="50000"/>
                <a:satMod val="180000"/>
              </a:srgbClr>
            </a:duotone>
          </a:blip>
          <a:srcRect r="9091"/>
          <a:stretch>
            <a:fillRect/>
          </a:stretch>
        </p:blipFill>
        <p:spPr bwMode="auto">
          <a:xfrm>
            <a:off x="8841432" y="3977680"/>
            <a:ext cx="720080" cy="792088"/>
          </a:xfrm>
          <a:prstGeom prst="rect">
            <a:avLst/>
          </a:prstGeom>
          <a:ln>
            <a:noFill/>
          </a:ln>
          <a:effectLst>
            <a:outerShdw blurRad="190500" algn="tl" rotWithShape="0">
              <a:srgbClr val="000000">
                <a:alpha val="70000"/>
              </a:srgbClr>
            </a:outerShdw>
          </a:effectLst>
        </p:spPr>
      </p:pic>
      <p:pic>
        <p:nvPicPr>
          <p:cNvPr id="148485" name="Picture 5" descr="http://upload.wikimedia.org/wikipedia/commons/thumb/5/52/George_David_Birkhoff_1.jpg/150px-George_David_Birkhoff_1.jpg">
            <a:hlinkClick r:id="rId13"/>
          </p:cNvPr>
          <p:cNvPicPr>
            <a:picLocks noChangeAspect="1" noChangeArrowheads="1"/>
          </p:cNvPicPr>
          <p:nvPr/>
        </p:nvPicPr>
        <p:blipFill>
          <a:blip r:embed="rId14" cstate="print">
            <a:duotone>
              <a:prstClr val="black"/>
              <a:srgbClr val="D9C3A5">
                <a:tint val="50000"/>
                <a:satMod val="180000"/>
              </a:srgbClr>
            </a:duotone>
          </a:blip>
          <a:srcRect b="21078"/>
          <a:stretch>
            <a:fillRect/>
          </a:stretch>
        </p:blipFill>
        <p:spPr bwMode="auto">
          <a:xfrm>
            <a:off x="8841432" y="3041576"/>
            <a:ext cx="792088" cy="758493"/>
          </a:xfrm>
          <a:prstGeom prst="rect">
            <a:avLst/>
          </a:prstGeom>
          <a:ln>
            <a:noFill/>
          </a:ln>
          <a:effectLst>
            <a:outerShdw blurRad="190500" algn="tl" rotWithShape="0">
              <a:srgbClr val="000000">
                <a:alpha val="70000"/>
              </a:srgbClr>
            </a:outerShdw>
          </a:effectLst>
        </p:spPr>
      </p:pic>
      <p:pic>
        <p:nvPicPr>
          <p:cNvPr id="19" name="Picture 21" descr="haken"/>
          <p:cNvPicPr>
            <a:picLocks noChangeAspect="1" noChangeArrowheads="1"/>
          </p:cNvPicPr>
          <p:nvPr/>
        </p:nvPicPr>
        <p:blipFill>
          <a:blip r:embed="rId15" cstate="print">
            <a:duotone>
              <a:prstClr val="black"/>
              <a:srgbClr val="D9C3A5">
                <a:tint val="50000"/>
                <a:satMod val="180000"/>
              </a:srgbClr>
            </a:duotone>
          </a:blip>
          <a:srcRect b="25323"/>
          <a:stretch>
            <a:fillRect/>
          </a:stretch>
        </p:blipFill>
        <p:spPr bwMode="auto">
          <a:xfrm>
            <a:off x="8841432" y="5830679"/>
            <a:ext cx="792088" cy="838681"/>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2504728" y="620688"/>
            <a:ext cx="4362092" cy="369332"/>
          </a:xfrm>
          <a:prstGeom prst="rect">
            <a:avLst/>
          </a:prstGeom>
          <a:noFill/>
          <a:ln w="12700">
            <a:noFill/>
            <a:miter lim="800000"/>
            <a:headEnd/>
            <a:tailEnd/>
          </a:ln>
        </p:spPr>
        <p:txBody>
          <a:bodyPr wrap="none">
            <a:spAutoFit/>
          </a:bodyPr>
          <a:lstStyle/>
          <a:p>
            <a:r>
              <a:rPr lang="en-GB" dirty="0">
                <a:solidFill>
                  <a:srgbClr val="990033"/>
                </a:solidFill>
              </a:rPr>
              <a:t>How can we minimize </a:t>
            </a:r>
            <a:r>
              <a:rPr lang="en-GB" dirty="0" smtClean="0">
                <a:solidFill>
                  <a:srgbClr val="990033"/>
                </a:solidFill>
              </a:rPr>
              <a:t>surprise (prediction error)?</a:t>
            </a:r>
            <a:endParaRPr lang="en-US" dirty="0">
              <a:solidFill>
                <a:srgbClr val="990033"/>
              </a:solidFill>
            </a:endParaRPr>
          </a:p>
        </p:txBody>
      </p:sp>
      <p:pic>
        <p:nvPicPr>
          <p:cNvPr id="10244" name="Picture 5" descr="Leonardo-6">
            <a:hlinkClick r:id="rId3"/>
          </p:cNvPr>
          <p:cNvPicPr>
            <a:picLocks noChangeAspect="1" noChangeArrowheads="1"/>
          </p:cNvPicPr>
          <p:nvPr/>
        </p:nvPicPr>
        <p:blipFill>
          <a:blip r:embed="rId4" cstate="print">
            <a:lum bright="18000" contrast="-38000"/>
          </a:blip>
          <a:srcRect r="3073" b="3670"/>
          <a:stretch>
            <a:fillRect/>
          </a:stretch>
        </p:blipFill>
        <p:spPr bwMode="auto">
          <a:xfrm>
            <a:off x="1111250" y="2781300"/>
            <a:ext cx="1754188" cy="158273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245" name="Picture 6" descr="davincieye"/>
          <p:cNvPicPr>
            <a:picLocks noChangeAspect="1" noChangeArrowheads="1"/>
          </p:cNvPicPr>
          <p:nvPr/>
        </p:nvPicPr>
        <p:blipFill>
          <a:blip r:embed="rId5" cstate="print"/>
          <a:srcRect l="12386" t="6497" r="4918" b="3813"/>
          <a:stretch>
            <a:fillRect/>
          </a:stretch>
        </p:blipFill>
        <p:spPr bwMode="auto">
          <a:xfrm>
            <a:off x="1423988" y="1341438"/>
            <a:ext cx="1152525" cy="804862"/>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246" name="Text Box 8"/>
          <p:cNvSpPr txBox="1">
            <a:spLocks noChangeArrowheads="1"/>
          </p:cNvSpPr>
          <p:nvPr/>
        </p:nvSpPr>
        <p:spPr bwMode="auto">
          <a:xfrm>
            <a:off x="2576513" y="4508500"/>
            <a:ext cx="1512887" cy="307777"/>
          </a:xfrm>
          <a:prstGeom prst="rect">
            <a:avLst/>
          </a:prstGeom>
          <a:noFill/>
          <a:ln w="12700">
            <a:noFill/>
            <a:miter lim="800000"/>
            <a:headEnd/>
            <a:tailEnd/>
          </a:ln>
        </p:spPr>
        <p:txBody>
          <a:bodyPr>
            <a:spAutoFit/>
          </a:bodyPr>
          <a:lstStyle/>
          <a:p>
            <a:pPr algn="ctr"/>
            <a:r>
              <a:rPr lang="en-GB" sz="1400" dirty="0">
                <a:solidFill>
                  <a:srgbClr val="990033"/>
                </a:solidFill>
              </a:rPr>
              <a:t>Change </a:t>
            </a:r>
            <a:r>
              <a:rPr lang="en-GB" sz="1400" dirty="0" smtClean="0">
                <a:solidFill>
                  <a:srgbClr val="990033"/>
                </a:solidFill>
              </a:rPr>
              <a:t>sensations</a:t>
            </a:r>
            <a:endParaRPr lang="en-US" sz="1400" dirty="0">
              <a:solidFill>
                <a:srgbClr val="990033"/>
              </a:solidFill>
            </a:endParaRPr>
          </a:p>
        </p:txBody>
      </p:sp>
      <p:sp>
        <p:nvSpPr>
          <p:cNvPr id="10247" name="Text Box 9"/>
          <p:cNvSpPr txBox="1">
            <a:spLocks noChangeArrowheads="1"/>
          </p:cNvSpPr>
          <p:nvPr/>
        </p:nvSpPr>
        <p:spPr bwMode="auto">
          <a:xfrm>
            <a:off x="3496685" y="2205038"/>
            <a:ext cx="2220480" cy="369332"/>
          </a:xfrm>
          <a:prstGeom prst="rect">
            <a:avLst/>
          </a:prstGeom>
          <a:noFill/>
          <a:ln w="12700">
            <a:noFill/>
            <a:miter lim="800000"/>
            <a:headEnd/>
            <a:tailEnd/>
          </a:ln>
        </p:spPr>
        <p:txBody>
          <a:bodyPr wrap="none">
            <a:spAutoFit/>
          </a:bodyPr>
          <a:lstStyle/>
          <a:p>
            <a:pPr algn="ctr"/>
            <a:r>
              <a:rPr lang="en-GB">
                <a:solidFill>
                  <a:srgbClr val="990033"/>
                </a:solidFill>
              </a:rPr>
              <a:t>sensations – predictions</a:t>
            </a:r>
            <a:endParaRPr lang="en-US">
              <a:solidFill>
                <a:srgbClr val="990033"/>
              </a:solidFill>
            </a:endParaRPr>
          </a:p>
        </p:txBody>
      </p:sp>
      <p:cxnSp>
        <p:nvCxnSpPr>
          <p:cNvPr id="10249" name="AutoShape 12"/>
          <p:cNvCxnSpPr>
            <a:cxnSpLocks noChangeShapeType="1"/>
            <a:stCxn id="10245" idx="2"/>
            <a:endCxn id="10247" idx="1"/>
          </p:cNvCxnSpPr>
          <p:nvPr/>
        </p:nvCxnSpPr>
        <p:spPr bwMode="auto">
          <a:xfrm rot="16200000" flipH="1">
            <a:off x="2626766" y="1519785"/>
            <a:ext cx="243404" cy="1496434"/>
          </a:xfrm>
          <a:prstGeom prst="curvedConnector2">
            <a:avLst/>
          </a:prstGeom>
          <a:noFill/>
          <a:ln w="9525">
            <a:solidFill>
              <a:srgbClr val="990033"/>
            </a:solidFill>
            <a:round/>
            <a:headEnd/>
            <a:tailEnd type="triangle" w="med" len="med"/>
          </a:ln>
        </p:spPr>
      </p:cxnSp>
      <p:cxnSp>
        <p:nvCxnSpPr>
          <p:cNvPr id="10250" name="AutoShape 13"/>
          <p:cNvCxnSpPr>
            <a:cxnSpLocks noChangeShapeType="1"/>
            <a:stCxn id="10244" idx="0"/>
            <a:endCxn id="10247" idx="1"/>
          </p:cNvCxnSpPr>
          <p:nvPr/>
        </p:nvCxnSpPr>
        <p:spPr bwMode="auto">
          <a:xfrm rot="5400000" flipH="1" flipV="1">
            <a:off x="2546716" y="1831332"/>
            <a:ext cx="391596" cy="1508341"/>
          </a:xfrm>
          <a:prstGeom prst="curvedConnector2">
            <a:avLst/>
          </a:prstGeom>
          <a:noFill/>
          <a:ln w="9525">
            <a:solidFill>
              <a:srgbClr val="990033"/>
            </a:solidFill>
            <a:round/>
            <a:headEnd/>
            <a:tailEnd type="triangle" w="med" len="med"/>
          </a:ln>
        </p:spPr>
      </p:cxnSp>
      <p:sp>
        <p:nvSpPr>
          <p:cNvPr id="10251" name="Text Box 15"/>
          <p:cNvSpPr txBox="1">
            <a:spLocks noChangeArrowheads="1"/>
          </p:cNvSpPr>
          <p:nvPr/>
        </p:nvSpPr>
        <p:spPr bwMode="auto">
          <a:xfrm>
            <a:off x="3839991" y="2781300"/>
            <a:ext cx="1479892" cy="369332"/>
          </a:xfrm>
          <a:prstGeom prst="rect">
            <a:avLst/>
          </a:prstGeom>
          <a:solidFill>
            <a:srgbClr val="FF3300"/>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defRPr/>
            </a:pPr>
            <a:r>
              <a:rPr lang="en-GB">
                <a:solidFill>
                  <a:schemeClr val="bg1"/>
                </a:solidFill>
                <a:cs typeface="Arial" charset="0"/>
              </a:rPr>
              <a:t>Prediction error</a:t>
            </a:r>
            <a:endParaRPr lang="en-US">
              <a:solidFill>
                <a:schemeClr val="bg1"/>
              </a:solidFill>
              <a:cs typeface="Arial" charset="0"/>
            </a:endParaRPr>
          </a:p>
        </p:txBody>
      </p:sp>
      <p:sp>
        <p:nvSpPr>
          <p:cNvPr id="10254" name="Text Box 16"/>
          <p:cNvSpPr txBox="1">
            <a:spLocks noChangeArrowheads="1"/>
          </p:cNvSpPr>
          <p:nvPr/>
        </p:nvSpPr>
        <p:spPr bwMode="auto">
          <a:xfrm>
            <a:off x="5312320" y="4503738"/>
            <a:ext cx="1512888" cy="523220"/>
          </a:xfrm>
          <a:prstGeom prst="rect">
            <a:avLst/>
          </a:prstGeom>
          <a:noFill/>
          <a:ln w="12700">
            <a:noFill/>
            <a:miter lim="800000"/>
            <a:headEnd/>
            <a:tailEnd/>
          </a:ln>
        </p:spPr>
        <p:txBody>
          <a:bodyPr>
            <a:spAutoFit/>
          </a:bodyPr>
          <a:lstStyle/>
          <a:p>
            <a:pPr algn="ctr"/>
            <a:r>
              <a:rPr lang="en-GB" sz="1400" dirty="0">
                <a:solidFill>
                  <a:srgbClr val="990033"/>
                </a:solidFill>
              </a:rPr>
              <a:t>Change </a:t>
            </a:r>
          </a:p>
          <a:p>
            <a:pPr algn="ctr"/>
            <a:r>
              <a:rPr lang="en-GB" sz="1400" dirty="0">
                <a:solidFill>
                  <a:srgbClr val="990033"/>
                </a:solidFill>
              </a:rPr>
              <a:t>predictions</a:t>
            </a:r>
            <a:endParaRPr lang="en-US" sz="1400" dirty="0">
              <a:solidFill>
                <a:srgbClr val="990033"/>
              </a:solidFill>
            </a:endParaRPr>
          </a:p>
        </p:txBody>
      </p:sp>
      <p:sp>
        <p:nvSpPr>
          <p:cNvPr id="10253" name="Text Box 17"/>
          <p:cNvSpPr txBox="1">
            <a:spLocks noChangeArrowheads="1"/>
          </p:cNvSpPr>
          <p:nvPr/>
        </p:nvSpPr>
        <p:spPr bwMode="auto">
          <a:xfrm>
            <a:off x="2999154" y="5157788"/>
            <a:ext cx="712054" cy="369332"/>
          </a:xfrm>
          <a:prstGeom prst="rect">
            <a:avLst/>
          </a:prstGeom>
          <a:solidFill>
            <a:schemeClr val="accent2">
              <a:lumMod val="50000"/>
            </a:schemeClr>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defRPr/>
            </a:pPr>
            <a:r>
              <a:rPr lang="en-GB" dirty="0">
                <a:solidFill>
                  <a:schemeClr val="bg1"/>
                </a:solidFill>
                <a:cs typeface="Arial" charset="0"/>
              </a:rPr>
              <a:t>Action</a:t>
            </a:r>
            <a:endParaRPr lang="en-US" dirty="0">
              <a:solidFill>
                <a:schemeClr val="bg1"/>
              </a:solidFill>
              <a:cs typeface="Arial" charset="0"/>
            </a:endParaRPr>
          </a:p>
        </p:txBody>
      </p:sp>
      <p:sp>
        <p:nvSpPr>
          <p:cNvPr id="2" name="Text Box 18"/>
          <p:cNvSpPr txBox="1">
            <a:spLocks noChangeArrowheads="1"/>
          </p:cNvSpPr>
          <p:nvPr/>
        </p:nvSpPr>
        <p:spPr bwMode="auto">
          <a:xfrm>
            <a:off x="5501623" y="5157788"/>
            <a:ext cx="1091966" cy="369332"/>
          </a:xfrm>
          <a:prstGeom prst="rect">
            <a:avLst/>
          </a:prstGeom>
          <a:solidFill>
            <a:srgbClr val="990033"/>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defRPr/>
            </a:pPr>
            <a:r>
              <a:rPr lang="en-GB" dirty="0">
                <a:solidFill>
                  <a:schemeClr val="bg1"/>
                </a:solidFill>
                <a:cs typeface="Arial" charset="0"/>
              </a:rPr>
              <a:t>Perception</a:t>
            </a:r>
            <a:endParaRPr lang="en-US" dirty="0">
              <a:solidFill>
                <a:schemeClr val="bg1"/>
              </a:solidFill>
              <a:cs typeface="Arial" charset="0"/>
            </a:endParaRPr>
          </a:p>
        </p:txBody>
      </p:sp>
      <p:cxnSp>
        <p:nvCxnSpPr>
          <p:cNvPr id="10261" name="AutoShape 19"/>
          <p:cNvCxnSpPr>
            <a:cxnSpLocks noChangeShapeType="1"/>
            <a:stCxn id="10251" idx="2"/>
            <a:endCxn id="10253" idx="3"/>
          </p:cNvCxnSpPr>
          <p:nvPr/>
        </p:nvCxnSpPr>
        <p:spPr bwMode="auto">
          <a:xfrm rot="5400000">
            <a:off x="3049662" y="3812179"/>
            <a:ext cx="2191822" cy="868729"/>
          </a:xfrm>
          <a:prstGeom prst="curvedConnector2">
            <a:avLst/>
          </a:prstGeom>
          <a:noFill/>
          <a:ln w="9525">
            <a:solidFill>
              <a:srgbClr val="FF3300"/>
            </a:solidFill>
            <a:round/>
            <a:headEnd/>
            <a:tailEnd type="triangle" w="med" len="med"/>
          </a:ln>
        </p:spPr>
      </p:cxnSp>
      <p:cxnSp>
        <p:nvCxnSpPr>
          <p:cNvPr id="10262" name="AutoShape 20"/>
          <p:cNvCxnSpPr>
            <a:cxnSpLocks noChangeShapeType="1"/>
            <a:stCxn id="10251" idx="2"/>
            <a:endCxn id="2" idx="1"/>
          </p:cNvCxnSpPr>
          <p:nvPr/>
        </p:nvCxnSpPr>
        <p:spPr bwMode="auto">
          <a:xfrm rot="16200000" flipH="1">
            <a:off x="3944869" y="3785700"/>
            <a:ext cx="2191822" cy="921686"/>
          </a:xfrm>
          <a:prstGeom prst="curvedConnector2">
            <a:avLst/>
          </a:prstGeom>
          <a:noFill/>
          <a:ln w="9525">
            <a:solidFill>
              <a:srgbClr val="FF3300"/>
            </a:solidFill>
            <a:round/>
            <a:headEnd/>
            <a:tailEnd type="triangle" w="med" len="med"/>
          </a:ln>
        </p:spPr>
      </p:cxnSp>
      <p:cxnSp>
        <p:nvCxnSpPr>
          <p:cNvPr id="10263" name="AutoShape 21"/>
          <p:cNvCxnSpPr>
            <a:cxnSpLocks noChangeShapeType="1"/>
            <a:stCxn id="10253" idx="1"/>
            <a:endCxn id="10244" idx="2"/>
          </p:cNvCxnSpPr>
          <p:nvPr/>
        </p:nvCxnSpPr>
        <p:spPr bwMode="auto">
          <a:xfrm rot="10800000">
            <a:off x="1988344" y="4364038"/>
            <a:ext cx="1010810" cy="978416"/>
          </a:xfrm>
          <a:prstGeom prst="curvedConnector2">
            <a:avLst/>
          </a:prstGeom>
          <a:noFill/>
          <a:ln w="9525">
            <a:solidFill>
              <a:schemeClr val="tx1"/>
            </a:solidFill>
            <a:round/>
            <a:headEnd/>
            <a:tailEnd type="triangle" w="med" len="med"/>
          </a:ln>
        </p:spPr>
      </p:cxnSp>
      <p:sp>
        <p:nvSpPr>
          <p:cNvPr id="10265" name="Text Box 24"/>
          <p:cNvSpPr txBox="1">
            <a:spLocks noChangeArrowheads="1"/>
          </p:cNvSpPr>
          <p:nvPr/>
        </p:nvSpPr>
        <p:spPr bwMode="auto">
          <a:xfrm>
            <a:off x="2607768" y="5877272"/>
            <a:ext cx="4001416" cy="369332"/>
          </a:xfrm>
          <a:prstGeom prst="rect">
            <a:avLst/>
          </a:prstGeom>
          <a:noFill/>
          <a:ln w="12700">
            <a:noFill/>
            <a:miter lim="800000"/>
            <a:headEnd/>
            <a:tailEnd/>
          </a:ln>
        </p:spPr>
        <p:txBody>
          <a:bodyPr wrap="none">
            <a:spAutoFit/>
          </a:bodyPr>
          <a:lstStyle/>
          <a:p>
            <a:r>
              <a:rPr lang="en-GB" dirty="0" smtClean="0">
                <a:solidFill>
                  <a:srgbClr val="990033"/>
                </a:solidFill>
              </a:rPr>
              <a:t>…action </a:t>
            </a:r>
            <a:r>
              <a:rPr lang="en-GB" dirty="0">
                <a:solidFill>
                  <a:srgbClr val="990033"/>
                </a:solidFill>
              </a:rPr>
              <a:t>and perception </a:t>
            </a:r>
            <a:r>
              <a:rPr lang="en-GB" dirty="0" smtClean="0">
                <a:solidFill>
                  <a:srgbClr val="990033"/>
                </a:solidFill>
              </a:rPr>
              <a:t>minimise free energy</a:t>
            </a:r>
            <a:endParaRPr lang="en-US" dirty="0">
              <a:solidFill>
                <a:srgbClr val="990033"/>
              </a:solidFill>
            </a:endParaRPr>
          </a:p>
        </p:txBody>
      </p:sp>
      <p:cxnSp>
        <p:nvCxnSpPr>
          <p:cNvPr id="22" name="Straight Arrow Connector 21"/>
          <p:cNvCxnSpPr/>
          <p:nvPr/>
        </p:nvCxnSpPr>
        <p:spPr>
          <a:xfrm>
            <a:off x="5745088" y="2420888"/>
            <a:ext cx="1224136" cy="0"/>
          </a:xfrm>
          <a:prstGeom prst="straightConnector1">
            <a:avLst/>
          </a:prstGeom>
          <a:ln>
            <a:solidFill>
              <a:srgbClr val="990033"/>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0242" name="Object 7"/>
          <p:cNvGraphicFramePr>
            <a:graphicFrameLocks noChangeAspect="1"/>
          </p:cNvGraphicFramePr>
          <p:nvPr/>
        </p:nvGraphicFramePr>
        <p:xfrm>
          <a:off x="6753200" y="1196752"/>
          <a:ext cx="2366971" cy="2325216"/>
        </p:xfrm>
        <a:graphic>
          <a:graphicData uri="http://schemas.openxmlformats.org/presentationml/2006/ole">
            <mc:AlternateContent xmlns:mc="http://schemas.openxmlformats.org/markup-compatibility/2006">
              <mc:Choice xmlns:v="urn:schemas-microsoft-com:vml" Requires="v">
                <p:oleObj spid="_x0000_s171011" name="CorelPhotoPaint.Image.11" r:id="rId6" imgW="4457143" imgH="4241270" progId="">
                  <p:embed/>
                </p:oleObj>
              </mc:Choice>
              <mc:Fallback>
                <p:oleObj name="CorelPhotoPaint.Image.11" r:id="rId6" imgW="4457143" imgH="4241270" progId="">
                  <p:embed/>
                  <p:pic>
                    <p:nvPicPr>
                      <p:cNvPr id="0" name="Object 7"/>
                      <p:cNvPicPr>
                        <a:picLocks noChangeAspect="1" noChangeArrowheads="1"/>
                      </p:cNvPicPr>
                      <p:nvPr/>
                    </p:nvPicPr>
                    <p:blipFill>
                      <a:blip r:embed="rId7">
                        <a:clrChange>
                          <a:clrFrom>
                            <a:srgbClr val="FFF2CA"/>
                          </a:clrFrom>
                          <a:clrTo>
                            <a:srgbClr val="FFF2CA">
                              <a:alpha val="0"/>
                            </a:srgbClr>
                          </a:clrTo>
                        </a:clrChange>
                        <a:lum bright="20000" contrast="-36000"/>
                        <a:extLst>
                          <a:ext uri="{28A0092B-C50C-407E-A947-70E740481C1C}">
                            <a14:useLocalDpi xmlns:a14="http://schemas.microsoft.com/office/drawing/2010/main" val="0"/>
                          </a:ext>
                        </a:extLst>
                      </a:blip>
                      <a:srcRect/>
                      <a:stretch>
                        <a:fillRect/>
                      </a:stretch>
                    </p:blipFill>
                    <p:spPr bwMode="auto">
                      <a:xfrm>
                        <a:off x="6753200" y="1196752"/>
                        <a:ext cx="2366971" cy="232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264" name="AutoShape 22"/>
          <p:cNvCxnSpPr>
            <a:cxnSpLocks noChangeShapeType="1"/>
            <a:stCxn id="2" idx="3"/>
          </p:cNvCxnSpPr>
          <p:nvPr/>
        </p:nvCxnSpPr>
        <p:spPr bwMode="auto">
          <a:xfrm flipV="1">
            <a:off x="6593589" y="3429000"/>
            <a:ext cx="843997" cy="1913454"/>
          </a:xfrm>
          <a:prstGeom prst="curvedConnector2">
            <a:avLst/>
          </a:prstGeom>
          <a:noFill/>
          <a:ln w="9525">
            <a:solidFill>
              <a:srgbClr val="990033"/>
            </a:solidFill>
            <a:round/>
            <a:headEnd/>
            <a:tailEnd type="triangle" w="med" len="med"/>
          </a:ln>
        </p:spPr>
      </p:cxn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69"/>
          <p:cNvSpPr>
            <a:spLocks/>
          </p:cNvSpPr>
          <p:nvPr/>
        </p:nvSpPr>
        <p:spPr bwMode="auto">
          <a:xfrm>
            <a:off x="4592960" y="1412776"/>
            <a:ext cx="3600400" cy="1217365"/>
          </a:xfrm>
          <a:custGeom>
            <a:avLst/>
            <a:gdLst/>
            <a:ahLst/>
            <a:cxnLst>
              <a:cxn ang="0">
                <a:pos x="25" y="1039"/>
              </a:cxn>
              <a:cxn ang="0">
                <a:pos x="65" y="1039"/>
              </a:cxn>
              <a:cxn ang="0">
                <a:pos x="106" y="1039"/>
              </a:cxn>
              <a:cxn ang="0">
                <a:pos x="143" y="1039"/>
              </a:cxn>
              <a:cxn ang="0">
                <a:pos x="184" y="1039"/>
              </a:cxn>
              <a:cxn ang="0">
                <a:pos x="225" y="1036"/>
              </a:cxn>
              <a:cxn ang="0">
                <a:pos x="265" y="1036"/>
              </a:cxn>
              <a:cxn ang="0">
                <a:pos x="303" y="1036"/>
              </a:cxn>
              <a:cxn ang="0">
                <a:pos x="343" y="1036"/>
              </a:cxn>
              <a:cxn ang="0">
                <a:pos x="384" y="1036"/>
              </a:cxn>
              <a:cxn ang="0">
                <a:pos x="424" y="1036"/>
              </a:cxn>
              <a:cxn ang="0">
                <a:pos x="462" y="1036"/>
              </a:cxn>
              <a:cxn ang="0">
                <a:pos x="502" y="1036"/>
              </a:cxn>
              <a:cxn ang="0">
                <a:pos x="543" y="1036"/>
              </a:cxn>
              <a:cxn ang="0">
                <a:pos x="581" y="1033"/>
              </a:cxn>
              <a:cxn ang="0">
                <a:pos x="621" y="1017"/>
              </a:cxn>
              <a:cxn ang="0">
                <a:pos x="662" y="964"/>
              </a:cxn>
              <a:cxn ang="0">
                <a:pos x="702" y="821"/>
              </a:cxn>
              <a:cxn ang="0">
                <a:pos x="740" y="556"/>
              </a:cxn>
              <a:cxn ang="0">
                <a:pos x="780" y="231"/>
              </a:cxn>
              <a:cxn ang="0">
                <a:pos x="821" y="16"/>
              </a:cxn>
              <a:cxn ang="0">
                <a:pos x="862" y="63"/>
              </a:cxn>
              <a:cxn ang="0">
                <a:pos x="899" y="337"/>
              </a:cxn>
              <a:cxn ang="0">
                <a:pos x="940" y="656"/>
              </a:cxn>
              <a:cxn ang="0">
                <a:pos x="980" y="880"/>
              </a:cxn>
              <a:cxn ang="0">
                <a:pos x="1018" y="989"/>
              </a:cxn>
              <a:cxn ang="0">
                <a:pos x="1058" y="1027"/>
              </a:cxn>
              <a:cxn ang="0">
                <a:pos x="1099" y="1036"/>
              </a:cxn>
              <a:cxn ang="0">
                <a:pos x="1139" y="1036"/>
              </a:cxn>
              <a:cxn ang="0">
                <a:pos x="1177" y="1036"/>
              </a:cxn>
              <a:cxn ang="0">
                <a:pos x="1218" y="1036"/>
              </a:cxn>
              <a:cxn ang="0">
                <a:pos x="1258" y="1036"/>
              </a:cxn>
              <a:cxn ang="0">
                <a:pos x="1299" y="1036"/>
              </a:cxn>
              <a:cxn ang="0">
                <a:pos x="1336" y="1036"/>
              </a:cxn>
              <a:cxn ang="0">
                <a:pos x="1377" y="1036"/>
              </a:cxn>
              <a:cxn ang="0">
                <a:pos x="1417" y="1036"/>
              </a:cxn>
              <a:cxn ang="0">
                <a:pos x="1455" y="1036"/>
              </a:cxn>
              <a:cxn ang="0">
                <a:pos x="1495" y="1039"/>
              </a:cxn>
              <a:cxn ang="0">
                <a:pos x="1536" y="1039"/>
              </a:cxn>
              <a:cxn ang="0">
                <a:pos x="1577" y="1039"/>
              </a:cxn>
              <a:cxn ang="0">
                <a:pos x="1614" y="1039"/>
              </a:cxn>
              <a:cxn ang="0">
                <a:pos x="1655" y="1039"/>
              </a:cxn>
            </a:cxnLst>
            <a:rect l="0" t="0" r="r" b="b"/>
            <a:pathLst>
              <a:path w="1683" h="1039">
                <a:moveTo>
                  <a:pt x="0" y="1039"/>
                </a:moveTo>
                <a:lnTo>
                  <a:pt x="12" y="1039"/>
                </a:lnTo>
                <a:lnTo>
                  <a:pt x="25" y="1039"/>
                </a:lnTo>
                <a:lnTo>
                  <a:pt x="37" y="1039"/>
                </a:lnTo>
                <a:lnTo>
                  <a:pt x="53" y="1039"/>
                </a:lnTo>
                <a:lnTo>
                  <a:pt x="65" y="1039"/>
                </a:lnTo>
                <a:lnTo>
                  <a:pt x="78" y="1039"/>
                </a:lnTo>
                <a:lnTo>
                  <a:pt x="90" y="1039"/>
                </a:lnTo>
                <a:lnTo>
                  <a:pt x="106" y="1039"/>
                </a:lnTo>
                <a:lnTo>
                  <a:pt x="118" y="1039"/>
                </a:lnTo>
                <a:lnTo>
                  <a:pt x="131" y="1039"/>
                </a:lnTo>
                <a:lnTo>
                  <a:pt x="143" y="1039"/>
                </a:lnTo>
                <a:lnTo>
                  <a:pt x="159" y="1039"/>
                </a:lnTo>
                <a:lnTo>
                  <a:pt x="171" y="1039"/>
                </a:lnTo>
                <a:lnTo>
                  <a:pt x="184" y="1039"/>
                </a:lnTo>
                <a:lnTo>
                  <a:pt x="196" y="1036"/>
                </a:lnTo>
                <a:lnTo>
                  <a:pt x="212" y="1036"/>
                </a:lnTo>
                <a:lnTo>
                  <a:pt x="225" y="1036"/>
                </a:lnTo>
                <a:lnTo>
                  <a:pt x="237" y="1036"/>
                </a:lnTo>
                <a:lnTo>
                  <a:pt x="250" y="1036"/>
                </a:lnTo>
                <a:lnTo>
                  <a:pt x="265" y="1036"/>
                </a:lnTo>
                <a:lnTo>
                  <a:pt x="278" y="1036"/>
                </a:lnTo>
                <a:lnTo>
                  <a:pt x="290" y="1036"/>
                </a:lnTo>
                <a:lnTo>
                  <a:pt x="303" y="1036"/>
                </a:lnTo>
                <a:lnTo>
                  <a:pt x="318" y="1036"/>
                </a:lnTo>
                <a:lnTo>
                  <a:pt x="331" y="1036"/>
                </a:lnTo>
                <a:lnTo>
                  <a:pt x="343" y="1036"/>
                </a:lnTo>
                <a:lnTo>
                  <a:pt x="356" y="1036"/>
                </a:lnTo>
                <a:lnTo>
                  <a:pt x="371" y="1036"/>
                </a:lnTo>
                <a:lnTo>
                  <a:pt x="384" y="1036"/>
                </a:lnTo>
                <a:lnTo>
                  <a:pt x="396" y="1036"/>
                </a:lnTo>
                <a:lnTo>
                  <a:pt x="409" y="1036"/>
                </a:lnTo>
                <a:lnTo>
                  <a:pt x="424" y="1036"/>
                </a:lnTo>
                <a:lnTo>
                  <a:pt x="437" y="1036"/>
                </a:lnTo>
                <a:lnTo>
                  <a:pt x="449" y="1036"/>
                </a:lnTo>
                <a:lnTo>
                  <a:pt x="462" y="1036"/>
                </a:lnTo>
                <a:lnTo>
                  <a:pt x="474" y="1036"/>
                </a:lnTo>
                <a:lnTo>
                  <a:pt x="490" y="1036"/>
                </a:lnTo>
                <a:lnTo>
                  <a:pt x="502" y="1036"/>
                </a:lnTo>
                <a:lnTo>
                  <a:pt x="515" y="1036"/>
                </a:lnTo>
                <a:lnTo>
                  <a:pt x="527" y="1036"/>
                </a:lnTo>
                <a:lnTo>
                  <a:pt x="543" y="1036"/>
                </a:lnTo>
                <a:lnTo>
                  <a:pt x="556" y="1036"/>
                </a:lnTo>
                <a:lnTo>
                  <a:pt x="568" y="1036"/>
                </a:lnTo>
                <a:lnTo>
                  <a:pt x="581" y="1033"/>
                </a:lnTo>
                <a:lnTo>
                  <a:pt x="596" y="1030"/>
                </a:lnTo>
                <a:lnTo>
                  <a:pt x="609" y="1027"/>
                </a:lnTo>
                <a:lnTo>
                  <a:pt x="621" y="1017"/>
                </a:lnTo>
                <a:lnTo>
                  <a:pt x="634" y="1008"/>
                </a:lnTo>
                <a:lnTo>
                  <a:pt x="649" y="989"/>
                </a:lnTo>
                <a:lnTo>
                  <a:pt x="662" y="964"/>
                </a:lnTo>
                <a:lnTo>
                  <a:pt x="674" y="927"/>
                </a:lnTo>
                <a:lnTo>
                  <a:pt x="687" y="880"/>
                </a:lnTo>
                <a:lnTo>
                  <a:pt x="702" y="821"/>
                </a:lnTo>
                <a:lnTo>
                  <a:pt x="715" y="746"/>
                </a:lnTo>
                <a:lnTo>
                  <a:pt x="727" y="656"/>
                </a:lnTo>
                <a:lnTo>
                  <a:pt x="740" y="556"/>
                </a:lnTo>
                <a:lnTo>
                  <a:pt x="755" y="446"/>
                </a:lnTo>
                <a:lnTo>
                  <a:pt x="768" y="337"/>
                </a:lnTo>
                <a:lnTo>
                  <a:pt x="780" y="231"/>
                </a:lnTo>
                <a:lnTo>
                  <a:pt x="793" y="138"/>
                </a:lnTo>
                <a:lnTo>
                  <a:pt x="808" y="63"/>
                </a:lnTo>
                <a:lnTo>
                  <a:pt x="821" y="16"/>
                </a:lnTo>
                <a:lnTo>
                  <a:pt x="833" y="0"/>
                </a:lnTo>
                <a:lnTo>
                  <a:pt x="846" y="16"/>
                </a:lnTo>
                <a:lnTo>
                  <a:pt x="862" y="63"/>
                </a:lnTo>
                <a:lnTo>
                  <a:pt x="874" y="138"/>
                </a:lnTo>
                <a:lnTo>
                  <a:pt x="887" y="231"/>
                </a:lnTo>
                <a:lnTo>
                  <a:pt x="899" y="337"/>
                </a:lnTo>
                <a:lnTo>
                  <a:pt x="915" y="446"/>
                </a:lnTo>
                <a:lnTo>
                  <a:pt x="927" y="556"/>
                </a:lnTo>
                <a:lnTo>
                  <a:pt x="940" y="656"/>
                </a:lnTo>
                <a:lnTo>
                  <a:pt x="952" y="746"/>
                </a:lnTo>
                <a:lnTo>
                  <a:pt x="965" y="821"/>
                </a:lnTo>
                <a:lnTo>
                  <a:pt x="980" y="880"/>
                </a:lnTo>
                <a:lnTo>
                  <a:pt x="993" y="927"/>
                </a:lnTo>
                <a:lnTo>
                  <a:pt x="1005" y="964"/>
                </a:lnTo>
                <a:lnTo>
                  <a:pt x="1018" y="989"/>
                </a:lnTo>
                <a:lnTo>
                  <a:pt x="1033" y="1008"/>
                </a:lnTo>
                <a:lnTo>
                  <a:pt x="1046" y="1017"/>
                </a:lnTo>
                <a:lnTo>
                  <a:pt x="1058" y="1027"/>
                </a:lnTo>
                <a:lnTo>
                  <a:pt x="1071" y="1030"/>
                </a:lnTo>
                <a:lnTo>
                  <a:pt x="1086" y="1033"/>
                </a:lnTo>
                <a:lnTo>
                  <a:pt x="1099" y="1036"/>
                </a:lnTo>
                <a:lnTo>
                  <a:pt x="1111" y="1036"/>
                </a:lnTo>
                <a:lnTo>
                  <a:pt x="1124" y="1036"/>
                </a:lnTo>
                <a:lnTo>
                  <a:pt x="1139" y="1036"/>
                </a:lnTo>
                <a:lnTo>
                  <a:pt x="1152" y="1036"/>
                </a:lnTo>
                <a:lnTo>
                  <a:pt x="1164" y="1036"/>
                </a:lnTo>
                <a:lnTo>
                  <a:pt x="1177" y="1036"/>
                </a:lnTo>
                <a:lnTo>
                  <a:pt x="1193" y="1036"/>
                </a:lnTo>
                <a:lnTo>
                  <a:pt x="1205" y="1036"/>
                </a:lnTo>
                <a:lnTo>
                  <a:pt x="1218" y="1036"/>
                </a:lnTo>
                <a:lnTo>
                  <a:pt x="1230" y="1036"/>
                </a:lnTo>
                <a:lnTo>
                  <a:pt x="1246" y="1036"/>
                </a:lnTo>
                <a:lnTo>
                  <a:pt x="1258" y="1036"/>
                </a:lnTo>
                <a:lnTo>
                  <a:pt x="1271" y="1036"/>
                </a:lnTo>
                <a:lnTo>
                  <a:pt x="1283" y="1036"/>
                </a:lnTo>
                <a:lnTo>
                  <a:pt x="1299" y="1036"/>
                </a:lnTo>
                <a:lnTo>
                  <a:pt x="1311" y="1036"/>
                </a:lnTo>
                <a:lnTo>
                  <a:pt x="1324" y="1036"/>
                </a:lnTo>
                <a:lnTo>
                  <a:pt x="1336" y="1036"/>
                </a:lnTo>
                <a:lnTo>
                  <a:pt x="1352" y="1036"/>
                </a:lnTo>
                <a:lnTo>
                  <a:pt x="1364" y="1036"/>
                </a:lnTo>
                <a:lnTo>
                  <a:pt x="1377" y="1036"/>
                </a:lnTo>
                <a:lnTo>
                  <a:pt x="1389" y="1036"/>
                </a:lnTo>
                <a:lnTo>
                  <a:pt x="1402" y="1036"/>
                </a:lnTo>
                <a:lnTo>
                  <a:pt x="1417" y="1036"/>
                </a:lnTo>
                <a:lnTo>
                  <a:pt x="1430" y="1036"/>
                </a:lnTo>
                <a:lnTo>
                  <a:pt x="1442" y="1036"/>
                </a:lnTo>
                <a:lnTo>
                  <a:pt x="1455" y="1036"/>
                </a:lnTo>
                <a:lnTo>
                  <a:pt x="1470" y="1036"/>
                </a:lnTo>
                <a:lnTo>
                  <a:pt x="1483" y="1039"/>
                </a:lnTo>
                <a:lnTo>
                  <a:pt x="1495" y="1039"/>
                </a:lnTo>
                <a:lnTo>
                  <a:pt x="1508" y="1039"/>
                </a:lnTo>
                <a:lnTo>
                  <a:pt x="1524" y="1039"/>
                </a:lnTo>
                <a:lnTo>
                  <a:pt x="1536" y="1039"/>
                </a:lnTo>
                <a:lnTo>
                  <a:pt x="1549" y="1039"/>
                </a:lnTo>
                <a:lnTo>
                  <a:pt x="1561" y="1039"/>
                </a:lnTo>
                <a:lnTo>
                  <a:pt x="1577" y="1039"/>
                </a:lnTo>
                <a:lnTo>
                  <a:pt x="1589" y="1039"/>
                </a:lnTo>
                <a:lnTo>
                  <a:pt x="1602" y="1039"/>
                </a:lnTo>
                <a:lnTo>
                  <a:pt x="1614" y="1039"/>
                </a:lnTo>
                <a:lnTo>
                  <a:pt x="1630" y="1039"/>
                </a:lnTo>
                <a:lnTo>
                  <a:pt x="1642" y="1039"/>
                </a:lnTo>
                <a:lnTo>
                  <a:pt x="1655" y="1039"/>
                </a:lnTo>
                <a:lnTo>
                  <a:pt x="1667" y="1039"/>
                </a:lnTo>
                <a:lnTo>
                  <a:pt x="1683" y="1039"/>
                </a:lnTo>
              </a:path>
            </a:pathLst>
          </a:custGeom>
          <a:solidFill>
            <a:schemeClr val="bg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Oval 103"/>
          <p:cNvSpPr>
            <a:spLocks noChangeArrowheads="1"/>
          </p:cNvSpPr>
          <p:nvPr/>
        </p:nvSpPr>
        <p:spPr bwMode="auto">
          <a:xfrm>
            <a:off x="6177136" y="1844824"/>
            <a:ext cx="360040" cy="648072"/>
          </a:xfrm>
          <a:prstGeom prst="ellipse">
            <a:avLst/>
          </a:prstGeom>
          <a:solidFill>
            <a:schemeClr val="accent1"/>
          </a:solidFill>
          <a:ln w="9525">
            <a:noFill/>
            <a:round/>
            <a:headEnd/>
            <a:tailEnd/>
          </a:ln>
        </p:spPr>
        <p:txBody>
          <a:bodyPr wrap="none" anchor="ctr"/>
          <a:lstStyle/>
          <a:p>
            <a:endParaRPr lang="en-US"/>
          </a:p>
        </p:txBody>
      </p:sp>
      <p:graphicFrame>
        <p:nvGraphicFramePr>
          <p:cNvPr id="80914" name="Object 18"/>
          <p:cNvGraphicFramePr>
            <a:graphicFrameLocks noChangeAspect="1"/>
          </p:cNvGraphicFramePr>
          <p:nvPr/>
        </p:nvGraphicFramePr>
        <p:xfrm>
          <a:off x="1542702" y="5564907"/>
          <a:ext cx="5570538" cy="960437"/>
        </p:xfrm>
        <a:graphic>
          <a:graphicData uri="http://schemas.openxmlformats.org/presentationml/2006/ole">
            <mc:AlternateContent xmlns:mc="http://schemas.openxmlformats.org/markup-compatibility/2006">
              <mc:Choice xmlns:v="urn:schemas-microsoft-com:vml" Requires="v">
                <p:oleObj spid="_x0000_s175116" name="Equation" r:id="rId3" imgW="3974760" imgH="685800" progId="Equation.DSMT4">
                  <p:embed/>
                </p:oleObj>
              </mc:Choice>
              <mc:Fallback>
                <p:oleObj name="Equation" r:id="rId3" imgW="3974760" imgH="685800" progId="Equation.DSMT4">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2702" y="5564907"/>
                        <a:ext cx="5570538"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0898" name="Picture 2" descr="http://www.woodburningstovesco.co.uk/EZ/wbs/wbs/imagelibrary/hwam-classic-7H-wood-burning-stove_300.jpg"/>
          <p:cNvPicPr>
            <a:picLocks noChangeAspect="1" noChangeArrowheads="1"/>
          </p:cNvPicPr>
          <p:nvPr/>
        </p:nvPicPr>
        <p:blipFill>
          <a:blip r:embed="rId5" cstate="print"/>
          <a:srcRect/>
          <a:stretch>
            <a:fillRect/>
          </a:stretch>
        </p:blipFill>
        <p:spPr bwMode="auto">
          <a:xfrm>
            <a:off x="1568624" y="1844824"/>
            <a:ext cx="2376264" cy="2376264"/>
          </a:xfrm>
          <a:prstGeom prst="rect">
            <a:avLst/>
          </a:prstGeom>
          <a:noFill/>
        </p:spPr>
      </p:pic>
      <p:pic>
        <p:nvPicPr>
          <p:cNvPr id="80900" name="Picture 4" descr="http://www.digitalthermostats.co.uk/images/car_thermostats.jpg"/>
          <p:cNvPicPr>
            <a:picLocks noChangeAspect="1" noChangeArrowheads="1"/>
          </p:cNvPicPr>
          <p:nvPr/>
        </p:nvPicPr>
        <p:blipFill>
          <a:blip r:embed="rId6" cstate="print"/>
          <a:srcRect/>
          <a:stretch>
            <a:fillRect/>
          </a:stretch>
        </p:blipFill>
        <p:spPr bwMode="auto">
          <a:xfrm>
            <a:off x="5601072" y="3645024"/>
            <a:ext cx="2160240" cy="1671967"/>
          </a:xfrm>
          <a:prstGeom prst="rect">
            <a:avLst/>
          </a:prstGeom>
          <a:noFill/>
        </p:spPr>
      </p:pic>
      <p:cxnSp>
        <p:nvCxnSpPr>
          <p:cNvPr id="5" name="Straight Connector 4"/>
          <p:cNvCxnSpPr/>
          <p:nvPr/>
        </p:nvCxnSpPr>
        <p:spPr>
          <a:xfrm>
            <a:off x="3440832" y="4077072"/>
            <a:ext cx="4392488" cy="129614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85048" y="4653136"/>
            <a:ext cx="2232248" cy="656456"/>
          </a:xfrm>
          <a:prstGeom prst="line">
            <a:avLst/>
          </a:prstGeom>
          <a:ln w="31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80901" name="Object 6"/>
          <p:cNvGraphicFramePr>
            <a:graphicFrameLocks noChangeAspect="1"/>
          </p:cNvGraphicFramePr>
          <p:nvPr/>
        </p:nvGraphicFramePr>
        <p:xfrm>
          <a:off x="7697985" y="4252516"/>
          <a:ext cx="1287463" cy="328612"/>
        </p:xfrm>
        <a:graphic>
          <a:graphicData uri="http://schemas.openxmlformats.org/presentationml/2006/ole">
            <mc:AlternateContent xmlns:mc="http://schemas.openxmlformats.org/markup-compatibility/2006">
              <mc:Choice xmlns:v="urn:schemas-microsoft-com:vml" Requires="v">
                <p:oleObj spid="_x0000_s175117" name="Equation" r:id="rId7" imgW="799920" imgH="203040" progId="Equation.DSMT4">
                  <p:embed/>
                </p:oleObj>
              </mc:Choice>
              <mc:Fallback>
                <p:oleObj name="Equation" r:id="rId7" imgW="799920" imgH="20304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7985" y="4252516"/>
                        <a:ext cx="1287463" cy="32861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graphicFrame>
        <p:nvGraphicFramePr>
          <p:cNvPr id="80907" name="Object 13"/>
          <p:cNvGraphicFramePr>
            <a:graphicFrameLocks noChangeAspect="1"/>
          </p:cNvGraphicFramePr>
          <p:nvPr/>
        </p:nvGraphicFramePr>
        <p:xfrm>
          <a:off x="5241032" y="4298553"/>
          <a:ext cx="422275" cy="282575"/>
        </p:xfrm>
        <a:graphic>
          <a:graphicData uri="http://schemas.openxmlformats.org/presentationml/2006/ole">
            <mc:AlternateContent xmlns:mc="http://schemas.openxmlformats.org/markup-compatibility/2006">
              <mc:Choice xmlns:v="urn:schemas-microsoft-com:vml" Requires="v">
                <p:oleObj spid="_x0000_s175118" name="Equation" r:id="rId9" imgW="279360" imgH="203040" progId="Equation.DSMT4">
                  <p:embed/>
                </p:oleObj>
              </mc:Choice>
              <mc:Fallback>
                <p:oleObj name="Equation" r:id="rId9" imgW="279360" imgH="203040" progId="Equation.DSMT4">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41032" y="4298553"/>
                        <a:ext cx="422275" cy="2825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sp>
        <p:nvSpPr>
          <p:cNvPr id="17" name="Rectangle 7"/>
          <p:cNvSpPr>
            <a:spLocks noChangeArrowheads="1"/>
          </p:cNvSpPr>
          <p:nvPr/>
        </p:nvSpPr>
        <p:spPr bwMode="auto">
          <a:xfrm>
            <a:off x="5151586" y="734507"/>
            <a:ext cx="2944813" cy="18669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TextBox 3"/>
          <p:cNvSpPr txBox="1">
            <a:spLocks noChangeArrowheads="1"/>
          </p:cNvSpPr>
          <p:nvPr/>
        </p:nvSpPr>
        <p:spPr bwMode="auto">
          <a:xfrm>
            <a:off x="7041232" y="662499"/>
            <a:ext cx="1318164" cy="246221"/>
          </a:xfrm>
          <a:prstGeom prst="rect">
            <a:avLst/>
          </a:prstGeom>
          <a:noFill/>
          <a:ln w="9525">
            <a:noFill/>
            <a:miter lim="800000"/>
            <a:headEnd/>
            <a:tailEnd/>
          </a:ln>
        </p:spPr>
        <p:txBody>
          <a:bodyPr wrap="square">
            <a:spAutoFit/>
          </a:bodyPr>
          <a:lstStyle/>
          <a:p>
            <a:pPr algn="ctr"/>
            <a:r>
              <a:rPr lang="en-GB" sz="1000" dirty="0" smtClean="0">
                <a:latin typeface="Arial Narrow" pitchFamily="34" charset="0"/>
              </a:rPr>
              <a:t>Prior distribution</a:t>
            </a:r>
            <a:endParaRPr lang="en-GB" sz="1000" dirty="0">
              <a:latin typeface="Arial Narrow" pitchFamily="34" charset="0"/>
            </a:endParaRPr>
          </a:p>
        </p:txBody>
      </p:sp>
      <p:sp>
        <p:nvSpPr>
          <p:cNvPr id="56" name="TextBox 3"/>
          <p:cNvSpPr txBox="1">
            <a:spLocks noChangeArrowheads="1"/>
          </p:cNvSpPr>
          <p:nvPr/>
        </p:nvSpPr>
        <p:spPr bwMode="auto">
          <a:xfrm>
            <a:off x="5889104" y="404664"/>
            <a:ext cx="1318164" cy="246221"/>
          </a:xfrm>
          <a:prstGeom prst="rect">
            <a:avLst/>
          </a:prstGeom>
          <a:noFill/>
          <a:ln w="9525">
            <a:noFill/>
            <a:miter lim="800000"/>
            <a:headEnd/>
            <a:tailEnd/>
          </a:ln>
        </p:spPr>
        <p:txBody>
          <a:bodyPr wrap="square">
            <a:spAutoFit/>
          </a:bodyPr>
          <a:lstStyle/>
          <a:p>
            <a:pPr algn="ctr"/>
            <a:r>
              <a:rPr lang="en-GB" sz="1000" dirty="0" smtClean="0">
                <a:latin typeface="Arial Narrow" pitchFamily="34" charset="0"/>
              </a:rPr>
              <a:t>Posterior distribution</a:t>
            </a:r>
            <a:endParaRPr lang="en-GB" sz="1000" dirty="0">
              <a:latin typeface="Arial Narrow" pitchFamily="34" charset="0"/>
            </a:endParaRPr>
          </a:p>
        </p:txBody>
      </p:sp>
      <p:sp>
        <p:nvSpPr>
          <p:cNvPr id="57" name="TextBox 3"/>
          <p:cNvSpPr txBox="1">
            <a:spLocks noChangeArrowheads="1"/>
          </p:cNvSpPr>
          <p:nvPr/>
        </p:nvSpPr>
        <p:spPr bwMode="auto">
          <a:xfrm>
            <a:off x="5241032" y="1124744"/>
            <a:ext cx="1318164" cy="246221"/>
          </a:xfrm>
          <a:prstGeom prst="rect">
            <a:avLst/>
          </a:prstGeom>
          <a:noFill/>
          <a:ln w="9525">
            <a:noFill/>
            <a:miter lim="800000"/>
            <a:headEnd/>
            <a:tailEnd/>
          </a:ln>
        </p:spPr>
        <p:txBody>
          <a:bodyPr wrap="square">
            <a:spAutoFit/>
          </a:bodyPr>
          <a:lstStyle/>
          <a:p>
            <a:pPr algn="ctr"/>
            <a:r>
              <a:rPr lang="en-GB" sz="1000" dirty="0" smtClean="0">
                <a:latin typeface="Arial Narrow" pitchFamily="34" charset="0"/>
              </a:rPr>
              <a:t>Likelihood distribution</a:t>
            </a:r>
            <a:endParaRPr lang="en-GB" sz="1000" dirty="0">
              <a:latin typeface="Arial Narrow" pitchFamily="34" charset="0"/>
            </a:endParaRPr>
          </a:p>
        </p:txBody>
      </p:sp>
      <p:sp>
        <p:nvSpPr>
          <p:cNvPr id="58" name="TextBox 3"/>
          <p:cNvSpPr txBox="1">
            <a:spLocks noChangeArrowheads="1"/>
          </p:cNvSpPr>
          <p:nvPr/>
        </p:nvSpPr>
        <p:spPr bwMode="auto">
          <a:xfrm>
            <a:off x="5448672" y="2822739"/>
            <a:ext cx="2304256" cy="246221"/>
          </a:xfrm>
          <a:prstGeom prst="rect">
            <a:avLst/>
          </a:prstGeom>
          <a:noFill/>
          <a:ln w="9525">
            <a:noFill/>
            <a:miter lim="800000"/>
            <a:headEnd/>
            <a:tailEnd/>
          </a:ln>
        </p:spPr>
        <p:txBody>
          <a:bodyPr wrap="square">
            <a:spAutoFit/>
          </a:bodyPr>
          <a:lstStyle/>
          <a:p>
            <a:pPr algn="ctr"/>
            <a:r>
              <a:rPr lang="en-GB" sz="1000" dirty="0" smtClean="0">
                <a:latin typeface="Arial Narrow" pitchFamily="34" charset="0"/>
              </a:rPr>
              <a:t>temperature</a:t>
            </a:r>
            <a:endParaRPr lang="en-GB" sz="1000" dirty="0">
              <a:latin typeface="Arial Narrow" pitchFamily="34" charset="0"/>
            </a:endParaRPr>
          </a:p>
        </p:txBody>
      </p:sp>
      <p:grpSp>
        <p:nvGrpSpPr>
          <p:cNvPr id="2" name="Group 39"/>
          <p:cNvGrpSpPr/>
          <p:nvPr/>
        </p:nvGrpSpPr>
        <p:grpSpPr>
          <a:xfrm>
            <a:off x="5745088" y="692696"/>
            <a:ext cx="2448272" cy="2695922"/>
            <a:chOff x="5745088" y="980728"/>
            <a:chExt cx="2448272" cy="2695922"/>
          </a:xfrm>
          <a:solidFill>
            <a:schemeClr val="bg2">
              <a:lumMod val="75000"/>
            </a:schemeClr>
          </a:solidFill>
        </p:grpSpPr>
        <p:cxnSp>
          <p:nvCxnSpPr>
            <p:cNvPr id="63" name="Straight Connector 62"/>
            <p:cNvCxnSpPr/>
            <p:nvPr/>
          </p:nvCxnSpPr>
          <p:spPr>
            <a:xfrm>
              <a:off x="6969224" y="2204864"/>
              <a:ext cx="0" cy="1152128"/>
            </a:xfrm>
            <a:prstGeom prst="line">
              <a:avLst/>
            </a:prstGeom>
            <a:grpFill/>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3" name="Freeform 69"/>
            <p:cNvSpPr>
              <a:spLocks/>
            </p:cNvSpPr>
            <p:nvPr/>
          </p:nvSpPr>
          <p:spPr bwMode="auto">
            <a:xfrm>
              <a:off x="5745088" y="980728"/>
              <a:ext cx="2448272" cy="1937445"/>
            </a:xfrm>
            <a:custGeom>
              <a:avLst/>
              <a:gdLst/>
              <a:ahLst/>
              <a:cxnLst>
                <a:cxn ang="0">
                  <a:pos x="25" y="1039"/>
                </a:cxn>
                <a:cxn ang="0">
                  <a:pos x="65" y="1039"/>
                </a:cxn>
                <a:cxn ang="0">
                  <a:pos x="106" y="1039"/>
                </a:cxn>
                <a:cxn ang="0">
                  <a:pos x="143" y="1039"/>
                </a:cxn>
                <a:cxn ang="0">
                  <a:pos x="184" y="1039"/>
                </a:cxn>
                <a:cxn ang="0">
                  <a:pos x="225" y="1036"/>
                </a:cxn>
                <a:cxn ang="0">
                  <a:pos x="265" y="1036"/>
                </a:cxn>
                <a:cxn ang="0">
                  <a:pos x="303" y="1036"/>
                </a:cxn>
                <a:cxn ang="0">
                  <a:pos x="343" y="1036"/>
                </a:cxn>
                <a:cxn ang="0">
                  <a:pos x="384" y="1036"/>
                </a:cxn>
                <a:cxn ang="0">
                  <a:pos x="424" y="1036"/>
                </a:cxn>
                <a:cxn ang="0">
                  <a:pos x="462" y="1036"/>
                </a:cxn>
                <a:cxn ang="0">
                  <a:pos x="502" y="1036"/>
                </a:cxn>
                <a:cxn ang="0">
                  <a:pos x="543" y="1036"/>
                </a:cxn>
                <a:cxn ang="0">
                  <a:pos x="581" y="1033"/>
                </a:cxn>
                <a:cxn ang="0">
                  <a:pos x="621" y="1017"/>
                </a:cxn>
                <a:cxn ang="0">
                  <a:pos x="662" y="964"/>
                </a:cxn>
                <a:cxn ang="0">
                  <a:pos x="702" y="821"/>
                </a:cxn>
                <a:cxn ang="0">
                  <a:pos x="740" y="556"/>
                </a:cxn>
                <a:cxn ang="0">
                  <a:pos x="780" y="231"/>
                </a:cxn>
                <a:cxn ang="0">
                  <a:pos x="821" y="16"/>
                </a:cxn>
                <a:cxn ang="0">
                  <a:pos x="862" y="63"/>
                </a:cxn>
                <a:cxn ang="0">
                  <a:pos x="899" y="337"/>
                </a:cxn>
                <a:cxn ang="0">
                  <a:pos x="940" y="656"/>
                </a:cxn>
                <a:cxn ang="0">
                  <a:pos x="980" y="880"/>
                </a:cxn>
                <a:cxn ang="0">
                  <a:pos x="1018" y="989"/>
                </a:cxn>
                <a:cxn ang="0">
                  <a:pos x="1058" y="1027"/>
                </a:cxn>
                <a:cxn ang="0">
                  <a:pos x="1099" y="1036"/>
                </a:cxn>
                <a:cxn ang="0">
                  <a:pos x="1139" y="1036"/>
                </a:cxn>
                <a:cxn ang="0">
                  <a:pos x="1177" y="1036"/>
                </a:cxn>
                <a:cxn ang="0">
                  <a:pos x="1218" y="1036"/>
                </a:cxn>
                <a:cxn ang="0">
                  <a:pos x="1258" y="1036"/>
                </a:cxn>
                <a:cxn ang="0">
                  <a:pos x="1299" y="1036"/>
                </a:cxn>
                <a:cxn ang="0">
                  <a:pos x="1336" y="1036"/>
                </a:cxn>
                <a:cxn ang="0">
                  <a:pos x="1377" y="1036"/>
                </a:cxn>
                <a:cxn ang="0">
                  <a:pos x="1417" y="1036"/>
                </a:cxn>
                <a:cxn ang="0">
                  <a:pos x="1455" y="1036"/>
                </a:cxn>
                <a:cxn ang="0">
                  <a:pos x="1495" y="1039"/>
                </a:cxn>
                <a:cxn ang="0">
                  <a:pos x="1536" y="1039"/>
                </a:cxn>
                <a:cxn ang="0">
                  <a:pos x="1577" y="1039"/>
                </a:cxn>
                <a:cxn ang="0">
                  <a:pos x="1614" y="1039"/>
                </a:cxn>
                <a:cxn ang="0">
                  <a:pos x="1655" y="1039"/>
                </a:cxn>
              </a:cxnLst>
              <a:rect l="0" t="0" r="r" b="b"/>
              <a:pathLst>
                <a:path w="1683" h="1039">
                  <a:moveTo>
                    <a:pt x="0" y="1039"/>
                  </a:moveTo>
                  <a:lnTo>
                    <a:pt x="12" y="1039"/>
                  </a:lnTo>
                  <a:lnTo>
                    <a:pt x="25" y="1039"/>
                  </a:lnTo>
                  <a:lnTo>
                    <a:pt x="37" y="1039"/>
                  </a:lnTo>
                  <a:lnTo>
                    <a:pt x="53" y="1039"/>
                  </a:lnTo>
                  <a:lnTo>
                    <a:pt x="65" y="1039"/>
                  </a:lnTo>
                  <a:lnTo>
                    <a:pt x="78" y="1039"/>
                  </a:lnTo>
                  <a:lnTo>
                    <a:pt x="90" y="1039"/>
                  </a:lnTo>
                  <a:lnTo>
                    <a:pt x="106" y="1039"/>
                  </a:lnTo>
                  <a:lnTo>
                    <a:pt x="118" y="1039"/>
                  </a:lnTo>
                  <a:lnTo>
                    <a:pt x="131" y="1039"/>
                  </a:lnTo>
                  <a:lnTo>
                    <a:pt x="143" y="1039"/>
                  </a:lnTo>
                  <a:lnTo>
                    <a:pt x="159" y="1039"/>
                  </a:lnTo>
                  <a:lnTo>
                    <a:pt x="171" y="1039"/>
                  </a:lnTo>
                  <a:lnTo>
                    <a:pt x="184" y="1039"/>
                  </a:lnTo>
                  <a:lnTo>
                    <a:pt x="196" y="1036"/>
                  </a:lnTo>
                  <a:lnTo>
                    <a:pt x="212" y="1036"/>
                  </a:lnTo>
                  <a:lnTo>
                    <a:pt x="225" y="1036"/>
                  </a:lnTo>
                  <a:lnTo>
                    <a:pt x="237" y="1036"/>
                  </a:lnTo>
                  <a:lnTo>
                    <a:pt x="250" y="1036"/>
                  </a:lnTo>
                  <a:lnTo>
                    <a:pt x="265" y="1036"/>
                  </a:lnTo>
                  <a:lnTo>
                    <a:pt x="278" y="1036"/>
                  </a:lnTo>
                  <a:lnTo>
                    <a:pt x="290" y="1036"/>
                  </a:lnTo>
                  <a:lnTo>
                    <a:pt x="303" y="1036"/>
                  </a:lnTo>
                  <a:lnTo>
                    <a:pt x="318" y="1036"/>
                  </a:lnTo>
                  <a:lnTo>
                    <a:pt x="331" y="1036"/>
                  </a:lnTo>
                  <a:lnTo>
                    <a:pt x="343" y="1036"/>
                  </a:lnTo>
                  <a:lnTo>
                    <a:pt x="356" y="1036"/>
                  </a:lnTo>
                  <a:lnTo>
                    <a:pt x="371" y="1036"/>
                  </a:lnTo>
                  <a:lnTo>
                    <a:pt x="384" y="1036"/>
                  </a:lnTo>
                  <a:lnTo>
                    <a:pt x="396" y="1036"/>
                  </a:lnTo>
                  <a:lnTo>
                    <a:pt x="409" y="1036"/>
                  </a:lnTo>
                  <a:lnTo>
                    <a:pt x="424" y="1036"/>
                  </a:lnTo>
                  <a:lnTo>
                    <a:pt x="437" y="1036"/>
                  </a:lnTo>
                  <a:lnTo>
                    <a:pt x="449" y="1036"/>
                  </a:lnTo>
                  <a:lnTo>
                    <a:pt x="462" y="1036"/>
                  </a:lnTo>
                  <a:lnTo>
                    <a:pt x="474" y="1036"/>
                  </a:lnTo>
                  <a:lnTo>
                    <a:pt x="490" y="1036"/>
                  </a:lnTo>
                  <a:lnTo>
                    <a:pt x="502" y="1036"/>
                  </a:lnTo>
                  <a:lnTo>
                    <a:pt x="515" y="1036"/>
                  </a:lnTo>
                  <a:lnTo>
                    <a:pt x="527" y="1036"/>
                  </a:lnTo>
                  <a:lnTo>
                    <a:pt x="543" y="1036"/>
                  </a:lnTo>
                  <a:lnTo>
                    <a:pt x="556" y="1036"/>
                  </a:lnTo>
                  <a:lnTo>
                    <a:pt x="568" y="1036"/>
                  </a:lnTo>
                  <a:lnTo>
                    <a:pt x="581" y="1033"/>
                  </a:lnTo>
                  <a:lnTo>
                    <a:pt x="596" y="1030"/>
                  </a:lnTo>
                  <a:lnTo>
                    <a:pt x="609" y="1027"/>
                  </a:lnTo>
                  <a:lnTo>
                    <a:pt x="621" y="1017"/>
                  </a:lnTo>
                  <a:lnTo>
                    <a:pt x="634" y="1008"/>
                  </a:lnTo>
                  <a:lnTo>
                    <a:pt x="649" y="989"/>
                  </a:lnTo>
                  <a:lnTo>
                    <a:pt x="662" y="964"/>
                  </a:lnTo>
                  <a:lnTo>
                    <a:pt x="674" y="927"/>
                  </a:lnTo>
                  <a:lnTo>
                    <a:pt x="687" y="880"/>
                  </a:lnTo>
                  <a:lnTo>
                    <a:pt x="702" y="821"/>
                  </a:lnTo>
                  <a:lnTo>
                    <a:pt x="715" y="746"/>
                  </a:lnTo>
                  <a:lnTo>
                    <a:pt x="727" y="656"/>
                  </a:lnTo>
                  <a:lnTo>
                    <a:pt x="740" y="556"/>
                  </a:lnTo>
                  <a:lnTo>
                    <a:pt x="755" y="446"/>
                  </a:lnTo>
                  <a:lnTo>
                    <a:pt x="768" y="337"/>
                  </a:lnTo>
                  <a:lnTo>
                    <a:pt x="780" y="231"/>
                  </a:lnTo>
                  <a:lnTo>
                    <a:pt x="793" y="138"/>
                  </a:lnTo>
                  <a:lnTo>
                    <a:pt x="808" y="63"/>
                  </a:lnTo>
                  <a:lnTo>
                    <a:pt x="821" y="16"/>
                  </a:lnTo>
                  <a:lnTo>
                    <a:pt x="833" y="0"/>
                  </a:lnTo>
                  <a:lnTo>
                    <a:pt x="846" y="16"/>
                  </a:lnTo>
                  <a:lnTo>
                    <a:pt x="862" y="63"/>
                  </a:lnTo>
                  <a:lnTo>
                    <a:pt x="874" y="138"/>
                  </a:lnTo>
                  <a:lnTo>
                    <a:pt x="887" y="231"/>
                  </a:lnTo>
                  <a:lnTo>
                    <a:pt x="899" y="337"/>
                  </a:lnTo>
                  <a:lnTo>
                    <a:pt x="915" y="446"/>
                  </a:lnTo>
                  <a:lnTo>
                    <a:pt x="927" y="556"/>
                  </a:lnTo>
                  <a:lnTo>
                    <a:pt x="940" y="656"/>
                  </a:lnTo>
                  <a:lnTo>
                    <a:pt x="952" y="746"/>
                  </a:lnTo>
                  <a:lnTo>
                    <a:pt x="965" y="821"/>
                  </a:lnTo>
                  <a:lnTo>
                    <a:pt x="980" y="880"/>
                  </a:lnTo>
                  <a:lnTo>
                    <a:pt x="993" y="927"/>
                  </a:lnTo>
                  <a:lnTo>
                    <a:pt x="1005" y="964"/>
                  </a:lnTo>
                  <a:lnTo>
                    <a:pt x="1018" y="989"/>
                  </a:lnTo>
                  <a:lnTo>
                    <a:pt x="1033" y="1008"/>
                  </a:lnTo>
                  <a:lnTo>
                    <a:pt x="1046" y="1017"/>
                  </a:lnTo>
                  <a:lnTo>
                    <a:pt x="1058" y="1027"/>
                  </a:lnTo>
                  <a:lnTo>
                    <a:pt x="1071" y="1030"/>
                  </a:lnTo>
                  <a:lnTo>
                    <a:pt x="1086" y="1033"/>
                  </a:lnTo>
                  <a:lnTo>
                    <a:pt x="1099" y="1036"/>
                  </a:lnTo>
                  <a:lnTo>
                    <a:pt x="1111" y="1036"/>
                  </a:lnTo>
                  <a:lnTo>
                    <a:pt x="1124" y="1036"/>
                  </a:lnTo>
                  <a:lnTo>
                    <a:pt x="1139" y="1036"/>
                  </a:lnTo>
                  <a:lnTo>
                    <a:pt x="1152" y="1036"/>
                  </a:lnTo>
                  <a:lnTo>
                    <a:pt x="1164" y="1036"/>
                  </a:lnTo>
                  <a:lnTo>
                    <a:pt x="1177" y="1036"/>
                  </a:lnTo>
                  <a:lnTo>
                    <a:pt x="1193" y="1036"/>
                  </a:lnTo>
                  <a:lnTo>
                    <a:pt x="1205" y="1036"/>
                  </a:lnTo>
                  <a:lnTo>
                    <a:pt x="1218" y="1036"/>
                  </a:lnTo>
                  <a:lnTo>
                    <a:pt x="1230" y="1036"/>
                  </a:lnTo>
                  <a:lnTo>
                    <a:pt x="1246" y="1036"/>
                  </a:lnTo>
                  <a:lnTo>
                    <a:pt x="1258" y="1036"/>
                  </a:lnTo>
                  <a:lnTo>
                    <a:pt x="1271" y="1036"/>
                  </a:lnTo>
                  <a:lnTo>
                    <a:pt x="1283" y="1036"/>
                  </a:lnTo>
                  <a:lnTo>
                    <a:pt x="1299" y="1036"/>
                  </a:lnTo>
                  <a:lnTo>
                    <a:pt x="1311" y="1036"/>
                  </a:lnTo>
                  <a:lnTo>
                    <a:pt x="1324" y="1036"/>
                  </a:lnTo>
                  <a:lnTo>
                    <a:pt x="1336" y="1036"/>
                  </a:lnTo>
                  <a:lnTo>
                    <a:pt x="1352" y="1036"/>
                  </a:lnTo>
                  <a:lnTo>
                    <a:pt x="1364" y="1036"/>
                  </a:lnTo>
                  <a:lnTo>
                    <a:pt x="1377" y="1036"/>
                  </a:lnTo>
                  <a:lnTo>
                    <a:pt x="1389" y="1036"/>
                  </a:lnTo>
                  <a:lnTo>
                    <a:pt x="1402" y="1036"/>
                  </a:lnTo>
                  <a:lnTo>
                    <a:pt x="1417" y="1036"/>
                  </a:lnTo>
                  <a:lnTo>
                    <a:pt x="1430" y="1036"/>
                  </a:lnTo>
                  <a:lnTo>
                    <a:pt x="1442" y="1036"/>
                  </a:lnTo>
                  <a:lnTo>
                    <a:pt x="1455" y="1036"/>
                  </a:lnTo>
                  <a:lnTo>
                    <a:pt x="1470" y="1036"/>
                  </a:lnTo>
                  <a:lnTo>
                    <a:pt x="1483" y="1039"/>
                  </a:lnTo>
                  <a:lnTo>
                    <a:pt x="1495" y="1039"/>
                  </a:lnTo>
                  <a:lnTo>
                    <a:pt x="1508" y="1039"/>
                  </a:lnTo>
                  <a:lnTo>
                    <a:pt x="1524" y="1039"/>
                  </a:lnTo>
                  <a:lnTo>
                    <a:pt x="1536" y="1039"/>
                  </a:lnTo>
                  <a:lnTo>
                    <a:pt x="1549" y="1039"/>
                  </a:lnTo>
                  <a:lnTo>
                    <a:pt x="1561" y="1039"/>
                  </a:lnTo>
                  <a:lnTo>
                    <a:pt x="1577" y="1039"/>
                  </a:lnTo>
                  <a:lnTo>
                    <a:pt x="1589" y="1039"/>
                  </a:lnTo>
                  <a:lnTo>
                    <a:pt x="1602" y="1039"/>
                  </a:lnTo>
                  <a:lnTo>
                    <a:pt x="1614" y="1039"/>
                  </a:lnTo>
                  <a:lnTo>
                    <a:pt x="1630" y="1039"/>
                  </a:lnTo>
                  <a:lnTo>
                    <a:pt x="1642" y="1039"/>
                  </a:lnTo>
                  <a:lnTo>
                    <a:pt x="1655" y="1039"/>
                  </a:lnTo>
                  <a:lnTo>
                    <a:pt x="1667" y="1039"/>
                  </a:lnTo>
                  <a:lnTo>
                    <a:pt x="1683" y="1039"/>
                  </a:lnTo>
                </a:path>
              </a:pathLst>
            </a:custGeom>
            <a:solidFill>
              <a:schemeClr val="bg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80910" name="Object 14"/>
            <p:cNvGraphicFramePr>
              <a:graphicFrameLocks noChangeAspect="1"/>
            </p:cNvGraphicFramePr>
            <p:nvPr/>
          </p:nvGraphicFramePr>
          <p:xfrm>
            <a:off x="6770688" y="3429000"/>
            <a:ext cx="373062" cy="247650"/>
          </p:xfrm>
          <a:graphic>
            <a:graphicData uri="http://schemas.openxmlformats.org/presentationml/2006/ole">
              <mc:AlternateContent xmlns:mc="http://schemas.openxmlformats.org/markup-compatibility/2006">
                <mc:Choice xmlns:v="urn:schemas-microsoft-com:vml" Requires="v">
                  <p:oleObj spid="_x0000_s175119" name="Equation" r:id="rId11" imgW="304560" imgH="203040" progId="Equation.DSMT4">
                    <p:embed/>
                  </p:oleObj>
                </mc:Choice>
                <mc:Fallback>
                  <p:oleObj name="Equation" r:id="rId11" imgW="304560" imgH="203040" progId="Equation.DSMT4">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70688" y="3429000"/>
                          <a:ext cx="373062"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5" name="TextBox 34"/>
          <p:cNvSpPr txBox="1"/>
          <p:nvPr/>
        </p:nvSpPr>
        <p:spPr>
          <a:xfrm>
            <a:off x="416496" y="395372"/>
            <a:ext cx="4182555" cy="369332"/>
          </a:xfrm>
          <a:prstGeom prst="rect">
            <a:avLst/>
          </a:prstGeom>
          <a:noFill/>
        </p:spPr>
        <p:txBody>
          <a:bodyPr wrap="none" rtlCol="0">
            <a:spAutoFit/>
          </a:bodyPr>
          <a:lstStyle/>
          <a:p>
            <a:r>
              <a:rPr lang="en-GB" dirty="0" smtClean="0">
                <a:solidFill>
                  <a:srgbClr val="990033"/>
                </a:solidFill>
              </a:rPr>
              <a:t>Action as inference – the “Bayesian thermostat”</a:t>
            </a:r>
            <a:endParaRPr lang="en-GB" dirty="0">
              <a:solidFill>
                <a:srgbClr val="990033"/>
              </a:solidFill>
            </a:endParaRPr>
          </a:p>
        </p:txBody>
      </p:sp>
      <p:grpSp>
        <p:nvGrpSpPr>
          <p:cNvPr id="3" name="Group 40"/>
          <p:cNvGrpSpPr/>
          <p:nvPr/>
        </p:nvGrpSpPr>
        <p:grpSpPr>
          <a:xfrm>
            <a:off x="6025653" y="980728"/>
            <a:ext cx="2671763" cy="2407890"/>
            <a:chOff x="6025653" y="1268760"/>
            <a:chExt cx="2671763" cy="2407890"/>
          </a:xfrm>
        </p:grpSpPr>
        <p:cxnSp>
          <p:nvCxnSpPr>
            <p:cNvPr id="36" name="Straight Connector 35"/>
            <p:cNvCxnSpPr/>
            <p:nvPr/>
          </p:nvCxnSpPr>
          <p:spPr>
            <a:xfrm>
              <a:off x="7329264" y="2204864"/>
              <a:ext cx="0" cy="115212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2" name="Freeform 69"/>
            <p:cNvSpPr>
              <a:spLocks/>
            </p:cNvSpPr>
            <p:nvPr/>
          </p:nvSpPr>
          <p:spPr bwMode="auto">
            <a:xfrm>
              <a:off x="6025653" y="1268760"/>
              <a:ext cx="2671763" cy="1649413"/>
            </a:xfrm>
            <a:custGeom>
              <a:avLst/>
              <a:gdLst/>
              <a:ahLst/>
              <a:cxnLst>
                <a:cxn ang="0">
                  <a:pos x="25" y="1039"/>
                </a:cxn>
                <a:cxn ang="0">
                  <a:pos x="65" y="1039"/>
                </a:cxn>
                <a:cxn ang="0">
                  <a:pos x="106" y="1039"/>
                </a:cxn>
                <a:cxn ang="0">
                  <a:pos x="143" y="1039"/>
                </a:cxn>
                <a:cxn ang="0">
                  <a:pos x="184" y="1039"/>
                </a:cxn>
                <a:cxn ang="0">
                  <a:pos x="225" y="1036"/>
                </a:cxn>
                <a:cxn ang="0">
                  <a:pos x="265" y="1036"/>
                </a:cxn>
                <a:cxn ang="0">
                  <a:pos x="303" y="1036"/>
                </a:cxn>
                <a:cxn ang="0">
                  <a:pos x="343" y="1036"/>
                </a:cxn>
                <a:cxn ang="0">
                  <a:pos x="384" y="1036"/>
                </a:cxn>
                <a:cxn ang="0">
                  <a:pos x="424" y="1036"/>
                </a:cxn>
                <a:cxn ang="0">
                  <a:pos x="462" y="1036"/>
                </a:cxn>
                <a:cxn ang="0">
                  <a:pos x="502" y="1036"/>
                </a:cxn>
                <a:cxn ang="0">
                  <a:pos x="543" y="1036"/>
                </a:cxn>
                <a:cxn ang="0">
                  <a:pos x="581" y="1033"/>
                </a:cxn>
                <a:cxn ang="0">
                  <a:pos x="621" y="1017"/>
                </a:cxn>
                <a:cxn ang="0">
                  <a:pos x="662" y="964"/>
                </a:cxn>
                <a:cxn ang="0">
                  <a:pos x="702" y="821"/>
                </a:cxn>
                <a:cxn ang="0">
                  <a:pos x="740" y="556"/>
                </a:cxn>
                <a:cxn ang="0">
                  <a:pos x="780" y="231"/>
                </a:cxn>
                <a:cxn ang="0">
                  <a:pos x="821" y="16"/>
                </a:cxn>
                <a:cxn ang="0">
                  <a:pos x="862" y="63"/>
                </a:cxn>
                <a:cxn ang="0">
                  <a:pos x="899" y="337"/>
                </a:cxn>
                <a:cxn ang="0">
                  <a:pos x="940" y="656"/>
                </a:cxn>
                <a:cxn ang="0">
                  <a:pos x="980" y="880"/>
                </a:cxn>
                <a:cxn ang="0">
                  <a:pos x="1018" y="989"/>
                </a:cxn>
                <a:cxn ang="0">
                  <a:pos x="1058" y="1027"/>
                </a:cxn>
                <a:cxn ang="0">
                  <a:pos x="1099" y="1036"/>
                </a:cxn>
                <a:cxn ang="0">
                  <a:pos x="1139" y="1036"/>
                </a:cxn>
                <a:cxn ang="0">
                  <a:pos x="1177" y="1036"/>
                </a:cxn>
                <a:cxn ang="0">
                  <a:pos x="1218" y="1036"/>
                </a:cxn>
                <a:cxn ang="0">
                  <a:pos x="1258" y="1036"/>
                </a:cxn>
                <a:cxn ang="0">
                  <a:pos x="1299" y="1036"/>
                </a:cxn>
                <a:cxn ang="0">
                  <a:pos x="1336" y="1036"/>
                </a:cxn>
                <a:cxn ang="0">
                  <a:pos x="1377" y="1036"/>
                </a:cxn>
                <a:cxn ang="0">
                  <a:pos x="1417" y="1036"/>
                </a:cxn>
                <a:cxn ang="0">
                  <a:pos x="1455" y="1036"/>
                </a:cxn>
                <a:cxn ang="0">
                  <a:pos x="1495" y="1039"/>
                </a:cxn>
                <a:cxn ang="0">
                  <a:pos x="1536" y="1039"/>
                </a:cxn>
                <a:cxn ang="0">
                  <a:pos x="1577" y="1039"/>
                </a:cxn>
                <a:cxn ang="0">
                  <a:pos x="1614" y="1039"/>
                </a:cxn>
                <a:cxn ang="0">
                  <a:pos x="1655" y="1039"/>
                </a:cxn>
              </a:cxnLst>
              <a:rect l="0" t="0" r="r" b="b"/>
              <a:pathLst>
                <a:path w="1683" h="1039">
                  <a:moveTo>
                    <a:pt x="0" y="1039"/>
                  </a:moveTo>
                  <a:lnTo>
                    <a:pt x="12" y="1039"/>
                  </a:lnTo>
                  <a:lnTo>
                    <a:pt x="25" y="1039"/>
                  </a:lnTo>
                  <a:lnTo>
                    <a:pt x="37" y="1039"/>
                  </a:lnTo>
                  <a:lnTo>
                    <a:pt x="53" y="1039"/>
                  </a:lnTo>
                  <a:lnTo>
                    <a:pt x="65" y="1039"/>
                  </a:lnTo>
                  <a:lnTo>
                    <a:pt x="78" y="1039"/>
                  </a:lnTo>
                  <a:lnTo>
                    <a:pt x="90" y="1039"/>
                  </a:lnTo>
                  <a:lnTo>
                    <a:pt x="106" y="1039"/>
                  </a:lnTo>
                  <a:lnTo>
                    <a:pt x="118" y="1039"/>
                  </a:lnTo>
                  <a:lnTo>
                    <a:pt x="131" y="1039"/>
                  </a:lnTo>
                  <a:lnTo>
                    <a:pt x="143" y="1039"/>
                  </a:lnTo>
                  <a:lnTo>
                    <a:pt x="159" y="1039"/>
                  </a:lnTo>
                  <a:lnTo>
                    <a:pt x="171" y="1039"/>
                  </a:lnTo>
                  <a:lnTo>
                    <a:pt x="184" y="1039"/>
                  </a:lnTo>
                  <a:lnTo>
                    <a:pt x="196" y="1036"/>
                  </a:lnTo>
                  <a:lnTo>
                    <a:pt x="212" y="1036"/>
                  </a:lnTo>
                  <a:lnTo>
                    <a:pt x="225" y="1036"/>
                  </a:lnTo>
                  <a:lnTo>
                    <a:pt x="237" y="1036"/>
                  </a:lnTo>
                  <a:lnTo>
                    <a:pt x="250" y="1036"/>
                  </a:lnTo>
                  <a:lnTo>
                    <a:pt x="265" y="1036"/>
                  </a:lnTo>
                  <a:lnTo>
                    <a:pt x="278" y="1036"/>
                  </a:lnTo>
                  <a:lnTo>
                    <a:pt x="290" y="1036"/>
                  </a:lnTo>
                  <a:lnTo>
                    <a:pt x="303" y="1036"/>
                  </a:lnTo>
                  <a:lnTo>
                    <a:pt x="318" y="1036"/>
                  </a:lnTo>
                  <a:lnTo>
                    <a:pt x="331" y="1036"/>
                  </a:lnTo>
                  <a:lnTo>
                    <a:pt x="343" y="1036"/>
                  </a:lnTo>
                  <a:lnTo>
                    <a:pt x="356" y="1036"/>
                  </a:lnTo>
                  <a:lnTo>
                    <a:pt x="371" y="1036"/>
                  </a:lnTo>
                  <a:lnTo>
                    <a:pt x="384" y="1036"/>
                  </a:lnTo>
                  <a:lnTo>
                    <a:pt x="396" y="1036"/>
                  </a:lnTo>
                  <a:lnTo>
                    <a:pt x="409" y="1036"/>
                  </a:lnTo>
                  <a:lnTo>
                    <a:pt x="424" y="1036"/>
                  </a:lnTo>
                  <a:lnTo>
                    <a:pt x="437" y="1036"/>
                  </a:lnTo>
                  <a:lnTo>
                    <a:pt x="449" y="1036"/>
                  </a:lnTo>
                  <a:lnTo>
                    <a:pt x="462" y="1036"/>
                  </a:lnTo>
                  <a:lnTo>
                    <a:pt x="474" y="1036"/>
                  </a:lnTo>
                  <a:lnTo>
                    <a:pt x="490" y="1036"/>
                  </a:lnTo>
                  <a:lnTo>
                    <a:pt x="502" y="1036"/>
                  </a:lnTo>
                  <a:lnTo>
                    <a:pt x="515" y="1036"/>
                  </a:lnTo>
                  <a:lnTo>
                    <a:pt x="527" y="1036"/>
                  </a:lnTo>
                  <a:lnTo>
                    <a:pt x="543" y="1036"/>
                  </a:lnTo>
                  <a:lnTo>
                    <a:pt x="556" y="1036"/>
                  </a:lnTo>
                  <a:lnTo>
                    <a:pt x="568" y="1036"/>
                  </a:lnTo>
                  <a:lnTo>
                    <a:pt x="581" y="1033"/>
                  </a:lnTo>
                  <a:lnTo>
                    <a:pt x="596" y="1030"/>
                  </a:lnTo>
                  <a:lnTo>
                    <a:pt x="609" y="1027"/>
                  </a:lnTo>
                  <a:lnTo>
                    <a:pt x="621" y="1017"/>
                  </a:lnTo>
                  <a:lnTo>
                    <a:pt x="634" y="1008"/>
                  </a:lnTo>
                  <a:lnTo>
                    <a:pt x="649" y="989"/>
                  </a:lnTo>
                  <a:lnTo>
                    <a:pt x="662" y="964"/>
                  </a:lnTo>
                  <a:lnTo>
                    <a:pt x="674" y="927"/>
                  </a:lnTo>
                  <a:lnTo>
                    <a:pt x="687" y="880"/>
                  </a:lnTo>
                  <a:lnTo>
                    <a:pt x="702" y="821"/>
                  </a:lnTo>
                  <a:lnTo>
                    <a:pt x="715" y="746"/>
                  </a:lnTo>
                  <a:lnTo>
                    <a:pt x="727" y="656"/>
                  </a:lnTo>
                  <a:lnTo>
                    <a:pt x="740" y="556"/>
                  </a:lnTo>
                  <a:lnTo>
                    <a:pt x="755" y="446"/>
                  </a:lnTo>
                  <a:lnTo>
                    <a:pt x="768" y="337"/>
                  </a:lnTo>
                  <a:lnTo>
                    <a:pt x="780" y="231"/>
                  </a:lnTo>
                  <a:lnTo>
                    <a:pt x="793" y="138"/>
                  </a:lnTo>
                  <a:lnTo>
                    <a:pt x="808" y="63"/>
                  </a:lnTo>
                  <a:lnTo>
                    <a:pt x="821" y="16"/>
                  </a:lnTo>
                  <a:lnTo>
                    <a:pt x="833" y="0"/>
                  </a:lnTo>
                  <a:lnTo>
                    <a:pt x="846" y="16"/>
                  </a:lnTo>
                  <a:lnTo>
                    <a:pt x="862" y="63"/>
                  </a:lnTo>
                  <a:lnTo>
                    <a:pt x="874" y="138"/>
                  </a:lnTo>
                  <a:lnTo>
                    <a:pt x="887" y="231"/>
                  </a:lnTo>
                  <a:lnTo>
                    <a:pt x="899" y="337"/>
                  </a:lnTo>
                  <a:lnTo>
                    <a:pt x="915" y="446"/>
                  </a:lnTo>
                  <a:lnTo>
                    <a:pt x="927" y="556"/>
                  </a:lnTo>
                  <a:lnTo>
                    <a:pt x="940" y="656"/>
                  </a:lnTo>
                  <a:lnTo>
                    <a:pt x="952" y="746"/>
                  </a:lnTo>
                  <a:lnTo>
                    <a:pt x="965" y="821"/>
                  </a:lnTo>
                  <a:lnTo>
                    <a:pt x="980" y="880"/>
                  </a:lnTo>
                  <a:lnTo>
                    <a:pt x="993" y="927"/>
                  </a:lnTo>
                  <a:lnTo>
                    <a:pt x="1005" y="964"/>
                  </a:lnTo>
                  <a:lnTo>
                    <a:pt x="1018" y="989"/>
                  </a:lnTo>
                  <a:lnTo>
                    <a:pt x="1033" y="1008"/>
                  </a:lnTo>
                  <a:lnTo>
                    <a:pt x="1046" y="1017"/>
                  </a:lnTo>
                  <a:lnTo>
                    <a:pt x="1058" y="1027"/>
                  </a:lnTo>
                  <a:lnTo>
                    <a:pt x="1071" y="1030"/>
                  </a:lnTo>
                  <a:lnTo>
                    <a:pt x="1086" y="1033"/>
                  </a:lnTo>
                  <a:lnTo>
                    <a:pt x="1099" y="1036"/>
                  </a:lnTo>
                  <a:lnTo>
                    <a:pt x="1111" y="1036"/>
                  </a:lnTo>
                  <a:lnTo>
                    <a:pt x="1124" y="1036"/>
                  </a:lnTo>
                  <a:lnTo>
                    <a:pt x="1139" y="1036"/>
                  </a:lnTo>
                  <a:lnTo>
                    <a:pt x="1152" y="1036"/>
                  </a:lnTo>
                  <a:lnTo>
                    <a:pt x="1164" y="1036"/>
                  </a:lnTo>
                  <a:lnTo>
                    <a:pt x="1177" y="1036"/>
                  </a:lnTo>
                  <a:lnTo>
                    <a:pt x="1193" y="1036"/>
                  </a:lnTo>
                  <a:lnTo>
                    <a:pt x="1205" y="1036"/>
                  </a:lnTo>
                  <a:lnTo>
                    <a:pt x="1218" y="1036"/>
                  </a:lnTo>
                  <a:lnTo>
                    <a:pt x="1230" y="1036"/>
                  </a:lnTo>
                  <a:lnTo>
                    <a:pt x="1246" y="1036"/>
                  </a:lnTo>
                  <a:lnTo>
                    <a:pt x="1258" y="1036"/>
                  </a:lnTo>
                  <a:lnTo>
                    <a:pt x="1271" y="1036"/>
                  </a:lnTo>
                  <a:lnTo>
                    <a:pt x="1283" y="1036"/>
                  </a:lnTo>
                  <a:lnTo>
                    <a:pt x="1299" y="1036"/>
                  </a:lnTo>
                  <a:lnTo>
                    <a:pt x="1311" y="1036"/>
                  </a:lnTo>
                  <a:lnTo>
                    <a:pt x="1324" y="1036"/>
                  </a:lnTo>
                  <a:lnTo>
                    <a:pt x="1336" y="1036"/>
                  </a:lnTo>
                  <a:lnTo>
                    <a:pt x="1352" y="1036"/>
                  </a:lnTo>
                  <a:lnTo>
                    <a:pt x="1364" y="1036"/>
                  </a:lnTo>
                  <a:lnTo>
                    <a:pt x="1377" y="1036"/>
                  </a:lnTo>
                  <a:lnTo>
                    <a:pt x="1389" y="1036"/>
                  </a:lnTo>
                  <a:lnTo>
                    <a:pt x="1402" y="1036"/>
                  </a:lnTo>
                  <a:lnTo>
                    <a:pt x="1417" y="1036"/>
                  </a:lnTo>
                  <a:lnTo>
                    <a:pt x="1430" y="1036"/>
                  </a:lnTo>
                  <a:lnTo>
                    <a:pt x="1442" y="1036"/>
                  </a:lnTo>
                  <a:lnTo>
                    <a:pt x="1455" y="1036"/>
                  </a:lnTo>
                  <a:lnTo>
                    <a:pt x="1470" y="1036"/>
                  </a:lnTo>
                  <a:lnTo>
                    <a:pt x="1483" y="1039"/>
                  </a:lnTo>
                  <a:lnTo>
                    <a:pt x="1495" y="1039"/>
                  </a:lnTo>
                  <a:lnTo>
                    <a:pt x="1508" y="1039"/>
                  </a:lnTo>
                  <a:lnTo>
                    <a:pt x="1524" y="1039"/>
                  </a:lnTo>
                  <a:lnTo>
                    <a:pt x="1536" y="1039"/>
                  </a:lnTo>
                  <a:lnTo>
                    <a:pt x="1549" y="1039"/>
                  </a:lnTo>
                  <a:lnTo>
                    <a:pt x="1561" y="1039"/>
                  </a:lnTo>
                  <a:lnTo>
                    <a:pt x="1577" y="1039"/>
                  </a:lnTo>
                  <a:lnTo>
                    <a:pt x="1589" y="1039"/>
                  </a:lnTo>
                  <a:lnTo>
                    <a:pt x="1602" y="1039"/>
                  </a:lnTo>
                  <a:lnTo>
                    <a:pt x="1614" y="1039"/>
                  </a:lnTo>
                  <a:lnTo>
                    <a:pt x="1630" y="1039"/>
                  </a:lnTo>
                  <a:lnTo>
                    <a:pt x="1642" y="1039"/>
                  </a:lnTo>
                  <a:lnTo>
                    <a:pt x="1655" y="1039"/>
                  </a:lnTo>
                  <a:lnTo>
                    <a:pt x="1667" y="1039"/>
                  </a:lnTo>
                  <a:lnTo>
                    <a:pt x="1683" y="1039"/>
                  </a:lnTo>
                </a:path>
              </a:pathLst>
            </a:custGeom>
            <a:solidFill>
              <a:schemeClr val="bg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80911" name="Object 15"/>
            <p:cNvGraphicFramePr>
              <a:graphicFrameLocks noChangeAspect="1"/>
            </p:cNvGraphicFramePr>
            <p:nvPr/>
          </p:nvGraphicFramePr>
          <p:xfrm>
            <a:off x="7180263" y="3429000"/>
            <a:ext cx="357187" cy="247650"/>
          </p:xfrm>
          <a:graphic>
            <a:graphicData uri="http://schemas.openxmlformats.org/presentationml/2006/ole">
              <mc:AlternateContent xmlns:mc="http://schemas.openxmlformats.org/markup-compatibility/2006">
                <mc:Choice xmlns:v="urn:schemas-microsoft-com:vml" Requires="v">
                  <p:oleObj spid="_x0000_s175120" name="Equation" r:id="rId13" imgW="291960" imgH="203040" progId="Equation.DSMT4">
                    <p:embed/>
                  </p:oleObj>
                </mc:Choice>
                <mc:Fallback>
                  <p:oleObj name="Equation" r:id="rId13" imgW="291960" imgH="203040" progId="Equation.DSMT4">
                    <p:embed/>
                    <p:pic>
                      <p:nvPicPr>
                        <p:cNvPr id="0"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80263" y="3429000"/>
                          <a:ext cx="357187"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80912" name="Object 6"/>
          <p:cNvGraphicFramePr>
            <a:graphicFrameLocks noChangeAspect="1"/>
          </p:cNvGraphicFramePr>
          <p:nvPr/>
        </p:nvGraphicFramePr>
        <p:xfrm>
          <a:off x="5385048" y="1340768"/>
          <a:ext cx="817562" cy="328612"/>
        </p:xfrm>
        <a:graphic>
          <a:graphicData uri="http://schemas.openxmlformats.org/presentationml/2006/ole">
            <mc:AlternateContent xmlns:mc="http://schemas.openxmlformats.org/markup-compatibility/2006">
              <mc:Choice xmlns:v="urn:schemas-microsoft-com:vml" Requires="v">
                <p:oleObj spid="_x0000_s175121" name="Equation" r:id="rId15" imgW="507960" imgH="203040" progId="Equation.DSMT4">
                  <p:embed/>
                </p:oleObj>
              </mc:Choice>
              <mc:Fallback>
                <p:oleObj name="Equation" r:id="rId15" imgW="507960" imgH="203040" progId="Equation.DSMT4">
                  <p:embed/>
                  <p:pic>
                    <p:nvPicPr>
                      <p:cNvPr id="0"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85048" y="1340768"/>
                        <a:ext cx="817562" cy="32861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sp>
        <p:nvSpPr>
          <p:cNvPr id="18" name="Line 9"/>
          <p:cNvSpPr>
            <a:spLocks noChangeShapeType="1"/>
          </p:cNvSpPr>
          <p:nvPr/>
        </p:nvSpPr>
        <p:spPr bwMode="auto">
          <a:xfrm>
            <a:off x="5151586" y="2627168"/>
            <a:ext cx="2944813" cy="1588"/>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23" name="Line 17"/>
          <p:cNvSpPr>
            <a:spLocks noChangeShapeType="1"/>
          </p:cNvSpPr>
          <p:nvPr/>
        </p:nvSpPr>
        <p:spPr bwMode="auto">
          <a:xfrm flipV="1">
            <a:off x="5569099" y="26287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24" name="Rectangle 19"/>
          <p:cNvSpPr>
            <a:spLocks noChangeArrowheads="1"/>
          </p:cNvSpPr>
          <p:nvPr/>
        </p:nvSpPr>
        <p:spPr bwMode="auto">
          <a:xfrm>
            <a:off x="5538936" y="2673206"/>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25" name="Line 20"/>
          <p:cNvSpPr>
            <a:spLocks noChangeShapeType="1"/>
          </p:cNvSpPr>
          <p:nvPr/>
        </p:nvSpPr>
        <p:spPr bwMode="auto">
          <a:xfrm flipV="1">
            <a:off x="5989786" y="26287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26" name="Rectangle 22"/>
          <p:cNvSpPr>
            <a:spLocks noChangeArrowheads="1"/>
          </p:cNvSpPr>
          <p:nvPr/>
        </p:nvSpPr>
        <p:spPr bwMode="auto">
          <a:xfrm>
            <a:off x="5959624" y="2673206"/>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27" name="Line 23"/>
          <p:cNvSpPr>
            <a:spLocks noChangeShapeType="1"/>
          </p:cNvSpPr>
          <p:nvPr/>
        </p:nvSpPr>
        <p:spPr bwMode="auto">
          <a:xfrm flipV="1">
            <a:off x="6410474" y="26287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28" name="Rectangle 25"/>
          <p:cNvSpPr>
            <a:spLocks noChangeArrowheads="1"/>
          </p:cNvSpPr>
          <p:nvPr/>
        </p:nvSpPr>
        <p:spPr bwMode="auto">
          <a:xfrm>
            <a:off x="6381899" y="2673206"/>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29" name="Line 26"/>
          <p:cNvSpPr>
            <a:spLocks noChangeShapeType="1"/>
          </p:cNvSpPr>
          <p:nvPr/>
        </p:nvSpPr>
        <p:spPr bwMode="auto">
          <a:xfrm flipV="1">
            <a:off x="6832749" y="26287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30" name="Rectangle 28"/>
          <p:cNvSpPr>
            <a:spLocks noChangeArrowheads="1"/>
          </p:cNvSpPr>
          <p:nvPr/>
        </p:nvSpPr>
        <p:spPr bwMode="auto">
          <a:xfrm>
            <a:off x="6802586" y="2673206"/>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80</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31" name="Line 29"/>
          <p:cNvSpPr>
            <a:spLocks noChangeShapeType="1"/>
          </p:cNvSpPr>
          <p:nvPr/>
        </p:nvSpPr>
        <p:spPr bwMode="auto">
          <a:xfrm flipV="1">
            <a:off x="7253436" y="26287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32" name="Rectangle 31"/>
          <p:cNvSpPr>
            <a:spLocks noChangeArrowheads="1"/>
          </p:cNvSpPr>
          <p:nvPr/>
        </p:nvSpPr>
        <p:spPr bwMode="auto">
          <a:xfrm>
            <a:off x="7208986" y="2673206"/>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33" name="Line 32"/>
          <p:cNvSpPr>
            <a:spLocks noChangeShapeType="1"/>
          </p:cNvSpPr>
          <p:nvPr/>
        </p:nvSpPr>
        <p:spPr bwMode="auto">
          <a:xfrm flipV="1">
            <a:off x="7675711" y="26287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34" name="Rectangle 34"/>
          <p:cNvSpPr>
            <a:spLocks noChangeArrowheads="1"/>
          </p:cNvSpPr>
          <p:nvPr/>
        </p:nvSpPr>
        <p:spPr bwMode="auto">
          <a:xfrm>
            <a:off x="7631261" y="2673206"/>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120</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0913" name="Object 17"/>
          <p:cNvGraphicFramePr>
            <a:graphicFrameLocks noChangeAspect="1"/>
          </p:cNvGraphicFramePr>
          <p:nvPr/>
        </p:nvGraphicFramePr>
        <p:xfrm>
          <a:off x="8121352" y="2492896"/>
          <a:ext cx="292224" cy="316576"/>
        </p:xfrm>
        <a:graphic>
          <a:graphicData uri="http://schemas.openxmlformats.org/presentationml/2006/ole">
            <mc:AlternateContent xmlns:mc="http://schemas.openxmlformats.org/markup-compatibility/2006">
              <mc:Choice xmlns:v="urn:schemas-microsoft-com:vml" Requires="v">
                <p:oleObj spid="_x0000_s175122" name="Equation" r:id="rId17" imgW="152280" imgH="164880" progId="Equation.DSMT4">
                  <p:embed/>
                </p:oleObj>
              </mc:Choice>
              <mc:Fallback>
                <p:oleObj name="Equation" r:id="rId17" imgW="152280" imgH="164880" progId="Equation.DSMT4">
                  <p:embed/>
                  <p:pic>
                    <p:nvPicPr>
                      <p:cNvPr id="0"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21352" y="2492896"/>
                        <a:ext cx="292224" cy="31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3" name="Straight Connector 42"/>
          <p:cNvCxnSpPr/>
          <p:nvPr/>
        </p:nvCxnSpPr>
        <p:spPr>
          <a:xfrm>
            <a:off x="6177136" y="2060848"/>
            <a:ext cx="360040" cy="0"/>
          </a:xfrm>
          <a:prstGeom prst="line">
            <a:avLst/>
          </a:prstGeom>
          <a:ln w="31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80915" name="Object 19"/>
          <p:cNvGraphicFramePr>
            <a:graphicFrameLocks noChangeAspect="1"/>
          </p:cNvGraphicFramePr>
          <p:nvPr/>
        </p:nvGraphicFramePr>
        <p:xfrm>
          <a:off x="6249144" y="2060848"/>
          <a:ext cx="323974" cy="343031"/>
        </p:xfrm>
        <a:graphic>
          <a:graphicData uri="http://schemas.openxmlformats.org/presentationml/2006/ole">
            <mc:AlternateContent xmlns:mc="http://schemas.openxmlformats.org/markup-compatibility/2006">
              <mc:Choice xmlns:v="urn:schemas-microsoft-com:vml" Requires="v">
                <p:oleObj spid="_x0000_s175123" name="Equation" r:id="rId19" imgW="215640" imgH="228600" progId="Equation.DSMT4">
                  <p:embed/>
                </p:oleObj>
              </mc:Choice>
              <mc:Fallback>
                <p:oleObj name="Equation" r:id="rId19" imgW="215640" imgH="228600" progId="Equation.DSMT4">
                  <p:embed/>
                  <p:pic>
                    <p:nvPicPr>
                      <p:cNvPr id="0" name="Picture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249144" y="2060848"/>
                        <a:ext cx="323974" cy="343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916" name="Object 20"/>
          <p:cNvGraphicFramePr>
            <a:graphicFrameLocks noChangeAspect="1"/>
          </p:cNvGraphicFramePr>
          <p:nvPr/>
        </p:nvGraphicFramePr>
        <p:xfrm>
          <a:off x="6033120" y="620688"/>
          <a:ext cx="817563" cy="328613"/>
        </p:xfrm>
        <a:graphic>
          <a:graphicData uri="http://schemas.openxmlformats.org/presentationml/2006/ole">
            <mc:AlternateContent xmlns:mc="http://schemas.openxmlformats.org/markup-compatibility/2006">
              <mc:Choice xmlns:v="urn:schemas-microsoft-com:vml" Requires="v">
                <p:oleObj spid="_x0000_s175124" name="Equation" r:id="rId21" imgW="507960" imgH="203040" progId="Equation.DSMT4">
                  <p:embed/>
                </p:oleObj>
              </mc:Choice>
              <mc:Fallback>
                <p:oleObj name="Equation" r:id="rId21" imgW="507960" imgH="203040" progId="Equation.DSMT4">
                  <p:embed/>
                  <p:pic>
                    <p:nvPicPr>
                      <p:cNvPr id="0" name="Picture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33120" y="620688"/>
                        <a:ext cx="817563" cy="32861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graphicFrame>
        <p:nvGraphicFramePr>
          <p:cNvPr id="80917" name="Object 21"/>
          <p:cNvGraphicFramePr>
            <a:graphicFrameLocks noChangeAspect="1"/>
          </p:cNvGraphicFramePr>
          <p:nvPr/>
        </p:nvGraphicFramePr>
        <p:xfrm>
          <a:off x="7529214" y="908720"/>
          <a:ext cx="592138" cy="328613"/>
        </p:xfrm>
        <a:graphic>
          <a:graphicData uri="http://schemas.openxmlformats.org/presentationml/2006/ole">
            <mc:AlternateContent xmlns:mc="http://schemas.openxmlformats.org/markup-compatibility/2006">
              <mc:Choice xmlns:v="urn:schemas-microsoft-com:vml" Requires="v">
                <p:oleObj spid="_x0000_s175125" name="Equation" r:id="rId23" imgW="368280" imgH="203040" progId="Equation.DSMT4">
                  <p:embed/>
                </p:oleObj>
              </mc:Choice>
              <mc:Fallback>
                <p:oleObj name="Equation" r:id="rId23" imgW="368280" imgH="203040" progId="Equation.DSMT4">
                  <p:embed/>
                  <p:pic>
                    <p:nvPicPr>
                      <p:cNvPr id="0" name="Picture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529214" y="908720"/>
                        <a:ext cx="592138" cy="32861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sp>
        <p:nvSpPr>
          <p:cNvPr id="47" name="TextBox 46"/>
          <p:cNvSpPr txBox="1"/>
          <p:nvPr/>
        </p:nvSpPr>
        <p:spPr>
          <a:xfrm>
            <a:off x="370008" y="5589240"/>
            <a:ext cx="1032720" cy="830997"/>
          </a:xfrm>
          <a:prstGeom prst="rect">
            <a:avLst/>
          </a:prstGeom>
          <a:noFill/>
        </p:spPr>
        <p:txBody>
          <a:bodyPr wrap="none" rtlCol="0">
            <a:spAutoFit/>
          </a:bodyPr>
          <a:lstStyle/>
          <a:p>
            <a:pPr algn="r"/>
            <a:r>
              <a:rPr lang="en-GB" sz="1600" dirty="0" smtClean="0">
                <a:solidFill>
                  <a:srgbClr val="990033"/>
                </a:solidFill>
              </a:rPr>
              <a:t>Perception:</a:t>
            </a:r>
          </a:p>
          <a:p>
            <a:pPr algn="r"/>
            <a:endParaRPr lang="en-GB" sz="1600" dirty="0" smtClean="0">
              <a:solidFill>
                <a:srgbClr val="990033"/>
              </a:solidFill>
            </a:endParaRPr>
          </a:p>
          <a:p>
            <a:pPr algn="r"/>
            <a:r>
              <a:rPr lang="en-GB" sz="1600" dirty="0" smtClean="0">
                <a:solidFill>
                  <a:schemeClr val="accent2">
                    <a:lumMod val="50000"/>
                  </a:schemeClr>
                </a:solidFill>
              </a:rPr>
              <a:t>Action:</a:t>
            </a:r>
            <a:endParaRPr lang="en-GB" sz="1600" dirty="0">
              <a:solidFill>
                <a:schemeClr val="accent2">
                  <a:lumMod val="5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nodeType="clickEffect">
                                  <p:stCondLst>
                                    <p:cond delay="0"/>
                                  </p:stCondLst>
                                  <p:childTnLst>
                                    <p:animMotion origin="layout" path="M 1.28205E-6 1.11111E-6 C -0.00257 0.00972 0.00865 0.025 0.025 0.0331 C 0.04439 0.04305 0.05336 0.03727 0.05769 0.0331 L 0.06266 0.02708 C 0.06699 0.02315 0.07644 0.01759 0.09824 0.0287 C 0.11202 0.03588 0.1258 0.05208 0.12356 0.0625 C 0.12115 0.07222 0.1032 0.07268 0.08926 0.06574 C 0.06747 0.05486 0.06234 0.04143 0.0609 0.03449 L 0.05961 0.02569 C 0.05801 0.01875 0.05336 0.00625 0.03397 -0.0037 C 0.01763 -0.01227 0.0024 -0.01111 1.28205E-6 1.11111E-6 Z " pathEditMode="relative" rAng="1162831" ptsTypes="ffFffffFfff">
                                      <p:cBhvr>
                                        <p:cTn id="6" dur="2000" fill="hold"/>
                                        <p:tgtEl>
                                          <p:spTgt spid="80900"/>
                                        </p:tgtEl>
                                        <p:attrNameLst>
                                          <p:attrName>ppt_x</p:attrName>
                                          <p:attrName>ppt_y</p:attrName>
                                        </p:attrNameLst>
                                      </p:cBhvr>
                                      <p:rCtr x="62" y="31"/>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00321 0.00301 L 0.06939 0.00301 " pathEditMode="relative" rAng="0" ptsTypes="AA">
                                      <p:cBhvr>
                                        <p:cTn id="10" dur="2000" fill="hold"/>
                                        <p:tgtEl>
                                          <p:spTgt spid="3"/>
                                        </p:tgtEl>
                                        <p:attrNameLst>
                                          <p:attrName>ppt_x</p:attrName>
                                          <p:attrName>ppt_y</p:attrName>
                                        </p:attrNameLst>
                                      </p:cBhvr>
                                      <p:rCtr x="36" y="0"/>
                                    </p:animMotion>
                                  </p:childTnLst>
                                </p:cTn>
                              </p:par>
                              <p:par>
                                <p:cTn id="11" presetID="63" presetClass="path" presetSubtype="0" accel="50000" decel="50000" fill="hold" nodeType="withEffect">
                                  <p:stCondLst>
                                    <p:cond delay="0"/>
                                  </p:stCondLst>
                                  <p:childTnLst>
                                    <p:animMotion origin="layout" path="M 4.35897E-6 7.40741E-7 L 0.03637 7.40741E-7 " pathEditMode="relative" rAng="0" ptsTypes="AA">
                                      <p:cBhvr>
                                        <p:cTn id="12" dur="2000" fill="hold"/>
                                        <p:tgtEl>
                                          <p:spTgt spid="2"/>
                                        </p:tgtEl>
                                        <p:attrNameLst>
                                          <p:attrName>ppt_x</p:attrName>
                                          <p:attrName>ppt_y</p:attrName>
                                        </p:attrNameLst>
                                      </p:cBhvr>
                                      <p:rCtr x="18" y="0"/>
                                    </p:animMotion>
                                  </p:childTnLst>
                                </p:cTn>
                              </p:par>
                            </p:childTnLst>
                          </p:cTn>
                        </p:par>
                      </p:childTnLst>
                    </p:cTn>
                  </p:par>
                  <p:par>
                    <p:cTn id="13" fill="hold">
                      <p:stCondLst>
                        <p:cond delay="indefinite"/>
                      </p:stCondLst>
                      <p:childTnLst>
                        <p:par>
                          <p:cTn id="14" fill="hold">
                            <p:stCondLst>
                              <p:cond delay="0"/>
                            </p:stCondLst>
                            <p:childTnLst>
                              <p:par>
                                <p:cTn id="15" presetID="35" presetClass="path" presetSubtype="0" accel="50000" decel="50000" fill="hold" nodeType="clickEffect">
                                  <p:stCondLst>
                                    <p:cond delay="0"/>
                                  </p:stCondLst>
                                  <p:childTnLst>
                                    <p:animMotion origin="layout" path="M 1.02564E-6 -3.7037E-7 L -0.11619 -0.04838 " pathEditMode="relative" rAng="0" ptsTypes="AA">
                                      <p:cBhvr>
                                        <p:cTn id="16" dur="2000" fill="hold"/>
                                        <p:tgtEl>
                                          <p:spTgt spid="80900"/>
                                        </p:tgtEl>
                                        <p:attrNameLst>
                                          <p:attrName>ppt_x</p:attrName>
                                          <p:attrName>ppt_y</p:attrName>
                                        </p:attrNameLst>
                                      </p:cBhvr>
                                      <p:rCtr x="-58" y="-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3944888" y="1340768"/>
          <a:ext cx="4464496" cy="4386027"/>
        </p:xfrm>
        <a:graphic>
          <a:graphicData uri="http://schemas.openxmlformats.org/presentationml/2006/ole">
            <mc:AlternateContent xmlns:mc="http://schemas.openxmlformats.org/markup-compatibility/2006">
              <mc:Choice xmlns:v="urn:schemas-microsoft-com:vml" Requires="v">
                <p:oleObj spid="_x0000_s181256" name="CorelPhotoPaint.Image.11" r:id="rId3" imgW="4457143" imgH="4241270" progId="">
                  <p:embed/>
                </p:oleObj>
              </mc:Choice>
              <mc:Fallback>
                <p:oleObj name="CorelPhotoPaint.Image.11" r:id="rId3" imgW="4457143" imgH="4241270" progId="">
                  <p:embed/>
                  <p:pic>
                    <p:nvPicPr>
                      <p:cNvPr id="0" name="Object 2"/>
                      <p:cNvPicPr>
                        <a:picLocks noChangeAspect="1" noChangeArrowheads="1"/>
                      </p:cNvPicPr>
                      <p:nvPr/>
                    </p:nvPicPr>
                    <p:blipFill>
                      <a:blip r:embed="rId4">
                        <a:clrChange>
                          <a:clrFrom>
                            <a:srgbClr val="FFF2CA"/>
                          </a:clrFrom>
                          <a:clrTo>
                            <a:srgbClr val="FFF2CA">
                              <a:alpha val="0"/>
                            </a:srgbClr>
                          </a:clrTo>
                        </a:clrChange>
                        <a:lum bright="56000" contrast="-72000"/>
                        <a:extLst>
                          <a:ext uri="{28A0092B-C50C-407E-A947-70E740481C1C}">
                            <a14:useLocalDpi xmlns:a14="http://schemas.microsoft.com/office/drawing/2010/main" val="0"/>
                          </a:ext>
                        </a:extLst>
                      </a:blip>
                      <a:srcRect/>
                      <a:stretch>
                        <a:fillRect/>
                      </a:stretch>
                    </p:blipFill>
                    <p:spPr bwMode="auto">
                      <a:xfrm>
                        <a:off x="3944888" y="1340768"/>
                        <a:ext cx="4464496" cy="4386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45"/>
          <p:cNvGrpSpPr/>
          <p:nvPr/>
        </p:nvGrpSpPr>
        <p:grpSpPr>
          <a:xfrm>
            <a:off x="3080792" y="1792777"/>
            <a:ext cx="2160240" cy="720080"/>
            <a:chOff x="3080792" y="2060848"/>
            <a:chExt cx="2160240" cy="720080"/>
          </a:xfrm>
        </p:grpSpPr>
        <p:sp>
          <p:nvSpPr>
            <p:cNvPr id="38" name="Oval 37"/>
            <p:cNvSpPr/>
            <p:nvPr/>
          </p:nvSpPr>
          <p:spPr>
            <a:xfrm>
              <a:off x="3080792" y="2060848"/>
              <a:ext cx="2160240" cy="720080"/>
            </a:xfrm>
            <a:prstGeom prst="ellipse">
              <a:avLst/>
            </a:prstGeom>
            <a:solidFill>
              <a:schemeClr val="bg1"/>
            </a:solidFill>
            <a:ln w="952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23" name="Object 6"/>
            <p:cNvGraphicFramePr>
              <a:graphicFrameLocks noChangeAspect="1"/>
            </p:cNvGraphicFramePr>
            <p:nvPr/>
          </p:nvGraphicFramePr>
          <p:xfrm>
            <a:off x="3432498" y="2278355"/>
            <a:ext cx="1387475" cy="320675"/>
          </p:xfrm>
          <a:graphic>
            <a:graphicData uri="http://schemas.openxmlformats.org/presentationml/2006/ole">
              <mc:AlternateContent xmlns:mc="http://schemas.openxmlformats.org/markup-compatibility/2006">
                <mc:Choice xmlns:v="urn:schemas-microsoft-com:vml" Requires="v">
                  <p:oleObj spid="_x0000_s181257" name="Equation" r:id="rId5" imgW="990360" imgH="228600" progId="Equation.DSMT4">
                    <p:embed/>
                  </p:oleObj>
                </mc:Choice>
                <mc:Fallback>
                  <p:oleObj name="Equation" r:id="rId5" imgW="990360" imgH="228600" progId="Equation.DSMT4">
                    <p:embed/>
                    <p:pic>
                      <p:nvPicPr>
                        <p:cNvPr id="0" name="Object 6"/>
                        <p:cNvPicPr>
                          <a:picLocks noChangeAspect="1" noChangeArrowheads="1"/>
                        </p:cNvPicPr>
                        <p:nvPr/>
                      </p:nvPicPr>
                      <p:blipFill>
                        <a:blip r:embed="rId6">
                          <a:lum bright="70000" contrast="-70000"/>
                          <a:grayscl/>
                          <a:extLst>
                            <a:ext uri="{28A0092B-C50C-407E-A947-70E740481C1C}">
                              <a14:useLocalDpi xmlns:a14="http://schemas.microsoft.com/office/drawing/2010/main" val="0"/>
                            </a:ext>
                          </a:extLst>
                        </a:blip>
                        <a:srcRect/>
                        <a:stretch>
                          <a:fillRect/>
                        </a:stretch>
                      </p:blipFill>
                      <p:spPr bwMode="auto">
                        <a:xfrm>
                          <a:off x="3432498" y="2278355"/>
                          <a:ext cx="1387475" cy="3206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grpSp>
      <p:sp>
        <p:nvSpPr>
          <p:cNvPr id="5141" name="Text Box 8"/>
          <p:cNvSpPr txBox="1">
            <a:spLocks noChangeArrowheads="1"/>
          </p:cNvSpPr>
          <p:nvPr/>
        </p:nvSpPr>
        <p:spPr bwMode="auto">
          <a:xfrm>
            <a:off x="344488" y="1480645"/>
            <a:ext cx="3168352" cy="307777"/>
          </a:xfrm>
          <a:prstGeom prst="rect">
            <a:avLst/>
          </a:prstGeom>
          <a:noFill/>
          <a:ln w="12700">
            <a:noFill/>
            <a:miter lim="800000"/>
            <a:headEnd/>
            <a:tailEnd/>
          </a:ln>
        </p:spPr>
        <p:txBody>
          <a:bodyPr wrap="square">
            <a:spAutoFit/>
          </a:bodyPr>
          <a:lstStyle/>
          <a:p>
            <a:pPr algn="ctr" eaLnBrk="0" hangingPunct="0"/>
            <a:r>
              <a:rPr lang="en-US" sz="1400" dirty="0" smtClean="0"/>
              <a:t>Hidden </a:t>
            </a:r>
            <a:r>
              <a:rPr lang="en-US" sz="1400" dirty="0"/>
              <a:t>states in the world</a:t>
            </a:r>
          </a:p>
        </p:txBody>
      </p:sp>
      <p:sp>
        <p:nvSpPr>
          <p:cNvPr id="5142" name="Text Box 9"/>
          <p:cNvSpPr txBox="1">
            <a:spLocks noChangeArrowheads="1"/>
          </p:cNvSpPr>
          <p:nvPr/>
        </p:nvSpPr>
        <p:spPr bwMode="auto">
          <a:xfrm>
            <a:off x="4834806" y="1480645"/>
            <a:ext cx="3502570" cy="307777"/>
          </a:xfrm>
          <a:prstGeom prst="rect">
            <a:avLst/>
          </a:prstGeom>
          <a:noFill/>
          <a:ln w="12700">
            <a:noFill/>
            <a:miter lim="800000"/>
            <a:headEnd/>
            <a:tailEnd/>
          </a:ln>
        </p:spPr>
        <p:txBody>
          <a:bodyPr wrap="square">
            <a:spAutoFit/>
          </a:bodyPr>
          <a:lstStyle/>
          <a:p>
            <a:pPr algn="ctr" eaLnBrk="0" hangingPunct="0"/>
            <a:r>
              <a:rPr lang="en-US" sz="1400" dirty="0" smtClean="0"/>
              <a:t>Internal </a:t>
            </a:r>
            <a:r>
              <a:rPr lang="en-US" sz="1400" dirty="0"/>
              <a:t>states of the </a:t>
            </a:r>
            <a:r>
              <a:rPr lang="en-US" sz="1400" dirty="0" smtClean="0"/>
              <a:t>agent</a:t>
            </a:r>
            <a:endParaRPr lang="en-US" sz="1400" i="1" dirty="0"/>
          </a:p>
        </p:txBody>
      </p:sp>
      <p:sp>
        <p:nvSpPr>
          <p:cNvPr id="5143" name="Text Box 10"/>
          <p:cNvSpPr txBox="1">
            <a:spLocks noChangeArrowheads="1"/>
          </p:cNvSpPr>
          <p:nvPr/>
        </p:nvSpPr>
        <p:spPr bwMode="auto">
          <a:xfrm>
            <a:off x="3368675" y="1531167"/>
            <a:ext cx="1584325" cy="261610"/>
          </a:xfrm>
          <a:prstGeom prst="rect">
            <a:avLst/>
          </a:prstGeom>
          <a:noFill/>
          <a:ln w="12700">
            <a:noFill/>
            <a:miter lim="800000"/>
            <a:headEnd/>
            <a:tailEnd/>
          </a:ln>
        </p:spPr>
        <p:txBody>
          <a:bodyPr>
            <a:spAutoFit/>
          </a:bodyPr>
          <a:lstStyle/>
          <a:p>
            <a:pPr algn="ctr" eaLnBrk="0" hangingPunct="0"/>
            <a:r>
              <a:rPr lang="en-US" sz="1050" dirty="0">
                <a:solidFill>
                  <a:srgbClr val="990033"/>
                </a:solidFill>
              </a:rPr>
              <a:t>Sensations</a:t>
            </a:r>
          </a:p>
        </p:txBody>
      </p:sp>
      <p:grpSp>
        <p:nvGrpSpPr>
          <p:cNvPr id="7" name="Group 42"/>
          <p:cNvGrpSpPr/>
          <p:nvPr/>
        </p:nvGrpSpPr>
        <p:grpSpPr>
          <a:xfrm>
            <a:off x="4953000" y="2851411"/>
            <a:ext cx="2160240" cy="720080"/>
            <a:chOff x="5097016" y="3068960"/>
            <a:chExt cx="2160240" cy="720080"/>
          </a:xfrm>
          <a:solidFill>
            <a:schemeClr val="bg1"/>
          </a:solidFill>
        </p:grpSpPr>
        <p:sp>
          <p:nvSpPr>
            <p:cNvPr id="36" name="Oval 35"/>
            <p:cNvSpPr/>
            <p:nvPr/>
          </p:nvSpPr>
          <p:spPr>
            <a:xfrm>
              <a:off x="5097016" y="3068960"/>
              <a:ext cx="2160240" cy="720080"/>
            </a:xfrm>
            <a:prstGeom prst="ellipse">
              <a:avLst/>
            </a:prstGeom>
            <a:grpFill/>
            <a:ln w="952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Object 6"/>
            <p:cNvGraphicFramePr>
              <a:graphicFrameLocks noChangeAspect="1"/>
            </p:cNvGraphicFramePr>
            <p:nvPr/>
          </p:nvGraphicFramePr>
          <p:xfrm>
            <a:off x="5295776" y="3285108"/>
            <a:ext cx="1830388" cy="338138"/>
          </p:xfrm>
          <a:graphic>
            <a:graphicData uri="http://schemas.openxmlformats.org/presentationml/2006/ole">
              <mc:AlternateContent xmlns:mc="http://schemas.openxmlformats.org/markup-compatibility/2006">
                <mc:Choice xmlns:v="urn:schemas-microsoft-com:vml" Requires="v">
                  <p:oleObj spid="_x0000_s181258" name="Equation" r:id="rId7" imgW="1307880" imgH="241200" progId="Equation.DSMT4">
                    <p:embed/>
                  </p:oleObj>
                </mc:Choice>
                <mc:Fallback>
                  <p:oleObj name="Equation" r:id="rId7" imgW="1307880" imgH="2412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5776" y="3285108"/>
                          <a:ext cx="1830388" cy="3381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grpSp>
      <p:grpSp>
        <p:nvGrpSpPr>
          <p:cNvPr id="8" name="Group 44"/>
          <p:cNvGrpSpPr/>
          <p:nvPr/>
        </p:nvGrpSpPr>
        <p:grpSpPr>
          <a:xfrm>
            <a:off x="3080792" y="3953017"/>
            <a:ext cx="2160240" cy="720080"/>
            <a:chOff x="3152800" y="4149080"/>
            <a:chExt cx="2160240" cy="720080"/>
          </a:xfrm>
          <a:solidFill>
            <a:schemeClr val="bg1"/>
          </a:solidFill>
        </p:grpSpPr>
        <p:sp>
          <p:nvSpPr>
            <p:cNvPr id="37" name="Oval 36"/>
            <p:cNvSpPr/>
            <p:nvPr/>
          </p:nvSpPr>
          <p:spPr>
            <a:xfrm>
              <a:off x="3152800" y="4149080"/>
              <a:ext cx="2160240" cy="720080"/>
            </a:xfrm>
            <a:prstGeom prst="ellipse">
              <a:avLst/>
            </a:prstGeom>
            <a:grpFill/>
            <a:ln w="952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Object 11"/>
            <p:cNvGraphicFramePr>
              <a:graphicFrameLocks noChangeAspect="1"/>
            </p:cNvGraphicFramePr>
            <p:nvPr/>
          </p:nvGraphicFramePr>
          <p:xfrm>
            <a:off x="3324424" y="4344988"/>
            <a:ext cx="1760537" cy="320675"/>
          </p:xfrm>
          <a:graphic>
            <a:graphicData uri="http://schemas.openxmlformats.org/presentationml/2006/ole">
              <mc:AlternateContent xmlns:mc="http://schemas.openxmlformats.org/markup-compatibility/2006">
                <mc:Choice xmlns:v="urn:schemas-microsoft-com:vml" Requires="v">
                  <p:oleObj spid="_x0000_s181259" name="Equation" r:id="rId9" imgW="1257120" imgH="228600" progId="Equation.DSMT4">
                    <p:embed/>
                  </p:oleObj>
                </mc:Choice>
                <mc:Fallback>
                  <p:oleObj name="Equation" r:id="rId9" imgW="1257120" imgH="2286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24424" y="4344988"/>
                          <a:ext cx="1760537" cy="3206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grpSp>
      <p:grpSp>
        <p:nvGrpSpPr>
          <p:cNvPr id="9" name="Group 41"/>
          <p:cNvGrpSpPr/>
          <p:nvPr/>
        </p:nvGrpSpPr>
        <p:grpSpPr>
          <a:xfrm>
            <a:off x="1208584" y="2851411"/>
            <a:ext cx="2160240" cy="720080"/>
            <a:chOff x="848544" y="2780928"/>
            <a:chExt cx="2160240" cy="720080"/>
          </a:xfrm>
        </p:grpSpPr>
        <p:sp>
          <p:nvSpPr>
            <p:cNvPr id="31" name="Oval 30"/>
            <p:cNvSpPr/>
            <p:nvPr/>
          </p:nvSpPr>
          <p:spPr>
            <a:xfrm>
              <a:off x="848544" y="2780928"/>
              <a:ext cx="2160240" cy="720080"/>
            </a:xfrm>
            <a:prstGeom prst="ellipse">
              <a:avLst/>
            </a:prstGeom>
            <a:solidFill>
              <a:schemeClr val="bg1"/>
            </a:solidFill>
            <a:ln w="952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Object 6"/>
            <p:cNvGraphicFramePr>
              <a:graphicFrameLocks noChangeAspect="1"/>
            </p:cNvGraphicFramePr>
            <p:nvPr/>
          </p:nvGraphicFramePr>
          <p:xfrm>
            <a:off x="1197620" y="2954214"/>
            <a:ext cx="1439863" cy="323850"/>
          </p:xfrm>
          <a:graphic>
            <a:graphicData uri="http://schemas.openxmlformats.org/presentationml/2006/ole">
              <mc:AlternateContent xmlns:mc="http://schemas.openxmlformats.org/markup-compatibility/2006">
                <mc:Choice xmlns:v="urn:schemas-microsoft-com:vml" Requires="v">
                  <p:oleObj spid="_x0000_s181260" name="Equation" r:id="rId11" imgW="1028520" imgH="228600" progId="Equation.DSMT4">
                    <p:embed/>
                  </p:oleObj>
                </mc:Choice>
                <mc:Fallback>
                  <p:oleObj name="Equation" r:id="rId11" imgW="1028520" imgH="228600" progId="Equation.DSMT4">
                    <p:embed/>
                    <p:pic>
                      <p:nvPicPr>
                        <p:cNvPr id="0" name="Picture 6"/>
                        <p:cNvPicPr>
                          <a:picLocks noChangeAspect="1" noChangeArrowheads="1"/>
                        </p:cNvPicPr>
                        <p:nvPr/>
                      </p:nvPicPr>
                      <p:blipFill>
                        <a:blip r:embed="rId12">
                          <a:lum bright="70000" contrast="-70000"/>
                          <a:extLst>
                            <a:ext uri="{28A0092B-C50C-407E-A947-70E740481C1C}">
                              <a14:useLocalDpi xmlns:a14="http://schemas.microsoft.com/office/drawing/2010/main" val="0"/>
                            </a:ext>
                          </a:extLst>
                        </a:blip>
                        <a:srcRect/>
                        <a:stretch>
                          <a:fillRect/>
                        </a:stretch>
                      </p:blipFill>
                      <p:spPr bwMode="auto">
                        <a:xfrm>
                          <a:off x="1197620" y="2954214"/>
                          <a:ext cx="1439863" cy="3238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grpSp>
      <p:grpSp>
        <p:nvGrpSpPr>
          <p:cNvPr id="10" name="Group 49"/>
          <p:cNvGrpSpPr/>
          <p:nvPr/>
        </p:nvGrpSpPr>
        <p:grpSpPr>
          <a:xfrm>
            <a:off x="1136576" y="1910371"/>
            <a:ext cx="792088" cy="504056"/>
            <a:chOff x="848544" y="4941168"/>
            <a:chExt cx="792088" cy="504056"/>
          </a:xfrm>
        </p:grpSpPr>
        <p:sp>
          <p:nvSpPr>
            <p:cNvPr id="49" name="Oval 48"/>
            <p:cNvSpPr/>
            <p:nvPr/>
          </p:nvSpPr>
          <p:spPr>
            <a:xfrm>
              <a:off x="848544" y="4941168"/>
              <a:ext cx="792088" cy="504056"/>
            </a:xfrm>
            <a:prstGeom prst="ellipse">
              <a:avLst/>
            </a:prstGeom>
            <a:solidFill>
              <a:schemeClr val="bg1"/>
            </a:solidFill>
            <a:ln w="952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graphicFrame>
          <p:nvGraphicFramePr>
            <p:cNvPr id="6" name="Object 6"/>
            <p:cNvGraphicFramePr>
              <a:graphicFrameLocks noChangeAspect="1"/>
            </p:cNvGraphicFramePr>
            <p:nvPr/>
          </p:nvGraphicFramePr>
          <p:xfrm>
            <a:off x="974403" y="5049862"/>
            <a:ext cx="587375" cy="250825"/>
          </p:xfrm>
          <a:graphic>
            <a:graphicData uri="http://schemas.openxmlformats.org/presentationml/2006/ole">
              <mc:AlternateContent xmlns:mc="http://schemas.openxmlformats.org/markup-compatibility/2006">
                <mc:Choice xmlns:v="urn:schemas-microsoft-com:vml" Requires="v">
                  <p:oleObj spid="_x0000_s181261" name="Equation" r:id="rId13" imgW="419040" imgH="177480" progId="Equation.DSMT4">
                    <p:embed/>
                  </p:oleObj>
                </mc:Choice>
                <mc:Fallback>
                  <p:oleObj name="Equation" r:id="rId13" imgW="419040" imgH="177480" progId="Equation.DSMT4">
                    <p:embed/>
                    <p:pic>
                      <p:nvPicPr>
                        <p:cNvPr id="0" name="Picture 7"/>
                        <p:cNvPicPr>
                          <a:picLocks noChangeAspect="1" noChangeArrowheads="1"/>
                        </p:cNvPicPr>
                        <p:nvPr/>
                      </p:nvPicPr>
                      <p:blipFill>
                        <a:blip r:embed="rId14">
                          <a:lum bright="70000" contrast="-70000"/>
                          <a:extLst>
                            <a:ext uri="{28A0092B-C50C-407E-A947-70E740481C1C}">
                              <a14:useLocalDpi xmlns:a14="http://schemas.microsoft.com/office/drawing/2010/main" val="0"/>
                            </a:ext>
                          </a:extLst>
                        </a:blip>
                        <a:srcRect/>
                        <a:stretch>
                          <a:fillRect/>
                        </a:stretch>
                      </p:blipFill>
                      <p:spPr bwMode="auto">
                        <a:xfrm>
                          <a:off x="974403" y="5049862"/>
                          <a:ext cx="587375" cy="2508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grpSp>
      <p:cxnSp>
        <p:nvCxnSpPr>
          <p:cNvPr id="53" name="Curved Connector 52"/>
          <p:cNvCxnSpPr>
            <a:stCxn id="31" idx="0"/>
            <a:endCxn id="38" idx="2"/>
          </p:cNvCxnSpPr>
          <p:nvPr/>
        </p:nvCxnSpPr>
        <p:spPr>
          <a:xfrm rot="5400000" flipH="1" flipV="1">
            <a:off x="2335451" y="2106070"/>
            <a:ext cx="698594" cy="792088"/>
          </a:xfrm>
          <a:prstGeom prst="curvedConnector2">
            <a:avLst/>
          </a:prstGeom>
          <a:ln w="9525">
            <a:solidFill>
              <a:srgbClr val="99003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Curved Connector 52"/>
          <p:cNvCxnSpPr>
            <a:stCxn id="49" idx="6"/>
            <a:endCxn id="38" idx="2"/>
          </p:cNvCxnSpPr>
          <p:nvPr/>
        </p:nvCxnSpPr>
        <p:spPr>
          <a:xfrm flipV="1">
            <a:off x="1928664" y="2152817"/>
            <a:ext cx="1152128" cy="9582"/>
          </a:xfrm>
          <a:prstGeom prst="curvedConnector3">
            <a:avLst>
              <a:gd name="adj1" fmla="val 50000"/>
            </a:avLst>
          </a:prstGeom>
          <a:ln w="9525">
            <a:solidFill>
              <a:srgbClr val="99003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Curved Connector 52"/>
          <p:cNvCxnSpPr>
            <a:stCxn id="37" idx="2"/>
            <a:endCxn id="31" idx="4"/>
          </p:cNvCxnSpPr>
          <p:nvPr/>
        </p:nvCxnSpPr>
        <p:spPr>
          <a:xfrm rot="10800000">
            <a:off x="2288704" y="3571491"/>
            <a:ext cx="792088" cy="741566"/>
          </a:xfrm>
          <a:prstGeom prst="curvedConnector2">
            <a:avLst/>
          </a:prstGeom>
          <a:ln w="9525">
            <a:solidFill>
              <a:srgbClr val="99003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Curved Connector 52"/>
          <p:cNvCxnSpPr>
            <a:stCxn id="36" idx="4"/>
            <a:endCxn id="37" idx="6"/>
          </p:cNvCxnSpPr>
          <p:nvPr/>
        </p:nvCxnSpPr>
        <p:spPr>
          <a:xfrm rot="5400000">
            <a:off x="5266293" y="3546230"/>
            <a:ext cx="741566" cy="792088"/>
          </a:xfrm>
          <a:prstGeom prst="curvedConnector2">
            <a:avLst/>
          </a:prstGeom>
          <a:ln w="9525">
            <a:solidFill>
              <a:srgbClr val="99003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Curved Connector 52"/>
          <p:cNvCxnSpPr>
            <a:stCxn id="38" idx="4"/>
            <a:endCxn id="37" idx="0"/>
          </p:cNvCxnSpPr>
          <p:nvPr/>
        </p:nvCxnSpPr>
        <p:spPr>
          <a:xfrm rot="5400000">
            <a:off x="3440832" y="3232937"/>
            <a:ext cx="1440160" cy="12700"/>
          </a:xfrm>
          <a:prstGeom prst="curvedConnector3">
            <a:avLst>
              <a:gd name="adj1" fmla="val 50000"/>
            </a:avLst>
          </a:prstGeom>
          <a:ln w="9525">
            <a:solidFill>
              <a:srgbClr val="990033"/>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Curved Connector 52"/>
          <p:cNvCxnSpPr>
            <a:stCxn id="38" idx="6"/>
            <a:endCxn id="36" idx="0"/>
          </p:cNvCxnSpPr>
          <p:nvPr/>
        </p:nvCxnSpPr>
        <p:spPr>
          <a:xfrm>
            <a:off x="5241032" y="2152817"/>
            <a:ext cx="792088" cy="698594"/>
          </a:xfrm>
          <a:prstGeom prst="curvedConnector2">
            <a:avLst/>
          </a:prstGeom>
          <a:ln w="9525">
            <a:solidFill>
              <a:srgbClr val="99003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Curved Connector 52"/>
          <p:cNvCxnSpPr>
            <a:stCxn id="49" idx="2"/>
            <a:endCxn id="31" idx="2"/>
          </p:cNvCxnSpPr>
          <p:nvPr/>
        </p:nvCxnSpPr>
        <p:spPr>
          <a:xfrm rot="10800000" flipH="1" flipV="1">
            <a:off x="1136576" y="2162399"/>
            <a:ext cx="72008" cy="1049052"/>
          </a:xfrm>
          <a:prstGeom prst="curvedConnector3">
            <a:avLst>
              <a:gd name="adj1" fmla="val -480268"/>
            </a:avLst>
          </a:prstGeom>
          <a:ln w="9525">
            <a:solidFill>
              <a:srgbClr val="99003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8" name="Text Box 10"/>
          <p:cNvSpPr txBox="1">
            <a:spLocks noChangeArrowheads="1"/>
          </p:cNvSpPr>
          <p:nvPr/>
        </p:nvSpPr>
        <p:spPr bwMode="auto">
          <a:xfrm>
            <a:off x="3368824" y="4673097"/>
            <a:ext cx="1584325" cy="261610"/>
          </a:xfrm>
          <a:prstGeom prst="rect">
            <a:avLst/>
          </a:prstGeom>
          <a:noFill/>
          <a:ln w="12700">
            <a:noFill/>
            <a:miter lim="800000"/>
            <a:headEnd/>
            <a:tailEnd/>
          </a:ln>
        </p:spPr>
        <p:txBody>
          <a:bodyPr>
            <a:spAutoFit/>
          </a:bodyPr>
          <a:lstStyle/>
          <a:p>
            <a:pPr algn="ctr" eaLnBrk="0" hangingPunct="0"/>
            <a:r>
              <a:rPr lang="en-US" sz="1050" dirty="0" smtClean="0">
                <a:solidFill>
                  <a:srgbClr val="990033"/>
                </a:solidFill>
              </a:rPr>
              <a:t>Action</a:t>
            </a:r>
            <a:endParaRPr lang="en-US" sz="1050" dirty="0">
              <a:solidFill>
                <a:srgbClr val="990033"/>
              </a:solidFill>
            </a:endParaRPr>
          </a:p>
        </p:txBody>
      </p:sp>
      <p:sp>
        <p:nvSpPr>
          <p:cNvPr id="130" name="Text Box 10"/>
          <p:cNvSpPr txBox="1">
            <a:spLocks noChangeArrowheads="1"/>
          </p:cNvSpPr>
          <p:nvPr/>
        </p:nvSpPr>
        <p:spPr bwMode="auto">
          <a:xfrm>
            <a:off x="1496467" y="3664985"/>
            <a:ext cx="1584325" cy="253916"/>
          </a:xfrm>
          <a:prstGeom prst="rect">
            <a:avLst/>
          </a:prstGeom>
          <a:noFill/>
          <a:ln w="12700">
            <a:noFill/>
            <a:miter lim="800000"/>
            <a:headEnd/>
            <a:tailEnd/>
          </a:ln>
        </p:spPr>
        <p:txBody>
          <a:bodyPr>
            <a:spAutoFit/>
          </a:bodyPr>
          <a:lstStyle/>
          <a:p>
            <a:pPr algn="ctr" eaLnBrk="0" hangingPunct="0"/>
            <a:r>
              <a:rPr lang="en-US" sz="1050" dirty="0" smtClean="0"/>
              <a:t>External states</a:t>
            </a:r>
            <a:endParaRPr lang="en-US" sz="1050" dirty="0"/>
          </a:p>
        </p:txBody>
      </p:sp>
      <p:sp>
        <p:nvSpPr>
          <p:cNvPr id="131" name="Text Box 10"/>
          <p:cNvSpPr txBox="1">
            <a:spLocks noChangeArrowheads="1"/>
          </p:cNvSpPr>
          <p:nvPr/>
        </p:nvSpPr>
        <p:spPr bwMode="auto">
          <a:xfrm>
            <a:off x="1064568" y="2448543"/>
            <a:ext cx="936104" cy="253916"/>
          </a:xfrm>
          <a:prstGeom prst="rect">
            <a:avLst/>
          </a:prstGeom>
          <a:noFill/>
          <a:ln w="12700">
            <a:noFill/>
            <a:miter lim="800000"/>
            <a:headEnd/>
            <a:tailEnd/>
          </a:ln>
        </p:spPr>
        <p:txBody>
          <a:bodyPr wrap="square">
            <a:spAutoFit/>
          </a:bodyPr>
          <a:lstStyle/>
          <a:p>
            <a:pPr algn="ctr" eaLnBrk="0" hangingPunct="0"/>
            <a:r>
              <a:rPr lang="en-US" sz="1050" dirty="0" smtClean="0"/>
              <a:t>Fluctuations</a:t>
            </a:r>
            <a:endParaRPr lang="en-US" sz="1050" dirty="0"/>
          </a:p>
        </p:txBody>
      </p:sp>
      <p:sp>
        <p:nvSpPr>
          <p:cNvPr id="132" name="Text Box 10"/>
          <p:cNvSpPr txBox="1">
            <a:spLocks noChangeArrowheads="1"/>
          </p:cNvSpPr>
          <p:nvPr/>
        </p:nvSpPr>
        <p:spPr bwMode="auto">
          <a:xfrm>
            <a:off x="5889104" y="2558443"/>
            <a:ext cx="1584325" cy="253916"/>
          </a:xfrm>
          <a:prstGeom prst="rect">
            <a:avLst/>
          </a:prstGeom>
          <a:noFill/>
          <a:ln w="12700">
            <a:noFill/>
            <a:miter lim="800000"/>
            <a:headEnd/>
            <a:tailEnd/>
          </a:ln>
        </p:spPr>
        <p:txBody>
          <a:bodyPr>
            <a:spAutoFit/>
          </a:bodyPr>
          <a:lstStyle/>
          <a:p>
            <a:pPr algn="ctr" eaLnBrk="0" hangingPunct="0"/>
            <a:r>
              <a:rPr lang="en-US" sz="1050" dirty="0" smtClean="0"/>
              <a:t>Posterior expectations</a:t>
            </a:r>
            <a:endParaRPr lang="en-US" sz="1050" dirty="0"/>
          </a:p>
        </p:txBody>
      </p:sp>
      <p:sp>
        <p:nvSpPr>
          <p:cNvPr id="32" name="Text Box 3"/>
          <p:cNvSpPr txBox="1">
            <a:spLocks noChangeArrowheads="1"/>
          </p:cNvSpPr>
          <p:nvPr/>
        </p:nvSpPr>
        <p:spPr bwMode="auto">
          <a:xfrm>
            <a:off x="2160735" y="620688"/>
            <a:ext cx="5240537" cy="369332"/>
          </a:xfrm>
          <a:prstGeom prst="rect">
            <a:avLst/>
          </a:prstGeom>
          <a:noFill/>
          <a:ln w="12700">
            <a:noFill/>
            <a:miter lim="800000"/>
            <a:headEnd/>
            <a:tailEnd/>
          </a:ln>
        </p:spPr>
        <p:txBody>
          <a:bodyPr wrap="none">
            <a:spAutoFit/>
          </a:bodyPr>
          <a:lstStyle/>
          <a:p>
            <a:r>
              <a:rPr lang="en-GB" dirty="0" smtClean="0">
                <a:solidFill>
                  <a:srgbClr val="990033"/>
                </a:solidFill>
              </a:rPr>
              <a:t>How might the brain minimise free energy (prediction error)?</a:t>
            </a:r>
            <a:endParaRPr lang="en-US" dirty="0">
              <a:solidFill>
                <a:srgbClr val="990033"/>
              </a:solidFill>
            </a:endParaRPr>
          </a:p>
        </p:txBody>
      </p:sp>
      <p:sp>
        <p:nvSpPr>
          <p:cNvPr id="33" name="Text Box 3"/>
          <p:cNvSpPr txBox="1">
            <a:spLocks noChangeArrowheads="1"/>
          </p:cNvSpPr>
          <p:nvPr/>
        </p:nvSpPr>
        <p:spPr bwMode="auto">
          <a:xfrm>
            <a:off x="2864768" y="5867980"/>
            <a:ext cx="3600666" cy="369332"/>
          </a:xfrm>
          <a:prstGeom prst="rect">
            <a:avLst/>
          </a:prstGeom>
          <a:noFill/>
          <a:ln w="12700">
            <a:noFill/>
            <a:miter lim="800000"/>
            <a:headEnd/>
            <a:tailEnd/>
          </a:ln>
        </p:spPr>
        <p:txBody>
          <a:bodyPr wrap="none">
            <a:spAutoFit/>
          </a:bodyPr>
          <a:lstStyle/>
          <a:p>
            <a:r>
              <a:rPr lang="en-GB" dirty="0" smtClean="0">
                <a:solidFill>
                  <a:srgbClr val="990033"/>
                </a:solidFill>
              </a:rPr>
              <a:t>By using predictive coding (and reflexes)</a:t>
            </a:r>
            <a:endParaRPr lang="en-US" dirty="0">
              <a:solidFill>
                <a:srgbClr val="990033"/>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81921" name="Object 1"/>
          <p:cNvGraphicFramePr>
            <a:graphicFrameLocks noChangeAspect="1"/>
          </p:cNvGraphicFramePr>
          <p:nvPr/>
        </p:nvGraphicFramePr>
        <p:xfrm>
          <a:off x="3656856" y="2132856"/>
          <a:ext cx="1609725" cy="1419225"/>
        </p:xfrm>
        <a:graphic>
          <a:graphicData uri="http://schemas.openxmlformats.org/presentationml/2006/ole">
            <mc:AlternateContent xmlns:mc="http://schemas.openxmlformats.org/markup-compatibility/2006">
              <mc:Choice xmlns:v="urn:schemas-microsoft-com:vml" Requires="v">
                <p:oleObj spid="_x0000_s208902" name="Equation" r:id="rId3" imgW="1600200" imgH="1422400" progId="Equation.DSMT4">
                  <p:embed/>
                </p:oleObj>
              </mc:Choice>
              <mc:Fallback>
                <p:oleObj name="Equation" r:id="rId3" imgW="1600200" imgH="142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132856"/>
                        <a:ext cx="1609725" cy="1419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24" name="Rectangle 4"/>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81926" name="Rectangle 6"/>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81925" name="Object 5"/>
          <p:cNvGraphicFramePr>
            <a:graphicFrameLocks noChangeAspect="1"/>
          </p:cNvGraphicFramePr>
          <p:nvPr/>
        </p:nvGraphicFramePr>
        <p:xfrm>
          <a:off x="6300788" y="2146548"/>
          <a:ext cx="2624137" cy="1714500"/>
        </p:xfrm>
        <a:graphic>
          <a:graphicData uri="http://schemas.openxmlformats.org/presentationml/2006/ole">
            <mc:AlternateContent xmlns:mc="http://schemas.openxmlformats.org/markup-compatibility/2006">
              <mc:Choice xmlns:v="urn:schemas-microsoft-com:vml" Requires="v">
                <p:oleObj spid="_x0000_s208903" name="Equation" r:id="rId5" imgW="2628720" imgH="1714320" progId="Equation.DSMT4">
                  <p:embed/>
                </p:oleObj>
              </mc:Choice>
              <mc:Fallback>
                <p:oleObj name="Equation" r:id="rId5" imgW="2628720" imgH="17143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2146548"/>
                        <a:ext cx="2624137" cy="171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28" name="Rectangle 8"/>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81929" name="Object 2"/>
          <p:cNvGraphicFramePr>
            <a:graphicFrameLocks noChangeAspect="1"/>
          </p:cNvGraphicFramePr>
          <p:nvPr/>
        </p:nvGraphicFramePr>
        <p:xfrm>
          <a:off x="776536" y="2708920"/>
          <a:ext cx="1903126" cy="1728192"/>
        </p:xfrm>
        <a:graphic>
          <a:graphicData uri="http://schemas.openxmlformats.org/presentationml/2006/ole">
            <mc:AlternateContent xmlns:mc="http://schemas.openxmlformats.org/markup-compatibility/2006">
              <mc:Choice xmlns:v="urn:schemas-microsoft-com:vml" Requires="v">
                <p:oleObj spid="_x0000_s208904" name="PHOTO-PAINT" r:id="rId7" imgW="4457143" imgH="4241270" progId="">
                  <p:embed/>
                </p:oleObj>
              </mc:Choice>
              <mc:Fallback>
                <p:oleObj name="PHOTO-PAINT" r:id="rId7" imgW="4457143" imgH="4241270" progId="">
                  <p:embed/>
                  <p:pic>
                    <p:nvPicPr>
                      <p:cNvPr id="0" name="Object 2"/>
                      <p:cNvPicPr>
                        <a:picLocks noChangeAspect="1" noChangeArrowheads="1"/>
                      </p:cNvPicPr>
                      <p:nvPr/>
                    </p:nvPicPr>
                    <p:blipFill>
                      <a:blip r:embed="rId8">
                        <a:clrChange>
                          <a:clrFrom>
                            <a:srgbClr val="FFF2CA"/>
                          </a:clrFrom>
                          <a:clrTo>
                            <a:srgbClr val="FFF2CA">
                              <a:alpha val="0"/>
                            </a:srgbClr>
                          </a:clrTo>
                        </a:clrChange>
                        <a:lum bright="56000" contrast="-72000"/>
                        <a:extLst>
                          <a:ext uri="{28A0092B-C50C-407E-A947-70E740481C1C}">
                            <a14:useLocalDpi xmlns:a14="http://schemas.microsoft.com/office/drawing/2010/main" val="0"/>
                          </a:ext>
                        </a:extLst>
                      </a:blip>
                      <a:srcRect/>
                      <a:stretch>
                        <a:fillRect/>
                      </a:stretch>
                    </p:blipFill>
                    <p:spPr bwMode="auto">
                      <a:xfrm>
                        <a:off x="776536" y="2708920"/>
                        <a:ext cx="1903126"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AutoShape 14"/>
          <p:cNvSpPr>
            <a:spLocks noChangeArrowheads="1"/>
          </p:cNvSpPr>
          <p:nvPr/>
        </p:nvSpPr>
        <p:spPr bwMode="auto">
          <a:xfrm rot="10800000">
            <a:off x="488504" y="2276872"/>
            <a:ext cx="526505" cy="995214"/>
          </a:xfrm>
          <a:prstGeom prst="curvedLeftArrow">
            <a:avLst>
              <a:gd name="adj1" fmla="val 14616"/>
              <a:gd name="adj2" fmla="val 73183"/>
              <a:gd name="adj3" fmla="val 20338"/>
            </a:avLst>
          </a:prstGeom>
          <a:gradFill rotWithShape="1">
            <a:gsLst>
              <a:gs pos="0">
                <a:srgbClr val="990033"/>
              </a:gs>
              <a:gs pos="100000">
                <a:srgbClr val="470018">
                  <a:alpha val="53000"/>
                </a:srgbClr>
              </a:gs>
            </a:gsLst>
            <a:lin ang="5400000" scaled="1"/>
          </a:gradFill>
          <a:ln w="9525">
            <a:noFill/>
            <a:miter lim="800000"/>
            <a:headEnd/>
            <a:tailEnd/>
          </a:ln>
        </p:spPr>
        <p:txBody>
          <a:bodyPr rot="10800000" wrap="none" anchor="ctr"/>
          <a:lstStyle/>
          <a:p>
            <a:endParaRPr lang="en-GB"/>
          </a:p>
        </p:txBody>
      </p:sp>
      <p:graphicFrame>
        <p:nvGraphicFramePr>
          <p:cNvPr id="81923" name="Object 3"/>
          <p:cNvGraphicFramePr>
            <a:graphicFrameLocks noChangeAspect="1"/>
          </p:cNvGraphicFramePr>
          <p:nvPr/>
        </p:nvGraphicFramePr>
        <p:xfrm>
          <a:off x="1137097" y="2175892"/>
          <a:ext cx="1257300" cy="1181100"/>
        </p:xfrm>
        <a:graphic>
          <a:graphicData uri="http://schemas.openxmlformats.org/presentationml/2006/ole">
            <mc:AlternateContent xmlns:mc="http://schemas.openxmlformats.org/markup-compatibility/2006">
              <mc:Choice xmlns:v="urn:schemas-microsoft-com:vml" Requires="v">
                <p:oleObj spid="_x0000_s208905" name="Equation" r:id="rId9" imgW="1257300" imgH="1181100" progId="Equation.DSMT4">
                  <p:embed/>
                </p:oleObj>
              </mc:Choice>
              <mc:Fallback>
                <p:oleObj name="Equation" r:id="rId9" imgW="1257300" imgH="1181100" progId="Equation.DSMT4">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7097" y="2175892"/>
                        <a:ext cx="1257300" cy="118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AutoShape 14"/>
          <p:cNvSpPr>
            <a:spLocks noChangeArrowheads="1"/>
          </p:cNvSpPr>
          <p:nvPr/>
        </p:nvSpPr>
        <p:spPr bwMode="auto">
          <a:xfrm rot="10800000" flipH="1" flipV="1">
            <a:off x="2463553" y="2420888"/>
            <a:ext cx="545231" cy="1021010"/>
          </a:xfrm>
          <a:prstGeom prst="curvedLeftArrow">
            <a:avLst>
              <a:gd name="adj1" fmla="val 14616"/>
              <a:gd name="adj2" fmla="val 73183"/>
              <a:gd name="adj3" fmla="val 20338"/>
            </a:avLst>
          </a:prstGeom>
          <a:gradFill rotWithShape="1">
            <a:gsLst>
              <a:gs pos="0">
                <a:srgbClr val="990033"/>
              </a:gs>
              <a:gs pos="100000">
                <a:srgbClr val="470018">
                  <a:alpha val="53000"/>
                </a:srgbClr>
              </a:gs>
            </a:gsLst>
            <a:lin ang="5400000" scaled="1"/>
          </a:gradFill>
          <a:ln w="9525">
            <a:noFill/>
            <a:miter lim="800000"/>
            <a:headEnd/>
            <a:tailEnd/>
          </a:ln>
        </p:spPr>
        <p:txBody>
          <a:bodyPr rot="10800000" wrap="none" anchor="ctr"/>
          <a:lstStyle/>
          <a:p>
            <a:endParaRPr lang="en-GB"/>
          </a:p>
        </p:txBody>
      </p:sp>
      <p:pic>
        <p:nvPicPr>
          <p:cNvPr id="14" name="Picture 5" descr="A1_bad"/>
          <p:cNvPicPr>
            <a:picLocks noChangeAspect="1" noChangeArrowheads="1"/>
          </p:cNvPicPr>
          <p:nvPr/>
        </p:nvPicPr>
        <p:blipFill>
          <a:blip r:embed="rId11" cstate="print"/>
          <a:stretch>
            <a:fillRect/>
          </a:stretch>
        </p:blipFill>
        <p:spPr bwMode="auto">
          <a:xfrm>
            <a:off x="3584848" y="3501008"/>
            <a:ext cx="1728192" cy="2164241"/>
          </a:xfrm>
          <a:prstGeom prst="rect">
            <a:avLst/>
          </a:prstGeom>
          <a:ln>
            <a:noFill/>
          </a:ln>
          <a:effectLst>
            <a:softEdge rad="112500"/>
          </a:effectLst>
        </p:spPr>
      </p:pic>
      <p:sp>
        <p:nvSpPr>
          <p:cNvPr id="65" name="TextBox 64"/>
          <p:cNvSpPr txBox="1"/>
          <p:nvPr/>
        </p:nvSpPr>
        <p:spPr>
          <a:xfrm>
            <a:off x="727771" y="1196752"/>
            <a:ext cx="2064989" cy="338554"/>
          </a:xfrm>
          <a:prstGeom prst="rect">
            <a:avLst/>
          </a:prstGeom>
          <a:noFill/>
        </p:spPr>
        <p:txBody>
          <a:bodyPr wrap="none" rtlCol="0">
            <a:spAutoFit/>
          </a:bodyPr>
          <a:lstStyle/>
          <a:p>
            <a:r>
              <a:rPr lang="en-GB" sz="1600" dirty="0" smtClean="0">
                <a:solidFill>
                  <a:srgbClr val="990033"/>
                </a:solidFill>
              </a:rPr>
              <a:t>Free energy minimisation</a:t>
            </a:r>
            <a:endParaRPr lang="en-GB" sz="1600" dirty="0">
              <a:solidFill>
                <a:srgbClr val="990033"/>
              </a:solidFill>
            </a:endParaRPr>
          </a:p>
        </p:txBody>
      </p:sp>
      <p:sp>
        <p:nvSpPr>
          <p:cNvPr id="66" name="TextBox 65"/>
          <p:cNvSpPr txBox="1"/>
          <p:nvPr/>
        </p:nvSpPr>
        <p:spPr>
          <a:xfrm>
            <a:off x="3661880" y="1196752"/>
            <a:ext cx="1507144" cy="338554"/>
          </a:xfrm>
          <a:prstGeom prst="rect">
            <a:avLst/>
          </a:prstGeom>
          <a:noFill/>
        </p:spPr>
        <p:txBody>
          <a:bodyPr wrap="none" rtlCol="0">
            <a:spAutoFit/>
          </a:bodyPr>
          <a:lstStyle/>
          <a:p>
            <a:r>
              <a:rPr lang="en-GB" sz="1600" dirty="0" smtClean="0">
                <a:solidFill>
                  <a:srgbClr val="990033"/>
                </a:solidFill>
              </a:rPr>
              <a:t>Generative model</a:t>
            </a:r>
            <a:endParaRPr lang="en-GB" sz="1600" dirty="0">
              <a:solidFill>
                <a:srgbClr val="990033"/>
              </a:solidFill>
            </a:endParaRPr>
          </a:p>
        </p:txBody>
      </p:sp>
      <p:sp>
        <p:nvSpPr>
          <p:cNvPr id="67" name="TextBox 66"/>
          <p:cNvSpPr txBox="1"/>
          <p:nvPr/>
        </p:nvSpPr>
        <p:spPr>
          <a:xfrm>
            <a:off x="6249144" y="1196752"/>
            <a:ext cx="2441694" cy="338554"/>
          </a:xfrm>
          <a:prstGeom prst="rect">
            <a:avLst/>
          </a:prstGeom>
          <a:noFill/>
        </p:spPr>
        <p:txBody>
          <a:bodyPr wrap="none" rtlCol="0">
            <a:spAutoFit/>
          </a:bodyPr>
          <a:lstStyle/>
          <a:p>
            <a:r>
              <a:rPr lang="en-GB" sz="1600" dirty="0" smtClean="0">
                <a:solidFill>
                  <a:srgbClr val="990033"/>
                </a:solidFill>
              </a:rPr>
              <a:t>Predictive coding with reflexes</a:t>
            </a:r>
            <a:endParaRPr lang="en-GB" sz="1600" dirty="0">
              <a:solidFill>
                <a:srgbClr val="990033"/>
              </a:solidFill>
            </a:endParaRPr>
          </a:p>
        </p:txBody>
      </p:sp>
      <p:cxnSp>
        <p:nvCxnSpPr>
          <p:cNvPr id="69" name="Straight Arrow Connector 68"/>
          <p:cNvCxnSpPr/>
          <p:nvPr/>
        </p:nvCxnSpPr>
        <p:spPr>
          <a:xfrm>
            <a:off x="2936776" y="1340768"/>
            <a:ext cx="432048" cy="0"/>
          </a:xfrm>
          <a:prstGeom prst="straightConnector1">
            <a:avLst/>
          </a:prstGeom>
          <a:ln>
            <a:solidFill>
              <a:srgbClr val="99003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5457056" y="1340768"/>
            <a:ext cx="432048" cy="0"/>
          </a:xfrm>
          <a:prstGeom prst="straightConnector1">
            <a:avLst/>
          </a:prstGeom>
          <a:ln>
            <a:solidFill>
              <a:srgbClr val="99003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3" name="Picture 6"/>
          <p:cNvPicPr>
            <a:picLocks noChangeAspect="1" noChangeArrowheads="1"/>
          </p:cNvPicPr>
          <p:nvPr/>
        </p:nvPicPr>
        <p:blipFill>
          <a:blip r:embed="rId12" cstate="print"/>
          <a:srcRect/>
          <a:stretch>
            <a:fillRect/>
          </a:stretch>
        </p:blipFill>
        <p:spPr bwMode="auto">
          <a:xfrm>
            <a:off x="6897216" y="4293096"/>
            <a:ext cx="1324007" cy="1820044"/>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9039</TotalTime>
  <Words>1050</Words>
  <Application>Microsoft Office PowerPoint</Application>
  <PresentationFormat>A4 Paper (210x297 mm)</PresentationFormat>
  <Paragraphs>237</Paragraphs>
  <Slides>23</Slides>
  <Notes>2</Notes>
  <HiddenSlides>0</HiddenSlides>
  <MMClips>4</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23</vt:i4>
      </vt:variant>
    </vt:vector>
  </HeadingPairs>
  <TitlesOfParts>
    <vt:vector size="27" baseType="lpstr">
      <vt:lpstr>Default Design</vt:lpstr>
      <vt:lpstr>CorelPhotoPaint.Image.11</vt:lpstr>
      <vt:lpstr>Equation</vt:lpstr>
      <vt:lpstr>PHOTO-PAINT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Functional Imaging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Karl Friston</dc:creator>
  <cp:lastModifiedBy>karl</cp:lastModifiedBy>
  <cp:revision>395</cp:revision>
  <dcterms:created xsi:type="dcterms:W3CDTF">2007-09-22T16:30:34Z</dcterms:created>
  <dcterms:modified xsi:type="dcterms:W3CDTF">2013-02-25T19:45:00Z</dcterms:modified>
</cp:coreProperties>
</file>