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Default Extension="WAV" ContentType="audio/wav"/>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wmv" ContentType="video/x-ms-wmv"/>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499" r:id="rId2"/>
    <p:sldId id="506" r:id="rId3"/>
    <p:sldId id="460" r:id="rId4"/>
    <p:sldId id="500" r:id="rId5"/>
    <p:sldId id="517" r:id="rId6"/>
    <p:sldId id="507" r:id="rId7"/>
    <p:sldId id="523" r:id="rId8"/>
    <p:sldId id="508" r:id="rId9"/>
    <p:sldId id="501" r:id="rId10"/>
    <p:sldId id="503" r:id="rId11"/>
    <p:sldId id="502" r:id="rId12"/>
    <p:sldId id="522" r:id="rId13"/>
    <p:sldId id="524" r:id="rId14"/>
    <p:sldId id="490" r:id="rId15"/>
    <p:sldId id="520" r:id="rId16"/>
    <p:sldId id="521" r:id="rId17"/>
    <p:sldId id="477" r:id="rId18"/>
    <p:sldId id="496" r:id="rId19"/>
    <p:sldId id="479" r:id="rId20"/>
    <p:sldId id="370" r:id="rId21"/>
    <p:sldId id="525" r:id="rId22"/>
    <p:sldId id="528" r:id="rId23"/>
    <p:sldId id="471" r:id="rId24"/>
    <p:sldId id="526" r:id="rId25"/>
    <p:sldId id="515" r:id="rId26"/>
    <p:sldId id="491" r:id="rId27"/>
    <p:sldId id="518" r:id="rId28"/>
    <p:sldId id="488" r:id="rId29"/>
    <p:sldId id="392" r:id="rId30"/>
    <p:sldId id="489" r:id="rId31"/>
  </p:sldIdLst>
  <p:sldSz cx="9906000" cy="6858000" type="A4"/>
  <p:notesSz cx="7099300" cy="10234613"/>
  <p:defaultTextStyle>
    <a:defPPr>
      <a:defRPr lang="en-US"/>
    </a:defPPr>
    <a:lvl1pPr algn="l" rtl="0" fontAlgn="base">
      <a:spcBef>
        <a:spcPct val="0"/>
      </a:spcBef>
      <a:spcAft>
        <a:spcPct val="0"/>
      </a:spcAft>
      <a:defRPr kern="1200">
        <a:solidFill>
          <a:schemeClr val="tx1"/>
        </a:solidFill>
        <a:latin typeface="Arial Narrow" pitchFamily="34" charset="0"/>
        <a:ea typeface="+mn-ea"/>
        <a:cs typeface="Arial" charset="0"/>
      </a:defRPr>
    </a:lvl1pPr>
    <a:lvl2pPr marL="457200" algn="l" rtl="0" fontAlgn="base">
      <a:spcBef>
        <a:spcPct val="0"/>
      </a:spcBef>
      <a:spcAft>
        <a:spcPct val="0"/>
      </a:spcAft>
      <a:defRPr kern="1200">
        <a:solidFill>
          <a:schemeClr val="tx1"/>
        </a:solidFill>
        <a:latin typeface="Arial Narrow" pitchFamily="34" charset="0"/>
        <a:ea typeface="+mn-ea"/>
        <a:cs typeface="Arial" charset="0"/>
      </a:defRPr>
    </a:lvl2pPr>
    <a:lvl3pPr marL="914400" algn="l" rtl="0" fontAlgn="base">
      <a:spcBef>
        <a:spcPct val="0"/>
      </a:spcBef>
      <a:spcAft>
        <a:spcPct val="0"/>
      </a:spcAft>
      <a:defRPr kern="1200">
        <a:solidFill>
          <a:schemeClr val="tx1"/>
        </a:solidFill>
        <a:latin typeface="Arial Narrow" pitchFamily="34" charset="0"/>
        <a:ea typeface="+mn-ea"/>
        <a:cs typeface="Arial" charset="0"/>
      </a:defRPr>
    </a:lvl3pPr>
    <a:lvl4pPr marL="1371600" algn="l" rtl="0" fontAlgn="base">
      <a:spcBef>
        <a:spcPct val="0"/>
      </a:spcBef>
      <a:spcAft>
        <a:spcPct val="0"/>
      </a:spcAft>
      <a:defRPr kern="1200">
        <a:solidFill>
          <a:schemeClr val="tx1"/>
        </a:solidFill>
        <a:latin typeface="Arial Narrow" pitchFamily="34" charset="0"/>
        <a:ea typeface="+mn-ea"/>
        <a:cs typeface="Arial" charset="0"/>
      </a:defRPr>
    </a:lvl4pPr>
    <a:lvl5pPr marL="1828800" algn="l" rtl="0" fontAlgn="base">
      <a:spcBef>
        <a:spcPct val="0"/>
      </a:spcBef>
      <a:spcAft>
        <a:spcPct val="0"/>
      </a:spcAft>
      <a:defRPr kern="1200">
        <a:solidFill>
          <a:schemeClr val="tx1"/>
        </a:solidFill>
        <a:latin typeface="Arial Narrow" pitchFamily="34" charset="0"/>
        <a:ea typeface="+mn-ea"/>
        <a:cs typeface="Arial" charset="0"/>
      </a:defRPr>
    </a:lvl5pPr>
    <a:lvl6pPr marL="2286000" algn="l" defTabSz="914400" rtl="0" eaLnBrk="1" latinLnBrk="0" hangingPunct="1">
      <a:defRPr kern="1200">
        <a:solidFill>
          <a:schemeClr val="tx1"/>
        </a:solidFill>
        <a:latin typeface="Arial Narrow" pitchFamily="34" charset="0"/>
        <a:ea typeface="+mn-ea"/>
        <a:cs typeface="Arial" charset="0"/>
      </a:defRPr>
    </a:lvl6pPr>
    <a:lvl7pPr marL="2743200" algn="l" defTabSz="914400" rtl="0" eaLnBrk="1" latinLnBrk="0" hangingPunct="1">
      <a:defRPr kern="1200">
        <a:solidFill>
          <a:schemeClr val="tx1"/>
        </a:solidFill>
        <a:latin typeface="Arial Narrow" pitchFamily="34" charset="0"/>
        <a:ea typeface="+mn-ea"/>
        <a:cs typeface="Arial" charset="0"/>
      </a:defRPr>
    </a:lvl7pPr>
    <a:lvl8pPr marL="3200400" algn="l" defTabSz="914400" rtl="0" eaLnBrk="1" latinLnBrk="0" hangingPunct="1">
      <a:defRPr kern="1200">
        <a:solidFill>
          <a:schemeClr val="tx1"/>
        </a:solidFill>
        <a:latin typeface="Arial Narrow" pitchFamily="34" charset="0"/>
        <a:ea typeface="+mn-ea"/>
        <a:cs typeface="Arial" charset="0"/>
      </a:defRPr>
    </a:lvl8pPr>
    <a:lvl9pPr marL="3657600" algn="l" defTabSz="914400" rtl="0" eaLnBrk="1" latinLnBrk="0" hangingPunct="1">
      <a:defRPr kern="1200">
        <a:solidFill>
          <a:schemeClr val="tx1"/>
        </a:solidFill>
        <a:latin typeface="Arial Narrow"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FF00FF"/>
    <a:srgbClr val="0000FF"/>
    <a:srgbClr val="990033"/>
    <a:srgbClr val="C0C0C0"/>
    <a:srgbClr val="FFCCCC"/>
    <a:srgbClr val="EAEAEA"/>
    <a:srgbClr val="CCFFCC"/>
    <a:srgbClr val="FFFEF7"/>
    <a:srgbClr val="33333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613" autoAdjust="0"/>
    <p:restoredTop sz="94647" autoAdjust="0"/>
  </p:normalViewPr>
  <p:slideViewPr>
    <p:cSldViewPr>
      <p:cViewPr varScale="1">
        <p:scale>
          <a:sx n="122" d="100"/>
          <a:sy n="122" d="100"/>
        </p:scale>
        <p:origin x="-654" y="-90"/>
      </p:cViewPr>
      <p:guideLst>
        <p:guide orient="horz" pos="2160"/>
        <p:guide pos="3120"/>
      </p:guideLst>
    </p:cSldViewPr>
  </p:slideViewPr>
  <p:notesTextViewPr>
    <p:cViewPr>
      <p:scale>
        <a:sx n="100" d="100"/>
        <a:sy n="100" d="100"/>
      </p:scale>
      <p:origin x="0" y="0"/>
    </p:cViewPr>
  </p:notesTextViewPr>
  <p:sorterViewPr>
    <p:cViewPr>
      <p:scale>
        <a:sx n="66" d="100"/>
        <a:sy n="66" d="100"/>
      </p:scale>
      <p:origin x="0" y="0"/>
    </p:cViewPr>
  </p:sorterViewPr>
  <p:gridSpacing cx="46085125" cy="4608512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image" Target="../media/image7.wmf"/><Relationship Id="rId4" Type="http://schemas.openxmlformats.org/officeDocument/2006/relationships/image" Target="../media/image10.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23.wmf"/><Relationship Id="rId2" Type="http://schemas.openxmlformats.org/officeDocument/2006/relationships/image" Target="../media/image122.emf"/><Relationship Id="rId1" Type="http://schemas.openxmlformats.org/officeDocument/2006/relationships/image" Target="../media/image121.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30.wmf"/><Relationship Id="rId2" Type="http://schemas.openxmlformats.org/officeDocument/2006/relationships/image" Target="../media/image129.wmf"/><Relationship Id="rId1" Type="http://schemas.openxmlformats.org/officeDocument/2006/relationships/image" Target="../media/image128.wmf"/><Relationship Id="rId5" Type="http://schemas.openxmlformats.org/officeDocument/2006/relationships/image" Target="../media/image132.wmf"/><Relationship Id="rId4" Type="http://schemas.openxmlformats.org/officeDocument/2006/relationships/image" Target="../media/image131.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38.wmf"/><Relationship Id="rId1" Type="http://schemas.openxmlformats.org/officeDocument/2006/relationships/image" Target="../media/image137.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 Id="rId4" Type="http://schemas.openxmlformats.org/officeDocument/2006/relationships/image" Target="../media/image16.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image" Target="../media/image1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image" Target="../media/image46.w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62.wmf"/><Relationship Id="rId13" Type="http://schemas.openxmlformats.org/officeDocument/2006/relationships/image" Target="../media/image67.wmf"/><Relationship Id="rId18" Type="http://schemas.openxmlformats.org/officeDocument/2006/relationships/image" Target="../media/image72.wmf"/><Relationship Id="rId3" Type="http://schemas.openxmlformats.org/officeDocument/2006/relationships/image" Target="../media/image57.wmf"/><Relationship Id="rId21" Type="http://schemas.openxmlformats.org/officeDocument/2006/relationships/image" Target="../media/image75.wmf"/><Relationship Id="rId7" Type="http://schemas.openxmlformats.org/officeDocument/2006/relationships/image" Target="../media/image61.wmf"/><Relationship Id="rId12" Type="http://schemas.openxmlformats.org/officeDocument/2006/relationships/image" Target="../media/image66.wmf"/><Relationship Id="rId17" Type="http://schemas.openxmlformats.org/officeDocument/2006/relationships/image" Target="../media/image71.wmf"/><Relationship Id="rId2" Type="http://schemas.openxmlformats.org/officeDocument/2006/relationships/image" Target="../media/image56.wmf"/><Relationship Id="rId16" Type="http://schemas.openxmlformats.org/officeDocument/2006/relationships/image" Target="../media/image70.wmf"/><Relationship Id="rId20" Type="http://schemas.openxmlformats.org/officeDocument/2006/relationships/image" Target="../media/image74.wmf"/><Relationship Id="rId1" Type="http://schemas.openxmlformats.org/officeDocument/2006/relationships/image" Target="../media/image55.wmf"/><Relationship Id="rId6" Type="http://schemas.openxmlformats.org/officeDocument/2006/relationships/image" Target="../media/image60.wmf"/><Relationship Id="rId11" Type="http://schemas.openxmlformats.org/officeDocument/2006/relationships/image" Target="../media/image65.wmf"/><Relationship Id="rId5" Type="http://schemas.openxmlformats.org/officeDocument/2006/relationships/image" Target="../media/image59.wmf"/><Relationship Id="rId15" Type="http://schemas.openxmlformats.org/officeDocument/2006/relationships/image" Target="../media/image69.wmf"/><Relationship Id="rId10" Type="http://schemas.openxmlformats.org/officeDocument/2006/relationships/image" Target="../media/image64.wmf"/><Relationship Id="rId19" Type="http://schemas.openxmlformats.org/officeDocument/2006/relationships/image" Target="../media/image73.wmf"/><Relationship Id="rId4" Type="http://schemas.openxmlformats.org/officeDocument/2006/relationships/image" Target="../media/image58.wmf"/><Relationship Id="rId9" Type="http://schemas.openxmlformats.org/officeDocument/2006/relationships/image" Target="../media/image63.wmf"/><Relationship Id="rId14" Type="http://schemas.openxmlformats.org/officeDocument/2006/relationships/image" Target="../media/image68.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image" Target="../media/image81.wmf"/><Relationship Id="rId1" Type="http://schemas.openxmlformats.org/officeDocument/2006/relationships/image" Target="../media/image80.wmf"/><Relationship Id="rId5" Type="http://schemas.openxmlformats.org/officeDocument/2006/relationships/image" Target="../media/image84.wmf"/><Relationship Id="rId4" Type="http://schemas.openxmlformats.org/officeDocument/2006/relationships/image" Target="../media/image83.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89.wmf"/><Relationship Id="rId1" Type="http://schemas.openxmlformats.org/officeDocument/2006/relationships/image" Target="../media/image88.wmf"/></Relationships>
</file>

<file path=ppt/drawings/_rels/vmlDrawing9.vml.rels><?xml version="1.0" encoding="UTF-8" standalone="yes"?>
<Relationships xmlns="http://schemas.openxmlformats.org/package/2006/relationships"><Relationship Id="rId8" Type="http://schemas.openxmlformats.org/officeDocument/2006/relationships/image" Target="../media/image108.wmf"/><Relationship Id="rId13" Type="http://schemas.openxmlformats.org/officeDocument/2006/relationships/image" Target="../media/image113.emf"/><Relationship Id="rId3" Type="http://schemas.openxmlformats.org/officeDocument/2006/relationships/image" Target="../media/image103.emf"/><Relationship Id="rId7" Type="http://schemas.openxmlformats.org/officeDocument/2006/relationships/image" Target="../media/image107.wmf"/><Relationship Id="rId12" Type="http://schemas.openxmlformats.org/officeDocument/2006/relationships/image" Target="../media/image112.emf"/><Relationship Id="rId2" Type="http://schemas.openxmlformats.org/officeDocument/2006/relationships/image" Target="../media/image102.wmf"/><Relationship Id="rId16" Type="http://schemas.openxmlformats.org/officeDocument/2006/relationships/image" Target="../media/image116.wmf"/><Relationship Id="rId1" Type="http://schemas.openxmlformats.org/officeDocument/2006/relationships/image" Target="../media/image101.wmf"/><Relationship Id="rId6" Type="http://schemas.openxmlformats.org/officeDocument/2006/relationships/image" Target="../media/image106.wmf"/><Relationship Id="rId11" Type="http://schemas.openxmlformats.org/officeDocument/2006/relationships/image" Target="../media/image111.emf"/><Relationship Id="rId5" Type="http://schemas.openxmlformats.org/officeDocument/2006/relationships/image" Target="../media/image105.wmf"/><Relationship Id="rId15" Type="http://schemas.openxmlformats.org/officeDocument/2006/relationships/image" Target="../media/image115.emf"/><Relationship Id="rId10" Type="http://schemas.openxmlformats.org/officeDocument/2006/relationships/image" Target="../media/image110.emf"/><Relationship Id="rId4" Type="http://schemas.openxmlformats.org/officeDocument/2006/relationships/image" Target="../media/image104.wmf"/><Relationship Id="rId9" Type="http://schemas.openxmlformats.org/officeDocument/2006/relationships/image" Target="../media/image109.wmf"/><Relationship Id="rId14" Type="http://schemas.openxmlformats.org/officeDocument/2006/relationships/image" Target="../media/image1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076363"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defRPr sz="1300">
                <a:latin typeface="Arial" pitchFamily="34" charset="0"/>
                <a:cs typeface="+mn-cs"/>
              </a:defRPr>
            </a:lvl1pPr>
          </a:lstStyle>
          <a:p>
            <a:pPr>
              <a:defRPr/>
            </a:pPr>
            <a:endParaRPr lang="en-US"/>
          </a:p>
        </p:txBody>
      </p:sp>
      <p:sp>
        <p:nvSpPr>
          <p:cNvPr id="6147" name="Rectangle 3"/>
          <p:cNvSpPr>
            <a:spLocks noGrp="1" noChangeArrowheads="1"/>
          </p:cNvSpPr>
          <p:nvPr>
            <p:ph type="dt" idx="1"/>
          </p:nvPr>
        </p:nvSpPr>
        <p:spPr bwMode="auto">
          <a:xfrm>
            <a:off x="4021294" y="0"/>
            <a:ext cx="3076363"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a:defRPr sz="1300">
                <a:latin typeface="Arial" pitchFamily="34" charset="0"/>
                <a:cs typeface="+mn-cs"/>
              </a:defRPr>
            </a:lvl1pPr>
          </a:lstStyle>
          <a:p>
            <a:pPr>
              <a:defRPr/>
            </a:pPr>
            <a:endParaRPr lang="en-US"/>
          </a:p>
        </p:txBody>
      </p:sp>
      <p:sp>
        <p:nvSpPr>
          <p:cNvPr id="70660" name="Rectangle 4"/>
          <p:cNvSpPr>
            <a:spLocks noGrp="1" noRot="1" noChangeAspect="1" noChangeArrowheads="1" noTextEdit="1"/>
          </p:cNvSpPr>
          <p:nvPr>
            <p:ph type="sldImg" idx="2"/>
          </p:nvPr>
        </p:nvSpPr>
        <p:spPr bwMode="auto">
          <a:xfrm>
            <a:off x="779463" y="768350"/>
            <a:ext cx="5540375" cy="3836988"/>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709930" y="4861441"/>
            <a:ext cx="5679440" cy="4605576"/>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9721106"/>
            <a:ext cx="3076363"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defRPr sz="1300">
                <a:latin typeface="Arial" pitchFamily="34" charset="0"/>
                <a:cs typeface="+mn-cs"/>
              </a:defRPr>
            </a:lvl1pPr>
          </a:lstStyle>
          <a:p>
            <a:pPr>
              <a:defRPr/>
            </a:pPr>
            <a:endParaRPr lang="en-US"/>
          </a:p>
        </p:txBody>
      </p:sp>
      <p:sp>
        <p:nvSpPr>
          <p:cNvPr id="6151" name="Rectangle 7"/>
          <p:cNvSpPr>
            <a:spLocks noGrp="1" noChangeArrowheads="1"/>
          </p:cNvSpPr>
          <p:nvPr>
            <p:ph type="sldNum" sz="quarter" idx="5"/>
          </p:nvPr>
        </p:nvSpPr>
        <p:spPr bwMode="auto">
          <a:xfrm>
            <a:off x="4021294" y="9721106"/>
            <a:ext cx="3076363"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a:defRPr sz="1300">
                <a:latin typeface="Arial" pitchFamily="34" charset="0"/>
                <a:cs typeface="+mn-cs"/>
              </a:defRPr>
            </a:lvl1pPr>
          </a:lstStyle>
          <a:p>
            <a:pPr>
              <a:defRPr/>
            </a:pPr>
            <a:fld id="{2A34BDE2-A45F-4507-9E48-B3D00408F77B}" type="slidenum">
              <a:rPr lang="en-US"/>
              <a:pPr>
                <a:defRPr/>
              </a:pPr>
              <a:t>‹#›</a:t>
            </a:fld>
            <a:endParaRPr lang="en-US"/>
          </a:p>
        </p:txBody>
      </p:sp>
    </p:spTree>
    <p:extLst>
      <p:ext uri="{BB962C8B-B14F-4D97-AF65-F5344CB8AC3E}">
        <p14:creationId xmlns:p14="http://schemas.microsoft.com/office/powerpoint/2010/main" xmlns="" val="37850312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txBox="1">
            <a:spLocks noGrp="1" noChangeArrowheads="1"/>
          </p:cNvSpPr>
          <p:nvPr/>
        </p:nvSpPr>
        <p:spPr bwMode="auto">
          <a:xfrm>
            <a:off x="4021294" y="9721106"/>
            <a:ext cx="3076363" cy="511731"/>
          </a:xfrm>
          <a:prstGeom prst="rect">
            <a:avLst/>
          </a:prstGeom>
          <a:noFill/>
          <a:ln>
            <a:miter lim="800000"/>
            <a:headEnd/>
            <a:tailEnd/>
          </a:ln>
        </p:spPr>
        <p:txBody>
          <a:bodyPr lIns="99048" tIns="49524" rIns="99048" bIns="49524" anchor="b"/>
          <a:lstStyle/>
          <a:p>
            <a:pPr algn="r">
              <a:defRPr/>
            </a:pPr>
            <a:fld id="{01C014DE-7664-429E-8B94-E8A5D7093402}" type="slidenum">
              <a:rPr lang="en-US" sz="1300">
                <a:latin typeface="Arial" charset="0"/>
                <a:cs typeface="+mn-cs"/>
              </a:rPr>
              <a:pPr algn="r">
                <a:defRPr/>
              </a:pPr>
              <a:t>5</a:t>
            </a:fld>
            <a:endParaRPr lang="en-US" sz="1300" dirty="0">
              <a:latin typeface="Arial" charset="0"/>
              <a:cs typeface="+mn-cs"/>
            </a:endParaRPr>
          </a:p>
        </p:txBody>
      </p:sp>
      <p:sp>
        <p:nvSpPr>
          <p:cNvPr id="33795" name="Rectangle 2"/>
          <p:cNvSpPr>
            <a:spLocks noGrp="1" noRot="1" noChangeAspect="1" noChangeArrowheads="1" noTextEdit="1"/>
          </p:cNvSpPr>
          <p:nvPr>
            <p:ph type="sldImg"/>
          </p:nvPr>
        </p:nvSpPr>
        <p:spPr>
          <a:xfrm>
            <a:off x="958850" y="889000"/>
            <a:ext cx="5181600" cy="3589338"/>
          </a:xfrm>
          <a:ln/>
        </p:spPr>
      </p:sp>
      <p:sp>
        <p:nvSpPr>
          <p:cNvPr id="33796" name="Rectangle 3"/>
          <p:cNvSpPr>
            <a:spLocks noGrp="1" noChangeArrowheads="1"/>
          </p:cNvSpPr>
          <p:nvPr>
            <p:ph type="body" idx="1"/>
          </p:nvPr>
        </p:nvSpPr>
        <p:spPr>
          <a:xfrm>
            <a:off x="944931" y="4877433"/>
            <a:ext cx="5209440" cy="4626898"/>
          </a:xfrm>
          <a:noFill/>
          <a:ln/>
        </p:spPr>
        <p:txBody>
          <a:bodyPr/>
          <a:lstStyle/>
          <a:p>
            <a:pPr eaLnBrk="1" hangingPunct="1"/>
            <a:endParaRPr lang="en-GB"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31"/>
            <a:ext cx="84201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F5EEAF-E8CF-44D8-AC98-4905CC94462D}" type="slidenum">
              <a:rPr lang="en-US"/>
              <a:pPr>
                <a:defRPr/>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ED678E-999C-4638-B315-39447AFD0402}" type="slidenum">
              <a:rPr lang="en-US"/>
              <a:pPr>
                <a:defRPr/>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44"/>
            <a:ext cx="222885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95303" y="274644"/>
            <a:ext cx="65341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9480F7-4329-40D0-A9E5-798F47959A09}" type="slidenum">
              <a:rPr lang="en-US"/>
              <a:pPr>
                <a:defRPr/>
              </a:pPr>
              <a:t>‹#›</a:t>
            </a:fld>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95302" y="1600206"/>
            <a:ext cx="4381501"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5029199" y="1600200"/>
            <a:ext cx="4381501"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5029199" y="3938594"/>
            <a:ext cx="4381501"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A94019F3-BC0D-42A8-9C4C-D2B82E1FBCF7}" type="slidenum">
              <a:rPr lang="en-US"/>
              <a:pPr>
                <a:defRPr/>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254E76-E9A1-4592-810C-0114DD9C2093}" type="slidenum">
              <a:rPr lang="en-US"/>
              <a:pPr>
                <a:defRPr/>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6"/>
            <a:ext cx="84201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8CD12E-1785-4390-9104-9EE6B420B41B}" type="slidenum">
              <a:rPr lang="en-US"/>
              <a:pPr>
                <a:defRPr/>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95302"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029199"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A056B8-BF31-4EC3-9F7B-FD257E6FD5DF}" type="slidenum">
              <a:rPr lang="en-US"/>
              <a:pPr>
                <a:defRPr/>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5032379"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379"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B4CEA73-DCAE-43F7-BE43-FF589D7B2307}" type="slidenum">
              <a:rPr lang="en-US"/>
              <a:pPr>
                <a:defRPr/>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B2BBDF5-2FA4-4E7D-B407-0032BB079A47}" type="slidenum">
              <a:rPr lang="en-US"/>
              <a:pPr>
                <a:defRPr/>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2A709B6-44EC-4396-9F96-EF4A07556AD5}" type="slidenum">
              <a:rPr lang="en-US"/>
              <a:pPr>
                <a:defRPr/>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3" y="273050"/>
            <a:ext cx="3259138"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873499" y="273056"/>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95303"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9006AC-2934-4311-8772-649DC3E96484}" type="slidenum">
              <a:rPr lang="en-US"/>
              <a:pPr>
                <a:defRPr/>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2FC678-1D35-45C5-822C-EE2BB1B6FFD4}" type="slidenum">
              <a:rPr lang="en-US"/>
              <a:pPr>
                <a:defRPr/>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6803" name="Rectangle 3"/>
          <p:cNvSpPr>
            <a:spLocks noGrp="1" noChangeArrowheads="1"/>
          </p:cNvSpPr>
          <p:nvPr>
            <p:ph type="body" idx="1"/>
          </p:nvPr>
        </p:nvSpPr>
        <p:spPr bwMode="auto">
          <a:xfrm>
            <a:off x="495300" y="1600206"/>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7099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a:defRPr/>
            </a:pPr>
            <a:fld id="{59664CFC-D401-4C2F-A215-E4E727A1413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 id="2147483649" r:id="rId12"/>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google.co.uk/url?sa=i&amp;source=images&amp;cd=&amp;cad=rja&amp;uact=8&amp;ved=0CAgQjRw&amp;url=http%3A%2F%2Fwww.theguardian.com%2Feducation%2F2009%2Fmay%2F10%2Funiversityguide-king-s-coll-london&amp;ei=Tf9oVKj0CYn5aoSmgNgM&amp;psig=AFQjCNEXyFsQD_AKWZ0wkSZX2yTGC_Lkdg&amp;ust=1416253645269337" TargetMode="External"/><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hyperlink" Target="http://www.google.co.uk/url?sa=i&amp;source=images&amp;cd=&amp;cad=rja&amp;uact=8&amp;ved=0CAgQjRw&amp;url=http%3A%2F%2Fen.wikipedia.org%2Fwiki%2FThe_Dickson_Poon_School_of_Law&amp;ei=of9oVMWbEdfvasuYgpAG&amp;psig=AFQjCNHjrJ9lljerC2NbILSQp6sjEIaDyQ&amp;ust=1416253729445453" TargetMode="Externa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gif"/></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23.jpeg"/><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wmf"/><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oleObject" Target="../embeddings/oleObject13.bin"/><Relationship Id="rId7" Type="http://schemas.openxmlformats.org/officeDocument/2006/relationships/oleObject" Target="../embeddings/oleObject15.bin"/><Relationship Id="rId12" Type="http://schemas.microsoft.com/office/2007/relationships/hdphoto" Target="../media/hdphoto1.wdp"/><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14.bin"/><Relationship Id="rId5" Type="http://schemas.openxmlformats.org/officeDocument/2006/relationships/image" Target="../media/image50.jpeg"/><Relationship Id="rId4" Type="http://schemas.openxmlformats.org/officeDocument/2006/relationships/image" Target="../media/image49.jpeg"/></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19.bin"/><Relationship Id="rId13" Type="http://schemas.openxmlformats.org/officeDocument/2006/relationships/oleObject" Target="../embeddings/oleObject24.bin"/><Relationship Id="rId18" Type="http://schemas.openxmlformats.org/officeDocument/2006/relationships/image" Target="../media/image78.png"/><Relationship Id="rId26" Type="http://schemas.openxmlformats.org/officeDocument/2006/relationships/oleObject" Target="../embeddings/oleObject31.bin"/><Relationship Id="rId3" Type="http://schemas.openxmlformats.org/officeDocument/2006/relationships/video" Target="../media/media4.wmv"/><Relationship Id="rId21" Type="http://schemas.openxmlformats.org/officeDocument/2006/relationships/oleObject" Target="../embeddings/oleObject26.bin"/><Relationship Id="rId7" Type="http://schemas.openxmlformats.org/officeDocument/2006/relationships/oleObject" Target="../embeddings/oleObject18.bin"/><Relationship Id="rId12" Type="http://schemas.openxmlformats.org/officeDocument/2006/relationships/oleObject" Target="../embeddings/oleObject23.bin"/><Relationship Id="rId17" Type="http://schemas.microsoft.com/office/2007/relationships/media" Target="../media/media3.wmv"/><Relationship Id="rId25" Type="http://schemas.openxmlformats.org/officeDocument/2006/relationships/oleObject" Target="../embeddings/oleObject30.bin"/><Relationship Id="rId2" Type="http://schemas.openxmlformats.org/officeDocument/2006/relationships/video" Target="../media/media3.wmv"/><Relationship Id="rId16" Type="http://schemas.openxmlformats.org/officeDocument/2006/relationships/image" Target="../media/image77.png"/><Relationship Id="rId20" Type="http://schemas.openxmlformats.org/officeDocument/2006/relationships/image" Target="../media/image79.png"/><Relationship Id="rId29" Type="http://schemas.openxmlformats.org/officeDocument/2006/relationships/oleObject" Target="../embeddings/oleObject34.bin"/><Relationship Id="rId1" Type="http://schemas.openxmlformats.org/officeDocument/2006/relationships/vmlDrawing" Target="../drawings/vmlDrawing6.vml"/><Relationship Id="rId6" Type="http://schemas.openxmlformats.org/officeDocument/2006/relationships/oleObject" Target="../embeddings/oleObject17.bin"/><Relationship Id="rId11" Type="http://schemas.openxmlformats.org/officeDocument/2006/relationships/oleObject" Target="../embeddings/oleObject22.bin"/><Relationship Id="rId24" Type="http://schemas.openxmlformats.org/officeDocument/2006/relationships/oleObject" Target="../embeddings/oleObject29.bin"/><Relationship Id="rId5" Type="http://schemas.openxmlformats.org/officeDocument/2006/relationships/oleObject" Target="../embeddings/oleObject16.bin"/><Relationship Id="rId15" Type="http://schemas.openxmlformats.org/officeDocument/2006/relationships/image" Target="../media/image76.png"/><Relationship Id="rId23" Type="http://schemas.openxmlformats.org/officeDocument/2006/relationships/oleObject" Target="../embeddings/oleObject28.bin"/><Relationship Id="rId28" Type="http://schemas.openxmlformats.org/officeDocument/2006/relationships/oleObject" Target="../embeddings/oleObject33.bin"/><Relationship Id="rId10" Type="http://schemas.openxmlformats.org/officeDocument/2006/relationships/oleObject" Target="../embeddings/oleObject21.bin"/><Relationship Id="rId19" Type="http://schemas.microsoft.com/office/2007/relationships/media" Target="../media/media4.wmv"/><Relationship Id="rId31" Type="http://schemas.openxmlformats.org/officeDocument/2006/relationships/oleObject" Target="../embeddings/oleObject36.bin"/><Relationship Id="rId4" Type="http://schemas.openxmlformats.org/officeDocument/2006/relationships/slideLayout" Target="../slideLayouts/slideLayout7.xml"/><Relationship Id="rId9" Type="http://schemas.openxmlformats.org/officeDocument/2006/relationships/oleObject" Target="../embeddings/oleObject20.bin"/><Relationship Id="rId14" Type="http://schemas.openxmlformats.org/officeDocument/2006/relationships/oleObject" Target="../embeddings/oleObject25.bin"/><Relationship Id="rId22" Type="http://schemas.openxmlformats.org/officeDocument/2006/relationships/oleObject" Target="../embeddings/oleObject27.bin"/><Relationship Id="rId27" Type="http://schemas.openxmlformats.org/officeDocument/2006/relationships/oleObject" Target="../embeddings/oleObject32.bin"/><Relationship Id="rId30" Type="http://schemas.openxmlformats.org/officeDocument/2006/relationships/oleObject" Target="../embeddings/oleObject35.bin"/></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40.bin"/><Relationship Id="rId3" Type="http://schemas.openxmlformats.org/officeDocument/2006/relationships/image" Target="../media/image85.png"/><Relationship Id="rId7" Type="http://schemas.openxmlformats.org/officeDocument/2006/relationships/image" Target="../media/image86.jpe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39.bin"/><Relationship Id="rId5" Type="http://schemas.openxmlformats.org/officeDocument/2006/relationships/oleObject" Target="../embeddings/oleObject38.bin"/><Relationship Id="rId10" Type="http://schemas.openxmlformats.org/officeDocument/2006/relationships/image" Target="../media/image87.png"/><Relationship Id="rId4" Type="http://schemas.openxmlformats.org/officeDocument/2006/relationships/oleObject" Target="../embeddings/oleObject37.bin"/><Relationship Id="rId9" Type="http://schemas.openxmlformats.org/officeDocument/2006/relationships/oleObject" Target="../embeddings/oleObject41.bin"/></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42.bin"/><Relationship Id="rId3" Type="http://schemas.openxmlformats.org/officeDocument/2006/relationships/slideLayout" Target="../slideLayouts/slideLayout7.xml"/><Relationship Id="rId7" Type="http://schemas.openxmlformats.org/officeDocument/2006/relationships/image" Target="../media/image92.png"/><Relationship Id="rId12" Type="http://schemas.openxmlformats.org/officeDocument/2006/relationships/image" Target="../media/image94.png"/><Relationship Id="rId2" Type="http://schemas.openxmlformats.org/officeDocument/2006/relationships/audio" Target="../media/media5.WAV"/><Relationship Id="rId1" Type="http://schemas.openxmlformats.org/officeDocument/2006/relationships/vmlDrawing" Target="../drawings/vmlDrawing8.vml"/><Relationship Id="rId6" Type="http://schemas.openxmlformats.org/officeDocument/2006/relationships/image" Target="../media/image91.jpeg"/><Relationship Id="rId11" Type="http://schemas.openxmlformats.org/officeDocument/2006/relationships/oleObject" Target="../embeddings/oleObject43.bin"/><Relationship Id="rId5" Type="http://schemas.openxmlformats.org/officeDocument/2006/relationships/image" Target="../media/image90.jpeg"/><Relationship Id="rId10" Type="http://schemas.openxmlformats.org/officeDocument/2006/relationships/image" Target="../media/image93.png"/><Relationship Id="rId4" Type="http://schemas.openxmlformats.org/officeDocument/2006/relationships/image" Target="../media/image30.png"/><Relationship Id="rId9" Type="http://schemas.microsoft.com/office/2007/relationships/media" Target="../media/media5.WAV"/></Relationships>
</file>

<file path=ppt/slides/_rels/slide23.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slideLayout" Target="../slideLayouts/slideLayout7.xml"/><Relationship Id="rId7" Type="http://schemas.openxmlformats.org/officeDocument/2006/relationships/image" Target="../media/image98.png"/><Relationship Id="rId2" Type="http://schemas.openxmlformats.org/officeDocument/2006/relationships/audio" Target="../media/media7.WAV"/><Relationship Id="rId1" Type="http://schemas.openxmlformats.org/officeDocument/2006/relationships/audio" Target="../media/media6.WAV"/><Relationship Id="rId6" Type="http://schemas.openxmlformats.org/officeDocument/2006/relationships/image" Target="../media/image97.png"/><Relationship Id="rId11" Type="http://schemas.microsoft.com/office/2007/relationships/media" Target="../media/media7.WAV"/><Relationship Id="rId5" Type="http://schemas.openxmlformats.org/officeDocument/2006/relationships/image" Target="../media/image96.png"/><Relationship Id="rId10" Type="http://schemas.openxmlformats.org/officeDocument/2006/relationships/image" Target="../media/image100.png"/><Relationship Id="rId4" Type="http://schemas.openxmlformats.org/officeDocument/2006/relationships/image" Target="../media/image95.png"/><Relationship Id="rId9" Type="http://schemas.microsoft.com/office/2007/relationships/media" Target="../media/media6.WAV"/></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44.bin"/><Relationship Id="rId13" Type="http://schemas.openxmlformats.org/officeDocument/2006/relationships/oleObject" Target="../embeddings/oleObject48.bin"/><Relationship Id="rId18" Type="http://schemas.openxmlformats.org/officeDocument/2006/relationships/oleObject" Target="../embeddings/oleObject53.bin"/><Relationship Id="rId3" Type="http://schemas.openxmlformats.org/officeDocument/2006/relationships/slideLayout" Target="../slideLayouts/slideLayout7.xml"/><Relationship Id="rId21" Type="http://schemas.openxmlformats.org/officeDocument/2006/relationships/oleObject" Target="../embeddings/oleObject55.bin"/><Relationship Id="rId7" Type="http://schemas.openxmlformats.org/officeDocument/2006/relationships/image" Target="../media/image118.jpeg"/><Relationship Id="rId12" Type="http://schemas.openxmlformats.org/officeDocument/2006/relationships/oleObject" Target="../embeddings/oleObject47.bin"/><Relationship Id="rId17" Type="http://schemas.openxmlformats.org/officeDocument/2006/relationships/oleObject" Target="../embeddings/oleObject52.bin"/><Relationship Id="rId25" Type="http://schemas.openxmlformats.org/officeDocument/2006/relationships/oleObject" Target="../embeddings/oleObject59.bin"/><Relationship Id="rId2" Type="http://schemas.openxmlformats.org/officeDocument/2006/relationships/video" Target="../media/media8.wmv"/><Relationship Id="rId16" Type="http://schemas.openxmlformats.org/officeDocument/2006/relationships/oleObject" Target="../embeddings/oleObject51.bin"/><Relationship Id="rId20" Type="http://schemas.openxmlformats.org/officeDocument/2006/relationships/oleObject" Target="../embeddings/oleObject54.bin"/><Relationship Id="rId1" Type="http://schemas.openxmlformats.org/officeDocument/2006/relationships/vmlDrawing" Target="../drawings/vmlDrawing9.vml"/><Relationship Id="rId6" Type="http://schemas.openxmlformats.org/officeDocument/2006/relationships/image" Target="../media/image117.png"/><Relationship Id="rId11" Type="http://schemas.openxmlformats.org/officeDocument/2006/relationships/image" Target="../media/image119.jpeg"/><Relationship Id="rId24" Type="http://schemas.openxmlformats.org/officeDocument/2006/relationships/oleObject" Target="../embeddings/oleObject58.bin"/><Relationship Id="rId5" Type="http://schemas.microsoft.com/office/2007/relationships/media" Target="../media/media8.wmv"/><Relationship Id="rId15" Type="http://schemas.openxmlformats.org/officeDocument/2006/relationships/oleObject" Target="../embeddings/oleObject50.bin"/><Relationship Id="rId23" Type="http://schemas.openxmlformats.org/officeDocument/2006/relationships/oleObject" Target="../embeddings/oleObject57.bin"/><Relationship Id="rId10" Type="http://schemas.openxmlformats.org/officeDocument/2006/relationships/oleObject" Target="../embeddings/oleObject46.bin"/><Relationship Id="rId19" Type="http://schemas.openxmlformats.org/officeDocument/2006/relationships/image" Target="../media/image120.jpeg"/><Relationship Id="rId4" Type="http://schemas.openxmlformats.org/officeDocument/2006/relationships/image" Target="../media/image4.png"/><Relationship Id="rId9" Type="http://schemas.openxmlformats.org/officeDocument/2006/relationships/oleObject" Target="../embeddings/oleObject45.bin"/><Relationship Id="rId14" Type="http://schemas.openxmlformats.org/officeDocument/2006/relationships/oleObject" Target="../embeddings/oleObject49.bin"/><Relationship Id="rId22" Type="http://schemas.openxmlformats.org/officeDocument/2006/relationships/oleObject" Target="../embeddings/oleObject56.bin"/></Relationships>
</file>

<file path=ppt/slides/_rels/slide26.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oleObject" Target="../embeddings/oleObject62.bin"/><Relationship Id="rId3" Type="http://schemas.openxmlformats.org/officeDocument/2006/relationships/slideLayout" Target="../slideLayouts/slideLayout7.xml"/><Relationship Id="rId7" Type="http://schemas.openxmlformats.org/officeDocument/2006/relationships/image" Target="../media/image125.png"/><Relationship Id="rId12" Type="http://schemas.openxmlformats.org/officeDocument/2006/relationships/image" Target="../media/image120.jpeg"/><Relationship Id="rId2" Type="http://schemas.openxmlformats.org/officeDocument/2006/relationships/video" Target="../media/media9.wmv"/><Relationship Id="rId1" Type="http://schemas.openxmlformats.org/officeDocument/2006/relationships/vmlDrawing" Target="../drawings/vmlDrawing10.vml"/><Relationship Id="rId6" Type="http://schemas.microsoft.com/office/2007/relationships/media" Target="../media/media9.wmv"/><Relationship Id="rId11" Type="http://schemas.openxmlformats.org/officeDocument/2006/relationships/image" Target="../media/image127.jpeg"/><Relationship Id="rId5" Type="http://schemas.openxmlformats.org/officeDocument/2006/relationships/image" Target="../media/image124.png"/><Relationship Id="rId10" Type="http://schemas.openxmlformats.org/officeDocument/2006/relationships/oleObject" Target="../embeddings/oleObject61.bin"/><Relationship Id="rId4" Type="http://schemas.openxmlformats.org/officeDocument/2006/relationships/image" Target="../media/image4.png"/><Relationship Id="rId9" Type="http://schemas.openxmlformats.org/officeDocument/2006/relationships/oleObject" Target="../embeddings/oleObject60.bin"/></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oleObject" Target="../embeddings/oleObject63.bin"/><Relationship Id="rId7" Type="http://schemas.openxmlformats.org/officeDocument/2006/relationships/oleObject" Target="../embeddings/oleObject67.bin"/><Relationship Id="rId2" Type="http://schemas.openxmlformats.org/officeDocument/2006/relationships/slideLayout" Target="../slideLayouts/slideLayout1.xml"/><Relationship Id="rId1" Type="http://schemas.openxmlformats.org/officeDocument/2006/relationships/vmlDrawing" Target="../drawings/vmlDrawing11.vml"/><Relationship Id="rId6" Type="http://schemas.openxmlformats.org/officeDocument/2006/relationships/oleObject" Target="../embeddings/oleObject66.bin"/><Relationship Id="rId11" Type="http://schemas.openxmlformats.org/officeDocument/2006/relationships/image" Target="../media/image136.jpeg"/><Relationship Id="rId5" Type="http://schemas.openxmlformats.org/officeDocument/2006/relationships/oleObject" Target="../embeddings/oleObject65.bin"/><Relationship Id="rId10" Type="http://schemas.openxmlformats.org/officeDocument/2006/relationships/image" Target="../media/image135.jpeg"/><Relationship Id="rId4" Type="http://schemas.openxmlformats.org/officeDocument/2006/relationships/oleObject" Target="../embeddings/oleObject64.bin"/><Relationship Id="rId9" Type="http://schemas.openxmlformats.org/officeDocument/2006/relationships/image" Target="../media/image134.pn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140.png"/><Relationship Id="rId5" Type="http://schemas.openxmlformats.org/officeDocument/2006/relationships/image" Target="../media/image139.jpeg"/><Relationship Id="rId4" Type="http://schemas.openxmlformats.org/officeDocument/2006/relationships/oleObject" Target="../embeddings/oleObject69.bin"/></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11.png"/><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oleObject" Target="../embeddings/oleObject1.bin"/><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1.xml"/><Relationship Id="rId7"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6.bin"/><Relationship Id="rId5" Type="http://schemas.openxmlformats.org/officeDocument/2006/relationships/oleObject" Target="../embeddings/oleObject5.bin"/><Relationship Id="rId4" Type="http://schemas.openxmlformats.org/officeDocument/2006/relationships/image" Target="../media/image17.jpe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8.png"/><Relationship Id="rId3" Type="http://schemas.openxmlformats.org/officeDocument/2006/relationships/image" Target="../media/image22.jpeg"/><Relationship Id="rId7" Type="http://schemas.openxmlformats.org/officeDocument/2006/relationships/oleObject" Target="../embeddings/oleObject9.bin"/><Relationship Id="rId12" Type="http://schemas.openxmlformats.org/officeDocument/2006/relationships/hyperlink" Target="http://en.wikipedia.org/wiki/File:PSM_V80_D211_Edward_Lee_Thorndike.png" TargetMode="Externa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25.jpeg"/><Relationship Id="rId11" Type="http://schemas.openxmlformats.org/officeDocument/2006/relationships/oleObject" Target="../embeddings/oleObject11.bin"/><Relationship Id="rId5" Type="http://schemas.openxmlformats.org/officeDocument/2006/relationships/image" Target="../media/image24.jpeg"/><Relationship Id="rId10" Type="http://schemas.openxmlformats.org/officeDocument/2006/relationships/oleObject" Target="../embeddings/oleObject10.bin"/><Relationship Id="rId4" Type="http://schemas.openxmlformats.org/officeDocument/2006/relationships/image" Target="../media/image23.jpe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video" Target="../media/media1.wmv"/><Relationship Id="rId6" Type="http://schemas.openxmlformats.org/officeDocument/2006/relationships/image" Target="../media/image31.png"/><Relationship Id="rId5" Type="http://schemas.microsoft.com/office/2007/relationships/media" Target="../media/media1.wmv"/><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oleObject" Target="../embeddings/oleObject12.bin"/><Relationship Id="rId2" Type="http://schemas.openxmlformats.org/officeDocument/2006/relationships/video" Target="../media/media2.wmv"/><Relationship Id="rId1" Type="http://schemas.openxmlformats.org/officeDocument/2006/relationships/vmlDrawing" Target="../drawings/vmlDrawing4.vml"/><Relationship Id="rId6" Type="http://schemas.openxmlformats.org/officeDocument/2006/relationships/image" Target="../media/image34.png"/><Relationship Id="rId5" Type="http://schemas.microsoft.com/office/2007/relationships/media" Target="../media/media2.wmv"/><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Rectangle 11"/>
          <p:cNvSpPr>
            <a:spLocks noChangeArrowheads="1"/>
          </p:cNvSpPr>
          <p:nvPr/>
        </p:nvSpPr>
        <p:spPr bwMode="auto">
          <a:xfrm>
            <a:off x="1577624" y="3406639"/>
            <a:ext cx="6705745" cy="2677656"/>
          </a:xfrm>
          <a:prstGeom prst="rect">
            <a:avLst/>
          </a:prstGeom>
          <a:noFill/>
          <a:ln w="9525">
            <a:noFill/>
            <a:miter lim="800000"/>
            <a:headEnd/>
            <a:tailEnd/>
          </a:ln>
        </p:spPr>
        <p:txBody>
          <a:bodyPr wrap="square" anchor="ctr">
            <a:spAutoFit/>
          </a:bodyPr>
          <a:lstStyle/>
          <a:p>
            <a:pPr algn="just"/>
            <a:r>
              <a:rPr lang="en-GB" sz="1400" dirty="0" smtClean="0">
                <a:solidFill>
                  <a:srgbClr val="990033"/>
                </a:solidFill>
              </a:rPr>
              <a:t>How much about our interaction with – and experience of – our world can be deduced from basic principles? This talk reviews recent attempts to understand the self-organised behaviour of embodied agents – like ourselves – as satisfying basic imperatives for sustained exchanges with our world. In brief, one simple driving force appears to explain nearly every aspect of our behaviour and experience. This driving force is the minimisation of surprise or prediction error. In the context of perception, this corresponds to (Bayes-optimal) predictive coding that suppresses exteroceptive prediction errors.  In the context of action, simple reflexes  can be seen as suppressing proprioceptive prediction errors. We will look at some of the phenomena that emerge from this formulation, such as hierarchical message passing in the brain and the perceptual inference that ensues. I hope to illustrate  these points using  simple simulations of how life-like behaviour emerges almost inevitably from coupled dynamical systems – and how this behaviour can be understood in terms of perception, action and action observation.</a:t>
            </a:r>
            <a:endParaRPr lang="en-GB" sz="1400" dirty="0" smtClean="0">
              <a:solidFill>
                <a:srgbClr val="990033"/>
              </a:solidFill>
            </a:endParaRPr>
          </a:p>
        </p:txBody>
      </p:sp>
      <p:pic>
        <p:nvPicPr>
          <p:cNvPr id="11" name="Picture 2" descr="https://www.online.psychol.ucl.ac.uk/App_Themes/Pos08/images/logo_blue_beta.gif"/>
          <p:cNvPicPr>
            <a:picLocks noChangeAspect="1" noChangeArrowheads="1"/>
          </p:cNvPicPr>
          <p:nvPr/>
        </p:nvPicPr>
        <p:blipFill>
          <a:blip r:embed="rId2" cstate="print">
            <a:duotone>
              <a:prstClr val="black"/>
              <a:schemeClr val="accent1">
                <a:tint val="45000"/>
                <a:satMod val="400000"/>
              </a:schemeClr>
            </a:duotone>
          </a:blip>
          <a:srcRect/>
          <a:stretch>
            <a:fillRect/>
          </a:stretch>
        </p:blipFill>
        <p:spPr bwMode="auto">
          <a:xfrm>
            <a:off x="8058345" y="336501"/>
            <a:ext cx="1510801" cy="752239"/>
          </a:xfrm>
          <a:prstGeom prst="rect">
            <a:avLst/>
          </a:prstGeom>
          <a:noFill/>
        </p:spPr>
      </p:pic>
      <p:sp>
        <p:nvSpPr>
          <p:cNvPr id="12" name="Rectangle 15"/>
          <p:cNvSpPr>
            <a:spLocks noChangeArrowheads="1"/>
          </p:cNvSpPr>
          <p:nvPr/>
        </p:nvSpPr>
        <p:spPr bwMode="auto">
          <a:xfrm>
            <a:off x="3310316" y="363142"/>
            <a:ext cx="3240360" cy="815608"/>
          </a:xfrm>
          <a:prstGeom prst="rect">
            <a:avLst/>
          </a:prstGeom>
          <a:noFill/>
          <a:ln w="9525">
            <a:noFill/>
            <a:miter lim="800000"/>
            <a:headEnd/>
            <a:tailEnd/>
          </a:ln>
        </p:spPr>
        <p:txBody>
          <a:bodyPr wrap="square">
            <a:spAutoFit/>
          </a:bodyPr>
          <a:lstStyle/>
          <a:p>
            <a:pPr algn="ctr"/>
            <a:r>
              <a:rPr lang="en-GB" sz="2400" dirty="0">
                <a:solidFill>
                  <a:schemeClr val="accent1">
                    <a:lumMod val="25000"/>
                  </a:schemeClr>
                </a:solidFill>
              </a:rPr>
              <a:t>Life as we know </a:t>
            </a:r>
            <a:r>
              <a:rPr lang="en-GB" sz="2400" dirty="0" smtClean="0">
                <a:solidFill>
                  <a:schemeClr val="accent1">
                    <a:lumMod val="25000"/>
                  </a:schemeClr>
                </a:solidFill>
              </a:rPr>
              <a:t>it</a:t>
            </a:r>
          </a:p>
          <a:p>
            <a:pPr algn="ctr"/>
            <a:endParaRPr lang="en-GB" sz="1100" dirty="0" smtClean="0">
              <a:solidFill>
                <a:schemeClr val="accent1">
                  <a:lumMod val="25000"/>
                </a:schemeClr>
              </a:solidFill>
            </a:endParaRPr>
          </a:p>
          <a:p>
            <a:pPr algn="ctr"/>
            <a:r>
              <a:rPr lang="en-GB" sz="1200" dirty="0" smtClean="0">
                <a:solidFill>
                  <a:schemeClr val="accent1">
                    <a:lumMod val="25000"/>
                  </a:schemeClr>
                </a:solidFill>
              </a:rPr>
              <a:t>Karl Friston, University </a:t>
            </a:r>
            <a:r>
              <a:rPr lang="en-GB" sz="1200" dirty="0">
                <a:solidFill>
                  <a:schemeClr val="accent1">
                    <a:lumMod val="25000"/>
                  </a:schemeClr>
                </a:solidFill>
              </a:rPr>
              <a:t>College London</a:t>
            </a:r>
          </a:p>
        </p:txBody>
      </p:sp>
      <p:pic>
        <p:nvPicPr>
          <p:cNvPr id="258050" name="Picture 2" descr="http://t2.gstatic.com/images?q=tbn:ANd9GcSNGI3PVrhGCIxruM9CFADBoIRo_WdH1izJ-gLudvc7XZFgDJnZ">
            <a:hlinkClick r:id="rId3"/>
          </p:cNvPr>
          <p:cNvPicPr>
            <a:picLocks noChangeAspect="1" noChangeArrowheads="1"/>
          </p:cNvPicPr>
          <p:nvPr/>
        </p:nvPicPr>
        <p:blipFill>
          <a:blip r:embed="rId4" cstate="print">
            <a:duotone>
              <a:prstClr val="black"/>
              <a:schemeClr val="accent1">
                <a:tint val="45000"/>
                <a:satMod val="400000"/>
              </a:schemeClr>
            </a:duotone>
          </a:blip>
          <a:srcRect/>
          <a:stretch>
            <a:fillRect/>
          </a:stretch>
        </p:blipFill>
        <p:spPr bwMode="auto">
          <a:xfrm>
            <a:off x="272480" y="233645"/>
            <a:ext cx="1375530" cy="1052281"/>
          </a:xfrm>
          <a:prstGeom prst="rect">
            <a:avLst/>
          </a:prstGeom>
          <a:noFill/>
        </p:spPr>
      </p:pic>
      <p:pic>
        <p:nvPicPr>
          <p:cNvPr id="258052" name="Picture 4" descr="http://t0.gstatic.com/images?q=tbn:ANd9GcRZKryFQNY_GgskZfYsR-Ea0KKpfoF3Z2eyhjlwzLWUbEOn4Ao0Sg">
            <a:hlinkClick r:id="rId5"/>
          </p:cNvPr>
          <p:cNvPicPr>
            <a:picLocks noChangeAspect="1" noChangeArrowheads="1"/>
          </p:cNvPicPr>
          <p:nvPr/>
        </p:nvPicPr>
        <p:blipFill>
          <a:blip r:embed="rId6" cstate="print"/>
          <a:srcRect/>
          <a:stretch>
            <a:fillRect/>
          </a:stretch>
        </p:blipFill>
        <p:spPr bwMode="auto">
          <a:xfrm>
            <a:off x="3602474" y="1403775"/>
            <a:ext cx="2656045" cy="1765792"/>
          </a:xfrm>
          <a:prstGeom prst="ellipse">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22700" y="0"/>
            <a:ext cx="5148570" cy="68853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ectangle 10"/>
          <p:cNvSpPr>
            <a:spLocks noChangeArrowheads="1"/>
          </p:cNvSpPr>
          <p:nvPr/>
        </p:nvSpPr>
        <p:spPr bwMode="auto">
          <a:xfrm>
            <a:off x="2207695" y="3137774"/>
            <a:ext cx="5070299"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990033"/>
                </a:solidFill>
                <a:effectLst/>
                <a:latin typeface="Arial Narrow" pitchFamily="34" charset="0"/>
                <a:cs typeface="Arial" pitchFamily="34" charset="0"/>
              </a:rPr>
              <a:t>Autopoiesis, oscillator death and </a:t>
            </a:r>
            <a:r>
              <a:rPr kumimoji="0" lang="en-US" sz="2000" b="1" i="0" u="none" strike="noStrike" cap="none" normalizeH="0" baseline="0" dirty="0" smtClean="0">
                <a:ln>
                  <a:noFill/>
                </a:ln>
                <a:solidFill>
                  <a:srgbClr val="990033"/>
                </a:solidFill>
                <a:effectLst/>
                <a:latin typeface="Arial Narrow" pitchFamily="34" charset="0"/>
                <a:cs typeface="Arial" pitchFamily="34" charset="0"/>
              </a:rPr>
              <a:t>disordered systems</a:t>
            </a:r>
            <a:endParaRPr kumimoji="0" lang="en-US" sz="3600" b="1" i="0" u="none" strike="noStrike" cap="none" normalizeH="0" baseline="0" dirty="0" smtClean="0">
              <a:ln>
                <a:noFill/>
              </a:ln>
              <a:solidFill>
                <a:srgbClr val="990033"/>
              </a:solidFill>
              <a:effectLst/>
              <a:latin typeface="Arial" pitchFamily="34" charset="0"/>
              <a:cs typeface="Arial" pitchFamily="34" charset="0"/>
            </a:endParaRPr>
          </a:p>
        </p:txBody>
      </p:sp>
    </p:spTree>
    <p:extLst>
      <p:ext uri="{BB962C8B-B14F-4D97-AF65-F5344CB8AC3E}">
        <p14:creationId xmlns:p14="http://schemas.microsoft.com/office/powerpoint/2010/main" xmlns="" val="2677348706"/>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Rectangle 10"/>
          <p:cNvSpPr>
            <a:spLocks noChangeArrowheads="1"/>
          </p:cNvSpPr>
          <p:nvPr/>
        </p:nvSpPr>
        <p:spPr bwMode="auto">
          <a:xfrm>
            <a:off x="1726877" y="683695"/>
            <a:ext cx="6331862"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990033"/>
                </a:solidFill>
                <a:effectLst/>
                <a:latin typeface="Arial Narrow" pitchFamily="34" charset="0"/>
                <a:cs typeface="Arial" pitchFamily="34" charset="0"/>
              </a:rPr>
              <a:t>Decoding through the Markov blanket and simulated brain activation</a:t>
            </a:r>
            <a:endParaRPr kumimoji="0" lang="en-US" sz="3600" b="0" i="0" u="none" strike="noStrike" cap="none" normalizeH="0" baseline="0" dirty="0" smtClean="0">
              <a:ln>
                <a:noFill/>
              </a:ln>
              <a:solidFill>
                <a:srgbClr val="990033"/>
              </a:solidFill>
              <a:effectLst/>
              <a:latin typeface="Arial" pitchFamily="34" charset="0"/>
              <a:cs typeface="Arial" pitchFamily="34" charset="0"/>
            </a:endParaRPr>
          </a:p>
        </p:txBody>
      </p:sp>
      <p:grpSp>
        <p:nvGrpSpPr>
          <p:cNvPr id="217" name="Group 216"/>
          <p:cNvGrpSpPr/>
          <p:nvPr/>
        </p:nvGrpSpPr>
        <p:grpSpPr>
          <a:xfrm>
            <a:off x="1352600" y="1538790"/>
            <a:ext cx="4469732" cy="4275475"/>
            <a:chOff x="1473378" y="1538790"/>
            <a:chExt cx="4469732" cy="4275475"/>
          </a:xfrm>
        </p:grpSpPr>
        <p:sp>
          <p:nvSpPr>
            <p:cNvPr id="6199" name="Rectangle 55"/>
            <p:cNvSpPr>
              <a:spLocks noChangeArrowheads="1"/>
            </p:cNvSpPr>
            <p:nvPr/>
          </p:nvSpPr>
          <p:spPr bwMode="auto">
            <a:xfrm>
              <a:off x="4076984" y="1832000"/>
              <a:ext cx="1645842" cy="1511300"/>
            </a:xfrm>
            <a:prstGeom prst="rect">
              <a:avLst/>
            </a:prstGeom>
            <a:noFill/>
            <a:ln w="0">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203" name="Line 59"/>
            <p:cNvSpPr>
              <a:spLocks noChangeShapeType="1"/>
            </p:cNvSpPr>
            <p:nvPr/>
          </p:nvSpPr>
          <p:spPr bwMode="auto">
            <a:xfrm flipV="1">
              <a:off x="4076984" y="1832000"/>
              <a:ext cx="1720" cy="1511300"/>
            </a:xfrm>
            <a:prstGeom prst="line">
              <a:avLst/>
            </a:prstGeom>
            <a:noFill/>
            <a:ln w="0">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05" name="Line 61"/>
            <p:cNvSpPr>
              <a:spLocks noChangeShapeType="1"/>
            </p:cNvSpPr>
            <p:nvPr/>
          </p:nvSpPr>
          <p:spPr bwMode="auto">
            <a:xfrm flipV="1">
              <a:off x="4076984" y="1832000"/>
              <a:ext cx="1720" cy="1511300"/>
            </a:xfrm>
            <a:prstGeom prst="line">
              <a:avLst/>
            </a:prstGeom>
            <a:noFill/>
            <a:ln w="0">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06" name="Line 62"/>
            <p:cNvSpPr>
              <a:spLocks noChangeShapeType="1"/>
            </p:cNvSpPr>
            <p:nvPr/>
          </p:nvSpPr>
          <p:spPr bwMode="auto">
            <a:xfrm flipV="1">
              <a:off x="4400305" y="3324250"/>
              <a:ext cx="1720" cy="19050"/>
            </a:xfrm>
            <a:prstGeom prst="line">
              <a:avLst/>
            </a:prstGeom>
            <a:noFill/>
            <a:ln w="0">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07" name="Line 63"/>
            <p:cNvSpPr>
              <a:spLocks noChangeShapeType="1"/>
            </p:cNvSpPr>
            <p:nvPr/>
          </p:nvSpPr>
          <p:spPr bwMode="auto">
            <a:xfrm>
              <a:off x="4400305" y="1832000"/>
              <a:ext cx="1720" cy="12700"/>
            </a:xfrm>
            <a:prstGeom prst="line">
              <a:avLst/>
            </a:prstGeom>
            <a:noFill/>
            <a:ln w="0">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08" name="Rectangle 64"/>
            <p:cNvSpPr>
              <a:spLocks noChangeArrowheads="1"/>
            </p:cNvSpPr>
            <p:nvPr/>
          </p:nvSpPr>
          <p:spPr bwMode="auto">
            <a:xfrm>
              <a:off x="4338392" y="3362350"/>
              <a:ext cx="125034"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100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09" name="Line 65"/>
            <p:cNvSpPr>
              <a:spLocks noChangeShapeType="1"/>
            </p:cNvSpPr>
            <p:nvPr/>
          </p:nvSpPr>
          <p:spPr bwMode="auto">
            <a:xfrm flipV="1">
              <a:off x="4718467" y="3324250"/>
              <a:ext cx="1720" cy="19050"/>
            </a:xfrm>
            <a:prstGeom prst="line">
              <a:avLst/>
            </a:prstGeom>
            <a:noFill/>
            <a:ln w="0">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10" name="Line 66"/>
            <p:cNvSpPr>
              <a:spLocks noChangeShapeType="1"/>
            </p:cNvSpPr>
            <p:nvPr/>
          </p:nvSpPr>
          <p:spPr bwMode="auto">
            <a:xfrm>
              <a:off x="4718467" y="1832000"/>
              <a:ext cx="1720" cy="12700"/>
            </a:xfrm>
            <a:prstGeom prst="line">
              <a:avLst/>
            </a:prstGeom>
            <a:noFill/>
            <a:ln w="0">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11" name="Rectangle 67"/>
            <p:cNvSpPr>
              <a:spLocks noChangeArrowheads="1"/>
            </p:cNvSpPr>
            <p:nvPr/>
          </p:nvSpPr>
          <p:spPr bwMode="auto">
            <a:xfrm>
              <a:off x="4654834" y="3362350"/>
              <a:ext cx="125034"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200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12" name="Line 68"/>
            <p:cNvSpPr>
              <a:spLocks noChangeShapeType="1"/>
            </p:cNvSpPr>
            <p:nvPr/>
          </p:nvSpPr>
          <p:spPr bwMode="auto">
            <a:xfrm flipV="1">
              <a:off x="5041788" y="3324250"/>
              <a:ext cx="1720" cy="19050"/>
            </a:xfrm>
            <a:prstGeom prst="line">
              <a:avLst/>
            </a:prstGeom>
            <a:noFill/>
            <a:ln w="0">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13" name="Line 69"/>
            <p:cNvSpPr>
              <a:spLocks noChangeShapeType="1"/>
            </p:cNvSpPr>
            <p:nvPr/>
          </p:nvSpPr>
          <p:spPr bwMode="auto">
            <a:xfrm>
              <a:off x="5041788" y="1832000"/>
              <a:ext cx="1720" cy="12700"/>
            </a:xfrm>
            <a:prstGeom prst="line">
              <a:avLst/>
            </a:prstGeom>
            <a:noFill/>
            <a:ln w="0">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14" name="Rectangle 70"/>
            <p:cNvSpPr>
              <a:spLocks noChangeArrowheads="1"/>
            </p:cNvSpPr>
            <p:nvPr/>
          </p:nvSpPr>
          <p:spPr bwMode="auto">
            <a:xfrm>
              <a:off x="4979875" y="3362350"/>
              <a:ext cx="125034"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300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15" name="Line 71"/>
            <p:cNvSpPr>
              <a:spLocks noChangeShapeType="1"/>
            </p:cNvSpPr>
            <p:nvPr/>
          </p:nvSpPr>
          <p:spPr bwMode="auto">
            <a:xfrm flipV="1">
              <a:off x="5365108" y="3324250"/>
              <a:ext cx="1720" cy="19050"/>
            </a:xfrm>
            <a:prstGeom prst="line">
              <a:avLst/>
            </a:prstGeom>
            <a:noFill/>
            <a:ln w="0">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16" name="Line 72"/>
            <p:cNvSpPr>
              <a:spLocks noChangeShapeType="1"/>
            </p:cNvSpPr>
            <p:nvPr/>
          </p:nvSpPr>
          <p:spPr bwMode="auto">
            <a:xfrm>
              <a:off x="5365108" y="1832000"/>
              <a:ext cx="1720" cy="12700"/>
            </a:xfrm>
            <a:prstGeom prst="line">
              <a:avLst/>
            </a:prstGeom>
            <a:noFill/>
            <a:ln w="0">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17" name="Rectangle 73"/>
            <p:cNvSpPr>
              <a:spLocks noChangeArrowheads="1"/>
            </p:cNvSpPr>
            <p:nvPr/>
          </p:nvSpPr>
          <p:spPr bwMode="auto">
            <a:xfrm>
              <a:off x="5303196" y="3362350"/>
              <a:ext cx="125034"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400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18" name="Line 74"/>
            <p:cNvSpPr>
              <a:spLocks noChangeShapeType="1"/>
            </p:cNvSpPr>
            <p:nvPr/>
          </p:nvSpPr>
          <p:spPr bwMode="auto">
            <a:xfrm flipV="1">
              <a:off x="5681550" y="3324250"/>
              <a:ext cx="1720" cy="19050"/>
            </a:xfrm>
            <a:prstGeom prst="line">
              <a:avLst/>
            </a:prstGeom>
            <a:noFill/>
            <a:ln w="0">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19" name="Line 75"/>
            <p:cNvSpPr>
              <a:spLocks noChangeShapeType="1"/>
            </p:cNvSpPr>
            <p:nvPr/>
          </p:nvSpPr>
          <p:spPr bwMode="auto">
            <a:xfrm>
              <a:off x="5681550" y="1832000"/>
              <a:ext cx="1720" cy="12700"/>
            </a:xfrm>
            <a:prstGeom prst="line">
              <a:avLst/>
            </a:prstGeom>
            <a:noFill/>
            <a:ln w="0">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20" name="Rectangle 76"/>
            <p:cNvSpPr>
              <a:spLocks noChangeArrowheads="1"/>
            </p:cNvSpPr>
            <p:nvPr/>
          </p:nvSpPr>
          <p:spPr bwMode="auto">
            <a:xfrm>
              <a:off x="5619638" y="3362350"/>
              <a:ext cx="125034"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rgbClr val="000000"/>
                  </a:solidFill>
                  <a:effectLst/>
                  <a:latin typeface="Arial Narrow" pitchFamily="34" charset="0"/>
                  <a:cs typeface="Arial" pitchFamily="34" charset="0"/>
                </a:rPr>
                <a:t>500</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21" name="Line 77"/>
            <p:cNvSpPr>
              <a:spLocks noChangeShapeType="1"/>
            </p:cNvSpPr>
            <p:nvPr/>
          </p:nvSpPr>
          <p:spPr bwMode="auto">
            <a:xfrm>
              <a:off x="4076984" y="3095650"/>
              <a:ext cx="20638" cy="1588"/>
            </a:xfrm>
            <a:prstGeom prst="line">
              <a:avLst/>
            </a:prstGeom>
            <a:noFill/>
            <a:ln w="0">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22" name="Line 78"/>
            <p:cNvSpPr>
              <a:spLocks noChangeShapeType="1"/>
            </p:cNvSpPr>
            <p:nvPr/>
          </p:nvSpPr>
          <p:spPr bwMode="auto">
            <a:xfrm flipH="1">
              <a:off x="5702188" y="3095650"/>
              <a:ext cx="20638" cy="1588"/>
            </a:xfrm>
            <a:prstGeom prst="line">
              <a:avLst/>
            </a:prstGeom>
            <a:noFill/>
            <a:ln w="0">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23" name="Rectangle 79"/>
            <p:cNvSpPr>
              <a:spLocks noChangeArrowheads="1"/>
            </p:cNvSpPr>
            <p:nvPr/>
          </p:nvSpPr>
          <p:spPr bwMode="auto">
            <a:xfrm>
              <a:off x="3925642" y="3044850"/>
              <a:ext cx="128240"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-0.4</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24" name="Line 80"/>
            <p:cNvSpPr>
              <a:spLocks noChangeShapeType="1"/>
            </p:cNvSpPr>
            <p:nvPr/>
          </p:nvSpPr>
          <p:spPr bwMode="auto">
            <a:xfrm>
              <a:off x="4076984" y="2841650"/>
              <a:ext cx="20638" cy="1588"/>
            </a:xfrm>
            <a:prstGeom prst="line">
              <a:avLst/>
            </a:prstGeom>
            <a:noFill/>
            <a:ln w="0">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25" name="Line 81"/>
            <p:cNvSpPr>
              <a:spLocks noChangeShapeType="1"/>
            </p:cNvSpPr>
            <p:nvPr/>
          </p:nvSpPr>
          <p:spPr bwMode="auto">
            <a:xfrm flipH="1">
              <a:off x="5702188" y="2841650"/>
              <a:ext cx="20638" cy="1588"/>
            </a:xfrm>
            <a:prstGeom prst="line">
              <a:avLst/>
            </a:prstGeom>
            <a:noFill/>
            <a:ln w="0">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26" name="Rectangle 82"/>
            <p:cNvSpPr>
              <a:spLocks noChangeArrowheads="1"/>
            </p:cNvSpPr>
            <p:nvPr/>
          </p:nvSpPr>
          <p:spPr bwMode="auto">
            <a:xfrm>
              <a:off x="3925642" y="2790850"/>
              <a:ext cx="128240"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-0.3</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27" name="Line 83"/>
            <p:cNvSpPr>
              <a:spLocks noChangeShapeType="1"/>
            </p:cNvSpPr>
            <p:nvPr/>
          </p:nvSpPr>
          <p:spPr bwMode="auto">
            <a:xfrm>
              <a:off x="4076984" y="2581300"/>
              <a:ext cx="20638" cy="1588"/>
            </a:xfrm>
            <a:prstGeom prst="line">
              <a:avLst/>
            </a:prstGeom>
            <a:noFill/>
            <a:ln w="0">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28" name="Line 84"/>
            <p:cNvSpPr>
              <a:spLocks noChangeShapeType="1"/>
            </p:cNvSpPr>
            <p:nvPr/>
          </p:nvSpPr>
          <p:spPr bwMode="auto">
            <a:xfrm flipH="1">
              <a:off x="5702188" y="2581300"/>
              <a:ext cx="20638" cy="1588"/>
            </a:xfrm>
            <a:prstGeom prst="line">
              <a:avLst/>
            </a:prstGeom>
            <a:noFill/>
            <a:ln w="0">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29" name="Rectangle 85"/>
            <p:cNvSpPr>
              <a:spLocks noChangeArrowheads="1"/>
            </p:cNvSpPr>
            <p:nvPr/>
          </p:nvSpPr>
          <p:spPr bwMode="auto">
            <a:xfrm>
              <a:off x="3925642" y="2530500"/>
              <a:ext cx="128240"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-0.2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30" name="Line 86"/>
            <p:cNvSpPr>
              <a:spLocks noChangeShapeType="1"/>
            </p:cNvSpPr>
            <p:nvPr/>
          </p:nvSpPr>
          <p:spPr bwMode="auto">
            <a:xfrm>
              <a:off x="4076984" y="2327300"/>
              <a:ext cx="20638" cy="1588"/>
            </a:xfrm>
            <a:prstGeom prst="line">
              <a:avLst/>
            </a:prstGeom>
            <a:noFill/>
            <a:ln w="0">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31" name="Line 87"/>
            <p:cNvSpPr>
              <a:spLocks noChangeShapeType="1"/>
            </p:cNvSpPr>
            <p:nvPr/>
          </p:nvSpPr>
          <p:spPr bwMode="auto">
            <a:xfrm flipH="1">
              <a:off x="5702188" y="2327300"/>
              <a:ext cx="20638" cy="1588"/>
            </a:xfrm>
            <a:prstGeom prst="line">
              <a:avLst/>
            </a:prstGeom>
            <a:noFill/>
            <a:ln w="0">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32" name="Rectangle 88"/>
            <p:cNvSpPr>
              <a:spLocks noChangeArrowheads="1"/>
            </p:cNvSpPr>
            <p:nvPr/>
          </p:nvSpPr>
          <p:spPr bwMode="auto">
            <a:xfrm>
              <a:off x="3925642" y="2276500"/>
              <a:ext cx="128240"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-0.1</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33" name="Line 89"/>
            <p:cNvSpPr>
              <a:spLocks noChangeShapeType="1"/>
            </p:cNvSpPr>
            <p:nvPr/>
          </p:nvSpPr>
          <p:spPr bwMode="auto">
            <a:xfrm>
              <a:off x="4076984" y="2066950"/>
              <a:ext cx="20638" cy="1588"/>
            </a:xfrm>
            <a:prstGeom prst="line">
              <a:avLst/>
            </a:prstGeom>
            <a:noFill/>
            <a:ln w="0">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34" name="Line 90"/>
            <p:cNvSpPr>
              <a:spLocks noChangeShapeType="1"/>
            </p:cNvSpPr>
            <p:nvPr/>
          </p:nvSpPr>
          <p:spPr bwMode="auto">
            <a:xfrm flipH="1">
              <a:off x="5702188" y="2066950"/>
              <a:ext cx="20638" cy="1588"/>
            </a:xfrm>
            <a:prstGeom prst="line">
              <a:avLst/>
            </a:prstGeom>
            <a:noFill/>
            <a:ln w="0">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35" name="Rectangle 91"/>
            <p:cNvSpPr>
              <a:spLocks noChangeArrowheads="1"/>
            </p:cNvSpPr>
            <p:nvPr/>
          </p:nvSpPr>
          <p:spPr bwMode="auto">
            <a:xfrm>
              <a:off x="4015071" y="2016150"/>
              <a:ext cx="41678"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40" name="Freeform 96"/>
            <p:cNvSpPr>
              <a:spLocks/>
            </p:cNvSpPr>
            <p:nvPr/>
          </p:nvSpPr>
          <p:spPr bwMode="auto">
            <a:xfrm>
              <a:off x="4076984" y="1952650"/>
              <a:ext cx="433388" cy="438150"/>
            </a:xfrm>
            <a:custGeom>
              <a:avLst/>
              <a:gdLst/>
              <a:ahLst/>
              <a:cxnLst>
                <a:cxn ang="0">
                  <a:pos x="4" y="76"/>
                </a:cxn>
                <a:cxn ang="0">
                  <a:pos x="12" y="56"/>
                </a:cxn>
                <a:cxn ang="0">
                  <a:pos x="16" y="56"/>
                </a:cxn>
                <a:cxn ang="0">
                  <a:pos x="24" y="64"/>
                </a:cxn>
                <a:cxn ang="0">
                  <a:pos x="28" y="24"/>
                </a:cxn>
                <a:cxn ang="0">
                  <a:pos x="36" y="60"/>
                </a:cxn>
                <a:cxn ang="0">
                  <a:pos x="40" y="64"/>
                </a:cxn>
                <a:cxn ang="0">
                  <a:pos x="48" y="68"/>
                </a:cxn>
                <a:cxn ang="0">
                  <a:pos x="52" y="64"/>
                </a:cxn>
                <a:cxn ang="0">
                  <a:pos x="60" y="224"/>
                </a:cxn>
                <a:cxn ang="0">
                  <a:pos x="68" y="168"/>
                </a:cxn>
                <a:cxn ang="0">
                  <a:pos x="72" y="100"/>
                </a:cxn>
                <a:cxn ang="0">
                  <a:pos x="80" y="68"/>
                </a:cxn>
                <a:cxn ang="0">
                  <a:pos x="84" y="76"/>
                </a:cxn>
                <a:cxn ang="0">
                  <a:pos x="88" y="60"/>
                </a:cxn>
                <a:cxn ang="0">
                  <a:pos x="96" y="68"/>
                </a:cxn>
                <a:cxn ang="0">
                  <a:pos x="104" y="64"/>
                </a:cxn>
                <a:cxn ang="0">
                  <a:pos x="108" y="72"/>
                </a:cxn>
                <a:cxn ang="0">
                  <a:pos x="112" y="92"/>
                </a:cxn>
                <a:cxn ang="0">
                  <a:pos x="120" y="80"/>
                </a:cxn>
                <a:cxn ang="0">
                  <a:pos x="124" y="64"/>
                </a:cxn>
                <a:cxn ang="0">
                  <a:pos x="132" y="64"/>
                </a:cxn>
                <a:cxn ang="0">
                  <a:pos x="136" y="32"/>
                </a:cxn>
                <a:cxn ang="0">
                  <a:pos x="140" y="44"/>
                </a:cxn>
                <a:cxn ang="0">
                  <a:pos x="148" y="52"/>
                </a:cxn>
                <a:cxn ang="0">
                  <a:pos x="156" y="48"/>
                </a:cxn>
                <a:cxn ang="0">
                  <a:pos x="160" y="20"/>
                </a:cxn>
                <a:cxn ang="0">
                  <a:pos x="168" y="28"/>
                </a:cxn>
                <a:cxn ang="0">
                  <a:pos x="172" y="36"/>
                </a:cxn>
                <a:cxn ang="0">
                  <a:pos x="176" y="60"/>
                </a:cxn>
                <a:cxn ang="0">
                  <a:pos x="184" y="40"/>
                </a:cxn>
                <a:cxn ang="0">
                  <a:pos x="188" y="44"/>
                </a:cxn>
                <a:cxn ang="0">
                  <a:pos x="196" y="44"/>
                </a:cxn>
                <a:cxn ang="0">
                  <a:pos x="200" y="72"/>
                </a:cxn>
                <a:cxn ang="0">
                  <a:pos x="208" y="40"/>
                </a:cxn>
                <a:cxn ang="0">
                  <a:pos x="212" y="68"/>
                </a:cxn>
                <a:cxn ang="0">
                  <a:pos x="220" y="64"/>
                </a:cxn>
                <a:cxn ang="0">
                  <a:pos x="224" y="72"/>
                </a:cxn>
                <a:cxn ang="0">
                  <a:pos x="232" y="60"/>
                </a:cxn>
                <a:cxn ang="0">
                  <a:pos x="236" y="48"/>
                </a:cxn>
                <a:cxn ang="0">
                  <a:pos x="244" y="76"/>
                </a:cxn>
                <a:cxn ang="0">
                  <a:pos x="248" y="48"/>
                </a:cxn>
              </a:cxnLst>
              <a:rect l="0" t="0" r="r" b="b"/>
              <a:pathLst>
                <a:path w="252" h="276">
                  <a:moveTo>
                    <a:pt x="0" y="56"/>
                  </a:moveTo>
                  <a:lnTo>
                    <a:pt x="4" y="68"/>
                  </a:lnTo>
                  <a:lnTo>
                    <a:pt x="4" y="76"/>
                  </a:lnTo>
                  <a:lnTo>
                    <a:pt x="8" y="72"/>
                  </a:lnTo>
                  <a:lnTo>
                    <a:pt x="8" y="44"/>
                  </a:lnTo>
                  <a:lnTo>
                    <a:pt x="12" y="56"/>
                  </a:lnTo>
                  <a:lnTo>
                    <a:pt x="12" y="36"/>
                  </a:lnTo>
                  <a:lnTo>
                    <a:pt x="16" y="76"/>
                  </a:lnTo>
                  <a:lnTo>
                    <a:pt x="16" y="56"/>
                  </a:lnTo>
                  <a:lnTo>
                    <a:pt x="20" y="56"/>
                  </a:lnTo>
                  <a:lnTo>
                    <a:pt x="20" y="64"/>
                  </a:lnTo>
                  <a:lnTo>
                    <a:pt x="24" y="64"/>
                  </a:lnTo>
                  <a:lnTo>
                    <a:pt x="24" y="56"/>
                  </a:lnTo>
                  <a:lnTo>
                    <a:pt x="28" y="72"/>
                  </a:lnTo>
                  <a:lnTo>
                    <a:pt x="28" y="24"/>
                  </a:lnTo>
                  <a:lnTo>
                    <a:pt x="32" y="56"/>
                  </a:lnTo>
                  <a:lnTo>
                    <a:pt x="32" y="40"/>
                  </a:lnTo>
                  <a:lnTo>
                    <a:pt x="36" y="60"/>
                  </a:lnTo>
                  <a:lnTo>
                    <a:pt x="36" y="48"/>
                  </a:lnTo>
                  <a:lnTo>
                    <a:pt x="40" y="84"/>
                  </a:lnTo>
                  <a:lnTo>
                    <a:pt x="40" y="64"/>
                  </a:lnTo>
                  <a:lnTo>
                    <a:pt x="44" y="68"/>
                  </a:lnTo>
                  <a:lnTo>
                    <a:pt x="44" y="48"/>
                  </a:lnTo>
                  <a:lnTo>
                    <a:pt x="48" y="68"/>
                  </a:lnTo>
                  <a:lnTo>
                    <a:pt x="48" y="60"/>
                  </a:lnTo>
                  <a:lnTo>
                    <a:pt x="56" y="64"/>
                  </a:lnTo>
                  <a:lnTo>
                    <a:pt x="52" y="64"/>
                  </a:lnTo>
                  <a:lnTo>
                    <a:pt x="56" y="188"/>
                  </a:lnTo>
                  <a:lnTo>
                    <a:pt x="60" y="276"/>
                  </a:lnTo>
                  <a:lnTo>
                    <a:pt x="60" y="224"/>
                  </a:lnTo>
                  <a:lnTo>
                    <a:pt x="64" y="200"/>
                  </a:lnTo>
                  <a:lnTo>
                    <a:pt x="64" y="168"/>
                  </a:lnTo>
                  <a:lnTo>
                    <a:pt x="68" y="168"/>
                  </a:lnTo>
                  <a:lnTo>
                    <a:pt x="68" y="152"/>
                  </a:lnTo>
                  <a:lnTo>
                    <a:pt x="72" y="104"/>
                  </a:lnTo>
                  <a:lnTo>
                    <a:pt x="72" y="100"/>
                  </a:lnTo>
                  <a:lnTo>
                    <a:pt x="76" y="88"/>
                  </a:lnTo>
                  <a:lnTo>
                    <a:pt x="76" y="80"/>
                  </a:lnTo>
                  <a:lnTo>
                    <a:pt x="80" y="68"/>
                  </a:lnTo>
                  <a:lnTo>
                    <a:pt x="80" y="60"/>
                  </a:lnTo>
                  <a:lnTo>
                    <a:pt x="84" y="48"/>
                  </a:lnTo>
                  <a:lnTo>
                    <a:pt x="84" y="76"/>
                  </a:lnTo>
                  <a:lnTo>
                    <a:pt x="84" y="56"/>
                  </a:lnTo>
                  <a:lnTo>
                    <a:pt x="88" y="44"/>
                  </a:lnTo>
                  <a:lnTo>
                    <a:pt x="88" y="60"/>
                  </a:lnTo>
                  <a:lnTo>
                    <a:pt x="92" y="64"/>
                  </a:lnTo>
                  <a:lnTo>
                    <a:pt x="92" y="72"/>
                  </a:lnTo>
                  <a:lnTo>
                    <a:pt x="96" y="68"/>
                  </a:lnTo>
                  <a:lnTo>
                    <a:pt x="96" y="76"/>
                  </a:lnTo>
                  <a:lnTo>
                    <a:pt x="100" y="72"/>
                  </a:lnTo>
                  <a:lnTo>
                    <a:pt x="104" y="64"/>
                  </a:lnTo>
                  <a:lnTo>
                    <a:pt x="104" y="44"/>
                  </a:lnTo>
                  <a:lnTo>
                    <a:pt x="108" y="52"/>
                  </a:lnTo>
                  <a:lnTo>
                    <a:pt x="108" y="72"/>
                  </a:lnTo>
                  <a:lnTo>
                    <a:pt x="112" y="96"/>
                  </a:lnTo>
                  <a:lnTo>
                    <a:pt x="112" y="104"/>
                  </a:lnTo>
                  <a:lnTo>
                    <a:pt x="112" y="92"/>
                  </a:lnTo>
                  <a:lnTo>
                    <a:pt x="116" y="76"/>
                  </a:lnTo>
                  <a:lnTo>
                    <a:pt x="116" y="88"/>
                  </a:lnTo>
                  <a:lnTo>
                    <a:pt x="120" y="80"/>
                  </a:lnTo>
                  <a:lnTo>
                    <a:pt x="120" y="60"/>
                  </a:lnTo>
                  <a:lnTo>
                    <a:pt x="124" y="52"/>
                  </a:lnTo>
                  <a:lnTo>
                    <a:pt x="124" y="64"/>
                  </a:lnTo>
                  <a:lnTo>
                    <a:pt x="128" y="60"/>
                  </a:lnTo>
                  <a:lnTo>
                    <a:pt x="128" y="56"/>
                  </a:lnTo>
                  <a:lnTo>
                    <a:pt x="132" y="64"/>
                  </a:lnTo>
                  <a:lnTo>
                    <a:pt x="132" y="44"/>
                  </a:lnTo>
                  <a:lnTo>
                    <a:pt x="136" y="72"/>
                  </a:lnTo>
                  <a:lnTo>
                    <a:pt x="136" y="32"/>
                  </a:lnTo>
                  <a:lnTo>
                    <a:pt x="140" y="40"/>
                  </a:lnTo>
                  <a:lnTo>
                    <a:pt x="140" y="36"/>
                  </a:lnTo>
                  <a:lnTo>
                    <a:pt x="140" y="44"/>
                  </a:lnTo>
                  <a:lnTo>
                    <a:pt x="144" y="44"/>
                  </a:lnTo>
                  <a:lnTo>
                    <a:pt x="148" y="44"/>
                  </a:lnTo>
                  <a:lnTo>
                    <a:pt x="148" y="52"/>
                  </a:lnTo>
                  <a:lnTo>
                    <a:pt x="152" y="44"/>
                  </a:lnTo>
                  <a:lnTo>
                    <a:pt x="152" y="88"/>
                  </a:lnTo>
                  <a:lnTo>
                    <a:pt x="156" y="48"/>
                  </a:lnTo>
                  <a:lnTo>
                    <a:pt x="156" y="32"/>
                  </a:lnTo>
                  <a:lnTo>
                    <a:pt x="160" y="0"/>
                  </a:lnTo>
                  <a:lnTo>
                    <a:pt x="160" y="20"/>
                  </a:lnTo>
                  <a:lnTo>
                    <a:pt x="164" y="12"/>
                  </a:lnTo>
                  <a:lnTo>
                    <a:pt x="164" y="28"/>
                  </a:lnTo>
                  <a:lnTo>
                    <a:pt x="168" y="28"/>
                  </a:lnTo>
                  <a:lnTo>
                    <a:pt x="168" y="44"/>
                  </a:lnTo>
                  <a:lnTo>
                    <a:pt x="172" y="52"/>
                  </a:lnTo>
                  <a:lnTo>
                    <a:pt x="172" y="36"/>
                  </a:lnTo>
                  <a:lnTo>
                    <a:pt x="172" y="52"/>
                  </a:lnTo>
                  <a:lnTo>
                    <a:pt x="176" y="48"/>
                  </a:lnTo>
                  <a:lnTo>
                    <a:pt x="176" y="60"/>
                  </a:lnTo>
                  <a:lnTo>
                    <a:pt x="180" y="60"/>
                  </a:lnTo>
                  <a:lnTo>
                    <a:pt x="180" y="52"/>
                  </a:lnTo>
                  <a:lnTo>
                    <a:pt x="184" y="40"/>
                  </a:lnTo>
                  <a:lnTo>
                    <a:pt x="184" y="60"/>
                  </a:lnTo>
                  <a:lnTo>
                    <a:pt x="188" y="52"/>
                  </a:lnTo>
                  <a:lnTo>
                    <a:pt x="188" y="44"/>
                  </a:lnTo>
                  <a:lnTo>
                    <a:pt x="192" y="60"/>
                  </a:lnTo>
                  <a:lnTo>
                    <a:pt x="196" y="60"/>
                  </a:lnTo>
                  <a:lnTo>
                    <a:pt x="196" y="44"/>
                  </a:lnTo>
                  <a:lnTo>
                    <a:pt x="200" y="72"/>
                  </a:lnTo>
                  <a:lnTo>
                    <a:pt x="200" y="52"/>
                  </a:lnTo>
                  <a:lnTo>
                    <a:pt x="200" y="72"/>
                  </a:lnTo>
                  <a:lnTo>
                    <a:pt x="204" y="76"/>
                  </a:lnTo>
                  <a:lnTo>
                    <a:pt x="204" y="60"/>
                  </a:lnTo>
                  <a:lnTo>
                    <a:pt x="208" y="40"/>
                  </a:lnTo>
                  <a:lnTo>
                    <a:pt x="208" y="60"/>
                  </a:lnTo>
                  <a:lnTo>
                    <a:pt x="212" y="60"/>
                  </a:lnTo>
                  <a:lnTo>
                    <a:pt x="212" y="68"/>
                  </a:lnTo>
                  <a:lnTo>
                    <a:pt x="216" y="88"/>
                  </a:lnTo>
                  <a:lnTo>
                    <a:pt x="216" y="56"/>
                  </a:lnTo>
                  <a:lnTo>
                    <a:pt x="220" y="64"/>
                  </a:lnTo>
                  <a:lnTo>
                    <a:pt x="220" y="56"/>
                  </a:lnTo>
                  <a:lnTo>
                    <a:pt x="224" y="60"/>
                  </a:lnTo>
                  <a:lnTo>
                    <a:pt x="224" y="72"/>
                  </a:lnTo>
                  <a:lnTo>
                    <a:pt x="228" y="76"/>
                  </a:lnTo>
                  <a:lnTo>
                    <a:pt x="228" y="56"/>
                  </a:lnTo>
                  <a:lnTo>
                    <a:pt x="232" y="60"/>
                  </a:lnTo>
                  <a:lnTo>
                    <a:pt x="232" y="52"/>
                  </a:lnTo>
                  <a:lnTo>
                    <a:pt x="236" y="60"/>
                  </a:lnTo>
                  <a:lnTo>
                    <a:pt x="236" y="48"/>
                  </a:lnTo>
                  <a:lnTo>
                    <a:pt x="240" y="44"/>
                  </a:lnTo>
                  <a:lnTo>
                    <a:pt x="240" y="104"/>
                  </a:lnTo>
                  <a:lnTo>
                    <a:pt x="244" y="76"/>
                  </a:lnTo>
                  <a:lnTo>
                    <a:pt x="244" y="36"/>
                  </a:lnTo>
                  <a:lnTo>
                    <a:pt x="248" y="56"/>
                  </a:lnTo>
                  <a:lnTo>
                    <a:pt x="248" y="48"/>
                  </a:lnTo>
                  <a:lnTo>
                    <a:pt x="252" y="56"/>
                  </a:lnTo>
                  <a:lnTo>
                    <a:pt x="252" y="48"/>
                  </a:lnTo>
                </a:path>
              </a:pathLst>
            </a:custGeom>
            <a:noFill/>
            <a:ln w="0">
              <a:solidFill>
                <a:schemeClr val="accent1">
                  <a:lumMod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a:p>
          </p:txBody>
        </p:sp>
        <p:sp>
          <p:nvSpPr>
            <p:cNvPr id="6241" name="Freeform 97"/>
            <p:cNvSpPr>
              <a:spLocks/>
            </p:cNvSpPr>
            <p:nvPr/>
          </p:nvSpPr>
          <p:spPr bwMode="auto">
            <a:xfrm>
              <a:off x="4510371" y="1939950"/>
              <a:ext cx="455745" cy="254000"/>
            </a:xfrm>
            <a:custGeom>
              <a:avLst/>
              <a:gdLst/>
              <a:ahLst/>
              <a:cxnLst>
                <a:cxn ang="0">
                  <a:pos x="4" y="84"/>
                </a:cxn>
                <a:cxn ang="0">
                  <a:pos x="8" y="72"/>
                </a:cxn>
                <a:cxn ang="0">
                  <a:pos x="16" y="32"/>
                </a:cxn>
                <a:cxn ang="0">
                  <a:pos x="24" y="24"/>
                </a:cxn>
                <a:cxn ang="0">
                  <a:pos x="28" y="64"/>
                </a:cxn>
                <a:cxn ang="0">
                  <a:pos x="32" y="56"/>
                </a:cxn>
                <a:cxn ang="0">
                  <a:pos x="40" y="64"/>
                </a:cxn>
                <a:cxn ang="0">
                  <a:pos x="44" y="88"/>
                </a:cxn>
                <a:cxn ang="0">
                  <a:pos x="52" y="108"/>
                </a:cxn>
                <a:cxn ang="0">
                  <a:pos x="56" y="88"/>
                </a:cxn>
                <a:cxn ang="0">
                  <a:pos x="64" y="144"/>
                </a:cxn>
                <a:cxn ang="0">
                  <a:pos x="68" y="100"/>
                </a:cxn>
                <a:cxn ang="0">
                  <a:pos x="76" y="152"/>
                </a:cxn>
                <a:cxn ang="0">
                  <a:pos x="84" y="108"/>
                </a:cxn>
                <a:cxn ang="0">
                  <a:pos x="88" y="72"/>
                </a:cxn>
                <a:cxn ang="0">
                  <a:pos x="97" y="48"/>
                </a:cxn>
                <a:cxn ang="0">
                  <a:pos x="101" y="100"/>
                </a:cxn>
                <a:cxn ang="0">
                  <a:pos x="109" y="64"/>
                </a:cxn>
                <a:cxn ang="0">
                  <a:pos x="117" y="80"/>
                </a:cxn>
                <a:cxn ang="0">
                  <a:pos x="121" y="76"/>
                </a:cxn>
                <a:cxn ang="0">
                  <a:pos x="129" y="76"/>
                </a:cxn>
                <a:cxn ang="0">
                  <a:pos x="133" y="52"/>
                </a:cxn>
                <a:cxn ang="0">
                  <a:pos x="141" y="132"/>
                </a:cxn>
                <a:cxn ang="0">
                  <a:pos x="145" y="92"/>
                </a:cxn>
                <a:cxn ang="0">
                  <a:pos x="153" y="76"/>
                </a:cxn>
                <a:cxn ang="0">
                  <a:pos x="157" y="36"/>
                </a:cxn>
                <a:cxn ang="0">
                  <a:pos x="165" y="72"/>
                </a:cxn>
                <a:cxn ang="0">
                  <a:pos x="173" y="44"/>
                </a:cxn>
                <a:cxn ang="0">
                  <a:pos x="181" y="68"/>
                </a:cxn>
                <a:cxn ang="0">
                  <a:pos x="185" y="68"/>
                </a:cxn>
                <a:cxn ang="0">
                  <a:pos x="193" y="56"/>
                </a:cxn>
                <a:cxn ang="0">
                  <a:pos x="197" y="36"/>
                </a:cxn>
                <a:cxn ang="0">
                  <a:pos x="201" y="36"/>
                </a:cxn>
                <a:cxn ang="0">
                  <a:pos x="209" y="32"/>
                </a:cxn>
                <a:cxn ang="0">
                  <a:pos x="213" y="68"/>
                </a:cxn>
                <a:cxn ang="0">
                  <a:pos x="221" y="56"/>
                </a:cxn>
                <a:cxn ang="0">
                  <a:pos x="229" y="76"/>
                </a:cxn>
                <a:cxn ang="0">
                  <a:pos x="233" y="40"/>
                </a:cxn>
                <a:cxn ang="0">
                  <a:pos x="241" y="64"/>
                </a:cxn>
                <a:cxn ang="0">
                  <a:pos x="249" y="68"/>
                </a:cxn>
                <a:cxn ang="0">
                  <a:pos x="257" y="64"/>
                </a:cxn>
                <a:cxn ang="0">
                  <a:pos x="261" y="72"/>
                </a:cxn>
              </a:cxnLst>
              <a:rect l="0" t="0" r="r" b="b"/>
              <a:pathLst>
                <a:path w="265" h="160">
                  <a:moveTo>
                    <a:pt x="0" y="56"/>
                  </a:moveTo>
                  <a:lnTo>
                    <a:pt x="4" y="72"/>
                  </a:lnTo>
                  <a:lnTo>
                    <a:pt x="4" y="84"/>
                  </a:lnTo>
                  <a:lnTo>
                    <a:pt x="4" y="48"/>
                  </a:lnTo>
                  <a:lnTo>
                    <a:pt x="8" y="64"/>
                  </a:lnTo>
                  <a:lnTo>
                    <a:pt x="8" y="72"/>
                  </a:lnTo>
                  <a:lnTo>
                    <a:pt x="12" y="52"/>
                  </a:lnTo>
                  <a:lnTo>
                    <a:pt x="12" y="56"/>
                  </a:lnTo>
                  <a:lnTo>
                    <a:pt x="16" y="32"/>
                  </a:lnTo>
                  <a:lnTo>
                    <a:pt x="16" y="0"/>
                  </a:lnTo>
                  <a:lnTo>
                    <a:pt x="20" y="12"/>
                  </a:lnTo>
                  <a:lnTo>
                    <a:pt x="24" y="24"/>
                  </a:lnTo>
                  <a:lnTo>
                    <a:pt x="24" y="48"/>
                  </a:lnTo>
                  <a:lnTo>
                    <a:pt x="28" y="28"/>
                  </a:lnTo>
                  <a:lnTo>
                    <a:pt x="28" y="64"/>
                  </a:lnTo>
                  <a:lnTo>
                    <a:pt x="32" y="48"/>
                  </a:lnTo>
                  <a:lnTo>
                    <a:pt x="32" y="80"/>
                  </a:lnTo>
                  <a:lnTo>
                    <a:pt x="32" y="56"/>
                  </a:lnTo>
                  <a:lnTo>
                    <a:pt x="36" y="60"/>
                  </a:lnTo>
                  <a:lnTo>
                    <a:pt x="36" y="84"/>
                  </a:lnTo>
                  <a:lnTo>
                    <a:pt x="40" y="64"/>
                  </a:lnTo>
                  <a:lnTo>
                    <a:pt x="40" y="20"/>
                  </a:lnTo>
                  <a:lnTo>
                    <a:pt x="44" y="92"/>
                  </a:lnTo>
                  <a:lnTo>
                    <a:pt x="44" y="88"/>
                  </a:lnTo>
                  <a:lnTo>
                    <a:pt x="48" y="124"/>
                  </a:lnTo>
                  <a:lnTo>
                    <a:pt x="48" y="76"/>
                  </a:lnTo>
                  <a:lnTo>
                    <a:pt x="52" y="108"/>
                  </a:lnTo>
                  <a:lnTo>
                    <a:pt x="52" y="88"/>
                  </a:lnTo>
                  <a:lnTo>
                    <a:pt x="56" y="80"/>
                  </a:lnTo>
                  <a:lnTo>
                    <a:pt x="56" y="88"/>
                  </a:lnTo>
                  <a:lnTo>
                    <a:pt x="60" y="100"/>
                  </a:lnTo>
                  <a:lnTo>
                    <a:pt x="60" y="80"/>
                  </a:lnTo>
                  <a:lnTo>
                    <a:pt x="64" y="144"/>
                  </a:lnTo>
                  <a:lnTo>
                    <a:pt x="64" y="100"/>
                  </a:lnTo>
                  <a:lnTo>
                    <a:pt x="68" y="96"/>
                  </a:lnTo>
                  <a:lnTo>
                    <a:pt x="68" y="100"/>
                  </a:lnTo>
                  <a:lnTo>
                    <a:pt x="76" y="92"/>
                  </a:lnTo>
                  <a:lnTo>
                    <a:pt x="72" y="92"/>
                  </a:lnTo>
                  <a:lnTo>
                    <a:pt x="76" y="152"/>
                  </a:lnTo>
                  <a:lnTo>
                    <a:pt x="80" y="156"/>
                  </a:lnTo>
                  <a:lnTo>
                    <a:pt x="80" y="160"/>
                  </a:lnTo>
                  <a:lnTo>
                    <a:pt x="84" y="108"/>
                  </a:lnTo>
                  <a:lnTo>
                    <a:pt x="84" y="112"/>
                  </a:lnTo>
                  <a:lnTo>
                    <a:pt x="88" y="100"/>
                  </a:lnTo>
                  <a:lnTo>
                    <a:pt x="88" y="72"/>
                  </a:lnTo>
                  <a:lnTo>
                    <a:pt x="92" y="80"/>
                  </a:lnTo>
                  <a:lnTo>
                    <a:pt x="92" y="92"/>
                  </a:lnTo>
                  <a:lnTo>
                    <a:pt x="97" y="48"/>
                  </a:lnTo>
                  <a:lnTo>
                    <a:pt x="97" y="68"/>
                  </a:lnTo>
                  <a:lnTo>
                    <a:pt x="101" y="88"/>
                  </a:lnTo>
                  <a:lnTo>
                    <a:pt x="101" y="100"/>
                  </a:lnTo>
                  <a:lnTo>
                    <a:pt x="109" y="80"/>
                  </a:lnTo>
                  <a:lnTo>
                    <a:pt x="105" y="80"/>
                  </a:lnTo>
                  <a:lnTo>
                    <a:pt x="109" y="64"/>
                  </a:lnTo>
                  <a:lnTo>
                    <a:pt x="113" y="68"/>
                  </a:lnTo>
                  <a:lnTo>
                    <a:pt x="117" y="48"/>
                  </a:lnTo>
                  <a:lnTo>
                    <a:pt x="117" y="80"/>
                  </a:lnTo>
                  <a:lnTo>
                    <a:pt x="117" y="60"/>
                  </a:lnTo>
                  <a:lnTo>
                    <a:pt x="121" y="60"/>
                  </a:lnTo>
                  <a:lnTo>
                    <a:pt x="121" y="76"/>
                  </a:lnTo>
                  <a:lnTo>
                    <a:pt x="125" y="72"/>
                  </a:lnTo>
                  <a:lnTo>
                    <a:pt x="125" y="52"/>
                  </a:lnTo>
                  <a:lnTo>
                    <a:pt x="129" y="76"/>
                  </a:lnTo>
                  <a:lnTo>
                    <a:pt x="129" y="64"/>
                  </a:lnTo>
                  <a:lnTo>
                    <a:pt x="133" y="68"/>
                  </a:lnTo>
                  <a:lnTo>
                    <a:pt x="133" y="52"/>
                  </a:lnTo>
                  <a:lnTo>
                    <a:pt x="137" y="76"/>
                  </a:lnTo>
                  <a:lnTo>
                    <a:pt x="137" y="124"/>
                  </a:lnTo>
                  <a:lnTo>
                    <a:pt x="141" y="132"/>
                  </a:lnTo>
                  <a:lnTo>
                    <a:pt x="141" y="128"/>
                  </a:lnTo>
                  <a:lnTo>
                    <a:pt x="145" y="124"/>
                  </a:lnTo>
                  <a:lnTo>
                    <a:pt x="145" y="92"/>
                  </a:lnTo>
                  <a:lnTo>
                    <a:pt x="149" y="84"/>
                  </a:lnTo>
                  <a:lnTo>
                    <a:pt x="149" y="100"/>
                  </a:lnTo>
                  <a:lnTo>
                    <a:pt x="153" y="76"/>
                  </a:lnTo>
                  <a:lnTo>
                    <a:pt x="153" y="88"/>
                  </a:lnTo>
                  <a:lnTo>
                    <a:pt x="157" y="80"/>
                  </a:lnTo>
                  <a:lnTo>
                    <a:pt x="157" y="36"/>
                  </a:lnTo>
                  <a:lnTo>
                    <a:pt x="161" y="72"/>
                  </a:lnTo>
                  <a:lnTo>
                    <a:pt x="165" y="80"/>
                  </a:lnTo>
                  <a:lnTo>
                    <a:pt x="165" y="72"/>
                  </a:lnTo>
                  <a:lnTo>
                    <a:pt x="169" y="76"/>
                  </a:lnTo>
                  <a:lnTo>
                    <a:pt x="173" y="64"/>
                  </a:lnTo>
                  <a:lnTo>
                    <a:pt x="173" y="44"/>
                  </a:lnTo>
                  <a:lnTo>
                    <a:pt x="177" y="52"/>
                  </a:lnTo>
                  <a:lnTo>
                    <a:pt x="177" y="84"/>
                  </a:lnTo>
                  <a:lnTo>
                    <a:pt x="181" y="68"/>
                  </a:lnTo>
                  <a:lnTo>
                    <a:pt x="181" y="56"/>
                  </a:lnTo>
                  <a:lnTo>
                    <a:pt x="185" y="56"/>
                  </a:lnTo>
                  <a:lnTo>
                    <a:pt x="185" y="68"/>
                  </a:lnTo>
                  <a:lnTo>
                    <a:pt x="189" y="52"/>
                  </a:lnTo>
                  <a:lnTo>
                    <a:pt x="189" y="76"/>
                  </a:lnTo>
                  <a:lnTo>
                    <a:pt x="193" y="56"/>
                  </a:lnTo>
                  <a:lnTo>
                    <a:pt x="193" y="68"/>
                  </a:lnTo>
                  <a:lnTo>
                    <a:pt x="197" y="40"/>
                  </a:lnTo>
                  <a:lnTo>
                    <a:pt x="197" y="36"/>
                  </a:lnTo>
                  <a:lnTo>
                    <a:pt x="201" y="32"/>
                  </a:lnTo>
                  <a:lnTo>
                    <a:pt x="201" y="48"/>
                  </a:lnTo>
                  <a:lnTo>
                    <a:pt x="201" y="36"/>
                  </a:lnTo>
                  <a:lnTo>
                    <a:pt x="205" y="76"/>
                  </a:lnTo>
                  <a:lnTo>
                    <a:pt x="205" y="64"/>
                  </a:lnTo>
                  <a:lnTo>
                    <a:pt x="209" y="32"/>
                  </a:lnTo>
                  <a:lnTo>
                    <a:pt x="209" y="52"/>
                  </a:lnTo>
                  <a:lnTo>
                    <a:pt x="213" y="56"/>
                  </a:lnTo>
                  <a:lnTo>
                    <a:pt x="213" y="68"/>
                  </a:lnTo>
                  <a:lnTo>
                    <a:pt x="217" y="68"/>
                  </a:lnTo>
                  <a:lnTo>
                    <a:pt x="217" y="60"/>
                  </a:lnTo>
                  <a:lnTo>
                    <a:pt x="221" y="56"/>
                  </a:lnTo>
                  <a:lnTo>
                    <a:pt x="225" y="64"/>
                  </a:lnTo>
                  <a:lnTo>
                    <a:pt x="225" y="68"/>
                  </a:lnTo>
                  <a:lnTo>
                    <a:pt x="229" y="76"/>
                  </a:lnTo>
                  <a:lnTo>
                    <a:pt x="229" y="12"/>
                  </a:lnTo>
                  <a:lnTo>
                    <a:pt x="233" y="56"/>
                  </a:lnTo>
                  <a:lnTo>
                    <a:pt x="233" y="40"/>
                  </a:lnTo>
                  <a:lnTo>
                    <a:pt x="237" y="52"/>
                  </a:lnTo>
                  <a:lnTo>
                    <a:pt x="241" y="76"/>
                  </a:lnTo>
                  <a:lnTo>
                    <a:pt x="241" y="64"/>
                  </a:lnTo>
                  <a:lnTo>
                    <a:pt x="245" y="44"/>
                  </a:lnTo>
                  <a:lnTo>
                    <a:pt x="245" y="64"/>
                  </a:lnTo>
                  <a:lnTo>
                    <a:pt x="249" y="68"/>
                  </a:lnTo>
                  <a:lnTo>
                    <a:pt x="249" y="84"/>
                  </a:lnTo>
                  <a:lnTo>
                    <a:pt x="253" y="64"/>
                  </a:lnTo>
                  <a:lnTo>
                    <a:pt x="257" y="64"/>
                  </a:lnTo>
                  <a:lnTo>
                    <a:pt x="257" y="76"/>
                  </a:lnTo>
                  <a:lnTo>
                    <a:pt x="257" y="68"/>
                  </a:lnTo>
                  <a:lnTo>
                    <a:pt x="261" y="72"/>
                  </a:lnTo>
                  <a:lnTo>
                    <a:pt x="261" y="52"/>
                  </a:lnTo>
                  <a:lnTo>
                    <a:pt x="265" y="84"/>
                  </a:lnTo>
                </a:path>
              </a:pathLst>
            </a:custGeom>
            <a:noFill/>
            <a:ln w="0">
              <a:solidFill>
                <a:schemeClr val="accent1">
                  <a:lumMod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a:p>
          </p:txBody>
        </p:sp>
        <p:sp>
          <p:nvSpPr>
            <p:cNvPr id="6242" name="Freeform 98"/>
            <p:cNvSpPr>
              <a:spLocks/>
            </p:cNvSpPr>
            <p:nvPr/>
          </p:nvSpPr>
          <p:spPr bwMode="auto">
            <a:xfrm>
              <a:off x="4966117" y="1978050"/>
              <a:ext cx="440267" cy="1276350"/>
            </a:xfrm>
            <a:custGeom>
              <a:avLst/>
              <a:gdLst/>
              <a:ahLst/>
              <a:cxnLst>
                <a:cxn ang="0">
                  <a:pos x="4" y="60"/>
                </a:cxn>
                <a:cxn ang="0">
                  <a:pos x="8" y="120"/>
                </a:cxn>
                <a:cxn ang="0">
                  <a:pos x="16" y="76"/>
                </a:cxn>
                <a:cxn ang="0">
                  <a:pos x="20" y="52"/>
                </a:cxn>
                <a:cxn ang="0">
                  <a:pos x="24" y="128"/>
                </a:cxn>
                <a:cxn ang="0">
                  <a:pos x="32" y="792"/>
                </a:cxn>
                <a:cxn ang="0">
                  <a:pos x="36" y="340"/>
                </a:cxn>
                <a:cxn ang="0">
                  <a:pos x="44" y="284"/>
                </a:cxn>
                <a:cxn ang="0">
                  <a:pos x="48" y="120"/>
                </a:cxn>
                <a:cxn ang="0">
                  <a:pos x="56" y="64"/>
                </a:cxn>
                <a:cxn ang="0">
                  <a:pos x="60" y="36"/>
                </a:cxn>
                <a:cxn ang="0">
                  <a:pos x="68" y="40"/>
                </a:cxn>
                <a:cxn ang="0">
                  <a:pos x="72" y="28"/>
                </a:cxn>
                <a:cxn ang="0">
                  <a:pos x="76" y="32"/>
                </a:cxn>
                <a:cxn ang="0">
                  <a:pos x="84" y="28"/>
                </a:cxn>
                <a:cxn ang="0">
                  <a:pos x="92" y="8"/>
                </a:cxn>
                <a:cxn ang="0">
                  <a:pos x="100" y="32"/>
                </a:cxn>
                <a:cxn ang="0">
                  <a:pos x="104" y="48"/>
                </a:cxn>
                <a:cxn ang="0">
                  <a:pos x="112" y="36"/>
                </a:cxn>
                <a:cxn ang="0">
                  <a:pos x="116" y="0"/>
                </a:cxn>
                <a:cxn ang="0">
                  <a:pos x="124" y="40"/>
                </a:cxn>
                <a:cxn ang="0">
                  <a:pos x="128" y="32"/>
                </a:cxn>
                <a:cxn ang="0">
                  <a:pos x="136" y="24"/>
                </a:cxn>
                <a:cxn ang="0">
                  <a:pos x="140" y="16"/>
                </a:cxn>
                <a:cxn ang="0">
                  <a:pos x="148" y="8"/>
                </a:cxn>
                <a:cxn ang="0">
                  <a:pos x="152" y="40"/>
                </a:cxn>
                <a:cxn ang="0">
                  <a:pos x="160" y="24"/>
                </a:cxn>
                <a:cxn ang="0">
                  <a:pos x="164" y="24"/>
                </a:cxn>
                <a:cxn ang="0">
                  <a:pos x="172" y="28"/>
                </a:cxn>
                <a:cxn ang="0">
                  <a:pos x="176" y="116"/>
                </a:cxn>
                <a:cxn ang="0">
                  <a:pos x="184" y="64"/>
                </a:cxn>
                <a:cxn ang="0">
                  <a:pos x="188" y="48"/>
                </a:cxn>
                <a:cxn ang="0">
                  <a:pos x="196" y="32"/>
                </a:cxn>
                <a:cxn ang="0">
                  <a:pos x="200" y="28"/>
                </a:cxn>
                <a:cxn ang="0">
                  <a:pos x="208" y="28"/>
                </a:cxn>
                <a:cxn ang="0">
                  <a:pos x="212" y="124"/>
                </a:cxn>
                <a:cxn ang="0">
                  <a:pos x="220" y="100"/>
                </a:cxn>
                <a:cxn ang="0">
                  <a:pos x="224" y="48"/>
                </a:cxn>
                <a:cxn ang="0">
                  <a:pos x="232" y="56"/>
                </a:cxn>
                <a:cxn ang="0">
                  <a:pos x="236" y="36"/>
                </a:cxn>
                <a:cxn ang="0">
                  <a:pos x="244" y="20"/>
                </a:cxn>
                <a:cxn ang="0">
                  <a:pos x="248" y="28"/>
                </a:cxn>
              </a:cxnLst>
              <a:rect l="0" t="0" r="r" b="b"/>
              <a:pathLst>
                <a:path w="256" h="804">
                  <a:moveTo>
                    <a:pt x="0" y="60"/>
                  </a:moveTo>
                  <a:lnTo>
                    <a:pt x="0" y="28"/>
                  </a:lnTo>
                  <a:lnTo>
                    <a:pt x="4" y="60"/>
                  </a:lnTo>
                  <a:lnTo>
                    <a:pt x="4" y="64"/>
                  </a:lnTo>
                  <a:lnTo>
                    <a:pt x="8" y="92"/>
                  </a:lnTo>
                  <a:lnTo>
                    <a:pt x="8" y="120"/>
                  </a:lnTo>
                  <a:lnTo>
                    <a:pt x="12" y="72"/>
                  </a:lnTo>
                  <a:lnTo>
                    <a:pt x="12" y="64"/>
                  </a:lnTo>
                  <a:lnTo>
                    <a:pt x="16" y="76"/>
                  </a:lnTo>
                  <a:lnTo>
                    <a:pt x="16" y="56"/>
                  </a:lnTo>
                  <a:lnTo>
                    <a:pt x="20" y="68"/>
                  </a:lnTo>
                  <a:lnTo>
                    <a:pt x="20" y="52"/>
                  </a:lnTo>
                  <a:lnTo>
                    <a:pt x="20" y="56"/>
                  </a:lnTo>
                  <a:lnTo>
                    <a:pt x="24" y="24"/>
                  </a:lnTo>
                  <a:lnTo>
                    <a:pt x="24" y="128"/>
                  </a:lnTo>
                  <a:lnTo>
                    <a:pt x="28" y="356"/>
                  </a:lnTo>
                  <a:lnTo>
                    <a:pt x="28" y="640"/>
                  </a:lnTo>
                  <a:lnTo>
                    <a:pt x="32" y="792"/>
                  </a:lnTo>
                  <a:lnTo>
                    <a:pt x="32" y="804"/>
                  </a:lnTo>
                  <a:lnTo>
                    <a:pt x="36" y="400"/>
                  </a:lnTo>
                  <a:lnTo>
                    <a:pt x="36" y="340"/>
                  </a:lnTo>
                  <a:lnTo>
                    <a:pt x="40" y="384"/>
                  </a:lnTo>
                  <a:lnTo>
                    <a:pt x="40" y="352"/>
                  </a:lnTo>
                  <a:lnTo>
                    <a:pt x="44" y="284"/>
                  </a:lnTo>
                  <a:lnTo>
                    <a:pt x="44" y="224"/>
                  </a:lnTo>
                  <a:lnTo>
                    <a:pt x="48" y="212"/>
                  </a:lnTo>
                  <a:lnTo>
                    <a:pt x="48" y="120"/>
                  </a:lnTo>
                  <a:lnTo>
                    <a:pt x="52" y="112"/>
                  </a:lnTo>
                  <a:lnTo>
                    <a:pt x="52" y="56"/>
                  </a:lnTo>
                  <a:lnTo>
                    <a:pt x="56" y="64"/>
                  </a:lnTo>
                  <a:lnTo>
                    <a:pt x="56" y="52"/>
                  </a:lnTo>
                  <a:lnTo>
                    <a:pt x="60" y="52"/>
                  </a:lnTo>
                  <a:lnTo>
                    <a:pt x="60" y="36"/>
                  </a:lnTo>
                  <a:lnTo>
                    <a:pt x="64" y="12"/>
                  </a:lnTo>
                  <a:lnTo>
                    <a:pt x="64" y="16"/>
                  </a:lnTo>
                  <a:lnTo>
                    <a:pt x="68" y="40"/>
                  </a:lnTo>
                  <a:lnTo>
                    <a:pt x="68" y="36"/>
                  </a:lnTo>
                  <a:lnTo>
                    <a:pt x="72" y="24"/>
                  </a:lnTo>
                  <a:lnTo>
                    <a:pt x="72" y="28"/>
                  </a:lnTo>
                  <a:lnTo>
                    <a:pt x="76" y="24"/>
                  </a:lnTo>
                  <a:lnTo>
                    <a:pt x="76" y="48"/>
                  </a:lnTo>
                  <a:lnTo>
                    <a:pt x="76" y="32"/>
                  </a:lnTo>
                  <a:lnTo>
                    <a:pt x="80" y="20"/>
                  </a:lnTo>
                  <a:lnTo>
                    <a:pt x="84" y="20"/>
                  </a:lnTo>
                  <a:lnTo>
                    <a:pt x="84" y="28"/>
                  </a:lnTo>
                  <a:lnTo>
                    <a:pt x="88" y="32"/>
                  </a:lnTo>
                  <a:lnTo>
                    <a:pt x="88" y="48"/>
                  </a:lnTo>
                  <a:lnTo>
                    <a:pt x="92" y="8"/>
                  </a:lnTo>
                  <a:lnTo>
                    <a:pt x="92" y="32"/>
                  </a:lnTo>
                  <a:lnTo>
                    <a:pt x="96" y="28"/>
                  </a:lnTo>
                  <a:lnTo>
                    <a:pt x="100" y="32"/>
                  </a:lnTo>
                  <a:lnTo>
                    <a:pt x="100" y="24"/>
                  </a:lnTo>
                  <a:lnTo>
                    <a:pt x="104" y="36"/>
                  </a:lnTo>
                  <a:lnTo>
                    <a:pt x="104" y="48"/>
                  </a:lnTo>
                  <a:lnTo>
                    <a:pt x="108" y="28"/>
                  </a:lnTo>
                  <a:lnTo>
                    <a:pt x="108" y="16"/>
                  </a:lnTo>
                  <a:lnTo>
                    <a:pt x="112" y="36"/>
                  </a:lnTo>
                  <a:lnTo>
                    <a:pt x="112" y="16"/>
                  </a:lnTo>
                  <a:lnTo>
                    <a:pt x="116" y="8"/>
                  </a:lnTo>
                  <a:lnTo>
                    <a:pt x="116" y="0"/>
                  </a:lnTo>
                  <a:lnTo>
                    <a:pt x="120" y="28"/>
                  </a:lnTo>
                  <a:lnTo>
                    <a:pt x="120" y="32"/>
                  </a:lnTo>
                  <a:lnTo>
                    <a:pt x="124" y="40"/>
                  </a:lnTo>
                  <a:lnTo>
                    <a:pt x="124" y="32"/>
                  </a:lnTo>
                  <a:lnTo>
                    <a:pt x="128" y="48"/>
                  </a:lnTo>
                  <a:lnTo>
                    <a:pt x="128" y="32"/>
                  </a:lnTo>
                  <a:lnTo>
                    <a:pt x="132" y="28"/>
                  </a:lnTo>
                  <a:lnTo>
                    <a:pt x="132" y="16"/>
                  </a:lnTo>
                  <a:lnTo>
                    <a:pt x="136" y="24"/>
                  </a:lnTo>
                  <a:lnTo>
                    <a:pt x="136" y="20"/>
                  </a:lnTo>
                  <a:lnTo>
                    <a:pt x="140" y="28"/>
                  </a:lnTo>
                  <a:lnTo>
                    <a:pt x="140" y="16"/>
                  </a:lnTo>
                  <a:lnTo>
                    <a:pt x="144" y="44"/>
                  </a:lnTo>
                  <a:lnTo>
                    <a:pt x="144" y="36"/>
                  </a:lnTo>
                  <a:lnTo>
                    <a:pt x="148" y="8"/>
                  </a:lnTo>
                  <a:lnTo>
                    <a:pt x="148" y="20"/>
                  </a:lnTo>
                  <a:lnTo>
                    <a:pt x="152" y="24"/>
                  </a:lnTo>
                  <a:lnTo>
                    <a:pt x="152" y="40"/>
                  </a:lnTo>
                  <a:lnTo>
                    <a:pt x="156" y="16"/>
                  </a:lnTo>
                  <a:lnTo>
                    <a:pt x="156" y="20"/>
                  </a:lnTo>
                  <a:lnTo>
                    <a:pt x="160" y="24"/>
                  </a:lnTo>
                  <a:lnTo>
                    <a:pt x="160" y="32"/>
                  </a:lnTo>
                  <a:lnTo>
                    <a:pt x="164" y="20"/>
                  </a:lnTo>
                  <a:lnTo>
                    <a:pt x="164" y="24"/>
                  </a:lnTo>
                  <a:lnTo>
                    <a:pt x="168" y="76"/>
                  </a:lnTo>
                  <a:lnTo>
                    <a:pt x="168" y="24"/>
                  </a:lnTo>
                  <a:lnTo>
                    <a:pt x="172" y="28"/>
                  </a:lnTo>
                  <a:lnTo>
                    <a:pt x="172" y="24"/>
                  </a:lnTo>
                  <a:lnTo>
                    <a:pt x="176" y="28"/>
                  </a:lnTo>
                  <a:lnTo>
                    <a:pt x="176" y="116"/>
                  </a:lnTo>
                  <a:lnTo>
                    <a:pt x="180" y="100"/>
                  </a:lnTo>
                  <a:lnTo>
                    <a:pt x="180" y="96"/>
                  </a:lnTo>
                  <a:lnTo>
                    <a:pt x="184" y="64"/>
                  </a:lnTo>
                  <a:lnTo>
                    <a:pt x="184" y="44"/>
                  </a:lnTo>
                  <a:lnTo>
                    <a:pt x="188" y="52"/>
                  </a:lnTo>
                  <a:lnTo>
                    <a:pt x="188" y="48"/>
                  </a:lnTo>
                  <a:lnTo>
                    <a:pt x="188" y="56"/>
                  </a:lnTo>
                  <a:lnTo>
                    <a:pt x="192" y="44"/>
                  </a:lnTo>
                  <a:lnTo>
                    <a:pt x="196" y="32"/>
                  </a:lnTo>
                  <a:lnTo>
                    <a:pt x="196" y="40"/>
                  </a:lnTo>
                  <a:lnTo>
                    <a:pt x="200" y="56"/>
                  </a:lnTo>
                  <a:lnTo>
                    <a:pt x="200" y="28"/>
                  </a:lnTo>
                  <a:lnTo>
                    <a:pt x="204" y="16"/>
                  </a:lnTo>
                  <a:lnTo>
                    <a:pt x="204" y="12"/>
                  </a:lnTo>
                  <a:lnTo>
                    <a:pt x="208" y="28"/>
                  </a:lnTo>
                  <a:lnTo>
                    <a:pt x="208" y="32"/>
                  </a:lnTo>
                  <a:lnTo>
                    <a:pt x="212" y="88"/>
                  </a:lnTo>
                  <a:lnTo>
                    <a:pt x="212" y="124"/>
                  </a:lnTo>
                  <a:lnTo>
                    <a:pt x="216" y="144"/>
                  </a:lnTo>
                  <a:lnTo>
                    <a:pt x="216" y="108"/>
                  </a:lnTo>
                  <a:lnTo>
                    <a:pt x="220" y="100"/>
                  </a:lnTo>
                  <a:lnTo>
                    <a:pt x="220" y="76"/>
                  </a:lnTo>
                  <a:lnTo>
                    <a:pt x="224" y="80"/>
                  </a:lnTo>
                  <a:lnTo>
                    <a:pt x="224" y="48"/>
                  </a:lnTo>
                  <a:lnTo>
                    <a:pt x="228" y="80"/>
                  </a:lnTo>
                  <a:lnTo>
                    <a:pt x="228" y="60"/>
                  </a:lnTo>
                  <a:lnTo>
                    <a:pt x="232" y="56"/>
                  </a:lnTo>
                  <a:lnTo>
                    <a:pt x="232" y="40"/>
                  </a:lnTo>
                  <a:lnTo>
                    <a:pt x="236" y="28"/>
                  </a:lnTo>
                  <a:lnTo>
                    <a:pt x="236" y="36"/>
                  </a:lnTo>
                  <a:lnTo>
                    <a:pt x="240" y="32"/>
                  </a:lnTo>
                  <a:lnTo>
                    <a:pt x="240" y="36"/>
                  </a:lnTo>
                  <a:lnTo>
                    <a:pt x="244" y="20"/>
                  </a:lnTo>
                  <a:lnTo>
                    <a:pt x="244" y="40"/>
                  </a:lnTo>
                  <a:lnTo>
                    <a:pt x="248" y="12"/>
                  </a:lnTo>
                  <a:lnTo>
                    <a:pt x="248" y="28"/>
                  </a:lnTo>
                  <a:lnTo>
                    <a:pt x="252" y="24"/>
                  </a:lnTo>
                  <a:lnTo>
                    <a:pt x="256" y="32"/>
                  </a:lnTo>
                </a:path>
              </a:pathLst>
            </a:custGeom>
            <a:noFill/>
            <a:ln w="0">
              <a:solidFill>
                <a:schemeClr val="accent1">
                  <a:lumMod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a:p>
          </p:txBody>
        </p:sp>
        <p:sp>
          <p:nvSpPr>
            <p:cNvPr id="6243" name="Freeform 99"/>
            <p:cNvSpPr>
              <a:spLocks/>
            </p:cNvSpPr>
            <p:nvPr/>
          </p:nvSpPr>
          <p:spPr bwMode="auto">
            <a:xfrm>
              <a:off x="5406383" y="1978050"/>
              <a:ext cx="316442" cy="330200"/>
            </a:xfrm>
            <a:custGeom>
              <a:avLst/>
              <a:gdLst/>
              <a:ahLst/>
              <a:cxnLst>
                <a:cxn ang="0">
                  <a:pos x="0" y="40"/>
                </a:cxn>
                <a:cxn ang="0">
                  <a:pos x="4" y="32"/>
                </a:cxn>
                <a:cxn ang="0">
                  <a:pos x="8" y="24"/>
                </a:cxn>
                <a:cxn ang="0">
                  <a:pos x="12" y="128"/>
                </a:cxn>
                <a:cxn ang="0">
                  <a:pos x="16" y="64"/>
                </a:cxn>
                <a:cxn ang="0">
                  <a:pos x="20" y="64"/>
                </a:cxn>
                <a:cxn ang="0">
                  <a:pos x="24" y="48"/>
                </a:cxn>
                <a:cxn ang="0">
                  <a:pos x="28" y="64"/>
                </a:cxn>
                <a:cxn ang="0">
                  <a:pos x="32" y="44"/>
                </a:cxn>
                <a:cxn ang="0">
                  <a:pos x="36" y="48"/>
                </a:cxn>
                <a:cxn ang="0">
                  <a:pos x="40" y="16"/>
                </a:cxn>
                <a:cxn ang="0">
                  <a:pos x="44" y="44"/>
                </a:cxn>
                <a:cxn ang="0">
                  <a:pos x="48" y="32"/>
                </a:cxn>
                <a:cxn ang="0">
                  <a:pos x="52" y="128"/>
                </a:cxn>
                <a:cxn ang="0">
                  <a:pos x="60" y="68"/>
                </a:cxn>
                <a:cxn ang="0">
                  <a:pos x="64" y="68"/>
                </a:cxn>
                <a:cxn ang="0">
                  <a:pos x="68" y="52"/>
                </a:cxn>
                <a:cxn ang="0">
                  <a:pos x="72" y="32"/>
                </a:cxn>
                <a:cxn ang="0">
                  <a:pos x="76" y="184"/>
                </a:cxn>
                <a:cxn ang="0">
                  <a:pos x="80" y="160"/>
                </a:cxn>
                <a:cxn ang="0">
                  <a:pos x="84" y="116"/>
                </a:cxn>
                <a:cxn ang="0">
                  <a:pos x="88" y="96"/>
                </a:cxn>
                <a:cxn ang="0">
                  <a:pos x="92" y="60"/>
                </a:cxn>
                <a:cxn ang="0">
                  <a:pos x="96" y="56"/>
                </a:cxn>
                <a:cxn ang="0">
                  <a:pos x="100" y="52"/>
                </a:cxn>
                <a:cxn ang="0">
                  <a:pos x="104" y="8"/>
                </a:cxn>
                <a:cxn ang="0">
                  <a:pos x="108" y="0"/>
                </a:cxn>
                <a:cxn ang="0">
                  <a:pos x="112" y="32"/>
                </a:cxn>
                <a:cxn ang="0">
                  <a:pos x="116" y="36"/>
                </a:cxn>
                <a:cxn ang="0">
                  <a:pos x="120" y="28"/>
                </a:cxn>
                <a:cxn ang="0">
                  <a:pos x="124" y="20"/>
                </a:cxn>
                <a:cxn ang="0">
                  <a:pos x="128" y="28"/>
                </a:cxn>
                <a:cxn ang="0">
                  <a:pos x="132" y="64"/>
                </a:cxn>
                <a:cxn ang="0">
                  <a:pos x="136" y="56"/>
                </a:cxn>
                <a:cxn ang="0">
                  <a:pos x="140" y="24"/>
                </a:cxn>
                <a:cxn ang="0">
                  <a:pos x="144" y="52"/>
                </a:cxn>
                <a:cxn ang="0">
                  <a:pos x="148" y="112"/>
                </a:cxn>
                <a:cxn ang="0">
                  <a:pos x="152" y="76"/>
                </a:cxn>
                <a:cxn ang="0">
                  <a:pos x="156" y="80"/>
                </a:cxn>
                <a:cxn ang="0">
                  <a:pos x="160" y="72"/>
                </a:cxn>
                <a:cxn ang="0">
                  <a:pos x="164" y="8"/>
                </a:cxn>
                <a:cxn ang="0">
                  <a:pos x="168" y="32"/>
                </a:cxn>
                <a:cxn ang="0">
                  <a:pos x="172" y="12"/>
                </a:cxn>
                <a:cxn ang="0">
                  <a:pos x="176" y="68"/>
                </a:cxn>
                <a:cxn ang="0">
                  <a:pos x="180" y="52"/>
                </a:cxn>
              </a:cxnLst>
              <a:rect l="0" t="0" r="r" b="b"/>
              <a:pathLst>
                <a:path w="184" h="208">
                  <a:moveTo>
                    <a:pt x="0" y="32"/>
                  </a:moveTo>
                  <a:lnTo>
                    <a:pt x="0" y="40"/>
                  </a:lnTo>
                  <a:lnTo>
                    <a:pt x="4" y="24"/>
                  </a:lnTo>
                  <a:lnTo>
                    <a:pt x="4" y="32"/>
                  </a:lnTo>
                  <a:lnTo>
                    <a:pt x="8" y="0"/>
                  </a:lnTo>
                  <a:lnTo>
                    <a:pt x="8" y="24"/>
                  </a:lnTo>
                  <a:lnTo>
                    <a:pt x="12" y="104"/>
                  </a:lnTo>
                  <a:lnTo>
                    <a:pt x="12" y="128"/>
                  </a:lnTo>
                  <a:lnTo>
                    <a:pt x="16" y="92"/>
                  </a:lnTo>
                  <a:lnTo>
                    <a:pt x="16" y="64"/>
                  </a:lnTo>
                  <a:lnTo>
                    <a:pt x="20" y="68"/>
                  </a:lnTo>
                  <a:lnTo>
                    <a:pt x="20" y="64"/>
                  </a:lnTo>
                  <a:lnTo>
                    <a:pt x="24" y="68"/>
                  </a:lnTo>
                  <a:lnTo>
                    <a:pt x="24" y="48"/>
                  </a:lnTo>
                  <a:lnTo>
                    <a:pt x="28" y="40"/>
                  </a:lnTo>
                  <a:lnTo>
                    <a:pt x="28" y="64"/>
                  </a:lnTo>
                  <a:lnTo>
                    <a:pt x="32" y="60"/>
                  </a:lnTo>
                  <a:lnTo>
                    <a:pt x="32" y="44"/>
                  </a:lnTo>
                  <a:lnTo>
                    <a:pt x="36" y="28"/>
                  </a:lnTo>
                  <a:lnTo>
                    <a:pt x="36" y="48"/>
                  </a:lnTo>
                  <a:lnTo>
                    <a:pt x="40" y="28"/>
                  </a:lnTo>
                  <a:lnTo>
                    <a:pt x="40" y="16"/>
                  </a:lnTo>
                  <a:lnTo>
                    <a:pt x="44" y="28"/>
                  </a:lnTo>
                  <a:lnTo>
                    <a:pt x="44" y="44"/>
                  </a:lnTo>
                  <a:lnTo>
                    <a:pt x="48" y="20"/>
                  </a:lnTo>
                  <a:lnTo>
                    <a:pt x="48" y="32"/>
                  </a:lnTo>
                  <a:lnTo>
                    <a:pt x="52" y="124"/>
                  </a:lnTo>
                  <a:lnTo>
                    <a:pt x="52" y="128"/>
                  </a:lnTo>
                  <a:lnTo>
                    <a:pt x="56" y="104"/>
                  </a:lnTo>
                  <a:lnTo>
                    <a:pt x="60" y="68"/>
                  </a:lnTo>
                  <a:lnTo>
                    <a:pt x="60" y="92"/>
                  </a:lnTo>
                  <a:lnTo>
                    <a:pt x="64" y="68"/>
                  </a:lnTo>
                  <a:lnTo>
                    <a:pt x="64" y="48"/>
                  </a:lnTo>
                  <a:lnTo>
                    <a:pt x="68" y="52"/>
                  </a:lnTo>
                  <a:lnTo>
                    <a:pt x="68" y="36"/>
                  </a:lnTo>
                  <a:lnTo>
                    <a:pt x="72" y="32"/>
                  </a:lnTo>
                  <a:lnTo>
                    <a:pt x="72" y="76"/>
                  </a:lnTo>
                  <a:lnTo>
                    <a:pt x="76" y="184"/>
                  </a:lnTo>
                  <a:lnTo>
                    <a:pt x="76" y="208"/>
                  </a:lnTo>
                  <a:lnTo>
                    <a:pt x="80" y="160"/>
                  </a:lnTo>
                  <a:lnTo>
                    <a:pt x="80" y="144"/>
                  </a:lnTo>
                  <a:lnTo>
                    <a:pt x="84" y="116"/>
                  </a:lnTo>
                  <a:lnTo>
                    <a:pt x="84" y="88"/>
                  </a:lnTo>
                  <a:lnTo>
                    <a:pt x="88" y="96"/>
                  </a:lnTo>
                  <a:lnTo>
                    <a:pt x="88" y="68"/>
                  </a:lnTo>
                  <a:lnTo>
                    <a:pt x="92" y="60"/>
                  </a:lnTo>
                  <a:lnTo>
                    <a:pt x="92" y="40"/>
                  </a:lnTo>
                  <a:lnTo>
                    <a:pt x="96" y="56"/>
                  </a:lnTo>
                  <a:lnTo>
                    <a:pt x="100" y="48"/>
                  </a:lnTo>
                  <a:lnTo>
                    <a:pt x="100" y="52"/>
                  </a:lnTo>
                  <a:lnTo>
                    <a:pt x="100" y="24"/>
                  </a:lnTo>
                  <a:lnTo>
                    <a:pt x="104" y="8"/>
                  </a:lnTo>
                  <a:lnTo>
                    <a:pt x="104" y="60"/>
                  </a:lnTo>
                  <a:lnTo>
                    <a:pt x="108" y="0"/>
                  </a:lnTo>
                  <a:lnTo>
                    <a:pt x="108" y="40"/>
                  </a:lnTo>
                  <a:lnTo>
                    <a:pt x="112" y="32"/>
                  </a:lnTo>
                  <a:lnTo>
                    <a:pt x="112" y="40"/>
                  </a:lnTo>
                  <a:lnTo>
                    <a:pt x="116" y="36"/>
                  </a:lnTo>
                  <a:lnTo>
                    <a:pt x="116" y="48"/>
                  </a:lnTo>
                  <a:lnTo>
                    <a:pt x="120" y="28"/>
                  </a:lnTo>
                  <a:lnTo>
                    <a:pt x="124" y="28"/>
                  </a:lnTo>
                  <a:lnTo>
                    <a:pt x="124" y="20"/>
                  </a:lnTo>
                  <a:lnTo>
                    <a:pt x="128" y="32"/>
                  </a:lnTo>
                  <a:lnTo>
                    <a:pt x="128" y="28"/>
                  </a:lnTo>
                  <a:lnTo>
                    <a:pt x="128" y="84"/>
                  </a:lnTo>
                  <a:lnTo>
                    <a:pt x="132" y="64"/>
                  </a:lnTo>
                  <a:lnTo>
                    <a:pt x="136" y="48"/>
                  </a:lnTo>
                  <a:lnTo>
                    <a:pt x="136" y="56"/>
                  </a:lnTo>
                  <a:lnTo>
                    <a:pt x="140" y="44"/>
                  </a:lnTo>
                  <a:lnTo>
                    <a:pt x="140" y="24"/>
                  </a:lnTo>
                  <a:lnTo>
                    <a:pt x="144" y="44"/>
                  </a:lnTo>
                  <a:lnTo>
                    <a:pt x="144" y="52"/>
                  </a:lnTo>
                  <a:lnTo>
                    <a:pt x="148" y="108"/>
                  </a:lnTo>
                  <a:lnTo>
                    <a:pt x="148" y="112"/>
                  </a:lnTo>
                  <a:lnTo>
                    <a:pt x="152" y="104"/>
                  </a:lnTo>
                  <a:lnTo>
                    <a:pt x="152" y="76"/>
                  </a:lnTo>
                  <a:lnTo>
                    <a:pt x="156" y="72"/>
                  </a:lnTo>
                  <a:lnTo>
                    <a:pt x="156" y="80"/>
                  </a:lnTo>
                  <a:lnTo>
                    <a:pt x="156" y="64"/>
                  </a:lnTo>
                  <a:lnTo>
                    <a:pt x="160" y="72"/>
                  </a:lnTo>
                  <a:lnTo>
                    <a:pt x="160" y="36"/>
                  </a:lnTo>
                  <a:lnTo>
                    <a:pt x="164" y="8"/>
                  </a:lnTo>
                  <a:lnTo>
                    <a:pt x="164" y="40"/>
                  </a:lnTo>
                  <a:lnTo>
                    <a:pt x="168" y="32"/>
                  </a:lnTo>
                  <a:lnTo>
                    <a:pt x="172" y="36"/>
                  </a:lnTo>
                  <a:lnTo>
                    <a:pt x="172" y="12"/>
                  </a:lnTo>
                  <a:lnTo>
                    <a:pt x="176" y="16"/>
                  </a:lnTo>
                  <a:lnTo>
                    <a:pt x="176" y="68"/>
                  </a:lnTo>
                  <a:lnTo>
                    <a:pt x="180" y="44"/>
                  </a:lnTo>
                  <a:lnTo>
                    <a:pt x="180" y="52"/>
                  </a:lnTo>
                  <a:lnTo>
                    <a:pt x="184" y="20"/>
                  </a:lnTo>
                </a:path>
              </a:pathLst>
            </a:custGeom>
            <a:noFill/>
            <a:ln w="0">
              <a:solidFill>
                <a:schemeClr val="accent1">
                  <a:lumMod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a:p>
          </p:txBody>
        </p:sp>
        <p:sp>
          <p:nvSpPr>
            <p:cNvPr id="6244" name="Freeform 100"/>
            <p:cNvSpPr>
              <a:spLocks/>
            </p:cNvSpPr>
            <p:nvPr/>
          </p:nvSpPr>
          <p:spPr bwMode="auto">
            <a:xfrm>
              <a:off x="4076984" y="1984400"/>
              <a:ext cx="502179" cy="304800"/>
            </a:xfrm>
            <a:custGeom>
              <a:avLst/>
              <a:gdLst/>
              <a:ahLst/>
              <a:cxnLst>
                <a:cxn ang="0">
                  <a:pos x="4" y="0"/>
                </a:cxn>
                <a:cxn ang="0">
                  <a:pos x="12" y="8"/>
                </a:cxn>
                <a:cxn ang="0">
                  <a:pos x="20" y="24"/>
                </a:cxn>
                <a:cxn ang="0">
                  <a:pos x="24" y="44"/>
                </a:cxn>
                <a:cxn ang="0">
                  <a:pos x="32" y="60"/>
                </a:cxn>
                <a:cxn ang="0">
                  <a:pos x="40" y="40"/>
                </a:cxn>
                <a:cxn ang="0">
                  <a:pos x="44" y="20"/>
                </a:cxn>
                <a:cxn ang="0">
                  <a:pos x="52" y="60"/>
                </a:cxn>
                <a:cxn ang="0">
                  <a:pos x="60" y="164"/>
                </a:cxn>
                <a:cxn ang="0">
                  <a:pos x="64" y="188"/>
                </a:cxn>
                <a:cxn ang="0">
                  <a:pos x="72" y="128"/>
                </a:cxn>
                <a:cxn ang="0">
                  <a:pos x="76" y="56"/>
                </a:cxn>
                <a:cxn ang="0">
                  <a:pos x="84" y="40"/>
                </a:cxn>
                <a:cxn ang="0">
                  <a:pos x="92" y="52"/>
                </a:cxn>
                <a:cxn ang="0">
                  <a:pos x="96" y="64"/>
                </a:cxn>
                <a:cxn ang="0">
                  <a:pos x="104" y="80"/>
                </a:cxn>
                <a:cxn ang="0">
                  <a:pos x="108" y="84"/>
                </a:cxn>
                <a:cxn ang="0">
                  <a:pos x="116" y="32"/>
                </a:cxn>
                <a:cxn ang="0">
                  <a:pos x="120" y="4"/>
                </a:cxn>
                <a:cxn ang="0">
                  <a:pos x="128" y="24"/>
                </a:cxn>
                <a:cxn ang="0">
                  <a:pos x="140" y="24"/>
                </a:cxn>
                <a:cxn ang="0">
                  <a:pos x="148" y="28"/>
                </a:cxn>
                <a:cxn ang="0">
                  <a:pos x="152" y="48"/>
                </a:cxn>
                <a:cxn ang="0">
                  <a:pos x="160" y="60"/>
                </a:cxn>
                <a:cxn ang="0">
                  <a:pos x="172" y="60"/>
                </a:cxn>
                <a:cxn ang="0">
                  <a:pos x="184" y="76"/>
                </a:cxn>
                <a:cxn ang="0">
                  <a:pos x="188" y="72"/>
                </a:cxn>
                <a:cxn ang="0">
                  <a:pos x="192" y="44"/>
                </a:cxn>
                <a:cxn ang="0">
                  <a:pos x="200" y="16"/>
                </a:cxn>
                <a:cxn ang="0">
                  <a:pos x="204" y="20"/>
                </a:cxn>
                <a:cxn ang="0">
                  <a:pos x="212" y="52"/>
                </a:cxn>
                <a:cxn ang="0">
                  <a:pos x="216" y="88"/>
                </a:cxn>
                <a:cxn ang="0">
                  <a:pos x="224" y="104"/>
                </a:cxn>
                <a:cxn ang="0">
                  <a:pos x="232" y="84"/>
                </a:cxn>
                <a:cxn ang="0">
                  <a:pos x="236" y="64"/>
                </a:cxn>
                <a:cxn ang="0">
                  <a:pos x="248" y="76"/>
                </a:cxn>
                <a:cxn ang="0">
                  <a:pos x="252" y="88"/>
                </a:cxn>
                <a:cxn ang="0">
                  <a:pos x="260" y="72"/>
                </a:cxn>
                <a:cxn ang="0">
                  <a:pos x="264" y="36"/>
                </a:cxn>
                <a:cxn ang="0">
                  <a:pos x="272" y="20"/>
                </a:cxn>
                <a:cxn ang="0">
                  <a:pos x="280" y="36"/>
                </a:cxn>
                <a:cxn ang="0">
                  <a:pos x="284" y="60"/>
                </a:cxn>
              </a:cxnLst>
              <a:rect l="0" t="0" r="r" b="b"/>
              <a:pathLst>
                <a:path w="292" h="192">
                  <a:moveTo>
                    <a:pt x="0" y="8"/>
                  </a:moveTo>
                  <a:lnTo>
                    <a:pt x="8" y="0"/>
                  </a:lnTo>
                  <a:lnTo>
                    <a:pt x="4" y="0"/>
                  </a:lnTo>
                  <a:lnTo>
                    <a:pt x="8" y="0"/>
                  </a:lnTo>
                  <a:lnTo>
                    <a:pt x="12" y="4"/>
                  </a:lnTo>
                  <a:lnTo>
                    <a:pt x="12" y="8"/>
                  </a:lnTo>
                  <a:lnTo>
                    <a:pt x="16" y="12"/>
                  </a:lnTo>
                  <a:lnTo>
                    <a:pt x="16" y="20"/>
                  </a:lnTo>
                  <a:lnTo>
                    <a:pt x="20" y="24"/>
                  </a:lnTo>
                  <a:lnTo>
                    <a:pt x="20" y="32"/>
                  </a:lnTo>
                  <a:lnTo>
                    <a:pt x="24" y="36"/>
                  </a:lnTo>
                  <a:lnTo>
                    <a:pt x="24" y="44"/>
                  </a:lnTo>
                  <a:lnTo>
                    <a:pt x="28" y="52"/>
                  </a:lnTo>
                  <a:lnTo>
                    <a:pt x="28" y="60"/>
                  </a:lnTo>
                  <a:lnTo>
                    <a:pt x="32" y="60"/>
                  </a:lnTo>
                  <a:lnTo>
                    <a:pt x="36" y="56"/>
                  </a:lnTo>
                  <a:lnTo>
                    <a:pt x="36" y="48"/>
                  </a:lnTo>
                  <a:lnTo>
                    <a:pt x="40" y="40"/>
                  </a:lnTo>
                  <a:lnTo>
                    <a:pt x="40" y="28"/>
                  </a:lnTo>
                  <a:lnTo>
                    <a:pt x="48" y="20"/>
                  </a:lnTo>
                  <a:lnTo>
                    <a:pt x="44" y="20"/>
                  </a:lnTo>
                  <a:lnTo>
                    <a:pt x="48" y="28"/>
                  </a:lnTo>
                  <a:lnTo>
                    <a:pt x="52" y="40"/>
                  </a:lnTo>
                  <a:lnTo>
                    <a:pt x="52" y="60"/>
                  </a:lnTo>
                  <a:lnTo>
                    <a:pt x="56" y="88"/>
                  </a:lnTo>
                  <a:lnTo>
                    <a:pt x="56" y="144"/>
                  </a:lnTo>
                  <a:lnTo>
                    <a:pt x="60" y="164"/>
                  </a:lnTo>
                  <a:lnTo>
                    <a:pt x="60" y="184"/>
                  </a:lnTo>
                  <a:lnTo>
                    <a:pt x="64" y="192"/>
                  </a:lnTo>
                  <a:lnTo>
                    <a:pt x="64" y="188"/>
                  </a:lnTo>
                  <a:lnTo>
                    <a:pt x="68" y="176"/>
                  </a:lnTo>
                  <a:lnTo>
                    <a:pt x="68" y="152"/>
                  </a:lnTo>
                  <a:lnTo>
                    <a:pt x="72" y="128"/>
                  </a:lnTo>
                  <a:lnTo>
                    <a:pt x="72" y="100"/>
                  </a:lnTo>
                  <a:lnTo>
                    <a:pt x="76" y="76"/>
                  </a:lnTo>
                  <a:lnTo>
                    <a:pt x="76" y="56"/>
                  </a:lnTo>
                  <a:lnTo>
                    <a:pt x="80" y="44"/>
                  </a:lnTo>
                  <a:lnTo>
                    <a:pt x="80" y="36"/>
                  </a:lnTo>
                  <a:lnTo>
                    <a:pt x="84" y="40"/>
                  </a:lnTo>
                  <a:lnTo>
                    <a:pt x="88" y="44"/>
                  </a:lnTo>
                  <a:lnTo>
                    <a:pt x="88" y="48"/>
                  </a:lnTo>
                  <a:lnTo>
                    <a:pt x="92" y="52"/>
                  </a:lnTo>
                  <a:lnTo>
                    <a:pt x="92" y="56"/>
                  </a:lnTo>
                  <a:lnTo>
                    <a:pt x="96" y="60"/>
                  </a:lnTo>
                  <a:lnTo>
                    <a:pt x="96" y="64"/>
                  </a:lnTo>
                  <a:lnTo>
                    <a:pt x="100" y="68"/>
                  </a:lnTo>
                  <a:lnTo>
                    <a:pt x="100" y="76"/>
                  </a:lnTo>
                  <a:lnTo>
                    <a:pt x="104" y="80"/>
                  </a:lnTo>
                  <a:lnTo>
                    <a:pt x="104" y="84"/>
                  </a:lnTo>
                  <a:lnTo>
                    <a:pt x="108" y="88"/>
                  </a:lnTo>
                  <a:lnTo>
                    <a:pt x="108" y="84"/>
                  </a:lnTo>
                  <a:lnTo>
                    <a:pt x="112" y="76"/>
                  </a:lnTo>
                  <a:lnTo>
                    <a:pt x="112" y="52"/>
                  </a:lnTo>
                  <a:lnTo>
                    <a:pt x="116" y="32"/>
                  </a:lnTo>
                  <a:lnTo>
                    <a:pt x="116" y="20"/>
                  </a:lnTo>
                  <a:lnTo>
                    <a:pt x="124" y="4"/>
                  </a:lnTo>
                  <a:lnTo>
                    <a:pt x="120" y="4"/>
                  </a:lnTo>
                  <a:lnTo>
                    <a:pt x="124" y="8"/>
                  </a:lnTo>
                  <a:lnTo>
                    <a:pt x="128" y="16"/>
                  </a:lnTo>
                  <a:lnTo>
                    <a:pt x="128" y="24"/>
                  </a:lnTo>
                  <a:lnTo>
                    <a:pt x="132" y="28"/>
                  </a:lnTo>
                  <a:lnTo>
                    <a:pt x="132" y="32"/>
                  </a:lnTo>
                  <a:lnTo>
                    <a:pt x="140" y="24"/>
                  </a:lnTo>
                  <a:lnTo>
                    <a:pt x="140" y="20"/>
                  </a:lnTo>
                  <a:lnTo>
                    <a:pt x="144" y="24"/>
                  </a:lnTo>
                  <a:lnTo>
                    <a:pt x="148" y="28"/>
                  </a:lnTo>
                  <a:lnTo>
                    <a:pt x="148" y="36"/>
                  </a:lnTo>
                  <a:lnTo>
                    <a:pt x="152" y="44"/>
                  </a:lnTo>
                  <a:lnTo>
                    <a:pt x="152" y="48"/>
                  </a:lnTo>
                  <a:lnTo>
                    <a:pt x="160" y="60"/>
                  </a:lnTo>
                  <a:lnTo>
                    <a:pt x="156" y="60"/>
                  </a:lnTo>
                  <a:lnTo>
                    <a:pt x="160" y="60"/>
                  </a:lnTo>
                  <a:lnTo>
                    <a:pt x="164" y="56"/>
                  </a:lnTo>
                  <a:lnTo>
                    <a:pt x="168" y="56"/>
                  </a:lnTo>
                  <a:lnTo>
                    <a:pt x="172" y="60"/>
                  </a:lnTo>
                  <a:lnTo>
                    <a:pt x="176" y="64"/>
                  </a:lnTo>
                  <a:lnTo>
                    <a:pt x="176" y="68"/>
                  </a:lnTo>
                  <a:lnTo>
                    <a:pt x="184" y="76"/>
                  </a:lnTo>
                  <a:lnTo>
                    <a:pt x="180" y="76"/>
                  </a:lnTo>
                  <a:lnTo>
                    <a:pt x="184" y="76"/>
                  </a:lnTo>
                  <a:lnTo>
                    <a:pt x="188" y="72"/>
                  </a:lnTo>
                  <a:lnTo>
                    <a:pt x="188" y="64"/>
                  </a:lnTo>
                  <a:lnTo>
                    <a:pt x="192" y="56"/>
                  </a:lnTo>
                  <a:lnTo>
                    <a:pt x="192" y="44"/>
                  </a:lnTo>
                  <a:lnTo>
                    <a:pt x="196" y="32"/>
                  </a:lnTo>
                  <a:lnTo>
                    <a:pt x="196" y="24"/>
                  </a:lnTo>
                  <a:lnTo>
                    <a:pt x="200" y="16"/>
                  </a:lnTo>
                  <a:lnTo>
                    <a:pt x="200" y="8"/>
                  </a:lnTo>
                  <a:lnTo>
                    <a:pt x="204" y="12"/>
                  </a:lnTo>
                  <a:lnTo>
                    <a:pt x="204" y="20"/>
                  </a:lnTo>
                  <a:lnTo>
                    <a:pt x="208" y="28"/>
                  </a:lnTo>
                  <a:lnTo>
                    <a:pt x="208" y="40"/>
                  </a:lnTo>
                  <a:lnTo>
                    <a:pt x="212" y="52"/>
                  </a:lnTo>
                  <a:lnTo>
                    <a:pt x="212" y="64"/>
                  </a:lnTo>
                  <a:lnTo>
                    <a:pt x="216" y="76"/>
                  </a:lnTo>
                  <a:lnTo>
                    <a:pt x="216" y="88"/>
                  </a:lnTo>
                  <a:lnTo>
                    <a:pt x="220" y="96"/>
                  </a:lnTo>
                  <a:lnTo>
                    <a:pt x="220" y="100"/>
                  </a:lnTo>
                  <a:lnTo>
                    <a:pt x="224" y="104"/>
                  </a:lnTo>
                  <a:lnTo>
                    <a:pt x="228" y="100"/>
                  </a:lnTo>
                  <a:lnTo>
                    <a:pt x="228" y="88"/>
                  </a:lnTo>
                  <a:lnTo>
                    <a:pt x="232" y="84"/>
                  </a:lnTo>
                  <a:lnTo>
                    <a:pt x="232" y="76"/>
                  </a:lnTo>
                  <a:lnTo>
                    <a:pt x="236" y="68"/>
                  </a:lnTo>
                  <a:lnTo>
                    <a:pt x="236" y="64"/>
                  </a:lnTo>
                  <a:lnTo>
                    <a:pt x="244" y="64"/>
                  </a:lnTo>
                  <a:lnTo>
                    <a:pt x="244" y="68"/>
                  </a:lnTo>
                  <a:lnTo>
                    <a:pt x="248" y="76"/>
                  </a:lnTo>
                  <a:lnTo>
                    <a:pt x="248" y="80"/>
                  </a:lnTo>
                  <a:lnTo>
                    <a:pt x="252" y="84"/>
                  </a:lnTo>
                  <a:lnTo>
                    <a:pt x="252" y="88"/>
                  </a:lnTo>
                  <a:lnTo>
                    <a:pt x="256" y="92"/>
                  </a:lnTo>
                  <a:lnTo>
                    <a:pt x="256" y="80"/>
                  </a:lnTo>
                  <a:lnTo>
                    <a:pt x="260" y="72"/>
                  </a:lnTo>
                  <a:lnTo>
                    <a:pt x="260" y="60"/>
                  </a:lnTo>
                  <a:lnTo>
                    <a:pt x="264" y="48"/>
                  </a:lnTo>
                  <a:lnTo>
                    <a:pt x="264" y="36"/>
                  </a:lnTo>
                  <a:lnTo>
                    <a:pt x="268" y="28"/>
                  </a:lnTo>
                  <a:lnTo>
                    <a:pt x="268" y="24"/>
                  </a:lnTo>
                  <a:lnTo>
                    <a:pt x="272" y="20"/>
                  </a:lnTo>
                  <a:lnTo>
                    <a:pt x="276" y="24"/>
                  </a:lnTo>
                  <a:lnTo>
                    <a:pt x="276" y="28"/>
                  </a:lnTo>
                  <a:lnTo>
                    <a:pt x="280" y="36"/>
                  </a:lnTo>
                  <a:lnTo>
                    <a:pt x="280" y="44"/>
                  </a:lnTo>
                  <a:lnTo>
                    <a:pt x="284" y="52"/>
                  </a:lnTo>
                  <a:lnTo>
                    <a:pt x="284" y="60"/>
                  </a:lnTo>
                  <a:lnTo>
                    <a:pt x="288" y="64"/>
                  </a:lnTo>
                  <a:lnTo>
                    <a:pt x="292" y="64"/>
                  </a:lnTo>
                </a:path>
              </a:pathLst>
            </a:custGeom>
            <a:noFill/>
            <a:ln w="0">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45" name="Freeform 101"/>
            <p:cNvSpPr>
              <a:spLocks/>
            </p:cNvSpPr>
            <p:nvPr/>
          </p:nvSpPr>
          <p:spPr bwMode="auto">
            <a:xfrm>
              <a:off x="4579163" y="1939950"/>
              <a:ext cx="538295" cy="590550"/>
            </a:xfrm>
            <a:custGeom>
              <a:avLst/>
              <a:gdLst/>
              <a:ahLst/>
              <a:cxnLst>
                <a:cxn ang="0">
                  <a:pos x="8" y="92"/>
                </a:cxn>
                <a:cxn ang="0">
                  <a:pos x="20" y="96"/>
                </a:cxn>
                <a:cxn ang="0">
                  <a:pos x="32" y="92"/>
                </a:cxn>
                <a:cxn ang="0">
                  <a:pos x="36" y="68"/>
                </a:cxn>
                <a:cxn ang="0">
                  <a:pos x="44" y="48"/>
                </a:cxn>
                <a:cxn ang="0">
                  <a:pos x="48" y="60"/>
                </a:cxn>
                <a:cxn ang="0">
                  <a:pos x="61" y="88"/>
                </a:cxn>
                <a:cxn ang="0">
                  <a:pos x="65" y="88"/>
                </a:cxn>
                <a:cxn ang="0">
                  <a:pos x="73" y="96"/>
                </a:cxn>
                <a:cxn ang="0">
                  <a:pos x="81" y="124"/>
                </a:cxn>
                <a:cxn ang="0">
                  <a:pos x="85" y="120"/>
                </a:cxn>
                <a:cxn ang="0">
                  <a:pos x="93" y="100"/>
                </a:cxn>
                <a:cxn ang="0">
                  <a:pos x="101" y="80"/>
                </a:cxn>
                <a:cxn ang="0">
                  <a:pos x="113" y="88"/>
                </a:cxn>
                <a:cxn ang="0">
                  <a:pos x="117" y="100"/>
                </a:cxn>
                <a:cxn ang="0">
                  <a:pos x="125" y="96"/>
                </a:cxn>
                <a:cxn ang="0">
                  <a:pos x="133" y="76"/>
                </a:cxn>
                <a:cxn ang="0">
                  <a:pos x="137" y="56"/>
                </a:cxn>
                <a:cxn ang="0">
                  <a:pos x="149" y="44"/>
                </a:cxn>
                <a:cxn ang="0">
                  <a:pos x="153" y="28"/>
                </a:cxn>
                <a:cxn ang="0">
                  <a:pos x="161" y="16"/>
                </a:cxn>
                <a:cxn ang="0">
                  <a:pos x="165" y="48"/>
                </a:cxn>
                <a:cxn ang="0">
                  <a:pos x="173" y="68"/>
                </a:cxn>
                <a:cxn ang="0">
                  <a:pos x="181" y="52"/>
                </a:cxn>
                <a:cxn ang="0">
                  <a:pos x="189" y="40"/>
                </a:cxn>
                <a:cxn ang="0">
                  <a:pos x="193" y="68"/>
                </a:cxn>
                <a:cxn ang="0">
                  <a:pos x="201" y="80"/>
                </a:cxn>
                <a:cxn ang="0">
                  <a:pos x="209" y="64"/>
                </a:cxn>
                <a:cxn ang="0">
                  <a:pos x="217" y="48"/>
                </a:cxn>
                <a:cxn ang="0">
                  <a:pos x="229" y="44"/>
                </a:cxn>
                <a:cxn ang="0">
                  <a:pos x="241" y="60"/>
                </a:cxn>
                <a:cxn ang="0">
                  <a:pos x="245" y="180"/>
                </a:cxn>
                <a:cxn ang="0">
                  <a:pos x="253" y="308"/>
                </a:cxn>
                <a:cxn ang="0">
                  <a:pos x="257" y="372"/>
                </a:cxn>
                <a:cxn ang="0">
                  <a:pos x="265" y="328"/>
                </a:cxn>
                <a:cxn ang="0">
                  <a:pos x="269" y="216"/>
                </a:cxn>
                <a:cxn ang="0">
                  <a:pos x="277" y="92"/>
                </a:cxn>
                <a:cxn ang="0">
                  <a:pos x="281" y="52"/>
                </a:cxn>
                <a:cxn ang="0">
                  <a:pos x="289" y="32"/>
                </a:cxn>
                <a:cxn ang="0">
                  <a:pos x="293" y="20"/>
                </a:cxn>
                <a:cxn ang="0">
                  <a:pos x="305" y="0"/>
                </a:cxn>
                <a:cxn ang="0">
                  <a:pos x="309" y="16"/>
                </a:cxn>
              </a:cxnLst>
              <a:rect l="0" t="0" r="r" b="b"/>
              <a:pathLst>
                <a:path w="313" h="372">
                  <a:moveTo>
                    <a:pt x="0" y="92"/>
                  </a:moveTo>
                  <a:lnTo>
                    <a:pt x="4" y="92"/>
                  </a:lnTo>
                  <a:lnTo>
                    <a:pt x="8" y="92"/>
                  </a:lnTo>
                  <a:lnTo>
                    <a:pt x="12" y="96"/>
                  </a:lnTo>
                  <a:lnTo>
                    <a:pt x="16" y="96"/>
                  </a:lnTo>
                  <a:lnTo>
                    <a:pt x="20" y="96"/>
                  </a:lnTo>
                  <a:lnTo>
                    <a:pt x="24" y="96"/>
                  </a:lnTo>
                  <a:lnTo>
                    <a:pt x="28" y="96"/>
                  </a:lnTo>
                  <a:lnTo>
                    <a:pt x="32" y="92"/>
                  </a:lnTo>
                  <a:lnTo>
                    <a:pt x="32" y="88"/>
                  </a:lnTo>
                  <a:lnTo>
                    <a:pt x="36" y="80"/>
                  </a:lnTo>
                  <a:lnTo>
                    <a:pt x="36" y="68"/>
                  </a:lnTo>
                  <a:lnTo>
                    <a:pt x="40" y="60"/>
                  </a:lnTo>
                  <a:lnTo>
                    <a:pt x="40" y="52"/>
                  </a:lnTo>
                  <a:lnTo>
                    <a:pt x="44" y="48"/>
                  </a:lnTo>
                  <a:lnTo>
                    <a:pt x="44" y="44"/>
                  </a:lnTo>
                  <a:lnTo>
                    <a:pt x="48" y="48"/>
                  </a:lnTo>
                  <a:lnTo>
                    <a:pt x="48" y="60"/>
                  </a:lnTo>
                  <a:lnTo>
                    <a:pt x="52" y="68"/>
                  </a:lnTo>
                  <a:lnTo>
                    <a:pt x="52" y="76"/>
                  </a:lnTo>
                  <a:lnTo>
                    <a:pt x="61" y="88"/>
                  </a:lnTo>
                  <a:lnTo>
                    <a:pt x="57" y="88"/>
                  </a:lnTo>
                  <a:lnTo>
                    <a:pt x="61" y="88"/>
                  </a:lnTo>
                  <a:lnTo>
                    <a:pt x="65" y="88"/>
                  </a:lnTo>
                  <a:lnTo>
                    <a:pt x="69" y="88"/>
                  </a:lnTo>
                  <a:lnTo>
                    <a:pt x="73" y="92"/>
                  </a:lnTo>
                  <a:lnTo>
                    <a:pt x="73" y="96"/>
                  </a:lnTo>
                  <a:lnTo>
                    <a:pt x="77" y="104"/>
                  </a:lnTo>
                  <a:lnTo>
                    <a:pt x="77" y="120"/>
                  </a:lnTo>
                  <a:lnTo>
                    <a:pt x="81" y="124"/>
                  </a:lnTo>
                  <a:lnTo>
                    <a:pt x="81" y="128"/>
                  </a:lnTo>
                  <a:lnTo>
                    <a:pt x="85" y="124"/>
                  </a:lnTo>
                  <a:lnTo>
                    <a:pt x="85" y="120"/>
                  </a:lnTo>
                  <a:lnTo>
                    <a:pt x="89" y="116"/>
                  </a:lnTo>
                  <a:lnTo>
                    <a:pt x="89" y="108"/>
                  </a:lnTo>
                  <a:lnTo>
                    <a:pt x="93" y="100"/>
                  </a:lnTo>
                  <a:lnTo>
                    <a:pt x="93" y="92"/>
                  </a:lnTo>
                  <a:lnTo>
                    <a:pt x="101" y="84"/>
                  </a:lnTo>
                  <a:lnTo>
                    <a:pt x="101" y="80"/>
                  </a:lnTo>
                  <a:lnTo>
                    <a:pt x="105" y="80"/>
                  </a:lnTo>
                  <a:lnTo>
                    <a:pt x="109" y="84"/>
                  </a:lnTo>
                  <a:lnTo>
                    <a:pt x="113" y="88"/>
                  </a:lnTo>
                  <a:lnTo>
                    <a:pt x="113" y="92"/>
                  </a:lnTo>
                  <a:lnTo>
                    <a:pt x="117" y="96"/>
                  </a:lnTo>
                  <a:lnTo>
                    <a:pt x="117" y="100"/>
                  </a:lnTo>
                  <a:lnTo>
                    <a:pt x="121" y="104"/>
                  </a:lnTo>
                  <a:lnTo>
                    <a:pt x="125" y="100"/>
                  </a:lnTo>
                  <a:lnTo>
                    <a:pt x="125" y="96"/>
                  </a:lnTo>
                  <a:lnTo>
                    <a:pt x="129" y="92"/>
                  </a:lnTo>
                  <a:lnTo>
                    <a:pt x="129" y="84"/>
                  </a:lnTo>
                  <a:lnTo>
                    <a:pt x="133" y="76"/>
                  </a:lnTo>
                  <a:lnTo>
                    <a:pt x="133" y="64"/>
                  </a:lnTo>
                  <a:lnTo>
                    <a:pt x="137" y="60"/>
                  </a:lnTo>
                  <a:lnTo>
                    <a:pt x="137" y="56"/>
                  </a:lnTo>
                  <a:lnTo>
                    <a:pt x="141" y="52"/>
                  </a:lnTo>
                  <a:lnTo>
                    <a:pt x="145" y="48"/>
                  </a:lnTo>
                  <a:lnTo>
                    <a:pt x="149" y="44"/>
                  </a:lnTo>
                  <a:lnTo>
                    <a:pt x="149" y="40"/>
                  </a:lnTo>
                  <a:lnTo>
                    <a:pt x="153" y="36"/>
                  </a:lnTo>
                  <a:lnTo>
                    <a:pt x="153" y="28"/>
                  </a:lnTo>
                  <a:lnTo>
                    <a:pt x="157" y="24"/>
                  </a:lnTo>
                  <a:lnTo>
                    <a:pt x="157" y="20"/>
                  </a:lnTo>
                  <a:lnTo>
                    <a:pt x="161" y="16"/>
                  </a:lnTo>
                  <a:lnTo>
                    <a:pt x="161" y="28"/>
                  </a:lnTo>
                  <a:lnTo>
                    <a:pt x="165" y="36"/>
                  </a:lnTo>
                  <a:lnTo>
                    <a:pt x="165" y="48"/>
                  </a:lnTo>
                  <a:lnTo>
                    <a:pt x="169" y="56"/>
                  </a:lnTo>
                  <a:lnTo>
                    <a:pt x="169" y="64"/>
                  </a:lnTo>
                  <a:lnTo>
                    <a:pt x="173" y="68"/>
                  </a:lnTo>
                  <a:lnTo>
                    <a:pt x="177" y="64"/>
                  </a:lnTo>
                  <a:lnTo>
                    <a:pt x="177" y="60"/>
                  </a:lnTo>
                  <a:lnTo>
                    <a:pt x="181" y="52"/>
                  </a:lnTo>
                  <a:lnTo>
                    <a:pt x="181" y="44"/>
                  </a:lnTo>
                  <a:lnTo>
                    <a:pt x="185" y="36"/>
                  </a:lnTo>
                  <a:lnTo>
                    <a:pt x="189" y="40"/>
                  </a:lnTo>
                  <a:lnTo>
                    <a:pt x="189" y="48"/>
                  </a:lnTo>
                  <a:lnTo>
                    <a:pt x="193" y="56"/>
                  </a:lnTo>
                  <a:lnTo>
                    <a:pt x="193" y="68"/>
                  </a:lnTo>
                  <a:lnTo>
                    <a:pt x="201" y="80"/>
                  </a:lnTo>
                  <a:lnTo>
                    <a:pt x="197" y="80"/>
                  </a:lnTo>
                  <a:lnTo>
                    <a:pt x="201" y="80"/>
                  </a:lnTo>
                  <a:lnTo>
                    <a:pt x="205" y="76"/>
                  </a:lnTo>
                  <a:lnTo>
                    <a:pt x="205" y="72"/>
                  </a:lnTo>
                  <a:lnTo>
                    <a:pt x="209" y="64"/>
                  </a:lnTo>
                  <a:lnTo>
                    <a:pt x="209" y="60"/>
                  </a:lnTo>
                  <a:lnTo>
                    <a:pt x="217" y="52"/>
                  </a:lnTo>
                  <a:lnTo>
                    <a:pt x="217" y="48"/>
                  </a:lnTo>
                  <a:lnTo>
                    <a:pt x="221" y="48"/>
                  </a:lnTo>
                  <a:lnTo>
                    <a:pt x="225" y="48"/>
                  </a:lnTo>
                  <a:lnTo>
                    <a:pt x="229" y="44"/>
                  </a:lnTo>
                  <a:lnTo>
                    <a:pt x="233" y="40"/>
                  </a:lnTo>
                  <a:lnTo>
                    <a:pt x="237" y="44"/>
                  </a:lnTo>
                  <a:lnTo>
                    <a:pt x="241" y="60"/>
                  </a:lnTo>
                  <a:lnTo>
                    <a:pt x="241" y="80"/>
                  </a:lnTo>
                  <a:lnTo>
                    <a:pt x="245" y="108"/>
                  </a:lnTo>
                  <a:lnTo>
                    <a:pt x="245" y="180"/>
                  </a:lnTo>
                  <a:lnTo>
                    <a:pt x="249" y="224"/>
                  </a:lnTo>
                  <a:lnTo>
                    <a:pt x="249" y="268"/>
                  </a:lnTo>
                  <a:lnTo>
                    <a:pt x="253" y="308"/>
                  </a:lnTo>
                  <a:lnTo>
                    <a:pt x="253" y="340"/>
                  </a:lnTo>
                  <a:lnTo>
                    <a:pt x="257" y="364"/>
                  </a:lnTo>
                  <a:lnTo>
                    <a:pt x="257" y="372"/>
                  </a:lnTo>
                  <a:lnTo>
                    <a:pt x="261" y="368"/>
                  </a:lnTo>
                  <a:lnTo>
                    <a:pt x="261" y="352"/>
                  </a:lnTo>
                  <a:lnTo>
                    <a:pt x="265" y="328"/>
                  </a:lnTo>
                  <a:lnTo>
                    <a:pt x="265" y="296"/>
                  </a:lnTo>
                  <a:lnTo>
                    <a:pt x="269" y="256"/>
                  </a:lnTo>
                  <a:lnTo>
                    <a:pt x="269" y="216"/>
                  </a:lnTo>
                  <a:lnTo>
                    <a:pt x="273" y="176"/>
                  </a:lnTo>
                  <a:lnTo>
                    <a:pt x="273" y="116"/>
                  </a:lnTo>
                  <a:lnTo>
                    <a:pt x="277" y="92"/>
                  </a:lnTo>
                  <a:lnTo>
                    <a:pt x="277" y="76"/>
                  </a:lnTo>
                  <a:lnTo>
                    <a:pt x="281" y="64"/>
                  </a:lnTo>
                  <a:lnTo>
                    <a:pt x="281" y="52"/>
                  </a:lnTo>
                  <a:lnTo>
                    <a:pt x="285" y="44"/>
                  </a:lnTo>
                  <a:lnTo>
                    <a:pt x="285" y="40"/>
                  </a:lnTo>
                  <a:lnTo>
                    <a:pt x="289" y="32"/>
                  </a:lnTo>
                  <a:lnTo>
                    <a:pt x="289" y="28"/>
                  </a:lnTo>
                  <a:lnTo>
                    <a:pt x="293" y="24"/>
                  </a:lnTo>
                  <a:lnTo>
                    <a:pt x="293" y="20"/>
                  </a:lnTo>
                  <a:lnTo>
                    <a:pt x="297" y="16"/>
                  </a:lnTo>
                  <a:lnTo>
                    <a:pt x="297" y="12"/>
                  </a:lnTo>
                  <a:lnTo>
                    <a:pt x="305" y="0"/>
                  </a:lnTo>
                  <a:lnTo>
                    <a:pt x="301" y="0"/>
                  </a:lnTo>
                  <a:lnTo>
                    <a:pt x="305" y="8"/>
                  </a:lnTo>
                  <a:lnTo>
                    <a:pt x="309" y="16"/>
                  </a:lnTo>
                  <a:lnTo>
                    <a:pt x="309" y="24"/>
                  </a:lnTo>
                  <a:lnTo>
                    <a:pt x="313" y="32"/>
                  </a:lnTo>
                </a:path>
              </a:pathLst>
            </a:custGeom>
            <a:noFill/>
            <a:ln w="0">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46" name="Freeform 102"/>
            <p:cNvSpPr>
              <a:spLocks/>
            </p:cNvSpPr>
            <p:nvPr/>
          </p:nvSpPr>
          <p:spPr bwMode="auto">
            <a:xfrm>
              <a:off x="5117458" y="1914550"/>
              <a:ext cx="502179" cy="304800"/>
            </a:xfrm>
            <a:custGeom>
              <a:avLst/>
              <a:gdLst/>
              <a:ahLst/>
              <a:cxnLst>
                <a:cxn ang="0">
                  <a:pos x="4" y="64"/>
                </a:cxn>
                <a:cxn ang="0">
                  <a:pos x="8" y="56"/>
                </a:cxn>
                <a:cxn ang="0">
                  <a:pos x="16" y="20"/>
                </a:cxn>
                <a:cxn ang="0">
                  <a:pos x="24" y="12"/>
                </a:cxn>
                <a:cxn ang="0">
                  <a:pos x="28" y="72"/>
                </a:cxn>
                <a:cxn ang="0">
                  <a:pos x="40" y="128"/>
                </a:cxn>
                <a:cxn ang="0">
                  <a:pos x="44" y="108"/>
                </a:cxn>
                <a:cxn ang="0">
                  <a:pos x="48" y="68"/>
                </a:cxn>
                <a:cxn ang="0">
                  <a:pos x="60" y="64"/>
                </a:cxn>
                <a:cxn ang="0">
                  <a:pos x="68" y="52"/>
                </a:cxn>
                <a:cxn ang="0">
                  <a:pos x="76" y="76"/>
                </a:cxn>
                <a:cxn ang="0">
                  <a:pos x="80" y="116"/>
                </a:cxn>
                <a:cxn ang="0">
                  <a:pos x="88" y="156"/>
                </a:cxn>
                <a:cxn ang="0">
                  <a:pos x="92" y="184"/>
                </a:cxn>
                <a:cxn ang="0">
                  <a:pos x="100" y="180"/>
                </a:cxn>
                <a:cxn ang="0">
                  <a:pos x="108" y="128"/>
                </a:cxn>
                <a:cxn ang="0">
                  <a:pos x="112" y="80"/>
                </a:cxn>
                <a:cxn ang="0">
                  <a:pos x="120" y="76"/>
                </a:cxn>
                <a:cxn ang="0">
                  <a:pos x="124" y="120"/>
                </a:cxn>
                <a:cxn ang="0">
                  <a:pos x="132" y="156"/>
                </a:cxn>
                <a:cxn ang="0">
                  <a:pos x="140" y="120"/>
                </a:cxn>
                <a:cxn ang="0">
                  <a:pos x="144" y="92"/>
                </a:cxn>
                <a:cxn ang="0">
                  <a:pos x="156" y="100"/>
                </a:cxn>
                <a:cxn ang="0">
                  <a:pos x="160" y="96"/>
                </a:cxn>
                <a:cxn ang="0">
                  <a:pos x="164" y="80"/>
                </a:cxn>
                <a:cxn ang="0">
                  <a:pos x="176" y="80"/>
                </a:cxn>
                <a:cxn ang="0">
                  <a:pos x="188" y="80"/>
                </a:cxn>
                <a:cxn ang="0">
                  <a:pos x="196" y="60"/>
                </a:cxn>
                <a:cxn ang="0">
                  <a:pos x="200" y="32"/>
                </a:cxn>
                <a:cxn ang="0">
                  <a:pos x="208" y="36"/>
                </a:cxn>
                <a:cxn ang="0">
                  <a:pos x="216" y="116"/>
                </a:cxn>
                <a:cxn ang="0">
                  <a:pos x="220" y="160"/>
                </a:cxn>
                <a:cxn ang="0">
                  <a:pos x="228" y="132"/>
                </a:cxn>
                <a:cxn ang="0">
                  <a:pos x="232" y="80"/>
                </a:cxn>
                <a:cxn ang="0">
                  <a:pos x="240" y="136"/>
                </a:cxn>
                <a:cxn ang="0">
                  <a:pos x="248" y="184"/>
                </a:cxn>
                <a:cxn ang="0">
                  <a:pos x="256" y="152"/>
                </a:cxn>
                <a:cxn ang="0">
                  <a:pos x="260" y="112"/>
                </a:cxn>
                <a:cxn ang="0">
                  <a:pos x="268" y="88"/>
                </a:cxn>
                <a:cxn ang="0">
                  <a:pos x="272" y="68"/>
                </a:cxn>
                <a:cxn ang="0">
                  <a:pos x="280" y="76"/>
                </a:cxn>
                <a:cxn ang="0">
                  <a:pos x="292" y="100"/>
                </a:cxn>
              </a:cxnLst>
              <a:rect l="0" t="0" r="r" b="b"/>
              <a:pathLst>
                <a:path w="292" h="192">
                  <a:moveTo>
                    <a:pt x="0" y="48"/>
                  </a:moveTo>
                  <a:lnTo>
                    <a:pt x="0" y="56"/>
                  </a:lnTo>
                  <a:lnTo>
                    <a:pt x="4" y="64"/>
                  </a:lnTo>
                  <a:lnTo>
                    <a:pt x="4" y="68"/>
                  </a:lnTo>
                  <a:lnTo>
                    <a:pt x="8" y="64"/>
                  </a:lnTo>
                  <a:lnTo>
                    <a:pt x="8" y="56"/>
                  </a:lnTo>
                  <a:lnTo>
                    <a:pt x="12" y="44"/>
                  </a:lnTo>
                  <a:lnTo>
                    <a:pt x="12" y="32"/>
                  </a:lnTo>
                  <a:lnTo>
                    <a:pt x="16" y="20"/>
                  </a:lnTo>
                  <a:lnTo>
                    <a:pt x="16" y="0"/>
                  </a:lnTo>
                  <a:lnTo>
                    <a:pt x="20" y="4"/>
                  </a:lnTo>
                  <a:lnTo>
                    <a:pt x="24" y="12"/>
                  </a:lnTo>
                  <a:lnTo>
                    <a:pt x="24" y="28"/>
                  </a:lnTo>
                  <a:lnTo>
                    <a:pt x="28" y="48"/>
                  </a:lnTo>
                  <a:lnTo>
                    <a:pt x="28" y="72"/>
                  </a:lnTo>
                  <a:lnTo>
                    <a:pt x="32" y="92"/>
                  </a:lnTo>
                  <a:lnTo>
                    <a:pt x="32" y="112"/>
                  </a:lnTo>
                  <a:lnTo>
                    <a:pt x="40" y="128"/>
                  </a:lnTo>
                  <a:lnTo>
                    <a:pt x="36" y="128"/>
                  </a:lnTo>
                  <a:lnTo>
                    <a:pt x="40" y="120"/>
                  </a:lnTo>
                  <a:lnTo>
                    <a:pt x="44" y="108"/>
                  </a:lnTo>
                  <a:lnTo>
                    <a:pt x="44" y="84"/>
                  </a:lnTo>
                  <a:lnTo>
                    <a:pt x="48" y="72"/>
                  </a:lnTo>
                  <a:lnTo>
                    <a:pt x="48" y="68"/>
                  </a:lnTo>
                  <a:lnTo>
                    <a:pt x="52" y="64"/>
                  </a:lnTo>
                  <a:lnTo>
                    <a:pt x="56" y="68"/>
                  </a:lnTo>
                  <a:lnTo>
                    <a:pt x="60" y="64"/>
                  </a:lnTo>
                  <a:lnTo>
                    <a:pt x="64" y="60"/>
                  </a:lnTo>
                  <a:lnTo>
                    <a:pt x="64" y="56"/>
                  </a:lnTo>
                  <a:lnTo>
                    <a:pt x="68" y="52"/>
                  </a:lnTo>
                  <a:lnTo>
                    <a:pt x="72" y="56"/>
                  </a:lnTo>
                  <a:lnTo>
                    <a:pt x="72" y="64"/>
                  </a:lnTo>
                  <a:lnTo>
                    <a:pt x="76" y="76"/>
                  </a:lnTo>
                  <a:lnTo>
                    <a:pt x="76" y="88"/>
                  </a:lnTo>
                  <a:lnTo>
                    <a:pt x="80" y="104"/>
                  </a:lnTo>
                  <a:lnTo>
                    <a:pt x="80" y="116"/>
                  </a:lnTo>
                  <a:lnTo>
                    <a:pt x="84" y="132"/>
                  </a:lnTo>
                  <a:lnTo>
                    <a:pt x="84" y="144"/>
                  </a:lnTo>
                  <a:lnTo>
                    <a:pt x="88" y="156"/>
                  </a:lnTo>
                  <a:lnTo>
                    <a:pt x="88" y="168"/>
                  </a:lnTo>
                  <a:lnTo>
                    <a:pt x="92" y="176"/>
                  </a:lnTo>
                  <a:lnTo>
                    <a:pt x="92" y="184"/>
                  </a:lnTo>
                  <a:lnTo>
                    <a:pt x="100" y="192"/>
                  </a:lnTo>
                  <a:lnTo>
                    <a:pt x="96" y="192"/>
                  </a:lnTo>
                  <a:lnTo>
                    <a:pt x="100" y="180"/>
                  </a:lnTo>
                  <a:lnTo>
                    <a:pt x="104" y="168"/>
                  </a:lnTo>
                  <a:lnTo>
                    <a:pt x="104" y="148"/>
                  </a:lnTo>
                  <a:lnTo>
                    <a:pt x="108" y="128"/>
                  </a:lnTo>
                  <a:lnTo>
                    <a:pt x="108" y="108"/>
                  </a:lnTo>
                  <a:lnTo>
                    <a:pt x="112" y="92"/>
                  </a:lnTo>
                  <a:lnTo>
                    <a:pt x="112" y="80"/>
                  </a:lnTo>
                  <a:lnTo>
                    <a:pt x="116" y="72"/>
                  </a:lnTo>
                  <a:lnTo>
                    <a:pt x="116" y="68"/>
                  </a:lnTo>
                  <a:lnTo>
                    <a:pt x="120" y="76"/>
                  </a:lnTo>
                  <a:lnTo>
                    <a:pt x="120" y="88"/>
                  </a:lnTo>
                  <a:lnTo>
                    <a:pt x="124" y="104"/>
                  </a:lnTo>
                  <a:lnTo>
                    <a:pt x="124" y="120"/>
                  </a:lnTo>
                  <a:lnTo>
                    <a:pt x="128" y="136"/>
                  </a:lnTo>
                  <a:lnTo>
                    <a:pt x="128" y="160"/>
                  </a:lnTo>
                  <a:lnTo>
                    <a:pt x="132" y="156"/>
                  </a:lnTo>
                  <a:lnTo>
                    <a:pt x="136" y="148"/>
                  </a:lnTo>
                  <a:lnTo>
                    <a:pt x="136" y="136"/>
                  </a:lnTo>
                  <a:lnTo>
                    <a:pt x="140" y="120"/>
                  </a:lnTo>
                  <a:lnTo>
                    <a:pt x="140" y="108"/>
                  </a:lnTo>
                  <a:lnTo>
                    <a:pt x="144" y="96"/>
                  </a:lnTo>
                  <a:lnTo>
                    <a:pt x="144" y="92"/>
                  </a:lnTo>
                  <a:lnTo>
                    <a:pt x="148" y="88"/>
                  </a:lnTo>
                  <a:lnTo>
                    <a:pt x="148" y="92"/>
                  </a:lnTo>
                  <a:lnTo>
                    <a:pt x="156" y="100"/>
                  </a:lnTo>
                  <a:lnTo>
                    <a:pt x="152" y="100"/>
                  </a:lnTo>
                  <a:lnTo>
                    <a:pt x="156" y="100"/>
                  </a:lnTo>
                  <a:lnTo>
                    <a:pt x="160" y="96"/>
                  </a:lnTo>
                  <a:lnTo>
                    <a:pt x="160" y="92"/>
                  </a:lnTo>
                  <a:lnTo>
                    <a:pt x="164" y="88"/>
                  </a:lnTo>
                  <a:lnTo>
                    <a:pt x="164" y="80"/>
                  </a:lnTo>
                  <a:lnTo>
                    <a:pt x="168" y="76"/>
                  </a:lnTo>
                  <a:lnTo>
                    <a:pt x="172" y="76"/>
                  </a:lnTo>
                  <a:lnTo>
                    <a:pt x="176" y="80"/>
                  </a:lnTo>
                  <a:lnTo>
                    <a:pt x="180" y="84"/>
                  </a:lnTo>
                  <a:lnTo>
                    <a:pt x="188" y="84"/>
                  </a:lnTo>
                  <a:lnTo>
                    <a:pt x="188" y="80"/>
                  </a:lnTo>
                  <a:lnTo>
                    <a:pt x="192" y="76"/>
                  </a:lnTo>
                  <a:lnTo>
                    <a:pt x="192" y="68"/>
                  </a:lnTo>
                  <a:lnTo>
                    <a:pt x="196" y="60"/>
                  </a:lnTo>
                  <a:lnTo>
                    <a:pt x="196" y="48"/>
                  </a:lnTo>
                  <a:lnTo>
                    <a:pt x="200" y="40"/>
                  </a:lnTo>
                  <a:lnTo>
                    <a:pt x="200" y="32"/>
                  </a:lnTo>
                  <a:lnTo>
                    <a:pt x="204" y="24"/>
                  </a:lnTo>
                  <a:lnTo>
                    <a:pt x="208" y="28"/>
                  </a:lnTo>
                  <a:lnTo>
                    <a:pt x="208" y="36"/>
                  </a:lnTo>
                  <a:lnTo>
                    <a:pt x="212" y="52"/>
                  </a:lnTo>
                  <a:lnTo>
                    <a:pt x="212" y="96"/>
                  </a:lnTo>
                  <a:lnTo>
                    <a:pt x="216" y="116"/>
                  </a:lnTo>
                  <a:lnTo>
                    <a:pt x="216" y="140"/>
                  </a:lnTo>
                  <a:lnTo>
                    <a:pt x="220" y="152"/>
                  </a:lnTo>
                  <a:lnTo>
                    <a:pt x="220" y="160"/>
                  </a:lnTo>
                  <a:lnTo>
                    <a:pt x="224" y="156"/>
                  </a:lnTo>
                  <a:lnTo>
                    <a:pt x="224" y="148"/>
                  </a:lnTo>
                  <a:lnTo>
                    <a:pt x="228" y="132"/>
                  </a:lnTo>
                  <a:lnTo>
                    <a:pt x="228" y="112"/>
                  </a:lnTo>
                  <a:lnTo>
                    <a:pt x="232" y="92"/>
                  </a:lnTo>
                  <a:lnTo>
                    <a:pt x="232" y="80"/>
                  </a:lnTo>
                  <a:lnTo>
                    <a:pt x="236" y="84"/>
                  </a:lnTo>
                  <a:lnTo>
                    <a:pt x="240" y="96"/>
                  </a:lnTo>
                  <a:lnTo>
                    <a:pt x="240" y="136"/>
                  </a:lnTo>
                  <a:lnTo>
                    <a:pt x="244" y="156"/>
                  </a:lnTo>
                  <a:lnTo>
                    <a:pt x="244" y="172"/>
                  </a:lnTo>
                  <a:lnTo>
                    <a:pt x="248" y="184"/>
                  </a:lnTo>
                  <a:lnTo>
                    <a:pt x="252" y="180"/>
                  </a:lnTo>
                  <a:lnTo>
                    <a:pt x="252" y="168"/>
                  </a:lnTo>
                  <a:lnTo>
                    <a:pt x="256" y="152"/>
                  </a:lnTo>
                  <a:lnTo>
                    <a:pt x="256" y="140"/>
                  </a:lnTo>
                  <a:lnTo>
                    <a:pt x="260" y="124"/>
                  </a:lnTo>
                  <a:lnTo>
                    <a:pt x="260" y="112"/>
                  </a:lnTo>
                  <a:lnTo>
                    <a:pt x="264" y="100"/>
                  </a:lnTo>
                  <a:lnTo>
                    <a:pt x="264" y="92"/>
                  </a:lnTo>
                  <a:lnTo>
                    <a:pt x="268" y="88"/>
                  </a:lnTo>
                  <a:lnTo>
                    <a:pt x="268" y="76"/>
                  </a:lnTo>
                  <a:lnTo>
                    <a:pt x="276" y="68"/>
                  </a:lnTo>
                  <a:lnTo>
                    <a:pt x="272" y="68"/>
                  </a:lnTo>
                  <a:lnTo>
                    <a:pt x="276" y="68"/>
                  </a:lnTo>
                  <a:lnTo>
                    <a:pt x="280" y="68"/>
                  </a:lnTo>
                  <a:lnTo>
                    <a:pt x="280" y="76"/>
                  </a:lnTo>
                  <a:lnTo>
                    <a:pt x="284" y="80"/>
                  </a:lnTo>
                  <a:lnTo>
                    <a:pt x="284" y="88"/>
                  </a:lnTo>
                  <a:lnTo>
                    <a:pt x="292" y="100"/>
                  </a:lnTo>
                  <a:lnTo>
                    <a:pt x="288" y="100"/>
                  </a:lnTo>
                  <a:lnTo>
                    <a:pt x="292" y="100"/>
                  </a:lnTo>
                </a:path>
              </a:pathLst>
            </a:custGeom>
            <a:noFill/>
            <a:ln w="0">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47" name="Freeform 103"/>
            <p:cNvSpPr>
              <a:spLocks/>
            </p:cNvSpPr>
            <p:nvPr/>
          </p:nvSpPr>
          <p:spPr bwMode="auto">
            <a:xfrm>
              <a:off x="5619638" y="1952650"/>
              <a:ext cx="103188" cy="152400"/>
            </a:xfrm>
            <a:custGeom>
              <a:avLst/>
              <a:gdLst/>
              <a:ahLst/>
              <a:cxnLst>
                <a:cxn ang="0">
                  <a:pos x="0" y="76"/>
                </a:cxn>
                <a:cxn ang="0">
                  <a:pos x="4" y="72"/>
                </a:cxn>
                <a:cxn ang="0">
                  <a:pos x="4" y="56"/>
                </a:cxn>
                <a:cxn ang="0">
                  <a:pos x="8" y="48"/>
                </a:cxn>
                <a:cxn ang="0">
                  <a:pos x="12" y="44"/>
                </a:cxn>
                <a:cxn ang="0">
                  <a:pos x="12" y="48"/>
                </a:cxn>
                <a:cxn ang="0">
                  <a:pos x="16" y="56"/>
                </a:cxn>
                <a:cxn ang="0">
                  <a:pos x="16" y="64"/>
                </a:cxn>
                <a:cxn ang="0">
                  <a:pos x="20" y="72"/>
                </a:cxn>
                <a:cxn ang="0">
                  <a:pos x="20" y="84"/>
                </a:cxn>
                <a:cxn ang="0">
                  <a:pos x="24" y="88"/>
                </a:cxn>
                <a:cxn ang="0">
                  <a:pos x="24" y="92"/>
                </a:cxn>
                <a:cxn ang="0">
                  <a:pos x="28" y="96"/>
                </a:cxn>
                <a:cxn ang="0">
                  <a:pos x="28" y="92"/>
                </a:cxn>
                <a:cxn ang="0">
                  <a:pos x="32" y="88"/>
                </a:cxn>
                <a:cxn ang="0">
                  <a:pos x="32" y="72"/>
                </a:cxn>
                <a:cxn ang="0">
                  <a:pos x="36" y="68"/>
                </a:cxn>
                <a:cxn ang="0">
                  <a:pos x="36" y="60"/>
                </a:cxn>
                <a:cxn ang="0">
                  <a:pos x="40" y="52"/>
                </a:cxn>
                <a:cxn ang="0">
                  <a:pos x="40" y="48"/>
                </a:cxn>
                <a:cxn ang="0">
                  <a:pos x="44" y="40"/>
                </a:cxn>
                <a:cxn ang="0">
                  <a:pos x="44" y="32"/>
                </a:cxn>
                <a:cxn ang="0">
                  <a:pos x="48" y="24"/>
                </a:cxn>
                <a:cxn ang="0">
                  <a:pos x="48" y="16"/>
                </a:cxn>
                <a:cxn ang="0">
                  <a:pos x="52" y="12"/>
                </a:cxn>
                <a:cxn ang="0">
                  <a:pos x="52" y="4"/>
                </a:cxn>
                <a:cxn ang="0">
                  <a:pos x="56" y="0"/>
                </a:cxn>
                <a:cxn ang="0">
                  <a:pos x="60" y="8"/>
                </a:cxn>
              </a:cxnLst>
              <a:rect l="0" t="0" r="r" b="b"/>
              <a:pathLst>
                <a:path w="60" h="96">
                  <a:moveTo>
                    <a:pt x="0" y="76"/>
                  </a:moveTo>
                  <a:lnTo>
                    <a:pt x="4" y="72"/>
                  </a:lnTo>
                  <a:lnTo>
                    <a:pt x="4" y="56"/>
                  </a:lnTo>
                  <a:lnTo>
                    <a:pt x="8" y="48"/>
                  </a:lnTo>
                  <a:lnTo>
                    <a:pt x="12" y="44"/>
                  </a:lnTo>
                  <a:lnTo>
                    <a:pt x="12" y="48"/>
                  </a:lnTo>
                  <a:lnTo>
                    <a:pt x="16" y="56"/>
                  </a:lnTo>
                  <a:lnTo>
                    <a:pt x="16" y="64"/>
                  </a:lnTo>
                  <a:lnTo>
                    <a:pt x="20" y="72"/>
                  </a:lnTo>
                  <a:lnTo>
                    <a:pt x="20" y="84"/>
                  </a:lnTo>
                  <a:lnTo>
                    <a:pt x="24" y="88"/>
                  </a:lnTo>
                  <a:lnTo>
                    <a:pt x="24" y="92"/>
                  </a:lnTo>
                  <a:lnTo>
                    <a:pt x="28" y="96"/>
                  </a:lnTo>
                  <a:lnTo>
                    <a:pt x="28" y="92"/>
                  </a:lnTo>
                  <a:lnTo>
                    <a:pt x="32" y="88"/>
                  </a:lnTo>
                  <a:lnTo>
                    <a:pt x="32" y="72"/>
                  </a:lnTo>
                  <a:lnTo>
                    <a:pt x="36" y="68"/>
                  </a:lnTo>
                  <a:lnTo>
                    <a:pt x="36" y="60"/>
                  </a:lnTo>
                  <a:lnTo>
                    <a:pt x="40" y="52"/>
                  </a:lnTo>
                  <a:lnTo>
                    <a:pt x="40" y="48"/>
                  </a:lnTo>
                  <a:lnTo>
                    <a:pt x="44" y="40"/>
                  </a:lnTo>
                  <a:lnTo>
                    <a:pt x="44" y="32"/>
                  </a:lnTo>
                  <a:lnTo>
                    <a:pt x="48" y="24"/>
                  </a:lnTo>
                  <a:lnTo>
                    <a:pt x="48" y="16"/>
                  </a:lnTo>
                  <a:lnTo>
                    <a:pt x="52" y="12"/>
                  </a:lnTo>
                  <a:lnTo>
                    <a:pt x="52" y="4"/>
                  </a:lnTo>
                  <a:lnTo>
                    <a:pt x="56" y="0"/>
                  </a:lnTo>
                  <a:lnTo>
                    <a:pt x="60" y="8"/>
                  </a:lnTo>
                </a:path>
              </a:pathLst>
            </a:custGeom>
            <a:noFill/>
            <a:ln w="0">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48" name="Rectangle 104"/>
            <p:cNvSpPr>
              <a:spLocks noChangeArrowheads="1"/>
            </p:cNvSpPr>
            <p:nvPr/>
          </p:nvSpPr>
          <p:spPr bwMode="auto">
            <a:xfrm>
              <a:off x="4794137" y="3463950"/>
              <a:ext cx="187552"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Narrow" pitchFamily="34" charset="0"/>
                  <a:cs typeface="Arial" pitchFamily="34" charset="0"/>
                </a:rPr>
                <a:t>Time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49" name="Rectangle 105"/>
            <p:cNvSpPr>
              <a:spLocks noChangeArrowheads="1"/>
            </p:cNvSpPr>
            <p:nvPr/>
          </p:nvSpPr>
          <p:spPr bwMode="auto">
            <a:xfrm rot="16200000">
              <a:off x="3380597" y="2516567"/>
              <a:ext cx="876843"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effectLst/>
                  <a:latin typeface="Arial Narrow" pitchFamily="34" charset="0"/>
                  <a:cs typeface="Arial" pitchFamily="34" charset="0"/>
                </a:rPr>
                <a:t>Motion of external state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50" name="Rectangle 106"/>
            <p:cNvSpPr>
              <a:spLocks noChangeArrowheads="1"/>
            </p:cNvSpPr>
            <p:nvPr/>
          </p:nvSpPr>
          <p:spPr bwMode="auto">
            <a:xfrm>
              <a:off x="3948653" y="1538790"/>
              <a:ext cx="1994457"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accent1">
                      <a:lumMod val="50000"/>
                    </a:schemeClr>
                  </a:solidFill>
                  <a:effectLst/>
                  <a:latin typeface="Arial Narrow" pitchFamily="34" charset="0"/>
                  <a:cs typeface="Arial" pitchFamily="34" charset="0"/>
                </a:rPr>
                <a:t>True and predicted motion </a:t>
              </a:r>
              <a:endParaRPr kumimoji="0" lang="en-US" sz="2800" b="0" i="0" u="none" strike="noStrike" cap="none" normalizeH="0" baseline="0" dirty="0" smtClean="0">
                <a:ln>
                  <a:noFill/>
                </a:ln>
                <a:solidFill>
                  <a:schemeClr val="accent1">
                    <a:lumMod val="50000"/>
                  </a:schemeClr>
                </a:solidFill>
                <a:effectLst/>
                <a:latin typeface="Arial" pitchFamily="34" charset="0"/>
                <a:cs typeface="Arial" pitchFamily="34" charset="0"/>
              </a:endParaRPr>
            </a:p>
          </p:txBody>
        </p:sp>
        <p:sp>
          <p:nvSpPr>
            <p:cNvPr id="6252" name="Rectangle 108"/>
            <p:cNvSpPr>
              <a:spLocks noChangeArrowheads="1"/>
            </p:cNvSpPr>
            <p:nvPr/>
          </p:nvSpPr>
          <p:spPr bwMode="auto">
            <a:xfrm>
              <a:off x="1737871" y="2860766"/>
              <a:ext cx="1638962" cy="1517650"/>
            </a:xfrm>
            <a:prstGeom prst="rect">
              <a:avLst/>
            </a:prstGeom>
            <a:no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253" name="Line 109"/>
            <p:cNvSpPr>
              <a:spLocks noChangeShapeType="1"/>
            </p:cNvSpPr>
            <p:nvPr/>
          </p:nvSpPr>
          <p:spPr bwMode="auto">
            <a:xfrm>
              <a:off x="1737871" y="2860766"/>
              <a:ext cx="1638962" cy="158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54" name="Line 110"/>
            <p:cNvSpPr>
              <a:spLocks noChangeShapeType="1"/>
            </p:cNvSpPr>
            <p:nvPr/>
          </p:nvSpPr>
          <p:spPr bwMode="auto">
            <a:xfrm>
              <a:off x="1737871" y="4378416"/>
              <a:ext cx="1638962" cy="158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55" name="Line 111"/>
            <p:cNvSpPr>
              <a:spLocks noChangeShapeType="1"/>
            </p:cNvSpPr>
            <p:nvPr/>
          </p:nvSpPr>
          <p:spPr bwMode="auto">
            <a:xfrm flipV="1">
              <a:off x="3376832" y="2860766"/>
              <a:ext cx="1720" cy="1517650"/>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56" name="Line 112"/>
            <p:cNvSpPr>
              <a:spLocks noChangeShapeType="1"/>
            </p:cNvSpPr>
            <p:nvPr/>
          </p:nvSpPr>
          <p:spPr bwMode="auto">
            <a:xfrm flipV="1">
              <a:off x="1737871" y="2860766"/>
              <a:ext cx="1720" cy="1517650"/>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59" name="Line 115"/>
            <p:cNvSpPr>
              <a:spLocks noChangeShapeType="1"/>
            </p:cNvSpPr>
            <p:nvPr/>
          </p:nvSpPr>
          <p:spPr bwMode="auto">
            <a:xfrm flipV="1">
              <a:off x="2047433" y="4359366"/>
              <a:ext cx="1720" cy="19050"/>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60" name="Line 116"/>
            <p:cNvSpPr>
              <a:spLocks noChangeShapeType="1"/>
            </p:cNvSpPr>
            <p:nvPr/>
          </p:nvSpPr>
          <p:spPr bwMode="auto">
            <a:xfrm>
              <a:off x="2047433" y="2860766"/>
              <a:ext cx="1720" cy="19050"/>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61" name="Rectangle 117"/>
            <p:cNvSpPr>
              <a:spLocks noChangeArrowheads="1"/>
            </p:cNvSpPr>
            <p:nvPr/>
          </p:nvSpPr>
          <p:spPr bwMode="auto">
            <a:xfrm>
              <a:off x="1999280" y="4397466"/>
              <a:ext cx="65724"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62" name="Line 118"/>
            <p:cNvSpPr>
              <a:spLocks noChangeShapeType="1"/>
            </p:cNvSpPr>
            <p:nvPr/>
          </p:nvSpPr>
          <p:spPr bwMode="auto">
            <a:xfrm flipV="1">
              <a:off x="2556492" y="4359366"/>
              <a:ext cx="1720" cy="19050"/>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63" name="Line 119"/>
            <p:cNvSpPr>
              <a:spLocks noChangeShapeType="1"/>
            </p:cNvSpPr>
            <p:nvPr/>
          </p:nvSpPr>
          <p:spPr bwMode="auto">
            <a:xfrm>
              <a:off x="2556492" y="2860766"/>
              <a:ext cx="1720" cy="19050"/>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64" name="Rectangle 120"/>
            <p:cNvSpPr>
              <a:spLocks noChangeArrowheads="1"/>
            </p:cNvSpPr>
            <p:nvPr/>
          </p:nvSpPr>
          <p:spPr bwMode="auto">
            <a:xfrm>
              <a:off x="2535854" y="4397466"/>
              <a:ext cx="41678"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65" name="Line 121"/>
            <p:cNvSpPr>
              <a:spLocks noChangeShapeType="1"/>
            </p:cNvSpPr>
            <p:nvPr/>
          </p:nvSpPr>
          <p:spPr bwMode="auto">
            <a:xfrm flipV="1">
              <a:off x="3067270" y="4359366"/>
              <a:ext cx="1720" cy="19050"/>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66" name="Line 122"/>
            <p:cNvSpPr>
              <a:spLocks noChangeShapeType="1"/>
            </p:cNvSpPr>
            <p:nvPr/>
          </p:nvSpPr>
          <p:spPr bwMode="auto">
            <a:xfrm>
              <a:off x="3067270" y="2860766"/>
              <a:ext cx="1720" cy="19050"/>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67" name="Rectangle 123"/>
            <p:cNvSpPr>
              <a:spLocks noChangeArrowheads="1"/>
            </p:cNvSpPr>
            <p:nvPr/>
          </p:nvSpPr>
          <p:spPr bwMode="auto">
            <a:xfrm>
              <a:off x="3046634" y="4397466"/>
              <a:ext cx="41678"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68" name="Line 124"/>
            <p:cNvSpPr>
              <a:spLocks noChangeShapeType="1"/>
            </p:cNvSpPr>
            <p:nvPr/>
          </p:nvSpPr>
          <p:spPr bwMode="auto">
            <a:xfrm>
              <a:off x="1737871" y="4378416"/>
              <a:ext cx="13758" cy="158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69" name="Line 125"/>
            <p:cNvSpPr>
              <a:spLocks noChangeShapeType="1"/>
            </p:cNvSpPr>
            <p:nvPr/>
          </p:nvSpPr>
          <p:spPr bwMode="auto">
            <a:xfrm flipH="1">
              <a:off x="3363074" y="4378416"/>
              <a:ext cx="13758" cy="158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70" name="Rectangle 126"/>
            <p:cNvSpPr>
              <a:spLocks noChangeArrowheads="1"/>
            </p:cNvSpPr>
            <p:nvPr/>
          </p:nvSpPr>
          <p:spPr bwMode="auto">
            <a:xfrm>
              <a:off x="1641561" y="4327616"/>
              <a:ext cx="65724"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-8</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71" name="Line 127"/>
            <p:cNvSpPr>
              <a:spLocks noChangeShapeType="1"/>
            </p:cNvSpPr>
            <p:nvPr/>
          </p:nvSpPr>
          <p:spPr bwMode="auto">
            <a:xfrm>
              <a:off x="1737871" y="4187916"/>
              <a:ext cx="13758" cy="158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72" name="Line 128"/>
            <p:cNvSpPr>
              <a:spLocks noChangeShapeType="1"/>
            </p:cNvSpPr>
            <p:nvPr/>
          </p:nvSpPr>
          <p:spPr bwMode="auto">
            <a:xfrm flipH="1">
              <a:off x="3363074" y="4187916"/>
              <a:ext cx="13758" cy="158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73" name="Rectangle 129"/>
            <p:cNvSpPr>
              <a:spLocks noChangeArrowheads="1"/>
            </p:cNvSpPr>
            <p:nvPr/>
          </p:nvSpPr>
          <p:spPr bwMode="auto">
            <a:xfrm>
              <a:off x="1641561" y="4137116"/>
              <a:ext cx="65724"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-6</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74" name="Line 130"/>
            <p:cNvSpPr>
              <a:spLocks noChangeShapeType="1"/>
            </p:cNvSpPr>
            <p:nvPr/>
          </p:nvSpPr>
          <p:spPr bwMode="auto">
            <a:xfrm>
              <a:off x="1737871" y="3997416"/>
              <a:ext cx="13758" cy="158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75" name="Line 131"/>
            <p:cNvSpPr>
              <a:spLocks noChangeShapeType="1"/>
            </p:cNvSpPr>
            <p:nvPr/>
          </p:nvSpPr>
          <p:spPr bwMode="auto">
            <a:xfrm flipH="1">
              <a:off x="3363074" y="3997416"/>
              <a:ext cx="13758" cy="158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76" name="Rectangle 132"/>
            <p:cNvSpPr>
              <a:spLocks noChangeArrowheads="1"/>
            </p:cNvSpPr>
            <p:nvPr/>
          </p:nvSpPr>
          <p:spPr bwMode="auto">
            <a:xfrm>
              <a:off x="1641561" y="3946616"/>
              <a:ext cx="65724"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-4</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77" name="Line 133"/>
            <p:cNvSpPr>
              <a:spLocks noChangeShapeType="1"/>
            </p:cNvSpPr>
            <p:nvPr/>
          </p:nvSpPr>
          <p:spPr bwMode="auto">
            <a:xfrm>
              <a:off x="1737871" y="3806916"/>
              <a:ext cx="13758" cy="158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78" name="Line 134"/>
            <p:cNvSpPr>
              <a:spLocks noChangeShapeType="1"/>
            </p:cNvSpPr>
            <p:nvPr/>
          </p:nvSpPr>
          <p:spPr bwMode="auto">
            <a:xfrm flipH="1">
              <a:off x="3363074" y="3806916"/>
              <a:ext cx="13758" cy="158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79" name="Rectangle 135"/>
            <p:cNvSpPr>
              <a:spLocks noChangeArrowheads="1"/>
            </p:cNvSpPr>
            <p:nvPr/>
          </p:nvSpPr>
          <p:spPr bwMode="auto">
            <a:xfrm>
              <a:off x="1641561" y="3756116"/>
              <a:ext cx="65724"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80" name="Line 136"/>
            <p:cNvSpPr>
              <a:spLocks noChangeShapeType="1"/>
            </p:cNvSpPr>
            <p:nvPr/>
          </p:nvSpPr>
          <p:spPr bwMode="auto">
            <a:xfrm>
              <a:off x="1737871" y="3622766"/>
              <a:ext cx="13758" cy="158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81" name="Line 137"/>
            <p:cNvSpPr>
              <a:spLocks noChangeShapeType="1"/>
            </p:cNvSpPr>
            <p:nvPr/>
          </p:nvSpPr>
          <p:spPr bwMode="auto">
            <a:xfrm flipH="1">
              <a:off x="3363074" y="3622766"/>
              <a:ext cx="13758" cy="158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82" name="Rectangle 138"/>
            <p:cNvSpPr>
              <a:spLocks noChangeArrowheads="1"/>
            </p:cNvSpPr>
            <p:nvPr/>
          </p:nvSpPr>
          <p:spPr bwMode="auto">
            <a:xfrm>
              <a:off x="1669081" y="3571966"/>
              <a:ext cx="41678"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83" name="Line 139"/>
            <p:cNvSpPr>
              <a:spLocks noChangeShapeType="1"/>
            </p:cNvSpPr>
            <p:nvPr/>
          </p:nvSpPr>
          <p:spPr bwMode="auto">
            <a:xfrm>
              <a:off x="1737871" y="3432266"/>
              <a:ext cx="13758" cy="158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84" name="Line 140"/>
            <p:cNvSpPr>
              <a:spLocks noChangeShapeType="1"/>
            </p:cNvSpPr>
            <p:nvPr/>
          </p:nvSpPr>
          <p:spPr bwMode="auto">
            <a:xfrm flipH="1">
              <a:off x="3363074" y="3432266"/>
              <a:ext cx="13758" cy="158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86" name="Line 142"/>
            <p:cNvSpPr>
              <a:spLocks noChangeShapeType="1"/>
            </p:cNvSpPr>
            <p:nvPr/>
          </p:nvSpPr>
          <p:spPr bwMode="auto">
            <a:xfrm>
              <a:off x="1737871" y="3241766"/>
              <a:ext cx="13758" cy="158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87" name="Line 143"/>
            <p:cNvSpPr>
              <a:spLocks noChangeShapeType="1"/>
            </p:cNvSpPr>
            <p:nvPr/>
          </p:nvSpPr>
          <p:spPr bwMode="auto">
            <a:xfrm flipH="1">
              <a:off x="3363074" y="3241766"/>
              <a:ext cx="13758" cy="158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88" name="Rectangle 144"/>
            <p:cNvSpPr>
              <a:spLocks noChangeArrowheads="1"/>
            </p:cNvSpPr>
            <p:nvPr/>
          </p:nvSpPr>
          <p:spPr bwMode="auto">
            <a:xfrm>
              <a:off x="1669081" y="3190966"/>
              <a:ext cx="41678"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rgbClr val="000000"/>
                  </a:solidFill>
                  <a:effectLst/>
                  <a:latin typeface="Arial Narrow" pitchFamily="34" charset="0"/>
                  <a:cs typeface="Arial" pitchFamily="34" charset="0"/>
                </a:rPr>
                <a:t>4</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89" name="Line 145"/>
            <p:cNvSpPr>
              <a:spLocks noChangeShapeType="1"/>
            </p:cNvSpPr>
            <p:nvPr/>
          </p:nvSpPr>
          <p:spPr bwMode="auto">
            <a:xfrm>
              <a:off x="1737871" y="3051266"/>
              <a:ext cx="13758" cy="158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90" name="Line 146"/>
            <p:cNvSpPr>
              <a:spLocks noChangeShapeType="1"/>
            </p:cNvSpPr>
            <p:nvPr/>
          </p:nvSpPr>
          <p:spPr bwMode="auto">
            <a:xfrm flipH="1">
              <a:off x="3363074" y="3051266"/>
              <a:ext cx="13758" cy="158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91" name="Rectangle 147"/>
            <p:cNvSpPr>
              <a:spLocks noChangeArrowheads="1"/>
            </p:cNvSpPr>
            <p:nvPr/>
          </p:nvSpPr>
          <p:spPr bwMode="auto">
            <a:xfrm>
              <a:off x="1669081" y="3000466"/>
              <a:ext cx="41678"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6</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92" name="Line 148"/>
            <p:cNvSpPr>
              <a:spLocks noChangeShapeType="1"/>
            </p:cNvSpPr>
            <p:nvPr/>
          </p:nvSpPr>
          <p:spPr bwMode="auto">
            <a:xfrm>
              <a:off x="1737871" y="2860766"/>
              <a:ext cx="13758" cy="158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93" name="Line 149"/>
            <p:cNvSpPr>
              <a:spLocks noChangeShapeType="1"/>
            </p:cNvSpPr>
            <p:nvPr/>
          </p:nvSpPr>
          <p:spPr bwMode="auto">
            <a:xfrm flipH="1">
              <a:off x="3363074" y="2860766"/>
              <a:ext cx="13758" cy="158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94" name="Rectangle 150"/>
            <p:cNvSpPr>
              <a:spLocks noChangeArrowheads="1"/>
            </p:cNvSpPr>
            <p:nvPr/>
          </p:nvSpPr>
          <p:spPr bwMode="auto">
            <a:xfrm>
              <a:off x="1669081" y="2809966"/>
              <a:ext cx="41678"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8</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99" name="Oval 155"/>
            <p:cNvSpPr>
              <a:spLocks noChangeArrowheads="1"/>
            </p:cNvSpPr>
            <p:nvPr/>
          </p:nvSpPr>
          <p:spPr bwMode="auto">
            <a:xfrm>
              <a:off x="2888411" y="3521166"/>
              <a:ext cx="103188" cy="95250"/>
            </a:xfrm>
            <a:prstGeom prst="ellipse">
              <a:avLst/>
            </a:prstGeom>
            <a:solidFill>
              <a:srgbClr val="FB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00" name="Oval 156"/>
            <p:cNvSpPr>
              <a:spLocks noChangeArrowheads="1"/>
            </p:cNvSpPr>
            <p:nvPr/>
          </p:nvSpPr>
          <p:spPr bwMode="auto">
            <a:xfrm>
              <a:off x="2860895" y="3146516"/>
              <a:ext cx="103188" cy="95250"/>
            </a:xfrm>
            <a:prstGeom prst="ellipse">
              <a:avLst/>
            </a:prstGeom>
            <a:solidFill>
              <a:srgbClr val="41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01" name="Oval 157"/>
            <p:cNvSpPr>
              <a:spLocks noChangeArrowheads="1"/>
            </p:cNvSpPr>
            <p:nvPr/>
          </p:nvSpPr>
          <p:spPr bwMode="auto">
            <a:xfrm>
              <a:off x="2198775" y="3305266"/>
              <a:ext cx="103188" cy="95250"/>
            </a:xfrm>
            <a:prstGeom prst="ellipse">
              <a:avLst/>
            </a:prstGeom>
            <a:solidFill>
              <a:srgbClr val="EA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02" name="Oval 158"/>
            <p:cNvSpPr>
              <a:spLocks noChangeArrowheads="1"/>
            </p:cNvSpPr>
            <p:nvPr/>
          </p:nvSpPr>
          <p:spPr bwMode="auto">
            <a:xfrm>
              <a:off x="3142941" y="3387816"/>
              <a:ext cx="103188" cy="95250"/>
            </a:xfrm>
            <a:prstGeom prst="ellipse">
              <a:avLst/>
            </a:prstGeom>
            <a:solidFill>
              <a:srgbClr val="C1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03" name="Oval 159"/>
            <p:cNvSpPr>
              <a:spLocks noChangeArrowheads="1"/>
            </p:cNvSpPr>
            <p:nvPr/>
          </p:nvSpPr>
          <p:spPr bwMode="auto">
            <a:xfrm>
              <a:off x="2102467" y="3565616"/>
              <a:ext cx="103188" cy="95250"/>
            </a:xfrm>
            <a:prstGeom prst="ellipse">
              <a:avLst/>
            </a:prstGeom>
            <a:solidFill>
              <a:srgbClr val="F8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04" name="Oval 160"/>
            <p:cNvSpPr>
              <a:spLocks noChangeArrowheads="1"/>
            </p:cNvSpPr>
            <p:nvPr/>
          </p:nvSpPr>
          <p:spPr bwMode="auto">
            <a:xfrm>
              <a:off x="2171258" y="3483066"/>
              <a:ext cx="103188" cy="95250"/>
            </a:xfrm>
            <a:prstGeom prst="ellipse">
              <a:avLst/>
            </a:prstGeom>
            <a:solidFill>
              <a:srgbClr val="FA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05" name="Oval 161"/>
            <p:cNvSpPr>
              <a:spLocks noChangeArrowheads="1"/>
            </p:cNvSpPr>
            <p:nvPr/>
          </p:nvSpPr>
          <p:spPr bwMode="auto">
            <a:xfrm>
              <a:off x="2267567" y="3229066"/>
              <a:ext cx="103188" cy="95250"/>
            </a:xfrm>
            <a:prstGeom prst="ellipse">
              <a:avLst/>
            </a:prstGeom>
            <a:solidFill>
              <a:srgbClr val="F2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06" name="Oval 162"/>
            <p:cNvSpPr>
              <a:spLocks noChangeArrowheads="1"/>
            </p:cNvSpPr>
            <p:nvPr/>
          </p:nvSpPr>
          <p:spPr bwMode="auto">
            <a:xfrm>
              <a:off x="1999279" y="3851366"/>
              <a:ext cx="103188" cy="95250"/>
            </a:xfrm>
            <a:prstGeom prst="ellipse">
              <a:avLst/>
            </a:prstGeom>
            <a:solidFill>
              <a:srgbClr val="D9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07" name="Oval 163"/>
            <p:cNvSpPr>
              <a:spLocks noChangeArrowheads="1"/>
            </p:cNvSpPr>
            <p:nvPr/>
          </p:nvSpPr>
          <p:spPr bwMode="auto">
            <a:xfrm>
              <a:off x="2013038" y="3368766"/>
              <a:ext cx="103188" cy="95250"/>
            </a:xfrm>
            <a:prstGeom prst="ellipse">
              <a:avLst/>
            </a:prstGeom>
            <a:solidFill>
              <a:srgbClr val="C9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08" name="Oval 164"/>
            <p:cNvSpPr>
              <a:spLocks noChangeArrowheads="1"/>
            </p:cNvSpPr>
            <p:nvPr/>
          </p:nvSpPr>
          <p:spPr bwMode="auto">
            <a:xfrm>
              <a:off x="2233171" y="4168866"/>
              <a:ext cx="103188" cy="95250"/>
            </a:xfrm>
            <a:prstGeom prst="ellipse">
              <a:avLst/>
            </a:prstGeom>
            <a:solidFill>
              <a:srgbClr val="BE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09" name="Oval 165"/>
            <p:cNvSpPr>
              <a:spLocks noChangeArrowheads="1"/>
            </p:cNvSpPr>
            <p:nvPr/>
          </p:nvSpPr>
          <p:spPr bwMode="auto">
            <a:xfrm>
              <a:off x="2418909" y="3083016"/>
              <a:ext cx="103188" cy="95250"/>
            </a:xfrm>
            <a:prstGeom prst="ellipse">
              <a:avLst/>
            </a:prstGeom>
            <a:solidFill>
              <a:srgbClr val="FB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10" name="Oval 166"/>
            <p:cNvSpPr>
              <a:spLocks noChangeArrowheads="1"/>
            </p:cNvSpPr>
            <p:nvPr/>
          </p:nvSpPr>
          <p:spPr bwMode="auto">
            <a:xfrm>
              <a:off x="1985521" y="3565616"/>
              <a:ext cx="103188" cy="95250"/>
            </a:xfrm>
            <a:prstGeom prst="ellipse">
              <a:avLst/>
            </a:prstGeom>
            <a:solidFill>
              <a:srgbClr val="F2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11" name="Oval 167"/>
            <p:cNvSpPr>
              <a:spLocks noChangeArrowheads="1"/>
            </p:cNvSpPr>
            <p:nvPr/>
          </p:nvSpPr>
          <p:spPr bwMode="auto">
            <a:xfrm>
              <a:off x="2590888" y="3292566"/>
              <a:ext cx="104908" cy="95250"/>
            </a:xfrm>
            <a:prstGeom prst="ellipse">
              <a:avLst/>
            </a:prstGeom>
            <a:solidFill>
              <a:srgbClr val="FE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12" name="Oval 168"/>
            <p:cNvSpPr>
              <a:spLocks noChangeArrowheads="1"/>
            </p:cNvSpPr>
            <p:nvPr/>
          </p:nvSpPr>
          <p:spPr bwMode="auto">
            <a:xfrm>
              <a:off x="2922807" y="3610066"/>
              <a:ext cx="103188" cy="95250"/>
            </a:xfrm>
            <a:prstGeom prst="ellipse">
              <a:avLst/>
            </a:prstGeom>
            <a:solidFill>
              <a:srgbClr val="F8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13" name="Oval 169"/>
            <p:cNvSpPr>
              <a:spLocks noChangeArrowheads="1"/>
            </p:cNvSpPr>
            <p:nvPr/>
          </p:nvSpPr>
          <p:spPr bwMode="auto">
            <a:xfrm>
              <a:off x="2116225" y="3394166"/>
              <a:ext cx="103188" cy="95250"/>
            </a:xfrm>
            <a:prstGeom prst="ellipse">
              <a:avLst/>
            </a:prstGeom>
            <a:solidFill>
              <a:srgbClr val="F8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14" name="Oval 170"/>
            <p:cNvSpPr>
              <a:spLocks noChangeArrowheads="1"/>
            </p:cNvSpPr>
            <p:nvPr/>
          </p:nvSpPr>
          <p:spPr bwMode="auto">
            <a:xfrm>
              <a:off x="2743949" y="3140166"/>
              <a:ext cx="103188" cy="95250"/>
            </a:xfrm>
            <a:prstGeom prst="ellipse">
              <a:avLst/>
            </a:prstGeom>
            <a:solidFill>
              <a:srgbClr val="DF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15" name="Oval 171"/>
            <p:cNvSpPr>
              <a:spLocks noChangeArrowheads="1"/>
            </p:cNvSpPr>
            <p:nvPr/>
          </p:nvSpPr>
          <p:spPr bwMode="auto">
            <a:xfrm>
              <a:off x="2026796" y="3654516"/>
              <a:ext cx="103188" cy="95250"/>
            </a:xfrm>
            <a:prstGeom prst="ellipse">
              <a:avLst/>
            </a:prstGeom>
            <a:solidFill>
              <a:srgbClr val="FC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16" name="Oval 172"/>
            <p:cNvSpPr>
              <a:spLocks noChangeArrowheads="1"/>
            </p:cNvSpPr>
            <p:nvPr/>
          </p:nvSpPr>
          <p:spPr bwMode="auto">
            <a:xfrm>
              <a:off x="2688915" y="4022816"/>
              <a:ext cx="103188" cy="95250"/>
            </a:xfrm>
            <a:prstGeom prst="ellipse">
              <a:avLst/>
            </a:prstGeom>
            <a:solidFill>
              <a:srgbClr val="EF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17" name="Oval 173"/>
            <p:cNvSpPr>
              <a:spLocks noChangeArrowheads="1"/>
            </p:cNvSpPr>
            <p:nvPr/>
          </p:nvSpPr>
          <p:spPr bwMode="auto">
            <a:xfrm>
              <a:off x="2590888" y="3025866"/>
              <a:ext cx="104908" cy="95250"/>
            </a:xfrm>
            <a:prstGeom prst="ellipse">
              <a:avLst/>
            </a:prstGeom>
            <a:solidFill>
              <a:srgbClr val="CB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18" name="Oval 174"/>
            <p:cNvSpPr>
              <a:spLocks noChangeArrowheads="1"/>
            </p:cNvSpPr>
            <p:nvPr/>
          </p:nvSpPr>
          <p:spPr bwMode="auto">
            <a:xfrm>
              <a:off x="2590888" y="3032216"/>
              <a:ext cx="104908" cy="95250"/>
            </a:xfrm>
            <a:prstGeom prst="ellipse">
              <a:avLst/>
            </a:prstGeom>
            <a:solidFill>
              <a:srgbClr val="CD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19" name="Oval 175"/>
            <p:cNvSpPr>
              <a:spLocks noChangeArrowheads="1"/>
            </p:cNvSpPr>
            <p:nvPr/>
          </p:nvSpPr>
          <p:spPr bwMode="auto">
            <a:xfrm>
              <a:off x="2487700" y="3279866"/>
              <a:ext cx="103188" cy="95250"/>
            </a:xfrm>
            <a:prstGeom prst="ellipse">
              <a:avLst/>
            </a:prstGeom>
            <a:solidFill>
              <a:srgbClr val="FC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20" name="Oval 176"/>
            <p:cNvSpPr>
              <a:spLocks noChangeArrowheads="1"/>
            </p:cNvSpPr>
            <p:nvPr/>
          </p:nvSpPr>
          <p:spPr bwMode="auto">
            <a:xfrm>
              <a:off x="2998478" y="3546566"/>
              <a:ext cx="103188" cy="95250"/>
            </a:xfrm>
            <a:prstGeom prst="ellipse">
              <a:avLst/>
            </a:prstGeom>
            <a:solidFill>
              <a:srgbClr val="FA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21" name="Oval 177"/>
            <p:cNvSpPr>
              <a:spLocks noChangeArrowheads="1"/>
            </p:cNvSpPr>
            <p:nvPr/>
          </p:nvSpPr>
          <p:spPr bwMode="auto">
            <a:xfrm>
              <a:off x="2611525" y="4099016"/>
              <a:ext cx="104908" cy="95250"/>
            </a:xfrm>
            <a:prstGeom prst="ellipse">
              <a:avLst/>
            </a:prstGeom>
            <a:solidFill>
              <a:srgbClr val="E7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22" name="Oval 178"/>
            <p:cNvSpPr>
              <a:spLocks noChangeArrowheads="1"/>
            </p:cNvSpPr>
            <p:nvPr/>
          </p:nvSpPr>
          <p:spPr bwMode="auto">
            <a:xfrm>
              <a:off x="2867774" y="3152866"/>
              <a:ext cx="103188" cy="95250"/>
            </a:xfrm>
            <a:prstGeom prst="ellipse">
              <a:avLst/>
            </a:prstGeom>
            <a:solidFill>
              <a:srgbClr val="9C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23" name="Oval 179"/>
            <p:cNvSpPr>
              <a:spLocks noChangeArrowheads="1"/>
            </p:cNvSpPr>
            <p:nvPr/>
          </p:nvSpPr>
          <p:spPr bwMode="auto">
            <a:xfrm>
              <a:off x="2991599" y="3260816"/>
              <a:ext cx="103188" cy="95250"/>
            </a:xfrm>
            <a:prstGeom prst="ellipse">
              <a:avLst/>
            </a:prstGeom>
            <a:solidFill>
              <a:srgbClr val="C2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24" name="Oval 180"/>
            <p:cNvSpPr>
              <a:spLocks noChangeArrowheads="1"/>
            </p:cNvSpPr>
            <p:nvPr/>
          </p:nvSpPr>
          <p:spPr bwMode="auto">
            <a:xfrm>
              <a:off x="2666559" y="3216366"/>
              <a:ext cx="104908" cy="95250"/>
            </a:xfrm>
            <a:prstGeom prst="ellipse">
              <a:avLst/>
            </a:prstGeom>
            <a:solidFill>
              <a:srgbClr val="F9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25" name="Oval 181"/>
            <p:cNvSpPr>
              <a:spLocks noChangeArrowheads="1"/>
            </p:cNvSpPr>
            <p:nvPr/>
          </p:nvSpPr>
          <p:spPr bwMode="auto">
            <a:xfrm>
              <a:off x="3163578" y="3394166"/>
              <a:ext cx="103188" cy="95250"/>
            </a:xfrm>
            <a:prstGeom prst="ellipse">
              <a:avLst/>
            </a:prstGeom>
            <a:solidFill>
              <a:srgbClr val="DE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26" name="Oval 182"/>
            <p:cNvSpPr>
              <a:spLocks noChangeArrowheads="1"/>
            </p:cNvSpPr>
            <p:nvPr/>
          </p:nvSpPr>
          <p:spPr bwMode="auto">
            <a:xfrm>
              <a:off x="1916729" y="3648166"/>
              <a:ext cx="103188" cy="95250"/>
            </a:xfrm>
            <a:prstGeom prst="ellipse">
              <a:avLst/>
            </a:prstGeom>
            <a:solidFill>
              <a:srgbClr val="BF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27" name="Oval 183"/>
            <p:cNvSpPr>
              <a:spLocks noChangeArrowheads="1"/>
            </p:cNvSpPr>
            <p:nvPr/>
          </p:nvSpPr>
          <p:spPr bwMode="auto">
            <a:xfrm>
              <a:off x="2095588" y="3292566"/>
              <a:ext cx="103188" cy="95250"/>
            </a:xfrm>
            <a:prstGeom prst="ellipse">
              <a:avLst/>
            </a:prstGeom>
            <a:solidFill>
              <a:srgbClr val="E2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28" name="Oval 184"/>
            <p:cNvSpPr>
              <a:spLocks noChangeArrowheads="1"/>
            </p:cNvSpPr>
            <p:nvPr/>
          </p:nvSpPr>
          <p:spPr bwMode="auto">
            <a:xfrm>
              <a:off x="2709553" y="3044916"/>
              <a:ext cx="103188" cy="95250"/>
            </a:xfrm>
            <a:prstGeom prst="ellipse">
              <a:avLst/>
            </a:prstGeom>
            <a:solidFill>
              <a:srgbClr val="D2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29" name="Oval 185"/>
            <p:cNvSpPr>
              <a:spLocks noChangeArrowheads="1"/>
            </p:cNvSpPr>
            <p:nvPr/>
          </p:nvSpPr>
          <p:spPr bwMode="auto">
            <a:xfrm>
              <a:off x="2888411" y="3965666"/>
              <a:ext cx="103188" cy="95250"/>
            </a:xfrm>
            <a:prstGeom prst="ellipse">
              <a:avLst/>
            </a:prstGeom>
            <a:solidFill>
              <a:srgbClr val="C5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30" name="Oval 186"/>
            <p:cNvSpPr>
              <a:spLocks noChangeArrowheads="1"/>
            </p:cNvSpPr>
            <p:nvPr/>
          </p:nvSpPr>
          <p:spPr bwMode="auto">
            <a:xfrm>
              <a:off x="1992400" y="3851366"/>
              <a:ext cx="103188" cy="95250"/>
            </a:xfrm>
            <a:prstGeom prst="ellipse">
              <a:avLst/>
            </a:prstGeom>
            <a:solidFill>
              <a:srgbClr val="BB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31" name="Oval 187"/>
            <p:cNvSpPr>
              <a:spLocks noChangeArrowheads="1"/>
            </p:cNvSpPr>
            <p:nvPr/>
          </p:nvSpPr>
          <p:spPr bwMode="auto">
            <a:xfrm>
              <a:off x="2977840" y="3711666"/>
              <a:ext cx="103188" cy="95250"/>
            </a:xfrm>
            <a:prstGeom prst="ellipse">
              <a:avLst/>
            </a:prstGeom>
            <a:solidFill>
              <a:srgbClr val="F5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32" name="Oval 188"/>
            <p:cNvSpPr>
              <a:spLocks noChangeArrowheads="1"/>
            </p:cNvSpPr>
            <p:nvPr/>
          </p:nvSpPr>
          <p:spPr bwMode="auto">
            <a:xfrm>
              <a:off x="2377634" y="3254466"/>
              <a:ext cx="103188" cy="95250"/>
            </a:xfrm>
            <a:prstGeom prst="ellipse">
              <a:avLst/>
            </a:prstGeom>
            <a:solidFill>
              <a:srgbClr val="F5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33" name="Oval 189"/>
            <p:cNvSpPr>
              <a:spLocks noChangeArrowheads="1"/>
            </p:cNvSpPr>
            <p:nvPr/>
          </p:nvSpPr>
          <p:spPr bwMode="auto">
            <a:xfrm>
              <a:off x="1992400" y="3851366"/>
              <a:ext cx="103188" cy="95250"/>
            </a:xfrm>
            <a:prstGeom prst="ellipse">
              <a:avLst/>
            </a:prstGeom>
            <a:solidFill>
              <a:srgbClr val="D3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34" name="Oval 190"/>
            <p:cNvSpPr>
              <a:spLocks noChangeArrowheads="1"/>
            </p:cNvSpPr>
            <p:nvPr/>
          </p:nvSpPr>
          <p:spPr bwMode="auto">
            <a:xfrm>
              <a:off x="2315721" y="3337016"/>
              <a:ext cx="103188" cy="95250"/>
            </a:xfrm>
            <a:prstGeom prst="ellipse">
              <a:avLst/>
            </a:prstGeom>
            <a:solidFill>
              <a:srgbClr val="F8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35" name="Oval 191"/>
            <p:cNvSpPr>
              <a:spLocks noChangeArrowheads="1"/>
            </p:cNvSpPr>
            <p:nvPr/>
          </p:nvSpPr>
          <p:spPr bwMode="auto">
            <a:xfrm>
              <a:off x="2577129" y="4016466"/>
              <a:ext cx="103188" cy="95250"/>
            </a:xfrm>
            <a:prstGeom prst="ellipse">
              <a:avLst/>
            </a:prstGeom>
            <a:solidFill>
              <a:srgbClr val="FB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36" name="Oval 192"/>
            <p:cNvSpPr>
              <a:spLocks noChangeArrowheads="1"/>
            </p:cNvSpPr>
            <p:nvPr/>
          </p:nvSpPr>
          <p:spPr bwMode="auto">
            <a:xfrm>
              <a:off x="2847136" y="3159216"/>
              <a:ext cx="103188" cy="95250"/>
            </a:xfrm>
            <a:prstGeom prst="ellipse">
              <a:avLst/>
            </a:prstGeom>
            <a:solidFill>
              <a:srgbClr val="43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37" name="Oval 193"/>
            <p:cNvSpPr>
              <a:spLocks noChangeArrowheads="1"/>
            </p:cNvSpPr>
            <p:nvPr/>
          </p:nvSpPr>
          <p:spPr bwMode="auto">
            <a:xfrm>
              <a:off x="2412029" y="4137116"/>
              <a:ext cx="103188" cy="95250"/>
            </a:xfrm>
            <a:prstGeom prst="ellipse">
              <a:avLst/>
            </a:prstGeom>
            <a:solidFill>
              <a:srgbClr val="D3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38" name="Oval 194"/>
            <p:cNvSpPr>
              <a:spLocks noChangeArrowheads="1"/>
            </p:cNvSpPr>
            <p:nvPr/>
          </p:nvSpPr>
          <p:spPr bwMode="auto">
            <a:xfrm>
              <a:off x="2847136" y="3159216"/>
              <a:ext cx="103188" cy="95250"/>
            </a:xfrm>
            <a:prstGeom prst="ellipse">
              <a:avLst/>
            </a:prstGeom>
            <a:solidFill>
              <a:srgbClr val="39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39" name="Oval 195"/>
            <p:cNvSpPr>
              <a:spLocks noChangeArrowheads="1"/>
            </p:cNvSpPr>
            <p:nvPr/>
          </p:nvSpPr>
          <p:spPr bwMode="auto">
            <a:xfrm>
              <a:off x="2164379" y="3210016"/>
              <a:ext cx="103188" cy="95250"/>
            </a:xfrm>
            <a:prstGeom prst="ellipse">
              <a:avLst/>
            </a:prstGeom>
            <a:solidFill>
              <a:srgbClr val="B2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40" name="Oval 196"/>
            <p:cNvSpPr>
              <a:spLocks noChangeArrowheads="1"/>
            </p:cNvSpPr>
            <p:nvPr/>
          </p:nvSpPr>
          <p:spPr bwMode="auto">
            <a:xfrm>
              <a:off x="2611525" y="4111716"/>
              <a:ext cx="104908" cy="95250"/>
            </a:xfrm>
            <a:prstGeom prst="ellipse">
              <a:avLst/>
            </a:prstGeom>
            <a:solidFill>
              <a:srgbClr val="E6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41" name="Oval 197"/>
            <p:cNvSpPr>
              <a:spLocks noChangeArrowheads="1"/>
            </p:cNvSpPr>
            <p:nvPr/>
          </p:nvSpPr>
          <p:spPr bwMode="auto">
            <a:xfrm>
              <a:off x="2590888" y="3019516"/>
              <a:ext cx="104908" cy="95250"/>
            </a:xfrm>
            <a:prstGeom prst="ellipse">
              <a:avLst/>
            </a:prstGeom>
            <a:solidFill>
              <a:srgbClr val="CE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42" name="Oval 198"/>
            <p:cNvSpPr>
              <a:spLocks noChangeArrowheads="1"/>
            </p:cNvSpPr>
            <p:nvPr/>
          </p:nvSpPr>
          <p:spPr bwMode="auto">
            <a:xfrm>
              <a:off x="2556492" y="3203666"/>
              <a:ext cx="103188" cy="95250"/>
            </a:xfrm>
            <a:prstGeom prst="ellipse">
              <a:avLst/>
            </a:prstGeom>
            <a:solidFill>
              <a:srgbClr val="F9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43" name="Oval 199"/>
            <p:cNvSpPr>
              <a:spLocks noChangeArrowheads="1"/>
            </p:cNvSpPr>
            <p:nvPr/>
          </p:nvSpPr>
          <p:spPr bwMode="auto">
            <a:xfrm>
              <a:off x="2950324" y="3444966"/>
              <a:ext cx="103188" cy="95250"/>
            </a:xfrm>
            <a:prstGeom prst="ellipse">
              <a:avLst/>
            </a:prstGeom>
            <a:solidFill>
              <a:srgbClr val="F6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44" name="Oval 200"/>
            <p:cNvSpPr>
              <a:spLocks noChangeArrowheads="1"/>
            </p:cNvSpPr>
            <p:nvPr/>
          </p:nvSpPr>
          <p:spPr bwMode="auto">
            <a:xfrm>
              <a:off x="2888411" y="3260816"/>
              <a:ext cx="103188" cy="95250"/>
            </a:xfrm>
            <a:prstGeom prst="ellipse">
              <a:avLst/>
            </a:prstGeom>
            <a:solidFill>
              <a:srgbClr val="D0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45" name="Oval 201"/>
            <p:cNvSpPr>
              <a:spLocks noChangeArrowheads="1"/>
            </p:cNvSpPr>
            <p:nvPr/>
          </p:nvSpPr>
          <p:spPr bwMode="auto">
            <a:xfrm>
              <a:off x="2943445" y="3883116"/>
              <a:ext cx="103188" cy="95250"/>
            </a:xfrm>
            <a:prstGeom prst="ellipse">
              <a:avLst/>
            </a:prstGeom>
            <a:solidFill>
              <a:srgbClr val="B4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46" name="Oval 202"/>
            <p:cNvSpPr>
              <a:spLocks noChangeArrowheads="1"/>
            </p:cNvSpPr>
            <p:nvPr/>
          </p:nvSpPr>
          <p:spPr bwMode="auto">
            <a:xfrm>
              <a:off x="3115424" y="3565616"/>
              <a:ext cx="103188" cy="95250"/>
            </a:xfrm>
            <a:prstGeom prst="ellipse">
              <a:avLst/>
            </a:prstGeom>
            <a:solidFill>
              <a:srgbClr val="D5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47" name="Oval 203"/>
            <p:cNvSpPr>
              <a:spLocks noChangeArrowheads="1"/>
            </p:cNvSpPr>
            <p:nvPr/>
          </p:nvSpPr>
          <p:spPr bwMode="auto">
            <a:xfrm>
              <a:off x="3129182" y="3387816"/>
              <a:ext cx="103188" cy="95250"/>
            </a:xfrm>
            <a:prstGeom prst="ellipse">
              <a:avLst/>
            </a:prstGeom>
            <a:solidFill>
              <a:srgbClr val="54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48" name="Oval 204"/>
            <p:cNvSpPr>
              <a:spLocks noChangeArrowheads="1"/>
            </p:cNvSpPr>
            <p:nvPr/>
          </p:nvSpPr>
          <p:spPr bwMode="auto">
            <a:xfrm>
              <a:off x="2047433" y="3470366"/>
              <a:ext cx="103188" cy="95250"/>
            </a:xfrm>
            <a:prstGeom prst="ellipse">
              <a:avLst/>
            </a:prstGeom>
            <a:solidFill>
              <a:srgbClr val="E8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50" name="Oval 206"/>
            <p:cNvSpPr>
              <a:spLocks noChangeArrowheads="1"/>
            </p:cNvSpPr>
            <p:nvPr/>
          </p:nvSpPr>
          <p:spPr bwMode="auto">
            <a:xfrm>
              <a:off x="1916729" y="3648165"/>
              <a:ext cx="103188" cy="95250"/>
            </a:xfrm>
            <a:prstGeom prst="ellipse">
              <a:avLst/>
            </a:prstGeom>
            <a:solidFill>
              <a:srgbClr val="97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51" name="Oval 207"/>
            <p:cNvSpPr>
              <a:spLocks noChangeArrowheads="1"/>
            </p:cNvSpPr>
            <p:nvPr/>
          </p:nvSpPr>
          <p:spPr bwMode="auto">
            <a:xfrm>
              <a:off x="3142941" y="3381465"/>
              <a:ext cx="103188" cy="95250"/>
            </a:xfrm>
            <a:prstGeom prst="ellipse">
              <a:avLst/>
            </a:prstGeom>
            <a:solidFill>
              <a:srgbClr val="82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52" name="Oval 208"/>
            <p:cNvSpPr>
              <a:spLocks noChangeArrowheads="1"/>
            </p:cNvSpPr>
            <p:nvPr/>
          </p:nvSpPr>
          <p:spPr bwMode="auto">
            <a:xfrm>
              <a:off x="2240050" y="3400515"/>
              <a:ext cx="103188" cy="95250"/>
            </a:xfrm>
            <a:prstGeom prst="ellipse">
              <a:avLst/>
            </a:prstGeom>
            <a:solidFill>
              <a:srgbClr val="F5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53" name="Oval 209"/>
            <p:cNvSpPr>
              <a:spLocks noChangeArrowheads="1"/>
            </p:cNvSpPr>
            <p:nvPr/>
          </p:nvSpPr>
          <p:spPr bwMode="auto">
            <a:xfrm>
              <a:off x="2494579" y="4079966"/>
              <a:ext cx="103188" cy="95250"/>
            </a:xfrm>
            <a:prstGeom prst="ellipse">
              <a:avLst/>
            </a:prstGeom>
            <a:solidFill>
              <a:srgbClr val="E9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54" name="Oval 210"/>
            <p:cNvSpPr>
              <a:spLocks noChangeArrowheads="1"/>
            </p:cNvSpPr>
            <p:nvPr/>
          </p:nvSpPr>
          <p:spPr bwMode="auto">
            <a:xfrm>
              <a:off x="2597767" y="3019515"/>
              <a:ext cx="104908" cy="95250"/>
            </a:xfrm>
            <a:prstGeom prst="ellipse">
              <a:avLst/>
            </a:prstGeom>
            <a:solidFill>
              <a:srgbClr val="C6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55" name="Oval 211"/>
            <p:cNvSpPr>
              <a:spLocks noChangeArrowheads="1"/>
            </p:cNvSpPr>
            <p:nvPr/>
          </p:nvSpPr>
          <p:spPr bwMode="auto">
            <a:xfrm>
              <a:off x="2915928" y="3349715"/>
              <a:ext cx="103188" cy="95250"/>
            </a:xfrm>
            <a:prstGeom prst="ellipse">
              <a:avLst/>
            </a:prstGeom>
            <a:solidFill>
              <a:srgbClr val="F9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56" name="Oval 212"/>
            <p:cNvSpPr>
              <a:spLocks noChangeArrowheads="1"/>
            </p:cNvSpPr>
            <p:nvPr/>
          </p:nvSpPr>
          <p:spPr bwMode="auto">
            <a:xfrm>
              <a:off x="2805861" y="3337015"/>
              <a:ext cx="103188" cy="95250"/>
            </a:xfrm>
            <a:prstGeom prst="ellipse">
              <a:avLst/>
            </a:prstGeom>
            <a:solidFill>
              <a:srgbClr val="FA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57" name="Oval 213"/>
            <p:cNvSpPr>
              <a:spLocks noChangeArrowheads="1"/>
            </p:cNvSpPr>
            <p:nvPr/>
          </p:nvSpPr>
          <p:spPr bwMode="auto">
            <a:xfrm>
              <a:off x="2750828" y="3940266"/>
              <a:ext cx="103188" cy="95250"/>
            </a:xfrm>
            <a:prstGeom prst="ellipse">
              <a:avLst/>
            </a:prstGeom>
            <a:solidFill>
              <a:srgbClr val="FB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58" name="Oval 214"/>
            <p:cNvSpPr>
              <a:spLocks noChangeArrowheads="1"/>
            </p:cNvSpPr>
            <p:nvPr/>
          </p:nvSpPr>
          <p:spPr bwMode="auto">
            <a:xfrm>
              <a:off x="2453304" y="3171915"/>
              <a:ext cx="103188" cy="95250"/>
            </a:xfrm>
            <a:prstGeom prst="ellipse">
              <a:avLst/>
            </a:prstGeom>
            <a:solidFill>
              <a:srgbClr val="FC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59" name="Oval 215"/>
            <p:cNvSpPr>
              <a:spLocks noChangeArrowheads="1"/>
            </p:cNvSpPr>
            <p:nvPr/>
          </p:nvSpPr>
          <p:spPr bwMode="auto">
            <a:xfrm>
              <a:off x="2226292" y="3121115"/>
              <a:ext cx="103188" cy="95250"/>
            </a:xfrm>
            <a:prstGeom prst="ellipse">
              <a:avLst/>
            </a:prstGeom>
            <a:solidFill>
              <a:srgbClr val="B5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60" name="Oval 216"/>
            <p:cNvSpPr>
              <a:spLocks noChangeArrowheads="1"/>
            </p:cNvSpPr>
            <p:nvPr/>
          </p:nvSpPr>
          <p:spPr bwMode="auto">
            <a:xfrm>
              <a:off x="3129182" y="3578315"/>
              <a:ext cx="103188" cy="95250"/>
            </a:xfrm>
            <a:prstGeom prst="ellipse">
              <a:avLst/>
            </a:prstGeom>
            <a:solidFill>
              <a:srgbClr val="D3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61" name="Oval 217"/>
            <p:cNvSpPr>
              <a:spLocks noChangeArrowheads="1"/>
            </p:cNvSpPr>
            <p:nvPr/>
          </p:nvSpPr>
          <p:spPr bwMode="auto">
            <a:xfrm>
              <a:off x="3136061" y="3381465"/>
              <a:ext cx="103188" cy="95250"/>
            </a:xfrm>
            <a:prstGeom prst="ellipse">
              <a:avLst/>
            </a:prstGeom>
            <a:solidFill>
              <a:srgbClr val="C2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62" name="Oval 218"/>
            <p:cNvSpPr>
              <a:spLocks noChangeArrowheads="1"/>
            </p:cNvSpPr>
            <p:nvPr/>
          </p:nvSpPr>
          <p:spPr bwMode="auto">
            <a:xfrm>
              <a:off x="3081028" y="3470365"/>
              <a:ext cx="103188" cy="95250"/>
            </a:xfrm>
            <a:prstGeom prst="ellipse">
              <a:avLst/>
            </a:prstGeom>
            <a:solidFill>
              <a:srgbClr val="F0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63" name="Oval 219"/>
            <p:cNvSpPr>
              <a:spLocks noChangeArrowheads="1"/>
            </p:cNvSpPr>
            <p:nvPr/>
          </p:nvSpPr>
          <p:spPr bwMode="auto">
            <a:xfrm>
              <a:off x="1916729" y="3476715"/>
              <a:ext cx="103188" cy="95250"/>
            </a:xfrm>
            <a:prstGeom prst="ellipse">
              <a:avLst/>
            </a:prstGeom>
            <a:solidFill>
              <a:srgbClr val="F7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64" name="Oval 220"/>
            <p:cNvSpPr>
              <a:spLocks noChangeArrowheads="1"/>
            </p:cNvSpPr>
            <p:nvPr/>
          </p:nvSpPr>
          <p:spPr bwMode="auto">
            <a:xfrm>
              <a:off x="2792103" y="4048216"/>
              <a:ext cx="103188" cy="95250"/>
            </a:xfrm>
            <a:prstGeom prst="ellipse">
              <a:avLst/>
            </a:prstGeom>
            <a:solidFill>
              <a:srgbClr val="AA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65" name="Oval 221"/>
            <p:cNvSpPr>
              <a:spLocks noChangeArrowheads="1"/>
            </p:cNvSpPr>
            <p:nvPr/>
          </p:nvSpPr>
          <p:spPr bwMode="auto">
            <a:xfrm>
              <a:off x="2833378" y="3870416"/>
              <a:ext cx="103188" cy="95250"/>
            </a:xfrm>
            <a:prstGeom prst="ellipse">
              <a:avLst/>
            </a:prstGeom>
            <a:solidFill>
              <a:srgbClr val="F8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66" name="Oval 222"/>
            <p:cNvSpPr>
              <a:spLocks noChangeArrowheads="1"/>
            </p:cNvSpPr>
            <p:nvPr/>
          </p:nvSpPr>
          <p:spPr bwMode="auto">
            <a:xfrm>
              <a:off x="2625284" y="4099016"/>
              <a:ext cx="104908" cy="95250"/>
            </a:xfrm>
            <a:prstGeom prst="ellipse">
              <a:avLst/>
            </a:prstGeom>
            <a:solidFill>
              <a:srgbClr val="A9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67" name="Oval 223"/>
            <p:cNvSpPr>
              <a:spLocks noChangeArrowheads="1"/>
            </p:cNvSpPr>
            <p:nvPr/>
          </p:nvSpPr>
          <p:spPr bwMode="auto">
            <a:xfrm>
              <a:off x="1958004" y="3743415"/>
              <a:ext cx="103188" cy="95250"/>
            </a:xfrm>
            <a:prstGeom prst="ellipse">
              <a:avLst/>
            </a:prstGeom>
            <a:solidFill>
              <a:srgbClr val="DC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68" name="Oval 224"/>
            <p:cNvSpPr>
              <a:spLocks noChangeArrowheads="1"/>
            </p:cNvSpPr>
            <p:nvPr/>
          </p:nvSpPr>
          <p:spPr bwMode="auto">
            <a:xfrm>
              <a:off x="2528975" y="3108415"/>
              <a:ext cx="103188" cy="95250"/>
            </a:xfrm>
            <a:prstGeom prst="ellipse">
              <a:avLst/>
            </a:prstGeom>
            <a:solidFill>
              <a:srgbClr val="F1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69" name="Oval 225"/>
            <p:cNvSpPr>
              <a:spLocks noChangeArrowheads="1"/>
            </p:cNvSpPr>
            <p:nvPr/>
          </p:nvSpPr>
          <p:spPr bwMode="auto">
            <a:xfrm>
              <a:off x="2702674" y="3311615"/>
              <a:ext cx="103188" cy="95250"/>
            </a:xfrm>
            <a:prstGeom prst="ellipse">
              <a:avLst/>
            </a:prstGeom>
            <a:solidFill>
              <a:srgbClr val="FD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70" name="Oval 226"/>
            <p:cNvSpPr>
              <a:spLocks noChangeArrowheads="1"/>
            </p:cNvSpPr>
            <p:nvPr/>
          </p:nvSpPr>
          <p:spPr bwMode="auto">
            <a:xfrm>
              <a:off x="3025995" y="3362415"/>
              <a:ext cx="103188" cy="95250"/>
            </a:xfrm>
            <a:prstGeom prst="ellipse">
              <a:avLst/>
            </a:prstGeom>
            <a:solidFill>
              <a:srgbClr val="BD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71" name="Oval 227"/>
            <p:cNvSpPr>
              <a:spLocks noChangeArrowheads="1"/>
            </p:cNvSpPr>
            <p:nvPr/>
          </p:nvSpPr>
          <p:spPr bwMode="auto">
            <a:xfrm>
              <a:off x="3046632" y="3635465"/>
              <a:ext cx="103188" cy="95250"/>
            </a:xfrm>
            <a:prstGeom prst="ellipse">
              <a:avLst/>
            </a:prstGeom>
            <a:solidFill>
              <a:srgbClr val="DE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72" name="Oval 228"/>
            <p:cNvSpPr>
              <a:spLocks noChangeArrowheads="1"/>
            </p:cNvSpPr>
            <p:nvPr/>
          </p:nvSpPr>
          <p:spPr bwMode="auto">
            <a:xfrm>
              <a:off x="2874653" y="3159215"/>
              <a:ext cx="103188" cy="95250"/>
            </a:xfrm>
            <a:prstGeom prst="ellipse">
              <a:avLst/>
            </a:prstGeom>
            <a:solidFill>
              <a:srgbClr val="00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73" name="Oval 229"/>
            <p:cNvSpPr>
              <a:spLocks noChangeArrowheads="1"/>
            </p:cNvSpPr>
            <p:nvPr/>
          </p:nvSpPr>
          <p:spPr bwMode="auto">
            <a:xfrm>
              <a:off x="2785224" y="3248115"/>
              <a:ext cx="103188" cy="95250"/>
            </a:xfrm>
            <a:prstGeom prst="ellipse">
              <a:avLst/>
            </a:prstGeom>
            <a:solidFill>
              <a:srgbClr val="FD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74" name="Oval 230"/>
            <p:cNvSpPr>
              <a:spLocks noChangeArrowheads="1"/>
            </p:cNvSpPr>
            <p:nvPr/>
          </p:nvSpPr>
          <p:spPr bwMode="auto">
            <a:xfrm>
              <a:off x="1916729" y="3648165"/>
              <a:ext cx="103188" cy="95250"/>
            </a:xfrm>
            <a:prstGeom prst="ellipse">
              <a:avLst/>
            </a:prstGeom>
            <a:solidFill>
              <a:srgbClr val="C7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75" name="Oval 231"/>
            <p:cNvSpPr>
              <a:spLocks noChangeArrowheads="1"/>
            </p:cNvSpPr>
            <p:nvPr/>
          </p:nvSpPr>
          <p:spPr bwMode="auto">
            <a:xfrm>
              <a:off x="1999279" y="3845016"/>
              <a:ext cx="103188" cy="95250"/>
            </a:xfrm>
            <a:prstGeom prst="ellipse">
              <a:avLst/>
            </a:prstGeom>
            <a:solidFill>
              <a:srgbClr val="B8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76" name="Oval 232"/>
            <p:cNvSpPr>
              <a:spLocks noChangeArrowheads="1"/>
            </p:cNvSpPr>
            <p:nvPr/>
          </p:nvSpPr>
          <p:spPr bwMode="auto">
            <a:xfrm>
              <a:off x="2336359" y="3159215"/>
              <a:ext cx="103188" cy="95250"/>
            </a:xfrm>
            <a:prstGeom prst="ellipse">
              <a:avLst/>
            </a:prstGeom>
            <a:solidFill>
              <a:srgbClr val="FA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77" name="Oval 233"/>
            <p:cNvSpPr>
              <a:spLocks noChangeArrowheads="1"/>
            </p:cNvSpPr>
            <p:nvPr/>
          </p:nvSpPr>
          <p:spPr bwMode="auto">
            <a:xfrm>
              <a:off x="1916729" y="3641815"/>
              <a:ext cx="103188" cy="95250"/>
            </a:xfrm>
            <a:prstGeom prst="ellipse">
              <a:avLst/>
            </a:prstGeom>
            <a:solidFill>
              <a:srgbClr val="C2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78" name="Oval 234"/>
            <p:cNvSpPr>
              <a:spLocks noChangeArrowheads="1"/>
            </p:cNvSpPr>
            <p:nvPr/>
          </p:nvSpPr>
          <p:spPr bwMode="auto">
            <a:xfrm>
              <a:off x="2902170" y="3794216"/>
              <a:ext cx="103188" cy="95250"/>
            </a:xfrm>
            <a:prstGeom prst="ellipse">
              <a:avLst/>
            </a:prstGeom>
            <a:solidFill>
              <a:srgbClr val="D1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79" name="Oval 235"/>
            <p:cNvSpPr>
              <a:spLocks noChangeArrowheads="1"/>
            </p:cNvSpPr>
            <p:nvPr/>
          </p:nvSpPr>
          <p:spPr bwMode="auto">
            <a:xfrm>
              <a:off x="2625284" y="3127465"/>
              <a:ext cx="104908" cy="95250"/>
            </a:xfrm>
            <a:prstGeom prst="ellipse">
              <a:avLst/>
            </a:prstGeom>
            <a:solidFill>
              <a:srgbClr val="ED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80" name="Oval 236"/>
            <p:cNvSpPr>
              <a:spLocks noChangeArrowheads="1"/>
            </p:cNvSpPr>
            <p:nvPr/>
          </p:nvSpPr>
          <p:spPr bwMode="auto">
            <a:xfrm>
              <a:off x="2840257" y="3432265"/>
              <a:ext cx="103188" cy="95250"/>
            </a:xfrm>
            <a:prstGeom prst="ellipse">
              <a:avLst/>
            </a:prstGeom>
            <a:solidFill>
              <a:srgbClr val="FD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81" name="Oval 237"/>
            <p:cNvSpPr>
              <a:spLocks noChangeArrowheads="1"/>
            </p:cNvSpPr>
            <p:nvPr/>
          </p:nvSpPr>
          <p:spPr bwMode="auto">
            <a:xfrm>
              <a:off x="2068071" y="3743415"/>
              <a:ext cx="103188" cy="95250"/>
            </a:xfrm>
            <a:prstGeom prst="ellipse">
              <a:avLst/>
            </a:prstGeom>
            <a:solidFill>
              <a:srgbClr val="F5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82" name="Oval 238"/>
            <p:cNvSpPr>
              <a:spLocks noChangeArrowheads="1"/>
            </p:cNvSpPr>
            <p:nvPr/>
          </p:nvSpPr>
          <p:spPr bwMode="auto">
            <a:xfrm>
              <a:off x="2874653" y="3159215"/>
              <a:ext cx="103188" cy="95250"/>
            </a:xfrm>
            <a:prstGeom prst="ellipse">
              <a:avLst/>
            </a:prstGeom>
            <a:solidFill>
              <a:schemeClr val="accent1">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83" name="Oval 239"/>
            <p:cNvSpPr>
              <a:spLocks noChangeArrowheads="1"/>
            </p:cNvSpPr>
            <p:nvPr/>
          </p:nvSpPr>
          <p:spPr bwMode="auto">
            <a:xfrm>
              <a:off x="2412029" y="3629115"/>
              <a:ext cx="103188" cy="95250"/>
            </a:xfrm>
            <a:prstGeom prst="ellipse">
              <a:avLst/>
            </a:pr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84" name="Oval 240"/>
            <p:cNvSpPr>
              <a:spLocks noChangeArrowheads="1"/>
            </p:cNvSpPr>
            <p:nvPr/>
          </p:nvSpPr>
          <p:spPr bwMode="auto">
            <a:xfrm>
              <a:off x="2322600" y="3870416"/>
              <a:ext cx="103188" cy="95250"/>
            </a:xfrm>
            <a:prstGeom prst="ellipse">
              <a:avLst/>
            </a:pr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85" name="Oval 241"/>
            <p:cNvSpPr>
              <a:spLocks noChangeArrowheads="1"/>
            </p:cNvSpPr>
            <p:nvPr/>
          </p:nvSpPr>
          <p:spPr bwMode="auto">
            <a:xfrm>
              <a:off x="2494579" y="3552915"/>
              <a:ext cx="103188" cy="95250"/>
            </a:xfrm>
            <a:prstGeom prst="ellipse">
              <a:avLst/>
            </a:pr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86" name="Oval 242"/>
            <p:cNvSpPr>
              <a:spLocks noChangeArrowheads="1"/>
            </p:cNvSpPr>
            <p:nvPr/>
          </p:nvSpPr>
          <p:spPr bwMode="auto">
            <a:xfrm>
              <a:off x="2611525" y="3578315"/>
              <a:ext cx="104908" cy="95250"/>
            </a:xfrm>
            <a:prstGeom prst="ellipse">
              <a:avLst/>
            </a:pr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87" name="Oval 243"/>
            <p:cNvSpPr>
              <a:spLocks noChangeArrowheads="1"/>
            </p:cNvSpPr>
            <p:nvPr/>
          </p:nvSpPr>
          <p:spPr bwMode="auto">
            <a:xfrm>
              <a:off x="2570250" y="3737065"/>
              <a:ext cx="103188" cy="95250"/>
            </a:xfrm>
            <a:prstGeom prst="ellipse">
              <a:avLst/>
            </a:pr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88" name="Oval 244"/>
            <p:cNvSpPr>
              <a:spLocks noChangeArrowheads="1"/>
            </p:cNvSpPr>
            <p:nvPr/>
          </p:nvSpPr>
          <p:spPr bwMode="auto">
            <a:xfrm>
              <a:off x="2639042" y="3667215"/>
              <a:ext cx="104908" cy="95250"/>
            </a:xfrm>
            <a:prstGeom prst="ellipse">
              <a:avLst/>
            </a:pr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89" name="Oval 245"/>
            <p:cNvSpPr>
              <a:spLocks noChangeArrowheads="1"/>
            </p:cNvSpPr>
            <p:nvPr/>
          </p:nvSpPr>
          <p:spPr bwMode="auto">
            <a:xfrm>
              <a:off x="2391392" y="3787866"/>
              <a:ext cx="103188" cy="95250"/>
            </a:xfrm>
            <a:prstGeom prst="ellipse">
              <a:avLst/>
            </a:pr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90" name="Oval 246"/>
            <p:cNvSpPr>
              <a:spLocks noChangeArrowheads="1"/>
            </p:cNvSpPr>
            <p:nvPr/>
          </p:nvSpPr>
          <p:spPr bwMode="auto">
            <a:xfrm>
              <a:off x="2453304" y="3718015"/>
              <a:ext cx="103188" cy="95250"/>
            </a:xfrm>
            <a:prstGeom prst="ellipse">
              <a:avLst/>
            </a:pr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91" name="Rectangle 247"/>
            <p:cNvSpPr>
              <a:spLocks noChangeArrowheads="1"/>
            </p:cNvSpPr>
            <p:nvPr/>
          </p:nvSpPr>
          <p:spPr bwMode="auto">
            <a:xfrm>
              <a:off x="2384515" y="4499066"/>
              <a:ext cx="299762"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Narrow" pitchFamily="34" charset="0"/>
                  <a:cs typeface="Arial" pitchFamily="34" charset="0"/>
                </a:rPr>
                <a:t>Position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392" name="Rectangle 248"/>
            <p:cNvSpPr>
              <a:spLocks noChangeArrowheads="1"/>
            </p:cNvSpPr>
            <p:nvPr/>
          </p:nvSpPr>
          <p:spPr bwMode="auto">
            <a:xfrm rot="16200000">
              <a:off x="1385053" y="3550095"/>
              <a:ext cx="299762"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Narrow" pitchFamily="34" charset="0"/>
                  <a:cs typeface="Arial" pitchFamily="34" charset="0"/>
                </a:rPr>
                <a:t>Position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393" name="Rectangle 249"/>
            <p:cNvSpPr>
              <a:spLocks noChangeArrowheads="1"/>
            </p:cNvSpPr>
            <p:nvPr/>
          </p:nvSpPr>
          <p:spPr bwMode="auto">
            <a:xfrm>
              <a:off x="2058443" y="2573905"/>
              <a:ext cx="950581"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accent1">
                      <a:lumMod val="50000"/>
                    </a:schemeClr>
                  </a:solidFill>
                  <a:effectLst/>
                  <a:latin typeface="Arial Narrow" pitchFamily="34" charset="0"/>
                  <a:cs typeface="Arial" pitchFamily="34" charset="0"/>
                </a:rPr>
                <a:t>Predictability</a:t>
              </a:r>
              <a:endParaRPr kumimoji="0" lang="en-US" sz="2800" b="0" i="0" u="none" strike="noStrike" cap="none" normalizeH="0" baseline="0" dirty="0" smtClean="0">
                <a:ln>
                  <a:noFill/>
                </a:ln>
                <a:solidFill>
                  <a:schemeClr val="accent1">
                    <a:lumMod val="50000"/>
                  </a:schemeClr>
                </a:solidFill>
                <a:effectLst/>
                <a:latin typeface="Arial" pitchFamily="34" charset="0"/>
                <a:cs typeface="Arial" pitchFamily="34" charset="0"/>
              </a:endParaRPr>
            </a:p>
          </p:txBody>
        </p:sp>
        <p:sp>
          <p:nvSpPr>
            <p:cNvPr id="315" name="Rectangle 144"/>
            <p:cNvSpPr>
              <a:spLocks noChangeArrowheads="1"/>
            </p:cNvSpPr>
            <p:nvPr/>
          </p:nvSpPr>
          <p:spPr bwMode="auto">
            <a:xfrm>
              <a:off x="1669248" y="3376221"/>
              <a:ext cx="41678"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700" dirty="0" smtClean="0">
                  <a:solidFill>
                    <a:srgbClr val="000000"/>
                  </a:solidFill>
                  <a:latin typeface="Arial Narrow" pitchFamily="34" charset="0"/>
                  <a:cs typeface="Arial" pitchFamily="34" charset="0"/>
                </a:rPr>
                <a:t>2</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149" name="Rectangle 5"/>
            <p:cNvSpPr>
              <a:spLocks noChangeArrowheads="1"/>
            </p:cNvSpPr>
            <p:nvPr/>
          </p:nvSpPr>
          <p:spPr bwMode="auto">
            <a:xfrm>
              <a:off x="4076984" y="4052854"/>
              <a:ext cx="1645842" cy="151765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150" name="Rectangle 6"/>
            <p:cNvSpPr>
              <a:spLocks noChangeArrowheads="1"/>
            </p:cNvSpPr>
            <p:nvPr/>
          </p:nvSpPr>
          <p:spPr bwMode="auto">
            <a:xfrm>
              <a:off x="4076984" y="4052854"/>
              <a:ext cx="1645842" cy="1517650"/>
            </a:xfrm>
            <a:prstGeom prst="rect">
              <a:avLst/>
            </a:prstGeom>
            <a:no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pic>
          <p:nvPicPr>
            <p:cNvPr id="6151" name="Picture 7"/>
            <p:cNvPicPr>
              <a:picLocks noChangeAspect="1" noChangeArrowheads="1"/>
            </p:cNvPicPr>
            <p:nvPr/>
          </p:nvPicPr>
          <p:blipFill>
            <a:blip r:embed="rId2" cstate="print">
              <a:duotone>
                <a:prstClr val="black"/>
                <a:schemeClr val="accent2">
                  <a:tint val="45000"/>
                  <a:satMod val="400000"/>
                </a:schemeClr>
              </a:duotone>
            </a:blip>
            <a:srcRect/>
            <a:stretch>
              <a:fillRect/>
            </a:stretch>
          </p:blipFill>
          <p:spPr bwMode="auto">
            <a:xfrm>
              <a:off x="4083863" y="4059204"/>
              <a:ext cx="1638962" cy="1511300"/>
            </a:xfrm>
            <a:prstGeom prst="rect">
              <a:avLst/>
            </a:prstGeom>
            <a:noFill/>
            <a:ln w="9525">
              <a:noFill/>
              <a:miter lim="800000"/>
              <a:headEnd/>
              <a:tailEnd/>
            </a:ln>
          </p:spPr>
        </p:pic>
        <p:sp>
          <p:nvSpPr>
            <p:cNvPr id="6152" name="Rectangle 8"/>
            <p:cNvSpPr>
              <a:spLocks noChangeArrowheads="1"/>
            </p:cNvSpPr>
            <p:nvPr/>
          </p:nvSpPr>
          <p:spPr bwMode="auto">
            <a:xfrm>
              <a:off x="4794137" y="5691154"/>
              <a:ext cx="187552"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Narrow" pitchFamily="34" charset="0"/>
                  <a:cs typeface="Arial" pitchFamily="34" charset="0"/>
                </a:rPr>
                <a:t>Time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153" name="Rectangle 9"/>
            <p:cNvSpPr>
              <a:spLocks noChangeArrowheads="1"/>
            </p:cNvSpPr>
            <p:nvPr/>
          </p:nvSpPr>
          <p:spPr bwMode="auto">
            <a:xfrm rot="16200000">
              <a:off x="3741333" y="4742184"/>
              <a:ext cx="251672"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Narrow" pitchFamily="34" charset="0"/>
                  <a:cs typeface="Arial" pitchFamily="34" charset="0"/>
                </a:rPr>
                <a:t>Modes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154" name="Rectangle 10"/>
            <p:cNvSpPr>
              <a:spLocks noChangeArrowheads="1"/>
            </p:cNvSpPr>
            <p:nvPr/>
          </p:nvSpPr>
          <p:spPr bwMode="auto">
            <a:xfrm>
              <a:off x="4425650" y="3789040"/>
              <a:ext cx="1053173"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accent1">
                      <a:lumMod val="50000"/>
                    </a:schemeClr>
                  </a:solidFill>
                  <a:effectLst/>
                  <a:latin typeface="Arial Narrow" pitchFamily="34" charset="0"/>
                  <a:cs typeface="Arial" pitchFamily="34" charset="0"/>
                </a:rPr>
                <a:t>Internal states</a:t>
              </a:r>
              <a:endParaRPr kumimoji="0" lang="en-US" sz="2800" b="0" i="0" u="none" strike="noStrike" cap="none" normalizeH="0" baseline="0" dirty="0" smtClean="0">
                <a:ln>
                  <a:noFill/>
                </a:ln>
                <a:solidFill>
                  <a:schemeClr val="accent1">
                    <a:lumMod val="50000"/>
                  </a:schemeClr>
                </a:solidFill>
                <a:effectLst/>
                <a:latin typeface="Arial" pitchFamily="34" charset="0"/>
                <a:cs typeface="Arial" pitchFamily="34" charset="0"/>
              </a:endParaRPr>
            </a:p>
          </p:txBody>
        </p:sp>
        <p:sp>
          <p:nvSpPr>
            <p:cNvPr id="6163" name="Rectangle 19"/>
            <p:cNvSpPr>
              <a:spLocks noChangeArrowheads="1"/>
            </p:cNvSpPr>
            <p:nvPr/>
          </p:nvSpPr>
          <p:spPr bwMode="auto">
            <a:xfrm>
              <a:off x="4338392" y="5589554"/>
              <a:ext cx="125034"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100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166" name="Rectangle 22"/>
            <p:cNvSpPr>
              <a:spLocks noChangeArrowheads="1"/>
            </p:cNvSpPr>
            <p:nvPr/>
          </p:nvSpPr>
          <p:spPr bwMode="auto">
            <a:xfrm>
              <a:off x="4654834" y="5589554"/>
              <a:ext cx="125034"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200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169" name="Rectangle 25"/>
            <p:cNvSpPr>
              <a:spLocks noChangeArrowheads="1"/>
            </p:cNvSpPr>
            <p:nvPr/>
          </p:nvSpPr>
          <p:spPr bwMode="auto">
            <a:xfrm>
              <a:off x="4979875" y="5589554"/>
              <a:ext cx="125034"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300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172" name="Rectangle 28"/>
            <p:cNvSpPr>
              <a:spLocks noChangeArrowheads="1"/>
            </p:cNvSpPr>
            <p:nvPr/>
          </p:nvSpPr>
          <p:spPr bwMode="auto">
            <a:xfrm>
              <a:off x="5303196" y="5589554"/>
              <a:ext cx="125034"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400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175" name="Rectangle 31"/>
            <p:cNvSpPr>
              <a:spLocks noChangeArrowheads="1"/>
            </p:cNvSpPr>
            <p:nvPr/>
          </p:nvSpPr>
          <p:spPr bwMode="auto">
            <a:xfrm>
              <a:off x="5619638" y="5589554"/>
              <a:ext cx="125034"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500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178" name="Rectangle 34"/>
            <p:cNvSpPr>
              <a:spLocks noChangeArrowheads="1"/>
            </p:cNvSpPr>
            <p:nvPr/>
          </p:nvSpPr>
          <p:spPr bwMode="auto">
            <a:xfrm>
              <a:off x="4015071" y="4217954"/>
              <a:ext cx="41678"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181" name="Rectangle 37"/>
            <p:cNvSpPr>
              <a:spLocks noChangeArrowheads="1"/>
            </p:cNvSpPr>
            <p:nvPr/>
          </p:nvSpPr>
          <p:spPr bwMode="auto">
            <a:xfrm>
              <a:off x="3973796" y="4452904"/>
              <a:ext cx="83356"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10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184" name="Rectangle 40"/>
            <p:cNvSpPr>
              <a:spLocks noChangeArrowheads="1"/>
            </p:cNvSpPr>
            <p:nvPr/>
          </p:nvSpPr>
          <p:spPr bwMode="auto">
            <a:xfrm>
              <a:off x="3973796" y="4687854"/>
              <a:ext cx="83356"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15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187" name="Rectangle 43"/>
            <p:cNvSpPr>
              <a:spLocks noChangeArrowheads="1"/>
            </p:cNvSpPr>
            <p:nvPr/>
          </p:nvSpPr>
          <p:spPr bwMode="auto">
            <a:xfrm>
              <a:off x="3973796" y="4929154"/>
              <a:ext cx="83356"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20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190" name="Rectangle 46"/>
            <p:cNvSpPr>
              <a:spLocks noChangeArrowheads="1"/>
            </p:cNvSpPr>
            <p:nvPr/>
          </p:nvSpPr>
          <p:spPr bwMode="auto">
            <a:xfrm>
              <a:off x="3973796" y="5164104"/>
              <a:ext cx="83356"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25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193" name="Rectangle 49"/>
            <p:cNvSpPr>
              <a:spLocks noChangeArrowheads="1"/>
            </p:cNvSpPr>
            <p:nvPr/>
          </p:nvSpPr>
          <p:spPr bwMode="auto">
            <a:xfrm>
              <a:off x="3973796" y="5399054"/>
              <a:ext cx="83356"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30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cxnSp>
          <p:nvCxnSpPr>
            <p:cNvPr id="317" name="Straight Connector 316"/>
            <p:cNvCxnSpPr/>
            <p:nvPr/>
          </p:nvCxnSpPr>
          <p:spPr>
            <a:xfrm flipV="1">
              <a:off x="5045757" y="4527633"/>
              <a:ext cx="0" cy="855094"/>
            </a:xfrm>
            <a:prstGeom prst="line">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1" name="Freeform 250"/>
            <p:cNvSpPr/>
            <p:nvPr/>
          </p:nvSpPr>
          <p:spPr>
            <a:xfrm>
              <a:off x="2958543" y="2033845"/>
              <a:ext cx="990110" cy="1080120"/>
            </a:xfrm>
            <a:custGeom>
              <a:avLst/>
              <a:gdLst>
                <a:gd name="connsiteX0" fmla="*/ 0 w 3935896"/>
                <a:gd name="connsiteY0" fmla="*/ 1121134 h 1121134"/>
                <a:gd name="connsiteX1" fmla="*/ 1311966 w 3935896"/>
                <a:gd name="connsiteY1" fmla="*/ 294198 h 1121134"/>
                <a:gd name="connsiteX2" fmla="*/ 3935896 w 3935896"/>
                <a:gd name="connsiteY2" fmla="*/ 0 h 1121134"/>
              </a:gdLst>
              <a:ahLst/>
              <a:cxnLst>
                <a:cxn ang="0">
                  <a:pos x="connsiteX0" y="connsiteY0"/>
                </a:cxn>
                <a:cxn ang="0">
                  <a:pos x="connsiteX1" y="connsiteY1"/>
                </a:cxn>
                <a:cxn ang="0">
                  <a:pos x="connsiteX2" y="connsiteY2"/>
                </a:cxn>
              </a:cxnLst>
              <a:rect l="l" t="t" r="r" b="b"/>
              <a:pathLst>
                <a:path w="3935896" h="1121134">
                  <a:moveTo>
                    <a:pt x="0" y="1121134"/>
                  </a:moveTo>
                  <a:cubicBezTo>
                    <a:pt x="327991" y="801094"/>
                    <a:pt x="655983" y="481054"/>
                    <a:pt x="1311966" y="294198"/>
                  </a:cubicBezTo>
                  <a:cubicBezTo>
                    <a:pt x="1967949" y="107342"/>
                    <a:pt x="2951922" y="53671"/>
                    <a:pt x="3935896" y="0"/>
                  </a:cubicBezTo>
                </a:path>
              </a:pathLst>
            </a:custGeom>
            <a:noFill/>
            <a:ln w="9525">
              <a:solidFill>
                <a:schemeClr val="accent1">
                  <a:lumMod val="50000"/>
                </a:schemeClr>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accent1">
                    <a:lumMod val="25000"/>
                  </a:schemeClr>
                </a:solidFill>
                <a:latin typeface="Arial Narrow" pitchFamily="34" charset="0"/>
              </a:endParaRPr>
            </a:p>
          </p:txBody>
        </p:sp>
        <p:sp>
          <p:nvSpPr>
            <p:cNvPr id="252" name="Freeform 251"/>
            <p:cNvSpPr/>
            <p:nvPr/>
          </p:nvSpPr>
          <p:spPr>
            <a:xfrm flipV="1">
              <a:off x="2643508" y="3879050"/>
              <a:ext cx="1260140" cy="1170130"/>
            </a:xfrm>
            <a:custGeom>
              <a:avLst/>
              <a:gdLst>
                <a:gd name="connsiteX0" fmla="*/ 0 w 3935896"/>
                <a:gd name="connsiteY0" fmla="*/ 1121134 h 1121134"/>
                <a:gd name="connsiteX1" fmla="*/ 1311966 w 3935896"/>
                <a:gd name="connsiteY1" fmla="*/ 294198 h 1121134"/>
                <a:gd name="connsiteX2" fmla="*/ 3935896 w 3935896"/>
                <a:gd name="connsiteY2" fmla="*/ 0 h 1121134"/>
              </a:gdLst>
              <a:ahLst/>
              <a:cxnLst>
                <a:cxn ang="0">
                  <a:pos x="connsiteX0" y="connsiteY0"/>
                </a:cxn>
                <a:cxn ang="0">
                  <a:pos x="connsiteX1" y="connsiteY1"/>
                </a:cxn>
                <a:cxn ang="0">
                  <a:pos x="connsiteX2" y="connsiteY2"/>
                </a:cxn>
              </a:cxnLst>
              <a:rect l="l" t="t" r="r" b="b"/>
              <a:pathLst>
                <a:path w="3935896" h="1121134">
                  <a:moveTo>
                    <a:pt x="0" y="1121134"/>
                  </a:moveTo>
                  <a:cubicBezTo>
                    <a:pt x="327991" y="801094"/>
                    <a:pt x="655983" y="481054"/>
                    <a:pt x="1311966" y="294198"/>
                  </a:cubicBezTo>
                  <a:cubicBezTo>
                    <a:pt x="1967949" y="107342"/>
                    <a:pt x="2951922" y="53671"/>
                    <a:pt x="3935896" y="0"/>
                  </a:cubicBezTo>
                </a:path>
              </a:pathLst>
            </a:custGeom>
            <a:noFill/>
            <a:ln w="9525">
              <a:solidFill>
                <a:srgbClr val="0000FF"/>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accent1">
                    <a:lumMod val="25000"/>
                  </a:schemeClr>
                </a:solidFill>
                <a:latin typeface="Arial Narrow" pitchFamily="34" charset="0"/>
              </a:endParaRPr>
            </a:p>
          </p:txBody>
        </p:sp>
      </p:grpSp>
      <p:grpSp>
        <p:nvGrpSpPr>
          <p:cNvPr id="213" name="Group 212"/>
          <p:cNvGrpSpPr/>
          <p:nvPr/>
        </p:nvGrpSpPr>
        <p:grpSpPr>
          <a:xfrm>
            <a:off x="6497407" y="2033845"/>
            <a:ext cx="1873250" cy="3155414"/>
            <a:chOff x="6694172" y="1628800"/>
            <a:chExt cx="1873250" cy="3155414"/>
          </a:xfrm>
        </p:grpSpPr>
        <p:pic>
          <p:nvPicPr>
            <p:cNvPr id="358404" name="Picture 4" descr="http://www.scholarpedia.org/w/images/thumb/8/88/Pik_Ros_fig_1.jpg/400px-Pik_Ros_fig_1.jpg"/>
            <p:cNvPicPr>
              <a:picLocks noChangeAspect="1" noChangeArrowheads="1"/>
            </p:cNvPicPr>
            <p:nvPr/>
          </p:nvPicPr>
          <p:blipFill>
            <a:blip r:embed="rId3" cstate="print">
              <a:duotone>
                <a:schemeClr val="accent5">
                  <a:shade val="45000"/>
                  <a:satMod val="135000"/>
                </a:schemeClr>
                <a:prstClr val="white"/>
              </a:duotone>
            </a:blip>
            <a:srcRect/>
            <a:stretch>
              <a:fillRect/>
            </a:stretch>
          </p:blipFill>
          <p:spPr bwMode="auto">
            <a:xfrm>
              <a:off x="6708195" y="3654025"/>
              <a:ext cx="1845205" cy="1130189"/>
            </a:xfrm>
            <a:prstGeom prst="rect">
              <a:avLst/>
            </a:prstGeom>
            <a:noFill/>
          </p:spPr>
        </p:pic>
        <p:pic>
          <p:nvPicPr>
            <p:cNvPr id="358410" name="Picture 10" descr="http://upload.wikimedia.org/wikipedia/commons/6/6a/Christiaan_Huygens.gif"/>
            <p:cNvPicPr>
              <a:picLocks noChangeAspect="1" noChangeArrowheads="1"/>
            </p:cNvPicPr>
            <p:nvPr/>
          </p:nvPicPr>
          <p:blipFill>
            <a:blip r:embed="rId4" cstate="print">
              <a:duotone>
                <a:prstClr val="black"/>
                <a:srgbClr val="D9C3A5">
                  <a:tint val="50000"/>
                  <a:satMod val="180000"/>
                </a:srgbClr>
              </a:duotone>
            </a:blip>
            <a:srcRect l="20599" r="9878" b="53420"/>
            <a:stretch>
              <a:fillRect/>
            </a:stretch>
          </p:blipFill>
          <p:spPr bwMode="auto">
            <a:xfrm>
              <a:off x="6933220" y="1943835"/>
              <a:ext cx="1395155" cy="1632630"/>
            </a:xfrm>
            <a:prstGeom prst="ellipse">
              <a:avLst/>
            </a:prstGeom>
            <a:ln>
              <a:noFill/>
            </a:ln>
            <a:effectLst>
              <a:softEdge rad="112500"/>
            </a:effectLst>
          </p:spPr>
        </p:pic>
        <p:sp>
          <p:nvSpPr>
            <p:cNvPr id="212" name="Rectangle 12"/>
            <p:cNvSpPr>
              <a:spLocks noChangeArrowheads="1"/>
            </p:cNvSpPr>
            <p:nvPr/>
          </p:nvSpPr>
          <p:spPr bwMode="auto">
            <a:xfrm>
              <a:off x="6694172" y="1628800"/>
              <a:ext cx="1873250" cy="338554"/>
            </a:xfrm>
            <a:prstGeom prst="rect">
              <a:avLst/>
            </a:prstGeom>
            <a:noFill/>
            <a:ln w="9525">
              <a:noFill/>
              <a:miter lim="800000"/>
              <a:headEnd/>
              <a:tailEnd/>
            </a:ln>
          </p:spPr>
          <p:txBody>
            <a:bodyPr anchor="ctr">
              <a:spAutoFit/>
            </a:bodyPr>
            <a:lstStyle/>
            <a:p>
              <a:pPr algn="ctr"/>
              <a:r>
                <a:rPr lang="en-US" sz="1600" dirty="0" err="1" smtClean="0">
                  <a:solidFill>
                    <a:schemeClr val="bg2"/>
                  </a:solidFill>
                </a:rPr>
                <a:t>Christiaan</a:t>
              </a:r>
              <a:r>
                <a:rPr lang="en-US" sz="1600" dirty="0" smtClean="0">
                  <a:solidFill>
                    <a:schemeClr val="bg2"/>
                  </a:solidFill>
                </a:rPr>
                <a:t> Huygens</a:t>
              </a:r>
              <a:endParaRPr lang="en-US" sz="1600" dirty="0">
                <a:solidFill>
                  <a:schemeClr val="bg2"/>
                </a:solidFill>
              </a:endParaRPr>
            </a:p>
          </p:txBody>
        </p:sp>
      </p:grpSp>
      <p:grpSp>
        <p:nvGrpSpPr>
          <p:cNvPr id="216" name="Group 215"/>
          <p:cNvGrpSpPr/>
          <p:nvPr/>
        </p:nvGrpSpPr>
        <p:grpSpPr>
          <a:xfrm>
            <a:off x="7082472" y="4059070"/>
            <a:ext cx="675075" cy="495055"/>
            <a:chOff x="7203250" y="4059070"/>
            <a:chExt cx="675075" cy="495055"/>
          </a:xfrm>
        </p:grpSpPr>
        <p:sp>
          <p:nvSpPr>
            <p:cNvPr id="210" name="Oval 209"/>
            <p:cNvSpPr/>
            <p:nvPr/>
          </p:nvSpPr>
          <p:spPr>
            <a:xfrm>
              <a:off x="7203250" y="4374105"/>
              <a:ext cx="180020" cy="180020"/>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11" name="Oval 210"/>
            <p:cNvSpPr/>
            <p:nvPr/>
          </p:nvSpPr>
          <p:spPr>
            <a:xfrm>
              <a:off x="7698305" y="4329100"/>
              <a:ext cx="180020" cy="18002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14" name="Oval 213"/>
            <p:cNvSpPr/>
            <p:nvPr/>
          </p:nvSpPr>
          <p:spPr>
            <a:xfrm>
              <a:off x="7698305" y="4059070"/>
              <a:ext cx="180020" cy="180020"/>
            </a:xfrm>
            <a:prstGeom prst="ellipse">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15" name="Oval 214"/>
            <p:cNvSpPr/>
            <p:nvPr/>
          </p:nvSpPr>
          <p:spPr>
            <a:xfrm>
              <a:off x="7203250" y="4059070"/>
              <a:ext cx="180020" cy="18002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grpSp>
    </p:spTree>
    <p:extLst>
      <p:ext uri="{BB962C8B-B14F-4D97-AF65-F5344CB8AC3E}">
        <p14:creationId xmlns:p14="http://schemas.microsoft.com/office/powerpoint/2010/main" xmlns="" val="23649065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3"/>
                                        </p:tgtEl>
                                        <p:attrNameLst>
                                          <p:attrName>style.visibility</p:attrName>
                                        </p:attrNameLst>
                                      </p:cBhvr>
                                      <p:to>
                                        <p:strVal val="visible"/>
                                      </p:to>
                                    </p:set>
                                    <p:animEffect transition="in" filter="fade">
                                      <p:cBhvr>
                                        <p:cTn id="7" dur="2000"/>
                                        <p:tgtEl>
                                          <p:spTgt spid="2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6"/>
                                        </p:tgtEl>
                                        <p:attrNameLst>
                                          <p:attrName>style.visibility</p:attrName>
                                        </p:attrNameLst>
                                      </p:cBhvr>
                                      <p:to>
                                        <p:strVal val="visible"/>
                                      </p:to>
                                    </p:set>
                                    <p:animEffect transition="in" filter="fade">
                                      <p:cBhvr>
                                        <p:cTn id="12" dur="2000"/>
                                        <p:tgtEl>
                                          <p:spTgt spid="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clrChange>
              <a:clrFrom>
                <a:srgbClr val="000000"/>
              </a:clrFrom>
              <a:clrTo>
                <a:srgbClr val="000000">
                  <a:alpha val="0"/>
                </a:srgbClr>
              </a:clrTo>
            </a:clrChange>
            <a:duotone>
              <a:schemeClr val="accent6">
                <a:shade val="45000"/>
                <a:satMod val="135000"/>
              </a:schemeClr>
              <a:prstClr val="white"/>
            </a:duotone>
          </a:blip>
          <a:srcRect/>
          <a:stretch>
            <a:fillRect/>
          </a:stretch>
        </p:blipFill>
        <p:spPr bwMode="auto">
          <a:xfrm>
            <a:off x="3197805" y="1673805"/>
            <a:ext cx="3784630" cy="3601913"/>
          </a:xfrm>
          <a:prstGeom prst="rect">
            <a:avLst/>
          </a:prstGeom>
          <a:noFill/>
          <a:ln w="9525">
            <a:noFill/>
            <a:miter lim="800000"/>
            <a:headEnd/>
            <a:tailEnd/>
          </a:ln>
        </p:spPr>
      </p:pic>
      <p:sp>
        <p:nvSpPr>
          <p:cNvPr id="279553" name="Rectangle 1"/>
          <p:cNvSpPr>
            <a:spLocks noChangeArrowheads="1"/>
          </p:cNvSpPr>
          <p:nvPr/>
        </p:nvSpPr>
        <p:spPr bwMode="auto">
          <a:xfrm>
            <a:off x="1622630" y="1859398"/>
            <a:ext cx="7110790"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b="0" i="0" u="none" strike="noStrike" cap="none" normalizeH="0" baseline="0" dirty="0" smtClean="0">
                <a:ln>
                  <a:noFill/>
                </a:ln>
                <a:solidFill>
                  <a:srgbClr val="990033"/>
                </a:solidFill>
                <a:effectLst/>
                <a:ea typeface="Calibri" pitchFamily="34" charset="0"/>
                <a:cs typeface="Calibri" pitchFamily="34" charset="0"/>
              </a:rPr>
              <a:t>The existence of a Markov blanket necessarily implies a partition of states into internal states, their Markov blanket (sensory and active states) and external or hidden states.</a:t>
            </a:r>
          </a:p>
          <a:p>
            <a:pPr marL="0" marR="0" lvl="0" indent="0" algn="l" defTabSz="914400" rtl="0" eaLnBrk="0" fontAlgn="base" latinLnBrk="0" hangingPunct="0">
              <a:lnSpc>
                <a:spcPct val="100000"/>
              </a:lnSpc>
              <a:spcBef>
                <a:spcPct val="0"/>
              </a:spcBef>
              <a:spcAft>
                <a:spcPct val="0"/>
              </a:spcAft>
              <a:buClrTx/>
              <a:buSzTx/>
              <a:tabLst/>
            </a:pPr>
            <a:endParaRPr kumimoji="0" lang="en-GB" b="0" i="0" u="none" strike="noStrike" cap="none" normalizeH="0" baseline="0" dirty="0" smtClean="0">
              <a:ln>
                <a:noFill/>
              </a:ln>
              <a:solidFill>
                <a:srgbClr val="990033"/>
              </a:solidFill>
              <a:effectLst/>
              <a:cs typeface="Arial" pitchFamily="34" charset="0"/>
            </a:endParaRPr>
          </a:p>
          <a:p>
            <a:pPr eaLnBrk="0" hangingPunct="0"/>
            <a:r>
              <a:rPr lang="en-US" dirty="0" smtClean="0">
                <a:solidFill>
                  <a:srgbClr val="990033"/>
                </a:solidFill>
                <a:ea typeface="Times New Roman" pitchFamily="18" charset="0"/>
                <a:cs typeface="Calibri" pitchFamily="34" charset="0"/>
              </a:rPr>
              <a:t>Because </a:t>
            </a:r>
            <a:r>
              <a:rPr lang="en-US" dirty="0">
                <a:solidFill>
                  <a:srgbClr val="990033"/>
                </a:solidFill>
                <a:ea typeface="Times New Roman" pitchFamily="18" charset="0"/>
                <a:cs typeface="Calibri" pitchFamily="34" charset="0"/>
              </a:rPr>
              <a:t>active states change – but are not changed by – external states they </a:t>
            </a:r>
            <a:r>
              <a:rPr lang="en-US" dirty="0" smtClean="0">
                <a:solidFill>
                  <a:srgbClr val="990033"/>
                </a:solidFill>
                <a:ea typeface="Times New Roman" pitchFamily="18" charset="0"/>
                <a:cs typeface="Calibri" pitchFamily="34" charset="0"/>
              </a:rPr>
              <a:t>minimize </a:t>
            </a:r>
            <a:r>
              <a:rPr lang="en-US" dirty="0">
                <a:solidFill>
                  <a:srgbClr val="990033"/>
                </a:solidFill>
                <a:ea typeface="Times New Roman" pitchFamily="18" charset="0"/>
                <a:cs typeface="Calibri" pitchFamily="34" charset="0"/>
              </a:rPr>
              <a:t>the </a:t>
            </a:r>
            <a:r>
              <a:rPr lang="en-US" dirty="0" smtClean="0">
                <a:solidFill>
                  <a:srgbClr val="990033"/>
                </a:solidFill>
                <a:ea typeface="Times New Roman" pitchFamily="18" charset="0"/>
                <a:cs typeface="Calibri" pitchFamily="34" charset="0"/>
              </a:rPr>
              <a:t>entropy </a:t>
            </a:r>
            <a:r>
              <a:rPr lang="en-US" dirty="0">
                <a:solidFill>
                  <a:srgbClr val="990033"/>
                </a:solidFill>
                <a:ea typeface="Times New Roman" pitchFamily="18" charset="0"/>
                <a:cs typeface="Calibri" pitchFamily="34" charset="0"/>
              </a:rPr>
              <a:t>of internal states </a:t>
            </a:r>
            <a:r>
              <a:rPr lang="en-US" dirty="0" smtClean="0">
                <a:solidFill>
                  <a:srgbClr val="990033"/>
                </a:solidFill>
                <a:ea typeface="Times New Roman" pitchFamily="18" charset="0"/>
                <a:cs typeface="Calibri" pitchFamily="34" charset="0"/>
              </a:rPr>
              <a:t>and </a:t>
            </a:r>
            <a:r>
              <a:rPr lang="en-US" dirty="0">
                <a:solidFill>
                  <a:srgbClr val="990033"/>
                </a:solidFill>
                <a:ea typeface="Times New Roman" pitchFamily="18" charset="0"/>
                <a:cs typeface="Calibri" pitchFamily="34" charset="0"/>
              </a:rPr>
              <a:t>their Markov </a:t>
            </a:r>
            <a:r>
              <a:rPr lang="en-US" dirty="0" smtClean="0">
                <a:solidFill>
                  <a:srgbClr val="990033"/>
                </a:solidFill>
                <a:ea typeface="Times New Roman" pitchFamily="18" charset="0"/>
                <a:cs typeface="Calibri" pitchFamily="34" charset="0"/>
              </a:rPr>
              <a:t>blanket. </a:t>
            </a:r>
            <a:r>
              <a:rPr lang="en-US" dirty="0">
                <a:solidFill>
                  <a:srgbClr val="990033"/>
                </a:solidFill>
                <a:ea typeface="Times New Roman" pitchFamily="18" charset="0"/>
                <a:cs typeface="Calibri" pitchFamily="34" charset="0"/>
              </a:rPr>
              <a:t>This means </a:t>
            </a:r>
            <a:r>
              <a:rPr lang="en-US" dirty="0" smtClean="0">
                <a:solidFill>
                  <a:srgbClr val="990033"/>
                </a:solidFill>
                <a:ea typeface="Times New Roman" pitchFamily="18" charset="0"/>
                <a:cs typeface="Calibri" pitchFamily="34" charset="0"/>
              </a:rPr>
              <a:t>action will </a:t>
            </a:r>
            <a:r>
              <a:rPr lang="en-US" dirty="0">
                <a:solidFill>
                  <a:srgbClr val="990033"/>
                </a:solidFill>
                <a:ea typeface="Times New Roman" pitchFamily="18" charset="0"/>
                <a:cs typeface="Calibri" pitchFamily="34" charset="0"/>
              </a:rPr>
              <a:t>appear to maintain the structural and functional integrity of the Markov </a:t>
            </a:r>
            <a:r>
              <a:rPr lang="en-US" dirty="0" smtClean="0">
                <a:solidFill>
                  <a:srgbClr val="990033"/>
                </a:solidFill>
                <a:ea typeface="Times New Roman" pitchFamily="18" charset="0"/>
                <a:cs typeface="Calibri" pitchFamily="34" charset="0"/>
              </a:rPr>
              <a:t>blanket (</a:t>
            </a:r>
            <a:r>
              <a:rPr lang="en-US" b="1" dirty="0">
                <a:solidFill>
                  <a:srgbClr val="990033"/>
                </a:solidFill>
                <a:ea typeface="Times New Roman" pitchFamily="18" charset="0"/>
                <a:cs typeface="Calibri" pitchFamily="34" charset="0"/>
              </a:rPr>
              <a:t>a</a:t>
            </a:r>
            <a:r>
              <a:rPr lang="en-US" b="1" dirty="0" smtClean="0">
                <a:solidFill>
                  <a:srgbClr val="990033"/>
                </a:solidFill>
                <a:ea typeface="Times New Roman" pitchFamily="18" charset="0"/>
                <a:cs typeface="Calibri" pitchFamily="34" charset="0"/>
              </a:rPr>
              <a:t>utopoiesis</a:t>
            </a:r>
            <a:r>
              <a:rPr lang="en-US" dirty="0" smtClean="0">
                <a:solidFill>
                  <a:srgbClr val="990033"/>
                </a:solidFill>
                <a:ea typeface="Times New Roman" pitchFamily="18" charset="0"/>
                <a:cs typeface="Calibri" pitchFamily="34" charset="0"/>
              </a:rPr>
              <a:t>).</a:t>
            </a:r>
            <a:r>
              <a:rPr lang="en-GB" dirty="0" smtClean="0">
                <a:solidFill>
                  <a:srgbClr val="990033"/>
                </a:solidFill>
                <a:cs typeface="Arial" pitchFamily="34" charset="0"/>
              </a:rPr>
              <a:t> </a:t>
            </a:r>
            <a:endParaRPr lang="en-GB" dirty="0">
              <a:solidFill>
                <a:srgbClr val="990033"/>
              </a:solidFill>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endParaRPr kumimoji="0" lang="en-GB" b="0" i="0" u="none" strike="noStrike" cap="none" normalizeH="0" baseline="0" dirty="0" smtClean="0">
              <a:ln>
                <a:noFill/>
              </a:ln>
              <a:solidFill>
                <a:srgbClr val="990033"/>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b="0" i="0" u="none" strike="noStrike" cap="none" normalizeH="0" baseline="0" dirty="0" smtClean="0">
                <a:ln>
                  <a:noFill/>
                </a:ln>
                <a:solidFill>
                  <a:srgbClr val="990033"/>
                </a:solidFill>
                <a:effectLst/>
                <a:ea typeface="Times New Roman" pitchFamily="18" charset="0"/>
                <a:cs typeface="Calibri" pitchFamily="34" charset="0"/>
              </a:rPr>
              <a:t>Internal states appear to infer the hidden causes of sensory states (by maximizing Bayesian evidence)</a:t>
            </a:r>
            <a:r>
              <a:rPr kumimoji="0" lang="en-US" b="0" i="0" u="none" strike="noStrike" cap="none" normalizeH="0" dirty="0" smtClean="0">
                <a:ln>
                  <a:noFill/>
                </a:ln>
                <a:solidFill>
                  <a:srgbClr val="990033"/>
                </a:solidFill>
                <a:effectLst/>
                <a:ea typeface="Times New Roman" pitchFamily="18" charset="0"/>
                <a:cs typeface="Calibri" pitchFamily="34" charset="0"/>
              </a:rPr>
              <a:t> and influence those causes though action (</a:t>
            </a:r>
            <a:r>
              <a:rPr kumimoji="0" lang="en-US" b="1" i="0" u="none" strike="noStrike" cap="none" normalizeH="0" dirty="0" smtClean="0">
                <a:ln>
                  <a:noFill/>
                </a:ln>
                <a:solidFill>
                  <a:srgbClr val="990033"/>
                </a:solidFill>
                <a:effectLst/>
                <a:ea typeface="Times New Roman" pitchFamily="18" charset="0"/>
                <a:cs typeface="Calibri" pitchFamily="34" charset="0"/>
              </a:rPr>
              <a:t>active inference</a:t>
            </a:r>
            <a:r>
              <a:rPr kumimoji="0" lang="en-US" b="0" i="0" u="none" strike="noStrike" cap="none" normalizeH="0" dirty="0" smtClean="0">
                <a:ln>
                  <a:noFill/>
                </a:ln>
                <a:solidFill>
                  <a:srgbClr val="990033"/>
                </a:solidFill>
                <a:effectLst/>
                <a:ea typeface="Times New Roman" pitchFamily="18" charset="0"/>
                <a:cs typeface="Calibri" pitchFamily="34" charset="0"/>
              </a:rPr>
              <a:t>)</a:t>
            </a:r>
            <a:endParaRPr kumimoji="0" lang="en-US" b="0" i="0" u="none" strike="noStrike" cap="none" normalizeH="0" baseline="0" dirty="0" smtClean="0">
              <a:ln>
                <a:noFill/>
              </a:ln>
              <a:solidFill>
                <a:srgbClr val="990033"/>
              </a:solidFill>
              <a:effectLst/>
              <a:ea typeface="Times New Roman" pitchFamily="18"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tabLst/>
            </a:pPr>
            <a:endParaRPr kumimoji="0" lang="en-US" b="0" i="0" u="none" strike="noStrike" cap="none" normalizeH="0" baseline="0" dirty="0" smtClean="0">
              <a:ln>
                <a:noFill/>
              </a:ln>
              <a:solidFill>
                <a:srgbClr val="990033"/>
              </a:solidFill>
              <a:effectLst/>
              <a:ea typeface="Times New Roman" pitchFamily="18" charset="0"/>
              <a:cs typeface="Calibri" pitchFamily="34" charset="0"/>
            </a:endParaRPr>
          </a:p>
        </p:txBody>
      </p:sp>
      <p:pic>
        <p:nvPicPr>
          <p:cNvPr id="4" name="Picture 3" descr="Picture2"/>
          <p:cNvPicPr>
            <a:picLocks noChangeAspect="1" noChangeArrowheads="1"/>
          </p:cNvPicPr>
          <p:nvPr/>
        </p:nvPicPr>
        <p:blipFill>
          <a:blip r:embed="rId3" cstate="print"/>
          <a:srcRect/>
          <a:stretch>
            <a:fillRect/>
          </a:stretch>
        </p:blipFill>
        <p:spPr bwMode="auto">
          <a:xfrm>
            <a:off x="227475" y="214647"/>
            <a:ext cx="868363" cy="1954213"/>
          </a:xfrm>
          <a:prstGeom prst="rect">
            <a:avLst/>
          </a:prstGeom>
          <a:ln>
            <a:noFill/>
          </a:ln>
          <a:effectLst>
            <a:outerShdw blurRad="190500" algn="tl" rotWithShape="0">
              <a:srgbClr val="000000">
                <a:alpha val="70000"/>
              </a:srgbClr>
            </a:outerShdw>
          </a:effectLst>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noChangeArrowheads="1"/>
          </p:cNvPicPr>
          <p:nvPr/>
        </p:nvPicPr>
        <p:blipFill>
          <a:blip r:embed="rId2" cstate="print">
            <a:clrChange>
              <a:clrFrom>
                <a:srgbClr val="000000"/>
              </a:clrFrom>
              <a:clrTo>
                <a:srgbClr val="000000">
                  <a:alpha val="0"/>
                </a:srgbClr>
              </a:clrTo>
            </a:clrChange>
            <a:duotone>
              <a:schemeClr val="accent6">
                <a:shade val="45000"/>
                <a:satMod val="135000"/>
              </a:schemeClr>
              <a:prstClr val="white"/>
            </a:duotone>
          </a:blip>
          <a:srcRect/>
          <a:stretch>
            <a:fillRect/>
          </a:stretch>
        </p:blipFill>
        <p:spPr bwMode="auto">
          <a:xfrm>
            <a:off x="3197805" y="1673805"/>
            <a:ext cx="3784630" cy="3601913"/>
          </a:xfrm>
          <a:prstGeom prst="rect">
            <a:avLst/>
          </a:prstGeom>
          <a:noFill/>
          <a:ln w="9525">
            <a:noFill/>
            <a:miter lim="800000"/>
            <a:headEnd/>
            <a:tailEnd/>
          </a:ln>
        </p:spPr>
      </p:pic>
      <p:sp>
        <p:nvSpPr>
          <p:cNvPr id="6" name="Text Box 5"/>
          <p:cNvSpPr txBox="1">
            <a:spLocks noChangeArrowheads="1"/>
          </p:cNvSpPr>
          <p:nvPr/>
        </p:nvSpPr>
        <p:spPr bwMode="auto">
          <a:xfrm>
            <a:off x="2117685" y="1853825"/>
            <a:ext cx="6885765" cy="3455988"/>
          </a:xfrm>
          <a:prstGeom prst="rect">
            <a:avLst/>
          </a:prstGeom>
          <a:noFill/>
          <a:ln w="12700">
            <a:noFill/>
            <a:miter lim="800000"/>
            <a:headEnd/>
            <a:tailEnd/>
          </a:ln>
        </p:spPr>
        <p:txBody>
          <a:bodyPr wrap="none"/>
          <a:lstStyle/>
          <a:p>
            <a:r>
              <a:rPr lang="en-US" altLang="ja-JP" sz="2000" b="1" dirty="0" smtClean="0">
                <a:solidFill>
                  <a:schemeClr val="accent2">
                    <a:lumMod val="40000"/>
                    <a:lumOff val="60000"/>
                  </a:schemeClr>
                </a:solidFill>
                <a:ea typeface="MS Mincho"/>
                <a:cs typeface="MS Mincho"/>
              </a:rPr>
              <a:t>The statistics of life</a:t>
            </a:r>
            <a:r>
              <a:rPr lang="en-US" altLang="ja-JP" sz="2000" dirty="0">
                <a:solidFill>
                  <a:schemeClr val="accent2">
                    <a:lumMod val="40000"/>
                    <a:lumOff val="60000"/>
                  </a:schemeClr>
                </a:solidFill>
                <a:ea typeface="MS Mincho"/>
                <a:cs typeface="MS Mincho"/>
              </a:rPr>
              <a:t>	</a:t>
            </a:r>
            <a:r>
              <a:rPr lang="en-US" altLang="ja-JP" sz="2000" dirty="0" smtClean="0">
                <a:solidFill>
                  <a:schemeClr val="accent2">
                    <a:lumMod val="40000"/>
                    <a:lumOff val="60000"/>
                  </a:schemeClr>
                </a:solidFill>
                <a:ea typeface="MS Mincho"/>
                <a:cs typeface="MS Mincho"/>
              </a:rPr>
              <a:t>Markov blankets and ergodic systems</a:t>
            </a:r>
          </a:p>
          <a:p>
            <a:r>
              <a:rPr lang="en-US" altLang="ja-JP" sz="2000" dirty="0" smtClean="0">
                <a:solidFill>
                  <a:schemeClr val="accent2">
                    <a:lumMod val="40000"/>
                    <a:lumOff val="60000"/>
                  </a:schemeClr>
                </a:solidFill>
                <a:ea typeface="MS Mincho"/>
                <a:cs typeface="MS Mincho"/>
              </a:rPr>
              <a:t>			simulations of a primordial soup</a:t>
            </a:r>
          </a:p>
          <a:p>
            <a:endParaRPr lang="en-US" altLang="ja-JP" sz="2000" dirty="0">
              <a:solidFill>
                <a:srgbClr val="990033"/>
              </a:solidFill>
              <a:ea typeface="MS Mincho"/>
              <a:cs typeface="MS Mincho"/>
            </a:endParaRPr>
          </a:p>
          <a:p>
            <a:endParaRPr lang="en-US" altLang="ja-JP" sz="2000" dirty="0">
              <a:solidFill>
                <a:srgbClr val="990033"/>
              </a:solidFill>
              <a:ea typeface="MS Mincho"/>
              <a:cs typeface="MS Mincho"/>
            </a:endParaRPr>
          </a:p>
          <a:p>
            <a:r>
              <a:rPr lang="en-US" altLang="ja-JP" sz="2000" b="1" dirty="0" smtClean="0">
                <a:solidFill>
                  <a:srgbClr val="990033"/>
                </a:solidFill>
                <a:ea typeface="MS Mincho"/>
                <a:cs typeface="MS Mincho"/>
              </a:rPr>
              <a:t>The anatomy of inference</a:t>
            </a:r>
            <a:r>
              <a:rPr lang="en-US" altLang="ja-JP" sz="2000" dirty="0" smtClean="0">
                <a:solidFill>
                  <a:srgbClr val="990033"/>
                </a:solidFill>
                <a:ea typeface="MS Mincho"/>
                <a:cs typeface="MS Mincho"/>
              </a:rPr>
              <a:t>	graphical models and predictive coding</a:t>
            </a:r>
          </a:p>
          <a:p>
            <a:r>
              <a:rPr lang="en-US" altLang="ja-JP" sz="2000" dirty="0" smtClean="0">
                <a:solidFill>
                  <a:srgbClr val="990033"/>
                </a:solidFill>
                <a:ea typeface="MS Mincho"/>
                <a:cs typeface="MS Mincho"/>
              </a:rPr>
              <a:t>			canonical microcircuits</a:t>
            </a:r>
            <a:endParaRPr lang="en-US" altLang="ja-JP" sz="2000" dirty="0">
              <a:solidFill>
                <a:srgbClr val="990033"/>
              </a:solidFill>
              <a:ea typeface="MS Mincho"/>
              <a:cs typeface="MS Mincho"/>
            </a:endParaRPr>
          </a:p>
          <a:p>
            <a:endParaRPr lang="en-US" altLang="ja-JP" sz="2000" dirty="0" smtClean="0">
              <a:solidFill>
                <a:srgbClr val="990033"/>
              </a:solidFill>
              <a:ea typeface="MS Mincho"/>
              <a:cs typeface="MS Mincho"/>
            </a:endParaRPr>
          </a:p>
          <a:p>
            <a:endParaRPr lang="en-US" altLang="ja-JP" sz="2000" dirty="0">
              <a:solidFill>
                <a:schemeClr val="accent2">
                  <a:lumMod val="40000"/>
                  <a:lumOff val="60000"/>
                </a:schemeClr>
              </a:solidFill>
              <a:ea typeface="MS Mincho"/>
              <a:cs typeface="MS Mincho"/>
            </a:endParaRPr>
          </a:p>
          <a:p>
            <a:r>
              <a:rPr lang="en-US" altLang="ja-JP" sz="2000" b="1" dirty="0" smtClean="0">
                <a:solidFill>
                  <a:schemeClr val="accent2">
                    <a:lumMod val="40000"/>
                    <a:lumOff val="60000"/>
                  </a:schemeClr>
                </a:solidFill>
                <a:ea typeface="MS Mincho"/>
                <a:cs typeface="MS Mincho"/>
              </a:rPr>
              <a:t>Action and perception</a:t>
            </a:r>
            <a:r>
              <a:rPr lang="en-US" altLang="ja-JP" sz="2000" dirty="0" smtClean="0">
                <a:solidFill>
                  <a:schemeClr val="accent2">
                    <a:lumMod val="40000"/>
                    <a:lumOff val="60000"/>
                  </a:schemeClr>
                </a:solidFill>
                <a:ea typeface="MS Mincho"/>
                <a:cs typeface="MS Mincho"/>
              </a:rPr>
              <a:t>	perceptual omission responses</a:t>
            </a:r>
          </a:p>
          <a:p>
            <a:r>
              <a:rPr lang="en-US" altLang="ja-JP" sz="2000" dirty="0" smtClean="0">
                <a:solidFill>
                  <a:schemeClr val="accent2">
                    <a:lumMod val="40000"/>
                    <a:lumOff val="60000"/>
                  </a:schemeClr>
                </a:solidFill>
                <a:ea typeface="MS Mincho"/>
                <a:cs typeface="MS Mincho"/>
              </a:rPr>
              <a:t>			simulations of action observation</a:t>
            </a:r>
            <a:endParaRPr lang="en-US" altLang="ja-JP" sz="2000" dirty="0">
              <a:solidFill>
                <a:schemeClr val="accent2">
                  <a:lumMod val="40000"/>
                  <a:lumOff val="60000"/>
                </a:schemeClr>
              </a:solidFill>
              <a:ea typeface="MS Mincho"/>
              <a:cs typeface="MS Mincho"/>
            </a:endParaRPr>
          </a:p>
          <a:p>
            <a:endParaRPr lang="en-GB" sz="2000" dirty="0">
              <a:solidFill>
                <a:srgbClr val="990033"/>
              </a:solidFill>
              <a:latin typeface="Arial" charset="0"/>
            </a:endParaRPr>
          </a:p>
        </p:txBody>
      </p:sp>
      <p:sp>
        <p:nvSpPr>
          <p:cNvPr id="5" name="Text Box 3"/>
          <p:cNvSpPr txBox="1">
            <a:spLocks noChangeArrowheads="1"/>
          </p:cNvSpPr>
          <p:nvPr/>
        </p:nvSpPr>
        <p:spPr bwMode="auto">
          <a:xfrm>
            <a:off x="4412940" y="548680"/>
            <a:ext cx="1063112" cy="400110"/>
          </a:xfrm>
          <a:prstGeom prst="rect">
            <a:avLst/>
          </a:prstGeom>
          <a:noFill/>
          <a:ln w="12700">
            <a:noFill/>
            <a:miter lim="800000"/>
            <a:headEnd/>
            <a:tailEnd/>
          </a:ln>
        </p:spPr>
        <p:txBody>
          <a:bodyPr wrap="none">
            <a:spAutoFit/>
          </a:bodyPr>
          <a:lstStyle/>
          <a:p>
            <a:pPr eaLnBrk="0" hangingPunct="0"/>
            <a:r>
              <a:rPr lang="en-US" sz="2000" dirty="0">
                <a:solidFill>
                  <a:srgbClr val="990033"/>
                </a:solidFill>
              </a:rPr>
              <a:t>Overview</a:t>
            </a:r>
          </a:p>
        </p:txBody>
      </p:sp>
      <p:pic>
        <p:nvPicPr>
          <p:cNvPr id="7" name="Picture 6" descr="Picture2"/>
          <p:cNvPicPr>
            <a:picLocks noChangeAspect="1" noChangeArrowheads="1"/>
          </p:cNvPicPr>
          <p:nvPr/>
        </p:nvPicPr>
        <p:blipFill>
          <a:blip r:embed="rId3" cstate="print">
            <a:duotone>
              <a:prstClr val="black"/>
              <a:srgbClr val="D9C3A5">
                <a:tint val="50000"/>
                <a:satMod val="180000"/>
              </a:srgbClr>
            </a:duotone>
          </a:blip>
          <a:srcRect/>
          <a:stretch>
            <a:fillRect/>
          </a:stretch>
        </p:blipFill>
        <p:spPr bwMode="auto">
          <a:xfrm>
            <a:off x="227475" y="214647"/>
            <a:ext cx="868363" cy="1954213"/>
          </a:xfrm>
          <a:prstGeom prst="rect">
            <a:avLst/>
          </a:prstGeom>
          <a:ln>
            <a:noFill/>
          </a:ln>
          <a:effectLst>
            <a:outerShdw blurRad="190500" algn="tl" rotWithShape="0">
              <a:srgbClr val="000000">
                <a:alpha val="70000"/>
              </a:srgbClr>
            </a:outerShdw>
          </a:effectLst>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6"/>
          <p:cNvSpPr>
            <a:spLocks noChangeArrowheads="1"/>
          </p:cNvSpPr>
          <p:nvPr/>
        </p:nvSpPr>
        <p:spPr bwMode="auto">
          <a:xfrm>
            <a:off x="2216699" y="718964"/>
            <a:ext cx="5327650" cy="923330"/>
          </a:xfrm>
          <a:prstGeom prst="rect">
            <a:avLst/>
          </a:prstGeom>
          <a:noFill/>
          <a:ln w="9525">
            <a:noFill/>
            <a:miter lim="800000"/>
            <a:headEnd/>
            <a:tailEnd/>
          </a:ln>
        </p:spPr>
        <p:txBody>
          <a:bodyPr anchor="ctr">
            <a:spAutoFit/>
          </a:bodyPr>
          <a:lstStyle/>
          <a:p>
            <a:r>
              <a:rPr lang="en-US" dirty="0">
                <a:solidFill>
                  <a:srgbClr val="990033"/>
                </a:solidFill>
              </a:rPr>
              <a:t>“Objects are always imagined as being present in the field of vision as would have to be there in order to produce the same impression on the nervous mechanism”</a:t>
            </a:r>
            <a:r>
              <a:rPr lang="en-US" dirty="0"/>
              <a:t> - </a:t>
            </a:r>
            <a:r>
              <a:rPr lang="de-DE" dirty="0" smtClean="0">
                <a:solidFill>
                  <a:schemeClr val="bg2"/>
                </a:solidFill>
              </a:rPr>
              <a:t>von </a:t>
            </a:r>
            <a:r>
              <a:rPr lang="de-DE" dirty="0">
                <a:solidFill>
                  <a:schemeClr val="bg2"/>
                </a:solidFill>
              </a:rPr>
              <a:t>Helmholtz</a:t>
            </a:r>
            <a:r>
              <a:rPr lang="en-US" dirty="0">
                <a:solidFill>
                  <a:schemeClr val="bg2"/>
                </a:solidFill>
              </a:rPr>
              <a:t> </a:t>
            </a:r>
          </a:p>
        </p:txBody>
      </p:sp>
      <p:pic>
        <p:nvPicPr>
          <p:cNvPr id="78853" name="Picture 9" descr="200px-Geoffnew3"/>
          <p:cNvPicPr>
            <a:picLocks noChangeAspect="1" noChangeArrowheads="1"/>
          </p:cNvPicPr>
          <p:nvPr/>
        </p:nvPicPr>
        <p:blipFill>
          <a:blip r:embed="rId2" cstate="print">
            <a:duotone>
              <a:prstClr val="black"/>
              <a:srgbClr val="D9C3A5">
                <a:tint val="50000"/>
                <a:satMod val="180000"/>
              </a:srgbClr>
            </a:duotone>
          </a:blip>
          <a:srcRect/>
          <a:stretch>
            <a:fillRect/>
          </a:stretch>
        </p:blipFill>
        <p:spPr bwMode="auto">
          <a:xfrm>
            <a:off x="4279900" y="2663915"/>
            <a:ext cx="1182688" cy="1223963"/>
          </a:xfrm>
          <a:prstGeom prst="rect">
            <a:avLst/>
          </a:prstGeom>
          <a:ln>
            <a:noFill/>
          </a:ln>
          <a:effectLst>
            <a:outerShdw blurRad="190500" algn="tl" rotWithShape="0">
              <a:srgbClr val="000000">
                <a:alpha val="70000"/>
              </a:srgbClr>
            </a:outerShdw>
          </a:effectLst>
        </p:spPr>
      </p:pic>
      <p:sp>
        <p:nvSpPr>
          <p:cNvPr id="1030" name="Rectangle 11"/>
          <p:cNvSpPr>
            <a:spLocks noChangeArrowheads="1"/>
          </p:cNvSpPr>
          <p:nvPr/>
        </p:nvSpPr>
        <p:spPr bwMode="auto">
          <a:xfrm>
            <a:off x="1423991" y="5354957"/>
            <a:ext cx="1366837" cy="338554"/>
          </a:xfrm>
          <a:prstGeom prst="rect">
            <a:avLst/>
          </a:prstGeom>
          <a:noFill/>
          <a:ln w="9525">
            <a:noFill/>
            <a:miter lim="800000"/>
            <a:headEnd/>
            <a:tailEnd/>
          </a:ln>
        </p:spPr>
        <p:txBody>
          <a:bodyPr anchor="ctr">
            <a:spAutoFit/>
          </a:bodyPr>
          <a:lstStyle/>
          <a:p>
            <a:pPr algn="ctr"/>
            <a:r>
              <a:rPr lang="en-US" sz="1600">
                <a:solidFill>
                  <a:schemeClr val="bg2"/>
                </a:solidFill>
              </a:rPr>
              <a:t>Thomas Bayes</a:t>
            </a:r>
          </a:p>
        </p:txBody>
      </p:sp>
      <p:sp>
        <p:nvSpPr>
          <p:cNvPr id="1031" name="Rectangle 12"/>
          <p:cNvSpPr>
            <a:spLocks noChangeArrowheads="1"/>
          </p:cNvSpPr>
          <p:nvPr/>
        </p:nvSpPr>
        <p:spPr bwMode="auto">
          <a:xfrm>
            <a:off x="3943350" y="3914505"/>
            <a:ext cx="1873250" cy="336550"/>
          </a:xfrm>
          <a:prstGeom prst="rect">
            <a:avLst/>
          </a:prstGeom>
          <a:noFill/>
          <a:ln w="9525">
            <a:noFill/>
            <a:miter lim="800000"/>
            <a:headEnd/>
            <a:tailEnd/>
          </a:ln>
        </p:spPr>
        <p:txBody>
          <a:bodyPr anchor="ctr">
            <a:spAutoFit/>
          </a:bodyPr>
          <a:lstStyle/>
          <a:p>
            <a:pPr algn="ctr"/>
            <a:r>
              <a:rPr lang="en-US" sz="1600" dirty="0">
                <a:solidFill>
                  <a:schemeClr val="bg2"/>
                </a:solidFill>
              </a:rPr>
              <a:t>Geoffrey Hinton</a:t>
            </a:r>
          </a:p>
        </p:txBody>
      </p:sp>
      <p:sp>
        <p:nvSpPr>
          <p:cNvPr id="1032" name="Rectangle 13"/>
          <p:cNvSpPr>
            <a:spLocks noChangeArrowheads="1"/>
          </p:cNvSpPr>
          <p:nvPr/>
        </p:nvSpPr>
        <p:spPr bwMode="auto">
          <a:xfrm>
            <a:off x="6896100" y="5387705"/>
            <a:ext cx="1873250" cy="336550"/>
          </a:xfrm>
          <a:prstGeom prst="rect">
            <a:avLst/>
          </a:prstGeom>
          <a:noFill/>
          <a:ln w="9525">
            <a:noFill/>
            <a:miter lim="800000"/>
            <a:headEnd/>
            <a:tailEnd/>
          </a:ln>
        </p:spPr>
        <p:txBody>
          <a:bodyPr anchor="ctr">
            <a:spAutoFit/>
          </a:bodyPr>
          <a:lstStyle/>
          <a:p>
            <a:pPr algn="ctr"/>
            <a:r>
              <a:rPr lang="en-US" sz="1600">
                <a:solidFill>
                  <a:schemeClr val="bg2"/>
                </a:solidFill>
              </a:rPr>
              <a:t>Richard Feynman</a:t>
            </a:r>
          </a:p>
        </p:txBody>
      </p:sp>
      <p:sp>
        <p:nvSpPr>
          <p:cNvPr id="1033" name="Rectangle 14"/>
          <p:cNvSpPr>
            <a:spLocks noChangeArrowheads="1"/>
          </p:cNvSpPr>
          <p:nvPr/>
        </p:nvSpPr>
        <p:spPr bwMode="auto">
          <a:xfrm>
            <a:off x="3513141" y="4383504"/>
            <a:ext cx="2879725" cy="646331"/>
          </a:xfrm>
          <a:prstGeom prst="rect">
            <a:avLst/>
          </a:prstGeom>
          <a:noFill/>
          <a:ln w="9525">
            <a:noFill/>
            <a:miter lim="800000"/>
            <a:headEnd/>
            <a:tailEnd/>
          </a:ln>
        </p:spPr>
        <p:txBody>
          <a:bodyPr anchor="ctr">
            <a:spAutoFit/>
          </a:bodyPr>
          <a:lstStyle/>
          <a:p>
            <a:pPr algn="ctr"/>
            <a:r>
              <a:rPr lang="en-US" dirty="0" smtClean="0">
                <a:solidFill>
                  <a:srgbClr val="990033"/>
                </a:solidFill>
              </a:rPr>
              <a:t>The Helmholtz </a:t>
            </a:r>
            <a:r>
              <a:rPr lang="en-US" dirty="0">
                <a:solidFill>
                  <a:srgbClr val="990033"/>
                </a:solidFill>
              </a:rPr>
              <a:t>machine </a:t>
            </a:r>
            <a:r>
              <a:rPr lang="en-US" dirty="0" smtClean="0">
                <a:solidFill>
                  <a:srgbClr val="990033"/>
                </a:solidFill>
              </a:rPr>
              <a:t>and the Bayesian brain</a:t>
            </a:r>
            <a:endParaRPr lang="en-US" dirty="0">
              <a:solidFill>
                <a:srgbClr val="990033"/>
              </a:solidFill>
            </a:endParaRPr>
          </a:p>
        </p:txBody>
      </p:sp>
      <p:cxnSp>
        <p:nvCxnSpPr>
          <p:cNvPr id="1034" name="AutoShape 15"/>
          <p:cNvCxnSpPr>
            <a:cxnSpLocks noChangeShapeType="1"/>
            <a:endCxn id="1033" idx="1"/>
          </p:cNvCxnSpPr>
          <p:nvPr/>
        </p:nvCxnSpPr>
        <p:spPr bwMode="auto">
          <a:xfrm>
            <a:off x="2720978" y="4705082"/>
            <a:ext cx="792163" cy="1588"/>
          </a:xfrm>
          <a:prstGeom prst="curvedConnector3">
            <a:avLst>
              <a:gd name="adj1" fmla="val 50000"/>
            </a:avLst>
          </a:prstGeom>
          <a:noFill/>
          <a:ln w="9525">
            <a:solidFill>
              <a:schemeClr val="bg2"/>
            </a:solidFill>
            <a:round/>
            <a:headEnd/>
            <a:tailEnd type="triangle" w="med" len="med"/>
          </a:ln>
        </p:spPr>
      </p:cxnSp>
      <p:cxnSp>
        <p:nvCxnSpPr>
          <p:cNvPr id="1035" name="AutoShape 16"/>
          <p:cNvCxnSpPr>
            <a:cxnSpLocks noChangeShapeType="1"/>
            <a:endCxn id="1033" idx="3"/>
          </p:cNvCxnSpPr>
          <p:nvPr/>
        </p:nvCxnSpPr>
        <p:spPr bwMode="auto">
          <a:xfrm rot="10800000" flipV="1">
            <a:off x="6392866" y="4705078"/>
            <a:ext cx="792162" cy="1592"/>
          </a:xfrm>
          <a:prstGeom prst="curvedConnector3">
            <a:avLst>
              <a:gd name="adj1" fmla="val 50000"/>
            </a:avLst>
          </a:prstGeom>
          <a:noFill/>
          <a:ln w="9525">
            <a:solidFill>
              <a:schemeClr val="bg2"/>
            </a:solidFill>
            <a:round/>
            <a:headEnd/>
            <a:tailEnd type="triangle" w="med" len="med"/>
          </a:ln>
        </p:spPr>
      </p:cxnSp>
      <p:sp>
        <p:nvSpPr>
          <p:cNvPr id="1039" name="Rectangle 12"/>
          <p:cNvSpPr>
            <a:spLocks noChangeArrowheads="1"/>
          </p:cNvSpPr>
          <p:nvPr/>
        </p:nvSpPr>
        <p:spPr bwMode="auto">
          <a:xfrm>
            <a:off x="7545288" y="2156346"/>
            <a:ext cx="1873250" cy="336550"/>
          </a:xfrm>
          <a:prstGeom prst="rect">
            <a:avLst/>
          </a:prstGeom>
          <a:noFill/>
          <a:ln w="9525">
            <a:noFill/>
            <a:miter lim="800000"/>
            <a:headEnd/>
            <a:tailEnd/>
          </a:ln>
        </p:spPr>
        <p:txBody>
          <a:bodyPr anchor="ctr">
            <a:spAutoFit/>
          </a:bodyPr>
          <a:lstStyle/>
          <a:p>
            <a:pPr algn="ctr"/>
            <a:r>
              <a:rPr lang="en-US" sz="1600" dirty="0">
                <a:solidFill>
                  <a:schemeClr val="bg2"/>
                </a:solidFill>
              </a:rPr>
              <a:t>Richard Gregory</a:t>
            </a:r>
          </a:p>
        </p:txBody>
      </p:sp>
      <p:pic>
        <p:nvPicPr>
          <p:cNvPr id="78867" name="Picture 19" descr="http://t2.gstatic.com/images?q=tbn:ANd9GcQBLKZPe_IOioZ7pn1AL21SMeYoL-ghXzii3vBe2HiJvBxtcQ8h"/>
          <p:cNvPicPr>
            <a:picLocks noChangeAspect="1" noChangeArrowheads="1"/>
          </p:cNvPicPr>
          <p:nvPr/>
        </p:nvPicPr>
        <p:blipFill>
          <a:blip r:embed="rId3" cstate="print">
            <a:duotone>
              <a:prstClr val="black"/>
              <a:srgbClr val="D9C3A5">
                <a:tint val="50000"/>
                <a:satMod val="180000"/>
              </a:srgbClr>
            </a:duotone>
          </a:blip>
          <a:srcRect/>
          <a:stretch>
            <a:fillRect/>
          </a:stretch>
        </p:blipFill>
        <p:spPr bwMode="auto">
          <a:xfrm>
            <a:off x="1496617" y="4052047"/>
            <a:ext cx="1224136" cy="1315946"/>
          </a:xfrm>
          <a:prstGeom prst="rect">
            <a:avLst/>
          </a:prstGeom>
          <a:ln>
            <a:noFill/>
          </a:ln>
          <a:effectLst>
            <a:outerShdw blurRad="190500" algn="tl" rotWithShape="0">
              <a:srgbClr val="000000">
                <a:alpha val="70000"/>
              </a:srgbClr>
            </a:outerShdw>
          </a:effectLst>
        </p:spPr>
      </p:pic>
      <p:pic>
        <p:nvPicPr>
          <p:cNvPr id="78869" name="Picture 21" descr="http://t2.gstatic.com/images?q=tbn:ANd9GcQTjCUVyV2Sas5Q82sx0spp-L1n1rBOLQ7h-mEsY9hqX92sGKHyVQ"/>
          <p:cNvPicPr>
            <a:picLocks noChangeAspect="1" noChangeArrowheads="1"/>
          </p:cNvPicPr>
          <p:nvPr/>
        </p:nvPicPr>
        <p:blipFill>
          <a:blip r:embed="rId4" cstate="print">
            <a:duotone>
              <a:prstClr val="black"/>
              <a:srgbClr val="D9C3A5">
                <a:tint val="50000"/>
                <a:satMod val="180000"/>
              </a:srgbClr>
            </a:duotone>
          </a:blip>
          <a:srcRect r="35069"/>
          <a:stretch>
            <a:fillRect/>
          </a:stretch>
        </p:blipFill>
        <p:spPr bwMode="auto">
          <a:xfrm>
            <a:off x="7185249" y="4052047"/>
            <a:ext cx="1224134" cy="1296144"/>
          </a:xfrm>
          <a:prstGeom prst="rect">
            <a:avLst/>
          </a:prstGeom>
          <a:ln>
            <a:noFill/>
          </a:ln>
          <a:effectLst>
            <a:outerShdw blurRad="190500" algn="tl" rotWithShape="0">
              <a:srgbClr val="000000">
                <a:alpha val="70000"/>
              </a:srgbClr>
            </a:outerShdw>
          </a:effectLst>
        </p:spPr>
      </p:pic>
      <p:pic>
        <p:nvPicPr>
          <p:cNvPr id="139268" name="Picture 4" descr="http://www.nndb.com/people/445/000072229/helm9-sized.jpg"/>
          <p:cNvPicPr>
            <a:picLocks noChangeAspect="1" noChangeArrowheads="1"/>
          </p:cNvPicPr>
          <p:nvPr/>
        </p:nvPicPr>
        <p:blipFill>
          <a:blip r:embed="rId5" cstate="print">
            <a:duotone>
              <a:prstClr val="black"/>
              <a:srgbClr val="D9C3A5">
                <a:tint val="50000"/>
                <a:satMod val="180000"/>
              </a:srgbClr>
            </a:duotone>
          </a:blip>
          <a:srcRect/>
          <a:stretch>
            <a:fillRect/>
          </a:stretch>
        </p:blipFill>
        <p:spPr bwMode="auto">
          <a:xfrm>
            <a:off x="632523" y="188646"/>
            <a:ext cx="1512168" cy="2016225"/>
          </a:xfrm>
          <a:prstGeom prst="ellipse">
            <a:avLst/>
          </a:prstGeom>
          <a:ln>
            <a:noFill/>
          </a:ln>
          <a:effectLst>
            <a:softEdge rad="112500"/>
          </a:effectLst>
        </p:spPr>
      </p:pic>
      <p:pic>
        <p:nvPicPr>
          <p:cNvPr id="139270" name="Picture 6" descr="http://www.ucl.ac.uk/histmed/images/richard_gregory"/>
          <p:cNvPicPr>
            <a:picLocks noChangeAspect="1" noChangeArrowheads="1"/>
          </p:cNvPicPr>
          <p:nvPr/>
        </p:nvPicPr>
        <p:blipFill>
          <a:blip r:embed="rId6" cstate="print">
            <a:duotone>
              <a:prstClr val="black"/>
              <a:srgbClr val="D9C3A5">
                <a:tint val="50000"/>
                <a:satMod val="180000"/>
              </a:srgbClr>
            </a:duotone>
          </a:blip>
          <a:srcRect r="729" b="13876"/>
          <a:stretch>
            <a:fillRect/>
          </a:stretch>
        </p:blipFill>
        <p:spPr bwMode="auto">
          <a:xfrm>
            <a:off x="7725309" y="260648"/>
            <a:ext cx="1404156" cy="1944216"/>
          </a:xfrm>
          <a:prstGeom prst="ellipse">
            <a:avLst/>
          </a:prstGeom>
          <a:ln>
            <a:noFill/>
          </a:ln>
          <a:effectLst>
            <a:softEdge rad="112500"/>
          </a:effectLst>
        </p:spPr>
      </p:pic>
      <p:sp>
        <p:nvSpPr>
          <p:cNvPr id="20" name="Rectangle 19"/>
          <p:cNvSpPr/>
          <p:nvPr/>
        </p:nvSpPr>
        <p:spPr>
          <a:xfrm>
            <a:off x="403000" y="2154342"/>
            <a:ext cx="2029723" cy="338554"/>
          </a:xfrm>
          <a:prstGeom prst="rect">
            <a:avLst/>
          </a:prstGeom>
        </p:spPr>
        <p:txBody>
          <a:bodyPr wrap="none">
            <a:spAutoFit/>
          </a:bodyPr>
          <a:lstStyle/>
          <a:p>
            <a:r>
              <a:rPr lang="de-DE" sz="1600" dirty="0" smtClean="0">
                <a:solidFill>
                  <a:schemeClr val="bg2"/>
                </a:solidFill>
              </a:rPr>
              <a:t>Hermann von Helmholtz</a:t>
            </a:r>
            <a:r>
              <a:rPr lang="en-US" sz="1600" dirty="0" smtClean="0">
                <a:solidFill>
                  <a:schemeClr val="bg2"/>
                </a:solidFill>
              </a:rPr>
              <a:t> </a:t>
            </a:r>
            <a:endParaRPr lang="en-GB" sz="1600" dirty="0"/>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6"/>
          <p:cNvSpPr>
            <a:spLocks noChangeArrowheads="1"/>
          </p:cNvSpPr>
          <p:nvPr/>
        </p:nvSpPr>
        <p:spPr bwMode="auto">
          <a:xfrm>
            <a:off x="2216699" y="718964"/>
            <a:ext cx="5327650" cy="923330"/>
          </a:xfrm>
          <a:prstGeom prst="rect">
            <a:avLst/>
          </a:prstGeom>
          <a:noFill/>
          <a:ln w="9525">
            <a:noFill/>
            <a:miter lim="800000"/>
            <a:headEnd/>
            <a:tailEnd/>
          </a:ln>
        </p:spPr>
        <p:txBody>
          <a:bodyPr anchor="ctr">
            <a:spAutoFit/>
          </a:bodyPr>
          <a:lstStyle/>
          <a:p>
            <a:r>
              <a:rPr lang="en-US" dirty="0">
                <a:solidFill>
                  <a:srgbClr val="990033"/>
                </a:solidFill>
              </a:rPr>
              <a:t>“Objects are always imagined as being present in the field of vision as would have to be there in order to produce the same impression on the nervous mechanism”</a:t>
            </a:r>
            <a:r>
              <a:rPr lang="en-US" dirty="0"/>
              <a:t> - </a:t>
            </a:r>
            <a:r>
              <a:rPr lang="de-DE" dirty="0" smtClean="0">
                <a:solidFill>
                  <a:schemeClr val="bg2"/>
                </a:solidFill>
              </a:rPr>
              <a:t>von </a:t>
            </a:r>
            <a:r>
              <a:rPr lang="de-DE" dirty="0">
                <a:solidFill>
                  <a:schemeClr val="bg2"/>
                </a:solidFill>
              </a:rPr>
              <a:t>Helmholtz</a:t>
            </a:r>
            <a:r>
              <a:rPr lang="en-US" dirty="0">
                <a:solidFill>
                  <a:schemeClr val="bg2"/>
                </a:solidFill>
              </a:rPr>
              <a:t> </a:t>
            </a:r>
          </a:p>
        </p:txBody>
      </p:sp>
      <p:sp>
        <p:nvSpPr>
          <p:cNvPr id="1039" name="Rectangle 12"/>
          <p:cNvSpPr>
            <a:spLocks noChangeArrowheads="1"/>
          </p:cNvSpPr>
          <p:nvPr/>
        </p:nvSpPr>
        <p:spPr bwMode="auto">
          <a:xfrm>
            <a:off x="7545288" y="2156346"/>
            <a:ext cx="1873250" cy="336550"/>
          </a:xfrm>
          <a:prstGeom prst="rect">
            <a:avLst/>
          </a:prstGeom>
          <a:noFill/>
          <a:ln w="9525">
            <a:noFill/>
            <a:miter lim="800000"/>
            <a:headEnd/>
            <a:tailEnd/>
          </a:ln>
        </p:spPr>
        <p:txBody>
          <a:bodyPr anchor="ctr">
            <a:spAutoFit/>
          </a:bodyPr>
          <a:lstStyle/>
          <a:p>
            <a:pPr algn="ctr"/>
            <a:r>
              <a:rPr lang="en-US" sz="1600" dirty="0">
                <a:solidFill>
                  <a:schemeClr val="bg2"/>
                </a:solidFill>
              </a:rPr>
              <a:t>Richard Gregory</a:t>
            </a:r>
          </a:p>
        </p:txBody>
      </p:sp>
      <p:pic>
        <p:nvPicPr>
          <p:cNvPr id="139268" name="Picture 4" descr="http://www.nndb.com/people/445/000072229/helm9-sized.jpg"/>
          <p:cNvPicPr>
            <a:picLocks noChangeAspect="1" noChangeArrowheads="1"/>
          </p:cNvPicPr>
          <p:nvPr/>
        </p:nvPicPr>
        <p:blipFill>
          <a:blip r:embed="rId2" cstate="print">
            <a:duotone>
              <a:prstClr val="black"/>
              <a:srgbClr val="D9C3A5">
                <a:tint val="50000"/>
                <a:satMod val="180000"/>
              </a:srgbClr>
            </a:duotone>
          </a:blip>
          <a:srcRect/>
          <a:stretch>
            <a:fillRect/>
          </a:stretch>
        </p:blipFill>
        <p:spPr bwMode="auto">
          <a:xfrm>
            <a:off x="632523" y="188646"/>
            <a:ext cx="1512168" cy="2016225"/>
          </a:xfrm>
          <a:prstGeom prst="ellipse">
            <a:avLst/>
          </a:prstGeom>
          <a:ln>
            <a:noFill/>
          </a:ln>
          <a:effectLst>
            <a:softEdge rad="112500"/>
          </a:effectLst>
        </p:spPr>
      </p:pic>
      <p:pic>
        <p:nvPicPr>
          <p:cNvPr id="139270" name="Picture 6" descr="http://www.ucl.ac.uk/histmed/images/richard_gregory"/>
          <p:cNvPicPr>
            <a:picLocks noChangeAspect="1" noChangeArrowheads="1"/>
          </p:cNvPicPr>
          <p:nvPr/>
        </p:nvPicPr>
        <p:blipFill>
          <a:blip r:embed="rId3" cstate="print">
            <a:duotone>
              <a:prstClr val="black"/>
              <a:srgbClr val="D9C3A5">
                <a:tint val="50000"/>
                <a:satMod val="180000"/>
              </a:srgbClr>
            </a:duotone>
          </a:blip>
          <a:srcRect r="729" b="13876"/>
          <a:stretch>
            <a:fillRect/>
          </a:stretch>
        </p:blipFill>
        <p:spPr bwMode="auto">
          <a:xfrm>
            <a:off x="7725309" y="260648"/>
            <a:ext cx="1404156" cy="1944216"/>
          </a:xfrm>
          <a:prstGeom prst="ellipse">
            <a:avLst/>
          </a:prstGeom>
          <a:ln>
            <a:noFill/>
          </a:ln>
          <a:effectLst>
            <a:softEdge rad="112500"/>
          </a:effectLst>
        </p:spPr>
      </p:pic>
      <p:sp>
        <p:nvSpPr>
          <p:cNvPr id="20" name="Rectangle 19"/>
          <p:cNvSpPr/>
          <p:nvPr/>
        </p:nvSpPr>
        <p:spPr>
          <a:xfrm>
            <a:off x="403000" y="2154342"/>
            <a:ext cx="2029723" cy="338554"/>
          </a:xfrm>
          <a:prstGeom prst="rect">
            <a:avLst/>
          </a:prstGeom>
        </p:spPr>
        <p:txBody>
          <a:bodyPr wrap="none">
            <a:spAutoFit/>
          </a:bodyPr>
          <a:lstStyle/>
          <a:p>
            <a:r>
              <a:rPr lang="de-DE" sz="1600" dirty="0" smtClean="0">
                <a:solidFill>
                  <a:schemeClr val="bg2"/>
                </a:solidFill>
              </a:rPr>
              <a:t>Hermann von Helmholtz</a:t>
            </a:r>
            <a:r>
              <a:rPr lang="en-US" sz="1600" dirty="0" smtClean="0">
                <a:solidFill>
                  <a:schemeClr val="bg2"/>
                </a:solidFill>
              </a:rPr>
              <a:t> </a:t>
            </a:r>
            <a:endParaRPr lang="en-GB" sz="1600" dirty="0"/>
          </a:p>
        </p:txBody>
      </p:sp>
      <p:sp>
        <p:nvSpPr>
          <p:cNvPr id="19" name="Rectangle 6"/>
          <p:cNvSpPr>
            <a:spLocks noChangeArrowheads="1"/>
          </p:cNvSpPr>
          <p:nvPr/>
        </p:nvSpPr>
        <p:spPr bwMode="auto">
          <a:xfrm>
            <a:off x="2747754" y="2708920"/>
            <a:ext cx="4410491" cy="369332"/>
          </a:xfrm>
          <a:prstGeom prst="rect">
            <a:avLst/>
          </a:prstGeom>
          <a:noFill/>
          <a:ln w="9525">
            <a:noFill/>
            <a:miter lim="800000"/>
            <a:headEnd/>
            <a:tailEnd/>
          </a:ln>
        </p:spPr>
        <p:txBody>
          <a:bodyPr wrap="square" anchor="ctr">
            <a:spAutoFit/>
          </a:bodyPr>
          <a:lstStyle/>
          <a:p>
            <a:r>
              <a:rPr lang="en-GB" dirty="0" smtClean="0">
                <a:solidFill>
                  <a:srgbClr val="990033"/>
                </a:solidFill>
              </a:rPr>
              <a:t>Impressions on the Markov blanket…</a:t>
            </a:r>
            <a:endParaRPr lang="en-US" dirty="0">
              <a:solidFill>
                <a:schemeClr val="bg2"/>
              </a:solidFill>
            </a:endParaRPr>
          </a:p>
        </p:txBody>
      </p:sp>
      <p:pic>
        <p:nvPicPr>
          <p:cNvPr id="352262" name="Picture 6" descr="http://eljaygee.files.wordpress.com/2012/08/curtain_shadows.jpg"/>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3602850" y="3248980"/>
            <a:ext cx="2340260" cy="3118725"/>
          </a:xfrm>
          <a:prstGeom prst="rect">
            <a:avLst/>
          </a:prstGeom>
          <a:noFill/>
        </p:spPr>
      </p:pic>
      <p:grpSp>
        <p:nvGrpSpPr>
          <p:cNvPr id="26" name="Group 25"/>
          <p:cNvGrpSpPr/>
          <p:nvPr/>
        </p:nvGrpSpPr>
        <p:grpSpPr>
          <a:xfrm>
            <a:off x="5538065" y="3203975"/>
            <a:ext cx="780088" cy="648072"/>
            <a:chOff x="3727894" y="1573211"/>
            <a:chExt cx="780088" cy="648072"/>
          </a:xfrm>
        </p:grpSpPr>
        <p:grpSp>
          <p:nvGrpSpPr>
            <p:cNvPr id="23" name="Group 28736"/>
            <p:cNvGrpSpPr/>
            <p:nvPr/>
          </p:nvGrpSpPr>
          <p:grpSpPr>
            <a:xfrm>
              <a:off x="3727894" y="1573211"/>
              <a:ext cx="780088" cy="648072"/>
              <a:chOff x="4067944" y="4005064"/>
              <a:chExt cx="720081" cy="648072"/>
            </a:xfrm>
          </p:grpSpPr>
          <p:sp>
            <p:nvSpPr>
              <p:cNvPr id="24" name="Oval 28"/>
              <p:cNvSpPr>
                <a:spLocks noChangeArrowheads="1"/>
              </p:cNvSpPr>
              <p:nvPr/>
            </p:nvSpPr>
            <p:spPr bwMode="auto">
              <a:xfrm>
                <a:off x="4067944" y="4005064"/>
                <a:ext cx="720081" cy="648072"/>
              </a:xfrm>
              <a:prstGeom prst="ellipse">
                <a:avLst/>
              </a:prstGeom>
              <a:solidFill>
                <a:schemeClr val="bg1"/>
              </a:solidFill>
              <a:ln w="9525">
                <a:solidFill>
                  <a:srgbClr val="FF00FF"/>
                </a:solidFill>
                <a:round/>
                <a:headEnd/>
                <a:tailEnd/>
              </a:ln>
              <a:effectLst/>
            </p:spPr>
            <p:txBody>
              <a:bodyPr wrap="none" anchor="ctr"/>
              <a:lstStyle/>
              <a:p>
                <a:endParaRPr lang="en-GB" b="1">
                  <a:latin typeface="Arial Narrow" pitchFamily="34" charset="0"/>
                </a:endParaRPr>
              </a:p>
            </p:txBody>
          </p:sp>
        </p:grpSp>
        <p:pic>
          <p:nvPicPr>
            <p:cNvPr id="25" name="Picture 6"/>
            <p:cNvPicPr>
              <a:picLocks noChangeAspect="1" noChangeArrowheads="1"/>
            </p:cNvPicPr>
            <p:nvPr/>
          </p:nvPicPr>
          <p:blipFill>
            <a:blip r:embed="rId5" cstate="print"/>
            <a:srcRect/>
            <a:stretch>
              <a:fillRect/>
            </a:stretch>
          </p:blipFill>
          <p:spPr bwMode="auto">
            <a:xfrm>
              <a:off x="3884613" y="1755775"/>
              <a:ext cx="469900" cy="249238"/>
            </a:xfrm>
            <a:prstGeom prst="rect">
              <a:avLst/>
            </a:prstGeom>
            <a:noFill/>
            <a:ln w="9525">
              <a:miter lim="800000"/>
              <a:headEnd/>
              <a:tailEnd/>
            </a:ln>
          </p:spPr>
        </p:pic>
      </p:grpSp>
      <p:grpSp>
        <p:nvGrpSpPr>
          <p:cNvPr id="2" name="Group 1"/>
          <p:cNvGrpSpPr/>
          <p:nvPr/>
        </p:nvGrpSpPr>
        <p:grpSpPr>
          <a:xfrm>
            <a:off x="6573180" y="4329100"/>
            <a:ext cx="2481859" cy="2040993"/>
            <a:chOff x="6573180" y="4112495"/>
            <a:chExt cx="2481859" cy="2040993"/>
          </a:xfrm>
        </p:grpSpPr>
        <p:sp>
          <p:nvSpPr>
            <p:cNvPr id="14" name="Rectangle 13"/>
            <p:cNvSpPr/>
            <p:nvPr/>
          </p:nvSpPr>
          <p:spPr>
            <a:xfrm>
              <a:off x="7203250" y="4112495"/>
              <a:ext cx="1851789" cy="261610"/>
            </a:xfrm>
            <a:prstGeom prst="rect">
              <a:avLst/>
            </a:prstGeom>
          </p:spPr>
          <p:txBody>
            <a:bodyPr wrap="none">
              <a:spAutoFit/>
            </a:bodyPr>
            <a:lstStyle/>
            <a:p>
              <a:r>
                <a:rPr lang="en-GB" sz="1100" dirty="0" smtClean="0">
                  <a:solidFill>
                    <a:schemeClr val="bg1">
                      <a:lumMod val="65000"/>
                    </a:schemeClr>
                  </a:solidFill>
                </a:rPr>
                <a:t>Plato: The Republic (514a-520a)</a:t>
              </a:r>
              <a:endParaRPr lang="en-GB" sz="1100" dirty="0">
                <a:solidFill>
                  <a:schemeClr val="bg1">
                    <a:lumMod val="65000"/>
                  </a:schemeClr>
                </a:solidFill>
              </a:endParaRPr>
            </a:p>
          </p:txBody>
        </p:sp>
        <p:pic>
          <p:nvPicPr>
            <p:cNvPr id="15" name="Picture 4" descr="http://upload.wikimedia.org/wikipedia/commons/b/b1/Platon_Cave_Sanraedam_1604.jpg"/>
            <p:cNvPicPr>
              <a:picLocks noChangeAspect="1" noChangeArrowheads="1"/>
            </p:cNvPicPr>
            <p:nvPr/>
          </p:nvPicPr>
          <p:blipFill>
            <a:blip r:embed="rId6" cstate="print">
              <a:duotone>
                <a:prstClr val="black"/>
                <a:srgbClr val="D9C3A5">
                  <a:tint val="50000"/>
                  <a:satMod val="180000"/>
                </a:srgbClr>
              </a:duotone>
            </a:blip>
            <a:srcRect/>
            <a:stretch>
              <a:fillRect/>
            </a:stretch>
          </p:blipFill>
          <p:spPr bwMode="auto">
            <a:xfrm>
              <a:off x="6573180" y="4419109"/>
              <a:ext cx="2423900" cy="1734379"/>
            </a:xfrm>
            <a:prstGeom prst="rect">
              <a:avLst/>
            </a:prstGeom>
            <a:noFill/>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756515" y="368659"/>
            <a:ext cx="4578497" cy="461665"/>
          </a:xfrm>
          <a:prstGeom prst="rect">
            <a:avLst/>
          </a:prstGeom>
          <a:noFill/>
        </p:spPr>
        <p:txBody>
          <a:bodyPr wrap="none" rtlCol="0">
            <a:spAutoFit/>
          </a:bodyPr>
          <a:lstStyle/>
          <a:p>
            <a:r>
              <a:rPr lang="en-GB" sz="2400" dirty="0" smtClean="0">
                <a:solidFill>
                  <a:srgbClr val="990033"/>
                </a:solidFill>
              </a:rPr>
              <a:t>Bayesian filtering and predictive coding</a:t>
            </a:r>
            <a:endParaRPr lang="en-GB" sz="2400" dirty="0">
              <a:solidFill>
                <a:srgbClr val="990033"/>
              </a:solidFill>
            </a:endParaRPr>
          </a:p>
        </p:txBody>
      </p:sp>
      <p:grpSp>
        <p:nvGrpSpPr>
          <p:cNvPr id="27" name="Group 26"/>
          <p:cNvGrpSpPr/>
          <p:nvPr/>
        </p:nvGrpSpPr>
        <p:grpSpPr>
          <a:xfrm>
            <a:off x="2798763" y="1124453"/>
            <a:ext cx="4322762" cy="1449452"/>
            <a:chOff x="2798763" y="908720"/>
            <a:chExt cx="4322762" cy="1449452"/>
          </a:xfrm>
        </p:grpSpPr>
        <p:sp>
          <p:nvSpPr>
            <p:cNvPr id="13" name="Oval 12"/>
            <p:cNvSpPr/>
            <p:nvPr/>
          </p:nvSpPr>
          <p:spPr>
            <a:xfrm>
              <a:off x="5718085" y="908720"/>
              <a:ext cx="1395155" cy="54925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accent1">
                    <a:lumMod val="25000"/>
                  </a:schemeClr>
                </a:solidFill>
                <a:latin typeface="Arial Narrow" pitchFamily="34" charset="0"/>
              </a:endParaRPr>
            </a:p>
          </p:txBody>
        </p:sp>
        <p:graphicFrame>
          <p:nvGraphicFramePr>
            <p:cNvPr id="20" name="Object 78"/>
            <p:cNvGraphicFramePr>
              <a:graphicFrameLocks noChangeAspect="1"/>
            </p:cNvGraphicFramePr>
            <p:nvPr/>
          </p:nvGraphicFramePr>
          <p:xfrm>
            <a:off x="2798763" y="962192"/>
            <a:ext cx="4322762" cy="1314450"/>
          </p:xfrm>
          <a:graphic>
            <a:graphicData uri="http://schemas.openxmlformats.org/presentationml/2006/ole">
              <p:oleObj spid="_x0000_s353334" name="Equation" r:id="rId3" imgW="2006600" imgH="609600" progId="Equation.DSMT4">
                <p:embed/>
              </p:oleObj>
            </a:graphicData>
          </a:graphic>
        </p:graphicFrame>
        <p:sp>
          <p:nvSpPr>
            <p:cNvPr id="24" name="TextBox 23"/>
            <p:cNvSpPr txBox="1"/>
            <p:nvPr/>
          </p:nvSpPr>
          <p:spPr>
            <a:xfrm>
              <a:off x="4267378" y="1988840"/>
              <a:ext cx="2117887" cy="369332"/>
            </a:xfrm>
            <a:prstGeom prst="rect">
              <a:avLst/>
            </a:prstGeom>
            <a:noFill/>
          </p:spPr>
          <p:txBody>
            <a:bodyPr wrap="none" rtlCol="0">
              <a:spAutoFit/>
            </a:bodyPr>
            <a:lstStyle/>
            <a:p>
              <a:r>
                <a:rPr lang="en-GB" dirty="0" smtClean="0">
                  <a:solidFill>
                    <a:srgbClr val="990033"/>
                  </a:solidFill>
                </a:rPr>
                <a:t>prediction          update</a:t>
              </a:r>
              <a:endParaRPr lang="en-GB" dirty="0">
                <a:solidFill>
                  <a:srgbClr val="990033"/>
                </a:solidFill>
              </a:endParaRPr>
            </a:p>
          </p:txBody>
        </p:sp>
      </p:grpSp>
      <p:pic>
        <p:nvPicPr>
          <p:cNvPr id="353286" name="Picture 6" descr="Caught in The (Right) Moment Collection"/>
          <p:cNvPicPr>
            <a:picLocks noChangeAspect="1" noChangeArrowheads="1"/>
          </p:cNvPicPr>
          <p:nvPr/>
        </p:nvPicPr>
        <p:blipFill>
          <a:blip r:embed="rId4" cstate="print"/>
          <a:srcRect l="48161" b="44643"/>
          <a:stretch>
            <a:fillRect/>
          </a:stretch>
        </p:blipFill>
        <p:spPr bwMode="auto">
          <a:xfrm>
            <a:off x="3640931" y="3170870"/>
            <a:ext cx="1404833" cy="1395155"/>
          </a:xfrm>
          <a:prstGeom prst="ellipse">
            <a:avLst/>
          </a:prstGeom>
          <a:ln>
            <a:noFill/>
          </a:ln>
          <a:effectLst>
            <a:softEdge rad="112500"/>
          </a:effectLst>
        </p:spPr>
      </p:pic>
      <p:grpSp>
        <p:nvGrpSpPr>
          <p:cNvPr id="3" name="Group 2"/>
          <p:cNvGrpSpPr/>
          <p:nvPr/>
        </p:nvGrpSpPr>
        <p:grpSpPr>
          <a:xfrm>
            <a:off x="3865956" y="3158970"/>
            <a:ext cx="4417414" cy="2262150"/>
            <a:chOff x="3865956" y="3158970"/>
            <a:chExt cx="4417414" cy="2262150"/>
          </a:xfrm>
        </p:grpSpPr>
        <p:pic>
          <p:nvPicPr>
            <p:cNvPr id="353288" name="Picture 8" descr="http://www.toptenz.net/wp-content/uploads/2010/02/wolf.jpg"/>
            <p:cNvPicPr>
              <a:picLocks noChangeAspect="1" noChangeArrowheads="1"/>
            </p:cNvPicPr>
            <p:nvPr/>
          </p:nvPicPr>
          <p:blipFill>
            <a:blip r:embed="rId5" cstate="print"/>
            <a:srcRect/>
            <a:stretch>
              <a:fillRect/>
            </a:stretch>
          </p:blipFill>
          <p:spPr bwMode="auto">
            <a:xfrm>
              <a:off x="6926296" y="3158970"/>
              <a:ext cx="997034" cy="864096"/>
            </a:xfrm>
            <a:prstGeom prst="rect">
              <a:avLst/>
            </a:prstGeom>
            <a:noFill/>
          </p:spPr>
        </p:pic>
        <p:grpSp>
          <p:nvGrpSpPr>
            <p:cNvPr id="35" name="Group 34"/>
            <p:cNvGrpSpPr/>
            <p:nvPr/>
          </p:nvGrpSpPr>
          <p:grpSpPr>
            <a:xfrm>
              <a:off x="3865956" y="4557276"/>
              <a:ext cx="1695450" cy="863844"/>
              <a:chOff x="3783013" y="2484438"/>
              <a:chExt cx="1695450" cy="863844"/>
            </a:xfrm>
          </p:grpSpPr>
          <p:graphicFrame>
            <p:nvGraphicFramePr>
              <p:cNvPr id="353291" name="Object 11"/>
              <p:cNvGraphicFramePr>
                <a:graphicFrameLocks noChangeAspect="1"/>
              </p:cNvGraphicFramePr>
              <p:nvPr/>
            </p:nvGraphicFramePr>
            <p:xfrm>
              <a:off x="3783013" y="2484438"/>
              <a:ext cx="1695450" cy="820737"/>
            </p:xfrm>
            <a:graphic>
              <a:graphicData uri="http://schemas.openxmlformats.org/presentationml/2006/ole">
                <p:oleObj spid="_x0000_s353335" name="Equation" r:id="rId6" imgW="787400" imgH="381000" progId="Equation.DSMT4">
                  <p:embed/>
                </p:oleObj>
              </a:graphicData>
            </a:graphic>
          </p:graphicFrame>
          <p:sp>
            <p:nvSpPr>
              <p:cNvPr id="25" name="TextBox 24"/>
              <p:cNvSpPr txBox="1"/>
              <p:nvPr/>
            </p:nvSpPr>
            <p:spPr>
              <a:xfrm>
                <a:off x="3898991" y="2978950"/>
                <a:ext cx="1459054" cy="369332"/>
              </a:xfrm>
              <a:prstGeom prst="rect">
                <a:avLst/>
              </a:prstGeom>
              <a:noFill/>
            </p:spPr>
            <p:txBody>
              <a:bodyPr wrap="none" rtlCol="0">
                <a:spAutoFit/>
              </a:bodyPr>
              <a:lstStyle/>
              <a:p>
                <a:pPr algn="ctr"/>
                <a:r>
                  <a:rPr lang="en-GB" dirty="0" smtClean="0">
                    <a:solidFill>
                      <a:srgbClr val="990033"/>
                    </a:solidFill>
                  </a:rPr>
                  <a:t>prediction error</a:t>
                </a:r>
                <a:endParaRPr lang="en-GB" dirty="0">
                  <a:solidFill>
                    <a:srgbClr val="990033"/>
                  </a:solidFill>
                </a:endParaRPr>
              </a:p>
            </p:txBody>
          </p:sp>
        </p:grpSp>
        <p:graphicFrame>
          <p:nvGraphicFramePr>
            <p:cNvPr id="353294" name="Object 14"/>
            <p:cNvGraphicFramePr>
              <a:graphicFrameLocks noChangeAspect="1"/>
            </p:cNvGraphicFramePr>
            <p:nvPr>
              <p:extLst>
                <p:ext uri="{D42A27DB-BD31-4B8C-83A1-F6EECF244321}">
                  <p14:modId xmlns:p14="http://schemas.microsoft.com/office/powerpoint/2010/main" xmlns="" val="2800198297"/>
                </p:ext>
              </p:extLst>
            </p:nvPr>
          </p:nvGraphicFramePr>
          <p:xfrm>
            <a:off x="7954757" y="3305885"/>
            <a:ext cx="328613" cy="438150"/>
          </p:xfrm>
          <a:graphic>
            <a:graphicData uri="http://schemas.openxmlformats.org/presentationml/2006/ole">
              <p:oleObj spid="_x0000_s353336" name="Equation" r:id="rId7" imgW="152268" imgH="203024" progId="Equation.DSMT4">
                <p:embed/>
              </p:oleObj>
            </a:graphicData>
          </a:graphic>
        </p:graphicFrame>
        <p:cxnSp>
          <p:nvCxnSpPr>
            <p:cNvPr id="38" name="AutoShape 16"/>
            <p:cNvCxnSpPr>
              <a:cxnSpLocks noChangeShapeType="1"/>
            </p:cNvCxnSpPr>
            <p:nvPr/>
          </p:nvCxnSpPr>
          <p:spPr bwMode="auto">
            <a:xfrm rot="10800000">
              <a:off x="6078125" y="3654025"/>
              <a:ext cx="720078" cy="1"/>
            </a:xfrm>
            <a:prstGeom prst="curvedConnector3">
              <a:avLst>
                <a:gd name="adj1" fmla="val 50000"/>
              </a:avLst>
            </a:prstGeom>
            <a:noFill/>
            <a:ln w="12700">
              <a:solidFill>
                <a:schemeClr val="bg2"/>
              </a:solidFill>
              <a:round/>
              <a:headEnd/>
              <a:tailEnd type="triangle" w="med" len="med"/>
            </a:ln>
          </p:spPr>
        </p:cxnSp>
        <p:cxnSp>
          <p:nvCxnSpPr>
            <p:cNvPr id="41" name="AutoShape 22"/>
            <p:cNvCxnSpPr>
              <a:cxnSpLocks noChangeShapeType="1"/>
              <a:stCxn id="25" idx="3"/>
              <a:endCxn id="353288" idx="2"/>
            </p:cNvCxnSpPr>
            <p:nvPr/>
          </p:nvCxnSpPr>
          <p:spPr bwMode="auto">
            <a:xfrm flipV="1">
              <a:off x="5440988" y="4023066"/>
              <a:ext cx="1983825" cy="1213388"/>
            </a:xfrm>
            <a:prstGeom prst="curvedConnector2">
              <a:avLst/>
            </a:prstGeom>
            <a:noFill/>
            <a:ln w="9525">
              <a:solidFill>
                <a:srgbClr val="990033"/>
              </a:solidFill>
              <a:round/>
              <a:headEnd/>
              <a:tailEnd type="triangle" w="med" len="med"/>
            </a:ln>
          </p:spPr>
        </p:cxnSp>
        <p:pic>
          <p:nvPicPr>
            <p:cNvPr id="18" name="Picture 6" descr="Caught in The (Right) Moment Collection"/>
            <p:cNvPicPr>
              <a:picLocks noChangeAspect="1" noChangeArrowheads="1"/>
            </p:cNvPicPr>
            <p:nvPr/>
          </p:nvPicPr>
          <p:blipFill>
            <a:blip r:embed="rId8" cstate="print">
              <a:extLst>
                <a:ext uri="{BEBA8EAE-BF5A-486C-A8C5-ECC9F3942E4B}">
                  <a14:imgProps xmlns:a14="http://schemas.microsoft.com/office/drawing/2010/main" xmlns="">
                    <a14:imgLayer r:embed="rId12">
                      <a14:imgEffect>
                        <a14:artisticGlowDiffused/>
                      </a14:imgEffect>
                    </a14:imgLayer>
                  </a14:imgProps>
                </a:ext>
              </a:extLst>
            </a:blip>
            <a:srcRect l="48161" b="44643"/>
            <a:stretch>
              <a:fillRect/>
            </a:stretch>
          </p:blipFill>
          <p:spPr bwMode="auto">
            <a:xfrm>
              <a:off x="4583282" y="3158970"/>
              <a:ext cx="1404833" cy="1395155"/>
            </a:xfrm>
            <a:prstGeom prst="ellipse">
              <a:avLst/>
            </a:prstGeom>
            <a:ln>
              <a:noFill/>
            </a:ln>
            <a:effectLst>
              <a:softEdge rad="112500"/>
            </a:effectLst>
          </p:spPr>
        </p:pic>
      </p:grpSp>
      <p:pic>
        <p:nvPicPr>
          <p:cNvPr id="19" name="Picture 6" descr="Caught in The (Right) Moment Collection"/>
          <p:cNvPicPr>
            <a:picLocks noChangeAspect="1" noChangeArrowheads="1"/>
          </p:cNvPicPr>
          <p:nvPr/>
        </p:nvPicPr>
        <p:blipFill>
          <a:blip r:embed="rId4" cstate="print"/>
          <a:srcRect/>
          <a:stretch>
            <a:fillRect/>
          </a:stretch>
        </p:blipFill>
        <p:spPr bwMode="auto">
          <a:xfrm>
            <a:off x="2335786" y="3157257"/>
            <a:ext cx="2709978" cy="252028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33" name="Picture 9" descr="https://encrypted-tbn3.gstatic.com/images?q=tbn:ANd9GcRH8DyLC9fgEnmghP_HCpTopftoQvvDDl0k3yGzyo17AnXr9NtZ"/>
          <p:cNvPicPr>
            <a:picLocks noChangeAspect="1" noChangeArrowheads="1"/>
          </p:cNvPicPr>
          <p:nvPr/>
        </p:nvPicPr>
        <p:blipFill>
          <a:blip r:embed="rId2" cstate="print">
            <a:duotone>
              <a:prstClr val="black"/>
              <a:schemeClr val="accent5">
                <a:tint val="45000"/>
                <a:satMod val="400000"/>
              </a:schemeClr>
            </a:duotone>
          </a:blip>
          <a:srcRect l="10910" r="10909"/>
          <a:stretch>
            <a:fillRect/>
          </a:stretch>
        </p:blipFill>
        <p:spPr bwMode="auto">
          <a:xfrm>
            <a:off x="6663190" y="2841639"/>
            <a:ext cx="1935215" cy="1165726"/>
          </a:xfrm>
          <a:prstGeom prst="rect">
            <a:avLst/>
          </a:prstGeom>
          <a:ln>
            <a:noFill/>
          </a:ln>
          <a:effectLst>
            <a:outerShdw blurRad="190500" algn="tl" rotWithShape="0">
              <a:srgbClr val="000000">
                <a:alpha val="70000"/>
              </a:srgbClr>
            </a:outerShdw>
          </a:effectLst>
        </p:spPr>
      </p:pic>
      <p:sp>
        <p:nvSpPr>
          <p:cNvPr id="10243" name="Text Box 3"/>
          <p:cNvSpPr txBox="1">
            <a:spLocks noChangeArrowheads="1"/>
          </p:cNvSpPr>
          <p:nvPr/>
        </p:nvSpPr>
        <p:spPr bwMode="auto">
          <a:xfrm>
            <a:off x="3363768" y="1043735"/>
            <a:ext cx="3254417" cy="461665"/>
          </a:xfrm>
          <a:prstGeom prst="rect">
            <a:avLst/>
          </a:prstGeom>
          <a:noFill/>
          <a:ln w="12700">
            <a:noFill/>
            <a:miter lim="800000"/>
            <a:headEnd/>
            <a:tailEnd/>
          </a:ln>
        </p:spPr>
        <p:txBody>
          <a:bodyPr wrap="none">
            <a:spAutoFit/>
          </a:bodyPr>
          <a:lstStyle/>
          <a:p>
            <a:r>
              <a:rPr lang="en-GB" sz="2400" dirty="0" smtClean="0">
                <a:solidFill>
                  <a:srgbClr val="990033"/>
                </a:solidFill>
              </a:rPr>
              <a:t>Making our own sensations</a:t>
            </a:r>
            <a:endParaRPr lang="en-US" sz="2400" dirty="0">
              <a:solidFill>
                <a:srgbClr val="990033"/>
              </a:solidFill>
            </a:endParaRPr>
          </a:p>
        </p:txBody>
      </p:sp>
      <p:pic>
        <p:nvPicPr>
          <p:cNvPr id="10244" name="Picture 5" descr="Leonardo-6"/>
          <p:cNvPicPr>
            <a:picLocks noChangeAspect="1" noChangeArrowheads="1"/>
          </p:cNvPicPr>
          <p:nvPr/>
        </p:nvPicPr>
        <p:blipFill>
          <a:blip r:embed="rId3" cstate="print">
            <a:duotone>
              <a:prstClr val="black"/>
              <a:schemeClr val="accent5">
                <a:tint val="45000"/>
                <a:satMod val="400000"/>
              </a:schemeClr>
            </a:duotone>
          </a:blip>
          <a:srcRect r="3073" b="3670"/>
          <a:stretch>
            <a:fillRect/>
          </a:stretch>
        </p:blipFill>
        <p:spPr bwMode="auto">
          <a:xfrm>
            <a:off x="1710944" y="2774373"/>
            <a:ext cx="1351849" cy="1219723"/>
          </a:xfrm>
          <a:prstGeom prst="rect">
            <a:avLst/>
          </a:prstGeom>
          <a:ln>
            <a:noFill/>
          </a:ln>
          <a:effectLst>
            <a:outerShdw blurRad="190500" algn="tl" rotWithShape="0">
              <a:srgbClr val="000000">
                <a:alpha val="70000"/>
              </a:srgbClr>
            </a:outerShdw>
          </a:effectLst>
        </p:spPr>
      </p:pic>
      <p:pic>
        <p:nvPicPr>
          <p:cNvPr id="10245" name="Picture 6" descr="davincieye"/>
          <p:cNvPicPr>
            <a:picLocks noChangeAspect="1" noChangeArrowheads="1"/>
          </p:cNvPicPr>
          <p:nvPr/>
        </p:nvPicPr>
        <p:blipFill>
          <a:blip r:embed="rId4" cstate="print">
            <a:duotone>
              <a:prstClr val="black"/>
              <a:schemeClr val="accent5">
                <a:tint val="45000"/>
                <a:satMod val="400000"/>
              </a:schemeClr>
            </a:duotone>
          </a:blip>
          <a:srcRect l="12386" t="6497" r="4918" b="3813"/>
          <a:stretch>
            <a:fillRect/>
          </a:stretch>
        </p:blipFill>
        <p:spPr bwMode="auto">
          <a:xfrm>
            <a:off x="1215886" y="2414327"/>
            <a:ext cx="990110" cy="691440"/>
          </a:xfrm>
          <a:prstGeom prst="rect">
            <a:avLst/>
          </a:prstGeom>
          <a:ln>
            <a:noFill/>
          </a:ln>
          <a:effectLst>
            <a:outerShdw blurRad="190500" algn="tl" rotWithShape="0">
              <a:srgbClr val="000000">
                <a:alpha val="70000"/>
              </a:srgbClr>
            </a:outerShdw>
          </a:effectLst>
        </p:spPr>
      </p:pic>
      <p:sp>
        <p:nvSpPr>
          <p:cNvPr id="10246" name="Text Box 8"/>
          <p:cNvSpPr txBox="1">
            <a:spLocks noChangeArrowheads="1"/>
          </p:cNvSpPr>
          <p:nvPr/>
        </p:nvSpPr>
        <p:spPr bwMode="auto">
          <a:xfrm>
            <a:off x="2702753" y="4869450"/>
            <a:ext cx="1710187" cy="584775"/>
          </a:xfrm>
          <a:prstGeom prst="rect">
            <a:avLst/>
          </a:prstGeom>
          <a:noFill/>
          <a:ln w="12700">
            <a:noFill/>
            <a:miter lim="800000"/>
            <a:headEnd/>
            <a:tailEnd/>
          </a:ln>
        </p:spPr>
        <p:txBody>
          <a:bodyPr wrap="square">
            <a:spAutoFit/>
          </a:bodyPr>
          <a:lstStyle/>
          <a:p>
            <a:pPr algn="ctr"/>
            <a:r>
              <a:rPr lang="en-GB" sz="1600" dirty="0" smtClean="0">
                <a:solidFill>
                  <a:srgbClr val="990033"/>
                </a:solidFill>
              </a:rPr>
              <a:t>Changing sensations</a:t>
            </a:r>
            <a:endParaRPr lang="en-US" sz="1600" dirty="0">
              <a:solidFill>
                <a:srgbClr val="990033"/>
              </a:solidFill>
            </a:endParaRPr>
          </a:p>
        </p:txBody>
      </p:sp>
      <p:sp>
        <p:nvSpPr>
          <p:cNvPr id="10247" name="Text Box 9"/>
          <p:cNvSpPr txBox="1">
            <a:spLocks noChangeArrowheads="1"/>
          </p:cNvSpPr>
          <p:nvPr/>
        </p:nvSpPr>
        <p:spPr bwMode="auto">
          <a:xfrm>
            <a:off x="3719698" y="2090465"/>
            <a:ext cx="2441694" cy="400110"/>
          </a:xfrm>
          <a:prstGeom prst="rect">
            <a:avLst/>
          </a:prstGeom>
          <a:noFill/>
          <a:ln w="12700">
            <a:noFill/>
            <a:miter lim="800000"/>
            <a:headEnd/>
            <a:tailEnd/>
          </a:ln>
        </p:spPr>
        <p:txBody>
          <a:bodyPr wrap="none">
            <a:spAutoFit/>
          </a:bodyPr>
          <a:lstStyle/>
          <a:p>
            <a:pPr algn="ctr"/>
            <a:r>
              <a:rPr lang="en-GB" sz="2000" dirty="0">
                <a:solidFill>
                  <a:srgbClr val="990033"/>
                </a:solidFill>
              </a:rPr>
              <a:t>sensations – predictions</a:t>
            </a:r>
            <a:endParaRPr lang="en-US" sz="2000" dirty="0">
              <a:solidFill>
                <a:srgbClr val="990033"/>
              </a:solidFill>
            </a:endParaRPr>
          </a:p>
        </p:txBody>
      </p:sp>
      <p:cxnSp>
        <p:nvCxnSpPr>
          <p:cNvPr id="10248" name="AutoShape 11"/>
          <p:cNvCxnSpPr>
            <a:cxnSpLocks noChangeShapeType="1"/>
            <a:stCxn id="205833" idx="0"/>
            <a:endCxn id="10247" idx="3"/>
          </p:cNvCxnSpPr>
          <p:nvPr/>
        </p:nvCxnSpPr>
        <p:spPr bwMode="auto">
          <a:xfrm rot="16200000" flipV="1">
            <a:off x="6620536" y="1831377"/>
            <a:ext cx="551119" cy="1469406"/>
          </a:xfrm>
          <a:prstGeom prst="curvedConnector2">
            <a:avLst/>
          </a:prstGeom>
          <a:noFill/>
          <a:ln w="9525">
            <a:solidFill>
              <a:srgbClr val="990033"/>
            </a:solidFill>
            <a:round/>
            <a:headEnd/>
            <a:tailEnd type="triangle" w="med" len="med"/>
          </a:ln>
        </p:spPr>
      </p:cxnSp>
      <p:cxnSp>
        <p:nvCxnSpPr>
          <p:cNvPr id="10250" name="AutoShape 13"/>
          <p:cNvCxnSpPr>
            <a:cxnSpLocks noChangeShapeType="1"/>
            <a:stCxn id="10244" idx="0"/>
            <a:endCxn id="10247" idx="1"/>
          </p:cNvCxnSpPr>
          <p:nvPr/>
        </p:nvCxnSpPr>
        <p:spPr bwMode="auto">
          <a:xfrm rot="5400000" flipH="1" flipV="1">
            <a:off x="2811357" y="1866033"/>
            <a:ext cx="483853" cy="1332829"/>
          </a:xfrm>
          <a:prstGeom prst="curvedConnector2">
            <a:avLst/>
          </a:prstGeom>
          <a:noFill/>
          <a:ln w="9525">
            <a:solidFill>
              <a:srgbClr val="990033"/>
            </a:solidFill>
            <a:round/>
            <a:headEnd/>
            <a:tailEnd type="triangle" w="med" len="med"/>
          </a:ln>
        </p:spPr>
      </p:cxnSp>
      <p:sp>
        <p:nvSpPr>
          <p:cNvPr id="10251" name="Text Box 15"/>
          <p:cNvSpPr txBox="1">
            <a:spLocks noChangeArrowheads="1"/>
          </p:cNvSpPr>
          <p:nvPr/>
        </p:nvSpPr>
        <p:spPr bwMode="auto">
          <a:xfrm>
            <a:off x="4134365" y="2765075"/>
            <a:ext cx="1624163" cy="400110"/>
          </a:xfrm>
          <a:prstGeom prst="rect">
            <a:avLst/>
          </a:prstGeom>
          <a:solidFill>
            <a:srgbClr val="FF3300"/>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algn="ctr">
              <a:defRPr/>
            </a:pPr>
            <a:r>
              <a:rPr lang="en-GB" sz="2000">
                <a:solidFill>
                  <a:schemeClr val="bg1"/>
                </a:solidFill>
                <a:cs typeface="Arial" charset="0"/>
              </a:rPr>
              <a:t>Prediction error</a:t>
            </a:r>
            <a:endParaRPr lang="en-US" sz="2000">
              <a:solidFill>
                <a:schemeClr val="bg1"/>
              </a:solidFill>
              <a:cs typeface="Arial" charset="0"/>
            </a:endParaRPr>
          </a:p>
        </p:txBody>
      </p:sp>
      <p:sp>
        <p:nvSpPr>
          <p:cNvPr id="10254" name="Text Box 16"/>
          <p:cNvSpPr txBox="1">
            <a:spLocks noChangeArrowheads="1"/>
          </p:cNvSpPr>
          <p:nvPr/>
        </p:nvSpPr>
        <p:spPr bwMode="auto">
          <a:xfrm>
            <a:off x="5583070" y="4869450"/>
            <a:ext cx="1620900" cy="584775"/>
          </a:xfrm>
          <a:prstGeom prst="rect">
            <a:avLst/>
          </a:prstGeom>
          <a:noFill/>
          <a:ln w="12700">
            <a:noFill/>
            <a:miter lim="800000"/>
            <a:headEnd/>
            <a:tailEnd/>
          </a:ln>
        </p:spPr>
        <p:txBody>
          <a:bodyPr wrap="square">
            <a:spAutoFit/>
          </a:bodyPr>
          <a:lstStyle/>
          <a:p>
            <a:pPr algn="ctr"/>
            <a:r>
              <a:rPr lang="en-GB" sz="1600" dirty="0" smtClean="0">
                <a:solidFill>
                  <a:srgbClr val="990033"/>
                </a:solidFill>
              </a:rPr>
              <a:t>Changing predictions</a:t>
            </a:r>
            <a:endParaRPr lang="en-US" sz="1600" dirty="0">
              <a:solidFill>
                <a:srgbClr val="990033"/>
              </a:solidFill>
            </a:endParaRPr>
          </a:p>
        </p:txBody>
      </p:sp>
      <p:sp>
        <p:nvSpPr>
          <p:cNvPr id="10253" name="Text Box 17"/>
          <p:cNvSpPr txBox="1">
            <a:spLocks noChangeArrowheads="1"/>
          </p:cNvSpPr>
          <p:nvPr/>
        </p:nvSpPr>
        <p:spPr bwMode="auto">
          <a:xfrm>
            <a:off x="3017785" y="4430725"/>
            <a:ext cx="1080120" cy="400110"/>
          </a:xfrm>
          <a:prstGeom prst="rect">
            <a:avLst/>
          </a:prstGeom>
          <a:solidFill>
            <a:schemeClr val="accent2">
              <a:lumMod val="50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defRPr/>
            </a:pPr>
            <a:r>
              <a:rPr lang="en-GB" sz="2000" dirty="0">
                <a:solidFill>
                  <a:schemeClr val="bg1"/>
                </a:solidFill>
                <a:cs typeface="Arial" charset="0"/>
              </a:rPr>
              <a:t>Action</a:t>
            </a:r>
            <a:endParaRPr lang="en-US" sz="2000" dirty="0">
              <a:solidFill>
                <a:schemeClr val="bg1"/>
              </a:solidFill>
              <a:cs typeface="Arial" charset="0"/>
            </a:endParaRPr>
          </a:p>
        </p:txBody>
      </p:sp>
      <p:sp>
        <p:nvSpPr>
          <p:cNvPr id="2" name="Text Box 18"/>
          <p:cNvSpPr txBox="1">
            <a:spLocks noChangeArrowheads="1"/>
          </p:cNvSpPr>
          <p:nvPr/>
        </p:nvSpPr>
        <p:spPr bwMode="auto">
          <a:xfrm>
            <a:off x="5785552" y="4439552"/>
            <a:ext cx="1191352" cy="400110"/>
          </a:xfrm>
          <a:prstGeom prst="rect">
            <a:avLst/>
          </a:prstGeom>
          <a:solidFill>
            <a:srgbClr val="990033"/>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algn="ctr">
              <a:defRPr/>
            </a:pPr>
            <a:r>
              <a:rPr lang="en-GB" sz="2000" dirty="0">
                <a:solidFill>
                  <a:schemeClr val="bg1"/>
                </a:solidFill>
                <a:cs typeface="Arial" charset="0"/>
              </a:rPr>
              <a:t>Perception</a:t>
            </a:r>
            <a:endParaRPr lang="en-US" sz="2000" dirty="0">
              <a:solidFill>
                <a:schemeClr val="bg1"/>
              </a:solidFill>
              <a:cs typeface="Arial" charset="0"/>
            </a:endParaRPr>
          </a:p>
        </p:txBody>
      </p:sp>
      <p:cxnSp>
        <p:nvCxnSpPr>
          <p:cNvPr id="10261" name="AutoShape 19"/>
          <p:cNvCxnSpPr>
            <a:cxnSpLocks noChangeShapeType="1"/>
            <a:stCxn id="10251" idx="2"/>
            <a:endCxn id="10253" idx="3"/>
          </p:cNvCxnSpPr>
          <p:nvPr/>
        </p:nvCxnSpPr>
        <p:spPr bwMode="auto">
          <a:xfrm rot="5400000">
            <a:off x="3789379" y="3473711"/>
            <a:ext cx="1465595" cy="848542"/>
          </a:xfrm>
          <a:prstGeom prst="curvedConnector2">
            <a:avLst/>
          </a:prstGeom>
          <a:noFill/>
          <a:ln w="9525">
            <a:solidFill>
              <a:srgbClr val="FF3300"/>
            </a:solidFill>
            <a:round/>
            <a:headEnd/>
            <a:tailEnd type="triangle" w="med" len="med"/>
          </a:ln>
        </p:spPr>
      </p:cxnSp>
      <p:cxnSp>
        <p:nvCxnSpPr>
          <p:cNvPr id="10262" name="AutoShape 20"/>
          <p:cNvCxnSpPr>
            <a:cxnSpLocks noChangeShapeType="1"/>
            <a:stCxn id="10251" idx="2"/>
            <a:endCxn id="2" idx="1"/>
          </p:cNvCxnSpPr>
          <p:nvPr/>
        </p:nvCxnSpPr>
        <p:spPr bwMode="auto">
          <a:xfrm rot="16200000" flipH="1">
            <a:off x="4628788" y="3482843"/>
            <a:ext cx="1474422" cy="839105"/>
          </a:xfrm>
          <a:prstGeom prst="curvedConnector2">
            <a:avLst/>
          </a:prstGeom>
          <a:noFill/>
          <a:ln w="9525">
            <a:solidFill>
              <a:srgbClr val="FF3300"/>
            </a:solidFill>
            <a:round/>
            <a:headEnd/>
            <a:tailEnd type="triangle" w="med" len="med"/>
          </a:ln>
        </p:spPr>
      </p:cxnSp>
      <p:cxnSp>
        <p:nvCxnSpPr>
          <p:cNvPr id="10263" name="AutoShape 21"/>
          <p:cNvCxnSpPr>
            <a:cxnSpLocks noChangeShapeType="1"/>
            <a:stCxn id="10253" idx="1"/>
            <a:endCxn id="10244" idx="2"/>
          </p:cNvCxnSpPr>
          <p:nvPr/>
        </p:nvCxnSpPr>
        <p:spPr bwMode="auto">
          <a:xfrm rot="10800000">
            <a:off x="2386869" y="3994096"/>
            <a:ext cx="630916" cy="636684"/>
          </a:xfrm>
          <a:prstGeom prst="curvedConnector2">
            <a:avLst/>
          </a:prstGeom>
          <a:noFill/>
          <a:ln w="9525">
            <a:solidFill>
              <a:schemeClr val="tx1"/>
            </a:solidFill>
            <a:round/>
            <a:headEnd/>
            <a:tailEnd type="triangle" w="med" len="med"/>
          </a:ln>
        </p:spPr>
      </p:cxnSp>
      <p:cxnSp>
        <p:nvCxnSpPr>
          <p:cNvPr id="10264" name="AutoShape 22"/>
          <p:cNvCxnSpPr>
            <a:cxnSpLocks noChangeShapeType="1"/>
            <a:stCxn id="2" idx="3"/>
            <a:endCxn id="205833" idx="2"/>
          </p:cNvCxnSpPr>
          <p:nvPr/>
        </p:nvCxnSpPr>
        <p:spPr bwMode="auto">
          <a:xfrm flipV="1">
            <a:off x="6976904" y="4007365"/>
            <a:ext cx="653894" cy="632242"/>
          </a:xfrm>
          <a:prstGeom prst="curvedConnector2">
            <a:avLst/>
          </a:prstGeom>
          <a:noFill/>
          <a:ln w="9525">
            <a:solidFill>
              <a:srgbClr val="990033"/>
            </a:solidFill>
            <a:round/>
            <a:headEnd/>
            <a:tailEnd type="triangle" w="med" len="med"/>
          </a:ln>
        </p:spPr>
      </p:cxn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60"/>
          <p:cNvGrpSpPr>
            <a:grpSpLocks/>
          </p:cNvGrpSpPr>
          <p:nvPr/>
        </p:nvGrpSpPr>
        <p:grpSpPr bwMode="auto">
          <a:xfrm>
            <a:off x="1992415" y="2279625"/>
            <a:ext cx="1295400" cy="2949575"/>
            <a:chOff x="1079" y="436"/>
            <a:chExt cx="816" cy="1858"/>
          </a:xfrm>
        </p:grpSpPr>
        <p:sp>
          <p:nvSpPr>
            <p:cNvPr id="3087" name="AutoShape 211"/>
            <p:cNvSpPr>
              <a:spLocks noChangeArrowheads="1"/>
            </p:cNvSpPr>
            <p:nvPr/>
          </p:nvSpPr>
          <p:spPr bwMode="auto">
            <a:xfrm>
              <a:off x="1396" y="525"/>
              <a:ext cx="499" cy="1724"/>
            </a:xfrm>
            <a:prstGeom prst="triangle">
              <a:avLst>
                <a:gd name="adj" fmla="val 50000"/>
              </a:avLst>
            </a:prstGeom>
            <a:solidFill>
              <a:srgbClr val="DDDDDD"/>
            </a:solidFill>
            <a:ln w="9525">
              <a:noFill/>
              <a:miter lim="800000"/>
              <a:headEnd/>
              <a:tailEnd/>
            </a:ln>
          </p:spPr>
          <p:txBody>
            <a:bodyPr wrap="none" anchor="ctr"/>
            <a:lstStyle/>
            <a:p>
              <a:endParaRPr lang="en-US" sz="2400">
                <a:solidFill>
                  <a:srgbClr val="990033"/>
                </a:solidFill>
              </a:endParaRPr>
            </a:p>
          </p:txBody>
        </p:sp>
        <p:sp>
          <p:nvSpPr>
            <p:cNvPr id="3088" name="Oval 213"/>
            <p:cNvSpPr>
              <a:spLocks noChangeArrowheads="1"/>
            </p:cNvSpPr>
            <p:nvPr/>
          </p:nvSpPr>
          <p:spPr bwMode="auto">
            <a:xfrm>
              <a:off x="1532" y="1661"/>
              <a:ext cx="227" cy="226"/>
            </a:xfrm>
            <a:prstGeom prst="ellipse">
              <a:avLst/>
            </a:prstGeom>
            <a:solidFill>
              <a:schemeClr val="bg1"/>
            </a:solidFill>
            <a:ln w="9525">
              <a:solidFill>
                <a:srgbClr val="FF3300"/>
              </a:solidFill>
              <a:round/>
              <a:headEnd/>
              <a:tailEnd/>
            </a:ln>
          </p:spPr>
          <p:txBody>
            <a:bodyPr wrap="none" anchor="ctr"/>
            <a:lstStyle/>
            <a:p>
              <a:endParaRPr lang="en-US" sz="2400">
                <a:solidFill>
                  <a:srgbClr val="990033"/>
                </a:solidFill>
              </a:endParaRPr>
            </a:p>
          </p:txBody>
        </p:sp>
        <p:graphicFrame>
          <p:nvGraphicFramePr>
            <p:cNvPr id="3089" name="Object 214"/>
            <p:cNvGraphicFramePr>
              <a:graphicFrameLocks noChangeAspect="1"/>
            </p:cNvGraphicFramePr>
            <p:nvPr>
              <p:extLst>
                <p:ext uri="{D42A27DB-BD31-4B8C-83A1-F6EECF244321}">
                  <p14:modId xmlns:p14="http://schemas.microsoft.com/office/powerpoint/2010/main" xmlns="" val="3812608326"/>
                </p:ext>
              </p:extLst>
            </p:nvPr>
          </p:nvGraphicFramePr>
          <p:xfrm>
            <a:off x="1565" y="1694"/>
            <a:ext cx="168" cy="152"/>
          </p:xfrm>
          <a:graphic>
            <a:graphicData uri="http://schemas.openxmlformats.org/presentationml/2006/ole">
              <p:oleObj spid="_x0000_s240009" name="Equation" r:id="rId5" imgW="266469" imgH="241091" progId="Equation.DSMT4">
                <p:embed/>
              </p:oleObj>
            </a:graphicData>
          </a:graphic>
        </p:graphicFrame>
        <p:sp>
          <p:nvSpPr>
            <p:cNvPr id="3090" name="Oval 216"/>
            <p:cNvSpPr>
              <a:spLocks noChangeArrowheads="1"/>
            </p:cNvSpPr>
            <p:nvPr/>
          </p:nvSpPr>
          <p:spPr bwMode="auto">
            <a:xfrm>
              <a:off x="1532" y="1207"/>
              <a:ext cx="227" cy="226"/>
            </a:xfrm>
            <a:prstGeom prst="ellipse">
              <a:avLst/>
            </a:prstGeom>
            <a:solidFill>
              <a:schemeClr val="bg1"/>
            </a:solidFill>
            <a:ln w="9525">
              <a:solidFill>
                <a:schemeClr val="tx1"/>
              </a:solidFill>
              <a:round/>
              <a:headEnd/>
              <a:tailEnd/>
            </a:ln>
          </p:spPr>
          <p:txBody>
            <a:bodyPr wrap="none" anchor="ctr"/>
            <a:lstStyle/>
            <a:p>
              <a:endParaRPr lang="en-US" sz="2400">
                <a:solidFill>
                  <a:srgbClr val="990033"/>
                </a:solidFill>
              </a:endParaRPr>
            </a:p>
          </p:txBody>
        </p:sp>
        <p:graphicFrame>
          <p:nvGraphicFramePr>
            <p:cNvPr id="3091" name="Object 217"/>
            <p:cNvGraphicFramePr>
              <a:graphicFrameLocks noChangeAspect="1"/>
            </p:cNvGraphicFramePr>
            <p:nvPr>
              <p:extLst>
                <p:ext uri="{D42A27DB-BD31-4B8C-83A1-F6EECF244321}">
                  <p14:modId xmlns:p14="http://schemas.microsoft.com/office/powerpoint/2010/main" xmlns="" val="1288804791"/>
                </p:ext>
              </p:extLst>
            </p:nvPr>
          </p:nvGraphicFramePr>
          <p:xfrm>
            <a:off x="1565" y="1240"/>
            <a:ext cx="168" cy="152"/>
          </p:xfrm>
          <a:graphic>
            <a:graphicData uri="http://schemas.openxmlformats.org/presentationml/2006/ole">
              <p:oleObj spid="_x0000_s240010" name="Equation" r:id="rId6" imgW="266469" imgH="241091" progId="Equation.DSMT4">
                <p:embed/>
              </p:oleObj>
            </a:graphicData>
          </a:graphic>
        </p:graphicFrame>
        <p:sp>
          <p:nvSpPr>
            <p:cNvPr id="3092" name="Oval 219"/>
            <p:cNvSpPr>
              <a:spLocks noChangeArrowheads="1"/>
            </p:cNvSpPr>
            <p:nvPr/>
          </p:nvSpPr>
          <p:spPr bwMode="auto">
            <a:xfrm>
              <a:off x="1532" y="890"/>
              <a:ext cx="227" cy="226"/>
            </a:xfrm>
            <a:prstGeom prst="ellipse">
              <a:avLst/>
            </a:prstGeom>
            <a:solidFill>
              <a:schemeClr val="bg1"/>
            </a:solidFill>
            <a:ln w="9525">
              <a:solidFill>
                <a:srgbClr val="FF3300"/>
              </a:solidFill>
              <a:round/>
              <a:headEnd/>
              <a:tailEnd/>
            </a:ln>
          </p:spPr>
          <p:txBody>
            <a:bodyPr wrap="none" anchor="ctr"/>
            <a:lstStyle/>
            <a:p>
              <a:endParaRPr lang="en-US" sz="2400">
                <a:solidFill>
                  <a:srgbClr val="990033"/>
                </a:solidFill>
              </a:endParaRPr>
            </a:p>
          </p:txBody>
        </p:sp>
        <p:graphicFrame>
          <p:nvGraphicFramePr>
            <p:cNvPr id="3093" name="Object 220"/>
            <p:cNvGraphicFramePr>
              <a:graphicFrameLocks noChangeAspect="1"/>
            </p:cNvGraphicFramePr>
            <p:nvPr>
              <p:extLst>
                <p:ext uri="{D42A27DB-BD31-4B8C-83A1-F6EECF244321}">
                  <p14:modId xmlns:p14="http://schemas.microsoft.com/office/powerpoint/2010/main" xmlns="" val="3666363081"/>
                </p:ext>
              </p:extLst>
            </p:nvPr>
          </p:nvGraphicFramePr>
          <p:xfrm>
            <a:off x="1561" y="923"/>
            <a:ext cx="176" cy="152"/>
          </p:xfrm>
          <a:graphic>
            <a:graphicData uri="http://schemas.openxmlformats.org/presentationml/2006/ole">
              <p:oleObj spid="_x0000_s240011" name="Equation" r:id="rId7" imgW="279279" imgH="241195" progId="Equation.DSMT4">
                <p:embed/>
              </p:oleObj>
            </a:graphicData>
          </a:graphic>
        </p:graphicFrame>
        <p:sp>
          <p:nvSpPr>
            <p:cNvPr id="3094" name="Oval 222"/>
            <p:cNvSpPr>
              <a:spLocks noChangeArrowheads="1"/>
            </p:cNvSpPr>
            <p:nvPr/>
          </p:nvSpPr>
          <p:spPr bwMode="auto">
            <a:xfrm>
              <a:off x="1532" y="436"/>
              <a:ext cx="227" cy="226"/>
            </a:xfrm>
            <a:prstGeom prst="ellipse">
              <a:avLst/>
            </a:prstGeom>
            <a:solidFill>
              <a:schemeClr val="bg1"/>
            </a:solidFill>
            <a:ln w="9525">
              <a:solidFill>
                <a:schemeClr val="tx1"/>
              </a:solidFill>
              <a:round/>
              <a:headEnd/>
              <a:tailEnd/>
            </a:ln>
          </p:spPr>
          <p:txBody>
            <a:bodyPr wrap="none" anchor="ctr"/>
            <a:lstStyle/>
            <a:p>
              <a:endParaRPr lang="en-US" sz="2400">
                <a:solidFill>
                  <a:srgbClr val="990033"/>
                </a:solidFill>
              </a:endParaRPr>
            </a:p>
          </p:txBody>
        </p:sp>
        <p:graphicFrame>
          <p:nvGraphicFramePr>
            <p:cNvPr id="3095" name="Object 223"/>
            <p:cNvGraphicFramePr>
              <a:graphicFrameLocks noChangeAspect="1"/>
            </p:cNvGraphicFramePr>
            <p:nvPr>
              <p:extLst>
                <p:ext uri="{D42A27DB-BD31-4B8C-83A1-F6EECF244321}">
                  <p14:modId xmlns:p14="http://schemas.microsoft.com/office/powerpoint/2010/main" xmlns="" val="648681000"/>
                </p:ext>
              </p:extLst>
            </p:nvPr>
          </p:nvGraphicFramePr>
          <p:xfrm>
            <a:off x="1561" y="469"/>
            <a:ext cx="176" cy="152"/>
          </p:xfrm>
          <a:graphic>
            <a:graphicData uri="http://schemas.openxmlformats.org/presentationml/2006/ole">
              <p:oleObj spid="_x0000_s240012" name="Equation" r:id="rId8" imgW="279279" imgH="241195" progId="Equation.DSMT4">
                <p:embed/>
              </p:oleObj>
            </a:graphicData>
          </a:graphic>
        </p:graphicFrame>
        <p:sp>
          <p:nvSpPr>
            <p:cNvPr id="3096" name="Oval 225"/>
            <p:cNvSpPr>
              <a:spLocks noChangeArrowheads="1"/>
            </p:cNvSpPr>
            <p:nvPr/>
          </p:nvSpPr>
          <p:spPr bwMode="auto">
            <a:xfrm>
              <a:off x="1079" y="890"/>
              <a:ext cx="227" cy="226"/>
            </a:xfrm>
            <a:prstGeom prst="ellipse">
              <a:avLst/>
            </a:prstGeom>
            <a:solidFill>
              <a:srgbClr val="FFCCCC"/>
            </a:solidFill>
            <a:ln w="9525">
              <a:solidFill>
                <a:schemeClr val="bg2"/>
              </a:solidFill>
              <a:round/>
              <a:headEnd/>
              <a:tailEnd/>
            </a:ln>
          </p:spPr>
          <p:txBody>
            <a:bodyPr wrap="none" anchor="ctr"/>
            <a:lstStyle/>
            <a:p>
              <a:endParaRPr lang="en-US" sz="2400">
                <a:solidFill>
                  <a:srgbClr val="990033"/>
                </a:solidFill>
              </a:endParaRPr>
            </a:p>
          </p:txBody>
        </p:sp>
        <p:graphicFrame>
          <p:nvGraphicFramePr>
            <p:cNvPr id="3097" name="Object 226"/>
            <p:cNvGraphicFramePr>
              <a:graphicFrameLocks noChangeAspect="1"/>
            </p:cNvGraphicFramePr>
            <p:nvPr/>
          </p:nvGraphicFramePr>
          <p:xfrm>
            <a:off x="1124" y="917"/>
            <a:ext cx="176" cy="152"/>
          </p:xfrm>
          <a:graphic>
            <a:graphicData uri="http://schemas.openxmlformats.org/presentationml/2006/ole">
              <p:oleObj spid="_x0000_s240013" name="Equation" r:id="rId9" imgW="279279" imgH="241195" progId="Equation.DSMT4">
                <p:embed/>
              </p:oleObj>
            </a:graphicData>
          </a:graphic>
        </p:graphicFrame>
        <p:cxnSp>
          <p:nvCxnSpPr>
            <p:cNvPr id="3098" name="AutoShape 228"/>
            <p:cNvCxnSpPr>
              <a:cxnSpLocks noChangeShapeType="1"/>
              <a:stCxn id="3094" idx="4"/>
              <a:endCxn id="3092" idx="0"/>
            </p:cNvCxnSpPr>
            <p:nvPr/>
          </p:nvCxnSpPr>
          <p:spPr bwMode="auto">
            <a:xfrm>
              <a:off x="1646" y="662"/>
              <a:ext cx="0" cy="228"/>
            </a:xfrm>
            <a:prstGeom prst="straightConnector1">
              <a:avLst/>
            </a:prstGeom>
            <a:noFill/>
            <a:ln w="9525">
              <a:solidFill>
                <a:schemeClr val="tx1"/>
              </a:solidFill>
              <a:round/>
              <a:headEnd/>
              <a:tailEnd type="triangle" w="med" len="med"/>
            </a:ln>
          </p:spPr>
        </p:cxnSp>
        <p:cxnSp>
          <p:nvCxnSpPr>
            <p:cNvPr id="3099" name="AutoShape 229"/>
            <p:cNvCxnSpPr>
              <a:cxnSpLocks noChangeShapeType="1"/>
              <a:stCxn id="3092" idx="4"/>
              <a:endCxn id="3090" idx="0"/>
            </p:cNvCxnSpPr>
            <p:nvPr/>
          </p:nvCxnSpPr>
          <p:spPr bwMode="auto">
            <a:xfrm>
              <a:off x="1646" y="1116"/>
              <a:ext cx="0" cy="91"/>
            </a:xfrm>
            <a:prstGeom prst="straightConnector1">
              <a:avLst/>
            </a:prstGeom>
            <a:noFill/>
            <a:ln w="9525">
              <a:solidFill>
                <a:schemeClr val="tx1"/>
              </a:solidFill>
              <a:round/>
              <a:headEnd/>
              <a:tailEnd type="triangle" w="med" len="med"/>
            </a:ln>
          </p:spPr>
        </p:cxnSp>
        <p:cxnSp>
          <p:nvCxnSpPr>
            <p:cNvPr id="3100" name="AutoShape 230"/>
            <p:cNvCxnSpPr>
              <a:cxnSpLocks noChangeShapeType="1"/>
              <a:stCxn id="3090" idx="4"/>
              <a:endCxn id="3088" idx="0"/>
            </p:cNvCxnSpPr>
            <p:nvPr/>
          </p:nvCxnSpPr>
          <p:spPr bwMode="auto">
            <a:xfrm>
              <a:off x="1646" y="1433"/>
              <a:ext cx="0" cy="228"/>
            </a:xfrm>
            <a:prstGeom prst="straightConnector1">
              <a:avLst/>
            </a:prstGeom>
            <a:noFill/>
            <a:ln w="9525">
              <a:solidFill>
                <a:schemeClr val="tx1"/>
              </a:solidFill>
              <a:round/>
              <a:headEnd/>
              <a:tailEnd type="triangle" w="med" len="med"/>
            </a:ln>
          </p:spPr>
        </p:cxnSp>
        <p:cxnSp>
          <p:nvCxnSpPr>
            <p:cNvPr id="3103" name="AutoShape 236"/>
            <p:cNvCxnSpPr>
              <a:cxnSpLocks noChangeShapeType="1"/>
              <a:stCxn id="3088" idx="4"/>
              <a:endCxn id="3101" idx="0"/>
            </p:cNvCxnSpPr>
            <p:nvPr/>
          </p:nvCxnSpPr>
          <p:spPr bwMode="auto">
            <a:xfrm>
              <a:off x="1646" y="1887"/>
              <a:ext cx="0" cy="90"/>
            </a:xfrm>
            <a:prstGeom prst="straightConnector1">
              <a:avLst/>
            </a:prstGeom>
            <a:noFill/>
            <a:ln w="9525">
              <a:solidFill>
                <a:schemeClr val="tx1"/>
              </a:solidFill>
              <a:round/>
              <a:headEnd/>
              <a:tailEnd type="triangle" w="med" len="med"/>
            </a:ln>
          </p:spPr>
        </p:cxnSp>
        <p:sp>
          <p:nvSpPr>
            <p:cNvPr id="3105" name="Oval 238"/>
            <p:cNvSpPr>
              <a:spLocks noChangeArrowheads="1"/>
            </p:cNvSpPr>
            <p:nvPr/>
          </p:nvSpPr>
          <p:spPr bwMode="auto">
            <a:xfrm>
              <a:off x="1396" y="2204"/>
              <a:ext cx="499" cy="90"/>
            </a:xfrm>
            <a:prstGeom prst="ellipse">
              <a:avLst/>
            </a:prstGeom>
            <a:solidFill>
              <a:srgbClr val="DDDDDD"/>
            </a:solidFill>
            <a:ln w="9525">
              <a:noFill/>
              <a:round/>
              <a:headEnd/>
              <a:tailEnd/>
            </a:ln>
          </p:spPr>
          <p:txBody>
            <a:bodyPr wrap="none" anchor="ctr"/>
            <a:lstStyle/>
            <a:p>
              <a:endParaRPr lang="en-US" sz="2400">
                <a:solidFill>
                  <a:srgbClr val="990033"/>
                </a:solidFill>
              </a:endParaRPr>
            </a:p>
          </p:txBody>
        </p:sp>
        <p:sp>
          <p:nvSpPr>
            <p:cNvPr id="3107" name="Oval 242"/>
            <p:cNvSpPr>
              <a:spLocks noChangeArrowheads="1"/>
            </p:cNvSpPr>
            <p:nvPr/>
          </p:nvSpPr>
          <p:spPr bwMode="auto">
            <a:xfrm>
              <a:off x="1079" y="436"/>
              <a:ext cx="227" cy="226"/>
            </a:xfrm>
            <a:prstGeom prst="ellipse">
              <a:avLst/>
            </a:prstGeom>
            <a:solidFill>
              <a:srgbClr val="FFCCCC"/>
            </a:solidFill>
            <a:ln w="9525">
              <a:solidFill>
                <a:schemeClr val="bg2"/>
              </a:solidFill>
              <a:round/>
              <a:headEnd/>
              <a:tailEnd/>
            </a:ln>
          </p:spPr>
          <p:txBody>
            <a:bodyPr wrap="none" anchor="ctr"/>
            <a:lstStyle/>
            <a:p>
              <a:endParaRPr lang="en-US" sz="2400">
                <a:solidFill>
                  <a:srgbClr val="990033"/>
                </a:solidFill>
              </a:endParaRPr>
            </a:p>
          </p:txBody>
        </p:sp>
        <p:graphicFrame>
          <p:nvGraphicFramePr>
            <p:cNvPr id="3108" name="Object 243"/>
            <p:cNvGraphicFramePr>
              <a:graphicFrameLocks noChangeAspect="1"/>
            </p:cNvGraphicFramePr>
            <p:nvPr/>
          </p:nvGraphicFramePr>
          <p:xfrm>
            <a:off x="1127" y="463"/>
            <a:ext cx="168" cy="152"/>
          </p:xfrm>
          <a:graphic>
            <a:graphicData uri="http://schemas.openxmlformats.org/presentationml/2006/ole">
              <p:oleObj spid="_x0000_s240014" name="Equation" r:id="rId10" imgW="266469" imgH="241091" progId="Equation.DSMT4">
                <p:embed/>
              </p:oleObj>
            </a:graphicData>
          </a:graphic>
        </p:graphicFrame>
        <p:sp>
          <p:nvSpPr>
            <p:cNvPr id="3109" name="Oval 245"/>
            <p:cNvSpPr>
              <a:spLocks noChangeArrowheads="1"/>
            </p:cNvSpPr>
            <p:nvPr/>
          </p:nvSpPr>
          <p:spPr bwMode="auto">
            <a:xfrm>
              <a:off x="1079" y="1208"/>
              <a:ext cx="227" cy="226"/>
            </a:xfrm>
            <a:prstGeom prst="ellipse">
              <a:avLst/>
            </a:prstGeom>
            <a:solidFill>
              <a:srgbClr val="FFCCCC"/>
            </a:solidFill>
            <a:ln w="9525">
              <a:solidFill>
                <a:schemeClr val="bg2"/>
              </a:solidFill>
              <a:round/>
              <a:headEnd/>
              <a:tailEnd/>
            </a:ln>
          </p:spPr>
          <p:txBody>
            <a:bodyPr wrap="none" anchor="ctr"/>
            <a:lstStyle/>
            <a:p>
              <a:endParaRPr lang="en-US" sz="2400">
                <a:solidFill>
                  <a:srgbClr val="990033"/>
                </a:solidFill>
              </a:endParaRPr>
            </a:p>
          </p:txBody>
        </p:sp>
        <p:graphicFrame>
          <p:nvGraphicFramePr>
            <p:cNvPr id="3110" name="Object 246"/>
            <p:cNvGraphicFramePr>
              <a:graphicFrameLocks noChangeAspect="1"/>
            </p:cNvGraphicFramePr>
            <p:nvPr/>
          </p:nvGraphicFramePr>
          <p:xfrm>
            <a:off x="1124" y="1236"/>
            <a:ext cx="176" cy="152"/>
          </p:xfrm>
          <a:graphic>
            <a:graphicData uri="http://schemas.openxmlformats.org/presentationml/2006/ole">
              <p:oleObj spid="_x0000_s240015" name="Equation" r:id="rId11" imgW="279279" imgH="241195" progId="Equation.DSMT4">
                <p:embed/>
              </p:oleObj>
            </a:graphicData>
          </a:graphic>
        </p:graphicFrame>
        <p:sp>
          <p:nvSpPr>
            <p:cNvPr id="3111" name="Oval 248"/>
            <p:cNvSpPr>
              <a:spLocks noChangeArrowheads="1"/>
            </p:cNvSpPr>
            <p:nvPr/>
          </p:nvSpPr>
          <p:spPr bwMode="auto">
            <a:xfrm>
              <a:off x="1079" y="1661"/>
              <a:ext cx="227" cy="226"/>
            </a:xfrm>
            <a:prstGeom prst="ellipse">
              <a:avLst/>
            </a:prstGeom>
            <a:solidFill>
              <a:srgbClr val="FFCCCC"/>
            </a:solidFill>
            <a:ln w="9525">
              <a:solidFill>
                <a:schemeClr val="bg2"/>
              </a:solidFill>
              <a:round/>
              <a:headEnd/>
              <a:tailEnd/>
            </a:ln>
          </p:spPr>
          <p:txBody>
            <a:bodyPr wrap="none" anchor="ctr"/>
            <a:lstStyle/>
            <a:p>
              <a:endParaRPr lang="en-US" sz="2400">
                <a:solidFill>
                  <a:srgbClr val="990033"/>
                </a:solidFill>
              </a:endParaRPr>
            </a:p>
          </p:txBody>
        </p:sp>
        <p:graphicFrame>
          <p:nvGraphicFramePr>
            <p:cNvPr id="3112" name="Object 249"/>
            <p:cNvGraphicFramePr>
              <a:graphicFrameLocks noChangeAspect="1"/>
            </p:cNvGraphicFramePr>
            <p:nvPr/>
          </p:nvGraphicFramePr>
          <p:xfrm>
            <a:off x="1129" y="1688"/>
            <a:ext cx="160" cy="152"/>
          </p:xfrm>
          <a:graphic>
            <a:graphicData uri="http://schemas.openxmlformats.org/presentationml/2006/ole">
              <p:oleObj spid="_x0000_s240016" name="Equation" r:id="rId12" imgW="253890" imgH="241195" progId="Equation.DSMT4">
                <p:embed/>
              </p:oleObj>
            </a:graphicData>
          </a:graphic>
        </p:graphicFrame>
        <p:sp>
          <p:nvSpPr>
            <p:cNvPr id="3113" name="Oval 251"/>
            <p:cNvSpPr>
              <a:spLocks noChangeArrowheads="1"/>
            </p:cNvSpPr>
            <p:nvPr/>
          </p:nvSpPr>
          <p:spPr bwMode="auto">
            <a:xfrm>
              <a:off x="1079" y="1979"/>
              <a:ext cx="227" cy="226"/>
            </a:xfrm>
            <a:prstGeom prst="ellipse">
              <a:avLst/>
            </a:prstGeom>
            <a:solidFill>
              <a:srgbClr val="FFCCCC"/>
            </a:solidFill>
            <a:ln w="9525">
              <a:solidFill>
                <a:schemeClr val="bg2"/>
              </a:solidFill>
              <a:round/>
              <a:headEnd/>
              <a:tailEnd/>
            </a:ln>
          </p:spPr>
          <p:txBody>
            <a:bodyPr wrap="none" anchor="ctr"/>
            <a:lstStyle/>
            <a:p>
              <a:endParaRPr lang="en-US" sz="2400">
                <a:solidFill>
                  <a:srgbClr val="990033"/>
                </a:solidFill>
              </a:endParaRPr>
            </a:p>
          </p:txBody>
        </p:sp>
        <p:graphicFrame>
          <p:nvGraphicFramePr>
            <p:cNvPr id="3114" name="Object 252"/>
            <p:cNvGraphicFramePr>
              <a:graphicFrameLocks noChangeAspect="1"/>
            </p:cNvGraphicFramePr>
            <p:nvPr/>
          </p:nvGraphicFramePr>
          <p:xfrm>
            <a:off x="1129" y="2007"/>
            <a:ext cx="160" cy="152"/>
          </p:xfrm>
          <a:graphic>
            <a:graphicData uri="http://schemas.openxmlformats.org/presentationml/2006/ole">
              <p:oleObj spid="_x0000_s240017" name="Equation" r:id="rId13" imgW="253890" imgH="241195" progId="Equation.DSMT4">
                <p:embed/>
              </p:oleObj>
            </a:graphicData>
          </a:graphic>
        </p:graphicFrame>
        <p:cxnSp>
          <p:nvCxnSpPr>
            <p:cNvPr id="3115" name="AutoShape 253"/>
            <p:cNvCxnSpPr>
              <a:cxnSpLocks noChangeShapeType="1"/>
              <a:stCxn id="3111" idx="6"/>
              <a:endCxn id="3088" idx="2"/>
            </p:cNvCxnSpPr>
            <p:nvPr/>
          </p:nvCxnSpPr>
          <p:spPr bwMode="auto">
            <a:xfrm>
              <a:off x="1306" y="1774"/>
              <a:ext cx="226" cy="0"/>
            </a:xfrm>
            <a:prstGeom prst="straightConnector1">
              <a:avLst/>
            </a:prstGeom>
            <a:noFill/>
            <a:ln w="9525">
              <a:solidFill>
                <a:schemeClr val="bg2"/>
              </a:solidFill>
              <a:round/>
              <a:headEnd/>
              <a:tailEnd type="triangle" w="med" len="med"/>
            </a:ln>
          </p:spPr>
        </p:cxnSp>
        <p:cxnSp>
          <p:nvCxnSpPr>
            <p:cNvPr id="3116" name="AutoShape 255"/>
            <p:cNvCxnSpPr>
              <a:cxnSpLocks noChangeShapeType="1"/>
              <a:stCxn id="3113" idx="6"/>
              <a:endCxn id="3101" idx="2"/>
            </p:cNvCxnSpPr>
            <p:nvPr/>
          </p:nvCxnSpPr>
          <p:spPr bwMode="auto">
            <a:xfrm flipV="1">
              <a:off x="1306" y="2090"/>
              <a:ext cx="226" cy="2"/>
            </a:xfrm>
            <a:prstGeom prst="straightConnector1">
              <a:avLst/>
            </a:prstGeom>
            <a:noFill/>
            <a:ln w="9525">
              <a:solidFill>
                <a:schemeClr val="bg2"/>
              </a:solidFill>
              <a:round/>
              <a:headEnd/>
              <a:tailEnd type="triangle" w="med" len="med"/>
            </a:ln>
          </p:spPr>
        </p:cxnSp>
        <p:cxnSp>
          <p:nvCxnSpPr>
            <p:cNvPr id="3117" name="AutoShape 256"/>
            <p:cNvCxnSpPr>
              <a:cxnSpLocks noChangeShapeType="1"/>
              <a:stCxn id="3109" idx="6"/>
              <a:endCxn id="3090" idx="2"/>
            </p:cNvCxnSpPr>
            <p:nvPr/>
          </p:nvCxnSpPr>
          <p:spPr bwMode="auto">
            <a:xfrm flipV="1">
              <a:off x="1306" y="1320"/>
              <a:ext cx="226" cy="1"/>
            </a:xfrm>
            <a:prstGeom prst="straightConnector1">
              <a:avLst/>
            </a:prstGeom>
            <a:noFill/>
            <a:ln w="9525">
              <a:solidFill>
                <a:schemeClr val="bg2"/>
              </a:solidFill>
              <a:round/>
              <a:headEnd/>
              <a:tailEnd type="triangle" w="med" len="med"/>
            </a:ln>
          </p:spPr>
        </p:cxnSp>
        <p:cxnSp>
          <p:nvCxnSpPr>
            <p:cNvPr id="3118" name="AutoShape 257"/>
            <p:cNvCxnSpPr>
              <a:cxnSpLocks noChangeShapeType="1"/>
              <a:stCxn id="3096" idx="6"/>
              <a:endCxn id="3092" idx="2"/>
            </p:cNvCxnSpPr>
            <p:nvPr/>
          </p:nvCxnSpPr>
          <p:spPr bwMode="auto">
            <a:xfrm>
              <a:off x="1306" y="1003"/>
              <a:ext cx="226" cy="0"/>
            </a:xfrm>
            <a:prstGeom prst="straightConnector1">
              <a:avLst/>
            </a:prstGeom>
            <a:noFill/>
            <a:ln w="9525">
              <a:solidFill>
                <a:schemeClr val="bg2"/>
              </a:solidFill>
              <a:round/>
              <a:headEnd/>
              <a:tailEnd type="triangle" w="med" len="med"/>
            </a:ln>
          </p:spPr>
        </p:cxnSp>
        <p:cxnSp>
          <p:nvCxnSpPr>
            <p:cNvPr id="3119" name="AutoShape 258"/>
            <p:cNvCxnSpPr>
              <a:cxnSpLocks noChangeShapeType="1"/>
              <a:stCxn id="3107" idx="6"/>
              <a:endCxn id="3094" idx="2"/>
            </p:cNvCxnSpPr>
            <p:nvPr/>
          </p:nvCxnSpPr>
          <p:spPr bwMode="auto">
            <a:xfrm>
              <a:off x="1306" y="549"/>
              <a:ext cx="226" cy="0"/>
            </a:xfrm>
            <a:prstGeom prst="straightConnector1">
              <a:avLst/>
            </a:prstGeom>
            <a:noFill/>
            <a:ln w="9525">
              <a:solidFill>
                <a:schemeClr val="bg2"/>
              </a:solidFill>
              <a:round/>
              <a:headEnd/>
              <a:tailEnd type="triangle" w="med" len="med"/>
            </a:ln>
          </p:spPr>
        </p:cxnSp>
        <p:sp>
          <p:nvSpPr>
            <p:cNvPr id="3101" name="Oval 234"/>
            <p:cNvSpPr>
              <a:spLocks noChangeArrowheads="1"/>
            </p:cNvSpPr>
            <p:nvPr/>
          </p:nvSpPr>
          <p:spPr bwMode="auto">
            <a:xfrm>
              <a:off x="1532" y="1977"/>
              <a:ext cx="227" cy="226"/>
            </a:xfrm>
            <a:prstGeom prst="ellipse">
              <a:avLst/>
            </a:prstGeom>
            <a:solidFill>
              <a:schemeClr val="bg1"/>
            </a:solidFill>
            <a:ln w="9525">
              <a:solidFill>
                <a:schemeClr val="tx1"/>
              </a:solidFill>
              <a:round/>
              <a:headEnd/>
              <a:tailEnd/>
            </a:ln>
          </p:spPr>
          <p:txBody>
            <a:bodyPr wrap="none" anchor="ctr"/>
            <a:lstStyle/>
            <a:p>
              <a:endParaRPr lang="en-US" sz="2400">
                <a:solidFill>
                  <a:srgbClr val="990033"/>
                </a:solidFill>
              </a:endParaRPr>
            </a:p>
          </p:txBody>
        </p:sp>
        <p:graphicFrame>
          <p:nvGraphicFramePr>
            <p:cNvPr id="3102" name="Object 235"/>
            <p:cNvGraphicFramePr>
              <a:graphicFrameLocks noChangeAspect="1"/>
            </p:cNvGraphicFramePr>
            <p:nvPr>
              <p:extLst>
                <p:ext uri="{D42A27DB-BD31-4B8C-83A1-F6EECF244321}">
                  <p14:modId xmlns:p14="http://schemas.microsoft.com/office/powerpoint/2010/main" xmlns="" val="2432057923"/>
                </p:ext>
              </p:extLst>
            </p:nvPr>
          </p:nvGraphicFramePr>
          <p:xfrm>
            <a:off x="1561" y="2010"/>
            <a:ext cx="176" cy="152"/>
          </p:xfrm>
          <a:graphic>
            <a:graphicData uri="http://schemas.openxmlformats.org/presentationml/2006/ole">
              <p:oleObj spid="_x0000_s240018" name="Equation" r:id="rId14" imgW="279279" imgH="241195" progId="Equation.DSMT4">
                <p:embed/>
              </p:oleObj>
            </a:graphicData>
          </a:graphic>
        </p:graphicFrame>
      </p:grpSp>
      <p:grpSp>
        <p:nvGrpSpPr>
          <p:cNvPr id="5" name="Group 151"/>
          <p:cNvGrpSpPr/>
          <p:nvPr/>
        </p:nvGrpSpPr>
        <p:grpSpPr>
          <a:xfrm>
            <a:off x="677525" y="2393885"/>
            <a:ext cx="3915435" cy="2456983"/>
            <a:chOff x="150206" y="1988840"/>
            <a:chExt cx="4082714" cy="2456983"/>
          </a:xfrm>
        </p:grpSpPr>
        <p:cxnSp>
          <p:nvCxnSpPr>
            <p:cNvPr id="139" name="Straight Arrow Connector 138"/>
            <p:cNvCxnSpPr/>
            <p:nvPr/>
          </p:nvCxnSpPr>
          <p:spPr>
            <a:xfrm>
              <a:off x="3584848" y="2420888"/>
              <a:ext cx="0" cy="1368152"/>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p:nvPr/>
          </p:nvCxnSpPr>
          <p:spPr>
            <a:xfrm>
              <a:off x="920552" y="2492896"/>
              <a:ext cx="0" cy="1368152"/>
            </a:xfrm>
            <a:prstGeom prst="straightConnector1">
              <a:avLst/>
            </a:prstGeom>
            <a:ln w="571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50" name="Text Box 266"/>
            <p:cNvSpPr txBox="1">
              <a:spLocks noChangeArrowheads="1"/>
            </p:cNvSpPr>
            <p:nvPr/>
          </p:nvSpPr>
          <p:spPr bwMode="auto">
            <a:xfrm>
              <a:off x="2936776" y="1988840"/>
              <a:ext cx="1296144" cy="58477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GB" sz="1600" dirty="0" smtClean="0">
                  <a:solidFill>
                    <a:schemeClr val="bg1"/>
                  </a:solidFill>
                  <a:latin typeface="Arial Narrow" pitchFamily="34" charset="0"/>
                </a:rPr>
                <a:t>Descending</a:t>
              </a:r>
            </a:p>
            <a:p>
              <a:pPr algn="ctr"/>
              <a:r>
                <a:rPr lang="en-GB" sz="1600" dirty="0" smtClean="0">
                  <a:solidFill>
                    <a:schemeClr val="bg1"/>
                  </a:solidFill>
                  <a:latin typeface="Arial Narrow" pitchFamily="34" charset="0"/>
                </a:rPr>
                <a:t>predictions</a:t>
              </a:r>
              <a:endParaRPr lang="en-GB" sz="1600" dirty="0">
                <a:solidFill>
                  <a:schemeClr val="bg1"/>
                </a:solidFill>
                <a:latin typeface="Arial Narrow" pitchFamily="34" charset="0"/>
              </a:endParaRPr>
            </a:p>
          </p:txBody>
        </p:sp>
        <p:sp>
          <p:nvSpPr>
            <p:cNvPr id="151" name="Text Box 266"/>
            <p:cNvSpPr txBox="1">
              <a:spLocks noChangeArrowheads="1"/>
            </p:cNvSpPr>
            <p:nvPr/>
          </p:nvSpPr>
          <p:spPr bwMode="auto">
            <a:xfrm>
              <a:off x="150206" y="3861048"/>
              <a:ext cx="1530170" cy="584775"/>
            </a:xfrm>
            <a:prstGeom prst="rect">
              <a:avLst/>
            </a:prstGeom>
            <a:solidFill>
              <a:srgbClr val="FF00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GB" sz="1600" dirty="0" smtClean="0">
                  <a:solidFill>
                    <a:schemeClr val="bg1"/>
                  </a:solidFill>
                  <a:latin typeface="Arial Narrow" pitchFamily="34" charset="0"/>
                </a:rPr>
                <a:t>Ascending prediction errors</a:t>
              </a:r>
              <a:endParaRPr lang="en-GB" sz="1600" dirty="0">
                <a:solidFill>
                  <a:schemeClr val="bg1"/>
                </a:solidFill>
                <a:latin typeface="Arial Narrow" pitchFamily="34" charset="0"/>
              </a:endParaRPr>
            </a:p>
          </p:txBody>
        </p:sp>
      </p:grpSp>
      <p:pic>
        <p:nvPicPr>
          <p:cNvPr id="93" name="Picture 5" descr="A1_bad"/>
          <p:cNvPicPr>
            <a:picLocks noChangeAspect="1" noChangeArrowheads="1"/>
          </p:cNvPicPr>
          <p:nvPr/>
        </p:nvPicPr>
        <p:blipFill>
          <a:blip r:embed="rId15" cstate="print">
            <a:duotone>
              <a:schemeClr val="accent1">
                <a:shade val="45000"/>
                <a:satMod val="135000"/>
              </a:schemeClr>
              <a:prstClr val="white"/>
            </a:duotone>
          </a:blip>
          <a:stretch>
            <a:fillRect/>
          </a:stretch>
        </p:blipFill>
        <p:spPr bwMode="auto">
          <a:xfrm>
            <a:off x="5178025" y="1718810"/>
            <a:ext cx="2839058" cy="3555395"/>
          </a:xfrm>
          <a:prstGeom prst="rect">
            <a:avLst/>
          </a:prstGeom>
          <a:ln>
            <a:noFill/>
          </a:ln>
          <a:effectLst>
            <a:softEdge rad="112500"/>
          </a:effectLst>
        </p:spPr>
      </p:pic>
      <p:sp>
        <p:nvSpPr>
          <p:cNvPr id="3084" name="Text Box 267"/>
          <p:cNvSpPr txBox="1">
            <a:spLocks noChangeArrowheads="1"/>
          </p:cNvSpPr>
          <p:nvPr/>
        </p:nvSpPr>
        <p:spPr bwMode="auto">
          <a:xfrm>
            <a:off x="1870916" y="1448780"/>
            <a:ext cx="1728788" cy="369332"/>
          </a:xfrm>
          <a:prstGeom prst="rect">
            <a:avLst/>
          </a:prstGeom>
          <a:noFill/>
          <a:ln w="9525">
            <a:noFill/>
            <a:miter lim="800000"/>
            <a:headEnd/>
            <a:tailEnd/>
          </a:ln>
        </p:spPr>
        <p:txBody>
          <a:bodyPr>
            <a:spAutoFit/>
          </a:bodyPr>
          <a:lstStyle/>
          <a:p>
            <a:pPr algn="ctr"/>
            <a:r>
              <a:rPr lang="en-GB" dirty="0" smtClean="0">
                <a:solidFill>
                  <a:srgbClr val="990033"/>
                </a:solidFill>
              </a:rPr>
              <a:t>A s</a:t>
            </a:r>
            <a:r>
              <a:rPr lang="en-GB" dirty="0" smtClean="0">
                <a:solidFill>
                  <a:srgbClr val="990033"/>
                </a:solidFill>
                <a:latin typeface="Arial Narrow" pitchFamily="34" charset="0"/>
              </a:rPr>
              <a:t>imple hierarchy</a:t>
            </a:r>
            <a:endParaRPr lang="en-GB" dirty="0">
              <a:solidFill>
                <a:srgbClr val="990033"/>
              </a:solidFill>
              <a:latin typeface="Arial Narrow" pitchFamily="34" charset="0"/>
            </a:endParaRPr>
          </a:p>
        </p:txBody>
      </p:sp>
      <p:pic>
        <p:nvPicPr>
          <p:cNvPr id="94" name="Picture 6"/>
          <p:cNvPicPr>
            <a:picLocks noChangeAspect="1" noChangeArrowheads="1"/>
          </p:cNvPicPr>
          <p:nvPr/>
        </p:nvPicPr>
        <p:blipFill>
          <a:blip r:embed="rId16" cstate="print">
            <a:duotone>
              <a:schemeClr val="accent3">
                <a:shade val="45000"/>
                <a:satMod val="135000"/>
              </a:schemeClr>
              <a:prstClr val="white"/>
            </a:duotone>
          </a:blip>
          <a:srcRect/>
          <a:stretch>
            <a:fillRect/>
          </a:stretch>
        </p:blipFill>
        <p:spPr bwMode="auto">
          <a:xfrm>
            <a:off x="6868463" y="1837565"/>
            <a:ext cx="765237" cy="761504"/>
          </a:xfrm>
          <a:prstGeom prst="rect">
            <a:avLst/>
          </a:prstGeom>
          <a:noFill/>
          <a:ln w="9525">
            <a:noFill/>
            <a:miter lim="800000"/>
            <a:headEnd/>
            <a:tailEnd/>
          </a:ln>
        </p:spPr>
      </p:pic>
      <p:pic>
        <p:nvPicPr>
          <p:cNvPr id="96" name="Picture 6"/>
          <p:cNvPicPr>
            <a:picLocks noChangeAspect="1" noChangeArrowheads="1"/>
          </p:cNvPicPr>
          <p:nvPr/>
        </p:nvPicPr>
        <p:blipFill>
          <a:blip r:embed="rId16" cstate="print"/>
          <a:srcRect/>
          <a:stretch>
            <a:fillRect/>
          </a:stretch>
        </p:blipFill>
        <p:spPr bwMode="auto">
          <a:xfrm>
            <a:off x="5669337" y="1837564"/>
            <a:ext cx="741965" cy="738345"/>
          </a:xfrm>
          <a:prstGeom prst="rect">
            <a:avLst/>
          </a:prstGeom>
          <a:noFill/>
          <a:ln w="9525">
            <a:noFill/>
            <a:miter lim="800000"/>
            <a:headEnd/>
            <a:tailEnd/>
          </a:ln>
        </p:spPr>
      </p:pic>
      <p:cxnSp>
        <p:nvCxnSpPr>
          <p:cNvPr id="97" name="Straight Connector 96"/>
          <p:cNvCxnSpPr/>
          <p:nvPr/>
        </p:nvCxnSpPr>
        <p:spPr>
          <a:xfrm>
            <a:off x="6868463" y="2197605"/>
            <a:ext cx="765237" cy="0"/>
          </a:xfrm>
          <a:prstGeom prst="line">
            <a:avLst/>
          </a:prstGeom>
          <a:ln>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V="1">
            <a:off x="7424532" y="1837565"/>
            <a:ext cx="0" cy="765085"/>
          </a:xfrm>
          <a:prstGeom prst="line">
            <a:avLst/>
          </a:prstGeom>
          <a:ln>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99" name="Oval 22"/>
          <p:cNvSpPr>
            <a:spLocks noChangeArrowheads="1"/>
          </p:cNvSpPr>
          <p:nvPr/>
        </p:nvSpPr>
        <p:spPr bwMode="auto">
          <a:xfrm flipH="1">
            <a:off x="7379526" y="2152600"/>
            <a:ext cx="90010" cy="99997"/>
          </a:xfrm>
          <a:prstGeom prst="ellipse">
            <a:avLst/>
          </a:prstGeom>
          <a:solidFill>
            <a:srgbClr val="FF0000"/>
          </a:solidFill>
          <a:ln w="0">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cxnSp>
        <p:nvCxnSpPr>
          <p:cNvPr id="101" name="AutoShape 230"/>
          <p:cNvCxnSpPr>
            <a:cxnSpLocks noChangeShapeType="1"/>
          </p:cNvCxnSpPr>
          <p:nvPr/>
        </p:nvCxnSpPr>
        <p:spPr bwMode="auto">
          <a:xfrm>
            <a:off x="6659448" y="3958656"/>
            <a:ext cx="0" cy="552784"/>
          </a:xfrm>
          <a:prstGeom prst="straightConnector1">
            <a:avLst/>
          </a:prstGeom>
          <a:noFill/>
          <a:ln w="9525">
            <a:solidFill>
              <a:schemeClr val="tx1"/>
            </a:solidFill>
            <a:round/>
            <a:headEnd/>
            <a:tailEnd type="triangle" w="med" len="med"/>
          </a:ln>
        </p:spPr>
      </p:cxnSp>
      <p:cxnSp>
        <p:nvCxnSpPr>
          <p:cNvPr id="103" name="Curved Connector 175"/>
          <p:cNvCxnSpPr>
            <a:stCxn id="96" idx="3"/>
          </p:cNvCxnSpPr>
          <p:nvPr/>
        </p:nvCxnSpPr>
        <p:spPr>
          <a:xfrm>
            <a:off x="6411302" y="2206737"/>
            <a:ext cx="248146" cy="761809"/>
          </a:xfrm>
          <a:prstGeom prst="curvedConnector2">
            <a:avLst/>
          </a:prstGeom>
          <a:ln>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4" name="Curved Connector 175"/>
          <p:cNvCxnSpPr>
            <a:stCxn id="94" idx="1"/>
          </p:cNvCxnSpPr>
          <p:nvPr/>
        </p:nvCxnSpPr>
        <p:spPr>
          <a:xfrm rot="10800000" flipV="1">
            <a:off x="6659449" y="2218316"/>
            <a:ext cx="209015" cy="750229"/>
          </a:xfrm>
          <a:prstGeom prst="curvedConnector2">
            <a:avLst/>
          </a:prstGeom>
          <a:ln>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6" name="Text Box 267"/>
          <p:cNvSpPr txBox="1">
            <a:spLocks noChangeArrowheads="1"/>
          </p:cNvSpPr>
          <p:nvPr/>
        </p:nvSpPr>
        <p:spPr bwMode="auto">
          <a:xfrm>
            <a:off x="5579327" y="1432519"/>
            <a:ext cx="900717" cy="369332"/>
          </a:xfrm>
          <a:prstGeom prst="rect">
            <a:avLst/>
          </a:prstGeom>
          <a:noFill/>
          <a:ln w="9525">
            <a:noFill/>
            <a:miter lim="800000"/>
            <a:headEnd/>
            <a:tailEnd/>
          </a:ln>
        </p:spPr>
        <p:txBody>
          <a:bodyPr wrap="square">
            <a:spAutoFit/>
          </a:bodyPr>
          <a:lstStyle/>
          <a:p>
            <a:pPr algn="ctr"/>
            <a:r>
              <a:rPr lang="en-GB" dirty="0" smtClean="0">
                <a:solidFill>
                  <a:srgbClr val="990033"/>
                </a:solidFill>
              </a:rPr>
              <a:t>what</a:t>
            </a:r>
            <a:endParaRPr lang="en-GB" dirty="0">
              <a:solidFill>
                <a:srgbClr val="990033"/>
              </a:solidFill>
              <a:latin typeface="Arial Narrow" pitchFamily="34" charset="0"/>
            </a:endParaRPr>
          </a:p>
        </p:txBody>
      </p:sp>
      <p:sp>
        <p:nvSpPr>
          <p:cNvPr id="107" name="Text Box 267"/>
          <p:cNvSpPr txBox="1">
            <a:spLocks noChangeArrowheads="1"/>
          </p:cNvSpPr>
          <p:nvPr/>
        </p:nvSpPr>
        <p:spPr bwMode="auto">
          <a:xfrm>
            <a:off x="6838850" y="1432519"/>
            <a:ext cx="900717" cy="369332"/>
          </a:xfrm>
          <a:prstGeom prst="rect">
            <a:avLst/>
          </a:prstGeom>
          <a:noFill/>
          <a:ln w="9525">
            <a:noFill/>
            <a:miter lim="800000"/>
            <a:headEnd/>
            <a:tailEnd/>
          </a:ln>
        </p:spPr>
        <p:txBody>
          <a:bodyPr wrap="square">
            <a:spAutoFit/>
          </a:bodyPr>
          <a:lstStyle/>
          <a:p>
            <a:pPr algn="ctr"/>
            <a:r>
              <a:rPr lang="en-GB" dirty="0" smtClean="0">
                <a:solidFill>
                  <a:srgbClr val="990033"/>
                </a:solidFill>
              </a:rPr>
              <a:t>where</a:t>
            </a:r>
            <a:endParaRPr lang="en-GB" dirty="0">
              <a:solidFill>
                <a:srgbClr val="990033"/>
              </a:solidFill>
              <a:latin typeface="Arial Narrow" pitchFamily="34" charset="0"/>
            </a:endParaRPr>
          </a:p>
        </p:txBody>
      </p:sp>
      <p:sp>
        <p:nvSpPr>
          <p:cNvPr id="108" name="Text Box 267"/>
          <p:cNvSpPr txBox="1">
            <a:spLocks noChangeArrowheads="1"/>
          </p:cNvSpPr>
          <p:nvPr/>
        </p:nvSpPr>
        <p:spPr bwMode="auto">
          <a:xfrm>
            <a:off x="6029377" y="5122929"/>
            <a:ext cx="1260140" cy="646331"/>
          </a:xfrm>
          <a:prstGeom prst="rect">
            <a:avLst/>
          </a:prstGeom>
          <a:noFill/>
          <a:ln w="9525">
            <a:noFill/>
            <a:miter lim="800000"/>
            <a:headEnd/>
            <a:tailEnd/>
          </a:ln>
        </p:spPr>
        <p:txBody>
          <a:bodyPr wrap="square">
            <a:spAutoFit/>
          </a:bodyPr>
          <a:lstStyle/>
          <a:p>
            <a:pPr algn="ctr"/>
            <a:r>
              <a:rPr lang="en-GB" dirty="0" smtClean="0">
                <a:solidFill>
                  <a:srgbClr val="990033"/>
                </a:solidFill>
              </a:rPr>
              <a:t>Sensory fluctuations</a:t>
            </a:r>
            <a:endParaRPr lang="en-GB" dirty="0">
              <a:solidFill>
                <a:srgbClr val="990033"/>
              </a:solidFill>
              <a:latin typeface="Arial Narrow" pitchFamily="34" charset="0"/>
            </a:endParaRPr>
          </a:p>
        </p:txBody>
      </p:sp>
      <p:cxnSp>
        <p:nvCxnSpPr>
          <p:cNvPr id="109" name="Curved Connector 108"/>
          <p:cNvCxnSpPr/>
          <p:nvPr/>
        </p:nvCxnSpPr>
        <p:spPr>
          <a:xfrm rot="10800000" flipV="1">
            <a:off x="7154503" y="2197605"/>
            <a:ext cx="270031" cy="135014"/>
          </a:xfrm>
          <a:prstGeom prst="curvedConnector3">
            <a:avLst>
              <a:gd name="adj1" fmla="val 50000"/>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10" name="sampling.wmv">
            <a:hlinkClick r:id="" action="ppaction://media"/>
          </p:cNvPr>
          <p:cNvPicPr>
            <a:picLocks noChangeAspect="1"/>
          </p:cNvPicPr>
          <p:nvPr>
            <a:videoFile r:link="rId2"/>
            <p:extLst>
              <p:ext uri="{DAA4B4D4-6D71-4841-9C94-3DE7FCFB9230}">
                <p14:media xmlns:p14="http://schemas.microsoft.com/office/powerpoint/2010/main" xmlns="" r:embed="rId17"/>
              </p:ext>
            </p:extLst>
          </p:nvPr>
        </p:nvPicPr>
        <p:blipFill>
          <a:blip r:embed="rId18" cstate="print"/>
          <a:stretch>
            <a:fillRect/>
          </a:stretch>
        </p:blipFill>
        <p:spPr>
          <a:xfrm>
            <a:off x="6434423" y="4511440"/>
            <a:ext cx="450050" cy="450050"/>
          </a:xfrm>
          <a:prstGeom prst="rect">
            <a:avLst/>
          </a:prstGeom>
          <a:ln>
            <a:noFill/>
          </a:ln>
          <a:effectLst>
            <a:outerShdw blurRad="190500" algn="tl" rotWithShape="0">
              <a:srgbClr val="000000">
                <a:alpha val="70000"/>
              </a:srgbClr>
            </a:outerShdw>
          </a:effectLst>
        </p:spPr>
      </p:pic>
      <p:pic>
        <p:nvPicPr>
          <p:cNvPr id="112" name="saccades.wmv">
            <a:hlinkClick r:id="" action="ppaction://media"/>
          </p:cNvPr>
          <p:cNvPicPr>
            <a:picLocks noChangeAspect="1"/>
          </p:cNvPicPr>
          <p:nvPr>
            <a:videoFile r:link="rId3"/>
            <p:extLst>
              <p:ext uri="{DAA4B4D4-6D71-4841-9C94-3DE7FCFB9230}">
                <p14:media xmlns:p14="http://schemas.microsoft.com/office/powerpoint/2010/main" xmlns="" r:embed="rId19"/>
              </p:ext>
            </p:extLst>
          </p:nvPr>
        </p:nvPicPr>
        <p:blipFill>
          <a:blip r:embed="rId20" cstate="print"/>
          <a:stretch>
            <a:fillRect/>
          </a:stretch>
        </p:blipFill>
        <p:spPr>
          <a:xfrm>
            <a:off x="6164393" y="2968546"/>
            <a:ext cx="990110" cy="990110"/>
          </a:xfrm>
          <a:prstGeom prst="rect">
            <a:avLst/>
          </a:prstGeom>
          <a:ln>
            <a:noFill/>
          </a:ln>
          <a:effectLst>
            <a:outerShdw blurRad="190500" algn="tl" rotWithShape="0">
              <a:srgbClr val="000000">
                <a:alpha val="70000"/>
              </a:srgbClr>
            </a:outerShdw>
          </a:effectLst>
        </p:spPr>
      </p:pic>
      <p:sp>
        <p:nvSpPr>
          <p:cNvPr id="113" name="Text Box 116"/>
          <p:cNvSpPr txBox="1">
            <a:spLocks noChangeArrowheads="1"/>
          </p:cNvSpPr>
          <p:nvPr/>
        </p:nvSpPr>
        <p:spPr bwMode="auto">
          <a:xfrm>
            <a:off x="2882770" y="413665"/>
            <a:ext cx="4275475" cy="461665"/>
          </a:xfrm>
          <a:prstGeom prst="rect">
            <a:avLst/>
          </a:prstGeom>
          <a:noFill/>
          <a:ln w="9525">
            <a:noFill/>
            <a:miter lim="800000"/>
            <a:headEnd/>
            <a:tailEnd/>
          </a:ln>
        </p:spPr>
        <p:txBody>
          <a:bodyPr wrap="square">
            <a:spAutoFit/>
          </a:bodyPr>
          <a:lstStyle/>
          <a:p>
            <a:pPr algn="ctr"/>
            <a:r>
              <a:rPr lang="en-GB" sz="2400" dirty="0" smtClean="0">
                <a:solidFill>
                  <a:srgbClr val="990033"/>
                </a:solidFill>
              </a:rPr>
              <a:t>Hierarchical generative models</a:t>
            </a:r>
            <a:endParaRPr lang="en-GB" sz="2400" dirty="0">
              <a:solidFill>
                <a:srgbClr val="990033"/>
              </a:solidFill>
            </a:endParaRPr>
          </a:p>
        </p:txBody>
      </p:sp>
      <p:grpSp>
        <p:nvGrpSpPr>
          <p:cNvPr id="132" name="Group 131"/>
          <p:cNvGrpSpPr/>
          <p:nvPr/>
        </p:nvGrpSpPr>
        <p:grpSpPr>
          <a:xfrm>
            <a:off x="1667635" y="2271005"/>
            <a:ext cx="2025225" cy="3543260"/>
            <a:chOff x="3377825" y="3314740"/>
            <a:chExt cx="2025225" cy="3543260"/>
          </a:xfrm>
        </p:grpSpPr>
        <p:sp>
          <p:nvSpPr>
            <p:cNvPr id="67" name="Oval 238"/>
            <p:cNvSpPr>
              <a:spLocks noChangeArrowheads="1"/>
            </p:cNvSpPr>
            <p:nvPr/>
          </p:nvSpPr>
          <p:spPr bwMode="auto">
            <a:xfrm>
              <a:off x="4205842" y="6121440"/>
              <a:ext cx="792163" cy="142875"/>
            </a:xfrm>
            <a:prstGeom prst="ellipse">
              <a:avLst/>
            </a:prstGeom>
            <a:solidFill>
              <a:srgbClr val="DDDDDD"/>
            </a:solidFill>
            <a:ln w="9525">
              <a:noFill/>
              <a:round/>
              <a:headEnd/>
              <a:tailEnd/>
            </a:ln>
          </p:spPr>
          <p:txBody>
            <a:bodyPr wrap="none" anchor="ctr"/>
            <a:lstStyle/>
            <a:p>
              <a:endParaRPr lang="en-US" sz="2400">
                <a:solidFill>
                  <a:srgbClr val="990033"/>
                </a:solidFill>
              </a:endParaRPr>
            </a:p>
          </p:txBody>
        </p:sp>
        <p:sp>
          <p:nvSpPr>
            <p:cNvPr id="49" name="AutoShape 211"/>
            <p:cNvSpPr>
              <a:spLocks noChangeArrowheads="1"/>
            </p:cNvSpPr>
            <p:nvPr/>
          </p:nvSpPr>
          <p:spPr bwMode="auto">
            <a:xfrm>
              <a:off x="4205842" y="3456028"/>
              <a:ext cx="792163" cy="2736850"/>
            </a:xfrm>
            <a:prstGeom prst="triangle">
              <a:avLst>
                <a:gd name="adj" fmla="val 50000"/>
              </a:avLst>
            </a:prstGeom>
            <a:solidFill>
              <a:srgbClr val="DDDDDD"/>
            </a:solidFill>
            <a:ln w="9525">
              <a:noFill/>
              <a:miter lim="800000"/>
              <a:headEnd/>
              <a:tailEnd/>
            </a:ln>
          </p:spPr>
          <p:txBody>
            <a:bodyPr wrap="none" anchor="ctr"/>
            <a:lstStyle/>
            <a:p>
              <a:endParaRPr lang="en-US" sz="2400">
                <a:solidFill>
                  <a:srgbClr val="990033"/>
                </a:solidFill>
              </a:endParaRPr>
            </a:p>
          </p:txBody>
        </p:sp>
        <p:cxnSp>
          <p:nvCxnSpPr>
            <p:cNvPr id="100" name="Curved Connector 99"/>
            <p:cNvCxnSpPr>
              <a:stCxn id="58" idx="6"/>
              <a:endCxn id="56" idx="4"/>
            </p:cNvCxnSpPr>
            <p:nvPr/>
          </p:nvCxnSpPr>
          <p:spPr>
            <a:xfrm flipV="1">
              <a:off x="4062967" y="3673515"/>
              <a:ext cx="538957" cy="541338"/>
            </a:xfrm>
            <a:prstGeom prst="curvedConnector2">
              <a:avLst/>
            </a:prstGeom>
            <a:ln w="31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2" name="Curved Connector 99"/>
            <p:cNvCxnSpPr>
              <a:stCxn id="71" idx="6"/>
              <a:endCxn id="54" idx="4"/>
            </p:cNvCxnSpPr>
            <p:nvPr/>
          </p:nvCxnSpPr>
          <p:spPr>
            <a:xfrm flipV="1">
              <a:off x="4062967" y="4394240"/>
              <a:ext cx="538957" cy="325438"/>
            </a:xfrm>
            <a:prstGeom prst="curvedConnector2">
              <a:avLst/>
            </a:prstGeom>
            <a:ln w="31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5" name="Curved Connector 99"/>
            <p:cNvCxnSpPr>
              <a:stCxn id="73" idx="6"/>
              <a:endCxn id="52" idx="4"/>
            </p:cNvCxnSpPr>
            <p:nvPr/>
          </p:nvCxnSpPr>
          <p:spPr>
            <a:xfrm flipV="1">
              <a:off x="4062967" y="4897478"/>
              <a:ext cx="538957" cy="541338"/>
            </a:xfrm>
            <a:prstGeom prst="curvedConnector2">
              <a:avLst/>
            </a:prstGeom>
            <a:ln w="31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 name="Curved Connector 99"/>
            <p:cNvCxnSpPr>
              <a:stCxn id="75" idx="6"/>
              <a:endCxn id="50" idx="4"/>
            </p:cNvCxnSpPr>
            <p:nvPr/>
          </p:nvCxnSpPr>
          <p:spPr>
            <a:xfrm flipV="1">
              <a:off x="4062967" y="5618203"/>
              <a:ext cx="538957" cy="325438"/>
            </a:xfrm>
            <a:prstGeom prst="curvedConnector2">
              <a:avLst/>
            </a:prstGeom>
            <a:ln w="31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8" name="Curved Connector 99"/>
            <p:cNvCxnSpPr>
              <a:stCxn id="73" idx="4"/>
              <a:endCxn id="50" idx="4"/>
            </p:cNvCxnSpPr>
            <p:nvPr/>
          </p:nvCxnSpPr>
          <p:spPr>
            <a:xfrm rot="16200000" flipH="1">
              <a:off x="4242355" y="5258634"/>
              <a:ext cx="12700" cy="719138"/>
            </a:xfrm>
            <a:prstGeom prst="curvedConnector3">
              <a:avLst>
                <a:gd name="adj1" fmla="val 1800000"/>
              </a:avLst>
            </a:prstGeom>
            <a:ln w="31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5" name="Curved Connector 99"/>
            <p:cNvCxnSpPr>
              <a:stCxn id="71" idx="4"/>
              <a:endCxn id="52" idx="4"/>
            </p:cNvCxnSpPr>
            <p:nvPr/>
          </p:nvCxnSpPr>
          <p:spPr>
            <a:xfrm rot="5400000" flipH="1" flipV="1">
              <a:off x="4241561" y="4538703"/>
              <a:ext cx="1587" cy="719138"/>
            </a:xfrm>
            <a:prstGeom prst="curvedConnector3">
              <a:avLst>
                <a:gd name="adj1" fmla="val -14404537"/>
              </a:avLst>
            </a:prstGeom>
            <a:ln w="31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8" name="Curved Connector 99"/>
            <p:cNvCxnSpPr>
              <a:stCxn id="58" idx="4"/>
              <a:endCxn id="54" idx="4"/>
            </p:cNvCxnSpPr>
            <p:nvPr/>
          </p:nvCxnSpPr>
          <p:spPr>
            <a:xfrm rot="16200000" flipH="1">
              <a:off x="4242355" y="4034671"/>
              <a:ext cx="12700" cy="719138"/>
            </a:xfrm>
            <a:prstGeom prst="curvedConnector3">
              <a:avLst>
                <a:gd name="adj1" fmla="val 1800000"/>
              </a:avLst>
            </a:prstGeom>
            <a:ln w="31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1" name="Curved Connector 99"/>
            <p:cNvCxnSpPr>
              <a:stCxn id="69" idx="4"/>
              <a:endCxn id="56" idx="4"/>
            </p:cNvCxnSpPr>
            <p:nvPr/>
          </p:nvCxnSpPr>
          <p:spPr>
            <a:xfrm rot="16200000" flipH="1">
              <a:off x="4242355" y="3313946"/>
              <a:ext cx="12700" cy="719138"/>
            </a:xfrm>
            <a:prstGeom prst="curvedConnector3">
              <a:avLst>
                <a:gd name="adj1" fmla="val 1800000"/>
              </a:avLst>
            </a:prstGeom>
            <a:ln w="31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Oval 213"/>
            <p:cNvSpPr>
              <a:spLocks noChangeArrowheads="1"/>
            </p:cNvSpPr>
            <p:nvPr/>
          </p:nvSpPr>
          <p:spPr bwMode="auto">
            <a:xfrm>
              <a:off x="4421742" y="5259428"/>
              <a:ext cx="360363" cy="358775"/>
            </a:xfrm>
            <a:prstGeom prst="ellipse">
              <a:avLst/>
            </a:prstGeom>
            <a:solidFill>
              <a:schemeClr val="bg1"/>
            </a:solidFill>
            <a:ln w="9525">
              <a:solidFill>
                <a:srgbClr val="FF3300"/>
              </a:solidFill>
              <a:round/>
              <a:headEnd/>
              <a:tailEnd/>
            </a:ln>
          </p:spPr>
          <p:txBody>
            <a:bodyPr wrap="none" anchor="ctr"/>
            <a:lstStyle/>
            <a:p>
              <a:endParaRPr lang="en-US" sz="2400">
                <a:solidFill>
                  <a:srgbClr val="990033"/>
                </a:solidFill>
              </a:endParaRPr>
            </a:p>
          </p:txBody>
        </p:sp>
        <p:graphicFrame>
          <p:nvGraphicFramePr>
            <p:cNvPr id="51" name="Object 214"/>
            <p:cNvGraphicFramePr>
              <a:graphicFrameLocks noChangeAspect="1"/>
            </p:cNvGraphicFramePr>
            <p:nvPr/>
          </p:nvGraphicFramePr>
          <p:xfrm>
            <a:off x="4481596" y="5312361"/>
            <a:ext cx="254000" cy="241300"/>
          </p:xfrm>
          <a:graphic>
            <a:graphicData uri="http://schemas.openxmlformats.org/presentationml/2006/ole">
              <p:oleObj spid="_x0000_s240019" name="Equation" r:id="rId21" imgW="253890" imgH="241195" progId="Equation.DSMT4">
                <p:embed/>
              </p:oleObj>
            </a:graphicData>
          </a:graphic>
        </p:graphicFrame>
        <p:sp>
          <p:nvSpPr>
            <p:cNvPr id="52" name="Oval 216"/>
            <p:cNvSpPr>
              <a:spLocks noChangeArrowheads="1"/>
            </p:cNvSpPr>
            <p:nvPr/>
          </p:nvSpPr>
          <p:spPr bwMode="auto">
            <a:xfrm>
              <a:off x="4421742" y="4538703"/>
              <a:ext cx="360363" cy="358775"/>
            </a:xfrm>
            <a:prstGeom prst="ellipse">
              <a:avLst/>
            </a:prstGeom>
            <a:solidFill>
              <a:schemeClr val="bg1"/>
            </a:solidFill>
            <a:ln w="9525">
              <a:solidFill>
                <a:schemeClr val="tx1"/>
              </a:solidFill>
              <a:round/>
              <a:headEnd/>
              <a:tailEnd/>
            </a:ln>
          </p:spPr>
          <p:txBody>
            <a:bodyPr wrap="none" anchor="ctr"/>
            <a:lstStyle/>
            <a:p>
              <a:endParaRPr lang="en-US" sz="2400">
                <a:solidFill>
                  <a:srgbClr val="990033"/>
                </a:solidFill>
              </a:endParaRPr>
            </a:p>
          </p:txBody>
        </p:sp>
        <p:graphicFrame>
          <p:nvGraphicFramePr>
            <p:cNvPr id="53" name="Object 217"/>
            <p:cNvGraphicFramePr>
              <a:graphicFrameLocks noChangeAspect="1"/>
            </p:cNvGraphicFramePr>
            <p:nvPr/>
          </p:nvGraphicFramePr>
          <p:xfrm>
            <a:off x="4481596" y="4591636"/>
            <a:ext cx="254000" cy="241300"/>
          </p:xfrm>
          <a:graphic>
            <a:graphicData uri="http://schemas.openxmlformats.org/presentationml/2006/ole">
              <p:oleObj spid="_x0000_s240020" name="Equation" r:id="rId22" imgW="253890" imgH="241195" progId="Equation.DSMT4">
                <p:embed/>
              </p:oleObj>
            </a:graphicData>
          </a:graphic>
        </p:graphicFrame>
        <p:sp>
          <p:nvSpPr>
            <p:cNvPr id="54" name="Oval 219"/>
            <p:cNvSpPr>
              <a:spLocks noChangeArrowheads="1"/>
            </p:cNvSpPr>
            <p:nvPr/>
          </p:nvSpPr>
          <p:spPr bwMode="auto">
            <a:xfrm>
              <a:off x="4421742" y="4035465"/>
              <a:ext cx="360363" cy="358775"/>
            </a:xfrm>
            <a:prstGeom prst="ellipse">
              <a:avLst/>
            </a:prstGeom>
            <a:solidFill>
              <a:schemeClr val="bg1"/>
            </a:solidFill>
            <a:ln w="9525">
              <a:solidFill>
                <a:srgbClr val="FF3300"/>
              </a:solidFill>
              <a:round/>
              <a:headEnd/>
              <a:tailEnd/>
            </a:ln>
          </p:spPr>
          <p:txBody>
            <a:bodyPr wrap="none" anchor="ctr"/>
            <a:lstStyle/>
            <a:p>
              <a:endParaRPr lang="en-US" sz="2400">
                <a:solidFill>
                  <a:srgbClr val="990033"/>
                </a:solidFill>
              </a:endParaRPr>
            </a:p>
          </p:txBody>
        </p:sp>
        <p:graphicFrame>
          <p:nvGraphicFramePr>
            <p:cNvPr id="55" name="Object 220"/>
            <p:cNvGraphicFramePr>
              <a:graphicFrameLocks noChangeAspect="1"/>
            </p:cNvGraphicFramePr>
            <p:nvPr/>
          </p:nvGraphicFramePr>
          <p:xfrm>
            <a:off x="4475246" y="4088398"/>
            <a:ext cx="266700" cy="241300"/>
          </p:xfrm>
          <a:graphic>
            <a:graphicData uri="http://schemas.openxmlformats.org/presentationml/2006/ole">
              <p:oleObj spid="_x0000_s240021" name="Equation" r:id="rId23" imgW="266469" imgH="241091" progId="Equation.DSMT4">
                <p:embed/>
              </p:oleObj>
            </a:graphicData>
          </a:graphic>
        </p:graphicFrame>
        <p:sp>
          <p:nvSpPr>
            <p:cNvPr id="56" name="Oval 222"/>
            <p:cNvSpPr>
              <a:spLocks noChangeArrowheads="1"/>
            </p:cNvSpPr>
            <p:nvPr/>
          </p:nvSpPr>
          <p:spPr bwMode="auto">
            <a:xfrm>
              <a:off x="4421742" y="3314740"/>
              <a:ext cx="360363" cy="358775"/>
            </a:xfrm>
            <a:prstGeom prst="ellipse">
              <a:avLst/>
            </a:prstGeom>
            <a:solidFill>
              <a:schemeClr val="bg1"/>
            </a:solidFill>
            <a:ln w="9525">
              <a:solidFill>
                <a:schemeClr val="tx1"/>
              </a:solidFill>
              <a:round/>
              <a:headEnd/>
              <a:tailEnd/>
            </a:ln>
          </p:spPr>
          <p:txBody>
            <a:bodyPr wrap="none" anchor="ctr"/>
            <a:lstStyle/>
            <a:p>
              <a:endParaRPr lang="en-US" sz="2400">
                <a:solidFill>
                  <a:srgbClr val="990033"/>
                </a:solidFill>
              </a:endParaRPr>
            </a:p>
          </p:txBody>
        </p:sp>
        <p:graphicFrame>
          <p:nvGraphicFramePr>
            <p:cNvPr id="57" name="Object 223"/>
            <p:cNvGraphicFramePr>
              <a:graphicFrameLocks noChangeAspect="1"/>
            </p:cNvGraphicFramePr>
            <p:nvPr/>
          </p:nvGraphicFramePr>
          <p:xfrm>
            <a:off x="4475246" y="3367673"/>
            <a:ext cx="266700" cy="241300"/>
          </p:xfrm>
          <a:graphic>
            <a:graphicData uri="http://schemas.openxmlformats.org/presentationml/2006/ole">
              <p:oleObj spid="_x0000_s240022" name="Equation" r:id="rId24" imgW="266469" imgH="241091" progId="Equation.DSMT4">
                <p:embed/>
              </p:oleObj>
            </a:graphicData>
          </a:graphic>
        </p:graphicFrame>
        <p:sp>
          <p:nvSpPr>
            <p:cNvPr id="58" name="Oval 225"/>
            <p:cNvSpPr>
              <a:spLocks noChangeArrowheads="1"/>
            </p:cNvSpPr>
            <p:nvPr/>
          </p:nvSpPr>
          <p:spPr bwMode="auto">
            <a:xfrm>
              <a:off x="3702604" y="4035465"/>
              <a:ext cx="360363" cy="358775"/>
            </a:xfrm>
            <a:prstGeom prst="ellipse">
              <a:avLst/>
            </a:prstGeom>
            <a:solidFill>
              <a:srgbClr val="FFCCCC"/>
            </a:solidFill>
            <a:ln w="9525">
              <a:solidFill>
                <a:schemeClr val="bg2"/>
              </a:solidFill>
              <a:round/>
              <a:headEnd/>
              <a:tailEnd/>
            </a:ln>
          </p:spPr>
          <p:txBody>
            <a:bodyPr wrap="none" anchor="ctr"/>
            <a:lstStyle/>
            <a:p>
              <a:endParaRPr lang="en-US" sz="2400">
                <a:solidFill>
                  <a:srgbClr val="990033"/>
                </a:solidFill>
              </a:endParaRPr>
            </a:p>
          </p:txBody>
        </p:sp>
        <p:graphicFrame>
          <p:nvGraphicFramePr>
            <p:cNvPr id="59" name="Object 226"/>
            <p:cNvGraphicFramePr>
              <a:graphicFrameLocks noChangeAspect="1"/>
            </p:cNvGraphicFramePr>
            <p:nvPr>
              <p:extLst>
                <p:ext uri="{D42A27DB-BD31-4B8C-83A1-F6EECF244321}">
                  <p14:modId xmlns:p14="http://schemas.microsoft.com/office/powerpoint/2010/main" xmlns="" val="1101086294"/>
                </p:ext>
              </p:extLst>
            </p:nvPr>
          </p:nvGraphicFramePr>
          <p:xfrm>
            <a:off x="3773869" y="4080163"/>
            <a:ext cx="254000" cy="241300"/>
          </p:xfrm>
          <a:graphic>
            <a:graphicData uri="http://schemas.openxmlformats.org/presentationml/2006/ole">
              <p:oleObj spid="_x0000_s240023" name="Equation" r:id="rId25" imgW="253890" imgH="241195" progId="Equation.DSMT4">
                <p:embed/>
              </p:oleObj>
            </a:graphicData>
          </a:graphic>
        </p:graphicFrame>
        <p:cxnSp>
          <p:nvCxnSpPr>
            <p:cNvPr id="60" name="AutoShape 228"/>
            <p:cNvCxnSpPr>
              <a:cxnSpLocks noChangeShapeType="1"/>
              <a:stCxn id="56" idx="3"/>
              <a:endCxn id="58" idx="6"/>
            </p:cNvCxnSpPr>
            <p:nvPr/>
          </p:nvCxnSpPr>
          <p:spPr bwMode="auto">
            <a:xfrm flipH="1">
              <a:off x="4062967" y="3620974"/>
              <a:ext cx="411549" cy="593879"/>
            </a:xfrm>
            <a:prstGeom prst="straightConnector1">
              <a:avLst/>
            </a:prstGeom>
            <a:noFill/>
            <a:ln w="9525">
              <a:solidFill>
                <a:schemeClr val="tx1"/>
              </a:solidFill>
              <a:round/>
              <a:headEnd/>
              <a:tailEnd type="triangle" w="med" len="med"/>
            </a:ln>
          </p:spPr>
        </p:cxnSp>
        <p:cxnSp>
          <p:nvCxnSpPr>
            <p:cNvPr id="61" name="AutoShape 229"/>
            <p:cNvCxnSpPr>
              <a:cxnSpLocks noChangeShapeType="1"/>
              <a:stCxn id="54" idx="3"/>
              <a:endCxn id="71" idx="6"/>
            </p:cNvCxnSpPr>
            <p:nvPr/>
          </p:nvCxnSpPr>
          <p:spPr bwMode="auto">
            <a:xfrm flipH="1">
              <a:off x="4062967" y="4341699"/>
              <a:ext cx="411549" cy="377979"/>
            </a:xfrm>
            <a:prstGeom prst="straightConnector1">
              <a:avLst/>
            </a:prstGeom>
            <a:noFill/>
            <a:ln w="9525">
              <a:solidFill>
                <a:schemeClr val="tx1"/>
              </a:solidFill>
              <a:round/>
              <a:headEnd/>
              <a:tailEnd type="triangle" w="med" len="med"/>
            </a:ln>
          </p:spPr>
        </p:cxnSp>
        <p:cxnSp>
          <p:nvCxnSpPr>
            <p:cNvPr id="62" name="AutoShape 230"/>
            <p:cNvCxnSpPr>
              <a:cxnSpLocks noChangeShapeType="1"/>
              <a:stCxn id="52" idx="3"/>
              <a:endCxn id="73" idx="6"/>
            </p:cNvCxnSpPr>
            <p:nvPr/>
          </p:nvCxnSpPr>
          <p:spPr bwMode="auto">
            <a:xfrm flipH="1">
              <a:off x="4062967" y="4844937"/>
              <a:ext cx="411549" cy="593879"/>
            </a:xfrm>
            <a:prstGeom prst="straightConnector1">
              <a:avLst/>
            </a:prstGeom>
            <a:noFill/>
            <a:ln w="9525">
              <a:solidFill>
                <a:schemeClr val="tx1"/>
              </a:solidFill>
              <a:round/>
              <a:headEnd/>
              <a:tailEnd type="triangle" w="med" len="med"/>
            </a:ln>
          </p:spPr>
        </p:cxnSp>
        <p:cxnSp>
          <p:nvCxnSpPr>
            <p:cNvPr id="65" name="AutoShape 236"/>
            <p:cNvCxnSpPr>
              <a:cxnSpLocks noChangeShapeType="1"/>
              <a:stCxn id="50" idx="3"/>
              <a:endCxn id="75" idx="6"/>
            </p:cNvCxnSpPr>
            <p:nvPr/>
          </p:nvCxnSpPr>
          <p:spPr bwMode="auto">
            <a:xfrm flipH="1">
              <a:off x="4062967" y="5565662"/>
              <a:ext cx="411549" cy="377979"/>
            </a:xfrm>
            <a:prstGeom prst="straightConnector1">
              <a:avLst/>
            </a:prstGeom>
            <a:noFill/>
            <a:ln w="9525">
              <a:solidFill>
                <a:schemeClr val="tx1"/>
              </a:solidFill>
              <a:round/>
              <a:headEnd/>
              <a:tailEnd type="triangle" w="med" len="med"/>
            </a:ln>
          </p:spPr>
        </p:cxnSp>
        <p:sp>
          <p:nvSpPr>
            <p:cNvPr id="69" name="Oval 242"/>
            <p:cNvSpPr>
              <a:spLocks noChangeArrowheads="1"/>
            </p:cNvSpPr>
            <p:nvPr/>
          </p:nvSpPr>
          <p:spPr bwMode="auto">
            <a:xfrm>
              <a:off x="3702604" y="3314740"/>
              <a:ext cx="360363" cy="358775"/>
            </a:xfrm>
            <a:prstGeom prst="ellipse">
              <a:avLst/>
            </a:prstGeom>
            <a:solidFill>
              <a:srgbClr val="FFCCCC"/>
            </a:solidFill>
            <a:ln w="9525">
              <a:solidFill>
                <a:schemeClr val="bg2"/>
              </a:solidFill>
              <a:round/>
              <a:headEnd/>
              <a:tailEnd/>
            </a:ln>
          </p:spPr>
          <p:txBody>
            <a:bodyPr wrap="none" anchor="ctr"/>
            <a:lstStyle/>
            <a:p>
              <a:endParaRPr lang="en-US" sz="2400">
                <a:solidFill>
                  <a:srgbClr val="990033"/>
                </a:solidFill>
              </a:endParaRPr>
            </a:p>
          </p:txBody>
        </p:sp>
        <p:graphicFrame>
          <p:nvGraphicFramePr>
            <p:cNvPr id="70" name="Object 243"/>
            <p:cNvGraphicFramePr>
              <a:graphicFrameLocks noChangeAspect="1"/>
            </p:cNvGraphicFramePr>
            <p:nvPr>
              <p:extLst>
                <p:ext uri="{D42A27DB-BD31-4B8C-83A1-F6EECF244321}">
                  <p14:modId xmlns:p14="http://schemas.microsoft.com/office/powerpoint/2010/main" xmlns="" val="3995600398"/>
                </p:ext>
              </p:extLst>
            </p:nvPr>
          </p:nvGraphicFramePr>
          <p:xfrm>
            <a:off x="3780290" y="3359898"/>
            <a:ext cx="241300" cy="241300"/>
          </p:xfrm>
          <a:graphic>
            <a:graphicData uri="http://schemas.openxmlformats.org/presentationml/2006/ole">
              <p:oleObj spid="_x0000_s240024" name="Equation" r:id="rId26" imgW="241195" imgH="241195" progId="Equation.DSMT4">
                <p:embed/>
              </p:oleObj>
            </a:graphicData>
          </a:graphic>
        </p:graphicFrame>
        <p:sp>
          <p:nvSpPr>
            <p:cNvPr id="71" name="Oval 245"/>
            <p:cNvSpPr>
              <a:spLocks noChangeArrowheads="1"/>
            </p:cNvSpPr>
            <p:nvPr/>
          </p:nvSpPr>
          <p:spPr bwMode="auto">
            <a:xfrm>
              <a:off x="3702604" y="4540290"/>
              <a:ext cx="360363" cy="358775"/>
            </a:xfrm>
            <a:prstGeom prst="ellipse">
              <a:avLst/>
            </a:prstGeom>
            <a:solidFill>
              <a:srgbClr val="FFCCCC"/>
            </a:solidFill>
            <a:ln w="9525">
              <a:solidFill>
                <a:schemeClr val="bg2"/>
              </a:solidFill>
              <a:round/>
              <a:headEnd/>
              <a:tailEnd/>
            </a:ln>
          </p:spPr>
          <p:txBody>
            <a:bodyPr wrap="none" anchor="ctr"/>
            <a:lstStyle/>
            <a:p>
              <a:endParaRPr lang="en-US" sz="2400">
                <a:solidFill>
                  <a:srgbClr val="990033"/>
                </a:solidFill>
              </a:endParaRPr>
            </a:p>
          </p:txBody>
        </p:sp>
        <p:graphicFrame>
          <p:nvGraphicFramePr>
            <p:cNvPr id="72" name="Object 246"/>
            <p:cNvGraphicFramePr>
              <a:graphicFrameLocks noChangeAspect="1"/>
            </p:cNvGraphicFramePr>
            <p:nvPr>
              <p:extLst>
                <p:ext uri="{D42A27DB-BD31-4B8C-83A1-F6EECF244321}">
                  <p14:modId xmlns:p14="http://schemas.microsoft.com/office/powerpoint/2010/main" xmlns="" val="1631631806"/>
                </p:ext>
              </p:extLst>
            </p:nvPr>
          </p:nvGraphicFramePr>
          <p:xfrm>
            <a:off x="3773869" y="4584988"/>
            <a:ext cx="254000" cy="241300"/>
          </p:xfrm>
          <a:graphic>
            <a:graphicData uri="http://schemas.openxmlformats.org/presentationml/2006/ole">
              <p:oleObj spid="_x0000_s240025" name="Equation" r:id="rId27" imgW="253890" imgH="241195" progId="Equation.DSMT4">
                <p:embed/>
              </p:oleObj>
            </a:graphicData>
          </a:graphic>
        </p:graphicFrame>
        <p:sp>
          <p:nvSpPr>
            <p:cNvPr id="73" name="Oval 248"/>
            <p:cNvSpPr>
              <a:spLocks noChangeArrowheads="1"/>
            </p:cNvSpPr>
            <p:nvPr/>
          </p:nvSpPr>
          <p:spPr bwMode="auto">
            <a:xfrm>
              <a:off x="3702604" y="5259428"/>
              <a:ext cx="360363" cy="358775"/>
            </a:xfrm>
            <a:prstGeom prst="ellipse">
              <a:avLst/>
            </a:prstGeom>
            <a:solidFill>
              <a:srgbClr val="FFCCCC"/>
            </a:solidFill>
            <a:ln w="9525">
              <a:solidFill>
                <a:schemeClr val="bg2"/>
              </a:solidFill>
              <a:round/>
              <a:headEnd/>
              <a:tailEnd/>
            </a:ln>
          </p:spPr>
          <p:txBody>
            <a:bodyPr wrap="none" anchor="ctr"/>
            <a:lstStyle/>
            <a:p>
              <a:endParaRPr lang="en-US" sz="2400">
                <a:solidFill>
                  <a:srgbClr val="990033"/>
                </a:solidFill>
              </a:endParaRPr>
            </a:p>
          </p:txBody>
        </p:sp>
        <p:graphicFrame>
          <p:nvGraphicFramePr>
            <p:cNvPr id="74" name="Object 249"/>
            <p:cNvGraphicFramePr>
              <a:graphicFrameLocks noChangeAspect="1"/>
            </p:cNvGraphicFramePr>
            <p:nvPr>
              <p:extLst>
                <p:ext uri="{D42A27DB-BD31-4B8C-83A1-F6EECF244321}">
                  <p14:modId xmlns:p14="http://schemas.microsoft.com/office/powerpoint/2010/main" xmlns="" val="332880149"/>
                </p:ext>
              </p:extLst>
            </p:nvPr>
          </p:nvGraphicFramePr>
          <p:xfrm>
            <a:off x="3783465" y="5306173"/>
            <a:ext cx="228600" cy="241300"/>
          </p:xfrm>
          <a:graphic>
            <a:graphicData uri="http://schemas.openxmlformats.org/presentationml/2006/ole">
              <p:oleObj spid="_x0000_s240026" name="Equation" r:id="rId28" imgW="228600" imgH="241300" progId="Equation.DSMT4">
                <p:embed/>
              </p:oleObj>
            </a:graphicData>
          </a:graphic>
        </p:graphicFrame>
        <p:sp>
          <p:nvSpPr>
            <p:cNvPr id="75" name="Oval 251"/>
            <p:cNvSpPr>
              <a:spLocks noChangeArrowheads="1"/>
            </p:cNvSpPr>
            <p:nvPr/>
          </p:nvSpPr>
          <p:spPr bwMode="auto">
            <a:xfrm>
              <a:off x="3702604" y="5764253"/>
              <a:ext cx="360363" cy="358775"/>
            </a:xfrm>
            <a:prstGeom prst="ellipse">
              <a:avLst/>
            </a:prstGeom>
            <a:solidFill>
              <a:srgbClr val="FFCCCC"/>
            </a:solidFill>
            <a:ln w="9525">
              <a:solidFill>
                <a:schemeClr val="bg2"/>
              </a:solidFill>
              <a:round/>
              <a:headEnd/>
              <a:tailEnd/>
            </a:ln>
          </p:spPr>
          <p:txBody>
            <a:bodyPr wrap="none" anchor="ctr"/>
            <a:lstStyle/>
            <a:p>
              <a:endParaRPr lang="en-US" sz="2400">
                <a:solidFill>
                  <a:srgbClr val="990033"/>
                </a:solidFill>
              </a:endParaRPr>
            </a:p>
          </p:txBody>
        </p:sp>
        <p:graphicFrame>
          <p:nvGraphicFramePr>
            <p:cNvPr id="76" name="Object 252"/>
            <p:cNvGraphicFramePr>
              <a:graphicFrameLocks noChangeAspect="1"/>
            </p:cNvGraphicFramePr>
            <p:nvPr>
              <p:extLst>
                <p:ext uri="{D42A27DB-BD31-4B8C-83A1-F6EECF244321}">
                  <p14:modId xmlns:p14="http://schemas.microsoft.com/office/powerpoint/2010/main" xmlns="" val="2100707623"/>
                </p:ext>
              </p:extLst>
            </p:nvPr>
          </p:nvGraphicFramePr>
          <p:xfrm>
            <a:off x="3783465" y="5809410"/>
            <a:ext cx="228600" cy="241300"/>
          </p:xfrm>
          <a:graphic>
            <a:graphicData uri="http://schemas.openxmlformats.org/presentationml/2006/ole">
              <p:oleObj spid="_x0000_s240027" name="Equation" r:id="rId29" imgW="228600" imgH="241300" progId="Equation.DSMT4">
                <p:embed/>
              </p:oleObj>
            </a:graphicData>
          </a:graphic>
        </p:graphicFrame>
        <p:cxnSp>
          <p:nvCxnSpPr>
            <p:cNvPr id="77" name="AutoShape 253"/>
            <p:cNvCxnSpPr>
              <a:cxnSpLocks noChangeShapeType="1"/>
              <a:stCxn id="73" idx="6"/>
              <a:endCxn id="50" idx="2"/>
            </p:cNvCxnSpPr>
            <p:nvPr/>
          </p:nvCxnSpPr>
          <p:spPr bwMode="auto">
            <a:xfrm>
              <a:off x="4062967" y="5438815"/>
              <a:ext cx="358775" cy="0"/>
            </a:xfrm>
            <a:prstGeom prst="straightConnector1">
              <a:avLst/>
            </a:prstGeom>
            <a:noFill/>
            <a:ln w="9525">
              <a:solidFill>
                <a:schemeClr val="bg2"/>
              </a:solidFill>
              <a:round/>
              <a:headEnd type="triangle" w="med" len="med"/>
              <a:tailEnd type="none" w="med" len="med"/>
            </a:ln>
          </p:spPr>
        </p:cxnSp>
        <p:cxnSp>
          <p:nvCxnSpPr>
            <p:cNvPr id="78" name="AutoShape 255"/>
            <p:cNvCxnSpPr>
              <a:cxnSpLocks noChangeShapeType="1"/>
              <a:stCxn id="75" idx="6"/>
              <a:endCxn id="63" idx="2"/>
            </p:cNvCxnSpPr>
            <p:nvPr/>
          </p:nvCxnSpPr>
          <p:spPr bwMode="auto">
            <a:xfrm flipV="1">
              <a:off x="4062967" y="5940465"/>
              <a:ext cx="358775" cy="3175"/>
            </a:xfrm>
            <a:prstGeom prst="straightConnector1">
              <a:avLst/>
            </a:prstGeom>
            <a:noFill/>
            <a:ln w="9525">
              <a:solidFill>
                <a:schemeClr val="bg2"/>
              </a:solidFill>
              <a:round/>
              <a:headEnd type="triangle" w="med" len="med"/>
              <a:tailEnd type="none" w="med" len="med"/>
            </a:ln>
          </p:spPr>
        </p:cxnSp>
        <p:cxnSp>
          <p:nvCxnSpPr>
            <p:cNvPr id="79" name="AutoShape 256"/>
            <p:cNvCxnSpPr>
              <a:cxnSpLocks noChangeShapeType="1"/>
              <a:stCxn id="71" idx="6"/>
              <a:endCxn id="52" idx="2"/>
            </p:cNvCxnSpPr>
            <p:nvPr/>
          </p:nvCxnSpPr>
          <p:spPr bwMode="auto">
            <a:xfrm flipV="1">
              <a:off x="4062967" y="4718090"/>
              <a:ext cx="358775" cy="1588"/>
            </a:xfrm>
            <a:prstGeom prst="straightConnector1">
              <a:avLst/>
            </a:prstGeom>
            <a:noFill/>
            <a:ln w="9525">
              <a:solidFill>
                <a:schemeClr val="bg2"/>
              </a:solidFill>
              <a:round/>
              <a:headEnd type="triangle" w="med" len="med"/>
              <a:tailEnd type="none" w="med" len="med"/>
            </a:ln>
          </p:spPr>
        </p:cxnSp>
        <p:cxnSp>
          <p:nvCxnSpPr>
            <p:cNvPr id="80" name="AutoShape 257"/>
            <p:cNvCxnSpPr>
              <a:cxnSpLocks noChangeShapeType="1"/>
              <a:stCxn id="54" idx="2"/>
              <a:endCxn id="58" idx="6"/>
            </p:cNvCxnSpPr>
            <p:nvPr/>
          </p:nvCxnSpPr>
          <p:spPr bwMode="auto">
            <a:xfrm flipH="1">
              <a:off x="4062967" y="4214853"/>
              <a:ext cx="358775" cy="0"/>
            </a:xfrm>
            <a:prstGeom prst="straightConnector1">
              <a:avLst/>
            </a:prstGeom>
            <a:noFill/>
            <a:ln w="9525">
              <a:solidFill>
                <a:schemeClr val="bg2"/>
              </a:solidFill>
              <a:round/>
              <a:headEnd/>
              <a:tailEnd type="triangle" w="med" len="med"/>
            </a:ln>
          </p:spPr>
        </p:cxnSp>
        <p:cxnSp>
          <p:nvCxnSpPr>
            <p:cNvPr id="81" name="AutoShape 258"/>
            <p:cNvCxnSpPr>
              <a:cxnSpLocks noChangeShapeType="1"/>
              <a:stCxn id="69" idx="6"/>
              <a:endCxn id="56" idx="2"/>
            </p:cNvCxnSpPr>
            <p:nvPr/>
          </p:nvCxnSpPr>
          <p:spPr bwMode="auto">
            <a:xfrm>
              <a:off x="4062967" y="3494128"/>
              <a:ext cx="358775" cy="0"/>
            </a:xfrm>
            <a:prstGeom prst="straightConnector1">
              <a:avLst/>
            </a:prstGeom>
            <a:noFill/>
            <a:ln w="9525">
              <a:solidFill>
                <a:schemeClr val="bg2"/>
              </a:solidFill>
              <a:round/>
              <a:headEnd type="triangle" w="med" len="med"/>
              <a:tailEnd type="none" w="med" len="med"/>
            </a:ln>
          </p:spPr>
        </p:cxnSp>
        <p:sp>
          <p:nvSpPr>
            <p:cNvPr id="63" name="Oval 234"/>
            <p:cNvSpPr>
              <a:spLocks noChangeArrowheads="1"/>
            </p:cNvSpPr>
            <p:nvPr/>
          </p:nvSpPr>
          <p:spPr bwMode="auto">
            <a:xfrm>
              <a:off x="4421742" y="5761078"/>
              <a:ext cx="360363" cy="358775"/>
            </a:xfrm>
            <a:prstGeom prst="ellipse">
              <a:avLst/>
            </a:prstGeom>
            <a:solidFill>
              <a:schemeClr val="bg1"/>
            </a:solidFill>
            <a:ln w="9525">
              <a:solidFill>
                <a:schemeClr val="tx1"/>
              </a:solidFill>
              <a:round/>
              <a:headEnd/>
              <a:tailEnd/>
            </a:ln>
          </p:spPr>
          <p:txBody>
            <a:bodyPr wrap="none" anchor="ctr"/>
            <a:lstStyle/>
            <a:p>
              <a:endParaRPr lang="en-US" sz="2400">
                <a:solidFill>
                  <a:srgbClr val="990033"/>
                </a:solidFill>
              </a:endParaRPr>
            </a:p>
          </p:txBody>
        </p:sp>
        <p:graphicFrame>
          <p:nvGraphicFramePr>
            <p:cNvPr id="64" name="Object 235"/>
            <p:cNvGraphicFramePr>
              <a:graphicFrameLocks noChangeAspect="1"/>
            </p:cNvGraphicFramePr>
            <p:nvPr/>
          </p:nvGraphicFramePr>
          <p:xfrm>
            <a:off x="4475246" y="5814011"/>
            <a:ext cx="266700" cy="241300"/>
          </p:xfrm>
          <a:graphic>
            <a:graphicData uri="http://schemas.openxmlformats.org/presentationml/2006/ole">
              <p:oleObj spid="_x0000_s240028" name="Equation" r:id="rId30" imgW="266469" imgH="241091" progId="Equation.DSMT4">
                <p:embed/>
              </p:oleObj>
            </a:graphicData>
          </a:graphic>
        </p:graphicFrame>
        <p:graphicFrame>
          <p:nvGraphicFramePr>
            <p:cNvPr id="239756" name="Object 140"/>
            <p:cNvGraphicFramePr>
              <a:graphicFrameLocks noChangeAspect="1"/>
            </p:cNvGraphicFramePr>
            <p:nvPr/>
          </p:nvGraphicFramePr>
          <p:xfrm>
            <a:off x="3377825" y="6499726"/>
            <a:ext cx="2025225" cy="358274"/>
          </p:xfrm>
          <a:graphic>
            <a:graphicData uri="http://schemas.openxmlformats.org/presentationml/2006/ole">
              <p:oleObj spid="_x0000_s240029" name="Equation" r:id="rId31" imgW="1295400" imgH="228600" progId="Equation.DSMT4">
                <p:embed/>
              </p:oleObj>
            </a:graphicData>
          </a:graphic>
        </p:graphicFrame>
        <p:cxnSp>
          <p:nvCxnSpPr>
            <p:cNvPr id="116" name="Curved Connector 99"/>
            <p:cNvCxnSpPr>
              <a:stCxn id="54" idx="6"/>
              <a:endCxn id="54" idx="0"/>
            </p:cNvCxnSpPr>
            <p:nvPr/>
          </p:nvCxnSpPr>
          <p:spPr>
            <a:xfrm flipH="1" flipV="1">
              <a:off x="4601924" y="4035465"/>
              <a:ext cx="180181" cy="179388"/>
            </a:xfrm>
            <a:prstGeom prst="curvedConnector4">
              <a:avLst>
                <a:gd name="adj1" fmla="val -126872"/>
                <a:gd name="adj2" fmla="val 227433"/>
              </a:avLst>
            </a:prstGeom>
            <a:ln w="31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0" name="Curved Connector 99"/>
            <p:cNvCxnSpPr>
              <a:stCxn id="52" idx="6"/>
              <a:endCxn id="52" idx="0"/>
            </p:cNvCxnSpPr>
            <p:nvPr/>
          </p:nvCxnSpPr>
          <p:spPr>
            <a:xfrm flipH="1" flipV="1">
              <a:off x="4601924" y="4538703"/>
              <a:ext cx="180181" cy="179388"/>
            </a:xfrm>
            <a:prstGeom prst="curvedConnector4">
              <a:avLst>
                <a:gd name="adj1" fmla="val -126872"/>
                <a:gd name="adj2" fmla="val 227433"/>
              </a:avLst>
            </a:prstGeom>
            <a:ln w="31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3" name="Curved Connector 99"/>
            <p:cNvCxnSpPr>
              <a:stCxn id="50" idx="6"/>
              <a:endCxn id="50" idx="0"/>
            </p:cNvCxnSpPr>
            <p:nvPr/>
          </p:nvCxnSpPr>
          <p:spPr>
            <a:xfrm flipH="1" flipV="1">
              <a:off x="4601924" y="5259428"/>
              <a:ext cx="180181" cy="179388"/>
            </a:xfrm>
            <a:prstGeom prst="curvedConnector4">
              <a:avLst>
                <a:gd name="adj1" fmla="val -126872"/>
                <a:gd name="adj2" fmla="val 227433"/>
              </a:avLst>
            </a:prstGeom>
            <a:ln w="31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7" name="Curved Connector 99"/>
            <p:cNvCxnSpPr>
              <a:stCxn id="56" idx="6"/>
              <a:endCxn id="56" idx="0"/>
            </p:cNvCxnSpPr>
            <p:nvPr/>
          </p:nvCxnSpPr>
          <p:spPr>
            <a:xfrm flipH="1" flipV="1">
              <a:off x="4601924" y="3314740"/>
              <a:ext cx="180181" cy="179388"/>
            </a:xfrm>
            <a:prstGeom prst="curvedConnector4">
              <a:avLst>
                <a:gd name="adj1" fmla="val -126872"/>
                <a:gd name="adj2" fmla="val 227433"/>
              </a:avLst>
            </a:prstGeom>
            <a:ln w="31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566" fill="hold"/>
                                        <p:tgtEl>
                                          <p:spTgt spid="110"/>
                                        </p:tgtEl>
                                      </p:cBhvr>
                                    </p:cmd>
                                  </p:childTnLst>
                                </p:cTn>
                              </p:par>
                              <p:par>
                                <p:cTn id="7" presetID="1" presetClass="mediacall" presetSubtype="0" fill="hold" nodeType="withEffect">
                                  <p:stCondLst>
                                    <p:cond delay="0"/>
                                  </p:stCondLst>
                                  <p:childTnLst>
                                    <p:cmd type="call" cmd="playFrom(0.0)">
                                      <p:cBhvr>
                                        <p:cTn id="8" dur="8566" fill="hold"/>
                                        <p:tgtEl>
                                          <p:spTgt spid="112"/>
                                        </p:tgtEl>
                                      </p:cBhvr>
                                    </p:cmd>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2"/>
                                        </p:tgtEl>
                                        <p:attrNameLst>
                                          <p:attrName>style.visibility</p:attrName>
                                        </p:attrNameLst>
                                      </p:cBhvr>
                                      <p:to>
                                        <p:strVal val="visible"/>
                                      </p:to>
                                    </p:set>
                                    <p:animEffect transition="in" filter="fade">
                                      <p:cBhvr>
                                        <p:cTn id="13" dur="2000"/>
                                        <p:tgtEl>
                                          <p:spTgt spid="132"/>
                                        </p:tgtEl>
                                      </p:cBhvr>
                                    </p:animEffect>
                                  </p:childTnLst>
                                </p:cTn>
                              </p:par>
                              <p:par>
                                <p:cTn id="14" presetID="10" presetClass="exit" presetSubtype="0" fill="hold" nodeType="withEffect">
                                  <p:stCondLst>
                                    <p:cond delay="0"/>
                                  </p:stCondLst>
                                  <p:childTnLst>
                                    <p:animEffect transition="out" filter="fade">
                                      <p:cBhvr>
                                        <p:cTn id="15" dur="2000"/>
                                        <p:tgtEl>
                                          <p:spTgt spid="2"/>
                                        </p:tgtEl>
                                      </p:cBhvr>
                                    </p:animEffect>
                                    <p:set>
                                      <p:cBhvr>
                                        <p:cTn id="16" dur="1" fill="hold">
                                          <p:stCondLst>
                                            <p:cond delay="1999"/>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showWhenStopped="0">
                <p:cTn id="22" repeatCount="indefinite" fill="hold" display="0">
                  <p:stCondLst>
                    <p:cond delay="indefinite"/>
                  </p:stCondLst>
                  <p:endCondLst>
                    <p:cond evt="onPrev" delay="0">
                      <p:tgtEl>
                        <p:sldTgt/>
                      </p:tgtEl>
                    </p:cond>
                  </p:endCondLst>
                </p:cTn>
                <p:tgtEl>
                  <p:spTgt spid="110"/>
                </p:tgtEl>
              </p:cMediaNode>
            </p:video>
            <p:video>
              <p:cMediaNode mute="1" showWhenStopped="0">
                <p:cTn id="23" repeatCount="indefinite" fill="remove" display="0">
                  <p:stCondLst>
                    <p:cond delay="indefinite"/>
                  </p:stCondLst>
                  <p:endCondLst>
                    <p:cond evt="onPrev" delay="0">
                      <p:tgtEl>
                        <p:sldTgt/>
                      </p:tgtEl>
                    </p:cond>
                  </p:endCondLst>
                </p:cTn>
                <p:tgtEl>
                  <p:spTgt spid="11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29"/>
          <p:cNvPicPr>
            <a:picLocks noChangeAspect="1" noChangeArrowheads="1"/>
          </p:cNvPicPr>
          <p:nvPr/>
        </p:nvPicPr>
        <p:blipFill>
          <a:blip r:embed="rId3" cstate="print">
            <a:duotone>
              <a:schemeClr val="accent6">
                <a:shade val="45000"/>
                <a:satMod val="135000"/>
              </a:schemeClr>
              <a:prstClr val="white"/>
            </a:duotone>
          </a:blip>
          <a:srcRect/>
          <a:stretch>
            <a:fillRect/>
          </a:stretch>
        </p:blipFill>
        <p:spPr bwMode="auto">
          <a:xfrm>
            <a:off x="2165027" y="1445750"/>
            <a:ext cx="3284596" cy="4575538"/>
          </a:xfrm>
          <a:prstGeom prst="rect">
            <a:avLst/>
          </a:prstGeom>
          <a:ln>
            <a:noFill/>
          </a:ln>
          <a:effectLst>
            <a:softEdge rad="112500"/>
          </a:effectLst>
        </p:spPr>
      </p:pic>
      <p:cxnSp>
        <p:nvCxnSpPr>
          <p:cNvPr id="7222" name="AutoShape 52"/>
          <p:cNvCxnSpPr>
            <a:cxnSpLocks noChangeShapeType="1"/>
            <a:stCxn id="7265" idx="5"/>
            <a:endCxn id="7228" idx="5"/>
          </p:cNvCxnSpPr>
          <p:nvPr/>
        </p:nvCxnSpPr>
        <p:spPr bwMode="auto">
          <a:xfrm flipV="1">
            <a:off x="3946382" y="5401196"/>
            <a:ext cx="1587" cy="228600"/>
          </a:xfrm>
          <a:prstGeom prst="curvedConnector3">
            <a:avLst>
              <a:gd name="adj1" fmla="val 18900009"/>
            </a:avLst>
          </a:prstGeom>
          <a:noFill/>
          <a:ln w="9525">
            <a:solidFill>
              <a:schemeClr val="tx1"/>
            </a:solidFill>
            <a:round/>
            <a:headEnd/>
            <a:tailEnd type="triangle" w="med" len="med"/>
          </a:ln>
        </p:spPr>
      </p:cxnSp>
      <p:sp>
        <p:nvSpPr>
          <p:cNvPr id="7225" name="AutoShape 15"/>
          <p:cNvSpPr>
            <a:spLocks noChangeArrowheads="1"/>
          </p:cNvSpPr>
          <p:nvPr/>
        </p:nvSpPr>
        <p:spPr bwMode="auto">
          <a:xfrm>
            <a:off x="3651401" y="2636924"/>
            <a:ext cx="288925" cy="288925"/>
          </a:xfrm>
          <a:prstGeom prst="triangle">
            <a:avLst>
              <a:gd name="adj" fmla="val 50000"/>
            </a:avLst>
          </a:prstGeom>
          <a:solidFill>
            <a:srgbClr val="FF0000"/>
          </a:solidFill>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GB" sz="1200">
              <a:latin typeface="Arial Narrow" pitchFamily="34" charset="0"/>
            </a:endParaRPr>
          </a:p>
        </p:txBody>
      </p:sp>
      <p:sp>
        <p:nvSpPr>
          <p:cNvPr id="7226" name="AutoShape 27"/>
          <p:cNvSpPr>
            <a:spLocks noChangeArrowheads="1"/>
          </p:cNvSpPr>
          <p:nvPr/>
        </p:nvSpPr>
        <p:spPr bwMode="auto">
          <a:xfrm>
            <a:off x="3653234" y="3546781"/>
            <a:ext cx="288925" cy="288925"/>
          </a:xfrm>
          <a:prstGeom prst="triangle">
            <a:avLst>
              <a:gd name="adj" fmla="val 50000"/>
            </a:avLst>
          </a:prstGeom>
          <a:solidFill>
            <a:srgbClr val="FF0000"/>
          </a:solidFill>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GB" sz="1200">
              <a:latin typeface="Arial Narrow" pitchFamily="34" charset="0"/>
            </a:endParaRPr>
          </a:p>
        </p:txBody>
      </p:sp>
      <p:sp>
        <p:nvSpPr>
          <p:cNvPr id="7228" name="AutoShape 37"/>
          <p:cNvSpPr>
            <a:spLocks noChangeArrowheads="1"/>
          </p:cNvSpPr>
          <p:nvPr/>
        </p:nvSpPr>
        <p:spPr bwMode="auto">
          <a:xfrm>
            <a:off x="3728894" y="5256745"/>
            <a:ext cx="288925" cy="288925"/>
          </a:xfrm>
          <a:prstGeom prst="triangle">
            <a:avLst>
              <a:gd name="adj" fmla="val 50000"/>
            </a:avLst>
          </a:prstGeom>
          <a:solidFill>
            <a:srgbClr val="FF0000"/>
          </a:solidFill>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GB" sz="1200">
              <a:latin typeface="Arial Narrow" pitchFamily="34" charset="0"/>
            </a:endParaRPr>
          </a:p>
        </p:txBody>
      </p:sp>
      <p:cxnSp>
        <p:nvCxnSpPr>
          <p:cNvPr id="7229" name="AutoShape 39"/>
          <p:cNvCxnSpPr>
            <a:cxnSpLocks noChangeShapeType="1"/>
            <a:stCxn id="7225" idx="1"/>
            <a:endCxn id="7263" idx="1"/>
          </p:cNvCxnSpPr>
          <p:nvPr/>
        </p:nvCxnSpPr>
        <p:spPr bwMode="auto">
          <a:xfrm rot="10800000" flipH="1" flipV="1">
            <a:off x="3724429" y="2781374"/>
            <a:ext cx="1587" cy="228600"/>
          </a:xfrm>
          <a:prstGeom prst="curvedConnector3">
            <a:avLst>
              <a:gd name="adj1" fmla="val -19000009"/>
            </a:avLst>
          </a:prstGeom>
          <a:noFill/>
          <a:ln w="9525">
            <a:solidFill>
              <a:srgbClr val="FF0000"/>
            </a:solidFill>
            <a:round/>
            <a:headEnd/>
            <a:tailEnd type="triangle" w="med" len="med"/>
          </a:ln>
        </p:spPr>
      </p:cxnSp>
      <p:cxnSp>
        <p:nvCxnSpPr>
          <p:cNvPr id="7230" name="AutoShape 40"/>
          <p:cNvCxnSpPr>
            <a:cxnSpLocks noChangeShapeType="1"/>
            <a:stCxn id="7226" idx="1"/>
            <a:endCxn id="7262" idx="1"/>
          </p:cNvCxnSpPr>
          <p:nvPr/>
        </p:nvCxnSpPr>
        <p:spPr bwMode="auto">
          <a:xfrm rot="10800000" flipH="1" flipV="1">
            <a:off x="3726260" y="3691235"/>
            <a:ext cx="4762" cy="231775"/>
          </a:xfrm>
          <a:prstGeom prst="curvedConnector3">
            <a:avLst>
              <a:gd name="adj1" fmla="val -6333333"/>
            </a:avLst>
          </a:prstGeom>
          <a:noFill/>
          <a:ln w="9525">
            <a:solidFill>
              <a:srgbClr val="FF0000"/>
            </a:solidFill>
            <a:round/>
            <a:headEnd/>
            <a:tailEnd type="triangle" w="med" len="med"/>
          </a:ln>
        </p:spPr>
      </p:cxnSp>
      <p:cxnSp>
        <p:nvCxnSpPr>
          <p:cNvPr id="7231" name="AutoShape 42"/>
          <p:cNvCxnSpPr>
            <a:cxnSpLocks noChangeShapeType="1"/>
            <a:stCxn id="7228" idx="1"/>
            <a:endCxn id="7265" idx="1"/>
          </p:cNvCxnSpPr>
          <p:nvPr/>
        </p:nvCxnSpPr>
        <p:spPr bwMode="auto">
          <a:xfrm rot="10800000" flipH="1" flipV="1">
            <a:off x="3801920" y="5401196"/>
            <a:ext cx="1587" cy="228600"/>
          </a:xfrm>
          <a:prstGeom prst="curvedConnector3">
            <a:avLst>
              <a:gd name="adj1" fmla="val -19000009"/>
            </a:avLst>
          </a:prstGeom>
          <a:noFill/>
          <a:ln w="9525">
            <a:solidFill>
              <a:srgbClr val="FF0000"/>
            </a:solidFill>
            <a:round/>
            <a:headEnd/>
            <a:tailEnd type="triangle" w="med" len="med"/>
          </a:ln>
        </p:spPr>
      </p:cxnSp>
      <p:cxnSp>
        <p:nvCxnSpPr>
          <p:cNvPr id="7232" name="AutoShape 43"/>
          <p:cNvCxnSpPr>
            <a:cxnSpLocks noChangeShapeType="1"/>
            <a:stCxn id="7228" idx="0"/>
            <a:endCxn id="7264" idx="5"/>
          </p:cNvCxnSpPr>
          <p:nvPr/>
        </p:nvCxnSpPr>
        <p:spPr bwMode="auto">
          <a:xfrm rot="16200000" flipV="1">
            <a:off x="2608221" y="3991601"/>
            <a:ext cx="1324123" cy="1206153"/>
          </a:xfrm>
          <a:prstGeom prst="curvedConnector2">
            <a:avLst/>
          </a:prstGeom>
          <a:noFill/>
          <a:ln w="19050">
            <a:solidFill>
              <a:srgbClr val="FF0000"/>
            </a:solidFill>
            <a:round/>
            <a:headEnd/>
            <a:tailEnd type="triangle" w="med" len="med"/>
          </a:ln>
        </p:spPr>
      </p:cxnSp>
      <p:cxnSp>
        <p:nvCxnSpPr>
          <p:cNvPr id="7233" name="AutoShape 44"/>
          <p:cNvCxnSpPr>
            <a:cxnSpLocks noChangeShapeType="1"/>
            <a:endCxn id="7226" idx="5"/>
          </p:cNvCxnSpPr>
          <p:nvPr/>
        </p:nvCxnSpPr>
        <p:spPr bwMode="auto">
          <a:xfrm rot="5400000">
            <a:off x="3468741" y="2350999"/>
            <a:ext cx="1741430" cy="939056"/>
          </a:xfrm>
          <a:prstGeom prst="curvedConnector2">
            <a:avLst/>
          </a:prstGeom>
          <a:noFill/>
          <a:ln w="19050">
            <a:solidFill>
              <a:schemeClr val="tx2"/>
            </a:solidFill>
            <a:round/>
            <a:headEnd/>
            <a:tailEnd type="triangle" w="med" len="med"/>
          </a:ln>
        </p:spPr>
      </p:cxnSp>
      <p:cxnSp>
        <p:nvCxnSpPr>
          <p:cNvPr id="7234" name="AutoShape 45"/>
          <p:cNvCxnSpPr>
            <a:cxnSpLocks noChangeShapeType="1"/>
            <a:stCxn id="7263" idx="5"/>
            <a:endCxn id="7226" idx="5"/>
          </p:cNvCxnSpPr>
          <p:nvPr/>
        </p:nvCxnSpPr>
        <p:spPr bwMode="auto">
          <a:xfrm>
            <a:off x="3868092" y="3009987"/>
            <a:ext cx="1836" cy="681261"/>
          </a:xfrm>
          <a:prstGeom prst="curvedConnector3">
            <a:avLst>
              <a:gd name="adj1" fmla="val 16485131"/>
            </a:avLst>
          </a:prstGeom>
          <a:noFill/>
          <a:ln w="19050">
            <a:solidFill>
              <a:schemeClr val="tx1"/>
            </a:solidFill>
            <a:round/>
            <a:headEnd/>
            <a:tailEnd type="triangle" w="med" len="med"/>
          </a:ln>
        </p:spPr>
      </p:cxnSp>
      <p:cxnSp>
        <p:nvCxnSpPr>
          <p:cNvPr id="7235" name="AutoShape 48"/>
          <p:cNvCxnSpPr>
            <a:cxnSpLocks noChangeShapeType="1"/>
            <a:stCxn id="7226" idx="1"/>
            <a:endCxn id="7263" idx="1"/>
          </p:cNvCxnSpPr>
          <p:nvPr/>
        </p:nvCxnSpPr>
        <p:spPr bwMode="auto">
          <a:xfrm rot="10800000">
            <a:off x="3723635" y="3009988"/>
            <a:ext cx="1836" cy="681261"/>
          </a:xfrm>
          <a:prstGeom prst="curvedConnector3">
            <a:avLst>
              <a:gd name="adj1" fmla="val 16485131"/>
            </a:avLst>
          </a:prstGeom>
          <a:noFill/>
          <a:ln w="19050">
            <a:solidFill>
              <a:srgbClr val="FF0000"/>
            </a:solidFill>
            <a:round/>
            <a:headEnd/>
            <a:tailEnd type="triangle" w="med" len="med"/>
          </a:ln>
        </p:spPr>
      </p:cxnSp>
      <p:cxnSp>
        <p:nvCxnSpPr>
          <p:cNvPr id="7236" name="AutoShape 49"/>
          <p:cNvCxnSpPr>
            <a:cxnSpLocks noChangeShapeType="1"/>
            <a:stCxn id="7263" idx="5"/>
            <a:endCxn id="7225" idx="5"/>
          </p:cNvCxnSpPr>
          <p:nvPr/>
        </p:nvCxnSpPr>
        <p:spPr bwMode="auto">
          <a:xfrm flipV="1">
            <a:off x="3868890" y="2781374"/>
            <a:ext cx="1587" cy="228600"/>
          </a:xfrm>
          <a:prstGeom prst="curvedConnector3">
            <a:avLst>
              <a:gd name="adj1" fmla="val 18900009"/>
            </a:avLst>
          </a:prstGeom>
          <a:noFill/>
          <a:ln w="9525">
            <a:solidFill>
              <a:schemeClr val="tx1"/>
            </a:solidFill>
            <a:round/>
            <a:headEnd/>
            <a:tailEnd type="triangle" w="med" len="med"/>
          </a:ln>
        </p:spPr>
      </p:cxnSp>
      <p:cxnSp>
        <p:nvCxnSpPr>
          <p:cNvPr id="7237" name="AutoShape 50"/>
          <p:cNvCxnSpPr>
            <a:cxnSpLocks noChangeShapeType="1"/>
            <a:stCxn id="7262" idx="5"/>
            <a:endCxn id="7226" idx="5"/>
          </p:cNvCxnSpPr>
          <p:nvPr/>
        </p:nvCxnSpPr>
        <p:spPr bwMode="auto">
          <a:xfrm flipH="1" flipV="1">
            <a:off x="3870721" y="3691235"/>
            <a:ext cx="4762" cy="231775"/>
          </a:xfrm>
          <a:prstGeom prst="curvedConnector3">
            <a:avLst>
              <a:gd name="adj1" fmla="val -6300000"/>
            </a:avLst>
          </a:prstGeom>
          <a:noFill/>
          <a:ln w="9525">
            <a:solidFill>
              <a:schemeClr val="tx1"/>
            </a:solidFill>
            <a:round/>
            <a:headEnd/>
            <a:tailEnd type="triangle" w="med" len="med"/>
          </a:ln>
        </p:spPr>
      </p:cxnSp>
      <p:cxnSp>
        <p:nvCxnSpPr>
          <p:cNvPr id="7238" name="AutoShape 53"/>
          <p:cNvCxnSpPr>
            <a:cxnSpLocks noChangeShapeType="1"/>
            <a:stCxn id="7264" idx="3"/>
            <a:endCxn id="7228" idx="1"/>
          </p:cNvCxnSpPr>
          <p:nvPr/>
        </p:nvCxnSpPr>
        <p:spPr bwMode="auto">
          <a:xfrm rot="16200000" flipH="1">
            <a:off x="2535981" y="4136064"/>
            <a:ext cx="1324124" cy="1206152"/>
          </a:xfrm>
          <a:prstGeom prst="curvedConnector2">
            <a:avLst/>
          </a:prstGeom>
          <a:noFill/>
          <a:ln w="19050">
            <a:solidFill>
              <a:schemeClr val="tx2"/>
            </a:solidFill>
            <a:round/>
            <a:headEnd/>
            <a:tailEnd type="triangle" w="med" len="med"/>
          </a:ln>
        </p:spPr>
      </p:cxnSp>
      <p:cxnSp>
        <p:nvCxnSpPr>
          <p:cNvPr id="7239" name="AutoShape 54"/>
          <p:cNvCxnSpPr>
            <a:cxnSpLocks noChangeShapeType="1"/>
            <a:stCxn id="7226" idx="5"/>
            <a:endCxn id="7265" idx="5"/>
          </p:cNvCxnSpPr>
          <p:nvPr/>
        </p:nvCxnSpPr>
        <p:spPr bwMode="auto">
          <a:xfrm>
            <a:off x="3869928" y="3691236"/>
            <a:ext cx="75654" cy="1938560"/>
          </a:xfrm>
          <a:prstGeom prst="curvedConnector3">
            <a:avLst>
              <a:gd name="adj1" fmla="val 497641"/>
            </a:avLst>
          </a:prstGeom>
          <a:noFill/>
          <a:ln w="19050">
            <a:solidFill>
              <a:schemeClr val="tx1"/>
            </a:solidFill>
            <a:round/>
            <a:headEnd type="triangle" w="med" len="med"/>
            <a:tailEnd/>
          </a:ln>
        </p:spPr>
      </p:cxnSp>
      <p:cxnSp>
        <p:nvCxnSpPr>
          <p:cNvPr id="7240" name="AutoShape 55"/>
          <p:cNvCxnSpPr>
            <a:cxnSpLocks noChangeShapeType="1"/>
            <a:stCxn id="7226" idx="1"/>
            <a:endCxn id="7265" idx="1"/>
          </p:cNvCxnSpPr>
          <p:nvPr/>
        </p:nvCxnSpPr>
        <p:spPr bwMode="auto">
          <a:xfrm rot="10800000" flipH="1" flipV="1">
            <a:off x="3725465" y="3691236"/>
            <a:ext cx="75654" cy="1938560"/>
          </a:xfrm>
          <a:prstGeom prst="curvedConnector3">
            <a:avLst>
              <a:gd name="adj1" fmla="val -397641"/>
            </a:avLst>
          </a:prstGeom>
          <a:noFill/>
          <a:ln w="19050">
            <a:solidFill>
              <a:srgbClr val="FF0000"/>
            </a:solidFill>
            <a:round/>
            <a:headEnd/>
            <a:tailEnd type="triangle" w="med" len="med"/>
          </a:ln>
        </p:spPr>
      </p:cxnSp>
      <p:sp>
        <p:nvSpPr>
          <p:cNvPr id="7243" name="Text Box 65"/>
          <p:cNvSpPr txBox="1">
            <a:spLocks noChangeArrowheads="1"/>
          </p:cNvSpPr>
          <p:nvPr/>
        </p:nvSpPr>
        <p:spPr bwMode="auto">
          <a:xfrm>
            <a:off x="1056483" y="3688587"/>
            <a:ext cx="1103187" cy="276999"/>
          </a:xfrm>
          <a:prstGeom prst="rect">
            <a:avLst/>
          </a:prstGeom>
          <a:noFill/>
          <a:ln w="9525">
            <a:noFill/>
            <a:miter lim="800000"/>
            <a:headEnd/>
            <a:tailEnd/>
          </a:ln>
        </p:spPr>
        <p:txBody>
          <a:bodyPr wrap="none">
            <a:spAutoFit/>
          </a:bodyPr>
          <a:lstStyle/>
          <a:p>
            <a:pPr algn="ctr"/>
            <a:r>
              <a:rPr lang="en-GB" sz="1200" dirty="0" smtClean="0">
                <a:latin typeface="Arial Narrow" pitchFamily="34" charset="0"/>
              </a:rPr>
              <a:t>frontal eye fields</a:t>
            </a:r>
            <a:endParaRPr lang="en-GB" sz="1200" dirty="0">
              <a:latin typeface="Arial Narrow" pitchFamily="34" charset="0"/>
            </a:endParaRPr>
          </a:p>
        </p:txBody>
      </p:sp>
      <p:sp>
        <p:nvSpPr>
          <p:cNvPr id="7244" name="Text Box 66"/>
          <p:cNvSpPr txBox="1">
            <a:spLocks noChangeArrowheads="1"/>
          </p:cNvSpPr>
          <p:nvPr/>
        </p:nvSpPr>
        <p:spPr bwMode="auto">
          <a:xfrm>
            <a:off x="4188970" y="3750006"/>
            <a:ext cx="760144" cy="276999"/>
          </a:xfrm>
          <a:prstGeom prst="rect">
            <a:avLst/>
          </a:prstGeom>
          <a:noFill/>
          <a:ln w="9525">
            <a:noFill/>
            <a:miter lim="800000"/>
            <a:headEnd/>
            <a:tailEnd/>
          </a:ln>
        </p:spPr>
        <p:txBody>
          <a:bodyPr wrap="none">
            <a:spAutoFit/>
          </a:bodyPr>
          <a:lstStyle/>
          <a:p>
            <a:pPr algn="ctr"/>
            <a:r>
              <a:rPr lang="en-GB" sz="1200" dirty="0">
                <a:latin typeface="Arial Narrow" pitchFamily="34" charset="0"/>
              </a:rPr>
              <a:t>geniculate</a:t>
            </a:r>
          </a:p>
        </p:txBody>
      </p:sp>
      <p:sp>
        <p:nvSpPr>
          <p:cNvPr id="7246" name="Text Box 68"/>
          <p:cNvSpPr txBox="1">
            <a:spLocks noChangeArrowheads="1"/>
          </p:cNvSpPr>
          <p:nvPr/>
        </p:nvSpPr>
        <p:spPr bwMode="auto">
          <a:xfrm>
            <a:off x="4245381" y="5445236"/>
            <a:ext cx="883575" cy="276999"/>
          </a:xfrm>
          <a:prstGeom prst="rect">
            <a:avLst/>
          </a:prstGeom>
          <a:noFill/>
          <a:ln w="9525">
            <a:noFill/>
            <a:miter lim="800000"/>
            <a:headEnd/>
            <a:tailEnd/>
          </a:ln>
        </p:spPr>
        <p:txBody>
          <a:bodyPr wrap="none">
            <a:spAutoFit/>
          </a:bodyPr>
          <a:lstStyle/>
          <a:p>
            <a:pPr algn="ctr"/>
            <a:r>
              <a:rPr lang="en-GB" sz="1200" dirty="0">
                <a:latin typeface="Arial Narrow" pitchFamily="34" charset="0"/>
              </a:rPr>
              <a:t>visual cortex</a:t>
            </a:r>
          </a:p>
        </p:txBody>
      </p:sp>
      <p:cxnSp>
        <p:nvCxnSpPr>
          <p:cNvPr id="7247" name="AutoShape 125"/>
          <p:cNvCxnSpPr>
            <a:cxnSpLocks noChangeShapeType="1"/>
            <a:stCxn id="7225" idx="5"/>
            <a:endCxn id="69" idx="3"/>
          </p:cNvCxnSpPr>
          <p:nvPr/>
        </p:nvCxnSpPr>
        <p:spPr bwMode="auto">
          <a:xfrm flipV="1">
            <a:off x="3868092" y="1949817"/>
            <a:ext cx="1156916" cy="831569"/>
          </a:xfrm>
          <a:prstGeom prst="curvedConnector2">
            <a:avLst/>
          </a:prstGeom>
          <a:noFill/>
          <a:ln w="19050">
            <a:solidFill>
              <a:schemeClr val="tx1"/>
            </a:solidFill>
            <a:round/>
            <a:headEnd type="triangle" w="med" len="med"/>
            <a:tailEnd type="none" w="med" len="med"/>
          </a:ln>
        </p:spPr>
      </p:cxnSp>
      <p:cxnSp>
        <p:nvCxnSpPr>
          <p:cNvPr id="7248" name="AutoShape 126"/>
          <p:cNvCxnSpPr>
            <a:cxnSpLocks noChangeShapeType="1"/>
            <a:stCxn id="7264" idx="5"/>
            <a:endCxn id="7225" idx="3"/>
          </p:cNvCxnSpPr>
          <p:nvPr/>
        </p:nvCxnSpPr>
        <p:spPr bwMode="auto">
          <a:xfrm flipV="1">
            <a:off x="2667204" y="2925843"/>
            <a:ext cx="1128663" cy="1006773"/>
          </a:xfrm>
          <a:prstGeom prst="curvedConnector2">
            <a:avLst/>
          </a:prstGeom>
          <a:noFill/>
          <a:ln w="19050">
            <a:solidFill>
              <a:srgbClr val="FF0000"/>
            </a:solidFill>
            <a:round/>
            <a:headEnd type="triangle" w="med" len="med"/>
            <a:tailEnd/>
          </a:ln>
        </p:spPr>
      </p:cxnSp>
      <p:cxnSp>
        <p:nvCxnSpPr>
          <p:cNvPr id="7249" name="AutoShape 127"/>
          <p:cNvCxnSpPr>
            <a:cxnSpLocks noChangeShapeType="1"/>
            <a:stCxn id="7264" idx="0"/>
            <a:endCxn id="7225" idx="1"/>
          </p:cNvCxnSpPr>
          <p:nvPr/>
        </p:nvCxnSpPr>
        <p:spPr bwMode="auto">
          <a:xfrm rot="5400000" flipH="1" flipV="1">
            <a:off x="2655912" y="2720430"/>
            <a:ext cx="1006772" cy="1128662"/>
          </a:xfrm>
          <a:prstGeom prst="curvedConnector2">
            <a:avLst/>
          </a:prstGeom>
          <a:noFill/>
          <a:ln w="19050">
            <a:solidFill>
              <a:schemeClr val="tx2"/>
            </a:solidFill>
            <a:round/>
            <a:headEnd/>
            <a:tailEnd type="triangle" w="med" len="med"/>
          </a:ln>
        </p:spPr>
      </p:cxnSp>
      <p:sp>
        <p:nvSpPr>
          <p:cNvPr id="7250" name="Text Box 129"/>
          <p:cNvSpPr txBox="1">
            <a:spLocks noChangeArrowheads="1"/>
          </p:cNvSpPr>
          <p:nvPr/>
        </p:nvSpPr>
        <p:spPr bwMode="auto">
          <a:xfrm>
            <a:off x="4547955" y="3029926"/>
            <a:ext cx="837089" cy="276999"/>
          </a:xfrm>
          <a:prstGeom prst="rect">
            <a:avLst/>
          </a:prstGeom>
          <a:noFill/>
          <a:ln w="9525">
            <a:noFill/>
            <a:miter lim="800000"/>
            <a:headEnd/>
            <a:tailEnd/>
          </a:ln>
        </p:spPr>
        <p:txBody>
          <a:bodyPr wrap="none">
            <a:spAutoFit/>
          </a:bodyPr>
          <a:lstStyle/>
          <a:p>
            <a:r>
              <a:rPr lang="en-GB" sz="1200" dirty="0">
                <a:latin typeface="Arial Narrow" pitchFamily="34" charset="0"/>
              </a:rPr>
              <a:t>r</a:t>
            </a:r>
            <a:r>
              <a:rPr lang="en-GB" sz="1200" dirty="0" smtClean="0">
                <a:latin typeface="Arial Narrow" pitchFamily="34" charset="0"/>
              </a:rPr>
              <a:t>etinal </a:t>
            </a:r>
            <a:r>
              <a:rPr lang="en-GB" sz="1200" dirty="0">
                <a:latin typeface="Arial Narrow" pitchFamily="34" charset="0"/>
              </a:rPr>
              <a:t>input</a:t>
            </a:r>
          </a:p>
        </p:txBody>
      </p:sp>
      <p:cxnSp>
        <p:nvCxnSpPr>
          <p:cNvPr id="7259" name="AutoShape 51"/>
          <p:cNvCxnSpPr>
            <a:cxnSpLocks noChangeShapeType="1"/>
            <a:stCxn id="7264" idx="1"/>
            <a:endCxn id="7227" idx="1"/>
          </p:cNvCxnSpPr>
          <p:nvPr/>
        </p:nvCxnSpPr>
        <p:spPr bwMode="auto">
          <a:xfrm rot="10800000">
            <a:off x="2522736" y="3704010"/>
            <a:ext cx="12700" cy="228600"/>
          </a:xfrm>
          <a:prstGeom prst="curvedConnector3">
            <a:avLst>
              <a:gd name="adj1" fmla="val 2368748"/>
            </a:avLst>
          </a:prstGeom>
          <a:noFill/>
          <a:ln w="9525">
            <a:solidFill>
              <a:schemeClr val="tx1"/>
            </a:solidFill>
            <a:round/>
            <a:headEnd/>
            <a:tailEnd type="triangle" w="med" len="med"/>
          </a:ln>
        </p:spPr>
      </p:cxnSp>
      <p:cxnSp>
        <p:nvCxnSpPr>
          <p:cNvPr id="7260" name="AutoShape 41"/>
          <p:cNvCxnSpPr>
            <a:cxnSpLocks noChangeShapeType="1"/>
            <a:stCxn id="7227" idx="5"/>
            <a:endCxn id="7264" idx="5"/>
          </p:cNvCxnSpPr>
          <p:nvPr/>
        </p:nvCxnSpPr>
        <p:spPr bwMode="auto">
          <a:xfrm>
            <a:off x="2667204" y="3704010"/>
            <a:ext cx="12700" cy="228600"/>
          </a:xfrm>
          <a:prstGeom prst="curvedConnector3">
            <a:avLst>
              <a:gd name="adj1" fmla="val 2368748"/>
            </a:avLst>
          </a:prstGeom>
          <a:noFill/>
          <a:ln w="9525">
            <a:solidFill>
              <a:srgbClr val="FF0000"/>
            </a:solidFill>
            <a:round/>
            <a:headEnd/>
            <a:tailEnd type="triangle" w="med" len="med"/>
          </a:ln>
        </p:spPr>
      </p:cxnSp>
      <p:sp>
        <p:nvSpPr>
          <p:cNvPr id="7261" name="Text Box 67"/>
          <p:cNvSpPr txBox="1">
            <a:spLocks noChangeArrowheads="1"/>
          </p:cNvSpPr>
          <p:nvPr/>
        </p:nvSpPr>
        <p:spPr bwMode="auto">
          <a:xfrm>
            <a:off x="3224808" y="2495685"/>
            <a:ext cx="575816" cy="276999"/>
          </a:xfrm>
          <a:prstGeom prst="rect">
            <a:avLst/>
          </a:prstGeom>
          <a:noFill/>
          <a:ln w="9525">
            <a:noFill/>
            <a:miter lim="800000"/>
            <a:headEnd/>
            <a:tailEnd/>
          </a:ln>
        </p:spPr>
        <p:txBody>
          <a:bodyPr wrap="square">
            <a:spAutoFit/>
          </a:bodyPr>
          <a:lstStyle/>
          <a:p>
            <a:pPr algn="ctr"/>
            <a:r>
              <a:rPr lang="en-GB" sz="1200" dirty="0" smtClean="0">
                <a:latin typeface="Arial Narrow" pitchFamily="34" charset="0"/>
              </a:rPr>
              <a:t>pons</a:t>
            </a:r>
            <a:endParaRPr lang="en-GB" sz="1200" dirty="0">
              <a:latin typeface="Arial Narrow" pitchFamily="34" charset="0"/>
            </a:endParaRPr>
          </a:p>
        </p:txBody>
      </p:sp>
      <p:sp>
        <p:nvSpPr>
          <p:cNvPr id="7262" name="AutoShape 35"/>
          <p:cNvSpPr>
            <a:spLocks noChangeArrowheads="1"/>
          </p:cNvSpPr>
          <p:nvPr/>
        </p:nvSpPr>
        <p:spPr bwMode="auto">
          <a:xfrm>
            <a:off x="3657996" y="3778548"/>
            <a:ext cx="288925" cy="288925"/>
          </a:xfrm>
          <a:prstGeom prst="triangle">
            <a:avLst>
              <a:gd name="adj" fmla="val 50000"/>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GB" sz="1200">
              <a:latin typeface="Arial Narrow" pitchFamily="34" charset="0"/>
            </a:endParaRPr>
          </a:p>
        </p:txBody>
      </p:sp>
      <p:sp>
        <p:nvSpPr>
          <p:cNvPr id="7263" name="AutoShape 19"/>
          <p:cNvSpPr>
            <a:spLocks noChangeArrowheads="1"/>
          </p:cNvSpPr>
          <p:nvPr/>
        </p:nvSpPr>
        <p:spPr bwMode="auto">
          <a:xfrm>
            <a:off x="3651401" y="2865524"/>
            <a:ext cx="288925" cy="288925"/>
          </a:xfrm>
          <a:prstGeom prst="triangle">
            <a:avLst>
              <a:gd name="adj" fmla="val 50000"/>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GB" sz="1200">
              <a:latin typeface="Arial Narrow" pitchFamily="34" charset="0"/>
            </a:endParaRPr>
          </a:p>
        </p:txBody>
      </p:sp>
      <p:sp>
        <p:nvSpPr>
          <p:cNvPr id="7265" name="AutoShape 35"/>
          <p:cNvSpPr>
            <a:spLocks noChangeArrowheads="1"/>
          </p:cNvSpPr>
          <p:nvPr/>
        </p:nvSpPr>
        <p:spPr bwMode="auto">
          <a:xfrm>
            <a:off x="3728894" y="5485345"/>
            <a:ext cx="288925" cy="288925"/>
          </a:xfrm>
          <a:prstGeom prst="triangle">
            <a:avLst>
              <a:gd name="adj" fmla="val 50000"/>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GB" sz="1200">
              <a:latin typeface="Arial Narrow" pitchFamily="34" charset="0"/>
            </a:endParaRPr>
          </a:p>
        </p:txBody>
      </p:sp>
      <p:sp>
        <p:nvSpPr>
          <p:cNvPr id="164" name="Text Box 129"/>
          <p:cNvSpPr txBox="1">
            <a:spLocks noChangeArrowheads="1"/>
          </p:cNvSpPr>
          <p:nvPr/>
        </p:nvSpPr>
        <p:spPr bwMode="auto">
          <a:xfrm>
            <a:off x="3467835" y="1808820"/>
            <a:ext cx="864096" cy="461665"/>
          </a:xfrm>
          <a:prstGeom prst="rect">
            <a:avLst/>
          </a:prstGeom>
          <a:noFill/>
          <a:ln w="9525">
            <a:noFill/>
            <a:miter lim="800000"/>
            <a:headEnd/>
            <a:tailEnd/>
          </a:ln>
        </p:spPr>
        <p:txBody>
          <a:bodyPr wrap="square">
            <a:spAutoFit/>
          </a:bodyPr>
          <a:lstStyle/>
          <a:p>
            <a:r>
              <a:rPr lang="en-GB" sz="1200" dirty="0" smtClean="0">
                <a:solidFill>
                  <a:srgbClr val="990033"/>
                </a:solidFill>
                <a:latin typeface="Arial Narrow" pitchFamily="34" charset="0"/>
              </a:rPr>
              <a:t>oculomotor signals</a:t>
            </a:r>
            <a:endParaRPr lang="en-GB" sz="1200" dirty="0">
              <a:solidFill>
                <a:srgbClr val="990033"/>
              </a:solidFill>
              <a:latin typeface="Arial Narrow" pitchFamily="34" charset="0"/>
            </a:endParaRPr>
          </a:p>
        </p:txBody>
      </p:sp>
      <p:graphicFrame>
        <p:nvGraphicFramePr>
          <p:cNvPr id="20482" name="Object 78"/>
          <p:cNvGraphicFramePr>
            <a:graphicFrameLocks noChangeAspect="1"/>
          </p:cNvGraphicFramePr>
          <p:nvPr>
            <p:extLst>
              <p:ext uri="{D42A27DB-BD31-4B8C-83A1-F6EECF244321}">
                <p14:modId xmlns:p14="http://schemas.microsoft.com/office/powerpoint/2010/main" xmlns="" val="3429337211"/>
              </p:ext>
            </p:extLst>
          </p:nvPr>
        </p:nvGraphicFramePr>
        <p:xfrm>
          <a:off x="6248400" y="5372100"/>
          <a:ext cx="2641600" cy="346075"/>
        </p:xfrm>
        <a:graphic>
          <a:graphicData uri="http://schemas.openxmlformats.org/presentationml/2006/ole">
            <p:oleObj spid="_x0000_s208994" name="Equation" r:id="rId4" imgW="1765300" imgH="228600" progId="Equation.DSMT4">
              <p:embed/>
            </p:oleObj>
          </a:graphicData>
        </a:graphic>
      </p:graphicFrame>
      <p:sp>
        <p:nvSpPr>
          <p:cNvPr id="170" name="AutoShape 35"/>
          <p:cNvSpPr>
            <a:spLocks noChangeArrowheads="1"/>
          </p:cNvSpPr>
          <p:nvPr/>
        </p:nvSpPr>
        <p:spPr bwMode="auto">
          <a:xfrm>
            <a:off x="5585407" y="5139551"/>
            <a:ext cx="504056" cy="576957"/>
          </a:xfrm>
          <a:prstGeom prst="triangle">
            <a:avLst>
              <a:gd name="adj" fmla="val 50000"/>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GB" sz="1200">
              <a:latin typeface="Arial Narrow" pitchFamily="34" charset="0"/>
            </a:endParaRPr>
          </a:p>
        </p:txBody>
      </p:sp>
      <p:graphicFrame>
        <p:nvGraphicFramePr>
          <p:cNvPr id="20485" name="Object 15"/>
          <p:cNvGraphicFramePr>
            <a:graphicFrameLocks noChangeAspect="1"/>
          </p:cNvGraphicFramePr>
          <p:nvPr/>
        </p:nvGraphicFramePr>
        <p:xfrm>
          <a:off x="5612948" y="5396515"/>
          <a:ext cx="384175" cy="319088"/>
        </p:xfrm>
        <a:graphic>
          <a:graphicData uri="http://schemas.openxmlformats.org/presentationml/2006/ole">
            <p:oleObj spid="_x0000_s208995" name="Equation" r:id="rId5" imgW="254000" imgH="228600" progId="Equation.DSMT4">
              <p:embed/>
            </p:oleObj>
          </a:graphicData>
        </a:graphic>
      </p:graphicFrame>
      <p:sp>
        <p:nvSpPr>
          <p:cNvPr id="173" name="AutoShape 35"/>
          <p:cNvSpPr>
            <a:spLocks noChangeArrowheads="1"/>
          </p:cNvSpPr>
          <p:nvPr/>
        </p:nvSpPr>
        <p:spPr bwMode="auto">
          <a:xfrm>
            <a:off x="5585407" y="3915415"/>
            <a:ext cx="504056" cy="576957"/>
          </a:xfrm>
          <a:prstGeom prst="triangle">
            <a:avLst>
              <a:gd name="adj" fmla="val 50000"/>
            </a:avLst>
          </a:prstGeom>
          <a:solidFill>
            <a:srgbClr val="FF0000"/>
          </a:solidFill>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GB" sz="1200">
              <a:latin typeface="Arial Narrow" pitchFamily="34" charset="0"/>
            </a:endParaRPr>
          </a:p>
        </p:txBody>
      </p:sp>
      <p:graphicFrame>
        <p:nvGraphicFramePr>
          <p:cNvPr id="174" name="Object 15"/>
          <p:cNvGraphicFramePr>
            <a:graphicFrameLocks noChangeAspect="1"/>
          </p:cNvGraphicFramePr>
          <p:nvPr/>
        </p:nvGraphicFramePr>
        <p:xfrm>
          <a:off x="5637213" y="4191000"/>
          <a:ext cx="346075" cy="282575"/>
        </p:xfrm>
        <a:graphic>
          <a:graphicData uri="http://schemas.openxmlformats.org/presentationml/2006/ole">
            <p:oleObj spid="_x0000_s208996" name="Equation" r:id="rId6" imgW="228501" imgH="203112" progId="Equation.DSMT4">
              <p:embed/>
            </p:oleObj>
          </a:graphicData>
        </a:graphic>
      </p:graphicFrame>
      <p:sp>
        <p:nvSpPr>
          <p:cNvPr id="175" name="Text Box 129"/>
          <p:cNvSpPr txBox="1">
            <a:spLocks noChangeArrowheads="1"/>
          </p:cNvSpPr>
          <p:nvPr/>
        </p:nvSpPr>
        <p:spPr bwMode="auto">
          <a:xfrm>
            <a:off x="5493060" y="3483356"/>
            <a:ext cx="3868087" cy="369332"/>
          </a:xfrm>
          <a:prstGeom prst="rect">
            <a:avLst/>
          </a:prstGeom>
          <a:noFill/>
          <a:ln w="9525">
            <a:noFill/>
            <a:miter lim="800000"/>
            <a:headEnd/>
            <a:tailEnd/>
          </a:ln>
        </p:spPr>
        <p:txBody>
          <a:bodyPr wrap="square">
            <a:spAutoFit/>
          </a:bodyPr>
          <a:lstStyle/>
          <a:p>
            <a:r>
              <a:rPr lang="en-GB" dirty="0" smtClean="0">
                <a:solidFill>
                  <a:srgbClr val="990033"/>
                </a:solidFill>
                <a:latin typeface="Arial Narrow" pitchFamily="34" charset="0"/>
              </a:rPr>
              <a:t>Prediction error (superficial pyramidal cells)</a:t>
            </a:r>
            <a:endParaRPr lang="en-GB" dirty="0">
              <a:solidFill>
                <a:srgbClr val="990033"/>
              </a:solidFill>
              <a:latin typeface="Arial Narrow" pitchFamily="34" charset="0"/>
            </a:endParaRPr>
          </a:p>
        </p:txBody>
      </p:sp>
      <p:sp>
        <p:nvSpPr>
          <p:cNvPr id="176" name="Text Box 129"/>
          <p:cNvSpPr txBox="1">
            <a:spLocks noChangeArrowheads="1"/>
          </p:cNvSpPr>
          <p:nvPr/>
        </p:nvSpPr>
        <p:spPr bwMode="auto">
          <a:xfrm>
            <a:off x="5493060" y="4689140"/>
            <a:ext cx="3868094" cy="369332"/>
          </a:xfrm>
          <a:prstGeom prst="rect">
            <a:avLst/>
          </a:prstGeom>
          <a:noFill/>
          <a:ln w="9525">
            <a:noFill/>
            <a:miter lim="800000"/>
            <a:headEnd/>
            <a:tailEnd/>
          </a:ln>
        </p:spPr>
        <p:txBody>
          <a:bodyPr wrap="square">
            <a:spAutoFit/>
          </a:bodyPr>
          <a:lstStyle/>
          <a:p>
            <a:r>
              <a:rPr lang="en-GB" dirty="0" smtClean="0">
                <a:latin typeface="Arial Narrow" pitchFamily="34" charset="0"/>
              </a:rPr>
              <a:t>Expectations (deep pyramidal cells)</a:t>
            </a:r>
            <a:endParaRPr lang="en-GB" dirty="0">
              <a:latin typeface="Arial Narrow" pitchFamily="34" charset="0"/>
            </a:endParaRPr>
          </a:p>
        </p:txBody>
      </p:sp>
      <p:sp>
        <p:nvSpPr>
          <p:cNvPr id="182" name="Text Box 235"/>
          <p:cNvSpPr txBox="1">
            <a:spLocks noChangeArrowheads="1"/>
          </p:cNvSpPr>
          <p:nvPr/>
        </p:nvSpPr>
        <p:spPr bwMode="auto">
          <a:xfrm>
            <a:off x="704528" y="4327232"/>
            <a:ext cx="1584176" cy="523220"/>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wrap="square">
            <a:spAutoFit/>
          </a:bodyPr>
          <a:lstStyle/>
          <a:p>
            <a:pPr algn="ctr" eaLnBrk="0" hangingPunct="0"/>
            <a:r>
              <a:rPr lang="en-US" sz="1400" dirty="0" smtClean="0">
                <a:solidFill>
                  <a:schemeClr val="bg1"/>
                </a:solidFill>
                <a:latin typeface="Arial Narrow" pitchFamily="34" charset="0"/>
              </a:rPr>
              <a:t>Top-down or backward predictions</a:t>
            </a:r>
            <a:endParaRPr lang="en-US" sz="1400" dirty="0">
              <a:solidFill>
                <a:schemeClr val="bg1"/>
              </a:solidFill>
              <a:latin typeface="Arial Narrow" pitchFamily="34" charset="0"/>
            </a:endParaRPr>
          </a:p>
        </p:txBody>
      </p:sp>
      <p:sp>
        <p:nvSpPr>
          <p:cNvPr id="183" name="Text Box 235"/>
          <p:cNvSpPr txBox="1">
            <a:spLocks noChangeArrowheads="1"/>
          </p:cNvSpPr>
          <p:nvPr/>
        </p:nvSpPr>
        <p:spPr bwMode="auto">
          <a:xfrm>
            <a:off x="704528" y="5046151"/>
            <a:ext cx="1584176" cy="523220"/>
          </a:xfrm>
          <a:prstGeom prst="rect">
            <a:avLst/>
          </a:prstGeom>
          <a:solidFill>
            <a:srgbClr val="FF0000"/>
          </a:solidFill>
          <a:ln>
            <a:headEnd/>
            <a:tailEnd/>
          </a:ln>
        </p:spPr>
        <p:style>
          <a:lnRef idx="0">
            <a:schemeClr val="accent4"/>
          </a:lnRef>
          <a:fillRef idx="3">
            <a:schemeClr val="accent4"/>
          </a:fillRef>
          <a:effectRef idx="3">
            <a:schemeClr val="accent4"/>
          </a:effectRef>
          <a:fontRef idx="minor">
            <a:schemeClr val="lt1"/>
          </a:fontRef>
        </p:style>
        <p:txBody>
          <a:bodyPr wrap="square">
            <a:spAutoFit/>
          </a:bodyPr>
          <a:lstStyle/>
          <a:p>
            <a:pPr algn="ctr" eaLnBrk="0" hangingPunct="0"/>
            <a:r>
              <a:rPr lang="en-US" sz="1400" dirty="0" smtClean="0">
                <a:solidFill>
                  <a:schemeClr val="bg1"/>
                </a:solidFill>
                <a:latin typeface="Arial Narrow" pitchFamily="34" charset="0"/>
              </a:rPr>
              <a:t>Bottom-up or forward prediction error</a:t>
            </a:r>
            <a:endParaRPr lang="en-US" sz="1400" dirty="0">
              <a:solidFill>
                <a:schemeClr val="bg1"/>
              </a:solidFill>
              <a:latin typeface="Arial Narrow" pitchFamily="34" charset="0"/>
            </a:endParaRPr>
          </a:p>
        </p:txBody>
      </p:sp>
      <p:cxnSp>
        <p:nvCxnSpPr>
          <p:cNvPr id="196" name="Straight Arrow Connector 195"/>
          <p:cNvCxnSpPr/>
          <p:nvPr/>
        </p:nvCxnSpPr>
        <p:spPr>
          <a:xfrm>
            <a:off x="2144688" y="4509120"/>
            <a:ext cx="504056" cy="0"/>
          </a:xfrm>
          <a:prstGeom prst="straightConnector1">
            <a:avLst/>
          </a:prstGeom>
          <a:ln>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7" name="Straight Arrow Connector 196"/>
          <p:cNvCxnSpPr/>
          <p:nvPr/>
        </p:nvCxnSpPr>
        <p:spPr>
          <a:xfrm>
            <a:off x="2216702" y="5229200"/>
            <a:ext cx="1656184" cy="0"/>
          </a:xfrm>
          <a:prstGeom prst="straightConnector1">
            <a:avLst/>
          </a:prstGeom>
          <a:ln>
            <a:solidFill>
              <a:srgbClr val="990033"/>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227" name="AutoShape 32"/>
          <p:cNvSpPr>
            <a:spLocks noChangeArrowheads="1"/>
          </p:cNvSpPr>
          <p:nvPr/>
        </p:nvSpPr>
        <p:spPr bwMode="auto">
          <a:xfrm>
            <a:off x="2450504" y="3559552"/>
            <a:ext cx="288925" cy="288925"/>
          </a:xfrm>
          <a:prstGeom prst="triangle">
            <a:avLst>
              <a:gd name="adj" fmla="val 50000"/>
            </a:avLst>
          </a:prstGeom>
          <a:solidFill>
            <a:srgbClr val="FF0000"/>
          </a:solidFill>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GB" sz="1200">
              <a:latin typeface="Arial Narrow" pitchFamily="34" charset="0"/>
            </a:endParaRPr>
          </a:p>
        </p:txBody>
      </p:sp>
      <p:sp>
        <p:nvSpPr>
          <p:cNvPr id="7264" name="AutoShape 30"/>
          <p:cNvSpPr>
            <a:spLocks noChangeArrowheads="1"/>
          </p:cNvSpPr>
          <p:nvPr/>
        </p:nvSpPr>
        <p:spPr bwMode="auto">
          <a:xfrm>
            <a:off x="2450504" y="3788152"/>
            <a:ext cx="288925" cy="288925"/>
          </a:xfrm>
          <a:prstGeom prst="triangle">
            <a:avLst>
              <a:gd name="adj" fmla="val 50000"/>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GB" sz="1200">
              <a:latin typeface="Arial Narrow" pitchFamily="34" charset="0"/>
            </a:endParaRPr>
          </a:p>
        </p:txBody>
      </p:sp>
      <p:cxnSp>
        <p:nvCxnSpPr>
          <p:cNvPr id="63" name="AutoShape 126"/>
          <p:cNvCxnSpPr>
            <a:cxnSpLocks noChangeShapeType="1"/>
            <a:stCxn id="7225" idx="0"/>
            <a:endCxn id="69" idx="1"/>
          </p:cNvCxnSpPr>
          <p:nvPr/>
        </p:nvCxnSpPr>
        <p:spPr bwMode="auto">
          <a:xfrm rot="5400000" flipH="1" flipV="1">
            <a:off x="4030654" y="1678572"/>
            <a:ext cx="723556" cy="1193143"/>
          </a:xfrm>
          <a:prstGeom prst="curvedConnector2">
            <a:avLst/>
          </a:prstGeom>
          <a:noFill/>
          <a:ln w="19050">
            <a:solidFill>
              <a:srgbClr val="FF0000"/>
            </a:solidFill>
            <a:round/>
            <a:headEnd type="none" w="med" len="med"/>
            <a:tailEnd type="triangle" w="med" len="med"/>
          </a:ln>
        </p:spPr>
      </p:cxnSp>
      <p:sp>
        <p:nvSpPr>
          <p:cNvPr id="69" name="AutoShape 32"/>
          <p:cNvSpPr>
            <a:spLocks noChangeArrowheads="1"/>
          </p:cNvSpPr>
          <p:nvPr/>
        </p:nvSpPr>
        <p:spPr bwMode="auto">
          <a:xfrm>
            <a:off x="4953000" y="1876906"/>
            <a:ext cx="144016" cy="72901"/>
          </a:xfrm>
          <a:prstGeom prst="triangle">
            <a:avLst>
              <a:gd name="adj" fmla="val 50000"/>
            </a:avLst>
          </a:prstGeom>
          <a:noFill/>
          <a:ln w="9525">
            <a:noFill/>
            <a:miter lim="800000"/>
            <a:headEnd/>
            <a:tailEnd/>
          </a:ln>
        </p:spPr>
        <p:txBody>
          <a:bodyPr wrap="none" anchor="ctr"/>
          <a:lstStyle/>
          <a:p>
            <a:endParaRPr lang="en-GB" sz="1200">
              <a:latin typeface="Arial Narrow" pitchFamily="34" charset="0"/>
            </a:endParaRPr>
          </a:p>
        </p:txBody>
      </p:sp>
      <p:sp>
        <p:nvSpPr>
          <p:cNvPr id="78" name="Text Box 129"/>
          <p:cNvSpPr txBox="1">
            <a:spLocks noChangeArrowheads="1"/>
          </p:cNvSpPr>
          <p:nvPr/>
        </p:nvSpPr>
        <p:spPr bwMode="auto">
          <a:xfrm>
            <a:off x="4880992" y="2213865"/>
            <a:ext cx="1285929" cy="276999"/>
          </a:xfrm>
          <a:prstGeom prst="rect">
            <a:avLst/>
          </a:prstGeom>
          <a:noFill/>
          <a:ln w="9525">
            <a:noFill/>
            <a:miter lim="800000"/>
            <a:headEnd/>
            <a:tailEnd/>
          </a:ln>
        </p:spPr>
        <p:txBody>
          <a:bodyPr wrap="none">
            <a:spAutoFit/>
          </a:bodyPr>
          <a:lstStyle/>
          <a:p>
            <a:r>
              <a:rPr lang="en-GB" sz="1200" dirty="0" smtClean="0">
                <a:latin typeface="Arial Narrow" pitchFamily="34" charset="0"/>
              </a:rPr>
              <a:t>proprioceptive input</a:t>
            </a:r>
            <a:endParaRPr lang="en-GB" sz="1200" dirty="0">
              <a:latin typeface="Arial Narrow" pitchFamily="34" charset="0"/>
            </a:endParaRPr>
          </a:p>
        </p:txBody>
      </p:sp>
      <p:sp>
        <p:nvSpPr>
          <p:cNvPr id="79" name="Text Box 129"/>
          <p:cNvSpPr txBox="1">
            <a:spLocks noChangeArrowheads="1"/>
          </p:cNvSpPr>
          <p:nvPr/>
        </p:nvSpPr>
        <p:spPr bwMode="auto">
          <a:xfrm>
            <a:off x="3944888" y="2165830"/>
            <a:ext cx="720080" cy="276999"/>
          </a:xfrm>
          <a:prstGeom prst="rect">
            <a:avLst/>
          </a:prstGeom>
          <a:noFill/>
          <a:ln w="9525">
            <a:noFill/>
            <a:miter lim="800000"/>
            <a:headEnd/>
            <a:tailEnd/>
          </a:ln>
        </p:spPr>
        <p:txBody>
          <a:bodyPr wrap="square">
            <a:spAutoFit/>
          </a:bodyPr>
          <a:lstStyle/>
          <a:p>
            <a:pPr algn="ctr"/>
            <a:r>
              <a:rPr lang="en-GB" sz="1200" i="1" dirty="0" smtClean="0">
                <a:latin typeface="Arial Narrow" pitchFamily="34" charset="0"/>
              </a:rPr>
              <a:t>reflex arc</a:t>
            </a:r>
            <a:endParaRPr lang="en-GB" sz="1200" i="1" dirty="0">
              <a:latin typeface="Arial Narrow" pitchFamily="34" charset="0"/>
            </a:endParaRPr>
          </a:p>
        </p:txBody>
      </p:sp>
      <p:cxnSp>
        <p:nvCxnSpPr>
          <p:cNvPr id="59" name="Straight Arrow Connector 58"/>
          <p:cNvCxnSpPr/>
          <p:nvPr/>
        </p:nvCxnSpPr>
        <p:spPr>
          <a:xfrm>
            <a:off x="4448945" y="1412776"/>
            <a:ext cx="0" cy="576064"/>
          </a:xfrm>
          <a:prstGeom prst="straightConnector1">
            <a:avLst/>
          </a:prstGeom>
          <a:ln>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6708195" y="2933945"/>
            <a:ext cx="1091966" cy="369332"/>
          </a:xfrm>
          <a:prstGeom prst="rect">
            <a:avLst/>
          </a:prstGeom>
          <a:solidFill>
            <a:srgbClr val="FF0000"/>
          </a:solidFill>
          <a:ln/>
        </p:spPr>
        <p:style>
          <a:lnRef idx="0">
            <a:schemeClr val="accent4"/>
          </a:lnRef>
          <a:fillRef idx="3">
            <a:schemeClr val="accent4"/>
          </a:fillRef>
          <a:effectRef idx="3">
            <a:schemeClr val="accent4"/>
          </a:effectRef>
          <a:fontRef idx="minor">
            <a:schemeClr val="lt1"/>
          </a:fontRef>
        </p:style>
        <p:txBody>
          <a:bodyPr wrap="none" rtlCol="0">
            <a:spAutoFit/>
          </a:bodyPr>
          <a:lstStyle/>
          <a:p>
            <a:r>
              <a:rPr lang="en-GB" dirty="0" smtClean="0">
                <a:solidFill>
                  <a:schemeClr val="bg1"/>
                </a:solidFill>
                <a:latin typeface="Arial Narrow" pitchFamily="34" charset="0"/>
              </a:rPr>
              <a:t>Perception</a:t>
            </a:r>
            <a:endParaRPr lang="en-GB" dirty="0">
              <a:solidFill>
                <a:schemeClr val="bg1"/>
              </a:solidFill>
              <a:latin typeface="Arial Narrow" pitchFamily="34" charset="0"/>
            </a:endParaRPr>
          </a:p>
        </p:txBody>
      </p:sp>
      <p:pic>
        <p:nvPicPr>
          <p:cNvPr id="61" name="Picture 94" descr="See full size image"/>
          <p:cNvPicPr>
            <a:picLocks noChangeAspect="1" noChangeArrowheads="1"/>
          </p:cNvPicPr>
          <p:nvPr/>
        </p:nvPicPr>
        <p:blipFill>
          <a:blip r:embed="rId7" cstate="print">
            <a:duotone>
              <a:prstClr val="black"/>
              <a:srgbClr val="D9C3A5">
                <a:tint val="50000"/>
                <a:satMod val="180000"/>
              </a:srgbClr>
            </a:duotone>
          </a:blip>
          <a:stretch>
            <a:fillRect/>
          </a:stretch>
        </p:blipFill>
        <p:spPr bwMode="auto">
          <a:xfrm>
            <a:off x="8769350" y="213150"/>
            <a:ext cx="876300" cy="1190625"/>
          </a:xfrm>
          <a:prstGeom prst="rect">
            <a:avLst/>
          </a:prstGeom>
          <a:ln>
            <a:noFill/>
          </a:ln>
          <a:effectLst>
            <a:outerShdw blurRad="190500" algn="tl" rotWithShape="0">
              <a:srgbClr val="000000">
                <a:alpha val="70000"/>
              </a:srgbClr>
            </a:outerShdw>
          </a:effectLst>
        </p:spPr>
      </p:pic>
      <p:sp>
        <p:nvSpPr>
          <p:cNvPr id="62" name="Rectangle 95"/>
          <p:cNvSpPr>
            <a:spLocks noChangeArrowheads="1"/>
          </p:cNvSpPr>
          <p:nvPr/>
        </p:nvSpPr>
        <p:spPr bwMode="auto">
          <a:xfrm>
            <a:off x="7545288" y="115894"/>
            <a:ext cx="1184940" cy="307777"/>
          </a:xfrm>
          <a:prstGeom prst="rect">
            <a:avLst/>
          </a:prstGeom>
          <a:noFill/>
          <a:ln w="9525">
            <a:noFill/>
            <a:miter lim="800000"/>
            <a:headEnd/>
            <a:tailEnd/>
          </a:ln>
        </p:spPr>
        <p:txBody>
          <a:bodyPr wrap="none">
            <a:spAutoFit/>
          </a:bodyPr>
          <a:lstStyle/>
          <a:p>
            <a:r>
              <a:rPr lang="en-US" sz="1400" dirty="0">
                <a:solidFill>
                  <a:schemeClr val="bg2"/>
                </a:solidFill>
              </a:rPr>
              <a:t>David Mumford</a:t>
            </a:r>
            <a:endParaRPr lang="en-GB" sz="1400" dirty="0">
              <a:solidFill>
                <a:schemeClr val="bg2"/>
              </a:solidFill>
            </a:endParaRPr>
          </a:p>
        </p:txBody>
      </p:sp>
      <p:sp>
        <p:nvSpPr>
          <p:cNvPr id="64" name="TextBox 63"/>
          <p:cNvSpPr txBox="1"/>
          <p:nvPr/>
        </p:nvSpPr>
        <p:spPr>
          <a:xfrm>
            <a:off x="317485" y="368660"/>
            <a:ext cx="3013967" cy="400110"/>
          </a:xfrm>
          <a:prstGeom prst="rect">
            <a:avLst/>
          </a:prstGeom>
          <a:noFill/>
        </p:spPr>
        <p:txBody>
          <a:bodyPr wrap="none" rtlCol="0">
            <a:spAutoFit/>
          </a:bodyPr>
          <a:lstStyle/>
          <a:p>
            <a:r>
              <a:rPr lang="en-GB" sz="2000" dirty="0" smtClean="0">
                <a:solidFill>
                  <a:srgbClr val="990033"/>
                </a:solidFill>
              </a:rPr>
              <a:t>Predictive coding with reflexes</a:t>
            </a:r>
            <a:endParaRPr lang="en-GB" sz="2000" dirty="0">
              <a:solidFill>
                <a:srgbClr val="990033"/>
              </a:solidFill>
            </a:endParaRPr>
          </a:p>
        </p:txBody>
      </p:sp>
      <p:sp>
        <p:nvSpPr>
          <p:cNvPr id="65" name="Text Box 17"/>
          <p:cNvSpPr txBox="1">
            <a:spLocks noChangeArrowheads="1"/>
          </p:cNvSpPr>
          <p:nvPr/>
        </p:nvSpPr>
        <p:spPr bwMode="auto">
          <a:xfrm>
            <a:off x="3962889" y="539388"/>
            <a:ext cx="1005635" cy="338554"/>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square">
            <a:spAutoFit/>
          </a:bodyPr>
          <a:lstStyle/>
          <a:p>
            <a:pPr algn="ctr">
              <a:defRPr/>
            </a:pPr>
            <a:r>
              <a:rPr lang="en-GB" sz="1600" dirty="0">
                <a:solidFill>
                  <a:schemeClr val="bg1"/>
                </a:solidFill>
                <a:latin typeface="Arial Narrow" pitchFamily="34" charset="0"/>
                <a:cs typeface="Arial" charset="0"/>
              </a:rPr>
              <a:t>Action</a:t>
            </a:r>
            <a:endParaRPr lang="en-US" sz="1600" dirty="0">
              <a:solidFill>
                <a:schemeClr val="bg1"/>
              </a:solidFill>
              <a:latin typeface="Arial Narrow" pitchFamily="34" charset="0"/>
              <a:cs typeface="Arial" charset="0"/>
            </a:endParaRPr>
          </a:p>
        </p:txBody>
      </p:sp>
      <p:graphicFrame>
        <p:nvGraphicFramePr>
          <p:cNvPr id="53255" name="Object 7"/>
          <p:cNvGraphicFramePr>
            <a:graphicFrameLocks noChangeAspect="1"/>
          </p:cNvGraphicFramePr>
          <p:nvPr>
            <p:extLst>
              <p:ext uri="{D42A27DB-BD31-4B8C-83A1-F6EECF244321}">
                <p14:modId xmlns:p14="http://schemas.microsoft.com/office/powerpoint/2010/main" xmlns="" val="1098213850"/>
              </p:ext>
            </p:extLst>
          </p:nvPr>
        </p:nvGraphicFramePr>
        <p:xfrm>
          <a:off x="6210300" y="4152900"/>
          <a:ext cx="2054225" cy="342900"/>
        </p:xfrm>
        <a:graphic>
          <a:graphicData uri="http://schemas.openxmlformats.org/presentationml/2006/ole">
            <p:oleObj spid="_x0000_s208997" name="Equation" r:id="rId8" imgW="1371600" imgH="228600" progId="Equation.DSMT4">
              <p:embed/>
            </p:oleObj>
          </a:graphicData>
        </a:graphic>
      </p:graphicFrame>
      <p:graphicFrame>
        <p:nvGraphicFramePr>
          <p:cNvPr id="208928" name="Object 32"/>
          <p:cNvGraphicFramePr>
            <a:graphicFrameLocks noChangeAspect="1"/>
          </p:cNvGraphicFramePr>
          <p:nvPr>
            <p:extLst>
              <p:ext uri="{D42A27DB-BD31-4B8C-83A1-F6EECF244321}">
                <p14:modId xmlns:p14="http://schemas.microsoft.com/office/powerpoint/2010/main" xmlns="" val="112958700"/>
              </p:ext>
            </p:extLst>
          </p:nvPr>
        </p:nvGraphicFramePr>
        <p:xfrm>
          <a:off x="3738563" y="1042988"/>
          <a:ext cx="1511300" cy="306387"/>
        </p:xfrm>
        <a:graphic>
          <a:graphicData uri="http://schemas.openxmlformats.org/presentationml/2006/ole">
            <p:oleObj spid="_x0000_s208998" name="Equation" r:id="rId9" imgW="1002865" imgH="203112" progId="Equation.DSMT4">
              <p:embed/>
            </p:oleObj>
          </a:graphicData>
        </a:graphic>
      </p:graphicFrame>
      <p:grpSp>
        <p:nvGrpSpPr>
          <p:cNvPr id="14" name="Group 13"/>
          <p:cNvGrpSpPr/>
          <p:nvPr/>
        </p:nvGrpSpPr>
        <p:grpSpPr>
          <a:xfrm>
            <a:off x="542510" y="877942"/>
            <a:ext cx="2371385" cy="3393293"/>
            <a:chOff x="542510" y="877942"/>
            <a:chExt cx="2371385" cy="3393293"/>
          </a:xfrm>
        </p:grpSpPr>
        <p:pic>
          <p:nvPicPr>
            <p:cNvPr id="58" name="Picture 15"/>
            <p:cNvPicPr>
              <a:picLocks noChangeAspect="1" noChangeArrowheads="1"/>
            </p:cNvPicPr>
            <p:nvPr/>
          </p:nvPicPr>
          <p:blipFill rotWithShape="1">
            <a:blip r:embed="rId10" cstate="print"/>
            <a:srcRect l="46673"/>
            <a:stretch/>
          </p:blipFill>
          <p:spPr bwMode="auto">
            <a:xfrm>
              <a:off x="546397" y="1223755"/>
              <a:ext cx="1931328" cy="2095762"/>
            </a:xfrm>
            <a:prstGeom prst="rect">
              <a:avLst/>
            </a:prstGeom>
            <a:noFill/>
            <a:ln w="9525">
              <a:noFill/>
              <a:miter lim="800000"/>
              <a:headEnd/>
              <a:tailEnd/>
            </a:ln>
          </p:spPr>
        </p:pic>
        <p:sp>
          <p:nvSpPr>
            <p:cNvPr id="66" name="Oval 45"/>
            <p:cNvSpPr>
              <a:spLocks noChangeArrowheads="1"/>
            </p:cNvSpPr>
            <p:nvPr/>
          </p:nvSpPr>
          <p:spPr bwMode="auto">
            <a:xfrm>
              <a:off x="2276038" y="3434141"/>
              <a:ext cx="637857" cy="837094"/>
            </a:xfrm>
            <a:prstGeom prst="ellipse">
              <a:avLst/>
            </a:prstGeom>
            <a:noFill/>
            <a:ln w="28575">
              <a:solidFill>
                <a:schemeClr val="accent1">
                  <a:lumMod val="50000"/>
                </a:schemeClr>
              </a:solidFill>
              <a:round/>
              <a:headEnd/>
              <a:tailEnd/>
            </a:ln>
          </p:spPr>
          <p:txBody>
            <a:bodyPr wrap="none" anchor="ctr"/>
            <a:lstStyle/>
            <a:p>
              <a:endParaRPr lang="en-GB"/>
            </a:p>
          </p:txBody>
        </p:sp>
        <p:sp>
          <p:nvSpPr>
            <p:cNvPr id="67" name="Oval 45"/>
            <p:cNvSpPr>
              <a:spLocks noChangeArrowheads="1"/>
            </p:cNvSpPr>
            <p:nvPr/>
          </p:nvSpPr>
          <p:spPr bwMode="auto">
            <a:xfrm>
              <a:off x="542510" y="877942"/>
              <a:ext cx="1847542" cy="2570531"/>
            </a:xfrm>
            <a:prstGeom prst="ellipse">
              <a:avLst/>
            </a:prstGeom>
            <a:noFill/>
            <a:ln w="28575">
              <a:solidFill>
                <a:schemeClr val="accent1">
                  <a:lumMod val="50000"/>
                </a:schemeClr>
              </a:solidFill>
              <a:round/>
              <a:headEnd/>
              <a:tailEnd/>
            </a:ln>
          </p:spPr>
          <p:txBody>
            <a:bodyPr wrap="none" anchor="ctr"/>
            <a:lstStyle/>
            <a:p>
              <a:endParaRPr lang="en-GB"/>
            </a:p>
          </p:txBody>
        </p:sp>
        <p:cxnSp>
          <p:nvCxnSpPr>
            <p:cNvPr id="4" name="Curved Connector 3"/>
            <p:cNvCxnSpPr>
              <a:stCxn id="67" idx="6"/>
              <a:endCxn id="66" idx="0"/>
            </p:cNvCxnSpPr>
            <p:nvPr/>
          </p:nvCxnSpPr>
          <p:spPr>
            <a:xfrm>
              <a:off x="2390052" y="2163208"/>
              <a:ext cx="204915" cy="1270933"/>
            </a:xfrm>
            <a:prstGeom prst="curvedConnector2">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2" cstate="print">
            <a:clrChange>
              <a:clrFrom>
                <a:srgbClr val="000000"/>
              </a:clrFrom>
              <a:clrTo>
                <a:srgbClr val="000000">
                  <a:alpha val="0"/>
                </a:srgbClr>
              </a:clrTo>
            </a:clrChange>
            <a:duotone>
              <a:schemeClr val="accent6">
                <a:shade val="45000"/>
                <a:satMod val="135000"/>
              </a:schemeClr>
              <a:prstClr val="white"/>
            </a:duotone>
          </a:blip>
          <a:srcRect/>
          <a:stretch>
            <a:fillRect/>
          </a:stretch>
        </p:blipFill>
        <p:spPr bwMode="auto">
          <a:xfrm>
            <a:off x="2903905" y="1718810"/>
            <a:ext cx="3784630" cy="3601913"/>
          </a:xfrm>
          <a:prstGeom prst="rect">
            <a:avLst/>
          </a:prstGeom>
          <a:noFill/>
          <a:ln w="9525">
            <a:noFill/>
            <a:miter lim="800000"/>
            <a:headEnd/>
            <a:tailEnd/>
          </a:ln>
        </p:spPr>
      </p:pic>
      <p:sp>
        <p:nvSpPr>
          <p:cNvPr id="5" name="Text Box 3"/>
          <p:cNvSpPr txBox="1">
            <a:spLocks noChangeArrowheads="1"/>
          </p:cNvSpPr>
          <p:nvPr/>
        </p:nvSpPr>
        <p:spPr bwMode="auto">
          <a:xfrm>
            <a:off x="4412940" y="548680"/>
            <a:ext cx="1063112" cy="400110"/>
          </a:xfrm>
          <a:prstGeom prst="rect">
            <a:avLst/>
          </a:prstGeom>
          <a:noFill/>
          <a:ln w="12700">
            <a:noFill/>
            <a:miter lim="800000"/>
            <a:headEnd/>
            <a:tailEnd/>
          </a:ln>
        </p:spPr>
        <p:txBody>
          <a:bodyPr wrap="none">
            <a:spAutoFit/>
          </a:bodyPr>
          <a:lstStyle/>
          <a:p>
            <a:pPr eaLnBrk="0" hangingPunct="0"/>
            <a:r>
              <a:rPr lang="en-US" sz="2000" dirty="0">
                <a:solidFill>
                  <a:srgbClr val="990033"/>
                </a:solidFill>
              </a:rPr>
              <a:t>Overview</a:t>
            </a:r>
          </a:p>
        </p:txBody>
      </p:sp>
      <p:sp>
        <p:nvSpPr>
          <p:cNvPr id="6" name="Text Box 5"/>
          <p:cNvSpPr txBox="1">
            <a:spLocks noChangeArrowheads="1"/>
          </p:cNvSpPr>
          <p:nvPr/>
        </p:nvSpPr>
        <p:spPr bwMode="auto">
          <a:xfrm>
            <a:off x="2117685" y="1853825"/>
            <a:ext cx="6885765" cy="3455988"/>
          </a:xfrm>
          <a:prstGeom prst="rect">
            <a:avLst/>
          </a:prstGeom>
          <a:noFill/>
          <a:ln w="12700">
            <a:noFill/>
            <a:miter lim="800000"/>
            <a:headEnd/>
            <a:tailEnd/>
          </a:ln>
        </p:spPr>
        <p:txBody>
          <a:bodyPr wrap="none"/>
          <a:lstStyle/>
          <a:p>
            <a:r>
              <a:rPr lang="en-US" altLang="ja-JP" sz="2000" b="1" dirty="0" smtClean="0">
                <a:solidFill>
                  <a:srgbClr val="990033"/>
                </a:solidFill>
                <a:ea typeface="MS Mincho"/>
                <a:cs typeface="MS Mincho"/>
              </a:rPr>
              <a:t>The statistics of life</a:t>
            </a:r>
            <a:r>
              <a:rPr lang="en-US" altLang="ja-JP" sz="2000" dirty="0">
                <a:solidFill>
                  <a:srgbClr val="990033"/>
                </a:solidFill>
                <a:ea typeface="MS Mincho"/>
                <a:cs typeface="MS Mincho"/>
              </a:rPr>
              <a:t>	</a:t>
            </a:r>
            <a:r>
              <a:rPr lang="en-US" altLang="ja-JP" sz="2000" dirty="0" smtClean="0">
                <a:solidFill>
                  <a:srgbClr val="990033"/>
                </a:solidFill>
                <a:ea typeface="MS Mincho"/>
                <a:cs typeface="MS Mincho"/>
              </a:rPr>
              <a:t>Markov blankets and ergodic systems</a:t>
            </a:r>
          </a:p>
          <a:p>
            <a:r>
              <a:rPr lang="en-US" altLang="ja-JP" sz="2000" dirty="0" smtClean="0">
                <a:solidFill>
                  <a:srgbClr val="990033"/>
                </a:solidFill>
                <a:ea typeface="MS Mincho"/>
                <a:cs typeface="MS Mincho"/>
              </a:rPr>
              <a:t>			simulations of a primordial soup</a:t>
            </a:r>
          </a:p>
          <a:p>
            <a:endParaRPr lang="en-US" altLang="ja-JP" sz="2000" dirty="0">
              <a:solidFill>
                <a:srgbClr val="990033"/>
              </a:solidFill>
              <a:ea typeface="MS Mincho"/>
              <a:cs typeface="MS Mincho"/>
            </a:endParaRPr>
          </a:p>
          <a:p>
            <a:endParaRPr lang="en-US" altLang="ja-JP" sz="2000" dirty="0">
              <a:solidFill>
                <a:srgbClr val="990033"/>
              </a:solidFill>
              <a:ea typeface="MS Mincho"/>
              <a:cs typeface="MS Mincho"/>
            </a:endParaRPr>
          </a:p>
          <a:p>
            <a:r>
              <a:rPr lang="en-US" altLang="ja-JP" sz="2000" b="1" dirty="0" smtClean="0">
                <a:solidFill>
                  <a:srgbClr val="990033"/>
                </a:solidFill>
                <a:ea typeface="MS Mincho"/>
                <a:cs typeface="MS Mincho"/>
              </a:rPr>
              <a:t>The anatomy of inference</a:t>
            </a:r>
            <a:r>
              <a:rPr lang="en-US" altLang="ja-JP" sz="2000" dirty="0" smtClean="0">
                <a:solidFill>
                  <a:srgbClr val="990033"/>
                </a:solidFill>
                <a:ea typeface="MS Mincho"/>
                <a:cs typeface="MS Mincho"/>
              </a:rPr>
              <a:t>	graphical models and predictive coding</a:t>
            </a:r>
          </a:p>
          <a:p>
            <a:r>
              <a:rPr lang="en-US" altLang="ja-JP" sz="2000" dirty="0" smtClean="0">
                <a:solidFill>
                  <a:srgbClr val="990033"/>
                </a:solidFill>
                <a:ea typeface="MS Mincho"/>
                <a:cs typeface="MS Mincho"/>
              </a:rPr>
              <a:t>			canonical microcircuits</a:t>
            </a:r>
            <a:endParaRPr lang="en-US" altLang="ja-JP" sz="2000" dirty="0">
              <a:solidFill>
                <a:srgbClr val="990033"/>
              </a:solidFill>
              <a:ea typeface="MS Mincho"/>
              <a:cs typeface="MS Mincho"/>
            </a:endParaRPr>
          </a:p>
          <a:p>
            <a:endParaRPr lang="en-US" altLang="ja-JP" sz="2000" dirty="0" smtClean="0">
              <a:solidFill>
                <a:srgbClr val="990033"/>
              </a:solidFill>
              <a:ea typeface="MS Mincho"/>
              <a:cs typeface="MS Mincho"/>
            </a:endParaRPr>
          </a:p>
          <a:p>
            <a:endParaRPr lang="en-US" altLang="ja-JP" sz="2000" dirty="0">
              <a:solidFill>
                <a:srgbClr val="990033"/>
              </a:solidFill>
              <a:ea typeface="MS Mincho"/>
              <a:cs typeface="MS Mincho"/>
            </a:endParaRPr>
          </a:p>
          <a:p>
            <a:r>
              <a:rPr lang="en-US" altLang="ja-JP" sz="2000" b="1" dirty="0" smtClean="0">
                <a:solidFill>
                  <a:srgbClr val="990033"/>
                </a:solidFill>
                <a:ea typeface="MS Mincho"/>
                <a:cs typeface="MS Mincho"/>
              </a:rPr>
              <a:t>Action and perception</a:t>
            </a:r>
            <a:r>
              <a:rPr lang="en-US" altLang="ja-JP" sz="2000" dirty="0" smtClean="0">
                <a:solidFill>
                  <a:srgbClr val="990033"/>
                </a:solidFill>
                <a:ea typeface="MS Mincho"/>
                <a:cs typeface="MS Mincho"/>
              </a:rPr>
              <a:t>	perceptual omission responses</a:t>
            </a:r>
          </a:p>
          <a:p>
            <a:r>
              <a:rPr lang="en-US" altLang="ja-JP" sz="2000" dirty="0" smtClean="0">
                <a:solidFill>
                  <a:srgbClr val="990033"/>
                </a:solidFill>
                <a:ea typeface="MS Mincho"/>
                <a:cs typeface="MS Mincho"/>
              </a:rPr>
              <a:t>			simulations of action observation</a:t>
            </a:r>
            <a:endParaRPr lang="en-US" altLang="ja-JP" sz="2000" dirty="0">
              <a:solidFill>
                <a:srgbClr val="990033"/>
              </a:solidFill>
              <a:ea typeface="MS Mincho"/>
              <a:cs typeface="MS Mincho"/>
            </a:endParaRPr>
          </a:p>
          <a:p>
            <a:endParaRPr lang="en-GB" sz="2000" dirty="0">
              <a:solidFill>
                <a:srgbClr val="990033"/>
              </a:solidFill>
              <a:latin typeface="Arial" charset="0"/>
            </a:endParaRPr>
          </a:p>
        </p:txBody>
      </p:sp>
      <p:pic>
        <p:nvPicPr>
          <p:cNvPr id="7" name="Picture 6" descr="Picture2"/>
          <p:cNvPicPr>
            <a:picLocks noChangeAspect="1" noChangeArrowheads="1"/>
          </p:cNvPicPr>
          <p:nvPr/>
        </p:nvPicPr>
        <p:blipFill>
          <a:blip r:embed="rId3" cstate="print">
            <a:duotone>
              <a:prstClr val="black"/>
              <a:srgbClr val="D9C3A5">
                <a:tint val="50000"/>
                <a:satMod val="180000"/>
              </a:srgbClr>
            </a:duotone>
          </a:blip>
          <a:srcRect/>
          <a:stretch>
            <a:fillRect/>
          </a:stretch>
        </p:blipFill>
        <p:spPr bwMode="auto">
          <a:xfrm>
            <a:off x="227475" y="214647"/>
            <a:ext cx="868363" cy="1954213"/>
          </a:xfrm>
          <a:prstGeom prst="rect">
            <a:avLst/>
          </a:prstGeom>
          <a:ln>
            <a:noFill/>
          </a:ln>
          <a:effectLst>
            <a:outerShdw blurRad="190500" algn="tl" rotWithShape="0">
              <a:srgbClr val="000000">
                <a:alpha val="70000"/>
              </a:srgbClr>
            </a:outerShdw>
          </a:effectLst>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clrChange>
              <a:clrFrom>
                <a:srgbClr val="000000"/>
              </a:clrFrom>
              <a:clrTo>
                <a:srgbClr val="000000">
                  <a:alpha val="0"/>
                </a:srgbClr>
              </a:clrTo>
            </a:clrChange>
            <a:duotone>
              <a:schemeClr val="accent6">
                <a:shade val="45000"/>
                <a:satMod val="135000"/>
              </a:schemeClr>
              <a:prstClr val="white"/>
            </a:duotone>
          </a:blip>
          <a:srcRect/>
          <a:stretch>
            <a:fillRect/>
          </a:stretch>
        </p:blipFill>
        <p:spPr bwMode="auto">
          <a:xfrm>
            <a:off x="2903905" y="1645289"/>
            <a:ext cx="3784630" cy="3601913"/>
          </a:xfrm>
          <a:prstGeom prst="rect">
            <a:avLst/>
          </a:prstGeom>
          <a:noFill/>
          <a:ln w="9525">
            <a:noFill/>
            <a:miter lim="800000"/>
            <a:headEnd/>
            <a:tailEnd/>
          </a:ln>
        </p:spPr>
      </p:pic>
      <p:sp>
        <p:nvSpPr>
          <p:cNvPr id="14341" name="Text Box 5"/>
          <p:cNvSpPr txBox="1">
            <a:spLocks noChangeArrowheads="1"/>
          </p:cNvSpPr>
          <p:nvPr/>
        </p:nvSpPr>
        <p:spPr bwMode="auto">
          <a:xfrm>
            <a:off x="2117685" y="1583795"/>
            <a:ext cx="6264275" cy="3744913"/>
          </a:xfrm>
          <a:prstGeom prst="rect">
            <a:avLst/>
          </a:prstGeom>
          <a:noFill/>
          <a:ln w="12700">
            <a:noFill/>
            <a:miter lim="800000"/>
            <a:headEnd/>
            <a:tailEnd/>
          </a:ln>
        </p:spPr>
        <p:txBody>
          <a:bodyPr wrap="none"/>
          <a:lstStyle/>
          <a:p>
            <a:endParaRPr lang="en-US" altLang="ja-JP" dirty="0">
              <a:solidFill>
                <a:srgbClr val="990033"/>
              </a:solidFill>
              <a:ea typeface="MS Mincho"/>
              <a:cs typeface="MS Mincho"/>
            </a:endParaRPr>
          </a:p>
          <a:p>
            <a:r>
              <a:rPr lang="en-US" altLang="ja-JP" dirty="0">
                <a:solidFill>
                  <a:srgbClr val="990033"/>
                </a:solidFill>
                <a:ea typeface="MS Mincho"/>
                <a:cs typeface="MS Mincho"/>
              </a:rPr>
              <a:t>Biological agents </a:t>
            </a:r>
            <a:r>
              <a:rPr lang="en-US" altLang="ja-JP" dirty="0" smtClean="0">
                <a:solidFill>
                  <a:srgbClr val="990033"/>
                </a:solidFill>
                <a:ea typeface="MS Mincho"/>
                <a:cs typeface="MS Mincho"/>
              </a:rPr>
              <a:t>minimize </a:t>
            </a:r>
            <a:r>
              <a:rPr lang="en-US" altLang="ja-JP" dirty="0">
                <a:solidFill>
                  <a:srgbClr val="990033"/>
                </a:solidFill>
                <a:ea typeface="MS Mincho"/>
                <a:cs typeface="MS Mincho"/>
              </a:rPr>
              <a:t>their average surprise (entropy)</a:t>
            </a:r>
          </a:p>
          <a:p>
            <a:endParaRPr lang="en-US" altLang="ja-JP" dirty="0">
              <a:solidFill>
                <a:srgbClr val="990033"/>
              </a:solidFill>
              <a:ea typeface="MS Mincho"/>
              <a:cs typeface="MS Mincho"/>
            </a:endParaRPr>
          </a:p>
          <a:p>
            <a:r>
              <a:rPr lang="en-US" altLang="ja-JP" dirty="0">
                <a:solidFill>
                  <a:srgbClr val="990033"/>
                </a:solidFill>
                <a:ea typeface="MS Mincho"/>
                <a:cs typeface="MS Mincho"/>
              </a:rPr>
              <a:t>They minimize surprise by suppressing prediction </a:t>
            </a:r>
            <a:r>
              <a:rPr lang="en-US" altLang="ja-JP" dirty="0" smtClean="0">
                <a:solidFill>
                  <a:srgbClr val="990033"/>
                </a:solidFill>
                <a:ea typeface="MS Mincho"/>
                <a:cs typeface="MS Mincho"/>
              </a:rPr>
              <a:t>error</a:t>
            </a:r>
            <a:endParaRPr lang="en-US" altLang="ja-JP" dirty="0">
              <a:solidFill>
                <a:srgbClr val="990033"/>
              </a:solidFill>
              <a:ea typeface="MS Mincho"/>
              <a:cs typeface="MS Mincho"/>
            </a:endParaRPr>
          </a:p>
          <a:p>
            <a:endParaRPr lang="en-US" altLang="ja-JP" dirty="0">
              <a:solidFill>
                <a:srgbClr val="990033"/>
              </a:solidFill>
              <a:ea typeface="MS Mincho"/>
              <a:cs typeface="MS Mincho"/>
            </a:endParaRPr>
          </a:p>
          <a:p>
            <a:r>
              <a:rPr lang="en-US" altLang="ja-JP" dirty="0">
                <a:solidFill>
                  <a:srgbClr val="990033"/>
                </a:solidFill>
                <a:ea typeface="MS Mincho"/>
                <a:cs typeface="MS Mincho"/>
              </a:rPr>
              <a:t>Prediction error can be reduced by changing predictions (perception)</a:t>
            </a:r>
          </a:p>
          <a:p>
            <a:endParaRPr lang="en-US" altLang="ja-JP" dirty="0">
              <a:solidFill>
                <a:srgbClr val="990033"/>
              </a:solidFill>
              <a:ea typeface="MS Mincho"/>
              <a:cs typeface="MS Mincho"/>
            </a:endParaRPr>
          </a:p>
          <a:p>
            <a:r>
              <a:rPr lang="en-US" altLang="ja-JP" dirty="0">
                <a:solidFill>
                  <a:srgbClr val="990033"/>
                </a:solidFill>
                <a:ea typeface="MS Mincho"/>
                <a:cs typeface="MS Mincho"/>
              </a:rPr>
              <a:t>Prediction error can be reduced by changing sensations (action)</a:t>
            </a:r>
          </a:p>
          <a:p>
            <a:endParaRPr lang="en-US" altLang="ja-JP" dirty="0">
              <a:solidFill>
                <a:srgbClr val="990033"/>
              </a:solidFill>
              <a:ea typeface="MS Mincho"/>
              <a:cs typeface="MS Mincho"/>
            </a:endParaRPr>
          </a:p>
          <a:p>
            <a:r>
              <a:rPr lang="en-US" altLang="ja-JP" dirty="0">
                <a:solidFill>
                  <a:srgbClr val="990033"/>
                </a:solidFill>
                <a:ea typeface="MS Mincho"/>
                <a:cs typeface="MS Mincho"/>
              </a:rPr>
              <a:t>Perception entails recurrent message passing </a:t>
            </a:r>
            <a:r>
              <a:rPr lang="en-US" altLang="ja-JP" dirty="0" smtClean="0">
                <a:solidFill>
                  <a:srgbClr val="990033"/>
                </a:solidFill>
                <a:ea typeface="MS Mincho"/>
                <a:cs typeface="MS Mincho"/>
              </a:rPr>
              <a:t>to optimize </a:t>
            </a:r>
            <a:r>
              <a:rPr lang="en-US" altLang="ja-JP" dirty="0">
                <a:solidFill>
                  <a:srgbClr val="990033"/>
                </a:solidFill>
                <a:ea typeface="MS Mincho"/>
                <a:cs typeface="MS Mincho"/>
              </a:rPr>
              <a:t>predictions</a:t>
            </a:r>
          </a:p>
          <a:p>
            <a:endParaRPr lang="en-US" altLang="ja-JP" dirty="0">
              <a:solidFill>
                <a:srgbClr val="990033"/>
              </a:solidFill>
              <a:ea typeface="MS Mincho"/>
              <a:cs typeface="MS Mincho"/>
            </a:endParaRPr>
          </a:p>
          <a:p>
            <a:r>
              <a:rPr lang="en-US" altLang="ja-JP" dirty="0">
                <a:solidFill>
                  <a:srgbClr val="990033"/>
                </a:solidFill>
                <a:ea typeface="MS Mincho"/>
                <a:cs typeface="MS Mincho"/>
              </a:rPr>
              <a:t>Action makes predictions come true (and </a:t>
            </a:r>
            <a:r>
              <a:rPr lang="en-US" altLang="ja-JP" dirty="0" smtClean="0">
                <a:solidFill>
                  <a:srgbClr val="990033"/>
                </a:solidFill>
                <a:ea typeface="MS Mincho"/>
                <a:cs typeface="MS Mincho"/>
              </a:rPr>
              <a:t>minimizes </a:t>
            </a:r>
            <a:r>
              <a:rPr lang="en-US" altLang="ja-JP" dirty="0">
                <a:solidFill>
                  <a:srgbClr val="990033"/>
                </a:solidFill>
                <a:ea typeface="MS Mincho"/>
                <a:cs typeface="MS Mincho"/>
              </a:rPr>
              <a:t>surprise)</a:t>
            </a:r>
            <a:endParaRPr lang="en-GB" dirty="0">
              <a:solidFill>
                <a:srgbClr val="990033"/>
              </a:solidFill>
            </a:endParaRPr>
          </a:p>
        </p:txBody>
      </p:sp>
      <p:pic>
        <p:nvPicPr>
          <p:cNvPr id="14340" name="Picture 4" descr="Picture2"/>
          <p:cNvPicPr>
            <a:picLocks noChangeAspect="1" noChangeArrowheads="1"/>
          </p:cNvPicPr>
          <p:nvPr/>
        </p:nvPicPr>
        <p:blipFill>
          <a:blip r:embed="rId3" cstate="print">
            <a:duotone>
              <a:prstClr val="black"/>
              <a:srgbClr val="D9C3A5">
                <a:tint val="50000"/>
                <a:satMod val="180000"/>
              </a:srgbClr>
            </a:duotone>
          </a:blip>
          <a:srcRect/>
          <a:stretch>
            <a:fillRect/>
          </a:stretch>
        </p:blipFill>
        <p:spPr bwMode="auto">
          <a:xfrm>
            <a:off x="227475" y="214647"/>
            <a:ext cx="868363" cy="1954213"/>
          </a:xfrm>
          <a:prstGeom prst="rect">
            <a:avLst/>
          </a:prstGeom>
          <a:ln>
            <a:noFill/>
          </a:ln>
          <a:effectLst>
            <a:outerShdw blurRad="190500" algn="tl" rotWithShape="0">
              <a:srgbClr val="000000">
                <a:alpha val="70000"/>
              </a:srgbClr>
            </a:outerShdw>
          </a:effectLst>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noChangeArrowheads="1"/>
          </p:cNvPicPr>
          <p:nvPr/>
        </p:nvPicPr>
        <p:blipFill>
          <a:blip r:embed="rId2" cstate="print">
            <a:clrChange>
              <a:clrFrom>
                <a:srgbClr val="000000"/>
              </a:clrFrom>
              <a:clrTo>
                <a:srgbClr val="000000">
                  <a:alpha val="0"/>
                </a:srgbClr>
              </a:clrTo>
            </a:clrChange>
            <a:duotone>
              <a:schemeClr val="accent6">
                <a:shade val="45000"/>
                <a:satMod val="135000"/>
              </a:schemeClr>
              <a:prstClr val="white"/>
            </a:duotone>
          </a:blip>
          <a:srcRect/>
          <a:stretch>
            <a:fillRect/>
          </a:stretch>
        </p:blipFill>
        <p:spPr bwMode="auto">
          <a:xfrm>
            <a:off x="2903905" y="1645289"/>
            <a:ext cx="3784630" cy="3601913"/>
          </a:xfrm>
          <a:prstGeom prst="rect">
            <a:avLst/>
          </a:prstGeom>
          <a:noFill/>
          <a:ln w="9525">
            <a:noFill/>
            <a:miter lim="800000"/>
            <a:headEnd/>
            <a:tailEnd/>
          </a:ln>
        </p:spPr>
      </p:pic>
      <p:sp>
        <p:nvSpPr>
          <p:cNvPr id="5" name="Text Box 3"/>
          <p:cNvSpPr txBox="1">
            <a:spLocks noChangeArrowheads="1"/>
          </p:cNvSpPr>
          <p:nvPr/>
        </p:nvSpPr>
        <p:spPr bwMode="auto">
          <a:xfrm>
            <a:off x="4412940" y="548680"/>
            <a:ext cx="1063112" cy="400110"/>
          </a:xfrm>
          <a:prstGeom prst="rect">
            <a:avLst/>
          </a:prstGeom>
          <a:noFill/>
          <a:ln w="12700">
            <a:noFill/>
            <a:miter lim="800000"/>
            <a:headEnd/>
            <a:tailEnd/>
          </a:ln>
        </p:spPr>
        <p:txBody>
          <a:bodyPr wrap="none">
            <a:spAutoFit/>
          </a:bodyPr>
          <a:lstStyle/>
          <a:p>
            <a:pPr eaLnBrk="0" hangingPunct="0"/>
            <a:r>
              <a:rPr lang="en-US" sz="2000" dirty="0">
                <a:solidFill>
                  <a:srgbClr val="990033"/>
                </a:solidFill>
              </a:rPr>
              <a:t>Overview</a:t>
            </a:r>
          </a:p>
        </p:txBody>
      </p:sp>
      <p:sp>
        <p:nvSpPr>
          <p:cNvPr id="6" name="Text Box 5"/>
          <p:cNvSpPr txBox="1">
            <a:spLocks noChangeArrowheads="1"/>
          </p:cNvSpPr>
          <p:nvPr/>
        </p:nvSpPr>
        <p:spPr bwMode="auto">
          <a:xfrm>
            <a:off x="1589719" y="1791214"/>
            <a:ext cx="6885765" cy="3455988"/>
          </a:xfrm>
          <a:prstGeom prst="rect">
            <a:avLst/>
          </a:prstGeom>
          <a:noFill/>
          <a:ln w="12700">
            <a:noFill/>
            <a:miter lim="800000"/>
            <a:headEnd/>
            <a:tailEnd/>
          </a:ln>
        </p:spPr>
        <p:txBody>
          <a:bodyPr wrap="none"/>
          <a:lstStyle/>
          <a:p>
            <a:r>
              <a:rPr lang="en-US" altLang="ja-JP" sz="2000" b="1" dirty="0" smtClean="0">
                <a:solidFill>
                  <a:schemeClr val="accent2">
                    <a:lumMod val="40000"/>
                    <a:lumOff val="60000"/>
                  </a:schemeClr>
                </a:solidFill>
                <a:ea typeface="MS Mincho"/>
                <a:cs typeface="MS Mincho"/>
              </a:rPr>
              <a:t>The statistics of life</a:t>
            </a:r>
            <a:r>
              <a:rPr lang="en-US" altLang="ja-JP" sz="2000" dirty="0">
                <a:solidFill>
                  <a:schemeClr val="accent2">
                    <a:lumMod val="40000"/>
                    <a:lumOff val="60000"/>
                  </a:schemeClr>
                </a:solidFill>
                <a:ea typeface="MS Mincho"/>
                <a:cs typeface="MS Mincho"/>
              </a:rPr>
              <a:t>	</a:t>
            </a:r>
            <a:r>
              <a:rPr lang="en-US" altLang="ja-JP" sz="2000" dirty="0" smtClean="0">
                <a:solidFill>
                  <a:schemeClr val="accent2">
                    <a:lumMod val="40000"/>
                    <a:lumOff val="60000"/>
                  </a:schemeClr>
                </a:solidFill>
                <a:ea typeface="MS Mincho"/>
                <a:cs typeface="MS Mincho"/>
              </a:rPr>
              <a:t>Markov blankets and ergodic systems</a:t>
            </a:r>
          </a:p>
          <a:p>
            <a:r>
              <a:rPr lang="en-US" altLang="ja-JP" sz="2000" dirty="0" smtClean="0">
                <a:solidFill>
                  <a:schemeClr val="accent2">
                    <a:lumMod val="40000"/>
                    <a:lumOff val="60000"/>
                  </a:schemeClr>
                </a:solidFill>
                <a:ea typeface="MS Mincho"/>
                <a:cs typeface="MS Mincho"/>
              </a:rPr>
              <a:t>			simulations of a primordial soup</a:t>
            </a:r>
          </a:p>
          <a:p>
            <a:endParaRPr lang="en-US" altLang="ja-JP" sz="2000" dirty="0">
              <a:solidFill>
                <a:schemeClr val="accent2">
                  <a:lumMod val="40000"/>
                  <a:lumOff val="60000"/>
                </a:schemeClr>
              </a:solidFill>
              <a:ea typeface="MS Mincho"/>
              <a:cs typeface="MS Mincho"/>
            </a:endParaRPr>
          </a:p>
          <a:p>
            <a:endParaRPr lang="en-US" altLang="ja-JP" sz="2000" dirty="0">
              <a:solidFill>
                <a:schemeClr val="accent2">
                  <a:lumMod val="40000"/>
                  <a:lumOff val="60000"/>
                </a:schemeClr>
              </a:solidFill>
              <a:ea typeface="MS Mincho"/>
              <a:cs typeface="MS Mincho"/>
            </a:endParaRPr>
          </a:p>
          <a:p>
            <a:r>
              <a:rPr lang="en-US" altLang="ja-JP" sz="2000" b="1" dirty="0" smtClean="0">
                <a:solidFill>
                  <a:schemeClr val="accent2">
                    <a:lumMod val="40000"/>
                    <a:lumOff val="60000"/>
                  </a:schemeClr>
                </a:solidFill>
                <a:ea typeface="MS Mincho"/>
                <a:cs typeface="MS Mincho"/>
              </a:rPr>
              <a:t>The anatomy of inference</a:t>
            </a:r>
            <a:r>
              <a:rPr lang="en-US" altLang="ja-JP" sz="2000" dirty="0" smtClean="0">
                <a:solidFill>
                  <a:schemeClr val="accent2">
                    <a:lumMod val="40000"/>
                    <a:lumOff val="60000"/>
                  </a:schemeClr>
                </a:solidFill>
                <a:ea typeface="MS Mincho"/>
                <a:cs typeface="MS Mincho"/>
              </a:rPr>
              <a:t>	graphical models and predictive coding</a:t>
            </a:r>
          </a:p>
          <a:p>
            <a:r>
              <a:rPr lang="en-US" altLang="ja-JP" sz="2000" dirty="0" smtClean="0">
                <a:solidFill>
                  <a:schemeClr val="accent2">
                    <a:lumMod val="40000"/>
                    <a:lumOff val="60000"/>
                  </a:schemeClr>
                </a:solidFill>
                <a:ea typeface="MS Mincho"/>
                <a:cs typeface="MS Mincho"/>
              </a:rPr>
              <a:t>			canonical microcircuits</a:t>
            </a:r>
            <a:endParaRPr lang="en-US" altLang="ja-JP" sz="2000" dirty="0">
              <a:solidFill>
                <a:schemeClr val="accent2">
                  <a:lumMod val="40000"/>
                  <a:lumOff val="60000"/>
                </a:schemeClr>
              </a:solidFill>
              <a:ea typeface="MS Mincho"/>
              <a:cs typeface="MS Mincho"/>
            </a:endParaRPr>
          </a:p>
          <a:p>
            <a:endParaRPr lang="en-US" altLang="ja-JP" sz="2000" dirty="0" smtClean="0">
              <a:solidFill>
                <a:srgbClr val="990033"/>
              </a:solidFill>
              <a:ea typeface="MS Mincho"/>
              <a:cs typeface="MS Mincho"/>
            </a:endParaRPr>
          </a:p>
          <a:p>
            <a:endParaRPr lang="en-US" altLang="ja-JP" sz="2000" dirty="0">
              <a:solidFill>
                <a:srgbClr val="990033"/>
              </a:solidFill>
              <a:ea typeface="MS Mincho"/>
              <a:cs typeface="MS Mincho"/>
            </a:endParaRPr>
          </a:p>
          <a:p>
            <a:r>
              <a:rPr lang="en-US" altLang="ja-JP" sz="2000" b="1" dirty="0" smtClean="0">
                <a:solidFill>
                  <a:srgbClr val="990033"/>
                </a:solidFill>
                <a:ea typeface="MS Mincho"/>
                <a:cs typeface="MS Mincho"/>
              </a:rPr>
              <a:t>Action and perception</a:t>
            </a:r>
            <a:r>
              <a:rPr lang="en-US" altLang="ja-JP" sz="2000" dirty="0" smtClean="0">
                <a:solidFill>
                  <a:srgbClr val="990033"/>
                </a:solidFill>
                <a:ea typeface="MS Mincho"/>
                <a:cs typeface="MS Mincho"/>
              </a:rPr>
              <a:t>	perceptual omission responses</a:t>
            </a:r>
          </a:p>
          <a:p>
            <a:r>
              <a:rPr lang="en-US" altLang="ja-JP" sz="2000" dirty="0" smtClean="0">
                <a:solidFill>
                  <a:srgbClr val="990033"/>
                </a:solidFill>
                <a:ea typeface="MS Mincho"/>
                <a:cs typeface="MS Mincho"/>
              </a:rPr>
              <a:t>			</a:t>
            </a:r>
            <a:r>
              <a:rPr lang="en-US" altLang="ja-JP" sz="2000" dirty="0" smtClean="0">
                <a:solidFill>
                  <a:schemeClr val="accent2">
                    <a:lumMod val="40000"/>
                    <a:lumOff val="60000"/>
                  </a:schemeClr>
                </a:solidFill>
                <a:ea typeface="MS Mincho"/>
                <a:cs typeface="MS Mincho"/>
              </a:rPr>
              <a:t>simulations of action observation</a:t>
            </a:r>
            <a:endParaRPr lang="en-US" altLang="ja-JP" sz="2000" dirty="0">
              <a:solidFill>
                <a:schemeClr val="accent2">
                  <a:lumMod val="40000"/>
                  <a:lumOff val="60000"/>
                </a:schemeClr>
              </a:solidFill>
              <a:ea typeface="MS Mincho"/>
              <a:cs typeface="MS Mincho"/>
            </a:endParaRPr>
          </a:p>
          <a:p>
            <a:endParaRPr lang="en-GB" sz="2000" dirty="0">
              <a:solidFill>
                <a:srgbClr val="990033"/>
              </a:solidFill>
              <a:latin typeface="Arial" charset="0"/>
            </a:endParaRPr>
          </a:p>
        </p:txBody>
      </p:sp>
      <p:pic>
        <p:nvPicPr>
          <p:cNvPr id="7" name="Picture 6" descr="Picture2"/>
          <p:cNvPicPr>
            <a:picLocks noChangeAspect="1" noChangeArrowheads="1"/>
          </p:cNvPicPr>
          <p:nvPr/>
        </p:nvPicPr>
        <p:blipFill>
          <a:blip r:embed="rId3" cstate="print">
            <a:duotone>
              <a:prstClr val="black"/>
              <a:srgbClr val="D9C3A5">
                <a:tint val="50000"/>
                <a:satMod val="180000"/>
              </a:srgbClr>
            </a:duotone>
          </a:blip>
          <a:srcRect/>
          <a:stretch>
            <a:fillRect/>
          </a:stretch>
        </p:blipFill>
        <p:spPr bwMode="auto">
          <a:xfrm>
            <a:off x="227475" y="214647"/>
            <a:ext cx="868363" cy="1954213"/>
          </a:xfrm>
          <a:prstGeom prst="rect">
            <a:avLst/>
          </a:prstGeom>
          <a:ln>
            <a:noFill/>
          </a:ln>
          <a:effectLst>
            <a:outerShdw blurRad="190500" algn="tl" rotWithShape="0">
              <a:srgbClr val="000000">
                <a:alpha val="70000"/>
              </a:srgbClr>
            </a:outerShdw>
          </a:effectLst>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8" descr="http://eumat.sourceforge.net/Programs/Examples/images/Lorenz%20Attractor-001.png"/>
          <p:cNvPicPr>
            <a:picLocks noChangeAspect="1" noChangeArrowheads="1"/>
          </p:cNvPicPr>
          <p:nvPr/>
        </p:nvPicPr>
        <p:blipFill>
          <a:blip r:embed="rId4" cstate="print">
            <a:clrChange>
              <a:clrFrom>
                <a:srgbClr val="FFFFFF"/>
              </a:clrFrom>
              <a:clrTo>
                <a:srgbClr val="FFFFFF">
                  <a:alpha val="0"/>
                </a:srgbClr>
              </a:clrTo>
            </a:clrChange>
            <a:duotone>
              <a:prstClr val="black"/>
              <a:srgbClr val="D9C3A5">
                <a:tint val="50000"/>
                <a:satMod val="180000"/>
              </a:srgbClr>
            </a:duotone>
          </a:blip>
          <a:srcRect/>
          <a:stretch>
            <a:fillRect/>
          </a:stretch>
        </p:blipFill>
        <p:spPr bwMode="auto">
          <a:xfrm>
            <a:off x="1948299" y="1838247"/>
            <a:ext cx="1662133" cy="1649760"/>
          </a:xfrm>
          <a:prstGeom prst="rect">
            <a:avLst/>
          </a:prstGeom>
          <a:noFill/>
        </p:spPr>
      </p:pic>
      <p:pic>
        <p:nvPicPr>
          <p:cNvPr id="36" name="Picture 8" descr="http://eumat.sourceforge.net/Programs/Examples/images/Lorenz%20Attractor-001.png"/>
          <p:cNvPicPr>
            <a:picLocks noChangeAspect="1" noChangeArrowheads="1"/>
          </p:cNvPicPr>
          <p:nvPr/>
        </p:nvPicPr>
        <p:blipFill>
          <a:blip r:embed="rId4" cstate="print">
            <a:clrChange>
              <a:clrFrom>
                <a:srgbClr val="FFFFFF"/>
              </a:clrFrom>
              <a:clrTo>
                <a:srgbClr val="FFFFFF">
                  <a:alpha val="0"/>
                </a:srgbClr>
              </a:clrTo>
            </a:clrChange>
            <a:duotone>
              <a:prstClr val="black"/>
              <a:srgbClr val="D9C3A5">
                <a:tint val="50000"/>
                <a:satMod val="180000"/>
              </a:srgbClr>
            </a:duotone>
          </a:blip>
          <a:srcRect/>
          <a:stretch>
            <a:fillRect/>
          </a:stretch>
        </p:blipFill>
        <p:spPr bwMode="auto">
          <a:xfrm>
            <a:off x="722530" y="2039220"/>
            <a:ext cx="1081750" cy="1073696"/>
          </a:xfrm>
          <a:prstGeom prst="rect">
            <a:avLst/>
          </a:prstGeom>
          <a:noFill/>
        </p:spPr>
      </p:pic>
      <p:pic>
        <p:nvPicPr>
          <p:cNvPr id="9223" name="Picture 2" descr="Bird Song"/>
          <p:cNvPicPr>
            <a:picLocks noChangeAspect="1" noChangeArrowheads="1"/>
          </p:cNvPicPr>
          <p:nvPr/>
        </p:nvPicPr>
        <p:blipFill>
          <a:blip r:embed="rId5" cstate="print"/>
          <a:srcRect/>
          <a:stretch>
            <a:fillRect/>
          </a:stretch>
        </p:blipFill>
        <p:spPr bwMode="auto">
          <a:xfrm>
            <a:off x="5294069" y="2663127"/>
            <a:ext cx="1440408" cy="1862397"/>
          </a:xfrm>
          <a:prstGeom prst="ellipse">
            <a:avLst/>
          </a:prstGeom>
          <a:ln>
            <a:noFill/>
          </a:ln>
          <a:effectLst>
            <a:softEdge rad="112500"/>
          </a:effectLst>
        </p:spPr>
      </p:pic>
      <p:pic>
        <p:nvPicPr>
          <p:cNvPr id="9224" name="Picture 3" descr="syrinx"/>
          <p:cNvPicPr>
            <a:picLocks noChangeAspect="1" noChangeArrowheads="1"/>
          </p:cNvPicPr>
          <p:nvPr/>
        </p:nvPicPr>
        <p:blipFill>
          <a:blip r:embed="rId6" cstate="print">
            <a:duotone>
              <a:prstClr val="black"/>
              <a:srgbClr val="D9C3A5">
                <a:tint val="50000"/>
                <a:satMod val="180000"/>
              </a:srgbClr>
            </a:duotone>
          </a:blip>
          <a:srcRect/>
          <a:stretch>
            <a:fillRect/>
          </a:stretch>
        </p:blipFill>
        <p:spPr bwMode="auto">
          <a:xfrm>
            <a:off x="3930418" y="1432269"/>
            <a:ext cx="2338387" cy="2133600"/>
          </a:xfrm>
          <a:prstGeom prst="ellipse">
            <a:avLst/>
          </a:prstGeom>
          <a:ln>
            <a:noFill/>
          </a:ln>
          <a:effectLst>
            <a:softEdge rad="112500"/>
          </a:effectLst>
        </p:spPr>
      </p:pic>
      <p:sp>
        <p:nvSpPr>
          <p:cNvPr id="9227" name="Text Box 6"/>
          <p:cNvSpPr txBox="1">
            <a:spLocks noChangeArrowheads="1"/>
          </p:cNvSpPr>
          <p:nvPr/>
        </p:nvSpPr>
        <p:spPr bwMode="auto">
          <a:xfrm>
            <a:off x="2567735" y="548680"/>
            <a:ext cx="4910319" cy="400110"/>
          </a:xfrm>
          <a:prstGeom prst="rect">
            <a:avLst/>
          </a:prstGeom>
          <a:noFill/>
          <a:ln w="12700">
            <a:noFill/>
            <a:miter lim="800000"/>
            <a:headEnd/>
            <a:tailEnd/>
          </a:ln>
        </p:spPr>
        <p:txBody>
          <a:bodyPr wrap="none">
            <a:spAutoFit/>
          </a:bodyPr>
          <a:lstStyle/>
          <a:p>
            <a:pPr eaLnBrk="0" hangingPunct="0"/>
            <a:r>
              <a:rPr lang="en-US" sz="2000" dirty="0" smtClean="0">
                <a:solidFill>
                  <a:srgbClr val="990033"/>
                </a:solidFill>
                <a:latin typeface="Arial Narrow" pitchFamily="34" charset="0"/>
              </a:rPr>
              <a:t>Perceptual inference and sequences of sequences</a:t>
            </a:r>
            <a:endParaRPr lang="en-US" sz="2000" dirty="0">
              <a:solidFill>
                <a:srgbClr val="990033"/>
              </a:solidFill>
              <a:latin typeface="Arial Narrow" pitchFamily="34" charset="0"/>
            </a:endParaRPr>
          </a:p>
        </p:txBody>
      </p:sp>
      <p:sp>
        <p:nvSpPr>
          <p:cNvPr id="9228" name="Text Box 7"/>
          <p:cNvSpPr txBox="1">
            <a:spLocks noChangeArrowheads="1"/>
          </p:cNvSpPr>
          <p:nvPr/>
        </p:nvSpPr>
        <p:spPr bwMode="auto">
          <a:xfrm>
            <a:off x="3930417" y="1403775"/>
            <a:ext cx="710451" cy="369332"/>
          </a:xfrm>
          <a:prstGeom prst="rect">
            <a:avLst/>
          </a:prstGeom>
          <a:noFill/>
          <a:ln w="12700">
            <a:noFill/>
            <a:miter lim="800000"/>
            <a:headEnd/>
            <a:tailEnd/>
          </a:ln>
        </p:spPr>
        <p:txBody>
          <a:bodyPr wrap="none">
            <a:spAutoFit/>
          </a:bodyPr>
          <a:lstStyle/>
          <a:p>
            <a:pPr eaLnBrk="0" hangingPunct="0"/>
            <a:r>
              <a:rPr lang="en-US">
                <a:solidFill>
                  <a:srgbClr val="990033"/>
                </a:solidFill>
                <a:latin typeface="Arial Narrow" pitchFamily="34" charset="0"/>
              </a:rPr>
              <a:t>Syrinx</a:t>
            </a:r>
          </a:p>
        </p:txBody>
      </p:sp>
      <p:sp>
        <p:nvSpPr>
          <p:cNvPr id="9229" name="Line 8"/>
          <p:cNvSpPr>
            <a:spLocks noChangeShapeType="1"/>
          </p:cNvSpPr>
          <p:nvPr/>
        </p:nvSpPr>
        <p:spPr bwMode="auto">
          <a:xfrm>
            <a:off x="1352600" y="2702269"/>
            <a:ext cx="1171711" cy="0"/>
          </a:xfrm>
          <a:prstGeom prst="line">
            <a:avLst/>
          </a:prstGeom>
          <a:noFill/>
          <a:ln w="12700">
            <a:solidFill>
              <a:schemeClr val="tx1"/>
            </a:solidFill>
            <a:round/>
            <a:headEnd/>
            <a:tailEnd type="triangle" w="med" len="med"/>
          </a:ln>
        </p:spPr>
        <p:txBody>
          <a:bodyPr/>
          <a:lstStyle/>
          <a:p>
            <a:endParaRPr lang="en-GB"/>
          </a:p>
        </p:txBody>
      </p:sp>
      <p:sp>
        <p:nvSpPr>
          <p:cNvPr id="9230" name="Line 9"/>
          <p:cNvSpPr>
            <a:spLocks noChangeShapeType="1"/>
          </p:cNvSpPr>
          <p:nvPr/>
        </p:nvSpPr>
        <p:spPr bwMode="auto">
          <a:xfrm>
            <a:off x="3211276" y="2199031"/>
            <a:ext cx="1582738" cy="0"/>
          </a:xfrm>
          <a:prstGeom prst="line">
            <a:avLst/>
          </a:prstGeom>
          <a:noFill/>
          <a:ln w="12700">
            <a:solidFill>
              <a:schemeClr val="tx1"/>
            </a:solidFill>
            <a:round/>
            <a:headEnd/>
            <a:tailEnd type="triangle" w="med" len="med"/>
          </a:ln>
        </p:spPr>
        <p:txBody>
          <a:bodyPr/>
          <a:lstStyle/>
          <a:p>
            <a:endParaRPr lang="en-GB"/>
          </a:p>
        </p:txBody>
      </p:sp>
      <p:sp>
        <p:nvSpPr>
          <p:cNvPr id="9231" name="Line 10"/>
          <p:cNvSpPr>
            <a:spLocks noChangeShapeType="1"/>
          </p:cNvSpPr>
          <p:nvPr/>
        </p:nvSpPr>
        <p:spPr bwMode="auto">
          <a:xfrm>
            <a:off x="5227404" y="2414931"/>
            <a:ext cx="1473200" cy="0"/>
          </a:xfrm>
          <a:prstGeom prst="line">
            <a:avLst/>
          </a:prstGeom>
          <a:noFill/>
          <a:ln w="12700">
            <a:solidFill>
              <a:schemeClr val="tx1"/>
            </a:solidFill>
            <a:round/>
            <a:headEnd/>
            <a:tailEnd type="triangle" w="med" len="med"/>
          </a:ln>
        </p:spPr>
        <p:txBody>
          <a:bodyPr/>
          <a:lstStyle/>
          <a:p>
            <a:endParaRPr lang="en-GB"/>
          </a:p>
        </p:txBody>
      </p:sp>
      <p:sp>
        <p:nvSpPr>
          <p:cNvPr id="9232" name="Text Box 11"/>
          <p:cNvSpPr txBox="1">
            <a:spLocks noChangeArrowheads="1"/>
          </p:cNvSpPr>
          <p:nvPr/>
        </p:nvSpPr>
        <p:spPr bwMode="auto">
          <a:xfrm>
            <a:off x="1266589" y="1403775"/>
            <a:ext cx="1838965" cy="369332"/>
          </a:xfrm>
          <a:prstGeom prst="rect">
            <a:avLst/>
          </a:prstGeom>
          <a:noFill/>
          <a:ln w="12700">
            <a:noFill/>
            <a:miter lim="800000"/>
            <a:headEnd/>
            <a:tailEnd/>
          </a:ln>
        </p:spPr>
        <p:txBody>
          <a:bodyPr wrap="none">
            <a:spAutoFit/>
          </a:bodyPr>
          <a:lstStyle/>
          <a:p>
            <a:pPr eaLnBrk="0" hangingPunct="0"/>
            <a:r>
              <a:rPr lang="en-US" dirty="0">
                <a:solidFill>
                  <a:srgbClr val="990033"/>
                </a:solidFill>
                <a:latin typeface="Arial Narrow" pitchFamily="34" charset="0"/>
              </a:rPr>
              <a:t>Neuronal hierarchy </a:t>
            </a:r>
          </a:p>
        </p:txBody>
      </p:sp>
      <p:sp>
        <p:nvSpPr>
          <p:cNvPr id="9233" name="Rectangle 12"/>
          <p:cNvSpPr>
            <a:spLocks noChangeArrowheads="1"/>
          </p:cNvSpPr>
          <p:nvPr/>
        </p:nvSpPr>
        <p:spPr bwMode="auto">
          <a:xfrm>
            <a:off x="7062554" y="1778350"/>
            <a:ext cx="1576388" cy="1595437"/>
          </a:xfrm>
          <a:prstGeom prst="rect">
            <a:avLst/>
          </a:prstGeom>
          <a:solidFill>
            <a:srgbClr val="FFFFFF"/>
          </a:solidFill>
          <a:ln w="9525">
            <a:noFill/>
            <a:miter lim="800000"/>
            <a:headEnd/>
            <a:tailEnd/>
          </a:ln>
        </p:spPr>
        <p:txBody>
          <a:bodyPr/>
          <a:lstStyle/>
          <a:p>
            <a:endParaRPr lang="en-GB"/>
          </a:p>
        </p:txBody>
      </p:sp>
      <p:sp>
        <p:nvSpPr>
          <p:cNvPr id="9234" name="Rectangle 13"/>
          <p:cNvSpPr>
            <a:spLocks noChangeArrowheads="1"/>
          </p:cNvSpPr>
          <p:nvPr/>
        </p:nvSpPr>
        <p:spPr bwMode="auto">
          <a:xfrm>
            <a:off x="7062554" y="1778350"/>
            <a:ext cx="1576388" cy="1595437"/>
          </a:xfrm>
          <a:prstGeom prst="rect">
            <a:avLst/>
          </a:prstGeom>
          <a:noFill/>
          <a:ln w="0">
            <a:solidFill>
              <a:srgbClr val="FFFFFF"/>
            </a:solidFill>
            <a:miter lim="800000"/>
            <a:headEnd/>
            <a:tailEnd/>
          </a:ln>
        </p:spPr>
        <p:txBody>
          <a:bodyPr/>
          <a:lstStyle/>
          <a:p>
            <a:endParaRPr lang="en-GB"/>
          </a:p>
        </p:txBody>
      </p:sp>
      <p:pic>
        <p:nvPicPr>
          <p:cNvPr id="9235" name="Picture 14"/>
          <p:cNvPicPr>
            <a:picLocks noChangeAspect="1" noChangeArrowheads="1"/>
          </p:cNvPicPr>
          <p:nvPr/>
        </p:nvPicPr>
        <p:blipFill>
          <a:blip r:embed="rId7" cstate="print"/>
          <a:srcRect/>
          <a:stretch>
            <a:fillRect/>
          </a:stretch>
        </p:blipFill>
        <p:spPr bwMode="auto">
          <a:xfrm>
            <a:off x="7062551" y="1786970"/>
            <a:ext cx="1582738" cy="1597025"/>
          </a:xfrm>
          <a:prstGeom prst="rect">
            <a:avLst/>
          </a:prstGeom>
          <a:noFill/>
          <a:ln w="9525">
            <a:noFill/>
            <a:miter lim="800000"/>
            <a:headEnd/>
            <a:tailEnd/>
          </a:ln>
        </p:spPr>
      </p:pic>
      <p:sp>
        <p:nvSpPr>
          <p:cNvPr id="9236" name="Rectangle 15"/>
          <p:cNvSpPr>
            <a:spLocks noChangeArrowheads="1"/>
          </p:cNvSpPr>
          <p:nvPr/>
        </p:nvSpPr>
        <p:spPr bwMode="auto">
          <a:xfrm>
            <a:off x="7624529" y="3638894"/>
            <a:ext cx="591957" cy="184666"/>
          </a:xfrm>
          <a:prstGeom prst="rect">
            <a:avLst/>
          </a:prstGeom>
          <a:noFill/>
          <a:ln w="9525">
            <a:noFill/>
            <a:miter lim="800000"/>
            <a:headEnd/>
            <a:tailEnd/>
          </a:ln>
        </p:spPr>
        <p:txBody>
          <a:bodyPr wrap="none" lIns="0" tIns="0" rIns="0" bIns="0">
            <a:spAutoFit/>
          </a:bodyPr>
          <a:lstStyle/>
          <a:p>
            <a:r>
              <a:rPr lang="en-GB" sz="1200">
                <a:solidFill>
                  <a:srgbClr val="000000"/>
                </a:solidFill>
                <a:latin typeface="Arial Narrow" pitchFamily="34" charset="0"/>
              </a:rPr>
              <a:t>Time (sec)</a:t>
            </a:r>
            <a:endParaRPr lang="en-GB" sz="1200">
              <a:latin typeface="Arial Narrow" pitchFamily="34" charset="0"/>
            </a:endParaRPr>
          </a:p>
        </p:txBody>
      </p:sp>
      <p:sp>
        <p:nvSpPr>
          <p:cNvPr id="9237" name="Rectangle 16"/>
          <p:cNvSpPr>
            <a:spLocks noChangeArrowheads="1"/>
          </p:cNvSpPr>
          <p:nvPr/>
        </p:nvSpPr>
        <p:spPr bwMode="auto">
          <a:xfrm rot="-5400000">
            <a:off x="6349917" y="2420232"/>
            <a:ext cx="953787" cy="184666"/>
          </a:xfrm>
          <a:prstGeom prst="rect">
            <a:avLst/>
          </a:prstGeom>
          <a:noFill/>
          <a:ln w="9525">
            <a:noFill/>
            <a:miter lim="800000"/>
            <a:headEnd/>
            <a:tailEnd/>
          </a:ln>
        </p:spPr>
        <p:txBody>
          <a:bodyPr wrap="none" lIns="0" tIns="0" rIns="0" bIns="0">
            <a:spAutoFit/>
          </a:bodyPr>
          <a:lstStyle/>
          <a:p>
            <a:r>
              <a:rPr lang="en-GB" sz="1200">
                <a:solidFill>
                  <a:srgbClr val="000000"/>
                </a:solidFill>
                <a:latin typeface="Arial Narrow" pitchFamily="34" charset="0"/>
              </a:rPr>
              <a:t>Frequency (KHz)</a:t>
            </a:r>
            <a:endParaRPr lang="en-GB" sz="1200">
              <a:latin typeface="Arial Narrow" pitchFamily="34" charset="0"/>
            </a:endParaRPr>
          </a:p>
        </p:txBody>
      </p:sp>
      <p:sp>
        <p:nvSpPr>
          <p:cNvPr id="9238" name="Rectangle 17"/>
          <p:cNvSpPr>
            <a:spLocks noChangeArrowheads="1"/>
          </p:cNvSpPr>
          <p:nvPr/>
        </p:nvSpPr>
        <p:spPr bwMode="auto">
          <a:xfrm>
            <a:off x="7513404" y="1449942"/>
            <a:ext cx="843180" cy="276999"/>
          </a:xfrm>
          <a:prstGeom prst="rect">
            <a:avLst/>
          </a:prstGeom>
          <a:noFill/>
          <a:ln w="9525">
            <a:noFill/>
            <a:miter lim="800000"/>
            <a:headEnd/>
            <a:tailEnd/>
          </a:ln>
        </p:spPr>
        <p:txBody>
          <a:bodyPr wrap="none" lIns="0" tIns="0" rIns="0" bIns="0">
            <a:spAutoFit/>
          </a:bodyPr>
          <a:lstStyle/>
          <a:p>
            <a:r>
              <a:rPr lang="en-GB">
                <a:solidFill>
                  <a:srgbClr val="990033"/>
                </a:solidFill>
                <a:latin typeface="Arial Narrow" pitchFamily="34" charset="0"/>
              </a:rPr>
              <a:t>sonogram</a:t>
            </a:r>
          </a:p>
        </p:txBody>
      </p:sp>
      <p:sp>
        <p:nvSpPr>
          <p:cNvPr id="9242" name="Rectangle 23"/>
          <p:cNvSpPr>
            <a:spLocks noChangeArrowheads="1"/>
          </p:cNvSpPr>
          <p:nvPr/>
        </p:nvSpPr>
        <p:spPr bwMode="auto">
          <a:xfrm>
            <a:off x="7407040" y="3402357"/>
            <a:ext cx="176330" cy="184666"/>
          </a:xfrm>
          <a:prstGeom prst="rect">
            <a:avLst/>
          </a:prstGeom>
          <a:noFill/>
          <a:ln w="9525">
            <a:noFill/>
            <a:miter lim="800000"/>
            <a:headEnd/>
            <a:tailEnd/>
          </a:ln>
        </p:spPr>
        <p:txBody>
          <a:bodyPr wrap="none" lIns="0" tIns="0" rIns="0" bIns="0">
            <a:spAutoFit/>
          </a:bodyPr>
          <a:lstStyle/>
          <a:p>
            <a:r>
              <a:rPr lang="en-GB" sz="1200">
                <a:solidFill>
                  <a:srgbClr val="000000"/>
                </a:solidFill>
                <a:latin typeface="Arial Narrow" pitchFamily="34" charset="0"/>
              </a:rPr>
              <a:t>0.5</a:t>
            </a:r>
            <a:endParaRPr lang="en-GB" sz="1200">
              <a:latin typeface="Arial Narrow" pitchFamily="34" charset="0"/>
            </a:endParaRPr>
          </a:p>
        </p:txBody>
      </p:sp>
      <p:sp>
        <p:nvSpPr>
          <p:cNvPr id="9244" name="Rectangle 26"/>
          <p:cNvSpPr>
            <a:spLocks noChangeArrowheads="1"/>
          </p:cNvSpPr>
          <p:nvPr/>
        </p:nvSpPr>
        <p:spPr bwMode="auto">
          <a:xfrm>
            <a:off x="7829314" y="3402357"/>
            <a:ext cx="70532" cy="184666"/>
          </a:xfrm>
          <a:prstGeom prst="rect">
            <a:avLst/>
          </a:prstGeom>
          <a:noFill/>
          <a:ln w="9525">
            <a:noFill/>
            <a:miter lim="800000"/>
            <a:headEnd/>
            <a:tailEnd/>
          </a:ln>
        </p:spPr>
        <p:txBody>
          <a:bodyPr wrap="none" lIns="0" tIns="0" rIns="0" bIns="0">
            <a:spAutoFit/>
          </a:bodyPr>
          <a:lstStyle/>
          <a:p>
            <a:r>
              <a:rPr lang="en-GB" sz="1200">
                <a:solidFill>
                  <a:srgbClr val="000000"/>
                </a:solidFill>
                <a:latin typeface="Arial Narrow" pitchFamily="34" charset="0"/>
              </a:rPr>
              <a:t>1</a:t>
            </a:r>
            <a:endParaRPr lang="en-GB" sz="1200">
              <a:latin typeface="Arial Narrow" pitchFamily="34" charset="0"/>
            </a:endParaRPr>
          </a:p>
        </p:txBody>
      </p:sp>
      <p:sp>
        <p:nvSpPr>
          <p:cNvPr id="9246" name="Rectangle 29"/>
          <p:cNvSpPr>
            <a:spLocks noChangeArrowheads="1"/>
          </p:cNvSpPr>
          <p:nvPr/>
        </p:nvSpPr>
        <p:spPr bwMode="auto">
          <a:xfrm>
            <a:off x="8202379" y="3402357"/>
            <a:ext cx="176330" cy="184666"/>
          </a:xfrm>
          <a:prstGeom prst="rect">
            <a:avLst/>
          </a:prstGeom>
          <a:noFill/>
          <a:ln w="9525">
            <a:noFill/>
            <a:miter lim="800000"/>
            <a:headEnd/>
            <a:tailEnd/>
          </a:ln>
        </p:spPr>
        <p:txBody>
          <a:bodyPr wrap="none" lIns="0" tIns="0" rIns="0" bIns="0">
            <a:spAutoFit/>
          </a:bodyPr>
          <a:lstStyle/>
          <a:p>
            <a:r>
              <a:rPr lang="en-GB" sz="1200">
                <a:solidFill>
                  <a:srgbClr val="000000"/>
                </a:solidFill>
                <a:latin typeface="Arial Narrow" pitchFamily="34" charset="0"/>
              </a:rPr>
              <a:t>1.5</a:t>
            </a:r>
            <a:endParaRPr lang="en-GB" sz="1200">
              <a:latin typeface="Arial Narrow" pitchFamily="34" charset="0"/>
            </a:endParaRPr>
          </a:p>
        </p:txBody>
      </p:sp>
      <p:graphicFrame>
        <p:nvGraphicFramePr>
          <p:cNvPr id="9219" name="Object 40"/>
          <p:cNvGraphicFramePr>
            <a:graphicFrameLocks noChangeAspect="1"/>
          </p:cNvGraphicFramePr>
          <p:nvPr>
            <p:extLst>
              <p:ext uri="{D42A27DB-BD31-4B8C-83A1-F6EECF244321}">
                <p14:modId xmlns:p14="http://schemas.microsoft.com/office/powerpoint/2010/main" xmlns="" val="640366182"/>
              </p:ext>
            </p:extLst>
          </p:nvPr>
        </p:nvGraphicFramePr>
        <p:xfrm>
          <a:off x="1759948" y="2380940"/>
          <a:ext cx="422275" cy="661988"/>
        </p:xfrm>
        <a:graphic>
          <a:graphicData uri="http://schemas.openxmlformats.org/presentationml/2006/ole">
            <p:oleObj spid="_x0000_s354328" name="Equation" r:id="rId8" imgW="292100" imgH="457200" progId="Equation.DSMT4">
              <p:embed/>
            </p:oleObj>
          </a:graphicData>
        </a:graphic>
      </p:graphicFrame>
      <p:pic>
        <p:nvPicPr>
          <p:cNvPr id="34" name="junk.wav">
            <a:hlinkClick r:id="" action="ppaction://media"/>
          </p:cNvPr>
          <p:cNvPicPr>
            <a:picLocks noChangeAspect="1"/>
          </p:cNvPicPr>
          <p:nvPr>
            <a:audioFile r:link="rId2"/>
            <p:extLst>
              <p:ext uri="{DAA4B4D4-6D71-4841-9C94-3DE7FCFB9230}">
                <p14:media xmlns:p14="http://schemas.microsoft.com/office/powerpoint/2010/main" xmlns="" r:embed="rId9"/>
              </p:ext>
            </p:extLst>
          </p:nvPr>
        </p:nvPicPr>
        <p:blipFill>
          <a:blip r:embed="rId10" cstate="print"/>
          <a:srcRect/>
          <a:stretch>
            <a:fillRect/>
          </a:stretch>
        </p:blipFill>
        <p:spPr bwMode="auto">
          <a:xfrm>
            <a:off x="7204880" y="1910255"/>
            <a:ext cx="304800" cy="304800"/>
          </a:xfrm>
          <a:prstGeom prst="rect">
            <a:avLst/>
          </a:prstGeom>
          <a:noFill/>
          <a:ln w="9525">
            <a:noFill/>
            <a:miter lim="800000"/>
            <a:headEnd/>
            <a:tailEnd/>
          </a:ln>
        </p:spPr>
      </p:pic>
      <p:graphicFrame>
        <p:nvGraphicFramePr>
          <p:cNvPr id="195614" name="Object 30"/>
          <p:cNvGraphicFramePr>
            <a:graphicFrameLocks noChangeAspect="1"/>
          </p:cNvGraphicFramePr>
          <p:nvPr>
            <p:extLst>
              <p:ext uri="{D42A27DB-BD31-4B8C-83A1-F6EECF244321}">
                <p14:modId xmlns:p14="http://schemas.microsoft.com/office/powerpoint/2010/main" xmlns="" val="2057992317"/>
              </p:ext>
            </p:extLst>
          </p:nvPr>
        </p:nvGraphicFramePr>
        <p:xfrm>
          <a:off x="3469465" y="1853825"/>
          <a:ext cx="404812" cy="661987"/>
        </p:xfrm>
        <a:graphic>
          <a:graphicData uri="http://schemas.openxmlformats.org/presentationml/2006/ole">
            <p:oleObj spid="_x0000_s354329" name="Equation" r:id="rId11" imgW="279400" imgH="457200" progId="Equation.DSMT4">
              <p:embed/>
            </p:oleObj>
          </a:graphicData>
        </a:graphic>
      </p:graphicFrame>
      <p:grpSp>
        <p:nvGrpSpPr>
          <p:cNvPr id="45" name="Group 44"/>
          <p:cNvGrpSpPr/>
          <p:nvPr/>
        </p:nvGrpSpPr>
        <p:grpSpPr>
          <a:xfrm>
            <a:off x="845949" y="4689140"/>
            <a:ext cx="8472536" cy="1710190"/>
            <a:chOff x="1183263" y="4689140"/>
            <a:chExt cx="8472536" cy="1710190"/>
          </a:xfrm>
        </p:grpSpPr>
        <p:pic>
          <p:nvPicPr>
            <p:cNvPr id="24" name="Picture 17"/>
            <p:cNvPicPr>
              <a:picLocks noChangeAspect="1" noChangeArrowheads="1"/>
            </p:cNvPicPr>
            <p:nvPr/>
          </p:nvPicPr>
          <p:blipFill>
            <a:blip r:embed="rId12" cstate="print">
              <a:clrChange>
                <a:clrFrom>
                  <a:srgbClr val="FFFFFF"/>
                </a:clrFrom>
                <a:clrTo>
                  <a:srgbClr val="FFFFFF">
                    <a:alpha val="0"/>
                  </a:srgbClr>
                </a:clrTo>
              </a:clrChange>
            </a:blip>
            <a:stretch>
              <a:fillRect/>
            </a:stretch>
          </p:blipFill>
          <p:spPr bwMode="auto">
            <a:xfrm>
              <a:off x="2297705" y="5412018"/>
              <a:ext cx="5418600" cy="987312"/>
            </a:xfrm>
            <a:prstGeom prst="rect">
              <a:avLst/>
            </a:prstGeom>
            <a:noFill/>
            <a:ln>
              <a:noFill/>
            </a:ln>
          </p:spPr>
        </p:pic>
        <p:pic>
          <p:nvPicPr>
            <p:cNvPr id="25" name="Picture 8" descr="http://eumat.sourceforge.net/Programs/Examples/images/Lorenz%20Attractor-001.png"/>
            <p:cNvPicPr>
              <a:picLocks noChangeAspect="1" noChangeArrowheads="1"/>
            </p:cNvPicPr>
            <p:nvPr/>
          </p:nvPicPr>
          <p:blipFill>
            <a:blip r:embed="rId4" cstate="print">
              <a:clrChange>
                <a:clrFrom>
                  <a:srgbClr val="FFFFFF"/>
                </a:clrFrom>
                <a:clrTo>
                  <a:srgbClr val="FFFFFF">
                    <a:alpha val="0"/>
                  </a:srgbClr>
                </a:clrTo>
              </a:clrChange>
              <a:duotone>
                <a:schemeClr val="accent1">
                  <a:shade val="45000"/>
                  <a:satMod val="135000"/>
                </a:schemeClr>
                <a:prstClr val="white"/>
              </a:duotone>
            </a:blip>
            <a:srcRect/>
            <a:stretch>
              <a:fillRect/>
            </a:stretch>
          </p:blipFill>
          <p:spPr bwMode="auto">
            <a:xfrm>
              <a:off x="2497088" y="4836727"/>
              <a:ext cx="719009" cy="713656"/>
            </a:xfrm>
            <a:prstGeom prst="rect">
              <a:avLst/>
            </a:prstGeom>
            <a:noFill/>
          </p:spPr>
        </p:pic>
        <p:pic>
          <p:nvPicPr>
            <p:cNvPr id="26" name="Picture 8" descr="http://eumat.sourceforge.net/Programs/Examples/images/Lorenz%20Attractor-001.png"/>
            <p:cNvPicPr>
              <a:picLocks noChangeAspect="1" noChangeArrowheads="1"/>
            </p:cNvPicPr>
            <p:nvPr/>
          </p:nvPicPr>
          <p:blipFill>
            <a:blip r:embed="rId4" cstate="print">
              <a:clrChange>
                <a:clrFrom>
                  <a:srgbClr val="FFFFFF"/>
                </a:clrFrom>
                <a:clrTo>
                  <a:srgbClr val="FFFFFF">
                    <a:alpha val="0"/>
                  </a:srgbClr>
                </a:clrTo>
              </a:clrChange>
              <a:duotone>
                <a:schemeClr val="accent1">
                  <a:shade val="45000"/>
                  <a:satMod val="135000"/>
                </a:schemeClr>
                <a:prstClr val="white"/>
              </a:duotone>
            </a:blip>
            <a:srcRect/>
            <a:stretch>
              <a:fillRect/>
            </a:stretch>
          </p:blipFill>
          <p:spPr bwMode="auto">
            <a:xfrm>
              <a:off x="3324864" y="4692819"/>
              <a:ext cx="1008984" cy="1001472"/>
            </a:xfrm>
            <a:prstGeom prst="rect">
              <a:avLst/>
            </a:prstGeom>
            <a:noFill/>
          </p:spPr>
        </p:pic>
        <p:pic>
          <p:nvPicPr>
            <p:cNvPr id="28" name="Picture 8" descr="http://eumat.sourceforge.net/Programs/Examples/images/Lorenz%20Attractor-001.png"/>
            <p:cNvPicPr>
              <a:picLocks noChangeAspect="1" noChangeArrowheads="1"/>
            </p:cNvPicPr>
            <p:nvPr/>
          </p:nvPicPr>
          <p:blipFill>
            <a:blip r:embed="rId4" cstate="print">
              <a:clrChange>
                <a:clrFrom>
                  <a:srgbClr val="FFFFFF"/>
                </a:clrFrom>
                <a:clrTo>
                  <a:srgbClr val="FFFFFF">
                    <a:alpha val="0"/>
                  </a:srgbClr>
                </a:clrTo>
              </a:clrChange>
              <a:duotone>
                <a:schemeClr val="accent2">
                  <a:shade val="45000"/>
                  <a:satMod val="135000"/>
                </a:schemeClr>
                <a:prstClr val="white"/>
              </a:duotone>
            </a:blip>
            <a:srcRect/>
            <a:stretch>
              <a:fillRect/>
            </a:stretch>
          </p:blipFill>
          <p:spPr bwMode="auto">
            <a:xfrm>
              <a:off x="5654206" y="4692819"/>
              <a:ext cx="1008984" cy="1001472"/>
            </a:xfrm>
            <a:prstGeom prst="rect">
              <a:avLst/>
            </a:prstGeom>
            <a:noFill/>
          </p:spPr>
        </p:pic>
        <p:pic>
          <p:nvPicPr>
            <p:cNvPr id="29" name="Picture 8" descr="http://eumat.sourceforge.net/Programs/Examples/images/Lorenz%20Attractor-001.png"/>
            <p:cNvPicPr>
              <a:picLocks noChangeAspect="1" noChangeArrowheads="1"/>
            </p:cNvPicPr>
            <p:nvPr/>
          </p:nvPicPr>
          <p:blipFill>
            <a:blip r:embed="rId4" cstate="print">
              <a:clrChange>
                <a:clrFrom>
                  <a:srgbClr val="FFFFFF"/>
                </a:clrFrom>
                <a:clrTo>
                  <a:srgbClr val="FFFFFF">
                    <a:alpha val="0"/>
                  </a:srgbClr>
                </a:clrTo>
              </a:clrChange>
              <a:duotone>
                <a:schemeClr val="accent2">
                  <a:shade val="45000"/>
                  <a:satMod val="135000"/>
                </a:schemeClr>
                <a:prstClr val="white"/>
              </a:duotone>
            </a:blip>
            <a:srcRect/>
            <a:stretch>
              <a:fillRect/>
            </a:stretch>
          </p:blipFill>
          <p:spPr bwMode="auto">
            <a:xfrm>
              <a:off x="6752769" y="4836727"/>
              <a:ext cx="719009" cy="713656"/>
            </a:xfrm>
            <a:prstGeom prst="rect">
              <a:avLst/>
            </a:prstGeom>
            <a:noFill/>
          </p:spPr>
        </p:pic>
        <p:sp>
          <p:nvSpPr>
            <p:cNvPr id="30" name="Text Box 8"/>
            <p:cNvSpPr txBox="1">
              <a:spLocks noChangeArrowheads="1"/>
            </p:cNvSpPr>
            <p:nvPr/>
          </p:nvSpPr>
          <p:spPr bwMode="auto">
            <a:xfrm>
              <a:off x="1183263" y="5033985"/>
              <a:ext cx="1349181" cy="307777"/>
            </a:xfrm>
            <a:prstGeom prst="rect">
              <a:avLst/>
            </a:prstGeom>
            <a:noFill/>
            <a:ln w="12700">
              <a:noFill/>
              <a:miter lim="800000"/>
              <a:headEnd/>
              <a:tailEnd/>
            </a:ln>
          </p:spPr>
          <p:txBody>
            <a:bodyPr>
              <a:spAutoFit/>
            </a:bodyPr>
            <a:lstStyle/>
            <a:p>
              <a:pPr algn="ctr" eaLnBrk="0" hangingPunct="0"/>
              <a:r>
                <a:rPr lang="en-US" sz="1400" b="1" dirty="0">
                  <a:solidFill>
                    <a:schemeClr val="accent1">
                      <a:lumMod val="50000"/>
                    </a:schemeClr>
                  </a:solidFill>
                  <a:latin typeface="Arial Narrow" pitchFamily="34" charset="0"/>
                  <a:cs typeface="Arial" charset="0"/>
                </a:rPr>
                <a:t>External states</a:t>
              </a:r>
            </a:p>
          </p:txBody>
        </p:sp>
        <p:sp>
          <p:nvSpPr>
            <p:cNvPr id="31" name="Text Box 9"/>
            <p:cNvSpPr txBox="1">
              <a:spLocks noChangeArrowheads="1"/>
            </p:cNvSpPr>
            <p:nvPr/>
          </p:nvSpPr>
          <p:spPr bwMode="auto">
            <a:xfrm>
              <a:off x="7338265" y="5039667"/>
              <a:ext cx="1462439" cy="307777"/>
            </a:xfrm>
            <a:prstGeom prst="rect">
              <a:avLst/>
            </a:prstGeom>
            <a:noFill/>
            <a:ln w="12700">
              <a:noFill/>
              <a:miter lim="800000"/>
              <a:headEnd/>
              <a:tailEnd/>
            </a:ln>
          </p:spPr>
          <p:txBody>
            <a:bodyPr>
              <a:spAutoFit/>
            </a:bodyPr>
            <a:lstStyle/>
            <a:p>
              <a:pPr algn="ctr" eaLnBrk="0" hangingPunct="0"/>
              <a:r>
                <a:rPr lang="en-US" sz="1400" b="1" dirty="0">
                  <a:solidFill>
                    <a:srgbClr val="0000FF"/>
                  </a:solidFill>
                  <a:latin typeface="Arial Narrow" pitchFamily="34" charset="0"/>
                  <a:cs typeface="Arial" charset="0"/>
                </a:rPr>
                <a:t>Internal states</a:t>
              </a:r>
              <a:endParaRPr lang="en-US" sz="1400" b="1" i="1" dirty="0">
                <a:solidFill>
                  <a:srgbClr val="0000FF"/>
                </a:solidFill>
                <a:latin typeface="Arial Narrow" pitchFamily="34" charset="0"/>
                <a:cs typeface="Arial" charset="0"/>
              </a:endParaRPr>
            </a:p>
          </p:txBody>
        </p:sp>
        <p:sp>
          <p:nvSpPr>
            <p:cNvPr id="32" name="Text Box 10"/>
            <p:cNvSpPr txBox="1">
              <a:spLocks noChangeArrowheads="1"/>
            </p:cNvSpPr>
            <p:nvPr/>
          </p:nvSpPr>
          <p:spPr bwMode="auto">
            <a:xfrm>
              <a:off x="4285642" y="5039666"/>
              <a:ext cx="1303879" cy="307777"/>
            </a:xfrm>
            <a:prstGeom prst="rect">
              <a:avLst/>
            </a:prstGeom>
            <a:noFill/>
            <a:ln w="12700">
              <a:noFill/>
              <a:miter lim="800000"/>
              <a:headEnd/>
              <a:tailEnd/>
            </a:ln>
          </p:spPr>
          <p:txBody>
            <a:bodyPr>
              <a:spAutoFit/>
            </a:bodyPr>
            <a:lstStyle/>
            <a:p>
              <a:pPr algn="ctr" eaLnBrk="0" hangingPunct="0"/>
              <a:r>
                <a:rPr lang="en-US" sz="1400" b="1" dirty="0" smtClean="0">
                  <a:solidFill>
                    <a:srgbClr val="FF00FF"/>
                  </a:solidFill>
                  <a:latin typeface="Arial Narrow" pitchFamily="34" charset="0"/>
                  <a:cs typeface="Arial" charset="0"/>
                </a:rPr>
                <a:t>Sensory states</a:t>
              </a:r>
              <a:endParaRPr lang="en-US" sz="1400" b="1" dirty="0">
                <a:solidFill>
                  <a:srgbClr val="FF00FF"/>
                </a:solidFill>
                <a:latin typeface="Arial Narrow" pitchFamily="34" charset="0"/>
                <a:cs typeface="Arial" charset="0"/>
              </a:endParaRPr>
            </a:p>
          </p:txBody>
        </p:sp>
        <p:sp>
          <p:nvSpPr>
            <p:cNvPr id="33" name="Line 8"/>
            <p:cNvSpPr>
              <a:spLocks noChangeShapeType="1"/>
            </p:cNvSpPr>
            <p:nvPr/>
          </p:nvSpPr>
          <p:spPr bwMode="auto">
            <a:xfrm>
              <a:off x="3052580" y="5187874"/>
              <a:ext cx="415255" cy="0"/>
            </a:xfrm>
            <a:prstGeom prst="line">
              <a:avLst/>
            </a:prstGeom>
            <a:noFill/>
            <a:ln w="12700">
              <a:solidFill>
                <a:schemeClr val="tx1"/>
              </a:solidFill>
              <a:round/>
              <a:headEnd/>
              <a:tailEnd type="triangle" w="med" len="med"/>
            </a:ln>
          </p:spPr>
          <p:txBody>
            <a:bodyPr/>
            <a:lstStyle/>
            <a:p>
              <a:endParaRPr lang="en-GB"/>
            </a:p>
          </p:txBody>
        </p:sp>
        <p:sp>
          <p:nvSpPr>
            <p:cNvPr id="37" name="Line 8"/>
            <p:cNvSpPr>
              <a:spLocks noChangeShapeType="1"/>
            </p:cNvSpPr>
            <p:nvPr/>
          </p:nvSpPr>
          <p:spPr bwMode="auto">
            <a:xfrm>
              <a:off x="4033745" y="5193553"/>
              <a:ext cx="300104" cy="1"/>
            </a:xfrm>
            <a:prstGeom prst="line">
              <a:avLst/>
            </a:prstGeom>
            <a:noFill/>
            <a:ln w="12700">
              <a:solidFill>
                <a:schemeClr val="tx1"/>
              </a:solidFill>
              <a:round/>
              <a:headEnd/>
              <a:tailEnd type="triangle" w="med" len="med"/>
            </a:ln>
          </p:spPr>
          <p:txBody>
            <a:bodyPr/>
            <a:lstStyle/>
            <a:p>
              <a:endParaRPr lang="en-GB"/>
            </a:p>
          </p:txBody>
        </p:sp>
        <p:sp>
          <p:nvSpPr>
            <p:cNvPr id="38" name="Line 8"/>
            <p:cNvSpPr>
              <a:spLocks noChangeShapeType="1"/>
            </p:cNvSpPr>
            <p:nvPr/>
          </p:nvSpPr>
          <p:spPr bwMode="auto">
            <a:xfrm>
              <a:off x="5507991" y="5193555"/>
              <a:ext cx="300104" cy="1"/>
            </a:xfrm>
            <a:prstGeom prst="line">
              <a:avLst/>
            </a:prstGeom>
            <a:noFill/>
            <a:ln w="12700">
              <a:solidFill>
                <a:srgbClr val="FF0000"/>
              </a:solidFill>
              <a:round/>
              <a:headEnd/>
              <a:tailEnd type="triangle" w="med" len="med"/>
            </a:ln>
          </p:spPr>
          <p:txBody>
            <a:bodyPr/>
            <a:lstStyle/>
            <a:p>
              <a:endParaRPr lang="en-GB"/>
            </a:p>
          </p:txBody>
        </p:sp>
        <p:sp>
          <p:nvSpPr>
            <p:cNvPr id="39" name="Line 8"/>
            <p:cNvSpPr>
              <a:spLocks noChangeShapeType="1"/>
            </p:cNvSpPr>
            <p:nvPr/>
          </p:nvSpPr>
          <p:spPr bwMode="auto">
            <a:xfrm>
              <a:off x="6427955" y="5187874"/>
              <a:ext cx="415255" cy="0"/>
            </a:xfrm>
            <a:prstGeom prst="line">
              <a:avLst/>
            </a:prstGeom>
            <a:noFill/>
            <a:ln w="12700">
              <a:solidFill>
                <a:srgbClr val="FF0000"/>
              </a:solidFill>
              <a:round/>
              <a:headEnd/>
              <a:tailEnd type="triangle" w="med" len="med"/>
            </a:ln>
          </p:spPr>
          <p:txBody>
            <a:bodyPr/>
            <a:lstStyle/>
            <a:p>
              <a:endParaRPr lang="en-GB"/>
            </a:p>
          </p:txBody>
        </p:sp>
        <p:sp>
          <p:nvSpPr>
            <p:cNvPr id="6" name="Arc 5"/>
            <p:cNvSpPr/>
            <p:nvPr/>
          </p:nvSpPr>
          <p:spPr>
            <a:xfrm>
              <a:off x="6258145" y="4689140"/>
              <a:ext cx="715973" cy="476166"/>
            </a:xfrm>
            <a:prstGeom prst="arc">
              <a:avLst>
                <a:gd name="adj1" fmla="val 10837891"/>
                <a:gd name="adj2" fmla="val 0"/>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2" name="Line 8"/>
            <p:cNvSpPr>
              <a:spLocks noChangeShapeType="1"/>
            </p:cNvSpPr>
            <p:nvPr/>
          </p:nvSpPr>
          <p:spPr bwMode="auto">
            <a:xfrm>
              <a:off x="4688972" y="6084296"/>
              <a:ext cx="538431" cy="0"/>
            </a:xfrm>
            <a:prstGeom prst="line">
              <a:avLst/>
            </a:prstGeom>
            <a:noFill/>
            <a:ln w="57150">
              <a:solidFill>
                <a:srgbClr val="FF00FF"/>
              </a:solidFill>
              <a:round/>
              <a:headEnd/>
              <a:tailEnd type="triangle" w="med" len="med"/>
            </a:ln>
          </p:spPr>
          <p:txBody>
            <a:bodyPr/>
            <a:lstStyle/>
            <a:p>
              <a:endParaRPr lang="en-GB"/>
            </a:p>
          </p:txBody>
        </p:sp>
        <p:sp>
          <p:nvSpPr>
            <p:cNvPr id="7" name="Oval 6"/>
            <p:cNvSpPr>
              <a:spLocks noChangeAspect="1"/>
            </p:cNvSpPr>
            <p:nvPr/>
          </p:nvSpPr>
          <p:spPr>
            <a:xfrm>
              <a:off x="4412940" y="5949280"/>
              <a:ext cx="276032" cy="263511"/>
            </a:xfrm>
            <a:prstGeom prst="ellipse">
              <a:avLst/>
            </a:pr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p:cNvSpPr>
              <a:spLocks noChangeAspect="1"/>
            </p:cNvSpPr>
            <p:nvPr/>
          </p:nvSpPr>
          <p:spPr>
            <a:xfrm>
              <a:off x="5217028" y="5949280"/>
              <a:ext cx="276032" cy="263511"/>
            </a:xfrm>
            <a:prstGeom prst="ellipse">
              <a:avLst/>
            </a:pr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Freeform 162"/>
            <p:cNvSpPr>
              <a:spLocks/>
            </p:cNvSpPr>
            <p:nvPr/>
          </p:nvSpPr>
          <p:spPr bwMode="auto">
            <a:xfrm>
              <a:off x="7426704" y="5581773"/>
              <a:ext cx="1579563" cy="735013"/>
            </a:xfrm>
            <a:custGeom>
              <a:avLst/>
              <a:gdLst>
                <a:gd name="T0" fmla="*/ 18 w 995"/>
                <a:gd name="T1" fmla="*/ 49 h 463"/>
                <a:gd name="T2" fmla="*/ 40 w 995"/>
                <a:gd name="T3" fmla="*/ 9 h 463"/>
                <a:gd name="T4" fmla="*/ 62 w 995"/>
                <a:gd name="T5" fmla="*/ 13 h 463"/>
                <a:gd name="T6" fmla="*/ 85 w 995"/>
                <a:gd name="T7" fmla="*/ 9 h 463"/>
                <a:gd name="T8" fmla="*/ 111 w 995"/>
                <a:gd name="T9" fmla="*/ 126 h 463"/>
                <a:gd name="T10" fmla="*/ 134 w 995"/>
                <a:gd name="T11" fmla="*/ 45 h 463"/>
                <a:gd name="T12" fmla="*/ 156 w 995"/>
                <a:gd name="T13" fmla="*/ 58 h 463"/>
                <a:gd name="T14" fmla="*/ 178 w 995"/>
                <a:gd name="T15" fmla="*/ 63 h 463"/>
                <a:gd name="T16" fmla="*/ 205 w 995"/>
                <a:gd name="T17" fmla="*/ 81 h 463"/>
                <a:gd name="T18" fmla="*/ 228 w 995"/>
                <a:gd name="T19" fmla="*/ 49 h 463"/>
                <a:gd name="T20" fmla="*/ 250 w 995"/>
                <a:gd name="T21" fmla="*/ 112 h 463"/>
                <a:gd name="T22" fmla="*/ 272 w 995"/>
                <a:gd name="T23" fmla="*/ 67 h 463"/>
                <a:gd name="T24" fmla="*/ 299 w 995"/>
                <a:gd name="T25" fmla="*/ 72 h 463"/>
                <a:gd name="T26" fmla="*/ 321 w 995"/>
                <a:gd name="T27" fmla="*/ 58 h 463"/>
                <a:gd name="T28" fmla="*/ 344 w 995"/>
                <a:gd name="T29" fmla="*/ 90 h 463"/>
                <a:gd name="T30" fmla="*/ 366 w 995"/>
                <a:gd name="T31" fmla="*/ 117 h 463"/>
                <a:gd name="T32" fmla="*/ 393 w 995"/>
                <a:gd name="T33" fmla="*/ 216 h 463"/>
                <a:gd name="T34" fmla="*/ 415 w 995"/>
                <a:gd name="T35" fmla="*/ 319 h 463"/>
                <a:gd name="T36" fmla="*/ 437 w 995"/>
                <a:gd name="T37" fmla="*/ 180 h 463"/>
                <a:gd name="T38" fmla="*/ 460 w 995"/>
                <a:gd name="T39" fmla="*/ 189 h 463"/>
                <a:gd name="T40" fmla="*/ 486 w 995"/>
                <a:gd name="T41" fmla="*/ 360 h 463"/>
                <a:gd name="T42" fmla="*/ 509 w 995"/>
                <a:gd name="T43" fmla="*/ 319 h 463"/>
                <a:gd name="T44" fmla="*/ 531 w 995"/>
                <a:gd name="T45" fmla="*/ 22 h 463"/>
                <a:gd name="T46" fmla="*/ 553 w 995"/>
                <a:gd name="T47" fmla="*/ 27 h 463"/>
                <a:gd name="T48" fmla="*/ 580 w 995"/>
                <a:gd name="T49" fmla="*/ 0 h 463"/>
                <a:gd name="T50" fmla="*/ 603 w 995"/>
                <a:gd name="T51" fmla="*/ 36 h 463"/>
                <a:gd name="T52" fmla="*/ 625 w 995"/>
                <a:gd name="T53" fmla="*/ 112 h 463"/>
                <a:gd name="T54" fmla="*/ 647 w 995"/>
                <a:gd name="T55" fmla="*/ 9 h 463"/>
                <a:gd name="T56" fmla="*/ 674 w 995"/>
                <a:gd name="T57" fmla="*/ 40 h 463"/>
                <a:gd name="T58" fmla="*/ 696 w 995"/>
                <a:gd name="T59" fmla="*/ 49 h 463"/>
                <a:gd name="T60" fmla="*/ 719 w 995"/>
                <a:gd name="T61" fmla="*/ 63 h 463"/>
                <a:gd name="T62" fmla="*/ 741 w 995"/>
                <a:gd name="T63" fmla="*/ 94 h 463"/>
                <a:gd name="T64" fmla="*/ 768 w 995"/>
                <a:gd name="T65" fmla="*/ 54 h 463"/>
                <a:gd name="T66" fmla="*/ 790 w 995"/>
                <a:gd name="T67" fmla="*/ 58 h 463"/>
                <a:gd name="T68" fmla="*/ 812 w 995"/>
                <a:gd name="T69" fmla="*/ 90 h 463"/>
                <a:gd name="T70" fmla="*/ 835 w 995"/>
                <a:gd name="T71" fmla="*/ 67 h 463"/>
                <a:gd name="T72" fmla="*/ 861 w 995"/>
                <a:gd name="T73" fmla="*/ 81 h 463"/>
                <a:gd name="T74" fmla="*/ 884 w 995"/>
                <a:gd name="T75" fmla="*/ 63 h 463"/>
                <a:gd name="T76" fmla="*/ 906 w 995"/>
                <a:gd name="T77" fmla="*/ 58 h 463"/>
                <a:gd name="T78" fmla="*/ 928 w 995"/>
                <a:gd name="T79" fmla="*/ 76 h 463"/>
                <a:gd name="T80" fmla="*/ 955 w 995"/>
                <a:gd name="T81" fmla="*/ 67 h 463"/>
                <a:gd name="T82" fmla="*/ 978 w 995"/>
                <a:gd name="T83" fmla="*/ 63 h 4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95"/>
                <a:gd name="T127" fmla="*/ 0 h 463"/>
                <a:gd name="T128" fmla="*/ 995 w 995"/>
                <a:gd name="T129" fmla="*/ 463 h 4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95" h="463">
                  <a:moveTo>
                    <a:pt x="0" y="18"/>
                  </a:moveTo>
                  <a:lnTo>
                    <a:pt x="9" y="54"/>
                  </a:lnTo>
                  <a:lnTo>
                    <a:pt x="18" y="49"/>
                  </a:lnTo>
                  <a:lnTo>
                    <a:pt x="22" y="31"/>
                  </a:lnTo>
                  <a:lnTo>
                    <a:pt x="31" y="13"/>
                  </a:lnTo>
                  <a:lnTo>
                    <a:pt x="40" y="9"/>
                  </a:lnTo>
                  <a:lnTo>
                    <a:pt x="49" y="9"/>
                  </a:lnTo>
                  <a:lnTo>
                    <a:pt x="53" y="4"/>
                  </a:lnTo>
                  <a:lnTo>
                    <a:pt x="62" y="13"/>
                  </a:lnTo>
                  <a:lnTo>
                    <a:pt x="71" y="13"/>
                  </a:lnTo>
                  <a:lnTo>
                    <a:pt x="80" y="0"/>
                  </a:lnTo>
                  <a:lnTo>
                    <a:pt x="85" y="9"/>
                  </a:lnTo>
                  <a:lnTo>
                    <a:pt x="94" y="4"/>
                  </a:lnTo>
                  <a:lnTo>
                    <a:pt x="103" y="40"/>
                  </a:lnTo>
                  <a:lnTo>
                    <a:pt x="111" y="126"/>
                  </a:lnTo>
                  <a:lnTo>
                    <a:pt x="116" y="112"/>
                  </a:lnTo>
                  <a:lnTo>
                    <a:pt x="125" y="58"/>
                  </a:lnTo>
                  <a:lnTo>
                    <a:pt x="134" y="45"/>
                  </a:lnTo>
                  <a:lnTo>
                    <a:pt x="143" y="54"/>
                  </a:lnTo>
                  <a:lnTo>
                    <a:pt x="147" y="54"/>
                  </a:lnTo>
                  <a:lnTo>
                    <a:pt x="156" y="58"/>
                  </a:lnTo>
                  <a:lnTo>
                    <a:pt x="165" y="67"/>
                  </a:lnTo>
                  <a:lnTo>
                    <a:pt x="174" y="63"/>
                  </a:lnTo>
                  <a:lnTo>
                    <a:pt x="178" y="63"/>
                  </a:lnTo>
                  <a:lnTo>
                    <a:pt x="187" y="76"/>
                  </a:lnTo>
                  <a:lnTo>
                    <a:pt x="196" y="81"/>
                  </a:lnTo>
                  <a:lnTo>
                    <a:pt x="205" y="81"/>
                  </a:lnTo>
                  <a:lnTo>
                    <a:pt x="210" y="81"/>
                  </a:lnTo>
                  <a:lnTo>
                    <a:pt x="219" y="58"/>
                  </a:lnTo>
                  <a:lnTo>
                    <a:pt x="228" y="49"/>
                  </a:lnTo>
                  <a:lnTo>
                    <a:pt x="236" y="81"/>
                  </a:lnTo>
                  <a:lnTo>
                    <a:pt x="241" y="117"/>
                  </a:lnTo>
                  <a:lnTo>
                    <a:pt x="250" y="112"/>
                  </a:lnTo>
                  <a:lnTo>
                    <a:pt x="259" y="81"/>
                  </a:lnTo>
                  <a:lnTo>
                    <a:pt x="268" y="67"/>
                  </a:lnTo>
                  <a:lnTo>
                    <a:pt x="272" y="67"/>
                  </a:lnTo>
                  <a:lnTo>
                    <a:pt x="281" y="49"/>
                  </a:lnTo>
                  <a:lnTo>
                    <a:pt x="290" y="49"/>
                  </a:lnTo>
                  <a:lnTo>
                    <a:pt x="299" y="72"/>
                  </a:lnTo>
                  <a:lnTo>
                    <a:pt x="303" y="72"/>
                  </a:lnTo>
                  <a:lnTo>
                    <a:pt x="312" y="54"/>
                  </a:lnTo>
                  <a:lnTo>
                    <a:pt x="321" y="58"/>
                  </a:lnTo>
                  <a:lnTo>
                    <a:pt x="330" y="63"/>
                  </a:lnTo>
                  <a:lnTo>
                    <a:pt x="335" y="76"/>
                  </a:lnTo>
                  <a:lnTo>
                    <a:pt x="344" y="90"/>
                  </a:lnTo>
                  <a:lnTo>
                    <a:pt x="353" y="90"/>
                  </a:lnTo>
                  <a:lnTo>
                    <a:pt x="361" y="103"/>
                  </a:lnTo>
                  <a:lnTo>
                    <a:pt x="366" y="117"/>
                  </a:lnTo>
                  <a:lnTo>
                    <a:pt x="375" y="117"/>
                  </a:lnTo>
                  <a:lnTo>
                    <a:pt x="384" y="153"/>
                  </a:lnTo>
                  <a:lnTo>
                    <a:pt x="393" y="216"/>
                  </a:lnTo>
                  <a:lnTo>
                    <a:pt x="397" y="265"/>
                  </a:lnTo>
                  <a:lnTo>
                    <a:pt x="406" y="306"/>
                  </a:lnTo>
                  <a:lnTo>
                    <a:pt x="415" y="319"/>
                  </a:lnTo>
                  <a:lnTo>
                    <a:pt x="424" y="283"/>
                  </a:lnTo>
                  <a:lnTo>
                    <a:pt x="428" y="229"/>
                  </a:lnTo>
                  <a:lnTo>
                    <a:pt x="437" y="180"/>
                  </a:lnTo>
                  <a:lnTo>
                    <a:pt x="446" y="157"/>
                  </a:lnTo>
                  <a:lnTo>
                    <a:pt x="455" y="153"/>
                  </a:lnTo>
                  <a:lnTo>
                    <a:pt x="460" y="189"/>
                  </a:lnTo>
                  <a:lnTo>
                    <a:pt x="469" y="229"/>
                  </a:lnTo>
                  <a:lnTo>
                    <a:pt x="478" y="274"/>
                  </a:lnTo>
                  <a:lnTo>
                    <a:pt x="486" y="360"/>
                  </a:lnTo>
                  <a:lnTo>
                    <a:pt x="491" y="459"/>
                  </a:lnTo>
                  <a:lnTo>
                    <a:pt x="500" y="463"/>
                  </a:lnTo>
                  <a:lnTo>
                    <a:pt x="509" y="319"/>
                  </a:lnTo>
                  <a:lnTo>
                    <a:pt x="518" y="144"/>
                  </a:lnTo>
                  <a:lnTo>
                    <a:pt x="522" y="22"/>
                  </a:lnTo>
                  <a:lnTo>
                    <a:pt x="531" y="22"/>
                  </a:lnTo>
                  <a:lnTo>
                    <a:pt x="540" y="27"/>
                  </a:lnTo>
                  <a:lnTo>
                    <a:pt x="549" y="0"/>
                  </a:lnTo>
                  <a:lnTo>
                    <a:pt x="553" y="27"/>
                  </a:lnTo>
                  <a:lnTo>
                    <a:pt x="562" y="81"/>
                  </a:lnTo>
                  <a:lnTo>
                    <a:pt x="571" y="45"/>
                  </a:lnTo>
                  <a:lnTo>
                    <a:pt x="580" y="0"/>
                  </a:lnTo>
                  <a:lnTo>
                    <a:pt x="585" y="54"/>
                  </a:lnTo>
                  <a:lnTo>
                    <a:pt x="594" y="99"/>
                  </a:lnTo>
                  <a:lnTo>
                    <a:pt x="603" y="36"/>
                  </a:lnTo>
                  <a:lnTo>
                    <a:pt x="611" y="9"/>
                  </a:lnTo>
                  <a:lnTo>
                    <a:pt x="616" y="49"/>
                  </a:lnTo>
                  <a:lnTo>
                    <a:pt x="625" y="112"/>
                  </a:lnTo>
                  <a:lnTo>
                    <a:pt x="634" y="112"/>
                  </a:lnTo>
                  <a:lnTo>
                    <a:pt x="643" y="18"/>
                  </a:lnTo>
                  <a:lnTo>
                    <a:pt x="647" y="9"/>
                  </a:lnTo>
                  <a:lnTo>
                    <a:pt x="656" y="81"/>
                  </a:lnTo>
                  <a:lnTo>
                    <a:pt x="665" y="81"/>
                  </a:lnTo>
                  <a:lnTo>
                    <a:pt x="674" y="40"/>
                  </a:lnTo>
                  <a:lnTo>
                    <a:pt x="678" y="58"/>
                  </a:lnTo>
                  <a:lnTo>
                    <a:pt x="687" y="67"/>
                  </a:lnTo>
                  <a:lnTo>
                    <a:pt x="696" y="49"/>
                  </a:lnTo>
                  <a:lnTo>
                    <a:pt x="705" y="72"/>
                  </a:lnTo>
                  <a:lnTo>
                    <a:pt x="710" y="108"/>
                  </a:lnTo>
                  <a:lnTo>
                    <a:pt x="719" y="63"/>
                  </a:lnTo>
                  <a:lnTo>
                    <a:pt x="728" y="13"/>
                  </a:lnTo>
                  <a:lnTo>
                    <a:pt x="736" y="45"/>
                  </a:lnTo>
                  <a:lnTo>
                    <a:pt x="741" y="94"/>
                  </a:lnTo>
                  <a:lnTo>
                    <a:pt x="750" y="81"/>
                  </a:lnTo>
                  <a:lnTo>
                    <a:pt x="759" y="63"/>
                  </a:lnTo>
                  <a:lnTo>
                    <a:pt x="768" y="54"/>
                  </a:lnTo>
                  <a:lnTo>
                    <a:pt x="772" y="58"/>
                  </a:lnTo>
                  <a:lnTo>
                    <a:pt x="781" y="72"/>
                  </a:lnTo>
                  <a:lnTo>
                    <a:pt x="790" y="58"/>
                  </a:lnTo>
                  <a:lnTo>
                    <a:pt x="799" y="63"/>
                  </a:lnTo>
                  <a:lnTo>
                    <a:pt x="803" y="90"/>
                  </a:lnTo>
                  <a:lnTo>
                    <a:pt x="812" y="90"/>
                  </a:lnTo>
                  <a:lnTo>
                    <a:pt x="821" y="31"/>
                  </a:lnTo>
                  <a:lnTo>
                    <a:pt x="830" y="18"/>
                  </a:lnTo>
                  <a:lnTo>
                    <a:pt x="835" y="67"/>
                  </a:lnTo>
                  <a:lnTo>
                    <a:pt x="844" y="85"/>
                  </a:lnTo>
                  <a:lnTo>
                    <a:pt x="853" y="72"/>
                  </a:lnTo>
                  <a:lnTo>
                    <a:pt x="861" y="81"/>
                  </a:lnTo>
                  <a:lnTo>
                    <a:pt x="866" y="72"/>
                  </a:lnTo>
                  <a:lnTo>
                    <a:pt x="875" y="67"/>
                  </a:lnTo>
                  <a:lnTo>
                    <a:pt x="884" y="63"/>
                  </a:lnTo>
                  <a:lnTo>
                    <a:pt x="893" y="54"/>
                  </a:lnTo>
                  <a:lnTo>
                    <a:pt x="897" y="40"/>
                  </a:lnTo>
                  <a:lnTo>
                    <a:pt x="906" y="58"/>
                  </a:lnTo>
                  <a:lnTo>
                    <a:pt x="915" y="90"/>
                  </a:lnTo>
                  <a:lnTo>
                    <a:pt x="924" y="99"/>
                  </a:lnTo>
                  <a:lnTo>
                    <a:pt x="928" y="76"/>
                  </a:lnTo>
                  <a:lnTo>
                    <a:pt x="937" y="49"/>
                  </a:lnTo>
                  <a:lnTo>
                    <a:pt x="946" y="49"/>
                  </a:lnTo>
                  <a:lnTo>
                    <a:pt x="955" y="67"/>
                  </a:lnTo>
                  <a:lnTo>
                    <a:pt x="960" y="72"/>
                  </a:lnTo>
                  <a:lnTo>
                    <a:pt x="969" y="67"/>
                  </a:lnTo>
                  <a:lnTo>
                    <a:pt x="978" y="63"/>
                  </a:lnTo>
                  <a:lnTo>
                    <a:pt x="986" y="72"/>
                  </a:lnTo>
                  <a:lnTo>
                    <a:pt x="995" y="90"/>
                  </a:lnTo>
                </a:path>
              </a:pathLst>
            </a:custGeom>
            <a:noFill/>
            <a:ln w="9525">
              <a:solidFill>
                <a:srgbClr val="FF5555"/>
              </a:solidFill>
              <a:prstDash val="solid"/>
              <a:round/>
              <a:headEnd/>
              <a:tailEnd/>
            </a:ln>
          </p:spPr>
          <p:txBody>
            <a:bodyPr/>
            <a:lstStyle/>
            <a:p>
              <a:endParaRPr lang="en-GB"/>
            </a:p>
          </p:txBody>
        </p:sp>
        <p:sp>
          <p:nvSpPr>
            <p:cNvPr id="43" name="Text Box 9"/>
            <p:cNvSpPr txBox="1">
              <a:spLocks noChangeArrowheads="1"/>
            </p:cNvSpPr>
            <p:nvPr/>
          </p:nvSpPr>
          <p:spPr bwMode="auto">
            <a:xfrm>
              <a:off x="8193360" y="5859270"/>
              <a:ext cx="1462439" cy="307777"/>
            </a:xfrm>
            <a:prstGeom prst="rect">
              <a:avLst/>
            </a:prstGeom>
            <a:noFill/>
            <a:ln w="12700">
              <a:noFill/>
              <a:miter lim="800000"/>
              <a:headEnd/>
              <a:tailEnd/>
            </a:ln>
          </p:spPr>
          <p:txBody>
            <a:bodyPr>
              <a:spAutoFit/>
            </a:bodyPr>
            <a:lstStyle/>
            <a:p>
              <a:pPr algn="ctr" eaLnBrk="0" hangingPunct="0"/>
              <a:r>
                <a:rPr lang="en-US" sz="1400" b="1" dirty="0" smtClean="0">
                  <a:solidFill>
                    <a:srgbClr val="FF0000"/>
                  </a:solidFill>
                  <a:latin typeface="Arial Narrow" pitchFamily="34" charset="0"/>
                  <a:cs typeface="Arial" charset="0"/>
                </a:rPr>
                <a:t>Prediction errors</a:t>
              </a:r>
              <a:endParaRPr lang="en-US" sz="1400" b="1" i="1" dirty="0">
                <a:solidFill>
                  <a:srgbClr val="FF0000"/>
                </a:solidFill>
                <a:latin typeface="Arial Narrow" pitchFamily="34" charset="0"/>
                <a:cs typeface="Arial" charset="0"/>
              </a:endParaRPr>
            </a:p>
          </p:txBody>
        </p:sp>
      </p:grpSp>
    </p:spTree>
    <p:extLst>
      <p:ext uri="{BB962C8B-B14F-4D97-AF65-F5344CB8AC3E}">
        <p14:creationId xmlns:p14="http://schemas.microsoft.com/office/powerpoint/2010/main" xmlns="" val="3109672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0">
                  <p:stCondLst>
                    <p:cond delay="indefinite"/>
                  </p:stCondLst>
                  <p:endCondLst>
                    <p:cond evt="onNext" delay="0">
                      <p:tgtEl>
                        <p:sldTgt/>
                      </p:tgtEl>
                    </p:cond>
                    <p:cond evt="onPrev" delay="0">
                      <p:tgtEl>
                        <p:sldTgt/>
                      </p:tgtEl>
                    </p:cond>
                    <p:cond evt="onStopAudio" delay="0">
                      <p:tgtEl>
                        <p:sldTgt/>
                      </p:tgtEl>
                    </p:cond>
                  </p:endCondLst>
                </p:cTn>
                <p:tgtEl>
                  <p:spTgt spid="34"/>
                </p:tgtEl>
              </p:cMediaNode>
            </p:audio>
            <p:seq concurrent="1" nextAc="seek">
              <p:cTn id="9" restart="whenNotActive" fill="hold" evtFilter="cancelBubble" nodeType="interactiveSeq">
                <p:stCondLst>
                  <p:cond evt="onClick" delay="0">
                    <p:tgtEl>
                      <p:spTgt spid="9235"/>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996" fill="hold"/>
                                        <p:tgtEl>
                                          <p:spTgt spid="34"/>
                                        </p:tgtEl>
                                      </p:cBhvr>
                                    </p:cmd>
                                  </p:childTnLst>
                                </p:cTn>
                              </p:par>
                            </p:childTnLst>
                          </p:cTn>
                        </p:par>
                      </p:childTnLst>
                    </p:cTn>
                  </p:par>
                </p:childTnLst>
              </p:cTn>
              <p:nextCondLst>
                <p:cond evt="onClick" delay="0">
                  <p:tgtEl>
                    <p:spTgt spid="923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48" name="Picture 211"/>
          <p:cNvPicPr>
            <a:picLocks noChangeAspect="1" noChangeArrowheads="1"/>
          </p:cNvPicPr>
          <p:nvPr/>
        </p:nvPicPr>
        <p:blipFill>
          <a:blip r:embed="rId4" cstate="print"/>
          <a:srcRect/>
          <a:stretch>
            <a:fillRect/>
          </a:stretch>
        </p:blipFill>
        <p:spPr bwMode="auto">
          <a:xfrm>
            <a:off x="5202241" y="2528900"/>
            <a:ext cx="1587500" cy="1428750"/>
          </a:xfrm>
          <a:prstGeom prst="rect">
            <a:avLst/>
          </a:prstGeom>
          <a:noFill/>
          <a:ln w="9525">
            <a:noFill/>
            <a:miter lim="800000"/>
            <a:headEnd/>
            <a:tailEnd/>
          </a:ln>
        </p:spPr>
      </p:pic>
      <p:pic>
        <p:nvPicPr>
          <p:cNvPr id="23578" name="Picture 80"/>
          <p:cNvPicPr>
            <a:picLocks noChangeAspect="1" noChangeArrowheads="1"/>
          </p:cNvPicPr>
          <p:nvPr/>
        </p:nvPicPr>
        <p:blipFill>
          <a:blip r:embed="rId5" cstate="print"/>
          <a:srcRect/>
          <a:stretch>
            <a:fillRect/>
          </a:stretch>
        </p:blipFill>
        <p:spPr bwMode="auto">
          <a:xfrm>
            <a:off x="3103563" y="2528900"/>
            <a:ext cx="1587500" cy="1428750"/>
          </a:xfrm>
          <a:prstGeom prst="rect">
            <a:avLst/>
          </a:prstGeom>
          <a:noFill/>
          <a:ln w="9525">
            <a:noFill/>
            <a:miter lim="800000"/>
            <a:headEnd/>
            <a:tailEnd/>
          </a:ln>
        </p:spPr>
      </p:pic>
      <p:pic>
        <p:nvPicPr>
          <p:cNvPr id="23564" name="Picture 36"/>
          <p:cNvPicPr>
            <a:picLocks noChangeAspect="1" noChangeArrowheads="1"/>
          </p:cNvPicPr>
          <p:nvPr/>
        </p:nvPicPr>
        <p:blipFill>
          <a:blip r:embed="rId6" cstate="print"/>
          <a:srcRect/>
          <a:stretch>
            <a:fillRect/>
          </a:stretch>
        </p:blipFill>
        <p:spPr bwMode="auto">
          <a:xfrm>
            <a:off x="3103563" y="565150"/>
            <a:ext cx="1587500" cy="1428750"/>
          </a:xfrm>
          <a:prstGeom prst="rect">
            <a:avLst/>
          </a:prstGeom>
          <a:noFill/>
          <a:ln w="9525">
            <a:noFill/>
            <a:miter lim="800000"/>
            <a:headEnd/>
            <a:tailEnd/>
          </a:ln>
        </p:spPr>
      </p:pic>
      <p:pic>
        <p:nvPicPr>
          <p:cNvPr id="23642" name="Picture 167"/>
          <p:cNvPicPr>
            <a:picLocks noChangeAspect="1" noChangeArrowheads="1"/>
          </p:cNvPicPr>
          <p:nvPr/>
        </p:nvPicPr>
        <p:blipFill>
          <a:blip r:embed="rId7" cstate="print"/>
          <a:srcRect/>
          <a:stretch>
            <a:fillRect/>
          </a:stretch>
        </p:blipFill>
        <p:spPr bwMode="auto">
          <a:xfrm>
            <a:off x="5202241" y="565150"/>
            <a:ext cx="1587500" cy="1428750"/>
          </a:xfrm>
          <a:prstGeom prst="rect">
            <a:avLst/>
          </a:prstGeom>
          <a:noFill/>
          <a:ln w="9525">
            <a:noFill/>
            <a:miter lim="800000"/>
            <a:headEnd/>
            <a:tailEnd/>
          </a:ln>
        </p:spPr>
      </p:pic>
      <p:sp>
        <p:nvSpPr>
          <p:cNvPr id="23556" name="Text Box 6"/>
          <p:cNvSpPr txBox="1">
            <a:spLocks noChangeArrowheads="1"/>
          </p:cNvSpPr>
          <p:nvPr/>
        </p:nvSpPr>
        <p:spPr bwMode="auto">
          <a:xfrm>
            <a:off x="776288" y="2614625"/>
            <a:ext cx="1727200" cy="1015663"/>
          </a:xfrm>
          <a:prstGeom prst="rect">
            <a:avLst/>
          </a:prstGeom>
          <a:noFill/>
          <a:ln w="12700">
            <a:noFill/>
            <a:miter lim="800000"/>
            <a:headEnd/>
            <a:tailEnd/>
          </a:ln>
        </p:spPr>
        <p:txBody>
          <a:bodyPr>
            <a:spAutoFit/>
          </a:bodyPr>
          <a:lstStyle/>
          <a:p>
            <a:pPr algn="r" eaLnBrk="0" hangingPunct="0"/>
            <a:r>
              <a:rPr lang="en-US" sz="2000" dirty="0">
                <a:solidFill>
                  <a:srgbClr val="990033"/>
                </a:solidFill>
                <a:latin typeface="Arial Narrow" pitchFamily="34" charset="0"/>
              </a:rPr>
              <a:t>omission and violation of predictions</a:t>
            </a:r>
          </a:p>
        </p:txBody>
      </p:sp>
      <p:sp>
        <p:nvSpPr>
          <p:cNvPr id="23557" name="Text Box 7"/>
          <p:cNvSpPr txBox="1">
            <a:spLocks noChangeArrowheads="1"/>
          </p:cNvSpPr>
          <p:nvPr/>
        </p:nvSpPr>
        <p:spPr bwMode="auto">
          <a:xfrm>
            <a:off x="7113240" y="4959170"/>
            <a:ext cx="2303464" cy="369332"/>
          </a:xfrm>
          <a:prstGeom prst="rect">
            <a:avLst/>
          </a:prstGeom>
          <a:noFill/>
          <a:ln w="9525">
            <a:noFill/>
            <a:miter lim="800000"/>
            <a:headEnd/>
            <a:tailEnd/>
          </a:ln>
        </p:spPr>
        <p:txBody>
          <a:bodyPr>
            <a:spAutoFit/>
          </a:bodyPr>
          <a:lstStyle/>
          <a:p>
            <a:r>
              <a:rPr lang="en-GB" dirty="0">
                <a:solidFill>
                  <a:srgbClr val="990033"/>
                </a:solidFill>
                <a:latin typeface="Arial Narrow" pitchFamily="34" charset="0"/>
              </a:rPr>
              <a:t>Stimulus but no percept</a:t>
            </a:r>
          </a:p>
        </p:txBody>
      </p:sp>
      <p:sp>
        <p:nvSpPr>
          <p:cNvPr id="23558" name="Text Box 8"/>
          <p:cNvSpPr txBox="1">
            <a:spLocks noChangeArrowheads="1"/>
          </p:cNvSpPr>
          <p:nvPr/>
        </p:nvSpPr>
        <p:spPr bwMode="auto">
          <a:xfrm>
            <a:off x="7113240" y="5589240"/>
            <a:ext cx="2303464" cy="369332"/>
          </a:xfrm>
          <a:prstGeom prst="rect">
            <a:avLst/>
          </a:prstGeom>
          <a:noFill/>
          <a:ln w="9525">
            <a:noFill/>
            <a:miter lim="800000"/>
            <a:headEnd/>
            <a:tailEnd/>
          </a:ln>
        </p:spPr>
        <p:txBody>
          <a:bodyPr>
            <a:spAutoFit/>
          </a:bodyPr>
          <a:lstStyle/>
          <a:p>
            <a:r>
              <a:rPr lang="en-GB" dirty="0">
                <a:solidFill>
                  <a:srgbClr val="990033"/>
                </a:solidFill>
                <a:latin typeface="Arial Narrow" pitchFamily="34" charset="0"/>
              </a:rPr>
              <a:t>Percept but no stimulus</a:t>
            </a:r>
          </a:p>
        </p:txBody>
      </p:sp>
      <p:sp>
        <p:nvSpPr>
          <p:cNvPr id="23563" name="Rectangle 35"/>
          <p:cNvSpPr>
            <a:spLocks noChangeArrowheads="1"/>
          </p:cNvSpPr>
          <p:nvPr/>
        </p:nvSpPr>
        <p:spPr bwMode="auto">
          <a:xfrm>
            <a:off x="3097213" y="565150"/>
            <a:ext cx="1593850" cy="1428750"/>
          </a:xfrm>
          <a:prstGeom prst="rect">
            <a:avLst/>
          </a:prstGeom>
          <a:noFill/>
          <a:ln w="0">
            <a:solidFill>
              <a:srgbClr val="FFFFFF"/>
            </a:solidFill>
            <a:miter lim="800000"/>
            <a:headEnd/>
            <a:tailEnd/>
          </a:ln>
        </p:spPr>
        <p:txBody>
          <a:bodyPr/>
          <a:lstStyle/>
          <a:p>
            <a:endParaRPr lang="en-GB"/>
          </a:p>
        </p:txBody>
      </p:sp>
      <p:sp>
        <p:nvSpPr>
          <p:cNvPr id="23565" name="Rectangle 38"/>
          <p:cNvSpPr>
            <a:spLocks noChangeArrowheads="1"/>
          </p:cNvSpPr>
          <p:nvPr/>
        </p:nvSpPr>
        <p:spPr bwMode="auto">
          <a:xfrm rot="-5400000">
            <a:off x="2541507" y="1246303"/>
            <a:ext cx="509755"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Frequency (Hz)</a:t>
            </a:r>
            <a:endParaRPr lang="en-GB"/>
          </a:p>
        </p:txBody>
      </p:sp>
      <p:sp>
        <p:nvSpPr>
          <p:cNvPr id="23566" name="Rectangle 39"/>
          <p:cNvSpPr>
            <a:spLocks noChangeArrowheads="1"/>
          </p:cNvSpPr>
          <p:nvPr/>
        </p:nvSpPr>
        <p:spPr bwMode="auto">
          <a:xfrm>
            <a:off x="3301949" y="1631950"/>
            <a:ext cx="1248740" cy="184666"/>
          </a:xfrm>
          <a:prstGeom prst="rect">
            <a:avLst/>
          </a:prstGeom>
          <a:noFill/>
          <a:ln w="9525">
            <a:noFill/>
            <a:miter lim="800000"/>
            <a:headEnd/>
            <a:tailEnd/>
          </a:ln>
        </p:spPr>
        <p:txBody>
          <a:bodyPr wrap="none" lIns="0" tIns="0" rIns="0" bIns="0">
            <a:spAutoFit/>
          </a:bodyPr>
          <a:lstStyle/>
          <a:p>
            <a:r>
              <a:rPr lang="en-GB" sz="1200" b="1">
                <a:solidFill>
                  <a:schemeClr val="bg1"/>
                </a:solidFill>
                <a:latin typeface="Arial Narrow" pitchFamily="34" charset="0"/>
              </a:rPr>
              <a:t>stimulus (sonogram)</a:t>
            </a:r>
            <a:endParaRPr lang="en-GB" sz="1600" b="1">
              <a:solidFill>
                <a:schemeClr val="bg1"/>
              </a:solidFill>
            </a:endParaRPr>
          </a:p>
        </p:txBody>
      </p:sp>
      <p:sp>
        <p:nvSpPr>
          <p:cNvPr id="23569" name="Rectangle 59"/>
          <p:cNvSpPr>
            <a:spLocks noChangeArrowheads="1"/>
          </p:cNvSpPr>
          <p:nvPr/>
        </p:nvSpPr>
        <p:spPr bwMode="auto">
          <a:xfrm>
            <a:off x="2919284" y="1685926"/>
            <a:ext cx="141064" cy="92333"/>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Narrow" pitchFamily="34" charset="0"/>
              </a:rPr>
              <a:t>2500</a:t>
            </a:r>
            <a:endParaRPr lang="en-GB" sz="1600"/>
          </a:p>
        </p:txBody>
      </p:sp>
      <p:sp>
        <p:nvSpPr>
          <p:cNvPr id="23570" name="Rectangle 62"/>
          <p:cNvSpPr>
            <a:spLocks noChangeArrowheads="1"/>
          </p:cNvSpPr>
          <p:nvPr/>
        </p:nvSpPr>
        <p:spPr bwMode="auto">
          <a:xfrm>
            <a:off x="2905125" y="1450976"/>
            <a:ext cx="141064" cy="92333"/>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Narrow" pitchFamily="34" charset="0"/>
              </a:rPr>
              <a:t>3000</a:t>
            </a:r>
            <a:endParaRPr lang="en-GB" sz="1600"/>
          </a:p>
        </p:txBody>
      </p:sp>
      <p:sp>
        <p:nvSpPr>
          <p:cNvPr id="23571" name="Rectangle 65"/>
          <p:cNvSpPr>
            <a:spLocks noChangeArrowheads="1"/>
          </p:cNvSpPr>
          <p:nvPr/>
        </p:nvSpPr>
        <p:spPr bwMode="auto">
          <a:xfrm>
            <a:off x="2905125" y="1222376"/>
            <a:ext cx="166712"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3500</a:t>
            </a:r>
            <a:endParaRPr lang="en-GB"/>
          </a:p>
        </p:txBody>
      </p:sp>
      <p:sp>
        <p:nvSpPr>
          <p:cNvPr id="23572" name="Rectangle 68"/>
          <p:cNvSpPr>
            <a:spLocks noChangeArrowheads="1"/>
          </p:cNvSpPr>
          <p:nvPr/>
        </p:nvSpPr>
        <p:spPr bwMode="auto">
          <a:xfrm>
            <a:off x="2905125" y="985838"/>
            <a:ext cx="166712"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4000</a:t>
            </a:r>
            <a:endParaRPr lang="en-GB"/>
          </a:p>
        </p:txBody>
      </p:sp>
      <p:sp>
        <p:nvSpPr>
          <p:cNvPr id="23573" name="Rectangle 71"/>
          <p:cNvSpPr>
            <a:spLocks noChangeArrowheads="1"/>
          </p:cNvSpPr>
          <p:nvPr/>
        </p:nvSpPr>
        <p:spPr bwMode="auto">
          <a:xfrm>
            <a:off x="2905125" y="750888"/>
            <a:ext cx="166712"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4500</a:t>
            </a:r>
            <a:endParaRPr lang="en-GB"/>
          </a:p>
        </p:txBody>
      </p:sp>
      <p:sp>
        <p:nvSpPr>
          <p:cNvPr id="23579" name="Rectangle 81"/>
          <p:cNvSpPr>
            <a:spLocks noChangeArrowheads="1"/>
          </p:cNvSpPr>
          <p:nvPr/>
        </p:nvSpPr>
        <p:spPr bwMode="auto">
          <a:xfrm>
            <a:off x="3706813" y="4100526"/>
            <a:ext cx="347852"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Time (sec)</a:t>
            </a:r>
            <a:endParaRPr lang="en-GB"/>
          </a:p>
        </p:txBody>
      </p:sp>
      <p:sp>
        <p:nvSpPr>
          <p:cNvPr id="23580" name="Rectangle 82"/>
          <p:cNvSpPr>
            <a:spLocks noChangeArrowheads="1"/>
          </p:cNvSpPr>
          <p:nvPr/>
        </p:nvSpPr>
        <p:spPr bwMode="auto">
          <a:xfrm rot="-5400000">
            <a:off x="2578376" y="3220922"/>
            <a:ext cx="436017" cy="92333"/>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Narrow" pitchFamily="34" charset="0"/>
              </a:rPr>
              <a:t>Frequency (Hz)</a:t>
            </a:r>
            <a:endParaRPr lang="en-GB" sz="1600"/>
          </a:p>
        </p:txBody>
      </p:sp>
      <p:sp>
        <p:nvSpPr>
          <p:cNvPr id="23581" name="Rectangle 83"/>
          <p:cNvSpPr>
            <a:spLocks noChangeArrowheads="1"/>
          </p:cNvSpPr>
          <p:nvPr/>
        </p:nvSpPr>
        <p:spPr bwMode="auto">
          <a:xfrm>
            <a:off x="3657601" y="3554426"/>
            <a:ext cx="456856" cy="184666"/>
          </a:xfrm>
          <a:prstGeom prst="rect">
            <a:avLst/>
          </a:prstGeom>
          <a:noFill/>
          <a:ln w="9525">
            <a:noFill/>
            <a:miter lim="800000"/>
            <a:headEnd/>
            <a:tailEnd/>
          </a:ln>
        </p:spPr>
        <p:txBody>
          <a:bodyPr wrap="none" lIns="0" tIns="0" rIns="0" bIns="0">
            <a:spAutoFit/>
          </a:bodyPr>
          <a:lstStyle/>
          <a:p>
            <a:r>
              <a:rPr lang="en-GB" sz="1200" b="1">
                <a:solidFill>
                  <a:schemeClr val="bg1"/>
                </a:solidFill>
                <a:latin typeface="Arial Narrow" pitchFamily="34" charset="0"/>
              </a:rPr>
              <a:t>percept</a:t>
            </a:r>
            <a:endParaRPr lang="en-GB" sz="1600" b="1">
              <a:solidFill>
                <a:schemeClr val="bg1"/>
              </a:solidFill>
            </a:endParaRPr>
          </a:p>
        </p:txBody>
      </p:sp>
      <p:sp>
        <p:nvSpPr>
          <p:cNvPr id="23582" name="Freeform 85"/>
          <p:cNvSpPr>
            <a:spLocks/>
          </p:cNvSpPr>
          <p:nvPr/>
        </p:nvSpPr>
        <p:spPr bwMode="auto">
          <a:xfrm>
            <a:off x="3097213" y="2528900"/>
            <a:ext cx="1593850" cy="1428750"/>
          </a:xfrm>
          <a:custGeom>
            <a:avLst/>
            <a:gdLst>
              <a:gd name="T0" fmla="*/ 0 w 225"/>
              <a:gd name="T1" fmla="*/ 200 h 200"/>
              <a:gd name="T2" fmla="*/ 225 w 225"/>
              <a:gd name="T3" fmla="*/ 200 h 200"/>
              <a:gd name="T4" fmla="*/ 225 w 225"/>
              <a:gd name="T5" fmla="*/ 0 h 200"/>
              <a:gd name="T6" fmla="*/ 0 60000 65536"/>
              <a:gd name="T7" fmla="*/ 0 60000 65536"/>
              <a:gd name="T8" fmla="*/ 0 60000 65536"/>
              <a:gd name="T9" fmla="*/ 0 w 225"/>
              <a:gd name="T10" fmla="*/ 0 h 200"/>
              <a:gd name="T11" fmla="*/ 225 w 225"/>
              <a:gd name="T12" fmla="*/ 200 h 200"/>
            </a:gdLst>
            <a:ahLst/>
            <a:cxnLst>
              <a:cxn ang="T6">
                <a:pos x="T0" y="T1"/>
              </a:cxn>
              <a:cxn ang="T7">
                <a:pos x="T2" y="T3"/>
              </a:cxn>
              <a:cxn ang="T8">
                <a:pos x="T4" y="T5"/>
              </a:cxn>
            </a:cxnLst>
            <a:rect l="T9" t="T10" r="T11" b="T12"/>
            <a:pathLst>
              <a:path w="225" h="200">
                <a:moveTo>
                  <a:pt x="0" y="200"/>
                </a:moveTo>
                <a:lnTo>
                  <a:pt x="225" y="200"/>
                </a:lnTo>
                <a:lnTo>
                  <a:pt x="225" y="0"/>
                </a:lnTo>
              </a:path>
            </a:pathLst>
          </a:custGeom>
          <a:noFill/>
          <a:ln w="0">
            <a:solidFill>
              <a:srgbClr val="000000"/>
            </a:solidFill>
            <a:prstDash val="solid"/>
            <a:round/>
            <a:headEnd/>
            <a:tailEnd/>
          </a:ln>
        </p:spPr>
        <p:txBody>
          <a:bodyPr/>
          <a:lstStyle/>
          <a:p>
            <a:endParaRPr lang="en-GB" sz="1600"/>
          </a:p>
        </p:txBody>
      </p:sp>
      <p:sp>
        <p:nvSpPr>
          <p:cNvPr id="23583" name="Line 87"/>
          <p:cNvSpPr>
            <a:spLocks noChangeShapeType="1"/>
          </p:cNvSpPr>
          <p:nvPr/>
        </p:nvSpPr>
        <p:spPr bwMode="auto">
          <a:xfrm>
            <a:off x="3097213" y="3957650"/>
            <a:ext cx="1593850" cy="0"/>
          </a:xfrm>
          <a:prstGeom prst="line">
            <a:avLst/>
          </a:prstGeom>
          <a:noFill/>
          <a:ln w="0">
            <a:solidFill>
              <a:srgbClr val="000000"/>
            </a:solidFill>
            <a:round/>
            <a:headEnd/>
            <a:tailEnd/>
          </a:ln>
        </p:spPr>
        <p:txBody>
          <a:bodyPr/>
          <a:lstStyle/>
          <a:p>
            <a:endParaRPr lang="en-GB" sz="1600"/>
          </a:p>
        </p:txBody>
      </p:sp>
      <p:sp>
        <p:nvSpPr>
          <p:cNvPr id="23584" name="Line 89"/>
          <p:cNvSpPr>
            <a:spLocks noChangeShapeType="1"/>
          </p:cNvSpPr>
          <p:nvPr/>
        </p:nvSpPr>
        <p:spPr bwMode="auto">
          <a:xfrm flipV="1">
            <a:off x="3500439" y="3935426"/>
            <a:ext cx="0" cy="22225"/>
          </a:xfrm>
          <a:prstGeom prst="line">
            <a:avLst/>
          </a:prstGeom>
          <a:noFill/>
          <a:ln w="0">
            <a:solidFill>
              <a:srgbClr val="000000"/>
            </a:solidFill>
            <a:round/>
            <a:headEnd/>
            <a:tailEnd/>
          </a:ln>
        </p:spPr>
        <p:txBody>
          <a:bodyPr/>
          <a:lstStyle/>
          <a:p>
            <a:endParaRPr lang="en-GB" sz="1600"/>
          </a:p>
        </p:txBody>
      </p:sp>
      <p:sp>
        <p:nvSpPr>
          <p:cNvPr id="23585" name="Rectangle 91"/>
          <p:cNvSpPr>
            <a:spLocks noChangeArrowheads="1"/>
          </p:cNvSpPr>
          <p:nvPr/>
        </p:nvSpPr>
        <p:spPr bwMode="auto">
          <a:xfrm>
            <a:off x="3451225" y="3978288"/>
            <a:ext cx="104196"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0.5</a:t>
            </a:r>
            <a:endParaRPr lang="en-GB"/>
          </a:p>
        </p:txBody>
      </p:sp>
      <p:sp>
        <p:nvSpPr>
          <p:cNvPr id="23586" name="Line 92"/>
          <p:cNvSpPr>
            <a:spLocks noChangeShapeType="1"/>
          </p:cNvSpPr>
          <p:nvPr/>
        </p:nvSpPr>
        <p:spPr bwMode="auto">
          <a:xfrm flipV="1">
            <a:off x="3897313" y="3935426"/>
            <a:ext cx="0" cy="22225"/>
          </a:xfrm>
          <a:prstGeom prst="line">
            <a:avLst/>
          </a:prstGeom>
          <a:noFill/>
          <a:ln w="0">
            <a:solidFill>
              <a:srgbClr val="000000"/>
            </a:solidFill>
            <a:round/>
            <a:headEnd/>
            <a:tailEnd/>
          </a:ln>
        </p:spPr>
        <p:txBody>
          <a:bodyPr/>
          <a:lstStyle/>
          <a:p>
            <a:endParaRPr lang="en-GB" sz="1600"/>
          </a:p>
        </p:txBody>
      </p:sp>
      <p:sp>
        <p:nvSpPr>
          <p:cNvPr id="23587" name="Rectangle 94"/>
          <p:cNvSpPr>
            <a:spLocks noChangeArrowheads="1"/>
          </p:cNvSpPr>
          <p:nvPr/>
        </p:nvSpPr>
        <p:spPr bwMode="auto">
          <a:xfrm>
            <a:off x="3876676" y="3978288"/>
            <a:ext cx="41678"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1</a:t>
            </a:r>
            <a:endParaRPr lang="en-GB"/>
          </a:p>
        </p:txBody>
      </p:sp>
      <p:sp>
        <p:nvSpPr>
          <p:cNvPr id="23588" name="Line 95"/>
          <p:cNvSpPr>
            <a:spLocks noChangeShapeType="1"/>
          </p:cNvSpPr>
          <p:nvPr/>
        </p:nvSpPr>
        <p:spPr bwMode="auto">
          <a:xfrm flipV="1">
            <a:off x="4294188" y="3935426"/>
            <a:ext cx="0" cy="22225"/>
          </a:xfrm>
          <a:prstGeom prst="line">
            <a:avLst/>
          </a:prstGeom>
          <a:noFill/>
          <a:ln w="0">
            <a:solidFill>
              <a:srgbClr val="000000"/>
            </a:solidFill>
            <a:round/>
            <a:headEnd/>
            <a:tailEnd/>
          </a:ln>
        </p:spPr>
        <p:txBody>
          <a:bodyPr/>
          <a:lstStyle/>
          <a:p>
            <a:endParaRPr lang="en-GB" sz="1600"/>
          </a:p>
        </p:txBody>
      </p:sp>
      <p:sp>
        <p:nvSpPr>
          <p:cNvPr id="23589" name="Rectangle 97"/>
          <p:cNvSpPr>
            <a:spLocks noChangeArrowheads="1"/>
          </p:cNvSpPr>
          <p:nvPr/>
        </p:nvSpPr>
        <p:spPr bwMode="auto">
          <a:xfrm>
            <a:off x="4244976" y="3978288"/>
            <a:ext cx="104196"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1.5</a:t>
            </a:r>
            <a:endParaRPr lang="en-GB"/>
          </a:p>
        </p:txBody>
      </p:sp>
      <p:sp>
        <p:nvSpPr>
          <p:cNvPr id="23590" name="Rectangle 103"/>
          <p:cNvSpPr>
            <a:spLocks noChangeArrowheads="1"/>
          </p:cNvSpPr>
          <p:nvPr/>
        </p:nvSpPr>
        <p:spPr bwMode="auto">
          <a:xfrm>
            <a:off x="2905125" y="3649675"/>
            <a:ext cx="141064" cy="92333"/>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Narrow" pitchFamily="34" charset="0"/>
              </a:rPr>
              <a:t>2500</a:t>
            </a:r>
            <a:endParaRPr lang="en-GB" sz="1600"/>
          </a:p>
        </p:txBody>
      </p:sp>
      <p:sp>
        <p:nvSpPr>
          <p:cNvPr id="23591" name="Rectangle 106"/>
          <p:cNvSpPr>
            <a:spLocks noChangeArrowheads="1"/>
          </p:cNvSpPr>
          <p:nvPr/>
        </p:nvSpPr>
        <p:spPr bwMode="auto">
          <a:xfrm>
            <a:off x="2905125" y="3414726"/>
            <a:ext cx="141064" cy="92333"/>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Narrow" pitchFamily="34" charset="0"/>
              </a:rPr>
              <a:t>3000</a:t>
            </a:r>
            <a:endParaRPr lang="en-GB" sz="1600"/>
          </a:p>
        </p:txBody>
      </p:sp>
      <p:sp>
        <p:nvSpPr>
          <p:cNvPr id="23592" name="Rectangle 109"/>
          <p:cNvSpPr>
            <a:spLocks noChangeArrowheads="1"/>
          </p:cNvSpPr>
          <p:nvPr/>
        </p:nvSpPr>
        <p:spPr bwMode="auto">
          <a:xfrm>
            <a:off x="2905125" y="3186126"/>
            <a:ext cx="141064" cy="92333"/>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Narrow" pitchFamily="34" charset="0"/>
              </a:rPr>
              <a:t>3500</a:t>
            </a:r>
            <a:endParaRPr lang="en-GB" sz="1600"/>
          </a:p>
        </p:txBody>
      </p:sp>
      <p:sp>
        <p:nvSpPr>
          <p:cNvPr id="23593" name="Rectangle 112"/>
          <p:cNvSpPr>
            <a:spLocks noChangeArrowheads="1"/>
          </p:cNvSpPr>
          <p:nvPr/>
        </p:nvSpPr>
        <p:spPr bwMode="auto">
          <a:xfrm>
            <a:off x="2905125" y="2949588"/>
            <a:ext cx="141064" cy="92333"/>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Narrow" pitchFamily="34" charset="0"/>
              </a:rPr>
              <a:t>4000</a:t>
            </a:r>
            <a:endParaRPr lang="en-GB" sz="1600"/>
          </a:p>
        </p:txBody>
      </p:sp>
      <p:sp>
        <p:nvSpPr>
          <p:cNvPr id="23594" name="Rectangle 115"/>
          <p:cNvSpPr>
            <a:spLocks noChangeArrowheads="1"/>
          </p:cNvSpPr>
          <p:nvPr/>
        </p:nvSpPr>
        <p:spPr bwMode="auto">
          <a:xfrm>
            <a:off x="2905125" y="2714638"/>
            <a:ext cx="141064" cy="92333"/>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Narrow" pitchFamily="34" charset="0"/>
              </a:rPr>
              <a:t>4500</a:t>
            </a:r>
            <a:endParaRPr lang="en-GB" sz="1600"/>
          </a:p>
        </p:txBody>
      </p:sp>
      <p:sp>
        <p:nvSpPr>
          <p:cNvPr id="23596" name="Freeform 120"/>
          <p:cNvSpPr>
            <a:spLocks/>
          </p:cNvSpPr>
          <p:nvPr/>
        </p:nvSpPr>
        <p:spPr bwMode="auto">
          <a:xfrm>
            <a:off x="3097213" y="2528900"/>
            <a:ext cx="1593850" cy="1428750"/>
          </a:xfrm>
          <a:custGeom>
            <a:avLst/>
            <a:gdLst>
              <a:gd name="T0" fmla="*/ 0 w 225"/>
              <a:gd name="T1" fmla="*/ 200 h 200"/>
              <a:gd name="T2" fmla="*/ 225 w 225"/>
              <a:gd name="T3" fmla="*/ 200 h 200"/>
              <a:gd name="T4" fmla="*/ 225 w 225"/>
              <a:gd name="T5" fmla="*/ 0 h 200"/>
              <a:gd name="T6" fmla="*/ 0 60000 65536"/>
              <a:gd name="T7" fmla="*/ 0 60000 65536"/>
              <a:gd name="T8" fmla="*/ 0 60000 65536"/>
              <a:gd name="T9" fmla="*/ 0 w 225"/>
              <a:gd name="T10" fmla="*/ 0 h 200"/>
              <a:gd name="T11" fmla="*/ 225 w 225"/>
              <a:gd name="T12" fmla="*/ 200 h 200"/>
            </a:gdLst>
            <a:ahLst/>
            <a:cxnLst>
              <a:cxn ang="T6">
                <a:pos x="T0" y="T1"/>
              </a:cxn>
              <a:cxn ang="T7">
                <a:pos x="T2" y="T3"/>
              </a:cxn>
              <a:cxn ang="T8">
                <a:pos x="T4" y="T5"/>
              </a:cxn>
            </a:cxnLst>
            <a:rect l="T9" t="T10" r="T11" b="T12"/>
            <a:pathLst>
              <a:path w="225" h="200">
                <a:moveTo>
                  <a:pt x="0" y="200"/>
                </a:moveTo>
                <a:lnTo>
                  <a:pt x="225" y="200"/>
                </a:lnTo>
                <a:lnTo>
                  <a:pt x="225" y="0"/>
                </a:lnTo>
              </a:path>
            </a:pathLst>
          </a:custGeom>
          <a:noFill/>
          <a:ln w="0">
            <a:solidFill>
              <a:srgbClr val="000000"/>
            </a:solidFill>
            <a:prstDash val="solid"/>
            <a:round/>
            <a:headEnd/>
            <a:tailEnd/>
          </a:ln>
        </p:spPr>
        <p:txBody>
          <a:bodyPr/>
          <a:lstStyle/>
          <a:p>
            <a:endParaRPr lang="en-GB" sz="1600"/>
          </a:p>
        </p:txBody>
      </p:sp>
      <p:sp>
        <p:nvSpPr>
          <p:cNvPr id="23597" name="Rectangle 122"/>
          <p:cNvSpPr>
            <a:spLocks noChangeArrowheads="1"/>
          </p:cNvSpPr>
          <p:nvPr/>
        </p:nvSpPr>
        <p:spPr bwMode="auto">
          <a:xfrm>
            <a:off x="3103563" y="4679956"/>
            <a:ext cx="1587500" cy="1420813"/>
          </a:xfrm>
          <a:prstGeom prst="rect">
            <a:avLst/>
          </a:prstGeom>
          <a:solidFill>
            <a:srgbClr val="FFFFFF"/>
          </a:solidFill>
          <a:ln w="9525">
            <a:noFill/>
            <a:miter lim="800000"/>
            <a:headEnd/>
            <a:tailEnd/>
          </a:ln>
        </p:spPr>
        <p:txBody>
          <a:bodyPr/>
          <a:lstStyle/>
          <a:p>
            <a:endParaRPr lang="en-GB"/>
          </a:p>
        </p:txBody>
      </p:sp>
      <p:sp>
        <p:nvSpPr>
          <p:cNvPr id="23598" name="Rectangle 123"/>
          <p:cNvSpPr>
            <a:spLocks noChangeArrowheads="1"/>
          </p:cNvSpPr>
          <p:nvPr/>
        </p:nvSpPr>
        <p:spPr bwMode="auto">
          <a:xfrm>
            <a:off x="3103563" y="4679956"/>
            <a:ext cx="1587500" cy="1420813"/>
          </a:xfrm>
          <a:prstGeom prst="rect">
            <a:avLst/>
          </a:prstGeom>
          <a:noFill/>
          <a:ln w="0">
            <a:solidFill>
              <a:srgbClr val="FFFFFF"/>
            </a:solidFill>
            <a:miter lim="800000"/>
            <a:headEnd/>
            <a:tailEnd/>
          </a:ln>
        </p:spPr>
        <p:txBody>
          <a:bodyPr/>
          <a:lstStyle/>
          <a:p>
            <a:endParaRPr lang="en-GB"/>
          </a:p>
        </p:txBody>
      </p:sp>
      <p:sp>
        <p:nvSpPr>
          <p:cNvPr id="23599" name="Line 124"/>
          <p:cNvSpPr>
            <a:spLocks noChangeShapeType="1"/>
          </p:cNvSpPr>
          <p:nvPr/>
        </p:nvSpPr>
        <p:spPr bwMode="auto">
          <a:xfrm>
            <a:off x="3103563" y="4679950"/>
            <a:ext cx="1587500" cy="0"/>
          </a:xfrm>
          <a:prstGeom prst="line">
            <a:avLst/>
          </a:prstGeom>
          <a:noFill/>
          <a:ln w="0">
            <a:solidFill>
              <a:srgbClr val="000000"/>
            </a:solidFill>
            <a:round/>
            <a:headEnd/>
            <a:tailEnd/>
          </a:ln>
        </p:spPr>
        <p:txBody>
          <a:bodyPr/>
          <a:lstStyle/>
          <a:p>
            <a:endParaRPr lang="en-GB"/>
          </a:p>
        </p:txBody>
      </p:sp>
      <p:sp>
        <p:nvSpPr>
          <p:cNvPr id="23600" name="Freeform 125"/>
          <p:cNvSpPr>
            <a:spLocks/>
          </p:cNvSpPr>
          <p:nvPr/>
        </p:nvSpPr>
        <p:spPr bwMode="auto">
          <a:xfrm>
            <a:off x="3103563" y="4679956"/>
            <a:ext cx="1587500" cy="1420813"/>
          </a:xfrm>
          <a:custGeom>
            <a:avLst/>
            <a:gdLst>
              <a:gd name="T0" fmla="*/ 0 w 224"/>
              <a:gd name="T1" fmla="*/ 199 h 199"/>
              <a:gd name="T2" fmla="*/ 224 w 224"/>
              <a:gd name="T3" fmla="*/ 199 h 199"/>
              <a:gd name="T4" fmla="*/ 224 w 224"/>
              <a:gd name="T5" fmla="*/ 0 h 199"/>
              <a:gd name="T6" fmla="*/ 0 60000 65536"/>
              <a:gd name="T7" fmla="*/ 0 60000 65536"/>
              <a:gd name="T8" fmla="*/ 0 60000 65536"/>
              <a:gd name="T9" fmla="*/ 0 w 224"/>
              <a:gd name="T10" fmla="*/ 0 h 199"/>
              <a:gd name="T11" fmla="*/ 224 w 224"/>
              <a:gd name="T12" fmla="*/ 199 h 199"/>
            </a:gdLst>
            <a:ahLst/>
            <a:cxnLst>
              <a:cxn ang="T6">
                <a:pos x="T0" y="T1"/>
              </a:cxn>
              <a:cxn ang="T7">
                <a:pos x="T2" y="T3"/>
              </a:cxn>
              <a:cxn ang="T8">
                <a:pos x="T4" y="T5"/>
              </a:cxn>
            </a:cxnLst>
            <a:rect l="T9" t="T10" r="T11" b="T12"/>
            <a:pathLst>
              <a:path w="224" h="199">
                <a:moveTo>
                  <a:pt x="0" y="199"/>
                </a:moveTo>
                <a:lnTo>
                  <a:pt x="224" y="199"/>
                </a:lnTo>
                <a:lnTo>
                  <a:pt x="224" y="0"/>
                </a:lnTo>
              </a:path>
            </a:pathLst>
          </a:custGeom>
          <a:noFill/>
          <a:ln w="0">
            <a:solidFill>
              <a:srgbClr val="000000"/>
            </a:solidFill>
            <a:prstDash val="solid"/>
            <a:round/>
            <a:headEnd/>
            <a:tailEnd/>
          </a:ln>
        </p:spPr>
        <p:txBody>
          <a:bodyPr/>
          <a:lstStyle/>
          <a:p>
            <a:endParaRPr lang="en-GB"/>
          </a:p>
        </p:txBody>
      </p:sp>
      <p:sp>
        <p:nvSpPr>
          <p:cNvPr id="23601" name="Line 126"/>
          <p:cNvSpPr>
            <a:spLocks noChangeShapeType="1"/>
          </p:cNvSpPr>
          <p:nvPr/>
        </p:nvSpPr>
        <p:spPr bwMode="auto">
          <a:xfrm flipV="1">
            <a:off x="3103563" y="4679956"/>
            <a:ext cx="0" cy="1420813"/>
          </a:xfrm>
          <a:prstGeom prst="line">
            <a:avLst/>
          </a:prstGeom>
          <a:noFill/>
          <a:ln w="0">
            <a:solidFill>
              <a:srgbClr val="000000"/>
            </a:solidFill>
            <a:round/>
            <a:headEnd/>
            <a:tailEnd/>
          </a:ln>
        </p:spPr>
        <p:txBody>
          <a:bodyPr/>
          <a:lstStyle/>
          <a:p>
            <a:endParaRPr lang="en-GB"/>
          </a:p>
        </p:txBody>
      </p:sp>
      <p:sp>
        <p:nvSpPr>
          <p:cNvPr id="23602" name="Line 127"/>
          <p:cNvSpPr>
            <a:spLocks noChangeShapeType="1"/>
          </p:cNvSpPr>
          <p:nvPr/>
        </p:nvSpPr>
        <p:spPr bwMode="auto">
          <a:xfrm>
            <a:off x="3103563" y="6100763"/>
            <a:ext cx="1587500" cy="0"/>
          </a:xfrm>
          <a:prstGeom prst="line">
            <a:avLst/>
          </a:prstGeom>
          <a:noFill/>
          <a:ln w="0">
            <a:solidFill>
              <a:srgbClr val="000000"/>
            </a:solidFill>
            <a:round/>
            <a:headEnd/>
            <a:tailEnd/>
          </a:ln>
        </p:spPr>
        <p:txBody>
          <a:bodyPr/>
          <a:lstStyle/>
          <a:p>
            <a:endParaRPr lang="en-GB"/>
          </a:p>
        </p:txBody>
      </p:sp>
      <p:sp>
        <p:nvSpPr>
          <p:cNvPr id="23603" name="Line 128"/>
          <p:cNvSpPr>
            <a:spLocks noChangeShapeType="1"/>
          </p:cNvSpPr>
          <p:nvPr/>
        </p:nvSpPr>
        <p:spPr bwMode="auto">
          <a:xfrm flipV="1">
            <a:off x="3103563" y="4679956"/>
            <a:ext cx="0" cy="1420813"/>
          </a:xfrm>
          <a:prstGeom prst="line">
            <a:avLst/>
          </a:prstGeom>
          <a:noFill/>
          <a:ln w="0">
            <a:solidFill>
              <a:srgbClr val="000000"/>
            </a:solidFill>
            <a:round/>
            <a:headEnd/>
            <a:tailEnd/>
          </a:ln>
        </p:spPr>
        <p:txBody>
          <a:bodyPr/>
          <a:lstStyle/>
          <a:p>
            <a:endParaRPr lang="en-GB"/>
          </a:p>
        </p:txBody>
      </p:sp>
      <p:sp>
        <p:nvSpPr>
          <p:cNvPr id="23604" name="Line 129"/>
          <p:cNvSpPr>
            <a:spLocks noChangeShapeType="1"/>
          </p:cNvSpPr>
          <p:nvPr/>
        </p:nvSpPr>
        <p:spPr bwMode="auto">
          <a:xfrm flipV="1">
            <a:off x="3494088" y="6080125"/>
            <a:ext cx="0" cy="20638"/>
          </a:xfrm>
          <a:prstGeom prst="line">
            <a:avLst/>
          </a:prstGeom>
          <a:noFill/>
          <a:ln w="0">
            <a:solidFill>
              <a:srgbClr val="000000"/>
            </a:solidFill>
            <a:round/>
            <a:headEnd/>
            <a:tailEnd/>
          </a:ln>
        </p:spPr>
        <p:txBody>
          <a:bodyPr/>
          <a:lstStyle/>
          <a:p>
            <a:endParaRPr lang="en-GB"/>
          </a:p>
        </p:txBody>
      </p:sp>
      <p:sp>
        <p:nvSpPr>
          <p:cNvPr id="23605" name="Line 130"/>
          <p:cNvSpPr>
            <a:spLocks noChangeShapeType="1"/>
          </p:cNvSpPr>
          <p:nvPr/>
        </p:nvSpPr>
        <p:spPr bwMode="auto">
          <a:xfrm>
            <a:off x="3494088" y="4679950"/>
            <a:ext cx="0" cy="14288"/>
          </a:xfrm>
          <a:prstGeom prst="line">
            <a:avLst/>
          </a:prstGeom>
          <a:noFill/>
          <a:ln w="0">
            <a:solidFill>
              <a:srgbClr val="000000"/>
            </a:solidFill>
            <a:round/>
            <a:headEnd/>
            <a:tailEnd/>
          </a:ln>
        </p:spPr>
        <p:txBody>
          <a:bodyPr/>
          <a:lstStyle/>
          <a:p>
            <a:endParaRPr lang="en-GB"/>
          </a:p>
        </p:txBody>
      </p:sp>
      <p:sp>
        <p:nvSpPr>
          <p:cNvPr id="23606" name="Rectangle 131"/>
          <p:cNvSpPr>
            <a:spLocks noChangeArrowheads="1"/>
          </p:cNvSpPr>
          <p:nvPr/>
        </p:nvSpPr>
        <p:spPr bwMode="auto">
          <a:xfrm>
            <a:off x="3430588" y="6122988"/>
            <a:ext cx="125034"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500</a:t>
            </a:r>
            <a:endParaRPr lang="en-GB"/>
          </a:p>
        </p:txBody>
      </p:sp>
      <p:sp>
        <p:nvSpPr>
          <p:cNvPr id="23607" name="Line 132"/>
          <p:cNvSpPr>
            <a:spLocks noChangeShapeType="1"/>
          </p:cNvSpPr>
          <p:nvPr/>
        </p:nvSpPr>
        <p:spPr bwMode="auto">
          <a:xfrm flipV="1">
            <a:off x="3890963" y="6080125"/>
            <a:ext cx="0" cy="20638"/>
          </a:xfrm>
          <a:prstGeom prst="line">
            <a:avLst/>
          </a:prstGeom>
          <a:noFill/>
          <a:ln w="0">
            <a:solidFill>
              <a:srgbClr val="000000"/>
            </a:solidFill>
            <a:round/>
            <a:headEnd/>
            <a:tailEnd/>
          </a:ln>
        </p:spPr>
        <p:txBody>
          <a:bodyPr/>
          <a:lstStyle/>
          <a:p>
            <a:endParaRPr lang="en-GB"/>
          </a:p>
        </p:txBody>
      </p:sp>
      <p:sp>
        <p:nvSpPr>
          <p:cNvPr id="23608" name="Line 133"/>
          <p:cNvSpPr>
            <a:spLocks noChangeShapeType="1"/>
          </p:cNvSpPr>
          <p:nvPr/>
        </p:nvSpPr>
        <p:spPr bwMode="auto">
          <a:xfrm>
            <a:off x="3890963" y="4679950"/>
            <a:ext cx="0" cy="14288"/>
          </a:xfrm>
          <a:prstGeom prst="line">
            <a:avLst/>
          </a:prstGeom>
          <a:noFill/>
          <a:ln w="0">
            <a:solidFill>
              <a:srgbClr val="000000"/>
            </a:solidFill>
            <a:round/>
            <a:headEnd/>
            <a:tailEnd/>
          </a:ln>
        </p:spPr>
        <p:txBody>
          <a:bodyPr/>
          <a:lstStyle/>
          <a:p>
            <a:endParaRPr lang="en-GB"/>
          </a:p>
        </p:txBody>
      </p:sp>
      <p:sp>
        <p:nvSpPr>
          <p:cNvPr id="23609" name="Rectangle 134"/>
          <p:cNvSpPr>
            <a:spLocks noChangeArrowheads="1"/>
          </p:cNvSpPr>
          <p:nvPr/>
        </p:nvSpPr>
        <p:spPr bwMode="auto">
          <a:xfrm>
            <a:off x="3805236" y="6122988"/>
            <a:ext cx="166712"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1000</a:t>
            </a:r>
            <a:endParaRPr lang="en-GB"/>
          </a:p>
        </p:txBody>
      </p:sp>
      <p:sp>
        <p:nvSpPr>
          <p:cNvPr id="23610" name="Line 135"/>
          <p:cNvSpPr>
            <a:spLocks noChangeShapeType="1"/>
          </p:cNvSpPr>
          <p:nvPr/>
        </p:nvSpPr>
        <p:spPr bwMode="auto">
          <a:xfrm flipV="1">
            <a:off x="4287838" y="6080125"/>
            <a:ext cx="0" cy="20638"/>
          </a:xfrm>
          <a:prstGeom prst="line">
            <a:avLst/>
          </a:prstGeom>
          <a:noFill/>
          <a:ln w="0">
            <a:solidFill>
              <a:srgbClr val="000000"/>
            </a:solidFill>
            <a:round/>
            <a:headEnd/>
            <a:tailEnd/>
          </a:ln>
        </p:spPr>
        <p:txBody>
          <a:bodyPr/>
          <a:lstStyle/>
          <a:p>
            <a:endParaRPr lang="en-GB"/>
          </a:p>
        </p:txBody>
      </p:sp>
      <p:sp>
        <p:nvSpPr>
          <p:cNvPr id="23611" name="Line 136"/>
          <p:cNvSpPr>
            <a:spLocks noChangeShapeType="1"/>
          </p:cNvSpPr>
          <p:nvPr/>
        </p:nvSpPr>
        <p:spPr bwMode="auto">
          <a:xfrm>
            <a:off x="4287838" y="4679950"/>
            <a:ext cx="0" cy="14288"/>
          </a:xfrm>
          <a:prstGeom prst="line">
            <a:avLst/>
          </a:prstGeom>
          <a:noFill/>
          <a:ln w="0">
            <a:solidFill>
              <a:srgbClr val="000000"/>
            </a:solidFill>
            <a:round/>
            <a:headEnd/>
            <a:tailEnd/>
          </a:ln>
        </p:spPr>
        <p:txBody>
          <a:bodyPr/>
          <a:lstStyle/>
          <a:p>
            <a:endParaRPr lang="en-GB"/>
          </a:p>
        </p:txBody>
      </p:sp>
      <p:sp>
        <p:nvSpPr>
          <p:cNvPr id="23612" name="Rectangle 137"/>
          <p:cNvSpPr>
            <a:spLocks noChangeArrowheads="1"/>
          </p:cNvSpPr>
          <p:nvPr/>
        </p:nvSpPr>
        <p:spPr bwMode="auto">
          <a:xfrm>
            <a:off x="4202113" y="6122988"/>
            <a:ext cx="166712"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1500</a:t>
            </a:r>
            <a:endParaRPr lang="en-GB"/>
          </a:p>
        </p:txBody>
      </p:sp>
      <p:sp>
        <p:nvSpPr>
          <p:cNvPr id="23613" name="Line 138"/>
          <p:cNvSpPr>
            <a:spLocks noChangeShapeType="1"/>
          </p:cNvSpPr>
          <p:nvPr/>
        </p:nvSpPr>
        <p:spPr bwMode="auto">
          <a:xfrm flipV="1">
            <a:off x="4691063" y="6080125"/>
            <a:ext cx="0" cy="20638"/>
          </a:xfrm>
          <a:prstGeom prst="line">
            <a:avLst/>
          </a:prstGeom>
          <a:noFill/>
          <a:ln w="0">
            <a:solidFill>
              <a:srgbClr val="000000"/>
            </a:solidFill>
            <a:round/>
            <a:headEnd/>
            <a:tailEnd/>
          </a:ln>
        </p:spPr>
        <p:txBody>
          <a:bodyPr/>
          <a:lstStyle/>
          <a:p>
            <a:endParaRPr lang="en-GB"/>
          </a:p>
        </p:txBody>
      </p:sp>
      <p:sp>
        <p:nvSpPr>
          <p:cNvPr id="23614" name="Line 139"/>
          <p:cNvSpPr>
            <a:spLocks noChangeShapeType="1"/>
          </p:cNvSpPr>
          <p:nvPr/>
        </p:nvSpPr>
        <p:spPr bwMode="auto">
          <a:xfrm>
            <a:off x="4691063" y="4679950"/>
            <a:ext cx="0" cy="14288"/>
          </a:xfrm>
          <a:prstGeom prst="line">
            <a:avLst/>
          </a:prstGeom>
          <a:noFill/>
          <a:ln w="0">
            <a:solidFill>
              <a:srgbClr val="000000"/>
            </a:solidFill>
            <a:round/>
            <a:headEnd/>
            <a:tailEnd/>
          </a:ln>
        </p:spPr>
        <p:txBody>
          <a:bodyPr/>
          <a:lstStyle/>
          <a:p>
            <a:endParaRPr lang="en-GB"/>
          </a:p>
        </p:txBody>
      </p:sp>
      <p:sp>
        <p:nvSpPr>
          <p:cNvPr id="23615" name="Rectangle 140"/>
          <p:cNvSpPr>
            <a:spLocks noChangeArrowheads="1"/>
          </p:cNvSpPr>
          <p:nvPr/>
        </p:nvSpPr>
        <p:spPr bwMode="auto">
          <a:xfrm>
            <a:off x="4606925" y="6122988"/>
            <a:ext cx="166712"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2000</a:t>
            </a:r>
            <a:endParaRPr lang="en-GB"/>
          </a:p>
        </p:txBody>
      </p:sp>
      <p:sp>
        <p:nvSpPr>
          <p:cNvPr id="23616" name="Line 141"/>
          <p:cNvSpPr>
            <a:spLocks noChangeShapeType="1"/>
          </p:cNvSpPr>
          <p:nvPr/>
        </p:nvSpPr>
        <p:spPr bwMode="auto">
          <a:xfrm>
            <a:off x="3103566" y="6100763"/>
            <a:ext cx="14287" cy="0"/>
          </a:xfrm>
          <a:prstGeom prst="line">
            <a:avLst/>
          </a:prstGeom>
          <a:noFill/>
          <a:ln w="0">
            <a:solidFill>
              <a:srgbClr val="000000"/>
            </a:solidFill>
            <a:round/>
            <a:headEnd/>
            <a:tailEnd/>
          </a:ln>
        </p:spPr>
        <p:txBody>
          <a:bodyPr/>
          <a:lstStyle/>
          <a:p>
            <a:endParaRPr lang="en-GB"/>
          </a:p>
        </p:txBody>
      </p:sp>
      <p:sp>
        <p:nvSpPr>
          <p:cNvPr id="23617" name="Line 142"/>
          <p:cNvSpPr>
            <a:spLocks noChangeShapeType="1"/>
          </p:cNvSpPr>
          <p:nvPr/>
        </p:nvSpPr>
        <p:spPr bwMode="auto">
          <a:xfrm flipH="1">
            <a:off x="4670425" y="6100763"/>
            <a:ext cx="20638" cy="0"/>
          </a:xfrm>
          <a:prstGeom prst="line">
            <a:avLst/>
          </a:prstGeom>
          <a:noFill/>
          <a:ln w="0">
            <a:solidFill>
              <a:srgbClr val="000000"/>
            </a:solidFill>
            <a:round/>
            <a:headEnd/>
            <a:tailEnd/>
          </a:ln>
        </p:spPr>
        <p:txBody>
          <a:bodyPr/>
          <a:lstStyle/>
          <a:p>
            <a:endParaRPr lang="en-GB"/>
          </a:p>
        </p:txBody>
      </p:sp>
      <p:sp>
        <p:nvSpPr>
          <p:cNvPr id="23618" name="Rectangle 143"/>
          <p:cNvSpPr>
            <a:spLocks noChangeArrowheads="1"/>
          </p:cNvSpPr>
          <p:nvPr/>
        </p:nvSpPr>
        <p:spPr bwMode="auto">
          <a:xfrm>
            <a:off x="2919413" y="6043613"/>
            <a:ext cx="149080"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-100</a:t>
            </a:r>
            <a:endParaRPr lang="en-GB"/>
          </a:p>
        </p:txBody>
      </p:sp>
      <p:sp>
        <p:nvSpPr>
          <p:cNvPr id="23619" name="Line 144"/>
          <p:cNvSpPr>
            <a:spLocks noChangeShapeType="1"/>
          </p:cNvSpPr>
          <p:nvPr/>
        </p:nvSpPr>
        <p:spPr bwMode="auto">
          <a:xfrm>
            <a:off x="3103566" y="5743575"/>
            <a:ext cx="14287" cy="0"/>
          </a:xfrm>
          <a:prstGeom prst="line">
            <a:avLst/>
          </a:prstGeom>
          <a:noFill/>
          <a:ln w="0">
            <a:solidFill>
              <a:srgbClr val="000000"/>
            </a:solidFill>
            <a:round/>
            <a:headEnd/>
            <a:tailEnd/>
          </a:ln>
        </p:spPr>
        <p:txBody>
          <a:bodyPr/>
          <a:lstStyle/>
          <a:p>
            <a:endParaRPr lang="en-GB"/>
          </a:p>
        </p:txBody>
      </p:sp>
      <p:sp>
        <p:nvSpPr>
          <p:cNvPr id="23620" name="Line 145"/>
          <p:cNvSpPr>
            <a:spLocks noChangeShapeType="1"/>
          </p:cNvSpPr>
          <p:nvPr/>
        </p:nvSpPr>
        <p:spPr bwMode="auto">
          <a:xfrm flipH="1">
            <a:off x="4670425" y="5743575"/>
            <a:ext cx="20638" cy="0"/>
          </a:xfrm>
          <a:prstGeom prst="line">
            <a:avLst/>
          </a:prstGeom>
          <a:noFill/>
          <a:ln w="0">
            <a:solidFill>
              <a:srgbClr val="000000"/>
            </a:solidFill>
            <a:round/>
            <a:headEnd/>
            <a:tailEnd/>
          </a:ln>
        </p:spPr>
        <p:txBody>
          <a:bodyPr/>
          <a:lstStyle/>
          <a:p>
            <a:endParaRPr lang="en-GB"/>
          </a:p>
        </p:txBody>
      </p:sp>
      <p:sp>
        <p:nvSpPr>
          <p:cNvPr id="23621" name="Rectangle 146"/>
          <p:cNvSpPr>
            <a:spLocks noChangeArrowheads="1"/>
          </p:cNvSpPr>
          <p:nvPr/>
        </p:nvSpPr>
        <p:spPr bwMode="auto">
          <a:xfrm>
            <a:off x="2962275" y="5686426"/>
            <a:ext cx="107402"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-50</a:t>
            </a:r>
            <a:endParaRPr lang="en-GB"/>
          </a:p>
        </p:txBody>
      </p:sp>
      <p:sp>
        <p:nvSpPr>
          <p:cNvPr id="23622" name="Line 147"/>
          <p:cNvSpPr>
            <a:spLocks noChangeShapeType="1"/>
          </p:cNvSpPr>
          <p:nvPr/>
        </p:nvSpPr>
        <p:spPr bwMode="auto">
          <a:xfrm>
            <a:off x="3103566" y="5386388"/>
            <a:ext cx="14287" cy="0"/>
          </a:xfrm>
          <a:prstGeom prst="line">
            <a:avLst/>
          </a:prstGeom>
          <a:noFill/>
          <a:ln w="0">
            <a:solidFill>
              <a:srgbClr val="000000"/>
            </a:solidFill>
            <a:round/>
            <a:headEnd/>
            <a:tailEnd/>
          </a:ln>
        </p:spPr>
        <p:txBody>
          <a:bodyPr/>
          <a:lstStyle/>
          <a:p>
            <a:endParaRPr lang="en-GB"/>
          </a:p>
        </p:txBody>
      </p:sp>
      <p:sp>
        <p:nvSpPr>
          <p:cNvPr id="23623" name="Line 148"/>
          <p:cNvSpPr>
            <a:spLocks noChangeShapeType="1"/>
          </p:cNvSpPr>
          <p:nvPr/>
        </p:nvSpPr>
        <p:spPr bwMode="auto">
          <a:xfrm flipH="1">
            <a:off x="4670425" y="5386388"/>
            <a:ext cx="20638" cy="0"/>
          </a:xfrm>
          <a:prstGeom prst="line">
            <a:avLst/>
          </a:prstGeom>
          <a:noFill/>
          <a:ln w="0">
            <a:solidFill>
              <a:srgbClr val="000000"/>
            </a:solidFill>
            <a:round/>
            <a:headEnd/>
            <a:tailEnd/>
          </a:ln>
        </p:spPr>
        <p:txBody>
          <a:bodyPr/>
          <a:lstStyle/>
          <a:p>
            <a:endParaRPr lang="en-GB"/>
          </a:p>
        </p:txBody>
      </p:sp>
      <p:sp>
        <p:nvSpPr>
          <p:cNvPr id="23624" name="Rectangle 149"/>
          <p:cNvSpPr>
            <a:spLocks noChangeArrowheads="1"/>
          </p:cNvSpPr>
          <p:nvPr/>
        </p:nvSpPr>
        <p:spPr bwMode="auto">
          <a:xfrm>
            <a:off x="3033714" y="5329238"/>
            <a:ext cx="41678"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0</a:t>
            </a:r>
            <a:endParaRPr lang="en-GB"/>
          </a:p>
        </p:txBody>
      </p:sp>
      <p:sp>
        <p:nvSpPr>
          <p:cNvPr id="23625" name="Line 150"/>
          <p:cNvSpPr>
            <a:spLocks noChangeShapeType="1"/>
          </p:cNvSpPr>
          <p:nvPr/>
        </p:nvSpPr>
        <p:spPr bwMode="auto">
          <a:xfrm>
            <a:off x="3103566" y="5029200"/>
            <a:ext cx="14287" cy="0"/>
          </a:xfrm>
          <a:prstGeom prst="line">
            <a:avLst/>
          </a:prstGeom>
          <a:noFill/>
          <a:ln w="0">
            <a:solidFill>
              <a:srgbClr val="000000"/>
            </a:solidFill>
            <a:round/>
            <a:headEnd/>
            <a:tailEnd/>
          </a:ln>
        </p:spPr>
        <p:txBody>
          <a:bodyPr/>
          <a:lstStyle/>
          <a:p>
            <a:endParaRPr lang="en-GB"/>
          </a:p>
        </p:txBody>
      </p:sp>
      <p:sp>
        <p:nvSpPr>
          <p:cNvPr id="23626" name="Line 151"/>
          <p:cNvSpPr>
            <a:spLocks noChangeShapeType="1"/>
          </p:cNvSpPr>
          <p:nvPr/>
        </p:nvSpPr>
        <p:spPr bwMode="auto">
          <a:xfrm flipH="1">
            <a:off x="4670425" y="5029200"/>
            <a:ext cx="20638" cy="0"/>
          </a:xfrm>
          <a:prstGeom prst="line">
            <a:avLst/>
          </a:prstGeom>
          <a:noFill/>
          <a:ln w="0">
            <a:solidFill>
              <a:srgbClr val="000000"/>
            </a:solidFill>
            <a:round/>
            <a:headEnd/>
            <a:tailEnd/>
          </a:ln>
        </p:spPr>
        <p:txBody>
          <a:bodyPr/>
          <a:lstStyle/>
          <a:p>
            <a:endParaRPr lang="en-GB"/>
          </a:p>
        </p:txBody>
      </p:sp>
      <p:sp>
        <p:nvSpPr>
          <p:cNvPr id="23627" name="Rectangle 152"/>
          <p:cNvSpPr>
            <a:spLocks noChangeArrowheads="1"/>
          </p:cNvSpPr>
          <p:nvPr/>
        </p:nvSpPr>
        <p:spPr bwMode="auto">
          <a:xfrm>
            <a:off x="2990852" y="4972051"/>
            <a:ext cx="83356"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50</a:t>
            </a:r>
            <a:endParaRPr lang="en-GB"/>
          </a:p>
        </p:txBody>
      </p:sp>
      <p:sp>
        <p:nvSpPr>
          <p:cNvPr id="23628" name="Line 153"/>
          <p:cNvSpPr>
            <a:spLocks noChangeShapeType="1"/>
          </p:cNvSpPr>
          <p:nvPr/>
        </p:nvSpPr>
        <p:spPr bwMode="auto">
          <a:xfrm>
            <a:off x="3103566" y="4679950"/>
            <a:ext cx="14287" cy="0"/>
          </a:xfrm>
          <a:prstGeom prst="line">
            <a:avLst/>
          </a:prstGeom>
          <a:noFill/>
          <a:ln w="0">
            <a:solidFill>
              <a:srgbClr val="000000"/>
            </a:solidFill>
            <a:round/>
            <a:headEnd/>
            <a:tailEnd/>
          </a:ln>
        </p:spPr>
        <p:txBody>
          <a:bodyPr/>
          <a:lstStyle/>
          <a:p>
            <a:endParaRPr lang="en-GB"/>
          </a:p>
        </p:txBody>
      </p:sp>
      <p:sp>
        <p:nvSpPr>
          <p:cNvPr id="23629" name="Line 154"/>
          <p:cNvSpPr>
            <a:spLocks noChangeShapeType="1"/>
          </p:cNvSpPr>
          <p:nvPr/>
        </p:nvSpPr>
        <p:spPr bwMode="auto">
          <a:xfrm flipH="1">
            <a:off x="4670425" y="4679950"/>
            <a:ext cx="20638" cy="0"/>
          </a:xfrm>
          <a:prstGeom prst="line">
            <a:avLst/>
          </a:prstGeom>
          <a:noFill/>
          <a:ln w="0">
            <a:solidFill>
              <a:srgbClr val="000000"/>
            </a:solidFill>
            <a:round/>
            <a:headEnd/>
            <a:tailEnd/>
          </a:ln>
        </p:spPr>
        <p:txBody>
          <a:bodyPr/>
          <a:lstStyle/>
          <a:p>
            <a:endParaRPr lang="en-GB"/>
          </a:p>
        </p:txBody>
      </p:sp>
      <p:sp>
        <p:nvSpPr>
          <p:cNvPr id="23630" name="Rectangle 155"/>
          <p:cNvSpPr>
            <a:spLocks noChangeArrowheads="1"/>
          </p:cNvSpPr>
          <p:nvPr/>
        </p:nvSpPr>
        <p:spPr bwMode="auto">
          <a:xfrm>
            <a:off x="2947988" y="4622801"/>
            <a:ext cx="125034"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100</a:t>
            </a:r>
            <a:endParaRPr lang="en-GB"/>
          </a:p>
        </p:txBody>
      </p:sp>
      <p:sp>
        <p:nvSpPr>
          <p:cNvPr id="23631" name="Line 156"/>
          <p:cNvSpPr>
            <a:spLocks noChangeShapeType="1"/>
          </p:cNvSpPr>
          <p:nvPr/>
        </p:nvSpPr>
        <p:spPr bwMode="auto">
          <a:xfrm>
            <a:off x="3103563" y="4679950"/>
            <a:ext cx="1587500" cy="0"/>
          </a:xfrm>
          <a:prstGeom prst="line">
            <a:avLst/>
          </a:prstGeom>
          <a:noFill/>
          <a:ln w="0">
            <a:solidFill>
              <a:srgbClr val="000000"/>
            </a:solidFill>
            <a:round/>
            <a:headEnd/>
            <a:tailEnd/>
          </a:ln>
        </p:spPr>
        <p:txBody>
          <a:bodyPr/>
          <a:lstStyle/>
          <a:p>
            <a:endParaRPr lang="en-GB"/>
          </a:p>
        </p:txBody>
      </p:sp>
      <p:sp>
        <p:nvSpPr>
          <p:cNvPr id="23632" name="Freeform 157"/>
          <p:cNvSpPr>
            <a:spLocks/>
          </p:cNvSpPr>
          <p:nvPr/>
        </p:nvSpPr>
        <p:spPr bwMode="auto">
          <a:xfrm>
            <a:off x="3103563" y="4679956"/>
            <a:ext cx="1587500" cy="1420813"/>
          </a:xfrm>
          <a:custGeom>
            <a:avLst/>
            <a:gdLst>
              <a:gd name="T0" fmla="*/ 0 w 224"/>
              <a:gd name="T1" fmla="*/ 199 h 199"/>
              <a:gd name="T2" fmla="*/ 224 w 224"/>
              <a:gd name="T3" fmla="*/ 199 h 199"/>
              <a:gd name="T4" fmla="*/ 224 w 224"/>
              <a:gd name="T5" fmla="*/ 0 h 199"/>
              <a:gd name="T6" fmla="*/ 0 60000 65536"/>
              <a:gd name="T7" fmla="*/ 0 60000 65536"/>
              <a:gd name="T8" fmla="*/ 0 60000 65536"/>
              <a:gd name="T9" fmla="*/ 0 w 224"/>
              <a:gd name="T10" fmla="*/ 0 h 199"/>
              <a:gd name="T11" fmla="*/ 224 w 224"/>
              <a:gd name="T12" fmla="*/ 199 h 199"/>
            </a:gdLst>
            <a:ahLst/>
            <a:cxnLst>
              <a:cxn ang="T6">
                <a:pos x="T0" y="T1"/>
              </a:cxn>
              <a:cxn ang="T7">
                <a:pos x="T2" y="T3"/>
              </a:cxn>
              <a:cxn ang="T8">
                <a:pos x="T4" y="T5"/>
              </a:cxn>
            </a:cxnLst>
            <a:rect l="T9" t="T10" r="T11" b="T12"/>
            <a:pathLst>
              <a:path w="224" h="199">
                <a:moveTo>
                  <a:pt x="0" y="199"/>
                </a:moveTo>
                <a:lnTo>
                  <a:pt x="224" y="199"/>
                </a:lnTo>
                <a:lnTo>
                  <a:pt x="224" y="0"/>
                </a:lnTo>
              </a:path>
            </a:pathLst>
          </a:custGeom>
          <a:noFill/>
          <a:ln w="0">
            <a:solidFill>
              <a:srgbClr val="000000"/>
            </a:solidFill>
            <a:prstDash val="solid"/>
            <a:round/>
            <a:headEnd/>
            <a:tailEnd/>
          </a:ln>
        </p:spPr>
        <p:txBody>
          <a:bodyPr/>
          <a:lstStyle/>
          <a:p>
            <a:endParaRPr lang="en-GB"/>
          </a:p>
        </p:txBody>
      </p:sp>
      <p:sp>
        <p:nvSpPr>
          <p:cNvPr id="23633" name="Line 158"/>
          <p:cNvSpPr>
            <a:spLocks noChangeShapeType="1"/>
          </p:cNvSpPr>
          <p:nvPr/>
        </p:nvSpPr>
        <p:spPr bwMode="auto">
          <a:xfrm flipV="1">
            <a:off x="3103563" y="4679956"/>
            <a:ext cx="0" cy="1420813"/>
          </a:xfrm>
          <a:prstGeom prst="line">
            <a:avLst/>
          </a:prstGeom>
          <a:noFill/>
          <a:ln w="0">
            <a:solidFill>
              <a:srgbClr val="000000"/>
            </a:solidFill>
            <a:round/>
            <a:headEnd/>
            <a:tailEnd/>
          </a:ln>
        </p:spPr>
        <p:txBody>
          <a:bodyPr/>
          <a:lstStyle/>
          <a:p>
            <a:endParaRPr lang="en-GB"/>
          </a:p>
        </p:txBody>
      </p:sp>
      <p:sp>
        <p:nvSpPr>
          <p:cNvPr id="23634" name="Rectangle 159"/>
          <p:cNvSpPr>
            <a:spLocks noChangeArrowheads="1"/>
          </p:cNvSpPr>
          <p:nvPr/>
        </p:nvSpPr>
        <p:spPr bwMode="auto">
          <a:xfrm>
            <a:off x="3536953" y="6243638"/>
            <a:ext cx="721351"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peristimulus time (ms)</a:t>
            </a:r>
            <a:endParaRPr lang="en-GB"/>
          </a:p>
        </p:txBody>
      </p:sp>
      <p:sp>
        <p:nvSpPr>
          <p:cNvPr id="23635" name="Rectangle 160"/>
          <p:cNvSpPr>
            <a:spLocks noChangeArrowheads="1"/>
          </p:cNvSpPr>
          <p:nvPr/>
        </p:nvSpPr>
        <p:spPr bwMode="auto">
          <a:xfrm rot="-5400000">
            <a:off x="2530146" y="5354752"/>
            <a:ext cx="561051"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LFP (micro-volts)</a:t>
            </a:r>
            <a:endParaRPr lang="en-GB"/>
          </a:p>
        </p:txBody>
      </p:sp>
      <p:sp>
        <p:nvSpPr>
          <p:cNvPr id="23636" name="Rectangle 161"/>
          <p:cNvSpPr>
            <a:spLocks noChangeArrowheads="1"/>
          </p:cNvSpPr>
          <p:nvPr/>
        </p:nvSpPr>
        <p:spPr bwMode="auto">
          <a:xfrm>
            <a:off x="3205842" y="4422776"/>
            <a:ext cx="1432123" cy="215444"/>
          </a:xfrm>
          <a:prstGeom prst="rect">
            <a:avLst/>
          </a:prstGeom>
          <a:noFill/>
          <a:ln w="9525">
            <a:noFill/>
            <a:miter lim="800000"/>
            <a:headEnd/>
            <a:tailEnd/>
          </a:ln>
        </p:spPr>
        <p:txBody>
          <a:bodyPr wrap="none" lIns="0" tIns="0" rIns="0" bIns="0">
            <a:spAutoFit/>
          </a:bodyPr>
          <a:lstStyle/>
          <a:p>
            <a:r>
              <a:rPr lang="en-GB" sz="1400" dirty="0">
                <a:solidFill>
                  <a:srgbClr val="000000"/>
                </a:solidFill>
                <a:latin typeface="Arial Narrow" pitchFamily="34" charset="0"/>
              </a:rPr>
              <a:t>ERP </a:t>
            </a:r>
            <a:r>
              <a:rPr lang="en-GB" sz="1400" dirty="0" smtClean="0">
                <a:solidFill>
                  <a:srgbClr val="000000"/>
                </a:solidFill>
                <a:latin typeface="Arial Narrow" pitchFamily="34" charset="0"/>
              </a:rPr>
              <a:t>(prediction error</a:t>
            </a:r>
            <a:r>
              <a:rPr lang="en-GB" sz="1400" dirty="0">
                <a:solidFill>
                  <a:srgbClr val="000000"/>
                </a:solidFill>
                <a:latin typeface="Arial Narrow" pitchFamily="34" charset="0"/>
              </a:rPr>
              <a:t>)</a:t>
            </a:r>
            <a:endParaRPr lang="en-GB" dirty="0"/>
          </a:p>
        </p:txBody>
      </p:sp>
      <p:sp>
        <p:nvSpPr>
          <p:cNvPr id="23637" name="Freeform 162"/>
          <p:cNvSpPr>
            <a:spLocks/>
          </p:cNvSpPr>
          <p:nvPr/>
        </p:nvSpPr>
        <p:spPr bwMode="auto">
          <a:xfrm>
            <a:off x="3111500" y="5280031"/>
            <a:ext cx="1579563" cy="735013"/>
          </a:xfrm>
          <a:custGeom>
            <a:avLst/>
            <a:gdLst>
              <a:gd name="T0" fmla="*/ 18 w 995"/>
              <a:gd name="T1" fmla="*/ 49 h 463"/>
              <a:gd name="T2" fmla="*/ 40 w 995"/>
              <a:gd name="T3" fmla="*/ 9 h 463"/>
              <a:gd name="T4" fmla="*/ 62 w 995"/>
              <a:gd name="T5" fmla="*/ 13 h 463"/>
              <a:gd name="T6" fmla="*/ 85 w 995"/>
              <a:gd name="T7" fmla="*/ 9 h 463"/>
              <a:gd name="T8" fmla="*/ 111 w 995"/>
              <a:gd name="T9" fmla="*/ 126 h 463"/>
              <a:gd name="T10" fmla="*/ 134 w 995"/>
              <a:gd name="T11" fmla="*/ 45 h 463"/>
              <a:gd name="T12" fmla="*/ 156 w 995"/>
              <a:gd name="T13" fmla="*/ 58 h 463"/>
              <a:gd name="T14" fmla="*/ 178 w 995"/>
              <a:gd name="T15" fmla="*/ 63 h 463"/>
              <a:gd name="T16" fmla="*/ 205 w 995"/>
              <a:gd name="T17" fmla="*/ 81 h 463"/>
              <a:gd name="T18" fmla="*/ 228 w 995"/>
              <a:gd name="T19" fmla="*/ 49 h 463"/>
              <a:gd name="T20" fmla="*/ 250 w 995"/>
              <a:gd name="T21" fmla="*/ 112 h 463"/>
              <a:gd name="T22" fmla="*/ 272 w 995"/>
              <a:gd name="T23" fmla="*/ 67 h 463"/>
              <a:gd name="T24" fmla="*/ 299 w 995"/>
              <a:gd name="T25" fmla="*/ 72 h 463"/>
              <a:gd name="T26" fmla="*/ 321 w 995"/>
              <a:gd name="T27" fmla="*/ 58 h 463"/>
              <a:gd name="T28" fmla="*/ 344 w 995"/>
              <a:gd name="T29" fmla="*/ 90 h 463"/>
              <a:gd name="T30" fmla="*/ 366 w 995"/>
              <a:gd name="T31" fmla="*/ 117 h 463"/>
              <a:gd name="T32" fmla="*/ 393 w 995"/>
              <a:gd name="T33" fmla="*/ 216 h 463"/>
              <a:gd name="T34" fmla="*/ 415 w 995"/>
              <a:gd name="T35" fmla="*/ 319 h 463"/>
              <a:gd name="T36" fmla="*/ 437 w 995"/>
              <a:gd name="T37" fmla="*/ 180 h 463"/>
              <a:gd name="T38" fmla="*/ 460 w 995"/>
              <a:gd name="T39" fmla="*/ 189 h 463"/>
              <a:gd name="T40" fmla="*/ 486 w 995"/>
              <a:gd name="T41" fmla="*/ 360 h 463"/>
              <a:gd name="T42" fmla="*/ 509 w 995"/>
              <a:gd name="T43" fmla="*/ 319 h 463"/>
              <a:gd name="T44" fmla="*/ 531 w 995"/>
              <a:gd name="T45" fmla="*/ 22 h 463"/>
              <a:gd name="T46" fmla="*/ 553 w 995"/>
              <a:gd name="T47" fmla="*/ 27 h 463"/>
              <a:gd name="T48" fmla="*/ 580 w 995"/>
              <a:gd name="T49" fmla="*/ 0 h 463"/>
              <a:gd name="T50" fmla="*/ 603 w 995"/>
              <a:gd name="T51" fmla="*/ 36 h 463"/>
              <a:gd name="T52" fmla="*/ 625 w 995"/>
              <a:gd name="T53" fmla="*/ 112 h 463"/>
              <a:gd name="T54" fmla="*/ 647 w 995"/>
              <a:gd name="T55" fmla="*/ 9 h 463"/>
              <a:gd name="T56" fmla="*/ 674 w 995"/>
              <a:gd name="T57" fmla="*/ 40 h 463"/>
              <a:gd name="T58" fmla="*/ 696 w 995"/>
              <a:gd name="T59" fmla="*/ 49 h 463"/>
              <a:gd name="T60" fmla="*/ 719 w 995"/>
              <a:gd name="T61" fmla="*/ 63 h 463"/>
              <a:gd name="T62" fmla="*/ 741 w 995"/>
              <a:gd name="T63" fmla="*/ 94 h 463"/>
              <a:gd name="T64" fmla="*/ 768 w 995"/>
              <a:gd name="T65" fmla="*/ 54 h 463"/>
              <a:gd name="T66" fmla="*/ 790 w 995"/>
              <a:gd name="T67" fmla="*/ 58 h 463"/>
              <a:gd name="T68" fmla="*/ 812 w 995"/>
              <a:gd name="T69" fmla="*/ 90 h 463"/>
              <a:gd name="T70" fmla="*/ 835 w 995"/>
              <a:gd name="T71" fmla="*/ 67 h 463"/>
              <a:gd name="T72" fmla="*/ 861 w 995"/>
              <a:gd name="T73" fmla="*/ 81 h 463"/>
              <a:gd name="T74" fmla="*/ 884 w 995"/>
              <a:gd name="T75" fmla="*/ 63 h 463"/>
              <a:gd name="T76" fmla="*/ 906 w 995"/>
              <a:gd name="T77" fmla="*/ 58 h 463"/>
              <a:gd name="T78" fmla="*/ 928 w 995"/>
              <a:gd name="T79" fmla="*/ 76 h 463"/>
              <a:gd name="T80" fmla="*/ 955 w 995"/>
              <a:gd name="T81" fmla="*/ 67 h 463"/>
              <a:gd name="T82" fmla="*/ 978 w 995"/>
              <a:gd name="T83" fmla="*/ 63 h 4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95"/>
              <a:gd name="T127" fmla="*/ 0 h 463"/>
              <a:gd name="T128" fmla="*/ 995 w 995"/>
              <a:gd name="T129" fmla="*/ 463 h 4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95" h="463">
                <a:moveTo>
                  <a:pt x="0" y="18"/>
                </a:moveTo>
                <a:lnTo>
                  <a:pt x="9" y="54"/>
                </a:lnTo>
                <a:lnTo>
                  <a:pt x="18" y="49"/>
                </a:lnTo>
                <a:lnTo>
                  <a:pt x="22" y="31"/>
                </a:lnTo>
                <a:lnTo>
                  <a:pt x="31" y="13"/>
                </a:lnTo>
                <a:lnTo>
                  <a:pt x="40" y="9"/>
                </a:lnTo>
                <a:lnTo>
                  <a:pt x="49" y="9"/>
                </a:lnTo>
                <a:lnTo>
                  <a:pt x="53" y="4"/>
                </a:lnTo>
                <a:lnTo>
                  <a:pt x="62" y="13"/>
                </a:lnTo>
                <a:lnTo>
                  <a:pt x="71" y="13"/>
                </a:lnTo>
                <a:lnTo>
                  <a:pt x="80" y="0"/>
                </a:lnTo>
                <a:lnTo>
                  <a:pt x="85" y="9"/>
                </a:lnTo>
                <a:lnTo>
                  <a:pt x="94" y="4"/>
                </a:lnTo>
                <a:lnTo>
                  <a:pt x="103" y="40"/>
                </a:lnTo>
                <a:lnTo>
                  <a:pt x="111" y="126"/>
                </a:lnTo>
                <a:lnTo>
                  <a:pt x="116" y="112"/>
                </a:lnTo>
                <a:lnTo>
                  <a:pt x="125" y="58"/>
                </a:lnTo>
                <a:lnTo>
                  <a:pt x="134" y="45"/>
                </a:lnTo>
                <a:lnTo>
                  <a:pt x="143" y="54"/>
                </a:lnTo>
                <a:lnTo>
                  <a:pt x="147" y="54"/>
                </a:lnTo>
                <a:lnTo>
                  <a:pt x="156" y="58"/>
                </a:lnTo>
                <a:lnTo>
                  <a:pt x="165" y="67"/>
                </a:lnTo>
                <a:lnTo>
                  <a:pt x="174" y="63"/>
                </a:lnTo>
                <a:lnTo>
                  <a:pt x="178" y="63"/>
                </a:lnTo>
                <a:lnTo>
                  <a:pt x="187" y="76"/>
                </a:lnTo>
                <a:lnTo>
                  <a:pt x="196" y="81"/>
                </a:lnTo>
                <a:lnTo>
                  <a:pt x="205" y="81"/>
                </a:lnTo>
                <a:lnTo>
                  <a:pt x="210" y="81"/>
                </a:lnTo>
                <a:lnTo>
                  <a:pt x="219" y="58"/>
                </a:lnTo>
                <a:lnTo>
                  <a:pt x="228" y="49"/>
                </a:lnTo>
                <a:lnTo>
                  <a:pt x="236" y="81"/>
                </a:lnTo>
                <a:lnTo>
                  <a:pt x="241" y="117"/>
                </a:lnTo>
                <a:lnTo>
                  <a:pt x="250" y="112"/>
                </a:lnTo>
                <a:lnTo>
                  <a:pt x="259" y="81"/>
                </a:lnTo>
                <a:lnTo>
                  <a:pt x="268" y="67"/>
                </a:lnTo>
                <a:lnTo>
                  <a:pt x="272" y="67"/>
                </a:lnTo>
                <a:lnTo>
                  <a:pt x="281" y="49"/>
                </a:lnTo>
                <a:lnTo>
                  <a:pt x="290" y="49"/>
                </a:lnTo>
                <a:lnTo>
                  <a:pt x="299" y="72"/>
                </a:lnTo>
                <a:lnTo>
                  <a:pt x="303" y="72"/>
                </a:lnTo>
                <a:lnTo>
                  <a:pt x="312" y="54"/>
                </a:lnTo>
                <a:lnTo>
                  <a:pt x="321" y="58"/>
                </a:lnTo>
                <a:lnTo>
                  <a:pt x="330" y="63"/>
                </a:lnTo>
                <a:lnTo>
                  <a:pt x="335" y="76"/>
                </a:lnTo>
                <a:lnTo>
                  <a:pt x="344" y="90"/>
                </a:lnTo>
                <a:lnTo>
                  <a:pt x="353" y="90"/>
                </a:lnTo>
                <a:lnTo>
                  <a:pt x="361" y="103"/>
                </a:lnTo>
                <a:lnTo>
                  <a:pt x="366" y="117"/>
                </a:lnTo>
                <a:lnTo>
                  <a:pt x="375" y="117"/>
                </a:lnTo>
                <a:lnTo>
                  <a:pt x="384" y="153"/>
                </a:lnTo>
                <a:lnTo>
                  <a:pt x="393" y="216"/>
                </a:lnTo>
                <a:lnTo>
                  <a:pt x="397" y="265"/>
                </a:lnTo>
                <a:lnTo>
                  <a:pt x="406" y="306"/>
                </a:lnTo>
                <a:lnTo>
                  <a:pt x="415" y="319"/>
                </a:lnTo>
                <a:lnTo>
                  <a:pt x="424" y="283"/>
                </a:lnTo>
                <a:lnTo>
                  <a:pt x="428" y="229"/>
                </a:lnTo>
                <a:lnTo>
                  <a:pt x="437" y="180"/>
                </a:lnTo>
                <a:lnTo>
                  <a:pt x="446" y="157"/>
                </a:lnTo>
                <a:lnTo>
                  <a:pt x="455" y="153"/>
                </a:lnTo>
                <a:lnTo>
                  <a:pt x="460" y="189"/>
                </a:lnTo>
                <a:lnTo>
                  <a:pt x="469" y="229"/>
                </a:lnTo>
                <a:lnTo>
                  <a:pt x="478" y="274"/>
                </a:lnTo>
                <a:lnTo>
                  <a:pt x="486" y="360"/>
                </a:lnTo>
                <a:lnTo>
                  <a:pt x="491" y="459"/>
                </a:lnTo>
                <a:lnTo>
                  <a:pt x="500" y="463"/>
                </a:lnTo>
                <a:lnTo>
                  <a:pt x="509" y="319"/>
                </a:lnTo>
                <a:lnTo>
                  <a:pt x="518" y="144"/>
                </a:lnTo>
                <a:lnTo>
                  <a:pt x="522" y="22"/>
                </a:lnTo>
                <a:lnTo>
                  <a:pt x="531" y="22"/>
                </a:lnTo>
                <a:lnTo>
                  <a:pt x="540" y="27"/>
                </a:lnTo>
                <a:lnTo>
                  <a:pt x="549" y="0"/>
                </a:lnTo>
                <a:lnTo>
                  <a:pt x="553" y="27"/>
                </a:lnTo>
                <a:lnTo>
                  <a:pt x="562" y="81"/>
                </a:lnTo>
                <a:lnTo>
                  <a:pt x="571" y="45"/>
                </a:lnTo>
                <a:lnTo>
                  <a:pt x="580" y="0"/>
                </a:lnTo>
                <a:lnTo>
                  <a:pt x="585" y="54"/>
                </a:lnTo>
                <a:lnTo>
                  <a:pt x="594" y="99"/>
                </a:lnTo>
                <a:lnTo>
                  <a:pt x="603" y="36"/>
                </a:lnTo>
                <a:lnTo>
                  <a:pt x="611" y="9"/>
                </a:lnTo>
                <a:lnTo>
                  <a:pt x="616" y="49"/>
                </a:lnTo>
                <a:lnTo>
                  <a:pt x="625" y="112"/>
                </a:lnTo>
                <a:lnTo>
                  <a:pt x="634" y="112"/>
                </a:lnTo>
                <a:lnTo>
                  <a:pt x="643" y="18"/>
                </a:lnTo>
                <a:lnTo>
                  <a:pt x="647" y="9"/>
                </a:lnTo>
                <a:lnTo>
                  <a:pt x="656" y="81"/>
                </a:lnTo>
                <a:lnTo>
                  <a:pt x="665" y="81"/>
                </a:lnTo>
                <a:lnTo>
                  <a:pt x="674" y="40"/>
                </a:lnTo>
                <a:lnTo>
                  <a:pt x="678" y="58"/>
                </a:lnTo>
                <a:lnTo>
                  <a:pt x="687" y="67"/>
                </a:lnTo>
                <a:lnTo>
                  <a:pt x="696" y="49"/>
                </a:lnTo>
                <a:lnTo>
                  <a:pt x="705" y="72"/>
                </a:lnTo>
                <a:lnTo>
                  <a:pt x="710" y="108"/>
                </a:lnTo>
                <a:lnTo>
                  <a:pt x="719" y="63"/>
                </a:lnTo>
                <a:lnTo>
                  <a:pt x="728" y="13"/>
                </a:lnTo>
                <a:lnTo>
                  <a:pt x="736" y="45"/>
                </a:lnTo>
                <a:lnTo>
                  <a:pt x="741" y="94"/>
                </a:lnTo>
                <a:lnTo>
                  <a:pt x="750" y="81"/>
                </a:lnTo>
                <a:lnTo>
                  <a:pt x="759" y="63"/>
                </a:lnTo>
                <a:lnTo>
                  <a:pt x="768" y="54"/>
                </a:lnTo>
                <a:lnTo>
                  <a:pt x="772" y="58"/>
                </a:lnTo>
                <a:lnTo>
                  <a:pt x="781" y="72"/>
                </a:lnTo>
                <a:lnTo>
                  <a:pt x="790" y="58"/>
                </a:lnTo>
                <a:lnTo>
                  <a:pt x="799" y="63"/>
                </a:lnTo>
                <a:lnTo>
                  <a:pt x="803" y="90"/>
                </a:lnTo>
                <a:lnTo>
                  <a:pt x="812" y="90"/>
                </a:lnTo>
                <a:lnTo>
                  <a:pt x="821" y="31"/>
                </a:lnTo>
                <a:lnTo>
                  <a:pt x="830" y="18"/>
                </a:lnTo>
                <a:lnTo>
                  <a:pt x="835" y="67"/>
                </a:lnTo>
                <a:lnTo>
                  <a:pt x="844" y="85"/>
                </a:lnTo>
                <a:lnTo>
                  <a:pt x="853" y="72"/>
                </a:lnTo>
                <a:lnTo>
                  <a:pt x="861" y="81"/>
                </a:lnTo>
                <a:lnTo>
                  <a:pt x="866" y="72"/>
                </a:lnTo>
                <a:lnTo>
                  <a:pt x="875" y="67"/>
                </a:lnTo>
                <a:lnTo>
                  <a:pt x="884" y="63"/>
                </a:lnTo>
                <a:lnTo>
                  <a:pt x="893" y="54"/>
                </a:lnTo>
                <a:lnTo>
                  <a:pt x="897" y="40"/>
                </a:lnTo>
                <a:lnTo>
                  <a:pt x="906" y="58"/>
                </a:lnTo>
                <a:lnTo>
                  <a:pt x="915" y="90"/>
                </a:lnTo>
                <a:lnTo>
                  <a:pt x="924" y="99"/>
                </a:lnTo>
                <a:lnTo>
                  <a:pt x="928" y="76"/>
                </a:lnTo>
                <a:lnTo>
                  <a:pt x="937" y="49"/>
                </a:lnTo>
                <a:lnTo>
                  <a:pt x="946" y="49"/>
                </a:lnTo>
                <a:lnTo>
                  <a:pt x="955" y="67"/>
                </a:lnTo>
                <a:lnTo>
                  <a:pt x="960" y="72"/>
                </a:lnTo>
                <a:lnTo>
                  <a:pt x="969" y="67"/>
                </a:lnTo>
                <a:lnTo>
                  <a:pt x="978" y="63"/>
                </a:lnTo>
                <a:lnTo>
                  <a:pt x="986" y="72"/>
                </a:lnTo>
                <a:lnTo>
                  <a:pt x="995" y="90"/>
                </a:lnTo>
              </a:path>
            </a:pathLst>
          </a:custGeom>
          <a:noFill/>
          <a:ln w="0">
            <a:solidFill>
              <a:srgbClr val="FF5555"/>
            </a:solidFill>
            <a:prstDash val="solid"/>
            <a:round/>
            <a:headEnd/>
            <a:tailEnd/>
          </a:ln>
        </p:spPr>
        <p:txBody>
          <a:bodyPr/>
          <a:lstStyle/>
          <a:p>
            <a:endParaRPr lang="en-GB"/>
          </a:p>
        </p:txBody>
      </p:sp>
      <p:sp>
        <p:nvSpPr>
          <p:cNvPr id="23638" name="Freeform 163"/>
          <p:cNvSpPr>
            <a:spLocks/>
          </p:cNvSpPr>
          <p:nvPr/>
        </p:nvSpPr>
        <p:spPr bwMode="auto">
          <a:xfrm>
            <a:off x="3117854" y="4679950"/>
            <a:ext cx="1573213" cy="806450"/>
          </a:xfrm>
          <a:custGeom>
            <a:avLst/>
            <a:gdLst>
              <a:gd name="T0" fmla="*/ 14 w 991"/>
              <a:gd name="T1" fmla="*/ 405 h 508"/>
              <a:gd name="T2" fmla="*/ 36 w 991"/>
              <a:gd name="T3" fmla="*/ 432 h 508"/>
              <a:gd name="T4" fmla="*/ 58 w 991"/>
              <a:gd name="T5" fmla="*/ 445 h 508"/>
              <a:gd name="T6" fmla="*/ 81 w 991"/>
              <a:gd name="T7" fmla="*/ 333 h 508"/>
              <a:gd name="T8" fmla="*/ 107 w 991"/>
              <a:gd name="T9" fmla="*/ 391 h 508"/>
              <a:gd name="T10" fmla="*/ 130 w 991"/>
              <a:gd name="T11" fmla="*/ 450 h 508"/>
              <a:gd name="T12" fmla="*/ 152 w 991"/>
              <a:gd name="T13" fmla="*/ 441 h 508"/>
              <a:gd name="T14" fmla="*/ 174 w 991"/>
              <a:gd name="T15" fmla="*/ 436 h 508"/>
              <a:gd name="T16" fmla="*/ 201 w 991"/>
              <a:gd name="T17" fmla="*/ 445 h 508"/>
              <a:gd name="T18" fmla="*/ 224 w 991"/>
              <a:gd name="T19" fmla="*/ 450 h 508"/>
              <a:gd name="T20" fmla="*/ 246 w 991"/>
              <a:gd name="T21" fmla="*/ 468 h 508"/>
              <a:gd name="T22" fmla="*/ 268 w 991"/>
              <a:gd name="T23" fmla="*/ 441 h 508"/>
              <a:gd name="T24" fmla="*/ 295 w 991"/>
              <a:gd name="T25" fmla="*/ 468 h 508"/>
              <a:gd name="T26" fmla="*/ 317 w 991"/>
              <a:gd name="T27" fmla="*/ 441 h 508"/>
              <a:gd name="T28" fmla="*/ 340 w 991"/>
              <a:gd name="T29" fmla="*/ 454 h 508"/>
              <a:gd name="T30" fmla="*/ 362 w 991"/>
              <a:gd name="T31" fmla="*/ 427 h 508"/>
              <a:gd name="T32" fmla="*/ 389 w 991"/>
              <a:gd name="T33" fmla="*/ 409 h 508"/>
              <a:gd name="T34" fmla="*/ 411 w 991"/>
              <a:gd name="T35" fmla="*/ 288 h 508"/>
              <a:gd name="T36" fmla="*/ 433 w 991"/>
              <a:gd name="T37" fmla="*/ 283 h 508"/>
              <a:gd name="T38" fmla="*/ 456 w 991"/>
              <a:gd name="T39" fmla="*/ 382 h 508"/>
              <a:gd name="T40" fmla="*/ 482 w 991"/>
              <a:gd name="T41" fmla="*/ 351 h 508"/>
              <a:gd name="T42" fmla="*/ 505 w 991"/>
              <a:gd name="T43" fmla="*/ 22 h 508"/>
              <a:gd name="T44" fmla="*/ 527 w 991"/>
              <a:gd name="T45" fmla="*/ 382 h 508"/>
              <a:gd name="T46" fmla="*/ 549 w 991"/>
              <a:gd name="T47" fmla="*/ 436 h 508"/>
              <a:gd name="T48" fmla="*/ 576 w 991"/>
              <a:gd name="T49" fmla="*/ 400 h 508"/>
              <a:gd name="T50" fmla="*/ 599 w 991"/>
              <a:gd name="T51" fmla="*/ 405 h 508"/>
              <a:gd name="T52" fmla="*/ 621 w 991"/>
              <a:gd name="T53" fmla="*/ 463 h 508"/>
              <a:gd name="T54" fmla="*/ 643 w 991"/>
              <a:gd name="T55" fmla="*/ 508 h 508"/>
              <a:gd name="T56" fmla="*/ 670 w 991"/>
              <a:gd name="T57" fmla="*/ 441 h 508"/>
              <a:gd name="T58" fmla="*/ 692 w 991"/>
              <a:gd name="T59" fmla="*/ 490 h 508"/>
              <a:gd name="T60" fmla="*/ 715 w 991"/>
              <a:gd name="T61" fmla="*/ 382 h 508"/>
              <a:gd name="T62" fmla="*/ 737 w 991"/>
              <a:gd name="T63" fmla="*/ 477 h 508"/>
              <a:gd name="T64" fmla="*/ 764 w 991"/>
              <a:gd name="T65" fmla="*/ 445 h 508"/>
              <a:gd name="T66" fmla="*/ 786 w 991"/>
              <a:gd name="T67" fmla="*/ 477 h 508"/>
              <a:gd name="T68" fmla="*/ 808 w 991"/>
              <a:gd name="T69" fmla="*/ 414 h 508"/>
              <a:gd name="T70" fmla="*/ 831 w 991"/>
              <a:gd name="T71" fmla="*/ 472 h 508"/>
              <a:gd name="T72" fmla="*/ 857 w 991"/>
              <a:gd name="T73" fmla="*/ 459 h 508"/>
              <a:gd name="T74" fmla="*/ 880 w 991"/>
              <a:gd name="T75" fmla="*/ 445 h 508"/>
              <a:gd name="T76" fmla="*/ 902 w 991"/>
              <a:gd name="T77" fmla="*/ 459 h 508"/>
              <a:gd name="T78" fmla="*/ 924 w 991"/>
              <a:gd name="T79" fmla="*/ 432 h 508"/>
              <a:gd name="T80" fmla="*/ 951 w 991"/>
              <a:gd name="T81" fmla="*/ 459 h 508"/>
              <a:gd name="T82" fmla="*/ 974 w 991"/>
              <a:gd name="T83" fmla="*/ 450 h 50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91"/>
              <a:gd name="T127" fmla="*/ 0 h 508"/>
              <a:gd name="T128" fmla="*/ 991 w 991"/>
              <a:gd name="T129" fmla="*/ 508 h 50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91" h="508">
                <a:moveTo>
                  <a:pt x="0" y="0"/>
                </a:moveTo>
                <a:lnTo>
                  <a:pt x="5" y="292"/>
                </a:lnTo>
                <a:lnTo>
                  <a:pt x="14" y="405"/>
                </a:lnTo>
                <a:lnTo>
                  <a:pt x="18" y="459"/>
                </a:lnTo>
                <a:lnTo>
                  <a:pt x="27" y="441"/>
                </a:lnTo>
                <a:lnTo>
                  <a:pt x="36" y="432"/>
                </a:lnTo>
                <a:lnTo>
                  <a:pt x="45" y="441"/>
                </a:lnTo>
                <a:lnTo>
                  <a:pt x="49" y="445"/>
                </a:lnTo>
                <a:lnTo>
                  <a:pt x="58" y="445"/>
                </a:lnTo>
                <a:lnTo>
                  <a:pt x="67" y="441"/>
                </a:lnTo>
                <a:lnTo>
                  <a:pt x="76" y="405"/>
                </a:lnTo>
                <a:lnTo>
                  <a:pt x="81" y="333"/>
                </a:lnTo>
                <a:lnTo>
                  <a:pt x="90" y="328"/>
                </a:lnTo>
                <a:lnTo>
                  <a:pt x="99" y="306"/>
                </a:lnTo>
                <a:lnTo>
                  <a:pt x="107" y="391"/>
                </a:lnTo>
                <a:lnTo>
                  <a:pt x="112" y="472"/>
                </a:lnTo>
                <a:lnTo>
                  <a:pt x="121" y="463"/>
                </a:lnTo>
                <a:lnTo>
                  <a:pt x="130" y="450"/>
                </a:lnTo>
                <a:lnTo>
                  <a:pt x="139" y="454"/>
                </a:lnTo>
                <a:lnTo>
                  <a:pt x="143" y="450"/>
                </a:lnTo>
                <a:lnTo>
                  <a:pt x="152" y="441"/>
                </a:lnTo>
                <a:lnTo>
                  <a:pt x="161" y="436"/>
                </a:lnTo>
                <a:lnTo>
                  <a:pt x="170" y="432"/>
                </a:lnTo>
                <a:lnTo>
                  <a:pt x="174" y="436"/>
                </a:lnTo>
                <a:lnTo>
                  <a:pt x="183" y="445"/>
                </a:lnTo>
                <a:lnTo>
                  <a:pt x="192" y="445"/>
                </a:lnTo>
                <a:lnTo>
                  <a:pt x="201" y="445"/>
                </a:lnTo>
                <a:lnTo>
                  <a:pt x="206" y="445"/>
                </a:lnTo>
                <a:lnTo>
                  <a:pt x="215" y="445"/>
                </a:lnTo>
                <a:lnTo>
                  <a:pt x="224" y="450"/>
                </a:lnTo>
                <a:lnTo>
                  <a:pt x="232" y="468"/>
                </a:lnTo>
                <a:lnTo>
                  <a:pt x="237" y="472"/>
                </a:lnTo>
                <a:lnTo>
                  <a:pt x="246" y="468"/>
                </a:lnTo>
                <a:lnTo>
                  <a:pt x="255" y="459"/>
                </a:lnTo>
                <a:lnTo>
                  <a:pt x="264" y="454"/>
                </a:lnTo>
                <a:lnTo>
                  <a:pt x="268" y="441"/>
                </a:lnTo>
                <a:lnTo>
                  <a:pt x="277" y="445"/>
                </a:lnTo>
                <a:lnTo>
                  <a:pt x="286" y="468"/>
                </a:lnTo>
                <a:lnTo>
                  <a:pt x="295" y="468"/>
                </a:lnTo>
                <a:lnTo>
                  <a:pt x="299" y="459"/>
                </a:lnTo>
                <a:lnTo>
                  <a:pt x="308" y="445"/>
                </a:lnTo>
                <a:lnTo>
                  <a:pt x="317" y="441"/>
                </a:lnTo>
                <a:lnTo>
                  <a:pt x="326" y="445"/>
                </a:lnTo>
                <a:lnTo>
                  <a:pt x="331" y="454"/>
                </a:lnTo>
                <a:lnTo>
                  <a:pt x="340" y="454"/>
                </a:lnTo>
                <a:lnTo>
                  <a:pt x="349" y="445"/>
                </a:lnTo>
                <a:lnTo>
                  <a:pt x="357" y="436"/>
                </a:lnTo>
                <a:lnTo>
                  <a:pt x="362" y="427"/>
                </a:lnTo>
                <a:lnTo>
                  <a:pt x="371" y="427"/>
                </a:lnTo>
                <a:lnTo>
                  <a:pt x="380" y="418"/>
                </a:lnTo>
                <a:lnTo>
                  <a:pt x="389" y="409"/>
                </a:lnTo>
                <a:lnTo>
                  <a:pt x="393" y="391"/>
                </a:lnTo>
                <a:lnTo>
                  <a:pt x="402" y="351"/>
                </a:lnTo>
                <a:lnTo>
                  <a:pt x="411" y="288"/>
                </a:lnTo>
                <a:lnTo>
                  <a:pt x="420" y="238"/>
                </a:lnTo>
                <a:lnTo>
                  <a:pt x="424" y="238"/>
                </a:lnTo>
                <a:lnTo>
                  <a:pt x="433" y="283"/>
                </a:lnTo>
                <a:lnTo>
                  <a:pt x="442" y="337"/>
                </a:lnTo>
                <a:lnTo>
                  <a:pt x="451" y="369"/>
                </a:lnTo>
                <a:lnTo>
                  <a:pt x="456" y="382"/>
                </a:lnTo>
                <a:lnTo>
                  <a:pt x="465" y="391"/>
                </a:lnTo>
                <a:lnTo>
                  <a:pt x="474" y="382"/>
                </a:lnTo>
                <a:lnTo>
                  <a:pt x="482" y="351"/>
                </a:lnTo>
                <a:lnTo>
                  <a:pt x="487" y="265"/>
                </a:lnTo>
                <a:lnTo>
                  <a:pt x="496" y="117"/>
                </a:lnTo>
                <a:lnTo>
                  <a:pt x="505" y="22"/>
                </a:lnTo>
                <a:lnTo>
                  <a:pt x="514" y="94"/>
                </a:lnTo>
                <a:lnTo>
                  <a:pt x="518" y="274"/>
                </a:lnTo>
                <a:lnTo>
                  <a:pt x="527" y="382"/>
                </a:lnTo>
                <a:lnTo>
                  <a:pt x="536" y="382"/>
                </a:lnTo>
                <a:lnTo>
                  <a:pt x="545" y="400"/>
                </a:lnTo>
                <a:lnTo>
                  <a:pt x="549" y="436"/>
                </a:lnTo>
                <a:lnTo>
                  <a:pt x="558" y="382"/>
                </a:lnTo>
                <a:lnTo>
                  <a:pt x="567" y="324"/>
                </a:lnTo>
                <a:lnTo>
                  <a:pt x="576" y="400"/>
                </a:lnTo>
                <a:lnTo>
                  <a:pt x="581" y="459"/>
                </a:lnTo>
                <a:lnTo>
                  <a:pt x="590" y="423"/>
                </a:lnTo>
                <a:lnTo>
                  <a:pt x="599" y="405"/>
                </a:lnTo>
                <a:lnTo>
                  <a:pt x="607" y="432"/>
                </a:lnTo>
                <a:lnTo>
                  <a:pt x="612" y="472"/>
                </a:lnTo>
                <a:lnTo>
                  <a:pt x="621" y="463"/>
                </a:lnTo>
                <a:lnTo>
                  <a:pt x="630" y="382"/>
                </a:lnTo>
                <a:lnTo>
                  <a:pt x="639" y="414"/>
                </a:lnTo>
                <a:lnTo>
                  <a:pt x="643" y="508"/>
                </a:lnTo>
                <a:lnTo>
                  <a:pt x="652" y="490"/>
                </a:lnTo>
                <a:lnTo>
                  <a:pt x="661" y="441"/>
                </a:lnTo>
                <a:lnTo>
                  <a:pt x="670" y="441"/>
                </a:lnTo>
                <a:lnTo>
                  <a:pt x="674" y="450"/>
                </a:lnTo>
                <a:lnTo>
                  <a:pt x="683" y="463"/>
                </a:lnTo>
                <a:lnTo>
                  <a:pt x="692" y="490"/>
                </a:lnTo>
                <a:lnTo>
                  <a:pt x="701" y="499"/>
                </a:lnTo>
                <a:lnTo>
                  <a:pt x="706" y="418"/>
                </a:lnTo>
                <a:lnTo>
                  <a:pt x="715" y="382"/>
                </a:lnTo>
                <a:lnTo>
                  <a:pt x="724" y="454"/>
                </a:lnTo>
                <a:lnTo>
                  <a:pt x="732" y="499"/>
                </a:lnTo>
                <a:lnTo>
                  <a:pt x="737" y="477"/>
                </a:lnTo>
                <a:lnTo>
                  <a:pt x="746" y="454"/>
                </a:lnTo>
                <a:lnTo>
                  <a:pt x="755" y="450"/>
                </a:lnTo>
                <a:lnTo>
                  <a:pt x="764" y="445"/>
                </a:lnTo>
                <a:lnTo>
                  <a:pt x="768" y="445"/>
                </a:lnTo>
                <a:lnTo>
                  <a:pt x="777" y="459"/>
                </a:lnTo>
                <a:lnTo>
                  <a:pt x="786" y="477"/>
                </a:lnTo>
                <a:lnTo>
                  <a:pt x="795" y="486"/>
                </a:lnTo>
                <a:lnTo>
                  <a:pt x="799" y="468"/>
                </a:lnTo>
                <a:lnTo>
                  <a:pt x="808" y="414"/>
                </a:lnTo>
                <a:lnTo>
                  <a:pt x="817" y="423"/>
                </a:lnTo>
                <a:lnTo>
                  <a:pt x="826" y="472"/>
                </a:lnTo>
                <a:lnTo>
                  <a:pt x="831" y="472"/>
                </a:lnTo>
                <a:lnTo>
                  <a:pt x="840" y="445"/>
                </a:lnTo>
                <a:lnTo>
                  <a:pt x="849" y="454"/>
                </a:lnTo>
                <a:lnTo>
                  <a:pt x="857" y="459"/>
                </a:lnTo>
                <a:lnTo>
                  <a:pt x="862" y="445"/>
                </a:lnTo>
                <a:lnTo>
                  <a:pt x="871" y="441"/>
                </a:lnTo>
                <a:lnTo>
                  <a:pt x="880" y="445"/>
                </a:lnTo>
                <a:lnTo>
                  <a:pt x="889" y="441"/>
                </a:lnTo>
                <a:lnTo>
                  <a:pt x="893" y="441"/>
                </a:lnTo>
                <a:lnTo>
                  <a:pt x="902" y="459"/>
                </a:lnTo>
                <a:lnTo>
                  <a:pt x="911" y="477"/>
                </a:lnTo>
                <a:lnTo>
                  <a:pt x="920" y="463"/>
                </a:lnTo>
                <a:lnTo>
                  <a:pt x="924" y="432"/>
                </a:lnTo>
                <a:lnTo>
                  <a:pt x="933" y="436"/>
                </a:lnTo>
                <a:lnTo>
                  <a:pt x="942" y="459"/>
                </a:lnTo>
                <a:lnTo>
                  <a:pt x="951" y="459"/>
                </a:lnTo>
                <a:lnTo>
                  <a:pt x="956" y="450"/>
                </a:lnTo>
                <a:lnTo>
                  <a:pt x="965" y="450"/>
                </a:lnTo>
                <a:lnTo>
                  <a:pt x="974" y="450"/>
                </a:lnTo>
                <a:lnTo>
                  <a:pt x="982" y="445"/>
                </a:lnTo>
                <a:lnTo>
                  <a:pt x="991" y="459"/>
                </a:lnTo>
              </a:path>
            </a:pathLst>
          </a:custGeom>
          <a:noFill/>
          <a:ln w="0">
            <a:solidFill>
              <a:srgbClr val="FF5555"/>
            </a:solidFill>
            <a:prstDash val="solid"/>
            <a:round/>
            <a:headEnd/>
            <a:tailEnd/>
          </a:ln>
        </p:spPr>
        <p:txBody>
          <a:bodyPr/>
          <a:lstStyle/>
          <a:p>
            <a:endParaRPr lang="en-GB"/>
          </a:p>
        </p:txBody>
      </p:sp>
      <p:sp>
        <p:nvSpPr>
          <p:cNvPr id="23639" name="Freeform 164"/>
          <p:cNvSpPr>
            <a:spLocks/>
          </p:cNvSpPr>
          <p:nvPr/>
        </p:nvSpPr>
        <p:spPr bwMode="auto">
          <a:xfrm>
            <a:off x="3111500" y="5243513"/>
            <a:ext cx="1579563" cy="207962"/>
          </a:xfrm>
          <a:custGeom>
            <a:avLst/>
            <a:gdLst>
              <a:gd name="T0" fmla="*/ 18 w 995"/>
              <a:gd name="T1" fmla="*/ 90 h 131"/>
              <a:gd name="T2" fmla="*/ 40 w 995"/>
              <a:gd name="T3" fmla="*/ 90 h 131"/>
              <a:gd name="T4" fmla="*/ 62 w 995"/>
              <a:gd name="T5" fmla="*/ 81 h 131"/>
              <a:gd name="T6" fmla="*/ 85 w 995"/>
              <a:gd name="T7" fmla="*/ 0 h 131"/>
              <a:gd name="T8" fmla="*/ 111 w 995"/>
              <a:gd name="T9" fmla="*/ 32 h 131"/>
              <a:gd name="T10" fmla="*/ 134 w 995"/>
              <a:gd name="T11" fmla="*/ 90 h 131"/>
              <a:gd name="T12" fmla="*/ 156 w 995"/>
              <a:gd name="T13" fmla="*/ 90 h 131"/>
              <a:gd name="T14" fmla="*/ 178 w 995"/>
              <a:gd name="T15" fmla="*/ 90 h 131"/>
              <a:gd name="T16" fmla="*/ 205 w 995"/>
              <a:gd name="T17" fmla="*/ 90 h 131"/>
              <a:gd name="T18" fmla="*/ 228 w 995"/>
              <a:gd name="T19" fmla="*/ 90 h 131"/>
              <a:gd name="T20" fmla="*/ 250 w 995"/>
              <a:gd name="T21" fmla="*/ 113 h 131"/>
              <a:gd name="T22" fmla="*/ 272 w 995"/>
              <a:gd name="T23" fmla="*/ 86 h 131"/>
              <a:gd name="T24" fmla="*/ 299 w 995"/>
              <a:gd name="T25" fmla="*/ 104 h 131"/>
              <a:gd name="T26" fmla="*/ 321 w 995"/>
              <a:gd name="T27" fmla="*/ 90 h 131"/>
              <a:gd name="T28" fmla="*/ 344 w 995"/>
              <a:gd name="T29" fmla="*/ 86 h 131"/>
              <a:gd name="T30" fmla="*/ 366 w 995"/>
              <a:gd name="T31" fmla="*/ 86 h 131"/>
              <a:gd name="T32" fmla="*/ 393 w 995"/>
              <a:gd name="T33" fmla="*/ 90 h 131"/>
              <a:gd name="T34" fmla="*/ 415 w 995"/>
              <a:gd name="T35" fmla="*/ 99 h 131"/>
              <a:gd name="T36" fmla="*/ 437 w 995"/>
              <a:gd name="T37" fmla="*/ 104 h 131"/>
              <a:gd name="T38" fmla="*/ 460 w 995"/>
              <a:gd name="T39" fmla="*/ 113 h 131"/>
              <a:gd name="T40" fmla="*/ 486 w 995"/>
              <a:gd name="T41" fmla="*/ 122 h 131"/>
              <a:gd name="T42" fmla="*/ 509 w 995"/>
              <a:gd name="T43" fmla="*/ 122 h 131"/>
              <a:gd name="T44" fmla="*/ 531 w 995"/>
              <a:gd name="T45" fmla="*/ 50 h 131"/>
              <a:gd name="T46" fmla="*/ 553 w 995"/>
              <a:gd name="T47" fmla="*/ 41 h 131"/>
              <a:gd name="T48" fmla="*/ 580 w 995"/>
              <a:gd name="T49" fmla="*/ 14 h 131"/>
              <a:gd name="T50" fmla="*/ 603 w 995"/>
              <a:gd name="T51" fmla="*/ 54 h 131"/>
              <a:gd name="T52" fmla="*/ 625 w 995"/>
              <a:gd name="T53" fmla="*/ 68 h 131"/>
              <a:gd name="T54" fmla="*/ 647 w 995"/>
              <a:gd name="T55" fmla="*/ 32 h 131"/>
              <a:gd name="T56" fmla="*/ 674 w 995"/>
              <a:gd name="T57" fmla="*/ 81 h 131"/>
              <a:gd name="T58" fmla="*/ 696 w 995"/>
              <a:gd name="T59" fmla="*/ 99 h 131"/>
              <a:gd name="T60" fmla="*/ 719 w 995"/>
              <a:gd name="T61" fmla="*/ 68 h 131"/>
              <a:gd name="T62" fmla="*/ 741 w 995"/>
              <a:gd name="T63" fmla="*/ 104 h 131"/>
              <a:gd name="T64" fmla="*/ 768 w 995"/>
              <a:gd name="T65" fmla="*/ 86 h 131"/>
              <a:gd name="T66" fmla="*/ 790 w 995"/>
              <a:gd name="T67" fmla="*/ 95 h 131"/>
              <a:gd name="T68" fmla="*/ 812 w 995"/>
              <a:gd name="T69" fmla="*/ 81 h 131"/>
              <a:gd name="T70" fmla="*/ 835 w 995"/>
              <a:gd name="T71" fmla="*/ 104 h 131"/>
              <a:gd name="T72" fmla="*/ 861 w 995"/>
              <a:gd name="T73" fmla="*/ 90 h 131"/>
              <a:gd name="T74" fmla="*/ 884 w 995"/>
              <a:gd name="T75" fmla="*/ 90 h 131"/>
              <a:gd name="T76" fmla="*/ 906 w 995"/>
              <a:gd name="T77" fmla="*/ 90 h 131"/>
              <a:gd name="T78" fmla="*/ 928 w 995"/>
              <a:gd name="T79" fmla="*/ 95 h 131"/>
              <a:gd name="T80" fmla="*/ 955 w 995"/>
              <a:gd name="T81" fmla="*/ 95 h 131"/>
              <a:gd name="T82" fmla="*/ 978 w 995"/>
              <a:gd name="T83" fmla="*/ 86 h 13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95"/>
              <a:gd name="T127" fmla="*/ 0 h 131"/>
              <a:gd name="T128" fmla="*/ 995 w 995"/>
              <a:gd name="T129" fmla="*/ 131 h 13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95" h="131">
                <a:moveTo>
                  <a:pt x="0" y="90"/>
                </a:moveTo>
                <a:lnTo>
                  <a:pt x="9" y="90"/>
                </a:lnTo>
                <a:lnTo>
                  <a:pt x="18" y="90"/>
                </a:lnTo>
                <a:lnTo>
                  <a:pt x="22" y="90"/>
                </a:lnTo>
                <a:lnTo>
                  <a:pt x="31" y="90"/>
                </a:lnTo>
                <a:lnTo>
                  <a:pt x="40" y="90"/>
                </a:lnTo>
                <a:lnTo>
                  <a:pt x="49" y="90"/>
                </a:lnTo>
                <a:lnTo>
                  <a:pt x="53" y="86"/>
                </a:lnTo>
                <a:lnTo>
                  <a:pt x="62" y="81"/>
                </a:lnTo>
                <a:lnTo>
                  <a:pt x="71" y="68"/>
                </a:lnTo>
                <a:lnTo>
                  <a:pt x="80" y="36"/>
                </a:lnTo>
                <a:lnTo>
                  <a:pt x="85" y="0"/>
                </a:lnTo>
                <a:lnTo>
                  <a:pt x="94" y="41"/>
                </a:lnTo>
                <a:lnTo>
                  <a:pt x="103" y="54"/>
                </a:lnTo>
                <a:lnTo>
                  <a:pt x="111" y="32"/>
                </a:lnTo>
                <a:lnTo>
                  <a:pt x="116" y="68"/>
                </a:lnTo>
                <a:lnTo>
                  <a:pt x="125" y="99"/>
                </a:lnTo>
                <a:lnTo>
                  <a:pt x="134" y="90"/>
                </a:lnTo>
                <a:lnTo>
                  <a:pt x="143" y="90"/>
                </a:lnTo>
                <a:lnTo>
                  <a:pt x="147" y="90"/>
                </a:lnTo>
                <a:lnTo>
                  <a:pt x="156" y="90"/>
                </a:lnTo>
                <a:lnTo>
                  <a:pt x="165" y="90"/>
                </a:lnTo>
                <a:lnTo>
                  <a:pt x="174" y="90"/>
                </a:lnTo>
                <a:lnTo>
                  <a:pt x="178" y="90"/>
                </a:lnTo>
                <a:lnTo>
                  <a:pt x="187" y="90"/>
                </a:lnTo>
                <a:lnTo>
                  <a:pt x="196" y="90"/>
                </a:lnTo>
                <a:lnTo>
                  <a:pt x="205" y="90"/>
                </a:lnTo>
                <a:lnTo>
                  <a:pt x="210" y="90"/>
                </a:lnTo>
                <a:lnTo>
                  <a:pt x="219" y="90"/>
                </a:lnTo>
                <a:lnTo>
                  <a:pt x="228" y="90"/>
                </a:lnTo>
                <a:lnTo>
                  <a:pt x="236" y="95"/>
                </a:lnTo>
                <a:lnTo>
                  <a:pt x="241" y="99"/>
                </a:lnTo>
                <a:lnTo>
                  <a:pt x="250" y="113"/>
                </a:lnTo>
                <a:lnTo>
                  <a:pt x="259" y="104"/>
                </a:lnTo>
                <a:lnTo>
                  <a:pt x="268" y="86"/>
                </a:lnTo>
                <a:lnTo>
                  <a:pt x="272" y="86"/>
                </a:lnTo>
                <a:lnTo>
                  <a:pt x="281" y="90"/>
                </a:lnTo>
                <a:lnTo>
                  <a:pt x="290" y="95"/>
                </a:lnTo>
                <a:lnTo>
                  <a:pt x="299" y="104"/>
                </a:lnTo>
                <a:lnTo>
                  <a:pt x="303" y="104"/>
                </a:lnTo>
                <a:lnTo>
                  <a:pt x="312" y="95"/>
                </a:lnTo>
                <a:lnTo>
                  <a:pt x="321" y="90"/>
                </a:lnTo>
                <a:lnTo>
                  <a:pt x="330" y="86"/>
                </a:lnTo>
                <a:lnTo>
                  <a:pt x="335" y="86"/>
                </a:lnTo>
                <a:lnTo>
                  <a:pt x="344" y="86"/>
                </a:lnTo>
                <a:lnTo>
                  <a:pt x="353" y="86"/>
                </a:lnTo>
                <a:lnTo>
                  <a:pt x="361" y="86"/>
                </a:lnTo>
                <a:lnTo>
                  <a:pt x="366" y="86"/>
                </a:lnTo>
                <a:lnTo>
                  <a:pt x="375" y="86"/>
                </a:lnTo>
                <a:lnTo>
                  <a:pt x="384" y="86"/>
                </a:lnTo>
                <a:lnTo>
                  <a:pt x="393" y="90"/>
                </a:lnTo>
                <a:lnTo>
                  <a:pt x="397" y="90"/>
                </a:lnTo>
                <a:lnTo>
                  <a:pt x="406" y="95"/>
                </a:lnTo>
                <a:lnTo>
                  <a:pt x="415" y="99"/>
                </a:lnTo>
                <a:lnTo>
                  <a:pt x="424" y="99"/>
                </a:lnTo>
                <a:lnTo>
                  <a:pt x="428" y="99"/>
                </a:lnTo>
                <a:lnTo>
                  <a:pt x="437" y="104"/>
                </a:lnTo>
                <a:lnTo>
                  <a:pt x="446" y="104"/>
                </a:lnTo>
                <a:lnTo>
                  <a:pt x="455" y="108"/>
                </a:lnTo>
                <a:lnTo>
                  <a:pt x="460" y="113"/>
                </a:lnTo>
                <a:lnTo>
                  <a:pt x="469" y="113"/>
                </a:lnTo>
                <a:lnTo>
                  <a:pt x="478" y="117"/>
                </a:lnTo>
                <a:lnTo>
                  <a:pt x="486" y="122"/>
                </a:lnTo>
                <a:lnTo>
                  <a:pt x="491" y="126"/>
                </a:lnTo>
                <a:lnTo>
                  <a:pt x="500" y="126"/>
                </a:lnTo>
                <a:lnTo>
                  <a:pt x="509" y="122"/>
                </a:lnTo>
                <a:lnTo>
                  <a:pt x="518" y="131"/>
                </a:lnTo>
                <a:lnTo>
                  <a:pt x="522" y="126"/>
                </a:lnTo>
                <a:lnTo>
                  <a:pt x="531" y="50"/>
                </a:lnTo>
                <a:lnTo>
                  <a:pt x="540" y="32"/>
                </a:lnTo>
                <a:lnTo>
                  <a:pt x="549" y="27"/>
                </a:lnTo>
                <a:lnTo>
                  <a:pt x="553" y="41"/>
                </a:lnTo>
                <a:lnTo>
                  <a:pt x="562" y="32"/>
                </a:lnTo>
                <a:lnTo>
                  <a:pt x="571" y="63"/>
                </a:lnTo>
                <a:lnTo>
                  <a:pt x="580" y="14"/>
                </a:lnTo>
                <a:lnTo>
                  <a:pt x="585" y="68"/>
                </a:lnTo>
                <a:lnTo>
                  <a:pt x="594" y="86"/>
                </a:lnTo>
                <a:lnTo>
                  <a:pt x="603" y="54"/>
                </a:lnTo>
                <a:lnTo>
                  <a:pt x="611" y="63"/>
                </a:lnTo>
                <a:lnTo>
                  <a:pt x="616" y="77"/>
                </a:lnTo>
                <a:lnTo>
                  <a:pt x="625" y="68"/>
                </a:lnTo>
                <a:lnTo>
                  <a:pt x="634" y="77"/>
                </a:lnTo>
                <a:lnTo>
                  <a:pt x="643" y="54"/>
                </a:lnTo>
                <a:lnTo>
                  <a:pt x="647" y="32"/>
                </a:lnTo>
                <a:lnTo>
                  <a:pt x="656" y="113"/>
                </a:lnTo>
                <a:lnTo>
                  <a:pt x="665" y="95"/>
                </a:lnTo>
                <a:lnTo>
                  <a:pt x="674" y="81"/>
                </a:lnTo>
                <a:lnTo>
                  <a:pt x="678" y="81"/>
                </a:lnTo>
                <a:lnTo>
                  <a:pt x="687" y="86"/>
                </a:lnTo>
                <a:lnTo>
                  <a:pt x="696" y="99"/>
                </a:lnTo>
                <a:lnTo>
                  <a:pt x="705" y="95"/>
                </a:lnTo>
                <a:lnTo>
                  <a:pt x="710" y="68"/>
                </a:lnTo>
                <a:lnTo>
                  <a:pt x="719" y="68"/>
                </a:lnTo>
                <a:lnTo>
                  <a:pt x="728" y="45"/>
                </a:lnTo>
                <a:lnTo>
                  <a:pt x="736" y="90"/>
                </a:lnTo>
                <a:lnTo>
                  <a:pt x="741" y="104"/>
                </a:lnTo>
                <a:lnTo>
                  <a:pt x="750" y="90"/>
                </a:lnTo>
                <a:lnTo>
                  <a:pt x="759" y="90"/>
                </a:lnTo>
                <a:lnTo>
                  <a:pt x="768" y="86"/>
                </a:lnTo>
                <a:lnTo>
                  <a:pt x="772" y="86"/>
                </a:lnTo>
                <a:lnTo>
                  <a:pt x="781" y="90"/>
                </a:lnTo>
                <a:lnTo>
                  <a:pt x="790" y="95"/>
                </a:lnTo>
                <a:lnTo>
                  <a:pt x="799" y="99"/>
                </a:lnTo>
                <a:lnTo>
                  <a:pt x="803" y="86"/>
                </a:lnTo>
                <a:lnTo>
                  <a:pt x="812" y="81"/>
                </a:lnTo>
                <a:lnTo>
                  <a:pt x="821" y="72"/>
                </a:lnTo>
                <a:lnTo>
                  <a:pt x="830" y="59"/>
                </a:lnTo>
                <a:lnTo>
                  <a:pt x="835" y="104"/>
                </a:lnTo>
                <a:lnTo>
                  <a:pt x="844" y="95"/>
                </a:lnTo>
                <a:lnTo>
                  <a:pt x="853" y="90"/>
                </a:lnTo>
                <a:lnTo>
                  <a:pt x="861" y="90"/>
                </a:lnTo>
                <a:lnTo>
                  <a:pt x="866" y="90"/>
                </a:lnTo>
                <a:lnTo>
                  <a:pt x="875" y="90"/>
                </a:lnTo>
                <a:lnTo>
                  <a:pt x="884" y="90"/>
                </a:lnTo>
                <a:lnTo>
                  <a:pt x="893" y="90"/>
                </a:lnTo>
                <a:lnTo>
                  <a:pt x="897" y="86"/>
                </a:lnTo>
                <a:lnTo>
                  <a:pt x="906" y="90"/>
                </a:lnTo>
                <a:lnTo>
                  <a:pt x="915" y="95"/>
                </a:lnTo>
                <a:lnTo>
                  <a:pt x="924" y="95"/>
                </a:lnTo>
                <a:lnTo>
                  <a:pt x="928" y="95"/>
                </a:lnTo>
                <a:lnTo>
                  <a:pt x="937" y="72"/>
                </a:lnTo>
                <a:lnTo>
                  <a:pt x="946" y="72"/>
                </a:lnTo>
                <a:lnTo>
                  <a:pt x="955" y="95"/>
                </a:lnTo>
                <a:lnTo>
                  <a:pt x="960" y="95"/>
                </a:lnTo>
                <a:lnTo>
                  <a:pt x="969" y="90"/>
                </a:lnTo>
                <a:lnTo>
                  <a:pt x="978" y="86"/>
                </a:lnTo>
                <a:lnTo>
                  <a:pt x="986" y="86"/>
                </a:lnTo>
                <a:lnTo>
                  <a:pt x="995" y="95"/>
                </a:lnTo>
              </a:path>
            </a:pathLst>
          </a:custGeom>
          <a:noFill/>
          <a:ln w="0">
            <a:solidFill>
              <a:srgbClr val="FFAAAA"/>
            </a:solidFill>
            <a:prstDash val="solid"/>
            <a:round/>
            <a:headEnd/>
            <a:tailEnd/>
          </a:ln>
        </p:spPr>
        <p:txBody>
          <a:bodyPr/>
          <a:lstStyle/>
          <a:p>
            <a:endParaRPr lang="en-GB"/>
          </a:p>
        </p:txBody>
      </p:sp>
      <p:sp>
        <p:nvSpPr>
          <p:cNvPr id="23641" name="Rectangle 166"/>
          <p:cNvSpPr>
            <a:spLocks noChangeArrowheads="1"/>
          </p:cNvSpPr>
          <p:nvPr/>
        </p:nvSpPr>
        <p:spPr bwMode="auto">
          <a:xfrm>
            <a:off x="5202241" y="565150"/>
            <a:ext cx="1587500" cy="1428750"/>
          </a:xfrm>
          <a:prstGeom prst="rect">
            <a:avLst/>
          </a:prstGeom>
          <a:noFill/>
          <a:ln w="0">
            <a:solidFill>
              <a:srgbClr val="FFFFFF"/>
            </a:solidFill>
            <a:miter lim="800000"/>
            <a:headEnd/>
            <a:tailEnd/>
          </a:ln>
        </p:spPr>
        <p:txBody>
          <a:bodyPr/>
          <a:lstStyle/>
          <a:p>
            <a:endParaRPr lang="en-GB"/>
          </a:p>
        </p:txBody>
      </p:sp>
      <p:sp>
        <p:nvSpPr>
          <p:cNvPr id="23643" name="Rectangle 170"/>
          <p:cNvSpPr>
            <a:spLocks noChangeArrowheads="1"/>
          </p:cNvSpPr>
          <p:nvPr/>
        </p:nvSpPr>
        <p:spPr bwMode="auto">
          <a:xfrm>
            <a:off x="5462540" y="1631950"/>
            <a:ext cx="1200650" cy="184666"/>
          </a:xfrm>
          <a:prstGeom prst="rect">
            <a:avLst/>
          </a:prstGeom>
          <a:noFill/>
          <a:ln w="9525">
            <a:noFill/>
            <a:miter lim="800000"/>
            <a:headEnd/>
            <a:tailEnd/>
          </a:ln>
        </p:spPr>
        <p:txBody>
          <a:bodyPr wrap="none" lIns="0" tIns="0" rIns="0" bIns="0">
            <a:spAutoFit/>
          </a:bodyPr>
          <a:lstStyle/>
          <a:p>
            <a:r>
              <a:rPr lang="en-GB" sz="1200" b="1">
                <a:solidFill>
                  <a:schemeClr val="bg1"/>
                </a:solidFill>
                <a:latin typeface="Arial Narrow" pitchFamily="34" charset="0"/>
              </a:rPr>
              <a:t>without last syllable</a:t>
            </a:r>
            <a:endParaRPr lang="en-GB" sz="1600" b="1">
              <a:solidFill>
                <a:schemeClr val="bg1"/>
              </a:solidFill>
            </a:endParaRPr>
          </a:p>
        </p:txBody>
      </p:sp>
      <p:sp>
        <p:nvSpPr>
          <p:cNvPr id="23644" name="Freeform 172"/>
          <p:cNvSpPr>
            <a:spLocks/>
          </p:cNvSpPr>
          <p:nvPr/>
        </p:nvSpPr>
        <p:spPr bwMode="auto">
          <a:xfrm>
            <a:off x="5202241" y="565150"/>
            <a:ext cx="1587500" cy="1428750"/>
          </a:xfrm>
          <a:custGeom>
            <a:avLst/>
            <a:gdLst>
              <a:gd name="T0" fmla="*/ 0 w 224"/>
              <a:gd name="T1" fmla="*/ 200 h 200"/>
              <a:gd name="T2" fmla="*/ 224 w 224"/>
              <a:gd name="T3" fmla="*/ 200 h 200"/>
              <a:gd name="T4" fmla="*/ 224 w 224"/>
              <a:gd name="T5" fmla="*/ 0 h 200"/>
              <a:gd name="T6" fmla="*/ 0 60000 65536"/>
              <a:gd name="T7" fmla="*/ 0 60000 65536"/>
              <a:gd name="T8" fmla="*/ 0 60000 65536"/>
              <a:gd name="T9" fmla="*/ 0 w 224"/>
              <a:gd name="T10" fmla="*/ 0 h 200"/>
              <a:gd name="T11" fmla="*/ 224 w 224"/>
              <a:gd name="T12" fmla="*/ 200 h 200"/>
            </a:gdLst>
            <a:ahLst/>
            <a:cxnLst>
              <a:cxn ang="T6">
                <a:pos x="T0" y="T1"/>
              </a:cxn>
              <a:cxn ang="T7">
                <a:pos x="T2" y="T3"/>
              </a:cxn>
              <a:cxn ang="T8">
                <a:pos x="T4" y="T5"/>
              </a:cxn>
            </a:cxnLst>
            <a:rect l="T9" t="T10" r="T11" b="T12"/>
            <a:pathLst>
              <a:path w="224" h="200">
                <a:moveTo>
                  <a:pt x="0" y="200"/>
                </a:moveTo>
                <a:lnTo>
                  <a:pt x="224" y="200"/>
                </a:lnTo>
                <a:lnTo>
                  <a:pt x="224" y="0"/>
                </a:lnTo>
              </a:path>
            </a:pathLst>
          </a:custGeom>
          <a:noFill/>
          <a:ln w="0">
            <a:solidFill>
              <a:srgbClr val="000000"/>
            </a:solidFill>
            <a:prstDash val="solid"/>
            <a:round/>
            <a:headEnd/>
            <a:tailEnd/>
          </a:ln>
        </p:spPr>
        <p:txBody>
          <a:bodyPr/>
          <a:lstStyle/>
          <a:p>
            <a:endParaRPr lang="en-GB"/>
          </a:p>
        </p:txBody>
      </p:sp>
      <p:sp>
        <p:nvSpPr>
          <p:cNvPr id="23649" name="Rectangle 212"/>
          <p:cNvSpPr>
            <a:spLocks noChangeArrowheads="1"/>
          </p:cNvSpPr>
          <p:nvPr/>
        </p:nvSpPr>
        <p:spPr bwMode="auto">
          <a:xfrm>
            <a:off x="5811838" y="4100526"/>
            <a:ext cx="347852"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Time (sec)</a:t>
            </a:r>
            <a:endParaRPr lang="en-GB"/>
          </a:p>
        </p:txBody>
      </p:sp>
      <p:sp>
        <p:nvSpPr>
          <p:cNvPr id="23650" name="Rectangle 214"/>
          <p:cNvSpPr>
            <a:spLocks noChangeArrowheads="1"/>
          </p:cNvSpPr>
          <p:nvPr/>
        </p:nvSpPr>
        <p:spPr bwMode="auto">
          <a:xfrm>
            <a:off x="5754691" y="3554426"/>
            <a:ext cx="456856" cy="184666"/>
          </a:xfrm>
          <a:prstGeom prst="rect">
            <a:avLst/>
          </a:prstGeom>
          <a:noFill/>
          <a:ln w="9525">
            <a:noFill/>
            <a:miter lim="800000"/>
            <a:headEnd/>
            <a:tailEnd/>
          </a:ln>
        </p:spPr>
        <p:txBody>
          <a:bodyPr wrap="none" lIns="0" tIns="0" rIns="0" bIns="0">
            <a:spAutoFit/>
          </a:bodyPr>
          <a:lstStyle/>
          <a:p>
            <a:r>
              <a:rPr lang="en-GB" sz="1200" b="1">
                <a:solidFill>
                  <a:schemeClr val="bg1"/>
                </a:solidFill>
                <a:latin typeface="Arial Narrow" pitchFamily="34" charset="0"/>
              </a:rPr>
              <a:t>percept</a:t>
            </a:r>
            <a:endParaRPr lang="en-GB" sz="1600" b="1">
              <a:solidFill>
                <a:schemeClr val="bg1"/>
              </a:solidFill>
            </a:endParaRPr>
          </a:p>
        </p:txBody>
      </p:sp>
      <p:sp>
        <p:nvSpPr>
          <p:cNvPr id="23651" name="Freeform 216"/>
          <p:cNvSpPr>
            <a:spLocks/>
          </p:cNvSpPr>
          <p:nvPr/>
        </p:nvSpPr>
        <p:spPr bwMode="auto">
          <a:xfrm>
            <a:off x="5202241" y="2528900"/>
            <a:ext cx="1587500" cy="1428750"/>
          </a:xfrm>
          <a:custGeom>
            <a:avLst/>
            <a:gdLst>
              <a:gd name="T0" fmla="*/ 0 w 224"/>
              <a:gd name="T1" fmla="*/ 200 h 200"/>
              <a:gd name="T2" fmla="*/ 224 w 224"/>
              <a:gd name="T3" fmla="*/ 200 h 200"/>
              <a:gd name="T4" fmla="*/ 224 w 224"/>
              <a:gd name="T5" fmla="*/ 0 h 200"/>
              <a:gd name="T6" fmla="*/ 0 60000 65536"/>
              <a:gd name="T7" fmla="*/ 0 60000 65536"/>
              <a:gd name="T8" fmla="*/ 0 60000 65536"/>
              <a:gd name="T9" fmla="*/ 0 w 224"/>
              <a:gd name="T10" fmla="*/ 0 h 200"/>
              <a:gd name="T11" fmla="*/ 224 w 224"/>
              <a:gd name="T12" fmla="*/ 200 h 200"/>
            </a:gdLst>
            <a:ahLst/>
            <a:cxnLst>
              <a:cxn ang="T6">
                <a:pos x="T0" y="T1"/>
              </a:cxn>
              <a:cxn ang="T7">
                <a:pos x="T2" y="T3"/>
              </a:cxn>
              <a:cxn ang="T8">
                <a:pos x="T4" y="T5"/>
              </a:cxn>
            </a:cxnLst>
            <a:rect l="T9" t="T10" r="T11" b="T12"/>
            <a:pathLst>
              <a:path w="224" h="200">
                <a:moveTo>
                  <a:pt x="0" y="200"/>
                </a:moveTo>
                <a:lnTo>
                  <a:pt x="224" y="200"/>
                </a:lnTo>
                <a:lnTo>
                  <a:pt x="224" y="0"/>
                </a:lnTo>
              </a:path>
            </a:pathLst>
          </a:custGeom>
          <a:noFill/>
          <a:ln w="0">
            <a:solidFill>
              <a:srgbClr val="000000"/>
            </a:solidFill>
            <a:prstDash val="solid"/>
            <a:round/>
            <a:headEnd/>
            <a:tailEnd/>
          </a:ln>
        </p:spPr>
        <p:txBody>
          <a:bodyPr/>
          <a:lstStyle/>
          <a:p>
            <a:endParaRPr lang="en-GB" sz="1600"/>
          </a:p>
        </p:txBody>
      </p:sp>
      <p:sp>
        <p:nvSpPr>
          <p:cNvPr id="23652" name="Line 218"/>
          <p:cNvSpPr>
            <a:spLocks noChangeShapeType="1"/>
          </p:cNvSpPr>
          <p:nvPr/>
        </p:nvSpPr>
        <p:spPr bwMode="auto">
          <a:xfrm>
            <a:off x="5202241" y="3957650"/>
            <a:ext cx="1587500" cy="0"/>
          </a:xfrm>
          <a:prstGeom prst="line">
            <a:avLst/>
          </a:prstGeom>
          <a:noFill/>
          <a:ln w="0">
            <a:solidFill>
              <a:srgbClr val="000000"/>
            </a:solidFill>
            <a:round/>
            <a:headEnd/>
            <a:tailEnd/>
          </a:ln>
        </p:spPr>
        <p:txBody>
          <a:bodyPr/>
          <a:lstStyle/>
          <a:p>
            <a:endParaRPr lang="en-GB" sz="1600"/>
          </a:p>
        </p:txBody>
      </p:sp>
      <p:sp>
        <p:nvSpPr>
          <p:cNvPr id="23653" name="Line 220"/>
          <p:cNvSpPr>
            <a:spLocks noChangeShapeType="1"/>
          </p:cNvSpPr>
          <p:nvPr/>
        </p:nvSpPr>
        <p:spPr bwMode="auto">
          <a:xfrm flipV="1">
            <a:off x="5599113" y="3935426"/>
            <a:ext cx="0" cy="22225"/>
          </a:xfrm>
          <a:prstGeom prst="line">
            <a:avLst/>
          </a:prstGeom>
          <a:noFill/>
          <a:ln w="0">
            <a:solidFill>
              <a:srgbClr val="000000"/>
            </a:solidFill>
            <a:round/>
            <a:headEnd/>
            <a:tailEnd/>
          </a:ln>
        </p:spPr>
        <p:txBody>
          <a:bodyPr/>
          <a:lstStyle/>
          <a:p>
            <a:endParaRPr lang="en-GB" sz="1600"/>
          </a:p>
        </p:txBody>
      </p:sp>
      <p:sp>
        <p:nvSpPr>
          <p:cNvPr id="23654" name="Rectangle 222"/>
          <p:cNvSpPr>
            <a:spLocks noChangeArrowheads="1"/>
          </p:cNvSpPr>
          <p:nvPr/>
        </p:nvSpPr>
        <p:spPr bwMode="auto">
          <a:xfrm>
            <a:off x="5549900" y="3978288"/>
            <a:ext cx="104196"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0.5</a:t>
            </a:r>
            <a:endParaRPr lang="en-GB"/>
          </a:p>
        </p:txBody>
      </p:sp>
      <p:sp>
        <p:nvSpPr>
          <p:cNvPr id="23655" name="Line 223"/>
          <p:cNvSpPr>
            <a:spLocks noChangeShapeType="1"/>
          </p:cNvSpPr>
          <p:nvPr/>
        </p:nvSpPr>
        <p:spPr bwMode="auto">
          <a:xfrm flipV="1">
            <a:off x="5995988" y="3935426"/>
            <a:ext cx="0" cy="22225"/>
          </a:xfrm>
          <a:prstGeom prst="line">
            <a:avLst/>
          </a:prstGeom>
          <a:noFill/>
          <a:ln w="0">
            <a:solidFill>
              <a:srgbClr val="000000"/>
            </a:solidFill>
            <a:round/>
            <a:headEnd/>
            <a:tailEnd/>
          </a:ln>
        </p:spPr>
        <p:txBody>
          <a:bodyPr/>
          <a:lstStyle/>
          <a:p>
            <a:endParaRPr lang="en-GB" sz="1600"/>
          </a:p>
        </p:txBody>
      </p:sp>
      <p:sp>
        <p:nvSpPr>
          <p:cNvPr id="23656" name="Rectangle 225"/>
          <p:cNvSpPr>
            <a:spLocks noChangeArrowheads="1"/>
          </p:cNvSpPr>
          <p:nvPr/>
        </p:nvSpPr>
        <p:spPr bwMode="auto">
          <a:xfrm>
            <a:off x="5973763" y="3978288"/>
            <a:ext cx="41678"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1</a:t>
            </a:r>
            <a:endParaRPr lang="en-GB"/>
          </a:p>
        </p:txBody>
      </p:sp>
      <p:sp>
        <p:nvSpPr>
          <p:cNvPr id="23657" name="Line 226"/>
          <p:cNvSpPr>
            <a:spLocks noChangeShapeType="1"/>
          </p:cNvSpPr>
          <p:nvPr/>
        </p:nvSpPr>
        <p:spPr bwMode="auto">
          <a:xfrm flipV="1">
            <a:off x="6392863" y="3935426"/>
            <a:ext cx="0" cy="22225"/>
          </a:xfrm>
          <a:prstGeom prst="line">
            <a:avLst/>
          </a:prstGeom>
          <a:noFill/>
          <a:ln w="0">
            <a:solidFill>
              <a:srgbClr val="000000"/>
            </a:solidFill>
            <a:round/>
            <a:headEnd/>
            <a:tailEnd/>
          </a:ln>
        </p:spPr>
        <p:txBody>
          <a:bodyPr/>
          <a:lstStyle/>
          <a:p>
            <a:endParaRPr lang="en-GB" sz="1600"/>
          </a:p>
        </p:txBody>
      </p:sp>
      <p:sp>
        <p:nvSpPr>
          <p:cNvPr id="23658" name="Rectangle 228"/>
          <p:cNvSpPr>
            <a:spLocks noChangeArrowheads="1"/>
          </p:cNvSpPr>
          <p:nvPr/>
        </p:nvSpPr>
        <p:spPr bwMode="auto">
          <a:xfrm>
            <a:off x="6343650" y="3978288"/>
            <a:ext cx="104196"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1.5</a:t>
            </a:r>
            <a:endParaRPr lang="en-GB"/>
          </a:p>
        </p:txBody>
      </p:sp>
      <p:sp>
        <p:nvSpPr>
          <p:cNvPr id="23659" name="Freeform 252"/>
          <p:cNvSpPr>
            <a:spLocks/>
          </p:cNvSpPr>
          <p:nvPr/>
        </p:nvSpPr>
        <p:spPr bwMode="auto">
          <a:xfrm>
            <a:off x="5202241" y="2528900"/>
            <a:ext cx="1587500" cy="1428750"/>
          </a:xfrm>
          <a:custGeom>
            <a:avLst/>
            <a:gdLst>
              <a:gd name="T0" fmla="*/ 0 w 224"/>
              <a:gd name="T1" fmla="*/ 200 h 200"/>
              <a:gd name="T2" fmla="*/ 224 w 224"/>
              <a:gd name="T3" fmla="*/ 200 h 200"/>
              <a:gd name="T4" fmla="*/ 224 w 224"/>
              <a:gd name="T5" fmla="*/ 0 h 200"/>
              <a:gd name="T6" fmla="*/ 0 60000 65536"/>
              <a:gd name="T7" fmla="*/ 0 60000 65536"/>
              <a:gd name="T8" fmla="*/ 0 60000 65536"/>
              <a:gd name="T9" fmla="*/ 0 w 224"/>
              <a:gd name="T10" fmla="*/ 0 h 200"/>
              <a:gd name="T11" fmla="*/ 224 w 224"/>
              <a:gd name="T12" fmla="*/ 200 h 200"/>
            </a:gdLst>
            <a:ahLst/>
            <a:cxnLst>
              <a:cxn ang="T6">
                <a:pos x="T0" y="T1"/>
              </a:cxn>
              <a:cxn ang="T7">
                <a:pos x="T2" y="T3"/>
              </a:cxn>
              <a:cxn ang="T8">
                <a:pos x="T4" y="T5"/>
              </a:cxn>
            </a:cxnLst>
            <a:rect l="T9" t="T10" r="T11" b="T12"/>
            <a:pathLst>
              <a:path w="224" h="200">
                <a:moveTo>
                  <a:pt x="0" y="200"/>
                </a:moveTo>
                <a:lnTo>
                  <a:pt x="224" y="200"/>
                </a:lnTo>
                <a:lnTo>
                  <a:pt x="224" y="0"/>
                </a:lnTo>
              </a:path>
            </a:pathLst>
          </a:custGeom>
          <a:noFill/>
          <a:ln w="0">
            <a:solidFill>
              <a:srgbClr val="000000"/>
            </a:solidFill>
            <a:prstDash val="solid"/>
            <a:round/>
            <a:headEnd/>
            <a:tailEnd/>
          </a:ln>
        </p:spPr>
        <p:txBody>
          <a:bodyPr/>
          <a:lstStyle/>
          <a:p>
            <a:endParaRPr lang="en-GB" sz="1600"/>
          </a:p>
        </p:txBody>
      </p:sp>
      <p:sp>
        <p:nvSpPr>
          <p:cNvPr id="23660" name="Rectangle 254"/>
          <p:cNvSpPr>
            <a:spLocks noChangeArrowheads="1"/>
          </p:cNvSpPr>
          <p:nvPr/>
        </p:nvSpPr>
        <p:spPr bwMode="auto">
          <a:xfrm>
            <a:off x="5202241" y="4679956"/>
            <a:ext cx="1587500" cy="1420813"/>
          </a:xfrm>
          <a:prstGeom prst="rect">
            <a:avLst/>
          </a:prstGeom>
          <a:solidFill>
            <a:srgbClr val="FFFFFF"/>
          </a:solidFill>
          <a:ln w="9525">
            <a:noFill/>
            <a:miter lim="800000"/>
            <a:headEnd/>
            <a:tailEnd/>
          </a:ln>
        </p:spPr>
        <p:txBody>
          <a:bodyPr/>
          <a:lstStyle/>
          <a:p>
            <a:endParaRPr lang="en-GB"/>
          </a:p>
        </p:txBody>
      </p:sp>
      <p:sp>
        <p:nvSpPr>
          <p:cNvPr id="23661" name="Rectangle 255"/>
          <p:cNvSpPr>
            <a:spLocks noChangeArrowheads="1"/>
          </p:cNvSpPr>
          <p:nvPr/>
        </p:nvSpPr>
        <p:spPr bwMode="auto">
          <a:xfrm>
            <a:off x="5202241" y="4679956"/>
            <a:ext cx="1587500" cy="1420813"/>
          </a:xfrm>
          <a:prstGeom prst="rect">
            <a:avLst/>
          </a:prstGeom>
          <a:noFill/>
          <a:ln w="0">
            <a:solidFill>
              <a:srgbClr val="FFFFFF"/>
            </a:solidFill>
            <a:miter lim="800000"/>
            <a:headEnd/>
            <a:tailEnd/>
          </a:ln>
        </p:spPr>
        <p:txBody>
          <a:bodyPr/>
          <a:lstStyle/>
          <a:p>
            <a:endParaRPr lang="en-GB"/>
          </a:p>
        </p:txBody>
      </p:sp>
      <p:sp>
        <p:nvSpPr>
          <p:cNvPr id="23662" name="Line 256"/>
          <p:cNvSpPr>
            <a:spLocks noChangeShapeType="1"/>
          </p:cNvSpPr>
          <p:nvPr/>
        </p:nvSpPr>
        <p:spPr bwMode="auto">
          <a:xfrm>
            <a:off x="5202241" y="4679950"/>
            <a:ext cx="1587500" cy="0"/>
          </a:xfrm>
          <a:prstGeom prst="line">
            <a:avLst/>
          </a:prstGeom>
          <a:noFill/>
          <a:ln w="0">
            <a:solidFill>
              <a:srgbClr val="000000"/>
            </a:solidFill>
            <a:round/>
            <a:headEnd/>
            <a:tailEnd/>
          </a:ln>
        </p:spPr>
        <p:txBody>
          <a:bodyPr/>
          <a:lstStyle/>
          <a:p>
            <a:endParaRPr lang="en-GB"/>
          </a:p>
        </p:txBody>
      </p:sp>
      <p:sp>
        <p:nvSpPr>
          <p:cNvPr id="23663" name="Freeform 257"/>
          <p:cNvSpPr>
            <a:spLocks/>
          </p:cNvSpPr>
          <p:nvPr/>
        </p:nvSpPr>
        <p:spPr bwMode="auto">
          <a:xfrm>
            <a:off x="5202241" y="4679956"/>
            <a:ext cx="1587500" cy="1420813"/>
          </a:xfrm>
          <a:custGeom>
            <a:avLst/>
            <a:gdLst>
              <a:gd name="T0" fmla="*/ 0 w 224"/>
              <a:gd name="T1" fmla="*/ 199 h 199"/>
              <a:gd name="T2" fmla="*/ 224 w 224"/>
              <a:gd name="T3" fmla="*/ 199 h 199"/>
              <a:gd name="T4" fmla="*/ 224 w 224"/>
              <a:gd name="T5" fmla="*/ 0 h 199"/>
              <a:gd name="T6" fmla="*/ 0 60000 65536"/>
              <a:gd name="T7" fmla="*/ 0 60000 65536"/>
              <a:gd name="T8" fmla="*/ 0 60000 65536"/>
              <a:gd name="T9" fmla="*/ 0 w 224"/>
              <a:gd name="T10" fmla="*/ 0 h 199"/>
              <a:gd name="T11" fmla="*/ 224 w 224"/>
              <a:gd name="T12" fmla="*/ 199 h 199"/>
            </a:gdLst>
            <a:ahLst/>
            <a:cxnLst>
              <a:cxn ang="T6">
                <a:pos x="T0" y="T1"/>
              </a:cxn>
              <a:cxn ang="T7">
                <a:pos x="T2" y="T3"/>
              </a:cxn>
              <a:cxn ang="T8">
                <a:pos x="T4" y="T5"/>
              </a:cxn>
            </a:cxnLst>
            <a:rect l="T9" t="T10" r="T11" b="T12"/>
            <a:pathLst>
              <a:path w="224" h="199">
                <a:moveTo>
                  <a:pt x="0" y="199"/>
                </a:moveTo>
                <a:lnTo>
                  <a:pt x="224" y="199"/>
                </a:lnTo>
                <a:lnTo>
                  <a:pt x="224" y="0"/>
                </a:lnTo>
              </a:path>
            </a:pathLst>
          </a:custGeom>
          <a:noFill/>
          <a:ln w="0">
            <a:solidFill>
              <a:srgbClr val="000000"/>
            </a:solidFill>
            <a:prstDash val="solid"/>
            <a:round/>
            <a:headEnd/>
            <a:tailEnd/>
          </a:ln>
        </p:spPr>
        <p:txBody>
          <a:bodyPr/>
          <a:lstStyle/>
          <a:p>
            <a:endParaRPr lang="en-GB"/>
          </a:p>
        </p:txBody>
      </p:sp>
      <p:sp>
        <p:nvSpPr>
          <p:cNvPr id="23664" name="Line 258"/>
          <p:cNvSpPr>
            <a:spLocks noChangeShapeType="1"/>
          </p:cNvSpPr>
          <p:nvPr/>
        </p:nvSpPr>
        <p:spPr bwMode="auto">
          <a:xfrm flipV="1">
            <a:off x="5202238" y="4679956"/>
            <a:ext cx="0" cy="1420813"/>
          </a:xfrm>
          <a:prstGeom prst="line">
            <a:avLst/>
          </a:prstGeom>
          <a:noFill/>
          <a:ln w="0">
            <a:solidFill>
              <a:srgbClr val="000000"/>
            </a:solidFill>
            <a:round/>
            <a:headEnd/>
            <a:tailEnd/>
          </a:ln>
        </p:spPr>
        <p:txBody>
          <a:bodyPr/>
          <a:lstStyle/>
          <a:p>
            <a:endParaRPr lang="en-GB"/>
          </a:p>
        </p:txBody>
      </p:sp>
      <p:sp>
        <p:nvSpPr>
          <p:cNvPr id="23665" name="Line 259"/>
          <p:cNvSpPr>
            <a:spLocks noChangeShapeType="1"/>
          </p:cNvSpPr>
          <p:nvPr/>
        </p:nvSpPr>
        <p:spPr bwMode="auto">
          <a:xfrm>
            <a:off x="5202241" y="6100763"/>
            <a:ext cx="1587500" cy="0"/>
          </a:xfrm>
          <a:prstGeom prst="line">
            <a:avLst/>
          </a:prstGeom>
          <a:noFill/>
          <a:ln w="0">
            <a:solidFill>
              <a:srgbClr val="000000"/>
            </a:solidFill>
            <a:round/>
            <a:headEnd/>
            <a:tailEnd/>
          </a:ln>
        </p:spPr>
        <p:txBody>
          <a:bodyPr/>
          <a:lstStyle/>
          <a:p>
            <a:endParaRPr lang="en-GB"/>
          </a:p>
        </p:txBody>
      </p:sp>
      <p:sp>
        <p:nvSpPr>
          <p:cNvPr id="23666" name="Line 260"/>
          <p:cNvSpPr>
            <a:spLocks noChangeShapeType="1"/>
          </p:cNvSpPr>
          <p:nvPr/>
        </p:nvSpPr>
        <p:spPr bwMode="auto">
          <a:xfrm flipV="1">
            <a:off x="5202238" y="4679956"/>
            <a:ext cx="0" cy="1420813"/>
          </a:xfrm>
          <a:prstGeom prst="line">
            <a:avLst/>
          </a:prstGeom>
          <a:noFill/>
          <a:ln w="0">
            <a:solidFill>
              <a:srgbClr val="000000"/>
            </a:solidFill>
            <a:round/>
            <a:headEnd/>
            <a:tailEnd/>
          </a:ln>
        </p:spPr>
        <p:txBody>
          <a:bodyPr/>
          <a:lstStyle/>
          <a:p>
            <a:endParaRPr lang="en-GB"/>
          </a:p>
        </p:txBody>
      </p:sp>
      <p:sp>
        <p:nvSpPr>
          <p:cNvPr id="23667" name="Line 261"/>
          <p:cNvSpPr>
            <a:spLocks noChangeShapeType="1"/>
          </p:cNvSpPr>
          <p:nvPr/>
        </p:nvSpPr>
        <p:spPr bwMode="auto">
          <a:xfrm flipV="1">
            <a:off x="5591175" y="6080125"/>
            <a:ext cx="0" cy="20638"/>
          </a:xfrm>
          <a:prstGeom prst="line">
            <a:avLst/>
          </a:prstGeom>
          <a:noFill/>
          <a:ln w="0">
            <a:solidFill>
              <a:srgbClr val="000000"/>
            </a:solidFill>
            <a:round/>
            <a:headEnd/>
            <a:tailEnd/>
          </a:ln>
        </p:spPr>
        <p:txBody>
          <a:bodyPr/>
          <a:lstStyle/>
          <a:p>
            <a:endParaRPr lang="en-GB"/>
          </a:p>
        </p:txBody>
      </p:sp>
      <p:sp>
        <p:nvSpPr>
          <p:cNvPr id="23668" name="Line 262"/>
          <p:cNvSpPr>
            <a:spLocks noChangeShapeType="1"/>
          </p:cNvSpPr>
          <p:nvPr/>
        </p:nvSpPr>
        <p:spPr bwMode="auto">
          <a:xfrm>
            <a:off x="5591175" y="4679950"/>
            <a:ext cx="0" cy="14288"/>
          </a:xfrm>
          <a:prstGeom prst="line">
            <a:avLst/>
          </a:prstGeom>
          <a:noFill/>
          <a:ln w="0">
            <a:solidFill>
              <a:srgbClr val="000000"/>
            </a:solidFill>
            <a:round/>
            <a:headEnd/>
            <a:tailEnd/>
          </a:ln>
        </p:spPr>
        <p:txBody>
          <a:bodyPr/>
          <a:lstStyle/>
          <a:p>
            <a:endParaRPr lang="en-GB"/>
          </a:p>
        </p:txBody>
      </p:sp>
      <p:sp>
        <p:nvSpPr>
          <p:cNvPr id="23669" name="Rectangle 263"/>
          <p:cNvSpPr>
            <a:spLocks noChangeArrowheads="1"/>
          </p:cNvSpPr>
          <p:nvPr/>
        </p:nvSpPr>
        <p:spPr bwMode="auto">
          <a:xfrm>
            <a:off x="5527676" y="6122988"/>
            <a:ext cx="125034"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500</a:t>
            </a:r>
            <a:endParaRPr lang="en-GB"/>
          </a:p>
        </p:txBody>
      </p:sp>
      <p:sp>
        <p:nvSpPr>
          <p:cNvPr id="23670" name="Line 264"/>
          <p:cNvSpPr>
            <a:spLocks noChangeShapeType="1"/>
          </p:cNvSpPr>
          <p:nvPr/>
        </p:nvSpPr>
        <p:spPr bwMode="auto">
          <a:xfrm flipV="1">
            <a:off x="5988050" y="6080125"/>
            <a:ext cx="0" cy="20638"/>
          </a:xfrm>
          <a:prstGeom prst="line">
            <a:avLst/>
          </a:prstGeom>
          <a:noFill/>
          <a:ln w="0">
            <a:solidFill>
              <a:srgbClr val="000000"/>
            </a:solidFill>
            <a:round/>
            <a:headEnd/>
            <a:tailEnd/>
          </a:ln>
        </p:spPr>
        <p:txBody>
          <a:bodyPr/>
          <a:lstStyle/>
          <a:p>
            <a:endParaRPr lang="en-GB"/>
          </a:p>
        </p:txBody>
      </p:sp>
      <p:sp>
        <p:nvSpPr>
          <p:cNvPr id="23671" name="Line 265"/>
          <p:cNvSpPr>
            <a:spLocks noChangeShapeType="1"/>
          </p:cNvSpPr>
          <p:nvPr/>
        </p:nvSpPr>
        <p:spPr bwMode="auto">
          <a:xfrm>
            <a:off x="5988050" y="4679950"/>
            <a:ext cx="0" cy="14288"/>
          </a:xfrm>
          <a:prstGeom prst="line">
            <a:avLst/>
          </a:prstGeom>
          <a:noFill/>
          <a:ln w="0">
            <a:solidFill>
              <a:srgbClr val="000000"/>
            </a:solidFill>
            <a:round/>
            <a:headEnd/>
            <a:tailEnd/>
          </a:ln>
        </p:spPr>
        <p:txBody>
          <a:bodyPr/>
          <a:lstStyle/>
          <a:p>
            <a:endParaRPr lang="en-GB"/>
          </a:p>
        </p:txBody>
      </p:sp>
      <p:sp>
        <p:nvSpPr>
          <p:cNvPr id="23672" name="Rectangle 266"/>
          <p:cNvSpPr>
            <a:spLocks noChangeArrowheads="1"/>
          </p:cNvSpPr>
          <p:nvPr/>
        </p:nvSpPr>
        <p:spPr bwMode="auto">
          <a:xfrm>
            <a:off x="5903913" y="6122988"/>
            <a:ext cx="166712"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1000</a:t>
            </a:r>
            <a:endParaRPr lang="en-GB"/>
          </a:p>
        </p:txBody>
      </p:sp>
      <p:sp>
        <p:nvSpPr>
          <p:cNvPr id="23673" name="Line 267"/>
          <p:cNvSpPr>
            <a:spLocks noChangeShapeType="1"/>
          </p:cNvSpPr>
          <p:nvPr/>
        </p:nvSpPr>
        <p:spPr bwMode="auto">
          <a:xfrm flipV="1">
            <a:off x="6384925" y="6080125"/>
            <a:ext cx="0" cy="20638"/>
          </a:xfrm>
          <a:prstGeom prst="line">
            <a:avLst/>
          </a:prstGeom>
          <a:noFill/>
          <a:ln w="0">
            <a:solidFill>
              <a:srgbClr val="000000"/>
            </a:solidFill>
            <a:round/>
            <a:headEnd/>
            <a:tailEnd/>
          </a:ln>
        </p:spPr>
        <p:txBody>
          <a:bodyPr/>
          <a:lstStyle/>
          <a:p>
            <a:endParaRPr lang="en-GB"/>
          </a:p>
        </p:txBody>
      </p:sp>
      <p:sp>
        <p:nvSpPr>
          <p:cNvPr id="23674" name="Line 268"/>
          <p:cNvSpPr>
            <a:spLocks noChangeShapeType="1"/>
          </p:cNvSpPr>
          <p:nvPr/>
        </p:nvSpPr>
        <p:spPr bwMode="auto">
          <a:xfrm>
            <a:off x="6384925" y="4679950"/>
            <a:ext cx="0" cy="14288"/>
          </a:xfrm>
          <a:prstGeom prst="line">
            <a:avLst/>
          </a:prstGeom>
          <a:noFill/>
          <a:ln w="0">
            <a:solidFill>
              <a:srgbClr val="000000"/>
            </a:solidFill>
            <a:round/>
            <a:headEnd/>
            <a:tailEnd/>
          </a:ln>
        </p:spPr>
        <p:txBody>
          <a:bodyPr/>
          <a:lstStyle/>
          <a:p>
            <a:endParaRPr lang="en-GB"/>
          </a:p>
        </p:txBody>
      </p:sp>
      <p:sp>
        <p:nvSpPr>
          <p:cNvPr id="23675" name="Rectangle 269"/>
          <p:cNvSpPr>
            <a:spLocks noChangeArrowheads="1"/>
          </p:cNvSpPr>
          <p:nvPr/>
        </p:nvSpPr>
        <p:spPr bwMode="auto">
          <a:xfrm>
            <a:off x="6300788" y="6122988"/>
            <a:ext cx="166712"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1500</a:t>
            </a:r>
            <a:endParaRPr lang="en-GB"/>
          </a:p>
        </p:txBody>
      </p:sp>
      <p:sp>
        <p:nvSpPr>
          <p:cNvPr id="23676" name="Line 270"/>
          <p:cNvSpPr>
            <a:spLocks noChangeShapeType="1"/>
          </p:cNvSpPr>
          <p:nvPr/>
        </p:nvSpPr>
        <p:spPr bwMode="auto">
          <a:xfrm flipV="1">
            <a:off x="6789738" y="6080125"/>
            <a:ext cx="0" cy="20638"/>
          </a:xfrm>
          <a:prstGeom prst="line">
            <a:avLst/>
          </a:prstGeom>
          <a:noFill/>
          <a:ln w="0">
            <a:solidFill>
              <a:srgbClr val="000000"/>
            </a:solidFill>
            <a:round/>
            <a:headEnd/>
            <a:tailEnd/>
          </a:ln>
        </p:spPr>
        <p:txBody>
          <a:bodyPr/>
          <a:lstStyle/>
          <a:p>
            <a:endParaRPr lang="en-GB"/>
          </a:p>
        </p:txBody>
      </p:sp>
      <p:sp>
        <p:nvSpPr>
          <p:cNvPr id="23677" name="Line 271"/>
          <p:cNvSpPr>
            <a:spLocks noChangeShapeType="1"/>
          </p:cNvSpPr>
          <p:nvPr/>
        </p:nvSpPr>
        <p:spPr bwMode="auto">
          <a:xfrm>
            <a:off x="6789738" y="4679950"/>
            <a:ext cx="0" cy="14288"/>
          </a:xfrm>
          <a:prstGeom prst="line">
            <a:avLst/>
          </a:prstGeom>
          <a:noFill/>
          <a:ln w="0">
            <a:solidFill>
              <a:srgbClr val="000000"/>
            </a:solidFill>
            <a:round/>
            <a:headEnd/>
            <a:tailEnd/>
          </a:ln>
        </p:spPr>
        <p:txBody>
          <a:bodyPr/>
          <a:lstStyle/>
          <a:p>
            <a:endParaRPr lang="en-GB"/>
          </a:p>
        </p:txBody>
      </p:sp>
      <p:sp>
        <p:nvSpPr>
          <p:cNvPr id="23678" name="Rectangle 272"/>
          <p:cNvSpPr>
            <a:spLocks noChangeArrowheads="1"/>
          </p:cNvSpPr>
          <p:nvPr/>
        </p:nvSpPr>
        <p:spPr bwMode="auto">
          <a:xfrm>
            <a:off x="6704013" y="6122988"/>
            <a:ext cx="166712"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2000</a:t>
            </a:r>
            <a:endParaRPr lang="en-GB"/>
          </a:p>
        </p:txBody>
      </p:sp>
      <p:sp>
        <p:nvSpPr>
          <p:cNvPr id="23679" name="Line 273"/>
          <p:cNvSpPr>
            <a:spLocks noChangeShapeType="1"/>
          </p:cNvSpPr>
          <p:nvPr/>
        </p:nvSpPr>
        <p:spPr bwMode="auto">
          <a:xfrm>
            <a:off x="5202238" y="6100763"/>
            <a:ext cx="14287" cy="0"/>
          </a:xfrm>
          <a:prstGeom prst="line">
            <a:avLst/>
          </a:prstGeom>
          <a:noFill/>
          <a:ln w="0">
            <a:solidFill>
              <a:srgbClr val="000000"/>
            </a:solidFill>
            <a:round/>
            <a:headEnd/>
            <a:tailEnd/>
          </a:ln>
        </p:spPr>
        <p:txBody>
          <a:bodyPr/>
          <a:lstStyle/>
          <a:p>
            <a:endParaRPr lang="en-GB"/>
          </a:p>
        </p:txBody>
      </p:sp>
      <p:sp>
        <p:nvSpPr>
          <p:cNvPr id="23680" name="Line 274"/>
          <p:cNvSpPr>
            <a:spLocks noChangeShapeType="1"/>
          </p:cNvSpPr>
          <p:nvPr/>
        </p:nvSpPr>
        <p:spPr bwMode="auto">
          <a:xfrm flipH="1">
            <a:off x="6767517" y="6100763"/>
            <a:ext cx="22225" cy="0"/>
          </a:xfrm>
          <a:prstGeom prst="line">
            <a:avLst/>
          </a:prstGeom>
          <a:noFill/>
          <a:ln w="0">
            <a:solidFill>
              <a:srgbClr val="000000"/>
            </a:solidFill>
            <a:round/>
            <a:headEnd/>
            <a:tailEnd/>
          </a:ln>
        </p:spPr>
        <p:txBody>
          <a:bodyPr/>
          <a:lstStyle/>
          <a:p>
            <a:endParaRPr lang="en-GB"/>
          </a:p>
        </p:txBody>
      </p:sp>
      <p:sp>
        <p:nvSpPr>
          <p:cNvPr id="23681" name="Rectangle 275"/>
          <p:cNvSpPr>
            <a:spLocks noChangeArrowheads="1"/>
          </p:cNvSpPr>
          <p:nvPr/>
        </p:nvSpPr>
        <p:spPr bwMode="auto">
          <a:xfrm>
            <a:off x="5018089" y="6043613"/>
            <a:ext cx="149080"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-100</a:t>
            </a:r>
            <a:endParaRPr lang="en-GB"/>
          </a:p>
        </p:txBody>
      </p:sp>
      <p:sp>
        <p:nvSpPr>
          <p:cNvPr id="23682" name="Line 276"/>
          <p:cNvSpPr>
            <a:spLocks noChangeShapeType="1"/>
          </p:cNvSpPr>
          <p:nvPr/>
        </p:nvSpPr>
        <p:spPr bwMode="auto">
          <a:xfrm>
            <a:off x="5202238" y="5743575"/>
            <a:ext cx="14287" cy="0"/>
          </a:xfrm>
          <a:prstGeom prst="line">
            <a:avLst/>
          </a:prstGeom>
          <a:noFill/>
          <a:ln w="0">
            <a:solidFill>
              <a:srgbClr val="000000"/>
            </a:solidFill>
            <a:round/>
            <a:headEnd/>
            <a:tailEnd/>
          </a:ln>
        </p:spPr>
        <p:txBody>
          <a:bodyPr/>
          <a:lstStyle/>
          <a:p>
            <a:endParaRPr lang="en-GB"/>
          </a:p>
        </p:txBody>
      </p:sp>
      <p:sp>
        <p:nvSpPr>
          <p:cNvPr id="23683" name="Line 277"/>
          <p:cNvSpPr>
            <a:spLocks noChangeShapeType="1"/>
          </p:cNvSpPr>
          <p:nvPr/>
        </p:nvSpPr>
        <p:spPr bwMode="auto">
          <a:xfrm flipH="1">
            <a:off x="6767517" y="5743575"/>
            <a:ext cx="22225" cy="0"/>
          </a:xfrm>
          <a:prstGeom prst="line">
            <a:avLst/>
          </a:prstGeom>
          <a:noFill/>
          <a:ln w="0">
            <a:solidFill>
              <a:srgbClr val="000000"/>
            </a:solidFill>
            <a:round/>
            <a:headEnd/>
            <a:tailEnd/>
          </a:ln>
        </p:spPr>
        <p:txBody>
          <a:bodyPr/>
          <a:lstStyle/>
          <a:p>
            <a:endParaRPr lang="en-GB"/>
          </a:p>
        </p:txBody>
      </p:sp>
      <p:sp>
        <p:nvSpPr>
          <p:cNvPr id="23684" name="Rectangle 278"/>
          <p:cNvSpPr>
            <a:spLocks noChangeArrowheads="1"/>
          </p:cNvSpPr>
          <p:nvPr/>
        </p:nvSpPr>
        <p:spPr bwMode="auto">
          <a:xfrm>
            <a:off x="5060951" y="5686426"/>
            <a:ext cx="107402"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-50</a:t>
            </a:r>
            <a:endParaRPr lang="en-GB"/>
          </a:p>
        </p:txBody>
      </p:sp>
      <p:sp>
        <p:nvSpPr>
          <p:cNvPr id="23685" name="Line 279"/>
          <p:cNvSpPr>
            <a:spLocks noChangeShapeType="1"/>
          </p:cNvSpPr>
          <p:nvPr/>
        </p:nvSpPr>
        <p:spPr bwMode="auto">
          <a:xfrm>
            <a:off x="5202238" y="5386388"/>
            <a:ext cx="14287" cy="0"/>
          </a:xfrm>
          <a:prstGeom prst="line">
            <a:avLst/>
          </a:prstGeom>
          <a:noFill/>
          <a:ln w="0">
            <a:solidFill>
              <a:srgbClr val="000000"/>
            </a:solidFill>
            <a:round/>
            <a:headEnd/>
            <a:tailEnd/>
          </a:ln>
        </p:spPr>
        <p:txBody>
          <a:bodyPr/>
          <a:lstStyle/>
          <a:p>
            <a:endParaRPr lang="en-GB"/>
          </a:p>
        </p:txBody>
      </p:sp>
      <p:sp>
        <p:nvSpPr>
          <p:cNvPr id="23686" name="Line 280"/>
          <p:cNvSpPr>
            <a:spLocks noChangeShapeType="1"/>
          </p:cNvSpPr>
          <p:nvPr/>
        </p:nvSpPr>
        <p:spPr bwMode="auto">
          <a:xfrm flipH="1">
            <a:off x="6767517" y="5386388"/>
            <a:ext cx="22225" cy="0"/>
          </a:xfrm>
          <a:prstGeom prst="line">
            <a:avLst/>
          </a:prstGeom>
          <a:noFill/>
          <a:ln w="0">
            <a:solidFill>
              <a:srgbClr val="000000"/>
            </a:solidFill>
            <a:round/>
            <a:headEnd/>
            <a:tailEnd/>
          </a:ln>
        </p:spPr>
        <p:txBody>
          <a:bodyPr/>
          <a:lstStyle/>
          <a:p>
            <a:endParaRPr lang="en-GB"/>
          </a:p>
        </p:txBody>
      </p:sp>
      <p:sp>
        <p:nvSpPr>
          <p:cNvPr id="23687" name="Rectangle 281"/>
          <p:cNvSpPr>
            <a:spLocks noChangeArrowheads="1"/>
          </p:cNvSpPr>
          <p:nvPr/>
        </p:nvSpPr>
        <p:spPr bwMode="auto">
          <a:xfrm>
            <a:off x="5130801" y="5329238"/>
            <a:ext cx="41678"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0</a:t>
            </a:r>
            <a:endParaRPr lang="en-GB"/>
          </a:p>
        </p:txBody>
      </p:sp>
      <p:sp>
        <p:nvSpPr>
          <p:cNvPr id="23688" name="Line 282"/>
          <p:cNvSpPr>
            <a:spLocks noChangeShapeType="1"/>
          </p:cNvSpPr>
          <p:nvPr/>
        </p:nvSpPr>
        <p:spPr bwMode="auto">
          <a:xfrm>
            <a:off x="5202238" y="5029200"/>
            <a:ext cx="14287" cy="0"/>
          </a:xfrm>
          <a:prstGeom prst="line">
            <a:avLst/>
          </a:prstGeom>
          <a:noFill/>
          <a:ln w="0">
            <a:solidFill>
              <a:srgbClr val="000000"/>
            </a:solidFill>
            <a:round/>
            <a:headEnd/>
            <a:tailEnd/>
          </a:ln>
        </p:spPr>
        <p:txBody>
          <a:bodyPr/>
          <a:lstStyle/>
          <a:p>
            <a:endParaRPr lang="en-GB"/>
          </a:p>
        </p:txBody>
      </p:sp>
      <p:sp>
        <p:nvSpPr>
          <p:cNvPr id="23689" name="Line 283"/>
          <p:cNvSpPr>
            <a:spLocks noChangeShapeType="1"/>
          </p:cNvSpPr>
          <p:nvPr/>
        </p:nvSpPr>
        <p:spPr bwMode="auto">
          <a:xfrm flipH="1">
            <a:off x="6767517" y="5029200"/>
            <a:ext cx="22225" cy="0"/>
          </a:xfrm>
          <a:prstGeom prst="line">
            <a:avLst/>
          </a:prstGeom>
          <a:noFill/>
          <a:ln w="0">
            <a:solidFill>
              <a:srgbClr val="000000"/>
            </a:solidFill>
            <a:round/>
            <a:headEnd/>
            <a:tailEnd/>
          </a:ln>
        </p:spPr>
        <p:txBody>
          <a:bodyPr/>
          <a:lstStyle/>
          <a:p>
            <a:endParaRPr lang="en-GB"/>
          </a:p>
        </p:txBody>
      </p:sp>
      <p:sp>
        <p:nvSpPr>
          <p:cNvPr id="23690" name="Rectangle 284"/>
          <p:cNvSpPr>
            <a:spLocks noChangeArrowheads="1"/>
          </p:cNvSpPr>
          <p:nvPr/>
        </p:nvSpPr>
        <p:spPr bwMode="auto">
          <a:xfrm>
            <a:off x="5087938" y="4972051"/>
            <a:ext cx="83356"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50</a:t>
            </a:r>
            <a:endParaRPr lang="en-GB"/>
          </a:p>
        </p:txBody>
      </p:sp>
      <p:sp>
        <p:nvSpPr>
          <p:cNvPr id="23691" name="Line 285"/>
          <p:cNvSpPr>
            <a:spLocks noChangeShapeType="1"/>
          </p:cNvSpPr>
          <p:nvPr/>
        </p:nvSpPr>
        <p:spPr bwMode="auto">
          <a:xfrm>
            <a:off x="5202238" y="4679950"/>
            <a:ext cx="14287" cy="0"/>
          </a:xfrm>
          <a:prstGeom prst="line">
            <a:avLst/>
          </a:prstGeom>
          <a:noFill/>
          <a:ln w="0">
            <a:solidFill>
              <a:srgbClr val="000000"/>
            </a:solidFill>
            <a:round/>
            <a:headEnd/>
            <a:tailEnd/>
          </a:ln>
        </p:spPr>
        <p:txBody>
          <a:bodyPr/>
          <a:lstStyle/>
          <a:p>
            <a:endParaRPr lang="en-GB"/>
          </a:p>
        </p:txBody>
      </p:sp>
      <p:sp>
        <p:nvSpPr>
          <p:cNvPr id="23692" name="Line 286"/>
          <p:cNvSpPr>
            <a:spLocks noChangeShapeType="1"/>
          </p:cNvSpPr>
          <p:nvPr/>
        </p:nvSpPr>
        <p:spPr bwMode="auto">
          <a:xfrm flipH="1">
            <a:off x="6767517" y="4679950"/>
            <a:ext cx="22225" cy="0"/>
          </a:xfrm>
          <a:prstGeom prst="line">
            <a:avLst/>
          </a:prstGeom>
          <a:noFill/>
          <a:ln w="0">
            <a:solidFill>
              <a:srgbClr val="000000"/>
            </a:solidFill>
            <a:round/>
            <a:headEnd/>
            <a:tailEnd/>
          </a:ln>
        </p:spPr>
        <p:txBody>
          <a:bodyPr/>
          <a:lstStyle/>
          <a:p>
            <a:endParaRPr lang="en-GB"/>
          </a:p>
        </p:txBody>
      </p:sp>
      <p:sp>
        <p:nvSpPr>
          <p:cNvPr id="23693" name="Rectangle 287"/>
          <p:cNvSpPr>
            <a:spLocks noChangeArrowheads="1"/>
          </p:cNvSpPr>
          <p:nvPr/>
        </p:nvSpPr>
        <p:spPr bwMode="auto">
          <a:xfrm>
            <a:off x="5046664" y="4622801"/>
            <a:ext cx="125034"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100</a:t>
            </a:r>
            <a:endParaRPr lang="en-GB"/>
          </a:p>
        </p:txBody>
      </p:sp>
      <p:sp>
        <p:nvSpPr>
          <p:cNvPr id="23694" name="Line 288"/>
          <p:cNvSpPr>
            <a:spLocks noChangeShapeType="1"/>
          </p:cNvSpPr>
          <p:nvPr/>
        </p:nvSpPr>
        <p:spPr bwMode="auto">
          <a:xfrm>
            <a:off x="5202241" y="4679950"/>
            <a:ext cx="1587500" cy="0"/>
          </a:xfrm>
          <a:prstGeom prst="line">
            <a:avLst/>
          </a:prstGeom>
          <a:noFill/>
          <a:ln w="0">
            <a:solidFill>
              <a:srgbClr val="000000"/>
            </a:solidFill>
            <a:round/>
            <a:headEnd/>
            <a:tailEnd/>
          </a:ln>
        </p:spPr>
        <p:txBody>
          <a:bodyPr/>
          <a:lstStyle/>
          <a:p>
            <a:endParaRPr lang="en-GB"/>
          </a:p>
        </p:txBody>
      </p:sp>
      <p:sp>
        <p:nvSpPr>
          <p:cNvPr id="23695" name="Freeform 289"/>
          <p:cNvSpPr>
            <a:spLocks/>
          </p:cNvSpPr>
          <p:nvPr/>
        </p:nvSpPr>
        <p:spPr bwMode="auto">
          <a:xfrm>
            <a:off x="5202241" y="4679956"/>
            <a:ext cx="1587500" cy="1420813"/>
          </a:xfrm>
          <a:custGeom>
            <a:avLst/>
            <a:gdLst>
              <a:gd name="T0" fmla="*/ 0 w 224"/>
              <a:gd name="T1" fmla="*/ 199 h 199"/>
              <a:gd name="T2" fmla="*/ 224 w 224"/>
              <a:gd name="T3" fmla="*/ 199 h 199"/>
              <a:gd name="T4" fmla="*/ 224 w 224"/>
              <a:gd name="T5" fmla="*/ 0 h 199"/>
              <a:gd name="T6" fmla="*/ 0 60000 65536"/>
              <a:gd name="T7" fmla="*/ 0 60000 65536"/>
              <a:gd name="T8" fmla="*/ 0 60000 65536"/>
              <a:gd name="T9" fmla="*/ 0 w 224"/>
              <a:gd name="T10" fmla="*/ 0 h 199"/>
              <a:gd name="T11" fmla="*/ 224 w 224"/>
              <a:gd name="T12" fmla="*/ 199 h 199"/>
            </a:gdLst>
            <a:ahLst/>
            <a:cxnLst>
              <a:cxn ang="T6">
                <a:pos x="T0" y="T1"/>
              </a:cxn>
              <a:cxn ang="T7">
                <a:pos x="T2" y="T3"/>
              </a:cxn>
              <a:cxn ang="T8">
                <a:pos x="T4" y="T5"/>
              </a:cxn>
            </a:cxnLst>
            <a:rect l="T9" t="T10" r="T11" b="T12"/>
            <a:pathLst>
              <a:path w="224" h="199">
                <a:moveTo>
                  <a:pt x="0" y="199"/>
                </a:moveTo>
                <a:lnTo>
                  <a:pt x="224" y="199"/>
                </a:lnTo>
                <a:lnTo>
                  <a:pt x="224" y="0"/>
                </a:lnTo>
              </a:path>
            </a:pathLst>
          </a:custGeom>
          <a:noFill/>
          <a:ln w="0">
            <a:solidFill>
              <a:srgbClr val="000000"/>
            </a:solidFill>
            <a:prstDash val="solid"/>
            <a:round/>
            <a:headEnd/>
            <a:tailEnd/>
          </a:ln>
        </p:spPr>
        <p:txBody>
          <a:bodyPr/>
          <a:lstStyle/>
          <a:p>
            <a:endParaRPr lang="en-GB"/>
          </a:p>
        </p:txBody>
      </p:sp>
      <p:sp>
        <p:nvSpPr>
          <p:cNvPr id="23696" name="Line 290"/>
          <p:cNvSpPr>
            <a:spLocks noChangeShapeType="1"/>
          </p:cNvSpPr>
          <p:nvPr/>
        </p:nvSpPr>
        <p:spPr bwMode="auto">
          <a:xfrm flipV="1">
            <a:off x="5202238" y="4679956"/>
            <a:ext cx="0" cy="1420813"/>
          </a:xfrm>
          <a:prstGeom prst="line">
            <a:avLst/>
          </a:prstGeom>
          <a:noFill/>
          <a:ln w="0">
            <a:solidFill>
              <a:srgbClr val="000000"/>
            </a:solidFill>
            <a:round/>
            <a:headEnd/>
            <a:tailEnd/>
          </a:ln>
        </p:spPr>
        <p:txBody>
          <a:bodyPr/>
          <a:lstStyle/>
          <a:p>
            <a:endParaRPr lang="en-GB"/>
          </a:p>
        </p:txBody>
      </p:sp>
      <p:sp>
        <p:nvSpPr>
          <p:cNvPr id="23697" name="Rectangle 291"/>
          <p:cNvSpPr>
            <a:spLocks noChangeArrowheads="1"/>
          </p:cNvSpPr>
          <p:nvPr/>
        </p:nvSpPr>
        <p:spPr bwMode="auto">
          <a:xfrm>
            <a:off x="5634041" y="6243638"/>
            <a:ext cx="721351"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peristimulus time (ms)</a:t>
            </a:r>
            <a:endParaRPr lang="en-GB"/>
          </a:p>
        </p:txBody>
      </p:sp>
      <p:sp>
        <p:nvSpPr>
          <p:cNvPr id="23698" name="Rectangle 292"/>
          <p:cNvSpPr>
            <a:spLocks noChangeArrowheads="1"/>
          </p:cNvSpPr>
          <p:nvPr/>
        </p:nvSpPr>
        <p:spPr bwMode="auto">
          <a:xfrm rot="-5400000">
            <a:off x="4627235" y="5351578"/>
            <a:ext cx="561051"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LFP (micro-volts)</a:t>
            </a:r>
            <a:endParaRPr lang="en-GB"/>
          </a:p>
        </p:txBody>
      </p:sp>
      <p:sp>
        <p:nvSpPr>
          <p:cNvPr id="23699" name="Rectangle 293"/>
          <p:cNvSpPr>
            <a:spLocks noChangeArrowheads="1"/>
          </p:cNvSpPr>
          <p:nvPr/>
        </p:nvSpPr>
        <p:spPr bwMode="auto">
          <a:xfrm>
            <a:off x="5570540" y="4422776"/>
            <a:ext cx="883255" cy="215444"/>
          </a:xfrm>
          <a:prstGeom prst="rect">
            <a:avLst/>
          </a:prstGeom>
          <a:noFill/>
          <a:ln w="9525">
            <a:noFill/>
            <a:miter lim="800000"/>
            <a:headEnd/>
            <a:tailEnd/>
          </a:ln>
        </p:spPr>
        <p:txBody>
          <a:bodyPr wrap="none" lIns="0" tIns="0" rIns="0" bIns="0">
            <a:spAutoFit/>
          </a:bodyPr>
          <a:lstStyle/>
          <a:p>
            <a:r>
              <a:rPr lang="en-GB" sz="1400" dirty="0">
                <a:solidFill>
                  <a:srgbClr val="000000"/>
                </a:solidFill>
                <a:latin typeface="Arial Narrow" pitchFamily="34" charset="0"/>
              </a:rPr>
              <a:t>with omission</a:t>
            </a:r>
            <a:endParaRPr lang="en-GB" dirty="0"/>
          </a:p>
        </p:txBody>
      </p:sp>
      <p:sp>
        <p:nvSpPr>
          <p:cNvPr id="23700" name="Freeform 294"/>
          <p:cNvSpPr>
            <a:spLocks/>
          </p:cNvSpPr>
          <p:nvPr/>
        </p:nvSpPr>
        <p:spPr bwMode="auto">
          <a:xfrm>
            <a:off x="5208589" y="5280031"/>
            <a:ext cx="1084262" cy="828675"/>
          </a:xfrm>
          <a:custGeom>
            <a:avLst/>
            <a:gdLst>
              <a:gd name="T0" fmla="*/ 9 w 683"/>
              <a:gd name="T1" fmla="*/ 54 h 522"/>
              <a:gd name="T2" fmla="*/ 23 w 683"/>
              <a:gd name="T3" fmla="*/ 31 h 522"/>
              <a:gd name="T4" fmla="*/ 40 w 683"/>
              <a:gd name="T5" fmla="*/ 9 h 522"/>
              <a:gd name="T6" fmla="*/ 54 w 683"/>
              <a:gd name="T7" fmla="*/ 4 h 522"/>
              <a:gd name="T8" fmla="*/ 72 w 683"/>
              <a:gd name="T9" fmla="*/ 13 h 522"/>
              <a:gd name="T10" fmla="*/ 85 w 683"/>
              <a:gd name="T11" fmla="*/ 9 h 522"/>
              <a:gd name="T12" fmla="*/ 103 w 683"/>
              <a:gd name="T13" fmla="*/ 40 h 522"/>
              <a:gd name="T14" fmla="*/ 116 w 683"/>
              <a:gd name="T15" fmla="*/ 112 h 522"/>
              <a:gd name="T16" fmla="*/ 134 w 683"/>
              <a:gd name="T17" fmla="*/ 45 h 522"/>
              <a:gd name="T18" fmla="*/ 148 w 683"/>
              <a:gd name="T19" fmla="*/ 54 h 522"/>
              <a:gd name="T20" fmla="*/ 165 w 683"/>
              <a:gd name="T21" fmla="*/ 67 h 522"/>
              <a:gd name="T22" fmla="*/ 179 w 683"/>
              <a:gd name="T23" fmla="*/ 63 h 522"/>
              <a:gd name="T24" fmla="*/ 197 w 683"/>
              <a:gd name="T25" fmla="*/ 81 h 522"/>
              <a:gd name="T26" fmla="*/ 210 w 683"/>
              <a:gd name="T27" fmla="*/ 81 h 522"/>
              <a:gd name="T28" fmla="*/ 228 w 683"/>
              <a:gd name="T29" fmla="*/ 49 h 522"/>
              <a:gd name="T30" fmla="*/ 241 w 683"/>
              <a:gd name="T31" fmla="*/ 117 h 522"/>
              <a:gd name="T32" fmla="*/ 259 w 683"/>
              <a:gd name="T33" fmla="*/ 81 h 522"/>
              <a:gd name="T34" fmla="*/ 273 w 683"/>
              <a:gd name="T35" fmla="*/ 67 h 522"/>
              <a:gd name="T36" fmla="*/ 290 w 683"/>
              <a:gd name="T37" fmla="*/ 49 h 522"/>
              <a:gd name="T38" fmla="*/ 304 w 683"/>
              <a:gd name="T39" fmla="*/ 72 h 522"/>
              <a:gd name="T40" fmla="*/ 322 w 683"/>
              <a:gd name="T41" fmla="*/ 58 h 522"/>
              <a:gd name="T42" fmla="*/ 335 w 683"/>
              <a:gd name="T43" fmla="*/ 76 h 522"/>
              <a:gd name="T44" fmla="*/ 353 w 683"/>
              <a:gd name="T45" fmla="*/ 90 h 522"/>
              <a:gd name="T46" fmla="*/ 366 w 683"/>
              <a:gd name="T47" fmla="*/ 117 h 522"/>
              <a:gd name="T48" fmla="*/ 384 w 683"/>
              <a:gd name="T49" fmla="*/ 153 h 522"/>
              <a:gd name="T50" fmla="*/ 398 w 683"/>
              <a:gd name="T51" fmla="*/ 265 h 522"/>
              <a:gd name="T52" fmla="*/ 415 w 683"/>
              <a:gd name="T53" fmla="*/ 319 h 522"/>
              <a:gd name="T54" fmla="*/ 429 w 683"/>
              <a:gd name="T55" fmla="*/ 229 h 522"/>
              <a:gd name="T56" fmla="*/ 447 w 683"/>
              <a:gd name="T57" fmla="*/ 157 h 522"/>
              <a:gd name="T58" fmla="*/ 460 w 683"/>
              <a:gd name="T59" fmla="*/ 189 h 522"/>
              <a:gd name="T60" fmla="*/ 478 w 683"/>
              <a:gd name="T61" fmla="*/ 274 h 522"/>
              <a:gd name="T62" fmla="*/ 491 w 683"/>
              <a:gd name="T63" fmla="*/ 459 h 522"/>
              <a:gd name="T64" fmla="*/ 509 w 683"/>
              <a:gd name="T65" fmla="*/ 319 h 522"/>
              <a:gd name="T66" fmla="*/ 523 w 683"/>
              <a:gd name="T67" fmla="*/ 22 h 522"/>
              <a:gd name="T68" fmla="*/ 540 w 683"/>
              <a:gd name="T69" fmla="*/ 27 h 522"/>
              <a:gd name="T70" fmla="*/ 554 w 683"/>
              <a:gd name="T71" fmla="*/ 27 h 522"/>
              <a:gd name="T72" fmla="*/ 572 w 683"/>
              <a:gd name="T73" fmla="*/ 45 h 522"/>
              <a:gd name="T74" fmla="*/ 585 w 683"/>
              <a:gd name="T75" fmla="*/ 54 h 522"/>
              <a:gd name="T76" fmla="*/ 603 w 683"/>
              <a:gd name="T77" fmla="*/ 36 h 522"/>
              <a:gd name="T78" fmla="*/ 616 w 683"/>
              <a:gd name="T79" fmla="*/ 49 h 522"/>
              <a:gd name="T80" fmla="*/ 634 w 683"/>
              <a:gd name="T81" fmla="*/ 112 h 522"/>
              <a:gd name="T82" fmla="*/ 648 w 683"/>
              <a:gd name="T83" fmla="*/ 9 h 522"/>
              <a:gd name="T84" fmla="*/ 665 w 683"/>
              <a:gd name="T85" fmla="*/ 81 h 522"/>
              <a:gd name="T86" fmla="*/ 679 w 683"/>
              <a:gd name="T87" fmla="*/ 243 h 52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3"/>
              <a:gd name="T133" fmla="*/ 0 h 522"/>
              <a:gd name="T134" fmla="*/ 683 w 683"/>
              <a:gd name="T135" fmla="*/ 522 h 52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3" h="522">
                <a:moveTo>
                  <a:pt x="0" y="18"/>
                </a:moveTo>
                <a:lnTo>
                  <a:pt x="9" y="54"/>
                </a:lnTo>
                <a:lnTo>
                  <a:pt x="18" y="49"/>
                </a:lnTo>
                <a:lnTo>
                  <a:pt x="23" y="31"/>
                </a:lnTo>
                <a:lnTo>
                  <a:pt x="32" y="13"/>
                </a:lnTo>
                <a:lnTo>
                  <a:pt x="40" y="9"/>
                </a:lnTo>
                <a:lnTo>
                  <a:pt x="49" y="9"/>
                </a:lnTo>
                <a:lnTo>
                  <a:pt x="54" y="4"/>
                </a:lnTo>
                <a:lnTo>
                  <a:pt x="63" y="13"/>
                </a:lnTo>
                <a:lnTo>
                  <a:pt x="72" y="13"/>
                </a:lnTo>
                <a:lnTo>
                  <a:pt x="81" y="0"/>
                </a:lnTo>
                <a:lnTo>
                  <a:pt x="85" y="9"/>
                </a:lnTo>
                <a:lnTo>
                  <a:pt x="94" y="4"/>
                </a:lnTo>
                <a:lnTo>
                  <a:pt x="103" y="40"/>
                </a:lnTo>
                <a:lnTo>
                  <a:pt x="112" y="126"/>
                </a:lnTo>
                <a:lnTo>
                  <a:pt x="116" y="112"/>
                </a:lnTo>
                <a:lnTo>
                  <a:pt x="125" y="58"/>
                </a:lnTo>
                <a:lnTo>
                  <a:pt x="134" y="45"/>
                </a:lnTo>
                <a:lnTo>
                  <a:pt x="143" y="54"/>
                </a:lnTo>
                <a:lnTo>
                  <a:pt x="148" y="54"/>
                </a:lnTo>
                <a:lnTo>
                  <a:pt x="157" y="58"/>
                </a:lnTo>
                <a:lnTo>
                  <a:pt x="165" y="67"/>
                </a:lnTo>
                <a:lnTo>
                  <a:pt x="174" y="63"/>
                </a:lnTo>
                <a:lnTo>
                  <a:pt x="179" y="63"/>
                </a:lnTo>
                <a:lnTo>
                  <a:pt x="188" y="76"/>
                </a:lnTo>
                <a:lnTo>
                  <a:pt x="197" y="81"/>
                </a:lnTo>
                <a:lnTo>
                  <a:pt x="206" y="81"/>
                </a:lnTo>
                <a:lnTo>
                  <a:pt x="210" y="81"/>
                </a:lnTo>
                <a:lnTo>
                  <a:pt x="219" y="58"/>
                </a:lnTo>
                <a:lnTo>
                  <a:pt x="228" y="49"/>
                </a:lnTo>
                <a:lnTo>
                  <a:pt x="237" y="81"/>
                </a:lnTo>
                <a:lnTo>
                  <a:pt x="241" y="117"/>
                </a:lnTo>
                <a:lnTo>
                  <a:pt x="250" y="112"/>
                </a:lnTo>
                <a:lnTo>
                  <a:pt x="259" y="81"/>
                </a:lnTo>
                <a:lnTo>
                  <a:pt x="268" y="67"/>
                </a:lnTo>
                <a:lnTo>
                  <a:pt x="273" y="67"/>
                </a:lnTo>
                <a:lnTo>
                  <a:pt x="282" y="49"/>
                </a:lnTo>
                <a:lnTo>
                  <a:pt x="290" y="49"/>
                </a:lnTo>
                <a:lnTo>
                  <a:pt x="299" y="72"/>
                </a:lnTo>
                <a:lnTo>
                  <a:pt x="304" y="72"/>
                </a:lnTo>
                <a:lnTo>
                  <a:pt x="313" y="54"/>
                </a:lnTo>
                <a:lnTo>
                  <a:pt x="322" y="58"/>
                </a:lnTo>
                <a:lnTo>
                  <a:pt x="331" y="63"/>
                </a:lnTo>
                <a:lnTo>
                  <a:pt x="335" y="76"/>
                </a:lnTo>
                <a:lnTo>
                  <a:pt x="344" y="90"/>
                </a:lnTo>
                <a:lnTo>
                  <a:pt x="353" y="90"/>
                </a:lnTo>
                <a:lnTo>
                  <a:pt x="362" y="103"/>
                </a:lnTo>
                <a:lnTo>
                  <a:pt x="366" y="117"/>
                </a:lnTo>
                <a:lnTo>
                  <a:pt x="375" y="117"/>
                </a:lnTo>
                <a:lnTo>
                  <a:pt x="384" y="153"/>
                </a:lnTo>
                <a:lnTo>
                  <a:pt x="393" y="216"/>
                </a:lnTo>
                <a:lnTo>
                  <a:pt x="398" y="265"/>
                </a:lnTo>
                <a:lnTo>
                  <a:pt x="407" y="306"/>
                </a:lnTo>
                <a:lnTo>
                  <a:pt x="415" y="319"/>
                </a:lnTo>
                <a:lnTo>
                  <a:pt x="424" y="283"/>
                </a:lnTo>
                <a:lnTo>
                  <a:pt x="429" y="229"/>
                </a:lnTo>
                <a:lnTo>
                  <a:pt x="438" y="180"/>
                </a:lnTo>
                <a:lnTo>
                  <a:pt x="447" y="157"/>
                </a:lnTo>
                <a:lnTo>
                  <a:pt x="456" y="153"/>
                </a:lnTo>
                <a:lnTo>
                  <a:pt x="460" y="189"/>
                </a:lnTo>
                <a:lnTo>
                  <a:pt x="469" y="229"/>
                </a:lnTo>
                <a:lnTo>
                  <a:pt x="478" y="274"/>
                </a:lnTo>
                <a:lnTo>
                  <a:pt x="487" y="360"/>
                </a:lnTo>
                <a:lnTo>
                  <a:pt x="491" y="459"/>
                </a:lnTo>
                <a:lnTo>
                  <a:pt x="500" y="463"/>
                </a:lnTo>
                <a:lnTo>
                  <a:pt x="509" y="319"/>
                </a:lnTo>
                <a:lnTo>
                  <a:pt x="518" y="144"/>
                </a:lnTo>
                <a:lnTo>
                  <a:pt x="523" y="22"/>
                </a:lnTo>
                <a:lnTo>
                  <a:pt x="532" y="22"/>
                </a:lnTo>
                <a:lnTo>
                  <a:pt x="540" y="27"/>
                </a:lnTo>
                <a:lnTo>
                  <a:pt x="549" y="0"/>
                </a:lnTo>
                <a:lnTo>
                  <a:pt x="554" y="27"/>
                </a:lnTo>
                <a:lnTo>
                  <a:pt x="563" y="81"/>
                </a:lnTo>
                <a:lnTo>
                  <a:pt x="572" y="45"/>
                </a:lnTo>
                <a:lnTo>
                  <a:pt x="581" y="0"/>
                </a:lnTo>
                <a:lnTo>
                  <a:pt x="585" y="54"/>
                </a:lnTo>
                <a:lnTo>
                  <a:pt x="594" y="99"/>
                </a:lnTo>
                <a:lnTo>
                  <a:pt x="603" y="36"/>
                </a:lnTo>
                <a:lnTo>
                  <a:pt x="612" y="9"/>
                </a:lnTo>
                <a:lnTo>
                  <a:pt x="616" y="49"/>
                </a:lnTo>
                <a:lnTo>
                  <a:pt x="625" y="112"/>
                </a:lnTo>
                <a:lnTo>
                  <a:pt x="634" y="112"/>
                </a:lnTo>
                <a:lnTo>
                  <a:pt x="643" y="18"/>
                </a:lnTo>
                <a:lnTo>
                  <a:pt x="648" y="9"/>
                </a:lnTo>
                <a:lnTo>
                  <a:pt x="657" y="81"/>
                </a:lnTo>
                <a:lnTo>
                  <a:pt x="665" y="81"/>
                </a:lnTo>
                <a:lnTo>
                  <a:pt x="674" y="40"/>
                </a:lnTo>
                <a:lnTo>
                  <a:pt x="679" y="243"/>
                </a:lnTo>
                <a:lnTo>
                  <a:pt x="683" y="522"/>
                </a:lnTo>
              </a:path>
            </a:pathLst>
          </a:custGeom>
          <a:noFill/>
          <a:ln w="0">
            <a:solidFill>
              <a:srgbClr val="FF5555"/>
            </a:solidFill>
            <a:prstDash val="solid"/>
            <a:round/>
            <a:headEnd/>
            <a:tailEnd/>
          </a:ln>
        </p:spPr>
        <p:txBody>
          <a:bodyPr/>
          <a:lstStyle/>
          <a:p>
            <a:endParaRPr lang="en-GB"/>
          </a:p>
        </p:txBody>
      </p:sp>
      <p:sp>
        <p:nvSpPr>
          <p:cNvPr id="23701" name="Freeform 295"/>
          <p:cNvSpPr>
            <a:spLocks/>
          </p:cNvSpPr>
          <p:nvPr/>
        </p:nvSpPr>
        <p:spPr bwMode="auto">
          <a:xfrm>
            <a:off x="6315078" y="4965700"/>
            <a:ext cx="474663" cy="1143000"/>
          </a:xfrm>
          <a:custGeom>
            <a:avLst/>
            <a:gdLst>
              <a:gd name="T0" fmla="*/ 0 w 299"/>
              <a:gd name="T1" fmla="*/ 720 h 720"/>
              <a:gd name="T2" fmla="*/ 0 w 299"/>
              <a:gd name="T3" fmla="*/ 715 h 720"/>
              <a:gd name="T4" fmla="*/ 9 w 299"/>
              <a:gd name="T5" fmla="*/ 0 h 720"/>
              <a:gd name="T6" fmla="*/ 13 w 299"/>
              <a:gd name="T7" fmla="*/ 76 h 720"/>
              <a:gd name="T8" fmla="*/ 22 w 299"/>
              <a:gd name="T9" fmla="*/ 270 h 720"/>
              <a:gd name="T10" fmla="*/ 31 w 299"/>
              <a:gd name="T11" fmla="*/ 265 h 720"/>
              <a:gd name="T12" fmla="*/ 40 w 299"/>
              <a:gd name="T13" fmla="*/ 265 h 720"/>
              <a:gd name="T14" fmla="*/ 44 w 299"/>
              <a:gd name="T15" fmla="*/ 265 h 720"/>
              <a:gd name="T16" fmla="*/ 53 w 299"/>
              <a:gd name="T17" fmla="*/ 265 h 720"/>
              <a:gd name="T18" fmla="*/ 62 w 299"/>
              <a:gd name="T19" fmla="*/ 265 h 720"/>
              <a:gd name="T20" fmla="*/ 71 w 299"/>
              <a:gd name="T21" fmla="*/ 265 h 720"/>
              <a:gd name="T22" fmla="*/ 76 w 299"/>
              <a:gd name="T23" fmla="*/ 265 h 720"/>
              <a:gd name="T24" fmla="*/ 85 w 299"/>
              <a:gd name="T25" fmla="*/ 265 h 720"/>
              <a:gd name="T26" fmla="*/ 93 w 299"/>
              <a:gd name="T27" fmla="*/ 265 h 720"/>
              <a:gd name="T28" fmla="*/ 102 w 299"/>
              <a:gd name="T29" fmla="*/ 265 h 720"/>
              <a:gd name="T30" fmla="*/ 107 w 299"/>
              <a:gd name="T31" fmla="*/ 265 h 720"/>
              <a:gd name="T32" fmla="*/ 116 w 299"/>
              <a:gd name="T33" fmla="*/ 265 h 720"/>
              <a:gd name="T34" fmla="*/ 125 w 299"/>
              <a:gd name="T35" fmla="*/ 265 h 720"/>
              <a:gd name="T36" fmla="*/ 134 w 299"/>
              <a:gd name="T37" fmla="*/ 265 h 720"/>
              <a:gd name="T38" fmla="*/ 138 w 299"/>
              <a:gd name="T39" fmla="*/ 265 h 720"/>
              <a:gd name="T40" fmla="*/ 147 w 299"/>
              <a:gd name="T41" fmla="*/ 265 h 720"/>
              <a:gd name="T42" fmla="*/ 156 w 299"/>
              <a:gd name="T43" fmla="*/ 265 h 720"/>
              <a:gd name="T44" fmla="*/ 165 w 299"/>
              <a:gd name="T45" fmla="*/ 265 h 720"/>
              <a:gd name="T46" fmla="*/ 169 w 299"/>
              <a:gd name="T47" fmla="*/ 265 h 720"/>
              <a:gd name="T48" fmla="*/ 178 w 299"/>
              <a:gd name="T49" fmla="*/ 265 h 720"/>
              <a:gd name="T50" fmla="*/ 187 w 299"/>
              <a:gd name="T51" fmla="*/ 265 h 720"/>
              <a:gd name="T52" fmla="*/ 196 w 299"/>
              <a:gd name="T53" fmla="*/ 265 h 720"/>
              <a:gd name="T54" fmla="*/ 201 w 299"/>
              <a:gd name="T55" fmla="*/ 265 h 720"/>
              <a:gd name="T56" fmla="*/ 210 w 299"/>
              <a:gd name="T57" fmla="*/ 265 h 720"/>
              <a:gd name="T58" fmla="*/ 218 w 299"/>
              <a:gd name="T59" fmla="*/ 265 h 720"/>
              <a:gd name="T60" fmla="*/ 227 w 299"/>
              <a:gd name="T61" fmla="*/ 265 h 720"/>
              <a:gd name="T62" fmla="*/ 232 w 299"/>
              <a:gd name="T63" fmla="*/ 265 h 720"/>
              <a:gd name="T64" fmla="*/ 241 w 299"/>
              <a:gd name="T65" fmla="*/ 265 h 720"/>
              <a:gd name="T66" fmla="*/ 250 w 299"/>
              <a:gd name="T67" fmla="*/ 265 h 720"/>
              <a:gd name="T68" fmla="*/ 259 w 299"/>
              <a:gd name="T69" fmla="*/ 265 h 720"/>
              <a:gd name="T70" fmla="*/ 263 w 299"/>
              <a:gd name="T71" fmla="*/ 265 h 720"/>
              <a:gd name="T72" fmla="*/ 272 w 299"/>
              <a:gd name="T73" fmla="*/ 265 h 720"/>
              <a:gd name="T74" fmla="*/ 281 w 299"/>
              <a:gd name="T75" fmla="*/ 265 h 720"/>
              <a:gd name="T76" fmla="*/ 290 w 299"/>
              <a:gd name="T77" fmla="*/ 265 h 720"/>
              <a:gd name="T78" fmla="*/ 299 w 299"/>
              <a:gd name="T79" fmla="*/ 265 h 7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9"/>
              <a:gd name="T121" fmla="*/ 0 h 720"/>
              <a:gd name="T122" fmla="*/ 299 w 299"/>
              <a:gd name="T123" fmla="*/ 720 h 72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9" h="720">
                <a:moveTo>
                  <a:pt x="0" y="720"/>
                </a:moveTo>
                <a:lnTo>
                  <a:pt x="0" y="715"/>
                </a:lnTo>
                <a:lnTo>
                  <a:pt x="9" y="0"/>
                </a:lnTo>
                <a:lnTo>
                  <a:pt x="13" y="76"/>
                </a:lnTo>
                <a:lnTo>
                  <a:pt x="22" y="270"/>
                </a:lnTo>
                <a:lnTo>
                  <a:pt x="31" y="265"/>
                </a:lnTo>
                <a:lnTo>
                  <a:pt x="40" y="265"/>
                </a:lnTo>
                <a:lnTo>
                  <a:pt x="44" y="265"/>
                </a:lnTo>
                <a:lnTo>
                  <a:pt x="53" y="265"/>
                </a:lnTo>
                <a:lnTo>
                  <a:pt x="62" y="265"/>
                </a:lnTo>
                <a:lnTo>
                  <a:pt x="71" y="265"/>
                </a:lnTo>
                <a:lnTo>
                  <a:pt x="76" y="265"/>
                </a:lnTo>
                <a:lnTo>
                  <a:pt x="85" y="265"/>
                </a:lnTo>
                <a:lnTo>
                  <a:pt x="93" y="265"/>
                </a:lnTo>
                <a:lnTo>
                  <a:pt x="102" y="265"/>
                </a:lnTo>
                <a:lnTo>
                  <a:pt x="107" y="265"/>
                </a:lnTo>
                <a:lnTo>
                  <a:pt x="116" y="265"/>
                </a:lnTo>
                <a:lnTo>
                  <a:pt x="125" y="265"/>
                </a:lnTo>
                <a:lnTo>
                  <a:pt x="134" y="265"/>
                </a:lnTo>
                <a:lnTo>
                  <a:pt x="138" y="265"/>
                </a:lnTo>
                <a:lnTo>
                  <a:pt x="147" y="265"/>
                </a:lnTo>
                <a:lnTo>
                  <a:pt x="156" y="265"/>
                </a:lnTo>
                <a:lnTo>
                  <a:pt x="165" y="265"/>
                </a:lnTo>
                <a:lnTo>
                  <a:pt x="169" y="265"/>
                </a:lnTo>
                <a:lnTo>
                  <a:pt x="178" y="265"/>
                </a:lnTo>
                <a:lnTo>
                  <a:pt x="187" y="265"/>
                </a:lnTo>
                <a:lnTo>
                  <a:pt x="196" y="265"/>
                </a:lnTo>
                <a:lnTo>
                  <a:pt x="201" y="265"/>
                </a:lnTo>
                <a:lnTo>
                  <a:pt x="210" y="265"/>
                </a:lnTo>
                <a:lnTo>
                  <a:pt x="218" y="265"/>
                </a:lnTo>
                <a:lnTo>
                  <a:pt x="227" y="265"/>
                </a:lnTo>
                <a:lnTo>
                  <a:pt x="232" y="265"/>
                </a:lnTo>
                <a:lnTo>
                  <a:pt x="241" y="265"/>
                </a:lnTo>
                <a:lnTo>
                  <a:pt x="250" y="265"/>
                </a:lnTo>
                <a:lnTo>
                  <a:pt x="259" y="265"/>
                </a:lnTo>
                <a:lnTo>
                  <a:pt x="263" y="265"/>
                </a:lnTo>
                <a:lnTo>
                  <a:pt x="272" y="265"/>
                </a:lnTo>
                <a:lnTo>
                  <a:pt x="281" y="265"/>
                </a:lnTo>
                <a:lnTo>
                  <a:pt x="290" y="265"/>
                </a:lnTo>
                <a:lnTo>
                  <a:pt x="299" y="265"/>
                </a:lnTo>
              </a:path>
            </a:pathLst>
          </a:custGeom>
          <a:noFill/>
          <a:ln w="0">
            <a:solidFill>
              <a:srgbClr val="FF5555"/>
            </a:solidFill>
            <a:prstDash val="solid"/>
            <a:round/>
            <a:headEnd/>
            <a:tailEnd/>
          </a:ln>
        </p:spPr>
        <p:txBody>
          <a:bodyPr/>
          <a:lstStyle/>
          <a:p>
            <a:endParaRPr lang="en-GB"/>
          </a:p>
        </p:txBody>
      </p:sp>
      <p:sp>
        <p:nvSpPr>
          <p:cNvPr id="23702" name="Freeform 296"/>
          <p:cNvSpPr>
            <a:spLocks/>
          </p:cNvSpPr>
          <p:nvPr/>
        </p:nvSpPr>
        <p:spPr bwMode="auto">
          <a:xfrm>
            <a:off x="5216525" y="4679950"/>
            <a:ext cx="1098550" cy="1428750"/>
          </a:xfrm>
          <a:custGeom>
            <a:avLst/>
            <a:gdLst>
              <a:gd name="T0" fmla="*/ 4 w 692"/>
              <a:gd name="T1" fmla="*/ 292 h 900"/>
              <a:gd name="T2" fmla="*/ 18 w 692"/>
              <a:gd name="T3" fmla="*/ 459 h 900"/>
              <a:gd name="T4" fmla="*/ 35 w 692"/>
              <a:gd name="T5" fmla="*/ 432 h 900"/>
              <a:gd name="T6" fmla="*/ 49 w 692"/>
              <a:gd name="T7" fmla="*/ 445 h 900"/>
              <a:gd name="T8" fmla="*/ 67 w 692"/>
              <a:gd name="T9" fmla="*/ 441 h 900"/>
              <a:gd name="T10" fmla="*/ 80 w 692"/>
              <a:gd name="T11" fmla="*/ 333 h 900"/>
              <a:gd name="T12" fmla="*/ 98 w 692"/>
              <a:gd name="T13" fmla="*/ 306 h 900"/>
              <a:gd name="T14" fmla="*/ 111 w 692"/>
              <a:gd name="T15" fmla="*/ 472 h 900"/>
              <a:gd name="T16" fmla="*/ 129 w 692"/>
              <a:gd name="T17" fmla="*/ 450 h 900"/>
              <a:gd name="T18" fmla="*/ 143 w 692"/>
              <a:gd name="T19" fmla="*/ 450 h 900"/>
              <a:gd name="T20" fmla="*/ 160 w 692"/>
              <a:gd name="T21" fmla="*/ 436 h 900"/>
              <a:gd name="T22" fmla="*/ 174 w 692"/>
              <a:gd name="T23" fmla="*/ 436 h 900"/>
              <a:gd name="T24" fmla="*/ 192 w 692"/>
              <a:gd name="T25" fmla="*/ 445 h 900"/>
              <a:gd name="T26" fmla="*/ 205 w 692"/>
              <a:gd name="T27" fmla="*/ 445 h 900"/>
              <a:gd name="T28" fmla="*/ 223 w 692"/>
              <a:gd name="T29" fmla="*/ 450 h 900"/>
              <a:gd name="T30" fmla="*/ 236 w 692"/>
              <a:gd name="T31" fmla="*/ 472 h 900"/>
              <a:gd name="T32" fmla="*/ 254 w 692"/>
              <a:gd name="T33" fmla="*/ 459 h 900"/>
              <a:gd name="T34" fmla="*/ 268 w 692"/>
              <a:gd name="T35" fmla="*/ 441 h 900"/>
              <a:gd name="T36" fmla="*/ 285 w 692"/>
              <a:gd name="T37" fmla="*/ 468 h 900"/>
              <a:gd name="T38" fmla="*/ 299 w 692"/>
              <a:gd name="T39" fmla="*/ 459 h 900"/>
              <a:gd name="T40" fmla="*/ 317 w 692"/>
              <a:gd name="T41" fmla="*/ 441 h 900"/>
              <a:gd name="T42" fmla="*/ 330 w 692"/>
              <a:gd name="T43" fmla="*/ 454 h 900"/>
              <a:gd name="T44" fmla="*/ 348 w 692"/>
              <a:gd name="T45" fmla="*/ 445 h 900"/>
              <a:gd name="T46" fmla="*/ 361 w 692"/>
              <a:gd name="T47" fmla="*/ 427 h 900"/>
              <a:gd name="T48" fmla="*/ 379 w 692"/>
              <a:gd name="T49" fmla="*/ 418 h 900"/>
              <a:gd name="T50" fmla="*/ 393 w 692"/>
              <a:gd name="T51" fmla="*/ 391 h 900"/>
              <a:gd name="T52" fmla="*/ 410 w 692"/>
              <a:gd name="T53" fmla="*/ 288 h 900"/>
              <a:gd name="T54" fmla="*/ 424 w 692"/>
              <a:gd name="T55" fmla="*/ 238 h 900"/>
              <a:gd name="T56" fmla="*/ 442 w 692"/>
              <a:gd name="T57" fmla="*/ 337 h 900"/>
              <a:gd name="T58" fmla="*/ 455 w 692"/>
              <a:gd name="T59" fmla="*/ 382 h 900"/>
              <a:gd name="T60" fmla="*/ 473 w 692"/>
              <a:gd name="T61" fmla="*/ 382 h 900"/>
              <a:gd name="T62" fmla="*/ 486 w 692"/>
              <a:gd name="T63" fmla="*/ 265 h 900"/>
              <a:gd name="T64" fmla="*/ 504 w 692"/>
              <a:gd name="T65" fmla="*/ 22 h 900"/>
              <a:gd name="T66" fmla="*/ 518 w 692"/>
              <a:gd name="T67" fmla="*/ 274 h 900"/>
              <a:gd name="T68" fmla="*/ 535 w 692"/>
              <a:gd name="T69" fmla="*/ 382 h 900"/>
              <a:gd name="T70" fmla="*/ 549 w 692"/>
              <a:gd name="T71" fmla="*/ 436 h 900"/>
              <a:gd name="T72" fmla="*/ 567 w 692"/>
              <a:gd name="T73" fmla="*/ 324 h 900"/>
              <a:gd name="T74" fmla="*/ 580 w 692"/>
              <a:gd name="T75" fmla="*/ 459 h 900"/>
              <a:gd name="T76" fmla="*/ 598 w 692"/>
              <a:gd name="T77" fmla="*/ 405 h 900"/>
              <a:gd name="T78" fmla="*/ 611 w 692"/>
              <a:gd name="T79" fmla="*/ 472 h 900"/>
              <a:gd name="T80" fmla="*/ 629 w 692"/>
              <a:gd name="T81" fmla="*/ 382 h 900"/>
              <a:gd name="T82" fmla="*/ 643 w 692"/>
              <a:gd name="T83" fmla="*/ 508 h 900"/>
              <a:gd name="T84" fmla="*/ 660 w 692"/>
              <a:gd name="T85" fmla="*/ 441 h 900"/>
              <a:gd name="T86" fmla="*/ 674 w 692"/>
              <a:gd name="T87" fmla="*/ 373 h 900"/>
              <a:gd name="T88" fmla="*/ 692 w 692"/>
              <a:gd name="T89" fmla="*/ 900 h 9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92"/>
              <a:gd name="T136" fmla="*/ 0 h 900"/>
              <a:gd name="T137" fmla="*/ 692 w 692"/>
              <a:gd name="T138" fmla="*/ 900 h 90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92" h="900">
                <a:moveTo>
                  <a:pt x="0" y="0"/>
                </a:moveTo>
                <a:lnTo>
                  <a:pt x="4" y="292"/>
                </a:lnTo>
                <a:lnTo>
                  <a:pt x="13" y="405"/>
                </a:lnTo>
                <a:lnTo>
                  <a:pt x="18" y="459"/>
                </a:lnTo>
                <a:lnTo>
                  <a:pt x="27" y="441"/>
                </a:lnTo>
                <a:lnTo>
                  <a:pt x="35" y="432"/>
                </a:lnTo>
                <a:lnTo>
                  <a:pt x="44" y="441"/>
                </a:lnTo>
                <a:lnTo>
                  <a:pt x="49" y="445"/>
                </a:lnTo>
                <a:lnTo>
                  <a:pt x="58" y="445"/>
                </a:lnTo>
                <a:lnTo>
                  <a:pt x="67" y="441"/>
                </a:lnTo>
                <a:lnTo>
                  <a:pt x="76" y="405"/>
                </a:lnTo>
                <a:lnTo>
                  <a:pt x="80" y="333"/>
                </a:lnTo>
                <a:lnTo>
                  <a:pt x="89" y="328"/>
                </a:lnTo>
                <a:lnTo>
                  <a:pt x="98" y="306"/>
                </a:lnTo>
                <a:lnTo>
                  <a:pt x="107" y="391"/>
                </a:lnTo>
                <a:lnTo>
                  <a:pt x="111" y="472"/>
                </a:lnTo>
                <a:lnTo>
                  <a:pt x="120" y="463"/>
                </a:lnTo>
                <a:lnTo>
                  <a:pt x="129" y="450"/>
                </a:lnTo>
                <a:lnTo>
                  <a:pt x="138" y="454"/>
                </a:lnTo>
                <a:lnTo>
                  <a:pt x="143" y="450"/>
                </a:lnTo>
                <a:lnTo>
                  <a:pt x="152" y="441"/>
                </a:lnTo>
                <a:lnTo>
                  <a:pt x="160" y="436"/>
                </a:lnTo>
                <a:lnTo>
                  <a:pt x="169" y="432"/>
                </a:lnTo>
                <a:lnTo>
                  <a:pt x="174" y="436"/>
                </a:lnTo>
                <a:lnTo>
                  <a:pt x="183" y="445"/>
                </a:lnTo>
                <a:lnTo>
                  <a:pt x="192" y="445"/>
                </a:lnTo>
                <a:lnTo>
                  <a:pt x="201" y="445"/>
                </a:lnTo>
                <a:lnTo>
                  <a:pt x="205" y="445"/>
                </a:lnTo>
                <a:lnTo>
                  <a:pt x="214" y="445"/>
                </a:lnTo>
                <a:lnTo>
                  <a:pt x="223" y="450"/>
                </a:lnTo>
                <a:lnTo>
                  <a:pt x="232" y="468"/>
                </a:lnTo>
                <a:lnTo>
                  <a:pt x="236" y="472"/>
                </a:lnTo>
                <a:lnTo>
                  <a:pt x="245" y="468"/>
                </a:lnTo>
                <a:lnTo>
                  <a:pt x="254" y="459"/>
                </a:lnTo>
                <a:lnTo>
                  <a:pt x="263" y="454"/>
                </a:lnTo>
                <a:lnTo>
                  <a:pt x="268" y="441"/>
                </a:lnTo>
                <a:lnTo>
                  <a:pt x="277" y="445"/>
                </a:lnTo>
                <a:lnTo>
                  <a:pt x="285" y="468"/>
                </a:lnTo>
                <a:lnTo>
                  <a:pt x="294" y="468"/>
                </a:lnTo>
                <a:lnTo>
                  <a:pt x="299" y="459"/>
                </a:lnTo>
                <a:lnTo>
                  <a:pt x="308" y="445"/>
                </a:lnTo>
                <a:lnTo>
                  <a:pt x="317" y="441"/>
                </a:lnTo>
                <a:lnTo>
                  <a:pt x="326" y="445"/>
                </a:lnTo>
                <a:lnTo>
                  <a:pt x="330" y="454"/>
                </a:lnTo>
                <a:lnTo>
                  <a:pt x="339" y="454"/>
                </a:lnTo>
                <a:lnTo>
                  <a:pt x="348" y="445"/>
                </a:lnTo>
                <a:lnTo>
                  <a:pt x="357" y="436"/>
                </a:lnTo>
                <a:lnTo>
                  <a:pt x="361" y="427"/>
                </a:lnTo>
                <a:lnTo>
                  <a:pt x="370" y="427"/>
                </a:lnTo>
                <a:lnTo>
                  <a:pt x="379" y="418"/>
                </a:lnTo>
                <a:lnTo>
                  <a:pt x="388" y="409"/>
                </a:lnTo>
                <a:lnTo>
                  <a:pt x="393" y="391"/>
                </a:lnTo>
                <a:lnTo>
                  <a:pt x="402" y="351"/>
                </a:lnTo>
                <a:lnTo>
                  <a:pt x="410" y="288"/>
                </a:lnTo>
                <a:lnTo>
                  <a:pt x="419" y="238"/>
                </a:lnTo>
                <a:lnTo>
                  <a:pt x="424" y="238"/>
                </a:lnTo>
                <a:lnTo>
                  <a:pt x="433" y="283"/>
                </a:lnTo>
                <a:lnTo>
                  <a:pt x="442" y="337"/>
                </a:lnTo>
                <a:lnTo>
                  <a:pt x="451" y="369"/>
                </a:lnTo>
                <a:lnTo>
                  <a:pt x="455" y="382"/>
                </a:lnTo>
                <a:lnTo>
                  <a:pt x="464" y="391"/>
                </a:lnTo>
                <a:lnTo>
                  <a:pt x="473" y="382"/>
                </a:lnTo>
                <a:lnTo>
                  <a:pt x="482" y="351"/>
                </a:lnTo>
                <a:lnTo>
                  <a:pt x="486" y="265"/>
                </a:lnTo>
                <a:lnTo>
                  <a:pt x="495" y="117"/>
                </a:lnTo>
                <a:lnTo>
                  <a:pt x="504" y="22"/>
                </a:lnTo>
                <a:lnTo>
                  <a:pt x="513" y="94"/>
                </a:lnTo>
                <a:lnTo>
                  <a:pt x="518" y="274"/>
                </a:lnTo>
                <a:lnTo>
                  <a:pt x="527" y="382"/>
                </a:lnTo>
                <a:lnTo>
                  <a:pt x="535" y="382"/>
                </a:lnTo>
                <a:lnTo>
                  <a:pt x="544" y="400"/>
                </a:lnTo>
                <a:lnTo>
                  <a:pt x="549" y="436"/>
                </a:lnTo>
                <a:lnTo>
                  <a:pt x="558" y="382"/>
                </a:lnTo>
                <a:lnTo>
                  <a:pt x="567" y="324"/>
                </a:lnTo>
                <a:lnTo>
                  <a:pt x="576" y="400"/>
                </a:lnTo>
                <a:lnTo>
                  <a:pt x="580" y="459"/>
                </a:lnTo>
                <a:lnTo>
                  <a:pt x="589" y="423"/>
                </a:lnTo>
                <a:lnTo>
                  <a:pt x="598" y="405"/>
                </a:lnTo>
                <a:lnTo>
                  <a:pt x="607" y="432"/>
                </a:lnTo>
                <a:lnTo>
                  <a:pt x="611" y="472"/>
                </a:lnTo>
                <a:lnTo>
                  <a:pt x="620" y="463"/>
                </a:lnTo>
                <a:lnTo>
                  <a:pt x="629" y="382"/>
                </a:lnTo>
                <a:lnTo>
                  <a:pt x="638" y="414"/>
                </a:lnTo>
                <a:lnTo>
                  <a:pt x="643" y="508"/>
                </a:lnTo>
                <a:lnTo>
                  <a:pt x="652" y="490"/>
                </a:lnTo>
                <a:lnTo>
                  <a:pt x="660" y="441"/>
                </a:lnTo>
                <a:lnTo>
                  <a:pt x="669" y="441"/>
                </a:lnTo>
                <a:lnTo>
                  <a:pt x="674" y="373"/>
                </a:lnTo>
                <a:lnTo>
                  <a:pt x="683" y="220"/>
                </a:lnTo>
                <a:lnTo>
                  <a:pt x="692" y="900"/>
                </a:lnTo>
              </a:path>
            </a:pathLst>
          </a:custGeom>
          <a:noFill/>
          <a:ln w="0">
            <a:solidFill>
              <a:srgbClr val="FF5555"/>
            </a:solidFill>
            <a:prstDash val="solid"/>
            <a:round/>
            <a:headEnd/>
            <a:tailEnd/>
          </a:ln>
        </p:spPr>
        <p:txBody>
          <a:bodyPr/>
          <a:lstStyle/>
          <a:p>
            <a:endParaRPr lang="en-GB"/>
          </a:p>
        </p:txBody>
      </p:sp>
      <p:sp>
        <p:nvSpPr>
          <p:cNvPr id="23703" name="Freeform 297"/>
          <p:cNvSpPr>
            <a:spLocks/>
          </p:cNvSpPr>
          <p:nvPr/>
        </p:nvSpPr>
        <p:spPr bwMode="auto">
          <a:xfrm>
            <a:off x="6321428" y="5329238"/>
            <a:ext cx="468313" cy="779462"/>
          </a:xfrm>
          <a:custGeom>
            <a:avLst/>
            <a:gdLst>
              <a:gd name="T0" fmla="*/ 0 w 295"/>
              <a:gd name="T1" fmla="*/ 491 h 491"/>
              <a:gd name="T2" fmla="*/ 5 w 295"/>
              <a:gd name="T3" fmla="*/ 293 h 491"/>
              <a:gd name="T4" fmla="*/ 9 w 295"/>
              <a:gd name="T5" fmla="*/ 126 h 491"/>
              <a:gd name="T6" fmla="*/ 18 w 295"/>
              <a:gd name="T7" fmla="*/ 0 h 491"/>
              <a:gd name="T8" fmla="*/ 27 w 295"/>
              <a:gd name="T9" fmla="*/ 36 h 491"/>
              <a:gd name="T10" fmla="*/ 36 w 295"/>
              <a:gd name="T11" fmla="*/ 36 h 491"/>
              <a:gd name="T12" fmla="*/ 40 w 295"/>
              <a:gd name="T13" fmla="*/ 36 h 491"/>
              <a:gd name="T14" fmla="*/ 49 w 295"/>
              <a:gd name="T15" fmla="*/ 36 h 491"/>
              <a:gd name="T16" fmla="*/ 58 w 295"/>
              <a:gd name="T17" fmla="*/ 36 h 491"/>
              <a:gd name="T18" fmla="*/ 67 w 295"/>
              <a:gd name="T19" fmla="*/ 36 h 491"/>
              <a:gd name="T20" fmla="*/ 72 w 295"/>
              <a:gd name="T21" fmla="*/ 36 h 491"/>
              <a:gd name="T22" fmla="*/ 81 w 295"/>
              <a:gd name="T23" fmla="*/ 36 h 491"/>
              <a:gd name="T24" fmla="*/ 89 w 295"/>
              <a:gd name="T25" fmla="*/ 36 h 491"/>
              <a:gd name="T26" fmla="*/ 98 w 295"/>
              <a:gd name="T27" fmla="*/ 36 h 491"/>
              <a:gd name="T28" fmla="*/ 103 w 295"/>
              <a:gd name="T29" fmla="*/ 36 h 491"/>
              <a:gd name="T30" fmla="*/ 112 w 295"/>
              <a:gd name="T31" fmla="*/ 36 h 491"/>
              <a:gd name="T32" fmla="*/ 121 w 295"/>
              <a:gd name="T33" fmla="*/ 36 h 491"/>
              <a:gd name="T34" fmla="*/ 130 w 295"/>
              <a:gd name="T35" fmla="*/ 36 h 491"/>
              <a:gd name="T36" fmla="*/ 134 w 295"/>
              <a:gd name="T37" fmla="*/ 36 h 491"/>
              <a:gd name="T38" fmla="*/ 143 w 295"/>
              <a:gd name="T39" fmla="*/ 36 h 491"/>
              <a:gd name="T40" fmla="*/ 152 w 295"/>
              <a:gd name="T41" fmla="*/ 36 h 491"/>
              <a:gd name="T42" fmla="*/ 161 w 295"/>
              <a:gd name="T43" fmla="*/ 36 h 491"/>
              <a:gd name="T44" fmla="*/ 165 w 295"/>
              <a:gd name="T45" fmla="*/ 36 h 491"/>
              <a:gd name="T46" fmla="*/ 174 w 295"/>
              <a:gd name="T47" fmla="*/ 36 h 491"/>
              <a:gd name="T48" fmla="*/ 183 w 295"/>
              <a:gd name="T49" fmla="*/ 36 h 491"/>
              <a:gd name="T50" fmla="*/ 192 w 295"/>
              <a:gd name="T51" fmla="*/ 36 h 491"/>
              <a:gd name="T52" fmla="*/ 197 w 295"/>
              <a:gd name="T53" fmla="*/ 36 h 491"/>
              <a:gd name="T54" fmla="*/ 206 w 295"/>
              <a:gd name="T55" fmla="*/ 36 h 491"/>
              <a:gd name="T56" fmla="*/ 214 w 295"/>
              <a:gd name="T57" fmla="*/ 36 h 491"/>
              <a:gd name="T58" fmla="*/ 223 w 295"/>
              <a:gd name="T59" fmla="*/ 36 h 491"/>
              <a:gd name="T60" fmla="*/ 228 w 295"/>
              <a:gd name="T61" fmla="*/ 36 h 491"/>
              <a:gd name="T62" fmla="*/ 237 w 295"/>
              <a:gd name="T63" fmla="*/ 36 h 491"/>
              <a:gd name="T64" fmla="*/ 246 w 295"/>
              <a:gd name="T65" fmla="*/ 36 h 491"/>
              <a:gd name="T66" fmla="*/ 255 w 295"/>
              <a:gd name="T67" fmla="*/ 36 h 491"/>
              <a:gd name="T68" fmla="*/ 259 w 295"/>
              <a:gd name="T69" fmla="*/ 36 h 491"/>
              <a:gd name="T70" fmla="*/ 268 w 295"/>
              <a:gd name="T71" fmla="*/ 36 h 491"/>
              <a:gd name="T72" fmla="*/ 277 w 295"/>
              <a:gd name="T73" fmla="*/ 36 h 491"/>
              <a:gd name="T74" fmla="*/ 286 w 295"/>
              <a:gd name="T75" fmla="*/ 36 h 491"/>
              <a:gd name="T76" fmla="*/ 295 w 295"/>
              <a:gd name="T77" fmla="*/ 36 h 49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5"/>
              <a:gd name="T118" fmla="*/ 0 h 491"/>
              <a:gd name="T119" fmla="*/ 295 w 295"/>
              <a:gd name="T120" fmla="*/ 491 h 49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5" h="491">
                <a:moveTo>
                  <a:pt x="0" y="491"/>
                </a:moveTo>
                <a:lnTo>
                  <a:pt x="5" y="293"/>
                </a:lnTo>
                <a:lnTo>
                  <a:pt x="9" y="126"/>
                </a:lnTo>
                <a:lnTo>
                  <a:pt x="18" y="0"/>
                </a:lnTo>
                <a:lnTo>
                  <a:pt x="27" y="36"/>
                </a:lnTo>
                <a:lnTo>
                  <a:pt x="36" y="36"/>
                </a:lnTo>
                <a:lnTo>
                  <a:pt x="40" y="36"/>
                </a:lnTo>
                <a:lnTo>
                  <a:pt x="49" y="36"/>
                </a:lnTo>
                <a:lnTo>
                  <a:pt x="58" y="36"/>
                </a:lnTo>
                <a:lnTo>
                  <a:pt x="67" y="36"/>
                </a:lnTo>
                <a:lnTo>
                  <a:pt x="72" y="36"/>
                </a:lnTo>
                <a:lnTo>
                  <a:pt x="81" y="36"/>
                </a:lnTo>
                <a:lnTo>
                  <a:pt x="89" y="36"/>
                </a:lnTo>
                <a:lnTo>
                  <a:pt x="98" y="36"/>
                </a:lnTo>
                <a:lnTo>
                  <a:pt x="103" y="36"/>
                </a:lnTo>
                <a:lnTo>
                  <a:pt x="112" y="36"/>
                </a:lnTo>
                <a:lnTo>
                  <a:pt x="121" y="36"/>
                </a:lnTo>
                <a:lnTo>
                  <a:pt x="130" y="36"/>
                </a:lnTo>
                <a:lnTo>
                  <a:pt x="134" y="36"/>
                </a:lnTo>
                <a:lnTo>
                  <a:pt x="143" y="36"/>
                </a:lnTo>
                <a:lnTo>
                  <a:pt x="152" y="36"/>
                </a:lnTo>
                <a:lnTo>
                  <a:pt x="161" y="36"/>
                </a:lnTo>
                <a:lnTo>
                  <a:pt x="165" y="36"/>
                </a:lnTo>
                <a:lnTo>
                  <a:pt x="174" y="36"/>
                </a:lnTo>
                <a:lnTo>
                  <a:pt x="183" y="36"/>
                </a:lnTo>
                <a:lnTo>
                  <a:pt x="192" y="36"/>
                </a:lnTo>
                <a:lnTo>
                  <a:pt x="197" y="36"/>
                </a:lnTo>
                <a:lnTo>
                  <a:pt x="206" y="36"/>
                </a:lnTo>
                <a:lnTo>
                  <a:pt x="214" y="36"/>
                </a:lnTo>
                <a:lnTo>
                  <a:pt x="223" y="36"/>
                </a:lnTo>
                <a:lnTo>
                  <a:pt x="228" y="36"/>
                </a:lnTo>
                <a:lnTo>
                  <a:pt x="237" y="36"/>
                </a:lnTo>
                <a:lnTo>
                  <a:pt x="246" y="36"/>
                </a:lnTo>
                <a:lnTo>
                  <a:pt x="255" y="36"/>
                </a:lnTo>
                <a:lnTo>
                  <a:pt x="259" y="36"/>
                </a:lnTo>
                <a:lnTo>
                  <a:pt x="268" y="36"/>
                </a:lnTo>
                <a:lnTo>
                  <a:pt x="277" y="36"/>
                </a:lnTo>
                <a:lnTo>
                  <a:pt x="286" y="36"/>
                </a:lnTo>
                <a:lnTo>
                  <a:pt x="295" y="36"/>
                </a:lnTo>
              </a:path>
            </a:pathLst>
          </a:custGeom>
          <a:noFill/>
          <a:ln w="0">
            <a:solidFill>
              <a:srgbClr val="FF5555"/>
            </a:solidFill>
            <a:prstDash val="solid"/>
            <a:round/>
            <a:headEnd/>
            <a:tailEnd/>
          </a:ln>
        </p:spPr>
        <p:txBody>
          <a:bodyPr/>
          <a:lstStyle/>
          <a:p>
            <a:endParaRPr lang="en-GB"/>
          </a:p>
        </p:txBody>
      </p:sp>
      <p:sp>
        <p:nvSpPr>
          <p:cNvPr id="23704" name="Freeform 298"/>
          <p:cNvSpPr>
            <a:spLocks/>
          </p:cNvSpPr>
          <p:nvPr/>
        </p:nvSpPr>
        <p:spPr bwMode="auto">
          <a:xfrm>
            <a:off x="5208588" y="5243513"/>
            <a:ext cx="1581150" cy="436562"/>
          </a:xfrm>
          <a:custGeom>
            <a:avLst/>
            <a:gdLst>
              <a:gd name="T0" fmla="*/ 18 w 996"/>
              <a:gd name="T1" fmla="*/ 90 h 275"/>
              <a:gd name="T2" fmla="*/ 40 w 996"/>
              <a:gd name="T3" fmla="*/ 90 h 275"/>
              <a:gd name="T4" fmla="*/ 63 w 996"/>
              <a:gd name="T5" fmla="*/ 81 h 275"/>
              <a:gd name="T6" fmla="*/ 85 w 996"/>
              <a:gd name="T7" fmla="*/ 0 h 275"/>
              <a:gd name="T8" fmla="*/ 112 w 996"/>
              <a:gd name="T9" fmla="*/ 32 h 275"/>
              <a:gd name="T10" fmla="*/ 134 w 996"/>
              <a:gd name="T11" fmla="*/ 90 h 275"/>
              <a:gd name="T12" fmla="*/ 157 w 996"/>
              <a:gd name="T13" fmla="*/ 90 h 275"/>
              <a:gd name="T14" fmla="*/ 179 w 996"/>
              <a:gd name="T15" fmla="*/ 90 h 275"/>
              <a:gd name="T16" fmla="*/ 206 w 996"/>
              <a:gd name="T17" fmla="*/ 90 h 275"/>
              <a:gd name="T18" fmla="*/ 228 w 996"/>
              <a:gd name="T19" fmla="*/ 90 h 275"/>
              <a:gd name="T20" fmla="*/ 250 w 996"/>
              <a:gd name="T21" fmla="*/ 113 h 275"/>
              <a:gd name="T22" fmla="*/ 273 w 996"/>
              <a:gd name="T23" fmla="*/ 86 h 275"/>
              <a:gd name="T24" fmla="*/ 299 w 996"/>
              <a:gd name="T25" fmla="*/ 104 h 275"/>
              <a:gd name="T26" fmla="*/ 322 w 996"/>
              <a:gd name="T27" fmla="*/ 90 h 275"/>
              <a:gd name="T28" fmla="*/ 344 w 996"/>
              <a:gd name="T29" fmla="*/ 86 h 275"/>
              <a:gd name="T30" fmla="*/ 366 w 996"/>
              <a:gd name="T31" fmla="*/ 86 h 275"/>
              <a:gd name="T32" fmla="*/ 393 w 996"/>
              <a:gd name="T33" fmla="*/ 90 h 275"/>
              <a:gd name="T34" fmla="*/ 415 w 996"/>
              <a:gd name="T35" fmla="*/ 99 h 275"/>
              <a:gd name="T36" fmla="*/ 438 w 996"/>
              <a:gd name="T37" fmla="*/ 104 h 275"/>
              <a:gd name="T38" fmla="*/ 460 w 996"/>
              <a:gd name="T39" fmla="*/ 113 h 275"/>
              <a:gd name="T40" fmla="*/ 487 w 996"/>
              <a:gd name="T41" fmla="*/ 122 h 275"/>
              <a:gd name="T42" fmla="*/ 509 w 996"/>
              <a:gd name="T43" fmla="*/ 122 h 275"/>
              <a:gd name="T44" fmla="*/ 532 w 996"/>
              <a:gd name="T45" fmla="*/ 50 h 275"/>
              <a:gd name="T46" fmla="*/ 554 w 996"/>
              <a:gd name="T47" fmla="*/ 41 h 275"/>
              <a:gd name="T48" fmla="*/ 581 w 996"/>
              <a:gd name="T49" fmla="*/ 14 h 275"/>
              <a:gd name="T50" fmla="*/ 603 w 996"/>
              <a:gd name="T51" fmla="*/ 54 h 275"/>
              <a:gd name="T52" fmla="*/ 625 w 996"/>
              <a:gd name="T53" fmla="*/ 68 h 275"/>
              <a:gd name="T54" fmla="*/ 648 w 996"/>
              <a:gd name="T55" fmla="*/ 32 h 275"/>
              <a:gd name="T56" fmla="*/ 674 w 996"/>
              <a:gd name="T57" fmla="*/ 81 h 275"/>
              <a:gd name="T58" fmla="*/ 697 w 996"/>
              <a:gd name="T59" fmla="*/ 216 h 275"/>
              <a:gd name="T60" fmla="*/ 719 w 996"/>
              <a:gd name="T61" fmla="*/ 104 h 275"/>
              <a:gd name="T62" fmla="*/ 741 w 996"/>
              <a:gd name="T63" fmla="*/ 90 h 275"/>
              <a:gd name="T64" fmla="*/ 768 w 996"/>
              <a:gd name="T65" fmla="*/ 90 h 275"/>
              <a:gd name="T66" fmla="*/ 790 w 996"/>
              <a:gd name="T67" fmla="*/ 90 h 275"/>
              <a:gd name="T68" fmla="*/ 813 w 996"/>
              <a:gd name="T69" fmla="*/ 90 h 275"/>
              <a:gd name="T70" fmla="*/ 835 w 996"/>
              <a:gd name="T71" fmla="*/ 90 h 275"/>
              <a:gd name="T72" fmla="*/ 862 w 996"/>
              <a:gd name="T73" fmla="*/ 90 h 275"/>
              <a:gd name="T74" fmla="*/ 884 w 996"/>
              <a:gd name="T75" fmla="*/ 90 h 275"/>
              <a:gd name="T76" fmla="*/ 907 w 996"/>
              <a:gd name="T77" fmla="*/ 90 h 275"/>
              <a:gd name="T78" fmla="*/ 929 w 996"/>
              <a:gd name="T79" fmla="*/ 90 h 275"/>
              <a:gd name="T80" fmla="*/ 956 w 996"/>
              <a:gd name="T81" fmla="*/ 90 h 275"/>
              <a:gd name="T82" fmla="*/ 978 w 996"/>
              <a:gd name="T83" fmla="*/ 90 h 2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96"/>
              <a:gd name="T127" fmla="*/ 0 h 275"/>
              <a:gd name="T128" fmla="*/ 996 w 996"/>
              <a:gd name="T129" fmla="*/ 275 h 27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96" h="275">
                <a:moveTo>
                  <a:pt x="0" y="90"/>
                </a:moveTo>
                <a:lnTo>
                  <a:pt x="9" y="90"/>
                </a:lnTo>
                <a:lnTo>
                  <a:pt x="18" y="90"/>
                </a:lnTo>
                <a:lnTo>
                  <a:pt x="23" y="90"/>
                </a:lnTo>
                <a:lnTo>
                  <a:pt x="32" y="90"/>
                </a:lnTo>
                <a:lnTo>
                  <a:pt x="40" y="90"/>
                </a:lnTo>
                <a:lnTo>
                  <a:pt x="49" y="90"/>
                </a:lnTo>
                <a:lnTo>
                  <a:pt x="54" y="86"/>
                </a:lnTo>
                <a:lnTo>
                  <a:pt x="63" y="81"/>
                </a:lnTo>
                <a:lnTo>
                  <a:pt x="72" y="68"/>
                </a:lnTo>
                <a:lnTo>
                  <a:pt x="81" y="36"/>
                </a:lnTo>
                <a:lnTo>
                  <a:pt x="85" y="0"/>
                </a:lnTo>
                <a:lnTo>
                  <a:pt x="94" y="41"/>
                </a:lnTo>
                <a:lnTo>
                  <a:pt x="103" y="54"/>
                </a:lnTo>
                <a:lnTo>
                  <a:pt x="112" y="32"/>
                </a:lnTo>
                <a:lnTo>
                  <a:pt x="116" y="68"/>
                </a:lnTo>
                <a:lnTo>
                  <a:pt x="125" y="99"/>
                </a:lnTo>
                <a:lnTo>
                  <a:pt x="134" y="90"/>
                </a:lnTo>
                <a:lnTo>
                  <a:pt x="143" y="90"/>
                </a:lnTo>
                <a:lnTo>
                  <a:pt x="148" y="90"/>
                </a:lnTo>
                <a:lnTo>
                  <a:pt x="157" y="90"/>
                </a:lnTo>
                <a:lnTo>
                  <a:pt x="165" y="90"/>
                </a:lnTo>
                <a:lnTo>
                  <a:pt x="174" y="90"/>
                </a:lnTo>
                <a:lnTo>
                  <a:pt x="179" y="90"/>
                </a:lnTo>
                <a:lnTo>
                  <a:pt x="188" y="90"/>
                </a:lnTo>
                <a:lnTo>
                  <a:pt x="197" y="90"/>
                </a:lnTo>
                <a:lnTo>
                  <a:pt x="206" y="90"/>
                </a:lnTo>
                <a:lnTo>
                  <a:pt x="210" y="90"/>
                </a:lnTo>
                <a:lnTo>
                  <a:pt x="219" y="90"/>
                </a:lnTo>
                <a:lnTo>
                  <a:pt x="228" y="90"/>
                </a:lnTo>
                <a:lnTo>
                  <a:pt x="237" y="95"/>
                </a:lnTo>
                <a:lnTo>
                  <a:pt x="241" y="99"/>
                </a:lnTo>
                <a:lnTo>
                  <a:pt x="250" y="113"/>
                </a:lnTo>
                <a:lnTo>
                  <a:pt x="259" y="104"/>
                </a:lnTo>
                <a:lnTo>
                  <a:pt x="268" y="86"/>
                </a:lnTo>
                <a:lnTo>
                  <a:pt x="273" y="86"/>
                </a:lnTo>
                <a:lnTo>
                  <a:pt x="282" y="90"/>
                </a:lnTo>
                <a:lnTo>
                  <a:pt x="290" y="95"/>
                </a:lnTo>
                <a:lnTo>
                  <a:pt x="299" y="104"/>
                </a:lnTo>
                <a:lnTo>
                  <a:pt x="304" y="104"/>
                </a:lnTo>
                <a:lnTo>
                  <a:pt x="313" y="95"/>
                </a:lnTo>
                <a:lnTo>
                  <a:pt x="322" y="90"/>
                </a:lnTo>
                <a:lnTo>
                  <a:pt x="331" y="86"/>
                </a:lnTo>
                <a:lnTo>
                  <a:pt x="335" y="86"/>
                </a:lnTo>
                <a:lnTo>
                  <a:pt x="344" y="86"/>
                </a:lnTo>
                <a:lnTo>
                  <a:pt x="353" y="86"/>
                </a:lnTo>
                <a:lnTo>
                  <a:pt x="362" y="86"/>
                </a:lnTo>
                <a:lnTo>
                  <a:pt x="366" y="86"/>
                </a:lnTo>
                <a:lnTo>
                  <a:pt x="375" y="86"/>
                </a:lnTo>
                <a:lnTo>
                  <a:pt x="384" y="86"/>
                </a:lnTo>
                <a:lnTo>
                  <a:pt x="393" y="90"/>
                </a:lnTo>
                <a:lnTo>
                  <a:pt x="398" y="90"/>
                </a:lnTo>
                <a:lnTo>
                  <a:pt x="407" y="95"/>
                </a:lnTo>
                <a:lnTo>
                  <a:pt x="415" y="99"/>
                </a:lnTo>
                <a:lnTo>
                  <a:pt x="424" y="99"/>
                </a:lnTo>
                <a:lnTo>
                  <a:pt x="429" y="99"/>
                </a:lnTo>
                <a:lnTo>
                  <a:pt x="438" y="104"/>
                </a:lnTo>
                <a:lnTo>
                  <a:pt x="447" y="104"/>
                </a:lnTo>
                <a:lnTo>
                  <a:pt x="456" y="108"/>
                </a:lnTo>
                <a:lnTo>
                  <a:pt x="460" y="113"/>
                </a:lnTo>
                <a:lnTo>
                  <a:pt x="469" y="113"/>
                </a:lnTo>
                <a:lnTo>
                  <a:pt x="478" y="117"/>
                </a:lnTo>
                <a:lnTo>
                  <a:pt x="487" y="122"/>
                </a:lnTo>
                <a:lnTo>
                  <a:pt x="491" y="126"/>
                </a:lnTo>
                <a:lnTo>
                  <a:pt x="500" y="126"/>
                </a:lnTo>
                <a:lnTo>
                  <a:pt x="509" y="122"/>
                </a:lnTo>
                <a:lnTo>
                  <a:pt x="518" y="131"/>
                </a:lnTo>
                <a:lnTo>
                  <a:pt x="523" y="126"/>
                </a:lnTo>
                <a:lnTo>
                  <a:pt x="532" y="50"/>
                </a:lnTo>
                <a:lnTo>
                  <a:pt x="540" y="32"/>
                </a:lnTo>
                <a:lnTo>
                  <a:pt x="549" y="27"/>
                </a:lnTo>
                <a:lnTo>
                  <a:pt x="554" y="41"/>
                </a:lnTo>
                <a:lnTo>
                  <a:pt x="563" y="32"/>
                </a:lnTo>
                <a:lnTo>
                  <a:pt x="572" y="63"/>
                </a:lnTo>
                <a:lnTo>
                  <a:pt x="581" y="14"/>
                </a:lnTo>
                <a:lnTo>
                  <a:pt x="585" y="68"/>
                </a:lnTo>
                <a:lnTo>
                  <a:pt x="594" y="86"/>
                </a:lnTo>
                <a:lnTo>
                  <a:pt x="603" y="54"/>
                </a:lnTo>
                <a:lnTo>
                  <a:pt x="612" y="63"/>
                </a:lnTo>
                <a:lnTo>
                  <a:pt x="616" y="77"/>
                </a:lnTo>
                <a:lnTo>
                  <a:pt x="625" y="68"/>
                </a:lnTo>
                <a:lnTo>
                  <a:pt x="634" y="77"/>
                </a:lnTo>
                <a:lnTo>
                  <a:pt x="643" y="54"/>
                </a:lnTo>
                <a:lnTo>
                  <a:pt x="648" y="32"/>
                </a:lnTo>
                <a:lnTo>
                  <a:pt x="657" y="113"/>
                </a:lnTo>
                <a:lnTo>
                  <a:pt x="665" y="95"/>
                </a:lnTo>
                <a:lnTo>
                  <a:pt x="674" y="81"/>
                </a:lnTo>
                <a:lnTo>
                  <a:pt x="679" y="239"/>
                </a:lnTo>
                <a:lnTo>
                  <a:pt x="688" y="36"/>
                </a:lnTo>
                <a:lnTo>
                  <a:pt x="697" y="216"/>
                </a:lnTo>
                <a:lnTo>
                  <a:pt x="706" y="275"/>
                </a:lnTo>
                <a:lnTo>
                  <a:pt x="710" y="95"/>
                </a:lnTo>
                <a:lnTo>
                  <a:pt x="719" y="104"/>
                </a:lnTo>
                <a:lnTo>
                  <a:pt x="728" y="90"/>
                </a:lnTo>
                <a:lnTo>
                  <a:pt x="737" y="90"/>
                </a:lnTo>
                <a:lnTo>
                  <a:pt x="741" y="90"/>
                </a:lnTo>
                <a:lnTo>
                  <a:pt x="750" y="90"/>
                </a:lnTo>
                <a:lnTo>
                  <a:pt x="759" y="90"/>
                </a:lnTo>
                <a:lnTo>
                  <a:pt x="768" y="90"/>
                </a:lnTo>
                <a:lnTo>
                  <a:pt x="773" y="90"/>
                </a:lnTo>
                <a:lnTo>
                  <a:pt x="782" y="90"/>
                </a:lnTo>
                <a:lnTo>
                  <a:pt x="790" y="90"/>
                </a:lnTo>
                <a:lnTo>
                  <a:pt x="799" y="90"/>
                </a:lnTo>
                <a:lnTo>
                  <a:pt x="804" y="90"/>
                </a:lnTo>
                <a:lnTo>
                  <a:pt x="813" y="90"/>
                </a:lnTo>
                <a:lnTo>
                  <a:pt x="822" y="90"/>
                </a:lnTo>
                <a:lnTo>
                  <a:pt x="831" y="90"/>
                </a:lnTo>
                <a:lnTo>
                  <a:pt x="835" y="90"/>
                </a:lnTo>
                <a:lnTo>
                  <a:pt x="844" y="90"/>
                </a:lnTo>
                <a:lnTo>
                  <a:pt x="853" y="90"/>
                </a:lnTo>
                <a:lnTo>
                  <a:pt x="862" y="90"/>
                </a:lnTo>
                <a:lnTo>
                  <a:pt x="866" y="90"/>
                </a:lnTo>
                <a:lnTo>
                  <a:pt x="875" y="90"/>
                </a:lnTo>
                <a:lnTo>
                  <a:pt x="884" y="90"/>
                </a:lnTo>
                <a:lnTo>
                  <a:pt x="893" y="90"/>
                </a:lnTo>
                <a:lnTo>
                  <a:pt x="898" y="90"/>
                </a:lnTo>
                <a:lnTo>
                  <a:pt x="907" y="90"/>
                </a:lnTo>
                <a:lnTo>
                  <a:pt x="915" y="90"/>
                </a:lnTo>
                <a:lnTo>
                  <a:pt x="924" y="90"/>
                </a:lnTo>
                <a:lnTo>
                  <a:pt x="929" y="90"/>
                </a:lnTo>
                <a:lnTo>
                  <a:pt x="938" y="90"/>
                </a:lnTo>
                <a:lnTo>
                  <a:pt x="947" y="90"/>
                </a:lnTo>
                <a:lnTo>
                  <a:pt x="956" y="90"/>
                </a:lnTo>
                <a:lnTo>
                  <a:pt x="960" y="90"/>
                </a:lnTo>
                <a:lnTo>
                  <a:pt x="969" y="90"/>
                </a:lnTo>
                <a:lnTo>
                  <a:pt x="978" y="90"/>
                </a:lnTo>
                <a:lnTo>
                  <a:pt x="987" y="90"/>
                </a:lnTo>
                <a:lnTo>
                  <a:pt x="996" y="90"/>
                </a:lnTo>
              </a:path>
            </a:pathLst>
          </a:custGeom>
          <a:noFill/>
          <a:ln w="0">
            <a:solidFill>
              <a:srgbClr val="FFAAAA"/>
            </a:solidFill>
            <a:prstDash val="solid"/>
            <a:round/>
            <a:headEnd/>
            <a:tailEnd/>
          </a:ln>
        </p:spPr>
        <p:txBody>
          <a:bodyPr/>
          <a:lstStyle/>
          <a:p>
            <a:endParaRPr lang="en-GB"/>
          </a:p>
        </p:txBody>
      </p:sp>
      <p:sp>
        <p:nvSpPr>
          <p:cNvPr id="23705" name="Line 299"/>
          <p:cNvSpPr>
            <a:spLocks noChangeShapeType="1"/>
          </p:cNvSpPr>
          <p:nvPr/>
        </p:nvSpPr>
        <p:spPr bwMode="auto">
          <a:xfrm flipV="1">
            <a:off x="6321428" y="3190888"/>
            <a:ext cx="288925" cy="215900"/>
          </a:xfrm>
          <a:prstGeom prst="line">
            <a:avLst/>
          </a:prstGeom>
          <a:noFill/>
          <a:ln w="38100">
            <a:solidFill>
              <a:schemeClr val="bg1"/>
            </a:solidFill>
            <a:round/>
            <a:headEnd type="triangle" w="med" len="med"/>
            <a:tailEnd/>
          </a:ln>
        </p:spPr>
        <p:txBody>
          <a:bodyPr/>
          <a:lstStyle/>
          <a:p>
            <a:endParaRPr lang="en-GB" sz="1600"/>
          </a:p>
        </p:txBody>
      </p:sp>
      <p:sp>
        <p:nvSpPr>
          <p:cNvPr id="23559" name="Line 9"/>
          <p:cNvSpPr>
            <a:spLocks noChangeShapeType="1"/>
          </p:cNvSpPr>
          <p:nvPr/>
        </p:nvSpPr>
        <p:spPr bwMode="auto">
          <a:xfrm flipH="1">
            <a:off x="6348154" y="5814263"/>
            <a:ext cx="765084" cy="1"/>
          </a:xfrm>
          <a:prstGeom prst="line">
            <a:avLst/>
          </a:prstGeom>
          <a:noFill/>
          <a:ln w="12700" cap="rnd">
            <a:solidFill>
              <a:srgbClr val="990033"/>
            </a:solidFill>
            <a:prstDash val="sysDot"/>
            <a:round/>
            <a:headEnd/>
            <a:tailEnd type="triangle" w="med" len="med"/>
          </a:ln>
        </p:spPr>
        <p:txBody>
          <a:bodyPr/>
          <a:lstStyle/>
          <a:p>
            <a:endParaRPr lang="en-GB"/>
          </a:p>
        </p:txBody>
      </p:sp>
      <p:sp>
        <p:nvSpPr>
          <p:cNvPr id="23560" name="Line 10"/>
          <p:cNvSpPr>
            <a:spLocks noChangeShapeType="1"/>
          </p:cNvSpPr>
          <p:nvPr/>
        </p:nvSpPr>
        <p:spPr bwMode="auto">
          <a:xfrm flipH="1">
            <a:off x="5988114" y="5184193"/>
            <a:ext cx="1125124" cy="1"/>
          </a:xfrm>
          <a:prstGeom prst="line">
            <a:avLst/>
          </a:prstGeom>
          <a:noFill/>
          <a:ln w="12700" cap="rnd">
            <a:solidFill>
              <a:srgbClr val="990033"/>
            </a:solidFill>
            <a:prstDash val="sysDot"/>
            <a:round/>
            <a:headEnd/>
            <a:tailEnd type="triangle" w="med" len="med"/>
          </a:ln>
        </p:spPr>
        <p:txBody>
          <a:bodyPr/>
          <a:lstStyle/>
          <a:p>
            <a:endParaRPr lang="en-GB"/>
          </a:p>
        </p:txBody>
      </p:sp>
      <p:pic>
        <p:nvPicPr>
          <p:cNvPr id="175" name="Picture 358" descr="Bird Song"/>
          <p:cNvPicPr>
            <a:picLocks noChangeAspect="1" noChangeArrowheads="1"/>
          </p:cNvPicPr>
          <p:nvPr/>
        </p:nvPicPr>
        <p:blipFill>
          <a:blip r:embed="rId8" cstate="print"/>
          <a:srcRect/>
          <a:stretch>
            <a:fillRect/>
          </a:stretch>
        </p:blipFill>
        <p:spPr bwMode="auto">
          <a:xfrm>
            <a:off x="0" y="6"/>
            <a:ext cx="1149350" cy="1484313"/>
          </a:xfrm>
          <a:prstGeom prst="ellipse">
            <a:avLst/>
          </a:prstGeom>
          <a:ln>
            <a:noFill/>
          </a:ln>
          <a:effectLst>
            <a:softEdge rad="112500"/>
          </a:effectLst>
        </p:spPr>
      </p:pic>
      <p:sp>
        <p:nvSpPr>
          <p:cNvPr id="147" name="Line 299"/>
          <p:cNvSpPr>
            <a:spLocks noChangeShapeType="1"/>
          </p:cNvSpPr>
          <p:nvPr/>
        </p:nvSpPr>
        <p:spPr bwMode="auto">
          <a:xfrm flipV="1">
            <a:off x="5889104" y="3191334"/>
            <a:ext cx="288925" cy="215900"/>
          </a:xfrm>
          <a:prstGeom prst="line">
            <a:avLst/>
          </a:prstGeom>
          <a:noFill/>
          <a:ln w="38100">
            <a:solidFill>
              <a:schemeClr val="bg1"/>
            </a:solidFill>
            <a:round/>
            <a:headEnd type="triangle" w="med" len="med"/>
            <a:tailEnd/>
          </a:ln>
        </p:spPr>
        <p:txBody>
          <a:bodyPr/>
          <a:lstStyle/>
          <a:p>
            <a:endParaRPr lang="en-GB" sz="1600"/>
          </a:p>
        </p:txBody>
      </p:sp>
      <p:pic>
        <p:nvPicPr>
          <p:cNvPr id="148" name="Picture 4">
            <a:hlinkClick r:id="" action="ppaction://media"/>
          </p:cNvPr>
          <p:cNvPicPr>
            <a:picLocks noChangeAspect="1" noChangeArrowheads="1"/>
          </p:cNvPicPr>
          <p:nvPr>
            <a:audioFile r:link="rId1"/>
            <p:extLst>
              <p:ext uri="{DAA4B4D4-6D71-4841-9C94-3DE7FCFB9230}">
                <p14:media xmlns:p14="http://schemas.microsoft.com/office/powerpoint/2010/main" xmlns="" r:embed="rId9"/>
              </p:ext>
            </p:extLst>
          </p:nvPr>
        </p:nvPicPr>
        <p:blipFill>
          <a:blip r:embed="rId10" cstate="print"/>
          <a:srcRect/>
          <a:stretch>
            <a:fillRect/>
          </a:stretch>
        </p:blipFill>
        <p:spPr bwMode="auto">
          <a:xfrm>
            <a:off x="3297238" y="2687650"/>
            <a:ext cx="304800" cy="304800"/>
          </a:xfrm>
          <a:prstGeom prst="rect">
            <a:avLst/>
          </a:prstGeom>
          <a:noFill/>
          <a:ln w="9525">
            <a:noFill/>
            <a:miter lim="800000"/>
            <a:headEnd/>
            <a:tailEnd/>
          </a:ln>
        </p:spPr>
      </p:pic>
      <p:pic>
        <p:nvPicPr>
          <p:cNvPr id="149" name="Picture 5">
            <a:hlinkClick r:id="" action="ppaction://media"/>
          </p:cNvPr>
          <p:cNvPicPr>
            <a:picLocks noChangeAspect="1" noChangeArrowheads="1"/>
          </p:cNvPicPr>
          <p:nvPr>
            <a:audioFile r:link="rId2"/>
            <p:extLst>
              <p:ext uri="{DAA4B4D4-6D71-4841-9C94-3DE7FCFB9230}">
                <p14:media xmlns:p14="http://schemas.microsoft.com/office/powerpoint/2010/main" xmlns="" r:embed="rId11"/>
              </p:ext>
            </p:extLst>
          </p:nvPr>
        </p:nvPicPr>
        <p:blipFill>
          <a:blip r:embed="rId10" cstate="print"/>
          <a:srcRect/>
          <a:stretch>
            <a:fillRect/>
          </a:stretch>
        </p:blipFill>
        <p:spPr bwMode="auto">
          <a:xfrm>
            <a:off x="5384800" y="2687650"/>
            <a:ext cx="304800" cy="3048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4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6" fill="hold"/>
                                        <p:tgtEl>
                                          <p:spTgt spid="148"/>
                                        </p:tgtEl>
                                      </p:cBhvr>
                                    </p:cmd>
                                  </p:childTnLst>
                                </p:cTn>
                              </p:par>
                            </p:childTnLst>
                          </p:cTn>
                        </p:par>
                      </p:childTnLst>
                    </p:cTn>
                  </p:par>
                </p:childTnLst>
              </p:cTn>
              <p:nextCondLst>
                <p:cond evt="onClick" delay="0">
                  <p:tgtEl>
                    <p:spTgt spid="148"/>
                  </p:tgtEl>
                </p:cond>
              </p:nextCondLst>
            </p:seq>
            <p:seq concurrent="1" nextAc="seek">
              <p:cTn id="7" restart="whenNotActive" fill="hold" evtFilter="cancelBubble" nodeType="interactiveSeq">
                <p:stCondLst>
                  <p:cond evt="onClick" delay="0">
                    <p:tgtEl>
                      <p:spTgt spid="14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996" fill="hold"/>
                                        <p:tgtEl>
                                          <p:spTgt spid="149"/>
                                        </p:tgtEl>
                                      </p:cBhvr>
                                    </p:cmd>
                                  </p:childTnLst>
                                </p:cTn>
                              </p:par>
                            </p:childTnLst>
                          </p:cTn>
                        </p:par>
                      </p:childTnLst>
                    </p:cTn>
                  </p:par>
                </p:childTnLst>
              </p:cTn>
              <p:nextCondLst>
                <p:cond evt="onClick" delay="0">
                  <p:tgtEl>
                    <p:spTgt spid="149"/>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48"/>
                </p:tgtEl>
              </p:cMediaNode>
            </p:audio>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4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2" cstate="print">
            <a:clrChange>
              <a:clrFrom>
                <a:srgbClr val="000000"/>
              </a:clrFrom>
              <a:clrTo>
                <a:srgbClr val="000000">
                  <a:alpha val="0"/>
                </a:srgbClr>
              </a:clrTo>
            </a:clrChange>
            <a:duotone>
              <a:schemeClr val="accent6">
                <a:shade val="45000"/>
                <a:satMod val="135000"/>
              </a:schemeClr>
              <a:prstClr val="white"/>
            </a:duotone>
          </a:blip>
          <a:srcRect/>
          <a:stretch>
            <a:fillRect/>
          </a:stretch>
        </p:blipFill>
        <p:spPr bwMode="auto">
          <a:xfrm>
            <a:off x="2903905" y="1718810"/>
            <a:ext cx="3784630" cy="3601913"/>
          </a:xfrm>
          <a:prstGeom prst="rect">
            <a:avLst/>
          </a:prstGeom>
          <a:noFill/>
          <a:ln w="9525">
            <a:noFill/>
            <a:miter lim="800000"/>
            <a:headEnd/>
            <a:tailEnd/>
          </a:ln>
        </p:spPr>
      </p:pic>
      <p:sp>
        <p:nvSpPr>
          <p:cNvPr id="5" name="Text Box 3"/>
          <p:cNvSpPr txBox="1">
            <a:spLocks noChangeArrowheads="1"/>
          </p:cNvSpPr>
          <p:nvPr/>
        </p:nvSpPr>
        <p:spPr bwMode="auto">
          <a:xfrm>
            <a:off x="4412940" y="548680"/>
            <a:ext cx="1063112" cy="400110"/>
          </a:xfrm>
          <a:prstGeom prst="rect">
            <a:avLst/>
          </a:prstGeom>
          <a:noFill/>
          <a:ln w="12700">
            <a:noFill/>
            <a:miter lim="800000"/>
            <a:headEnd/>
            <a:tailEnd/>
          </a:ln>
        </p:spPr>
        <p:txBody>
          <a:bodyPr wrap="none">
            <a:spAutoFit/>
          </a:bodyPr>
          <a:lstStyle/>
          <a:p>
            <a:pPr eaLnBrk="0" hangingPunct="0"/>
            <a:r>
              <a:rPr lang="en-US" sz="2000" dirty="0">
                <a:solidFill>
                  <a:srgbClr val="990033"/>
                </a:solidFill>
              </a:rPr>
              <a:t>Overview</a:t>
            </a:r>
          </a:p>
        </p:txBody>
      </p:sp>
      <p:sp>
        <p:nvSpPr>
          <p:cNvPr id="6" name="Text Box 5"/>
          <p:cNvSpPr txBox="1">
            <a:spLocks noChangeArrowheads="1"/>
          </p:cNvSpPr>
          <p:nvPr/>
        </p:nvSpPr>
        <p:spPr bwMode="auto">
          <a:xfrm>
            <a:off x="2117685" y="1853825"/>
            <a:ext cx="6885765" cy="3455988"/>
          </a:xfrm>
          <a:prstGeom prst="rect">
            <a:avLst/>
          </a:prstGeom>
          <a:noFill/>
          <a:ln w="12700">
            <a:noFill/>
            <a:miter lim="800000"/>
            <a:headEnd/>
            <a:tailEnd/>
          </a:ln>
        </p:spPr>
        <p:txBody>
          <a:bodyPr wrap="none"/>
          <a:lstStyle/>
          <a:p>
            <a:r>
              <a:rPr lang="en-US" altLang="ja-JP" sz="2000" b="1" dirty="0" smtClean="0">
                <a:solidFill>
                  <a:schemeClr val="accent2">
                    <a:lumMod val="40000"/>
                    <a:lumOff val="60000"/>
                  </a:schemeClr>
                </a:solidFill>
                <a:ea typeface="MS Mincho"/>
                <a:cs typeface="MS Mincho"/>
              </a:rPr>
              <a:t>The statistics of life</a:t>
            </a:r>
            <a:r>
              <a:rPr lang="en-US" altLang="ja-JP" sz="2000" dirty="0">
                <a:solidFill>
                  <a:schemeClr val="accent2">
                    <a:lumMod val="40000"/>
                    <a:lumOff val="60000"/>
                  </a:schemeClr>
                </a:solidFill>
                <a:ea typeface="MS Mincho"/>
                <a:cs typeface="MS Mincho"/>
              </a:rPr>
              <a:t>	</a:t>
            </a:r>
            <a:r>
              <a:rPr lang="en-US" altLang="ja-JP" sz="2000" dirty="0" smtClean="0">
                <a:solidFill>
                  <a:schemeClr val="accent2">
                    <a:lumMod val="40000"/>
                    <a:lumOff val="60000"/>
                  </a:schemeClr>
                </a:solidFill>
                <a:ea typeface="MS Mincho"/>
                <a:cs typeface="MS Mincho"/>
              </a:rPr>
              <a:t>Markov blankets and ergodic systems</a:t>
            </a:r>
          </a:p>
          <a:p>
            <a:r>
              <a:rPr lang="en-US" altLang="ja-JP" sz="2000" dirty="0" smtClean="0">
                <a:solidFill>
                  <a:schemeClr val="accent2">
                    <a:lumMod val="40000"/>
                    <a:lumOff val="60000"/>
                  </a:schemeClr>
                </a:solidFill>
                <a:ea typeface="MS Mincho"/>
                <a:cs typeface="MS Mincho"/>
              </a:rPr>
              <a:t>			simulations of a primordial soup</a:t>
            </a:r>
          </a:p>
          <a:p>
            <a:endParaRPr lang="en-US" altLang="ja-JP" sz="2000" dirty="0">
              <a:solidFill>
                <a:schemeClr val="accent2">
                  <a:lumMod val="40000"/>
                  <a:lumOff val="60000"/>
                </a:schemeClr>
              </a:solidFill>
              <a:ea typeface="MS Mincho"/>
              <a:cs typeface="MS Mincho"/>
            </a:endParaRPr>
          </a:p>
          <a:p>
            <a:endParaRPr lang="en-US" altLang="ja-JP" sz="2000" dirty="0">
              <a:solidFill>
                <a:schemeClr val="accent2">
                  <a:lumMod val="40000"/>
                  <a:lumOff val="60000"/>
                </a:schemeClr>
              </a:solidFill>
              <a:ea typeface="MS Mincho"/>
              <a:cs typeface="MS Mincho"/>
            </a:endParaRPr>
          </a:p>
          <a:p>
            <a:r>
              <a:rPr lang="en-US" altLang="ja-JP" sz="2000" b="1" dirty="0" smtClean="0">
                <a:solidFill>
                  <a:schemeClr val="accent2">
                    <a:lumMod val="40000"/>
                    <a:lumOff val="60000"/>
                  </a:schemeClr>
                </a:solidFill>
                <a:ea typeface="MS Mincho"/>
                <a:cs typeface="MS Mincho"/>
              </a:rPr>
              <a:t>The anatomy of inference</a:t>
            </a:r>
            <a:r>
              <a:rPr lang="en-US" altLang="ja-JP" sz="2000" dirty="0" smtClean="0">
                <a:solidFill>
                  <a:schemeClr val="accent2">
                    <a:lumMod val="40000"/>
                    <a:lumOff val="60000"/>
                  </a:schemeClr>
                </a:solidFill>
                <a:ea typeface="MS Mincho"/>
                <a:cs typeface="MS Mincho"/>
              </a:rPr>
              <a:t>	graphical models and predictive coding</a:t>
            </a:r>
          </a:p>
          <a:p>
            <a:r>
              <a:rPr lang="en-US" altLang="ja-JP" sz="2000" dirty="0" smtClean="0">
                <a:solidFill>
                  <a:schemeClr val="accent2">
                    <a:lumMod val="40000"/>
                    <a:lumOff val="60000"/>
                  </a:schemeClr>
                </a:solidFill>
                <a:ea typeface="MS Mincho"/>
                <a:cs typeface="MS Mincho"/>
              </a:rPr>
              <a:t>			canonical microcircuits</a:t>
            </a:r>
            <a:endParaRPr lang="en-US" altLang="ja-JP" sz="2000" dirty="0">
              <a:solidFill>
                <a:schemeClr val="accent2">
                  <a:lumMod val="40000"/>
                  <a:lumOff val="60000"/>
                </a:schemeClr>
              </a:solidFill>
              <a:ea typeface="MS Mincho"/>
              <a:cs typeface="MS Mincho"/>
            </a:endParaRPr>
          </a:p>
          <a:p>
            <a:endParaRPr lang="en-US" altLang="ja-JP" sz="2000" dirty="0" smtClean="0">
              <a:solidFill>
                <a:srgbClr val="990033"/>
              </a:solidFill>
              <a:ea typeface="MS Mincho"/>
              <a:cs typeface="MS Mincho"/>
            </a:endParaRPr>
          </a:p>
          <a:p>
            <a:endParaRPr lang="en-US" altLang="ja-JP" sz="2000" dirty="0">
              <a:solidFill>
                <a:srgbClr val="990033"/>
              </a:solidFill>
              <a:ea typeface="MS Mincho"/>
              <a:cs typeface="MS Mincho"/>
            </a:endParaRPr>
          </a:p>
          <a:p>
            <a:r>
              <a:rPr lang="en-US" altLang="ja-JP" sz="2000" b="1" dirty="0" smtClean="0">
                <a:solidFill>
                  <a:srgbClr val="990033"/>
                </a:solidFill>
                <a:ea typeface="MS Mincho"/>
                <a:cs typeface="MS Mincho"/>
              </a:rPr>
              <a:t>Action and perception</a:t>
            </a:r>
            <a:r>
              <a:rPr lang="en-US" altLang="ja-JP" sz="2000" dirty="0" smtClean="0">
                <a:solidFill>
                  <a:srgbClr val="990033"/>
                </a:solidFill>
                <a:ea typeface="MS Mincho"/>
                <a:cs typeface="MS Mincho"/>
              </a:rPr>
              <a:t>	</a:t>
            </a:r>
            <a:r>
              <a:rPr lang="en-US" altLang="ja-JP" sz="2000" dirty="0" smtClean="0">
                <a:solidFill>
                  <a:schemeClr val="accent2">
                    <a:lumMod val="40000"/>
                    <a:lumOff val="60000"/>
                  </a:schemeClr>
                </a:solidFill>
                <a:ea typeface="MS Mincho"/>
                <a:cs typeface="MS Mincho"/>
              </a:rPr>
              <a:t>perceptual omission responses</a:t>
            </a:r>
          </a:p>
          <a:p>
            <a:r>
              <a:rPr lang="en-US" altLang="ja-JP" sz="2000" dirty="0" smtClean="0">
                <a:solidFill>
                  <a:srgbClr val="990033"/>
                </a:solidFill>
                <a:ea typeface="MS Mincho"/>
                <a:cs typeface="MS Mincho"/>
              </a:rPr>
              <a:t>			simulations of action observation</a:t>
            </a:r>
            <a:endParaRPr lang="en-US" altLang="ja-JP" sz="2000" dirty="0">
              <a:solidFill>
                <a:srgbClr val="990033"/>
              </a:solidFill>
              <a:ea typeface="MS Mincho"/>
              <a:cs typeface="MS Mincho"/>
            </a:endParaRPr>
          </a:p>
          <a:p>
            <a:endParaRPr lang="en-GB" sz="2000" dirty="0">
              <a:solidFill>
                <a:srgbClr val="990033"/>
              </a:solidFill>
              <a:latin typeface="Arial" charset="0"/>
            </a:endParaRPr>
          </a:p>
        </p:txBody>
      </p:sp>
      <p:pic>
        <p:nvPicPr>
          <p:cNvPr id="7" name="Picture 6" descr="Picture2"/>
          <p:cNvPicPr>
            <a:picLocks noChangeAspect="1" noChangeArrowheads="1"/>
          </p:cNvPicPr>
          <p:nvPr/>
        </p:nvPicPr>
        <p:blipFill>
          <a:blip r:embed="rId3" cstate="print">
            <a:duotone>
              <a:prstClr val="black"/>
              <a:srgbClr val="D9C3A5">
                <a:tint val="50000"/>
                <a:satMod val="180000"/>
              </a:srgbClr>
            </a:duotone>
          </a:blip>
          <a:srcRect/>
          <a:stretch>
            <a:fillRect/>
          </a:stretch>
        </p:blipFill>
        <p:spPr bwMode="auto">
          <a:xfrm>
            <a:off x="227475" y="214647"/>
            <a:ext cx="868363" cy="1954213"/>
          </a:xfrm>
          <a:prstGeom prst="rect">
            <a:avLst/>
          </a:prstGeom>
          <a:ln>
            <a:noFill/>
          </a:ln>
          <a:effectLst>
            <a:outerShdw blurRad="190500" algn="tl" rotWithShape="0">
              <a:srgbClr val="000000">
                <a:alpha val="70000"/>
              </a:srgbClr>
            </a:outerShdw>
          </a:effectLst>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p:cNvPicPr>
            <a:picLocks noChangeAspect="1" noChangeArrowheads="1"/>
          </p:cNvPicPr>
          <p:nvPr/>
        </p:nvPicPr>
        <p:blipFill>
          <a:blip r:embed="rId4" cstate="print">
            <a:clrChange>
              <a:clrFrom>
                <a:srgbClr val="000000"/>
              </a:clrFrom>
              <a:clrTo>
                <a:srgbClr val="000000">
                  <a:alpha val="0"/>
                </a:srgbClr>
              </a:clrTo>
            </a:clrChange>
            <a:duotone>
              <a:schemeClr val="accent6">
                <a:shade val="45000"/>
                <a:satMod val="135000"/>
              </a:schemeClr>
              <a:prstClr val="white"/>
            </a:duotone>
          </a:blip>
          <a:srcRect/>
          <a:stretch>
            <a:fillRect/>
          </a:stretch>
        </p:blipFill>
        <p:spPr bwMode="auto">
          <a:xfrm>
            <a:off x="1442610" y="53625"/>
            <a:ext cx="3783041" cy="3600400"/>
          </a:xfrm>
          <a:prstGeom prst="rect">
            <a:avLst/>
          </a:prstGeom>
          <a:noFill/>
          <a:ln w="9525">
            <a:noFill/>
            <a:miter lim="800000"/>
            <a:headEnd/>
            <a:tailEnd/>
          </a:ln>
        </p:spPr>
      </p:pic>
      <p:pic>
        <p:nvPicPr>
          <p:cNvPr id="213" name="reaching.wmv">
            <a:hlinkClick r:id="" action="ppaction://media"/>
          </p:cNvPr>
          <p:cNvPicPr>
            <a:picLocks noChangeAspect="1"/>
          </p:cNvPicPr>
          <p:nvPr>
            <a:videoFile r:link="rId2"/>
            <p:extLst>
              <p:ext uri="{DAA4B4D4-6D71-4841-9C94-3DE7FCFB9230}">
                <p14:media xmlns:p14="http://schemas.microsoft.com/office/powerpoint/2010/main" xmlns="" r:embed="rId5"/>
              </p:ext>
            </p:extLst>
          </p:nvPr>
        </p:nvPicPr>
        <p:blipFill rotWithShape="1">
          <a:blip r:embed="rId6" cstate="print"/>
          <a:stretch/>
        </p:blipFill>
        <p:spPr>
          <a:xfrm>
            <a:off x="7041235" y="836718"/>
            <a:ext cx="1938938" cy="1454203"/>
          </a:xfrm>
          <a:prstGeom prst="rect">
            <a:avLst/>
          </a:prstGeom>
          <a:ln>
            <a:noFill/>
          </a:ln>
          <a:effectLst>
            <a:outerShdw blurRad="190500" algn="tl" rotWithShape="0">
              <a:srgbClr val="000000">
                <a:alpha val="70000"/>
              </a:srgbClr>
            </a:outerShdw>
          </a:effectLst>
        </p:spPr>
      </p:pic>
      <p:sp>
        <p:nvSpPr>
          <p:cNvPr id="128003" name="Oval 3"/>
          <p:cNvSpPr>
            <a:spLocks noChangeArrowheads="1"/>
          </p:cNvSpPr>
          <p:nvPr/>
        </p:nvSpPr>
        <p:spPr bwMode="auto">
          <a:xfrm>
            <a:off x="4448175" y="2103444"/>
            <a:ext cx="1652588" cy="820737"/>
          </a:xfrm>
          <a:prstGeom prst="ellipse">
            <a:avLst/>
          </a:prstGeom>
          <a:ln>
            <a:headEnd/>
            <a:tailEnd/>
          </a:ln>
        </p:spPr>
        <p:style>
          <a:lnRef idx="3">
            <a:schemeClr val="lt1"/>
          </a:lnRef>
          <a:fillRef idx="1">
            <a:schemeClr val="accent3"/>
          </a:fillRef>
          <a:effectRef idx="1">
            <a:schemeClr val="accent3"/>
          </a:effectRef>
          <a:fontRef idx="minor">
            <a:schemeClr val="lt1"/>
          </a:fontRef>
        </p:style>
        <p:txBody>
          <a:bodyPr wrap="none" anchor="ctr"/>
          <a:lstStyle/>
          <a:p>
            <a:pPr>
              <a:defRPr/>
            </a:pPr>
            <a:endParaRPr lang="en-GB">
              <a:solidFill>
                <a:srgbClr val="000000"/>
              </a:solidFill>
            </a:endParaRPr>
          </a:p>
        </p:txBody>
      </p:sp>
      <p:sp>
        <p:nvSpPr>
          <p:cNvPr id="128004" name="Oval 4"/>
          <p:cNvSpPr>
            <a:spLocks noChangeArrowheads="1"/>
          </p:cNvSpPr>
          <p:nvPr/>
        </p:nvSpPr>
        <p:spPr bwMode="auto">
          <a:xfrm>
            <a:off x="3297241" y="4797431"/>
            <a:ext cx="1914525" cy="792163"/>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defRPr/>
            </a:pPr>
            <a:endParaRPr lang="en-GB">
              <a:solidFill>
                <a:srgbClr val="000000"/>
              </a:solidFill>
            </a:endParaRPr>
          </a:p>
        </p:txBody>
      </p:sp>
      <p:pic>
        <p:nvPicPr>
          <p:cNvPr id="19484" name="Picture 5" descr="spcord_xsect"/>
          <p:cNvPicPr>
            <a:picLocks noChangeAspect="1" noChangeArrowheads="1"/>
          </p:cNvPicPr>
          <p:nvPr/>
        </p:nvPicPr>
        <p:blipFill>
          <a:blip r:embed="rId7" cstate="print">
            <a:clrChange>
              <a:clrFrom>
                <a:srgbClr val="FFFFFF"/>
              </a:clrFrom>
              <a:clrTo>
                <a:srgbClr val="FFFFFF">
                  <a:alpha val="0"/>
                </a:srgbClr>
              </a:clrTo>
            </a:clrChange>
            <a:lum bright="44000" contrast="-22000"/>
          </a:blip>
          <a:srcRect t="20782" b="17566"/>
          <a:stretch>
            <a:fillRect/>
          </a:stretch>
        </p:blipFill>
        <p:spPr bwMode="auto">
          <a:xfrm>
            <a:off x="1311276" y="4864100"/>
            <a:ext cx="2039938" cy="1271588"/>
          </a:xfrm>
          <a:prstGeom prst="rect">
            <a:avLst/>
          </a:prstGeom>
          <a:noFill/>
          <a:ln w="9525">
            <a:noFill/>
            <a:miter lim="800000"/>
            <a:headEnd/>
            <a:tailEnd/>
          </a:ln>
        </p:spPr>
      </p:pic>
      <p:graphicFrame>
        <p:nvGraphicFramePr>
          <p:cNvPr id="19459" name="Object 10"/>
          <p:cNvGraphicFramePr>
            <a:graphicFrameLocks noChangeAspect="1"/>
          </p:cNvGraphicFramePr>
          <p:nvPr/>
        </p:nvGraphicFramePr>
        <p:xfrm>
          <a:off x="4768850" y="2205038"/>
          <a:ext cx="1047750" cy="639762"/>
        </p:xfrm>
        <a:graphic>
          <a:graphicData uri="http://schemas.openxmlformats.org/presentationml/2006/ole">
            <p:oleObj spid="_x0000_s316646" name="Equation" r:id="rId8" imgW="749300" imgH="457200" progId="Equation.DSMT4">
              <p:embed/>
            </p:oleObj>
          </a:graphicData>
        </a:graphic>
      </p:graphicFrame>
      <p:graphicFrame>
        <p:nvGraphicFramePr>
          <p:cNvPr id="19460" name="Object 11"/>
          <p:cNvGraphicFramePr>
            <a:graphicFrameLocks noChangeAspect="1"/>
          </p:cNvGraphicFramePr>
          <p:nvPr/>
        </p:nvGraphicFramePr>
        <p:xfrm>
          <a:off x="3659191" y="4843463"/>
          <a:ext cx="1225550" cy="673100"/>
        </p:xfrm>
        <a:graphic>
          <a:graphicData uri="http://schemas.openxmlformats.org/presentationml/2006/ole">
            <p:oleObj spid="_x0000_s316647" name="Equation" r:id="rId9" imgW="774364" imgH="482391" progId="Equation.DSMT4">
              <p:embed/>
            </p:oleObj>
          </a:graphicData>
        </a:graphic>
      </p:graphicFrame>
      <p:cxnSp>
        <p:nvCxnSpPr>
          <p:cNvPr id="19485" name="AutoShape 25"/>
          <p:cNvCxnSpPr>
            <a:cxnSpLocks noChangeShapeType="1"/>
          </p:cNvCxnSpPr>
          <p:nvPr/>
        </p:nvCxnSpPr>
        <p:spPr bwMode="auto">
          <a:xfrm rot="16200000" flipH="1">
            <a:off x="3028160" y="1094585"/>
            <a:ext cx="458787" cy="2381250"/>
          </a:xfrm>
          <a:prstGeom prst="curvedConnector2">
            <a:avLst/>
          </a:prstGeom>
          <a:noFill/>
          <a:ln w="12700" cap="rnd">
            <a:solidFill>
              <a:schemeClr val="tx1"/>
            </a:solidFill>
            <a:prstDash val="solid"/>
            <a:round/>
            <a:headEnd type="triangle" w="med" len="med"/>
            <a:tailEnd/>
          </a:ln>
        </p:spPr>
      </p:cxnSp>
      <p:cxnSp>
        <p:nvCxnSpPr>
          <p:cNvPr id="19486" name="AutoShape 27"/>
          <p:cNvCxnSpPr>
            <a:cxnSpLocks noChangeShapeType="1"/>
            <a:stCxn id="19520" idx="2"/>
          </p:cNvCxnSpPr>
          <p:nvPr/>
        </p:nvCxnSpPr>
        <p:spPr bwMode="auto">
          <a:xfrm rot="10800000" flipH="1">
            <a:off x="2216153" y="5194300"/>
            <a:ext cx="179388" cy="611188"/>
          </a:xfrm>
          <a:prstGeom prst="curvedConnector3">
            <a:avLst>
              <a:gd name="adj1" fmla="val -127435"/>
            </a:avLst>
          </a:prstGeom>
          <a:noFill/>
          <a:ln w="19050">
            <a:solidFill>
              <a:srgbClr val="FF0000"/>
            </a:solidFill>
            <a:round/>
            <a:headEnd type="triangle" w="med" len="med"/>
            <a:tailEnd/>
          </a:ln>
        </p:spPr>
      </p:cxnSp>
      <p:sp>
        <p:nvSpPr>
          <p:cNvPr id="16591" name="Oval 29"/>
          <p:cNvSpPr>
            <a:spLocks noChangeArrowheads="1"/>
          </p:cNvSpPr>
          <p:nvPr/>
        </p:nvSpPr>
        <p:spPr bwMode="auto">
          <a:xfrm>
            <a:off x="2289175" y="4941894"/>
            <a:ext cx="728663" cy="503237"/>
          </a:xfrm>
          <a:prstGeom prst="ellipse">
            <a:avLst/>
          </a:prstGeom>
          <a:solidFill>
            <a:srgbClr val="FF3300"/>
          </a:solidFill>
          <a:ln w="127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solidFill>
                <a:srgbClr val="000000"/>
              </a:solidFill>
            </a:endParaRPr>
          </a:p>
        </p:txBody>
      </p:sp>
      <p:graphicFrame>
        <p:nvGraphicFramePr>
          <p:cNvPr id="19461" name="Object 30"/>
          <p:cNvGraphicFramePr>
            <a:graphicFrameLocks noChangeAspect="1"/>
          </p:cNvGraphicFramePr>
          <p:nvPr/>
        </p:nvGraphicFramePr>
        <p:xfrm>
          <a:off x="2476500" y="5024444"/>
          <a:ext cx="338138" cy="338137"/>
        </p:xfrm>
        <a:graphic>
          <a:graphicData uri="http://schemas.openxmlformats.org/presentationml/2006/ole">
            <p:oleObj spid="_x0000_s316648" name="Equation" r:id="rId10" imgW="4856040" imgH="4994640" progId="Equation.DSMT4">
              <p:embed/>
            </p:oleObj>
          </a:graphicData>
        </a:graphic>
      </p:graphicFrame>
      <p:cxnSp>
        <p:nvCxnSpPr>
          <p:cNvPr id="19490" name="AutoShape 31"/>
          <p:cNvCxnSpPr>
            <a:cxnSpLocks noChangeShapeType="1"/>
          </p:cNvCxnSpPr>
          <p:nvPr/>
        </p:nvCxnSpPr>
        <p:spPr bwMode="auto">
          <a:xfrm>
            <a:off x="3017838" y="5194300"/>
            <a:ext cx="279400" cy="0"/>
          </a:xfrm>
          <a:prstGeom prst="straightConnector1">
            <a:avLst/>
          </a:prstGeom>
          <a:noFill/>
          <a:ln w="12700" cap="rnd">
            <a:solidFill>
              <a:schemeClr val="tx1"/>
            </a:solidFill>
            <a:prstDash val="solid"/>
            <a:round/>
            <a:headEnd type="triangle" w="med" len="med"/>
            <a:tailEnd/>
          </a:ln>
        </p:spPr>
      </p:cxnSp>
      <p:pic>
        <p:nvPicPr>
          <p:cNvPr id="19491" name="Picture 32" descr="Arm_4_Finished"/>
          <p:cNvPicPr>
            <a:picLocks noChangeAspect="1" noChangeArrowheads="1"/>
          </p:cNvPicPr>
          <p:nvPr/>
        </p:nvPicPr>
        <p:blipFill>
          <a:blip r:embed="rId11" cstate="print">
            <a:clrChange>
              <a:clrFrom>
                <a:srgbClr val="FFFFFF"/>
              </a:clrFrom>
              <a:clrTo>
                <a:srgbClr val="FFFFFF">
                  <a:alpha val="0"/>
                </a:srgbClr>
              </a:clrTo>
            </a:clrChange>
            <a:lum bright="54000" contrast="-40000"/>
          </a:blip>
          <a:srcRect/>
          <a:stretch>
            <a:fillRect/>
          </a:stretch>
        </p:blipFill>
        <p:spPr bwMode="auto">
          <a:xfrm>
            <a:off x="5394325" y="3051181"/>
            <a:ext cx="2905125" cy="2817813"/>
          </a:xfrm>
          <a:prstGeom prst="rect">
            <a:avLst/>
          </a:prstGeom>
          <a:noFill/>
          <a:ln w="9525">
            <a:noFill/>
            <a:miter lim="800000"/>
            <a:headEnd/>
            <a:tailEnd/>
          </a:ln>
        </p:spPr>
      </p:pic>
      <p:sp>
        <p:nvSpPr>
          <p:cNvPr id="16428" name="Oval 33"/>
          <p:cNvSpPr>
            <a:spLocks noChangeAspect="1" noChangeArrowheads="1"/>
          </p:cNvSpPr>
          <p:nvPr/>
        </p:nvSpPr>
        <p:spPr bwMode="auto">
          <a:xfrm>
            <a:off x="8123237" y="5616575"/>
            <a:ext cx="144463" cy="153988"/>
          </a:xfrm>
          <a:prstGeom prst="ellipse">
            <a:avLst/>
          </a:prstGeom>
          <a:gradFill rotWithShape="1">
            <a:gsLst>
              <a:gs pos="0">
                <a:srgbClr val="A50021"/>
              </a:gs>
              <a:gs pos="100000">
                <a:srgbClr val="4C000F"/>
              </a:gs>
            </a:gsLst>
            <a:path path="shape">
              <a:fillToRect l="50000" t="50000" r="50000" b="50000"/>
            </a:path>
          </a:gra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defRPr/>
            </a:pPr>
            <a:endParaRPr lang="en-GB">
              <a:solidFill>
                <a:srgbClr val="000000"/>
              </a:solidFill>
            </a:endParaRPr>
          </a:p>
        </p:txBody>
      </p:sp>
      <p:sp>
        <p:nvSpPr>
          <p:cNvPr id="19498" name="Line 35"/>
          <p:cNvSpPr>
            <a:spLocks noChangeAspect="1" noChangeShapeType="1"/>
          </p:cNvSpPr>
          <p:nvPr/>
        </p:nvSpPr>
        <p:spPr bwMode="auto">
          <a:xfrm flipH="1">
            <a:off x="5832475" y="3128963"/>
            <a:ext cx="147638" cy="2178050"/>
          </a:xfrm>
          <a:prstGeom prst="line">
            <a:avLst/>
          </a:prstGeom>
          <a:noFill/>
          <a:ln w="9525" cap="rnd">
            <a:solidFill>
              <a:schemeClr val="tx1"/>
            </a:solidFill>
            <a:prstDash val="sysDot"/>
            <a:round/>
            <a:headEnd/>
            <a:tailEnd type="triangle" w="med" len="med"/>
          </a:ln>
        </p:spPr>
        <p:txBody>
          <a:bodyPr/>
          <a:lstStyle/>
          <a:p>
            <a:endParaRPr lang="en-US">
              <a:solidFill>
                <a:srgbClr val="000000"/>
              </a:solidFill>
            </a:endParaRPr>
          </a:p>
        </p:txBody>
      </p:sp>
      <p:graphicFrame>
        <p:nvGraphicFramePr>
          <p:cNvPr id="19462" name="Object 36"/>
          <p:cNvGraphicFramePr>
            <a:graphicFrameLocks noChangeAspect="1"/>
          </p:cNvGraphicFramePr>
          <p:nvPr/>
        </p:nvGraphicFramePr>
        <p:xfrm>
          <a:off x="6008691" y="4119563"/>
          <a:ext cx="230187" cy="342900"/>
        </p:xfrm>
        <a:graphic>
          <a:graphicData uri="http://schemas.openxmlformats.org/presentationml/2006/ole">
            <p:oleObj spid="_x0000_s316649" name="Equation" r:id="rId12" imgW="165028" imgH="228501" progId="Equation.DSMT4">
              <p:embed/>
            </p:oleObj>
          </a:graphicData>
        </a:graphic>
      </p:graphicFrame>
      <p:sp>
        <p:nvSpPr>
          <p:cNvPr id="19499" name="Line 37"/>
          <p:cNvSpPr>
            <a:spLocks noChangeAspect="1" noChangeShapeType="1"/>
          </p:cNvSpPr>
          <p:nvPr/>
        </p:nvSpPr>
        <p:spPr bwMode="auto">
          <a:xfrm>
            <a:off x="5832478" y="5307013"/>
            <a:ext cx="2290763" cy="381000"/>
          </a:xfrm>
          <a:prstGeom prst="line">
            <a:avLst/>
          </a:prstGeom>
          <a:noFill/>
          <a:ln w="9525" cap="rnd">
            <a:solidFill>
              <a:schemeClr val="tx1"/>
            </a:solidFill>
            <a:prstDash val="sysDot"/>
            <a:round/>
            <a:headEnd/>
            <a:tailEnd type="triangle" w="med" len="med"/>
          </a:ln>
        </p:spPr>
        <p:txBody>
          <a:bodyPr/>
          <a:lstStyle/>
          <a:p>
            <a:endParaRPr lang="en-US">
              <a:solidFill>
                <a:srgbClr val="000000"/>
              </a:solidFill>
            </a:endParaRPr>
          </a:p>
        </p:txBody>
      </p:sp>
      <p:sp>
        <p:nvSpPr>
          <p:cNvPr id="19500" name="Arc 38"/>
          <p:cNvSpPr>
            <a:spLocks noChangeAspect="1"/>
          </p:cNvSpPr>
          <p:nvPr/>
        </p:nvSpPr>
        <p:spPr bwMode="auto">
          <a:xfrm flipV="1">
            <a:off x="5967416" y="3132138"/>
            <a:ext cx="231775" cy="233362"/>
          </a:xfrm>
          <a:custGeom>
            <a:avLst/>
            <a:gdLst>
              <a:gd name="T0" fmla="*/ 0 w 22540"/>
              <a:gd name="T1" fmla="*/ 2147483647 h 21600"/>
              <a:gd name="T2" fmla="*/ 2147483647 w 22540"/>
              <a:gd name="T3" fmla="*/ 2147483647 h 21600"/>
              <a:gd name="T4" fmla="*/ 2147483647 w 22540"/>
              <a:gd name="T5" fmla="*/ 2147483647 h 21600"/>
              <a:gd name="T6" fmla="*/ 0 60000 65536"/>
              <a:gd name="T7" fmla="*/ 0 60000 65536"/>
              <a:gd name="T8" fmla="*/ 0 60000 65536"/>
              <a:gd name="T9" fmla="*/ 0 w 22540"/>
              <a:gd name="T10" fmla="*/ 0 h 21600"/>
              <a:gd name="T11" fmla="*/ 22540 w 22540"/>
              <a:gd name="T12" fmla="*/ 21600 h 21600"/>
            </a:gdLst>
            <a:ahLst/>
            <a:cxnLst>
              <a:cxn ang="T6">
                <a:pos x="T0" y="T1"/>
              </a:cxn>
              <a:cxn ang="T7">
                <a:pos x="T2" y="T3"/>
              </a:cxn>
              <a:cxn ang="T8">
                <a:pos x="T4" y="T5"/>
              </a:cxn>
            </a:cxnLst>
            <a:rect l="T9" t="T10" r="T11" b="T12"/>
            <a:pathLst>
              <a:path w="22540" h="21600" fill="none" extrusionOk="0">
                <a:moveTo>
                  <a:pt x="-1" y="20"/>
                </a:moveTo>
                <a:cubicBezTo>
                  <a:pt x="314" y="6"/>
                  <a:pt x="628" y="-1"/>
                  <a:pt x="943" y="0"/>
                </a:cubicBezTo>
                <a:cubicBezTo>
                  <a:pt x="12728" y="0"/>
                  <a:pt x="22339" y="9447"/>
                  <a:pt x="22539" y="21232"/>
                </a:cubicBezTo>
              </a:path>
              <a:path w="22540" h="21600" stroke="0" extrusionOk="0">
                <a:moveTo>
                  <a:pt x="-1" y="20"/>
                </a:moveTo>
                <a:cubicBezTo>
                  <a:pt x="314" y="6"/>
                  <a:pt x="628" y="-1"/>
                  <a:pt x="943" y="0"/>
                </a:cubicBezTo>
                <a:cubicBezTo>
                  <a:pt x="12728" y="0"/>
                  <a:pt x="22339" y="9447"/>
                  <a:pt x="22539" y="21232"/>
                </a:cubicBezTo>
                <a:lnTo>
                  <a:pt x="943" y="21600"/>
                </a:lnTo>
                <a:close/>
              </a:path>
            </a:pathLst>
          </a:custGeom>
          <a:noFill/>
          <a:ln w="9525">
            <a:solidFill>
              <a:schemeClr val="tx1"/>
            </a:solidFill>
            <a:round/>
            <a:headEnd/>
            <a:tailEnd/>
          </a:ln>
        </p:spPr>
        <p:txBody>
          <a:bodyPr wrap="none" anchor="ctr"/>
          <a:lstStyle/>
          <a:p>
            <a:endParaRPr lang="en-US">
              <a:solidFill>
                <a:srgbClr val="000000"/>
              </a:solidFill>
            </a:endParaRPr>
          </a:p>
        </p:txBody>
      </p:sp>
      <p:sp>
        <p:nvSpPr>
          <p:cNvPr id="19501" name="Arc 39"/>
          <p:cNvSpPr>
            <a:spLocks noChangeAspect="1"/>
          </p:cNvSpPr>
          <p:nvPr/>
        </p:nvSpPr>
        <p:spPr bwMode="auto">
          <a:xfrm rot="16200000" flipV="1">
            <a:off x="5817395" y="5091912"/>
            <a:ext cx="271462" cy="219075"/>
          </a:xfrm>
          <a:custGeom>
            <a:avLst/>
            <a:gdLst>
              <a:gd name="T0" fmla="*/ 0 w 25032"/>
              <a:gd name="T1" fmla="*/ 2147483647 h 21600"/>
              <a:gd name="T2" fmla="*/ 2147483647 w 25032"/>
              <a:gd name="T3" fmla="*/ 2147483647 h 21600"/>
              <a:gd name="T4" fmla="*/ 2147483647 w 25032"/>
              <a:gd name="T5" fmla="*/ 2147483647 h 21600"/>
              <a:gd name="T6" fmla="*/ 0 60000 65536"/>
              <a:gd name="T7" fmla="*/ 0 60000 65536"/>
              <a:gd name="T8" fmla="*/ 0 60000 65536"/>
              <a:gd name="T9" fmla="*/ 0 w 25032"/>
              <a:gd name="T10" fmla="*/ 0 h 21600"/>
              <a:gd name="T11" fmla="*/ 25032 w 25032"/>
              <a:gd name="T12" fmla="*/ 21600 h 21600"/>
            </a:gdLst>
            <a:ahLst/>
            <a:cxnLst>
              <a:cxn ang="T6">
                <a:pos x="T0" y="T1"/>
              </a:cxn>
              <a:cxn ang="T7">
                <a:pos x="T2" y="T3"/>
              </a:cxn>
              <a:cxn ang="T8">
                <a:pos x="T4" y="T5"/>
              </a:cxn>
            </a:cxnLst>
            <a:rect l="T9" t="T10" r="T11" b="T12"/>
            <a:pathLst>
              <a:path w="25032" h="21600" fill="none" extrusionOk="0">
                <a:moveTo>
                  <a:pt x="-1" y="275"/>
                </a:moveTo>
                <a:cubicBezTo>
                  <a:pt x="1137" y="92"/>
                  <a:pt x="2288" y="-1"/>
                  <a:pt x="3441" y="0"/>
                </a:cubicBezTo>
                <a:cubicBezTo>
                  <a:pt x="15129" y="0"/>
                  <a:pt x="24697" y="9298"/>
                  <a:pt x="25032" y="20981"/>
                </a:cubicBezTo>
              </a:path>
              <a:path w="25032" h="21600" stroke="0" extrusionOk="0">
                <a:moveTo>
                  <a:pt x="-1" y="275"/>
                </a:moveTo>
                <a:cubicBezTo>
                  <a:pt x="1137" y="92"/>
                  <a:pt x="2288" y="-1"/>
                  <a:pt x="3441" y="0"/>
                </a:cubicBezTo>
                <a:cubicBezTo>
                  <a:pt x="15129" y="0"/>
                  <a:pt x="24697" y="9298"/>
                  <a:pt x="25032" y="20981"/>
                </a:cubicBezTo>
                <a:lnTo>
                  <a:pt x="3441" y="21600"/>
                </a:lnTo>
                <a:close/>
              </a:path>
            </a:pathLst>
          </a:custGeom>
          <a:noFill/>
          <a:ln w="9525">
            <a:solidFill>
              <a:schemeClr val="tx1"/>
            </a:solidFill>
            <a:round/>
            <a:headEnd/>
            <a:tailEnd/>
          </a:ln>
        </p:spPr>
        <p:txBody>
          <a:bodyPr wrap="none" anchor="ctr"/>
          <a:lstStyle/>
          <a:p>
            <a:endParaRPr lang="en-US">
              <a:solidFill>
                <a:srgbClr val="000000"/>
              </a:solidFill>
            </a:endParaRPr>
          </a:p>
        </p:txBody>
      </p:sp>
      <p:graphicFrame>
        <p:nvGraphicFramePr>
          <p:cNvPr id="19463" name="Object 40"/>
          <p:cNvGraphicFramePr>
            <a:graphicFrameLocks noChangeAspect="1"/>
          </p:cNvGraphicFramePr>
          <p:nvPr/>
        </p:nvGraphicFramePr>
        <p:xfrm>
          <a:off x="5970588" y="3284538"/>
          <a:ext cx="214312" cy="342900"/>
        </p:xfrm>
        <a:graphic>
          <a:graphicData uri="http://schemas.openxmlformats.org/presentationml/2006/ole">
            <p:oleObj spid="_x0000_s316650" name="Equation" r:id="rId13" imgW="152334" imgH="228501" progId="Equation.DSMT4">
              <p:embed/>
            </p:oleObj>
          </a:graphicData>
        </a:graphic>
      </p:graphicFrame>
      <p:graphicFrame>
        <p:nvGraphicFramePr>
          <p:cNvPr id="19464" name="Object 41"/>
          <p:cNvGraphicFramePr>
            <a:graphicFrameLocks noChangeAspect="1"/>
          </p:cNvGraphicFramePr>
          <p:nvPr/>
        </p:nvGraphicFramePr>
        <p:xfrm>
          <a:off x="5961063" y="4840288"/>
          <a:ext cx="231775" cy="342900"/>
        </p:xfrm>
        <a:graphic>
          <a:graphicData uri="http://schemas.openxmlformats.org/presentationml/2006/ole">
            <p:oleObj spid="_x0000_s316651" name="Equation" r:id="rId14" imgW="165028" imgH="228501" progId="Equation.DSMT4">
              <p:embed/>
            </p:oleObj>
          </a:graphicData>
        </a:graphic>
      </p:graphicFrame>
      <p:graphicFrame>
        <p:nvGraphicFramePr>
          <p:cNvPr id="19465" name="Object 42"/>
          <p:cNvGraphicFramePr>
            <a:graphicFrameLocks noChangeAspect="1"/>
          </p:cNvGraphicFramePr>
          <p:nvPr/>
        </p:nvGraphicFramePr>
        <p:xfrm>
          <a:off x="6867525" y="5054600"/>
          <a:ext cx="249238" cy="342900"/>
        </p:xfrm>
        <a:graphic>
          <a:graphicData uri="http://schemas.openxmlformats.org/presentationml/2006/ole">
            <p:oleObj spid="_x0000_s316652" name="Equation" r:id="rId15" imgW="177646" imgH="228402" progId="Equation.DSMT4">
              <p:embed/>
            </p:oleObj>
          </a:graphicData>
        </a:graphic>
      </p:graphicFrame>
      <p:graphicFrame>
        <p:nvGraphicFramePr>
          <p:cNvPr id="19466" name="Object 43"/>
          <p:cNvGraphicFramePr>
            <a:graphicFrameLocks noChangeAspect="1"/>
          </p:cNvGraphicFramePr>
          <p:nvPr/>
        </p:nvGraphicFramePr>
        <p:xfrm>
          <a:off x="5759450" y="2895606"/>
          <a:ext cx="361950" cy="219075"/>
        </p:xfrm>
        <a:graphic>
          <a:graphicData uri="http://schemas.openxmlformats.org/presentationml/2006/ole">
            <p:oleObj spid="_x0000_s316653" name="Equation" r:id="rId16" imgW="355292" imgH="203024" progId="Equation.DSMT4">
              <p:embed/>
            </p:oleObj>
          </a:graphicData>
        </a:graphic>
      </p:graphicFrame>
      <p:sp>
        <p:nvSpPr>
          <p:cNvPr id="19502" name="Line 44"/>
          <p:cNvSpPr>
            <a:spLocks noChangeAspect="1" noChangeShapeType="1"/>
          </p:cNvSpPr>
          <p:nvPr/>
        </p:nvSpPr>
        <p:spPr bwMode="auto">
          <a:xfrm>
            <a:off x="5468938" y="3128963"/>
            <a:ext cx="1093788" cy="0"/>
          </a:xfrm>
          <a:prstGeom prst="line">
            <a:avLst/>
          </a:prstGeom>
          <a:noFill/>
          <a:ln w="9525">
            <a:solidFill>
              <a:schemeClr val="tx1"/>
            </a:solidFill>
            <a:round/>
            <a:headEnd/>
            <a:tailEnd/>
          </a:ln>
        </p:spPr>
        <p:txBody>
          <a:bodyPr/>
          <a:lstStyle/>
          <a:p>
            <a:endParaRPr lang="en-US">
              <a:solidFill>
                <a:srgbClr val="000000"/>
              </a:solidFill>
            </a:endParaRPr>
          </a:p>
        </p:txBody>
      </p:sp>
      <p:sp>
        <p:nvSpPr>
          <p:cNvPr id="19503" name="Line 45"/>
          <p:cNvSpPr>
            <a:spLocks noChangeAspect="1" noChangeShapeType="1"/>
          </p:cNvSpPr>
          <p:nvPr/>
        </p:nvSpPr>
        <p:spPr bwMode="auto">
          <a:xfrm>
            <a:off x="5467353" y="5305425"/>
            <a:ext cx="803275" cy="0"/>
          </a:xfrm>
          <a:prstGeom prst="line">
            <a:avLst/>
          </a:prstGeom>
          <a:noFill/>
          <a:ln w="9525" cap="rnd">
            <a:solidFill>
              <a:schemeClr val="tx1"/>
            </a:solidFill>
            <a:prstDash val="sysDot"/>
            <a:round/>
            <a:headEnd/>
            <a:tailEnd/>
          </a:ln>
        </p:spPr>
        <p:txBody>
          <a:bodyPr/>
          <a:lstStyle/>
          <a:p>
            <a:endParaRPr lang="en-US">
              <a:solidFill>
                <a:srgbClr val="000000"/>
              </a:solidFill>
            </a:endParaRPr>
          </a:p>
        </p:txBody>
      </p:sp>
      <p:sp>
        <p:nvSpPr>
          <p:cNvPr id="19504" name="Arc 46"/>
          <p:cNvSpPr>
            <a:spLocks noChangeAspect="1"/>
          </p:cNvSpPr>
          <p:nvPr/>
        </p:nvSpPr>
        <p:spPr bwMode="auto">
          <a:xfrm rot="10754898" flipV="1">
            <a:off x="5599117" y="5072063"/>
            <a:ext cx="244475" cy="233362"/>
          </a:xfrm>
          <a:custGeom>
            <a:avLst/>
            <a:gdLst>
              <a:gd name="T0" fmla="*/ 0 w 23768"/>
              <a:gd name="T1" fmla="*/ 2147483647 h 21600"/>
              <a:gd name="T2" fmla="*/ 2147483647 w 23768"/>
              <a:gd name="T3" fmla="*/ 2147483647 h 21600"/>
              <a:gd name="T4" fmla="*/ 2147483647 w 23768"/>
              <a:gd name="T5" fmla="*/ 2147483647 h 21600"/>
              <a:gd name="T6" fmla="*/ 0 60000 65536"/>
              <a:gd name="T7" fmla="*/ 0 60000 65536"/>
              <a:gd name="T8" fmla="*/ 0 60000 65536"/>
              <a:gd name="T9" fmla="*/ 0 w 23768"/>
              <a:gd name="T10" fmla="*/ 0 h 21600"/>
              <a:gd name="T11" fmla="*/ 23768 w 23768"/>
              <a:gd name="T12" fmla="*/ 21600 h 21600"/>
            </a:gdLst>
            <a:ahLst/>
            <a:cxnLst>
              <a:cxn ang="T6">
                <a:pos x="T0" y="T1"/>
              </a:cxn>
              <a:cxn ang="T7">
                <a:pos x="T2" y="T3"/>
              </a:cxn>
              <a:cxn ang="T8">
                <a:pos x="T4" y="T5"/>
              </a:cxn>
            </a:cxnLst>
            <a:rect l="T9" t="T10" r="T11" b="T12"/>
            <a:pathLst>
              <a:path w="23768" h="21600" fill="none" extrusionOk="0">
                <a:moveTo>
                  <a:pt x="0" y="109"/>
                </a:moveTo>
                <a:cubicBezTo>
                  <a:pt x="721" y="36"/>
                  <a:pt x="1445" y="-1"/>
                  <a:pt x="2171" y="0"/>
                </a:cubicBezTo>
                <a:cubicBezTo>
                  <a:pt x="13956" y="0"/>
                  <a:pt x="23567" y="9447"/>
                  <a:pt x="23767" y="21232"/>
                </a:cubicBezTo>
              </a:path>
              <a:path w="23768" h="21600" stroke="0" extrusionOk="0">
                <a:moveTo>
                  <a:pt x="0" y="109"/>
                </a:moveTo>
                <a:cubicBezTo>
                  <a:pt x="721" y="36"/>
                  <a:pt x="1445" y="-1"/>
                  <a:pt x="2171" y="0"/>
                </a:cubicBezTo>
                <a:cubicBezTo>
                  <a:pt x="13956" y="0"/>
                  <a:pt x="23567" y="9447"/>
                  <a:pt x="23767" y="21232"/>
                </a:cubicBezTo>
                <a:lnTo>
                  <a:pt x="2171" y="21600"/>
                </a:lnTo>
                <a:close/>
              </a:path>
            </a:pathLst>
          </a:custGeom>
          <a:noFill/>
          <a:ln w="9525" cap="rnd">
            <a:solidFill>
              <a:schemeClr val="tx1"/>
            </a:solidFill>
            <a:prstDash val="sysDot"/>
            <a:round/>
            <a:headEnd/>
            <a:tailEnd/>
          </a:ln>
        </p:spPr>
        <p:txBody>
          <a:bodyPr wrap="none" anchor="ctr"/>
          <a:lstStyle/>
          <a:p>
            <a:endParaRPr lang="en-US">
              <a:solidFill>
                <a:srgbClr val="000000"/>
              </a:solidFill>
            </a:endParaRPr>
          </a:p>
        </p:txBody>
      </p:sp>
      <p:cxnSp>
        <p:nvCxnSpPr>
          <p:cNvPr id="19505" name="AutoShape 47"/>
          <p:cNvCxnSpPr>
            <a:cxnSpLocks noChangeShapeType="1"/>
          </p:cNvCxnSpPr>
          <p:nvPr/>
        </p:nvCxnSpPr>
        <p:spPr bwMode="auto">
          <a:xfrm rot="5400000">
            <a:off x="4861720" y="3977484"/>
            <a:ext cx="1566862" cy="866775"/>
          </a:xfrm>
          <a:prstGeom prst="curvedConnector2">
            <a:avLst/>
          </a:prstGeom>
          <a:noFill/>
          <a:ln w="9525" cap="rnd">
            <a:solidFill>
              <a:schemeClr val="tx1"/>
            </a:solidFill>
            <a:prstDash val="sysDot"/>
            <a:round/>
            <a:headEnd/>
            <a:tailEnd type="triangle" w="med" len="med"/>
          </a:ln>
        </p:spPr>
      </p:cxnSp>
      <p:cxnSp>
        <p:nvCxnSpPr>
          <p:cNvPr id="19506" name="AutoShape 48"/>
          <p:cNvCxnSpPr>
            <a:cxnSpLocks noChangeShapeType="1"/>
            <a:endCxn id="19520" idx="6"/>
          </p:cNvCxnSpPr>
          <p:nvPr/>
        </p:nvCxnSpPr>
        <p:spPr bwMode="auto">
          <a:xfrm rot="5400000">
            <a:off x="4087019" y="3815557"/>
            <a:ext cx="622300" cy="3357562"/>
          </a:xfrm>
          <a:prstGeom prst="curvedConnector2">
            <a:avLst/>
          </a:prstGeom>
          <a:noFill/>
          <a:ln w="9525" cap="rnd">
            <a:solidFill>
              <a:srgbClr val="0000FF"/>
            </a:solidFill>
            <a:prstDash val="sysDot"/>
            <a:round/>
            <a:headEnd type="triangle" w="med" len="med"/>
            <a:tailEnd/>
          </a:ln>
        </p:spPr>
      </p:cxnSp>
      <p:graphicFrame>
        <p:nvGraphicFramePr>
          <p:cNvPr id="19467" name="Object 181"/>
          <p:cNvGraphicFramePr>
            <a:graphicFrameLocks noChangeAspect="1"/>
          </p:cNvGraphicFramePr>
          <p:nvPr/>
        </p:nvGraphicFramePr>
        <p:xfrm>
          <a:off x="7977188" y="5056188"/>
          <a:ext cx="1212850" cy="317500"/>
        </p:xfrm>
        <a:graphic>
          <a:graphicData uri="http://schemas.openxmlformats.org/presentationml/2006/ole">
            <p:oleObj spid="_x0000_s316654" name="Equation" r:id="rId17" imgW="863225" imgH="228501" progId="Equation.DSMT4">
              <p:embed/>
            </p:oleObj>
          </a:graphicData>
        </a:graphic>
      </p:graphicFrame>
      <p:cxnSp>
        <p:nvCxnSpPr>
          <p:cNvPr id="19508" name="AutoShape 187"/>
          <p:cNvCxnSpPr>
            <a:cxnSpLocks noChangeShapeType="1"/>
          </p:cNvCxnSpPr>
          <p:nvPr/>
        </p:nvCxnSpPr>
        <p:spPr bwMode="auto">
          <a:xfrm rot="5400000" flipH="1">
            <a:off x="6356352" y="2259015"/>
            <a:ext cx="2266950" cy="2778125"/>
          </a:xfrm>
          <a:prstGeom prst="curvedConnector2">
            <a:avLst/>
          </a:prstGeom>
          <a:noFill/>
          <a:ln w="9525" cap="rnd">
            <a:solidFill>
              <a:schemeClr val="tx1"/>
            </a:solidFill>
            <a:prstDash val="sysDot"/>
            <a:round/>
            <a:headEnd/>
            <a:tailEnd type="triangle" w="med" len="med"/>
          </a:ln>
        </p:spPr>
      </p:cxnSp>
      <p:cxnSp>
        <p:nvCxnSpPr>
          <p:cNvPr id="19509" name="AutoShape 188"/>
          <p:cNvCxnSpPr>
            <a:cxnSpLocks noChangeShapeType="1"/>
          </p:cNvCxnSpPr>
          <p:nvPr/>
        </p:nvCxnSpPr>
        <p:spPr bwMode="auto">
          <a:xfrm rot="5400000" flipH="1">
            <a:off x="5597528" y="3017838"/>
            <a:ext cx="3101975" cy="2095500"/>
          </a:xfrm>
          <a:prstGeom prst="curvedConnector2">
            <a:avLst/>
          </a:prstGeom>
          <a:noFill/>
          <a:ln w="9525" cap="rnd">
            <a:solidFill>
              <a:schemeClr val="tx1"/>
            </a:solidFill>
            <a:prstDash val="sysDot"/>
            <a:round/>
            <a:headEnd/>
            <a:tailEnd type="triangle" w="med" len="med"/>
          </a:ln>
        </p:spPr>
      </p:cxnSp>
      <p:cxnSp>
        <p:nvCxnSpPr>
          <p:cNvPr id="19510" name="AutoShape 189"/>
          <p:cNvCxnSpPr>
            <a:cxnSpLocks noChangeShapeType="1"/>
          </p:cNvCxnSpPr>
          <p:nvPr/>
        </p:nvCxnSpPr>
        <p:spPr bwMode="auto">
          <a:xfrm rot="-5400000" flipH="1" flipV="1">
            <a:off x="5467351" y="4584703"/>
            <a:ext cx="354012" cy="865187"/>
          </a:xfrm>
          <a:prstGeom prst="curvedConnector4">
            <a:avLst>
              <a:gd name="adj1" fmla="val -64574"/>
              <a:gd name="adj2" fmla="val 56699"/>
            </a:avLst>
          </a:prstGeom>
          <a:noFill/>
          <a:ln w="9525" cap="rnd">
            <a:solidFill>
              <a:schemeClr val="tx1"/>
            </a:solidFill>
            <a:prstDash val="sysDot"/>
            <a:round/>
            <a:headEnd/>
            <a:tailEnd type="triangle" w="med" len="med"/>
          </a:ln>
        </p:spPr>
      </p:cxnSp>
      <p:sp>
        <p:nvSpPr>
          <p:cNvPr id="19514" name="Rectangle 207"/>
          <p:cNvSpPr>
            <a:spLocks noChangeArrowheads="1"/>
          </p:cNvSpPr>
          <p:nvPr/>
        </p:nvSpPr>
        <p:spPr bwMode="auto">
          <a:xfrm>
            <a:off x="3422830" y="4440596"/>
            <a:ext cx="1646605" cy="338554"/>
          </a:xfrm>
          <a:prstGeom prst="rect">
            <a:avLst/>
          </a:prstGeom>
          <a:noFill/>
          <a:ln>
            <a:noFill/>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eaLnBrk="0" hangingPunct="0"/>
            <a:r>
              <a:rPr lang="en-GB" sz="1600" dirty="0">
                <a:solidFill>
                  <a:srgbClr val="990033"/>
                </a:solidFill>
                <a:latin typeface="Arial Narrow" pitchFamily="34" charset="0"/>
              </a:rPr>
              <a:t>proprioceptive input</a:t>
            </a:r>
          </a:p>
        </p:txBody>
      </p:sp>
      <p:sp>
        <p:nvSpPr>
          <p:cNvPr id="19515" name="Text Box 208"/>
          <p:cNvSpPr txBox="1">
            <a:spLocks noChangeArrowheads="1"/>
          </p:cNvSpPr>
          <p:nvPr/>
        </p:nvSpPr>
        <p:spPr bwMode="auto">
          <a:xfrm>
            <a:off x="344835" y="188640"/>
            <a:ext cx="2447925" cy="707886"/>
          </a:xfrm>
          <a:prstGeom prst="rect">
            <a:avLst/>
          </a:prstGeom>
          <a:noFill/>
          <a:ln w="12700">
            <a:noFill/>
            <a:miter lim="800000"/>
            <a:headEnd/>
            <a:tailEnd/>
          </a:ln>
        </p:spPr>
        <p:txBody>
          <a:bodyPr>
            <a:spAutoFit/>
          </a:bodyPr>
          <a:lstStyle/>
          <a:p>
            <a:pPr eaLnBrk="0" hangingPunct="0"/>
            <a:r>
              <a:rPr lang="en-US" sz="2000" dirty="0" smtClean="0">
                <a:solidFill>
                  <a:srgbClr val="990033"/>
                </a:solidFill>
              </a:rPr>
              <a:t>Action with point attractors</a:t>
            </a:r>
            <a:endParaRPr lang="en-US" sz="2000" dirty="0">
              <a:solidFill>
                <a:srgbClr val="990033"/>
              </a:solidFill>
            </a:endParaRPr>
          </a:p>
        </p:txBody>
      </p:sp>
      <p:grpSp>
        <p:nvGrpSpPr>
          <p:cNvPr id="2" name="Group 230"/>
          <p:cNvGrpSpPr>
            <a:grpSpLocks/>
          </p:cNvGrpSpPr>
          <p:nvPr/>
        </p:nvGrpSpPr>
        <p:grpSpPr bwMode="auto">
          <a:xfrm>
            <a:off x="2216150" y="5589588"/>
            <a:ext cx="503238" cy="431800"/>
            <a:chOff x="353" y="3748"/>
            <a:chExt cx="317" cy="272"/>
          </a:xfrm>
          <a:scene3d>
            <a:camera prst="orthographicFront">
              <a:rot lat="0" lon="0" rev="0"/>
            </a:camera>
            <a:lightRig rig="balanced" dir="t">
              <a:rot lat="0" lon="0" rev="8700000"/>
            </a:lightRig>
          </a:scene3d>
        </p:grpSpPr>
        <p:sp>
          <p:nvSpPr>
            <p:cNvPr id="19520" name="Oval 229"/>
            <p:cNvSpPr>
              <a:spLocks noChangeArrowheads="1"/>
            </p:cNvSpPr>
            <p:nvPr/>
          </p:nvSpPr>
          <p:spPr bwMode="auto">
            <a:xfrm>
              <a:off x="353" y="3748"/>
              <a:ext cx="317" cy="272"/>
            </a:xfrm>
            <a:prstGeom prst="ellipse">
              <a:avLst/>
            </a:prstGeom>
            <a:solidFill>
              <a:schemeClr val="accent2"/>
            </a:solidFill>
            <a:ln w="9525">
              <a:noFill/>
              <a:round/>
              <a:headEnd/>
              <a:tailEnd/>
            </a:ln>
            <a:effectLst>
              <a:outerShdw blurRad="44450" dist="27940" dir="5400000" algn="ctr">
                <a:srgbClr val="000000">
                  <a:alpha val="32000"/>
                </a:srgbClr>
              </a:outerShdw>
            </a:effectLst>
            <a:sp3d>
              <a:bevelT w="190500" h="38100"/>
            </a:sp3d>
          </p:spPr>
          <p:txBody>
            <a:bodyPr wrap="none" anchor="ctr"/>
            <a:lstStyle/>
            <a:p>
              <a:endParaRPr lang="en-GB">
                <a:solidFill>
                  <a:srgbClr val="000000"/>
                </a:solidFill>
              </a:endParaRPr>
            </a:p>
          </p:txBody>
        </p:sp>
        <p:graphicFrame>
          <p:nvGraphicFramePr>
            <p:cNvPr id="19470" name="Object 9"/>
            <p:cNvGraphicFramePr>
              <a:graphicFrameLocks noChangeAspect="1"/>
            </p:cNvGraphicFramePr>
            <p:nvPr/>
          </p:nvGraphicFramePr>
          <p:xfrm>
            <a:off x="444" y="3816"/>
            <a:ext cx="145" cy="158"/>
          </p:xfrm>
          <a:graphic>
            <a:graphicData uri="http://schemas.openxmlformats.org/presentationml/2006/ole">
              <p:oleObj spid="_x0000_s316655" name="Equation" r:id="rId18" imgW="2552040" imgH="2888280" progId="Equation.DSMT4">
                <p:embed/>
              </p:oleObj>
            </a:graphicData>
          </a:graphic>
        </p:graphicFrame>
      </p:grpSp>
      <p:cxnSp>
        <p:nvCxnSpPr>
          <p:cNvPr id="210" name="AutoShape 16"/>
          <p:cNvCxnSpPr>
            <a:cxnSpLocks noChangeShapeType="1"/>
            <a:stCxn id="16591" idx="0"/>
            <a:endCxn id="9" idx="2"/>
          </p:cNvCxnSpPr>
          <p:nvPr/>
        </p:nvCxnSpPr>
        <p:spPr bwMode="auto">
          <a:xfrm rot="5400000" flipH="1" flipV="1">
            <a:off x="1142207" y="3290097"/>
            <a:ext cx="3163094" cy="140494"/>
          </a:xfrm>
          <a:prstGeom prst="curvedConnector2">
            <a:avLst/>
          </a:prstGeom>
          <a:noFill/>
          <a:ln w="19050">
            <a:solidFill>
              <a:srgbClr val="FF3300"/>
            </a:solidFill>
            <a:prstDash val="sysDot"/>
            <a:round/>
            <a:headEnd/>
            <a:tailEnd type="triangle" w="med" len="med"/>
          </a:ln>
        </p:spPr>
      </p:cxnSp>
      <p:sp>
        <p:nvSpPr>
          <p:cNvPr id="19519" name="Text Box 231"/>
          <p:cNvSpPr txBox="1">
            <a:spLocks noChangeArrowheads="1"/>
          </p:cNvSpPr>
          <p:nvPr/>
        </p:nvSpPr>
        <p:spPr bwMode="auto">
          <a:xfrm>
            <a:off x="4547955" y="1808820"/>
            <a:ext cx="1395155" cy="338554"/>
          </a:xfrm>
          <a:prstGeom prst="rect">
            <a:avLst/>
          </a:prstGeom>
          <a:noFill/>
          <a:ln>
            <a:noFill/>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lgn="ctr" eaLnBrk="0" hangingPunct="0"/>
            <a:r>
              <a:rPr lang="en-GB" sz="1600" dirty="0" smtClean="0">
                <a:solidFill>
                  <a:srgbClr val="990033"/>
                </a:solidFill>
                <a:latin typeface="Arial Narrow" pitchFamily="34" charset="0"/>
              </a:rPr>
              <a:t>visual input</a:t>
            </a:r>
            <a:endParaRPr lang="en-GB" sz="1600" dirty="0">
              <a:solidFill>
                <a:srgbClr val="990033"/>
              </a:solidFill>
              <a:latin typeface="Arial Narrow" pitchFamily="34" charset="0"/>
            </a:endParaRPr>
          </a:p>
        </p:txBody>
      </p:sp>
      <p:sp>
        <p:nvSpPr>
          <p:cNvPr id="76" name="Oval 34"/>
          <p:cNvSpPr>
            <a:spLocks noChangeAspect="1" noChangeArrowheads="1"/>
          </p:cNvSpPr>
          <p:nvPr/>
        </p:nvSpPr>
        <p:spPr bwMode="auto">
          <a:xfrm>
            <a:off x="8769353" y="4781556"/>
            <a:ext cx="219075" cy="231775"/>
          </a:xfrm>
          <a:prstGeom prst="ellipse">
            <a:avLst/>
          </a:prstGeom>
          <a:gradFill rotWithShape="1">
            <a:gsLst>
              <a:gs pos="0">
                <a:schemeClr val="folHlink"/>
              </a:gs>
              <a:gs pos="100000">
                <a:schemeClr val="folHlink">
                  <a:gamma/>
                  <a:shade val="46275"/>
                  <a:invGamma/>
                </a:schemeClr>
              </a:gs>
            </a:gsLst>
            <a:path path="shape">
              <a:fillToRect l="50000" t="50000" r="50000" b="50000"/>
            </a:path>
          </a:gra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defRPr/>
            </a:pPr>
            <a:endParaRPr lang="en-GB">
              <a:solidFill>
                <a:srgbClr val="000000"/>
              </a:solidFill>
            </a:endParaRPr>
          </a:p>
        </p:txBody>
      </p:sp>
      <p:grpSp>
        <p:nvGrpSpPr>
          <p:cNvPr id="3" name="Group 81"/>
          <p:cNvGrpSpPr/>
          <p:nvPr/>
        </p:nvGrpSpPr>
        <p:grpSpPr>
          <a:xfrm>
            <a:off x="4664968" y="548680"/>
            <a:ext cx="864096" cy="918692"/>
            <a:chOff x="5816650" y="548680"/>
            <a:chExt cx="905271" cy="1018084"/>
          </a:xfrm>
        </p:grpSpPr>
        <p:pic>
          <p:nvPicPr>
            <p:cNvPr id="19481" name="Picture 25" descr="http://scarfamilyditdajow.com/images/HeavyBag_9in_CoilSpring.jpg"/>
            <p:cNvPicPr>
              <a:picLocks noChangeAspect="1" noChangeArrowheads="1"/>
            </p:cNvPicPr>
            <p:nvPr/>
          </p:nvPicPr>
          <p:blipFill>
            <a:blip r:embed="rId19" cstate="print">
              <a:clrChange>
                <a:clrFrom>
                  <a:srgbClr val="FFFFFF"/>
                </a:clrFrom>
                <a:clrTo>
                  <a:srgbClr val="FFFFFF">
                    <a:alpha val="0"/>
                  </a:srgbClr>
                </a:clrTo>
              </a:clrChange>
              <a:duotone>
                <a:schemeClr val="accent2">
                  <a:shade val="45000"/>
                  <a:satMod val="135000"/>
                </a:schemeClr>
                <a:prstClr val="white"/>
              </a:duotone>
            </a:blip>
            <a:srcRect/>
            <a:stretch>
              <a:fillRect/>
            </a:stretch>
          </p:blipFill>
          <p:spPr bwMode="auto">
            <a:xfrm>
              <a:off x="5817096" y="692695"/>
              <a:ext cx="809997" cy="809997"/>
            </a:xfrm>
            <a:prstGeom prst="rect">
              <a:avLst/>
            </a:prstGeom>
            <a:noFill/>
          </p:spPr>
        </p:pic>
        <p:sp>
          <p:nvSpPr>
            <p:cNvPr id="77" name="Oval 34"/>
            <p:cNvSpPr>
              <a:spLocks noChangeAspect="1" noChangeArrowheads="1"/>
            </p:cNvSpPr>
            <p:nvPr/>
          </p:nvSpPr>
          <p:spPr bwMode="auto">
            <a:xfrm>
              <a:off x="6502846" y="548680"/>
              <a:ext cx="219075" cy="231775"/>
            </a:xfrm>
            <a:prstGeom prst="ellipse">
              <a:avLst/>
            </a:prstGeom>
            <a:gradFill rotWithShape="1">
              <a:gsLst>
                <a:gs pos="0">
                  <a:schemeClr val="folHlink"/>
                </a:gs>
                <a:gs pos="100000">
                  <a:schemeClr val="folHlink">
                    <a:gamma/>
                    <a:shade val="46275"/>
                    <a:invGamma/>
                  </a:schemeClr>
                </a:gs>
              </a:gsLst>
              <a:path path="shape">
                <a:fillToRect l="50000" t="50000" r="50000" b="50000"/>
              </a:path>
            </a:gra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defRPr/>
              </a:pPr>
              <a:endParaRPr lang="en-GB">
                <a:solidFill>
                  <a:srgbClr val="000000"/>
                </a:solidFill>
              </a:endParaRPr>
            </a:p>
          </p:txBody>
        </p:sp>
        <p:sp>
          <p:nvSpPr>
            <p:cNvPr id="78" name="Oval 33"/>
            <p:cNvSpPr>
              <a:spLocks noChangeAspect="1" noChangeArrowheads="1"/>
            </p:cNvSpPr>
            <p:nvPr/>
          </p:nvSpPr>
          <p:spPr bwMode="auto">
            <a:xfrm>
              <a:off x="5816650" y="1412776"/>
              <a:ext cx="144462" cy="153988"/>
            </a:xfrm>
            <a:prstGeom prst="ellipse">
              <a:avLst/>
            </a:prstGeom>
            <a:gradFill rotWithShape="1">
              <a:gsLst>
                <a:gs pos="0">
                  <a:srgbClr val="A50021"/>
                </a:gs>
                <a:gs pos="100000">
                  <a:srgbClr val="4C000F"/>
                </a:gs>
              </a:gsLst>
              <a:path path="shape">
                <a:fillToRect l="50000" t="50000" r="50000" b="50000"/>
              </a:path>
            </a:gra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defRPr/>
              </a:pPr>
              <a:endParaRPr lang="en-GB">
                <a:solidFill>
                  <a:srgbClr val="000000"/>
                </a:solidFill>
              </a:endParaRPr>
            </a:p>
          </p:txBody>
        </p:sp>
      </p:grpSp>
      <p:sp>
        <p:nvSpPr>
          <p:cNvPr id="16592" name="Oval 13"/>
          <p:cNvSpPr>
            <a:spLocks noChangeArrowheads="1"/>
          </p:cNvSpPr>
          <p:nvPr/>
        </p:nvSpPr>
        <p:spPr bwMode="auto">
          <a:xfrm>
            <a:off x="1701804" y="1552575"/>
            <a:ext cx="728663" cy="503238"/>
          </a:xfrm>
          <a:prstGeom prst="ellipse">
            <a:avLst/>
          </a:prstGeom>
          <a:solidFill>
            <a:srgbClr val="FF3300"/>
          </a:solidFill>
          <a:ln w="127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solidFill>
                <a:srgbClr val="000000"/>
              </a:solidFill>
            </a:endParaRPr>
          </a:p>
        </p:txBody>
      </p:sp>
      <p:graphicFrame>
        <p:nvGraphicFramePr>
          <p:cNvPr id="19471" name="Object 14"/>
          <p:cNvGraphicFramePr>
            <a:graphicFrameLocks noChangeAspect="1"/>
          </p:cNvGraphicFramePr>
          <p:nvPr/>
        </p:nvGraphicFramePr>
        <p:xfrm>
          <a:off x="1890718" y="1635127"/>
          <a:ext cx="334963" cy="339725"/>
        </p:xfrm>
        <a:graphic>
          <a:graphicData uri="http://schemas.openxmlformats.org/presentationml/2006/ole">
            <p:oleObj spid="_x0000_s316656" name="Equation" r:id="rId20" imgW="4856040" imgH="4994640" progId="Equation.DSMT4">
              <p:embed/>
            </p:oleObj>
          </a:graphicData>
        </a:graphic>
      </p:graphicFrame>
      <p:cxnSp>
        <p:nvCxnSpPr>
          <p:cNvPr id="19524" name="AutoShape 15"/>
          <p:cNvCxnSpPr>
            <a:cxnSpLocks noChangeShapeType="1"/>
          </p:cNvCxnSpPr>
          <p:nvPr/>
        </p:nvCxnSpPr>
        <p:spPr bwMode="auto">
          <a:xfrm>
            <a:off x="4170367" y="728669"/>
            <a:ext cx="44450" cy="720725"/>
          </a:xfrm>
          <a:prstGeom prst="curvedConnector3">
            <a:avLst>
              <a:gd name="adj1" fmla="val 614287"/>
            </a:avLst>
          </a:prstGeom>
          <a:noFill/>
          <a:ln w="19050">
            <a:solidFill>
              <a:srgbClr val="FF3300"/>
            </a:solidFill>
            <a:round/>
            <a:headEnd/>
            <a:tailEnd type="triangle" w="med" len="med"/>
          </a:ln>
        </p:spPr>
      </p:cxnSp>
      <p:cxnSp>
        <p:nvCxnSpPr>
          <p:cNvPr id="19525" name="AutoShape 16"/>
          <p:cNvCxnSpPr>
            <a:cxnSpLocks noChangeShapeType="1"/>
          </p:cNvCxnSpPr>
          <p:nvPr/>
        </p:nvCxnSpPr>
        <p:spPr bwMode="auto">
          <a:xfrm rot="16200000">
            <a:off x="2595564" y="998541"/>
            <a:ext cx="25400" cy="1082675"/>
          </a:xfrm>
          <a:prstGeom prst="curvedConnector3">
            <a:avLst>
              <a:gd name="adj1" fmla="val 1000000"/>
            </a:avLst>
          </a:prstGeom>
          <a:noFill/>
          <a:ln w="19050">
            <a:solidFill>
              <a:srgbClr val="FF3300"/>
            </a:solidFill>
            <a:round/>
            <a:headEnd/>
            <a:tailEnd type="triangle" w="med" len="med"/>
          </a:ln>
        </p:spPr>
      </p:cxnSp>
      <p:cxnSp>
        <p:nvCxnSpPr>
          <p:cNvPr id="19526" name="AutoShape 17"/>
          <p:cNvCxnSpPr>
            <a:cxnSpLocks noChangeShapeType="1"/>
          </p:cNvCxnSpPr>
          <p:nvPr/>
        </p:nvCxnSpPr>
        <p:spPr bwMode="auto">
          <a:xfrm>
            <a:off x="3379789" y="1012825"/>
            <a:ext cx="484188" cy="184150"/>
          </a:xfrm>
          <a:prstGeom prst="curvedConnector2">
            <a:avLst/>
          </a:prstGeom>
          <a:noFill/>
          <a:ln w="19050">
            <a:solidFill>
              <a:srgbClr val="FF3300"/>
            </a:solidFill>
            <a:round/>
            <a:headEnd/>
            <a:tailEnd type="triangle" w="med" len="med"/>
          </a:ln>
        </p:spPr>
      </p:cxnSp>
      <p:cxnSp>
        <p:nvCxnSpPr>
          <p:cNvPr id="19527" name="AutoShape 18"/>
          <p:cNvCxnSpPr>
            <a:cxnSpLocks noChangeShapeType="1"/>
          </p:cNvCxnSpPr>
          <p:nvPr/>
        </p:nvCxnSpPr>
        <p:spPr bwMode="auto">
          <a:xfrm rot="10800000" flipH="1" flipV="1">
            <a:off x="2649542" y="1012831"/>
            <a:ext cx="144463" cy="766763"/>
          </a:xfrm>
          <a:prstGeom prst="curvedConnector3">
            <a:avLst>
              <a:gd name="adj1" fmla="val -158241"/>
            </a:avLst>
          </a:prstGeom>
          <a:noFill/>
          <a:ln w="19050">
            <a:solidFill>
              <a:srgbClr val="FF3300"/>
            </a:solidFill>
            <a:round/>
            <a:headEnd/>
            <a:tailEnd type="triangle" w="med" len="med"/>
          </a:ln>
        </p:spPr>
      </p:cxnSp>
      <p:sp>
        <p:nvSpPr>
          <p:cNvPr id="16456" name="Oval 191"/>
          <p:cNvSpPr>
            <a:spLocks noChangeArrowheads="1"/>
          </p:cNvSpPr>
          <p:nvPr/>
        </p:nvSpPr>
        <p:spPr bwMode="auto">
          <a:xfrm>
            <a:off x="3440117" y="476250"/>
            <a:ext cx="730250" cy="503238"/>
          </a:xfrm>
          <a:prstGeom prst="ellipse">
            <a:avLst/>
          </a:prstGeom>
          <a:solidFill>
            <a:srgbClr val="FF3300"/>
          </a:solidFill>
          <a:ln w="127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solidFill>
                <a:srgbClr val="000000"/>
              </a:solidFill>
            </a:endParaRPr>
          </a:p>
        </p:txBody>
      </p:sp>
      <p:graphicFrame>
        <p:nvGraphicFramePr>
          <p:cNvPr id="19472" name="Object 192"/>
          <p:cNvGraphicFramePr>
            <a:graphicFrameLocks noChangeAspect="1"/>
          </p:cNvGraphicFramePr>
          <p:nvPr/>
        </p:nvGraphicFramePr>
        <p:xfrm>
          <a:off x="3619501" y="560388"/>
          <a:ext cx="357188" cy="336550"/>
        </p:xfrm>
        <a:graphic>
          <a:graphicData uri="http://schemas.openxmlformats.org/presentationml/2006/ole">
            <p:oleObj spid="_x0000_s316657" name="Equation" r:id="rId21" imgW="5112000" imgH="4994640" progId="Equation.DSMT4">
              <p:embed/>
            </p:oleObj>
          </a:graphicData>
        </a:graphic>
      </p:graphicFrame>
      <p:cxnSp>
        <p:nvCxnSpPr>
          <p:cNvPr id="19531" name="AutoShape 193"/>
          <p:cNvCxnSpPr>
            <a:cxnSpLocks noChangeShapeType="1"/>
          </p:cNvCxnSpPr>
          <p:nvPr/>
        </p:nvCxnSpPr>
        <p:spPr bwMode="auto">
          <a:xfrm rot="10800000" flipH="1" flipV="1">
            <a:off x="3440114" y="728669"/>
            <a:ext cx="73025" cy="720725"/>
          </a:xfrm>
          <a:prstGeom prst="curvedConnector3">
            <a:avLst>
              <a:gd name="adj1" fmla="val -313042"/>
            </a:avLst>
          </a:prstGeom>
          <a:noFill/>
          <a:ln w="19050">
            <a:solidFill>
              <a:schemeClr val="tx1"/>
            </a:solidFill>
            <a:round/>
            <a:headEnd type="triangle" w="med" len="med"/>
            <a:tailEnd/>
          </a:ln>
        </p:spPr>
      </p:cxnSp>
      <p:cxnSp>
        <p:nvCxnSpPr>
          <p:cNvPr id="19532" name="AutoShape 194"/>
          <p:cNvCxnSpPr>
            <a:cxnSpLocks noChangeShapeType="1"/>
            <a:stCxn id="16592" idx="4"/>
            <a:endCxn id="9" idx="4"/>
          </p:cNvCxnSpPr>
          <p:nvPr/>
        </p:nvCxnSpPr>
        <p:spPr bwMode="auto">
          <a:xfrm rot="5400000" flipH="1" flipV="1">
            <a:off x="2593975" y="1501776"/>
            <a:ext cx="25400" cy="1082675"/>
          </a:xfrm>
          <a:prstGeom prst="curvedConnector3">
            <a:avLst>
              <a:gd name="adj1" fmla="val -900000"/>
            </a:avLst>
          </a:prstGeom>
          <a:noFill/>
          <a:ln w="19050">
            <a:solidFill>
              <a:schemeClr val="tx1"/>
            </a:solidFill>
            <a:round/>
            <a:headEnd type="triangle" w="med" len="med"/>
            <a:tailEnd/>
          </a:ln>
        </p:spPr>
      </p:cxnSp>
      <p:cxnSp>
        <p:nvCxnSpPr>
          <p:cNvPr id="19533" name="AutoShape 195"/>
          <p:cNvCxnSpPr>
            <a:cxnSpLocks noChangeShapeType="1"/>
          </p:cNvCxnSpPr>
          <p:nvPr/>
        </p:nvCxnSpPr>
        <p:spPr bwMode="auto">
          <a:xfrm rot="16200000" flipH="1">
            <a:off x="3170239" y="1108081"/>
            <a:ext cx="185738" cy="498475"/>
          </a:xfrm>
          <a:prstGeom prst="curvedConnector2">
            <a:avLst/>
          </a:prstGeom>
          <a:noFill/>
          <a:ln w="19050">
            <a:solidFill>
              <a:schemeClr val="tx1"/>
            </a:solidFill>
            <a:round/>
            <a:headEnd type="triangle" w="med" len="med"/>
            <a:tailEnd/>
          </a:ln>
        </p:spPr>
      </p:cxnSp>
      <p:cxnSp>
        <p:nvCxnSpPr>
          <p:cNvPr id="19534" name="AutoShape 196"/>
          <p:cNvCxnSpPr>
            <a:cxnSpLocks noChangeShapeType="1"/>
          </p:cNvCxnSpPr>
          <p:nvPr/>
        </p:nvCxnSpPr>
        <p:spPr bwMode="auto">
          <a:xfrm>
            <a:off x="3379792" y="1012831"/>
            <a:ext cx="123825" cy="766763"/>
          </a:xfrm>
          <a:prstGeom prst="curvedConnector3">
            <a:avLst>
              <a:gd name="adj1" fmla="val 283333"/>
            </a:avLst>
          </a:prstGeom>
          <a:noFill/>
          <a:ln w="19050">
            <a:solidFill>
              <a:schemeClr val="tx1"/>
            </a:solidFill>
            <a:round/>
            <a:headEnd type="triangle" w="med" len="med"/>
            <a:tailEnd/>
          </a:ln>
        </p:spPr>
      </p:cxnSp>
      <p:sp>
        <p:nvSpPr>
          <p:cNvPr id="16455" name="Oval 199"/>
          <p:cNvSpPr>
            <a:spLocks noChangeArrowheads="1"/>
          </p:cNvSpPr>
          <p:nvPr/>
        </p:nvSpPr>
        <p:spPr bwMode="auto">
          <a:xfrm>
            <a:off x="2649539" y="760413"/>
            <a:ext cx="730250" cy="503238"/>
          </a:xfrm>
          <a:prstGeom prst="ellipse">
            <a:avLst/>
          </a:prstGeom>
          <a:solidFill>
            <a:srgbClr val="FF3300"/>
          </a:solidFill>
          <a:ln w="127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solidFill>
                <a:srgbClr val="000000"/>
              </a:solidFill>
            </a:endParaRPr>
          </a:p>
        </p:txBody>
      </p:sp>
      <p:graphicFrame>
        <p:nvGraphicFramePr>
          <p:cNvPr id="19473" name="Object 200"/>
          <p:cNvGraphicFramePr>
            <a:graphicFrameLocks noChangeAspect="1"/>
          </p:cNvGraphicFramePr>
          <p:nvPr/>
        </p:nvGraphicFramePr>
        <p:xfrm>
          <a:off x="2835276" y="842963"/>
          <a:ext cx="341313" cy="338138"/>
        </p:xfrm>
        <a:graphic>
          <a:graphicData uri="http://schemas.openxmlformats.org/presentationml/2006/ole">
            <p:oleObj spid="_x0000_s316658" name="Equation" r:id="rId22" imgW="4856040" imgH="4994640" progId="Equation.DSMT4">
              <p:embed/>
            </p:oleObj>
          </a:graphicData>
        </a:graphic>
      </p:graphicFrame>
      <p:grpSp>
        <p:nvGrpSpPr>
          <p:cNvPr id="4" name="Group 19"/>
          <p:cNvGrpSpPr>
            <a:grpSpLocks/>
          </p:cNvGrpSpPr>
          <p:nvPr/>
        </p:nvGrpSpPr>
        <p:grpSpPr bwMode="auto">
          <a:xfrm>
            <a:off x="2794005" y="1527175"/>
            <a:ext cx="709613" cy="503238"/>
            <a:chOff x="1968" y="890"/>
            <a:chExt cx="413" cy="317"/>
          </a:xfrm>
          <a:scene3d>
            <a:camera prst="orthographicFront">
              <a:rot lat="0" lon="0" rev="0"/>
            </a:camera>
            <a:lightRig rig="balanced" dir="t">
              <a:rot lat="0" lon="0" rev="8700000"/>
            </a:lightRig>
          </a:scene3d>
        </p:grpSpPr>
        <p:sp>
          <p:nvSpPr>
            <p:cNvPr id="9" name="Oval 20"/>
            <p:cNvSpPr>
              <a:spLocks noChangeArrowheads="1"/>
            </p:cNvSpPr>
            <p:nvPr/>
          </p:nvSpPr>
          <p:spPr bwMode="auto">
            <a:xfrm>
              <a:off x="1968" y="890"/>
              <a:ext cx="413" cy="317"/>
            </a:xfrm>
            <a:prstGeom prst="ellipse">
              <a:avLst/>
            </a:prstGeom>
            <a:solidFill>
              <a:schemeClr val="tx1"/>
            </a:solidFill>
            <a:ln w="12700">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GB">
                <a:solidFill>
                  <a:srgbClr val="000000"/>
                </a:solidFill>
              </a:endParaRPr>
            </a:p>
          </p:txBody>
        </p:sp>
        <p:graphicFrame>
          <p:nvGraphicFramePr>
            <p:cNvPr id="19475" name="Object 21"/>
            <p:cNvGraphicFramePr>
              <a:graphicFrameLocks noChangeAspect="1"/>
            </p:cNvGraphicFramePr>
            <p:nvPr/>
          </p:nvGraphicFramePr>
          <p:xfrm>
            <a:off x="2076" y="935"/>
            <a:ext cx="208" cy="212"/>
          </p:xfrm>
          <a:graphic>
            <a:graphicData uri="http://schemas.openxmlformats.org/presentationml/2006/ole">
              <p:oleObj spid="_x0000_s316659" name="Equation" r:id="rId23" imgW="5112000" imgH="4994640" progId="Equation.DSMT4">
                <p:embed/>
              </p:oleObj>
            </a:graphicData>
          </a:graphic>
        </p:graphicFrame>
      </p:grpSp>
      <p:grpSp>
        <p:nvGrpSpPr>
          <p:cNvPr id="5" name="Group 22"/>
          <p:cNvGrpSpPr>
            <a:grpSpLocks/>
          </p:cNvGrpSpPr>
          <p:nvPr/>
        </p:nvGrpSpPr>
        <p:grpSpPr bwMode="auto">
          <a:xfrm>
            <a:off x="3513142" y="1196975"/>
            <a:ext cx="701675" cy="503238"/>
            <a:chOff x="2472" y="709"/>
            <a:chExt cx="408" cy="317"/>
          </a:xfrm>
          <a:scene3d>
            <a:camera prst="orthographicFront">
              <a:rot lat="0" lon="0" rev="0"/>
            </a:camera>
            <a:lightRig rig="balanced" dir="t">
              <a:rot lat="0" lon="0" rev="8700000"/>
            </a:lightRig>
          </a:scene3d>
        </p:grpSpPr>
        <p:sp>
          <p:nvSpPr>
            <p:cNvPr id="8" name="Oval 23"/>
            <p:cNvSpPr>
              <a:spLocks noChangeArrowheads="1"/>
            </p:cNvSpPr>
            <p:nvPr/>
          </p:nvSpPr>
          <p:spPr bwMode="auto">
            <a:xfrm>
              <a:off x="2472" y="709"/>
              <a:ext cx="408" cy="317"/>
            </a:xfrm>
            <a:prstGeom prst="ellipse">
              <a:avLst/>
            </a:prstGeom>
            <a:solidFill>
              <a:schemeClr val="tx1"/>
            </a:solidFill>
            <a:ln w="12700">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GB" sz="1200">
                <a:solidFill>
                  <a:srgbClr val="000000"/>
                </a:solidFill>
              </a:endParaRPr>
            </a:p>
          </p:txBody>
        </p:sp>
        <p:graphicFrame>
          <p:nvGraphicFramePr>
            <p:cNvPr id="19474" name="Object 24"/>
            <p:cNvGraphicFramePr>
              <a:graphicFrameLocks noChangeAspect="1"/>
            </p:cNvGraphicFramePr>
            <p:nvPr/>
          </p:nvGraphicFramePr>
          <p:xfrm>
            <a:off x="2582" y="754"/>
            <a:ext cx="208" cy="212"/>
          </p:xfrm>
          <a:graphic>
            <a:graphicData uri="http://schemas.openxmlformats.org/presentationml/2006/ole">
              <p:oleObj spid="_x0000_s316660" name="Equation" r:id="rId24" imgW="5112000" imgH="4994640" progId="Equation.DSMT4">
                <p:embed/>
              </p:oleObj>
            </a:graphicData>
          </a:graphic>
        </p:graphicFrame>
      </p:grpSp>
      <p:cxnSp>
        <p:nvCxnSpPr>
          <p:cNvPr id="19511" name="AutoShape 197"/>
          <p:cNvCxnSpPr>
            <a:cxnSpLocks noChangeShapeType="1"/>
            <a:stCxn id="16591" idx="6"/>
            <a:endCxn id="9" idx="4"/>
          </p:cNvCxnSpPr>
          <p:nvPr/>
        </p:nvCxnSpPr>
        <p:spPr bwMode="auto">
          <a:xfrm flipV="1">
            <a:off x="3017841" y="2030413"/>
            <a:ext cx="130970" cy="3163094"/>
          </a:xfrm>
          <a:prstGeom prst="curvedConnector2">
            <a:avLst/>
          </a:prstGeom>
          <a:noFill/>
          <a:ln w="19050">
            <a:solidFill>
              <a:schemeClr val="tx2"/>
            </a:solidFill>
            <a:round/>
            <a:headEnd type="triangle" w="med" len="med"/>
            <a:tailEnd/>
          </a:ln>
        </p:spPr>
      </p:cxnSp>
      <p:sp>
        <p:nvSpPr>
          <p:cNvPr id="19512" name="Text Box 58"/>
          <p:cNvSpPr txBox="1">
            <a:spLocks noChangeArrowheads="1"/>
          </p:cNvSpPr>
          <p:nvPr/>
        </p:nvSpPr>
        <p:spPr bwMode="auto">
          <a:xfrm>
            <a:off x="1892660" y="3203975"/>
            <a:ext cx="2475275" cy="646331"/>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wrap="square">
            <a:spAutoFit/>
          </a:bodyPr>
          <a:lstStyle/>
          <a:p>
            <a:pPr algn="ctr" eaLnBrk="0" hangingPunct="0"/>
            <a:r>
              <a:rPr lang="en-GB" dirty="0">
                <a:solidFill>
                  <a:srgbClr val="FFFFFF"/>
                </a:solidFill>
                <a:latin typeface="Arial Narrow" pitchFamily="34" charset="0"/>
              </a:rPr>
              <a:t>Descending</a:t>
            </a:r>
          </a:p>
          <a:p>
            <a:pPr algn="ctr" eaLnBrk="0" hangingPunct="0"/>
            <a:r>
              <a:rPr lang="en-GB" dirty="0">
                <a:solidFill>
                  <a:srgbClr val="FFFFFF"/>
                </a:solidFill>
                <a:latin typeface="Arial Narrow" pitchFamily="34" charset="0"/>
              </a:rPr>
              <a:t>proprioceptive predictions</a:t>
            </a:r>
          </a:p>
        </p:txBody>
      </p:sp>
      <p:graphicFrame>
        <p:nvGraphicFramePr>
          <p:cNvPr id="6" name="Object 5"/>
          <p:cNvGraphicFramePr>
            <a:graphicFrameLocks noChangeAspect="1"/>
          </p:cNvGraphicFramePr>
          <p:nvPr>
            <p:extLst>
              <p:ext uri="{D42A27DB-BD31-4B8C-83A1-F6EECF244321}">
                <p14:modId xmlns:p14="http://schemas.microsoft.com/office/powerpoint/2010/main" xmlns="" val="4093571518"/>
              </p:ext>
            </p:extLst>
          </p:nvPr>
        </p:nvGraphicFramePr>
        <p:xfrm>
          <a:off x="1687615" y="6172395"/>
          <a:ext cx="1600200" cy="361950"/>
        </p:xfrm>
        <a:graphic>
          <a:graphicData uri="http://schemas.openxmlformats.org/presentationml/2006/ole">
            <p:oleObj spid="_x0000_s316661" name="Equation" r:id="rId25" imgW="1066800" imgH="241300" progId="Equation.DSMT4">
              <p:embed/>
            </p:oleObj>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72" fill="hold"/>
                                        <p:tgtEl>
                                          <p:spTgt spid="2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213"/>
                </p:tgtEl>
              </p:cMediaNode>
            </p:video>
            <p:seq concurrent="1" nextAc="seek">
              <p:cTn id="8" restart="whenNotActive" fill="hold" evtFilter="cancelBubble" nodeType="interactiveSeq">
                <p:stCondLst>
                  <p:cond evt="onClick" delay="0">
                    <p:tgtEl>
                      <p:spTgt spid="2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3"/>
                                        </p:tgtEl>
                                      </p:cBhvr>
                                    </p:cmd>
                                  </p:childTnLst>
                                </p:cTn>
                              </p:par>
                            </p:childTnLst>
                          </p:cTn>
                        </p:par>
                      </p:childTnLst>
                    </p:cTn>
                  </p:par>
                </p:childTnLst>
              </p:cTn>
              <p:nextCondLst>
                <p:cond evt="onClick" delay="0">
                  <p:tgtEl>
                    <p:spTgt spid="21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Picture 200"/>
          <p:cNvPicPr>
            <a:picLocks noChangeAspect="1" noChangeArrowheads="1"/>
          </p:cNvPicPr>
          <p:nvPr/>
        </p:nvPicPr>
        <p:blipFill>
          <a:blip r:embed="rId4" cstate="print">
            <a:clrChange>
              <a:clrFrom>
                <a:srgbClr val="000000"/>
              </a:clrFrom>
              <a:clrTo>
                <a:srgbClr val="000000">
                  <a:alpha val="0"/>
                </a:srgbClr>
              </a:clrTo>
            </a:clrChange>
            <a:duotone>
              <a:schemeClr val="accent6">
                <a:shade val="45000"/>
                <a:satMod val="135000"/>
              </a:schemeClr>
              <a:prstClr val="white"/>
            </a:duotone>
          </a:blip>
          <a:srcRect/>
          <a:stretch>
            <a:fillRect/>
          </a:stretch>
        </p:blipFill>
        <p:spPr bwMode="auto">
          <a:xfrm>
            <a:off x="1856656" y="764704"/>
            <a:ext cx="2736304" cy="2604198"/>
          </a:xfrm>
          <a:prstGeom prst="rect">
            <a:avLst/>
          </a:prstGeom>
          <a:noFill/>
          <a:ln w="9525">
            <a:noFill/>
            <a:miter lim="800000"/>
            <a:headEnd/>
            <a:tailEnd/>
          </a:ln>
        </p:spPr>
      </p:pic>
      <p:pic>
        <p:nvPicPr>
          <p:cNvPr id="20679" name="Picture 199" descr="donkeymotivation"/>
          <p:cNvPicPr>
            <a:picLocks noChangeAspect="1" noChangeArrowheads="1"/>
          </p:cNvPicPr>
          <p:nvPr/>
        </p:nvPicPr>
        <p:blipFill>
          <a:blip r:embed="rId5" cstate="print">
            <a:duotone>
              <a:schemeClr val="accent2">
                <a:shade val="45000"/>
                <a:satMod val="135000"/>
              </a:schemeClr>
              <a:prstClr val="white"/>
            </a:duotone>
            <a:lum bright="20000" contrast="-40000"/>
          </a:blip>
          <a:srcRect/>
          <a:stretch>
            <a:fillRect/>
          </a:stretch>
        </p:blipFill>
        <p:spPr bwMode="auto">
          <a:xfrm>
            <a:off x="3080792" y="548684"/>
            <a:ext cx="1368426" cy="917575"/>
          </a:xfrm>
          <a:prstGeom prst="rect">
            <a:avLst/>
          </a:prstGeom>
          <a:noFill/>
        </p:spPr>
      </p:pic>
      <p:sp>
        <p:nvSpPr>
          <p:cNvPr id="206" name="Oval 209"/>
          <p:cNvSpPr>
            <a:spLocks noChangeAspect="1" noChangeArrowheads="1"/>
          </p:cNvSpPr>
          <p:nvPr/>
        </p:nvSpPr>
        <p:spPr bwMode="auto">
          <a:xfrm>
            <a:off x="7041232" y="761207"/>
            <a:ext cx="142695" cy="162024"/>
          </a:xfrm>
          <a:prstGeom prst="ellipse">
            <a:avLst/>
          </a:prstGeom>
          <a:solidFill>
            <a:schemeClr val="accent2">
              <a:lumMod val="60000"/>
              <a:lumOff val="40000"/>
            </a:schemeClr>
          </a:solidFill>
          <a:ln w="9525">
            <a:noFill/>
            <a:round/>
            <a:headEnd/>
            <a:tailEnd/>
          </a:ln>
          <a:effectLst>
            <a:innerShdw blurRad="63500" dist="50800" dir="13500000">
              <a:prstClr val="black">
                <a:alpha val="50000"/>
              </a:prstClr>
            </a:innerShdw>
          </a:effectLst>
        </p:spPr>
        <p:txBody>
          <a:bodyPr wrap="none" anchor="ctr"/>
          <a:lstStyle/>
          <a:p>
            <a:endParaRPr lang="en-GB">
              <a:solidFill>
                <a:srgbClr val="000000"/>
              </a:solidFill>
            </a:endParaRPr>
          </a:p>
        </p:txBody>
      </p:sp>
      <p:pic>
        <p:nvPicPr>
          <p:cNvPr id="197" name="writing.wmv">
            <a:hlinkClick r:id="" action="ppaction://media"/>
          </p:cNvPr>
          <p:cNvPicPr>
            <a:picLocks noChangeAspect="1"/>
          </p:cNvPicPr>
          <p:nvPr>
            <a:videoFile r:link="rId2"/>
            <p:extLst>
              <p:ext uri="{DAA4B4D4-6D71-4841-9C94-3DE7FCFB9230}">
                <p14:media xmlns:p14="http://schemas.microsoft.com/office/powerpoint/2010/main" xmlns="" r:embed="rId6"/>
              </p:ext>
            </p:extLst>
          </p:nvPr>
        </p:nvPicPr>
        <p:blipFill rotWithShape="1">
          <a:blip r:embed="rId7" cstate="print"/>
          <a:stretch/>
        </p:blipFill>
        <p:spPr>
          <a:xfrm>
            <a:off x="1520618" y="4293096"/>
            <a:ext cx="2208246" cy="1656184"/>
          </a:xfrm>
          <a:prstGeom prst="rect">
            <a:avLst/>
          </a:prstGeom>
          <a:ln>
            <a:noFill/>
          </a:ln>
          <a:effectLst>
            <a:outerShdw blurRad="190500" algn="tl" rotWithShape="0">
              <a:srgbClr val="000000">
                <a:alpha val="70000"/>
              </a:srgbClr>
            </a:outerShdw>
          </a:effectLst>
        </p:spPr>
      </p:pic>
      <p:grpSp>
        <p:nvGrpSpPr>
          <p:cNvPr id="2" name="Group 2"/>
          <p:cNvGrpSpPr>
            <a:grpSpLocks/>
          </p:cNvGrpSpPr>
          <p:nvPr/>
        </p:nvGrpSpPr>
        <p:grpSpPr bwMode="auto">
          <a:xfrm>
            <a:off x="5961066" y="3065463"/>
            <a:ext cx="2232025" cy="841376"/>
            <a:chOff x="3847" y="1434"/>
            <a:chExt cx="1406" cy="530"/>
          </a:xfrm>
        </p:grpSpPr>
        <p:pic>
          <p:nvPicPr>
            <p:cNvPr id="20673" name="Oval 57"/>
            <p:cNvPicPr>
              <a:picLocks noChangeArrowheads="1"/>
            </p:cNvPicPr>
            <p:nvPr/>
          </p:nvPicPr>
          <p:blipFill>
            <a:blip r:embed="rId8" cstate="print"/>
            <a:srcRect/>
            <a:stretch>
              <a:fillRect/>
            </a:stretch>
          </p:blipFill>
          <p:spPr bwMode="auto">
            <a:xfrm>
              <a:off x="4027" y="1434"/>
              <a:ext cx="771" cy="530"/>
            </a:xfrm>
            <a:prstGeom prst="rect">
              <a:avLst/>
            </a:prstGeom>
            <a:noFill/>
            <a:ln w="9525">
              <a:noFill/>
              <a:miter lim="800000"/>
              <a:headEnd/>
              <a:tailEnd/>
            </a:ln>
          </p:spPr>
        </p:pic>
        <p:graphicFrame>
          <p:nvGraphicFramePr>
            <p:cNvPr id="20485" name="Object 186"/>
            <p:cNvGraphicFramePr>
              <a:graphicFrameLocks noChangeAspect="1"/>
            </p:cNvGraphicFramePr>
            <p:nvPr/>
          </p:nvGraphicFramePr>
          <p:xfrm>
            <a:off x="4444" y="1494"/>
            <a:ext cx="236" cy="212"/>
          </p:xfrm>
          <a:graphic>
            <a:graphicData uri="http://schemas.openxmlformats.org/presentationml/2006/ole">
              <p:oleObj spid="_x0000_s217150" name="Equation" r:id="rId9" imgW="5367960" imgH="4994640" progId="Equation.DSMT4">
                <p:embed/>
              </p:oleObj>
            </a:graphicData>
          </a:graphic>
        </p:graphicFrame>
        <p:cxnSp>
          <p:nvCxnSpPr>
            <p:cNvPr id="20674" name="AutoShape 197"/>
            <p:cNvCxnSpPr>
              <a:cxnSpLocks noChangeShapeType="1"/>
            </p:cNvCxnSpPr>
            <p:nvPr/>
          </p:nvCxnSpPr>
          <p:spPr bwMode="auto">
            <a:xfrm rot="-5400000">
              <a:off x="3920" y="1520"/>
              <a:ext cx="340" cy="486"/>
            </a:xfrm>
            <a:prstGeom prst="curvedConnector2">
              <a:avLst/>
            </a:prstGeom>
            <a:noFill/>
            <a:ln w="19050" cap="rnd">
              <a:solidFill>
                <a:schemeClr val="tx2"/>
              </a:solidFill>
              <a:prstDash val="sysDot"/>
              <a:round/>
              <a:headEnd type="triangle" w="med" len="med"/>
              <a:tailEnd/>
            </a:ln>
          </p:spPr>
        </p:cxnSp>
        <p:cxnSp>
          <p:nvCxnSpPr>
            <p:cNvPr id="20675" name="AutoShape 197"/>
            <p:cNvCxnSpPr>
              <a:cxnSpLocks noChangeShapeType="1"/>
            </p:cNvCxnSpPr>
            <p:nvPr/>
          </p:nvCxnSpPr>
          <p:spPr bwMode="auto">
            <a:xfrm rot="5400000" flipH="1">
              <a:off x="4850" y="1530"/>
              <a:ext cx="340" cy="467"/>
            </a:xfrm>
            <a:prstGeom prst="curvedConnector2">
              <a:avLst/>
            </a:prstGeom>
            <a:noFill/>
            <a:ln w="19050" cap="rnd">
              <a:solidFill>
                <a:schemeClr val="tx2"/>
              </a:solidFill>
              <a:prstDash val="sysDot"/>
              <a:round/>
              <a:headEnd type="triangle" w="med" len="med"/>
              <a:tailEnd/>
            </a:ln>
          </p:spPr>
        </p:cxnSp>
      </p:grpSp>
      <p:cxnSp>
        <p:nvCxnSpPr>
          <p:cNvPr id="20489" name="AutoShape 197"/>
          <p:cNvCxnSpPr>
            <a:cxnSpLocks noChangeShapeType="1"/>
            <a:stCxn id="197" idx="0"/>
            <a:endCxn id="211" idx="4"/>
          </p:cNvCxnSpPr>
          <p:nvPr/>
        </p:nvCxnSpPr>
        <p:spPr bwMode="auto">
          <a:xfrm flipV="1">
            <a:off x="2624741" y="2571382"/>
            <a:ext cx="9451" cy="1721717"/>
          </a:xfrm>
          <a:prstGeom prst="straightConnector1">
            <a:avLst/>
          </a:prstGeom>
          <a:noFill/>
          <a:ln w="19050">
            <a:solidFill>
              <a:schemeClr val="tx2"/>
            </a:solidFill>
            <a:round/>
            <a:headEnd type="triangle" w="med" len="med"/>
            <a:tailEnd/>
          </a:ln>
        </p:spPr>
      </p:cxnSp>
      <p:sp>
        <p:nvSpPr>
          <p:cNvPr id="20492" name="Rectangle 222"/>
          <p:cNvSpPr>
            <a:spLocks noChangeArrowheads="1"/>
          </p:cNvSpPr>
          <p:nvPr/>
        </p:nvSpPr>
        <p:spPr bwMode="auto">
          <a:xfrm>
            <a:off x="5214939" y="4277221"/>
            <a:ext cx="1633537" cy="1625600"/>
          </a:xfrm>
          <a:prstGeom prst="rect">
            <a:avLst/>
          </a:prstGeom>
          <a:solidFill>
            <a:srgbClr val="FFFFFF"/>
          </a:solidFill>
          <a:ln w="9525">
            <a:noFill/>
            <a:miter lim="800000"/>
            <a:headEnd/>
            <a:tailEnd/>
          </a:ln>
        </p:spPr>
        <p:txBody>
          <a:bodyPr/>
          <a:lstStyle/>
          <a:p>
            <a:endParaRPr lang="en-GB">
              <a:solidFill>
                <a:srgbClr val="000000"/>
              </a:solidFill>
            </a:endParaRPr>
          </a:p>
        </p:txBody>
      </p:sp>
      <p:sp>
        <p:nvSpPr>
          <p:cNvPr id="20493" name="Rectangle 223"/>
          <p:cNvSpPr>
            <a:spLocks noChangeArrowheads="1"/>
          </p:cNvSpPr>
          <p:nvPr/>
        </p:nvSpPr>
        <p:spPr bwMode="auto">
          <a:xfrm>
            <a:off x="5214939" y="4277221"/>
            <a:ext cx="1633537" cy="1625600"/>
          </a:xfrm>
          <a:prstGeom prst="rect">
            <a:avLst/>
          </a:prstGeom>
          <a:noFill/>
          <a:ln w="0">
            <a:solidFill>
              <a:srgbClr val="FFFFFF"/>
            </a:solidFill>
            <a:miter lim="800000"/>
            <a:headEnd/>
            <a:tailEnd/>
          </a:ln>
        </p:spPr>
        <p:txBody>
          <a:bodyPr/>
          <a:lstStyle/>
          <a:p>
            <a:endParaRPr lang="en-GB">
              <a:solidFill>
                <a:srgbClr val="000000"/>
              </a:solidFill>
            </a:endParaRPr>
          </a:p>
        </p:txBody>
      </p:sp>
      <p:sp>
        <p:nvSpPr>
          <p:cNvPr id="20494" name="Line 224"/>
          <p:cNvSpPr>
            <a:spLocks noChangeShapeType="1"/>
          </p:cNvSpPr>
          <p:nvPr/>
        </p:nvSpPr>
        <p:spPr bwMode="auto">
          <a:xfrm>
            <a:off x="5214939" y="5902821"/>
            <a:ext cx="1633537" cy="0"/>
          </a:xfrm>
          <a:prstGeom prst="line">
            <a:avLst/>
          </a:prstGeom>
          <a:noFill/>
          <a:ln w="0">
            <a:solidFill>
              <a:srgbClr val="000000"/>
            </a:solidFill>
            <a:round/>
            <a:headEnd/>
            <a:tailEnd/>
          </a:ln>
        </p:spPr>
        <p:txBody>
          <a:bodyPr/>
          <a:lstStyle/>
          <a:p>
            <a:endParaRPr lang="en-US">
              <a:solidFill>
                <a:srgbClr val="000000"/>
              </a:solidFill>
            </a:endParaRPr>
          </a:p>
        </p:txBody>
      </p:sp>
      <p:sp>
        <p:nvSpPr>
          <p:cNvPr id="20495" name="Line 225"/>
          <p:cNvSpPr>
            <a:spLocks noChangeShapeType="1"/>
          </p:cNvSpPr>
          <p:nvPr/>
        </p:nvSpPr>
        <p:spPr bwMode="auto">
          <a:xfrm>
            <a:off x="5214939" y="4277221"/>
            <a:ext cx="1633537" cy="0"/>
          </a:xfrm>
          <a:prstGeom prst="line">
            <a:avLst/>
          </a:prstGeom>
          <a:noFill/>
          <a:ln w="0">
            <a:solidFill>
              <a:srgbClr val="000000"/>
            </a:solidFill>
            <a:round/>
            <a:headEnd/>
            <a:tailEnd/>
          </a:ln>
        </p:spPr>
        <p:txBody>
          <a:bodyPr/>
          <a:lstStyle/>
          <a:p>
            <a:endParaRPr lang="en-US">
              <a:solidFill>
                <a:srgbClr val="000000"/>
              </a:solidFill>
            </a:endParaRPr>
          </a:p>
        </p:txBody>
      </p:sp>
      <p:sp>
        <p:nvSpPr>
          <p:cNvPr id="20496" name="Line 226"/>
          <p:cNvSpPr>
            <a:spLocks noChangeShapeType="1"/>
          </p:cNvSpPr>
          <p:nvPr/>
        </p:nvSpPr>
        <p:spPr bwMode="auto">
          <a:xfrm>
            <a:off x="6848475" y="4277221"/>
            <a:ext cx="0" cy="1625600"/>
          </a:xfrm>
          <a:prstGeom prst="line">
            <a:avLst/>
          </a:prstGeom>
          <a:noFill/>
          <a:ln w="0">
            <a:solidFill>
              <a:srgbClr val="000000"/>
            </a:solidFill>
            <a:round/>
            <a:headEnd/>
            <a:tailEnd/>
          </a:ln>
        </p:spPr>
        <p:txBody>
          <a:bodyPr/>
          <a:lstStyle/>
          <a:p>
            <a:endParaRPr lang="en-US">
              <a:solidFill>
                <a:srgbClr val="000000"/>
              </a:solidFill>
            </a:endParaRPr>
          </a:p>
        </p:txBody>
      </p:sp>
      <p:sp>
        <p:nvSpPr>
          <p:cNvPr id="20497" name="Line 227"/>
          <p:cNvSpPr>
            <a:spLocks noChangeShapeType="1"/>
          </p:cNvSpPr>
          <p:nvPr/>
        </p:nvSpPr>
        <p:spPr bwMode="auto">
          <a:xfrm>
            <a:off x="5214938" y="4277221"/>
            <a:ext cx="0" cy="1625600"/>
          </a:xfrm>
          <a:prstGeom prst="line">
            <a:avLst/>
          </a:prstGeom>
          <a:noFill/>
          <a:ln w="0">
            <a:solidFill>
              <a:srgbClr val="000000"/>
            </a:solidFill>
            <a:round/>
            <a:headEnd/>
            <a:tailEnd/>
          </a:ln>
        </p:spPr>
        <p:txBody>
          <a:bodyPr/>
          <a:lstStyle/>
          <a:p>
            <a:endParaRPr lang="en-US">
              <a:solidFill>
                <a:srgbClr val="000000"/>
              </a:solidFill>
            </a:endParaRPr>
          </a:p>
        </p:txBody>
      </p:sp>
      <p:sp>
        <p:nvSpPr>
          <p:cNvPr id="20498" name="Line 228"/>
          <p:cNvSpPr>
            <a:spLocks noChangeShapeType="1"/>
          </p:cNvSpPr>
          <p:nvPr/>
        </p:nvSpPr>
        <p:spPr bwMode="auto">
          <a:xfrm>
            <a:off x="5214939" y="5902821"/>
            <a:ext cx="1633537" cy="0"/>
          </a:xfrm>
          <a:prstGeom prst="line">
            <a:avLst/>
          </a:prstGeom>
          <a:noFill/>
          <a:ln w="0">
            <a:solidFill>
              <a:srgbClr val="000000"/>
            </a:solidFill>
            <a:round/>
            <a:headEnd/>
            <a:tailEnd/>
          </a:ln>
        </p:spPr>
        <p:txBody>
          <a:bodyPr/>
          <a:lstStyle/>
          <a:p>
            <a:endParaRPr lang="en-US">
              <a:solidFill>
                <a:srgbClr val="000000"/>
              </a:solidFill>
            </a:endParaRPr>
          </a:p>
        </p:txBody>
      </p:sp>
      <p:sp>
        <p:nvSpPr>
          <p:cNvPr id="20499" name="Line 229"/>
          <p:cNvSpPr>
            <a:spLocks noChangeShapeType="1"/>
          </p:cNvSpPr>
          <p:nvPr/>
        </p:nvSpPr>
        <p:spPr bwMode="auto">
          <a:xfrm>
            <a:off x="5214938" y="4277221"/>
            <a:ext cx="0" cy="1625600"/>
          </a:xfrm>
          <a:prstGeom prst="line">
            <a:avLst/>
          </a:prstGeom>
          <a:noFill/>
          <a:ln w="0">
            <a:solidFill>
              <a:srgbClr val="000000"/>
            </a:solidFill>
            <a:round/>
            <a:headEnd/>
            <a:tailEnd/>
          </a:ln>
        </p:spPr>
        <p:txBody>
          <a:bodyPr/>
          <a:lstStyle/>
          <a:p>
            <a:endParaRPr lang="en-US">
              <a:solidFill>
                <a:srgbClr val="000000"/>
              </a:solidFill>
            </a:endParaRPr>
          </a:p>
        </p:txBody>
      </p:sp>
      <p:sp>
        <p:nvSpPr>
          <p:cNvPr id="20500" name="Line 230"/>
          <p:cNvSpPr>
            <a:spLocks noChangeShapeType="1"/>
          </p:cNvSpPr>
          <p:nvPr/>
        </p:nvSpPr>
        <p:spPr bwMode="auto">
          <a:xfrm flipV="1">
            <a:off x="5214938" y="5883771"/>
            <a:ext cx="0" cy="19050"/>
          </a:xfrm>
          <a:prstGeom prst="line">
            <a:avLst/>
          </a:prstGeom>
          <a:noFill/>
          <a:ln w="0">
            <a:solidFill>
              <a:srgbClr val="000000"/>
            </a:solidFill>
            <a:round/>
            <a:headEnd/>
            <a:tailEnd/>
          </a:ln>
        </p:spPr>
        <p:txBody>
          <a:bodyPr/>
          <a:lstStyle/>
          <a:p>
            <a:endParaRPr lang="en-US">
              <a:solidFill>
                <a:srgbClr val="000000"/>
              </a:solidFill>
            </a:endParaRPr>
          </a:p>
        </p:txBody>
      </p:sp>
      <p:sp>
        <p:nvSpPr>
          <p:cNvPr id="20501" name="Line 231"/>
          <p:cNvSpPr>
            <a:spLocks noChangeShapeType="1"/>
          </p:cNvSpPr>
          <p:nvPr/>
        </p:nvSpPr>
        <p:spPr bwMode="auto">
          <a:xfrm>
            <a:off x="5214938" y="4277221"/>
            <a:ext cx="0" cy="19050"/>
          </a:xfrm>
          <a:prstGeom prst="line">
            <a:avLst/>
          </a:prstGeom>
          <a:noFill/>
          <a:ln w="0">
            <a:solidFill>
              <a:srgbClr val="000000"/>
            </a:solidFill>
            <a:round/>
            <a:headEnd/>
            <a:tailEnd/>
          </a:ln>
        </p:spPr>
        <p:txBody>
          <a:bodyPr/>
          <a:lstStyle/>
          <a:p>
            <a:endParaRPr lang="en-US">
              <a:solidFill>
                <a:srgbClr val="000000"/>
              </a:solidFill>
            </a:endParaRPr>
          </a:p>
        </p:txBody>
      </p:sp>
      <p:sp>
        <p:nvSpPr>
          <p:cNvPr id="20502" name="Rectangle 232"/>
          <p:cNvSpPr>
            <a:spLocks noChangeArrowheads="1"/>
          </p:cNvSpPr>
          <p:nvPr/>
        </p:nvSpPr>
        <p:spPr bwMode="auto">
          <a:xfrm>
            <a:off x="5195889" y="5928222"/>
            <a:ext cx="41678" cy="107722"/>
          </a:xfrm>
          <a:prstGeom prst="rect">
            <a:avLst/>
          </a:prstGeom>
          <a:noFill/>
          <a:ln w="9525">
            <a:noFill/>
            <a:miter lim="800000"/>
            <a:headEnd/>
            <a:tailEnd/>
          </a:ln>
        </p:spPr>
        <p:txBody>
          <a:bodyPr wrap="none" lIns="0" tIns="0" rIns="0" bIns="0">
            <a:spAutoFit/>
          </a:bodyPr>
          <a:lstStyle/>
          <a:p>
            <a:r>
              <a:rPr lang="en-GB" sz="700">
                <a:solidFill>
                  <a:srgbClr val="000000"/>
                </a:solidFill>
              </a:rPr>
              <a:t>0</a:t>
            </a:r>
            <a:endParaRPr lang="en-GB">
              <a:solidFill>
                <a:srgbClr val="000000"/>
              </a:solidFill>
            </a:endParaRPr>
          </a:p>
        </p:txBody>
      </p:sp>
      <p:sp>
        <p:nvSpPr>
          <p:cNvPr id="20503" name="Line 233"/>
          <p:cNvSpPr>
            <a:spLocks noChangeShapeType="1"/>
          </p:cNvSpPr>
          <p:nvPr/>
        </p:nvSpPr>
        <p:spPr bwMode="auto">
          <a:xfrm flipV="1">
            <a:off x="5449888" y="5883771"/>
            <a:ext cx="0" cy="19050"/>
          </a:xfrm>
          <a:prstGeom prst="line">
            <a:avLst/>
          </a:prstGeom>
          <a:noFill/>
          <a:ln w="0">
            <a:solidFill>
              <a:srgbClr val="000000"/>
            </a:solidFill>
            <a:round/>
            <a:headEnd/>
            <a:tailEnd/>
          </a:ln>
        </p:spPr>
        <p:txBody>
          <a:bodyPr/>
          <a:lstStyle/>
          <a:p>
            <a:endParaRPr lang="en-US">
              <a:solidFill>
                <a:srgbClr val="000000"/>
              </a:solidFill>
            </a:endParaRPr>
          </a:p>
        </p:txBody>
      </p:sp>
      <p:sp>
        <p:nvSpPr>
          <p:cNvPr id="20504" name="Line 234"/>
          <p:cNvSpPr>
            <a:spLocks noChangeShapeType="1"/>
          </p:cNvSpPr>
          <p:nvPr/>
        </p:nvSpPr>
        <p:spPr bwMode="auto">
          <a:xfrm>
            <a:off x="5449888" y="4277221"/>
            <a:ext cx="0" cy="19050"/>
          </a:xfrm>
          <a:prstGeom prst="line">
            <a:avLst/>
          </a:prstGeom>
          <a:noFill/>
          <a:ln w="0">
            <a:solidFill>
              <a:srgbClr val="000000"/>
            </a:solidFill>
            <a:round/>
            <a:headEnd/>
            <a:tailEnd/>
          </a:ln>
        </p:spPr>
        <p:txBody>
          <a:bodyPr/>
          <a:lstStyle/>
          <a:p>
            <a:endParaRPr lang="en-US">
              <a:solidFill>
                <a:srgbClr val="000000"/>
              </a:solidFill>
            </a:endParaRPr>
          </a:p>
        </p:txBody>
      </p:sp>
      <p:sp>
        <p:nvSpPr>
          <p:cNvPr id="20505" name="Rectangle 235"/>
          <p:cNvSpPr>
            <a:spLocks noChangeArrowheads="1"/>
          </p:cNvSpPr>
          <p:nvPr/>
        </p:nvSpPr>
        <p:spPr bwMode="auto">
          <a:xfrm>
            <a:off x="5405438" y="5928222"/>
            <a:ext cx="104196" cy="107722"/>
          </a:xfrm>
          <a:prstGeom prst="rect">
            <a:avLst/>
          </a:prstGeom>
          <a:noFill/>
          <a:ln w="9525">
            <a:noFill/>
            <a:miter lim="800000"/>
            <a:headEnd/>
            <a:tailEnd/>
          </a:ln>
        </p:spPr>
        <p:txBody>
          <a:bodyPr wrap="none" lIns="0" tIns="0" rIns="0" bIns="0">
            <a:spAutoFit/>
          </a:bodyPr>
          <a:lstStyle/>
          <a:p>
            <a:r>
              <a:rPr lang="en-GB" sz="700">
                <a:solidFill>
                  <a:srgbClr val="000000"/>
                </a:solidFill>
              </a:rPr>
              <a:t>0.2</a:t>
            </a:r>
            <a:endParaRPr lang="en-GB">
              <a:solidFill>
                <a:srgbClr val="000000"/>
              </a:solidFill>
            </a:endParaRPr>
          </a:p>
        </p:txBody>
      </p:sp>
      <p:sp>
        <p:nvSpPr>
          <p:cNvPr id="20506" name="Line 236"/>
          <p:cNvSpPr>
            <a:spLocks noChangeShapeType="1"/>
          </p:cNvSpPr>
          <p:nvPr/>
        </p:nvSpPr>
        <p:spPr bwMode="auto">
          <a:xfrm flipV="1">
            <a:off x="5684838" y="5883771"/>
            <a:ext cx="0" cy="19050"/>
          </a:xfrm>
          <a:prstGeom prst="line">
            <a:avLst/>
          </a:prstGeom>
          <a:noFill/>
          <a:ln w="0">
            <a:solidFill>
              <a:srgbClr val="000000"/>
            </a:solidFill>
            <a:round/>
            <a:headEnd/>
            <a:tailEnd/>
          </a:ln>
        </p:spPr>
        <p:txBody>
          <a:bodyPr/>
          <a:lstStyle/>
          <a:p>
            <a:endParaRPr lang="en-US">
              <a:solidFill>
                <a:srgbClr val="000000"/>
              </a:solidFill>
            </a:endParaRPr>
          </a:p>
        </p:txBody>
      </p:sp>
      <p:sp>
        <p:nvSpPr>
          <p:cNvPr id="20507" name="Line 237"/>
          <p:cNvSpPr>
            <a:spLocks noChangeShapeType="1"/>
          </p:cNvSpPr>
          <p:nvPr/>
        </p:nvSpPr>
        <p:spPr bwMode="auto">
          <a:xfrm>
            <a:off x="5684838" y="4277221"/>
            <a:ext cx="0" cy="19050"/>
          </a:xfrm>
          <a:prstGeom prst="line">
            <a:avLst/>
          </a:prstGeom>
          <a:noFill/>
          <a:ln w="0">
            <a:solidFill>
              <a:srgbClr val="000000"/>
            </a:solidFill>
            <a:round/>
            <a:headEnd/>
            <a:tailEnd/>
          </a:ln>
        </p:spPr>
        <p:txBody>
          <a:bodyPr/>
          <a:lstStyle/>
          <a:p>
            <a:endParaRPr lang="en-US">
              <a:solidFill>
                <a:srgbClr val="000000"/>
              </a:solidFill>
            </a:endParaRPr>
          </a:p>
        </p:txBody>
      </p:sp>
      <p:sp>
        <p:nvSpPr>
          <p:cNvPr id="20508" name="Rectangle 238"/>
          <p:cNvSpPr>
            <a:spLocks noChangeArrowheads="1"/>
          </p:cNvSpPr>
          <p:nvPr/>
        </p:nvSpPr>
        <p:spPr bwMode="auto">
          <a:xfrm>
            <a:off x="5640388" y="5928222"/>
            <a:ext cx="104196" cy="107722"/>
          </a:xfrm>
          <a:prstGeom prst="rect">
            <a:avLst/>
          </a:prstGeom>
          <a:noFill/>
          <a:ln w="9525">
            <a:noFill/>
            <a:miter lim="800000"/>
            <a:headEnd/>
            <a:tailEnd/>
          </a:ln>
        </p:spPr>
        <p:txBody>
          <a:bodyPr wrap="none" lIns="0" tIns="0" rIns="0" bIns="0">
            <a:spAutoFit/>
          </a:bodyPr>
          <a:lstStyle/>
          <a:p>
            <a:r>
              <a:rPr lang="en-GB" sz="700">
                <a:solidFill>
                  <a:srgbClr val="000000"/>
                </a:solidFill>
              </a:rPr>
              <a:t>0.4</a:t>
            </a:r>
            <a:endParaRPr lang="en-GB">
              <a:solidFill>
                <a:srgbClr val="000000"/>
              </a:solidFill>
            </a:endParaRPr>
          </a:p>
        </p:txBody>
      </p:sp>
      <p:sp>
        <p:nvSpPr>
          <p:cNvPr id="20509" name="Line 239"/>
          <p:cNvSpPr>
            <a:spLocks noChangeShapeType="1"/>
          </p:cNvSpPr>
          <p:nvPr/>
        </p:nvSpPr>
        <p:spPr bwMode="auto">
          <a:xfrm flipV="1">
            <a:off x="5915025" y="5883771"/>
            <a:ext cx="0" cy="19050"/>
          </a:xfrm>
          <a:prstGeom prst="line">
            <a:avLst/>
          </a:prstGeom>
          <a:noFill/>
          <a:ln w="0">
            <a:solidFill>
              <a:srgbClr val="000000"/>
            </a:solidFill>
            <a:round/>
            <a:headEnd/>
            <a:tailEnd/>
          </a:ln>
        </p:spPr>
        <p:txBody>
          <a:bodyPr/>
          <a:lstStyle/>
          <a:p>
            <a:endParaRPr lang="en-US">
              <a:solidFill>
                <a:srgbClr val="000000"/>
              </a:solidFill>
            </a:endParaRPr>
          </a:p>
        </p:txBody>
      </p:sp>
      <p:sp>
        <p:nvSpPr>
          <p:cNvPr id="20510" name="Line 240"/>
          <p:cNvSpPr>
            <a:spLocks noChangeShapeType="1"/>
          </p:cNvSpPr>
          <p:nvPr/>
        </p:nvSpPr>
        <p:spPr bwMode="auto">
          <a:xfrm>
            <a:off x="5915025" y="4277221"/>
            <a:ext cx="0" cy="19050"/>
          </a:xfrm>
          <a:prstGeom prst="line">
            <a:avLst/>
          </a:prstGeom>
          <a:noFill/>
          <a:ln w="0">
            <a:solidFill>
              <a:srgbClr val="000000"/>
            </a:solidFill>
            <a:round/>
            <a:headEnd/>
            <a:tailEnd/>
          </a:ln>
        </p:spPr>
        <p:txBody>
          <a:bodyPr/>
          <a:lstStyle/>
          <a:p>
            <a:endParaRPr lang="en-US">
              <a:solidFill>
                <a:srgbClr val="000000"/>
              </a:solidFill>
            </a:endParaRPr>
          </a:p>
        </p:txBody>
      </p:sp>
      <p:sp>
        <p:nvSpPr>
          <p:cNvPr id="20511" name="Rectangle 241"/>
          <p:cNvSpPr>
            <a:spLocks noChangeArrowheads="1"/>
          </p:cNvSpPr>
          <p:nvPr/>
        </p:nvSpPr>
        <p:spPr bwMode="auto">
          <a:xfrm>
            <a:off x="5870576" y="5928222"/>
            <a:ext cx="104196" cy="107722"/>
          </a:xfrm>
          <a:prstGeom prst="rect">
            <a:avLst/>
          </a:prstGeom>
          <a:noFill/>
          <a:ln w="9525">
            <a:noFill/>
            <a:miter lim="800000"/>
            <a:headEnd/>
            <a:tailEnd/>
          </a:ln>
        </p:spPr>
        <p:txBody>
          <a:bodyPr wrap="none" lIns="0" tIns="0" rIns="0" bIns="0">
            <a:spAutoFit/>
          </a:bodyPr>
          <a:lstStyle/>
          <a:p>
            <a:r>
              <a:rPr lang="en-GB" sz="700">
                <a:solidFill>
                  <a:srgbClr val="000000"/>
                </a:solidFill>
              </a:rPr>
              <a:t>0.6</a:t>
            </a:r>
            <a:endParaRPr lang="en-GB">
              <a:solidFill>
                <a:srgbClr val="000000"/>
              </a:solidFill>
            </a:endParaRPr>
          </a:p>
        </p:txBody>
      </p:sp>
      <p:sp>
        <p:nvSpPr>
          <p:cNvPr id="20512" name="Line 242"/>
          <p:cNvSpPr>
            <a:spLocks noChangeShapeType="1"/>
          </p:cNvSpPr>
          <p:nvPr/>
        </p:nvSpPr>
        <p:spPr bwMode="auto">
          <a:xfrm flipV="1">
            <a:off x="6149975" y="5883771"/>
            <a:ext cx="0" cy="19050"/>
          </a:xfrm>
          <a:prstGeom prst="line">
            <a:avLst/>
          </a:prstGeom>
          <a:noFill/>
          <a:ln w="0">
            <a:solidFill>
              <a:srgbClr val="000000"/>
            </a:solidFill>
            <a:round/>
            <a:headEnd/>
            <a:tailEnd/>
          </a:ln>
        </p:spPr>
        <p:txBody>
          <a:bodyPr/>
          <a:lstStyle/>
          <a:p>
            <a:endParaRPr lang="en-US">
              <a:solidFill>
                <a:srgbClr val="000000"/>
              </a:solidFill>
            </a:endParaRPr>
          </a:p>
        </p:txBody>
      </p:sp>
      <p:sp>
        <p:nvSpPr>
          <p:cNvPr id="20513" name="Line 243"/>
          <p:cNvSpPr>
            <a:spLocks noChangeShapeType="1"/>
          </p:cNvSpPr>
          <p:nvPr/>
        </p:nvSpPr>
        <p:spPr bwMode="auto">
          <a:xfrm>
            <a:off x="6149975" y="4277221"/>
            <a:ext cx="0" cy="19050"/>
          </a:xfrm>
          <a:prstGeom prst="line">
            <a:avLst/>
          </a:prstGeom>
          <a:noFill/>
          <a:ln w="0">
            <a:solidFill>
              <a:srgbClr val="000000"/>
            </a:solidFill>
            <a:round/>
            <a:headEnd/>
            <a:tailEnd/>
          </a:ln>
        </p:spPr>
        <p:txBody>
          <a:bodyPr/>
          <a:lstStyle/>
          <a:p>
            <a:endParaRPr lang="en-US">
              <a:solidFill>
                <a:srgbClr val="000000"/>
              </a:solidFill>
            </a:endParaRPr>
          </a:p>
        </p:txBody>
      </p:sp>
      <p:sp>
        <p:nvSpPr>
          <p:cNvPr id="20514" name="Rectangle 244"/>
          <p:cNvSpPr>
            <a:spLocks noChangeArrowheads="1"/>
          </p:cNvSpPr>
          <p:nvPr/>
        </p:nvSpPr>
        <p:spPr bwMode="auto">
          <a:xfrm>
            <a:off x="6105525" y="5928222"/>
            <a:ext cx="104196" cy="107722"/>
          </a:xfrm>
          <a:prstGeom prst="rect">
            <a:avLst/>
          </a:prstGeom>
          <a:noFill/>
          <a:ln w="9525">
            <a:noFill/>
            <a:miter lim="800000"/>
            <a:headEnd/>
            <a:tailEnd/>
          </a:ln>
        </p:spPr>
        <p:txBody>
          <a:bodyPr wrap="none" lIns="0" tIns="0" rIns="0" bIns="0">
            <a:spAutoFit/>
          </a:bodyPr>
          <a:lstStyle/>
          <a:p>
            <a:r>
              <a:rPr lang="en-GB" sz="700">
                <a:solidFill>
                  <a:srgbClr val="000000"/>
                </a:solidFill>
              </a:rPr>
              <a:t>0.8</a:t>
            </a:r>
            <a:endParaRPr lang="en-GB">
              <a:solidFill>
                <a:srgbClr val="000000"/>
              </a:solidFill>
            </a:endParaRPr>
          </a:p>
        </p:txBody>
      </p:sp>
      <p:sp>
        <p:nvSpPr>
          <p:cNvPr id="20515" name="Line 245"/>
          <p:cNvSpPr>
            <a:spLocks noChangeShapeType="1"/>
          </p:cNvSpPr>
          <p:nvPr/>
        </p:nvSpPr>
        <p:spPr bwMode="auto">
          <a:xfrm flipV="1">
            <a:off x="6378575" y="5883771"/>
            <a:ext cx="0" cy="19050"/>
          </a:xfrm>
          <a:prstGeom prst="line">
            <a:avLst/>
          </a:prstGeom>
          <a:noFill/>
          <a:ln w="0">
            <a:solidFill>
              <a:srgbClr val="000000"/>
            </a:solidFill>
            <a:round/>
            <a:headEnd/>
            <a:tailEnd/>
          </a:ln>
        </p:spPr>
        <p:txBody>
          <a:bodyPr/>
          <a:lstStyle/>
          <a:p>
            <a:endParaRPr lang="en-US">
              <a:solidFill>
                <a:srgbClr val="000000"/>
              </a:solidFill>
            </a:endParaRPr>
          </a:p>
        </p:txBody>
      </p:sp>
      <p:sp>
        <p:nvSpPr>
          <p:cNvPr id="20516" name="Line 246"/>
          <p:cNvSpPr>
            <a:spLocks noChangeShapeType="1"/>
          </p:cNvSpPr>
          <p:nvPr/>
        </p:nvSpPr>
        <p:spPr bwMode="auto">
          <a:xfrm>
            <a:off x="6378575" y="4277221"/>
            <a:ext cx="0" cy="19050"/>
          </a:xfrm>
          <a:prstGeom prst="line">
            <a:avLst/>
          </a:prstGeom>
          <a:noFill/>
          <a:ln w="0">
            <a:solidFill>
              <a:srgbClr val="000000"/>
            </a:solidFill>
            <a:round/>
            <a:headEnd/>
            <a:tailEnd/>
          </a:ln>
        </p:spPr>
        <p:txBody>
          <a:bodyPr/>
          <a:lstStyle/>
          <a:p>
            <a:endParaRPr lang="en-US">
              <a:solidFill>
                <a:srgbClr val="000000"/>
              </a:solidFill>
            </a:endParaRPr>
          </a:p>
        </p:txBody>
      </p:sp>
      <p:sp>
        <p:nvSpPr>
          <p:cNvPr id="20517" name="Rectangle 247"/>
          <p:cNvSpPr>
            <a:spLocks noChangeArrowheads="1"/>
          </p:cNvSpPr>
          <p:nvPr/>
        </p:nvSpPr>
        <p:spPr bwMode="auto">
          <a:xfrm>
            <a:off x="6359525" y="5928222"/>
            <a:ext cx="41678" cy="107722"/>
          </a:xfrm>
          <a:prstGeom prst="rect">
            <a:avLst/>
          </a:prstGeom>
          <a:noFill/>
          <a:ln w="9525">
            <a:noFill/>
            <a:miter lim="800000"/>
            <a:headEnd/>
            <a:tailEnd/>
          </a:ln>
        </p:spPr>
        <p:txBody>
          <a:bodyPr wrap="none" lIns="0" tIns="0" rIns="0" bIns="0">
            <a:spAutoFit/>
          </a:bodyPr>
          <a:lstStyle/>
          <a:p>
            <a:r>
              <a:rPr lang="en-GB" sz="700">
                <a:solidFill>
                  <a:srgbClr val="000000"/>
                </a:solidFill>
              </a:rPr>
              <a:t>1</a:t>
            </a:r>
            <a:endParaRPr lang="en-GB">
              <a:solidFill>
                <a:srgbClr val="000000"/>
              </a:solidFill>
            </a:endParaRPr>
          </a:p>
        </p:txBody>
      </p:sp>
      <p:sp>
        <p:nvSpPr>
          <p:cNvPr id="20518" name="Line 248"/>
          <p:cNvSpPr>
            <a:spLocks noChangeShapeType="1"/>
          </p:cNvSpPr>
          <p:nvPr/>
        </p:nvSpPr>
        <p:spPr bwMode="auto">
          <a:xfrm flipV="1">
            <a:off x="6613525" y="5883771"/>
            <a:ext cx="0" cy="19050"/>
          </a:xfrm>
          <a:prstGeom prst="line">
            <a:avLst/>
          </a:prstGeom>
          <a:noFill/>
          <a:ln w="0">
            <a:solidFill>
              <a:srgbClr val="000000"/>
            </a:solidFill>
            <a:round/>
            <a:headEnd/>
            <a:tailEnd/>
          </a:ln>
        </p:spPr>
        <p:txBody>
          <a:bodyPr/>
          <a:lstStyle/>
          <a:p>
            <a:endParaRPr lang="en-US">
              <a:solidFill>
                <a:srgbClr val="000000"/>
              </a:solidFill>
            </a:endParaRPr>
          </a:p>
        </p:txBody>
      </p:sp>
      <p:sp>
        <p:nvSpPr>
          <p:cNvPr id="20519" name="Line 249"/>
          <p:cNvSpPr>
            <a:spLocks noChangeShapeType="1"/>
          </p:cNvSpPr>
          <p:nvPr/>
        </p:nvSpPr>
        <p:spPr bwMode="auto">
          <a:xfrm>
            <a:off x="6613525" y="4277221"/>
            <a:ext cx="0" cy="19050"/>
          </a:xfrm>
          <a:prstGeom prst="line">
            <a:avLst/>
          </a:prstGeom>
          <a:noFill/>
          <a:ln w="0">
            <a:solidFill>
              <a:srgbClr val="000000"/>
            </a:solidFill>
            <a:round/>
            <a:headEnd/>
            <a:tailEnd/>
          </a:ln>
        </p:spPr>
        <p:txBody>
          <a:bodyPr/>
          <a:lstStyle/>
          <a:p>
            <a:endParaRPr lang="en-US">
              <a:solidFill>
                <a:srgbClr val="000000"/>
              </a:solidFill>
            </a:endParaRPr>
          </a:p>
        </p:txBody>
      </p:sp>
      <p:sp>
        <p:nvSpPr>
          <p:cNvPr id="20520" name="Rectangle 250"/>
          <p:cNvSpPr>
            <a:spLocks noChangeArrowheads="1"/>
          </p:cNvSpPr>
          <p:nvPr/>
        </p:nvSpPr>
        <p:spPr bwMode="auto">
          <a:xfrm>
            <a:off x="6569076" y="5928222"/>
            <a:ext cx="104196" cy="107722"/>
          </a:xfrm>
          <a:prstGeom prst="rect">
            <a:avLst/>
          </a:prstGeom>
          <a:noFill/>
          <a:ln w="9525">
            <a:noFill/>
            <a:miter lim="800000"/>
            <a:headEnd/>
            <a:tailEnd/>
          </a:ln>
        </p:spPr>
        <p:txBody>
          <a:bodyPr wrap="none" lIns="0" tIns="0" rIns="0" bIns="0">
            <a:spAutoFit/>
          </a:bodyPr>
          <a:lstStyle/>
          <a:p>
            <a:r>
              <a:rPr lang="en-GB" sz="700">
                <a:solidFill>
                  <a:srgbClr val="000000"/>
                </a:solidFill>
              </a:rPr>
              <a:t>1.2</a:t>
            </a:r>
            <a:endParaRPr lang="en-GB">
              <a:solidFill>
                <a:srgbClr val="000000"/>
              </a:solidFill>
            </a:endParaRPr>
          </a:p>
        </p:txBody>
      </p:sp>
      <p:sp>
        <p:nvSpPr>
          <p:cNvPr id="20521" name="Line 251"/>
          <p:cNvSpPr>
            <a:spLocks noChangeShapeType="1"/>
          </p:cNvSpPr>
          <p:nvPr/>
        </p:nvSpPr>
        <p:spPr bwMode="auto">
          <a:xfrm flipV="1">
            <a:off x="6848475" y="5883771"/>
            <a:ext cx="0" cy="19050"/>
          </a:xfrm>
          <a:prstGeom prst="line">
            <a:avLst/>
          </a:prstGeom>
          <a:noFill/>
          <a:ln w="0">
            <a:solidFill>
              <a:srgbClr val="000000"/>
            </a:solidFill>
            <a:round/>
            <a:headEnd/>
            <a:tailEnd/>
          </a:ln>
        </p:spPr>
        <p:txBody>
          <a:bodyPr/>
          <a:lstStyle/>
          <a:p>
            <a:endParaRPr lang="en-US">
              <a:solidFill>
                <a:srgbClr val="000000"/>
              </a:solidFill>
            </a:endParaRPr>
          </a:p>
        </p:txBody>
      </p:sp>
      <p:sp>
        <p:nvSpPr>
          <p:cNvPr id="20522" name="Line 252"/>
          <p:cNvSpPr>
            <a:spLocks noChangeShapeType="1"/>
          </p:cNvSpPr>
          <p:nvPr/>
        </p:nvSpPr>
        <p:spPr bwMode="auto">
          <a:xfrm>
            <a:off x="6848475" y="4277221"/>
            <a:ext cx="0" cy="19050"/>
          </a:xfrm>
          <a:prstGeom prst="line">
            <a:avLst/>
          </a:prstGeom>
          <a:noFill/>
          <a:ln w="0">
            <a:solidFill>
              <a:srgbClr val="000000"/>
            </a:solidFill>
            <a:round/>
            <a:headEnd/>
            <a:tailEnd/>
          </a:ln>
        </p:spPr>
        <p:txBody>
          <a:bodyPr/>
          <a:lstStyle/>
          <a:p>
            <a:endParaRPr lang="en-US">
              <a:solidFill>
                <a:srgbClr val="000000"/>
              </a:solidFill>
            </a:endParaRPr>
          </a:p>
        </p:txBody>
      </p:sp>
      <p:sp>
        <p:nvSpPr>
          <p:cNvPr id="20523" name="Rectangle 253"/>
          <p:cNvSpPr>
            <a:spLocks noChangeArrowheads="1"/>
          </p:cNvSpPr>
          <p:nvPr/>
        </p:nvSpPr>
        <p:spPr bwMode="auto">
          <a:xfrm>
            <a:off x="6804026" y="5928222"/>
            <a:ext cx="104196" cy="107722"/>
          </a:xfrm>
          <a:prstGeom prst="rect">
            <a:avLst/>
          </a:prstGeom>
          <a:noFill/>
          <a:ln w="9525">
            <a:noFill/>
            <a:miter lim="800000"/>
            <a:headEnd/>
            <a:tailEnd/>
          </a:ln>
        </p:spPr>
        <p:txBody>
          <a:bodyPr wrap="none" lIns="0" tIns="0" rIns="0" bIns="0">
            <a:spAutoFit/>
          </a:bodyPr>
          <a:lstStyle/>
          <a:p>
            <a:r>
              <a:rPr lang="en-GB" sz="700">
                <a:solidFill>
                  <a:srgbClr val="000000"/>
                </a:solidFill>
              </a:rPr>
              <a:t>1.4</a:t>
            </a:r>
            <a:endParaRPr lang="en-GB">
              <a:solidFill>
                <a:srgbClr val="000000"/>
              </a:solidFill>
            </a:endParaRPr>
          </a:p>
        </p:txBody>
      </p:sp>
      <p:sp>
        <p:nvSpPr>
          <p:cNvPr id="20524" name="Line 254"/>
          <p:cNvSpPr>
            <a:spLocks noChangeShapeType="1"/>
          </p:cNvSpPr>
          <p:nvPr/>
        </p:nvSpPr>
        <p:spPr bwMode="auto">
          <a:xfrm>
            <a:off x="5214941" y="4277221"/>
            <a:ext cx="1905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525" name="Line 255"/>
          <p:cNvSpPr>
            <a:spLocks noChangeShapeType="1"/>
          </p:cNvSpPr>
          <p:nvPr/>
        </p:nvSpPr>
        <p:spPr bwMode="auto">
          <a:xfrm flipH="1">
            <a:off x="6829425" y="4277221"/>
            <a:ext cx="1905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526" name="Rectangle 256"/>
          <p:cNvSpPr>
            <a:spLocks noChangeArrowheads="1"/>
          </p:cNvSpPr>
          <p:nvPr/>
        </p:nvSpPr>
        <p:spPr bwMode="auto">
          <a:xfrm>
            <a:off x="5100638" y="4226422"/>
            <a:ext cx="104196" cy="107722"/>
          </a:xfrm>
          <a:prstGeom prst="rect">
            <a:avLst/>
          </a:prstGeom>
          <a:noFill/>
          <a:ln w="9525">
            <a:noFill/>
            <a:miter lim="800000"/>
            <a:headEnd/>
            <a:tailEnd/>
          </a:ln>
        </p:spPr>
        <p:txBody>
          <a:bodyPr wrap="none" lIns="0" tIns="0" rIns="0" bIns="0">
            <a:spAutoFit/>
          </a:bodyPr>
          <a:lstStyle/>
          <a:p>
            <a:r>
              <a:rPr lang="en-GB" sz="700">
                <a:solidFill>
                  <a:srgbClr val="000000"/>
                </a:solidFill>
              </a:rPr>
              <a:t>0.4</a:t>
            </a:r>
            <a:endParaRPr lang="en-GB">
              <a:solidFill>
                <a:srgbClr val="000000"/>
              </a:solidFill>
            </a:endParaRPr>
          </a:p>
        </p:txBody>
      </p:sp>
      <p:sp>
        <p:nvSpPr>
          <p:cNvPr id="20527" name="Line 257"/>
          <p:cNvSpPr>
            <a:spLocks noChangeShapeType="1"/>
          </p:cNvSpPr>
          <p:nvPr/>
        </p:nvSpPr>
        <p:spPr bwMode="auto">
          <a:xfrm>
            <a:off x="5214941" y="4601071"/>
            <a:ext cx="1905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528" name="Line 258"/>
          <p:cNvSpPr>
            <a:spLocks noChangeShapeType="1"/>
          </p:cNvSpPr>
          <p:nvPr/>
        </p:nvSpPr>
        <p:spPr bwMode="auto">
          <a:xfrm flipH="1">
            <a:off x="6829425" y="4601071"/>
            <a:ext cx="1905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529" name="Rectangle 259"/>
          <p:cNvSpPr>
            <a:spLocks noChangeArrowheads="1"/>
          </p:cNvSpPr>
          <p:nvPr/>
        </p:nvSpPr>
        <p:spPr bwMode="auto">
          <a:xfrm>
            <a:off x="5100638" y="4550272"/>
            <a:ext cx="104196" cy="107722"/>
          </a:xfrm>
          <a:prstGeom prst="rect">
            <a:avLst/>
          </a:prstGeom>
          <a:noFill/>
          <a:ln w="9525">
            <a:noFill/>
            <a:miter lim="800000"/>
            <a:headEnd/>
            <a:tailEnd/>
          </a:ln>
        </p:spPr>
        <p:txBody>
          <a:bodyPr wrap="none" lIns="0" tIns="0" rIns="0" bIns="0">
            <a:spAutoFit/>
          </a:bodyPr>
          <a:lstStyle/>
          <a:p>
            <a:r>
              <a:rPr lang="en-GB" sz="700">
                <a:solidFill>
                  <a:srgbClr val="000000"/>
                </a:solidFill>
              </a:rPr>
              <a:t>0.6</a:t>
            </a:r>
            <a:endParaRPr lang="en-GB">
              <a:solidFill>
                <a:srgbClr val="000000"/>
              </a:solidFill>
            </a:endParaRPr>
          </a:p>
        </p:txBody>
      </p:sp>
      <p:sp>
        <p:nvSpPr>
          <p:cNvPr id="20530" name="Line 260"/>
          <p:cNvSpPr>
            <a:spLocks noChangeShapeType="1"/>
          </p:cNvSpPr>
          <p:nvPr/>
        </p:nvSpPr>
        <p:spPr bwMode="auto">
          <a:xfrm>
            <a:off x="5214941" y="4924921"/>
            <a:ext cx="1905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531" name="Line 261"/>
          <p:cNvSpPr>
            <a:spLocks noChangeShapeType="1"/>
          </p:cNvSpPr>
          <p:nvPr/>
        </p:nvSpPr>
        <p:spPr bwMode="auto">
          <a:xfrm flipH="1">
            <a:off x="6829425" y="4924921"/>
            <a:ext cx="1905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532" name="Rectangle 262"/>
          <p:cNvSpPr>
            <a:spLocks noChangeArrowheads="1"/>
          </p:cNvSpPr>
          <p:nvPr/>
        </p:nvSpPr>
        <p:spPr bwMode="auto">
          <a:xfrm>
            <a:off x="5100638" y="4874122"/>
            <a:ext cx="104196" cy="107722"/>
          </a:xfrm>
          <a:prstGeom prst="rect">
            <a:avLst/>
          </a:prstGeom>
          <a:noFill/>
          <a:ln w="9525">
            <a:noFill/>
            <a:miter lim="800000"/>
            <a:headEnd/>
            <a:tailEnd/>
          </a:ln>
        </p:spPr>
        <p:txBody>
          <a:bodyPr wrap="none" lIns="0" tIns="0" rIns="0" bIns="0">
            <a:spAutoFit/>
          </a:bodyPr>
          <a:lstStyle/>
          <a:p>
            <a:r>
              <a:rPr lang="en-GB" sz="700">
                <a:solidFill>
                  <a:srgbClr val="000000"/>
                </a:solidFill>
              </a:rPr>
              <a:t>0.8</a:t>
            </a:r>
            <a:endParaRPr lang="en-GB">
              <a:solidFill>
                <a:srgbClr val="000000"/>
              </a:solidFill>
            </a:endParaRPr>
          </a:p>
        </p:txBody>
      </p:sp>
      <p:sp>
        <p:nvSpPr>
          <p:cNvPr id="20533" name="Line 263"/>
          <p:cNvSpPr>
            <a:spLocks noChangeShapeType="1"/>
          </p:cNvSpPr>
          <p:nvPr/>
        </p:nvSpPr>
        <p:spPr bwMode="auto">
          <a:xfrm>
            <a:off x="5214941" y="5255121"/>
            <a:ext cx="1905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534" name="Line 264"/>
          <p:cNvSpPr>
            <a:spLocks noChangeShapeType="1"/>
          </p:cNvSpPr>
          <p:nvPr/>
        </p:nvSpPr>
        <p:spPr bwMode="auto">
          <a:xfrm flipH="1">
            <a:off x="6829425" y="5255121"/>
            <a:ext cx="1905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535" name="Rectangle 265"/>
          <p:cNvSpPr>
            <a:spLocks noChangeArrowheads="1"/>
          </p:cNvSpPr>
          <p:nvPr/>
        </p:nvSpPr>
        <p:spPr bwMode="auto">
          <a:xfrm>
            <a:off x="5157789" y="5204322"/>
            <a:ext cx="41678" cy="107722"/>
          </a:xfrm>
          <a:prstGeom prst="rect">
            <a:avLst/>
          </a:prstGeom>
          <a:noFill/>
          <a:ln w="9525">
            <a:noFill/>
            <a:miter lim="800000"/>
            <a:headEnd/>
            <a:tailEnd/>
          </a:ln>
        </p:spPr>
        <p:txBody>
          <a:bodyPr wrap="none" lIns="0" tIns="0" rIns="0" bIns="0">
            <a:spAutoFit/>
          </a:bodyPr>
          <a:lstStyle/>
          <a:p>
            <a:r>
              <a:rPr lang="en-GB" sz="700">
                <a:solidFill>
                  <a:srgbClr val="000000"/>
                </a:solidFill>
              </a:rPr>
              <a:t>1</a:t>
            </a:r>
            <a:endParaRPr lang="en-GB">
              <a:solidFill>
                <a:srgbClr val="000000"/>
              </a:solidFill>
            </a:endParaRPr>
          </a:p>
        </p:txBody>
      </p:sp>
      <p:sp>
        <p:nvSpPr>
          <p:cNvPr id="20536" name="Line 266"/>
          <p:cNvSpPr>
            <a:spLocks noChangeShapeType="1"/>
          </p:cNvSpPr>
          <p:nvPr/>
        </p:nvSpPr>
        <p:spPr bwMode="auto">
          <a:xfrm>
            <a:off x="5214941" y="5578971"/>
            <a:ext cx="1905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537" name="Line 267"/>
          <p:cNvSpPr>
            <a:spLocks noChangeShapeType="1"/>
          </p:cNvSpPr>
          <p:nvPr/>
        </p:nvSpPr>
        <p:spPr bwMode="auto">
          <a:xfrm flipH="1">
            <a:off x="6829425" y="5578971"/>
            <a:ext cx="1905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538" name="Rectangle 268"/>
          <p:cNvSpPr>
            <a:spLocks noChangeArrowheads="1"/>
          </p:cNvSpPr>
          <p:nvPr/>
        </p:nvSpPr>
        <p:spPr bwMode="auto">
          <a:xfrm>
            <a:off x="5100638" y="5528172"/>
            <a:ext cx="104196" cy="107722"/>
          </a:xfrm>
          <a:prstGeom prst="rect">
            <a:avLst/>
          </a:prstGeom>
          <a:noFill/>
          <a:ln w="9525">
            <a:noFill/>
            <a:miter lim="800000"/>
            <a:headEnd/>
            <a:tailEnd/>
          </a:ln>
        </p:spPr>
        <p:txBody>
          <a:bodyPr wrap="none" lIns="0" tIns="0" rIns="0" bIns="0">
            <a:spAutoFit/>
          </a:bodyPr>
          <a:lstStyle/>
          <a:p>
            <a:r>
              <a:rPr lang="en-GB" sz="700">
                <a:solidFill>
                  <a:srgbClr val="000000"/>
                </a:solidFill>
              </a:rPr>
              <a:t>1.2</a:t>
            </a:r>
            <a:endParaRPr lang="en-GB">
              <a:solidFill>
                <a:srgbClr val="000000"/>
              </a:solidFill>
            </a:endParaRPr>
          </a:p>
        </p:txBody>
      </p:sp>
      <p:sp>
        <p:nvSpPr>
          <p:cNvPr id="20539" name="Line 269"/>
          <p:cNvSpPr>
            <a:spLocks noChangeShapeType="1"/>
          </p:cNvSpPr>
          <p:nvPr/>
        </p:nvSpPr>
        <p:spPr bwMode="auto">
          <a:xfrm>
            <a:off x="5214941" y="5902821"/>
            <a:ext cx="1905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540" name="Line 270"/>
          <p:cNvSpPr>
            <a:spLocks noChangeShapeType="1"/>
          </p:cNvSpPr>
          <p:nvPr/>
        </p:nvSpPr>
        <p:spPr bwMode="auto">
          <a:xfrm flipH="1">
            <a:off x="6829425" y="5902821"/>
            <a:ext cx="1905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541" name="Rectangle 271"/>
          <p:cNvSpPr>
            <a:spLocks noChangeArrowheads="1"/>
          </p:cNvSpPr>
          <p:nvPr/>
        </p:nvSpPr>
        <p:spPr bwMode="auto">
          <a:xfrm>
            <a:off x="5100638" y="5852022"/>
            <a:ext cx="104196" cy="107722"/>
          </a:xfrm>
          <a:prstGeom prst="rect">
            <a:avLst/>
          </a:prstGeom>
          <a:noFill/>
          <a:ln w="9525">
            <a:noFill/>
            <a:miter lim="800000"/>
            <a:headEnd/>
            <a:tailEnd/>
          </a:ln>
        </p:spPr>
        <p:txBody>
          <a:bodyPr wrap="none" lIns="0" tIns="0" rIns="0" bIns="0">
            <a:spAutoFit/>
          </a:bodyPr>
          <a:lstStyle/>
          <a:p>
            <a:r>
              <a:rPr lang="en-GB" sz="700">
                <a:solidFill>
                  <a:srgbClr val="000000"/>
                </a:solidFill>
              </a:rPr>
              <a:t>1.4</a:t>
            </a:r>
            <a:endParaRPr lang="en-GB">
              <a:solidFill>
                <a:srgbClr val="000000"/>
              </a:solidFill>
            </a:endParaRPr>
          </a:p>
        </p:txBody>
      </p:sp>
      <p:sp>
        <p:nvSpPr>
          <p:cNvPr id="20542" name="Line 272"/>
          <p:cNvSpPr>
            <a:spLocks noChangeShapeType="1"/>
          </p:cNvSpPr>
          <p:nvPr/>
        </p:nvSpPr>
        <p:spPr bwMode="auto">
          <a:xfrm>
            <a:off x="5214939" y="5902821"/>
            <a:ext cx="1633537" cy="0"/>
          </a:xfrm>
          <a:prstGeom prst="line">
            <a:avLst/>
          </a:prstGeom>
          <a:noFill/>
          <a:ln w="0">
            <a:solidFill>
              <a:srgbClr val="000000"/>
            </a:solidFill>
            <a:round/>
            <a:headEnd/>
            <a:tailEnd/>
          </a:ln>
        </p:spPr>
        <p:txBody>
          <a:bodyPr/>
          <a:lstStyle/>
          <a:p>
            <a:endParaRPr lang="en-US">
              <a:solidFill>
                <a:srgbClr val="000000"/>
              </a:solidFill>
            </a:endParaRPr>
          </a:p>
        </p:txBody>
      </p:sp>
      <p:sp>
        <p:nvSpPr>
          <p:cNvPr id="20543" name="Line 273"/>
          <p:cNvSpPr>
            <a:spLocks noChangeShapeType="1"/>
          </p:cNvSpPr>
          <p:nvPr/>
        </p:nvSpPr>
        <p:spPr bwMode="auto">
          <a:xfrm>
            <a:off x="5214939" y="4277221"/>
            <a:ext cx="1633537" cy="0"/>
          </a:xfrm>
          <a:prstGeom prst="line">
            <a:avLst/>
          </a:prstGeom>
          <a:noFill/>
          <a:ln w="0">
            <a:solidFill>
              <a:srgbClr val="000000"/>
            </a:solidFill>
            <a:round/>
            <a:headEnd/>
            <a:tailEnd/>
          </a:ln>
        </p:spPr>
        <p:txBody>
          <a:bodyPr/>
          <a:lstStyle/>
          <a:p>
            <a:endParaRPr lang="en-US">
              <a:solidFill>
                <a:srgbClr val="000000"/>
              </a:solidFill>
            </a:endParaRPr>
          </a:p>
        </p:txBody>
      </p:sp>
      <p:sp>
        <p:nvSpPr>
          <p:cNvPr id="20544" name="Line 274"/>
          <p:cNvSpPr>
            <a:spLocks noChangeShapeType="1"/>
          </p:cNvSpPr>
          <p:nvPr/>
        </p:nvSpPr>
        <p:spPr bwMode="auto">
          <a:xfrm>
            <a:off x="6848475" y="4277221"/>
            <a:ext cx="0" cy="1625600"/>
          </a:xfrm>
          <a:prstGeom prst="line">
            <a:avLst/>
          </a:prstGeom>
          <a:noFill/>
          <a:ln w="0">
            <a:solidFill>
              <a:srgbClr val="000000"/>
            </a:solidFill>
            <a:round/>
            <a:headEnd/>
            <a:tailEnd/>
          </a:ln>
        </p:spPr>
        <p:txBody>
          <a:bodyPr/>
          <a:lstStyle/>
          <a:p>
            <a:endParaRPr lang="en-US">
              <a:solidFill>
                <a:srgbClr val="000000"/>
              </a:solidFill>
            </a:endParaRPr>
          </a:p>
        </p:txBody>
      </p:sp>
      <p:sp>
        <p:nvSpPr>
          <p:cNvPr id="20545" name="Line 275"/>
          <p:cNvSpPr>
            <a:spLocks noChangeShapeType="1"/>
          </p:cNvSpPr>
          <p:nvPr/>
        </p:nvSpPr>
        <p:spPr bwMode="auto">
          <a:xfrm>
            <a:off x="5214938" y="4277221"/>
            <a:ext cx="0" cy="1625600"/>
          </a:xfrm>
          <a:prstGeom prst="line">
            <a:avLst/>
          </a:prstGeom>
          <a:noFill/>
          <a:ln w="0">
            <a:solidFill>
              <a:srgbClr val="000000"/>
            </a:solidFill>
            <a:round/>
            <a:headEnd/>
            <a:tailEnd/>
          </a:ln>
        </p:spPr>
        <p:txBody>
          <a:bodyPr/>
          <a:lstStyle/>
          <a:p>
            <a:endParaRPr lang="en-US">
              <a:solidFill>
                <a:srgbClr val="000000"/>
              </a:solidFill>
            </a:endParaRPr>
          </a:p>
        </p:txBody>
      </p:sp>
      <p:sp>
        <p:nvSpPr>
          <p:cNvPr id="20546" name="Freeform 276"/>
          <p:cNvSpPr>
            <a:spLocks/>
          </p:cNvSpPr>
          <p:nvPr/>
        </p:nvSpPr>
        <p:spPr bwMode="auto">
          <a:xfrm>
            <a:off x="5221291" y="4429621"/>
            <a:ext cx="706437" cy="1092200"/>
          </a:xfrm>
          <a:custGeom>
            <a:avLst/>
            <a:gdLst>
              <a:gd name="T0" fmla="*/ 2147483647 w 445"/>
              <a:gd name="T1" fmla="*/ 2147483647 h 688"/>
              <a:gd name="T2" fmla="*/ 2147483647 w 445"/>
              <a:gd name="T3" fmla="*/ 2147483647 h 688"/>
              <a:gd name="T4" fmla="*/ 2147483647 w 445"/>
              <a:gd name="T5" fmla="*/ 2147483647 h 688"/>
              <a:gd name="T6" fmla="*/ 2147483647 w 445"/>
              <a:gd name="T7" fmla="*/ 2147483647 h 688"/>
              <a:gd name="T8" fmla="*/ 2147483647 w 445"/>
              <a:gd name="T9" fmla="*/ 2147483647 h 688"/>
              <a:gd name="T10" fmla="*/ 2147483647 w 445"/>
              <a:gd name="T11" fmla="*/ 2147483647 h 688"/>
              <a:gd name="T12" fmla="*/ 2147483647 w 445"/>
              <a:gd name="T13" fmla="*/ 2147483647 h 688"/>
              <a:gd name="T14" fmla="*/ 2147483647 w 445"/>
              <a:gd name="T15" fmla="*/ 2147483647 h 688"/>
              <a:gd name="T16" fmla="*/ 2147483647 w 445"/>
              <a:gd name="T17" fmla="*/ 2147483647 h 688"/>
              <a:gd name="T18" fmla="*/ 2147483647 w 445"/>
              <a:gd name="T19" fmla="*/ 2147483647 h 688"/>
              <a:gd name="T20" fmla="*/ 2147483647 w 445"/>
              <a:gd name="T21" fmla="*/ 2147483647 h 688"/>
              <a:gd name="T22" fmla="*/ 2147483647 w 445"/>
              <a:gd name="T23" fmla="*/ 2147483647 h 688"/>
              <a:gd name="T24" fmla="*/ 2147483647 w 445"/>
              <a:gd name="T25" fmla="*/ 2147483647 h 688"/>
              <a:gd name="T26" fmla="*/ 2147483647 w 445"/>
              <a:gd name="T27" fmla="*/ 2147483647 h 688"/>
              <a:gd name="T28" fmla="*/ 2147483647 w 445"/>
              <a:gd name="T29" fmla="*/ 2147483647 h 688"/>
              <a:gd name="T30" fmla="*/ 2147483647 w 445"/>
              <a:gd name="T31" fmla="*/ 2147483647 h 688"/>
              <a:gd name="T32" fmla="*/ 2147483647 w 445"/>
              <a:gd name="T33" fmla="*/ 2147483647 h 688"/>
              <a:gd name="T34" fmla="*/ 2147483647 w 445"/>
              <a:gd name="T35" fmla="*/ 2147483647 h 688"/>
              <a:gd name="T36" fmla="*/ 2147483647 w 445"/>
              <a:gd name="T37" fmla="*/ 2147483647 h 688"/>
              <a:gd name="T38" fmla="*/ 2147483647 w 445"/>
              <a:gd name="T39" fmla="*/ 2147483647 h 688"/>
              <a:gd name="T40" fmla="*/ 2147483647 w 445"/>
              <a:gd name="T41" fmla="*/ 2147483647 h 688"/>
              <a:gd name="T42" fmla="*/ 2147483647 w 445"/>
              <a:gd name="T43" fmla="*/ 2147483647 h 688"/>
              <a:gd name="T44" fmla="*/ 2147483647 w 445"/>
              <a:gd name="T45" fmla="*/ 2147483647 h 688"/>
              <a:gd name="T46" fmla="*/ 2147483647 w 445"/>
              <a:gd name="T47" fmla="*/ 2147483647 h 688"/>
              <a:gd name="T48" fmla="*/ 2147483647 w 445"/>
              <a:gd name="T49" fmla="*/ 2147483647 h 688"/>
              <a:gd name="T50" fmla="*/ 2147483647 w 445"/>
              <a:gd name="T51" fmla="*/ 2147483647 h 688"/>
              <a:gd name="T52" fmla="*/ 2147483647 w 445"/>
              <a:gd name="T53" fmla="*/ 2147483647 h 688"/>
              <a:gd name="T54" fmla="*/ 2147483647 w 445"/>
              <a:gd name="T55" fmla="*/ 2147483647 h 688"/>
              <a:gd name="T56" fmla="*/ 2147483647 w 445"/>
              <a:gd name="T57" fmla="*/ 2147483647 h 688"/>
              <a:gd name="T58" fmla="*/ 2147483647 w 445"/>
              <a:gd name="T59" fmla="*/ 2147483647 h 688"/>
              <a:gd name="T60" fmla="*/ 2147483647 w 445"/>
              <a:gd name="T61" fmla="*/ 2147483647 h 688"/>
              <a:gd name="T62" fmla="*/ 2147483647 w 445"/>
              <a:gd name="T63" fmla="*/ 2147483647 h 688"/>
              <a:gd name="T64" fmla="*/ 2147483647 w 445"/>
              <a:gd name="T65" fmla="*/ 2147483647 h 688"/>
              <a:gd name="T66" fmla="*/ 2147483647 w 445"/>
              <a:gd name="T67" fmla="*/ 2147483647 h 688"/>
              <a:gd name="T68" fmla="*/ 2147483647 w 445"/>
              <a:gd name="T69" fmla="*/ 2147483647 h 688"/>
              <a:gd name="T70" fmla="*/ 2147483647 w 445"/>
              <a:gd name="T71" fmla="*/ 2147483647 h 688"/>
              <a:gd name="T72" fmla="*/ 2147483647 w 445"/>
              <a:gd name="T73" fmla="*/ 2147483647 h 688"/>
              <a:gd name="T74" fmla="*/ 2147483647 w 445"/>
              <a:gd name="T75" fmla="*/ 2147483647 h 688"/>
              <a:gd name="T76" fmla="*/ 2147483647 w 445"/>
              <a:gd name="T77" fmla="*/ 2147483647 h 688"/>
              <a:gd name="T78" fmla="*/ 2147483647 w 445"/>
              <a:gd name="T79" fmla="*/ 2147483647 h 688"/>
              <a:gd name="T80" fmla="*/ 2147483647 w 445"/>
              <a:gd name="T81" fmla="*/ 2147483647 h 688"/>
              <a:gd name="T82" fmla="*/ 2147483647 w 445"/>
              <a:gd name="T83" fmla="*/ 2147483647 h 68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45"/>
              <a:gd name="T127" fmla="*/ 0 h 688"/>
              <a:gd name="T128" fmla="*/ 445 w 445"/>
              <a:gd name="T129" fmla="*/ 688 h 68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45" h="688">
                <a:moveTo>
                  <a:pt x="0" y="516"/>
                </a:moveTo>
                <a:lnTo>
                  <a:pt x="4" y="520"/>
                </a:lnTo>
                <a:lnTo>
                  <a:pt x="8" y="520"/>
                </a:lnTo>
                <a:lnTo>
                  <a:pt x="12" y="520"/>
                </a:lnTo>
                <a:lnTo>
                  <a:pt x="16" y="520"/>
                </a:lnTo>
                <a:lnTo>
                  <a:pt x="20" y="516"/>
                </a:lnTo>
                <a:lnTo>
                  <a:pt x="24" y="516"/>
                </a:lnTo>
                <a:lnTo>
                  <a:pt x="28" y="520"/>
                </a:lnTo>
                <a:lnTo>
                  <a:pt x="32" y="520"/>
                </a:lnTo>
                <a:lnTo>
                  <a:pt x="36" y="520"/>
                </a:lnTo>
                <a:lnTo>
                  <a:pt x="40" y="524"/>
                </a:lnTo>
                <a:lnTo>
                  <a:pt x="44" y="524"/>
                </a:lnTo>
                <a:lnTo>
                  <a:pt x="48" y="532"/>
                </a:lnTo>
                <a:lnTo>
                  <a:pt x="52" y="540"/>
                </a:lnTo>
                <a:lnTo>
                  <a:pt x="52" y="544"/>
                </a:lnTo>
                <a:lnTo>
                  <a:pt x="56" y="556"/>
                </a:lnTo>
                <a:lnTo>
                  <a:pt x="60" y="564"/>
                </a:lnTo>
                <a:lnTo>
                  <a:pt x="64" y="576"/>
                </a:lnTo>
                <a:lnTo>
                  <a:pt x="72" y="588"/>
                </a:lnTo>
                <a:lnTo>
                  <a:pt x="80" y="600"/>
                </a:lnTo>
                <a:lnTo>
                  <a:pt x="88" y="612"/>
                </a:lnTo>
                <a:lnTo>
                  <a:pt x="96" y="620"/>
                </a:lnTo>
                <a:lnTo>
                  <a:pt x="104" y="624"/>
                </a:lnTo>
                <a:lnTo>
                  <a:pt x="112" y="624"/>
                </a:lnTo>
                <a:lnTo>
                  <a:pt x="124" y="624"/>
                </a:lnTo>
                <a:lnTo>
                  <a:pt x="132" y="612"/>
                </a:lnTo>
                <a:lnTo>
                  <a:pt x="140" y="596"/>
                </a:lnTo>
                <a:lnTo>
                  <a:pt x="148" y="576"/>
                </a:lnTo>
                <a:lnTo>
                  <a:pt x="152" y="548"/>
                </a:lnTo>
                <a:lnTo>
                  <a:pt x="156" y="520"/>
                </a:lnTo>
                <a:lnTo>
                  <a:pt x="156" y="448"/>
                </a:lnTo>
                <a:lnTo>
                  <a:pt x="152" y="408"/>
                </a:lnTo>
                <a:lnTo>
                  <a:pt x="144" y="364"/>
                </a:lnTo>
                <a:lnTo>
                  <a:pt x="136" y="316"/>
                </a:lnTo>
                <a:lnTo>
                  <a:pt x="124" y="268"/>
                </a:lnTo>
                <a:lnTo>
                  <a:pt x="112" y="216"/>
                </a:lnTo>
                <a:lnTo>
                  <a:pt x="100" y="172"/>
                </a:lnTo>
                <a:lnTo>
                  <a:pt x="84" y="124"/>
                </a:lnTo>
                <a:lnTo>
                  <a:pt x="68" y="84"/>
                </a:lnTo>
                <a:lnTo>
                  <a:pt x="56" y="48"/>
                </a:lnTo>
                <a:lnTo>
                  <a:pt x="44" y="24"/>
                </a:lnTo>
                <a:lnTo>
                  <a:pt x="36" y="8"/>
                </a:lnTo>
                <a:lnTo>
                  <a:pt x="32" y="0"/>
                </a:lnTo>
                <a:lnTo>
                  <a:pt x="36" y="0"/>
                </a:lnTo>
                <a:lnTo>
                  <a:pt x="44" y="16"/>
                </a:lnTo>
                <a:lnTo>
                  <a:pt x="56" y="36"/>
                </a:lnTo>
                <a:lnTo>
                  <a:pt x="72" y="64"/>
                </a:lnTo>
                <a:lnTo>
                  <a:pt x="88" y="104"/>
                </a:lnTo>
                <a:lnTo>
                  <a:pt x="108" y="148"/>
                </a:lnTo>
                <a:lnTo>
                  <a:pt x="128" y="196"/>
                </a:lnTo>
                <a:lnTo>
                  <a:pt x="144" y="252"/>
                </a:lnTo>
                <a:lnTo>
                  <a:pt x="160" y="308"/>
                </a:lnTo>
                <a:lnTo>
                  <a:pt x="176" y="364"/>
                </a:lnTo>
                <a:lnTo>
                  <a:pt x="188" y="416"/>
                </a:lnTo>
                <a:lnTo>
                  <a:pt x="200" y="464"/>
                </a:lnTo>
                <a:lnTo>
                  <a:pt x="208" y="504"/>
                </a:lnTo>
                <a:lnTo>
                  <a:pt x="216" y="536"/>
                </a:lnTo>
                <a:lnTo>
                  <a:pt x="224" y="556"/>
                </a:lnTo>
                <a:lnTo>
                  <a:pt x="232" y="572"/>
                </a:lnTo>
                <a:lnTo>
                  <a:pt x="240" y="572"/>
                </a:lnTo>
                <a:lnTo>
                  <a:pt x="244" y="568"/>
                </a:lnTo>
                <a:lnTo>
                  <a:pt x="252" y="552"/>
                </a:lnTo>
                <a:lnTo>
                  <a:pt x="260" y="528"/>
                </a:lnTo>
                <a:lnTo>
                  <a:pt x="264" y="500"/>
                </a:lnTo>
                <a:lnTo>
                  <a:pt x="268" y="464"/>
                </a:lnTo>
                <a:lnTo>
                  <a:pt x="272" y="428"/>
                </a:lnTo>
                <a:lnTo>
                  <a:pt x="276" y="392"/>
                </a:lnTo>
                <a:lnTo>
                  <a:pt x="276" y="356"/>
                </a:lnTo>
                <a:lnTo>
                  <a:pt x="280" y="324"/>
                </a:lnTo>
                <a:lnTo>
                  <a:pt x="280" y="300"/>
                </a:lnTo>
                <a:lnTo>
                  <a:pt x="284" y="280"/>
                </a:lnTo>
                <a:lnTo>
                  <a:pt x="288" y="268"/>
                </a:lnTo>
                <a:lnTo>
                  <a:pt x="296" y="264"/>
                </a:lnTo>
                <a:lnTo>
                  <a:pt x="308" y="264"/>
                </a:lnTo>
                <a:lnTo>
                  <a:pt x="320" y="272"/>
                </a:lnTo>
                <a:lnTo>
                  <a:pt x="332" y="288"/>
                </a:lnTo>
                <a:lnTo>
                  <a:pt x="348" y="304"/>
                </a:lnTo>
                <a:lnTo>
                  <a:pt x="364" y="328"/>
                </a:lnTo>
                <a:lnTo>
                  <a:pt x="376" y="356"/>
                </a:lnTo>
                <a:lnTo>
                  <a:pt x="389" y="388"/>
                </a:lnTo>
                <a:lnTo>
                  <a:pt x="397" y="428"/>
                </a:lnTo>
                <a:lnTo>
                  <a:pt x="401" y="464"/>
                </a:lnTo>
                <a:lnTo>
                  <a:pt x="405" y="504"/>
                </a:lnTo>
                <a:lnTo>
                  <a:pt x="401" y="540"/>
                </a:lnTo>
                <a:lnTo>
                  <a:pt x="397" y="576"/>
                </a:lnTo>
                <a:lnTo>
                  <a:pt x="389" y="612"/>
                </a:lnTo>
                <a:lnTo>
                  <a:pt x="376" y="636"/>
                </a:lnTo>
                <a:lnTo>
                  <a:pt x="364" y="660"/>
                </a:lnTo>
                <a:lnTo>
                  <a:pt x="352" y="676"/>
                </a:lnTo>
                <a:lnTo>
                  <a:pt x="340" y="684"/>
                </a:lnTo>
                <a:lnTo>
                  <a:pt x="328" y="688"/>
                </a:lnTo>
                <a:lnTo>
                  <a:pt x="316" y="684"/>
                </a:lnTo>
                <a:lnTo>
                  <a:pt x="304" y="676"/>
                </a:lnTo>
                <a:lnTo>
                  <a:pt x="292" y="664"/>
                </a:lnTo>
                <a:lnTo>
                  <a:pt x="280" y="648"/>
                </a:lnTo>
                <a:lnTo>
                  <a:pt x="272" y="628"/>
                </a:lnTo>
                <a:lnTo>
                  <a:pt x="264" y="608"/>
                </a:lnTo>
                <a:lnTo>
                  <a:pt x="260" y="588"/>
                </a:lnTo>
                <a:lnTo>
                  <a:pt x="256" y="568"/>
                </a:lnTo>
                <a:lnTo>
                  <a:pt x="252" y="548"/>
                </a:lnTo>
                <a:lnTo>
                  <a:pt x="252" y="516"/>
                </a:lnTo>
                <a:lnTo>
                  <a:pt x="256" y="500"/>
                </a:lnTo>
                <a:lnTo>
                  <a:pt x="260" y="492"/>
                </a:lnTo>
                <a:lnTo>
                  <a:pt x="268" y="488"/>
                </a:lnTo>
                <a:lnTo>
                  <a:pt x="276" y="484"/>
                </a:lnTo>
                <a:lnTo>
                  <a:pt x="284" y="488"/>
                </a:lnTo>
                <a:lnTo>
                  <a:pt x="292" y="492"/>
                </a:lnTo>
                <a:lnTo>
                  <a:pt x="304" y="500"/>
                </a:lnTo>
                <a:lnTo>
                  <a:pt x="316" y="508"/>
                </a:lnTo>
                <a:lnTo>
                  <a:pt x="324" y="520"/>
                </a:lnTo>
                <a:lnTo>
                  <a:pt x="336" y="532"/>
                </a:lnTo>
                <a:lnTo>
                  <a:pt x="344" y="548"/>
                </a:lnTo>
                <a:lnTo>
                  <a:pt x="352" y="560"/>
                </a:lnTo>
                <a:lnTo>
                  <a:pt x="360" y="576"/>
                </a:lnTo>
                <a:lnTo>
                  <a:pt x="372" y="592"/>
                </a:lnTo>
                <a:lnTo>
                  <a:pt x="381" y="608"/>
                </a:lnTo>
                <a:lnTo>
                  <a:pt x="389" y="620"/>
                </a:lnTo>
                <a:lnTo>
                  <a:pt x="393" y="636"/>
                </a:lnTo>
                <a:lnTo>
                  <a:pt x="401" y="644"/>
                </a:lnTo>
                <a:lnTo>
                  <a:pt x="409" y="652"/>
                </a:lnTo>
                <a:lnTo>
                  <a:pt x="417" y="660"/>
                </a:lnTo>
                <a:lnTo>
                  <a:pt x="421" y="660"/>
                </a:lnTo>
                <a:lnTo>
                  <a:pt x="429" y="656"/>
                </a:lnTo>
                <a:lnTo>
                  <a:pt x="433" y="652"/>
                </a:lnTo>
                <a:lnTo>
                  <a:pt x="437" y="640"/>
                </a:lnTo>
                <a:lnTo>
                  <a:pt x="441" y="620"/>
                </a:lnTo>
                <a:lnTo>
                  <a:pt x="445" y="596"/>
                </a:lnTo>
                <a:lnTo>
                  <a:pt x="445" y="532"/>
                </a:lnTo>
              </a:path>
            </a:pathLst>
          </a:custGeom>
          <a:noFill/>
          <a:ln w="31750" cap="flat">
            <a:solidFill>
              <a:srgbClr val="CCCCCC"/>
            </a:solidFill>
            <a:prstDash val="solid"/>
            <a:round/>
            <a:headEnd/>
            <a:tailEnd/>
          </a:ln>
        </p:spPr>
        <p:txBody>
          <a:bodyPr/>
          <a:lstStyle/>
          <a:p>
            <a:endParaRPr lang="en-US">
              <a:solidFill>
                <a:srgbClr val="000000"/>
              </a:solidFill>
            </a:endParaRPr>
          </a:p>
        </p:txBody>
      </p:sp>
      <p:sp>
        <p:nvSpPr>
          <p:cNvPr id="20547" name="Freeform 277"/>
          <p:cNvSpPr>
            <a:spLocks/>
          </p:cNvSpPr>
          <p:nvPr/>
        </p:nvSpPr>
        <p:spPr bwMode="auto">
          <a:xfrm>
            <a:off x="5703888" y="4385171"/>
            <a:ext cx="681038" cy="1136650"/>
          </a:xfrm>
          <a:custGeom>
            <a:avLst/>
            <a:gdLst>
              <a:gd name="T0" fmla="*/ 2147483647 w 429"/>
              <a:gd name="T1" fmla="*/ 2147483647 h 716"/>
              <a:gd name="T2" fmla="*/ 2147483647 w 429"/>
              <a:gd name="T3" fmla="*/ 2147483647 h 716"/>
              <a:gd name="T4" fmla="*/ 2147483647 w 429"/>
              <a:gd name="T5" fmla="*/ 2147483647 h 716"/>
              <a:gd name="T6" fmla="*/ 2147483647 w 429"/>
              <a:gd name="T7" fmla="*/ 2147483647 h 716"/>
              <a:gd name="T8" fmla="*/ 2147483647 w 429"/>
              <a:gd name="T9" fmla="*/ 2147483647 h 716"/>
              <a:gd name="T10" fmla="*/ 2147483647 w 429"/>
              <a:gd name="T11" fmla="*/ 2147483647 h 716"/>
              <a:gd name="T12" fmla="*/ 0 w 429"/>
              <a:gd name="T13" fmla="*/ 2147483647 h 716"/>
              <a:gd name="T14" fmla="*/ 2147483647 w 429"/>
              <a:gd name="T15" fmla="*/ 2147483647 h 716"/>
              <a:gd name="T16" fmla="*/ 2147483647 w 429"/>
              <a:gd name="T17" fmla="*/ 2147483647 h 716"/>
              <a:gd name="T18" fmla="*/ 2147483647 w 429"/>
              <a:gd name="T19" fmla="*/ 2147483647 h 716"/>
              <a:gd name="T20" fmla="*/ 2147483647 w 429"/>
              <a:gd name="T21" fmla="*/ 2147483647 h 716"/>
              <a:gd name="T22" fmla="*/ 2147483647 w 429"/>
              <a:gd name="T23" fmla="*/ 2147483647 h 716"/>
              <a:gd name="T24" fmla="*/ 2147483647 w 429"/>
              <a:gd name="T25" fmla="*/ 2147483647 h 716"/>
              <a:gd name="T26" fmla="*/ 2147483647 w 429"/>
              <a:gd name="T27" fmla="*/ 2147483647 h 716"/>
              <a:gd name="T28" fmla="*/ 2147483647 w 429"/>
              <a:gd name="T29" fmla="*/ 2147483647 h 716"/>
              <a:gd name="T30" fmla="*/ 2147483647 w 429"/>
              <a:gd name="T31" fmla="*/ 2147483647 h 716"/>
              <a:gd name="T32" fmla="*/ 2147483647 w 429"/>
              <a:gd name="T33" fmla="*/ 2147483647 h 716"/>
              <a:gd name="T34" fmla="*/ 2147483647 w 429"/>
              <a:gd name="T35" fmla="*/ 2147483647 h 716"/>
              <a:gd name="T36" fmla="*/ 2147483647 w 429"/>
              <a:gd name="T37" fmla="*/ 2147483647 h 716"/>
              <a:gd name="T38" fmla="*/ 2147483647 w 429"/>
              <a:gd name="T39" fmla="*/ 2147483647 h 716"/>
              <a:gd name="T40" fmla="*/ 2147483647 w 429"/>
              <a:gd name="T41" fmla="*/ 2147483647 h 716"/>
              <a:gd name="T42" fmla="*/ 2147483647 w 429"/>
              <a:gd name="T43" fmla="*/ 2147483647 h 716"/>
              <a:gd name="T44" fmla="*/ 2147483647 w 429"/>
              <a:gd name="T45" fmla="*/ 2147483647 h 716"/>
              <a:gd name="T46" fmla="*/ 2147483647 w 429"/>
              <a:gd name="T47" fmla="*/ 2147483647 h 716"/>
              <a:gd name="T48" fmla="*/ 2147483647 w 429"/>
              <a:gd name="T49" fmla="*/ 2147483647 h 716"/>
              <a:gd name="T50" fmla="*/ 2147483647 w 429"/>
              <a:gd name="T51" fmla="*/ 2147483647 h 716"/>
              <a:gd name="T52" fmla="*/ 2147483647 w 429"/>
              <a:gd name="T53" fmla="*/ 2147483647 h 716"/>
              <a:gd name="T54" fmla="*/ 2147483647 w 429"/>
              <a:gd name="T55" fmla="*/ 2147483647 h 716"/>
              <a:gd name="T56" fmla="*/ 2147483647 w 429"/>
              <a:gd name="T57" fmla="*/ 2147483647 h 716"/>
              <a:gd name="T58" fmla="*/ 2147483647 w 429"/>
              <a:gd name="T59" fmla="*/ 2147483647 h 716"/>
              <a:gd name="T60" fmla="*/ 2147483647 w 429"/>
              <a:gd name="T61" fmla="*/ 2147483647 h 716"/>
              <a:gd name="T62" fmla="*/ 2147483647 w 429"/>
              <a:gd name="T63" fmla="*/ 2147483647 h 716"/>
              <a:gd name="T64" fmla="*/ 2147483647 w 429"/>
              <a:gd name="T65" fmla="*/ 2147483647 h 716"/>
              <a:gd name="T66" fmla="*/ 2147483647 w 429"/>
              <a:gd name="T67" fmla="*/ 2147483647 h 716"/>
              <a:gd name="T68" fmla="*/ 2147483647 w 429"/>
              <a:gd name="T69" fmla="*/ 2147483647 h 716"/>
              <a:gd name="T70" fmla="*/ 2147483647 w 429"/>
              <a:gd name="T71" fmla="*/ 2147483647 h 716"/>
              <a:gd name="T72" fmla="*/ 2147483647 w 429"/>
              <a:gd name="T73" fmla="*/ 2147483647 h 716"/>
              <a:gd name="T74" fmla="*/ 2147483647 w 429"/>
              <a:gd name="T75" fmla="*/ 2147483647 h 716"/>
              <a:gd name="T76" fmla="*/ 2147483647 w 429"/>
              <a:gd name="T77" fmla="*/ 2147483647 h 716"/>
              <a:gd name="T78" fmla="*/ 2147483647 w 429"/>
              <a:gd name="T79" fmla="*/ 2147483647 h 716"/>
              <a:gd name="T80" fmla="*/ 2147483647 w 429"/>
              <a:gd name="T81" fmla="*/ 2147483647 h 716"/>
              <a:gd name="T82" fmla="*/ 2147483647 w 429"/>
              <a:gd name="T83" fmla="*/ 2147483647 h 716"/>
              <a:gd name="T84" fmla="*/ 2147483647 w 429"/>
              <a:gd name="T85" fmla="*/ 2147483647 h 716"/>
              <a:gd name="T86" fmla="*/ 2147483647 w 429"/>
              <a:gd name="T87" fmla="*/ 2147483647 h 716"/>
              <a:gd name="T88" fmla="*/ 2147483647 w 429"/>
              <a:gd name="T89" fmla="*/ 2147483647 h 716"/>
              <a:gd name="T90" fmla="*/ 2147483647 w 429"/>
              <a:gd name="T91" fmla="*/ 2147483647 h 716"/>
              <a:gd name="T92" fmla="*/ 2147483647 w 429"/>
              <a:gd name="T93" fmla="*/ 2147483647 h 716"/>
              <a:gd name="T94" fmla="*/ 2147483647 w 429"/>
              <a:gd name="T95" fmla="*/ 2147483647 h 716"/>
              <a:gd name="T96" fmla="*/ 2147483647 w 429"/>
              <a:gd name="T97" fmla="*/ 2147483647 h 716"/>
              <a:gd name="T98" fmla="*/ 2147483647 w 429"/>
              <a:gd name="T99" fmla="*/ 2147483647 h 716"/>
              <a:gd name="T100" fmla="*/ 2147483647 w 429"/>
              <a:gd name="T101" fmla="*/ 2147483647 h 716"/>
              <a:gd name="T102" fmla="*/ 2147483647 w 429"/>
              <a:gd name="T103" fmla="*/ 2147483647 h 716"/>
              <a:gd name="T104" fmla="*/ 2147483647 w 429"/>
              <a:gd name="T105" fmla="*/ 2147483647 h 716"/>
              <a:gd name="T106" fmla="*/ 2147483647 w 429"/>
              <a:gd name="T107" fmla="*/ 2147483647 h 716"/>
              <a:gd name="T108" fmla="*/ 2147483647 w 429"/>
              <a:gd name="T109" fmla="*/ 2147483647 h 716"/>
              <a:gd name="T110" fmla="*/ 2147483647 w 429"/>
              <a:gd name="T111" fmla="*/ 2147483647 h 716"/>
              <a:gd name="T112" fmla="*/ 2147483647 w 429"/>
              <a:gd name="T113" fmla="*/ 2147483647 h 716"/>
              <a:gd name="T114" fmla="*/ 2147483647 w 429"/>
              <a:gd name="T115" fmla="*/ 2147483647 h 716"/>
              <a:gd name="T116" fmla="*/ 2147483647 w 429"/>
              <a:gd name="T117" fmla="*/ 2147483647 h 71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29"/>
              <a:gd name="T178" fmla="*/ 0 h 716"/>
              <a:gd name="T179" fmla="*/ 429 w 429"/>
              <a:gd name="T180" fmla="*/ 716 h 71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29" h="716">
                <a:moveTo>
                  <a:pt x="141" y="560"/>
                </a:moveTo>
                <a:lnTo>
                  <a:pt x="137" y="520"/>
                </a:lnTo>
                <a:lnTo>
                  <a:pt x="133" y="476"/>
                </a:lnTo>
                <a:lnTo>
                  <a:pt x="129" y="428"/>
                </a:lnTo>
                <a:lnTo>
                  <a:pt x="121" y="376"/>
                </a:lnTo>
                <a:lnTo>
                  <a:pt x="109" y="320"/>
                </a:lnTo>
                <a:lnTo>
                  <a:pt x="97" y="264"/>
                </a:lnTo>
                <a:lnTo>
                  <a:pt x="81" y="212"/>
                </a:lnTo>
                <a:lnTo>
                  <a:pt x="64" y="160"/>
                </a:lnTo>
                <a:lnTo>
                  <a:pt x="44" y="116"/>
                </a:lnTo>
                <a:lnTo>
                  <a:pt x="28" y="76"/>
                </a:lnTo>
                <a:lnTo>
                  <a:pt x="16" y="44"/>
                </a:lnTo>
                <a:lnTo>
                  <a:pt x="8" y="20"/>
                </a:lnTo>
                <a:lnTo>
                  <a:pt x="0" y="4"/>
                </a:lnTo>
                <a:lnTo>
                  <a:pt x="0" y="0"/>
                </a:lnTo>
                <a:lnTo>
                  <a:pt x="8" y="4"/>
                </a:lnTo>
                <a:lnTo>
                  <a:pt x="20" y="24"/>
                </a:lnTo>
                <a:lnTo>
                  <a:pt x="36" y="48"/>
                </a:lnTo>
                <a:lnTo>
                  <a:pt x="52" y="80"/>
                </a:lnTo>
                <a:lnTo>
                  <a:pt x="77" y="120"/>
                </a:lnTo>
                <a:lnTo>
                  <a:pt x="97" y="168"/>
                </a:lnTo>
                <a:lnTo>
                  <a:pt x="117" y="224"/>
                </a:lnTo>
                <a:lnTo>
                  <a:pt x="137" y="284"/>
                </a:lnTo>
                <a:lnTo>
                  <a:pt x="153" y="344"/>
                </a:lnTo>
                <a:lnTo>
                  <a:pt x="169" y="400"/>
                </a:lnTo>
                <a:lnTo>
                  <a:pt x="181" y="456"/>
                </a:lnTo>
                <a:lnTo>
                  <a:pt x="189" y="504"/>
                </a:lnTo>
                <a:lnTo>
                  <a:pt x="197" y="544"/>
                </a:lnTo>
                <a:lnTo>
                  <a:pt x="205" y="572"/>
                </a:lnTo>
                <a:lnTo>
                  <a:pt x="213" y="596"/>
                </a:lnTo>
                <a:lnTo>
                  <a:pt x="217" y="608"/>
                </a:lnTo>
                <a:lnTo>
                  <a:pt x="221" y="612"/>
                </a:lnTo>
                <a:lnTo>
                  <a:pt x="229" y="608"/>
                </a:lnTo>
                <a:lnTo>
                  <a:pt x="233" y="592"/>
                </a:lnTo>
                <a:lnTo>
                  <a:pt x="237" y="572"/>
                </a:lnTo>
                <a:lnTo>
                  <a:pt x="237" y="544"/>
                </a:lnTo>
                <a:lnTo>
                  <a:pt x="241" y="512"/>
                </a:lnTo>
                <a:lnTo>
                  <a:pt x="245" y="476"/>
                </a:lnTo>
                <a:lnTo>
                  <a:pt x="245" y="400"/>
                </a:lnTo>
                <a:lnTo>
                  <a:pt x="249" y="368"/>
                </a:lnTo>
                <a:lnTo>
                  <a:pt x="253" y="344"/>
                </a:lnTo>
                <a:lnTo>
                  <a:pt x="253" y="320"/>
                </a:lnTo>
                <a:lnTo>
                  <a:pt x="261" y="304"/>
                </a:lnTo>
                <a:lnTo>
                  <a:pt x="269" y="296"/>
                </a:lnTo>
                <a:lnTo>
                  <a:pt x="281" y="292"/>
                </a:lnTo>
                <a:lnTo>
                  <a:pt x="293" y="296"/>
                </a:lnTo>
                <a:lnTo>
                  <a:pt x="309" y="304"/>
                </a:lnTo>
                <a:lnTo>
                  <a:pt x="329" y="320"/>
                </a:lnTo>
                <a:lnTo>
                  <a:pt x="345" y="336"/>
                </a:lnTo>
                <a:lnTo>
                  <a:pt x="361" y="360"/>
                </a:lnTo>
                <a:lnTo>
                  <a:pt x="377" y="388"/>
                </a:lnTo>
                <a:lnTo>
                  <a:pt x="389" y="420"/>
                </a:lnTo>
                <a:lnTo>
                  <a:pt x="397" y="456"/>
                </a:lnTo>
                <a:lnTo>
                  <a:pt x="401" y="492"/>
                </a:lnTo>
                <a:lnTo>
                  <a:pt x="401" y="572"/>
                </a:lnTo>
                <a:lnTo>
                  <a:pt x="393" y="608"/>
                </a:lnTo>
                <a:lnTo>
                  <a:pt x="381" y="640"/>
                </a:lnTo>
                <a:lnTo>
                  <a:pt x="369" y="668"/>
                </a:lnTo>
                <a:lnTo>
                  <a:pt x="357" y="688"/>
                </a:lnTo>
                <a:lnTo>
                  <a:pt x="345" y="704"/>
                </a:lnTo>
                <a:lnTo>
                  <a:pt x="329" y="716"/>
                </a:lnTo>
                <a:lnTo>
                  <a:pt x="317" y="716"/>
                </a:lnTo>
                <a:lnTo>
                  <a:pt x="301" y="716"/>
                </a:lnTo>
                <a:lnTo>
                  <a:pt x="289" y="704"/>
                </a:lnTo>
                <a:lnTo>
                  <a:pt x="277" y="692"/>
                </a:lnTo>
                <a:lnTo>
                  <a:pt x="265" y="676"/>
                </a:lnTo>
                <a:lnTo>
                  <a:pt x="257" y="660"/>
                </a:lnTo>
                <a:lnTo>
                  <a:pt x="249" y="636"/>
                </a:lnTo>
                <a:lnTo>
                  <a:pt x="245" y="616"/>
                </a:lnTo>
                <a:lnTo>
                  <a:pt x="241" y="592"/>
                </a:lnTo>
                <a:lnTo>
                  <a:pt x="237" y="572"/>
                </a:lnTo>
                <a:lnTo>
                  <a:pt x="237" y="552"/>
                </a:lnTo>
                <a:lnTo>
                  <a:pt x="241" y="536"/>
                </a:lnTo>
                <a:lnTo>
                  <a:pt x="245" y="524"/>
                </a:lnTo>
                <a:lnTo>
                  <a:pt x="249" y="520"/>
                </a:lnTo>
                <a:lnTo>
                  <a:pt x="257" y="512"/>
                </a:lnTo>
                <a:lnTo>
                  <a:pt x="265" y="512"/>
                </a:lnTo>
                <a:lnTo>
                  <a:pt x="273" y="512"/>
                </a:lnTo>
                <a:lnTo>
                  <a:pt x="285" y="516"/>
                </a:lnTo>
                <a:lnTo>
                  <a:pt x="293" y="524"/>
                </a:lnTo>
                <a:lnTo>
                  <a:pt x="305" y="532"/>
                </a:lnTo>
                <a:lnTo>
                  <a:pt x="317" y="544"/>
                </a:lnTo>
                <a:lnTo>
                  <a:pt x="325" y="556"/>
                </a:lnTo>
                <a:lnTo>
                  <a:pt x="337" y="572"/>
                </a:lnTo>
                <a:lnTo>
                  <a:pt x="345" y="588"/>
                </a:lnTo>
                <a:lnTo>
                  <a:pt x="353" y="600"/>
                </a:lnTo>
                <a:lnTo>
                  <a:pt x="361" y="616"/>
                </a:lnTo>
                <a:lnTo>
                  <a:pt x="369" y="632"/>
                </a:lnTo>
                <a:lnTo>
                  <a:pt x="377" y="648"/>
                </a:lnTo>
                <a:lnTo>
                  <a:pt x="381" y="660"/>
                </a:lnTo>
                <a:lnTo>
                  <a:pt x="389" y="672"/>
                </a:lnTo>
                <a:lnTo>
                  <a:pt x="393" y="680"/>
                </a:lnTo>
                <a:lnTo>
                  <a:pt x="401" y="684"/>
                </a:lnTo>
                <a:lnTo>
                  <a:pt x="409" y="688"/>
                </a:lnTo>
                <a:lnTo>
                  <a:pt x="413" y="688"/>
                </a:lnTo>
                <a:lnTo>
                  <a:pt x="417" y="684"/>
                </a:lnTo>
                <a:lnTo>
                  <a:pt x="421" y="672"/>
                </a:lnTo>
                <a:lnTo>
                  <a:pt x="425" y="656"/>
                </a:lnTo>
                <a:lnTo>
                  <a:pt x="429" y="632"/>
                </a:lnTo>
                <a:lnTo>
                  <a:pt x="429" y="528"/>
                </a:lnTo>
                <a:lnTo>
                  <a:pt x="425" y="488"/>
                </a:lnTo>
                <a:lnTo>
                  <a:pt x="421" y="440"/>
                </a:lnTo>
                <a:lnTo>
                  <a:pt x="413" y="388"/>
                </a:lnTo>
                <a:lnTo>
                  <a:pt x="405" y="332"/>
                </a:lnTo>
                <a:lnTo>
                  <a:pt x="393" y="280"/>
                </a:lnTo>
                <a:lnTo>
                  <a:pt x="377" y="224"/>
                </a:lnTo>
                <a:lnTo>
                  <a:pt x="361" y="172"/>
                </a:lnTo>
                <a:lnTo>
                  <a:pt x="345" y="124"/>
                </a:lnTo>
                <a:lnTo>
                  <a:pt x="329" y="84"/>
                </a:lnTo>
                <a:lnTo>
                  <a:pt x="317" y="48"/>
                </a:lnTo>
                <a:lnTo>
                  <a:pt x="305" y="24"/>
                </a:lnTo>
                <a:lnTo>
                  <a:pt x="297" y="8"/>
                </a:lnTo>
                <a:lnTo>
                  <a:pt x="297" y="0"/>
                </a:lnTo>
                <a:lnTo>
                  <a:pt x="301" y="4"/>
                </a:lnTo>
                <a:lnTo>
                  <a:pt x="309" y="16"/>
                </a:lnTo>
                <a:lnTo>
                  <a:pt x="325" y="40"/>
                </a:lnTo>
                <a:lnTo>
                  <a:pt x="341" y="72"/>
                </a:lnTo>
                <a:lnTo>
                  <a:pt x="361" y="112"/>
                </a:lnTo>
              </a:path>
            </a:pathLst>
          </a:custGeom>
          <a:noFill/>
          <a:ln w="31750" cap="flat">
            <a:solidFill>
              <a:srgbClr val="CCCCCC"/>
            </a:solidFill>
            <a:prstDash val="solid"/>
            <a:round/>
            <a:headEnd/>
            <a:tailEnd/>
          </a:ln>
        </p:spPr>
        <p:txBody>
          <a:bodyPr/>
          <a:lstStyle/>
          <a:p>
            <a:endParaRPr lang="en-US">
              <a:solidFill>
                <a:srgbClr val="000000"/>
              </a:solidFill>
            </a:endParaRPr>
          </a:p>
        </p:txBody>
      </p:sp>
      <p:sp>
        <p:nvSpPr>
          <p:cNvPr id="20548" name="Oval 278"/>
          <p:cNvSpPr>
            <a:spLocks noChangeArrowheads="1"/>
          </p:cNvSpPr>
          <p:nvPr/>
        </p:nvSpPr>
        <p:spPr bwMode="auto">
          <a:xfrm>
            <a:off x="5360988" y="4632821"/>
            <a:ext cx="69850"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549" name="Oval 279"/>
          <p:cNvSpPr>
            <a:spLocks noChangeArrowheads="1"/>
          </p:cNvSpPr>
          <p:nvPr/>
        </p:nvSpPr>
        <p:spPr bwMode="auto">
          <a:xfrm>
            <a:off x="5392741" y="4709021"/>
            <a:ext cx="69850"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550" name="Oval 280"/>
          <p:cNvSpPr>
            <a:spLocks noChangeArrowheads="1"/>
          </p:cNvSpPr>
          <p:nvPr/>
        </p:nvSpPr>
        <p:spPr bwMode="auto">
          <a:xfrm>
            <a:off x="5418138" y="4797921"/>
            <a:ext cx="69850"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551" name="Oval 281"/>
          <p:cNvSpPr>
            <a:spLocks noChangeArrowheads="1"/>
          </p:cNvSpPr>
          <p:nvPr/>
        </p:nvSpPr>
        <p:spPr bwMode="auto">
          <a:xfrm>
            <a:off x="5443538" y="4886821"/>
            <a:ext cx="69850"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552" name="Oval 282"/>
          <p:cNvSpPr>
            <a:spLocks noChangeArrowheads="1"/>
          </p:cNvSpPr>
          <p:nvPr/>
        </p:nvSpPr>
        <p:spPr bwMode="auto">
          <a:xfrm>
            <a:off x="5468938" y="4975721"/>
            <a:ext cx="69850"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553" name="Oval 283"/>
          <p:cNvSpPr>
            <a:spLocks noChangeArrowheads="1"/>
          </p:cNvSpPr>
          <p:nvPr/>
        </p:nvSpPr>
        <p:spPr bwMode="auto">
          <a:xfrm>
            <a:off x="5487988" y="5058271"/>
            <a:ext cx="69850"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554" name="Oval 284"/>
          <p:cNvSpPr>
            <a:spLocks noChangeArrowheads="1"/>
          </p:cNvSpPr>
          <p:nvPr/>
        </p:nvSpPr>
        <p:spPr bwMode="auto">
          <a:xfrm>
            <a:off x="5507041" y="5134471"/>
            <a:ext cx="69850"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555" name="Oval 285"/>
          <p:cNvSpPr>
            <a:spLocks noChangeArrowheads="1"/>
          </p:cNvSpPr>
          <p:nvPr/>
        </p:nvSpPr>
        <p:spPr bwMode="auto">
          <a:xfrm>
            <a:off x="5519741" y="5197971"/>
            <a:ext cx="69850"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556" name="Oval 286"/>
          <p:cNvSpPr>
            <a:spLocks noChangeArrowheads="1"/>
          </p:cNvSpPr>
          <p:nvPr/>
        </p:nvSpPr>
        <p:spPr bwMode="auto">
          <a:xfrm>
            <a:off x="5792788" y="4543921"/>
            <a:ext cx="71437"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557" name="Oval 287"/>
          <p:cNvSpPr>
            <a:spLocks noChangeArrowheads="1"/>
          </p:cNvSpPr>
          <p:nvPr/>
        </p:nvSpPr>
        <p:spPr bwMode="auto">
          <a:xfrm>
            <a:off x="5826126" y="4620121"/>
            <a:ext cx="69850"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558" name="Oval 288"/>
          <p:cNvSpPr>
            <a:spLocks noChangeArrowheads="1"/>
          </p:cNvSpPr>
          <p:nvPr/>
        </p:nvSpPr>
        <p:spPr bwMode="auto">
          <a:xfrm>
            <a:off x="5857875" y="4709021"/>
            <a:ext cx="69850"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559" name="Oval 289"/>
          <p:cNvSpPr>
            <a:spLocks noChangeArrowheads="1"/>
          </p:cNvSpPr>
          <p:nvPr/>
        </p:nvSpPr>
        <p:spPr bwMode="auto">
          <a:xfrm>
            <a:off x="5889628" y="4804271"/>
            <a:ext cx="69850"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560" name="Oval 290"/>
          <p:cNvSpPr>
            <a:spLocks noChangeArrowheads="1"/>
          </p:cNvSpPr>
          <p:nvPr/>
        </p:nvSpPr>
        <p:spPr bwMode="auto">
          <a:xfrm>
            <a:off x="5915028" y="4899521"/>
            <a:ext cx="69850"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561" name="Oval 291"/>
          <p:cNvSpPr>
            <a:spLocks noChangeArrowheads="1"/>
          </p:cNvSpPr>
          <p:nvPr/>
        </p:nvSpPr>
        <p:spPr bwMode="auto">
          <a:xfrm>
            <a:off x="5940425" y="4988421"/>
            <a:ext cx="69850"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562" name="Oval 292"/>
          <p:cNvSpPr>
            <a:spLocks noChangeArrowheads="1"/>
          </p:cNvSpPr>
          <p:nvPr/>
        </p:nvSpPr>
        <p:spPr bwMode="auto">
          <a:xfrm>
            <a:off x="5959478" y="5077321"/>
            <a:ext cx="69850"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563" name="Oval 293"/>
          <p:cNvSpPr>
            <a:spLocks noChangeArrowheads="1"/>
          </p:cNvSpPr>
          <p:nvPr/>
        </p:nvSpPr>
        <p:spPr bwMode="auto">
          <a:xfrm>
            <a:off x="5972178" y="5153521"/>
            <a:ext cx="69850"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564" name="Oval 294"/>
          <p:cNvSpPr>
            <a:spLocks noChangeArrowheads="1"/>
          </p:cNvSpPr>
          <p:nvPr/>
        </p:nvSpPr>
        <p:spPr bwMode="auto">
          <a:xfrm>
            <a:off x="5984878" y="5217021"/>
            <a:ext cx="69850"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565" name="Oval 295"/>
          <p:cNvSpPr>
            <a:spLocks noChangeArrowheads="1"/>
          </p:cNvSpPr>
          <p:nvPr/>
        </p:nvSpPr>
        <p:spPr bwMode="auto">
          <a:xfrm>
            <a:off x="5997578" y="5261471"/>
            <a:ext cx="69850"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566" name="Oval 296"/>
          <p:cNvSpPr>
            <a:spLocks noChangeArrowheads="1"/>
          </p:cNvSpPr>
          <p:nvPr/>
        </p:nvSpPr>
        <p:spPr bwMode="auto">
          <a:xfrm>
            <a:off x="6245228" y="4531221"/>
            <a:ext cx="69850"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567" name="Rectangle 297"/>
          <p:cNvSpPr>
            <a:spLocks noChangeArrowheads="1"/>
          </p:cNvSpPr>
          <p:nvPr/>
        </p:nvSpPr>
        <p:spPr bwMode="auto">
          <a:xfrm>
            <a:off x="5743578" y="3929559"/>
            <a:ext cx="506549" cy="276999"/>
          </a:xfrm>
          <a:prstGeom prst="rect">
            <a:avLst/>
          </a:prstGeom>
          <a:noFill/>
          <a:ln w="9525">
            <a:noFill/>
            <a:miter lim="800000"/>
            <a:headEnd/>
            <a:tailEnd/>
          </a:ln>
        </p:spPr>
        <p:txBody>
          <a:bodyPr wrap="none" lIns="0" tIns="0" rIns="0" bIns="0">
            <a:spAutoFit/>
          </a:bodyPr>
          <a:lstStyle/>
          <a:p>
            <a:r>
              <a:rPr lang="en-GB" dirty="0">
                <a:solidFill>
                  <a:srgbClr val="990033"/>
                </a:solidFill>
              </a:rPr>
              <a:t>action</a:t>
            </a:r>
          </a:p>
        </p:txBody>
      </p:sp>
      <p:sp>
        <p:nvSpPr>
          <p:cNvPr id="20568" name="Rectangle 298"/>
          <p:cNvSpPr>
            <a:spLocks noChangeArrowheads="1"/>
          </p:cNvSpPr>
          <p:nvPr/>
        </p:nvSpPr>
        <p:spPr bwMode="auto">
          <a:xfrm>
            <a:off x="5743578" y="6036171"/>
            <a:ext cx="512961" cy="153888"/>
          </a:xfrm>
          <a:prstGeom prst="rect">
            <a:avLst/>
          </a:prstGeom>
          <a:noFill/>
          <a:ln w="9525">
            <a:noFill/>
            <a:miter lim="800000"/>
            <a:headEnd/>
            <a:tailEnd/>
          </a:ln>
        </p:spPr>
        <p:txBody>
          <a:bodyPr wrap="none" lIns="0" tIns="0" rIns="0" bIns="0">
            <a:spAutoFit/>
          </a:bodyPr>
          <a:lstStyle/>
          <a:p>
            <a:r>
              <a:rPr lang="en-GB" sz="1000">
                <a:solidFill>
                  <a:srgbClr val="000000"/>
                </a:solidFill>
              </a:rPr>
              <a:t>position (x)</a:t>
            </a:r>
            <a:endParaRPr lang="en-GB" sz="2800">
              <a:solidFill>
                <a:srgbClr val="000000"/>
              </a:solidFill>
            </a:endParaRPr>
          </a:p>
        </p:txBody>
      </p:sp>
      <p:sp>
        <p:nvSpPr>
          <p:cNvPr id="20569" name="Rectangle 299"/>
          <p:cNvSpPr>
            <a:spLocks noChangeArrowheads="1"/>
          </p:cNvSpPr>
          <p:nvPr/>
        </p:nvSpPr>
        <p:spPr bwMode="auto">
          <a:xfrm rot="-5400000">
            <a:off x="4787244" y="4960453"/>
            <a:ext cx="464871" cy="138499"/>
          </a:xfrm>
          <a:prstGeom prst="rect">
            <a:avLst/>
          </a:prstGeom>
          <a:noFill/>
          <a:ln w="9525">
            <a:noFill/>
            <a:miter lim="800000"/>
            <a:headEnd/>
            <a:tailEnd/>
          </a:ln>
        </p:spPr>
        <p:txBody>
          <a:bodyPr wrap="none" lIns="0" tIns="0" rIns="0" bIns="0">
            <a:spAutoFit/>
          </a:bodyPr>
          <a:lstStyle/>
          <a:p>
            <a:r>
              <a:rPr lang="en-GB" sz="900">
                <a:solidFill>
                  <a:srgbClr val="000000"/>
                </a:solidFill>
              </a:rPr>
              <a:t>position (y)</a:t>
            </a:r>
            <a:endParaRPr lang="en-GB" sz="2400">
              <a:solidFill>
                <a:srgbClr val="000000"/>
              </a:solidFill>
            </a:endParaRPr>
          </a:p>
        </p:txBody>
      </p:sp>
      <p:sp>
        <p:nvSpPr>
          <p:cNvPr id="20570" name="Rectangle 300"/>
          <p:cNvSpPr>
            <a:spLocks noChangeArrowheads="1"/>
          </p:cNvSpPr>
          <p:nvPr/>
        </p:nvSpPr>
        <p:spPr bwMode="auto">
          <a:xfrm>
            <a:off x="7362828" y="4277221"/>
            <a:ext cx="1633538" cy="1631950"/>
          </a:xfrm>
          <a:prstGeom prst="rect">
            <a:avLst/>
          </a:prstGeom>
          <a:solidFill>
            <a:srgbClr val="FFFFFF"/>
          </a:solidFill>
          <a:ln w="9525">
            <a:noFill/>
            <a:miter lim="800000"/>
            <a:headEnd/>
            <a:tailEnd/>
          </a:ln>
        </p:spPr>
        <p:txBody>
          <a:bodyPr/>
          <a:lstStyle/>
          <a:p>
            <a:endParaRPr lang="en-GB">
              <a:solidFill>
                <a:srgbClr val="000000"/>
              </a:solidFill>
            </a:endParaRPr>
          </a:p>
        </p:txBody>
      </p:sp>
      <p:sp>
        <p:nvSpPr>
          <p:cNvPr id="20571" name="Rectangle 301"/>
          <p:cNvSpPr>
            <a:spLocks noChangeArrowheads="1"/>
          </p:cNvSpPr>
          <p:nvPr/>
        </p:nvSpPr>
        <p:spPr bwMode="auto">
          <a:xfrm>
            <a:off x="7362828" y="4277221"/>
            <a:ext cx="1633538" cy="1631950"/>
          </a:xfrm>
          <a:prstGeom prst="rect">
            <a:avLst/>
          </a:prstGeom>
          <a:noFill/>
          <a:ln w="0">
            <a:solidFill>
              <a:srgbClr val="FFFFFF"/>
            </a:solidFill>
            <a:miter lim="800000"/>
            <a:headEnd/>
            <a:tailEnd/>
          </a:ln>
        </p:spPr>
        <p:txBody>
          <a:bodyPr/>
          <a:lstStyle/>
          <a:p>
            <a:endParaRPr lang="en-GB">
              <a:solidFill>
                <a:srgbClr val="000000"/>
              </a:solidFill>
            </a:endParaRPr>
          </a:p>
        </p:txBody>
      </p:sp>
      <p:sp>
        <p:nvSpPr>
          <p:cNvPr id="20572" name="Line 302"/>
          <p:cNvSpPr>
            <a:spLocks noChangeShapeType="1"/>
          </p:cNvSpPr>
          <p:nvPr/>
        </p:nvSpPr>
        <p:spPr bwMode="auto">
          <a:xfrm>
            <a:off x="7362828" y="5909171"/>
            <a:ext cx="1633538" cy="0"/>
          </a:xfrm>
          <a:prstGeom prst="line">
            <a:avLst/>
          </a:prstGeom>
          <a:noFill/>
          <a:ln w="0">
            <a:solidFill>
              <a:srgbClr val="000000"/>
            </a:solidFill>
            <a:round/>
            <a:headEnd/>
            <a:tailEnd/>
          </a:ln>
        </p:spPr>
        <p:txBody>
          <a:bodyPr/>
          <a:lstStyle/>
          <a:p>
            <a:endParaRPr lang="en-US">
              <a:solidFill>
                <a:srgbClr val="000000"/>
              </a:solidFill>
            </a:endParaRPr>
          </a:p>
        </p:txBody>
      </p:sp>
      <p:sp>
        <p:nvSpPr>
          <p:cNvPr id="20573" name="Line 303"/>
          <p:cNvSpPr>
            <a:spLocks noChangeShapeType="1"/>
          </p:cNvSpPr>
          <p:nvPr/>
        </p:nvSpPr>
        <p:spPr bwMode="auto">
          <a:xfrm>
            <a:off x="7362828" y="4277221"/>
            <a:ext cx="1633538" cy="0"/>
          </a:xfrm>
          <a:prstGeom prst="line">
            <a:avLst/>
          </a:prstGeom>
          <a:noFill/>
          <a:ln w="0">
            <a:solidFill>
              <a:srgbClr val="000000"/>
            </a:solidFill>
            <a:round/>
            <a:headEnd/>
            <a:tailEnd/>
          </a:ln>
        </p:spPr>
        <p:txBody>
          <a:bodyPr/>
          <a:lstStyle/>
          <a:p>
            <a:endParaRPr lang="en-US">
              <a:solidFill>
                <a:srgbClr val="000000"/>
              </a:solidFill>
            </a:endParaRPr>
          </a:p>
        </p:txBody>
      </p:sp>
      <p:sp>
        <p:nvSpPr>
          <p:cNvPr id="20574" name="Line 304"/>
          <p:cNvSpPr>
            <a:spLocks noChangeShapeType="1"/>
          </p:cNvSpPr>
          <p:nvPr/>
        </p:nvSpPr>
        <p:spPr bwMode="auto">
          <a:xfrm>
            <a:off x="8996363" y="4277221"/>
            <a:ext cx="0" cy="1631950"/>
          </a:xfrm>
          <a:prstGeom prst="line">
            <a:avLst/>
          </a:prstGeom>
          <a:noFill/>
          <a:ln w="0">
            <a:solidFill>
              <a:srgbClr val="000000"/>
            </a:solidFill>
            <a:round/>
            <a:headEnd/>
            <a:tailEnd/>
          </a:ln>
        </p:spPr>
        <p:txBody>
          <a:bodyPr/>
          <a:lstStyle/>
          <a:p>
            <a:endParaRPr lang="en-US">
              <a:solidFill>
                <a:srgbClr val="000000"/>
              </a:solidFill>
            </a:endParaRPr>
          </a:p>
        </p:txBody>
      </p:sp>
      <p:sp>
        <p:nvSpPr>
          <p:cNvPr id="20575" name="Line 305"/>
          <p:cNvSpPr>
            <a:spLocks noChangeShapeType="1"/>
          </p:cNvSpPr>
          <p:nvPr/>
        </p:nvSpPr>
        <p:spPr bwMode="auto">
          <a:xfrm>
            <a:off x="7362825" y="4277221"/>
            <a:ext cx="0" cy="1631950"/>
          </a:xfrm>
          <a:prstGeom prst="line">
            <a:avLst/>
          </a:prstGeom>
          <a:noFill/>
          <a:ln w="0">
            <a:solidFill>
              <a:srgbClr val="000000"/>
            </a:solidFill>
            <a:round/>
            <a:headEnd/>
            <a:tailEnd/>
          </a:ln>
        </p:spPr>
        <p:txBody>
          <a:bodyPr/>
          <a:lstStyle/>
          <a:p>
            <a:endParaRPr lang="en-US">
              <a:solidFill>
                <a:srgbClr val="000000"/>
              </a:solidFill>
            </a:endParaRPr>
          </a:p>
        </p:txBody>
      </p:sp>
      <p:sp>
        <p:nvSpPr>
          <p:cNvPr id="20576" name="Line 306"/>
          <p:cNvSpPr>
            <a:spLocks noChangeShapeType="1"/>
          </p:cNvSpPr>
          <p:nvPr/>
        </p:nvSpPr>
        <p:spPr bwMode="auto">
          <a:xfrm>
            <a:off x="7362828" y="5909171"/>
            <a:ext cx="1633538" cy="0"/>
          </a:xfrm>
          <a:prstGeom prst="line">
            <a:avLst/>
          </a:prstGeom>
          <a:noFill/>
          <a:ln w="0">
            <a:solidFill>
              <a:srgbClr val="000000"/>
            </a:solidFill>
            <a:round/>
            <a:headEnd/>
            <a:tailEnd/>
          </a:ln>
        </p:spPr>
        <p:txBody>
          <a:bodyPr/>
          <a:lstStyle/>
          <a:p>
            <a:endParaRPr lang="en-US">
              <a:solidFill>
                <a:srgbClr val="000000"/>
              </a:solidFill>
            </a:endParaRPr>
          </a:p>
        </p:txBody>
      </p:sp>
      <p:sp>
        <p:nvSpPr>
          <p:cNvPr id="20577" name="Line 307"/>
          <p:cNvSpPr>
            <a:spLocks noChangeShapeType="1"/>
          </p:cNvSpPr>
          <p:nvPr/>
        </p:nvSpPr>
        <p:spPr bwMode="auto">
          <a:xfrm>
            <a:off x="7362825" y="4277221"/>
            <a:ext cx="0" cy="1631950"/>
          </a:xfrm>
          <a:prstGeom prst="line">
            <a:avLst/>
          </a:prstGeom>
          <a:noFill/>
          <a:ln w="0">
            <a:solidFill>
              <a:srgbClr val="000000"/>
            </a:solidFill>
            <a:round/>
            <a:headEnd/>
            <a:tailEnd/>
          </a:ln>
        </p:spPr>
        <p:txBody>
          <a:bodyPr/>
          <a:lstStyle/>
          <a:p>
            <a:endParaRPr lang="en-US">
              <a:solidFill>
                <a:srgbClr val="000000"/>
              </a:solidFill>
            </a:endParaRPr>
          </a:p>
        </p:txBody>
      </p:sp>
      <p:sp>
        <p:nvSpPr>
          <p:cNvPr id="20578" name="Line 308"/>
          <p:cNvSpPr>
            <a:spLocks noChangeShapeType="1"/>
          </p:cNvSpPr>
          <p:nvPr/>
        </p:nvSpPr>
        <p:spPr bwMode="auto">
          <a:xfrm flipV="1">
            <a:off x="7362825" y="5890121"/>
            <a:ext cx="0" cy="19050"/>
          </a:xfrm>
          <a:prstGeom prst="line">
            <a:avLst/>
          </a:prstGeom>
          <a:noFill/>
          <a:ln w="0">
            <a:solidFill>
              <a:srgbClr val="000000"/>
            </a:solidFill>
            <a:round/>
            <a:headEnd/>
            <a:tailEnd/>
          </a:ln>
        </p:spPr>
        <p:txBody>
          <a:bodyPr/>
          <a:lstStyle/>
          <a:p>
            <a:endParaRPr lang="en-US">
              <a:solidFill>
                <a:srgbClr val="000000"/>
              </a:solidFill>
            </a:endParaRPr>
          </a:p>
        </p:txBody>
      </p:sp>
      <p:sp>
        <p:nvSpPr>
          <p:cNvPr id="20579" name="Line 309"/>
          <p:cNvSpPr>
            <a:spLocks noChangeShapeType="1"/>
          </p:cNvSpPr>
          <p:nvPr/>
        </p:nvSpPr>
        <p:spPr bwMode="auto">
          <a:xfrm>
            <a:off x="7362825" y="4277221"/>
            <a:ext cx="0" cy="12700"/>
          </a:xfrm>
          <a:prstGeom prst="line">
            <a:avLst/>
          </a:prstGeom>
          <a:noFill/>
          <a:ln w="0">
            <a:solidFill>
              <a:srgbClr val="000000"/>
            </a:solidFill>
            <a:round/>
            <a:headEnd/>
            <a:tailEnd/>
          </a:ln>
        </p:spPr>
        <p:txBody>
          <a:bodyPr/>
          <a:lstStyle/>
          <a:p>
            <a:endParaRPr lang="en-US">
              <a:solidFill>
                <a:srgbClr val="000000"/>
              </a:solidFill>
            </a:endParaRPr>
          </a:p>
        </p:txBody>
      </p:sp>
      <p:sp>
        <p:nvSpPr>
          <p:cNvPr id="20580" name="Rectangle 310"/>
          <p:cNvSpPr>
            <a:spLocks noChangeArrowheads="1"/>
          </p:cNvSpPr>
          <p:nvPr/>
        </p:nvSpPr>
        <p:spPr bwMode="auto">
          <a:xfrm>
            <a:off x="7343776" y="5928222"/>
            <a:ext cx="41678" cy="107722"/>
          </a:xfrm>
          <a:prstGeom prst="rect">
            <a:avLst/>
          </a:prstGeom>
          <a:noFill/>
          <a:ln w="9525">
            <a:noFill/>
            <a:miter lim="800000"/>
            <a:headEnd/>
            <a:tailEnd/>
          </a:ln>
        </p:spPr>
        <p:txBody>
          <a:bodyPr wrap="none" lIns="0" tIns="0" rIns="0" bIns="0">
            <a:spAutoFit/>
          </a:bodyPr>
          <a:lstStyle/>
          <a:p>
            <a:r>
              <a:rPr lang="en-GB" sz="700">
                <a:solidFill>
                  <a:srgbClr val="000000"/>
                </a:solidFill>
              </a:rPr>
              <a:t>0</a:t>
            </a:r>
            <a:endParaRPr lang="en-GB">
              <a:solidFill>
                <a:srgbClr val="000000"/>
              </a:solidFill>
            </a:endParaRPr>
          </a:p>
        </p:txBody>
      </p:sp>
      <p:sp>
        <p:nvSpPr>
          <p:cNvPr id="20581" name="Line 311"/>
          <p:cNvSpPr>
            <a:spLocks noChangeShapeType="1"/>
          </p:cNvSpPr>
          <p:nvPr/>
        </p:nvSpPr>
        <p:spPr bwMode="auto">
          <a:xfrm flipV="1">
            <a:off x="7591425" y="5890121"/>
            <a:ext cx="0" cy="19050"/>
          </a:xfrm>
          <a:prstGeom prst="line">
            <a:avLst/>
          </a:prstGeom>
          <a:noFill/>
          <a:ln w="0">
            <a:solidFill>
              <a:srgbClr val="000000"/>
            </a:solidFill>
            <a:round/>
            <a:headEnd/>
            <a:tailEnd/>
          </a:ln>
        </p:spPr>
        <p:txBody>
          <a:bodyPr/>
          <a:lstStyle/>
          <a:p>
            <a:endParaRPr lang="en-US">
              <a:solidFill>
                <a:srgbClr val="000000"/>
              </a:solidFill>
            </a:endParaRPr>
          </a:p>
        </p:txBody>
      </p:sp>
      <p:sp>
        <p:nvSpPr>
          <p:cNvPr id="20582" name="Line 312"/>
          <p:cNvSpPr>
            <a:spLocks noChangeShapeType="1"/>
          </p:cNvSpPr>
          <p:nvPr/>
        </p:nvSpPr>
        <p:spPr bwMode="auto">
          <a:xfrm>
            <a:off x="7591425" y="4277221"/>
            <a:ext cx="0" cy="12700"/>
          </a:xfrm>
          <a:prstGeom prst="line">
            <a:avLst/>
          </a:prstGeom>
          <a:noFill/>
          <a:ln w="0">
            <a:solidFill>
              <a:srgbClr val="000000"/>
            </a:solidFill>
            <a:round/>
            <a:headEnd/>
            <a:tailEnd/>
          </a:ln>
        </p:spPr>
        <p:txBody>
          <a:bodyPr/>
          <a:lstStyle/>
          <a:p>
            <a:endParaRPr lang="en-US">
              <a:solidFill>
                <a:srgbClr val="000000"/>
              </a:solidFill>
            </a:endParaRPr>
          </a:p>
        </p:txBody>
      </p:sp>
      <p:sp>
        <p:nvSpPr>
          <p:cNvPr id="20583" name="Rectangle 313"/>
          <p:cNvSpPr>
            <a:spLocks noChangeArrowheads="1"/>
          </p:cNvSpPr>
          <p:nvPr/>
        </p:nvSpPr>
        <p:spPr bwMode="auto">
          <a:xfrm>
            <a:off x="7546976" y="5928222"/>
            <a:ext cx="104196" cy="107722"/>
          </a:xfrm>
          <a:prstGeom prst="rect">
            <a:avLst/>
          </a:prstGeom>
          <a:noFill/>
          <a:ln w="9525">
            <a:noFill/>
            <a:miter lim="800000"/>
            <a:headEnd/>
            <a:tailEnd/>
          </a:ln>
        </p:spPr>
        <p:txBody>
          <a:bodyPr wrap="none" lIns="0" tIns="0" rIns="0" bIns="0">
            <a:spAutoFit/>
          </a:bodyPr>
          <a:lstStyle/>
          <a:p>
            <a:r>
              <a:rPr lang="en-GB" sz="700">
                <a:solidFill>
                  <a:srgbClr val="000000"/>
                </a:solidFill>
              </a:rPr>
              <a:t>0.2</a:t>
            </a:r>
            <a:endParaRPr lang="en-GB">
              <a:solidFill>
                <a:srgbClr val="000000"/>
              </a:solidFill>
            </a:endParaRPr>
          </a:p>
        </p:txBody>
      </p:sp>
      <p:sp>
        <p:nvSpPr>
          <p:cNvPr id="20584" name="Line 314"/>
          <p:cNvSpPr>
            <a:spLocks noChangeShapeType="1"/>
          </p:cNvSpPr>
          <p:nvPr/>
        </p:nvSpPr>
        <p:spPr bwMode="auto">
          <a:xfrm flipV="1">
            <a:off x="7826375" y="5890121"/>
            <a:ext cx="0" cy="19050"/>
          </a:xfrm>
          <a:prstGeom prst="line">
            <a:avLst/>
          </a:prstGeom>
          <a:noFill/>
          <a:ln w="0">
            <a:solidFill>
              <a:srgbClr val="000000"/>
            </a:solidFill>
            <a:round/>
            <a:headEnd/>
            <a:tailEnd/>
          </a:ln>
        </p:spPr>
        <p:txBody>
          <a:bodyPr/>
          <a:lstStyle/>
          <a:p>
            <a:endParaRPr lang="en-US">
              <a:solidFill>
                <a:srgbClr val="000000"/>
              </a:solidFill>
            </a:endParaRPr>
          </a:p>
        </p:txBody>
      </p:sp>
      <p:sp>
        <p:nvSpPr>
          <p:cNvPr id="20585" name="Line 315"/>
          <p:cNvSpPr>
            <a:spLocks noChangeShapeType="1"/>
          </p:cNvSpPr>
          <p:nvPr/>
        </p:nvSpPr>
        <p:spPr bwMode="auto">
          <a:xfrm>
            <a:off x="7826375" y="4277221"/>
            <a:ext cx="0" cy="12700"/>
          </a:xfrm>
          <a:prstGeom prst="line">
            <a:avLst/>
          </a:prstGeom>
          <a:noFill/>
          <a:ln w="0">
            <a:solidFill>
              <a:srgbClr val="000000"/>
            </a:solidFill>
            <a:round/>
            <a:headEnd/>
            <a:tailEnd/>
          </a:ln>
        </p:spPr>
        <p:txBody>
          <a:bodyPr/>
          <a:lstStyle/>
          <a:p>
            <a:endParaRPr lang="en-US">
              <a:solidFill>
                <a:srgbClr val="000000"/>
              </a:solidFill>
            </a:endParaRPr>
          </a:p>
        </p:txBody>
      </p:sp>
      <p:sp>
        <p:nvSpPr>
          <p:cNvPr id="20586" name="Rectangle 316"/>
          <p:cNvSpPr>
            <a:spLocks noChangeArrowheads="1"/>
          </p:cNvSpPr>
          <p:nvPr/>
        </p:nvSpPr>
        <p:spPr bwMode="auto">
          <a:xfrm>
            <a:off x="7781926" y="5928222"/>
            <a:ext cx="104196" cy="107722"/>
          </a:xfrm>
          <a:prstGeom prst="rect">
            <a:avLst/>
          </a:prstGeom>
          <a:noFill/>
          <a:ln w="9525">
            <a:noFill/>
            <a:miter lim="800000"/>
            <a:headEnd/>
            <a:tailEnd/>
          </a:ln>
        </p:spPr>
        <p:txBody>
          <a:bodyPr wrap="none" lIns="0" tIns="0" rIns="0" bIns="0">
            <a:spAutoFit/>
          </a:bodyPr>
          <a:lstStyle/>
          <a:p>
            <a:r>
              <a:rPr lang="en-GB" sz="700">
                <a:solidFill>
                  <a:srgbClr val="000000"/>
                </a:solidFill>
              </a:rPr>
              <a:t>0.4</a:t>
            </a:r>
            <a:endParaRPr lang="en-GB">
              <a:solidFill>
                <a:srgbClr val="000000"/>
              </a:solidFill>
            </a:endParaRPr>
          </a:p>
        </p:txBody>
      </p:sp>
      <p:sp>
        <p:nvSpPr>
          <p:cNvPr id="20587" name="Line 317"/>
          <p:cNvSpPr>
            <a:spLocks noChangeShapeType="1"/>
          </p:cNvSpPr>
          <p:nvPr/>
        </p:nvSpPr>
        <p:spPr bwMode="auto">
          <a:xfrm flipV="1">
            <a:off x="8061325" y="5890121"/>
            <a:ext cx="0" cy="19050"/>
          </a:xfrm>
          <a:prstGeom prst="line">
            <a:avLst/>
          </a:prstGeom>
          <a:noFill/>
          <a:ln w="0">
            <a:solidFill>
              <a:srgbClr val="000000"/>
            </a:solidFill>
            <a:round/>
            <a:headEnd/>
            <a:tailEnd/>
          </a:ln>
        </p:spPr>
        <p:txBody>
          <a:bodyPr/>
          <a:lstStyle/>
          <a:p>
            <a:endParaRPr lang="en-US">
              <a:solidFill>
                <a:srgbClr val="000000"/>
              </a:solidFill>
            </a:endParaRPr>
          </a:p>
        </p:txBody>
      </p:sp>
      <p:sp>
        <p:nvSpPr>
          <p:cNvPr id="20588" name="Line 318"/>
          <p:cNvSpPr>
            <a:spLocks noChangeShapeType="1"/>
          </p:cNvSpPr>
          <p:nvPr/>
        </p:nvSpPr>
        <p:spPr bwMode="auto">
          <a:xfrm>
            <a:off x="8061325" y="4277221"/>
            <a:ext cx="0" cy="12700"/>
          </a:xfrm>
          <a:prstGeom prst="line">
            <a:avLst/>
          </a:prstGeom>
          <a:noFill/>
          <a:ln w="0">
            <a:solidFill>
              <a:srgbClr val="000000"/>
            </a:solidFill>
            <a:round/>
            <a:headEnd/>
            <a:tailEnd/>
          </a:ln>
        </p:spPr>
        <p:txBody>
          <a:bodyPr/>
          <a:lstStyle/>
          <a:p>
            <a:endParaRPr lang="en-US">
              <a:solidFill>
                <a:srgbClr val="000000"/>
              </a:solidFill>
            </a:endParaRPr>
          </a:p>
        </p:txBody>
      </p:sp>
      <p:sp>
        <p:nvSpPr>
          <p:cNvPr id="20589" name="Rectangle 319"/>
          <p:cNvSpPr>
            <a:spLocks noChangeArrowheads="1"/>
          </p:cNvSpPr>
          <p:nvPr/>
        </p:nvSpPr>
        <p:spPr bwMode="auto">
          <a:xfrm>
            <a:off x="8016876" y="5928222"/>
            <a:ext cx="104196" cy="107722"/>
          </a:xfrm>
          <a:prstGeom prst="rect">
            <a:avLst/>
          </a:prstGeom>
          <a:noFill/>
          <a:ln w="9525">
            <a:noFill/>
            <a:miter lim="800000"/>
            <a:headEnd/>
            <a:tailEnd/>
          </a:ln>
        </p:spPr>
        <p:txBody>
          <a:bodyPr wrap="none" lIns="0" tIns="0" rIns="0" bIns="0">
            <a:spAutoFit/>
          </a:bodyPr>
          <a:lstStyle/>
          <a:p>
            <a:r>
              <a:rPr lang="en-GB" sz="700">
                <a:solidFill>
                  <a:srgbClr val="000000"/>
                </a:solidFill>
              </a:rPr>
              <a:t>0.6</a:t>
            </a:r>
            <a:endParaRPr lang="en-GB">
              <a:solidFill>
                <a:srgbClr val="000000"/>
              </a:solidFill>
            </a:endParaRPr>
          </a:p>
        </p:txBody>
      </p:sp>
      <p:sp>
        <p:nvSpPr>
          <p:cNvPr id="20590" name="Line 320"/>
          <p:cNvSpPr>
            <a:spLocks noChangeShapeType="1"/>
          </p:cNvSpPr>
          <p:nvPr/>
        </p:nvSpPr>
        <p:spPr bwMode="auto">
          <a:xfrm flipV="1">
            <a:off x="8289925" y="5890121"/>
            <a:ext cx="0" cy="19050"/>
          </a:xfrm>
          <a:prstGeom prst="line">
            <a:avLst/>
          </a:prstGeom>
          <a:noFill/>
          <a:ln w="0">
            <a:solidFill>
              <a:srgbClr val="000000"/>
            </a:solidFill>
            <a:round/>
            <a:headEnd/>
            <a:tailEnd/>
          </a:ln>
        </p:spPr>
        <p:txBody>
          <a:bodyPr/>
          <a:lstStyle/>
          <a:p>
            <a:endParaRPr lang="en-US">
              <a:solidFill>
                <a:srgbClr val="000000"/>
              </a:solidFill>
            </a:endParaRPr>
          </a:p>
        </p:txBody>
      </p:sp>
      <p:sp>
        <p:nvSpPr>
          <p:cNvPr id="20591" name="Line 321"/>
          <p:cNvSpPr>
            <a:spLocks noChangeShapeType="1"/>
          </p:cNvSpPr>
          <p:nvPr/>
        </p:nvSpPr>
        <p:spPr bwMode="auto">
          <a:xfrm>
            <a:off x="8289925" y="4277221"/>
            <a:ext cx="0" cy="12700"/>
          </a:xfrm>
          <a:prstGeom prst="line">
            <a:avLst/>
          </a:prstGeom>
          <a:noFill/>
          <a:ln w="0">
            <a:solidFill>
              <a:srgbClr val="000000"/>
            </a:solidFill>
            <a:round/>
            <a:headEnd/>
            <a:tailEnd/>
          </a:ln>
        </p:spPr>
        <p:txBody>
          <a:bodyPr/>
          <a:lstStyle/>
          <a:p>
            <a:endParaRPr lang="en-US">
              <a:solidFill>
                <a:srgbClr val="000000"/>
              </a:solidFill>
            </a:endParaRPr>
          </a:p>
        </p:txBody>
      </p:sp>
      <p:sp>
        <p:nvSpPr>
          <p:cNvPr id="20592" name="Rectangle 322"/>
          <p:cNvSpPr>
            <a:spLocks noChangeArrowheads="1"/>
          </p:cNvSpPr>
          <p:nvPr/>
        </p:nvSpPr>
        <p:spPr bwMode="auto">
          <a:xfrm>
            <a:off x="8245475" y="5928222"/>
            <a:ext cx="104196" cy="107722"/>
          </a:xfrm>
          <a:prstGeom prst="rect">
            <a:avLst/>
          </a:prstGeom>
          <a:noFill/>
          <a:ln w="9525">
            <a:noFill/>
            <a:miter lim="800000"/>
            <a:headEnd/>
            <a:tailEnd/>
          </a:ln>
        </p:spPr>
        <p:txBody>
          <a:bodyPr wrap="none" lIns="0" tIns="0" rIns="0" bIns="0">
            <a:spAutoFit/>
          </a:bodyPr>
          <a:lstStyle/>
          <a:p>
            <a:r>
              <a:rPr lang="en-GB" sz="700">
                <a:solidFill>
                  <a:srgbClr val="000000"/>
                </a:solidFill>
              </a:rPr>
              <a:t>0.8</a:t>
            </a:r>
            <a:endParaRPr lang="en-GB">
              <a:solidFill>
                <a:srgbClr val="000000"/>
              </a:solidFill>
            </a:endParaRPr>
          </a:p>
        </p:txBody>
      </p:sp>
      <p:sp>
        <p:nvSpPr>
          <p:cNvPr id="20593" name="Line 323"/>
          <p:cNvSpPr>
            <a:spLocks noChangeShapeType="1"/>
          </p:cNvSpPr>
          <p:nvPr/>
        </p:nvSpPr>
        <p:spPr bwMode="auto">
          <a:xfrm flipV="1">
            <a:off x="8526463" y="5890121"/>
            <a:ext cx="0" cy="19050"/>
          </a:xfrm>
          <a:prstGeom prst="line">
            <a:avLst/>
          </a:prstGeom>
          <a:noFill/>
          <a:ln w="0">
            <a:solidFill>
              <a:srgbClr val="000000"/>
            </a:solidFill>
            <a:round/>
            <a:headEnd/>
            <a:tailEnd/>
          </a:ln>
        </p:spPr>
        <p:txBody>
          <a:bodyPr/>
          <a:lstStyle/>
          <a:p>
            <a:endParaRPr lang="en-US">
              <a:solidFill>
                <a:srgbClr val="000000"/>
              </a:solidFill>
            </a:endParaRPr>
          </a:p>
        </p:txBody>
      </p:sp>
      <p:sp>
        <p:nvSpPr>
          <p:cNvPr id="20594" name="Line 324"/>
          <p:cNvSpPr>
            <a:spLocks noChangeShapeType="1"/>
          </p:cNvSpPr>
          <p:nvPr/>
        </p:nvSpPr>
        <p:spPr bwMode="auto">
          <a:xfrm>
            <a:off x="8526463" y="4277221"/>
            <a:ext cx="0" cy="12700"/>
          </a:xfrm>
          <a:prstGeom prst="line">
            <a:avLst/>
          </a:prstGeom>
          <a:noFill/>
          <a:ln w="0">
            <a:solidFill>
              <a:srgbClr val="000000"/>
            </a:solidFill>
            <a:round/>
            <a:headEnd/>
            <a:tailEnd/>
          </a:ln>
        </p:spPr>
        <p:txBody>
          <a:bodyPr/>
          <a:lstStyle/>
          <a:p>
            <a:endParaRPr lang="en-US">
              <a:solidFill>
                <a:srgbClr val="000000"/>
              </a:solidFill>
            </a:endParaRPr>
          </a:p>
        </p:txBody>
      </p:sp>
      <p:sp>
        <p:nvSpPr>
          <p:cNvPr id="20595" name="Rectangle 325"/>
          <p:cNvSpPr>
            <a:spLocks noChangeArrowheads="1"/>
          </p:cNvSpPr>
          <p:nvPr/>
        </p:nvSpPr>
        <p:spPr bwMode="auto">
          <a:xfrm>
            <a:off x="8507415" y="5928222"/>
            <a:ext cx="41678" cy="107722"/>
          </a:xfrm>
          <a:prstGeom prst="rect">
            <a:avLst/>
          </a:prstGeom>
          <a:noFill/>
          <a:ln w="9525">
            <a:noFill/>
            <a:miter lim="800000"/>
            <a:headEnd/>
            <a:tailEnd/>
          </a:ln>
        </p:spPr>
        <p:txBody>
          <a:bodyPr wrap="none" lIns="0" tIns="0" rIns="0" bIns="0">
            <a:spAutoFit/>
          </a:bodyPr>
          <a:lstStyle/>
          <a:p>
            <a:r>
              <a:rPr lang="en-GB" sz="700">
                <a:solidFill>
                  <a:srgbClr val="000000"/>
                </a:solidFill>
              </a:rPr>
              <a:t>1</a:t>
            </a:r>
            <a:endParaRPr lang="en-GB">
              <a:solidFill>
                <a:srgbClr val="000000"/>
              </a:solidFill>
            </a:endParaRPr>
          </a:p>
        </p:txBody>
      </p:sp>
      <p:sp>
        <p:nvSpPr>
          <p:cNvPr id="20596" name="Line 326"/>
          <p:cNvSpPr>
            <a:spLocks noChangeShapeType="1"/>
          </p:cNvSpPr>
          <p:nvPr/>
        </p:nvSpPr>
        <p:spPr bwMode="auto">
          <a:xfrm flipV="1">
            <a:off x="8761413" y="5890121"/>
            <a:ext cx="0" cy="19050"/>
          </a:xfrm>
          <a:prstGeom prst="line">
            <a:avLst/>
          </a:prstGeom>
          <a:noFill/>
          <a:ln w="0">
            <a:solidFill>
              <a:srgbClr val="000000"/>
            </a:solidFill>
            <a:round/>
            <a:headEnd/>
            <a:tailEnd/>
          </a:ln>
        </p:spPr>
        <p:txBody>
          <a:bodyPr/>
          <a:lstStyle/>
          <a:p>
            <a:endParaRPr lang="en-US">
              <a:solidFill>
                <a:srgbClr val="000000"/>
              </a:solidFill>
            </a:endParaRPr>
          </a:p>
        </p:txBody>
      </p:sp>
      <p:sp>
        <p:nvSpPr>
          <p:cNvPr id="20597" name="Line 327"/>
          <p:cNvSpPr>
            <a:spLocks noChangeShapeType="1"/>
          </p:cNvSpPr>
          <p:nvPr/>
        </p:nvSpPr>
        <p:spPr bwMode="auto">
          <a:xfrm>
            <a:off x="8761413" y="4277221"/>
            <a:ext cx="0" cy="12700"/>
          </a:xfrm>
          <a:prstGeom prst="line">
            <a:avLst/>
          </a:prstGeom>
          <a:noFill/>
          <a:ln w="0">
            <a:solidFill>
              <a:srgbClr val="000000"/>
            </a:solidFill>
            <a:round/>
            <a:headEnd/>
            <a:tailEnd/>
          </a:ln>
        </p:spPr>
        <p:txBody>
          <a:bodyPr/>
          <a:lstStyle/>
          <a:p>
            <a:endParaRPr lang="en-US">
              <a:solidFill>
                <a:srgbClr val="000000"/>
              </a:solidFill>
            </a:endParaRPr>
          </a:p>
        </p:txBody>
      </p:sp>
      <p:sp>
        <p:nvSpPr>
          <p:cNvPr id="20598" name="Rectangle 328"/>
          <p:cNvSpPr>
            <a:spLocks noChangeArrowheads="1"/>
          </p:cNvSpPr>
          <p:nvPr/>
        </p:nvSpPr>
        <p:spPr bwMode="auto">
          <a:xfrm>
            <a:off x="8716964" y="5928222"/>
            <a:ext cx="104196" cy="107722"/>
          </a:xfrm>
          <a:prstGeom prst="rect">
            <a:avLst/>
          </a:prstGeom>
          <a:noFill/>
          <a:ln w="9525">
            <a:noFill/>
            <a:miter lim="800000"/>
            <a:headEnd/>
            <a:tailEnd/>
          </a:ln>
        </p:spPr>
        <p:txBody>
          <a:bodyPr wrap="none" lIns="0" tIns="0" rIns="0" bIns="0">
            <a:spAutoFit/>
          </a:bodyPr>
          <a:lstStyle/>
          <a:p>
            <a:r>
              <a:rPr lang="en-GB" sz="700">
                <a:solidFill>
                  <a:srgbClr val="000000"/>
                </a:solidFill>
              </a:rPr>
              <a:t>1.2</a:t>
            </a:r>
            <a:endParaRPr lang="en-GB">
              <a:solidFill>
                <a:srgbClr val="000000"/>
              </a:solidFill>
            </a:endParaRPr>
          </a:p>
        </p:txBody>
      </p:sp>
      <p:sp>
        <p:nvSpPr>
          <p:cNvPr id="20599" name="Line 329"/>
          <p:cNvSpPr>
            <a:spLocks noChangeShapeType="1"/>
          </p:cNvSpPr>
          <p:nvPr/>
        </p:nvSpPr>
        <p:spPr bwMode="auto">
          <a:xfrm flipV="1">
            <a:off x="8996363" y="5890121"/>
            <a:ext cx="0" cy="19050"/>
          </a:xfrm>
          <a:prstGeom prst="line">
            <a:avLst/>
          </a:prstGeom>
          <a:noFill/>
          <a:ln w="0">
            <a:solidFill>
              <a:srgbClr val="000000"/>
            </a:solidFill>
            <a:round/>
            <a:headEnd/>
            <a:tailEnd/>
          </a:ln>
        </p:spPr>
        <p:txBody>
          <a:bodyPr/>
          <a:lstStyle/>
          <a:p>
            <a:endParaRPr lang="en-US">
              <a:solidFill>
                <a:srgbClr val="000000"/>
              </a:solidFill>
            </a:endParaRPr>
          </a:p>
        </p:txBody>
      </p:sp>
      <p:sp>
        <p:nvSpPr>
          <p:cNvPr id="20600" name="Line 330"/>
          <p:cNvSpPr>
            <a:spLocks noChangeShapeType="1"/>
          </p:cNvSpPr>
          <p:nvPr/>
        </p:nvSpPr>
        <p:spPr bwMode="auto">
          <a:xfrm>
            <a:off x="8996363" y="4277221"/>
            <a:ext cx="0" cy="12700"/>
          </a:xfrm>
          <a:prstGeom prst="line">
            <a:avLst/>
          </a:prstGeom>
          <a:noFill/>
          <a:ln w="0">
            <a:solidFill>
              <a:srgbClr val="000000"/>
            </a:solidFill>
            <a:round/>
            <a:headEnd/>
            <a:tailEnd/>
          </a:ln>
        </p:spPr>
        <p:txBody>
          <a:bodyPr/>
          <a:lstStyle/>
          <a:p>
            <a:endParaRPr lang="en-US">
              <a:solidFill>
                <a:srgbClr val="000000"/>
              </a:solidFill>
            </a:endParaRPr>
          </a:p>
        </p:txBody>
      </p:sp>
      <p:sp>
        <p:nvSpPr>
          <p:cNvPr id="20601" name="Rectangle 331"/>
          <p:cNvSpPr>
            <a:spLocks noChangeArrowheads="1"/>
          </p:cNvSpPr>
          <p:nvPr/>
        </p:nvSpPr>
        <p:spPr bwMode="auto">
          <a:xfrm>
            <a:off x="8951914" y="5928222"/>
            <a:ext cx="104196" cy="107722"/>
          </a:xfrm>
          <a:prstGeom prst="rect">
            <a:avLst/>
          </a:prstGeom>
          <a:noFill/>
          <a:ln w="9525">
            <a:noFill/>
            <a:miter lim="800000"/>
            <a:headEnd/>
            <a:tailEnd/>
          </a:ln>
        </p:spPr>
        <p:txBody>
          <a:bodyPr wrap="none" lIns="0" tIns="0" rIns="0" bIns="0">
            <a:spAutoFit/>
          </a:bodyPr>
          <a:lstStyle/>
          <a:p>
            <a:r>
              <a:rPr lang="en-GB" sz="700">
                <a:solidFill>
                  <a:srgbClr val="000000"/>
                </a:solidFill>
              </a:rPr>
              <a:t>1.4</a:t>
            </a:r>
            <a:endParaRPr lang="en-GB">
              <a:solidFill>
                <a:srgbClr val="000000"/>
              </a:solidFill>
            </a:endParaRPr>
          </a:p>
        </p:txBody>
      </p:sp>
      <p:sp>
        <p:nvSpPr>
          <p:cNvPr id="20602" name="Line 332"/>
          <p:cNvSpPr>
            <a:spLocks noChangeShapeType="1"/>
          </p:cNvSpPr>
          <p:nvPr/>
        </p:nvSpPr>
        <p:spPr bwMode="auto">
          <a:xfrm>
            <a:off x="7362828" y="4277221"/>
            <a:ext cx="1270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603" name="Line 333"/>
          <p:cNvSpPr>
            <a:spLocks noChangeShapeType="1"/>
          </p:cNvSpPr>
          <p:nvPr/>
        </p:nvSpPr>
        <p:spPr bwMode="auto">
          <a:xfrm flipH="1">
            <a:off x="8977313" y="4277221"/>
            <a:ext cx="1905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604" name="Line 335"/>
          <p:cNvSpPr>
            <a:spLocks noChangeShapeType="1"/>
          </p:cNvSpPr>
          <p:nvPr/>
        </p:nvSpPr>
        <p:spPr bwMode="auto">
          <a:xfrm>
            <a:off x="7362828" y="4455021"/>
            <a:ext cx="1270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605" name="Line 336"/>
          <p:cNvSpPr>
            <a:spLocks noChangeShapeType="1"/>
          </p:cNvSpPr>
          <p:nvPr/>
        </p:nvSpPr>
        <p:spPr bwMode="auto">
          <a:xfrm flipH="1">
            <a:off x="8977313" y="4455021"/>
            <a:ext cx="1905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606" name="Line 338"/>
          <p:cNvSpPr>
            <a:spLocks noChangeShapeType="1"/>
          </p:cNvSpPr>
          <p:nvPr/>
        </p:nvSpPr>
        <p:spPr bwMode="auto">
          <a:xfrm>
            <a:off x="7362828" y="4639171"/>
            <a:ext cx="1270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607" name="Line 339"/>
          <p:cNvSpPr>
            <a:spLocks noChangeShapeType="1"/>
          </p:cNvSpPr>
          <p:nvPr/>
        </p:nvSpPr>
        <p:spPr bwMode="auto">
          <a:xfrm flipH="1">
            <a:off x="8977313" y="4639171"/>
            <a:ext cx="1905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608" name="Line 341"/>
          <p:cNvSpPr>
            <a:spLocks noChangeShapeType="1"/>
          </p:cNvSpPr>
          <p:nvPr/>
        </p:nvSpPr>
        <p:spPr bwMode="auto">
          <a:xfrm>
            <a:off x="7362828" y="4816971"/>
            <a:ext cx="1270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609" name="Line 342"/>
          <p:cNvSpPr>
            <a:spLocks noChangeShapeType="1"/>
          </p:cNvSpPr>
          <p:nvPr/>
        </p:nvSpPr>
        <p:spPr bwMode="auto">
          <a:xfrm flipH="1">
            <a:off x="8977313" y="4816971"/>
            <a:ext cx="1905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610" name="Line 344"/>
          <p:cNvSpPr>
            <a:spLocks noChangeShapeType="1"/>
          </p:cNvSpPr>
          <p:nvPr/>
        </p:nvSpPr>
        <p:spPr bwMode="auto">
          <a:xfrm>
            <a:off x="7362828" y="5001121"/>
            <a:ext cx="1270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611" name="Line 345"/>
          <p:cNvSpPr>
            <a:spLocks noChangeShapeType="1"/>
          </p:cNvSpPr>
          <p:nvPr/>
        </p:nvSpPr>
        <p:spPr bwMode="auto">
          <a:xfrm flipH="1">
            <a:off x="8977313" y="5001121"/>
            <a:ext cx="1905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612" name="Line 347"/>
          <p:cNvSpPr>
            <a:spLocks noChangeShapeType="1"/>
          </p:cNvSpPr>
          <p:nvPr/>
        </p:nvSpPr>
        <p:spPr bwMode="auto">
          <a:xfrm>
            <a:off x="7362828" y="5178921"/>
            <a:ext cx="1270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613" name="Line 348"/>
          <p:cNvSpPr>
            <a:spLocks noChangeShapeType="1"/>
          </p:cNvSpPr>
          <p:nvPr/>
        </p:nvSpPr>
        <p:spPr bwMode="auto">
          <a:xfrm flipH="1">
            <a:off x="8977313" y="5178921"/>
            <a:ext cx="1905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614" name="Line 350"/>
          <p:cNvSpPr>
            <a:spLocks noChangeShapeType="1"/>
          </p:cNvSpPr>
          <p:nvPr/>
        </p:nvSpPr>
        <p:spPr bwMode="auto">
          <a:xfrm>
            <a:off x="7362828" y="5363071"/>
            <a:ext cx="1270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615" name="Line 351"/>
          <p:cNvSpPr>
            <a:spLocks noChangeShapeType="1"/>
          </p:cNvSpPr>
          <p:nvPr/>
        </p:nvSpPr>
        <p:spPr bwMode="auto">
          <a:xfrm flipH="1">
            <a:off x="8977313" y="5363071"/>
            <a:ext cx="1905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616" name="Line 353"/>
          <p:cNvSpPr>
            <a:spLocks noChangeShapeType="1"/>
          </p:cNvSpPr>
          <p:nvPr/>
        </p:nvSpPr>
        <p:spPr bwMode="auto">
          <a:xfrm>
            <a:off x="7362828" y="5540871"/>
            <a:ext cx="1270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617" name="Line 354"/>
          <p:cNvSpPr>
            <a:spLocks noChangeShapeType="1"/>
          </p:cNvSpPr>
          <p:nvPr/>
        </p:nvSpPr>
        <p:spPr bwMode="auto">
          <a:xfrm flipH="1">
            <a:off x="8977313" y="5540871"/>
            <a:ext cx="1905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618" name="Line 356"/>
          <p:cNvSpPr>
            <a:spLocks noChangeShapeType="1"/>
          </p:cNvSpPr>
          <p:nvPr/>
        </p:nvSpPr>
        <p:spPr bwMode="auto">
          <a:xfrm>
            <a:off x="7362828" y="5725021"/>
            <a:ext cx="1270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619" name="Line 357"/>
          <p:cNvSpPr>
            <a:spLocks noChangeShapeType="1"/>
          </p:cNvSpPr>
          <p:nvPr/>
        </p:nvSpPr>
        <p:spPr bwMode="auto">
          <a:xfrm flipH="1">
            <a:off x="8977313" y="5725021"/>
            <a:ext cx="1905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620" name="Line 359"/>
          <p:cNvSpPr>
            <a:spLocks noChangeShapeType="1"/>
          </p:cNvSpPr>
          <p:nvPr/>
        </p:nvSpPr>
        <p:spPr bwMode="auto">
          <a:xfrm>
            <a:off x="7362828" y="5909171"/>
            <a:ext cx="1270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621" name="Line 360"/>
          <p:cNvSpPr>
            <a:spLocks noChangeShapeType="1"/>
          </p:cNvSpPr>
          <p:nvPr/>
        </p:nvSpPr>
        <p:spPr bwMode="auto">
          <a:xfrm flipH="1">
            <a:off x="8977313" y="5909171"/>
            <a:ext cx="1905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622" name="Line 362"/>
          <p:cNvSpPr>
            <a:spLocks noChangeShapeType="1"/>
          </p:cNvSpPr>
          <p:nvPr/>
        </p:nvSpPr>
        <p:spPr bwMode="auto">
          <a:xfrm>
            <a:off x="7362828" y="5909171"/>
            <a:ext cx="1633538" cy="0"/>
          </a:xfrm>
          <a:prstGeom prst="line">
            <a:avLst/>
          </a:prstGeom>
          <a:noFill/>
          <a:ln w="0">
            <a:solidFill>
              <a:srgbClr val="000000"/>
            </a:solidFill>
            <a:round/>
            <a:headEnd/>
            <a:tailEnd/>
          </a:ln>
        </p:spPr>
        <p:txBody>
          <a:bodyPr/>
          <a:lstStyle/>
          <a:p>
            <a:endParaRPr lang="en-US">
              <a:solidFill>
                <a:srgbClr val="000000"/>
              </a:solidFill>
            </a:endParaRPr>
          </a:p>
        </p:txBody>
      </p:sp>
      <p:sp>
        <p:nvSpPr>
          <p:cNvPr id="20623" name="Line 363"/>
          <p:cNvSpPr>
            <a:spLocks noChangeShapeType="1"/>
          </p:cNvSpPr>
          <p:nvPr/>
        </p:nvSpPr>
        <p:spPr bwMode="auto">
          <a:xfrm>
            <a:off x="7362828" y="4277221"/>
            <a:ext cx="1633538" cy="0"/>
          </a:xfrm>
          <a:prstGeom prst="line">
            <a:avLst/>
          </a:prstGeom>
          <a:noFill/>
          <a:ln w="0">
            <a:solidFill>
              <a:srgbClr val="000000"/>
            </a:solidFill>
            <a:round/>
            <a:headEnd/>
            <a:tailEnd/>
          </a:ln>
        </p:spPr>
        <p:txBody>
          <a:bodyPr/>
          <a:lstStyle/>
          <a:p>
            <a:endParaRPr lang="en-US">
              <a:solidFill>
                <a:srgbClr val="000000"/>
              </a:solidFill>
            </a:endParaRPr>
          </a:p>
        </p:txBody>
      </p:sp>
      <p:sp>
        <p:nvSpPr>
          <p:cNvPr id="20624" name="Line 364"/>
          <p:cNvSpPr>
            <a:spLocks noChangeShapeType="1"/>
          </p:cNvSpPr>
          <p:nvPr/>
        </p:nvSpPr>
        <p:spPr bwMode="auto">
          <a:xfrm>
            <a:off x="8996363" y="4277221"/>
            <a:ext cx="0" cy="1631950"/>
          </a:xfrm>
          <a:prstGeom prst="line">
            <a:avLst/>
          </a:prstGeom>
          <a:noFill/>
          <a:ln w="0">
            <a:solidFill>
              <a:srgbClr val="000000"/>
            </a:solidFill>
            <a:round/>
            <a:headEnd/>
            <a:tailEnd/>
          </a:ln>
        </p:spPr>
        <p:txBody>
          <a:bodyPr/>
          <a:lstStyle/>
          <a:p>
            <a:endParaRPr lang="en-US">
              <a:solidFill>
                <a:srgbClr val="000000"/>
              </a:solidFill>
            </a:endParaRPr>
          </a:p>
        </p:txBody>
      </p:sp>
      <p:sp>
        <p:nvSpPr>
          <p:cNvPr id="20625" name="Line 365"/>
          <p:cNvSpPr>
            <a:spLocks noChangeShapeType="1"/>
          </p:cNvSpPr>
          <p:nvPr/>
        </p:nvSpPr>
        <p:spPr bwMode="auto">
          <a:xfrm>
            <a:off x="7362825" y="4277221"/>
            <a:ext cx="0" cy="1631950"/>
          </a:xfrm>
          <a:prstGeom prst="line">
            <a:avLst/>
          </a:prstGeom>
          <a:noFill/>
          <a:ln w="0">
            <a:solidFill>
              <a:srgbClr val="000000"/>
            </a:solidFill>
            <a:round/>
            <a:headEnd/>
            <a:tailEnd/>
          </a:ln>
        </p:spPr>
        <p:txBody>
          <a:bodyPr/>
          <a:lstStyle/>
          <a:p>
            <a:endParaRPr lang="en-US">
              <a:solidFill>
                <a:srgbClr val="000000"/>
              </a:solidFill>
            </a:endParaRPr>
          </a:p>
        </p:txBody>
      </p:sp>
      <p:sp>
        <p:nvSpPr>
          <p:cNvPr id="20626" name="Freeform 366"/>
          <p:cNvSpPr>
            <a:spLocks/>
          </p:cNvSpPr>
          <p:nvPr/>
        </p:nvSpPr>
        <p:spPr bwMode="auto">
          <a:xfrm>
            <a:off x="7362828" y="4435971"/>
            <a:ext cx="704850" cy="1231900"/>
          </a:xfrm>
          <a:custGeom>
            <a:avLst/>
            <a:gdLst>
              <a:gd name="T0" fmla="*/ 2147483647 w 444"/>
              <a:gd name="T1" fmla="*/ 2147483647 h 776"/>
              <a:gd name="T2" fmla="*/ 2147483647 w 444"/>
              <a:gd name="T3" fmla="*/ 2147483647 h 776"/>
              <a:gd name="T4" fmla="*/ 2147483647 w 444"/>
              <a:gd name="T5" fmla="*/ 2147483647 h 776"/>
              <a:gd name="T6" fmla="*/ 2147483647 w 444"/>
              <a:gd name="T7" fmla="*/ 2147483647 h 776"/>
              <a:gd name="T8" fmla="*/ 2147483647 w 444"/>
              <a:gd name="T9" fmla="*/ 2147483647 h 776"/>
              <a:gd name="T10" fmla="*/ 2147483647 w 444"/>
              <a:gd name="T11" fmla="*/ 2147483647 h 776"/>
              <a:gd name="T12" fmla="*/ 2147483647 w 444"/>
              <a:gd name="T13" fmla="*/ 2147483647 h 776"/>
              <a:gd name="T14" fmla="*/ 2147483647 w 444"/>
              <a:gd name="T15" fmla="*/ 2147483647 h 776"/>
              <a:gd name="T16" fmla="*/ 2147483647 w 444"/>
              <a:gd name="T17" fmla="*/ 2147483647 h 776"/>
              <a:gd name="T18" fmla="*/ 2147483647 w 444"/>
              <a:gd name="T19" fmla="*/ 2147483647 h 776"/>
              <a:gd name="T20" fmla="*/ 2147483647 w 444"/>
              <a:gd name="T21" fmla="*/ 2147483647 h 776"/>
              <a:gd name="T22" fmla="*/ 2147483647 w 444"/>
              <a:gd name="T23" fmla="*/ 2147483647 h 776"/>
              <a:gd name="T24" fmla="*/ 2147483647 w 444"/>
              <a:gd name="T25" fmla="*/ 2147483647 h 776"/>
              <a:gd name="T26" fmla="*/ 2147483647 w 444"/>
              <a:gd name="T27" fmla="*/ 2147483647 h 776"/>
              <a:gd name="T28" fmla="*/ 2147483647 w 444"/>
              <a:gd name="T29" fmla="*/ 2147483647 h 776"/>
              <a:gd name="T30" fmla="*/ 2147483647 w 444"/>
              <a:gd name="T31" fmla="*/ 2147483647 h 776"/>
              <a:gd name="T32" fmla="*/ 2147483647 w 444"/>
              <a:gd name="T33" fmla="*/ 2147483647 h 776"/>
              <a:gd name="T34" fmla="*/ 2147483647 w 444"/>
              <a:gd name="T35" fmla="*/ 2147483647 h 776"/>
              <a:gd name="T36" fmla="*/ 2147483647 w 444"/>
              <a:gd name="T37" fmla="*/ 2147483647 h 776"/>
              <a:gd name="T38" fmla="*/ 2147483647 w 444"/>
              <a:gd name="T39" fmla="*/ 2147483647 h 776"/>
              <a:gd name="T40" fmla="*/ 2147483647 w 444"/>
              <a:gd name="T41" fmla="*/ 2147483647 h 776"/>
              <a:gd name="T42" fmla="*/ 2147483647 w 444"/>
              <a:gd name="T43" fmla="*/ 2147483647 h 776"/>
              <a:gd name="T44" fmla="*/ 2147483647 w 444"/>
              <a:gd name="T45" fmla="*/ 2147483647 h 776"/>
              <a:gd name="T46" fmla="*/ 2147483647 w 444"/>
              <a:gd name="T47" fmla="*/ 2147483647 h 776"/>
              <a:gd name="T48" fmla="*/ 2147483647 w 444"/>
              <a:gd name="T49" fmla="*/ 2147483647 h 776"/>
              <a:gd name="T50" fmla="*/ 2147483647 w 444"/>
              <a:gd name="T51" fmla="*/ 2147483647 h 776"/>
              <a:gd name="T52" fmla="*/ 2147483647 w 444"/>
              <a:gd name="T53" fmla="*/ 2147483647 h 776"/>
              <a:gd name="T54" fmla="*/ 2147483647 w 444"/>
              <a:gd name="T55" fmla="*/ 2147483647 h 776"/>
              <a:gd name="T56" fmla="*/ 2147483647 w 444"/>
              <a:gd name="T57" fmla="*/ 2147483647 h 776"/>
              <a:gd name="T58" fmla="*/ 2147483647 w 444"/>
              <a:gd name="T59" fmla="*/ 2147483647 h 776"/>
              <a:gd name="T60" fmla="*/ 2147483647 w 444"/>
              <a:gd name="T61" fmla="*/ 2147483647 h 776"/>
              <a:gd name="T62" fmla="*/ 2147483647 w 444"/>
              <a:gd name="T63" fmla="*/ 2147483647 h 776"/>
              <a:gd name="T64" fmla="*/ 2147483647 w 444"/>
              <a:gd name="T65" fmla="*/ 2147483647 h 776"/>
              <a:gd name="T66" fmla="*/ 2147483647 w 444"/>
              <a:gd name="T67" fmla="*/ 2147483647 h 776"/>
              <a:gd name="T68" fmla="*/ 2147483647 w 444"/>
              <a:gd name="T69" fmla="*/ 2147483647 h 776"/>
              <a:gd name="T70" fmla="*/ 2147483647 w 444"/>
              <a:gd name="T71" fmla="*/ 2147483647 h 776"/>
              <a:gd name="T72" fmla="*/ 2147483647 w 444"/>
              <a:gd name="T73" fmla="*/ 2147483647 h 776"/>
              <a:gd name="T74" fmla="*/ 2147483647 w 444"/>
              <a:gd name="T75" fmla="*/ 2147483647 h 776"/>
              <a:gd name="T76" fmla="*/ 2147483647 w 444"/>
              <a:gd name="T77" fmla="*/ 2147483647 h 776"/>
              <a:gd name="T78" fmla="*/ 2147483647 w 444"/>
              <a:gd name="T79" fmla="*/ 2147483647 h 776"/>
              <a:gd name="T80" fmla="*/ 2147483647 w 444"/>
              <a:gd name="T81" fmla="*/ 2147483647 h 776"/>
              <a:gd name="T82" fmla="*/ 2147483647 w 444"/>
              <a:gd name="T83" fmla="*/ 2147483647 h 77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44"/>
              <a:gd name="T127" fmla="*/ 0 h 776"/>
              <a:gd name="T128" fmla="*/ 444 w 444"/>
              <a:gd name="T129" fmla="*/ 776 h 77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44" h="776">
                <a:moveTo>
                  <a:pt x="0" y="584"/>
                </a:moveTo>
                <a:lnTo>
                  <a:pt x="4" y="584"/>
                </a:lnTo>
                <a:lnTo>
                  <a:pt x="8" y="584"/>
                </a:lnTo>
                <a:lnTo>
                  <a:pt x="12" y="584"/>
                </a:lnTo>
                <a:lnTo>
                  <a:pt x="16" y="584"/>
                </a:lnTo>
                <a:lnTo>
                  <a:pt x="20" y="584"/>
                </a:lnTo>
                <a:lnTo>
                  <a:pt x="24" y="584"/>
                </a:lnTo>
                <a:lnTo>
                  <a:pt x="28" y="588"/>
                </a:lnTo>
                <a:lnTo>
                  <a:pt x="32" y="588"/>
                </a:lnTo>
                <a:lnTo>
                  <a:pt x="36" y="588"/>
                </a:lnTo>
                <a:lnTo>
                  <a:pt x="40" y="592"/>
                </a:lnTo>
                <a:lnTo>
                  <a:pt x="40" y="596"/>
                </a:lnTo>
                <a:lnTo>
                  <a:pt x="44" y="600"/>
                </a:lnTo>
                <a:lnTo>
                  <a:pt x="48" y="604"/>
                </a:lnTo>
                <a:lnTo>
                  <a:pt x="52" y="612"/>
                </a:lnTo>
                <a:lnTo>
                  <a:pt x="56" y="620"/>
                </a:lnTo>
                <a:lnTo>
                  <a:pt x="60" y="632"/>
                </a:lnTo>
                <a:lnTo>
                  <a:pt x="64" y="640"/>
                </a:lnTo>
                <a:lnTo>
                  <a:pt x="72" y="656"/>
                </a:lnTo>
                <a:lnTo>
                  <a:pt x="76" y="668"/>
                </a:lnTo>
                <a:lnTo>
                  <a:pt x="84" y="680"/>
                </a:lnTo>
                <a:lnTo>
                  <a:pt x="92" y="688"/>
                </a:lnTo>
                <a:lnTo>
                  <a:pt x="100" y="696"/>
                </a:lnTo>
                <a:lnTo>
                  <a:pt x="112" y="700"/>
                </a:lnTo>
                <a:lnTo>
                  <a:pt x="124" y="700"/>
                </a:lnTo>
                <a:lnTo>
                  <a:pt x="132" y="692"/>
                </a:lnTo>
                <a:lnTo>
                  <a:pt x="140" y="676"/>
                </a:lnTo>
                <a:lnTo>
                  <a:pt x="148" y="656"/>
                </a:lnTo>
                <a:lnTo>
                  <a:pt x="152" y="628"/>
                </a:lnTo>
                <a:lnTo>
                  <a:pt x="156" y="596"/>
                </a:lnTo>
                <a:lnTo>
                  <a:pt x="156" y="480"/>
                </a:lnTo>
                <a:lnTo>
                  <a:pt x="148" y="432"/>
                </a:lnTo>
                <a:lnTo>
                  <a:pt x="144" y="384"/>
                </a:lnTo>
                <a:lnTo>
                  <a:pt x="132" y="332"/>
                </a:lnTo>
                <a:lnTo>
                  <a:pt x="120" y="276"/>
                </a:lnTo>
                <a:lnTo>
                  <a:pt x="108" y="220"/>
                </a:lnTo>
                <a:lnTo>
                  <a:pt x="92" y="168"/>
                </a:lnTo>
                <a:lnTo>
                  <a:pt x="76" y="120"/>
                </a:lnTo>
                <a:lnTo>
                  <a:pt x="64" y="76"/>
                </a:lnTo>
                <a:lnTo>
                  <a:pt x="52" y="44"/>
                </a:lnTo>
                <a:lnTo>
                  <a:pt x="40" y="20"/>
                </a:lnTo>
                <a:lnTo>
                  <a:pt x="36" y="4"/>
                </a:lnTo>
                <a:lnTo>
                  <a:pt x="36" y="0"/>
                </a:lnTo>
                <a:lnTo>
                  <a:pt x="40" y="8"/>
                </a:lnTo>
                <a:lnTo>
                  <a:pt x="52" y="28"/>
                </a:lnTo>
                <a:lnTo>
                  <a:pt x="64" y="60"/>
                </a:lnTo>
                <a:lnTo>
                  <a:pt x="84" y="96"/>
                </a:lnTo>
                <a:lnTo>
                  <a:pt x="100" y="144"/>
                </a:lnTo>
                <a:lnTo>
                  <a:pt x="120" y="196"/>
                </a:lnTo>
                <a:lnTo>
                  <a:pt x="140" y="256"/>
                </a:lnTo>
                <a:lnTo>
                  <a:pt x="156" y="316"/>
                </a:lnTo>
                <a:lnTo>
                  <a:pt x="172" y="376"/>
                </a:lnTo>
                <a:lnTo>
                  <a:pt x="188" y="440"/>
                </a:lnTo>
                <a:lnTo>
                  <a:pt x="200" y="496"/>
                </a:lnTo>
                <a:lnTo>
                  <a:pt x="208" y="544"/>
                </a:lnTo>
                <a:lnTo>
                  <a:pt x="216" y="580"/>
                </a:lnTo>
                <a:lnTo>
                  <a:pt x="224" y="612"/>
                </a:lnTo>
                <a:lnTo>
                  <a:pt x="232" y="632"/>
                </a:lnTo>
                <a:lnTo>
                  <a:pt x="240" y="644"/>
                </a:lnTo>
                <a:lnTo>
                  <a:pt x="244" y="640"/>
                </a:lnTo>
                <a:lnTo>
                  <a:pt x="252" y="628"/>
                </a:lnTo>
                <a:lnTo>
                  <a:pt x="260" y="608"/>
                </a:lnTo>
                <a:lnTo>
                  <a:pt x="264" y="576"/>
                </a:lnTo>
                <a:lnTo>
                  <a:pt x="272" y="540"/>
                </a:lnTo>
                <a:lnTo>
                  <a:pt x="272" y="500"/>
                </a:lnTo>
                <a:lnTo>
                  <a:pt x="276" y="460"/>
                </a:lnTo>
                <a:lnTo>
                  <a:pt x="280" y="420"/>
                </a:lnTo>
                <a:lnTo>
                  <a:pt x="280" y="352"/>
                </a:lnTo>
                <a:lnTo>
                  <a:pt x="284" y="328"/>
                </a:lnTo>
                <a:lnTo>
                  <a:pt x="288" y="308"/>
                </a:lnTo>
                <a:lnTo>
                  <a:pt x="296" y="300"/>
                </a:lnTo>
                <a:lnTo>
                  <a:pt x="304" y="300"/>
                </a:lnTo>
                <a:lnTo>
                  <a:pt x="316" y="304"/>
                </a:lnTo>
                <a:lnTo>
                  <a:pt x="328" y="316"/>
                </a:lnTo>
                <a:lnTo>
                  <a:pt x="344" y="332"/>
                </a:lnTo>
                <a:lnTo>
                  <a:pt x="360" y="356"/>
                </a:lnTo>
                <a:lnTo>
                  <a:pt x="372" y="384"/>
                </a:lnTo>
                <a:lnTo>
                  <a:pt x="384" y="420"/>
                </a:lnTo>
                <a:lnTo>
                  <a:pt x="396" y="460"/>
                </a:lnTo>
                <a:lnTo>
                  <a:pt x="400" y="500"/>
                </a:lnTo>
                <a:lnTo>
                  <a:pt x="404" y="548"/>
                </a:lnTo>
                <a:lnTo>
                  <a:pt x="404" y="592"/>
                </a:lnTo>
                <a:lnTo>
                  <a:pt x="400" y="632"/>
                </a:lnTo>
                <a:lnTo>
                  <a:pt x="392" y="668"/>
                </a:lnTo>
                <a:lnTo>
                  <a:pt x="384" y="700"/>
                </a:lnTo>
                <a:lnTo>
                  <a:pt x="376" y="728"/>
                </a:lnTo>
                <a:lnTo>
                  <a:pt x="360" y="752"/>
                </a:lnTo>
                <a:lnTo>
                  <a:pt x="348" y="764"/>
                </a:lnTo>
                <a:lnTo>
                  <a:pt x="336" y="772"/>
                </a:lnTo>
                <a:lnTo>
                  <a:pt x="324" y="776"/>
                </a:lnTo>
                <a:lnTo>
                  <a:pt x="308" y="768"/>
                </a:lnTo>
                <a:lnTo>
                  <a:pt x="300" y="756"/>
                </a:lnTo>
                <a:lnTo>
                  <a:pt x="288" y="740"/>
                </a:lnTo>
                <a:lnTo>
                  <a:pt x="280" y="720"/>
                </a:lnTo>
                <a:lnTo>
                  <a:pt x="272" y="700"/>
                </a:lnTo>
                <a:lnTo>
                  <a:pt x="264" y="676"/>
                </a:lnTo>
                <a:lnTo>
                  <a:pt x="260" y="652"/>
                </a:lnTo>
                <a:lnTo>
                  <a:pt x="256" y="628"/>
                </a:lnTo>
                <a:lnTo>
                  <a:pt x="256" y="576"/>
                </a:lnTo>
                <a:lnTo>
                  <a:pt x="260" y="564"/>
                </a:lnTo>
                <a:lnTo>
                  <a:pt x="268" y="556"/>
                </a:lnTo>
                <a:lnTo>
                  <a:pt x="272" y="552"/>
                </a:lnTo>
                <a:lnTo>
                  <a:pt x="280" y="556"/>
                </a:lnTo>
                <a:lnTo>
                  <a:pt x="292" y="556"/>
                </a:lnTo>
                <a:lnTo>
                  <a:pt x="300" y="564"/>
                </a:lnTo>
                <a:lnTo>
                  <a:pt x="312" y="572"/>
                </a:lnTo>
                <a:lnTo>
                  <a:pt x="320" y="584"/>
                </a:lnTo>
                <a:lnTo>
                  <a:pt x="332" y="596"/>
                </a:lnTo>
                <a:lnTo>
                  <a:pt x="340" y="612"/>
                </a:lnTo>
                <a:lnTo>
                  <a:pt x="348" y="628"/>
                </a:lnTo>
                <a:lnTo>
                  <a:pt x="360" y="644"/>
                </a:lnTo>
                <a:lnTo>
                  <a:pt x="368" y="664"/>
                </a:lnTo>
                <a:lnTo>
                  <a:pt x="376" y="680"/>
                </a:lnTo>
                <a:lnTo>
                  <a:pt x="384" y="696"/>
                </a:lnTo>
                <a:lnTo>
                  <a:pt x="392" y="712"/>
                </a:lnTo>
                <a:lnTo>
                  <a:pt x="400" y="724"/>
                </a:lnTo>
                <a:lnTo>
                  <a:pt x="408" y="732"/>
                </a:lnTo>
                <a:lnTo>
                  <a:pt x="412" y="740"/>
                </a:lnTo>
                <a:lnTo>
                  <a:pt x="420" y="744"/>
                </a:lnTo>
                <a:lnTo>
                  <a:pt x="424" y="744"/>
                </a:lnTo>
                <a:lnTo>
                  <a:pt x="432" y="744"/>
                </a:lnTo>
                <a:lnTo>
                  <a:pt x="436" y="732"/>
                </a:lnTo>
                <a:lnTo>
                  <a:pt x="440" y="712"/>
                </a:lnTo>
                <a:lnTo>
                  <a:pt x="444" y="688"/>
                </a:lnTo>
                <a:lnTo>
                  <a:pt x="444" y="580"/>
                </a:lnTo>
                <a:lnTo>
                  <a:pt x="440" y="532"/>
                </a:lnTo>
                <a:lnTo>
                  <a:pt x="432" y="480"/>
                </a:lnTo>
                <a:lnTo>
                  <a:pt x="428" y="420"/>
                </a:lnTo>
              </a:path>
            </a:pathLst>
          </a:custGeom>
          <a:noFill/>
          <a:ln w="31750" cap="flat">
            <a:solidFill>
              <a:srgbClr val="CCCCCC"/>
            </a:solidFill>
            <a:prstDash val="solid"/>
            <a:round/>
            <a:headEnd/>
            <a:tailEnd/>
          </a:ln>
        </p:spPr>
        <p:txBody>
          <a:bodyPr/>
          <a:lstStyle/>
          <a:p>
            <a:endParaRPr lang="en-US">
              <a:solidFill>
                <a:srgbClr val="000000"/>
              </a:solidFill>
            </a:endParaRPr>
          </a:p>
        </p:txBody>
      </p:sp>
      <p:sp>
        <p:nvSpPr>
          <p:cNvPr id="20627" name="Freeform 367"/>
          <p:cNvSpPr>
            <a:spLocks/>
          </p:cNvSpPr>
          <p:nvPr/>
        </p:nvSpPr>
        <p:spPr bwMode="auto">
          <a:xfrm>
            <a:off x="7851776" y="4397871"/>
            <a:ext cx="681038" cy="1276350"/>
          </a:xfrm>
          <a:custGeom>
            <a:avLst/>
            <a:gdLst>
              <a:gd name="T0" fmla="*/ 2147483647 w 429"/>
              <a:gd name="T1" fmla="*/ 2147483647 h 804"/>
              <a:gd name="T2" fmla="*/ 2147483647 w 429"/>
              <a:gd name="T3" fmla="*/ 2147483647 h 804"/>
              <a:gd name="T4" fmla="*/ 2147483647 w 429"/>
              <a:gd name="T5" fmla="*/ 2147483647 h 804"/>
              <a:gd name="T6" fmla="*/ 2147483647 w 429"/>
              <a:gd name="T7" fmla="*/ 2147483647 h 804"/>
              <a:gd name="T8" fmla="*/ 0 w 429"/>
              <a:gd name="T9" fmla="*/ 2147483647 h 804"/>
              <a:gd name="T10" fmla="*/ 2147483647 w 429"/>
              <a:gd name="T11" fmla="*/ 0 h 804"/>
              <a:gd name="T12" fmla="*/ 2147483647 w 429"/>
              <a:gd name="T13" fmla="*/ 2147483647 h 804"/>
              <a:gd name="T14" fmla="*/ 2147483647 w 429"/>
              <a:gd name="T15" fmla="*/ 2147483647 h 804"/>
              <a:gd name="T16" fmla="*/ 2147483647 w 429"/>
              <a:gd name="T17" fmla="*/ 2147483647 h 804"/>
              <a:gd name="T18" fmla="*/ 2147483647 w 429"/>
              <a:gd name="T19" fmla="*/ 2147483647 h 804"/>
              <a:gd name="T20" fmla="*/ 2147483647 w 429"/>
              <a:gd name="T21" fmla="*/ 2147483647 h 804"/>
              <a:gd name="T22" fmla="*/ 2147483647 w 429"/>
              <a:gd name="T23" fmla="*/ 2147483647 h 804"/>
              <a:gd name="T24" fmla="*/ 2147483647 w 429"/>
              <a:gd name="T25" fmla="*/ 2147483647 h 804"/>
              <a:gd name="T26" fmla="*/ 2147483647 w 429"/>
              <a:gd name="T27" fmla="*/ 2147483647 h 804"/>
              <a:gd name="T28" fmla="*/ 2147483647 w 429"/>
              <a:gd name="T29" fmla="*/ 2147483647 h 804"/>
              <a:gd name="T30" fmla="*/ 2147483647 w 429"/>
              <a:gd name="T31" fmla="*/ 2147483647 h 804"/>
              <a:gd name="T32" fmla="*/ 2147483647 w 429"/>
              <a:gd name="T33" fmla="*/ 2147483647 h 804"/>
              <a:gd name="T34" fmla="*/ 2147483647 w 429"/>
              <a:gd name="T35" fmla="*/ 2147483647 h 804"/>
              <a:gd name="T36" fmla="*/ 2147483647 w 429"/>
              <a:gd name="T37" fmla="*/ 2147483647 h 804"/>
              <a:gd name="T38" fmla="*/ 2147483647 w 429"/>
              <a:gd name="T39" fmla="*/ 2147483647 h 804"/>
              <a:gd name="T40" fmla="*/ 2147483647 w 429"/>
              <a:gd name="T41" fmla="*/ 2147483647 h 804"/>
              <a:gd name="T42" fmla="*/ 2147483647 w 429"/>
              <a:gd name="T43" fmla="*/ 2147483647 h 804"/>
              <a:gd name="T44" fmla="*/ 2147483647 w 429"/>
              <a:gd name="T45" fmla="*/ 2147483647 h 804"/>
              <a:gd name="T46" fmla="*/ 2147483647 w 429"/>
              <a:gd name="T47" fmla="*/ 2147483647 h 804"/>
              <a:gd name="T48" fmla="*/ 2147483647 w 429"/>
              <a:gd name="T49" fmla="*/ 2147483647 h 804"/>
              <a:gd name="T50" fmla="*/ 2147483647 w 429"/>
              <a:gd name="T51" fmla="*/ 2147483647 h 804"/>
              <a:gd name="T52" fmla="*/ 2147483647 w 429"/>
              <a:gd name="T53" fmla="*/ 2147483647 h 804"/>
              <a:gd name="T54" fmla="*/ 2147483647 w 429"/>
              <a:gd name="T55" fmla="*/ 2147483647 h 804"/>
              <a:gd name="T56" fmla="*/ 2147483647 w 429"/>
              <a:gd name="T57" fmla="*/ 2147483647 h 804"/>
              <a:gd name="T58" fmla="*/ 2147483647 w 429"/>
              <a:gd name="T59" fmla="*/ 2147483647 h 804"/>
              <a:gd name="T60" fmla="*/ 2147483647 w 429"/>
              <a:gd name="T61" fmla="*/ 2147483647 h 804"/>
              <a:gd name="T62" fmla="*/ 2147483647 w 429"/>
              <a:gd name="T63" fmla="*/ 2147483647 h 804"/>
              <a:gd name="T64" fmla="*/ 2147483647 w 429"/>
              <a:gd name="T65" fmla="*/ 2147483647 h 804"/>
              <a:gd name="T66" fmla="*/ 2147483647 w 429"/>
              <a:gd name="T67" fmla="*/ 2147483647 h 804"/>
              <a:gd name="T68" fmla="*/ 2147483647 w 429"/>
              <a:gd name="T69" fmla="*/ 2147483647 h 804"/>
              <a:gd name="T70" fmla="*/ 2147483647 w 429"/>
              <a:gd name="T71" fmla="*/ 2147483647 h 804"/>
              <a:gd name="T72" fmla="*/ 2147483647 w 429"/>
              <a:gd name="T73" fmla="*/ 2147483647 h 804"/>
              <a:gd name="T74" fmla="*/ 2147483647 w 429"/>
              <a:gd name="T75" fmla="*/ 2147483647 h 804"/>
              <a:gd name="T76" fmla="*/ 2147483647 w 429"/>
              <a:gd name="T77" fmla="*/ 2147483647 h 804"/>
              <a:gd name="T78" fmla="*/ 2147483647 w 429"/>
              <a:gd name="T79" fmla="*/ 2147483647 h 804"/>
              <a:gd name="T80" fmla="*/ 2147483647 w 429"/>
              <a:gd name="T81" fmla="*/ 2147483647 h 804"/>
              <a:gd name="T82" fmla="*/ 2147483647 w 429"/>
              <a:gd name="T83" fmla="*/ 2147483647 h 804"/>
              <a:gd name="T84" fmla="*/ 2147483647 w 429"/>
              <a:gd name="T85" fmla="*/ 2147483647 h 804"/>
              <a:gd name="T86" fmla="*/ 2147483647 w 429"/>
              <a:gd name="T87" fmla="*/ 2147483647 h 804"/>
              <a:gd name="T88" fmla="*/ 2147483647 w 429"/>
              <a:gd name="T89" fmla="*/ 2147483647 h 804"/>
              <a:gd name="T90" fmla="*/ 2147483647 w 429"/>
              <a:gd name="T91" fmla="*/ 2147483647 h 804"/>
              <a:gd name="T92" fmla="*/ 2147483647 w 429"/>
              <a:gd name="T93" fmla="*/ 2147483647 h 804"/>
              <a:gd name="T94" fmla="*/ 2147483647 w 429"/>
              <a:gd name="T95" fmla="*/ 2147483647 h 804"/>
              <a:gd name="T96" fmla="*/ 2147483647 w 429"/>
              <a:gd name="T97" fmla="*/ 2147483647 h 804"/>
              <a:gd name="T98" fmla="*/ 2147483647 w 429"/>
              <a:gd name="T99" fmla="*/ 2147483647 h 804"/>
              <a:gd name="T100" fmla="*/ 2147483647 w 429"/>
              <a:gd name="T101" fmla="*/ 2147483647 h 804"/>
              <a:gd name="T102" fmla="*/ 2147483647 w 429"/>
              <a:gd name="T103" fmla="*/ 2147483647 h 804"/>
              <a:gd name="T104" fmla="*/ 2147483647 w 429"/>
              <a:gd name="T105" fmla="*/ 2147483647 h 804"/>
              <a:gd name="T106" fmla="*/ 2147483647 w 429"/>
              <a:gd name="T107" fmla="*/ 2147483647 h 804"/>
              <a:gd name="T108" fmla="*/ 2147483647 w 429"/>
              <a:gd name="T109" fmla="*/ 2147483647 h 804"/>
              <a:gd name="T110" fmla="*/ 2147483647 w 429"/>
              <a:gd name="T111" fmla="*/ 2147483647 h 804"/>
              <a:gd name="T112" fmla="*/ 2147483647 w 429"/>
              <a:gd name="T113" fmla="*/ 2147483647 h 80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29"/>
              <a:gd name="T172" fmla="*/ 0 h 804"/>
              <a:gd name="T173" fmla="*/ 429 w 429"/>
              <a:gd name="T174" fmla="*/ 804 h 80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29" h="804">
                <a:moveTo>
                  <a:pt x="120" y="444"/>
                </a:moveTo>
                <a:lnTo>
                  <a:pt x="108" y="388"/>
                </a:lnTo>
                <a:lnTo>
                  <a:pt x="96" y="324"/>
                </a:lnTo>
                <a:lnTo>
                  <a:pt x="84" y="264"/>
                </a:lnTo>
                <a:lnTo>
                  <a:pt x="68" y="204"/>
                </a:lnTo>
                <a:lnTo>
                  <a:pt x="52" y="152"/>
                </a:lnTo>
                <a:lnTo>
                  <a:pt x="36" y="104"/>
                </a:lnTo>
                <a:lnTo>
                  <a:pt x="20" y="64"/>
                </a:lnTo>
                <a:lnTo>
                  <a:pt x="8" y="32"/>
                </a:lnTo>
                <a:lnTo>
                  <a:pt x="0" y="12"/>
                </a:lnTo>
                <a:lnTo>
                  <a:pt x="0" y="0"/>
                </a:lnTo>
                <a:lnTo>
                  <a:pt x="4" y="0"/>
                </a:lnTo>
                <a:lnTo>
                  <a:pt x="12" y="12"/>
                </a:lnTo>
                <a:lnTo>
                  <a:pt x="24" y="36"/>
                </a:lnTo>
                <a:lnTo>
                  <a:pt x="44" y="68"/>
                </a:lnTo>
                <a:lnTo>
                  <a:pt x="64" y="112"/>
                </a:lnTo>
                <a:lnTo>
                  <a:pt x="84" y="160"/>
                </a:lnTo>
                <a:lnTo>
                  <a:pt x="104" y="220"/>
                </a:lnTo>
                <a:lnTo>
                  <a:pt x="124" y="280"/>
                </a:lnTo>
                <a:lnTo>
                  <a:pt x="144" y="348"/>
                </a:lnTo>
                <a:lnTo>
                  <a:pt x="160" y="412"/>
                </a:lnTo>
                <a:lnTo>
                  <a:pt x="172" y="476"/>
                </a:lnTo>
                <a:lnTo>
                  <a:pt x="184" y="532"/>
                </a:lnTo>
                <a:lnTo>
                  <a:pt x="192" y="580"/>
                </a:lnTo>
                <a:lnTo>
                  <a:pt x="200" y="620"/>
                </a:lnTo>
                <a:lnTo>
                  <a:pt x="208" y="648"/>
                </a:lnTo>
                <a:lnTo>
                  <a:pt x="212" y="668"/>
                </a:lnTo>
                <a:lnTo>
                  <a:pt x="220" y="676"/>
                </a:lnTo>
                <a:lnTo>
                  <a:pt x="224" y="676"/>
                </a:lnTo>
                <a:lnTo>
                  <a:pt x="228" y="664"/>
                </a:lnTo>
                <a:lnTo>
                  <a:pt x="232" y="644"/>
                </a:lnTo>
                <a:lnTo>
                  <a:pt x="236" y="616"/>
                </a:lnTo>
                <a:lnTo>
                  <a:pt x="240" y="584"/>
                </a:lnTo>
                <a:lnTo>
                  <a:pt x="244" y="544"/>
                </a:lnTo>
                <a:lnTo>
                  <a:pt x="244" y="464"/>
                </a:lnTo>
                <a:lnTo>
                  <a:pt x="248" y="424"/>
                </a:lnTo>
                <a:lnTo>
                  <a:pt x="248" y="388"/>
                </a:lnTo>
                <a:lnTo>
                  <a:pt x="252" y="360"/>
                </a:lnTo>
                <a:lnTo>
                  <a:pt x="256" y="340"/>
                </a:lnTo>
                <a:lnTo>
                  <a:pt x="264" y="328"/>
                </a:lnTo>
                <a:lnTo>
                  <a:pt x="276" y="320"/>
                </a:lnTo>
                <a:lnTo>
                  <a:pt x="289" y="320"/>
                </a:lnTo>
                <a:lnTo>
                  <a:pt x="301" y="328"/>
                </a:lnTo>
                <a:lnTo>
                  <a:pt x="321" y="344"/>
                </a:lnTo>
                <a:lnTo>
                  <a:pt x="337" y="360"/>
                </a:lnTo>
                <a:lnTo>
                  <a:pt x="353" y="384"/>
                </a:lnTo>
                <a:lnTo>
                  <a:pt x="369" y="412"/>
                </a:lnTo>
                <a:lnTo>
                  <a:pt x="385" y="444"/>
                </a:lnTo>
                <a:lnTo>
                  <a:pt x="393" y="484"/>
                </a:lnTo>
                <a:lnTo>
                  <a:pt x="401" y="528"/>
                </a:lnTo>
                <a:lnTo>
                  <a:pt x="401" y="616"/>
                </a:lnTo>
                <a:lnTo>
                  <a:pt x="397" y="660"/>
                </a:lnTo>
                <a:lnTo>
                  <a:pt x="385" y="700"/>
                </a:lnTo>
                <a:lnTo>
                  <a:pt x="373" y="732"/>
                </a:lnTo>
                <a:lnTo>
                  <a:pt x="361" y="764"/>
                </a:lnTo>
                <a:lnTo>
                  <a:pt x="345" y="784"/>
                </a:lnTo>
                <a:lnTo>
                  <a:pt x="333" y="796"/>
                </a:lnTo>
                <a:lnTo>
                  <a:pt x="317" y="804"/>
                </a:lnTo>
                <a:lnTo>
                  <a:pt x="305" y="804"/>
                </a:lnTo>
                <a:lnTo>
                  <a:pt x="289" y="796"/>
                </a:lnTo>
                <a:lnTo>
                  <a:pt x="276" y="784"/>
                </a:lnTo>
                <a:lnTo>
                  <a:pt x="268" y="764"/>
                </a:lnTo>
                <a:lnTo>
                  <a:pt x="256" y="744"/>
                </a:lnTo>
                <a:lnTo>
                  <a:pt x="248" y="720"/>
                </a:lnTo>
                <a:lnTo>
                  <a:pt x="244" y="696"/>
                </a:lnTo>
                <a:lnTo>
                  <a:pt x="240" y="668"/>
                </a:lnTo>
                <a:lnTo>
                  <a:pt x="236" y="644"/>
                </a:lnTo>
                <a:lnTo>
                  <a:pt x="236" y="608"/>
                </a:lnTo>
                <a:lnTo>
                  <a:pt x="240" y="592"/>
                </a:lnTo>
                <a:lnTo>
                  <a:pt x="244" y="580"/>
                </a:lnTo>
                <a:lnTo>
                  <a:pt x="252" y="572"/>
                </a:lnTo>
                <a:lnTo>
                  <a:pt x="260" y="572"/>
                </a:lnTo>
                <a:lnTo>
                  <a:pt x="268" y="572"/>
                </a:lnTo>
                <a:lnTo>
                  <a:pt x="276" y="576"/>
                </a:lnTo>
                <a:lnTo>
                  <a:pt x="289" y="580"/>
                </a:lnTo>
                <a:lnTo>
                  <a:pt x="301" y="588"/>
                </a:lnTo>
                <a:lnTo>
                  <a:pt x="313" y="600"/>
                </a:lnTo>
                <a:lnTo>
                  <a:pt x="321" y="612"/>
                </a:lnTo>
                <a:lnTo>
                  <a:pt x="333" y="628"/>
                </a:lnTo>
                <a:lnTo>
                  <a:pt x="341" y="644"/>
                </a:lnTo>
                <a:lnTo>
                  <a:pt x="349" y="664"/>
                </a:lnTo>
                <a:lnTo>
                  <a:pt x="357" y="680"/>
                </a:lnTo>
                <a:lnTo>
                  <a:pt x="365" y="696"/>
                </a:lnTo>
                <a:lnTo>
                  <a:pt x="373" y="716"/>
                </a:lnTo>
                <a:lnTo>
                  <a:pt x="377" y="732"/>
                </a:lnTo>
                <a:lnTo>
                  <a:pt x="385" y="744"/>
                </a:lnTo>
                <a:lnTo>
                  <a:pt x="389" y="756"/>
                </a:lnTo>
                <a:lnTo>
                  <a:pt x="397" y="764"/>
                </a:lnTo>
                <a:lnTo>
                  <a:pt x="401" y="772"/>
                </a:lnTo>
                <a:lnTo>
                  <a:pt x="409" y="772"/>
                </a:lnTo>
                <a:lnTo>
                  <a:pt x="413" y="768"/>
                </a:lnTo>
                <a:lnTo>
                  <a:pt x="417" y="764"/>
                </a:lnTo>
                <a:lnTo>
                  <a:pt x="421" y="748"/>
                </a:lnTo>
                <a:lnTo>
                  <a:pt x="425" y="724"/>
                </a:lnTo>
                <a:lnTo>
                  <a:pt x="425" y="696"/>
                </a:lnTo>
                <a:lnTo>
                  <a:pt x="429" y="660"/>
                </a:lnTo>
                <a:lnTo>
                  <a:pt x="425" y="620"/>
                </a:lnTo>
                <a:lnTo>
                  <a:pt x="425" y="572"/>
                </a:lnTo>
                <a:lnTo>
                  <a:pt x="421" y="520"/>
                </a:lnTo>
                <a:lnTo>
                  <a:pt x="417" y="464"/>
                </a:lnTo>
                <a:lnTo>
                  <a:pt x="409" y="404"/>
                </a:lnTo>
                <a:lnTo>
                  <a:pt x="397" y="344"/>
                </a:lnTo>
                <a:lnTo>
                  <a:pt x="385" y="280"/>
                </a:lnTo>
                <a:lnTo>
                  <a:pt x="369" y="224"/>
                </a:lnTo>
                <a:lnTo>
                  <a:pt x="353" y="168"/>
                </a:lnTo>
                <a:lnTo>
                  <a:pt x="337" y="116"/>
                </a:lnTo>
                <a:lnTo>
                  <a:pt x="321" y="76"/>
                </a:lnTo>
                <a:lnTo>
                  <a:pt x="309" y="40"/>
                </a:lnTo>
                <a:lnTo>
                  <a:pt x="301" y="20"/>
                </a:lnTo>
                <a:lnTo>
                  <a:pt x="297" y="8"/>
                </a:lnTo>
                <a:lnTo>
                  <a:pt x="297" y="4"/>
                </a:lnTo>
                <a:lnTo>
                  <a:pt x="305" y="16"/>
                </a:lnTo>
                <a:lnTo>
                  <a:pt x="317" y="36"/>
                </a:lnTo>
                <a:lnTo>
                  <a:pt x="333" y="68"/>
                </a:lnTo>
                <a:lnTo>
                  <a:pt x="353" y="108"/>
                </a:lnTo>
              </a:path>
            </a:pathLst>
          </a:custGeom>
          <a:noFill/>
          <a:ln w="31750" cap="flat">
            <a:solidFill>
              <a:srgbClr val="CCCCCC"/>
            </a:solidFill>
            <a:prstDash val="solid"/>
            <a:round/>
            <a:headEnd/>
            <a:tailEnd/>
          </a:ln>
        </p:spPr>
        <p:txBody>
          <a:bodyPr/>
          <a:lstStyle/>
          <a:p>
            <a:endParaRPr lang="en-US">
              <a:solidFill>
                <a:srgbClr val="000000"/>
              </a:solidFill>
            </a:endParaRPr>
          </a:p>
        </p:txBody>
      </p:sp>
      <p:sp>
        <p:nvSpPr>
          <p:cNvPr id="20628" name="Oval 368"/>
          <p:cNvSpPr>
            <a:spLocks noChangeArrowheads="1"/>
          </p:cNvSpPr>
          <p:nvPr/>
        </p:nvSpPr>
        <p:spPr bwMode="auto">
          <a:xfrm>
            <a:off x="7985127" y="4715371"/>
            <a:ext cx="69850"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629" name="Oval 369"/>
          <p:cNvSpPr>
            <a:spLocks noChangeArrowheads="1"/>
          </p:cNvSpPr>
          <p:nvPr/>
        </p:nvSpPr>
        <p:spPr bwMode="auto">
          <a:xfrm>
            <a:off x="8016875" y="4810621"/>
            <a:ext cx="69850"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630" name="Oval 370"/>
          <p:cNvSpPr>
            <a:spLocks noChangeArrowheads="1"/>
          </p:cNvSpPr>
          <p:nvPr/>
        </p:nvSpPr>
        <p:spPr bwMode="auto">
          <a:xfrm>
            <a:off x="8048628" y="4918571"/>
            <a:ext cx="69850"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631" name="Oval 371"/>
          <p:cNvSpPr>
            <a:spLocks noChangeArrowheads="1"/>
          </p:cNvSpPr>
          <p:nvPr/>
        </p:nvSpPr>
        <p:spPr bwMode="auto">
          <a:xfrm>
            <a:off x="8074025" y="5020171"/>
            <a:ext cx="69850"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632" name="Oval 372"/>
          <p:cNvSpPr>
            <a:spLocks noChangeArrowheads="1"/>
          </p:cNvSpPr>
          <p:nvPr/>
        </p:nvSpPr>
        <p:spPr bwMode="auto">
          <a:xfrm>
            <a:off x="8093078" y="5121771"/>
            <a:ext cx="69850"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633" name="Oval 373"/>
          <p:cNvSpPr>
            <a:spLocks noChangeArrowheads="1"/>
          </p:cNvSpPr>
          <p:nvPr/>
        </p:nvSpPr>
        <p:spPr bwMode="auto">
          <a:xfrm>
            <a:off x="8112125" y="5210671"/>
            <a:ext cx="69850"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634" name="Oval 374"/>
          <p:cNvSpPr>
            <a:spLocks noChangeArrowheads="1"/>
          </p:cNvSpPr>
          <p:nvPr/>
        </p:nvSpPr>
        <p:spPr bwMode="auto">
          <a:xfrm>
            <a:off x="8124825" y="5286871"/>
            <a:ext cx="69850"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635" name="Oval 375"/>
          <p:cNvSpPr>
            <a:spLocks noChangeArrowheads="1"/>
          </p:cNvSpPr>
          <p:nvPr/>
        </p:nvSpPr>
        <p:spPr bwMode="auto">
          <a:xfrm>
            <a:off x="8137526" y="5350371"/>
            <a:ext cx="69850"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636" name="Oval 376"/>
          <p:cNvSpPr>
            <a:spLocks noChangeArrowheads="1"/>
          </p:cNvSpPr>
          <p:nvPr/>
        </p:nvSpPr>
        <p:spPr bwMode="auto">
          <a:xfrm>
            <a:off x="8150227" y="5394821"/>
            <a:ext cx="69850"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637" name="Oval 377"/>
          <p:cNvSpPr>
            <a:spLocks noChangeArrowheads="1"/>
          </p:cNvSpPr>
          <p:nvPr/>
        </p:nvSpPr>
        <p:spPr bwMode="auto">
          <a:xfrm>
            <a:off x="8156575" y="5426571"/>
            <a:ext cx="69850"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638" name="Oval 378"/>
          <p:cNvSpPr>
            <a:spLocks noChangeArrowheads="1"/>
          </p:cNvSpPr>
          <p:nvPr/>
        </p:nvSpPr>
        <p:spPr bwMode="auto">
          <a:xfrm>
            <a:off x="8169275" y="5439271"/>
            <a:ext cx="69850"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639" name="Rectangle 379"/>
          <p:cNvSpPr>
            <a:spLocks noChangeArrowheads="1"/>
          </p:cNvSpPr>
          <p:nvPr/>
        </p:nvSpPr>
        <p:spPr bwMode="auto">
          <a:xfrm>
            <a:off x="7743827" y="3929559"/>
            <a:ext cx="981038" cy="276999"/>
          </a:xfrm>
          <a:prstGeom prst="rect">
            <a:avLst/>
          </a:prstGeom>
          <a:noFill/>
          <a:ln w="9525">
            <a:noFill/>
            <a:miter lim="800000"/>
            <a:headEnd/>
            <a:tailEnd/>
          </a:ln>
        </p:spPr>
        <p:txBody>
          <a:bodyPr wrap="none" lIns="0" tIns="0" rIns="0" bIns="0">
            <a:spAutoFit/>
          </a:bodyPr>
          <a:lstStyle/>
          <a:p>
            <a:r>
              <a:rPr lang="en-GB">
                <a:solidFill>
                  <a:srgbClr val="990033"/>
                </a:solidFill>
              </a:rPr>
              <a:t>observation</a:t>
            </a:r>
          </a:p>
        </p:txBody>
      </p:sp>
      <p:sp>
        <p:nvSpPr>
          <p:cNvPr id="20640" name="Rectangle 380"/>
          <p:cNvSpPr>
            <a:spLocks noChangeArrowheads="1"/>
          </p:cNvSpPr>
          <p:nvPr/>
        </p:nvSpPr>
        <p:spPr bwMode="auto">
          <a:xfrm>
            <a:off x="7883529" y="6036171"/>
            <a:ext cx="512961" cy="153888"/>
          </a:xfrm>
          <a:prstGeom prst="rect">
            <a:avLst/>
          </a:prstGeom>
          <a:noFill/>
          <a:ln w="9525">
            <a:noFill/>
            <a:miter lim="800000"/>
            <a:headEnd/>
            <a:tailEnd/>
          </a:ln>
        </p:spPr>
        <p:txBody>
          <a:bodyPr wrap="none" lIns="0" tIns="0" rIns="0" bIns="0">
            <a:spAutoFit/>
          </a:bodyPr>
          <a:lstStyle/>
          <a:p>
            <a:r>
              <a:rPr lang="en-GB" sz="1000">
                <a:solidFill>
                  <a:srgbClr val="000000"/>
                </a:solidFill>
              </a:rPr>
              <a:t>position (x)</a:t>
            </a:r>
            <a:endParaRPr lang="en-GB" sz="2800">
              <a:solidFill>
                <a:srgbClr val="000000"/>
              </a:solidFill>
            </a:endParaRPr>
          </a:p>
        </p:txBody>
      </p:sp>
      <p:cxnSp>
        <p:nvCxnSpPr>
          <p:cNvPr id="20641" name="AutoShape 197"/>
          <p:cNvCxnSpPr>
            <a:cxnSpLocks noChangeShapeType="1"/>
            <a:stCxn id="210" idx="0"/>
            <a:endCxn id="20644" idx="1"/>
          </p:cNvCxnSpPr>
          <p:nvPr/>
        </p:nvCxnSpPr>
        <p:spPr bwMode="auto">
          <a:xfrm rot="5400000" flipH="1" flipV="1">
            <a:off x="3675144" y="14410"/>
            <a:ext cx="1217444" cy="2148358"/>
          </a:xfrm>
          <a:prstGeom prst="curvedConnector2">
            <a:avLst/>
          </a:prstGeom>
          <a:noFill/>
          <a:ln w="12700">
            <a:solidFill>
              <a:schemeClr val="tx2"/>
            </a:solidFill>
            <a:prstDash val="sysDot"/>
            <a:round/>
            <a:headEnd type="triangle" w="med" len="med"/>
            <a:tailEnd/>
          </a:ln>
        </p:spPr>
      </p:cxnSp>
      <p:grpSp>
        <p:nvGrpSpPr>
          <p:cNvPr id="4" name="Group 497"/>
          <p:cNvGrpSpPr>
            <a:grpSpLocks/>
          </p:cNvGrpSpPr>
          <p:nvPr/>
        </p:nvGrpSpPr>
        <p:grpSpPr bwMode="auto">
          <a:xfrm>
            <a:off x="6465168" y="1913335"/>
            <a:ext cx="1224136" cy="1152128"/>
            <a:chOff x="3044" y="584"/>
            <a:chExt cx="1021" cy="840"/>
          </a:xfrm>
        </p:grpSpPr>
        <p:sp>
          <p:nvSpPr>
            <p:cNvPr id="20652" name="Freeform 427"/>
            <p:cNvSpPr>
              <a:spLocks/>
            </p:cNvSpPr>
            <p:nvPr/>
          </p:nvSpPr>
          <p:spPr bwMode="auto">
            <a:xfrm>
              <a:off x="3044" y="584"/>
              <a:ext cx="508" cy="796"/>
            </a:xfrm>
            <a:custGeom>
              <a:avLst/>
              <a:gdLst>
                <a:gd name="T0" fmla="*/ 8 w 508"/>
                <a:gd name="T1" fmla="*/ 196 h 796"/>
                <a:gd name="T2" fmla="*/ 20 w 508"/>
                <a:gd name="T3" fmla="*/ 128 h 796"/>
                <a:gd name="T4" fmla="*/ 32 w 508"/>
                <a:gd name="T5" fmla="*/ 124 h 796"/>
                <a:gd name="T6" fmla="*/ 44 w 508"/>
                <a:gd name="T7" fmla="*/ 160 h 796"/>
                <a:gd name="T8" fmla="*/ 56 w 508"/>
                <a:gd name="T9" fmla="*/ 224 h 796"/>
                <a:gd name="T10" fmla="*/ 68 w 508"/>
                <a:gd name="T11" fmla="*/ 308 h 796"/>
                <a:gd name="T12" fmla="*/ 80 w 508"/>
                <a:gd name="T13" fmla="*/ 408 h 796"/>
                <a:gd name="T14" fmla="*/ 92 w 508"/>
                <a:gd name="T15" fmla="*/ 528 h 796"/>
                <a:gd name="T16" fmla="*/ 104 w 508"/>
                <a:gd name="T17" fmla="*/ 636 h 796"/>
                <a:gd name="T18" fmla="*/ 116 w 508"/>
                <a:gd name="T19" fmla="*/ 720 h 796"/>
                <a:gd name="T20" fmla="*/ 128 w 508"/>
                <a:gd name="T21" fmla="*/ 772 h 796"/>
                <a:gd name="T22" fmla="*/ 140 w 508"/>
                <a:gd name="T23" fmla="*/ 796 h 796"/>
                <a:gd name="T24" fmla="*/ 152 w 508"/>
                <a:gd name="T25" fmla="*/ 776 h 796"/>
                <a:gd name="T26" fmla="*/ 164 w 508"/>
                <a:gd name="T27" fmla="*/ 744 h 796"/>
                <a:gd name="T28" fmla="*/ 176 w 508"/>
                <a:gd name="T29" fmla="*/ 728 h 796"/>
                <a:gd name="T30" fmla="*/ 188 w 508"/>
                <a:gd name="T31" fmla="*/ 720 h 796"/>
                <a:gd name="T32" fmla="*/ 200 w 508"/>
                <a:gd name="T33" fmla="*/ 716 h 796"/>
                <a:gd name="T34" fmla="*/ 212 w 508"/>
                <a:gd name="T35" fmla="*/ 696 h 796"/>
                <a:gd name="T36" fmla="*/ 224 w 508"/>
                <a:gd name="T37" fmla="*/ 664 h 796"/>
                <a:gd name="T38" fmla="*/ 236 w 508"/>
                <a:gd name="T39" fmla="*/ 648 h 796"/>
                <a:gd name="T40" fmla="*/ 248 w 508"/>
                <a:gd name="T41" fmla="*/ 660 h 796"/>
                <a:gd name="T42" fmla="*/ 260 w 508"/>
                <a:gd name="T43" fmla="*/ 668 h 796"/>
                <a:gd name="T44" fmla="*/ 272 w 508"/>
                <a:gd name="T45" fmla="*/ 652 h 796"/>
                <a:gd name="T46" fmla="*/ 284 w 508"/>
                <a:gd name="T47" fmla="*/ 608 h 796"/>
                <a:gd name="T48" fmla="*/ 296 w 508"/>
                <a:gd name="T49" fmla="*/ 568 h 796"/>
                <a:gd name="T50" fmla="*/ 308 w 508"/>
                <a:gd name="T51" fmla="*/ 544 h 796"/>
                <a:gd name="T52" fmla="*/ 320 w 508"/>
                <a:gd name="T53" fmla="*/ 516 h 796"/>
                <a:gd name="T54" fmla="*/ 332 w 508"/>
                <a:gd name="T55" fmla="*/ 476 h 796"/>
                <a:gd name="T56" fmla="*/ 344 w 508"/>
                <a:gd name="T57" fmla="*/ 400 h 796"/>
                <a:gd name="T58" fmla="*/ 356 w 508"/>
                <a:gd name="T59" fmla="*/ 312 h 796"/>
                <a:gd name="T60" fmla="*/ 368 w 508"/>
                <a:gd name="T61" fmla="*/ 228 h 796"/>
                <a:gd name="T62" fmla="*/ 380 w 508"/>
                <a:gd name="T63" fmla="*/ 156 h 796"/>
                <a:gd name="T64" fmla="*/ 392 w 508"/>
                <a:gd name="T65" fmla="*/ 96 h 796"/>
                <a:gd name="T66" fmla="*/ 404 w 508"/>
                <a:gd name="T67" fmla="*/ 36 h 796"/>
                <a:gd name="T68" fmla="*/ 416 w 508"/>
                <a:gd name="T69" fmla="*/ 0 h 796"/>
                <a:gd name="T70" fmla="*/ 428 w 508"/>
                <a:gd name="T71" fmla="*/ 24 h 796"/>
                <a:gd name="T72" fmla="*/ 440 w 508"/>
                <a:gd name="T73" fmla="*/ 96 h 796"/>
                <a:gd name="T74" fmla="*/ 452 w 508"/>
                <a:gd name="T75" fmla="*/ 192 h 796"/>
                <a:gd name="T76" fmla="*/ 464 w 508"/>
                <a:gd name="T77" fmla="*/ 292 h 796"/>
                <a:gd name="T78" fmla="*/ 476 w 508"/>
                <a:gd name="T79" fmla="*/ 392 h 796"/>
                <a:gd name="T80" fmla="*/ 488 w 508"/>
                <a:gd name="T81" fmla="*/ 504 h 796"/>
                <a:gd name="T82" fmla="*/ 500 w 508"/>
                <a:gd name="T83" fmla="*/ 628 h 7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8"/>
                <a:gd name="T127" fmla="*/ 0 h 796"/>
                <a:gd name="T128" fmla="*/ 508 w 508"/>
                <a:gd name="T129" fmla="*/ 796 h 79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8" h="796">
                  <a:moveTo>
                    <a:pt x="0" y="360"/>
                  </a:moveTo>
                  <a:lnTo>
                    <a:pt x="4" y="236"/>
                  </a:lnTo>
                  <a:lnTo>
                    <a:pt x="8" y="196"/>
                  </a:lnTo>
                  <a:lnTo>
                    <a:pt x="12" y="164"/>
                  </a:lnTo>
                  <a:lnTo>
                    <a:pt x="16" y="140"/>
                  </a:lnTo>
                  <a:lnTo>
                    <a:pt x="20" y="128"/>
                  </a:lnTo>
                  <a:lnTo>
                    <a:pt x="24" y="120"/>
                  </a:lnTo>
                  <a:lnTo>
                    <a:pt x="28" y="120"/>
                  </a:lnTo>
                  <a:lnTo>
                    <a:pt x="32" y="124"/>
                  </a:lnTo>
                  <a:lnTo>
                    <a:pt x="36" y="132"/>
                  </a:lnTo>
                  <a:lnTo>
                    <a:pt x="40" y="144"/>
                  </a:lnTo>
                  <a:lnTo>
                    <a:pt x="44" y="160"/>
                  </a:lnTo>
                  <a:lnTo>
                    <a:pt x="48" y="180"/>
                  </a:lnTo>
                  <a:lnTo>
                    <a:pt x="52" y="204"/>
                  </a:lnTo>
                  <a:lnTo>
                    <a:pt x="56" y="224"/>
                  </a:lnTo>
                  <a:lnTo>
                    <a:pt x="60" y="248"/>
                  </a:lnTo>
                  <a:lnTo>
                    <a:pt x="64" y="276"/>
                  </a:lnTo>
                  <a:lnTo>
                    <a:pt x="68" y="308"/>
                  </a:lnTo>
                  <a:lnTo>
                    <a:pt x="72" y="340"/>
                  </a:lnTo>
                  <a:lnTo>
                    <a:pt x="76" y="372"/>
                  </a:lnTo>
                  <a:lnTo>
                    <a:pt x="80" y="408"/>
                  </a:lnTo>
                  <a:lnTo>
                    <a:pt x="84" y="448"/>
                  </a:lnTo>
                  <a:lnTo>
                    <a:pt x="88" y="488"/>
                  </a:lnTo>
                  <a:lnTo>
                    <a:pt x="92" y="528"/>
                  </a:lnTo>
                  <a:lnTo>
                    <a:pt x="96" y="564"/>
                  </a:lnTo>
                  <a:lnTo>
                    <a:pt x="100" y="604"/>
                  </a:lnTo>
                  <a:lnTo>
                    <a:pt x="104" y="636"/>
                  </a:lnTo>
                  <a:lnTo>
                    <a:pt x="108" y="668"/>
                  </a:lnTo>
                  <a:lnTo>
                    <a:pt x="112" y="696"/>
                  </a:lnTo>
                  <a:lnTo>
                    <a:pt x="116" y="720"/>
                  </a:lnTo>
                  <a:lnTo>
                    <a:pt x="120" y="740"/>
                  </a:lnTo>
                  <a:lnTo>
                    <a:pt x="124" y="760"/>
                  </a:lnTo>
                  <a:lnTo>
                    <a:pt x="128" y="772"/>
                  </a:lnTo>
                  <a:lnTo>
                    <a:pt x="132" y="784"/>
                  </a:lnTo>
                  <a:lnTo>
                    <a:pt x="136" y="792"/>
                  </a:lnTo>
                  <a:lnTo>
                    <a:pt x="140" y="796"/>
                  </a:lnTo>
                  <a:lnTo>
                    <a:pt x="144" y="792"/>
                  </a:lnTo>
                  <a:lnTo>
                    <a:pt x="148" y="784"/>
                  </a:lnTo>
                  <a:lnTo>
                    <a:pt x="152" y="776"/>
                  </a:lnTo>
                  <a:lnTo>
                    <a:pt x="156" y="764"/>
                  </a:lnTo>
                  <a:lnTo>
                    <a:pt x="160" y="752"/>
                  </a:lnTo>
                  <a:lnTo>
                    <a:pt x="164" y="744"/>
                  </a:lnTo>
                  <a:lnTo>
                    <a:pt x="168" y="736"/>
                  </a:lnTo>
                  <a:lnTo>
                    <a:pt x="172" y="732"/>
                  </a:lnTo>
                  <a:lnTo>
                    <a:pt x="176" y="728"/>
                  </a:lnTo>
                  <a:lnTo>
                    <a:pt x="180" y="728"/>
                  </a:lnTo>
                  <a:lnTo>
                    <a:pt x="184" y="724"/>
                  </a:lnTo>
                  <a:lnTo>
                    <a:pt x="188" y="720"/>
                  </a:lnTo>
                  <a:lnTo>
                    <a:pt x="192" y="720"/>
                  </a:lnTo>
                  <a:lnTo>
                    <a:pt x="196" y="716"/>
                  </a:lnTo>
                  <a:lnTo>
                    <a:pt x="200" y="716"/>
                  </a:lnTo>
                  <a:lnTo>
                    <a:pt x="204" y="708"/>
                  </a:lnTo>
                  <a:lnTo>
                    <a:pt x="208" y="704"/>
                  </a:lnTo>
                  <a:lnTo>
                    <a:pt x="212" y="696"/>
                  </a:lnTo>
                  <a:lnTo>
                    <a:pt x="216" y="684"/>
                  </a:lnTo>
                  <a:lnTo>
                    <a:pt x="220" y="672"/>
                  </a:lnTo>
                  <a:lnTo>
                    <a:pt x="224" y="664"/>
                  </a:lnTo>
                  <a:lnTo>
                    <a:pt x="228" y="656"/>
                  </a:lnTo>
                  <a:lnTo>
                    <a:pt x="232" y="648"/>
                  </a:lnTo>
                  <a:lnTo>
                    <a:pt x="236" y="648"/>
                  </a:lnTo>
                  <a:lnTo>
                    <a:pt x="240" y="648"/>
                  </a:lnTo>
                  <a:lnTo>
                    <a:pt x="244" y="652"/>
                  </a:lnTo>
                  <a:lnTo>
                    <a:pt x="248" y="660"/>
                  </a:lnTo>
                  <a:lnTo>
                    <a:pt x="252" y="664"/>
                  </a:lnTo>
                  <a:lnTo>
                    <a:pt x="256" y="664"/>
                  </a:lnTo>
                  <a:lnTo>
                    <a:pt x="260" y="668"/>
                  </a:lnTo>
                  <a:lnTo>
                    <a:pt x="264" y="664"/>
                  </a:lnTo>
                  <a:lnTo>
                    <a:pt x="268" y="660"/>
                  </a:lnTo>
                  <a:lnTo>
                    <a:pt x="272" y="652"/>
                  </a:lnTo>
                  <a:lnTo>
                    <a:pt x="276" y="640"/>
                  </a:lnTo>
                  <a:lnTo>
                    <a:pt x="280" y="624"/>
                  </a:lnTo>
                  <a:lnTo>
                    <a:pt x="284" y="608"/>
                  </a:lnTo>
                  <a:lnTo>
                    <a:pt x="288" y="596"/>
                  </a:lnTo>
                  <a:lnTo>
                    <a:pt x="292" y="580"/>
                  </a:lnTo>
                  <a:lnTo>
                    <a:pt x="296" y="568"/>
                  </a:lnTo>
                  <a:lnTo>
                    <a:pt x="300" y="560"/>
                  </a:lnTo>
                  <a:lnTo>
                    <a:pt x="304" y="552"/>
                  </a:lnTo>
                  <a:lnTo>
                    <a:pt x="308" y="544"/>
                  </a:lnTo>
                  <a:lnTo>
                    <a:pt x="312" y="536"/>
                  </a:lnTo>
                  <a:lnTo>
                    <a:pt x="316" y="528"/>
                  </a:lnTo>
                  <a:lnTo>
                    <a:pt x="320" y="516"/>
                  </a:lnTo>
                  <a:lnTo>
                    <a:pt x="324" y="504"/>
                  </a:lnTo>
                  <a:lnTo>
                    <a:pt x="328" y="492"/>
                  </a:lnTo>
                  <a:lnTo>
                    <a:pt x="332" y="476"/>
                  </a:lnTo>
                  <a:lnTo>
                    <a:pt x="336" y="452"/>
                  </a:lnTo>
                  <a:lnTo>
                    <a:pt x="340" y="428"/>
                  </a:lnTo>
                  <a:lnTo>
                    <a:pt x="344" y="400"/>
                  </a:lnTo>
                  <a:lnTo>
                    <a:pt x="348" y="372"/>
                  </a:lnTo>
                  <a:lnTo>
                    <a:pt x="352" y="344"/>
                  </a:lnTo>
                  <a:lnTo>
                    <a:pt x="356" y="312"/>
                  </a:lnTo>
                  <a:lnTo>
                    <a:pt x="360" y="284"/>
                  </a:lnTo>
                  <a:lnTo>
                    <a:pt x="364" y="256"/>
                  </a:lnTo>
                  <a:lnTo>
                    <a:pt x="368" y="228"/>
                  </a:lnTo>
                  <a:lnTo>
                    <a:pt x="372" y="204"/>
                  </a:lnTo>
                  <a:lnTo>
                    <a:pt x="376" y="180"/>
                  </a:lnTo>
                  <a:lnTo>
                    <a:pt x="380" y="156"/>
                  </a:lnTo>
                  <a:lnTo>
                    <a:pt x="384" y="136"/>
                  </a:lnTo>
                  <a:lnTo>
                    <a:pt x="388" y="116"/>
                  </a:lnTo>
                  <a:lnTo>
                    <a:pt x="392" y="96"/>
                  </a:lnTo>
                  <a:lnTo>
                    <a:pt x="396" y="76"/>
                  </a:lnTo>
                  <a:lnTo>
                    <a:pt x="400" y="56"/>
                  </a:lnTo>
                  <a:lnTo>
                    <a:pt x="404" y="36"/>
                  </a:lnTo>
                  <a:lnTo>
                    <a:pt x="408" y="20"/>
                  </a:lnTo>
                  <a:lnTo>
                    <a:pt x="412" y="8"/>
                  </a:lnTo>
                  <a:lnTo>
                    <a:pt x="416" y="0"/>
                  </a:lnTo>
                  <a:lnTo>
                    <a:pt x="420" y="0"/>
                  </a:lnTo>
                  <a:lnTo>
                    <a:pt x="424" y="8"/>
                  </a:lnTo>
                  <a:lnTo>
                    <a:pt x="428" y="24"/>
                  </a:lnTo>
                  <a:lnTo>
                    <a:pt x="432" y="44"/>
                  </a:lnTo>
                  <a:lnTo>
                    <a:pt x="436" y="68"/>
                  </a:lnTo>
                  <a:lnTo>
                    <a:pt x="440" y="96"/>
                  </a:lnTo>
                  <a:lnTo>
                    <a:pt x="444" y="128"/>
                  </a:lnTo>
                  <a:lnTo>
                    <a:pt x="448" y="160"/>
                  </a:lnTo>
                  <a:lnTo>
                    <a:pt x="452" y="192"/>
                  </a:lnTo>
                  <a:lnTo>
                    <a:pt x="456" y="224"/>
                  </a:lnTo>
                  <a:lnTo>
                    <a:pt x="460" y="256"/>
                  </a:lnTo>
                  <a:lnTo>
                    <a:pt x="464" y="292"/>
                  </a:lnTo>
                  <a:lnTo>
                    <a:pt x="468" y="324"/>
                  </a:lnTo>
                  <a:lnTo>
                    <a:pt x="472" y="356"/>
                  </a:lnTo>
                  <a:lnTo>
                    <a:pt x="476" y="392"/>
                  </a:lnTo>
                  <a:lnTo>
                    <a:pt x="480" y="428"/>
                  </a:lnTo>
                  <a:lnTo>
                    <a:pt x="484" y="464"/>
                  </a:lnTo>
                  <a:lnTo>
                    <a:pt x="488" y="504"/>
                  </a:lnTo>
                  <a:lnTo>
                    <a:pt x="492" y="548"/>
                  </a:lnTo>
                  <a:lnTo>
                    <a:pt x="496" y="588"/>
                  </a:lnTo>
                  <a:lnTo>
                    <a:pt x="500" y="628"/>
                  </a:lnTo>
                  <a:lnTo>
                    <a:pt x="504" y="668"/>
                  </a:lnTo>
                  <a:lnTo>
                    <a:pt x="508" y="704"/>
                  </a:lnTo>
                </a:path>
              </a:pathLst>
            </a:custGeom>
            <a:noFill/>
            <a:ln w="0" cap="rnd">
              <a:solidFill>
                <a:srgbClr val="BF00BF"/>
              </a:solidFill>
              <a:prstDash val="sysDot"/>
              <a:round/>
              <a:headEnd/>
              <a:tailEnd/>
            </a:ln>
          </p:spPr>
          <p:txBody>
            <a:bodyPr/>
            <a:lstStyle/>
            <a:p>
              <a:endParaRPr lang="en-US">
                <a:solidFill>
                  <a:srgbClr val="000000"/>
                </a:solidFill>
              </a:endParaRPr>
            </a:p>
          </p:txBody>
        </p:sp>
        <p:sp>
          <p:nvSpPr>
            <p:cNvPr id="20653" name="Freeform 428"/>
            <p:cNvSpPr>
              <a:spLocks/>
            </p:cNvSpPr>
            <p:nvPr/>
          </p:nvSpPr>
          <p:spPr bwMode="auto">
            <a:xfrm>
              <a:off x="3552" y="584"/>
              <a:ext cx="513" cy="840"/>
            </a:xfrm>
            <a:custGeom>
              <a:avLst/>
              <a:gdLst>
                <a:gd name="T0" fmla="*/ 12 w 513"/>
                <a:gd name="T1" fmla="*/ 764 h 840"/>
                <a:gd name="T2" fmla="*/ 24 w 513"/>
                <a:gd name="T3" fmla="*/ 820 h 840"/>
                <a:gd name="T4" fmla="*/ 36 w 513"/>
                <a:gd name="T5" fmla="*/ 840 h 840"/>
                <a:gd name="T6" fmla="*/ 48 w 513"/>
                <a:gd name="T7" fmla="*/ 812 h 840"/>
                <a:gd name="T8" fmla="*/ 60 w 513"/>
                <a:gd name="T9" fmla="*/ 764 h 840"/>
                <a:gd name="T10" fmla="*/ 72 w 513"/>
                <a:gd name="T11" fmla="*/ 740 h 840"/>
                <a:gd name="T12" fmla="*/ 85 w 513"/>
                <a:gd name="T13" fmla="*/ 736 h 840"/>
                <a:gd name="T14" fmla="*/ 97 w 513"/>
                <a:gd name="T15" fmla="*/ 732 h 840"/>
                <a:gd name="T16" fmla="*/ 109 w 513"/>
                <a:gd name="T17" fmla="*/ 716 h 840"/>
                <a:gd name="T18" fmla="*/ 121 w 513"/>
                <a:gd name="T19" fmla="*/ 680 h 840"/>
                <a:gd name="T20" fmla="*/ 133 w 513"/>
                <a:gd name="T21" fmla="*/ 652 h 840"/>
                <a:gd name="T22" fmla="*/ 145 w 513"/>
                <a:gd name="T23" fmla="*/ 652 h 840"/>
                <a:gd name="T24" fmla="*/ 157 w 513"/>
                <a:gd name="T25" fmla="*/ 668 h 840"/>
                <a:gd name="T26" fmla="*/ 169 w 513"/>
                <a:gd name="T27" fmla="*/ 672 h 840"/>
                <a:gd name="T28" fmla="*/ 181 w 513"/>
                <a:gd name="T29" fmla="*/ 644 h 840"/>
                <a:gd name="T30" fmla="*/ 193 w 513"/>
                <a:gd name="T31" fmla="*/ 596 h 840"/>
                <a:gd name="T32" fmla="*/ 205 w 513"/>
                <a:gd name="T33" fmla="*/ 560 h 840"/>
                <a:gd name="T34" fmla="*/ 217 w 513"/>
                <a:gd name="T35" fmla="*/ 536 h 840"/>
                <a:gd name="T36" fmla="*/ 229 w 513"/>
                <a:gd name="T37" fmla="*/ 508 h 840"/>
                <a:gd name="T38" fmla="*/ 241 w 513"/>
                <a:gd name="T39" fmla="*/ 460 h 840"/>
                <a:gd name="T40" fmla="*/ 253 w 513"/>
                <a:gd name="T41" fmla="*/ 380 h 840"/>
                <a:gd name="T42" fmla="*/ 265 w 513"/>
                <a:gd name="T43" fmla="*/ 288 h 840"/>
                <a:gd name="T44" fmla="*/ 277 w 513"/>
                <a:gd name="T45" fmla="*/ 208 h 840"/>
                <a:gd name="T46" fmla="*/ 289 w 513"/>
                <a:gd name="T47" fmla="*/ 140 h 840"/>
                <a:gd name="T48" fmla="*/ 301 w 513"/>
                <a:gd name="T49" fmla="*/ 80 h 840"/>
                <a:gd name="T50" fmla="*/ 313 w 513"/>
                <a:gd name="T51" fmla="*/ 24 h 840"/>
                <a:gd name="T52" fmla="*/ 325 w 513"/>
                <a:gd name="T53" fmla="*/ 0 h 840"/>
                <a:gd name="T54" fmla="*/ 337 w 513"/>
                <a:gd name="T55" fmla="*/ 36 h 840"/>
                <a:gd name="T56" fmla="*/ 349 w 513"/>
                <a:gd name="T57" fmla="*/ 120 h 840"/>
                <a:gd name="T58" fmla="*/ 361 w 513"/>
                <a:gd name="T59" fmla="*/ 216 h 840"/>
                <a:gd name="T60" fmla="*/ 373 w 513"/>
                <a:gd name="T61" fmla="*/ 316 h 840"/>
                <a:gd name="T62" fmla="*/ 385 w 513"/>
                <a:gd name="T63" fmla="*/ 420 h 840"/>
                <a:gd name="T64" fmla="*/ 397 w 513"/>
                <a:gd name="T65" fmla="*/ 536 h 840"/>
                <a:gd name="T66" fmla="*/ 409 w 513"/>
                <a:gd name="T67" fmla="*/ 660 h 840"/>
                <a:gd name="T68" fmla="*/ 421 w 513"/>
                <a:gd name="T69" fmla="*/ 756 h 840"/>
                <a:gd name="T70" fmla="*/ 433 w 513"/>
                <a:gd name="T71" fmla="*/ 816 h 840"/>
                <a:gd name="T72" fmla="*/ 445 w 513"/>
                <a:gd name="T73" fmla="*/ 840 h 840"/>
                <a:gd name="T74" fmla="*/ 457 w 513"/>
                <a:gd name="T75" fmla="*/ 816 h 840"/>
                <a:gd name="T76" fmla="*/ 469 w 513"/>
                <a:gd name="T77" fmla="*/ 768 h 840"/>
                <a:gd name="T78" fmla="*/ 481 w 513"/>
                <a:gd name="T79" fmla="*/ 744 h 840"/>
                <a:gd name="T80" fmla="*/ 493 w 513"/>
                <a:gd name="T81" fmla="*/ 736 h 840"/>
                <a:gd name="T82" fmla="*/ 505 w 513"/>
                <a:gd name="T83" fmla="*/ 732 h 8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3"/>
                <a:gd name="T127" fmla="*/ 0 h 840"/>
                <a:gd name="T128" fmla="*/ 513 w 513"/>
                <a:gd name="T129" fmla="*/ 840 h 84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3" h="840">
                  <a:moveTo>
                    <a:pt x="0" y="704"/>
                  </a:moveTo>
                  <a:lnTo>
                    <a:pt x="8" y="736"/>
                  </a:lnTo>
                  <a:lnTo>
                    <a:pt x="12" y="764"/>
                  </a:lnTo>
                  <a:lnTo>
                    <a:pt x="16" y="784"/>
                  </a:lnTo>
                  <a:lnTo>
                    <a:pt x="20" y="804"/>
                  </a:lnTo>
                  <a:lnTo>
                    <a:pt x="24" y="820"/>
                  </a:lnTo>
                  <a:lnTo>
                    <a:pt x="28" y="832"/>
                  </a:lnTo>
                  <a:lnTo>
                    <a:pt x="32" y="836"/>
                  </a:lnTo>
                  <a:lnTo>
                    <a:pt x="36" y="840"/>
                  </a:lnTo>
                  <a:lnTo>
                    <a:pt x="40" y="836"/>
                  </a:lnTo>
                  <a:lnTo>
                    <a:pt x="44" y="824"/>
                  </a:lnTo>
                  <a:lnTo>
                    <a:pt x="48" y="812"/>
                  </a:lnTo>
                  <a:lnTo>
                    <a:pt x="52" y="796"/>
                  </a:lnTo>
                  <a:lnTo>
                    <a:pt x="56" y="780"/>
                  </a:lnTo>
                  <a:lnTo>
                    <a:pt x="60" y="764"/>
                  </a:lnTo>
                  <a:lnTo>
                    <a:pt x="64" y="752"/>
                  </a:lnTo>
                  <a:lnTo>
                    <a:pt x="68" y="744"/>
                  </a:lnTo>
                  <a:lnTo>
                    <a:pt x="72" y="740"/>
                  </a:lnTo>
                  <a:lnTo>
                    <a:pt x="76" y="740"/>
                  </a:lnTo>
                  <a:lnTo>
                    <a:pt x="81" y="740"/>
                  </a:lnTo>
                  <a:lnTo>
                    <a:pt x="85" y="736"/>
                  </a:lnTo>
                  <a:lnTo>
                    <a:pt x="89" y="736"/>
                  </a:lnTo>
                  <a:lnTo>
                    <a:pt x="93" y="736"/>
                  </a:lnTo>
                  <a:lnTo>
                    <a:pt x="97" y="732"/>
                  </a:lnTo>
                  <a:lnTo>
                    <a:pt x="101" y="728"/>
                  </a:lnTo>
                  <a:lnTo>
                    <a:pt x="105" y="724"/>
                  </a:lnTo>
                  <a:lnTo>
                    <a:pt x="109" y="716"/>
                  </a:lnTo>
                  <a:lnTo>
                    <a:pt x="113" y="704"/>
                  </a:lnTo>
                  <a:lnTo>
                    <a:pt x="117" y="692"/>
                  </a:lnTo>
                  <a:lnTo>
                    <a:pt x="121" y="680"/>
                  </a:lnTo>
                  <a:lnTo>
                    <a:pt x="125" y="668"/>
                  </a:lnTo>
                  <a:lnTo>
                    <a:pt x="129" y="660"/>
                  </a:lnTo>
                  <a:lnTo>
                    <a:pt x="133" y="652"/>
                  </a:lnTo>
                  <a:lnTo>
                    <a:pt x="137" y="648"/>
                  </a:lnTo>
                  <a:lnTo>
                    <a:pt x="141" y="648"/>
                  </a:lnTo>
                  <a:lnTo>
                    <a:pt x="145" y="652"/>
                  </a:lnTo>
                  <a:lnTo>
                    <a:pt x="149" y="656"/>
                  </a:lnTo>
                  <a:lnTo>
                    <a:pt x="153" y="664"/>
                  </a:lnTo>
                  <a:lnTo>
                    <a:pt x="157" y="668"/>
                  </a:lnTo>
                  <a:lnTo>
                    <a:pt x="161" y="672"/>
                  </a:lnTo>
                  <a:lnTo>
                    <a:pt x="165" y="672"/>
                  </a:lnTo>
                  <a:lnTo>
                    <a:pt x="169" y="672"/>
                  </a:lnTo>
                  <a:lnTo>
                    <a:pt x="173" y="664"/>
                  </a:lnTo>
                  <a:lnTo>
                    <a:pt x="177" y="656"/>
                  </a:lnTo>
                  <a:lnTo>
                    <a:pt x="181" y="644"/>
                  </a:lnTo>
                  <a:lnTo>
                    <a:pt x="185" y="628"/>
                  </a:lnTo>
                  <a:lnTo>
                    <a:pt x="189" y="612"/>
                  </a:lnTo>
                  <a:lnTo>
                    <a:pt x="193" y="596"/>
                  </a:lnTo>
                  <a:lnTo>
                    <a:pt x="197" y="584"/>
                  </a:lnTo>
                  <a:lnTo>
                    <a:pt x="201" y="572"/>
                  </a:lnTo>
                  <a:lnTo>
                    <a:pt x="205" y="560"/>
                  </a:lnTo>
                  <a:lnTo>
                    <a:pt x="209" y="552"/>
                  </a:lnTo>
                  <a:lnTo>
                    <a:pt x="213" y="544"/>
                  </a:lnTo>
                  <a:lnTo>
                    <a:pt x="217" y="536"/>
                  </a:lnTo>
                  <a:lnTo>
                    <a:pt x="221" y="528"/>
                  </a:lnTo>
                  <a:lnTo>
                    <a:pt x="225" y="520"/>
                  </a:lnTo>
                  <a:lnTo>
                    <a:pt x="229" y="508"/>
                  </a:lnTo>
                  <a:lnTo>
                    <a:pt x="233" y="496"/>
                  </a:lnTo>
                  <a:lnTo>
                    <a:pt x="237" y="480"/>
                  </a:lnTo>
                  <a:lnTo>
                    <a:pt x="241" y="460"/>
                  </a:lnTo>
                  <a:lnTo>
                    <a:pt x="245" y="436"/>
                  </a:lnTo>
                  <a:lnTo>
                    <a:pt x="249" y="408"/>
                  </a:lnTo>
                  <a:lnTo>
                    <a:pt x="253" y="380"/>
                  </a:lnTo>
                  <a:lnTo>
                    <a:pt x="257" y="348"/>
                  </a:lnTo>
                  <a:lnTo>
                    <a:pt x="261" y="320"/>
                  </a:lnTo>
                  <a:lnTo>
                    <a:pt x="265" y="288"/>
                  </a:lnTo>
                  <a:lnTo>
                    <a:pt x="269" y="260"/>
                  </a:lnTo>
                  <a:lnTo>
                    <a:pt x="273" y="236"/>
                  </a:lnTo>
                  <a:lnTo>
                    <a:pt x="277" y="208"/>
                  </a:lnTo>
                  <a:lnTo>
                    <a:pt x="281" y="184"/>
                  </a:lnTo>
                  <a:lnTo>
                    <a:pt x="285" y="164"/>
                  </a:lnTo>
                  <a:lnTo>
                    <a:pt x="289" y="140"/>
                  </a:lnTo>
                  <a:lnTo>
                    <a:pt x="293" y="120"/>
                  </a:lnTo>
                  <a:lnTo>
                    <a:pt x="297" y="100"/>
                  </a:lnTo>
                  <a:lnTo>
                    <a:pt x="301" y="80"/>
                  </a:lnTo>
                  <a:lnTo>
                    <a:pt x="305" y="60"/>
                  </a:lnTo>
                  <a:lnTo>
                    <a:pt x="309" y="40"/>
                  </a:lnTo>
                  <a:lnTo>
                    <a:pt x="313" y="24"/>
                  </a:lnTo>
                  <a:lnTo>
                    <a:pt x="317" y="8"/>
                  </a:lnTo>
                  <a:lnTo>
                    <a:pt x="321" y="0"/>
                  </a:lnTo>
                  <a:lnTo>
                    <a:pt x="325" y="0"/>
                  </a:lnTo>
                  <a:lnTo>
                    <a:pt x="329" y="4"/>
                  </a:lnTo>
                  <a:lnTo>
                    <a:pt x="333" y="16"/>
                  </a:lnTo>
                  <a:lnTo>
                    <a:pt x="337" y="36"/>
                  </a:lnTo>
                  <a:lnTo>
                    <a:pt x="341" y="60"/>
                  </a:lnTo>
                  <a:lnTo>
                    <a:pt x="345" y="88"/>
                  </a:lnTo>
                  <a:lnTo>
                    <a:pt x="349" y="120"/>
                  </a:lnTo>
                  <a:lnTo>
                    <a:pt x="353" y="152"/>
                  </a:lnTo>
                  <a:lnTo>
                    <a:pt x="357" y="184"/>
                  </a:lnTo>
                  <a:lnTo>
                    <a:pt x="361" y="216"/>
                  </a:lnTo>
                  <a:lnTo>
                    <a:pt x="365" y="248"/>
                  </a:lnTo>
                  <a:lnTo>
                    <a:pt x="369" y="284"/>
                  </a:lnTo>
                  <a:lnTo>
                    <a:pt x="373" y="316"/>
                  </a:lnTo>
                  <a:lnTo>
                    <a:pt x="377" y="348"/>
                  </a:lnTo>
                  <a:lnTo>
                    <a:pt x="381" y="384"/>
                  </a:lnTo>
                  <a:lnTo>
                    <a:pt x="385" y="420"/>
                  </a:lnTo>
                  <a:lnTo>
                    <a:pt x="389" y="456"/>
                  </a:lnTo>
                  <a:lnTo>
                    <a:pt x="393" y="496"/>
                  </a:lnTo>
                  <a:lnTo>
                    <a:pt x="397" y="536"/>
                  </a:lnTo>
                  <a:lnTo>
                    <a:pt x="401" y="580"/>
                  </a:lnTo>
                  <a:lnTo>
                    <a:pt x="405" y="620"/>
                  </a:lnTo>
                  <a:lnTo>
                    <a:pt x="409" y="660"/>
                  </a:lnTo>
                  <a:lnTo>
                    <a:pt x="413" y="696"/>
                  </a:lnTo>
                  <a:lnTo>
                    <a:pt x="417" y="728"/>
                  </a:lnTo>
                  <a:lnTo>
                    <a:pt x="421" y="756"/>
                  </a:lnTo>
                  <a:lnTo>
                    <a:pt x="425" y="780"/>
                  </a:lnTo>
                  <a:lnTo>
                    <a:pt x="429" y="800"/>
                  </a:lnTo>
                  <a:lnTo>
                    <a:pt x="433" y="816"/>
                  </a:lnTo>
                  <a:lnTo>
                    <a:pt x="437" y="828"/>
                  </a:lnTo>
                  <a:lnTo>
                    <a:pt x="441" y="836"/>
                  </a:lnTo>
                  <a:lnTo>
                    <a:pt x="445" y="840"/>
                  </a:lnTo>
                  <a:lnTo>
                    <a:pt x="449" y="836"/>
                  </a:lnTo>
                  <a:lnTo>
                    <a:pt x="453" y="828"/>
                  </a:lnTo>
                  <a:lnTo>
                    <a:pt x="457" y="816"/>
                  </a:lnTo>
                  <a:lnTo>
                    <a:pt x="461" y="800"/>
                  </a:lnTo>
                  <a:lnTo>
                    <a:pt x="465" y="784"/>
                  </a:lnTo>
                  <a:lnTo>
                    <a:pt x="469" y="768"/>
                  </a:lnTo>
                  <a:lnTo>
                    <a:pt x="473" y="756"/>
                  </a:lnTo>
                  <a:lnTo>
                    <a:pt x="477" y="748"/>
                  </a:lnTo>
                  <a:lnTo>
                    <a:pt x="481" y="744"/>
                  </a:lnTo>
                  <a:lnTo>
                    <a:pt x="485" y="740"/>
                  </a:lnTo>
                  <a:lnTo>
                    <a:pt x="489" y="740"/>
                  </a:lnTo>
                  <a:lnTo>
                    <a:pt x="493" y="736"/>
                  </a:lnTo>
                  <a:lnTo>
                    <a:pt x="497" y="736"/>
                  </a:lnTo>
                  <a:lnTo>
                    <a:pt x="501" y="736"/>
                  </a:lnTo>
                  <a:lnTo>
                    <a:pt x="505" y="732"/>
                  </a:lnTo>
                  <a:lnTo>
                    <a:pt x="509" y="728"/>
                  </a:lnTo>
                  <a:lnTo>
                    <a:pt x="513" y="724"/>
                  </a:lnTo>
                </a:path>
              </a:pathLst>
            </a:custGeom>
            <a:noFill/>
            <a:ln w="0" cap="rnd">
              <a:solidFill>
                <a:srgbClr val="BF00BF"/>
              </a:solidFill>
              <a:prstDash val="sysDot"/>
              <a:round/>
              <a:headEnd/>
              <a:tailEnd/>
            </a:ln>
          </p:spPr>
          <p:txBody>
            <a:bodyPr/>
            <a:lstStyle/>
            <a:p>
              <a:endParaRPr lang="en-US">
                <a:solidFill>
                  <a:srgbClr val="000000"/>
                </a:solidFill>
              </a:endParaRPr>
            </a:p>
          </p:txBody>
        </p:sp>
        <p:sp>
          <p:nvSpPr>
            <p:cNvPr id="20654" name="Freeform 430"/>
            <p:cNvSpPr>
              <a:spLocks/>
            </p:cNvSpPr>
            <p:nvPr/>
          </p:nvSpPr>
          <p:spPr bwMode="auto">
            <a:xfrm>
              <a:off x="3044" y="584"/>
              <a:ext cx="508" cy="784"/>
            </a:xfrm>
            <a:custGeom>
              <a:avLst/>
              <a:gdLst>
                <a:gd name="T0" fmla="*/ 8 w 508"/>
                <a:gd name="T1" fmla="*/ 476 h 784"/>
                <a:gd name="T2" fmla="*/ 20 w 508"/>
                <a:gd name="T3" fmla="*/ 372 h 784"/>
                <a:gd name="T4" fmla="*/ 32 w 508"/>
                <a:gd name="T5" fmla="*/ 304 h 784"/>
                <a:gd name="T6" fmla="*/ 44 w 508"/>
                <a:gd name="T7" fmla="*/ 244 h 784"/>
                <a:gd name="T8" fmla="*/ 56 w 508"/>
                <a:gd name="T9" fmla="*/ 188 h 784"/>
                <a:gd name="T10" fmla="*/ 68 w 508"/>
                <a:gd name="T11" fmla="*/ 136 h 784"/>
                <a:gd name="T12" fmla="*/ 80 w 508"/>
                <a:gd name="T13" fmla="*/ 104 h 784"/>
                <a:gd name="T14" fmla="*/ 92 w 508"/>
                <a:gd name="T15" fmla="*/ 116 h 784"/>
                <a:gd name="T16" fmla="*/ 104 w 508"/>
                <a:gd name="T17" fmla="*/ 156 h 784"/>
                <a:gd name="T18" fmla="*/ 116 w 508"/>
                <a:gd name="T19" fmla="*/ 180 h 784"/>
                <a:gd name="T20" fmla="*/ 128 w 508"/>
                <a:gd name="T21" fmla="*/ 212 h 784"/>
                <a:gd name="T22" fmla="*/ 140 w 508"/>
                <a:gd name="T23" fmla="*/ 280 h 784"/>
                <a:gd name="T24" fmla="*/ 152 w 508"/>
                <a:gd name="T25" fmla="*/ 380 h 784"/>
                <a:gd name="T26" fmla="*/ 164 w 508"/>
                <a:gd name="T27" fmla="*/ 496 h 784"/>
                <a:gd name="T28" fmla="*/ 176 w 508"/>
                <a:gd name="T29" fmla="*/ 616 h 784"/>
                <a:gd name="T30" fmla="*/ 188 w 508"/>
                <a:gd name="T31" fmla="*/ 708 h 784"/>
                <a:gd name="T32" fmla="*/ 200 w 508"/>
                <a:gd name="T33" fmla="*/ 768 h 784"/>
                <a:gd name="T34" fmla="*/ 212 w 508"/>
                <a:gd name="T35" fmla="*/ 784 h 784"/>
                <a:gd name="T36" fmla="*/ 224 w 508"/>
                <a:gd name="T37" fmla="*/ 756 h 784"/>
                <a:gd name="T38" fmla="*/ 236 w 508"/>
                <a:gd name="T39" fmla="*/ 728 h 784"/>
                <a:gd name="T40" fmla="*/ 248 w 508"/>
                <a:gd name="T41" fmla="*/ 720 h 784"/>
                <a:gd name="T42" fmla="*/ 260 w 508"/>
                <a:gd name="T43" fmla="*/ 716 h 784"/>
                <a:gd name="T44" fmla="*/ 272 w 508"/>
                <a:gd name="T45" fmla="*/ 696 h 784"/>
                <a:gd name="T46" fmla="*/ 284 w 508"/>
                <a:gd name="T47" fmla="*/ 660 h 784"/>
                <a:gd name="T48" fmla="*/ 296 w 508"/>
                <a:gd name="T49" fmla="*/ 640 h 784"/>
                <a:gd name="T50" fmla="*/ 308 w 508"/>
                <a:gd name="T51" fmla="*/ 652 h 784"/>
                <a:gd name="T52" fmla="*/ 320 w 508"/>
                <a:gd name="T53" fmla="*/ 668 h 784"/>
                <a:gd name="T54" fmla="*/ 332 w 508"/>
                <a:gd name="T55" fmla="*/ 668 h 784"/>
                <a:gd name="T56" fmla="*/ 344 w 508"/>
                <a:gd name="T57" fmla="*/ 636 h 784"/>
                <a:gd name="T58" fmla="*/ 356 w 508"/>
                <a:gd name="T59" fmla="*/ 592 h 784"/>
                <a:gd name="T60" fmla="*/ 368 w 508"/>
                <a:gd name="T61" fmla="*/ 556 h 784"/>
                <a:gd name="T62" fmla="*/ 380 w 508"/>
                <a:gd name="T63" fmla="*/ 532 h 784"/>
                <a:gd name="T64" fmla="*/ 392 w 508"/>
                <a:gd name="T65" fmla="*/ 500 h 784"/>
                <a:gd name="T66" fmla="*/ 404 w 508"/>
                <a:gd name="T67" fmla="*/ 432 h 784"/>
                <a:gd name="T68" fmla="*/ 416 w 508"/>
                <a:gd name="T69" fmla="*/ 344 h 784"/>
                <a:gd name="T70" fmla="*/ 428 w 508"/>
                <a:gd name="T71" fmla="*/ 256 h 784"/>
                <a:gd name="T72" fmla="*/ 440 w 508"/>
                <a:gd name="T73" fmla="*/ 184 h 784"/>
                <a:gd name="T74" fmla="*/ 452 w 508"/>
                <a:gd name="T75" fmla="*/ 116 h 784"/>
                <a:gd name="T76" fmla="*/ 464 w 508"/>
                <a:gd name="T77" fmla="*/ 56 h 784"/>
                <a:gd name="T78" fmla="*/ 476 w 508"/>
                <a:gd name="T79" fmla="*/ 8 h 784"/>
                <a:gd name="T80" fmla="*/ 488 w 508"/>
                <a:gd name="T81" fmla="*/ 8 h 784"/>
                <a:gd name="T82" fmla="*/ 500 w 508"/>
                <a:gd name="T83" fmla="*/ 64 h 78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8"/>
                <a:gd name="T127" fmla="*/ 0 h 784"/>
                <a:gd name="T128" fmla="*/ 508 w 508"/>
                <a:gd name="T129" fmla="*/ 784 h 78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8" h="784">
                  <a:moveTo>
                    <a:pt x="0" y="616"/>
                  </a:moveTo>
                  <a:lnTo>
                    <a:pt x="4" y="528"/>
                  </a:lnTo>
                  <a:lnTo>
                    <a:pt x="8" y="476"/>
                  </a:lnTo>
                  <a:lnTo>
                    <a:pt x="12" y="432"/>
                  </a:lnTo>
                  <a:lnTo>
                    <a:pt x="16" y="400"/>
                  </a:lnTo>
                  <a:lnTo>
                    <a:pt x="20" y="372"/>
                  </a:lnTo>
                  <a:lnTo>
                    <a:pt x="24" y="348"/>
                  </a:lnTo>
                  <a:lnTo>
                    <a:pt x="28" y="324"/>
                  </a:lnTo>
                  <a:lnTo>
                    <a:pt x="32" y="304"/>
                  </a:lnTo>
                  <a:lnTo>
                    <a:pt x="36" y="284"/>
                  </a:lnTo>
                  <a:lnTo>
                    <a:pt x="40" y="264"/>
                  </a:lnTo>
                  <a:lnTo>
                    <a:pt x="44" y="244"/>
                  </a:lnTo>
                  <a:lnTo>
                    <a:pt x="48" y="224"/>
                  </a:lnTo>
                  <a:lnTo>
                    <a:pt x="52" y="204"/>
                  </a:lnTo>
                  <a:lnTo>
                    <a:pt x="56" y="188"/>
                  </a:lnTo>
                  <a:lnTo>
                    <a:pt x="60" y="172"/>
                  </a:lnTo>
                  <a:lnTo>
                    <a:pt x="64" y="152"/>
                  </a:lnTo>
                  <a:lnTo>
                    <a:pt x="68" y="136"/>
                  </a:lnTo>
                  <a:lnTo>
                    <a:pt x="72" y="120"/>
                  </a:lnTo>
                  <a:lnTo>
                    <a:pt x="76" y="112"/>
                  </a:lnTo>
                  <a:lnTo>
                    <a:pt x="80" y="104"/>
                  </a:lnTo>
                  <a:lnTo>
                    <a:pt x="84" y="100"/>
                  </a:lnTo>
                  <a:lnTo>
                    <a:pt x="88" y="104"/>
                  </a:lnTo>
                  <a:lnTo>
                    <a:pt x="92" y="116"/>
                  </a:lnTo>
                  <a:lnTo>
                    <a:pt x="96" y="132"/>
                  </a:lnTo>
                  <a:lnTo>
                    <a:pt x="100" y="144"/>
                  </a:lnTo>
                  <a:lnTo>
                    <a:pt x="104" y="156"/>
                  </a:lnTo>
                  <a:lnTo>
                    <a:pt x="108" y="164"/>
                  </a:lnTo>
                  <a:lnTo>
                    <a:pt x="112" y="172"/>
                  </a:lnTo>
                  <a:lnTo>
                    <a:pt x="116" y="180"/>
                  </a:lnTo>
                  <a:lnTo>
                    <a:pt x="120" y="188"/>
                  </a:lnTo>
                  <a:lnTo>
                    <a:pt x="124" y="200"/>
                  </a:lnTo>
                  <a:lnTo>
                    <a:pt x="128" y="212"/>
                  </a:lnTo>
                  <a:lnTo>
                    <a:pt x="132" y="232"/>
                  </a:lnTo>
                  <a:lnTo>
                    <a:pt x="136" y="252"/>
                  </a:lnTo>
                  <a:lnTo>
                    <a:pt x="140" y="280"/>
                  </a:lnTo>
                  <a:lnTo>
                    <a:pt x="144" y="308"/>
                  </a:lnTo>
                  <a:lnTo>
                    <a:pt x="148" y="344"/>
                  </a:lnTo>
                  <a:lnTo>
                    <a:pt x="152" y="380"/>
                  </a:lnTo>
                  <a:lnTo>
                    <a:pt x="156" y="416"/>
                  </a:lnTo>
                  <a:lnTo>
                    <a:pt x="160" y="456"/>
                  </a:lnTo>
                  <a:lnTo>
                    <a:pt x="164" y="496"/>
                  </a:lnTo>
                  <a:lnTo>
                    <a:pt x="168" y="536"/>
                  </a:lnTo>
                  <a:lnTo>
                    <a:pt x="172" y="576"/>
                  </a:lnTo>
                  <a:lnTo>
                    <a:pt x="176" y="616"/>
                  </a:lnTo>
                  <a:lnTo>
                    <a:pt x="180" y="648"/>
                  </a:lnTo>
                  <a:lnTo>
                    <a:pt x="184" y="680"/>
                  </a:lnTo>
                  <a:lnTo>
                    <a:pt x="188" y="708"/>
                  </a:lnTo>
                  <a:lnTo>
                    <a:pt x="192" y="732"/>
                  </a:lnTo>
                  <a:lnTo>
                    <a:pt x="196" y="752"/>
                  </a:lnTo>
                  <a:lnTo>
                    <a:pt x="200" y="768"/>
                  </a:lnTo>
                  <a:lnTo>
                    <a:pt x="204" y="780"/>
                  </a:lnTo>
                  <a:lnTo>
                    <a:pt x="208" y="784"/>
                  </a:lnTo>
                  <a:lnTo>
                    <a:pt x="212" y="784"/>
                  </a:lnTo>
                  <a:lnTo>
                    <a:pt x="216" y="776"/>
                  </a:lnTo>
                  <a:lnTo>
                    <a:pt x="220" y="768"/>
                  </a:lnTo>
                  <a:lnTo>
                    <a:pt x="224" y="756"/>
                  </a:lnTo>
                  <a:lnTo>
                    <a:pt x="228" y="744"/>
                  </a:lnTo>
                  <a:lnTo>
                    <a:pt x="232" y="732"/>
                  </a:lnTo>
                  <a:lnTo>
                    <a:pt x="236" y="728"/>
                  </a:lnTo>
                  <a:lnTo>
                    <a:pt x="240" y="724"/>
                  </a:lnTo>
                  <a:lnTo>
                    <a:pt x="244" y="720"/>
                  </a:lnTo>
                  <a:lnTo>
                    <a:pt x="248" y="720"/>
                  </a:lnTo>
                  <a:lnTo>
                    <a:pt x="252" y="720"/>
                  </a:lnTo>
                  <a:lnTo>
                    <a:pt x="256" y="720"/>
                  </a:lnTo>
                  <a:lnTo>
                    <a:pt x="260" y="716"/>
                  </a:lnTo>
                  <a:lnTo>
                    <a:pt x="264" y="712"/>
                  </a:lnTo>
                  <a:lnTo>
                    <a:pt x="268" y="704"/>
                  </a:lnTo>
                  <a:lnTo>
                    <a:pt x="272" y="696"/>
                  </a:lnTo>
                  <a:lnTo>
                    <a:pt x="276" y="684"/>
                  </a:lnTo>
                  <a:lnTo>
                    <a:pt x="280" y="672"/>
                  </a:lnTo>
                  <a:lnTo>
                    <a:pt x="284" y="660"/>
                  </a:lnTo>
                  <a:lnTo>
                    <a:pt x="288" y="648"/>
                  </a:lnTo>
                  <a:lnTo>
                    <a:pt x="292" y="640"/>
                  </a:lnTo>
                  <a:lnTo>
                    <a:pt x="296" y="640"/>
                  </a:lnTo>
                  <a:lnTo>
                    <a:pt x="300" y="640"/>
                  </a:lnTo>
                  <a:lnTo>
                    <a:pt x="304" y="644"/>
                  </a:lnTo>
                  <a:lnTo>
                    <a:pt x="308" y="652"/>
                  </a:lnTo>
                  <a:lnTo>
                    <a:pt x="312" y="656"/>
                  </a:lnTo>
                  <a:lnTo>
                    <a:pt x="316" y="664"/>
                  </a:lnTo>
                  <a:lnTo>
                    <a:pt x="320" y="668"/>
                  </a:lnTo>
                  <a:lnTo>
                    <a:pt x="324" y="672"/>
                  </a:lnTo>
                  <a:lnTo>
                    <a:pt x="328" y="672"/>
                  </a:lnTo>
                  <a:lnTo>
                    <a:pt x="332" y="668"/>
                  </a:lnTo>
                  <a:lnTo>
                    <a:pt x="336" y="660"/>
                  </a:lnTo>
                  <a:lnTo>
                    <a:pt x="340" y="648"/>
                  </a:lnTo>
                  <a:lnTo>
                    <a:pt x="344" y="636"/>
                  </a:lnTo>
                  <a:lnTo>
                    <a:pt x="348" y="620"/>
                  </a:lnTo>
                  <a:lnTo>
                    <a:pt x="352" y="604"/>
                  </a:lnTo>
                  <a:lnTo>
                    <a:pt x="356" y="592"/>
                  </a:lnTo>
                  <a:lnTo>
                    <a:pt x="360" y="576"/>
                  </a:lnTo>
                  <a:lnTo>
                    <a:pt x="364" y="568"/>
                  </a:lnTo>
                  <a:lnTo>
                    <a:pt x="368" y="556"/>
                  </a:lnTo>
                  <a:lnTo>
                    <a:pt x="372" y="548"/>
                  </a:lnTo>
                  <a:lnTo>
                    <a:pt x="376" y="540"/>
                  </a:lnTo>
                  <a:lnTo>
                    <a:pt x="380" y="532"/>
                  </a:lnTo>
                  <a:lnTo>
                    <a:pt x="384" y="524"/>
                  </a:lnTo>
                  <a:lnTo>
                    <a:pt x="388" y="512"/>
                  </a:lnTo>
                  <a:lnTo>
                    <a:pt x="392" y="500"/>
                  </a:lnTo>
                  <a:lnTo>
                    <a:pt x="396" y="480"/>
                  </a:lnTo>
                  <a:lnTo>
                    <a:pt x="400" y="460"/>
                  </a:lnTo>
                  <a:lnTo>
                    <a:pt x="404" y="432"/>
                  </a:lnTo>
                  <a:lnTo>
                    <a:pt x="408" y="404"/>
                  </a:lnTo>
                  <a:lnTo>
                    <a:pt x="412" y="376"/>
                  </a:lnTo>
                  <a:lnTo>
                    <a:pt x="416" y="344"/>
                  </a:lnTo>
                  <a:lnTo>
                    <a:pt x="420" y="316"/>
                  </a:lnTo>
                  <a:lnTo>
                    <a:pt x="424" y="284"/>
                  </a:lnTo>
                  <a:lnTo>
                    <a:pt x="428" y="256"/>
                  </a:lnTo>
                  <a:lnTo>
                    <a:pt x="432" y="232"/>
                  </a:lnTo>
                  <a:lnTo>
                    <a:pt x="436" y="204"/>
                  </a:lnTo>
                  <a:lnTo>
                    <a:pt x="440" y="184"/>
                  </a:lnTo>
                  <a:lnTo>
                    <a:pt x="444" y="160"/>
                  </a:lnTo>
                  <a:lnTo>
                    <a:pt x="448" y="140"/>
                  </a:lnTo>
                  <a:lnTo>
                    <a:pt x="452" y="116"/>
                  </a:lnTo>
                  <a:lnTo>
                    <a:pt x="456" y="96"/>
                  </a:lnTo>
                  <a:lnTo>
                    <a:pt x="460" y="76"/>
                  </a:lnTo>
                  <a:lnTo>
                    <a:pt x="464" y="56"/>
                  </a:lnTo>
                  <a:lnTo>
                    <a:pt x="468" y="36"/>
                  </a:lnTo>
                  <a:lnTo>
                    <a:pt x="472" y="20"/>
                  </a:lnTo>
                  <a:lnTo>
                    <a:pt x="476" y="8"/>
                  </a:lnTo>
                  <a:lnTo>
                    <a:pt x="480" y="0"/>
                  </a:lnTo>
                  <a:lnTo>
                    <a:pt x="484" y="0"/>
                  </a:lnTo>
                  <a:lnTo>
                    <a:pt x="488" y="8"/>
                  </a:lnTo>
                  <a:lnTo>
                    <a:pt x="492" y="20"/>
                  </a:lnTo>
                  <a:lnTo>
                    <a:pt x="496" y="40"/>
                  </a:lnTo>
                  <a:lnTo>
                    <a:pt x="500" y="64"/>
                  </a:lnTo>
                  <a:lnTo>
                    <a:pt x="504" y="92"/>
                  </a:lnTo>
                  <a:lnTo>
                    <a:pt x="508" y="116"/>
                  </a:lnTo>
                </a:path>
              </a:pathLst>
            </a:custGeom>
            <a:noFill/>
            <a:ln w="0" cap="rnd">
              <a:solidFill>
                <a:srgbClr val="BFBF00"/>
              </a:solidFill>
              <a:prstDash val="sysDot"/>
              <a:round/>
              <a:headEnd/>
              <a:tailEnd/>
            </a:ln>
          </p:spPr>
          <p:txBody>
            <a:bodyPr/>
            <a:lstStyle/>
            <a:p>
              <a:endParaRPr lang="en-US">
                <a:solidFill>
                  <a:srgbClr val="000000"/>
                </a:solidFill>
              </a:endParaRPr>
            </a:p>
          </p:txBody>
        </p:sp>
        <p:sp>
          <p:nvSpPr>
            <p:cNvPr id="20655" name="Freeform 431"/>
            <p:cNvSpPr>
              <a:spLocks/>
            </p:cNvSpPr>
            <p:nvPr/>
          </p:nvSpPr>
          <p:spPr bwMode="auto">
            <a:xfrm>
              <a:off x="3552" y="584"/>
              <a:ext cx="513" cy="808"/>
            </a:xfrm>
            <a:custGeom>
              <a:avLst/>
              <a:gdLst>
                <a:gd name="T0" fmla="*/ 12 w 513"/>
                <a:gd name="T1" fmla="*/ 152 h 808"/>
                <a:gd name="T2" fmla="*/ 24 w 513"/>
                <a:gd name="T3" fmla="*/ 192 h 808"/>
                <a:gd name="T4" fmla="*/ 36 w 513"/>
                <a:gd name="T5" fmla="*/ 260 h 808"/>
                <a:gd name="T6" fmla="*/ 48 w 513"/>
                <a:gd name="T7" fmla="*/ 360 h 808"/>
                <a:gd name="T8" fmla="*/ 60 w 513"/>
                <a:gd name="T9" fmla="*/ 472 h 808"/>
                <a:gd name="T10" fmla="*/ 72 w 513"/>
                <a:gd name="T11" fmla="*/ 596 h 808"/>
                <a:gd name="T12" fmla="*/ 85 w 513"/>
                <a:gd name="T13" fmla="*/ 704 h 808"/>
                <a:gd name="T14" fmla="*/ 97 w 513"/>
                <a:gd name="T15" fmla="*/ 780 h 808"/>
                <a:gd name="T16" fmla="*/ 109 w 513"/>
                <a:gd name="T17" fmla="*/ 808 h 808"/>
                <a:gd name="T18" fmla="*/ 121 w 513"/>
                <a:gd name="T19" fmla="*/ 780 h 808"/>
                <a:gd name="T20" fmla="*/ 133 w 513"/>
                <a:gd name="T21" fmla="*/ 740 h 808"/>
                <a:gd name="T22" fmla="*/ 145 w 513"/>
                <a:gd name="T23" fmla="*/ 724 h 808"/>
                <a:gd name="T24" fmla="*/ 157 w 513"/>
                <a:gd name="T25" fmla="*/ 728 h 808"/>
                <a:gd name="T26" fmla="*/ 169 w 513"/>
                <a:gd name="T27" fmla="*/ 720 h 808"/>
                <a:gd name="T28" fmla="*/ 181 w 513"/>
                <a:gd name="T29" fmla="*/ 688 h 808"/>
                <a:gd name="T30" fmla="*/ 193 w 513"/>
                <a:gd name="T31" fmla="*/ 652 h 808"/>
                <a:gd name="T32" fmla="*/ 205 w 513"/>
                <a:gd name="T33" fmla="*/ 644 h 808"/>
                <a:gd name="T34" fmla="*/ 217 w 513"/>
                <a:gd name="T35" fmla="*/ 660 h 808"/>
                <a:gd name="T36" fmla="*/ 229 w 513"/>
                <a:gd name="T37" fmla="*/ 676 h 808"/>
                <a:gd name="T38" fmla="*/ 241 w 513"/>
                <a:gd name="T39" fmla="*/ 664 h 808"/>
                <a:gd name="T40" fmla="*/ 253 w 513"/>
                <a:gd name="T41" fmla="*/ 624 h 808"/>
                <a:gd name="T42" fmla="*/ 265 w 513"/>
                <a:gd name="T43" fmla="*/ 580 h 808"/>
                <a:gd name="T44" fmla="*/ 277 w 513"/>
                <a:gd name="T45" fmla="*/ 552 h 808"/>
                <a:gd name="T46" fmla="*/ 289 w 513"/>
                <a:gd name="T47" fmla="*/ 528 h 808"/>
                <a:gd name="T48" fmla="*/ 301 w 513"/>
                <a:gd name="T49" fmla="*/ 484 h 808"/>
                <a:gd name="T50" fmla="*/ 313 w 513"/>
                <a:gd name="T51" fmla="*/ 412 h 808"/>
                <a:gd name="T52" fmla="*/ 325 w 513"/>
                <a:gd name="T53" fmla="*/ 320 h 808"/>
                <a:gd name="T54" fmla="*/ 337 w 513"/>
                <a:gd name="T55" fmla="*/ 236 h 808"/>
                <a:gd name="T56" fmla="*/ 349 w 513"/>
                <a:gd name="T57" fmla="*/ 164 h 808"/>
                <a:gd name="T58" fmla="*/ 361 w 513"/>
                <a:gd name="T59" fmla="*/ 100 h 808"/>
                <a:gd name="T60" fmla="*/ 373 w 513"/>
                <a:gd name="T61" fmla="*/ 40 h 808"/>
                <a:gd name="T62" fmla="*/ 385 w 513"/>
                <a:gd name="T63" fmla="*/ 0 h 808"/>
                <a:gd name="T64" fmla="*/ 397 w 513"/>
                <a:gd name="T65" fmla="*/ 16 h 808"/>
                <a:gd name="T66" fmla="*/ 409 w 513"/>
                <a:gd name="T67" fmla="*/ 84 h 808"/>
                <a:gd name="T68" fmla="*/ 421 w 513"/>
                <a:gd name="T69" fmla="*/ 148 h 808"/>
                <a:gd name="T70" fmla="*/ 433 w 513"/>
                <a:gd name="T71" fmla="*/ 188 h 808"/>
                <a:gd name="T72" fmla="*/ 445 w 513"/>
                <a:gd name="T73" fmla="*/ 252 h 808"/>
                <a:gd name="T74" fmla="*/ 457 w 513"/>
                <a:gd name="T75" fmla="*/ 352 h 808"/>
                <a:gd name="T76" fmla="*/ 469 w 513"/>
                <a:gd name="T77" fmla="*/ 464 h 808"/>
                <a:gd name="T78" fmla="*/ 481 w 513"/>
                <a:gd name="T79" fmla="*/ 588 h 808"/>
                <a:gd name="T80" fmla="*/ 493 w 513"/>
                <a:gd name="T81" fmla="*/ 696 h 808"/>
                <a:gd name="T82" fmla="*/ 505 w 513"/>
                <a:gd name="T83" fmla="*/ 772 h 80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3"/>
                <a:gd name="T127" fmla="*/ 0 h 808"/>
                <a:gd name="T128" fmla="*/ 513 w 513"/>
                <a:gd name="T129" fmla="*/ 808 h 80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3" h="808">
                  <a:moveTo>
                    <a:pt x="0" y="116"/>
                  </a:moveTo>
                  <a:lnTo>
                    <a:pt x="8" y="136"/>
                  </a:lnTo>
                  <a:lnTo>
                    <a:pt x="12" y="152"/>
                  </a:lnTo>
                  <a:lnTo>
                    <a:pt x="16" y="164"/>
                  </a:lnTo>
                  <a:lnTo>
                    <a:pt x="20" y="176"/>
                  </a:lnTo>
                  <a:lnTo>
                    <a:pt x="24" y="192"/>
                  </a:lnTo>
                  <a:lnTo>
                    <a:pt x="28" y="208"/>
                  </a:lnTo>
                  <a:lnTo>
                    <a:pt x="32" y="232"/>
                  </a:lnTo>
                  <a:lnTo>
                    <a:pt x="36" y="260"/>
                  </a:lnTo>
                  <a:lnTo>
                    <a:pt x="40" y="292"/>
                  </a:lnTo>
                  <a:lnTo>
                    <a:pt x="44" y="324"/>
                  </a:lnTo>
                  <a:lnTo>
                    <a:pt x="48" y="360"/>
                  </a:lnTo>
                  <a:lnTo>
                    <a:pt x="52" y="396"/>
                  </a:lnTo>
                  <a:lnTo>
                    <a:pt x="56" y="432"/>
                  </a:lnTo>
                  <a:lnTo>
                    <a:pt x="60" y="472"/>
                  </a:lnTo>
                  <a:lnTo>
                    <a:pt x="64" y="512"/>
                  </a:lnTo>
                  <a:lnTo>
                    <a:pt x="68" y="556"/>
                  </a:lnTo>
                  <a:lnTo>
                    <a:pt x="72" y="596"/>
                  </a:lnTo>
                  <a:lnTo>
                    <a:pt x="76" y="636"/>
                  </a:lnTo>
                  <a:lnTo>
                    <a:pt x="81" y="672"/>
                  </a:lnTo>
                  <a:lnTo>
                    <a:pt x="85" y="704"/>
                  </a:lnTo>
                  <a:lnTo>
                    <a:pt x="89" y="732"/>
                  </a:lnTo>
                  <a:lnTo>
                    <a:pt x="93" y="760"/>
                  </a:lnTo>
                  <a:lnTo>
                    <a:pt x="97" y="780"/>
                  </a:lnTo>
                  <a:lnTo>
                    <a:pt x="101" y="792"/>
                  </a:lnTo>
                  <a:lnTo>
                    <a:pt x="105" y="804"/>
                  </a:lnTo>
                  <a:lnTo>
                    <a:pt x="109" y="808"/>
                  </a:lnTo>
                  <a:lnTo>
                    <a:pt x="113" y="804"/>
                  </a:lnTo>
                  <a:lnTo>
                    <a:pt x="117" y="796"/>
                  </a:lnTo>
                  <a:lnTo>
                    <a:pt x="121" y="780"/>
                  </a:lnTo>
                  <a:lnTo>
                    <a:pt x="125" y="768"/>
                  </a:lnTo>
                  <a:lnTo>
                    <a:pt x="129" y="752"/>
                  </a:lnTo>
                  <a:lnTo>
                    <a:pt x="133" y="740"/>
                  </a:lnTo>
                  <a:lnTo>
                    <a:pt x="137" y="732"/>
                  </a:lnTo>
                  <a:lnTo>
                    <a:pt x="141" y="728"/>
                  </a:lnTo>
                  <a:lnTo>
                    <a:pt x="145" y="724"/>
                  </a:lnTo>
                  <a:lnTo>
                    <a:pt x="149" y="724"/>
                  </a:lnTo>
                  <a:lnTo>
                    <a:pt x="153" y="724"/>
                  </a:lnTo>
                  <a:lnTo>
                    <a:pt x="157" y="728"/>
                  </a:lnTo>
                  <a:lnTo>
                    <a:pt x="161" y="724"/>
                  </a:lnTo>
                  <a:lnTo>
                    <a:pt x="165" y="724"/>
                  </a:lnTo>
                  <a:lnTo>
                    <a:pt x="169" y="720"/>
                  </a:lnTo>
                  <a:lnTo>
                    <a:pt x="173" y="712"/>
                  </a:lnTo>
                  <a:lnTo>
                    <a:pt x="177" y="700"/>
                  </a:lnTo>
                  <a:lnTo>
                    <a:pt x="181" y="688"/>
                  </a:lnTo>
                  <a:lnTo>
                    <a:pt x="185" y="672"/>
                  </a:lnTo>
                  <a:lnTo>
                    <a:pt x="189" y="660"/>
                  </a:lnTo>
                  <a:lnTo>
                    <a:pt x="193" y="652"/>
                  </a:lnTo>
                  <a:lnTo>
                    <a:pt x="197" y="644"/>
                  </a:lnTo>
                  <a:lnTo>
                    <a:pt x="201" y="640"/>
                  </a:lnTo>
                  <a:lnTo>
                    <a:pt x="205" y="644"/>
                  </a:lnTo>
                  <a:lnTo>
                    <a:pt x="209" y="648"/>
                  </a:lnTo>
                  <a:lnTo>
                    <a:pt x="213" y="652"/>
                  </a:lnTo>
                  <a:lnTo>
                    <a:pt x="217" y="660"/>
                  </a:lnTo>
                  <a:lnTo>
                    <a:pt x="221" y="668"/>
                  </a:lnTo>
                  <a:lnTo>
                    <a:pt x="225" y="672"/>
                  </a:lnTo>
                  <a:lnTo>
                    <a:pt x="229" y="676"/>
                  </a:lnTo>
                  <a:lnTo>
                    <a:pt x="233" y="676"/>
                  </a:lnTo>
                  <a:lnTo>
                    <a:pt x="237" y="672"/>
                  </a:lnTo>
                  <a:lnTo>
                    <a:pt x="241" y="664"/>
                  </a:lnTo>
                  <a:lnTo>
                    <a:pt x="245" y="652"/>
                  </a:lnTo>
                  <a:lnTo>
                    <a:pt x="249" y="640"/>
                  </a:lnTo>
                  <a:lnTo>
                    <a:pt x="253" y="624"/>
                  </a:lnTo>
                  <a:lnTo>
                    <a:pt x="257" y="608"/>
                  </a:lnTo>
                  <a:lnTo>
                    <a:pt x="261" y="596"/>
                  </a:lnTo>
                  <a:lnTo>
                    <a:pt x="265" y="580"/>
                  </a:lnTo>
                  <a:lnTo>
                    <a:pt x="269" y="568"/>
                  </a:lnTo>
                  <a:lnTo>
                    <a:pt x="273" y="560"/>
                  </a:lnTo>
                  <a:lnTo>
                    <a:pt x="277" y="552"/>
                  </a:lnTo>
                  <a:lnTo>
                    <a:pt x="281" y="544"/>
                  </a:lnTo>
                  <a:lnTo>
                    <a:pt x="285" y="536"/>
                  </a:lnTo>
                  <a:lnTo>
                    <a:pt x="289" y="528"/>
                  </a:lnTo>
                  <a:lnTo>
                    <a:pt x="293" y="516"/>
                  </a:lnTo>
                  <a:lnTo>
                    <a:pt x="297" y="504"/>
                  </a:lnTo>
                  <a:lnTo>
                    <a:pt x="301" y="484"/>
                  </a:lnTo>
                  <a:lnTo>
                    <a:pt x="305" y="464"/>
                  </a:lnTo>
                  <a:lnTo>
                    <a:pt x="309" y="440"/>
                  </a:lnTo>
                  <a:lnTo>
                    <a:pt x="313" y="412"/>
                  </a:lnTo>
                  <a:lnTo>
                    <a:pt x="317" y="384"/>
                  </a:lnTo>
                  <a:lnTo>
                    <a:pt x="321" y="352"/>
                  </a:lnTo>
                  <a:lnTo>
                    <a:pt x="325" y="320"/>
                  </a:lnTo>
                  <a:lnTo>
                    <a:pt x="329" y="292"/>
                  </a:lnTo>
                  <a:lnTo>
                    <a:pt x="333" y="264"/>
                  </a:lnTo>
                  <a:lnTo>
                    <a:pt x="337" y="236"/>
                  </a:lnTo>
                  <a:lnTo>
                    <a:pt x="341" y="212"/>
                  </a:lnTo>
                  <a:lnTo>
                    <a:pt x="345" y="188"/>
                  </a:lnTo>
                  <a:lnTo>
                    <a:pt x="349" y="164"/>
                  </a:lnTo>
                  <a:lnTo>
                    <a:pt x="353" y="144"/>
                  </a:lnTo>
                  <a:lnTo>
                    <a:pt x="357" y="120"/>
                  </a:lnTo>
                  <a:lnTo>
                    <a:pt x="361" y="100"/>
                  </a:lnTo>
                  <a:lnTo>
                    <a:pt x="365" y="80"/>
                  </a:lnTo>
                  <a:lnTo>
                    <a:pt x="369" y="60"/>
                  </a:lnTo>
                  <a:lnTo>
                    <a:pt x="373" y="40"/>
                  </a:lnTo>
                  <a:lnTo>
                    <a:pt x="377" y="24"/>
                  </a:lnTo>
                  <a:lnTo>
                    <a:pt x="381" y="8"/>
                  </a:lnTo>
                  <a:lnTo>
                    <a:pt x="385" y="0"/>
                  </a:lnTo>
                  <a:lnTo>
                    <a:pt x="389" y="0"/>
                  </a:lnTo>
                  <a:lnTo>
                    <a:pt x="393" y="4"/>
                  </a:lnTo>
                  <a:lnTo>
                    <a:pt x="397" y="16"/>
                  </a:lnTo>
                  <a:lnTo>
                    <a:pt x="401" y="32"/>
                  </a:lnTo>
                  <a:lnTo>
                    <a:pt x="405" y="56"/>
                  </a:lnTo>
                  <a:lnTo>
                    <a:pt x="409" y="84"/>
                  </a:lnTo>
                  <a:lnTo>
                    <a:pt x="413" y="112"/>
                  </a:lnTo>
                  <a:lnTo>
                    <a:pt x="417" y="132"/>
                  </a:lnTo>
                  <a:lnTo>
                    <a:pt x="421" y="148"/>
                  </a:lnTo>
                  <a:lnTo>
                    <a:pt x="425" y="160"/>
                  </a:lnTo>
                  <a:lnTo>
                    <a:pt x="429" y="172"/>
                  </a:lnTo>
                  <a:lnTo>
                    <a:pt x="433" y="188"/>
                  </a:lnTo>
                  <a:lnTo>
                    <a:pt x="437" y="204"/>
                  </a:lnTo>
                  <a:lnTo>
                    <a:pt x="441" y="224"/>
                  </a:lnTo>
                  <a:lnTo>
                    <a:pt x="445" y="252"/>
                  </a:lnTo>
                  <a:lnTo>
                    <a:pt x="449" y="284"/>
                  </a:lnTo>
                  <a:lnTo>
                    <a:pt x="453" y="316"/>
                  </a:lnTo>
                  <a:lnTo>
                    <a:pt x="457" y="352"/>
                  </a:lnTo>
                  <a:lnTo>
                    <a:pt x="461" y="388"/>
                  </a:lnTo>
                  <a:lnTo>
                    <a:pt x="465" y="424"/>
                  </a:lnTo>
                  <a:lnTo>
                    <a:pt x="469" y="464"/>
                  </a:lnTo>
                  <a:lnTo>
                    <a:pt x="473" y="504"/>
                  </a:lnTo>
                  <a:lnTo>
                    <a:pt x="477" y="544"/>
                  </a:lnTo>
                  <a:lnTo>
                    <a:pt x="481" y="588"/>
                  </a:lnTo>
                  <a:lnTo>
                    <a:pt x="485" y="628"/>
                  </a:lnTo>
                  <a:lnTo>
                    <a:pt x="489" y="664"/>
                  </a:lnTo>
                  <a:lnTo>
                    <a:pt x="493" y="696"/>
                  </a:lnTo>
                  <a:lnTo>
                    <a:pt x="497" y="728"/>
                  </a:lnTo>
                  <a:lnTo>
                    <a:pt x="501" y="752"/>
                  </a:lnTo>
                  <a:lnTo>
                    <a:pt x="505" y="772"/>
                  </a:lnTo>
                  <a:lnTo>
                    <a:pt x="509" y="792"/>
                  </a:lnTo>
                  <a:lnTo>
                    <a:pt x="513" y="800"/>
                  </a:lnTo>
                </a:path>
              </a:pathLst>
            </a:custGeom>
            <a:noFill/>
            <a:ln w="0" cap="rnd">
              <a:solidFill>
                <a:srgbClr val="BFBF00"/>
              </a:solidFill>
              <a:prstDash val="sysDot"/>
              <a:round/>
              <a:headEnd/>
              <a:tailEnd/>
            </a:ln>
          </p:spPr>
          <p:txBody>
            <a:bodyPr/>
            <a:lstStyle/>
            <a:p>
              <a:endParaRPr lang="en-US">
                <a:solidFill>
                  <a:srgbClr val="000000"/>
                </a:solidFill>
              </a:endParaRPr>
            </a:p>
          </p:txBody>
        </p:sp>
        <p:sp>
          <p:nvSpPr>
            <p:cNvPr id="20656" name="Freeform 433"/>
            <p:cNvSpPr>
              <a:spLocks/>
            </p:cNvSpPr>
            <p:nvPr/>
          </p:nvSpPr>
          <p:spPr bwMode="auto">
            <a:xfrm>
              <a:off x="3044" y="676"/>
              <a:ext cx="508" cy="660"/>
            </a:xfrm>
            <a:custGeom>
              <a:avLst/>
              <a:gdLst>
                <a:gd name="T0" fmla="*/ 8 w 508"/>
                <a:gd name="T1" fmla="*/ 416 h 660"/>
                <a:gd name="T2" fmla="*/ 20 w 508"/>
                <a:gd name="T3" fmla="*/ 376 h 660"/>
                <a:gd name="T4" fmla="*/ 32 w 508"/>
                <a:gd name="T5" fmla="*/ 368 h 660"/>
                <a:gd name="T6" fmla="*/ 44 w 508"/>
                <a:gd name="T7" fmla="*/ 364 h 660"/>
                <a:gd name="T8" fmla="*/ 56 w 508"/>
                <a:gd name="T9" fmla="*/ 344 h 660"/>
                <a:gd name="T10" fmla="*/ 68 w 508"/>
                <a:gd name="T11" fmla="*/ 304 h 660"/>
                <a:gd name="T12" fmla="*/ 80 w 508"/>
                <a:gd name="T13" fmla="*/ 236 h 660"/>
                <a:gd name="T14" fmla="*/ 92 w 508"/>
                <a:gd name="T15" fmla="*/ 160 h 660"/>
                <a:gd name="T16" fmla="*/ 104 w 508"/>
                <a:gd name="T17" fmla="*/ 104 h 660"/>
                <a:gd name="T18" fmla="*/ 116 w 508"/>
                <a:gd name="T19" fmla="*/ 88 h 660"/>
                <a:gd name="T20" fmla="*/ 128 w 508"/>
                <a:gd name="T21" fmla="*/ 72 h 660"/>
                <a:gd name="T22" fmla="*/ 140 w 508"/>
                <a:gd name="T23" fmla="*/ 40 h 660"/>
                <a:gd name="T24" fmla="*/ 152 w 508"/>
                <a:gd name="T25" fmla="*/ 4 h 660"/>
                <a:gd name="T26" fmla="*/ 164 w 508"/>
                <a:gd name="T27" fmla="*/ 8 h 660"/>
                <a:gd name="T28" fmla="*/ 176 w 508"/>
                <a:gd name="T29" fmla="*/ 48 h 660"/>
                <a:gd name="T30" fmla="*/ 188 w 508"/>
                <a:gd name="T31" fmla="*/ 76 h 660"/>
                <a:gd name="T32" fmla="*/ 200 w 508"/>
                <a:gd name="T33" fmla="*/ 124 h 660"/>
                <a:gd name="T34" fmla="*/ 212 w 508"/>
                <a:gd name="T35" fmla="*/ 212 h 660"/>
                <a:gd name="T36" fmla="*/ 224 w 508"/>
                <a:gd name="T37" fmla="*/ 320 h 660"/>
                <a:gd name="T38" fmla="*/ 236 w 508"/>
                <a:gd name="T39" fmla="*/ 440 h 660"/>
                <a:gd name="T40" fmla="*/ 248 w 508"/>
                <a:gd name="T41" fmla="*/ 556 h 660"/>
                <a:gd name="T42" fmla="*/ 260 w 508"/>
                <a:gd name="T43" fmla="*/ 640 h 660"/>
                <a:gd name="T44" fmla="*/ 272 w 508"/>
                <a:gd name="T45" fmla="*/ 660 h 660"/>
                <a:gd name="T46" fmla="*/ 284 w 508"/>
                <a:gd name="T47" fmla="*/ 636 h 660"/>
                <a:gd name="T48" fmla="*/ 296 w 508"/>
                <a:gd name="T49" fmla="*/ 608 h 660"/>
                <a:gd name="T50" fmla="*/ 308 w 508"/>
                <a:gd name="T51" fmla="*/ 608 h 660"/>
                <a:gd name="T52" fmla="*/ 320 w 508"/>
                <a:gd name="T53" fmla="*/ 616 h 660"/>
                <a:gd name="T54" fmla="*/ 332 w 508"/>
                <a:gd name="T55" fmla="*/ 612 h 660"/>
                <a:gd name="T56" fmla="*/ 344 w 508"/>
                <a:gd name="T57" fmla="*/ 580 h 660"/>
                <a:gd name="T58" fmla="*/ 356 w 508"/>
                <a:gd name="T59" fmla="*/ 548 h 660"/>
                <a:gd name="T60" fmla="*/ 368 w 508"/>
                <a:gd name="T61" fmla="*/ 548 h 660"/>
                <a:gd name="T62" fmla="*/ 380 w 508"/>
                <a:gd name="T63" fmla="*/ 568 h 660"/>
                <a:gd name="T64" fmla="*/ 392 w 508"/>
                <a:gd name="T65" fmla="*/ 576 h 660"/>
                <a:gd name="T66" fmla="*/ 404 w 508"/>
                <a:gd name="T67" fmla="*/ 556 h 660"/>
                <a:gd name="T68" fmla="*/ 416 w 508"/>
                <a:gd name="T69" fmla="*/ 512 h 660"/>
                <a:gd name="T70" fmla="*/ 428 w 508"/>
                <a:gd name="T71" fmla="*/ 472 h 660"/>
                <a:gd name="T72" fmla="*/ 440 w 508"/>
                <a:gd name="T73" fmla="*/ 448 h 660"/>
                <a:gd name="T74" fmla="*/ 452 w 508"/>
                <a:gd name="T75" fmla="*/ 420 h 660"/>
                <a:gd name="T76" fmla="*/ 464 w 508"/>
                <a:gd name="T77" fmla="*/ 368 h 660"/>
                <a:gd name="T78" fmla="*/ 476 w 508"/>
                <a:gd name="T79" fmla="*/ 288 h 660"/>
                <a:gd name="T80" fmla="*/ 488 w 508"/>
                <a:gd name="T81" fmla="*/ 196 h 660"/>
                <a:gd name="T82" fmla="*/ 500 w 508"/>
                <a:gd name="T83" fmla="*/ 116 h 66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8"/>
                <a:gd name="T127" fmla="*/ 0 h 660"/>
                <a:gd name="T128" fmla="*/ 508 w 508"/>
                <a:gd name="T129" fmla="*/ 660 h 66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8" h="660">
                  <a:moveTo>
                    <a:pt x="0" y="524"/>
                  </a:moveTo>
                  <a:lnTo>
                    <a:pt x="4" y="452"/>
                  </a:lnTo>
                  <a:lnTo>
                    <a:pt x="8" y="416"/>
                  </a:lnTo>
                  <a:lnTo>
                    <a:pt x="12" y="396"/>
                  </a:lnTo>
                  <a:lnTo>
                    <a:pt x="16" y="384"/>
                  </a:lnTo>
                  <a:lnTo>
                    <a:pt x="20" y="376"/>
                  </a:lnTo>
                  <a:lnTo>
                    <a:pt x="24" y="372"/>
                  </a:lnTo>
                  <a:lnTo>
                    <a:pt x="28" y="368"/>
                  </a:lnTo>
                  <a:lnTo>
                    <a:pt x="32" y="368"/>
                  </a:lnTo>
                  <a:lnTo>
                    <a:pt x="36" y="368"/>
                  </a:lnTo>
                  <a:lnTo>
                    <a:pt x="40" y="364"/>
                  </a:lnTo>
                  <a:lnTo>
                    <a:pt x="44" y="364"/>
                  </a:lnTo>
                  <a:lnTo>
                    <a:pt x="48" y="360"/>
                  </a:lnTo>
                  <a:lnTo>
                    <a:pt x="52" y="352"/>
                  </a:lnTo>
                  <a:lnTo>
                    <a:pt x="56" y="344"/>
                  </a:lnTo>
                  <a:lnTo>
                    <a:pt x="60" y="336"/>
                  </a:lnTo>
                  <a:lnTo>
                    <a:pt x="64" y="320"/>
                  </a:lnTo>
                  <a:lnTo>
                    <a:pt x="68" y="304"/>
                  </a:lnTo>
                  <a:lnTo>
                    <a:pt x="72" y="284"/>
                  </a:lnTo>
                  <a:lnTo>
                    <a:pt x="76" y="260"/>
                  </a:lnTo>
                  <a:lnTo>
                    <a:pt x="80" y="236"/>
                  </a:lnTo>
                  <a:lnTo>
                    <a:pt x="84" y="208"/>
                  </a:lnTo>
                  <a:lnTo>
                    <a:pt x="88" y="184"/>
                  </a:lnTo>
                  <a:lnTo>
                    <a:pt x="92" y="160"/>
                  </a:lnTo>
                  <a:lnTo>
                    <a:pt x="96" y="136"/>
                  </a:lnTo>
                  <a:lnTo>
                    <a:pt x="100" y="116"/>
                  </a:lnTo>
                  <a:lnTo>
                    <a:pt x="104" y="104"/>
                  </a:lnTo>
                  <a:lnTo>
                    <a:pt x="108" y="96"/>
                  </a:lnTo>
                  <a:lnTo>
                    <a:pt x="112" y="92"/>
                  </a:lnTo>
                  <a:lnTo>
                    <a:pt x="116" y="88"/>
                  </a:lnTo>
                  <a:lnTo>
                    <a:pt x="120" y="84"/>
                  </a:lnTo>
                  <a:lnTo>
                    <a:pt x="124" y="76"/>
                  </a:lnTo>
                  <a:lnTo>
                    <a:pt x="128" y="72"/>
                  </a:lnTo>
                  <a:lnTo>
                    <a:pt x="132" y="64"/>
                  </a:lnTo>
                  <a:lnTo>
                    <a:pt x="136" y="56"/>
                  </a:lnTo>
                  <a:lnTo>
                    <a:pt x="140" y="40"/>
                  </a:lnTo>
                  <a:lnTo>
                    <a:pt x="144" y="28"/>
                  </a:lnTo>
                  <a:lnTo>
                    <a:pt x="148" y="12"/>
                  </a:lnTo>
                  <a:lnTo>
                    <a:pt x="152" y="4"/>
                  </a:lnTo>
                  <a:lnTo>
                    <a:pt x="156" y="0"/>
                  </a:lnTo>
                  <a:lnTo>
                    <a:pt x="160" y="0"/>
                  </a:lnTo>
                  <a:lnTo>
                    <a:pt x="164" y="8"/>
                  </a:lnTo>
                  <a:lnTo>
                    <a:pt x="168" y="20"/>
                  </a:lnTo>
                  <a:lnTo>
                    <a:pt x="172" y="36"/>
                  </a:lnTo>
                  <a:lnTo>
                    <a:pt x="176" y="48"/>
                  </a:lnTo>
                  <a:lnTo>
                    <a:pt x="180" y="56"/>
                  </a:lnTo>
                  <a:lnTo>
                    <a:pt x="184" y="64"/>
                  </a:lnTo>
                  <a:lnTo>
                    <a:pt x="188" y="76"/>
                  </a:lnTo>
                  <a:lnTo>
                    <a:pt x="192" y="88"/>
                  </a:lnTo>
                  <a:lnTo>
                    <a:pt x="196" y="104"/>
                  </a:lnTo>
                  <a:lnTo>
                    <a:pt x="200" y="124"/>
                  </a:lnTo>
                  <a:lnTo>
                    <a:pt x="204" y="148"/>
                  </a:lnTo>
                  <a:lnTo>
                    <a:pt x="208" y="180"/>
                  </a:lnTo>
                  <a:lnTo>
                    <a:pt x="212" y="212"/>
                  </a:lnTo>
                  <a:lnTo>
                    <a:pt x="216" y="244"/>
                  </a:lnTo>
                  <a:lnTo>
                    <a:pt x="220" y="280"/>
                  </a:lnTo>
                  <a:lnTo>
                    <a:pt x="224" y="320"/>
                  </a:lnTo>
                  <a:lnTo>
                    <a:pt x="228" y="356"/>
                  </a:lnTo>
                  <a:lnTo>
                    <a:pt x="232" y="396"/>
                  </a:lnTo>
                  <a:lnTo>
                    <a:pt x="236" y="440"/>
                  </a:lnTo>
                  <a:lnTo>
                    <a:pt x="240" y="480"/>
                  </a:lnTo>
                  <a:lnTo>
                    <a:pt x="244" y="520"/>
                  </a:lnTo>
                  <a:lnTo>
                    <a:pt x="248" y="556"/>
                  </a:lnTo>
                  <a:lnTo>
                    <a:pt x="252" y="592"/>
                  </a:lnTo>
                  <a:lnTo>
                    <a:pt x="256" y="620"/>
                  </a:lnTo>
                  <a:lnTo>
                    <a:pt x="260" y="640"/>
                  </a:lnTo>
                  <a:lnTo>
                    <a:pt x="264" y="656"/>
                  </a:lnTo>
                  <a:lnTo>
                    <a:pt x="268" y="660"/>
                  </a:lnTo>
                  <a:lnTo>
                    <a:pt x="272" y="660"/>
                  </a:lnTo>
                  <a:lnTo>
                    <a:pt x="276" y="656"/>
                  </a:lnTo>
                  <a:lnTo>
                    <a:pt x="280" y="648"/>
                  </a:lnTo>
                  <a:lnTo>
                    <a:pt x="284" y="636"/>
                  </a:lnTo>
                  <a:lnTo>
                    <a:pt x="288" y="624"/>
                  </a:lnTo>
                  <a:lnTo>
                    <a:pt x="292" y="612"/>
                  </a:lnTo>
                  <a:lnTo>
                    <a:pt x="296" y="608"/>
                  </a:lnTo>
                  <a:lnTo>
                    <a:pt x="300" y="604"/>
                  </a:lnTo>
                  <a:lnTo>
                    <a:pt x="304" y="604"/>
                  </a:lnTo>
                  <a:lnTo>
                    <a:pt x="308" y="608"/>
                  </a:lnTo>
                  <a:lnTo>
                    <a:pt x="312" y="612"/>
                  </a:lnTo>
                  <a:lnTo>
                    <a:pt x="316" y="616"/>
                  </a:lnTo>
                  <a:lnTo>
                    <a:pt x="320" y="616"/>
                  </a:lnTo>
                  <a:lnTo>
                    <a:pt x="324" y="616"/>
                  </a:lnTo>
                  <a:lnTo>
                    <a:pt x="328" y="616"/>
                  </a:lnTo>
                  <a:lnTo>
                    <a:pt x="332" y="612"/>
                  </a:lnTo>
                  <a:lnTo>
                    <a:pt x="336" y="604"/>
                  </a:lnTo>
                  <a:lnTo>
                    <a:pt x="340" y="592"/>
                  </a:lnTo>
                  <a:lnTo>
                    <a:pt x="344" y="580"/>
                  </a:lnTo>
                  <a:lnTo>
                    <a:pt x="348" y="568"/>
                  </a:lnTo>
                  <a:lnTo>
                    <a:pt x="352" y="556"/>
                  </a:lnTo>
                  <a:lnTo>
                    <a:pt x="356" y="548"/>
                  </a:lnTo>
                  <a:lnTo>
                    <a:pt x="360" y="544"/>
                  </a:lnTo>
                  <a:lnTo>
                    <a:pt x="364" y="544"/>
                  </a:lnTo>
                  <a:lnTo>
                    <a:pt x="368" y="548"/>
                  </a:lnTo>
                  <a:lnTo>
                    <a:pt x="372" y="552"/>
                  </a:lnTo>
                  <a:lnTo>
                    <a:pt x="376" y="560"/>
                  </a:lnTo>
                  <a:lnTo>
                    <a:pt x="380" y="568"/>
                  </a:lnTo>
                  <a:lnTo>
                    <a:pt x="384" y="572"/>
                  </a:lnTo>
                  <a:lnTo>
                    <a:pt x="388" y="576"/>
                  </a:lnTo>
                  <a:lnTo>
                    <a:pt x="392" y="576"/>
                  </a:lnTo>
                  <a:lnTo>
                    <a:pt x="396" y="572"/>
                  </a:lnTo>
                  <a:lnTo>
                    <a:pt x="400" y="568"/>
                  </a:lnTo>
                  <a:lnTo>
                    <a:pt x="404" y="556"/>
                  </a:lnTo>
                  <a:lnTo>
                    <a:pt x="408" y="540"/>
                  </a:lnTo>
                  <a:lnTo>
                    <a:pt x="412" y="528"/>
                  </a:lnTo>
                  <a:lnTo>
                    <a:pt x="416" y="512"/>
                  </a:lnTo>
                  <a:lnTo>
                    <a:pt x="420" y="496"/>
                  </a:lnTo>
                  <a:lnTo>
                    <a:pt x="424" y="484"/>
                  </a:lnTo>
                  <a:lnTo>
                    <a:pt x="428" y="472"/>
                  </a:lnTo>
                  <a:lnTo>
                    <a:pt x="432" y="464"/>
                  </a:lnTo>
                  <a:lnTo>
                    <a:pt x="436" y="456"/>
                  </a:lnTo>
                  <a:lnTo>
                    <a:pt x="440" y="448"/>
                  </a:lnTo>
                  <a:lnTo>
                    <a:pt x="444" y="440"/>
                  </a:lnTo>
                  <a:lnTo>
                    <a:pt x="448" y="432"/>
                  </a:lnTo>
                  <a:lnTo>
                    <a:pt x="452" y="420"/>
                  </a:lnTo>
                  <a:lnTo>
                    <a:pt x="456" y="408"/>
                  </a:lnTo>
                  <a:lnTo>
                    <a:pt x="460" y="392"/>
                  </a:lnTo>
                  <a:lnTo>
                    <a:pt x="464" y="368"/>
                  </a:lnTo>
                  <a:lnTo>
                    <a:pt x="468" y="344"/>
                  </a:lnTo>
                  <a:lnTo>
                    <a:pt x="472" y="316"/>
                  </a:lnTo>
                  <a:lnTo>
                    <a:pt x="476" y="288"/>
                  </a:lnTo>
                  <a:lnTo>
                    <a:pt x="480" y="256"/>
                  </a:lnTo>
                  <a:lnTo>
                    <a:pt x="484" y="228"/>
                  </a:lnTo>
                  <a:lnTo>
                    <a:pt x="488" y="196"/>
                  </a:lnTo>
                  <a:lnTo>
                    <a:pt x="492" y="168"/>
                  </a:lnTo>
                  <a:lnTo>
                    <a:pt x="496" y="140"/>
                  </a:lnTo>
                  <a:lnTo>
                    <a:pt x="500" y="116"/>
                  </a:lnTo>
                  <a:lnTo>
                    <a:pt x="504" y="96"/>
                  </a:lnTo>
                  <a:lnTo>
                    <a:pt x="508" y="76"/>
                  </a:lnTo>
                </a:path>
              </a:pathLst>
            </a:custGeom>
            <a:noFill/>
            <a:ln w="0" cap="rnd">
              <a:solidFill>
                <a:srgbClr val="3F3F3F"/>
              </a:solidFill>
              <a:prstDash val="sysDot"/>
              <a:round/>
              <a:headEnd/>
              <a:tailEnd/>
            </a:ln>
          </p:spPr>
          <p:txBody>
            <a:bodyPr/>
            <a:lstStyle/>
            <a:p>
              <a:endParaRPr lang="en-US">
                <a:solidFill>
                  <a:srgbClr val="000000"/>
                </a:solidFill>
              </a:endParaRPr>
            </a:p>
          </p:txBody>
        </p:sp>
        <p:sp>
          <p:nvSpPr>
            <p:cNvPr id="20657" name="Freeform 434"/>
            <p:cNvSpPr>
              <a:spLocks/>
            </p:cNvSpPr>
            <p:nvPr/>
          </p:nvSpPr>
          <p:spPr bwMode="auto">
            <a:xfrm>
              <a:off x="3552" y="620"/>
              <a:ext cx="513" cy="740"/>
            </a:xfrm>
            <a:custGeom>
              <a:avLst/>
              <a:gdLst>
                <a:gd name="T0" fmla="*/ 12 w 513"/>
                <a:gd name="T1" fmla="*/ 116 h 740"/>
                <a:gd name="T2" fmla="*/ 24 w 513"/>
                <a:gd name="T3" fmla="*/ 104 h 740"/>
                <a:gd name="T4" fmla="*/ 36 w 513"/>
                <a:gd name="T5" fmla="*/ 68 h 740"/>
                <a:gd name="T6" fmla="*/ 48 w 513"/>
                <a:gd name="T7" fmla="*/ 16 h 740"/>
                <a:gd name="T8" fmla="*/ 60 w 513"/>
                <a:gd name="T9" fmla="*/ 4 h 740"/>
                <a:gd name="T10" fmla="*/ 72 w 513"/>
                <a:gd name="T11" fmla="*/ 48 h 740"/>
                <a:gd name="T12" fmla="*/ 85 w 513"/>
                <a:gd name="T13" fmla="*/ 104 h 740"/>
                <a:gd name="T14" fmla="*/ 97 w 513"/>
                <a:gd name="T15" fmla="*/ 152 h 740"/>
                <a:gd name="T16" fmla="*/ 109 w 513"/>
                <a:gd name="T17" fmla="*/ 232 h 740"/>
                <a:gd name="T18" fmla="*/ 121 w 513"/>
                <a:gd name="T19" fmla="*/ 332 h 740"/>
                <a:gd name="T20" fmla="*/ 133 w 513"/>
                <a:gd name="T21" fmla="*/ 448 h 740"/>
                <a:gd name="T22" fmla="*/ 145 w 513"/>
                <a:gd name="T23" fmla="*/ 572 h 740"/>
                <a:gd name="T24" fmla="*/ 157 w 513"/>
                <a:gd name="T25" fmla="*/ 680 h 740"/>
                <a:gd name="T26" fmla="*/ 169 w 513"/>
                <a:gd name="T27" fmla="*/ 736 h 740"/>
                <a:gd name="T28" fmla="*/ 181 w 513"/>
                <a:gd name="T29" fmla="*/ 732 h 740"/>
                <a:gd name="T30" fmla="*/ 193 w 513"/>
                <a:gd name="T31" fmla="*/ 692 h 740"/>
                <a:gd name="T32" fmla="*/ 205 w 513"/>
                <a:gd name="T33" fmla="*/ 672 h 740"/>
                <a:gd name="T34" fmla="*/ 217 w 513"/>
                <a:gd name="T35" fmla="*/ 676 h 740"/>
                <a:gd name="T36" fmla="*/ 229 w 513"/>
                <a:gd name="T37" fmla="*/ 680 h 740"/>
                <a:gd name="T38" fmla="*/ 241 w 513"/>
                <a:gd name="T39" fmla="*/ 664 h 740"/>
                <a:gd name="T40" fmla="*/ 253 w 513"/>
                <a:gd name="T41" fmla="*/ 632 h 740"/>
                <a:gd name="T42" fmla="*/ 265 w 513"/>
                <a:gd name="T43" fmla="*/ 604 h 740"/>
                <a:gd name="T44" fmla="*/ 277 w 513"/>
                <a:gd name="T45" fmla="*/ 612 h 740"/>
                <a:gd name="T46" fmla="*/ 289 w 513"/>
                <a:gd name="T47" fmla="*/ 632 h 740"/>
                <a:gd name="T48" fmla="*/ 301 w 513"/>
                <a:gd name="T49" fmla="*/ 632 h 740"/>
                <a:gd name="T50" fmla="*/ 313 w 513"/>
                <a:gd name="T51" fmla="*/ 600 h 740"/>
                <a:gd name="T52" fmla="*/ 325 w 513"/>
                <a:gd name="T53" fmla="*/ 556 h 740"/>
                <a:gd name="T54" fmla="*/ 337 w 513"/>
                <a:gd name="T55" fmla="*/ 520 h 740"/>
                <a:gd name="T56" fmla="*/ 349 w 513"/>
                <a:gd name="T57" fmla="*/ 500 h 740"/>
                <a:gd name="T58" fmla="*/ 361 w 513"/>
                <a:gd name="T59" fmla="*/ 468 h 740"/>
                <a:gd name="T60" fmla="*/ 373 w 513"/>
                <a:gd name="T61" fmla="*/ 408 h 740"/>
                <a:gd name="T62" fmla="*/ 385 w 513"/>
                <a:gd name="T63" fmla="*/ 320 h 740"/>
                <a:gd name="T64" fmla="*/ 397 w 513"/>
                <a:gd name="T65" fmla="*/ 232 h 740"/>
                <a:gd name="T66" fmla="*/ 409 w 513"/>
                <a:gd name="T67" fmla="*/ 156 h 740"/>
                <a:gd name="T68" fmla="*/ 421 w 513"/>
                <a:gd name="T69" fmla="*/ 116 h 740"/>
                <a:gd name="T70" fmla="*/ 433 w 513"/>
                <a:gd name="T71" fmla="*/ 104 h 740"/>
                <a:gd name="T72" fmla="*/ 445 w 513"/>
                <a:gd name="T73" fmla="*/ 72 h 740"/>
                <a:gd name="T74" fmla="*/ 457 w 513"/>
                <a:gd name="T75" fmla="*/ 20 h 740"/>
                <a:gd name="T76" fmla="*/ 469 w 513"/>
                <a:gd name="T77" fmla="*/ 0 h 740"/>
                <a:gd name="T78" fmla="*/ 481 w 513"/>
                <a:gd name="T79" fmla="*/ 40 h 740"/>
                <a:gd name="T80" fmla="*/ 493 w 513"/>
                <a:gd name="T81" fmla="*/ 100 h 740"/>
                <a:gd name="T82" fmla="*/ 505 w 513"/>
                <a:gd name="T83" fmla="*/ 148 h 7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3"/>
                <a:gd name="T127" fmla="*/ 0 h 740"/>
                <a:gd name="T128" fmla="*/ 513 w 513"/>
                <a:gd name="T129" fmla="*/ 740 h 74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3" h="740">
                  <a:moveTo>
                    <a:pt x="0" y="132"/>
                  </a:moveTo>
                  <a:lnTo>
                    <a:pt x="8" y="120"/>
                  </a:lnTo>
                  <a:lnTo>
                    <a:pt x="12" y="116"/>
                  </a:lnTo>
                  <a:lnTo>
                    <a:pt x="16" y="112"/>
                  </a:lnTo>
                  <a:lnTo>
                    <a:pt x="20" y="108"/>
                  </a:lnTo>
                  <a:lnTo>
                    <a:pt x="24" y="104"/>
                  </a:lnTo>
                  <a:lnTo>
                    <a:pt x="28" y="96"/>
                  </a:lnTo>
                  <a:lnTo>
                    <a:pt x="32" y="84"/>
                  </a:lnTo>
                  <a:lnTo>
                    <a:pt x="36" y="68"/>
                  </a:lnTo>
                  <a:lnTo>
                    <a:pt x="40" y="48"/>
                  </a:lnTo>
                  <a:lnTo>
                    <a:pt x="44" y="32"/>
                  </a:lnTo>
                  <a:lnTo>
                    <a:pt x="48" y="16"/>
                  </a:lnTo>
                  <a:lnTo>
                    <a:pt x="52" y="4"/>
                  </a:lnTo>
                  <a:lnTo>
                    <a:pt x="56" y="0"/>
                  </a:lnTo>
                  <a:lnTo>
                    <a:pt x="60" y="4"/>
                  </a:lnTo>
                  <a:lnTo>
                    <a:pt x="64" y="12"/>
                  </a:lnTo>
                  <a:lnTo>
                    <a:pt x="68" y="28"/>
                  </a:lnTo>
                  <a:lnTo>
                    <a:pt x="72" y="48"/>
                  </a:lnTo>
                  <a:lnTo>
                    <a:pt x="76" y="68"/>
                  </a:lnTo>
                  <a:lnTo>
                    <a:pt x="81" y="88"/>
                  </a:lnTo>
                  <a:lnTo>
                    <a:pt x="85" y="104"/>
                  </a:lnTo>
                  <a:lnTo>
                    <a:pt x="89" y="116"/>
                  </a:lnTo>
                  <a:lnTo>
                    <a:pt x="93" y="132"/>
                  </a:lnTo>
                  <a:lnTo>
                    <a:pt x="97" y="152"/>
                  </a:lnTo>
                  <a:lnTo>
                    <a:pt x="101" y="172"/>
                  </a:lnTo>
                  <a:lnTo>
                    <a:pt x="105" y="200"/>
                  </a:lnTo>
                  <a:lnTo>
                    <a:pt x="109" y="232"/>
                  </a:lnTo>
                  <a:lnTo>
                    <a:pt x="113" y="264"/>
                  </a:lnTo>
                  <a:lnTo>
                    <a:pt x="117" y="300"/>
                  </a:lnTo>
                  <a:lnTo>
                    <a:pt x="121" y="332"/>
                  </a:lnTo>
                  <a:lnTo>
                    <a:pt x="125" y="368"/>
                  </a:lnTo>
                  <a:lnTo>
                    <a:pt x="129" y="408"/>
                  </a:lnTo>
                  <a:lnTo>
                    <a:pt x="133" y="448"/>
                  </a:lnTo>
                  <a:lnTo>
                    <a:pt x="137" y="488"/>
                  </a:lnTo>
                  <a:lnTo>
                    <a:pt x="141" y="532"/>
                  </a:lnTo>
                  <a:lnTo>
                    <a:pt x="145" y="572"/>
                  </a:lnTo>
                  <a:lnTo>
                    <a:pt x="149" y="612"/>
                  </a:lnTo>
                  <a:lnTo>
                    <a:pt x="153" y="648"/>
                  </a:lnTo>
                  <a:lnTo>
                    <a:pt x="157" y="680"/>
                  </a:lnTo>
                  <a:lnTo>
                    <a:pt x="161" y="704"/>
                  </a:lnTo>
                  <a:lnTo>
                    <a:pt x="165" y="724"/>
                  </a:lnTo>
                  <a:lnTo>
                    <a:pt x="169" y="736"/>
                  </a:lnTo>
                  <a:lnTo>
                    <a:pt x="173" y="740"/>
                  </a:lnTo>
                  <a:lnTo>
                    <a:pt x="177" y="740"/>
                  </a:lnTo>
                  <a:lnTo>
                    <a:pt x="181" y="732"/>
                  </a:lnTo>
                  <a:lnTo>
                    <a:pt x="185" y="720"/>
                  </a:lnTo>
                  <a:lnTo>
                    <a:pt x="189" y="704"/>
                  </a:lnTo>
                  <a:lnTo>
                    <a:pt x="193" y="692"/>
                  </a:lnTo>
                  <a:lnTo>
                    <a:pt x="197" y="680"/>
                  </a:lnTo>
                  <a:lnTo>
                    <a:pt x="201" y="676"/>
                  </a:lnTo>
                  <a:lnTo>
                    <a:pt x="205" y="672"/>
                  </a:lnTo>
                  <a:lnTo>
                    <a:pt x="209" y="672"/>
                  </a:lnTo>
                  <a:lnTo>
                    <a:pt x="213" y="672"/>
                  </a:lnTo>
                  <a:lnTo>
                    <a:pt x="217" y="676"/>
                  </a:lnTo>
                  <a:lnTo>
                    <a:pt x="221" y="680"/>
                  </a:lnTo>
                  <a:lnTo>
                    <a:pt x="225" y="680"/>
                  </a:lnTo>
                  <a:lnTo>
                    <a:pt x="229" y="680"/>
                  </a:lnTo>
                  <a:lnTo>
                    <a:pt x="233" y="680"/>
                  </a:lnTo>
                  <a:lnTo>
                    <a:pt x="237" y="672"/>
                  </a:lnTo>
                  <a:lnTo>
                    <a:pt x="241" y="664"/>
                  </a:lnTo>
                  <a:lnTo>
                    <a:pt x="245" y="656"/>
                  </a:lnTo>
                  <a:lnTo>
                    <a:pt x="249" y="644"/>
                  </a:lnTo>
                  <a:lnTo>
                    <a:pt x="253" y="632"/>
                  </a:lnTo>
                  <a:lnTo>
                    <a:pt x="257" y="620"/>
                  </a:lnTo>
                  <a:lnTo>
                    <a:pt x="261" y="608"/>
                  </a:lnTo>
                  <a:lnTo>
                    <a:pt x="265" y="604"/>
                  </a:lnTo>
                  <a:lnTo>
                    <a:pt x="269" y="604"/>
                  </a:lnTo>
                  <a:lnTo>
                    <a:pt x="273" y="604"/>
                  </a:lnTo>
                  <a:lnTo>
                    <a:pt x="277" y="612"/>
                  </a:lnTo>
                  <a:lnTo>
                    <a:pt x="281" y="616"/>
                  </a:lnTo>
                  <a:lnTo>
                    <a:pt x="285" y="624"/>
                  </a:lnTo>
                  <a:lnTo>
                    <a:pt x="289" y="632"/>
                  </a:lnTo>
                  <a:lnTo>
                    <a:pt x="293" y="636"/>
                  </a:lnTo>
                  <a:lnTo>
                    <a:pt x="297" y="636"/>
                  </a:lnTo>
                  <a:lnTo>
                    <a:pt x="301" y="632"/>
                  </a:lnTo>
                  <a:lnTo>
                    <a:pt x="305" y="624"/>
                  </a:lnTo>
                  <a:lnTo>
                    <a:pt x="309" y="616"/>
                  </a:lnTo>
                  <a:lnTo>
                    <a:pt x="313" y="600"/>
                  </a:lnTo>
                  <a:lnTo>
                    <a:pt x="317" y="588"/>
                  </a:lnTo>
                  <a:lnTo>
                    <a:pt x="321" y="572"/>
                  </a:lnTo>
                  <a:lnTo>
                    <a:pt x="325" y="556"/>
                  </a:lnTo>
                  <a:lnTo>
                    <a:pt x="329" y="544"/>
                  </a:lnTo>
                  <a:lnTo>
                    <a:pt x="333" y="532"/>
                  </a:lnTo>
                  <a:lnTo>
                    <a:pt x="337" y="520"/>
                  </a:lnTo>
                  <a:lnTo>
                    <a:pt x="341" y="516"/>
                  </a:lnTo>
                  <a:lnTo>
                    <a:pt x="345" y="508"/>
                  </a:lnTo>
                  <a:lnTo>
                    <a:pt x="349" y="500"/>
                  </a:lnTo>
                  <a:lnTo>
                    <a:pt x="353" y="492"/>
                  </a:lnTo>
                  <a:lnTo>
                    <a:pt x="357" y="480"/>
                  </a:lnTo>
                  <a:lnTo>
                    <a:pt x="361" y="468"/>
                  </a:lnTo>
                  <a:lnTo>
                    <a:pt x="365" y="452"/>
                  </a:lnTo>
                  <a:lnTo>
                    <a:pt x="369" y="432"/>
                  </a:lnTo>
                  <a:lnTo>
                    <a:pt x="373" y="408"/>
                  </a:lnTo>
                  <a:lnTo>
                    <a:pt x="377" y="380"/>
                  </a:lnTo>
                  <a:lnTo>
                    <a:pt x="381" y="348"/>
                  </a:lnTo>
                  <a:lnTo>
                    <a:pt x="385" y="320"/>
                  </a:lnTo>
                  <a:lnTo>
                    <a:pt x="389" y="288"/>
                  </a:lnTo>
                  <a:lnTo>
                    <a:pt x="393" y="260"/>
                  </a:lnTo>
                  <a:lnTo>
                    <a:pt x="397" y="232"/>
                  </a:lnTo>
                  <a:lnTo>
                    <a:pt x="401" y="204"/>
                  </a:lnTo>
                  <a:lnTo>
                    <a:pt x="405" y="180"/>
                  </a:lnTo>
                  <a:lnTo>
                    <a:pt x="409" y="156"/>
                  </a:lnTo>
                  <a:lnTo>
                    <a:pt x="413" y="136"/>
                  </a:lnTo>
                  <a:lnTo>
                    <a:pt x="417" y="120"/>
                  </a:lnTo>
                  <a:lnTo>
                    <a:pt x="421" y="116"/>
                  </a:lnTo>
                  <a:lnTo>
                    <a:pt x="425" y="112"/>
                  </a:lnTo>
                  <a:lnTo>
                    <a:pt x="429" y="108"/>
                  </a:lnTo>
                  <a:lnTo>
                    <a:pt x="433" y="104"/>
                  </a:lnTo>
                  <a:lnTo>
                    <a:pt x="437" y="96"/>
                  </a:lnTo>
                  <a:lnTo>
                    <a:pt x="441" y="88"/>
                  </a:lnTo>
                  <a:lnTo>
                    <a:pt x="445" y="72"/>
                  </a:lnTo>
                  <a:lnTo>
                    <a:pt x="449" y="52"/>
                  </a:lnTo>
                  <a:lnTo>
                    <a:pt x="453" y="36"/>
                  </a:lnTo>
                  <a:lnTo>
                    <a:pt x="457" y="20"/>
                  </a:lnTo>
                  <a:lnTo>
                    <a:pt x="461" y="8"/>
                  </a:lnTo>
                  <a:lnTo>
                    <a:pt x="465" y="0"/>
                  </a:lnTo>
                  <a:lnTo>
                    <a:pt x="469" y="0"/>
                  </a:lnTo>
                  <a:lnTo>
                    <a:pt x="473" y="8"/>
                  </a:lnTo>
                  <a:lnTo>
                    <a:pt x="477" y="24"/>
                  </a:lnTo>
                  <a:lnTo>
                    <a:pt x="481" y="40"/>
                  </a:lnTo>
                  <a:lnTo>
                    <a:pt x="485" y="64"/>
                  </a:lnTo>
                  <a:lnTo>
                    <a:pt x="489" y="84"/>
                  </a:lnTo>
                  <a:lnTo>
                    <a:pt x="493" y="100"/>
                  </a:lnTo>
                  <a:lnTo>
                    <a:pt x="497" y="116"/>
                  </a:lnTo>
                  <a:lnTo>
                    <a:pt x="501" y="128"/>
                  </a:lnTo>
                  <a:lnTo>
                    <a:pt x="505" y="148"/>
                  </a:lnTo>
                  <a:lnTo>
                    <a:pt x="509" y="168"/>
                  </a:lnTo>
                  <a:lnTo>
                    <a:pt x="513" y="196"/>
                  </a:lnTo>
                </a:path>
              </a:pathLst>
            </a:custGeom>
            <a:noFill/>
            <a:ln w="0" cap="rnd">
              <a:solidFill>
                <a:srgbClr val="3F3F3F"/>
              </a:solidFill>
              <a:prstDash val="sysDot"/>
              <a:round/>
              <a:headEnd/>
              <a:tailEnd/>
            </a:ln>
          </p:spPr>
          <p:txBody>
            <a:bodyPr/>
            <a:lstStyle/>
            <a:p>
              <a:endParaRPr lang="en-US">
                <a:solidFill>
                  <a:srgbClr val="000000"/>
                </a:solidFill>
              </a:endParaRPr>
            </a:p>
          </p:txBody>
        </p:sp>
        <p:sp>
          <p:nvSpPr>
            <p:cNvPr id="20658" name="Freeform 436"/>
            <p:cNvSpPr>
              <a:spLocks/>
            </p:cNvSpPr>
            <p:nvPr/>
          </p:nvSpPr>
          <p:spPr bwMode="auto">
            <a:xfrm>
              <a:off x="3044" y="636"/>
              <a:ext cx="508" cy="736"/>
            </a:xfrm>
            <a:custGeom>
              <a:avLst/>
              <a:gdLst>
                <a:gd name="T0" fmla="*/ 8 w 508"/>
                <a:gd name="T1" fmla="*/ 456 h 736"/>
                <a:gd name="T2" fmla="*/ 20 w 508"/>
                <a:gd name="T3" fmla="*/ 424 h 736"/>
                <a:gd name="T4" fmla="*/ 32 w 508"/>
                <a:gd name="T5" fmla="*/ 440 h 736"/>
                <a:gd name="T6" fmla="*/ 44 w 508"/>
                <a:gd name="T7" fmla="*/ 468 h 736"/>
                <a:gd name="T8" fmla="*/ 56 w 508"/>
                <a:gd name="T9" fmla="*/ 496 h 736"/>
                <a:gd name="T10" fmla="*/ 68 w 508"/>
                <a:gd name="T11" fmla="*/ 504 h 736"/>
                <a:gd name="T12" fmla="*/ 80 w 508"/>
                <a:gd name="T13" fmla="*/ 484 h 736"/>
                <a:gd name="T14" fmla="*/ 92 w 508"/>
                <a:gd name="T15" fmla="*/ 460 h 736"/>
                <a:gd name="T16" fmla="*/ 104 w 508"/>
                <a:gd name="T17" fmla="*/ 440 h 736"/>
                <a:gd name="T18" fmla="*/ 116 w 508"/>
                <a:gd name="T19" fmla="*/ 416 h 736"/>
                <a:gd name="T20" fmla="*/ 128 w 508"/>
                <a:gd name="T21" fmla="*/ 388 h 736"/>
                <a:gd name="T22" fmla="*/ 140 w 508"/>
                <a:gd name="T23" fmla="*/ 348 h 736"/>
                <a:gd name="T24" fmla="*/ 152 w 508"/>
                <a:gd name="T25" fmla="*/ 284 h 736"/>
                <a:gd name="T26" fmla="*/ 164 w 508"/>
                <a:gd name="T27" fmla="*/ 204 h 736"/>
                <a:gd name="T28" fmla="*/ 176 w 508"/>
                <a:gd name="T29" fmla="*/ 140 h 736"/>
                <a:gd name="T30" fmla="*/ 188 w 508"/>
                <a:gd name="T31" fmla="*/ 116 h 736"/>
                <a:gd name="T32" fmla="*/ 200 w 508"/>
                <a:gd name="T33" fmla="*/ 88 h 736"/>
                <a:gd name="T34" fmla="*/ 212 w 508"/>
                <a:gd name="T35" fmla="*/ 36 h 736"/>
                <a:gd name="T36" fmla="*/ 224 w 508"/>
                <a:gd name="T37" fmla="*/ 0 h 736"/>
                <a:gd name="T38" fmla="*/ 236 w 508"/>
                <a:gd name="T39" fmla="*/ 16 h 736"/>
                <a:gd name="T40" fmla="*/ 248 w 508"/>
                <a:gd name="T41" fmla="*/ 84 h 736"/>
                <a:gd name="T42" fmla="*/ 260 w 508"/>
                <a:gd name="T43" fmla="*/ 160 h 736"/>
                <a:gd name="T44" fmla="*/ 272 w 508"/>
                <a:gd name="T45" fmla="*/ 256 h 736"/>
                <a:gd name="T46" fmla="*/ 284 w 508"/>
                <a:gd name="T47" fmla="*/ 356 h 736"/>
                <a:gd name="T48" fmla="*/ 296 w 508"/>
                <a:gd name="T49" fmla="*/ 476 h 736"/>
                <a:gd name="T50" fmla="*/ 308 w 508"/>
                <a:gd name="T51" fmla="*/ 596 h 736"/>
                <a:gd name="T52" fmla="*/ 320 w 508"/>
                <a:gd name="T53" fmla="*/ 692 h 736"/>
                <a:gd name="T54" fmla="*/ 332 w 508"/>
                <a:gd name="T55" fmla="*/ 736 h 736"/>
                <a:gd name="T56" fmla="*/ 344 w 508"/>
                <a:gd name="T57" fmla="*/ 720 h 736"/>
                <a:gd name="T58" fmla="*/ 356 w 508"/>
                <a:gd name="T59" fmla="*/ 680 h 736"/>
                <a:gd name="T60" fmla="*/ 368 w 508"/>
                <a:gd name="T61" fmla="*/ 660 h 736"/>
                <a:gd name="T62" fmla="*/ 380 w 508"/>
                <a:gd name="T63" fmla="*/ 664 h 736"/>
                <a:gd name="T64" fmla="*/ 392 w 508"/>
                <a:gd name="T65" fmla="*/ 664 h 736"/>
                <a:gd name="T66" fmla="*/ 404 w 508"/>
                <a:gd name="T67" fmla="*/ 640 h 736"/>
                <a:gd name="T68" fmla="*/ 416 w 508"/>
                <a:gd name="T69" fmla="*/ 600 h 736"/>
                <a:gd name="T70" fmla="*/ 428 w 508"/>
                <a:gd name="T71" fmla="*/ 588 h 736"/>
                <a:gd name="T72" fmla="*/ 440 w 508"/>
                <a:gd name="T73" fmla="*/ 604 h 736"/>
                <a:gd name="T74" fmla="*/ 452 w 508"/>
                <a:gd name="T75" fmla="*/ 620 h 736"/>
                <a:gd name="T76" fmla="*/ 464 w 508"/>
                <a:gd name="T77" fmla="*/ 612 h 736"/>
                <a:gd name="T78" fmla="*/ 476 w 508"/>
                <a:gd name="T79" fmla="*/ 572 h 736"/>
                <a:gd name="T80" fmla="*/ 488 w 508"/>
                <a:gd name="T81" fmla="*/ 528 h 736"/>
                <a:gd name="T82" fmla="*/ 500 w 508"/>
                <a:gd name="T83" fmla="*/ 500 h 7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8"/>
                <a:gd name="T127" fmla="*/ 0 h 736"/>
                <a:gd name="T128" fmla="*/ 508 w 508"/>
                <a:gd name="T129" fmla="*/ 736 h 7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8" h="736">
                  <a:moveTo>
                    <a:pt x="0" y="564"/>
                  </a:moveTo>
                  <a:lnTo>
                    <a:pt x="4" y="492"/>
                  </a:lnTo>
                  <a:lnTo>
                    <a:pt x="8" y="456"/>
                  </a:lnTo>
                  <a:lnTo>
                    <a:pt x="12" y="436"/>
                  </a:lnTo>
                  <a:lnTo>
                    <a:pt x="16" y="428"/>
                  </a:lnTo>
                  <a:lnTo>
                    <a:pt x="20" y="424"/>
                  </a:lnTo>
                  <a:lnTo>
                    <a:pt x="24" y="424"/>
                  </a:lnTo>
                  <a:lnTo>
                    <a:pt x="28" y="432"/>
                  </a:lnTo>
                  <a:lnTo>
                    <a:pt x="32" y="440"/>
                  </a:lnTo>
                  <a:lnTo>
                    <a:pt x="36" y="448"/>
                  </a:lnTo>
                  <a:lnTo>
                    <a:pt x="40" y="460"/>
                  </a:lnTo>
                  <a:lnTo>
                    <a:pt x="44" y="468"/>
                  </a:lnTo>
                  <a:lnTo>
                    <a:pt x="48" y="480"/>
                  </a:lnTo>
                  <a:lnTo>
                    <a:pt x="52" y="488"/>
                  </a:lnTo>
                  <a:lnTo>
                    <a:pt x="56" y="496"/>
                  </a:lnTo>
                  <a:lnTo>
                    <a:pt x="60" y="500"/>
                  </a:lnTo>
                  <a:lnTo>
                    <a:pt x="64" y="504"/>
                  </a:lnTo>
                  <a:lnTo>
                    <a:pt x="68" y="504"/>
                  </a:lnTo>
                  <a:lnTo>
                    <a:pt x="72" y="500"/>
                  </a:lnTo>
                  <a:lnTo>
                    <a:pt x="76" y="492"/>
                  </a:lnTo>
                  <a:lnTo>
                    <a:pt x="80" y="484"/>
                  </a:lnTo>
                  <a:lnTo>
                    <a:pt x="84" y="476"/>
                  </a:lnTo>
                  <a:lnTo>
                    <a:pt x="88" y="468"/>
                  </a:lnTo>
                  <a:lnTo>
                    <a:pt x="92" y="460"/>
                  </a:lnTo>
                  <a:lnTo>
                    <a:pt x="96" y="456"/>
                  </a:lnTo>
                  <a:lnTo>
                    <a:pt x="100" y="448"/>
                  </a:lnTo>
                  <a:lnTo>
                    <a:pt x="104" y="440"/>
                  </a:lnTo>
                  <a:lnTo>
                    <a:pt x="108" y="432"/>
                  </a:lnTo>
                  <a:lnTo>
                    <a:pt x="112" y="424"/>
                  </a:lnTo>
                  <a:lnTo>
                    <a:pt x="116" y="416"/>
                  </a:lnTo>
                  <a:lnTo>
                    <a:pt x="120" y="408"/>
                  </a:lnTo>
                  <a:lnTo>
                    <a:pt x="124" y="396"/>
                  </a:lnTo>
                  <a:lnTo>
                    <a:pt x="128" y="388"/>
                  </a:lnTo>
                  <a:lnTo>
                    <a:pt x="132" y="376"/>
                  </a:lnTo>
                  <a:lnTo>
                    <a:pt x="136" y="364"/>
                  </a:lnTo>
                  <a:lnTo>
                    <a:pt x="140" y="348"/>
                  </a:lnTo>
                  <a:lnTo>
                    <a:pt x="144" y="328"/>
                  </a:lnTo>
                  <a:lnTo>
                    <a:pt x="148" y="308"/>
                  </a:lnTo>
                  <a:lnTo>
                    <a:pt x="152" y="284"/>
                  </a:lnTo>
                  <a:lnTo>
                    <a:pt x="156" y="256"/>
                  </a:lnTo>
                  <a:lnTo>
                    <a:pt x="160" y="228"/>
                  </a:lnTo>
                  <a:lnTo>
                    <a:pt x="164" y="204"/>
                  </a:lnTo>
                  <a:lnTo>
                    <a:pt x="168" y="180"/>
                  </a:lnTo>
                  <a:lnTo>
                    <a:pt x="172" y="156"/>
                  </a:lnTo>
                  <a:lnTo>
                    <a:pt x="176" y="140"/>
                  </a:lnTo>
                  <a:lnTo>
                    <a:pt x="180" y="132"/>
                  </a:lnTo>
                  <a:lnTo>
                    <a:pt x="184" y="124"/>
                  </a:lnTo>
                  <a:lnTo>
                    <a:pt x="188" y="116"/>
                  </a:lnTo>
                  <a:lnTo>
                    <a:pt x="192" y="112"/>
                  </a:lnTo>
                  <a:lnTo>
                    <a:pt x="196" y="100"/>
                  </a:lnTo>
                  <a:lnTo>
                    <a:pt x="200" y="88"/>
                  </a:lnTo>
                  <a:lnTo>
                    <a:pt x="204" y="76"/>
                  </a:lnTo>
                  <a:lnTo>
                    <a:pt x="208" y="56"/>
                  </a:lnTo>
                  <a:lnTo>
                    <a:pt x="212" y="36"/>
                  </a:lnTo>
                  <a:lnTo>
                    <a:pt x="216" y="20"/>
                  </a:lnTo>
                  <a:lnTo>
                    <a:pt x="220" y="8"/>
                  </a:lnTo>
                  <a:lnTo>
                    <a:pt x="224" y="0"/>
                  </a:lnTo>
                  <a:lnTo>
                    <a:pt x="228" y="0"/>
                  </a:lnTo>
                  <a:lnTo>
                    <a:pt x="232" y="4"/>
                  </a:lnTo>
                  <a:lnTo>
                    <a:pt x="236" y="16"/>
                  </a:lnTo>
                  <a:lnTo>
                    <a:pt x="240" y="36"/>
                  </a:lnTo>
                  <a:lnTo>
                    <a:pt x="244" y="56"/>
                  </a:lnTo>
                  <a:lnTo>
                    <a:pt x="248" y="84"/>
                  </a:lnTo>
                  <a:lnTo>
                    <a:pt x="252" y="108"/>
                  </a:lnTo>
                  <a:lnTo>
                    <a:pt x="256" y="136"/>
                  </a:lnTo>
                  <a:lnTo>
                    <a:pt x="260" y="160"/>
                  </a:lnTo>
                  <a:lnTo>
                    <a:pt x="264" y="192"/>
                  </a:lnTo>
                  <a:lnTo>
                    <a:pt x="268" y="224"/>
                  </a:lnTo>
                  <a:lnTo>
                    <a:pt x="272" y="256"/>
                  </a:lnTo>
                  <a:lnTo>
                    <a:pt x="276" y="288"/>
                  </a:lnTo>
                  <a:lnTo>
                    <a:pt x="280" y="320"/>
                  </a:lnTo>
                  <a:lnTo>
                    <a:pt x="284" y="356"/>
                  </a:lnTo>
                  <a:lnTo>
                    <a:pt x="288" y="396"/>
                  </a:lnTo>
                  <a:lnTo>
                    <a:pt x="292" y="432"/>
                  </a:lnTo>
                  <a:lnTo>
                    <a:pt x="296" y="476"/>
                  </a:lnTo>
                  <a:lnTo>
                    <a:pt x="300" y="516"/>
                  </a:lnTo>
                  <a:lnTo>
                    <a:pt x="304" y="556"/>
                  </a:lnTo>
                  <a:lnTo>
                    <a:pt x="308" y="596"/>
                  </a:lnTo>
                  <a:lnTo>
                    <a:pt x="312" y="636"/>
                  </a:lnTo>
                  <a:lnTo>
                    <a:pt x="316" y="668"/>
                  </a:lnTo>
                  <a:lnTo>
                    <a:pt x="320" y="692"/>
                  </a:lnTo>
                  <a:lnTo>
                    <a:pt x="324" y="716"/>
                  </a:lnTo>
                  <a:lnTo>
                    <a:pt x="328" y="728"/>
                  </a:lnTo>
                  <a:lnTo>
                    <a:pt x="332" y="736"/>
                  </a:lnTo>
                  <a:lnTo>
                    <a:pt x="336" y="736"/>
                  </a:lnTo>
                  <a:lnTo>
                    <a:pt x="340" y="732"/>
                  </a:lnTo>
                  <a:lnTo>
                    <a:pt x="344" y="720"/>
                  </a:lnTo>
                  <a:lnTo>
                    <a:pt x="348" y="704"/>
                  </a:lnTo>
                  <a:lnTo>
                    <a:pt x="352" y="692"/>
                  </a:lnTo>
                  <a:lnTo>
                    <a:pt x="356" y="680"/>
                  </a:lnTo>
                  <a:lnTo>
                    <a:pt x="360" y="668"/>
                  </a:lnTo>
                  <a:lnTo>
                    <a:pt x="364" y="664"/>
                  </a:lnTo>
                  <a:lnTo>
                    <a:pt x="368" y="660"/>
                  </a:lnTo>
                  <a:lnTo>
                    <a:pt x="372" y="660"/>
                  </a:lnTo>
                  <a:lnTo>
                    <a:pt x="376" y="664"/>
                  </a:lnTo>
                  <a:lnTo>
                    <a:pt x="380" y="664"/>
                  </a:lnTo>
                  <a:lnTo>
                    <a:pt x="384" y="668"/>
                  </a:lnTo>
                  <a:lnTo>
                    <a:pt x="388" y="668"/>
                  </a:lnTo>
                  <a:lnTo>
                    <a:pt x="392" y="664"/>
                  </a:lnTo>
                  <a:lnTo>
                    <a:pt x="396" y="660"/>
                  </a:lnTo>
                  <a:lnTo>
                    <a:pt x="400" y="648"/>
                  </a:lnTo>
                  <a:lnTo>
                    <a:pt x="404" y="640"/>
                  </a:lnTo>
                  <a:lnTo>
                    <a:pt x="408" y="624"/>
                  </a:lnTo>
                  <a:lnTo>
                    <a:pt x="412" y="612"/>
                  </a:lnTo>
                  <a:lnTo>
                    <a:pt x="416" y="600"/>
                  </a:lnTo>
                  <a:lnTo>
                    <a:pt x="420" y="592"/>
                  </a:lnTo>
                  <a:lnTo>
                    <a:pt x="424" y="588"/>
                  </a:lnTo>
                  <a:lnTo>
                    <a:pt x="428" y="588"/>
                  </a:lnTo>
                  <a:lnTo>
                    <a:pt x="432" y="588"/>
                  </a:lnTo>
                  <a:lnTo>
                    <a:pt x="436" y="596"/>
                  </a:lnTo>
                  <a:lnTo>
                    <a:pt x="440" y="604"/>
                  </a:lnTo>
                  <a:lnTo>
                    <a:pt x="444" y="608"/>
                  </a:lnTo>
                  <a:lnTo>
                    <a:pt x="448" y="616"/>
                  </a:lnTo>
                  <a:lnTo>
                    <a:pt x="452" y="620"/>
                  </a:lnTo>
                  <a:lnTo>
                    <a:pt x="456" y="620"/>
                  </a:lnTo>
                  <a:lnTo>
                    <a:pt x="460" y="616"/>
                  </a:lnTo>
                  <a:lnTo>
                    <a:pt x="464" y="612"/>
                  </a:lnTo>
                  <a:lnTo>
                    <a:pt x="468" y="600"/>
                  </a:lnTo>
                  <a:lnTo>
                    <a:pt x="472" y="584"/>
                  </a:lnTo>
                  <a:lnTo>
                    <a:pt x="476" y="572"/>
                  </a:lnTo>
                  <a:lnTo>
                    <a:pt x="480" y="556"/>
                  </a:lnTo>
                  <a:lnTo>
                    <a:pt x="484" y="540"/>
                  </a:lnTo>
                  <a:lnTo>
                    <a:pt x="488" y="528"/>
                  </a:lnTo>
                  <a:lnTo>
                    <a:pt x="492" y="516"/>
                  </a:lnTo>
                  <a:lnTo>
                    <a:pt x="496" y="504"/>
                  </a:lnTo>
                  <a:lnTo>
                    <a:pt x="500" y="500"/>
                  </a:lnTo>
                  <a:lnTo>
                    <a:pt x="504" y="492"/>
                  </a:lnTo>
                  <a:lnTo>
                    <a:pt x="508" y="484"/>
                  </a:lnTo>
                </a:path>
              </a:pathLst>
            </a:custGeom>
            <a:noFill/>
            <a:ln w="0" cap="rnd">
              <a:solidFill>
                <a:srgbClr val="0000FF"/>
              </a:solidFill>
              <a:prstDash val="sysDot"/>
              <a:round/>
              <a:headEnd/>
              <a:tailEnd/>
            </a:ln>
          </p:spPr>
          <p:txBody>
            <a:bodyPr/>
            <a:lstStyle/>
            <a:p>
              <a:endParaRPr lang="en-US">
                <a:solidFill>
                  <a:srgbClr val="000000"/>
                </a:solidFill>
              </a:endParaRPr>
            </a:p>
          </p:txBody>
        </p:sp>
        <p:sp>
          <p:nvSpPr>
            <p:cNvPr id="20659" name="Freeform 437"/>
            <p:cNvSpPr>
              <a:spLocks/>
            </p:cNvSpPr>
            <p:nvPr/>
          </p:nvSpPr>
          <p:spPr bwMode="auto">
            <a:xfrm>
              <a:off x="3552" y="608"/>
              <a:ext cx="513" cy="772"/>
            </a:xfrm>
            <a:custGeom>
              <a:avLst/>
              <a:gdLst>
                <a:gd name="T0" fmla="*/ 12 w 513"/>
                <a:gd name="T1" fmla="*/ 496 h 772"/>
                <a:gd name="T2" fmla="*/ 24 w 513"/>
                <a:gd name="T3" fmla="*/ 464 h 772"/>
                <a:gd name="T4" fmla="*/ 36 w 513"/>
                <a:gd name="T5" fmla="*/ 424 h 772"/>
                <a:gd name="T6" fmla="*/ 48 w 513"/>
                <a:gd name="T7" fmla="*/ 356 h 772"/>
                <a:gd name="T8" fmla="*/ 60 w 513"/>
                <a:gd name="T9" fmla="*/ 268 h 772"/>
                <a:gd name="T10" fmla="*/ 72 w 513"/>
                <a:gd name="T11" fmla="*/ 188 h 772"/>
                <a:gd name="T12" fmla="*/ 85 w 513"/>
                <a:gd name="T13" fmla="*/ 140 h 772"/>
                <a:gd name="T14" fmla="*/ 97 w 513"/>
                <a:gd name="T15" fmla="*/ 116 h 772"/>
                <a:gd name="T16" fmla="*/ 109 w 513"/>
                <a:gd name="T17" fmla="*/ 64 h 772"/>
                <a:gd name="T18" fmla="*/ 121 w 513"/>
                <a:gd name="T19" fmla="*/ 12 h 772"/>
                <a:gd name="T20" fmla="*/ 133 w 513"/>
                <a:gd name="T21" fmla="*/ 4 h 772"/>
                <a:gd name="T22" fmla="*/ 145 w 513"/>
                <a:gd name="T23" fmla="*/ 52 h 772"/>
                <a:gd name="T24" fmla="*/ 157 w 513"/>
                <a:gd name="T25" fmla="*/ 132 h 772"/>
                <a:gd name="T26" fmla="*/ 169 w 513"/>
                <a:gd name="T27" fmla="*/ 220 h 772"/>
                <a:gd name="T28" fmla="*/ 181 w 513"/>
                <a:gd name="T29" fmla="*/ 320 h 772"/>
                <a:gd name="T30" fmla="*/ 193 w 513"/>
                <a:gd name="T31" fmla="*/ 424 h 772"/>
                <a:gd name="T32" fmla="*/ 205 w 513"/>
                <a:gd name="T33" fmla="*/ 548 h 772"/>
                <a:gd name="T34" fmla="*/ 217 w 513"/>
                <a:gd name="T35" fmla="*/ 664 h 772"/>
                <a:gd name="T36" fmla="*/ 229 w 513"/>
                <a:gd name="T37" fmla="*/ 748 h 772"/>
                <a:gd name="T38" fmla="*/ 241 w 513"/>
                <a:gd name="T39" fmla="*/ 772 h 772"/>
                <a:gd name="T40" fmla="*/ 253 w 513"/>
                <a:gd name="T41" fmla="*/ 740 h 772"/>
                <a:gd name="T42" fmla="*/ 265 w 513"/>
                <a:gd name="T43" fmla="*/ 704 h 772"/>
                <a:gd name="T44" fmla="*/ 277 w 513"/>
                <a:gd name="T45" fmla="*/ 692 h 772"/>
                <a:gd name="T46" fmla="*/ 289 w 513"/>
                <a:gd name="T47" fmla="*/ 696 h 772"/>
                <a:gd name="T48" fmla="*/ 301 w 513"/>
                <a:gd name="T49" fmla="*/ 692 h 772"/>
                <a:gd name="T50" fmla="*/ 313 w 513"/>
                <a:gd name="T51" fmla="*/ 656 h 772"/>
                <a:gd name="T52" fmla="*/ 325 w 513"/>
                <a:gd name="T53" fmla="*/ 624 h 772"/>
                <a:gd name="T54" fmla="*/ 337 w 513"/>
                <a:gd name="T55" fmla="*/ 616 h 772"/>
                <a:gd name="T56" fmla="*/ 349 w 513"/>
                <a:gd name="T57" fmla="*/ 636 h 772"/>
                <a:gd name="T58" fmla="*/ 361 w 513"/>
                <a:gd name="T59" fmla="*/ 648 h 772"/>
                <a:gd name="T60" fmla="*/ 373 w 513"/>
                <a:gd name="T61" fmla="*/ 632 h 772"/>
                <a:gd name="T62" fmla="*/ 385 w 513"/>
                <a:gd name="T63" fmla="*/ 588 h 772"/>
                <a:gd name="T64" fmla="*/ 397 w 513"/>
                <a:gd name="T65" fmla="*/ 544 h 772"/>
                <a:gd name="T66" fmla="*/ 409 w 513"/>
                <a:gd name="T67" fmla="*/ 520 h 772"/>
                <a:gd name="T68" fmla="*/ 421 w 513"/>
                <a:gd name="T69" fmla="*/ 496 h 772"/>
                <a:gd name="T70" fmla="*/ 433 w 513"/>
                <a:gd name="T71" fmla="*/ 468 h 772"/>
                <a:gd name="T72" fmla="*/ 445 w 513"/>
                <a:gd name="T73" fmla="*/ 428 h 772"/>
                <a:gd name="T74" fmla="*/ 457 w 513"/>
                <a:gd name="T75" fmla="*/ 364 h 772"/>
                <a:gd name="T76" fmla="*/ 469 w 513"/>
                <a:gd name="T77" fmla="*/ 276 h 772"/>
                <a:gd name="T78" fmla="*/ 481 w 513"/>
                <a:gd name="T79" fmla="*/ 196 h 772"/>
                <a:gd name="T80" fmla="*/ 493 w 513"/>
                <a:gd name="T81" fmla="*/ 144 h 772"/>
                <a:gd name="T82" fmla="*/ 505 w 513"/>
                <a:gd name="T83" fmla="*/ 116 h 77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3"/>
                <a:gd name="T127" fmla="*/ 0 h 772"/>
                <a:gd name="T128" fmla="*/ 513 w 513"/>
                <a:gd name="T129" fmla="*/ 772 h 77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3" h="772">
                  <a:moveTo>
                    <a:pt x="0" y="512"/>
                  </a:moveTo>
                  <a:lnTo>
                    <a:pt x="8" y="504"/>
                  </a:lnTo>
                  <a:lnTo>
                    <a:pt x="12" y="496"/>
                  </a:lnTo>
                  <a:lnTo>
                    <a:pt x="16" y="484"/>
                  </a:lnTo>
                  <a:lnTo>
                    <a:pt x="20" y="476"/>
                  </a:lnTo>
                  <a:lnTo>
                    <a:pt x="24" y="464"/>
                  </a:lnTo>
                  <a:lnTo>
                    <a:pt x="28" y="452"/>
                  </a:lnTo>
                  <a:lnTo>
                    <a:pt x="32" y="440"/>
                  </a:lnTo>
                  <a:lnTo>
                    <a:pt x="36" y="424"/>
                  </a:lnTo>
                  <a:lnTo>
                    <a:pt x="40" y="404"/>
                  </a:lnTo>
                  <a:lnTo>
                    <a:pt x="44" y="380"/>
                  </a:lnTo>
                  <a:lnTo>
                    <a:pt x="48" y="356"/>
                  </a:lnTo>
                  <a:lnTo>
                    <a:pt x="52" y="328"/>
                  </a:lnTo>
                  <a:lnTo>
                    <a:pt x="56" y="300"/>
                  </a:lnTo>
                  <a:lnTo>
                    <a:pt x="60" y="268"/>
                  </a:lnTo>
                  <a:lnTo>
                    <a:pt x="64" y="240"/>
                  </a:lnTo>
                  <a:lnTo>
                    <a:pt x="68" y="216"/>
                  </a:lnTo>
                  <a:lnTo>
                    <a:pt x="72" y="188"/>
                  </a:lnTo>
                  <a:lnTo>
                    <a:pt x="76" y="168"/>
                  </a:lnTo>
                  <a:lnTo>
                    <a:pt x="81" y="152"/>
                  </a:lnTo>
                  <a:lnTo>
                    <a:pt x="85" y="140"/>
                  </a:lnTo>
                  <a:lnTo>
                    <a:pt x="89" y="132"/>
                  </a:lnTo>
                  <a:lnTo>
                    <a:pt x="93" y="124"/>
                  </a:lnTo>
                  <a:lnTo>
                    <a:pt x="97" y="116"/>
                  </a:lnTo>
                  <a:lnTo>
                    <a:pt x="101" y="100"/>
                  </a:lnTo>
                  <a:lnTo>
                    <a:pt x="105" y="84"/>
                  </a:lnTo>
                  <a:lnTo>
                    <a:pt x="109" y="64"/>
                  </a:lnTo>
                  <a:lnTo>
                    <a:pt x="113" y="44"/>
                  </a:lnTo>
                  <a:lnTo>
                    <a:pt x="117" y="28"/>
                  </a:lnTo>
                  <a:lnTo>
                    <a:pt x="121" y="12"/>
                  </a:lnTo>
                  <a:lnTo>
                    <a:pt x="125" y="4"/>
                  </a:lnTo>
                  <a:lnTo>
                    <a:pt x="129" y="0"/>
                  </a:lnTo>
                  <a:lnTo>
                    <a:pt x="133" y="4"/>
                  </a:lnTo>
                  <a:lnTo>
                    <a:pt x="137" y="12"/>
                  </a:lnTo>
                  <a:lnTo>
                    <a:pt x="141" y="28"/>
                  </a:lnTo>
                  <a:lnTo>
                    <a:pt x="145" y="52"/>
                  </a:lnTo>
                  <a:lnTo>
                    <a:pt x="149" y="76"/>
                  </a:lnTo>
                  <a:lnTo>
                    <a:pt x="153" y="104"/>
                  </a:lnTo>
                  <a:lnTo>
                    <a:pt x="157" y="132"/>
                  </a:lnTo>
                  <a:lnTo>
                    <a:pt x="161" y="160"/>
                  </a:lnTo>
                  <a:lnTo>
                    <a:pt x="165" y="188"/>
                  </a:lnTo>
                  <a:lnTo>
                    <a:pt x="169" y="220"/>
                  </a:lnTo>
                  <a:lnTo>
                    <a:pt x="173" y="252"/>
                  </a:lnTo>
                  <a:lnTo>
                    <a:pt x="177" y="284"/>
                  </a:lnTo>
                  <a:lnTo>
                    <a:pt x="181" y="320"/>
                  </a:lnTo>
                  <a:lnTo>
                    <a:pt x="185" y="352"/>
                  </a:lnTo>
                  <a:lnTo>
                    <a:pt x="189" y="388"/>
                  </a:lnTo>
                  <a:lnTo>
                    <a:pt x="193" y="424"/>
                  </a:lnTo>
                  <a:lnTo>
                    <a:pt x="197" y="464"/>
                  </a:lnTo>
                  <a:lnTo>
                    <a:pt x="201" y="504"/>
                  </a:lnTo>
                  <a:lnTo>
                    <a:pt x="205" y="548"/>
                  </a:lnTo>
                  <a:lnTo>
                    <a:pt x="209" y="588"/>
                  </a:lnTo>
                  <a:lnTo>
                    <a:pt x="213" y="628"/>
                  </a:lnTo>
                  <a:lnTo>
                    <a:pt x="217" y="664"/>
                  </a:lnTo>
                  <a:lnTo>
                    <a:pt x="221" y="696"/>
                  </a:lnTo>
                  <a:lnTo>
                    <a:pt x="225" y="724"/>
                  </a:lnTo>
                  <a:lnTo>
                    <a:pt x="229" y="748"/>
                  </a:lnTo>
                  <a:lnTo>
                    <a:pt x="233" y="760"/>
                  </a:lnTo>
                  <a:lnTo>
                    <a:pt x="237" y="772"/>
                  </a:lnTo>
                  <a:lnTo>
                    <a:pt x="241" y="772"/>
                  </a:lnTo>
                  <a:lnTo>
                    <a:pt x="245" y="764"/>
                  </a:lnTo>
                  <a:lnTo>
                    <a:pt x="249" y="756"/>
                  </a:lnTo>
                  <a:lnTo>
                    <a:pt x="253" y="740"/>
                  </a:lnTo>
                  <a:lnTo>
                    <a:pt x="257" y="728"/>
                  </a:lnTo>
                  <a:lnTo>
                    <a:pt x="261" y="712"/>
                  </a:lnTo>
                  <a:lnTo>
                    <a:pt x="265" y="704"/>
                  </a:lnTo>
                  <a:lnTo>
                    <a:pt x="269" y="696"/>
                  </a:lnTo>
                  <a:lnTo>
                    <a:pt x="273" y="692"/>
                  </a:lnTo>
                  <a:lnTo>
                    <a:pt x="277" y="692"/>
                  </a:lnTo>
                  <a:lnTo>
                    <a:pt x="281" y="692"/>
                  </a:lnTo>
                  <a:lnTo>
                    <a:pt x="285" y="696"/>
                  </a:lnTo>
                  <a:lnTo>
                    <a:pt x="289" y="696"/>
                  </a:lnTo>
                  <a:lnTo>
                    <a:pt x="293" y="696"/>
                  </a:lnTo>
                  <a:lnTo>
                    <a:pt x="297" y="696"/>
                  </a:lnTo>
                  <a:lnTo>
                    <a:pt x="301" y="692"/>
                  </a:lnTo>
                  <a:lnTo>
                    <a:pt x="305" y="680"/>
                  </a:lnTo>
                  <a:lnTo>
                    <a:pt x="309" y="672"/>
                  </a:lnTo>
                  <a:lnTo>
                    <a:pt x="313" y="656"/>
                  </a:lnTo>
                  <a:lnTo>
                    <a:pt x="317" y="644"/>
                  </a:lnTo>
                  <a:lnTo>
                    <a:pt x="321" y="632"/>
                  </a:lnTo>
                  <a:lnTo>
                    <a:pt x="325" y="624"/>
                  </a:lnTo>
                  <a:lnTo>
                    <a:pt x="329" y="616"/>
                  </a:lnTo>
                  <a:lnTo>
                    <a:pt x="333" y="616"/>
                  </a:lnTo>
                  <a:lnTo>
                    <a:pt x="337" y="616"/>
                  </a:lnTo>
                  <a:lnTo>
                    <a:pt x="341" y="624"/>
                  </a:lnTo>
                  <a:lnTo>
                    <a:pt x="345" y="628"/>
                  </a:lnTo>
                  <a:lnTo>
                    <a:pt x="349" y="636"/>
                  </a:lnTo>
                  <a:lnTo>
                    <a:pt x="353" y="644"/>
                  </a:lnTo>
                  <a:lnTo>
                    <a:pt x="357" y="648"/>
                  </a:lnTo>
                  <a:lnTo>
                    <a:pt x="361" y="648"/>
                  </a:lnTo>
                  <a:lnTo>
                    <a:pt x="365" y="648"/>
                  </a:lnTo>
                  <a:lnTo>
                    <a:pt x="369" y="640"/>
                  </a:lnTo>
                  <a:lnTo>
                    <a:pt x="373" y="632"/>
                  </a:lnTo>
                  <a:lnTo>
                    <a:pt x="377" y="616"/>
                  </a:lnTo>
                  <a:lnTo>
                    <a:pt x="381" y="600"/>
                  </a:lnTo>
                  <a:lnTo>
                    <a:pt x="385" y="588"/>
                  </a:lnTo>
                  <a:lnTo>
                    <a:pt x="389" y="572"/>
                  </a:lnTo>
                  <a:lnTo>
                    <a:pt x="393" y="556"/>
                  </a:lnTo>
                  <a:lnTo>
                    <a:pt x="397" y="544"/>
                  </a:lnTo>
                  <a:lnTo>
                    <a:pt x="401" y="536"/>
                  </a:lnTo>
                  <a:lnTo>
                    <a:pt x="405" y="528"/>
                  </a:lnTo>
                  <a:lnTo>
                    <a:pt x="409" y="520"/>
                  </a:lnTo>
                  <a:lnTo>
                    <a:pt x="413" y="512"/>
                  </a:lnTo>
                  <a:lnTo>
                    <a:pt x="417" y="504"/>
                  </a:lnTo>
                  <a:lnTo>
                    <a:pt x="421" y="496"/>
                  </a:lnTo>
                  <a:lnTo>
                    <a:pt x="425" y="488"/>
                  </a:lnTo>
                  <a:lnTo>
                    <a:pt x="429" y="480"/>
                  </a:lnTo>
                  <a:lnTo>
                    <a:pt x="433" y="468"/>
                  </a:lnTo>
                  <a:lnTo>
                    <a:pt x="437" y="456"/>
                  </a:lnTo>
                  <a:lnTo>
                    <a:pt x="441" y="444"/>
                  </a:lnTo>
                  <a:lnTo>
                    <a:pt x="445" y="428"/>
                  </a:lnTo>
                  <a:lnTo>
                    <a:pt x="449" y="412"/>
                  </a:lnTo>
                  <a:lnTo>
                    <a:pt x="453" y="388"/>
                  </a:lnTo>
                  <a:lnTo>
                    <a:pt x="457" y="364"/>
                  </a:lnTo>
                  <a:lnTo>
                    <a:pt x="461" y="336"/>
                  </a:lnTo>
                  <a:lnTo>
                    <a:pt x="465" y="308"/>
                  </a:lnTo>
                  <a:lnTo>
                    <a:pt x="469" y="276"/>
                  </a:lnTo>
                  <a:lnTo>
                    <a:pt x="473" y="248"/>
                  </a:lnTo>
                  <a:lnTo>
                    <a:pt x="477" y="220"/>
                  </a:lnTo>
                  <a:lnTo>
                    <a:pt x="481" y="196"/>
                  </a:lnTo>
                  <a:lnTo>
                    <a:pt x="485" y="172"/>
                  </a:lnTo>
                  <a:lnTo>
                    <a:pt x="489" y="156"/>
                  </a:lnTo>
                  <a:lnTo>
                    <a:pt x="493" y="144"/>
                  </a:lnTo>
                  <a:lnTo>
                    <a:pt x="497" y="132"/>
                  </a:lnTo>
                  <a:lnTo>
                    <a:pt x="501" y="128"/>
                  </a:lnTo>
                  <a:lnTo>
                    <a:pt x="505" y="116"/>
                  </a:lnTo>
                  <a:lnTo>
                    <a:pt x="509" y="104"/>
                  </a:lnTo>
                  <a:lnTo>
                    <a:pt x="513" y="88"/>
                  </a:lnTo>
                </a:path>
              </a:pathLst>
            </a:custGeom>
            <a:noFill/>
            <a:ln w="0" cap="rnd">
              <a:solidFill>
                <a:srgbClr val="0000FF"/>
              </a:solidFill>
              <a:prstDash val="sysDot"/>
              <a:round/>
              <a:headEnd/>
              <a:tailEnd/>
            </a:ln>
          </p:spPr>
          <p:txBody>
            <a:bodyPr/>
            <a:lstStyle/>
            <a:p>
              <a:endParaRPr lang="en-US">
                <a:solidFill>
                  <a:srgbClr val="000000"/>
                </a:solidFill>
              </a:endParaRPr>
            </a:p>
          </p:txBody>
        </p:sp>
        <p:sp>
          <p:nvSpPr>
            <p:cNvPr id="20660" name="Freeform 439"/>
            <p:cNvSpPr>
              <a:spLocks/>
            </p:cNvSpPr>
            <p:nvPr/>
          </p:nvSpPr>
          <p:spPr bwMode="auto">
            <a:xfrm>
              <a:off x="3044" y="596"/>
              <a:ext cx="508" cy="768"/>
            </a:xfrm>
            <a:custGeom>
              <a:avLst/>
              <a:gdLst>
                <a:gd name="T0" fmla="*/ 8 w 508"/>
                <a:gd name="T1" fmla="*/ 496 h 768"/>
                <a:gd name="T2" fmla="*/ 20 w 508"/>
                <a:gd name="T3" fmla="*/ 460 h 768"/>
                <a:gd name="T4" fmla="*/ 32 w 508"/>
                <a:gd name="T5" fmla="*/ 472 h 768"/>
                <a:gd name="T6" fmla="*/ 44 w 508"/>
                <a:gd name="T7" fmla="*/ 500 h 768"/>
                <a:gd name="T8" fmla="*/ 56 w 508"/>
                <a:gd name="T9" fmla="*/ 532 h 768"/>
                <a:gd name="T10" fmla="*/ 68 w 508"/>
                <a:gd name="T11" fmla="*/ 548 h 768"/>
                <a:gd name="T12" fmla="*/ 80 w 508"/>
                <a:gd name="T13" fmla="*/ 548 h 768"/>
                <a:gd name="T14" fmla="*/ 92 w 508"/>
                <a:gd name="T15" fmla="*/ 552 h 768"/>
                <a:gd name="T16" fmla="*/ 104 w 508"/>
                <a:gd name="T17" fmla="*/ 576 h 768"/>
                <a:gd name="T18" fmla="*/ 116 w 508"/>
                <a:gd name="T19" fmla="*/ 592 h 768"/>
                <a:gd name="T20" fmla="*/ 128 w 508"/>
                <a:gd name="T21" fmla="*/ 604 h 768"/>
                <a:gd name="T22" fmla="*/ 140 w 508"/>
                <a:gd name="T23" fmla="*/ 600 h 768"/>
                <a:gd name="T24" fmla="*/ 152 w 508"/>
                <a:gd name="T25" fmla="*/ 572 h 768"/>
                <a:gd name="T26" fmla="*/ 164 w 508"/>
                <a:gd name="T27" fmla="*/ 536 h 768"/>
                <a:gd name="T28" fmla="*/ 176 w 508"/>
                <a:gd name="T29" fmla="*/ 508 h 768"/>
                <a:gd name="T30" fmla="*/ 188 w 508"/>
                <a:gd name="T31" fmla="*/ 480 h 768"/>
                <a:gd name="T32" fmla="*/ 200 w 508"/>
                <a:gd name="T33" fmla="*/ 448 h 768"/>
                <a:gd name="T34" fmla="*/ 212 w 508"/>
                <a:gd name="T35" fmla="*/ 400 h 768"/>
                <a:gd name="T36" fmla="*/ 224 w 508"/>
                <a:gd name="T37" fmla="*/ 320 h 768"/>
                <a:gd name="T38" fmla="*/ 236 w 508"/>
                <a:gd name="T39" fmla="*/ 236 h 768"/>
                <a:gd name="T40" fmla="*/ 248 w 508"/>
                <a:gd name="T41" fmla="*/ 164 h 768"/>
                <a:gd name="T42" fmla="*/ 260 w 508"/>
                <a:gd name="T43" fmla="*/ 108 h 768"/>
                <a:gd name="T44" fmla="*/ 272 w 508"/>
                <a:gd name="T45" fmla="*/ 44 h 768"/>
                <a:gd name="T46" fmla="*/ 284 w 508"/>
                <a:gd name="T47" fmla="*/ 4 h 768"/>
                <a:gd name="T48" fmla="*/ 296 w 508"/>
                <a:gd name="T49" fmla="*/ 12 h 768"/>
                <a:gd name="T50" fmla="*/ 308 w 508"/>
                <a:gd name="T51" fmla="*/ 76 h 768"/>
                <a:gd name="T52" fmla="*/ 320 w 508"/>
                <a:gd name="T53" fmla="*/ 164 h 768"/>
                <a:gd name="T54" fmla="*/ 332 w 508"/>
                <a:gd name="T55" fmla="*/ 248 h 768"/>
                <a:gd name="T56" fmla="*/ 344 w 508"/>
                <a:gd name="T57" fmla="*/ 348 h 768"/>
                <a:gd name="T58" fmla="*/ 356 w 508"/>
                <a:gd name="T59" fmla="*/ 456 h 768"/>
                <a:gd name="T60" fmla="*/ 368 w 508"/>
                <a:gd name="T61" fmla="*/ 580 h 768"/>
                <a:gd name="T62" fmla="*/ 380 w 508"/>
                <a:gd name="T63" fmla="*/ 692 h 768"/>
                <a:gd name="T64" fmla="*/ 392 w 508"/>
                <a:gd name="T65" fmla="*/ 760 h 768"/>
                <a:gd name="T66" fmla="*/ 404 w 508"/>
                <a:gd name="T67" fmla="*/ 764 h 768"/>
                <a:gd name="T68" fmla="*/ 416 w 508"/>
                <a:gd name="T69" fmla="*/ 724 h 768"/>
                <a:gd name="T70" fmla="*/ 428 w 508"/>
                <a:gd name="T71" fmla="*/ 696 h 768"/>
                <a:gd name="T72" fmla="*/ 440 w 508"/>
                <a:gd name="T73" fmla="*/ 700 h 768"/>
                <a:gd name="T74" fmla="*/ 452 w 508"/>
                <a:gd name="T75" fmla="*/ 704 h 768"/>
                <a:gd name="T76" fmla="*/ 464 w 508"/>
                <a:gd name="T77" fmla="*/ 692 h 768"/>
                <a:gd name="T78" fmla="*/ 476 w 508"/>
                <a:gd name="T79" fmla="*/ 652 h 768"/>
                <a:gd name="T80" fmla="*/ 488 w 508"/>
                <a:gd name="T81" fmla="*/ 628 h 768"/>
                <a:gd name="T82" fmla="*/ 500 w 508"/>
                <a:gd name="T83" fmla="*/ 632 h 7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8"/>
                <a:gd name="T127" fmla="*/ 0 h 768"/>
                <a:gd name="T128" fmla="*/ 508 w 508"/>
                <a:gd name="T129" fmla="*/ 768 h 76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8" h="768">
                  <a:moveTo>
                    <a:pt x="0" y="604"/>
                  </a:moveTo>
                  <a:lnTo>
                    <a:pt x="4" y="532"/>
                  </a:lnTo>
                  <a:lnTo>
                    <a:pt x="8" y="496"/>
                  </a:lnTo>
                  <a:lnTo>
                    <a:pt x="12" y="476"/>
                  </a:lnTo>
                  <a:lnTo>
                    <a:pt x="16" y="464"/>
                  </a:lnTo>
                  <a:lnTo>
                    <a:pt x="20" y="460"/>
                  </a:lnTo>
                  <a:lnTo>
                    <a:pt x="24" y="460"/>
                  </a:lnTo>
                  <a:lnTo>
                    <a:pt x="28" y="464"/>
                  </a:lnTo>
                  <a:lnTo>
                    <a:pt x="32" y="472"/>
                  </a:lnTo>
                  <a:lnTo>
                    <a:pt x="36" y="480"/>
                  </a:lnTo>
                  <a:lnTo>
                    <a:pt x="40" y="488"/>
                  </a:lnTo>
                  <a:lnTo>
                    <a:pt x="44" y="500"/>
                  </a:lnTo>
                  <a:lnTo>
                    <a:pt x="48" y="512"/>
                  </a:lnTo>
                  <a:lnTo>
                    <a:pt x="52" y="520"/>
                  </a:lnTo>
                  <a:lnTo>
                    <a:pt x="56" y="532"/>
                  </a:lnTo>
                  <a:lnTo>
                    <a:pt x="60" y="540"/>
                  </a:lnTo>
                  <a:lnTo>
                    <a:pt x="64" y="544"/>
                  </a:lnTo>
                  <a:lnTo>
                    <a:pt x="68" y="548"/>
                  </a:lnTo>
                  <a:lnTo>
                    <a:pt x="72" y="548"/>
                  </a:lnTo>
                  <a:lnTo>
                    <a:pt x="76" y="548"/>
                  </a:lnTo>
                  <a:lnTo>
                    <a:pt x="80" y="548"/>
                  </a:lnTo>
                  <a:lnTo>
                    <a:pt x="84" y="548"/>
                  </a:lnTo>
                  <a:lnTo>
                    <a:pt x="88" y="548"/>
                  </a:lnTo>
                  <a:lnTo>
                    <a:pt x="92" y="552"/>
                  </a:lnTo>
                  <a:lnTo>
                    <a:pt x="96" y="560"/>
                  </a:lnTo>
                  <a:lnTo>
                    <a:pt x="100" y="568"/>
                  </a:lnTo>
                  <a:lnTo>
                    <a:pt x="104" y="576"/>
                  </a:lnTo>
                  <a:lnTo>
                    <a:pt x="108" y="580"/>
                  </a:lnTo>
                  <a:lnTo>
                    <a:pt x="112" y="588"/>
                  </a:lnTo>
                  <a:lnTo>
                    <a:pt x="116" y="592"/>
                  </a:lnTo>
                  <a:lnTo>
                    <a:pt x="120" y="596"/>
                  </a:lnTo>
                  <a:lnTo>
                    <a:pt x="124" y="600"/>
                  </a:lnTo>
                  <a:lnTo>
                    <a:pt x="128" y="604"/>
                  </a:lnTo>
                  <a:lnTo>
                    <a:pt x="132" y="604"/>
                  </a:lnTo>
                  <a:lnTo>
                    <a:pt x="136" y="604"/>
                  </a:lnTo>
                  <a:lnTo>
                    <a:pt x="140" y="600"/>
                  </a:lnTo>
                  <a:lnTo>
                    <a:pt x="144" y="592"/>
                  </a:lnTo>
                  <a:lnTo>
                    <a:pt x="148" y="584"/>
                  </a:lnTo>
                  <a:lnTo>
                    <a:pt x="152" y="572"/>
                  </a:lnTo>
                  <a:lnTo>
                    <a:pt x="156" y="560"/>
                  </a:lnTo>
                  <a:lnTo>
                    <a:pt x="160" y="548"/>
                  </a:lnTo>
                  <a:lnTo>
                    <a:pt x="164" y="536"/>
                  </a:lnTo>
                  <a:lnTo>
                    <a:pt x="168" y="528"/>
                  </a:lnTo>
                  <a:lnTo>
                    <a:pt x="172" y="516"/>
                  </a:lnTo>
                  <a:lnTo>
                    <a:pt x="176" y="508"/>
                  </a:lnTo>
                  <a:lnTo>
                    <a:pt x="180" y="500"/>
                  </a:lnTo>
                  <a:lnTo>
                    <a:pt x="184" y="488"/>
                  </a:lnTo>
                  <a:lnTo>
                    <a:pt x="188" y="480"/>
                  </a:lnTo>
                  <a:lnTo>
                    <a:pt x="192" y="472"/>
                  </a:lnTo>
                  <a:lnTo>
                    <a:pt x="196" y="460"/>
                  </a:lnTo>
                  <a:lnTo>
                    <a:pt x="200" y="448"/>
                  </a:lnTo>
                  <a:lnTo>
                    <a:pt x="204" y="436"/>
                  </a:lnTo>
                  <a:lnTo>
                    <a:pt x="208" y="420"/>
                  </a:lnTo>
                  <a:lnTo>
                    <a:pt x="212" y="400"/>
                  </a:lnTo>
                  <a:lnTo>
                    <a:pt x="216" y="376"/>
                  </a:lnTo>
                  <a:lnTo>
                    <a:pt x="220" y="348"/>
                  </a:lnTo>
                  <a:lnTo>
                    <a:pt x="224" y="320"/>
                  </a:lnTo>
                  <a:lnTo>
                    <a:pt x="228" y="292"/>
                  </a:lnTo>
                  <a:lnTo>
                    <a:pt x="232" y="264"/>
                  </a:lnTo>
                  <a:lnTo>
                    <a:pt x="236" y="236"/>
                  </a:lnTo>
                  <a:lnTo>
                    <a:pt x="240" y="212"/>
                  </a:lnTo>
                  <a:lnTo>
                    <a:pt x="244" y="184"/>
                  </a:lnTo>
                  <a:lnTo>
                    <a:pt x="248" y="164"/>
                  </a:lnTo>
                  <a:lnTo>
                    <a:pt x="252" y="144"/>
                  </a:lnTo>
                  <a:lnTo>
                    <a:pt x="256" y="124"/>
                  </a:lnTo>
                  <a:lnTo>
                    <a:pt x="260" y="108"/>
                  </a:lnTo>
                  <a:lnTo>
                    <a:pt x="264" y="88"/>
                  </a:lnTo>
                  <a:lnTo>
                    <a:pt x="268" y="64"/>
                  </a:lnTo>
                  <a:lnTo>
                    <a:pt x="272" y="44"/>
                  </a:lnTo>
                  <a:lnTo>
                    <a:pt x="276" y="28"/>
                  </a:lnTo>
                  <a:lnTo>
                    <a:pt x="280" y="12"/>
                  </a:lnTo>
                  <a:lnTo>
                    <a:pt x="284" y="4"/>
                  </a:lnTo>
                  <a:lnTo>
                    <a:pt x="288" y="0"/>
                  </a:lnTo>
                  <a:lnTo>
                    <a:pt x="292" y="0"/>
                  </a:lnTo>
                  <a:lnTo>
                    <a:pt x="296" y="12"/>
                  </a:lnTo>
                  <a:lnTo>
                    <a:pt x="300" y="28"/>
                  </a:lnTo>
                  <a:lnTo>
                    <a:pt x="304" y="52"/>
                  </a:lnTo>
                  <a:lnTo>
                    <a:pt x="308" y="76"/>
                  </a:lnTo>
                  <a:lnTo>
                    <a:pt x="312" y="108"/>
                  </a:lnTo>
                  <a:lnTo>
                    <a:pt x="316" y="136"/>
                  </a:lnTo>
                  <a:lnTo>
                    <a:pt x="320" y="164"/>
                  </a:lnTo>
                  <a:lnTo>
                    <a:pt x="324" y="188"/>
                  </a:lnTo>
                  <a:lnTo>
                    <a:pt x="328" y="216"/>
                  </a:lnTo>
                  <a:lnTo>
                    <a:pt x="332" y="248"/>
                  </a:lnTo>
                  <a:lnTo>
                    <a:pt x="336" y="280"/>
                  </a:lnTo>
                  <a:lnTo>
                    <a:pt x="340" y="312"/>
                  </a:lnTo>
                  <a:lnTo>
                    <a:pt x="344" y="348"/>
                  </a:lnTo>
                  <a:lnTo>
                    <a:pt x="348" y="380"/>
                  </a:lnTo>
                  <a:lnTo>
                    <a:pt x="352" y="416"/>
                  </a:lnTo>
                  <a:lnTo>
                    <a:pt x="356" y="456"/>
                  </a:lnTo>
                  <a:lnTo>
                    <a:pt x="360" y="496"/>
                  </a:lnTo>
                  <a:lnTo>
                    <a:pt x="364" y="536"/>
                  </a:lnTo>
                  <a:lnTo>
                    <a:pt x="368" y="580"/>
                  </a:lnTo>
                  <a:lnTo>
                    <a:pt x="372" y="620"/>
                  </a:lnTo>
                  <a:lnTo>
                    <a:pt x="376" y="660"/>
                  </a:lnTo>
                  <a:lnTo>
                    <a:pt x="380" y="692"/>
                  </a:lnTo>
                  <a:lnTo>
                    <a:pt x="384" y="724"/>
                  </a:lnTo>
                  <a:lnTo>
                    <a:pt x="388" y="744"/>
                  </a:lnTo>
                  <a:lnTo>
                    <a:pt x="392" y="760"/>
                  </a:lnTo>
                  <a:lnTo>
                    <a:pt x="396" y="768"/>
                  </a:lnTo>
                  <a:lnTo>
                    <a:pt x="400" y="768"/>
                  </a:lnTo>
                  <a:lnTo>
                    <a:pt x="404" y="764"/>
                  </a:lnTo>
                  <a:lnTo>
                    <a:pt x="408" y="752"/>
                  </a:lnTo>
                  <a:lnTo>
                    <a:pt x="412" y="740"/>
                  </a:lnTo>
                  <a:lnTo>
                    <a:pt x="416" y="724"/>
                  </a:lnTo>
                  <a:lnTo>
                    <a:pt x="420" y="712"/>
                  </a:lnTo>
                  <a:lnTo>
                    <a:pt x="424" y="704"/>
                  </a:lnTo>
                  <a:lnTo>
                    <a:pt x="428" y="696"/>
                  </a:lnTo>
                  <a:lnTo>
                    <a:pt x="432" y="696"/>
                  </a:lnTo>
                  <a:lnTo>
                    <a:pt x="436" y="696"/>
                  </a:lnTo>
                  <a:lnTo>
                    <a:pt x="440" y="700"/>
                  </a:lnTo>
                  <a:lnTo>
                    <a:pt x="444" y="704"/>
                  </a:lnTo>
                  <a:lnTo>
                    <a:pt x="448" y="704"/>
                  </a:lnTo>
                  <a:lnTo>
                    <a:pt x="452" y="704"/>
                  </a:lnTo>
                  <a:lnTo>
                    <a:pt x="456" y="704"/>
                  </a:lnTo>
                  <a:lnTo>
                    <a:pt x="460" y="700"/>
                  </a:lnTo>
                  <a:lnTo>
                    <a:pt x="464" y="692"/>
                  </a:lnTo>
                  <a:lnTo>
                    <a:pt x="468" y="680"/>
                  </a:lnTo>
                  <a:lnTo>
                    <a:pt x="472" y="664"/>
                  </a:lnTo>
                  <a:lnTo>
                    <a:pt x="476" y="652"/>
                  </a:lnTo>
                  <a:lnTo>
                    <a:pt x="480" y="640"/>
                  </a:lnTo>
                  <a:lnTo>
                    <a:pt x="484" y="632"/>
                  </a:lnTo>
                  <a:lnTo>
                    <a:pt x="488" y="628"/>
                  </a:lnTo>
                  <a:lnTo>
                    <a:pt x="492" y="624"/>
                  </a:lnTo>
                  <a:lnTo>
                    <a:pt x="496" y="628"/>
                  </a:lnTo>
                  <a:lnTo>
                    <a:pt x="500" y="632"/>
                  </a:lnTo>
                  <a:lnTo>
                    <a:pt x="504" y="640"/>
                  </a:lnTo>
                  <a:lnTo>
                    <a:pt x="508" y="648"/>
                  </a:lnTo>
                </a:path>
              </a:pathLst>
            </a:custGeom>
            <a:noFill/>
            <a:ln w="0" cap="rnd">
              <a:solidFill>
                <a:srgbClr val="007F00"/>
              </a:solidFill>
              <a:prstDash val="sysDot"/>
              <a:round/>
              <a:headEnd/>
              <a:tailEnd/>
            </a:ln>
          </p:spPr>
          <p:txBody>
            <a:bodyPr/>
            <a:lstStyle/>
            <a:p>
              <a:endParaRPr lang="en-US">
                <a:solidFill>
                  <a:srgbClr val="000000"/>
                </a:solidFill>
              </a:endParaRPr>
            </a:p>
          </p:txBody>
        </p:sp>
        <p:sp>
          <p:nvSpPr>
            <p:cNvPr id="20661" name="Freeform 440"/>
            <p:cNvSpPr>
              <a:spLocks/>
            </p:cNvSpPr>
            <p:nvPr/>
          </p:nvSpPr>
          <p:spPr bwMode="auto">
            <a:xfrm>
              <a:off x="3552" y="588"/>
              <a:ext cx="513" cy="780"/>
            </a:xfrm>
            <a:custGeom>
              <a:avLst/>
              <a:gdLst>
                <a:gd name="T0" fmla="*/ 12 w 513"/>
                <a:gd name="T1" fmla="*/ 668 h 780"/>
                <a:gd name="T2" fmla="*/ 24 w 513"/>
                <a:gd name="T3" fmla="*/ 676 h 780"/>
                <a:gd name="T4" fmla="*/ 36 w 513"/>
                <a:gd name="T5" fmla="*/ 664 h 780"/>
                <a:gd name="T6" fmla="*/ 48 w 513"/>
                <a:gd name="T7" fmla="*/ 632 h 780"/>
                <a:gd name="T8" fmla="*/ 60 w 513"/>
                <a:gd name="T9" fmla="*/ 588 h 780"/>
                <a:gd name="T10" fmla="*/ 72 w 513"/>
                <a:gd name="T11" fmla="*/ 552 h 780"/>
                <a:gd name="T12" fmla="*/ 85 w 513"/>
                <a:gd name="T13" fmla="*/ 524 h 780"/>
                <a:gd name="T14" fmla="*/ 97 w 513"/>
                <a:gd name="T15" fmla="*/ 496 h 780"/>
                <a:gd name="T16" fmla="*/ 109 w 513"/>
                <a:gd name="T17" fmla="*/ 452 h 780"/>
                <a:gd name="T18" fmla="*/ 121 w 513"/>
                <a:gd name="T19" fmla="*/ 376 h 780"/>
                <a:gd name="T20" fmla="*/ 133 w 513"/>
                <a:gd name="T21" fmla="*/ 288 h 780"/>
                <a:gd name="T22" fmla="*/ 145 w 513"/>
                <a:gd name="T23" fmla="*/ 208 h 780"/>
                <a:gd name="T24" fmla="*/ 157 w 513"/>
                <a:gd name="T25" fmla="*/ 140 h 780"/>
                <a:gd name="T26" fmla="*/ 169 w 513"/>
                <a:gd name="T27" fmla="*/ 88 h 780"/>
                <a:gd name="T28" fmla="*/ 181 w 513"/>
                <a:gd name="T29" fmla="*/ 28 h 780"/>
                <a:gd name="T30" fmla="*/ 193 w 513"/>
                <a:gd name="T31" fmla="*/ 0 h 780"/>
                <a:gd name="T32" fmla="*/ 205 w 513"/>
                <a:gd name="T33" fmla="*/ 32 h 780"/>
                <a:gd name="T34" fmla="*/ 217 w 513"/>
                <a:gd name="T35" fmla="*/ 112 h 780"/>
                <a:gd name="T36" fmla="*/ 229 w 513"/>
                <a:gd name="T37" fmla="*/ 188 h 780"/>
                <a:gd name="T38" fmla="*/ 241 w 513"/>
                <a:gd name="T39" fmla="*/ 280 h 780"/>
                <a:gd name="T40" fmla="*/ 253 w 513"/>
                <a:gd name="T41" fmla="*/ 380 h 780"/>
                <a:gd name="T42" fmla="*/ 265 w 513"/>
                <a:gd name="T43" fmla="*/ 496 h 780"/>
                <a:gd name="T44" fmla="*/ 277 w 513"/>
                <a:gd name="T45" fmla="*/ 620 h 780"/>
                <a:gd name="T46" fmla="*/ 289 w 513"/>
                <a:gd name="T47" fmla="*/ 724 h 780"/>
                <a:gd name="T48" fmla="*/ 301 w 513"/>
                <a:gd name="T49" fmla="*/ 776 h 780"/>
                <a:gd name="T50" fmla="*/ 313 w 513"/>
                <a:gd name="T51" fmla="*/ 764 h 780"/>
                <a:gd name="T52" fmla="*/ 325 w 513"/>
                <a:gd name="T53" fmla="*/ 724 h 780"/>
                <a:gd name="T54" fmla="*/ 337 w 513"/>
                <a:gd name="T55" fmla="*/ 704 h 780"/>
                <a:gd name="T56" fmla="*/ 349 w 513"/>
                <a:gd name="T57" fmla="*/ 708 h 780"/>
                <a:gd name="T58" fmla="*/ 361 w 513"/>
                <a:gd name="T59" fmla="*/ 712 h 780"/>
                <a:gd name="T60" fmla="*/ 373 w 513"/>
                <a:gd name="T61" fmla="*/ 688 h 780"/>
                <a:gd name="T62" fmla="*/ 385 w 513"/>
                <a:gd name="T63" fmla="*/ 652 h 780"/>
                <a:gd name="T64" fmla="*/ 397 w 513"/>
                <a:gd name="T65" fmla="*/ 632 h 780"/>
                <a:gd name="T66" fmla="*/ 409 w 513"/>
                <a:gd name="T67" fmla="*/ 648 h 780"/>
                <a:gd name="T68" fmla="*/ 421 w 513"/>
                <a:gd name="T69" fmla="*/ 668 h 780"/>
                <a:gd name="T70" fmla="*/ 433 w 513"/>
                <a:gd name="T71" fmla="*/ 676 h 780"/>
                <a:gd name="T72" fmla="*/ 445 w 513"/>
                <a:gd name="T73" fmla="*/ 668 h 780"/>
                <a:gd name="T74" fmla="*/ 457 w 513"/>
                <a:gd name="T75" fmla="*/ 636 h 780"/>
                <a:gd name="T76" fmla="*/ 469 w 513"/>
                <a:gd name="T77" fmla="*/ 592 h 780"/>
                <a:gd name="T78" fmla="*/ 481 w 513"/>
                <a:gd name="T79" fmla="*/ 556 h 780"/>
                <a:gd name="T80" fmla="*/ 493 w 513"/>
                <a:gd name="T81" fmla="*/ 528 h 780"/>
                <a:gd name="T82" fmla="*/ 505 w 513"/>
                <a:gd name="T83" fmla="*/ 500 h 78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3"/>
                <a:gd name="T127" fmla="*/ 0 h 780"/>
                <a:gd name="T128" fmla="*/ 513 w 513"/>
                <a:gd name="T129" fmla="*/ 780 h 78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3" h="780">
                  <a:moveTo>
                    <a:pt x="0" y="656"/>
                  </a:moveTo>
                  <a:lnTo>
                    <a:pt x="8" y="664"/>
                  </a:lnTo>
                  <a:lnTo>
                    <a:pt x="12" y="668"/>
                  </a:lnTo>
                  <a:lnTo>
                    <a:pt x="16" y="672"/>
                  </a:lnTo>
                  <a:lnTo>
                    <a:pt x="20" y="672"/>
                  </a:lnTo>
                  <a:lnTo>
                    <a:pt x="24" y="676"/>
                  </a:lnTo>
                  <a:lnTo>
                    <a:pt x="28" y="672"/>
                  </a:lnTo>
                  <a:lnTo>
                    <a:pt x="32" y="672"/>
                  </a:lnTo>
                  <a:lnTo>
                    <a:pt x="36" y="664"/>
                  </a:lnTo>
                  <a:lnTo>
                    <a:pt x="40" y="656"/>
                  </a:lnTo>
                  <a:lnTo>
                    <a:pt x="44" y="644"/>
                  </a:lnTo>
                  <a:lnTo>
                    <a:pt x="48" y="632"/>
                  </a:lnTo>
                  <a:lnTo>
                    <a:pt x="52" y="616"/>
                  </a:lnTo>
                  <a:lnTo>
                    <a:pt x="56" y="600"/>
                  </a:lnTo>
                  <a:lnTo>
                    <a:pt x="60" y="588"/>
                  </a:lnTo>
                  <a:lnTo>
                    <a:pt x="64" y="572"/>
                  </a:lnTo>
                  <a:lnTo>
                    <a:pt x="68" y="564"/>
                  </a:lnTo>
                  <a:lnTo>
                    <a:pt x="72" y="552"/>
                  </a:lnTo>
                  <a:lnTo>
                    <a:pt x="76" y="544"/>
                  </a:lnTo>
                  <a:lnTo>
                    <a:pt x="81" y="536"/>
                  </a:lnTo>
                  <a:lnTo>
                    <a:pt x="85" y="524"/>
                  </a:lnTo>
                  <a:lnTo>
                    <a:pt x="89" y="516"/>
                  </a:lnTo>
                  <a:lnTo>
                    <a:pt x="93" y="508"/>
                  </a:lnTo>
                  <a:lnTo>
                    <a:pt x="97" y="496"/>
                  </a:lnTo>
                  <a:lnTo>
                    <a:pt x="101" y="484"/>
                  </a:lnTo>
                  <a:lnTo>
                    <a:pt x="105" y="468"/>
                  </a:lnTo>
                  <a:lnTo>
                    <a:pt x="109" y="452"/>
                  </a:lnTo>
                  <a:lnTo>
                    <a:pt x="113" y="428"/>
                  </a:lnTo>
                  <a:lnTo>
                    <a:pt x="117" y="404"/>
                  </a:lnTo>
                  <a:lnTo>
                    <a:pt x="121" y="376"/>
                  </a:lnTo>
                  <a:lnTo>
                    <a:pt x="125" y="348"/>
                  </a:lnTo>
                  <a:lnTo>
                    <a:pt x="129" y="320"/>
                  </a:lnTo>
                  <a:lnTo>
                    <a:pt x="133" y="288"/>
                  </a:lnTo>
                  <a:lnTo>
                    <a:pt x="137" y="260"/>
                  </a:lnTo>
                  <a:lnTo>
                    <a:pt x="141" y="232"/>
                  </a:lnTo>
                  <a:lnTo>
                    <a:pt x="145" y="208"/>
                  </a:lnTo>
                  <a:lnTo>
                    <a:pt x="149" y="184"/>
                  </a:lnTo>
                  <a:lnTo>
                    <a:pt x="153" y="160"/>
                  </a:lnTo>
                  <a:lnTo>
                    <a:pt x="157" y="140"/>
                  </a:lnTo>
                  <a:lnTo>
                    <a:pt x="161" y="124"/>
                  </a:lnTo>
                  <a:lnTo>
                    <a:pt x="165" y="108"/>
                  </a:lnTo>
                  <a:lnTo>
                    <a:pt x="169" y="88"/>
                  </a:lnTo>
                  <a:lnTo>
                    <a:pt x="173" y="68"/>
                  </a:lnTo>
                  <a:lnTo>
                    <a:pt x="177" y="48"/>
                  </a:lnTo>
                  <a:lnTo>
                    <a:pt x="181" y="28"/>
                  </a:lnTo>
                  <a:lnTo>
                    <a:pt x="185" y="16"/>
                  </a:lnTo>
                  <a:lnTo>
                    <a:pt x="189" y="4"/>
                  </a:lnTo>
                  <a:lnTo>
                    <a:pt x="193" y="0"/>
                  </a:lnTo>
                  <a:lnTo>
                    <a:pt x="197" y="4"/>
                  </a:lnTo>
                  <a:lnTo>
                    <a:pt x="201" y="16"/>
                  </a:lnTo>
                  <a:lnTo>
                    <a:pt x="205" y="32"/>
                  </a:lnTo>
                  <a:lnTo>
                    <a:pt x="209" y="56"/>
                  </a:lnTo>
                  <a:lnTo>
                    <a:pt x="213" y="80"/>
                  </a:lnTo>
                  <a:lnTo>
                    <a:pt x="217" y="112"/>
                  </a:lnTo>
                  <a:lnTo>
                    <a:pt x="221" y="140"/>
                  </a:lnTo>
                  <a:lnTo>
                    <a:pt x="225" y="164"/>
                  </a:lnTo>
                  <a:lnTo>
                    <a:pt x="229" y="188"/>
                  </a:lnTo>
                  <a:lnTo>
                    <a:pt x="233" y="216"/>
                  </a:lnTo>
                  <a:lnTo>
                    <a:pt x="237" y="248"/>
                  </a:lnTo>
                  <a:lnTo>
                    <a:pt x="241" y="280"/>
                  </a:lnTo>
                  <a:lnTo>
                    <a:pt x="245" y="312"/>
                  </a:lnTo>
                  <a:lnTo>
                    <a:pt x="249" y="348"/>
                  </a:lnTo>
                  <a:lnTo>
                    <a:pt x="253" y="380"/>
                  </a:lnTo>
                  <a:lnTo>
                    <a:pt x="257" y="416"/>
                  </a:lnTo>
                  <a:lnTo>
                    <a:pt x="261" y="456"/>
                  </a:lnTo>
                  <a:lnTo>
                    <a:pt x="265" y="496"/>
                  </a:lnTo>
                  <a:lnTo>
                    <a:pt x="269" y="536"/>
                  </a:lnTo>
                  <a:lnTo>
                    <a:pt x="273" y="576"/>
                  </a:lnTo>
                  <a:lnTo>
                    <a:pt x="277" y="620"/>
                  </a:lnTo>
                  <a:lnTo>
                    <a:pt x="281" y="660"/>
                  </a:lnTo>
                  <a:lnTo>
                    <a:pt x="285" y="692"/>
                  </a:lnTo>
                  <a:lnTo>
                    <a:pt x="289" y="724"/>
                  </a:lnTo>
                  <a:lnTo>
                    <a:pt x="293" y="748"/>
                  </a:lnTo>
                  <a:lnTo>
                    <a:pt x="297" y="768"/>
                  </a:lnTo>
                  <a:lnTo>
                    <a:pt x="301" y="776"/>
                  </a:lnTo>
                  <a:lnTo>
                    <a:pt x="305" y="780"/>
                  </a:lnTo>
                  <a:lnTo>
                    <a:pt x="309" y="772"/>
                  </a:lnTo>
                  <a:lnTo>
                    <a:pt x="313" y="764"/>
                  </a:lnTo>
                  <a:lnTo>
                    <a:pt x="317" y="748"/>
                  </a:lnTo>
                  <a:lnTo>
                    <a:pt x="321" y="736"/>
                  </a:lnTo>
                  <a:lnTo>
                    <a:pt x="325" y="724"/>
                  </a:lnTo>
                  <a:lnTo>
                    <a:pt x="329" y="712"/>
                  </a:lnTo>
                  <a:lnTo>
                    <a:pt x="333" y="708"/>
                  </a:lnTo>
                  <a:lnTo>
                    <a:pt x="337" y="704"/>
                  </a:lnTo>
                  <a:lnTo>
                    <a:pt x="341" y="704"/>
                  </a:lnTo>
                  <a:lnTo>
                    <a:pt x="345" y="708"/>
                  </a:lnTo>
                  <a:lnTo>
                    <a:pt x="349" y="708"/>
                  </a:lnTo>
                  <a:lnTo>
                    <a:pt x="353" y="712"/>
                  </a:lnTo>
                  <a:lnTo>
                    <a:pt x="357" y="716"/>
                  </a:lnTo>
                  <a:lnTo>
                    <a:pt x="361" y="712"/>
                  </a:lnTo>
                  <a:lnTo>
                    <a:pt x="365" y="708"/>
                  </a:lnTo>
                  <a:lnTo>
                    <a:pt x="369" y="700"/>
                  </a:lnTo>
                  <a:lnTo>
                    <a:pt x="373" y="688"/>
                  </a:lnTo>
                  <a:lnTo>
                    <a:pt x="377" y="676"/>
                  </a:lnTo>
                  <a:lnTo>
                    <a:pt x="381" y="664"/>
                  </a:lnTo>
                  <a:lnTo>
                    <a:pt x="385" y="652"/>
                  </a:lnTo>
                  <a:lnTo>
                    <a:pt x="389" y="640"/>
                  </a:lnTo>
                  <a:lnTo>
                    <a:pt x="393" y="636"/>
                  </a:lnTo>
                  <a:lnTo>
                    <a:pt x="397" y="632"/>
                  </a:lnTo>
                  <a:lnTo>
                    <a:pt x="401" y="636"/>
                  </a:lnTo>
                  <a:lnTo>
                    <a:pt x="405" y="640"/>
                  </a:lnTo>
                  <a:lnTo>
                    <a:pt x="409" y="648"/>
                  </a:lnTo>
                  <a:lnTo>
                    <a:pt x="413" y="656"/>
                  </a:lnTo>
                  <a:lnTo>
                    <a:pt x="417" y="660"/>
                  </a:lnTo>
                  <a:lnTo>
                    <a:pt x="421" y="668"/>
                  </a:lnTo>
                  <a:lnTo>
                    <a:pt x="425" y="672"/>
                  </a:lnTo>
                  <a:lnTo>
                    <a:pt x="429" y="672"/>
                  </a:lnTo>
                  <a:lnTo>
                    <a:pt x="433" y="676"/>
                  </a:lnTo>
                  <a:lnTo>
                    <a:pt x="437" y="676"/>
                  </a:lnTo>
                  <a:lnTo>
                    <a:pt x="441" y="672"/>
                  </a:lnTo>
                  <a:lnTo>
                    <a:pt x="445" y="668"/>
                  </a:lnTo>
                  <a:lnTo>
                    <a:pt x="449" y="660"/>
                  </a:lnTo>
                  <a:lnTo>
                    <a:pt x="453" y="648"/>
                  </a:lnTo>
                  <a:lnTo>
                    <a:pt x="457" y="636"/>
                  </a:lnTo>
                  <a:lnTo>
                    <a:pt x="461" y="620"/>
                  </a:lnTo>
                  <a:lnTo>
                    <a:pt x="465" y="604"/>
                  </a:lnTo>
                  <a:lnTo>
                    <a:pt x="469" y="592"/>
                  </a:lnTo>
                  <a:lnTo>
                    <a:pt x="473" y="576"/>
                  </a:lnTo>
                  <a:lnTo>
                    <a:pt x="477" y="564"/>
                  </a:lnTo>
                  <a:lnTo>
                    <a:pt x="481" y="556"/>
                  </a:lnTo>
                  <a:lnTo>
                    <a:pt x="485" y="544"/>
                  </a:lnTo>
                  <a:lnTo>
                    <a:pt x="489" y="536"/>
                  </a:lnTo>
                  <a:lnTo>
                    <a:pt x="493" y="528"/>
                  </a:lnTo>
                  <a:lnTo>
                    <a:pt x="497" y="520"/>
                  </a:lnTo>
                  <a:lnTo>
                    <a:pt x="501" y="508"/>
                  </a:lnTo>
                  <a:lnTo>
                    <a:pt x="505" y="500"/>
                  </a:lnTo>
                  <a:lnTo>
                    <a:pt x="509" y="488"/>
                  </a:lnTo>
                  <a:lnTo>
                    <a:pt x="513" y="472"/>
                  </a:lnTo>
                </a:path>
              </a:pathLst>
            </a:custGeom>
            <a:noFill/>
            <a:ln w="0" cap="rnd">
              <a:solidFill>
                <a:srgbClr val="007F00"/>
              </a:solidFill>
              <a:prstDash val="sysDot"/>
              <a:round/>
              <a:headEnd/>
              <a:tailEnd/>
            </a:ln>
          </p:spPr>
          <p:txBody>
            <a:bodyPr/>
            <a:lstStyle/>
            <a:p>
              <a:endParaRPr lang="en-US">
                <a:solidFill>
                  <a:srgbClr val="000000"/>
                </a:solidFill>
              </a:endParaRPr>
            </a:p>
          </p:txBody>
        </p:sp>
        <p:sp>
          <p:nvSpPr>
            <p:cNvPr id="20662" name="Freeform 442"/>
            <p:cNvSpPr>
              <a:spLocks/>
            </p:cNvSpPr>
            <p:nvPr/>
          </p:nvSpPr>
          <p:spPr bwMode="auto">
            <a:xfrm>
              <a:off x="3044" y="592"/>
              <a:ext cx="508" cy="780"/>
            </a:xfrm>
            <a:custGeom>
              <a:avLst/>
              <a:gdLst>
                <a:gd name="T0" fmla="*/ 8 w 508"/>
                <a:gd name="T1" fmla="*/ 536 h 780"/>
                <a:gd name="T2" fmla="*/ 20 w 508"/>
                <a:gd name="T3" fmla="*/ 564 h 780"/>
                <a:gd name="T4" fmla="*/ 32 w 508"/>
                <a:gd name="T5" fmla="*/ 636 h 780"/>
                <a:gd name="T6" fmla="*/ 44 w 508"/>
                <a:gd name="T7" fmla="*/ 704 h 780"/>
                <a:gd name="T8" fmla="*/ 56 w 508"/>
                <a:gd name="T9" fmla="*/ 752 h 780"/>
                <a:gd name="T10" fmla="*/ 68 w 508"/>
                <a:gd name="T11" fmla="*/ 764 h 780"/>
                <a:gd name="T12" fmla="*/ 80 w 508"/>
                <a:gd name="T13" fmla="*/ 740 h 780"/>
                <a:gd name="T14" fmla="*/ 92 w 508"/>
                <a:gd name="T15" fmla="*/ 712 h 780"/>
                <a:gd name="T16" fmla="*/ 104 w 508"/>
                <a:gd name="T17" fmla="*/ 700 h 780"/>
                <a:gd name="T18" fmla="*/ 116 w 508"/>
                <a:gd name="T19" fmla="*/ 696 h 780"/>
                <a:gd name="T20" fmla="*/ 128 w 508"/>
                <a:gd name="T21" fmla="*/ 688 h 780"/>
                <a:gd name="T22" fmla="*/ 140 w 508"/>
                <a:gd name="T23" fmla="*/ 676 h 780"/>
                <a:gd name="T24" fmla="*/ 152 w 508"/>
                <a:gd name="T25" fmla="*/ 652 h 780"/>
                <a:gd name="T26" fmla="*/ 164 w 508"/>
                <a:gd name="T27" fmla="*/ 636 h 780"/>
                <a:gd name="T28" fmla="*/ 176 w 508"/>
                <a:gd name="T29" fmla="*/ 640 h 780"/>
                <a:gd name="T30" fmla="*/ 188 w 508"/>
                <a:gd name="T31" fmla="*/ 648 h 780"/>
                <a:gd name="T32" fmla="*/ 200 w 508"/>
                <a:gd name="T33" fmla="*/ 652 h 780"/>
                <a:gd name="T34" fmla="*/ 212 w 508"/>
                <a:gd name="T35" fmla="*/ 636 h 780"/>
                <a:gd name="T36" fmla="*/ 224 w 508"/>
                <a:gd name="T37" fmla="*/ 596 h 780"/>
                <a:gd name="T38" fmla="*/ 236 w 508"/>
                <a:gd name="T39" fmla="*/ 556 h 780"/>
                <a:gd name="T40" fmla="*/ 248 w 508"/>
                <a:gd name="T41" fmla="*/ 528 h 780"/>
                <a:gd name="T42" fmla="*/ 260 w 508"/>
                <a:gd name="T43" fmla="*/ 492 h 780"/>
                <a:gd name="T44" fmla="*/ 272 w 508"/>
                <a:gd name="T45" fmla="*/ 436 h 780"/>
                <a:gd name="T46" fmla="*/ 284 w 508"/>
                <a:gd name="T47" fmla="*/ 352 h 780"/>
                <a:gd name="T48" fmla="*/ 296 w 508"/>
                <a:gd name="T49" fmla="*/ 264 h 780"/>
                <a:gd name="T50" fmla="*/ 308 w 508"/>
                <a:gd name="T51" fmla="*/ 184 h 780"/>
                <a:gd name="T52" fmla="*/ 320 w 508"/>
                <a:gd name="T53" fmla="*/ 128 h 780"/>
                <a:gd name="T54" fmla="*/ 332 w 508"/>
                <a:gd name="T55" fmla="*/ 76 h 780"/>
                <a:gd name="T56" fmla="*/ 344 w 508"/>
                <a:gd name="T57" fmla="*/ 20 h 780"/>
                <a:gd name="T58" fmla="*/ 356 w 508"/>
                <a:gd name="T59" fmla="*/ 0 h 780"/>
                <a:gd name="T60" fmla="*/ 368 w 508"/>
                <a:gd name="T61" fmla="*/ 44 h 780"/>
                <a:gd name="T62" fmla="*/ 380 w 508"/>
                <a:gd name="T63" fmla="*/ 124 h 780"/>
                <a:gd name="T64" fmla="*/ 392 w 508"/>
                <a:gd name="T65" fmla="*/ 220 h 780"/>
                <a:gd name="T66" fmla="*/ 404 w 508"/>
                <a:gd name="T67" fmla="*/ 320 h 780"/>
                <a:gd name="T68" fmla="*/ 416 w 508"/>
                <a:gd name="T69" fmla="*/ 424 h 780"/>
                <a:gd name="T70" fmla="*/ 428 w 508"/>
                <a:gd name="T71" fmla="*/ 544 h 780"/>
                <a:gd name="T72" fmla="*/ 440 w 508"/>
                <a:gd name="T73" fmla="*/ 664 h 780"/>
                <a:gd name="T74" fmla="*/ 452 w 508"/>
                <a:gd name="T75" fmla="*/ 752 h 780"/>
                <a:gd name="T76" fmla="*/ 464 w 508"/>
                <a:gd name="T77" fmla="*/ 780 h 780"/>
                <a:gd name="T78" fmla="*/ 476 w 508"/>
                <a:gd name="T79" fmla="*/ 748 h 780"/>
                <a:gd name="T80" fmla="*/ 488 w 508"/>
                <a:gd name="T81" fmla="*/ 712 h 780"/>
                <a:gd name="T82" fmla="*/ 500 w 508"/>
                <a:gd name="T83" fmla="*/ 704 h 78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8"/>
                <a:gd name="T127" fmla="*/ 0 h 780"/>
                <a:gd name="T128" fmla="*/ 508 w 508"/>
                <a:gd name="T129" fmla="*/ 780 h 78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8" h="780">
                  <a:moveTo>
                    <a:pt x="0" y="608"/>
                  </a:moveTo>
                  <a:lnTo>
                    <a:pt x="4" y="552"/>
                  </a:lnTo>
                  <a:lnTo>
                    <a:pt x="8" y="536"/>
                  </a:lnTo>
                  <a:lnTo>
                    <a:pt x="12" y="536"/>
                  </a:lnTo>
                  <a:lnTo>
                    <a:pt x="16" y="548"/>
                  </a:lnTo>
                  <a:lnTo>
                    <a:pt x="20" y="564"/>
                  </a:lnTo>
                  <a:lnTo>
                    <a:pt x="24" y="588"/>
                  </a:lnTo>
                  <a:lnTo>
                    <a:pt x="28" y="612"/>
                  </a:lnTo>
                  <a:lnTo>
                    <a:pt x="32" y="636"/>
                  </a:lnTo>
                  <a:lnTo>
                    <a:pt x="36" y="660"/>
                  </a:lnTo>
                  <a:lnTo>
                    <a:pt x="40" y="684"/>
                  </a:lnTo>
                  <a:lnTo>
                    <a:pt x="44" y="704"/>
                  </a:lnTo>
                  <a:lnTo>
                    <a:pt x="48" y="724"/>
                  </a:lnTo>
                  <a:lnTo>
                    <a:pt x="52" y="740"/>
                  </a:lnTo>
                  <a:lnTo>
                    <a:pt x="56" y="752"/>
                  </a:lnTo>
                  <a:lnTo>
                    <a:pt x="60" y="764"/>
                  </a:lnTo>
                  <a:lnTo>
                    <a:pt x="64" y="764"/>
                  </a:lnTo>
                  <a:lnTo>
                    <a:pt x="68" y="764"/>
                  </a:lnTo>
                  <a:lnTo>
                    <a:pt x="72" y="760"/>
                  </a:lnTo>
                  <a:lnTo>
                    <a:pt x="76" y="748"/>
                  </a:lnTo>
                  <a:lnTo>
                    <a:pt x="80" y="740"/>
                  </a:lnTo>
                  <a:lnTo>
                    <a:pt x="84" y="728"/>
                  </a:lnTo>
                  <a:lnTo>
                    <a:pt x="88" y="720"/>
                  </a:lnTo>
                  <a:lnTo>
                    <a:pt x="92" y="712"/>
                  </a:lnTo>
                  <a:lnTo>
                    <a:pt x="96" y="708"/>
                  </a:lnTo>
                  <a:lnTo>
                    <a:pt x="100" y="704"/>
                  </a:lnTo>
                  <a:lnTo>
                    <a:pt x="104" y="700"/>
                  </a:lnTo>
                  <a:lnTo>
                    <a:pt x="108" y="700"/>
                  </a:lnTo>
                  <a:lnTo>
                    <a:pt x="112" y="696"/>
                  </a:lnTo>
                  <a:lnTo>
                    <a:pt x="116" y="696"/>
                  </a:lnTo>
                  <a:lnTo>
                    <a:pt x="120" y="696"/>
                  </a:lnTo>
                  <a:lnTo>
                    <a:pt x="124" y="692"/>
                  </a:lnTo>
                  <a:lnTo>
                    <a:pt x="128" y="688"/>
                  </a:lnTo>
                  <a:lnTo>
                    <a:pt x="132" y="688"/>
                  </a:lnTo>
                  <a:lnTo>
                    <a:pt x="136" y="684"/>
                  </a:lnTo>
                  <a:lnTo>
                    <a:pt x="140" y="676"/>
                  </a:lnTo>
                  <a:lnTo>
                    <a:pt x="144" y="672"/>
                  </a:lnTo>
                  <a:lnTo>
                    <a:pt x="148" y="664"/>
                  </a:lnTo>
                  <a:lnTo>
                    <a:pt x="152" y="652"/>
                  </a:lnTo>
                  <a:lnTo>
                    <a:pt x="156" y="648"/>
                  </a:lnTo>
                  <a:lnTo>
                    <a:pt x="160" y="640"/>
                  </a:lnTo>
                  <a:lnTo>
                    <a:pt x="164" y="636"/>
                  </a:lnTo>
                  <a:lnTo>
                    <a:pt x="168" y="636"/>
                  </a:lnTo>
                  <a:lnTo>
                    <a:pt x="172" y="640"/>
                  </a:lnTo>
                  <a:lnTo>
                    <a:pt x="176" y="640"/>
                  </a:lnTo>
                  <a:lnTo>
                    <a:pt x="180" y="644"/>
                  </a:lnTo>
                  <a:lnTo>
                    <a:pt x="184" y="648"/>
                  </a:lnTo>
                  <a:lnTo>
                    <a:pt x="188" y="648"/>
                  </a:lnTo>
                  <a:lnTo>
                    <a:pt x="192" y="652"/>
                  </a:lnTo>
                  <a:lnTo>
                    <a:pt x="196" y="652"/>
                  </a:lnTo>
                  <a:lnTo>
                    <a:pt x="200" y="652"/>
                  </a:lnTo>
                  <a:lnTo>
                    <a:pt x="204" y="648"/>
                  </a:lnTo>
                  <a:lnTo>
                    <a:pt x="208" y="644"/>
                  </a:lnTo>
                  <a:lnTo>
                    <a:pt x="212" y="636"/>
                  </a:lnTo>
                  <a:lnTo>
                    <a:pt x="216" y="624"/>
                  </a:lnTo>
                  <a:lnTo>
                    <a:pt x="220" y="612"/>
                  </a:lnTo>
                  <a:lnTo>
                    <a:pt x="224" y="596"/>
                  </a:lnTo>
                  <a:lnTo>
                    <a:pt x="228" y="580"/>
                  </a:lnTo>
                  <a:lnTo>
                    <a:pt x="232" y="568"/>
                  </a:lnTo>
                  <a:lnTo>
                    <a:pt x="236" y="556"/>
                  </a:lnTo>
                  <a:lnTo>
                    <a:pt x="240" y="548"/>
                  </a:lnTo>
                  <a:lnTo>
                    <a:pt x="244" y="536"/>
                  </a:lnTo>
                  <a:lnTo>
                    <a:pt x="248" y="528"/>
                  </a:lnTo>
                  <a:lnTo>
                    <a:pt x="252" y="516"/>
                  </a:lnTo>
                  <a:lnTo>
                    <a:pt x="256" y="508"/>
                  </a:lnTo>
                  <a:lnTo>
                    <a:pt x="260" y="492"/>
                  </a:lnTo>
                  <a:lnTo>
                    <a:pt x="264" y="476"/>
                  </a:lnTo>
                  <a:lnTo>
                    <a:pt x="268" y="456"/>
                  </a:lnTo>
                  <a:lnTo>
                    <a:pt x="272" y="436"/>
                  </a:lnTo>
                  <a:lnTo>
                    <a:pt x="276" y="408"/>
                  </a:lnTo>
                  <a:lnTo>
                    <a:pt x="280" y="380"/>
                  </a:lnTo>
                  <a:lnTo>
                    <a:pt x="284" y="352"/>
                  </a:lnTo>
                  <a:lnTo>
                    <a:pt x="288" y="320"/>
                  </a:lnTo>
                  <a:lnTo>
                    <a:pt x="292" y="292"/>
                  </a:lnTo>
                  <a:lnTo>
                    <a:pt x="296" y="264"/>
                  </a:lnTo>
                  <a:lnTo>
                    <a:pt x="300" y="236"/>
                  </a:lnTo>
                  <a:lnTo>
                    <a:pt x="304" y="208"/>
                  </a:lnTo>
                  <a:lnTo>
                    <a:pt x="308" y="184"/>
                  </a:lnTo>
                  <a:lnTo>
                    <a:pt x="312" y="164"/>
                  </a:lnTo>
                  <a:lnTo>
                    <a:pt x="316" y="144"/>
                  </a:lnTo>
                  <a:lnTo>
                    <a:pt x="320" y="128"/>
                  </a:lnTo>
                  <a:lnTo>
                    <a:pt x="324" y="112"/>
                  </a:lnTo>
                  <a:lnTo>
                    <a:pt x="328" y="96"/>
                  </a:lnTo>
                  <a:lnTo>
                    <a:pt x="332" y="76"/>
                  </a:lnTo>
                  <a:lnTo>
                    <a:pt x="336" y="56"/>
                  </a:lnTo>
                  <a:lnTo>
                    <a:pt x="340" y="36"/>
                  </a:lnTo>
                  <a:lnTo>
                    <a:pt x="344" y="20"/>
                  </a:lnTo>
                  <a:lnTo>
                    <a:pt x="348" y="8"/>
                  </a:lnTo>
                  <a:lnTo>
                    <a:pt x="352" y="0"/>
                  </a:lnTo>
                  <a:lnTo>
                    <a:pt x="356" y="0"/>
                  </a:lnTo>
                  <a:lnTo>
                    <a:pt x="360" y="8"/>
                  </a:lnTo>
                  <a:lnTo>
                    <a:pt x="364" y="24"/>
                  </a:lnTo>
                  <a:lnTo>
                    <a:pt x="368" y="44"/>
                  </a:lnTo>
                  <a:lnTo>
                    <a:pt x="372" y="68"/>
                  </a:lnTo>
                  <a:lnTo>
                    <a:pt x="376" y="96"/>
                  </a:lnTo>
                  <a:lnTo>
                    <a:pt x="380" y="124"/>
                  </a:lnTo>
                  <a:lnTo>
                    <a:pt x="384" y="156"/>
                  </a:lnTo>
                  <a:lnTo>
                    <a:pt x="388" y="188"/>
                  </a:lnTo>
                  <a:lnTo>
                    <a:pt x="392" y="220"/>
                  </a:lnTo>
                  <a:lnTo>
                    <a:pt x="396" y="252"/>
                  </a:lnTo>
                  <a:lnTo>
                    <a:pt x="400" y="288"/>
                  </a:lnTo>
                  <a:lnTo>
                    <a:pt x="404" y="320"/>
                  </a:lnTo>
                  <a:lnTo>
                    <a:pt x="408" y="352"/>
                  </a:lnTo>
                  <a:lnTo>
                    <a:pt x="412" y="388"/>
                  </a:lnTo>
                  <a:lnTo>
                    <a:pt x="416" y="424"/>
                  </a:lnTo>
                  <a:lnTo>
                    <a:pt x="420" y="464"/>
                  </a:lnTo>
                  <a:lnTo>
                    <a:pt x="424" y="504"/>
                  </a:lnTo>
                  <a:lnTo>
                    <a:pt x="428" y="544"/>
                  </a:lnTo>
                  <a:lnTo>
                    <a:pt x="432" y="584"/>
                  </a:lnTo>
                  <a:lnTo>
                    <a:pt x="436" y="628"/>
                  </a:lnTo>
                  <a:lnTo>
                    <a:pt x="440" y="664"/>
                  </a:lnTo>
                  <a:lnTo>
                    <a:pt x="444" y="700"/>
                  </a:lnTo>
                  <a:lnTo>
                    <a:pt x="448" y="732"/>
                  </a:lnTo>
                  <a:lnTo>
                    <a:pt x="452" y="752"/>
                  </a:lnTo>
                  <a:lnTo>
                    <a:pt x="456" y="772"/>
                  </a:lnTo>
                  <a:lnTo>
                    <a:pt x="460" y="780"/>
                  </a:lnTo>
                  <a:lnTo>
                    <a:pt x="464" y="780"/>
                  </a:lnTo>
                  <a:lnTo>
                    <a:pt x="468" y="772"/>
                  </a:lnTo>
                  <a:lnTo>
                    <a:pt x="472" y="764"/>
                  </a:lnTo>
                  <a:lnTo>
                    <a:pt x="476" y="748"/>
                  </a:lnTo>
                  <a:lnTo>
                    <a:pt x="480" y="732"/>
                  </a:lnTo>
                  <a:lnTo>
                    <a:pt x="484" y="720"/>
                  </a:lnTo>
                  <a:lnTo>
                    <a:pt x="488" y="712"/>
                  </a:lnTo>
                  <a:lnTo>
                    <a:pt x="492" y="704"/>
                  </a:lnTo>
                  <a:lnTo>
                    <a:pt x="496" y="700"/>
                  </a:lnTo>
                  <a:lnTo>
                    <a:pt x="500" y="704"/>
                  </a:lnTo>
                  <a:lnTo>
                    <a:pt x="504" y="704"/>
                  </a:lnTo>
                  <a:lnTo>
                    <a:pt x="508" y="708"/>
                  </a:lnTo>
                </a:path>
              </a:pathLst>
            </a:custGeom>
            <a:noFill/>
            <a:ln w="0" cap="rnd">
              <a:solidFill>
                <a:srgbClr val="FF0000"/>
              </a:solidFill>
              <a:prstDash val="sysDot"/>
              <a:round/>
              <a:headEnd/>
              <a:tailEnd/>
            </a:ln>
          </p:spPr>
          <p:txBody>
            <a:bodyPr/>
            <a:lstStyle/>
            <a:p>
              <a:endParaRPr lang="en-US">
                <a:solidFill>
                  <a:srgbClr val="000000"/>
                </a:solidFill>
              </a:endParaRPr>
            </a:p>
          </p:txBody>
        </p:sp>
        <p:sp>
          <p:nvSpPr>
            <p:cNvPr id="20663" name="Freeform 443"/>
            <p:cNvSpPr>
              <a:spLocks/>
            </p:cNvSpPr>
            <p:nvPr/>
          </p:nvSpPr>
          <p:spPr bwMode="auto">
            <a:xfrm>
              <a:off x="3552" y="592"/>
              <a:ext cx="513" cy="780"/>
            </a:xfrm>
            <a:custGeom>
              <a:avLst/>
              <a:gdLst>
                <a:gd name="T0" fmla="*/ 12 w 513"/>
                <a:gd name="T1" fmla="*/ 712 h 780"/>
                <a:gd name="T2" fmla="*/ 24 w 513"/>
                <a:gd name="T3" fmla="*/ 712 h 780"/>
                <a:gd name="T4" fmla="*/ 36 w 513"/>
                <a:gd name="T5" fmla="*/ 700 h 780"/>
                <a:gd name="T6" fmla="*/ 48 w 513"/>
                <a:gd name="T7" fmla="*/ 668 h 780"/>
                <a:gd name="T8" fmla="*/ 60 w 513"/>
                <a:gd name="T9" fmla="*/ 640 h 780"/>
                <a:gd name="T10" fmla="*/ 72 w 513"/>
                <a:gd name="T11" fmla="*/ 640 h 780"/>
                <a:gd name="T12" fmla="*/ 85 w 513"/>
                <a:gd name="T13" fmla="*/ 656 h 780"/>
                <a:gd name="T14" fmla="*/ 97 w 513"/>
                <a:gd name="T15" fmla="*/ 664 h 780"/>
                <a:gd name="T16" fmla="*/ 109 w 513"/>
                <a:gd name="T17" fmla="*/ 656 h 780"/>
                <a:gd name="T18" fmla="*/ 121 w 513"/>
                <a:gd name="T19" fmla="*/ 624 h 780"/>
                <a:gd name="T20" fmla="*/ 133 w 513"/>
                <a:gd name="T21" fmla="*/ 576 h 780"/>
                <a:gd name="T22" fmla="*/ 145 w 513"/>
                <a:gd name="T23" fmla="*/ 544 h 780"/>
                <a:gd name="T24" fmla="*/ 157 w 513"/>
                <a:gd name="T25" fmla="*/ 520 h 780"/>
                <a:gd name="T26" fmla="*/ 169 w 513"/>
                <a:gd name="T27" fmla="*/ 480 h 780"/>
                <a:gd name="T28" fmla="*/ 181 w 513"/>
                <a:gd name="T29" fmla="*/ 408 h 780"/>
                <a:gd name="T30" fmla="*/ 193 w 513"/>
                <a:gd name="T31" fmla="*/ 320 h 780"/>
                <a:gd name="T32" fmla="*/ 205 w 513"/>
                <a:gd name="T33" fmla="*/ 236 h 780"/>
                <a:gd name="T34" fmla="*/ 217 w 513"/>
                <a:gd name="T35" fmla="*/ 164 h 780"/>
                <a:gd name="T36" fmla="*/ 229 w 513"/>
                <a:gd name="T37" fmla="*/ 112 h 780"/>
                <a:gd name="T38" fmla="*/ 241 w 513"/>
                <a:gd name="T39" fmla="*/ 60 h 780"/>
                <a:gd name="T40" fmla="*/ 253 w 513"/>
                <a:gd name="T41" fmla="*/ 8 h 780"/>
                <a:gd name="T42" fmla="*/ 265 w 513"/>
                <a:gd name="T43" fmla="*/ 4 h 780"/>
                <a:gd name="T44" fmla="*/ 277 w 513"/>
                <a:gd name="T45" fmla="*/ 60 h 780"/>
                <a:gd name="T46" fmla="*/ 289 w 513"/>
                <a:gd name="T47" fmla="*/ 148 h 780"/>
                <a:gd name="T48" fmla="*/ 301 w 513"/>
                <a:gd name="T49" fmla="*/ 244 h 780"/>
                <a:gd name="T50" fmla="*/ 313 w 513"/>
                <a:gd name="T51" fmla="*/ 344 h 780"/>
                <a:gd name="T52" fmla="*/ 325 w 513"/>
                <a:gd name="T53" fmla="*/ 452 h 780"/>
                <a:gd name="T54" fmla="*/ 337 w 513"/>
                <a:gd name="T55" fmla="*/ 576 h 780"/>
                <a:gd name="T56" fmla="*/ 349 w 513"/>
                <a:gd name="T57" fmla="*/ 692 h 780"/>
                <a:gd name="T58" fmla="*/ 361 w 513"/>
                <a:gd name="T59" fmla="*/ 768 h 780"/>
                <a:gd name="T60" fmla="*/ 373 w 513"/>
                <a:gd name="T61" fmla="*/ 776 h 780"/>
                <a:gd name="T62" fmla="*/ 385 w 513"/>
                <a:gd name="T63" fmla="*/ 736 h 780"/>
                <a:gd name="T64" fmla="*/ 397 w 513"/>
                <a:gd name="T65" fmla="*/ 704 h 780"/>
                <a:gd name="T66" fmla="*/ 409 w 513"/>
                <a:gd name="T67" fmla="*/ 704 h 780"/>
                <a:gd name="T68" fmla="*/ 421 w 513"/>
                <a:gd name="T69" fmla="*/ 712 h 780"/>
                <a:gd name="T70" fmla="*/ 433 w 513"/>
                <a:gd name="T71" fmla="*/ 712 h 780"/>
                <a:gd name="T72" fmla="*/ 445 w 513"/>
                <a:gd name="T73" fmla="*/ 700 h 780"/>
                <a:gd name="T74" fmla="*/ 457 w 513"/>
                <a:gd name="T75" fmla="*/ 672 h 780"/>
                <a:gd name="T76" fmla="*/ 469 w 513"/>
                <a:gd name="T77" fmla="*/ 644 h 780"/>
                <a:gd name="T78" fmla="*/ 481 w 513"/>
                <a:gd name="T79" fmla="*/ 640 h 780"/>
                <a:gd name="T80" fmla="*/ 493 w 513"/>
                <a:gd name="T81" fmla="*/ 656 h 780"/>
                <a:gd name="T82" fmla="*/ 505 w 513"/>
                <a:gd name="T83" fmla="*/ 664 h 78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3"/>
                <a:gd name="T127" fmla="*/ 0 h 780"/>
                <a:gd name="T128" fmla="*/ 513 w 513"/>
                <a:gd name="T129" fmla="*/ 780 h 78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3" h="780">
                  <a:moveTo>
                    <a:pt x="0" y="708"/>
                  </a:moveTo>
                  <a:lnTo>
                    <a:pt x="8" y="712"/>
                  </a:lnTo>
                  <a:lnTo>
                    <a:pt x="12" y="712"/>
                  </a:lnTo>
                  <a:lnTo>
                    <a:pt x="16" y="712"/>
                  </a:lnTo>
                  <a:lnTo>
                    <a:pt x="20" y="712"/>
                  </a:lnTo>
                  <a:lnTo>
                    <a:pt x="24" y="712"/>
                  </a:lnTo>
                  <a:lnTo>
                    <a:pt x="28" y="708"/>
                  </a:lnTo>
                  <a:lnTo>
                    <a:pt x="32" y="704"/>
                  </a:lnTo>
                  <a:lnTo>
                    <a:pt x="36" y="700"/>
                  </a:lnTo>
                  <a:lnTo>
                    <a:pt x="40" y="692"/>
                  </a:lnTo>
                  <a:lnTo>
                    <a:pt x="44" y="680"/>
                  </a:lnTo>
                  <a:lnTo>
                    <a:pt x="48" y="668"/>
                  </a:lnTo>
                  <a:lnTo>
                    <a:pt x="52" y="660"/>
                  </a:lnTo>
                  <a:lnTo>
                    <a:pt x="56" y="648"/>
                  </a:lnTo>
                  <a:lnTo>
                    <a:pt x="60" y="640"/>
                  </a:lnTo>
                  <a:lnTo>
                    <a:pt x="64" y="640"/>
                  </a:lnTo>
                  <a:lnTo>
                    <a:pt x="68" y="640"/>
                  </a:lnTo>
                  <a:lnTo>
                    <a:pt x="72" y="640"/>
                  </a:lnTo>
                  <a:lnTo>
                    <a:pt x="76" y="648"/>
                  </a:lnTo>
                  <a:lnTo>
                    <a:pt x="81" y="652"/>
                  </a:lnTo>
                  <a:lnTo>
                    <a:pt x="85" y="656"/>
                  </a:lnTo>
                  <a:lnTo>
                    <a:pt x="89" y="660"/>
                  </a:lnTo>
                  <a:lnTo>
                    <a:pt x="93" y="664"/>
                  </a:lnTo>
                  <a:lnTo>
                    <a:pt x="97" y="664"/>
                  </a:lnTo>
                  <a:lnTo>
                    <a:pt x="101" y="664"/>
                  </a:lnTo>
                  <a:lnTo>
                    <a:pt x="105" y="664"/>
                  </a:lnTo>
                  <a:lnTo>
                    <a:pt x="109" y="656"/>
                  </a:lnTo>
                  <a:lnTo>
                    <a:pt x="113" y="648"/>
                  </a:lnTo>
                  <a:lnTo>
                    <a:pt x="117" y="636"/>
                  </a:lnTo>
                  <a:lnTo>
                    <a:pt x="121" y="624"/>
                  </a:lnTo>
                  <a:lnTo>
                    <a:pt x="125" y="608"/>
                  </a:lnTo>
                  <a:lnTo>
                    <a:pt x="129" y="592"/>
                  </a:lnTo>
                  <a:lnTo>
                    <a:pt x="133" y="576"/>
                  </a:lnTo>
                  <a:lnTo>
                    <a:pt x="137" y="564"/>
                  </a:lnTo>
                  <a:lnTo>
                    <a:pt x="141" y="556"/>
                  </a:lnTo>
                  <a:lnTo>
                    <a:pt x="145" y="544"/>
                  </a:lnTo>
                  <a:lnTo>
                    <a:pt x="149" y="536"/>
                  </a:lnTo>
                  <a:lnTo>
                    <a:pt x="153" y="528"/>
                  </a:lnTo>
                  <a:lnTo>
                    <a:pt x="157" y="520"/>
                  </a:lnTo>
                  <a:lnTo>
                    <a:pt x="161" y="508"/>
                  </a:lnTo>
                  <a:lnTo>
                    <a:pt x="165" y="496"/>
                  </a:lnTo>
                  <a:lnTo>
                    <a:pt x="169" y="480"/>
                  </a:lnTo>
                  <a:lnTo>
                    <a:pt x="173" y="460"/>
                  </a:lnTo>
                  <a:lnTo>
                    <a:pt x="177" y="436"/>
                  </a:lnTo>
                  <a:lnTo>
                    <a:pt x="181" y="408"/>
                  </a:lnTo>
                  <a:lnTo>
                    <a:pt x="185" y="380"/>
                  </a:lnTo>
                  <a:lnTo>
                    <a:pt x="189" y="352"/>
                  </a:lnTo>
                  <a:lnTo>
                    <a:pt x="193" y="320"/>
                  </a:lnTo>
                  <a:lnTo>
                    <a:pt x="197" y="292"/>
                  </a:lnTo>
                  <a:lnTo>
                    <a:pt x="201" y="264"/>
                  </a:lnTo>
                  <a:lnTo>
                    <a:pt x="205" y="236"/>
                  </a:lnTo>
                  <a:lnTo>
                    <a:pt x="209" y="208"/>
                  </a:lnTo>
                  <a:lnTo>
                    <a:pt x="213" y="184"/>
                  </a:lnTo>
                  <a:lnTo>
                    <a:pt x="217" y="164"/>
                  </a:lnTo>
                  <a:lnTo>
                    <a:pt x="221" y="144"/>
                  </a:lnTo>
                  <a:lnTo>
                    <a:pt x="225" y="128"/>
                  </a:lnTo>
                  <a:lnTo>
                    <a:pt x="229" y="112"/>
                  </a:lnTo>
                  <a:lnTo>
                    <a:pt x="233" y="96"/>
                  </a:lnTo>
                  <a:lnTo>
                    <a:pt x="237" y="80"/>
                  </a:lnTo>
                  <a:lnTo>
                    <a:pt x="241" y="60"/>
                  </a:lnTo>
                  <a:lnTo>
                    <a:pt x="245" y="40"/>
                  </a:lnTo>
                  <a:lnTo>
                    <a:pt x="249" y="24"/>
                  </a:lnTo>
                  <a:lnTo>
                    <a:pt x="253" y="8"/>
                  </a:lnTo>
                  <a:lnTo>
                    <a:pt x="257" y="0"/>
                  </a:lnTo>
                  <a:lnTo>
                    <a:pt x="261" y="0"/>
                  </a:lnTo>
                  <a:lnTo>
                    <a:pt x="265" y="4"/>
                  </a:lnTo>
                  <a:lnTo>
                    <a:pt x="269" y="20"/>
                  </a:lnTo>
                  <a:lnTo>
                    <a:pt x="273" y="36"/>
                  </a:lnTo>
                  <a:lnTo>
                    <a:pt x="277" y="60"/>
                  </a:lnTo>
                  <a:lnTo>
                    <a:pt x="281" y="88"/>
                  </a:lnTo>
                  <a:lnTo>
                    <a:pt x="285" y="120"/>
                  </a:lnTo>
                  <a:lnTo>
                    <a:pt x="289" y="148"/>
                  </a:lnTo>
                  <a:lnTo>
                    <a:pt x="293" y="180"/>
                  </a:lnTo>
                  <a:lnTo>
                    <a:pt x="297" y="212"/>
                  </a:lnTo>
                  <a:lnTo>
                    <a:pt x="301" y="244"/>
                  </a:lnTo>
                  <a:lnTo>
                    <a:pt x="305" y="280"/>
                  </a:lnTo>
                  <a:lnTo>
                    <a:pt x="309" y="312"/>
                  </a:lnTo>
                  <a:lnTo>
                    <a:pt x="313" y="344"/>
                  </a:lnTo>
                  <a:lnTo>
                    <a:pt x="317" y="380"/>
                  </a:lnTo>
                  <a:lnTo>
                    <a:pt x="321" y="416"/>
                  </a:lnTo>
                  <a:lnTo>
                    <a:pt x="325" y="452"/>
                  </a:lnTo>
                  <a:lnTo>
                    <a:pt x="329" y="492"/>
                  </a:lnTo>
                  <a:lnTo>
                    <a:pt x="333" y="532"/>
                  </a:lnTo>
                  <a:lnTo>
                    <a:pt x="337" y="576"/>
                  </a:lnTo>
                  <a:lnTo>
                    <a:pt x="341" y="616"/>
                  </a:lnTo>
                  <a:lnTo>
                    <a:pt x="345" y="656"/>
                  </a:lnTo>
                  <a:lnTo>
                    <a:pt x="349" y="692"/>
                  </a:lnTo>
                  <a:lnTo>
                    <a:pt x="353" y="724"/>
                  </a:lnTo>
                  <a:lnTo>
                    <a:pt x="357" y="748"/>
                  </a:lnTo>
                  <a:lnTo>
                    <a:pt x="361" y="768"/>
                  </a:lnTo>
                  <a:lnTo>
                    <a:pt x="365" y="776"/>
                  </a:lnTo>
                  <a:lnTo>
                    <a:pt x="369" y="780"/>
                  </a:lnTo>
                  <a:lnTo>
                    <a:pt x="373" y="776"/>
                  </a:lnTo>
                  <a:lnTo>
                    <a:pt x="377" y="764"/>
                  </a:lnTo>
                  <a:lnTo>
                    <a:pt x="381" y="752"/>
                  </a:lnTo>
                  <a:lnTo>
                    <a:pt x="385" y="736"/>
                  </a:lnTo>
                  <a:lnTo>
                    <a:pt x="389" y="724"/>
                  </a:lnTo>
                  <a:lnTo>
                    <a:pt x="393" y="712"/>
                  </a:lnTo>
                  <a:lnTo>
                    <a:pt x="397" y="704"/>
                  </a:lnTo>
                  <a:lnTo>
                    <a:pt x="401" y="700"/>
                  </a:lnTo>
                  <a:lnTo>
                    <a:pt x="405" y="700"/>
                  </a:lnTo>
                  <a:lnTo>
                    <a:pt x="409" y="704"/>
                  </a:lnTo>
                  <a:lnTo>
                    <a:pt x="413" y="708"/>
                  </a:lnTo>
                  <a:lnTo>
                    <a:pt x="417" y="708"/>
                  </a:lnTo>
                  <a:lnTo>
                    <a:pt x="421" y="712"/>
                  </a:lnTo>
                  <a:lnTo>
                    <a:pt x="425" y="712"/>
                  </a:lnTo>
                  <a:lnTo>
                    <a:pt x="429" y="712"/>
                  </a:lnTo>
                  <a:lnTo>
                    <a:pt x="433" y="712"/>
                  </a:lnTo>
                  <a:lnTo>
                    <a:pt x="437" y="708"/>
                  </a:lnTo>
                  <a:lnTo>
                    <a:pt x="441" y="708"/>
                  </a:lnTo>
                  <a:lnTo>
                    <a:pt x="445" y="700"/>
                  </a:lnTo>
                  <a:lnTo>
                    <a:pt x="449" y="692"/>
                  </a:lnTo>
                  <a:lnTo>
                    <a:pt x="453" y="684"/>
                  </a:lnTo>
                  <a:lnTo>
                    <a:pt x="457" y="672"/>
                  </a:lnTo>
                  <a:lnTo>
                    <a:pt x="461" y="660"/>
                  </a:lnTo>
                  <a:lnTo>
                    <a:pt x="465" y="652"/>
                  </a:lnTo>
                  <a:lnTo>
                    <a:pt x="469" y="644"/>
                  </a:lnTo>
                  <a:lnTo>
                    <a:pt x="473" y="640"/>
                  </a:lnTo>
                  <a:lnTo>
                    <a:pt x="477" y="640"/>
                  </a:lnTo>
                  <a:lnTo>
                    <a:pt x="481" y="640"/>
                  </a:lnTo>
                  <a:lnTo>
                    <a:pt x="485" y="644"/>
                  </a:lnTo>
                  <a:lnTo>
                    <a:pt x="489" y="652"/>
                  </a:lnTo>
                  <a:lnTo>
                    <a:pt x="493" y="656"/>
                  </a:lnTo>
                  <a:lnTo>
                    <a:pt x="497" y="660"/>
                  </a:lnTo>
                  <a:lnTo>
                    <a:pt x="501" y="664"/>
                  </a:lnTo>
                  <a:lnTo>
                    <a:pt x="505" y="664"/>
                  </a:lnTo>
                  <a:lnTo>
                    <a:pt x="509" y="664"/>
                  </a:lnTo>
                  <a:lnTo>
                    <a:pt x="513" y="664"/>
                  </a:lnTo>
                </a:path>
              </a:pathLst>
            </a:custGeom>
            <a:noFill/>
            <a:ln w="0" cap="rnd">
              <a:solidFill>
                <a:srgbClr val="FF0000"/>
              </a:solidFill>
              <a:prstDash val="sysDot"/>
              <a:round/>
              <a:headEnd/>
              <a:tailEnd/>
            </a:ln>
          </p:spPr>
          <p:txBody>
            <a:bodyPr/>
            <a:lstStyle/>
            <a:p>
              <a:endParaRPr lang="en-US">
                <a:solidFill>
                  <a:srgbClr val="000000"/>
                </a:solidFill>
              </a:endParaRPr>
            </a:p>
          </p:txBody>
        </p:sp>
        <p:sp>
          <p:nvSpPr>
            <p:cNvPr id="20664" name="Freeform 477"/>
            <p:cNvSpPr>
              <a:spLocks/>
            </p:cNvSpPr>
            <p:nvPr/>
          </p:nvSpPr>
          <p:spPr bwMode="auto">
            <a:xfrm>
              <a:off x="3044" y="584"/>
              <a:ext cx="508" cy="796"/>
            </a:xfrm>
            <a:custGeom>
              <a:avLst/>
              <a:gdLst>
                <a:gd name="T0" fmla="*/ 8 w 508"/>
                <a:gd name="T1" fmla="*/ 196 h 796"/>
                <a:gd name="T2" fmla="*/ 20 w 508"/>
                <a:gd name="T3" fmla="*/ 128 h 796"/>
                <a:gd name="T4" fmla="*/ 32 w 508"/>
                <a:gd name="T5" fmla="*/ 124 h 796"/>
                <a:gd name="T6" fmla="*/ 44 w 508"/>
                <a:gd name="T7" fmla="*/ 160 h 796"/>
                <a:gd name="T8" fmla="*/ 56 w 508"/>
                <a:gd name="T9" fmla="*/ 224 h 796"/>
                <a:gd name="T10" fmla="*/ 68 w 508"/>
                <a:gd name="T11" fmla="*/ 308 h 796"/>
                <a:gd name="T12" fmla="*/ 80 w 508"/>
                <a:gd name="T13" fmla="*/ 408 h 796"/>
                <a:gd name="T14" fmla="*/ 92 w 508"/>
                <a:gd name="T15" fmla="*/ 528 h 796"/>
                <a:gd name="T16" fmla="*/ 104 w 508"/>
                <a:gd name="T17" fmla="*/ 636 h 796"/>
                <a:gd name="T18" fmla="*/ 116 w 508"/>
                <a:gd name="T19" fmla="*/ 720 h 796"/>
                <a:gd name="T20" fmla="*/ 128 w 508"/>
                <a:gd name="T21" fmla="*/ 772 h 796"/>
                <a:gd name="T22" fmla="*/ 140 w 508"/>
                <a:gd name="T23" fmla="*/ 796 h 796"/>
                <a:gd name="T24" fmla="*/ 152 w 508"/>
                <a:gd name="T25" fmla="*/ 776 h 796"/>
                <a:gd name="T26" fmla="*/ 164 w 508"/>
                <a:gd name="T27" fmla="*/ 744 h 796"/>
                <a:gd name="T28" fmla="*/ 176 w 508"/>
                <a:gd name="T29" fmla="*/ 728 h 796"/>
                <a:gd name="T30" fmla="*/ 188 w 508"/>
                <a:gd name="T31" fmla="*/ 720 h 796"/>
                <a:gd name="T32" fmla="*/ 200 w 508"/>
                <a:gd name="T33" fmla="*/ 716 h 796"/>
                <a:gd name="T34" fmla="*/ 212 w 508"/>
                <a:gd name="T35" fmla="*/ 696 h 796"/>
                <a:gd name="T36" fmla="*/ 224 w 508"/>
                <a:gd name="T37" fmla="*/ 664 h 796"/>
                <a:gd name="T38" fmla="*/ 236 w 508"/>
                <a:gd name="T39" fmla="*/ 648 h 796"/>
                <a:gd name="T40" fmla="*/ 248 w 508"/>
                <a:gd name="T41" fmla="*/ 660 h 796"/>
                <a:gd name="T42" fmla="*/ 260 w 508"/>
                <a:gd name="T43" fmla="*/ 668 h 796"/>
                <a:gd name="T44" fmla="*/ 272 w 508"/>
                <a:gd name="T45" fmla="*/ 652 h 796"/>
                <a:gd name="T46" fmla="*/ 284 w 508"/>
                <a:gd name="T47" fmla="*/ 608 h 796"/>
                <a:gd name="T48" fmla="*/ 296 w 508"/>
                <a:gd name="T49" fmla="*/ 568 h 796"/>
                <a:gd name="T50" fmla="*/ 308 w 508"/>
                <a:gd name="T51" fmla="*/ 544 h 796"/>
                <a:gd name="T52" fmla="*/ 320 w 508"/>
                <a:gd name="T53" fmla="*/ 516 h 796"/>
                <a:gd name="T54" fmla="*/ 332 w 508"/>
                <a:gd name="T55" fmla="*/ 476 h 796"/>
                <a:gd name="T56" fmla="*/ 344 w 508"/>
                <a:gd name="T57" fmla="*/ 400 h 796"/>
                <a:gd name="T58" fmla="*/ 356 w 508"/>
                <a:gd name="T59" fmla="*/ 312 h 796"/>
                <a:gd name="T60" fmla="*/ 368 w 508"/>
                <a:gd name="T61" fmla="*/ 228 h 796"/>
                <a:gd name="T62" fmla="*/ 380 w 508"/>
                <a:gd name="T63" fmla="*/ 156 h 796"/>
                <a:gd name="T64" fmla="*/ 392 w 508"/>
                <a:gd name="T65" fmla="*/ 96 h 796"/>
                <a:gd name="T66" fmla="*/ 404 w 508"/>
                <a:gd name="T67" fmla="*/ 36 h 796"/>
                <a:gd name="T68" fmla="*/ 416 w 508"/>
                <a:gd name="T69" fmla="*/ 0 h 796"/>
                <a:gd name="T70" fmla="*/ 428 w 508"/>
                <a:gd name="T71" fmla="*/ 24 h 796"/>
                <a:gd name="T72" fmla="*/ 440 w 508"/>
                <a:gd name="T73" fmla="*/ 96 h 796"/>
                <a:gd name="T74" fmla="*/ 452 w 508"/>
                <a:gd name="T75" fmla="*/ 192 h 796"/>
                <a:gd name="T76" fmla="*/ 464 w 508"/>
                <a:gd name="T77" fmla="*/ 292 h 796"/>
                <a:gd name="T78" fmla="*/ 476 w 508"/>
                <a:gd name="T79" fmla="*/ 392 h 796"/>
                <a:gd name="T80" fmla="*/ 488 w 508"/>
                <a:gd name="T81" fmla="*/ 504 h 796"/>
                <a:gd name="T82" fmla="*/ 500 w 508"/>
                <a:gd name="T83" fmla="*/ 628 h 7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8"/>
                <a:gd name="T127" fmla="*/ 0 h 796"/>
                <a:gd name="T128" fmla="*/ 508 w 508"/>
                <a:gd name="T129" fmla="*/ 796 h 79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8" h="796">
                  <a:moveTo>
                    <a:pt x="0" y="360"/>
                  </a:moveTo>
                  <a:lnTo>
                    <a:pt x="4" y="236"/>
                  </a:lnTo>
                  <a:lnTo>
                    <a:pt x="8" y="196"/>
                  </a:lnTo>
                  <a:lnTo>
                    <a:pt x="12" y="164"/>
                  </a:lnTo>
                  <a:lnTo>
                    <a:pt x="16" y="140"/>
                  </a:lnTo>
                  <a:lnTo>
                    <a:pt x="20" y="128"/>
                  </a:lnTo>
                  <a:lnTo>
                    <a:pt x="24" y="120"/>
                  </a:lnTo>
                  <a:lnTo>
                    <a:pt x="28" y="120"/>
                  </a:lnTo>
                  <a:lnTo>
                    <a:pt x="32" y="124"/>
                  </a:lnTo>
                  <a:lnTo>
                    <a:pt x="36" y="132"/>
                  </a:lnTo>
                  <a:lnTo>
                    <a:pt x="40" y="144"/>
                  </a:lnTo>
                  <a:lnTo>
                    <a:pt x="44" y="160"/>
                  </a:lnTo>
                  <a:lnTo>
                    <a:pt x="48" y="180"/>
                  </a:lnTo>
                  <a:lnTo>
                    <a:pt x="52" y="204"/>
                  </a:lnTo>
                  <a:lnTo>
                    <a:pt x="56" y="224"/>
                  </a:lnTo>
                  <a:lnTo>
                    <a:pt x="60" y="248"/>
                  </a:lnTo>
                  <a:lnTo>
                    <a:pt x="64" y="276"/>
                  </a:lnTo>
                  <a:lnTo>
                    <a:pt x="68" y="308"/>
                  </a:lnTo>
                  <a:lnTo>
                    <a:pt x="72" y="340"/>
                  </a:lnTo>
                  <a:lnTo>
                    <a:pt x="76" y="372"/>
                  </a:lnTo>
                  <a:lnTo>
                    <a:pt x="80" y="408"/>
                  </a:lnTo>
                  <a:lnTo>
                    <a:pt x="84" y="448"/>
                  </a:lnTo>
                  <a:lnTo>
                    <a:pt x="88" y="488"/>
                  </a:lnTo>
                  <a:lnTo>
                    <a:pt x="92" y="528"/>
                  </a:lnTo>
                  <a:lnTo>
                    <a:pt x="96" y="564"/>
                  </a:lnTo>
                  <a:lnTo>
                    <a:pt x="100" y="604"/>
                  </a:lnTo>
                  <a:lnTo>
                    <a:pt x="104" y="636"/>
                  </a:lnTo>
                  <a:lnTo>
                    <a:pt x="108" y="668"/>
                  </a:lnTo>
                  <a:lnTo>
                    <a:pt x="112" y="696"/>
                  </a:lnTo>
                  <a:lnTo>
                    <a:pt x="116" y="720"/>
                  </a:lnTo>
                  <a:lnTo>
                    <a:pt x="120" y="740"/>
                  </a:lnTo>
                  <a:lnTo>
                    <a:pt x="124" y="760"/>
                  </a:lnTo>
                  <a:lnTo>
                    <a:pt x="128" y="772"/>
                  </a:lnTo>
                  <a:lnTo>
                    <a:pt x="132" y="784"/>
                  </a:lnTo>
                  <a:lnTo>
                    <a:pt x="136" y="792"/>
                  </a:lnTo>
                  <a:lnTo>
                    <a:pt x="140" y="796"/>
                  </a:lnTo>
                  <a:lnTo>
                    <a:pt x="144" y="792"/>
                  </a:lnTo>
                  <a:lnTo>
                    <a:pt x="148" y="784"/>
                  </a:lnTo>
                  <a:lnTo>
                    <a:pt x="152" y="776"/>
                  </a:lnTo>
                  <a:lnTo>
                    <a:pt x="156" y="764"/>
                  </a:lnTo>
                  <a:lnTo>
                    <a:pt x="160" y="752"/>
                  </a:lnTo>
                  <a:lnTo>
                    <a:pt x="164" y="744"/>
                  </a:lnTo>
                  <a:lnTo>
                    <a:pt x="168" y="736"/>
                  </a:lnTo>
                  <a:lnTo>
                    <a:pt x="172" y="732"/>
                  </a:lnTo>
                  <a:lnTo>
                    <a:pt x="176" y="728"/>
                  </a:lnTo>
                  <a:lnTo>
                    <a:pt x="180" y="728"/>
                  </a:lnTo>
                  <a:lnTo>
                    <a:pt x="184" y="724"/>
                  </a:lnTo>
                  <a:lnTo>
                    <a:pt x="188" y="720"/>
                  </a:lnTo>
                  <a:lnTo>
                    <a:pt x="192" y="720"/>
                  </a:lnTo>
                  <a:lnTo>
                    <a:pt x="196" y="716"/>
                  </a:lnTo>
                  <a:lnTo>
                    <a:pt x="200" y="716"/>
                  </a:lnTo>
                  <a:lnTo>
                    <a:pt x="204" y="708"/>
                  </a:lnTo>
                  <a:lnTo>
                    <a:pt x="208" y="704"/>
                  </a:lnTo>
                  <a:lnTo>
                    <a:pt x="212" y="696"/>
                  </a:lnTo>
                  <a:lnTo>
                    <a:pt x="216" y="684"/>
                  </a:lnTo>
                  <a:lnTo>
                    <a:pt x="220" y="672"/>
                  </a:lnTo>
                  <a:lnTo>
                    <a:pt x="224" y="664"/>
                  </a:lnTo>
                  <a:lnTo>
                    <a:pt x="228" y="656"/>
                  </a:lnTo>
                  <a:lnTo>
                    <a:pt x="232" y="648"/>
                  </a:lnTo>
                  <a:lnTo>
                    <a:pt x="236" y="648"/>
                  </a:lnTo>
                  <a:lnTo>
                    <a:pt x="240" y="648"/>
                  </a:lnTo>
                  <a:lnTo>
                    <a:pt x="244" y="652"/>
                  </a:lnTo>
                  <a:lnTo>
                    <a:pt x="248" y="660"/>
                  </a:lnTo>
                  <a:lnTo>
                    <a:pt x="252" y="664"/>
                  </a:lnTo>
                  <a:lnTo>
                    <a:pt x="256" y="664"/>
                  </a:lnTo>
                  <a:lnTo>
                    <a:pt x="260" y="668"/>
                  </a:lnTo>
                  <a:lnTo>
                    <a:pt x="264" y="664"/>
                  </a:lnTo>
                  <a:lnTo>
                    <a:pt x="268" y="660"/>
                  </a:lnTo>
                  <a:lnTo>
                    <a:pt x="272" y="652"/>
                  </a:lnTo>
                  <a:lnTo>
                    <a:pt x="276" y="640"/>
                  </a:lnTo>
                  <a:lnTo>
                    <a:pt x="280" y="624"/>
                  </a:lnTo>
                  <a:lnTo>
                    <a:pt x="284" y="608"/>
                  </a:lnTo>
                  <a:lnTo>
                    <a:pt x="288" y="596"/>
                  </a:lnTo>
                  <a:lnTo>
                    <a:pt x="292" y="580"/>
                  </a:lnTo>
                  <a:lnTo>
                    <a:pt x="296" y="568"/>
                  </a:lnTo>
                  <a:lnTo>
                    <a:pt x="300" y="560"/>
                  </a:lnTo>
                  <a:lnTo>
                    <a:pt x="304" y="552"/>
                  </a:lnTo>
                  <a:lnTo>
                    <a:pt x="308" y="544"/>
                  </a:lnTo>
                  <a:lnTo>
                    <a:pt x="312" y="536"/>
                  </a:lnTo>
                  <a:lnTo>
                    <a:pt x="316" y="528"/>
                  </a:lnTo>
                  <a:lnTo>
                    <a:pt x="320" y="516"/>
                  </a:lnTo>
                  <a:lnTo>
                    <a:pt x="324" y="504"/>
                  </a:lnTo>
                  <a:lnTo>
                    <a:pt x="328" y="492"/>
                  </a:lnTo>
                  <a:lnTo>
                    <a:pt x="332" y="476"/>
                  </a:lnTo>
                  <a:lnTo>
                    <a:pt x="336" y="452"/>
                  </a:lnTo>
                  <a:lnTo>
                    <a:pt x="340" y="428"/>
                  </a:lnTo>
                  <a:lnTo>
                    <a:pt x="344" y="400"/>
                  </a:lnTo>
                  <a:lnTo>
                    <a:pt x="348" y="372"/>
                  </a:lnTo>
                  <a:lnTo>
                    <a:pt x="352" y="344"/>
                  </a:lnTo>
                  <a:lnTo>
                    <a:pt x="356" y="312"/>
                  </a:lnTo>
                  <a:lnTo>
                    <a:pt x="360" y="284"/>
                  </a:lnTo>
                  <a:lnTo>
                    <a:pt x="364" y="256"/>
                  </a:lnTo>
                  <a:lnTo>
                    <a:pt x="368" y="228"/>
                  </a:lnTo>
                  <a:lnTo>
                    <a:pt x="372" y="204"/>
                  </a:lnTo>
                  <a:lnTo>
                    <a:pt x="376" y="180"/>
                  </a:lnTo>
                  <a:lnTo>
                    <a:pt x="380" y="156"/>
                  </a:lnTo>
                  <a:lnTo>
                    <a:pt x="384" y="136"/>
                  </a:lnTo>
                  <a:lnTo>
                    <a:pt x="388" y="116"/>
                  </a:lnTo>
                  <a:lnTo>
                    <a:pt x="392" y="96"/>
                  </a:lnTo>
                  <a:lnTo>
                    <a:pt x="396" y="76"/>
                  </a:lnTo>
                  <a:lnTo>
                    <a:pt x="400" y="56"/>
                  </a:lnTo>
                  <a:lnTo>
                    <a:pt x="404" y="36"/>
                  </a:lnTo>
                  <a:lnTo>
                    <a:pt x="408" y="20"/>
                  </a:lnTo>
                  <a:lnTo>
                    <a:pt x="412" y="8"/>
                  </a:lnTo>
                  <a:lnTo>
                    <a:pt x="416" y="0"/>
                  </a:lnTo>
                  <a:lnTo>
                    <a:pt x="420" y="0"/>
                  </a:lnTo>
                  <a:lnTo>
                    <a:pt x="424" y="8"/>
                  </a:lnTo>
                  <a:lnTo>
                    <a:pt x="428" y="24"/>
                  </a:lnTo>
                  <a:lnTo>
                    <a:pt x="432" y="44"/>
                  </a:lnTo>
                  <a:lnTo>
                    <a:pt x="436" y="68"/>
                  </a:lnTo>
                  <a:lnTo>
                    <a:pt x="440" y="96"/>
                  </a:lnTo>
                  <a:lnTo>
                    <a:pt x="444" y="128"/>
                  </a:lnTo>
                  <a:lnTo>
                    <a:pt x="448" y="160"/>
                  </a:lnTo>
                  <a:lnTo>
                    <a:pt x="452" y="192"/>
                  </a:lnTo>
                  <a:lnTo>
                    <a:pt x="456" y="224"/>
                  </a:lnTo>
                  <a:lnTo>
                    <a:pt x="460" y="256"/>
                  </a:lnTo>
                  <a:lnTo>
                    <a:pt x="464" y="292"/>
                  </a:lnTo>
                  <a:lnTo>
                    <a:pt x="468" y="324"/>
                  </a:lnTo>
                  <a:lnTo>
                    <a:pt x="472" y="356"/>
                  </a:lnTo>
                  <a:lnTo>
                    <a:pt x="476" y="392"/>
                  </a:lnTo>
                  <a:lnTo>
                    <a:pt x="480" y="428"/>
                  </a:lnTo>
                  <a:lnTo>
                    <a:pt x="484" y="464"/>
                  </a:lnTo>
                  <a:lnTo>
                    <a:pt x="488" y="504"/>
                  </a:lnTo>
                  <a:lnTo>
                    <a:pt x="492" y="548"/>
                  </a:lnTo>
                  <a:lnTo>
                    <a:pt x="496" y="588"/>
                  </a:lnTo>
                  <a:lnTo>
                    <a:pt x="500" y="628"/>
                  </a:lnTo>
                  <a:lnTo>
                    <a:pt x="504" y="668"/>
                  </a:lnTo>
                  <a:lnTo>
                    <a:pt x="508" y="704"/>
                  </a:lnTo>
                </a:path>
              </a:pathLst>
            </a:custGeom>
            <a:noFill/>
            <a:ln w="0" cap="rnd">
              <a:solidFill>
                <a:srgbClr val="BF00BF"/>
              </a:solidFill>
              <a:prstDash val="sysDot"/>
              <a:round/>
              <a:headEnd/>
              <a:tailEnd/>
            </a:ln>
          </p:spPr>
          <p:txBody>
            <a:bodyPr/>
            <a:lstStyle/>
            <a:p>
              <a:endParaRPr lang="en-US">
                <a:solidFill>
                  <a:srgbClr val="000000"/>
                </a:solidFill>
              </a:endParaRPr>
            </a:p>
          </p:txBody>
        </p:sp>
        <p:sp>
          <p:nvSpPr>
            <p:cNvPr id="20665" name="Freeform 478"/>
            <p:cNvSpPr>
              <a:spLocks/>
            </p:cNvSpPr>
            <p:nvPr/>
          </p:nvSpPr>
          <p:spPr bwMode="auto">
            <a:xfrm>
              <a:off x="3552" y="584"/>
              <a:ext cx="513" cy="840"/>
            </a:xfrm>
            <a:custGeom>
              <a:avLst/>
              <a:gdLst>
                <a:gd name="T0" fmla="*/ 12 w 513"/>
                <a:gd name="T1" fmla="*/ 764 h 840"/>
                <a:gd name="T2" fmla="*/ 24 w 513"/>
                <a:gd name="T3" fmla="*/ 820 h 840"/>
                <a:gd name="T4" fmla="*/ 36 w 513"/>
                <a:gd name="T5" fmla="*/ 840 h 840"/>
                <a:gd name="T6" fmla="*/ 48 w 513"/>
                <a:gd name="T7" fmla="*/ 812 h 840"/>
                <a:gd name="T8" fmla="*/ 60 w 513"/>
                <a:gd name="T9" fmla="*/ 764 h 840"/>
                <a:gd name="T10" fmla="*/ 72 w 513"/>
                <a:gd name="T11" fmla="*/ 740 h 840"/>
                <a:gd name="T12" fmla="*/ 85 w 513"/>
                <a:gd name="T13" fmla="*/ 736 h 840"/>
                <a:gd name="T14" fmla="*/ 97 w 513"/>
                <a:gd name="T15" fmla="*/ 732 h 840"/>
                <a:gd name="T16" fmla="*/ 109 w 513"/>
                <a:gd name="T17" fmla="*/ 716 h 840"/>
                <a:gd name="T18" fmla="*/ 121 w 513"/>
                <a:gd name="T19" fmla="*/ 680 h 840"/>
                <a:gd name="T20" fmla="*/ 133 w 513"/>
                <a:gd name="T21" fmla="*/ 652 h 840"/>
                <a:gd name="T22" fmla="*/ 145 w 513"/>
                <a:gd name="T23" fmla="*/ 652 h 840"/>
                <a:gd name="T24" fmla="*/ 157 w 513"/>
                <a:gd name="T25" fmla="*/ 668 h 840"/>
                <a:gd name="T26" fmla="*/ 169 w 513"/>
                <a:gd name="T27" fmla="*/ 672 h 840"/>
                <a:gd name="T28" fmla="*/ 181 w 513"/>
                <a:gd name="T29" fmla="*/ 644 h 840"/>
                <a:gd name="T30" fmla="*/ 193 w 513"/>
                <a:gd name="T31" fmla="*/ 596 h 840"/>
                <a:gd name="T32" fmla="*/ 205 w 513"/>
                <a:gd name="T33" fmla="*/ 560 h 840"/>
                <a:gd name="T34" fmla="*/ 217 w 513"/>
                <a:gd name="T35" fmla="*/ 536 h 840"/>
                <a:gd name="T36" fmla="*/ 229 w 513"/>
                <a:gd name="T37" fmla="*/ 508 h 840"/>
                <a:gd name="T38" fmla="*/ 241 w 513"/>
                <a:gd name="T39" fmla="*/ 460 h 840"/>
                <a:gd name="T40" fmla="*/ 253 w 513"/>
                <a:gd name="T41" fmla="*/ 380 h 840"/>
                <a:gd name="T42" fmla="*/ 265 w 513"/>
                <a:gd name="T43" fmla="*/ 288 h 840"/>
                <a:gd name="T44" fmla="*/ 277 w 513"/>
                <a:gd name="T45" fmla="*/ 208 h 840"/>
                <a:gd name="T46" fmla="*/ 289 w 513"/>
                <a:gd name="T47" fmla="*/ 140 h 840"/>
                <a:gd name="T48" fmla="*/ 301 w 513"/>
                <a:gd name="T49" fmla="*/ 80 h 840"/>
                <a:gd name="T50" fmla="*/ 313 w 513"/>
                <a:gd name="T51" fmla="*/ 24 h 840"/>
                <a:gd name="T52" fmla="*/ 325 w 513"/>
                <a:gd name="T53" fmla="*/ 0 h 840"/>
                <a:gd name="T54" fmla="*/ 337 w 513"/>
                <a:gd name="T55" fmla="*/ 36 h 840"/>
                <a:gd name="T56" fmla="*/ 349 w 513"/>
                <a:gd name="T57" fmla="*/ 120 h 840"/>
                <a:gd name="T58" fmla="*/ 361 w 513"/>
                <a:gd name="T59" fmla="*/ 216 h 840"/>
                <a:gd name="T60" fmla="*/ 373 w 513"/>
                <a:gd name="T61" fmla="*/ 316 h 840"/>
                <a:gd name="T62" fmla="*/ 385 w 513"/>
                <a:gd name="T63" fmla="*/ 420 h 840"/>
                <a:gd name="T64" fmla="*/ 397 w 513"/>
                <a:gd name="T65" fmla="*/ 536 h 840"/>
                <a:gd name="T66" fmla="*/ 409 w 513"/>
                <a:gd name="T67" fmla="*/ 660 h 840"/>
                <a:gd name="T68" fmla="*/ 421 w 513"/>
                <a:gd name="T69" fmla="*/ 756 h 840"/>
                <a:gd name="T70" fmla="*/ 433 w 513"/>
                <a:gd name="T71" fmla="*/ 816 h 840"/>
                <a:gd name="T72" fmla="*/ 445 w 513"/>
                <a:gd name="T73" fmla="*/ 840 h 840"/>
                <a:gd name="T74" fmla="*/ 457 w 513"/>
                <a:gd name="T75" fmla="*/ 816 h 840"/>
                <a:gd name="T76" fmla="*/ 469 w 513"/>
                <a:gd name="T77" fmla="*/ 768 h 840"/>
                <a:gd name="T78" fmla="*/ 481 w 513"/>
                <a:gd name="T79" fmla="*/ 744 h 840"/>
                <a:gd name="T80" fmla="*/ 493 w 513"/>
                <a:gd name="T81" fmla="*/ 736 h 840"/>
                <a:gd name="T82" fmla="*/ 505 w 513"/>
                <a:gd name="T83" fmla="*/ 732 h 8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3"/>
                <a:gd name="T127" fmla="*/ 0 h 840"/>
                <a:gd name="T128" fmla="*/ 513 w 513"/>
                <a:gd name="T129" fmla="*/ 840 h 84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3" h="840">
                  <a:moveTo>
                    <a:pt x="0" y="704"/>
                  </a:moveTo>
                  <a:lnTo>
                    <a:pt x="8" y="736"/>
                  </a:lnTo>
                  <a:lnTo>
                    <a:pt x="12" y="764"/>
                  </a:lnTo>
                  <a:lnTo>
                    <a:pt x="16" y="784"/>
                  </a:lnTo>
                  <a:lnTo>
                    <a:pt x="20" y="804"/>
                  </a:lnTo>
                  <a:lnTo>
                    <a:pt x="24" y="820"/>
                  </a:lnTo>
                  <a:lnTo>
                    <a:pt x="28" y="832"/>
                  </a:lnTo>
                  <a:lnTo>
                    <a:pt x="32" y="836"/>
                  </a:lnTo>
                  <a:lnTo>
                    <a:pt x="36" y="840"/>
                  </a:lnTo>
                  <a:lnTo>
                    <a:pt x="40" y="836"/>
                  </a:lnTo>
                  <a:lnTo>
                    <a:pt x="44" y="824"/>
                  </a:lnTo>
                  <a:lnTo>
                    <a:pt x="48" y="812"/>
                  </a:lnTo>
                  <a:lnTo>
                    <a:pt x="52" y="796"/>
                  </a:lnTo>
                  <a:lnTo>
                    <a:pt x="56" y="780"/>
                  </a:lnTo>
                  <a:lnTo>
                    <a:pt x="60" y="764"/>
                  </a:lnTo>
                  <a:lnTo>
                    <a:pt x="64" y="752"/>
                  </a:lnTo>
                  <a:lnTo>
                    <a:pt x="68" y="744"/>
                  </a:lnTo>
                  <a:lnTo>
                    <a:pt x="72" y="740"/>
                  </a:lnTo>
                  <a:lnTo>
                    <a:pt x="76" y="740"/>
                  </a:lnTo>
                  <a:lnTo>
                    <a:pt x="81" y="740"/>
                  </a:lnTo>
                  <a:lnTo>
                    <a:pt x="85" y="736"/>
                  </a:lnTo>
                  <a:lnTo>
                    <a:pt x="89" y="736"/>
                  </a:lnTo>
                  <a:lnTo>
                    <a:pt x="93" y="736"/>
                  </a:lnTo>
                  <a:lnTo>
                    <a:pt x="97" y="732"/>
                  </a:lnTo>
                  <a:lnTo>
                    <a:pt x="101" y="728"/>
                  </a:lnTo>
                  <a:lnTo>
                    <a:pt x="105" y="724"/>
                  </a:lnTo>
                  <a:lnTo>
                    <a:pt x="109" y="716"/>
                  </a:lnTo>
                  <a:lnTo>
                    <a:pt x="113" y="704"/>
                  </a:lnTo>
                  <a:lnTo>
                    <a:pt x="117" y="692"/>
                  </a:lnTo>
                  <a:lnTo>
                    <a:pt x="121" y="680"/>
                  </a:lnTo>
                  <a:lnTo>
                    <a:pt x="125" y="668"/>
                  </a:lnTo>
                  <a:lnTo>
                    <a:pt x="129" y="660"/>
                  </a:lnTo>
                  <a:lnTo>
                    <a:pt x="133" y="652"/>
                  </a:lnTo>
                  <a:lnTo>
                    <a:pt x="137" y="648"/>
                  </a:lnTo>
                  <a:lnTo>
                    <a:pt x="141" y="648"/>
                  </a:lnTo>
                  <a:lnTo>
                    <a:pt x="145" y="652"/>
                  </a:lnTo>
                  <a:lnTo>
                    <a:pt x="149" y="656"/>
                  </a:lnTo>
                  <a:lnTo>
                    <a:pt x="153" y="664"/>
                  </a:lnTo>
                  <a:lnTo>
                    <a:pt x="157" y="668"/>
                  </a:lnTo>
                  <a:lnTo>
                    <a:pt x="161" y="672"/>
                  </a:lnTo>
                  <a:lnTo>
                    <a:pt x="165" y="672"/>
                  </a:lnTo>
                  <a:lnTo>
                    <a:pt x="169" y="672"/>
                  </a:lnTo>
                  <a:lnTo>
                    <a:pt x="173" y="664"/>
                  </a:lnTo>
                  <a:lnTo>
                    <a:pt x="177" y="656"/>
                  </a:lnTo>
                  <a:lnTo>
                    <a:pt x="181" y="644"/>
                  </a:lnTo>
                  <a:lnTo>
                    <a:pt x="185" y="628"/>
                  </a:lnTo>
                  <a:lnTo>
                    <a:pt x="189" y="612"/>
                  </a:lnTo>
                  <a:lnTo>
                    <a:pt x="193" y="596"/>
                  </a:lnTo>
                  <a:lnTo>
                    <a:pt x="197" y="584"/>
                  </a:lnTo>
                  <a:lnTo>
                    <a:pt x="201" y="572"/>
                  </a:lnTo>
                  <a:lnTo>
                    <a:pt x="205" y="560"/>
                  </a:lnTo>
                  <a:lnTo>
                    <a:pt x="209" y="552"/>
                  </a:lnTo>
                  <a:lnTo>
                    <a:pt x="213" y="544"/>
                  </a:lnTo>
                  <a:lnTo>
                    <a:pt x="217" y="536"/>
                  </a:lnTo>
                  <a:lnTo>
                    <a:pt x="221" y="528"/>
                  </a:lnTo>
                  <a:lnTo>
                    <a:pt x="225" y="520"/>
                  </a:lnTo>
                  <a:lnTo>
                    <a:pt x="229" y="508"/>
                  </a:lnTo>
                  <a:lnTo>
                    <a:pt x="233" y="496"/>
                  </a:lnTo>
                  <a:lnTo>
                    <a:pt x="237" y="480"/>
                  </a:lnTo>
                  <a:lnTo>
                    <a:pt x="241" y="460"/>
                  </a:lnTo>
                  <a:lnTo>
                    <a:pt x="245" y="436"/>
                  </a:lnTo>
                  <a:lnTo>
                    <a:pt x="249" y="408"/>
                  </a:lnTo>
                  <a:lnTo>
                    <a:pt x="253" y="380"/>
                  </a:lnTo>
                  <a:lnTo>
                    <a:pt x="257" y="348"/>
                  </a:lnTo>
                  <a:lnTo>
                    <a:pt x="261" y="320"/>
                  </a:lnTo>
                  <a:lnTo>
                    <a:pt x="265" y="288"/>
                  </a:lnTo>
                  <a:lnTo>
                    <a:pt x="269" y="260"/>
                  </a:lnTo>
                  <a:lnTo>
                    <a:pt x="273" y="236"/>
                  </a:lnTo>
                  <a:lnTo>
                    <a:pt x="277" y="208"/>
                  </a:lnTo>
                  <a:lnTo>
                    <a:pt x="281" y="184"/>
                  </a:lnTo>
                  <a:lnTo>
                    <a:pt x="285" y="164"/>
                  </a:lnTo>
                  <a:lnTo>
                    <a:pt x="289" y="140"/>
                  </a:lnTo>
                  <a:lnTo>
                    <a:pt x="293" y="120"/>
                  </a:lnTo>
                  <a:lnTo>
                    <a:pt x="297" y="100"/>
                  </a:lnTo>
                  <a:lnTo>
                    <a:pt x="301" y="80"/>
                  </a:lnTo>
                  <a:lnTo>
                    <a:pt x="305" y="60"/>
                  </a:lnTo>
                  <a:lnTo>
                    <a:pt x="309" y="40"/>
                  </a:lnTo>
                  <a:lnTo>
                    <a:pt x="313" y="24"/>
                  </a:lnTo>
                  <a:lnTo>
                    <a:pt x="317" y="8"/>
                  </a:lnTo>
                  <a:lnTo>
                    <a:pt x="321" y="0"/>
                  </a:lnTo>
                  <a:lnTo>
                    <a:pt x="325" y="0"/>
                  </a:lnTo>
                  <a:lnTo>
                    <a:pt x="329" y="4"/>
                  </a:lnTo>
                  <a:lnTo>
                    <a:pt x="333" y="16"/>
                  </a:lnTo>
                  <a:lnTo>
                    <a:pt x="337" y="36"/>
                  </a:lnTo>
                  <a:lnTo>
                    <a:pt x="341" y="60"/>
                  </a:lnTo>
                  <a:lnTo>
                    <a:pt x="345" y="88"/>
                  </a:lnTo>
                  <a:lnTo>
                    <a:pt x="349" y="120"/>
                  </a:lnTo>
                  <a:lnTo>
                    <a:pt x="353" y="152"/>
                  </a:lnTo>
                  <a:lnTo>
                    <a:pt x="357" y="184"/>
                  </a:lnTo>
                  <a:lnTo>
                    <a:pt x="361" y="216"/>
                  </a:lnTo>
                  <a:lnTo>
                    <a:pt x="365" y="248"/>
                  </a:lnTo>
                  <a:lnTo>
                    <a:pt x="369" y="284"/>
                  </a:lnTo>
                  <a:lnTo>
                    <a:pt x="373" y="316"/>
                  </a:lnTo>
                  <a:lnTo>
                    <a:pt x="377" y="348"/>
                  </a:lnTo>
                  <a:lnTo>
                    <a:pt x="381" y="384"/>
                  </a:lnTo>
                  <a:lnTo>
                    <a:pt x="385" y="420"/>
                  </a:lnTo>
                  <a:lnTo>
                    <a:pt x="389" y="456"/>
                  </a:lnTo>
                  <a:lnTo>
                    <a:pt x="393" y="496"/>
                  </a:lnTo>
                  <a:lnTo>
                    <a:pt x="397" y="536"/>
                  </a:lnTo>
                  <a:lnTo>
                    <a:pt x="401" y="580"/>
                  </a:lnTo>
                  <a:lnTo>
                    <a:pt x="405" y="620"/>
                  </a:lnTo>
                  <a:lnTo>
                    <a:pt x="409" y="660"/>
                  </a:lnTo>
                  <a:lnTo>
                    <a:pt x="413" y="696"/>
                  </a:lnTo>
                  <a:lnTo>
                    <a:pt x="417" y="728"/>
                  </a:lnTo>
                  <a:lnTo>
                    <a:pt x="421" y="756"/>
                  </a:lnTo>
                  <a:lnTo>
                    <a:pt x="425" y="780"/>
                  </a:lnTo>
                  <a:lnTo>
                    <a:pt x="429" y="800"/>
                  </a:lnTo>
                  <a:lnTo>
                    <a:pt x="433" y="816"/>
                  </a:lnTo>
                  <a:lnTo>
                    <a:pt x="437" y="828"/>
                  </a:lnTo>
                  <a:lnTo>
                    <a:pt x="441" y="836"/>
                  </a:lnTo>
                  <a:lnTo>
                    <a:pt x="445" y="840"/>
                  </a:lnTo>
                  <a:lnTo>
                    <a:pt x="449" y="836"/>
                  </a:lnTo>
                  <a:lnTo>
                    <a:pt x="453" y="828"/>
                  </a:lnTo>
                  <a:lnTo>
                    <a:pt x="457" y="816"/>
                  </a:lnTo>
                  <a:lnTo>
                    <a:pt x="461" y="800"/>
                  </a:lnTo>
                  <a:lnTo>
                    <a:pt x="465" y="784"/>
                  </a:lnTo>
                  <a:lnTo>
                    <a:pt x="469" y="768"/>
                  </a:lnTo>
                  <a:lnTo>
                    <a:pt x="473" y="756"/>
                  </a:lnTo>
                  <a:lnTo>
                    <a:pt x="477" y="748"/>
                  </a:lnTo>
                  <a:lnTo>
                    <a:pt x="481" y="744"/>
                  </a:lnTo>
                  <a:lnTo>
                    <a:pt x="485" y="740"/>
                  </a:lnTo>
                  <a:lnTo>
                    <a:pt x="489" y="740"/>
                  </a:lnTo>
                  <a:lnTo>
                    <a:pt x="493" y="736"/>
                  </a:lnTo>
                  <a:lnTo>
                    <a:pt x="497" y="736"/>
                  </a:lnTo>
                  <a:lnTo>
                    <a:pt x="501" y="736"/>
                  </a:lnTo>
                  <a:lnTo>
                    <a:pt x="505" y="732"/>
                  </a:lnTo>
                  <a:lnTo>
                    <a:pt x="509" y="728"/>
                  </a:lnTo>
                  <a:lnTo>
                    <a:pt x="513" y="724"/>
                  </a:lnTo>
                </a:path>
              </a:pathLst>
            </a:custGeom>
            <a:noFill/>
            <a:ln w="0" cap="rnd">
              <a:solidFill>
                <a:srgbClr val="BF00BF"/>
              </a:solidFill>
              <a:prstDash val="sysDot"/>
              <a:round/>
              <a:headEnd/>
              <a:tailEnd/>
            </a:ln>
          </p:spPr>
          <p:txBody>
            <a:bodyPr/>
            <a:lstStyle/>
            <a:p>
              <a:endParaRPr lang="en-US">
                <a:solidFill>
                  <a:srgbClr val="000000"/>
                </a:solidFill>
              </a:endParaRPr>
            </a:p>
          </p:txBody>
        </p:sp>
        <p:sp>
          <p:nvSpPr>
            <p:cNvPr id="20666" name="Freeform 481"/>
            <p:cNvSpPr>
              <a:spLocks/>
            </p:cNvSpPr>
            <p:nvPr/>
          </p:nvSpPr>
          <p:spPr bwMode="auto">
            <a:xfrm>
              <a:off x="3552" y="584"/>
              <a:ext cx="513" cy="808"/>
            </a:xfrm>
            <a:custGeom>
              <a:avLst/>
              <a:gdLst>
                <a:gd name="T0" fmla="*/ 12 w 513"/>
                <a:gd name="T1" fmla="*/ 152 h 808"/>
                <a:gd name="T2" fmla="*/ 24 w 513"/>
                <a:gd name="T3" fmla="*/ 192 h 808"/>
                <a:gd name="T4" fmla="*/ 36 w 513"/>
                <a:gd name="T5" fmla="*/ 260 h 808"/>
                <a:gd name="T6" fmla="*/ 48 w 513"/>
                <a:gd name="T7" fmla="*/ 360 h 808"/>
                <a:gd name="T8" fmla="*/ 60 w 513"/>
                <a:gd name="T9" fmla="*/ 472 h 808"/>
                <a:gd name="T10" fmla="*/ 72 w 513"/>
                <a:gd name="T11" fmla="*/ 596 h 808"/>
                <a:gd name="T12" fmla="*/ 85 w 513"/>
                <a:gd name="T13" fmla="*/ 704 h 808"/>
                <a:gd name="T14" fmla="*/ 97 w 513"/>
                <a:gd name="T15" fmla="*/ 780 h 808"/>
                <a:gd name="T16" fmla="*/ 109 w 513"/>
                <a:gd name="T17" fmla="*/ 808 h 808"/>
                <a:gd name="T18" fmla="*/ 121 w 513"/>
                <a:gd name="T19" fmla="*/ 780 h 808"/>
                <a:gd name="T20" fmla="*/ 133 w 513"/>
                <a:gd name="T21" fmla="*/ 740 h 808"/>
                <a:gd name="T22" fmla="*/ 145 w 513"/>
                <a:gd name="T23" fmla="*/ 724 h 808"/>
                <a:gd name="T24" fmla="*/ 157 w 513"/>
                <a:gd name="T25" fmla="*/ 728 h 808"/>
                <a:gd name="T26" fmla="*/ 169 w 513"/>
                <a:gd name="T27" fmla="*/ 720 h 808"/>
                <a:gd name="T28" fmla="*/ 181 w 513"/>
                <a:gd name="T29" fmla="*/ 688 h 808"/>
                <a:gd name="T30" fmla="*/ 193 w 513"/>
                <a:gd name="T31" fmla="*/ 652 h 808"/>
                <a:gd name="T32" fmla="*/ 205 w 513"/>
                <a:gd name="T33" fmla="*/ 644 h 808"/>
                <a:gd name="T34" fmla="*/ 217 w 513"/>
                <a:gd name="T35" fmla="*/ 660 h 808"/>
                <a:gd name="T36" fmla="*/ 229 w 513"/>
                <a:gd name="T37" fmla="*/ 676 h 808"/>
                <a:gd name="T38" fmla="*/ 241 w 513"/>
                <a:gd name="T39" fmla="*/ 664 h 808"/>
                <a:gd name="T40" fmla="*/ 253 w 513"/>
                <a:gd name="T41" fmla="*/ 624 h 808"/>
                <a:gd name="T42" fmla="*/ 265 w 513"/>
                <a:gd name="T43" fmla="*/ 580 h 808"/>
                <a:gd name="T44" fmla="*/ 277 w 513"/>
                <a:gd name="T45" fmla="*/ 552 h 808"/>
                <a:gd name="T46" fmla="*/ 289 w 513"/>
                <a:gd name="T47" fmla="*/ 528 h 808"/>
                <a:gd name="T48" fmla="*/ 301 w 513"/>
                <a:gd name="T49" fmla="*/ 484 h 808"/>
                <a:gd name="T50" fmla="*/ 313 w 513"/>
                <a:gd name="T51" fmla="*/ 412 h 808"/>
                <a:gd name="T52" fmla="*/ 325 w 513"/>
                <a:gd name="T53" fmla="*/ 320 h 808"/>
                <a:gd name="T54" fmla="*/ 337 w 513"/>
                <a:gd name="T55" fmla="*/ 236 h 808"/>
                <a:gd name="T56" fmla="*/ 349 w 513"/>
                <a:gd name="T57" fmla="*/ 164 h 808"/>
                <a:gd name="T58" fmla="*/ 361 w 513"/>
                <a:gd name="T59" fmla="*/ 100 h 808"/>
                <a:gd name="T60" fmla="*/ 373 w 513"/>
                <a:gd name="T61" fmla="*/ 40 h 808"/>
                <a:gd name="T62" fmla="*/ 385 w 513"/>
                <a:gd name="T63" fmla="*/ 0 h 808"/>
                <a:gd name="T64" fmla="*/ 397 w 513"/>
                <a:gd name="T65" fmla="*/ 16 h 808"/>
                <a:gd name="T66" fmla="*/ 409 w 513"/>
                <a:gd name="T67" fmla="*/ 84 h 808"/>
                <a:gd name="T68" fmla="*/ 421 w 513"/>
                <a:gd name="T69" fmla="*/ 148 h 808"/>
                <a:gd name="T70" fmla="*/ 433 w 513"/>
                <a:gd name="T71" fmla="*/ 188 h 808"/>
                <a:gd name="T72" fmla="*/ 445 w 513"/>
                <a:gd name="T73" fmla="*/ 252 h 808"/>
                <a:gd name="T74" fmla="*/ 457 w 513"/>
                <a:gd name="T75" fmla="*/ 352 h 808"/>
                <a:gd name="T76" fmla="*/ 469 w 513"/>
                <a:gd name="T77" fmla="*/ 464 h 808"/>
                <a:gd name="T78" fmla="*/ 481 w 513"/>
                <a:gd name="T79" fmla="*/ 588 h 808"/>
                <a:gd name="T80" fmla="*/ 493 w 513"/>
                <a:gd name="T81" fmla="*/ 696 h 808"/>
                <a:gd name="T82" fmla="*/ 505 w 513"/>
                <a:gd name="T83" fmla="*/ 772 h 80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3"/>
                <a:gd name="T127" fmla="*/ 0 h 808"/>
                <a:gd name="T128" fmla="*/ 513 w 513"/>
                <a:gd name="T129" fmla="*/ 808 h 80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3" h="808">
                  <a:moveTo>
                    <a:pt x="0" y="116"/>
                  </a:moveTo>
                  <a:lnTo>
                    <a:pt x="8" y="136"/>
                  </a:lnTo>
                  <a:lnTo>
                    <a:pt x="12" y="152"/>
                  </a:lnTo>
                  <a:lnTo>
                    <a:pt x="16" y="164"/>
                  </a:lnTo>
                  <a:lnTo>
                    <a:pt x="20" y="176"/>
                  </a:lnTo>
                  <a:lnTo>
                    <a:pt x="24" y="192"/>
                  </a:lnTo>
                  <a:lnTo>
                    <a:pt x="28" y="208"/>
                  </a:lnTo>
                  <a:lnTo>
                    <a:pt x="32" y="232"/>
                  </a:lnTo>
                  <a:lnTo>
                    <a:pt x="36" y="260"/>
                  </a:lnTo>
                  <a:lnTo>
                    <a:pt x="40" y="292"/>
                  </a:lnTo>
                  <a:lnTo>
                    <a:pt x="44" y="324"/>
                  </a:lnTo>
                  <a:lnTo>
                    <a:pt x="48" y="360"/>
                  </a:lnTo>
                  <a:lnTo>
                    <a:pt x="52" y="396"/>
                  </a:lnTo>
                  <a:lnTo>
                    <a:pt x="56" y="432"/>
                  </a:lnTo>
                  <a:lnTo>
                    <a:pt x="60" y="472"/>
                  </a:lnTo>
                  <a:lnTo>
                    <a:pt x="64" y="512"/>
                  </a:lnTo>
                  <a:lnTo>
                    <a:pt x="68" y="556"/>
                  </a:lnTo>
                  <a:lnTo>
                    <a:pt x="72" y="596"/>
                  </a:lnTo>
                  <a:lnTo>
                    <a:pt x="76" y="636"/>
                  </a:lnTo>
                  <a:lnTo>
                    <a:pt x="81" y="672"/>
                  </a:lnTo>
                  <a:lnTo>
                    <a:pt x="85" y="704"/>
                  </a:lnTo>
                  <a:lnTo>
                    <a:pt x="89" y="732"/>
                  </a:lnTo>
                  <a:lnTo>
                    <a:pt x="93" y="760"/>
                  </a:lnTo>
                  <a:lnTo>
                    <a:pt x="97" y="780"/>
                  </a:lnTo>
                  <a:lnTo>
                    <a:pt x="101" y="792"/>
                  </a:lnTo>
                  <a:lnTo>
                    <a:pt x="105" y="804"/>
                  </a:lnTo>
                  <a:lnTo>
                    <a:pt x="109" y="808"/>
                  </a:lnTo>
                  <a:lnTo>
                    <a:pt x="113" y="804"/>
                  </a:lnTo>
                  <a:lnTo>
                    <a:pt x="117" y="796"/>
                  </a:lnTo>
                  <a:lnTo>
                    <a:pt x="121" y="780"/>
                  </a:lnTo>
                  <a:lnTo>
                    <a:pt x="125" y="768"/>
                  </a:lnTo>
                  <a:lnTo>
                    <a:pt x="129" y="752"/>
                  </a:lnTo>
                  <a:lnTo>
                    <a:pt x="133" y="740"/>
                  </a:lnTo>
                  <a:lnTo>
                    <a:pt x="137" y="732"/>
                  </a:lnTo>
                  <a:lnTo>
                    <a:pt x="141" y="728"/>
                  </a:lnTo>
                  <a:lnTo>
                    <a:pt x="145" y="724"/>
                  </a:lnTo>
                  <a:lnTo>
                    <a:pt x="149" y="724"/>
                  </a:lnTo>
                  <a:lnTo>
                    <a:pt x="153" y="724"/>
                  </a:lnTo>
                  <a:lnTo>
                    <a:pt x="157" y="728"/>
                  </a:lnTo>
                  <a:lnTo>
                    <a:pt x="161" y="724"/>
                  </a:lnTo>
                  <a:lnTo>
                    <a:pt x="165" y="724"/>
                  </a:lnTo>
                  <a:lnTo>
                    <a:pt x="169" y="720"/>
                  </a:lnTo>
                  <a:lnTo>
                    <a:pt x="173" y="712"/>
                  </a:lnTo>
                  <a:lnTo>
                    <a:pt x="177" y="700"/>
                  </a:lnTo>
                  <a:lnTo>
                    <a:pt x="181" y="688"/>
                  </a:lnTo>
                  <a:lnTo>
                    <a:pt x="185" y="672"/>
                  </a:lnTo>
                  <a:lnTo>
                    <a:pt x="189" y="660"/>
                  </a:lnTo>
                  <a:lnTo>
                    <a:pt x="193" y="652"/>
                  </a:lnTo>
                  <a:lnTo>
                    <a:pt x="197" y="644"/>
                  </a:lnTo>
                  <a:lnTo>
                    <a:pt x="201" y="640"/>
                  </a:lnTo>
                  <a:lnTo>
                    <a:pt x="205" y="644"/>
                  </a:lnTo>
                  <a:lnTo>
                    <a:pt x="209" y="648"/>
                  </a:lnTo>
                  <a:lnTo>
                    <a:pt x="213" y="652"/>
                  </a:lnTo>
                  <a:lnTo>
                    <a:pt x="217" y="660"/>
                  </a:lnTo>
                  <a:lnTo>
                    <a:pt x="221" y="668"/>
                  </a:lnTo>
                  <a:lnTo>
                    <a:pt x="225" y="672"/>
                  </a:lnTo>
                  <a:lnTo>
                    <a:pt x="229" y="676"/>
                  </a:lnTo>
                  <a:lnTo>
                    <a:pt x="233" y="676"/>
                  </a:lnTo>
                  <a:lnTo>
                    <a:pt x="237" y="672"/>
                  </a:lnTo>
                  <a:lnTo>
                    <a:pt x="241" y="664"/>
                  </a:lnTo>
                  <a:lnTo>
                    <a:pt x="245" y="652"/>
                  </a:lnTo>
                  <a:lnTo>
                    <a:pt x="249" y="640"/>
                  </a:lnTo>
                  <a:lnTo>
                    <a:pt x="253" y="624"/>
                  </a:lnTo>
                  <a:lnTo>
                    <a:pt x="257" y="608"/>
                  </a:lnTo>
                  <a:lnTo>
                    <a:pt x="261" y="596"/>
                  </a:lnTo>
                  <a:lnTo>
                    <a:pt x="265" y="580"/>
                  </a:lnTo>
                  <a:lnTo>
                    <a:pt x="269" y="568"/>
                  </a:lnTo>
                  <a:lnTo>
                    <a:pt x="273" y="560"/>
                  </a:lnTo>
                  <a:lnTo>
                    <a:pt x="277" y="552"/>
                  </a:lnTo>
                  <a:lnTo>
                    <a:pt x="281" y="544"/>
                  </a:lnTo>
                  <a:lnTo>
                    <a:pt x="285" y="536"/>
                  </a:lnTo>
                  <a:lnTo>
                    <a:pt x="289" y="528"/>
                  </a:lnTo>
                  <a:lnTo>
                    <a:pt x="293" y="516"/>
                  </a:lnTo>
                  <a:lnTo>
                    <a:pt x="297" y="504"/>
                  </a:lnTo>
                  <a:lnTo>
                    <a:pt x="301" y="484"/>
                  </a:lnTo>
                  <a:lnTo>
                    <a:pt x="305" y="464"/>
                  </a:lnTo>
                  <a:lnTo>
                    <a:pt x="309" y="440"/>
                  </a:lnTo>
                  <a:lnTo>
                    <a:pt x="313" y="412"/>
                  </a:lnTo>
                  <a:lnTo>
                    <a:pt x="317" y="384"/>
                  </a:lnTo>
                  <a:lnTo>
                    <a:pt x="321" y="352"/>
                  </a:lnTo>
                  <a:lnTo>
                    <a:pt x="325" y="320"/>
                  </a:lnTo>
                  <a:lnTo>
                    <a:pt x="329" y="292"/>
                  </a:lnTo>
                  <a:lnTo>
                    <a:pt x="333" y="264"/>
                  </a:lnTo>
                  <a:lnTo>
                    <a:pt x="337" y="236"/>
                  </a:lnTo>
                  <a:lnTo>
                    <a:pt x="341" y="212"/>
                  </a:lnTo>
                  <a:lnTo>
                    <a:pt x="345" y="188"/>
                  </a:lnTo>
                  <a:lnTo>
                    <a:pt x="349" y="164"/>
                  </a:lnTo>
                  <a:lnTo>
                    <a:pt x="353" y="144"/>
                  </a:lnTo>
                  <a:lnTo>
                    <a:pt x="357" y="120"/>
                  </a:lnTo>
                  <a:lnTo>
                    <a:pt x="361" y="100"/>
                  </a:lnTo>
                  <a:lnTo>
                    <a:pt x="365" y="80"/>
                  </a:lnTo>
                  <a:lnTo>
                    <a:pt x="369" y="60"/>
                  </a:lnTo>
                  <a:lnTo>
                    <a:pt x="373" y="40"/>
                  </a:lnTo>
                  <a:lnTo>
                    <a:pt x="377" y="24"/>
                  </a:lnTo>
                  <a:lnTo>
                    <a:pt x="381" y="8"/>
                  </a:lnTo>
                  <a:lnTo>
                    <a:pt x="385" y="0"/>
                  </a:lnTo>
                  <a:lnTo>
                    <a:pt x="389" y="0"/>
                  </a:lnTo>
                  <a:lnTo>
                    <a:pt x="393" y="4"/>
                  </a:lnTo>
                  <a:lnTo>
                    <a:pt x="397" y="16"/>
                  </a:lnTo>
                  <a:lnTo>
                    <a:pt x="401" y="32"/>
                  </a:lnTo>
                  <a:lnTo>
                    <a:pt x="405" y="56"/>
                  </a:lnTo>
                  <a:lnTo>
                    <a:pt x="409" y="84"/>
                  </a:lnTo>
                  <a:lnTo>
                    <a:pt x="413" y="112"/>
                  </a:lnTo>
                  <a:lnTo>
                    <a:pt x="417" y="132"/>
                  </a:lnTo>
                  <a:lnTo>
                    <a:pt x="421" y="148"/>
                  </a:lnTo>
                  <a:lnTo>
                    <a:pt x="425" y="160"/>
                  </a:lnTo>
                  <a:lnTo>
                    <a:pt x="429" y="172"/>
                  </a:lnTo>
                  <a:lnTo>
                    <a:pt x="433" y="188"/>
                  </a:lnTo>
                  <a:lnTo>
                    <a:pt x="437" y="204"/>
                  </a:lnTo>
                  <a:lnTo>
                    <a:pt x="441" y="224"/>
                  </a:lnTo>
                  <a:lnTo>
                    <a:pt x="445" y="252"/>
                  </a:lnTo>
                  <a:lnTo>
                    <a:pt x="449" y="284"/>
                  </a:lnTo>
                  <a:lnTo>
                    <a:pt x="453" y="316"/>
                  </a:lnTo>
                  <a:lnTo>
                    <a:pt x="457" y="352"/>
                  </a:lnTo>
                  <a:lnTo>
                    <a:pt x="461" y="388"/>
                  </a:lnTo>
                  <a:lnTo>
                    <a:pt x="465" y="424"/>
                  </a:lnTo>
                  <a:lnTo>
                    <a:pt x="469" y="464"/>
                  </a:lnTo>
                  <a:lnTo>
                    <a:pt x="473" y="504"/>
                  </a:lnTo>
                  <a:lnTo>
                    <a:pt x="477" y="544"/>
                  </a:lnTo>
                  <a:lnTo>
                    <a:pt x="481" y="588"/>
                  </a:lnTo>
                  <a:lnTo>
                    <a:pt x="485" y="628"/>
                  </a:lnTo>
                  <a:lnTo>
                    <a:pt x="489" y="664"/>
                  </a:lnTo>
                  <a:lnTo>
                    <a:pt x="493" y="696"/>
                  </a:lnTo>
                  <a:lnTo>
                    <a:pt x="497" y="728"/>
                  </a:lnTo>
                  <a:lnTo>
                    <a:pt x="501" y="752"/>
                  </a:lnTo>
                  <a:lnTo>
                    <a:pt x="505" y="772"/>
                  </a:lnTo>
                  <a:lnTo>
                    <a:pt x="509" y="792"/>
                  </a:lnTo>
                  <a:lnTo>
                    <a:pt x="513" y="800"/>
                  </a:lnTo>
                </a:path>
              </a:pathLst>
            </a:custGeom>
            <a:noFill/>
            <a:ln w="0" cap="rnd">
              <a:solidFill>
                <a:srgbClr val="BFBF00"/>
              </a:solidFill>
              <a:prstDash val="sysDot"/>
              <a:round/>
              <a:headEnd/>
              <a:tailEnd/>
            </a:ln>
          </p:spPr>
          <p:txBody>
            <a:bodyPr/>
            <a:lstStyle/>
            <a:p>
              <a:endParaRPr lang="en-US">
                <a:solidFill>
                  <a:srgbClr val="000000"/>
                </a:solidFill>
              </a:endParaRPr>
            </a:p>
          </p:txBody>
        </p:sp>
        <p:sp>
          <p:nvSpPr>
            <p:cNvPr id="20667" name="Freeform 484"/>
            <p:cNvSpPr>
              <a:spLocks/>
            </p:cNvSpPr>
            <p:nvPr/>
          </p:nvSpPr>
          <p:spPr bwMode="auto">
            <a:xfrm>
              <a:off x="3552" y="620"/>
              <a:ext cx="513" cy="740"/>
            </a:xfrm>
            <a:custGeom>
              <a:avLst/>
              <a:gdLst>
                <a:gd name="T0" fmla="*/ 12 w 513"/>
                <a:gd name="T1" fmla="*/ 116 h 740"/>
                <a:gd name="T2" fmla="*/ 24 w 513"/>
                <a:gd name="T3" fmla="*/ 104 h 740"/>
                <a:gd name="T4" fmla="*/ 36 w 513"/>
                <a:gd name="T5" fmla="*/ 68 h 740"/>
                <a:gd name="T6" fmla="*/ 48 w 513"/>
                <a:gd name="T7" fmla="*/ 16 h 740"/>
                <a:gd name="T8" fmla="*/ 60 w 513"/>
                <a:gd name="T9" fmla="*/ 4 h 740"/>
                <a:gd name="T10" fmla="*/ 72 w 513"/>
                <a:gd name="T11" fmla="*/ 48 h 740"/>
                <a:gd name="T12" fmla="*/ 85 w 513"/>
                <a:gd name="T13" fmla="*/ 104 h 740"/>
                <a:gd name="T14" fmla="*/ 97 w 513"/>
                <a:gd name="T15" fmla="*/ 152 h 740"/>
                <a:gd name="T16" fmla="*/ 109 w 513"/>
                <a:gd name="T17" fmla="*/ 232 h 740"/>
                <a:gd name="T18" fmla="*/ 121 w 513"/>
                <a:gd name="T19" fmla="*/ 332 h 740"/>
                <a:gd name="T20" fmla="*/ 133 w 513"/>
                <a:gd name="T21" fmla="*/ 448 h 740"/>
                <a:gd name="T22" fmla="*/ 145 w 513"/>
                <a:gd name="T23" fmla="*/ 572 h 740"/>
                <a:gd name="T24" fmla="*/ 157 w 513"/>
                <a:gd name="T25" fmla="*/ 680 h 740"/>
                <a:gd name="T26" fmla="*/ 169 w 513"/>
                <a:gd name="T27" fmla="*/ 736 h 740"/>
                <a:gd name="T28" fmla="*/ 181 w 513"/>
                <a:gd name="T29" fmla="*/ 732 h 740"/>
                <a:gd name="T30" fmla="*/ 193 w 513"/>
                <a:gd name="T31" fmla="*/ 692 h 740"/>
                <a:gd name="T32" fmla="*/ 205 w 513"/>
                <a:gd name="T33" fmla="*/ 672 h 740"/>
                <a:gd name="T34" fmla="*/ 217 w 513"/>
                <a:gd name="T35" fmla="*/ 676 h 740"/>
                <a:gd name="T36" fmla="*/ 229 w 513"/>
                <a:gd name="T37" fmla="*/ 680 h 740"/>
                <a:gd name="T38" fmla="*/ 241 w 513"/>
                <a:gd name="T39" fmla="*/ 664 h 740"/>
                <a:gd name="T40" fmla="*/ 253 w 513"/>
                <a:gd name="T41" fmla="*/ 632 h 740"/>
                <a:gd name="T42" fmla="*/ 265 w 513"/>
                <a:gd name="T43" fmla="*/ 604 h 740"/>
                <a:gd name="T44" fmla="*/ 277 w 513"/>
                <a:gd name="T45" fmla="*/ 612 h 740"/>
                <a:gd name="T46" fmla="*/ 289 w 513"/>
                <a:gd name="T47" fmla="*/ 632 h 740"/>
                <a:gd name="T48" fmla="*/ 301 w 513"/>
                <a:gd name="T49" fmla="*/ 632 h 740"/>
                <a:gd name="T50" fmla="*/ 313 w 513"/>
                <a:gd name="T51" fmla="*/ 600 h 740"/>
                <a:gd name="T52" fmla="*/ 325 w 513"/>
                <a:gd name="T53" fmla="*/ 556 h 740"/>
                <a:gd name="T54" fmla="*/ 337 w 513"/>
                <a:gd name="T55" fmla="*/ 520 h 740"/>
                <a:gd name="T56" fmla="*/ 349 w 513"/>
                <a:gd name="T57" fmla="*/ 500 h 740"/>
                <a:gd name="T58" fmla="*/ 361 w 513"/>
                <a:gd name="T59" fmla="*/ 468 h 740"/>
                <a:gd name="T60" fmla="*/ 373 w 513"/>
                <a:gd name="T61" fmla="*/ 408 h 740"/>
                <a:gd name="T62" fmla="*/ 385 w 513"/>
                <a:gd name="T63" fmla="*/ 320 h 740"/>
                <a:gd name="T64" fmla="*/ 397 w 513"/>
                <a:gd name="T65" fmla="*/ 232 h 740"/>
                <a:gd name="T66" fmla="*/ 409 w 513"/>
                <a:gd name="T67" fmla="*/ 156 h 740"/>
                <a:gd name="T68" fmla="*/ 421 w 513"/>
                <a:gd name="T69" fmla="*/ 116 h 740"/>
                <a:gd name="T70" fmla="*/ 433 w 513"/>
                <a:gd name="T71" fmla="*/ 104 h 740"/>
                <a:gd name="T72" fmla="*/ 445 w 513"/>
                <a:gd name="T73" fmla="*/ 72 h 740"/>
                <a:gd name="T74" fmla="*/ 457 w 513"/>
                <a:gd name="T75" fmla="*/ 20 h 740"/>
                <a:gd name="T76" fmla="*/ 469 w 513"/>
                <a:gd name="T77" fmla="*/ 0 h 740"/>
                <a:gd name="T78" fmla="*/ 481 w 513"/>
                <a:gd name="T79" fmla="*/ 40 h 740"/>
                <a:gd name="T80" fmla="*/ 493 w 513"/>
                <a:gd name="T81" fmla="*/ 100 h 740"/>
                <a:gd name="T82" fmla="*/ 505 w 513"/>
                <a:gd name="T83" fmla="*/ 148 h 7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3"/>
                <a:gd name="T127" fmla="*/ 0 h 740"/>
                <a:gd name="T128" fmla="*/ 513 w 513"/>
                <a:gd name="T129" fmla="*/ 740 h 74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3" h="740">
                  <a:moveTo>
                    <a:pt x="0" y="132"/>
                  </a:moveTo>
                  <a:lnTo>
                    <a:pt x="8" y="120"/>
                  </a:lnTo>
                  <a:lnTo>
                    <a:pt x="12" y="116"/>
                  </a:lnTo>
                  <a:lnTo>
                    <a:pt x="16" y="112"/>
                  </a:lnTo>
                  <a:lnTo>
                    <a:pt x="20" y="108"/>
                  </a:lnTo>
                  <a:lnTo>
                    <a:pt x="24" y="104"/>
                  </a:lnTo>
                  <a:lnTo>
                    <a:pt x="28" y="96"/>
                  </a:lnTo>
                  <a:lnTo>
                    <a:pt x="32" y="84"/>
                  </a:lnTo>
                  <a:lnTo>
                    <a:pt x="36" y="68"/>
                  </a:lnTo>
                  <a:lnTo>
                    <a:pt x="40" y="48"/>
                  </a:lnTo>
                  <a:lnTo>
                    <a:pt x="44" y="32"/>
                  </a:lnTo>
                  <a:lnTo>
                    <a:pt x="48" y="16"/>
                  </a:lnTo>
                  <a:lnTo>
                    <a:pt x="52" y="4"/>
                  </a:lnTo>
                  <a:lnTo>
                    <a:pt x="56" y="0"/>
                  </a:lnTo>
                  <a:lnTo>
                    <a:pt x="60" y="4"/>
                  </a:lnTo>
                  <a:lnTo>
                    <a:pt x="64" y="12"/>
                  </a:lnTo>
                  <a:lnTo>
                    <a:pt x="68" y="28"/>
                  </a:lnTo>
                  <a:lnTo>
                    <a:pt x="72" y="48"/>
                  </a:lnTo>
                  <a:lnTo>
                    <a:pt x="76" y="68"/>
                  </a:lnTo>
                  <a:lnTo>
                    <a:pt x="81" y="88"/>
                  </a:lnTo>
                  <a:lnTo>
                    <a:pt x="85" y="104"/>
                  </a:lnTo>
                  <a:lnTo>
                    <a:pt x="89" y="116"/>
                  </a:lnTo>
                  <a:lnTo>
                    <a:pt x="93" y="132"/>
                  </a:lnTo>
                  <a:lnTo>
                    <a:pt x="97" y="152"/>
                  </a:lnTo>
                  <a:lnTo>
                    <a:pt x="101" y="172"/>
                  </a:lnTo>
                  <a:lnTo>
                    <a:pt x="105" y="200"/>
                  </a:lnTo>
                  <a:lnTo>
                    <a:pt x="109" y="232"/>
                  </a:lnTo>
                  <a:lnTo>
                    <a:pt x="113" y="264"/>
                  </a:lnTo>
                  <a:lnTo>
                    <a:pt x="117" y="300"/>
                  </a:lnTo>
                  <a:lnTo>
                    <a:pt x="121" y="332"/>
                  </a:lnTo>
                  <a:lnTo>
                    <a:pt x="125" y="368"/>
                  </a:lnTo>
                  <a:lnTo>
                    <a:pt x="129" y="408"/>
                  </a:lnTo>
                  <a:lnTo>
                    <a:pt x="133" y="448"/>
                  </a:lnTo>
                  <a:lnTo>
                    <a:pt x="137" y="488"/>
                  </a:lnTo>
                  <a:lnTo>
                    <a:pt x="141" y="532"/>
                  </a:lnTo>
                  <a:lnTo>
                    <a:pt x="145" y="572"/>
                  </a:lnTo>
                  <a:lnTo>
                    <a:pt x="149" y="612"/>
                  </a:lnTo>
                  <a:lnTo>
                    <a:pt x="153" y="648"/>
                  </a:lnTo>
                  <a:lnTo>
                    <a:pt x="157" y="680"/>
                  </a:lnTo>
                  <a:lnTo>
                    <a:pt x="161" y="704"/>
                  </a:lnTo>
                  <a:lnTo>
                    <a:pt x="165" y="724"/>
                  </a:lnTo>
                  <a:lnTo>
                    <a:pt x="169" y="736"/>
                  </a:lnTo>
                  <a:lnTo>
                    <a:pt x="173" y="740"/>
                  </a:lnTo>
                  <a:lnTo>
                    <a:pt x="177" y="740"/>
                  </a:lnTo>
                  <a:lnTo>
                    <a:pt x="181" y="732"/>
                  </a:lnTo>
                  <a:lnTo>
                    <a:pt x="185" y="720"/>
                  </a:lnTo>
                  <a:lnTo>
                    <a:pt x="189" y="704"/>
                  </a:lnTo>
                  <a:lnTo>
                    <a:pt x="193" y="692"/>
                  </a:lnTo>
                  <a:lnTo>
                    <a:pt x="197" y="680"/>
                  </a:lnTo>
                  <a:lnTo>
                    <a:pt x="201" y="676"/>
                  </a:lnTo>
                  <a:lnTo>
                    <a:pt x="205" y="672"/>
                  </a:lnTo>
                  <a:lnTo>
                    <a:pt x="209" y="672"/>
                  </a:lnTo>
                  <a:lnTo>
                    <a:pt x="213" y="672"/>
                  </a:lnTo>
                  <a:lnTo>
                    <a:pt x="217" y="676"/>
                  </a:lnTo>
                  <a:lnTo>
                    <a:pt x="221" y="680"/>
                  </a:lnTo>
                  <a:lnTo>
                    <a:pt x="225" y="680"/>
                  </a:lnTo>
                  <a:lnTo>
                    <a:pt x="229" y="680"/>
                  </a:lnTo>
                  <a:lnTo>
                    <a:pt x="233" y="680"/>
                  </a:lnTo>
                  <a:lnTo>
                    <a:pt x="237" y="672"/>
                  </a:lnTo>
                  <a:lnTo>
                    <a:pt x="241" y="664"/>
                  </a:lnTo>
                  <a:lnTo>
                    <a:pt x="245" y="656"/>
                  </a:lnTo>
                  <a:lnTo>
                    <a:pt x="249" y="644"/>
                  </a:lnTo>
                  <a:lnTo>
                    <a:pt x="253" y="632"/>
                  </a:lnTo>
                  <a:lnTo>
                    <a:pt x="257" y="620"/>
                  </a:lnTo>
                  <a:lnTo>
                    <a:pt x="261" y="608"/>
                  </a:lnTo>
                  <a:lnTo>
                    <a:pt x="265" y="604"/>
                  </a:lnTo>
                  <a:lnTo>
                    <a:pt x="269" y="604"/>
                  </a:lnTo>
                  <a:lnTo>
                    <a:pt x="273" y="604"/>
                  </a:lnTo>
                  <a:lnTo>
                    <a:pt x="277" y="612"/>
                  </a:lnTo>
                  <a:lnTo>
                    <a:pt x="281" y="616"/>
                  </a:lnTo>
                  <a:lnTo>
                    <a:pt x="285" y="624"/>
                  </a:lnTo>
                  <a:lnTo>
                    <a:pt x="289" y="632"/>
                  </a:lnTo>
                  <a:lnTo>
                    <a:pt x="293" y="636"/>
                  </a:lnTo>
                  <a:lnTo>
                    <a:pt x="297" y="636"/>
                  </a:lnTo>
                  <a:lnTo>
                    <a:pt x="301" y="632"/>
                  </a:lnTo>
                  <a:lnTo>
                    <a:pt x="305" y="624"/>
                  </a:lnTo>
                  <a:lnTo>
                    <a:pt x="309" y="616"/>
                  </a:lnTo>
                  <a:lnTo>
                    <a:pt x="313" y="600"/>
                  </a:lnTo>
                  <a:lnTo>
                    <a:pt x="317" y="588"/>
                  </a:lnTo>
                  <a:lnTo>
                    <a:pt x="321" y="572"/>
                  </a:lnTo>
                  <a:lnTo>
                    <a:pt x="325" y="556"/>
                  </a:lnTo>
                  <a:lnTo>
                    <a:pt x="329" y="544"/>
                  </a:lnTo>
                  <a:lnTo>
                    <a:pt x="333" y="532"/>
                  </a:lnTo>
                  <a:lnTo>
                    <a:pt x="337" y="520"/>
                  </a:lnTo>
                  <a:lnTo>
                    <a:pt x="341" y="516"/>
                  </a:lnTo>
                  <a:lnTo>
                    <a:pt x="345" y="508"/>
                  </a:lnTo>
                  <a:lnTo>
                    <a:pt x="349" y="500"/>
                  </a:lnTo>
                  <a:lnTo>
                    <a:pt x="353" y="492"/>
                  </a:lnTo>
                  <a:lnTo>
                    <a:pt x="357" y="480"/>
                  </a:lnTo>
                  <a:lnTo>
                    <a:pt x="361" y="468"/>
                  </a:lnTo>
                  <a:lnTo>
                    <a:pt x="365" y="452"/>
                  </a:lnTo>
                  <a:lnTo>
                    <a:pt x="369" y="432"/>
                  </a:lnTo>
                  <a:lnTo>
                    <a:pt x="373" y="408"/>
                  </a:lnTo>
                  <a:lnTo>
                    <a:pt x="377" y="380"/>
                  </a:lnTo>
                  <a:lnTo>
                    <a:pt x="381" y="348"/>
                  </a:lnTo>
                  <a:lnTo>
                    <a:pt x="385" y="320"/>
                  </a:lnTo>
                  <a:lnTo>
                    <a:pt x="389" y="288"/>
                  </a:lnTo>
                  <a:lnTo>
                    <a:pt x="393" y="260"/>
                  </a:lnTo>
                  <a:lnTo>
                    <a:pt x="397" y="232"/>
                  </a:lnTo>
                  <a:lnTo>
                    <a:pt x="401" y="204"/>
                  </a:lnTo>
                  <a:lnTo>
                    <a:pt x="405" y="180"/>
                  </a:lnTo>
                  <a:lnTo>
                    <a:pt x="409" y="156"/>
                  </a:lnTo>
                  <a:lnTo>
                    <a:pt x="413" y="136"/>
                  </a:lnTo>
                  <a:lnTo>
                    <a:pt x="417" y="120"/>
                  </a:lnTo>
                  <a:lnTo>
                    <a:pt x="421" y="116"/>
                  </a:lnTo>
                  <a:lnTo>
                    <a:pt x="425" y="112"/>
                  </a:lnTo>
                  <a:lnTo>
                    <a:pt x="429" y="108"/>
                  </a:lnTo>
                  <a:lnTo>
                    <a:pt x="433" y="104"/>
                  </a:lnTo>
                  <a:lnTo>
                    <a:pt x="437" y="96"/>
                  </a:lnTo>
                  <a:lnTo>
                    <a:pt x="441" y="88"/>
                  </a:lnTo>
                  <a:lnTo>
                    <a:pt x="445" y="72"/>
                  </a:lnTo>
                  <a:lnTo>
                    <a:pt x="449" y="52"/>
                  </a:lnTo>
                  <a:lnTo>
                    <a:pt x="453" y="36"/>
                  </a:lnTo>
                  <a:lnTo>
                    <a:pt x="457" y="20"/>
                  </a:lnTo>
                  <a:lnTo>
                    <a:pt x="461" y="8"/>
                  </a:lnTo>
                  <a:lnTo>
                    <a:pt x="465" y="0"/>
                  </a:lnTo>
                  <a:lnTo>
                    <a:pt x="469" y="0"/>
                  </a:lnTo>
                  <a:lnTo>
                    <a:pt x="473" y="8"/>
                  </a:lnTo>
                  <a:lnTo>
                    <a:pt x="477" y="24"/>
                  </a:lnTo>
                  <a:lnTo>
                    <a:pt x="481" y="40"/>
                  </a:lnTo>
                  <a:lnTo>
                    <a:pt x="485" y="64"/>
                  </a:lnTo>
                  <a:lnTo>
                    <a:pt x="489" y="84"/>
                  </a:lnTo>
                  <a:lnTo>
                    <a:pt x="493" y="100"/>
                  </a:lnTo>
                  <a:lnTo>
                    <a:pt x="497" y="116"/>
                  </a:lnTo>
                  <a:lnTo>
                    <a:pt x="501" y="128"/>
                  </a:lnTo>
                  <a:lnTo>
                    <a:pt x="505" y="148"/>
                  </a:lnTo>
                  <a:lnTo>
                    <a:pt x="509" y="168"/>
                  </a:lnTo>
                  <a:lnTo>
                    <a:pt x="513" y="196"/>
                  </a:lnTo>
                </a:path>
              </a:pathLst>
            </a:custGeom>
            <a:noFill/>
            <a:ln w="0" cap="rnd">
              <a:solidFill>
                <a:srgbClr val="3F3F3F"/>
              </a:solidFill>
              <a:prstDash val="sysDot"/>
              <a:round/>
              <a:headEnd/>
              <a:tailEnd/>
            </a:ln>
          </p:spPr>
          <p:txBody>
            <a:bodyPr/>
            <a:lstStyle/>
            <a:p>
              <a:endParaRPr lang="en-US">
                <a:solidFill>
                  <a:srgbClr val="000000"/>
                </a:solidFill>
              </a:endParaRPr>
            </a:p>
          </p:txBody>
        </p:sp>
        <p:sp>
          <p:nvSpPr>
            <p:cNvPr id="20668" name="Freeform 486"/>
            <p:cNvSpPr>
              <a:spLocks/>
            </p:cNvSpPr>
            <p:nvPr/>
          </p:nvSpPr>
          <p:spPr bwMode="auto">
            <a:xfrm>
              <a:off x="3044" y="636"/>
              <a:ext cx="508" cy="736"/>
            </a:xfrm>
            <a:custGeom>
              <a:avLst/>
              <a:gdLst>
                <a:gd name="T0" fmla="*/ 8 w 508"/>
                <a:gd name="T1" fmla="*/ 456 h 736"/>
                <a:gd name="T2" fmla="*/ 20 w 508"/>
                <a:gd name="T3" fmla="*/ 424 h 736"/>
                <a:gd name="T4" fmla="*/ 32 w 508"/>
                <a:gd name="T5" fmla="*/ 440 h 736"/>
                <a:gd name="T6" fmla="*/ 44 w 508"/>
                <a:gd name="T7" fmla="*/ 468 h 736"/>
                <a:gd name="T8" fmla="*/ 56 w 508"/>
                <a:gd name="T9" fmla="*/ 496 h 736"/>
                <a:gd name="T10" fmla="*/ 68 w 508"/>
                <a:gd name="T11" fmla="*/ 504 h 736"/>
                <a:gd name="T12" fmla="*/ 80 w 508"/>
                <a:gd name="T13" fmla="*/ 484 h 736"/>
                <a:gd name="T14" fmla="*/ 92 w 508"/>
                <a:gd name="T15" fmla="*/ 460 h 736"/>
                <a:gd name="T16" fmla="*/ 104 w 508"/>
                <a:gd name="T17" fmla="*/ 440 h 736"/>
                <a:gd name="T18" fmla="*/ 116 w 508"/>
                <a:gd name="T19" fmla="*/ 416 h 736"/>
                <a:gd name="T20" fmla="*/ 128 w 508"/>
                <a:gd name="T21" fmla="*/ 388 h 736"/>
                <a:gd name="T22" fmla="*/ 140 w 508"/>
                <a:gd name="T23" fmla="*/ 348 h 736"/>
                <a:gd name="T24" fmla="*/ 152 w 508"/>
                <a:gd name="T25" fmla="*/ 284 h 736"/>
                <a:gd name="T26" fmla="*/ 164 w 508"/>
                <a:gd name="T27" fmla="*/ 204 h 736"/>
                <a:gd name="T28" fmla="*/ 176 w 508"/>
                <a:gd name="T29" fmla="*/ 140 h 736"/>
                <a:gd name="T30" fmla="*/ 188 w 508"/>
                <a:gd name="T31" fmla="*/ 116 h 736"/>
                <a:gd name="T32" fmla="*/ 200 w 508"/>
                <a:gd name="T33" fmla="*/ 88 h 736"/>
                <a:gd name="T34" fmla="*/ 212 w 508"/>
                <a:gd name="T35" fmla="*/ 36 h 736"/>
                <a:gd name="T36" fmla="*/ 224 w 508"/>
                <a:gd name="T37" fmla="*/ 0 h 736"/>
                <a:gd name="T38" fmla="*/ 236 w 508"/>
                <a:gd name="T39" fmla="*/ 16 h 736"/>
                <a:gd name="T40" fmla="*/ 248 w 508"/>
                <a:gd name="T41" fmla="*/ 84 h 736"/>
                <a:gd name="T42" fmla="*/ 260 w 508"/>
                <a:gd name="T43" fmla="*/ 160 h 736"/>
                <a:gd name="T44" fmla="*/ 272 w 508"/>
                <a:gd name="T45" fmla="*/ 256 h 736"/>
                <a:gd name="T46" fmla="*/ 284 w 508"/>
                <a:gd name="T47" fmla="*/ 356 h 736"/>
                <a:gd name="T48" fmla="*/ 296 w 508"/>
                <a:gd name="T49" fmla="*/ 476 h 736"/>
                <a:gd name="T50" fmla="*/ 308 w 508"/>
                <a:gd name="T51" fmla="*/ 596 h 736"/>
                <a:gd name="T52" fmla="*/ 320 w 508"/>
                <a:gd name="T53" fmla="*/ 692 h 736"/>
                <a:gd name="T54" fmla="*/ 332 w 508"/>
                <a:gd name="T55" fmla="*/ 736 h 736"/>
                <a:gd name="T56" fmla="*/ 344 w 508"/>
                <a:gd name="T57" fmla="*/ 720 h 736"/>
                <a:gd name="T58" fmla="*/ 356 w 508"/>
                <a:gd name="T59" fmla="*/ 680 h 736"/>
                <a:gd name="T60" fmla="*/ 368 w 508"/>
                <a:gd name="T61" fmla="*/ 660 h 736"/>
                <a:gd name="T62" fmla="*/ 380 w 508"/>
                <a:gd name="T63" fmla="*/ 664 h 736"/>
                <a:gd name="T64" fmla="*/ 392 w 508"/>
                <a:gd name="T65" fmla="*/ 664 h 736"/>
                <a:gd name="T66" fmla="*/ 404 w 508"/>
                <a:gd name="T67" fmla="*/ 640 h 736"/>
                <a:gd name="T68" fmla="*/ 416 w 508"/>
                <a:gd name="T69" fmla="*/ 600 h 736"/>
                <a:gd name="T70" fmla="*/ 428 w 508"/>
                <a:gd name="T71" fmla="*/ 588 h 736"/>
                <a:gd name="T72" fmla="*/ 440 w 508"/>
                <a:gd name="T73" fmla="*/ 604 h 736"/>
                <a:gd name="T74" fmla="*/ 452 w 508"/>
                <a:gd name="T75" fmla="*/ 620 h 736"/>
                <a:gd name="T76" fmla="*/ 464 w 508"/>
                <a:gd name="T77" fmla="*/ 612 h 736"/>
                <a:gd name="T78" fmla="*/ 476 w 508"/>
                <a:gd name="T79" fmla="*/ 572 h 736"/>
                <a:gd name="T80" fmla="*/ 488 w 508"/>
                <a:gd name="T81" fmla="*/ 528 h 736"/>
                <a:gd name="T82" fmla="*/ 500 w 508"/>
                <a:gd name="T83" fmla="*/ 500 h 7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8"/>
                <a:gd name="T127" fmla="*/ 0 h 736"/>
                <a:gd name="T128" fmla="*/ 508 w 508"/>
                <a:gd name="T129" fmla="*/ 736 h 7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8" h="736">
                  <a:moveTo>
                    <a:pt x="0" y="564"/>
                  </a:moveTo>
                  <a:lnTo>
                    <a:pt x="4" y="492"/>
                  </a:lnTo>
                  <a:lnTo>
                    <a:pt x="8" y="456"/>
                  </a:lnTo>
                  <a:lnTo>
                    <a:pt x="12" y="436"/>
                  </a:lnTo>
                  <a:lnTo>
                    <a:pt x="16" y="428"/>
                  </a:lnTo>
                  <a:lnTo>
                    <a:pt x="20" y="424"/>
                  </a:lnTo>
                  <a:lnTo>
                    <a:pt x="24" y="424"/>
                  </a:lnTo>
                  <a:lnTo>
                    <a:pt x="28" y="432"/>
                  </a:lnTo>
                  <a:lnTo>
                    <a:pt x="32" y="440"/>
                  </a:lnTo>
                  <a:lnTo>
                    <a:pt x="36" y="448"/>
                  </a:lnTo>
                  <a:lnTo>
                    <a:pt x="40" y="460"/>
                  </a:lnTo>
                  <a:lnTo>
                    <a:pt x="44" y="468"/>
                  </a:lnTo>
                  <a:lnTo>
                    <a:pt x="48" y="480"/>
                  </a:lnTo>
                  <a:lnTo>
                    <a:pt x="52" y="488"/>
                  </a:lnTo>
                  <a:lnTo>
                    <a:pt x="56" y="496"/>
                  </a:lnTo>
                  <a:lnTo>
                    <a:pt x="60" y="500"/>
                  </a:lnTo>
                  <a:lnTo>
                    <a:pt x="64" y="504"/>
                  </a:lnTo>
                  <a:lnTo>
                    <a:pt x="68" y="504"/>
                  </a:lnTo>
                  <a:lnTo>
                    <a:pt x="72" y="500"/>
                  </a:lnTo>
                  <a:lnTo>
                    <a:pt x="76" y="492"/>
                  </a:lnTo>
                  <a:lnTo>
                    <a:pt x="80" y="484"/>
                  </a:lnTo>
                  <a:lnTo>
                    <a:pt x="84" y="476"/>
                  </a:lnTo>
                  <a:lnTo>
                    <a:pt x="88" y="468"/>
                  </a:lnTo>
                  <a:lnTo>
                    <a:pt x="92" y="460"/>
                  </a:lnTo>
                  <a:lnTo>
                    <a:pt x="96" y="456"/>
                  </a:lnTo>
                  <a:lnTo>
                    <a:pt x="100" y="448"/>
                  </a:lnTo>
                  <a:lnTo>
                    <a:pt x="104" y="440"/>
                  </a:lnTo>
                  <a:lnTo>
                    <a:pt x="108" y="432"/>
                  </a:lnTo>
                  <a:lnTo>
                    <a:pt x="112" y="424"/>
                  </a:lnTo>
                  <a:lnTo>
                    <a:pt x="116" y="416"/>
                  </a:lnTo>
                  <a:lnTo>
                    <a:pt x="120" y="408"/>
                  </a:lnTo>
                  <a:lnTo>
                    <a:pt x="124" y="396"/>
                  </a:lnTo>
                  <a:lnTo>
                    <a:pt x="128" y="388"/>
                  </a:lnTo>
                  <a:lnTo>
                    <a:pt x="132" y="376"/>
                  </a:lnTo>
                  <a:lnTo>
                    <a:pt x="136" y="364"/>
                  </a:lnTo>
                  <a:lnTo>
                    <a:pt x="140" y="348"/>
                  </a:lnTo>
                  <a:lnTo>
                    <a:pt x="144" y="328"/>
                  </a:lnTo>
                  <a:lnTo>
                    <a:pt x="148" y="308"/>
                  </a:lnTo>
                  <a:lnTo>
                    <a:pt x="152" y="284"/>
                  </a:lnTo>
                  <a:lnTo>
                    <a:pt x="156" y="256"/>
                  </a:lnTo>
                  <a:lnTo>
                    <a:pt x="160" y="228"/>
                  </a:lnTo>
                  <a:lnTo>
                    <a:pt x="164" y="204"/>
                  </a:lnTo>
                  <a:lnTo>
                    <a:pt x="168" y="180"/>
                  </a:lnTo>
                  <a:lnTo>
                    <a:pt x="172" y="156"/>
                  </a:lnTo>
                  <a:lnTo>
                    <a:pt x="176" y="140"/>
                  </a:lnTo>
                  <a:lnTo>
                    <a:pt x="180" y="132"/>
                  </a:lnTo>
                  <a:lnTo>
                    <a:pt x="184" y="124"/>
                  </a:lnTo>
                  <a:lnTo>
                    <a:pt x="188" y="116"/>
                  </a:lnTo>
                  <a:lnTo>
                    <a:pt x="192" y="112"/>
                  </a:lnTo>
                  <a:lnTo>
                    <a:pt x="196" y="100"/>
                  </a:lnTo>
                  <a:lnTo>
                    <a:pt x="200" y="88"/>
                  </a:lnTo>
                  <a:lnTo>
                    <a:pt x="204" y="76"/>
                  </a:lnTo>
                  <a:lnTo>
                    <a:pt x="208" y="56"/>
                  </a:lnTo>
                  <a:lnTo>
                    <a:pt x="212" y="36"/>
                  </a:lnTo>
                  <a:lnTo>
                    <a:pt x="216" y="20"/>
                  </a:lnTo>
                  <a:lnTo>
                    <a:pt x="220" y="8"/>
                  </a:lnTo>
                  <a:lnTo>
                    <a:pt x="224" y="0"/>
                  </a:lnTo>
                  <a:lnTo>
                    <a:pt x="228" y="0"/>
                  </a:lnTo>
                  <a:lnTo>
                    <a:pt x="232" y="4"/>
                  </a:lnTo>
                  <a:lnTo>
                    <a:pt x="236" y="16"/>
                  </a:lnTo>
                  <a:lnTo>
                    <a:pt x="240" y="36"/>
                  </a:lnTo>
                  <a:lnTo>
                    <a:pt x="244" y="56"/>
                  </a:lnTo>
                  <a:lnTo>
                    <a:pt x="248" y="84"/>
                  </a:lnTo>
                  <a:lnTo>
                    <a:pt x="252" y="108"/>
                  </a:lnTo>
                  <a:lnTo>
                    <a:pt x="256" y="136"/>
                  </a:lnTo>
                  <a:lnTo>
                    <a:pt x="260" y="160"/>
                  </a:lnTo>
                  <a:lnTo>
                    <a:pt x="264" y="192"/>
                  </a:lnTo>
                  <a:lnTo>
                    <a:pt x="268" y="224"/>
                  </a:lnTo>
                  <a:lnTo>
                    <a:pt x="272" y="256"/>
                  </a:lnTo>
                  <a:lnTo>
                    <a:pt x="276" y="288"/>
                  </a:lnTo>
                  <a:lnTo>
                    <a:pt x="280" y="320"/>
                  </a:lnTo>
                  <a:lnTo>
                    <a:pt x="284" y="356"/>
                  </a:lnTo>
                  <a:lnTo>
                    <a:pt x="288" y="396"/>
                  </a:lnTo>
                  <a:lnTo>
                    <a:pt x="292" y="432"/>
                  </a:lnTo>
                  <a:lnTo>
                    <a:pt x="296" y="476"/>
                  </a:lnTo>
                  <a:lnTo>
                    <a:pt x="300" y="516"/>
                  </a:lnTo>
                  <a:lnTo>
                    <a:pt x="304" y="556"/>
                  </a:lnTo>
                  <a:lnTo>
                    <a:pt x="308" y="596"/>
                  </a:lnTo>
                  <a:lnTo>
                    <a:pt x="312" y="636"/>
                  </a:lnTo>
                  <a:lnTo>
                    <a:pt x="316" y="668"/>
                  </a:lnTo>
                  <a:lnTo>
                    <a:pt x="320" y="692"/>
                  </a:lnTo>
                  <a:lnTo>
                    <a:pt x="324" y="716"/>
                  </a:lnTo>
                  <a:lnTo>
                    <a:pt x="328" y="728"/>
                  </a:lnTo>
                  <a:lnTo>
                    <a:pt x="332" y="736"/>
                  </a:lnTo>
                  <a:lnTo>
                    <a:pt x="336" y="736"/>
                  </a:lnTo>
                  <a:lnTo>
                    <a:pt x="340" y="732"/>
                  </a:lnTo>
                  <a:lnTo>
                    <a:pt x="344" y="720"/>
                  </a:lnTo>
                  <a:lnTo>
                    <a:pt x="348" y="704"/>
                  </a:lnTo>
                  <a:lnTo>
                    <a:pt x="352" y="692"/>
                  </a:lnTo>
                  <a:lnTo>
                    <a:pt x="356" y="680"/>
                  </a:lnTo>
                  <a:lnTo>
                    <a:pt x="360" y="668"/>
                  </a:lnTo>
                  <a:lnTo>
                    <a:pt x="364" y="664"/>
                  </a:lnTo>
                  <a:lnTo>
                    <a:pt x="368" y="660"/>
                  </a:lnTo>
                  <a:lnTo>
                    <a:pt x="372" y="660"/>
                  </a:lnTo>
                  <a:lnTo>
                    <a:pt x="376" y="664"/>
                  </a:lnTo>
                  <a:lnTo>
                    <a:pt x="380" y="664"/>
                  </a:lnTo>
                  <a:lnTo>
                    <a:pt x="384" y="668"/>
                  </a:lnTo>
                  <a:lnTo>
                    <a:pt x="388" y="668"/>
                  </a:lnTo>
                  <a:lnTo>
                    <a:pt x="392" y="664"/>
                  </a:lnTo>
                  <a:lnTo>
                    <a:pt x="396" y="660"/>
                  </a:lnTo>
                  <a:lnTo>
                    <a:pt x="400" y="648"/>
                  </a:lnTo>
                  <a:lnTo>
                    <a:pt x="404" y="640"/>
                  </a:lnTo>
                  <a:lnTo>
                    <a:pt x="408" y="624"/>
                  </a:lnTo>
                  <a:lnTo>
                    <a:pt x="412" y="612"/>
                  </a:lnTo>
                  <a:lnTo>
                    <a:pt x="416" y="600"/>
                  </a:lnTo>
                  <a:lnTo>
                    <a:pt x="420" y="592"/>
                  </a:lnTo>
                  <a:lnTo>
                    <a:pt x="424" y="588"/>
                  </a:lnTo>
                  <a:lnTo>
                    <a:pt x="428" y="588"/>
                  </a:lnTo>
                  <a:lnTo>
                    <a:pt x="432" y="588"/>
                  </a:lnTo>
                  <a:lnTo>
                    <a:pt x="436" y="596"/>
                  </a:lnTo>
                  <a:lnTo>
                    <a:pt x="440" y="604"/>
                  </a:lnTo>
                  <a:lnTo>
                    <a:pt x="444" y="608"/>
                  </a:lnTo>
                  <a:lnTo>
                    <a:pt x="448" y="616"/>
                  </a:lnTo>
                  <a:lnTo>
                    <a:pt x="452" y="620"/>
                  </a:lnTo>
                  <a:lnTo>
                    <a:pt x="456" y="620"/>
                  </a:lnTo>
                  <a:lnTo>
                    <a:pt x="460" y="616"/>
                  </a:lnTo>
                  <a:lnTo>
                    <a:pt x="464" y="612"/>
                  </a:lnTo>
                  <a:lnTo>
                    <a:pt x="468" y="600"/>
                  </a:lnTo>
                  <a:lnTo>
                    <a:pt x="472" y="584"/>
                  </a:lnTo>
                  <a:lnTo>
                    <a:pt x="476" y="572"/>
                  </a:lnTo>
                  <a:lnTo>
                    <a:pt x="480" y="556"/>
                  </a:lnTo>
                  <a:lnTo>
                    <a:pt x="484" y="540"/>
                  </a:lnTo>
                  <a:lnTo>
                    <a:pt x="488" y="528"/>
                  </a:lnTo>
                  <a:lnTo>
                    <a:pt x="492" y="516"/>
                  </a:lnTo>
                  <a:lnTo>
                    <a:pt x="496" y="504"/>
                  </a:lnTo>
                  <a:lnTo>
                    <a:pt x="500" y="500"/>
                  </a:lnTo>
                  <a:lnTo>
                    <a:pt x="504" y="492"/>
                  </a:lnTo>
                  <a:lnTo>
                    <a:pt x="508" y="484"/>
                  </a:lnTo>
                </a:path>
              </a:pathLst>
            </a:custGeom>
            <a:noFill/>
            <a:ln w="0" cap="rnd">
              <a:solidFill>
                <a:srgbClr val="0000FF"/>
              </a:solidFill>
              <a:prstDash val="sysDot"/>
              <a:round/>
              <a:headEnd/>
              <a:tailEnd/>
            </a:ln>
          </p:spPr>
          <p:txBody>
            <a:bodyPr/>
            <a:lstStyle/>
            <a:p>
              <a:endParaRPr lang="en-US">
                <a:solidFill>
                  <a:srgbClr val="000000"/>
                </a:solidFill>
              </a:endParaRPr>
            </a:p>
          </p:txBody>
        </p:sp>
        <p:sp>
          <p:nvSpPr>
            <p:cNvPr id="20669" name="Freeform 489"/>
            <p:cNvSpPr>
              <a:spLocks/>
            </p:cNvSpPr>
            <p:nvPr/>
          </p:nvSpPr>
          <p:spPr bwMode="auto">
            <a:xfrm>
              <a:off x="3044" y="596"/>
              <a:ext cx="508" cy="768"/>
            </a:xfrm>
            <a:custGeom>
              <a:avLst/>
              <a:gdLst>
                <a:gd name="T0" fmla="*/ 8 w 508"/>
                <a:gd name="T1" fmla="*/ 496 h 768"/>
                <a:gd name="T2" fmla="*/ 20 w 508"/>
                <a:gd name="T3" fmla="*/ 460 h 768"/>
                <a:gd name="T4" fmla="*/ 32 w 508"/>
                <a:gd name="T5" fmla="*/ 472 h 768"/>
                <a:gd name="T6" fmla="*/ 44 w 508"/>
                <a:gd name="T7" fmla="*/ 500 h 768"/>
                <a:gd name="T8" fmla="*/ 56 w 508"/>
                <a:gd name="T9" fmla="*/ 532 h 768"/>
                <a:gd name="T10" fmla="*/ 68 w 508"/>
                <a:gd name="T11" fmla="*/ 548 h 768"/>
                <a:gd name="T12" fmla="*/ 80 w 508"/>
                <a:gd name="T13" fmla="*/ 548 h 768"/>
                <a:gd name="T14" fmla="*/ 92 w 508"/>
                <a:gd name="T15" fmla="*/ 552 h 768"/>
                <a:gd name="T16" fmla="*/ 104 w 508"/>
                <a:gd name="T17" fmla="*/ 576 h 768"/>
                <a:gd name="T18" fmla="*/ 116 w 508"/>
                <a:gd name="T19" fmla="*/ 592 h 768"/>
                <a:gd name="T20" fmla="*/ 128 w 508"/>
                <a:gd name="T21" fmla="*/ 604 h 768"/>
                <a:gd name="T22" fmla="*/ 140 w 508"/>
                <a:gd name="T23" fmla="*/ 600 h 768"/>
                <a:gd name="T24" fmla="*/ 152 w 508"/>
                <a:gd name="T25" fmla="*/ 572 h 768"/>
                <a:gd name="T26" fmla="*/ 164 w 508"/>
                <a:gd name="T27" fmla="*/ 536 h 768"/>
                <a:gd name="T28" fmla="*/ 176 w 508"/>
                <a:gd name="T29" fmla="*/ 508 h 768"/>
                <a:gd name="T30" fmla="*/ 188 w 508"/>
                <a:gd name="T31" fmla="*/ 480 h 768"/>
                <a:gd name="T32" fmla="*/ 200 w 508"/>
                <a:gd name="T33" fmla="*/ 448 h 768"/>
                <a:gd name="T34" fmla="*/ 212 w 508"/>
                <a:gd name="T35" fmla="*/ 400 h 768"/>
                <a:gd name="T36" fmla="*/ 224 w 508"/>
                <a:gd name="T37" fmla="*/ 320 h 768"/>
                <a:gd name="T38" fmla="*/ 236 w 508"/>
                <a:gd name="T39" fmla="*/ 236 h 768"/>
                <a:gd name="T40" fmla="*/ 248 w 508"/>
                <a:gd name="T41" fmla="*/ 164 h 768"/>
                <a:gd name="T42" fmla="*/ 260 w 508"/>
                <a:gd name="T43" fmla="*/ 108 h 768"/>
                <a:gd name="T44" fmla="*/ 272 w 508"/>
                <a:gd name="T45" fmla="*/ 44 h 768"/>
                <a:gd name="T46" fmla="*/ 284 w 508"/>
                <a:gd name="T47" fmla="*/ 4 h 768"/>
                <a:gd name="T48" fmla="*/ 296 w 508"/>
                <a:gd name="T49" fmla="*/ 12 h 768"/>
                <a:gd name="T50" fmla="*/ 308 w 508"/>
                <a:gd name="T51" fmla="*/ 76 h 768"/>
                <a:gd name="T52" fmla="*/ 320 w 508"/>
                <a:gd name="T53" fmla="*/ 164 h 768"/>
                <a:gd name="T54" fmla="*/ 332 w 508"/>
                <a:gd name="T55" fmla="*/ 248 h 768"/>
                <a:gd name="T56" fmla="*/ 344 w 508"/>
                <a:gd name="T57" fmla="*/ 348 h 768"/>
                <a:gd name="T58" fmla="*/ 356 w 508"/>
                <a:gd name="T59" fmla="*/ 456 h 768"/>
                <a:gd name="T60" fmla="*/ 368 w 508"/>
                <a:gd name="T61" fmla="*/ 580 h 768"/>
                <a:gd name="T62" fmla="*/ 380 w 508"/>
                <a:gd name="T63" fmla="*/ 692 h 768"/>
                <a:gd name="T64" fmla="*/ 392 w 508"/>
                <a:gd name="T65" fmla="*/ 760 h 768"/>
                <a:gd name="T66" fmla="*/ 404 w 508"/>
                <a:gd name="T67" fmla="*/ 764 h 768"/>
                <a:gd name="T68" fmla="*/ 416 w 508"/>
                <a:gd name="T69" fmla="*/ 724 h 768"/>
                <a:gd name="T70" fmla="*/ 428 w 508"/>
                <a:gd name="T71" fmla="*/ 696 h 768"/>
                <a:gd name="T72" fmla="*/ 440 w 508"/>
                <a:gd name="T73" fmla="*/ 700 h 768"/>
                <a:gd name="T74" fmla="*/ 452 w 508"/>
                <a:gd name="T75" fmla="*/ 704 h 768"/>
                <a:gd name="T76" fmla="*/ 464 w 508"/>
                <a:gd name="T77" fmla="*/ 692 h 768"/>
                <a:gd name="T78" fmla="*/ 476 w 508"/>
                <a:gd name="T79" fmla="*/ 652 h 768"/>
                <a:gd name="T80" fmla="*/ 488 w 508"/>
                <a:gd name="T81" fmla="*/ 628 h 768"/>
                <a:gd name="T82" fmla="*/ 500 w 508"/>
                <a:gd name="T83" fmla="*/ 632 h 7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8"/>
                <a:gd name="T127" fmla="*/ 0 h 768"/>
                <a:gd name="T128" fmla="*/ 508 w 508"/>
                <a:gd name="T129" fmla="*/ 768 h 76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8" h="768">
                  <a:moveTo>
                    <a:pt x="0" y="604"/>
                  </a:moveTo>
                  <a:lnTo>
                    <a:pt x="4" y="532"/>
                  </a:lnTo>
                  <a:lnTo>
                    <a:pt x="8" y="496"/>
                  </a:lnTo>
                  <a:lnTo>
                    <a:pt x="12" y="476"/>
                  </a:lnTo>
                  <a:lnTo>
                    <a:pt x="16" y="464"/>
                  </a:lnTo>
                  <a:lnTo>
                    <a:pt x="20" y="460"/>
                  </a:lnTo>
                  <a:lnTo>
                    <a:pt x="24" y="460"/>
                  </a:lnTo>
                  <a:lnTo>
                    <a:pt x="28" y="464"/>
                  </a:lnTo>
                  <a:lnTo>
                    <a:pt x="32" y="472"/>
                  </a:lnTo>
                  <a:lnTo>
                    <a:pt x="36" y="480"/>
                  </a:lnTo>
                  <a:lnTo>
                    <a:pt x="40" y="488"/>
                  </a:lnTo>
                  <a:lnTo>
                    <a:pt x="44" y="500"/>
                  </a:lnTo>
                  <a:lnTo>
                    <a:pt x="48" y="512"/>
                  </a:lnTo>
                  <a:lnTo>
                    <a:pt x="52" y="520"/>
                  </a:lnTo>
                  <a:lnTo>
                    <a:pt x="56" y="532"/>
                  </a:lnTo>
                  <a:lnTo>
                    <a:pt x="60" y="540"/>
                  </a:lnTo>
                  <a:lnTo>
                    <a:pt x="64" y="544"/>
                  </a:lnTo>
                  <a:lnTo>
                    <a:pt x="68" y="548"/>
                  </a:lnTo>
                  <a:lnTo>
                    <a:pt x="72" y="548"/>
                  </a:lnTo>
                  <a:lnTo>
                    <a:pt x="76" y="548"/>
                  </a:lnTo>
                  <a:lnTo>
                    <a:pt x="80" y="548"/>
                  </a:lnTo>
                  <a:lnTo>
                    <a:pt x="84" y="548"/>
                  </a:lnTo>
                  <a:lnTo>
                    <a:pt x="88" y="548"/>
                  </a:lnTo>
                  <a:lnTo>
                    <a:pt x="92" y="552"/>
                  </a:lnTo>
                  <a:lnTo>
                    <a:pt x="96" y="560"/>
                  </a:lnTo>
                  <a:lnTo>
                    <a:pt x="100" y="568"/>
                  </a:lnTo>
                  <a:lnTo>
                    <a:pt x="104" y="576"/>
                  </a:lnTo>
                  <a:lnTo>
                    <a:pt x="108" y="580"/>
                  </a:lnTo>
                  <a:lnTo>
                    <a:pt x="112" y="588"/>
                  </a:lnTo>
                  <a:lnTo>
                    <a:pt x="116" y="592"/>
                  </a:lnTo>
                  <a:lnTo>
                    <a:pt x="120" y="596"/>
                  </a:lnTo>
                  <a:lnTo>
                    <a:pt x="124" y="600"/>
                  </a:lnTo>
                  <a:lnTo>
                    <a:pt x="128" y="604"/>
                  </a:lnTo>
                  <a:lnTo>
                    <a:pt x="132" y="604"/>
                  </a:lnTo>
                  <a:lnTo>
                    <a:pt x="136" y="604"/>
                  </a:lnTo>
                  <a:lnTo>
                    <a:pt x="140" y="600"/>
                  </a:lnTo>
                  <a:lnTo>
                    <a:pt x="144" y="592"/>
                  </a:lnTo>
                  <a:lnTo>
                    <a:pt x="148" y="584"/>
                  </a:lnTo>
                  <a:lnTo>
                    <a:pt x="152" y="572"/>
                  </a:lnTo>
                  <a:lnTo>
                    <a:pt x="156" y="560"/>
                  </a:lnTo>
                  <a:lnTo>
                    <a:pt x="160" y="548"/>
                  </a:lnTo>
                  <a:lnTo>
                    <a:pt x="164" y="536"/>
                  </a:lnTo>
                  <a:lnTo>
                    <a:pt x="168" y="528"/>
                  </a:lnTo>
                  <a:lnTo>
                    <a:pt x="172" y="516"/>
                  </a:lnTo>
                  <a:lnTo>
                    <a:pt x="176" y="508"/>
                  </a:lnTo>
                  <a:lnTo>
                    <a:pt x="180" y="500"/>
                  </a:lnTo>
                  <a:lnTo>
                    <a:pt x="184" y="488"/>
                  </a:lnTo>
                  <a:lnTo>
                    <a:pt x="188" y="480"/>
                  </a:lnTo>
                  <a:lnTo>
                    <a:pt x="192" y="472"/>
                  </a:lnTo>
                  <a:lnTo>
                    <a:pt x="196" y="460"/>
                  </a:lnTo>
                  <a:lnTo>
                    <a:pt x="200" y="448"/>
                  </a:lnTo>
                  <a:lnTo>
                    <a:pt x="204" y="436"/>
                  </a:lnTo>
                  <a:lnTo>
                    <a:pt x="208" y="420"/>
                  </a:lnTo>
                  <a:lnTo>
                    <a:pt x="212" y="400"/>
                  </a:lnTo>
                  <a:lnTo>
                    <a:pt x="216" y="376"/>
                  </a:lnTo>
                  <a:lnTo>
                    <a:pt x="220" y="348"/>
                  </a:lnTo>
                  <a:lnTo>
                    <a:pt x="224" y="320"/>
                  </a:lnTo>
                  <a:lnTo>
                    <a:pt x="228" y="292"/>
                  </a:lnTo>
                  <a:lnTo>
                    <a:pt x="232" y="264"/>
                  </a:lnTo>
                  <a:lnTo>
                    <a:pt x="236" y="236"/>
                  </a:lnTo>
                  <a:lnTo>
                    <a:pt x="240" y="212"/>
                  </a:lnTo>
                  <a:lnTo>
                    <a:pt x="244" y="184"/>
                  </a:lnTo>
                  <a:lnTo>
                    <a:pt x="248" y="164"/>
                  </a:lnTo>
                  <a:lnTo>
                    <a:pt x="252" y="144"/>
                  </a:lnTo>
                  <a:lnTo>
                    <a:pt x="256" y="124"/>
                  </a:lnTo>
                  <a:lnTo>
                    <a:pt x="260" y="108"/>
                  </a:lnTo>
                  <a:lnTo>
                    <a:pt x="264" y="88"/>
                  </a:lnTo>
                  <a:lnTo>
                    <a:pt x="268" y="64"/>
                  </a:lnTo>
                  <a:lnTo>
                    <a:pt x="272" y="44"/>
                  </a:lnTo>
                  <a:lnTo>
                    <a:pt x="276" y="28"/>
                  </a:lnTo>
                  <a:lnTo>
                    <a:pt x="280" y="12"/>
                  </a:lnTo>
                  <a:lnTo>
                    <a:pt x="284" y="4"/>
                  </a:lnTo>
                  <a:lnTo>
                    <a:pt x="288" y="0"/>
                  </a:lnTo>
                  <a:lnTo>
                    <a:pt x="292" y="0"/>
                  </a:lnTo>
                  <a:lnTo>
                    <a:pt x="296" y="12"/>
                  </a:lnTo>
                  <a:lnTo>
                    <a:pt x="300" y="28"/>
                  </a:lnTo>
                  <a:lnTo>
                    <a:pt x="304" y="52"/>
                  </a:lnTo>
                  <a:lnTo>
                    <a:pt x="308" y="76"/>
                  </a:lnTo>
                  <a:lnTo>
                    <a:pt x="312" y="108"/>
                  </a:lnTo>
                  <a:lnTo>
                    <a:pt x="316" y="136"/>
                  </a:lnTo>
                  <a:lnTo>
                    <a:pt x="320" y="164"/>
                  </a:lnTo>
                  <a:lnTo>
                    <a:pt x="324" y="188"/>
                  </a:lnTo>
                  <a:lnTo>
                    <a:pt x="328" y="216"/>
                  </a:lnTo>
                  <a:lnTo>
                    <a:pt x="332" y="248"/>
                  </a:lnTo>
                  <a:lnTo>
                    <a:pt x="336" y="280"/>
                  </a:lnTo>
                  <a:lnTo>
                    <a:pt x="340" y="312"/>
                  </a:lnTo>
                  <a:lnTo>
                    <a:pt x="344" y="348"/>
                  </a:lnTo>
                  <a:lnTo>
                    <a:pt x="348" y="380"/>
                  </a:lnTo>
                  <a:lnTo>
                    <a:pt x="352" y="416"/>
                  </a:lnTo>
                  <a:lnTo>
                    <a:pt x="356" y="456"/>
                  </a:lnTo>
                  <a:lnTo>
                    <a:pt x="360" y="496"/>
                  </a:lnTo>
                  <a:lnTo>
                    <a:pt x="364" y="536"/>
                  </a:lnTo>
                  <a:lnTo>
                    <a:pt x="368" y="580"/>
                  </a:lnTo>
                  <a:lnTo>
                    <a:pt x="372" y="620"/>
                  </a:lnTo>
                  <a:lnTo>
                    <a:pt x="376" y="660"/>
                  </a:lnTo>
                  <a:lnTo>
                    <a:pt x="380" y="692"/>
                  </a:lnTo>
                  <a:lnTo>
                    <a:pt x="384" y="724"/>
                  </a:lnTo>
                  <a:lnTo>
                    <a:pt x="388" y="744"/>
                  </a:lnTo>
                  <a:lnTo>
                    <a:pt x="392" y="760"/>
                  </a:lnTo>
                  <a:lnTo>
                    <a:pt x="396" y="768"/>
                  </a:lnTo>
                  <a:lnTo>
                    <a:pt x="400" y="768"/>
                  </a:lnTo>
                  <a:lnTo>
                    <a:pt x="404" y="764"/>
                  </a:lnTo>
                  <a:lnTo>
                    <a:pt x="408" y="752"/>
                  </a:lnTo>
                  <a:lnTo>
                    <a:pt x="412" y="740"/>
                  </a:lnTo>
                  <a:lnTo>
                    <a:pt x="416" y="724"/>
                  </a:lnTo>
                  <a:lnTo>
                    <a:pt x="420" y="712"/>
                  </a:lnTo>
                  <a:lnTo>
                    <a:pt x="424" y="704"/>
                  </a:lnTo>
                  <a:lnTo>
                    <a:pt x="428" y="696"/>
                  </a:lnTo>
                  <a:lnTo>
                    <a:pt x="432" y="696"/>
                  </a:lnTo>
                  <a:lnTo>
                    <a:pt x="436" y="696"/>
                  </a:lnTo>
                  <a:lnTo>
                    <a:pt x="440" y="700"/>
                  </a:lnTo>
                  <a:lnTo>
                    <a:pt x="444" y="704"/>
                  </a:lnTo>
                  <a:lnTo>
                    <a:pt x="448" y="704"/>
                  </a:lnTo>
                  <a:lnTo>
                    <a:pt x="452" y="704"/>
                  </a:lnTo>
                  <a:lnTo>
                    <a:pt x="456" y="704"/>
                  </a:lnTo>
                  <a:lnTo>
                    <a:pt x="460" y="700"/>
                  </a:lnTo>
                  <a:lnTo>
                    <a:pt x="464" y="692"/>
                  </a:lnTo>
                  <a:lnTo>
                    <a:pt x="468" y="680"/>
                  </a:lnTo>
                  <a:lnTo>
                    <a:pt x="472" y="664"/>
                  </a:lnTo>
                  <a:lnTo>
                    <a:pt x="476" y="652"/>
                  </a:lnTo>
                  <a:lnTo>
                    <a:pt x="480" y="640"/>
                  </a:lnTo>
                  <a:lnTo>
                    <a:pt x="484" y="632"/>
                  </a:lnTo>
                  <a:lnTo>
                    <a:pt x="488" y="628"/>
                  </a:lnTo>
                  <a:lnTo>
                    <a:pt x="492" y="624"/>
                  </a:lnTo>
                  <a:lnTo>
                    <a:pt x="496" y="628"/>
                  </a:lnTo>
                  <a:lnTo>
                    <a:pt x="500" y="632"/>
                  </a:lnTo>
                  <a:lnTo>
                    <a:pt x="504" y="640"/>
                  </a:lnTo>
                  <a:lnTo>
                    <a:pt x="508" y="648"/>
                  </a:lnTo>
                </a:path>
              </a:pathLst>
            </a:custGeom>
            <a:noFill/>
            <a:ln w="0" cap="rnd">
              <a:solidFill>
                <a:srgbClr val="007F00"/>
              </a:solidFill>
              <a:prstDash val="sysDot"/>
              <a:round/>
              <a:headEnd/>
              <a:tailEnd/>
            </a:ln>
          </p:spPr>
          <p:txBody>
            <a:bodyPr/>
            <a:lstStyle/>
            <a:p>
              <a:endParaRPr lang="en-US">
                <a:solidFill>
                  <a:srgbClr val="000000"/>
                </a:solidFill>
              </a:endParaRPr>
            </a:p>
          </p:txBody>
        </p:sp>
        <p:sp>
          <p:nvSpPr>
            <p:cNvPr id="20670" name="Freeform 490"/>
            <p:cNvSpPr>
              <a:spLocks/>
            </p:cNvSpPr>
            <p:nvPr/>
          </p:nvSpPr>
          <p:spPr bwMode="auto">
            <a:xfrm>
              <a:off x="3552" y="588"/>
              <a:ext cx="513" cy="780"/>
            </a:xfrm>
            <a:custGeom>
              <a:avLst/>
              <a:gdLst>
                <a:gd name="T0" fmla="*/ 12 w 513"/>
                <a:gd name="T1" fmla="*/ 668 h 780"/>
                <a:gd name="T2" fmla="*/ 24 w 513"/>
                <a:gd name="T3" fmla="*/ 676 h 780"/>
                <a:gd name="T4" fmla="*/ 36 w 513"/>
                <a:gd name="T5" fmla="*/ 664 h 780"/>
                <a:gd name="T6" fmla="*/ 48 w 513"/>
                <a:gd name="T7" fmla="*/ 632 h 780"/>
                <a:gd name="T8" fmla="*/ 60 w 513"/>
                <a:gd name="T9" fmla="*/ 588 h 780"/>
                <a:gd name="T10" fmla="*/ 72 w 513"/>
                <a:gd name="T11" fmla="*/ 552 h 780"/>
                <a:gd name="T12" fmla="*/ 85 w 513"/>
                <a:gd name="T13" fmla="*/ 524 h 780"/>
                <a:gd name="T14" fmla="*/ 97 w 513"/>
                <a:gd name="T15" fmla="*/ 496 h 780"/>
                <a:gd name="T16" fmla="*/ 109 w 513"/>
                <a:gd name="T17" fmla="*/ 452 h 780"/>
                <a:gd name="T18" fmla="*/ 121 w 513"/>
                <a:gd name="T19" fmla="*/ 376 h 780"/>
                <a:gd name="T20" fmla="*/ 133 w 513"/>
                <a:gd name="T21" fmla="*/ 288 h 780"/>
                <a:gd name="T22" fmla="*/ 145 w 513"/>
                <a:gd name="T23" fmla="*/ 208 h 780"/>
                <a:gd name="T24" fmla="*/ 157 w 513"/>
                <a:gd name="T25" fmla="*/ 140 h 780"/>
                <a:gd name="T26" fmla="*/ 169 w 513"/>
                <a:gd name="T27" fmla="*/ 88 h 780"/>
                <a:gd name="T28" fmla="*/ 181 w 513"/>
                <a:gd name="T29" fmla="*/ 28 h 780"/>
                <a:gd name="T30" fmla="*/ 193 w 513"/>
                <a:gd name="T31" fmla="*/ 0 h 780"/>
                <a:gd name="T32" fmla="*/ 205 w 513"/>
                <a:gd name="T33" fmla="*/ 32 h 780"/>
                <a:gd name="T34" fmla="*/ 217 w 513"/>
                <a:gd name="T35" fmla="*/ 112 h 780"/>
                <a:gd name="T36" fmla="*/ 229 w 513"/>
                <a:gd name="T37" fmla="*/ 188 h 780"/>
                <a:gd name="T38" fmla="*/ 241 w 513"/>
                <a:gd name="T39" fmla="*/ 280 h 780"/>
                <a:gd name="T40" fmla="*/ 253 w 513"/>
                <a:gd name="T41" fmla="*/ 380 h 780"/>
                <a:gd name="T42" fmla="*/ 265 w 513"/>
                <a:gd name="T43" fmla="*/ 496 h 780"/>
                <a:gd name="T44" fmla="*/ 277 w 513"/>
                <a:gd name="T45" fmla="*/ 620 h 780"/>
                <a:gd name="T46" fmla="*/ 289 w 513"/>
                <a:gd name="T47" fmla="*/ 724 h 780"/>
                <a:gd name="T48" fmla="*/ 301 w 513"/>
                <a:gd name="T49" fmla="*/ 776 h 780"/>
                <a:gd name="T50" fmla="*/ 313 w 513"/>
                <a:gd name="T51" fmla="*/ 764 h 780"/>
                <a:gd name="T52" fmla="*/ 325 w 513"/>
                <a:gd name="T53" fmla="*/ 724 h 780"/>
                <a:gd name="T54" fmla="*/ 337 w 513"/>
                <a:gd name="T55" fmla="*/ 704 h 780"/>
                <a:gd name="T56" fmla="*/ 349 w 513"/>
                <a:gd name="T57" fmla="*/ 708 h 780"/>
                <a:gd name="T58" fmla="*/ 361 w 513"/>
                <a:gd name="T59" fmla="*/ 712 h 780"/>
                <a:gd name="T60" fmla="*/ 373 w 513"/>
                <a:gd name="T61" fmla="*/ 688 h 780"/>
                <a:gd name="T62" fmla="*/ 385 w 513"/>
                <a:gd name="T63" fmla="*/ 652 h 780"/>
                <a:gd name="T64" fmla="*/ 397 w 513"/>
                <a:gd name="T65" fmla="*/ 632 h 780"/>
                <a:gd name="T66" fmla="*/ 409 w 513"/>
                <a:gd name="T67" fmla="*/ 648 h 780"/>
                <a:gd name="T68" fmla="*/ 421 w 513"/>
                <a:gd name="T69" fmla="*/ 668 h 780"/>
                <a:gd name="T70" fmla="*/ 433 w 513"/>
                <a:gd name="T71" fmla="*/ 676 h 780"/>
                <a:gd name="T72" fmla="*/ 445 w 513"/>
                <a:gd name="T73" fmla="*/ 668 h 780"/>
                <a:gd name="T74" fmla="*/ 457 w 513"/>
                <a:gd name="T75" fmla="*/ 636 h 780"/>
                <a:gd name="T76" fmla="*/ 469 w 513"/>
                <a:gd name="T77" fmla="*/ 592 h 780"/>
                <a:gd name="T78" fmla="*/ 481 w 513"/>
                <a:gd name="T79" fmla="*/ 556 h 780"/>
                <a:gd name="T80" fmla="*/ 493 w 513"/>
                <a:gd name="T81" fmla="*/ 528 h 780"/>
                <a:gd name="T82" fmla="*/ 505 w 513"/>
                <a:gd name="T83" fmla="*/ 500 h 78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3"/>
                <a:gd name="T127" fmla="*/ 0 h 780"/>
                <a:gd name="T128" fmla="*/ 513 w 513"/>
                <a:gd name="T129" fmla="*/ 780 h 78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3" h="780">
                  <a:moveTo>
                    <a:pt x="0" y="656"/>
                  </a:moveTo>
                  <a:lnTo>
                    <a:pt x="8" y="664"/>
                  </a:lnTo>
                  <a:lnTo>
                    <a:pt x="12" y="668"/>
                  </a:lnTo>
                  <a:lnTo>
                    <a:pt x="16" y="672"/>
                  </a:lnTo>
                  <a:lnTo>
                    <a:pt x="20" y="672"/>
                  </a:lnTo>
                  <a:lnTo>
                    <a:pt x="24" y="676"/>
                  </a:lnTo>
                  <a:lnTo>
                    <a:pt x="28" y="672"/>
                  </a:lnTo>
                  <a:lnTo>
                    <a:pt x="32" y="672"/>
                  </a:lnTo>
                  <a:lnTo>
                    <a:pt x="36" y="664"/>
                  </a:lnTo>
                  <a:lnTo>
                    <a:pt x="40" y="656"/>
                  </a:lnTo>
                  <a:lnTo>
                    <a:pt x="44" y="644"/>
                  </a:lnTo>
                  <a:lnTo>
                    <a:pt x="48" y="632"/>
                  </a:lnTo>
                  <a:lnTo>
                    <a:pt x="52" y="616"/>
                  </a:lnTo>
                  <a:lnTo>
                    <a:pt x="56" y="600"/>
                  </a:lnTo>
                  <a:lnTo>
                    <a:pt x="60" y="588"/>
                  </a:lnTo>
                  <a:lnTo>
                    <a:pt x="64" y="572"/>
                  </a:lnTo>
                  <a:lnTo>
                    <a:pt x="68" y="564"/>
                  </a:lnTo>
                  <a:lnTo>
                    <a:pt x="72" y="552"/>
                  </a:lnTo>
                  <a:lnTo>
                    <a:pt x="76" y="544"/>
                  </a:lnTo>
                  <a:lnTo>
                    <a:pt x="81" y="536"/>
                  </a:lnTo>
                  <a:lnTo>
                    <a:pt x="85" y="524"/>
                  </a:lnTo>
                  <a:lnTo>
                    <a:pt x="89" y="516"/>
                  </a:lnTo>
                  <a:lnTo>
                    <a:pt x="93" y="508"/>
                  </a:lnTo>
                  <a:lnTo>
                    <a:pt x="97" y="496"/>
                  </a:lnTo>
                  <a:lnTo>
                    <a:pt x="101" y="484"/>
                  </a:lnTo>
                  <a:lnTo>
                    <a:pt x="105" y="468"/>
                  </a:lnTo>
                  <a:lnTo>
                    <a:pt x="109" y="452"/>
                  </a:lnTo>
                  <a:lnTo>
                    <a:pt x="113" y="428"/>
                  </a:lnTo>
                  <a:lnTo>
                    <a:pt x="117" y="404"/>
                  </a:lnTo>
                  <a:lnTo>
                    <a:pt x="121" y="376"/>
                  </a:lnTo>
                  <a:lnTo>
                    <a:pt x="125" y="348"/>
                  </a:lnTo>
                  <a:lnTo>
                    <a:pt x="129" y="320"/>
                  </a:lnTo>
                  <a:lnTo>
                    <a:pt x="133" y="288"/>
                  </a:lnTo>
                  <a:lnTo>
                    <a:pt x="137" y="260"/>
                  </a:lnTo>
                  <a:lnTo>
                    <a:pt x="141" y="232"/>
                  </a:lnTo>
                  <a:lnTo>
                    <a:pt x="145" y="208"/>
                  </a:lnTo>
                  <a:lnTo>
                    <a:pt x="149" y="184"/>
                  </a:lnTo>
                  <a:lnTo>
                    <a:pt x="153" y="160"/>
                  </a:lnTo>
                  <a:lnTo>
                    <a:pt x="157" y="140"/>
                  </a:lnTo>
                  <a:lnTo>
                    <a:pt x="161" y="124"/>
                  </a:lnTo>
                  <a:lnTo>
                    <a:pt x="165" y="108"/>
                  </a:lnTo>
                  <a:lnTo>
                    <a:pt x="169" y="88"/>
                  </a:lnTo>
                  <a:lnTo>
                    <a:pt x="173" y="68"/>
                  </a:lnTo>
                  <a:lnTo>
                    <a:pt x="177" y="48"/>
                  </a:lnTo>
                  <a:lnTo>
                    <a:pt x="181" y="28"/>
                  </a:lnTo>
                  <a:lnTo>
                    <a:pt x="185" y="16"/>
                  </a:lnTo>
                  <a:lnTo>
                    <a:pt x="189" y="4"/>
                  </a:lnTo>
                  <a:lnTo>
                    <a:pt x="193" y="0"/>
                  </a:lnTo>
                  <a:lnTo>
                    <a:pt x="197" y="4"/>
                  </a:lnTo>
                  <a:lnTo>
                    <a:pt x="201" y="16"/>
                  </a:lnTo>
                  <a:lnTo>
                    <a:pt x="205" y="32"/>
                  </a:lnTo>
                  <a:lnTo>
                    <a:pt x="209" y="56"/>
                  </a:lnTo>
                  <a:lnTo>
                    <a:pt x="213" y="80"/>
                  </a:lnTo>
                  <a:lnTo>
                    <a:pt x="217" y="112"/>
                  </a:lnTo>
                  <a:lnTo>
                    <a:pt x="221" y="140"/>
                  </a:lnTo>
                  <a:lnTo>
                    <a:pt x="225" y="164"/>
                  </a:lnTo>
                  <a:lnTo>
                    <a:pt x="229" y="188"/>
                  </a:lnTo>
                  <a:lnTo>
                    <a:pt x="233" y="216"/>
                  </a:lnTo>
                  <a:lnTo>
                    <a:pt x="237" y="248"/>
                  </a:lnTo>
                  <a:lnTo>
                    <a:pt x="241" y="280"/>
                  </a:lnTo>
                  <a:lnTo>
                    <a:pt x="245" y="312"/>
                  </a:lnTo>
                  <a:lnTo>
                    <a:pt x="249" y="348"/>
                  </a:lnTo>
                  <a:lnTo>
                    <a:pt x="253" y="380"/>
                  </a:lnTo>
                  <a:lnTo>
                    <a:pt x="257" y="416"/>
                  </a:lnTo>
                  <a:lnTo>
                    <a:pt x="261" y="456"/>
                  </a:lnTo>
                  <a:lnTo>
                    <a:pt x="265" y="496"/>
                  </a:lnTo>
                  <a:lnTo>
                    <a:pt x="269" y="536"/>
                  </a:lnTo>
                  <a:lnTo>
                    <a:pt x="273" y="576"/>
                  </a:lnTo>
                  <a:lnTo>
                    <a:pt x="277" y="620"/>
                  </a:lnTo>
                  <a:lnTo>
                    <a:pt x="281" y="660"/>
                  </a:lnTo>
                  <a:lnTo>
                    <a:pt x="285" y="692"/>
                  </a:lnTo>
                  <a:lnTo>
                    <a:pt x="289" y="724"/>
                  </a:lnTo>
                  <a:lnTo>
                    <a:pt x="293" y="748"/>
                  </a:lnTo>
                  <a:lnTo>
                    <a:pt x="297" y="768"/>
                  </a:lnTo>
                  <a:lnTo>
                    <a:pt x="301" y="776"/>
                  </a:lnTo>
                  <a:lnTo>
                    <a:pt x="305" y="780"/>
                  </a:lnTo>
                  <a:lnTo>
                    <a:pt x="309" y="772"/>
                  </a:lnTo>
                  <a:lnTo>
                    <a:pt x="313" y="764"/>
                  </a:lnTo>
                  <a:lnTo>
                    <a:pt x="317" y="748"/>
                  </a:lnTo>
                  <a:lnTo>
                    <a:pt x="321" y="736"/>
                  </a:lnTo>
                  <a:lnTo>
                    <a:pt x="325" y="724"/>
                  </a:lnTo>
                  <a:lnTo>
                    <a:pt x="329" y="712"/>
                  </a:lnTo>
                  <a:lnTo>
                    <a:pt x="333" y="708"/>
                  </a:lnTo>
                  <a:lnTo>
                    <a:pt x="337" y="704"/>
                  </a:lnTo>
                  <a:lnTo>
                    <a:pt x="341" y="704"/>
                  </a:lnTo>
                  <a:lnTo>
                    <a:pt x="345" y="708"/>
                  </a:lnTo>
                  <a:lnTo>
                    <a:pt x="349" y="708"/>
                  </a:lnTo>
                  <a:lnTo>
                    <a:pt x="353" y="712"/>
                  </a:lnTo>
                  <a:lnTo>
                    <a:pt x="357" y="716"/>
                  </a:lnTo>
                  <a:lnTo>
                    <a:pt x="361" y="712"/>
                  </a:lnTo>
                  <a:lnTo>
                    <a:pt x="365" y="708"/>
                  </a:lnTo>
                  <a:lnTo>
                    <a:pt x="369" y="700"/>
                  </a:lnTo>
                  <a:lnTo>
                    <a:pt x="373" y="688"/>
                  </a:lnTo>
                  <a:lnTo>
                    <a:pt x="377" y="676"/>
                  </a:lnTo>
                  <a:lnTo>
                    <a:pt x="381" y="664"/>
                  </a:lnTo>
                  <a:lnTo>
                    <a:pt x="385" y="652"/>
                  </a:lnTo>
                  <a:lnTo>
                    <a:pt x="389" y="640"/>
                  </a:lnTo>
                  <a:lnTo>
                    <a:pt x="393" y="636"/>
                  </a:lnTo>
                  <a:lnTo>
                    <a:pt x="397" y="632"/>
                  </a:lnTo>
                  <a:lnTo>
                    <a:pt x="401" y="636"/>
                  </a:lnTo>
                  <a:lnTo>
                    <a:pt x="405" y="640"/>
                  </a:lnTo>
                  <a:lnTo>
                    <a:pt x="409" y="648"/>
                  </a:lnTo>
                  <a:lnTo>
                    <a:pt x="413" y="656"/>
                  </a:lnTo>
                  <a:lnTo>
                    <a:pt x="417" y="660"/>
                  </a:lnTo>
                  <a:lnTo>
                    <a:pt x="421" y="668"/>
                  </a:lnTo>
                  <a:lnTo>
                    <a:pt x="425" y="672"/>
                  </a:lnTo>
                  <a:lnTo>
                    <a:pt x="429" y="672"/>
                  </a:lnTo>
                  <a:lnTo>
                    <a:pt x="433" y="676"/>
                  </a:lnTo>
                  <a:lnTo>
                    <a:pt x="437" y="676"/>
                  </a:lnTo>
                  <a:lnTo>
                    <a:pt x="441" y="672"/>
                  </a:lnTo>
                  <a:lnTo>
                    <a:pt x="445" y="668"/>
                  </a:lnTo>
                  <a:lnTo>
                    <a:pt x="449" y="660"/>
                  </a:lnTo>
                  <a:lnTo>
                    <a:pt x="453" y="648"/>
                  </a:lnTo>
                  <a:lnTo>
                    <a:pt x="457" y="636"/>
                  </a:lnTo>
                  <a:lnTo>
                    <a:pt x="461" y="620"/>
                  </a:lnTo>
                  <a:lnTo>
                    <a:pt x="465" y="604"/>
                  </a:lnTo>
                  <a:lnTo>
                    <a:pt x="469" y="592"/>
                  </a:lnTo>
                  <a:lnTo>
                    <a:pt x="473" y="576"/>
                  </a:lnTo>
                  <a:lnTo>
                    <a:pt x="477" y="564"/>
                  </a:lnTo>
                  <a:lnTo>
                    <a:pt x="481" y="556"/>
                  </a:lnTo>
                  <a:lnTo>
                    <a:pt x="485" y="544"/>
                  </a:lnTo>
                  <a:lnTo>
                    <a:pt x="489" y="536"/>
                  </a:lnTo>
                  <a:lnTo>
                    <a:pt x="493" y="528"/>
                  </a:lnTo>
                  <a:lnTo>
                    <a:pt x="497" y="520"/>
                  </a:lnTo>
                  <a:lnTo>
                    <a:pt x="501" y="508"/>
                  </a:lnTo>
                  <a:lnTo>
                    <a:pt x="505" y="500"/>
                  </a:lnTo>
                  <a:lnTo>
                    <a:pt x="509" y="488"/>
                  </a:lnTo>
                  <a:lnTo>
                    <a:pt x="513" y="472"/>
                  </a:lnTo>
                </a:path>
              </a:pathLst>
            </a:custGeom>
            <a:noFill/>
            <a:ln w="0" cap="rnd">
              <a:solidFill>
                <a:srgbClr val="007F00"/>
              </a:solidFill>
              <a:prstDash val="sysDot"/>
              <a:round/>
              <a:headEnd/>
              <a:tailEnd/>
            </a:ln>
          </p:spPr>
          <p:txBody>
            <a:bodyPr/>
            <a:lstStyle/>
            <a:p>
              <a:endParaRPr lang="en-US">
                <a:solidFill>
                  <a:srgbClr val="000000"/>
                </a:solidFill>
              </a:endParaRPr>
            </a:p>
          </p:txBody>
        </p:sp>
        <p:sp>
          <p:nvSpPr>
            <p:cNvPr id="20671" name="Freeform 492"/>
            <p:cNvSpPr>
              <a:spLocks/>
            </p:cNvSpPr>
            <p:nvPr/>
          </p:nvSpPr>
          <p:spPr bwMode="auto">
            <a:xfrm>
              <a:off x="3044" y="592"/>
              <a:ext cx="508" cy="780"/>
            </a:xfrm>
            <a:custGeom>
              <a:avLst/>
              <a:gdLst>
                <a:gd name="T0" fmla="*/ 8 w 508"/>
                <a:gd name="T1" fmla="*/ 536 h 780"/>
                <a:gd name="T2" fmla="*/ 20 w 508"/>
                <a:gd name="T3" fmla="*/ 564 h 780"/>
                <a:gd name="T4" fmla="*/ 32 w 508"/>
                <a:gd name="T5" fmla="*/ 636 h 780"/>
                <a:gd name="T6" fmla="*/ 44 w 508"/>
                <a:gd name="T7" fmla="*/ 704 h 780"/>
                <a:gd name="T8" fmla="*/ 56 w 508"/>
                <a:gd name="T9" fmla="*/ 752 h 780"/>
                <a:gd name="T10" fmla="*/ 68 w 508"/>
                <a:gd name="T11" fmla="*/ 764 h 780"/>
                <a:gd name="T12" fmla="*/ 80 w 508"/>
                <a:gd name="T13" fmla="*/ 740 h 780"/>
                <a:gd name="T14" fmla="*/ 92 w 508"/>
                <a:gd name="T15" fmla="*/ 712 h 780"/>
                <a:gd name="T16" fmla="*/ 104 w 508"/>
                <a:gd name="T17" fmla="*/ 700 h 780"/>
                <a:gd name="T18" fmla="*/ 116 w 508"/>
                <a:gd name="T19" fmla="*/ 696 h 780"/>
                <a:gd name="T20" fmla="*/ 128 w 508"/>
                <a:gd name="T21" fmla="*/ 688 h 780"/>
                <a:gd name="T22" fmla="*/ 140 w 508"/>
                <a:gd name="T23" fmla="*/ 676 h 780"/>
                <a:gd name="T24" fmla="*/ 152 w 508"/>
                <a:gd name="T25" fmla="*/ 652 h 780"/>
                <a:gd name="T26" fmla="*/ 164 w 508"/>
                <a:gd name="T27" fmla="*/ 636 h 780"/>
                <a:gd name="T28" fmla="*/ 176 w 508"/>
                <a:gd name="T29" fmla="*/ 640 h 780"/>
                <a:gd name="T30" fmla="*/ 188 w 508"/>
                <a:gd name="T31" fmla="*/ 648 h 780"/>
                <a:gd name="T32" fmla="*/ 200 w 508"/>
                <a:gd name="T33" fmla="*/ 652 h 780"/>
                <a:gd name="T34" fmla="*/ 212 w 508"/>
                <a:gd name="T35" fmla="*/ 636 h 780"/>
                <a:gd name="T36" fmla="*/ 224 w 508"/>
                <a:gd name="T37" fmla="*/ 596 h 780"/>
                <a:gd name="T38" fmla="*/ 236 w 508"/>
                <a:gd name="T39" fmla="*/ 556 h 780"/>
                <a:gd name="T40" fmla="*/ 248 w 508"/>
                <a:gd name="T41" fmla="*/ 528 h 780"/>
                <a:gd name="T42" fmla="*/ 260 w 508"/>
                <a:gd name="T43" fmla="*/ 492 h 780"/>
                <a:gd name="T44" fmla="*/ 272 w 508"/>
                <a:gd name="T45" fmla="*/ 436 h 780"/>
                <a:gd name="T46" fmla="*/ 284 w 508"/>
                <a:gd name="T47" fmla="*/ 352 h 780"/>
                <a:gd name="T48" fmla="*/ 296 w 508"/>
                <a:gd name="T49" fmla="*/ 264 h 780"/>
                <a:gd name="T50" fmla="*/ 308 w 508"/>
                <a:gd name="T51" fmla="*/ 184 h 780"/>
                <a:gd name="T52" fmla="*/ 320 w 508"/>
                <a:gd name="T53" fmla="*/ 128 h 780"/>
                <a:gd name="T54" fmla="*/ 332 w 508"/>
                <a:gd name="T55" fmla="*/ 76 h 780"/>
                <a:gd name="T56" fmla="*/ 344 w 508"/>
                <a:gd name="T57" fmla="*/ 20 h 780"/>
                <a:gd name="T58" fmla="*/ 356 w 508"/>
                <a:gd name="T59" fmla="*/ 0 h 780"/>
                <a:gd name="T60" fmla="*/ 368 w 508"/>
                <a:gd name="T61" fmla="*/ 44 h 780"/>
                <a:gd name="T62" fmla="*/ 380 w 508"/>
                <a:gd name="T63" fmla="*/ 124 h 780"/>
                <a:gd name="T64" fmla="*/ 392 w 508"/>
                <a:gd name="T65" fmla="*/ 220 h 780"/>
                <a:gd name="T66" fmla="*/ 404 w 508"/>
                <a:gd name="T67" fmla="*/ 320 h 780"/>
                <a:gd name="T68" fmla="*/ 416 w 508"/>
                <a:gd name="T69" fmla="*/ 424 h 780"/>
                <a:gd name="T70" fmla="*/ 428 w 508"/>
                <a:gd name="T71" fmla="*/ 544 h 780"/>
                <a:gd name="T72" fmla="*/ 440 w 508"/>
                <a:gd name="T73" fmla="*/ 664 h 780"/>
                <a:gd name="T74" fmla="*/ 452 w 508"/>
                <a:gd name="T75" fmla="*/ 752 h 780"/>
                <a:gd name="T76" fmla="*/ 464 w 508"/>
                <a:gd name="T77" fmla="*/ 780 h 780"/>
                <a:gd name="T78" fmla="*/ 476 w 508"/>
                <a:gd name="T79" fmla="*/ 748 h 780"/>
                <a:gd name="T80" fmla="*/ 488 w 508"/>
                <a:gd name="T81" fmla="*/ 712 h 780"/>
                <a:gd name="T82" fmla="*/ 500 w 508"/>
                <a:gd name="T83" fmla="*/ 704 h 78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8"/>
                <a:gd name="T127" fmla="*/ 0 h 780"/>
                <a:gd name="T128" fmla="*/ 508 w 508"/>
                <a:gd name="T129" fmla="*/ 780 h 78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8" h="780">
                  <a:moveTo>
                    <a:pt x="0" y="608"/>
                  </a:moveTo>
                  <a:lnTo>
                    <a:pt x="4" y="552"/>
                  </a:lnTo>
                  <a:lnTo>
                    <a:pt x="8" y="536"/>
                  </a:lnTo>
                  <a:lnTo>
                    <a:pt x="12" y="536"/>
                  </a:lnTo>
                  <a:lnTo>
                    <a:pt x="16" y="548"/>
                  </a:lnTo>
                  <a:lnTo>
                    <a:pt x="20" y="564"/>
                  </a:lnTo>
                  <a:lnTo>
                    <a:pt x="24" y="588"/>
                  </a:lnTo>
                  <a:lnTo>
                    <a:pt x="28" y="612"/>
                  </a:lnTo>
                  <a:lnTo>
                    <a:pt x="32" y="636"/>
                  </a:lnTo>
                  <a:lnTo>
                    <a:pt x="36" y="660"/>
                  </a:lnTo>
                  <a:lnTo>
                    <a:pt x="40" y="684"/>
                  </a:lnTo>
                  <a:lnTo>
                    <a:pt x="44" y="704"/>
                  </a:lnTo>
                  <a:lnTo>
                    <a:pt x="48" y="724"/>
                  </a:lnTo>
                  <a:lnTo>
                    <a:pt x="52" y="740"/>
                  </a:lnTo>
                  <a:lnTo>
                    <a:pt x="56" y="752"/>
                  </a:lnTo>
                  <a:lnTo>
                    <a:pt x="60" y="764"/>
                  </a:lnTo>
                  <a:lnTo>
                    <a:pt x="64" y="764"/>
                  </a:lnTo>
                  <a:lnTo>
                    <a:pt x="68" y="764"/>
                  </a:lnTo>
                  <a:lnTo>
                    <a:pt x="72" y="760"/>
                  </a:lnTo>
                  <a:lnTo>
                    <a:pt x="76" y="748"/>
                  </a:lnTo>
                  <a:lnTo>
                    <a:pt x="80" y="740"/>
                  </a:lnTo>
                  <a:lnTo>
                    <a:pt x="84" y="728"/>
                  </a:lnTo>
                  <a:lnTo>
                    <a:pt x="88" y="720"/>
                  </a:lnTo>
                  <a:lnTo>
                    <a:pt x="92" y="712"/>
                  </a:lnTo>
                  <a:lnTo>
                    <a:pt x="96" y="708"/>
                  </a:lnTo>
                  <a:lnTo>
                    <a:pt x="100" y="704"/>
                  </a:lnTo>
                  <a:lnTo>
                    <a:pt x="104" y="700"/>
                  </a:lnTo>
                  <a:lnTo>
                    <a:pt x="108" y="700"/>
                  </a:lnTo>
                  <a:lnTo>
                    <a:pt x="112" y="696"/>
                  </a:lnTo>
                  <a:lnTo>
                    <a:pt x="116" y="696"/>
                  </a:lnTo>
                  <a:lnTo>
                    <a:pt x="120" y="696"/>
                  </a:lnTo>
                  <a:lnTo>
                    <a:pt x="124" y="692"/>
                  </a:lnTo>
                  <a:lnTo>
                    <a:pt x="128" y="688"/>
                  </a:lnTo>
                  <a:lnTo>
                    <a:pt x="132" y="688"/>
                  </a:lnTo>
                  <a:lnTo>
                    <a:pt x="136" y="684"/>
                  </a:lnTo>
                  <a:lnTo>
                    <a:pt x="140" y="676"/>
                  </a:lnTo>
                  <a:lnTo>
                    <a:pt x="144" y="672"/>
                  </a:lnTo>
                  <a:lnTo>
                    <a:pt x="148" y="664"/>
                  </a:lnTo>
                  <a:lnTo>
                    <a:pt x="152" y="652"/>
                  </a:lnTo>
                  <a:lnTo>
                    <a:pt x="156" y="648"/>
                  </a:lnTo>
                  <a:lnTo>
                    <a:pt x="160" y="640"/>
                  </a:lnTo>
                  <a:lnTo>
                    <a:pt x="164" y="636"/>
                  </a:lnTo>
                  <a:lnTo>
                    <a:pt x="168" y="636"/>
                  </a:lnTo>
                  <a:lnTo>
                    <a:pt x="172" y="640"/>
                  </a:lnTo>
                  <a:lnTo>
                    <a:pt x="176" y="640"/>
                  </a:lnTo>
                  <a:lnTo>
                    <a:pt x="180" y="644"/>
                  </a:lnTo>
                  <a:lnTo>
                    <a:pt x="184" y="648"/>
                  </a:lnTo>
                  <a:lnTo>
                    <a:pt x="188" y="648"/>
                  </a:lnTo>
                  <a:lnTo>
                    <a:pt x="192" y="652"/>
                  </a:lnTo>
                  <a:lnTo>
                    <a:pt x="196" y="652"/>
                  </a:lnTo>
                  <a:lnTo>
                    <a:pt x="200" y="652"/>
                  </a:lnTo>
                  <a:lnTo>
                    <a:pt x="204" y="648"/>
                  </a:lnTo>
                  <a:lnTo>
                    <a:pt x="208" y="644"/>
                  </a:lnTo>
                  <a:lnTo>
                    <a:pt x="212" y="636"/>
                  </a:lnTo>
                  <a:lnTo>
                    <a:pt x="216" y="624"/>
                  </a:lnTo>
                  <a:lnTo>
                    <a:pt x="220" y="612"/>
                  </a:lnTo>
                  <a:lnTo>
                    <a:pt x="224" y="596"/>
                  </a:lnTo>
                  <a:lnTo>
                    <a:pt x="228" y="580"/>
                  </a:lnTo>
                  <a:lnTo>
                    <a:pt x="232" y="568"/>
                  </a:lnTo>
                  <a:lnTo>
                    <a:pt x="236" y="556"/>
                  </a:lnTo>
                  <a:lnTo>
                    <a:pt x="240" y="548"/>
                  </a:lnTo>
                  <a:lnTo>
                    <a:pt x="244" y="536"/>
                  </a:lnTo>
                  <a:lnTo>
                    <a:pt x="248" y="528"/>
                  </a:lnTo>
                  <a:lnTo>
                    <a:pt x="252" y="516"/>
                  </a:lnTo>
                  <a:lnTo>
                    <a:pt x="256" y="508"/>
                  </a:lnTo>
                  <a:lnTo>
                    <a:pt x="260" y="492"/>
                  </a:lnTo>
                  <a:lnTo>
                    <a:pt x="264" y="476"/>
                  </a:lnTo>
                  <a:lnTo>
                    <a:pt x="268" y="456"/>
                  </a:lnTo>
                  <a:lnTo>
                    <a:pt x="272" y="436"/>
                  </a:lnTo>
                  <a:lnTo>
                    <a:pt x="276" y="408"/>
                  </a:lnTo>
                  <a:lnTo>
                    <a:pt x="280" y="380"/>
                  </a:lnTo>
                  <a:lnTo>
                    <a:pt x="284" y="352"/>
                  </a:lnTo>
                  <a:lnTo>
                    <a:pt x="288" y="320"/>
                  </a:lnTo>
                  <a:lnTo>
                    <a:pt x="292" y="292"/>
                  </a:lnTo>
                  <a:lnTo>
                    <a:pt x="296" y="264"/>
                  </a:lnTo>
                  <a:lnTo>
                    <a:pt x="300" y="236"/>
                  </a:lnTo>
                  <a:lnTo>
                    <a:pt x="304" y="208"/>
                  </a:lnTo>
                  <a:lnTo>
                    <a:pt x="308" y="184"/>
                  </a:lnTo>
                  <a:lnTo>
                    <a:pt x="312" y="164"/>
                  </a:lnTo>
                  <a:lnTo>
                    <a:pt x="316" y="144"/>
                  </a:lnTo>
                  <a:lnTo>
                    <a:pt x="320" y="128"/>
                  </a:lnTo>
                  <a:lnTo>
                    <a:pt x="324" y="112"/>
                  </a:lnTo>
                  <a:lnTo>
                    <a:pt x="328" y="96"/>
                  </a:lnTo>
                  <a:lnTo>
                    <a:pt x="332" y="76"/>
                  </a:lnTo>
                  <a:lnTo>
                    <a:pt x="336" y="56"/>
                  </a:lnTo>
                  <a:lnTo>
                    <a:pt x="340" y="36"/>
                  </a:lnTo>
                  <a:lnTo>
                    <a:pt x="344" y="20"/>
                  </a:lnTo>
                  <a:lnTo>
                    <a:pt x="348" y="8"/>
                  </a:lnTo>
                  <a:lnTo>
                    <a:pt x="352" y="0"/>
                  </a:lnTo>
                  <a:lnTo>
                    <a:pt x="356" y="0"/>
                  </a:lnTo>
                  <a:lnTo>
                    <a:pt x="360" y="8"/>
                  </a:lnTo>
                  <a:lnTo>
                    <a:pt x="364" y="24"/>
                  </a:lnTo>
                  <a:lnTo>
                    <a:pt x="368" y="44"/>
                  </a:lnTo>
                  <a:lnTo>
                    <a:pt x="372" y="68"/>
                  </a:lnTo>
                  <a:lnTo>
                    <a:pt x="376" y="96"/>
                  </a:lnTo>
                  <a:lnTo>
                    <a:pt x="380" y="124"/>
                  </a:lnTo>
                  <a:lnTo>
                    <a:pt x="384" y="156"/>
                  </a:lnTo>
                  <a:lnTo>
                    <a:pt x="388" y="188"/>
                  </a:lnTo>
                  <a:lnTo>
                    <a:pt x="392" y="220"/>
                  </a:lnTo>
                  <a:lnTo>
                    <a:pt x="396" y="252"/>
                  </a:lnTo>
                  <a:lnTo>
                    <a:pt x="400" y="288"/>
                  </a:lnTo>
                  <a:lnTo>
                    <a:pt x="404" y="320"/>
                  </a:lnTo>
                  <a:lnTo>
                    <a:pt x="408" y="352"/>
                  </a:lnTo>
                  <a:lnTo>
                    <a:pt x="412" y="388"/>
                  </a:lnTo>
                  <a:lnTo>
                    <a:pt x="416" y="424"/>
                  </a:lnTo>
                  <a:lnTo>
                    <a:pt x="420" y="464"/>
                  </a:lnTo>
                  <a:lnTo>
                    <a:pt x="424" y="504"/>
                  </a:lnTo>
                  <a:lnTo>
                    <a:pt x="428" y="544"/>
                  </a:lnTo>
                  <a:lnTo>
                    <a:pt x="432" y="584"/>
                  </a:lnTo>
                  <a:lnTo>
                    <a:pt x="436" y="628"/>
                  </a:lnTo>
                  <a:lnTo>
                    <a:pt x="440" y="664"/>
                  </a:lnTo>
                  <a:lnTo>
                    <a:pt x="444" y="700"/>
                  </a:lnTo>
                  <a:lnTo>
                    <a:pt x="448" y="732"/>
                  </a:lnTo>
                  <a:lnTo>
                    <a:pt x="452" y="752"/>
                  </a:lnTo>
                  <a:lnTo>
                    <a:pt x="456" y="772"/>
                  </a:lnTo>
                  <a:lnTo>
                    <a:pt x="460" y="780"/>
                  </a:lnTo>
                  <a:lnTo>
                    <a:pt x="464" y="780"/>
                  </a:lnTo>
                  <a:lnTo>
                    <a:pt x="468" y="772"/>
                  </a:lnTo>
                  <a:lnTo>
                    <a:pt x="472" y="764"/>
                  </a:lnTo>
                  <a:lnTo>
                    <a:pt x="476" y="748"/>
                  </a:lnTo>
                  <a:lnTo>
                    <a:pt x="480" y="732"/>
                  </a:lnTo>
                  <a:lnTo>
                    <a:pt x="484" y="720"/>
                  </a:lnTo>
                  <a:lnTo>
                    <a:pt x="488" y="712"/>
                  </a:lnTo>
                  <a:lnTo>
                    <a:pt x="492" y="704"/>
                  </a:lnTo>
                  <a:lnTo>
                    <a:pt x="496" y="700"/>
                  </a:lnTo>
                  <a:lnTo>
                    <a:pt x="500" y="704"/>
                  </a:lnTo>
                  <a:lnTo>
                    <a:pt x="504" y="704"/>
                  </a:lnTo>
                  <a:lnTo>
                    <a:pt x="508" y="708"/>
                  </a:lnTo>
                </a:path>
              </a:pathLst>
            </a:custGeom>
            <a:noFill/>
            <a:ln w="28575" cap="rnd">
              <a:solidFill>
                <a:srgbClr val="FF0000"/>
              </a:solidFill>
              <a:prstDash val="sysDot"/>
              <a:round/>
              <a:headEnd/>
              <a:tailEnd/>
            </a:ln>
          </p:spPr>
          <p:txBody>
            <a:bodyPr/>
            <a:lstStyle/>
            <a:p>
              <a:endParaRPr lang="en-US">
                <a:solidFill>
                  <a:srgbClr val="000000"/>
                </a:solidFill>
              </a:endParaRPr>
            </a:p>
          </p:txBody>
        </p:sp>
        <p:sp>
          <p:nvSpPr>
            <p:cNvPr id="20672" name="Freeform 493"/>
            <p:cNvSpPr>
              <a:spLocks/>
            </p:cNvSpPr>
            <p:nvPr/>
          </p:nvSpPr>
          <p:spPr bwMode="auto">
            <a:xfrm>
              <a:off x="3552" y="592"/>
              <a:ext cx="513" cy="780"/>
            </a:xfrm>
            <a:custGeom>
              <a:avLst/>
              <a:gdLst>
                <a:gd name="T0" fmla="*/ 12 w 513"/>
                <a:gd name="T1" fmla="*/ 712 h 780"/>
                <a:gd name="T2" fmla="*/ 24 w 513"/>
                <a:gd name="T3" fmla="*/ 712 h 780"/>
                <a:gd name="T4" fmla="*/ 36 w 513"/>
                <a:gd name="T5" fmla="*/ 700 h 780"/>
                <a:gd name="T6" fmla="*/ 48 w 513"/>
                <a:gd name="T7" fmla="*/ 668 h 780"/>
                <a:gd name="T8" fmla="*/ 60 w 513"/>
                <a:gd name="T9" fmla="*/ 640 h 780"/>
                <a:gd name="T10" fmla="*/ 72 w 513"/>
                <a:gd name="T11" fmla="*/ 640 h 780"/>
                <a:gd name="T12" fmla="*/ 85 w 513"/>
                <a:gd name="T13" fmla="*/ 656 h 780"/>
                <a:gd name="T14" fmla="*/ 97 w 513"/>
                <a:gd name="T15" fmla="*/ 664 h 780"/>
                <a:gd name="T16" fmla="*/ 109 w 513"/>
                <a:gd name="T17" fmla="*/ 656 h 780"/>
                <a:gd name="T18" fmla="*/ 121 w 513"/>
                <a:gd name="T19" fmla="*/ 624 h 780"/>
                <a:gd name="T20" fmla="*/ 133 w 513"/>
                <a:gd name="T21" fmla="*/ 576 h 780"/>
                <a:gd name="T22" fmla="*/ 145 w 513"/>
                <a:gd name="T23" fmla="*/ 544 h 780"/>
                <a:gd name="T24" fmla="*/ 157 w 513"/>
                <a:gd name="T25" fmla="*/ 520 h 780"/>
                <a:gd name="T26" fmla="*/ 169 w 513"/>
                <a:gd name="T27" fmla="*/ 480 h 780"/>
                <a:gd name="T28" fmla="*/ 181 w 513"/>
                <a:gd name="T29" fmla="*/ 408 h 780"/>
                <a:gd name="T30" fmla="*/ 193 w 513"/>
                <a:gd name="T31" fmla="*/ 320 h 780"/>
                <a:gd name="T32" fmla="*/ 205 w 513"/>
                <a:gd name="T33" fmla="*/ 236 h 780"/>
                <a:gd name="T34" fmla="*/ 217 w 513"/>
                <a:gd name="T35" fmla="*/ 164 h 780"/>
                <a:gd name="T36" fmla="*/ 229 w 513"/>
                <a:gd name="T37" fmla="*/ 112 h 780"/>
                <a:gd name="T38" fmla="*/ 241 w 513"/>
                <a:gd name="T39" fmla="*/ 60 h 780"/>
                <a:gd name="T40" fmla="*/ 253 w 513"/>
                <a:gd name="T41" fmla="*/ 8 h 780"/>
                <a:gd name="T42" fmla="*/ 265 w 513"/>
                <a:gd name="T43" fmla="*/ 4 h 780"/>
                <a:gd name="T44" fmla="*/ 277 w 513"/>
                <a:gd name="T45" fmla="*/ 60 h 780"/>
                <a:gd name="T46" fmla="*/ 289 w 513"/>
                <a:gd name="T47" fmla="*/ 148 h 780"/>
                <a:gd name="T48" fmla="*/ 301 w 513"/>
                <a:gd name="T49" fmla="*/ 244 h 780"/>
                <a:gd name="T50" fmla="*/ 313 w 513"/>
                <a:gd name="T51" fmla="*/ 344 h 780"/>
                <a:gd name="T52" fmla="*/ 325 w 513"/>
                <a:gd name="T53" fmla="*/ 452 h 780"/>
                <a:gd name="T54" fmla="*/ 337 w 513"/>
                <a:gd name="T55" fmla="*/ 576 h 780"/>
                <a:gd name="T56" fmla="*/ 349 w 513"/>
                <a:gd name="T57" fmla="*/ 692 h 780"/>
                <a:gd name="T58" fmla="*/ 361 w 513"/>
                <a:gd name="T59" fmla="*/ 768 h 780"/>
                <a:gd name="T60" fmla="*/ 373 w 513"/>
                <a:gd name="T61" fmla="*/ 776 h 780"/>
                <a:gd name="T62" fmla="*/ 385 w 513"/>
                <a:gd name="T63" fmla="*/ 736 h 780"/>
                <a:gd name="T64" fmla="*/ 397 w 513"/>
                <a:gd name="T65" fmla="*/ 704 h 780"/>
                <a:gd name="T66" fmla="*/ 409 w 513"/>
                <a:gd name="T67" fmla="*/ 704 h 780"/>
                <a:gd name="T68" fmla="*/ 421 w 513"/>
                <a:gd name="T69" fmla="*/ 712 h 780"/>
                <a:gd name="T70" fmla="*/ 433 w 513"/>
                <a:gd name="T71" fmla="*/ 712 h 780"/>
                <a:gd name="T72" fmla="*/ 445 w 513"/>
                <a:gd name="T73" fmla="*/ 700 h 780"/>
                <a:gd name="T74" fmla="*/ 457 w 513"/>
                <a:gd name="T75" fmla="*/ 672 h 780"/>
                <a:gd name="T76" fmla="*/ 469 w 513"/>
                <a:gd name="T77" fmla="*/ 644 h 780"/>
                <a:gd name="T78" fmla="*/ 481 w 513"/>
                <a:gd name="T79" fmla="*/ 640 h 780"/>
                <a:gd name="T80" fmla="*/ 493 w 513"/>
                <a:gd name="T81" fmla="*/ 656 h 780"/>
                <a:gd name="T82" fmla="*/ 505 w 513"/>
                <a:gd name="T83" fmla="*/ 664 h 78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3"/>
                <a:gd name="T127" fmla="*/ 0 h 780"/>
                <a:gd name="T128" fmla="*/ 513 w 513"/>
                <a:gd name="T129" fmla="*/ 780 h 78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3" h="780">
                  <a:moveTo>
                    <a:pt x="0" y="708"/>
                  </a:moveTo>
                  <a:lnTo>
                    <a:pt x="8" y="712"/>
                  </a:lnTo>
                  <a:lnTo>
                    <a:pt x="12" y="712"/>
                  </a:lnTo>
                  <a:lnTo>
                    <a:pt x="16" y="712"/>
                  </a:lnTo>
                  <a:lnTo>
                    <a:pt x="20" y="712"/>
                  </a:lnTo>
                  <a:lnTo>
                    <a:pt x="24" y="712"/>
                  </a:lnTo>
                  <a:lnTo>
                    <a:pt x="28" y="708"/>
                  </a:lnTo>
                  <a:lnTo>
                    <a:pt x="32" y="704"/>
                  </a:lnTo>
                  <a:lnTo>
                    <a:pt x="36" y="700"/>
                  </a:lnTo>
                  <a:lnTo>
                    <a:pt x="40" y="692"/>
                  </a:lnTo>
                  <a:lnTo>
                    <a:pt x="44" y="680"/>
                  </a:lnTo>
                  <a:lnTo>
                    <a:pt x="48" y="668"/>
                  </a:lnTo>
                  <a:lnTo>
                    <a:pt x="52" y="660"/>
                  </a:lnTo>
                  <a:lnTo>
                    <a:pt x="56" y="648"/>
                  </a:lnTo>
                  <a:lnTo>
                    <a:pt x="60" y="640"/>
                  </a:lnTo>
                  <a:lnTo>
                    <a:pt x="64" y="640"/>
                  </a:lnTo>
                  <a:lnTo>
                    <a:pt x="68" y="640"/>
                  </a:lnTo>
                  <a:lnTo>
                    <a:pt x="72" y="640"/>
                  </a:lnTo>
                  <a:lnTo>
                    <a:pt x="76" y="648"/>
                  </a:lnTo>
                  <a:lnTo>
                    <a:pt x="81" y="652"/>
                  </a:lnTo>
                  <a:lnTo>
                    <a:pt x="85" y="656"/>
                  </a:lnTo>
                  <a:lnTo>
                    <a:pt x="89" y="660"/>
                  </a:lnTo>
                  <a:lnTo>
                    <a:pt x="93" y="664"/>
                  </a:lnTo>
                  <a:lnTo>
                    <a:pt x="97" y="664"/>
                  </a:lnTo>
                  <a:lnTo>
                    <a:pt x="101" y="664"/>
                  </a:lnTo>
                  <a:lnTo>
                    <a:pt x="105" y="664"/>
                  </a:lnTo>
                  <a:lnTo>
                    <a:pt x="109" y="656"/>
                  </a:lnTo>
                  <a:lnTo>
                    <a:pt x="113" y="648"/>
                  </a:lnTo>
                  <a:lnTo>
                    <a:pt x="117" y="636"/>
                  </a:lnTo>
                  <a:lnTo>
                    <a:pt x="121" y="624"/>
                  </a:lnTo>
                  <a:lnTo>
                    <a:pt x="125" y="608"/>
                  </a:lnTo>
                  <a:lnTo>
                    <a:pt x="129" y="592"/>
                  </a:lnTo>
                  <a:lnTo>
                    <a:pt x="133" y="576"/>
                  </a:lnTo>
                  <a:lnTo>
                    <a:pt x="137" y="564"/>
                  </a:lnTo>
                  <a:lnTo>
                    <a:pt x="141" y="556"/>
                  </a:lnTo>
                  <a:lnTo>
                    <a:pt x="145" y="544"/>
                  </a:lnTo>
                  <a:lnTo>
                    <a:pt x="149" y="536"/>
                  </a:lnTo>
                  <a:lnTo>
                    <a:pt x="153" y="528"/>
                  </a:lnTo>
                  <a:lnTo>
                    <a:pt x="157" y="520"/>
                  </a:lnTo>
                  <a:lnTo>
                    <a:pt x="161" y="508"/>
                  </a:lnTo>
                  <a:lnTo>
                    <a:pt x="165" y="496"/>
                  </a:lnTo>
                  <a:lnTo>
                    <a:pt x="169" y="480"/>
                  </a:lnTo>
                  <a:lnTo>
                    <a:pt x="173" y="460"/>
                  </a:lnTo>
                  <a:lnTo>
                    <a:pt x="177" y="436"/>
                  </a:lnTo>
                  <a:lnTo>
                    <a:pt x="181" y="408"/>
                  </a:lnTo>
                  <a:lnTo>
                    <a:pt x="185" y="380"/>
                  </a:lnTo>
                  <a:lnTo>
                    <a:pt x="189" y="352"/>
                  </a:lnTo>
                  <a:lnTo>
                    <a:pt x="193" y="320"/>
                  </a:lnTo>
                  <a:lnTo>
                    <a:pt x="197" y="292"/>
                  </a:lnTo>
                  <a:lnTo>
                    <a:pt x="201" y="264"/>
                  </a:lnTo>
                  <a:lnTo>
                    <a:pt x="205" y="236"/>
                  </a:lnTo>
                  <a:lnTo>
                    <a:pt x="209" y="208"/>
                  </a:lnTo>
                  <a:lnTo>
                    <a:pt x="213" y="184"/>
                  </a:lnTo>
                  <a:lnTo>
                    <a:pt x="217" y="164"/>
                  </a:lnTo>
                  <a:lnTo>
                    <a:pt x="221" y="144"/>
                  </a:lnTo>
                  <a:lnTo>
                    <a:pt x="225" y="128"/>
                  </a:lnTo>
                  <a:lnTo>
                    <a:pt x="229" y="112"/>
                  </a:lnTo>
                  <a:lnTo>
                    <a:pt x="233" y="96"/>
                  </a:lnTo>
                  <a:lnTo>
                    <a:pt x="237" y="80"/>
                  </a:lnTo>
                  <a:lnTo>
                    <a:pt x="241" y="60"/>
                  </a:lnTo>
                  <a:lnTo>
                    <a:pt x="245" y="40"/>
                  </a:lnTo>
                  <a:lnTo>
                    <a:pt x="249" y="24"/>
                  </a:lnTo>
                  <a:lnTo>
                    <a:pt x="253" y="8"/>
                  </a:lnTo>
                  <a:lnTo>
                    <a:pt x="257" y="0"/>
                  </a:lnTo>
                  <a:lnTo>
                    <a:pt x="261" y="0"/>
                  </a:lnTo>
                  <a:lnTo>
                    <a:pt x="265" y="4"/>
                  </a:lnTo>
                  <a:lnTo>
                    <a:pt x="269" y="20"/>
                  </a:lnTo>
                  <a:lnTo>
                    <a:pt x="273" y="36"/>
                  </a:lnTo>
                  <a:lnTo>
                    <a:pt x="277" y="60"/>
                  </a:lnTo>
                  <a:lnTo>
                    <a:pt x="281" y="88"/>
                  </a:lnTo>
                  <a:lnTo>
                    <a:pt x="285" y="120"/>
                  </a:lnTo>
                  <a:lnTo>
                    <a:pt x="289" y="148"/>
                  </a:lnTo>
                  <a:lnTo>
                    <a:pt x="293" y="180"/>
                  </a:lnTo>
                  <a:lnTo>
                    <a:pt x="297" y="212"/>
                  </a:lnTo>
                  <a:lnTo>
                    <a:pt x="301" y="244"/>
                  </a:lnTo>
                  <a:lnTo>
                    <a:pt x="305" y="280"/>
                  </a:lnTo>
                  <a:lnTo>
                    <a:pt x="309" y="312"/>
                  </a:lnTo>
                  <a:lnTo>
                    <a:pt x="313" y="344"/>
                  </a:lnTo>
                  <a:lnTo>
                    <a:pt x="317" y="380"/>
                  </a:lnTo>
                  <a:lnTo>
                    <a:pt x="321" y="416"/>
                  </a:lnTo>
                  <a:lnTo>
                    <a:pt x="325" y="452"/>
                  </a:lnTo>
                  <a:lnTo>
                    <a:pt x="329" y="492"/>
                  </a:lnTo>
                  <a:lnTo>
                    <a:pt x="333" y="532"/>
                  </a:lnTo>
                  <a:lnTo>
                    <a:pt x="337" y="576"/>
                  </a:lnTo>
                  <a:lnTo>
                    <a:pt x="341" y="616"/>
                  </a:lnTo>
                  <a:lnTo>
                    <a:pt x="345" y="656"/>
                  </a:lnTo>
                  <a:lnTo>
                    <a:pt x="349" y="692"/>
                  </a:lnTo>
                  <a:lnTo>
                    <a:pt x="353" y="724"/>
                  </a:lnTo>
                  <a:lnTo>
                    <a:pt x="357" y="748"/>
                  </a:lnTo>
                  <a:lnTo>
                    <a:pt x="361" y="768"/>
                  </a:lnTo>
                  <a:lnTo>
                    <a:pt x="365" y="776"/>
                  </a:lnTo>
                  <a:lnTo>
                    <a:pt x="369" y="780"/>
                  </a:lnTo>
                  <a:lnTo>
                    <a:pt x="373" y="776"/>
                  </a:lnTo>
                  <a:lnTo>
                    <a:pt x="377" y="764"/>
                  </a:lnTo>
                  <a:lnTo>
                    <a:pt x="381" y="752"/>
                  </a:lnTo>
                  <a:lnTo>
                    <a:pt x="385" y="736"/>
                  </a:lnTo>
                  <a:lnTo>
                    <a:pt x="389" y="724"/>
                  </a:lnTo>
                  <a:lnTo>
                    <a:pt x="393" y="712"/>
                  </a:lnTo>
                  <a:lnTo>
                    <a:pt x="397" y="704"/>
                  </a:lnTo>
                  <a:lnTo>
                    <a:pt x="401" y="700"/>
                  </a:lnTo>
                  <a:lnTo>
                    <a:pt x="405" y="700"/>
                  </a:lnTo>
                  <a:lnTo>
                    <a:pt x="409" y="704"/>
                  </a:lnTo>
                  <a:lnTo>
                    <a:pt x="413" y="708"/>
                  </a:lnTo>
                  <a:lnTo>
                    <a:pt x="417" y="708"/>
                  </a:lnTo>
                  <a:lnTo>
                    <a:pt x="421" y="712"/>
                  </a:lnTo>
                  <a:lnTo>
                    <a:pt x="425" y="712"/>
                  </a:lnTo>
                  <a:lnTo>
                    <a:pt x="429" y="712"/>
                  </a:lnTo>
                  <a:lnTo>
                    <a:pt x="433" y="712"/>
                  </a:lnTo>
                  <a:lnTo>
                    <a:pt x="437" y="708"/>
                  </a:lnTo>
                  <a:lnTo>
                    <a:pt x="441" y="708"/>
                  </a:lnTo>
                  <a:lnTo>
                    <a:pt x="445" y="700"/>
                  </a:lnTo>
                  <a:lnTo>
                    <a:pt x="449" y="692"/>
                  </a:lnTo>
                  <a:lnTo>
                    <a:pt x="453" y="684"/>
                  </a:lnTo>
                  <a:lnTo>
                    <a:pt x="457" y="672"/>
                  </a:lnTo>
                  <a:lnTo>
                    <a:pt x="461" y="660"/>
                  </a:lnTo>
                  <a:lnTo>
                    <a:pt x="465" y="652"/>
                  </a:lnTo>
                  <a:lnTo>
                    <a:pt x="469" y="644"/>
                  </a:lnTo>
                  <a:lnTo>
                    <a:pt x="473" y="640"/>
                  </a:lnTo>
                  <a:lnTo>
                    <a:pt x="477" y="640"/>
                  </a:lnTo>
                  <a:lnTo>
                    <a:pt x="481" y="640"/>
                  </a:lnTo>
                  <a:lnTo>
                    <a:pt x="485" y="644"/>
                  </a:lnTo>
                  <a:lnTo>
                    <a:pt x="489" y="652"/>
                  </a:lnTo>
                  <a:lnTo>
                    <a:pt x="493" y="656"/>
                  </a:lnTo>
                  <a:lnTo>
                    <a:pt x="497" y="660"/>
                  </a:lnTo>
                  <a:lnTo>
                    <a:pt x="501" y="664"/>
                  </a:lnTo>
                  <a:lnTo>
                    <a:pt x="505" y="664"/>
                  </a:lnTo>
                  <a:lnTo>
                    <a:pt x="509" y="664"/>
                  </a:lnTo>
                  <a:lnTo>
                    <a:pt x="513" y="664"/>
                  </a:lnTo>
                </a:path>
              </a:pathLst>
            </a:custGeom>
            <a:noFill/>
            <a:ln w="28575" cap="rnd">
              <a:solidFill>
                <a:srgbClr val="FF0000"/>
              </a:solidFill>
              <a:prstDash val="sysDot"/>
              <a:round/>
              <a:headEnd/>
              <a:tailEnd/>
            </a:ln>
          </p:spPr>
          <p:txBody>
            <a:bodyPr/>
            <a:lstStyle/>
            <a:p>
              <a:endParaRPr lang="en-US">
                <a:solidFill>
                  <a:srgbClr val="000000"/>
                </a:solidFill>
              </a:endParaRPr>
            </a:p>
          </p:txBody>
        </p:sp>
      </p:grpSp>
      <p:sp>
        <p:nvSpPr>
          <p:cNvPr id="20644" name="Rectangle 495"/>
          <p:cNvSpPr>
            <a:spLocks noChangeArrowheads="1"/>
          </p:cNvSpPr>
          <p:nvPr/>
        </p:nvSpPr>
        <p:spPr bwMode="auto">
          <a:xfrm>
            <a:off x="5358045" y="233645"/>
            <a:ext cx="3730187" cy="492443"/>
          </a:xfrm>
          <a:prstGeom prst="rect">
            <a:avLst/>
          </a:prstGeom>
          <a:noFill/>
          <a:ln w="9525">
            <a:noFill/>
            <a:miter lim="800000"/>
            <a:headEnd/>
            <a:tailEnd/>
          </a:ln>
        </p:spPr>
        <p:txBody>
          <a:bodyPr wrap="none" lIns="0" tIns="0" rIns="0" bIns="0">
            <a:spAutoFit/>
          </a:bodyPr>
          <a:lstStyle/>
          <a:p>
            <a:pPr algn="ctr"/>
            <a:r>
              <a:rPr lang="en-GB" dirty="0" smtClean="0">
                <a:solidFill>
                  <a:srgbClr val="990033"/>
                </a:solidFill>
              </a:rPr>
              <a:t>Heteroclinic cycle (central pattern generator)</a:t>
            </a:r>
            <a:endParaRPr lang="en-GB" sz="3200" dirty="0">
              <a:solidFill>
                <a:srgbClr val="990033"/>
              </a:solidFill>
            </a:endParaRPr>
          </a:p>
        </p:txBody>
      </p:sp>
      <p:pic>
        <p:nvPicPr>
          <p:cNvPr id="20647" name="Oval 57"/>
          <p:cNvPicPr>
            <a:picLocks noChangeArrowheads="1"/>
          </p:cNvPicPr>
          <p:nvPr/>
        </p:nvPicPr>
        <p:blipFill>
          <a:blip r:embed="rId8" cstate="print"/>
          <a:srcRect/>
          <a:stretch>
            <a:fillRect/>
          </a:stretch>
        </p:blipFill>
        <p:spPr bwMode="auto">
          <a:xfrm>
            <a:off x="2936778" y="1625304"/>
            <a:ext cx="1223963" cy="841375"/>
          </a:xfrm>
          <a:prstGeom prst="rect">
            <a:avLst/>
          </a:prstGeom>
          <a:noFill/>
          <a:ln w="9525">
            <a:noFill/>
            <a:miter lim="800000"/>
            <a:headEnd/>
            <a:tailEnd/>
          </a:ln>
          <a:effectLst/>
          <a:scene3d>
            <a:camera prst="orthographicFront">
              <a:rot lat="0" lon="0" rev="0"/>
            </a:camera>
            <a:lightRig rig="balanced" dir="t">
              <a:rot lat="0" lon="0" rev="8700000"/>
            </a:lightRig>
          </a:scene3d>
          <a:sp3d>
            <a:bevelT w="190500" h="38100"/>
          </a:sp3d>
        </p:spPr>
      </p:pic>
      <p:graphicFrame>
        <p:nvGraphicFramePr>
          <p:cNvPr id="20484" name="Object 221"/>
          <p:cNvGraphicFramePr>
            <a:graphicFrameLocks noChangeAspect="1"/>
          </p:cNvGraphicFramePr>
          <p:nvPr/>
        </p:nvGraphicFramePr>
        <p:xfrm>
          <a:off x="3584848" y="1697311"/>
          <a:ext cx="354012" cy="336550"/>
        </p:xfrm>
        <a:graphic>
          <a:graphicData uri="http://schemas.openxmlformats.org/presentationml/2006/ole">
            <p:oleObj spid="_x0000_s217151" name="Equation" r:id="rId10" imgW="5112000" imgH="4994640" progId="Equation.DSMT4">
              <p:embed/>
            </p:oleObj>
          </a:graphicData>
        </a:graphic>
      </p:graphicFrame>
      <p:sp>
        <p:nvSpPr>
          <p:cNvPr id="200" name="Oval 210"/>
          <p:cNvSpPr>
            <a:spLocks noChangeAspect="1" noChangeArrowheads="1"/>
          </p:cNvSpPr>
          <p:nvPr/>
        </p:nvSpPr>
        <p:spPr bwMode="auto">
          <a:xfrm>
            <a:off x="7041232" y="761207"/>
            <a:ext cx="191746" cy="218018"/>
          </a:xfrm>
          <a:prstGeom prst="ellipse">
            <a:avLst/>
          </a:prstGeom>
          <a:gradFill rotWithShape="1">
            <a:gsLst>
              <a:gs pos="0">
                <a:schemeClr val="folHlink"/>
              </a:gs>
              <a:gs pos="100000">
                <a:schemeClr val="folHlink">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GB">
              <a:solidFill>
                <a:srgbClr val="000000"/>
              </a:solidFill>
            </a:endParaRPr>
          </a:p>
        </p:txBody>
      </p:sp>
      <p:sp>
        <p:nvSpPr>
          <p:cNvPr id="202" name="Oval 209"/>
          <p:cNvSpPr>
            <a:spLocks noChangeAspect="1" noChangeArrowheads="1"/>
          </p:cNvSpPr>
          <p:nvPr/>
        </p:nvSpPr>
        <p:spPr bwMode="auto">
          <a:xfrm>
            <a:off x="5817099" y="1193255"/>
            <a:ext cx="142695" cy="162024"/>
          </a:xfrm>
          <a:prstGeom prst="ellipse">
            <a:avLst/>
          </a:prstGeom>
          <a:solidFill>
            <a:schemeClr val="accent2">
              <a:lumMod val="60000"/>
              <a:lumOff val="40000"/>
            </a:schemeClr>
          </a:solidFill>
          <a:ln w="9525">
            <a:noFill/>
            <a:round/>
            <a:headEnd/>
            <a:tailEnd/>
          </a:ln>
          <a:effectLst>
            <a:innerShdw blurRad="63500" dist="50800" dir="13500000">
              <a:prstClr val="black">
                <a:alpha val="50000"/>
              </a:prstClr>
            </a:innerShdw>
          </a:effectLst>
        </p:spPr>
        <p:txBody>
          <a:bodyPr wrap="none" anchor="ctr"/>
          <a:lstStyle/>
          <a:p>
            <a:endParaRPr lang="en-GB">
              <a:solidFill>
                <a:srgbClr val="000000"/>
              </a:solidFill>
            </a:endParaRPr>
          </a:p>
        </p:txBody>
      </p:sp>
      <p:sp>
        <p:nvSpPr>
          <p:cNvPr id="203" name="Oval 209"/>
          <p:cNvSpPr>
            <a:spLocks noChangeAspect="1" noChangeArrowheads="1"/>
          </p:cNvSpPr>
          <p:nvPr/>
        </p:nvSpPr>
        <p:spPr bwMode="auto">
          <a:xfrm>
            <a:off x="6250468" y="1751311"/>
            <a:ext cx="142695" cy="162024"/>
          </a:xfrm>
          <a:prstGeom prst="ellipse">
            <a:avLst/>
          </a:prstGeom>
          <a:solidFill>
            <a:schemeClr val="accent2">
              <a:lumMod val="60000"/>
              <a:lumOff val="40000"/>
            </a:schemeClr>
          </a:solidFill>
          <a:ln w="9525">
            <a:noFill/>
            <a:round/>
            <a:headEnd/>
            <a:tailEnd/>
          </a:ln>
          <a:effectLst>
            <a:innerShdw blurRad="63500" dist="50800" dir="13500000">
              <a:prstClr val="black">
                <a:alpha val="50000"/>
              </a:prstClr>
            </a:innerShdw>
          </a:effectLst>
        </p:spPr>
        <p:txBody>
          <a:bodyPr wrap="none" anchor="ctr"/>
          <a:lstStyle/>
          <a:p>
            <a:endParaRPr lang="en-GB">
              <a:solidFill>
                <a:srgbClr val="000000"/>
              </a:solidFill>
            </a:endParaRPr>
          </a:p>
        </p:txBody>
      </p:sp>
      <p:sp>
        <p:nvSpPr>
          <p:cNvPr id="204" name="Oval 209"/>
          <p:cNvSpPr>
            <a:spLocks noChangeAspect="1" noChangeArrowheads="1"/>
          </p:cNvSpPr>
          <p:nvPr/>
        </p:nvSpPr>
        <p:spPr bwMode="auto">
          <a:xfrm>
            <a:off x="7834644" y="1769319"/>
            <a:ext cx="142695" cy="162024"/>
          </a:xfrm>
          <a:prstGeom prst="ellipse">
            <a:avLst/>
          </a:prstGeom>
          <a:solidFill>
            <a:schemeClr val="accent2">
              <a:lumMod val="60000"/>
              <a:lumOff val="40000"/>
            </a:schemeClr>
          </a:solidFill>
          <a:ln w="9525">
            <a:noFill/>
            <a:round/>
            <a:headEnd/>
            <a:tailEnd/>
          </a:ln>
          <a:effectLst>
            <a:innerShdw blurRad="63500" dist="50800" dir="13500000">
              <a:prstClr val="black">
                <a:alpha val="50000"/>
              </a:prstClr>
            </a:innerShdw>
          </a:effectLst>
        </p:spPr>
        <p:txBody>
          <a:bodyPr wrap="none" anchor="ctr"/>
          <a:lstStyle/>
          <a:p>
            <a:endParaRPr lang="en-GB">
              <a:solidFill>
                <a:srgbClr val="000000"/>
              </a:solidFill>
            </a:endParaRPr>
          </a:p>
        </p:txBody>
      </p:sp>
      <p:sp>
        <p:nvSpPr>
          <p:cNvPr id="205" name="Oval 209"/>
          <p:cNvSpPr>
            <a:spLocks noChangeAspect="1" noChangeArrowheads="1"/>
          </p:cNvSpPr>
          <p:nvPr/>
        </p:nvSpPr>
        <p:spPr bwMode="auto">
          <a:xfrm>
            <a:off x="8266690" y="1193255"/>
            <a:ext cx="142695" cy="162024"/>
          </a:xfrm>
          <a:prstGeom prst="ellipse">
            <a:avLst/>
          </a:prstGeom>
          <a:solidFill>
            <a:schemeClr val="accent2">
              <a:lumMod val="60000"/>
              <a:lumOff val="40000"/>
            </a:schemeClr>
          </a:solidFill>
          <a:ln w="9525">
            <a:noFill/>
            <a:round/>
            <a:headEnd/>
            <a:tailEnd/>
          </a:ln>
          <a:effectLst>
            <a:innerShdw blurRad="63500" dist="50800" dir="13500000">
              <a:prstClr val="black">
                <a:alpha val="50000"/>
              </a:prstClr>
            </a:innerShdw>
          </a:effectLst>
        </p:spPr>
        <p:txBody>
          <a:bodyPr wrap="none" anchor="ctr"/>
          <a:lstStyle/>
          <a:p>
            <a:endParaRPr lang="en-GB">
              <a:solidFill>
                <a:srgbClr val="000000"/>
              </a:solidFill>
            </a:endParaRPr>
          </a:p>
        </p:txBody>
      </p:sp>
      <p:pic>
        <p:nvPicPr>
          <p:cNvPr id="3" name="Picture 10" descr="http://www.thechangeblog.com/wp-content/uploads/2008/12/point-finger2.jpg"/>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rot="5643111">
            <a:off x="1432026" y="1915548"/>
            <a:ext cx="1008112" cy="1387231"/>
          </a:xfrm>
          <a:prstGeom prst="rect">
            <a:avLst/>
          </a:prstGeom>
          <a:noFill/>
        </p:spPr>
      </p:pic>
      <p:cxnSp>
        <p:nvCxnSpPr>
          <p:cNvPr id="208" name="AutoShape 197"/>
          <p:cNvCxnSpPr>
            <a:cxnSpLocks noChangeShapeType="1"/>
          </p:cNvCxnSpPr>
          <p:nvPr/>
        </p:nvCxnSpPr>
        <p:spPr bwMode="auto">
          <a:xfrm flipH="1">
            <a:off x="6177139" y="2489404"/>
            <a:ext cx="1800200" cy="1"/>
          </a:xfrm>
          <a:prstGeom prst="straightConnector1">
            <a:avLst/>
          </a:prstGeom>
          <a:noFill/>
          <a:ln w="12700">
            <a:solidFill>
              <a:schemeClr val="tx2"/>
            </a:solidFill>
            <a:prstDash val="sysDot"/>
            <a:round/>
            <a:headEnd type="none" w="med" len="med"/>
            <a:tailEnd type="none" w="med" len="med"/>
          </a:ln>
        </p:spPr>
      </p:cxnSp>
      <p:grpSp>
        <p:nvGrpSpPr>
          <p:cNvPr id="5" name="Group 206"/>
          <p:cNvGrpSpPr/>
          <p:nvPr/>
        </p:nvGrpSpPr>
        <p:grpSpPr>
          <a:xfrm>
            <a:off x="2576737" y="1697311"/>
            <a:ext cx="720079" cy="874068"/>
            <a:chOff x="5816650" y="548680"/>
            <a:chExt cx="905271" cy="1018084"/>
          </a:xfrm>
        </p:grpSpPr>
        <p:pic>
          <p:nvPicPr>
            <p:cNvPr id="209" name="Picture 25" descr="http://scarfamilyditdajow.com/images/HeavyBag_9in_CoilSpring.jpg"/>
            <p:cNvPicPr>
              <a:picLocks noChangeAspect="1" noChangeArrowheads="1"/>
            </p:cNvPicPr>
            <p:nvPr/>
          </p:nvPicPr>
          <p:blipFill>
            <a:blip r:embed="rId12" cstate="print">
              <a:clrChange>
                <a:clrFrom>
                  <a:srgbClr val="FFFFFF"/>
                </a:clrFrom>
                <a:clrTo>
                  <a:srgbClr val="FFFFFF">
                    <a:alpha val="0"/>
                  </a:srgbClr>
                </a:clrTo>
              </a:clrChange>
              <a:duotone>
                <a:schemeClr val="accent2">
                  <a:shade val="45000"/>
                  <a:satMod val="135000"/>
                </a:schemeClr>
                <a:prstClr val="white"/>
              </a:duotone>
            </a:blip>
            <a:srcRect/>
            <a:stretch>
              <a:fillRect/>
            </a:stretch>
          </p:blipFill>
          <p:spPr bwMode="auto">
            <a:xfrm>
              <a:off x="5817096" y="692695"/>
              <a:ext cx="809997" cy="809997"/>
            </a:xfrm>
            <a:prstGeom prst="rect">
              <a:avLst/>
            </a:prstGeom>
            <a:noFill/>
          </p:spPr>
        </p:pic>
        <p:sp>
          <p:nvSpPr>
            <p:cNvPr id="210" name="Oval 34"/>
            <p:cNvSpPr>
              <a:spLocks noChangeAspect="1" noChangeArrowheads="1"/>
            </p:cNvSpPr>
            <p:nvPr/>
          </p:nvSpPr>
          <p:spPr bwMode="auto">
            <a:xfrm>
              <a:off x="6502846" y="548680"/>
              <a:ext cx="219075" cy="231775"/>
            </a:xfrm>
            <a:prstGeom prst="ellipse">
              <a:avLst/>
            </a:prstGeom>
            <a:solidFill>
              <a:schemeClr val="accent2">
                <a:lumMod val="75000"/>
              </a:schemeClr>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defRPr/>
              </a:pPr>
              <a:endParaRPr lang="en-GB">
                <a:solidFill>
                  <a:srgbClr val="000000"/>
                </a:solidFill>
              </a:endParaRPr>
            </a:p>
          </p:txBody>
        </p:sp>
        <p:sp>
          <p:nvSpPr>
            <p:cNvPr id="211" name="Oval 33"/>
            <p:cNvSpPr>
              <a:spLocks noChangeAspect="1" noChangeArrowheads="1"/>
            </p:cNvSpPr>
            <p:nvPr/>
          </p:nvSpPr>
          <p:spPr bwMode="auto">
            <a:xfrm>
              <a:off x="5816650" y="1412776"/>
              <a:ext cx="144462" cy="153988"/>
            </a:xfrm>
            <a:prstGeom prst="ellipse">
              <a:avLst/>
            </a:prstGeom>
            <a:gradFill rotWithShape="1">
              <a:gsLst>
                <a:gs pos="0">
                  <a:srgbClr val="A50021"/>
                </a:gs>
                <a:gs pos="100000">
                  <a:srgbClr val="4C000F"/>
                </a:gs>
              </a:gsLst>
              <a:path path="shape">
                <a:fillToRect l="50000" t="50000" r="50000" b="50000"/>
              </a:path>
            </a:gra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defRPr/>
              </a:pPr>
              <a:endParaRPr lang="en-GB">
                <a:solidFill>
                  <a:srgbClr val="000000"/>
                </a:solidFill>
              </a:endParaRPr>
            </a:p>
          </p:txBody>
        </p:sp>
      </p:grpSp>
      <p:sp>
        <p:nvSpPr>
          <p:cNvPr id="207" name="Text Box 58"/>
          <p:cNvSpPr txBox="1">
            <a:spLocks noChangeArrowheads="1"/>
          </p:cNvSpPr>
          <p:nvPr/>
        </p:nvSpPr>
        <p:spPr bwMode="auto">
          <a:xfrm>
            <a:off x="1442610" y="3113965"/>
            <a:ext cx="2385265" cy="584775"/>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wrap="square">
            <a:spAutoFit/>
          </a:bodyPr>
          <a:lstStyle/>
          <a:p>
            <a:pPr algn="ctr" eaLnBrk="0" hangingPunct="0"/>
            <a:r>
              <a:rPr lang="en-GB" sz="1600" dirty="0">
                <a:solidFill>
                  <a:srgbClr val="FFFFFF"/>
                </a:solidFill>
                <a:latin typeface="Arial Narrow" pitchFamily="34" charset="0"/>
              </a:rPr>
              <a:t>Descending</a:t>
            </a:r>
          </a:p>
          <a:p>
            <a:pPr algn="ctr" eaLnBrk="0" hangingPunct="0"/>
            <a:r>
              <a:rPr lang="en-GB" sz="1600" dirty="0">
                <a:solidFill>
                  <a:srgbClr val="FFFFFF"/>
                </a:solidFill>
                <a:latin typeface="Arial Narrow" pitchFamily="34" charset="0"/>
              </a:rPr>
              <a:t>proprioceptive predictions</a:t>
            </a:r>
          </a:p>
        </p:txBody>
      </p:sp>
      <p:graphicFrame>
        <p:nvGraphicFramePr>
          <p:cNvPr id="9" name="Object 8"/>
          <p:cNvGraphicFramePr>
            <a:graphicFrameLocks noChangeAspect="1"/>
          </p:cNvGraphicFramePr>
          <p:nvPr>
            <p:extLst>
              <p:ext uri="{D42A27DB-BD31-4B8C-83A1-F6EECF244321}">
                <p14:modId xmlns:p14="http://schemas.microsoft.com/office/powerpoint/2010/main" xmlns="" val="2075723603"/>
              </p:ext>
            </p:extLst>
          </p:nvPr>
        </p:nvGraphicFramePr>
        <p:xfrm>
          <a:off x="1839913" y="6038850"/>
          <a:ext cx="1600200" cy="361950"/>
        </p:xfrm>
        <a:graphic>
          <a:graphicData uri="http://schemas.openxmlformats.org/presentationml/2006/ole">
            <p:oleObj spid="_x0000_s217152" name="Equation" r:id="rId13" imgW="1066800" imgH="241300" progId="Equation.DSMT4">
              <p:embed/>
            </p:oleObj>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path" presetSubtype="0" repeatCount="indefinite" accel="50000" decel="50000" fill="hold" grpId="0" nodeType="clickEffect">
                                  <p:stCondLst>
                                    <p:cond delay="0"/>
                                  </p:stCondLst>
                                  <p:childTnLst>
                                    <p:animMotion origin="layout" path="M -0.0008 0.00024 C 0.07114 0.0347 0.09918 0.09068 0.07611 0.14203 C -0.01587 0.13903 -0.09374 0.10317 -0.12578 0.05436 C -0.04775 0.02406 0.05015 0.02568 0.12418 0.05436 C 0.09117 0.10618 0.01025 0.13903 -0.07771 0.14203 C -0.10175 0.08837 -0.06874 0.03355 -0.0008 0.00024 Z " pathEditMode="fixed" rAng="0" ptsTypes="ffffff">
                                      <p:cBhvr>
                                        <p:cTn id="6" dur="5000" fill="hold"/>
                                        <p:tgtEl>
                                          <p:spTgt spid="200"/>
                                        </p:tgtEl>
                                        <p:attrNameLst>
                                          <p:attrName>ppt_x</p:attrName>
                                          <p:attrName>ppt_y</p:attrName>
                                        </p:attrNameLst>
                                      </p:cBhvr>
                                      <p:rCtr x="0" y="71"/>
                                    </p:animMotion>
                                  </p:childTnLst>
                                </p:cTn>
                              </p:par>
                            </p:childTnLst>
                          </p:cTn>
                        </p:par>
                        <p:par>
                          <p:cTn id="7" fill="hold">
                            <p:stCondLst>
                              <p:cond delay="5000"/>
                            </p:stCondLst>
                            <p:childTnLst>
                              <p:par>
                                <p:cTn id="8" presetID="1" presetClass="mediacall" presetSubtype="0" fill="hold" nodeType="afterEffect">
                                  <p:stCondLst>
                                    <p:cond delay="0"/>
                                  </p:stCondLst>
                                  <p:childTnLst>
                                    <p:cmd type="call" cmd="playFrom(0.0)">
                                      <p:cBhvr>
                                        <p:cTn id="9" dur="17089" fill="hold"/>
                                        <p:tgtEl>
                                          <p:spTgt spid="19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10" repeatCount="indefinite" fill="remove" display="0">
                  <p:stCondLst>
                    <p:cond delay="indefinite"/>
                  </p:stCondLst>
                  <p:endCondLst>
                    <p:cond evt="onNext" delay="0">
                      <p:tgtEl>
                        <p:sldTgt/>
                      </p:tgtEl>
                    </p:cond>
                    <p:cond evt="onPrev" delay="0">
                      <p:tgtEl>
                        <p:sldTgt/>
                      </p:tgtEl>
                    </p:cond>
                  </p:endCondLst>
                </p:cTn>
                <p:tgtEl>
                  <p:spTgt spid="197"/>
                </p:tgtEl>
              </p:cMediaNode>
            </p:video>
          </p:childTnLst>
        </p:cTn>
      </p:par>
    </p:tnLst>
    <p:bldLst>
      <p:bldP spid="20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clrChange>
              <a:clrFrom>
                <a:srgbClr val="000000"/>
              </a:clrFrom>
              <a:clrTo>
                <a:srgbClr val="000000">
                  <a:alpha val="0"/>
                </a:srgbClr>
              </a:clrTo>
            </a:clrChange>
            <a:duotone>
              <a:schemeClr val="accent6">
                <a:shade val="45000"/>
                <a:satMod val="135000"/>
              </a:schemeClr>
              <a:prstClr val="white"/>
            </a:duotone>
          </a:blip>
          <a:srcRect/>
          <a:stretch>
            <a:fillRect/>
          </a:stretch>
        </p:blipFill>
        <p:spPr bwMode="auto">
          <a:xfrm>
            <a:off x="3584848" y="1915319"/>
            <a:ext cx="3103683" cy="2953841"/>
          </a:xfrm>
          <a:prstGeom prst="rect">
            <a:avLst/>
          </a:prstGeom>
          <a:noFill/>
          <a:ln w="9525">
            <a:noFill/>
            <a:miter lim="800000"/>
            <a:headEnd/>
            <a:tailEnd/>
          </a:ln>
        </p:spPr>
      </p:pic>
      <p:sp>
        <p:nvSpPr>
          <p:cNvPr id="6" name="Rectangle 6"/>
          <p:cNvSpPr>
            <a:spLocks noChangeArrowheads="1"/>
          </p:cNvSpPr>
          <p:nvPr/>
        </p:nvSpPr>
        <p:spPr bwMode="auto">
          <a:xfrm>
            <a:off x="2117685" y="2168860"/>
            <a:ext cx="6093677" cy="2431435"/>
          </a:xfrm>
          <a:prstGeom prst="rect">
            <a:avLst/>
          </a:prstGeom>
          <a:noFill/>
          <a:ln w="9525">
            <a:noFill/>
            <a:miter lim="800000"/>
            <a:headEnd/>
            <a:tailEnd/>
          </a:ln>
        </p:spPr>
        <p:txBody>
          <a:bodyPr wrap="square" anchor="ctr">
            <a:spAutoFit/>
          </a:bodyPr>
          <a:lstStyle/>
          <a:p>
            <a:r>
              <a:rPr lang="en-GB" sz="2000" dirty="0" smtClean="0">
                <a:solidFill>
                  <a:srgbClr val="990033"/>
                </a:solidFill>
              </a:rPr>
              <a:t>“Each movement we make by which we alter the appearance of objects should be thought of as an experiment designed to test whether we have understood correctly the invariant relations of the phenomena before us, that is, their existence in definite spatial relations.” </a:t>
            </a:r>
          </a:p>
          <a:p>
            <a:pPr algn="just"/>
            <a:endParaRPr lang="en-GB" sz="2000" dirty="0" smtClean="0">
              <a:solidFill>
                <a:srgbClr val="990033"/>
              </a:solidFill>
            </a:endParaRPr>
          </a:p>
          <a:p>
            <a:pPr algn="just"/>
            <a:r>
              <a:rPr lang="en-GB" sz="1400" i="1" dirty="0" smtClean="0">
                <a:solidFill>
                  <a:srgbClr val="990033"/>
                </a:solidFill>
              </a:rPr>
              <a:t>‘he Facts of Perception’(1878) in The Selected Writings of Hermann von Helmholtz, Ed. R. Karl, Middletown: Wesleyan University Press, 1971 p. 384</a:t>
            </a:r>
            <a:endParaRPr lang="en-US" i="1" dirty="0">
              <a:solidFill>
                <a:schemeClr val="bg2"/>
              </a:solidFill>
            </a:endParaRPr>
          </a:p>
        </p:txBody>
      </p:sp>
      <p:pic>
        <p:nvPicPr>
          <p:cNvPr id="8" name="Picture 4" descr="http://www.nndb.com/people/445/000072229/helm9-sized.jpg"/>
          <p:cNvPicPr>
            <a:picLocks noChangeAspect="1" noChangeArrowheads="1"/>
          </p:cNvPicPr>
          <p:nvPr/>
        </p:nvPicPr>
        <p:blipFill>
          <a:blip r:embed="rId3" cstate="print">
            <a:duotone>
              <a:prstClr val="black"/>
              <a:srgbClr val="D9C3A5">
                <a:tint val="50000"/>
                <a:satMod val="180000"/>
              </a:srgbClr>
            </a:duotone>
          </a:blip>
          <a:srcRect/>
          <a:stretch>
            <a:fillRect/>
          </a:stretch>
        </p:blipFill>
        <p:spPr bwMode="auto">
          <a:xfrm>
            <a:off x="542510" y="638690"/>
            <a:ext cx="1512168" cy="2016225"/>
          </a:xfrm>
          <a:prstGeom prst="ellipse">
            <a:avLst/>
          </a:prstGeom>
          <a:ln>
            <a:noFill/>
          </a:ln>
          <a:effectLst>
            <a:softEdge rad="112500"/>
          </a:effectLst>
        </p:spPr>
      </p:pic>
      <p:sp>
        <p:nvSpPr>
          <p:cNvPr id="10" name="Rectangle 9"/>
          <p:cNvSpPr/>
          <p:nvPr/>
        </p:nvSpPr>
        <p:spPr>
          <a:xfrm>
            <a:off x="317485" y="278650"/>
            <a:ext cx="2029723" cy="338554"/>
          </a:xfrm>
          <a:prstGeom prst="rect">
            <a:avLst/>
          </a:prstGeom>
        </p:spPr>
        <p:txBody>
          <a:bodyPr wrap="none">
            <a:spAutoFit/>
          </a:bodyPr>
          <a:lstStyle/>
          <a:p>
            <a:r>
              <a:rPr lang="de-DE" sz="1600" dirty="0" smtClean="0">
                <a:solidFill>
                  <a:schemeClr val="bg2"/>
                </a:solidFill>
              </a:rPr>
              <a:t>Hermann von Helmholtz</a:t>
            </a:r>
            <a:r>
              <a:rPr lang="en-US" sz="1600" dirty="0" smtClean="0">
                <a:solidFill>
                  <a:schemeClr val="bg2"/>
                </a:solidFill>
              </a:rPr>
              <a:t> </a:t>
            </a:r>
            <a:endParaRPr lang="en-GB" sz="1600" dirty="0"/>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ext Box 2"/>
          <p:cNvSpPr txBox="1">
            <a:spLocks noChangeArrowheads="1"/>
          </p:cNvSpPr>
          <p:nvPr/>
        </p:nvSpPr>
        <p:spPr bwMode="auto">
          <a:xfrm>
            <a:off x="3081338" y="188640"/>
            <a:ext cx="3384550" cy="6609502"/>
          </a:xfrm>
          <a:prstGeom prst="rect">
            <a:avLst/>
          </a:prstGeom>
          <a:noFill/>
          <a:ln w="12700">
            <a:noFill/>
            <a:miter lim="800000"/>
            <a:headEnd/>
            <a:tailEnd/>
          </a:ln>
        </p:spPr>
        <p:txBody>
          <a:bodyPr>
            <a:spAutoFit/>
          </a:bodyPr>
          <a:lstStyle/>
          <a:p>
            <a:pPr algn="ctr" eaLnBrk="0" hangingPunct="0"/>
            <a:r>
              <a:rPr lang="en-US" sz="2000" dirty="0">
                <a:solidFill>
                  <a:srgbClr val="990033"/>
                </a:solidFill>
              </a:rPr>
              <a:t>Thank you</a:t>
            </a:r>
          </a:p>
          <a:p>
            <a:pPr algn="ctr" eaLnBrk="0" hangingPunct="0"/>
            <a:endParaRPr lang="en-US" sz="1400" dirty="0" smtClean="0">
              <a:solidFill>
                <a:srgbClr val="990033"/>
              </a:solidFill>
            </a:endParaRPr>
          </a:p>
          <a:p>
            <a:pPr algn="ctr" eaLnBrk="0" hangingPunct="0"/>
            <a:r>
              <a:rPr lang="en-US" sz="1400" dirty="0" smtClean="0">
                <a:solidFill>
                  <a:srgbClr val="990033"/>
                </a:solidFill>
              </a:rPr>
              <a:t>And </a:t>
            </a:r>
            <a:r>
              <a:rPr lang="en-US" sz="1400" dirty="0">
                <a:solidFill>
                  <a:srgbClr val="990033"/>
                </a:solidFill>
              </a:rPr>
              <a:t>thanks to collaborators:</a:t>
            </a:r>
          </a:p>
          <a:p>
            <a:pPr algn="ctr" eaLnBrk="0" hangingPunct="0"/>
            <a:endParaRPr lang="en-US" sz="1400" dirty="0">
              <a:solidFill>
                <a:srgbClr val="990033"/>
              </a:solidFill>
            </a:endParaRPr>
          </a:p>
          <a:p>
            <a:pPr algn="ctr" eaLnBrk="0" hangingPunct="0"/>
            <a:r>
              <a:rPr lang="en-US" sz="1100" dirty="0">
                <a:solidFill>
                  <a:srgbClr val="990033"/>
                </a:solidFill>
              </a:rPr>
              <a:t>Rick </a:t>
            </a:r>
            <a:r>
              <a:rPr lang="en-US" sz="1100" dirty="0" smtClean="0">
                <a:solidFill>
                  <a:srgbClr val="990033"/>
                </a:solidFill>
              </a:rPr>
              <a:t>Adams</a:t>
            </a:r>
          </a:p>
          <a:p>
            <a:pPr algn="ctr" eaLnBrk="0" hangingPunct="0"/>
            <a:r>
              <a:rPr lang="en-US" sz="1100" dirty="0" smtClean="0">
                <a:solidFill>
                  <a:srgbClr val="990033"/>
                </a:solidFill>
              </a:rPr>
              <a:t>Andre Bastos</a:t>
            </a:r>
            <a:endParaRPr lang="en-US" sz="1100" dirty="0">
              <a:solidFill>
                <a:srgbClr val="990033"/>
              </a:solidFill>
            </a:endParaRPr>
          </a:p>
          <a:p>
            <a:pPr algn="ctr" eaLnBrk="0" hangingPunct="0"/>
            <a:r>
              <a:rPr lang="en-US" sz="1100" dirty="0">
                <a:solidFill>
                  <a:srgbClr val="990033"/>
                </a:solidFill>
              </a:rPr>
              <a:t>Sven </a:t>
            </a:r>
            <a:r>
              <a:rPr lang="en-US" sz="1100" dirty="0" smtClean="0">
                <a:solidFill>
                  <a:srgbClr val="990033"/>
                </a:solidFill>
              </a:rPr>
              <a:t>Bestmann</a:t>
            </a:r>
          </a:p>
          <a:p>
            <a:pPr algn="ctr" eaLnBrk="0" hangingPunct="0"/>
            <a:r>
              <a:rPr lang="en-US" sz="1100" dirty="0" smtClean="0">
                <a:solidFill>
                  <a:srgbClr val="990033"/>
                </a:solidFill>
              </a:rPr>
              <a:t>Harriet Brown</a:t>
            </a:r>
            <a:endParaRPr lang="en-US" sz="1100" dirty="0">
              <a:solidFill>
                <a:srgbClr val="990033"/>
              </a:solidFill>
            </a:endParaRPr>
          </a:p>
          <a:p>
            <a:pPr algn="ctr" eaLnBrk="0" hangingPunct="0"/>
            <a:r>
              <a:rPr lang="en-US" sz="1100" dirty="0">
                <a:solidFill>
                  <a:srgbClr val="990033"/>
                </a:solidFill>
              </a:rPr>
              <a:t>Jean </a:t>
            </a:r>
            <a:r>
              <a:rPr lang="en-US" sz="1100" dirty="0" smtClean="0">
                <a:solidFill>
                  <a:srgbClr val="990033"/>
                </a:solidFill>
              </a:rPr>
              <a:t>Daunizeau</a:t>
            </a:r>
          </a:p>
          <a:p>
            <a:pPr algn="ctr" eaLnBrk="0" hangingPunct="0"/>
            <a:r>
              <a:rPr lang="en-US" sz="1100" dirty="0" smtClean="0">
                <a:solidFill>
                  <a:srgbClr val="990033"/>
                </a:solidFill>
              </a:rPr>
              <a:t>Mark Edwards</a:t>
            </a:r>
          </a:p>
          <a:p>
            <a:pPr algn="ctr" eaLnBrk="0" hangingPunct="0"/>
            <a:r>
              <a:rPr lang="en-US" sz="1100" dirty="0" smtClean="0">
                <a:solidFill>
                  <a:srgbClr val="990033"/>
                </a:solidFill>
              </a:rPr>
              <a:t>Xiaosi </a:t>
            </a:r>
            <a:r>
              <a:rPr lang="en-US" sz="1100" dirty="0" err="1" smtClean="0">
                <a:solidFill>
                  <a:srgbClr val="990033"/>
                </a:solidFill>
              </a:rPr>
              <a:t>Gu</a:t>
            </a:r>
            <a:endParaRPr lang="en-US" sz="1100" dirty="0">
              <a:solidFill>
                <a:srgbClr val="990033"/>
              </a:solidFill>
            </a:endParaRPr>
          </a:p>
          <a:p>
            <a:pPr algn="ctr" eaLnBrk="0" hangingPunct="0"/>
            <a:r>
              <a:rPr lang="en-US" sz="1100" dirty="0" smtClean="0">
                <a:solidFill>
                  <a:srgbClr val="990033"/>
                </a:solidFill>
              </a:rPr>
              <a:t>Lee </a:t>
            </a:r>
            <a:r>
              <a:rPr lang="en-US" sz="1100" dirty="0">
                <a:solidFill>
                  <a:srgbClr val="990033"/>
                </a:solidFill>
              </a:rPr>
              <a:t>Harrison</a:t>
            </a:r>
          </a:p>
          <a:p>
            <a:pPr algn="ctr" eaLnBrk="0" hangingPunct="0"/>
            <a:r>
              <a:rPr lang="en-US" sz="1100" dirty="0">
                <a:solidFill>
                  <a:srgbClr val="990033"/>
                </a:solidFill>
              </a:rPr>
              <a:t>Stefan Kiebel</a:t>
            </a:r>
          </a:p>
          <a:p>
            <a:pPr algn="ctr" eaLnBrk="0" hangingPunct="0"/>
            <a:r>
              <a:rPr lang="en-US" sz="1100" dirty="0">
                <a:solidFill>
                  <a:srgbClr val="990033"/>
                </a:solidFill>
              </a:rPr>
              <a:t>James Kilner</a:t>
            </a:r>
          </a:p>
          <a:p>
            <a:pPr algn="ctr" eaLnBrk="0" hangingPunct="0"/>
            <a:r>
              <a:rPr lang="en-US" sz="1100" dirty="0">
                <a:solidFill>
                  <a:srgbClr val="990033"/>
                </a:solidFill>
              </a:rPr>
              <a:t>Jérémie </a:t>
            </a:r>
            <a:r>
              <a:rPr lang="en-US" sz="1100" dirty="0" smtClean="0">
                <a:solidFill>
                  <a:srgbClr val="990033"/>
                </a:solidFill>
              </a:rPr>
              <a:t>Mattout</a:t>
            </a:r>
          </a:p>
          <a:p>
            <a:pPr algn="ctr" eaLnBrk="0" hangingPunct="0"/>
            <a:r>
              <a:rPr lang="en-US" sz="1100" dirty="0" smtClean="0">
                <a:solidFill>
                  <a:srgbClr val="990033"/>
                </a:solidFill>
              </a:rPr>
              <a:t>Rosalyn Moran</a:t>
            </a:r>
          </a:p>
          <a:p>
            <a:pPr algn="ctr" eaLnBrk="0" hangingPunct="0"/>
            <a:r>
              <a:rPr lang="en-US" sz="1100" dirty="0" smtClean="0">
                <a:solidFill>
                  <a:srgbClr val="990033"/>
                </a:solidFill>
              </a:rPr>
              <a:t>Will Penny</a:t>
            </a:r>
          </a:p>
          <a:p>
            <a:pPr algn="ctr" eaLnBrk="0" hangingPunct="0"/>
            <a:r>
              <a:rPr lang="en-US" sz="1100" dirty="0" smtClean="0">
                <a:solidFill>
                  <a:srgbClr val="990033"/>
                </a:solidFill>
              </a:rPr>
              <a:t>Lisa Quattrocki Knight </a:t>
            </a:r>
            <a:endParaRPr lang="en-US" sz="1100" dirty="0">
              <a:solidFill>
                <a:srgbClr val="990033"/>
              </a:solidFill>
            </a:endParaRPr>
          </a:p>
          <a:p>
            <a:pPr algn="ctr" eaLnBrk="0" hangingPunct="0"/>
            <a:r>
              <a:rPr lang="en-US" sz="1100" dirty="0">
                <a:solidFill>
                  <a:srgbClr val="990033"/>
                </a:solidFill>
              </a:rPr>
              <a:t>Klaas Stephan</a:t>
            </a:r>
          </a:p>
          <a:p>
            <a:pPr algn="ctr" eaLnBrk="0" hangingPunct="0"/>
            <a:endParaRPr lang="en-US" sz="1100" dirty="0">
              <a:solidFill>
                <a:srgbClr val="990033"/>
              </a:solidFill>
            </a:endParaRPr>
          </a:p>
          <a:p>
            <a:pPr algn="ctr" eaLnBrk="0" hangingPunct="0"/>
            <a:r>
              <a:rPr lang="en-US" sz="1400" dirty="0">
                <a:solidFill>
                  <a:srgbClr val="990033"/>
                </a:solidFill>
              </a:rPr>
              <a:t>And colleagues:</a:t>
            </a:r>
          </a:p>
          <a:p>
            <a:pPr algn="ctr" eaLnBrk="0" hangingPunct="0"/>
            <a:endParaRPr lang="en-US" sz="1400" dirty="0">
              <a:solidFill>
                <a:srgbClr val="990033"/>
              </a:solidFill>
            </a:endParaRPr>
          </a:p>
          <a:p>
            <a:pPr algn="ctr" eaLnBrk="0" hangingPunct="0"/>
            <a:r>
              <a:rPr lang="en-US" sz="1100" dirty="0" smtClean="0">
                <a:solidFill>
                  <a:srgbClr val="990033"/>
                </a:solidFill>
              </a:rPr>
              <a:t>Andy Clark</a:t>
            </a:r>
          </a:p>
          <a:p>
            <a:pPr algn="ctr" eaLnBrk="0" hangingPunct="0"/>
            <a:r>
              <a:rPr lang="en-US" sz="1100" dirty="0" smtClean="0">
                <a:solidFill>
                  <a:srgbClr val="990033"/>
                </a:solidFill>
              </a:rPr>
              <a:t>Peter </a:t>
            </a:r>
            <a:r>
              <a:rPr lang="en-US" sz="1100" dirty="0">
                <a:solidFill>
                  <a:srgbClr val="990033"/>
                </a:solidFill>
              </a:rPr>
              <a:t>Dayan</a:t>
            </a:r>
          </a:p>
          <a:p>
            <a:pPr algn="ctr" eaLnBrk="0" hangingPunct="0"/>
            <a:r>
              <a:rPr lang="en-US" sz="1100" dirty="0">
                <a:solidFill>
                  <a:srgbClr val="990033"/>
                </a:solidFill>
              </a:rPr>
              <a:t>Jörn </a:t>
            </a:r>
            <a:r>
              <a:rPr lang="en-US" sz="1100" dirty="0" smtClean="0">
                <a:solidFill>
                  <a:srgbClr val="990033"/>
                </a:solidFill>
              </a:rPr>
              <a:t>Diedrichsen</a:t>
            </a:r>
          </a:p>
          <a:p>
            <a:pPr algn="ctr" eaLnBrk="0" hangingPunct="0"/>
            <a:r>
              <a:rPr lang="en-US" sz="1100" dirty="0" smtClean="0">
                <a:solidFill>
                  <a:srgbClr val="990033"/>
                </a:solidFill>
              </a:rPr>
              <a:t>Paul Fletcher</a:t>
            </a:r>
          </a:p>
          <a:p>
            <a:pPr algn="ctr" eaLnBrk="0" hangingPunct="0"/>
            <a:r>
              <a:rPr lang="en-US" sz="1100" dirty="0" smtClean="0">
                <a:solidFill>
                  <a:srgbClr val="990033"/>
                </a:solidFill>
              </a:rPr>
              <a:t>Pascal Fries</a:t>
            </a:r>
          </a:p>
          <a:p>
            <a:pPr algn="ctr" eaLnBrk="0" hangingPunct="0"/>
            <a:r>
              <a:rPr lang="en-US" sz="1100" dirty="0" smtClean="0">
                <a:solidFill>
                  <a:srgbClr val="990033"/>
                </a:solidFill>
              </a:rPr>
              <a:t>Geoffrey Hinton</a:t>
            </a:r>
          </a:p>
          <a:p>
            <a:pPr algn="ctr" eaLnBrk="0" hangingPunct="0"/>
            <a:r>
              <a:rPr lang="en-US" sz="1100" dirty="0" smtClean="0">
                <a:solidFill>
                  <a:srgbClr val="990033"/>
                </a:solidFill>
              </a:rPr>
              <a:t>Allan Hobson</a:t>
            </a:r>
          </a:p>
          <a:p>
            <a:pPr algn="ctr" eaLnBrk="0" hangingPunct="0"/>
            <a:r>
              <a:rPr lang="en-US" sz="1100" dirty="0" smtClean="0">
                <a:solidFill>
                  <a:srgbClr val="990033"/>
                </a:solidFill>
              </a:rPr>
              <a:t>James Hopkins</a:t>
            </a:r>
          </a:p>
          <a:p>
            <a:pPr algn="ctr" eaLnBrk="0" hangingPunct="0"/>
            <a:r>
              <a:rPr lang="en-US" sz="1100" dirty="0" smtClean="0">
                <a:solidFill>
                  <a:srgbClr val="990033"/>
                </a:solidFill>
              </a:rPr>
              <a:t>Jakob Hohwy</a:t>
            </a:r>
          </a:p>
          <a:p>
            <a:pPr algn="ctr" eaLnBrk="0" hangingPunct="0"/>
            <a:r>
              <a:rPr lang="en-US" sz="1100" dirty="0" smtClean="0">
                <a:solidFill>
                  <a:srgbClr val="990033"/>
                </a:solidFill>
              </a:rPr>
              <a:t>Henry Kennedy</a:t>
            </a:r>
          </a:p>
          <a:p>
            <a:pPr algn="ctr" eaLnBrk="0" hangingPunct="0"/>
            <a:r>
              <a:rPr lang="en-US" sz="1100" dirty="0" smtClean="0">
                <a:solidFill>
                  <a:srgbClr val="990033"/>
                </a:solidFill>
              </a:rPr>
              <a:t>Paul </a:t>
            </a:r>
            <a:r>
              <a:rPr lang="en-US" sz="1100" dirty="0">
                <a:solidFill>
                  <a:srgbClr val="990033"/>
                </a:solidFill>
              </a:rPr>
              <a:t>Verschure</a:t>
            </a:r>
          </a:p>
          <a:p>
            <a:pPr algn="ctr" eaLnBrk="0" hangingPunct="0"/>
            <a:r>
              <a:rPr lang="en-US" sz="1100" dirty="0">
                <a:solidFill>
                  <a:srgbClr val="990033"/>
                </a:solidFill>
              </a:rPr>
              <a:t>Florentin Wörgötter</a:t>
            </a:r>
          </a:p>
          <a:p>
            <a:pPr algn="ctr" eaLnBrk="0" hangingPunct="0"/>
            <a:endParaRPr lang="en-US" sz="1200" dirty="0">
              <a:solidFill>
                <a:srgbClr val="990033"/>
              </a:solidFill>
            </a:endParaRPr>
          </a:p>
          <a:p>
            <a:pPr algn="ctr" eaLnBrk="0" hangingPunct="0"/>
            <a:r>
              <a:rPr lang="en-US" sz="1050" dirty="0">
                <a:solidFill>
                  <a:srgbClr val="990033"/>
                </a:solidFill>
              </a:rPr>
              <a:t>And many </a:t>
            </a:r>
            <a:r>
              <a:rPr lang="en-US" sz="1050" dirty="0" smtClean="0">
                <a:solidFill>
                  <a:srgbClr val="990033"/>
                </a:solidFill>
              </a:rPr>
              <a:t>others</a:t>
            </a:r>
            <a:endParaRPr lang="en-US" sz="1400" dirty="0">
              <a:solidFill>
                <a:srgbClr val="990033"/>
              </a:solidFill>
            </a:endParaRPr>
          </a:p>
        </p:txBody>
      </p:sp>
      <p:pic>
        <p:nvPicPr>
          <p:cNvPr id="5" name="Picture 4" descr="Picture2"/>
          <p:cNvPicPr>
            <a:picLocks noChangeAspect="1" noChangeArrowheads="1"/>
          </p:cNvPicPr>
          <p:nvPr/>
        </p:nvPicPr>
        <p:blipFill>
          <a:blip r:embed="rId2" cstate="print"/>
          <a:srcRect/>
          <a:stretch>
            <a:fillRect/>
          </a:stretch>
        </p:blipFill>
        <p:spPr bwMode="auto">
          <a:xfrm>
            <a:off x="227475" y="214647"/>
            <a:ext cx="868363" cy="1954213"/>
          </a:xfrm>
          <a:prstGeom prst="rect">
            <a:avLst/>
          </a:prstGeom>
          <a:ln>
            <a:noFill/>
          </a:ln>
          <a:effectLst>
            <a:outerShdw blurRad="190500" algn="tl" rotWithShape="0">
              <a:srgbClr val="000000">
                <a:alpha val="70000"/>
              </a:srgbClr>
            </a:outerShdw>
          </a:effectLst>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5" name="Line 2"/>
          <p:cNvSpPr>
            <a:spLocks noChangeShapeType="1"/>
          </p:cNvSpPr>
          <p:nvPr/>
        </p:nvSpPr>
        <p:spPr bwMode="auto">
          <a:xfrm>
            <a:off x="3929063" y="1484313"/>
            <a:ext cx="0" cy="3816350"/>
          </a:xfrm>
          <a:prstGeom prst="line">
            <a:avLst/>
          </a:prstGeom>
          <a:noFill/>
          <a:ln w="57150">
            <a:solidFill>
              <a:srgbClr val="990033"/>
            </a:solidFill>
            <a:round/>
            <a:headEnd/>
            <a:tailEnd type="triangle" w="med" len="med"/>
          </a:ln>
        </p:spPr>
        <p:txBody>
          <a:bodyPr/>
          <a:lstStyle/>
          <a:p>
            <a:endParaRPr lang="en-US"/>
          </a:p>
        </p:txBody>
      </p:sp>
      <p:sp>
        <p:nvSpPr>
          <p:cNvPr id="22536" name="Text Box 3"/>
          <p:cNvSpPr txBox="1">
            <a:spLocks noChangeArrowheads="1"/>
          </p:cNvSpPr>
          <p:nvPr/>
        </p:nvSpPr>
        <p:spPr bwMode="auto">
          <a:xfrm>
            <a:off x="3303591" y="1341438"/>
            <a:ext cx="184731" cy="369332"/>
          </a:xfrm>
          <a:prstGeom prst="rect">
            <a:avLst/>
          </a:prstGeom>
          <a:noFill/>
          <a:ln w="9525">
            <a:noFill/>
            <a:miter lim="800000"/>
            <a:headEnd/>
            <a:tailEnd/>
          </a:ln>
        </p:spPr>
        <p:txBody>
          <a:bodyPr wrap="none">
            <a:spAutoFit/>
          </a:bodyPr>
          <a:lstStyle/>
          <a:p>
            <a:endParaRPr lang="en-GB">
              <a:latin typeface="Arial" charset="0"/>
            </a:endParaRPr>
          </a:p>
        </p:txBody>
      </p:sp>
      <p:graphicFrame>
        <p:nvGraphicFramePr>
          <p:cNvPr id="22530" name="Object 4"/>
          <p:cNvGraphicFramePr>
            <a:graphicFrameLocks noChangeAspect="1"/>
          </p:cNvGraphicFramePr>
          <p:nvPr/>
        </p:nvGraphicFramePr>
        <p:xfrm>
          <a:off x="3382966" y="1412875"/>
          <a:ext cx="400050" cy="203200"/>
        </p:xfrm>
        <a:graphic>
          <a:graphicData uri="http://schemas.openxmlformats.org/presentationml/2006/ole">
            <p:oleObj spid="_x0000_s22620" name="Equation" r:id="rId3" imgW="368140" imgH="203112" progId="Equation.DSMT4">
              <p:embed/>
            </p:oleObj>
          </a:graphicData>
        </a:graphic>
      </p:graphicFrame>
      <p:graphicFrame>
        <p:nvGraphicFramePr>
          <p:cNvPr id="22531" name="Object 5"/>
          <p:cNvGraphicFramePr>
            <a:graphicFrameLocks noChangeAspect="1"/>
          </p:cNvGraphicFramePr>
          <p:nvPr/>
        </p:nvGraphicFramePr>
        <p:xfrm>
          <a:off x="3411541" y="2133600"/>
          <a:ext cx="342900" cy="203200"/>
        </p:xfrm>
        <a:graphic>
          <a:graphicData uri="http://schemas.openxmlformats.org/presentationml/2006/ole">
            <p:oleObj spid="_x0000_s22621" name="Equation" r:id="rId4" imgW="317225" imgH="203024" progId="Equation.DSMT4">
              <p:embed/>
            </p:oleObj>
          </a:graphicData>
        </a:graphic>
      </p:graphicFrame>
      <p:graphicFrame>
        <p:nvGraphicFramePr>
          <p:cNvPr id="22532" name="Object 6"/>
          <p:cNvGraphicFramePr>
            <a:graphicFrameLocks noChangeAspect="1"/>
          </p:cNvGraphicFramePr>
          <p:nvPr/>
        </p:nvGraphicFramePr>
        <p:xfrm>
          <a:off x="3382964" y="2852738"/>
          <a:ext cx="344487" cy="203200"/>
        </p:xfrm>
        <a:graphic>
          <a:graphicData uri="http://schemas.openxmlformats.org/presentationml/2006/ole">
            <p:oleObj spid="_x0000_s22622" name="Equation" r:id="rId5" imgW="317225" imgH="203024" progId="Equation.DSMT4">
              <p:embed/>
            </p:oleObj>
          </a:graphicData>
        </a:graphic>
      </p:graphicFrame>
      <p:graphicFrame>
        <p:nvGraphicFramePr>
          <p:cNvPr id="22533" name="Object 7"/>
          <p:cNvGraphicFramePr>
            <a:graphicFrameLocks noChangeAspect="1"/>
          </p:cNvGraphicFramePr>
          <p:nvPr/>
        </p:nvGraphicFramePr>
        <p:xfrm>
          <a:off x="3382964" y="3500438"/>
          <a:ext cx="344487" cy="203200"/>
        </p:xfrm>
        <a:graphic>
          <a:graphicData uri="http://schemas.openxmlformats.org/presentationml/2006/ole">
            <p:oleObj spid="_x0000_s22623" name="Equation" r:id="rId6" imgW="317225" imgH="203024" progId="Equation.DSMT4">
              <p:embed/>
            </p:oleObj>
          </a:graphicData>
        </a:graphic>
      </p:graphicFrame>
      <p:graphicFrame>
        <p:nvGraphicFramePr>
          <p:cNvPr id="22534" name="Object 8"/>
          <p:cNvGraphicFramePr>
            <a:graphicFrameLocks noChangeAspect="1"/>
          </p:cNvGraphicFramePr>
          <p:nvPr/>
        </p:nvGraphicFramePr>
        <p:xfrm>
          <a:off x="3387728" y="5084763"/>
          <a:ext cx="385763" cy="203200"/>
        </p:xfrm>
        <a:graphic>
          <a:graphicData uri="http://schemas.openxmlformats.org/presentationml/2006/ole">
            <p:oleObj spid="_x0000_s22624" name="Equation" r:id="rId7" imgW="355292" imgH="203024" progId="Equation.DSMT4">
              <p:embed/>
            </p:oleObj>
          </a:graphicData>
        </a:graphic>
      </p:graphicFrame>
      <p:sp>
        <p:nvSpPr>
          <p:cNvPr id="22537" name="Text Box 10"/>
          <p:cNvSpPr txBox="1">
            <a:spLocks noChangeArrowheads="1"/>
          </p:cNvSpPr>
          <p:nvPr/>
        </p:nvSpPr>
        <p:spPr bwMode="auto">
          <a:xfrm>
            <a:off x="4521200" y="1398594"/>
            <a:ext cx="3868738" cy="3970337"/>
          </a:xfrm>
          <a:prstGeom prst="rect">
            <a:avLst/>
          </a:prstGeom>
          <a:noFill/>
          <a:ln w="9525">
            <a:noFill/>
            <a:miter lim="800000"/>
            <a:headEnd/>
            <a:tailEnd/>
          </a:ln>
        </p:spPr>
        <p:txBody>
          <a:bodyPr>
            <a:spAutoFit/>
          </a:bodyPr>
          <a:lstStyle/>
          <a:p>
            <a:pPr>
              <a:defRPr/>
            </a:pPr>
            <a:r>
              <a:rPr lang="en-GB" sz="1200" b="1" dirty="0">
                <a:solidFill>
                  <a:schemeClr val="tx1">
                    <a:lumMod val="50000"/>
                    <a:lumOff val="50000"/>
                  </a:schemeClr>
                </a:solidFill>
              </a:rPr>
              <a:t>Perception and Action:</a:t>
            </a:r>
            <a:r>
              <a:rPr lang="en-GB" sz="1200" dirty="0">
                <a:solidFill>
                  <a:schemeClr val="tx1">
                    <a:lumMod val="50000"/>
                    <a:lumOff val="50000"/>
                  </a:schemeClr>
                </a:solidFill>
              </a:rPr>
              <a:t> The optimisation of neuronal and neuromuscular activity to suppress prediction errors (or free-energy) based on generative models of sensory data.</a:t>
            </a:r>
          </a:p>
          <a:p>
            <a:pPr>
              <a:defRPr/>
            </a:pPr>
            <a:endParaRPr lang="en-GB" sz="1200" dirty="0">
              <a:solidFill>
                <a:schemeClr val="tx1">
                  <a:lumMod val="50000"/>
                  <a:lumOff val="50000"/>
                </a:schemeClr>
              </a:solidFill>
            </a:endParaRPr>
          </a:p>
          <a:p>
            <a:pPr>
              <a:defRPr/>
            </a:pPr>
            <a:endParaRPr lang="en-GB" sz="1200" dirty="0">
              <a:solidFill>
                <a:schemeClr val="tx1">
                  <a:lumMod val="50000"/>
                  <a:lumOff val="50000"/>
                </a:schemeClr>
              </a:solidFill>
            </a:endParaRPr>
          </a:p>
          <a:p>
            <a:pPr>
              <a:defRPr/>
            </a:pPr>
            <a:r>
              <a:rPr lang="en-GB" sz="1200" b="1" dirty="0">
                <a:solidFill>
                  <a:schemeClr val="tx1">
                    <a:lumMod val="50000"/>
                    <a:lumOff val="50000"/>
                  </a:schemeClr>
                </a:solidFill>
              </a:rPr>
              <a:t>Learning and attention:</a:t>
            </a:r>
            <a:r>
              <a:rPr lang="en-GB" sz="1200" dirty="0">
                <a:solidFill>
                  <a:schemeClr val="tx1">
                    <a:lumMod val="50000"/>
                    <a:lumOff val="50000"/>
                  </a:schemeClr>
                </a:solidFill>
              </a:rPr>
              <a:t> The optimisation of synaptic gain and efficacy over seconds to hours, to encode the precisions of prediction errors and causal structure in the sensorium. This entails suppression of free-energy over time.</a:t>
            </a:r>
          </a:p>
          <a:p>
            <a:pPr>
              <a:defRPr/>
            </a:pPr>
            <a:endParaRPr lang="en-GB" sz="1200" dirty="0">
              <a:solidFill>
                <a:schemeClr val="tx1">
                  <a:lumMod val="50000"/>
                  <a:lumOff val="50000"/>
                </a:schemeClr>
              </a:solidFill>
            </a:endParaRPr>
          </a:p>
          <a:p>
            <a:pPr>
              <a:defRPr/>
            </a:pPr>
            <a:endParaRPr lang="en-GB" sz="1200" dirty="0">
              <a:solidFill>
                <a:schemeClr val="tx1">
                  <a:lumMod val="50000"/>
                  <a:lumOff val="50000"/>
                </a:schemeClr>
              </a:solidFill>
            </a:endParaRPr>
          </a:p>
          <a:p>
            <a:pPr>
              <a:defRPr/>
            </a:pPr>
            <a:r>
              <a:rPr lang="en-GB" sz="1200" b="1" dirty="0">
                <a:solidFill>
                  <a:schemeClr val="tx1">
                    <a:lumMod val="50000"/>
                    <a:lumOff val="50000"/>
                  </a:schemeClr>
                </a:solidFill>
              </a:rPr>
              <a:t>Neurodevelopment:</a:t>
            </a:r>
            <a:r>
              <a:rPr lang="en-GB" sz="1200" dirty="0">
                <a:solidFill>
                  <a:schemeClr val="tx1">
                    <a:lumMod val="50000"/>
                    <a:lumOff val="50000"/>
                  </a:schemeClr>
                </a:solidFill>
              </a:rPr>
              <a:t> Model optimisation through activity-dependent pruning and maintenance of neuronal connections that are specified epigenetically</a:t>
            </a:r>
          </a:p>
          <a:p>
            <a:pPr>
              <a:defRPr/>
            </a:pPr>
            <a:endParaRPr lang="en-GB" sz="1200" dirty="0">
              <a:solidFill>
                <a:schemeClr val="tx1">
                  <a:lumMod val="50000"/>
                  <a:lumOff val="50000"/>
                </a:schemeClr>
              </a:solidFill>
            </a:endParaRPr>
          </a:p>
          <a:p>
            <a:pPr>
              <a:defRPr/>
            </a:pPr>
            <a:endParaRPr lang="en-GB" sz="1200" dirty="0">
              <a:solidFill>
                <a:schemeClr val="tx1">
                  <a:lumMod val="50000"/>
                  <a:lumOff val="50000"/>
                </a:schemeClr>
              </a:solidFill>
            </a:endParaRPr>
          </a:p>
          <a:p>
            <a:pPr>
              <a:defRPr/>
            </a:pPr>
            <a:endParaRPr lang="en-GB" sz="1200" dirty="0">
              <a:solidFill>
                <a:schemeClr val="tx1">
                  <a:lumMod val="50000"/>
                  <a:lumOff val="50000"/>
                </a:schemeClr>
              </a:solidFill>
            </a:endParaRPr>
          </a:p>
          <a:p>
            <a:pPr>
              <a:defRPr/>
            </a:pPr>
            <a:r>
              <a:rPr lang="en-GB" sz="1200" b="1" dirty="0">
                <a:solidFill>
                  <a:schemeClr val="tx1">
                    <a:lumMod val="50000"/>
                    <a:lumOff val="50000"/>
                  </a:schemeClr>
                </a:solidFill>
              </a:rPr>
              <a:t>Evolution:</a:t>
            </a:r>
            <a:r>
              <a:rPr lang="en-GB" sz="1200" dirty="0">
                <a:solidFill>
                  <a:schemeClr val="tx1">
                    <a:lumMod val="50000"/>
                    <a:lumOff val="50000"/>
                  </a:schemeClr>
                </a:solidFill>
              </a:rPr>
              <a:t> Optimisation of the average free-energy (free-fitness) over time and individuals of a given class (e.g., conspecifics) by selective pressure on the epigenetic specification of their generative models</a:t>
            </a:r>
            <a:r>
              <a:rPr lang="en-GB" sz="1200" dirty="0"/>
              <a:t>.</a:t>
            </a:r>
          </a:p>
        </p:txBody>
      </p:sp>
      <p:pic>
        <p:nvPicPr>
          <p:cNvPr id="22538" name="Picture 11" descr="synapse"/>
          <p:cNvPicPr>
            <a:picLocks noChangeAspect="1" noChangeArrowheads="1"/>
          </p:cNvPicPr>
          <p:nvPr/>
        </p:nvPicPr>
        <p:blipFill>
          <a:blip r:embed="rId8" cstate="print"/>
          <a:srcRect/>
          <a:stretch>
            <a:fillRect/>
          </a:stretch>
        </p:blipFill>
        <p:spPr bwMode="auto">
          <a:xfrm>
            <a:off x="1900241" y="1395413"/>
            <a:ext cx="1249362" cy="908050"/>
          </a:xfrm>
          <a:prstGeom prst="rect">
            <a:avLst/>
          </a:prstGeom>
          <a:noFill/>
          <a:ln w="9525">
            <a:noFill/>
            <a:miter lim="800000"/>
            <a:headEnd/>
            <a:tailEnd/>
          </a:ln>
        </p:spPr>
      </p:pic>
      <p:pic>
        <p:nvPicPr>
          <p:cNvPr id="22539" name="Picture 12" descr="Hippocampus_nerve_cells"/>
          <p:cNvPicPr>
            <a:picLocks noChangeAspect="1" noChangeArrowheads="1"/>
          </p:cNvPicPr>
          <p:nvPr/>
        </p:nvPicPr>
        <p:blipFill>
          <a:blip r:embed="rId9" cstate="print">
            <a:lum bright="-4000" contrast="-24000"/>
          </a:blip>
          <a:srcRect/>
          <a:stretch>
            <a:fillRect/>
          </a:stretch>
        </p:blipFill>
        <p:spPr bwMode="auto">
          <a:xfrm>
            <a:off x="1900241" y="2403481"/>
            <a:ext cx="1249362" cy="815975"/>
          </a:xfrm>
          <a:prstGeom prst="rect">
            <a:avLst/>
          </a:prstGeom>
          <a:noFill/>
          <a:ln w="9525">
            <a:noFill/>
            <a:miter lim="800000"/>
            <a:headEnd/>
            <a:tailEnd/>
          </a:ln>
        </p:spPr>
      </p:pic>
      <p:pic>
        <p:nvPicPr>
          <p:cNvPr id="22540" name="Picture 13" descr="getImage"/>
          <p:cNvPicPr>
            <a:picLocks noChangeAspect="1" noChangeArrowheads="1"/>
          </p:cNvPicPr>
          <p:nvPr/>
        </p:nvPicPr>
        <p:blipFill>
          <a:blip r:embed="rId10" cstate="print"/>
          <a:srcRect t="8749" b="13902"/>
          <a:stretch>
            <a:fillRect/>
          </a:stretch>
        </p:blipFill>
        <p:spPr bwMode="auto">
          <a:xfrm>
            <a:off x="1900241" y="3338517"/>
            <a:ext cx="1249362" cy="981075"/>
          </a:xfrm>
          <a:prstGeom prst="rect">
            <a:avLst/>
          </a:prstGeom>
          <a:noFill/>
          <a:ln w="9525">
            <a:noFill/>
            <a:miter lim="800000"/>
            <a:headEnd/>
            <a:tailEnd/>
          </a:ln>
        </p:spPr>
      </p:pic>
      <p:pic>
        <p:nvPicPr>
          <p:cNvPr id="22541" name="Picture 14" descr="homo_floriensis_sapiens_1"/>
          <p:cNvPicPr>
            <a:picLocks noChangeAspect="1" noChangeArrowheads="1"/>
          </p:cNvPicPr>
          <p:nvPr/>
        </p:nvPicPr>
        <p:blipFill>
          <a:blip r:embed="rId11" cstate="print"/>
          <a:srcRect/>
          <a:stretch>
            <a:fillRect/>
          </a:stretch>
        </p:blipFill>
        <p:spPr bwMode="auto">
          <a:xfrm>
            <a:off x="1900241" y="4437063"/>
            <a:ext cx="1249362" cy="881062"/>
          </a:xfrm>
          <a:prstGeom prst="rect">
            <a:avLst/>
          </a:prstGeom>
          <a:noFill/>
          <a:ln w="9525">
            <a:noFill/>
            <a:miter lim="800000"/>
            <a:headEnd/>
            <a:tailEnd/>
          </a:ln>
        </p:spPr>
      </p:pic>
      <p:sp>
        <p:nvSpPr>
          <p:cNvPr id="22542" name="Text Box 15"/>
          <p:cNvSpPr txBox="1">
            <a:spLocks noChangeArrowheads="1"/>
          </p:cNvSpPr>
          <p:nvPr/>
        </p:nvSpPr>
        <p:spPr bwMode="auto">
          <a:xfrm>
            <a:off x="1981203" y="901701"/>
            <a:ext cx="1105431" cy="369332"/>
          </a:xfrm>
          <a:prstGeom prst="rect">
            <a:avLst/>
          </a:prstGeom>
          <a:noFill/>
          <a:ln w="9525">
            <a:noFill/>
            <a:miter lim="800000"/>
            <a:headEnd/>
            <a:tailEnd/>
          </a:ln>
        </p:spPr>
        <p:txBody>
          <a:bodyPr wrap="none">
            <a:spAutoFit/>
          </a:bodyPr>
          <a:lstStyle/>
          <a:p>
            <a:r>
              <a:rPr lang="en-GB">
                <a:solidFill>
                  <a:srgbClr val="990033"/>
                </a:solidFill>
              </a:rPr>
              <a:t>Time-scale</a:t>
            </a:r>
          </a:p>
        </p:txBody>
      </p:sp>
      <p:sp>
        <p:nvSpPr>
          <p:cNvPr id="22543" name="Text Box 16"/>
          <p:cNvSpPr txBox="1">
            <a:spLocks noChangeArrowheads="1"/>
          </p:cNvSpPr>
          <p:nvPr/>
        </p:nvSpPr>
        <p:spPr bwMode="auto">
          <a:xfrm>
            <a:off x="4521201" y="908051"/>
            <a:ext cx="3387466" cy="369332"/>
          </a:xfrm>
          <a:prstGeom prst="rect">
            <a:avLst/>
          </a:prstGeom>
          <a:noFill/>
          <a:ln w="9525">
            <a:noFill/>
            <a:miter lim="800000"/>
            <a:headEnd/>
            <a:tailEnd/>
          </a:ln>
        </p:spPr>
        <p:txBody>
          <a:bodyPr wrap="none">
            <a:spAutoFit/>
          </a:bodyPr>
          <a:lstStyle/>
          <a:p>
            <a:r>
              <a:rPr lang="en-GB">
                <a:solidFill>
                  <a:srgbClr val="990033"/>
                </a:solidFill>
              </a:rPr>
              <a:t>Free-energy minimisation leading to…</a:t>
            </a: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1757645" y="928172"/>
            <a:ext cx="7200800"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dirty="0" smtClean="0">
                <a:ln>
                  <a:noFill/>
                </a:ln>
                <a:solidFill>
                  <a:schemeClr val="accent5">
                    <a:lumMod val="25000"/>
                  </a:schemeClr>
                </a:solidFill>
                <a:effectLst/>
                <a:ea typeface="Times New Roman" pitchFamily="18" charset="0"/>
                <a:cs typeface="Calibri" pitchFamily="34" charset="0"/>
              </a:rPr>
              <a:t>“How can the events in space and time which take place within the spatial boundary of a living organism be accounted for by physics and chemistry?”</a:t>
            </a:r>
          </a:p>
          <a:p>
            <a:pPr lvl="0" algn="r"/>
            <a:r>
              <a:rPr lang="en-US" sz="2000" dirty="0" smtClean="0">
                <a:solidFill>
                  <a:schemeClr val="accent5">
                    <a:lumMod val="25000"/>
                  </a:schemeClr>
                </a:solidFill>
                <a:ea typeface="Times New Roman" pitchFamily="18" charset="0"/>
                <a:cs typeface="Calibri" pitchFamily="34" charset="0"/>
              </a:rPr>
              <a:t> (Erwin Schrödinger </a:t>
            </a:r>
            <a:r>
              <a:rPr kumimoji="0" lang="en-US" sz="2000" b="0" i="0" u="none" strike="noStrike" cap="none" normalizeH="0" baseline="0" dirty="0" smtClean="0">
                <a:ln>
                  <a:noFill/>
                </a:ln>
                <a:solidFill>
                  <a:schemeClr val="accent5">
                    <a:lumMod val="25000"/>
                  </a:schemeClr>
                </a:solidFill>
                <a:effectLst/>
                <a:ea typeface="Times New Roman" pitchFamily="18" charset="0"/>
                <a:cs typeface="Calibri" pitchFamily="34" charset="0"/>
              </a:rPr>
              <a:t>1943)</a:t>
            </a:r>
            <a:endParaRPr kumimoji="0" lang="en-US" sz="3600" b="0" i="0" u="none" strike="noStrike" cap="none" normalizeH="0" baseline="0" dirty="0" smtClean="0">
              <a:ln>
                <a:noFill/>
              </a:ln>
              <a:solidFill>
                <a:schemeClr val="accent5">
                  <a:lumMod val="25000"/>
                </a:schemeClr>
              </a:solidFill>
              <a:effectLst/>
              <a:cs typeface="Arial" pitchFamily="34" charset="0"/>
            </a:endParaRPr>
          </a:p>
        </p:txBody>
      </p:sp>
      <p:pic>
        <p:nvPicPr>
          <p:cNvPr id="8" name="Picture 3" descr="http://www.hdwallpapersinn.com/wp-content/uploads/2013/01/Erwin-Schrodinger4.jpg"/>
          <p:cNvPicPr>
            <a:picLocks noChangeAspect="1" noChangeArrowheads="1"/>
          </p:cNvPicPr>
          <p:nvPr/>
        </p:nvPicPr>
        <p:blipFill>
          <a:blip r:embed="rId2" cstate="print">
            <a:duotone>
              <a:prstClr val="black"/>
              <a:srgbClr val="D9C3A5">
                <a:tint val="50000"/>
                <a:satMod val="180000"/>
              </a:srgbClr>
            </a:duotone>
            <a:lum bright="20000"/>
          </a:blip>
          <a:srcRect/>
          <a:stretch>
            <a:fillRect/>
          </a:stretch>
        </p:blipFill>
        <p:spPr bwMode="auto">
          <a:xfrm>
            <a:off x="362490" y="548680"/>
            <a:ext cx="1570603" cy="1813480"/>
          </a:xfrm>
          <a:prstGeom prst="ellipse">
            <a:avLst/>
          </a:prstGeom>
          <a:ln>
            <a:noFill/>
          </a:ln>
          <a:effectLst>
            <a:softEdge rad="112500"/>
          </a:effectLst>
        </p:spPr>
      </p:pic>
      <p:grpSp>
        <p:nvGrpSpPr>
          <p:cNvPr id="285" name="Group 284"/>
          <p:cNvGrpSpPr/>
          <p:nvPr/>
        </p:nvGrpSpPr>
        <p:grpSpPr>
          <a:xfrm>
            <a:off x="1847655" y="2528900"/>
            <a:ext cx="6525725" cy="3195355"/>
            <a:chOff x="497505" y="1988840"/>
            <a:chExt cx="6525725" cy="3195355"/>
          </a:xfrm>
        </p:grpSpPr>
        <p:sp>
          <p:nvSpPr>
            <p:cNvPr id="11" name="Oval 10"/>
            <p:cNvSpPr/>
            <p:nvPr/>
          </p:nvSpPr>
          <p:spPr>
            <a:xfrm>
              <a:off x="1442610" y="329398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2" name="Oval 11"/>
            <p:cNvSpPr/>
            <p:nvPr/>
          </p:nvSpPr>
          <p:spPr>
            <a:xfrm>
              <a:off x="1757645" y="383404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 name="Oval 12"/>
            <p:cNvSpPr/>
            <p:nvPr/>
          </p:nvSpPr>
          <p:spPr>
            <a:xfrm>
              <a:off x="1127575" y="383404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4" name="Oval 13"/>
            <p:cNvSpPr/>
            <p:nvPr/>
          </p:nvSpPr>
          <p:spPr>
            <a:xfrm>
              <a:off x="2072680" y="329398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5" name="Oval 14"/>
            <p:cNvSpPr/>
            <p:nvPr/>
          </p:nvSpPr>
          <p:spPr>
            <a:xfrm>
              <a:off x="812540" y="329398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6" name="Oval 15"/>
            <p:cNvSpPr/>
            <p:nvPr/>
          </p:nvSpPr>
          <p:spPr>
            <a:xfrm>
              <a:off x="497505" y="383404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7" name="Oval 16"/>
            <p:cNvSpPr/>
            <p:nvPr/>
          </p:nvSpPr>
          <p:spPr>
            <a:xfrm>
              <a:off x="2387715" y="383404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8" name="Oval 17"/>
            <p:cNvSpPr/>
            <p:nvPr/>
          </p:nvSpPr>
          <p:spPr>
            <a:xfrm>
              <a:off x="812540" y="437410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0" name="Oval 19"/>
            <p:cNvSpPr/>
            <p:nvPr/>
          </p:nvSpPr>
          <p:spPr>
            <a:xfrm>
              <a:off x="2027675" y="437410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2" name="Oval 21"/>
            <p:cNvSpPr/>
            <p:nvPr/>
          </p:nvSpPr>
          <p:spPr>
            <a:xfrm>
              <a:off x="1442610" y="437410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3" name="Oval 22"/>
            <p:cNvSpPr/>
            <p:nvPr/>
          </p:nvSpPr>
          <p:spPr>
            <a:xfrm>
              <a:off x="1127575" y="491416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4" name="Oval 23"/>
            <p:cNvSpPr/>
            <p:nvPr/>
          </p:nvSpPr>
          <p:spPr>
            <a:xfrm>
              <a:off x="1757645" y="491416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5" name="Oval 24"/>
            <p:cNvSpPr/>
            <p:nvPr/>
          </p:nvSpPr>
          <p:spPr>
            <a:xfrm>
              <a:off x="1127575" y="275392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6" name="Oval 25"/>
            <p:cNvSpPr/>
            <p:nvPr/>
          </p:nvSpPr>
          <p:spPr>
            <a:xfrm>
              <a:off x="1757645" y="275392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28" name="Straight Arrow Connector 27"/>
            <p:cNvCxnSpPr>
              <a:stCxn id="25" idx="4"/>
              <a:endCxn id="11" idx="1"/>
            </p:cNvCxnSpPr>
            <p:nvPr/>
          </p:nvCxnSpPr>
          <p:spPr>
            <a:xfrm>
              <a:off x="1262590" y="302395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5" idx="4"/>
              <a:endCxn id="15" idx="7"/>
            </p:cNvCxnSpPr>
            <p:nvPr/>
          </p:nvCxnSpPr>
          <p:spPr>
            <a:xfrm flipH="1">
              <a:off x="1043025" y="302395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26" idx="4"/>
              <a:endCxn id="11" idx="7"/>
            </p:cNvCxnSpPr>
            <p:nvPr/>
          </p:nvCxnSpPr>
          <p:spPr>
            <a:xfrm flipH="1">
              <a:off x="1673095" y="302395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26" idx="4"/>
              <a:endCxn id="14" idx="1"/>
            </p:cNvCxnSpPr>
            <p:nvPr/>
          </p:nvCxnSpPr>
          <p:spPr>
            <a:xfrm>
              <a:off x="1892660" y="302395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15" idx="4"/>
              <a:endCxn id="13" idx="1"/>
            </p:cNvCxnSpPr>
            <p:nvPr/>
          </p:nvCxnSpPr>
          <p:spPr>
            <a:xfrm>
              <a:off x="947555" y="356401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15" idx="4"/>
              <a:endCxn id="16" idx="7"/>
            </p:cNvCxnSpPr>
            <p:nvPr/>
          </p:nvCxnSpPr>
          <p:spPr>
            <a:xfrm flipH="1">
              <a:off x="727990" y="356401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1" idx="4"/>
              <a:endCxn id="13" idx="7"/>
            </p:cNvCxnSpPr>
            <p:nvPr/>
          </p:nvCxnSpPr>
          <p:spPr>
            <a:xfrm flipH="1">
              <a:off x="1358060" y="356401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11" idx="4"/>
              <a:endCxn id="12" idx="1"/>
            </p:cNvCxnSpPr>
            <p:nvPr/>
          </p:nvCxnSpPr>
          <p:spPr>
            <a:xfrm>
              <a:off x="1577625" y="356401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14" idx="4"/>
              <a:endCxn id="12" idx="7"/>
            </p:cNvCxnSpPr>
            <p:nvPr/>
          </p:nvCxnSpPr>
          <p:spPr>
            <a:xfrm flipH="1">
              <a:off x="1988130" y="356401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14" idx="4"/>
              <a:endCxn id="17" idx="1"/>
            </p:cNvCxnSpPr>
            <p:nvPr/>
          </p:nvCxnSpPr>
          <p:spPr>
            <a:xfrm>
              <a:off x="2207695" y="356401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stCxn id="13" idx="4"/>
              <a:endCxn id="22" idx="1"/>
            </p:cNvCxnSpPr>
            <p:nvPr/>
          </p:nvCxnSpPr>
          <p:spPr>
            <a:xfrm>
              <a:off x="1262590" y="410407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13" idx="4"/>
              <a:endCxn id="18" idx="7"/>
            </p:cNvCxnSpPr>
            <p:nvPr/>
          </p:nvCxnSpPr>
          <p:spPr>
            <a:xfrm flipH="1">
              <a:off x="1043025" y="410407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stCxn id="12" idx="4"/>
              <a:endCxn id="22" idx="7"/>
            </p:cNvCxnSpPr>
            <p:nvPr/>
          </p:nvCxnSpPr>
          <p:spPr>
            <a:xfrm flipH="1">
              <a:off x="1673095" y="410407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a:stCxn id="12" idx="4"/>
              <a:endCxn id="20" idx="1"/>
            </p:cNvCxnSpPr>
            <p:nvPr/>
          </p:nvCxnSpPr>
          <p:spPr>
            <a:xfrm>
              <a:off x="1892660" y="4104075"/>
              <a:ext cx="174560"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22" idx="4"/>
              <a:endCxn id="24" idx="1"/>
            </p:cNvCxnSpPr>
            <p:nvPr/>
          </p:nvCxnSpPr>
          <p:spPr>
            <a:xfrm>
              <a:off x="1577625" y="464413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a:stCxn id="20" idx="4"/>
              <a:endCxn id="24" idx="7"/>
            </p:cNvCxnSpPr>
            <p:nvPr/>
          </p:nvCxnSpPr>
          <p:spPr>
            <a:xfrm flipH="1">
              <a:off x="1988130" y="4644135"/>
              <a:ext cx="174560"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a:stCxn id="22" idx="4"/>
              <a:endCxn id="23" idx="7"/>
            </p:cNvCxnSpPr>
            <p:nvPr/>
          </p:nvCxnSpPr>
          <p:spPr>
            <a:xfrm flipH="1">
              <a:off x="1358060" y="464413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a:stCxn id="18" idx="4"/>
              <a:endCxn id="23" idx="1"/>
            </p:cNvCxnSpPr>
            <p:nvPr/>
          </p:nvCxnSpPr>
          <p:spPr>
            <a:xfrm>
              <a:off x="947555" y="464413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a:stCxn id="16" idx="4"/>
              <a:endCxn id="18" idx="1"/>
            </p:cNvCxnSpPr>
            <p:nvPr/>
          </p:nvCxnSpPr>
          <p:spPr>
            <a:xfrm>
              <a:off x="632520" y="410407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stCxn id="17" idx="4"/>
              <a:endCxn id="20" idx="7"/>
            </p:cNvCxnSpPr>
            <p:nvPr/>
          </p:nvCxnSpPr>
          <p:spPr>
            <a:xfrm flipH="1">
              <a:off x="2258160" y="4104075"/>
              <a:ext cx="264570"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1" name="Rectangle 1"/>
            <p:cNvSpPr>
              <a:spLocks noChangeArrowheads="1"/>
            </p:cNvSpPr>
            <p:nvPr/>
          </p:nvSpPr>
          <p:spPr bwMode="auto">
            <a:xfrm>
              <a:off x="2027675" y="1988840"/>
              <a:ext cx="4995555" cy="8925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0" u="none" strike="noStrike" cap="none" normalizeH="0" baseline="0" dirty="0" smtClean="0">
                  <a:ln>
                    <a:noFill/>
                  </a:ln>
                  <a:solidFill>
                    <a:srgbClr val="990033"/>
                  </a:solidFill>
                  <a:effectLst/>
                  <a:ea typeface="Times New Roman" pitchFamily="18" charset="0"/>
                  <a:cs typeface="Calibri" pitchFamily="34" charset="0"/>
                </a:rPr>
                <a:t>The Markov blanket as a statistical boundary</a:t>
              </a:r>
              <a:r>
                <a:rPr kumimoji="0" lang="en-US" sz="2000" b="0" u="none" strike="noStrike" cap="none" normalizeH="0" dirty="0" smtClean="0">
                  <a:ln>
                    <a:noFill/>
                  </a:ln>
                  <a:solidFill>
                    <a:srgbClr val="990033"/>
                  </a:solidFill>
                  <a:effectLst/>
                  <a:ea typeface="Times New Roman" pitchFamily="18" charset="0"/>
                  <a:cs typeface="Calibri" pitchFamily="34" charset="0"/>
                </a:rPr>
                <a:t> </a:t>
              </a:r>
              <a:r>
                <a:rPr lang="en-US" dirty="0" smtClean="0">
                  <a:solidFill>
                    <a:srgbClr val="990033"/>
                  </a:solidFill>
                  <a:cs typeface="Arial" pitchFamily="34" charset="0"/>
                </a:rPr>
                <a:t>(parents, children and parents of children)</a:t>
              </a:r>
              <a:endParaRPr kumimoji="0" lang="en-US" sz="3200" b="0" u="none" strike="noStrike" cap="none" normalizeH="0" baseline="0" dirty="0" smtClean="0">
                <a:ln>
                  <a:noFill/>
                </a:ln>
                <a:solidFill>
                  <a:srgbClr val="990033"/>
                </a:solidFill>
                <a:effectLst/>
                <a:cs typeface="Arial" pitchFamily="34" charset="0"/>
              </a:endParaRPr>
            </a:p>
          </p:txBody>
        </p:sp>
      </p:grpSp>
      <p:grpSp>
        <p:nvGrpSpPr>
          <p:cNvPr id="139" name="Group 138"/>
          <p:cNvGrpSpPr/>
          <p:nvPr/>
        </p:nvGrpSpPr>
        <p:grpSpPr>
          <a:xfrm>
            <a:off x="1847655" y="3293985"/>
            <a:ext cx="4680519" cy="2430270"/>
            <a:chOff x="5313040" y="3924055"/>
            <a:chExt cx="4680519" cy="2430270"/>
          </a:xfrm>
        </p:grpSpPr>
        <p:sp>
          <p:nvSpPr>
            <p:cNvPr id="104" name="Oval 103"/>
            <p:cNvSpPr/>
            <p:nvPr/>
          </p:nvSpPr>
          <p:spPr>
            <a:xfrm>
              <a:off x="6258145" y="446411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05" name="Oval 104"/>
            <p:cNvSpPr/>
            <p:nvPr/>
          </p:nvSpPr>
          <p:spPr>
            <a:xfrm>
              <a:off x="6573180" y="500417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06" name="Oval 105"/>
            <p:cNvSpPr/>
            <p:nvPr/>
          </p:nvSpPr>
          <p:spPr>
            <a:xfrm>
              <a:off x="5943110" y="5004175"/>
              <a:ext cx="270030" cy="270030"/>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07" name="Oval 106"/>
            <p:cNvSpPr/>
            <p:nvPr/>
          </p:nvSpPr>
          <p:spPr>
            <a:xfrm>
              <a:off x="6888215" y="446411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08" name="Oval 107"/>
            <p:cNvSpPr/>
            <p:nvPr/>
          </p:nvSpPr>
          <p:spPr>
            <a:xfrm>
              <a:off x="5628075" y="446411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09" name="Oval 108"/>
            <p:cNvSpPr/>
            <p:nvPr/>
          </p:nvSpPr>
          <p:spPr>
            <a:xfrm>
              <a:off x="5313040" y="500417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0" name="Oval 109"/>
            <p:cNvSpPr/>
            <p:nvPr/>
          </p:nvSpPr>
          <p:spPr>
            <a:xfrm>
              <a:off x="7203250" y="500417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1" name="Oval 110"/>
            <p:cNvSpPr/>
            <p:nvPr/>
          </p:nvSpPr>
          <p:spPr>
            <a:xfrm>
              <a:off x="5628075" y="554423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2" name="Oval 111"/>
            <p:cNvSpPr/>
            <p:nvPr/>
          </p:nvSpPr>
          <p:spPr>
            <a:xfrm>
              <a:off x="6843210" y="554423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3" name="Oval 112"/>
            <p:cNvSpPr/>
            <p:nvPr/>
          </p:nvSpPr>
          <p:spPr>
            <a:xfrm>
              <a:off x="6258145" y="554423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4" name="Oval 113"/>
            <p:cNvSpPr/>
            <p:nvPr/>
          </p:nvSpPr>
          <p:spPr>
            <a:xfrm>
              <a:off x="5943110" y="608429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5" name="Oval 114"/>
            <p:cNvSpPr/>
            <p:nvPr/>
          </p:nvSpPr>
          <p:spPr>
            <a:xfrm>
              <a:off x="6573180" y="608429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6" name="Oval 115"/>
            <p:cNvSpPr/>
            <p:nvPr/>
          </p:nvSpPr>
          <p:spPr>
            <a:xfrm>
              <a:off x="5943110" y="392405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7" name="Oval 116"/>
            <p:cNvSpPr/>
            <p:nvPr/>
          </p:nvSpPr>
          <p:spPr>
            <a:xfrm>
              <a:off x="6573180" y="392405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118" name="Straight Arrow Connector 117"/>
            <p:cNvCxnSpPr>
              <a:stCxn id="116" idx="4"/>
              <a:endCxn id="104" idx="1"/>
            </p:cNvCxnSpPr>
            <p:nvPr/>
          </p:nvCxnSpPr>
          <p:spPr>
            <a:xfrm>
              <a:off x="6078125" y="419408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a:stCxn id="116" idx="4"/>
              <a:endCxn id="108" idx="7"/>
            </p:cNvCxnSpPr>
            <p:nvPr/>
          </p:nvCxnSpPr>
          <p:spPr>
            <a:xfrm flipH="1">
              <a:off x="5858560" y="419408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a:stCxn id="117" idx="4"/>
              <a:endCxn id="104" idx="7"/>
            </p:cNvCxnSpPr>
            <p:nvPr/>
          </p:nvCxnSpPr>
          <p:spPr>
            <a:xfrm flipH="1">
              <a:off x="6488630" y="419408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a:stCxn id="117" idx="4"/>
              <a:endCxn id="107" idx="1"/>
            </p:cNvCxnSpPr>
            <p:nvPr/>
          </p:nvCxnSpPr>
          <p:spPr>
            <a:xfrm>
              <a:off x="6708195" y="419408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a:stCxn id="108" idx="4"/>
              <a:endCxn id="106" idx="1"/>
            </p:cNvCxnSpPr>
            <p:nvPr/>
          </p:nvCxnSpPr>
          <p:spPr>
            <a:xfrm>
              <a:off x="5763090" y="473414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a:stCxn id="108" idx="4"/>
              <a:endCxn id="109" idx="7"/>
            </p:cNvCxnSpPr>
            <p:nvPr/>
          </p:nvCxnSpPr>
          <p:spPr>
            <a:xfrm flipH="1">
              <a:off x="5543525" y="473414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a:stCxn id="104" idx="4"/>
              <a:endCxn id="106" idx="7"/>
            </p:cNvCxnSpPr>
            <p:nvPr/>
          </p:nvCxnSpPr>
          <p:spPr>
            <a:xfrm flipH="1">
              <a:off x="6173595" y="473414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a:stCxn id="104" idx="4"/>
              <a:endCxn id="105" idx="1"/>
            </p:cNvCxnSpPr>
            <p:nvPr/>
          </p:nvCxnSpPr>
          <p:spPr>
            <a:xfrm>
              <a:off x="6393160" y="473414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a:stCxn id="107" idx="4"/>
              <a:endCxn id="105" idx="7"/>
            </p:cNvCxnSpPr>
            <p:nvPr/>
          </p:nvCxnSpPr>
          <p:spPr>
            <a:xfrm flipH="1">
              <a:off x="6803665" y="473414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a:stCxn id="107" idx="4"/>
              <a:endCxn id="110" idx="1"/>
            </p:cNvCxnSpPr>
            <p:nvPr/>
          </p:nvCxnSpPr>
          <p:spPr>
            <a:xfrm>
              <a:off x="7023230" y="473414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a:stCxn id="106" idx="4"/>
              <a:endCxn id="113" idx="1"/>
            </p:cNvCxnSpPr>
            <p:nvPr/>
          </p:nvCxnSpPr>
          <p:spPr>
            <a:xfrm>
              <a:off x="6078125" y="527420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a:stCxn id="106" idx="4"/>
              <a:endCxn id="111" idx="7"/>
            </p:cNvCxnSpPr>
            <p:nvPr/>
          </p:nvCxnSpPr>
          <p:spPr>
            <a:xfrm flipH="1">
              <a:off x="5858560" y="527420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a:stCxn id="105" idx="4"/>
              <a:endCxn id="113" idx="7"/>
            </p:cNvCxnSpPr>
            <p:nvPr/>
          </p:nvCxnSpPr>
          <p:spPr>
            <a:xfrm flipH="1">
              <a:off x="6488630" y="527420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a:stCxn id="105" idx="4"/>
              <a:endCxn id="112" idx="1"/>
            </p:cNvCxnSpPr>
            <p:nvPr/>
          </p:nvCxnSpPr>
          <p:spPr>
            <a:xfrm>
              <a:off x="6708195" y="5274205"/>
              <a:ext cx="174560"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a:stCxn id="113" idx="4"/>
              <a:endCxn id="115" idx="1"/>
            </p:cNvCxnSpPr>
            <p:nvPr/>
          </p:nvCxnSpPr>
          <p:spPr>
            <a:xfrm>
              <a:off x="6393160" y="581426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a:stCxn id="112" idx="4"/>
              <a:endCxn id="115" idx="7"/>
            </p:cNvCxnSpPr>
            <p:nvPr/>
          </p:nvCxnSpPr>
          <p:spPr>
            <a:xfrm flipH="1">
              <a:off x="6803665" y="5814265"/>
              <a:ext cx="174560"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a:stCxn id="113" idx="4"/>
              <a:endCxn id="114" idx="7"/>
            </p:cNvCxnSpPr>
            <p:nvPr/>
          </p:nvCxnSpPr>
          <p:spPr>
            <a:xfrm flipH="1">
              <a:off x="6173595" y="581426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a:stCxn id="111" idx="4"/>
              <a:endCxn id="114" idx="1"/>
            </p:cNvCxnSpPr>
            <p:nvPr/>
          </p:nvCxnSpPr>
          <p:spPr>
            <a:xfrm>
              <a:off x="5763090" y="581426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a:stCxn id="109" idx="4"/>
              <a:endCxn id="111" idx="1"/>
            </p:cNvCxnSpPr>
            <p:nvPr/>
          </p:nvCxnSpPr>
          <p:spPr>
            <a:xfrm>
              <a:off x="5448055" y="527420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a:stCxn id="110" idx="4"/>
              <a:endCxn id="112" idx="7"/>
            </p:cNvCxnSpPr>
            <p:nvPr/>
          </p:nvCxnSpPr>
          <p:spPr>
            <a:xfrm flipH="1">
              <a:off x="7073695" y="5274205"/>
              <a:ext cx="264570"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8" name="Rectangle 1"/>
            <p:cNvSpPr>
              <a:spLocks noChangeArrowheads="1"/>
            </p:cNvSpPr>
            <p:nvPr/>
          </p:nvSpPr>
          <p:spPr bwMode="auto">
            <a:xfrm>
              <a:off x="7878324" y="4120915"/>
              <a:ext cx="2115235"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b="0" u="none" strike="noStrike" cap="none" normalizeH="0" baseline="0" dirty="0" smtClean="0">
                  <a:ln>
                    <a:noFill/>
                  </a:ln>
                  <a:solidFill>
                    <a:srgbClr val="0000FF"/>
                  </a:solidFill>
                  <a:effectLst/>
                  <a:ea typeface="Times New Roman" pitchFamily="18" charset="0"/>
                  <a:cs typeface="Calibri" pitchFamily="34" charset="0"/>
                </a:rPr>
                <a:t>Internal states</a:t>
              </a:r>
              <a:endParaRPr kumimoji="0" lang="en-US" sz="2800" b="0" u="none" strike="noStrike" cap="none" normalizeH="0" baseline="0" dirty="0" smtClean="0">
                <a:ln>
                  <a:noFill/>
                </a:ln>
                <a:solidFill>
                  <a:srgbClr val="0000FF"/>
                </a:solidFill>
                <a:effectLst/>
                <a:cs typeface="Arial" pitchFamily="34" charset="0"/>
              </a:endParaRPr>
            </a:p>
          </p:txBody>
        </p:sp>
      </p:grpSp>
      <p:grpSp>
        <p:nvGrpSpPr>
          <p:cNvPr id="140" name="Group 139"/>
          <p:cNvGrpSpPr/>
          <p:nvPr/>
        </p:nvGrpSpPr>
        <p:grpSpPr>
          <a:xfrm>
            <a:off x="1847655" y="3293985"/>
            <a:ext cx="4680520" cy="2430270"/>
            <a:chOff x="5313040" y="3924055"/>
            <a:chExt cx="4680520" cy="2430270"/>
          </a:xfrm>
        </p:grpSpPr>
        <p:sp>
          <p:nvSpPr>
            <p:cNvPr id="141" name="Oval 140"/>
            <p:cNvSpPr/>
            <p:nvPr/>
          </p:nvSpPr>
          <p:spPr>
            <a:xfrm>
              <a:off x="6258145" y="4464115"/>
              <a:ext cx="270030" cy="27003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42" name="Oval 141"/>
            <p:cNvSpPr/>
            <p:nvPr/>
          </p:nvSpPr>
          <p:spPr>
            <a:xfrm>
              <a:off x="6573180" y="5004175"/>
              <a:ext cx="270030" cy="27003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43" name="Oval 142"/>
            <p:cNvSpPr/>
            <p:nvPr/>
          </p:nvSpPr>
          <p:spPr>
            <a:xfrm>
              <a:off x="5943110" y="5004175"/>
              <a:ext cx="270030" cy="270030"/>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44" name="Oval 143"/>
            <p:cNvSpPr/>
            <p:nvPr/>
          </p:nvSpPr>
          <p:spPr>
            <a:xfrm>
              <a:off x="6888215" y="446411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45" name="Oval 144"/>
            <p:cNvSpPr/>
            <p:nvPr/>
          </p:nvSpPr>
          <p:spPr>
            <a:xfrm>
              <a:off x="5628075" y="4464115"/>
              <a:ext cx="270030" cy="27003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46" name="Oval 145"/>
            <p:cNvSpPr/>
            <p:nvPr/>
          </p:nvSpPr>
          <p:spPr>
            <a:xfrm>
              <a:off x="5313040" y="5004175"/>
              <a:ext cx="270030" cy="27003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47" name="Oval 146"/>
            <p:cNvSpPr/>
            <p:nvPr/>
          </p:nvSpPr>
          <p:spPr>
            <a:xfrm>
              <a:off x="7203250" y="500417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48" name="Oval 147"/>
            <p:cNvSpPr/>
            <p:nvPr/>
          </p:nvSpPr>
          <p:spPr>
            <a:xfrm>
              <a:off x="5628075" y="5544235"/>
              <a:ext cx="270030" cy="27003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49" name="Oval 148"/>
            <p:cNvSpPr/>
            <p:nvPr/>
          </p:nvSpPr>
          <p:spPr>
            <a:xfrm>
              <a:off x="6843210" y="554423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50" name="Oval 149"/>
            <p:cNvSpPr/>
            <p:nvPr/>
          </p:nvSpPr>
          <p:spPr>
            <a:xfrm>
              <a:off x="6258145" y="5544235"/>
              <a:ext cx="270030" cy="27003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51" name="Oval 150"/>
            <p:cNvSpPr/>
            <p:nvPr/>
          </p:nvSpPr>
          <p:spPr>
            <a:xfrm>
              <a:off x="5943110" y="608429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52" name="Oval 151"/>
            <p:cNvSpPr/>
            <p:nvPr/>
          </p:nvSpPr>
          <p:spPr>
            <a:xfrm>
              <a:off x="6573180" y="608429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53" name="Oval 152"/>
            <p:cNvSpPr/>
            <p:nvPr/>
          </p:nvSpPr>
          <p:spPr>
            <a:xfrm>
              <a:off x="5943110" y="392405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54" name="Oval 153"/>
            <p:cNvSpPr/>
            <p:nvPr/>
          </p:nvSpPr>
          <p:spPr>
            <a:xfrm>
              <a:off x="6573180" y="392405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155" name="Straight Arrow Connector 154"/>
            <p:cNvCxnSpPr>
              <a:stCxn id="153" idx="4"/>
              <a:endCxn id="141" idx="1"/>
            </p:cNvCxnSpPr>
            <p:nvPr/>
          </p:nvCxnSpPr>
          <p:spPr>
            <a:xfrm>
              <a:off x="6078125" y="419408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6" name="Straight Arrow Connector 155"/>
            <p:cNvCxnSpPr>
              <a:stCxn id="153" idx="4"/>
              <a:endCxn id="145" idx="7"/>
            </p:cNvCxnSpPr>
            <p:nvPr/>
          </p:nvCxnSpPr>
          <p:spPr>
            <a:xfrm flipH="1">
              <a:off x="5858560" y="419408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7" name="Straight Arrow Connector 156"/>
            <p:cNvCxnSpPr>
              <a:stCxn id="154" idx="4"/>
              <a:endCxn id="141" idx="7"/>
            </p:cNvCxnSpPr>
            <p:nvPr/>
          </p:nvCxnSpPr>
          <p:spPr>
            <a:xfrm flipH="1">
              <a:off x="6488630" y="419408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8" name="Straight Arrow Connector 157"/>
            <p:cNvCxnSpPr>
              <a:stCxn id="154" idx="4"/>
              <a:endCxn id="144" idx="1"/>
            </p:cNvCxnSpPr>
            <p:nvPr/>
          </p:nvCxnSpPr>
          <p:spPr>
            <a:xfrm>
              <a:off x="6708195" y="419408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9" name="Straight Arrow Connector 158"/>
            <p:cNvCxnSpPr>
              <a:stCxn id="145" idx="4"/>
              <a:endCxn id="143" idx="1"/>
            </p:cNvCxnSpPr>
            <p:nvPr/>
          </p:nvCxnSpPr>
          <p:spPr>
            <a:xfrm>
              <a:off x="5763090" y="473414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0" name="Straight Arrow Connector 159"/>
            <p:cNvCxnSpPr>
              <a:stCxn id="145" idx="4"/>
              <a:endCxn id="146" idx="7"/>
            </p:cNvCxnSpPr>
            <p:nvPr/>
          </p:nvCxnSpPr>
          <p:spPr>
            <a:xfrm flipH="1">
              <a:off x="5543525" y="473414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a:stCxn id="141" idx="4"/>
              <a:endCxn id="143" idx="7"/>
            </p:cNvCxnSpPr>
            <p:nvPr/>
          </p:nvCxnSpPr>
          <p:spPr>
            <a:xfrm flipH="1">
              <a:off x="6173595" y="473414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2" name="Straight Arrow Connector 161"/>
            <p:cNvCxnSpPr>
              <a:stCxn id="141" idx="4"/>
              <a:endCxn id="142" idx="1"/>
            </p:cNvCxnSpPr>
            <p:nvPr/>
          </p:nvCxnSpPr>
          <p:spPr>
            <a:xfrm>
              <a:off x="6393160" y="473414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3" name="Straight Arrow Connector 162"/>
            <p:cNvCxnSpPr>
              <a:stCxn id="144" idx="4"/>
              <a:endCxn id="142" idx="7"/>
            </p:cNvCxnSpPr>
            <p:nvPr/>
          </p:nvCxnSpPr>
          <p:spPr>
            <a:xfrm flipH="1">
              <a:off x="6803665" y="473414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4" name="Straight Arrow Connector 163"/>
            <p:cNvCxnSpPr>
              <a:stCxn id="144" idx="4"/>
              <a:endCxn id="147" idx="1"/>
            </p:cNvCxnSpPr>
            <p:nvPr/>
          </p:nvCxnSpPr>
          <p:spPr>
            <a:xfrm>
              <a:off x="7023230" y="473414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5" name="Straight Arrow Connector 164"/>
            <p:cNvCxnSpPr>
              <a:stCxn id="143" idx="4"/>
              <a:endCxn id="150" idx="1"/>
            </p:cNvCxnSpPr>
            <p:nvPr/>
          </p:nvCxnSpPr>
          <p:spPr>
            <a:xfrm>
              <a:off x="6078125" y="527420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6" name="Straight Arrow Connector 165"/>
            <p:cNvCxnSpPr>
              <a:stCxn id="143" idx="4"/>
              <a:endCxn id="148" idx="7"/>
            </p:cNvCxnSpPr>
            <p:nvPr/>
          </p:nvCxnSpPr>
          <p:spPr>
            <a:xfrm flipH="1">
              <a:off x="5858560" y="527420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7" name="Straight Arrow Connector 166"/>
            <p:cNvCxnSpPr>
              <a:stCxn id="142" idx="4"/>
              <a:endCxn id="150" idx="7"/>
            </p:cNvCxnSpPr>
            <p:nvPr/>
          </p:nvCxnSpPr>
          <p:spPr>
            <a:xfrm flipH="1">
              <a:off x="6488630" y="527420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8" name="Straight Arrow Connector 167"/>
            <p:cNvCxnSpPr>
              <a:stCxn id="142" idx="4"/>
              <a:endCxn id="149" idx="1"/>
            </p:cNvCxnSpPr>
            <p:nvPr/>
          </p:nvCxnSpPr>
          <p:spPr>
            <a:xfrm>
              <a:off x="6708195" y="5274205"/>
              <a:ext cx="174560"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9" name="Straight Arrow Connector 168"/>
            <p:cNvCxnSpPr>
              <a:stCxn id="150" idx="4"/>
              <a:endCxn id="152" idx="1"/>
            </p:cNvCxnSpPr>
            <p:nvPr/>
          </p:nvCxnSpPr>
          <p:spPr>
            <a:xfrm>
              <a:off x="6393160" y="581426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a:stCxn id="149" idx="4"/>
              <a:endCxn id="152" idx="7"/>
            </p:cNvCxnSpPr>
            <p:nvPr/>
          </p:nvCxnSpPr>
          <p:spPr>
            <a:xfrm flipH="1">
              <a:off x="6803665" y="5814265"/>
              <a:ext cx="174560"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1" name="Straight Arrow Connector 170"/>
            <p:cNvCxnSpPr>
              <a:stCxn id="150" idx="4"/>
              <a:endCxn id="151" idx="7"/>
            </p:cNvCxnSpPr>
            <p:nvPr/>
          </p:nvCxnSpPr>
          <p:spPr>
            <a:xfrm flipH="1">
              <a:off x="6173595" y="581426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2" name="Straight Arrow Connector 171"/>
            <p:cNvCxnSpPr>
              <a:stCxn id="148" idx="4"/>
              <a:endCxn id="151" idx="1"/>
            </p:cNvCxnSpPr>
            <p:nvPr/>
          </p:nvCxnSpPr>
          <p:spPr>
            <a:xfrm>
              <a:off x="5763090" y="581426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3" name="Straight Arrow Connector 172"/>
            <p:cNvCxnSpPr>
              <a:stCxn id="146" idx="4"/>
              <a:endCxn id="148" idx="1"/>
            </p:cNvCxnSpPr>
            <p:nvPr/>
          </p:nvCxnSpPr>
          <p:spPr>
            <a:xfrm>
              <a:off x="5448055" y="527420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4" name="Straight Arrow Connector 173"/>
            <p:cNvCxnSpPr>
              <a:stCxn id="147" idx="4"/>
              <a:endCxn id="149" idx="7"/>
            </p:cNvCxnSpPr>
            <p:nvPr/>
          </p:nvCxnSpPr>
          <p:spPr>
            <a:xfrm flipH="1">
              <a:off x="7073695" y="5274205"/>
              <a:ext cx="264570"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5" name="Rectangle 1"/>
            <p:cNvSpPr>
              <a:spLocks noChangeArrowheads="1"/>
            </p:cNvSpPr>
            <p:nvPr/>
          </p:nvSpPr>
          <p:spPr bwMode="auto">
            <a:xfrm>
              <a:off x="7833320" y="4613357"/>
              <a:ext cx="216024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b="0" u="none" strike="noStrike" cap="none" normalizeH="0" baseline="0" dirty="0" smtClean="0">
                  <a:ln>
                    <a:noFill/>
                  </a:ln>
                  <a:solidFill>
                    <a:schemeClr val="accent1">
                      <a:lumMod val="50000"/>
                    </a:schemeClr>
                  </a:solidFill>
                  <a:effectLst/>
                  <a:ea typeface="Times New Roman" pitchFamily="18" charset="0"/>
                  <a:cs typeface="Calibri" pitchFamily="34" charset="0"/>
                </a:rPr>
                <a:t> External states</a:t>
              </a:r>
            </a:p>
          </p:txBody>
        </p:sp>
      </p:grpSp>
      <p:grpSp>
        <p:nvGrpSpPr>
          <p:cNvPr id="248" name="Group 247"/>
          <p:cNvGrpSpPr/>
          <p:nvPr/>
        </p:nvGrpSpPr>
        <p:grpSpPr>
          <a:xfrm>
            <a:off x="1847655" y="3293985"/>
            <a:ext cx="5130570" cy="2430270"/>
            <a:chOff x="5313040" y="3924055"/>
            <a:chExt cx="5130570" cy="2430270"/>
          </a:xfrm>
        </p:grpSpPr>
        <p:sp>
          <p:nvSpPr>
            <p:cNvPr id="249" name="Oval 248"/>
            <p:cNvSpPr/>
            <p:nvPr/>
          </p:nvSpPr>
          <p:spPr>
            <a:xfrm>
              <a:off x="6258145" y="4464115"/>
              <a:ext cx="270030" cy="270030"/>
            </a:xfrm>
            <a:prstGeom prst="ellipse">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50" name="Oval 249"/>
            <p:cNvSpPr/>
            <p:nvPr/>
          </p:nvSpPr>
          <p:spPr>
            <a:xfrm>
              <a:off x="6573180" y="5004175"/>
              <a:ext cx="270030" cy="270030"/>
            </a:xfrm>
            <a:prstGeom prst="ellipse">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51" name="Oval 250"/>
            <p:cNvSpPr/>
            <p:nvPr/>
          </p:nvSpPr>
          <p:spPr>
            <a:xfrm>
              <a:off x="5943110" y="5004175"/>
              <a:ext cx="270030" cy="270030"/>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52" name="Oval 251"/>
            <p:cNvSpPr/>
            <p:nvPr/>
          </p:nvSpPr>
          <p:spPr>
            <a:xfrm>
              <a:off x="6888215" y="446411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53" name="Oval 252"/>
            <p:cNvSpPr/>
            <p:nvPr/>
          </p:nvSpPr>
          <p:spPr>
            <a:xfrm>
              <a:off x="5628075" y="4464115"/>
              <a:ext cx="270030" cy="270030"/>
            </a:xfrm>
            <a:prstGeom prst="ellipse">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54" name="Oval 253"/>
            <p:cNvSpPr/>
            <p:nvPr/>
          </p:nvSpPr>
          <p:spPr>
            <a:xfrm>
              <a:off x="5313040" y="5004175"/>
              <a:ext cx="270030" cy="270030"/>
            </a:xfrm>
            <a:prstGeom prst="ellipse">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55" name="Oval 254"/>
            <p:cNvSpPr/>
            <p:nvPr/>
          </p:nvSpPr>
          <p:spPr>
            <a:xfrm>
              <a:off x="7203250" y="500417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56" name="Oval 255"/>
            <p:cNvSpPr/>
            <p:nvPr/>
          </p:nvSpPr>
          <p:spPr>
            <a:xfrm>
              <a:off x="5628075" y="5544235"/>
              <a:ext cx="270030" cy="27003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57" name="Oval 256"/>
            <p:cNvSpPr/>
            <p:nvPr/>
          </p:nvSpPr>
          <p:spPr>
            <a:xfrm>
              <a:off x="6843210" y="554423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58" name="Oval 257"/>
            <p:cNvSpPr/>
            <p:nvPr/>
          </p:nvSpPr>
          <p:spPr>
            <a:xfrm>
              <a:off x="6258145" y="5544235"/>
              <a:ext cx="270030" cy="27003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59" name="Oval 258"/>
            <p:cNvSpPr/>
            <p:nvPr/>
          </p:nvSpPr>
          <p:spPr>
            <a:xfrm>
              <a:off x="5943110" y="608429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60" name="Oval 259"/>
            <p:cNvSpPr/>
            <p:nvPr/>
          </p:nvSpPr>
          <p:spPr>
            <a:xfrm>
              <a:off x="6573180" y="608429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61" name="Oval 260"/>
            <p:cNvSpPr/>
            <p:nvPr/>
          </p:nvSpPr>
          <p:spPr>
            <a:xfrm>
              <a:off x="5943110" y="392405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62" name="Oval 261"/>
            <p:cNvSpPr/>
            <p:nvPr/>
          </p:nvSpPr>
          <p:spPr>
            <a:xfrm>
              <a:off x="6573180" y="392405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263" name="Straight Arrow Connector 262"/>
            <p:cNvCxnSpPr>
              <a:stCxn id="261" idx="4"/>
              <a:endCxn id="249" idx="1"/>
            </p:cNvCxnSpPr>
            <p:nvPr/>
          </p:nvCxnSpPr>
          <p:spPr>
            <a:xfrm>
              <a:off x="6078125" y="419408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4" name="Straight Arrow Connector 263"/>
            <p:cNvCxnSpPr>
              <a:stCxn id="261" idx="4"/>
              <a:endCxn id="253" idx="7"/>
            </p:cNvCxnSpPr>
            <p:nvPr/>
          </p:nvCxnSpPr>
          <p:spPr>
            <a:xfrm flipH="1">
              <a:off x="5858560" y="419408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5" name="Straight Arrow Connector 264"/>
            <p:cNvCxnSpPr>
              <a:stCxn id="262" idx="4"/>
              <a:endCxn id="249" idx="7"/>
            </p:cNvCxnSpPr>
            <p:nvPr/>
          </p:nvCxnSpPr>
          <p:spPr>
            <a:xfrm flipH="1">
              <a:off x="6488630" y="419408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6" name="Straight Arrow Connector 265"/>
            <p:cNvCxnSpPr>
              <a:stCxn id="262" idx="4"/>
              <a:endCxn id="252" idx="1"/>
            </p:cNvCxnSpPr>
            <p:nvPr/>
          </p:nvCxnSpPr>
          <p:spPr>
            <a:xfrm>
              <a:off x="6708195" y="419408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7" name="Straight Arrow Connector 266"/>
            <p:cNvCxnSpPr>
              <a:stCxn id="253" idx="4"/>
              <a:endCxn id="251" idx="1"/>
            </p:cNvCxnSpPr>
            <p:nvPr/>
          </p:nvCxnSpPr>
          <p:spPr>
            <a:xfrm>
              <a:off x="5763090" y="473414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8" name="Straight Arrow Connector 267"/>
            <p:cNvCxnSpPr>
              <a:stCxn id="253" idx="4"/>
              <a:endCxn id="254" idx="7"/>
            </p:cNvCxnSpPr>
            <p:nvPr/>
          </p:nvCxnSpPr>
          <p:spPr>
            <a:xfrm flipH="1">
              <a:off x="5543525" y="473414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9" name="Straight Arrow Connector 268"/>
            <p:cNvCxnSpPr>
              <a:stCxn id="249" idx="4"/>
              <a:endCxn id="251" idx="7"/>
            </p:cNvCxnSpPr>
            <p:nvPr/>
          </p:nvCxnSpPr>
          <p:spPr>
            <a:xfrm flipH="1">
              <a:off x="6173595" y="473414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0" name="Straight Arrow Connector 269"/>
            <p:cNvCxnSpPr>
              <a:stCxn id="249" idx="4"/>
              <a:endCxn id="250" idx="1"/>
            </p:cNvCxnSpPr>
            <p:nvPr/>
          </p:nvCxnSpPr>
          <p:spPr>
            <a:xfrm>
              <a:off x="6393160" y="473414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1" name="Straight Arrow Connector 270"/>
            <p:cNvCxnSpPr>
              <a:stCxn id="252" idx="4"/>
              <a:endCxn id="250" idx="7"/>
            </p:cNvCxnSpPr>
            <p:nvPr/>
          </p:nvCxnSpPr>
          <p:spPr>
            <a:xfrm flipH="1">
              <a:off x="6803665" y="473414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2" name="Straight Arrow Connector 271"/>
            <p:cNvCxnSpPr>
              <a:stCxn id="252" idx="4"/>
              <a:endCxn id="255" idx="1"/>
            </p:cNvCxnSpPr>
            <p:nvPr/>
          </p:nvCxnSpPr>
          <p:spPr>
            <a:xfrm>
              <a:off x="7023230" y="473414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3" name="Straight Arrow Connector 272"/>
            <p:cNvCxnSpPr>
              <a:stCxn id="251" idx="4"/>
              <a:endCxn id="258" idx="1"/>
            </p:cNvCxnSpPr>
            <p:nvPr/>
          </p:nvCxnSpPr>
          <p:spPr>
            <a:xfrm>
              <a:off x="6078125" y="527420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4" name="Straight Arrow Connector 273"/>
            <p:cNvCxnSpPr>
              <a:stCxn id="251" idx="4"/>
              <a:endCxn id="256" idx="7"/>
            </p:cNvCxnSpPr>
            <p:nvPr/>
          </p:nvCxnSpPr>
          <p:spPr>
            <a:xfrm flipH="1">
              <a:off x="5858560" y="527420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5" name="Straight Arrow Connector 274"/>
            <p:cNvCxnSpPr>
              <a:stCxn id="250" idx="4"/>
              <a:endCxn id="258" idx="7"/>
            </p:cNvCxnSpPr>
            <p:nvPr/>
          </p:nvCxnSpPr>
          <p:spPr>
            <a:xfrm flipH="1">
              <a:off x="6488630" y="527420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6" name="Straight Arrow Connector 275"/>
            <p:cNvCxnSpPr>
              <a:stCxn id="250" idx="4"/>
              <a:endCxn id="257" idx="1"/>
            </p:cNvCxnSpPr>
            <p:nvPr/>
          </p:nvCxnSpPr>
          <p:spPr>
            <a:xfrm>
              <a:off x="6708195" y="5274205"/>
              <a:ext cx="174560"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7" name="Straight Arrow Connector 276"/>
            <p:cNvCxnSpPr>
              <a:stCxn id="258" idx="4"/>
              <a:endCxn id="260" idx="1"/>
            </p:cNvCxnSpPr>
            <p:nvPr/>
          </p:nvCxnSpPr>
          <p:spPr>
            <a:xfrm>
              <a:off x="6393160" y="581426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8" name="Straight Arrow Connector 277"/>
            <p:cNvCxnSpPr>
              <a:stCxn id="257" idx="4"/>
              <a:endCxn id="260" idx="7"/>
            </p:cNvCxnSpPr>
            <p:nvPr/>
          </p:nvCxnSpPr>
          <p:spPr>
            <a:xfrm flipH="1">
              <a:off x="6803665" y="5814265"/>
              <a:ext cx="174560"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9" name="Straight Arrow Connector 278"/>
            <p:cNvCxnSpPr>
              <a:stCxn id="258" idx="4"/>
              <a:endCxn id="259" idx="7"/>
            </p:cNvCxnSpPr>
            <p:nvPr/>
          </p:nvCxnSpPr>
          <p:spPr>
            <a:xfrm flipH="1">
              <a:off x="6173595" y="581426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0" name="Straight Arrow Connector 279"/>
            <p:cNvCxnSpPr>
              <a:stCxn id="256" idx="4"/>
              <a:endCxn id="259" idx="1"/>
            </p:cNvCxnSpPr>
            <p:nvPr/>
          </p:nvCxnSpPr>
          <p:spPr>
            <a:xfrm>
              <a:off x="5763090" y="581426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1" name="Straight Arrow Connector 280"/>
            <p:cNvCxnSpPr>
              <a:stCxn id="254" idx="4"/>
              <a:endCxn id="256" idx="1"/>
            </p:cNvCxnSpPr>
            <p:nvPr/>
          </p:nvCxnSpPr>
          <p:spPr>
            <a:xfrm>
              <a:off x="5448055" y="527420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2" name="Straight Arrow Connector 281"/>
            <p:cNvCxnSpPr>
              <a:stCxn id="255" idx="4"/>
              <a:endCxn id="257" idx="7"/>
            </p:cNvCxnSpPr>
            <p:nvPr/>
          </p:nvCxnSpPr>
          <p:spPr>
            <a:xfrm flipH="1">
              <a:off x="7073695" y="5274205"/>
              <a:ext cx="264570"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3" name="Rectangle 1"/>
            <p:cNvSpPr>
              <a:spLocks noChangeArrowheads="1"/>
            </p:cNvSpPr>
            <p:nvPr/>
          </p:nvSpPr>
          <p:spPr bwMode="auto">
            <a:xfrm>
              <a:off x="7878326" y="4969041"/>
              <a:ext cx="2565284" cy="8002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dirty="0" smtClean="0">
                  <a:solidFill>
                    <a:srgbClr val="FF00FF"/>
                  </a:solidFill>
                  <a:ea typeface="Times New Roman" pitchFamily="18" charset="0"/>
                  <a:cs typeface="Calibri" pitchFamily="34" charset="0"/>
                </a:rPr>
                <a:t>Sensory </a:t>
              </a:r>
              <a:r>
                <a:rPr kumimoji="0" lang="en-US" b="0" u="none" strike="noStrike" cap="none" normalizeH="0" baseline="0" dirty="0" smtClean="0">
                  <a:ln>
                    <a:noFill/>
                  </a:ln>
                  <a:solidFill>
                    <a:srgbClr val="FF00FF"/>
                  </a:solidFill>
                  <a:effectLst/>
                  <a:ea typeface="Times New Roman" pitchFamily="18" charset="0"/>
                  <a:cs typeface="Calibri" pitchFamily="34" charset="0"/>
                </a:rPr>
                <a:t>states</a:t>
              </a:r>
            </a:p>
            <a:p>
              <a:pPr lvl="0"/>
              <a:r>
                <a:rPr lang="en-US" dirty="0" smtClean="0">
                  <a:solidFill>
                    <a:srgbClr val="FF0000"/>
                  </a:solidFill>
                  <a:ea typeface="Times New Roman" pitchFamily="18" charset="0"/>
                  <a:cs typeface="Calibri" pitchFamily="34" charset="0"/>
                </a:rPr>
                <a:t>Active states</a:t>
              </a:r>
              <a:endParaRPr lang="en-US" sz="2800" dirty="0" smtClean="0">
                <a:solidFill>
                  <a:srgbClr val="FF0000"/>
                </a:solidFill>
                <a:cs typeface="Arial"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5"/>
                                        </p:tgtEl>
                                        <p:attrNameLst>
                                          <p:attrName>style.visibility</p:attrName>
                                        </p:attrNameLst>
                                      </p:cBhvr>
                                      <p:to>
                                        <p:strVal val="visible"/>
                                      </p:to>
                                    </p:set>
                                    <p:animEffect transition="in" filter="fade">
                                      <p:cBhvr>
                                        <p:cTn id="7" dur="2000"/>
                                        <p:tgtEl>
                                          <p:spTgt spid="28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9"/>
                                        </p:tgtEl>
                                        <p:attrNameLst>
                                          <p:attrName>style.visibility</p:attrName>
                                        </p:attrNameLst>
                                      </p:cBhvr>
                                      <p:to>
                                        <p:strVal val="visible"/>
                                      </p:to>
                                    </p:set>
                                    <p:animEffect transition="in" filter="fade">
                                      <p:cBhvr>
                                        <p:cTn id="12" dur="2000"/>
                                        <p:tgtEl>
                                          <p:spTgt spid="1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0"/>
                                        </p:tgtEl>
                                        <p:attrNameLst>
                                          <p:attrName>style.visibility</p:attrName>
                                        </p:attrNameLst>
                                      </p:cBhvr>
                                      <p:to>
                                        <p:strVal val="visible"/>
                                      </p:to>
                                    </p:set>
                                    <p:animEffect transition="in" filter="fade">
                                      <p:cBhvr>
                                        <p:cTn id="17" dur="2000"/>
                                        <p:tgtEl>
                                          <p:spTgt spid="1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8"/>
                                        </p:tgtEl>
                                        <p:attrNameLst>
                                          <p:attrName>style.visibility</p:attrName>
                                        </p:attrNameLst>
                                      </p:cBhvr>
                                      <p:to>
                                        <p:strVal val="visible"/>
                                      </p:to>
                                    </p:set>
                                    <p:animEffect transition="in" filter="fade">
                                      <p:cBhvr>
                                        <p:cTn id="22" dur="2000"/>
                                        <p:tgtEl>
                                          <p:spTgt spid="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5715" name="Object 3"/>
          <p:cNvGraphicFramePr>
            <a:graphicFrameLocks noChangeAspect="1"/>
          </p:cNvGraphicFramePr>
          <p:nvPr/>
        </p:nvGraphicFramePr>
        <p:xfrm>
          <a:off x="2216696" y="4208648"/>
          <a:ext cx="4389437" cy="833437"/>
        </p:xfrm>
        <a:graphic>
          <a:graphicData uri="http://schemas.openxmlformats.org/presentationml/2006/ole">
            <p:oleObj spid="_x0000_s216102" name="Equation" r:id="rId3" imgW="3111500" imgH="596900" progId="Equation.DSMT4">
              <p:embed/>
            </p:oleObj>
          </a:graphicData>
        </a:graphic>
      </p:graphicFrame>
      <p:sp>
        <p:nvSpPr>
          <p:cNvPr id="26" name="TextBox 25"/>
          <p:cNvSpPr txBox="1"/>
          <p:nvPr/>
        </p:nvSpPr>
        <p:spPr>
          <a:xfrm>
            <a:off x="2664454" y="3594502"/>
            <a:ext cx="4160754" cy="307777"/>
          </a:xfrm>
          <a:prstGeom prst="rect">
            <a:avLst/>
          </a:prstGeom>
          <a:noFill/>
        </p:spPr>
        <p:txBody>
          <a:bodyPr wrap="none" rtlCol="0">
            <a:spAutoFit/>
          </a:bodyPr>
          <a:lstStyle/>
          <a:p>
            <a:r>
              <a:rPr lang="en-GB" sz="1400" dirty="0" smtClean="0">
                <a:solidFill>
                  <a:srgbClr val="990033"/>
                </a:solidFill>
              </a:rPr>
              <a:t>Searching to test hypotheses – life as an efficient experiment</a:t>
            </a:r>
            <a:endParaRPr lang="en-GB" sz="1400" dirty="0">
              <a:solidFill>
                <a:srgbClr val="990033"/>
              </a:solidFill>
            </a:endParaRPr>
          </a:p>
        </p:txBody>
      </p:sp>
      <p:sp>
        <p:nvSpPr>
          <p:cNvPr id="25" name="TextBox 24"/>
          <p:cNvSpPr txBox="1"/>
          <p:nvPr/>
        </p:nvSpPr>
        <p:spPr>
          <a:xfrm>
            <a:off x="3340886" y="4856708"/>
            <a:ext cx="1268296" cy="261610"/>
          </a:xfrm>
          <a:prstGeom prst="rect">
            <a:avLst/>
          </a:prstGeom>
          <a:noFill/>
        </p:spPr>
        <p:txBody>
          <a:bodyPr wrap="none" rtlCol="0">
            <a:spAutoFit/>
          </a:bodyPr>
          <a:lstStyle/>
          <a:p>
            <a:r>
              <a:rPr lang="en-GB" sz="1100" dirty="0" smtClean="0">
                <a:solidFill>
                  <a:srgbClr val="990033"/>
                </a:solidFill>
              </a:rPr>
              <a:t>Free energy principle</a:t>
            </a:r>
            <a:endParaRPr lang="en-GB" sz="1100" dirty="0">
              <a:solidFill>
                <a:srgbClr val="990033"/>
              </a:solidFill>
            </a:endParaRPr>
          </a:p>
        </p:txBody>
      </p:sp>
      <p:sp>
        <p:nvSpPr>
          <p:cNvPr id="28" name="TextBox 27"/>
          <p:cNvSpPr txBox="1"/>
          <p:nvPr/>
        </p:nvSpPr>
        <p:spPr>
          <a:xfrm>
            <a:off x="5141086" y="4856708"/>
            <a:ext cx="1236236" cy="261610"/>
          </a:xfrm>
          <a:prstGeom prst="rect">
            <a:avLst/>
          </a:prstGeom>
          <a:noFill/>
        </p:spPr>
        <p:txBody>
          <a:bodyPr wrap="none" rtlCol="0">
            <a:spAutoFit/>
          </a:bodyPr>
          <a:lstStyle/>
          <a:p>
            <a:r>
              <a:rPr lang="en-GB" sz="1100" dirty="0" smtClean="0">
                <a:solidFill>
                  <a:srgbClr val="990033"/>
                </a:solidFill>
              </a:rPr>
              <a:t>minimise uncertainty</a:t>
            </a:r>
            <a:endParaRPr lang="en-GB" sz="1100" dirty="0">
              <a:solidFill>
                <a:srgbClr val="990033"/>
              </a:solidFill>
            </a:endParaRPr>
          </a:p>
        </p:txBody>
      </p:sp>
      <p:graphicFrame>
        <p:nvGraphicFramePr>
          <p:cNvPr id="115720" name="Object 8"/>
          <p:cNvGraphicFramePr>
            <a:graphicFrameLocks noChangeAspect="1"/>
          </p:cNvGraphicFramePr>
          <p:nvPr/>
        </p:nvGraphicFramePr>
        <p:xfrm>
          <a:off x="3559696" y="5648796"/>
          <a:ext cx="2633664" cy="444500"/>
        </p:xfrm>
        <a:graphic>
          <a:graphicData uri="http://schemas.openxmlformats.org/presentationml/2006/ole">
            <p:oleObj spid="_x0000_s216103" name="Equation" r:id="rId4" imgW="1866090" imgH="317362" progId="Equation.DSMT4">
              <p:embed/>
            </p:oleObj>
          </a:graphicData>
        </a:graphic>
      </p:graphicFrame>
      <p:sp>
        <p:nvSpPr>
          <p:cNvPr id="29" name="Arc 28"/>
          <p:cNvSpPr/>
          <p:nvPr/>
        </p:nvSpPr>
        <p:spPr>
          <a:xfrm>
            <a:off x="4033118" y="4640684"/>
            <a:ext cx="1728192" cy="936104"/>
          </a:xfrm>
          <a:prstGeom prst="arc">
            <a:avLst>
              <a:gd name="adj1" fmla="val 21572552"/>
              <a:gd name="adj2" fmla="val 10782540"/>
            </a:avLst>
          </a:prstGeom>
          <a:ln>
            <a:solidFill>
              <a:srgbClr val="990033"/>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204808" name="Picture 8" descr="http://www.deviantart.com/download/77426531/Dark_Room_by_ikiz.jpg"/>
          <p:cNvPicPr>
            <a:picLocks noChangeAspect="1" noChangeArrowheads="1"/>
          </p:cNvPicPr>
          <p:nvPr/>
        </p:nvPicPr>
        <p:blipFill>
          <a:blip r:embed="rId5" cstate="print">
            <a:duotone>
              <a:prstClr val="black"/>
              <a:schemeClr val="accent1">
                <a:tint val="45000"/>
                <a:satMod val="400000"/>
              </a:schemeClr>
            </a:duotone>
          </a:blip>
          <a:srcRect/>
          <a:stretch>
            <a:fillRect/>
          </a:stretch>
        </p:blipFill>
        <p:spPr bwMode="auto">
          <a:xfrm>
            <a:off x="3728864" y="1988850"/>
            <a:ext cx="2016224" cy="1259781"/>
          </a:xfrm>
          <a:prstGeom prst="rect">
            <a:avLst/>
          </a:prstGeom>
          <a:noFill/>
        </p:spPr>
      </p:pic>
      <p:pic>
        <p:nvPicPr>
          <p:cNvPr id="2" name="Picture 8"/>
          <p:cNvPicPr>
            <a:picLocks noChangeAspect="1" noChangeArrowheads="1"/>
          </p:cNvPicPr>
          <p:nvPr/>
        </p:nvPicPr>
        <p:blipFill>
          <a:blip r:embed="rId6" cstate="print"/>
          <a:srcRect/>
          <a:stretch>
            <a:fillRect/>
          </a:stretch>
        </p:blipFill>
        <p:spPr bwMode="auto">
          <a:xfrm>
            <a:off x="2072680" y="404670"/>
            <a:ext cx="5472608" cy="1436191"/>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1"/>
          <p:cNvSpPr>
            <a:spLocks noChangeArrowheads="1"/>
          </p:cNvSpPr>
          <p:nvPr/>
        </p:nvSpPr>
        <p:spPr bwMode="auto">
          <a:xfrm>
            <a:off x="272480" y="202867"/>
            <a:ext cx="4050450"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000" b="0" u="none" strike="noStrike" cap="none" normalizeH="0" baseline="0" dirty="0" smtClean="0">
                <a:ln>
                  <a:noFill/>
                </a:ln>
                <a:solidFill>
                  <a:srgbClr val="990033"/>
                </a:solidFill>
                <a:effectLst/>
                <a:ea typeface="Times New Roman" pitchFamily="18" charset="0"/>
                <a:cs typeface="Calibri" pitchFamily="34" charset="0"/>
              </a:rPr>
              <a:t>The Markov blanket in biotic systems</a:t>
            </a:r>
            <a:endParaRPr kumimoji="0" lang="en-US" sz="3200" b="0" u="none" strike="noStrike" cap="none" normalizeH="0" baseline="0" dirty="0" smtClean="0">
              <a:ln>
                <a:noFill/>
              </a:ln>
              <a:solidFill>
                <a:srgbClr val="990033"/>
              </a:solidFill>
              <a:effectLst/>
              <a:cs typeface="Arial" pitchFamily="34" charset="0"/>
            </a:endParaRPr>
          </a:p>
        </p:txBody>
      </p:sp>
      <p:pic>
        <p:nvPicPr>
          <p:cNvPr id="48" name="Picture 47" descr="Picture1.png"/>
          <p:cNvPicPr>
            <a:picLocks noChangeAspect="1"/>
          </p:cNvPicPr>
          <p:nvPr/>
        </p:nvPicPr>
        <p:blipFill>
          <a:blip r:embed="rId3" cstate="print"/>
          <a:stretch>
            <a:fillRect/>
          </a:stretch>
        </p:blipFill>
        <p:spPr>
          <a:xfrm>
            <a:off x="2207695" y="621821"/>
            <a:ext cx="5644430" cy="2627159"/>
          </a:xfrm>
          <a:prstGeom prst="rect">
            <a:avLst/>
          </a:prstGeom>
        </p:spPr>
      </p:pic>
      <p:grpSp>
        <p:nvGrpSpPr>
          <p:cNvPr id="52" name="Group 51"/>
          <p:cNvGrpSpPr/>
          <p:nvPr/>
        </p:nvGrpSpPr>
        <p:grpSpPr>
          <a:xfrm>
            <a:off x="1676636" y="3137757"/>
            <a:ext cx="6534966" cy="3171563"/>
            <a:chOff x="1676636" y="2924949"/>
            <a:chExt cx="6534966" cy="3171563"/>
          </a:xfrm>
        </p:grpSpPr>
        <p:pic>
          <p:nvPicPr>
            <p:cNvPr id="28783" name="Picture 76" descr="http://images.wisegeek.com/human-brain.jpg"/>
            <p:cNvPicPr>
              <a:picLocks noChangeAspect="1" noChangeArrowheads="1"/>
            </p:cNvPicPr>
            <p:nvPr/>
          </p:nvPicPr>
          <p:blipFill>
            <a:blip r:embed="rId4"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4614171" y="2924949"/>
              <a:ext cx="3549233" cy="2558018"/>
            </a:xfrm>
            <a:prstGeom prst="rect">
              <a:avLst/>
            </a:prstGeom>
            <a:noFill/>
            <a:effectLst>
              <a:softEdge rad="38100"/>
            </a:effectLst>
            <a:extLst>
              <a:ext uri="{909E8E84-426E-40DD-AFC4-6F175D3DCCD1}">
                <a14:hiddenFill xmlns:a14="http://schemas.microsoft.com/office/drawing/2010/main" xmlns="">
                  <a:solidFill>
                    <a:srgbClr val="FFFFFF"/>
                  </a:solidFill>
                </a14:hiddenFill>
              </a:ext>
            </a:extLst>
          </p:spPr>
        </p:pic>
        <p:sp>
          <p:nvSpPr>
            <p:cNvPr id="28700" name="Oval 28"/>
            <p:cNvSpPr>
              <a:spLocks noChangeArrowheads="1"/>
            </p:cNvSpPr>
            <p:nvPr/>
          </p:nvSpPr>
          <p:spPr bwMode="auto">
            <a:xfrm>
              <a:off x="3965812" y="3591650"/>
              <a:ext cx="1896499" cy="718165"/>
            </a:xfrm>
            <a:prstGeom prst="ellipse">
              <a:avLst/>
            </a:prstGeom>
            <a:solidFill>
              <a:schemeClr val="bg1"/>
            </a:solidFill>
            <a:ln w="9525">
              <a:solidFill>
                <a:srgbClr val="FF00FF"/>
              </a:solidFill>
              <a:round/>
              <a:headEnd/>
              <a:tailEnd/>
            </a:ln>
            <a:effectLst/>
          </p:spPr>
          <p:txBody>
            <a:bodyPr wrap="none" anchor="ctr"/>
            <a:lstStyle/>
            <a:p>
              <a:endParaRPr lang="en-GB" b="1">
                <a:latin typeface="Arial Narrow" pitchFamily="34" charset="0"/>
              </a:endParaRPr>
            </a:p>
          </p:txBody>
        </p:sp>
        <p:sp>
          <p:nvSpPr>
            <p:cNvPr id="28701" name="Oval 29"/>
            <p:cNvSpPr>
              <a:spLocks noChangeArrowheads="1"/>
            </p:cNvSpPr>
            <p:nvPr/>
          </p:nvSpPr>
          <p:spPr bwMode="auto">
            <a:xfrm>
              <a:off x="6017201" y="4314425"/>
              <a:ext cx="1951343" cy="717694"/>
            </a:xfrm>
            <a:prstGeom prst="ellipse">
              <a:avLst/>
            </a:prstGeom>
            <a:solidFill>
              <a:schemeClr val="bg1"/>
            </a:solidFill>
            <a:ln w="9525">
              <a:solidFill>
                <a:srgbClr val="0000FF"/>
              </a:solidFill>
              <a:round/>
              <a:headEnd/>
              <a:tailEnd/>
            </a:ln>
            <a:effectLst/>
          </p:spPr>
          <p:txBody>
            <a:bodyPr wrap="none" anchor="ctr"/>
            <a:lstStyle/>
            <a:p>
              <a:endParaRPr lang="en-GB" b="1">
                <a:latin typeface="Arial Narrow" pitchFamily="34" charset="0"/>
              </a:endParaRPr>
            </a:p>
          </p:txBody>
        </p:sp>
        <p:sp>
          <p:nvSpPr>
            <p:cNvPr id="28702" name="Oval 30"/>
            <p:cNvSpPr>
              <a:spLocks noChangeArrowheads="1"/>
            </p:cNvSpPr>
            <p:nvPr/>
          </p:nvSpPr>
          <p:spPr bwMode="auto">
            <a:xfrm>
              <a:off x="3990102" y="5040095"/>
              <a:ext cx="1875874" cy="708978"/>
            </a:xfrm>
            <a:prstGeom prst="ellipse">
              <a:avLst/>
            </a:prstGeom>
            <a:solidFill>
              <a:schemeClr val="bg1"/>
            </a:solidFill>
            <a:ln w="9525">
              <a:solidFill>
                <a:srgbClr val="FF0000"/>
              </a:solidFill>
              <a:round/>
              <a:headEnd/>
              <a:tailEnd/>
            </a:ln>
            <a:effectLst/>
          </p:spPr>
          <p:txBody>
            <a:bodyPr wrap="none" anchor="ctr"/>
            <a:lstStyle/>
            <a:p>
              <a:endParaRPr lang="en-GB" b="1">
                <a:latin typeface="Arial Narrow" pitchFamily="34" charset="0"/>
              </a:endParaRPr>
            </a:p>
          </p:txBody>
        </p:sp>
        <p:sp>
          <p:nvSpPr>
            <p:cNvPr id="28699" name="Oval 27"/>
            <p:cNvSpPr>
              <a:spLocks noChangeArrowheads="1"/>
            </p:cNvSpPr>
            <p:nvPr/>
          </p:nvSpPr>
          <p:spPr bwMode="auto">
            <a:xfrm>
              <a:off x="1981680" y="4309815"/>
              <a:ext cx="1877997" cy="708978"/>
            </a:xfrm>
            <a:prstGeom prst="ellipse">
              <a:avLst/>
            </a:prstGeom>
            <a:solidFill>
              <a:schemeClr val="bg1"/>
            </a:solidFill>
            <a:ln w="9525">
              <a:solidFill>
                <a:schemeClr val="accent1">
                  <a:lumMod val="50000"/>
                </a:schemeClr>
              </a:solidFill>
              <a:round/>
              <a:headEnd/>
              <a:tailEnd/>
            </a:ln>
            <a:effectLst/>
          </p:spPr>
          <p:txBody>
            <a:bodyPr wrap="none" anchor="ctr"/>
            <a:lstStyle/>
            <a:p>
              <a:endParaRPr lang="en-GB" b="1">
                <a:latin typeface="Arial Narrow" pitchFamily="34" charset="0"/>
              </a:endParaRPr>
            </a:p>
          </p:txBody>
        </p:sp>
        <p:sp>
          <p:nvSpPr>
            <p:cNvPr id="28685" name="Text Box 4"/>
            <p:cNvSpPr txBox="1">
              <a:spLocks noChangeArrowheads="1"/>
            </p:cNvSpPr>
            <p:nvPr/>
          </p:nvSpPr>
          <p:spPr bwMode="auto">
            <a:xfrm>
              <a:off x="4250922" y="5788735"/>
              <a:ext cx="1305294" cy="307777"/>
            </a:xfrm>
            <a:prstGeom prst="rect">
              <a:avLst/>
            </a:prstGeom>
            <a:noFill/>
            <a:ln w="12700">
              <a:noFill/>
              <a:miter lim="800000"/>
              <a:headEnd/>
              <a:tailEnd/>
            </a:ln>
          </p:spPr>
          <p:txBody>
            <a:bodyPr>
              <a:spAutoFit/>
            </a:bodyPr>
            <a:lstStyle/>
            <a:p>
              <a:pPr algn="ctr" eaLnBrk="0" hangingPunct="0"/>
              <a:r>
                <a:rPr lang="en-US" sz="1400" b="1" dirty="0" smtClean="0">
                  <a:solidFill>
                    <a:srgbClr val="FF0000"/>
                  </a:solidFill>
                  <a:latin typeface="Arial Narrow" pitchFamily="34" charset="0"/>
                  <a:cs typeface="Arial" charset="0"/>
                </a:rPr>
                <a:t>Active states</a:t>
              </a:r>
              <a:endParaRPr lang="en-US" sz="1400" b="1" dirty="0">
                <a:solidFill>
                  <a:srgbClr val="FF0000"/>
                </a:solidFill>
                <a:latin typeface="Arial Narrow" pitchFamily="34" charset="0"/>
                <a:cs typeface="Arial" charset="0"/>
              </a:endParaRPr>
            </a:p>
          </p:txBody>
        </p:sp>
        <p:graphicFrame>
          <p:nvGraphicFramePr>
            <p:cNvPr id="28688" name="Object 7"/>
            <p:cNvGraphicFramePr>
              <a:graphicFrameLocks noChangeAspect="1"/>
            </p:cNvGraphicFramePr>
            <p:nvPr>
              <p:extLst>
                <p:ext uri="{D42A27DB-BD31-4B8C-83A1-F6EECF244321}">
                  <p14:modId xmlns:p14="http://schemas.microsoft.com/office/powerpoint/2010/main" xmlns="" val="1245393312"/>
                </p:ext>
              </p:extLst>
            </p:nvPr>
          </p:nvGraphicFramePr>
          <p:xfrm>
            <a:off x="4427538" y="5267325"/>
            <a:ext cx="1054100" cy="277813"/>
          </p:xfrm>
          <a:graphic>
            <a:graphicData uri="http://schemas.openxmlformats.org/presentationml/2006/ole">
              <p:oleObj spid="_x0000_s255029" name="Equation" r:id="rId5" imgW="889000" imgH="228600" progId="Equation.DSMT4">
                <p:embed/>
              </p:oleObj>
            </a:graphicData>
          </a:graphic>
        </p:graphicFrame>
        <p:sp>
          <p:nvSpPr>
            <p:cNvPr id="28689" name="Text Box 8"/>
            <p:cNvSpPr txBox="1">
              <a:spLocks noChangeArrowheads="1"/>
            </p:cNvSpPr>
            <p:nvPr/>
          </p:nvSpPr>
          <p:spPr bwMode="auto">
            <a:xfrm>
              <a:off x="1676636" y="5011433"/>
              <a:ext cx="1349181" cy="307777"/>
            </a:xfrm>
            <a:prstGeom prst="rect">
              <a:avLst/>
            </a:prstGeom>
            <a:noFill/>
            <a:ln w="12700">
              <a:noFill/>
              <a:miter lim="800000"/>
              <a:headEnd/>
              <a:tailEnd/>
            </a:ln>
          </p:spPr>
          <p:txBody>
            <a:bodyPr>
              <a:spAutoFit/>
            </a:bodyPr>
            <a:lstStyle/>
            <a:p>
              <a:pPr algn="ctr" eaLnBrk="0" hangingPunct="0"/>
              <a:r>
                <a:rPr lang="en-US" sz="1400" b="1" dirty="0">
                  <a:solidFill>
                    <a:schemeClr val="accent1">
                      <a:lumMod val="50000"/>
                    </a:schemeClr>
                  </a:solidFill>
                  <a:latin typeface="Arial Narrow" pitchFamily="34" charset="0"/>
                  <a:cs typeface="Arial" charset="0"/>
                </a:rPr>
                <a:t>External states</a:t>
              </a:r>
            </a:p>
          </p:txBody>
        </p:sp>
        <p:sp>
          <p:nvSpPr>
            <p:cNvPr id="28690" name="Text Box 9"/>
            <p:cNvSpPr txBox="1">
              <a:spLocks noChangeArrowheads="1"/>
            </p:cNvSpPr>
            <p:nvPr/>
          </p:nvSpPr>
          <p:spPr bwMode="auto">
            <a:xfrm>
              <a:off x="6749163" y="5042211"/>
              <a:ext cx="1462439" cy="307777"/>
            </a:xfrm>
            <a:prstGeom prst="rect">
              <a:avLst/>
            </a:prstGeom>
            <a:noFill/>
            <a:ln w="12700">
              <a:noFill/>
              <a:miter lim="800000"/>
              <a:headEnd/>
              <a:tailEnd/>
            </a:ln>
          </p:spPr>
          <p:txBody>
            <a:bodyPr>
              <a:spAutoFit/>
            </a:bodyPr>
            <a:lstStyle/>
            <a:p>
              <a:pPr algn="ctr" eaLnBrk="0" hangingPunct="0"/>
              <a:r>
                <a:rPr lang="en-US" sz="1400" b="1" dirty="0">
                  <a:solidFill>
                    <a:srgbClr val="0000FF"/>
                  </a:solidFill>
                  <a:latin typeface="Arial Narrow" pitchFamily="34" charset="0"/>
                  <a:cs typeface="Arial" charset="0"/>
                </a:rPr>
                <a:t>Internal states</a:t>
              </a:r>
              <a:endParaRPr lang="en-US" sz="1400" b="1" i="1" dirty="0">
                <a:solidFill>
                  <a:srgbClr val="0000FF"/>
                </a:solidFill>
                <a:latin typeface="Arial Narrow" pitchFamily="34" charset="0"/>
                <a:cs typeface="Arial" charset="0"/>
              </a:endParaRPr>
            </a:p>
          </p:txBody>
        </p:sp>
        <p:sp>
          <p:nvSpPr>
            <p:cNvPr id="28691" name="Text Box 10"/>
            <p:cNvSpPr txBox="1">
              <a:spLocks noChangeArrowheads="1"/>
            </p:cNvSpPr>
            <p:nvPr/>
          </p:nvSpPr>
          <p:spPr bwMode="auto">
            <a:xfrm>
              <a:off x="4273190" y="3203975"/>
              <a:ext cx="1303879" cy="307777"/>
            </a:xfrm>
            <a:prstGeom prst="rect">
              <a:avLst/>
            </a:prstGeom>
            <a:noFill/>
            <a:ln w="12700">
              <a:noFill/>
              <a:miter lim="800000"/>
              <a:headEnd/>
              <a:tailEnd/>
            </a:ln>
          </p:spPr>
          <p:txBody>
            <a:bodyPr>
              <a:spAutoFit/>
            </a:bodyPr>
            <a:lstStyle/>
            <a:p>
              <a:pPr algn="ctr" eaLnBrk="0" hangingPunct="0"/>
              <a:r>
                <a:rPr lang="en-US" sz="1400" b="1" dirty="0" smtClean="0">
                  <a:solidFill>
                    <a:srgbClr val="FF00FF"/>
                  </a:solidFill>
                  <a:latin typeface="Arial Narrow" pitchFamily="34" charset="0"/>
                  <a:cs typeface="Arial" charset="0"/>
                </a:rPr>
                <a:t>Sensory states</a:t>
              </a:r>
              <a:endParaRPr lang="en-US" sz="1400" b="1" dirty="0">
                <a:solidFill>
                  <a:srgbClr val="FF00FF"/>
                </a:solidFill>
                <a:latin typeface="Arial Narrow" pitchFamily="34" charset="0"/>
                <a:cs typeface="Arial" charset="0"/>
              </a:endParaRPr>
            </a:p>
          </p:txBody>
        </p:sp>
        <p:graphicFrame>
          <p:nvGraphicFramePr>
            <p:cNvPr id="28693" name="Object 13"/>
            <p:cNvGraphicFramePr>
              <a:graphicFrameLocks noChangeAspect="1"/>
            </p:cNvGraphicFramePr>
            <p:nvPr>
              <p:extLst>
                <p:ext uri="{D42A27DB-BD31-4B8C-83A1-F6EECF244321}">
                  <p14:modId xmlns:p14="http://schemas.microsoft.com/office/powerpoint/2010/main" xmlns="" val="2606361804"/>
                </p:ext>
              </p:extLst>
            </p:nvPr>
          </p:nvGraphicFramePr>
          <p:xfrm>
            <a:off x="6415088" y="4541838"/>
            <a:ext cx="1147762" cy="292100"/>
          </p:xfrm>
          <a:graphic>
            <a:graphicData uri="http://schemas.openxmlformats.org/presentationml/2006/ole">
              <p:oleObj spid="_x0000_s255030" name="Equation" r:id="rId6" imgW="927100" imgH="241300" progId="Equation.DSMT4">
                <p:embed/>
              </p:oleObj>
            </a:graphicData>
          </a:graphic>
        </p:graphicFrame>
        <p:cxnSp>
          <p:nvCxnSpPr>
            <p:cNvPr id="28703" name="AutoShape 31"/>
            <p:cNvCxnSpPr>
              <a:cxnSpLocks noChangeShapeType="1"/>
              <a:stCxn id="28699" idx="0"/>
              <a:endCxn id="28700" idx="2"/>
            </p:cNvCxnSpPr>
            <p:nvPr/>
          </p:nvCxnSpPr>
          <p:spPr bwMode="auto">
            <a:xfrm rot="5400000" flipH="1" flipV="1">
              <a:off x="3263704" y="3607708"/>
              <a:ext cx="359082" cy="1045133"/>
            </a:xfrm>
            <a:prstGeom prst="curvedConnector2">
              <a:avLst/>
            </a:prstGeom>
            <a:noFill/>
            <a:ln w="9525">
              <a:solidFill>
                <a:schemeClr val="bg2"/>
              </a:solidFill>
              <a:round/>
              <a:headEnd/>
              <a:tailEnd type="triangle" w="med" len="med"/>
            </a:ln>
            <a:effectLst/>
          </p:spPr>
        </p:cxnSp>
        <p:cxnSp>
          <p:nvCxnSpPr>
            <p:cNvPr id="28704" name="AutoShape 32"/>
            <p:cNvCxnSpPr>
              <a:cxnSpLocks noChangeShapeType="1"/>
              <a:stCxn id="28700" idx="6"/>
              <a:endCxn id="28701" idx="0"/>
            </p:cNvCxnSpPr>
            <p:nvPr/>
          </p:nvCxnSpPr>
          <p:spPr bwMode="auto">
            <a:xfrm>
              <a:off x="5862310" y="3950733"/>
              <a:ext cx="1130562" cy="363692"/>
            </a:xfrm>
            <a:prstGeom prst="curvedConnector2">
              <a:avLst/>
            </a:prstGeom>
            <a:noFill/>
            <a:ln w="9525">
              <a:solidFill>
                <a:schemeClr val="bg2"/>
              </a:solidFill>
              <a:round/>
              <a:headEnd/>
              <a:tailEnd type="triangle" w="med" len="med"/>
            </a:ln>
            <a:effectLst/>
          </p:spPr>
        </p:cxnSp>
        <p:cxnSp>
          <p:nvCxnSpPr>
            <p:cNvPr id="28705" name="AutoShape 33"/>
            <p:cNvCxnSpPr>
              <a:cxnSpLocks noChangeShapeType="1"/>
              <a:endCxn id="28702" idx="6"/>
            </p:cNvCxnSpPr>
            <p:nvPr/>
          </p:nvCxnSpPr>
          <p:spPr bwMode="auto">
            <a:xfrm rot="5400000">
              <a:off x="6234405" y="4663690"/>
              <a:ext cx="362465" cy="1099321"/>
            </a:xfrm>
            <a:prstGeom prst="curvedConnector2">
              <a:avLst/>
            </a:prstGeom>
            <a:noFill/>
            <a:ln w="9525">
              <a:solidFill>
                <a:schemeClr val="bg2"/>
              </a:solidFill>
              <a:round/>
              <a:headEnd/>
              <a:tailEnd type="triangle" w="med" len="med"/>
            </a:ln>
            <a:effectLst/>
          </p:spPr>
        </p:cxnSp>
        <p:cxnSp>
          <p:nvCxnSpPr>
            <p:cNvPr id="28706" name="AutoShape 34"/>
            <p:cNvCxnSpPr>
              <a:cxnSpLocks noChangeShapeType="1"/>
              <a:stCxn id="28702" idx="2"/>
              <a:endCxn id="28699" idx="4"/>
            </p:cNvCxnSpPr>
            <p:nvPr/>
          </p:nvCxnSpPr>
          <p:spPr bwMode="auto">
            <a:xfrm rot="10800000">
              <a:off x="2920679" y="5018794"/>
              <a:ext cx="1069423" cy="375791"/>
            </a:xfrm>
            <a:prstGeom prst="curvedConnector2">
              <a:avLst/>
            </a:prstGeom>
            <a:noFill/>
            <a:ln w="9525">
              <a:solidFill>
                <a:schemeClr val="bg2"/>
              </a:solidFill>
              <a:round/>
              <a:headEnd/>
              <a:tailEnd type="triangle" w="med" len="med"/>
            </a:ln>
            <a:effectLst/>
          </p:spPr>
        </p:cxnSp>
        <p:cxnSp>
          <p:nvCxnSpPr>
            <p:cNvPr id="28707" name="AutoShape 35"/>
            <p:cNvCxnSpPr>
              <a:cxnSpLocks noChangeShapeType="1"/>
              <a:stCxn id="28700" idx="4"/>
              <a:endCxn id="28702" idx="0"/>
            </p:cNvCxnSpPr>
            <p:nvPr/>
          </p:nvCxnSpPr>
          <p:spPr bwMode="auto">
            <a:xfrm rot="16200000" flipH="1">
              <a:off x="4555909" y="4667965"/>
              <a:ext cx="730280" cy="13978"/>
            </a:xfrm>
            <a:prstGeom prst="curvedConnector3">
              <a:avLst>
                <a:gd name="adj1" fmla="val 50000"/>
              </a:avLst>
            </a:prstGeom>
            <a:noFill/>
            <a:ln w="9525">
              <a:solidFill>
                <a:schemeClr val="bg2"/>
              </a:solidFill>
              <a:round/>
              <a:headEnd type="triangle" w="med" len="med"/>
              <a:tailEnd type="triangle" w="med" len="med"/>
            </a:ln>
            <a:effectLst/>
          </p:spPr>
        </p:cxnSp>
        <p:cxnSp>
          <p:nvCxnSpPr>
            <p:cNvPr id="34" name="AutoShape 31"/>
            <p:cNvCxnSpPr>
              <a:cxnSpLocks noChangeShapeType="1"/>
              <a:stCxn id="28700" idx="4"/>
              <a:endCxn id="28699" idx="6"/>
            </p:cNvCxnSpPr>
            <p:nvPr/>
          </p:nvCxnSpPr>
          <p:spPr bwMode="auto">
            <a:xfrm rot="5400000">
              <a:off x="4209626" y="3959868"/>
              <a:ext cx="354489" cy="1054383"/>
            </a:xfrm>
            <a:prstGeom prst="curvedConnector2">
              <a:avLst/>
            </a:prstGeom>
            <a:noFill/>
            <a:ln w="9525">
              <a:solidFill>
                <a:schemeClr val="bg2"/>
              </a:solidFill>
              <a:round/>
              <a:headEnd/>
              <a:tailEnd type="triangle" w="med" len="med"/>
            </a:ln>
            <a:effectLst/>
          </p:spPr>
        </p:cxnSp>
        <p:cxnSp>
          <p:nvCxnSpPr>
            <p:cNvPr id="37" name="AutoShape 31"/>
            <p:cNvCxnSpPr>
              <a:cxnSpLocks noChangeShapeType="1"/>
              <a:stCxn id="28702" idx="0"/>
              <a:endCxn id="28701" idx="2"/>
            </p:cNvCxnSpPr>
            <p:nvPr/>
          </p:nvCxnSpPr>
          <p:spPr bwMode="auto">
            <a:xfrm rot="5400000" flipH="1" flipV="1">
              <a:off x="5289209" y="4312103"/>
              <a:ext cx="366823" cy="1089162"/>
            </a:xfrm>
            <a:prstGeom prst="curvedConnector2">
              <a:avLst/>
            </a:prstGeom>
            <a:noFill/>
            <a:ln w="9525">
              <a:solidFill>
                <a:schemeClr val="bg2"/>
              </a:solidFill>
              <a:round/>
              <a:headEnd/>
              <a:tailEnd type="triangle" w="med" len="med"/>
            </a:ln>
            <a:effectLst/>
          </p:spPr>
        </p:cxnSp>
        <p:graphicFrame>
          <p:nvGraphicFramePr>
            <p:cNvPr id="51" name="Object 7"/>
            <p:cNvGraphicFramePr>
              <a:graphicFrameLocks noChangeAspect="1"/>
            </p:cNvGraphicFramePr>
            <p:nvPr>
              <p:extLst>
                <p:ext uri="{D42A27DB-BD31-4B8C-83A1-F6EECF244321}">
                  <p14:modId xmlns:p14="http://schemas.microsoft.com/office/powerpoint/2010/main" xmlns="" val="1245393312"/>
                </p:ext>
              </p:extLst>
            </p:nvPr>
          </p:nvGraphicFramePr>
          <p:xfrm>
            <a:off x="4232920" y="3789040"/>
            <a:ext cx="1355725" cy="277812"/>
          </p:xfrm>
          <a:graphic>
            <a:graphicData uri="http://schemas.openxmlformats.org/presentationml/2006/ole">
              <p:oleObj spid="_x0000_s255031" name="Equation" r:id="rId7" imgW="1143000" imgH="228600" progId="Equation.DSMT4">
                <p:embed/>
              </p:oleObj>
            </a:graphicData>
          </a:graphic>
        </p:graphicFrame>
        <p:graphicFrame>
          <p:nvGraphicFramePr>
            <p:cNvPr id="255004" name="Object 28"/>
            <p:cNvGraphicFramePr>
              <a:graphicFrameLocks noChangeAspect="1"/>
            </p:cNvGraphicFramePr>
            <p:nvPr/>
          </p:nvGraphicFramePr>
          <p:xfrm>
            <a:off x="2162690" y="4509120"/>
            <a:ext cx="1476375" cy="293688"/>
          </p:xfrm>
          <a:graphic>
            <a:graphicData uri="http://schemas.openxmlformats.org/presentationml/2006/ole">
              <p:oleObj spid="_x0000_s255032" name="Equation" r:id="rId8" imgW="1244600" imgH="241300" progId="Equation.DSMT4">
                <p:embed/>
              </p:oleObj>
            </a:graphicData>
          </a:graphic>
        </p:graphicFrame>
      </p:gr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p:nvPr/>
        </p:nvGrpSpPr>
        <p:grpSpPr>
          <a:xfrm>
            <a:off x="2162690" y="1621601"/>
            <a:ext cx="4095455" cy="2347459"/>
            <a:chOff x="1982670" y="1486586"/>
            <a:chExt cx="4095455" cy="2347459"/>
          </a:xfrm>
        </p:grpSpPr>
        <p:sp>
          <p:nvSpPr>
            <p:cNvPr id="3" name="Rectangle 2"/>
            <p:cNvSpPr/>
            <p:nvPr/>
          </p:nvSpPr>
          <p:spPr>
            <a:xfrm>
              <a:off x="3789712" y="1486586"/>
              <a:ext cx="1940509" cy="21737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accent1">
                    <a:lumMod val="25000"/>
                  </a:schemeClr>
                </a:solidFill>
                <a:latin typeface="Arial Narrow" pitchFamily="34" charset="0"/>
              </a:endParaRPr>
            </a:p>
          </p:txBody>
        </p:sp>
        <p:pic>
          <p:nvPicPr>
            <p:cNvPr id="240642" name="Picture 2" descr="http://nathanselikoff.com/files/2010/03/apparition-med.jpg"/>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xmlns="" val="0"/>
                </a:ext>
              </a:extLst>
            </a:blip>
            <a:srcRect/>
            <a:stretch>
              <a:fillRect/>
            </a:stretch>
          </p:blipFill>
          <p:spPr bwMode="auto">
            <a:xfrm>
              <a:off x="3961068" y="1708323"/>
              <a:ext cx="1622002" cy="1540657"/>
            </a:xfrm>
            <a:prstGeom prst="rect">
              <a:avLst/>
            </a:prstGeom>
            <a:noFill/>
            <a:extLst>
              <a:ext uri="{909E8E84-426E-40DD-AFC4-6F175D3DCCD1}">
                <a14:hiddenFill xmlns:a14="http://schemas.microsoft.com/office/drawing/2010/main" xmlns="">
                  <a:solidFill>
                    <a:srgbClr val="FFFFFF"/>
                  </a:solidFill>
                </a14:hiddenFill>
              </a:ext>
            </a:extLst>
          </p:spPr>
        </p:pic>
        <p:sp>
          <p:nvSpPr>
            <p:cNvPr id="28" name="Oval 27"/>
            <p:cNvSpPr/>
            <p:nvPr/>
          </p:nvSpPr>
          <p:spPr>
            <a:xfrm>
              <a:off x="5127963" y="3374799"/>
              <a:ext cx="950162" cy="45924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accent1">
                    <a:lumMod val="25000"/>
                  </a:schemeClr>
                </a:solidFill>
                <a:latin typeface="Arial Narrow" pitchFamily="34" charset="0"/>
              </a:endParaRPr>
            </a:p>
          </p:txBody>
        </p:sp>
        <p:graphicFrame>
          <p:nvGraphicFramePr>
            <p:cNvPr id="29" name="Object 5"/>
            <p:cNvGraphicFramePr>
              <a:graphicFrameLocks noChangeAspect="1"/>
            </p:cNvGraphicFramePr>
            <p:nvPr>
              <p:extLst>
                <p:ext uri="{D42A27DB-BD31-4B8C-83A1-F6EECF244321}">
                  <p14:modId xmlns:p14="http://schemas.microsoft.com/office/powerpoint/2010/main" xmlns="" val="3040992195"/>
                </p:ext>
              </p:extLst>
            </p:nvPr>
          </p:nvGraphicFramePr>
          <p:xfrm>
            <a:off x="5223030" y="3474005"/>
            <a:ext cx="793560" cy="287451"/>
          </p:xfrm>
          <a:graphic>
            <a:graphicData uri="http://schemas.openxmlformats.org/presentationml/2006/ole">
              <p:oleObj spid="_x0000_s334902" name="Equation" r:id="rId5" imgW="533169" imgH="203112" progId="Equation.DSMT4">
                <p:embed/>
              </p:oleObj>
            </a:graphicData>
          </a:graphic>
        </p:graphicFrame>
        <p:graphicFrame>
          <p:nvGraphicFramePr>
            <p:cNvPr id="150530" name="Object 2"/>
            <p:cNvGraphicFramePr>
              <a:graphicFrameLocks noChangeAspect="1"/>
            </p:cNvGraphicFramePr>
            <p:nvPr/>
          </p:nvGraphicFramePr>
          <p:xfrm>
            <a:off x="1982670" y="1583795"/>
            <a:ext cx="1636713" cy="406400"/>
          </p:xfrm>
          <a:graphic>
            <a:graphicData uri="http://schemas.openxmlformats.org/presentationml/2006/ole">
              <p:oleObj spid="_x0000_s334903" name="Equation" r:id="rId6" imgW="812447" imgH="203112" progId="Equation.DSMT4">
                <p:embed/>
              </p:oleObj>
            </a:graphicData>
          </a:graphic>
        </p:graphicFrame>
      </p:grpSp>
      <p:sp>
        <p:nvSpPr>
          <p:cNvPr id="150533" name="Rectangle 5"/>
          <p:cNvSpPr>
            <a:spLocks noChangeArrowheads="1"/>
          </p:cNvSpPr>
          <p:nvPr/>
        </p:nvSpPr>
        <p:spPr bwMode="auto">
          <a:xfrm>
            <a:off x="812540" y="4333752"/>
            <a:ext cx="2925325"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n-US" sz="2000" dirty="0" smtClean="0">
                <a:solidFill>
                  <a:schemeClr val="accent1">
                    <a:lumMod val="25000"/>
                  </a:schemeClr>
                </a:solidFill>
                <a:ea typeface="Times New Roman" pitchFamily="18" charset="0"/>
                <a:cs typeface="Calibri" pitchFamily="34" charset="0"/>
              </a:rPr>
              <a:t>T</a:t>
            </a:r>
            <a:r>
              <a:rPr kumimoji="0" lang="en-US" sz="2000" b="0" i="0" u="none" strike="noStrike" cap="none" normalizeH="0" baseline="0" dirty="0" smtClean="0">
                <a:ln>
                  <a:noFill/>
                </a:ln>
                <a:solidFill>
                  <a:schemeClr val="accent1">
                    <a:lumMod val="25000"/>
                  </a:schemeClr>
                </a:solidFill>
                <a:effectLst/>
                <a:ea typeface="Times New Roman" pitchFamily="18" charset="0"/>
                <a:cs typeface="Calibri" pitchFamily="34" charset="0"/>
              </a:rPr>
              <a:t>he Fokker-Planck equation</a:t>
            </a:r>
            <a:endParaRPr kumimoji="0" lang="en-US" sz="2000" b="0" i="0" u="none" strike="noStrike" cap="none" normalizeH="0" baseline="0" dirty="0" smtClean="0">
              <a:ln>
                <a:noFill/>
              </a:ln>
              <a:solidFill>
                <a:schemeClr val="accent1">
                  <a:lumMod val="25000"/>
                </a:schemeClr>
              </a:solidFill>
              <a:effectLst/>
              <a:cs typeface="Arial" pitchFamily="34" charset="0"/>
            </a:endParaRPr>
          </a:p>
        </p:txBody>
      </p:sp>
      <p:graphicFrame>
        <p:nvGraphicFramePr>
          <p:cNvPr id="150532" name="Object 4"/>
          <p:cNvGraphicFramePr>
            <a:graphicFrameLocks noChangeAspect="1"/>
          </p:cNvGraphicFramePr>
          <p:nvPr/>
        </p:nvGraphicFramePr>
        <p:xfrm>
          <a:off x="3692860" y="4329100"/>
          <a:ext cx="2911475" cy="406400"/>
        </p:xfrm>
        <a:graphic>
          <a:graphicData uri="http://schemas.openxmlformats.org/presentationml/2006/ole">
            <p:oleObj spid="_x0000_s334904" name="Equation" r:id="rId7" imgW="1511300" imgH="203200" progId="Equation.DSMT4">
              <p:embed/>
            </p:oleObj>
          </a:graphicData>
        </a:graphic>
      </p:graphicFrame>
      <p:graphicFrame>
        <p:nvGraphicFramePr>
          <p:cNvPr id="150534" name="Object 6"/>
          <p:cNvGraphicFramePr>
            <a:graphicFrameLocks noChangeAspect="1"/>
          </p:cNvGraphicFramePr>
          <p:nvPr/>
        </p:nvGraphicFramePr>
        <p:xfrm>
          <a:off x="2027675" y="5683902"/>
          <a:ext cx="5513388" cy="406400"/>
        </p:xfrm>
        <a:graphic>
          <a:graphicData uri="http://schemas.openxmlformats.org/presentationml/2006/ole">
            <p:oleObj spid="_x0000_s334905" name="Equation" r:id="rId8" imgW="2616200" imgH="203200" progId="Equation.DSMT4">
              <p:embed/>
            </p:oleObj>
          </a:graphicData>
        </a:graphic>
      </p:graphicFrame>
      <p:sp>
        <p:nvSpPr>
          <p:cNvPr id="37" name="Rectangle 36"/>
          <p:cNvSpPr/>
          <p:nvPr/>
        </p:nvSpPr>
        <p:spPr>
          <a:xfrm>
            <a:off x="812540" y="5008827"/>
            <a:ext cx="7020780" cy="400110"/>
          </a:xfrm>
          <a:prstGeom prst="rect">
            <a:avLst/>
          </a:prstGeom>
        </p:spPr>
        <p:txBody>
          <a:bodyPr wrap="square">
            <a:spAutoFit/>
          </a:bodyPr>
          <a:lstStyle/>
          <a:p>
            <a:r>
              <a:rPr lang="en-US" sz="2000" dirty="0" smtClean="0">
                <a:solidFill>
                  <a:schemeClr val="accent1">
                    <a:lumMod val="25000"/>
                  </a:schemeClr>
                </a:solidFill>
              </a:rPr>
              <a:t>And its solution in terms of </a:t>
            </a:r>
            <a:r>
              <a:rPr lang="en-US" sz="2000" dirty="0" smtClean="0">
                <a:solidFill>
                  <a:schemeClr val="accent1">
                    <a:lumMod val="25000"/>
                  </a:schemeClr>
                </a:solidFill>
              </a:rPr>
              <a:t>curl </a:t>
            </a:r>
            <a:r>
              <a:rPr lang="en-US" sz="2000" dirty="0" smtClean="0">
                <a:solidFill>
                  <a:schemeClr val="accent1">
                    <a:lumMod val="25000"/>
                  </a:schemeClr>
                </a:solidFill>
              </a:rPr>
              <a:t>and </a:t>
            </a:r>
            <a:r>
              <a:rPr lang="en-US" sz="2000" dirty="0" smtClean="0">
                <a:solidFill>
                  <a:schemeClr val="accent1">
                    <a:lumMod val="25000"/>
                  </a:schemeClr>
                </a:solidFill>
              </a:rPr>
              <a:t>divergence free </a:t>
            </a:r>
            <a:r>
              <a:rPr lang="en-US" sz="2000" dirty="0" smtClean="0">
                <a:solidFill>
                  <a:schemeClr val="accent1">
                    <a:lumMod val="25000"/>
                  </a:schemeClr>
                </a:solidFill>
              </a:rPr>
              <a:t>components</a:t>
            </a:r>
            <a:endParaRPr lang="en-GB" sz="2000" dirty="0">
              <a:solidFill>
                <a:schemeClr val="accent1">
                  <a:lumMod val="25000"/>
                </a:schemeClr>
              </a:solidFill>
            </a:endParaRPr>
          </a:p>
        </p:txBody>
      </p:sp>
      <p:sp>
        <p:nvSpPr>
          <p:cNvPr id="18" name="Rectangle 17"/>
          <p:cNvSpPr/>
          <p:nvPr/>
        </p:nvSpPr>
        <p:spPr>
          <a:xfrm>
            <a:off x="1082570" y="470864"/>
            <a:ext cx="7875876" cy="707886"/>
          </a:xfrm>
          <a:prstGeom prst="rect">
            <a:avLst/>
          </a:prstGeom>
        </p:spPr>
        <p:txBody>
          <a:bodyPr wrap="square">
            <a:spAutoFit/>
          </a:bodyPr>
          <a:lstStyle/>
          <a:p>
            <a:r>
              <a:rPr lang="en-US" sz="2000" b="1" dirty="0" smtClean="0">
                <a:solidFill>
                  <a:srgbClr val="990033"/>
                </a:solidFill>
              </a:rPr>
              <a:t>lemma</a:t>
            </a:r>
            <a:r>
              <a:rPr lang="en-US" sz="2000" dirty="0" smtClean="0">
                <a:solidFill>
                  <a:srgbClr val="990033"/>
                </a:solidFill>
              </a:rPr>
              <a:t>: </a:t>
            </a:r>
            <a:r>
              <a:rPr lang="en-US" sz="2000" i="1" dirty="0" smtClean="0">
                <a:solidFill>
                  <a:srgbClr val="990033"/>
                </a:solidFill>
              </a:rPr>
              <a:t>any (ergodic random) dynamical system (</a:t>
            </a:r>
            <a:r>
              <a:rPr lang="en-US" sz="2000" i="1" dirty="0" smtClean="0">
                <a:solidFill>
                  <a:srgbClr val="990033"/>
                </a:solidFill>
                <a:latin typeface="Times New Roman" pitchFamily="18" charset="0"/>
                <a:cs typeface="Times New Roman" pitchFamily="18" charset="0"/>
              </a:rPr>
              <a:t>m</a:t>
            </a:r>
            <a:r>
              <a:rPr lang="en-US" sz="2000" i="1" dirty="0" smtClean="0">
                <a:solidFill>
                  <a:srgbClr val="990033"/>
                </a:solidFill>
              </a:rPr>
              <a:t>) that possesses a Markov blanket will appear to actively maintain its structural and dynamical integrity</a:t>
            </a:r>
            <a:endParaRPr lang="en-GB" sz="2000" dirty="0">
              <a:solidFill>
                <a:srgbClr val="990033"/>
              </a:solidFill>
            </a:endParaRPr>
          </a:p>
        </p:txBody>
      </p:sp>
      <p:pic>
        <p:nvPicPr>
          <p:cNvPr id="150544" name="Picture 16" descr="http://2.bp.blogspot.com/-oMR1AfZ2V0I/UKu6KReF6cI/AAAAAAAAF_Q/WtpxkXNHS3s/s400/a_mountain_path_by_eswendel.jpg"/>
          <p:cNvPicPr>
            <a:picLocks noChangeAspect="1" noChangeArrowheads="1"/>
          </p:cNvPicPr>
          <p:nvPr/>
        </p:nvPicPr>
        <p:blipFill>
          <a:blip r:embed="rId9" cstate="print"/>
          <a:srcRect/>
          <a:stretch>
            <a:fillRect/>
          </a:stretch>
        </p:blipFill>
        <p:spPr bwMode="auto">
          <a:xfrm>
            <a:off x="7383270" y="3073612"/>
            <a:ext cx="1710190" cy="2769538"/>
          </a:xfrm>
          <a:prstGeom prst="ellipse">
            <a:avLst/>
          </a:prstGeom>
          <a:ln>
            <a:noFill/>
          </a:ln>
          <a:effectLst>
            <a:softEdge rad="112500"/>
          </a:effectLst>
        </p:spPr>
      </p:pic>
      <p:sp>
        <p:nvSpPr>
          <p:cNvPr id="24" name="Arc 23"/>
          <p:cNvSpPr/>
          <p:nvPr/>
        </p:nvSpPr>
        <p:spPr>
          <a:xfrm rot="10800000">
            <a:off x="7203250" y="4558777"/>
            <a:ext cx="1445062" cy="579272"/>
          </a:xfrm>
          <a:prstGeom prst="arc">
            <a:avLst>
              <a:gd name="adj1" fmla="val 16200000"/>
              <a:gd name="adj2" fmla="val 1128738"/>
            </a:avLst>
          </a:prstGeom>
          <a:ln w="38100">
            <a:solidFill>
              <a:schemeClr val="accent1">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000"/>
          </a:p>
        </p:txBody>
      </p:sp>
      <p:sp>
        <p:nvSpPr>
          <p:cNvPr id="25" name="Arc 24"/>
          <p:cNvSpPr/>
          <p:nvPr/>
        </p:nvSpPr>
        <p:spPr>
          <a:xfrm rot="10800000">
            <a:off x="7428275" y="3214419"/>
            <a:ext cx="720080" cy="1974427"/>
          </a:xfrm>
          <a:prstGeom prst="arc">
            <a:avLst>
              <a:gd name="adj1" fmla="val 11727145"/>
              <a:gd name="adj2" fmla="val 15809821"/>
            </a:avLst>
          </a:prstGeom>
          <a:ln w="38100">
            <a:solidFill>
              <a:schemeClr val="accent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000"/>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Oval 48"/>
          <p:cNvSpPr/>
          <p:nvPr/>
        </p:nvSpPr>
        <p:spPr>
          <a:xfrm>
            <a:off x="3647855" y="4599130"/>
            <a:ext cx="3420380" cy="184520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1611" name="Rectangle 11"/>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281613" name="Rectangle 13"/>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281615" name="Rectangle 15"/>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pic>
        <p:nvPicPr>
          <p:cNvPr id="32" name="Picture 7" descr="http://upload.wikimedia.org/wikipedia/commons/thumb/3/39/Wrossashby1960.jpg/220px-Wrossashby1960.jpg"/>
          <p:cNvPicPr>
            <a:picLocks noChangeAspect="1" noChangeArrowheads="1"/>
          </p:cNvPicPr>
          <p:nvPr/>
        </p:nvPicPr>
        <p:blipFill>
          <a:blip r:embed="rId3" cstate="print">
            <a:duotone>
              <a:prstClr val="black"/>
              <a:srgbClr val="D9C3A5">
                <a:tint val="50000"/>
                <a:satMod val="180000"/>
              </a:srgbClr>
            </a:duotone>
          </a:blip>
          <a:srcRect l="14497" r="16240" b="17850"/>
          <a:stretch>
            <a:fillRect/>
          </a:stretch>
        </p:blipFill>
        <p:spPr bwMode="auto">
          <a:xfrm>
            <a:off x="7023230" y="4395591"/>
            <a:ext cx="996062" cy="1181375"/>
          </a:xfrm>
          <a:prstGeom prst="ellipse">
            <a:avLst/>
          </a:prstGeom>
          <a:ln>
            <a:noFill/>
          </a:ln>
          <a:effectLst>
            <a:softEdge rad="112500"/>
          </a:effectLst>
        </p:spPr>
      </p:pic>
      <p:sp>
        <p:nvSpPr>
          <p:cNvPr id="81" name="Rectangle 80"/>
          <p:cNvSpPr/>
          <p:nvPr/>
        </p:nvSpPr>
        <p:spPr>
          <a:xfrm>
            <a:off x="3152800" y="201631"/>
            <a:ext cx="4140460" cy="400110"/>
          </a:xfrm>
          <a:prstGeom prst="rect">
            <a:avLst/>
          </a:prstGeom>
        </p:spPr>
        <p:txBody>
          <a:bodyPr wrap="square">
            <a:spAutoFit/>
          </a:bodyPr>
          <a:lstStyle/>
          <a:p>
            <a:r>
              <a:rPr lang="en-US" sz="2000" dirty="0" smtClean="0">
                <a:solidFill>
                  <a:srgbClr val="990033"/>
                </a:solidFill>
              </a:rPr>
              <a:t>But what about the Markov blanket?</a:t>
            </a:r>
            <a:endParaRPr lang="en-GB" sz="2000" dirty="0">
              <a:solidFill>
                <a:srgbClr val="990033"/>
              </a:solidFill>
            </a:endParaRPr>
          </a:p>
        </p:txBody>
      </p:sp>
      <p:sp>
        <p:nvSpPr>
          <p:cNvPr id="36" name="Rectangle 35"/>
          <p:cNvSpPr/>
          <p:nvPr/>
        </p:nvSpPr>
        <p:spPr>
          <a:xfrm>
            <a:off x="3265313" y="2815184"/>
            <a:ext cx="3285365" cy="3754874"/>
          </a:xfrm>
          <a:prstGeom prst="rect">
            <a:avLst/>
          </a:prstGeom>
        </p:spPr>
        <p:txBody>
          <a:bodyPr wrap="square">
            <a:spAutoFit/>
          </a:bodyPr>
          <a:lstStyle/>
          <a:p>
            <a:pPr algn="r"/>
            <a:r>
              <a:rPr lang="en-US" sz="1600" dirty="0" smtClean="0">
                <a:solidFill>
                  <a:schemeClr val="accent1">
                    <a:lumMod val="25000"/>
                  </a:schemeClr>
                </a:solidFill>
              </a:rPr>
              <a:t>Reinforcement learning,</a:t>
            </a:r>
          </a:p>
          <a:p>
            <a:pPr algn="r"/>
            <a:r>
              <a:rPr lang="en-US" sz="1600" dirty="0" smtClean="0">
                <a:solidFill>
                  <a:schemeClr val="accent1">
                    <a:lumMod val="25000"/>
                  </a:schemeClr>
                </a:solidFill>
              </a:rPr>
              <a:t>optimal control and utility theory</a:t>
            </a:r>
          </a:p>
          <a:p>
            <a:pPr algn="r"/>
            <a:endParaRPr lang="en-GB" sz="1600" dirty="0" smtClean="0">
              <a:solidFill>
                <a:schemeClr val="accent1">
                  <a:lumMod val="25000"/>
                </a:schemeClr>
              </a:solidFill>
            </a:endParaRPr>
          </a:p>
          <a:p>
            <a:pPr algn="r"/>
            <a:endParaRPr lang="en-US" sz="1600" dirty="0" smtClean="0">
              <a:solidFill>
                <a:schemeClr val="accent1">
                  <a:lumMod val="25000"/>
                </a:schemeClr>
              </a:solidFill>
            </a:endParaRPr>
          </a:p>
          <a:p>
            <a:pPr algn="r"/>
            <a:r>
              <a:rPr lang="en-US" sz="1600" dirty="0" smtClean="0">
                <a:solidFill>
                  <a:schemeClr val="accent1">
                    <a:lumMod val="25000"/>
                  </a:schemeClr>
                </a:solidFill>
              </a:rPr>
              <a:t>Information theory and</a:t>
            </a:r>
          </a:p>
          <a:p>
            <a:pPr algn="r"/>
            <a:r>
              <a:rPr lang="en-US" sz="1600" dirty="0" smtClean="0">
                <a:solidFill>
                  <a:schemeClr val="accent1">
                    <a:lumMod val="25000"/>
                  </a:schemeClr>
                </a:solidFill>
              </a:rPr>
              <a:t> minimum redundancy</a:t>
            </a:r>
          </a:p>
          <a:p>
            <a:pPr algn="r"/>
            <a:endParaRPr lang="en-US" sz="1600" dirty="0" smtClean="0">
              <a:solidFill>
                <a:schemeClr val="accent1">
                  <a:lumMod val="25000"/>
                </a:schemeClr>
              </a:solidFill>
            </a:endParaRPr>
          </a:p>
          <a:p>
            <a:pPr algn="r"/>
            <a:endParaRPr lang="en-US" sz="1400" dirty="0" smtClean="0">
              <a:solidFill>
                <a:schemeClr val="accent1">
                  <a:lumMod val="25000"/>
                </a:schemeClr>
              </a:solidFill>
            </a:endParaRPr>
          </a:p>
          <a:p>
            <a:pPr algn="r"/>
            <a:r>
              <a:rPr lang="en-US" sz="1600" dirty="0" smtClean="0">
                <a:solidFill>
                  <a:schemeClr val="accent1">
                    <a:lumMod val="25000"/>
                  </a:schemeClr>
                </a:solidFill>
              </a:rPr>
              <a:t>Self-organisation, cybernetics, homoeostasis and autopoiesis</a:t>
            </a:r>
          </a:p>
          <a:p>
            <a:pPr algn="r"/>
            <a:endParaRPr lang="en-US" sz="1600" dirty="0" smtClean="0">
              <a:solidFill>
                <a:schemeClr val="accent1">
                  <a:lumMod val="25000"/>
                </a:schemeClr>
              </a:solidFill>
            </a:endParaRPr>
          </a:p>
          <a:p>
            <a:pPr algn="r"/>
            <a:endParaRPr lang="en-US" sz="1600" dirty="0" smtClean="0">
              <a:solidFill>
                <a:schemeClr val="accent1">
                  <a:lumMod val="25000"/>
                </a:schemeClr>
              </a:solidFill>
            </a:endParaRPr>
          </a:p>
          <a:p>
            <a:pPr algn="r"/>
            <a:r>
              <a:rPr lang="en-US" sz="1600" dirty="0" smtClean="0">
                <a:solidFill>
                  <a:schemeClr val="accent1">
                    <a:lumMod val="25000"/>
                  </a:schemeClr>
                </a:solidFill>
              </a:rPr>
              <a:t>Bayesian brain, predictive</a:t>
            </a:r>
          </a:p>
          <a:p>
            <a:pPr algn="r"/>
            <a:r>
              <a:rPr lang="en-US" sz="1600" dirty="0" smtClean="0">
                <a:solidFill>
                  <a:schemeClr val="accent1">
                    <a:lumMod val="25000"/>
                  </a:schemeClr>
                </a:solidFill>
              </a:rPr>
              <a:t>coding and </a:t>
            </a:r>
            <a:r>
              <a:rPr lang="en-US" sz="1600" dirty="0">
                <a:solidFill>
                  <a:schemeClr val="accent1">
                    <a:lumMod val="25000"/>
                  </a:schemeClr>
                </a:solidFill>
              </a:rPr>
              <a:t>active inference </a:t>
            </a:r>
            <a:endParaRPr lang="en-GB" sz="1600" dirty="0" smtClean="0">
              <a:solidFill>
                <a:schemeClr val="accent1">
                  <a:lumMod val="25000"/>
                </a:schemeClr>
              </a:solidFill>
            </a:endParaRPr>
          </a:p>
          <a:p>
            <a:pPr algn="r"/>
            <a:endParaRPr lang="en-GB" sz="1600" dirty="0">
              <a:solidFill>
                <a:schemeClr val="accent1">
                  <a:lumMod val="25000"/>
                </a:schemeClr>
              </a:solidFill>
            </a:endParaRPr>
          </a:p>
        </p:txBody>
      </p:sp>
      <p:sp>
        <p:nvSpPr>
          <p:cNvPr id="42" name="Rectangle 41"/>
          <p:cNvSpPr/>
          <p:nvPr/>
        </p:nvSpPr>
        <p:spPr>
          <a:xfrm>
            <a:off x="2072679" y="2820416"/>
            <a:ext cx="3105345" cy="3877985"/>
          </a:xfrm>
          <a:prstGeom prst="rect">
            <a:avLst/>
          </a:prstGeom>
        </p:spPr>
        <p:txBody>
          <a:bodyPr wrap="square">
            <a:spAutoFit/>
          </a:bodyPr>
          <a:lstStyle/>
          <a:p>
            <a:r>
              <a:rPr lang="en-US" sz="1600" b="1" dirty="0" smtClean="0">
                <a:solidFill>
                  <a:schemeClr val="accent1">
                    <a:lumMod val="25000"/>
                  </a:schemeClr>
                </a:solidFill>
              </a:rPr>
              <a:t>Value</a:t>
            </a:r>
          </a:p>
          <a:p>
            <a:endParaRPr lang="en-US" sz="1600" b="1" dirty="0" smtClean="0">
              <a:solidFill>
                <a:schemeClr val="accent1">
                  <a:lumMod val="25000"/>
                </a:schemeClr>
              </a:solidFill>
            </a:endParaRPr>
          </a:p>
          <a:p>
            <a:endParaRPr lang="en-US" sz="1600" b="1" dirty="0" smtClean="0">
              <a:solidFill>
                <a:schemeClr val="accent1">
                  <a:lumMod val="25000"/>
                </a:schemeClr>
              </a:solidFill>
            </a:endParaRPr>
          </a:p>
          <a:p>
            <a:endParaRPr lang="en-US" sz="1600" b="1" dirty="0" smtClean="0">
              <a:solidFill>
                <a:schemeClr val="accent1">
                  <a:lumMod val="25000"/>
                </a:schemeClr>
              </a:solidFill>
            </a:endParaRPr>
          </a:p>
          <a:p>
            <a:r>
              <a:rPr lang="en-US" sz="1600" b="1" dirty="0" smtClean="0">
                <a:solidFill>
                  <a:schemeClr val="accent1">
                    <a:lumMod val="25000"/>
                  </a:schemeClr>
                </a:solidFill>
              </a:rPr>
              <a:t>Surprise (free energy)</a:t>
            </a:r>
          </a:p>
          <a:p>
            <a:endParaRPr lang="en-US" sz="1600" b="1" dirty="0" smtClean="0">
              <a:solidFill>
                <a:schemeClr val="accent1">
                  <a:lumMod val="25000"/>
                </a:schemeClr>
              </a:solidFill>
            </a:endParaRPr>
          </a:p>
          <a:p>
            <a:endParaRPr lang="en-US" sz="1600" b="1" dirty="0" smtClean="0">
              <a:solidFill>
                <a:schemeClr val="accent1">
                  <a:lumMod val="25000"/>
                </a:schemeClr>
              </a:solidFill>
            </a:endParaRPr>
          </a:p>
          <a:p>
            <a:endParaRPr lang="en-US" sz="1600" b="1" dirty="0" smtClean="0">
              <a:solidFill>
                <a:schemeClr val="accent1">
                  <a:lumMod val="25000"/>
                </a:schemeClr>
              </a:solidFill>
            </a:endParaRPr>
          </a:p>
          <a:p>
            <a:r>
              <a:rPr lang="en-US" sz="1600" b="1" dirty="0" smtClean="0">
                <a:solidFill>
                  <a:schemeClr val="accent1">
                    <a:lumMod val="25000"/>
                  </a:schemeClr>
                </a:solidFill>
              </a:rPr>
              <a:t>Entropy</a:t>
            </a:r>
          </a:p>
          <a:p>
            <a:endParaRPr lang="en-US" sz="1600" b="1" dirty="0" smtClean="0">
              <a:solidFill>
                <a:schemeClr val="accent1">
                  <a:lumMod val="25000"/>
                </a:schemeClr>
              </a:solidFill>
            </a:endParaRPr>
          </a:p>
          <a:p>
            <a:endParaRPr lang="en-US" sz="1600" b="1" dirty="0" smtClean="0">
              <a:solidFill>
                <a:schemeClr val="accent1">
                  <a:lumMod val="25000"/>
                </a:schemeClr>
              </a:solidFill>
            </a:endParaRPr>
          </a:p>
          <a:p>
            <a:endParaRPr lang="en-US" sz="1600" b="1" dirty="0" smtClean="0">
              <a:solidFill>
                <a:schemeClr val="accent1">
                  <a:lumMod val="25000"/>
                </a:schemeClr>
              </a:solidFill>
            </a:endParaRPr>
          </a:p>
          <a:p>
            <a:r>
              <a:rPr lang="en-US" sz="1600" b="1" dirty="0" smtClean="0">
                <a:solidFill>
                  <a:schemeClr val="accent1">
                    <a:lumMod val="25000"/>
                  </a:schemeClr>
                </a:solidFill>
              </a:rPr>
              <a:t>Model evidence</a:t>
            </a:r>
            <a:endParaRPr lang="en-GB" sz="1600" b="1" dirty="0" smtClean="0">
              <a:solidFill>
                <a:schemeClr val="accent1">
                  <a:lumMod val="25000"/>
                </a:schemeClr>
              </a:solidFill>
            </a:endParaRPr>
          </a:p>
          <a:p>
            <a:endParaRPr lang="en-GB" sz="1600" b="1" dirty="0" smtClean="0">
              <a:solidFill>
                <a:schemeClr val="accent1">
                  <a:lumMod val="25000"/>
                </a:schemeClr>
              </a:solidFill>
            </a:endParaRPr>
          </a:p>
          <a:p>
            <a:endParaRPr lang="en-GB" sz="1600" b="1" dirty="0">
              <a:solidFill>
                <a:schemeClr val="accent1">
                  <a:lumMod val="25000"/>
                </a:schemeClr>
              </a:solidFill>
            </a:endParaRPr>
          </a:p>
        </p:txBody>
      </p:sp>
      <p:cxnSp>
        <p:nvCxnSpPr>
          <p:cNvPr id="48" name="Straight Arrow Connector 47"/>
          <p:cNvCxnSpPr/>
          <p:nvPr/>
        </p:nvCxnSpPr>
        <p:spPr>
          <a:xfrm>
            <a:off x="4007895" y="3990546"/>
            <a:ext cx="585065" cy="0"/>
          </a:xfrm>
          <a:prstGeom prst="straightConnector1">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2702750" y="3000436"/>
            <a:ext cx="1007711" cy="0"/>
          </a:xfrm>
          <a:prstGeom prst="straightConnector1">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a:off x="2927775" y="4959170"/>
            <a:ext cx="1142726" cy="0"/>
          </a:xfrm>
          <a:prstGeom prst="straightConnector1">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85" name="Picture 4" descr="http://www.nndb.com/people/445/000072229/helm9-sized.jpg"/>
          <p:cNvPicPr>
            <a:picLocks noChangeAspect="1" noChangeArrowheads="1"/>
          </p:cNvPicPr>
          <p:nvPr/>
        </p:nvPicPr>
        <p:blipFill>
          <a:blip r:embed="rId4" cstate="print">
            <a:duotone>
              <a:prstClr val="black"/>
              <a:srgbClr val="D9C3A5">
                <a:tint val="50000"/>
                <a:satMod val="180000"/>
              </a:srgbClr>
            </a:duotone>
          </a:blip>
          <a:srcRect/>
          <a:stretch>
            <a:fillRect/>
          </a:stretch>
        </p:blipFill>
        <p:spPr bwMode="auto">
          <a:xfrm>
            <a:off x="7788315" y="5295691"/>
            <a:ext cx="945105" cy="1260140"/>
          </a:xfrm>
          <a:prstGeom prst="ellipse">
            <a:avLst/>
          </a:prstGeom>
          <a:ln>
            <a:noFill/>
          </a:ln>
          <a:effectLst>
            <a:softEdge rad="112500"/>
          </a:effectLst>
        </p:spPr>
      </p:pic>
      <p:pic>
        <p:nvPicPr>
          <p:cNvPr id="281623" name="Picture 23" descr="http://www.notablebiographies.com/images/uewb_08_img0547.jpg"/>
          <p:cNvPicPr>
            <a:picLocks noChangeAspect="1" noChangeArrowheads="1"/>
          </p:cNvPicPr>
          <p:nvPr/>
        </p:nvPicPr>
        <p:blipFill>
          <a:blip r:embed="rId5" cstate="print">
            <a:duotone>
              <a:prstClr val="black"/>
              <a:srgbClr val="D9C3A5">
                <a:tint val="50000"/>
                <a:satMod val="180000"/>
              </a:srgbClr>
            </a:duotone>
          </a:blip>
          <a:srcRect/>
          <a:stretch>
            <a:fillRect/>
          </a:stretch>
        </p:blipFill>
        <p:spPr bwMode="auto">
          <a:xfrm>
            <a:off x="6978225" y="2460376"/>
            <a:ext cx="998175" cy="1216117"/>
          </a:xfrm>
          <a:prstGeom prst="ellipse">
            <a:avLst/>
          </a:prstGeom>
          <a:ln>
            <a:noFill/>
          </a:ln>
          <a:effectLst>
            <a:softEdge rad="112500"/>
          </a:effectLst>
        </p:spPr>
      </p:pic>
      <p:sp>
        <p:nvSpPr>
          <p:cNvPr id="86" name="Rectangle 95"/>
          <p:cNvSpPr>
            <a:spLocks noChangeArrowheads="1"/>
          </p:cNvSpPr>
          <p:nvPr/>
        </p:nvSpPr>
        <p:spPr bwMode="auto">
          <a:xfrm>
            <a:off x="7143708" y="3585501"/>
            <a:ext cx="689612" cy="338554"/>
          </a:xfrm>
          <a:prstGeom prst="rect">
            <a:avLst/>
          </a:prstGeom>
          <a:noFill/>
          <a:ln w="9525">
            <a:noFill/>
            <a:miter lim="800000"/>
            <a:headEnd/>
            <a:tailEnd/>
          </a:ln>
        </p:spPr>
        <p:txBody>
          <a:bodyPr wrap="none">
            <a:spAutoFit/>
          </a:bodyPr>
          <a:lstStyle/>
          <a:p>
            <a:r>
              <a:rPr lang="en-US" sz="1600" dirty="0" smtClean="0">
                <a:solidFill>
                  <a:schemeClr val="bg2"/>
                </a:solidFill>
              </a:rPr>
              <a:t>Pavlov</a:t>
            </a:r>
            <a:endParaRPr lang="en-GB" sz="1600" dirty="0">
              <a:solidFill>
                <a:schemeClr val="bg2"/>
              </a:solidFill>
            </a:endParaRPr>
          </a:p>
        </p:txBody>
      </p:sp>
      <p:sp>
        <p:nvSpPr>
          <p:cNvPr id="87" name="Rectangle 95"/>
          <p:cNvSpPr>
            <a:spLocks noChangeArrowheads="1"/>
          </p:cNvSpPr>
          <p:nvPr/>
        </p:nvSpPr>
        <p:spPr bwMode="auto">
          <a:xfrm>
            <a:off x="7225582" y="5497197"/>
            <a:ext cx="652743" cy="338554"/>
          </a:xfrm>
          <a:prstGeom prst="rect">
            <a:avLst/>
          </a:prstGeom>
          <a:noFill/>
          <a:ln w="9525">
            <a:noFill/>
            <a:miter lim="800000"/>
            <a:headEnd/>
            <a:tailEnd/>
          </a:ln>
        </p:spPr>
        <p:txBody>
          <a:bodyPr wrap="none">
            <a:spAutoFit/>
          </a:bodyPr>
          <a:lstStyle/>
          <a:p>
            <a:r>
              <a:rPr lang="en-US" sz="1600" dirty="0" smtClean="0">
                <a:solidFill>
                  <a:schemeClr val="bg2"/>
                </a:solidFill>
              </a:rPr>
              <a:t>Ashby</a:t>
            </a:r>
            <a:endParaRPr lang="en-GB" sz="1600" dirty="0">
              <a:solidFill>
                <a:schemeClr val="bg2"/>
              </a:solidFill>
            </a:endParaRPr>
          </a:p>
        </p:txBody>
      </p:sp>
      <p:sp>
        <p:nvSpPr>
          <p:cNvPr id="88" name="Rectangle 95"/>
          <p:cNvSpPr>
            <a:spLocks noChangeArrowheads="1"/>
          </p:cNvSpPr>
          <p:nvPr/>
        </p:nvSpPr>
        <p:spPr bwMode="auto">
          <a:xfrm>
            <a:off x="7848362" y="6420816"/>
            <a:ext cx="930063" cy="338554"/>
          </a:xfrm>
          <a:prstGeom prst="rect">
            <a:avLst/>
          </a:prstGeom>
          <a:noFill/>
          <a:ln w="9525">
            <a:noFill/>
            <a:miter lim="800000"/>
            <a:headEnd/>
            <a:tailEnd/>
          </a:ln>
        </p:spPr>
        <p:txBody>
          <a:bodyPr wrap="none">
            <a:spAutoFit/>
          </a:bodyPr>
          <a:lstStyle/>
          <a:p>
            <a:r>
              <a:rPr lang="en-US" sz="1600" dirty="0" smtClean="0">
                <a:solidFill>
                  <a:schemeClr val="bg2"/>
                </a:solidFill>
              </a:rPr>
              <a:t>Helmholtz</a:t>
            </a:r>
            <a:endParaRPr lang="en-GB" sz="1600" dirty="0">
              <a:solidFill>
                <a:schemeClr val="bg2"/>
              </a:solidFill>
            </a:endParaRPr>
          </a:p>
        </p:txBody>
      </p:sp>
      <p:pic>
        <p:nvPicPr>
          <p:cNvPr id="281619" name="Picture 19" descr="From grandmother cells to tales of a great-grandfather"/>
          <p:cNvPicPr>
            <a:picLocks noChangeAspect="1" noChangeArrowheads="1"/>
          </p:cNvPicPr>
          <p:nvPr/>
        </p:nvPicPr>
        <p:blipFill>
          <a:blip r:embed="rId6" cstate="print">
            <a:duotone>
              <a:prstClr val="black"/>
              <a:srgbClr val="D9C3A5">
                <a:tint val="50000"/>
                <a:satMod val="180000"/>
              </a:srgbClr>
            </a:duotone>
          </a:blip>
          <a:srcRect l="32400" r="19001" b="14092"/>
          <a:stretch>
            <a:fillRect/>
          </a:stretch>
        </p:blipFill>
        <p:spPr bwMode="auto">
          <a:xfrm>
            <a:off x="7743310" y="3540496"/>
            <a:ext cx="990110" cy="1170130"/>
          </a:xfrm>
          <a:prstGeom prst="ellipse">
            <a:avLst/>
          </a:prstGeom>
          <a:ln>
            <a:noFill/>
          </a:ln>
          <a:effectLst>
            <a:softEdge rad="112500"/>
          </a:effectLst>
        </p:spPr>
      </p:pic>
      <p:grpSp>
        <p:nvGrpSpPr>
          <p:cNvPr id="34" name="Group 33"/>
          <p:cNvGrpSpPr/>
          <p:nvPr/>
        </p:nvGrpSpPr>
        <p:grpSpPr>
          <a:xfrm>
            <a:off x="467718" y="2775411"/>
            <a:ext cx="1604962" cy="3375375"/>
            <a:chOff x="467718" y="2775411"/>
            <a:chExt cx="1604962" cy="3375375"/>
          </a:xfrm>
        </p:grpSpPr>
        <p:sp>
          <p:nvSpPr>
            <p:cNvPr id="80" name="Oval 79"/>
            <p:cNvSpPr/>
            <p:nvPr/>
          </p:nvSpPr>
          <p:spPr>
            <a:xfrm>
              <a:off x="992560" y="2775411"/>
              <a:ext cx="873277" cy="45320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accent1">
                    <a:lumMod val="25000"/>
                  </a:schemeClr>
                </a:solidFill>
                <a:latin typeface="Arial Narrow" pitchFamily="34" charset="0"/>
              </a:endParaRPr>
            </a:p>
          </p:txBody>
        </p:sp>
        <p:sp>
          <p:nvSpPr>
            <p:cNvPr id="38" name="Oval 37"/>
            <p:cNvSpPr/>
            <p:nvPr/>
          </p:nvSpPr>
          <p:spPr>
            <a:xfrm>
              <a:off x="956173" y="3743418"/>
              <a:ext cx="909663" cy="45320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accent1">
                    <a:lumMod val="25000"/>
                  </a:schemeClr>
                </a:solidFill>
                <a:latin typeface="Arial Narrow" pitchFamily="34" charset="0"/>
              </a:endParaRPr>
            </a:p>
          </p:txBody>
        </p:sp>
        <p:sp>
          <p:nvSpPr>
            <p:cNvPr id="39" name="Oval 38"/>
            <p:cNvSpPr/>
            <p:nvPr/>
          </p:nvSpPr>
          <p:spPr>
            <a:xfrm>
              <a:off x="1142793" y="5697583"/>
              <a:ext cx="723043" cy="45320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accent1">
                    <a:lumMod val="25000"/>
                  </a:schemeClr>
                </a:solidFill>
                <a:latin typeface="Arial Narrow" pitchFamily="34" charset="0"/>
              </a:endParaRPr>
            </a:p>
          </p:txBody>
        </p:sp>
        <p:sp>
          <p:nvSpPr>
            <p:cNvPr id="79" name="Oval 78"/>
            <p:cNvSpPr/>
            <p:nvPr/>
          </p:nvSpPr>
          <p:spPr>
            <a:xfrm>
              <a:off x="956173" y="4720500"/>
              <a:ext cx="909663" cy="45320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accent1">
                    <a:lumMod val="25000"/>
                  </a:schemeClr>
                </a:solidFill>
                <a:latin typeface="Arial Narrow" pitchFamily="34" charset="0"/>
              </a:endParaRPr>
            </a:p>
          </p:txBody>
        </p:sp>
        <p:graphicFrame>
          <p:nvGraphicFramePr>
            <p:cNvPr id="281617" name="Object 17"/>
            <p:cNvGraphicFramePr>
              <a:graphicFrameLocks noChangeAspect="1"/>
            </p:cNvGraphicFramePr>
            <p:nvPr>
              <p:extLst>
                <p:ext uri="{D42A27DB-BD31-4B8C-83A1-F6EECF244321}">
                  <p14:modId xmlns:p14="http://schemas.microsoft.com/office/powerpoint/2010/main" xmlns="" val="1104226781"/>
                </p:ext>
              </p:extLst>
            </p:nvPr>
          </p:nvGraphicFramePr>
          <p:xfrm>
            <a:off x="467718" y="2854026"/>
            <a:ext cx="1604962" cy="3206750"/>
          </p:xfrm>
          <a:graphic>
            <a:graphicData uri="http://schemas.openxmlformats.org/presentationml/2006/ole">
              <p:oleObj spid="_x0000_s281655" name="Equation" r:id="rId7" imgW="1117600" imgH="2260600" progId="Equation.DSMT4">
                <p:embed/>
              </p:oleObj>
            </a:graphicData>
          </a:graphic>
        </p:graphicFrame>
      </p:grpSp>
      <p:cxnSp>
        <p:nvCxnSpPr>
          <p:cNvPr id="91" name="Straight Arrow Connector 90"/>
          <p:cNvCxnSpPr/>
          <p:nvPr/>
        </p:nvCxnSpPr>
        <p:spPr>
          <a:xfrm>
            <a:off x="3557845" y="5925761"/>
            <a:ext cx="512656" cy="0"/>
          </a:xfrm>
          <a:prstGeom prst="straightConnector1">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2" name="Rectangle 95"/>
          <p:cNvSpPr>
            <a:spLocks noChangeArrowheads="1"/>
          </p:cNvSpPr>
          <p:nvPr/>
        </p:nvSpPr>
        <p:spPr bwMode="auto">
          <a:xfrm>
            <a:off x="7923330" y="4597097"/>
            <a:ext cx="697627" cy="338554"/>
          </a:xfrm>
          <a:prstGeom prst="rect">
            <a:avLst/>
          </a:prstGeom>
          <a:noFill/>
          <a:ln w="9525">
            <a:noFill/>
            <a:miter lim="800000"/>
            <a:headEnd/>
            <a:tailEnd/>
          </a:ln>
        </p:spPr>
        <p:txBody>
          <a:bodyPr wrap="none">
            <a:spAutoFit/>
          </a:bodyPr>
          <a:lstStyle/>
          <a:p>
            <a:r>
              <a:rPr lang="en-US" sz="1600" dirty="0" smtClean="0">
                <a:solidFill>
                  <a:schemeClr val="bg2"/>
                </a:solidFill>
              </a:rPr>
              <a:t>Barlow</a:t>
            </a:r>
            <a:endParaRPr lang="en-GB" sz="1600" dirty="0">
              <a:solidFill>
                <a:schemeClr val="bg2"/>
              </a:solidFill>
            </a:endParaRPr>
          </a:p>
        </p:txBody>
      </p:sp>
      <p:pic>
        <p:nvPicPr>
          <p:cNvPr id="281640" name="Picture 40"/>
          <p:cNvPicPr>
            <a:picLocks noChangeAspect="1" noChangeArrowheads="1"/>
          </p:cNvPicPr>
          <p:nvPr/>
        </p:nvPicPr>
        <p:blipFill rotWithShape="1">
          <a:blip r:embed="rId8" cstate="print">
            <a:duotone>
              <a:prstClr val="black"/>
              <a:srgbClr val="D9C3A5">
                <a:tint val="50000"/>
                <a:satMod val="180000"/>
              </a:srgbClr>
            </a:duotone>
            <a:extLst>
              <a:ext uri="{28A0092B-C50C-407E-A947-70E740481C1C}">
                <a14:useLocalDpi xmlns:a14="http://schemas.microsoft.com/office/drawing/2010/main" xmlns="" val="0"/>
              </a:ext>
            </a:extLst>
          </a:blip>
          <a:srcRect t="52" b="12114"/>
          <a:stretch/>
        </p:blipFill>
        <p:spPr bwMode="auto">
          <a:xfrm>
            <a:off x="8569420" y="4430058"/>
            <a:ext cx="951103" cy="1180668"/>
          </a:xfrm>
          <a:prstGeom prst="ellipse">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3" name="Rectangle 95"/>
          <p:cNvSpPr>
            <a:spLocks noChangeArrowheads="1"/>
          </p:cNvSpPr>
          <p:nvPr/>
        </p:nvSpPr>
        <p:spPr bwMode="auto">
          <a:xfrm>
            <a:off x="8755752" y="5497197"/>
            <a:ext cx="670376" cy="338554"/>
          </a:xfrm>
          <a:prstGeom prst="rect">
            <a:avLst/>
          </a:prstGeom>
          <a:noFill/>
          <a:ln w="9525">
            <a:noFill/>
            <a:miter lim="800000"/>
            <a:headEnd/>
            <a:tailEnd/>
          </a:ln>
        </p:spPr>
        <p:txBody>
          <a:bodyPr wrap="none">
            <a:spAutoFit/>
          </a:bodyPr>
          <a:lstStyle/>
          <a:p>
            <a:r>
              <a:rPr lang="en-US" sz="1600" dirty="0" smtClean="0">
                <a:solidFill>
                  <a:schemeClr val="bg2"/>
                </a:solidFill>
              </a:rPr>
              <a:t>Haken</a:t>
            </a:r>
            <a:endParaRPr lang="en-GB" sz="1600" dirty="0">
              <a:solidFill>
                <a:schemeClr val="bg2"/>
              </a:solidFill>
            </a:endParaRPr>
          </a:p>
        </p:txBody>
      </p:sp>
      <p:grpSp>
        <p:nvGrpSpPr>
          <p:cNvPr id="45" name="Group 44"/>
          <p:cNvGrpSpPr/>
          <p:nvPr/>
        </p:nvGrpSpPr>
        <p:grpSpPr>
          <a:xfrm>
            <a:off x="348706" y="638690"/>
            <a:ext cx="2804094" cy="1579074"/>
            <a:chOff x="137465" y="638690"/>
            <a:chExt cx="2804094" cy="1579074"/>
          </a:xfrm>
        </p:grpSpPr>
        <p:pic>
          <p:nvPicPr>
            <p:cNvPr id="78" name="Picture 77" descr="Picture1.png"/>
            <p:cNvPicPr>
              <a:picLocks noChangeAspect="1"/>
            </p:cNvPicPr>
            <p:nvPr/>
          </p:nvPicPr>
          <p:blipFill>
            <a:blip r:embed="rId9" cstate="print"/>
            <a:stretch>
              <a:fillRect/>
            </a:stretch>
          </p:blipFill>
          <p:spPr>
            <a:xfrm>
              <a:off x="137465" y="912619"/>
              <a:ext cx="2804094" cy="1305145"/>
            </a:xfrm>
            <a:prstGeom prst="rect">
              <a:avLst/>
            </a:prstGeom>
          </p:spPr>
        </p:pic>
        <p:graphicFrame>
          <p:nvGraphicFramePr>
            <p:cNvPr id="43" name="Object 12"/>
            <p:cNvGraphicFramePr>
              <a:graphicFrameLocks noChangeAspect="1"/>
            </p:cNvGraphicFramePr>
            <p:nvPr>
              <p:extLst>
                <p:ext uri="{D42A27DB-BD31-4B8C-83A1-F6EECF244321}">
                  <p14:modId xmlns:p14="http://schemas.microsoft.com/office/powerpoint/2010/main" xmlns="" val="1202836179"/>
                </p:ext>
              </p:extLst>
            </p:nvPr>
          </p:nvGraphicFramePr>
          <p:xfrm>
            <a:off x="1037565" y="638690"/>
            <a:ext cx="1287675" cy="1070476"/>
          </p:xfrm>
          <a:graphic>
            <a:graphicData uri="http://schemas.openxmlformats.org/presentationml/2006/ole">
              <p:oleObj spid="_x0000_s281656" name="Equation" r:id="rId10" imgW="431613" imgH="355446" progId="Equation.DSMT4">
                <p:embed/>
              </p:oleObj>
            </a:graphicData>
          </a:graphic>
        </p:graphicFrame>
      </p:grpSp>
      <p:grpSp>
        <p:nvGrpSpPr>
          <p:cNvPr id="37" name="Group 36"/>
          <p:cNvGrpSpPr/>
          <p:nvPr/>
        </p:nvGrpSpPr>
        <p:grpSpPr>
          <a:xfrm>
            <a:off x="3242810" y="1043735"/>
            <a:ext cx="4320480" cy="900100"/>
            <a:chOff x="3287815" y="1043735"/>
            <a:chExt cx="4320480" cy="900100"/>
          </a:xfrm>
        </p:grpSpPr>
        <p:sp>
          <p:nvSpPr>
            <p:cNvPr id="41" name="Oval 40"/>
            <p:cNvSpPr/>
            <p:nvPr/>
          </p:nvSpPr>
          <p:spPr>
            <a:xfrm>
              <a:off x="5223030" y="1121023"/>
              <a:ext cx="1035115" cy="41932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accent1">
                    <a:lumMod val="25000"/>
                  </a:schemeClr>
                </a:solidFill>
                <a:latin typeface="Arial Narrow" pitchFamily="34" charset="0"/>
              </a:endParaRPr>
            </a:p>
          </p:txBody>
        </p:sp>
        <p:sp>
          <p:nvSpPr>
            <p:cNvPr id="40" name="Oval 39"/>
            <p:cNvSpPr/>
            <p:nvPr/>
          </p:nvSpPr>
          <p:spPr>
            <a:xfrm>
              <a:off x="5223029" y="1524510"/>
              <a:ext cx="1035115" cy="41932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accent1">
                    <a:lumMod val="25000"/>
                  </a:schemeClr>
                </a:solidFill>
                <a:latin typeface="Arial Narrow" pitchFamily="34" charset="0"/>
              </a:endParaRPr>
            </a:p>
          </p:txBody>
        </p:sp>
        <p:graphicFrame>
          <p:nvGraphicFramePr>
            <p:cNvPr id="281612" name="Object 12"/>
            <p:cNvGraphicFramePr>
              <a:graphicFrameLocks noChangeAspect="1"/>
            </p:cNvGraphicFramePr>
            <p:nvPr>
              <p:extLst>
                <p:ext uri="{D42A27DB-BD31-4B8C-83A1-F6EECF244321}">
                  <p14:modId xmlns:p14="http://schemas.microsoft.com/office/powerpoint/2010/main" xmlns="" val="1989806710"/>
                </p:ext>
              </p:extLst>
            </p:nvPr>
          </p:nvGraphicFramePr>
          <p:xfrm>
            <a:off x="3287815" y="1115168"/>
            <a:ext cx="3017837" cy="814387"/>
          </p:xfrm>
          <a:graphic>
            <a:graphicData uri="http://schemas.openxmlformats.org/presentationml/2006/ole">
              <p:oleObj spid="_x0000_s281657" name="Equation" r:id="rId11" imgW="1790700" imgH="482600" progId="Equation.DSMT4">
                <p:embed/>
              </p:oleObj>
            </a:graphicData>
          </a:graphic>
        </p:graphicFrame>
        <p:sp>
          <p:nvSpPr>
            <p:cNvPr id="35" name="Rectangle 34"/>
            <p:cNvSpPr/>
            <p:nvPr/>
          </p:nvSpPr>
          <p:spPr>
            <a:xfrm>
              <a:off x="6348155" y="1043735"/>
              <a:ext cx="1260140" cy="870944"/>
            </a:xfrm>
            <a:prstGeom prst="rect">
              <a:avLst/>
            </a:prstGeom>
          </p:spPr>
          <p:txBody>
            <a:bodyPr wrap="square">
              <a:spAutoFit/>
            </a:bodyPr>
            <a:lstStyle/>
            <a:p>
              <a:pPr>
                <a:lnSpc>
                  <a:spcPct val="150000"/>
                </a:lnSpc>
              </a:pPr>
              <a:r>
                <a:rPr lang="en-GB" dirty="0" smtClean="0">
                  <a:solidFill>
                    <a:srgbClr val="0066FF"/>
                  </a:solidFill>
                </a:rPr>
                <a:t>Perception</a:t>
              </a:r>
            </a:p>
            <a:p>
              <a:pPr>
                <a:lnSpc>
                  <a:spcPct val="150000"/>
                </a:lnSpc>
              </a:pPr>
              <a:r>
                <a:rPr lang="en-GB" dirty="0" smtClean="0">
                  <a:solidFill>
                    <a:srgbClr val="FF0000"/>
                  </a:solidFill>
                </a:rPr>
                <a:t>Action</a:t>
              </a:r>
              <a:endParaRPr lang="en-GB" dirty="0">
                <a:solidFill>
                  <a:schemeClr val="accent1">
                    <a:lumMod val="25000"/>
                  </a:schemeClr>
                </a:solidFill>
              </a:endParaRPr>
            </a:p>
          </p:txBody>
        </p:sp>
      </p:grpSp>
      <p:pic>
        <p:nvPicPr>
          <p:cNvPr id="281654" name="Picture 54" descr="PSM V80 D211 Edward Lee Thorndike.png">
            <a:hlinkClick r:id="rId12"/>
          </p:cNvPr>
          <p:cNvPicPr>
            <a:picLocks noChangeAspect="1" noChangeArrowheads="1"/>
          </p:cNvPicPr>
          <p:nvPr/>
        </p:nvPicPr>
        <p:blipFill>
          <a:blip r:embed="rId13" cstate="print">
            <a:duotone>
              <a:prstClr val="black"/>
              <a:srgbClr val="D9C3A5">
                <a:tint val="50000"/>
                <a:satMod val="180000"/>
              </a:srgbClr>
            </a:duotone>
          </a:blip>
          <a:srcRect l="14706" t="8894" r="23529" b="31069"/>
          <a:stretch>
            <a:fillRect/>
          </a:stretch>
        </p:blipFill>
        <p:spPr bwMode="auto">
          <a:xfrm>
            <a:off x="8553400" y="2438890"/>
            <a:ext cx="945105" cy="1215135"/>
          </a:xfrm>
          <a:prstGeom prst="ellipse">
            <a:avLst/>
          </a:prstGeom>
          <a:ln>
            <a:noFill/>
          </a:ln>
          <a:effectLst>
            <a:softEdge rad="112500"/>
          </a:effectLst>
        </p:spPr>
      </p:pic>
      <p:sp>
        <p:nvSpPr>
          <p:cNvPr id="46" name="Rectangle 95"/>
          <p:cNvSpPr>
            <a:spLocks noChangeArrowheads="1"/>
          </p:cNvSpPr>
          <p:nvPr/>
        </p:nvSpPr>
        <p:spPr bwMode="auto">
          <a:xfrm>
            <a:off x="8553400" y="3585501"/>
            <a:ext cx="930063" cy="338554"/>
          </a:xfrm>
          <a:prstGeom prst="rect">
            <a:avLst/>
          </a:prstGeom>
          <a:noFill/>
          <a:ln w="9525">
            <a:noFill/>
            <a:miter lim="800000"/>
            <a:headEnd/>
            <a:tailEnd/>
          </a:ln>
        </p:spPr>
        <p:txBody>
          <a:bodyPr wrap="none">
            <a:spAutoFit/>
          </a:bodyPr>
          <a:lstStyle/>
          <a:p>
            <a:r>
              <a:rPr lang="en-US" sz="1600" dirty="0" smtClean="0">
                <a:solidFill>
                  <a:schemeClr val="bg2"/>
                </a:solidFill>
              </a:rPr>
              <a:t>Thorndike</a:t>
            </a:r>
            <a:endParaRPr lang="en-GB" sz="1600" dirty="0">
              <a:solidFill>
                <a:schemeClr val="bg2"/>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2" cstate="print">
            <a:clrChange>
              <a:clrFrom>
                <a:srgbClr val="000000"/>
              </a:clrFrom>
              <a:clrTo>
                <a:srgbClr val="000000">
                  <a:alpha val="0"/>
                </a:srgbClr>
              </a:clrTo>
            </a:clrChange>
            <a:duotone>
              <a:schemeClr val="accent6">
                <a:shade val="45000"/>
                <a:satMod val="135000"/>
              </a:schemeClr>
              <a:prstClr val="white"/>
            </a:duotone>
          </a:blip>
          <a:srcRect/>
          <a:stretch>
            <a:fillRect/>
          </a:stretch>
        </p:blipFill>
        <p:spPr bwMode="auto">
          <a:xfrm>
            <a:off x="2903905" y="1718810"/>
            <a:ext cx="3784630" cy="3601913"/>
          </a:xfrm>
          <a:prstGeom prst="rect">
            <a:avLst/>
          </a:prstGeom>
          <a:noFill/>
          <a:ln w="9525">
            <a:noFill/>
            <a:miter lim="800000"/>
            <a:headEnd/>
            <a:tailEnd/>
          </a:ln>
        </p:spPr>
      </p:pic>
      <p:sp>
        <p:nvSpPr>
          <p:cNvPr id="5" name="Text Box 3"/>
          <p:cNvSpPr txBox="1">
            <a:spLocks noChangeArrowheads="1"/>
          </p:cNvSpPr>
          <p:nvPr/>
        </p:nvSpPr>
        <p:spPr bwMode="auto">
          <a:xfrm>
            <a:off x="4412940" y="548680"/>
            <a:ext cx="1063112" cy="400110"/>
          </a:xfrm>
          <a:prstGeom prst="rect">
            <a:avLst/>
          </a:prstGeom>
          <a:noFill/>
          <a:ln w="12700">
            <a:noFill/>
            <a:miter lim="800000"/>
            <a:headEnd/>
            <a:tailEnd/>
          </a:ln>
        </p:spPr>
        <p:txBody>
          <a:bodyPr wrap="none">
            <a:spAutoFit/>
          </a:bodyPr>
          <a:lstStyle/>
          <a:p>
            <a:pPr eaLnBrk="0" hangingPunct="0"/>
            <a:r>
              <a:rPr lang="en-US" sz="2000" dirty="0">
                <a:solidFill>
                  <a:srgbClr val="990033"/>
                </a:solidFill>
              </a:rPr>
              <a:t>Overview</a:t>
            </a:r>
          </a:p>
        </p:txBody>
      </p:sp>
      <p:sp>
        <p:nvSpPr>
          <p:cNvPr id="6" name="Text Box 5"/>
          <p:cNvSpPr txBox="1">
            <a:spLocks noChangeArrowheads="1"/>
          </p:cNvSpPr>
          <p:nvPr/>
        </p:nvSpPr>
        <p:spPr bwMode="auto">
          <a:xfrm>
            <a:off x="2117685" y="1853825"/>
            <a:ext cx="6885765" cy="3455988"/>
          </a:xfrm>
          <a:prstGeom prst="rect">
            <a:avLst/>
          </a:prstGeom>
          <a:noFill/>
          <a:ln w="12700">
            <a:noFill/>
            <a:miter lim="800000"/>
            <a:headEnd/>
            <a:tailEnd/>
          </a:ln>
        </p:spPr>
        <p:txBody>
          <a:bodyPr wrap="none"/>
          <a:lstStyle/>
          <a:p>
            <a:r>
              <a:rPr lang="en-US" altLang="ja-JP" sz="2000" b="1" dirty="0" smtClean="0">
                <a:solidFill>
                  <a:srgbClr val="990033"/>
                </a:solidFill>
                <a:ea typeface="MS Mincho"/>
                <a:cs typeface="MS Mincho"/>
              </a:rPr>
              <a:t>The statistics of life</a:t>
            </a:r>
            <a:r>
              <a:rPr lang="en-US" altLang="ja-JP" sz="2000" dirty="0">
                <a:solidFill>
                  <a:schemeClr val="accent2">
                    <a:lumMod val="40000"/>
                    <a:lumOff val="60000"/>
                  </a:schemeClr>
                </a:solidFill>
                <a:ea typeface="MS Mincho"/>
                <a:cs typeface="MS Mincho"/>
              </a:rPr>
              <a:t>	</a:t>
            </a:r>
            <a:r>
              <a:rPr lang="en-US" altLang="ja-JP" sz="2000" dirty="0" smtClean="0">
                <a:solidFill>
                  <a:schemeClr val="accent2">
                    <a:lumMod val="40000"/>
                    <a:lumOff val="60000"/>
                  </a:schemeClr>
                </a:solidFill>
                <a:ea typeface="MS Mincho"/>
                <a:cs typeface="MS Mincho"/>
              </a:rPr>
              <a:t>Markov blankets and ergodic systems</a:t>
            </a:r>
          </a:p>
          <a:p>
            <a:r>
              <a:rPr lang="en-US" altLang="ja-JP" sz="2000" dirty="0" smtClean="0">
                <a:solidFill>
                  <a:schemeClr val="accent2">
                    <a:lumMod val="40000"/>
                    <a:lumOff val="60000"/>
                  </a:schemeClr>
                </a:solidFill>
                <a:ea typeface="MS Mincho"/>
                <a:cs typeface="MS Mincho"/>
              </a:rPr>
              <a:t>			</a:t>
            </a:r>
            <a:r>
              <a:rPr lang="en-US" altLang="ja-JP" sz="2000" dirty="0" smtClean="0">
                <a:solidFill>
                  <a:srgbClr val="990033"/>
                </a:solidFill>
                <a:ea typeface="MS Mincho"/>
                <a:cs typeface="MS Mincho"/>
              </a:rPr>
              <a:t>simulations of a primordial soup</a:t>
            </a:r>
          </a:p>
          <a:p>
            <a:endParaRPr lang="en-US" altLang="ja-JP" sz="2000" dirty="0">
              <a:solidFill>
                <a:schemeClr val="accent2">
                  <a:lumMod val="40000"/>
                  <a:lumOff val="60000"/>
                </a:schemeClr>
              </a:solidFill>
              <a:ea typeface="MS Mincho"/>
              <a:cs typeface="MS Mincho"/>
            </a:endParaRPr>
          </a:p>
          <a:p>
            <a:endParaRPr lang="en-US" altLang="ja-JP" sz="2000" dirty="0">
              <a:solidFill>
                <a:schemeClr val="accent2">
                  <a:lumMod val="40000"/>
                  <a:lumOff val="60000"/>
                </a:schemeClr>
              </a:solidFill>
              <a:ea typeface="MS Mincho"/>
              <a:cs typeface="MS Mincho"/>
            </a:endParaRPr>
          </a:p>
          <a:p>
            <a:r>
              <a:rPr lang="en-US" altLang="ja-JP" sz="2000" b="1" dirty="0" smtClean="0">
                <a:solidFill>
                  <a:schemeClr val="accent2">
                    <a:lumMod val="40000"/>
                    <a:lumOff val="60000"/>
                  </a:schemeClr>
                </a:solidFill>
                <a:ea typeface="MS Mincho"/>
                <a:cs typeface="MS Mincho"/>
              </a:rPr>
              <a:t>The anatomy of inference</a:t>
            </a:r>
            <a:r>
              <a:rPr lang="en-US" altLang="ja-JP" sz="2000" dirty="0" smtClean="0">
                <a:solidFill>
                  <a:schemeClr val="accent2">
                    <a:lumMod val="40000"/>
                    <a:lumOff val="60000"/>
                  </a:schemeClr>
                </a:solidFill>
                <a:ea typeface="MS Mincho"/>
                <a:cs typeface="MS Mincho"/>
              </a:rPr>
              <a:t>	graphical models and predictive coding</a:t>
            </a:r>
          </a:p>
          <a:p>
            <a:r>
              <a:rPr lang="en-US" altLang="ja-JP" sz="2000" dirty="0" smtClean="0">
                <a:solidFill>
                  <a:schemeClr val="accent2">
                    <a:lumMod val="40000"/>
                    <a:lumOff val="60000"/>
                  </a:schemeClr>
                </a:solidFill>
                <a:ea typeface="MS Mincho"/>
                <a:cs typeface="MS Mincho"/>
              </a:rPr>
              <a:t>			canonical microcircuits</a:t>
            </a:r>
            <a:endParaRPr lang="en-US" altLang="ja-JP" sz="2000" dirty="0">
              <a:solidFill>
                <a:schemeClr val="accent2">
                  <a:lumMod val="40000"/>
                  <a:lumOff val="60000"/>
                </a:schemeClr>
              </a:solidFill>
              <a:ea typeface="MS Mincho"/>
              <a:cs typeface="MS Mincho"/>
            </a:endParaRPr>
          </a:p>
          <a:p>
            <a:endParaRPr lang="en-US" altLang="ja-JP" sz="2000" dirty="0" smtClean="0">
              <a:solidFill>
                <a:schemeClr val="accent2">
                  <a:lumMod val="40000"/>
                  <a:lumOff val="60000"/>
                </a:schemeClr>
              </a:solidFill>
              <a:ea typeface="MS Mincho"/>
              <a:cs typeface="MS Mincho"/>
            </a:endParaRPr>
          </a:p>
          <a:p>
            <a:endParaRPr lang="en-US" altLang="ja-JP" sz="2000" dirty="0">
              <a:solidFill>
                <a:schemeClr val="accent2">
                  <a:lumMod val="40000"/>
                  <a:lumOff val="60000"/>
                </a:schemeClr>
              </a:solidFill>
              <a:ea typeface="MS Mincho"/>
              <a:cs typeface="MS Mincho"/>
            </a:endParaRPr>
          </a:p>
          <a:p>
            <a:r>
              <a:rPr lang="en-US" altLang="ja-JP" sz="2000" b="1" dirty="0" smtClean="0">
                <a:solidFill>
                  <a:schemeClr val="accent2">
                    <a:lumMod val="40000"/>
                    <a:lumOff val="60000"/>
                  </a:schemeClr>
                </a:solidFill>
                <a:ea typeface="MS Mincho"/>
                <a:cs typeface="MS Mincho"/>
              </a:rPr>
              <a:t>Action and perception</a:t>
            </a:r>
            <a:r>
              <a:rPr lang="en-US" altLang="ja-JP" sz="2000" dirty="0" smtClean="0">
                <a:solidFill>
                  <a:schemeClr val="accent2">
                    <a:lumMod val="40000"/>
                    <a:lumOff val="60000"/>
                  </a:schemeClr>
                </a:solidFill>
                <a:ea typeface="MS Mincho"/>
                <a:cs typeface="MS Mincho"/>
              </a:rPr>
              <a:t>	perceptual omission responses</a:t>
            </a:r>
          </a:p>
          <a:p>
            <a:r>
              <a:rPr lang="en-US" altLang="ja-JP" sz="2000" dirty="0" smtClean="0">
                <a:solidFill>
                  <a:schemeClr val="accent2">
                    <a:lumMod val="40000"/>
                    <a:lumOff val="60000"/>
                  </a:schemeClr>
                </a:solidFill>
                <a:ea typeface="MS Mincho"/>
                <a:cs typeface="MS Mincho"/>
              </a:rPr>
              <a:t>			simulations of action observation</a:t>
            </a:r>
            <a:endParaRPr lang="en-US" altLang="ja-JP" sz="2000" dirty="0">
              <a:solidFill>
                <a:schemeClr val="accent2">
                  <a:lumMod val="40000"/>
                  <a:lumOff val="60000"/>
                </a:schemeClr>
              </a:solidFill>
              <a:ea typeface="MS Mincho"/>
              <a:cs typeface="MS Mincho"/>
            </a:endParaRPr>
          </a:p>
          <a:p>
            <a:endParaRPr lang="en-GB" sz="2000" dirty="0">
              <a:solidFill>
                <a:schemeClr val="accent2">
                  <a:lumMod val="40000"/>
                  <a:lumOff val="60000"/>
                </a:schemeClr>
              </a:solidFill>
              <a:latin typeface="Arial" charset="0"/>
            </a:endParaRPr>
          </a:p>
        </p:txBody>
      </p:sp>
      <p:pic>
        <p:nvPicPr>
          <p:cNvPr id="7" name="Picture 6" descr="Picture2"/>
          <p:cNvPicPr>
            <a:picLocks noChangeAspect="1" noChangeArrowheads="1"/>
          </p:cNvPicPr>
          <p:nvPr/>
        </p:nvPicPr>
        <p:blipFill>
          <a:blip r:embed="rId3" cstate="print">
            <a:duotone>
              <a:prstClr val="black"/>
              <a:srgbClr val="D9C3A5">
                <a:tint val="50000"/>
                <a:satMod val="180000"/>
              </a:srgbClr>
            </a:duotone>
          </a:blip>
          <a:srcRect/>
          <a:stretch>
            <a:fillRect/>
          </a:stretch>
        </p:blipFill>
        <p:spPr bwMode="auto">
          <a:xfrm>
            <a:off x="227475" y="214647"/>
            <a:ext cx="868363" cy="1954213"/>
          </a:xfrm>
          <a:prstGeom prst="rect">
            <a:avLst/>
          </a:prstGeom>
          <a:ln>
            <a:noFill/>
          </a:ln>
          <a:effectLst>
            <a:outerShdw blurRad="190500" algn="tl" rotWithShape="0">
              <a:srgbClr val="000000">
                <a:alpha val="70000"/>
              </a:srgbClr>
            </a:outerShdw>
          </a:effectLst>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4" name="Picture 2"/>
          <p:cNvPicPr>
            <a:picLocks noChangeAspect="1" noChangeArrowheads="1"/>
          </p:cNvPicPr>
          <p:nvPr/>
        </p:nvPicPr>
        <p:blipFill>
          <a:blip r:embed="rId3" cstate="print"/>
          <a:srcRect/>
          <a:stretch>
            <a:fillRect/>
          </a:stretch>
        </p:blipFill>
        <p:spPr bwMode="auto">
          <a:xfrm>
            <a:off x="3467835" y="728700"/>
            <a:ext cx="4908490" cy="5715635"/>
          </a:xfrm>
          <a:prstGeom prst="rect">
            <a:avLst/>
          </a:prstGeom>
          <a:noFill/>
          <a:ln w="9525">
            <a:noFill/>
            <a:miter lim="800000"/>
            <a:headEnd/>
            <a:tailEnd/>
          </a:ln>
        </p:spPr>
      </p:pic>
      <p:sp>
        <p:nvSpPr>
          <p:cNvPr id="1816" name="Oval 1815"/>
          <p:cNvSpPr/>
          <p:nvPr/>
        </p:nvSpPr>
        <p:spPr>
          <a:xfrm>
            <a:off x="902550" y="2573905"/>
            <a:ext cx="2520280" cy="2610290"/>
          </a:xfrm>
          <a:prstGeom prst="ellipse">
            <a:avLst/>
          </a:prstGeom>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1817" name="Oval 467"/>
          <p:cNvSpPr>
            <a:spLocks noChangeArrowheads="1"/>
          </p:cNvSpPr>
          <p:nvPr/>
        </p:nvSpPr>
        <p:spPr bwMode="auto">
          <a:xfrm>
            <a:off x="2117685" y="1718809"/>
            <a:ext cx="675075" cy="675075"/>
          </a:xfrm>
          <a:prstGeom prst="ellipse">
            <a:avLst/>
          </a:prstGeom>
          <a:solidFill>
            <a:srgbClr val="00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818" name="Rectangle 585"/>
          <p:cNvSpPr>
            <a:spLocks noChangeArrowheads="1"/>
          </p:cNvSpPr>
          <p:nvPr/>
        </p:nvSpPr>
        <p:spPr bwMode="auto">
          <a:xfrm rot="16200000">
            <a:off x="3569585" y="1894400"/>
            <a:ext cx="299762"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effectLst/>
                <a:latin typeface="Arial Narrow" pitchFamily="34" charset="0"/>
                <a:cs typeface="Arial" pitchFamily="34" charset="0"/>
              </a:rPr>
              <a:t>Position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819" name="Picture 8" descr="http://eumat.sourceforge.net/Programs/Examples/images/Lorenz%20Attractor-001.png"/>
          <p:cNvPicPr>
            <a:picLocks noChangeAspect="1" noChangeArrowheads="1"/>
          </p:cNvPicPr>
          <p:nvPr/>
        </p:nvPicPr>
        <p:blipFill>
          <a:blip r:embed="rId4" cstate="print">
            <a:clrChange>
              <a:clrFrom>
                <a:srgbClr val="FFFFFF"/>
              </a:clrFrom>
              <a:clrTo>
                <a:srgbClr val="FFFFFF">
                  <a:alpha val="0"/>
                </a:srgbClr>
              </a:clrTo>
            </a:clrChange>
            <a:duotone>
              <a:prstClr val="black"/>
              <a:schemeClr val="accent1">
                <a:tint val="45000"/>
                <a:satMod val="400000"/>
              </a:schemeClr>
            </a:duotone>
          </a:blip>
          <a:srcRect/>
          <a:stretch>
            <a:fillRect/>
          </a:stretch>
        </p:blipFill>
        <p:spPr bwMode="auto">
          <a:xfrm>
            <a:off x="1802650" y="3338990"/>
            <a:ext cx="900100" cy="893399"/>
          </a:xfrm>
          <a:prstGeom prst="rect">
            <a:avLst/>
          </a:prstGeom>
          <a:noFill/>
        </p:spPr>
      </p:pic>
      <p:pic>
        <p:nvPicPr>
          <p:cNvPr id="1820" name="Picture 8" descr="http://eumat.sourceforge.net/Programs/Examples/images/Lorenz%20Attractor-001.png"/>
          <p:cNvPicPr>
            <a:picLocks noChangeAspect="1" noChangeArrowheads="1"/>
          </p:cNvPicPr>
          <p:nvPr/>
        </p:nvPicPr>
        <p:blipFill>
          <a:blip r:embed="rId4" cstate="print">
            <a:clrChange>
              <a:clrFrom>
                <a:srgbClr val="FFFFFF"/>
              </a:clrFrom>
              <a:clrTo>
                <a:srgbClr val="FFFFFF">
                  <a:alpha val="0"/>
                </a:srgbClr>
              </a:clrTo>
            </a:clrChange>
            <a:duotone>
              <a:prstClr val="black"/>
              <a:schemeClr val="accent1">
                <a:tint val="45000"/>
                <a:satMod val="400000"/>
              </a:schemeClr>
            </a:duotone>
          </a:blip>
          <a:srcRect/>
          <a:stretch>
            <a:fillRect/>
          </a:stretch>
        </p:blipFill>
        <p:spPr bwMode="auto">
          <a:xfrm>
            <a:off x="1892660" y="1538790"/>
            <a:ext cx="1080120" cy="1072079"/>
          </a:xfrm>
          <a:prstGeom prst="rect">
            <a:avLst/>
          </a:prstGeom>
          <a:noFill/>
        </p:spPr>
      </p:pic>
      <p:pic>
        <p:nvPicPr>
          <p:cNvPr id="1821" name="Picture 8" descr="http://eumat.sourceforge.net/Programs/Examples/images/Lorenz%20Attractor-001.png"/>
          <p:cNvPicPr>
            <a:picLocks noChangeAspect="1" noChangeArrowheads="1"/>
          </p:cNvPicPr>
          <p:nvPr/>
        </p:nvPicPr>
        <p:blipFill>
          <a:blip r:embed="rId4" cstate="print">
            <a:clrChange>
              <a:clrFrom>
                <a:srgbClr val="FFFFFF"/>
              </a:clrFrom>
              <a:clrTo>
                <a:srgbClr val="FFFFFF">
                  <a:alpha val="0"/>
                </a:srgbClr>
              </a:clrTo>
            </a:clrChange>
            <a:duotone>
              <a:prstClr val="black"/>
              <a:schemeClr val="accent1">
                <a:tint val="45000"/>
                <a:satMod val="400000"/>
              </a:schemeClr>
            </a:duotone>
          </a:blip>
          <a:srcRect/>
          <a:stretch>
            <a:fillRect/>
          </a:stretch>
        </p:blipFill>
        <p:spPr bwMode="auto">
          <a:xfrm>
            <a:off x="2522730" y="2303875"/>
            <a:ext cx="720080" cy="714719"/>
          </a:xfrm>
          <a:prstGeom prst="rect">
            <a:avLst/>
          </a:prstGeom>
          <a:noFill/>
        </p:spPr>
      </p:pic>
      <p:pic>
        <p:nvPicPr>
          <p:cNvPr id="1822" name="Picture 8" descr="http://eumat.sourceforge.net/Programs/Examples/images/Lorenz%20Attractor-001.png"/>
          <p:cNvPicPr>
            <a:picLocks noChangeAspect="1" noChangeArrowheads="1"/>
          </p:cNvPicPr>
          <p:nvPr/>
        </p:nvPicPr>
        <p:blipFill>
          <a:blip r:embed="rId4" cstate="print">
            <a:clrChange>
              <a:clrFrom>
                <a:srgbClr val="FFFFFF"/>
              </a:clrFrom>
              <a:clrTo>
                <a:srgbClr val="FFFFFF">
                  <a:alpha val="0"/>
                </a:srgbClr>
              </a:clrTo>
            </a:clrChange>
            <a:duotone>
              <a:prstClr val="black"/>
              <a:schemeClr val="accent1">
                <a:tint val="45000"/>
                <a:satMod val="400000"/>
              </a:schemeClr>
            </a:duotone>
          </a:blip>
          <a:srcRect/>
          <a:stretch>
            <a:fillRect/>
          </a:stretch>
        </p:blipFill>
        <p:spPr bwMode="auto">
          <a:xfrm>
            <a:off x="2657745" y="4017751"/>
            <a:ext cx="495055" cy="491369"/>
          </a:xfrm>
          <a:prstGeom prst="rect">
            <a:avLst/>
          </a:prstGeom>
          <a:noFill/>
        </p:spPr>
      </p:pic>
      <p:pic>
        <p:nvPicPr>
          <p:cNvPr id="1823" name="Picture 8" descr="http://eumat.sourceforge.net/Programs/Examples/images/Lorenz%20Attractor-001.png"/>
          <p:cNvPicPr>
            <a:picLocks noChangeAspect="1" noChangeArrowheads="1"/>
          </p:cNvPicPr>
          <p:nvPr/>
        </p:nvPicPr>
        <p:blipFill>
          <a:blip r:embed="rId4" cstate="print">
            <a:clrChange>
              <a:clrFrom>
                <a:srgbClr val="FFFFFF"/>
              </a:clrFrom>
              <a:clrTo>
                <a:srgbClr val="FFFFFF">
                  <a:alpha val="0"/>
                </a:srgbClr>
              </a:clrTo>
            </a:clrChange>
            <a:duotone>
              <a:prstClr val="black"/>
              <a:schemeClr val="accent1">
                <a:tint val="45000"/>
                <a:satMod val="400000"/>
              </a:schemeClr>
            </a:duotone>
          </a:blip>
          <a:srcRect/>
          <a:stretch>
            <a:fillRect/>
          </a:stretch>
        </p:blipFill>
        <p:spPr bwMode="auto">
          <a:xfrm>
            <a:off x="1307595" y="2033845"/>
            <a:ext cx="404370" cy="401359"/>
          </a:xfrm>
          <a:prstGeom prst="rect">
            <a:avLst/>
          </a:prstGeom>
          <a:noFill/>
        </p:spPr>
      </p:pic>
      <p:pic>
        <p:nvPicPr>
          <p:cNvPr id="1824" name="Picture 8" descr="http://eumat.sourceforge.net/Programs/Examples/images/Lorenz%20Attractor-001.png"/>
          <p:cNvPicPr>
            <a:picLocks noChangeAspect="1" noChangeArrowheads="1"/>
          </p:cNvPicPr>
          <p:nvPr/>
        </p:nvPicPr>
        <p:blipFill>
          <a:blip r:embed="rId4" cstate="print">
            <a:clrChange>
              <a:clrFrom>
                <a:srgbClr val="FFFFFF"/>
              </a:clrFrom>
              <a:clrTo>
                <a:srgbClr val="FFFFFF">
                  <a:alpha val="0"/>
                </a:srgbClr>
              </a:clrTo>
            </a:clrChange>
            <a:duotone>
              <a:prstClr val="black"/>
              <a:schemeClr val="accent1">
                <a:tint val="45000"/>
                <a:satMod val="400000"/>
              </a:schemeClr>
            </a:duotone>
          </a:blip>
          <a:srcRect/>
          <a:stretch>
            <a:fillRect/>
          </a:stretch>
        </p:blipFill>
        <p:spPr bwMode="auto">
          <a:xfrm>
            <a:off x="1712640" y="4559486"/>
            <a:ext cx="720080" cy="714719"/>
          </a:xfrm>
          <a:prstGeom prst="rect">
            <a:avLst/>
          </a:prstGeom>
          <a:noFill/>
        </p:spPr>
      </p:pic>
      <p:sp>
        <p:nvSpPr>
          <p:cNvPr id="1825" name="Oval 352"/>
          <p:cNvSpPr>
            <a:spLocks noChangeArrowheads="1"/>
          </p:cNvSpPr>
          <p:nvPr/>
        </p:nvSpPr>
        <p:spPr bwMode="auto">
          <a:xfrm>
            <a:off x="2072680" y="1673805"/>
            <a:ext cx="135015" cy="135014"/>
          </a:xfrm>
          <a:prstGeom prst="ellipse">
            <a:avLst/>
          </a:pr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cxnSp>
        <p:nvCxnSpPr>
          <p:cNvPr id="1826" name="Curved Connector 1825"/>
          <p:cNvCxnSpPr>
            <a:stCxn id="1825" idx="0"/>
          </p:cNvCxnSpPr>
          <p:nvPr/>
        </p:nvCxnSpPr>
        <p:spPr>
          <a:xfrm rot="5400000" flipH="1" flipV="1">
            <a:off x="3125054" y="409567"/>
            <a:ext cx="279373" cy="2249104"/>
          </a:xfrm>
          <a:prstGeom prst="curvedConnector3">
            <a:avLst>
              <a:gd name="adj1" fmla="val 181826"/>
            </a:avLst>
          </a:prstGeom>
          <a:ln>
            <a:solidFill>
              <a:srgbClr val="0000FF"/>
            </a:solidFill>
            <a:prstDash val="sysDot"/>
          </a:ln>
        </p:spPr>
        <p:style>
          <a:lnRef idx="1">
            <a:schemeClr val="accent1"/>
          </a:lnRef>
          <a:fillRef idx="0">
            <a:schemeClr val="accent1"/>
          </a:fillRef>
          <a:effectRef idx="0">
            <a:schemeClr val="accent1"/>
          </a:effectRef>
          <a:fontRef idx="minor">
            <a:schemeClr val="tx1"/>
          </a:fontRef>
        </p:style>
      </p:cxnSp>
      <p:sp>
        <p:nvSpPr>
          <p:cNvPr id="1827" name="Oval 352"/>
          <p:cNvSpPr>
            <a:spLocks noChangeArrowheads="1"/>
          </p:cNvSpPr>
          <p:nvPr/>
        </p:nvSpPr>
        <p:spPr bwMode="auto">
          <a:xfrm>
            <a:off x="1982671" y="3519011"/>
            <a:ext cx="90010" cy="90009"/>
          </a:xfrm>
          <a:prstGeom prst="ellipse">
            <a:avLst/>
          </a:pr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GB" sz="2000"/>
          </a:p>
        </p:txBody>
      </p:sp>
      <p:sp>
        <p:nvSpPr>
          <p:cNvPr id="1828" name="Oval 352"/>
          <p:cNvSpPr>
            <a:spLocks noChangeArrowheads="1"/>
          </p:cNvSpPr>
          <p:nvPr/>
        </p:nvSpPr>
        <p:spPr bwMode="auto">
          <a:xfrm>
            <a:off x="1802650" y="4694502"/>
            <a:ext cx="90010" cy="90009"/>
          </a:xfrm>
          <a:prstGeom prst="ellipse">
            <a:avLst/>
          </a:pr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GB" sz="2000"/>
          </a:p>
        </p:txBody>
      </p:sp>
      <p:sp>
        <p:nvSpPr>
          <p:cNvPr id="1829" name="Oval 352"/>
          <p:cNvSpPr>
            <a:spLocks noChangeArrowheads="1"/>
          </p:cNvSpPr>
          <p:nvPr/>
        </p:nvSpPr>
        <p:spPr bwMode="auto">
          <a:xfrm>
            <a:off x="2927775" y="4242777"/>
            <a:ext cx="90010" cy="90009"/>
          </a:xfrm>
          <a:prstGeom prst="ellipse">
            <a:avLst/>
          </a:pr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GB" sz="2000" b="1" dirty="0"/>
          </a:p>
        </p:txBody>
      </p:sp>
      <p:cxnSp>
        <p:nvCxnSpPr>
          <p:cNvPr id="1830" name="Straight Arrow Connector 1829"/>
          <p:cNvCxnSpPr/>
          <p:nvPr/>
        </p:nvCxnSpPr>
        <p:spPr>
          <a:xfrm flipH="1">
            <a:off x="2072680" y="4014065"/>
            <a:ext cx="90010" cy="675075"/>
          </a:xfrm>
          <a:prstGeom prst="straightConnector1">
            <a:avLst/>
          </a:prstGeom>
          <a:ln w="38100">
            <a:solidFill>
              <a:schemeClr val="accent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31" name="Straight Arrow Connector 1830"/>
          <p:cNvCxnSpPr/>
          <p:nvPr/>
        </p:nvCxnSpPr>
        <p:spPr>
          <a:xfrm>
            <a:off x="2432720" y="3924055"/>
            <a:ext cx="315035" cy="225025"/>
          </a:xfrm>
          <a:prstGeom prst="straightConnector1">
            <a:avLst/>
          </a:prstGeom>
          <a:ln w="38100">
            <a:solidFill>
              <a:schemeClr val="accent2">
                <a:lumMod val="60000"/>
                <a:lumOff val="4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832" name="SelfOrganisation.wmv">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5898105" y="1178750"/>
            <a:ext cx="2205245" cy="1526708"/>
          </a:xfrm>
          <a:prstGeom prst="rect">
            <a:avLst/>
          </a:prstGeom>
          <a:ln>
            <a:noFill/>
          </a:ln>
          <a:effectLst>
            <a:outerShdw blurRad="190500" algn="tl" rotWithShape="0">
              <a:srgbClr val="000000">
                <a:alpha val="70000"/>
              </a:srgbClr>
            </a:outerShdw>
          </a:effectLst>
        </p:spPr>
      </p:pic>
      <p:sp>
        <p:nvSpPr>
          <p:cNvPr id="1833" name="Rectangle 1832"/>
          <p:cNvSpPr/>
          <p:nvPr/>
        </p:nvSpPr>
        <p:spPr>
          <a:xfrm>
            <a:off x="272479" y="233645"/>
            <a:ext cx="3150351" cy="707886"/>
          </a:xfrm>
          <a:prstGeom prst="rect">
            <a:avLst/>
          </a:prstGeom>
        </p:spPr>
        <p:txBody>
          <a:bodyPr wrap="square">
            <a:spAutoFit/>
          </a:bodyPr>
          <a:lstStyle/>
          <a:p>
            <a:r>
              <a:rPr lang="en-US" sz="2000" dirty="0" smtClean="0">
                <a:solidFill>
                  <a:srgbClr val="990033"/>
                </a:solidFill>
              </a:rPr>
              <a:t>Simulations of a (prebiotic) primordial soup</a:t>
            </a:r>
            <a:endParaRPr lang="en-GB" sz="2000" dirty="0">
              <a:solidFill>
                <a:srgbClr val="990033"/>
              </a:solidFill>
            </a:endParaRPr>
          </a:p>
        </p:txBody>
      </p:sp>
      <p:sp>
        <p:nvSpPr>
          <p:cNvPr id="1834" name="Rectangle 1833"/>
          <p:cNvSpPr/>
          <p:nvPr/>
        </p:nvSpPr>
        <p:spPr>
          <a:xfrm>
            <a:off x="362490" y="4112495"/>
            <a:ext cx="2205245" cy="276999"/>
          </a:xfrm>
          <a:prstGeom prst="rect">
            <a:avLst/>
          </a:prstGeom>
        </p:spPr>
        <p:txBody>
          <a:bodyPr wrap="square">
            <a:spAutoFit/>
          </a:bodyPr>
          <a:lstStyle/>
          <a:p>
            <a:r>
              <a:rPr lang="en-US" sz="1200" dirty="0" smtClean="0">
                <a:solidFill>
                  <a:srgbClr val="990033"/>
                </a:solidFill>
              </a:rPr>
              <a:t>Weak electrochemical attraction</a:t>
            </a:r>
            <a:endParaRPr lang="en-GB" sz="1200" dirty="0">
              <a:solidFill>
                <a:srgbClr val="990033"/>
              </a:solidFill>
            </a:endParaRPr>
          </a:p>
        </p:txBody>
      </p:sp>
      <p:sp>
        <p:nvSpPr>
          <p:cNvPr id="1835" name="Rectangle 1834"/>
          <p:cNvSpPr/>
          <p:nvPr/>
        </p:nvSpPr>
        <p:spPr>
          <a:xfrm>
            <a:off x="2747755" y="3789040"/>
            <a:ext cx="1260139" cy="276999"/>
          </a:xfrm>
          <a:prstGeom prst="rect">
            <a:avLst/>
          </a:prstGeom>
        </p:spPr>
        <p:txBody>
          <a:bodyPr wrap="square">
            <a:spAutoFit/>
          </a:bodyPr>
          <a:lstStyle/>
          <a:p>
            <a:r>
              <a:rPr lang="en-US" sz="1200" dirty="0" smtClean="0">
                <a:solidFill>
                  <a:srgbClr val="990033"/>
                </a:solidFill>
              </a:rPr>
              <a:t>Strong repulsion</a:t>
            </a:r>
            <a:endParaRPr lang="en-GB" sz="1200" dirty="0">
              <a:solidFill>
                <a:srgbClr val="990033"/>
              </a:solidFill>
            </a:endParaRPr>
          </a:p>
        </p:txBody>
      </p:sp>
      <p:sp>
        <p:nvSpPr>
          <p:cNvPr id="1836" name="Rectangle 1835"/>
          <p:cNvSpPr/>
          <p:nvPr/>
        </p:nvSpPr>
        <p:spPr>
          <a:xfrm>
            <a:off x="1217585" y="2978950"/>
            <a:ext cx="1395155" cy="584775"/>
          </a:xfrm>
          <a:prstGeom prst="rect">
            <a:avLst/>
          </a:prstGeom>
        </p:spPr>
        <p:txBody>
          <a:bodyPr wrap="square">
            <a:spAutoFit/>
          </a:bodyPr>
          <a:lstStyle/>
          <a:p>
            <a:r>
              <a:rPr lang="en-US" sz="1600" dirty="0" smtClean="0">
                <a:solidFill>
                  <a:srgbClr val="990033"/>
                </a:solidFill>
              </a:rPr>
              <a:t>Short-range forces</a:t>
            </a:r>
            <a:endParaRPr lang="en-GB" sz="1600" dirty="0">
              <a:solidFill>
                <a:srgbClr val="990033"/>
              </a:solidFill>
            </a:endParaRPr>
          </a:p>
        </p:txBody>
      </p:sp>
    </p:spTree>
    <p:extLst>
      <p:ext uri="{BB962C8B-B14F-4D97-AF65-F5344CB8AC3E}">
        <p14:creationId xmlns:p14="http://schemas.microsoft.com/office/powerpoint/2010/main" xmlns="" val="24954556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90" fill="hold"/>
                                        <p:tgtEl>
                                          <p:spTgt spid="183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832"/>
                </p:tgtEl>
              </p:cMediaNode>
            </p:video>
            <p:seq concurrent="1" nextAc="seek">
              <p:cTn id="8" restart="whenNotActive" fill="hold" evtFilter="cancelBubble" nodeType="interactiveSeq">
                <p:stCondLst>
                  <p:cond evt="onClick" delay="0">
                    <p:tgtEl>
                      <p:spTgt spid="183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32"/>
                                        </p:tgtEl>
                                      </p:cBhvr>
                                    </p:cmd>
                                  </p:childTnLst>
                                </p:cTn>
                              </p:par>
                            </p:childTnLst>
                          </p:cTn>
                        </p:par>
                      </p:childTnLst>
                    </p:cTn>
                  </p:par>
                </p:childTnLst>
              </p:cTn>
              <p:nextCondLst>
                <p:cond evt="onClick" delay="0">
                  <p:tgtEl>
                    <p:spTgt spid="183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3" name="Picture 7"/>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943337" y="2858434"/>
            <a:ext cx="1762786" cy="1631950"/>
          </a:xfrm>
          <a:prstGeom prst="rect">
            <a:avLst/>
          </a:prstGeom>
          <a:noFill/>
          <a:ln w="9525">
            <a:noFill/>
            <a:miter lim="800000"/>
            <a:headEnd/>
            <a:tailEnd/>
          </a:ln>
        </p:spPr>
      </p:pic>
      <p:pic>
        <p:nvPicPr>
          <p:cNvPr id="621" name="MarkovBalnket.wmv">
            <a:hlinkClick r:id="" action="ppaction://media"/>
          </p:cNvPr>
          <p:cNvPicPr>
            <a:picLocks noChangeAspect="1"/>
          </p:cNvPicPr>
          <p:nvPr>
            <a:videoFile r:link="rId2"/>
            <p:extLst>
              <p:ext uri="{DAA4B4D4-6D71-4841-9C94-3DE7FCFB9230}">
                <p14:media xmlns:p14="http://schemas.microsoft.com/office/powerpoint/2010/main" xmlns="" r:embed="rId5"/>
              </p:ext>
            </p:extLst>
          </p:nvPr>
        </p:nvPicPr>
        <p:blipFill>
          <a:blip r:embed="rId6" cstate="print"/>
          <a:stretch>
            <a:fillRect/>
          </a:stretch>
        </p:blipFill>
        <p:spPr>
          <a:xfrm>
            <a:off x="5218029" y="2843935"/>
            <a:ext cx="2405268" cy="1665185"/>
          </a:xfrm>
          <a:prstGeom prst="rect">
            <a:avLst/>
          </a:prstGeom>
          <a:ln>
            <a:noFill/>
          </a:ln>
          <a:effectLst>
            <a:outerShdw blurRad="190500" algn="tl" rotWithShape="0">
              <a:srgbClr val="000000">
                <a:alpha val="70000"/>
              </a:srgbClr>
            </a:outerShdw>
          </a:effectLst>
        </p:spPr>
      </p:pic>
      <p:sp>
        <p:nvSpPr>
          <p:cNvPr id="4102" name="Rectangle 6"/>
          <p:cNvSpPr>
            <a:spLocks noChangeArrowheads="1"/>
          </p:cNvSpPr>
          <p:nvPr/>
        </p:nvSpPr>
        <p:spPr bwMode="auto">
          <a:xfrm>
            <a:off x="2936458" y="2858434"/>
            <a:ext cx="1769665" cy="1625600"/>
          </a:xfrm>
          <a:prstGeom prst="rect">
            <a:avLst/>
          </a:prstGeom>
          <a:no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04" name="Rectangle 8"/>
          <p:cNvSpPr>
            <a:spLocks noChangeArrowheads="1"/>
          </p:cNvSpPr>
          <p:nvPr/>
        </p:nvSpPr>
        <p:spPr bwMode="auto">
          <a:xfrm>
            <a:off x="3646731" y="4611034"/>
            <a:ext cx="309381"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effectLst/>
                <a:latin typeface="Arial Narrow" pitchFamily="34" charset="0"/>
                <a:cs typeface="Arial" pitchFamily="34" charset="0"/>
              </a:rPr>
              <a:t>Element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105" name="Rectangle 9"/>
          <p:cNvSpPr>
            <a:spLocks noChangeArrowheads="1"/>
          </p:cNvSpPr>
          <p:nvPr/>
        </p:nvSpPr>
        <p:spPr bwMode="auto">
          <a:xfrm>
            <a:off x="3222271" y="2507704"/>
            <a:ext cx="1325684"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Arial Narrow" pitchFamily="34" charset="0"/>
                <a:cs typeface="Arial" pitchFamily="34" charset="0"/>
              </a:rPr>
              <a:t>Adjacency matrix</a:t>
            </a:r>
            <a:endParaRPr kumimoji="0" lang="en-US" sz="3600" b="0" i="1"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4106" name="Line 10"/>
          <p:cNvSpPr>
            <a:spLocks noChangeShapeType="1"/>
          </p:cNvSpPr>
          <p:nvPr/>
        </p:nvSpPr>
        <p:spPr bwMode="auto">
          <a:xfrm>
            <a:off x="2936458" y="4484034"/>
            <a:ext cx="1769665" cy="158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107" name="Line 11"/>
          <p:cNvSpPr>
            <a:spLocks noChangeShapeType="1"/>
          </p:cNvSpPr>
          <p:nvPr/>
        </p:nvSpPr>
        <p:spPr bwMode="auto">
          <a:xfrm>
            <a:off x="2936458" y="2858434"/>
            <a:ext cx="1769665" cy="158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108" name="Line 12"/>
          <p:cNvSpPr>
            <a:spLocks noChangeShapeType="1"/>
          </p:cNvSpPr>
          <p:nvPr/>
        </p:nvSpPr>
        <p:spPr bwMode="auto">
          <a:xfrm>
            <a:off x="4706123" y="2858434"/>
            <a:ext cx="1719" cy="1625600"/>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109" name="Line 13"/>
          <p:cNvSpPr>
            <a:spLocks noChangeShapeType="1"/>
          </p:cNvSpPr>
          <p:nvPr/>
        </p:nvSpPr>
        <p:spPr bwMode="auto">
          <a:xfrm>
            <a:off x="2936458" y="2858434"/>
            <a:ext cx="1719" cy="1625600"/>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112" name="Line 16"/>
          <p:cNvSpPr>
            <a:spLocks noChangeShapeType="1"/>
          </p:cNvSpPr>
          <p:nvPr/>
        </p:nvSpPr>
        <p:spPr bwMode="auto">
          <a:xfrm flipV="1">
            <a:off x="3206464" y="4464984"/>
            <a:ext cx="1719" cy="19050"/>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114" name="Rectangle 18"/>
          <p:cNvSpPr>
            <a:spLocks noChangeArrowheads="1"/>
          </p:cNvSpPr>
          <p:nvPr/>
        </p:nvSpPr>
        <p:spPr bwMode="auto">
          <a:xfrm>
            <a:off x="3165189" y="4509434"/>
            <a:ext cx="83356"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20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115" name="Line 19"/>
          <p:cNvSpPr>
            <a:spLocks noChangeShapeType="1"/>
          </p:cNvSpPr>
          <p:nvPr/>
        </p:nvSpPr>
        <p:spPr bwMode="auto">
          <a:xfrm flipV="1">
            <a:off x="3488510" y="4464984"/>
            <a:ext cx="1719" cy="19050"/>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117" name="Rectangle 21"/>
          <p:cNvSpPr>
            <a:spLocks noChangeArrowheads="1"/>
          </p:cNvSpPr>
          <p:nvPr/>
        </p:nvSpPr>
        <p:spPr bwMode="auto">
          <a:xfrm>
            <a:off x="3447235" y="4509434"/>
            <a:ext cx="83356"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40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118" name="Line 22"/>
          <p:cNvSpPr>
            <a:spLocks noChangeShapeType="1"/>
          </p:cNvSpPr>
          <p:nvPr/>
        </p:nvSpPr>
        <p:spPr bwMode="auto">
          <a:xfrm flipV="1">
            <a:off x="3763677" y="4464984"/>
            <a:ext cx="1719" cy="19050"/>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120" name="Rectangle 24"/>
          <p:cNvSpPr>
            <a:spLocks noChangeArrowheads="1"/>
          </p:cNvSpPr>
          <p:nvPr/>
        </p:nvSpPr>
        <p:spPr bwMode="auto">
          <a:xfrm>
            <a:off x="3722402" y="4509434"/>
            <a:ext cx="83356"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60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121" name="Line 25"/>
          <p:cNvSpPr>
            <a:spLocks noChangeShapeType="1"/>
          </p:cNvSpPr>
          <p:nvPr/>
        </p:nvSpPr>
        <p:spPr bwMode="auto">
          <a:xfrm flipV="1">
            <a:off x="4038843" y="4464984"/>
            <a:ext cx="1719" cy="19050"/>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123" name="Rectangle 27"/>
          <p:cNvSpPr>
            <a:spLocks noChangeArrowheads="1"/>
          </p:cNvSpPr>
          <p:nvPr/>
        </p:nvSpPr>
        <p:spPr bwMode="auto">
          <a:xfrm>
            <a:off x="3997568" y="4509434"/>
            <a:ext cx="83356"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80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124" name="Line 28"/>
          <p:cNvSpPr>
            <a:spLocks noChangeShapeType="1"/>
          </p:cNvSpPr>
          <p:nvPr/>
        </p:nvSpPr>
        <p:spPr bwMode="auto">
          <a:xfrm flipV="1">
            <a:off x="4314010" y="4464984"/>
            <a:ext cx="1719" cy="19050"/>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126" name="Rectangle 30"/>
          <p:cNvSpPr>
            <a:spLocks noChangeArrowheads="1"/>
          </p:cNvSpPr>
          <p:nvPr/>
        </p:nvSpPr>
        <p:spPr bwMode="auto">
          <a:xfrm>
            <a:off x="4252098" y="4509434"/>
            <a:ext cx="125034"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100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127" name="Line 31"/>
          <p:cNvSpPr>
            <a:spLocks noChangeShapeType="1"/>
          </p:cNvSpPr>
          <p:nvPr/>
        </p:nvSpPr>
        <p:spPr bwMode="auto">
          <a:xfrm flipV="1">
            <a:off x="4589177" y="4464984"/>
            <a:ext cx="1719" cy="19050"/>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129" name="Rectangle 33"/>
          <p:cNvSpPr>
            <a:spLocks noChangeArrowheads="1"/>
          </p:cNvSpPr>
          <p:nvPr/>
        </p:nvSpPr>
        <p:spPr bwMode="auto">
          <a:xfrm>
            <a:off x="4527264" y="4509434"/>
            <a:ext cx="125034"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120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130" name="Line 34"/>
          <p:cNvSpPr>
            <a:spLocks noChangeShapeType="1"/>
          </p:cNvSpPr>
          <p:nvPr/>
        </p:nvSpPr>
        <p:spPr bwMode="auto">
          <a:xfrm>
            <a:off x="2936458" y="3106084"/>
            <a:ext cx="20638" cy="158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132" name="Rectangle 36"/>
          <p:cNvSpPr>
            <a:spLocks noChangeArrowheads="1"/>
          </p:cNvSpPr>
          <p:nvPr/>
        </p:nvSpPr>
        <p:spPr bwMode="auto">
          <a:xfrm>
            <a:off x="2833270" y="3055284"/>
            <a:ext cx="83356"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20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133" name="Line 37"/>
          <p:cNvSpPr>
            <a:spLocks noChangeShapeType="1"/>
          </p:cNvSpPr>
          <p:nvPr/>
        </p:nvSpPr>
        <p:spPr bwMode="auto">
          <a:xfrm>
            <a:off x="2936458" y="3360084"/>
            <a:ext cx="20638" cy="158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135" name="Rectangle 39"/>
          <p:cNvSpPr>
            <a:spLocks noChangeArrowheads="1"/>
          </p:cNvSpPr>
          <p:nvPr/>
        </p:nvSpPr>
        <p:spPr bwMode="auto">
          <a:xfrm>
            <a:off x="2833270" y="3309284"/>
            <a:ext cx="83356"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40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136" name="Line 40"/>
          <p:cNvSpPr>
            <a:spLocks noChangeShapeType="1"/>
          </p:cNvSpPr>
          <p:nvPr/>
        </p:nvSpPr>
        <p:spPr bwMode="auto">
          <a:xfrm>
            <a:off x="2936458" y="3614084"/>
            <a:ext cx="20638" cy="158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138" name="Rectangle 42"/>
          <p:cNvSpPr>
            <a:spLocks noChangeArrowheads="1"/>
          </p:cNvSpPr>
          <p:nvPr/>
        </p:nvSpPr>
        <p:spPr bwMode="auto">
          <a:xfrm>
            <a:off x="2833270" y="3563284"/>
            <a:ext cx="83356"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60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139" name="Line 43"/>
          <p:cNvSpPr>
            <a:spLocks noChangeShapeType="1"/>
          </p:cNvSpPr>
          <p:nvPr/>
        </p:nvSpPr>
        <p:spPr bwMode="auto">
          <a:xfrm>
            <a:off x="2936458" y="3868084"/>
            <a:ext cx="20638" cy="158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141" name="Rectangle 45"/>
          <p:cNvSpPr>
            <a:spLocks noChangeArrowheads="1"/>
          </p:cNvSpPr>
          <p:nvPr/>
        </p:nvSpPr>
        <p:spPr bwMode="auto">
          <a:xfrm>
            <a:off x="2833270" y="3817284"/>
            <a:ext cx="83356"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80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142" name="Line 46"/>
          <p:cNvSpPr>
            <a:spLocks noChangeShapeType="1"/>
          </p:cNvSpPr>
          <p:nvPr/>
        </p:nvSpPr>
        <p:spPr bwMode="auto">
          <a:xfrm>
            <a:off x="2936458" y="4122084"/>
            <a:ext cx="20638" cy="158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144" name="Rectangle 48"/>
          <p:cNvSpPr>
            <a:spLocks noChangeArrowheads="1"/>
          </p:cNvSpPr>
          <p:nvPr/>
        </p:nvSpPr>
        <p:spPr bwMode="auto">
          <a:xfrm>
            <a:off x="2791995" y="4071284"/>
            <a:ext cx="125034"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100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145" name="Line 49"/>
          <p:cNvSpPr>
            <a:spLocks noChangeShapeType="1"/>
          </p:cNvSpPr>
          <p:nvPr/>
        </p:nvSpPr>
        <p:spPr bwMode="auto">
          <a:xfrm>
            <a:off x="2936458" y="4376084"/>
            <a:ext cx="20638" cy="158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146" name="Line 50"/>
          <p:cNvSpPr>
            <a:spLocks noChangeShapeType="1"/>
          </p:cNvSpPr>
          <p:nvPr/>
        </p:nvSpPr>
        <p:spPr bwMode="auto">
          <a:xfrm flipH="1">
            <a:off x="4685485" y="4376084"/>
            <a:ext cx="20638" cy="158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147" name="Rectangle 51"/>
          <p:cNvSpPr>
            <a:spLocks noChangeArrowheads="1"/>
          </p:cNvSpPr>
          <p:nvPr/>
        </p:nvSpPr>
        <p:spPr bwMode="auto">
          <a:xfrm>
            <a:off x="2791995" y="4325284"/>
            <a:ext cx="125034"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120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729" name="Rectangle 633"/>
          <p:cNvSpPr>
            <a:spLocks noChangeArrowheads="1"/>
          </p:cNvSpPr>
          <p:nvPr/>
        </p:nvSpPr>
        <p:spPr bwMode="auto">
          <a:xfrm>
            <a:off x="5820857" y="2507704"/>
            <a:ext cx="1157368"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lvl="0"/>
            <a:r>
              <a:rPr lang="en-US" sz="1600" dirty="0" smtClean="0">
                <a:solidFill>
                  <a:srgbClr val="FF00FF"/>
                </a:solidFill>
                <a:cs typeface="Arial" pitchFamily="34" charset="0"/>
              </a:rPr>
              <a:t>Markov</a:t>
            </a:r>
            <a:r>
              <a:rPr lang="en-US" sz="1600" dirty="0" smtClean="0">
                <a:solidFill>
                  <a:srgbClr val="000000"/>
                </a:solidFill>
                <a:cs typeface="Arial" pitchFamily="34" charset="0"/>
              </a:rPr>
              <a:t> </a:t>
            </a:r>
            <a:r>
              <a:rPr lang="en-US" sz="1600" dirty="0" smtClean="0">
                <a:solidFill>
                  <a:srgbClr val="FF0000"/>
                </a:solidFill>
                <a:cs typeface="Arial" pitchFamily="34" charset="0"/>
              </a:rPr>
              <a:t>Blanket</a:t>
            </a:r>
            <a:endParaRPr kumimoji="0" lang="en-US" sz="2800" b="0" i="0" u="none" strike="noStrike" cap="none" normalizeH="0" baseline="0" dirty="0" smtClean="0">
              <a:ln>
                <a:noFill/>
              </a:ln>
              <a:effectLst/>
              <a:latin typeface="Arial" pitchFamily="34" charset="0"/>
              <a:cs typeface="Arial" pitchFamily="34" charset="0"/>
            </a:endParaRPr>
          </a:p>
        </p:txBody>
      </p:sp>
      <p:sp>
        <p:nvSpPr>
          <p:cNvPr id="1230" name="Rectangle 8"/>
          <p:cNvSpPr>
            <a:spLocks noChangeArrowheads="1"/>
          </p:cNvSpPr>
          <p:nvPr/>
        </p:nvSpPr>
        <p:spPr bwMode="auto">
          <a:xfrm>
            <a:off x="1886048" y="3292517"/>
            <a:ext cx="828753"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33CCFF"/>
                </a:solidFill>
                <a:effectLst/>
                <a:latin typeface="Arial Narrow" pitchFamily="34" charset="0"/>
                <a:cs typeface="Arial" pitchFamily="34" charset="0"/>
              </a:rPr>
              <a:t>Hidden states</a:t>
            </a:r>
            <a:endParaRPr kumimoji="0" lang="en-US" sz="3600" b="1" i="0" u="none" strike="noStrike" cap="none" normalizeH="0" baseline="0" dirty="0" smtClean="0">
              <a:ln>
                <a:noFill/>
              </a:ln>
              <a:solidFill>
                <a:srgbClr val="33CCFF"/>
              </a:solidFill>
              <a:effectLst/>
              <a:latin typeface="Arial" pitchFamily="34" charset="0"/>
              <a:cs typeface="Arial" pitchFamily="34" charset="0"/>
            </a:endParaRPr>
          </a:p>
        </p:txBody>
      </p:sp>
      <p:sp>
        <p:nvSpPr>
          <p:cNvPr id="1231" name="Rectangle 8"/>
          <p:cNvSpPr>
            <a:spLocks noChangeArrowheads="1"/>
          </p:cNvSpPr>
          <p:nvPr/>
        </p:nvSpPr>
        <p:spPr bwMode="auto">
          <a:xfrm>
            <a:off x="1797228" y="3964108"/>
            <a:ext cx="926353" cy="18466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33CC"/>
                </a:solidFill>
                <a:effectLst/>
                <a:latin typeface="Arial Narrow" pitchFamily="34" charset="0"/>
                <a:cs typeface="Arial" pitchFamily="34" charset="0"/>
              </a:rPr>
              <a:t>Sensory states</a:t>
            </a:r>
            <a:endParaRPr kumimoji="0" lang="en-US" sz="3600" b="1" i="0" u="none" strike="noStrike" cap="none" normalizeH="0" baseline="0" dirty="0" smtClean="0">
              <a:ln>
                <a:noFill/>
              </a:ln>
              <a:solidFill>
                <a:srgbClr val="FF33CC"/>
              </a:solidFill>
              <a:effectLst/>
              <a:latin typeface="Arial" pitchFamily="34" charset="0"/>
              <a:cs typeface="Arial" pitchFamily="34" charset="0"/>
            </a:endParaRPr>
          </a:p>
        </p:txBody>
      </p:sp>
      <p:sp>
        <p:nvSpPr>
          <p:cNvPr id="1232" name="Rectangle 8"/>
          <p:cNvSpPr>
            <a:spLocks noChangeArrowheads="1"/>
          </p:cNvSpPr>
          <p:nvPr/>
        </p:nvSpPr>
        <p:spPr bwMode="auto">
          <a:xfrm>
            <a:off x="1797228" y="4147612"/>
            <a:ext cx="926353" cy="18466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0000"/>
                </a:solidFill>
                <a:effectLst/>
                <a:latin typeface="Arial Narrow" pitchFamily="34" charset="0"/>
                <a:cs typeface="Arial" pitchFamily="34" charset="0"/>
              </a:rPr>
              <a:t>Active states</a:t>
            </a:r>
            <a:endParaRPr kumimoji="0" lang="en-US" sz="3600" b="1" i="0" u="none" strike="noStrike" cap="none" normalizeH="0" baseline="0" dirty="0" smtClean="0">
              <a:ln>
                <a:noFill/>
              </a:ln>
              <a:solidFill>
                <a:srgbClr val="FF0000"/>
              </a:solidFill>
              <a:effectLst/>
              <a:latin typeface="Arial" pitchFamily="34" charset="0"/>
              <a:cs typeface="Arial" pitchFamily="34" charset="0"/>
            </a:endParaRPr>
          </a:p>
        </p:txBody>
      </p:sp>
      <p:sp>
        <p:nvSpPr>
          <p:cNvPr id="1233" name="Rectangle 8"/>
          <p:cNvSpPr>
            <a:spLocks noChangeArrowheads="1"/>
          </p:cNvSpPr>
          <p:nvPr/>
        </p:nvSpPr>
        <p:spPr bwMode="auto">
          <a:xfrm>
            <a:off x="1797228" y="4324148"/>
            <a:ext cx="926353" cy="18466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Narrow" pitchFamily="34" charset="0"/>
                <a:cs typeface="Arial" pitchFamily="34" charset="0"/>
              </a:rPr>
              <a:t>Internal states</a:t>
            </a:r>
            <a:endParaRPr kumimoji="0" lang="en-US" sz="3600" b="1" i="0" u="none" strike="noStrike" cap="none" normalizeH="0" baseline="0" dirty="0" smtClean="0">
              <a:ln>
                <a:noFill/>
              </a:ln>
              <a:solidFill>
                <a:srgbClr val="0000FF"/>
              </a:solidFill>
              <a:effectLst/>
              <a:latin typeface="Arial" pitchFamily="34" charset="0"/>
              <a:cs typeface="Arial" pitchFamily="34" charset="0"/>
            </a:endParaRPr>
          </a:p>
        </p:txBody>
      </p:sp>
      <p:sp>
        <p:nvSpPr>
          <p:cNvPr id="260098" name="Rectangle 2"/>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260097" name="Object 1"/>
          <p:cNvGraphicFramePr>
            <a:graphicFrameLocks noChangeAspect="1"/>
          </p:cNvGraphicFramePr>
          <p:nvPr/>
        </p:nvGraphicFramePr>
        <p:xfrm>
          <a:off x="3985392" y="1365408"/>
          <a:ext cx="1890210" cy="317682"/>
        </p:xfrm>
        <a:graphic>
          <a:graphicData uri="http://schemas.openxmlformats.org/presentationml/2006/ole">
            <p:oleObj spid="_x0000_s260110" name="Equation" r:id="rId7" imgW="1129810" imgH="190417" progId="Equation.DSMT4">
              <p:embed/>
            </p:oleObj>
          </a:graphicData>
        </a:graphic>
      </p:graphicFrame>
      <p:sp>
        <p:nvSpPr>
          <p:cNvPr id="260100" name="Rectangle 4"/>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626" name="Rectangle 633"/>
          <p:cNvSpPr>
            <a:spLocks noChangeArrowheads="1"/>
          </p:cNvSpPr>
          <p:nvPr/>
        </p:nvSpPr>
        <p:spPr bwMode="auto">
          <a:xfrm>
            <a:off x="3570349" y="1860463"/>
            <a:ext cx="2720296"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FF00FF"/>
                </a:solidFill>
                <a:effectLst/>
                <a:latin typeface="Arial Narrow" pitchFamily="34" charset="0"/>
                <a:cs typeface="Arial" pitchFamily="34" charset="0"/>
              </a:rPr>
              <a:t>Markov</a:t>
            </a:r>
            <a:r>
              <a:rPr kumimoji="0" lang="en-US" sz="1600" b="0" i="0" u="none" strike="noStrike" cap="none" normalizeH="0" baseline="0" dirty="0" smtClean="0">
                <a:ln>
                  <a:noFill/>
                </a:ln>
                <a:solidFill>
                  <a:srgbClr val="000000"/>
                </a:solidFill>
                <a:effectLst/>
                <a:latin typeface="Arial Narrow" pitchFamily="34" charset="0"/>
                <a:cs typeface="Arial" pitchFamily="34" charset="0"/>
              </a:rPr>
              <a:t> </a:t>
            </a:r>
            <a:r>
              <a:rPr kumimoji="0" lang="en-US" sz="1600" b="0" i="0" u="none" strike="noStrike" cap="none" normalizeH="0" baseline="0" dirty="0" smtClean="0">
                <a:ln>
                  <a:noFill/>
                </a:ln>
                <a:solidFill>
                  <a:srgbClr val="FF0000"/>
                </a:solidFill>
                <a:effectLst/>
                <a:latin typeface="Arial Narrow" pitchFamily="34" charset="0"/>
                <a:cs typeface="Arial" pitchFamily="34" charset="0"/>
              </a:rPr>
              <a:t>Blanket</a:t>
            </a:r>
            <a:r>
              <a:rPr kumimoji="0" lang="en-US" sz="1600" b="0" i="0" u="none" strike="noStrike" cap="none" normalizeH="0" baseline="0" dirty="0" smtClean="0">
                <a:ln>
                  <a:noFill/>
                </a:ln>
                <a:solidFill>
                  <a:srgbClr val="000000"/>
                </a:solidFill>
                <a:effectLst/>
                <a:latin typeface="Arial Narrow" pitchFamily="34" charset="0"/>
                <a:cs typeface="Arial" pitchFamily="34" charset="0"/>
              </a:rPr>
              <a:t> = [</a:t>
            </a:r>
            <a:r>
              <a:rPr kumimoji="0" lang="en-US" sz="1600" b="0" i="1" u="none" strike="noStrike" cap="none" normalizeH="0" baseline="0" dirty="0" smtClean="0">
                <a:ln>
                  <a:noFill/>
                </a:ln>
                <a:solidFill>
                  <a:srgbClr val="000000"/>
                </a:solidFill>
                <a:effectLst/>
                <a:latin typeface="Times New Roman" pitchFamily="18" charset="0"/>
                <a:cs typeface="Times New Roman" pitchFamily="18" charset="0"/>
              </a:rPr>
              <a:t>B ·</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1" i="1" u="none" strike="noStrike" cap="none" normalizeH="0" baseline="0" dirty="0" err="1" smtClean="0">
                <a:ln>
                  <a:noFill/>
                </a:ln>
                <a:solidFill>
                  <a:srgbClr val="0000FF"/>
                </a:solidFill>
                <a:effectLst/>
                <a:latin typeface="Times New Roman" pitchFamily="18" charset="0"/>
                <a:cs typeface="Times New Roman" pitchFamily="18" charset="0"/>
              </a:rPr>
              <a:t>eig</a:t>
            </a:r>
            <a:r>
              <a:rPr kumimoji="0" lang="en-US" sz="1600" b="1" i="0" u="none" strike="noStrike" cap="none" normalizeH="0" baseline="0" dirty="0" smtClean="0">
                <a:ln>
                  <a:noFill/>
                </a:ln>
                <a:solidFill>
                  <a:srgbClr val="0000FF"/>
                </a:solidFill>
                <a:effectLst/>
                <a:latin typeface="Times New Roman" pitchFamily="18" charset="0"/>
                <a:cs typeface="Times New Roman" pitchFamily="18" charset="0"/>
              </a:rPr>
              <a:t>(</a:t>
            </a:r>
            <a:r>
              <a:rPr kumimoji="0" lang="en-US" sz="1600" b="1" i="1" u="none" strike="noStrike" cap="none" normalizeH="0" baseline="0" dirty="0" smtClean="0">
                <a:ln>
                  <a:noFill/>
                </a:ln>
                <a:solidFill>
                  <a:srgbClr val="0000FF"/>
                </a:solidFill>
                <a:effectLst/>
                <a:latin typeface="Times New Roman" pitchFamily="18" charset="0"/>
                <a:cs typeface="Times New Roman" pitchFamily="18" charset="0"/>
              </a:rPr>
              <a:t>B</a:t>
            </a:r>
            <a:r>
              <a:rPr kumimoji="0" lang="en-US" sz="1600" b="1" i="0" u="none" strike="noStrike" cap="none" normalizeH="0" baseline="0" dirty="0" smtClean="0">
                <a:ln>
                  <a:noFill/>
                </a:ln>
                <a:solidFill>
                  <a:srgbClr val="0000FF"/>
                </a:solidFill>
                <a:effectLst/>
                <a:latin typeface="Times New Roman" pitchFamily="18" charset="0"/>
                <a:cs typeface="Times New Roman" pitchFamily="18" charset="0"/>
              </a:rPr>
              <a:t>) &gt; </a:t>
            </a:r>
            <a:r>
              <a:rPr kumimoji="0" lang="el-GR" sz="1600" b="1" i="0" u="none" strike="noStrike" cap="none" normalizeH="0" baseline="0" dirty="0" smtClean="0">
                <a:ln>
                  <a:noFill/>
                </a:ln>
                <a:solidFill>
                  <a:srgbClr val="0000FF"/>
                </a:solidFill>
                <a:effectLst/>
                <a:latin typeface="Times New Roman" pitchFamily="18" charset="0"/>
                <a:cs typeface="Times New Roman" pitchFamily="18" charset="0"/>
              </a:rPr>
              <a:t>τ</a:t>
            </a:r>
            <a:r>
              <a:rPr kumimoji="0" lang="en-US" sz="1600" i="0" u="none" strike="noStrike" cap="none" normalizeH="0" baseline="0" dirty="0" smtClean="0">
                <a:ln>
                  <a:noFill/>
                </a:ln>
                <a:effectLst/>
                <a:latin typeface="Times New Roman" pitchFamily="18" charset="0"/>
                <a:cs typeface="Times New Roman" pitchFamily="18" charset="0"/>
              </a:rPr>
              <a:t>]</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627" name="Rectangle 626"/>
          <p:cNvSpPr/>
          <p:nvPr/>
        </p:nvSpPr>
        <p:spPr>
          <a:xfrm>
            <a:off x="1973598" y="953725"/>
            <a:ext cx="5913798" cy="338554"/>
          </a:xfrm>
          <a:prstGeom prst="rect">
            <a:avLst/>
          </a:prstGeom>
        </p:spPr>
        <p:txBody>
          <a:bodyPr wrap="none">
            <a:spAutoFit/>
          </a:bodyPr>
          <a:lstStyle/>
          <a:p>
            <a:r>
              <a:rPr lang="en-US" sz="1600" dirty="0" smtClean="0">
                <a:solidFill>
                  <a:schemeClr val="accent1">
                    <a:lumMod val="50000"/>
                  </a:schemeClr>
                </a:solidFill>
              </a:rPr>
              <a:t>Markov blanket matrix: encoding the children, parents and parents of children</a:t>
            </a:r>
            <a:endParaRPr lang="en-GB" sz="1600" dirty="0">
              <a:solidFill>
                <a:schemeClr val="accent1">
                  <a:lumMod val="50000"/>
                </a:schemeClr>
              </a:solidFill>
            </a:endParaRPr>
          </a:p>
        </p:txBody>
      </p:sp>
      <p:sp>
        <p:nvSpPr>
          <p:cNvPr id="58" name="Rectangle 57"/>
          <p:cNvSpPr/>
          <p:nvPr/>
        </p:nvSpPr>
        <p:spPr>
          <a:xfrm>
            <a:off x="3085292" y="413665"/>
            <a:ext cx="3690411" cy="400110"/>
          </a:xfrm>
          <a:prstGeom prst="rect">
            <a:avLst/>
          </a:prstGeom>
        </p:spPr>
        <p:txBody>
          <a:bodyPr wrap="square">
            <a:spAutoFit/>
          </a:bodyPr>
          <a:lstStyle/>
          <a:p>
            <a:r>
              <a:rPr lang="en-US" sz="2000" dirty="0" smtClean="0">
                <a:solidFill>
                  <a:srgbClr val="990033"/>
                </a:solidFill>
              </a:rPr>
              <a:t>Finding the (principal) Markov blanket</a:t>
            </a:r>
            <a:endParaRPr lang="en-GB" sz="2000" dirty="0">
              <a:solidFill>
                <a:srgbClr val="990033"/>
              </a:solidFill>
            </a:endParaRPr>
          </a:p>
        </p:txBody>
      </p:sp>
      <p:sp>
        <p:nvSpPr>
          <p:cNvPr id="59" name="Rectangle 9"/>
          <p:cNvSpPr>
            <a:spLocks noChangeArrowheads="1"/>
          </p:cNvSpPr>
          <p:nvPr/>
        </p:nvSpPr>
        <p:spPr bwMode="auto">
          <a:xfrm>
            <a:off x="3647855" y="3325052"/>
            <a:ext cx="282129" cy="55399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rgbClr val="000000"/>
                </a:solidFill>
                <a:effectLst/>
                <a:latin typeface="Times New Roman" pitchFamily="18" charset="0"/>
                <a:cs typeface="Times New Roman" pitchFamily="18" charset="0"/>
              </a:rPr>
              <a:t>A</a:t>
            </a:r>
            <a:endParaRPr kumimoji="0" lang="en-US" sz="5400" b="0" i="1"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48" name="Rectangle 1"/>
          <p:cNvSpPr>
            <a:spLocks noChangeArrowheads="1"/>
          </p:cNvSpPr>
          <p:nvPr/>
        </p:nvSpPr>
        <p:spPr bwMode="auto">
          <a:xfrm>
            <a:off x="722530" y="5212650"/>
            <a:ext cx="8415935"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en-GB" b="0" i="0" u="none" strike="noStrike" cap="none" normalizeH="0" baseline="0" dirty="0" smtClean="0">
                <a:ln>
                  <a:noFill/>
                </a:ln>
                <a:solidFill>
                  <a:srgbClr val="990033"/>
                </a:solidFill>
                <a:effectLst/>
                <a:ea typeface="Calibri" pitchFamily="34" charset="0"/>
                <a:cs typeface="Calibri" pitchFamily="34" charset="0"/>
              </a:rPr>
              <a:t>Does </a:t>
            </a:r>
            <a:r>
              <a:rPr lang="en-US" dirty="0" smtClean="0">
                <a:solidFill>
                  <a:srgbClr val="990033"/>
                </a:solidFill>
                <a:ea typeface="Times New Roman" pitchFamily="18" charset="0"/>
                <a:cs typeface="Calibri" pitchFamily="34" charset="0"/>
              </a:rPr>
              <a:t>action maintain </a:t>
            </a:r>
            <a:r>
              <a:rPr lang="en-US" dirty="0">
                <a:solidFill>
                  <a:srgbClr val="990033"/>
                </a:solidFill>
                <a:ea typeface="Times New Roman" pitchFamily="18" charset="0"/>
                <a:cs typeface="Calibri" pitchFamily="34" charset="0"/>
              </a:rPr>
              <a:t>the structural and functional integrity of the Markov </a:t>
            </a:r>
            <a:r>
              <a:rPr lang="en-US" dirty="0" smtClean="0">
                <a:solidFill>
                  <a:srgbClr val="990033"/>
                </a:solidFill>
                <a:ea typeface="Times New Roman" pitchFamily="18" charset="0"/>
                <a:cs typeface="Calibri" pitchFamily="34" charset="0"/>
              </a:rPr>
              <a:t>blanket (</a:t>
            </a:r>
            <a:r>
              <a:rPr lang="en-US" b="1" dirty="0">
                <a:solidFill>
                  <a:srgbClr val="990033"/>
                </a:solidFill>
                <a:ea typeface="Times New Roman" pitchFamily="18" charset="0"/>
                <a:cs typeface="Calibri" pitchFamily="34" charset="0"/>
              </a:rPr>
              <a:t>a</a:t>
            </a:r>
            <a:r>
              <a:rPr lang="en-US" b="1" dirty="0" smtClean="0">
                <a:solidFill>
                  <a:srgbClr val="990033"/>
                </a:solidFill>
                <a:ea typeface="Times New Roman" pitchFamily="18" charset="0"/>
                <a:cs typeface="Calibri" pitchFamily="34" charset="0"/>
              </a:rPr>
              <a:t>utopoiesis</a:t>
            </a:r>
            <a:r>
              <a:rPr lang="en-US" dirty="0" smtClean="0">
                <a:solidFill>
                  <a:srgbClr val="990033"/>
                </a:solidFill>
                <a:ea typeface="Times New Roman" pitchFamily="18" charset="0"/>
                <a:cs typeface="Calibri" pitchFamily="34" charset="0"/>
              </a:rPr>
              <a:t>) ?</a:t>
            </a:r>
            <a:endParaRPr lang="en-GB" dirty="0" smtClean="0">
              <a:solidFill>
                <a:srgbClr val="990033"/>
              </a:solidFill>
              <a:cs typeface="Arial" pitchFamily="34" charset="0"/>
            </a:endParaRPr>
          </a:p>
          <a:p>
            <a:pPr marL="0" marR="0" lvl="0" indent="0" algn="ctr" defTabSz="914400" rtl="0" eaLnBrk="0" fontAlgn="base" latinLnBrk="0" hangingPunct="0">
              <a:lnSpc>
                <a:spcPct val="100000"/>
              </a:lnSpc>
              <a:spcBef>
                <a:spcPct val="0"/>
              </a:spcBef>
              <a:spcAft>
                <a:spcPct val="0"/>
              </a:spcAft>
              <a:buClrTx/>
              <a:buSzTx/>
              <a:tabLst/>
            </a:pPr>
            <a:endParaRPr kumimoji="0" lang="en-GB" b="0" i="0" u="none" strike="noStrike" cap="none" normalizeH="0" baseline="0" dirty="0" smtClean="0">
              <a:ln>
                <a:noFill/>
              </a:ln>
              <a:solidFill>
                <a:srgbClr val="990033"/>
              </a:solidFill>
              <a:effectLst/>
              <a:cs typeface="Arial" pitchFamily="34" charset="0"/>
            </a:endParaRPr>
          </a:p>
          <a:p>
            <a:pPr marL="0" marR="0" lvl="0" indent="0" algn="ctr" defTabSz="914400" rtl="0" eaLnBrk="0" fontAlgn="base" latinLnBrk="0" hangingPunct="0">
              <a:lnSpc>
                <a:spcPct val="100000"/>
              </a:lnSpc>
              <a:spcBef>
                <a:spcPct val="0"/>
              </a:spcBef>
              <a:spcAft>
                <a:spcPct val="0"/>
              </a:spcAft>
              <a:buClrTx/>
              <a:buSzTx/>
              <a:tabLst/>
            </a:pPr>
            <a:r>
              <a:rPr kumimoji="0" lang="en-US" b="0" i="0" u="none" strike="noStrike" cap="none" normalizeH="0" baseline="0" dirty="0" smtClean="0">
                <a:ln>
                  <a:noFill/>
                </a:ln>
                <a:solidFill>
                  <a:srgbClr val="990033"/>
                </a:solidFill>
                <a:effectLst/>
                <a:ea typeface="Times New Roman" pitchFamily="18" charset="0"/>
                <a:cs typeface="Calibri" pitchFamily="34" charset="0"/>
              </a:rPr>
              <a:t>Do internal states appear to infer the hidden causes of sensory states </a:t>
            </a:r>
            <a:r>
              <a:rPr kumimoji="0" lang="en-US" b="0" i="0" u="none" strike="noStrike" cap="none" normalizeH="0" dirty="0" smtClean="0">
                <a:ln>
                  <a:noFill/>
                </a:ln>
                <a:solidFill>
                  <a:srgbClr val="990033"/>
                </a:solidFill>
                <a:effectLst/>
                <a:ea typeface="Times New Roman" pitchFamily="18" charset="0"/>
                <a:cs typeface="Calibri" pitchFamily="34" charset="0"/>
              </a:rPr>
              <a:t>(</a:t>
            </a:r>
            <a:r>
              <a:rPr kumimoji="0" lang="en-US" b="1" i="0" u="none" strike="noStrike" cap="none" normalizeH="0" dirty="0" smtClean="0">
                <a:ln>
                  <a:noFill/>
                </a:ln>
                <a:solidFill>
                  <a:srgbClr val="990033"/>
                </a:solidFill>
                <a:effectLst/>
                <a:ea typeface="Times New Roman" pitchFamily="18" charset="0"/>
                <a:cs typeface="Calibri" pitchFamily="34" charset="0"/>
              </a:rPr>
              <a:t>active inference</a:t>
            </a:r>
            <a:r>
              <a:rPr kumimoji="0" lang="en-US" b="0" i="0" u="none" strike="noStrike" cap="none" normalizeH="0" dirty="0" smtClean="0">
                <a:ln>
                  <a:noFill/>
                </a:ln>
                <a:solidFill>
                  <a:srgbClr val="990033"/>
                </a:solidFill>
                <a:effectLst/>
                <a:ea typeface="Times New Roman" pitchFamily="18" charset="0"/>
                <a:cs typeface="Calibri" pitchFamily="34" charset="0"/>
              </a:rPr>
              <a:t>) ?</a:t>
            </a:r>
            <a:endParaRPr kumimoji="0" lang="en-US" b="0" i="0" u="none" strike="noStrike" cap="none" normalizeH="0" baseline="0" dirty="0" smtClean="0">
              <a:ln>
                <a:noFill/>
              </a:ln>
              <a:solidFill>
                <a:srgbClr val="990033"/>
              </a:solidFill>
              <a:effectLst/>
              <a:ea typeface="Times New Roman" pitchFamily="18" charset="0"/>
              <a:cs typeface="Calibri" pitchFamily="34" charset="0"/>
            </a:endParaRPr>
          </a:p>
          <a:p>
            <a:pPr marL="0" marR="0" lvl="0" indent="0" algn="ctr" defTabSz="914400" rtl="0" eaLnBrk="0" fontAlgn="base" latinLnBrk="0" hangingPunct="0">
              <a:lnSpc>
                <a:spcPct val="100000"/>
              </a:lnSpc>
              <a:spcBef>
                <a:spcPct val="0"/>
              </a:spcBef>
              <a:spcAft>
                <a:spcPct val="0"/>
              </a:spcAft>
              <a:buClrTx/>
              <a:buSzTx/>
              <a:tabLst/>
            </a:pPr>
            <a:endParaRPr kumimoji="0" lang="en-US" b="0" i="0" u="none" strike="noStrike" cap="none" normalizeH="0" baseline="0" dirty="0" smtClean="0">
              <a:ln>
                <a:noFill/>
              </a:ln>
              <a:solidFill>
                <a:srgbClr val="990033"/>
              </a:solidFill>
              <a:effectLst/>
              <a:ea typeface="Times New Roman" pitchFamily="18" charset="0"/>
              <a:cs typeface="Calibri" pitchFamily="34" charset="0"/>
            </a:endParaRPr>
          </a:p>
        </p:txBody>
      </p:sp>
    </p:spTree>
    <p:extLst>
      <p:ext uri="{BB962C8B-B14F-4D97-AF65-F5344CB8AC3E}">
        <p14:creationId xmlns:p14="http://schemas.microsoft.com/office/powerpoint/2010/main" xmlns="" val="23649065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18" fill="hold"/>
                                        <p:tgtEl>
                                          <p:spTgt spid="6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621"/>
                </p:tgtEl>
              </p:cMediaNode>
            </p:video>
            <p:seq concurrent="1" nextAc="seek">
              <p:cTn id="8" restart="whenNotActive" fill="hold" evtFilter="cancelBubble" nodeType="interactiveSeq">
                <p:stCondLst>
                  <p:cond evt="onClick" delay="0">
                    <p:tgtEl>
                      <p:spTgt spid="6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21"/>
                                        </p:tgtEl>
                                      </p:cBhvr>
                                    </p:cmd>
                                  </p:childTnLst>
                                </p:cTn>
                              </p:par>
                            </p:childTnLst>
                          </p:cTn>
                        </p:par>
                      </p:childTnLst>
                    </p:cTn>
                  </p:par>
                </p:childTnLst>
              </p:cTn>
              <p:nextCondLst>
                <p:cond evt="onClick" delay="0">
                  <p:tgtEl>
                    <p:spTgt spid="621"/>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12814</TotalTime>
  <Words>1375</Words>
  <Application>Microsoft Office PowerPoint</Application>
  <PresentationFormat>A4 Paper (210x297 mm)</PresentationFormat>
  <Paragraphs>404</Paragraphs>
  <Slides>30</Slides>
  <Notes>1</Notes>
  <HiddenSlides>0</HiddenSlides>
  <MMClips>9</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2" baseType="lpstr">
      <vt:lpstr>Default Design</vt:lpstr>
      <vt:lpstr>Equation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vector>
  </TitlesOfParts>
  <Company>Functional Imaging Laboratory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Karl Friston</dc:creator>
  <cp:lastModifiedBy>Karl Friston</cp:lastModifiedBy>
  <cp:revision>672</cp:revision>
  <dcterms:created xsi:type="dcterms:W3CDTF">2007-09-22T16:30:34Z</dcterms:created>
  <dcterms:modified xsi:type="dcterms:W3CDTF">2014-11-16T19:56:11Z</dcterms:modified>
</cp:coreProperties>
</file>