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95" r:id="rId2"/>
    <p:sldId id="277" r:id="rId3"/>
    <p:sldId id="415" r:id="rId4"/>
    <p:sldId id="398" r:id="rId5"/>
    <p:sldId id="397" r:id="rId6"/>
    <p:sldId id="298" r:id="rId7"/>
    <p:sldId id="414" r:id="rId8"/>
    <p:sldId id="402" r:id="rId9"/>
    <p:sldId id="331" r:id="rId10"/>
    <p:sldId id="416" r:id="rId11"/>
    <p:sldId id="406" r:id="rId12"/>
    <p:sldId id="408" r:id="rId13"/>
    <p:sldId id="410" r:id="rId14"/>
    <p:sldId id="417" r:id="rId15"/>
    <p:sldId id="403" r:id="rId16"/>
    <p:sldId id="399" r:id="rId17"/>
    <p:sldId id="412" r:id="rId18"/>
    <p:sldId id="384" r:id="rId19"/>
    <p:sldId id="370" r:id="rId20"/>
    <p:sldId id="389" r:id="rId21"/>
    <p:sldId id="390" r:id="rId22"/>
    <p:sldId id="391" r:id="rId23"/>
    <p:sldId id="365" r:id="rId24"/>
    <p:sldId id="366" r:id="rId25"/>
    <p:sldId id="362" r:id="rId26"/>
    <p:sldId id="413" r:id="rId27"/>
    <p:sldId id="376" r:id="rId28"/>
    <p:sldId id="378" r:id="rId29"/>
    <p:sldId id="345" r:id="rId30"/>
    <p:sldId id="364" r:id="rId31"/>
    <p:sldId id="400" r:id="rId32"/>
    <p:sldId id="392" r:id="rId33"/>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D5"/>
    <a:srgbClr val="FFFEF7"/>
    <a:srgbClr val="C0C0C0"/>
    <a:srgbClr val="990033"/>
    <a:srgbClr val="EAEAEA"/>
    <a:srgbClr val="FF9999"/>
    <a:srgbClr val="00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7" autoAdjust="0"/>
  </p:normalViewPr>
  <p:slideViewPr>
    <p:cSldViewPr>
      <p:cViewPr>
        <p:scale>
          <a:sx n="100" d="100"/>
          <a:sy n="100" d="100"/>
        </p:scale>
        <p:origin x="-48" y="-20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34.png"/><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5.wmf"/><Relationship Id="rId3" Type="http://schemas.openxmlformats.org/officeDocument/2006/relationships/image" Target="../media/image75.wmf"/><Relationship Id="rId7" Type="http://schemas.openxmlformats.org/officeDocument/2006/relationships/image" Target="../media/image79.wmf"/><Relationship Id="rId12" Type="http://schemas.openxmlformats.org/officeDocument/2006/relationships/image" Target="../media/image84.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11" Type="http://schemas.openxmlformats.org/officeDocument/2006/relationships/image" Target="../media/image83.w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 Id="rId14"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34.png"/><Relationship Id="rId5" Type="http://schemas.openxmlformats.org/officeDocument/2006/relationships/image" Target="../media/image93.wmf"/><Relationship Id="rId4" Type="http://schemas.openxmlformats.org/officeDocument/2006/relationships/image" Target="../media/image9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image" Target="../media/image138.wmf"/><Relationship Id="rId18" Type="http://schemas.openxmlformats.org/officeDocument/2006/relationships/image" Target="../media/image93.wmf"/><Relationship Id="rId3" Type="http://schemas.openxmlformats.org/officeDocument/2006/relationships/image" Target="../media/image130.wmf"/><Relationship Id="rId7" Type="http://schemas.openxmlformats.org/officeDocument/2006/relationships/image" Target="../media/image134.wmf"/><Relationship Id="rId12" Type="http://schemas.openxmlformats.org/officeDocument/2006/relationships/image" Target="../media/image137.wmf"/><Relationship Id="rId17" Type="http://schemas.openxmlformats.org/officeDocument/2006/relationships/image" Target="../media/image142.wmf"/><Relationship Id="rId2" Type="http://schemas.openxmlformats.org/officeDocument/2006/relationships/image" Target="../media/image129.wmf"/><Relationship Id="rId16" Type="http://schemas.openxmlformats.org/officeDocument/2006/relationships/image" Target="../media/image141.wmf"/><Relationship Id="rId1" Type="http://schemas.openxmlformats.org/officeDocument/2006/relationships/image" Target="../media/image34.png"/><Relationship Id="rId6" Type="http://schemas.openxmlformats.org/officeDocument/2006/relationships/image" Target="../media/image133.wmf"/><Relationship Id="rId11" Type="http://schemas.openxmlformats.org/officeDocument/2006/relationships/image" Target="../media/image92.wmf"/><Relationship Id="rId5" Type="http://schemas.openxmlformats.org/officeDocument/2006/relationships/image" Target="../media/image132.wmf"/><Relationship Id="rId15" Type="http://schemas.openxmlformats.org/officeDocument/2006/relationships/image" Target="../media/image140.wmf"/><Relationship Id="rId10" Type="http://schemas.openxmlformats.org/officeDocument/2006/relationships/image" Target="../media/image91.wmf"/><Relationship Id="rId4" Type="http://schemas.openxmlformats.org/officeDocument/2006/relationships/image" Target="../media/image131.wmf"/><Relationship Id="rId9" Type="http://schemas.openxmlformats.org/officeDocument/2006/relationships/image" Target="../media/image136.wmf"/><Relationship Id="rId14" Type="http://schemas.openxmlformats.org/officeDocument/2006/relationships/image" Target="../media/image13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46.wmf"/><Relationship Id="rId2" Type="http://schemas.openxmlformats.org/officeDocument/2006/relationships/image" Target="../media/image91.wmf"/><Relationship Id="rId1" Type="http://schemas.openxmlformats.org/officeDocument/2006/relationships/image" Target="../media/image34.png"/></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6" Type="http://schemas.openxmlformats.org/officeDocument/2006/relationships/image" Target="../media/image154.wmf"/><Relationship Id="rId5" Type="http://schemas.openxmlformats.org/officeDocument/2006/relationships/image" Target="../media/image153.wmf"/><Relationship Id="rId4" Type="http://schemas.openxmlformats.org/officeDocument/2006/relationships/image" Target="../media/image15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5" Type="http://schemas.openxmlformats.org/officeDocument/2006/relationships/image" Target="../media/image167.wmf"/><Relationship Id="rId4"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2.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1.wmf"/><Relationship Id="rId2" Type="http://schemas.openxmlformats.org/officeDocument/2006/relationships/image" Target="../media/image39.wmf"/><Relationship Id="rId1" Type="http://schemas.openxmlformats.org/officeDocument/2006/relationships/image" Target="../media/image34.png"/><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12" Type="http://schemas.openxmlformats.org/officeDocument/2006/relationships/image" Target="../media/image57.wmf"/><Relationship Id="rId2" Type="http://schemas.openxmlformats.org/officeDocument/2006/relationships/image" Target="../media/image47.wmf"/><Relationship Id="rId1" Type="http://schemas.openxmlformats.org/officeDocument/2006/relationships/image" Target="../media/image34.png"/><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47.wmf"/><Relationship Id="rId4"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657A8B9-3131-4EE5-9066-401FB961CA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D42C78B4-F911-451A-B232-9A941D3A3493}" type="slidenum">
              <a:rPr lang="en-US" smtClean="0">
                <a:latin typeface="Arial" charset="0"/>
              </a:rPr>
              <a:pPr/>
              <a:t>4</a:t>
            </a:fld>
            <a:endParaRPr lang="en-US" smtClean="0">
              <a:latin typeface="Arial" charset="0"/>
            </a:endParaRPr>
          </a:p>
        </p:txBody>
      </p:sp>
      <p:sp>
        <p:nvSpPr>
          <p:cNvPr id="33794" name="Rectangle 2"/>
          <p:cNvSpPr>
            <a:spLocks noGrp="1" noRot="1" noChangeAspect="1" noChangeArrowheads="1" noTextEdit="1"/>
          </p:cNvSpPr>
          <p:nvPr>
            <p:ph type="sldImg"/>
          </p:nvPr>
        </p:nvSpPr>
        <p:spPr>
          <a:xfrm>
            <a:off x="1112838" y="793750"/>
            <a:ext cx="4632325" cy="3206750"/>
          </a:xfrm>
          <a:ln/>
        </p:spPr>
      </p:sp>
      <p:sp>
        <p:nvSpPr>
          <p:cNvPr id="33795" name="Rectangle 3"/>
          <p:cNvSpPr>
            <a:spLocks noGrp="1" noChangeArrowheads="1"/>
          </p:cNvSpPr>
          <p:nvPr>
            <p:ph type="body" idx="1"/>
          </p:nvPr>
        </p:nvSpPr>
        <p:spPr>
          <a:xfrm>
            <a:off x="912813" y="4357688"/>
            <a:ext cx="5032375" cy="4133850"/>
          </a:xfrm>
          <a:noFill/>
          <a:ln/>
        </p:spPr>
        <p:txBody>
          <a:bodyPr/>
          <a:lstStyle/>
          <a:p>
            <a:pPr eaLnBrk="1" hangingPunct="1"/>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B2F5D4-06E8-4404-8B8F-2F1EE37178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DBE92A-02DE-43DD-9FED-75606983A8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5207-547A-4B65-8FE0-4AECCA48DAB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200" y="1600200"/>
            <a:ext cx="43815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200" y="3938588"/>
            <a:ext cx="43815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F7262C0-75DF-4810-AE73-D17DBBDE8C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E0490F-04B3-42C6-AA86-8183B315D0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0FD1B6-5632-45DB-86CB-9F9BE3DE30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18CF2E-7FB1-4756-92BB-64F2F1A783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18391E-0B47-4A99-B899-18F30FB6E4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690C73-4866-4580-B33F-EF3EDD8A5E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E68C10-0BC3-48D9-8DBF-F3DCE4AD27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0867CB-B4CD-4609-9AA8-D8FCF38B62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63A7A5-3AB0-4A5D-9C2B-3F94D64A83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B4C4F54-CF8B-484C-AE2D-FFC5195647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en.wikipedia.org/wiki/File:Monash-shield.png" TargetMode="Externa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6.bin"/><Relationship Id="rId7"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3.jpeg"/><Relationship Id="rId11" Type="http://schemas.openxmlformats.org/officeDocument/2006/relationships/oleObject" Target="../embeddings/oleObject22.bin"/><Relationship Id="rId5" Type="http://schemas.openxmlformats.org/officeDocument/2006/relationships/oleObject" Target="../embeddings/oleObject18.bin"/><Relationship Id="rId10" Type="http://schemas.openxmlformats.org/officeDocument/2006/relationships/oleObject" Target="../embeddings/oleObject21.bin"/><Relationship Id="rId4" Type="http://schemas.openxmlformats.org/officeDocument/2006/relationships/oleObject" Target="../embeddings/oleObject17.bin"/><Relationship Id="rId9"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4.bin"/><Relationship Id="rId11" Type="http://schemas.openxmlformats.org/officeDocument/2006/relationships/oleObject" Target="../embeddings/oleObject29.bin"/><Relationship Id="rId5" Type="http://schemas.openxmlformats.org/officeDocument/2006/relationships/image" Target="../media/image44.jpeg"/><Relationship Id="rId10" Type="http://schemas.openxmlformats.org/officeDocument/2006/relationships/oleObject" Target="../embeddings/oleObject28.bin"/><Relationship Id="rId4" Type="http://schemas.openxmlformats.org/officeDocument/2006/relationships/image" Target="../media/image43.jpeg"/><Relationship Id="rId9"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oleObject" Target="../embeddings/oleObject39.bin"/><Relationship Id="rId3" Type="http://schemas.openxmlformats.org/officeDocument/2006/relationships/oleObject" Target="../embeddings/oleObject30.bin"/><Relationship Id="rId7" Type="http://schemas.openxmlformats.org/officeDocument/2006/relationships/oleObject" Target="../embeddings/oleObject33.bin"/><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5" Type="http://schemas.openxmlformats.org/officeDocument/2006/relationships/oleObject" Target="../embeddings/oleObject41.bin"/><Relationship Id="rId10" Type="http://schemas.openxmlformats.org/officeDocument/2006/relationships/oleObject" Target="../embeddings/oleObject36.bin"/><Relationship Id="rId4" Type="http://schemas.openxmlformats.org/officeDocument/2006/relationships/image" Target="../media/image58.png"/><Relationship Id="rId9" Type="http://schemas.openxmlformats.org/officeDocument/2006/relationships/oleObject" Target="../embeddings/oleObject35.bin"/><Relationship Id="rId14" Type="http://schemas.openxmlformats.org/officeDocument/2006/relationships/oleObject" Target="../embeddings/oleObject40.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50.bin"/><Relationship Id="rId5" Type="http://schemas.openxmlformats.org/officeDocument/2006/relationships/oleObject" Target="../embeddings/oleObject49.bin"/><Relationship Id="rId10" Type="http://schemas.openxmlformats.org/officeDocument/2006/relationships/oleObject" Target="../embeddings/oleObject54.bin"/><Relationship Id="rId4" Type="http://schemas.openxmlformats.org/officeDocument/2006/relationships/oleObject" Target="../embeddings/oleObject48.bin"/><Relationship Id="rId9" Type="http://schemas.openxmlformats.org/officeDocument/2006/relationships/oleObject" Target="../embeddings/oleObject53.bin"/></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55.bin"/><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oleObject" Target="../embeddings/oleObject66.bin"/><Relationship Id="rId18" Type="http://schemas.openxmlformats.org/officeDocument/2006/relationships/image" Target="../media/image88.jpeg"/><Relationship Id="rId3" Type="http://schemas.openxmlformats.org/officeDocument/2006/relationships/image" Target="../media/image87.png"/><Relationship Id="rId7" Type="http://schemas.openxmlformats.org/officeDocument/2006/relationships/oleObject" Target="../embeddings/oleObject60.bin"/><Relationship Id="rId12" Type="http://schemas.openxmlformats.org/officeDocument/2006/relationships/oleObject" Target="../embeddings/oleObject65.bin"/><Relationship Id="rId17" Type="http://schemas.openxmlformats.org/officeDocument/2006/relationships/oleObject" Target="../embeddings/oleObject70.bin"/><Relationship Id="rId2" Type="http://schemas.openxmlformats.org/officeDocument/2006/relationships/slideLayout" Target="../slideLayouts/slideLayout7.xml"/><Relationship Id="rId16" Type="http://schemas.openxmlformats.org/officeDocument/2006/relationships/oleObject" Target="../embeddings/oleObject69.bin"/><Relationship Id="rId20" Type="http://schemas.openxmlformats.org/officeDocument/2006/relationships/image" Target="../media/image89.jpeg"/><Relationship Id="rId1" Type="http://schemas.openxmlformats.org/officeDocument/2006/relationships/vmlDrawing" Target="../drawings/vmlDrawing13.vml"/><Relationship Id="rId6" Type="http://schemas.openxmlformats.org/officeDocument/2006/relationships/oleObject" Target="../embeddings/oleObject59.bin"/><Relationship Id="rId11" Type="http://schemas.openxmlformats.org/officeDocument/2006/relationships/oleObject" Target="../embeddings/oleObject64.bin"/><Relationship Id="rId5" Type="http://schemas.openxmlformats.org/officeDocument/2006/relationships/oleObject" Target="../embeddings/oleObject58.bin"/><Relationship Id="rId15" Type="http://schemas.openxmlformats.org/officeDocument/2006/relationships/oleObject" Target="../embeddings/oleObject68.bin"/><Relationship Id="rId10" Type="http://schemas.openxmlformats.org/officeDocument/2006/relationships/oleObject" Target="../embeddings/oleObject63.bin"/><Relationship Id="rId19" Type="http://schemas.openxmlformats.org/officeDocument/2006/relationships/hyperlink" Target="http://today.brown.edu/files/imagecache/main_image/article_images/07-088a.jpg" TargetMode="External"/><Relationship Id="rId4" Type="http://schemas.openxmlformats.org/officeDocument/2006/relationships/oleObject" Target="../embeddings/oleObject57.bin"/><Relationship Id="rId9" Type="http://schemas.openxmlformats.org/officeDocument/2006/relationships/oleObject" Target="../embeddings/oleObject62.bin"/><Relationship Id="rId14" Type="http://schemas.openxmlformats.org/officeDocument/2006/relationships/oleObject" Target="../embeddings/oleObject6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7" Type="http://schemas.openxmlformats.org/officeDocument/2006/relationships/image" Target="../media/image95.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71.bin"/><Relationship Id="rId11" Type="http://schemas.openxmlformats.org/officeDocument/2006/relationships/oleObject" Target="../embeddings/oleObject75.bin"/><Relationship Id="rId5" Type="http://schemas.openxmlformats.org/officeDocument/2006/relationships/image" Target="../media/image94.jpeg"/><Relationship Id="rId10" Type="http://schemas.openxmlformats.org/officeDocument/2006/relationships/oleObject" Target="../embeddings/oleObject74.bin"/><Relationship Id="rId4" Type="http://schemas.openxmlformats.org/officeDocument/2006/relationships/image" Target="../media/image35.jpeg"/><Relationship Id="rId9" Type="http://schemas.openxmlformats.org/officeDocument/2006/relationships/oleObject" Target="../embeddings/oleObject7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hyperlink" Target="http://en.wikipedia.org/wiki/Image:Helmholtz.jpg" TargetMode="Externa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oleObject" Target="../embeddings/oleObject1.bin"/><Relationship Id="rId4" Type="http://schemas.openxmlformats.org/officeDocument/2006/relationships/image" Target="../media/image7.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slideLayout" Target="../slideLayouts/slideLayout7.xml"/><Relationship Id="rId7" Type="http://schemas.openxmlformats.org/officeDocument/2006/relationships/hyperlink" Target="http://www.flickr.com/photos/jamuudsen/145813811/" TargetMode="External"/><Relationship Id="rId2" Type="http://schemas.openxmlformats.org/officeDocument/2006/relationships/audio" Target="../media/audio1.wav"/><Relationship Id="rId1" Type="http://schemas.openxmlformats.org/officeDocument/2006/relationships/vmlDrawing" Target="../drawings/vmlDrawing16.vml"/><Relationship Id="rId6" Type="http://schemas.openxmlformats.org/officeDocument/2006/relationships/image" Target="../media/image98.jpeg"/><Relationship Id="rId5" Type="http://schemas.openxmlformats.org/officeDocument/2006/relationships/oleObject" Target="../embeddings/oleObject77.bin"/><Relationship Id="rId10" Type="http://schemas.openxmlformats.org/officeDocument/2006/relationships/image" Target="../media/image101.png"/><Relationship Id="rId4" Type="http://schemas.openxmlformats.org/officeDocument/2006/relationships/image" Target="../media/image97.png"/><Relationship Id="rId9" Type="http://schemas.openxmlformats.org/officeDocument/2006/relationships/image" Target="../media/image100.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107.jpeg"/><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80.bin"/><Relationship Id="rId5" Type="http://schemas.openxmlformats.org/officeDocument/2006/relationships/oleObject" Target="../embeddings/oleObject79.bin"/><Relationship Id="rId10" Type="http://schemas.openxmlformats.org/officeDocument/2006/relationships/image" Target="../media/image97.png"/><Relationship Id="rId4" Type="http://schemas.openxmlformats.org/officeDocument/2006/relationships/oleObject" Target="../embeddings/oleObject78.bin"/><Relationship Id="rId9" Type="http://schemas.openxmlformats.org/officeDocument/2006/relationships/image" Target="../media/image108.png"/></Relationships>
</file>

<file path=ppt/slides/_rels/slide22.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01.png"/><Relationship Id="rId3" Type="http://schemas.openxmlformats.org/officeDocument/2006/relationships/audio" Target="../media/audio1.wav"/><Relationship Id="rId7" Type="http://schemas.openxmlformats.org/officeDocument/2006/relationships/image" Target="../media/image100.png"/><Relationship Id="rId12" Type="http://schemas.openxmlformats.org/officeDocument/2006/relationships/image" Target="../media/image115.png"/><Relationship Id="rId2" Type="http://schemas.openxmlformats.org/officeDocument/2006/relationships/audio" Target="../media/audio2.wav"/><Relationship Id="rId16" Type="http://schemas.openxmlformats.org/officeDocument/2006/relationships/oleObject" Target="../embeddings/oleObject84.bin"/><Relationship Id="rId1" Type="http://schemas.openxmlformats.org/officeDocument/2006/relationships/vmlDrawing" Target="../drawings/vmlDrawing18.vml"/><Relationship Id="rId6" Type="http://schemas.openxmlformats.org/officeDocument/2006/relationships/image" Target="../media/image111.png"/><Relationship Id="rId11" Type="http://schemas.openxmlformats.org/officeDocument/2006/relationships/image" Target="../media/image114.png"/><Relationship Id="rId5" Type="http://schemas.openxmlformats.org/officeDocument/2006/relationships/slideLayout" Target="../slideLayouts/slideLayout7.xml"/><Relationship Id="rId15" Type="http://schemas.openxmlformats.org/officeDocument/2006/relationships/oleObject" Target="../embeddings/oleObject83.bin"/><Relationship Id="rId10" Type="http://schemas.openxmlformats.org/officeDocument/2006/relationships/image" Target="../media/image113.jpeg"/><Relationship Id="rId4" Type="http://schemas.openxmlformats.org/officeDocument/2006/relationships/audio" Target="../media/audio3.wav"/><Relationship Id="rId9" Type="http://schemas.openxmlformats.org/officeDocument/2006/relationships/hyperlink" Target="http://www.flickr.com/photos/jamuudsen/145813811/" TargetMode="External"/><Relationship Id="rId14" Type="http://schemas.openxmlformats.org/officeDocument/2006/relationships/image" Target="../media/image116.png"/></Relationships>
</file>

<file path=ppt/slides/_rels/slide2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slideLayout" Target="../slideLayouts/slideLayout7.xml"/><Relationship Id="rId7" Type="http://schemas.openxmlformats.org/officeDocument/2006/relationships/image" Target="../media/image118.jpeg"/><Relationship Id="rId2" Type="http://schemas.openxmlformats.org/officeDocument/2006/relationships/audio" Target="../media/audio4.wav"/><Relationship Id="rId1" Type="http://schemas.openxmlformats.org/officeDocument/2006/relationships/vmlDrawing" Target="../drawings/vmlDrawing19.vml"/><Relationship Id="rId6" Type="http://schemas.openxmlformats.org/officeDocument/2006/relationships/hyperlink" Target="http://www.flickr.com/photos/jamuudsen/145813811/" TargetMode="External"/><Relationship Id="rId5" Type="http://schemas.openxmlformats.org/officeDocument/2006/relationships/image" Target="../media/image97.png"/><Relationship Id="rId10" Type="http://schemas.openxmlformats.org/officeDocument/2006/relationships/image" Target="../media/image120.png"/><Relationship Id="rId4" Type="http://schemas.openxmlformats.org/officeDocument/2006/relationships/image" Target="../media/image98.jpeg"/><Relationship Id="rId9" Type="http://schemas.openxmlformats.org/officeDocument/2006/relationships/oleObject" Target="../embeddings/oleObject85.bin"/></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26.png"/><Relationship Id="rId3" Type="http://schemas.openxmlformats.org/officeDocument/2006/relationships/audio" Target="../media/audio7.wav"/><Relationship Id="rId7" Type="http://schemas.openxmlformats.org/officeDocument/2006/relationships/image" Target="../media/image123.png"/><Relationship Id="rId12" Type="http://schemas.openxmlformats.org/officeDocument/2006/relationships/image" Target="../media/image113.jpeg"/><Relationship Id="rId2" Type="http://schemas.openxmlformats.org/officeDocument/2006/relationships/audio" Target="../media/audio6.wav"/><Relationship Id="rId1" Type="http://schemas.openxmlformats.org/officeDocument/2006/relationships/audio" Target="../media/audio5.wav"/><Relationship Id="rId6" Type="http://schemas.openxmlformats.org/officeDocument/2006/relationships/image" Target="../media/image122.png"/><Relationship Id="rId11" Type="http://schemas.openxmlformats.org/officeDocument/2006/relationships/hyperlink" Target="http://www.flickr.com/photos/jamuudsen/145813811/" TargetMode="External"/><Relationship Id="rId5" Type="http://schemas.openxmlformats.org/officeDocument/2006/relationships/image" Target="../media/image121.png"/><Relationship Id="rId15" Type="http://schemas.openxmlformats.org/officeDocument/2006/relationships/image" Target="../media/image128.png"/><Relationship Id="rId10" Type="http://schemas.openxmlformats.org/officeDocument/2006/relationships/image" Target="../media/image125.jpeg"/><Relationship Id="rId4" Type="http://schemas.openxmlformats.org/officeDocument/2006/relationships/slideLayout" Target="../slideLayouts/slideLayout7.xml"/><Relationship Id="rId9" Type="http://schemas.openxmlformats.org/officeDocument/2006/relationships/image" Target="../media/image124.jpeg"/><Relationship Id="rId14" Type="http://schemas.openxmlformats.org/officeDocument/2006/relationships/image" Target="../media/image127.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oleObject" Target="../embeddings/oleObject92.bin"/><Relationship Id="rId18" Type="http://schemas.openxmlformats.org/officeDocument/2006/relationships/oleObject" Target="../embeddings/oleObject97.bin"/><Relationship Id="rId26" Type="http://schemas.openxmlformats.org/officeDocument/2006/relationships/oleObject" Target="../embeddings/oleObject102.bin"/><Relationship Id="rId3" Type="http://schemas.openxmlformats.org/officeDocument/2006/relationships/slideLayout" Target="../slideLayouts/slideLayout7.xml"/><Relationship Id="rId21"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7" Type="http://schemas.openxmlformats.org/officeDocument/2006/relationships/oleObject" Target="../embeddings/oleObject87.bin"/><Relationship Id="rId12" Type="http://schemas.openxmlformats.org/officeDocument/2006/relationships/image" Target="../media/image144.jpeg"/><Relationship Id="rId17" Type="http://schemas.openxmlformats.org/officeDocument/2006/relationships/oleObject" Target="../embeddings/oleObject96.bin"/><Relationship Id="rId25" Type="http://schemas.openxmlformats.org/officeDocument/2006/relationships/oleObject" Target="../embeddings/oleObject101.bin"/><Relationship Id="rId2" Type="http://schemas.openxmlformats.org/officeDocument/2006/relationships/video" Target="file:///H:\Talks\Free%20energy\reaching.avi" TargetMode="External"/><Relationship Id="rId16" Type="http://schemas.openxmlformats.org/officeDocument/2006/relationships/oleObject" Target="../embeddings/oleObject95.bin"/><Relationship Id="rId20" Type="http://schemas.openxmlformats.org/officeDocument/2006/relationships/oleObject" Target="../embeddings/oleObject99.bin"/><Relationship Id="rId1" Type="http://schemas.openxmlformats.org/officeDocument/2006/relationships/vmlDrawing" Target="../drawings/vmlDrawing20.vml"/><Relationship Id="rId6" Type="http://schemas.openxmlformats.org/officeDocument/2006/relationships/image" Target="../media/image94.jpeg"/><Relationship Id="rId11" Type="http://schemas.openxmlformats.org/officeDocument/2006/relationships/oleObject" Target="../embeddings/oleObject91.bin"/><Relationship Id="rId24" Type="http://schemas.openxmlformats.org/officeDocument/2006/relationships/oleObject" Target="../embeddings/oleObject100.bin"/><Relationship Id="rId5" Type="http://schemas.openxmlformats.org/officeDocument/2006/relationships/image" Target="../media/image143.png"/><Relationship Id="rId15" Type="http://schemas.openxmlformats.org/officeDocument/2006/relationships/oleObject" Target="../embeddings/oleObject94.bin"/><Relationship Id="rId23" Type="http://schemas.openxmlformats.org/officeDocument/2006/relationships/image" Target="../media/image145.jpeg"/><Relationship Id="rId10" Type="http://schemas.openxmlformats.org/officeDocument/2006/relationships/oleObject" Target="../embeddings/oleObject90.bin"/><Relationship Id="rId19" Type="http://schemas.openxmlformats.org/officeDocument/2006/relationships/oleObject" Target="../embeddings/oleObject98.bin"/><Relationship Id="rId4" Type="http://schemas.openxmlformats.org/officeDocument/2006/relationships/oleObject" Target="../embeddings/oleObject86.bin"/><Relationship Id="rId9" Type="http://schemas.openxmlformats.org/officeDocument/2006/relationships/oleObject" Target="../embeddings/oleObject89.bin"/><Relationship Id="rId14" Type="http://schemas.openxmlformats.org/officeDocument/2006/relationships/oleObject" Target="../embeddings/oleObject93.bin"/><Relationship Id="rId22" Type="http://schemas.openxmlformats.org/officeDocument/2006/relationships/image" Target="../media/image35.jpeg"/><Relationship Id="rId27" Type="http://schemas.openxmlformats.org/officeDocument/2006/relationships/oleObject" Target="../embeddings/oleObject10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slideLayout" Target="../slideLayouts/slideLayout7.xml"/><Relationship Id="rId7" Type="http://schemas.openxmlformats.org/officeDocument/2006/relationships/image" Target="../media/image147.png"/><Relationship Id="rId12" Type="http://schemas.openxmlformats.org/officeDocument/2006/relationships/image" Target="../media/image148.jpeg"/><Relationship Id="rId2" Type="http://schemas.openxmlformats.org/officeDocument/2006/relationships/video" Target="file:///H:\Talks\Free%20energy\writing.avi" TargetMode="External"/><Relationship Id="rId1" Type="http://schemas.openxmlformats.org/officeDocument/2006/relationships/vmlDrawing" Target="../drawings/vmlDrawing21.vml"/><Relationship Id="rId6" Type="http://schemas.openxmlformats.org/officeDocument/2006/relationships/image" Target="../media/image35.jpeg"/><Relationship Id="rId11" Type="http://schemas.openxmlformats.org/officeDocument/2006/relationships/image" Target="../media/image144.jpeg"/><Relationship Id="rId5"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10" Type="http://schemas.openxmlformats.org/officeDocument/2006/relationships/oleObject" Target="../embeddings/oleObject106.bin"/><Relationship Id="rId4" Type="http://schemas.openxmlformats.org/officeDocument/2006/relationships/oleObject" Target="../embeddings/oleObject104.bin"/><Relationship Id="rId9" Type="http://schemas.openxmlformats.org/officeDocument/2006/relationships/image" Target="../media/image97.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58.jpeg"/><Relationship Id="rId3" Type="http://schemas.openxmlformats.org/officeDocument/2006/relationships/image" Target="../media/image155.png"/><Relationship Id="rId7" Type="http://schemas.openxmlformats.org/officeDocument/2006/relationships/oleObject" Target="../embeddings/oleObject109.bin"/><Relationship Id="rId12" Type="http://schemas.openxmlformats.org/officeDocument/2006/relationships/hyperlink" Target="http://upload.wikimedia.org/wikipedia/commons/d/d7/Max_planck.jpg" TargetMode="Externa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08.bin"/><Relationship Id="rId11" Type="http://schemas.openxmlformats.org/officeDocument/2006/relationships/image" Target="../media/image157.jpeg"/><Relationship Id="rId5" Type="http://schemas.openxmlformats.org/officeDocument/2006/relationships/image" Target="../media/image156.jpeg"/><Relationship Id="rId10" Type="http://schemas.openxmlformats.org/officeDocument/2006/relationships/oleObject" Target="../embeddings/oleObject112.bin"/><Relationship Id="rId4" Type="http://schemas.openxmlformats.org/officeDocument/2006/relationships/oleObject" Target="../embeddings/oleObject107.bin"/><Relationship Id="rId9" Type="http://schemas.openxmlformats.org/officeDocument/2006/relationships/oleObject" Target="../embeddings/oleObject111.bin"/><Relationship Id="rId14" Type="http://schemas.openxmlformats.org/officeDocument/2006/relationships/image" Target="../media/image159.jpeg"/></Relationships>
</file>

<file path=ppt/slides/_rels/slide2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1.xml"/><Relationship Id="rId4" Type="http://schemas.openxmlformats.org/officeDocument/2006/relationships/image" Target="../media/image159.jpeg"/></Relationships>
</file>

<file path=ppt/slides/_rels/slide29.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slideLayout" Target="../slideLayouts/slideLayout7.xml"/><Relationship Id="rId1" Type="http://schemas.openxmlformats.org/officeDocument/2006/relationships/video" Target="file:///H:\Talks\Free%20energy\mountaincar.avi" TargetMode="External"/><Relationship Id="rId4" Type="http://schemas.openxmlformats.org/officeDocument/2006/relationships/image" Target="../media/image15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slideLayout" Target="../slideLayouts/slideLayout7.xml"/><Relationship Id="rId1" Type="http://schemas.openxmlformats.org/officeDocument/2006/relationships/video" Target="file:///H:\Talks\Free%20energy\sims_evolved_virtual_creatures_1994.mpe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68.jpeg"/><Relationship Id="rId3" Type="http://schemas.openxmlformats.org/officeDocument/2006/relationships/oleObject" Target="../embeddings/oleObject113.bin"/><Relationship Id="rId7" Type="http://schemas.openxmlformats.org/officeDocument/2006/relationships/oleObject" Target="../embeddings/oleObject117.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oleObject" Target="../embeddings/oleObject116.bin"/><Relationship Id="rId11" Type="http://schemas.openxmlformats.org/officeDocument/2006/relationships/image" Target="../media/image171.jpeg"/><Relationship Id="rId5" Type="http://schemas.openxmlformats.org/officeDocument/2006/relationships/oleObject" Target="../embeddings/oleObject115.bin"/><Relationship Id="rId10" Type="http://schemas.openxmlformats.org/officeDocument/2006/relationships/image" Target="../media/image170.jpeg"/><Relationship Id="rId4" Type="http://schemas.openxmlformats.org/officeDocument/2006/relationships/oleObject" Target="../embeddings/oleObject114.bin"/><Relationship Id="rId9" Type="http://schemas.openxmlformats.org/officeDocument/2006/relationships/image" Target="../media/image169.pn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ideo" Target="file:///H:\Talks\Free%20energy\starlingspring.mpg"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4.bin"/><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hyperlink" Target="http://wallpaper-s.org/90__Flock_of_Birds_Widescreen.htm" TargetMode="External"/><Relationship Id="rId4" Type="http://schemas.openxmlformats.org/officeDocument/2006/relationships/image" Target="../media/image23.jpeg"/><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7.xml"/><Relationship Id="rId7" Type="http://schemas.openxmlformats.org/officeDocument/2006/relationships/oleObject" Target="../embeddings/oleObject9.bin"/><Relationship Id="rId2" Type="http://schemas.openxmlformats.org/officeDocument/2006/relationships/video" Target="file:///H:\Talks\Free%20energy\khi_boulders.mpeg" TargetMode="Externa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image" Target="../media/image31.png"/><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9" descr="Parchment"/>
          <p:cNvSpPr>
            <a:spLocks noChangeArrowheads="1"/>
          </p:cNvSpPr>
          <p:nvPr/>
        </p:nvSpPr>
        <p:spPr bwMode="auto">
          <a:xfrm>
            <a:off x="344488" y="436563"/>
            <a:ext cx="9217025" cy="1552575"/>
          </a:xfrm>
          <a:prstGeom prst="rect">
            <a:avLst/>
          </a:prstGeom>
          <a:blipFill dpi="0" rotWithShape="1">
            <a:blip r:embed="rId2"/>
            <a:srcRect/>
            <a:tile tx="0" ty="0" sx="100000" sy="100000" flip="none" algn="tl"/>
          </a:blipFill>
          <a:ln w="9525">
            <a:noFill/>
            <a:miter lim="800000"/>
            <a:headEnd/>
            <a:tailEnd/>
          </a:ln>
        </p:spPr>
        <p:txBody>
          <a:bodyPr anchor="ctr">
            <a:spAutoFit/>
          </a:bodyPr>
          <a:lstStyle/>
          <a:p>
            <a:pPr algn="ctr"/>
            <a:endParaRPr lang="en-US" sz="1200" b="1"/>
          </a:p>
          <a:p>
            <a:pPr algn="ctr"/>
            <a:r>
              <a:rPr lang="en-US" sz="1200" b="1"/>
              <a:t>Free Energy Workshop - 28th of October:</a:t>
            </a:r>
          </a:p>
          <a:p>
            <a:pPr algn="ctr"/>
            <a:r>
              <a:rPr lang="en-US" sz="1200"/>
              <a:t>From the free energy principle to experimental neuroscience, and back</a:t>
            </a:r>
          </a:p>
          <a:p>
            <a:pPr algn="ctr"/>
            <a:r>
              <a:rPr lang="en-US" sz="1400"/>
              <a:t> </a:t>
            </a:r>
          </a:p>
          <a:p>
            <a:pPr algn="ctr"/>
            <a:r>
              <a:rPr lang="en-US">
                <a:solidFill>
                  <a:schemeClr val="accent2"/>
                </a:solidFill>
              </a:rPr>
              <a:t> </a:t>
            </a:r>
            <a:r>
              <a:rPr lang="en-US" sz="2000">
                <a:solidFill>
                  <a:srgbClr val="990033"/>
                </a:solidFill>
              </a:rPr>
              <a:t>The Bayesian brain, surprise and free-energy</a:t>
            </a:r>
            <a:endParaRPr lang="en-GB" sz="2000">
              <a:solidFill>
                <a:srgbClr val="990033"/>
              </a:solidFill>
            </a:endParaRPr>
          </a:p>
          <a:p>
            <a:pPr algn="ctr"/>
            <a:r>
              <a:rPr lang="en-GB" sz="1200"/>
              <a:t>Karl Friston, Wellcome Centre for Neuroimaging, UCL</a:t>
            </a:r>
            <a:endParaRPr lang="en-US" sz="1200">
              <a:solidFill>
                <a:schemeClr val="accent2"/>
              </a:solidFill>
            </a:endParaRPr>
          </a:p>
          <a:p>
            <a:pPr algn="ctr"/>
            <a:endParaRPr lang="en-US" sz="1400">
              <a:solidFill>
                <a:schemeClr val="accent2"/>
              </a:solidFill>
            </a:endParaRPr>
          </a:p>
        </p:txBody>
      </p:sp>
      <p:sp>
        <p:nvSpPr>
          <p:cNvPr id="15361" name="Rectangle 9"/>
          <p:cNvSpPr>
            <a:spLocks noChangeArrowheads="1"/>
          </p:cNvSpPr>
          <p:nvPr/>
        </p:nvSpPr>
        <p:spPr bwMode="auto">
          <a:xfrm>
            <a:off x="1857375" y="2276475"/>
            <a:ext cx="6048375" cy="366713"/>
          </a:xfrm>
          <a:prstGeom prst="rect">
            <a:avLst/>
          </a:prstGeom>
          <a:noFill/>
          <a:ln w="9525">
            <a:noFill/>
            <a:miter lim="800000"/>
            <a:headEnd/>
            <a:tailEnd/>
          </a:ln>
        </p:spPr>
        <p:txBody>
          <a:bodyPr>
            <a:spAutoFit/>
          </a:bodyPr>
          <a:lstStyle/>
          <a:p>
            <a:pPr algn="ctr"/>
            <a:r>
              <a:rPr lang="en-US">
                <a:solidFill>
                  <a:srgbClr val="990033"/>
                </a:solidFill>
              </a:rPr>
              <a:t>Abstract</a:t>
            </a:r>
            <a:endParaRPr lang="en-GB">
              <a:solidFill>
                <a:srgbClr val="990033"/>
              </a:solidFill>
            </a:endParaRPr>
          </a:p>
        </p:txBody>
      </p:sp>
      <p:pic>
        <p:nvPicPr>
          <p:cNvPr id="15362" name="Picture 10"/>
          <p:cNvPicPr>
            <a:picLocks noChangeAspect="1" noChangeArrowheads="1"/>
          </p:cNvPicPr>
          <p:nvPr/>
        </p:nvPicPr>
        <p:blipFill>
          <a:blip r:embed="rId3"/>
          <a:srcRect/>
          <a:stretch>
            <a:fillRect/>
          </a:stretch>
        </p:blipFill>
        <p:spPr bwMode="auto">
          <a:xfrm>
            <a:off x="8410575" y="620713"/>
            <a:ext cx="982663" cy="1143000"/>
          </a:xfrm>
          <a:prstGeom prst="rect">
            <a:avLst/>
          </a:prstGeom>
          <a:noFill/>
          <a:ln w="12700">
            <a:noFill/>
            <a:miter lim="800000"/>
            <a:headEnd/>
            <a:tailEnd/>
          </a:ln>
        </p:spPr>
      </p:pic>
      <p:sp>
        <p:nvSpPr>
          <p:cNvPr id="15363" name="Rectangle 11"/>
          <p:cNvSpPr>
            <a:spLocks noChangeArrowheads="1"/>
          </p:cNvSpPr>
          <p:nvPr/>
        </p:nvSpPr>
        <p:spPr bwMode="auto">
          <a:xfrm>
            <a:off x="1928813" y="2860675"/>
            <a:ext cx="5976937" cy="3070225"/>
          </a:xfrm>
          <a:prstGeom prst="rect">
            <a:avLst/>
          </a:prstGeom>
          <a:noFill/>
          <a:ln w="9525">
            <a:noFill/>
            <a:miter lim="800000"/>
            <a:headEnd/>
            <a:tailEnd/>
          </a:ln>
        </p:spPr>
        <p:txBody>
          <a:bodyPr anchor="ctr">
            <a:spAutoFit/>
          </a:bodyPr>
          <a:lstStyle/>
          <a:p>
            <a:r>
              <a:rPr lang="en-US" sz="1400">
                <a:solidFill>
                  <a:srgbClr val="990033"/>
                </a:solidFill>
              </a:rPr>
              <a:t>Value-learning and perceptual learning have been an important focus over the past decade, attracting the concerted attention of experimental psychologists, neurobiologists and the machine learning community. Despite some formal connections; e.g., the role of prediction error in optimizing some function of sensory states, both fields have developed their own rhetoric and postulates. In work, we show that perception is, literally, an integral part of value learning; in the sense that it is necessary to integrate out dependencies on the inferred causes of sensory information. This enables the value of sensory trajectories to be optimized through action. Furthermore, we show that acting to optimize value and perception are two aspects of exactly the same principle; namely the minimization of a quantity (free-energy) that bounds the probability of sensations, given a particular agent or phenotype. This principle can be derived, in a straightforward way, from the very existence of biological agents, by considering the probabilistic behavior of an ensemble of agents belonging to the same class. Put simply, we sample the world to maximize the evidence for our existence </a:t>
            </a:r>
          </a:p>
        </p:txBody>
      </p:sp>
      <p:pic>
        <p:nvPicPr>
          <p:cNvPr id="15367" name="Picture 7" descr="Monash University Crest">
            <a:hlinkClick r:id="rId4" tooltip="Monash University Crest"/>
          </p:cNvPr>
          <p:cNvPicPr>
            <a:picLocks noChangeAspect="1" noChangeArrowheads="1"/>
          </p:cNvPicPr>
          <p:nvPr/>
        </p:nvPicPr>
        <p:blipFill>
          <a:blip r:embed="rId5"/>
          <a:srcRect/>
          <a:stretch>
            <a:fillRect/>
          </a:stretch>
        </p:blipFill>
        <p:spPr bwMode="auto">
          <a:xfrm>
            <a:off x="488950" y="606425"/>
            <a:ext cx="1217613" cy="13096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44" name="Rectangle 16"/>
          <p:cNvSpPr>
            <a:spLocks noChangeArrowheads="1"/>
          </p:cNvSpPr>
          <p:nvPr/>
        </p:nvSpPr>
        <p:spPr bwMode="auto">
          <a:xfrm>
            <a:off x="992188" y="4149725"/>
            <a:ext cx="3671887" cy="1943100"/>
          </a:xfrm>
          <a:prstGeom prst="rect">
            <a:avLst/>
          </a:prstGeom>
          <a:solidFill>
            <a:schemeClr val="tx2"/>
          </a:solidFill>
          <a:ln w="12700">
            <a:solidFill>
              <a:schemeClr val="tx1"/>
            </a:solidFill>
            <a:miter lim="800000"/>
            <a:headEnd/>
            <a:tailEnd/>
          </a:ln>
        </p:spPr>
        <p:txBody>
          <a:bodyPr wrap="none" anchor="ctr"/>
          <a:lstStyle/>
          <a:p>
            <a:endParaRPr lang="en-GB">
              <a:latin typeface="Arial" charset="0"/>
            </a:endParaRPr>
          </a:p>
        </p:txBody>
      </p:sp>
      <p:sp>
        <p:nvSpPr>
          <p:cNvPr id="226345" name="Text Box 17"/>
          <p:cNvSpPr txBox="1">
            <a:spLocks noChangeArrowheads="1"/>
          </p:cNvSpPr>
          <p:nvPr/>
        </p:nvSpPr>
        <p:spPr bwMode="auto">
          <a:xfrm>
            <a:off x="1208088" y="4222750"/>
            <a:ext cx="3240087" cy="336550"/>
          </a:xfrm>
          <a:prstGeom prst="rect">
            <a:avLst/>
          </a:prstGeom>
          <a:noFill/>
          <a:ln w="9525">
            <a:noFill/>
            <a:miter lim="800000"/>
            <a:headEnd/>
            <a:tailEnd/>
          </a:ln>
        </p:spPr>
        <p:txBody>
          <a:bodyPr>
            <a:spAutoFit/>
          </a:bodyPr>
          <a:lstStyle/>
          <a:p>
            <a:pPr algn="ctr"/>
            <a:r>
              <a:rPr lang="en-GB" sz="1600">
                <a:solidFill>
                  <a:schemeClr val="bg1"/>
                </a:solidFill>
              </a:rPr>
              <a:t>Action to minimise a bound on surprise</a:t>
            </a:r>
          </a:p>
        </p:txBody>
      </p:sp>
      <p:sp>
        <p:nvSpPr>
          <p:cNvPr id="226346" name="Rectangle 18"/>
          <p:cNvSpPr>
            <a:spLocks noChangeArrowheads="1"/>
          </p:cNvSpPr>
          <p:nvPr/>
        </p:nvSpPr>
        <p:spPr bwMode="auto">
          <a:xfrm>
            <a:off x="5168900" y="4149725"/>
            <a:ext cx="3671888" cy="1943100"/>
          </a:xfrm>
          <a:prstGeom prst="rect">
            <a:avLst/>
          </a:prstGeom>
          <a:solidFill>
            <a:srgbClr val="990033"/>
          </a:solidFill>
          <a:ln w="12700">
            <a:solidFill>
              <a:srgbClr val="990033"/>
            </a:solidFill>
            <a:miter lim="800000"/>
            <a:headEnd/>
            <a:tailEnd/>
          </a:ln>
        </p:spPr>
        <p:txBody>
          <a:bodyPr wrap="none" anchor="ctr"/>
          <a:lstStyle/>
          <a:p>
            <a:endParaRPr lang="en-GB">
              <a:latin typeface="Arial" charset="0"/>
            </a:endParaRPr>
          </a:p>
        </p:txBody>
      </p:sp>
      <p:sp>
        <p:nvSpPr>
          <p:cNvPr id="226347" name="Text Box 19"/>
          <p:cNvSpPr txBox="1">
            <a:spLocks noChangeArrowheads="1"/>
          </p:cNvSpPr>
          <p:nvPr/>
        </p:nvSpPr>
        <p:spPr bwMode="auto">
          <a:xfrm>
            <a:off x="5313363" y="4222750"/>
            <a:ext cx="3240087" cy="336550"/>
          </a:xfrm>
          <a:prstGeom prst="rect">
            <a:avLst/>
          </a:prstGeom>
          <a:noFill/>
          <a:ln w="9525">
            <a:noFill/>
            <a:miter lim="800000"/>
            <a:headEnd/>
            <a:tailEnd/>
          </a:ln>
        </p:spPr>
        <p:txBody>
          <a:bodyPr>
            <a:spAutoFit/>
          </a:bodyPr>
          <a:lstStyle/>
          <a:p>
            <a:pPr algn="ctr"/>
            <a:r>
              <a:rPr lang="en-GB" sz="1600">
                <a:solidFill>
                  <a:schemeClr val="bg1"/>
                </a:solidFill>
              </a:rPr>
              <a:t>Perception to optimise the bound</a:t>
            </a:r>
          </a:p>
        </p:txBody>
      </p:sp>
      <p:sp>
        <p:nvSpPr>
          <p:cNvPr id="226348" name="Line 20"/>
          <p:cNvSpPr>
            <a:spLocks noChangeShapeType="1"/>
          </p:cNvSpPr>
          <p:nvPr/>
        </p:nvSpPr>
        <p:spPr bwMode="auto">
          <a:xfrm flipH="1">
            <a:off x="4664075" y="5157788"/>
            <a:ext cx="504825" cy="0"/>
          </a:xfrm>
          <a:prstGeom prst="line">
            <a:avLst/>
          </a:prstGeom>
          <a:noFill/>
          <a:ln w="76200">
            <a:solidFill>
              <a:srgbClr val="990033"/>
            </a:solidFill>
            <a:round/>
            <a:headEnd/>
            <a:tailEnd type="triangle" w="med" len="med"/>
          </a:ln>
        </p:spPr>
        <p:txBody>
          <a:bodyPr/>
          <a:lstStyle/>
          <a:p>
            <a:endParaRPr lang="en-US"/>
          </a:p>
        </p:txBody>
      </p:sp>
      <p:graphicFrame>
        <p:nvGraphicFramePr>
          <p:cNvPr id="226329" name="Object 22"/>
          <p:cNvGraphicFramePr>
            <a:graphicFrameLocks noChangeAspect="1"/>
          </p:cNvGraphicFramePr>
          <p:nvPr/>
        </p:nvGraphicFramePr>
        <p:xfrm>
          <a:off x="1208088" y="4725988"/>
          <a:ext cx="3278187" cy="1141412"/>
        </p:xfrm>
        <a:graphic>
          <a:graphicData uri="http://schemas.openxmlformats.org/presentationml/2006/ole">
            <p:oleObj spid="_x0000_s226329" name="Equation" r:id="rId3" imgW="2336760" imgH="812520" progId="Equation.DSMT4">
              <p:embed/>
            </p:oleObj>
          </a:graphicData>
        </a:graphic>
      </p:graphicFrame>
      <p:graphicFrame>
        <p:nvGraphicFramePr>
          <p:cNvPr id="226330" name="Object 23"/>
          <p:cNvGraphicFramePr>
            <a:graphicFrameLocks noChangeAspect="1"/>
          </p:cNvGraphicFramePr>
          <p:nvPr/>
        </p:nvGraphicFramePr>
        <p:xfrm>
          <a:off x="5457825" y="4797425"/>
          <a:ext cx="3076575" cy="1068388"/>
        </p:xfrm>
        <a:graphic>
          <a:graphicData uri="http://schemas.openxmlformats.org/presentationml/2006/ole">
            <p:oleObj spid="_x0000_s226330" name="Equation" r:id="rId4" imgW="2374560" imgH="761760" progId="Equation.DSMT4">
              <p:embed/>
            </p:oleObj>
          </a:graphicData>
        </a:graphic>
      </p:graphicFrame>
      <p:graphicFrame>
        <p:nvGraphicFramePr>
          <p:cNvPr id="226331" name="Object 2"/>
          <p:cNvGraphicFramePr>
            <a:graphicFrameLocks noChangeAspect="1"/>
          </p:cNvGraphicFramePr>
          <p:nvPr/>
        </p:nvGraphicFramePr>
        <p:xfrm>
          <a:off x="4408488" y="188913"/>
          <a:ext cx="3432175" cy="3371850"/>
        </p:xfrm>
        <a:graphic>
          <a:graphicData uri="http://schemas.openxmlformats.org/presentationml/2006/ole">
            <p:oleObj spid="_x0000_s226331" name="CorelPhotoPaint.Image.11" r:id="rId5" imgW="4457143" imgH="4241270" progId="">
              <p:embed/>
            </p:oleObj>
          </a:graphicData>
        </a:graphic>
      </p:graphicFrame>
      <p:pic>
        <p:nvPicPr>
          <p:cNvPr id="226349" name="Picture 3" descr="165452-CT~Study-of-a-Hand-Posters"/>
          <p:cNvPicPr>
            <a:picLocks noChangeAspect="1" noChangeArrowheads="1"/>
          </p:cNvPicPr>
          <p:nvPr/>
        </p:nvPicPr>
        <p:blipFill>
          <a:blip r:embed="rId6">
            <a:lum bright="58000" contrast="-56000"/>
          </a:blip>
          <a:srcRect l="7559" t="18184" r="14929" b="16235"/>
          <a:stretch>
            <a:fillRect/>
          </a:stretch>
        </p:blipFill>
        <p:spPr bwMode="auto">
          <a:xfrm>
            <a:off x="3489325" y="2246313"/>
            <a:ext cx="1854200" cy="1141412"/>
          </a:xfrm>
          <a:prstGeom prst="rect">
            <a:avLst/>
          </a:prstGeom>
          <a:noFill/>
          <a:ln w="9525">
            <a:noFill/>
            <a:miter lim="800000"/>
            <a:headEnd/>
            <a:tailEnd/>
          </a:ln>
        </p:spPr>
      </p:pic>
      <p:sp>
        <p:nvSpPr>
          <p:cNvPr id="226350" name="Text Box 4"/>
          <p:cNvSpPr txBox="1">
            <a:spLocks noChangeArrowheads="1"/>
          </p:cNvSpPr>
          <p:nvPr/>
        </p:nvSpPr>
        <p:spPr bwMode="auto">
          <a:xfrm>
            <a:off x="3627438" y="2336800"/>
            <a:ext cx="1585912" cy="336550"/>
          </a:xfrm>
          <a:prstGeom prst="rect">
            <a:avLst/>
          </a:prstGeom>
          <a:noFill/>
          <a:ln w="12700">
            <a:noFill/>
            <a:miter lim="800000"/>
            <a:headEnd/>
            <a:tailEnd/>
          </a:ln>
        </p:spPr>
        <p:txBody>
          <a:bodyPr>
            <a:spAutoFit/>
          </a:bodyPr>
          <a:lstStyle/>
          <a:p>
            <a:pPr algn="ctr" eaLnBrk="0" hangingPunct="0"/>
            <a:r>
              <a:rPr lang="en-US" sz="1600"/>
              <a:t>Action</a:t>
            </a:r>
          </a:p>
        </p:txBody>
      </p:sp>
      <p:pic>
        <p:nvPicPr>
          <p:cNvPr id="226351" name="Picture 5" descr="davincieye"/>
          <p:cNvPicPr>
            <a:picLocks noChangeAspect="1" noChangeArrowheads="1"/>
          </p:cNvPicPr>
          <p:nvPr/>
        </p:nvPicPr>
        <p:blipFill>
          <a:blip r:embed="rId7">
            <a:lum bright="56000" contrast="-52000"/>
          </a:blip>
          <a:srcRect l="8900" t="14476" r="9218" b="7852"/>
          <a:stretch>
            <a:fillRect/>
          </a:stretch>
        </p:blipFill>
        <p:spPr bwMode="auto">
          <a:xfrm>
            <a:off x="3490913" y="373063"/>
            <a:ext cx="1854200" cy="1141412"/>
          </a:xfrm>
          <a:prstGeom prst="rect">
            <a:avLst/>
          </a:prstGeom>
          <a:noFill/>
          <a:ln w="9525">
            <a:noFill/>
            <a:miter lim="800000"/>
            <a:headEnd/>
            <a:tailEnd/>
          </a:ln>
        </p:spPr>
      </p:pic>
      <p:graphicFrame>
        <p:nvGraphicFramePr>
          <p:cNvPr id="226335" name="Object 6"/>
          <p:cNvGraphicFramePr>
            <a:graphicFrameLocks noChangeAspect="1"/>
          </p:cNvGraphicFramePr>
          <p:nvPr/>
        </p:nvGraphicFramePr>
        <p:xfrm>
          <a:off x="3729038" y="979488"/>
          <a:ext cx="1450975" cy="368300"/>
        </p:xfrm>
        <a:graphic>
          <a:graphicData uri="http://schemas.openxmlformats.org/presentationml/2006/ole">
            <p:oleObj spid="_x0000_s226335" name="Equation" r:id="rId8" imgW="901440" imgH="228600" progId="Equation.DSMT4">
              <p:embed/>
            </p:oleObj>
          </a:graphicData>
        </a:graphic>
      </p:graphicFrame>
      <p:graphicFrame>
        <p:nvGraphicFramePr>
          <p:cNvPr id="226336" name="Object 7"/>
          <p:cNvGraphicFramePr>
            <a:graphicFrameLocks noChangeAspect="1"/>
          </p:cNvGraphicFramePr>
          <p:nvPr/>
        </p:nvGraphicFramePr>
        <p:xfrm>
          <a:off x="3532188" y="2924175"/>
          <a:ext cx="1830387" cy="427038"/>
        </p:xfrm>
        <a:graphic>
          <a:graphicData uri="http://schemas.openxmlformats.org/presentationml/2006/ole">
            <p:oleObj spid="_x0000_s226336" name="Equation" r:id="rId9" imgW="1206360" imgH="304560" progId="Equation.DSMT4">
              <p:embed/>
            </p:oleObj>
          </a:graphicData>
        </a:graphic>
      </p:graphicFrame>
      <p:sp>
        <p:nvSpPr>
          <p:cNvPr id="226352" name="Text Box 8"/>
          <p:cNvSpPr txBox="1">
            <a:spLocks noChangeArrowheads="1"/>
          </p:cNvSpPr>
          <p:nvPr/>
        </p:nvSpPr>
        <p:spPr bwMode="auto">
          <a:xfrm>
            <a:off x="1676400" y="2898775"/>
            <a:ext cx="1404938" cy="517525"/>
          </a:xfrm>
          <a:prstGeom prst="rect">
            <a:avLst/>
          </a:prstGeom>
          <a:noFill/>
          <a:ln w="12700">
            <a:noFill/>
            <a:miter lim="800000"/>
            <a:headEnd/>
            <a:tailEnd/>
          </a:ln>
        </p:spPr>
        <p:txBody>
          <a:bodyPr>
            <a:spAutoFit/>
          </a:bodyPr>
          <a:lstStyle/>
          <a:p>
            <a:pPr eaLnBrk="0" hangingPunct="0"/>
            <a:r>
              <a:rPr lang="en-US" sz="1400"/>
              <a:t>External states in the world</a:t>
            </a:r>
          </a:p>
        </p:txBody>
      </p:sp>
      <p:sp>
        <p:nvSpPr>
          <p:cNvPr id="226353" name="Text Box 9"/>
          <p:cNvSpPr txBox="1">
            <a:spLocks noChangeArrowheads="1"/>
          </p:cNvSpPr>
          <p:nvPr/>
        </p:nvSpPr>
        <p:spPr bwMode="auto">
          <a:xfrm>
            <a:off x="6032500" y="2911475"/>
            <a:ext cx="1630363" cy="517525"/>
          </a:xfrm>
          <a:prstGeom prst="rect">
            <a:avLst/>
          </a:prstGeom>
          <a:noFill/>
          <a:ln w="12700">
            <a:noFill/>
            <a:miter lim="800000"/>
            <a:headEnd/>
            <a:tailEnd/>
          </a:ln>
        </p:spPr>
        <p:txBody>
          <a:bodyPr>
            <a:spAutoFit/>
          </a:bodyPr>
          <a:lstStyle/>
          <a:p>
            <a:pPr algn="r" eaLnBrk="0" hangingPunct="0"/>
            <a:r>
              <a:rPr lang="en-US" sz="1400"/>
              <a:t>Internal states of the agent (</a:t>
            </a:r>
            <a:r>
              <a:rPr lang="en-US" sz="1400" i="1">
                <a:latin typeface="Times New Roman" pitchFamily="18" charset="0"/>
              </a:rPr>
              <a:t>m</a:t>
            </a:r>
            <a:r>
              <a:rPr lang="en-US" sz="1400"/>
              <a:t>)</a:t>
            </a:r>
            <a:endParaRPr lang="en-US" sz="1400" i="1"/>
          </a:p>
        </p:txBody>
      </p:sp>
      <p:sp>
        <p:nvSpPr>
          <p:cNvPr id="226354" name="Text Box 10"/>
          <p:cNvSpPr txBox="1">
            <a:spLocks noChangeArrowheads="1"/>
          </p:cNvSpPr>
          <p:nvPr/>
        </p:nvSpPr>
        <p:spPr bwMode="auto">
          <a:xfrm>
            <a:off x="3681413" y="536575"/>
            <a:ext cx="1584325" cy="336550"/>
          </a:xfrm>
          <a:prstGeom prst="rect">
            <a:avLst/>
          </a:prstGeom>
          <a:noFill/>
          <a:ln w="12700">
            <a:noFill/>
            <a:miter lim="800000"/>
            <a:headEnd/>
            <a:tailEnd/>
          </a:ln>
        </p:spPr>
        <p:txBody>
          <a:bodyPr>
            <a:spAutoFit/>
          </a:bodyPr>
          <a:lstStyle/>
          <a:p>
            <a:pPr algn="ctr" eaLnBrk="0" hangingPunct="0"/>
            <a:r>
              <a:rPr lang="en-US" sz="1600"/>
              <a:t>Sensations</a:t>
            </a:r>
          </a:p>
        </p:txBody>
      </p:sp>
      <p:sp>
        <p:nvSpPr>
          <p:cNvPr id="226355" name="AutoShape 12"/>
          <p:cNvSpPr>
            <a:spLocks noChangeArrowheads="1"/>
          </p:cNvSpPr>
          <p:nvPr/>
        </p:nvSpPr>
        <p:spPr bwMode="auto">
          <a:xfrm>
            <a:off x="5343525" y="895350"/>
            <a:ext cx="936625" cy="2160588"/>
          </a:xfrm>
          <a:prstGeom prst="curvedLeftArrow">
            <a:avLst>
              <a:gd name="adj1" fmla="val 27254"/>
              <a:gd name="adj2" fmla="val 73390"/>
              <a:gd name="adj3" fmla="val 20338"/>
            </a:avLst>
          </a:prstGeom>
          <a:gradFill rotWithShape="1">
            <a:gsLst>
              <a:gs pos="0">
                <a:srgbClr val="990033"/>
              </a:gs>
              <a:gs pos="100000">
                <a:srgbClr val="470018">
                  <a:alpha val="53000"/>
                </a:srgbClr>
              </a:gs>
            </a:gsLst>
            <a:lin ang="5400000" scaled="1"/>
          </a:gradFill>
          <a:ln w="9525">
            <a:noFill/>
            <a:miter lim="800000"/>
            <a:headEnd/>
            <a:tailEnd/>
          </a:ln>
        </p:spPr>
        <p:txBody>
          <a:bodyPr wrap="none" anchor="ctr"/>
          <a:lstStyle/>
          <a:p>
            <a:endParaRPr lang="en-GB"/>
          </a:p>
        </p:txBody>
      </p:sp>
      <p:graphicFrame>
        <p:nvGraphicFramePr>
          <p:cNvPr id="226341" name="Object 13"/>
          <p:cNvGraphicFramePr>
            <a:graphicFrameLocks noChangeAspect="1"/>
          </p:cNvGraphicFramePr>
          <p:nvPr/>
        </p:nvGraphicFramePr>
        <p:xfrm>
          <a:off x="6383338" y="1679575"/>
          <a:ext cx="1824037" cy="460375"/>
        </p:xfrm>
        <a:graphic>
          <a:graphicData uri="http://schemas.openxmlformats.org/presentationml/2006/ole">
            <p:oleObj spid="_x0000_s226341" name="Equation" r:id="rId10" imgW="1206360" imgH="330120" progId="Equation.DSMT4">
              <p:embed/>
            </p:oleObj>
          </a:graphicData>
        </a:graphic>
      </p:graphicFrame>
      <p:sp>
        <p:nvSpPr>
          <p:cNvPr id="226356" name="AutoShape 14"/>
          <p:cNvSpPr>
            <a:spLocks noChangeArrowheads="1"/>
          </p:cNvSpPr>
          <p:nvPr/>
        </p:nvSpPr>
        <p:spPr bwMode="auto">
          <a:xfrm rot="10800000">
            <a:off x="2554288" y="679450"/>
            <a:ext cx="935037" cy="2160588"/>
          </a:xfrm>
          <a:prstGeom prst="curvedLeftArrow">
            <a:avLst>
              <a:gd name="adj1" fmla="val 26969"/>
              <a:gd name="adj2" fmla="val 73183"/>
              <a:gd name="adj3" fmla="val 20338"/>
            </a:avLst>
          </a:prstGeom>
          <a:gradFill rotWithShape="1">
            <a:gsLst>
              <a:gs pos="0">
                <a:srgbClr val="990033"/>
              </a:gs>
              <a:gs pos="100000">
                <a:srgbClr val="470018">
                  <a:alpha val="53000"/>
                </a:srgbClr>
              </a:gs>
            </a:gsLst>
            <a:lin ang="5400000" scaled="1"/>
          </a:gradFill>
          <a:ln w="9525">
            <a:noFill/>
            <a:miter lim="800000"/>
            <a:headEnd/>
            <a:tailEnd/>
          </a:ln>
        </p:spPr>
        <p:txBody>
          <a:bodyPr rot="10800000" wrap="none" anchor="ctr"/>
          <a:lstStyle/>
          <a:p>
            <a:endParaRPr lang="en-GB"/>
          </a:p>
        </p:txBody>
      </p:sp>
      <p:graphicFrame>
        <p:nvGraphicFramePr>
          <p:cNvPr id="226343" name="Object 15"/>
          <p:cNvGraphicFramePr>
            <a:graphicFrameLocks noChangeAspect="1"/>
          </p:cNvGraphicFramePr>
          <p:nvPr/>
        </p:nvGraphicFramePr>
        <p:xfrm>
          <a:off x="650875" y="1700213"/>
          <a:ext cx="1854200" cy="368300"/>
        </p:xfrm>
        <a:graphic>
          <a:graphicData uri="http://schemas.openxmlformats.org/presentationml/2006/ole">
            <p:oleObj spid="_x0000_s226343" name="Equation" r:id="rId11" imgW="1066680" imgH="228600" progId="Equation.DSMT4">
              <p:embed/>
            </p:oleObj>
          </a:graphicData>
        </a:graphic>
      </p:graphicFrame>
      <p:sp>
        <p:nvSpPr>
          <p:cNvPr id="226357" name="Text Box 38"/>
          <p:cNvSpPr txBox="1">
            <a:spLocks noChangeArrowheads="1"/>
          </p:cNvSpPr>
          <p:nvPr/>
        </p:nvSpPr>
        <p:spPr bwMode="auto">
          <a:xfrm>
            <a:off x="415925" y="406400"/>
            <a:ext cx="1770063" cy="457200"/>
          </a:xfrm>
          <a:prstGeom prst="rect">
            <a:avLst/>
          </a:prstGeom>
          <a:noFill/>
          <a:ln w="12700">
            <a:noFill/>
            <a:miter lim="800000"/>
            <a:headEnd/>
            <a:tailEnd/>
          </a:ln>
        </p:spPr>
        <p:txBody>
          <a:bodyPr wrap="none">
            <a:spAutoFit/>
          </a:bodyPr>
          <a:lstStyle/>
          <a:p>
            <a:r>
              <a:rPr lang="en-GB" sz="2400">
                <a:solidFill>
                  <a:srgbClr val="990033"/>
                </a:solidFill>
              </a:rPr>
              <a:t>More formally,</a:t>
            </a:r>
            <a:endParaRPr lang="en-US" sz="2400">
              <a:solidFill>
                <a:srgbClr val="99003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844" name="AutoShape 68"/>
          <p:cNvSpPr>
            <a:spLocks noChangeArrowheads="1"/>
          </p:cNvSpPr>
          <p:nvPr/>
        </p:nvSpPr>
        <p:spPr bwMode="auto">
          <a:xfrm>
            <a:off x="1281113" y="3860800"/>
            <a:ext cx="6985000" cy="2590800"/>
          </a:xfrm>
          <a:prstGeom prst="roundRect">
            <a:avLst>
              <a:gd name="adj" fmla="val 16667"/>
            </a:avLst>
          </a:prstGeom>
          <a:solidFill>
            <a:srgbClr val="990033"/>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graphicFrame>
        <p:nvGraphicFramePr>
          <p:cNvPr id="200706" name="Object 2"/>
          <p:cNvGraphicFramePr>
            <a:graphicFrameLocks noChangeAspect="1"/>
          </p:cNvGraphicFramePr>
          <p:nvPr/>
        </p:nvGraphicFramePr>
        <p:xfrm>
          <a:off x="4408488" y="188913"/>
          <a:ext cx="3432175" cy="3371850"/>
        </p:xfrm>
        <a:graphic>
          <a:graphicData uri="http://schemas.openxmlformats.org/presentationml/2006/ole">
            <p:oleObj spid="_x0000_s200706" name="CorelPhotoPaint.Image.11" r:id="rId3" imgW="4457143" imgH="4241270" progId="">
              <p:embed/>
            </p:oleObj>
          </a:graphicData>
        </a:graphic>
      </p:graphicFrame>
      <p:pic>
        <p:nvPicPr>
          <p:cNvPr id="200736" name="Picture 3" descr="165452-CT~Study-of-a-Hand-Posters"/>
          <p:cNvPicPr>
            <a:picLocks noChangeAspect="1" noChangeArrowheads="1"/>
          </p:cNvPicPr>
          <p:nvPr/>
        </p:nvPicPr>
        <p:blipFill>
          <a:blip r:embed="rId4">
            <a:lum bright="58000" contrast="-56000"/>
          </a:blip>
          <a:srcRect l="7559" t="18184" r="14929" b="16235"/>
          <a:stretch>
            <a:fillRect/>
          </a:stretch>
        </p:blipFill>
        <p:spPr bwMode="auto">
          <a:xfrm>
            <a:off x="3489325" y="2246313"/>
            <a:ext cx="1854200" cy="1141412"/>
          </a:xfrm>
          <a:prstGeom prst="rect">
            <a:avLst/>
          </a:prstGeom>
          <a:noFill/>
          <a:ln w="9525">
            <a:noFill/>
            <a:miter lim="800000"/>
            <a:headEnd/>
            <a:tailEnd/>
          </a:ln>
        </p:spPr>
      </p:pic>
      <p:sp>
        <p:nvSpPr>
          <p:cNvPr id="200737" name="Text Box 4"/>
          <p:cNvSpPr txBox="1">
            <a:spLocks noChangeArrowheads="1"/>
          </p:cNvSpPr>
          <p:nvPr/>
        </p:nvSpPr>
        <p:spPr bwMode="auto">
          <a:xfrm>
            <a:off x="3627438" y="2336800"/>
            <a:ext cx="1585912" cy="336550"/>
          </a:xfrm>
          <a:prstGeom prst="rect">
            <a:avLst/>
          </a:prstGeom>
          <a:noFill/>
          <a:ln w="12700">
            <a:noFill/>
            <a:miter lim="800000"/>
            <a:headEnd/>
            <a:tailEnd/>
          </a:ln>
        </p:spPr>
        <p:txBody>
          <a:bodyPr>
            <a:spAutoFit/>
          </a:bodyPr>
          <a:lstStyle/>
          <a:p>
            <a:pPr algn="ctr" eaLnBrk="0" hangingPunct="0"/>
            <a:r>
              <a:rPr lang="en-US" sz="1600"/>
              <a:t>Action</a:t>
            </a:r>
          </a:p>
        </p:txBody>
      </p:sp>
      <p:pic>
        <p:nvPicPr>
          <p:cNvPr id="200738" name="Picture 5" descr="davincieye"/>
          <p:cNvPicPr>
            <a:picLocks noChangeAspect="1" noChangeArrowheads="1"/>
          </p:cNvPicPr>
          <p:nvPr/>
        </p:nvPicPr>
        <p:blipFill>
          <a:blip r:embed="rId5">
            <a:lum bright="56000" contrast="-52000"/>
          </a:blip>
          <a:srcRect l="8900" t="14476" r="9218" b="7852"/>
          <a:stretch>
            <a:fillRect/>
          </a:stretch>
        </p:blipFill>
        <p:spPr bwMode="auto">
          <a:xfrm>
            <a:off x="3490913" y="373063"/>
            <a:ext cx="1854200" cy="1141412"/>
          </a:xfrm>
          <a:prstGeom prst="rect">
            <a:avLst/>
          </a:prstGeom>
          <a:noFill/>
          <a:ln w="9525">
            <a:noFill/>
            <a:miter lim="800000"/>
            <a:headEnd/>
            <a:tailEnd/>
          </a:ln>
        </p:spPr>
      </p:pic>
      <p:graphicFrame>
        <p:nvGraphicFramePr>
          <p:cNvPr id="200710" name="Object 6"/>
          <p:cNvGraphicFramePr>
            <a:graphicFrameLocks noChangeAspect="1"/>
          </p:cNvGraphicFramePr>
          <p:nvPr>
            <p:ph sz="half" idx="4294967295"/>
          </p:nvPr>
        </p:nvGraphicFramePr>
        <p:xfrm>
          <a:off x="3729038" y="979488"/>
          <a:ext cx="1450975" cy="368300"/>
        </p:xfrm>
        <a:graphic>
          <a:graphicData uri="http://schemas.openxmlformats.org/presentationml/2006/ole">
            <p:oleObj spid="_x0000_s200710" name="Equation" r:id="rId6" imgW="901440" imgH="228600" progId="Equation.DSMT4">
              <p:embed/>
            </p:oleObj>
          </a:graphicData>
        </a:graphic>
      </p:graphicFrame>
      <p:graphicFrame>
        <p:nvGraphicFramePr>
          <p:cNvPr id="200711" name="Object 7"/>
          <p:cNvGraphicFramePr>
            <a:graphicFrameLocks noChangeAspect="1"/>
          </p:cNvGraphicFramePr>
          <p:nvPr/>
        </p:nvGraphicFramePr>
        <p:xfrm>
          <a:off x="3532188" y="2924175"/>
          <a:ext cx="1830387" cy="427038"/>
        </p:xfrm>
        <a:graphic>
          <a:graphicData uri="http://schemas.openxmlformats.org/presentationml/2006/ole">
            <p:oleObj spid="_x0000_s200711" name="Equation" r:id="rId7" imgW="1206360" imgH="304560" progId="Equation.DSMT4">
              <p:embed/>
            </p:oleObj>
          </a:graphicData>
        </a:graphic>
      </p:graphicFrame>
      <p:sp>
        <p:nvSpPr>
          <p:cNvPr id="200739" name="Text Box 8"/>
          <p:cNvSpPr txBox="1">
            <a:spLocks noChangeArrowheads="1"/>
          </p:cNvSpPr>
          <p:nvPr/>
        </p:nvSpPr>
        <p:spPr bwMode="auto">
          <a:xfrm>
            <a:off x="1676400" y="2898775"/>
            <a:ext cx="1404938" cy="517525"/>
          </a:xfrm>
          <a:prstGeom prst="rect">
            <a:avLst/>
          </a:prstGeom>
          <a:noFill/>
          <a:ln w="12700">
            <a:noFill/>
            <a:miter lim="800000"/>
            <a:headEnd/>
            <a:tailEnd/>
          </a:ln>
        </p:spPr>
        <p:txBody>
          <a:bodyPr>
            <a:spAutoFit/>
          </a:bodyPr>
          <a:lstStyle/>
          <a:p>
            <a:pPr eaLnBrk="0" hangingPunct="0"/>
            <a:r>
              <a:rPr lang="en-US" sz="1400"/>
              <a:t>External states in the world</a:t>
            </a:r>
          </a:p>
        </p:txBody>
      </p:sp>
      <p:sp>
        <p:nvSpPr>
          <p:cNvPr id="200740" name="Text Box 9"/>
          <p:cNvSpPr txBox="1">
            <a:spLocks noChangeArrowheads="1"/>
          </p:cNvSpPr>
          <p:nvPr/>
        </p:nvSpPr>
        <p:spPr bwMode="auto">
          <a:xfrm>
            <a:off x="6032500" y="2911475"/>
            <a:ext cx="1630363" cy="517525"/>
          </a:xfrm>
          <a:prstGeom prst="rect">
            <a:avLst/>
          </a:prstGeom>
          <a:noFill/>
          <a:ln w="12700">
            <a:noFill/>
            <a:miter lim="800000"/>
            <a:headEnd/>
            <a:tailEnd/>
          </a:ln>
        </p:spPr>
        <p:txBody>
          <a:bodyPr>
            <a:spAutoFit/>
          </a:bodyPr>
          <a:lstStyle/>
          <a:p>
            <a:pPr algn="r" eaLnBrk="0" hangingPunct="0"/>
            <a:r>
              <a:rPr lang="en-US" sz="1400"/>
              <a:t>Internal states of the agent (</a:t>
            </a:r>
            <a:r>
              <a:rPr lang="en-US" sz="1400" i="1"/>
              <a:t>m</a:t>
            </a:r>
            <a:r>
              <a:rPr lang="en-US" sz="1400"/>
              <a:t>)</a:t>
            </a:r>
            <a:endParaRPr lang="en-US" sz="1400" i="1"/>
          </a:p>
        </p:txBody>
      </p:sp>
      <p:sp>
        <p:nvSpPr>
          <p:cNvPr id="200741" name="Text Box 10"/>
          <p:cNvSpPr txBox="1">
            <a:spLocks noChangeArrowheads="1"/>
          </p:cNvSpPr>
          <p:nvPr/>
        </p:nvSpPr>
        <p:spPr bwMode="auto">
          <a:xfrm>
            <a:off x="3681413" y="536575"/>
            <a:ext cx="1584325" cy="336550"/>
          </a:xfrm>
          <a:prstGeom prst="rect">
            <a:avLst/>
          </a:prstGeom>
          <a:noFill/>
          <a:ln w="12700">
            <a:noFill/>
            <a:miter lim="800000"/>
            <a:headEnd/>
            <a:tailEnd/>
          </a:ln>
        </p:spPr>
        <p:txBody>
          <a:bodyPr>
            <a:spAutoFit/>
          </a:bodyPr>
          <a:lstStyle/>
          <a:p>
            <a:pPr algn="ctr" eaLnBrk="0" hangingPunct="0"/>
            <a:r>
              <a:rPr lang="en-US" sz="1600"/>
              <a:t>Sensations</a:t>
            </a:r>
          </a:p>
        </p:txBody>
      </p:sp>
      <p:sp>
        <p:nvSpPr>
          <p:cNvPr id="200742" name="AutoShape 12"/>
          <p:cNvSpPr>
            <a:spLocks noChangeArrowheads="1"/>
          </p:cNvSpPr>
          <p:nvPr/>
        </p:nvSpPr>
        <p:spPr bwMode="auto">
          <a:xfrm>
            <a:off x="5343525" y="895350"/>
            <a:ext cx="936625" cy="2160588"/>
          </a:xfrm>
          <a:prstGeom prst="curvedLeftArrow">
            <a:avLst>
              <a:gd name="adj1" fmla="val 27254"/>
              <a:gd name="adj2" fmla="val 73390"/>
              <a:gd name="adj3" fmla="val 20338"/>
            </a:avLst>
          </a:prstGeom>
          <a:gradFill rotWithShape="1">
            <a:gsLst>
              <a:gs pos="0">
                <a:srgbClr val="990033"/>
              </a:gs>
              <a:gs pos="100000">
                <a:srgbClr val="470018">
                  <a:alpha val="53000"/>
                </a:srgbClr>
              </a:gs>
            </a:gsLst>
            <a:lin ang="5400000" scaled="1"/>
          </a:gradFill>
          <a:ln w="9525">
            <a:noFill/>
            <a:miter lim="800000"/>
            <a:headEnd/>
            <a:tailEnd/>
          </a:ln>
        </p:spPr>
        <p:txBody>
          <a:bodyPr wrap="none" anchor="ctr"/>
          <a:lstStyle/>
          <a:p>
            <a:endParaRPr lang="en-GB"/>
          </a:p>
        </p:txBody>
      </p:sp>
      <p:sp>
        <p:nvSpPr>
          <p:cNvPr id="200743" name="AutoShape 14"/>
          <p:cNvSpPr>
            <a:spLocks noChangeArrowheads="1"/>
          </p:cNvSpPr>
          <p:nvPr/>
        </p:nvSpPr>
        <p:spPr bwMode="auto">
          <a:xfrm rot="10800000">
            <a:off x="2554288" y="679450"/>
            <a:ext cx="935037" cy="2160588"/>
          </a:xfrm>
          <a:prstGeom prst="curvedLeftArrow">
            <a:avLst>
              <a:gd name="adj1" fmla="val 26969"/>
              <a:gd name="adj2" fmla="val 73183"/>
              <a:gd name="adj3" fmla="val 20338"/>
            </a:avLst>
          </a:prstGeom>
          <a:gradFill rotWithShape="1">
            <a:gsLst>
              <a:gs pos="0">
                <a:srgbClr val="990033"/>
              </a:gs>
              <a:gs pos="100000">
                <a:srgbClr val="470018">
                  <a:alpha val="53000"/>
                </a:srgbClr>
              </a:gs>
            </a:gsLst>
            <a:lin ang="5400000" scaled="1"/>
          </a:gradFill>
          <a:ln w="9525">
            <a:noFill/>
            <a:miter lim="800000"/>
            <a:headEnd/>
            <a:tailEnd/>
          </a:ln>
        </p:spPr>
        <p:txBody>
          <a:bodyPr rot="10800000" wrap="none" anchor="ctr"/>
          <a:lstStyle/>
          <a:p>
            <a:endParaRPr lang="en-GB"/>
          </a:p>
        </p:txBody>
      </p:sp>
      <p:graphicFrame>
        <p:nvGraphicFramePr>
          <p:cNvPr id="200719" name="Object 15"/>
          <p:cNvGraphicFramePr>
            <a:graphicFrameLocks noChangeAspect="1"/>
          </p:cNvGraphicFramePr>
          <p:nvPr/>
        </p:nvGraphicFramePr>
        <p:xfrm>
          <a:off x="1741488" y="1700213"/>
          <a:ext cx="1854200" cy="368300"/>
        </p:xfrm>
        <a:graphic>
          <a:graphicData uri="http://schemas.openxmlformats.org/presentationml/2006/ole">
            <p:oleObj spid="_x0000_s200719" name="Equation" r:id="rId8" imgW="1066680" imgH="228600" progId="Equation.DSMT4">
              <p:embed/>
            </p:oleObj>
          </a:graphicData>
        </a:graphic>
      </p:graphicFrame>
      <p:sp>
        <p:nvSpPr>
          <p:cNvPr id="200744" name="Rectangle 7"/>
          <p:cNvSpPr>
            <a:spLocks noChangeArrowheads="1"/>
          </p:cNvSpPr>
          <p:nvPr/>
        </p:nvSpPr>
        <p:spPr bwMode="auto">
          <a:xfrm>
            <a:off x="1568450" y="3987800"/>
            <a:ext cx="6769100" cy="2292350"/>
          </a:xfrm>
          <a:prstGeom prst="rect">
            <a:avLst/>
          </a:prstGeom>
          <a:noFill/>
          <a:ln w="9525">
            <a:noFill/>
            <a:miter lim="800000"/>
            <a:headEnd/>
            <a:tailEnd/>
          </a:ln>
        </p:spPr>
        <p:txBody>
          <a:bodyPr anchor="ctr">
            <a:spAutoFit/>
          </a:bodyPr>
          <a:lstStyle/>
          <a:p>
            <a:r>
              <a:rPr lang="en-GB" sz="1600">
                <a:solidFill>
                  <a:srgbClr val="FFFAD5"/>
                </a:solidFill>
                <a:ea typeface="Times New Roman" pitchFamily="18" charset="0"/>
                <a:cs typeface="Arial" charset="0"/>
              </a:rPr>
              <a:t>Free-energy is a function of sensations and a recognition density over hidden causes</a:t>
            </a:r>
          </a:p>
          <a:p>
            <a:endParaRPr lang="en-GB" sz="1600">
              <a:solidFill>
                <a:srgbClr val="FFFAD5"/>
              </a:solidFill>
              <a:ea typeface="Times New Roman" pitchFamily="18" charset="0"/>
              <a:cs typeface="Arial" charset="0"/>
            </a:endParaRPr>
          </a:p>
          <a:p>
            <a:endParaRPr lang="en-GB" sz="1600">
              <a:solidFill>
                <a:srgbClr val="FFFAD5"/>
              </a:solidFill>
              <a:ea typeface="Times New Roman" pitchFamily="18" charset="0"/>
              <a:cs typeface="Arial" charset="0"/>
            </a:endParaRPr>
          </a:p>
          <a:p>
            <a:endParaRPr lang="en-GB" sz="1600">
              <a:solidFill>
                <a:srgbClr val="FFFAD5"/>
              </a:solidFill>
              <a:ea typeface="Times New Roman" pitchFamily="18" charset="0"/>
              <a:cs typeface="Arial" charset="0"/>
            </a:endParaRPr>
          </a:p>
          <a:p>
            <a:r>
              <a:rPr lang="en-US" sz="1600">
                <a:solidFill>
                  <a:srgbClr val="FFFAD5"/>
                </a:solidFill>
                <a:ea typeface="Times New Roman" pitchFamily="18" charset="0"/>
                <a:cs typeface="Arial" charset="0"/>
              </a:rPr>
              <a:t>and can be evaluated, given a generative model comprising a likelihood and prior:</a:t>
            </a:r>
          </a:p>
          <a:p>
            <a:endParaRPr lang="en-US" sz="1600">
              <a:solidFill>
                <a:srgbClr val="FFFAD5"/>
              </a:solidFill>
              <a:ea typeface="Times New Roman" pitchFamily="18" charset="0"/>
              <a:cs typeface="Arial" charset="0"/>
            </a:endParaRPr>
          </a:p>
          <a:p>
            <a:endParaRPr lang="en-US" sz="1600">
              <a:solidFill>
                <a:srgbClr val="FFFAD5"/>
              </a:solidFill>
              <a:ea typeface="Times New Roman" pitchFamily="18" charset="0"/>
              <a:cs typeface="Arial" charset="0"/>
            </a:endParaRPr>
          </a:p>
          <a:p>
            <a:endParaRPr lang="en-US" sz="1600">
              <a:solidFill>
                <a:srgbClr val="FFFAD5"/>
              </a:solidFill>
              <a:ea typeface="Times New Roman" pitchFamily="18" charset="0"/>
              <a:cs typeface="Arial" charset="0"/>
            </a:endParaRPr>
          </a:p>
          <a:p>
            <a:r>
              <a:rPr lang="en-US" sz="1600">
                <a:solidFill>
                  <a:srgbClr val="FFFAD5"/>
                </a:solidFill>
                <a:ea typeface="Times New Roman" pitchFamily="18" charset="0"/>
                <a:cs typeface="Arial" charset="0"/>
              </a:rPr>
              <a:t>So what models might the brain use?</a:t>
            </a:r>
          </a:p>
        </p:txBody>
      </p:sp>
      <p:graphicFrame>
        <p:nvGraphicFramePr>
          <p:cNvPr id="200733" name="Object 5"/>
          <p:cNvGraphicFramePr>
            <a:graphicFrameLocks noChangeAspect="1"/>
          </p:cNvGraphicFramePr>
          <p:nvPr/>
        </p:nvGraphicFramePr>
        <p:xfrm>
          <a:off x="2657475" y="4418013"/>
          <a:ext cx="4318000" cy="449262"/>
        </p:xfrm>
        <a:graphic>
          <a:graphicData uri="http://schemas.openxmlformats.org/presentationml/2006/ole">
            <p:oleObj spid="_x0000_s200733" name="Equation" r:id="rId9" imgW="2679480" imgH="279360" progId="Equation.DSMT4">
              <p:embed/>
            </p:oleObj>
          </a:graphicData>
        </a:graphic>
      </p:graphicFrame>
      <p:graphicFrame>
        <p:nvGraphicFramePr>
          <p:cNvPr id="200734" name="Object 30"/>
          <p:cNvGraphicFramePr>
            <a:graphicFrameLocks noChangeAspect="1"/>
          </p:cNvGraphicFramePr>
          <p:nvPr/>
        </p:nvGraphicFramePr>
        <p:xfrm>
          <a:off x="2147888" y="5516563"/>
          <a:ext cx="5191125" cy="323850"/>
        </p:xfrm>
        <a:graphic>
          <a:graphicData uri="http://schemas.openxmlformats.org/presentationml/2006/ole">
            <p:oleObj spid="_x0000_s200734" name="Equation" r:id="rId10" imgW="3263760" imgH="203040" progId="Equation.DSMT4">
              <p:embed/>
            </p:oleObj>
          </a:graphicData>
        </a:graphic>
      </p:graphicFrame>
      <p:sp>
        <p:nvSpPr>
          <p:cNvPr id="200745" name="Text Box 38"/>
          <p:cNvSpPr txBox="1">
            <a:spLocks noChangeArrowheads="1"/>
          </p:cNvSpPr>
          <p:nvPr/>
        </p:nvSpPr>
        <p:spPr bwMode="auto">
          <a:xfrm>
            <a:off x="415925" y="406400"/>
            <a:ext cx="1770063" cy="457200"/>
          </a:xfrm>
          <a:prstGeom prst="rect">
            <a:avLst/>
          </a:prstGeom>
          <a:noFill/>
          <a:ln w="12700">
            <a:noFill/>
            <a:miter lim="800000"/>
            <a:headEnd/>
            <a:tailEnd/>
          </a:ln>
        </p:spPr>
        <p:txBody>
          <a:bodyPr wrap="none">
            <a:spAutoFit/>
          </a:bodyPr>
          <a:lstStyle/>
          <a:p>
            <a:r>
              <a:rPr lang="en-GB" sz="2400">
                <a:solidFill>
                  <a:srgbClr val="990033"/>
                </a:solidFill>
              </a:rPr>
              <a:t>More formally,</a:t>
            </a:r>
            <a:endParaRPr lang="en-US" sz="2400">
              <a:solidFill>
                <a:srgbClr val="990033"/>
              </a:solidFill>
            </a:endParaRPr>
          </a:p>
        </p:txBody>
      </p:sp>
      <p:graphicFrame>
        <p:nvGraphicFramePr>
          <p:cNvPr id="200747" name="Object 13"/>
          <p:cNvGraphicFramePr>
            <a:graphicFrameLocks noChangeAspect="1"/>
          </p:cNvGraphicFramePr>
          <p:nvPr/>
        </p:nvGraphicFramePr>
        <p:xfrm>
          <a:off x="6383338" y="1679575"/>
          <a:ext cx="1824037" cy="460375"/>
        </p:xfrm>
        <a:graphic>
          <a:graphicData uri="http://schemas.openxmlformats.org/presentationml/2006/ole">
            <p:oleObj spid="_x0000_s200747" name="Equation" r:id="rId11" imgW="1206360" imgH="33012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2754" name="Object 4"/>
          <p:cNvGraphicFramePr>
            <a:graphicFrameLocks noChangeAspect="1"/>
          </p:cNvGraphicFramePr>
          <p:nvPr/>
        </p:nvGraphicFramePr>
        <p:xfrm>
          <a:off x="849313" y="1614488"/>
          <a:ext cx="4103687" cy="3902075"/>
        </p:xfrm>
        <a:graphic>
          <a:graphicData uri="http://schemas.openxmlformats.org/presentationml/2006/ole">
            <p:oleObj spid="_x0000_s202754" name="CorelPhotoPaint.Image.11" r:id="rId3" imgW="4457143" imgH="4241270" progId="">
              <p:embed/>
            </p:oleObj>
          </a:graphicData>
        </a:graphic>
      </p:graphicFrame>
      <p:pic>
        <p:nvPicPr>
          <p:cNvPr id="202800" name="Picture 5" descr="A1_bad"/>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17663" y="1830388"/>
            <a:ext cx="2393950" cy="2997200"/>
          </a:xfrm>
          <a:prstGeom prst="rect">
            <a:avLst/>
          </a:prstGeom>
          <a:noFill/>
          <a:ln w="9525">
            <a:noFill/>
            <a:miter lim="800000"/>
            <a:headEnd/>
            <a:tailEnd/>
          </a:ln>
        </p:spPr>
      </p:pic>
      <p:sp>
        <p:nvSpPr>
          <p:cNvPr id="202801" name="Text Box 7"/>
          <p:cNvSpPr txBox="1">
            <a:spLocks noChangeArrowheads="1"/>
          </p:cNvSpPr>
          <p:nvPr/>
        </p:nvSpPr>
        <p:spPr bwMode="auto">
          <a:xfrm>
            <a:off x="804863" y="3559175"/>
            <a:ext cx="1116012" cy="581025"/>
          </a:xfrm>
          <a:prstGeom prst="rect">
            <a:avLst/>
          </a:prstGeom>
          <a:noFill/>
          <a:ln w="9525">
            <a:noFill/>
            <a:miter lim="800000"/>
            <a:headEnd/>
            <a:tailEnd/>
          </a:ln>
        </p:spPr>
        <p:txBody>
          <a:bodyPr wrap="none">
            <a:spAutoFit/>
          </a:bodyPr>
          <a:lstStyle/>
          <a:p>
            <a:pPr algn="ctr" eaLnBrk="0" hangingPunct="0"/>
            <a:r>
              <a:rPr lang="en-GB" sz="1600">
                <a:solidFill>
                  <a:srgbClr val="990033"/>
                </a:solidFill>
              </a:rPr>
              <a:t>Backward</a:t>
            </a:r>
          </a:p>
          <a:p>
            <a:pPr algn="ctr" eaLnBrk="0" hangingPunct="0"/>
            <a:r>
              <a:rPr lang="en-GB" sz="1600">
                <a:solidFill>
                  <a:srgbClr val="990033"/>
                </a:solidFill>
              </a:rPr>
              <a:t>(modulatory)</a:t>
            </a:r>
          </a:p>
        </p:txBody>
      </p:sp>
      <p:sp>
        <p:nvSpPr>
          <p:cNvPr id="202802" name="Text Box 8"/>
          <p:cNvSpPr txBox="1">
            <a:spLocks noChangeArrowheads="1"/>
          </p:cNvSpPr>
          <p:nvPr/>
        </p:nvSpPr>
        <p:spPr bwMode="auto">
          <a:xfrm>
            <a:off x="3695700" y="3559175"/>
            <a:ext cx="793750" cy="581025"/>
          </a:xfrm>
          <a:prstGeom prst="rect">
            <a:avLst/>
          </a:prstGeom>
          <a:noFill/>
          <a:ln w="9525">
            <a:noFill/>
            <a:miter lim="800000"/>
            <a:headEnd/>
            <a:tailEnd/>
          </a:ln>
        </p:spPr>
        <p:txBody>
          <a:bodyPr wrap="none">
            <a:spAutoFit/>
          </a:bodyPr>
          <a:lstStyle/>
          <a:p>
            <a:pPr algn="ctr" eaLnBrk="0" hangingPunct="0"/>
            <a:r>
              <a:rPr lang="en-GB" sz="1600">
                <a:solidFill>
                  <a:srgbClr val="990033"/>
                </a:solidFill>
              </a:rPr>
              <a:t>Forward</a:t>
            </a:r>
          </a:p>
          <a:p>
            <a:pPr algn="ctr" eaLnBrk="0" hangingPunct="0"/>
            <a:r>
              <a:rPr lang="en-GB" sz="1600">
                <a:solidFill>
                  <a:srgbClr val="990033"/>
                </a:solidFill>
              </a:rPr>
              <a:t>(driving)</a:t>
            </a:r>
          </a:p>
        </p:txBody>
      </p:sp>
      <p:sp>
        <p:nvSpPr>
          <p:cNvPr id="202803" name="Text Box 9"/>
          <p:cNvSpPr txBox="1">
            <a:spLocks noChangeArrowheads="1"/>
          </p:cNvSpPr>
          <p:nvPr/>
        </p:nvSpPr>
        <p:spPr bwMode="auto">
          <a:xfrm>
            <a:off x="3201988" y="1687513"/>
            <a:ext cx="635000" cy="336550"/>
          </a:xfrm>
          <a:prstGeom prst="rect">
            <a:avLst/>
          </a:prstGeom>
          <a:noFill/>
          <a:ln w="9525">
            <a:noFill/>
            <a:miter lim="800000"/>
            <a:headEnd/>
            <a:tailEnd/>
          </a:ln>
        </p:spPr>
        <p:txBody>
          <a:bodyPr wrap="none">
            <a:spAutoFit/>
          </a:bodyPr>
          <a:lstStyle/>
          <a:p>
            <a:pPr eaLnBrk="0" hangingPunct="0"/>
            <a:r>
              <a:rPr lang="en-GB" sz="1600">
                <a:solidFill>
                  <a:srgbClr val="990033"/>
                </a:solidFill>
              </a:rPr>
              <a:t>lateral</a:t>
            </a:r>
          </a:p>
        </p:txBody>
      </p:sp>
      <p:grpSp>
        <p:nvGrpSpPr>
          <p:cNvPr id="202804" name="Group 46"/>
          <p:cNvGrpSpPr>
            <a:grpSpLocks/>
          </p:cNvGrpSpPr>
          <p:nvPr/>
        </p:nvGrpSpPr>
        <p:grpSpPr bwMode="auto">
          <a:xfrm>
            <a:off x="5097463" y="549275"/>
            <a:ext cx="4032250" cy="5175250"/>
            <a:chOff x="353" y="572"/>
            <a:chExt cx="2540" cy="3260"/>
          </a:xfrm>
        </p:grpSpPr>
        <p:cxnSp>
          <p:nvCxnSpPr>
            <p:cNvPr id="202806" name="AutoShape 3"/>
            <p:cNvCxnSpPr>
              <a:cxnSpLocks noChangeShapeType="1"/>
            </p:cNvCxnSpPr>
            <p:nvPr/>
          </p:nvCxnSpPr>
          <p:spPr bwMode="auto">
            <a:xfrm rot="5400000">
              <a:off x="1722" y="906"/>
              <a:ext cx="544" cy="419"/>
            </a:xfrm>
            <a:prstGeom prst="curvedConnector2">
              <a:avLst/>
            </a:prstGeom>
            <a:noFill/>
            <a:ln w="9525" cap="rnd">
              <a:solidFill>
                <a:srgbClr val="990033"/>
              </a:solidFill>
              <a:prstDash val="sysDot"/>
              <a:round/>
              <a:headEnd/>
              <a:tailEnd type="triangle" w="med" len="med"/>
            </a:ln>
          </p:spPr>
        </p:cxnSp>
        <p:cxnSp>
          <p:nvCxnSpPr>
            <p:cNvPr id="202807" name="AutoShape 4"/>
            <p:cNvCxnSpPr>
              <a:cxnSpLocks noChangeShapeType="1"/>
            </p:cNvCxnSpPr>
            <p:nvPr/>
          </p:nvCxnSpPr>
          <p:spPr bwMode="auto">
            <a:xfrm rot="16200000" flipH="1">
              <a:off x="970" y="886"/>
              <a:ext cx="528" cy="441"/>
            </a:xfrm>
            <a:prstGeom prst="curvedConnector2">
              <a:avLst/>
            </a:prstGeom>
            <a:noFill/>
            <a:ln w="9525" cap="rnd">
              <a:solidFill>
                <a:srgbClr val="990033"/>
              </a:solidFill>
              <a:prstDash val="sysDot"/>
              <a:round/>
              <a:headEnd/>
              <a:tailEnd type="triangle" w="med" len="med"/>
            </a:ln>
          </p:spPr>
        </p:cxnSp>
        <p:cxnSp>
          <p:nvCxnSpPr>
            <p:cNvPr id="202808" name="AutoShape 5"/>
            <p:cNvCxnSpPr>
              <a:cxnSpLocks noChangeShapeType="1"/>
            </p:cNvCxnSpPr>
            <p:nvPr/>
          </p:nvCxnSpPr>
          <p:spPr bwMode="auto">
            <a:xfrm>
              <a:off x="1603" y="843"/>
              <a:ext cx="4" cy="403"/>
            </a:xfrm>
            <a:prstGeom prst="straightConnector1">
              <a:avLst/>
            </a:prstGeom>
            <a:noFill/>
            <a:ln w="12700" cap="rnd">
              <a:solidFill>
                <a:schemeClr val="bg2"/>
              </a:solidFill>
              <a:prstDash val="sysDot"/>
              <a:round/>
              <a:headEnd/>
              <a:tailEnd type="triangle" w="med" len="med"/>
            </a:ln>
          </p:spPr>
        </p:cxnSp>
        <p:sp>
          <p:nvSpPr>
            <p:cNvPr id="75782" name="Oval 6"/>
            <p:cNvSpPr>
              <a:spLocks noChangeArrowheads="1"/>
            </p:cNvSpPr>
            <p:nvPr/>
          </p:nvSpPr>
          <p:spPr bwMode="auto">
            <a:xfrm>
              <a:off x="1450" y="3017"/>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75783" name="Oval 7"/>
            <p:cNvSpPr>
              <a:spLocks noChangeArrowheads="1"/>
            </p:cNvSpPr>
            <p:nvPr/>
          </p:nvSpPr>
          <p:spPr bwMode="auto">
            <a:xfrm>
              <a:off x="1454" y="3602"/>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75784" name="Oval 8"/>
            <p:cNvSpPr>
              <a:spLocks noChangeArrowheads="1"/>
            </p:cNvSpPr>
            <p:nvPr/>
          </p:nvSpPr>
          <p:spPr bwMode="auto">
            <a:xfrm>
              <a:off x="1454" y="2450"/>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75785" name="Oval 9"/>
            <p:cNvSpPr>
              <a:spLocks noChangeArrowheads="1"/>
            </p:cNvSpPr>
            <p:nvPr/>
          </p:nvSpPr>
          <p:spPr bwMode="auto">
            <a:xfrm>
              <a:off x="830" y="3017"/>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75786" name="Oval 10"/>
            <p:cNvSpPr>
              <a:spLocks noChangeArrowheads="1"/>
            </p:cNvSpPr>
            <p:nvPr/>
          </p:nvSpPr>
          <p:spPr bwMode="auto">
            <a:xfrm>
              <a:off x="2078" y="3017"/>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75787" name="Oval 11"/>
            <p:cNvSpPr>
              <a:spLocks noChangeArrowheads="1"/>
            </p:cNvSpPr>
            <p:nvPr/>
          </p:nvSpPr>
          <p:spPr bwMode="auto">
            <a:xfrm>
              <a:off x="1450" y="1817"/>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cxnSp>
          <p:nvCxnSpPr>
            <p:cNvPr id="202815" name="AutoShape 12"/>
            <p:cNvCxnSpPr>
              <a:cxnSpLocks noChangeShapeType="1"/>
              <a:stCxn id="75787" idx="4"/>
              <a:endCxn id="75784" idx="0"/>
            </p:cNvCxnSpPr>
            <p:nvPr/>
          </p:nvCxnSpPr>
          <p:spPr bwMode="auto">
            <a:xfrm>
              <a:off x="1616" y="2047"/>
              <a:ext cx="4" cy="403"/>
            </a:xfrm>
            <a:prstGeom prst="straightConnector1">
              <a:avLst/>
            </a:prstGeom>
            <a:noFill/>
            <a:ln w="12700" cap="rnd">
              <a:solidFill>
                <a:schemeClr val="bg2"/>
              </a:solidFill>
              <a:prstDash val="sysDot"/>
              <a:round/>
              <a:headEnd/>
              <a:tailEnd type="triangle" w="med" len="med"/>
            </a:ln>
          </p:spPr>
        </p:cxnSp>
        <p:sp>
          <p:nvSpPr>
            <p:cNvPr id="75789" name="Oval 13"/>
            <p:cNvSpPr>
              <a:spLocks noChangeArrowheads="1"/>
            </p:cNvSpPr>
            <p:nvPr/>
          </p:nvSpPr>
          <p:spPr bwMode="auto">
            <a:xfrm>
              <a:off x="845" y="1817"/>
              <a:ext cx="333"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75790" name="Oval 14"/>
            <p:cNvSpPr>
              <a:spLocks noChangeArrowheads="1"/>
            </p:cNvSpPr>
            <p:nvPr/>
          </p:nvSpPr>
          <p:spPr bwMode="auto">
            <a:xfrm>
              <a:off x="2026" y="1817"/>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75791" name="Oval 15"/>
            <p:cNvSpPr>
              <a:spLocks noChangeArrowheads="1"/>
            </p:cNvSpPr>
            <p:nvPr/>
          </p:nvSpPr>
          <p:spPr bwMode="auto">
            <a:xfrm>
              <a:off x="1450" y="1250"/>
              <a:ext cx="332" cy="230"/>
            </a:xfrm>
            <a:prstGeom prst="ellipse">
              <a:avLst/>
            </a:prstGeom>
            <a:solidFill>
              <a:srgbClr val="FFFFCC"/>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graphicFrame>
          <p:nvGraphicFramePr>
            <p:cNvPr id="202774" name="Object 16"/>
            <p:cNvGraphicFramePr>
              <a:graphicFrameLocks noChangeAspect="1"/>
            </p:cNvGraphicFramePr>
            <p:nvPr/>
          </p:nvGraphicFramePr>
          <p:xfrm>
            <a:off x="1525" y="3039"/>
            <a:ext cx="243" cy="182"/>
          </p:xfrm>
          <a:graphic>
            <a:graphicData uri="http://schemas.openxmlformats.org/presentationml/2006/ole">
              <p:oleObj spid="_x0000_s202774" name="Equation" r:id="rId5" imgW="253800" imgH="203040" progId="Equation.3">
                <p:embed/>
              </p:oleObj>
            </a:graphicData>
          </a:graphic>
        </p:graphicFrame>
        <p:graphicFrame>
          <p:nvGraphicFramePr>
            <p:cNvPr id="202775" name="Object 17"/>
            <p:cNvGraphicFramePr>
              <a:graphicFrameLocks noChangeAspect="1"/>
            </p:cNvGraphicFramePr>
            <p:nvPr/>
          </p:nvGraphicFramePr>
          <p:xfrm>
            <a:off x="2126" y="3061"/>
            <a:ext cx="229" cy="182"/>
          </p:xfrm>
          <a:graphic>
            <a:graphicData uri="http://schemas.openxmlformats.org/presentationml/2006/ole">
              <p:oleObj spid="_x0000_s202775" name="Equation" r:id="rId6" imgW="241200" imgH="203040" progId="Equation.3">
                <p:embed/>
              </p:oleObj>
            </a:graphicData>
          </a:graphic>
        </p:graphicFrame>
        <p:graphicFrame>
          <p:nvGraphicFramePr>
            <p:cNvPr id="202776" name="Object 18"/>
            <p:cNvGraphicFramePr>
              <a:graphicFrameLocks noChangeAspect="1"/>
            </p:cNvGraphicFramePr>
            <p:nvPr/>
          </p:nvGraphicFramePr>
          <p:xfrm>
            <a:off x="1567" y="3629"/>
            <a:ext cx="101" cy="158"/>
          </p:xfrm>
          <a:graphic>
            <a:graphicData uri="http://schemas.openxmlformats.org/presentationml/2006/ole">
              <p:oleObj spid="_x0000_s202776" name="Equation" r:id="rId7" imgW="114120" imgH="177480" progId="Equation.DSMT4">
                <p:embed/>
              </p:oleObj>
            </a:graphicData>
          </a:graphic>
        </p:graphicFrame>
        <p:graphicFrame>
          <p:nvGraphicFramePr>
            <p:cNvPr id="202777" name="Object 19"/>
            <p:cNvGraphicFramePr>
              <a:graphicFrameLocks noChangeAspect="1"/>
            </p:cNvGraphicFramePr>
            <p:nvPr/>
          </p:nvGraphicFramePr>
          <p:xfrm>
            <a:off x="2077" y="1837"/>
            <a:ext cx="253" cy="182"/>
          </p:xfrm>
          <a:graphic>
            <a:graphicData uri="http://schemas.openxmlformats.org/presentationml/2006/ole">
              <p:oleObj spid="_x0000_s202777" name="Equation" r:id="rId8" imgW="266400" imgH="203040" progId="Equation.3">
                <p:embed/>
              </p:oleObj>
            </a:graphicData>
          </a:graphic>
        </p:graphicFrame>
        <p:graphicFrame>
          <p:nvGraphicFramePr>
            <p:cNvPr id="202778" name="Object 20"/>
            <p:cNvGraphicFramePr>
              <a:graphicFrameLocks noChangeAspect="1"/>
            </p:cNvGraphicFramePr>
            <p:nvPr/>
          </p:nvGraphicFramePr>
          <p:xfrm>
            <a:off x="897" y="1837"/>
            <a:ext cx="241" cy="204"/>
          </p:xfrm>
          <a:graphic>
            <a:graphicData uri="http://schemas.openxmlformats.org/presentationml/2006/ole">
              <p:oleObj spid="_x0000_s202778" name="Equation" r:id="rId9" imgW="253800" imgH="228600" progId="Equation.DSMT4">
                <p:embed/>
              </p:oleObj>
            </a:graphicData>
          </a:graphic>
        </p:graphicFrame>
        <p:graphicFrame>
          <p:nvGraphicFramePr>
            <p:cNvPr id="202779" name="Object 21"/>
            <p:cNvGraphicFramePr>
              <a:graphicFrameLocks noChangeAspect="1"/>
            </p:cNvGraphicFramePr>
            <p:nvPr/>
          </p:nvGraphicFramePr>
          <p:xfrm>
            <a:off x="894" y="3039"/>
            <a:ext cx="230" cy="204"/>
          </p:xfrm>
          <a:graphic>
            <a:graphicData uri="http://schemas.openxmlformats.org/presentationml/2006/ole">
              <p:oleObj spid="_x0000_s202779" name="Equation" r:id="rId10" imgW="241200" imgH="228600" progId="Equation.DSMT4">
                <p:embed/>
              </p:oleObj>
            </a:graphicData>
          </a:graphic>
        </p:graphicFrame>
        <p:graphicFrame>
          <p:nvGraphicFramePr>
            <p:cNvPr id="202780" name="Object 22"/>
            <p:cNvGraphicFramePr>
              <a:graphicFrameLocks noChangeAspect="1"/>
            </p:cNvGraphicFramePr>
            <p:nvPr/>
          </p:nvGraphicFramePr>
          <p:xfrm>
            <a:off x="1515" y="1839"/>
            <a:ext cx="253" cy="182"/>
          </p:xfrm>
          <a:graphic>
            <a:graphicData uri="http://schemas.openxmlformats.org/presentationml/2006/ole">
              <p:oleObj spid="_x0000_s202780" name="Equation" r:id="rId11" imgW="266400" imgH="203040" progId="Equation.3">
                <p:embed/>
              </p:oleObj>
            </a:graphicData>
          </a:graphic>
        </p:graphicFrame>
        <p:graphicFrame>
          <p:nvGraphicFramePr>
            <p:cNvPr id="202781" name="Object 23"/>
            <p:cNvGraphicFramePr>
              <a:graphicFrameLocks noChangeAspect="1"/>
            </p:cNvGraphicFramePr>
            <p:nvPr/>
          </p:nvGraphicFramePr>
          <p:xfrm>
            <a:off x="1505" y="1247"/>
            <a:ext cx="254" cy="182"/>
          </p:xfrm>
          <a:graphic>
            <a:graphicData uri="http://schemas.openxmlformats.org/presentationml/2006/ole">
              <p:oleObj spid="_x0000_s202781" name="Equation" r:id="rId12" imgW="266400" imgH="203040" progId="Equation.3">
                <p:embed/>
              </p:oleObj>
            </a:graphicData>
          </a:graphic>
        </p:graphicFrame>
        <p:graphicFrame>
          <p:nvGraphicFramePr>
            <p:cNvPr id="202782" name="Object 24"/>
            <p:cNvGraphicFramePr>
              <a:graphicFrameLocks noChangeAspect="1"/>
            </p:cNvGraphicFramePr>
            <p:nvPr/>
          </p:nvGraphicFramePr>
          <p:xfrm>
            <a:off x="1506" y="2479"/>
            <a:ext cx="232" cy="182"/>
          </p:xfrm>
          <a:graphic>
            <a:graphicData uri="http://schemas.openxmlformats.org/presentationml/2006/ole">
              <p:oleObj spid="_x0000_s202782" name="Equation" r:id="rId13" imgW="241200" imgH="203040" progId="Equation.3">
                <p:embed/>
              </p:oleObj>
            </a:graphicData>
          </a:graphic>
        </p:graphicFrame>
        <p:cxnSp>
          <p:nvCxnSpPr>
            <p:cNvPr id="202819" name="AutoShape 41"/>
            <p:cNvCxnSpPr>
              <a:cxnSpLocks noChangeShapeType="1"/>
              <a:stCxn id="75785" idx="6"/>
              <a:endCxn id="75782" idx="2"/>
            </p:cNvCxnSpPr>
            <p:nvPr/>
          </p:nvCxnSpPr>
          <p:spPr bwMode="auto">
            <a:xfrm>
              <a:off x="1162" y="3132"/>
              <a:ext cx="288" cy="0"/>
            </a:xfrm>
            <a:prstGeom prst="straightConnector1">
              <a:avLst/>
            </a:prstGeom>
            <a:noFill/>
            <a:ln w="12700" cap="rnd">
              <a:solidFill>
                <a:srgbClr val="990033"/>
              </a:solidFill>
              <a:prstDash val="sysDot"/>
              <a:round/>
              <a:headEnd/>
              <a:tailEnd type="triangle" w="med" len="med"/>
            </a:ln>
          </p:spPr>
        </p:cxnSp>
        <p:cxnSp>
          <p:nvCxnSpPr>
            <p:cNvPr id="202820" name="AutoShape 42"/>
            <p:cNvCxnSpPr>
              <a:cxnSpLocks noChangeShapeType="1"/>
              <a:stCxn id="75784" idx="4"/>
              <a:endCxn id="75782" idx="0"/>
            </p:cNvCxnSpPr>
            <p:nvPr/>
          </p:nvCxnSpPr>
          <p:spPr bwMode="auto">
            <a:xfrm flipH="1">
              <a:off x="1616" y="2680"/>
              <a:ext cx="4" cy="337"/>
            </a:xfrm>
            <a:prstGeom prst="straightConnector1">
              <a:avLst/>
            </a:prstGeom>
            <a:noFill/>
            <a:ln w="12700" cap="rnd">
              <a:solidFill>
                <a:srgbClr val="990033"/>
              </a:solidFill>
              <a:prstDash val="sysDot"/>
              <a:round/>
              <a:headEnd/>
              <a:tailEnd type="triangle" w="med" len="med"/>
            </a:ln>
          </p:spPr>
        </p:cxnSp>
        <p:cxnSp>
          <p:nvCxnSpPr>
            <p:cNvPr id="202821" name="AutoShape 43"/>
            <p:cNvCxnSpPr>
              <a:cxnSpLocks noChangeShapeType="1"/>
              <a:stCxn id="75791" idx="4"/>
              <a:endCxn id="75787" idx="0"/>
            </p:cNvCxnSpPr>
            <p:nvPr/>
          </p:nvCxnSpPr>
          <p:spPr bwMode="auto">
            <a:xfrm>
              <a:off x="1616" y="1480"/>
              <a:ext cx="0" cy="337"/>
            </a:xfrm>
            <a:prstGeom prst="straightConnector1">
              <a:avLst/>
            </a:prstGeom>
            <a:noFill/>
            <a:ln w="12700" cap="rnd">
              <a:solidFill>
                <a:srgbClr val="990033"/>
              </a:solidFill>
              <a:prstDash val="sysDot"/>
              <a:round/>
              <a:headEnd/>
              <a:tailEnd type="triangle" w="med" len="med"/>
            </a:ln>
          </p:spPr>
        </p:cxnSp>
        <p:cxnSp>
          <p:nvCxnSpPr>
            <p:cNvPr id="202822" name="AutoShape 44"/>
            <p:cNvCxnSpPr>
              <a:cxnSpLocks noChangeShapeType="1"/>
              <a:stCxn id="75789" idx="6"/>
              <a:endCxn id="75787" idx="2"/>
            </p:cNvCxnSpPr>
            <p:nvPr/>
          </p:nvCxnSpPr>
          <p:spPr bwMode="auto">
            <a:xfrm>
              <a:off x="1178" y="1932"/>
              <a:ext cx="272" cy="0"/>
            </a:xfrm>
            <a:prstGeom prst="straightConnector1">
              <a:avLst/>
            </a:prstGeom>
            <a:noFill/>
            <a:ln w="12700" cap="rnd">
              <a:solidFill>
                <a:srgbClr val="990033"/>
              </a:solidFill>
              <a:prstDash val="sysDot"/>
              <a:round/>
              <a:headEnd/>
              <a:tailEnd type="triangle" w="med" len="med"/>
            </a:ln>
          </p:spPr>
        </p:cxnSp>
        <p:cxnSp>
          <p:nvCxnSpPr>
            <p:cNvPr id="202823" name="AutoShape 45"/>
            <p:cNvCxnSpPr>
              <a:cxnSpLocks noChangeShapeType="1"/>
              <a:stCxn id="75787" idx="6"/>
              <a:endCxn id="75790" idx="2"/>
            </p:cNvCxnSpPr>
            <p:nvPr/>
          </p:nvCxnSpPr>
          <p:spPr bwMode="auto">
            <a:xfrm>
              <a:off x="1782" y="1932"/>
              <a:ext cx="244" cy="0"/>
            </a:xfrm>
            <a:prstGeom prst="straightConnector1">
              <a:avLst/>
            </a:prstGeom>
            <a:noFill/>
            <a:ln w="12700" cap="rnd">
              <a:solidFill>
                <a:srgbClr val="990033"/>
              </a:solidFill>
              <a:prstDash val="sysDot"/>
              <a:round/>
              <a:headEnd type="triangle" w="med" len="med"/>
              <a:tailEnd/>
            </a:ln>
          </p:spPr>
        </p:cxnSp>
        <p:cxnSp>
          <p:nvCxnSpPr>
            <p:cNvPr id="202824" name="AutoShape 46"/>
            <p:cNvCxnSpPr>
              <a:cxnSpLocks noChangeShapeType="1"/>
              <a:stCxn id="75782" idx="6"/>
              <a:endCxn id="75786" idx="2"/>
            </p:cNvCxnSpPr>
            <p:nvPr/>
          </p:nvCxnSpPr>
          <p:spPr bwMode="auto">
            <a:xfrm>
              <a:off x="1782" y="3132"/>
              <a:ext cx="296" cy="0"/>
            </a:xfrm>
            <a:prstGeom prst="straightConnector1">
              <a:avLst/>
            </a:prstGeom>
            <a:noFill/>
            <a:ln w="12700" cap="rnd">
              <a:solidFill>
                <a:srgbClr val="990033"/>
              </a:solidFill>
              <a:prstDash val="sysDot"/>
              <a:round/>
              <a:headEnd type="triangle" w="med" len="med"/>
              <a:tailEnd/>
            </a:ln>
          </p:spPr>
        </p:cxnSp>
        <p:cxnSp>
          <p:nvCxnSpPr>
            <p:cNvPr id="202825" name="AutoShape 47"/>
            <p:cNvCxnSpPr>
              <a:cxnSpLocks noChangeShapeType="1"/>
              <a:stCxn id="75782" idx="4"/>
              <a:endCxn id="75783" idx="0"/>
            </p:cNvCxnSpPr>
            <p:nvPr/>
          </p:nvCxnSpPr>
          <p:spPr bwMode="auto">
            <a:xfrm>
              <a:off x="1616" y="3247"/>
              <a:ext cx="4" cy="355"/>
            </a:xfrm>
            <a:prstGeom prst="straightConnector1">
              <a:avLst/>
            </a:prstGeom>
            <a:noFill/>
            <a:ln w="12700" cap="rnd">
              <a:solidFill>
                <a:srgbClr val="990033"/>
              </a:solidFill>
              <a:prstDash val="sysDot"/>
              <a:round/>
              <a:headEnd/>
              <a:tailEnd type="triangle" w="med" len="med"/>
            </a:ln>
          </p:spPr>
        </p:cxnSp>
        <p:cxnSp>
          <p:nvCxnSpPr>
            <p:cNvPr id="202826" name="AutoShape 55"/>
            <p:cNvCxnSpPr>
              <a:cxnSpLocks noChangeShapeType="1"/>
              <a:stCxn id="75784" idx="2"/>
              <a:endCxn id="75783" idx="2"/>
            </p:cNvCxnSpPr>
            <p:nvPr/>
          </p:nvCxnSpPr>
          <p:spPr bwMode="auto">
            <a:xfrm rot="10800000" flipH="1" flipV="1">
              <a:off x="1454" y="2565"/>
              <a:ext cx="1" cy="1152"/>
            </a:xfrm>
            <a:prstGeom prst="curvedConnector3">
              <a:avLst>
                <a:gd name="adj1" fmla="val -14400005"/>
              </a:avLst>
            </a:prstGeom>
            <a:noFill/>
            <a:ln w="9525" cap="rnd">
              <a:solidFill>
                <a:srgbClr val="990033"/>
              </a:solidFill>
              <a:prstDash val="sysDot"/>
              <a:round/>
              <a:headEnd/>
              <a:tailEnd type="triangle" w="med" len="med"/>
            </a:ln>
          </p:spPr>
        </p:cxnSp>
        <p:cxnSp>
          <p:nvCxnSpPr>
            <p:cNvPr id="202827" name="AutoShape 56"/>
            <p:cNvCxnSpPr>
              <a:cxnSpLocks noChangeShapeType="1"/>
              <a:stCxn id="75791" idx="2"/>
              <a:endCxn id="75784" idx="2"/>
            </p:cNvCxnSpPr>
            <p:nvPr/>
          </p:nvCxnSpPr>
          <p:spPr bwMode="auto">
            <a:xfrm rot="10800000" flipH="1" flipV="1">
              <a:off x="1450" y="1365"/>
              <a:ext cx="4" cy="1200"/>
            </a:xfrm>
            <a:prstGeom prst="curvedConnector3">
              <a:avLst>
                <a:gd name="adj1" fmla="val -3600000"/>
              </a:avLst>
            </a:prstGeom>
            <a:noFill/>
            <a:ln w="9525" cap="rnd">
              <a:solidFill>
                <a:srgbClr val="990033"/>
              </a:solidFill>
              <a:prstDash val="sysDot"/>
              <a:round/>
              <a:headEnd/>
              <a:tailEnd type="triangle" w="med" len="med"/>
            </a:ln>
          </p:spPr>
        </p:cxnSp>
        <p:cxnSp>
          <p:nvCxnSpPr>
            <p:cNvPr id="202828" name="AutoShape 57"/>
            <p:cNvCxnSpPr>
              <a:cxnSpLocks noChangeShapeType="1"/>
              <a:stCxn id="75786" idx="4"/>
              <a:endCxn id="75783" idx="6"/>
            </p:cNvCxnSpPr>
            <p:nvPr/>
          </p:nvCxnSpPr>
          <p:spPr bwMode="auto">
            <a:xfrm rot="5400000">
              <a:off x="1780" y="3253"/>
              <a:ext cx="470" cy="458"/>
            </a:xfrm>
            <a:prstGeom prst="curvedConnector2">
              <a:avLst/>
            </a:prstGeom>
            <a:noFill/>
            <a:ln w="9525" cap="rnd">
              <a:solidFill>
                <a:srgbClr val="990033"/>
              </a:solidFill>
              <a:prstDash val="sysDot"/>
              <a:round/>
              <a:headEnd/>
              <a:tailEnd type="triangle" w="med" len="med"/>
            </a:ln>
          </p:spPr>
        </p:cxnSp>
        <p:cxnSp>
          <p:nvCxnSpPr>
            <p:cNvPr id="202829" name="AutoShape 58"/>
            <p:cNvCxnSpPr>
              <a:cxnSpLocks noChangeShapeType="1"/>
              <a:stCxn id="75790" idx="4"/>
              <a:endCxn id="75784" idx="6"/>
            </p:cNvCxnSpPr>
            <p:nvPr/>
          </p:nvCxnSpPr>
          <p:spPr bwMode="auto">
            <a:xfrm rot="5400000">
              <a:off x="1730" y="2103"/>
              <a:ext cx="518" cy="406"/>
            </a:xfrm>
            <a:prstGeom prst="curvedConnector2">
              <a:avLst/>
            </a:prstGeom>
            <a:noFill/>
            <a:ln w="9525" cap="rnd">
              <a:solidFill>
                <a:srgbClr val="990033"/>
              </a:solidFill>
              <a:prstDash val="sysDot"/>
              <a:round/>
              <a:headEnd/>
              <a:tailEnd type="triangle" w="med" len="med"/>
            </a:ln>
          </p:spPr>
        </p:cxnSp>
        <p:cxnSp>
          <p:nvCxnSpPr>
            <p:cNvPr id="202830" name="AutoShape 59"/>
            <p:cNvCxnSpPr>
              <a:cxnSpLocks noChangeShapeType="1"/>
              <a:stCxn id="75785" idx="4"/>
              <a:endCxn id="75783" idx="2"/>
            </p:cNvCxnSpPr>
            <p:nvPr/>
          </p:nvCxnSpPr>
          <p:spPr bwMode="auto">
            <a:xfrm rot="16200000" flipH="1">
              <a:off x="990" y="3253"/>
              <a:ext cx="470" cy="458"/>
            </a:xfrm>
            <a:prstGeom prst="curvedConnector2">
              <a:avLst/>
            </a:prstGeom>
            <a:noFill/>
            <a:ln w="9525" cap="rnd">
              <a:solidFill>
                <a:srgbClr val="990033"/>
              </a:solidFill>
              <a:prstDash val="sysDot"/>
              <a:round/>
              <a:headEnd/>
              <a:tailEnd type="triangle" w="med" len="med"/>
            </a:ln>
          </p:spPr>
        </p:cxnSp>
        <p:cxnSp>
          <p:nvCxnSpPr>
            <p:cNvPr id="202831" name="AutoShape 60"/>
            <p:cNvCxnSpPr>
              <a:cxnSpLocks noChangeShapeType="1"/>
              <a:stCxn id="75789" idx="4"/>
              <a:endCxn id="75784" idx="2"/>
            </p:cNvCxnSpPr>
            <p:nvPr/>
          </p:nvCxnSpPr>
          <p:spPr bwMode="auto">
            <a:xfrm rot="16200000" flipH="1">
              <a:off x="974" y="2085"/>
              <a:ext cx="518" cy="442"/>
            </a:xfrm>
            <a:prstGeom prst="curvedConnector2">
              <a:avLst/>
            </a:prstGeom>
            <a:noFill/>
            <a:ln w="9525" cap="rnd">
              <a:solidFill>
                <a:srgbClr val="990033"/>
              </a:solidFill>
              <a:prstDash val="sysDot"/>
              <a:round/>
              <a:headEnd/>
              <a:tailEnd type="triangle" w="med" len="med"/>
            </a:ln>
          </p:spPr>
        </p:cxnSp>
        <p:sp>
          <p:nvSpPr>
            <p:cNvPr id="75844" name="AutoShape 68"/>
            <p:cNvSpPr>
              <a:spLocks noChangeArrowheads="1"/>
            </p:cNvSpPr>
            <p:nvPr/>
          </p:nvSpPr>
          <p:spPr bwMode="auto">
            <a:xfrm>
              <a:off x="353" y="572"/>
              <a:ext cx="2540" cy="498"/>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graphicFrame>
          <p:nvGraphicFramePr>
            <p:cNvPr id="202797" name="Object 63"/>
            <p:cNvGraphicFramePr>
              <a:graphicFrameLocks noChangeAspect="1"/>
            </p:cNvGraphicFramePr>
            <p:nvPr/>
          </p:nvGraphicFramePr>
          <p:xfrm>
            <a:off x="1198" y="662"/>
            <a:ext cx="864" cy="365"/>
          </p:xfrm>
          <a:graphic>
            <a:graphicData uri="http://schemas.openxmlformats.org/presentationml/2006/ole">
              <p:oleObj spid="_x0000_s202797" name="Equation" r:id="rId14" imgW="1143000" imgH="482400" progId="Equation.DSMT4">
                <p:embed/>
              </p:oleObj>
            </a:graphicData>
          </a:graphic>
        </p:graphicFrame>
      </p:grpSp>
      <p:graphicFrame>
        <p:nvGraphicFramePr>
          <p:cNvPr id="202799" name="Object 78"/>
          <p:cNvGraphicFramePr>
            <a:graphicFrameLocks noChangeAspect="1"/>
          </p:cNvGraphicFramePr>
          <p:nvPr/>
        </p:nvGraphicFramePr>
        <p:xfrm>
          <a:off x="5988050" y="6021388"/>
          <a:ext cx="2205038" cy="366712"/>
        </p:xfrm>
        <a:graphic>
          <a:graphicData uri="http://schemas.openxmlformats.org/presentationml/2006/ole">
            <p:oleObj spid="_x0000_s202799" name="Equation" r:id="rId15" imgW="1218960" imgH="203040" progId="Equation.DSMT4">
              <p:embed/>
            </p:oleObj>
          </a:graphicData>
        </a:graphic>
      </p:graphicFrame>
      <p:sp>
        <p:nvSpPr>
          <p:cNvPr id="202805" name="Text Box 8"/>
          <p:cNvSpPr txBox="1">
            <a:spLocks noChangeArrowheads="1"/>
          </p:cNvSpPr>
          <p:nvPr/>
        </p:nvSpPr>
        <p:spPr bwMode="auto">
          <a:xfrm>
            <a:off x="488950" y="476250"/>
            <a:ext cx="3514725"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Hierarchal models in the brain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AutoShape 2"/>
          <p:cNvSpPr>
            <a:spLocks noChangeArrowheads="1"/>
          </p:cNvSpPr>
          <p:nvPr/>
        </p:nvSpPr>
        <p:spPr bwMode="auto">
          <a:xfrm>
            <a:off x="1784350" y="3573463"/>
            <a:ext cx="6337300" cy="2736850"/>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graphicFrame>
        <p:nvGraphicFramePr>
          <p:cNvPr id="204803" name="Object 16"/>
          <p:cNvGraphicFramePr>
            <a:graphicFrameLocks noChangeAspect="1"/>
          </p:cNvGraphicFramePr>
          <p:nvPr/>
        </p:nvGraphicFramePr>
        <p:xfrm>
          <a:off x="2311400" y="4244975"/>
          <a:ext cx="5310188" cy="1778000"/>
        </p:xfrm>
        <a:graphic>
          <a:graphicData uri="http://schemas.openxmlformats.org/presentationml/2006/ole">
            <p:oleObj spid="_x0000_s204803" name="Equation" r:id="rId3" imgW="3797280" imgH="1269720" progId="Equation.DSMT4">
              <p:embed/>
            </p:oleObj>
          </a:graphicData>
        </a:graphic>
      </p:graphicFrame>
      <p:sp>
        <p:nvSpPr>
          <p:cNvPr id="204818" name="Text Box 9"/>
          <p:cNvSpPr txBox="1">
            <a:spLocks noChangeArrowheads="1"/>
          </p:cNvSpPr>
          <p:nvPr/>
        </p:nvSpPr>
        <p:spPr bwMode="auto">
          <a:xfrm>
            <a:off x="5384800" y="5661025"/>
            <a:ext cx="1357313" cy="336550"/>
          </a:xfrm>
          <a:prstGeom prst="rect">
            <a:avLst/>
          </a:prstGeom>
          <a:noFill/>
          <a:ln w="12700">
            <a:noFill/>
            <a:miter lim="800000"/>
            <a:headEnd/>
            <a:tailEnd/>
          </a:ln>
        </p:spPr>
        <p:txBody>
          <a:bodyPr wrap="none">
            <a:spAutoFit/>
          </a:bodyPr>
          <a:lstStyle/>
          <a:p>
            <a:pPr eaLnBrk="0" hangingPunct="0"/>
            <a:r>
              <a:rPr lang="en-US" sz="1600">
                <a:solidFill>
                  <a:srgbClr val="990033"/>
                </a:solidFill>
              </a:rPr>
              <a:t>Structural priors</a:t>
            </a:r>
          </a:p>
        </p:txBody>
      </p:sp>
      <p:sp>
        <p:nvSpPr>
          <p:cNvPr id="204819" name="Text Box 23"/>
          <p:cNvSpPr txBox="1">
            <a:spLocks noChangeArrowheads="1"/>
          </p:cNvSpPr>
          <p:nvPr/>
        </p:nvSpPr>
        <p:spPr bwMode="auto">
          <a:xfrm>
            <a:off x="5384800" y="5229225"/>
            <a:ext cx="1422400" cy="336550"/>
          </a:xfrm>
          <a:prstGeom prst="rect">
            <a:avLst/>
          </a:prstGeom>
          <a:noFill/>
          <a:ln w="12700">
            <a:noFill/>
            <a:miter lim="800000"/>
            <a:headEnd/>
            <a:tailEnd/>
          </a:ln>
        </p:spPr>
        <p:txBody>
          <a:bodyPr wrap="none">
            <a:spAutoFit/>
          </a:bodyPr>
          <a:lstStyle/>
          <a:p>
            <a:pPr eaLnBrk="0" hangingPunct="0"/>
            <a:r>
              <a:rPr lang="en-US" sz="1600">
                <a:solidFill>
                  <a:srgbClr val="990033"/>
                </a:solidFill>
              </a:rPr>
              <a:t>Dynamical priors</a:t>
            </a:r>
          </a:p>
        </p:txBody>
      </p:sp>
      <p:sp>
        <p:nvSpPr>
          <p:cNvPr id="204820" name="Text Box 25"/>
          <p:cNvSpPr txBox="1">
            <a:spLocks noChangeArrowheads="1"/>
          </p:cNvSpPr>
          <p:nvPr/>
        </p:nvSpPr>
        <p:spPr bwMode="auto">
          <a:xfrm>
            <a:off x="3529013" y="3717925"/>
            <a:ext cx="2719387" cy="366713"/>
          </a:xfrm>
          <a:prstGeom prst="rect">
            <a:avLst/>
          </a:prstGeom>
          <a:noFill/>
          <a:ln w="12700">
            <a:noFill/>
            <a:miter lim="800000"/>
            <a:headEnd/>
            <a:tailEnd/>
          </a:ln>
        </p:spPr>
        <p:txBody>
          <a:bodyPr wrap="none">
            <a:spAutoFit/>
          </a:bodyPr>
          <a:lstStyle/>
          <a:p>
            <a:pPr eaLnBrk="0" hangingPunct="0"/>
            <a:r>
              <a:rPr lang="en-US">
                <a:solidFill>
                  <a:srgbClr val="990033"/>
                </a:solidFill>
              </a:rPr>
              <a:t>Likelihood and empirical priors</a:t>
            </a:r>
          </a:p>
        </p:txBody>
      </p:sp>
      <p:sp>
        <p:nvSpPr>
          <p:cNvPr id="78874" name="AutoShape 26"/>
          <p:cNvSpPr>
            <a:spLocks noChangeArrowheads="1"/>
          </p:cNvSpPr>
          <p:nvPr/>
        </p:nvSpPr>
        <p:spPr bwMode="auto">
          <a:xfrm>
            <a:off x="6753225" y="620713"/>
            <a:ext cx="2720975" cy="3168650"/>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sp>
        <p:nvSpPr>
          <p:cNvPr id="78872" name="AutoShape 24"/>
          <p:cNvSpPr>
            <a:spLocks noChangeArrowheads="1"/>
          </p:cNvSpPr>
          <p:nvPr/>
        </p:nvSpPr>
        <p:spPr bwMode="auto">
          <a:xfrm>
            <a:off x="360363" y="620713"/>
            <a:ext cx="2720975" cy="3168650"/>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graphicFrame>
        <p:nvGraphicFramePr>
          <p:cNvPr id="204809" name="Object 5"/>
          <p:cNvGraphicFramePr>
            <a:graphicFrameLocks noChangeAspect="1"/>
          </p:cNvGraphicFramePr>
          <p:nvPr/>
        </p:nvGraphicFramePr>
        <p:xfrm>
          <a:off x="573088" y="1328738"/>
          <a:ext cx="2201862" cy="1955800"/>
        </p:xfrm>
        <a:graphic>
          <a:graphicData uri="http://schemas.openxmlformats.org/presentationml/2006/ole">
            <p:oleObj spid="_x0000_s204809" name="Equation" r:id="rId4" imgW="1562040" imgH="1396800" progId="Equation.DSMT4">
              <p:embed/>
            </p:oleObj>
          </a:graphicData>
        </a:graphic>
      </p:graphicFrame>
      <p:graphicFrame>
        <p:nvGraphicFramePr>
          <p:cNvPr id="204810" name="Object 6"/>
          <p:cNvGraphicFramePr>
            <a:graphicFrameLocks noChangeAspect="1"/>
          </p:cNvGraphicFramePr>
          <p:nvPr/>
        </p:nvGraphicFramePr>
        <p:xfrm>
          <a:off x="7034213" y="1182688"/>
          <a:ext cx="1879600" cy="2390775"/>
        </p:xfrm>
        <a:graphic>
          <a:graphicData uri="http://schemas.openxmlformats.org/presentationml/2006/ole">
            <p:oleObj spid="_x0000_s204810" name="Equation" r:id="rId5" imgW="1346040" imgH="1701720" progId="Equation.DSMT4">
              <p:embed/>
            </p:oleObj>
          </a:graphicData>
        </a:graphic>
      </p:graphicFrame>
      <p:sp>
        <p:nvSpPr>
          <p:cNvPr id="204823" name="Text Box 7"/>
          <p:cNvSpPr txBox="1">
            <a:spLocks noChangeArrowheads="1"/>
          </p:cNvSpPr>
          <p:nvPr/>
        </p:nvSpPr>
        <p:spPr bwMode="auto">
          <a:xfrm>
            <a:off x="992188" y="765175"/>
            <a:ext cx="1465262" cy="366713"/>
          </a:xfrm>
          <a:prstGeom prst="rect">
            <a:avLst/>
          </a:prstGeom>
          <a:noFill/>
          <a:ln w="12700">
            <a:noFill/>
            <a:miter lim="800000"/>
            <a:headEnd/>
            <a:tailEnd/>
          </a:ln>
        </p:spPr>
        <p:txBody>
          <a:bodyPr wrap="none">
            <a:spAutoFit/>
          </a:bodyPr>
          <a:lstStyle/>
          <a:p>
            <a:pPr eaLnBrk="0" hangingPunct="0"/>
            <a:r>
              <a:rPr lang="en-US">
                <a:solidFill>
                  <a:srgbClr val="990033"/>
                </a:solidFill>
              </a:rPr>
              <a:t>Hierarchal form</a:t>
            </a:r>
          </a:p>
        </p:txBody>
      </p:sp>
      <p:sp>
        <p:nvSpPr>
          <p:cNvPr id="204824" name="AutoShape 19"/>
          <p:cNvSpPr>
            <a:spLocks noChangeArrowheads="1"/>
          </p:cNvSpPr>
          <p:nvPr/>
        </p:nvSpPr>
        <p:spPr bwMode="auto">
          <a:xfrm>
            <a:off x="3297238" y="1052513"/>
            <a:ext cx="3240087" cy="2232025"/>
          </a:xfrm>
          <a:prstGeom prst="roundRect">
            <a:avLst>
              <a:gd name="adj" fmla="val 16667"/>
            </a:avLst>
          </a:prstGeom>
          <a:solidFill>
            <a:srgbClr val="990033"/>
          </a:solidFill>
          <a:ln w="12700">
            <a:noFill/>
            <a:round/>
            <a:headEnd/>
            <a:tailEnd/>
          </a:ln>
        </p:spPr>
        <p:txBody>
          <a:bodyPr wrap="none" anchor="ctr"/>
          <a:lstStyle/>
          <a:p>
            <a:endParaRPr lang="en-GB">
              <a:latin typeface="Arial" charset="0"/>
            </a:endParaRPr>
          </a:p>
        </p:txBody>
      </p:sp>
      <p:graphicFrame>
        <p:nvGraphicFramePr>
          <p:cNvPr id="204813" name="Object 18"/>
          <p:cNvGraphicFramePr>
            <a:graphicFrameLocks noChangeAspect="1"/>
          </p:cNvGraphicFramePr>
          <p:nvPr/>
        </p:nvGraphicFramePr>
        <p:xfrm>
          <a:off x="3729038" y="2058988"/>
          <a:ext cx="2152650" cy="877887"/>
        </p:xfrm>
        <a:graphic>
          <a:graphicData uri="http://schemas.openxmlformats.org/presentationml/2006/ole">
            <p:oleObj spid="_x0000_s204813" name="Equation" r:id="rId6" imgW="1307880" imgH="533160" progId="Equation.DSMT4">
              <p:embed/>
            </p:oleObj>
          </a:graphicData>
        </a:graphic>
      </p:graphicFrame>
      <p:sp>
        <p:nvSpPr>
          <p:cNvPr id="204825" name="Text Box 20"/>
          <p:cNvSpPr txBox="1">
            <a:spLocks noChangeArrowheads="1"/>
          </p:cNvSpPr>
          <p:nvPr/>
        </p:nvSpPr>
        <p:spPr bwMode="auto">
          <a:xfrm>
            <a:off x="3584575" y="1195388"/>
            <a:ext cx="2663825" cy="701675"/>
          </a:xfrm>
          <a:prstGeom prst="rect">
            <a:avLst/>
          </a:prstGeom>
          <a:noFill/>
          <a:ln w="12700">
            <a:noFill/>
            <a:miter lim="800000"/>
            <a:headEnd/>
            <a:tailEnd/>
          </a:ln>
        </p:spPr>
        <p:txBody>
          <a:bodyPr>
            <a:spAutoFit/>
          </a:bodyPr>
          <a:lstStyle/>
          <a:p>
            <a:pPr algn="ctr" eaLnBrk="0" hangingPunct="0"/>
            <a:r>
              <a:rPr lang="en-US" sz="2000">
                <a:solidFill>
                  <a:schemeClr val="bg1"/>
                </a:solidFill>
              </a:rPr>
              <a:t>Gibb’s energy: a simple function of prediction error</a:t>
            </a:r>
          </a:p>
        </p:txBody>
      </p:sp>
      <p:sp>
        <p:nvSpPr>
          <p:cNvPr id="204826" name="Text Box 27"/>
          <p:cNvSpPr txBox="1">
            <a:spLocks noChangeArrowheads="1"/>
          </p:cNvSpPr>
          <p:nvPr/>
        </p:nvSpPr>
        <p:spPr bwMode="auto">
          <a:xfrm>
            <a:off x="7353300" y="757238"/>
            <a:ext cx="1560513" cy="366712"/>
          </a:xfrm>
          <a:prstGeom prst="rect">
            <a:avLst/>
          </a:prstGeom>
          <a:noFill/>
          <a:ln w="12700">
            <a:noFill/>
            <a:miter lim="800000"/>
            <a:headEnd/>
            <a:tailEnd/>
          </a:ln>
        </p:spPr>
        <p:txBody>
          <a:bodyPr wrap="none">
            <a:spAutoFit/>
          </a:bodyPr>
          <a:lstStyle/>
          <a:p>
            <a:pPr eaLnBrk="0" hangingPunct="0"/>
            <a:r>
              <a:rPr lang="en-US">
                <a:solidFill>
                  <a:srgbClr val="990033"/>
                </a:solidFill>
              </a:rPr>
              <a:t>Prediction errors</a:t>
            </a:r>
          </a:p>
        </p:txBody>
      </p:sp>
      <p:graphicFrame>
        <p:nvGraphicFramePr>
          <p:cNvPr id="204816" name="Object 78"/>
          <p:cNvGraphicFramePr>
            <a:graphicFrameLocks noChangeAspect="1"/>
          </p:cNvGraphicFramePr>
          <p:nvPr/>
        </p:nvGraphicFramePr>
        <p:xfrm>
          <a:off x="3827463" y="469900"/>
          <a:ext cx="2205037" cy="366713"/>
        </p:xfrm>
        <a:graphic>
          <a:graphicData uri="http://schemas.openxmlformats.org/presentationml/2006/ole">
            <p:oleObj spid="_x0000_s204816" name="Equation" r:id="rId7" imgW="1218960" imgH="2030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330" name="Object 2"/>
          <p:cNvGraphicFramePr>
            <a:graphicFrameLocks noChangeAspect="1"/>
          </p:cNvGraphicFramePr>
          <p:nvPr/>
        </p:nvGraphicFramePr>
        <p:xfrm>
          <a:off x="2720975" y="1484313"/>
          <a:ext cx="4464050" cy="4244975"/>
        </p:xfrm>
        <a:graphic>
          <a:graphicData uri="http://schemas.openxmlformats.org/presentationml/2006/ole">
            <p:oleObj spid="_x0000_s227330" name="CorelPhotoPaint.Image.11" r:id="rId3" imgW="4457143" imgH="4241270" progId="">
              <p:embed/>
            </p:oleObj>
          </a:graphicData>
        </a:graphic>
      </p:graphicFrame>
      <p:graphicFrame>
        <p:nvGraphicFramePr>
          <p:cNvPr id="227331" name="Object 3"/>
          <p:cNvGraphicFramePr>
            <a:graphicFrameLocks noChangeAspect="1"/>
          </p:cNvGraphicFramePr>
          <p:nvPr/>
        </p:nvGraphicFramePr>
        <p:xfrm>
          <a:off x="3313113" y="2995613"/>
          <a:ext cx="679450" cy="455612"/>
        </p:xfrm>
        <a:graphic>
          <a:graphicData uri="http://schemas.openxmlformats.org/presentationml/2006/ole">
            <p:oleObj spid="_x0000_s227331" name="Equation" r:id="rId4" imgW="342720" imgH="228600" progId="Equation.DSMT4">
              <p:embed/>
            </p:oleObj>
          </a:graphicData>
        </a:graphic>
      </p:graphicFrame>
      <p:graphicFrame>
        <p:nvGraphicFramePr>
          <p:cNvPr id="227332" name="Object 4"/>
          <p:cNvGraphicFramePr>
            <a:graphicFrameLocks noChangeAspect="1"/>
          </p:cNvGraphicFramePr>
          <p:nvPr/>
        </p:nvGraphicFramePr>
        <p:xfrm>
          <a:off x="6016625" y="2970213"/>
          <a:ext cx="558800" cy="457200"/>
        </p:xfrm>
        <a:graphic>
          <a:graphicData uri="http://schemas.openxmlformats.org/presentationml/2006/ole">
            <p:oleObj spid="_x0000_s227332" name="Equation" r:id="rId5" imgW="279360" imgH="228600" progId="Equation.DSMT4">
              <p:embed/>
            </p:oleObj>
          </a:graphicData>
        </a:graphic>
      </p:graphicFrame>
      <p:graphicFrame>
        <p:nvGraphicFramePr>
          <p:cNvPr id="227333" name="Object 5"/>
          <p:cNvGraphicFramePr>
            <a:graphicFrameLocks noChangeAspect="1"/>
          </p:cNvGraphicFramePr>
          <p:nvPr/>
        </p:nvGraphicFramePr>
        <p:xfrm>
          <a:off x="4660900" y="4508500"/>
          <a:ext cx="558800" cy="455613"/>
        </p:xfrm>
        <a:graphic>
          <a:graphicData uri="http://schemas.openxmlformats.org/presentationml/2006/ole">
            <p:oleObj spid="_x0000_s227333" name="Equation" r:id="rId6" imgW="279360" imgH="228600" progId="Equation.DSMT4">
              <p:embed/>
            </p:oleObj>
          </a:graphicData>
        </a:graphic>
      </p:graphicFrame>
      <p:sp>
        <p:nvSpPr>
          <p:cNvPr id="227357" name="Rectangle 6"/>
          <p:cNvSpPr>
            <a:spLocks noChangeArrowheads="1"/>
          </p:cNvSpPr>
          <p:nvPr/>
        </p:nvSpPr>
        <p:spPr bwMode="auto">
          <a:xfrm>
            <a:off x="4305300" y="4219575"/>
            <a:ext cx="1150938" cy="304800"/>
          </a:xfrm>
          <a:prstGeom prst="rect">
            <a:avLst/>
          </a:prstGeom>
          <a:noFill/>
          <a:ln w="12700">
            <a:noFill/>
            <a:miter lim="800000"/>
            <a:headEnd/>
            <a:tailEnd/>
          </a:ln>
        </p:spPr>
        <p:txBody>
          <a:bodyPr>
            <a:spAutoFit/>
          </a:bodyPr>
          <a:lstStyle/>
          <a:p>
            <a:pPr algn="ctr"/>
            <a:r>
              <a:rPr lang="en-GB" sz="1400"/>
              <a:t>Synaptic gain</a:t>
            </a:r>
            <a:endParaRPr lang="en-US" sz="1400"/>
          </a:p>
        </p:txBody>
      </p:sp>
      <p:sp>
        <p:nvSpPr>
          <p:cNvPr id="227358" name="Rectangle 7"/>
          <p:cNvSpPr>
            <a:spLocks noChangeArrowheads="1"/>
          </p:cNvSpPr>
          <p:nvPr/>
        </p:nvSpPr>
        <p:spPr bwMode="auto">
          <a:xfrm>
            <a:off x="2720975" y="2706688"/>
            <a:ext cx="1655763" cy="304800"/>
          </a:xfrm>
          <a:prstGeom prst="rect">
            <a:avLst/>
          </a:prstGeom>
          <a:noFill/>
          <a:ln w="12700">
            <a:noFill/>
            <a:miter lim="800000"/>
            <a:headEnd/>
            <a:tailEnd/>
          </a:ln>
        </p:spPr>
        <p:txBody>
          <a:bodyPr>
            <a:spAutoFit/>
          </a:bodyPr>
          <a:lstStyle/>
          <a:p>
            <a:pPr algn="ctr"/>
            <a:r>
              <a:rPr lang="en-GB" sz="1400"/>
              <a:t>Synaptic activity</a:t>
            </a:r>
            <a:endParaRPr lang="en-US" sz="1400"/>
          </a:p>
        </p:txBody>
      </p:sp>
      <p:sp>
        <p:nvSpPr>
          <p:cNvPr id="227359" name="Rectangle 8"/>
          <p:cNvSpPr>
            <a:spLocks noChangeArrowheads="1"/>
          </p:cNvSpPr>
          <p:nvPr/>
        </p:nvSpPr>
        <p:spPr bwMode="auto">
          <a:xfrm>
            <a:off x="5457825" y="2711450"/>
            <a:ext cx="1655763" cy="304800"/>
          </a:xfrm>
          <a:prstGeom prst="rect">
            <a:avLst/>
          </a:prstGeom>
          <a:noFill/>
          <a:ln w="12700">
            <a:noFill/>
            <a:miter lim="800000"/>
            <a:headEnd/>
            <a:tailEnd/>
          </a:ln>
        </p:spPr>
        <p:txBody>
          <a:bodyPr>
            <a:spAutoFit/>
          </a:bodyPr>
          <a:lstStyle/>
          <a:p>
            <a:pPr algn="ctr"/>
            <a:r>
              <a:rPr lang="en-GB" sz="1400"/>
              <a:t>Synaptic efficacy</a:t>
            </a:r>
            <a:endParaRPr lang="en-US" sz="1400"/>
          </a:p>
        </p:txBody>
      </p:sp>
      <p:cxnSp>
        <p:nvCxnSpPr>
          <p:cNvPr id="227360" name="AutoShape 9"/>
          <p:cNvCxnSpPr>
            <a:cxnSpLocks noChangeShapeType="1"/>
            <a:stCxn id="227358" idx="0"/>
            <a:endCxn id="227359" idx="0"/>
          </p:cNvCxnSpPr>
          <p:nvPr/>
        </p:nvCxnSpPr>
        <p:spPr bwMode="auto">
          <a:xfrm rot="5400000" flipV="1">
            <a:off x="4915694" y="1340644"/>
            <a:ext cx="4762" cy="2736850"/>
          </a:xfrm>
          <a:prstGeom prst="curvedConnector3">
            <a:avLst>
              <a:gd name="adj1" fmla="val -11966667"/>
            </a:avLst>
          </a:prstGeom>
          <a:noFill/>
          <a:ln w="28575">
            <a:solidFill>
              <a:srgbClr val="990033"/>
            </a:solidFill>
            <a:round/>
            <a:headEnd/>
            <a:tailEnd type="triangle" w="med" len="med"/>
          </a:ln>
        </p:spPr>
      </p:cxnSp>
      <p:cxnSp>
        <p:nvCxnSpPr>
          <p:cNvPr id="227361" name="AutoShape 10"/>
          <p:cNvCxnSpPr>
            <a:cxnSpLocks noChangeShapeType="1"/>
          </p:cNvCxnSpPr>
          <p:nvPr/>
        </p:nvCxnSpPr>
        <p:spPr bwMode="auto">
          <a:xfrm rot="5400000">
            <a:off x="4962526" y="2117725"/>
            <a:ext cx="23812" cy="2643187"/>
          </a:xfrm>
          <a:prstGeom prst="curvedConnector3">
            <a:avLst>
              <a:gd name="adj1" fmla="val 1053333"/>
            </a:avLst>
          </a:prstGeom>
          <a:noFill/>
          <a:ln w="28575">
            <a:solidFill>
              <a:srgbClr val="990033"/>
            </a:solidFill>
            <a:round/>
            <a:headEnd/>
            <a:tailEnd type="triangle" w="med" len="med"/>
          </a:ln>
        </p:spPr>
      </p:cxnSp>
      <p:cxnSp>
        <p:nvCxnSpPr>
          <p:cNvPr id="227362" name="AutoShape 11"/>
          <p:cNvCxnSpPr>
            <a:cxnSpLocks noChangeShapeType="1"/>
          </p:cNvCxnSpPr>
          <p:nvPr/>
        </p:nvCxnSpPr>
        <p:spPr bwMode="auto">
          <a:xfrm rot="5400000">
            <a:off x="5103019" y="3544094"/>
            <a:ext cx="1309687" cy="1076325"/>
          </a:xfrm>
          <a:prstGeom prst="curvedConnector2">
            <a:avLst/>
          </a:prstGeom>
          <a:noFill/>
          <a:ln w="28575">
            <a:solidFill>
              <a:srgbClr val="990033"/>
            </a:solidFill>
            <a:round/>
            <a:headEnd type="triangle" w="med" len="med"/>
            <a:tailEnd type="triangle" w="med" len="med"/>
          </a:ln>
        </p:spPr>
      </p:cxnSp>
      <p:cxnSp>
        <p:nvCxnSpPr>
          <p:cNvPr id="227363" name="AutoShape 12"/>
          <p:cNvCxnSpPr>
            <a:cxnSpLocks noChangeShapeType="1"/>
          </p:cNvCxnSpPr>
          <p:nvPr/>
        </p:nvCxnSpPr>
        <p:spPr bwMode="auto">
          <a:xfrm rot="16200000" flipH="1">
            <a:off x="3513931" y="3590132"/>
            <a:ext cx="1285875" cy="1008062"/>
          </a:xfrm>
          <a:prstGeom prst="curvedConnector2">
            <a:avLst/>
          </a:prstGeom>
          <a:noFill/>
          <a:ln w="28575">
            <a:solidFill>
              <a:srgbClr val="990033"/>
            </a:solidFill>
            <a:round/>
            <a:headEnd type="triangle" w="med" len="med"/>
            <a:tailEnd type="triangle" w="med" len="med"/>
          </a:ln>
        </p:spPr>
      </p:cxnSp>
      <p:sp>
        <p:nvSpPr>
          <p:cNvPr id="227364" name="Rectangle 13"/>
          <p:cNvSpPr>
            <a:spLocks noChangeArrowheads="1"/>
          </p:cNvSpPr>
          <p:nvPr/>
        </p:nvSpPr>
        <p:spPr bwMode="auto">
          <a:xfrm>
            <a:off x="3873500" y="2274888"/>
            <a:ext cx="2159000" cy="304800"/>
          </a:xfrm>
          <a:prstGeom prst="rect">
            <a:avLst/>
          </a:prstGeom>
          <a:noFill/>
          <a:ln w="12700">
            <a:noFill/>
            <a:miter lim="800000"/>
            <a:headEnd/>
            <a:tailEnd/>
          </a:ln>
        </p:spPr>
        <p:txBody>
          <a:bodyPr>
            <a:spAutoFit/>
          </a:bodyPr>
          <a:lstStyle/>
          <a:p>
            <a:pPr algn="ctr"/>
            <a:r>
              <a:rPr lang="en-GB" sz="1400">
                <a:solidFill>
                  <a:srgbClr val="990033"/>
                </a:solidFill>
              </a:rPr>
              <a:t>Activity-dependent plasticity</a:t>
            </a:r>
            <a:endParaRPr lang="en-US" sz="1400">
              <a:solidFill>
                <a:srgbClr val="990033"/>
              </a:solidFill>
            </a:endParaRPr>
          </a:p>
        </p:txBody>
      </p:sp>
      <p:sp>
        <p:nvSpPr>
          <p:cNvPr id="227365" name="Rectangle 14"/>
          <p:cNvSpPr>
            <a:spLocks noChangeArrowheads="1"/>
          </p:cNvSpPr>
          <p:nvPr/>
        </p:nvSpPr>
        <p:spPr bwMode="auto">
          <a:xfrm>
            <a:off x="4017963" y="3340100"/>
            <a:ext cx="1871662" cy="304800"/>
          </a:xfrm>
          <a:prstGeom prst="rect">
            <a:avLst/>
          </a:prstGeom>
          <a:noFill/>
          <a:ln w="12700">
            <a:noFill/>
            <a:miter lim="800000"/>
            <a:headEnd/>
            <a:tailEnd/>
          </a:ln>
        </p:spPr>
        <p:txBody>
          <a:bodyPr>
            <a:spAutoFit/>
          </a:bodyPr>
          <a:lstStyle/>
          <a:p>
            <a:pPr algn="ctr"/>
            <a:r>
              <a:rPr lang="en-GB" sz="1400">
                <a:solidFill>
                  <a:srgbClr val="990033"/>
                </a:solidFill>
              </a:rPr>
              <a:t>Functional specialization</a:t>
            </a:r>
            <a:endParaRPr lang="en-US" sz="1400">
              <a:solidFill>
                <a:srgbClr val="990033"/>
              </a:solidFill>
            </a:endParaRPr>
          </a:p>
        </p:txBody>
      </p:sp>
      <p:sp>
        <p:nvSpPr>
          <p:cNvPr id="227366" name="Rectangle 15"/>
          <p:cNvSpPr>
            <a:spLocks noChangeArrowheads="1"/>
          </p:cNvSpPr>
          <p:nvPr/>
        </p:nvSpPr>
        <p:spPr bwMode="auto">
          <a:xfrm>
            <a:off x="2865438" y="4079875"/>
            <a:ext cx="936625" cy="517525"/>
          </a:xfrm>
          <a:prstGeom prst="rect">
            <a:avLst/>
          </a:prstGeom>
          <a:noFill/>
          <a:ln w="12700">
            <a:noFill/>
            <a:miter lim="800000"/>
            <a:headEnd/>
            <a:tailEnd/>
          </a:ln>
        </p:spPr>
        <p:txBody>
          <a:bodyPr>
            <a:spAutoFit/>
          </a:bodyPr>
          <a:lstStyle/>
          <a:p>
            <a:pPr algn="r"/>
            <a:r>
              <a:rPr lang="en-GB" sz="1400">
                <a:solidFill>
                  <a:srgbClr val="990033"/>
                </a:solidFill>
              </a:rPr>
              <a:t>Attentional gain</a:t>
            </a:r>
            <a:endParaRPr lang="en-US" sz="1400">
              <a:solidFill>
                <a:srgbClr val="990033"/>
              </a:solidFill>
            </a:endParaRPr>
          </a:p>
        </p:txBody>
      </p:sp>
      <p:sp>
        <p:nvSpPr>
          <p:cNvPr id="227367" name="Rectangle 16"/>
          <p:cNvSpPr>
            <a:spLocks noChangeArrowheads="1"/>
          </p:cNvSpPr>
          <p:nvPr/>
        </p:nvSpPr>
        <p:spPr bwMode="auto">
          <a:xfrm>
            <a:off x="6103938" y="4133850"/>
            <a:ext cx="936625" cy="517525"/>
          </a:xfrm>
          <a:prstGeom prst="rect">
            <a:avLst/>
          </a:prstGeom>
          <a:noFill/>
          <a:ln w="12700">
            <a:noFill/>
            <a:miter lim="800000"/>
            <a:headEnd/>
            <a:tailEnd/>
          </a:ln>
        </p:spPr>
        <p:txBody>
          <a:bodyPr>
            <a:spAutoFit/>
          </a:bodyPr>
          <a:lstStyle/>
          <a:p>
            <a:r>
              <a:rPr lang="en-GB" sz="1400">
                <a:solidFill>
                  <a:srgbClr val="990033"/>
                </a:solidFill>
              </a:rPr>
              <a:t>Enabling of plasticity</a:t>
            </a:r>
            <a:endParaRPr lang="en-US" sz="1400">
              <a:solidFill>
                <a:srgbClr val="990033"/>
              </a:solidFill>
            </a:endParaRPr>
          </a:p>
        </p:txBody>
      </p:sp>
      <p:sp>
        <p:nvSpPr>
          <p:cNvPr id="227368" name="Rectangle 17"/>
          <p:cNvSpPr>
            <a:spLocks noChangeArrowheads="1"/>
          </p:cNvSpPr>
          <p:nvPr/>
        </p:nvSpPr>
        <p:spPr bwMode="auto">
          <a:xfrm>
            <a:off x="3513138" y="5264150"/>
            <a:ext cx="2736850" cy="396875"/>
          </a:xfrm>
          <a:prstGeom prst="rect">
            <a:avLst/>
          </a:prstGeom>
          <a:solidFill>
            <a:srgbClr val="C0C0C0"/>
          </a:solidFill>
          <a:ln w="12700">
            <a:noFill/>
            <a:miter lim="800000"/>
            <a:headEnd/>
            <a:tailEnd/>
          </a:ln>
        </p:spPr>
        <p:txBody>
          <a:bodyPr>
            <a:spAutoFit/>
          </a:bodyPr>
          <a:lstStyle/>
          <a:p>
            <a:pPr algn="ctr"/>
            <a:r>
              <a:rPr lang="en-GB" sz="2000">
                <a:solidFill>
                  <a:schemeClr val="bg1"/>
                </a:solidFill>
              </a:rPr>
              <a:t>Attention and salience</a:t>
            </a:r>
          </a:p>
        </p:txBody>
      </p:sp>
      <p:sp>
        <p:nvSpPr>
          <p:cNvPr id="104466" name="AutoShape 18"/>
          <p:cNvSpPr>
            <a:spLocks noChangeArrowheads="1"/>
          </p:cNvSpPr>
          <p:nvPr/>
        </p:nvSpPr>
        <p:spPr bwMode="auto">
          <a:xfrm>
            <a:off x="6897688" y="2779713"/>
            <a:ext cx="2159000" cy="865187"/>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graphicFrame>
        <p:nvGraphicFramePr>
          <p:cNvPr id="227347" name="Object 19"/>
          <p:cNvGraphicFramePr>
            <a:graphicFrameLocks noChangeAspect="1"/>
          </p:cNvGraphicFramePr>
          <p:nvPr/>
        </p:nvGraphicFramePr>
        <p:xfrm>
          <a:off x="7040563" y="2944813"/>
          <a:ext cx="1966912" cy="628650"/>
        </p:xfrm>
        <a:graphic>
          <a:graphicData uri="http://schemas.openxmlformats.org/presentationml/2006/ole">
            <p:oleObj spid="_x0000_s227347" name="Equation" r:id="rId7" imgW="1307880" imgH="419040" progId="Equation.DSMT4">
              <p:embed/>
            </p:oleObj>
          </a:graphicData>
        </a:graphic>
      </p:graphicFrame>
      <p:sp>
        <p:nvSpPr>
          <p:cNvPr id="227370" name="Rectangle 20"/>
          <p:cNvSpPr>
            <a:spLocks noChangeArrowheads="1"/>
          </p:cNvSpPr>
          <p:nvPr/>
        </p:nvSpPr>
        <p:spPr bwMode="auto">
          <a:xfrm>
            <a:off x="488950" y="2203450"/>
            <a:ext cx="2736850" cy="396875"/>
          </a:xfrm>
          <a:prstGeom prst="rect">
            <a:avLst/>
          </a:prstGeom>
          <a:solidFill>
            <a:srgbClr val="990033"/>
          </a:solidFill>
          <a:ln w="12700">
            <a:noFill/>
            <a:miter lim="800000"/>
            <a:headEnd/>
            <a:tailEnd/>
          </a:ln>
        </p:spPr>
        <p:txBody>
          <a:bodyPr>
            <a:spAutoFit/>
          </a:bodyPr>
          <a:lstStyle/>
          <a:p>
            <a:pPr algn="ctr"/>
            <a:r>
              <a:rPr lang="en-GB" sz="2000">
                <a:solidFill>
                  <a:schemeClr val="bg1"/>
                </a:solidFill>
              </a:rPr>
              <a:t>Perception and inference</a:t>
            </a:r>
          </a:p>
        </p:txBody>
      </p:sp>
      <p:sp>
        <p:nvSpPr>
          <p:cNvPr id="227371" name="Rectangle 21"/>
          <p:cNvSpPr>
            <a:spLocks noChangeArrowheads="1"/>
          </p:cNvSpPr>
          <p:nvPr/>
        </p:nvSpPr>
        <p:spPr bwMode="auto">
          <a:xfrm>
            <a:off x="6753225" y="2203450"/>
            <a:ext cx="2520950" cy="396875"/>
          </a:xfrm>
          <a:prstGeom prst="rect">
            <a:avLst/>
          </a:prstGeom>
          <a:solidFill>
            <a:srgbClr val="C0C0C0"/>
          </a:solidFill>
          <a:ln w="12700">
            <a:noFill/>
            <a:miter lim="800000"/>
            <a:headEnd/>
            <a:tailEnd/>
          </a:ln>
        </p:spPr>
        <p:txBody>
          <a:bodyPr>
            <a:spAutoFit/>
          </a:bodyPr>
          <a:lstStyle/>
          <a:p>
            <a:pPr algn="ctr"/>
            <a:r>
              <a:rPr lang="en-GB" sz="2000">
                <a:solidFill>
                  <a:schemeClr val="bg1"/>
                </a:solidFill>
              </a:rPr>
              <a:t>Learning and memory</a:t>
            </a:r>
          </a:p>
        </p:txBody>
      </p:sp>
      <p:sp>
        <p:nvSpPr>
          <p:cNvPr id="227372" name="Text Box 22"/>
          <p:cNvSpPr txBox="1">
            <a:spLocks noChangeArrowheads="1"/>
          </p:cNvSpPr>
          <p:nvPr/>
        </p:nvSpPr>
        <p:spPr bwMode="auto">
          <a:xfrm>
            <a:off x="344488" y="260350"/>
            <a:ext cx="4740275" cy="396875"/>
          </a:xfrm>
          <a:prstGeom prst="rect">
            <a:avLst/>
          </a:prstGeom>
          <a:noFill/>
          <a:ln w="12700">
            <a:noFill/>
            <a:miter lim="800000"/>
            <a:headEnd/>
            <a:tailEnd/>
          </a:ln>
        </p:spPr>
        <p:txBody>
          <a:bodyPr wrap="none">
            <a:spAutoFit/>
          </a:bodyPr>
          <a:lstStyle/>
          <a:p>
            <a:pPr eaLnBrk="0" hangingPunct="0"/>
            <a:r>
              <a:rPr lang="en-US" sz="2000">
                <a:solidFill>
                  <a:srgbClr val="990033"/>
                </a:solidFill>
              </a:rPr>
              <a:t>The recognition density and its sufficient statistics</a:t>
            </a:r>
          </a:p>
        </p:txBody>
      </p:sp>
      <p:sp>
        <p:nvSpPr>
          <p:cNvPr id="104471" name="AutoShape 23"/>
          <p:cNvSpPr>
            <a:spLocks noChangeArrowheads="1"/>
          </p:cNvSpPr>
          <p:nvPr/>
        </p:nvSpPr>
        <p:spPr bwMode="auto">
          <a:xfrm>
            <a:off x="6248400" y="5011738"/>
            <a:ext cx="2232025" cy="865187"/>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graphicFrame>
        <p:nvGraphicFramePr>
          <p:cNvPr id="227352" name="Object 24"/>
          <p:cNvGraphicFramePr>
            <a:graphicFrameLocks noChangeAspect="1"/>
          </p:cNvGraphicFramePr>
          <p:nvPr/>
        </p:nvGraphicFramePr>
        <p:xfrm>
          <a:off x="6443663" y="5178425"/>
          <a:ext cx="1963737" cy="627063"/>
        </p:xfrm>
        <a:graphic>
          <a:graphicData uri="http://schemas.openxmlformats.org/presentationml/2006/ole">
            <p:oleObj spid="_x0000_s227352" name="Equation" r:id="rId8" imgW="1307880" imgH="419040" progId="Equation.DSMT4">
              <p:embed/>
            </p:oleObj>
          </a:graphicData>
        </a:graphic>
      </p:graphicFrame>
      <p:sp>
        <p:nvSpPr>
          <p:cNvPr id="104473" name="AutoShape 25"/>
          <p:cNvSpPr>
            <a:spLocks noChangeArrowheads="1"/>
          </p:cNvSpPr>
          <p:nvPr/>
        </p:nvSpPr>
        <p:spPr bwMode="auto">
          <a:xfrm>
            <a:off x="992188" y="2706688"/>
            <a:ext cx="1514475" cy="1584325"/>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graphicFrame>
        <p:nvGraphicFramePr>
          <p:cNvPr id="227354" name="Object 26"/>
          <p:cNvGraphicFramePr>
            <a:graphicFrameLocks noChangeAspect="1"/>
          </p:cNvGraphicFramePr>
          <p:nvPr/>
        </p:nvGraphicFramePr>
        <p:xfrm>
          <a:off x="1103313" y="2779713"/>
          <a:ext cx="1317625" cy="1293812"/>
        </p:xfrm>
        <a:graphic>
          <a:graphicData uri="http://schemas.openxmlformats.org/presentationml/2006/ole">
            <p:oleObj spid="_x0000_s227354" name="Equation" r:id="rId9" imgW="876240" imgH="863280" progId="Equation.DSMT4">
              <p:embed/>
            </p:oleObj>
          </a:graphicData>
        </a:graphic>
      </p:graphicFrame>
      <p:graphicFrame>
        <p:nvGraphicFramePr>
          <p:cNvPr id="227356" name="Object 31"/>
          <p:cNvGraphicFramePr>
            <a:graphicFrameLocks noChangeAspect="1"/>
          </p:cNvGraphicFramePr>
          <p:nvPr/>
        </p:nvGraphicFramePr>
        <p:xfrm>
          <a:off x="4605338" y="1074738"/>
          <a:ext cx="1962150" cy="282575"/>
        </p:xfrm>
        <a:graphic>
          <a:graphicData uri="http://schemas.openxmlformats.org/presentationml/2006/ole">
            <p:oleObj spid="_x0000_s227356" name="Equation" r:id="rId10" imgW="1396800" imgH="203040" progId="Equation.DSMT4">
              <p:embed/>
            </p:oleObj>
          </a:graphicData>
        </a:graphic>
      </p:graphicFrame>
      <p:sp>
        <p:nvSpPr>
          <p:cNvPr id="227375" name="Text Box 32"/>
          <p:cNvSpPr txBox="1">
            <a:spLocks noChangeArrowheads="1"/>
          </p:cNvSpPr>
          <p:nvPr/>
        </p:nvSpPr>
        <p:spPr bwMode="auto">
          <a:xfrm>
            <a:off x="2720975" y="1052513"/>
            <a:ext cx="1944688" cy="304800"/>
          </a:xfrm>
          <a:prstGeom prst="rect">
            <a:avLst/>
          </a:prstGeom>
          <a:noFill/>
          <a:ln w="9525">
            <a:noFill/>
            <a:miter lim="800000"/>
            <a:headEnd/>
            <a:tailEnd/>
          </a:ln>
        </p:spPr>
        <p:txBody>
          <a:bodyPr>
            <a:spAutoFit/>
          </a:bodyPr>
          <a:lstStyle/>
          <a:p>
            <a:pPr algn="r"/>
            <a:r>
              <a:rPr lang="en-GB" sz="1400">
                <a:solidFill>
                  <a:srgbClr val="990033"/>
                </a:solidFill>
              </a:rPr>
              <a:t>Laplace approximation: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32" name="Text Box 3"/>
          <p:cNvSpPr txBox="1">
            <a:spLocks noChangeArrowheads="1"/>
          </p:cNvSpPr>
          <p:nvPr/>
        </p:nvSpPr>
        <p:spPr bwMode="auto">
          <a:xfrm>
            <a:off x="1639888" y="404813"/>
            <a:ext cx="6018212" cy="457200"/>
          </a:xfrm>
          <a:prstGeom prst="rect">
            <a:avLst/>
          </a:prstGeom>
          <a:noFill/>
          <a:ln w="12700">
            <a:noFill/>
            <a:miter lim="800000"/>
            <a:headEnd/>
            <a:tailEnd/>
          </a:ln>
        </p:spPr>
        <p:txBody>
          <a:bodyPr wrap="none">
            <a:spAutoFit/>
          </a:bodyPr>
          <a:lstStyle/>
          <a:p>
            <a:r>
              <a:rPr lang="en-GB" sz="2400">
                <a:solidFill>
                  <a:srgbClr val="990033"/>
                </a:solidFill>
              </a:rPr>
              <a:t>How can we minimize prediction error (free-energy)?</a:t>
            </a:r>
            <a:endParaRPr lang="en-US" sz="2400">
              <a:solidFill>
                <a:srgbClr val="990033"/>
              </a:solidFill>
            </a:endParaRPr>
          </a:p>
        </p:txBody>
      </p:sp>
      <p:pic>
        <p:nvPicPr>
          <p:cNvPr id="180233" name="Picture 5" descr="Leonardo-6">
            <a:hlinkClick r:id="rId3"/>
          </p:cNvPr>
          <p:cNvPicPr>
            <a:picLocks noChangeAspect="1" noChangeArrowheads="1"/>
          </p:cNvPicPr>
          <p:nvPr/>
        </p:nvPicPr>
        <p:blipFill>
          <a:blip r:embed="rId4">
            <a:lum bright="18000" contrast="-38000"/>
          </a:blip>
          <a:srcRect r="3073" b="3670"/>
          <a:stretch>
            <a:fillRect/>
          </a:stretch>
        </p:blipFill>
        <p:spPr bwMode="auto">
          <a:xfrm>
            <a:off x="1111250" y="2781300"/>
            <a:ext cx="1754188" cy="1582738"/>
          </a:xfrm>
          <a:prstGeom prst="rect">
            <a:avLst/>
          </a:prstGeom>
          <a:noFill/>
          <a:ln w="9525">
            <a:noFill/>
            <a:miter lim="800000"/>
            <a:headEnd/>
            <a:tailEnd/>
          </a:ln>
        </p:spPr>
      </p:pic>
      <p:pic>
        <p:nvPicPr>
          <p:cNvPr id="180234" name="Picture 6" descr="davincieye"/>
          <p:cNvPicPr>
            <a:picLocks noChangeAspect="1" noChangeArrowheads="1"/>
          </p:cNvPicPr>
          <p:nvPr/>
        </p:nvPicPr>
        <p:blipFill>
          <a:blip r:embed="rId5"/>
          <a:srcRect l="12386" t="6497" r="4918" b="3813"/>
          <a:stretch>
            <a:fillRect/>
          </a:stretch>
        </p:blipFill>
        <p:spPr bwMode="auto">
          <a:xfrm>
            <a:off x="1423988" y="1341438"/>
            <a:ext cx="1152525" cy="804862"/>
          </a:xfrm>
          <a:prstGeom prst="rect">
            <a:avLst/>
          </a:prstGeom>
          <a:noFill/>
          <a:ln w="9525">
            <a:noFill/>
            <a:miter lim="800000"/>
            <a:headEnd/>
            <a:tailEnd/>
          </a:ln>
        </p:spPr>
      </p:pic>
      <p:graphicFrame>
        <p:nvGraphicFramePr>
          <p:cNvPr id="180231" name="Object 7"/>
          <p:cNvGraphicFramePr>
            <a:graphicFrameLocks noChangeAspect="1"/>
          </p:cNvGraphicFramePr>
          <p:nvPr/>
        </p:nvGraphicFramePr>
        <p:xfrm>
          <a:off x="6537325" y="981075"/>
          <a:ext cx="2879725" cy="2828925"/>
        </p:xfrm>
        <a:graphic>
          <a:graphicData uri="http://schemas.openxmlformats.org/presentationml/2006/ole">
            <p:oleObj spid="_x0000_s180231" name="CorelPhotoPaint.Image.11" r:id="rId6" imgW="4457143" imgH="4241270" progId="">
              <p:embed/>
            </p:oleObj>
          </a:graphicData>
        </a:graphic>
      </p:graphicFrame>
      <p:sp>
        <p:nvSpPr>
          <p:cNvPr id="180235" name="Text Box 8"/>
          <p:cNvSpPr txBox="1">
            <a:spLocks noChangeArrowheads="1"/>
          </p:cNvSpPr>
          <p:nvPr/>
        </p:nvSpPr>
        <p:spPr bwMode="auto">
          <a:xfrm>
            <a:off x="2576513" y="4508500"/>
            <a:ext cx="1512887" cy="581025"/>
          </a:xfrm>
          <a:prstGeom prst="rect">
            <a:avLst/>
          </a:prstGeom>
          <a:noFill/>
          <a:ln w="12700">
            <a:noFill/>
            <a:miter lim="800000"/>
            <a:headEnd/>
            <a:tailEnd/>
          </a:ln>
        </p:spPr>
        <p:txBody>
          <a:bodyPr>
            <a:spAutoFit/>
          </a:bodyPr>
          <a:lstStyle/>
          <a:p>
            <a:pPr algn="ctr"/>
            <a:r>
              <a:rPr lang="en-GB" sz="1600">
                <a:solidFill>
                  <a:srgbClr val="990033"/>
                </a:solidFill>
              </a:rPr>
              <a:t>Change sensory input</a:t>
            </a:r>
            <a:endParaRPr lang="en-US" sz="1600">
              <a:solidFill>
                <a:srgbClr val="990033"/>
              </a:solidFill>
            </a:endParaRPr>
          </a:p>
        </p:txBody>
      </p:sp>
      <p:sp>
        <p:nvSpPr>
          <p:cNvPr id="180236" name="Text Box 9"/>
          <p:cNvSpPr txBox="1">
            <a:spLocks noChangeArrowheads="1"/>
          </p:cNvSpPr>
          <p:nvPr/>
        </p:nvSpPr>
        <p:spPr bwMode="auto">
          <a:xfrm>
            <a:off x="3397250" y="2205038"/>
            <a:ext cx="2419350" cy="396875"/>
          </a:xfrm>
          <a:prstGeom prst="rect">
            <a:avLst/>
          </a:prstGeom>
          <a:noFill/>
          <a:ln w="12700">
            <a:noFill/>
            <a:miter lim="800000"/>
            <a:headEnd/>
            <a:tailEnd/>
          </a:ln>
        </p:spPr>
        <p:txBody>
          <a:bodyPr wrap="none">
            <a:spAutoFit/>
          </a:bodyPr>
          <a:lstStyle/>
          <a:p>
            <a:pPr algn="ctr"/>
            <a:r>
              <a:rPr lang="en-GB" sz="2000">
                <a:solidFill>
                  <a:srgbClr val="990033"/>
                </a:solidFill>
              </a:rPr>
              <a:t>sensations – predictions</a:t>
            </a:r>
            <a:endParaRPr lang="en-US" sz="2000">
              <a:solidFill>
                <a:srgbClr val="990033"/>
              </a:solidFill>
            </a:endParaRPr>
          </a:p>
        </p:txBody>
      </p:sp>
      <p:cxnSp>
        <p:nvCxnSpPr>
          <p:cNvPr id="180237" name="AutoShape 11"/>
          <p:cNvCxnSpPr>
            <a:cxnSpLocks noChangeShapeType="1"/>
            <a:endCxn id="180236" idx="3"/>
          </p:cNvCxnSpPr>
          <p:nvPr/>
        </p:nvCxnSpPr>
        <p:spPr bwMode="auto">
          <a:xfrm rot="10800000" flipV="1">
            <a:off x="5816600" y="2395538"/>
            <a:ext cx="720725" cy="7937"/>
          </a:xfrm>
          <a:prstGeom prst="curvedConnector3">
            <a:avLst>
              <a:gd name="adj1" fmla="val 50000"/>
            </a:avLst>
          </a:prstGeom>
          <a:noFill/>
          <a:ln w="9525">
            <a:solidFill>
              <a:srgbClr val="990033"/>
            </a:solidFill>
            <a:round/>
            <a:headEnd/>
            <a:tailEnd type="triangle" w="med" len="med"/>
          </a:ln>
        </p:spPr>
      </p:cxnSp>
      <p:cxnSp>
        <p:nvCxnSpPr>
          <p:cNvPr id="180238" name="AutoShape 12"/>
          <p:cNvCxnSpPr>
            <a:cxnSpLocks noChangeShapeType="1"/>
            <a:endCxn id="180236" idx="1"/>
          </p:cNvCxnSpPr>
          <p:nvPr/>
        </p:nvCxnSpPr>
        <p:spPr bwMode="auto">
          <a:xfrm rot="16200000" flipH="1">
            <a:off x="2570162" y="1576388"/>
            <a:ext cx="257175" cy="1397000"/>
          </a:xfrm>
          <a:prstGeom prst="curvedConnector2">
            <a:avLst/>
          </a:prstGeom>
          <a:noFill/>
          <a:ln w="9525">
            <a:solidFill>
              <a:srgbClr val="990033"/>
            </a:solidFill>
            <a:round/>
            <a:headEnd/>
            <a:tailEnd type="triangle" w="med" len="med"/>
          </a:ln>
        </p:spPr>
      </p:cxnSp>
      <p:cxnSp>
        <p:nvCxnSpPr>
          <p:cNvPr id="180239" name="AutoShape 13"/>
          <p:cNvCxnSpPr>
            <a:cxnSpLocks noChangeShapeType="1"/>
            <a:endCxn id="180236" idx="1"/>
          </p:cNvCxnSpPr>
          <p:nvPr/>
        </p:nvCxnSpPr>
        <p:spPr bwMode="auto">
          <a:xfrm rot="-5400000">
            <a:off x="2504281" y="1888332"/>
            <a:ext cx="377825" cy="1408112"/>
          </a:xfrm>
          <a:prstGeom prst="curvedConnector2">
            <a:avLst/>
          </a:prstGeom>
          <a:noFill/>
          <a:ln w="9525">
            <a:solidFill>
              <a:srgbClr val="990033"/>
            </a:solidFill>
            <a:round/>
            <a:headEnd/>
            <a:tailEnd type="triangle" w="med" len="med"/>
          </a:ln>
        </p:spPr>
      </p:cxnSp>
      <p:sp>
        <p:nvSpPr>
          <p:cNvPr id="180240" name="Text Box 15"/>
          <p:cNvSpPr txBox="1">
            <a:spLocks noChangeArrowheads="1"/>
          </p:cNvSpPr>
          <p:nvPr/>
        </p:nvSpPr>
        <p:spPr bwMode="auto">
          <a:xfrm>
            <a:off x="3775075" y="2781300"/>
            <a:ext cx="1609725" cy="396875"/>
          </a:xfrm>
          <a:prstGeom prst="rect">
            <a:avLst/>
          </a:prstGeom>
          <a:solidFill>
            <a:srgbClr val="FF3300"/>
          </a:solidFill>
          <a:ln w="12700">
            <a:noFill/>
            <a:miter lim="800000"/>
            <a:headEnd/>
            <a:tailEnd/>
          </a:ln>
        </p:spPr>
        <p:txBody>
          <a:bodyPr wrap="none">
            <a:spAutoFit/>
          </a:bodyPr>
          <a:lstStyle/>
          <a:p>
            <a:pPr algn="ctr"/>
            <a:r>
              <a:rPr lang="en-GB" sz="2000">
                <a:solidFill>
                  <a:schemeClr val="bg1"/>
                </a:solidFill>
              </a:rPr>
              <a:t>Prediction error</a:t>
            </a:r>
            <a:endParaRPr lang="en-US" sz="2000">
              <a:solidFill>
                <a:schemeClr val="bg1"/>
              </a:solidFill>
            </a:endParaRPr>
          </a:p>
        </p:txBody>
      </p:sp>
      <p:sp>
        <p:nvSpPr>
          <p:cNvPr id="180241" name="Text Box 16"/>
          <p:cNvSpPr txBox="1">
            <a:spLocks noChangeArrowheads="1"/>
          </p:cNvSpPr>
          <p:nvPr/>
        </p:nvSpPr>
        <p:spPr bwMode="auto">
          <a:xfrm>
            <a:off x="5384800" y="4503738"/>
            <a:ext cx="1512888" cy="581025"/>
          </a:xfrm>
          <a:prstGeom prst="rect">
            <a:avLst/>
          </a:prstGeom>
          <a:noFill/>
          <a:ln w="12700">
            <a:noFill/>
            <a:miter lim="800000"/>
            <a:headEnd/>
            <a:tailEnd/>
          </a:ln>
        </p:spPr>
        <p:txBody>
          <a:bodyPr>
            <a:spAutoFit/>
          </a:bodyPr>
          <a:lstStyle/>
          <a:p>
            <a:pPr algn="ctr"/>
            <a:r>
              <a:rPr lang="en-GB" sz="1600">
                <a:solidFill>
                  <a:srgbClr val="990033"/>
                </a:solidFill>
              </a:rPr>
              <a:t>Change </a:t>
            </a:r>
          </a:p>
          <a:p>
            <a:pPr algn="ctr"/>
            <a:r>
              <a:rPr lang="en-GB" sz="1600">
                <a:solidFill>
                  <a:srgbClr val="990033"/>
                </a:solidFill>
              </a:rPr>
              <a:t>predictions</a:t>
            </a:r>
            <a:endParaRPr lang="en-US" sz="1600">
              <a:solidFill>
                <a:srgbClr val="990033"/>
              </a:solidFill>
            </a:endParaRPr>
          </a:p>
        </p:txBody>
      </p:sp>
      <p:sp>
        <p:nvSpPr>
          <p:cNvPr id="180242" name="Text Box 17"/>
          <p:cNvSpPr txBox="1">
            <a:spLocks noChangeArrowheads="1"/>
          </p:cNvSpPr>
          <p:nvPr/>
        </p:nvSpPr>
        <p:spPr bwMode="auto">
          <a:xfrm>
            <a:off x="2973388" y="5157788"/>
            <a:ext cx="763587" cy="396875"/>
          </a:xfrm>
          <a:prstGeom prst="rect">
            <a:avLst/>
          </a:prstGeom>
          <a:solidFill>
            <a:schemeClr val="tx1"/>
          </a:solidFill>
          <a:ln w="12700">
            <a:noFill/>
            <a:miter lim="800000"/>
            <a:headEnd/>
            <a:tailEnd/>
          </a:ln>
        </p:spPr>
        <p:txBody>
          <a:bodyPr wrap="none">
            <a:spAutoFit/>
          </a:bodyPr>
          <a:lstStyle/>
          <a:p>
            <a:pPr algn="ctr"/>
            <a:r>
              <a:rPr lang="en-GB" sz="2000">
                <a:solidFill>
                  <a:schemeClr val="bg1"/>
                </a:solidFill>
              </a:rPr>
              <a:t>Action</a:t>
            </a:r>
            <a:endParaRPr lang="en-US" sz="2000">
              <a:solidFill>
                <a:schemeClr val="bg1"/>
              </a:solidFill>
            </a:endParaRPr>
          </a:p>
        </p:txBody>
      </p:sp>
      <p:sp>
        <p:nvSpPr>
          <p:cNvPr id="180243" name="Text Box 18"/>
          <p:cNvSpPr txBox="1">
            <a:spLocks noChangeArrowheads="1"/>
          </p:cNvSpPr>
          <p:nvPr/>
        </p:nvSpPr>
        <p:spPr bwMode="auto">
          <a:xfrm>
            <a:off x="5492750" y="5157788"/>
            <a:ext cx="1181100" cy="396875"/>
          </a:xfrm>
          <a:prstGeom prst="rect">
            <a:avLst/>
          </a:prstGeom>
          <a:solidFill>
            <a:srgbClr val="990033"/>
          </a:solidFill>
          <a:ln w="12700">
            <a:noFill/>
            <a:miter lim="800000"/>
            <a:headEnd/>
            <a:tailEnd/>
          </a:ln>
        </p:spPr>
        <p:txBody>
          <a:bodyPr wrap="none">
            <a:spAutoFit/>
          </a:bodyPr>
          <a:lstStyle/>
          <a:p>
            <a:pPr algn="ctr"/>
            <a:r>
              <a:rPr lang="en-GB" sz="2000">
                <a:solidFill>
                  <a:schemeClr val="bg1"/>
                </a:solidFill>
              </a:rPr>
              <a:t>Perception</a:t>
            </a:r>
            <a:endParaRPr lang="en-US" sz="2000">
              <a:solidFill>
                <a:schemeClr val="bg1"/>
              </a:solidFill>
            </a:endParaRPr>
          </a:p>
        </p:txBody>
      </p:sp>
      <p:cxnSp>
        <p:nvCxnSpPr>
          <p:cNvPr id="180244" name="AutoShape 19"/>
          <p:cNvCxnSpPr>
            <a:cxnSpLocks noChangeShapeType="1"/>
            <a:stCxn id="180240" idx="2"/>
            <a:endCxn id="180242" idx="3"/>
          </p:cNvCxnSpPr>
          <p:nvPr/>
        </p:nvCxnSpPr>
        <p:spPr bwMode="auto">
          <a:xfrm rot="5400000">
            <a:off x="3069432" y="3845718"/>
            <a:ext cx="2178050" cy="842963"/>
          </a:xfrm>
          <a:prstGeom prst="curvedConnector2">
            <a:avLst/>
          </a:prstGeom>
          <a:noFill/>
          <a:ln w="9525">
            <a:solidFill>
              <a:srgbClr val="FF3300"/>
            </a:solidFill>
            <a:round/>
            <a:headEnd/>
            <a:tailEnd type="triangle" w="med" len="med"/>
          </a:ln>
        </p:spPr>
      </p:cxnSp>
      <p:cxnSp>
        <p:nvCxnSpPr>
          <p:cNvPr id="180245" name="AutoShape 20"/>
          <p:cNvCxnSpPr>
            <a:cxnSpLocks noChangeShapeType="1"/>
            <a:stCxn id="180240" idx="2"/>
            <a:endCxn id="180243" idx="1"/>
          </p:cNvCxnSpPr>
          <p:nvPr/>
        </p:nvCxnSpPr>
        <p:spPr bwMode="auto">
          <a:xfrm rot="16200000" flipH="1">
            <a:off x="3947319" y="3810794"/>
            <a:ext cx="2178050" cy="912812"/>
          </a:xfrm>
          <a:prstGeom prst="curvedConnector2">
            <a:avLst/>
          </a:prstGeom>
          <a:noFill/>
          <a:ln w="9525">
            <a:solidFill>
              <a:srgbClr val="FF3300"/>
            </a:solidFill>
            <a:round/>
            <a:headEnd/>
            <a:tailEnd type="triangle" w="med" len="med"/>
          </a:ln>
        </p:spPr>
      </p:cxnSp>
      <p:cxnSp>
        <p:nvCxnSpPr>
          <p:cNvPr id="180246" name="AutoShape 21"/>
          <p:cNvCxnSpPr>
            <a:cxnSpLocks noChangeShapeType="1"/>
            <a:stCxn id="180242" idx="1"/>
          </p:cNvCxnSpPr>
          <p:nvPr/>
        </p:nvCxnSpPr>
        <p:spPr bwMode="auto">
          <a:xfrm rot="10800000">
            <a:off x="1989138" y="4364038"/>
            <a:ext cx="984250" cy="992187"/>
          </a:xfrm>
          <a:prstGeom prst="curvedConnector2">
            <a:avLst/>
          </a:prstGeom>
          <a:noFill/>
          <a:ln w="9525">
            <a:solidFill>
              <a:schemeClr val="tx1"/>
            </a:solidFill>
            <a:round/>
            <a:headEnd/>
            <a:tailEnd type="triangle" w="med" len="med"/>
          </a:ln>
        </p:spPr>
      </p:cxnSp>
      <p:cxnSp>
        <p:nvCxnSpPr>
          <p:cNvPr id="180247" name="AutoShape 22"/>
          <p:cNvCxnSpPr>
            <a:cxnSpLocks noChangeShapeType="1"/>
            <a:stCxn id="180243" idx="3"/>
          </p:cNvCxnSpPr>
          <p:nvPr/>
        </p:nvCxnSpPr>
        <p:spPr bwMode="auto">
          <a:xfrm flipV="1">
            <a:off x="6673850" y="3810000"/>
            <a:ext cx="1303338" cy="1546225"/>
          </a:xfrm>
          <a:prstGeom prst="curvedConnector2">
            <a:avLst/>
          </a:prstGeom>
          <a:noFill/>
          <a:ln w="9525">
            <a:solidFill>
              <a:srgbClr val="990033"/>
            </a:solidFill>
            <a:round/>
            <a:headEnd/>
            <a:tailEnd type="triangle" w="med" len="med"/>
          </a:ln>
        </p:spPr>
      </p:cxnSp>
      <p:sp>
        <p:nvSpPr>
          <p:cNvPr id="180248" name="Text Box 24"/>
          <p:cNvSpPr txBox="1">
            <a:spLocks noChangeArrowheads="1"/>
          </p:cNvSpPr>
          <p:nvPr/>
        </p:nvSpPr>
        <p:spPr bwMode="auto">
          <a:xfrm>
            <a:off x="1208088" y="6021388"/>
            <a:ext cx="6702425" cy="396875"/>
          </a:xfrm>
          <a:prstGeom prst="rect">
            <a:avLst/>
          </a:prstGeom>
          <a:noFill/>
          <a:ln w="12700">
            <a:noFill/>
            <a:miter lim="800000"/>
            <a:headEnd/>
            <a:tailEnd/>
          </a:ln>
        </p:spPr>
        <p:txBody>
          <a:bodyPr wrap="none">
            <a:spAutoFit/>
          </a:bodyPr>
          <a:lstStyle/>
          <a:p>
            <a:r>
              <a:rPr lang="en-GB" sz="2000">
                <a:solidFill>
                  <a:srgbClr val="990033"/>
                </a:solidFill>
              </a:rPr>
              <a:t>…prediction errors drive action and perception to suppress themselves</a:t>
            </a:r>
            <a:endParaRPr lang="en-US" sz="2000">
              <a:solidFill>
                <a:srgbClr val="99003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6158" name="Object 30"/>
          <p:cNvGraphicFramePr>
            <a:graphicFrameLocks noChangeAspect="1"/>
          </p:cNvGraphicFramePr>
          <p:nvPr/>
        </p:nvGraphicFramePr>
        <p:xfrm>
          <a:off x="5313363" y="1557338"/>
          <a:ext cx="4319587" cy="4241800"/>
        </p:xfrm>
        <a:graphic>
          <a:graphicData uri="http://schemas.openxmlformats.org/presentationml/2006/ole">
            <p:oleObj spid="_x0000_s176158" name="CorelPhotoPaint.Image.11" r:id="rId3" imgW="4457143" imgH="4241270" progId="">
              <p:embed/>
            </p:oleObj>
          </a:graphicData>
        </a:graphic>
      </p:graphicFrame>
      <p:pic>
        <p:nvPicPr>
          <p:cNvPr id="176159" name="Picture 3" descr="PH03455I[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92988" y="3714750"/>
            <a:ext cx="1327150" cy="708025"/>
          </a:xfrm>
          <a:prstGeom prst="rect">
            <a:avLst/>
          </a:prstGeom>
          <a:noFill/>
          <a:ln w="9525">
            <a:noFill/>
            <a:miter lim="800000"/>
            <a:headEnd/>
            <a:tailEnd/>
          </a:ln>
        </p:spPr>
      </p:pic>
      <p:sp>
        <p:nvSpPr>
          <p:cNvPr id="176160" name="Rectangle 4"/>
          <p:cNvSpPr>
            <a:spLocks noChangeArrowheads="1"/>
          </p:cNvSpPr>
          <p:nvPr/>
        </p:nvSpPr>
        <p:spPr bwMode="auto">
          <a:xfrm>
            <a:off x="7185025" y="3357563"/>
            <a:ext cx="2100263" cy="336550"/>
          </a:xfrm>
          <a:prstGeom prst="rect">
            <a:avLst/>
          </a:prstGeom>
          <a:noFill/>
          <a:ln w="12700">
            <a:noFill/>
            <a:miter lim="800000"/>
            <a:headEnd/>
            <a:tailEnd/>
          </a:ln>
        </p:spPr>
        <p:txBody>
          <a:bodyPr>
            <a:spAutoFit/>
          </a:bodyPr>
          <a:lstStyle/>
          <a:p>
            <a:pPr algn="ctr" eaLnBrk="0" hangingPunct="0"/>
            <a:r>
              <a:rPr lang="en-GB" sz="1600">
                <a:solidFill>
                  <a:srgbClr val="990033"/>
                </a:solidFill>
              </a:rPr>
              <a:t>Adjust hypotheses</a:t>
            </a:r>
            <a:endParaRPr lang="en-GB" sz="1600" i="1">
              <a:solidFill>
                <a:srgbClr val="990033"/>
              </a:solidFill>
            </a:endParaRPr>
          </a:p>
        </p:txBody>
      </p:sp>
      <p:sp>
        <p:nvSpPr>
          <p:cNvPr id="176161" name="Rectangle 5"/>
          <p:cNvSpPr>
            <a:spLocks noChangeArrowheads="1"/>
          </p:cNvSpPr>
          <p:nvPr/>
        </p:nvSpPr>
        <p:spPr bwMode="auto">
          <a:xfrm>
            <a:off x="704850" y="2492375"/>
            <a:ext cx="1638300" cy="336550"/>
          </a:xfrm>
          <a:prstGeom prst="rect">
            <a:avLst/>
          </a:prstGeom>
          <a:noFill/>
          <a:ln w="12700">
            <a:noFill/>
            <a:miter lim="800000"/>
            <a:headEnd/>
            <a:tailEnd/>
          </a:ln>
        </p:spPr>
        <p:txBody>
          <a:bodyPr>
            <a:spAutoFit/>
          </a:bodyPr>
          <a:lstStyle/>
          <a:p>
            <a:pPr algn="r" eaLnBrk="0" hangingPunct="0"/>
            <a:r>
              <a:rPr lang="en-GB" sz="1600">
                <a:solidFill>
                  <a:srgbClr val="990033"/>
                </a:solidFill>
              </a:rPr>
              <a:t>sensory input</a:t>
            </a:r>
            <a:endParaRPr lang="en-GB" i="1">
              <a:solidFill>
                <a:srgbClr val="990033"/>
              </a:solidFill>
            </a:endParaRPr>
          </a:p>
        </p:txBody>
      </p:sp>
      <p:sp>
        <p:nvSpPr>
          <p:cNvPr id="176162" name="Line 6"/>
          <p:cNvSpPr>
            <a:spLocks noChangeShapeType="1"/>
          </p:cNvSpPr>
          <p:nvPr/>
        </p:nvSpPr>
        <p:spPr bwMode="auto">
          <a:xfrm flipH="1">
            <a:off x="3513138" y="4221163"/>
            <a:ext cx="3671887" cy="0"/>
          </a:xfrm>
          <a:prstGeom prst="line">
            <a:avLst/>
          </a:prstGeom>
          <a:noFill/>
          <a:ln w="38100">
            <a:solidFill>
              <a:schemeClr val="tx1"/>
            </a:solidFill>
            <a:round/>
            <a:headEnd/>
            <a:tailEnd type="triangle" w="med" len="med"/>
          </a:ln>
        </p:spPr>
        <p:txBody>
          <a:bodyPr/>
          <a:lstStyle/>
          <a:p>
            <a:endParaRPr lang="en-US"/>
          </a:p>
        </p:txBody>
      </p:sp>
      <p:sp>
        <p:nvSpPr>
          <p:cNvPr id="176163" name="Text Box 7"/>
          <p:cNvSpPr txBox="1">
            <a:spLocks noChangeArrowheads="1"/>
          </p:cNvSpPr>
          <p:nvPr/>
        </p:nvSpPr>
        <p:spPr bwMode="auto">
          <a:xfrm>
            <a:off x="4159250" y="4581525"/>
            <a:ext cx="3241675" cy="336550"/>
          </a:xfrm>
          <a:prstGeom prst="rect">
            <a:avLst/>
          </a:prstGeom>
          <a:noFill/>
          <a:ln w="12700">
            <a:noFill/>
            <a:miter lim="800000"/>
            <a:headEnd/>
            <a:tailEnd/>
          </a:ln>
        </p:spPr>
        <p:txBody>
          <a:bodyPr>
            <a:spAutoFit/>
          </a:bodyPr>
          <a:lstStyle/>
          <a:p>
            <a:pPr algn="ctr" eaLnBrk="0" hangingPunct="0"/>
            <a:r>
              <a:rPr lang="en-GB" sz="1600">
                <a:solidFill>
                  <a:srgbClr val="990033"/>
                </a:solidFill>
              </a:rPr>
              <a:t>Backward connections return predictions</a:t>
            </a:r>
          </a:p>
        </p:txBody>
      </p:sp>
      <p:sp>
        <p:nvSpPr>
          <p:cNvPr id="176164" name="Text Box 9"/>
          <p:cNvSpPr txBox="1">
            <a:spLocks noChangeArrowheads="1"/>
          </p:cNvSpPr>
          <p:nvPr/>
        </p:nvSpPr>
        <p:spPr bwMode="auto">
          <a:xfrm>
            <a:off x="560388" y="5805488"/>
            <a:ext cx="8564562" cy="396875"/>
          </a:xfrm>
          <a:prstGeom prst="rect">
            <a:avLst/>
          </a:prstGeom>
          <a:noFill/>
          <a:ln w="9525">
            <a:noFill/>
            <a:miter lim="800000"/>
            <a:headEnd/>
            <a:tailEnd/>
          </a:ln>
        </p:spPr>
        <p:txBody>
          <a:bodyPr>
            <a:spAutoFit/>
          </a:bodyPr>
          <a:lstStyle/>
          <a:p>
            <a:pPr algn="ctr" eaLnBrk="0" hangingPunct="0"/>
            <a:r>
              <a:rPr lang="en-GB" sz="2000">
                <a:solidFill>
                  <a:srgbClr val="990033"/>
                </a:solidFill>
              </a:rPr>
              <a:t>…by hierarchical message passing in the brain</a:t>
            </a:r>
          </a:p>
        </p:txBody>
      </p:sp>
      <p:sp>
        <p:nvSpPr>
          <p:cNvPr id="176165" name="Line 10"/>
          <p:cNvSpPr>
            <a:spLocks noChangeShapeType="1"/>
          </p:cNvSpPr>
          <p:nvPr/>
        </p:nvSpPr>
        <p:spPr bwMode="auto">
          <a:xfrm flipH="1" flipV="1">
            <a:off x="3843338" y="3573463"/>
            <a:ext cx="3384550" cy="0"/>
          </a:xfrm>
          <a:prstGeom prst="line">
            <a:avLst/>
          </a:prstGeom>
          <a:noFill/>
          <a:ln w="38100">
            <a:solidFill>
              <a:srgbClr val="FF3300"/>
            </a:solidFill>
            <a:round/>
            <a:headEnd type="triangle" w="med" len="med"/>
            <a:tailEnd/>
          </a:ln>
        </p:spPr>
        <p:txBody>
          <a:bodyPr/>
          <a:lstStyle/>
          <a:p>
            <a:endParaRPr lang="en-US"/>
          </a:p>
        </p:txBody>
      </p:sp>
      <p:pic>
        <p:nvPicPr>
          <p:cNvPr id="176166" name="Picture 11" descr="PH03455I[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79588" y="1412875"/>
            <a:ext cx="1820862" cy="971550"/>
          </a:xfrm>
          <a:prstGeom prst="rect">
            <a:avLst/>
          </a:prstGeom>
          <a:noFill/>
          <a:ln w="9525">
            <a:noFill/>
            <a:miter lim="800000"/>
            <a:headEnd/>
            <a:tailEnd/>
          </a:ln>
        </p:spPr>
      </p:pic>
      <p:sp>
        <p:nvSpPr>
          <p:cNvPr id="176167" name="Oval 12"/>
          <p:cNvSpPr>
            <a:spLocks noChangeAspect="1" noChangeArrowheads="1"/>
          </p:cNvSpPr>
          <p:nvPr/>
        </p:nvSpPr>
        <p:spPr bwMode="auto">
          <a:xfrm>
            <a:off x="2360613" y="1341438"/>
            <a:ext cx="1568450" cy="1447800"/>
          </a:xfrm>
          <a:prstGeom prst="ellipse">
            <a:avLst/>
          </a:prstGeom>
          <a:gradFill rotWithShape="0">
            <a:gsLst>
              <a:gs pos="0">
                <a:srgbClr val="D6B19C"/>
              </a:gs>
              <a:gs pos="30000">
                <a:srgbClr val="D49E6C"/>
              </a:gs>
              <a:gs pos="70000">
                <a:srgbClr val="A65528"/>
              </a:gs>
              <a:gs pos="100000">
                <a:srgbClr val="663012"/>
              </a:gs>
            </a:gsLst>
            <a:path path="shape">
              <a:fillToRect l="50000" t="50000" r="50000" b="50000"/>
            </a:path>
          </a:gradFill>
          <a:ln w="12700">
            <a:noFill/>
            <a:round/>
            <a:headEnd/>
            <a:tailEnd/>
          </a:ln>
        </p:spPr>
        <p:txBody>
          <a:bodyPr wrap="none" anchor="ctr"/>
          <a:lstStyle/>
          <a:p>
            <a:endParaRPr lang="en-GB"/>
          </a:p>
        </p:txBody>
      </p:sp>
      <p:sp>
        <p:nvSpPr>
          <p:cNvPr id="176168" name="Rectangle 13"/>
          <p:cNvSpPr>
            <a:spLocks noChangeArrowheads="1"/>
          </p:cNvSpPr>
          <p:nvPr/>
        </p:nvSpPr>
        <p:spPr bwMode="auto">
          <a:xfrm>
            <a:off x="433388" y="4365625"/>
            <a:ext cx="1639887" cy="336550"/>
          </a:xfrm>
          <a:prstGeom prst="rect">
            <a:avLst/>
          </a:prstGeom>
          <a:noFill/>
          <a:ln w="12700">
            <a:noFill/>
            <a:miter lim="800000"/>
            <a:headEnd/>
            <a:tailEnd/>
          </a:ln>
        </p:spPr>
        <p:txBody>
          <a:bodyPr>
            <a:spAutoFit/>
          </a:bodyPr>
          <a:lstStyle/>
          <a:p>
            <a:pPr algn="r" eaLnBrk="0" hangingPunct="0"/>
            <a:r>
              <a:rPr lang="en-GB" sz="1600">
                <a:solidFill>
                  <a:srgbClr val="990033"/>
                </a:solidFill>
              </a:rPr>
              <a:t>prediction</a:t>
            </a:r>
            <a:endParaRPr lang="en-GB" sz="1600" i="1">
              <a:solidFill>
                <a:srgbClr val="990033"/>
              </a:solidFill>
            </a:endParaRPr>
          </a:p>
        </p:txBody>
      </p:sp>
      <p:pic>
        <p:nvPicPr>
          <p:cNvPr id="176169" name="Picture 14" descr="PH03455I[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09788" y="4324350"/>
            <a:ext cx="1327150" cy="708025"/>
          </a:xfrm>
          <a:prstGeom prst="rect">
            <a:avLst/>
          </a:prstGeom>
          <a:noFill/>
          <a:ln w="9525">
            <a:noFill/>
            <a:miter lim="800000"/>
            <a:headEnd/>
            <a:tailEnd/>
          </a:ln>
        </p:spPr>
      </p:pic>
      <p:sp>
        <p:nvSpPr>
          <p:cNvPr id="176170" name="Oval 15"/>
          <p:cNvSpPr>
            <a:spLocks noChangeAspect="1" noChangeArrowheads="1"/>
          </p:cNvSpPr>
          <p:nvPr/>
        </p:nvSpPr>
        <p:spPr bwMode="auto">
          <a:xfrm>
            <a:off x="2936875" y="4508500"/>
            <a:ext cx="781050" cy="720725"/>
          </a:xfrm>
          <a:prstGeom prst="ellipse">
            <a:avLst/>
          </a:prstGeom>
          <a:gradFill rotWithShape="0">
            <a:gsLst>
              <a:gs pos="0">
                <a:srgbClr val="D6B19C"/>
              </a:gs>
              <a:gs pos="30000">
                <a:srgbClr val="D49E6C"/>
              </a:gs>
              <a:gs pos="70000">
                <a:srgbClr val="A65528"/>
              </a:gs>
              <a:gs pos="100000">
                <a:srgbClr val="663012"/>
              </a:gs>
            </a:gsLst>
            <a:path path="shape">
              <a:fillToRect l="50000" t="50000" r="50000" b="50000"/>
            </a:path>
          </a:gradFill>
          <a:ln w="12700">
            <a:noFill/>
            <a:round/>
            <a:headEnd/>
            <a:tailEnd/>
          </a:ln>
        </p:spPr>
        <p:txBody>
          <a:bodyPr wrap="none" anchor="ctr"/>
          <a:lstStyle/>
          <a:p>
            <a:endParaRPr lang="en-GB"/>
          </a:p>
        </p:txBody>
      </p:sp>
      <p:sp>
        <p:nvSpPr>
          <p:cNvPr id="176171" name="Line 16"/>
          <p:cNvSpPr>
            <a:spLocks noChangeShapeType="1"/>
          </p:cNvSpPr>
          <p:nvPr/>
        </p:nvSpPr>
        <p:spPr bwMode="auto">
          <a:xfrm flipH="1" flipV="1">
            <a:off x="8193088" y="4221163"/>
            <a:ext cx="431800" cy="360362"/>
          </a:xfrm>
          <a:prstGeom prst="line">
            <a:avLst/>
          </a:prstGeom>
          <a:noFill/>
          <a:ln w="57150">
            <a:solidFill>
              <a:srgbClr val="990033"/>
            </a:solidFill>
            <a:round/>
            <a:headEnd/>
            <a:tailEnd type="triangle" w="med" len="med"/>
          </a:ln>
        </p:spPr>
        <p:txBody>
          <a:bodyPr/>
          <a:lstStyle/>
          <a:p>
            <a:endParaRPr lang="en-US"/>
          </a:p>
        </p:txBody>
      </p:sp>
      <p:sp>
        <p:nvSpPr>
          <p:cNvPr id="176172" name="Text Box 19"/>
          <p:cNvSpPr txBox="1">
            <a:spLocks noChangeArrowheads="1"/>
          </p:cNvSpPr>
          <p:nvPr/>
        </p:nvSpPr>
        <p:spPr bwMode="auto">
          <a:xfrm>
            <a:off x="4160838" y="2852738"/>
            <a:ext cx="3054350" cy="336550"/>
          </a:xfrm>
          <a:prstGeom prst="rect">
            <a:avLst/>
          </a:prstGeom>
          <a:noFill/>
          <a:ln w="12700">
            <a:noFill/>
            <a:miter lim="800000"/>
            <a:headEnd/>
            <a:tailEnd/>
          </a:ln>
        </p:spPr>
        <p:txBody>
          <a:bodyPr>
            <a:spAutoFit/>
          </a:bodyPr>
          <a:lstStyle/>
          <a:p>
            <a:pPr algn="ctr" eaLnBrk="0" hangingPunct="0"/>
            <a:r>
              <a:rPr lang="en-GB" sz="1600">
                <a:solidFill>
                  <a:srgbClr val="990033"/>
                </a:solidFill>
              </a:rPr>
              <a:t>Forward connections convey feedback</a:t>
            </a:r>
          </a:p>
        </p:txBody>
      </p:sp>
      <p:sp>
        <p:nvSpPr>
          <p:cNvPr id="176173" name="Oval 20"/>
          <p:cNvSpPr>
            <a:spLocks noChangeAspect="1" noChangeArrowheads="1"/>
          </p:cNvSpPr>
          <p:nvPr/>
        </p:nvSpPr>
        <p:spPr bwMode="auto">
          <a:xfrm>
            <a:off x="8408988" y="4364038"/>
            <a:ext cx="781050" cy="720725"/>
          </a:xfrm>
          <a:prstGeom prst="ellipse">
            <a:avLst/>
          </a:prstGeom>
          <a:gradFill rotWithShape="0">
            <a:gsLst>
              <a:gs pos="0">
                <a:srgbClr val="D6B19C"/>
              </a:gs>
              <a:gs pos="30000">
                <a:srgbClr val="D49E6C"/>
              </a:gs>
              <a:gs pos="70000">
                <a:srgbClr val="A65528"/>
              </a:gs>
              <a:gs pos="100000">
                <a:srgbClr val="663012"/>
              </a:gs>
            </a:gsLst>
            <a:path path="shape">
              <a:fillToRect l="50000" t="50000" r="50000" b="50000"/>
            </a:path>
          </a:gradFill>
          <a:ln w="12700">
            <a:noFill/>
            <a:round/>
            <a:headEnd/>
            <a:tailEnd/>
          </a:ln>
        </p:spPr>
        <p:txBody>
          <a:bodyPr wrap="none" anchor="ctr"/>
          <a:lstStyle/>
          <a:p>
            <a:endParaRPr lang="en-GB"/>
          </a:p>
        </p:txBody>
      </p:sp>
      <p:sp>
        <p:nvSpPr>
          <p:cNvPr id="176174" name="Rectangle 28"/>
          <p:cNvSpPr>
            <a:spLocks noChangeArrowheads="1"/>
          </p:cNvSpPr>
          <p:nvPr/>
        </p:nvSpPr>
        <p:spPr bwMode="auto">
          <a:xfrm>
            <a:off x="2266950" y="379413"/>
            <a:ext cx="5565775" cy="457200"/>
          </a:xfrm>
          <a:prstGeom prst="rect">
            <a:avLst/>
          </a:prstGeom>
          <a:noFill/>
          <a:ln w="9525">
            <a:noFill/>
            <a:miter lim="800000"/>
            <a:headEnd/>
            <a:tailEnd/>
          </a:ln>
        </p:spPr>
        <p:txBody>
          <a:bodyPr wrap="none">
            <a:spAutoFit/>
          </a:bodyPr>
          <a:lstStyle/>
          <a:p>
            <a:r>
              <a:rPr lang="en-GB" sz="2400">
                <a:solidFill>
                  <a:srgbClr val="990033"/>
                </a:solidFill>
              </a:rPr>
              <a:t>So how do prediction errors change predictions?</a:t>
            </a:r>
            <a:endParaRPr lang="en-US" sz="2400">
              <a:solidFill>
                <a:srgbClr val="990033"/>
              </a:solidFill>
            </a:endParaRPr>
          </a:p>
        </p:txBody>
      </p:sp>
      <p:sp>
        <p:nvSpPr>
          <p:cNvPr id="176175" name="Text Box 29"/>
          <p:cNvSpPr txBox="1">
            <a:spLocks noChangeArrowheads="1"/>
          </p:cNvSpPr>
          <p:nvPr/>
        </p:nvSpPr>
        <p:spPr bwMode="auto">
          <a:xfrm>
            <a:off x="2606675" y="3357563"/>
            <a:ext cx="1714500" cy="396875"/>
          </a:xfrm>
          <a:prstGeom prst="rect">
            <a:avLst/>
          </a:prstGeom>
          <a:solidFill>
            <a:srgbClr val="FF3300"/>
          </a:solidFill>
          <a:ln w="12700">
            <a:noFill/>
            <a:miter lim="800000"/>
            <a:headEnd/>
            <a:tailEnd/>
          </a:ln>
        </p:spPr>
        <p:txBody>
          <a:bodyPr wrap="none">
            <a:spAutoFit/>
          </a:bodyPr>
          <a:lstStyle/>
          <a:p>
            <a:pPr algn="ctr"/>
            <a:r>
              <a:rPr lang="en-GB" sz="2000">
                <a:solidFill>
                  <a:schemeClr val="bg1"/>
                </a:solidFill>
              </a:rPr>
              <a:t>Prediction errors</a:t>
            </a:r>
            <a:endParaRPr lang="en-US" sz="2000">
              <a:solidFill>
                <a:schemeClr val="bg1"/>
              </a:solidFill>
            </a:endParaRPr>
          </a:p>
        </p:txBody>
      </p:sp>
      <p:sp>
        <p:nvSpPr>
          <p:cNvPr id="176176" name="Text Box 31"/>
          <p:cNvSpPr txBox="1">
            <a:spLocks noChangeArrowheads="1"/>
          </p:cNvSpPr>
          <p:nvPr/>
        </p:nvSpPr>
        <p:spPr bwMode="auto">
          <a:xfrm>
            <a:off x="5969000" y="4005263"/>
            <a:ext cx="1216025" cy="396875"/>
          </a:xfrm>
          <a:prstGeom prst="rect">
            <a:avLst/>
          </a:prstGeom>
          <a:solidFill>
            <a:schemeClr val="tx1"/>
          </a:solidFill>
          <a:ln w="12700">
            <a:noFill/>
            <a:miter lim="800000"/>
            <a:headEnd/>
            <a:tailEnd/>
          </a:ln>
        </p:spPr>
        <p:txBody>
          <a:bodyPr wrap="none">
            <a:spAutoFit/>
          </a:bodyPr>
          <a:lstStyle/>
          <a:p>
            <a:pPr algn="ctr"/>
            <a:r>
              <a:rPr lang="en-GB" sz="2000">
                <a:solidFill>
                  <a:schemeClr val="bg1"/>
                </a:solidFill>
              </a:rPr>
              <a:t>Predictions</a:t>
            </a:r>
            <a:endParaRPr lang="en-US" sz="2000">
              <a:solidFill>
                <a:schemeClr val="bg1"/>
              </a:solidFill>
            </a:endParaRPr>
          </a:p>
        </p:txBody>
      </p:sp>
      <p:pic>
        <p:nvPicPr>
          <p:cNvPr id="176177" name="Picture 32" descr="davincieye"/>
          <p:cNvPicPr>
            <a:picLocks noChangeAspect="1" noChangeArrowheads="1"/>
          </p:cNvPicPr>
          <p:nvPr/>
        </p:nvPicPr>
        <p:blipFill>
          <a:blip r:embed="rId6"/>
          <a:srcRect l="12386" t="6497" r="4918" b="3813"/>
          <a:stretch>
            <a:fillRect/>
          </a:stretch>
        </p:blipFill>
        <p:spPr bwMode="auto">
          <a:xfrm>
            <a:off x="920750" y="1341438"/>
            <a:ext cx="865188" cy="603250"/>
          </a:xfrm>
          <a:prstGeom prst="rect">
            <a:avLst/>
          </a:prstGeom>
          <a:noFill/>
          <a:ln w="9525">
            <a:noFill/>
            <a:miter lim="800000"/>
            <a:headEnd/>
            <a:tailEnd/>
          </a:ln>
        </p:spPr>
      </p:pic>
      <p:cxnSp>
        <p:nvCxnSpPr>
          <p:cNvPr id="176178" name="AutoShape 33"/>
          <p:cNvCxnSpPr>
            <a:cxnSpLocks noChangeShapeType="1"/>
            <a:endCxn id="176167" idx="3"/>
          </p:cNvCxnSpPr>
          <p:nvPr/>
        </p:nvCxnSpPr>
        <p:spPr bwMode="auto">
          <a:xfrm>
            <a:off x="1354138" y="1944688"/>
            <a:ext cx="1236662" cy="631825"/>
          </a:xfrm>
          <a:prstGeom prst="straightConnector1">
            <a:avLst/>
          </a:prstGeom>
          <a:noFill/>
          <a:ln w="9525" cap="rnd">
            <a:solidFill>
              <a:srgbClr val="990033"/>
            </a:solidFill>
            <a:prstDash val="sysDot"/>
            <a:round/>
            <a:headEnd/>
            <a:tailEnd/>
          </a:ln>
        </p:spPr>
      </p:cxnSp>
      <p:cxnSp>
        <p:nvCxnSpPr>
          <p:cNvPr id="176179" name="AutoShape 34"/>
          <p:cNvCxnSpPr>
            <a:cxnSpLocks noChangeShapeType="1"/>
            <a:endCxn id="176167" idx="0"/>
          </p:cNvCxnSpPr>
          <p:nvPr/>
        </p:nvCxnSpPr>
        <p:spPr bwMode="auto">
          <a:xfrm>
            <a:off x="1354138" y="1341438"/>
            <a:ext cx="1790700" cy="0"/>
          </a:xfrm>
          <a:prstGeom prst="straightConnector1">
            <a:avLst/>
          </a:prstGeom>
          <a:noFill/>
          <a:ln w="9525" cap="rnd">
            <a:solidFill>
              <a:srgbClr val="990033"/>
            </a:solidFill>
            <a:prstDash val="sysDot"/>
            <a:round/>
            <a:headEnd/>
            <a:tailEnd/>
          </a:ln>
        </p:spPr>
      </p:cxnSp>
      <p:sp>
        <p:nvSpPr>
          <p:cNvPr id="176180" name="Line 35"/>
          <p:cNvSpPr>
            <a:spLocks noChangeShapeType="1"/>
          </p:cNvSpPr>
          <p:nvPr/>
        </p:nvSpPr>
        <p:spPr bwMode="auto">
          <a:xfrm>
            <a:off x="3152775" y="2781300"/>
            <a:ext cx="0" cy="576263"/>
          </a:xfrm>
          <a:prstGeom prst="line">
            <a:avLst/>
          </a:prstGeom>
          <a:noFill/>
          <a:ln w="9525">
            <a:solidFill>
              <a:srgbClr val="990033"/>
            </a:solidFill>
            <a:round/>
            <a:headEnd/>
            <a:tailEnd type="triangle" w="med" len="med"/>
          </a:ln>
        </p:spPr>
        <p:txBody>
          <a:bodyPr/>
          <a:lstStyle/>
          <a:p>
            <a:endParaRPr lang="en-US"/>
          </a:p>
        </p:txBody>
      </p:sp>
      <p:sp>
        <p:nvSpPr>
          <p:cNvPr id="176181" name="Line 36"/>
          <p:cNvSpPr>
            <a:spLocks noChangeShapeType="1"/>
          </p:cNvSpPr>
          <p:nvPr/>
        </p:nvSpPr>
        <p:spPr bwMode="auto">
          <a:xfrm flipV="1">
            <a:off x="3152775" y="3789363"/>
            <a:ext cx="0" cy="576262"/>
          </a:xfrm>
          <a:prstGeom prst="line">
            <a:avLst/>
          </a:prstGeom>
          <a:noFill/>
          <a:ln w="9525">
            <a:solidFill>
              <a:srgbClr val="9900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88" name="AutoShape 92"/>
          <p:cNvSpPr>
            <a:spLocks noChangeArrowheads="1"/>
          </p:cNvSpPr>
          <p:nvPr/>
        </p:nvSpPr>
        <p:spPr bwMode="auto">
          <a:xfrm>
            <a:off x="560388" y="5084763"/>
            <a:ext cx="2160587" cy="936625"/>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sp>
        <p:nvSpPr>
          <p:cNvPr id="106498" name="AutoShape 2"/>
          <p:cNvSpPr>
            <a:spLocks noChangeArrowheads="1"/>
          </p:cNvSpPr>
          <p:nvPr/>
        </p:nvSpPr>
        <p:spPr bwMode="auto">
          <a:xfrm>
            <a:off x="2936875" y="260350"/>
            <a:ext cx="3455988" cy="5473700"/>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sp>
        <p:nvSpPr>
          <p:cNvPr id="206922" name="Rectangle 3"/>
          <p:cNvSpPr>
            <a:spLocks noChangeArrowheads="1"/>
          </p:cNvSpPr>
          <p:nvPr/>
        </p:nvSpPr>
        <p:spPr bwMode="auto">
          <a:xfrm>
            <a:off x="633413" y="1881188"/>
            <a:ext cx="8105775" cy="2808287"/>
          </a:xfrm>
          <a:prstGeom prst="rect">
            <a:avLst/>
          </a:prstGeom>
          <a:solidFill>
            <a:srgbClr val="EAEAEA"/>
          </a:solidFill>
          <a:ln w="28575">
            <a:noFill/>
            <a:miter lim="800000"/>
            <a:headEnd/>
            <a:tailEnd/>
          </a:ln>
        </p:spPr>
        <p:txBody>
          <a:bodyPr wrap="none" anchor="ctr"/>
          <a:lstStyle/>
          <a:p>
            <a:endParaRPr lang="en-GB">
              <a:latin typeface="Arial" charset="0"/>
            </a:endParaRPr>
          </a:p>
        </p:txBody>
      </p:sp>
      <p:pic>
        <p:nvPicPr>
          <p:cNvPr id="206923" name="Picture 4" descr="cortical_layers"/>
          <p:cNvPicPr>
            <a:picLocks noChangeAspect="1" noChangeArrowheads="1"/>
          </p:cNvPicPr>
          <p:nvPr/>
        </p:nvPicPr>
        <p:blipFill>
          <a:blip r:embed="rId3"/>
          <a:srcRect l="16721" t="6133" r="31342" b="4105"/>
          <a:stretch>
            <a:fillRect/>
          </a:stretch>
        </p:blipFill>
        <p:spPr bwMode="auto">
          <a:xfrm>
            <a:off x="4037013" y="1897063"/>
            <a:ext cx="1420812" cy="2792412"/>
          </a:xfrm>
          <a:prstGeom prst="rect">
            <a:avLst/>
          </a:prstGeom>
          <a:noFill/>
          <a:ln w="9525">
            <a:noFill/>
            <a:miter lim="800000"/>
            <a:headEnd/>
            <a:tailEnd/>
          </a:ln>
        </p:spPr>
      </p:pic>
      <p:sp>
        <p:nvSpPr>
          <p:cNvPr id="206924" name="Line 5"/>
          <p:cNvSpPr>
            <a:spLocks noChangeShapeType="1"/>
          </p:cNvSpPr>
          <p:nvPr/>
        </p:nvSpPr>
        <p:spPr bwMode="auto">
          <a:xfrm>
            <a:off x="3225800" y="4654550"/>
            <a:ext cx="3168650" cy="0"/>
          </a:xfrm>
          <a:prstGeom prst="line">
            <a:avLst/>
          </a:prstGeom>
          <a:noFill/>
          <a:ln w="57150">
            <a:solidFill>
              <a:schemeClr val="tx2"/>
            </a:solidFill>
            <a:round/>
            <a:headEnd type="triangle" w="med" len="med"/>
            <a:tailEnd/>
          </a:ln>
        </p:spPr>
        <p:txBody>
          <a:bodyPr/>
          <a:lstStyle/>
          <a:p>
            <a:endParaRPr lang="en-US"/>
          </a:p>
        </p:txBody>
      </p:sp>
      <p:sp>
        <p:nvSpPr>
          <p:cNvPr id="206925" name="Line 6"/>
          <p:cNvSpPr>
            <a:spLocks noChangeShapeType="1"/>
          </p:cNvSpPr>
          <p:nvPr/>
        </p:nvSpPr>
        <p:spPr bwMode="auto">
          <a:xfrm>
            <a:off x="3225800" y="1900238"/>
            <a:ext cx="3168650" cy="0"/>
          </a:xfrm>
          <a:prstGeom prst="line">
            <a:avLst/>
          </a:prstGeom>
          <a:noFill/>
          <a:ln w="57150">
            <a:solidFill>
              <a:srgbClr val="FF3300"/>
            </a:solidFill>
            <a:round/>
            <a:headEnd/>
            <a:tailEnd type="triangle" w="med" len="med"/>
          </a:ln>
        </p:spPr>
        <p:txBody>
          <a:bodyPr/>
          <a:lstStyle/>
          <a:p>
            <a:endParaRPr lang="en-US"/>
          </a:p>
        </p:txBody>
      </p:sp>
      <p:sp>
        <p:nvSpPr>
          <p:cNvPr id="206926" name="Text Box 11"/>
          <p:cNvSpPr txBox="1">
            <a:spLocks noChangeArrowheads="1"/>
          </p:cNvSpPr>
          <p:nvPr/>
        </p:nvSpPr>
        <p:spPr bwMode="auto">
          <a:xfrm>
            <a:off x="3802063" y="4510088"/>
            <a:ext cx="1943100" cy="304800"/>
          </a:xfrm>
          <a:prstGeom prst="rect">
            <a:avLst/>
          </a:prstGeom>
          <a:solidFill>
            <a:schemeClr val="tx2"/>
          </a:solidFill>
          <a:ln w="9525">
            <a:noFill/>
            <a:miter lim="800000"/>
            <a:headEnd/>
            <a:tailEnd/>
          </a:ln>
        </p:spPr>
        <p:txBody>
          <a:bodyPr>
            <a:spAutoFit/>
          </a:bodyPr>
          <a:lstStyle/>
          <a:p>
            <a:pPr algn="ctr"/>
            <a:r>
              <a:rPr lang="en-GB" sz="1400" b="1">
                <a:solidFill>
                  <a:schemeClr val="bg1"/>
                </a:solidFill>
              </a:rPr>
              <a:t>Backward predictions</a:t>
            </a:r>
          </a:p>
        </p:txBody>
      </p:sp>
      <p:sp>
        <p:nvSpPr>
          <p:cNvPr id="206927" name="Text Box 12"/>
          <p:cNvSpPr txBox="1">
            <a:spLocks noChangeArrowheads="1"/>
          </p:cNvSpPr>
          <p:nvPr/>
        </p:nvSpPr>
        <p:spPr bwMode="auto">
          <a:xfrm>
            <a:off x="3729038" y="1755775"/>
            <a:ext cx="2016125" cy="304800"/>
          </a:xfrm>
          <a:prstGeom prst="rect">
            <a:avLst/>
          </a:prstGeom>
          <a:solidFill>
            <a:srgbClr val="FF3300"/>
          </a:solidFill>
          <a:ln w="9525">
            <a:noFill/>
            <a:miter lim="800000"/>
            <a:headEnd/>
            <a:tailEnd/>
          </a:ln>
        </p:spPr>
        <p:txBody>
          <a:bodyPr>
            <a:spAutoFit/>
          </a:bodyPr>
          <a:lstStyle/>
          <a:p>
            <a:pPr algn="ctr"/>
            <a:r>
              <a:rPr lang="en-GB" sz="1400" b="1">
                <a:solidFill>
                  <a:schemeClr val="bg1"/>
                </a:solidFill>
              </a:rPr>
              <a:t>Forward prediction error</a:t>
            </a:r>
          </a:p>
        </p:txBody>
      </p:sp>
      <p:sp>
        <p:nvSpPr>
          <p:cNvPr id="206928" name="Oval 13"/>
          <p:cNvSpPr>
            <a:spLocks noChangeArrowheads="1"/>
          </p:cNvSpPr>
          <p:nvPr/>
        </p:nvSpPr>
        <p:spPr bwMode="auto">
          <a:xfrm>
            <a:off x="5000625" y="3752850"/>
            <a:ext cx="369888" cy="484188"/>
          </a:xfrm>
          <a:prstGeom prst="ellipse">
            <a:avLst/>
          </a:prstGeom>
          <a:noFill/>
          <a:ln w="19050">
            <a:solidFill>
              <a:schemeClr val="tx1"/>
            </a:solidFill>
            <a:round/>
            <a:headEnd/>
            <a:tailEnd/>
          </a:ln>
        </p:spPr>
        <p:txBody>
          <a:bodyPr wrap="none" anchor="ctr"/>
          <a:lstStyle/>
          <a:p>
            <a:endParaRPr lang="en-GB">
              <a:latin typeface="Arial" charset="0"/>
            </a:endParaRPr>
          </a:p>
        </p:txBody>
      </p:sp>
      <p:sp>
        <p:nvSpPr>
          <p:cNvPr id="206929" name="Oval 14"/>
          <p:cNvSpPr>
            <a:spLocks noChangeArrowheads="1"/>
          </p:cNvSpPr>
          <p:nvPr/>
        </p:nvSpPr>
        <p:spPr bwMode="auto">
          <a:xfrm>
            <a:off x="5026025" y="2024063"/>
            <a:ext cx="300038" cy="485775"/>
          </a:xfrm>
          <a:prstGeom prst="ellipse">
            <a:avLst/>
          </a:prstGeom>
          <a:noFill/>
          <a:ln w="19050">
            <a:solidFill>
              <a:srgbClr val="FF3300"/>
            </a:solidFill>
            <a:round/>
            <a:headEnd/>
            <a:tailEnd/>
          </a:ln>
        </p:spPr>
        <p:txBody>
          <a:bodyPr wrap="none" anchor="ctr"/>
          <a:lstStyle/>
          <a:p>
            <a:endParaRPr lang="en-GB">
              <a:latin typeface="Arial" charset="0"/>
            </a:endParaRPr>
          </a:p>
        </p:txBody>
      </p:sp>
      <p:cxnSp>
        <p:nvCxnSpPr>
          <p:cNvPr id="206930" name="AutoShape 15"/>
          <p:cNvCxnSpPr>
            <a:cxnSpLocks noChangeShapeType="1"/>
            <a:stCxn id="206941" idx="1"/>
            <a:endCxn id="206938" idx="2"/>
          </p:cNvCxnSpPr>
          <p:nvPr/>
        </p:nvCxnSpPr>
        <p:spPr bwMode="auto">
          <a:xfrm rot="10800000" flipV="1">
            <a:off x="4954588" y="2600325"/>
            <a:ext cx="101600" cy="1087438"/>
          </a:xfrm>
          <a:prstGeom prst="curvedConnector3">
            <a:avLst>
              <a:gd name="adj1" fmla="val 332815"/>
            </a:avLst>
          </a:prstGeom>
          <a:noFill/>
          <a:ln w="19050">
            <a:solidFill>
              <a:srgbClr val="FF3300"/>
            </a:solidFill>
            <a:round/>
            <a:headEnd/>
            <a:tailEnd type="triangle" w="med" len="med"/>
          </a:ln>
        </p:spPr>
      </p:cxnSp>
      <p:sp>
        <p:nvSpPr>
          <p:cNvPr id="206932" name="Oval 17"/>
          <p:cNvSpPr>
            <a:spLocks noChangeArrowheads="1"/>
          </p:cNvSpPr>
          <p:nvPr/>
        </p:nvSpPr>
        <p:spPr bwMode="auto">
          <a:xfrm>
            <a:off x="4160838" y="2384425"/>
            <a:ext cx="371475" cy="484188"/>
          </a:xfrm>
          <a:prstGeom prst="ellipse">
            <a:avLst/>
          </a:prstGeom>
          <a:noFill/>
          <a:ln w="19050">
            <a:solidFill>
              <a:srgbClr val="FF3300"/>
            </a:solidFill>
            <a:round/>
            <a:headEnd/>
            <a:tailEnd/>
          </a:ln>
        </p:spPr>
        <p:txBody>
          <a:bodyPr wrap="none" anchor="ctr"/>
          <a:lstStyle/>
          <a:p>
            <a:endParaRPr lang="en-GB">
              <a:latin typeface="Arial" charset="0"/>
            </a:endParaRPr>
          </a:p>
        </p:txBody>
      </p:sp>
      <p:sp>
        <p:nvSpPr>
          <p:cNvPr id="206933" name="Oval 18"/>
          <p:cNvSpPr>
            <a:spLocks noChangeArrowheads="1"/>
          </p:cNvSpPr>
          <p:nvPr/>
        </p:nvSpPr>
        <p:spPr bwMode="auto">
          <a:xfrm>
            <a:off x="4233863" y="3986213"/>
            <a:ext cx="287337" cy="485775"/>
          </a:xfrm>
          <a:prstGeom prst="ellipse">
            <a:avLst/>
          </a:prstGeom>
          <a:noFill/>
          <a:ln w="19050">
            <a:solidFill>
              <a:schemeClr val="tx1"/>
            </a:solidFill>
            <a:round/>
            <a:headEnd/>
            <a:tailEnd/>
          </a:ln>
        </p:spPr>
        <p:txBody>
          <a:bodyPr wrap="none" anchor="ctr"/>
          <a:lstStyle/>
          <a:p>
            <a:endParaRPr lang="en-GB">
              <a:latin typeface="Arial" charset="0"/>
            </a:endParaRPr>
          </a:p>
        </p:txBody>
      </p:sp>
      <p:cxnSp>
        <p:nvCxnSpPr>
          <p:cNvPr id="206934" name="AutoShape 19"/>
          <p:cNvCxnSpPr>
            <a:cxnSpLocks noChangeShapeType="1"/>
            <a:stCxn id="206940" idx="2"/>
            <a:endCxn id="206939" idx="1"/>
          </p:cNvCxnSpPr>
          <p:nvPr/>
        </p:nvCxnSpPr>
        <p:spPr bwMode="auto">
          <a:xfrm rot="10800000" flipH="1" flipV="1">
            <a:off x="4160838" y="2965450"/>
            <a:ext cx="114300" cy="858838"/>
          </a:xfrm>
          <a:prstGeom prst="curvedConnector3">
            <a:avLst>
              <a:gd name="adj1" fmla="val -200000"/>
            </a:avLst>
          </a:prstGeom>
          <a:noFill/>
          <a:ln w="19050">
            <a:solidFill>
              <a:srgbClr val="FF3300"/>
            </a:solidFill>
            <a:round/>
            <a:headEnd/>
            <a:tailEnd type="triangle" w="med" len="med"/>
          </a:ln>
        </p:spPr>
      </p:cxnSp>
      <p:cxnSp>
        <p:nvCxnSpPr>
          <p:cNvPr id="206935" name="AutoShape 20"/>
          <p:cNvCxnSpPr>
            <a:cxnSpLocks noChangeShapeType="1"/>
            <a:stCxn id="206940" idx="6"/>
            <a:endCxn id="206939" idx="5"/>
          </p:cNvCxnSpPr>
          <p:nvPr/>
        </p:nvCxnSpPr>
        <p:spPr bwMode="auto">
          <a:xfrm flipH="1">
            <a:off x="4502150" y="2965450"/>
            <a:ext cx="68263" cy="858838"/>
          </a:xfrm>
          <a:prstGeom prst="curvedConnector3">
            <a:avLst>
              <a:gd name="adj1" fmla="val -400000"/>
            </a:avLst>
          </a:prstGeom>
          <a:noFill/>
          <a:ln w="19050">
            <a:solidFill>
              <a:schemeClr val="tx1"/>
            </a:solidFill>
            <a:round/>
            <a:headEnd type="triangle" w="med" len="med"/>
            <a:tailEnd/>
          </a:ln>
        </p:spPr>
      </p:cxnSp>
      <p:cxnSp>
        <p:nvCxnSpPr>
          <p:cNvPr id="206936" name="AutoShape 21"/>
          <p:cNvCxnSpPr>
            <a:cxnSpLocks noChangeShapeType="1"/>
            <a:stCxn id="206940" idx="6"/>
            <a:endCxn id="206938" idx="0"/>
          </p:cNvCxnSpPr>
          <p:nvPr/>
        </p:nvCxnSpPr>
        <p:spPr bwMode="auto">
          <a:xfrm>
            <a:off x="4570413" y="2965450"/>
            <a:ext cx="588962" cy="500063"/>
          </a:xfrm>
          <a:prstGeom prst="curvedConnector2">
            <a:avLst/>
          </a:prstGeom>
          <a:noFill/>
          <a:ln w="19050">
            <a:solidFill>
              <a:schemeClr val="tx1"/>
            </a:solidFill>
            <a:round/>
            <a:headEnd type="triangle" w="med" len="med"/>
            <a:tailEnd/>
          </a:ln>
        </p:spPr>
      </p:cxnSp>
      <p:cxnSp>
        <p:nvCxnSpPr>
          <p:cNvPr id="206937" name="AutoShape 22"/>
          <p:cNvCxnSpPr>
            <a:cxnSpLocks noChangeShapeType="1"/>
            <a:stCxn id="206940" idx="4"/>
            <a:endCxn id="206938" idx="2"/>
          </p:cNvCxnSpPr>
          <p:nvPr/>
        </p:nvCxnSpPr>
        <p:spPr bwMode="auto">
          <a:xfrm rot="16200000" flipH="1">
            <a:off x="4409282" y="3142456"/>
            <a:ext cx="501650" cy="588963"/>
          </a:xfrm>
          <a:prstGeom prst="curvedConnector2">
            <a:avLst/>
          </a:prstGeom>
          <a:noFill/>
          <a:ln w="19050">
            <a:solidFill>
              <a:srgbClr val="FF3300"/>
            </a:solidFill>
            <a:round/>
            <a:headEnd/>
            <a:tailEnd type="triangle" w="med" len="med"/>
          </a:ln>
        </p:spPr>
      </p:cxnSp>
      <p:sp>
        <p:nvSpPr>
          <p:cNvPr id="206938" name="Oval 23"/>
          <p:cNvSpPr>
            <a:spLocks noChangeArrowheads="1"/>
          </p:cNvSpPr>
          <p:nvPr/>
        </p:nvSpPr>
        <p:spPr bwMode="auto">
          <a:xfrm>
            <a:off x="4954588" y="3465513"/>
            <a:ext cx="407987" cy="444500"/>
          </a:xfrm>
          <a:prstGeom prst="ellipse">
            <a:avLst/>
          </a:prstGeom>
          <a:solidFill>
            <a:schemeClr val="tx2"/>
          </a:solidFill>
          <a:ln w="9525">
            <a:noFill/>
            <a:round/>
            <a:headEnd/>
            <a:tailEnd/>
          </a:ln>
        </p:spPr>
        <p:txBody>
          <a:bodyPr wrap="none" anchor="ctr"/>
          <a:lstStyle/>
          <a:p>
            <a:endParaRPr lang="en-GB">
              <a:latin typeface="Arial" charset="0"/>
            </a:endParaRPr>
          </a:p>
        </p:txBody>
      </p:sp>
      <p:sp>
        <p:nvSpPr>
          <p:cNvPr id="206939" name="AutoShape 24"/>
          <p:cNvSpPr>
            <a:spLocks noChangeArrowheads="1"/>
          </p:cNvSpPr>
          <p:nvPr/>
        </p:nvSpPr>
        <p:spPr bwMode="auto">
          <a:xfrm>
            <a:off x="4160838" y="3536950"/>
            <a:ext cx="454025" cy="574675"/>
          </a:xfrm>
          <a:prstGeom prst="triangle">
            <a:avLst>
              <a:gd name="adj" fmla="val 50000"/>
            </a:avLst>
          </a:prstGeom>
          <a:solidFill>
            <a:schemeClr val="tx1"/>
          </a:solidFill>
          <a:ln w="9525">
            <a:noFill/>
            <a:miter lim="800000"/>
            <a:headEnd/>
            <a:tailEnd/>
          </a:ln>
        </p:spPr>
        <p:txBody>
          <a:bodyPr wrap="none" anchor="ctr"/>
          <a:lstStyle/>
          <a:p>
            <a:endParaRPr lang="en-GB">
              <a:latin typeface="Arial" charset="0"/>
            </a:endParaRPr>
          </a:p>
        </p:txBody>
      </p:sp>
      <p:sp>
        <p:nvSpPr>
          <p:cNvPr id="206940" name="Oval 25"/>
          <p:cNvSpPr>
            <a:spLocks noChangeArrowheads="1"/>
          </p:cNvSpPr>
          <p:nvPr/>
        </p:nvSpPr>
        <p:spPr bwMode="auto">
          <a:xfrm>
            <a:off x="4160838" y="2744788"/>
            <a:ext cx="409575" cy="441325"/>
          </a:xfrm>
          <a:prstGeom prst="ellipse">
            <a:avLst/>
          </a:prstGeom>
          <a:solidFill>
            <a:srgbClr val="FF3300"/>
          </a:solidFill>
          <a:ln w="9525">
            <a:noFill/>
            <a:round/>
            <a:headEnd/>
            <a:tailEnd/>
          </a:ln>
        </p:spPr>
        <p:txBody>
          <a:bodyPr wrap="none" anchor="ctr"/>
          <a:lstStyle/>
          <a:p>
            <a:endParaRPr lang="en-GB">
              <a:latin typeface="Arial" charset="0"/>
            </a:endParaRPr>
          </a:p>
        </p:txBody>
      </p:sp>
      <p:sp>
        <p:nvSpPr>
          <p:cNvPr id="206941" name="AutoShape 26"/>
          <p:cNvSpPr>
            <a:spLocks noChangeArrowheads="1"/>
          </p:cNvSpPr>
          <p:nvPr/>
        </p:nvSpPr>
        <p:spPr bwMode="auto">
          <a:xfrm>
            <a:off x="4946650" y="2312988"/>
            <a:ext cx="439738" cy="573087"/>
          </a:xfrm>
          <a:prstGeom prst="triangle">
            <a:avLst>
              <a:gd name="adj" fmla="val 50000"/>
            </a:avLst>
          </a:prstGeom>
          <a:solidFill>
            <a:srgbClr val="FF3300"/>
          </a:solidFill>
          <a:ln w="9525">
            <a:noFill/>
            <a:miter lim="800000"/>
            <a:headEnd/>
            <a:tailEnd/>
          </a:ln>
        </p:spPr>
        <p:txBody>
          <a:bodyPr wrap="none" anchor="ctr"/>
          <a:lstStyle/>
          <a:p>
            <a:endParaRPr lang="en-GB">
              <a:latin typeface="Arial" charset="0"/>
            </a:endParaRPr>
          </a:p>
        </p:txBody>
      </p:sp>
      <p:graphicFrame>
        <p:nvGraphicFramePr>
          <p:cNvPr id="206872" name="Object 27"/>
          <p:cNvGraphicFramePr>
            <a:graphicFrameLocks noChangeAspect="1"/>
          </p:cNvGraphicFramePr>
          <p:nvPr/>
        </p:nvGraphicFramePr>
        <p:xfrm>
          <a:off x="4246563" y="2860675"/>
          <a:ext cx="249237" cy="244475"/>
        </p:xfrm>
        <a:graphic>
          <a:graphicData uri="http://schemas.openxmlformats.org/presentationml/2006/ole">
            <p:oleObj spid="_x0000_s206872" name="Equation" r:id="rId4" imgW="304560" imgH="228600" progId="Equation.DSMT4">
              <p:embed/>
            </p:oleObj>
          </a:graphicData>
        </a:graphic>
      </p:graphicFrame>
      <p:graphicFrame>
        <p:nvGraphicFramePr>
          <p:cNvPr id="206873" name="Object 28"/>
          <p:cNvGraphicFramePr>
            <a:graphicFrameLocks noChangeAspect="1"/>
          </p:cNvGraphicFramePr>
          <p:nvPr/>
        </p:nvGraphicFramePr>
        <p:xfrm>
          <a:off x="4225925" y="3867150"/>
          <a:ext cx="269875" cy="246063"/>
        </p:xfrm>
        <a:graphic>
          <a:graphicData uri="http://schemas.openxmlformats.org/presentationml/2006/ole">
            <p:oleObj spid="_x0000_s206873" name="Equation" r:id="rId5" imgW="330120" imgH="228600" progId="Equation.DSMT4">
              <p:embed/>
            </p:oleObj>
          </a:graphicData>
        </a:graphic>
      </p:graphicFrame>
      <p:graphicFrame>
        <p:nvGraphicFramePr>
          <p:cNvPr id="206874" name="Object 29"/>
          <p:cNvGraphicFramePr>
            <a:graphicFrameLocks noChangeAspect="1"/>
          </p:cNvGraphicFramePr>
          <p:nvPr/>
        </p:nvGraphicFramePr>
        <p:xfrm>
          <a:off x="5027613" y="3579813"/>
          <a:ext cx="260350" cy="244475"/>
        </p:xfrm>
        <a:graphic>
          <a:graphicData uri="http://schemas.openxmlformats.org/presentationml/2006/ole">
            <p:oleObj spid="_x0000_s206874" name="Equation" r:id="rId6" imgW="317160" imgH="228600" progId="Equation.DSMT4">
              <p:embed/>
            </p:oleObj>
          </a:graphicData>
        </a:graphic>
      </p:graphicFrame>
      <p:graphicFrame>
        <p:nvGraphicFramePr>
          <p:cNvPr id="206875" name="Object 30"/>
          <p:cNvGraphicFramePr>
            <a:graphicFrameLocks noChangeAspect="1"/>
          </p:cNvGraphicFramePr>
          <p:nvPr/>
        </p:nvGraphicFramePr>
        <p:xfrm>
          <a:off x="4979988" y="2600325"/>
          <a:ext cx="323850" cy="244475"/>
        </p:xfrm>
        <a:graphic>
          <a:graphicData uri="http://schemas.openxmlformats.org/presentationml/2006/ole">
            <p:oleObj spid="_x0000_s206875" name="Equation" r:id="rId7" imgW="393480" imgH="228600" progId="Equation.DSMT4">
              <p:embed/>
            </p:oleObj>
          </a:graphicData>
        </a:graphic>
      </p:graphicFrame>
      <p:cxnSp>
        <p:nvCxnSpPr>
          <p:cNvPr id="206942" name="AutoShape 31"/>
          <p:cNvCxnSpPr>
            <a:cxnSpLocks noChangeShapeType="1"/>
            <a:stCxn id="206941" idx="5"/>
            <a:endCxn id="206938" idx="6"/>
          </p:cNvCxnSpPr>
          <p:nvPr/>
        </p:nvCxnSpPr>
        <p:spPr bwMode="auto">
          <a:xfrm>
            <a:off x="5276850" y="2600325"/>
            <a:ext cx="85725" cy="1087438"/>
          </a:xfrm>
          <a:prstGeom prst="curvedConnector3">
            <a:avLst>
              <a:gd name="adj1" fmla="val 392593"/>
            </a:avLst>
          </a:prstGeom>
          <a:noFill/>
          <a:ln w="19050">
            <a:solidFill>
              <a:schemeClr val="tx1"/>
            </a:solidFill>
            <a:round/>
            <a:headEnd type="triangle" w="med" len="med"/>
            <a:tailEnd/>
          </a:ln>
        </p:spPr>
      </p:cxnSp>
      <p:pic>
        <p:nvPicPr>
          <p:cNvPr id="206943" name="Picture 32" descr="cortical_layers"/>
          <p:cNvPicPr>
            <a:picLocks noChangeAspect="1" noChangeArrowheads="1"/>
          </p:cNvPicPr>
          <p:nvPr/>
        </p:nvPicPr>
        <p:blipFill>
          <a:blip r:embed="rId3"/>
          <a:srcRect l="16721" t="6133" r="31342" b="4105"/>
          <a:stretch>
            <a:fillRect/>
          </a:stretch>
        </p:blipFill>
        <p:spPr bwMode="auto">
          <a:xfrm>
            <a:off x="1641475" y="1881188"/>
            <a:ext cx="1420813" cy="2792412"/>
          </a:xfrm>
          <a:prstGeom prst="rect">
            <a:avLst/>
          </a:prstGeom>
          <a:noFill/>
          <a:ln w="9525">
            <a:noFill/>
            <a:miter lim="800000"/>
            <a:headEnd/>
            <a:tailEnd/>
          </a:ln>
        </p:spPr>
      </p:pic>
      <p:sp>
        <p:nvSpPr>
          <p:cNvPr id="206944" name="Oval 33"/>
          <p:cNvSpPr>
            <a:spLocks noChangeArrowheads="1"/>
          </p:cNvSpPr>
          <p:nvPr/>
        </p:nvSpPr>
        <p:spPr bwMode="auto">
          <a:xfrm>
            <a:off x="2605088" y="3736975"/>
            <a:ext cx="369887" cy="484188"/>
          </a:xfrm>
          <a:prstGeom prst="ellipse">
            <a:avLst/>
          </a:prstGeom>
          <a:noFill/>
          <a:ln w="19050">
            <a:solidFill>
              <a:schemeClr val="tx1"/>
            </a:solidFill>
            <a:round/>
            <a:headEnd/>
            <a:tailEnd/>
          </a:ln>
        </p:spPr>
        <p:txBody>
          <a:bodyPr wrap="none" anchor="ctr"/>
          <a:lstStyle/>
          <a:p>
            <a:endParaRPr lang="en-GB">
              <a:latin typeface="Arial" charset="0"/>
            </a:endParaRPr>
          </a:p>
        </p:txBody>
      </p:sp>
      <p:sp>
        <p:nvSpPr>
          <p:cNvPr id="206945" name="Oval 34"/>
          <p:cNvSpPr>
            <a:spLocks noChangeArrowheads="1"/>
          </p:cNvSpPr>
          <p:nvPr/>
        </p:nvSpPr>
        <p:spPr bwMode="auto">
          <a:xfrm>
            <a:off x="2630488" y="2008188"/>
            <a:ext cx="300037" cy="485775"/>
          </a:xfrm>
          <a:prstGeom prst="ellipse">
            <a:avLst/>
          </a:prstGeom>
          <a:noFill/>
          <a:ln w="19050">
            <a:solidFill>
              <a:srgbClr val="FF3300"/>
            </a:solidFill>
            <a:round/>
            <a:headEnd/>
            <a:tailEnd/>
          </a:ln>
        </p:spPr>
        <p:txBody>
          <a:bodyPr wrap="none" anchor="ctr"/>
          <a:lstStyle/>
          <a:p>
            <a:endParaRPr lang="en-GB">
              <a:latin typeface="Arial" charset="0"/>
            </a:endParaRPr>
          </a:p>
        </p:txBody>
      </p:sp>
      <p:cxnSp>
        <p:nvCxnSpPr>
          <p:cNvPr id="206947" name="AutoShape 42"/>
          <p:cNvCxnSpPr>
            <a:cxnSpLocks noChangeShapeType="1"/>
            <a:endCxn id="206948" idx="2"/>
          </p:cNvCxnSpPr>
          <p:nvPr/>
        </p:nvCxnSpPr>
        <p:spPr bwMode="auto">
          <a:xfrm rot="16200000" flipH="1">
            <a:off x="1546225" y="2659063"/>
            <a:ext cx="603250" cy="1422400"/>
          </a:xfrm>
          <a:prstGeom prst="curvedConnector2">
            <a:avLst/>
          </a:prstGeom>
          <a:noFill/>
          <a:ln w="19050">
            <a:solidFill>
              <a:srgbClr val="FF3300"/>
            </a:solidFill>
            <a:round/>
            <a:headEnd/>
            <a:tailEnd type="triangle" w="med" len="med"/>
          </a:ln>
        </p:spPr>
      </p:cxnSp>
      <p:sp>
        <p:nvSpPr>
          <p:cNvPr id="206948" name="Oval 43"/>
          <p:cNvSpPr>
            <a:spLocks noChangeArrowheads="1"/>
          </p:cNvSpPr>
          <p:nvPr/>
        </p:nvSpPr>
        <p:spPr bwMode="auto">
          <a:xfrm>
            <a:off x="2559050" y="3449638"/>
            <a:ext cx="407988" cy="444500"/>
          </a:xfrm>
          <a:prstGeom prst="ellipse">
            <a:avLst/>
          </a:prstGeom>
          <a:solidFill>
            <a:schemeClr val="tx2"/>
          </a:solidFill>
          <a:ln w="9525">
            <a:noFill/>
            <a:round/>
            <a:headEnd/>
            <a:tailEnd/>
          </a:ln>
        </p:spPr>
        <p:txBody>
          <a:bodyPr wrap="none" anchor="ctr"/>
          <a:lstStyle/>
          <a:p>
            <a:endParaRPr lang="en-GB">
              <a:latin typeface="Arial" charset="0"/>
            </a:endParaRPr>
          </a:p>
        </p:txBody>
      </p:sp>
      <p:sp>
        <p:nvSpPr>
          <p:cNvPr id="206949" name="AutoShape 46"/>
          <p:cNvSpPr>
            <a:spLocks noChangeArrowheads="1"/>
          </p:cNvSpPr>
          <p:nvPr/>
        </p:nvSpPr>
        <p:spPr bwMode="auto">
          <a:xfrm>
            <a:off x="2551113" y="2297113"/>
            <a:ext cx="439737" cy="573087"/>
          </a:xfrm>
          <a:prstGeom prst="triangle">
            <a:avLst>
              <a:gd name="adj" fmla="val 50000"/>
            </a:avLst>
          </a:prstGeom>
          <a:solidFill>
            <a:srgbClr val="FF3300"/>
          </a:solidFill>
          <a:ln w="9525">
            <a:noFill/>
            <a:miter lim="800000"/>
            <a:headEnd/>
            <a:tailEnd/>
          </a:ln>
        </p:spPr>
        <p:txBody>
          <a:bodyPr wrap="none" anchor="ctr"/>
          <a:lstStyle/>
          <a:p>
            <a:endParaRPr lang="en-GB">
              <a:latin typeface="Arial" charset="0"/>
            </a:endParaRPr>
          </a:p>
        </p:txBody>
      </p:sp>
      <p:graphicFrame>
        <p:nvGraphicFramePr>
          <p:cNvPr id="206884" name="Object 49"/>
          <p:cNvGraphicFramePr>
            <a:graphicFrameLocks noChangeAspect="1"/>
          </p:cNvGraphicFramePr>
          <p:nvPr/>
        </p:nvGraphicFramePr>
        <p:xfrm>
          <a:off x="2649538" y="3557588"/>
          <a:ext cx="219075" cy="217487"/>
        </p:xfrm>
        <a:graphic>
          <a:graphicData uri="http://schemas.openxmlformats.org/presentationml/2006/ole">
            <p:oleObj spid="_x0000_s206884" name="Equation" r:id="rId8" imgW="266400" imgH="203040" progId="Equation.DSMT4">
              <p:embed/>
            </p:oleObj>
          </a:graphicData>
        </a:graphic>
      </p:graphicFrame>
      <p:graphicFrame>
        <p:nvGraphicFramePr>
          <p:cNvPr id="206885" name="Object 50"/>
          <p:cNvGraphicFramePr>
            <a:graphicFrameLocks noChangeAspect="1"/>
          </p:cNvGraphicFramePr>
          <p:nvPr/>
        </p:nvGraphicFramePr>
        <p:xfrm>
          <a:off x="2625725" y="2565400"/>
          <a:ext cx="250825" cy="244475"/>
        </p:xfrm>
        <a:graphic>
          <a:graphicData uri="http://schemas.openxmlformats.org/presentationml/2006/ole">
            <p:oleObj spid="_x0000_s206885" name="Equation" r:id="rId9" imgW="304560" imgH="228600" progId="Equation.DSMT4">
              <p:embed/>
            </p:oleObj>
          </a:graphicData>
        </a:graphic>
      </p:graphicFrame>
      <p:cxnSp>
        <p:nvCxnSpPr>
          <p:cNvPr id="206950" name="AutoShape 51"/>
          <p:cNvCxnSpPr>
            <a:cxnSpLocks noChangeShapeType="1"/>
            <a:stCxn id="206949" idx="5"/>
            <a:endCxn id="206948" idx="6"/>
          </p:cNvCxnSpPr>
          <p:nvPr/>
        </p:nvCxnSpPr>
        <p:spPr bwMode="auto">
          <a:xfrm>
            <a:off x="2881313" y="2584450"/>
            <a:ext cx="85725" cy="1087438"/>
          </a:xfrm>
          <a:prstGeom prst="curvedConnector3">
            <a:avLst>
              <a:gd name="adj1" fmla="val 392593"/>
            </a:avLst>
          </a:prstGeom>
          <a:noFill/>
          <a:ln w="19050">
            <a:solidFill>
              <a:schemeClr val="tx1"/>
            </a:solidFill>
            <a:round/>
            <a:headEnd type="triangle" w="med" len="med"/>
            <a:tailEnd/>
          </a:ln>
        </p:spPr>
      </p:cxnSp>
      <p:pic>
        <p:nvPicPr>
          <p:cNvPr id="206951" name="Picture 52" descr="cortical_layers"/>
          <p:cNvPicPr>
            <a:picLocks noChangeAspect="1" noChangeArrowheads="1"/>
          </p:cNvPicPr>
          <p:nvPr/>
        </p:nvPicPr>
        <p:blipFill>
          <a:blip r:embed="rId3"/>
          <a:srcRect l="16721" t="6133" r="31342" b="4105"/>
          <a:stretch>
            <a:fillRect/>
          </a:stretch>
        </p:blipFill>
        <p:spPr bwMode="auto">
          <a:xfrm>
            <a:off x="6484938" y="1881188"/>
            <a:ext cx="1420812" cy="2792412"/>
          </a:xfrm>
          <a:prstGeom prst="rect">
            <a:avLst/>
          </a:prstGeom>
          <a:noFill/>
          <a:ln w="9525">
            <a:noFill/>
            <a:miter lim="800000"/>
            <a:headEnd/>
            <a:tailEnd/>
          </a:ln>
        </p:spPr>
      </p:pic>
      <p:sp>
        <p:nvSpPr>
          <p:cNvPr id="206952" name="Oval 53"/>
          <p:cNvSpPr>
            <a:spLocks noChangeArrowheads="1"/>
          </p:cNvSpPr>
          <p:nvPr/>
        </p:nvSpPr>
        <p:spPr bwMode="auto">
          <a:xfrm>
            <a:off x="7448550" y="3736975"/>
            <a:ext cx="369888" cy="484188"/>
          </a:xfrm>
          <a:prstGeom prst="ellipse">
            <a:avLst/>
          </a:prstGeom>
          <a:noFill/>
          <a:ln w="19050">
            <a:solidFill>
              <a:schemeClr val="tx1"/>
            </a:solidFill>
            <a:round/>
            <a:headEnd/>
            <a:tailEnd/>
          </a:ln>
        </p:spPr>
        <p:txBody>
          <a:bodyPr wrap="none" anchor="ctr"/>
          <a:lstStyle/>
          <a:p>
            <a:endParaRPr lang="en-GB">
              <a:latin typeface="Arial" charset="0"/>
            </a:endParaRPr>
          </a:p>
        </p:txBody>
      </p:sp>
      <p:sp>
        <p:nvSpPr>
          <p:cNvPr id="206953" name="Oval 54"/>
          <p:cNvSpPr>
            <a:spLocks noChangeArrowheads="1"/>
          </p:cNvSpPr>
          <p:nvPr/>
        </p:nvSpPr>
        <p:spPr bwMode="auto">
          <a:xfrm>
            <a:off x="7473950" y="2008188"/>
            <a:ext cx="300038" cy="485775"/>
          </a:xfrm>
          <a:prstGeom prst="ellipse">
            <a:avLst/>
          </a:prstGeom>
          <a:noFill/>
          <a:ln w="19050">
            <a:solidFill>
              <a:srgbClr val="FF3300"/>
            </a:solidFill>
            <a:round/>
            <a:headEnd/>
            <a:tailEnd/>
          </a:ln>
        </p:spPr>
        <p:txBody>
          <a:bodyPr wrap="none" anchor="ctr"/>
          <a:lstStyle/>
          <a:p>
            <a:endParaRPr lang="en-GB">
              <a:latin typeface="Arial" charset="0"/>
            </a:endParaRPr>
          </a:p>
        </p:txBody>
      </p:sp>
      <p:cxnSp>
        <p:nvCxnSpPr>
          <p:cNvPr id="206954" name="AutoShape 55"/>
          <p:cNvCxnSpPr>
            <a:cxnSpLocks noChangeShapeType="1"/>
            <a:stCxn id="206965" idx="1"/>
            <a:endCxn id="206962" idx="2"/>
          </p:cNvCxnSpPr>
          <p:nvPr/>
        </p:nvCxnSpPr>
        <p:spPr bwMode="auto">
          <a:xfrm rot="10800000" flipV="1">
            <a:off x="7402513" y="2584450"/>
            <a:ext cx="101600" cy="1087438"/>
          </a:xfrm>
          <a:prstGeom prst="curvedConnector3">
            <a:avLst>
              <a:gd name="adj1" fmla="val 332815"/>
            </a:avLst>
          </a:prstGeom>
          <a:noFill/>
          <a:ln w="19050">
            <a:solidFill>
              <a:srgbClr val="FF3300"/>
            </a:solidFill>
            <a:round/>
            <a:headEnd/>
            <a:tailEnd type="triangle" w="med" len="med"/>
          </a:ln>
        </p:spPr>
      </p:cxnSp>
      <p:sp>
        <p:nvSpPr>
          <p:cNvPr id="206956" name="Oval 57"/>
          <p:cNvSpPr>
            <a:spLocks noChangeArrowheads="1"/>
          </p:cNvSpPr>
          <p:nvPr/>
        </p:nvSpPr>
        <p:spPr bwMode="auto">
          <a:xfrm>
            <a:off x="6610350" y="2368550"/>
            <a:ext cx="371475" cy="484188"/>
          </a:xfrm>
          <a:prstGeom prst="ellipse">
            <a:avLst/>
          </a:prstGeom>
          <a:noFill/>
          <a:ln w="19050">
            <a:solidFill>
              <a:srgbClr val="FF3300"/>
            </a:solidFill>
            <a:round/>
            <a:headEnd/>
            <a:tailEnd/>
          </a:ln>
        </p:spPr>
        <p:txBody>
          <a:bodyPr wrap="none" anchor="ctr"/>
          <a:lstStyle/>
          <a:p>
            <a:endParaRPr lang="en-GB">
              <a:latin typeface="Arial" charset="0"/>
            </a:endParaRPr>
          </a:p>
        </p:txBody>
      </p:sp>
      <p:sp>
        <p:nvSpPr>
          <p:cNvPr id="206957" name="Oval 58"/>
          <p:cNvSpPr>
            <a:spLocks noChangeArrowheads="1"/>
          </p:cNvSpPr>
          <p:nvPr/>
        </p:nvSpPr>
        <p:spPr bwMode="auto">
          <a:xfrm>
            <a:off x="6681788" y="3970338"/>
            <a:ext cx="287337" cy="485775"/>
          </a:xfrm>
          <a:prstGeom prst="ellipse">
            <a:avLst/>
          </a:prstGeom>
          <a:noFill/>
          <a:ln w="19050">
            <a:solidFill>
              <a:schemeClr val="tx1"/>
            </a:solidFill>
            <a:round/>
            <a:headEnd/>
            <a:tailEnd/>
          </a:ln>
        </p:spPr>
        <p:txBody>
          <a:bodyPr wrap="none" anchor="ctr"/>
          <a:lstStyle/>
          <a:p>
            <a:endParaRPr lang="en-GB">
              <a:latin typeface="Arial" charset="0"/>
            </a:endParaRPr>
          </a:p>
        </p:txBody>
      </p:sp>
      <p:cxnSp>
        <p:nvCxnSpPr>
          <p:cNvPr id="206958" name="AutoShape 59"/>
          <p:cNvCxnSpPr>
            <a:cxnSpLocks noChangeShapeType="1"/>
            <a:stCxn id="206964" idx="2"/>
            <a:endCxn id="206963" idx="1"/>
          </p:cNvCxnSpPr>
          <p:nvPr/>
        </p:nvCxnSpPr>
        <p:spPr bwMode="auto">
          <a:xfrm rot="10800000" flipH="1" flipV="1">
            <a:off x="6608763" y="2949575"/>
            <a:ext cx="114300" cy="858838"/>
          </a:xfrm>
          <a:prstGeom prst="curvedConnector3">
            <a:avLst>
              <a:gd name="adj1" fmla="val -200000"/>
            </a:avLst>
          </a:prstGeom>
          <a:noFill/>
          <a:ln w="19050">
            <a:solidFill>
              <a:srgbClr val="FF3300"/>
            </a:solidFill>
            <a:round/>
            <a:headEnd/>
            <a:tailEnd type="triangle" w="med" len="med"/>
          </a:ln>
        </p:spPr>
      </p:cxnSp>
      <p:cxnSp>
        <p:nvCxnSpPr>
          <p:cNvPr id="206959" name="AutoShape 60"/>
          <p:cNvCxnSpPr>
            <a:cxnSpLocks noChangeShapeType="1"/>
            <a:stCxn id="206964" idx="6"/>
            <a:endCxn id="206963" idx="5"/>
          </p:cNvCxnSpPr>
          <p:nvPr/>
        </p:nvCxnSpPr>
        <p:spPr bwMode="auto">
          <a:xfrm flipH="1">
            <a:off x="6950075" y="2949575"/>
            <a:ext cx="68263" cy="858838"/>
          </a:xfrm>
          <a:prstGeom prst="curvedConnector3">
            <a:avLst>
              <a:gd name="adj1" fmla="val -400000"/>
            </a:avLst>
          </a:prstGeom>
          <a:noFill/>
          <a:ln w="19050">
            <a:solidFill>
              <a:schemeClr val="tx1"/>
            </a:solidFill>
            <a:round/>
            <a:headEnd type="triangle" w="med" len="med"/>
            <a:tailEnd/>
          </a:ln>
        </p:spPr>
      </p:cxnSp>
      <p:cxnSp>
        <p:nvCxnSpPr>
          <p:cNvPr id="206960" name="AutoShape 61"/>
          <p:cNvCxnSpPr>
            <a:cxnSpLocks noChangeShapeType="1"/>
            <a:stCxn id="206964" idx="6"/>
            <a:endCxn id="206962" idx="0"/>
          </p:cNvCxnSpPr>
          <p:nvPr/>
        </p:nvCxnSpPr>
        <p:spPr bwMode="auto">
          <a:xfrm>
            <a:off x="7018338" y="2949575"/>
            <a:ext cx="588962" cy="500063"/>
          </a:xfrm>
          <a:prstGeom prst="curvedConnector2">
            <a:avLst/>
          </a:prstGeom>
          <a:noFill/>
          <a:ln w="19050">
            <a:solidFill>
              <a:schemeClr val="tx1"/>
            </a:solidFill>
            <a:round/>
            <a:headEnd type="triangle" w="med" len="med"/>
            <a:tailEnd/>
          </a:ln>
        </p:spPr>
      </p:cxnSp>
      <p:cxnSp>
        <p:nvCxnSpPr>
          <p:cNvPr id="206961" name="AutoShape 62"/>
          <p:cNvCxnSpPr>
            <a:cxnSpLocks noChangeShapeType="1"/>
            <a:stCxn id="206964" idx="4"/>
            <a:endCxn id="206962" idx="2"/>
          </p:cNvCxnSpPr>
          <p:nvPr/>
        </p:nvCxnSpPr>
        <p:spPr bwMode="auto">
          <a:xfrm rot="16200000" flipH="1">
            <a:off x="6857207" y="3126581"/>
            <a:ext cx="501650" cy="588963"/>
          </a:xfrm>
          <a:prstGeom prst="curvedConnector2">
            <a:avLst/>
          </a:prstGeom>
          <a:noFill/>
          <a:ln w="19050">
            <a:solidFill>
              <a:srgbClr val="FF3300"/>
            </a:solidFill>
            <a:round/>
            <a:headEnd/>
            <a:tailEnd type="triangle" w="med" len="med"/>
          </a:ln>
        </p:spPr>
      </p:cxnSp>
      <p:sp>
        <p:nvSpPr>
          <p:cNvPr id="206962" name="Oval 63"/>
          <p:cNvSpPr>
            <a:spLocks noChangeArrowheads="1"/>
          </p:cNvSpPr>
          <p:nvPr/>
        </p:nvSpPr>
        <p:spPr bwMode="auto">
          <a:xfrm>
            <a:off x="7402513" y="3449638"/>
            <a:ext cx="407987" cy="444500"/>
          </a:xfrm>
          <a:prstGeom prst="ellipse">
            <a:avLst/>
          </a:prstGeom>
          <a:solidFill>
            <a:schemeClr val="tx2"/>
          </a:solidFill>
          <a:ln w="9525">
            <a:noFill/>
            <a:round/>
            <a:headEnd/>
            <a:tailEnd/>
          </a:ln>
        </p:spPr>
        <p:txBody>
          <a:bodyPr wrap="none" anchor="ctr"/>
          <a:lstStyle/>
          <a:p>
            <a:endParaRPr lang="en-GB">
              <a:latin typeface="Arial" charset="0"/>
            </a:endParaRPr>
          </a:p>
        </p:txBody>
      </p:sp>
      <p:sp>
        <p:nvSpPr>
          <p:cNvPr id="206963" name="AutoShape 64"/>
          <p:cNvSpPr>
            <a:spLocks noChangeArrowheads="1"/>
          </p:cNvSpPr>
          <p:nvPr/>
        </p:nvSpPr>
        <p:spPr bwMode="auto">
          <a:xfrm>
            <a:off x="6608763" y="3521075"/>
            <a:ext cx="454025" cy="574675"/>
          </a:xfrm>
          <a:prstGeom prst="triangle">
            <a:avLst>
              <a:gd name="adj" fmla="val 50000"/>
            </a:avLst>
          </a:prstGeom>
          <a:solidFill>
            <a:schemeClr val="tx1"/>
          </a:solidFill>
          <a:ln w="9525">
            <a:noFill/>
            <a:miter lim="800000"/>
            <a:headEnd/>
            <a:tailEnd/>
          </a:ln>
        </p:spPr>
        <p:txBody>
          <a:bodyPr wrap="none" anchor="ctr"/>
          <a:lstStyle/>
          <a:p>
            <a:endParaRPr lang="en-GB">
              <a:latin typeface="Arial" charset="0"/>
            </a:endParaRPr>
          </a:p>
        </p:txBody>
      </p:sp>
      <p:sp>
        <p:nvSpPr>
          <p:cNvPr id="206964" name="Oval 65"/>
          <p:cNvSpPr>
            <a:spLocks noChangeArrowheads="1"/>
          </p:cNvSpPr>
          <p:nvPr/>
        </p:nvSpPr>
        <p:spPr bwMode="auto">
          <a:xfrm>
            <a:off x="6608763" y="2728913"/>
            <a:ext cx="409575" cy="441325"/>
          </a:xfrm>
          <a:prstGeom prst="ellipse">
            <a:avLst/>
          </a:prstGeom>
          <a:solidFill>
            <a:srgbClr val="FF3300"/>
          </a:solidFill>
          <a:ln w="9525">
            <a:noFill/>
            <a:round/>
            <a:headEnd/>
            <a:tailEnd/>
          </a:ln>
        </p:spPr>
        <p:txBody>
          <a:bodyPr wrap="none" anchor="ctr"/>
          <a:lstStyle/>
          <a:p>
            <a:endParaRPr lang="en-GB">
              <a:latin typeface="Arial" charset="0"/>
            </a:endParaRPr>
          </a:p>
        </p:txBody>
      </p:sp>
      <p:sp>
        <p:nvSpPr>
          <p:cNvPr id="206965" name="AutoShape 66"/>
          <p:cNvSpPr>
            <a:spLocks noChangeArrowheads="1"/>
          </p:cNvSpPr>
          <p:nvPr/>
        </p:nvSpPr>
        <p:spPr bwMode="auto">
          <a:xfrm>
            <a:off x="7394575" y="2297113"/>
            <a:ext cx="439738" cy="573087"/>
          </a:xfrm>
          <a:prstGeom prst="triangle">
            <a:avLst>
              <a:gd name="adj" fmla="val 50000"/>
            </a:avLst>
          </a:prstGeom>
          <a:solidFill>
            <a:srgbClr val="FF3300"/>
          </a:solidFill>
          <a:ln w="9525">
            <a:noFill/>
            <a:miter lim="800000"/>
            <a:headEnd/>
            <a:tailEnd/>
          </a:ln>
        </p:spPr>
        <p:txBody>
          <a:bodyPr wrap="none" anchor="ctr"/>
          <a:lstStyle/>
          <a:p>
            <a:endParaRPr lang="en-GB">
              <a:latin typeface="Arial" charset="0"/>
            </a:endParaRPr>
          </a:p>
        </p:txBody>
      </p:sp>
      <p:graphicFrame>
        <p:nvGraphicFramePr>
          <p:cNvPr id="206902" name="Object 67"/>
          <p:cNvGraphicFramePr>
            <a:graphicFrameLocks noChangeAspect="1"/>
          </p:cNvGraphicFramePr>
          <p:nvPr/>
        </p:nvGraphicFramePr>
        <p:xfrm>
          <a:off x="6659563" y="2844800"/>
          <a:ext cx="320675" cy="244475"/>
        </p:xfrm>
        <a:graphic>
          <a:graphicData uri="http://schemas.openxmlformats.org/presentationml/2006/ole">
            <p:oleObj spid="_x0000_s206902" name="Equation" r:id="rId10" imgW="393480" imgH="228600" progId="Equation.DSMT4">
              <p:embed/>
            </p:oleObj>
          </a:graphicData>
        </a:graphic>
      </p:graphicFrame>
      <p:graphicFrame>
        <p:nvGraphicFramePr>
          <p:cNvPr id="206903" name="Object 68"/>
          <p:cNvGraphicFramePr>
            <a:graphicFrameLocks noChangeAspect="1"/>
          </p:cNvGraphicFramePr>
          <p:nvPr/>
        </p:nvGraphicFramePr>
        <p:xfrm>
          <a:off x="6642100" y="3851275"/>
          <a:ext cx="333375" cy="246063"/>
        </p:xfrm>
        <a:graphic>
          <a:graphicData uri="http://schemas.openxmlformats.org/presentationml/2006/ole">
            <p:oleObj spid="_x0000_s206903" name="Equation" r:id="rId11" imgW="406080" imgH="228600" progId="Equation.DSMT4">
              <p:embed/>
            </p:oleObj>
          </a:graphicData>
        </a:graphic>
      </p:graphicFrame>
      <p:graphicFrame>
        <p:nvGraphicFramePr>
          <p:cNvPr id="206904" name="Object 69"/>
          <p:cNvGraphicFramePr>
            <a:graphicFrameLocks noChangeAspect="1"/>
          </p:cNvGraphicFramePr>
          <p:nvPr/>
        </p:nvGraphicFramePr>
        <p:xfrm>
          <a:off x="7439025" y="3563938"/>
          <a:ext cx="333375" cy="244475"/>
        </p:xfrm>
        <a:graphic>
          <a:graphicData uri="http://schemas.openxmlformats.org/presentationml/2006/ole">
            <p:oleObj spid="_x0000_s206904" name="Equation" r:id="rId12" imgW="406080" imgH="228600" progId="Equation.DSMT4">
              <p:embed/>
            </p:oleObj>
          </a:graphicData>
        </a:graphic>
      </p:graphicFrame>
      <p:graphicFrame>
        <p:nvGraphicFramePr>
          <p:cNvPr id="206905" name="Object 70"/>
          <p:cNvGraphicFramePr>
            <a:graphicFrameLocks noChangeAspect="1"/>
          </p:cNvGraphicFramePr>
          <p:nvPr/>
        </p:nvGraphicFramePr>
        <p:xfrm>
          <a:off x="7423150" y="2584450"/>
          <a:ext cx="333375" cy="244475"/>
        </p:xfrm>
        <a:graphic>
          <a:graphicData uri="http://schemas.openxmlformats.org/presentationml/2006/ole">
            <p:oleObj spid="_x0000_s206905" name="Equation" r:id="rId13" imgW="406080" imgH="228600" progId="Equation.DSMT4">
              <p:embed/>
            </p:oleObj>
          </a:graphicData>
        </a:graphic>
      </p:graphicFrame>
      <p:cxnSp>
        <p:nvCxnSpPr>
          <p:cNvPr id="206966" name="AutoShape 71"/>
          <p:cNvCxnSpPr>
            <a:cxnSpLocks noChangeShapeType="1"/>
            <a:stCxn id="206965" idx="5"/>
            <a:endCxn id="206962" idx="6"/>
          </p:cNvCxnSpPr>
          <p:nvPr/>
        </p:nvCxnSpPr>
        <p:spPr bwMode="auto">
          <a:xfrm>
            <a:off x="7724775" y="2584450"/>
            <a:ext cx="85725" cy="1087438"/>
          </a:xfrm>
          <a:prstGeom prst="curvedConnector3">
            <a:avLst>
              <a:gd name="adj1" fmla="val 392593"/>
            </a:avLst>
          </a:prstGeom>
          <a:noFill/>
          <a:ln w="19050">
            <a:solidFill>
              <a:schemeClr val="tx1"/>
            </a:solidFill>
            <a:round/>
            <a:headEnd type="triangle" w="med" len="med"/>
            <a:tailEnd/>
          </a:ln>
        </p:spPr>
      </p:cxnSp>
      <p:cxnSp>
        <p:nvCxnSpPr>
          <p:cNvPr id="206967" name="AutoShape 72"/>
          <p:cNvCxnSpPr>
            <a:cxnSpLocks noChangeShapeType="1"/>
            <a:stCxn id="206949" idx="5"/>
            <a:endCxn id="206939" idx="0"/>
          </p:cNvCxnSpPr>
          <p:nvPr/>
        </p:nvCxnSpPr>
        <p:spPr bwMode="auto">
          <a:xfrm>
            <a:off x="2881313" y="2584450"/>
            <a:ext cx="1506537" cy="952500"/>
          </a:xfrm>
          <a:prstGeom prst="curvedConnector2">
            <a:avLst/>
          </a:prstGeom>
          <a:noFill/>
          <a:ln w="19050">
            <a:solidFill>
              <a:schemeClr val="tx1"/>
            </a:solidFill>
            <a:round/>
            <a:headEnd type="triangle" w="med" len="med"/>
            <a:tailEnd/>
          </a:ln>
        </p:spPr>
      </p:cxnSp>
      <p:cxnSp>
        <p:nvCxnSpPr>
          <p:cNvPr id="206968" name="AutoShape 73"/>
          <p:cNvCxnSpPr>
            <a:cxnSpLocks noChangeShapeType="1"/>
            <a:stCxn id="206941" idx="5"/>
            <a:endCxn id="206963" idx="0"/>
          </p:cNvCxnSpPr>
          <p:nvPr/>
        </p:nvCxnSpPr>
        <p:spPr bwMode="auto">
          <a:xfrm>
            <a:off x="5276850" y="2600325"/>
            <a:ext cx="1558925" cy="920750"/>
          </a:xfrm>
          <a:prstGeom prst="curvedConnector2">
            <a:avLst/>
          </a:prstGeom>
          <a:noFill/>
          <a:ln w="19050">
            <a:solidFill>
              <a:schemeClr val="tx1"/>
            </a:solidFill>
            <a:round/>
            <a:headEnd type="triangle" w="med" len="med"/>
            <a:tailEnd/>
          </a:ln>
        </p:spPr>
      </p:cxnSp>
      <p:cxnSp>
        <p:nvCxnSpPr>
          <p:cNvPr id="206969" name="AutoShape 74"/>
          <p:cNvCxnSpPr>
            <a:cxnSpLocks noChangeShapeType="1"/>
            <a:stCxn id="206949" idx="3"/>
            <a:endCxn id="206939" idx="1"/>
          </p:cNvCxnSpPr>
          <p:nvPr/>
        </p:nvCxnSpPr>
        <p:spPr bwMode="auto">
          <a:xfrm rot="16200000" flipH="1">
            <a:off x="3046413" y="2595562"/>
            <a:ext cx="954088" cy="1503363"/>
          </a:xfrm>
          <a:prstGeom prst="curvedConnector2">
            <a:avLst/>
          </a:prstGeom>
          <a:noFill/>
          <a:ln w="19050">
            <a:solidFill>
              <a:srgbClr val="FF3300"/>
            </a:solidFill>
            <a:round/>
            <a:headEnd/>
            <a:tailEnd type="triangle" w="med" len="med"/>
          </a:ln>
        </p:spPr>
      </p:cxnSp>
      <p:cxnSp>
        <p:nvCxnSpPr>
          <p:cNvPr id="206970" name="AutoShape 75"/>
          <p:cNvCxnSpPr>
            <a:cxnSpLocks noChangeShapeType="1"/>
            <a:stCxn id="206941" idx="3"/>
            <a:endCxn id="206963" idx="1"/>
          </p:cNvCxnSpPr>
          <p:nvPr/>
        </p:nvCxnSpPr>
        <p:spPr bwMode="auto">
          <a:xfrm rot="16200000" flipH="1">
            <a:off x="5484019" y="2569369"/>
            <a:ext cx="922338" cy="1555750"/>
          </a:xfrm>
          <a:prstGeom prst="curvedConnector2">
            <a:avLst/>
          </a:prstGeom>
          <a:noFill/>
          <a:ln w="19050">
            <a:solidFill>
              <a:srgbClr val="FF3300"/>
            </a:solidFill>
            <a:round/>
            <a:headEnd/>
            <a:tailEnd type="triangle" w="med" len="med"/>
          </a:ln>
        </p:spPr>
      </p:cxnSp>
      <p:sp>
        <p:nvSpPr>
          <p:cNvPr id="206971" name="Text Box 76"/>
          <p:cNvSpPr txBox="1">
            <a:spLocks noChangeArrowheads="1"/>
          </p:cNvSpPr>
          <p:nvPr/>
        </p:nvSpPr>
        <p:spPr bwMode="auto">
          <a:xfrm>
            <a:off x="3152775" y="468313"/>
            <a:ext cx="3167063" cy="366712"/>
          </a:xfrm>
          <a:prstGeom prst="rect">
            <a:avLst/>
          </a:prstGeom>
          <a:noFill/>
          <a:ln w="12700">
            <a:noFill/>
            <a:miter lim="800000"/>
            <a:headEnd/>
            <a:tailEnd/>
          </a:ln>
        </p:spPr>
        <p:txBody>
          <a:bodyPr>
            <a:spAutoFit/>
          </a:bodyPr>
          <a:lstStyle/>
          <a:p>
            <a:pPr algn="ctr" eaLnBrk="0" hangingPunct="0"/>
            <a:r>
              <a:rPr lang="en-GB">
                <a:solidFill>
                  <a:srgbClr val="990033"/>
                </a:solidFill>
              </a:rPr>
              <a:t>Perception and message-passing</a:t>
            </a:r>
            <a:endParaRPr lang="en-US">
              <a:solidFill>
                <a:srgbClr val="990033"/>
              </a:solidFill>
            </a:endParaRPr>
          </a:p>
        </p:txBody>
      </p:sp>
      <p:graphicFrame>
        <p:nvGraphicFramePr>
          <p:cNvPr id="206912" name="Object 78"/>
          <p:cNvGraphicFramePr>
            <a:graphicFrameLocks noChangeAspect="1"/>
          </p:cNvGraphicFramePr>
          <p:nvPr/>
        </p:nvGraphicFramePr>
        <p:xfrm>
          <a:off x="3521075" y="4941888"/>
          <a:ext cx="2552700" cy="661987"/>
        </p:xfrm>
        <a:graphic>
          <a:graphicData uri="http://schemas.openxmlformats.org/presentationml/2006/ole">
            <p:oleObj spid="_x0000_s206912" name="Equation" r:id="rId14" imgW="1955520" imgH="507960" progId="Equation.DSMT4">
              <p:embed/>
            </p:oleObj>
          </a:graphicData>
        </a:graphic>
      </p:graphicFrame>
      <p:sp>
        <p:nvSpPr>
          <p:cNvPr id="106576" name="AutoShape 80"/>
          <p:cNvSpPr>
            <a:spLocks noChangeArrowheads="1"/>
          </p:cNvSpPr>
          <p:nvPr/>
        </p:nvSpPr>
        <p:spPr bwMode="auto">
          <a:xfrm>
            <a:off x="6608763" y="5084763"/>
            <a:ext cx="2808287" cy="936625"/>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graphicFrame>
        <p:nvGraphicFramePr>
          <p:cNvPr id="206914" name="Object 81"/>
          <p:cNvGraphicFramePr>
            <a:graphicFrameLocks noChangeAspect="1"/>
          </p:cNvGraphicFramePr>
          <p:nvPr/>
        </p:nvGraphicFramePr>
        <p:xfrm>
          <a:off x="6684963" y="5589588"/>
          <a:ext cx="2732087" cy="361950"/>
        </p:xfrm>
        <a:graphic>
          <a:graphicData uri="http://schemas.openxmlformats.org/presentationml/2006/ole">
            <p:oleObj spid="_x0000_s206914" name="Equation" r:id="rId15" imgW="1828800" imgH="241200" progId="Equation.DSMT4">
              <p:embed/>
            </p:oleObj>
          </a:graphicData>
        </a:graphic>
      </p:graphicFrame>
      <p:graphicFrame>
        <p:nvGraphicFramePr>
          <p:cNvPr id="206915" name="Object 83"/>
          <p:cNvGraphicFramePr>
            <a:graphicFrameLocks noChangeAspect="1"/>
          </p:cNvGraphicFramePr>
          <p:nvPr/>
        </p:nvGraphicFramePr>
        <p:xfrm>
          <a:off x="1006475" y="5559425"/>
          <a:ext cx="1144588" cy="381000"/>
        </p:xfrm>
        <a:graphic>
          <a:graphicData uri="http://schemas.openxmlformats.org/presentationml/2006/ole">
            <p:oleObj spid="_x0000_s206915" name="Equation" r:id="rId16" imgW="761760" imgH="253800" progId="Equation.DSMT4">
              <p:embed/>
            </p:oleObj>
          </a:graphicData>
        </a:graphic>
      </p:graphicFrame>
      <p:sp>
        <p:nvSpPr>
          <p:cNvPr id="206973" name="Rectangle 84"/>
          <p:cNvSpPr>
            <a:spLocks noChangeArrowheads="1"/>
          </p:cNvSpPr>
          <p:nvPr/>
        </p:nvSpPr>
        <p:spPr bwMode="auto">
          <a:xfrm>
            <a:off x="631825" y="5157788"/>
            <a:ext cx="2016125" cy="366712"/>
          </a:xfrm>
          <a:prstGeom prst="rect">
            <a:avLst/>
          </a:prstGeom>
          <a:noFill/>
          <a:ln w="12700">
            <a:noFill/>
            <a:miter lim="800000"/>
            <a:headEnd/>
            <a:tailEnd/>
          </a:ln>
        </p:spPr>
        <p:txBody>
          <a:bodyPr>
            <a:spAutoFit/>
          </a:bodyPr>
          <a:lstStyle/>
          <a:p>
            <a:pPr algn="ctr"/>
            <a:r>
              <a:rPr lang="en-GB">
                <a:solidFill>
                  <a:srgbClr val="990033"/>
                </a:solidFill>
              </a:rPr>
              <a:t>Synaptic plasticity</a:t>
            </a:r>
          </a:p>
        </p:txBody>
      </p:sp>
      <p:cxnSp>
        <p:nvCxnSpPr>
          <p:cNvPr id="206974" name="AutoShape 86"/>
          <p:cNvCxnSpPr>
            <a:cxnSpLocks noChangeShapeType="1"/>
          </p:cNvCxnSpPr>
          <p:nvPr/>
        </p:nvCxnSpPr>
        <p:spPr bwMode="auto">
          <a:xfrm rot="16200000" flipH="1">
            <a:off x="7867651" y="2586037"/>
            <a:ext cx="995362" cy="1528763"/>
          </a:xfrm>
          <a:prstGeom prst="curvedConnector2">
            <a:avLst/>
          </a:prstGeom>
          <a:noFill/>
          <a:ln w="19050">
            <a:solidFill>
              <a:srgbClr val="FF3300"/>
            </a:solidFill>
            <a:round/>
            <a:headEnd/>
            <a:tailEnd type="triangle" w="med" len="med"/>
          </a:ln>
        </p:spPr>
      </p:cxnSp>
      <p:cxnSp>
        <p:nvCxnSpPr>
          <p:cNvPr id="206975" name="AutoShape 88"/>
          <p:cNvCxnSpPr>
            <a:cxnSpLocks noChangeShapeType="1"/>
          </p:cNvCxnSpPr>
          <p:nvPr/>
        </p:nvCxnSpPr>
        <p:spPr bwMode="auto">
          <a:xfrm>
            <a:off x="7761288" y="2565400"/>
            <a:ext cx="1506537" cy="952500"/>
          </a:xfrm>
          <a:prstGeom prst="curvedConnector2">
            <a:avLst/>
          </a:prstGeom>
          <a:noFill/>
          <a:ln w="19050">
            <a:solidFill>
              <a:schemeClr val="tx1"/>
            </a:solidFill>
            <a:round/>
            <a:headEnd type="triangle" w="med" len="med"/>
            <a:tailEnd/>
          </a:ln>
        </p:spPr>
      </p:cxnSp>
      <p:graphicFrame>
        <p:nvGraphicFramePr>
          <p:cNvPr id="206919" name="Object 89"/>
          <p:cNvGraphicFramePr>
            <a:graphicFrameLocks noChangeAspect="1"/>
          </p:cNvGraphicFramePr>
          <p:nvPr/>
        </p:nvGraphicFramePr>
        <p:xfrm>
          <a:off x="3138488" y="1003300"/>
          <a:ext cx="3106737" cy="625475"/>
        </p:xfrm>
        <a:graphic>
          <a:graphicData uri="http://schemas.openxmlformats.org/presentationml/2006/ole">
            <p:oleObj spid="_x0000_s206919" name="Equation" r:id="rId17" imgW="2387520" imgH="482400" progId="Equation.DSMT4">
              <p:embed/>
            </p:oleObj>
          </a:graphicData>
        </a:graphic>
      </p:graphicFrame>
      <p:pic>
        <p:nvPicPr>
          <p:cNvPr id="206976" name="Picture 90" descr="davincieye"/>
          <p:cNvPicPr>
            <a:picLocks noChangeAspect="1" noChangeArrowheads="1"/>
          </p:cNvPicPr>
          <p:nvPr/>
        </p:nvPicPr>
        <p:blipFill>
          <a:blip r:embed="rId18"/>
          <a:srcRect l="12386" t="6497" r="4918" b="3813"/>
          <a:stretch>
            <a:fillRect/>
          </a:stretch>
        </p:blipFill>
        <p:spPr bwMode="auto">
          <a:xfrm>
            <a:off x="415925" y="2060575"/>
            <a:ext cx="1441450" cy="1008063"/>
          </a:xfrm>
          <a:prstGeom prst="rect">
            <a:avLst/>
          </a:prstGeom>
          <a:noFill/>
          <a:ln w="9525">
            <a:noFill/>
            <a:miter lim="800000"/>
            <a:headEnd/>
            <a:tailEnd/>
          </a:ln>
        </p:spPr>
      </p:pic>
      <p:cxnSp>
        <p:nvCxnSpPr>
          <p:cNvPr id="206977" name="AutoShape 91"/>
          <p:cNvCxnSpPr>
            <a:cxnSpLocks noChangeShapeType="1"/>
            <a:stCxn id="206949" idx="1"/>
            <a:endCxn id="206948" idx="2"/>
          </p:cNvCxnSpPr>
          <p:nvPr/>
        </p:nvCxnSpPr>
        <p:spPr bwMode="auto">
          <a:xfrm rot="10800000" flipV="1">
            <a:off x="2559050" y="2584450"/>
            <a:ext cx="101600" cy="1087438"/>
          </a:xfrm>
          <a:prstGeom prst="curvedConnector3">
            <a:avLst>
              <a:gd name="adj1" fmla="val 332815"/>
            </a:avLst>
          </a:prstGeom>
          <a:noFill/>
          <a:ln w="19050">
            <a:solidFill>
              <a:srgbClr val="FF3300"/>
            </a:solidFill>
            <a:round/>
            <a:headEnd/>
            <a:tailEnd type="triangle" w="med" len="med"/>
          </a:ln>
        </p:spPr>
      </p:cxnSp>
      <p:sp>
        <p:nvSpPr>
          <p:cNvPr id="206978" name="Rectangle 79"/>
          <p:cNvSpPr>
            <a:spLocks noChangeArrowheads="1"/>
          </p:cNvSpPr>
          <p:nvPr/>
        </p:nvSpPr>
        <p:spPr bwMode="auto">
          <a:xfrm>
            <a:off x="6824663" y="5157788"/>
            <a:ext cx="2232025" cy="366712"/>
          </a:xfrm>
          <a:prstGeom prst="rect">
            <a:avLst/>
          </a:prstGeom>
          <a:noFill/>
          <a:ln w="12700">
            <a:noFill/>
            <a:miter lim="800000"/>
            <a:headEnd/>
            <a:tailEnd/>
          </a:ln>
        </p:spPr>
        <p:txBody>
          <a:bodyPr>
            <a:spAutoFit/>
          </a:bodyPr>
          <a:lstStyle/>
          <a:p>
            <a:pPr algn="ctr"/>
            <a:r>
              <a:rPr lang="en-GB">
                <a:solidFill>
                  <a:srgbClr val="990033"/>
                </a:solidFill>
              </a:rPr>
              <a:t>Synaptic gain</a:t>
            </a:r>
          </a:p>
        </p:txBody>
      </p:sp>
      <p:pic>
        <p:nvPicPr>
          <p:cNvPr id="206979" name="Picture 94" descr="See full size image">
            <a:hlinkClick r:id="rId19"/>
          </p:cNvPr>
          <p:cNvPicPr>
            <a:picLocks noChangeAspect="1" noChangeArrowheads="1"/>
          </p:cNvPicPr>
          <p:nvPr/>
        </p:nvPicPr>
        <p:blipFill>
          <a:blip r:embed="rId20"/>
          <a:srcRect/>
          <a:stretch>
            <a:fillRect/>
          </a:stretch>
        </p:blipFill>
        <p:spPr bwMode="auto">
          <a:xfrm>
            <a:off x="8769350" y="115888"/>
            <a:ext cx="835025" cy="1150937"/>
          </a:xfrm>
          <a:prstGeom prst="rect">
            <a:avLst/>
          </a:prstGeom>
          <a:noFill/>
          <a:ln w="9525">
            <a:noFill/>
            <a:miter lim="800000"/>
            <a:headEnd/>
            <a:tailEnd/>
          </a:ln>
        </p:spPr>
      </p:pic>
      <p:sp>
        <p:nvSpPr>
          <p:cNvPr id="206980" name="Rectangle 95"/>
          <p:cNvSpPr>
            <a:spLocks noChangeArrowheads="1"/>
          </p:cNvSpPr>
          <p:nvPr/>
        </p:nvSpPr>
        <p:spPr bwMode="auto">
          <a:xfrm>
            <a:off x="7473950" y="115888"/>
            <a:ext cx="1174750" cy="304800"/>
          </a:xfrm>
          <a:prstGeom prst="rect">
            <a:avLst/>
          </a:prstGeom>
          <a:noFill/>
          <a:ln w="9525">
            <a:noFill/>
            <a:miter lim="800000"/>
            <a:headEnd/>
            <a:tailEnd/>
          </a:ln>
        </p:spPr>
        <p:txBody>
          <a:bodyPr wrap="none">
            <a:spAutoFit/>
          </a:bodyPr>
          <a:lstStyle/>
          <a:p>
            <a:r>
              <a:rPr lang="en-US" sz="1400">
                <a:solidFill>
                  <a:schemeClr val="bg2"/>
                </a:solidFill>
              </a:rPr>
              <a:t>David Mumford</a:t>
            </a:r>
            <a:endParaRPr lang="en-GB" sz="1400">
              <a:solidFill>
                <a:schemeClr val="bg2"/>
              </a:solidFill>
            </a:endParaRPr>
          </a:p>
        </p:txBody>
      </p:sp>
      <p:sp>
        <p:nvSpPr>
          <p:cNvPr id="206981" name="Text Box 38"/>
          <p:cNvSpPr txBox="1">
            <a:spLocks noChangeArrowheads="1"/>
          </p:cNvSpPr>
          <p:nvPr/>
        </p:nvSpPr>
        <p:spPr bwMode="auto">
          <a:xfrm>
            <a:off x="415925" y="406400"/>
            <a:ext cx="1770063" cy="457200"/>
          </a:xfrm>
          <a:prstGeom prst="rect">
            <a:avLst/>
          </a:prstGeom>
          <a:noFill/>
          <a:ln w="12700">
            <a:noFill/>
            <a:miter lim="800000"/>
            <a:headEnd/>
            <a:tailEnd/>
          </a:ln>
        </p:spPr>
        <p:txBody>
          <a:bodyPr wrap="none">
            <a:spAutoFit/>
          </a:bodyPr>
          <a:lstStyle/>
          <a:p>
            <a:r>
              <a:rPr lang="en-GB" sz="2400">
                <a:solidFill>
                  <a:srgbClr val="990033"/>
                </a:solidFill>
              </a:rPr>
              <a:t>More formally,</a:t>
            </a:r>
            <a:endParaRPr lang="en-US" sz="2400">
              <a:solidFill>
                <a:srgbClr val="9900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AutoShape 2"/>
          <p:cNvSpPr>
            <a:spLocks noChangeArrowheads="1"/>
          </p:cNvSpPr>
          <p:nvPr/>
        </p:nvSpPr>
        <p:spPr bwMode="auto">
          <a:xfrm>
            <a:off x="920750" y="404813"/>
            <a:ext cx="3816350" cy="5111750"/>
          </a:xfrm>
          <a:prstGeom prst="roundRect">
            <a:avLst>
              <a:gd name="adj" fmla="val 16667"/>
            </a:avLst>
          </a:prstGeom>
          <a:solidFill>
            <a:schemeClr val="bg1"/>
          </a:solid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latin typeface="Arial" pitchFamily="34" charset="0"/>
            </a:endParaRPr>
          </a:p>
        </p:txBody>
      </p:sp>
      <p:pic>
        <p:nvPicPr>
          <p:cNvPr id="159797" name="Picture 2" descr="Leonardo-6">
            <a:hlinkClick r:id="rId3"/>
          </p:cNvPr>
          <p:cNvPicPr>
            <a:picLocks noChangeAspect="1" noChangeArrowheads="1"/>
          </p:cNvPicPr>
          <p:nvPr/>
        </p:nvPicPr>
        <p:blipFill>
          <a:blip r:embed="rId4">
            <a:lum bright="18000" contrast="-38000"/>
          </a:blip>
          <a:srcRect r="3073" b="3670"/>
          <a:stretch>
            <a:fillRect/>
          </a:stretch>
        </p:blipFill>
        <p:spPr bwMode="auto">
          <a:xfrm>
            <a:off x="5600700" y="3176588"/>
            <a:ext cx="1946275" cy="1620837"/>
          </a:xfrm>
          <a:prstGeom prst="rect">
            <a:avLst/>
          </a:prstGeom>
          <a:noFill/>
          <a:ln w="9525">
            <a:noFill/>
            <a:miter lim="800000"/>
            <a:headEnd/>
            <a:tailEnd/>
          </a:ln>
        </p:spPr>
      </p:pic>
      <p:pic>
        <p:nvPicPr>
          <p:cNvPr id="159798" name="Picture 3" descr="spcord_xsect"/>
          <p:cNvPicPr>
            <a:picLocks noChangeAspect="1" noChangeArrowheads="1"/>
          </p:cNvPicPr>
          <p:nvPr/>
        </p:nvPicPr>
        <p:blipFill>
          <a:blip r:embed="rId5">
            <a:clrChange>
              <a:clrFrom>
                <a:srgbClr val="FFFFFF"/>
              </a:clrFrom>
              <a:clrTo>
                <a:srgbClr val="FFFFFF">
                  <a:alpha val="0"/>
                </a:srgbClr>
              </a:clrTo>
            </a:clrChange>
            <a:lum bright="40000" contrast="-18000"/>
          </a:blip>
          <a:srcRect t="16576" b="17566"/>
          <a:stretch>
            <a:fillRect/>
          </a:stretch>
        </p:blipFill>
        <p:spPr bwMode="auto">
          <a:xfrm>
            <a:off x="1928813" y="2898775"/>
            <a:ext cx="2593975" cy="1727200"/>
          </a:xfrm>
          <a:prstGeom prst="rect">
            <a:avLst/>
          </a:prstGeom>
          <a:noFill/>
          <a:ln w="9525">
            <a:noFill/>
            <a:miter lim="800000"/>
            <a:headEnd/>
            <a:tailEnd/>
          </a:ln>
        </p:spPr>
      </p:pic>
      <p:sp>
        <p:nvSpPr>
          <p:cNvPr id="159799" name="Freeform 4"/>
          <p:cNvSpPr>
            <a:spLocks/>
          </p:cNvSpPr>
          <p:nvPr/>
        </p:nvSpPr>
        <p:spPr bwMode="auto">
          <a:xfrm>
            <a:off x="3873500" y="3429000"/>
            <a:ext cx="1943100" cy="1728788"/>
          </a:xfrm>
          <a:custGeom>
            <a:avLst/>
            <a:gdLst>
              <a:gd name="T0" fmla="*/ 0 w 681"/>
              <a:gd name="T1" fmla="*/ 2043396816 h 446"/>
              <a:gd name="T2" fmla="*/ 2147483647 w 681"/>
              <a:gd name="T3" fmla="*/ 2147483647 h 446"/>
              <a:gd name="T4" fmla="*/ 2147483647 w 681"/>
              <a:gd name="T5" fmla="*/ 2147483647 h 446"/>
              <a:gd name="T6" fmla="*/ 2147483647 w 681"/>
              <a:gd name="T7" fmla="*/ 0 h 446"/>
              <a:gd name="T8" fmla="*/ 0 60000 65536"/>
              <a:gd name="T9" fmla="*/ 0 60000 65536"/>
              <a:gd name="T10" fmla="*/ 0 60000 65536"/>
              <a:gd name="T11" fmla="*/ 0 60000 65536"/>
              <a:gd name="T12" fmla="*/ 0 w 681"/>
              <a:gd name="T13" fmla="*/ 0 h 446"/>
              <a:gd name="T14" fmla="*/ 681 w 681"/>
              <a:gd name="T15" fmla="*/ 446 h 446"/>
            </a:gdLst>
            <a:ahLst/>
            <a:cxnLst>
              <a:cxn ang="T8">
                <a:pos x="T0" y="T1"/>
              </a:cxn>
              <a:cxn ang="T9">
                <a:pos x="T2" y="T3"/>
              </a:cxn>
              <a:cxn ang="T10">
                <a:pos x="T4" y="T5"/>
              </a:cxn>
              <a:cxn ang="T11">
                <a:pos x="T6" y="T7"/>
              </a:cxn>
            </a:cxnLst>
            <a:rect l="T12" t="T13" r="T14" b="T15"/>
            <a:pathLst>
              <a:path w="681" h="446">
                <a:moveTo>
                  <a:pt x="0" y="136"/>
                </a:moveTo>
                <a:cubicBezTo>
                  <a:pt x="151" y="253"/>
                  <a:pt x="302" y="370"/>
                  <a:pt x="408" y="408"/>
                </a:cubicBezTo>
                <a:cubicBezTo>
                  <a:pt x="514" y="446"/>
                  <a:pt x="590" y="430"/>
                  <a:pt x="635" y="362"/>
                </a:cubicBezTo>
                <a:cubicBezTo>
                  <a:pt x="680" y="294"/>
                  <a:pt x="673" y="60"/>
                  <a:pt x="681" y="0"/>
                </a:cubicBezTo>
              </a:path>
            </a:pathLst>
          </a:custGeom>
          <a:noFill/>
          <a:ln w="28575" cmpd="sng">
            <a:solidFill>
              <a:srgbClr val="0033CC"/>
            </a:solidFill>
            <a:round/>
            <a:headEnd type="none" w="med" len="med"/>
            <a:tailEnd type="triangle" w="med" len="med"/>
          </a:ln>
        </p:spPr>
        <p:txBody>
          <a:bodyPr/>
          <a:lstStyle/>
          <a:p>
            <a:endParaRPr lang="en-US"/>
          </a:p>
        </p:txBody>
      </p:sp>
      <p:graphicFrame>
        <p:nvGraphicFramePr>
          <p:cNvPr id="159749" name="Object 5"/>
          <p:cNvGraphicFramePr>
            <a:graphicFrameLocks noChangeAspect="1"/>
          </p:cNvGraphicFramePr>
          <p:nvPr/>
        </p:nvGraphicFramePr>
        <p:xfrm>
          <a:off x="992188" y="476250"/>
          <a:ext cx="2879725" cy="2738438"/>
        </p:xfrm>
        <a:graphic>
          <a:graphicData uri="http://schemas.openxmlformats.org/presentationml/2006/ole">
            <p:oleObj spid="_x0000_s159749" name="CorelPhotoPaint.Image.11" r:id="rId6" imgW="4457143" imgH="4241270" progId="">
              <p:embed/>
            </p:oleObj>
          </a:graphicData>
        </a:graphic>
      </p:graphicFrame>
      <p:pic>
        <p:nvPicPr>
          <p:cNvPr id="159800" name="Picture 6" descr="spindle01"/>
          <p:cNvPicPr>
            <a:picLocks noChangeAspect="1" noChangeArrowheads="1"/>
          </p:cNvPicPr>
          <p:nvPr/>
        </p:nvPicPr>
        <p:blipFill>
          <a:blip r:embed="rId7">
            <a:clrChange>
              <a:clrFrom>
                <a:srgbClr val="FFFDEE"/>
              </a:clrFrom>
              <a:clrTo>
                <a:srgbClr val="FFFDEE">
                  <a:alpha val="0"/>
                </a:srgbClr>
              </a:clrTo>
            </a:clrChange>
            <a:lum bright="30000" contrast="-8000"/>
          </a:blip>
          <a:srcRect r="23526"/>
          <a:stretch>
            <a:fillRect/>
          </a:stretch>
        </p:blipFill>
        <p:spPr bwMode="auto">
          <a:xfrm>
            <a:off x="5097463" y="1484313"/>
            <a:ext cx="574675" cy="1562100"/>
          </a:xfrm>
          <a:prstGeom prst="rect">
            <a:avLst/>
          </a:prstGeom>
          <a:noFill/>
          <a:ln w="9525">
            <a:noFill/>
            <a:miter lim="800000"/>
            <a:headEnd/>
            <a:tailEnd/>
          </a:ln>
        </p:spPr>
      </p:pic>
      <p:sp>
        <p:nvSpPr>
          <p:cNvPr id="159801" name="Rectangle 13"/>
          <p:cNvSpPr>
            <a:spLocks noChangeArrowheads="1"/>
          </p:cNvSpPr>
          <p:nvPr/>
        </p:nvSpPr>
        <p:spPr bwMode="auto">
          <a:xfrm>
            <a:off x="2432050" y="1406525"/>
            <a:ext cx="1584325" cy="366713"/>
          </a:xfrm>
          <a:prstGeom prst="rect">
            <a:avLst/>
          </a:prstGeom>
          <a:solidFill>
            <a:schemeClr val="tx2"/>
          </a:solidFill>
          <a:ln w="12700">
            <a:noFill/>
            <a:miter lim="800000"/>
            <a:headEnd/>
            <a:tailEnd/>
          </a:ln>
        </p:spPr>
        <p:txBody>
          <a:bodyPr>
            <a:spAutoFit/>
          </a:bodyPr>
          <a:lstStyle/>
          <a:p>
            <a:pPr algn="ctr" eaLnBrk="0" hangingPunct="0"/>
            <a:r>
              <a:rPr lang="en-GB">
                <a:solidFill>
                  <a:schemeClr val="bg1"/>
                </a:solidFill>
              </a:rPr>
              <a:t>predictions</a:t>
            </a:r>
          </a:p>
        </p:txBody>
      </p:sp>
      <p:sp>
        <p:nvSpPr>
          <p:cNvPr id="159802" name="Rectangle 14"/>
          <p:cNvSpPr>
            <a:spLocks noChangeArrowheads="1"/>
          </p:cNvSpPr>
          <p:nvPr/>
        </p:nvSpPr>
        <p:spPr bwMode="auto">
          <a:xfrm>
            <a:off x="3692525" y="2667000"/>
            <a:ext cx="215900" cy="287338"/>
          </a:xfrm>
          <a:prstGeom prst="rect">
            <a:avLst/>
          </a:prstGeom>
          <a:noFill/>
          <a:ln w="9525">
            <a:noFill/>
            <a:miter lim="800000"/>
            <a:headEnd/>
            <a:tailEnd/>
          </a:ln>
        </p:spPr>
        <p:txBody>
          <a:bodyPr wrap="none" anchor="ctr"/>
          <a:lstStyle/>
          <a:p>
            <a:endParaRPr lang="en-GB"/>
          </a:p>
        </p:txBody>
      </p:sp>
      <p:sp>
        <p:nvSpPr>
          <p:cNvPr id="159803" name="Rectangle 16"/>
          <p:cNvSpPr>
            <a:spLocks noChangeArrowheads="1"/>
          </p:cNvSpPr>
          <p:nvPr/>
        </p:nvSpPr>
        <p:spPr bwMode="auto">
          <a:xfrm>
            <a:off x="1892300" y="3055938"/>
            <a:ext cx="1081088" cy="358775"/>
          </a:xfrm>
          <a:prstGeom prst="rect">
            <a:avLst/>
          </a:prstGeom>
          <a:noFill/>
          <a:ln w="9525">
            <a:noFill/>
            <a:miter lim="800000"/>
            <a:headEnd/>
            <a:tailEnd/>
          </a:ln>
        </p:spPr>
        <p:txBody>
          <a:bodyPr wrap="none" anchor="ctr"/>
          <a:lstStyle/>
          <a:p>
            <a:endParaRPr lang="en-GB"/>
          </a:p>
        </p:txBody>
      </p:sp>
      <p:sp>
        <p:nvSpPr>
          <p:cNvPr id="159804" name="Rectangle 17"/>
          <p:cNvSpPr>
            <a:spLocks noChangeArrowheads="1"/>
          </p:cNvSpPr>
          <p:nvPr/>
        </p:nvSpPr>
        <p:spPr bwMode="auto">
          <a:xfrm>
            <a:off x="6032500" y="1989138"/>
            <a:ext cx="1677988" cy="366712"/>
          </a:xfrm>
          <a:prstGeom prst="rect">
            <a:avLst/>
          </a:prstGeom>
          <a:noFill/>
          <a:ln w="12700">
            <a:noFill/>
            <a:miter lim="800000"/>
            <a:headEnd/>
            <a:tailEnd/>
          </a:ln>
        </p:spPr>
        <p:txBody>
          <a:bodyPr wrap="none">
            <a:spAutoFit/>
          </a:bodyPr>
          <a:lstStyle/>
          <a:p>
            <a:pPr eaLnBrk="0" hangingPunct="0"/>
            <a:r>
              <a:rPr lang="en-GB">
                <a:solidFill>
                  <a:srgbClr val="990033"/>
                </a:solidFill>
              </a:rPr>
              <a:t>Reflexes to action</a:t>
            </a:r>
          </a:p>
        </p:txBody>
      </p:sp>
      <p:grpSp>
        <p:nvGrpSpPr>
          <p:cNvPr id="159805" name="Group 19"/>
          <p:cNvGrpSpPr>
            <a:grpSpLocks/>
          </p:cNvGrpSpPr>
          <p:nvPr/>
        </p:nvGrpSpPr>
        <p:grpSpPr bwMode="auto">
          <a:xfrm>
            <a:off x="4448175" y="4508500"/>
            <a:ext cx="649288" cy="503238"/>
            <a:chOff x="2848" y="3647"/>
            <a:chExt cx="409" cy="317"/>
          </a:xfrm>
        </p:grpSpPr>
        <p:sp>
          <p:nvSpPr>
            <p:cNvPr id="159764" name="Oval 20"/>
            <p:cNvSpPr>
              <a:spLocks noChangeArrowheads="1"/>
            </p:cNvSpPr>
            <p:nvPr/>
          </p:nvSpPr>
          <p:spPr bwMode="auto">
            <a:xfrm>
              <a:off x="2848" y="3647"/>
              <a:ext cx="409" cy="317"/>
            </a:xfrm>
            <a:prstGeom prst="ellipse">
              <a:avLst/>
            </a:prstGeom>
            <a:solidFill>
              <a:schemeClr val="accent2"/>
            </a:solidFill>
            <a:ln w="12700">
              <a:noFill/>
              <a:round/>
              <a:headEnd/>
              <a:tailEnd/>
            </a:ln>
            <a:effectLst>
              <a:outerShdw dist="107763" dir="13500000" algn="ctr" rotWithShape="0">
                <a:schemeClr val="bg2">
                  <a:alpha val="50000"/>
                </a:schemeClr>
              </a:outerShdw>
            </a:effectLst>
          </p:spPr>
          <p:txBody>
            <a:bodyPr wrap="none" anchor="ctr"/>
            <a:lstStyle/>
            <a:p>
              <a:pPr>
                <a:defRPr/>
              </a:pPr>
              <a:endParaRPr lang="en-GB"/>
            </a:p>
          </p:txBody>
        </p:sp>
        <p:graphicFrame>
          <p:nvGraphicFramePr>
            <p:cNvPr id="159765" name="Object 21"/>
            <p:cNvGraphicFramePr>
              <a:graphicFrameLocks noChangeAspect="1"/>
            </p:cNvGraphicFramePr>
            <p:nvPr/>
          </p:nvGraphicFramePr>
          <p:xfrm>
            <a:off x="2996" y="3738"/>
            <a:ext cx="145" cy="158"/>
          </p:xfrm>
          <a:graphic>
            <a:graphicData uri="http://schemas.openxmlformats.org/presentationml/2006/ole">
              <p:oleObj spid="_x0000_s159765" name="Equation" r:id="rId8" imgW="126720" imgH="139680" progId="Equation.DSMT4">
                <p:embed/>
              </p:oleObj>
            </a:graphicData>
          </a:graphic>
        </p:graphicFrame>
      </p:grpSp>
      <p:sp>
        <p:nvSpPr>
          <p:cNvPr id="159806" name="Rectangle 23"/>
          <p:cNvSpPr>
            <a:spLocks noChangeArrowheads="1"/>
          </p:cNvSpPr>
          <p:nvPr/>
        </p:nvSpPr>
        <p:spPr bwMode="auto">
          <a:xfrm>
            <a:off x="5961063" y="4254500"/>
            <a:ext cx="1296987" cy="396875"/>
          </a:xfrm>
          <a:prstGeom prst="rect">
            <a:avLst/>
          </a:prstGeom>
          <a:solidFill>
            <a:schemeClr val="accent2"/>
          </a:solidFill>
          <a:ln w="12700">
            <a:noFill/>
            <a:miter lim="800000"/>
            <a:headEnd/>
            <a:tailEnd/>
          </a:ln>
        </p:spPr>
        <p:txBody>
          <a:bodyPr>
            <a:spAutoFit/>
          </a:bodyPr>
          <a:lstStyle/>
          <a:p>
            <a:pPr algn="ctr" eaLnBrk="0" hangingPunct="0"/>
            <a:r>
              <a:rPr lang="en-GB" sz="2000">
                <a:solidFill>
                  <a:schemeClr val="bg1"/>
                </a:solidFill>
              </a:rPr>
              <a:t>action</a:t>
            </a:r>
          </a:p>
        </p:txBody>
      </p:sp>
      <p:sp>
        <p:nvSpPr>
          <p:cNvPr id="159807" name="Freeform 24"/>
          <p:cNvSpPr>
            <a:spLocks/>
          </p:cNvSpPr>
          <p:nvPr/>
        </p:nvSpPr>
        <p:spPr bwMode="auto">
          <a:xfrm>
            <a:off x="4305300" y="3068638"/>
            <a:ext cx="1223963" cy="968375"/>
          </a:xfrm>
          <a:custGeom>
            <a:avLst/>
            <a:gdLst>
              <a:gd name="T0" fmla="*/ 0 w 681"/>
              <a:gd name="T1" fmla="*/ 641144682 h 446"/>
              <a:gd name="T2" fmla="*/ 1317960100 w 681"/>
              <a:gd name="T3" fmla="*/ 1923435946 h 446"/>
              <a:gd name="T4" fmla="*/ 2051238137 w 681"/>
              <a:gd name="T5" fmla="*/ 1706578629 h 446"/>
              <a:gd name="T6" fmla="*/ 2147483647 w 681"/>
              <a:gd name="T7" fmla="*/ 0 h 446"/>
              <a:gd name="T8" fmla="*/ 0 60000 65536"/>
              <a:gd name="T9" fmla="*/ 0 60000 65536"/>
              <a:gd name="T10" fmla="*/ 0 60000 65536"/>
              <a:gd name="T11" fmla="*/ 0 60000 65536"/>
              <a:gd name="T12" fmla="*/ 0 w 681"/>
              <a:gd name="T13" fmla="*/ 0 h 446"/>
              <a:gd name="T14" fmla="*/ 681 w 681"/>
              <a:gd name="T15" fmla="*/ 446 h 446"/>
            </a:gdLst>
            <a:ahLst/>
            <a:cxnLst>
              <a:cxn ang="T8">
                <a:pos x="T0" y="T1"/>
              </a:cxn>
              <a:cxn ang="T9">
                <a:pos x="T2" y="T3"/>
              </a:cxn>
              <a:cxn ang="T10">
                <a:pos x="T4" y="T5"/>
              </a:cxn>
              <a:cxn ang="T11">
                <a:pos x="T6" y="T7"/>
              </a:cxn>
            </a:cxnLst>
            <a:rect l="T12" t="T13" r="T14" b="T15"/>
            <a:pathLst>
              <a:path w="681" h="446">
                <a:moveTo>
                  <a:pt x="0" y="136"/>
                </a:moveTo>
                <a:cubicBezTo>
                  <a:pt x="151" y="253"/>
                  <a:pt x="302" y="370"/>
                  <a:pt x="408" y="408"/>
                </a:cubicBezTo>
                <a:cubicBezTo>
                  <a:pt x="514" y="446"/>
                  <a:pt x="590" y="430"/>
                  <a:pt x="635" y="362"/>
                </a:cubicBezTo>
                <a:cubicBezTo>
                  <a:pt x="680" y="294"/>
                  <a:pt x="673" y="60"/>
                  <a:pt x="681" y="0"/>
                </a:cubicBezTo>
              </a:path>
            </a:pathLst>
          </a:custGeom>
          <a:noFill/>
          <a:ln w="28575" cmpd="sng">
            <a:solidFill>
              <a:srgbClr val="990033"/>
            </a:solidFill>
            <a:round/>
            <a:headEnd type="triangle" w="med" len="med"/>
            <a:tailEnd type="none" w="med" len="med"/>
          </a:ln>
        </p:spPr>
        <p:txBody>
          <a:bodyPr/>
          <a:lstStyle/>
          <a:p>
            <a:endParaRPr lang="en-US"/>
          </a:p>
        </p:txBody>
      </p:sp>
      <p:sp>
        <p:nvSpPr>
          <p:cNvPr id="159769" name="Oval 25"/>
          <p:cNvSpPr>
            <a:spLocks noChangeArrowheads="1"/>
          </p:cNvSpPr>
          <p:nvPr/>
        </p:nvSpPr>
        <p:spPr bwMode="auto">
          <a:xfrm>
            <a:off x="4448175" y="3571875"/>
            <a:ext cx="649288" cy="503238"/>
          </a:xfrm>
          <a:prstGeom prst="ellipse">
            <a:avLst/>
          </a:prstGeom>
          <a:solidFill>
            <a:schemeClr val="bg1"/>
          </a:solidFill>
          <a:ln w="12700">
            <a:noFill/>
            <a:round/>
            <a:headEnd/>
            <a:tailEnd/>
          </a:ln>
          <a:effectLst>
            <a:outerShdw dist="107763" dir="13500000" algn="ctr" rotWithShape="0">
              <a:schemeClr val="bg2">
                <a:alpha val="50000"/>
              </a:schemeClr>
            </a:outerShdw>
          </a:effectLst>
        </p:spPr>
        <p:txBody>
          <a:bodyPr wrap="none" anchor="ctr"/>
          <a:lstStyle/>
          <a:p>
            <a:pPr>
              <a:defRPr/>
            </a:pPr>
            <a:endParaRPr lang="en-GB"/>
          </a:p>
        </p:txBody>
      </p:sp>
      <p:graphicFrame>
        <p:nvGraphicFramePr>
          <p:cNvPr id="159770" name="Object 26"/>
          <p:cNvGraphicFramePr>
            <a:graphicFrameLocks noChangeAspect="1"/>
          </p:cNvGraphicFramePr>
          <p:nvPr/>
        </p:nvGraphicFramePr>
        <p:xfrm>
          <a:off x="4521200" y="3644900"/>
          <a:ext cx="506413" cy="336550"/>
        </p:xfrm>
        <a:graphic>
          <a:graphicData uri="http://schemas.openxmlformats.org/presentationml/2006/ole">
            <p:oleObj spid="_x0000_s159770" name="Equation" r:id="rId9" imgW="304560" imgH="203040" progId="Equation.DSMT4">
              <p:embed/>
            </p:oleObj>
          </a:graphicData>
        </a:graphic>
      </p:graphicFrame>
      <p:cxnSp>
        <p:nvCxnSpPr>
          <p:cNvPr id="159809" name="AutoShape 27"/>
          <p:cNvCxnSpPr>
            <a:cxnSpLocks noChangeShapeType="1"/>
          </p:cNvCxnSpPr>
          <p:nvPr/>
        </p:nvCxnSpPr>
        <p:spPr bwMode="auto">
          <a:xfrm rot="5400000" flipH="1">
            <a:off x="5667375" y="2270126"/>
            <a:ext cx="911225" cy="901700"/>
          </a:xfrm>
          <a:prstGeom prst="curvedConnector2">
            <a:avLst/>
          </a:prstGeom>
          <a:noFill/>
          <a:ln w="9525" cap="rnd">
            <a:solidFill>
              <a:srgbClr val="990033"/>
            </a:solidFill>
            <a:prstDash val="sysDot"/>
            <a:round/>
            <a:headEnd/>
            <a:tailEnd type="triangle" w="med" len="med"/>
          </a:ln>
        </p:spPr>
      </p:cxnSp>
      <p:sp>
        <p:nvSpPr>
          <p:cNvPr id="159810" name="Rectangle 29"/>
          <p:cNvSpPr>
            <a:spLocks noChangeArrowheads="1"/>
          </p:cNvSpPr>
          <p:nvPr/>
        </p:nvSpPr>
        <p:spPr bwMode="auto">
          <a:xfrm>
            <a:off x="3386138" y="2652713"/>
            <a:ext cx="774700" cy="274637"/>
          </a:xfrm>
          <a:prstGeom prst="rect">
            <a:avLst/>
          </a:prstGeom>
          <a:noFill/>
          <a:ln w="12700">
            <a:noFill/>
            <a:miter lim="800000"/>
            <a:headEnd/>
            <a:tailEnd/>
          </a:ln>
        </p:spPr>
        <p:txBody>
          <a:bodyPr wrap="none">
            <a:spAutoFit/>
          </a:bodyPr>
          <a:lstStyle/>
          <a:p>
            <a:pPr eaLnBrk="0" hangingPunct="0"/>
            <a:r>
              <a:rPr lang="en-GB" sz="1200">
                <a:solidFill>
                  <a:srgbClr val="990033"/>
                </a:solidFill>
              </a:rPr>
              <a:t>dorsal root</a:t>
            </a:r>
          </a:p>
        </p:txBody>
      </p:sp>
      <p:sp>
        <p:nvSpPr>
          <p:cNvPr id="159811" name="Rectangle 31"/>
          <p:cNvSpPr>
            <a:spLocks noChangeArrowheads="1"/>
          </p:cNvSpPr>
          <p:nvPr/>
        </p:nvSpPr>
        <p:spPr bwMode="auto">
          <a:xfrm>
            <a:off x="3297238" y="4625975"/>
            <a:ext cx="844550" cy="274638"/>
          </a:xfrm>
          <a:prstGeom prst="rect">
            <a:avLst/>
          </a:prstGeom>
          <a:noFill/>
          <a:ln w="12700">
            <a:noFill/>
            <a:miter lim="800000"/>
            <a:headEnd/>
            <a:tailEnd/>
          </a:ln>
        </p:spPr>
        <p:txBody>
          <a:bodyPr wrap="none">
            <a:spAutoFit/>
          </a:bodyPr>
          <a:lstStyle/>
          <a:p>
            <a:pPr eaLnBrk="0" hangingPunct="0"/>
            <a:r>
              <a:rPr lang="en-GB" sz="1200">
                <a:solidFill>
                  <a:srgbClr val="990033"/>
                </a:solidFill>
              </a:rPr>
              <a:t>ventral horn</a:t>
            </a:r>
          </a:p>
        </p:txBody>
      </p:sp>
      <p:sp>
        <p:nvSpPr>
          <p:cNvPr id="159812" name="Text Box 38"/>
          <p:cNvSpPr txBox="1">
            <a:spLocks noChangeArrowheads="1"/>
          </p:cNvSpPr>
          <p:nvPr/>
        </p:nvSpPr>
        <p:spPr bwMode="auto">
          <a:xfrm>
            <a:off x="2603500" y="3597275"/>
            <a:ext cx="1289050" cy="366713"/>
          </a:xfrm>
          <a:prstGeom prst="rect">
            <a:avLst/>
          </a:prstGeom>
          <a:solidFill>
            <a:srgbClr val="FF3300"/>
          </a:solidFill>
          <a:ln w="12700">
            <a:noFill/>
            <a:miter lim="800000"/>
            <a:headEnd/>
            <a:tailEnd/>
          </a:ln>
        </p:spPr>
        <p:txBody>
          <a:bodyPr wrap="none">
            <a:spAutoFit/>
          </a:bodyPr>
          <a:lstStyle/>
          <a:p>
            <a:pPr algn="ctr"/>
            <a:r>
              <a:rPr lang="en-GB">
                <a:solidFill>
                  <a:schemeClr val="bg1"/>
                </a:solidFill>
              </a:rPr>
              <a:t>sensory error</a:t>
            </a:r>
            <a:endParaRPr lang="en-US">
              <a:solidFill>
                <a:schemeClr val="bg1"/>
              </a:solidFill>
            </a:endParaRPr>
          </a:p>
        </p:txBody>
      </p:sp>
      <p:sp>
        <p:nvSpPr>
          <p:cNvPr id="159813" name="Rectangle 39"/>
          <p:cNvSpPr>
            <a:spLocks noChangeArrowheads="1"/>
          </p:cNvSpPr>
          <p:nvPr/>
        </p:nvSpPr>
        <p:spPr bwMode="auto">
          <a:xfrm>
            <a:off x="3613150" y="404813"/>
            <a:ext cx="2347913" cy="457200"/>
          </a:xfrm>
          <a:prstGeom prst="rect">
            <a:avLst/>
          </a:prstGeom>
          <a:noFill/>
          <a:ln w="9525">
            <a:noFill/>
            <a:miter lim="800000"/>
            <a:headEnd/>
            <a:tailEnd/>
          </a:ln>
        </p:spPr>
        <p:txBody>
          <a:bodyPr wrap="none">
            <a:spAutoFit/>
          </a:bodyPr>
          <a:lstStyle/>
          <a:p>
            <a:r>
              <a:rPr lang="en-GB" sz="2400">
                <a:solidFill>
                  <a:srgbClr val="990033"/>
                </a:solidFill>
              </a:rPr>
              <a:t>What about action?</a:t>
            </a:r>
            <a:endParaRPr lang="en-US" sz="2400">
              <a:solidFill>
                <a:srgbClr val="990033"/>
              </a:solidFill>
            </a:endParaRPr>
          </a:p>
        </p:txBody>
      </p:sp>
      <p:sp>
        <p:nvSpPr>
          <p:cNvPr id="159814" name="Rectangle 40"/>
          <p:cNvSpPr>
            <a:spLocks noChangeArrowheads="1"/>
          </p:cNvSpPr>
          <p:nvPr/>
        </p:nvSpPr>
        <p:spPr bwMode="auto">
          <a:xfrm>
            <a:off x="1208088" y="5805488"/>
            <a:ext cx="7200900" cy="641350"/>
          </a:xfrm>
          <a:prstGeom prst="rect">
            <a:avLst/>
          </a:prstGeom>
          <a:noFill/>
          <a:ln w="12700">
            <a:noFill/>
            <a:miter lim="800000"/>
            <a:headEnd/>
            <a:tailEnd/>
          </a:ln>
        </p:spPr>
        <p:txBody>
          <a:bodyPr>
            <a:spAutoFit/>
          </a:bodyPr>
          <a:lstStyle/>
          <a:p>
            <a:pPr algn="ctr" eaLnBrk="0" hangingPunct="0"/>
            <a:r>
              <a:rPr lang="en-GB">
                <a:solidFill>
                  <a:srgbClr val="990033"/>
                </a:solidFill>
              </a:rPr>
              <a:t>Action can only suppress (sensory) prediction error. </a:t>
            </a:r>
          </a:p>
          <a:p>
            <a:pPr algn="ctr" eaLnBrk="0" hangingPunct="0"/>
            <a:r>
              <a:rPr lang="en-GB">
                <a:solidFill>
                  <a:srgbClr val="990033"/>
                </a:solidFill>
              </a:rPr>
              <a:t>This means action fulfils our (sensory) predictions</a:t>
            </a:r>
          </a:p>
        </p:txBody>
      </p:sp>
      <p:sp>
        <p:nvSpPr>
          <p:cNvPr id="159815" name="Line 41"/>
          <p:cNvSpPr>
            <a:spLocks noChangeShapeType="1"/>
          </p:cNvSpPr>
          <p:nvPr/>
        </p:nvSpPr>
        <p:spPr bwMode="auto">
          <a:xfrm>
            <a:off x="3368675" y="1628775"/>
            <a:ext cx="0" cy="1944688"/>
          </a:xfrm>
          <a:prstGeom prst="line">
            <a:avLst/>
          </a:prstGeom>
          <a:noFill/>
          <a:ln w="28575">
            <a:solidFill>
              <a:schemeClr val="tx1"/>
            </a:solidFill>
            <a:round/>
            <a:headEnd/>
            <a:tailEnd type="triangle" w="med" len="med"/>
          </a:ln>
        </p:spPr>
        <p:txBody>
          <a:bodyPr/>
          <a:lstStyle/>
          <a:p>
            <a:endParaRPr lang="en-US"/>
          </a:p>
        </p:txBody>
      </p:sp>
      <p:sp>
        <p:nvSpPr>
          <p:cNvPr id="159816" name="Line 42"/>
          <p:cNvSpPr>
            <a:spLocks noChangeShapeType="1"/>
          </p:cNvSpPr>
          <p:nvPr/>
        </p:nvSpPr>
        <p:spPr bwMode="auto">
          <a:xfrm>
            <a:off x="3079750" y="1771650"/>
            <a:ext cx="0" cy="1944688"/>
          </a:xfrm>
          <a:prstGeom prst="line">
            <a:avLst/>
          </a:prstGeom>
          <a:noFill/>
          <a:ln w="38100">
            <a:solidFill>
              <a:srgbClr val="FF3300"/>
            </a:solidFill>
            <a:round/>
            <a:headEnd type="triangle" w="med" len="med"/>
            <a:tailEnd/>
          </a:ln>
        </p:spPr>
        <p:txBody>
          <a:bodyPr/>
          <a:lstStyle/>
          <a:p>
            <a:endParaRPr lang="en-US"/>
          </a:p>
        </p:txBody>
      </p:sp>
      <p:graphicFrame>
        <p:nvGraphicFramePr>
          <p:cNvPr id="159794" name="Object 50"/>
          <p:cNvGraphicFramePr>
            <a:graphicFrameLocks noChangeAspect="1"/>
          </p:cNvGraphicFramePr>
          <p:nvPr/>
        </p:nvGraphicFramePr>
        <p:xfrm>
          <a:off x="6176963" y="4941888"/>
          <a:ext cx="893762" cy="363537"/>
        </p:xfrm>
        <a:graphic>
          <a:graphicData uri="http://schemas.openxmlformats.org/presentationml/2006/ole">
            <p:oleObj spid="_x0000_s159794" name="Equation" r:id="rId10" imgW="596880" imgH="241200" progId="Equation.DSMT4">
              <p:embed/>
            </p:oleObj>
          </a:graphicData>
        </a:graphic>
      </p:graphicFrame>
      <p:graphicFrame>
        <p:nvGraphicFramePr>
          <p:cNvPr id="159795" name="Object 51"/>
          <p:cNvGraphicFramePr>
            <a:graphicFrameLocks noChangeAspect="1"/>
          </p:cNvGraphicFramePr>
          <p:nvPr/>
        </p:nvGraphicFramePr>
        <p:xfrm>
          <a:off x="2173288" y="4941888"/>
          <a:ext cx="2058987" cy="296862"/>
        </p:xfrm>
        <a:graphic>
          <a:graphicData uri="http://schemas.openxmlformats.org/presentationml/2006/ole">
            <p:oleObj spid="_x0000_s159795" name="Equation" r:id="rId11" imgW="1587240" imgH="22860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8249" name="Object 9"/>
          <p:cNvGraphicFramePr>
            <a:graphicFrameLocks noChangeAspect="1"/>
          </p:cNvGraphicFramePr>
          <p:nvPr/>
        </p:nvGraphicFramePr>
        <p:xfrm>
          <a:off x="2578100" y="547688"/>
          <a:ext cx="4319588" cy="4241800"/>
        </p:xfrm>
        <a:graphic>
          <a:graphicData uri="http://schemas.openxmlformats.org/presentationml/2006/ole">
            <p:oleObj spid="_x0000_s138249" name="CorelPhotoPaint.Image.11" r:id="rId3" imgW="4457143" imgH="4241270" progId="">
              <p:embed/>
            </p:oleObj>
          </a:graphicData>
        </a:graphic>
      </p:graphicFrame>
      <p:sp>
        <p:nvSpPr>
          <p:cNvPr id="138250" name="Text Box 3"/>
          <p:cNvSpPr txBox="1">
            <a:spLocks noChangeArrowheads="1"/>
          </p:cNvSpPr>
          <p:nvPr/>
        </p:nvSpPr>
        <p:spPr bwMode="auto">
          <a:xfrm>
            <a:off x="4016375" y="260350"/>
            <a:ext cx="1254125"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Summary</a:t>
            </a:r>
          </a:p>
        </p:txBody>
      </p:sp>
      <p:pic>
        <p:nvPicPr>
          <p:cNvPr id="138251" name="Picture 4" descr="Picture2"/>
          <p:cNvPicPr>
            <a:picLocks noChangeAspect="1" noChangeArrowheads="1"/>
          </p:cNvPicPr>
          <p:nvPr/>
        </p:nvPicPr>
        <p:blipFill>
          <a:blip r:embed="rId4"/>
          <a:srcRect/>
          <a:stretch>
            <a:fillRect/>
          </a:stretch>
        </p:blipFill>
        <p:spPr bwMode="auto">
          <a:xfrm>
            <a:off x="0" y="0"/>
            <a:ext cx="868363" cy="1954213"/>
          </a:xfrm>
          <a:prstGeom prst="rect">
            <a:avLst/>
          </a:prstGeom>
          <a:noFill/>
          <a:ln w="9525">
            <a:noFill/>
            <a:miter lim="800000"/>
            <a:headEnd/>
            <a:tailEnd/>
          </a:ln>
        </p:spPr>
      </p:pic>
      <p:sp>
        <p:nvSpPr>
          <p:cNvPr id="138252" name="Text Box 5"/>
          <p:cNvSpPr txBox="1">
            <a:spLocks noChangeArrowheads="1"/>
          </p:cNvSpPr>
          <p:nvPr/>
        </p:nvSpPr>
        <p:spPr bwMode="auto">
          <a:xfrm>
            <a:off x="2217738" y="908050"/>
            <a:ext cx="5688012" cy="5256213"/>
          </a:xfrm>
          <a:prstGeom prst="rect">
            <a:avLst/>
          </a:prstGeom>
          <a:noFill/>
          <a:ln w="12700">
            <a:noFill/>
            <a:miter lim="800000"/>
            <a:headEnd/>
            <a:tailEnd/>
          </a:ln>
        </p:spPr>
        <p:txBody>
          <a:bodyPr wrap="none"/>
          <a:lstStyle/>
          <a:p>
            <a:endParaRPr lang="en-US" altLang="ja-JP" sz="1400">
              <a:solidFill>
                <a:srgbClr val="990033"/>
              </a:solidFill>
              <a:ea typeface="MS Mincho"/>
              <a:cs typeface="MS Mincho"/>
            </a:endParaRPr>
          </a:p>
          <a:p>
            <a:r>
              <a:rPr lang="en-US" altLang="ja-JP" sz="1400">
                <a:solidFill>
                  <a:srgbClr val="990033"/>
                </a:solidFill>
                <a:ea typeface="MS Mincho"/>
                <a:cs typeface="MS Mincho"/>
              </a:rPr>
              <a:t>Biological agents resist the second law of thermodynamics</a:t>
            </a:r>
          </a:p>
          <a:p>
            <a:endParaRPr lang="en-US" altLang="ja-JP" sz="1400">
              <a:solidFill>
                <a:srgbClr val="990033"/>
              </a:solidFill>
              <a:ea typeface="MS Mincho"/>
              <a:cs typeface="MS Mincho"/>
            </a:endParaRPr>
          </a:p>
          <a:p>
            <a:r>
              <a:rPr lang="en-US" altLang="ja-JP" sz="1400">
                <a:solidFill>
                  <a:srgbClr val="990033"/>
                </a:solidFill>
                <a:ea typeface="MS Mincho"/>
                <a:cs typeface="MS Mincho"/>
              </a:rPr>
              <a:t>They must minimize their average surprise (entropy)</a:t>
            </a:r>
          </a:p>
          <a:p>
            <a:endParaRPr lang="en-US" altLang="ja-JP" sz="1400">
              <a:solidFill>
                <a:srgbClr val="990033"/>
              </a:solidFill>
              <a:ea typeface="MS Mincho"/>
              <a:cs typeface="MS Mincho"/>
            </a:endParaRPr>
          </a:p>
          <a:p>
            <a:r>
              <a:rPr lang="en-US" altLang="ja-JP" sz="1400">
                <a:solidFill>
                  <a:srgbClr val="990033"/>
                </a:solidFill>
                <a:ea typeface="MS Mincho"/>
                <a:cs typeface="MS Mincho"/>
              </a:rPr>
              <a:t>They minimize surprise by suppressing prediction error (free-energy)</a:t>
            </a:r>
          </a:p>
          <a:p>
            <a:endParaRPr lang="en-US" altLang="ja-JP" sz="1400">
              <a:solidFill>
                <a:srgbClr val="990033"/>
              </a:solidFill>
              <a:ea typeface="MS Mincho"/>
              <a:cs typeface="MS Mincho"/>
            </a:endParaRPr>
          </a:p>
          <a:p>
            <a:r>
              <a:rPr lang="en-US" altLang="ja-JP" sz="1400">
                <a:solidFill>
                  <a:srgbClr val="990033"/>
                </a:solidFill>
                <a:ea typeface="MS Mincho"/>
                <a:cs typeface="MS Mincho"/>
              </a:rPr>
              <a:t>Prediction error can be reduced by changing predictions (perception)</a:t>
            </a:r>
          </a:p>
          <a:p>
            <a:endParaRPr lang="en-US" altLang="ja-JP" sz="1400">
              <a:solidFill>
                <a:srgbClr val="990033"/>
              </a:solidFill>
              <a:ea typeface="MS Mincho"/>
              <a:cs typeface="MS Mincho"/>
            </a:endParaRPr>
          </a:p>
          <a:p>
            <a:r>
              <a:rPr lang="en-US" altLang="ja-JP" sz="1400">
                <a:solidFill>
                  <a:srgbClr val="990033"/>
                </a:solidFill>
                <a:ea typeface="MS Mincho"/>
                <a:cs typeface="MS Mincho"/>
              </a:rPr>
              <a:t>Prediction error can be reduced by changing sensations (action)</a:t>
            </a:r>
          </a:p>
          <a:p>
            <a:endParaRPr lang="en-US" altLang="ja-JP" sz="1400">
              <a:solidFill>
                <a:srgbClr val="990033"/>
              </a:solidFill>
              <a:ea typeface="MS Mincho"/>
              <a:cs typeface="MS Mincho"/>
            </a:endParaRPr>
          </a:p>
          <a:p>
            <a:r>
              <a:rPr lang="en-US" altLang="ja-JP" sz="1400">
                <a:solidFill>
                  <a:srgbClr val="990033"/>
                </a:solidFill>
                <a:ea typeface="MS Mincho"/>
                <a:cs typeface="MS Mincho"/>
              </a:rPr>
              <a:t>Perception entails recurrent message passing in the brain to optimise predictions</a:t>
            </a:r>
          </a:p>
          <a:p>
            <a:endParaRPr lang="en-US" altLang="ja-JP" sz="1400">
              <a:solidFill>
                <a:srgbClr val="990033"/>
              </a:solidFill>
              <a:ea typeface="MS Mincho"/>
              <a:cs typeface="MS Mincho"/>
            </a:endParaRPr>
          </a:p>
          <a:p>
            <a:r>
              <a:rPr lang="en-US" altLang="ja-JP" sz="1400">
                <a:solidFill>
                  <a:srgbClr val="990033"/>
                </a:solidFill>
                <a:ea typeface="MS Mincho"/>
                <a:cs typeface="MS Mincho"/>
              </a:rPr>
              <a:t>Action makes predictions come true (and minimises surprise)</a:t>
            </a:r>
          </a:p>
          <a:p>
            <a:endParaRPr lang="en-US" altLang="ja-JP" sz="1400">
              <a:solidFill>
                <a:srgbClr val="990033"/>
              </a:solidFill>
              <a:ea typeface="MS Mincho"/>
              <a:cs typeface="MS Mincho"/>
            </a:endParaRPr>
          </a:p>
          <a:p>
            <a:endParaRPr lang="en-US" altLang="ja-JP" sz="1400">
              <a:solidFill>
                <a:srgbClr val="990033"/>
              </a:solidFill>
              <a:ea typeface="MS Mincho"/>
              <a:cs typeface="MS Mincho"/>
            </a:endParaRPr>
          </a:p>
          <a:p>
            <a:endParaRPr lang="en-US" altLang="ja-JP" sz="1400">
              <a:solidFill>
                <a:srgbClr val="990033"/>
              </a:solidFill>
              <a:ea typeface="MS Mincho"/>
              <a:cs typeface="MS Mincho"/>
            </a:endParaRPr>
          </a:p>
          <a:p>
            <a:r>
              <a:rPr lang="en-US" altLang="ja-JP" sz="1400" b="1">
                <a:solidFill>
                  <a:srgbClr val="990033"/>
                </a:solidFill>
                <a:ea typeface="ＭＳ Ｐゴシック"/>
                <a:cs typeface="ＭＳ Ｐゴシック"/>
              </a:rPr>
              <a:t>Perception</a:t>
            </a:r>
            <a:r>
              <a:rPr lang="en-US" altLang="ja-JP" sz="1400">
                <a:solidFill>
                  <a:srgbClr val="990033"/>
                </a:solidFill>
                <a:ea typeface="ＭＳ Ｐゴシック"/>
                <a:cs typeface="ＭＳ Ｐゴシック"/>
              </a:rPr>
              <a:t>	Birdsong and categorization</a:t>
            </a:r>
          </a:p>
          <a:p>
            <a:r>
              <a:rPr lang="en-US" altLang="ja-JP" sz="1400">
                <a:solidFill>
                  <a:srgbClr val="990033"/>
                </a:solidFill>
                <a:ea typeface="ＭＳ Ｐゴシック"/>
                <a:cs typeface="ＭＳ Ｐゴシック"/>
              </a:rPr>
              <a:t>	Simulated lesions</a:t>
            </a:r>
          </a:p>
          <a:p>
            <a:endParaRPr lang="en-US" altLang="ja-JP" sz="1400">
              <a:solidFill>
                <a:srgbClr val="990033"/>
              </a:solidFill>
              <a:ea typeface="ＭＳ Ｐゴシック"/>
              <a:cs typeface="ＭＳ Ｐゴシック"/>
            </a:endParaRPr>
          </a:p>
          <a:p>
            <a:r>
              <a:rPr lang="en-US" altLang="ja-JP" sz="1400" b="1">
                <a:solidFill>
                  <a:srgbClr val="990033"/>
                </a:solidFill>
                <a:ea typeface="ＭＳ Ｐゴシック"/>
                <a:cs typeface="ＭＳ Ｐゴシック"/>
              </a:rPr>
              <a:t>Action</a:t>
            </a:r>
            <a:r>
              <a:rPr lang="en-US" altLang="ja-JP" sz="1400">
                <a:solidFill>
                  <a:srgbClr val="990033"/>
                </a:solidFill>
                <a:ea typeface="ＭＳ Ｐゴシック"/>
                <a:cs typeface="ＭＳ Ｐゴシック"/>
              </a:rPr>
              <a:t>	Active inference</a:t>
            </a:r>
          </a:p>
          <a:p>
            <a:r>
              <a:rPr lang="en-US" altLang="ja-JP" sz="1400">
                <a:solidFill>
                  <a:srgbClr val="990033"/>
                </a:solidFill>
                <a:ea typeface="ＭＳ Ｐゴシック"/>
                <a:cs typeface="ＭＳ Ｐゴシック"/>
              </a:rPr>
              <a:t>	Goal directed reaching</a:t>
            </a:r>
          </a:p>
          <a:p>
            <a:endParaRPr lang="en-US" altLang="ja-JP" sz="1400">
              <a:solidFill>
                <a:srgbClr val="990033"/>
              </a:solidFill>
              <a:ea typeface="ＭＳ Ｐゴシック"/>
              <a:cs typeface="ＭＳ Ｐゴシック"/>
            </a:endParaRPr>
          </a:p>
          <a:p>
            <a:r>
              <a:rPr lang="en-US" altLang="ja-JP" sz="1400" b="1">
                <a:solidFill>
                  <a:srgbClr val="990033"/>
                </a:solidFill>
                <a:ea typeface="ＭＳ Ｐゴシック"/>
                <a:cs typeface="ＭＳ Ｐゴシック"/>
              </a:rPr>
              <a:t>Policies</a:t>
            </a:r>
            <a:r>
              <a:rPr lang="en-US" altLang="ja-JP" sz="1400">
                <a:solidFill>
                  <a:srgbClr val="990033"/>
                </a:solidFill>
                <a:ea typeface="ＭＳ Ｐゴシック"/>
                <a:cs typeface="ＭＳ Ｐゴシック"/>
              </a:rPr>
              <a:t>	Control and attractors</a:t>
            </a:r>
          </a:p>
          <a:p>
            <a:r>
              <a:rPr lang="en-US" altLang="ja-JP" sz="1400">
                <a:solidFill>
                  <a:srgbClr val="990033"/>
                </a:solidFill>
                <a:ea typeface="ＭＳ Ｐゴシック"/>
                <a:cs typeface="ＭＳ Ｐゴシック"/>
              </a:rPr>
              <a:t>	The mountain-car problem</a:t>
            </a:r>
            <a:endParaRPr lang="en-US" altLang="ja-JP" sz="1000">
              <a:solidFill>
                <a:srgbClr val="990033"/>
              </a:solidFill>
              <a:ea typeface="MS Mincho"/>
              <a:cs typeface="MS Mincho"/>
            </a:endParaRPr>
          </a:p>
          <a:p>
            <a:endParaRPr lang="en-GB" sz="1000">
              <a:solidFill>
                <a:srgbClr val="99003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1" name="Picture 4" descr="Helmholtz in front of Humboldt University in Berlin">
            <a:hlinkClick r:id="rId3" tooltip="Helmholtz in front of Humboldt University in Berlin"/>
          </p:cNvPr>
          <p:cNvPicPr>
            <a:picLocks noChangeAspect="1" noChangeArrowheads="1"/>
          </p:cNvPicPr>
          <p:nvPr/>
        </p:nvPicPr>
        <p:blipFill>
          <a:blip r:embed="rId4"/>
          <a:srcRect/>
          <a:stretch>
            <a:fillRect/>
          </a:stretch>
        </p:blipFill>
        <p:spPr bwMode="auto">
          <a:xfrm>
            <a:off x="0" y="0"/>
            <a:ext cx="1301750" cy="2941638"/>
          </a:xfrm>
          <a:prstGeom prst="rect">
            <a:avLst/>
          </a:prstGeom>
          <a:noFill/>
          <a:ln w="9525">
            <a:noFill/>
            <a:miter lim="800000"/>
            <a:headEnd/>
            <a:tailEnd/>
          </a:ln>
        </p:spPr>
      </p:pic>
      <p:graphicFrame>
        <p:nvGraphicFramePr>
          <p:cNvPr id="30722" name="Object 2"/>
          <p:cNvGraphicFramePr>
            <a:graphicFrameLocks noChangeAspect="1"/>
          </p:cNvGraphicFramePr>
          <p:nvPr/>
        </p:nvGraphicFramePr>
        <p:xfrm>
          <a:off x="1065213" y="333375"/>
          <a:ext cx="1423987" cy="1511300"/>
        </p:xfrm>
        <a:graphic>
          <a:graphicData uri="http://schemas.openxmlformats.org/presentationml/2006/ole">
            <p:oleObj spid="_x0000_s30722" name="CorelPhotoPaint.Image.11" r:id="rId5" imgW="2730159" imgH="3022222" progId="">
              <p:embed/>
            </p:oleObj>
          </a:graphicData>
        </a:graphic>
      </p:graphicFrame>
      <p:sp>
        <p:nvSpPr>
          <p:cNvPr id="30732" name="Rectangle 6"/>
          <p:cNvSpPr>
            <a:spLocks noChangeArrowheads="1"/>
          </p:cNvSpPr>
          <p:nvPr/>
        </p:nvSpPr>
        <p:spPr bwMode="auto">
          <a:xfrm>
            <a:off x="2576513" y="600075"/>
            <a:ext cx="5327650" cy="825500"/>
          </a:xfrm>
          <a:prstGeom prst="rect">
            <a:avLst/>
          </a:prstGeom>
          <a:noFill/>
          <a:ln w="9525">
            <a:noFill/>
            <a:miter lim="800000"/>
            <a:headEnd/>
            <a:tailEnd/>
          </a:ln>
        </p:spPr>
        <p:txBody>
          <a:bodyPr anchor="ctr">
            <a:spAutoFit/>
          </a:bodyPr>
          <a:lstStyle/>
          <a:p>
            <a:r>
              <a:rPr lang="en-US" sz="1600">
                <a:solidFill>
                  <a:srgbClr val="990033"/>
                </a:solidFill>
              </a:rPr>
              <a:t>“Objects are always imagined as being present in the field of vision as would have to be there in order to produce the same impression on the nervous mechanism”</a:t>
            </a:r>
            <a:r>
              <a:rPr lang="en-US" sz="1600"/>
              <a:t> - </a:t>
            </a:r>
            <a:r>
              <a:rPr lang="de-DE" sz="1600">
                <a:solidFill>
                  <a:schemeClr val="bg2"/>
                </a:solidFill>
              </a:rPr>
              <a:t>Hermann Ludwig Ferdinand von Helmholtz</a:t>
            </a:r>
            <a:r>
              <a:rPr lang="en-US" sz="1600">
                <a:solidFill>
                  <a:schemeClr val="bg2"/>
                </a:solidFill>
              </a:rPr>
              <a:t> </a:t>
            </a:r>
          </a:p>
        </p:txBody>
      </p:sp>
      <p:pic>
        <p:nvPicPr>
          <p:cNvPr id="30733" name="Picture 9" descr="200px-Geoffnew3"/>
          <p:cNvPicPr>
            <a:picLocks noChangeAspect="1" noChangeArrowheads="1"/>
          </p:cNvPicPr>
          <p:nvPr/>
        </p:nvPicPr>
        <p:blipFill>
          <a:blip r:embed="rId6"/>
          <a:srcRect/>
          <a:stretch>
            <a:fillRect/>
          </a:stretch>
        </p:blipFill>
        <p:spPr bwMode="auto">
          <a:xfrm>
            <a:off x="4279900" y="1939925"/>
            <a:ext cx="1182688" cy="1223963"/>
          </a:xfrm>
          <a:prstGeom prst="rect">
            <a:avLst/>
          </a:prstGeom>
          <a:noFill/>
          <a:ln w="9525">
            <a:noFill/>
            <a:miter lim="800000"/>
            <a:headEnd/>
            <a:tailEnd/>
          </a:ln>
        </p:spPr>
      </p:pic>
      <p:graphicFrame>
        <p:nvGraphicFramePr>
          <p:cNvPr id="30730" name="Object 10"/>
          <p:cNvGraphicFramePr>
            <a:graphicFrameLocks noChangeAspect="1"/>
          </p:cNvGraphicFramePr>
          <p:nvPr/>
        </p:nvGraphicFramePr>
        <p:xfrm>
          <a:off x="1495425" y="3403600"/>
          <a:ext cx="1225550" cy="1212850"/>
        </p:xfrm>
        <a:graphic>
          <a:graphicData uri="http://schemas.openxmlformats.org/presentationml/2006/ole">
            <p:oleObj spid="_x0000_s30730" name="CorelPhotoPaint.Image.11" r:id="rId7" imgW="3860317" imgH="4139683" progId="">
              <p:embed/>
            </p:oleObj>
          </a:graphicData>
        </a:graphic>
      </p:graphicFrame>
      <p:graphicFrame>
        <p:nvGraphicFramePr>
          <p:cNvPr id="30727" name="Object 7"/>
          <p:cNvGraphicFramePr>
            <a:graphicFrameLocks noChangeAspect="1"/>
          </p:cNvGraphicFramePr>
          <p:nvPr/>
        </p:nvGraphicFramePr>
        <p:xfrm>
          <a:off x="7185025" y="3357563"/>
          <a:ext cx="1284288" cy="1304925"/>
        </p:xfrm>
        <a:graphic>
          <a:graphicData uri="http://schemas.openxmlformats.org/presentationml/2006/ole">
            <p:oleObj spid="_x0000_s30727" name="CorelPhotoPaint.Image.11" r:id="rId8" imgW="2768254" imgH="3047619" progId="">
              <p:embed/>
            </p:oleObj>
          </a:graphicData>
        </a:graphic>
      </p:graphicFrame>
      <p:sp>
        <p:nvSpPr>
          <p:cNvPr id="30734" name="Rectangle 11"/>
          <p:cNvSpPr>
            <a:spLocks noChangeArrowheads="1"/>
          </p:cNvSpPr>
          <p:nvPr/>
        </p:nvSpPr>
        <p:spPr bwMode="auto">
          <a:xfrm>
            <a:off x="1423988" y="4660900"/>
            <a:ext cx="1366837" cy="336550"/>
          </a:xfrm>
          <a:prstGeom prst="rect">
            <a:avLst/>
          </a:prstGeom>
          <a:noFill/>
          <a:ln w="9525">
            <a:noFill/>
            <a:miter lim="800000"/>
            <a:headEnd/>
            <a:tailEnd/>
          </a:ln>
        </p:spPr>
        <p:txBody>
          <a:bodyPr anchor="ctr">
            <a:spAutoFit/>
          </a:bodyPr>
          <a:lstStyle/>
          <a:p>
            <a:pPr algn="ctr"/>
            <a:r>
              <a:rPr lang="en-US" sz="1600">
                <a:solidFill>
                  <a:schemeClr val="bg2"/>
                </a:solidFill>
              </a:rPr>
              <a:t>Thomas Bayes</a:t>
            </a:r>
          </a:p>
        </p:txBody>
      </p:sp>
      <p:sp>
        <p:nvSpPr>
          <p:cNvPr id="30735" name="Rectangle 12"/>
          <p:cNvSpPr>
            <a:spLocks noChangeArrowheads="1"/>
          </p:cNvSpPr>
          <p:nvPr/>
        </p:nvSpPr>
        <p:spPr bwMode="auto">
          <a:xfrm>
            <a:off x="3943350" y="3219450"/>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Geoffrey Hinton</a:t>
            </a:r>
          </a:p>
        </p:txBody>
      </p:sp>
      <p:sp>
        <p:nvSpPr>
          <p:cNvPr id="30736" name="Rectangle 13"/>
          <p:cNvSpPr>
            <a:spLocks noChangeArrowheads="1"/>
          </p:cNvSpPr>
          <p:nvPr/>
        </p:nvSpPr>
        <p:spPr bwMode="auto">
          <a:xfrm>
            <a:off x="6896100" y="4692650"/>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30737" name="Rectangle 14"/>
          <p:cNvSpPr>
            <a:spLocks noChangeArrowheads="1"/>
          </p:cNvSpPr>
          <p:nvPr/>
        </p:nvSpPr>
        <p:spPr bwMode="auto">
          <a:xfrm>
            <a:off x="3513138" y="3721100"/>
            <a:ext cx="2879725" cy="581025"/>
          </a:xfrm>
          <a:prstGeom prst="rect">
            <a:avLst/>
          </a:prstGeom>
          <a:noFill/>
          <a:ln w="9525">
            <a:noFill/>
            <a:miter lim="800000"/>
            <a:headEnd/>
            <a:tailEnd/>
          </a:ln>
        </p:spPr>
        <p:txBody>
          <a:bodyPr anchor="ctr">
            <a:spAutoFit/>
          </a:bodyPr>
          <a:lstStyle/>
          <a:p>
            <a:pPr algn="ctr"/>
            <a:r>
              <a:rPr lang="en-US" sz="1600">
                <a:solidFill>
                  <a:srgbClr val="990033"/>
                </a:solidFill>
              </a:rPr>
              <a:t>From the Helmholtz machine to the Bayesian brain and self-organization</a:t>
            </a:r>
          </a:p>
        </p:txBody>
      </p:sp>
      <p:cxnSp>
        <p:nvCxnSpPr>
          <p:cNvPr id="30738" name="AutoShape 15"/>
          <p:cNvCxnSpPr>
            <a:cxnSpLocks noChangeShapeType="1"/>
            <a:endCxn id="30737" idx="1"/>
          </p:cNvCxnSpPr>
          <p:nvPr/>
        </p:nvCxnSpPr>
        <p:spPr bwMode="auto">
          <a:xfrm>
            <a:off x="2720975" y="4010025"/>
            <a:ext cx="792163" cy="1588"/>
          </a:xfrm>
          <a:prstGeom prst="curvedConnector3">
            <a:avLst>
              <a:gd name="adj1" fmla="val 49898"/>
            </a:avLst>
          </a:prstGeom>
          <a:noFill/>
          <a:ln w="9525">
            <a:solidFill>
              <a:schemeClr val="bg2"/>
            </a:solidFill>
            <a:round/>
            <a:headEnd/>
            <a:tailEnd type="triangle" w="med" len="med"/>
          </a:ln>
        </p:spPr>
      </p:cxnSp>
      <p:cxnSp>
        <p:nvCxnSpPr>
          <p:cNvPr id="30739" name="AutoShape 16"/>
          <p:cNvCxnSpPr>
            <a:cxnSpLocks noChangeShapeType="1"/>
            <a:endCxn id="30737" idx="3"/>
          </p:cNvCxnSpPr>
          <p:nvPr/>
        </p:nvCxnSpPr>
        <p:spPr bwMode="auto">
          <a:xfrm rot="10800000" flipV="1">
            <a:off x="6392863" y="4010025"/>
            <a:ext cx="792162" cy="1588"/>
          </a:xfrm>
          <a:prstGeom prst="curvedConnector3">
            <a:avLst>
              <a:gd name="adj1" fmla="val 49898"/>
            </a:avLst>
          </a:prstGeom>
          <a:noFill/>
          <a:ln w="9525">
            <a:solidFill>
              <a:schemeClr val="bg2"/>
            </a:solidFill>
            <a:round/>
            <a:headEnd/>
            <a:tailEnd type="triangle" w="med" len="med"/>
          </a:ln>
        </p:spPr>
      </p:cxnSp>
      <p:sp>
        <p:nvSpPr>
          <p:cNvPr id="30740" name="Rectangle 19"/>
          <p:cNvSpPr>
            <a:spLocks noChangeArrowheads="1"/>
          </p:cNvSpPr>
          <p:nvPr/>
        </p:nvSpPr>
        <p:spPr bwMode="auto">
          <a:xfrm>
            <a:off x="4087813" y="6061075"/>
            <a:ext cx="1584325" cy="336550"/>
          </a:xfrm>
          <a:prstGeom prst="rect">
            <a:avLst/>
          </a:prstGeom>
          <a:noFill/>
          <a:ln w="9525">
            <a:noFill/>
            <a:miter lim="800000"/>
            <a:headEnd/>
            <a:tailEnd/>
          </a:ln>
        </p:spPr>
        <p:txBody>
          <a:bodyPr anchor="ctr">
            <a:spAutoFit/>
          </a:bodyPr>
          <a:lstStyle/>
          <a:p>
            <a:pPr algn="ctr"/>
            <a:r>
              <a:rPr lang="en-US" sz="1600">
                <a:solidFill>
                  <a:schemeClr val="bg2"/>
                </a:solidFill>
              </a:rPr>
              <a:t>Hermann Haken</a:t>
            </a:r>
          </a:p>
        </p:txBody>
      </p:sp>
      <p:pic>
        <p:nvPicPr>
          <p:cNvPr id="30741" name="Picture 21" descr="haken"/>
          <p:cNvPicPr>
            <a:picLocks noChangeAspect="1" noChangeArrowheads="1"/>
          </p:cNvPicPr>
          <p:nvPr/>
        </p:nvPicPr>
        <p:blipFill>
          <a:blip r:embed="rId9"/>
          <a:srcRect/>
          <a:stretch>
            <a:fillRect/>
          </a:stretch>
        </p:blipFill>
        <p:spPr bwMode="auto">
          <a:xfrm>
            <a:off x="4376738" y="4621213"/>
            <a:ext cx="976312"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4872" name="Picture 2" descr="lorenz11"/>
          <p:cNvPicPr>
            <a:picLocks noChangeAspect="1" noChangeArrowheads="1"/>
          </p:cNvPicPr>
          <p:nvPr/>
        </p:nvPicPr>
        <p:blipFill>
          <a:blip r:embed="rId4"/>
          <a:srcRect/>
          <a:stretch>
            <a:fillRect/>
          </a:stretch>
        </p:blipFill>
        <p:spPr bwMode="auto">
          <a:xfrm>
            <a:off x="2816225" y="2347913"/>
            <a:ext cx="1131888" cy="1754187"/>
          </a:xfrm>
          <a:prstGeom prst="rect">
            <a:avLst/>
          </a:prstGeom>
          <a:noFill/>
          <a:ln w="9525">
            <a:noFill/>
            <a:miter lim="800000"/>
            <a:headEnd/>
            <a:tailEnd/>
          </a:ln>
        </p:spPr>
      </p:pic>
      <p:sp>
        <p:nvSpPr>
          <p:cNvPr id="164873" name="Text Box 3"/>
          <p:cNvSpPr txBox="1">
            <a:spLocks noChangeArrowheads="1"/>
          </p:cNvSpPr>
          <p:nvPr/>
        </p:nvSpPr>
        <p:spPr bwMode="auto">
          <a:xfrm>
            <a:off x="2720975" y="765175"/>
            <a:ext cx="4686300"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Making bird songs with Lorenz attractors</a:t>
            </a:r>
          </a:p>
        </p:txBody>
      </p:sp>
      <p:sp>
        <p:nvSpPr>
          <p:cNvPr id="164874" name="Text Box 4"/>
          <p:cNvSpPr txBox="1">
            <a:spLocks noChangeArrowheads="1"/>
          </p:cNvSpPr>
          <p:nvPr/>
        </p:nvSpPr>
        <p:spPr bwMode="auto">
          <a:xfrm>
            <a:off x="4616450" y="1868488"/>
            <a:ext cx="647700" cy="336550"/>
          </a:xfrm>
          <a:prstGeom prst="rect">
            <a:avLst/>
          </a:prstGeom>
          <a:noFill/>
          <a:ln w="12700">
            <a:noFill/>
            <a:miter lim="800000"/>
            <a:headEnd/>
            <a:tailEnd/>
          </a:ln>
        </p:spPr>
        <p:txBody>
          <a:bodyPr wrap="none">
            <a:spAutoFit/>
          </a:bodyPr>
          <a:lstStyle/>
          <a:p>
            <a:pPr eaLnBrk="0" hangingPunct="0"/>
            <a:r>
              <a:rPr lang="en-US" sz="1600"/>
              <a:t>Syrinx</a:t>
            </a:r>
          </a:p>
        </p:txBody>
      </p:sp>
      <p:sp>
        <p:nvSpPr>
          <p:cNvPr id="164875" name="Line 5"/>
          <p:cNvSpPr>
            <a:spLocks noChangeShapeType="1"/>
          </p:cNvSpPr>
          <p:nvPr/>
        </p:nvSpPr>
        <p:spPr bwMode="auto">
          <a:xfrm>
            <a:off x="2600325" y="3284538"/>
            <a:ext cx="504825" cy="0"/>
          </a:xfrm>
          <a:prstGeom prst="line">
            <a:avLst/>
          </a:prstGeom>
          <a:noFill/>
          <a:ln w="12700">
            <a:solidFill>
              <a:schemeClr val="tx1"/>
            </a:solidFill>
            <a:round/>
            <a:headEnd/>
            <a:tailEnd type="triangle" w="med" len="med"/>
          </a:ln>
        </p:spPr>
        <p:txBody>
          <a:bodyPr/>
          <a:lstStyle/>
          <a:p>
            <a:endParaRPr lang="en-US"/>
          </a:p>
        </p:txBody>
      </p:sp>
      <p:sp>
        <p:nvSpPr>
          <p:cNvPr id="164876" name="Text Box 6"/>
          <p:cNvSpPr txBox="1">
            <a:spLocks noChangeArrowheads="1"/>
          </p:cNvSpPr>
          <p:nvPr/>
        </p:nvSpPr>
        <p:spPr bwMode="auto">
          <a:xfrm>
            <a:off x="2697163" y="1844675"/>
            <a:ext cx="1463675" cy="336550"/>
          </a:xfrm>
          <a:prstGeom prst="rect">
            <a:avLst/>
          </a:prstGeom>
          <a:noFill/>
          <a:ln w="12700">
            <a:noFill/>
            <a:miter lim="800000"/>
            <a:headEnd/>
            <a:tailEnd/>
          </a:ln>
        </p:spPr>
        <p:txBody>
          <a:bodyPr>
            <a:spAutoFit/>
          </a:bodyPr>
          <a:lstStyle/>
          <a:p>
            <a:pPr algn="ctr" eaLnBrk="0" hangingPunct="0"/>
            <a:r>
              <a:rPr lang="en-US" sz="1600"/>
              <a:t>Vocal centre </a:t>
            </a:r>
          </a:p>
        </p:txBody>
      </p:sp>
      <p:graphicFrame>
        <p:nvGraphicFramePr>
          <p:cNvPr id="164871" name="Object 7"/>
          <p:cNvGraphicFramePr>
            <a:graphicFrameLocks noChangeAspect="1"/>
          </p:cNvGraphicFramePr>
          <p:nvPr/>
        </p:nvGraphicFramePr>
        <p:xfrm>
          <a:off x="1497013" y="2781300"/>
          <a:ext cx="1020762" cy="854075"/>
        </p:xfrm>
        <a:graphic>
          <a:graphicData uri="http://schemas.openxmlformats.org/presentationml/2006/ole">
            <p:oleObj spid="_x0000_s164871" name="Equation" r:id="rId5" imgW="533160" imgH="482400" progId="Equation.DSMT4">
              <p:embed/>
            </p:oleObj>
          </a:graphicData>
        </a:graphic>
      </p:graphicFrame>
      <p:pic>
        <p:nvPicPr>
          <p:cNvPr id="164877" name="Picture 8" descr="Syrinx"/>
          <p:cNvPicPr>
            <a:picLocks noChangeAspect="1" noChangeArrowheads="1"/>
          </p:cNvPicPr>
          <p:nvPr/>
        </p:nvPicPr>
        <p:blipFill>
          <a:blip r:embed="rId6"/>
          <a:srcRect/>
          <a:stretch>
            <a:fillRect/>
          </a:stretch>
        </p:blipFill>
        <p:spPr bwMode="auto">
          <a:xfrm>
            <a:off x="4400550" y="2347913"/>
            <a:ext cx="1173163" cy="1468437"/>
          </a:xfrm>
          <a:prstGeom prst="rect">
            <a:avLst/>
          </a:prstGeom>
          <a:noFill/>
          <a:ln w="9525">
            <a:noFill/>
            <a:miter lim="800000"/>
            <a:headEnd/>
            <a:tailEnd/>
          </a:ln>
        </p:spPr>
      </p:pic>
      <p:pic>
        <p:nvPicPr>
          <p:cNvPr id="164878" name="Picture 9" descr="Bird Song">
            <a:hlinkClick r:id="rId7" tooltip="weet weet weet tsee tsee"/>
          </p:cNvPr>
          <p:cNvPicPr>
            <a:picLocks noChangeAspect="1" noChangeArrowheads="1"/>
          </p:cNvPicPr>
          <p:nvPr/>
        </p:nvPicPr>
        <p:blipFill>
          <a:blip r:embed="rId8"/>
          <a:srcRect/>
          <a:stretch>
            <a:fillRect/>
          </a:stretch>
        </p:blipFill>
        <p:spPr bwMode="auto">
          <a:xfrm>
            <a:off x="4976813" y="3500438"/>
            <a:ext cx="1392237" cy="1800225"/>
          </a:xfrm>
          <a:prstGeom prst="rect">
            <a:avLst/>
          </a:prstGeom>
          <a:noFill/>
          <a:ln w="9525">
            <a:noFill/>
            <a:miter lim="800000"/>
            <a:headEnd/>
            <a:tailEnd/>
          </a:ln>
        </p:spPr>
      </p:pic>
      <p:sp>
        <p:nvSpPr>
          <p:cNvPr id="164879" name="Rectangle 10"/>
          <p:cNvSpPr>
            <a:spLocks noChangeArrowheads="1"/>
          </p:cNvSpPr>
          <p:nvPr/>
        </p:nvSpPr>
        <p:spPr bwMode="auto">
          <a:xfrm>
            <a:off x="6416675" y="3932238"/>
            <a:ext cx="547688" cy="182562"/>
          </a:xfrm>
          <a:prstGeom prst="rect">
            <a:avLst/>
          </a:prstGeom>
          <a:noFill/>
          <a:ln w="9525">
            <a:noFill/>
            <a:miter lim="800000"/>
            <a:headEnd/>
            <a:tailEnd/>
          </a:ln>
        </p:spPr>
        <p:txBody>
          <a:bodyPr wrap="none" lIns="0" tIns="0" rIns="0" bIns="0">
            <a:spAutoFit/>
          </a:bodyPr>
          <a:lstStyle/>
          <a:p>
            <a:r>
              <a:rPr lang="en-GB" sz="1200"/>
              <a:t>time (sec)</a:t>
            </a:r>
          </a:p>
        </p:txBody>
      </p:sp>
      <p:sp>
        <p:nvSpPr>
          <p:cNvPr id="164880" name="Rectangle 11"/>
          <p:cNvSpPr>
            <a:spLocks noChangeArrowheads="1"/>
          </p:cNvSpPr>
          <p:nvPr/>
        </p:nvSpPr>
        <p:spPr bwMode="auto">
          <a:xfrm rot="-5400000">
            <a:off x="5569744" y="2870994"/>
            <a:ext cx="590550" cy="182562"/>
          </a:xfrm>
          <a:prstGeom prst="rect">
            <a:avLst/>
          </a:prstGeom>
          <a:noFill/>
          <a:ln w="9525">
            <a:noFill/>
            <a:miter lim="800000"/>
            <a:headEnd/>
            <a:tailEnd/>
          </a:ln>
        </p:spPr>
        <p:txBody>
          <a:bodyPr wrap="none" lIns="0" tIns="0" rIns="0" bIns="0">
            <a:spAutoFit/>
          </a:bodyPr>
          <a:lstStyle/>
          <a:p>
            <a:r>
              <a:rPr lang="en-GB" sz="1200"/>
              <a:t>Frequency</a:t>
            </a:r>
          </a:p>
        </p:txBody>
      </p:sp>
      <p:sp>
        <p:nvSpPr>
          <p:cNvPr id="164881" name="Rectangle 12"/>
          <p:cNvSpPr>
            <a:spLocks noChangeArrowheads="1"/>
          </p:cNvSpPr>
          <p:nvPr/>
        </p:nvSpPr>
        <p:spPr bwMode="auto">
          <a:xfrm>
            <a:off x="6272213" y="1916113"/>
            <a:ext cx="765175" cy="244475"/>
          </a:xfrm>
          <a:prstGeom prst="rect">
            <a:avLst/>
          </a:prstGeom>
          <a:noFill/>
          <a:ln w="9525">
            <a:noFill/>
            <a:miter lim="800000"/>
            <a:headEnd/>
            <a:tailEnd/>
          </a:ln>
        </p:spPr>
        <p:txBody>
          <a:bodyPr wrap="none" lIns="0" tIns="0" rIns="0" bIns="0">
            <a:spAutoFit/>
          </a:bodyPr>
          <a:lstStyle/>
          <a:p>
            <a:r>
              <a:rPr lang="en-GB" sz="1600"/>
              <a:t>Sonogram</a:t>
            </a:r>
          </a:p>
        </p:txBody>
      </p:sp>
      <p:sp>
        <p:nvSpPr>
          <p:cNvPr id="164882" name="Rectangle 13"/>
          <p:cNvSpPr>
            <a:spLocks noChangeArrowheads="1"/>
          </p:cNvSpPr>
          <p:nvPr/>
        </p:nvSpPr>
        <p:spPr bwMode="auto">
          <a:xfrm>
            <a:off x="6272213" y="3716338"/>
            <a:ext cx="174625" cy="182562"/>
          </a:xfrm>
          <a:prstGeom prst="rect">
            <a:avLst/>
          </a:prstGeom>
          <a:noFill/>
          <a:ln w="9525">
            <a:noFill/>
            <a:miter lim="800000"/>
            <a:headEnd/>
            <a:tailEnd/>
          </a:ln>
        </p:spPr>
        <p:txBody>
          <a:bodyPr wrap="none" lIns="0" tIns="0" rIns="0" bIns="0">
            <a:spAutoFit/>
          </a:bodyPr>
          <a:lstStyle/>
          <a:p>
            <a:r>
              <a:rPr lang="en-GB" sz="1200"/>
              <a:t>0.5</a:t>
            </a:r>
          </a:p>
        </p:txBody>
      </p:sp>
      <p:sp>
        <p:nvSpPr>
          <p:cNvPr id="164883" name="Rectangle 14"/>
          <p:cNvSpPr>
            <a:spLocks noChangeArrowheads="1"/>
          </p:cNvSpPr>
          <p:nvPr/>
        </p:nvSpPr>
        <p:spPr bwMode="auto">
          <a:xfrm>
            <a:off x="6694488" y="3716338"/>
            <a:ext cx="69850" cy="182562"/>
          </a:xfrm>
          <a:prstGeom prst="rect">
            <a:avLst/>
          </a:prstGeom>
          <a:noFill/>
          <a:ln w="9525">
            <a:noFill/>
            <a:miter lim="800000"/>
            <a:headEnd/>
            <a:tailEnd/>
          </a:ln>
        </p:spPr>
        <p:txBody>
          <a:bodyPr wrap="none" lIns="0" tIns="0" rIns="0" bIns="0">
            <a:spAutoFit/>
          </a:bodyPr>
          <a:lstStyle/>
          <a:p>
            <a:r>
              <a:rPr lang="en-GB" sz="1200"/>
              <a:t>1</a:t>
            </a:r>
          </a:p>
        </p:txBody>
      </p:sp>
      <p:sp>
        <p:nvSpPr>
          <p:cNvPr id="164884" name="Rectangle 15"/>
          <p:cNvSpPr>
            <a:spLocks noChangeArrowheads="1"/>
          </p:cNvSpPr>
          <p:nvPr/>
        </p:nvSpPr>
        <p:spPr bwMode="auto">
          <a:xfrm>
            <a:off x="7067550" y="3716338"/>
            <a:ext cx="174625" cy="182562"/>
          </a:xfrm>
          <a:prstGeom prst="rect">
            <a:avLst/>
          </a:prstGeom>
          <a:noFill/>
          <a:ln w="9525">
            <a:noFill/>
            <a:miter lim="800000"/>
            <a:headEnd/>
            <a:tailEnd/>
          </a:ln>
        </p:spPr>
        <p:txBody>
          <a:bodyPr wrap="none" lIns="0" tIns="0" rIns="0" bIns="0">
            <a:spAutoFit/>
          </a:bodyPr>
          <a:lstStyle/>
          <a:p>
            <a:r>
              <a:rPr lang="en-GB" sz="1200"/>
              <a:t>1.5</a:t>
            </a:r>
          </a:p>
        </p:txBody>
      </p:sp>
      <p:sp>
        <p:nvSpPr>
          <p:cNvPr id="164885" name="Line 16"/>
          <p:cNvSpPr>
            <a:spLocks noChangeShapeType="1"/>
          </p:cNvSpPr>
          <p:nvPr/>
        </p:nvSpPr>
        <p:spPr bwMode="auto">
          <a:xfrm>
            <a:off x="3681413" y="2781300"/>
            <a:ext cx="1079500" cy="0"/>
          </a:xfrm>
          <a:prstGeom prst="line">
            <a:avLst/>
          </a:prstGeom>
          <a:noFill/>
          <a:ln w="12700">
            <a:solidFill>
              <a:schemeClr val="tx1"/>
            </a:solidFill>
            <a:round/>
            <a:headEnd/>
            <a:tailEnd type="triangle" w="med" len="med"/>
          </a:ln>
        </p:spPr>
        <p:txBody>
          <a:bodyPr/>
          <a:lstStyle/>
          <a:p>
            <a:endParaRPr lang="en-US"/>
          </a:p>
        </p:txBody>
      </p:sp>
      <p:pic>
        <p:nvPicPr>
          <p:cNvPr id="164886" name="Picture 17"/>
          <p:cNvPicPr>
            <a:picLocks noChangeAspect="1" noChangeArrowheads="1"/>
          </p:cNvPicPr>
          <p:nvPr/>
        </p:nvPicPr>
        <p:blipFill>
          <a:blip r:embed="rId9"/>
          <a:srcRect/>
          <a:stretch>
            <a:fillRect/>
          </a:stretch>
        </p:blipFill>
        <p:spPr bwMode="auto">
          <a:xfrm>
            <a:off x="6056313" y="2347913"/>
            <a:ext cx="1285875" cy="1296987"/>
          </a:xfrm>
          <a:prstGeom prst="rect">
            <a:avLst/>
          </a:prstGeom>
          <a:noFill/>
          <a:ln w="9525">
            <a:noFill/>
            <a:miter lim="800000"/>
            <a:headEnd/>
            <a:tailEnd/>
          </a:ln>
        </p:spPr>
      </p:pic>
      <p:sp>
        <p:nvSpPr>
          <p:cNvPr id="164887" name="Line 20"/>
          <p:cNvSpPr>
            <a:spLocks noChangeShapeType="1"/>
          </p:cNvSpPr>
          <p:nvPr/>
        </p:nvSpPr>
        <p:spPr bwMode="auto">
          <a:xfrm>
            <a:off x="4976813" y="3140075"/>
            <a:ext cx="1079500" cy="0"/>
          </a:xfrm>
          <a:prstGeom prst="line">
            <a:avLst/>
          </a:prstGeom>
          <a:noFill/>
          <a:ln w="12700">
            <a:solidFill>
              <a:schemeClr val="tx1"/>
            </a:solidFill>
            <a:round/>
            <a:headEnd/>
            <a:tailEnd type="triangle" w="med" len="med"/>
          </a:ln>
        </p:spPr>
        <p:txBody>
          <a:bodyPr/>
          <a:lstStyle/>
          <a:p>
            <a:endParaRPr lang="en-US"/>
          </a:p>
        </p:txBody>
      </p:sp>
      <p:sp>
        <p:nvSpPr>
          <p:cNvPr id="164888" name="Rectangle 22"/>
          <p:cNvSpPr>
            <a:spLocks noChangeArrowheads="1"/>
          </p:cNvSpPr>
          <p:nvPr/>
        </p:nvSpPr>
        <p:spPr bwMode="auto">
          <a:xfrm>
            <a:off x="1508125" y="3716338"/>
            <a:ext cx="852488" cy="212725"/>
          </a:xfrm>
          <a:prstGeom prst="rect">
            <a:avLst/>
          </a:prstGeom>
          <a:noFill/>
          <a:ln w="9525">
            <a:noFill/>
            <a:miter lim="800000"/>
            <a:headEnd/>
            <a:tailEnd/>
          </a:ln>
        </p:spPr>
        <p:txBody>
          <a:bodyPr wrap="none" lIns="0" tIns="0" rIns="0" bIns="0">
            <a:spAutoFit/>
          </a:bodyPr>
          <a:lstStyle/>
          <a:p>
            <a:r>
              <a:rPr lang="en-GB" sz="1400">
                <a:solidFill>
                  <a:srgbClr val="990033"/>
                </a:solidFill>
              </a:rPr>
              <a:t>causal states</a:t>
            </a:r>
          </a:p>
        </p:txBody>
      </p:sp>
      <p:sp>
        <p:nvSpPr>
          <p:cNvPr id="164889" name="Rectangle 23"/>
          <p:cNvSpPr>
            <a:spLocks noChangeArrowheads="1"/>
          </p:cNvSpPr>
          <p:nvPr/>
        </p:nvSpPr>
        <p:spPr bwMode="auto">
          <a:xfrm>
            <a:off x="2936875" y="4221163"/>
            <a:ext cx="868363" cy="212725"/>
          </a:xfrm>
          <a:prstGeom prst="rect">
            <a:avLst/>
          </a:prstGeom>
          <a:noFill/>
          <a:ln w="9525">
            <a:noFill/>
            <a:miter lim="800000"/>
            <a:headEnd/>
            <a:tailEnd/>
          </a:ln>
        </p:spPr>
        <p:txBody>
          <a:bodyPr wrap="none" lIns="0" tIns="0" rIns="0" bIns="0">
            <a:spAutoFit/>
          </a:bodyPr>
          <a:lstStyle/>
          <a:p>
            <a:r>
              <a:rPr lang="en-GB" sz="1400">
                <a:solidFill>
                  <a:srgbClr val="990033"/>
                </a:solidFill>
              </a:rPr>
              <a:t>hidden states</a:t>
            </a:r>
          </a:p>
        </p:txBody>
      </p:sp>
      <p:pic>
        <p:nvPicPr>
          <p:cNvPr id="23" name="junk.wav">
            <a:hlinkClick r:id="" action="ppaction://media"/>
          </p:cNvPr>
          <p:cNvPicPr>
            <a:picLocks noRot="1" noChangeAspect="1"/>
          </p:cNvPicPr>
          <p:nvPr>
            <a:wavAudioFile r:embed="rId2" name="junk.wav"/>
          </p:nvPr>
        </p:nvPicPr>
        <p:blipFill>
          <a:blip r:embed="rId10"/>
          <a:srcRect/>
          <a:stretch>
            <a:fillRect/>
          </a:stretch>
        </p:blipFill>
        <p:spPr bwMode="auto">
          <a:xfrm>
            <a:off x="6167438" y="2428875"/>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9" fill="hold"/>
                                        <p:tgtEl>
                                          <p:spTgt spid="23"/>
                                        </p:tgtEl>
                                      </p:cBhvr>
                                    </p:cmd>
                                  </p:childTnLst>
                                </p:cTn>
                              </p:par>
                            </p:childTnLst>
                          </p:cTn>
                        </p:par>
                      </p:childTnLst>
                    </p:cTn>
                  </p:par>
                </p:childTnLst>
              </p:cTn>
              <p:nextCondLst>
                <p:cond evt="onClick" delay="0">
                  <p:tgtEl>
                    <p:spTgt spid="2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912" name="Rectangle 2"/>
          <p:cNvSpPr>
            <a:spLocks noChangeArrowheads="1"/>
          </p:cNvSpPr>
          <p:nvPr/>
        </p:nvSpPr>
        <p:spPr bwMode="auto">
          <a:xfrm>
            <a:off x="777875" y="2006600"/>
            <a:ext cx="8423275" cy="2808288"/>
          </a:xfrm>
          <a:prstGeom prst="rect">
            <a:avLst/>
          </a:prstGeom>
          <a:solidFill>
            <a:srgbClr val="EAEAEA"/>
          </a:solidFill>
          <a:ln w="28575">
            <a:noFill/>
            <a:miter lim="800000"/>
            <a:headEnd/>
            <a:tailEnd/>
          </a:ln>
        </p:spPr>
        <p:txBody>
          <a:bodyPr wrap="none" anchor="ctr"/>
          <a:lstStyle/>
          <a:p>
            <a:endParaRPr lang="en-GB"/>
          </a:p>
        </p:txBody>
      </p:sp>
      <p:pic>
        <p:nvPicPr>
          <p:cNvPr id="165913" name="Picture 283" descr="Picture1"/>
          <p:cNvPicPr>
            <a:picLocks noChangeAspect="1" noChangeArrowheads="1"/>
          </p:cNvPicPr>
          <p:nvPr/>
        </p:nvPicPr>
        <p:blipFill>
          <a:blip r:embed="rId3">
            <a:lum bright="22000" contrast="-30000"/>
          </a:blip>
          <a:srcRect l="10863" t="10487" r="32936" b="5707"/>
          <a:stretch>
            <a:fillRect/>
          </a:stretch>
        </p:blipFill>
        <p:spPr bwMode="auto">
          <a:xfrm>
            <a:off x="2000250" y="1989138"/>
            <a:ext cx="1206500" cy="2806700"/>
          </a:xfrm>
          <a:prstGeom prst="rect">
            <a:avLst/>
          </a:prstGeom>
          <a:noFill/>
          <a:ln w="12700">
            <a:noFill/>
            <a:miter lim="800000"/>
            <a:headEnd/>
            <a:tailEnd/>
          </a:ln>
        </p:spPr>
      </p:pic>
      <p:pic>
        <p:nvPicPr>
          <p:cNvPr id="165914" name="Picture 284" descr="Picture1"/>
          <p:cNvPicPr>
            <a:picLocks noChangeAspect="1" noChangeArrowheads="1"/>
          </p:cNvPicPr>
          <p:nvPr/>
        </p:nvPicPr>
        <p:blipFill>
          <a:blip r:embed="rId3">
            <a:lum bright="22000" contrast="-30000"/>
          </a:blip>
          <a:srcRect l="10863" t="10487" r="32936" b="5707"/>
          <a:stretch>
            <a:fillRect/>
          </a:stretch>
        </p:blipFill>
        <p:spPr bwMode="auto">
          <a:xfrm>
            <a:off x="5762625" y="1989138"/>
            <a:ext cx="1206500" cy="2806700"/>
          </a:xfrm>
          <a:prstGeom prst="rect">
            <a:avLst/>
          </a:prstGeom>
          <a:noFill/>
          <a:ln w="12700">
            <a:noFill/>
            <a:miter lim="800000"/>
            <a:headEnd/>
            <a:tailEnd/>
          </a:ln>
        </p:spPr>
      </p:pic>
      <p:sp>
        <p:nvSpPr>
          <p:cNvPr id="165915" name="Oval 4"/>
          <p:cNvSpPr>
            <a:spLocks noChangeArrowheads="1"/>
          </p:cNvSpPr>
          <p:nvPr/>
        </p:nvSpPr>
        <p:spPr bwMode="auto">
          <a:xfrm>
            <a:off x="6637338" y="3878263"/>
            <a:ext cx="369887" cy="484187"/>
          </a:xfrm>
          <a:prstGeom prst="ellipse">
            <a:avLst/>
          </a:prstGeom>
          <a:noFill/>
          <a:ln w="19050">
            <a:solidFill>
              <a:schemeClr val="tx1"/>
            </a:solidFill>
            <a:round/>
            <a:headEnd/>
            <a:tailEnd/>
          </a:ln>
        </p:spPr>
        <p:txBody>
          <a:bodyPr wrap="none" anchor="ctr"/>
          <a:lstStyle/>
          <a:p>
            <a:endParaRPr lang="en-GB"/>
          </a:p>
        </p:txBody>
      </p:sp>
      <p:sp>
        <p:nvSpPr>
          <p:cNvPr id="165916" name="Oval 5"/>
          <p:cNvSpPr>
            <a:spLocks noChangeArrowheads="1"/>
          </p:cNvSpPr>
          <p:nvPr/>
        </p:nvSpPr>
        <p:spPr bwMode="auto">
          <a:xfrm>
            <a:off x="5797550" y="2509838"/>
            <a:ext cx="371475" cy="484187"/>
          </a:xfrm>
          <a:prstGeom prst="ellipse">
            <a:avLst/>
          </a:prstGeom>
          <a:noFill/>
          <a:ln w="19050">
            <a:solidFill>
              <a:srgbClr val="FF3300"/>
            </a:solidFill>
            <a:round/>
            <a:headEnd/>
            <a:tailEnd/>
          </a:ln>
        </p:spPr>
        <p:txBody>
          <a:bodyPr wrap="none" anchor="ctr"/>
          <a:lstStyle/>
          <a:p>
            <a:endParaRPr lang="en-GB"/>
          </a:p>
        </p:txBody>
      </p:sp>
      <p:sp>
        <p:nvSpPr>
          <p:cNvPr id="165917" name="Oval 6"/>
          <p:cNvSpPr>
            <a:spLocks noChangeArrowheads="1"/>
          </p:cNvSpPr>
          <p:nvPr/>
        </p:nvSpPr>
        <p:spPr bwMode="auto">
          <a:xfrm>
            <a:off x="5870575" y="4111625"/>
            <a:ext cx="287338" cy="485775"/>
          </a:xfrm>
          <a:prstGeom prst="ellipse">
            <a:avLst/>
          </a:prstGeom>
          <a:noFill/>
          <a:ln w="19050">
            <a:solidFill>
              <a:schemeClr val="tx1"/>
            </a:solidFill>
            <a:round/>
            <a:headEnd/>
            <a:tailEnd/>
          </a:ln>
        </p:spPr>
        <p:txBody>
          <a:bodyPr wrap="none" anchor="ctr"/>
          <a:lstStyle/>
          <a:p>
            <a:endParaRPr lang="en-GB"/>
          </a:p>
        </p:txBody>
      </p:sp>
      <p:cxnSp>
        <p:nvCxnSpPr>
          <p:cNvPr id="165918" name="AutoShape 7"/>
          <p:cNvCxnSpPr>
            <a:cxnSpLocks noChangeShapeType="1"/>
            <a:stCxn id="165924" idx="2"/>
            <a:endCxn id="165923" idx="1"/>
          </p:cNvCxnSpPr>
          <p:nvPr/>
        </p:nvCxnSpPr>
        <p:spPr bwMode="auto">
          <a:xfrm rot="10800000" flipH="1" flipV="1">
            <a:off x="5797550" y="3090863"/>
            <a:ext cx="114300" cy="858837"/>
          </a:xfrm>
          <a:prstGeom prst="curvedConnector3">
            <a:avLst>
              <a:gd name="adj1" fmla="val -200000"/>
            </a:avLst>
          </a:prstGeom>
          <a:noFill/>
          <a:ln w="19050">
            <a:solidFill>
              <a:srgbClr val="FF3300"/>
            </a:solidFill>
            <a:round/>
            <a:headEnd/>
            <a:tailEnd type="triangle" w="med" len="med"/>
          </a:ln>
        </p:spPr>
      </p:cxnSp>
      <p:cxnSp>
        <p:nvCxnSpPr>
          <p:cNvPr id="165919" name="AutoShape 8"/>
          <p:cNvCxnSpPr>
            <a:cxnSpLocks noChangeShapeType="1"/>
            <a:stCxn id="165924" idx="6"/>
            <a:endCxn id="165923" idx="5"/>
          </p:cNvCxnSpPr>
          <p:nvPr/>
        </p:nvCxnSpPr>
        <p:spPr bwMode="auto">
          <a:xfrm flipH="1">
            <a:off x="6138863" y="3090863"/>
            <a:ext cx="68262" cy="858837"/>
          </a:xfrm>
          <a:prstGeom prst="curvedConnector3">
            <a:avLst>
              <a:gd name="adj1" fmla="val -400000"/>
            </a:avLst>
          </a:prstGeom>
          <a:noFill/>
          <a:ln w="19050">
            <a:solidFill>
              <a:schemeClr val="tx1"/>
            </a:solidFill>
            <a:round/>
            <a:headEnd type="triangle" w="med" len="med"/>
            <a:tailEnd/>
          </a:ln>
        </p:spPr>
      </p:cxnSp>
      <p:cxnSp>
        <p:nvCxnSpPr>
          <p:cNvPr id="165920" name="AutoShape 9"/>
          <p:cNvCxnSpPr>
            <a:cxnSpLocks noChangeShapeType="1"/>
            <a:stCxn id="165924" idx="6"/>
            <a:endCxn id="165922" idx="0"/>
          </p:cNvCxnSpPr>
          <p:nvPr/>
        </p:nvCxnSpPr>
        <p:spPr bwMode="auto">
          <a:xfrm>
            <a:off x="6207125" y="3090863"/>
            <a:ext cx="588963" cy="500062"/>
          </a:xfrm>
          <a:prstGeom prst="curvedConnector2">
            <a:avLst/>
          </a:prstGeom>
          <a:noFill/>
          <a:ln w="19050">
            <a:solidFill>
              <a:schemeClr val="tx1"/>
            </a:solidFill>
            <a:round/>
            <a:headEnd type="triangle" w="med" len="med"/>
            <a:tailEnd/>
          </a:ln>
        </p:spPr>
      </p:cxnSp>
      <p:cxnSp>
        <p:nvCxnSpPr>
          <p:cNvPr id="165921" name="AutoShape 10"/>
          <p:cNvCxnSpPr>
            <a:cxnSpLocks noChangeShapeType="1"/>
            <a:stCxn id="165924" idx="4"/>
            <a:endCxn id="165922" idx="2"/>
          </p:cNvCxnSpPr>
          <p:nvPr/>
        </p:nvCxnSpPr>
        <p:spPr bwMode="auto">
          <a:xfrm rot="16200000" flipH="1">
            <a:off x="6045994" y="3267869"/>
            <a:ext cx="501650" cy="588962"/>
          </a:xfrm>
          <a:prstGeom prst="curvedConnector2">
            <a:avLst/>
          </a:prstGeom>
          <a:noFill/>
          <a:ln w="19050">
            <a:solidFill>
              <a:srgbClr val="FF3300"/>
            </a:solidFill>
            <a:round/>
            <a:headEnd/>
            <a:tailEnd type="triangle" w="med" len="med"/>
          </a:ln>
        </p:spPr>
      </p:cxnSp>
      <p:sp>
        <p:nvSpPr>
          <p:cNvPr id="165922" name="Oval 11"/>
          <p:cNvSpPr>
            <a:spLocks noChangeArrowheads="1"/>
          </p:cNvSpPr>
          <p:nvPr/>
        </p:nvSpPr>
        <p:spPr bwMode="auto">
          <a:xfrm>
            <a:off x="6591300" y="3590925"/>
            <a:ext cx="407988" cy="444500"/>
          </a:xfrm>
          <a:prstGeom prst="ellipse">
            <a:avLst/>
          </a:prstGeom>
          <a:solidFill>
            <a:schemeClr val="tx2"/>
          </a:solidFill>
          <a:ln w="9525">
            <a:noFill/>
            <a:round/>
            <a:headEnd/>
            <a:tailEnd/>
          </a:ln>
        </p:spPr>
        <p:txBody>
          <a:bodyPr wrap="none" anchor="ctr"/>
          <a:lstStyle/>
          <a:p>
            <a:endParaRPr lang="en-GB"/>
          </a:p>
        </p:txBody>
      </p:sp>
      <p:sp>
        <p:nvSpPr>
          <p:cNvPr id="165923" name="AutoShape 12"/>
          <p:cNvSpPr>
            <a:spLocks noChangeArrowheads="1"/>
          </p:cNvSpPr>
          <p:nvPr/>
        </p:nvSpPr>
        <p:spPr bwMode="auto">
          <a:xfrm>
            <a:off x="5797550" y="3662363"/>
            <a:ext cx="454025" cy="574675"/>
          </a:xfrm>
          <a:prstGeom prst="triangle">
            <a:avLst>
              <a:gd name="adj" fmla="val 50000"/>
            </a:avLst>
          </a:prstGeom>
          <a:solidFill>
            <a:schemeClr val="tx1"/>
          </a:solidFill>
          <a:ln w="9525">
            <a:noFill/>
            <a:miter lim="800000"/>
            <a:headEnd/>
            <a:tailEnd/>
          </a:ln>
        </p:spPr>
        <p:txBody>
          <a:bodyPr wrap="none" anchor="ctr"/>
          <a:lstStyle/>
          <a:p>
            <a:endParaRPr lang="en-GB"/>
          </a:p>
        </p:txBody>
      </p:sp>
      <p:sp>
        <p:nvSpPr>
          <p:cNvPr id="165924" name="Oval 13"/>
          <p:cNvSpPr>
            <a:spLocks noChangeArrowheads="1"/>
          </p:cNvSpPr>
          <p:nvPr/>
        </p:nvSpPr>
        <p:spPr bwMode="auto">
          <a:xfrm>
            <a:off x="5797550" y="2870200"/>
            <a:ext cx="409575" cy="441325"/>
          </a:xfrm>
          <a:prstGeom prst="ellipse">
            <a:avLst/>
          </a:prstGeom>
          <a:solidFill>
            <a:srgbClr val="FF3300"/>
          </a:solidFill>
          <a:ln w="9525">
            <a:noFill/>
            <a:round/>
            <a:headEnd/>
            <a:tailEnd/>
          </a:ln>
        </p:spPr>
        <p:txBody>
          <a:bodyPr wrap="none" anchor="ctr"/>
          <a:lstStyle/>
          <a:p>
            <a:endParaRPr lang="en-GB"/>
          </a:p>
        </p:txBody>
      </p:sp>
      <p:graphicFrame>
        <p:nvGraphicFramePr>
          <p:cNvPr id="165902" name="Object 14"/>
          <p:cNvGraphicFramePr>
            <a:graphicFrameLocks noChangeAspect="1"/>
          </p:cNvGraphicFramePr>
          <p:nvPr/>
        </p:nvGraphicFramePr>
        <p:xfrm>
          <a:off x="5903913" y="2986088"/>
          <a:ext cx="207962" cy="244475"/>
        </p:xfrm>
        <a:graphic>
          <a:graphicData uri="http://schemas.openxmlformats.org/presentationml/2006/ole">
            <p:oleObj spid="_x0000_s165902" name="Equation" r:id="rId4" imgW="253800" imgH="228600" progId="Equation.DSMT4">
              <p:embed/>
            </p:oleObj>
          </a:graphicData>
        </a:graphic>
      </p:graphicFrame>
      <p:graphicFrame>
        <p:nvGraphicFramePr>
          <p:cNvPr id="165903" name="Object 15"/>
          <p:cNvGraphicFramePr>
            <a:graphicFrameLocks noChangeAspect="1"/>
          </p:cNvGraphicFramePr>
          <p:nvPr/>
        </p:nvGraphicFramePr>
        <p:xfrm>
          <a:off x="5905500" y="3903663"/>
          <a:ext cx="217488" cy="246062"/>
        </p:xfrm>
        <a:graphic>
          <a:graphicData uri="http://schemas.openxmlformats.org/presentationml/2006/ole">
            <p:oleObj spid="_x0000_s165903" name="Equation" r:id="rId5" imgW="266400" imgH="228600" progId="Equation.DSMT4">
              <p:embed/>
            </p:oleObj>
          </a:graphicData>
        </a:graphic>
      </p:graphicFrame>
      <p:graphicFrame>
        <p:nvGraphicFramePr>
          <p:cNvPr id="165904" name="Object 16"/>
          <p:cNvGraphicFramePr>
            <a:graphicFrameLocks noChangeAspect="1"/>
          </p:cNvGraphicFramePr>
          <p:nvPr/>
        </p:nvGraphicFramePr>
        <p:xfrm>
          <a:off x="6692900" y="3689350"/>
          <a:ext cx="217488" cy="244475"/>
        </p:xfrm>
        <a:graphic>
          <a:graphicData uri="http://schemas.openxmlformats.org/presentationml/2006/ole">
            <p:oleObj spid="_x0000_s165904" name="Equation" r:id="rId6" imgW="266400" imgH="228600" progId="Equation.DSMT4">
              <p:embed/>
            </p:oleObj>
          </a:graphicData>
        </a:graphic>
      </p:graphicFrame>
      <p:sp>
        <p:nvSpPr>
          <p:cNvPr id="165925" name="Oval 18"/>
          <p:cNvSpPr>
            <a:spLocks noChangeArrowheads="1"/>
          </p:cNvSpPr>
          <p:nvPr/>
        </p:nvSpPr>
        <p:spPr bwMode="auto">
          <a:xfrm>
            <a:off x="2749550" y="3862388"/>
            <a:ext cx="369888" cy="484187"/>
          </a:xfrm>
          <a:prstGeom prst="ellipse">
            <a:avLst/>
          </a:prstGeom>
          <a:noFill/>
          <a:ln w="19050">
            <a:solidFill>
              <a:schemeClr val="tx1"/>
            </a:solidFill>
            <a:round/>
            <a:headEnd/>
            <a:tailEnd/>
          </a:ln>
        </p:spPr>
        <p:txBody>
          <a:bodyPr wrap="none" anchor="ctr"/>
          <a:lstStyle/>
          <a:p>
            <a:endParaRPr lang="en-GB"/>
          </a:p>
        </p:txBody>
      </p:sp>
      <p:sp>
        <p:nvSpPr>
          <p:cNvPr id="165926" name="Oval 19"/>
          <p:cNvSpPr>
            <a:spLocks noChangeArrowheads="1"/>
          </p:cNvSpPr>
          <p:nvPr/>
        </p:nvSpPr>
        <p:spPr bwMode="auto">
          <a:xfrm>
            <a:off x="2774950" y="2133600"/>
            <a:ext cx="300038" cy="485775"/>
          </a:xfrm>
          <a:prstGeom prst="ellipse">
            <a:avLst/>
          </a:prstGeom>
          <a:noFill/>
          <a:ln w="19050">
            <a:solidFill>
              <a:srgbClr val="FF3300"/>
            </a:solidFill>
            <a:round/>
            <a:headEnd/>
            <a:tailEnd/>
          </a:ln>
        </p:spPr>
        <p:txBody>
          <a:bodyPr wrap="none" anchor="ctr"/>
          <a:lstStyle/>
          <a:p>
            <a:endParaRPr lang="en-GB"/>
          </a:p>
        </p:txBody>
      </p:sp>
      <p:sp>
        <p:nvSpPr>
          <p:cNvPr id="165927" name="Oval 20"/>
          <p:cNvSpPr>
            <a:spLocks noChangeArrowheads="1"/>
          </p:cNvSpPr>
          <p:nvPr/>
        </p:nvSpPr>
        <p:spPr bwMode="auto">
          <a:xfrm>
            <a:off x="2703513" y="3575050"/>
            <a:ext cx="407987" cy="444500"/>
          </a:xfrm>
          <a:prstGeom prst="ellipse">
            <a:avLst/>
          </a:prstGeom>
          <a:solidFill>
            <a:schemeClr val="tx2"/>
          </a:solidFill>
          <a:ln w="9525">
            <a:noFill/>
            <a:round/>
            <a:headEnd/>
            <a:tailEnd/>
          </a:ln>
        </p:spPr>
        <p:txBody>
          <a:bodyPr wrap="none" anchor="ctr"/>
          <a:lstStyle/>
          <a:p>
            <a:endParaRPr lang="en-GB"/>
          </a:p>
        </p:txBody>
      </p:sp>
      <p:sp>
        <p:nvSpPr>
          <p:cNvPr id="165928" name="AutoShape 21"/>
          <p:cNvSpPr>
            <a:spLocks noChangeArrowheads="1"/>
          </p:cNvSpPr>
          <p:nvPr/>
        </p:nvSpPr>
        <p:spPr bwMode="auto">
          <a:xfrm>
            <a:off x="2695575" y="2422525"/>
            <a:ext cx="439738" cy="573088"/>
          </a:xfrm>
          <a:prstGeom prst="triangle">
            <a:avLst>
              <a:gd name="adj" fmla="val 50000"/>
            </a:avLst>
          </a:prstGeom>
          <a:solidFill>
            <a:srgbClr val="FF3300"/>
          </a:solidFill>
          <a:ln w="9525">
            <a:noFill/>
            <a:miter lim="800000"/>
            <a:headEnd/>
            <a:tailEnd/>
          </a:ln>
        </p:spPr>
        <p:txBody>
          <a:bodyPr wrap="none" anchor="ctr"/>
          <a:lstStyle/>
          <a:p>
            <a:endParaRPr lang="en-GB"/>
          </a:p>
        </p:txBody>
      </p:sp>
      <p:graphicFrame>
        <p:nvGraphicFramePr>
          <p:cNvPr id="165910" name="Object 22"/>
          <p:cNvGraphicFramePr>
            <a:graphicFrameLocks noChangeAspect="1"/>
          </p:cNvGraphicFramePr>
          <p:nvPr/>
        </p:nvGraphicFramePr>
        <p:xfrm>
          <a:off x="2795588" y="3702050"/>
          <a:ext cx="219075" cy="217488"/>
        </p:xfrm>
        <a:graphic>
          <a:graphicData uri="http://schemas.openxmlformats.org/presentationml/2006/ole">
            <p:oleObj spid="_x0000_s165910" name="Equation" r:id="rId7" imgW="266400" imgH="203040" progId="Equation.DSMT4">
              <p:embed/>
            </p:oleObj>
          </a:graphicData>
        </a:graphic>
      </p:graphicFrame>
      <p:graphicFrame>
        <p:nvGraphicFramePr>
          <p:cNvPr id="165911" name="Object 23"/>
          <p:cNvGraphicFramePr>
            <a:graphicFrameLocks noChangeAspect="1"/>
          </p:cNvGraphicFramePr>
          <p:nvPr/>
        </p:nvGraphicFramePr>
        <p:xfrm>
          <a:off x="2784475" y="2709863"/>
          <a:ext cx="211138" cy="244475"/>
        </p:xfrm>
        <a:graphic>
          <a:graphicData uri="http://schemas.openxmlformats.org/presentationml/2006/ole">
            <p:oleObj spid="_x0000_s165911" name="Equation" r:id="rId8" imgW="253800" imgH="228600" progId="Equation.DSMT4">
              <p:embed/>
            </p:oleObj>
          </a:graphicData>
        </a:graphic>
      </p:graphicFrame>
      <p:cxnSp>
        <p:nvCxnSpPr>
          <p:cNvPr id="165929" name="AutoShape 24"/>
          <p:cNvCxnSpPr>
            <a:cxnSpLocks noChangeShapeType="1"/>
            <a:stCxn id="165928" idx="5"/>
            <a:endCxn id="165927" idx="6"/>
          </p:cNvCxnSpPr>
          <p:nvPr/>
        </p:nvCxnSpPr>
        <p:spPr bwMode="auto">
          <a:xfrm>
            <a:off x="3025775" y="2709863"/>
            <a:ext cx="85725" cy="1087437"/>
          </a:xfrm>
          <a:prstGeom prst="curvedConnector3">
            <a:avLst>
              <a:gd name="adj1" fmla="val 392593"/>
            </a:avLst>
          </a:prstGeom>
          <a:noFill/>
          <a:ln w="19050">
            <a:solidFill>
              <a:schemeClr val="tx1"/>
            </a:solidFill>
            <a:round/>
            <a:headEnd type="triangle" w="med" len="med"/>
            <a:tailEnd/>
          </a:ln>
        </p:spPr>
      </p:cxnSp>
      <p:cxnSp>
        <p:nvCxnSpPr>
          <p:cNvPr id="165930" name="AutoShape 25"/>
          <p:cNvCxnSpPr>
            <a:cxnSpLocks noChangeShapeType="1"/>
            <a:stCxn id="165928" idx="5"/>
            <a:endCxn id="165923" idx="0"/>
          </p:cNvCxnSpPr>
          <p:nvPr/>
        </p:nvCxnSpPr>
        <p:spPr bwMode="auto">
          <a:xfrm>
            <a:off x="3025775" y="2709863"/>
            <a:ext cx="2998788" cy="952500"/>
          </a:xfrm>
          <a:prstGeom prst="curvedConnector2">
            <a:avLst/>
          </a:prstGeom>
          <a:noFill/>
          <a:ln w="19050">
            <a:solidFill>
              <a:schemeClr val="tx1"/>
            </a:solidFill>
            <a:round/>
            <a:headEnd type="triangle" w="med" len="med"/>
            <a:tailEnd/>
          </a:ln>
        </p:spPr>
      </p:cxnSp>
      <p:cxnSp>
        <p:nvCxnSpPr>
          <p:cNvPr id="165931" name="AutoShape 26"/>
          <p:cNvCxnSpPr>
            <a:cxnSpLocks noChangeShapeType="1"/>
            <a:endCxn id="165923" idx="1"/>
          </p:cNvCxnSpPr>
          <p:nvPr/>
        </p:nvCxnSpPr>
        <p:spPr bwMode="auto">
          <a:xfrm rot="16200000" flipH="1">
            <a:off x="3903663" y="1941513"/>
            <a:ext cx="995362" cy="3021012"/>
          </a:xfrm>
          <a:prstGeom prst="curvedConnector2">
            <a:avLst/>
          </a:prstGeom>
          <a:noFill/>
          <a:ln w="19050">
            <a:solidFill>
              <a:srgbClr val="FF3300"/>
            </a:solidFill>
            <a:round/>
            <a:headEnd/>
            <a:tailEnd type="triangle" w="med" len="med"/>
          </a:ln>
        </p:spPr>
      </p:cxnSp>
      <p:sp>
        <p:nvSpPr>
          <p:cNvPr id="165932" name="Rectangle 28"/>
          <p:cNvSpPr>
            <a:spLocks noChangeArrowheads="1"/>
          </p:cNvSpPr>
          <p:nvPr/>
        </p:nvSpPr>
        <p:spPr bwMode="auto">
          <a:xfrm>
            <a:off x="3325813" y="668338"/>
            <a:ext cx="1539875" cy="1547812"/>
          </a:xfrm>
          <a:prstGeom prst="rect">
            <a:avLst/>
          </a:prstGeom>
          <a:solidFill>
            <a:srgbClr val="FFFFFF"/>
          </a:solidFill>
          <a:ln w="9525">
            <a:noFill/>
            <a:miter lim="800000"/>
            <a:headEnd/>
            <a:tailEnd/>
          </a:ln>
        </p:spPr>
        <p:txBody>
          <a:bodyPr/>
          <a:lstStyle/>
          <a:p>
            <a:endParaRPr lang="en-GB"/>
          </a:p>
        </p:txBody>
      </p:sp>
      <p:sp>
        <p:nvSpPr>
          <p:cNvPr id="165933" name="Rectangle 29"/>
          <p:cNvSpPr>
            <a:spLocks noChangeArrowheads="1"/>
          </p:cNvSpPr>
          <p:nvPr/>
        </p:nvSpPr>
        <p:spPr bwMode="auto">
          <a:xfrm>
            <a:off x="3325813" y="668338"/>
            <a:ext cx="1539875" cy="1547812"/>
          </a:xfrm>
          <a:prstGeom prst="rect">
            <a:avLst/>
          </a:prstGeom>
          <a:noFill/>
          <a:ln w="0">
            <a:solidFill>
              <a:srgbClr val="FFFFFF"/>
            </a:solidFill>
            <a:miter lim="800000"/>
            <a:headEnd/>
            <a:tailEnd/>
          </a:ln>
        </p:spPr>
        <p:txBody>
          <a:bodyPr/>
          <a:lstStyle/>
          <a:p>
            <a:endParaRPr lang="en-GB"/>
          </a:p>
        </p:txBody>
      </p:sp>
      <p:sp>
        <p:nvSpPr>
          <p:cNvPr id="165934" name="Freeform 30"/>
          <p:cNvSpPr>
            <a:spLocks/>
          </p:cNvSpPr>
          <p:nvPr/>
        </p:nvSpPr>
        <p:spPr bwMode="auto">
          <a:xfrm>
            <a:off x="3325813" y="2216150"/>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5935" name="Freeform 31"/>
          <p:cNvSpPr>
            <a:spLocks/>
          </p:cNvSpPr>
          <p:nvPr/>
        </p:nvSpPr>
        <p:spPr bwMode="auto">
          <a:xfrm>
            <a:off x="3325813" y="1906588"/>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5936" name="Freeform 32"/>
          <p:cNvSpPr>
            <a:spLocks/>
          </p:cNvSpPr>
          <p:nvPr/>
        </p:nvSpPr>
        <p:spPr bwMode="auto">
          <a:xfrm>
            <a:off x="3325813" y="668338"/>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5937" name="Line 33"/>
          <p:cNvSpPr>
            <a:spLocks noChangeShapeType="1"/>
          </p:cNvSpPr>
          <p:nvPr/>
        </p:nvSpPr>
        <p:spPr bwMode="auto">
          <a:xfrm>
            <a:off x="3325813" y="668338"/>
            <a:ext cx="1539875" cy="0"/>
          </a:xfrm>
          <a:prstGeom prst="line">
            <a:avLst/>
          </a:prstGeom>
          <a:noFill/>
          <a:ln w="0">
            <a:solidFill>
              <a:srgbClr val="000000"/>
            </a:solidFill>
            <a:round/>
            <a:headEnd/>
            <a:tailEnd/>
          </a:ln>
        </p:spPr>
        <p:txBody>
          <a:bodyPr/>
          <a:lstStyle/>
          <a:p>
            <a:endParaRPr lang="en-US"/>
          </a:p>
        </p:txBody>
      </p:sp>
      <p:sp>
        <p:nvSpPr>
          <p:cNvPr id="165938" name="Freeform 34"/>
          <p:cNvSpPr>
            <a:spLocks/>
          </p:cNvSpPr>
          <p:nvPr/>
        </p:nvSpPr>
        <p:spPr bwMode="auto">
          <a:xfrm>
            <a:off x="3325813" y="668338"/>
            <a:ext cx="1539875" cy="1547812"/>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5939" name="Line 35"/>
          <p:cNvSpPr>
            <a:spLocks noChangeShapeType="1"/>
          </p:cNvSpPr>
          <p:nvPr/>
        </p:nvSpPr>
        <p:spPr bwMode="auto">
          <a:xfrm flipV="1">
            <a:off x="3325813" y="668338"/>
            <a:ext cx="0" cy="1547812"/>
          </a:xfrm>
          <a:prstGeom prst="line">
            <a:avLst/>
          </a:prstGeom>
          <a:noFill/>
          <a:ln w="0">
            <a:solidFill>
              <a:srgbClr val="000000"/>
            </a:solidFill>
            <a:round/>
            <a:headEnd/>
            <a:tailEnd/>
          </a:ln>
        </p:spPr>
        <p:txBody>
          <a:bodyPr/>
          <a:lstStyle/>
          <a:p>
            <a:endParaRPr lang="en-US"/>
          </a:p>
        </p:txBody>
      </p:sp>
      <p:sp>
        <p:nvSpPr>
          <p:cNvPr id="165940" name="Line 36"/>
          <p:cNvSpPr>
            <a:spLocks noChangeShapeType="1"/>
          </p:cNvSpPr>
          <p:nvPr/>
        </p:nvSpPr>
        <p:spPr bwMode="auto">
          <a:xfrm>
            <a:off x="3325813" y="2216150"/>
            <a:ext cx="1539875" cy="0"/>
          </a:xfrm>
          <a:prstGeom prst="line">
            <a:avLst/>
          </a:prstGeom>
          <a:noFill/>
          <a:ln w="0">
            <a:solidFill>
              <a:srgbClr val="000000"/>
            </a:solidFill>
            <a:round/>
            <a:headEnd/>
            <a:tailEnd/>
          </a:ln>
        </p:spPr>
        <p:txBody>
          <a:bodyPr/>
          <a:lstStyle/>
          <a:p>
            <a:endParaRPr lang="en-US"/>
          </a:p>
        </p:txBody>
      </p:sp>
      <p:sp>
        <p:nvSpPr>
          <p:cNvPr id="165941" name="Line 37"/>
          <p:cNvSpPr>
            <a:spLocks noChangeShapeType="1"/>
          </p:cNvSpPr>
          <p:nvPr/>
        </p:nvSpPr>
        <p:spPr bwMode="auto">
          <a:xfrm flipV="1">
            <a:off x="3325813" y="668338"/>
            <a:ext cx="0" cy="1547812"/>
          </a:xfrm>
          <a:prstGeom prst="line">
            <a:avLst/>
          </a:prstGeom>
          <a:noFill/>
          <a:ln w="0">
            <a:solidFill>
              <a:srgbClr val="000000"/>
            </a:solidFill>
            <a:round/>
            <a:headEnd/>
            <a:tailEnd/>
          </a:ln>
        </p:spPr>
        <p:txBody>
          <a:bodyPr/>
          <a:lstStyle/>
          <a:p>
            <a:endParaRPr lang="en-US"/>
          </a:p>
        </p:txBody>
      </p:sp>
      <p:sp>
        <p:nvSpPr>
          <p:cNvPr id="165942" name="Line 38"/>
          <p:cNvSpPr>
            <a:spLocks noChangeShapeType="1"/>
          </p:cNvSpPr>
          <p:nvPr/>
        </p:nvSpPr>
        <p:spPr bwMode="auto">
          <a:xfrm flipV="1">
            <a:off x="3551238" y="2201863"/>
            <a:ext cx="0" cy="14287"/>
          </a:xfrm>
          <a:prstGeom prst="line">
            <a:avLst/>
          </a:prstGeom>
          <a:noFill/>
          <a:ln w="0">
            <a:solidFill>
              <a:srgbClr val="000000"/>
            </a:solidFill>
            <a:round/>
            <a:headEnd/>
            <a:tailEnd/>
          </a:ln>
        </p:spPr>
        <p:txBody>
          <a:bodyPr/>
          <a:lstStyle/>
          <a:p>
            <a:endParaRPr lang="en-US"/>
          </a:p>
        </p:txBody>
      </p:sp>
      <p:sp>
        <p:nvSpPr>
          <p:cNvPr id="165943" name="Line 39"/>
          <p:cNvSpPr>
            <a:spLocks noChangeShapeType="1"/>
          </p:cNvSpPr>
          <p:nvPr/>
        </p:nvSpPr>
        <p:spPr bwMode="auto">
          <a:xfrm>
            <a:off x="3551238" y="668338"/>
            <a:ext cx="0" cy="14287"/>
          </a:xfrm>
          <a:prstGeom prst="line">
            <a:avLst/>
          </a:prstGeom>
          <a:noFill/>
          <a:ln w="0">
            <a:solidFill>
              <a:srgbClr val="000000"/>
            </a:solidFill>
            <a:round/>
            <a:headEnd/>
            <a:tailEnd/>
          </a:ln>
        </p:spPr>
        <p:txBody>
          <a:bodyPr/>
          <a:lstStyle/>
          <a:p>
            <a:endParaRPr lang="en-US"/>
          </a:p>
        </p:txBody>
      </p:sp>
      <p:sp>
        <p:nvSpPr>
          <p:cNvPr id="165944" name="Rectangle 40"/>
          <p:cNvSpPr>
            <a:spLocks noChangeArrowheads="1"/>
          </p:cNvSpPr>
          <p:nvPr/>
        </p:nvSpPr>
        <p:spPr bwMode="auto">
          <a:xfrm>
            <a:off x="3509963"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5945" name="Line 41"/>
          <p:cNvSpPr>
            <a:spLocks noChangeShapeType="1"/>
          </p:cNvSpPr>
          <p:nvPr/>
        </p:nvSpPr>
        <p:spPr bwMode="auto">
          <a:xfrm flipV="1">
            <a:off x="3789363" y="2201863"/>
            <a:ext cx="0" cy="14287"/>
          </a:xfrm>
          <a:prstGeom prst="line">
            <a:avLst/>
          </a:prstGeom>
          <a:noFill/>
          <a:ln w="0">
            <a:solidFill>
              <a:srgbClr val="000000"/>
            </a:solidFill>
            <a:round/>
            <a:headEnd/>
            <a:tailEnd/>
          </a:ln>
        </p:spPr>
        <p:txBody>
          <a:bodyPr/>
          <a:lstStyle/>
          <a:p>
            <a:endParaRPr lang="en-US"/>
          </a:p>
        </p:txBody>
      </p:sp>
      <p:sp>
        <p:nvSpPr>
          <p:cNvPr id="165946" name="Line 42"/>
          <p:cNvSpPr>
            <a:spLocks noChangeShapeType="1"/>
          </p:cNvSpPr>
          <p:nvPr/>
        </p:nvSpPr>
        <p:spPr bwMode="auto">
          <a:xfrm>
            <a:off x="3789363" y="668338"/>
            <a:ext cx="0" cy="14287"/>
          </a:xfrm>
          <a:prstGeom prst="line">
            <a:avLst/>
          </a:prstGeom>
          <a:noFill/>
          <a:ln w="0">
            <a:solidFill>
              <a:srgbClr val="000000"/>
            </a:solidFill>
            <a:round/>
            <a:headEnd/>
            <a:tailEnd/>
          </a:ln>
        </p:spPr>
        <p:txBody>
          <a:bodyPr/>
          <a:lstStyle/>
          <a:p>
            <a:endParaRPr lang="en-US"/>
          </a:p>
        </p:txBody>
      </p:sp>
      <p:sp>
        <p:nvSpPr>
          <p:cNvPr id="165947" name="Rectangle 43"/>
          <p:cNvSpPr>
            <a:spLocks noChangeArrowheads="1"/>
          </p:cNvSpPr>
          <p:nvPr/>
        </p:nvSpPr>
        <p:spPr bwMode="auto">
          <a:xfrm>
            <a:off x="3748088"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5948" name="Line 44"/>
          <p:cNvSpPr>
            <a:spLocks noChangeShapeType="1"/>
          </p:cNvSpPr>
          <p:nvPr/>
        </p:nvSpPr>
        <p:spPr bwMode="auto">
          <a:xfrm flipV="1">
            <a:off x="4035425" y="2201863"/>
            <a:ext cx="0" cy="14287"/>
          </a:xfrm>
          <a:prstGeom prst="line">
            <a:avLst/>
          </a:prstGeom>
          <a:noFill/>
          <a:ln w="0">
            <a:solidFill>
              <a:srgbClr val="000000"/>
            </a:solidFill>
            <a:round/>
            <a:headEnd/>
            <a:tailEnd/>
          </a:ln>
        </p:spPr>
        <p:txBody>
          <a:bodyPr/>
          <a:lstStyle/>
          <a:p>
            <a:endParaRPr lang="en-US"/>
          </a:p>
        </p:txBody>
      </p:sp>
      <p:sp>
        <p:nvSpPr>
          <p:cNvPr id="165949" name="Line 45"/>
          <p:cNvSpPr>
            <a:spLocks noChangeShapeType="1"/>
          </p:cNvSpPr>
          <p:nvPr/>
        </p:nvSpPr>
        <p:spPr bwMode="auto">
          <a:xfrm>
            <a:off x="4035425" y="668338"/>
            <a:ext cx="0" cy="14287"/>
          </a:xfrm>
          <a:prstGeom prst="line">
            <a:avLst/>
          </a:prstGeom>
          <a:noFill/>
          <a:ln w="0">
            <a:solidFill>
              <a:srgbClr val="000000"/>
            </a:solidFill>
            <a:round/>
            <a:headEnd/>
            <a:tailEnd/>
          </a:ln>
        </p:spPr>
        <p:txBody>
          <a:bodyPr/>
          <a:lstStyle/>
          <a:p>
            <a:endParaRPr lang="en-US"/>
          </a:p>
        </p:txBody>
      </p:sp>
      <p:sp>
        <p:nvSpPr>
          <p:cNvPr id="165950" name="Rectangle 46"/>
          <p:cNvSpPr>
            <a:spLocks noChangeArrowheads="1"/>
          </p:cNvSpPr>
          <p:nvPr/>
        </p:nvSpPr>
        <p:spPr bwMode="auto">
          <a:xfrm>
            <a:off x="3994150"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30</a:t>
            </a:r>
            <a:endParaRPr lang="en-GB"/>
          </a:p>
        </p:txBody>
      </p:sp>
      <p:sp>
        <p:nvSpPr>
          <p:cNvPr id="165951" name="Line 47"/>
          <p:cNvSpPr>
            <a:spLocks noChangeShapeType="1"/>
          </p:cNvSpPr>
          <p:nvPr/>
        </p:nvSpPr>
        <p:spPr bwMode="auto">
          <a:xfrm flipV="1">
            <a:off x="4279900" y="2201863"/>
            <a:ext cx="0" cy="14287"/>
          </a:xfrm>
          <a:prstGeom prst="line">
            <a:avLst/>
          </a:prstGeom>
          <a:noFill/>
          <a:ln w="0">
            <a:solidFill>
              <a:srgbClr val="000000"/>
            </a:solidFill>
            <a:round/>
            <a:headEnd/>
            <a:tailEnd/>
          </a:ln>
        </p:spPr>
        <p:txBody>
          <a:bodyPr/>
          <a:lstStyle/>
          <a:p>
            <a:endParaRPr lang="en-US"/>
          </a:p>
        </p:txBody>
      </p:sp>
      <p:sp>
        <p:nvSpPr>
          <p:cNvPr id="165952" name="Line 48"/>
          <p:cNvSpPr>
            <a:spLocks noChangeShapeType="1"/>
          </p:cNvSpPr>
          <p:nvPr/>
        </p:nvSpPr>
        <p:spPr bwMode="auto">
          <a:xfrm>
            <a:off x="4279900" y="668338"/>
            <a:ext cx="0" cy="14287"/>
          </a:xfrm>
          <a:prstGeom prst="line">
            <a:avLst/>
          </a:prstGeom>
          <a:noFill/>
          <a:ln w="0">
            <a:solidFill>
              <a:srgbClr val="000000"/>
            </a:solidFill>
            <a:round/>
            <a:headEnd/>
            <a:tailEnd/>
          </a:ln>
        </p:spPr>
        <p:txBody>
          <a:bodyPr/>
          <a:lstStyle/>
          <a:p>
            <a:endParaRPr lang="en-US"/>
          </a:p>
        </p:txBody>
      </p:sp>
      <p:sp>
        <p:nvSpPr>
          <p:cNvPr id="165953" name="Rectangle 49"/>
          <p:cNvSpPr>
            <a:spLocks noChangeArrowheads="1"/>
          </p:cNvSpPr>
          <p:nvPr/>
        </p:nvSpPr>
        <p:spPr bwMode="auto">
          <a:xfrm>
            <a:off x="4238625"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a:p>
        </p:txBody>
      </p:sp>
      <p:sp>
        <p:nvSpPr>
          <p:cNvPr id="165954" name="Line 50"/>
          <p:cNvSpPr>
            <a:spLocks noChangeShapeType="1"/>
          </p:cNvSpPr>
          <p:nvPr/>
        </p:nvSpPr>
        <p:spPr bwMode="auto">
          <a:xfrm flipV="1">
            <a:off x="4525963" y="2201863"/>
            <a:ext cx="0" cy="14287"/>
          </a:xfrm>
          <a:prstGeom prst="line">
            <a:avLst/>
          </a:prstGeom>
          <a:noFill/>
          <a:ln w="0">
            <a:solidFill>
              <a:srgbClr val="000000"/>
            </a:solidFill>
            <a:round/>
            <a:headEnd/>
            <a:tailEnd/>
          </a:ln>
        </p:spPr>
        <p:txBody>
          <a:bodyPr/>
          <a:lstStyle/>
          <a:p>
            <a:endParaRPr lang="en-US"/>
          </a:p>
        </p:txBody>
      </p:sp>
      <p:sp>
        <p:nvSpPr>
          <p:cNvPr id="165955" name="Line 51"/>
          <p:cNvSpPr>
            <a:spLocks noChangeShapeType="1"/>
          </p:cNvSpPr>
          <p:nvPr/>
        </p:nvSpPr>
        <p:spPr bwMode="auto">
          <a:xfrm>
            <a:off x="4525963" y="668338"/>
            <a:ext cx="0" cy="14287"/>
          </a:xfrm>
          <a:prstGeom prst="line">
            <a:avLst/>
          </a:prstGeom>
          <a:noFill/>
          <a:ln w="0">
            <a:solidFill>
              <a:srgbClr val="000000"/>
            </a:solidFill>
            <a:round/>
            <a:headEnd/>
            <a:tailEnd/>
          </a:ln>
        </p:spPr>
        <p:txBody>
          <a:bodyPr/>
          <a:lstStyle/>
          <a:p>
            <a:endParaRPr lang="en-US"/>
          </a:p>
        </p:txBody>
      </p:sp>
      <p:sp>
        <p:nvSpPr>
          <p:cNvPr id="165956" name="Rectangle 52"/>
          <p:cNvSpPr>
            <a:spLocks noChangeArrowheads="1"/>
          </p:cNvSpPr>
          <p:nvPr/>
        </p:nvSpPr>
        <p:spPr bwMode="auto">
          <a:xfrm>
            <a:off x="4484688"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50</a:t>
            </a:r>
            <a:endParaRPr lang="en-GB"/>
          </a:p>
        </p:txBody>
      </p:sp>
      <p:sp>
        <p:nvSpPr>
          <p:cNvPr id="165957" name="Line 53"/>
          <p:cNvSpPr>
            <a:spLocks noChangeShapeType="1"/>
          </p:cNvSpPr>
          <p:nvPr/>
        </p:nvSpPr>
        <p:spPr bwMode="auto">
          <a:xfrm flipV="1">
            <a:off x="4764088" y="2201863"/>
            <a:ext cx="0" cy="14287"/>
          </a:xfrm>
          <a:prstGeom prst="line">
            <a:avLst/>
          </a:prstGeom>
          <a:noFill/>
          <a:ln w="0">
            <a:solidFill>
              <a:srgbClr val="000000"/>
            </a:solidFill>
            <a:round/>
            <a:headEnd/>
            <a:tailEnd/>
          </a:ln>
        </p:spPr>
        <p:txBody>
          <a:bodyPr/>
          <a:lstStyle/>
          <a:p>
            <a:endParaRPr lang="en-US"/>
          </a:p>
        </p:txBody>
      </p:sp>
      <p:sp>
        <p:nvSpPr>
          <p:cNvPr id="165958" name="Line 54"/>
          <p:cNvSpPr>
            <a:spLocks noChangeShapeType="1"/>
          </p:cNvSpPr>
          <p:nvPr/>
        </p:nvSpPr>
        <p:spPr bwMode="auto">
          <a:xfrm>
            <a:off x="4764088" y="668338"/>
            <a:ext cx="0" cy="14287"/>
          </a:xfrm>
          <a:prstGeom prst="line">
            <a:avLst/>
          </a:prstGeom>
          <a:noFill/>
          <a:ln w="0">
            <a:solidFill>
              <a:srgbClr val="000000"/>
            </a:solidFill>
            <a:round/>
            <a:headEnd/>
            <a:tailEnd/>
          </a:ln>
        </p:spPr>
        <p:txBody>
          <a:bodyPr/>
          <a:lstStyle/>
          <a:p>
            <a:endParaRPr lang="en-US"/>
          </a:p>
        </p:txBody>
      </p:sp>
      <p:sp>
        <p:nvSpPr>
          <p:cNvPr id="165959" name="Rectangle 55"/>
          <p:cNvSpPr>
            <a:spLocks noChangeArrowheads="1"/>
          </p:cNvSpPr>
          <p:nvPr/>
        </p:nvSpPr>
        <p:spPr bwMode="auto">
          <a:xfrm>
            <a:off x="4722813" y="22431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a:p>
        </p:txBody>
      </p:sp>
      <p:sp>
        <p:nvSpPr>
          <p:cNvPr id="165960" name="Line 56"/>
          <p:cNvSpPr>
            <a:spLocks noChangeShapeType="1"/>
          </p:cNvSpPr>
          <p:nvPr/>
        </p:nvSpPr>
        <p:spPr bwMode="auto">
          <a:xfrm>
            <a:off x="3325813" y="2216150"/>
            <a:ext cx="20637" cy="0"/>
          </a:xfrm>
          <a:prstGeom prst="line">
            <a:avLst/>
          </a:prstGeom>
          <a:noFill/>
          <a:ln w="0">
            <a:solidFill>
              <a:srgbClr val="000000"/>
            </a:solidFill>
            <a:round/>
            <a:headEnd/>
            <a:tailEnd/>
          </a:ln>
        </p:spPr>
        <p:txBody>
          <a:bodyPr/>
          <a:lstStyle/>
          <a:p>
            <a:endParaRPr lang="en-US"/>
          </a:p>
        </p:txBody>
      </p:sp>
      <p:sp>
        <p:nvSpPr>
          <p:cNvPr id="165961" name="Line 57"/>
          <p:cNvSpPr>
            <a:spLocks noChangeShapeType="1"/>
          </p:cNvSpPr>
          <p:nvPr/>
        </p:nvSpPr>
        <p:spPr bwMode="auto">
          <a:xfrm flipH="1">
            <a:off x="4846638" y="2216150"/>
            <a:ext cx="19050" cy="0"/>
          </a:xfrm>
          <a:prstGeom prst="line">
            <a:avLst/>
          </a:prstGeom>
          <a:noFill/>
          <a:ln w="0">
            <a:solidFill>
              <a:srgbClr val="000000"/>
            </a:solidFill>
            <a:round/>
            <a:headEnd/>
            <a:tailEnd/>
          </a:ln>
        </p:spPr>
        <p:txBody>
          <a:bodyPr/>
          <a:lstStyle/>
          <a:p>
            <a:endParaRPr lang="en-US"/>
          </a:p>
        </p:txBody>
      </p:sp>
      <p:sp>
        <p:nvSpPr>
          <p:cNvPr id="165962" name="Rectangle 58"/>
          <p:cNvSpPr>
            <a:spLocks noChangeArrowheads="1"/>
          </p:cNvSpPr>
          <p:nvPr/>
        </p:nvSpPr>
        <p:spPr bwMode="auto">
          <a:xfrm>
            <a:off x="3236913" y="2160588"/>
            <a:ext cx="65087"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5963" name="Line 59"/>
          <p:cNvSpPr>
            <a:spLocks noChangeShapeType="1"/>
          </p:cNvSpPr>
          <p:nvPr/>
        </p:nvSpPr>
        <p:spPr bwMode="auto">
          <a:xfrm>
            <a:off x="3325813" y="1906588"/>
            <a:ext cx="20637" cy="0"/>
          </a:xfrm>
          <a:prstGeom prst="line">
            <a:avLst/>
          </a:prstGeom>
          <a:noFill/>
          <a:ln w="0">
            <a:solidFill>
              <a:srgbClr val="000000"/>
            </a:solidFill>
            <a:round/>
            <a:headEnd/>
            <a:tailEnd/>
          </a:ln>
        </p:spPr>
        <p:txBody>
          <a:bodyPr/>
          <a:lstStyle/>
          <a:p>
            <a:endParaRPr lang="en-US"/>
          </a:p>
        </p:txBody>
      </p:sp>
      <p:sp>
        <p:nvSpPr>
          <p:cNvPr id="165964" name="Line 60"/>
          <p:cNvSpPr>
            <a:spLocks noChangeShapeType="1"/>
          </p:cNvSpPr>
          <p:nvPr/>
        </p:nvSpPr>
        <p:spPr bwMode="auto">
          <a:xfrm flipH="1">
            <a:off x="4846638" y="1906588"/>
            <a:ext cx="19050" cy="0"/>
          </a:xfrm>
          <a:prstGeom prst="line">
            <a:avLst/>
          </a:prstGeom>
          <a:noFill/>
          <a:ln w="0">
            <a:solidFill>
              <a:srgbClr val="000000"/>
            </a:solidFill>
            <a:round/>
            <a:headEnd/>
            <a:tailEnd/>
          </a:ln>
        </p:spPr>
        <p:txBody>
          <a:bodyPr/>
          <a:lstStyle/>
          <a:p>
            <a:endParaRPr lang="en-US"/>
          </a:p>
        </p:txBody>
      </p:sp>
      <p:sp>
        <p:nvSpPr>
          <p:cNvPr id="165965" name="Rectangle 61"/>
          <p:cNvSpPr>
            <a:spLocks noChangeArrowheads="1"/>
          </p:cNvSpPr>
          <p:nvPr/>
        </p:nvSpPr>
        <p:spPr bwMode="auto">
          <a:xfrm>
            <a:off x="3265488" y="1851025"/>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165966" name="Line 62"/>
          <p:cNvSpPr>
            <a:spLocks noChangeShapeType="1"/>
          </p:cNvSpPr>
          <p:nvPr/>
        </p:nvSpPr>
        <p:spPr bwMode="auto">
          <a:xfrm>
            <a:off x="3325813" y="1597025"/>
            <a:ext cx="20637" cy="0"/>
          </a:xfrm>
          <a:prstGeom prst="line">
            <a:avLst/>
          </a:prstGeom>
          <a:noFill/>
          <a:ln w="0">
            <a:solidFill>
              <a:srgbClr val="000000"/>
            </a:solidFill>
            <a:round/>
            <a:headEnd/>
            <a:tailEnd/>
          </a:ln>
        </p:spPr>
        <p:txBody>
          <a:bodyPr/>
          <a:lstStyle/>
          <a:p>
            <a:endParaRPr lang="en-US"/>
          </a:p>
        </p:txBody>
      </p:sp>
      <p:sp>
        <p:nvSpPr>
          <p:cNvPr id="165967" name="Line 63"/>
          <p:cNvSpPr>
            <a:spLocks noChangeShapeType="1"/>
          </p:cNvSpPr>
          <p:nvPr/>
        </p:nvSpPr>
        <p:spPr bwMode="auto">
          <a:xfrm flipH="1">
            <a:off x="4846638" y="1597025"/>
            <a:ext cx="19050" cy="0"/>
          </a:xfrm>
          <a:prstGeom prst="line">
            <a:avLst/>
          </a:prstGeom>
          <a:noFill/>
          <a:ln w="0">
            <a:solidFill>
              <a:srgbClr val="000000"/>
            </a:solidFill>
            <a:round/>
            <a:headEnd/>
            <a:tailEnd/>
          </a:ln>
        </p:spPr>
        <p:txBody>
          <a:bodyPr/>
          <a:lstStyle/>
          <a:p>
            <a:endParaRPr lang="en-US"/>
          </a:p>
        </p:txBody>
      </p:sp>
      <p:sp>
        <p:nvSpPr>
          <p:cNvPr id="165968" name="Rectangle 64"/>
          <p:cNvSpPr>
            <a:spLocks noChangeArrowheads="1"/>
          </p:cNvSpPr>
          <p:nvPr/>
        </p:nvSpPr>
        <p:spPr bwMode="auto">
          <a:xfrm>
            <a:off x="3265488" y="1541463"/>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5969" name="Line 65"/>
          <p:cNvSpPr>
            <a:spLocks noChangeShapeType="1"/>
          </p:cNvSpPr>
          <p:nvPr/>
        </p:nvSpPr>
        <p:spPr bwMode="auto">
          <a:xfrm>
            <a:off x="3325813" y="1287463"/>
            <a:ext cx="20637" cy="0"/>
          </a:xfrm>
          <a:prstGeom prst="line">
            <a:avLst/>
          </a:prstGeom>
          <a:noFill/>
          <a:ln w="0">
            <a:solidFill>
              <a:srgbClr val="000000"/>
            </a:solidFill>
            <a:round/>
            <a:headEnd/>
            <a:tailEnd/>
          </a:ln>
        </p:spPr>
        <p:txBody>
          <a:bodyPr/>
          <a:lstStyle/>
          <a:p>
            <a:endParaRPr lang="en-US"/>
          </a:p>
        </p:txBody>
      </p:sp>
      <p:sp>
        <p:nvSpPr>
          <p:cNvPr id="165970" name="Line 66"/>
          <p:cNvSpPr>
            <a:spLocks noChangeShapeType="1"/>
          </p:cNvSpPr>
          <p:nvPr/>
        </p:nvSpPr>
        <p:spPr bwMode="auto">
          <a:xfrm flipH="1">
            <a:off x="4846638" y="1287463"/>
            <a:ext cx="19050" cy="0"/>
          </a:xfrm>
          <a:prstGeom prst="line">
            <a:avLst/>
          </a:prstGeom>
          <a:noFill/>
          <a:ln w="0">
            <a:solidFill>
              <a:srgbClr val="000000"/>
            </a:solidFill>
            <a:round/>
            <a:headEnd/>
            <a:tailEnd/>
          </a:ln>
        </p:spPr>
        <p:txBody>
          <a:bodyPr/>
          <a:lstStyle/>
          <a:p>
            <a:endParaRPr lang="en-US"/>
          </a:p>
        </p:txBody>
      </p:sp>
      <p:sp>
        <p:nvSpPr>
          <p:cNvPr id="165971" name="Rectangle 67"/>
          <p:cNvSpPr>
            <a:spLocks noChangeArrowheads="1"/>
          </p:cNvSpPr>
          <p:nvPr/>
        </p:nvSpPr>
        <p:spPr bwMode="auto">
          <a:xfrm>
            <a:off x="3224213" y="123190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5972" name="Line 68"/>
          <p:cNvSpPr>
            <a:spLocks noChangeShapeType="1"/>
          </p:cNvSpPr>
          <p:nvPr/>
        </p:nvSpPr>
        <p:spPr bwMode="auto">
          <a:xfrm>
            <a:off x="3325813" y="977900"/>
            <a:ext cx="20637" cy="0"/>
          </a:xfrm>
          <a:prstGeom prst="line">
            <a:avLst/>
          </a:prstGeom>
          <a:noFill/>
          <a:ln w="0">
            <a:solidFill>
              <a:srgbClr val="000000"/>
            </a:solidFill>
            <a:round/>
            <a:headEnd/>
            <a:tailEnd/>
          </a:ln>
        </p:spPr>
        <p:txBody>
          <a:bodyPr/>
          <a:lstStyle/>
          <a:p>
            <a:endParaRPr lang="en-US"/>
          </a:p>
        </p:txBody>
      </p:sp>
      <p:sp>
        <p:nvSpPr>
          <p:cNvPr id="165973" name="Line 69"/>
          <p:cNvSpPr>
            <a:spLocks noChangeShapeType="1"/>
          </p:cNvSpPr>
          <p:nvPr/>
        </p:nvSpPr>
        <p:spPr bwMode="auto">
          <a:xfrm flipH="1">
            <a:off x="4846638" y="977900"/>
            <a:ext cx="19050" cy="0"/>
          </a:xfrm>
          <a:prstGeom prst="line">
            <a:avLst/>
          </a:prstGeom>
          <a:noFill/>
          <a:ln w="0">
            <a:solidFill>
              <a:srgbClr val="000000"/>
            </a:solidFill>
            <a:round/>
            <a:headEnd/>
            <a:tailEnd/>
          </a:ln>
        </p:spPr>
        <p:txBody>
          <a:bodyPr/>
          <a:lstStyle/>
          <a:p>
            <a:endParaRPr lang="en-US"/>
          </a:p>
        </p:txBody>
      </p:sp>
      <p:sp>
        <p:nvSpPr>
          <p:cNvPr id="165974" name="Rectangle 70"/>
          <p:cNvSpPr>
            <a:spLocks noChangeArrowheads="1"/>
          </p:cNvSpPr>
          <p:nvPr/>
        </p:nvSpPr>
        <p:spPr bwMode="auto">
          <a:xfrm>
            <a:off x="3224213" y="923925"/>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15</a:t>
            </a:r>
            <a:endParaRPr lang="en-GB"/>
          </a:p>
        </p:txBody>
      </p:sp>
      <p:sp>
        <p:nvSpPr>
          <p:cNvPr id="165975" name="Line 71"/>
          <p:cNvSpPr>
            <a:spLocks noChangeShapeType="1"/>
          </p:cNvSpPr>
          <p:nvPr/>
        </p:nvSpPr>
        <p:spPr bwMode="auto">
          <a:xfrm>
            <a:off x="3325813" y="668338"/>
            <a:ext cx="20637" cy="0"/>
          </a:xfrm>
          <a:prstGeom prst="line">
            <a:avLst/>
          </a:prstGeom>
          <a:noFill/>
          <a:ln w="0">
            <a:solidFill>
              <a:srgbClr val="000000"/>
            </a:solidFill>
            <a:round/>
            <a:headEnd/>
            <a:tailEnd/>
          </a:ln>
        </p:spPr>
        <p:txBody>
          <a:bodyPr/>
          <a:lstStyle/>
          <a:p>
            <a:endParaRPr lang="en-US"/>
          </a:p>
        </p:txBody>
      </p:sp>
      <p:sp>
        <p:nvSpPr>
          <p:cNvPr id="165976" name="Line 72"/>
          <p:cNvSpPr>
            <a:spLocks noChangeShapeType="1"/>
          </p:cNvSpPr>
          <p:nvPr/>
        </p:nvSpPr>
        <p:spPr bwMode="auto">
          <a:xfrm flipH="1">
            <a:off x="4846638" y="668338"/>
            <a:ext cx="19050" cy="0"/>
          </a:xfrm>
          <a:prstGeom prst="line">
            <a:avLst/>
          </a:prstGeom>
          <a:noFill/>
          <a:ln w="0">
            <a:solidFill>
              <a:srgbClr val="000000"/>
            </a:solidFill>
            <a:round/>
            <a:headEnd/>
            <a:tailEnd/>
          </a:ln>
        </p:spPr>
        <p:txBody>
          <a:bodyPr/>
          <a:lstStyle/>
          <a:p>
            <a:endParaRPr lang="en-US"/>
          </a:p>
        </p:txBody>
      </p:sp>
      <p:sp>
        <p:nvSpPr>
          <p:cNvPr id="165977" name="Rectangle 73"/>
          <p:cNvSpPr>
            <a:spLocks noChangeArrowheads="1"/>
          </p:cNvSpPr>
          <p:nvPr/>
        </p:nvSpPr>
        <p:spPr bwMode="auto">
          <a:xfrm>
            <a:off x="3224213" y="61436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5978" name="Line 74"/>
          <p:cNvSpPr>
            <a:spLocks noChangeShapeType="1"/>
          </p:cNvSpPr>
          <p:nvPr/>
        </p:nvSpPr>
        <p:spPr bwMode="auto">
          <a:xfrm>
            <a:off x="3325813" y="668338"/>
            <a:ext cx="1539875" cy="0"/>
          </a:xfrm>
          <a:prstGeom prst="line">
            <a:avLst/>
          </a:prstGeom>
          <a:noFill/>
          <a:ln w="0">
            <a:solidFill>
              <a:srgbClr val="000000"/>
            </a:solidFill>
            <a:round/>
            <a:headEnd/>
            <a:tailEnd/>
          </a:ln>
        </p:spPr>
        <p:txBody>
          <a:bodyPr/>
          <a:lstStyle/>
          <a:p>
            <a:endParaRPr lang="en-US"/>
          </a:p>
        </p:txBody>
      </p:sp>
      <p:sp>
        <p:nvSpPr>
          <p:cNvPr id="165979" name="Freeform 75"/>
          <p:cNvSpPr>
            <a:spLocks/>
          </p:cNvSpPr>
          <p:nvPr/>
        </p:nvSpPr>
        <p:spPr bwMode="auto">
          <a:xfrm>
            <a:off x="3325813" y="668338"/>
            <a:ext cx="1539875" cy="1547812"/>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5980" name="Line 76"/>
          <p:cNvSpPr>
            <a:spLocks noChangeShapeType="1"/>
          </p:cNvSpPr>
          <p:nvPr/>
        </p:nvSpPr>
        <p:spPr bwMode="auto">
          <a:xfrm flipV="1">
            <a:off x="3325813" y="668338"/>
            <a:ext cx="0" cy="1547812"/>
          </a:xfrm>
          <a:prstGeom prst="line">
            <a:avLst/>
          </a:prstGeom>
          <a:noFill/>
          <a:ln w="0">
            <a:solidFill>
              <a:srgbClr val="000000"/>
            </a:solidFill>
            <a:round/>
            <a:headEnd/>
            <a:tailEnd/>
          </a:ln>
        </p:spPr>
        <p:txBody>
          <a:bodyPr/>
          <a:lstStyle/>
          <a:p>
            <a:endParaRPr lang="en-US"/>
          </a:p>
        </p:txBody>
      </p:sp>
      <p:sp>
        <p:nvSpPr>
          <p:cNvPr id="165981" name="Freeform 77"/>
          <p:cNvSpPr>
            <a:spLocks/>
          </p:cNvSpPr>
          <p:nvPr/>
        </p:nvSpPr>
        <p:spPr bwMode="auto">
          <a:xfrm>
            <a:off x="3325813" y="1157288"/>
            <a:ext cx="1539875" cy="762000"/>
          </a:xfrm>
          <a:custGeom>
            <a:avLst/>
            <a:gdLst>
              <a:gd name="T0" fmla="*/ 42843452 w 970"/>
              <a:gd name="T1" fmla="*/ 1134070421 h 480"/>
              <a:gd name="T2" fmla="*/ 118448157 w 970"/>
              <a:gd name="T3" fmla="*/ 1209675089 h 480"/>
              <a:gd name="T4" fmla="*/ 194052826 w 970"/>
              <a:gd name="T5" fmla="*/ 1199594467 h 480"/>
              <a:gd name="T6" fmla="*/ 272176906 w 970"/>
              <a:gd name="T7" fmla="*/ 1189513844 h 480"/>
              <a:gd name="T8" fmla="*/ 357862197 w 970"/>
              <a:gd name="T9" fmla="*/ 1199594467 h 480"/>
              <a:gd name="T10" fmla="*/ 433466964 w 970"/>
              <a:gd name="T11" fmla="*/ 1189513844 h 480"/>
              <a:gd name="T12" fmla="*/ 509071633 w 970"/>
              <a:gd name="T13" fmla="*/ 1176913860 h 480"/>
              <a:gd name="T14" fmla="*/ 584676301 w 970"/>
              <a:gd name="T15" fmla="*/ 1176913860 h 480"/>
              <a:gd name="T16" fmla="*/ 660280970 w 970"/>
              <a:gd name="T17" fmla="*/ 1144151043 h 480"/>
              <a:gd name="T18" fmla="*/ 735885638 w 970"/>
              <a:gd name="T19" fmla="*/ 1101309192 h 480"/>
              <a:gd name="T20" fmla="*/ 821570929 w 970"/>
              <a:gd name="T21" fmla="*/ 1003022329 h 480"/>
              <a:gd name="T22" fmla="*/ 899696745 w 970"/>
              <a:gd name="T23" fmla="*/ 753527519 h 480"/>
              <a:gd name="T24" fmla="*/ 975301414 w 970"/>
              <a:gd name="T25" fmla="*/ 360383145 h 480"/>
              <a:gd name="T26" fmla="*/ 1050906082 w 970"/>
              <a:gd name="T27" fmla="*/ 0 h 480"/>
              <a:gd name="T28" fmla="*/ 1126510751 w 970"/>
              <a:gd name="T29" fmla="*/ 567036004 h 480"/>
              <a:gd name="T30" fmla="*/ 1202115419 w 970"/>
              <a:gd name="T31" fmla="*/ 1078626998 h 480"/>
              <a:gd name="T32" fmla="*/ 1277718500 w 970"/>
              <a:gd name="T33" fmla="*/ 1144151043 h 480"/>
              <a:gd name="T34" fmla="*/ 1363405379 w 970"/>
              <a:gd name="T35" fmla="*/ 1111389814 h 480"/>
              <a:gd name="T36" fmla="*/ 1439010047 w 970"/>
              <a:gd name="T37" fmla="*/ 1045865768 h 480"/>
              <a:gd name="T38" fmla="*/ 1514614716 w 970"/>
              <a:gd name="T39" fmla="*/ 960180478 h 480"/>
              <a:gd name="T40" fmla="*/ 1590219384 w 970"/>
              <a:gd name="T41" fmla="*/ 730845325 h 480"/>
              <a:gd name="T42" fmla="*/ 1665824449 w 970"/>
              <a:gd name="T43" fmla="*/ 458668519 h 480"/>
              <a:gd name="T44" fmla="*/ 1741429118 w 970"/>
              <a:gd name="T45" fmla="*/ 249496298 h 480"/>
              <a:gd name="T46" fmla="*/ 1817033786 w 970"/>
              <a:gd name="T47" fmla="*/ 468749142 h 480"/>
              <a:gd name="T48" fmla="*/ 1905238439 w 970"/>
              <a:gd name="T49" fmla="*/ 861893615 h 480"/>
              <a:gd name="T50" fmla="*/ 1980843108 w 970"/>
              <a:gd name="T51" fmla="*/ 980341723 h 480"/>
              <a:gd name="T52" fmla="*/ 2056447776 w 970"/>
              <a:gd name="T53" fmla="*/ 960180478 h 480"/>
              <a:gd name="T54" fmla="*/ 2132052445 w 970"/>
              <a:gd name="T55" fmla="*/ 871974238 h 480"/>
              <a:gd name="T56" fmla="*/ 2147483647 w 970"/>
              <a:gd name="T57" fmla="*/ 708164718 h 480"/>
              <a:gd name="T58" fmla="*/ 2147483647 w 970"/>
              <a:gd name="T59" fmla="*/ 478829764 h 480"/>
              <a:gd name="T60" fmla="*/ 2147483647 w 970"/>
              <a:gd name="T61" fmla="*/ 347781573 h 480"/>
              <a:gd name="T62" fmla="*/ 2147483647 w 970"/>
              <a:gd name="T63" fmla="*/ 534273188 h 4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480"/>
              <a:gd name="T98" fmla="*/ 970 w 970"/>
              <a:gd name="T99" fmla="*/ 480 h 4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480">
                <a:moveTo>
                  <a:pt x="0" y="437"/>
                </a:moveTo>
                <a:lnTo>
                  <a:pt x="17" y="450"/>
                </a:lnTo>
                <a:lnTo>
                  <a:pt x="35" y="467"/>
                </a:lnTo>
                <a:lnTo>
                  <a:pt x="47" y="480"/>
                </a:lnTo>
                <a:lnTo>
                  <a:pt x="65" y="480"/>
                </a:lnTo>
                <a:lnTo>
                  <a:pt x="77" y="476"/>
                </a:lnTo>
                <a:lnTo>
                  <a:pt x="95" y="476"/>
                </a:lnTo>
                <a:lnTo>
                  <a:pt x="108" y="472"/>
                </a:lnTo>
                <a:lnTo>
                  <a:pt x="125" y="472"/>
                </a:lnTo>
                <a:lnTo>
                  <a:pt x="142" y="476"/>
                </a:lnTo>
                <a:lnTo>
                  <a:pt x="155" y="476"/>
                </a:lnTo>
                <a:lnTo>
                  <a:pt x="172" y="472"/>
                </a:lnTo>
                <a:lnTo>
                  <a:pt x="185" y="467"/>
                </a:lnTo>
                <a:lnTo>
                  <a:pt x="202" y="467"/>
                </a:lnTo>
                <a:lnTo>
                  <a:pt x="215" y="467"/>
                </a:lnTo>
                <a:lnTo>
                  <a:pt x="232" y="467"/>
                </a:lnTo>
                <a:lnTo>
                  <a:pt x="249" y="459"/>
                </a:lnTo>
                <a:lnTo>
                  <a:pt x="262" y="454"/>
                </a:lnTo>
                <a:lnTo>
                  <a:pt x="279" y="450"/>
                </a:lnTo>
                <a:lnTo>
                  <a:pt x="292" y="437"/>
                </a:lnTo>
                <a:lnTo>
                  <a:pt x="309" y="420"/>
                </a:lnTo>
                <a:lnTo>
                  <a:pt x="326" y="398"/>
                </a:lnTo>
                <a:lnTo>
                  <a:pt x="339" y="355"/>
                </a:lnTo>
                <a:lnTo>
                  <a:pt x="357" y="299"/>
                </a:lnTo>
                <a:lnTo>
                  <a:pt x="369" y="229"/>
                </a:lnTo>
                <a:lnTo>
                  <a:pt x="387" y="143"/>
                </a:lnTo>
                <a:lnTo>
                  <a:pt x="399" y="52"/>
                </a:lnTo>
                <a:lnTo>
                  <a:pt x="417" y="0"/>
                </a:lnTo>
                <a:lnTo>
                  <a:pt x="434" y="65"/>
                </a:lnTo>
                <a:lnTo>
                  <a:pt x="447" y="225"/>
                </a:lnTo>
                <a:lnTo>
                  <a:pt x="464" y="364"/>
                </a:lnTo>
                <a:lnTo>
                  <a:pt x="477" y="428"/>
                </a:lnTo>
                <a:lnTo>
                  <a:pt x="494" y="450"/>
                </a:lnTo>
                <a:lnTo>
                  <a:pt x="507" y="454"/>
                </a:lnTo>
                <a:lnTo>
                  <a:pt x="524" y="450"/>
                </a:lnTo>
                <a:lnTo>
                  <a:pt x="541" y="441"/>
                </a:lnTo>
                <a:lnTo>
                  <a:pt x="554" y="424"/>
                </a:lnTo>
                <a:lnTo>
                  <a:pt x="571" y="415"/>
                </a:lnTo>
                <a:lnTo>
                  <a:pt x="584" y="402"/>
                </a:lnTo>
                <a:lnTo>
                  <a:pt x="601" y="381"/>
                </a:lnTo>
                <a:lnTo>
                  <a:pt x="614" y="342"/>
                </a:lnTo>
                <a:lnTo>
                  <a:pt x="631" y="290"/>
                </a:lnTo>
                <a:lnTo>
                  <a:pt x="648" y="238"/>
                </a:lnTo>
                <a:lnTo>
                  <a:pt x="661" y="182"/>
                </a:lnTo>
                <a:lnTo>
                  <a:pt x="679" y="125"/>
                </a:lnTo>
                <a:lnTo>
                  <a:pt x="691" y="99"/>
                </a:lnTo>
                <a:lnTo>
                  <a:pt x="709" y="117"/>
                </a:lnTo>
                <a:lnTo>
                  <a:pt x="721" y="186"/>
                </a:lnTo>
                <a:lnTo>
                  <a:pt x="739" y="273"/>
                </a:lnTo>
                <a:lnTo>
                  <a:pt x="756" y="342"/>
                </a:lnTo>
                <a:lnTo>
                  <a:pt x="769" y="376"/>
                </a:lnTo>
                <a:lnTo>
                  <a:pt x="786" y="389"/>
                </a:lnTo>
                <a:lnTo>
                  <a:pt x="799" y="385"/>
                </a:lnTo>
                <a:lnTo>
                  <a:pt x="816" y="381"/>
                </a:lnTo>
                <a:lnTo>
                  <a:pt x="829" y="372"/>
                </a:lnTo>
                <a:lnTo>
                  <a:pt x="846" y="346"/>
                </a:lnTo>
                <a:lnTo>
                  <a:pt x="863" y="316"/>
                </a:lnTo>
                <a:lnTo>
                  <a:pt x="876" y="281"/>
                </a:lnTo>
                <a:lnTo>
                  <a:pt x="893" y="238"/>
                </a:lnTo>
                <a:lnTo>
                  <a:pt x="906" y="190"/>
                </a:lnTo>
                <a:lnTo>
                  <a:pt x="923" y="151"/>
                </a:lnTo>
                <a:lnTo>
                  <a:pt x="936" y="138"/>
                </a:lnTo>
                <a:lnTo>
                  <a:pt x="953" y="164"/>
                </a:lnTo>
                <a:lnTo>
                  <a:pt x="970" y="212"/>
                </a:lnTo>
              </a:path>
            </a:pathLst>
          </a:custGeom>
          <a:noFill/>
          <a:ln w="0">
            <a:solidFill>
              <a:srgbClr val="000000"/>
            </a:solidFill>
            <a:prstDash val="sysDot"/>
            <a:round/>
            <a:headEnd/>
            <a:tailEnd/>
          </a:ln>
        </p:spPr>
        <p:txBody>
          <a:bodyPr/>
          <a:lstStyle/>
          <a:p>
            <a:endParaRPr lang="en-US"/>
          </a:p>
        </p:txBody>
      </p:sp>
      <p:sp>
        <p:nvSpPr>
          <p:cNvPr id="165982" name="Freeform 78"/>
          <p:cNvSpPr>
            <a:spLocks/>
          </p:cNvSpPr>
          <p:nvPr/>
        </p:nvSpPr>
        <p:spPr bwMode="auto">
          <a:xfrm>
            <a:off x="3325813" y="758825"/>
            <a:ext cx="1539875" cy="1133475"/>
          </a:xfrm>
          <a:custGeom>
            <a:avLst/>
            <a:gdLst>
              <a:gd name="T0" fmla="*/ 42843452 w 970"/>
              <a:gd name="T1" fmla="*/ 1635582038 h 714"/>
              <a:gd name="T2" fmla="*/ 118448157 w 970"/>
              <a:gd name="T3" fmla="*/ 1658262642 h 714"/>
              <a:gd name="T4" fmla="*/ 194052826 w 970"/>
              <a:gd name="T5" fmla="*/ 1658262642 h 714"/>
              <a:gd name="T6" fmla="*/ 272176906 w 970"/>
              <a:gd name="T7" fmla="*/ 1668343661 h 714"/>
              <a:gd name="T8" fmla="*/ 357862197 w 970"/>
              <a:gd name="T9" fmla="*/ 1691025853 h 714"/>
              <a:gd name="T10" fmla="*/ 433466964 w 970"/>
              <a:gd name="T11" fmla="*/ 1723787079 h 714"/>
              <a:gd name="T12" fmla="*/ 509071633 w 970"/>
              <a:gd name="T13" fmla="*/ 1766630515 h 714"/>
              <a:gd name="T14" fmla="*/ 584676301 w 970"/>
              <a:gd name="T15" fmla="*/ 1766630515 h 714"/>
              <a:gd name="T16" fmla="*/ 660280970 w 970"/>
              <a:gd name="T17" fmla="*/ 1776711136 h 714"/>
              <a:gd name="T18" fmla="*/ 735885638 w 970"/>
              <a:gd name="T19" fmla="*/ 1799391741 h 714"/>
              <a:gd name="T20" fmla="*/ 821570929 w 970"/>
              <a:gd name="T21" fmla="*/ 1789311119 h 714"/>
              <a:gd name="T22" fmla="*/ 899696745 w 970"/>
              <a:gd name="T23" fmla="*/ 1733867701 h 714"/>
              <a:gd name="T24" fmla="*/ 975301414 w 970"/>
              <a:gd name="T25" fmla="*/ 1494453336 h 714"/>
              <a:gd name="T26" fmla="*/ 1050906082 w 970"/>
              <a:gd name="T27" fmla="*/ 730845261 h 714"/>
              <a:gd name="T28" fmla="*/ 1126510751 w 970"/>
              <a:gd name="T29" fmla="*/ 0 h 714"/>
              <a:gd name="T30" fmla="*/ 1202115419 w 970"/>
              <a:gd name="T31" fmla="*/ 315018729 h 714"/>
              <a:gd name="T32" fmla="*/ 1277718500 w 970"/>
              <a:gd name="T33" fmla="*/ 730845261 h 714"/>
              <a:gd name="T34" fmla="*/ 1363405379 w 970"/>
              <a:gd name="T35" fmla="*/ 1013102863 h 714"/>
              <a:gd name="T36" fmla="*/ 1439010047 w 970"/>
              <a:gd name="T37" fmla="*/ 1222274966 h 714"/>
              <a:gd name="T38" fmla="*/ 1514614716 w 970"/>
              <a:gd name="T39" fmla="*/ 1386085860 h 714"/>
              <a:gd name="T40" fmla="*/ 1590219384 w 970"/>
              <a:gd name="T41" fmla="*/ 1406247104 h 714"/>
              <a:gd name="T42" fmla="*/ 1665824449 w 970"/>
              <a:gd name="T43" fmla="*/ 1265118402 h 714"/>
              <a:gd name="T44" fmla="*/ 1741429118 w 970"/>
              <a:gd name="T45" fmla="*/ 806449923 h 714"/>
              <a:gd name="T46" fmla="*/ 1817033786 w 970"/>
              <a:gd name="T47" fmla="*/ 294857486 h 714"/>
              <a:gd name="T48" fmla="*/ 1905238439 w 970"/>
              <a:gd name="T49" fmla="*/ 337700921 h 714"/>
              <a:gd name="T50" fmla="*/ 1980843108 w 970"/>
              <a:gd name="T51" fmla="*/ 655240599 h 714"/>
              <a:gd name="T52" fmla="*/ 2056447776 w 970"/>
              <a:gd name="T53" fmla="*/ 904735388 h 714"/>
              <a:gd name="T54" fmla="*/ 2132052445 w 970"/>
              <a:gd name="T55" fmla="*/ 1078626903 h 714"/>
              <a:gd name="T56" fmla="*/ 2147483647 w 970"/>
              <a:gd name="T57" fmla="*/ 1144150943 h 714"/>
              <a:gd name="T58" fmla="*/ 2147483647 w 970"/>
              <a:gd name="T59" fmla="*/ 1078626903 h 714"/>
              <a:gd name="T60" fmla="*/ 2147483647 w 970"/>
              <a:gd name="T61" fmla="*/ 783769318 h 714"/>
              <a:gd name="T62" fmla="*/ 2147483647 w 970"/>
              <a:gd name="T63" fmla="*/ 458668479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714"/>
              <a:gd name="T98" fmla="*/ 970 w 970"/>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714">
                <a:moveTo>
                  <a:pt x="0" y="645"/>
                </a:moveTo>
                <a:lnTo>
                  <a:pt x="17" y="649"/>
                </a:lnTo>
                <a:lnTo>
                  <a:pt x="35" y="653"/>
                </a:lnTo>
                <a:lnTo>
                  <a:pt x="47" y="658"/>
                </a:lnTo>
                <a:lnTo>
                  <a:pt x="65" y="658"/>
                </a:lnTo>
                <a:lnTo>
                  <a:pt x="77" y="658"/>
                </a:lnTo>
                <a:lnTo>
                  <a:pt x="95" y="658"/>
                </a:lnTo>
                <a:lnTo>
                  <a:pt x="108" y="662"/>
                </a:lnTo>
                <a:lnTo>
                  <a:pt x="125" y="666"/>
                </a:lnTo>
                <a:lnTo>
                  <a:pt x="142" y="671"/>
                </a:lnTo>
                <a:lnTo>
                  <a:pt x="155" y="675"/>
                </a:lnTo>
                <a:lnTo>
                  <a:pt x="172" y="684"/>
                </a:lnTo>
                <a:lnTo>
                  <a:pt x="185" y="692"/>
                </a:lnTo>
                <a:lnTo>
                  <a:pt x="202" y="701"/>
                </a:lnTo>
                <a:lnTo>
                  <a:pt x="215" y="701"/>
                </a:lnTo>
                <a:lnTo>
                  <a:pt x="232" y="701"/>
                </a:lnTo>
                <a:lnTo>
                  <a:pt x="249" y="701"/>
                </a:lnTo>
                <a:lnTo>
                  <a:pt x="262" y="705"/>
                </a:lnTo>
                <a:lnTo>
                  <a:pt x="279" y="710"/>
                </a:lnTo>
                <a:lnTo>
                  <a:pt x="292" y="714"/>
                </a:lnTo>
                <a:lnTo>
                  <a:pt x="309" y="714"/>
                </a:lnTo>
                <a:lnTo>
                  <a:pt x="326" y="710"/>
                </a:lnTo>
                <a:lnTo>
                  <a:pt x="339" y="701"/>
                </a:lnTo>
                <a:lnTo>
                  <a:pt x="357" y="688"/>
                </a:lnTo>
                <a:lnTo>
                  <a:pt x="369" y="653"/>
                </a:lnTo>
                <a:lnTo>
                  <a:pt x="387" y="593"/>
                </a:lnTo>
                <a:lnTo>
                  <a:pt x="399" y="472"/>
                </a:lnTo>
                <a:lnTo>
                  <a:pt x="417" y="290"/>
                </a:lnTo>
                <a:lnTo>
                  <a:pt x="434" y="95"/>
                </a:lnTo>
                <a:lnTo>
                  <a:pt x="447" y="0"/>
                </a:lnTo>
                <a:lnTo>
                  <a:pt x="464" y="34"/>
                </a:lnTo>
                <a:lnTo>
                  <a:pt x="477" y="125"/>
                </a:lnTo>
                <a:lnTo>
                  <a:pt x="494" y="221"/>
                </a:lnTo>
                <a:lnTo>
                  <a:pt x="507" y="290"/>
                </a:lnTo>
                <a:lnTo>
                  <a:pt x="524" y="350"/>
                </a:lnTo>
                <a:lnTo>
                  <a:pt x="541" y="402"/>
                </a:lnTo>
                <a:lnTo>
                  <a:pt x="554" y="450"/>
                </a:lnTo>
                <a:lnTo>
                  <a:pt x="571" y="485"/>
                </a:lnTo>
                <a:lnTo>
                  <a:pt x="584" y="524"/>
                </a:lnTo>
                <a:lnTo>
                  <a:pt x="601" y="550"/>
                </a:lnTo>
                <a:lnTo>
                  <a:pt x="614" y="554"/>
                </a:lnTo>
                <a:lnTo>
                  <a:pt x="631" y="558"/>
                </a:lnTo>
                <a:lnTo>
                  <a:pt x="648" y="545"/>
                </a:lnTo>
                <a:lnTo>
                  <a:pt x="661" y="502"/>
                </a:lnTo>
                <a:lnTo>
                  <a:pt x="679" y="428"/>
                </a:lnTo>
                <a:lnTo>
                  <a:pt x="691" y="320"/>
                </a:lnTo>
                <a:lnTo>
                  <a:pt x="709" y="203"/>
                </a:lnTo>
                <a:lnTo>
                  <a:pt x="721" y="117"/>
                </a:lnTo>
                <a:lnTo>
                  <a:pt x="739" y="95"/>
                </a:lnTo>
                <a:lnTo>
                  <a:pt x="756" y="134"/>
                </a:lnTo>
                <a:lnTo>
                  <a:pt x="769" y="195"/>
                </a:lnTo>
                <a:lnTo>
                  <a:pt x="786" y="260"/>
                </a:lnTo>
                <a:lnTo>
                  <a:pt x="799" y="311"/>
                </a:lnTo>
                <a:lnTo>
                  <a:pt x="816" y="359"/>
                </a:lnTo>
                <a:lnTo>
                  <a:pt x="829" y="398"/>
                </a:lnTo>
                <a:lnTo>
                  <a:pt x="846" y="428"/>
                </a:lnTo>
                <a:lnTo>
                  <a:pt x="863" y="450"/>
                </a:lnTo>
                <a:lnTo>
                  <a:pt x="876" y="454"/>
                </a:lnTo>
                <a:lnTo>
                  <a:pt x="893" y="454"/>
                </a:lnTo>
                <a:lnTo>
                  <a:pt x="906" y="428"/>
                </a:lnTo>
                <a:lnTo>
                  <a:pt x="923" y="381"/>
                </a:lnTo>
                <a:lnTo>
                  <a:pt x="936" y="311"/>
                </a:lnTo>
                <a:lnTo>
                  <a:pt x="953" y="234"/>
                </a:lnTo>
                <a:lnTo>
                  <a:pt x="970" y="182"/>
                </a:lnTo>
              </a:path>
            </a:pathLst>
          </a:custGeom>
          <a:noFill/>
          <a:ln w="0">
            <a:solidFill>
              <a:srgbClr val="000000"/>
            </a:solidFill>
            <a:prstDash val="sysDot"/>
            <a:round/>
            <a:headEnd/>
            <a:tailEnd/>
          </a:ln>
        </p:spPr>
        <p:txBody>
          <a:bodyPr/>
          <a:lstStyle/>
          <a:p>
            <a:endParaRPr lang="en-US"/>
          </a:p>
        </p:txBody>
      </p:sp>
      <p:sp>
        <p:nvSpPr>
          <p:cNvPr id="165983" name="Freeform 79"/>
          <p:cNvSpPr>
            <a:spLocks/>
          </p:cNvSpPr>
          <p:nvPr/>
        </p:nvSpPr>
        <p:spPr bwMode="auto">
          <a:xfrm>
            <a:off x="3325813" y="1844675"/>
            <a:ext cx="1539875" cy="82550"/>
          </a:xfrm>
          <a:custGeom>
            <a:avLst/>
            <a:gdLst>
              <a:gd name="T0" fmla="*/ 42843452 w 970"/>
              <a:gd name="T1" fmla="*/ 98286883 h 52"/>
              <a:gd name="T2" fmla="*/ 118448157 w 970"/>
              <a:gd name="T3" fmla="*/ 98286883 h 52"/>
              <a:gd name="T4" fmla="*/ 194052826 w 970"/>
              <a:gd name="T5" fmla="*/ 98286883 h 52"/>
              <a:gd name="T6" fmla="*/ 272176906 w 970"/>
              <a:gd name="T7" fmla="*/ 98286883 h 52"/>
              <a:gd name="T8" fmla="*/ 357862197 w 970"/>
              <a:gd name="T9" fmla="*/ 98286883 h 52"/>
              <a:gd name="T10" fmla="*/ 433466964 w 970"/>
              <a:gd name="T11" fmla="*/ 98286883 h 52"/>
              <a:gd name="T12" fmla="*/ 509071633 w 970"/>
              <a:gd name="T13" fmla="*/ 98286883 h 52"/>
              <a:gd name="T14" fmla="*/ 584676301 w 970"/>
              <a:gd name="T15" fmla="*/ 108367530 h 52"/>
              <a:gd name="T16" fmla="*/ 660280970 w 970"/>
              <a:gd name="T17" fmla="*/ 98286883 h 52"/>
              <a:gd name="T18" fmla="*/ 735885638 w 970"/>
              <a:gd name="T19" fmla="*/ 108367530 h 52"/>
              <a:gd name="T20" fmla="*/ 821570929 w 970"/>
              <a:gd name="T21" fmla="*/ 118448152 h 52"/>
              <a:gd name="T22" fmla="*/ 899696745 w 970"/>
              <a:gd name="T23" fmla="*/ 98286883 h 52"/>
              <a:gd name="T24" fmla="*/ 975301414 w 970"/>
              <a:gd name="T25" fmla="*/ 0 h 52"/>
              <a:gd name="T26" fmla="*/ 1050906082 w 970"/>
              <a:gd name="T27" fmla="*/ 75604690 h 52"/>
              <a:gd name="T28" fmla="*/ 1126510751 w 970"/>
              <a:gd name="T29" fmla="*/ 108367530 h 52"/>
              <a:gd name="T30" fmla="*/ 1202115419 w 970"/>
              <a:gd name="T31" fmla="*/ 85685312 h 52"/>
              <a:gd name="T32" fmla="*/ 1277718500 w 970"/>
              <a:gd name="T33" fmla="*/ 98286883 h 52"/>
              <a:gd name="T34" fmla="*/ 1363405379 w 970"/>
              <a:gd name="T35" fmla="*/ 98286883 h 52"/>
              <a:gd name="T36" fmla="*/ 1439010047 w 970"/>
              <a:gd name="T37" fmla="*/ 98286883 h 52"/>
              <a:gd name="T38" fmla="*/ 1514614716 w 970"/>
              <a:gd name="T39" fmla="*/ 108367530 h 52"/>
              <a:gd name="T40" fmla="*/ 1590219384 w 970"/>
              <a:gd name="T41" fmla="*/ 75604690 h 52"/>
              <a:gd name="T42" fmla="*/ 1665824449 w 970"/>
              <a:gd name="T43" fmla="*/ 75604690 h 52"/>
              <a:gd name="T44" fmla="*/ 1741429118 w 970"/>
              <a:gd name="T45" fmla="*/ 85685312 h 52"/>
              <a:gd name="T46" fmla="*/ 1817033786 w 970"/>
              <a:gd name="T47" fmla="*/ 98286883 h 52"/>
              <a:gd name="T48" fmla="*/ 1905238439 w 970"/>
              <a:gd name="T49" fmla="*/ 98286883 h 52"/>
              <a:gd name="T50" fmla="*/ 1980843108 w 970"/>
              <a:gd name="T51" fmla="*/ 98286883 h 52"/>
              <a:gd name="T52" fmla="*/ 2056447776 w 970"/>
              <a:gd name="T53" fmla="*/ 98286883 h 52"/>
              <a:gd name="T54" fmla="*/ 2132052445 w 970"/>
              <a:gd name="T55" fmla="*/ 98286883 h 52"/>
              <a:gd name="T56" fmla="*/ 2147483647 w 970"/>
              <a:gd name="T57" fmla="*/ 98286883 h 52"/>
              <a:gd name="T58" fmla="*/ 2147483647 w 970"/>
              <a:gd name="T59" fmla="*/ 98286883 h 52"/>
              <a:gd name="T60" fmla="*/ 2147483647 w 970"/>
              <a:gd name="T61" fmla="*/ 85685312 h 52"/>
              <a:gd name="T62" fmla="*/ 2147483647 w 970"/>
              <a:gd name="T63" fmla="*/ 131048136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2"/>
              <a:gd name="T98" fmla="*/ 970 w 970"/>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2">
                <a:moveTo>
                  <a:pt x="0" y="34"/>
                </a:moveTo>
                <a:lnTo>
                  <a:pt x="17" y="39"/>
                </a:lnTo>
                <a:lnTo>
                  <a:pt x="35" y="43"/>
                </a:lnTo>
                <a:lnTo>
                  <a:pt x="47" y="39"/>
                </a:lnTo>
                <a:lnTo>
                  <a:pt x="65" y="39"/>
                </a:lnTo>
                <a:lnTo>
                  <a:pt x="77" y="39"/>
                </a:lnTo>
                <a:lnTo>
                  <a:pt x="95" y="39"/>
                </a:lnTo>
                <a:lnTo>
                  <a:pt x="108" y="39"/>
                </a:lnTo>
                <a:lnTo>
                  <a:pt x="125" y="39"/>
                </a:lnTo>
                <a:lnTo>
                  <a:pt x="142" y="39"/>
                </a:lnTo>
                <a:lnTo>
                  <a:pt x="155" y="43"/>
                </a:lnTo>
                <a:lnTo>
                  <a:pt x="172" y="39"/>
                </a:lnTo>
                <a:lnTo>
                  <a:pt x="185" y="34"/>
                </a:lnTo>
                <a:lnTo>
                  <a:pt x="202" y="39"/>
                </a:lnTo>
                <a:lnTo>
                  <a:pt x="215" y="43"/>
                </a:lnTo>
                <a:lnTo>
                  <a:pt x="232" y="43"/>
                </a:lnTo>
                <a:lnTo>
                  <a:pt x="249" y="39"/>
                </a:lnTo>
                <a:lnTo>
                  <a:pt x="262" y="39"/>
                </a:lnTo>
                <a:lnTo>
                  <a:pt x="279" y="43"/>
                </a:lnTo>
                <a:lnTo>
                  <a:pt x="292" y="43"/>
                </a:lnTo>
                <a:lnTo>
                  <a:pt x="309" y="43"/>
                </a:lnTo>
                <a:lnTo>
                  <a:pt x="326" y="47"/>
                </a:lnTo>
                <a:lnTo>
                  <a:pt x="339" y="43"/>
                </a:lnTo>
                <a:lnTo>
                  <a:pt x="357" y="39"/>
                </a:lnTo>
                <a:lnTo>
                  <a:pt x="369" y="21"/>
                </a:lnTo>
                <a:lnTo>
                  <a:pt x="387" y="0"/>
                </a:lnTo>
                <a:lnTo>
                  <a:pt x="399" y="0"/>
                </a:lnTo>
                <a:lnTo>
                  <a:pt x="417" y="30"/>
                </a:lnTo>
                <a:lnTo>
                  <a:pt x="434" y="39"/>
                </a:lnTo>
                <a:lnTo>
                  <a:pt x="447" y="43"/>
                </a:lnTo>
                <a:lnTo>
                  <a:pt x="464" y="39"/>
                </a:lnTo>
                <a:lnTo>
                  <a:pt x="477" y="34"/>
                </a:lnTo>
                <a:lnTo>
                  <a:pt x="494" y="34"/>
                </a:lnTo>
                <a:lnTo>
                  <a:pt x="507" y="39"/>
                </a:lnTo>
                <a:lnTo>
                  <a:pt x="524" y="39"/>
                </a:lnTo>
                <a:lnTo>
                  <a:pt x="541" y="39"/>
                </a:lnTo>
                <a:lnTo>
                  <a:pt x="554" y="39"/>
                </a:lnTo>
                <a:lnTo>
                  <a:pt x="571" y="39"/>
                </a:lnTo>
                <a:lnTo>
                  <a:pt x="584" y="43"/>
                </a:lnTo>
                <a:lnTo>
                  <a:pt x="601" y="43"/>
                </a:lnTo>
                <a:lnTo>
                  <a:pt x="614" y="39"/>
                </a:lnTo>
                <a:lnTo>
                  <a:pt x="631" y="30"/>
                </a:lnTo>
                <a:lnTo>
                  <a:pt x="648" y="26"/>
                </a:lnTo>
                <a:lnTo>
                  <a:pt x="661" y="30"/>
                </a:lnTo>
                <a:lnTo>
                  <a:pt x="679" y="39"/>
                </a:lnTo>
                <a:lnTo>
                  <a:pt x="691" y="34"/>
                </a:lnTo>
                <a:lnTo>
                  <a:pt x="709" y="39"/>
                </a:lnTo>
                <a:lnTo>
                  <a:pt x="721" y="39"/>
                </a:lnTo>
                <a:lnTo>
                  <a:pt x="739" y="39"/>
                </a:lnTo>
                <a:lnTo>
                  <a:pt x="756" y="39"/>
                </a:lnTo>
                <a:lnTo>
                  <a:pt x="769" y="39"/>
                </a:lnTo>
                <a:lnTo>
                  <a:pt x="786" y="39"/>
                </a:lnTo>
                <a:lnTo>
                  <a:pt x="799" y="39"/>
                </a:lnTo>
                <a:lnTo>
                  <a:pt x="816" y="39"/>
                </a:lnTo>
                <a:lnTo>
                  <a:pt x="829" y="43"/>
                </a:lnTo>
                <a:lnTo>
                  <a:pt x="846" y="39"/>
                </a:lnTo>
                <a:lnTo>
                  <a:pt x="863" y="34"/>
                </a:lnTo>
                <a:lnTo>
                  <a:pt x="876" y="39"/>
                </a:lnTo>
                <a:lnTo>
                  <a:pt x="893" y="39"/>
                </a:lnTo>
                <a:lnTo>
                  <a:pt x="906" y="39"/>
                </a:lnTo>
                <a:lnTo>
                  <a:pt x="923" y="39"/>
                </a:lnTo>
                <a:lnTo>
                  <a:pt x="936" y="34"/>
                </a:lnTo>
                <a:lnTo>
                  <a:pt x="953" y="34"/>
                </a:lnTo>
                <a:lnTo>
                  <a:pt x="970" y="52"/>
                </a:lnTo>
              </a:path>
            </a:pathLst>
          </a:custGeom>
          <a:noFill/>
          <a:ln w="0">
            <a:solidFill>
              <a:srgbClr val="FF0000"/>
            </a:solidFill>
            <a:prstDash val="sysDot"/>
            <a:round/>
            <a:headEnd/>
            <a:tailEnd/>
          </a:ln>
        </p:spPr>
        <p:txBody>
          <a:bodyPr/>
          <a:lstStyle/>
          <a:p>
            <a:endParaRPr lang="en-US"/>
          </a:p>
        </p:txBody>
      </p:sp>
      <p:sp>
        <p:nvSpPr>
          <p:cNvPr id="165984" name="Freeform 80"/>
          <p:cNvSpPr>
            <a:spLocks/>
          </p:cNvSpPr>
          <p:nvPr/>
        </p:nvSpPr>
        <p:spPr bwMode="auto">
          <a:xfrm>
            <a:off x="3325813" y="1871663"/>
            <a:ext cx="1539875" cy="41275"/>
          </a:xfrm>
          <a:custGeom>
            <a:avLst/>
            <a:gdLst>
              <a:gd name="T0" fmla="*/ 42843452 w 970"/>
              <a:gd name="T1" fmla="*/ 55443446 h 26"/>
              <a:gd name="T2" fmla="*/ 118448157 w 970"/>
              <a:gd name="T3" fmla="*/ 55443446 h 26"/>
              <a:gd name="T4" fmla="*/ 194052826 w 970"/>
              <a:gd name="T5" fmla="*/ 55443446 h 26"/>
              <a:gd name="T6" fmla="*/ 272176906 w 970"/>
              <a:gd name="T7" fmla="*/ 55443446 h 26"/>
              <a:gd name="T8" fmla="*/ 357862197 w 970"/>
              <a:gd name="T9" fmla="*/ 55443446 h 26"/>
              <a:gd name="T10" fmla="*/ 433466964 w 970"/>
              <a:gd name="T11" fmla="*/ 55443446 h 26"/>
              <a:gd name="T12" fmla="*/ 509071633 w 970"/>
              <a:gd name="T13" fmla="*/ 65524068 h 26"/>
              <a:gd name="T14" fmla="*/ 584676301 w 970"/>
              <a:gd name="T15" fmla="*/ 55443446 h 26"/>
              <a:gd name="T16" fmla="*/ 660280970 w 970"/>
              <a:gd name="T17" fmla="*/ 55443446 h 26"/>
              <a:gd name="T18" fmla="*/ 735885638 w 970"/>
              <a:gd name="T19" fmla="*/ 55443446 h 26"/>
              <a:gd name="T20" fmla="*/ 821570929 w 970"/>
              <a:gd name="T21" fmla="*/ 55443446 h 26"/>
              <a:gd name="T22" fmla="*/ 899696745 w 970"/>
              <a:gd name="T23" fmla="*/ 42843450 h 26"/>
              <a:gd name="T24" fmla="*/ 975301414 w 970"/>
              <a:gd name="T25" fmla="*/ 0 h 26"/>
              <a:gd name="T26" fmla="*/ 1050906082 w 970"/>
              <a:gd name="T27" fmla="*/ 55443446 h 26"/>
              <a:gd name="T28" fmla="*/ 1126510751 w 970"/>
              <a:gd name="T29" fmla="*/ 55443446 h 26"/>
              <a:gd name="T30" fmla="*/ 1202115419 w 970"/>
              <a:gd name="T31" fmla="*/ 65524068 h 26"/>
              <a:gd name="T32" fmla="*/ 1277718500 w 970"/>
              <a:gd name="T33" fmla="*/ 55443446 h 26"/>
              <a:gd name="T34" fmla="*/ 1363405379 w 970"/>
              <a:gd name="T35" fmla="*/ 55443446 h 26"/>
              <a:gd name="T36" fmla="*/ 1439010047 w 970"/>
              <a:gd name="T37" fmla="*/ 42843450 h 26"/>
              <a:gd name="T38" fmla="*/ 1514614716 w 970"/>
              <a:gd name="T39" fmla="*/ 55443446 h 26"/>
              <a:gd name="T40" fmla="*/ 1590219384 w 970"/>
              <a:gd name="T41" fmla="*/ 42843450 h 26"/>
              <a:gd name="T42" fmla="*/ 1665824449 w 970"/>
              <a:gd name="T43" fmla="*/ 65524068 h 26"/>
              <a:gd name="T44" fmla="*/ 1741429118 w 970"/>
              <a:gd name="T45" fmla="*/ 55443446 h 26"/>
              <a:gd name="T46" fmla="*/ 1817033786 w 970"/>
              <a:gd name="T47" fmla="*/ 42843450 h 26"/>
              <a:gd name="T48" fmla="*/ 1905238439 w 970"/>
              <a:gd name="T49" fmla="*/ 55443446 h 26"/>
              <a:gd name="T50" fmla="*/ 1980843108 w 970"/>
              <a:gd name="T51" fmla="*/ 55443446 h 26"/>
              <a:gd name="T52" fmla="*/ 2056447776 w 970"/>
              <a:gd name="T53" fmla="*/ 55443446 h 26"/>
              <a:gd name="T54" fmla="*/ 2132052445 w 970"/>
              <a:gd name="T55" fmla="*/ 55443446 h 26"/>
              <a:gd name="T56" fmla="*/ 2147483647 w 970"/>
              <a:gd name="T57" fmla="*/ 55443446 h 26"/>
              <a:gd name="T58" fmla="*/ 2147483647 w 970"/>
              <a:gd name="T59" fmla="*/ 55443446 h 26"/>
              <a:gd name="T60" fmla="*/ 2147483647 w 970"/>
              <a:gd name="T61" fmla="*/ 55443446 h 26"/>
              <a:gd name="T62" fmla="*/ 2147483647 w 970"/>
              <a:gd name="T63" fmla="*/ 42843450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26"/>
              <a:gd name="T98" fmla="*/ 970 w 970"/>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26">
                <a:moveTo>
                  <a:pt x="0" y="22"/>
                </a:moveTo>
                <a:lnTo>
                  <a:pt x="17" y="22"/>
                </a:lnTo>
                <a:lnTo>
                  <a:pt x="35" y="26"/>
                </a:lnTo>
                <a:lnTo>
                  <a:pt x="47" y="22"/>
                </a:lnTo>
                <a:lnTo>
                  <a:pt x="65" y="22"/>
                </a:lnTo>
                <a:lnTo>
                  <a:pt x="77" y="22"/>
                </a:lnTo>
                <a:lnTo>
                  <a:pt x="95" y="22"/>
                </a:lnTo>
                <a:lnTo>
                  <a:pt x="108" y="22"/>
                </a:lnTo>
                <a:lnTo>
                  <a:pt x="125" y="22"/>
                </a:lnTo>
                <a:lnTo>
                  <a:pt x="142" y="22"/>
                </a:lnTo>
                <a:lnTo>
                  <a:pt x="155" y="22"/>
                </a:lnTo>
                <a:lnTo>
                  <a:pt x="172" y="22"/>
                </a:lnTo>
                <a:lnTo>
                  <a:pt x="185" y="22"/>
                </a:lnTo>
                <a:lnTo>
                  <a:pt x="202" y="26"/>
                </a:lnTo>
                <a:lnTo>
                  <a:pt x="215" y="22"/>
                </a:lnTo>
                <a:lnTo>
                  <a:pt x="232" y="22"/>
                </a:lnTo>
                <a:lnTo>
                  <a:pt x="249" y="17"/>
                </a:lnTo>
                <a:lnTo>
                  <a:pt x="262" y="22"/>
                </a:lnTo>
                <a:lnTo>
                  <a:pt x="279" y="22"/>
                </a:lnTo>
                <a:lnTo>
                  <a:pt x="292" y="22"/>
                </a:lnTo>
                <a:lnTo>
                  <a:pt x="309" y="22"/>
                </a:lnTo>
                <a:lnTo>
                  <a:pt x="326" y="22"/>
                </a:lnTo>
                <a:lnTo>
                  <a:pt x="339" y="22"/>
                </a:lnTo>
                <a:lnTo>
                  <a:pt x="357" y="17"/>
                </a:lnTo>
                <a:lnTo>
                  <a:pt x="369" y="13"/>
                </a:lnTo>
                <a:lnTo>
                  <a:pt x="387" y="0"/>
                </a:lnTo>
                <a:lnTo>
                  <a:pt x="399" y="0"/>
                </a:lnTo>
                <a:lnTo>
                  <a:pt x="417" y="22"/>
                </a:lnTo>
                <a:lnTo>
                  <a:pt x="434" y="17"/>
                </a:lnTo>
                <a:lnTo>
                  <a:pt x="447" y="22"/>
                </a:lnTo>
                <a:lnTo>
                  <a:pt x="464" y="22"/>
                </a:lnTo>
                <a:lnTo>
                  <a:pt x="477" y="26"/>
                </a:lnTo>
                <a:lnTo>
                  <a:pt x="494" y="22"/>
                </a:lnTo>
                <a:lnTo>
                  <a:pt x="507" y="22"/>
                </a:lnTo>
                <a:lnTo>
                  <a:pt x="524" y="17"/>
                </a:lnTo>
                <a:lnTo>
                  <a:pt x="541" y="22"/>
                </a:lnTo>
                <a:lnTo>
                  <a:pt x="554" y="22"/>
                </a:lnTo>
                <a:lnTo>
                  <a:pt x="571" y="17"/>
                </a:lnTo>
                <a:lnTo>
                  <a:pt x="584" y="22"/>
                </a:lnTo>
                <a:lnTo>
                  <a:pt x="601" y="22"/>
                </a:lnTo>
                <a:lnTo>
                  <a:pt x="614" y="17"/>
                </a:lnTo>
                <a:lnTo>
                  <a:pt x="631" y="17"/>
                </a:lnTo>
                <a:lnTo>
                  <a:pt x="648" y="26"/>
                </a:lnTo>
                <a:lnTo>
                  <a:pt x="661" y="26"/>
                </a:lnTo>
                <a:lnTo>
                  <a:pt x="679" y="22"/>
                </a:lnTo>
                <a:lnTo>
                  <a:pt x="691" y="22"/>
                </a:lnTo>
                <a:lnTo>
                  <a:pt x="709" y="22"/>
                </a:lnTo>
                <a:lnTo>
                  <a:pt x="721" y="17"/>
                </a:lnTo>
                <a:lnTo>
                  <a:pt x="739" y="22"/>
                </a:lnTo>
                <a:lnTo>
                  <a:pt x="756" y="22"/>
                </a:lnTo>
                <a:lnTo>
                  <a:pt x="769" y="22"/>
                </a:lnTo>
                <a:lnTo>
                  <a:pt x="786" y="22"/>
                </a:lnTo>
                <a:lnTo>
                  <a:pt x="799" y="22"/>
                </a:lnTo>
                <a:lnTo>
                  <a:pt x="816" y="22"/>
                </a:lnTo>
                <a:lnTo>
                  <a:pt x="829" y="22"/>
                </a:lnTo>
                <a:lnTo>
                  <a:pt x="846" y="22"/>
                </a:lnTo>
                <a:lnTo>
                  <a:pt x="863" y="22"/>
                </a:lnTo>
                <a:lnTo>
                  <a:pt x="876" y="22"/>
                </a:lnTo>
                <a:lnTo>
                  <a:pt x="893" y="22"/>
                </a:lnTo>
                <a:lnTo>
                  <a:pt x="906" y="22"/>
                </a:lnTo>
                <a:lnTo>
                  <a:pt x="923" y="22"/>
                </a:lnTo>
                <a:lnTo>
                  <a:pt x="936" y="22"/>
                </a:lnTo>
                <a:lnTo>
                  <a:pt x="953" y="26"/>
                </a:lnTo>
                <a:lnTo>
                  <a:pt x="970" y="17"/>
                </a:lnTo>
              </a:path>
            </a:pathLst>
          </a:custGeom>
          <a:noFill/>
          <a:ln w="0">
            <a:solidFill>
              <a:srgbClr val="FF3300"/>
            </a:solidFill>
            <a:prstDash val="sysDot"/>
            <a:round/>
            <a:headEnd/>
            <a:tailEnd/>
          </a:ln>
        </p:spPr>
        <p:txBody>
          <a:bodyPr/>
          <a:lstStyle/>
          <a:p>
            <a:endParaRPr lang="en-US"/>
          </a:p>
        </p:txBody>
      </p:sp>
      <p:sp>
        <p:nvSpPr>
          <p:cNvPr id="165985" name="Freeform 81"/>
          <p:cNvSpPr>
            <a:spLocks/>
          </p:cNvSpPr>
          <p:nvPr/>
        </p:nvSpPr>
        <p:spPr bwMode="auto">
          <a:xfrm>
            <a:off x="3325813" y="1171575"/>
            <a:ext cx="1539875" cy="747713"/>
          </a:xfrm>
          <a:custGeom>
            <a:avLst/>
            <a:gdLst>
              <a:gd name="T0" fmla="*/ 42843452 w 970"/>
              <a:gd name="T1" fmla="*/ 1121471181 h 471"/>
              <a:gd name="T2" fmla="*/ 118448157 w 970"/>
              <a:gd name="T3" fmla="*/ 1176914641 h 471"/>
              <a:gd name="T4" fmla="*/ 194052826 w 970"/>
              <a:gd name="T5" fmla="*/ 1176914641 h 471"/>
              <a:gd name="T6" fmla="*/ 272176906 w 970"/>
              <a:gd name="T7" fmla="*/ 1166834012 h 471"/>
              <a:gd name="T8" fmla="*/ 357862197 w 970"/>
              <a:gd name="T9" fmla="*/ 1176914641 h 471"/>
              <a:gd name="T10" fmla="*/ 433466964 w 970"/>
              <a:gd name="T11" fmla="*/ 1166834012 h 471"/>
              <a:gd name="T12" fmla="*/ 509071633 w 970"/>
              <a:gd name="T13" fmla="*/ 1154232432 h 471"/>
              <a:gd name="T14" fmla="*/ 584676301 w 970"/>
              <a:gd name="T15" fmla="*/ 1144151803 h 471"/>
              <a:gd name="T16" fmla="*/ 660280970 w 970"/>
              <a:gd name="T17" fmla="*/ 1121471181 h 471"/>
              <a:gd name="T18" fmla="*/ 735885638 w 970"/>
              <a:gd name="T19" fmla="*/ 1068547084 h 471"/>
              <a:gd name="T20" fmla="*/ 821570929 w 970"/>
              <a:gd name="T21" fmla="*/ 957660164 h 471"/>
              <a:gd name="T22" fmla="*/ 899696745 w 970"/>
              <a:gd name="T23" fmla="*/ 730845810 h 471"/>
              <a:gd name="T24" fmla="*/ 975301414 w 970"/>
              <a:gd name="T25" fmla="*/ 435988202 h 471"/>
              <a:gd name="T26" fmla="*/ 1050906082 w 970"/>
              <a:gd name="T27" fmla="*/ 0 h 471"/>
              <a:gd name="T28" fmla="*/ 1126510751 w 970"/>
              <a:gd name="T29" fmla="*/ 534273542 h 471"/>
              <a:gd name="T30" fmla="*/ 1202115419 w 970"/>
              <a:gd name="T31" fmla="*/ 1068547084 h 471"/>
              <a:gd name="T32" fmla="*/ 1277718500 w 970"/>
              <a:gd name="T33" fmla="*/ 1121471181 h 471"/>
              <a:gd name="T34" fmla="*/ 1363405379 w 970"/>
              <a:gd name="T35" fmla="*/ 1078627714 h 471"/>
              <a:gd name="T36" fmla="*/ 1439010047 w 970"/>
              <a:gd name="T37" fmla="*/ 1023184253 h 471"/>
              <a:gd name="T38" fmla="*/ 1514614716 w 970"/>
              <a:gd name="T39" fmla="*/ 914818284 h 471"/>
              <a:gd name="T40" fmla="*/ 1590219384 w 970"/>
              <a:gd name="T41" fmla="*/ 730845810 h 471"/>
              <a:gd name="T42" fmla="*/ 1665824449 w 970"/>
              <a:gd name="T43" fmla="*/ 446068831 h 471"/>
              <a:gd name="T44" fmla="*/ 1741429118 w 970"/>
              <a:gd name="T45" fmla="*/ 226814255 h 471"/>
              <a:gd name="T46" fmla="*/ 1817033786 w 970"/>
              <a:gd name="T47" fmla="*/ 446068831 h 471"/>
              <a:gd name="T48" fmla="*/ 1905238439 w 970"/>
              <a:gd name="T49" fmla="*/ 839213566 h 471"/>
              <a:gd name="T50" fmla="*/ 1980843108 w 970"/>
              <a:gd name="T51" fmla="*/ 957660164 h 471"/>
              <a:gd name="T52" fmla="*/ 2056447776 w 970"/>
              <a:gd name="T53" fmla="*/ 937498906 h 471"/>
              <a:gd name="T54" fmla="*/ 2132052445 w 970"/>
              <a:gd name="T55" fmla="*/ 849294195 h 471"/>
              <a:gd name="T56" fmla="*/ 2147483647 w 970"/>
              <a:gd name="T57" fmla="*/ 685482979 h 471"/>
              <a:gd name="T58" fmla="*/ 2147483647 w 970"/>
              <a:gd name="T59" fmla="*/ 456149460 h 471"/>
              <a:gd name="T60" fmla="*/ 2147483647 w 970"/>
              <a:gd name="T61" fmla="*/ 325101182 h 471"/>
              <a:gd name="T62" fmla="*/ 2147483647 w 970"/>
              <a:gd name="T63" fmla="*/ 468749453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471"/>
              <a:gd name="T98" fmla="*/ 970 w 970"/>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471">
                <a:moveTo>
                  <a:pt x="0" y="432"/>
                </a:moveTo>
                <a:lnTo>
                  <a:pt x="17" y="445"/>
                </a:lnTo>
                <a:lnTo>
                  <a:pt x="35" y="458"/>
                </a:lnTo>
                <a:lnTo>
                  <a:pt x="47" y="467"/>
                </a:lnTo>
                <a:lnTo>
                  <a:pt x="65" y="471"/>
                </a:lnTo>
                <a:lnTo>
                  <a:pt x="77" y="467"/>
                </a:lnTo>
                <a:lnTo>
                  <a:pt x="95" y="467"/>
                </a:lnTo>
                <a:lnTo>
                  <a:pt x="108" y="463"/>
                </a:lnTo>
                <a:lnTo>
                  <a:pt x="125" y="463"/>
                </a:lnTo>
                <a:lnTo>
                  <a:pt x="142" y="467"/>
                </a:lnTo>
                <a:lnTo>
                  <a:pt x="155" y="467"/>
                </a:lnTo>
                <a:lnTo>
                  <a:pt x="172" y="463"/>
                </a:lnTo>
                <a:lnTo>
                  <a:pt x="185" y="458"/>
                </a:lnTo>
                <a:lnTo>
                  <a:pt x="202" y="458"/>
                </a:lnTo>
                <a:lnTo>
                  <a:pt x="215" y="458"/>
                </a:lnTo>
                <a:lnTo>
                  <a:pt x="232" y="454"/>
                </a:lnTo>
                <a:lnTo>
                  <a:pt x="249" y="450"/>
                </a:lnTo>
                <a:lnTo>
                  <a:pt x="262" y="445"/>
                </a:lnTo>
                <a:lnTo>
                  <a:pt x="279" y="437"/>
                </a:lnTo>
                <a:lnTo>
                  <a:pt x="292" y="424"/>
                </a:lnTo>
                <a:lnTo>
                  <a:pt x="309" y="406"/>
                </a:lnTo>
                <a:lnTo>
                  <a:pt x="326" y="380"/>
                </a:lnTo>
                <a:lnTo>
                  <a:pt x="339" y="342"/>
                </a:lnTo>
                <a:lnTo>
                  <a:pt x="357" y="290"/>
                </a:lnTo>
                <a:lnTo>
                  <a:pt x="369" y="238"/>
                </a:lnTo>
                <a:lnTo>
                  <a:pt x="387" y="173"/>
                </a:lnTo>
                <a:lnTo>
                  <a:pt x="399" y="82"/>
                </a:lnTo>
                <a:lnTo>
                  <a:pt x="417" y="0"/>
                </a:lnTo>
                <a:lnTo>
                  <a:pt x="434" y="56"/>
                </a:lnTo>
                <a:lnTo>
                  <a:pt x="447" y="212"/>
                </a:lnTo>
                <a:lnTo>
                  <a:pt x="464" y="350"/>
                </a:lnTo>
                <a:lnTo>
                  <a:pt x="477" y="424"/>
                </a:lnTo>
                <a:lnTo>
                  <a:pt x="494" y="445"/>
                </a:lnTo>
                <a:lnTo>
                  <a:pt x="507" y="445"/>
                </a:lnTo>
                <a:lnTo>
                  <a:pt x="524" y="441"/>
                </a:lnTo>
                <a:lnTo>
                  <a:pt x="541" y="428"/>
                </a:lnTo>
                <a:lnTo>
                  <a:pt x="554" y="419"/>
                </a:lnTo>
                <a:lnTo>
                  <a:pt x="571" y="406"/>
                </a:lnTo>
                <a:lnTo>
                  <a:pt x="584" y="389"/>
                </a:lnTo>
                <a:lnTo>
                  <a:pt x="601" y="363"/>
                </a:lnTo>
                <a:lnTo>
                  <a:pt x="614" y="329"/>
                </a:lnTo>
                <a:lnTo>
                  <a:pt x="631" y="290"/>
                </a:lnTo>
                <a:lnTo>
                  <a:pt x="648" y="242"/>
                </a:lnTo>
                <a:lnTo>
                  <a:pt x="661" y="177"/>
                </a:lnTo>
                <a:lnTo>
                  <a:pt x="679" y="121"/>
                </a:lnTo>
                <a:lnTo>
                  <a:pt x="691" y="90"/>
                </a:lnTo>
                <a:lnTo>
                  <a:pt x="709" y="108"/>
                </a:lnTo>
                <a:lnTo>
                  <a:pt x="721" y="177"/>
                </a:lnTo>
                <a:lnTo>
                  <a:pt x="739" y="264"/>
                </a:lnTo>
                <a:lnTo>
                  <a:pt x="756" y="333"/>
                </a:lnTo>
                <a:lnTo>
                  <a:pt x="769" y="367"/>
                </a:lnTo>
                <a:lnTo>
                  <a:pt x="786" y="380"/>
                </a:lnTo>
                <a:lnTo>
                  <a:pt x="799" y="380"/>
                </a:lnTo>
                <a:lnTo>
                  <a:pt x="816" y="372"/>
                </a:lnTo>
                <a:lnTo>
                  <a:pt x="829" y="359"/>
                </a:lnTo>
                <a:lnTo>
                  <a:pt x="846" y="337"/>
                </a:lnTo>
                <a:lnTo>
                  <a:pt x="863" y="307"/>
                </a:lnTo>
                <a:lnTo>
                  <a:pt x="876" y="272"/>
                </a:lnTo>
                <a:lnTo>
                  <a:pt x="893" y="229"/>
                </a:lnTo>
                <a:lnTo>
                  <a:pt x="906" y="181"/>
                </a:lnTo>
                <a:lnTo>
                  <a:pt x="923" y="142"/>
                </a:lnTo>
                <a:lnTo>
                  <a:pt x="936" y="129"/>
                </a:lnTo>
                <a:lnTo>
                  <a:pt x="953" y="155"/>
                </a:lnTo>
                <a:lnTo>
                  <a:pt x="970" y="186"/>
                </a:lnTo>
              </a:path>
            </a:pathLst>
          </a:custGeom>
          <a:noFill/>
          <a:ln w="0">
            <a:solidFill>
              <a:schemeClr val="bg2"/>
            </a:solidFill>
            <a:prstDash val="solid"/>
            <a:round/>
            <a:headEnd/>
            <a:tailEnd/>
          </a:ln>
        </p:spPr>
        <p:txBody>
          <a:bodyPr/>
          <a:lstStyle/>
          <a:p>
            <a:endParaRPr lang="en-US"/>
          </a:p>
        </p:txBody>
      </p:sp>
      <p:sp>
        <p:nvSpPr>
          <p:cNvPr id="165986" name="Freeform 82"/>
          <p:cNvSpPr>
            <a:spLocks/>
          </p:cNvSpPr>
          <p:nvPr/>
        </p:nvSpPr>
        <p:spPr bwMode="auto">
          <a:xfrm>
            <a:off x="3325813" y="758825"/>
            <a:ext cx="1539875" cy="1133475"/>
          </a:xfrm>
          <a:custGeom>
            <a:avLst/>
            <a:gdLst>
              <a:gd name="T0" fmla="*/ 42843452 w 970"/>
              <a:gd name="T1" fmla="*/ 1635582038 h 714"/>
              <a:gd name="T2" fmla="*/ 118448157 w 970"/>
              <a:gd name="T3" fmla="*/ 1645662659 h 714"/>
              <a:gd name="T4" fmla="*/ 194052826 w 970"/>
              <a:gd name="T5" fmla="*/ 1658262642 h 714"/>
              <a:gd name="T6" fmla="*/ 272176906 w 970"/>
              <a:gd name="T7" fmla="*/ 1668343661 h 714"/>
              <a:gd name="T8" fmla="*/ 357862197 w 970"/>
              <a:gd name="T9" fmla="*/ 1691025853 h 714"/>
              <a:gd name="T10" fmla="*/ 433466964 w 970"/>
              <a:gd name="T11" fmla="*/ 1723787079 h 714"/>
              <a:gd name="T12" fmla="*/ 509071633 w 970"/>
              <a:gd name="T13" fmla="*/ 1756549893 h 714"/>
              <a:gd name="T14" fmla="*/ 584676301 w 970"/>
              <a:gd name="T15" fmla="*/ 1766630515 h 714"/>
              <a:gd name="T16" fmla="*/ 660280970 w 970"/>
              <a:gd name="T17" fmla="*/ 1776711136 h 714"/>
              <a:gd name="T18" fmla="*/ 735885638 w 970"/>
              <a:gd name="T19" fmla="*/ 1799391741 h 714"/>
              <a:gd name="T20" fmla="*/ 821570929 w 970"/>
              <a:gd name="T21" fmla="*/ 1799391741 h 714"/>
              <a:gd name="T22" fmla="*/ 899696745 w 970"/>
              <a:gd name="T23" fmla="*/ 1743948322 h 714"/>
              <a:gd name="T24" fmla="*/ 975301414 w 970"/>
              <a:gd name="T25" fmla="*/ 1537295184 h 714"/>
              <a:gd name="T26" fmla="*/ 1050906082 w 970"/>
              <a:gd name="T27" fmla="*/ 730845261 h 714"/>
              <a:gd name="T28" fmla="*/ 1126510751 w 970"/>
              <a:gd name="T29" fmla="*/ 0 h 714"/>
              <a:gd name="T30" fmla="*/ 1202115419 w 970"/>
              <a:gd name="T31" fmla="*/ 315018729 h 714"/>
              <a:gd name="T32" fmla="*/ 1277718500 w 970"/>
              <a:gd name="T33" fmla="*/ 740925883 h 714"/>
              <a:gd name="T34" fmla="*/ 1363405379 w 970"/>
              <a:gd name="T35" fmla="*/ 1013102863 h 714"/>
              <a:gd name="T36" fmla="*/ 1439010047 w 970"/>
              <a:gd name="T37" fmla="*/ 1232355588 h 714"/>
              <a:gd name="T38" fmla="*/ 1514614716 w 970"/>
              <a:gd name="T39" fmla="*/ 1373485877 h 714"/>
              <a:gd name="T40" fmla="*/ 1590219384 w 970"/>
              <a:gd name="T41" fmla="*/ 1406247104 h 714"/>
              <a:gd name="T42" fmla="*/ 1665824449 w 970"/>
              <a:gd name="T43" fmla="*/ 1255037780 h 714"/>
              <a:gd name="T44" fmla="*/ 1741429118 w 970"/>
              <a:gd name="T45" fmla="*/ 806449923 h 714"/>
              <a:gd name="T46" fmla="*/ 1817033786 w 970"/>
              <a:gd name="T47" fmla="*/ 294857486 h 714"/>
              <a:gd name="T48" fmla="*/ 1905238439 w 970"/>
              <a:gd name="T49" fmla="*/ 327620300 h 714"/>
              <a:gd name="T50" fmla="*/ 1980843108 w 970"/>
              <a:gd name="T51" fmla="*/ 655240599 h 714"/>
              <a:gd name="T52" fmla="*/ 2056447776 w 970"/>
              <a:gd name="T53" fmla="*/ 904735388 h 714"/>
              <a:gd name="T54" fmla="*/ 2132052445 w 970"/>
              <a:gd name="T55" fmla="*/ 1078626903 h 714"/>
              <a:gd name="T56" fmla="*/ 2147483647 w 970"/>
              <a:gd name="T57" fmla="*/ 1156750926 h 714"/>
              <a:gd name="T58" fmla="*/ 2147483647 w 970"/>
              <a:gd name="T59" fmla="*/ 1078626903 h 714"/>
              <a:gd name="T60" fmla="*/ 2147483647 w 970"/>
              <a:gd name="T61" fmla="*/ 773688696 h 714"/>
              <a:gd name="T62" fmla="*/ 2147483647 w 970"/>
              <a:gd name="T63" fmla="*/ 468749101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714"/>
              <a:gd name="T98" fmla="*/ 970 w 970"/>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714">
                <a:moveTo>
                  <a:pt x="0" y="645"/>
                </a:moveTo>
                <a:lnTo>
                  <a:pt x="17" y="649"/>
                </a:lnTo>
                <a:lnTo>
                  <a:pt x="35" y="653"/>
                </a:lnTo>
                <a:lnTo>
                  <a:pt x="47" y="653"/>
                </a:lnTo>
                <a:lnTo>
                  <a:pt x="65" y="658"/>
                </a:lnTo>
                <a:lnTo>
                  <a:pt x="77" y="658"/>
                </a:lnTo>
                <a:lnTo>
                  <a:pt x="95" y="658"/>
                </a:lnTo>
                <a:lnTo>
                  <a:pt x="108" y="662"/>
                </a:lnTo>
                <a:lnTo>
                  <a:pt x="125" y="666"/>
                </a:lnTo>
                <a:lnTo>
                  <a:pt x="142" y="671"/>
                </a:lnTo>
                <a:lnTo>
                  <a:pt x="155" y="675"/>
                </a:lnTo>
                <a:lnTo>
                  <a:pt x="172" y="684"/>
                </a:lnTo>
                <a:lnTo>
                  <a:pt x="185" y="692"/>
                </a:lnTo>
                <a:lnTo>
                  <a:pt x="202" y="697"/>
                </a:lnTo>
                <a:lnTo>
                  <a:pt x="215" y="701"/>
                </a:lnTo>
                <a:lnTo>
                  <a:pt x="232" y="701"/>
                </a:lnTo>
                <a:lnTo>
                  <a:pt x="249" y="705"/>
                </a:lnTo>
                <a:lnTo>
                  <a:pt x="262" y="705"/>
                </a:lnTo>
                <a:lnTo>
                  <a:pt x="279" y="710"/>
                </a:lnTo>
                <a:lnTo>
                  <a:pt x="292" y="714"/>
                </a:lnTo>
                <a:lnTo>
                  <a:pt x="309" y="714"/>
                </a:lnTo>
                <a:lnTo>
                  <a:pt x="326" y="714"/>
                </a:lnTo>
                <a:lnTo>
                  <a:pt x="339" y="705"/>
                </a:lnTo>
                <a:lnTo>
                  <a:pt x="357" y="692"/>
                </a:lnTo>
                <a:lnTo>
                  <a:pt x="369" y="666"/>
                </a:lnTo>
                <a:lnTo>
                  <a:pt x="387" y="610"/>
                </a:lnTo>
                <a:lnTo>
                  <a:pt x="399" y="493"/>
                </a:lnTo>
                <a:lnTo>
                  <a:pt x="417" y="290"/>
                </a:lnTo>
                <a:lnTo>
                  <a:pt x="434" y="99"/>
                </a:lnTo>
                <a:lnTo>
                  <a:pt x="447" y="0"/>
                </a:lnTo>
                <a:lnTo>
                  <a:pt x="464" y="34"/>
                </a:lnTo>
                <a:lnTo>
                  <a:pt x="477" y="125"/>
                </a:lnTo>
                <a:lnTo>
                  <a:pt x="494" y="216"/>
                </a:lnTo>
                <a:lnTo>
                  <a:pt x="507" y="294"/>
                </a:lnTo>
                <a:lnTo>
                  <a:pt x="524" y="355"/>
                </a:lnTo>
                <a:lnTo>
                  <a:pt x="541" y="402"/>
                </a:lnTo>
                <a:lnTo>
                  <a:pt x="554" y="446"/>
                </a:lnTo>
                <a:lnTo>
                  <a:pt x="571" y="489"/>
                </a:lnTo>
                <a:lnTo>
                  <a:pt x="584" y="524"/>
                </a:lnTo>
                <a:lnTo>
                  <a:pt x="601" y="545"/>
                </a:lnTo>
                <a:lnTo>
                  <a:pt x="614" y="558"/>
                </a:lnTo>
                <a:lnTo>
                  <a:pt x="631" y="558"/>
                </a:lnTo>
                <a:lnTo>
                  <a:pt x="648" y="541"/>
                </a:lnTo>
                <a:lnTo>
                  <a:pt x="661" y="498"/>
                </a:lnTo>
                <a:lnTo>
                  <a:pt x="679" y="428"/>
                </a:lnTo>
                <a:lnTo>
                  <a:pt x="691" y="320"/>
                </a:lnTo>
                <a:lnTo>
                  <a:pt x="709" y="203"/>
                </a:lnTo>
                <a:lnTo>
                  <a:pt x="721" y="117"/>
                </a:lnTo>
                <a:lnTo>
                  <a:pt x="739" y="95"/>
                </a:lnTo>
                <a:lnTo>
                  <a:pt x="756" y="130"/>
                </a:lnTo>
                <a:lnTo>
                  <a:pt x="769" y="195"/>
                </a:lnTo>
                <a:lnTo>
                  <a:pt x="786" y="260"/>
                </a:lnTo>
                <a:lnTo>
                  <a:pt x="799" y="316"/>
                </a:lnTo>
                <a:lnTo>
                  <a:pt x="816" y="359"/>
                </a:lnTo>
                <a:lnTo>
                  <a:pt x="829" y="398"/>
                </a:lnTo>
                <a:lnTo>
                  <a:pt x="846" y="428"/>
                </a:lnTo>
                <a:lnTo>
                  <a:pt x="863" y="450"/>
                </a:lnTo>
                <a:lnTo>
                  <a:pt x="876" y="459"/>
                </a:lnTo>
                <a:lnTo>
                  <a:pt x="893" y="454"/>
                </a:lnTo>
                <a:lnTo>
                  <a:pt x="906" y="428"/>
                </a:lnTo>
                <a:lnTo>
                  <a:pt x="923" y="381"/>
                </a:lnTo>
                <a:lnTo>
                  <a:pt x="936" y="307"/>
                </a:lnTo>
                <a:lnTo>
                  <a:pt x="953" y="229"/>
                </a:lnTo>
                <a:lnTo>
                  <a:pt x="970" y="186"/>
                </a:lnTo>
              </a:path>
            </a:pathLst>
          </a:custGeom>
          <a:noFill/>
          <a:ln w="0">
            <a:solidFill>
              <a:schemeClr val="bg2"/>
            </a:solidFill>
            <a:prstDash val="solid"/>
            <a:round/>
            <a:headEnd/>
            <a:tailEnd/>
          </a:ln>
        </p:spPr>
        <p:txBody>
          <a:bodyPr/>
          <a:lstStyle/>
          <a:p>
            <a:endParaRPr lang="en-US"/>
          </a:p>
        </p:txBody>
      </p:sp>
      <p:sp>
        <p:nvSpPr>
          <p:cNvPr id="165987" name="Rectangle 83"/>
          <p:cNvSpPr>
            <a:spLocks noChangeArrowheads="1"/>
          </p:cNvSpPr>
          <p:nvPr/>
        </p:nvSpPr>
        <p:spPr bwMode="auto">
          <a:xfrm>
            <a:off x="3476625" y="404813"/>
            <a:ext cx="1266825" cy="212725"/>
          </a:xfrm>
          <a:prstGeom prst="rect">
            <a:avLst/>
          </a:prstGeom>
          <a:noFill/>
          <a:ln w="9525">
            <a:noFill/>
            <a:miter lim="800000"/>
            <a:headEnd/>
            <a:tailEnd/>
          </a:ln>
        </p:spPr>
        <p:txBody>
          <a:bodyPr wrap="none" lIns="0" tIns="0" rIns="0" bIns="0">
            <a:spAutoFit/>
          </a:bodyPr>
          <a:lstStyle/>
          <a:p>
            <a:r>
              <a:rPr lang="en-GB" sz="1400">
                <a:solidFill>
                  <a:srgbClr val="990033"/>
                </a:solidFill>
              </a:rPr>
              <a:t>prediction and error</a:t>
            </a:r>
          </a:p>
        </p:txBody>
      </p:sp>
      <p:sp>
        <p:nvSpPr>
          <p:cNvPr id="165988" name="Rectangle 86"/>
          <p:cNvSpPr>
            <a:spLocks noChangeArrowheads="1"/>
          </p:cNvSpPr>
          <p:nvPr/>
        </p:nvSpPr>
        <p:spPr bwMode="auto">
          <a:xfrm>
            <a:off x="4484688" y="4687888"/>
            <a:ext cx="1533525" cy="1547812"/>
          </a:xfrm>
          <a:prstGeom prst="rect">
            <a:avLst/>
          </a:prstGeom>
          <a:solidFill>
            <a:srgbClr val="FFFFFF"/>
          </a:solidFill>
          <a:ln w="9525">
            <a:noFill/>
            <a:miter lim="800000"/>
            <a:headEnd/>
            <a:tailEnd/>
          </a:ln>
        </p:spPr>
        <p:txBody>
          <a:bodyPr/>
          <a:lstStyle/>
          <a:p>
            <a:endParaRPr lang="en-GB"/>
          </a:p>
        </p:txBody>
      </p:sp>
      <p:sp>
        <p:nvSpPr>
          <p:cNvPr id="165989" name="Rectangle 87"/>
          <p:cNvSpPr>
            <a:spLocks noChangeArrowheads="1"/>
          </p:cNvSpPr>
          <p:nvPr/>
        </p:nvSpPr>
        <p:spPr bwMode="auto">
          <a:xfrm>
            <a:off x="4484688" y="4687888"/>
            <a:ext cx="1533525" cy="1547812"/>
          </a:xfrm>
          <a:prstGeom prst="rect">
            <a:avLst/>
          </a:prstGeom>
          <a:noFill/>
          <a:ln w="0">
            <a:solidFill>
              <a:srgbClr val="FFFFFF"/>
            </a:solidFill>
            <a:miter lim="800000"/>
            <a:headEnd/>
            <a:tailEnd/>
          </a:ln>
        </p:spPr>
        <p:txBody>
          <a:bodyPr/>
          <a:lstStyle/>
          <a:p>
            <a:endParaRPr lang="en-GB"/>
          </a:p>
        </p:txBody>
      </p:sp>
      <p:sp>
        <p:nvSpPr>
          <p:cNvPr id="165990" name="Freeform 88"/>
          <p:cNvSpPr>
            <a:spLocks/>
          </p:cNvSpPr>
          <p:nvPr/>
        </p:nvSpPr>
        <p:spPr bwMode="auto">
          <a:xfrm>
            <a:off x="4484688" y="6235700"/>
            <a:ext cx="1533525" cy="0"/>
          </a:xfrm>
          <a:custGeom>
            <a:avLst/>
            <a:gdLst>
              <a:gd name="T0" fmla="*/ 0 w 225"/>
              <a:gd name="T1" fmla="*/ 2147483647 w 225"/>
              <a:gd name="T2" fmla="*/ 2147483647 w 225"/>
              <a:gd name="T3" fmla="*/ 0 60000 65536"/>
              <a:gd name="T4" fmla="*/ 0 60000 65536"/>
              <a:gd name="T5" fmla="*/ 0 60000 65536"/>
              <a:gd name="T6" fmla="*/ 0 w 225"/>
              <a:gd name="T7" fmla="*/ 225 w 225"/>
            </a:gdLst>
            <a:ahLst/>
            <a:cxnLst>
              <a:cxn ang="T3">
                <a:pos x="T0" y="0"/>
              </a:cxn>
              <a:cxn ang="T4">
                <a:pos x="T1" y="0"/>
              </a:cxn>
              <a:cxn ang="T5">
                <a:pos x="T2" y="0"/>
              </a:cxn>
            </a:cxnLst>
            <a:rect l="T6" t="0" r="T7" b="0"/>
            <a:pathLst>
              <a:path w="225">
                <a:moveTo>
                  <a:pt x="0" y="0"/>
                </a:moveTo>
                <a:lnTo>
                  <a:pt x="225" y="0"/>
                </a:lnTo>
              </a:path>
            </a:pathLst>
          </a:custGeom>
          <a:noFill/>
          <a:ln w="0">
            <a:solidFill>
              <a:srgbClr val="000000"/>
            </a:solidFill>
            <a:prstDash val="sysDot"/>
            <a:round/>
            <a:headEnd/>
            <a:tailEnd/>
          </a:ln>
        </p:spPr>
        <p:txBody>
          <a:bodyPr/>
          <a:lstStyle/>
          <a:p>
            <a:endParaRPr lang="en-US"/>
          </a:p>
        </p:txBody>
      </p:sp>
      <p:sp>
        <p:nvSpPr>
          <p:cNvPr id="165991" name="Freeform 89"/>
          <p:cNvSpPr>
            <a:spLocks/>
          </p:cNvSpPr>
          <p:nvPr/>
        </p:nvSpPr>
        <p:spPr bwMode="auto">
          <a:xfrm>
            <a:off x="4484688" y="5926138"/>
            <a:ext cx="1533525" cy="0"/>
          </a:xfrm>
          <a:custGeom>
            <a:avLst/>
            <a:gdLst>
              <a:gd name="T0" fmla="*/ 0 w 225"/>
              <a:gd name="T1" fmla="*/ 2147483647 w 225"/>
              <a:gd name="T2" fmla="*/ 2147483647 w 225"/>
              <a:gd name="T3" fmla="*/ 0 60000 65536"/>
              <a:gd name="T4" fmla="*/ 0 60000 65536"/>
              <a:gd name="T5" fmla="*/ 0 60000 65536"/>
              <a:gd name="T6" fmla="*/ 0 w 225"/>
              <a:gd name="T7" fmla="*/ 225 w 225"/>
            </a:gdLst>
            <a:ahLst/>
            <a:cxnLst>
              <a:cxn ang="T3">
                <a:pos x="T0" y="0"/>
              </a:cxn>
              <a:cxn ang="T4">
                <a:pos x="T1" y="0"/>
              </a:cxn>
              <a:cxn ang="T5">
                <a:pos x="T2" y="0"/>
              </a:cxn>
            </a:cxnLst>
            <a:rect l="T6" t="0" r="T7" b="0"/>
            <a:pathLst>
              <a:path w="225">
                <a:moveTo>
                  <a:pt x="0" y="0"/>
                </a:moveTo>
                <a:lnTo>
                  <a:pt x="225" y="0"/>
                </a:lnTo>
              </a:path>
            </a:pathLst>
          </a:custGeom>
          <a:noFill/>
          <a:ln w="0">
            <a:solidFill>
              <a:srgbClr val="000000"/>
            </a:solidFill>
            <a:prstDash val="sysDot"/>
            <a:round/>
            <a:headEnd/>
            <a:tailEnd/>
          </a:ln>
        </p:spPr>
        <p:txBody>
          <a:bodyPr/>
          <a:lstStyle/>
          <a:p>
            <a:endParaRPr lang="en-US"/>
          </a:p>
        </p:txBody>
      </p:sp>
      <p:sp>
        <p:nvSpPr>
          <p:cNvPr id="165992" name="Freeform 90"/>
          <p:cNvSpPr>
            <a:spLocks/>
          </p:cNvSpPr>
          <p:nvPr/>
        </p:nvSpPr>
        <p:spPr bwMode="auto">
          <a:xfrm>
            <a:off x="4484688" y="4687888"/>
            <a:ext cx="1533525" cy="0"/>
          </a:xfrm>
          <a:custGeom>
            <a:avLst/>
            <a:gdLst>
              <a:gd name="T0" fmla="*/ 0 w 225"/>
              <a:gd name="T1" fmla="*/ 2147483647 w 225"/>
              <a:gd name="T2" fmla="*/ 2147483647 w 225"/>
              <a:gd name="T3" fmla="*/ 0 60000 65536"/>
              <a:gd name="T4" fmla="*/ 0 60000 65536"/>
              <a:gd name="T5" fmla="*/ 0 60000 65536"/>
              <a:gd name="T6" fmla="*/ 0 w 225"/>
              <a:gd name="T7" fmla="*/ 225 w 225"/>
            </a:gdLst>
            <a:ahLst/>
            <a:cxnLst>
              <a:cxn ang="T3">
                <a:pos x="T0" y="0"/>
              </a:cxn>
              <a:cxn ang="T4">
                <a:pos x="T1" y="0"/>
              </a:cxn>
              <a:cxn ang="T5">
                <a:pos x="T2" y="0"/>
              </a:cxn>
            </a:cxnLst>
            <a:rect l="T6" t="0" r="T7" b="0"/>
            <a:pathLst>
              <a:path w="225">
                <a:moveTo>
                  <a:pt x="0" y="0"/>
                </a:moveTo>
                <a:lnTo>
                  <a:pt x="225" y="0"/>
                </a:lnTo>
              </a:path>
            </a:pathLst>
          </a:custGeom>
          <a:noFill/>
          <a:ln w="0">
            <a:solidFill>
              <a:srgbClr val="000000"/>
            </a:solidFill>
            <a:prstDash val="sysDot"/>
            <a:round/>
            <a:headEnd/>
            <a:tailEnd/>
          </a:ln>
        </p:spPr>
        <p:txBody>
          <a:bodyPr/>
          <a:lstStyle/>
          <a:p>
            <a:endParaRPr lang="en-US"/>
          </a:p>
        </p:txBody>
      </p:sp>
      <p:sp>
        <p:nvSpPr>
          <p:cNvPr id="165993" name="Line 91"/>
          <p:cNvSpPr>
            <a:spLocks noChangeShapeType="1"/>
          </p:cNvSpPr>
          <p:nvPr/>
        </p:nvSpPr>
        <p:spPr bwMode="auto">
          <a:xfrm>
            <a:off x="4484688" y="4687888"/>
            <a:ext cx="1533525" cy="0"/>
          </a:xfrm>
          <a:prstGeom prst="line">
            <a:avLst/>
          </a:prstGeom>
          <a:noFill/>
          <a:ln w="0">
            <a:solidFill>
              <a:srgbClr val="000000"/>
            </a:solidFill>
            <a:round/>
            <a:headEnd/>
            <a:tailEnd/>
          </a:ln>
        </p:spPr>
        <p:txBody>
          <a:bodyPr/>
          <a:lstStyle/>
          <a:p>
            <a:endParaRPr lang="en-US"/>
          </a:p>
        </p:txBody>
      </p:sp>
      <p:sp>
        <p:nvSpPr>
          <p:cNvPr id="165994" name="Freeform 92"/>
          <p:cNvSpPr>
            <a:spLocks/>
          </p:cNvSpPr>
          <p:nvPr/>
        </p:nvSpPr>
        <p:spPr bwMode="auto">
          <a:xfrm>
            <a:off x="4484688" y="4687888"/>
            <a:ext cx="1533525" cy="1547812"/>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5995" name="Line 93"/>
          <p:cNvSpPr>
            <a:spLocks noChangeShapeType="1"/>
          </p:cNvSpPr>
          <p:nvPr/>
        </p:nvSpPr>
        <p:spPr bwMode="auto">
          <a:xfrm flipV="1">
            <a:off x="4484688" y="4687888"/>
            <a:ext cx="0" cy="1547812"/>
          </a:xfrm>
          <a:prstGeom prst="line">
            <a:avLst/>
          </a:prstGeom>
          <a:noFill/>
          <a:ln w="0">
            <a:solidFill>
              <a:srgbClr val="000000"/>
            </a:solidFill>
            <a:round/>
            <a:headEnd/>
            <a:tailEnd/>
          </a:ln>
        </p:spPr>
        <p:txBody>
          <a:bodyPr/>
          <a:lstStyle/>
          <a:p>
            <a:endParaRPr lang="en-US"/>
          </a:p>
        </p:txBody>
      </p:sp>
      <p:sp>
        <p:nvSpPr>
          <p:cNvPr id="165996" name="Line 94"/>
          <p:cNvSpPr>
            <a:spLocks noChangeShapeType="1"/>
          </p:cNvSpPr>
          <p:nvPr/>
        </p:nvSpPr>
        <p:spPr bwMode="auto">
          <a:xfrm>
            <a:off x="4484688" y="6235700"/>
            <a:ext cx="1533525" cy="0"/>
          </a:xfrm>
          <a:prstGeom prst="line">
            <a:avLst/>
          </a:prstGeom>
          <a:noFill/>
          <a:ln w="0">
            <a:solidFill>
              <a:srgbClr val="000000"/>
            </a:solidFill>
            <a:round/>
            <a:headEnd/>
            <a:tailEnd/>
          </a:ln>
        </p:spPr>
        <p:txBody>
          <a:bodyPr/>
          <a:lstStyle/>
          <a:p>
            <a:endParaRPr lang="en-US"/>
          </a:p>
        </p:txBody>
      </p:sp>
      <p:sp>
        <p:nvSpPr>
          <p:cNvPr id="165997" name="Line 95"/>
          <p:cNvSpPr>
            <a:spLocks noChangeShapeType="1"/>
          </p:cNvSpPr>
          <p:nvPr/>
        </p:nvSpPr>
        <p:spPr bwMode="auto">
          <a:xfrm flipV="1">
            <a:off x="4484688" y="4687888"/>
            <a:ext cx="0" cy="1547812"/>
          </a:xfrm>
          <a:prstGeom prst="line">
            <a:avLst/>
          </a:prstGeom>
          <a:noFill/>
          <a:ln w="0">
            <a:solidFill>
              <a:srgbClr val="000000"/>
            </a:solidFill>
            <a:round/>
            <a:headEnd/>
            <a:tailEnd/>
          </a:ln>
        </p:spPr>
        <p:txBody>
          <a:bodyPr/>
          <a:lstStyle/>
          <a:p>
            <a:endParaRPr lang="en-US"/>
          </a:p>
        </p:txBody>
      </p:sp>
      <p:sp>
        <p:nvSpPr>
          <p:cNvPr id="165998" name="Line 96"/>
          <p:cNvSpPr>
            <a:spLocks noChangeShapeType="1"/>
          </p:cNvSpPr>
          <p:nvPr/>
        </p:nvSpPr>
        <p:spPr bwMode="auto">
          <a:xfrm flipV="1">
            <a:off x="4703763" y="6221413"/>
            <a:ext cx="0" cy="14287"/>
          </a:xfrm>
          <a:prstGeom prst="line">
            <a:avLst/>
          </a:prstGeom>
          <a:noFill/>
          <a:ln w="0">
            <a:solidFill>
              <a:srgbClr val="000000"/>
            </a:solidFill>
            <a:round/>
            <a:headEnd/>
            <a:tailEnd/>
          </a:ln>
        </p:spPr>
        <p:txBody>
          <a:bodyPr/>
          <a:lstStyle/>
          <a:p>
            <a:endParaRPr lang="en-US"/>
          </a:p>
        </p:txBody>
      </p:sp>
      <p:sp>
        <p:nvSpPr>
          <p:cNvPr id="165999" name="Line 97"/>
          <p:cNvSpPr>
            <a:spLocks noChangeShapeType="1"/>
          </p:cNvSpPr>
          <p:nvPr/>
        </p:nvSpPr>
        <p:spPr bwMode="auto">
          <a:xfrm>
            <a:off x="4703763" y="4687888"/>
            <a:ext cx="0" cy="14287"/>
          </a:xfrm>
          <a:prstGeom prst="line">
            <a:avLst/>
          </a:prstGeom>
          <a:noFill/>
          <a:ln w="0">
            <a:solidFill>
              <a:srgbClr val="000000"/>
            </a:solidFill>
            <a:round/>
            <a:headEnd/>
            <a:tailEnd/>
          </a:ln>
        </p:spPr>
        <p:txBody>
          <a:bodyPr/>
          <a:lstStyle/>
          <a:p>
            <a:endParaRPr lang="en-US"/>
          </a:p>
        </p:txBody>
      </p:sp>
      <p:sp>
        <p:nvSpPr>
          <p:cNvPr id="166000" name="Rectangle 98"/>
          <p:cNvSpPr>
            <a:spLocks noChangeArrowheads="1"/>
          </p:cNvSpPr>
          <p:nvPr/>
        </p:nvSpPr>
        <p:spPr bwMode="auto">
          <a:xfrm>
            <a:off x="4662488"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6001" name="Line 99"/>
          <p:cNvSpPr>
            <a:spLocks noChangeShapeType="1"/>
          </p:cNvSpPr>
          <p:nvPr/>
        </p:nvSpPr>
        <p:spPr bwMode="auto">
          <a:xfrm flipV="1">
            <a:off x="4941888" y="6221413"/>
            <a:ext cx="0" cy="14287"/>
          </a:xfrm>
          <a:prstGeom prst="line">
            <a:avLst/>
          </a:prstGeom>
          <a:noFill/>
          <a:ln w="0">
            <a:solidFill>
              <a:srgbClr val="000000"/>
            </a:solidFill>
            <a:round/>
            <a:headEnd/>
            <a:tailEnd/>
          </a:ln>
        </p:spPr>
        <p:txBody>
          <a:bodyPr/>
          <a:lstStyle/>
          <a:p>
            <a:endParaRPr lang="en-US"/>
          </a:p>
        </p:txBody>
      </p:sp>
      <p:sp>
        <p:nvSpPr>
          <p:cNvPr id="166002" name="Line 100"/>
          <p:cNvSpPr>
            <a:spLocks noChangeShapeType="1"/>
          </p:cNvSpPr>
          <p:nvPr/>
        </p:nvSpPr>
        <p:spPr bwMode="auto">
          <a:xfrm>
            <a:off x="4941888" y="4687888"/>
            <a:ext cx="0" cy="14287"/>
          </a:xfrm>
          <a:prstGeom prst="line">
            <a:avLst/>
          </a:prstGeom>
          <a:noFill/>
          <a:ln w="0">
            <a:solidFill>
              <a:srgbClr val="000000"/>
            </a:solidFill>
            <a:round/>
            <a:headEnd/>
            <a:tailEnd/>
          </a:ln>
        </p:spPr>
        <p:txBody>
          <a:bodyPr/>
          <a:lstStyle/>
          <a:p>
            <a:endParaRPr lang="en-US"/>
          </a:p>
        </p:txBody>
      </p:sp>
      <p:sp>
        <p:nvSpPr>
          <p:cNvPr id="166003" name="Rectangle 101"/>
          <p:cNvSpPr>
            <a:spLocks noChangeArrowheads="1"/>
          </p:cNvSpPr>
          <p:nvPr/>
        </p:nvSpPr>
        <p:spPr bwMode="auto">
          <a:xfrm>
            <a:off x="4900613"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6004" name="Line 102"/>
          <p:cNvSpPr>
            <a:spLocks noChangeShapeType="1"/>
          </p:cNvSpPr>
          <p:nvPr/>
        </p:nvSpPr>
        <p:spPr bwMode="auto">
          <a:xfrm flipV="1">
            <a:off x="5186363" y="6221413"/>
            <a:ext cx="0" cy="14287"/>
          </a:xfrm>
          <a:prstGeom prst="line">
            <a:avLst/>
          </a:prstGeom>
          <a:noFill/>
          <a:ln w="0">
            <a:solidFill>
              <a:srgbClr val="000000"/>
            </a:solidFill>
            <a:round/>
            <a:headEnd/>
            <a:tailEnd/>
          </a:ln>
        </p:spPr>
        <p:txBody>
          <a:bodyPr/>
          <a:lstStyle/>
          <a:p>
            <a:endParaRPr lang="en-US"/>
          </a:p>
        </p:txBody>
      </p:sp>
      <p:sp>
        <p:nvSpPr>
          <p:cNvPr id="166005" name="Line 103"/>
          <p:cNvSpPr>
            <a:spLocks noChangeShapeType="1"/>
          </p:cNvSpPr>
          <p:nvPr/>
        </p:nvSpPr>
        <p:spPr bwMode="auto">
          <a:xfrm>
            <a:off x="5186363" y="4687888"/>
            <a:ext cx="0" cy="14287"/>
          </a:xfrm>
          <a:prstGeom prst="line">
            <a:avLst/>
          </a:prstGeom>
          <a:noFill/>
          <a:ln w="0">
            <a:solidFill>
              <a:srgbClr val="000000"/>
            </a:solidFill>
            <a:round/>
            <a:headEnd/>
            <a:tailEnd/>
          </a:ln>
        </p:spPr>
        <p:txBody>
          <a:bodyPr/>
          <a:lstStyle/>
          <a:p>
            <a:endParaRPr lang="en-US"/>
          </a:p>
        </p:txBody>
      </p:sp>
      <p:sp>
        <p:nvSpPr>
          <p:cNvPr id="166006" name="Rectangle 104"/>
          <p:cNvSpPr>
            <a:spLocks noChangeArrowheads="1"/>
          </p:cNvSpPr>
          <p:nvPr/>
        </p:nvSpPr>
        <p:spPr bwMode="auto">
          <a:xfrm>
            <a:off x="5146675"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30</a:t>
            </a:r>
            <a:endParaRPr lang="en-GB"/>
          </a:p>
        </p:txBody>
      </p:sp>
      <p:sp>
        <p:nvSpPr>
          <p:cNvPr id="166007" name="Line 105"/>
          <p:cNvSpPr>
            <a:spLocks noChangeShapeType="1"/>
          </p:cNvSpPr>
          <p:nvPr/>
        </p:nvSpPr>
        <p:spPr bwMode="auto">
          <a:xfrm flipV="1">
            <a:off x="5432425" y="6221413"/>
            <a:ext cx="0" cy="14287"/>
          </a:xfrm>
          <a:prstGeom prst="line">
            <a:avLst/>
          </a:prstGeom>
          <a:noFill/>
          <a:ln w="0">
            <a:solidFill>
              <a:srgbClr val="000000"/>
            </a:solidFill>
            <a:round/>
            <a:headEnd/>
            <a:tailEnd/>
          </a:ln>
        </p:spPr>
        <p:txBody>
          <a:bodyPr/>
          <a:lstStyle/>
          <a:p>
            <a:endParaRPr lang="en-US"/>
          </a:p>
        </p:txBody>
      </p:sp>
      <p:sp>
        <p:nvSpPr>
          <p:cNvPr id="166008" name="Line 106"/>
          <p:cNvSpPr>
            <a:spLocks noChangeShapeType="1"/>
          </p:cNvSpPr>
          <p:nvPr/>
        </p:nvSpPr>
        <p:spPr bwMode="auto">
          <a:xfrm>
            <a:off x="5432425" y="4687888"/>
            <a:ext cx="0" cy="14287"/>
          </a:xfrm>
          <a:prstGeom prst="line">
            <a:avLst/>
          </a:prstGeom>
          <a:noFill/>
          <a:ln w="0">
            <a:solidFill>
              <a:srgbClr val="000000"/>
            </a:solidFill>
            <a:round/>
            <a:headEnd/>
            <a:tailEnd/>
          </a:ln>
        </p:spPr>
        <p:txBody>
          <a:bodyPr/>
          <a:lstStyle/>
          <a:p>
            <a:endParaRPr lang="en-US"/>
          </a:p>
        </p:txBody>
      </p:sp>
      <p:sp>
        <p:nvSpPr>
          <p:cNvPr id="166009" name="Rectangle 107"/>
          <p:cNvSpPr>
            <a:spLocks noChangeArrowheads="1"/>
          </p:cNvSpPr>
          <p:nvPr/>
        </p:nvSpPr>
        <p:spPr bwMode="auto">
          <a:xfrm>
            <a:off x="5391150"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a:p>
        </p:txBody>
      </p:sp>
      <p:sp>
        <p:nvSpPr>
          <p:cNvPr id="166010" name="Line 108"/>
          <p:cNvSpPr>
            <a:spLocks noChangeShapeType="1"/>
          </p:cNvSpPr>
          <p:nvPr/>
        </p:nvSpPr>
        <p:spPr bwMode="auto">
          <a:xfrm flipV="1">
            <a:off x="5678488" y="6221413"/>
            <a:ext cx="0" cy="14287"/>
          </a:xfrm>
          <a:prstGeom prst="line">
            <a:avLst/>
          </a:prstGeom>
          <a:noFill/>
          <a:ln w="0">
            <a:solidFill>
              <a:srgbClr val="000000"/>
            </a:solidFill>
            <a:round/>
            <a:headEnd/>
            <a:tailEnd/>
          </a:ln>
        </p:spPr>
        <p:txBody>
          <a:bodyPr/>
          <a:lstStyle/>
          <a:p>
            <a:endParaRPr lang="en-US"/>
          </a:p>
        </p:txBody>
      </p:sp>
      <p:sp>
        <p:nvSpPr>
          <p:cNvPr id="166011" name="Line 109"/>
          <p:cNvSpPr>
            <a:spLocks noChangeShapeType="1"/>
          </p:cNvSpPr>
          <p:nvPr/>
        </p:nvSpPr>
        <p:spPr bwMode="auto">
          <a:xfrm>
            <a:off x="5678488" y="4687888"/>
            <a:ext cx="0" cy="14287"/>
          </a:xfrm>
          <a:prstGeom prst="line">
            <a:avLst/>
          </a:prstGeom>
          <a:noFill/>
          <a:ln w="0">
            <a:solidFill>
              <a:srgbClr val="000000"/>
            </a:solidFill>
            <a:round/>
            <a:headEnd/>
            <a:tailEnd/>
          </a:ln>
        </p:spPr>
        <p:txBody>
          <a:bodyPr/>
          <a:lstStyle/>
          <a:p>
            <a:endParaRPr lang="en-US"/>
          </a:p>
        </p:txBody>
      </p:sp>
      <p:sp>
        <p:nvSpPr>
          <p:cNvPr id="166012" name="Rectangle 110"/>
          <p:cNvSpPr>
            <a:spLocks noChangeArrowheads="1"/>
          </p:cNvSpPr>
          <p:nvPr/>
        </p:nvSpPr>
        <p:spPr bwMode="auto">
          <a:xfrm>
            <a:off x="5637213"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50</a:t>
            </a:r>
            <a:endParaRPr lang="en-GB"/>
          </a:p>
        </p:txBody>
      </p:sp>
      <p:sp>
        <p:nvSpPr>
          <p:cNvPr id="166013" name="Line 111"/>
          <p:cNvSpPr>
            <a:spLocks noChangeShapeType="1"/>
          </p:cNvSpPr>
          <p:nvPr/>
        </p:nvSpPr>
        <p:spPr bwMode="auto">
          <a:xfrm flipV="1">
            <a:off x="5916613" y="6221413"/>
            <a:ext cx="0" cy="14287"/>
          </a:xfrm>
          <a:prstGeom prst="line">
            <a:avLst/>
          </a:prstGeom>
          <a:noFill/>
          <a:ln w="0">
            <a:solidFill>
              <a:srgbClr val="000000"/>
            </a:solidFill>
            <a:round/>
            <a:headEnd/>
            <a:tailEnd/>
          </a:ln>
        </p:spPr>
        <p:txBody>
          <a:bodyPr/>
          <a:lstStyle/>
          <a:p>
            <a:endParaRPr lang="en-US"/>
          </a:p>
        </p:txBody>
      </p:sp>
      <p:sp>
        <p:nvSpPr>
          <p:cNvPr id="166014" name="Line 112"/>
          <p:cNvSpPr>
            <a:spLocks noChangeShapeType="1"/>
          </p:cNvSpPr>
          <p:nvPr/>
        </p:nvSpPr>
        <p:spPr bwMode="auto">
          <a:xfrm>
            <a:off x="5916613" y="4687888"/>
            <a:ext cx="0" cy="14287"/>
          </a:xfrm>
          <a:prstGeom prst="line">
            <a:avLst/>
          </a:prstGeom>
          <a:noFill/>
          <a:ln w="0">
            <a:solidFill>
              <a:srgbClr val="000000"/>
            </a:solidFill>
            <a:round/>
            <a:headEnd/>
            <a:tailEnd/>
          </a:ln>
        </p:spPr>
        <p:txBody>
          <a:bodyPr/>
          <a:lstStyle/>
          <a:p>
            <a:endParaRPr lang="en-US"/>
          </a:p>
        </p:txBody>
      </p:sp>
      <p:sp>
        <p:nvSpPr>
          <p:cNvPr id="166015" name="Rectangle 113"/>
          <p:cNvSpPr>
            <a:spLocks noChangeArrowheads="1"/>
          </p:cNvSpPr>
          <p:nvPr/>
        </p:nvSpPr>
        <p:spPr bwMode="auto">
          <a:xfrm>
            <a:off x="5875338" y="62626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a:p>
        </p:txBody>
      </p:sp>
      <p:sp>
        <p:nvSpPr>
          <p:cNvPr id="166016" name="Line 114"/>
          <p:cNvSpPr>
            <a:spLocks noChangeShapeType="1"/>
          </p:cNvSpPr>
          <p:nvPr/>
        </p:nvSpPr>
        <p:spPr bwMode="auto">
          <a:xfrm>
            <a:off x="4484688" y="6235700"/>
            <a:ext cx="14287" cy="0"/>
          </a:xfrm>
          <a:prstGeom prst="line">
            <a:avLst/>
          </a:prstGeom>
          <a:noFill/>
          <a:ln w="0">
            <a:solidFill>
              <a:srgbClr val="000000"/>
            </a:solidFill>
            <a:round/>
            <a:headEnd/>
            <a:tailEnd/>
          </a:ln>
        </p:spPr>
        <p:txBody>
          <a:bodyPr/>
          <a:lstStyle/>
          <a:p>
            <a:endParaRPr lang="en-US"/>
          </a:p>
        </p:txBody>
      </p:sp>
      <p:sp>
        <p:nvSpPr>
          <p:cNvPr id="166017" name="Line 115"/>
          <p:cNvSpPr>
            <a:spLocks noChangeShapeType="1"/>
          </p:cNvSpPr>
          <p:nvPr/>
        </p:nvSpPr>
        <p:spPr bwMode="auto">
          <a:xfrm flipH="1">
            <a:off x="5997575" y="6235700"/>
            <a:ext cx="20638" cy="0"/>
          </a:xfrm>
          <a:prstGeom prst="line">
            <a:avLst/>
          </a:prstGeom>
          <a:noFill/>
          <a:ln w="0">
            <a:solidFill>
              <a:srgbClr val="000000"/>
            </a:solidFill>
            <a:round/>
            <a:headEnd/>
            <a:tailEnd/>
          </a:ln>
        </p:spPr>
        <p:txBody>
          <a:bodyPr/>
          <a:lstStyle/>
          <a:p>
            <a:endParaRPr lang="en-US"/>
          </a:p>
        </p:txBody>
      </p:sp>
      <p:sp>
        <p:nvSpPr>
          <p:cNvPr id="166018" name="Rectangle 116"/>
          <p:cNvSpPr>
            <a:spLocks noChangeArrowheads="1"/>
          </p:cNvSpPr>
          <p:nvPr/>
        </p:nvSpPr>
        <p:spPr bwMode="auto">
          <a:xfrm>
            <a:off x="4389438" y="6180138"/>
            <a:ext cx="65087"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6019" name="Line 117"/>
          <p:cNvSpPr>
            <a:spLocks noChangeShapeType="1"/>
          </p:cNvSpPr>
          <p:nvPr/>
        </p:nvSpPr>
        <p:spPr bwMode="auto">
          <a:xfrm>
            <a:off x="4484688" y="5926138"/>
            <a:ext cx="14287" cy="0"/>
          </a:xfrm>
          <a:prstGeom prst="line">
            <a:avLst/>
          </a:prstGeom>
          <a:noFill/>
          <a:ln w="0">
            <a:solidFill>
              <a:srgbClr val="000000"/>
            </a:solidFill>
            <a:round/>
            <a:headEnd/>
            <a:tailEnd/>
          </a:ln>
        </p:spPr>
        <p:txBody>
          <a:bodyPr/>
          <a:lstStyle/>
          <a:p>
            <a:endParaRPr lang="en-US"/>
          </a:p>
        </p:txBody>
      </p:sp>
      <p:sp>
        <p:nvSpPr>
          <p:cNvPr id="166020" name="Line 118"/>
          <p:cNvSpPr>
            <a:spLocks noChangeShapeType="1"/>
          </p:cNvSpPr>
          <p:nvPr/>
        </p:nvSpPr>
        <p:spPr bwMode="auto">
          <a:xfrm flipH="1">
            <a:off x="5997575" y="5926138"/>
            <a:ext cx="20638" cy="0"/>
          </a:xfrm>
          <a:prstGeom prst="line">
            <a:avLst/>
          </a:prstGeom>
          <a:noFill/>
          <a:ln w="0">
            <a:solidFill>
              <a:srgbClr val="000000"/>
            </a:solidFill>
            <a:round/>
            <a:headEnd/>
            <a:tailEnd/>
          </a:ln>
        </p:spPr>
        <p:txBody>
          <a:bodyPr/>
          <a:lstStyle/>
          <a:p>
            <a:endParaRPr lang="en-US"/>
          </a:p>
        </p:txBody>
      </p:sp>
      <p:sp>
        <p:nvSpPr>
          <p:cNvPr id="166021" name="Rectangle 119"/>
          <p:cNvSpPr>
            <a:spLocks noChangeArrowheads="1"/>
          </p:cNvSpPr>
          <p:nvPr/>
        </p:nvSpPr>
        <p:spPr bwMode="auto">
          <a:xfrm>
            <a:off x="4416425" y="5870575"/>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166022" name="Line 120"/>
          <p:cNvSpPr>
            <a:spLocks noChangeShapeType="1"/>
          </p:cNvSpPr>
          <p:nvPr/>
        </p:nvSpPr>
        <p:spPr bwMode="auto">
          <a:xfrm>
            <a:off x="4484688" y="5616575"/>
            <a:ext cx="14287" cy="0"/>
          </a:xfrm>
          <a:prstGeom prst="line">
            <a:avLst/>
          </a:prstGeom>
          <a:noFill/>
          <a:ln w="0">
            <a:solidFill>
              <a:srgbClr val="000000"/>
            </a:solidFill>
            <a:round/>
            <a:headEnd/>
            <a:tailEnd/>
          </a:ln>
        </p:spPr>
        <p:txBody>
          <a:bodyPr/>
          <a:lstStyle/>
          <a:p>
            <a:endParaRPr lang="en-US"/>
          </a:p>
        </p:txBody>
      </p:sp>
      <p:sp>
        <p:nvSpPr>
          <p:cNvPr id="166023" name="Line 121"/>
          <p:cNvSpPr>
            <a:spLocks noChangeShapeType="1"/>
          </p:cNvSpPr>
          <p:nvPr/>
        </p:nvSpPr>
        <p:spPr bwMode="auto">
          <a:xfrm flipH="1">
            <a:off x="5997575" y="5616575"/>
            <a:ext cx="20638" cy="0"/>
          </a:xfrm>
          <a:prstGeom prst="line">
            <a:avLst/>
          </a:prstGeom>
          <a:noFill/>
          <a:ln w="0">
            <a:solidFill>
              <a:srgbClr val="000000"/>
            </a:solidFill>
            <a:round/>
            <a:headEnd/>
            <a:tailEnd/>
          </a:ln>
        </p:spPr>
        <p:txBody>
          <a:bodyPr/>
          <a:lstStyle/>
          <a:p>
            <a:endParaRPr lang="en-US"/>
          </a:p>
        </p:txBody>
      </p:sp>
      <p:sp>
        <p:nvSpPr>
          <p:cNvPr id="166024" name="Rectangle 122"/>
          <p:cNvSpPr>
            <a:spLocks noChangeArrowheads="1"/>
          </p:cNvSpPr>
          <p:nvPr/>
        </p:nvSpPr>
        <p:spPr bwMode="auto">
          <a:xfrm>
            <a:off x="4416425" y="5561013"/>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6025" name="Line 123"/>
          <p:cNvSpPr>
            <a:spLocks noChangeShapeType="1"/>
          </p:cNvSpPr>
          <p:nvPr/>
        </p:nvSpPr>
        <p:spPr bwMode="auto">
          <a:xfrm>
            <a:off x="4484688" y="5307013"/>
            <a:ext cx="14287" cy="0"/>
          </a:xfrm>
          <a:prstGeom prst="line">
            <a:avLst/>
          </a:prstGeom>
          <a:noFill/>
          <a:ln w="0">
            <a:solidFill>
              <a:srgbClr val="000000"/>
            </a:solidFill>
            <a:round/>
            <a:headEnd/>
            <a:tailEnd/>
          </a:ln>
        </p:spPr>
        <p:txBody>
          <a:bodyPr/>
          <a:lstStyle/>
          <a:p>
            <a:endParaRPr lang="en-US"/>
          </a:p>
        </p:txBody>
      </p:sp>
      <p:sp>
        <p:nvSpPr>
          <p:cNvPr id="166026" name="Line 124"/>
          <p:cNvSpPr>
            <a:spLocks noChangeShapeType="1"/>
          </p:cNvSpPr>
          <p:nvPr/>
        </p:nvSpPr>
        <p:spPr bwMode="auto">
          <a:xfrm flipH="1">
            <a:off x="5997575" y="5307013"/>
            <a:ext cx="20638" cy="0"/>
          </a:xfrm>
          <a:prstGeom prst="line">
            <a:avLst/>
          </a:prstGeom>
          <a:noFill/>
          <a:ln w="0">
            <a:solidFill>
              <a:srgbClr val="000000"/>
            </a:solidFill>
            <a:round/>
            <a:headEnd/>
            <a:tailEnd/>
          </a:ln>
        </p:spPr>
        <p:txBody>
          <a:bodyPr/>
          <a:lstStyle/>
          <a:p>
            <a:endParaRPr lang="en-US"/>
          </a:p>
        </p:txBody>
      </p:sp>
      <p:sp>
        <p:nvSpPr>
          <p:cNvPr id="166027" name="Rectangle 125"/>
          <p:cNvSpPr>
            <a:spLocks noChangeArrowheads="1"/>
          </p:cNvSpPr>
          <p:nvPr/>
        </p:nvSpPr>
        <p:spPr bwMode="auto">
          <a:xfrm>
            <a:off x="4376738" y="52514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6028" name="Line 126"/>
          <p:cNvSpPr>
            <a:spLocks noChangeShapeType="1"/>
          </p:cNvSpPr>
          <p:nvPr/>
        </p:nvSpPr>
        <p:spPr bwMode="auto">
          <a:xfrm>
            <a:off x="4484688" y="4997450"/>
            <a:ext cx="14287" cy="0"/>
          </a:xfrm>
          <a:prstGeom prst="line">
            <a:avLst/>
          </a:prstGeom>
          <a:noFill/>
          <a:ln w="0">
            <a:solidFill>
              <a:srgbClr val="000000"/>
            </a:solidFill>
            <a:round/>
            <a:headEnd/>
            <a:tailEnd/>
          </a:ln>
        </p:spPr>
        <p:txBody>
          <a:bodyPr/>
          <a:lstStyle/>
          <a:p>
            <a:endParaRPr lang="en-US"/>
          </a:p>
        </p:txBody>
      </p:sp>
      <p:sp>
        <p:nvSpPr>
          <p:cNvPr id="166029" name="Line 127"/>
          <p:cNvSpPr>
            <a:spLocks noChangeShapeType="1"/>
          </p:cNvSpPr>
          <p:nvPr/>
        </p:nvSpPr>
        <p:spPr bwMode="auto">
          <a:xfrm flipH="1">
            <a:off x="5997575" y="4997450"/>
            <a:ext cx="20638" cy="0"/>
          </a:xfrm>
          <a:prstGeom prst="line">
            <a:avLst/>
          </a:prstGeom>
          <a:noFill/>
          <a:ln w="0">
            <a:solidFill>
              <a:srgbClr val="000000"/>
            </a:solidFill>
            <a:round/>
            <a:headEnd/>
            <a:tailEnd/>
          </a:ln>
        </p:spPr>
        <p:txBody>
          <a:bodyPr/>
          <a:lstStyle/>
          <a:p>
            <a:endParaRPr lang="en-US"/>
          </a:p>
        </p:txBody>
      </p:sp>
      <p:sp>
        <p:nvSpPr>
          <p:cNvPr id="166030" name="Rectangle 128"/>
          <p:cNvSpPr>
            <a:spLocks noChangeArrowheads="1"/>
          </p:cNvSpPr>
          <p:nvPr/>
        </p:nvSpPr>
        <p:spPr bwMode="auto">
          <a:xfrm>
            <a:off x="4376738" y="4943475"/>
            <a:ext cx="82550" cy="106363"/>
          </a:xfrm>
          <a:prstGeom prst="rect">
            <a:avLst/>
          </a:prstGeom>
          <a:noFill/>
          <a:ln w="9525">
            <a:noFill/>
            <a:miter lim="800000"/>
            <a:headEnd/>
            <a:tailEnd/>
          </a:ln>
        </p:spPr>
        <p:txBody>
          <a:bodyPr wrap="none" lIns="0" tIns="0" rIns="0" bIns="0">
            <a:spAutoFit/>
          </a:bodyPr>
          <a:lstStyle/>
          <a:p>
            <a:r>
              <a:rPr lang="en-GB" sz="700" b="1">
                <a:solidFill>
                  <a:srgbClr val="000000"/>
                </a:solidFill>
              </a:rPr>
              <a:t>15</a:t>
            </a:r>
            <a:endParaRPr lang="en-GB" b="1"/>
          </a:p>
        </p:txBody>
      </p:sp>
      <p:sp>
        <p:nvSpPr>
          <p:cNvPr id="166031" name="Line 129"/>
          <p:cNvSpPr>
            <a:spLocks noChangeShapeType="1"/>
          </p:cNvSpPr>
          <p:nvPr/>
        </p:nvSpPr>
        <p:spPr bwMode="auto">
          <a:xfrm>
            <a:off x="4484688" y="4687888"/>
            <a:ext cx="14287" cy="0"/>
          </a:xfrm>
          <a:prstGeom prst="line">
            <a:avLst/>
          </a:prstGeom>
          <a:noFill/>
          <a:ln w="0">
            <a:solidFill>
              <a:srgbClr val="000000"/>
            </a:solidFill>
            <a:round/>
            <a:headEnd/>
            <a:tailEnd/>
          </a:ln>
        </p:spPr>
        <p:txBody>
          <a:bodyPr/>
          <a:lstStyle/>
          <a:p>
            <a:endParaRPr lang="en-US"/>
          </a:p>
        </p:txBody>
      </p:sp>
      <p:sp>
        <p:nvSpPr>
          <p:cNvPr id="166032" name="Line 130"/>
          <p:cNvSpPr>
            <a:spLocks noChangeShapeType="1"/>
          </p:cNvSpPr>
          <p:nvPr/>
        </p:nvSpPr>
        <p:spPr bwMode="auto">
          <a:xfrm flipH="1">
            <a:off x="5997575" y="4687888"/>
            <a:ext cx="20638" cy="0"/>
          </a:xfrm>
          <a:prstGeom prst="line">
            <a:avLst/>
          </a:prstGeom>
          <a:noFill/>
          <a:ln w="0">
            <a:solidFill>
              <a:srgbClr val="000000"/>
            </a:solidFill>
            <a:round/>
            <a:headEnd/>
            <a:tailEnd/>
          </a:ln>
        </p:spPr>
        <p:txBody>
          <a:bodyPr/>
          <a:lstStyle/>
          <a:p>
            <a:endParaRPr lang="en-US"/>
          </a:p>
        </p:txBody>
      </p:sp>
      <p:sp>
        <p:nvSpPr>
          <p:cNvPr id="166033" name="Rectangle 131"/>
          <p:cNvSpPr>
            <a:spLocks noChangeArrowheads="1"/>
          </p:cNvSpPr>
          <p:nvPr/>
        </p:nvSpPr>
        <p:spPr bwMode="auto">
          <a:xfrm>
            <a:off x="4376738" y="4633913"/>
            <a:ext cx="82550" cy="106362"/>
          </a:xfrm>
          <a:prstGeom prst="rect">
            <a:avLst/>
          </a:prstGeom>
          <a:noFill/>
          <a:ln w="9525">
            <a:noFill/>
            <a:miter lim="800000"/>
            <a:headEnd/>
            <a:tailEnd/>
          </a:ln>
        </p:spPr>
        <p:txBody>
          <a:bodyPr wrap="none" lIns="0" tIns="0" rIns="0" bIns="0">
            <a:spAutoFit/>
          </a:bodyPr>
          <a:lstStyle/>
          <a:p>
            <a:r>
              <a:rPr lang="en-GB" sz="700" b="1">
                <a:solidFill>
                  <a:srgbClr val="000000"/>
                </a:solidFill>
              </a:rPr>
              <a:t>20</a:t>
            </a:r>
            <a:endParaRPr lang="en-GB" b="1"/>
          </a:p>
        </p:txBody>
      </p:sp>
      <p:sp>
        <p:nvSpPr>
          <p:cNvPr id="166034" name="Line 132"/>
          <p:cNvSpPr>
            <a:spLocks noChangeShapeType="1"/>
          </p:cNvSpPr>
          <p:nvPr/>
        </p:nvSpPr>
        <p:spPr bwMode="auto">
          <a:xfrm>
            <a:off x="4484688" y="4687888"/>
            <a:ext cx="1533525" cy="0"/>
          </a:xfrm>
          <a:prstGeom prst="line">
            <a:avLst/>
          </a:prstGeom>
          <a:noFill/>
          <a:ln w="0">
            <a:solidFill>
              <a:srgbClr val="000000"/>
            </a:solidFill>
            <a:round/>
            <a:headEnd/>
            <a:tailEnd/>
          </a:ln>
        </p:spPr>
        <p:txBody>
          <a:bodyPr/>
          <a:lstStyle/>
          <a:p>
            <a:endParaRPr lang="en-US"/>
          </a:p>
        </p:txBody>
      </p:sp>
      <p:sp>
        <p:nvSpPr>
          <p:cNvPr id="166035" name="Freeform 133"/>
          <p:cNvSpPr>
            <a:spLocks/>
          </p:cNvSpPr>
          <p:nvPr/>
        </p:nvSpPr>
        <p:spPr bwMode="auto">
          <a:xfrm>
            <a:off x="4484688" y="4687888"/>
            <a:ext cx="1533525" cy="1547812"/>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6036" name="Line 134"/>
          <p:cNvSpPr>
            <a:spLocks noChangeShapeType="1"/>
          </p:cNvSpPr>
          <p:nvPr/>
        </p:nvSpPr>
        <p:spPr bwMode="auto">
          <a:xfrm flipV="1">
            <a:off x="4484688" y="4687888"/>
            <a:ext cx="0" cy="1547812"/>
          </a:xfrm>
          <a:prstGeom prst="line">
            <a:avLst/>
          </a:prstGeom>
          <a:noFill/>
          <a:ln w="0">
            <a:solidFill>
              <a:srgbClr val="000000"/>
            </a:solidFill>
            <a:round/>
            <a:headEnd/>
            <a:tailEnd/>
          </a:ln>
        </p:spPr>
        <p:txBody>
          <a:bodyPr/>
          <a:lstStyle/>
          <a:p>
            <a:endParaRPr lang="en-US"/>
          </a:p>
        </p:txBody>
      </p:sp>
      <p:sp>
        <p:nvSpPr>
          <p:cNvPr id="166037" name="Freeform 135"/>
          <p:cNvSpPr>
            <a:spLocks/>
          </p:cNvSpPr>
          <p:nvPr/>
        </p:nvSpPr>
        <p:spPr bwMode="auto">
          <a:xfrm>
            <a:off x="4484688" y="5300663"/>
            <a:ext cx="1533525" cy="631825"/>
          </a:xfrm>
          <a:custGeom>
            <a:avLst/>
            <a:gdLst>
              <a:gd name="T0" fmla="*/ 32762829 w 966"/>
              <a:gd name="T1" fmla="*/ 937498234 h 398"/>
              <a:gd name="T2" fmla="*/ 108367535 w 966"/>
              <a:gd name="T3" fmla="*/ 960180427 h 398"/>
              <a:gd name="T4" fmla="*/ 183972203 w 966"/>
              <a:gd name="T5" fmla="*/ 992941655 h 398"/>
              <a:gd name="T6" fmla="*/ 272176905 w 966"/>
              <a:gd name="T7" fmla="*/ 1003022277 h 398"/>
              <a:gd name="T8" fmla="*/ 347781574 w 966"/>
              <a:gd name="T9" fmla="*/ 992941655 h 398"/>
              <a:gd name="T10" fmla="*/ 423386341 w 966"/>
              <a:gd name="T11" fmla="*/ 992941655 h 398"/>
              <a:gd name="T12" fmla="*/ 498991010 w 966"/>
              <a:gd name="T13" fmla="*/ 992941655 h 398"/>
              <a:gd name="T14" fmla="*/ 574595678 w 966"/>
              <a:gd name="T15" fmla="*/ 980341671 h 398"/>
              <a:gd name="T16" fmla="*/ 650200347 w 966"/>
              <a:gd name="T17" fmla="*/ 960180427 h 398"/>
              <a:gd name="T18" fmla="*/ 725805015 w 966"/>
              <a:gd name="T19" fmla="*/ 937498234 h 398"/>
              <a:gd name="T20" fmla="*/ 811490306 w 966"/>
              <a:gd name="T21" fmla="*/ 914817629 h 398"/>
              <a:gd name="T22" fmla="*/ 887095173 w 966"/>
              <a:gd name="T23" fmla="*/ 740925909 h 398"/>
              <a:gd name="T24" fmla="*/ 962699841 w 966"/>
              <a:gd name="T25" fmla="*/ 556953765 h 398"/>
              <a:gd name="T26" fmla="*/ 1038304509 w 966"/>
              <a:gd name="T27" fmla="*/ 151209378 h 398"/>
              <a:gd name="T28" fmla="*/ 1113909178 w 966"/>
              <a:gd name="T29" fmla="*/ 98286882 h 398"/>
              <a:gd name="T30" fmla="*/ 1192034796 w 966"/>
              <a:gd name="T31" fmla="*/ 567034387 h 398"/>
              <a:gd name="T32" fmla="*/ 1267637877 w 966"/>
              <a:gd name="T33" fmla="*/ 849293586 h 398"/>
              <a:gd name="T34" fmla="*/ 1353324755 w 966"/>
              <a:gd name="T35" fmla="*/ 927417612 h 398"/>
              <a:gd name="T36" fmla="*/ 1428929423 w 966"/>
              <a:gd name="T37" fmla="*/ 914817629 h 398"/>
              <a:gd name="T38" fmla="*/ 1504534092 w 966"/>
              <a:gd name="T39" fmla="*/ 849293586 h 398"/>
              <a:gd name="T40" fmla="*/ 1580138760 w 966"/>
              <a:gd name="T41" fmla="*/ 642639051 h 398"/>
              <a:gd name="T42" fmla="*/ 1655743428 w 966"/>
              <a:gd name="T43" fmla="*/ 491431310 h 398"/>
              <a:gd name="T44" fmla="*/ 1731348494 w 966"/>
              <a:gd name="T45" fmla="*/ 229335041 h 398"/>
              <a:gd name="T46" fmla="*/ 1806953162 w 966"/>
              <a:gd name="T47" fmla="*/ 163810949 h 398"/>
              <a:gd name="T48" fmla="*/ 1895157815 w 966"/>
              <a:gd name="T49" fmla="*/ 435987890 h 398"/>
              <a:gd name="T50" fmla="*/ 1970762483 w 966"/>
              <a:gd name="T51" fmla="*/ 665321244 h 398"/>
              <a:gd name="T52" fmla="*/ 2046367152 w 966"/>
              <a:gd name="T53" fmla="*/ 740925909 h 398"/>
              <a:gd name="T54" fmla="*/ 2121971820 w 966"/>
              <a:gd name="T55" fmla="*/ 720764665 h 398"/>
              <a:gd name="T56" fmla="*/ 2147483647 w 966"/>
              <a:gd name="T57" fmla="*/ 609877824 h 398"/>
              <a:gd name="T58" fmla="*/ 2147483647 w 966"/>
              <a:gd name="T59" fmla="*/ 446068512 h 398"/>
              <a:gd name="T60" fmla="*/ 2147483647 w 966"/>
              <a:gd name="T61" fmla="*/ 249496285 h 398"/>
              <a:gd name="T62" fmla="*/ 2147483647 w 966"/>
              <a:gd name="T63" fmla="*/ 249496285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398"/>
              <a:gd name="T98" fmla="*/ 966 w 966"/>
              <a:gd name="T99" fmla="*/ 398 h 3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398">
                <a:moveTo>
                  <a:pt x="0" y="359"/>
                </a:moveTo>
                <a:lnTo>
                  <a:pt x="13" y="372"/>
                </a:lnTo>
                <a:lnTo>
                  <a:pt x="30" y="376"/>
                </a:lnTo>
                <a:lnTo>
                  <a:pt x="43" y="381"/>
                </a:lnTo>
                <a:lnTo>
                  <a:pt x="60" y="385"/>
                </a:lnTo>
                <a:lnTo>
                  <a:pt x="73" y="394"/>
                </a:lnTo>
                <a:lnTo>
                  <a:pt x="90" y="398"/>
                </a:lnTo>
                <a:lnTo>
                  <a:pt x="108" y="398"/>
                </a:lnTo>
                <a:lnTo>
                  <a:pt x="120" y="394"/>
                </a:lnTo>
                <a:lnTo>
                  <a:pt x="138" y="394"/>
                </a:lnTo>
                <a:lnTo>
                  <a:pt x="151" y="398"/>
                </a:lnTo>
                <a:lnTo>
                  <a:pt x="168" y="394"/>
                </a:lnTo>
                <a:lnTo>
                  <a:pt x="181" y="394"/>
                </a:lnTo>
                <a:lnTo>
                  <a:pt x="198" y="394"/>
                </a:lnTo>
                <a:lnTo>
                  <a:pt x="215" y="389"/>
                </a:lnTo>
                <a:lnTo>
                  <a:pt x="228" y="389"/>
                </a:lnTo>
                <a:lnTo>
                  <a:pt x="245" y="385"/>
                </a:lnTo>
                <a:lnTo>
                  <a:pt x="258" y="381"/>
                </a:lnTo>
                <a:lnTo>
                  <a:pt x="275" y="376"/>
                </a:lnTo>
                <a:lnTo>
                  <a:pt x="288" y="372"/>
                </a:lnTo>
                <a:lnTo>
                  <a:pt x="305" y="368"/>
                </a:lnTo>
                <a:lnTo>
                  <a:pt x="322" y="363"/>
                </a:lnTo>
                <a:lnTo>
                  <a:pt x="335" y="346"/>
                </a:lnTo>
                <a:lnTo>
                  <a:pt x="352" y="294"/>
                </a:lnTo>
                <a:lnTo>
                  <a:pt x="365" y="234"/>
                </a:lnTo>
                <a:lnTo>
                  <a:pt x="382" y="221"/>
                </a:lnTo>
                <a:lnTo>
                  <a:pt x="395" y="169"/>
                </a:lnTo>
                <a:lnTo>
                  <a:pt x="412" y="60"/>
                </a:lnTo>
                <a:lnTo>
                  <a:pt x="430" y="0"/>
                </a:lnTo>
                <a:lnTo>
                  <a:pt x="442" y="39"/>
                </a:lnTo>
                <a:lnTo>
                  <a:pt x="460" y="130"/>
                </a:lnTo>
                <a:lnTo>
                  <a:pt x="473" y="225"/>
                </a:lnTo>
                <a:lnTo>
                  <a:pt x="490" y="294"/>
                </a:lnTo>
                <a:lnTo>
                  <a:pt x="503" y="337"/>
                </a:lnTo>
                <a:lnTo>
                  <a:pt x="520" y="359"/>
                </a:lnTo>
                <a:lnTo>
                  <a:pt x="537" y="368"/>
                </a:lnTo>
                <a:lnTo>
                  <a:pt x="550" y="368"/>
                </a:lnTo>
                <a:lnTo>
                  <a:pt x="567" y="363"/>
                </a:lnTo>
                <a:lnTo>
                  <a:pt x="580" y="355"/>
                </a:lnTo>
                <a:lnTo>
                  <a:pt x="597" y="337"/>
                </a:lnTo>
                <a:lnTo>
                  <a:pt x="610" y="303"/>
                </a:lnTo>
                <a:lnTo>
                  <a:pt x="627" y="255"/>
                </a:lnTo>
                <a:lnTo>
                  <a:pt x="644" y="229"/>
                </a:lnTo>
                <a:lnTo>
                  <a:pt x="657" y="195"/>
                </a:lnTo>
                <a:lnTo>
                  <a:pt x="674" y="143"/>
                </a:lnTo>
                <a:lnTo>
                  <a:pt x="687" y="91"/>
                </a:lnTo>
                <a:lnTo>
                  <a:pt x="704" y="56"/>
                </a:lnTo>
                <a:lnTo>
                  <a:pt x="717" y="65"/>
                </a:lnTo>
                <a:lnTo>
                  <a:pt x="734" y="112"/>
                </a:lnTo>
                <a:lnTo>
                  <a:pt x="752" y="173"/>
                </a:lnTo>
                <a:lnTo>
                  <a:pt x="764" y="225"/>
                </a:lnTo>
                <a:lnTo>
                  <a:pt x="782" y="264"/>
                </a:lnTo>
                <a:lnTo>
                  <a:pt x="795" y="286"/>
                </a:lnTo>
                <a:lnTo>
                  <a:pt x="812" y="294"/>
                </a:lnTo>
                <a:lnTo>
                  <a:pt x="825" y="294"/>
                </a:lnTo>
                <a:lnTo>
                  <a:pt x="842" y="286"/>
                </a:lnTo>
                <a:lnTo>
                  <a:pt x="859" y="268"/>
                </a:lnTo>
                <a:lnTo>
                  <a:pt x="872" y="242"/>
                </a:lnTo>
                <a:lnTo>
                  <a:pt x="889" y="216"/>
                </a:lnTo>
                <a:lnTo>
                  <a:pt x="902" y="177"/>
                </a:lnTo>
                <a:lnTo>
                  <a:pt x="919" y="134"/>
                </a:lnTo>
                <a:lnTo>
                  <a:pt x="932" y="99"/>
                </a:lnTo>
                <a:lnTo>
                  <a:pt x="949" y="82"/>
                </a:lnTo>
                <a:lnTo>
                  <a:pt x="966" y="99"/>
                </a:lnTo>
              </a:path>
            </a:pathLst>
          </a:custGeom>
          <a:noFill/>
          <a:ln w="0">
            <a:solidFill>
              <a:srgbClr val="0000FF"/>
            </a:solidFill>
            <a:prstDash val="solid"/>
            <a:round/>
            <a:headEnd/>
            <a:tailEnd/>
          </a:ln>
        </p:spPr>
        <p:txBody>
          <a:bodyPr/>
          <a:lstStyle/>
          <a:p>
            <a:endParaRPr lang="en-US"/>
          </a:p>
        </p:txBody>
      </p:sp>
      <p:sp>
        <p:nvSpPr>
          <p:cNvPr id="166038" name="Freeform 136"/>
          <p:cNvSpPr>
            <a:spLocks/>
          </p:cNvSpPr>
          <p:nvPr/>
        </p:nvSpPr>
        <p:spPr bwMode="auto">
          <a:xfrm>
            <a:off x="4484688" y="5191125"/>
            <a:ext cx="1533525" cy="747713"/>
          </a:xfrm>
          <a:custGeom>
            <a:avLst/>
            <a:gdLst>
              <a:gd name="T0" fmla="*/ 32762829 w 966"/>
              <a:gd name="T1" fmla="*/ 1121471181 h 471"/>
              <a:gd name="T2" fmla="*/ 108367535 w 966"/>
              <a:gd name="T3" fmla="*/ 1176914641 h 471"/>
              <a:gd name="T4" fmla="*/ 183972203 w 966"/>
              <a:gd name="T5" fmla="*/ 1176914641 h 471"/>
              <a:gd name="T6" fmla="*/ 272176905 w 966"/>
              <a:gd name="T7" fmla="*/ 1166834012 h 471"/>
              <a:gd name="T8" fmla="*/ 347781574 w 966"/>
              <a:gd name="T9" fmla="*/ 1176914641 h 471"/>
              <a:gd name="T10" fmla="*/ 423386341 w 966"/>
              <a:gd name="T11" fmla="*/ 1166834012 h 471"/>
              <a:gd name="T12" fmla="*/ 498991010 w 966"/>
              <a:gd name="T13" fmla="*/ 1154232432 h 471"/>
              <a:gd name="T14" fmla="*/ 574595678 w 966"/>
              <a:gd name="T15" fmla="*/ 1144151803 h 471"/>
              <a:gd name="T16" fmla="*/ 650200347 w 966"/>
              <a:gd name="T17" fmla="*/ 1121471181 h 471"/>
              <a:gd name="T18" fmla="*/ 725805015 w 966"/>
              <a:gd name="T19" fmla="*/ 1068547084 h 471"/>
              <a:gd name="T20" fmla="*/ 811490306 w 966"/>
              <a:gd name="T21" fmla="*/ 957660164 h 471"/>
              <a:gd name="T22" fmla="*/ 887095173 w 966"/>
              <a:gd name="T23" fmla="*/ 730845810 h 471"/>
              <a:gd name="T24" fmla="*/ 962699841 w 966"/>
              <a:gd name="T25" fmla="*/ 435988202 h 471"/>
              <a:gd name="T26" fmla="*/ 1038304509 w 966"/>
              <a:gd name="T27" fmla="*/ 0 h 471"/>
              <a:gd name="T28" fmla="*/ 1113909178 w 966"/>
              <a:gd name="T29" fmla="*/ 534273542 h 471"/>
              <a:gd name="T30" fmla="*/ 1192034796 w 966"/>
              <a:gd name="T31" fmla="*/ 1068547084 h 471"/>
              <a:gd name="T32" fmla="*/ 1267637877 w 966"/>
              <a:gd name="T33" fmla="*/ 1121471181 h 471"/>
              <a:gd name="T34" fmla="*/ 1353324755 w 966"/>
              <a:gd name="T35" fmla="*/ 1078627714 h 471"/>
              <a:gd name="T36" fmla="*/ 1428929423 w 966"/>
              <a:gd name="T37" fmla="*/ 1023184253 h 471"/>
              <a:gd name="T38" fmla="*/ 1504534092 w 966"/>
              <a:gd name="T39" fmla="*/ 914818284 h 471"/>
              <a:gd name="T40" fmla="*/ 1580138760 w 966"/>
              <a:gd name="T41" fmla="*/ 730845810 h 471"/>
              <a:gd name="T42" fmla="*/ 1655743428 w 966"/>
              <a:gd name="T43" fmla="*/ 446068831 h 471"/>
              <a:gd name="T44" fmla="*/ 1731348494 w 966"/>
              <a:gd name="T45" fmla="*/ 226814255 h 471"/>
              <a:gd name="T46" fmla="*/ 1806953162 w 966"/>
              <a:gd name="T47" fmla="*/ 446068831 h 471"/>
              <a:gd name="T48" fmla="*/ 1895157815 w 966"/>
              <a:gd name="T49" fmla="*/ 839213566 h 471"/>
              <a:gd name="T50" fmla="*/ 1970762483 w 966"/>
              <a:gd name="T51" fmla="*/ 957660164 h 471"/>
              <a:gd name="T52" fmla="*/ 2046367152 w 966"/>
              <a:gd name="T53" fmla="*/ 937498906 h 471"/>
              <a:gd name="T54" fmla="*/ 2121971820 w 966"/>
              <a:gd name="T55" fmla="*/ 849294195 h 471"/>
              <a:gd name="T56" fmla="*/ 2147483647 w 966"/>
              <a:gd name="T57" fmla="*/ 685482979 h 471"/>
              <a:gd name="T58" fmla="*/ 2147483647 w 966"/>
              <a:gd name="T59" fmla="*/ 456149460 h 471"/>
              <a:gd name="T60" fmla="*/ 2147483647 w 966"/>
              <a:gd name="T61" fmla="*/ 325101182 h 471"/>
              <a:gd name="T62" fmla="*/ 2147483647 w 966"/>
              <a:gd name="T63" fmla="*/ 468749453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71"/>
              <a:gd name="T98" fmla="*/ 966 w 966"/>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71">
                <a:moveTo>
                  <a:pt x="0" y="432"/>
                </a:moveTo>
                <a:lnTo>
                  <a:pt x="13" y="445"/>
                </a:lnTo>
                <a:lnTo>
                  <a:pt x="30" y="458"/>
                </a:lnTo>
                <a:lnTo>
                  <a:pt x="43" y="467"/>
                </a:lnTo>
                <a:lnTo>
                  <a:pt x="60" y="471"/>
                </a:lnTo>
                <a:lnTo>
                  <a:pt x="73" y="467"/>
                </a:lnTo>
                <a:lnTo>
                  <a:pt x="90" y="467"/>
                </a:lnTo>
                <a:lnTo>
                  <a:pt x="108" y="463"/>
                </a:lnTo>
                <a:lnTo>
                  <a:pt x="120" y="463"/>
                </a:lnTo>
                <a:lnTo>
                  <a:pt x="138" y="467"/>
                </a:lnTo>
                <a:lnTo>
                  <a:pt x="151" y="467"/>
                </a:lnTo>
                <a:lnTo>
                  <a:pt x="168" y="463"/>
                </a:lnTo>
                <a:lnTo>
                  <a:pt x="181" y="458"/>
                </a:lnTo>
                <a:lnTo>
                  <a:pt x="198" y="458"/>
                </a:lnTo>
                <a:lnTo>
                  <a:pt x="215" y="458"/>
                </a:lnTo>
                <a:lnTo>
                  <a:pt x="228" y="454"/>
                </a:lnTo>
                <a:lnTo>
                  <a:pt x="245" y="450"/>
                </a:lnTo>
                <a:lnTo>
                  <a:pt x="258" y="445"/>
                </a:lnTo>
                <a:lnTo>
                  <a:pt x="275" y="437"/>
                </a:lnTo>
                <a:lnTo>
                  <a:pt x="288" y="424"/>
                </a:lnTo>
                <a:lnTo>
                  <a:pt x="305" y="406"/>
                </a:lnTo>
                <a:lnTo>
                  <a:pt x="322" y="380"/>
                </a:lnTo>
                <a:lnTo>
                  <a:pt x="335" y="342"/>
                </a:lnTo>
                <a:lnTo>
                  <a:pt x="352" y="290"/>
                </a:lnTo>
                <a:lnTo>
                  <a:pt x="365" y="238"/>
                </a:lnTo>
                <a:lnTo>
                  <a:pt x="382" y="173"/>
                </a:lnTo>
                <a:lnTo>
                  <a:pt x="395" y="82"/>
                </a:lnTo>
                <a:lnTo>
                  <a:pt x="412" y="0"/>
                </a:lnTo>
                <a:lnTo>
                  <a:pt x="430" y="56"/>
                </a:lnTo>
                <a:lnTo>
                  <a:pt x="442" y="212"/>
                </a:lnTo>
                <a:lnTo>
                  <a:pt x="460" y="350"/>
                </a:lnTo>
                <a:lnTo>
                  <a:pt x="473" y="424"/>
                </a:lnTo>
                <a:lnTo>
                  <a:pt x="490" y="445"/>
                </a:lnTo>
                <a:lnTo>
                  <a:pt x="503" y="445"/>
                </a:lnTo>
                <a:lnTo>
                  <a:pt x="520" y="441"/>
                </a:lnTo>
                <a:lnTo>
                  <a:pt x="537" y="428"/>
                </a:lnTo>
                <a:lnTo>
                  <a:pt x="550" y="419"/>
                </a:lnTo>
                <a:lnTo>
                  <a:pt x="567" y="406"/>
                </a:lnTo>
                <a:lnTo>
                  <a:pt x="580" y="389"/>
                </a:lnTo>
                <a:lnTo>
                  <a:pt x="597" y="363"/>
                </a:lnTo>
                <a:lnTo>
                  <a:pt x="610" y="329"/>
                </a:lnTo>
                <a:lnTo>
                  <a:pt x="627" y="290"/>
                </a:lnTo>
                <a:lnTo>
                  <a:pt x="644" y="242"/>
                </a:lnTo>
                <a:lnTo>
                  <a:pt x="657" y="177"/>
                </a:lnTo>
                <a:lnTo>
                  <a:pt x="674" y="121"/>
                </a:lnTo>
                <a:lnTo>
                  <a:pt x="687" y="90"/>
                </a:lnTo>
                <a:lnTo>
                  <a:pt x="704" y="108"/>
                </a:lnTo>
                <a:lnTo>
                  <a:pt x="717" y="177"/>
                </a:lnTo>
                <a:lnTo>
                  <a:pt x="734" y="264"/>
                </a:lnTo>
                <a:lnTo>
                  <a:pt x="752" y="333"/>
                </a:lnTo>
                <a:lnTo>
                  <a:pt x="764" y="367"/>
                </a:lnTo>
                <a:lnTo>
                  <a:pt x="782" y="380"/>
                </a:lnTo>
                <a:lnTo>
                  <a:pt x="795" y="380"/>
                </a:lnTo>
                <a:lnTo>
                  <a:pt x="812" y="372"/>
                </a:lnTo>
                <a:lnTo>
                  <a:pt x="825" y="359"/>
                </a:lnTo>
                <a:lnTo>
                  <a:pt x="842" y="337"/>
                </a:lnTo>
                <a:lnTo>
                  <a:pt x="859" y="307"/>
                </a:lnTo>
                <a:lnTo>
                  <a:pt x="872" y="272"/>
                </a:lnTo>
                <a:lnTo>
                  <a:pt x="889" y="229"/>
                </a:lnTo>
                <a:lnTo>
                  <a:pt x="902" y="181"/>
                </a:lnTo>
                <a:lnTo>
                  <a:pt x="919" y="142"/>
                </a:lnTo>
                <a:lnTo>
                  <a:pt x="932" y="129"/>
                </a:lnTo>
                <a:lnTo>
                  <a:pt x="949" y="155"/>
                </a:lnTo>
                <a:lnTo>
                  <a:pt x="966" y="186"/>
                </a:lnTo>
              </a:path>
            </a:pathLst>
          </a:custGeom>
          <a:noFill/>
          <a:ln w="0">
            <a:solidFill>
              <a:srgbClr val="007F00"/>
            </a:solidFill>
            <a:prstDash val="solid"/>
            <a:round/>
            <a:headEnd/>
            <a:tailEnd/>
          </a:ln>
        </p:spPr>
        <p:txBody>
          <a:bodyPr/>
          <a:lstStyle/>
          <a:p>
            <a:endParaRPr lang="en-US"/>
          </a:p>
        </p:txBody>
      </p:sp>
      <p:sp>
        <p:nvSpPr>
          <p:cNvPr id="166039" name="Freeform 137"/>
          <p:cNvSpPr>
            <a:spLocks/>
          </p:cNvSpPr>
          <p:nvPr/>
        </p:nvSpPr>
        <p:spPr bwMode="auto">
          <a:xfrm>
            <a:off x="4484688" y="4778375"/>
            <a:ext cx="1533525" cy="1133475"/>
          </a:xfrm>
          <a:custGeom>
            <a:avLst/>
            <a:gdLst>
              <a:gd name="T0" fmla="*/ 32762829 w 966"/>
              <a:gd name="T1" fmla="*/ 1635582038 h 714"/>
              <a:gd name="T2" fmla="*/ 108367535 w 966"/>
              <a:gd name="T3" fmla="*/ 1645662659 h 714"/>
              <a:gd name="T4" fmla="*/ 183972203 w 966"/>
              <a:gd name="T5" fmla="*/ 1658262642 h 714"/>
              <a:gd name="T6" fmla="*/ 272176905 w 966"/>
              <a:gd name="T7" fmla="*/ 1668343661 h 714"/>
              <a:gd name="T8" fmla="*/ 347781574 w 966"/>
              <a:gd name="T9" fmla="*/ 1691025853 h 714"/>
              <a:gd name="T10" fmla="*/ 423386341 w 966"/>
              <a:gd name="T11" fmla="*/ 1723787079 h 714"/>
              <a:gd name="T12" fmla="*/ 498991010 w 966"/>
              <a:gd name="T13" fmla="*/ 1756549893 h 714"/>
              <a:gd name="T14" fmla="*/ 574595678 w 966"/>
              <a:gd name="T15" fmla="*/ 1766630515 h 714"/>
              <a:gd name="T16" fmla="*/ 650200347 w 966"/>
              <a:gd name="T17" fmla="*/ 1776711136 h 714"/>
              <a:gd name="T18" fmla="*/ 725805015 w 966"/>
              <a:gd name="T19" fmla="*/ 1799391741 h 714"/>
              <a:gd name="T20" fmla="*/ 811490306 w 966"/>
              <a:gd name="T21" fmla="*/ 1799391741 h 714"/>
              <a:gd name="T22" fmla="*/ 887095173 w 966"/>
              <a:gd name="T23" fmla="*/ 1743948322 h 714"/>
              <a:gd name="T24" fmla="*/ 962699841 w 966"/>
              <a:gd name="T25" fmla="*/ 1537295184 h 714"/>
              <a:gd name="T26" fmla="*/ 1038304509 w 966"/>
              <a:gd name="T27" fmla="*/ 730845261 h 714"/>
              <a:gd name="T28" fmla="*/ 1113909178 w 966"/>
              <a:gd name="T29" fmla="*/ 0 h 714"/>
              <a:gd name="T30" fmla="*/ 1192034796 w 966"/>
              <a:gd name="T31" fmla="*/ 315018729 h 714"/>
              <a:gd name="T32" fmla="*/ 1267637877 w 966"/>
              <a:gd name="T33" fmla="*/ 740925883 h 714"/>
              <a:gd name="T34" fmla="*/ 1353324755 w 966"/>
              <a:gd name="T35" fmla="*/ 1013102863 h 714"/>
              <a:gd name="T36" fmla="*/ 1428929423 w 966"/>
              <a:gd name="T37" fmla="*/ 1232355588 h 714"/>
              <a:gd name="T38" fmla="*/ 1504534092 w 966"/>
              <a:gd name="T39" fmla="*/ 1373485877 h 714"/>
              <a:gd name="T40" fmla="*/ 1580138760 w 966"/>
              <a:gd name="T41" fmla="*/ 1406247104 h 714"/>
              <a:gd name="T42" fmla="*/ 1655743428 w 966"/>
              <a:gd name="T43" fmla="*/ 1255037780 h 714"/>
              <a:gd name="T44" fmla="*/ 1731348494 w 966"/>
              <a:gd name="T45" fmla="*/ 806449923 h 714"/>
              <a:gd name="T46" fmla="*/ 1806953162 w 966"/>
              <a:gd name="T47" fmla="*/ 294857486 h 714"/>
              <a:gd name="T48" fmla="*/ 1895157815 w 966"/>
              <a:gd name="T49" fmla="*/ 327620300 h 714"/>
              <a:gd name="T50" fmla="*/ 1970762483 w 966"/>
              <a:gd name="T51" fmla="*/ 655240599 h 714"/>
              <a:gd name="T52" fmla="*/ 2046367152 w 966"/>
              <a:gd name="T53" fmla="*/ 904735388 h 714"/>
              <a:gd name="T54" fmla="*/ 2121971820 w 966"/>
              <a:gd name="T55" fmla="*/ 1078626903 h 714"/>
              <a:gd name="T56" fmla="*/ 2147483647 w 966"/>
              <a:gd name="T57" fmla="*/ 1156750926 h 714"/>
              <a:gd name="T58" fmla="*/ 2147483647 w 966"/>
              <a:gd name="T59" fmla="*/ 1078626903 h 714"/>
              <a:gd name="T60" fmla="*/ 2147483647 w 966"/>
              <a:gd name="T61" fmla="*/ 773688696 h 714"/>
              <a:gd name="T62" fmla="*/ 2147483647 w 966"/>
              <a:gd name="T63" fmla="*/ 468749101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714"/>
              <a:gd name="T98" fmla="*/ 966 w 966"/>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714">
                <a:moveTo>
                  <a:pt x="0" y="645"/>
                </a:moveTo>
                <a:lnTo>
                  <a:pt x="13" y="649"/>
                </a:lnTo>
                <a:lnTo>
                  <a:pt x="30" y="653"/>
                </a:lnTo>
                <a:lnTo>
                  <a:pt x="43" y="653"/>
                </a:lnTo>
                <a:lnTo>
                  <a:pt x="60" y="658"/>
                </a:lnTo>
                <a:lnTo>
                  <a:pt x="73" y="658"/>
                </a:lnTo>
                <a:lnTo>
                  <a:pt x="90" y="658"/>
                </a:lnTo>
                <a:lnTo>
                  <a:pt x="108" y="662"/>
                </a:lnTo>
                <a:lnTo>
                  <a:pt x="120" y="666"/>
                </a:lnTo>
                <a:lnTo>
                  <a:pt x="138" y="671"/>
                </a:lnTo>
                <a:lnTo>
                  <a:pt x="151" y="675"/>
                </a:lnTo>
                <a:lnTo>
                  <a:pt x="168" y="684"/>
                </a:lnTo>
                <a:lnTo>
                  <a:pt x="181" y="692"/>
                </a:lnTo>
                <a:lnTo>
                  <a:pt x="198" y="697"/>
                </a:lnTo>
                <a:lnTo>
                  <a:pt x="215" y="701"/>
                </a:lnTo>
                <a:lnTo>
                  <a:pt x="228" y="701"/>
                </a:lnTo>
                <a:lnTo>
                  <a:pt x="245" y="705"/>
                </a:lnTo>
                <a:lnTo>
                  <a:pt x="258" y="705"/>
                </a:lnTo>
                <a:lnTo>
                  <a:pt x="275" y="710"/>
                </a:lnTo>
                <a:lnTo>
                  <a:pt x="288" y="714"/>
                </a:lnTo>
                <a:lnTo>
                  <a:pt x="305" y="714"/>
                </a:lnTo>
                <a:lnTo>
                  <a:pt x="322" y="714"/>
                </a:lnTo>
                <a:lnTo>
                  <a:pt x="335" y="705"/>
                </a:lnTo>
                <a:lnTo>
                  <a:pt x="352" y="692"/>
                </a:lnTo>
                <a:lnTo>
                  <a:pt x="365" y="666"/>
                </a:lnTo>
                <a:lnTo>
                  <a:pt x="382" y="610"/>
                </a:lnTo>
                <a:lnTo>
                  <a:pt x="395" y="493"/>
                </a:lnTo>
                <a:lnTo>
                  <a:pt x="412" y="290"/>
                </a:lnTo>
                <a:lnTo>
                  <a:pt x="430" y="99"/>
                </a:lnTo>
                <a:lnTo>
                  <a:pt x="442" y="0"/>
                </a:lnTo>
                <a:lnTo>
                  <a:pt x="460" y="34"/>
                </a:lnTo>
                <a:lnTo>
                  <a:pt x="473" y="125"/>
                </a:lnTo>
                <a:lnTo>
                  <a:pt x="490" y="216"/>
                </a:lnTo>
                <a:lnTo>
                  <a:pt x="503" y="294"/>
                </a:lnTo>
                <a:lnTo>
                  <a:pt x="520" y="355"/>
                </a:lnTo>
                <a:lnTo>
                  <a:pt x="537" y="402"/>
                </a:lnTo>
                <a:lnTo>
                  <a:pt x="550" y="446"/>
                </a:lnTo>
                <a:lnTo>
                  <a:pt x="567" y="489"/>
                </a:lnTo>
                <a:lnTo>
                  <a:pt x="580" y="524"/>
                </a:lnTo>
                <a:lnTo>
                  <a:pt x="597" y="545"/>
                </a:lnTo>
                <a:lnTo>
                  <a:pt x="610" y="558"/>
                </a:lnTo>
                <a:lnTo>
                  <a:pt x="627" y="558"/>
                </a:lnTo>
                <a:lnTo>
                  <a:pt x="644" y="541"/>
                </a:lnTo>
                <a:lnTo>
                  <a:pt x="657" y="498"/>
                </a:lnTo>
                <a:lnTo>
                  <a:pt x="674" y="428"/>
                </a:lnTo>
                <a:lnTo>
                  <a:pt x="687" y="320"/>
                </a:lnTo>
                <a:lnTo>
                  <a:pt x="704" y="203"/>
                </a:lnTo>
                <a:lnTo>
                  <a:pt x="717" y="117"/>
                </a:lnTo>
                <a:lnTo>
                  <a:pt x="734" y="95"/>
                </a:lnTo>
                <a:lnTo>
                  <a:pt x="752" y="130"/>
                </a:lnTo>
                <a:lnTo>
                  <a:pt x="764" y="195"/>
                </a:lnTo>
                <a:lnTo>
                  <a:pt x="782" y="260"/>
                </a:lnTo>
                <a:lnTo>
                  <a:pt x="795" y="316"/>
                </a:lnTo>
                <a:lnTo>
                  <a:pt x="812" y="359"/>
                </a:lnTo>
                <a:lnTo>
                  <a:pt x="825" y="398"/>
                </a:lnTo>
                <a:lnTo>
                  <a:pt x="842" y="428"/>
                </a:lnTo>
                <a:lnTo>
                  <a:pt x="859" y="450"/>
                </a:lnTo>
                <a:lnTo>
                  <a:pt x="872" y="459"/>
                </a:lnTo>
                <a:lnTo>
                  <a:pt x="889" y="454"/>
                </a:lnTo>
                <a:lnTo>
                  <a:pt x="902" y="428"/>
                </a:lnTo>
                <a:lnTo>
                  <a:pt x="919" y="381"/>
                </a:lnTo>
                <a:lnTo>
                  <a:pt x="932" y="307"/>
                </a:lnTo>
                <a:lnTo>
                  <a:pt x="949" y="229"/>
                </a:lnTo>
                <a:lnTo>
                  <a:pt x="966" y="186"/>
                </a:lnTo>
              </a:path>
            </a:pathLst>
          </a:custGeom>
          <a:noFill/>
          <a:ln w="0">
            <a:solidFill>
              <a:srgbClr val="FF0000"/>
            </a:solidFill>
            <a:prstDash val="solid"/>
            <a:round/>
            <a:headEnd/>
            <a:tailEnd/>
          </a:ln>
        </p:spPr>
        <p:txBody>
          <a:bodyPr/>
          <a:lstStyle/>
          <a:p>
            <a:endParaRPr lang="en-US"/>
          </a:p>
        </p:txBody>
      </p:sp>
      <p:sp>
        <p:nvSpPr>
          <p:cNvPr id="166040" name="Freeform 138"/>
          <p:cNvSpPr>
            <a:spLocks/>
          </p:cNvSpPr>
          <p:nvPr/>
        </p:nvSpPr>
        <p:spPr bwMode="auto">
          <a:xfrm>
            <a:off x="4484688" y="5203825"/>
            <a:ext cx="1533525" cy="1250950"/>
          </a:xfrm>
          <a:custGeom>
            <a:avLst/>
            <a:gdLst>
              <a:gd name="T0" fmla="*/ 75604693 w 966"/>
              <a:gd name="T1" fmla="*/ 1058465694 h 788"/>
              <a:gd name="T2" fmla="*/ 183972203 w 966"/>
              <a:gd name="T3" fmla="*/ 1113909114 h 788"/>
              <a:gd name="T4" fmla="*/ 302418773 w 966"/>
              <a:gd name="T5" fmla="*/ 1101307543 h 788"/>
              <a:gd name="T6" fmla="*/ 423386341 w 966"/>
              <a:gd name="T7" fmla="*/ 960180424 h 788"/>
              <a:gd name="T8" fmla="*/ 541834449 w 966"/>
              <a:gd name="T9" fmla="*/ 829132142 h 788"/>
              <a:gd name="T10" fmla="*/ 650200347 w 966"/>
              <a:gd name="T11" fmla="*/ 786288705 h 788"/>
              <a:gd name="T12" fmla="*/ 768648454 w 966"/>
              <a:gd name="T13" fmla="*/ 992941652 h 788"/>
              <a:gd name="T14" fmla="*/ 887095173 w 966"/>
              <a:gd name="T15" fmla="*/ 829132142 h 788"/>
              <a:gd name="T16" fmla="*/ 995462658 w 966"/>
              <a:gd name="T17" fmla="*/ 458668494 h 788"/>
              <a:gd name="T18" fmla="*/ 1113909178 w 966"/>
              <a:gd name="T19" fmla="*/ 75604689 h 788"/>
              <a:gd name="T20" fmla="*/ 1234876647 w 966"/>
              <a:gd name="T21" fmla="*/ 677922813 h 788"/>
              <a:gd name="T22" fmla="*/ 1353324755 w 966"/>
              <a:gd name="T23" fmla="*/ 894656382 h 788"/>
              <a:gd name="T24" fmla="*/ 1461690652 w 966"/>
              <a:gd name="T25" fmla="*/ 688003435 h 788"/>
              <a:gd name="T26" fmla="*/ 1580138760 w 966"/>
              <a:gd name="T27" fmla="*/ 665321242 h 788"/>
              <a:gd name="T28" fmla="*/ 1698585677 w 966"/>
              <a:gd name="T29" fmla="*/ 350302503 h 788"/>
              <a:gd name="T30" fmla="*/ 1806953162 w 966"/>
              <a:gd name="T31" fmla="*/ 120967512 h 788"/>
              <a:gd name="T32" fmla="*/ 1925399682 w 966"/>
              <a:gd name="T33" fmla="*/ 350302503 h 788"/>
              <a:gd name="T34" fmla="*/ 2046367152 w 966"/>
              <a:gd name="T35" fmla="*/ 491431309 h 788"/>
              <a:gd name="T36" fmla="*/ 2147483647 w 966"/>
              <a:gd name="T37" fmla="*/ 677922813 h 788"/>
              <a:gd name="T38" fmla="*/ 2147483647 w 966"/>
              <a:gd name="T39" fmla="*/ 425907266 h 788"/>
              <a:gd name="T40" fmla="*/ 2147483647 w 966"/>
              <a:gd name="T41" fmla="*/ 153728739 h 788"/>
              <a:gd name="T42" fmla="*/ 2147483647 w 966"/>
              <a:gd name="T43" fmla="*/ 567034385 h 788"/>
              <a:gd name="T44" fmla="*/ 2147483647 w 966"/>
              <a:gd name="T45" fmla="*/ 763608099 h 788"/>
              <a:gd name="T46" fmla="*/ 2147483647 w 966"/>
              <a:gd name="T47" fmla="*/ 982861030 h 788"/>
              <a:gd name="T48" fmla="*/ 2046367152 w 966"/>
              <a:gd name="T49" fmla="*/ 1297881257 h 788"/>
              <a:gd name="T50" fmla="*/ 1925399682 w 966"/>
              <a:gd name="T51" fmla="*/ 1091226921 h 788"/>
              <a:gd name="T52" fmla="*/ 1806953162 w 966"/>
              <a:gd name="T53" fmla="*/ 524192536 h 788"/>
              <a:gd name="T54" fmla="*/ 1698585677 w 966"/>
              <a:gd name="T55" fmla="*/ 665321242 h 788"/>
              <a:gd name="T56" fmla="*/ 1580138760 w 966"/>
              <a:gd name="T57" fmla="*/ 927417610 h 788"/>
              <a:gd name="T58" fmla="*/ 1461690652 w 966"/>
              <a:gd name="T59" fmla="*/ 1408768098 h 788"/>
              <a:gd name="T60" fmla="*/ 1353324755 w 966"/>
              <a:gd name="T61" fmla="*/ 1265118442 h 788"/>
              <a:gd name="T62" fmla="*/ 1234876647 w 966"/>
              <a:gd name="T63" fmla="*/ 1113909114 h 788"/>
              <a:gd name="T64" fmla="*/ 1113909178 w 966"/>
              <a:gd name="T65" fmla="*/ 425907266 h 788"/>
              <a:gd name="T66" fmla="*/ 995462658 w 966"/>
              <a:gd name="T67" fmla="*/ 698084057 h 788"/>
              <a:gd name="T68" fmla="*/ 887095173 w 966"/>
              <a:gd name="T69" fmla="*/ 970261046 h 788"/>
              <a:gd name="T70" fmla="*/ 768648454 w 966"/>
              <a:gd name="T71" fmla="*/ 1166831585 h 788"/>
              <a:gd name="T72" fmla="*/ 650200347 w 966"/>
              <a:gd name="T73" fmla="*/ 1441529325 h 788"/>
              <a:gd name="T74" fmla="*/ 541834449 w 966"/>
              <a:gd name="T75" fmla="*/ 1441529325 h 788"/>
              <a:gd name="T76" fmla="*/ 423386341 w 966"/>
              <a:gd name="T77" fmla="*/ 1343244056 h 788"/>
              <a:gd name="T78" fmla="*/ 302418773 w 966"/>
              <a:gd name="T79" fmla="*/ 1199594400 h 788"/>
              <a:gd name="T80" fmla="*/ 183972203 w 966"/>
              <a:gd name="T81" fmla="*/ 1189513778 h 788"/>
              <a:gd name="T82" fmla="*/ 75604693 w 966"/>
              <a:gd name="T83" fmla="*/ 1146670342 h 788"/>
              <a:gd name="T84" fmla="*/ 0 w 966"/>
              <a:gd name="T85" fmla="*/ 992941652 h 7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88"/>
              <a:gd name="T131" fmla="*/ 966 w 966"/>
              <a:gd name="T132" fmla="*/ 788 h 7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88">
                <a:moveTo>
                  <a:pt x="0" y="394"/>
                </a:moveTo>
                <a:lnTo>
                  <a:pt x="13" y="416"/>
                </a:lnTo>
                <a:lnTo>
                  <a:pt x="30" y="420"/>
                </a:lnTo>
                <a:lnTo>
                  <a:pt x="43" y="424"/>
                </a:lnTo>
                <a:lnTo>
                  <a:pt x="60" y="433"/>
                </a:lnTo>
                <a:lnTo>
                  <a:pt x="73" y="442"/>
                </a:lnTo>
                <a:lnTo>
                  <a:pt x="90" y="442"/>
                </a:lnTo>
                <a:lnTo>
                  <a:pt x="108" y="442"/>
                </a:lnTo>
                <a:lnTo>
                  <a:pt x="120" y="437"/>
                </a:lnTo>
                <a:lnTo>
                  <a:pt x="138" y="429"/>
                </a:lnTo>
                <a:lnTo>
                  <a:pt x="151" y="420"/>
                </a:lnTo>
                <a:lnTo>
                  <a:pt x="168" y="381"/>
                </a:lnTo>
                <a:lnTo>
                  <a:pt x="181" y="121"/>
                </a:lnTo>
                <a:lnTo>
                  <a:pt x="198" y="247"/>
                </a:lnTo>
                <a:lnTo>
                  <a:pt x="215" y="329"/>
                </a:lnTo>
                <a:lnTo>
                  <a:pt x="228" y="312"/>
                </a:lnTo>
                <a:lnTo>
                  <a:pt x="245" y="208"/>
                </a:lnTo>
                <a:lnTo>
                  <a:pt x="258" y="312"/>
                </a:lnTo>
                <a:lnTo>
                  <a:pt x="275" y="372"/>
                </a:lnTo>
                <a:lnTo>
                  <a:pt x="288" y="390"/>
                </a:lnTo>
                <a:lnTo>
                  <a:pt x="305" y="394"/>
                </a:lnTo>
                <a:lnTo>
                  <a:pt x="322" y="394"/>
                </a:lnTo>
                <a:lnTo>
                  <a:pt x="335" y="377"/>
                </a:lnTo>
                <a:lnTo>
                  <a:pt x="352" y="329"/>
                </a:lnTo>
                <a:lnTo>
                  <a:pt x="365" y="264"/>
                </a:lnTo>
                <a:lnTo>
                  <a:pt x="382" y="247"/>
                </a:lnTo>
                <a:lnTo>
                  <a:pt x="395" y="182"/>
                </a:lnTo>
                <a:lnTo>
                  <a:pt x="412" y="65"/>
                </a:lnTo>
                <a:lnTo>
                  <a:pt x="430" y="0"/>
                </a:lnTo>
                <a:lnTo>
                  <a:pt x="442" y="30"/>
                </a:lnTo>
                <a:lnTo>
                  <a:pt x="460" y="113"/>
                </a:lnTo>
                <a:lnTo>
                  <a:pt x="473" y="208"/>
                </a:lnTo>
                <a:lnTo>
                  <a:pt x="490" y="269"/>
                </a:lnTo>
                <a:lnTo>
                  <a:pt x="503" y="312"/>
                </a:lnTo>
                <a:lnTo>
                  <a:pt x="520" y="342"/>
                </a:lnTo>
                <a:lnTo>
                  <a:pt x="537" y="355"/>
                </a:lnTo>
                <a:lnTo>
                  <a:pt x="550" y="351"/>
                </a:lnTo>
                <a:lnTo>
                  <a:pt x="567" y="334"/>
                </a:lnTo>
                <a:lnTo>
                  <a:pt x="580" y="273"/>
                </a:lnTo>
                <a:lnTo>
                  <a:pt x="597" y="247"/>
                </a:lnTo>
                <a:lnTo>
                  <a:pt x="610" y="295"/>
                </a:lnTo>
                <a:lnTo>
                  <a:pt x="627" y="264"/>
                </a:lnTo>
                <a:lnTo>
                  <a:pt x="644" y="243"/>
                </a:lnTo>
                <a:lnTo>
                  <a:pt x="657" y="199"/>
                </a:lnTo>
                <a:lnTo>
                  <a:pt x="674" y="139"/>
                </a:lnTo>
                <a:lnTo>
                  <a:pt x="687" y="87"/>
                </a:lnTo>
                <a:lnTo>
                  <a:pt x="704" y="48"/>
                </a:lnTo>
                <a:lnTo>
                  <a:pt x="717" y="48"/>
                </a:lnTo>
                <a:lnTo>
                  <a:pt x="734" y="78"/>
                </a:lnTo>
                <a:lnTo>
                  <a:pt x="752" y="121"/>
                </a:lnTo>
                <a:lnTo>
                  <a:pt x="764" y="139"/>
                </a:lnTo>
                <a:lnTo>
                  <a:pt x="782" y="91"/>
                </a:lnTo>
                <a:lnTo>
                  <a:pt x="795" y="74"/>
                </a:lnTo>
                <a:lnTo>
                  <a:pt x="812" y="195"/>
                </a:lnTo>
                <a:lnTo>
                  <a:pt x="825" y="260"/>
                </a:lnTo>
                <a:lnTo>
                  <a:pt x="842" y="273"/>
                </a:lnTo>
                <a:lnTo>
                  <a:pt x="859" y="269"/>
                </a:lnTo>
                <a:lnTo>
                  <a:pt x="872" y="243"/>
                </a:lnTo>
                <a:lnTo>
                  <a:pt x="889" y="212"/>
                </a:lnTo>
                <a:lnTo>
                  <a:pt x="902" y="169"/>
                </a:lnTo>
                <a:lnTo>
                  <a:pt x="919" y="126"/>
                </a:lnTo>
                <a:lnTo>
                  <a:pt x="932" y="87"/>
                </a:lnTo>
                <a:lnTo>
                  <a:pt x="949" y="61"/>
                </a:lnTo>
                <a:lnTo>
                  <a:pt x="966" y="69"/>
                </a:lnTo>
                <a:lnTo>
                  <a:pt x="966" y="251"/>
                </a:lnTo>
                <a:lnTo>
                  <a:pt x="949" y="225"/>
                </a:lnTo>
                <a:lnTo>
                  <a:pt x="932" y="238"/>
                </a:lnTo>
                <a:lnTo>
                  <a:pt x="919" y="269"/>
                </a:lnTo>
                <a:lnTo>
                  <a:pt x="902" y="303"/>
                </a:lnTo>
                <a:lnTo>
                  <a:pt x="889" y="338"/>
                </a:lnTo>
                <a:lnTo>
                  <a:pt x="872" y="364"/>
                </a:lnTo>
                <a:lnTo>
                  <a:pt x="859" y="390"/>
                </a:lnTo>
                <a:lnTo>
                  <a:pt x="842" y="416"/>
                </a:lnTo>
                <a:lnTo>
                  <a:pt x="825" y="446"/>
                </a:lnTo>
                <a:lnTo>
                  <a:pt x="812" y="515"/>
                </a:lnTo>
                <a:lnTo>
                  <a:pt x="795" y="619"/>
                </a:lnTo>
                <a:lnTo>
                  <a:pt x="782" y="559"/>
                </a:lnTo>
                <a:lnTo>
                  <a:pt x="764" y="433"/>
                </a:lnTo>
                <a:lnTo>
                  <a:pt x="752" y="342"/>
                </a:lnTo>
                <a:lnTo>
                  <a:pt x="734" y="264"/>
                </a:lnTo>
                <a:lnTo>
                  <a:pt x="717" y="208"/>
                </a:lnTo>
                <a:lnTo>
                  <a:pt x="704" y="191"/>
                </a:lnTo>
                <a:lnTo>
                  <a:pt x="687" y="217"/>
                </a:lnTo>
                <a:lnTo>
                  <a:pt x="674" y="264"/>
                </a:lnTo>
                <a:lnTo>
                  <a:pt x="657" y="308"/>
                </a:lnTo>
                <a:lnTo>
                  <a:pt x="644" y="338"/>
                </a:lnTo>
                <a:lnTo>
                  <a:pt x="627" y="368"/>
                </a:lnTo>
                <a:lnTo>
                  <a:pt x="610" y="437"/>
                </a:lnTo>
                <a:lnTo>
                  <a:pt x="597" y="550"/>
                </a:lnTo>
                <a:lnTo>
                  <a:pt x="580" y="559"/>
                </a:lnTo>
                <a:lnTo>
                  <a:pt x="567" y="511"/>
                </a:lnTo>
                <a:lnTo>
                  <a:pt x="550" y="502"/>
                </a:lnTo>
                <a:lnTo>
                  <a:pt x="537" y="502"/>
                </a:lnTo>
                <a:lnTo>
                  <a:pt x="520" y="498"/>
                </a:lnTo>
                <a:lnTo>
                  <a:pt x="503" y="481"/>
                </a:lnTo>
                <a:lnTo>
                  <a:pt x="490" y="442"/>
                </a:lnTo>
                <a:lnTo>
                  <a:pt x="473" y="368"/>
                </a:lnTo>
                <a:lnTo>
                  <a:pt x="460" y="264"/>
                </a:lnTo>
                <a:lnTo>
                  <a:pt x="442" y="169"/>
                </a:lnTo>
                <a:lnTo>
                  <a:pt x="430" y="121"/>
                </a:lnTo>
                <a:lnTo>
                  <a:pt x="412" y="178"/>
                </a:lnTo>
                <a:lnTo>
                  <a:pt x="395" y="277"/>
                </a:lnTo>
                <a:lnTo>
                  <a:pt x="382" y="316"/>
                </a:lnTo>
                <a:lnTo>
                  <a:pt x="365" y="325"/>
                </a:lnTo>
                <a:lnTo>
                  <a:pt x="352" y="385"/>
                </a:lnTo>
                <a:lnTo>
                  <a:pt x="335" y="433"/>
                </a:lnTo>
                <a:lnTo>
                  <a:pt x="322" y="455"/>
                </a:lnTo>
                <a:lnTo>
                  <a:pt x="305" y="463"/>
                </a:lnTo>
                <a:lnTo>
                  <a:pt x="288" y="476"/>
                </a:lnTo>
                <a:lnTo>
                  <a:pt x="275" y="507"/>
                </a:lnTo>
                <a:lnTo>
                  <a:pt x="258" y="572"/>
                </a:lnTo>
                <a:lnTo>
                  <a:pt x="245" y="684"/>
                </a:lnTo>
                <a:lnTo>
                  <a:pt x="228" y="585"/>
                </a:lnTo>
                <a:lnTo>
                  <a:pt x="215" y="572"/>
                </a:lnTo>
                <a:lnTo>
                  <a:pt x="198" y="658"/>
                </a:lnTo>
                <a:lnTo>
                  <a:pt x="181" y="788"/>
                </a:lnTo>
                <a:lnTo>
                  <a:pt x="168" y="533"/>
                </a:lnTo>
                <a:lnTo>
                  <a:pt x="151" y="498"/>
                </a:lnTo>
                <a:lnTo>
                  <a:pt x="138" y="485"/>
                </a:lnTo>
                <a:lnTo>
                  <a:pt x="120" y="476"/>
                </a:lnTo>
                <a:lnTo>
                  <a:pt x="108" y="476"/>
                </a:lnTo>
                <a:lnTo>
                  <a:pt x="90" y="476"/>
                </a:lnTo>
                <a:lnTo>
                  <a:pt x="73" y="472"/>
                </a:lnTo>
                <a:lnTo>
                  <a:pt x="60" y="463"/>
                </a:lnTo>
                <a:lnTo>
                  <a:pt x="43" y="459"/>
                </a:lnTo>
                <a:lnTo>
                  <a:pt x="30" y="455"/>
                </a:lnTo>
                <a:lnTo>
                  <a:pt x="13" y="450"/>
                </a:lnTo>
                <a:lnTo>
                  <a:pt x="0" y="442"/>
                </a:lnTo>
                <a:lnTo>
                  <a:pt x="0" y="394"/>
                </a:lnTo>
                <a:close/>
              </a:path>
            </a:pathLst>
          </a:custGeom>
          <a:solidFill>
            <a:srgbClr val="CCCCCC"/>
          </a:solidFill>
          <a:ln w="9525">
            <a:noFill/>
            <a:round/>
            <a:headEnd/>
            <a:tailEnd/>
          </a:ln>
        </p:spPr>
        <p:txBody>
          <a:bodyPr/>
          <a:lstStyle/>
          <a:p>
            <a:endParaRPr lang="en-US"/>
          </a:p>
        </p:txBody>
      </p:sp>
      <p:sp>
        <p:nvSpPr>
          <p:cNvPr id="166041" name="Freeform 139"/>
          <p:cNvSpPr>
            <a:spLocks/>
          </p:cNvSpPr>
          <p:nvPr/>
        </p:nvSpPr>
        <p:spPr bwMode="auto">
          <a:xfrm>
            <a:off x="4484688" y="5203825"/>
            <a:ext cx="1533525" cy="1250950"/>
          </a:xfrm>
          <a:custGeom>
            <a:avLst/>
            <a:gdLst>
              <a:gd name="T0" fmla="*/ 75604693 w 966"/>
              <a:gd name="T1" fmla="*/ 1058465694 h 788"/>
              <a:gd name="T2" fmla="*/ 183972203 w 966"/>
              <a:gd name="T3" fmla="*/ 1113909114 h 788"/>
              <a:gd name="T4" fmla="*/ 302418773 w 966"/>
              <a:gd name="T5" fmla="*/ 1101307543 h 788"/>
              <a:gd name="T6" fmla="*/ 423386341 w 966"/>
              <a:gd name="T7" fmla="*/ 960180424 h 788"/>
              <a:gd name="T8" fmla="*/ 541834449 w 966"/>
              <a:gd name="T9" fmla="*/ 829132142 h 788"/>
              <a:gd name="T10" fmla="*/ 650200347 w 966"/>
              <a:gd name="T11" fmla="*/ 786288705 h 788"/>
              <a:gd name="T12" fmla="*/ 768648454 w 966"/>
              <a:gd name="T13" fmla="*/ 992941652 h 788"/>
              <a:gd name="T14" fmla="*/ 887095173 w 966"/>
              <a:gd name="T15" fmla="*/ 829132142 h 788"/>
              <a:gd name="T16" fmla="*/ 995462658 w 966"/>
              <a:gd name="T17" fmla="*/ 458668494 h 788"/>
              <a:gd name="T18" fmla="*/ 1113909178 w 966"/>
              <a:gd name="T19" fmla="*/ 75604689 h 788"/>
              <a:gd name="T20" fmla="*/ 1234876647 w 966"/>
              <a:gd name="T21" fmla="*/ 677922813 h 788"/>
              <a:gd name="T22" fmla="*/ 1353324755 w 966"/>
              <a:gd name="T23" fmla="*/ 894656382 h 788"/>
              <a:gd name="T24" fmla="*/ 1461690652 w 966"/>
              <a:gd name="T25" fmla="*/ 688003435 h 788"/>
              <a:gd name="T26" fmla="*/ 1580138760 w 966"/>
              <a:gd name="T27" fmla="*/ 665321242 h 788"/>
              <a:gd name="T28" fmla="*/ 1698585677 w 966"/>
              <a:gd name="T29" fmla="*/ 350302503 h 788"/>
              <a:gd name="T30" fmla="*/ 1806953162 w 966"/>
              <a:gd name="T31" fmla="*/ 120967512 h 788"/>
              <a:gd name="T32" fmla="*/ 1925399682 w 966"/>
              <a:gd name="T33" fmla="*/ 350302503 h 788"/>
              <a:gd name="T34" fmla="*/ 2046367152 w 966"/>
              <a:gd name="T35" fmla="*/ 491431309 h 788"/>
              <a:gd name="T36" fmla="*/ 2147483647 w 966"/>
              <a:gd name="T37" fmla="*/ 677922813 h 788"/>
              <a:gd name="T38" fmla="*/ 2147483647 w 966"/>
              <a:gd name="T39" fmla="*/ 425907266 h 788"/>
              <a:gd name="T40" fmla="*/ 2147483647 w 966"/>
              <a:gd name="T41" fmla="*/ 153728739 h 788"/>
              <a:gd name="T42" fmla="*/ 2147483647 w 966"/>
              <a:gd name="T43" fmla="*/ 567034385 h 788"/>
              <a:gd name="T44" fmla="*/ 2147483647 w 966"/>
              <a:gd name="T45" fmla="*/ 763608099 h 788"/>
              <a:gd name="T46" fmla="*/ 2147483647 w 966"/>
              <a:gd name="T47" fmla="*/ 982861030 h 788"/>
              <a:gd name="T48" fmla="*/ 2046367152 w 966"/>
              <a:gd name="T49" fmla="*/ 1297881257 h 788"/>
              <a:gd name="T50" fmla="*/ 1925399682 w 966"/>
              <a:gd name="T51" fmla="*/ 1091226921 h 788"/>
              <a:gd name="T52" fmla="*/ 1806953162 w 966"/>
              <a:gd name="T53" fmla="*/ 524192536 h 788"/>
              <a:gd name="T54" fmla="*/ 1698585677 w 966"/>
              <a:gd name="T55" fmla="*/ 665321242 h 788"/>
              <a:gd name="T56" fmla="*/ 1580138760 w 966"/>
              <a:gd name="T57" fmla="*/ 927417610 h 788"/>
              <a:gd name="T58" fmla="*/ 1461690652 w 966"/>
              <a:gd name="T59" fmla="*/ 1408768098 h 788"/>
              <a:gd name="T60" fmla="*/ 1353324755 w 966"/>
              <a:gd name="T61" fmla="*/ 1265118442 h 788"/>
              <a:gd name="T62" fmla="*/ 1234876647 w 966"/>
              <a:gd name="T63" fmla="*/ 1113909114 h 788"/>
              <a:gd name="T64" fmla="*/ 1113909178 w 966"/>
              <a:gd name="T65" fmla="*/ 425907266 h 788"/>
              <a:gd name="T66" fmla="*/ 995462658 w 966"/>
              <a:gd name="T67" fmla="*/ 698084057 h 788"/>
              <a:gd name="T68" fmla="*/ 887095173 w 966"/>
              <a:gd name="T69" fmla="*/ 970261046 h 788"/>
              <a:gd name="T70" fmla="*/ 768648454 w 966"/>
              <a:gd name="T71" fmla="*/ 1166831585 h 788"/>
              <a:gd name="T72" fmla="*/ 650200347 w 966"/>
              <a:gd name="T73" fmla="*/ 1441529325 h 788"/>
              <a:gd name="T74" fmla="*/ 541834449 w 966"/>
              <a:gd name="T75" fmla="*/ 1441529325 h 788"/>
              <a:gd name="T76" fmla="*/ 423386341 w 966"/>
              <a:gd name="T77" fmla="*/ 1343244056 h 788"/>
              <a:gd name="T78" fmla="*/ 302418773 w 966"/>
              <a:gd name="T79" fmla="*/ 1199594400 h 788"/>
              <a:gd name="T80" fmla="*/ 183972203 w 966"/>
              <a:gd name="T81" fmla="*/ 1189513778 h 788"/>
              <a:gd name="T82" fmla="*/ 75604693 w 966"/>
              <a:gd name="T83" fmla="*/ 1146670342 h 788"/>
              <a:gd name="T84" fmla="*/ 0 w 966"/>
              <a:gd name="T85" fmla="*/ 992941652 h 7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88"/>
              <a:gd name="T131" fmla="*/ 966 w 966"/>
              <a:gd name="T132" fmla="*/ 788 h 7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88">
                <a:moveTo>
                  <a:pt x="0" y="394"/>
                </a:moveTo>
                <a:lnTo>
                  <a:pt x="13" y="416"/>
                </a:lnTo>
                <a:lnTo>
                  <a:pt x="30" y="420"/>
                </a:lnTo>
                <a:lnTo>
                  <a:pt x="43" y="424"/>
                </a:lnTo>
                <a:lnTo>
                  <a:pt x="60" y="433"/>
                </a:lnTo>
                <a:lnTo>
                  <a:pt x="73" y="442"/>
                </a:lnTo>
                <a:lnTo>
                  <a:pt x="90" y="442"/>
                </a:lnTo>
                <a:lnTo>
                  <a:pt x="108" y="442"/>
                </a:lnTo>
                <a:lnTo>
                  <a:pt x="120" y="437"/>
                </a:lnTo>
                <a:lnTo>
                  <a:pt x="138" y="429"/>
                </a:lnTo>
                <a:lnTo>
                  <a:pt x="151" y="420"/>
                </a:lnTo>
                <a:lnTo>
                  <a:pt x="168" y="381"/>
                </a:lnTo>
                <a:lnTo>
                  <a:pt x="181" y="121"/>
                </a:lnTo>
                <a:lnTo>
                  <a:pt x="198" y="247"/>
                </a:lnTo>
                <a:lnTo>
                  <a:pt x="215" y="329"/>
                </a:lnTo>
                <a:lnTo>
                  <a:pt x="228" y="312"/>
                </a:lnTo>
                <a:lnTo>
                  <a:pt x="245" y="208"/>
                </a:lnTo>
                <a:lnTo>
                  <a:pt x="258" y="312"/>
                </a:lnTo>
                <a:lnTo>
                  <a:pt x="275" y="372"/>
                </a:lnTo>
                <a:lnTo>
                  <a:pt x="288" y="390"/>
                </a:lnTo>
                <a:lnTo>
                  <a:pt x="305" y="394"/>
                </a:lnTo>
                <a:lnTo>
                  <a:pt x="322" y="394"/>
                </a:lnTo>
                <a:lnTo>
                  <a:pt x="335" y="377"/>
                </a:lnTo>
                <a:lnTo>
                  <a:pt x="352" y="329"/>
                </a:lnTo>
                <a:lnTo>
                  <a:pt x="365" y="264"/>
                </a:lnTo>
                <a:lnTo>
                  <a:pt x="382" y="247"/>
                </a:lnTo>
                <a:lnTo>
                  <a:pt x="395" y="182"/>
                </a:lnTo>
                <a:lnTo>
                  <a:pt x="412" y="65"/>
                </a:lnTo>
                <a:lnTo>
                  <a:pt x="430" y="0"/>
                </a:lnTo>
                <a:lnTo>
                  <a:pt x="442" y="30"/>
                </a:lnTo>
                <a:lnTo>
                  <a:pt x="460" y="113"/>
                </a:lnTo>
                <a:lnTo>
                  <a:pt x="473" y="208"/>
                </a:lnTo>
                <a:lnTo>
                  <a:pt x="490" y="269"/>
                </a:lnTo>
                <a:lnTo>
                  <a:pt x="503" y="312"/>
                </a:lnTo>
                <a:lnTo>
                  <a:pt x="520" y="342"/>
                </a:lnTo>
                <a:lnTo>
                  <a:pt x="537" y="355"/>
                </a:lnTo>
                <a:lnTo>
                  <a:pt x="550" y="351"/>
                </a:lnTo>
                <a:lnTo>
                  <a:pt x="567" y="334"/>
                </a:lnTo>
                <a:lnTo>
                  <a:pt x="580" y="273"/>
                </a:lnTo>
                <a:lnTo>
                  <a:pt x="597" y="247"/>
                </a:lnTo>
                <a:lnTo>
                  <a:pt x="610" y="295"/>
                </a:lnTo>
                <a:lnTo>
                  <a:pt x="627" y="264"/>
                </a:lnTo>
                <a:lnTo>
                  <a:pt x="644" y="243"/>
                </a:lnTo>
                <a:lnTo>
                  <a:pt x="657" y="199"/>
                </a:lnTo>
                <a:lnTo>
                  <a:pt x="674" y="139"/>
                </a:lnTo>
                <a:lnTo>
                  <a:pt x="687" y="87"/>
                </a:lnTo>
                <a:lnTo>
                  <a:pt x="704" y="48"/>
                </a:lnTo>
                <a:lnTo>
                  <a:pt x="717" y="48"/>
                </a:lnTo>
                <a:lnTo>
                  <a:pt x="734" y="78"/>
                </a:lnTo>
                <a:lnTo>
                  <a:pt x="752" y="121"/>
                </a:lnTo>
                <a:lnTo>
                  <a:pt x="764" y="139"/>
                </a:lnTo>
                <a:lnTo>
                  <a:pt x="782" y="91"/>
                </a:lnTo>
                <a:lnTo>
                  <a:pt x="795" y="74"/>
                </a:lnTo>
                <a:lnTo>
                  <a:pt x="812" y="195"/>
                </a:lnTo>
                <a:lnTo>
                  <a:pt x="825" y="260"/>
                </a:lnTo>
                <a:lnTo>
                  <a:pt x="842" y="273"/>
                </a:lnTo>
                <a:lnTo>
                  <a:pt x="859" y="269"/>
                </a:lnTo>
                <a:lnTo>
                  <a:pt x="872" y="243"/>
                </a:lnTo>
                <a:lnTo>
                  <a:pt x="889" y="212"/>
                </a:lnTo>
                <a:lnTo>
                  <a:pt x="902" y="169"/>
                </a:lnTo>
                <a:lnTo>
                  <a:pt x="919" y="126"/>
                </a:lnTo>
                <a:lnTo>
                  <a:pt x="932" y="87"/>
                </a:lnTo>
                <a:lnTo>
                  <a:pt x="949" y="61"/>
                </a:lnTo>
                <a:lnTo>
                  <a:pt x="966" y="69"/>
                </a:lnTo>
                <a:lnTo>
                  <a:pt x="966" y="251"/>
                </a:lnTo>
                <a:lnTo>
                  <a:pt x="949" y="225"/>
                </a:lnTo>
                <a:lnTo>
                  <a:pt x="932" y="238"/>
                </a:lnTo>
                <a:lnTo>
                  <a:pt x="919" y="269"/>
                </a:lnTo>
                <a:lnTo>
                  <a:pt x="902" y="303"/>
                </a:lnTo>
                <a:lnTo>
                  <a:pt x="889" y="338"/>
                </a:lnTo>
                <a:lnTo>
                  <a:pt x="872" y="364"/>
                </a:lnTo>
                <a:lnTo>
                  <a:pt x="859" y="390"/>
                </a:lnTo>
                <a:lnTo>
                  <a:pt x="842" y="416"/>
                </a:lnTo>
                <a:lnTo>
                  <a:pt x="825" y="446"/>
                </a:lnTo>
                <a:lnTo>
                  <a:pt x="812" y="515"/>
                </a:lnTo>
                <a:lnTo>
                  <a:pt x="795" y="619"/>
                </a:lnTo>
                <a:lnTo>
                  <a:pt x="782" y="559"/>
                </a:lnTo>
                <a:lnTo>
                  <a:pt x="764" y="433"/>
                </a:lnTo>
                <a:lnTo>
                  <a:pt x="752" y="342"/>
                </a:lnTo>
                <a:lnTo>
                  <a:pt x="734" y="264"/>
                </a:lnTo>
                <a:lnTo>
                  <a:pt x="717" y="208"/>
                </a:lnTo>
                <a:lnTo>
                  <a:pt x="704" y="191"/>
                </a:lnTo>
                <a:lnTo>
                  <a:pt x="687" y="217"/>
                </a:lnTo>
                <a:lnTo>
                  <a:pt x="674" y="264"/>
                </a:lnTo>
                <a:lnTo>
                  <a:pt x="657" y="308"/>
                </a:lnTo>
                <a:lnTo>
                  <a:pt x="644" y="338"/>
                </a:lnTo>
                <a:lnTo>
                  <a:pt x="627" y="368"/>
                </a:lnTo>
                <a:lnTo>
                  <a:pt x="610" y="437"/>
                </a:lnTo>
                <a:lnTo>
                  <a:pt x="597" y="550"/>
                </a:lnTo>
                <a:lnTo>
                  <a:pt x="580" y="559"/>
                </a:lnTo>
                <a:lnTo>
                  <a:pt x="567" y="511"/>
                </a:lnTo>
                <a:lnTo>
                  <a:pt x="550" y="502"/>
                </a:lnTo>
                <a:lnTo>
                  <a:pt x="537" y="502"/>
                </a:lnTo>
                <a:lnTo>
                  <a:pt x="520" y="498"/>
                </a:lnTo>
                <a:lnTo>
                  <a:pt x="503" y="481"/>
                </a:lnTo>
                <a:lnTo>
                  <a:pt x="490" y="442"/>
                </a:lnTo>
                <a:lnTo>
                  <a:pt x="473" y="368"/>
                </a:lnTo>
                <a:lnTo>
                  <a:pt x="460" y="264"/>
                </a:lnTo>
                <a:lnTo>
                  <a:pt x="442" y="169"/>
                </a:lnTo>
                <a:lnTo>
                  <a:pt x="430" y="121"/>
                </a:lnTo>
                <a:lnTo>
                  <a:pt x="412" y="178"/>
                </a:lnTo>
                <a:lnTo>
                  <a:pt x="395" y="277"/>
                </a:lnTo>
                <a:lnTo>
                  <a:pt x="382" y="316"/>
                </a:lnTo>
                <a:lnTo>
                  <a:pt x="365" y="325"/>
                </a:lnTo>
                <a:lnTo>
                  <a:pt x="352" y="385"/>
                </a:lnTo>
                <a:lnTo>
                  <a:pt x="335" y="433"/>
                </a:lnTo>
                <a:lnTo>
                  <a:pt x="322" y="455"/>
                </a:lnTo>
                <a:lnTo>
                  <a:pt x="305" y="463"/>
                </a:lnTo>
                <a:lnTo>
                  <a:pt x="288" y="476"/>
                </a:lnTo>
                <a:lnTo>
                  <a:pt x="275" y="507"/>
                </a:lnTo>
                <a:lnTo>
                  <a:pt x="258" y="572"/>
                </a:lnTo>
                <a:lnTo>
                  <a:pt x="245" y="684"/>
                </a:lnTo>
                <a:lnTo>
                  <a:pt x="228" y="585"/>
                </a:lnTo>
                <a:lnTo>
                  <a:pt x="215" y="572"/>
                </a:lnTo>
                <a:lnTo>
                  <a:pt x="198" y="658"/>
                </a:lnTo>
                <a:lnTo>
                  <a:pt x="181" y="788"/>
                </a:lnTo>
                <a:lnTo>
                  <a:pt x="168" y="533"/>
                </a:lnTo>
                <a:lnTo>
                  <a:pt x="151" y="498"/>
                </a:lnTo>
                <a:lnTo>
                  <a:pt x="138" y="485"/>
                </a:lnTo>
                <a:lnTo>
                  <a:pt x="120" y="476"/>
                </a:lnTo>
                <a:lnTo>
                  <a:pt x="108" y="476"/>
                </a:lnTo>
                <a:lnTo>
                  <a:pt x="90" y="476"/>
                </a:lnTo>
                <a:lnTo>
                  <a:pt x="73" y="472"/>
                </a:lnTo>
                <a:lnTo>
                  <a:pt x="60" y="463"/>
                </a:lnTo>
                <a:lnTo>
                  <a:pt x="43" y="459"/>
                </a:lnTo>
                <a:lnTo>
                  <a:pt x="30" y="455"/>
                </a:lnTo>
                <a:lnTo>
                  <a:pt x="13" y="450"/>
                </a:lnTo>
                <a:lnTo>
                  <a:pt x="0" y="442"/>
                </a:lnTo>
                <a:lnTo>
                  <a:pt x="0" y="394"/>
                </a:lnTo>
              </a:path>
            </a:pathLst>
          </a:custGeom>
          <a:noFill/>
          <a:ln w="0">
            <a:solidFill>
              <a:srgbClr val="CCCCCC"/>
            </a:solidFill>
            <a:prstDash val="solid"/>
            <a:round/>
            <a:headEnd/>
            <a:tailEnd/>
          </a:ln>
        </p:spPr>
        <p:txBody>
          <a:bodyPr/>
          <a:lstStyle/>
          <a:p>
            <a:endParaRPr lang="en-US"/>
          </a:p>
        </p:txBody>
      </p:sp>
      <p:sp>
        <p:nvSpPr>
          <p:cNvPr id="166042" name="Freeform 140"/>
          <p:cNvSpPr>
            <a:spLocks/>
          </p:cNvSpPr>
          <p:nvPr/>
        </p:nvSpPr>
        <p:spPr bwMode="auto">
          <a:xfrm>
            <a:off x="4484688" y="5176838"/>
            <a:ext cx="1533525" cy="776287"/>
          </a:xfrm>
          <a:custGeom>
            <a:avLst/>
            <a:gdLst>
              <a:gd name="T0" fmla="*/ 75604693 w 966"/>
              <a:gd name="T1" fmla="*/ 1156750288 h 489"/>
              <a:gd name="T2" fmla="*/ 183972203 w 966"/>
              <a:gd name="T3" fmla="*/ 1189513084 h 489"/>
              <a:gd name="T4" fmla="*/ 302418773 w 966"/>
              <a:gd name="T5" fmla="*/ 1176911520 h 489"/>
              <a:gd name="T6" fmla="*/ 423386341 w 966"/>
              <a:gd name="T7" fmla="*/ 1166830904 h 489"/>
              <a:gd name="T8" fmla="*/ 541834449 w 966"/>
              <a:gd name="T9" fmla="*/ 1156750288 h 489"/>
              <a:gd name="T10" fmla="*/ 650200347 w 966"/>
              <a:gd name="T11" fmla="*/ 1123989080 h 489"/>
              <a:gd name="T12" fmla="*/ 768648454 w 966"/>
              <a:gd name="T13" fmla="*/ 1025702280 h 489"/>
              <a:gd name="T14" fmla="*/ 887095173 w 966"/>
              <a:gd name="T15" fmla="*/ 730844858 h 489"/>
              <a:gd name="T16" fmla="*/ 995462658 w 966"/>
              <a:gd name="T17" fmla="*/ 206652677 h 489"/>
              <a:gd name="T18" fmla="*/ 1113909178 w 966"/>
              <a:gd name="T19" fmla="*/ 534272846 h 489"/>
              <a:gd name="T20" fmla="*/ 1234876647 w 966"/>
              <a:gd name="T21" fmla="*/ 1123989080 h 489"/>
              <a:gd name="T22" fmla="*/ 1353324755 w 966"/>
              <a:gd name="T23" fmla="*/ 1078626308 h 489"/>
              <a:gd name="T24" fmla="*/ 1461690652 w 966"/>
              <a:gd name="T25" fmla="*/ 980339508 h 489"/>
              <a:gd name="T26" fmla="*/ 1580138760 w 966"/>
              <a:gd name="T27" fmla="*/ 730844858 h 489"/>
              <a:gd name="T28" fmla="*/ 1698585677 w 966"/>
              <a:gd name="T29" fmla="*/ 304937939 h 489"/>
              <a:gd name="T30" fmla="*/ 1806953162 w 966"/>
              <a:gd name="T31" fmla="*/ 446066662 h 489"/>
              <a:gd name="T32" fmla="*/ 1925399682 w 966"/>
              <a:gd name="T33" fmla="*/ 937497684 h 489"/>
              <a:gd name="T34" fmla="*/ 2046367152 w 966"/>
              <a:gd name="T35" fmla="*/ 937497684 h 489"/>
              <a:gd name="T36" fmla="*/ 2147483647 w 966"/>
              <a:gd name="T37" fmla="*/ 773686682 h 489"/>
              <a:gd name="T38" fmla="*/ 2147483647 w 966"/>
              <a:gd name="T39" fmla="*/ 458668226 h 489"/>
              <a:gd name="T40" fmla="*/ 2147483647 w 966"/>
              <a:gd name="T41" fmla="*/ 393144123 h 489"/>
              <a:gd name="T42" fmla="*/ 2147483647 w 966"/>
              <a:gd name="T43" fmla="*/ 435986046 h 489"/>
              <a:gd name="T44" fmla="*/ 2147483647 w 966"/>
              <a:gd name="T45" fmla="*/ 501510050 h 489"/>
              <a:gd name="T46" fmla="*/ 2147483647 w 966"/>
              <a:gd name="T47" fmla="*/ 819049454 h 489"/>
              <a:gd name="T48" fmla="*/ 2046367152 w 966"/>
              <a:gd name="T49" fmla="*/ 980339508 h 489"/>
              <a:gd name="T50" fmla="*/ 1925399682 w 966"/>
              <a:gd name="T51" fmla="*/ 970258892 h 489"/>
              <a:gd name="T52" fmla="*/ 1806953162 w 966"/>
              <a:gd name="T53" fmla="*/ 491429434 h 489"/>
              <a:gd name="T54" fmla="*/ 1698585677 w 966"/>
              <a:gd name="T55" fmla="*/ 347781351 h 489"/>
              <a:gd name="T56" fmla="*/ 1580138760 w 966"/>
              <a:gd name="T57" fmla="*/ 773686682 h 489"/>
              <a:gd name="T58" fmla="*/ 1461690652 w 966"/>
              <a:gd name="T59" fmla="*/ 1025702280 h 489"/>
              <a:gd name="T60" fmla="*/ 1353324755 w 966"/>
              <a:gd name="T61" fmla="*/ 1123989080 h 489"/>
              <a:gd name="T62" fmla="*/ 1234876647 w 966"/>
              <a:gd name="T63" fmla="*/ 1166830904 h 489"/>
              <a:gd name="T64" fmla="*/ 1113909178 w 966"/>
              <a:gd name="T65" fmla="*/ 577114670 h 489"/>
              <a:gd name="T66" fmla="*/ 995462658 w 966"/>
              <a:gd name="T67" fmla="*/ 249494551 h 489"/>
              <a:gd name="T68" fmla="*/ 887095173 w 966"/>
              <a:gd name="T69" fmla="*/ 773686682 h 489"/>
              <a:gd name="T70" fmla="*/ 768648454 w 966"/>
              <a:gd name="T71" fmla="*/ 1068545692 h 489"/>
              <a:gd name="T72" fmla="*/ 650200347 w 966"/>
              <a:gd name="T73" fmla="*/ 1156750288 h 489"/>
              <a:gd name="T74" fmla="*/ 541834449 w 966"/>
              <a:gd name="T75" fmla="*/ 1199593700 h 489"/>
              <a:gd name="T76" fmla="*/ 423386341 w 966"/>
              <a:gd name="T77" fmla="*/ 1209674316 h 489"/>
              <a:gd name="T78" fmla="*/ 302418773 w 966"/>
              <a:gd name="T79" fmla="*/ 1209674316 h 489"/>
              <a:gd name="T80" fmla="*/ 183972203 w 966"/>
              <a:gd name="T81" fmla="*/ 1222274292 h 489"/>
              <a:gd name="T82" fmla="*/ 75604693 w 966"/>
              <a:gd name="T83" fmla="*/ 1189513084 h 489"/>
              <a:gd name="T84" fmla="*/ 0 w 966"/>
              <a:gd name="T85" fmla="*/ 1091226284 h 4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489"/>
              <a:gd name="T131" fmla="*/ 966 w 966"/>
              <a:gd name="T132" fmla="*/ 489 h 4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489">
                <a:moveTo>
                  <a:pt x="0" y="433"/>
                </a:moveTo>
                <a:lnTo>
                  <a:pt x="13" y="446"/>
                </a:lnTo>
                <a:lnTo>
                  <a:pt x="30" y="459"/>
                </a:lnTo>
                <a:lnTo>
                  <a:pt x="43" y="467"/>
                </a:lnTo>
                <a:lnTo>
                  <a:pt x="60" y="472"/>
                </a:lnTo>
                <a:lnTo>
                  <a:pt x="73" y="472"/>
                </a:lnTo>
                <a:lnTo>
                  <a:pt x="90" y="467"/>
                </a:lnTo>
                <a:lnTo>
                  <a:pt x="108" y="467"/>
                </a:lnTo>
                <a:lnTo>
                  <a:pt x="120" y="467"/>
                </a:lnTo>
                <a:lnTo>
                  <a:pt x="138" y="467"/>
                </a:lnTo>
                <a:lnTo>
                  <a:pt x="151" y="467"/>
                </a:lnTo>
                <a:lnTo>
                  <a:pt x="168" y="463"/>
                </a:lnTo>
                <a:lnTo>
                  <a:pt x="181" y="463"/>
                </a:lnTo>
                <a:lnTo>
                  <a:pt x="198" y="459"/>
                </a:lnTo>
                <a:lnTo>
                  <a:pt x="215" y="459"/>
                </a:lnTo>
                <a:lnTo>
                  <a:pt x="228" y="454"/>
                </a:lnTo>
                <a:lnTo>
                  <a:pt x="245" y="450"/>
                </a:lnTo>
                <a:lnTo>
                  <a:pt x="258" y="446"/>
                </a:lnTo>
                <a:lnTo>
                  <a:pt x="275" y="437"/>
                </a:lnTo>
                <a:lnTo>
                  <a:pt x="288" y="424"/>
                </a:lnTo>
                <a:lnTo>
                  <a:pt x="305" y="407"/>
                </a:lnTo>
                <a:lnTo>
                  <a:pt x="322" y="381"/>
                </a:lnTo>
                <a:lnTo>
                  <a:pt x="335" y="342"/>
                </a:lnTo>
                <a:lnTo>
                  <a:pt x="352" y="290"/>
                </a:lnTo>
                <a:lnTo>
                  <a:pt x="365" y="242"/>
                </a:lnTo>
                <a:lnTo>
                  <a:pt x="382" y="173"/>
                </a:lnTo>
                <a:lnTo>
                  <a:pt x="395" y="82"/>
                </a:lnTo>
                <a:lnTo>
                  <a:pt x="412" y="0"/>
                </a:lnTo>
                <a:lnTo>
                  <a:pt x="430" y="56"/>
                </a:lnTo>
                <a:lnTo>
                  <a:pt x="442" y="212"/>
                </a:lnTo>
                <a:lnTo>
                  <a:pt x="460" y="351"/>
                </a:lnTo>
                <a:lnTo>
                  <a:pt x="473" y="424"/>
                </a:lnTo>
                <a:lnTo>
                  <a:pt x="490" y="446"/>
                </a:lnTo>
                <a:lnTo>
                  <a:pt x="503" y="446"/>
                </a:lnTo>
                <a:lnTo>
                  <a:pt x="520" y="441"/>
                </a:lnTo>
                <a:lnTo>
                  <a:pt x="537" y="428"/>
                </a:lnTo>
                <a:lnTo>
                  <a:pt x="550" y="420"/>
                </a:lnTo>
                <a:lnTo>
                  <a:pt x="567" y="407"/>
                </a:lnTo>
                <a:lnTo>
                  <a:pt x="580" y="389"/>
                </a:lnTo>
                <a:lnTo>
                  <a:pt x="597" y="364"/>
                </a:lnTo>
                <a:lnTo>
                  <a:pt x="610" y="333"/>
                </a:lnTo>
                <a:lnTo>
                  <a:pt x="627" y="290"/>
                </a:lnTo>
                <a:lnTo>
                  <a:pt x="644" y="242"/>
                </a:lnTo>
                <a:lnTo>
                  <a:pt x="657" y="182"/>
                </a:lnTo>
                <a:lnTo>
                  <a:pt x="674" y="121"/>
                </a:lnTo>
                <a:lnTo>
                  <a:pt x="687" y="91"/>
                </a:lnTo>
                <a:lnTo>
                  <a:pt x="704" y="108"/>
                </a:lnTo>
                <a:lnTo>
                  <a:pt x="717" y="177"/>
                </a:lnTo>
                <a:lnTo>
                  <a:pt x="734" y="264"/>
                </a:lnTo>
                <a:lnTo>
                  <a:pt x="752" y="333"/>
                </a:lnTo>
                <a:lnTo>
                  <a:pt x="764" y="372"/>
                </a:lnTo>
                <a:lnTo>
                  <a:pt x="782" y="381"/>
                </a:lnTo>
                <a:lnTo>
                  <a:pt x="795" y="381"/>
                </a:lnTo>
                <a:lnTo>
                  <a:pt x="812" y="372"/>
                </a:lnTo>
                <a:lnTo>
                  <a:pt x="825" y="359"/>
                </a:lnTo>
                <a:lnTo>
                  <a:pt x="842" y="338"/>
                </a:lnTo>
                <a:lnTo>
                  <a:pt x="859" y="307"/>
                </a:lnTo>
                <a:lnTo>
                  <a:pt x="872" y="273"/>
                </a:lnTo>
                <a:lnTo>
                  <a:pt x="889" y="229"/>
                </a:lnTo>
                <a:lnTo>
                  <a:pt x="902" y="182"/>
                </a:lnTo>
                <a:lnTo>
                  <a:pt x="919" y="143"/>
                </a:lnTo>
                <a:lnTo>
                  <a:pt x="932" y="130"/>
                </a:lnTo>
                <a:lnTo>
                  <a:pt x="949" y="156"/>
                </a:lnTo>
                <a:lnTo>
                  <a:pt x="966" y="186"/>
                </a:lnTo>
                <a:lnTo>
                  <a:pt x="966" y="203"/>
                </a:lnTo>
                <a:lnTo>
                  <a:pt x="949" y="173"/>
                </a:lnTo>
                <a:lnTo>
                  <a:pt x="932" y="147"/>
                </a:lnTo>
                <a:lnTo>
                  <a:pt x="919" y="160"/>
                </a:lnTo>
                <a:lnTo>
                  <a:pt x="902" y="199"/>
                </a:lnTo>
                <a:lnTo>
                  <a:pt x="889" y="247"/>
                </a:lnTo>
                <a:lnTo>
                  <a:pt x="872" y="290"/>
                </a:lnTo>
                <a:lnTo>
                  <a:pt x="859" y="325"/>
                </a:lnTo>
                <a:lnTo>
                  <a:pt x="842" y="355"/>
                </a:lnTo>
                <a:lnTo>
                  <a:pt x="825" y="376"/>
                </a:lnTo>
                <a:lnTo>
                  <a:pt x="812" y="389"/>
                </a:lnTo>
                <a:lnTo>
                  <a:pt x="795" y="398"/>
                </a:lnTo>
                <a:lnTo>
                  <a:pt x="782" y="398"/>
                </a:lnTo>
                <a:lnTo>
                  <a:pt x="764" y="385"/>
                </a:lnTo>
                <a:lnTo>
                  <a:pt x="752" y="351"/>
                </a:lnTo>
                <a:lnTo>
                  <a:pt x="734" y="281"/>
                </a:lnTo>
                <a:lnTo>
                  <a:pt x="717" y="195"/>
                </a:lnTo>
                <a:lnTo>
                  <a:pt x="704" y="125"/>
                </a:lnTo>
                <a:lnTo>
                  <a:pt x="687" y="108"/>
                </a:lnTo>
                <a:lnTo>
                  <a:pt x="674" y="138"/>
                </a:lnTo>
                <a:lnTo>
                  <a:pt x="657" y="195"/>
                </a:lnTo>
                <a:lnTo>
                  <a:pt x="644" y="260"/>
                </a:lnTo>
                <a:lnTo>
                  <a:pt x="627" y="307"/>
                </a:lnTo>
                <a:lnTo>
                  <a:pt x="610" y="346"/>
                </a:lnTo>
                <a:lnTo>
                  <a:pt x="597" y="381"/>
                </a:lnTo>
                <a:lnTo>
                  <a:pt x="580" y="407"/>
                </a:lnTo>
                <a:lnTo>
                  <a:pt x="567" y="420"/>
                </a:lnTo>
                <a:lnTo>
                  <a:pt x="550" y="437"/>
                </a:lnTo>
                <a:lnTo>
                  <a:pt x="537" y="446"/>
                </a:lnTo>
                <a:lnTo>
                  <a:pt x="520" y="454"/>
                </a:lnTo>
                <a:lnTo>
                  <a:pt x="503" y="463"/>
                </a:lnTo>
                <a:lnTo>
                  <a:pt x="490" y="463"/>
                </a:lnTo>
                <a:lnTo>
                  <a:pt x="473" y="441"/>
                </a:lnTo>
                <a:lnTo>
                  <a:pt x="460" y="368"/>
                </a:lnTo>
                <a:lnTo>
                  <a:pt x="442" y="229"/>
                </a:lnTo>
                <a:lnTo>
                  <a:pt x="430" y="73"/>
                </a:lnTo>
                <a:lnTo>
                  <a:pt x="412" y="17"/>
                </a:lnTo>
                <a:lnTo>
                  <a:pt x="395" y="99"/>
                </a:lnTo>
                <a:lnTo>
                  <a:pt x="382" y="190"/>
                </a:lnTo>
                <a:lnTo>
                  <a:pt x="365" y="255"/>
                </a:lnTo>
                <a:lnTo>
                  <a:pt x="352" y="307"/>
                </a:lnTo>
                <a:lnTo>
                  <a:pt x="335" y="359"/>
                </a:lnTo>
                <a:lnTo>
                  <a:pt x="322" y="398"/>
                </a:lnTo>
                <a:lnTo>
                  <a:pt x="305" y="424"/>
                </a:lnTo>
                <a:lnTo>
                  <a:pt x="288" y="441"/>
                </a:lnTo>
                <a:lnTo>
                  <a:pt x="275" y="454"/>
                </a:lnTo>
                <a:lnTo>
                  <a:pt x="258" y="459"/>
                </a:lnTo>
                <a:lnTo>
                  <a:pt x="245" y="467"/>
                </a:lnTo>
                <a:lnTo>
                  <a:pt x="228" y="472"/>
                </a:lnTo>
                <a:lnTo>
                  <a:pt x="215" y="476"/>
                </a:lnTo>
                <a:lnTo>
                  <a:pt x="198" y="476"/>
                </a:lnTo>
                <a:lnTo>
                  <a:pt x="181" y="476"/>
                </a:lnTo>
                <a:lnTo>
                  <a:pt x="168" y="480"/>
                </a:lnTo>
                <a:lnTo>
                  <a:pt x="151" y="480"/>
                </a:lnTo>
                <a:lnTo>
                  <a:pt x="138" y="485"/>
                </a:lnTo>
                <a:lnTo>
                  <a:pt x="120" y="480"/>
                </a:lnTo>
                <a:lnTo>
                  <a:pt x="108" y="480"/>
                </a:lnTo>
                <a:lnTo>
                  <a:pt x="90" y="485"/>
                </a:lnTo>
                <a:lnTo>
                  <a:pt x="73" y="485"/>
                </a:lnTo>
                <a:lnTo>
                  <a:pt x="60" y="489"/>
                </a:lnTo>
                <a:lnTo>
                  <a:pt x="43" y="485"/>
                </a:lnTo>
                <a:lnTo>
                  <a:pt x="30" y="472"/>
                </a:lnTo>
                <a:lnTo>
                  <a:pt x="13" y="459"/>
                </a:lnTo>
                <a:lnTo>
                  <a:pt x="0" y="450"/>
                </a:lnTo>
                <a:lnTo>
                  <a:pt x="0" y="433"/>
                </a:lnTo>
                <a:close/>
              </a:path>
            </a:pathLst>
          </a:custGeom>
          <a:solidFill>
            <a:srgbClr val="CCCCCC"/>
          </a:solidFill>
          <a:ln w="9525">
            <a:noFill/>
            <a:round/>
            <a:headEnd/>
            <a:tailEnd/>
          </a:ln>
        </p:spPr>
        <p:txBody>
          <a:bodyPr/>
          <a:lstStyle/>
          <a:p>
            <a:endParaRPr lang="en-US"/>
          </a:p>
        </p:txBody>
      </p:sp>
      <p:sp>
        <p:nvSpPr>
          <p:cNvPr id="166043" name="Freeform 141"/>
          <p:cNvSpPr>
            <a:spLocks/>
          </p:cNvSpPr>
          <p:nvPr/>
        </p:nvSpPr>
        <p:spPr bwMode="auto">
          <a:xfrm>
            <a:off x="4484688" y="5176838"/>
            <a:ext cx="1533525" cy="776287"/>
          </a:xfrm>
          <a:custGeom>
            <a:avLst/>
            <a:gdLst>
              <a:gd name="T0" fmla="*/ 75604693 w 966"/>
              <a:gd name="T1" fmla="*/ 1156750288 h 489"/>
              <a:gd name="T2" fmla="*/ 183972203 w 966"/>
              <a:gd name="T3" fmla="*/ 1189513084 h 489"/>
              <a:gd name="T4" fmla="*/ 302418773 w 966"/>
              <a:gd name="T5" fmla="*/ 1176911520 h 489"/>
              <a:gd name="T6" fmla="*/ 423386341 w 966"/>
              <a:gd name="T7" fmla="*/ 1166830904 h 489"/>
              <a:gd name="T8" fmla="*/ 541834449 w 966"/>
              <a:gd name="T9" fmla="*/ 1156750288 h 489"/>
              <a:gd name="T10" fmla="*/ 650200347 w 966"/>
              <a:gd name="T11" fmla="*/ 1123989080 h 489"/>
              <a:gd name="T12" fmla="*/ 768648454 w 966"/>
              <a:gd name="T13" fmla="*/ 1025702280 h 489"/>
              <a:gd name="T14" fmla="*/ 887095173 w 966"/>
              <a:gd name="T15" fmla="*/ 730844858 h 489"/>
              <a:gd name="T16" fmla="*/ 995462658 w 966"/>
              <a:gd name="T17" fmla="*/ 206652677 h 489"/>
              <a:gd name="T18" fmla="*/ 1113909178 w 966"/>
              <a:gd name="T19" fmla="*/ 534272846 h 489"/>
              <a:gd name="T20" fmla="*/ 1234876647 w 966"/>
              <a:gd name="T21" fmla="*/ 1123989080 h 489"/>
              <a:gd name="T22" fmla="*/ 1353324755 w 966"/>
              <a:gd name="T23" fmla="*/ 1078626308 h 489"/>
              <a:gd name="T24" fmla="*/ 1461690652 w 966"/>
              <a:gd name="T25" fmla="*/ 980339508 h 489"/>
              <a:gd name="T26" fmla="*/ 1580138760 w 966"/>
              <a:gd name="T27" fmla="*/ 730844858 h 489"/>
              <a:gd name="T28" fmla="*/ 1698585677 w 966"/>
              <a:gd name="T29" fmla="*/ 304937939 h 489"/>
              <a:gd name="T30" fmla="*/ 1806953162 w 966"/>
              <a:gd name="T31" fmla="*/ 446066662 h 489"/>
              <a:gd name="T32" fmla="*/ 1925399682 w 966"/>
              <a:gd name="T33" fmla="*/ 937497684 h 489"/>
              <a:gd name="T34" fmla="*/ 2046367152 w 966"/>
              <a:gd name="T35" fmla="*/ 937497684 h 489"/>
              <a:gd name="T36" fmla="*/ 2147483647 w 966"/>
              <a:gd name="T37" fmla="*/ 773686682 h 489"/>
              <a:gd name="T38" fmla="*/ 2147483647 w 966"/>
              <a:gd name="T39" fmla="*/ 458668226 h 489"/>
              <a:gd name="T40" fmla="*/ 2147483647 w 966"/>
              <a:gd name="T41" fmla="*/ 393144123 h 489"/>
              <a:gd name="T42" fmla="*/ 2147483647 w 966"/>
              <a:gd name="T43" fmla="*/ 435986046 h 489"/>
              <a:gd name="T44" fmla="*/ 2147483647 w 966"/>
              <a:gd name="T45" fmla="*/ 501510050 h 489"/>
              <a:gd name="T46" fmla="*/ 2147483647 w 966"/>
              <a:gd name="T47" fmla="*/ 819049454 h 489"/>
              <a:gd name="T48" fmla="*/ 2046367152 w 966"/>
              <a:gd name="T49" fmla="*/ 980339508 h 489"/>
              <a:gd name="T50" fmla="*/ 1925399682 w 966"/>
              <a:gd name="T51" fmla="*/ 970258892 h 489"/>
              <a:gd name="T52" fmla="*/ 1806953162 w 966"/>
              <a:gd name="T53" fmla="*/ 491429434 h 489"/>
              <a:gd name="T54" fmla="*/ 1698585677 w 966"/>
              <a:gd name="T55" fmla="*/ 347781351 h 489"/>
              <a:gd name="T56" fmla="*/ 1580138760 w 966"/>
              <a:gd name="T57" fmla="*/ 773686682 h 489"/>
              <a:gd name="T58" fmla="*/ 1461690652 w 966"/>
              <a:gd name="T59" fmla="*/ 1025702280 h 489"/>
              <a:gd name="T60" fmla="*/ 1353324755 w 966"/>
              <a:gd name="T61" fmla="*/ 1123989080 h 489"/>
              <a:gd name="T62" fmla="*/ 1234876647 w 966"/>
              <a:gd name="T63" fmla="*/ 1166830904 h 489"/>
              <a:gd name="T64" fmla="*/ 1113909178 w 966"/>
              <a:gd name="T65" fmla="*/ 577114670 h 489"/>
              <a:gd name="T66" fmla="*/ 995462658 w 966"/>
              <a:gd name="T67" fmla="*/ 249494551 h 489"/>
              <a:gd name="T68" fmla="*/ 887095173 w 966"/>
              <a:gd name="T69" fmla="*/ 773686682 h 489"/>
              <a:gd name="T70" fmla="*/ 768648454 w 966"/>
              <a:gd name="T71" fmla="*/ 1068545692 h 489"/>
              <a:gd name="T72" fmla="*/ 650200347 w 966"/>
              <a:gd name="T73" fmla="*/ 1156750288 h 489"/>
              <a:gd name="T74" fmla="*/ 541834449 w 966"/>
              <a:gd name="T75" fmla="*/ 1199593700 h 489"/>
              <a:gd name="T76" fmla="*/ 423386341 w 966"/>
              <a:gd name="T77" fmla="*/ 1209674316 h 489"/>
              <a:gd name="T78" fmla="*/ 302418773 w 966"/>
              <a:gd name="T79" fmla="*/ 1209674316 h 489"/>
              <a:gd name="T80" fmla="*/ 183972203 w 966"/>
              <a:gd name="T81" fmla="*/ 1222274292 h 489"/>
              <a:gd name="T82" fmla="*/ 75604693 w 966"/>
              <a:gd name="T83" fmla="*/ 1189513084 h 489"/>
              <a:gd name="T84" fmla="*/ 0 w 966"/>
              <a:gd name="T85" fmla="*/ 1091226284 h 4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489"/>
              <a:gd name="T131" fmla="*/ 966 w 966"/>
              <a:gd name="T132" fmla="*/ 489 h 4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489">
                <a:moveTo>
                  <a:pt x="0" y="433"/>
                </a:moveTo>
                <a:lnTo>
                  <a:pt x="13" y="446"/>
                </a:lnTo>
                <a:lnTo>
                  <a:pt x="30" y="459"/>
                </a:lnTo>
                <a:lnTo>
                  <a:pt x="43" y="467"/>
                </a:lnTo>
                <a:lnTo>
                  <a:pt x="60" y="472"/>
                </a:lnTo>
                <a:lnTo>
                  <a:pt x="73" y="472"/>
                </a:lnTo>
                <a:lnTo>
                  <a:pt x="90" y="467"/>
                </a:lnTo>
                <a:lnTo>
                  <a:pt x="108" y="467"/>
                </a:lnTo>
                <a:lnTo>
                  <a:pt x="120" y="467"/>
                </a:lnTo>
                <a:lnTo>
                  <a:pt x="138" y="467"/>
                </a:lnTo>
                <a:lnTo>
                  <a:pt x="151" y="467"/>
                </a:lnTo>
                <a:lnTo>
                  <a:pt x="168" y="463"/>
                </a:lnTo>
                <a:lnTo>
                  <a:pt x="181" y="463"/>
                </a:lnTo>
                <a:lnTo>
                  <a:pt x="198" y="459"/>
                </a:lnTo>
                <a:lnTo>
                  <a:pt x="215" y="459"/>
                </a:lnTo>
                <a:lnTo>
                  <a:pt x="228" y="454"/>
                </a:lnTo>
                <a:lnTo>
                  <a:pt x="245" y="450"/>
                </a:lnTo>
                <a:lnTo>
                  <a:pt x="258" y="446"/>
                </a:lnTo>
                <a:lnTo>
                  <a:pt x="275" y="437"/>
                </a:lnTo>
                <a:lnTo>
                  <a:pt x="288" y="424"/>
                </a:lnTo>
                <a:lnTo>
                  <a:pt x="305" y="407"/>
                </a:lnTo>
                <a:lnTo>
                  <a:pt x="322" y="381"/>
                </a:lnTo>
                <a:lnTo>
                  <a:pt x="335" y="342"/>
                </a:lnTo>
                <a:lnTo>
                  <a:pt x="352" y="290"/>
                </a:lnTo>
                <a:lnTo>
                  <a:pt x="365" y="242"/>
                </a:lnTo>
                <a:lnTo>
                  <a:pt x="382" y="173"/>
                </a:lnTo>
                <a:lnTo>
                  <a:pt x="395" y="82"/>
                </a:lnTo>
                <a:lnTo>
                  <a:pt x="412" y="0"/>
                </a:lnTo>
                <a:lnTo>
                  <a:pt x="430" y="56"/>
                </a:lnTo>
                <a:lnTo>
                  <a:pt x="442" y="212"/>
                </a:lnTo>
                <a:lnTo>
                  <a:pt x="460" y="351"/>
                </a:lnTo>
                <a:lnTo>
                  <a:pt x="473" y="424"/>
                </a:lnTo>
                <a:lnTo>
                  <a:pt x="490" y="446"/>
                </a:lnTo>
                <a:lnTo>
                  <a:pt x="503" y="446"/>
                </a:lnTo>
                <a:lnTo>
                  <a:pt x="520" y="441"/>
                </a:lnTo>
                <a:lnTo>
                  <a:pt x="537" y="428"/>
                </a:lnTo>
                <a:lnTo>
                  <a:pt x="550" y="420"/>
                </a:lnTo>
                <a:lnTo>
                  <a:pt x="567" y="407"/>
                </a:lnTo>
                <a:lnTo>
                  <a:pt x="580" y="389"/>
                </a:lnTo>
                <a:lnTo>
                  <a:pt x="597" y="364"/>
                </a:lnTo>
                <a:lnTo>
                  <a:pt x="610" y="333"/>
                </a:lnTo>
                <a:lnTo>
                  <a:pt x="627" y="290"/>
                </a:lnTo>
                <a:lnTo>
                  <a:pt x="644" y="242"/>
                </a:lnTo>
                <a:lnTo>
                  <a:pt x="657" y="182"/>
                </a:lnTo>
                <a:lnTo>
                  <a:pt x="674" y="121"/>
                </a:lnTo>
                <a:lnTo>
                  <a:pt x="687" y="91"/>
                </a:lnTo>
                <a:lnTo>
                  <a:pt x="704" y="108"/>
                </a:lnTo>
                <a:lnTo>
                  <a:pt x="717" y="177"/>
                </a:lnTo>
                <a:lnTo>
                  <a:pt x="734" y="264"/>
                </a:lnTo>
                <a:lnTo>
                  <a:pt x="752" y="333"/>
                </a:lnTo>
                <a:lnTo>
                  <a:pt x="764" y="372"/>
                </a:lnTo>
                <a:lnTo>
                  <a:pt x="782" y="381"/>
                </a:lnTo>
                <a:lnTo>
                  <a:pt x="795" y="381"/>
                </a:lnTo>
                <a:lnTo>
                  <a:pt x="812" y="372"/>
                </a:lnTo>
                <a:lnTo>
                  <a:pt x="825" y="359"/>
                </a:lnTo>
                <a:lnTo>
                  <a:pt x="842" y="338"/>
                </a:lnTo>
                <a:lnTo>
                  <a:pt x="859" y="307"/>
                </a:lnTo>
                <a:lnTo>
                  <a:pt x="872" y="273"/>
                </a:lnTo>
                <a:lnTo>
                  <a:pt x="889" y="229"/>
                </a:lnTo>
                <a:lnTo>
                  <a:pt x="902" y="182"/>
                </a:lnTo>
                <a:lnTo>
                  <a:pt x="919" y="143"/>
                </a:lnTo>
                <a:lnTo>
                  <a:pt x="932" y="130"/>
                </a:lnTo>
                <a:lnTo>
                  <a:pt x="949" y="156"/>
                </a:lnTo>
                <a:lnTo>
                  <a:pt x="966" y="186"/>
                </a:lnTo>
                <a:lnTo>
                  <a:pt x="966" y="203"/>
                </a:lnTo>
                <a:lnTo>
                  <a:pt x="949" y="173"/>
                </a:lnTo>
                <a:lnTo>
                  <a:pt x="932" y="147"/>
                </a:lnTo>
                <a:lnTo>
                  <a:pt x="919" y="160"/>
                </a:lnTo>
                <a:lnTo>
                  <a:pt x="902" y="199"/>
                </a:lnTo>
                <a:lnTo>
                  <a:pt x="889" y="247"/>
                </a:lnTo>
                <a:lnTo>
                  <a:pt x="872" y="290"/>
                </a:lnTo>
                <a:lnTo>
                  <a:pt x="859" y="325"/>
                </a:lnTo>
                <a:lnTo>
                  <a:pt x="842" y="355"/>
                </a:lnTo>
                <a:lnTo>
                  <a:pt x="825" y="376"/>
                </a:lnTo>
                <a:lnTo>
                  <a:pt x="812" y="389"/>
                </a:lnTo>
                <a:lnTo>
                  <a:pt x="795" y="398"/>
                </a:lnTo>
                <a:lnTo>
                  <a:pt x="782" y="398"/>
                </a:lnTo>
                <a:lnTo>
                  <a:pt x="764" y="385"/>
                </a:lnTo>
                <a:lnTo>
                  <a:pt x="752" y="351"/>
                </a:lnTo>
                <a:lnTo>
                  <a:pt x="734" y="281"/>
                </a:lnTo>
                <a:lnTo>
                  <a:pt x="717" y="195"/>
                </a:lnTo>
                <a:lnTo>
                  <a:pt x="704" y="125"/>
                </a:lnTo>
                <a:lnTo>
                  <a:pt x="687" y="108"/>
                </a:lnTo>
                <a:lnTo>
                  <a:pt x="674" y="138"/>
                </a:lnTo>
                <a:lnTo>
                  <a:pt x="657" y="195"/>
                </a:lnTo>
                <a:lnTo>
                  <a:pt x="644" y="260"/>
                </a:lnTo>
                <a:lnTo>
                  <a:pt x="627" y="307"/>
                </a:lnTo>
                <a:lnTo>
                  <a:pt x="610" y="346"/>
                </a:lnTo>
                <a:lnTo>
                  <a:pt x="597" y="381"/>
                </a:lnTo>
                <a:lnTo>
                  <a:pt x="580" y="407"/>
                </a:lnTo>
                <a:lnTo>
                  <a:pt x="567" y="420"/>
                </a:lnTo>
                <a:lnTo>
                  <a:pt x="550" y="437"/>
                </a:lnTo>
                <a:lnTo>
                  <a:pt x="537" y="446"/>
                </a:lnTo>
                <a:lnTo>
                  <a:pt x="520" y="454"/>
                </a:lnTo>
                <a:lnTo>
                  <a:pt x="503" y="463"/>
                </a:lnTo>
                <a:lnTo>
                  <a:pt x="490" y="463"/>
                </a:lnTo>
                <a:lnTo>
                  <a:pt x="473" y="441"/>
                </a:lnTo>
                <a:lnTo>
                  <a:pt x="460" y="368"/>
                </a:lnTo>
                <a:lnTo>
                  <a:pt x="442" y="229"/>
                </a:lnTo>
                <a:lnTo>
                  <a:pt x="430" y="73"/>
                </a:lnTo>
                <a:lnTo>
                  <a:pt x="412" y="17"/>
                </a:lnTo>
                <a:lnTo>
                  <a:pt x="395" y="99"/>
                </a:lnTo>
                <a:lnTo>
                  <a:pt x="382" y="190"/>
                </a:lnTo>
                <a:lnTo>
                  <a:pt x="365" y="255"/>
                </a:lnTo>
                <a:lnTo>
                  <a:pt x="352" y="307"/>
                </a:lnTo>
                <a:lnTo>
                  <a:pt x="335" y="359"/>
                </a:lnTo>
                <a:lnTo>
                  <a:pt x="322" y="398"/>
                </a:lnTo>
                <a:lnTo>
                  <a:pt x="305" y="424"/>
                </a:lnTo>
                <a:lnTo>
                  <a:pt x="288" y="441"/>
                </a:lnTo>
                <a:lnTo>
                  <a:pt x="275" y="454"/>
                </a:lnTo>
                <a:lnTo>
                  <a:pt x="258" y="459"/>
                </a:lnTo>
                <a:lnTo>
                  <a:pt x="245" y="467"/>
                </a:lnTo>
                <a:lnTo>
                  <a:pt x="228" y="472"/>
                </a:lnTo>
                <a:lnTo>
                  <a:pt x="215" y="476"/>
                </a:lnTo>
                <a:lnTo>
                  <a:pt x="198" y="476"/>
                </a:lnTo>
                <a:lnTo>
                  <a:pt x="181" y="476"/>
                </a:lnTo>
                <a:lnTo>
                  <a:pt x="168" y="480"/>
                </a:lnTo>
                <a:lnTo>
                  <a:pt x="151" y="480"/>
                </a:lnTo>
                <a:lnTo>
                  <a:pt x="138" y="485"/>
                </a:lnTo>
                <a:lnTo>
                  <a:pt x="120" y="480"/>
                </a:lnTo>
                <a:lnTo>
                  <a:pt x="108" y="480"/>
                </a:lnTo>
                <a:lnTo>
                  <a:pt x="90" y="485"/>
                </a:lnTo>
                <a:lnTo>
                  <a:pt x="73" y="485"/>
                </a:lnTo>
                <a:lnTo>
                  <a:pt x="60" y="489"/>
                </a:lnTo>
                <a:lnTo>
                  <a:pt x="43" y="485"/>
                </a:lnTo>
                <a:lnTo>
                  <a:pt x="30" y="472"/>
                </a:lnTo>
                <a:lnTo>
                  <a:pt x="13" y="459"/>
                </a:lnTo>
                <a:lnTo>
                  <a:pt x="0" y="450"/>
                </a:lnTo>
                <a:lnTo>
                  <a:pt x="0" y="433"/>
                </a:lnTo>
              </a:path>
            </a:pathLst>
          </a:custGeom>
          <a:noFill/>
          <a:ln w="0">
            <a:solidFill>
              <a:srgbClr val="CCCCCC"/>
            </a:solidFill>
            <a:prstDash val="solid"/>
            <a:round/>
            <a:headEnd/>
            <a:tailEnd/>
          </a:ln>
        </p:spPr>
        <p:txBody>
          <a:bodyPr/>
          <a:lstStyle/>
          <a:p>
            <a:endParaRPr lang="en-US"/>
          </a:p>
        </p:txBody>
      </p:sp>
      <p:sp>
        <p:nvSpPr>
          <p:cNvPr id="166044" name="Freeform 142"/>
          <p:cNvSpPr>
            <a:spLocks/>
          </p:cNvSpPr>
          <p:nvPr/>
        </p:nvSpPr>
        <p:spPr bwMode="auto">
          <a:xfrm>
            <a:off x="4484688" y="4764088"/>
            <a:ext cx="1533525" cy="1162050"/>
          </a:xfrm>
          <a:custGeom>
            <a:avLst/>
            <a:gdLst>
              <a:gd name="T0" fmla="*/ 75604693 w 966"/>
              <a:gd name="T1" fmla="*/ 1648182035 h 732"/>
              <a:gd name="T2" fmla="*/ 183972203 w 966"/>
              <a:gd name="T3" fmla="*/ 1658262656 h 732"/>
              <a:gd name="T4" fmla="*/ 302418773 w 966"/>
              <a:gd name="T5" fmla="*/ 1680945246 h 732"/>
              <a:gd name="T6" fmla="*/ 423386341 w 966"/>
              <a:gd name="T7" fmla="*/ 1723787094 h 732"/>
              <a:gd name="T8" fmla="*/ 541834449 w 966"/>
              <a:gd name="T9" fmla="*/ 1766630530 h 732"/>
              <a:gd name="T10" fmla="*/ 650200347 w 966"/>
              <a:gd name="T11" fmla="*/ 1789311134 h 732"/>
              <a:gd name="T12" fmla="*/ 768648454 w 966"/>
              <a:gd name="T13" fmla="*/ 1799391756 h 732"/>
              <a:gd name="T14" fmla="*/ 887095173 w 966"/>
              <a:gd name="T15" fmla="*/ 1746469286 h 732"/>
              <a:gd name="T16" fmla="*/ 995462658 w 966"/>
              <a:gd name="T17" fmla="*/ 1244957169 h 732"/>
              <a:gd name="T18" fmla="*/ 1113909178 w 966"/>
              <a:gd name="T19" fmla="*/ 0 h 732"/>
              <a:gd name="T20" fmla="*/ 1234876647 w 966"/>
              <a:gd name="T21" fmla="*/ 546873129 h 732"/>
              <a:gd name="T22" fmla="*/ 1353324755 w 966"/>
              <a:gd name="T23" fmla="*/ 1015622233 h 732"/>
              <a:gd name="T24" fmla="*/ 1461690652 w 966"/>
              <a:gd name="T25" fmla="*/ 1320561831 h 732"/>
              <a:gd name="T26" fmla="*/ 1580138760 w 966"/>
              <a:gd name="T27" fmla="*/ 1408768065 h 732"/>
              <a:gd name="T28" fmla="*/ 1698585677 w 966"/>
              <a:gd name="T29" fmla="*/ 1081146274 h 732"/>
              <a:gd name="T30" fmla="*/ 1806953162 w 966"/>
              <a:gd name="T31" fmla="*/ 294857488 h 732"/>
              <a:gd name="T32" fmla="*/ 1925399682 w 966"/>
              <a:gd name="T33" fmla="*/ 491429710 h 732"/>
              <a:gd name="T34" fmla="*/ 2046367152 w 966"/>
              <a:gd name="T35" fmla="*/ 917336966 h 732"/>
              <a:gd name="T36" fmla="*/ 2147483647 w 966"/>
              <a:gd name="T37" fmla="*/ 1134070331 h 732"/>
              <a:gd name="T38" fmla="*/ 2147483647 w 966"/>
              <a:gd name="T39" fmla="*/ 1081146274 h 732"/>
              <a:gd name="T40" fmla="*/ 2147483647 w 966"/>
              <a:gd name="T41" fmla="*/ 579635943 h 732"/>
              <a:gd name="T42" fmla="*/ 2147483647 w 966"/>
              <a:gd name="T43" fmla="*/ 622477791 h 732"/>
              <a:gd name="T44" fmla="*/ 2147483647 w 966"/>
              <a:gd name="T45" fmla="*/ 1123989709 h 732"/>
              <a:gd name="T46" fmla="*/ 2147483647 w 966"/>
              <a:gd name="T47" fmla="*/ 1179433129 h 732"/>
              <a:gd name="T48" fmla="*/ 2046367152 w 966"/>
              <a:gd name="T49" fmla="*/ 950098192 h 732"/>
              <a:gd name="T50" fmla="*/ 1925399682 w 966"/>
              <a:gd name="T51" fmla="*/ 534273145 h 732"/>
              <a:gd name="T52" fmla="*/ 1806953162 w 966"/>
              <a:gd name="T53" fmla="*/ 337700924 h 732"/>
              <a:gd name="T54" fmla="*/ 1698585677 w 966"/>
              <a:gd name="T55" fmla="*/ 1123989709 h 732"/>
              <a:gd name="T56" fmla="*/ 1580138760 w 966"/>
              <a:gd name="T57" fmla="*/ 1451609913 h 732"/>
              <a:gd name="T58" fmla="*/ 1461690652 w 966"/>
              <a:gd name="T59" fmla="*/ 1363405267 h 732"/>
              <a:gd name="T60" fmla="*/ 1353324755 w 966"/>
              <a:gd name="T61" fmla="*/ 1058465669 h 732"/>
              <a:gd name="T62" fmla="*/ 1234876647 w 966"/>
              <a:gd name="T63" fmla="*/ 589716564 h 732"/>
              <a:gd name="T64" fmla="*/ 1113909178 w 966"/>
              <a:gd name="T65" fmla="*/ 42843448 h 732"/>
              <a:gd name="T66" fmla="*/ 995462658 w 966"/>
              <a:gd name="T67" fmla="*/ 1287799017 h 732"/>
              <a:gd name="T68" fmla="*/ 887095173 w 966"/>
              <a:gd name="T69" fmla="*/ 1789311134 h 732"/>
              <a:gd name="T70" fmla="*/ 768648454 w 966"/>
              <a:gd name="T71" fmla="*/ 1844754553 h 732"/>
              <a:gd name="T72" fmla="*/ 650200347 w 966"/>
              <a:gd name="T73" fmla="*/ 1822073949 h 732"/>
              <a:gd name="T74" fmla="*/ 541834449 w 966"/>
              <a:gd name="T75" fmla="*/ 1811993327 h 732"/>
              <a:gd name="T76" fmla="*/ 423386341 w 966"/>
              <a:gd name="T77" fmla="*/ 1766630530 h 732"/>
              <a:gd name="T78" fmla="*/ 302418773 w 966"/>
              <a:gd name="T79" fmla="*/ 1723787094 h 732"/>
              <a:gd name="T80" fmla="*/ 183972203 w 966"/>
              <a:gd name="T81" fmla="*/ 1701106489 h 732"/>
              <a:gd name="T82" fmla="*/ 75604693 w 966"/>
              <a:gd name="T83" fmla="*/ 1691025867 h 732"/>
              <a:gd name="T84" fmla="*/ 0 w 966"/>
              <a:gd name="T85" fmla="*/ 1625501430 h 7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32"/>
              <a:gd name="T131" fmla="*/ 966 w 966"/>
              <a:gd name="T132" fmla="*/ 732 h 7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32">
                <a:moveTo>
                  <a:pt x="0" y="645"/>
                </a:moveTo>
                <a:lnTo>
                  <a:pt x="13" y="649"/>
                </a:lnTo>
                <a:lnTo>
                  <a:pt x="30" y="654"/>
                </a:lnTo>
                <a:lnTo>
                  <a:pt x="43" y="658"/>
                </a:lnTo>
                <a:lnTo>
                  <a:pt x="60" y="658"/>
                </a:lnTo>
                <a:lnTo>
                  <a:pt x="73" y="658"/>
                </a:lnTo>
                <a:lnTo>
                  <a:pt x="90" y="658"/>
                </a:lnTo>
                <a:lnTo>
                  <a:pt x="108" y="662"/>
                </a:lnTo>
                <a:lnTo>
                  <a:pt x="120" y="667"/>
                </a:lnTo>
                <a:lnTo>
                  <a:pt x="138" y="671"/>
                </a:lnTo>
                <a:lnTo>
                  <a:pt x="151" y="675"/>
                </a:lnTo>
                <a:lnTo>
                  <a:pt x="168" y="684"/>
                </a:lnTo>
                <a:lnTo>
                  <a:pt x="181" y="693"/>
                </a:lnTo>
                <a:lnTo>
                  <a:pt x="198" y="697"/>
                </a:lnTo>
                <a:lnTo>
                  <a:pt x="215" y="701"/>
                </a:lnTo>
                <a:lnTo>
                  <a:pt x="228" y="706"/>
                </a:lnTo>
                <a:lnTo>
                  <a:pt x="245" y="706"/>
                </a:lnTo>
                <a:lnTo>
                  <a:pt x="258" y="710"/>
                </a:lnTo>
                <a:lnTo>
                  <a:pt x="275" y="710"/>
                </a:lnTo>
                <a:lnTo>
                  <a:pt x="288" y="714"/>
                </a:lnTo>
                <a:lnTo>
                  <a:pt x="305" y="714"/>
                </a:lnTo>
                <a:lnTo>
                  <a:pt x="322" y="714"/>
                </a:lnTo>
                <a:lnTo>
                  <a:pt x="335" y="706"/>
                </a:lnTo>
                <a:lnTo>
                  <a:pt x="352" y="693"/>
                </a:lnTo>
                <a:lnTo>
                  <a:pt x="365" y="667"/>
                </a:lnTo>
                <a:lnTo>
                  <a:pt x="382" y="611"/>
                </a:lnTo>
                <a:lnTo>
                  <a:pt x="395" y="494"/>
                </a:lnTo>
                <a:lnTo>
                  <a:pt x="412" y="290"/>
                </a:lnTo>
                <a:lnTo>
                  <a:pt x="430" y="100"/>
                </a:lnTo>
                <a:lnTo>
                  <a:pt x="442" y="0"/>
                </a:lnTo>
                <a:lnTo>
                  <a:pt x="460" y="35"/>
                </a:lnTo>
                <a:lnTo>
                  <a:pt x="473" y="126"/>
                </a:lnTo>
                <a:lnTo>
                  <a:pt x="490" y="217"/>
                </a:lnTo>
                <a:lnTo>
                  <a:pt x="503" y="294"/>
                </a:lnTo>
                <a:lnTo>
                  <a:pt x="520" y="355"/>
                </a:lnTo>
                <a:lnTo>
                  <a:pt x="537" y="403"/>
                </a:lnTo>
                <a:lnTo>
                  <a:pt x="550" y="450"/>
                </a:lnTo>
                <a:lnTo>
                  <a:pt x="567" y="489"/>
                </a:lnTo>
                <a:lnTo>
                  <a:pt x="580" y="524"/>
                </a:lnTo>
                <a:lnTo>
                  <a:pt x="597" y="550"/>
                </a:lnTo>
                <a:lnTo>
                  <a:pt x="610" y="559"/>
                </a:lnTo>
                <a:lnTo>
                  <a:pt x="627" y="559"/>
                </a:lnTo>
                <a:lnTo>
                  <a:pt x="644" y="541"/>
                </a:lnTo>
                <a:lnTo>
                  <a:pt x="657" y="498"/>
                </a:lnTo>
                <a:lnTo>
                  <a:pt x="674" y="429"/>
                </a:lnTo>
                <a:lnTo>
                  <a:pt x="687" y="320"/>
                </a:lnTo>
                <a:lnTo>
                  <a:pt x="704" y="204"/>
                </a:lnTo>
                <a:lnTo>
                  <a:pt x="717" y="117"/>
                </a:lnTo>
                <a:lnTo>
                  <a:pt x="734" y="95"/>
                </a:lnTo>
                <a:lnTo>
                  <a:pt x="752" y="130"/>
                </a:lnTo>
                <a:lnTo>
                  <a:pt x="764" y="195"/>
                </a:lnTo>
                <a:lnTo>
                  <a:pt x="782" y="260"/>
                </a:lnTo>
                <a:lnTo>
                  <a:pt x="795" y="316"/>
                </a:lnTo>
                <a:lnTo>
                  <a:pt x="812" y="364"/>
                </a:lnTo>
                <a:lnTo>
                  <a:pt x="825" y="403"/>
                </a:lnTo>
                <a:lnTo>
                  <a:pt x="842" y="429"/>
                </a:lnTo>
                <a:lnTo>
                  <a:pt x="859" y="450"/>
                </a:lnTo>
                <a:lnTo>
                  <a:pt x="872" y="459"/>
                </a:lnTo>
                <a:lnTo>
                  <a:pt x="889" y="455"/>
                </a:lnTo>
                <a:lnTo>
                  <a:pt x="902" y="429"/>
                </a:lnTo>
                <a:lnTo>
                  <a:pt x="919" y="381"/>
                </a:lnTo>
                <a:lnTo>
                  <a:pt x="932" y="307"/>
                </a:lnTo>
                <a:lnTo>
                  <a:pt x="949" y="230"/>
                </a:lnTo>
                <a:lnTo>
                  <a:pt x="966" y="186"/>
                </a:lnTo>
                <a:lnTo>
                  <a:pt x="966" y="204"/>
                </a:lnTo>
                <a:lnTo>
                  <a:pt x="949" y="247"/>
                </a:lnTo>
                <a:lnTo>
                  <a:pt x="932" y="325"/>
                </a:lnTo>
                <a:lnTo>
                  <a:pt x="919" y="398"/>
                </a:lnTo>
                <a:lnTo>
                  <a:pt x="902" y="446"/>
                </a:lnTo>
                <a:lnTo>
                  <a:pt x="889" y="468"/>
                </a:lnTo>
                <a:lnTo>
                  <a:pt x="872" y="476"/>
                </a:lnTo>
                <a:lnTo>
                  <a:pt x="859" y="468"/>
                </a:lnTo>
                <a:lnTo>
                  <a:pt x="842" y="446"/>
                </a:lnTo>
                <a:lnTo>
                  <a:pt x="825" y="416"/>
                </a:lnTo>
                <a:lnTo>
                  <a:pt x="812" y="377"/>
                </a:lnTo>
                <a:lnTo>
                  <a:pt x="795" y="333"/>
                </a:lnTo>
                <a:lnTo>
                  <a:pt x="782" y="277"/>
                </a:lnTo>
                <a:lnTo>
                  <a:pt x="764" y="212"/>
                </a:lnTo>
                <a:lnTo>
                  <a:pt x="752" y="147"/>
                </a:lnTo>
                <a:lnTo>
                  <a:pt x="734" y="113"/>
                </a:lnTo>
                <a:lnTo>
                  <a:pt x="717" y="134"/>
                </a:lnTo>
                <a:lnTo>
                  <a:pt x="704" y="221"/>
                </a:lnTo>
                <a:lnTo>
                  <a:pt x="687" y="338"/>
                </a:lnTo>
                <a:lnTo>
                  <a:pt x="674" y="446"/>
                </a:lnTo>
                <a:lnTo>
                  <a:pt x="657" y="515"/>
                </a:lnTo>
                <a:lnTo>
                  <a:pt x="644" y="559"/>
                </a:lnTo>
                <a:lnTo>
                  <a:pt x="627" y="576"/>
                </a:lnTo>
                <a:lnTo>
                  <a:pt x="610" y="576"/>
                </a:lnTo>
                <a:lnTo>
                  <a:pt x="597" y="563"/>
                </a:lnTo>
                <a:lnTo>
                  <a:pt x="580" y="541"/>
                </a:lnTo>
                <a:lnTo>
                  <a:pt x="567" y="507"/>
                </a:lnTo>
                <a:lnTo>
                  <a:pt x="550" y="463"/>
                </a:lnTo>
                <a:lnTo>
                  <a:pt x="537" y="420"/>
                </a:lnTo>
                <a:lnTo>
                  <a:pt x="520" y="372"/>
                </a:lnTo>
                <a:lnTo>
                  <a:pt x="503" y="307"/>
                </a:lnTo>
                <a:lnTo>
                  <a:pt x="490" y="234"/>
                </a:lnTo>
                <a:lnTo>
                  <a:pt x="473" y="143"/>
                </a:lnTo>
                <a:lnTo>
                  <a:pt x="460" y="52"/>
                </a:lnTo>
                <a:lnTo>
                  <a:pt x="442" y="17"/>
                </a:lnTo>
                <a:lnTo>
                  <a:pt x="430" y="117"/>
                </a:lnTo>
                <a:lnTo>
                  <a:pt x="412" y="307"/>
                </a:lnTo>
                <a:lnTo>
                  <a:pt x="395" y="511"/>
                </a:lnTo>
                <a:lnTo>
                  <a:pt x="382" y="628"/>
                </a:lnTo>
                <a:lnTo>
                  <a:pt x="365" y="684"/>
                </a:lnTo>
                <a:lnTo>
                  <a:pt x="352" y="710"/>
                </a:lnTo>
                <a:lnTo>
                  <a:pt x="335" y="723"/>
                </a:lnTo>
                <a:lnTo>
                  <a:pt x="322" y="727"/>
                </a:lnTo>
                <a:lnTo>
                  <a:pt x="305" y="732"/>
                </a:lnTo>
                <a:lnTo>
                  <a:pt x="288" y="732"/>
                </a:lnTo>
                <a:lnTo>
                  <a:pt x="275" y="727"/>
                </a:lnTo>
                <a:lnTo>
                  <a:pt x="258" y="723"/>
                </a:lnTo>
                <a:lnTo>
                  <a:pt x="245" y="723"/>
                </a:lnTo>
                <a:lnTo>
                  <a:pt x="228" y="719"/>
                </a:lnTo>
                <a:lnTo>
                  <a:pt x="215" y="719"/>
                </a:lnTo>
                <a:lnTo>
                  <a:pt x="198" y="714"/>
                </a:lnTo>
                <a:lnTo>
                  <a:pt x="181" y="706"/>
                </a:lnTo>
                <a:lnTo>
                  <a:pt x="168" y="701"/>
                </a:lnTo>
                <a:lnTo>
                  <a:pt x="151" y="693"/>
                </a:lnTo>
                <a:lnTo>
                  <a:pt x="138" y="688"/>
                </a:lnTo>
                <a:lnTo>
                  <a:pt x="120" y="684"/>
                </a:lnTo>
                <a:lnTo>
                  <a:pt x="108" y="680"/>
                </a:lnTo>
                <a:lnTo>
                  <a:pt x="90" y="675"/>
                </a:lnTo>
                <a:lnTo>
                  <a:pt x="73" y="675"/>
                </a:lnTo>
                <a:lnTo>
                  <a:pt x="60" y="675"/>
                </a:lnTo>
                <a:lnTo>
                  <a:pt x="43" y="671"/>
                </a:lnTo>
                <a:lnTo>
                  <a:pt x="30" y="671"/>
                </a:lnTo>
                <a:lnTo>
                  <a:pt x="13" y="667"/>
                </a:lnTo>
                <a:lnTo>
                  <a:pt x="0" y="662"/>
                </a:lnTo>
                <a:lnTo>
                  <a:pt x="0" y="645"/>
                </a:lnTo>
                <a:close/>
              </a:path>
            </a:pathLst>
          </a:custGeom>
          <a:solidFill>
            <a:srgbClr val="CCCCCC"/>
          </a:solidFill>
          <a:ln w="9525">
            <a:noFill/>
            <a:round/>
            <a:headEnd/>
            <a:tailEnd/>
          </a:ln>
        </p:spPr>
        <p:txBody>
          <a:bodyPr/>
          <a:lstStyle/>
          <a:p>
            <a:endParaRPr lang="en-US"/>
          </a:p>
        </p:txBody>
      </p:sp>
      <p:sp>
        <p:nvSpPr>
          <p:cNvPr id="166045" name="Freeform 143"/>
          <p:cNvSpPr>
            <a:spLocks/>
          </p:cNvSpPr>
          <p:nvPr/>
        </p:nvSpPr>
        <p:spPr bwMode="auto">
          <a:xfrm>
            <a:off x="4484688" y="4764088"/>
            <a:ext cx="1533525" cy="1162050"/>
          </a:xfrm>
          <a:custGeom>
            <a:avLst/>
            <a:gdLst>
              <a:gd name="T0" fmla="*/ 75604693 w 966"/>
              <a:gd name="T1" fmla="*/ 1648182035 h 732"/>
              <a:gd name="T2" fmla="*/ 183972203 w 966"/>
              <a:gd name="T3" fmla="*/ 1658262656 h 732"/>
              <a:gd name="T4" fmla="*/ 302418773 w 966"/>
              <a:gd name="T5" fmla="*/ 1680945246 h 732"/>
              <a:gd name="T6" fmla="*/ 423386341 w 966"/>
              <a:gd name="T7" fmla="*/ 1723787094 h 732"/>
              <a:gd name="T8" fmla="*/ 541834449 w 966"/>
              <a:gd name="T9" fmla="*/ 1766630530 h 732"/>
              <a:gd name="T10" fmla="*/ 650200347 w 966"/>
              <a:gd name="T11" fmla="*/ 1789311134 h 732"/>
              <a:gd name="T12" fmla="*/ 768648454 w 966"/>
              <a:gd name="T13" fmla="*/ 1799391756 h 732"/>
              <a:gd name="T14" fmla="*/ 887095173 w 966"/>
              <a:gd name="T15" fmla="*/ 1746469286 h 732"/>
              <a:gd name="T16" fmla="*/ 995462658 w 966"/>
              <a:gd name="T17" fmla="*/ 1244957169 h 732"/>
              <a:gd name="T18" fmla="*/ 1113909178 w 966"/>
              <a:gd name="T19" fmla="*/ 0 h 732"/>
              <a:gd name="T20" fmla="*/ 1234876647 w 966"/>
              <a:gd name="T21" fmla="*/ 546873129 h 732"/>
              <a:gd name="T22" fmla="*/ 1353324755 w 966"/>
              <a:gd name="T23" fmla="*/ 1015622233 h 732"/>
              <a:gd name="T24" fmla="*/ 1461690652 w 966"/>
              <a:gd name="T25" fmla="*/ 1320561831 h 732"/>
              <a:gd name="T26" fmla="*/ 1580138760 w 966"/>
              <a:gd name="T27" fmla="*/ 1408768065 h 732"/>
              <a:gd name="T28" fmla="*/ 1698585677 w 966"/>
              <a:gd name="T29" fmla="*/ 1081146274 h 732"/>
              <a:gd name="T30" fmla="*/ 1806953162 w 966"/>
              <a:gd name="T31" fmla="*/ 294857488 h 732"/>
              <a:gd name="T32" fmla="*/ 1925399682 w 966"/>
              <a:gd name="T33" fmla="*/ 491429710 h 732"/>
              <a:gd name="T34" fmla="*/ 2046367152 w 966"/>
              <a:gd name="T35" fmla="*/ 917336966 h 732"/>
              <a:gd name="T36" fmla="*/ 2147483647 w 966"/>
              <a:gd name="T37" fmla="*/ 1134070331 h 732"/>
              <a:gd name="T38" fmla="*/ 2147483647 w 966"/>
              <a:gd name="T39" fmla="*/ 1081146274 h 732"/>
              <a:gd name="T40" fmla="*/ 2147483647 w 966"/>
              <a:gd name="T41" fmla="*/ 579635943 h 732"/>
              <a:gd name="T42" fmla="*/ 2147483647 w 966"/>
              <a:gd name="T43" fmla="*/ 622477791 h 732"/>
              <a:gd name="T44" fmla="*/ 2147483647 w 966"/>
              <a:gd name="T45" fmla="*/ 1123989709 h 732"/>
              <a:gd name="T46" fmla="*/ 2147483647 w 966"/>
              <a:gd name="T47" fmla="*/ 1179433129 h 732"/>
              <a:gd name="T48" fmla="*/ 2046367152 w 966"/>
              <a:gd name="T49" fmla="*/ 950098192 h 732"/>
              <a:gd name="T50" fmla="*/ 1925399682 w 966"/>
              <a:gd name="T51" fmla="*/ 534273145 h 732"/>
              <a:gd name="T52" fmla="*/ 1806953162 w 966"/>
              <a:gd name="T53" fmla="*/ 337700924 h 732"/>
              <a:gd name="T54" fmla="*/ 1698585677 w 966"/>
              <a:gd name="T55" fmla="*/ 1123989709 h 732"/>
              <a:gd name="T56" fmla="*/ 1580138760 w 966"/>
              <a:gd name="T57" fmla="*/ 1451609913 h 732"/>
              <a:gd name="T58" fmla="*/ 1461690652 w 966"/>
              <a:gd name="T59" fmla="*/ 1363405267 h 732"/>
              <a:gd name="T60" fmla="*/ 1353324755 w 966"/>
              <a:gd name="T61" fmla="*/ 1058465669 h 732"/>
              <a:gd name="T62" fmla="*/ 1234876647 w 966"/>
              <a:gd name="T63" fmla="*/ 589716564 h 732"/>
              <a:gd name="T64" fmla="*/ 1113909178 w 966"/>
              <a:gd name="T65" fmla="*/ 42843448 h 732"/>
              <a:gd name="T66" fmla="*/ 995462658 w 966"/>
              <a:gd name="T67" fmla="*/ 1287799017 h 732"/>
              <a:gd name="T68" fmla="*/ 887095173 w 966"/>
              <a:gd name="T69" fmla="*/ 1789311134 h 732"/>
              <a:gd name="T70" fmla="*/ 768648454 w 966"/>
              <a:gd name="T71" fmla="*/ 1844754553 h 732"/>
              <a:gd name="T72" fmla="*/ 650200347 w 966"/>
              <a:gd name="T73" fmla="*/ 1822073949 h 732"/>
              <a:gd name="T74" fmla="*/ 541834449 w 966"/>
              <a:gd name="T75" fmla="*/ 1811993327 h 732"/>
              <a:gd name="T76" fmla="*/ 423386341 w 966"/>
              <a:gd name="T77" fmla="*/ 1766630530 h 732"/>
              <a:gd name="T78" fmla="*/ 302418773 w 966"/>
              <a:gd name="T79" fmla="*/ 1723787094 h 732"/>
              <a:gd name="T80" fmla="*/ 183972203 w 966"/>
              <a:gd name="T81" fmla="*/ 1701106489 h 732"/>
              <a:gd name="T82" fmla="*/ 75604693 w 966"/>
              <a:gd name="T83" fmla="*/ 1691025867 h 732"/>
              <a:gd name="T84" fmla="*/ 0 w 966"/>
              <a:gd name="T85" fmla="*/ 1625501430 h 7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6"/>
              <a:gd name="T130" fmla="*/ 0 h 732"/>
              <a:gd name="T131" fmla="*/ 966 w 966"/>
              <a:gd name="T132" fmla="*/ 732 h 7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6" h="732">
                <a:moveTo>
                  <a:pt x="0" y="645"/>
                </a:moveTo>
                <a:lnTo>
                  <a:pt x="13" y="649"/>
                </a:lnTo>
                <a:lnTo>
                  <a:pt x="30" y="654"/>
                </a:lnTo>
                <a:lnTo>
                  <a:pt x="43" y="658"/>
                </a:lnTo>
                <a:lnTo>
                  <a:pt x="60" y="658"/>
                </a:lnTo>
                <a:lnTo>
                  <a:pt x="73" y="658"/>
                </a:lnTo>
                <a:lnTo>
                  <a:pt x="90" y="658"/>
                </a:lnTo>
                <a:lnTo>
                  <a:pt x="108" y="662"/>
                </a:lnTo>
                <a:lnTo>
                  <a:pt x="120" y="667"/>
                </a:lnTo>
                <a:lnTo>
                  <a:pt x="138" y="671"/>
                </a:lnTo>
                <a:lnTo>
                  <a:pt x="151" y="675"/>
                </a:lnTo>
                <a:lnTo>
                  <a:pt x="168" y="684"/>
                </a:lnTo>
                <a:lnTo>
                  <a:pt x="181" y="693"/>
                </a:lnTo>
                <a:lnTo>
                  <a:pt x="198" y="697"/>
                </a:lnTo>
                <a:lnTo>
                  <a:pt x="215" y="701"/>
                </a:lnTo>
                <a:lnTo>
                  <a:pt x="228" y="706"/>
                </a:lnTo>
                <a:lnTo>
                  <a:pt x="245" y="706"/>
                </a:lnTo>
                <a:lnTo>
                  <a:pt x="258" y="710"/>
                </a:lnTo>
                <a:lnTo>
                  <a:pt x="275" y="710"/>
                </a:lnTo>
                <a:lnTo>
                  <a:pt x="288" y="714"/>
                </a:lnTo>
                <a:lnTo>
                  <a:pt x="305" y="714"/>
                </a:lnTo>
                <a:lnTo>
                  <a:pt x="322" y="714"/>
                </a:lnTo>
                <a:lnTo>
                  <a:pt x="335" y="706"/>
                </a:lnTo>
                <a:lnTo>
                  <a:pt x="352" y="693"/>
                </a:lnTo>
                <a:lnTo>
                  <a:pt x="365" y="667"/>
                </a:lnTo>
                <a:lnTo>
                  <a:pt x="382" y="611"/>
                </a:lnTo>
                <a:lnTo>
                  <a:pt x="395" y="494"/>
                </a:lnTo>
                <a:lnTo>
                  <a:pt x="412" y="290"/>
                </a:lnTo>
                <a:lnTo>
                  <a:pt x="430" y="100"/>
                </a:lnTo>
                <a:lnTo>
                  <a:pt x="442" y="0"/>
                </a:lnTo>
                <a:lnTo>
                  <a:pt x="460" y="35"/>
                </a:lnTo>
                <a:lnTo>
                  <a:pt x="473" y="126"/>
                </a:lnTo>
                <a:lnTo>
                  <a:pt x="490" y="217"/>
                </a:lnTo>
                <a:lnTo>
                  <a:pt x="503" y="294"/>
                </a:lnTo>
                <a:lnTo>
                  <a:pt x="520" y="355"/>
                </a:lnTo>
                <a:lnTo>
                  <a:pt x="537" y="403"/>
                </a:lnTo>
                <a:lnTo>
                  <a:pt x="550" y="450"/>
                </a:lnTo>
                <a:lnTo>
                  <a:pt x="567" y="489"/>
                </a:lnTo>
                <a:lnTo>
                  <a:pt x="580" y="524"/>
                </a:lnTo>
                <a:lnTo>
                  <a:pt x="597" y="550"/>
                </a:lnTo>
                <a:lnTo>
                  <a:pt x="610" y="559"/>
                </a:lnTo>
                <a:lnTo>
                  <a:pt x="627" y="559"/>
                </a:lnTo>
                <a:lnTo>
                  <a:pt x="644" y="541"/>
                </a:lnTo>
                <a:lnTo>
                  <a:pt x="657" y="498"/>
                </a:lnTo>
                <a:lnTo>
                  <a:pt x="674" y="429"/>
                </a:lnTo>
                <a:lnTo>
                  <a:pt x="687" y="320"/>
                </a:lnTo>
                <a:lnTo>
                  <a:pt x="704" y="204"/>
                </a:lnTo>
                <a:lnTo>
                  <a:pt x="717" y="117"/>
                </a:lnTo>
                <a:lnTo>
                  <a:pt x="734" y="95"/>
                </a:lnTo>
                <a:lnTo>
                  <a:pt x="752" y="130"/>
                </a:lnTo>
                <a:lnTo>
                  <a:pt x="764" y="195"/>
                </a:lnTo>
                <a:lnTo>
                  <a:pt x="782" y="260"/>
                </a:lnTo>
                <a:lnTo>
                  <a:pt x="795" y="316"/>
                </a:lnTo>
                <a:lnTo>
                  <a:pt x="812" y="364"/>
                </a:lnTo>
                <a:lnTo>
                  <a:pt x="825" y="403"/>
                </a:lnTo>
                <a:lnTo>
                  <a:pt x="842" y="429"/>
                </a:lnTo>
                <a:lnTo>
                  <a:pt x="859" y="450"/>
                </a:lnTo>
                <a:lnTo>
                  <a:pt x="872" y="459"/>
                </a:lnTo>
                <a:lnTo>
                  <a:pt x="889" y="455"/>
                </a:lnTo>
                <a:lnTo>
                  <a:pt x="902" y="429"/>
                </a:lnTo>
                <a:lnTo>
                  <a:pt x="919" y="381"/>
                </a:lnTo>
                <a:lnTo>
                  <a:pt x="932" y="307"/>
                </a:lnTo>
                <a:lnTo>
                  <a:pt x="949" y="230"/>
                </a:lnTo>
                <a:lnTo>
                  <a:pt x="966" y="186"/>
                </a:lnTo>
                <a:lnTo>
                  <a:pt x="966" y="204"/>
                </a:lnTo>
                <a:lnTo>
                  <a:pt x="949" y="247"/>
                </a:lnTo>
                <a:lnTo>
                  <a:pt x="932" y="325"/>
                </a:lnTo>
                <a:lnTo>
                  <a:pt x="919" y="398"/>
                </a:lnTo>
                <a:lnTo>
                  <a:pt x="902" y="446"/>
                </a:lnTo>
                <a:lnTo>
                  <a:pt x="889" y="468"/>
                </a:lnTo>
                <a:lnTo>
                  <a:pt x="872" y="476"/>
                </a:lnTo>
                <a:lnTo>
                  <a:pt x="859" y="468"/>
                </a:lnTo>
                <a:lnTo>
                  <a:pt x="842" y="446"/>
                </a:lnTo>
                <a:lnTo>
                  <a:pt x="825" y="416"/>
                </a:lnTo>
                <a:lnTo>
                  <a:pt x="812" y="377"/>
                </a:lnTo>
                <a:lnTo>
                  <a:pt x="795" y="333"/>
                </a:lnTo>
                <a:lnTo>
                  <a:pt x="782" y="277"/>
                </a:lnTo>
                <a:lnTo>
                  <a:pt x="764" y="212"/>
                </a:lnTo>
                <a:lnTo>
                  <a:pt x="752" y="147"/>
                </a:lnTo>
                <a:lnTo>
                  <a:pt x="734" y="113"/>
                </a:lnTo>
                <a:lnTo>
                  <a:pt x="717" y="134"/>
                </a:lnTo>
                <a:lnTo>
                  <a:pt x="704" y="221"/>
                </a:lnTo>
                <a:lnTo>
                  <a:pt x="687" y="338"/>
                </a:lnTo>
                <a:lnTo>
                  <a:pt x="674" y="446"/>
                </a:lnTo>
                <a:lnTo>
                  <a:pt x="657" y="515"/>
                </a:lnTo>
                <a:lnTo>
                  <a:pt x="644" y="559"/>
                </a:lnTo>
                <a:lnTo>
                  <a:pt x="627" y="576"/>
                </a:lnTo>
                <a:lnTo>
                  <a:pt x="610" y="576"/>
                </a:lnTo>
                <a:lnTo>
                  <a:pt x="597" y="563"/>
                </a:lnTo>
                <a:lnTo>
                  <a:pt x="580" y="541"/>
                </a:lnTo>
                <a:lnTo>
                  <a:pt x="567" y="507"/>
                </a:lnTo>
                <a:lnTo>
                  <a:pt x="550" y="463"/>
                </a:lnTo>
                <a:lnTo>
                  <a:pt x="537" y="420"/>
                </a:lnTo>
                <a:lnTo>
                  <a:pt x="520" y="372"/>
                </a:lnTo>
                <a:lnTo>
                  <a:pt x="503" y="307"/>
                </a:lnTo>
                <a:lnTo>
                  <a:pt x="490" y="234"/>
                </a:lnTo>
                <a:lnTo>
                  <a:pt x="473" y="143"/>
                </a:lnTo>
                <a:lnTo>
                  <a:pt x="460" y="52"/>
                </a:lnTo>
                <a:lnTo>
                  <a:pt x="442" y="17"/>
                </a:lnTo>
                <a:lnTo>
                  <a:pt x="430" y="117"/>
                </a:lnTo>
                <a:lnTo>
                  <a:pt x="412" y="307"/>
                </a:lnTo>
                <a:lnTo>
                  <a:pt x="395" y="511"/>
                </a:lnTo>
                <a:lnTo>
                  <a:pt x="382" y="628"/>
                </a:lnTo>
                <a:lnTo>
                  <a:pt x="365" y="684"/>
                </a:lnTo>
                <a:lnTo>
                  <a:pt x="352" y="710"/>
                </a:lnTo>
                <a:lnTo>
                  <a:pt x="335" y="723"/>
                </a:lnTo>
                <a:lnTo>
                  <a:pt x="322" y="727"/>
                </a:lnTo>
                <a:lnTo>
                  <a:pt x="305" y="732"/>
                </a:lnTo>
                <a:lnTo>
                  <a:pt x="288" y="732"/>
                </a:lnTo>
                <a:lnTo>
                  <a:pt x="275" y="727"/>
                </a:lnTo>
                <a:lnTo>
                  <a:pt x="258" y="723"/>
                </a:lnTo>
                <a:lnTo>
                  <a:pt x="245" y="723"/>
                </a:lnTo>
                <a:lnTo>
                  <a:pt x="228" y="719"/>
                </a:lnTo>
                <a:lnTo>
                  <a:pt x="215" y="719"/>
                </a:lnTo>
                <a:lnTo>
                  <a:pt x="198" y="714"/>
                </a:lnTo>
                <a:lnTo>
                  <a:pt x="181" y="706"/>
                </a:lnTo>
                <a:lnTo>
                  <a:pt x="168" y="701"/>
                </a:lnTo>
                <a:lnTo>
                  <a:pt x="151" y="693"/>
                </a:lnTo>
                <a:lnTo>
                  <a:pt x="138" y="688"/>
                </a:lnTo>
                <a:lnTo>
                  <a:pt x="120" y="684"/>
                </a:lnTo>
                <a:lnTo>
                  <a:pt x="108" y="680"/>
                </a:lnTo>
                <a:lnTo>
                  <a:pt x="90" y="675"/>
                </a:lnTo>
                <a:lnTo>
                  <a:pt x="73" y="675"/>
                </a:lnTo>
                <a:lnTo>
                  <a:pt x="60" y="675"/>
                </a:lnTo>
                <a:lnTo>
                  <a:pt x="43" y="671"/>
                </a:lnTo>
                <a:lnTo>
                  <a:pt x="30" y="671"/>
                </a:lnTo>
                <a:lnTo>
                  <a:pt x="13" y="667"/>
                </a:lnTo>
                <a:lnTo>
                  <a:pt x="0" y="662"/>
                </a:lnTo>
                <a:lnTo>
                  <a:pt x="0" y="645"/>
                </a:lnTo>
              </a:path>
            </a:pathLst>
          </a:custGeom>
          <a:noFill/>
          <a:ln w="0">
            <a:solidFill>
              <a:srgbClr val="CCCCCC"/>
            </a:solidFill>
            <a:prstDash val="solid"/>
            <a:round/>
            <a:headEnd/>
            <a:tailEnd/>
          </a:ln>
        </p:spPr>
        <p:txBody>
          <a:bodyPr/>
          <a:lstStyle/>
          <a:p>
            <a:endParaRPr lang="en-US"/>
          </a:p>
        </p:txBody>
      </p:sp>
      <p:sp>
        <p:nvSpPr>
          <p:cNvPr id="166046" name="Freeform 144"/>
          <p:cNvSpPr>
            <a:spLocks/>
          </p:cNvSpPr>
          <p:nvPr/>
        </p:nvSpPr>
        <p:spPr bwMode="auto">
          <a:xfrm>
            <a:off x="4484688" y="5286375"/>
            <a:ext cx="1533525" cy="639763"/>
          </a:xfrm>
          <a:custGeom>
            <a:avLst/>
            <a:gdLst>
              <a:gd name="T0" fmla="*/ 32762829 w 966"/>
              <a:gd name="T1" fmla="*/ 937498971 h 403"/>
              <a:gd name="T2" fmla="*/ 108367535 w 966"/>
              <a:gd name="T3" fmla="*/ 982861805 h 403"/>
              <a:gd name="T4" fmla="*/ 183972203 w 966"/>
              <a:gd name="T5" fmla="*/ 1003023064 h 403"/>
              <a:gd name="T6" fmla="*/ 272176905 w 966"/>
              <a:gd name="T7" fmla="*/ 1015624645 h 403"/>
              <a:gd name="T8" fmla="*/ 347781574 w 966"/>
              <a:gd name="T9" fmla="*/ 1015624645 h 403"/>
              <a:gd name="T10" fmla="*/ 423386341 w 966"/>
              <a:gd name="T11" fmla="*/ 1015624645 h 403"/>
              <a:gd name="T12" fmla="*/ 498991010 w 966"/>
              <a:gd name="T13" fmla="*/ 1003023064 h 403"/>
              <a:gd name="T14" fmla="*/ 574595678 w 966"/>
              <a:gd name="T15" fmla="*/ 1003023064 h 403"/>
              <a:gd name="T16" fmla="*/ 650200347 w 966"/>
              <a:gd name="T17" fmla="*/ 992942435 h 403"/>
              <a:gd name="T18" fmla="*/ 725805015 w 966"/>
              <a:gd name="T19" fmla="*/ 960181181 h 403"/>
              <a:gd name="T20" fmla="*/ 811490306 w 966"/>
              <a:gd name="T21" fmla="*/ 894657088 h 403"/>
              <a:gd name="T22" fmla="*/ 887095173 w 966"/>
              <a:gd name="T23" fmla="*/ 753528072 h 403"/>
              <a:gd name="T24" fmla="*/ 962699841 w 966"/>
              <a:gd name="T25" fmla="*/ 468749485 h 403"/>
              <a:gd name="T26" fmla="*/ 1038304509 w 966"/>
              <a:gd name="T27" fmla="*/ 88206330 h 403"/>
              <a:gd name="T28" fmla="*/ 1113909178 w 966"/>
              <a:gd name="T29" fmla="*/ 98286959 h 403"/>
              <a:gd name="T30" fmla="*/ 1192034796 w 966"/>
              <a:gd name="T31" fmla="*/ 567036420 h 403"/>
              <a:gd name="T32" fmla="*/ 1267637877 w 966"/>
              <a:gd name="T33" fmla="*/ 839213624 h 403"/>
              <a:gd name="T34" fmla="*/ 1353324755 w 966"/>
              <a:gd name="T35" fmla="*/ 904737717 h 403"/>
              <a:gd name="T36" fmla="*/ 1428929423 w 966"/>
              <a:gd name="T37" fmla="*/ 894657088 h 403"/>
              <a:gd name="T38" fmla="*/ 1504534092 w 966"/>
              <a:gd name="T39" fmla="*/ 839213624 h 403"/>
              <a:gd name="T40" fmla="*/ 1580138760 w 966"/>
              <a:gd name="T41" fmla="*/ 720765231 h 403"/>
              <a:gd name="T42" fmla="*/ 1655743428 w 966"/>
              <a:gd name="T43" fmla="*/ 501512326 h 403"/>
              <a:gd name="T44" fmla="*/ 1731348494 w 966"/>
              <a:gd name="T45" fmla="*/ 229335221 h 403"/>
              <a:gd name="T46" fmla="*/ 1806953162 w 966"/>
              <a:gd name="T47" fmla="*/ 173891708 h 403"/>
              <a:gd name="T48" fmla="*/ 1895157815 w 966"/>
              <a:gd name="T49" fmla="*/ 448588226 h 403"/>
              <a:gd name="T50" fmla="*/ 1970762483 w 966"/>
              <a:gd name="T51" fmla="*/ 688003978 h 403"/>
              <a:gd name="T52" fmla="*/ 2046367152 w 966"/>
              <a:gd name="T53" fmla="*/ 763608701 h 403"/>
              <a:gd name="T54" fmla="*/ 2121971820 w 966"/>
              <a:gd name="T55" fmla="*/ 743447442 h 403"/>
              <a:gd name="T56" fmla="*/ 2147483647 w 966"/>
              <a:gd name="T57" fmla="*/ 645160507 h 403"/>
              <a:gd name="T58" fmla="*/ 2147483647 w 966"/>
              <a:gd name="T59" fmla="*/ 481351066 h 403"/>
              <a:gd name="T60" fmla="*/ 2147483647 w 966"/>
              <a:gd name="T61" fmla="*/ 304939945 h 403"/>
              <a:gd name="T62" fmla="*/ 2147483647 w 966"/>
              <a:gd name="T63" fmla="*/ 272177104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03"/>
              <a:gd name="T98" fmla="*/ 966 w 966"/>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03">
                <a:moveTo>
                  <a:pt x="0" y="368"/>
                </a:moveTo>
                <a:lnTo>
                  <a:pt x="13" y="372"/>
                </a:lnTo>
                <a:lnTo>
                  <a:pt x="30" y="381"/>
                </a:lnTo>
                <a:lnTo>
                  <a:pt x="43" y="390"/>
                </a:lnTo>
                <a:lnTo>
                  <a:pt x="60" y="394"/>
                </a:lnTo>
                <a:lnTo>
                  <a:pt x="73" y="398"/>
                </a:lnTo>
                <a:lnTo>
                  <a:pt x="90" y="398"/>
                </a:lnTo>
                <a:lnTo>
                  <a:pt x="108" y="403"/>
                </a:lnTo>
                <a:lnTo>
                  <a:pt x="120" y="403"/>
                </a:lnTo>
                <a:lnTo>
                  <a:pt x="138" y="403"/>
                </a:lnTo>
                <a:lnTo>
                  <a:pt x="151" y="403"/>
                </a:lnTo>
                <a:lnTo>
                  <a:pt x="168" y="403"/>
                </a:lnTo>
                <a:lnTo>
                  <a:pt x="181" y="403"/>
                </a:lnTo>
                <a:lnTo>
                  <a:pt x="198" y="398"/>
                </a:lnTo>
                <a:lnTo>
                  <a:pt x="215" y="398"/>
                </a:lnTo>
                <a:lnTo>
                  <a:pt x="228" y="398"/>
                </a:lnTo>
                <a:lnTo>
                  <a:pt x="245" y="394"/>
                </a:lnTo>
                <a:lnTo>
                  <a:pt x="258" y="394"/>
                </a:lnTo>
                <a:lnTo>
                  <a:pt x="275" y="390"/>
                </a:lnTo>
                <a:lnTo>
                  <a:pt x="288" y="381"/>
                </a:lnTo>
                <a:lnTo>
                  <a:pt x="305" y="368"/>
                </a:lnTo>
                <a:lnTo>
                  <a:pt x="322" y="355"/>
                </a:lnTo>
                <a:lnTo>
                  <a:pt x="335" y="333"/>
                </a:lnTo>
                <a:lnTo>
                  <a:pt x="352" y="299"/>
                </a:lnTo>
                <a:lnTo>
                  <a:pt x="365" y="251"/>
                </a:lnTo>
                <a:lnTo>
                  <a:pt x="382" y="186"/>
                </a:lnTo>
                <a:lnTo>
                  <a:pt x="395" y="108"/>
                </a:lnTo>
                <a:lnTo>
                  <a:pt x="412" y="35"/>
                </a:lnTo>
                <a:lnTo>
                  <a:pt x="430" y="0"/>
                </a:lnTo>
                <a:lnTo>
                  <a:pt x="442" y="39"/>
                </a:lnTo>
                <a:lnTo>
                  <a:pt x="460" y="130"/>
                </a:lnTo>
                <a:lnTo>
                  <a:pt x="473" y="225"/>
                </a:lnTo>
                <a:lnTo>
                  <a:pt x="490" y="295"/>
                </a:lnTo>
                <a:lnTo>
                  <a:pt x="503" y="333"/>
                </a:lnTo>
                <a:lnTo>
                  <a:pt x="520" y="351"/>
                </a:lnTo>
                <a:lnTo>
                  <a:pt x="537" y="359"/>
                </a:lnTo>
                <a:lnTo>
                  <a:pt x="550" y="359"/>
                </a:lnTo>
                <a:lnTo>
                  <a:pt x="567" y="355"/>
                </a:lnTo>
                <a:lnTo>
                  <a:pt x="580" y="346"/>
                </a:lnTo>
                <a:lnTo>
                  <a:pt x="597" y="333"/>
                </a:lnTo>
                <a:lnTo>
                  <a:pt x="610" y="312"/>
                </a:lnTo>
                <a:lnTo>
                  <a:pt x="627" y="286"/>
                </a:lnTo>
                <a:lnTo>
                  <a:pt x="644" y="247"/>
                </a:lnTo>
                <a:lnTo>
                  <a:pt x="657" y="199"/>
                </a:lnTo>
                <a:lnTo>
                  <a:pt x="674" y="147"/>
                </a:lnTo>
                <a:lnTo>
                  <a:pt x="687" y="91"/>
                </a:lnTo>
                <a:lnTo>
                  <a:pt x="704" y="61"/>
                </a:lnTo>
                <a:lnTo>
                  <a:pt x="717" y="69"/>
                </a:lnTo>
                <a:lnTo>
                  <a:pt x="734" y="113"/>
                </a:lnTo>
                <a:lnTo>
                  <a:pt x="752" y="178"/>
                </a:lnTo>
                <a:lnTo>
                  <a:pt x="764" y="234"/>
                </a:lnTo>
                <a:lnTo>
                  <a:pt x="782" y="273"/>
                </a:lnTo>
                <a:lnTo>
                  <a:pt x="795" y="295"/>
                </a:lnTo>
                <a:lnTo>
                  <a:pt x="812" y="303"/>
                </a:lnTo>
                <a:lnTo>
                  <a:pt x="825" y="303"/>
                </a:lnTo>
                <a:lnTo>
                  <a:pt x="842" y="295"/>
                </a:lnTo>
                <a:lnTo>
                  <a:pt x="859" y="282"/>
                </a:lnTo>
                <a:lnTo>
                  <a:pt x="872" y="256"/>
                </a:lnTo>
                <a:lnTo>
                  <a:pt x="889" y="230"/>
                </a:lnTo>
                <a:lnTo>
                  <a:pt x="902" y="191"/>
                </a:lnTo>
                <a:lnTo>
                  <a:pt x="919" y="156"/>
                </a:lnTo>
                <a:lnTo>
                  <a:pt x="932" y="121"/>
                </a:lnTo>
                <a:lnTo>
                  <a:pt x="949" y="104"/>
                </a:lnTo>
                <a:lnTo>
                  <a:pt x="966" y="108"/>
                </a:lnTo>
              </a:path>
            </a:pathLst>
          </a:custGeom>
          <a:noFill/>
          <a:ln w="0">
            <a:solidFill>
              <a:srgbClr val="000000"/>
            </a:solidFill>
            <a:prstDash val="sysDot"/>
            <a:round/>
            <a:headEnd/>
            <a:tailEnd/>
          </a:ln>
        </p:spPr>
        <p:txBody>
          <a:bodyPr/>
          <a:lstStyle/>
          <a:p>
            <a:endParaRPr lang="en-US"/>
          </a:p>
        </p:txBody>
      </p:sp>
      <p:sp>
        <p:nvSpPr>
          <p:cNvPr id="166047" name="Freeform 145"/>
          <p:cNvSpPr>
            <a:spLocks/>
          </p:cNvSpPr>
          <p:nvPr/>
        </p:nvSpPr>
        <p:spPr bwMode="auto">
          <a:xfrm>
            <a:off x="4484688" y="5176838"/>
            <a:ext cx="1533525" cy="749300"/>
          </a:xfrm>
          <a:custGeom>
            <a:avLst/>
            <a:gdLst>
              <a:gd name="T0" fmla="*/ 32762829 w 966"/>
              <a:gd name="T1" fmla="*/ 1144151038 h 472"/>
              <a:gd name="T2" fmla="*/ 108367535 w 966"/>
              <a:gd name="T3" fmla="*/ 1176913855 h 472"/>
              <a:gd name="T4" fmla="*/ 183972203 w 966"/>
              <a:gd name="T5" fmla="*/ 1189513839 h 472"/>
              <a:gd name="T6" fmla="*/ 272176905 w 966"/>
              <a:gd name="T7" fmla="*/ 1189513839 h 472"/>
              <a:gd name="T8" fmla="*/ 347781574 w 966"/>
              <a:gd name="T9" fmla="*/ 1189513839 h 472"/>
              <a:gd name="T10" fmla="*/ 423386341 w 966"/>
              <a:gd name="T11" fmla="*/ 1189513839 h 472"/>
              <a:gd name="T12" fmla="*/ 498991010 w 966"/>
              <a:gd name="T13" fmla="*/ 1176913855 h 472"/>
              <a:gd name="T14" fmla="*/ 574595678 w 966"/>
              <a:gd name="T15" fmla="*/ 1166833233 h 472"/>
              <a:gd name="T16" fmla="*/ 650200347 w 966"/>
              <a:gd name="T17" fmla="*/ 1144151038 h 472"/>
              <a:gd name="T18" fmla="*/ 725805015 w 966"/>
              <a:gd name="T19" fmla="*/ 1101309187 h 472"/>
              <a:gd name="T20" fmla="*/ 811490306 w 966"/>
              <a:gd name="T21" fmla="*/ 992941703 h 472"/>
              <a:gd name="T22" fmla="*/ 887095173 w 966"/>
              <a:gd name="T23" fmla="*/ 763608138 h 472"/>
              <a:gd name="T24" fmla="*/ 962699841 w 966"/>
              <a:gd name="T25" fmla="*/ 347781572 h 472"/>
              <a:gd name="T26" fmla="*/ 1038304509 w 966"/>
              <a:gd name="T27" fmla="*/ 0 h 472"/>
              <a:gd name="T28" fmla="*/ 1113909178 w 966"/>
              <a:gd name="T29" fmla="*/ 567036002 h 472"/>
              <a:gd name="T30" fmla="*/ 1192034796 w 966"/>
              <a:gd name="T31" fmla="*/ 1068546371 h 472"/>
              <a:gd name="T32" fmla="*/ 1267637877 w 966"/>
              <a:gd name="T33" fmla="*/ 1123989794 h 472"/>
              <a:gd name="T34" fmla="*/ 1353324755 w 966"/>
              <a:gd name="T35" fmla="*/ 1091228565 h 472"/>
              <a:gd name="T36" fmla="*/ 1428929423 w 966"/>
              <a:gd name="T37" fmla="*/ 1045865764 h 472"/>
              <a:gd name="T38" fmla="*/ 1504534092 w 966"/>
              <a:gd name="T39" fmla="*/ 947578902 h 472"/>
              <a:gd name="T40" fmla="*/ 1580138760 w 966"/>
              <a:gd name="T41" fmla="*/ 763608138 h 472"/>
              <a:gd name="T42" fmla="*/ 1655743428 w 966"/>
              <a:gd name="T43" fmla="*/ 468749140 h 472"/>
              <a:gd name="T44" fmla="*/ 1731348494 w 966"/>
              <a:gd name="T45" fmla="*/ 216733481 h 472"/>
              <a:gd name="T46" fmla="*/ 1806953162 w 966"/>
              <a:gd name="T47" fmla="*/ 458668517 h 472"/>
              <a:gd name="T48" fmla="*/ 1895157815 w 966"/>
              <a:gd name="T49" fmla="*/ 871974234 h 472"/>
              <a:gd name="T50" fmla="*/ 1970762483 w 966"/>
              <a:gd name="T51" fmla="*/ 980341718 h 472"/>
              <a:gd name="T52" fmla="*/ 2046367152 w 966"/>
              <a:gd name="T53" fmla="*/ 960180474 h 472"/>
              <a:gd name="T54" fmla="*/ 2121971820 w 966"/>
              <a:gd name="T55" fmla="*/ 871974234 h 472"/>
              <a:gd name="T56" fmla="*/ 2147483647 w 966"/>
              <a:gd name="T57" fmla="*/ 720764700 h 472"/>
              <a:gd name="T58" fmla="*/ 2147483647 w 966"/>
              <a:gd name="T59" fmla="*/ 511592579 h 472"/>
              <a:gd name="T60" fmla="*/ 2147483647 w 966"/>
              <a:gd name="T61" fmla="*/ 370463766 h 472"/>
              <a:gd name="T62" fmla="*/ 2147483647 w 966"/>
              <a:gd name="T63" fmla="*/ 524192563 h 4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72"/>
              <a:gd name="T98" fmla="*/ 966 w 966"/>
              <a:gd name="T99" fmla="*/ 472 h 4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72">
                <a:moveTo>
                  <a:pt x="0" y="441"/>
                </a:moveTo>
                <a:lnTo>
                  <a:pt x="13" y="454"/>
                </a:lnTo>
                <a:lnTo>
                  <a:pt x="30" y="463"/>
                </a:lnTo>
                <a:lnTo>
                  <a:pt x="43" y="467"/>
                </a:lnTo>
                <a:lnTo>
                  <a:pt x="60" y="472"/>
                </a:lnTo>
                <a:lnTo>
                  <a:pt x="73" y="472"/>
                </a:lnTo>
                <a:lnTo>
                  <a:pt x="90" y="472"/>
                </a:lnTo>
                <a:lnTo>
                  <a:pt x="108" y="472"/>
                </a:lnTo>
                <a:lnTo>
                  <a:pt x="120" y="472"/>
                </a:lnTo>
                <a:lnTo>
                  <a:pt x="138" y="472"/>
                </a:lnTo>
                <a:lnTo>
                  <a:pt x="151" y="472"/>
                </a:lnTo>
                <a:lnTo>
                  <a:pt x="168" y="472"/>
                </a:lnTo>
                <a:lnTo>
                  <a:pt x="181" y="467"/>
                </a:lnTo>
                <a:lnTo>
                  <a:pt x="198" y="467"/>
                </a:lnTo>
                <a:lnTo>
                  <a:pt x="215" y="467"/>
                </a:lnTo>
                <a:lnTo>
                  <a:pt x="228" y="463"/>
                </a:lnTo>
                <a:lnTo>
                  <a:pt x="245" y="459"/>
                </a:lnTo>
                <a:lnTo>
                  <a:pt x="258" y="454"/>
                </a:lnTo>
                <a:lnTo>
                  <a:pt x="275" y="446"/>
                </a:lnTo>
                <a:lnTo>
                  <a:pt x="288" y="437"/>
                </a:lnTo>
                <a:lnTo>
                  <a:pt x="305" y="420"/>
                </a:lnTo>
                <a:lnTo>
                  <a:pt x="322" y="394"/>
                </a:lnTo>
                <a:lnTo>
                  <a:pt x="335" y="355"/>
                </a:lnTo>
                <a:lnTo>
                  <a:pt x="352" y="303"/>
                </a:lnTo>
                <a:lnTo>
                  <a:pt x="365" y="234"/>
                </a:lnTo>
                <a:lnTo>
                  <a:pt x="382" y="138"/>
                </a:lnTo>
                <a:lnTo>
                  <a:pt x="395" y="43"/>
                </a:lnTo>
                <a:lnTo>
                  <a:pt x="412" y="0"/>
                </a:lnTo>
                <a:lnTo>
                  <a:pt x="430" y="69"/>
                </a:lnTo>
                <a:lnTo>
                  <a:pt x="442" y="225"/>
                </a:lnTo>
                <a:lnTo>
                  <a:pt x="460" y="364"/>
                </a:lnTo>
                <a:lnTo>
                  <a:pt x="473" y="424"/>
                </a:lnTo>
                <a:lnTo>
                  <a:pt x="490" y="446"/>
                </a:lnTo>
                <a:lnTo>
                  <a:pt x="503" y="446"/>
                </a:lnTo>
                <a:lnTo>
                  <a:pt x="520" y="441"/>
                </a:lnTo>
                <a:lnTo>
                  <a:pt x="537" y="433"/>
                </a:lnTo>
                <a:lnTo>
                  <a:pt x="550" y="424"/>
                </a:lnTo>
                <a:lnTo>
                  <a:pt x="567" y="415"/>
                </a:lnTo>
                <a:lnTo>
                  <a:pt x="580" y="398"/>
                </a:lnTo>
                <a:lnTo>
                  <a:pt x="597" y="376"/>
                </a:lnTo>
                <a:lnTo>
                  <a:pt x="610" y="342"/>
                </a:lnTo>
                <a:lnTo>
                  <a:pt x="627" y="303"/>
                </a:lnTo>
                <a:lnTo>
                  <a:pt x="644" y="251"/>
                </a:lnTo>
                <a:lnTo>
                  <a:pt x="657" y="186"/>
                </a:lnTo>
                <a:lnTo>
                  <a:pt x="674" y="125"/>
                </a:lnTo>
                <a:lnTo>
                  <a:pt x="687" y="86"/>
                </a:lnTo>
                <a:lnTo>
                  <a:pt x="704" y="108"/>
                </a:lnTo>
                <a:lnTo>
                  <a:pt x="717" y="182"/>
                </a:lnTo>
                <a:lnTo>
                  <a:pt x="734" y="277"/>
                </a:lnTo>
                <a:lnTo>
                  <a:pt x="752" y="346"/>
                </a:lnTo>
                <a:lnTo>
                  <a:pt x="764" y="381"/>
                </a:lnTo>
                <a:lnTo>
                  <a:pt x="782" y="389"/>
                </a:lnTo>
                <a:lnTo>
                  <a:pt x="795" y="389"/>
                </a:lnTo>
                <a:lnTo>
                  <a:pt x="812" y="381"/>
                </a:lnTo>
                <a:lnTo>
                  <a:pt x="825" y="364"/>
                </a:lnTo>
                <a:lnTo>
                  <a:pt x="842" y="346"/>
                </a:lnTo>
                <a:lnTo>
                  <a:pt x="859" y="320"/>
                </a:lnTo>
                <a:lnTo>
                  <a:pt x="872" y="286"/>
                </a:lnTo>
                <a:lnTo>
                  <a:pt x="889" y="247"/>
                </a:lnTo>
                <a:lnTo>
                  <a:pt x="902" y="203"/>
                </a:lnTo>
                <a:lnTo>
                  <a:pt x="919" y="164"/>
                </a:lnTo>
                <a:lnTo>
                  <a:pt x="932" y="147"/>
                </a:lnTo>
                <a:lnTo>
                  <a:pt x="949" y="164"/>
                </a:lnTo>
                <a:lnTo>
                  <a:pt x="966" y="208"/>
                </a:lnTo>
              </a:path>
            </a:pathLst>
          </a:custGeom>
          <a:noFill/>
          <a:ln w="0">
            <a:solidFill>
              <a:srgbClr val="000000"/>
            </a:solidFill>
            <a:prstDash val="sysDot"/>
            <a:round/>
            <a:headEnd/>
            <a:tailEnd/>
          </a:ln>
        </p:spPr>
        <p:txBody>
          <a:bodyPr/>
          <a:lstStyle/>
          <a:p>
            <a:endParaRPr lang="en-US"/>
          </a:p>
        </p:txBody>
      </p:sp>
      <p:sp>
        <p:nvSpPr>
          <p:cNvPr id="166048" name="Freeform 146"/>
          <p:cNvSpPr>
            <a:spLocks/>
          </p:cNvSpPr>
          <p:nvPr/>
        </p:nvSpPr>
        <p:spPr bwMode="auto">
          <a:xfrm>
            <a:off x="4484688" y="4784725"/>
            <a:ext cx="1533525" cy="1120775"/>
          </a:xfrm>
          <a:custGeom>
            <a:avLst/>
            <a:gdLst>
              <a:gd name="T0" fmla="*/ 32762829 w 966"/>
              <a:gd name="T1" fmla="*/ 1615420788 h 706"/>
              <a:gd name="T2" fmla="*/ 108367535 w 966"/>
              <a:gd name="T3" fmla="*/ 1615420788 h 706"/>
              <a:gd name="T4" fmla="*/ 183972203 w 966"/>
              <a:gd name="T5" fmla="*/ 1625501410 h 706"/>
              <a:gd name="T6" fmla="*/ 272176905 w 966"/>
              <a:gd name="T7" fmla="*/ 1648182014 h 706"/>
              <a:gd name="T8" fmla="*/ 347781574 w 966"/>
              <a:gd name="T9" fmla="*/ 1680945225 h 706"/>
              <a:gd name="T10" fmla="*/ 423386341 w 966"/>
              <a:gd name="T11" fmla="*/ 1713706451 h 706"/>
              <a:gd name="T12" fmla="*/ 498991010 w 966"/>
              <a:gd name="T13" fmla="*/ 1733867694 h 706"/>
              <a:gd name="T14" fmla="*/ 574595678 w 966"/>
              <a:gd name="T15" fmla="*/ 1756549886 h 706"/>
              <a:gd name="T16" fmla="*/ 650200347 w 966"/>
              <a:gd name="T17" fmla="*/ 1766630508 h 706"/>
              <a:gd name="T18" fmla="*/ 725805015 w 966"/>
              <a:gd name="T19" fmla="*/ 1779230491 h 706"/>
              <a:gd name="T20" fmla="*/ 811490306 w 966"/>
              <a:gd name="T21" fmla="*/ 1779230491 h 706"/>
              <a:gd name="T22" fmla="*/ 887095173 w 966"/>
              <a:gd name="T23" fmla="*/ 1723787073 h 706"/>
              <a:gd name="T24" fmla="*/ 962699841 w 966"/>
              <a:gd name="T25" fmla="*/ 1484372709 h 706"/>
              <a:gd name="T26" fmla="*/ 1038304509 w 966"/>
              <a:gd name="T27" fmla="*/ 708164654 h 706"/>
              <a:gd name="T28" fmla="*/ 1113909178 w 966"/>
              <a:gd name="T29" fmla="*/ 0 h 706"/>
              <a:gd name="T30" fmla="*/ 1192034796 w 966"/>
              <a:gd name="T31" fmla="*/ 304938106 h 706"/>
              <a:gd name="T32" fmla="*/ 1267637877 w 966"/>
              <a:gd name="T33" fmla="*/ 708164654 h 706"/>
              <a:gd name="T34" fmla="*/ 1353324755 w 966"/>
              <a:gd name="T35" fmla="*/ 1015622221 h 706"/>
              <a:gd name="T36" fmla="*/ 1428929423 w 966"/>
              <a:gd name="T37" fmla="*/ 1222274962 h 706"/>
              <a:gd name="T38" fmla="*/ 1504534092 w 966"/>
              <a:gd name="T39" fmla="*/ 1363405250 h 706"/>
              <a:gd name="T40" fmla="*/ 1580138760 w 966"/>
              <a:gd name="T41" fmla="*/ 1408768047 h 706"/>
              <a:gd name="T42" fmla="*/ 1655743428 w 966"/>
              <a:gd name="T43" fmla="*/ 1265118397 h 706"/>
              <a:gd name="T44" fmla="*/ 1731348494 w 966"/>
              <a:gd name="T45" fmla="*/ 806449920 h 706"/>
              <a:gd name="T46" fmla="*/ 1806953162 w 966"/>
              <a:gd name="T47" fmla="*/ 272176880 h 706"/>
              <a:gd name="T48" fmla="*/ 1895157815 w 966"/>
              <a:gd name="T49" fmla="*/ 337700920 h 706"/>
              <a:gd name="T50" fmla="*/ 1970762483 w 966"/>
              <a:gd name="T51" fmla="*/ 645159975 h 706"/>
              <a:gd name="T52" fmla="*/ 2046367152 w 966"/>
              <a:gd name="T53" fmla="*/ 904735384 h 706"/>
              <a:gd name="T54" fmla="*/ 2121971820 w 966"/>
              <a:gd name="T55" fmla="*/ 1091226882 h 706"/>
              <a:gd name="T56" fmla="*/ 2147483647 w 966"/>
              <a:gd name="T57" fmla="*/ 1156750922 h 706"/>
              <a:gd name="T58" fmla="*/ 2147483647 w 966"/>
              <a:gd name="T59" fmla="*/ 1058465656 h 706"/>
              <a:gd name="T60" fmla="*/ 2147483647 w 966"/>
              <a:gd name="T61" fmla="*/ 753527450 h 706"/>
              <a:gd name="T62" fmla="*/ 2147483647 w 966"/>
              <a:gd name="T63" fmla="*/ 448587856 h 7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706"/>
              <a:gd name="T98" fmla="*/ 966 w 966"/>
              <a:gd name="T99" fmla="*/ 706 h 7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706">
                <a:moveTo>
                  <a:pt x="0" y="641"/>
                </a:moveTo>
                <a:lnTo>
                  <a:pt x="13" y="641"/>
                </a:lnTo>
                <a:lnTo>
                  <a:pt x="30" y="641"/>
                </a:lnTo>
                <a:lnTo>
                  <a:pt x="43" y="641"/>
                </a:lnTo>
                <a:lnTo>
                  <a:pt x="60" y="645"/>
                </a:lnTo>
                <a:lnTo>
                  <a:pt x="73" y="645"/>
                </a:lnTo>
                <a:lnTo>
                  <a:pt x="90" y="649"/>
                </a:lnTo>
                <a:lnTo>
                  <a:pt x="108" y="654"/>
                </a:lnTo>
                <a:lnTo>
                  <a:pt x="120" y="662"/>
                </a:lnTo>
                <a:lnTo>
                  <a:pt x="138" y="667"/>
                </a:lnTo>
                <a:lnTo>
                  <a:pt x="151" y="671"/>
                </a:lnTo>
                <a:lnTo>
                  <a:pt x="168" y="680"/>
                </a:lnTo>
                <a:lnTo>
                  <a:pt x="181" y="684"/>
                </a:lnTo>
                <a:lnTo>
                  <a:pt x="198" y="688"/>
                </a:lnTo>
                <a:lnTo>
                  <a:pt x="215" y="693"/>
                </a:lnTo>
                <a:lnTo>
                  <a:pt x="228" y="697"/>
                </a:lnTo>
                <a:lnTo>
                  <a:pt x="245" y="701"/>
                </a:lnTo>
                <a:lnTo>
                  <a:pt x="258" y="701"/>
                </a:lnTo>
                <a:lnTo>
                  <a:pt x="275" y="706"/>
                </a:lnTo>
                <a:lnTo>
                  <a:pt x="288" y="706"/>
                </a:lnTo>
                <a:lnTo>
                  <a:pt x="305" y="706"/>
                </a:lnTo>
                <a:lnTo>
                  <a:pt x="322" y="706"/>
                </a:lnTo>
                <a:lnTo>
                  <a:pt x="335" y="697"/>
                </a:lnTo>
                <a:lnTo>
                  <a:pt x="352" y="684"/>
                </a:lnTo>
                <a:lnTo>
                  <a:pt x="365" y="654"/>
                </a:lnTo>
                <a:lnTo>
                  <a:pt x="382" y="589"/>
                </a:lnTo>
                <a:lnTo>
                  <a:pt x="395" y="468"/>
                </a:lnTo>
                <a:lnTo>
                  <a:pt x="412" y="281"/>
                </a:lnTo>
                <a:lnTo>
                  <a:pt x="430" y="91"/>
                </a:lnTo>
                <a:lnTo>
                  <a:pt x="442" y="0"/>
                </a:lnTo>
                <a:lnTo>
                  <a:pt x="460" y="35"/>
                </a:lnTo>
                <a:lnTo>
                  <a:pt x="473" y="121"/>
                </a:lnTo>
                <a:lnTo>
                  <a:pt x="490" y="204"/>
                </a:lnTo>
                <a:lnTo>
                  <a:pt x="503" y="281"/>
                </a:lnTo>
                <a:lnTo>
                  <a:pt x="520" y="346"/>
                </a:lnTo>
                <a:lnTo>
                  <a:pt x="537" y="403"/>
                </a:lnTo>
                <a:lnTo>
                  <a:pt x="550" y="446"/>
                </a:lnTo>
                <a:lnTo>
                  <a:pt x="567" y="485"/>
                </a:lnTo>
                <a:lnTo>
                  <a:pt x="580" y="515"/>
                </a:lnTo>
                <a:lnTo>
                  <a:pt x="597" y="541"/>
                </a:lnTo>
                <a:lnTo>
                  <a:pt x="610" y="554"/>
                </a:lnTo>
                <a:lnTo>
                  <a:pt x="627" y="559"/>
                </a:lnTo>
                <a:lnTo>
                  <a:pt x="644" y="541"/>
                </a:lnTo>
                <a:lnTo>
                  <a:pt x="657" y="502"/>
                </a:lnTo>
                <a:lnTo>
                  <a:pt x="674" y="429"/>
                </a:lnTo>
                <a:lnTo>
                  <a:pt x="687" y="320"/>
                </a:lnTo>
                <a:lnTo>
                  <a:pt x="704" y="195"/>
                </a:lnTo>
                <a:lnTo>
                  <a:pt x="717" y="108"/>
                </a:lnTo>
                <a:lnTo>
                  <a:pt x="734" y="95"/>
                </a:lnTo>
                <a:lnTo>
                  <a:pt x="752" y="134"/>
                </a:lnTo>
                <a:lnTo>
                  <a:pt x="764" y="191"/>
                </a:lnTo>
                <a:lnTo>
                  <a:pt x="782" y="256"/>
                </a:lnTo>
                <a:lnTo>
                  <a:pt x="795" y="312"/>
                </a:lnTo>
                <a:lnTo>
                  <a:pt x="812" y="359"/>
                </a:lnTo>
                <a:lnTo>
                  <a:pt x="825" y="403"/>
                </a:lnTo>
                <a:lnTo>
                  <a:pt x="842" y="433"/>
                </a:lnTo>
                <a:lnTo>
                  <a:pt x="859" y="455"/>
                </a:lnTo>
                <a:lnTo>
                  <a:pt x="872" y="459"/>
                </a:lnTo>
                <a:lnTo>
                  <a:pt x="889" y="450"/>
                </a:lnTo>
                <a:lnTo>
                  <a:pt x="902" y="420"/>
                </a:lnTo>
                <a:lnTo>
                  <a:pt x="919" y="368"/>
                </a:lnTo>
                <a:lnTo>
                  <a:pt x="932" y="299"/>
                </a:lnTo>
                <a:lnTo>
                  <a:pt x="949" y="225"/>
                </a:lnTo>
                <a:lnTo>
                  <a:pt x="966" y="178"/>
                </a:lnTo>
              </a:path>
            </a:pathLst>
          </a:custGeom>
          <a:noFill/>
          <a:ln w="0">
            <a:solidFill>
              <a:srgbClr val="000000"/>
            </a:solidFill>
            <a:prstDash val="sysDot"/>
            <a:round/>
            <a:headEnd/>
            <a:tailEnd/>
          </a:ln>
        </p:spPr>
        <p:txBody>
          <a:bodyPr/>
          <a:lstStyle/>
          <a:p>
            <a:endParaRPr lang="en-US"/>
          </a:p>
        </p:txBody>
      </p:sp>
      <p:sp>
        <p:nvSpPr>
          <p:cNvPr id="166049" name="Freeform 147"/>
          <p:cNvSpPr>
            <a:spLocks/>
          </p:cNvSpPr>
          <p:nvPr/>
        </p:nvSpPr>
        <p:spPr bwMode="auto">
          <a:xfrm>
            <a:off x="4484688" y="5300663"/>
            <a:ext cx="1533525" cy="631825"/>
          </a:xfrm>
          <a:custGeom>
            <a:avLst/>
            <a:gdLst>
              <a:gd name="T0" fmla="*/ 32762829 w 966"/>
              <a:gd name="T1" fmla="*/ 937498234 h 398"/>
              <a:gd name="T2" fmla="*/ 108367535 w 966"/>
              <a:gd name="T3" fmla="*/ 960180427 h 398"/>
              <a:gd name="T4" fmla="*/ 183972203 w 966"/>
              <a:gd name="T5" fmla="*/ 992941655 h 398"/>
              <a:gd name="T6" fmla="*/ 272176905 w 966"/>
              <a:gd name="T7" fmla="*/ 1003022277 h 398"/>
              <a:gd name="T8" fmla="*/ 347781574 w 966"/>
              <a:gd name="T9" fmla="*/ 992941655 h 398"/>
              <a:gd name="T10" fmla="*/ 423386341 w 966"/>
              <a:gd name="T11" fmla="*/ 992941655 h 398"/>
              <a:gd name="T12" fmla="*/ 498991010 w 966"/>
              <a:gd name="T13" fmla="*/ 992941655 h 398"/>
              <a:gd name="T14" fmla="*/ 574595678 w 966"/>
              <a:gd name="T15" fmla="*/ 980341671 h 398"/>
              <a:gd name="T16" fmla="*/ 650200347 w 966"/>
              <a:gd name="T17" fmla="*/ 960180427 h 398"/>
              <a:gd name="T18" fmla="*/ 725805015 w 966"/>
              <a:gd name="T19" fmla="*/ 937498234 h 398"/>
              <a:gd name="T20" fmla="*/ 811490306 w 966"/>
              <a:gd name="T21" fmla="*/ 914817629 h 398"/>
              <a:gd name="T22" fmla="*/ 887095173 w 966"/>
              <a:gd name="T23" fmla="*/ 740925909 h 398"/>
              <a:gd name="T24" fmla="*/ 962699841 w 966"/>
              <a:gd name="T25" fmla="*/ 556953765 h 398"/>
              <a:gd name="T26" fmla="*/ 1038304509 w 966"/>
              <a:gd name="T27" fmla="*/ 151209378 h 398"/>
              <a:gd name="T28" fmla="*/ 1113909178 w 966"/>
              <a:gd name="T29" fmla="*/ 98286882 h 398"/>
              <a:gd name="T30" fmla="*/ 1192034796 w 966"/>
              <a:gd name="T31" fmla="*/ 567034387 h 398"/>
              <a:gd name="T32" fmla="*/ 1267637877 w 966"/>
              <a:gd name="T33" fmla="*/ 849293586 h 398"/>
              <a:gd name="T34" fmla="*/ 1353324755 w 966"/>
              <a:gd name="T35" fmla="*/ 927417612 h 398"/>
              <a:gd name="T36" fmla="*/ 1428929423 w 966"/>
              <a:gd name="T37" fmla="*/ 914817629 h 398"/>
              <a:gd name="T38" fmla="*/ 1504534092 w 966"/>
              <a:gd name="T39" fmla="*/ 849293586 h 398"/>
              <a:gd name="T40" fmla="*/ 1580138760 w 966"/>
              <a:gd name="T41" fmla="*/ 642639051 h 398"/>
              <a:gd name="T42" fmla="*/ 1655743428 w 966"/>
              <a:gd name="T43" fmla="*/ 491431310 h 398"/>
              <a:gd name="T44" fmla="*/ 1731348494 w 966"/>
              <a:gd name="T45" fmla="*/ 229335041 h 398"/>
              <a:gd name="T46" fmla="*/ 1806953162 w 966"/>
              <a:gd name="T47" fmla="*/ 163810949 h 398"/>
              <a:gd name="T48" fmla="*/ 1895157815 w 966"/>
              <a:gd name="T49" fmla="*/ 435987890 h 398"/>
              <a:gd name="T50" fmla="*/ 1970762483 w 966"/>
              <a:gd name="T51" fmla="*/ 665321244 h 398"/>
              <a:gd name="T52" fmla="*/ 2046367152 w 966"/>
              <a:gd name="T53" fmla="*/ 740925909 h 398"/>
              <a:gd name="T54" fmla="*/ 2121971820 w 966"/>
              <a:gd name="T55" fmla="*/ 720764665 h 398"/>
              <a:gd name="T56" fmla="*/ 2147483647 w 966"/>
              <a:gd name="T57" fmla="*/ 609877824 h 398"/>
              <a:gd name="T58" fmla="*/ 2147483647 w 966"/>
              <a:gd name="T59" fmla="*/ 446068512 h 398"/>
              <a:gd name="T60" fmla="*/ 2147483647 w 966"/>
              <a:gd name="T61" fmla="*/ 249496285 h 398"/>
              <a:gd name="T62" fmla="*/ 2147483647 w 966"/>
              <a:gd name="T63" fmla="*/ 249496285 h 3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398"/>
              <a:gd name="T98" fmla="*/ 966 w 966"/>
              <a:gd name="T99" fmla="*/ 398 h 3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398">
                <a:moveTo>
                  <a:pt x="0" y="359"/>
                </a:moveTo>
                <a:lnTo>
                  <a:pt x="13" y="372"/>
                </a:lnTo>
                <a:lnTo>
                  <a:pt x="30" y="376"/>
                </a:lnTo>
                <a:lnTo>
                  <a:pt x="43" y="381"/>
                </a:lnTo>
                <a:lnTo>
                  <a:pt x="60" y="385"/>
                </a:lnTo>
                <a:lnTo>
                  <a:pt x="73" y="394"/>
                </a:lnTo>
                <a:lnTo>
                  <a:pt x="90" y="398"/>
                </a:lnTo>
                <a:lnTo>
                  <a:pt x="108" y="398"/>
                </a:lnTo>
                <a:lnTo>
                  <a:pt x="120" y="394"/>
                </a:lnTo>
                <a:lnTo>
                  <a:pt x="138" y="394"/>
                </a:lnTo>
                <a:lnTo>
                  <a:pt x="151" y="398"/>
                </a:lnTo>
                <a:lnTo>
                  <a:pt x="168" y="394"/>
                </a:lnTo>
                <a:lnTo>
                  <a:pt x="181" y="394"/>
                </a:lnTo>
                <a:lnTo>
                  <a:pt x="198" y="394"/>
                </a:lnTo>
                <a:lnTo>
                  <a:pt x="215" y="389"/>
                </a:lnTo>
                <a:lnTo>
                  <a:pt x="228" y="389"/>
                </a:lnTo>
                <a:lnTo>
                  <a:pt x="245" y="385"/>
                </a:lnTo>
                <a:lnTo>
                  <a:pt x="258" y="381"/>
                </a:lnTo>
                <a:lnTo>
                  <a:pt x="275" y="376"/>
                </a:lnTo>
                <a:lnTo>
                  <a:pt x="288" y="372"/>
                </a:lnTo>
                <a:lnTo>
                  <a:pt x="305" y="368"/>
                </a:lnTo>
                <a:lnTo>
                  <a:pt x="322" y="363"/>
                </a:lnTo>
                <a:lnTo>
                  <a:pt x="335" y="346"/>
                </a:lnTo>
                <a:lnTo>
                  <a:pt x="352" y="294"/>
                </a:lnTo>
                <a:lnTo>
                  <a:pt x="365" y="234"/>
                </a:lnTo>
                <a:lnTo>
                  <a:pt x="382" y="221"/>
                </a:lnTo>
                <a:lnTo>
                  <a:pt x="395" y="169"/>
                </a:lnTo>
                <a:lnTo>
                  <a:pt x="412" y="60"/>
                </a:lnTo>
                <a:lnTo>
                  <a:pt x="430" y="0"/>
                </a:lnTo>
                <a:lnTo>
                  <a:pt x="442" y="39"/>
                </a:lnTo>
                <a:lnTo>
                  <a:pt x="460" y="130"/>
                </a:lnTo>
                <a:lnTo>
                  <a:pt x="473" y="225"/>
                </a:lnTo>
                <a:lnTo>
                  <a:pt x="490" y="294"/>
                </a:lnTo>
                <a:lnTo>
                  <a:pt x="503" y="337"/>
                </a:lnTo>
                <a:lnTo>
                  <a:pt x="520" y="359"/>
                </a:lnTo>
                <a:lnTo>
                  <a:pt x="537" y="368"/>
                </a:lnTo>
                <a:lnTo>
                  <a:pt x="550" y="368"/>
                </a:lnTo>
                <a:lnTo>
                  <a:pt x="567" y="363"/>
                </a:lnTo>
                <a:lnTo>
                  <a:pt x="580" y="355"/>
                </a:lnTo>
                <a:lnTo>
                  <a:pt x="597" y="337"/>
                </a:lnTo>
                <a:lnTo>
                  <a:pt x="610" y="303"/>
                </a:lnTo>
                <a:lnTo>
                  <a:pt x="627" y="255"/>
                </a:lnTo>
                <a:lnTo>
                  <a:pt x="644" y="229"/>
                </a:lnTo>
                <a:lnTo>
                  <a:pt x="657" y="195"/>
                </a:lnTo>
                <a:lnTo>
                  <a:pt x="674" y="143"/>
                </a:lnTo>
                <a:lnTo>
                  <a:pt x="687" y="91"/>
                </a:lnTo>
                <a:lnTo>
                  <a:pt x="704" y="56"/>
                </a:lnTo>
                <a:lnTo>
                  <a:pt x="717" y="65"/>
                </a:lnTo>
                <a:lnTo>
                  <a:pt x="734" y="112"/>
                </a:lnTo>
                <a:lnTo>
                  <a:pt x="752" y="173"/>
                </a:lnTo>
                <a:lnTo>
                  <a:pt x="764" y="225"/>
                </a:lnTo>
                <a:lnTo>
                  <a:pt x="782" y="264"/>
                </a:lnTo>
                <a:lnTo>
                  <a:pt x="795" y="286"/>
                </a:lnTo>
                <a:lnTo>
                  <a:pt x="812" y="294"/>
                </a:lnTo>
                <a:lnTo>
                  <a:pt x="825" y="294"/>
                </a:lnTo>
                <a:lnTo>
                  <a:pt x="842" y="286"/>
                </a:lnTo>
                <a:lnTo>
                  <a:pt x="859" y="268"/>
                </a:lnTo>
                <a:lnTo>
                  <a:pt x="872" y="242"/>
                </a:lnTo>
                <a:lnTo>
                  <a:pt x="889" y="216"/>
                </a:lnTo>
                <a:lnTo>
                  <a:pt x="902" y="177"/>
                </a:lnTo>
                <a:lnTo>
                  <a:pt x="919" y="134"/>
                </a:lnTo>
                <a:lnTo>
                  <a:pt x="932" y="99"/>
                </a:lnTo>
                <a:lnTo>
                  <a:pt x="949" y="82"/>
                </a:lnTo>
                <a:lnTo>
                  <a:pt x="966" y="99"/>
                </a:lnTo>
              </a:path>
            </a:pathLst>
          </a:custGeom>
          <a:noFill/>
          <a:ln w="0">
            <a:solidFill>
              <a:schemeClr val="bg2"/>
            </a:solidFill>
            <a:prstDash val="solid"/>
            <a:round/>
            <a:headEnd/>
            <a:tailEnd/>
          </a:ln>
        </p:spPr>
        <p:txBody>
          <a:bodyPr/>
          <a:lstStyle/>
          <a:p>
            <a:endParaRPr lang="en-US"/>
          </a:p>
        </p:txBody>
      </p:sp>
      <p:sp>
        <p:nvSpPr>
          <p:cNvPr id="166050" name="Freeform 148"/>
          <p:cNvSpPr>
            <a:spLocks/>
          </p:cNvSpPr>
          <p:nvPr/>
        </p:nvSpPr>
        <p:spPr bwMode="auto">
          <a:xfrm>
            <a:off x="4484688" y="5191125"/>
            <a:ext cx="1533525" cy="747713"/>
          </a:xfrm>
          <a:custGeom>
            <a:avLst/>
            <a:gdLst>
              <a:gd name="T0" fmla="*/ 32762829 w 966"/>
              <a:gd name="T1" fmla="*/ 1121471181 h 471"/>
              <a:gd name="T2" fmla="*/ 108367535 w 966"/>
              <a:gd name="T3" fmla="*/ 1176914641 h 471"/>
              <a:gd name="T4" fmla="*/ 183972203 w 966"/>
              <a:gd name="T5" fmla="*/ 1176914641 h 471"/>
              <a:gd name="T6" fmla="*/ 272176905 w 966"/>
              <a:gd name="T7" fmla="*/ 1166834012 h 471"/>
              <a:gd name="T8" fmla="*/ 347781574 w 966"/>
              <a:gd name="T9" fmla="*/ 1176914641 h 471"/>
              <a:gd name="T10" fmla="*/ 423386341 w 966"/>
              <a:gd name="T11" fmla="*/ 1166834012 h 471"/>
              <a:gd name="T12" fmla="*/ 498991010 w 966"/>
              <a:gd name="T13" fmla="*/ 1154232432 h 471"/>
              <a:gd name="T14" fmla="*/ 574595678 w 966"/>
              <a:gd name="T15" fmla="*/ 1144151803 h 471"/>
              <a:gd name="T16" fmla="*/ 650200347 w 966"/>
              <a:gd name="T17" fmla="*/ 1121471181 h 471"/>
              <a:gd name="T18" fmla="*/ 725805015 w 966"/>
              <a:gd name="T19" fmla="*/ 1068547084 h 471"/>
              <a:gd name="T20" fmla="*/ 811490306 w 966"/>
              <a:gd name="T21" fmla="*/ 957660164 h 471"/>
              <a:gd name="T22" fmla="*/ 887095173 w 966"/>
              <a:gd name="T23" fmla="*/ 730845810 h 471"/>
              <a:gd name="T24" fmla="*/ 962699841 w 966"/>
              <a:gd name="T25" fmla="*/ 435988202 h 471"/>
              <a:gd name="T26" fmla="*/ 1038304509 w 966"/>
              <a:gd name="T27" fmla="*/ 0 h 471"/>
              <a:gd name="T28" fmla="*/ 1113909178 w 966"/>
              <a:gd name="T29" fmla="*/ 534273542 h 471"/>
              <a:gd name="T30" fmla="*/ 1192034796 w 966"/>
              <a:gd name="T31" fmla="*/ 1068547084 h 471"/>
              <a:gd name="T32" fmla="*/ 1267637877 w 966"/>
              <a:gd name="T33" fmla="*/ 1121471181 h 471"/>
              <a:gd name="T34" fmla="*/ 1353324755 w 966"/>
              <a:gd name="T35" fmla="*/ 1078627714 h 471"/>
              <a:gd name="T36" fmla="*/ 1428929423 w 966"/>
              <a:gd name="T37" fmla="*/ 1023184253 h 471"/>
              <a:gd name="T38" fmla="*/ 1504534092 w 966"/>
              <a:gd name="T39" fmla="*/ 914818284 h 471"/>
              <a:gd name="T40" fmla="*/ 1580138760 w 966"/>
              <a:gd name="T41" fmla="*/ 730845810 h 471"/>
              <a:gd name="T42" fmla="*/ 1655743428 w 966"/>
              <a:gd name="T43" fmla="*/ 446068831 h 471"/>
              <a:gd name="T44" fmla="*/ 1731348494 w 966"/>
              <a:gd name="T45" fmla="*/ 226814255 h 471"/>
              <a:gd name="T46" fmla="*/ 1806953162 w 966"/>
              <a:gd name="T47" fmla="*/ 446068831 h 471"/>
              <a:gd name="T48" fmla="*/ 1895157815 w 966"/>
              <a:gd name="T49" fmla="*/ 839213566 h 471"/>
              <a:gd name="T50" fmla="*/ 1970762483 w 966"/>
              <a:gd name="T51" fmla="*/ 957660164 h 471"/>
              <a:gd name="T52" fmla="*/ 2046367152 w 966"/>
              <a:gd name="T53" fmla="*/ 937498906 h 471"/>
              <a:gd name="T54" fmla="*/ 2121971820 w 966"/>
              <a:gd name="T55" fmla="*/ 849294195 h 471"/>
              <a:gd name="T56" fmla="*/ 2147483647 w 966"/>
              <a:gd name="T57" fmla="*/ 685482979 h 471"/>
              <a:gd name="T58" fmla="*/ 2147483647 w 966"/>
              <a:gd name="T59" fmla="*/ 456149460 h 471"/>
              <a:gd name="T60" fmla="*/ 2147483647 w 966"/>
              <a:gd name="T61" fmla="*/ 325101182 h 471"/>
              <a:gd name="T62" fmla="*/ 2147483647 w 966"/>
              <a:gd name="T63" fmla="*/ 468749453 h 4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471"/>
              <a:gd name="T98" fmla="*/ 966 w 966"/>
              <a:gd name="T99" fmla="*/ 471 h 4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471">
                <a:moveTo>
                  <a:pt x="0" y="432"/>
                </a:moveTo>
                <a:lnTo>
                  <a:pt x="13" y="445"/>
                </a:lnTo>
                <a:lnTo>
                  <a:pt x="30" y="458"/>
                </a:lnTo>
                <a:lnTo>
                  <a:pt x="43" y="467"/>
                </a:lnTo>
                <a:lnTo>
                  <a:pt x="60" y="471"/>
                </a:lnTo>
                <a:lnTo>
                  <a:pt x="73" y="467"/>
                </a:lnTo>
                <a:lnTo>
                  <a:pt x="90" y="467"/>
                </a:lnTo>
                <a:lnTo>
                  <a:pt x="108" y="463"/>
                </a:lnTo>
                <a:lnTo>
                  <a:pt x="120" y="463"/>
                </a:lnTo>
                <a:lnTo>
                  <a:pt x="138" y="467"/>
                </a:lnTo>
                <a:lnTo>
                  <a:pt x="151" y="467"/>
                </a:lnTo>
                <a:lnTo>
                  <a:pt x="168" y="463"/>
                </a:lnTo>
                <a:lnTo>
                  <a:pt x="181" y="458"/>
                </a:lnTo>
                <a:lnTo>
                  <a:pt x="198" y="458"/>
                </a:lnTo>
                <a:lnTo>
                  <a:pt x="215" y="458"/>
                </a:lnTo>
                <a:lnTo>
                  <a:pt x="228" y="454"/>
                </a:lnTo>
                <a:lnTo>
                  <a:pt x="245" y="450"/>
                </a:lnTo>
                <a:lnTo>
                  <a:pt x="258" y="445"/>
                </a:lnTo>
                <a:lnTo>
                  <a:pt x="275" y="437"/>
                </a:lnTo>
                <a:lnTo>
                  <a:pt x="288" y="424"/>
                </a:lnTo>
                <a:lnTo>
                  <a:pt x="305" y="406"/>
                </a:lnTo>
                <a:lnTo>
                  <a:pt x="322" y="380"/>
                </a:lnTo>
                <a:lnTo>
                  <a:pt x="335" y="342"/>
                </a:lnTo>
                <a:lnTo>
                  <a:pt x="352" y="290"/>
                </a:lnTo>
                <a:lnTo>
                  <a:pt x="365" y="238"/>
                </a:lnTo>
                <a:lnTo>
                  <a:pt x="382" y="173"/>
                </a:lnTo>
                <a:lnTo>
                  <a:pt x="395" y="82"/>
                </a:lnTo>
                <a:lnTo>
                  <a:pt x="412" y="0"/>
                </a:lnTo>
                <a:lnTo>
                  <a:pt x="430" y="56"/>
                </a:lnTo>
                <a:lnTo>
                  <a:pt x="442" y="212"/>
                </a:lnTo>
                <a:lnTo>
                  <a:pt x="460" y="350"/>
                </a:lnTo>
                <a:lnTo>
                  <a:pt x="473" y="424"/>
                </a:lnTo>
                <a:lnTo>
                  <a:pt x="490" y="445"/>
                </a:lnTo>
                <a:lnTo>
                  <a:pt x="503" y="445"/>
                </a:lnTo>
                <a:lnTo>
                  <a:pt x="520" y="441"/>
                </a:lnTo>
                <a:lnTo>
                  <a:pt x="537" y="428"/>
                </a:lnTo>
                <a:lnTo>
                  <a:pt x="550" y="419"/>
                </a:lnTo>
                <a:lnTo>
                  <a:pt x="567" y="406"/>
                </a:lnTo>
                <a:lnTo>
                  <a:pt x="580" y="389"/>
                </a:lnTo>
                <a:lnTo>
                  <a:pt x="597" y="363"/>
                </a:lnTo>
                <a:lnTo>
                  <a:pt x="610" y="329"/>
                </a:lnTo>
                <a:lnTo>
                  <a:pt x="627" y="290"/>
                </a:lnTo>
                <a:lnTo>
                  <a:pt x="644" y="242"/>
                </a:lnTo>
                <a:lnTo>
                  <a:pt x="657" y="177"/>
                </a:lnTo>
                <a:lnTo>
                  <a:pt x="674" y="121"/>
                </a:lnTo>
                <a:lnTo>
                  <a:pt x="687" y="90"/>
                </a:lnTo>
                <a:lnTo>
                  <a:pt x="704" y="108"/>
                </a:lnTo>
                <a:lnTo>
                  <a:pt x="717" y="177"/>
                </a:lnTo>
                <a:lnTo>
                  <a:pt x="734" y="264"/>
                </a:lnTo>
                <a:lnTo>
                  <a:pt x="752" y="333"/>
                </a:lnTo>
                <a:lnTo>
                  <a:pt x="764" y="367"/>
                </a:lnTo>
                <a:lnTo>
                  <a:pt x="782" y="380"/>
                </a:lnTo>
                <a:lnTo>
                  <a:pt x="795" y="380"/>
                </a:lnTo>
                <a:lnTo>
                  <a:pt x="812" y="372"/>
                </a:lnTo>
                <a:lnTo>
                  <a:pt x="825" y="359"/>
                </a:lnTo>
                <a:lnTo>
                  <a:pt x="842" y="337"/>
                </a:lnTo>
                <a:lnTo>
                  <a:pt x="859" y="307"/>
                </a:lnTo>
                <a:lnTo>
                  <a:pt x="872" y="272"/>
                </a:lnTo>
                <a:lnTo>
                  <a:pt x="889" y="229"/>
                </a:lnTo>
                <a:lnTo>
                  <a:pt x="902" y="181"/>
                </a:lnTo>
                <a:lnTo>
                  <a:pt x="919" y="142"/>
                </a:lnTo>
                <a:lnTo>
                  <a:pt x="932" y="129"/>
                </a:lnTo>
                <a:lnTo>
                  <a:pt x="949" y="155"/>
                </a:lnTo>
                <a:lnTo>
                  <a:pt x="966" y="186"/>
                </a:lnTo>
              </a:path>
            </a:pathLst>
          </a:custGeom>
          <a:noFill/>
          <a:ln w="0">
            <a:solidFill>
              <a:schemeClr val="bg2"/>
            </a:solidFill>
            <a:prstDash val="solid"/>
            <a:round/>
            <a:headEnd/>
            <a:tailEnd/>
          </a:ln>
        </p:spPr>
        <p:txBody>
          <a:bodyPr/>
          <a:lstStyle/>
          <a:p>
            <a:endParaRPr lang="en-US"/>
          </a:p>
        </p:txBody>
      </p:sp>
      <p:sp>
        <p:nvSpPr>
          <p:cNvPr id="166051" name="Freeform 149"/>
          <p:cNvSpPr>
            <a:spLocks/>
          </p:cNvSpPr>
          <p:nvPr/>
        </p:nvSpPr>
        <p:spPr bwMode="auto">
          <a:xfrm>
            <a:off x="4484688" y="4778375"/>
            <a:ext cx="1533525" cy="1133475"/>
          </a:xfrm>
          <a:custGeom>
            <a:avLst/>
            <a:gdLst>
              <a:gd name="T0" fmla="*/ 32762829 w 966"/>
              <a:gd name="T1" fmla="*/ 1635582038 h 714"/>
              <a:gd name="T2" fmla="*/ 108367535 w 966"/>
              <a:gd name="T3" fmla="*/ 1645662659 h 714"/>
              <a:gd name="T4" fmla="*/ 183972203 w 966"/>
              <a:gd name="T5" fmla="*/ 1658262642 h 714"/>
              <a:gd name="T6" fmla="*/ 272176905 w 966"/>
              <a:gd name="T7" fmla="*/ 1668343661 h 714"/>
              <a:gd name="T8" fmla="*/ 347781574 w 966"/>
              <a:gd name="T9" fmla="*/ 1691025853 h 714"/>
              <a:gd name="T10" fmla="*/ 423386341 w 966"/>
              <a:gd name="T11" fmla="*/ 1723787079 h 714"/>
              <a:gd name="T12" fmla="*/ 498991010 w 966"/>
              <a:gd name="T13" fmla="*/ 1756549893 h 714"/>
              <a:gd name="T14" fmla="*/ 574595678 w 966"/>
              <a:gd name="T15" fmla="*/ 1766630515 h 714"/>
              <a:gd name="T16" fmla="*/ 650200347 w 966"/>
              <a:gd name="T17" fmla="*/ 1776711136 h 714"/>
              <a:gd name="T18" fmla="*/ 725805015 w 966"/>
              <a:gd name="T19" fmla="*/ 1799391741 h 714"/>
              <a:gd name="T20" fmla="*/ 811490306 w 966"/>
              <a:gd name="T21" fmla="*/ 1799391741 h 714"/>
              <a:gd name="T22" fmla="*/ 887095173 w 966"/>
              <a:gd name="T23" fmla="*/ 1743948322 h 714"/>
              <a:gd name="T24" fmla="*/ 962699841 w 966"/>
              <a:gd name="T25" fmla="*/ 1537295184 h 714"/>
              <a:gd name="T26" fmla="*/ 1038304509 w 966"/>
              <a:gd name="T27" fmla="*/ 730845261 h 714"/>
              <a:gd name="T28" fmla="*/ 1113909178 w 966"/>
              <a:gd name="T29" fmla="*/ 0 h 714"/>
              <a:gd name="T30" fmla="*/ 1192034796 w 966"/>
              <a:gd name="T31" fmla="*/ 315018729 h 714"/>
              <a:gd name="T32" fmla="*/ 1267637877 w 966"/>
              <a:gd name="T33" fmla="*/ 740925883 h 714"/>
              <a:gd name="T34" fmla="*/ 1353324755 w 966"/>
              <a:gd name="T35" fmla="*/ 1013102863 h 714"/>
              <a:gd name="T36" fmla="*/ 1428929423 w 966"/>
              <a:gd name="T37" fmla="*/ 1232355588 h 714"/>
              <a:gd name="T38" fmla="*/ 1504534092 w 966"/>
              <a:gd name="T39" fmla="*/ 1373485877 h 714"/>
              <a:gd name="T40" fmla="*/ 1580138760 w 966"/>
              <a:gd name="T41" fmla="*/ 1406247104 h 714"/>
              <a:gd name="T42" fmla="*/ 1655743428 w 966"/>
              <a:gd name="T43" fmla="*/ 1255037780 h 714"/>
              <a:gd name="T44" fmla="*/ 1731348494 w 966"/>
              <a:gd name="T45" fmla="*/ 806449923 h 714"/>
              <a:gd name="T46" fmla="*/ 1806953162 w 966"/>
              <a:gd name="T47" fmla="*/ 294857486 h 714"/>
              <a:gd name="T48" fmla="*/ 1895157815 w 966"/>
              <a:gd name="T49" fmla="*/ 327620300 h 714"/>
              <a:gd name="T50" fmla="*/ 1970762483 w 966"/>
              <a:gd name="T51" fmla="*/ 655240599 h 714"/>
              <a:gd name="T52" fmla="*/ 2046367152 w 966"/>
              <a:gd name="T53" fmla="*/ 904735388 h 714"/>
              <a:gd name="T54" fmla="*/ 2121971820 w 966"/>
              <a:gd name="T55" fmla="*/ 1078626903 h 714"/>
              <a:gd name="T56" fmla="*/ 2147483647 w 966"/>
              <a:gd name="T57" fmla="*/ 1156750926 h 714"/>
              <a:gd name="T58" fmla="*/ 2147483647 w 966"/>
              <a:gd name="T59" fmla="*/ 1078626903 h 714"/>
              <a:gd name="T60" fmla="*/ 2147483647 w 966"/>
              <a:gd name="T61" fmla="*/ 773688696 h 714"/>
              <a:gd name="T62" fmla="*/ 2147483647 w 966"/>
              <a:gd name="T63" fmla="*/ 468749101 h 7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6"/>
              <a:gd name="T97" fmla="*/ 0 h 714"/>
              <a:gd name="T98" fmla="*/ 966 w 966"/>
              <a:gd name="T99" fmla="*/ 714 h 7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6" h="714">
                <a:moveTo>
                  <a:pt x="0" y="645"/>
                </a:moveTo>
                <a:lnTo>
                  <a:pt x="13" y="649"/>
                </a:lnTo>
                <a:lnTo>
                  <a:pt x="30" y="653"/>
                </a:lnTo>
                <a:lnTo>
                  <a:pt x="43" y="653"/>
                </a:lnTo>
                <a:lnTo>
                  <a:pt x="60" y="658"/>
                </a:lnTo>
                <a:lnTo>
                  <a:pt x="73" y="658"/>
                </a:lnTo>
                <a:lnTo>
                  <a:pt x="90" y="658"/>
                </a:lnTo>
                <a:lnTo>
                  <a:pt x="108" y="662"/>
                </a:lnTo>
                <a:lnTo>
                  <a:pt x="120" y="666"/>
                </a:lnTo>
                <a:lnTo>
                  <a:pt x="138" y="671"/>
                </a:lnTo>
                <a:lnTo>
                  <a:pt x="151" y="675"/>
                </a:lnTo>
                <a:lnTo>
                  <a:pt x="168" y="684"/>
                </a:lnTo>
                <a:lnTo>
                  <a:pt x="181" y="692"/>
                </a:lnTo>
                <a:lnTo>
                  <a:pt x="198" y="697"/>
                </a:lnTo>
                <a:lnTo>
                  <a:pt x="215" y="701"/>
                </a:lnTo>
                <a:lnTo>
                  <a:pt x="228" y="701"/>
                </a:lnTo>
                <a:lnTo>
                  <a:pt x="245" y="705"/>
                </a:lnTo>
                <a:lnTo>
                  <a:pt x="258" y="705"/>
                </a:lnTo>
                <a:lnTo>
                  <a:pt x="275" y="710"/>
                </a:lnTo>
                <a:lnTo>
                  <a:pt x="288" y="714"/>
                </a:lnTo>
                <a:lnTo>
                  <a:pt x="305" y="714"/>
                </a:lnTo>
                <a:lnTo>
                  <a:pt x="322" y="714"/>
                </a:lnTo>
                <a:lnTo>
                  <a:pt x="335" y="705"/>
                </a:lnTo>
                <a:lnTo>
                  <a:pt x="352" y="692"/>
                </a:lnTo>
                <a:lnTo>
                  <a:pt x="365" y="666"/>
                </a:lnTo>
                <a:lnTo>
                  <a:pt x="382" y="610"/>
                </a:lnTo>
                <a:lnTo>
                  <a:pt x="395" y="493"/>
                </a:lnTo>
                <a:lnTo>
                  <a:pt x="412" y="290"/>
                </a:lnTo>
                <a:lnTo>
                  <a:pt x="430" y="99"/>
                </a:lnTo>
                <a:lnTo>
                  <a:pt x="442" y="0"/>
                </a:lnTo>
                <a:lnTo>
                  <a:pt x="460" y="34"/>
                </a:lnTo>
                <a:lnTo>
                  <a:pt x="473" y="125"/>
                </a:lnTo>
                <a:lnTo>
                  <a:pt x="490" y="216"/>
                </a:lnTo>
                <a:lnTo>
                  <a:pt x="503" y="294"/>
                </a:lnTo>
                <a:lnTo>
                  <a:pt x="520" y="355"/>
                </a:lnTo>
                <a:lnTo>
                  <a:pt x="537" y="402"/>
                </a:lnTo>
                <a:lnTo>
                  <a:pt x="550" y="446"/>
                </a:lnTo>
                <a:lnTo>
                  <a:pt x="567" y="489"/>
                </a:lnTo>
                <a:lnTo>
                  <a:pt x="580" y="524"/>
                </a:lnTo>
                <a:lnTo>
                  <a:pt x="597" y="545"/>
                </a:lnTo>
                <a:lnTo>
                  <a:pt x="610" y="558"/>
                </a:lnTo>
                <a:lnTo>
                  <a:pt x="627" y="558"/>
                </a:lnTo>
                <a:lnTo>
                  <a:pt x="644" y="541"/>
                </a:lnTo>
                <a:lnTo>
                  <a:pt x="657" y="498"/>
                </a:lnTo>
                <a:lnTo>
                  <a:pt x="674" y="428"/>
                </a:lnTo>
                <a:lnTo>
                  <a:pt x="687" y="320"/>
                </a:lnTo>
                <a:lnTo>
                  <a:pt x="704" y="203"/>
                </a:lnTo>
                <a:lnTo>
                  <a:pt x="717" y="117"/>
                </a:lnTo>
                <a:lnTo>
                  <a:pt x="734" y="95"/>
                </a:lnTo>
                <a:lnTo>
                  <a:pt x="752" y="130"/>
                </a:lnTo>
                <a:lnTo>
                  <a:pt x="764" y="195"/>
                </a:lnTo>
                <a:lnTo>
                  <a:pt x="782" y="260"/>
                </a:lnTo>
                <a:lnTo>
                  <a:pt x="795" y="316"/>
                </a:lnTo>
                <a:lnTo>
                  <a:pt x="812" y="359"/>
                </a:lnTo>
                <a:lnTo>
                  <a:pt x="825" y="398"/>
                </a:lnTo>
                <a:lnTo>
                  <a:pt x="842" y="428"/>
                </a:lnTo>
                <a:lnTo>
                  <a:pt x="859" y="450"/>
                </a:lnTo>
                <a:lnTo>
                  <a:pt x="872" y="459"/>
                </a:lnTo>
                <a:lnTo>
                  <a:pt x="889" y="454"/>
                </a:lnTo>
                <a:lnTo>
                  <a:pt x="902" y="428"/>
                </a:lnTo>
                <a:lnTo>
                  <a:pt x="919" y="381"/>
                </a:lnTo>
                <a:lnTo>
                  <a:pt x="932" y="307"/>
                </a:lnTo>
                <a:lnTo>
                  <a:pt x="949" y="229"/>
                </a:lnTo>
                <a:lnTo>
                  <a:pt x="966" y="186"/>
                </a:lnTo>
              </a:path>
            </a:pathLst>
          </a:custGeom>
          <a:noFill/>
          <a:ln w="0">
            <a:solidFill>
              <a:schemeClr val="bg2"/>
            </a:solidFill>
            <a:prstDash val="solid"/>
            <a:round/>
            <a:headEnd/>
            <a:tailEnd/>
          </a:ln>
        </p:spPr>
        <p:txBody>
          <a:bodyPr/>
          <a:lstStyle/>
          <a:p>
            <a:endParaRPr lang="en-US"/>
          </a:p>
        </p:txBody>
      </p:sp>
      <p:sp>
        <p:nvSpPr>
          <p:cNvPr id="166052" name="Rectangle 150"/>
          <p:cNvSpPr>
            <a:spLocks noChangeArrowheads="1"/>
          </p:cNvSpPr>
          <p:nvPr/>
        </p:nvSpPr>
        <p:spPr bwMode="auto">
          <a:xfrm>
            <a:off x="4803775" y="4437063"/>
            <a:ext cx="868363" cy="212725"/>
          </a:xfrm>
          <a:prstGeom prst="rect">
            <a:avLst/>
          </a:prstGeom>
          <a:noFill/>
          <a:ln w="9525">
            <a:noFill/>
            <a:miter lim="800000"/>
            <a:headEnd/>
            <a:tailEnd/>
          </a:ln>
        </p:spPr>
        <p:txBody>
          <a:bodyPr wrap="none" lIns="0" tIns="0" rIns="0" bIns="0">
            <a:spAutoFit/>
          </a:bodyPr>
          <a:lstStyle/>
          <a:p>
            <a:r>
              <a:rPr lang="en-GB" sz="1400">
                <a:solidFill>
                  <a:srgbClr val="990033"/>
                </a:solidFill>
              </a:rPr>
              <a:t>hidden states</a:t>
            </a:r>
          </a:p>
        </p:txBody>
      </p:sp>
      <p:sp>
        <p:nvSpPr>
          <p:cNvPr id="166053" name="Text Box 153"/>
          <p:cNvSpPr txBox="1">
            <a:spLocks noChangeArrowheads="1"/>
          </p:cNvSpPr>
          <p:nvPr/>
        </p:nvSpPr>
        <p:spPr bwMode="auto">
          <a:xfrm>
            <a:off x="3513138" y="2547938"/>
            <a:ext cx="2087562" cy="304800"/>
          </a:xfrm>
          <a:prstGeom prst="rect">
            <a:avLst/>
          </a:prstGeom>
          <a:solidFill>
            <a:schemeClr val="tx2"/>
          </a:solidFill>
          <a:ln w="9525">
            <a:noFill/>
            <a:miter lim="800000"/>
            <a:headEnd/>
            <a:tailEnd/>
          </a:ln>
        </p:spPr>
        <p:txBody>
          <a:bodyPr>
            <a:spAutoFit/>
          </a:bodyPr>
          <a:lstStyle/>
          <a:p>
            <a:pPr algn="ctr"/>
            <a:r>
              <a:rPr lang="en-GB" sz="1400" b="1">
                <a:solidFill>
                  <a:schemeClr val="bg1"/>
                </a:solidFill>
              </a:rPr>
              <a:t>Backward predictions</a:t>
            </a:r>
          </a:p>
        </p:txBody>
      </p:sp>
      <p:sp>
        <p:nvSpPr>
          <p:cNvPr id="166054" name="Text Box 154"/>
          <p:cNvSpPr txBox="1">
            <a:spLocks noChangeArrowheads="1"/>
          </p:cNvSpPr>
          <p:nvPr/>
        </p:nvSpPr>
        <p:spPr bwMode="auto">
          <a:xfrm>
            <a:off x="3513138" y="3771900"/>
            <a:ext cx="2087562" cy="304800"/>
          </a:xfrm>
          <a:prstGeom prst="rect">
            <a:avLst/>
          </a:prstGeom>
          <a:solidFill>
            <a:srgbClr val="FF3300"/>
          </a:solidFill>
          <a:ln w="9525">
            <a:noFill/>
            <a:miter lim="800000"/>
            <a:headEnd/>
            <a:tailEnd/>
          </a:ln>
        </p:spPr>
        <p:txBody>
          <a:bodyPr>
            <a:spAutoFit/>
          </a:bodyPr>
          <a:lstStyle/>
          <a:p>
            <a:pPr algn="ctr"/>
            <a:r>
              <a:rPr lang="en-GB" sz="1400" b="1">
                <a:solidFill>
                  <a:schemeClr val="bg1"/>
                </a:solidFill>
              </a:rPr>
              <a:t>Forward prediction error</a:t>
            </a:r>
          </a:p>
        </p:txBody>
      </p:sp>
      <p:sp>
        <p:nvSpPr>
          <p:cNvPr id="166055" name="Rectangle 156"/>
          <p:cNvSpPr>
            <a:spLocks noChangeArrowheads="1"/>
          </p:cNvSpPr>
          <p:nvPr/>
        </p:nvSpPr>
        <p:spPr bwMode="auto">
          <a:xfrm>
            <a:off x="7373938" y="2859088"/>
            <a:ext cx="1539875" cy="1546225"/>
          </a:xfrm>
          <a:prstGeom prst="rect">
            <a:avLst/>
          </a:prstGeom>
          <a:solidFill>
            <a:srgbClr val="FFFFFF"/>
          </a:solidFill>
          <a:ln w="9525">
            <a:noFill/>
            <a:miter lim="800000"/>
            <a:headEnd/>
            <a:tailEnd/>
          </a:ln>
        </p:spPr>
        <p:txBody>
          <a:bodyPr/>
          <a:lstStyle/>
          <a:p>
            <a:endParaRPr lang="en-GB"/>
          </a:p>
        </p:txBody>
      </p:sp>
      <p:sp>
        <p:nvSpPr>
          <p:cNvPr id="166056" name="Rectangle 157"/>
          <p:cNvSpPr>
            <a:spLocks noChangeArrowheads="1"/>
          </p:cNvSpPr>
          <p:nvPr/>
        </p:nvSpPr>
        <p:spPr bwMode="auto">
          <a:xfrm>
            <a:off x="7373938" y="2859088"/>
            <a:ext cx="1539875" cy="1546225"/>
          </a:xfrm>
          <a:prstGeom prst="rect">
            <a:avLst/>
          </a:prstGeom>
          <a:noFill/>
          <a:ln w="0">
            <a:solidFill>
              <a:srgbClr val="FFFFFF"/>
            </a:solidFill>
            <a:miter lim="800000"/>
            <a:headEnd/>
            <a:tailEnd/>
          </a:ln>
        </p:spPr>
        <p:txBody>
          <a:bodyPr/>
          <a:lstStyle/>
          <a:p>
            <a:endParaRPr lang="en-GB"/>
          </a:p>
        </p:txBody>
      </p:sp>
      <p:sp>
        <p:nvSpPr>
          <p:cNvPr id="166057" name="Freeform 158"/>
          <p:cNvSpPr>
            <a:spLocks/>
          </p:cNvSpPr>
          <p:nvPr/>
        </p:nvSpPr>
        <p:spPr bwMode="auto">
          <a:xfrm>
            <a:off x="7373938" y="4405313"/>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6058" name="Freeform 159"/>
          <p:cNvSpPr>
            <a:spLocks/>
          </p:cNvSpPr>
          <p:nvPr/>
        </p:nvSpPr>
        <p:spPr bwMode="auto">
          <a:xfrm>
            <a:off x="7373938" y="3890963"/>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6059" name="Freeform 160"/>
          <p:cNvSpPr>
            <a:spLocks/>
          </p:cNvSpPr>
          <p:nvPr/>
        </p:nvSpPr>
        <p:spPr bwMode="auto">
          <a:xfrm>
            <a:off x="7373938" y="2859088"/>
            <a:ext cx="1539875" cy="0"/>
          </a:xfrm>
          <a:custGeom>
            <a:avLst/>
            <a:gdLst>
              <a:gd name="T0" fmla="*/ 0 w 226"/>
              <a:gd name="T1" fmla="*/ 2147483647 w 226"/>
              <a:gd name="T2" fmla="*/ 214748364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226" y="0"/>
                </a:lnTo>
              </a:path>
            </a:pathLst>
          </a:custGeom>
          <a:noFill/>
          <a:ln w="0">
            <a:solidFill>
              <a:srgbClr val="000000"/>
            </a:solidFill>
            <a:prstDash val="sysDot"/>
            <a:round/>
            <a:headEnd/>
            <a:tailEnd/>
          </a:ln>
        </p:spPr>
        <p:txBody>
          <a:bodyPr/>
          <a:lstStyle/>
          <a:p>
            <a:endParaRPr lang="en-US"/>
          </a:p>
        </p:txBody>
      </p:sp>
      <p:sp>
        <p:nvSpPr>
          <p:cNvPr id="166060" name="Line 161"/>
          <p:cNvSpPr>
            <a:spLocks noChangeShapeType="1"/>
          </p:cNvSpPr>
          <p:nvPr/>
        </p:nvSpPr>
        <p:spPr bwMode="auto">
          <a:xfrm>
            <a:off x="7373938" y="2859088"/>
            <a:ext cx="1539875" cy="0"/>
          </a:xfrm>
          <a:prstGeom prst="line">
            <a:avLst/>
          </a:prstGeom>
          <a:noFill/>
          <a:ln w="0">
            <a:solidFill>
              <a:srgbClr val="000000"/>
            </a:solidFill>
            <a:round/>
            <a:headEnd/>
            <a:tailEnd/>
          </a:ln>
        </p:spPr>
        <p:txBody>
          <a:bodyPr/>
          <a:lstStyle/>
          <a:p>
            <a:endParaRPr lang="en-US"/>
          </a:p>
        </p:txBody>
      </p:sp>
      <p:sp>
        <p:nvSpPr>
          <p:cNvPr id="166061" name="Freeform 162"/>
          <p:cNvSpPr>
            <a:spLocks/>
          </p:cNvSpPr>
          <p:nvPr/>
        </p:nvSpPr>
        <p:spPr bwMode="auto">
          <a:xfrm>
            <a:off x="7373938" y="2859088"/>
            <a:ext cx="1539875" cy="1546225"/>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6062" name="Line 163"/>
          <p:cNvSpPr>
            <a:spLocks noChangeShapeType="1"/>
          </p:cNvSpPr>
          <p:nvPr/>
        </p:nvSpPr>
        <p:spPr bwMode="auto">
          <a:xfrm flipV="1">
            <a:off x="7373938" y="2859088"/>
            <a:ext cx="0" cy="1546225"/>
          </a:xfrm>
          <a:prstGeom prst="line">
            <a:avLst/>
          </a:prstGeom>
          <a:noFill/>
          <a:ln w="0">
            <a:solidFill>
              <a:srgbClr val="000000"/>
            </a:solidFill>
            <a:round/>
            <a:headEnd/>
            <a:tailEnd/>
          </a:ln>
        </p:spPr>
        <p:txBody>
          <a:bodyPr/>
          <a:lstStyle/>
          <a:p>
            <a:endParaRPr lang="en-US"/>
          </a:p>
        </p:txBody>
      </p:sp>
      <p:sp>
        <p:nvSpPr>
          <p:cNvPr id="166063" name="Line 164"/>
          <p:cNvSpPr>
            <a:spLocks noChangeShapeType="1"/>
          </p:cNvSpPr>
          <p:nvPr/>
        </p:nvSpPr>
        <p:spPr bwMode="auto">
          <a:xfrm>
            <a:off x="7373938" y="4405313"/>
            <a:ext cx="1539875" cy="0"/>
          </a:xfrm>
          <a:prstGeom prst="line">
            <a:avLst/>
          </a:prstGeom>
          <a:noFill/>
          <a:ln w="0">
            <a:solidFill>
              <a:srgbClr val="000000"/>
            </a:solidFill>
            <a:round/>
            <a:headEnd/>
            <a:tailEnd/>
          </a:ln>
        </p:spPr>
        <p:txBody>
          <a:bodyPr/>
          <a:lstStyle/>
          <a:p>
            <a:endParaRPr lang="en-US"/>
          </a:p>
        </p:txBody>
      </p:sp>
      <p:sp>
        <p:nvSpPr>
          <p:cNvPr id="166064" name="Line 165"/>
          <p:cNvSpPr>
            <a:spLocks noChangeShapeType="1"/>
          </p:cNvSpPr>
          <p:nvPr/>
        </p:nvSpPr>
        <p:spPr bwMode="auto">
          <a:xfrm flipV="1">
            <a:off x="7373938" y="2859088"/>
            <a:ext cx="0" cy="1546225"/>
          </a:xfrm>
          <a:prstGeom prst="line">
            <a:avLst/>
          </a:prstGeom>
          <a:noFill/>
          <a:ln w="0">
            <a:solidFill>
              <a:srgbClr val="000000"/>
            </a:solidFill>
            <a:round/>
            <a:headEnd/>
            <a:tailEnd/>
          </a:ln>
        </p:spPr>
        <p:txBody>
          <a:bodyPr/>
          <a:lstStyle/>
          <a:p>
            <a:endParaRPr lang="en-US"/>
          </a:p>
        </p:txBody>
      </p:sp>
      <p:sp>
        <p:nvSpPr>
          <p:cNvPr id="166065" name="Line 166"/>
          <p:cNvSpPr>
            <a:spLocks noChangeShapeType="1"/>
          </p:cNvSpPr>
          <p:nvPr/>
        </p:nvSpPr>
        <p:spPr bwMode="auto">
          <a:xfrm flipV="1">
            <a:off x="7599363" y="4384675"/>
            <a:ext cx="0" cy="20638"/>
          </a:xfrm>
          <a:prstGeom prst="line">
            <a:avLst/>
          </a:prstGeom>
          <a:noFill/>
          <a:ln w="0">
            <a:solidFill>
              <a:srgbClr val="000000"/>
            </a:solidFill>
            <a:round/>
            <a:headEnd/>
            <a:tailEnd/>
          </a:ln>
        </p:spPr>
        <p:txBody>
          <a:bodyPr/>
          <a:lstStyle/>
          <a:p>
            <a:endParaRPr lang="en-US"/>
          </a:p>
        </p:txBody>
      </p:sp>
      <p:sp>
        <p:nvSpPr>
          <p:cNvPr id="166066" name="Line 167"/>
          <p:cNvSpPr>
            <a:spLocks noChangeShapeType="1"/>
          </p:cNvSpPr>
          <p:nvPr/>
        </p:nvSpPr>
        <p:spPr bwMode="auto">
          <a:xfrm>
            <a:off x="7599363" y="2859088"/>
            <a:ext cx="0" cy="14287"/>
          </a:xfrm>
          <a:prstGeom prst="line">
            <a:avLst/>
          </a:prstGeom>
          <a:noFill/>
          <a:ln w="0">
            <a:solidFill>
              <a:srgbClr val="000000"/>
            </a:solidFill>
            <a:round/>
            <a:headEnd/>
            <a:tailEnd/>
          </a:ln>
        </p:spPr>
        <p:txBody>
          <a:bodyPr/>
          <a:lstStyle/>
          <a:p>
            <a:endParaRPr lang="en-US"/>
          </a:p>
        </p:txBody>
      </p:sp>
      <p:sp>
        <p:nvSpPr>
          <p:cNvPr id="166067" name="Rectangle 168"/>
          <p:cNvSpPr>
            <a:spLocks noChangeArrowheads="1"/>
          </p:cNvSpPr>
          <p:nvPr/>
        </p:nvSpPr>
        <p:spPr bwMode="auto">
          <a:xfrm>
            <a:off x="7558088"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6068" name="Line 169"/>
          <p:cNvSpPr>
            <a:spLocks noChangeShapeType="1"/>
          </p:cNvSpPr>
          <p:nvPr/>
        </p:nvSpPr>
        <p:spPr bwMode="auto">
          <a:xfrm flipV="1">
            <a:off x="7837488" y="4384675"/>
            <a:ext cx="0" cy="20638"/>
          </a:xfrm>
          <a:prstGeom prst="line">
            <a:avLst/>
          </a:prstGeom>
          <a:noFill/>
          <a:ln w="0">
            <a:solidFill>
              <a:srgbClr val="000000"/>
            </a:solidFill>
            <a:round/>
            <a:headEnd/>
            <a:tailEnd/>
          </a:ln>
        </p:spPr>
        <p:txBody>
          <a:bodyPr/>
          <a:lstStyle/>
          <a:p>
            <a:endParaRPr lang="en-US"/>
          </a:p>
        </p:txBody>
      </p:sp>
      <p:sp>
        <p:nvSpPr>
          <p:cNvPr id="166069" name="Line 170"/>
          <p:cNvSpPr>
            <a:spLocks noChangeShapeType="1"/>
          </p:cNvSpPr>
          <p:nvPr/>
        </p:nvSpPr>
        <p:spPr bwMode="auto">
          <a:xfrm>
            <a:off x="7837488" y="2859088"/>
            <a:ext cx="0" cy="14287"/>
          </a:xfrm>
          <a:prstGeom prst="line">
            <a:avLst/>
          </a:prstGeom>
          <a:noFill/>
          <a:ln w="0">
            <a:solidFill>
              <a:srgbClr val="000000"/>
            </a:solidFill>
            <a:round/>
            <a:headEnd/>
            <a:tailEnd/>
          </a:ln>
        </p:spPr>
        <p:txBody>
          <a:bodyPr/>
          <a:lstStyle/>
          <a:p>
            <a:endParaRPr lang="en-US"/>
          </a:p>
        </p:txBody>
      </p:sp>
      <p:sp>
        <p:nvSpPr>
          <p:cNvPr id="166070" name="Rectangle 171"/>
          <p:cNvSpPr>
            <a:spLocks noChangeArrowheads="1"/>
          </p:cNvSpPr>
          <p:nvPr/>
        </p:nvSpPr>
        <p:spPr bwMode="auto">
          <a:xfrm>
            <a:off x="7796213"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6071" name="Line 172"/>
          <p:cNvSpPr>
            <a:spLocks noChangeShapeType="1"/>
          </p:cNvSpPr>
          <p:nvPr/>
        </p:nvSpPr>
        <p:spPr bwMode="auto">
          <a:xfrm flipV="1">
            <a:off x="8083550" y="4384675"/>
            <a:ext cx="0" cy="20638"/>
          </a:xfrm>
          <a:prstGeom prst="line">
            <a:avLst/>
          </a:prstGeom>
          <a:noFill/>
          <a:ln w="0">
            <a:solidFill>
              <a:srgbClr val="000000"/>
            </a:solidFill>
            <a:round/>
            <a:headEnd/>
            <a:tailEnd/>
          </a:ln>
        </p:spPr>
        <p:txBody>
          <a:bodyPr/>
          <a:lstStyle/>
          <a:p>
            <a:endParaRPr lang="en-US"/>
          </a:p>
        </p:txBody>
      </p:sp>
      <p:sp>
        <p:nvSpPr>
          <p:cNvPr id="166072" name="Line 173"/>
          <p:cNvSpPr>
            <a:spLocks noChangeShapeType="1"/>
          </p:cNvSpPr>
          <p:nvPr/>
        </p:nvSpPr>
        <p:spPr bwMode="auto">
          <a:xfrm>
            <a:off x="8083550" y="2859088"/>
            <a:ext cx="0" cy="14287"/>
          </a:xfrm>
          <a:prstGeom prst="line">
            <a:avLst/>
          </a:prstGeom>
          <a:noFill/>
          <a:ln w="0">
            <a:solidFill>
              <a:srgbClr val="000000"/>
            </a:solidFill>
            <a:round/>
            <a:headEnd/>
            <a:tailEnd/>
          </a:ln>
        </p:spPr>
        <p:txBody>
          <a:bodyPr/>
          <a:lstStyle/>
          <a:p>
            <a:endParaRPr lang="en-US"/>
          </a:p>
        </p:txBody>
      </p:sp>
      <p:sp>
        <p:nvSpPr>
          <p:cNvPr id="166073" name="Rectangle 174"/>
          <p:cNvSpPr>
            <a:spLocks noChangeArrowheads="1"/>
          </p:cNvSpPr>
          <p:nvPr/>
        </p:nvSpPr>
        <p:spPr bwMode="auto">
          <a:xfrm>
            <a:off x="8042275"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30</a:t>
            </a:r>
            <a:endParaRPr lang="en-GB"/>
          </a:p>
        </p:txBody>
      </p:sp>
      <p:sp>
        <p:nvSpPr>
          <p:cNvPr id="166074" name="Line 175"/>
          <p:cNvSpPr>
            <a:spLocks noChangeShapeType="1"/>
          </p:cNvSpPr>
          <p:nvPr/>
        </p:nvSpPr>
        <p:spPr bwMode="auto">
          <a:xfrm flipV="1">
            <a:off x="8328025" y="4384675"/>
            <a:ext cx="0" cy="20638"/>
          </a:xfrm>
          <a:prstGeom prst="line">
            <a:avLst/>
          </a:prstGeom>
          <a:noFill/>
          <a:ln w="0">
            <a:solidFill>
              <a:srgbClr val="000000"/>
            </a:solidFill>
            <a:round/>
            <a:headEnd/>
            <a:tailEnd/>
          </a:ln>
        </p:spPr>
        <p:txBody>
          <a:bodyPr/>
          <a:lstStyle/>
          <a:p>
            <a:endParaRPr lang="en-US"/>
          </a:p>
        </p:txBody>
      </p:sp>
      <p:sp>
        <p:nvSpPr>
          <p:cNvPr id="166075" name="Line 176"/>
          <p:cNvSpPr>
            <a:spLocks noChangeShapeType="1"/>
          </p:cNvSpPr>
          <p:nvPr/>
        </p:nvSpPr>
        <p:spPr bwMode="auto">
          <a:xfrm>
            <a:off x="8328025" y="2859088"/>
            <a:ext cx="0" cy="14287"/>
          </a:xfrm>
          <a:prstGeom prst="line">
            <a:avLst/>
          </a:prstGeom>
          <a:noFill/>
          <a:ln w="0">
            <a:solidFill>
              <a:srgbClr val="000000"/>
            </a:solidFill>
            <a:round/>
            <a:headEnd/>
            <a:tailEnd/>
          </a:ln>
        </p:spPr>
        <p:txBody>
          <a:bodyPr/>
          <a:lstStyle/>
          <a:p>
            <a:endParaRPr lang="en-US"/>
          </a:p>
        </p:txBody>
      </p:sp>
      <p:sp>
        <p:nvSpPr>
          <p:cNvPr id="166076" name="Rectangle 177"/>
          <p:cNvSpPr>
            <a:spLocks noChangeArrowheads="1"/>
          </p:cNvSpPr>
          <p:nvPr/>
        </p:nvSpPr>
        <p:spPr bwMode="auto">
          <a:xfrm>
            <a:off x="8286750"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a:p>
        </p:txBody>
      </p:sp>
      <p:sp>
        <p:nvSpPr>
          <p:cNvPr id="166077" name="Line 178"/>
          <p:cNvSpPr>
            <a:spLocks noChangeShapeType="1"/>
          </p:cNvSpPr>
          <p:nvPr/>
        </p:nvSpPr>
        <p:spPr bwMode="auto">
          <a:xfrm flipV="1">
            <a:off x="8574088" y="4384675"/>
            <a:ext cx="0" cy="20638"/>
          </a:xfrm>
          <a:prstGeom prst="line">
            <a:avLst/>
          </a:prstGeom>
          <a:noFill/>
          <a:ln w="0">
            <a:solidFill>
              <a:srgbClr val="000000"/>
            </a:solidFill>
            <a:round/>
            <a:headEnd/>
            <a:tailEnd/>
          </a:ln>
        </p:spPr>
        <p:txBody>
          <a:bodyPr/>
          <a:lstStyle/>
          <a:p>
            <a:endParaRPr lang="en-US"/>
          </a:p>
        </p:txBody>
      </p:sp>
      <p:sp>
        <p:nvSpPr>
          <p:cNvPr id="166078" name="Line 179"/>
          <p:cNvSpPr>
            <a:spLocks noChangeShapeType="1"/>
          </p:cNvSpPr>
          <p:nvPr/>
        </p:nvSpPr>
        <p:spPr bwMode="auto">
          <a:xfrm>
            <a:off x="8574088" y="2859088"/>
            <a:ext cx="0" cy="14287"/>
          </a:xfrm>
          <a:prstGeom prst="line">
            <a:avLst/>
          </a:prstGeom>
          <a:noFill/>
          <a:ln w="0">
            <a:solidFill>
              <a:srgbClr val="000000"/>
            </a:solidFill>
            <a:round/>
            <a:headEnd/>
            <a:tailEnd/>
          </a:ln>
        </p:spPr>
        <p:txBody>
          <a:bodyPr/>
          <a:lstStyle/>
          <a:p>
            <a:endParaRPr lang="en-US"/>
          </a:p>
        </p:txBody>
      </p:sp>
      <p:sp>
        <p:nvSpPr>
          <p:cNvPr id="166079" name="Rectangle 180"/>
          <p:cNvSpPr>
            <a:spLocks noChangeArrowheads="1"/>
          </p:cNvSpPr>
          <p:nvPr/>
        </p:nvSpPr>
        <p:spPr bwMode="auto">
          <a:xfrm>
            <a:off x="8532813"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50</a:t>
            </a:r>
            <a:endParaRPr lang="en-GB"/>
          </a:p>
        </p:txBody>
      </p:sp>
      <p:sp>
        <p:nvSpPr>
          <p:cNvPr id="166080" name="Line 181"/>
          <p:cNvSpPr>
            <a:spLocks noChangeShapeType="1"/>
          </p:cNvSpPr>
          <p:nvPr/>
        </p:nvSpPr>
        <p:spPr bwMode="auto">
          <a:xfrm flipV="1">
            <a:off x="8812213" y="4384675"/>
            <a:ext cx="0" cy="20638"/>
          </a:xfrm>
          <a:prstGeom prst="line">
            <a:avLst/>
          </a:prstGeom>
          <a:noFill/>
          <a:ln w="0">
            <a:solidFill>
              <a:srgbClr val="000000"/>
            </a:solidFill>
            <a:round/>
            <a:headEnd/>
            <a:tailEnd/>
          </a:ln>
        </p:spPr>
        <p:txBody>
          <a:bodyPr/>
          <a:lstStyle/>
          <a:p>
            <a:endParaRPr lang="en-US"/>
          </a:p>
        </p:txBody>
      </p:sp>
      <p:sp>
        <p:nvSpPr>
          <p:cNvPr id="166081" name="Line 182"/>
          <p:cNvSpPr>
            <a:spLocks noChangeShapeType="1"/>
          </p:cNvSpPr>
          <p:nvPr/>
        </p:nvSpPr>
        <p:spPr bwMode="auto">
          <a:xfrm>
            <a:off x="8812213" y="2859088"/>
            <a:ext cx="0" cy="14287"/>
          </a:xfrm>
          <a:prstGeom prst="line">
            <a:avLst/>
          </a:prstGeom>
          <a:noFill/>
          <a:ln w="0">
            <a:solidFill>
              <a:srgbClr val="000000"/>
            </a:solidFill>
            <a:round/>
            <a:headEnd/>
            <a:tailEnd/>
          </a:ln>
        </p:spPr>
        <p:txBody>
          <a:bodyPr/>
          <a:lstStyle/>
          <a:p>
            <a:endParaRPr lang="en-US"/>
          </a:p>
        </p:txBody>
      </p:sp>
      <p:sp>
        <p:nvSpPr>
          <p:cNvPr id="166082" name="Rectangle 183"/>
          <p:cNvSpPr>
            <a:spLocks noChangeArrowheads="1"/>
          </p:cNvSpPr>
          <p:nvPr/>
        </p:nvSpPr>
        <p:spPr bwMode="auto">
          <a:xfrm>
            <a:off x="8770938" y="4425950"/>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a:p>
        </p:txBody>
      </p:sp>
      <p:sp>
        <p:nvSpPr>
          <p:cNvPr id="166083" name="Line 184"/>
          <p:cNvSpPr>
            <a:spLocks noChangeShapeType="1"/>
          </p:cNvSpPr>
          <p:nvPr/>
        </p:nvSpPr>
        <p:spPr bwMode="auto">
          <a:xfrm>
            <a:off x="7373938" y="4405313"/>
            <a:ext cx="20637" cy="0"/>
          </a:xfrm>
          <a:prstGeom prst="line">
            <a:avLst/>
          </a:prstGeom>
          <a:noFill/>
          <a:ln w="0">
            <a:solidFill>
              <a:srgbClr val="000000"/>
            </a:solidFill>
            <a:round/>
            <a:headEnd/>
            <a:tailEnd/>
          </a:ln>
        </p:spPr>
        <p:txBody>
          <a:bodyPr/>
          <a:lstStyle/>
          <a:p>
            <a:endParaRPr lang="en-US"/>
          </a:p>
        </p:txBody>
      </p:sp>
      <p:sp>
        <p:nvSpPr>
          <p:cNvPr id="166084" name="Line 185"/>
          <p:cNvSpPr>
            <a:spLocks noChangeShapeType="1"/>
          </p:cNvSpPr>
          <p:nvPr/>
        </p:nvSpPr>
        <p:spPr bwMode="auto">
          <a:xfrm flipH="1">
            <a:off x="8894763" y="4405313"/>
            <a:ext cx="19050" cy="0"/>
          </a:xfrm>
          <a:prstGeom prst="line">
            <a:avLst/>
          </a:prstGeom>
          <a:noFill/>
          <a:ln w="0">
            <a:solidFill>
              <a:srgbClr val="000000"/>
            </a:solidFill>
            <a:round/>
            <a:headEnd/>
            <a:tailEnd/>
          </a:ln>
        </p:spPr>
        <p:txBody>
          <a:bodyPr/>
          <a:lstStyle/>
          <a:p>
            <a:endParaRPr lang="en-US"/>
          </a:p>
        </p:txBody>
      </p:sp>
      <p:sp>
        <p:nvSpPr>
          <p:cNvPr id="166085" name="Rectangle 186"/>
          <p:cNvSpPr>
            <a:spLocks noChangeArrowheads="1"/>
          </p:cNvSpPr>
          <p:nvPr/>
        </p:nvSpPr>
        <p:spPr bwMode="auto">
          <a:xfrm>
            <a:off x="7245350" y="4351338"/>
            <a:ext cx="106363"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6086" name="Line 187"/>
          <p:cNvSpPr>
            <a:spLocks noChangeShapeType="1"/>
          </p:cNvSpPr>
          <p:nvPr/>
        </p:nvSpPr>
        <p:spPr bwMode="auto">
          <a:xfrm>
            <a:off x="7373938" y="4144963"/>
            <a:ext cx="20637" cy="0"/>
          </a:xfrm>
          <a:prstGeom prst="line">
            <a:avLst/>
          </a:prstGeom>
          <a:noFill/>
          <a:ln w="0">
            <a:solidFill>
              <a:srgbClr val="000000"/>
            </a:solidFill>
            <a:round/>
            <a:headEnd/>
            <a:tailEnd/>
          </a:ln>
        </p:spPr>
        <p:txBody>
          <a:bodyPr/>
          <a:lstStyle/>
          <a:p>
            <a:endParaRPr lang="en-US"/>
          </a:p>
        </p:txBody>
      </p:sp>
      <p:sp>
        <p:nvSpPr>
          <p:cNvPr id="166087" name="Line 188"/>
          <p:cNvSpPr>
            <a:spLocks noChangeShapeType="1"/>
          </p:cNvSpPr>
          <p:nvPr/>
        </p:nvSpPr>
        <p:spPr bwMode="auto">
          <a:xfrm flipH="1">
            <a:off x="8894763" y="4144963"/>
            <a:ext cx="19050" cy="0"/>
          </a:xfrm>
          <a:prstGeom prst="line">
            <a:avLst/>
          </a:prstGeom>
          <a:noFill/>
          <a:ln w="0">
            <a:solidFill>
              <a:srgbClr val="000000"/>
            </a:solidFill>
            <a:round/>
            <a:headEnd/>
            <a:tailEnd/>
          </a:ln>
        </p:spPr>
        <p:txBody>
          <a:bodyPr/>
          <a:lstStyle/>
          <a:p>
            <a:endParaRPr lang="en-US"/>
          </a:p>
        </p:txBody>
      </p:sp>
      <p:sp>
        <p:nvSpPr>
          <p:cNvPr id="166088" name="Rectangle 189"/>
          <p:cNvSpPr>
            <a:spLocks noChangeArrowheads="1"/>
          </p:cNvSpPr>
          <p:nvPr/>
        </p:nvSpPr>
        <p:spPr bwMode="auto">
          <a:xfrm>
            <a:off x="7285038" y="4089400"/>
            <a:ext cx="65087" cy="106363"/>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6089" name="Line 190"/>
          <p:cNvSpPr>
            <a:spLocks noChangeShapeType="1"/>
          </p:cNvSpPr>
          <p:nvPr/>
        </p:nvSpPr>
        <p:spPr bwMode="auto">
          <a:xfrm>
            <a:off x="7373938" y="3890963"/>
            <a:ext cx="20637" cy="0"/>
          </a:xfrm>
          <a:prstGeom prst="line">
            <a:avLst/>
          </a:prstGeom>
          <a:noFill/>
          <a:ln w="0">
            <a:solidFill>
              <a:srgbClr val="000000"/>
            </a:solidFill>
            <a:round/>
            <a:headEnd/>
            <a:tailEnd/>
          </a:ln>
        </p:spPr>
        <p:txBody>
          <a:bodyPr/>
          <a:lstStyle/>
          <a:p>
            <a:endParaRPr lang="en-US"/>
          </a:p>
        </p:txBody>
      </p:sp>
      <p:sp>
        <p:nvSpPr>
          <p:cNvPr id="166090" name="Line 191"/>
          <p:cNvSpPr>
            <a:spLocks noChangeShapeType="1"/>
          </p:cNvSpPr>
          <p:nvPr/>
        </p:nvSpPr>
        <p:spPr bwMode="auto">
          <a:xfrm flipH="1">
            <a:off x="8894763" y="3890963"/>
            <a:ext cx="19050" cy="0"/>
          </a:xfrm>
          <a:prstGeom prst="line">
            <a:avLst/>
          </a:prstGeom>
          <a:noFill/>
          <a:ln w="0">
            <a:solidFill>
              <a:srgbClr val="000000"/>
            </a:solidFill>
            <a:round/>
            <a:headEnd/>
            <a:tailEnd/>
          </a:ln>
        </p:spPr>
        <p:txBody>
          <a:bodyPr/>
          <a:lstStyle/>
          <a:p>
            <a:endParaRPr lang="en-US"/>
          </a:p>
        </p:txBody>
      </p:sp>
      <p:sp>
        <p:nvSpPr>
          <p:cNvPr id="166091" name="Rectangle 192"/>
          <p:cNvSpPr>
            <a:spLocks noChangeArrowheads="1"/>
          </p:cNvSpPr>
          <p:nvPr/>
        </p:nvSpPr>
        <p:spPr bwMode="auto">
          <a:xfrm>
            <a:off x="7313613" y="383540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166092" name="Line 193"/>
          <p:cNvSpPr>
            <a:spLocks noChangeShapeType="1"/>
          </p:cNvSpPr>
          <p:nvPr/>
        </p:nvSpPr>
        <p:spPr bwMode="auto">
          <a:xfrm>
            <a:off x="7373938" y="3629025"/>
            <a:ext cx="20637" cy="0"/>
          </a:xfrm>
          <a:prstGeom prst="line">
            <a:avLst/>
          </a:prstGeom>
          <a:noFill/>
          <a:ln w="0">
            <a:solidFill>
              <a:srgbClr val="000000"/>
            </a:solidFill>
            <a:round/>
            <a:headEnd/>
            <a:tailEnd/>
          </a:ln>
        </p:spPr>
        <p:txBody>
          <a:bodyPr/>
          <a:lstStyle/>
          <a:p>
            <a:endParaRPr lang="en-US"/>
          </a:p>
        </p:txBody>
      </p:sp>
      <p:sp>
        <p:nvSpPr>
          <p:cNvPr id="166093" name="Line 194"/>
          <p:cNvSpPr>
            <a:spLocks noChangeShapeType="1"/>
          </p:cNvSpPr>
          <p:nvPr/>
        </p:nvSpPr>
        <p:spPr bwMode="auto">
          <a:xfrm flipH="1">
            <a:off x="8894763" y="3629025"/>
            <a:ext cx="19050" cy="0"/>
          </a:xfrm>
          <a:prstGeom prst="line">
            <a:avLst/>
          </a:prstGeom>
          <a:noFill/>
          <a:ln w="0">
            <a:solidFill>
              <a:srgbClr val="000000"/>
            </a:solidFill>
            <a:round/>
            <a:headEnd/>
            <a:tailEnd/>
          </a:ln>
        </p:spPr>
        <p:txBody>
          <a:bodyPr/>
          <a:lstStyle/>
          <a:p>
            <a:endParaRPr lang="en-US"/>
          </a:p>
        </p:txBody>
      </p:sp>
      <p:sp>
        <p:nvSpPr>
          <p:cNvPr id="166094" name="Rectangle 195"/>
          <p:cNvSpPr>
            <a:spLocks noChangeArrowheads="1"/>
          </p:cNvSpPr>
          <p:nvPr/>
        </p:nvSpPr>
        <p:spPr bwMode="auto">
          <a:xfrm>
            <a:off x="7313613" y="3573463"/>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5</a:t>
            </a:r>
            <a:endParaRPr lang="en-GB"/>
          </a:p>
        </p:txBody>
      </p:sp>
      <p:sp>
        <p:nvSpPr>
          <p:cNvPr id="166095" name="Line 196"/>
          <p:cNvSpPr>
            <a:spLocks noChangeShapeType="1"/>
          </p:cNvSpPr>
          <p:nvPr/>
        </p:nvSpPr>
        <p:spPr bwMode="auto">
          <a:xfrm>
            <a:off x="7373938" y="3375025"/>
            <a:ext cx="20637" cy="0"/>
          </a:xfrm>
          <a:prstGeom prst="line">
            <a:avLst/>
          </a:prstGeom>
          <a:noFill/>
          <a:ln w="0">
            <a:solidFill>
              <a:srgbClr val="000000"/>
            </a:solidFill>
            <a:round/>
            <a:headEnd/>
            <a:tailEnd/>
          </a:ln>
        </p:spPr>
        <p:txBody>
          <a:bodyPr/>
          <a:lstStyle/>
          <a:p>
            <a:endParaRPr lang="en-US"/>
          </a:p>
        </p:txBody>
      </p:sp>
      <p:sp>
        <p:nvSpPr>
          <p:cNvPr id="166096" name="Line 197"/>
          <p:cNvSpPr>
            <a:spLocks noChangeShapeType="1"/>
          </p:cNvSpPr>
          <p:nvPr/>
        </p:nvSpPr>
        <p:spPr bwMode="auto">
          <a:xfrm flipH="1">
            <a:off x="8894763" y="3375025"/>
            <a:ext cx="19050" cy="0"/>
          </a:xfrm>
          <a:prstGeom prst="line">
            <a:avLst/>
          </a:prstGeom>
          <a:noFill/>
          <a:ln w="0">
            <a:solidFill>
              <a:srgbClr val="000000"/>
            </a:solidFill>
            <a:round/>
            <a:headEnd/>
            <a:tailEnd/>
          </a:ln>
        </p:spPr>
        <p:txBody>
          <a:bodyPr/>
          <a:lstStyle/>
          <a:p>
            <a:endParaRPr lang="en-US"/>
          </a:p>
        </p:txBody>
      </p:sp>
      <p:sp>
        <p:nvSpPr>
          <p:cNvPr id="166097" name="Rectangle 198"/>
          <p:cNvSpPr>
            <a:spLocks noChangeArrowheads="1"/>
          </p:cNvSpPr>
          <p:nvPr/>
        </p:nvSpPr>
        <p:spPr bwMode="auto">
          <a:xfrm>
            <a:off x="7272338" y="331946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10</a:t>
            </a:r>
            <a:endParaRPr lang="en-GB"/>
          </a:p>
        </p:txBody>
      </p:sp>
      <p:sp>
        <p:nvSpPr>
          <p:cNvPr id="166098" name="Line 199"/>
          <p:cNvSpPr>
            <a:spLocks noChangeShapeType="1"/>
          </p:cNvSpPr>
          <p:nvPr/>
        </p:nvSpPr>
        <p:spPr bwMode="auto">
          <a:xfrm>
            <a:off x="7373938" y="3113088"/>
            <a:ext cx="20637" cy="0"/>
          </a:xfrm>
          <a:prstGeom prst="line">
            <a:avLst/>
          </a:prstGeom>
          <a:noFill/>
          <a:ln w="0">
            <a:solidFill>
              <a:srgbClr val="000000"/>
            </a:solidFill>
            <a:round/>
            <a:headEnd/>
            <a:tailEnd/>
          </a:ln>
        </p:spPr>
        <p:txBody>
          <a:bodyPr/>
          <a:lstStyle/>
          <a:p>
            <a:endParaRPr lang="en-US"/>
          </a:p>
        </p:txBody>
      </p:sp>
      <p:sp>
        <p:nvSpPr>
          <p:cNvPr id="166099" name="Line 200"/>
          <p:cNvSpPr>
            <a:spLocks noChangeShapeType="1"/>
          </p:cNvSpPr>
          <p:nvPr/>
        </p:nvSpPr>
        <p:spPr bwMode="auto">
          <a:xfrm flipH="1">
            <a:off x="8894763" y="3113088"/>
            <a:ext cx="19050" cy="0"/>
          </a:xfrm>
          <a:prstGeom prst="line">
            <a:avLst/>
          </a:prstGeom>
          <a:noFill/>
          <a:ln w="0">
            <a:solidFill>
              <a:srgbClr val="000000"/>
            </a:solidFill>
            <a:round/>
            <a:headEnd/>
            <a:tailEnd/>
          </a:ln>
        </p:spPr>
        <p:txBody>
          <a:bodyPr/>
          <a:lstStyle/>
          <a:p>
            <a:endParaRPr lang="en-US"/>
          </a:p>
        </p:txBody>
      </p:sp>
      <p:sp>
        <p:nvSpPr>
          <p:cNvPr id="166100" name="Rectangle 201"/>
          <p:cNvSpPr>
            <a:spLocks noChangeArrowheads="1"/>
          </p:cNvSpPr>
          <p:nvPr/>
        </p:nvSpPr>
        <p:spPr bwMode="auto">
          <a:xfrm>
            <a:off x="7272338" y="305911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15</a:t>
            </a:r>
            <a:endParaRPr lang="en-GB"/>
          </a:p>
        </p:txBody>
      </p:sp>
      <p:sp>
        <p:nvSpPr>
          <p:cNvPr id="166101" name="Line 202"/>
          <p:cNvSpPr>
            <a:spLocks noChangeShapeType="1"/>
          </p:cNvSpPr>
          <p:nvPr/>
        </p:nvSpPr>
        <p:spPr bwMode="auto">
          <a:xfrm>
            <a:off x="7373938" y="2859088"/>
            <a:ext cx="20637" cy="0"/>
          </a:xfrm>
          <a:prstGeom prst="line">
            <a:avLst/>
          </a:prstGeom>
          <a:noFill/>
          <a:ln w="0">
            <a:solidFill>
              <a:srgbClr val="000000"/>
            </a:solidFill>
            <a:round/>
            <a:headEnd/>
            <a:tailEnd/>
          </a:ln>
        </p:spPr>
        <p:txBody>
          <a:bodyPr/>
          <a:lstStyle/>
          <a:p>
            <a:endParaRPr lang="en-US"/>
          </a:p>
        </p:txBody>
      </p:sp>
      <p:sp>
        <p:nvSpPr>
          <p:cNvPr id="166102" name="Line 203"/>
          <p:cNvSpPr>
            <a:spLocks noChangeShapeType="1"/>
          </p:cNvSpPr>
          <p:nvPr/>
        </p:nvSpPr>
        <p:spPr bwMode="auto">
          <a:xfrm flipH="1">
            <a:off x="8894763" y="2859088"/>
            <a:ext cx="19050" cy="0"/>
          </a:xfrm>
          <a:prstGeom prst="line">
            <a:avLst/>
          </a:prstGeom>
          <a:noFill/>
          <a:ln w="0">
            <a:solidFill>
              <a:srgbClr val="000000"/>
            </a:solidFill>
            <a:round/>
            <a:headEnd/>
            <a:tailEnd/>
          </a:ln>
        </p:spPr>
        <p:txBody>
          <a:bodyPr/>
          <a:lstStyle/>
          <a:p>
            <a:endParaRPr lang="en-US"/>
          </a:p>
        </p:txBody>
      </p:sp>
      <p:sp>
        <p:nvSpPr>
          <p:cNvPr id="166103" name="Rectangle 204"/>
          <p:cNvSpPr>
            <a:spLocks noChangeArrowheads="1"/>
          </p:cNvSpPr>
          <p:nvPr/>
        </p:nvSpPr>
        <p:spPr bwMode="auto">
          <a:xfrm>
            <a:off x="7272338" y="2805113"/>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a:p>
        </p:txBody>
      </p:sp>
      <p:sp>
        <p:nvSpPr>
          <p:cNvPr id="166104" name="Line 205"/>
          <p:cNvSpPr>
            <a:spLocks noChangeShapeType="1"/>
          </p:cNvSpPr>
          <p:nvPr/>
        </p:nvSpPr>
        <p:spPr bwMode="auto">
          <a:xfrm>
            <a:off x="7373938" y="2859088"/>
            <a:ext cx="1539875" cy="0"/>
          </a:xfrm>
          <a:prstGeom prst="line">
            <a:avLst/>
          </a:prstGeom>
          <a:noFill/>
          <a:ln w="0">
            <a:solidFill>
              <a:srgbClr val="000000"/>
            </a:solidFill>
            <a:round/>
            <a:headEnd/>
            <a:tailEnd/>
          </a:ln>
        </p:spPr>
        <p:txBody>
          <a:bodyPr/>
          <a:lstStyle/>
          <a:p>
            <a:endParaRPr lang="en-US"/>
          </a:p>
        </p:txBody>
      </p:sp>
      <p:sp>
        <p:nvSpPr>
          <p:cNvPr id="166105" name="Freeform 206"/>
          <p:cNvSpPr>
            <a:spLocks/>
          </p:cNvSpPr>
          <p:nvPr/>
        </p:nvSpPr>
        <p:spPr bwMode="auto">
          <a:xfrm>
            <a:off x="7373938" y="2859088"/>
            <a:ext cx="1539875" cy="1546225"/>
          </a:xfrm>
          <a:custGeom>
            <a:avLst/>
            <a:gdLst>
              <a:gd name="T0" fmla="*/ 0 w 226"/>
              <a:gd name="T1" fmla="*/ 2147483647 h 225"/>
              <a:gd name="T2" fmla="*/ 2147483647 w 226"/>
              <a:gd name="T3" fmla="*/ 2147483647 h 225"/>
              <a:gd name="T4" fmla="*/ 2147483647 w 226"/>
              <a:gd name="T5" fmla="*/ 0 h 225"/>
              <a:gd name="T6" fmla="*/ 0 60000 65536"/>
              <a:gd name="T7" fmla="*/ 0 60000 65536"/>
              <a:gd name="T8" fmla="*/ 0 60000 65536"/>
              <a:gd name="T9" fmla="*/ 0 w 226"/>
              <a:gd name="T10" fmla="*/ 0 h 225"/>
              <a:gd name="T11" fmla="*/ 226 w 226"/>
              <a:gd name="T12" fmla="*/ 225 h 225"/>
            </a:gdLst>
            <a:ahLst/>
            <a:cxnLst>
              <a:cxn ang="T6">
                <a:pos x="T0" y="T1"/>
              </a:cxn>
              <a:cxn ang="T7">
                <a:pos x="T2" y="T3"/>
              </a:cxn>
              <a:cxn ang="T8">
                <a:pos x="T4" y="T5"/>
              </a:cxn>
            </a:cxnLst>
            <a:rect l="T9" t="T10" r="T11" b="T12"/>
            <a:pathLst>
              <a:path w="226" h="225">
                <a:moveTo>
                  <a:pt x="0" y="225"/>
                </a:moveTo>
                <a:lnTo>
                  <a:pt x="226" y="225"/>
                </a:lnTo>
                <a:lnTo>
                  <a:pt x="226" y="0"/>
                </a:lnTo>
              </a:path>
            </a:pathLst>
          </a:custGeom>
          <a:noFill/>
          <a:ln w="0">
            <a:solidFill>
              <a:srgbClr val="000000"/>
            </a:solidFill>
            <a:prstDash val="solid"/>
            <a:round/>
            <a:headEnd/>
            <a:tailEnd/>
          </a:ln>
        </p:spPr>
        <p:txBody>
          <a:bodyPr/>
          <a:lstStyle/>
          <a:p>
            <a:endParaRPr lang="en-US"/>
          </a:p>
        </p:txBody>
      </p:sp>
      <p:sp>
        <p:nvSpPr>
          <p:cNvPr id="166106" name="Line 207"/>
          <p:cNvSpPr>
            <a:spLocks noChangeShapeType="1"/>
          </p:cNvSpPr>
          <p:nvPr/>
        </p:nvSpPr>
        <p:spPr bwMode="auto">
          <a:xfrm flipV="1">
            <a:off x="7373938" y="2859088"/>
            <a:ext cx="0" cy="1546225"/>
          </a:xfrm>
          <a:prstGeom prst="line">
            <a:avLst/>
          </a:prstGeom>
          <a:noFill/>
          <a:ln w="0">
            <a:solidFill>
              <a:srgbClr val="000000"/>
            </a:solidFill>
            <a:round/>
            <a:headEnd/>
            <a:tailEnd/>
          </a:ln>
        </p:spPr>
        <p:txBody>
          <a:bodyPr/>
          <a:lstStyle/>
          <a:p>
            <a:endParaRPr lang="en-US"/>
          </a:p>
        </p:txBody>
      </p:sp>
      <p:sp>
        <p:nvSpPr>
          <p:cNvPr id="166107" name="Freeform 208"/>
          <p:cNvSpPr>
            <a:spLocks/>
          </p:cNvSpPr>
          <p:nvPr/>
        </p:nvSpPr>
        <p:spPr bwMode="auto">
          <a:xfrm>
            <a:off x="7373938" y="3059113"/>
            <a:ext cx="1539875" cy="803275"/>
          </a:xfrm>
          <a:custGeom>
            <a:avLst/>
            <a:gdLst>
              <a:gd name="T0" fmla="*/ 42843452 w 970"/>
              <a:gd name="T1" fmla="*/ 1255037907 h 506"/>
              <a:gd name="T2" fmla="*/ 118448157 w 970"/>
              <a:gd name="T3" fmla="*/ 1156752630 h 506"/>
              <a:gd name="T4" fmla="*/ 194052826 w 970"/>
              <a:gd name="T5" fmla="*/ 960180490 h 506"/>
              <a:gd name="T6" fmla="*/ 272176906 w 970"/>
              <a:gd name="T7" fmla="*/ 655240665 h 506"/>
              <a:gd name="T8" fmla="*/ 357862197 w 970"/>
              <a:gd name="T9" fmla="*/ 360383150 h 506"/>
              <a:gd name="T10" fmla="*/ 433466964 w 970"/>
              <a:gd name="T11" fmla="*/ 163810960 h 506"/>
              <a:gd name="T12" fmla="*/ 509071633 w 970"/>
              <a:gd name="T13" fmla="*/ 65524071 h 506"/>
              <a:gd name="T14" fmla="*/ 584676301 w 970"/>
              <a:gd name="T15" fmla="*/ 32762829 h 506"/>
              <a:gd name="T16" fmla="*/ 660280970 w 970"/>
              <a:gd name="T17" fmla="*/ 10080626 h 506"/>
              <a:gd name="T18" fmla="*/ 735885638 w 970"/>
              <a:gd name="T19" fmla="*/ 10080626 h 506"/>
              <a:gd name="T20" fmla="*/ 821570929 w 970"/>
              <a:gd name="T21" fmla="*/ 10080626 h 506"/>
              <a:gd name="T22" fmla="*/ 899696745 w 970"/>
              <a:gd name="T23" fmla="*/ 10080626 h 506"/>
              <a:gd name="T24" fmla="*/ 975301414 w 970"/>
              <a:gd name="T25" fmla="*/ 10080626 h 506"/>
              <a:gd name="T26" fmla="*/ 1050906082 w 970"/>
              <a:gd name="T27" fmla="*/ 10080626 h 506"/>
              <a:gd name="T28" fmla="*/ 1126510751 w 970"/>
              <a:gd name="T29" fmla="*/ 10080626 h 506"/>
              <a:gd name="T30" fmla="*/ 1202115419 w 970"/>
              <a:gd name="T31" fmla="*/ 10080626 h 506"/>
              <a:gd name="T32" fmla="*/ 1277718500 w 970"/>
              <a:gd name="T33" fmla="*/ 0 h 506"/>
              <a:gd name="T34" fmla="*/ 1363405379 w 970"/>
              <a:gd name="T35" fmla="*/ 10080626 h 506"/>
              <a:gd name="T36" fmla="*/ 1439010047 w 970"/>
              <a:gd name="T37" fmla="*/ 0 h 506"/>
              <a:gd name="T38" fmla="*/ 1514614716 w 970"/>
              <a:gd name="T39" fmla="*/ 10080626 h 506"/>
              <a:gd name="T40" fmla="*/ 1590219384 w 970"/>
              <a:gd name="T41" fmla="*/ 0 h 506"/>
              <a:gd name="T42" fmla="*/ 1665824449 w 970"/>
              <a:gd name="T43" fmla="*/ 10080626 h 506"/>
              <a:gd name="T44" fmla="*/ 1741429118 w 970"/>
              <a:gd name="T45" fmla="*/ 10080626 h 506"/>
              <a:gd name="T46" fmla="*/ 1817033786 w 970"/>
              <a:gd name="T47" fmla="*/ 10080626 h 506"/>
              <a:gd name="T48" fmla="*/ 1905238439 w 970"/>
              <a:gd name="T49" fmla="*/ 10080626 h 506"/>
              <a:gd name="T50" fmla="*/ 1980843108 w 970"/>
              <a:gd name="T51" fmla="*/ 10080626 h 506"/>
              <a:gd name="T52" fmla="*/ 2056447776 w 970"/>
              <a:gd name="T53" fmla="*/ 0 h 506"/>
              <a:gd name="T54" fmla="*/ 2132052445 w 970"/>
              <a:gd name="T55" fmla="*/ 0 h 506"/>
              <a:gd name="T56" fmla="*/ 2147483647 w 970"/>
              <a:gd name="T57" fmla="*/ 0 h 506"/>
              <a:gd name="T58" fmla="*/ 2147483647 w 970"/>
              <a:gd name="T59" fmla="*/ 0 h 506"/>
              <a:gd name="T60" fmla="*/ 2147483647 w 970"/>
              <a:gd name="T61" fmla="*/ 0 h 506"/>
              <a:gd name="T62" fmla="*/ 2147483647 w 970"/>
              <a:gd name="T63" fmla="*/ 0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06"/>
              <a:gd name="T98" fmla="*/ 970 w 97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06">
                <a:moveTo>
                  <a:pt x="0" y="506"/>
                </a:moveTo>
                <a:lnTo>
                  <a:pt x="17" y="498"/>
                </a:lnTo>
                <a:lnTo>
                  <a:pt x="35" y="480"/>
                </a:lnTo>
                <a:lnTo>
                  <a:pt x="47" y="459"/>
                </a:lnTo>
                <a:lnTo>
                  <a:pt x="65" y="428"/>
                </a:lnTo>
                <a:lnTo>
                  <a:pt x="77" y="381"/>
                </a:lnTo>
                <a:lnTo>
                  <a:pt x="95" y="324"/>
                </a:lnTo>
                <a:lnTo>
                  <a:pt x="108" y="260"/>
                </a:lnTo>
                <a:lnTo>
                  <a:pt x="125" y="199"/>
                </a:lnTo>
                <a:lnTo>
                  <a:pt x="142" y="143"/>
                </a:lnTo>
                <a:lnTo>
                  <a:pt x="155" y="95"/>
                </a:lnTo>
                <a:lnTo>
                  <a:pt x="172" y="65"/>
                </a:lnTo>
                <a:lnTo>
                  <a:pt x="185" y="43"/>
                </a:lnTo>
                <a:lnTo>
                  <a:pt x="202" y="26"/>
                </a:lnTo>
                <a:lnTo>
                  <a:pt x="215" y="17"/>
                </a:lnTo>
                <a:lnTo>
                  <a:pt x="232" y="13"/>
                </a:lnTo>
                <a:lnTo>
                  <a:pt x="249" y="8"/>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4"/>
                </a:lnTo>
                <a:lnTo>
                  <a:pt x="464" y="4"/>
                </a:lnTo>
                <a:lnTo>
                  <a:pt x="477" y="4"/>
                </a:lnTo>
                <a:lnTo>
                  <a:pt x="494" y="0"/>
                </a:lnTo>
                <a:lnTo>
                  <a:pt x="507" y="0"/>
                </a:lnTo>
                <a:lnTo>
                  <a:pt x="524" y="4"/>
                </a:lnTo>
                <a:lnTo>
                  <a:pt x="541" y="4"/>
                </a:lnTo>
                <a:lnTo>
                  <a:pt x="554" y="0"/>
                </a:lnTo>
                <a:lnTo>
                  <a:pt x="571" y="0"/>
                </a:lnTo>
                <a:lnTo>
                  <a:pt x="584" y="0"/>
                </a:lnTo>
                <a:lnTo>
                  <a:pt x="601" y="4"/>
                </a:lnTo>
                <a:lnTo>
                  <a:pt x="614" y="0"/>
                </a:lnTo>
                <a:lnTo>
                  <a:pt x="631" y="0"/>
                </a:lnTo>
                <a:lnTo>
                  <a:pt x="648" y="0"/>
                </a:lnTo>
                <a:lnTo>
                  <a:pt x="661" y="4"/>
                </a:lnTo>
                <a:lnTo>
                  <a:pt x="679" y="4"/>
                </a:lnTo>
                <a:lnTo>
                  <a:pt x="691" y="4"/>
                </a:lnTo>
                <a:lnTo>
                  <a:pt x="709" y="4"/>
                </a:lnTo>
                <a:lnTo>
                  <a:pt x="721" y="4"/>
                </a:lnTo>
                <a:lnTo>
                  <a:pt x="739" y="4"/>
                </a:lnTo>
                <a:lnTo>
                  <a:pt x="756" y="4"/>
                </a:lnTo>
                <a:lnTo>
                  <a:pt x="769" y="0"/>
                </a:lnTo>
                <a:lnTo>
                  <a:pt x="786" y="4"/>
                </a:lnTo>
                <a:lnTo>
                  <a:pt x="799" y="4"/>
                </a:lnTo>
                <a:lnTo>
                  <a:pt x="816" y="0"/>
                </a:lnTo>
                <a:lnTo>
                  <a:pt x="829" y="0"/>
                </a:lnTo>
                <a:lnTo>
                  <a:pt x="846" y="0"/>
                </a:lnTo>
                <a:lnTo>
                  <a:pt x="863" y="0"/>
                </a:lnTo>
                <a:lnTo>
                  <a:pt x="876" y="0"/>
                </a:lnTo>
                <a:lnTo>
                  <a:pt x="893" y="0"/>
                </a:lnTo>
                <a:lnTo>
                  <a:pt x="906" y="0"/>
                </a:lnTo>
                <a:lnTo>
                  <a:pt x="923" y="0"/>
                </a:lnTo>
                <a:lnTo>
                  <a:pt x="936" y="0"/>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08" name="Freeform 209"/>
          <p:cNvSpPr>
            <a:spLocks/>
          </p:cNvSpPr>
          <p:nvPr/>
        </p:nvSpPr>
        <p:spPr bwMode="auto">
          <a:xfrm>
            <a:off x="7373938" y="3746500"/>
            <a:ext cx="1539875" cy="136525"/>
          </a:xfrm>
          <a:custGeom>
            <a:avLst/>
            <a:gdLst>
              <a:gd name="T0" fmla="*/ 42843452 w 970"/>
              <a:gd name="T1" fmla="*/ 216733460 h 86"/>
              <a:gd name="T2" fmla="*/ 118448157 w 970"/>
              <a:gd name="T3" fmla="*/ 196572167 h 86"/>
              <a:gd name="T4" fmla="*/ 194052826 w 970"/>
              <a:gd name="T5" fmla="*/ 163810941 h 86"/>
              <a:gd name="T6" fmla="*/ 272176906 w 970"/>
              <a:gd name="T7" fmla="*/ 118446558 h 86"/>
              <a:gd name="T8" fmla="*/ 357862197 w 970"/>
              <a:gd name="T9" fmla="*/ 65524064 h 86"/>
              <a:gd name="T10" fmla="*/ 433466964 w 970"/>
              <a:gd name="T11" fmla="*/ 32761238 h 86"/>
              <a:gd name="T12" fmla="*/ 509071633 w 970"/>
              <a:gd name="T13" fmla="*/ 10080625 h 86"/>
              <a:gd name="T14" fmla="*/ 584676301 w 970"/>
              <a:gd name="T15" fmla="*/ 10080625 h 86"/>
              <a:gd name="T16" fmla="*/ 660280970 w 970"/>
              <a:gd name="T17" fmla="*/ 10080625 h 86"/>
              <a:gd name="T18" fmla="*/ 735885638 w 970"/>
              <a:gd name="T19" fmla="*/ 10080625 h 86"/>
              <a:gd name="T20" fmla="*/ 821570929 w 970"/>
              <a:gd name="T21" fmla="*/ 10080625 h 86"/>
              <a:gd name="T22" fmla="*/ 899696745 w 970"/>
              <a:gd name="T23" fmla="*/ 10080625 h 86"/>
              <a:gd name="T24" fmla="*/ 975301414 w 970"/>
              <a:gd name="T25" fmla="*/ 10080625 h 86"/>
              <a:gd name="T26" fmla="*/ 1050906082 w 970"/>
              <a:gd name="T27" fmla="*/ 10080625 h 86"/>
              <a:gd name="T28" fmla="*/ 1126510751 w 970"/>
              <a:gd name="T29" fmla="*/ 0 h 86"/>
              <a:gd name="T30" fmla="*/ 1202115419 w 970"/>
              <a:gd name="T31" fmla="*/ 0 h 86"/>
              <a:gd name="T32" fmla="*/ 1277718500 w 970"/>
              <a:gd name="T33" fmla="*/ 10080625 h 86"/>
              <a:gd name="T34" fmla="*/ 1363405379 w 970"/>
              <a:gd name="T35" fmla="*/ 10080625 h 86"/>
              <a:gd name="T36" fmla="*/ 1439010047 w 970"/>
              <a:gd name="T37" fmla="*/ 10080625 h 86"/>
              <a:gd name="T38" fmla="*/ 1514614716 w 970"/>
              <a:gd name="T39" fmla="*/ 0 h 86"/>
              <a:gd name="T40" fmla="*/ 1590219384 w 970"/>
              <a:gd name="T41" fmla="*/ 0 h 86"/>
              <a:gd name="T42" fmla="*/ 1665824449 w 970"/>
              <a:gd name="T43" fmla="*/ 0 h 86"/>
              <a:gd name="T44" fmla="*/ 1741429118 w 970"/>
              <a:gd name="T45" fmla="*/ 10080625 h 86"/>
              <a:gd name="T46" fmla="*/ 1817033786 w 970"/>
              <a:gd name="T47" fmla="*/ 0 h 86"/>
              <a:gd name="T48" fmla="*/ 1905238439 w 970"/>
              <a:gd name="T49" fmla="*/ 10080625 h 86"/>
              <a:gd name="T50" fmla="*/ 1980843108 w 970"/>
              <a:gd name="T51" fmla="*/ 0 h 86"/>
              <a:gd name="T52" fmla="*/ 2056447776 w 970"/>
              <a:gd name="T53" fmla="*/ 0 h 86"/>
              <a:gd name="T54" fmla="*/ 2132052445 w 970"/>
              <a:gd name="T55" fmla="*/ 10080625 h 86"/>
              <a:gd name="T56" fmla="*/ 2147483647 w 970"/>
              <a:gd name="T57" fmla="*/ 10080625 h 86"/>
              <a:gd name="T58" fmla="*/ 2147483647 w 970"/>
              <a:gd name="T59" fmla="*/ 0 h 86"/>
              <a:gd name="T60" fmla="*/ 2147483647 w 970"/>
              <a:gd name="T61" fmla="*/ 10080625 h 86"/>
              <a:gd name="T62" fmla="*/ 2147483647 w 970"/>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86"/>
              <a:gd name="T98" fmla="*/ 970 w 970"/>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86">
                <a:moveTo>
                  <a:pt x="0" y="86"/>
                </a:moveTo>
                <a:lnTo>
                  <a:pt x="17" y="86"/>
                </a:lnTo>
                <a:lnTo>
                  <a:pt x="35" y="82"/>
                </a:lnTo>
                <a:lnTo>
                  <a:pt x="47" y="78"/>
                </a:lnTo>
                <a:lnTo>
                  <a:pt x="65" y="73"/>
                </a:lnTo>
                <a:lnTo>
                  <a:pt x="77" y="65"/>
                </a:lnTo>
                <a:lnTo>
                  <a:pt x="95" y="56"/>
                </a:lnTo>
                <a:lnTo>
                  <a:pt x="108" y="47"/>
                </a:lnTo>
                <a:lnTo>
                  <a:pt x="125" y="34"/>
                </a:lnTo>
                <a:lnTo>
                  <a:pt x="142" y="26"/>
                </a:lnTo>
                <a:lnTo>
                  <a:pt x="155" y="17"/>
                </a:lnTo>
                <a:lnTo>
                  <a:pt x="172" y="13"/>
                </a:lnTo>
                <a:lnTo>
                  <a:pt x="185" y="8"/>
                </a:lnTo>
                <a:lnTo>
                  <a:pt x="202" y="4"/>
                </a:lnTo>
                <a:lnTo>
                  <a:pt x="215" y="4"/>
                </a:lnTo>
                <a:lnTo>
                  <a:pt x="232" y="4"/>
                </a:lnTo>
                <a:lnTo>
                  <a:pt x="249" y="4"/>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0"/>
                </a:lnTo>
                <a:lnTo>
                  <a:pt x="464" y="0"/>
                </a:lnTo>
                <a:lnTo>
                  <a:pt x="477" y="0"/>
                </a:lnTo>
                <a:lnTo>
                  <a:pt x="494" y="0"/>
                </a:lnTo>
                <a:lnTo>
                  <a:pt x="507" y="4"/>
                </a:lnTo>
                <a:lnTo>
                  <a:pt x="524" y="4"/>
                </a:lnTo>
                <a:lnTo>
                  <a:pt x="541" y="4"/>
                </a:lnTo>
                <a:lnTo>
                  <a:pt x="554" y="4"/>
                </a:lnTo>
                <a:lnTo>
                  <a:pt x="571" y="4"/>
                </a:lnTo>
                <a:lnTo>
                  <a:pt x="584" y="0"/>
                </a:lnTo>
                <a:lnTo>
                  <a:pt x="601" y="0"/>
                </a:lnTo>
                <a:lnTo>
                  <a:pt x="614" y="0"/>
                </a:lnTo>
                <a:lnTo>
                  <a:pt x="631" y="0"/>
                </a:lnTo>
                <a:lnTo>
                  <a:pt x="648" y="0"/>
                </a:lnTo>
                <a:lnTo>
                  <a:pt x="661" y="0"/>
                </a:lnTo>
                <a:lnTo>
                  <a:pt x="679" y="4"/>
                </a:lnTo>
                <a:lnTo>
                  <a:pt x="691" y="4"/>
                </a:lnTo>
                <a:lnTo>
                  <a:pt x="709" y="4"/>
                </a:lnTo>
                <a:lnTo>
                  <a:pt x="721" y="0"/>
                </a:lnTo>
                <a:lnTo>
                  <a:pt x="739" y="0"/>
                </a:lnTo>
                <a:lnTo>
                  <a:pt x="756" y="4"/>
                </a:lnTo>
                <a:lnTo>
                  <a:pt x="769" y="4"/>
                </a:lnTo>
                <a:lnTo>
                  <a:pt x="786" y="0"/>
                </a:lnTo>
                <a:lnTo>
                  <a:pt x="799" y="0"/>
                </a:lnTo>
                <a:lnTo>
                  <a:pt x="816" y="0"/>
                </a:lnTo>
                <a:lnTo>
                  <a:pt x="829" y="0"/>
                </a:lnTo>
                <a:lnTo>
                  <a:pt x="846" y="4"/>
                </a:lnTo>
                <a:lnTo>
                  <a:pt x="863" y="4"/>
                </a:lnTo>
                <a:lnTo>
                  <a:pt x="876" y="4"/>
                </a:lnTo>
                <a:lnTo>
                  <a:pt x="893" y="4"/>
                </a:lnTo>
                <a:lnTo>
                  <a:pt x="906" y="0"/>
                </a:lnTo>
                <a:lnTo>
                  <a:pt x="923" y="4"/>
                </a:lnTo>
                <a:lnTo>
                  <a:pt x="936" y="4"/>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09" name="Freeform 210"/>
          <p:cNvSpPr>
            <a:spLocks/>
          </p:cNvSpPr>
          <p:nvPr/>
        </p:nvSpPr>
        <p:spPr bwMode="auto">
          <a:xfrm>
            <a:off x="7373938" y="2997200"/>
            <a:ext cx="1539875" cy="893763"/>
          </a:xfrm>
          <a:custGeom>
            <a:avLst/>
            <a:gdLst>
              <a:gd name="T0" fmla="*/ 42843452 w 970"/>
              <a:gd name="T1" fmla="*/ 1406247761 h 563"/>
              <a:gd name="T2" fmla="*/ 118448157 w 970"/>
              <a:gd name="T3" fmla="*/ 1396167135 h 563"/>
              <a:gd name="T4" fmla="*/ 194052826 w 970"/>
              <a:gd name="T5" fmla="*/ 1330643064 h 563"/>
              <a:gd name="T6" fmla="*/ 272176906 w 970"/>
              <a:gd name="T7" fmla="*/ 1242438378 h 563"/>
              <a:gd name="T8" fmla="*/ 357862197 w 970"/>
              <a:gd name="T9" fmla="*/ 1156753055 h 563"/>
              <a:gd name="T10" fmla="*/ 433466964 w 970"/>
              <a:gd name="T11" fmla="*/ 1068546781 h 563"/>
              <a:gd name="T12" fmla="*/ 509071633 w 970"/>
              <a:gd name="T13" fmla="*/ 1013103337 h 563"/>
              <a:gd name="T14" fmla="*/ 584676301 w 970"/>
              <a:gd name="T15" fmla="*/ 1003022711 h 563"/>
              <a:gd name="T16" fmla="*/ 660280970 w 970"/>
              <a:gd name="T17" fmla="*/ 1078627408 h 563"/>
              <a:gd name="T18" fmla="*/ 735885638 w 970"/>
              <a:gd name="T19" fmla="*/ 1199594923 h 563"/>
              <a:gd name="T20" fmla="*/ 821570929 w 970"/>
              <a:gd name="T21" fmla="*/ 1209675549 h 563"/>
              <a:gd name="T22" fmla="*/ 899696745 w 970"/>
              <a:gd name="T23" fmla="*/ 698084361 h 563"/>
              <a:gd name="T24" fmla="*/ 975301414 w 970"/>
              <a:gd name="T25" fmla="*/ 42843468 h 563"/>
              <a:gd name="T26" fmla="*/ 1050906082 w 970"/>
              <a:gd name="T27" fmla="*/ 282257635 h 563"/>
              <a:gd name="T28" fmla="*/ 1126510751 w 970"/>
              <a:gd name="T29" fmla="*/ 75604722 h 563"/>
              <a:gd name="T30" fmla="*/ 1202115419 w 970"/>
              <a:gd name="T31" fmla="*/ 249496393 h 563"/>
              <a:gd name="T32" fmla="*/ 1277718500 w 970"/>
              <a:gd name="T33" fmla="*/ 370463908 h 563"/>
              <a:gd name="T34" fmla="*/ 1363405379 w 970"/>
              <a:gd name="T35" fmla="*/ 534273391 h 563"/>
              <a:gd name="T36" fmla="*/ 1439010047 w 970"/>
              <a:gd name="T37" fmla="*/ 698084361 h 563"/>
              <a:gd name="T38" fmla="*/ 1514614716 w 970"/>
              <a:gd name="T39" fmla="*/ 665321532 h 563"/>
              <a:gd name="T40" fmla="*/ 1590219384 w 970"/>
              <a:gd name="T41" fmla="*/ 229335141 h 563"/>
              <a:gd name="T42" fmla="*/ 1665824449 w 970"/>
              <a:gd name="T43" fmla="*/ 108367576 h 563"/>
              <a:gd name="T44" fmla="*/ 1741429118 w 970"/>
              <a:gd name="T45" fmla="*/ 163811020 h 563"/>
              <a:gd name="T46" fmla="*/ 1817033786 w 970"/>
              <a:gd name="T47" fmla="*/ 65524096 h 563"/>
              <a:gd name="T48" fmla="*/ 1905238439 w 970"/>
              <a:gd name="T49" fmla="*/ 131048191 h 563"/>
              <a:gd name="T50" fmla="*/ 1980843108 w 970"/>
              <a:gd name="T51" fmla="*/ 183972273 h 563"/>
              <a:gd name="T52" fmla="*/ 2056447776 w 970"/>
              <a:gd name="T53" fmla="*/ 206652888 h 563"/>
              <a:gd name="T54" fmla="*/ 2132052445 w 970"/>
              <a:gd name="T55" fmla="*/ 118448202 h 563"/>
              <a:gd name="T56" fmla="*/ 2147483647 w 970"/>
              <a:gd name="T57" fmla="*/ 52924106 h 563"/>
              <a:gd name="T58" fmla="*/ 2147483647 w 970"/>
              <a:gd name="T59" fmla="*/ 118448202 h 563"/>
              <a:gd name="T60" fmla="*/ 2147483647 w 970"/>
              <a:gd name="T61" fmla="*/ 151209444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FF0000"/>
            </a:solidFill>
            <a:prstDash val="sysDot"/>
            <a:round/>
            <a:headEnd/>
            <a:tailEnd/>
          </a:ln>
        </p:spPr>
        <p:txBody>
          <a:bodyPr/>
          <a:lstStyle/>
          <a:p>
            <a:endParaRPr lang="en-US"/>
          </a:p>
        </p:txBody>
      </p:sp>
      <p:sp>
        <p:nvSpPr>
          <p:cNvPr id="166110" name="Freeform 211"/>
          <p:cNvSpPr>
            <a:spLocks/>
          </p:cNvSpPr>
          <p:nvPr/>
        </p:nvSpPr>
        <p:spPr bwMode="auto">
          <a:xfrm>
            <a:off x="7373938" y="3663950"/>
            <a:ext cx="1539875" cy="549275"/>
          </a:xfrm>
          <a:custGeom>
            <a:avLst/>
            <a:gdLst>
              <a:gd name="T0" fmla="*/ 42843452 w 970"/>
              <a:gd name="T1" fmla="*/ 347781539 h 346"/>
              <a:gd name="T2" fmla="*/ 118448157 w 970"/>
              <a:gd name="T3" fmla="*/ 347781539 h 346"/>
              <a:gd name="T4" fmla="*/ 194052826 w 970"/>
              <a:gd name="T5" fmla="*/ 360383110 h 346"/>
              <a:gd name="T6" fmla="*/ 272176906 w 970"/>
              <a:gd name="T7" fmla="*/ 315018726 h 346"/>
              <a:gd name="T8" fmla="*/ 357862197 w 970"/>
              <a:gd name="T9" fmla="*/ 229333443 h 346"/>
              <a:gd name="T10" fmla="*/ 433466964 w 970"/>
              <a:gd name="T11" fmla="*/ 131048128 h 346"/>
              <a:gd name="T12" fmla="*/ 509071633 w 970"/>
              <a:gd name="T13" fmla="*/ 32761238 h 346"/>
              <a:gd name="T14" fmla="*/ 584676301 w 970"/>
              <a:gd name="T15" fmla="*/ 0 h 346"/>
              <a:gd name="T16" fmla="*/ 660280970 w 970"/>
              <a:gd name="T17" fmla="*/ 32761238 h 346"/>
              <a:gd name="T18" fmla="*/ 735885638 w 970"/>
              <a:gd name="T19" fmla="*/ 141128750 h 346"/>
              <a:gd name="T20" fmla="*/ 821570929 w 970"/>
              <a:gd name="T21" fmla="*/ 360383110 h 346"/>
              <a:gd name="T22" fmla="*/ 899696745 w 970"/>
              <a:gd name="T23" fmla="*/ 688003406 h 346"/>
              <a:gd name="T24" fmla="*/ 975301414 w 970"/>
              <a:gd name="T25" fmla="*/ 871974152 h 346"/>
              <a:gd name="T26" fmla="*/ 1050906082 w 970"/>
              <a:gd name="T27" fmla="*/ 85685307 h 346"/>
              <a:gd name="T28" fmla="*/ 1126510751 w 970"/>
              <a:gd name="T29" fmla="*/ 183972185 h 346"/>
              <a:gd name="T30" fmla="*/ 1202115419 w 970"/>
              <a:gd name="T31" fmla="*/ 131048128 h 346"/>
              <a:gd name="T32" fmla="*/ 1277718500 w 970"/>
              <a:gd name="T33" fmla="*/ 141128750 h 346"/>
              <a:gd name="T34" fmla="*/ 1363405379 w 970"/>
              <a:gd name="T35" fmla="*/ 151209371 h 346"/>
              <a:gd name="T36" fmla="*/ 1439010047 w 970"/>
              <a:gd name="T37" fmla="*/ 131048128 h 346"/>
              <a:gd name="T38" fmla="*/ 1514614716 w 970"/>
              <a:gd name="T39" fmla="*/ 163810942 h 346"/>
              <a:gd name="T40" fmla="*/ 1590219384 w 970"/>
              <a:gd name="T41" fmla="*/ 196572168 h 346"/>
              <a:gd name="T42" fmla="*/ 1665824449 w 970"/>
              <a:gd name="T43" fmla="*/ 229333443 h 346"/>
              <a:gd name="T44" fmla="*/ 1741429118 w 970"/>
              <a:gd name="T45" fmla="*/ 141128750 h 346"/>
              <a:gd name="T46" fmla="*/ 1817033786 w 970"/>
              <a:gd name="T47" fmla="*/ 163810942 h 346"/>
              <a:gd name="T48" fmla="*/ 1905238439 w 970"/>
              <a:gd name="T49" fmla="*/ 141128750 h 346"/>
              <a:gd name="T50" fmla="*/ 1980843108 w 970"/>
              <a:gd name="T51" fmla="*/ 131048128 h 346"/>
              <a:gd name="T52" fmla="*/ 2056447776 w 970"/>
              <a:gd name="T53" fmla="*/ 151209371 h 346"/>
              <a:gd name="T54" fmla="*/ 2132052445 w 970"/>
              <a:gd name="T55" fmla="*/ 151209371 h 346"/>
              <a:gd name="T56" fmla="*/ 2147483647 w 970"/>
              <a:gd name="T57" fmla="*/ 131048128 h 346"/>
              <a:gd name="T58" fmla="*/ 2147483647 w 970"/>
              <a:gd name="T59" fmla="*/ 108367524 h 346"/>
              <a:gd name="T60" fmla="*/ 2147483647 w 970"/>
              <a:gd name="T61" fmla="*/ 98286878 h 346"/>
              <a:gd name="T62" fmla="*/ 2147483647 w 970"/>
              <a:gd name="T63" fmla="*/ 108367524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FF0000"/>
            </a:solidFill>
            <a:prstDash val="sysDot"/>
            <a:round/>
            <a:headEnd/>
            <a:tailEnd/>
          </a:ln>
        </p:spPr>
        <p:txBody>
          <a:bodyPr/>
          <a:lstStyle/>
          <a:p>
            <a:endParaRPr lang="en-US"/>
          </a:p>
        </p:txBody>
      </p:sp>
      <p:sp>
        <p:nvSpPr>
          <p:cNvPr id="166111" name="Freeform 212"/>
          <p:cNvSpPr>
            <a:spLocks/>
          </p:cNvSpPr>
          <p:nvPr/>
        </p:nvSpPr>
        <p:spPr bwMode="auto">
          <a:xfrm>
            <a:off x="7373938" y="2997200"/>
            <a:ext cx="1539875" cy="893763"/>
          </a:xfrm>
          <a:custGeom>
            <a:avLst/>
            <a:gdLst>
              <a:gd name="T0" fmla="*/ 42843452 w 970"/>
              <a:gd name="T1" fmla="*/ 1406247761 h 563"/>
              <a:gd name="T2" fmla="*/ 118448157 w 970"/>
              <a:gd name="T3" fmla="*/ 1396167135 h 563"/>
              <a:gd name="T4" fmla="*/ 194052826 w 970"/>
              <a:gd name="T5" fmla="*/ 1330643064 h 563"/>
              <a:gd name="T6" fmla="*/ 272176906 w 970"/>
              <a:gd name="T7" fmla="*/ 1242438378 h 563"/>
              <a:gd name="T8" fmla="*/ 357862197 w 970"/>
              <a:gd name="T9" fmla="*/ 1156753055 h 563"/>
              <a:gd name="T10" fmla="*/ 433466964 w 970"/>
              <a:gd name="T11" fmla="*/ 1068546781 h 563"/>
              <a:gd name="T12" fmla="*/ 509071633 w 970"/>
              <a:gd name="T13" fmla="*/ 1013103337 h 563"/>
              <a:gd name="T14" fmla="*/ 584676301 w 970"/>
              <a:gd name="T15" fmla="*/ 1003022711 h 563"/>
              <a:gd name="T16" fmla="*/ 660280970 w 970"/>
              <a:gd name="T17" fmla="*/ 1078627408 h 563"/>
              <a:gd name="T18" fmla="*/ 735885638 w 970"/>
              <a:gd name="T19" fmla="*/ 1199594923 h 563"/>
              <a:gd name="T20" fmla="*/ 821570929 w 970"/>
              <a:gd name="T21" fmla="*/ 1209675549 h 563"/>
              <a:gd name="T22" fmla="*/ 899696745 w 970"/>
              <a:gd name="T23" fmla="*/ 698084361 h 563"/>
              <a:gd name="T24" fmla="*/ 975301414 w 970"/>
              <a:gd name="T25" fmla="*/ 42843468 h 563"/>
              <a:gd name="T26" fmla="*/ 1050906082 w 970"/>
              <a:gd name="T27" fmla="*/ 282257635 h 563"/>
              <a:gd name="T28" fmla="*/ 1126510751 w 970"/>
              <a:gd name="T29" fmla="*/ 75604722 h 563"/>
              <a:gd name="T30" fmla="*/ 1202115419 w 970"/>
              <a:gd name="T31" fmla="*/ 249496393 h 563"/>
              <a:gd name="T32" fmla="*/ 1277718500 w 970"/>
              <a:gd name="T33" fmla="*/ 370463908 h 563"/>
              <a:gd name="T34" fmla="*/ 1363405379 w 970"/>
              <a:gd name="T35" fmla="*/ 534273391 h 563"/>
              <a:gd name="T36" fmla="*/ 1439010047 w 970"/>
              <a:gd name="T37" fmla="*/ 698084361 h 563"/>
              <a:gd name="T38" fmla="*/ 1514614716 w 970"/>
              <a:gd name="T39" fmla="*/ 665321532 h 563"/>
              <a:gd name="T40" fmla="*/ 1590219384 w 970"/>
              <a:gd name="T41" fmla="*/ 229335141 h 563"/>
              <a:gd name="T42" fmla="*/ 1665824449 w 970"/>
              <a:gd name="T43" fmla="*/ 108367576 h 563"/>
              <a:gd name="T44" fmla="*/ 1741429118 w 970"/>
              <a:gd name="T45" fmla="*/ 163811020 h 563"/>
              <a:gd name="T46" fmla="*/ 1817033786 w 970"/>
              <a:gd name="T47" fmla="*/ 65524096 h 563"/>
              <a:gd name="T48" fmla="*/ 1905238439 w 970"/>
              <a:gd name="T49" fmla="*/ 131048191 h 563"/>
              <a:gd name="T50" fmla="*/ 1980843108 w 970"/>
              <a:gd name="T51" fmla="*/ 183972273 h 563"/>
              <a:gd name="T52" fmla="*/ 2056447776 w 970"/>
              <a:gd name="T53" fmla="*/ 206652888 h 563"/>
              <a:gd name="T54" fmla="*/ 2132052445 w 970"/>
              <a:gd name="T55" fmla="*/ 118448202 h 563"/>
              <a:gd name="T56" fmla="*/ 2147483647 w 970"/>
              <a:gd name="T57" fmla="*/ 52924106 h 563"/>
              <a:gd name="T58" fmla="*/ 2147483647 w 970"/>
              <a:gd name="T59" fmla="*/ 118448202 h 563"/>
              <a:gd name="T60" fmla="*/ 2147483647 w 970"/>
              <a:gd name="T61" fmla="*/ 151209444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0000FF"/>
            </a:solidFill>
            <a:prstDash val="solid"/>
            <a:round/>
            <a:headEnd/>
            <a:tailEnd/>
          </a:ln>
        </p:spPr>
        <p:txBody>
          <a:bodyPr/>
          <a:lstStyle/>
          <a:p>
            <a:endParaRPr lang="en-US"/>
          </a:p>
        </p:txBody>
      </p:sp>
      <p:sp>
        <p:nvSpPr>
          <p:cNvPr id="166112" name="Freeform 213"/>
          <p:cNvSpPr>
            <a:spLocks/>
          </p:cNvSpPr>
          <p:nvPr/>
        </p:nvSpPr>
        <p:spPr bwMode="auto">
          <a:xfrm>
            <a:off x="7373938" y="3663950"/>
            <a:ext cx="1539875" cy="549275"/>
          </a:xfrm>
          <a:custGeom>
            <a:avLst/>
            <a:gdLst>
              <a:gd name="T0" fmla="*/ 42843452 w 970"/>
              <a:gd name="T1" fmla="*/ 347781539 h 346"/>
              <a:gd name="T2" fmla="*/ 118448157 w 970"/>
              <a:gd name="T3" fmla="*/ 347781539 h 346"/>
              <a:gd name="T4" fmla="*/ 194052826 w 970"/>
              <a:gd name="T5" fmla="*/ 360383110 h 346"/>
              <a:gd name="T6" fmla="*/ 272176906 w 970"/>
              <a:gd name="T7" fmla="*/ 315018726 h 346"/>
              <a:gd name="T8" fmla="*/ 357862197 w 970"/>
              <a:gd name="T9" fmla="*/ 229333443 h 346"/>
              <a:gd name="T10" fmla="*/ 433466964 w 970"/>
              <a:gd name="T11" fmla="*/ 131048128 h 346"/>
              <a:gd name="T12" fmla="*/ 509071633 w 970"/>
              <a:gd name="T13" fmla="*/ 32761238 h 346"/>
              <a:gd name="T14" fmla="*/ 584676301 w 970"/>
              <a:gd name="T15" fmla="*/ 0 h 346"/>
              <a:gd name="T16" fmla="*/ 660280970 w 970"/>
              <a:gd name="T17" fmla="*/ 32761238 h 346"/>
              <a:gd name="T18" fmla="*/ 735885638 w 970"/>
              <a:gd name="T19" fmla="*/ 141128750 h 346"/>
              <a:gd name="T20" fmla="*/ 821570929 w 970"/>
              <a:gd name="T21" fmla="*/ 360383110 h 346"/>
              <a:gd name="T22" fmla="*/ 899696745 w 970"/>
              <a:gd name="T23" fmla="*/ 688003406 h 346"/>
              <a:gd name="T24" fmla="*/ 975301414 w 970"/>
              <a:gd name="T25" fmla="*/ 871974152 h 346"/>
              <a:gd name="T26" fmla="*/ 1050906082 w 970"/>
              <a:gd name="T27" fmla="*/ 85685307 h 346"/>
              <a:gd name="T28" fmla="*/ 1126510751 w 970"/>
              <a:gd name="T29" fmla="*/ 183972185 h 346"/>
              <a:gd name="T30" fmla="*/ 1202115419 w 970"/>
              <a:gd name="T31" fmla="*/ 131048128 h 346"/>
              <a:gd name="T32" fmla="*/ 1277718500 w 970"/>
              <a:gd name="T33" fmla="*/ 141128750 h 346"/>
              <a:gd name="T34" fmla="*/ 1363405379 w 970"/>
              <a:gd name="T35" fmla="*/ 151209371 h 346"/>
              <a:gd name="T36" fmla="*/ 1439010047 w 970"/>
              <a:gd name="T37" fmla="*/ 131048128 h 346"/>
              <a:gd name="T38" fmla="*/ 1514614716 w 970"/>
              <a:gd name="T39" fmla="*/ 163810942 h 346"/>
              <a:gd name="T40" fmla="*/ 1590219384 w 970"/>
              <a:gd name="T41" fmla="*/ 196572168 h 346"/>
              <a:gd name="T42" fmla="*/ 1665824449 w 970"/>
              <a:gd name="T43" fmla="*/ 229333443 h 346"/>
              <a:gd name="T44" fmla="*/ 1741429118 w 970"/>
              <a:gd name="T45" fmla="*/ 141128750 h 346"/>
              <a:gd name="T46" fmla="*/ 1817033786 w 970"/>
              <a:gd name="T47" fmla="*/ 163810942 h 346"/>
              <a:gd name="T48" fmla="*/ 1905238439 w 970"/>
              <a:gd name="T49" fmla="*/ 141128750 h 346"/>
              <a:gd name="T50" fmla="*/ 1980843108 w 970"/>
              <a:gd name="T51" fmla="*/ 131048128 h 346"/>
              <a:gd name="T52" fmla="*/ 2056447776 w 970"/>
              <a:gd name="T53" fmla="*/ 151209371 h 346"/>
              <a:gd name="T54" fmla="*/ 2132052445 w 970"/>
              <a:gd name="T55" fmla="*/ 151209371 h 346"/>
              <a:gd name="T56" fmla="*/ 2147483647 w 970"/>
              <a:gd name="T57" fmla="*/ 131048128 h 346"/>
              <a:gd name="T58" fmla="*/ 2147483647 w 970"/>
              <a:gd name="T59" fmla="*/ 108367524 h 346"/>
              <a:gd name="T60" fmla="*/ 2147483647 w 970"/>
              <a:gd name="T61" fmla="*/ 98286878 h 346"/>
              <a:gd name="T62" fmla="*/ 2147483647 w 970"/>
              <a:gd name="T63" fmla="*/ 108367524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007F00"/>
            </a:solidFill>
            <a:prstDash val="solid"/>
            <a:round/>
            <a:headEnd/>
            <a:tailEnd/>
          </a:ln>
        </p:spPr>
        <p:txBody>
          <a:bodyPr/>
          <a:lstStyle/>
          <a:p>
            <a:endParaRPr lang="en-US"/>
          </a:p>
        </p:txBody>
      </p:sp>
      <p:sp>
        <p:nvSpPr>
          <p:cNvPr id="166113" name="Freeform 214"/>
          <p:cNvSpPr>
            <a:spLocks/>
          </p:cNvSpPr>
          <p:nvPr/>
        </p:nvSpPr>
        <p:spPr bwMode="auto">
          <a:xfrm>
            <a:off x="7373938" y="2894013"/>
            <a:ext cx="1539875" cy="1511300"/>
          </a:xfrm>
          <a:custGeom>
            <a:avLst/>
            <a:gdLst>
              <a:gd name="T0" fmla="*/ 88206265 w 970"/>
              <a:gd name="T1" fmla="*/ 904737052 h 952"/>
              <a:gd name="T2" fmla="*/ 194052826 w 970"/>
              <a:gd name="T3" fmla="*/ 589716610 h 952"/>
              <a:gd name="T4" fmla="*/ 315018757 w 970"/>
              <a:gd name="T5" fmla="*/ 458668518 h 952"/>
              <a:gd name="T6" fmla="*/ 433466964 w 970"/>
              <a:gd name="T7" fmla="*/ 327620328 h 952"/>
              <a:gd name="T8" fmla="*/ 541834450 w 970"/>
              <a:gd name="T9" fmla="*/ 282257527 h 952"/>
              <a:gd name="T10" fmla="*/ 660280970 w 970"/>
              <a:gd name="T11" fmla="*/ 556955381 h 952"/>
              <a:gd name="T12" fmla="*/ 778729077 w 970"/>
              <a:gd name="T13" fmla="*/ 937498281 h 952"/>
              <a:gd name="T14" fmla="*/ 899696745 w 970"/>
              <a:gd name="T15" fmla="*/ 708164717 h 952"/>
              <a:gd name="T16" fmla="*/ 1005543281 w 970"/>
              <a:gd name="T17" fmla="*/ 173891580 h 952"/>
              <a:gd name="T18" fmla="*/ 1126510751 w 970"/>
              <a:gd name="T19" fmla="*/ 131048141 h 952"/>
              <a:gd name="T20" fmla="*/ 1244957271 w 970"/>
              <a:gd name="T21" fmla="*/ 186491564 h 952"/>
              <a:gd name="T22" fmla="*/ 1363405379 w 970"/>
              <a:gd name="T23" fmla="*/ 163810958 h 952"/>
              <a:gd name="T24" fmla="*/ 1471771276 w 970"/>
              <a:gd name="T25" fmla="*/ 501511957 h 952"/>
              <a:gd name="T26" fmla="*/ 1590219384 w 970"/>
              <a:gd name="T27" fmla="*/ 163810958 h 952"/>
              <a:gd name="T28" fmla="*/ 1711187251 w 970"/>
              <a:gd name="T29" fmla="*/ 249496298 h 952"/>
              <a:gd name="T30" fmla="*/ 1817033786 w 970"/>
              <a:gd name="T31" fmla="*/ 163810958 h 952"/>
              <a:gd name="T32" fmla="*/ 1938001256 w 970"/>
              <a:gd name="T33" fmla="*/ 153728748 h 952"/>
              <a:gd name="T34" fmla="*/ 2056447776 w 970"/>
              <a:gd name="T35" fmla="*/ 131048141 h 952"/>
              <a:gd name="T36" fmla="*/ 2147483647 w 970"/>
              <a:gd name="T37" fmla="*/ 0 h 952"/>
              <a:gd name="T38" fmla="*/ 2147483647 w 970"/>
              <a:gd name="T39" fmla="*/ 153728748 h 952"/>
              <a:gd name="T40" fmla="*/ 2147483647 w 970"/>
              <a:gd name="T41" fmla="*/ 229335053 h 952"/>
              <a:gd name="T42" fmla="*/ 2147483647 w 970"/>
              <a:gd name="T43" fmla="*/ 315018756 h 952"/>
              <a:gd name="T44" fmla="*/ 2147483647 w 970"/>
              <a:gd name="T45" fmla="*/ 413305618 h 952"/>
              <a:gd name="T46" fmla="*/ 2147483647 w 970"/>
              <a:gd name="T47" fmla="*/ 478829763 h 952"/>
              <a:gd name="T48" fmla="*/ 2056447776 w 970"/>
              <a:gd name="T49" fmla="*/ 609877855 h 952"/>
              <a:gd name="T50" fmla="*/ 1938001256 w 970"/>
              <a:gd name="T51" fmla="*/ 501511957 h 952"/>
              <a:gd name="T52" fmla="*/ 1817033786 w 970"/>
              <a:gd name="T53" fmla="*/ 294859099 h 952"/>
              <a:gd name="T54" fmla="*/ 1711187251 w 970"/>
              <a:gd name="T55" fmla="*/ 435987912 h 952"/>
              <a:gd name="T56" fmla="*/ 1590219384 w 970"/>
              <a:gd name="T57" fmla="*/ 609877855 h 952"/>
              <a:gd name="T58" fmla="*/ 1471771276 w 970"/>
              <a:gd name="T59" fmla="*/ 1287799117 h 952"/>
              <a:gd name="T60" fmla="*/ 1363405379 w 970"/>
              <a:gd name="T61" fmla="*/ 1232355693 h 952"/>
              <a:gd name="T62" fmla="*/ 1244957271 w 970"/>
              <a:gd name="T63" fmla="*/ 730845324 h 952"/>
              <a:gd name="T64" fmla="*/ 1126510751 w 970"/>
              <a:gd name="T65" fmla="*/ 337700950 h 952"/>
              <a:gd name="T66" fmla="*/ 1005543281 w 970"/>
              <a:gd name="T67" fmla="*/ 413305618 h 952"/>
              <a:gd name="T68" fmla="*/ 899696745 w 970"/>
              <a:gd name="T69" fmla="*/ 1025704521 h 952"/>
              <a:gd name="T70" fmla="*/ 778729077 w 970"/>
              <a:gd name="T71" fmla="*/ 1887598135 h 952"/>
              <a:gd name="T72" fmla="*/ 660280970 w 970"/>
              <a:gd name="T73" fmla="*/ 1930439986 h 952"/>
              <a:gd name="T74" fmla="*/ 541834450 w 970"/>
              <a:gd name="T75" fmla="*/ 2051407455 h 952"/>
              <a:gd name="T76" fmla="*/ 433466964 w 970"/>
              <a:gd name="T77" fmla="*/ 2127012123 h 952"/>
              <a:gd name="T78" fmla="*/ 315018757 w 970"/>
              <a:gd name="T79" fmla="*/ 2147483647 h 952"/>
              <a:gd name="T80" fmla="*/ 194052826 w 970"/>
              <a:gd name="T81" fmla="*/ 2147483647 h 952"/>
              <a:gd name="T82" fmla="*/ 88206265 w 970"/>
              <a:gd name="T83" fmla="*/ 2147483647 h 952"/>
              <a:gd name="T84" fmla="*/ 0 w 970"/>
              <a:gd name="T85" fmla="*/ 1111389812 h 9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952"/>
              <a:gd name="T131" fmla="*/ 970 w 970"/>
              <a:gd name="T132" fmla="*/ 952 h 9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952">
                <a:moveTo>
                  <a:pt x="0" y="441"/>
                </a:moveTo>
                <a:lnTo>
                  <a:pt x="17" y="381"/>
                </a:lnTo>
                <a:lnTo>
                  <a:pt x="35" y="359"/>
                </a:lnTo>
                <a:lnTo>
                  <a:pt x="47" y="333"/>
                </a:lnTo>
                <a:lnTo>
                  <a:pt x="65" y="273"/>
                </a:lnTo>
                <a:lnTo>
                  <a:pt x="77" y="234"/>
                </a:lnTo>
                <a:lnTo>
                  <a:pt x="95" y="229"/>
                </a:lnTo>
                <a:lnTo>
                  <a:pt x="108" y="208"/>
                </a:lnTo>
                <a:lnTo>
                  <a:pt x="125" y="182"/>
                </a:lnTo>
                <a:lnTo>
                  <a:pt x="142" y="164"/>
                </a:lnTo>
                <a:lnTo>
                  <a:pt x="155" y="151"/>
                </a:lnTo>
                <a:lnTo>
                  <a:pt x="172" y="130"/>
                </a:lnTo>
                <a:lnTo>
                  <a:pt x="185" y="112"/>
                </a:lnTo>
                <a:lnTo>
                  <a:pt x="202" y="108"/>
                </a:lnTo>
                <a:lnTo>
                  <a:pt x="215" y="112"/>
                </a:lnTo>
                <a:lnTo>
                  <a:pt x="232" y="125"/>
                </a:lnTo>
                <a:lnTo>
                  <a:pt x="249" y="164"/>
                </a:lnTo>
                <a:lnTo>
                  <a:pt x="262" y="221"/>
                </a:lnTo>
                <a:lnTo>
                  <a:pt x="279" y="273"/>
                </a:lnTo>
                <a:lnTo>
                  <a:pt x="292" y="320"/>
                </a:lnTo>
                <a:lnTo>
                  <a:pt x="309" y="372"/>
                </a:lnTo>
                <a:lnTo>
                  <a:pt x="326" y="390"/>
                </a:lnTo>
                <a:lnTo>
                  <a:pt x="339" y="390"/>
                </a:lnTo>
                <a:lnTo>
                  <a:pt x="357" y="281"/>
                </a:lnTo>
                <a:lnTo>
                  <a:pt x="369" y="95"/>
                </a:lnTo>
                <a:lnTo>
                  <a:pt x="387" y="9"/>
                </a:lnTo>
                <a:lnTo>
                  <a:pt x="399" y="69"/>
                </a:lnTo>
                <a:lnTo>
                  <a:pt x="417" y="160"/>
                </a:lnTo>
                <a:lnTo>
                  <a:pt x="434" y="78"/>
                </a:lnTo>
                <a:lnTo>
                  <a:pt x="447" y="52"/>
                </a:lnTo>
                <a:lnTo>
                  <a:pt x="464" y="69"/>
                </a:lnTo>
                <a:lnTo>
                  <a:pt x="477" y="78"/>
                </a:lnTo>
                <a:lnTo>
                  <a:pt x="494" y="74"/>
                </a:lnTo>
                <a:lnTo>
                  <a:pt x="507" y="74"/>
                </a:lnTo>
                <a:lnTo>
                  <a:pt x="524" y="61"/>
                </a:lnTo>
                <a:lnTo>
                  <a:pt x="541" y="65"/>
                </a:lnTo>
                <a:lnTo>
                  <a:pt x="554" y="104"/>
                </a:lnTo>
                <a:lnTo>
                  <a:pt x="571" y="151"/>
                </a:lnTo>
                <a:lnTo>
                  <a:pt x="584" y="199"/>
                </a:lnTo>
                <a:lnTo>
                  <a:pt x="601" y="229"/>
                </a:lnTo>
                <a:lnTo>
                  <a:pt x="614" y="151"/>
                </a:lnTo>
                <a:lnTo>
                  <a:pt x="631" y="65"/>
                </a:lnTo>
                <a:lnTo>
                  <a:pt x="648" y="22"/>
                </a:lnTo>
                <a:lnTo>
                  <a:pt x="661" y="48"/>
                </a:lnTo>
                <a:lnTo>
                  <a:pt x="679" y="99"/>
                </a:lnTo>
                <a:lnTo>
                  <a:pt x="691" y="108"/>
                </a:lnTo>
                <a:lnTo>
                  <a:pt x="709" y="86"/>
                </a:lnTo>
                <a:lnTo>
                  <a:pt x="721" y="65"/>
                </a:lnTo>
                <a:lnTo>
                  <a:pt x="739" y="56"/>
                </a:lnTo>
                <a:lnTo>
                  <a:pt x="756" y="56"/>
                </a:lnTo>
                <a:lnTo>
                  <a:pt x="769" y="61"/>
                </a:lnTo>
                <a:lnTo>
                  <a:pt x="786" y="74"/>
                </a:lnTo>
                <a:lnTo>
                  <a:pt x="799" y="95"/>
                </a:lnTo>
                <a:lnTo>
                  <a:pt x="816" y="52"/>
                </a:lnTo>
                <a:lnTo>
                  <a:pt x="829" y="26"/>
                </a:lnTo>
                <a:lnTo>
                  <a:pt x="846" y="13"/>
                </a:lnTo>
                <a:lnTo>
                  <a:pt x="863" y="0"/>
                </a:lnTo>
                <a:lnTo>
                  <a:pt x="876" y="4"/>
                </a:lnTo>
                <a:lnTo>
                  <a:pt x="893" y="26"/>
                </a:lnTo>
                <a:lnTo>
                  <a:pt x="906" y="61"/>
                </a:lnTo>
                <a:lnTo>
                  <a:pt x="923" y="99"/>
                </a:lnTo>
                <a:lnTo>
                  <a:pt x="936" y="108"/>
                </a:lnTo>
                <a:lnTo>
                  <a:pt x="953" y="91"/>
                </a:lnTo>
                <a:lnTo>
                  <a:pt x="970" y="48"/>
                </a:lnTo>
                <a:lnTo>
                  <a:pt x="970" y="82"/>
                </a:lnTo>
                <a:lnTo>
                  <a:pt x="953" y="125"/>
                </a:lnTo>
                <a:lnTo>
                  <a:pt x="936" y="147"/>
                </a:lnTo>
                <a:lnTo>
                  <a:pt x="923" y="164"/>
                </a:lnTo>
                <a:lnTo>
                  <a:pt x="906" y="164"/>
                </a:lnTo>
                <a:lnTo>
                  <a:pt x="893" y="164"/>
                </a:lnTo>
                <a:lnTo>
                  <a:pt x="876" y="173"/>
                </a:lnTo>
                <a:lnTo>
                  <a:pt x="863" y="190"/>
                </a:lnTo>
                <a:lnTo>
                  <a:pt x="846" y="216"/>
                </a:lnTo>
                <a:lnTo>
                  <a:pt x="829" y="234"/>
                </a:lnTo>
                <a:lnTo>
                  <a:pt x="816" y="242"/>
                </a:lnTo>
                <a:lnTo>
                  <a:pt x="799" y="199"/>
                </a:lnTo>
                <a:lnTo>
                  <a:pt x="786" y="203"/>
                </a:lnTo>
                <a:lnTo>
                  <a:pt x="769" y="199"/>
                </a:lnTo>
                <a:lnTo>
                  <a:pt x="756" y="173"/>
                </a:lnTo>
                <a:lnTo>
                  <a:pt x="739" y="143"/>
                </a:lnTo>
                <a:lnTo>
                  <a:pt x="721" y="117"/>
                </a:lnTo>
                <a:lnTo>
                  <a:pt x="709" y="121"/>
                </a:lnTo>
                <a:lnTo>
                  <a:pt x="691" y="151"/>
                </a:lnTo>
                <a:lnTo>
                  <a:pt x="679" y="173"/>
                </a:lnTo>
                <a:lnTo>
                  <a:pt x="661" y="169"/>
                </a:lnTo>
                <a:lnTo>
                  <a:pt x="648" y="182"/>
                </a:lnTo>
                <a:lnTo>
                  <a:pt x="631" y="242"/>
                </a:lnTo>
                <a:lnTo>
                  <a:pt x="614" y="359"/>
                </a:lnTo>
                <a:lnTo>
                  <a:pt x="601" y="433"/>
                </a:lnTo>
                <a:lnTo>
                  <a:pt x="584" y="511"/>
                </a:lnTo>
                <a:lnTo>
                  <a:pt x="571" y="532"/>
                </a:lnTo>
                <a:lnTo>
                  <a:pt x="554" y="519"/>
                </a:lnTo>
                <a:lnTo>
                  <a:pt x="541" y="489"/>
                </a:lnTo>
                <a:lnTo>
                  <a:pt x="524" y="424"/>
                </a:lnTo>
                <a:lnTo>
                  <a:pt x="507" y="351"/>
                </a:lnTo>
                <a:lnTo>
                  <a:pt x="494" y="290"/>
                </a:lnTo>
                <a:lnTo>
                  <a:pt x="477" y="247"/>
                </a:lnTo>
                <a:lnTo>
                  <a:pt x="464" y="195"/>
                </a:lnTo>
                <a:lnTo>
                  <a:pt x="447" y="134"/>
                </a:lnTo>
                <a:lnTo>
                  <a:pt x="434" y="121"/>
                </a:lnTo>
                <a:lnTo>
                  <a:pt x="417" y="195"/>
                </a:lnTo>
                <a:lnTo>
                  <a:pt x="399" y="164"/>
                </a:lnTo>
                <a:lnTo>
                  <a:pt x="387" y="151"/>
                </a:lnTo>
                <a:lnTo>
                  <a:pt x="369" y="221"/>
                </a:lnTo>
                <a:lnTo>
                  <a:pt x="357" y="407"/>
                </a:lnTo>
                <a:lnTo>
                  <a:pt x="339" y="584"/>
                </a:lnTo>
                <a:lnTo>
                  <a:pt x="326" y="706"/>
                </a:lnTo>
                <a:lnTo>
                  <a:pt x="309" y="749"/>
                </a:lnTo>
                <a:lnTo>
                  <a:pt x="292" y="762"/>
                </a:lnTo>
                <a:lnTo>
                  <a:pt x="279" y="762"/>
                </a:lnTo>
                <a:lnTo>
                  <a:pt x="262" y="766"/>
                </a:lnTo>
                <a:lnTo>
                  <a:pt x="249" y="788"/>
                </a:lnTo>
                <a:lnTo>
                  <a:pt x="232" y="805"/>
                </a:lnTo>
                <a:lnTo>
                  <a:pt x="215" y="814"/>
                </a:lnTo>
                <a:lnTo>
                  <a:pt x="202" y="827"/>
                </a:lnTo>
                <a:lnTo>
                  <a:pt x="185" y="835"/>
                </a:lnTo>
                <a:lnTo>
                  <a:pt x="172" y="844"/>
                </a:lnTo>
                <a:lnTo>
                  <a:pt x="155" y="857"/>
                </a:lnTo>
                <a:lnTo>
                  <a:pt x="142" y="879"/>
                </a:lnTo>
                <a:lnTo>
                  <a:pt x="125" y="900"/>
                </a:lnTo>
                <a:lnTo>
                  <a:pt x="108" y="909"/>
                </a:lnTo>
                <a:lnTo>
                  <a:pt x="95" y="926"/>
                </a:lnTo>
                <a:lnTo>
                  <a:pt x="77" y="952"/>
                </a:lnTo>
                <a:lnTo>
                  <a:pt x="65" y="939"/>
                </a:lnTo>
                <a:lnTo>
                  <a:pt x="47" y="900"/>
                </a:lnTo>
                <a:lnTo>
                  <a:pt x="35" y="883"/>
                </a:lnTo>
                <a:lnTo>
                  <a:pt x="17" y="866"/>
                </a:lnTo>
                <a:lnTo>
                  <a:pt x="0" y="809"/>
                </a:lnTo>
                <a:lnTo>
                  <a:pt x="0" y="441"/>
                </a:lnTo>
                <a:close/>
              </a:path>
            </a:pathLst>
          </a:custGeom>
          <a:solidFill>
            <a:srgbClr val="CCCCCC"/>
          </a:solidFill>
          <a:ln w="9525">
            <a:noFill/>
            <a:round/>
            <a:headEnd/>
            <a:tailEnd/>
          </a:ln>
        </p:spPr>
        <p:txBody>
          <a:bodyPr/>
          <a:lstStyle/>
          <a:p>
            <a:endParaRPr lang="en-US"/>
          </a:p>
        </p:txBody>
      </p:sp>
      <p:sp>
        <p:nvSpPr>
          <p:cNvPr id="166114" name="Freeform 215"/>
          <p:cNvSpPr>
            <a:spLocks/>
          </p:cNvSpPr>
          <p:nvPr/>
        </p:nvSpPr>
        <p:spPr bwMode="auto">
          <a:xfrm>
            <a:off x="7373938" y="2894013"/>
            <a:ext cx="1539875" cy="1511300"/>
          </a:xfrm>
          <a:custGeom>
            <a:avLst/>
            <a:gdLst>
              <a:gd name="T0" fmla="*/ 88206265 w 970"/>
              <a:gd name="T1" fmla="*/ 904737052 h 952"/>
              <a:gd name="T2" fmla="*/ 194052826 w 970"/>
              <a:gd name="T3" fmla="*/ 589716610 h 952"/>
              <a:gd name="T4" fmla="*/ 315018757 w 970"/>
              <a:gd name="T5" fmla="*/ 458668518 h 952"/>
              <a:gd name="T6" fmla="*/ 433466964 w 970"/>
              <a:gd name="T7" fmla="*/ 327620328 h 952"/>
              <a:gd name="T8" fmla="*/ 541834450 w 970"/>
              <a:gd name="T9" fmla="*/ 282257527 h 952"/>
              <a:gd name="T10" fmla="*/ 660280970 w 970"/>
              <a:gd name="T11" fmla="*/ 556955381 h 952"/>
              <a:gd name="T12" fmla="*/ 778729077 w 970"/>
              <a:gd name="T13" fmla="*/ 937498281 h 952"/>
              <a:gd name="T14" fmla="*/ 899696745 w 970"/>
              <a:gd name="T15" fmla="*/ 708164717 h 952"/>
              <a:gd name="T16" fmla="*/ 1005543281 w 970"/>
              <a:gd name="T17" fmla="*/ 173891580 h 952"/>
              <a:gd name="T18" fmla="*/ 1126510751 w 970"/>
              <a:gd name="T19" fmla="*/ 131048141 h 952"/>
              <a:gd name="T20" fmla="*/ 1244957271 w 970"/>
              <a:gd name="T21" fmla="*/ 186491564 h 952"/>
              <a:gd name="T22" fmla="*/ 1363405379 w 970"/>
              <a:gd name="T23" fmla="*/ 163810958 h 952"/>
              <a:gd name="T24" fmla="*/ 1471771276 w 970"/>
              <a:gd name="T25" fmla="*/ 501511957 h 952"/>
              <a:gd name="T26" fmla="*/ 1590219384 w 970"/>
              <a:gd name="T27" fmla="*/ 163810958 h 952"/>
              <a:gd name="T28" fmla="*/ 1711187251 w 970"/>
              <a:gd name="T29" fmla="*/ 249496298 h 952"/>
              <a:gd name="T30" fmla="*/ 1817033786 w 970"/>
              <a:gd name="T31" fmla="*/ 163810958 h 952"/>
              <a:gd name="T32" fmla="*/ 1938001256 w 970"/>
              <a:gd name="T33" fmla="*/ 153728748 h 952"/>
              <a:gd name="T34" fmla="*/ 2056447776 w 970"/>
              <a:gd name="T35" fmla="*/ 131048141 h 952"/>
              <a:gd name="T36" fmla="*/ 2147483647 w 970"/>
              <a:gd name="T37" fmla="*/ 0 h 952"/>
              <a:gd name="T38" fmla="*/ 2147483647 w 970"/>
              <a:gd name="T39" fmla="*/ 153728748 h 952"/>
              <a:gd name="T40" fmla="*/ 2147483647 w 970"/>
              <a:gd name="T41" fmla="*/ 229335053 h 952"/>
              <a:gd name="T42" fmla="*/ 2147483647 w 970"/>
              <a:gd name="T43" fmla="*/ 315018756 h 952"/>
              <a:gd name="T44" fmla="*/ 2147483647 w 970"/>
              <a:gd name="T45" fmla="*/ 413305618 h 952"/>
              <a:gd name="T46" fmla="*/ 2147483647 w 970"/>
              <a:gd name="T47" fmla="*/ 478829763 h 952"/>
              <a:gd name="T48" fmla="*/ 2056447776 w 970"/>
              <a:gd name="T49" fmla="*/ 609877855 h 952"/>
              <a:gd name="T50" fmla="*/ 1938001256 w 970"/>
              <a:gd name="T51" fmla="*/ 501511957 h 952"/>
              <a:gd name="T52" fmla="*/ 1817033786 w 970"/>
              <a:gd name="T53" fmla="*/ 294859099 h 952"/>
              <a:gd name="T54" fmla="*/ 1711187251 w 970"/>
              <a:gd name="T55" fmla="*/ 435987912 h 952"/>
              <a:gd name="T56" fmla="*/ 1590219384 w 970"/>
              <a:gd name="T57" fmla="*/ 609877855 h 952"/>
              <a:gd name="T58" fmla="*/ 1471771276 w 970"/>
              <a:gd name="T59" fmla="*/ 1287799117 h 952"/>
              <a:gd name="T60" fmla="*/ 1363405379 w 970"/>
              <a:gd name="T61" fmla="*/ 1232355693 h 952"/>
              <a:gd name="T62" fmla="*/ 1244957271 w 970"/>
              <a:gd name="T63" fmla="*/ 730845324 h 952"/>
              <a:gd name="T64" fmla="*/ 1126510751 w 970"/>
              <a:gd name="T65" fmla="*/ 337700950 h 952"/>
              <a:gd name="T66" fmla="*/ 1005543281 w 970"/>
              <a:gd name="T67" fmla="*/ 413305618 h 952"/>
              <a:gd name="T68" fmla="*/ 899696745 w 970"/>
              <a:gd name="T69" fmla="*/ 1025704521 h 952"/>
              <a:gd name="T70" fmla="*/ 778729077 w 970"/>
              <a:gd name="T71" fmla="*/ 1887598135 h 952"/>
              <a:gd name="T72" fmla="*/ 660280970 w 970"/>
              <a:gd name="T73" fmla="*/ 1930439986 h 952"/>
              <a:gd name="T74" fmla="*/ 541834450 w 970"/>
              <a:gd name="T75" fmla="*/ 2051407455 h 952"/>
              <a:gd name="T76" fmla="*/ 433466964 w 970"/>
              <a:gd name="T77" fmla="*/ 2127012123 h 952"/>
              <a:gd name="T78" fmla="*/ 315018757 w 970"/>
              <a:gd name="T79" fmla="*/ 2147483647 h 952"/>
              <a:gd name="T80" fmla="*/ 194052826 w 970"/>
              <a:gd name="T81" fmla="*/ 2147483647 h 952"/>
              <a:gd name="T82" fmla="*/ 88206265 w 970"/>
              <a:gd name="T83" fmla="*/ 2147483647 h 952"/>
              <a:gd name="T84" fmla="*/ 0 w 970"/>
              <a:gd name="T85" fmla="*/ 1111389812 h 9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952"/>
              <a:gd name="T131" fmla="*/ 970 w 970"/>
              <a:gd name="T132" fmla="*/ 952 h 9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952">
                <a:moveTo>
                  <a:pt x="0" y="441"/>
                </a:moveTo>
                <a:lnTo>
                  <a:pt x="17" y="381"/>
                </a:lnTo>
                <a:lnTo>
                  <a:pt x="35" y="359"/>
                </a:lnTo>
                <a:lnTo>
                  <a:pt x="47" y="333"/>
                </a:lnTo>
                <a:lnTo>
                  <a:pt x="65" y="273"/>
                </a:lnTo>
                <a:lnTo>
                  <a:pt x="77" y="234"/>
                </a:lnTo>
                <a:lnTo>
                  <a:pt x="95" y="229"/>
                </a:lnTo>
                <a:lnTo>
                  <a:pt x="108" y="208"/>
                </a:lnTo>
                <a:lnTo>
                  <a:pt x="125" y="182"/>
                </a:lnTo>
                <a:lnTo>
                  <a:pt x="142" y="164"/>
                </a:lnTo>
                <a:lnTo>
                  <a:pt x="155" y="151"/>
                </a:lnTo>
                <a:lnTo>
                  <a:pt x="172" y="130"/>
                </a:lnTo>
                <a:lnTo>
                  <a:pt x="185" y="112"/>
                </a:lnTo>
                <a:lnTo>
                  <a:pt x="202" y="108"/>
                </a:lnTo>
                <a:lnTo>
                  <a:pt x="215" y="112"/>
                </a:lnTo>
                <a:lnTo>
                  <a:pt x="232" y="125"/>
                </a:lnTo>
                <a:lnTo>
                  <a:pt x="249" y="164"/>
                </a:lnTo>
                <a:lnTo>
                  <a:pt x="262" y="221"/>
                </a:lnTo>
                <a:lnTo>
                  <a:pt x="279" y="273"/>
                </a:lnTo>
                <a:lnTo>
                  <a:pt x="292" y="320"/>
                </a:lnTo>
                <a:lnTo>
                  <a:pt x="309" y="372"/>
                </a:lnTo>
                <a:lnTo>
                  <a:pt x="326" y="390"/>
                </a:lnTo>
                <a:lnTo>
                  <a:pt x="339" y="390"/>
                </a:lnTo>
                <a:lnTo>
                  <a:pt x="357" y="281"/>
                </a:lnTo>
                <a:lnTo>
                  <a:pt x="369" y="95"/>
                </a:lnTo>
                <a:lnTo>
                  <a:pt x="387" y="9"/>
                </a:lnTo>
                <a:lnTo>
                  <a:pt x="399" y="69"/>
                </a:lnTo>
                <a:lnTo>
                  <a:pt x="417" y="160"/>
                </a:lnTo>
                <a:lnTo>
                  <a:pt x="434" y="78"/>
                </a:lnTo>
                <a:lnTo>
                  <a:pt x="447" y="52"/>
                </a:lnTo>
                <a:lnTo>
                  <a:pt x="464" y="69"/>
                </a:lnTo>
                <a:lnTo>
                  <a:pt x="477" y="78"/>
                </a:lnTo>
                <a:lnTo>
                  <a:pt x="494" y="74"/>
                </a:lnTo>
                <a:lnTo>
                  <a:pt x="507" y="74"/>
                </a:lnTo>
                <a:lnTo>
                  <a:pt x="524" y="61"/>
                </a:lnTo>
                <a:lnTo>
                  <a:pt x="541" y="65"/>
                </a:lnTo>
                <a:lnTo>
                  <a:pt x="554" y="104"/>
                </a:lnTo>
                <a:lnTo>
                  <a:pt x="571" y="151"/>
                </a:lnTo>
                <a:lnTo>
                  <a:pt x="584" y="199"/>
                </a:lnTo>
                <a:lnTo>
                  <a:pt x="601" y="229"/>
                </a:lnTo>
                <a:lnTo>
                  <a:pt x="614" y="151"/>
                </a:lnTo>
                <a:lnTo>
                  <a:pt x="631" y="65"/>
                </a:lnTo>
                <a:lnTo>
                  <a:pt x="648" y="22"/>
                </a:lnTo>
                <a:lnTo>
                  <a:pt x="661" y="48"/>
                </a:lnTo>
                <a:lnTo>
                  <a:pt x="679" y="99"/>
                </a:lnTo>
                <a:lnTo>
                  <a:pt x="691" y="108"/>
                </a:lnTo>
                <a:lnTo>
                  <a:pt x="709" y="86"/>
                </a:lnTo>
                <a:lnTo>
                  <a:pt x="721" y="65"/>
                </a:lnTo>
                <a:lnTo>
                  <a:pt x="739" y="56"/>
                </a:lnTo>
                <a:lnTo>
                  <a:pt x="756" y="56"/>
                </a:lnTo>
                <a:lnTo>
                  <a:pt x="769" y="61"/>
                </a:lnTo>
                <a:lnTo>
                  <a:pt x="786" y="74"/>
                </a:lnTo>
                <a:lnTo>
                  <a:pt x="799" y="95"/>
                </a:lnTo>
                <a:lnTo>
                  <a:pt x="816" y="52"/>
                </a:lnTo>
                <a:lnTo>
                  <a:pt x="829" y="26"/>
                </a:lnTo>
                <a:lnTo>
                  <a:pt x="846" y="13"/>
                </a:lnTo>
                <a:lnTo>
                  <a:pt x="863" y="0"/>
                </a:lnTo>
                <a:lnTo>
                  <a:pt x="876" y="4"/>
                </a:lnTo>
                <a:lnTo>
                  <a:pt x="893" y="26"/>
                </a:lnTo>
                <a:lnTo>
                  <a:pt x="906" y="61"/>
                </a:lnTo>
                <a:lnTo>
                  <a:pt x="923" y="99"/>
                </a:lnTo>
                <a:lnTo>
                  <a:pt x="936" y="108"/>
                </a:lnTo>
                <a:lnTo>
                  <a:pt x="953" y="91"/>
                </a:lnTo>
                <a:lnTo>
                  <a:pt x="970" y="48"/>
                </a:lnTo>
                <a:lnTo>
                  <a:pt x="970" y="82"/>
                </a:lnTo>
                <a:lnTo>
                  <a:pt x="953" y="125"/>
                </a:lnTo>
                <a:lnTo>
                  <a:pt x="936" y="147"/>
                </a:lnTo>
                <a:lnTo>
                  <a:pt x="923" y="164"/>
                </a:lnTo>
                <a:lnTo>
                  <a:pt x="906" y="164"/>
                </a:lnTo>
                <a:lnTo>
                  <a:pt x="893" y="164"/>
                </a:lnTo>
                <a:lnTo>
                  <a:pt x="876" y="173"/>
                </a:lnTo>
                <a:lnTo>
                  <a:pt x="863" y="190"/>
                </a:lnTo>
                <a:lnTo>
                  <a:pt x="846" y="216"/>
                </a:lnTo>
                <a:lnTo>
                  <a:pt x="829" y="234"/>
                </a:lnTo>
                <a:lnTo>
                  <a:pt x="816" y="242"/>
                </a:lnTo>
                <a:lnTo>
                  <a:pt x="799" y="199"/>
                </a:lnTo>
                <a:lnTo>
                  <a:pt x="786" y="203"/>
                </a:lnTo>
                <a:lnTo>
                  <a:pt x="769" y="199"/>
                </a:lnTo>
                <a:lnTo>
                  <a:pt x="756" y="173"/>
                </a:lnTo>
                <a:lnTo>
                  <a:pt x="739" y="143"/>
                </a:lnTo>
                <a:lnTo>
                  <a:pt x="721" y="117"/>
                </a:lnTo>
                <a:lnTo>
                  <a:pt x="709" y="121"/>
                </a:lnTo>
                <a:lnTo>
                  <a:pt x="691" y="151"/>
                </a:lnTo>
                <a:lnTo>
                  <a:pt x="679" y="173"/>
                </a:lnTo>
                <a:lnTo>
                  <a:pt x="661" y="169"/>
                </a:lnTo>
                <a:lnTo>
                  <a:pt x="648" y="182"/>
                </a:lnTo>
                <a:lnTo>
                  <a:pt x="631" y="242"/>
                </a:lnTo>
                <a:lnTo>
                  <a:pt x="614" y="359"/>
                </a:lnTo>
                <a:lnTo>
                  <a:pt x="601" y="433"/>
                </a:lnTo>
                <a:lnTo>
                  <a:pt x="584" y="511"/>
                </a:lnTo>
                <a:lnTo>
                  <a:pt x="571" y="532"/>
                </a:lnTo>
                <a:lnTo>
                  <a:pt x="554" y="519"/>
                </a:lnTo>
                <a:lnTo>
                  <a:pt x="541" y="489"/>
                </a:lnTo>
                <a:lnTo>
                  <a:pt x="524" y="424"/>
                </a:lnTo>
                <a:lnTo>
                  <a:pt x="507" y="351"/>
                </a:lnTo>
                <a:lnTo>
                  <a:pt x="494" y="290"/>
                </a:lnTo>
                <a:lnTo>
                  <a:pt x="477" y="247"/>
                </a:lnTo>
                <a:lnTo>
                  <a:pt x="464" y="195"/>
                </a:lnTo>
                <a:lnTo>
                  <a:pt x="447" y="134"/>
                </a:lnTo>
                <a:lnTo>
                  <a:pt x="434" y="121"/>
                </a:lnTo>
                <a:lnTo>
                  <a:pt x="417" y="195"/>
                </a:lnTo>
                <a:lnTo>
                  <a:pt x="399" y="164"/>
                </a:lnTo>
                <a:lnTo>
                  <a:pt x="387" y="151"/>
                </a:lnTo>
                <a:lnTo>
                  <a:pt x="369" y="221"/>
                </a:lnTo>
                <a:lnTo>
                  <a:pt x="357" y="407"/>
                </a:lnTo>
                <a:lnTo>
                  <a:pt x="339" y="584"/>
                </a:lnTo>
                <a:lnTo>
                  <a:pt x="326" y="706"/>
                </a:lnTo>
                <a:lnTo>
                  <a:pt x="309" y="749"/>
                </a:lnTo>
                <a:lnTo>
                  <a:pt x="292" y="762"/>
                </a:lnTo>
                <a:lnTo>
                  <a:pt x="279" y="762"/>
                </a:lnTo>
                <a:lnTo>
                  <a:pt x="262" y="766"/>
                </a:lnTo>
                <a:lnTo>
                  <a:pt x="249" y="788"/>
                </a:lnTo>
                <a:lnTo>
                  <a:pt x="232" y="805"/>
                </a:lnTo>
                <a:lnTo>
                  <a:pt x="215" y="814"/>
                </a:lnTo>
                <a:lnTo>
                  <a:pt x="202" y="827"/>
                </a:lnTo>
                <a:lnTo>
                  <a:pt x="185" y="835"/>
                </a:lnTo>
                <a:lnTo>
                  <a:pt x="172" y="844"/>
                </a:lnTo>
                <a:lnTo>
                  <a:pt x="155" y="857"/>
                </a:lnTo>
                <a:lnTo>
                  <a:pt x="142" y="879"/>
                </a:lnTo>
                <a:lnTo>
                  <a:pt x="125" y="900"/>
                </a:lnTo>
                <a:lnTo>
                  <a:pt x="108" y="909"/>
                </a:lnTo>
                <a:lnTo>
                  <a:pt x="95" y="926"/>
                </a:lnTo>
                <a:lnTo>
                  <a:pt x="77" y="952"/>
                </a:lnTo>
                <a:lnTo>
                  <a:pt x="65" y="939"/>
                </a:lnTo>
                <a:lnTo>
                  <a:pt x="47" y="900"/>
                </a:lnTo>
                <a:lnTo>
                  <a:pt x="35" y="883"/>
                </a:lnTo>
                <a:lnTo>
                  <a:pt x="17" y="866"/>
                </a:lnTo>
                <a:lnTo>
                  <a:pt x="0" y="809"/>
                </a:lnTo>
                <a:lnTo>
                  <a:pt x="0" y="441"/>
                </a:lnTo>
              </a:path>
            </a:pathLst>
          </a:custGeom>
          <a:noFill/>
          <a:ln w="0">
            <a:solidFill>
              <a:srgbClr val="CCCCCC"/>
            </a:solidFill>
            <a:prstDash val="solid"/>
            <a:round/>
            <a:headEnd/>
            <a:tailEnd/>
          </a:ln>
        </p:spPr>
        <p:txBody>
          <a:bodyPr/>
          <a:lstStyle/>
          <a:p>
            <a:endParaRPr lang="en-US"/>
          </a:p>
        </p:txBody>
      </p:sp>
      <p:sp>
        <p:nvSpPr>
          <p:cNvPr id="166115" name="Freeform 216"/>
          <p:cNvSpPr>
            <a:spLocks/>
          </p:cNvSpPr>
          <p:nvPr/>
        </p:nvSpPr>
        <p:spPr bwMode="auto">
          <a:xfrm>
            <a:off x="7373938" y="3278188"/>
            <a:ext cx="1539875" cy="1141412"/>
          </a:xfrm>
          <a:custGeom>
            <a:avLst/>
            <a:gdLst>
              <a:gd name="T0" fmla="*/ 88206265 w 970"/>
              <a:gd name="T1" fmla="*/ 786288337 h 719"/>
              <a:gd name="T2" fmla="*/ 194052826 w 970"/>
              <a:gd name="T3" fmla="*/ 786288337 h 719"/>
              <a:gd name="T4" fmla="*/ 315018757 w 970"/>
              <a:gd name="T5" fmla="*/ 677920909 h 719"/>
              <a:gd name="T6" fmla="*/ 433466964 w 970"/>
              <a:gd name="T7" fmla="*/ 448587662 h 719"/>
              <a:gd name="T8" fmla="*/ 541834450 w 970"/>
              <a:gd name="T9" fmla="*/ 120967456 h 719"/>
              <a:gd name="T10" fmla="*/ 660280970 w 970"/>
              <a:gd name="T11" fmla="*/ 0 h 719"/>
              <a:gd name="T12" fmla="*/ 778729077 w 970"/>
              <a:gd name="T13" fmla="*/ 78124014 h 719"/>
              <a:gd name="T14" fmla="*/ 899696745 w 970"/>
              <a:gd name="T15" fmla="*/ 796368954 h 719"/>
              <a:gd name="T16" fmla="*/ 1005543281 w 970"/>
              <a:gd name="T17" fmla="*/ 940017153 h 719"/>
              <a:gd name="T18" fmla="*/ 1126510751 w 970"/>
              <a:gd name="T19" fmla="*/ 730844943 h 719"/>
              <a:gd name="T20" fmla="*/ 1244957271 w 970"/>
              <a:gd name="T21" fmla="*/ 710683708 h 719"/>
              <a:gd name="T22" fmla="*/ 1363405379 w 970"/>
              <a:gd name="T23" fmla="*/ 720764325 h 719"/>
              <a:gd name="T24" fmla="*/ 1471771276 w 970"/>
              <a:gd name="T25" fmla="*/ 632558132 h 719"/>
              <a:gd name="T26" fmla="*/ 1590219384 w 970"/>
              <a:gd name="T27" fmla="*/ 665320931 h 719"/>
              <a:gd name="T28" fmla="*/ 1711187251 w 970"/>
              <a:gd name="T29" fmla="*/ 655240314 h 719"/>
              <a:gd name="T30" fmla="*/ 1817033786 w 970"/>
              <a:gd name="T31" fmla="*/ 688001526 h 719"/>
              <a:gd name="T32" fmla="*/ 1938001256 w 970"/>
              <a:gd name="T33" fmla="*/ 677920909 h 719"/>
              <a:gd name="T34" fmla="*/ 2056447776 w 970"/>
              <a:gd name="T35" fmla="*/ 665320931 h 719"/>
              <a:gd name="T36" fmla="*/ 2147483647 w 970"/>
              <a:gd name="T37" fmla="*/ 665320931 h 719"/>
              <a:gd name="T38" fmla="*/ 2147483647 w 970"/>
              <a:gd name="T39" fmla="*/ 579635685 h 719"/>
              <a:gd name="T40" fmla="*/ 2147483647 w 970"/>
              <a:gd name="T41" fmla="*/ 612396897 h 719"/>
              <a:gd name="T42" fmla="*/ 2147483647 w 970"/>
              <a:gd name="T43" fmla="*/ 829130166 h 719"/>
              <a:gd name="T44" fmla="*/ 2147483647 w 970"/>
              <a:gd name="T45" fmla="*/ 861893164 h 719"/>
              <a:gd name="T46" fmla="*/ 2147483647 w 970"/>
              <a:gd name="T47" fmla="*/ 841731930 h 719"/>
              <a:gd name="T48" fmla="*/ 2056447776 w 970"/>
              <a:gd name="T49" fmla="*/ 851812547 h 719"/>
              <a:gd name="T50" fmla="*/ 1938001256 w 970"/>
              <a:gd name="T51" fmla="*/ 796368954 h 719"/>
              <a:gd name="T52" fmla="*/ 1817033786 w 970"/>
              <a:gd name="T53" fmla="*/ 861893164 h 719"/>
              <a:gd name="T54" fmla="*/ 1711187251 w 970"/>
              <a:gd name="T55" fmla="*/ 960178388 h 719"/>
              <a:gd name="T56" fmla="*/ 1590219384 w 970"/>
              <a:gd name="T57" fmla="*/ 940017153 h 719"/>
              <a:gd name="T58" fmla="*/ 1471771276 w 970"/>
              <a:gd name="T59" fmla="*/ 894654376 h 719"/>
              <a:gd name="T60" fmla="*/ 1363405379 w 970"/>
              <a:gd name="T61" fmla="*/ 808968932 h 719"/>
              <a:gd name="T62" fmla="*/ 1244957271 w 970"/>
              <a:gd name="T63" fmla="*/ 763606155 h 719"/>
              <a:gd name="T64" fmla="*/ 1126510751 w 970"/>
              <a:gd name="T65" fmla="*/ 851812547 h 719"/>
              <a:gd name="T66" fmla="*/ 1005543281 w 970"/>
              <a:gd name="T67" fmla="*/ 1287798445 h 719"/>
              <a:gd name="T68" fmla="*/ 899696745 w 970"/>
              <a:gd name="T69" fmla="*/ 1811990935 h 719"/>
              <a:gd name="T70" fmla="*/ 778729077 w 970"/>
              <a:gd name="T71" fmla="*/ 1625499120 h 719"/>
              <a:gd name="T72" fmla="*/ 660280970 w 970"/>
              <a:gd name="T73" fmla="*/ 1287798445 h 719"/>
              <a:gd name="T74" fmla="*/ 541834450 w 970"/>
              <a:gd name="T75" fmla="*/ 1113908593 h 719"/>
              <a:gd name="T76" fmla="*/ 433466964 w 970"/>
              <a:gd name="T77" fmla="*/ 1048384582 h 719"/>
              <a:gd name="T78" fmla="*/ 315018757 w 970"/>
              <a:gd name="T79" fmla="*/ 1103827976 h 719"/>
              <a:gd name="T80" fmla="*/ 194052826 w 970"/>
              <a:gd name="T81" fmla="*/ 1169351988 h 719"/>
              <a:gd name="T82" fmla="*/ 88206265 w 970"/>
              <a:gd name="T83" fmla="*/ 1136589188 h 719"/>
              <a:gd name="T84" fmla="*/ 0 w 970"/>
              <a:gd name="T85" fmla="*/ 808968932 h 7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719"/>
              <a:gd name="T131" fmla="*/ 970 w 970"/>
              <a:gd name="T132" fmla="*/ 719 h 7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719">
                <a:moveTo>
                  <a:pt x="0" y="321"/>
                </a:moveTo>
                <a:lnTo>
                  <a:pt x="17" y="312"/>
                </a:lnTo>
                <a:lnTo>
                  <a:pt x="35" y="312"/>
                </a:lnTo>
                <a:lnTo>
                  <a:pt x="47" y="308"/>
                </a:lnTo>
                <a:lnTo>
                  <a:pt x="65" y="308"/>
                </a:lnTo>
                <a:lnTo>
                  <a:pt x="77" y="312"/>
                </a:lnTo>
                <a:lnTo>
                  <a:pt x="95" y="299"/>
                </a:lnTo>
                <a:lnTo>
                  <a:pt x="108" y="286"/>
                </a:lnTo>
                <a:lnTo>
                  <a:pt x="125" y="269"/>
                </a:lnTo>
                <a:lnTo>
                  <a:pt x="142" y="243"/>
                </a:lnTo>
                <a:lnTo>
                  <a:pt x="155" y="217"/>
                </a:lnTo>
                <a:lnTo>
                  <a:pt x="172" y="178"/>
                </a:lnTo>
                <a:lnTo>
                  <a:pt x="185" y="126"/>
                </a:lnTo>
                <a:lnTo>
                  <a:pt x="202" y="83"/>
                </a:lnTo>
                <a:lnTo>
                  <a:pt x="215" y="48"/>
                </a:lnTo>
                <a:lnTo>
                  <a:pt x="232" y="31"/>
                </a:lnTo>
                <a:lnTo>
                  <a:pt x="249" y="0"/>
                </a:lnTo>
                <a:lnTo>
                  <a:pt x="262" y="0"/>
                </a:lnTo>
                <a:lnTo>
                  <a:pt x="279" y="0"/>
                </a:lnTo>
                <a:lnTo>
                  <a:pt x="292" y="5"/>
                </a:lnTo>
                <a:lnTo>
                  <a:pt x="309" y="31"/>
                </a:lnTo>
                <a:lnTo>
                  <a:pt x="326" y="87"/>
                </a:lnTo>
                <a:lnTo>
                  <a:pt x="339" y="186"/>
                </a:lnTo>
                <a:lnTo>
                  <a:pt x="357" y="316"/>
                </a:lnTo>
                <a:lnTo>
                  <a:pt x="369" y="446"/>
                </a:lnTo>
                <a:lnTo>
                  <a:pt x="387" y="503"/>
                </a:lnTo>
                <a:lnTo>
                  <a:pt x="399" y="373"/>
                </a:lnTo>
                <a:lnTo>
                  <a:pt x="417" y="230"/>
                </a:lnTo>
                <a:lnTo>
                  <a:pt x="434" y="260"/>
                </a:lnTo>
                <a:lnTo>
                  <a:pt x="447" y="290"/>
                </a:lnTo>
                <a:lnTo>
                  <a:pt x="464" y="290"/>
                </a:lnTo>
                <a:lnTo>
                  <a:pt x="477" y="282"/>
                </a:lnTo>
                <a:lnTo>
                  <a:pt x="494" y="282"/>
                </a:lnTo>
                <a:lnTo>
                  <a:pt x="507" y="286"/>
                </a:lnTo>
                <a:lnTo>
                  <a:pt x="524" y="290"/>
                </a:lnTo>
                <a:lnTo>
                  <a:pt x="541" y="286"/>
                </a:lnTo>
                <a:lnTo>
                  <a:pt x="554" y="277"/>
                </a:lnTo>
                <a:lnTo>
                  <a:pt x="571" y="269"/>
                </a:lnTo>
                <a:lnTo>
                  <a:pt x="584" y="251"/>
                </a:lnTo>
                <a:lnTo>
                  <a:pt x="601" y="230"/>
                </a:lnTo>
                <a:lnTo>
                  <a:pt x="614" y="247"/>
                </a:lnTo>
                <a:lnTo>
                  <a:pt x="631" y="264"/>
                </a:lnTo>
                <a:lnTo>
                  <a:pt x="648" y="282"/>
                </a:lnTo>
                <a:lnTo>
                  <a:pt x="661" y="273"/>
                </a:lnTo>
                <a:lnTo>
                  <a:pt x="679" y="260"/>
                </a:lnTo>
                <a:lnTo>
                  <a:pt x="691" y="247"/>
                </a:lnTo>
                <a:lnTo>
                  <a:pt x="709" y="256"/>
                </a:lnTo>
                <a:lnTo>
                  <a:pt x="721" y="273"/>
                </a:lnTo>
                <a:lnTo>
                  <a:pt x="739" y="282"/>
                </a:lnTo>
                <a:lnTo>
                  <a:pt x="756" y="277"/>
                </a:lnTo>
                <a:lnTo>
                  <a:pt x="769" y="269"/>
                </a:lnTo>
                <a:lnTo>
                  <a:pt x="786" y="260"/>
                </a:lnTo>
                <a:lnTo>
                  <a:pt x="799" y="251"/>
                </a:lnTo>
                <a:lnTo>
                  <a:pt x="816" y="264"/>
                </a:lnTo>
                <a:lnTo>
                  <a:pt x="829" y="273"/>
                </a:lnTo>
                <a:lnTo>
                  <a:pt x="846" y="273"/>
                </a:lnTo>
                <a:lnTo>
                  <a:pt x="863" y="264"/>
                </a:lnTo>
                <a:lnTo>
                  <a:pt x="876" y="256"/>
                </a:lnTo>
                <a:lnTo>
                  <a:pt x="893" y="247"/>
                </a:lnTo>
                <a:lnTo>
                  <a:pt x="906" y="230"/>
                </a:lnTo>
                <a:lnTo>
                  <a:pt x="923" y="225"/>
                </a:lnTo>
                <a:lnTo>
                  <a:pt x="936" y="230"/>
                </a:lnTo>
                <a:lnTo>
                  <a:pt x="953" y="243"/>
                </a:lnTo>
                <a:lnTo>
                  <a:pt x="970" y="243"/>
                </a:lnTo>
                <a:lnTo>
                  <a:pt x="970" y="325"/>
                </a:lnTo>
                <a:lnTo>
                  <a:pt x="953" y="329"/>
                </a:lnTo>
                <a:lnTo>
                  <a:pt x="936" y="334"/>
                </a:lnTo>
                <a:lnTo>
                  <a:pt x="923" y="338"/>
                </a:lnTo>
                <a:lnTo>
                  <a:pt x="906" y="342"/>
                </a:lnTo>
                <a:lnTo>
                  <a:pt x="893" y="342"/>
                </a:lnTo>
                <a:lnTo>
                  <a:pt x="876" y="338"/>
                </a:lnTo>
                <a:lnTo>
                  <a:pt x="863" y="334"/>
                </a:lnTo>
                <a:lnTo>
                  <a:pt x="846" y="334"/>
                </a:lnTo>
                <a:lnTo>
                  <a:pt x="829" y="329"/>
                </a:lnTo>
                <a:lnTo>
                  <a:pt x="816" y="338"/>
                </a:lnTo>
                <a:lnTo>
                  <a:pt x="799" y="347"/>
                </a:lnTo>
                <a:lnTo>
                  <a:pt x="786" y="329"/>
                </a:lnTo>
                <a:lnTo>
                  <a:pt x="769" y="316"/>
                </a:lnTo>
                <a:lnTo>
                  <a:pt x="756" y="321"/>
                </a:lnTo>
                <a:lnTo>
                  <a:pt x="739" y="334"/>
                </a:lnTo>
                <a:lnTo>
                  <a:pt x="721" y="342"/>
                </a:lnTo>
                <a:lnTo>
                  <a:pt x="709" y="338"/>
                </a:lnTo>
                <a:lnTo>
                  <a:pt x="691" y="351"/>
                </a:lnTo>
                <a:lnTo>
                  <a:pt x="679" y="381"/>
                </a:lnTo>
                <a:lnTo>
                  <a:pt x="661" y="394"/>
                </a:lnTo>
                <a:lnTo>
                  <a:pt x="648" y="390"/>
                </a:lnTo>
                <a:lnTo>
                  <a:pt x="631" y="373"/>
                </a:lnTo>
                <a:lnTo>
                  <a:pt x="614" y="360"/>
                </a:lnTo>
                <a:lnTo>
                  <a:pt x="601" y="381"/>
                </a:lnTo>
                <a:lnTo>
                  <a:pt x="584" y="355"/>
                </a:lnTo>
                <a:lnTo>
                  <a:pt x="571" y="325"/>
                </a:lnTo>
                <a:lnTo>
                  <a:pt x="554" y="321"/>
                </a:lnTo>
                <a:lnTo>
                  <a:pt x="541" y="321"/>
                </a:lnTo>
                <a:lnTo>
                  <a:pt x="524" y="316"/>
                </a:lnTo>
                <a:lnTo>
                  <a:pt x="507" y="312"/>
                </a:lnTo>
                <a:lnTo>
                  <a:pt x="494" y="303"/>
                </a:lnTo>
                <a:lnTo>
                  <a:pt x="477" y="303"/>
                </a:lnTo>
                <a:lnTo>
                  <a:pt x="464" y="321"/>
                </a:lnTo>
                <a:lnTo>
                  <a:pt x="447" y="338"/>
                </a:lnTo>
                <a:lnTo>
                  <a:pt x="434" y="329"/>
                </a:lnTo>
                <a:lnTo>
                  <a:pt x="417" y="329"/>
                </a:lnTo>
                <a:lnTo>
                  <a:pt x="399" y="511"/>
                </a:lnTo>
                <a:lnTo>
                  <a:pt x="387" y="680"/>
                </a:lnTo>
                <a:lnTo>
                  <a:pt x="369" y="710"/>
                </a:lnTo>
                <a:lnTo>
                  <a:pt x="357" y="719"/>
                </a:lnTo>
                <a:lnTo>
                  <a:pt x="339" y="706"/>
                </a:lnTo>
                <a:lnTo>
                  <a:pt x="326" y="689"/>
                </a:lnTo>
                <a:lnTo>
                  <a:pt x="309" y="645"/>
                </a:lnTo>
                <a:lnTo>
                  <a:pt x="292" y="598"/>
                </a:lnTo>
                <a:lnTo>
                  <a:pt x="279" y="546"/>
                </a:lnTo>
                <a:lnTo>
                  <a:pt x="262" y="511"/>
                </a:lnTo>
                <a:lnTo>
                  <a:pt x="249" y="490"/>
                </a:lnTo>
                <a:lnTo>
                  <a:pt x="232" y="451"/>
                </a:lnTo>
                <a:lnTo>
                  <a:pt x="215" y="442"/>
                </a:lnTo>
                <a:lnTo>
                  <a:pt x="202" y="429"/>
                </a:lnTo>
                <a:lnTo>
                  <a:pt x="185" y="416"/>
                </a:lnTo>
                <a:lnTo>
                  <a:pt x="172" y="416"/>
                </a:lnTo>
                <a:lnTo>
                  <a:pt x="155" y="420"/>
                </a:lnTo>
                <a:lnTo>
                  <a:pt x="142" y="429"/>
                </a:lnTo>
                <a:lnTo>
                  <a:pt x="125" y="438"/>
                </a:lnTo>
                <a:lnTo>
                  <a:pt x="108" y="446"/>
                </a:lnTo>
                <a:lnTo>
                  <a:pt x="95" y="455"/>
                </a:lnTo>
                <a:lnTo>
                  <a:pt x="77" y="464"/>
                </a:lnTo>
                <a:lnTo>
                  <a:pt x="65" y="459"/>
                </a:lnTo>
                <a:lnTo>
                  <a:pt x="47" y="455"/>
                </a:lnTo>
                <a:lnTo>
                  <a:pt x="35" y="451"/>
                </a:lnTo>
                <a:lnTo>
                  <a:pt x="17" y="446"/>
                </a:lnTo>
                <a:lnTo>
                  <a:pt x="0" y="446"/>
                </a:lnTo>
                <a:lnTo>
                  <a:pt x="0" y="321"/>
                </a:lnTo>
                <a:close/>
              </a:path>
            </a:pathLst>
          </a:custGeom>
          <a:solidFill>
            <a:srgbClr val="CCCCCC"/>
          </a:solidFill>
          <a:ln w="9525">
            <a:noFill/>
            <a:round/>
            <a:headEnd/>
            <a:tailEnd/>
          </a:ln>
        </p:spPr>
        <p:txBody>
          <a:bodyPr/>
          <a:lstStyle/>
          <a:p>
            <a:endParaRPr lang="en-US"/>
          </a:p>
        </p:txBody>
      </p:sp>
      <p:sp>
        <p:nvSpPr>
          <p:cNvPr id="166116" name="Freeform 217"/>
          <p:cNvSpPr>
            <a:spLocks/>
          </p:cNvSpPr>
          <p:nvPr/>
        </p:nvSpPr>
        <p:spPr bwMode="auto">
          <a:xfrm>
            <a:off x="7373938" y="3278188"/>
            <a:ext cx="1539875" cy="1141412"/>
          </a:xfrm>
          <a:custGeom>
            <a:avLst/>
            <a:gdLst>
              <a:gd name="T0" fmla="*/ 88206265 w 970"/>
              <a:gd name="T1" fmla="*/ 786288337 h 719"/>
              <a:gd name="T2" fmla="*/ 194052826 w 970"/>
              <a:gd name="T3" fmla="*/ 786288337 h 719"/>
              <a:gd name="T4" fmla="*/ 315018757 w 970"/>
              <a:gd name="T5" fmla="*/ 677920909 h 719"/>
              <a:gd name="T6" fmla="*/ 433466964 w 970"/>
              <a:gd name="T7" fmla="*/ 448587662 h 719"/>
              <a:gd name="T8" fmla="*/ 541834450 w 970"/>
              <a:gd name="T9" fmla="*/ 120967456 h 719"/>
              <a:gd name="T10" fmla="*/ 660280970 w 970"/>
              <a:gd name="T11" fmla="*/ 0 h 719"/>
              <a:gd name="T12" fmla="*/ 778729077 w 970"/>
              <a:gd name="T13" fmla="*/ 78124014 h 719"/>
              <a:gd name="T14" fmla="*/ 899696745 w 970"/>
              <a:gd name="T15" fmla="*/ 796368954 h 719"/>
              <a:gd name="T16" fmla="*/ 1005543281 w 970"/>
              <a:gd name="T17" fmla="*/ 940017153 h 719"/>
              <a:gd name="T18" fmla="*/ 1126510751 w 970"/>
              <a:gd name="T19" fmla="*/ 730844943 h 719"/>
              <a:gd name="T20" fmla="*/ 1244957271 w 970"/>
              <a:gd name="T21" fmla="*/ 710683708 h 719"/>
              <a:gd name="T22" fmla="*/ 1363405379 w 970"/>
              <a:gd name="T23" fmla="*/ 720764325 h 719"/>
              <a:gd name="T24" fmla="*/ 1471771276 w 970"/>
              <a:gd name="T25" fmla="*/ 632558132 h 719"/>
              <a:gd name="T26" fmla="*/ 1590219384 w 970"/>
              <a:gd name="T27" fmla="*/ 665320931 h 719"/>
              <a:gd name="T28" fmla="*/ 1711187251 w 970"/>
              <a:gd name="T29" fmla="*/ 655240314 h 719"/>
              <a:gd name="T30" fmla="*/ 1817033786 w 970"/>
              <a:gd name="T31" fmla="*/ 688001526 h 719"/>
              <a:gd name="T32" fmla="*/ 1938001256 w 970"/>
              <a:gd name="T33" fmla="*/ 677920909 h 719"/>
              <a:gd name="T34" fmla="*/ 2056447776 w 970"/>
              <a:gd name="T35" fmla="*/ 665320931 h 719"/>
              <a:gd name="T36" fmla="*/ 2147483647 w 970"/>
              <a:gd name="T37" fmla="*/ 665320931 h 719"/>
              <a:gd name="T38" fmla="*/ 2147483647 w 970"/>
              <a:gd name="T39" fmla="*/ 579635685 h 719"/>
              <a:gd name="T40" fmla="*/ 2147483647 w 970"/>
              <a:gd name="T41" fmla="*/ 612396897 h 719"/>
              <a:gd name="T42" fmla="*/ 2147483647 w 970"/>
              <a:gd name="T43" fmla="*/ 829130166 h 719"/>
              <a:gd name="T44" fmla="*/ 2147483647 w 970"/>
              <a:gd name="T45" fmla="*/ 861893164 h 719"/>
              <a:gd name="T46" fmla="*/ 2147483647 w 970"/>
              <a:gd name="T47" fmla="*/ 841731930 h 719"/>
              <a:gd name="T48" fmla="*/ 2056447776 w 970"/>
              <a:gd name="T49" fmla="*/ 851812547 h 719"/>
              <a:gd name="T50" fmla="*/ 1938001256 w 970"/>
              <a:gd name="T51" fmla="*/ 796368954 h 719"/>
              <a:gd name="T52" fmla="*/ 1817033786 w 970"/>
              <a:gd name="T53" fmla="*/ 861893164 h 719"/>
              <a:gd name="T54" fmla="*/ 1711187251 w 970"/>
              <a:gd name="T55" fmla="*/ 960178388 h 719"/>
              <a:gd name="T56" fmla="*/ 1590219384 w 970"/>
              <a:gd name="T57" fmla="*/ 940017153 h 719"/>
              <a:gd name="T58" fmla="*/ 1471771276 w 970"/>
              <a:gd name="T59" fmla="*/ 894654376 h 719"/>
              <a:gd name="T60" fmla="*/ 1363405379 w 970"/>
              <a:gd name="T61" fmla="*/ 808968932 h 719"/>
              <a:gd name="T62" fmla="*/ 1244957271 w 970"/>
              <a:gd name="T63" fmla="*/ 763606155 h 719"/>
              <a:gd name="T64" fmla="*/ 1126510751 w 970"/>
              <a:gd name="T65" fmla="*/ 851812547 h 719"/>
              <a:gd name="T66" fmla="*/ 1005543281 w 970"/>
              <a:gd name="T67" fmla="*/ 1287798445 h 719"/>
              <a:gd name="T68" fmla="*/ 899696745 w 970"/>
              <a:gd name="T69" fmla="*/ 1811990935 h 719"/>
              <a:gd name="T70" fmla="*/ 778729077 w 970"/>
              <a:gd name="T71" fmla="*/ 1625499120 h 719"/>
              <a:gd name="T72" fmla="*/ 660280970 w 970"/>
              <a:gd name="T73" fmla="*/ 1287798445 h 719"/>
              <a:gd name="T74" fmla="*/ 541834450 w 970"/>
              <a:gd name="T75" fmla="*/ 1113908593 h 719"/>
              <a:gd name="T76" fmla="*/ 433466964 w 970"/>
              <a:gd name="T77" fmla="*/ 1048384582 h 719"/>
              <a:gd name="T78" fmla="*/ 315018757 w 970"/>
              <a:gd name="T79" fmla="*/ 1103827976 h 719"/>
              <a:gd name="T80" fmla="*/ 194052826 w 970"/>
              <a:gd name="T81" fmla="*/ 1169351988 h 719"/>
              <a:gd name="T82" fmla="*/ 88206265 w 970"/>
              <a:gd name="T83" fmla="*/ 1136589188 h 719"/>
              <a:gd name="T84" fmla="*/ 0 w 970"/>
              <a:gd name="T85" fmla="*/ 808968932 h 7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0"/>
              <a:gd name="T130" fmla="*/ 0 h 719"/>
              <a:gd name="T131" fmla="*/ 970 w 970"/>
              <a:gd name="T132" fmla="*/ 719 h 7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0" h="719">
                <a:moveTo>
                  <a:pt x="0" y="321"/>
                </a:moveTo>
                <a:lnTo>
                  <a:pt x="17" y="312"/>
                </a:lnTo>
                <a:lnTo>
                  <a:pt x="35" y="312"/>
                </a:lnTo>
                <a:lnTo>
                  <a:pt x="47" y="308"/>
                </a:lnTo>
                <a:lnTo>
                  <a:pt x="65" y="308"/>
                </a:lnTo>
                <a:lnTo>
                  <a:pt x="77" y="312"/>
                </a:lnTo>
                <a:lnTo>
                  <a:pt x="95" y="299"/>
                </a:lnTo>
                <a:lnTo>
                  <a:pt x="108" y="286"/>
                </a:lnTo>
                <a:lnTo>
                  <a:pt x="125" y="269"/>
                </a:lnTo>
                <a:lnTo>
                  <a:pt x="142" y="243"/>
                </a:lnTo>
                <a:lnTo>
                  <a:pt x="155" y="217"/>
                </a:lnTo>
                <a:lnTo>
                  <a:pt x="172" y="178"/>
                </a:lnTo>
                <a:lnTo>
                  <a:pt x="185" y="126"/>
                </a:lnTo>
                <a:lnTo>
                  <a:pt x="202" y="83"/>
                </a:lnTo>
                <a:lnTo>
                  <a:pt x="215" y="48"/>
                </a:lnTo>
                <a:lnTo>
                  <a:pt x="232" y="31"/>
                </a:lnTo>
                <a:lnTo>
                  <a:pt x="249" y="0"/>
                </a:lnTo>
                <a:lnTo>
                  <a:pt x="262" y="0"/>
                </a:lnTo>
                <a:lnTo>
                  <a:pt x="279" y="0"/>
                </a:lnTo>
                <a:lnTo>
                  <a:pt x="292" y="5"/>
                </a:lnTo>
                <a:lnTo>
                  <a:pt x="309" y="31"/>
                </a:lnTo>
                <a:lnTo>
                  <a:pt x="326" y="87"/>
                </a:lnTo>
                <a:lnTo>
                  <a:pt x="339" y="186"/>
                </a:lnTo>
                <a:lnTo>
                  <a:pt x="357" y="316"/>
                </a:lnTo>
                <a:lnTo>
                  <a:pt x="369" y="446"/>
                </a:lnTo>
                <a:lnTo>
                  <a:pt x="387" y="503"/>
                </a:lnTo>
                <a:lnTo>
                  <a:pt x="399" y="373"/>
                </a:lnTo>
                <a:lnTo>
                  <a:pt x="417" y="230"/>
                </a:lnTo>
                <a:lnTo>
                  <a:pt x="434" y="260"/>
                </a:lnTo>
                <a:lnTo>
                  <a:pt x="447" y="290"/>
                </a:lnTo>
                <a:lnTo>
                  <a:pt x="464" y="290"/>
                </a:lnTo>
                <a:lnTo>
                  <a:pt x="477" y="282"/>
                </a:lnTo>
                <a:lnTo>
                  <a:pt x="494" y="282"/>
                </a:lnTo>
                <a:lnTo>
                  <a:pt x="507" y="286"/>
                </a:lnTo>
                <a:lnTo>
                  <a:pt x="524" y="290"/>
                </a:lnTo>
                <a:lnTo>
                  <a:pt x="541" y="286"/>
                </a:lnTo>
                <a:lnTo>
                  <a:pt x="554" y="277"/>
                </a:lnTo>
                <a:lnTo>
                  <a:pt x="571" y="269"/>
                </a:lnTo>
                <a:lnTo>
                  <a:pt x="584" y="251"/>
                </a:lnTo>
                <a:lnTo>
                  <a:pt x="601" y="230"/>
                </a:lnTo>
                <a:lnTo>
                  <a:pt x="614" y="247"/>
                </a:lnTo>
                <a:lnTo>
                  <a:pt x="631" y="264"/>
                </a:lnTo>
                <a:lnTo>
                  <a:pt x="648" y="282"/>
                </a:lnTo>
                <a:lnTo>
                  <a:pt x="661" y="273"/>
                </a:lnTo>
                <a:lnTo>
                  <a:pt x="679" y="260"/>
                </a:lnTo>
                <a:lnTo>
                  <a:pt x="691" y="247"/>
                </a:lnTo>
                <a:lnTo>
                  <a:pt x="709" y="256"/>
                </a:lnTo>
                <a:lnTo>
                  <a:pt x="721" y="273"/>
                </a:lnTo>
                <a:lnTo>
                  <a:pt x="739" y="282"/>
                </a:lnTo>
                <a:lnTo>
                  <a:pt x="756" y="277"/>
                </a:lnTo>
                <a:lnTo>
                  <a:pt x="769" y="269"/>
                </a:lnTo>
                <a:lnTo>
                  <a:pt x="786" y="260"/>
                </a:lnTo>
                <a:lnTo>
                  <a:pt x="799" y="251"/>
                </a:lnTo>
                <a:lnTo>
                  <a:pt x="816" y="264"/>
                </a:lnTo>
                <a:lnTo>
                  <a:pt x="829" y="273"/>
                </a:lnTo>
                <a:lnTo>
                  <a:pt x="846" y="273"/>
                </a:lnTo>
                <a:lnTo>
                  <a:pt x="863" y="264"/>
                </a:lnTo>
                <a:lnTo>
                  <a:pt x="876" y="256"/>
                </a:lnTo>
                <a:lnTo>
                  <a:pt x="893" y="247"/>
                </a:lnTo>
                <a:lnTo>
                  <a:pt x="906" y="230"/>
                </a:lnTo>
                <a:lnTo>
                  <a:pt x="923" y="225"/>
                </a:lnTo>
                <a:lnTo>
                  <a:pt x="936" y="230"/>
                </a:lnTo>
                <a:lnTo>
                  <a:pt x="953" y="243"/>
                </a:lnTo>
                <a:lnTo>
                  <a:pt x="970" y="243"/>
                </a:lnTo>
                <a:lnTo>
                  <a:pt x="970" y="325"/>
                </a:lnTo>
                <a:lnTo>
                  <a:pt x="953" y="329"/>
                </a:lnTo>
                <a:lnTo>
                  <a:pt x="936" y="334"/>
                </a:lnTo>
                <a:lnTo>
                  <a:pt x="923" y="338"/>
                </a:lnTo>
                <a:lnTo>
                  <a:pt x="906" y="342"/>
                </a:lnTo>
                <a:lnTo>
                  <a:pt x="893" y="342"/>
                </a:lnTo>
                <a:lnTo>
                  <a:pt x="876" y="338"/>
                </a:lnTo>
                <a:lnTo>
                  <a:pt x="863" y="334"/>
                </a:lnTo>
                <a:lnTo>
                  <a:pt x="846" y="334"/>
                </a:lnTo>
                <a:lnTo>
                  <a:pt x="829" y="329"/>
                </a:lnTo>
                <a:lnTo>
                  <a:pt x="816" y="338"/>
                </a:lnTo>
                <a:lnTo>
                  <a:pt x="799" y="347"/>
                </a:lnTo>
                <a:lnTo>
                  <a:pt x="786" y="329"/>
                </a:lnTo>
                <a:lnTo>
                  <a:pt x="769" y="316"/>
                </a:lnTo>
                <a:lnTo>
                  <a:pt x="756" y="321"/>
                </a:lnTo>
                <a:lnTo>
                  <a:pt x="739" y="334"/>
                </a:lnTo>
                <a:lnTo>
                  <a:pt x="721" y="342"/>
                </a:lnTo>
                <a:lnTo>
                  <a:pt x="709" y="338"/>
                </a:lnTo>
                <a:lnTo>
                  <a:pt x="691" y="351"/>
                </a:lnTo>
                <a:lnTo>
                  <a:pt x="679" y="381"/>
                </a:lnTo>
                <a:lnTo>
                  <a:pt x="661" y="394"/>
                </a:lnTo>
                <a:lnTo>
                  <a:pt x="648" y="390"/>
                </a:lnTo>
                <a:lnTo>
                  <a:pt x="631" y="373"/>
                </a:lnTo>
                <a:lnTo>
                  <a:pt x="614" y="360"/>
                </a:lnTo>
                <a:lnTo>
                  <a:pt x="601" y="381"/>
                </a:lnTo>
                <a:lnTo>
                  <a:pt x="584" y="355"/>
                </a:lnTo>
                <a:lnTo>
                  <a:pt x="571" y="325"/>
                </a:lnTo>
                <a:lnTo>
                  <a:pt x="554" y="321"/>
                </a:lnTo>
                <a:lnTo>
                  <a:pt x="541" y="321"/>
                </a:lnTo>
                <a:lnTo>
                  <a:pt x="524" y="316"/>
                </a:lnTo>
                <a:lnTo>
                  <a:pt x="507" y="312"/>
                </a:lnTo>
                <a:lnTo>
                  <a:pt x="494" y="303"/>
                </a:lnTo>
                <a:lnTo>
                  <a:pt x="477" y="303"/>
                </a:lnTo>
                <a:lnTo>
                  <a:pt x="464" y="321"/>
                </a:lnTo>
                <a:lnTo>
                  <a:pt x="447" y="338"/>
                </a:lnTo>
                <a:lnTo>
                  <a:pt x="434" y="329"/>
                </a:lnTo>
                <a:lnTo>
                  <a:pt x="417" y="329"/>
                </a:lnTo>
                <a:lnTo>
                  <a:pt x="399" y="511"/>
                </a:lnTo>
                <a:lnTo>
                  <a:pt x="387" y="680"/>
                </a:lnTo>
                <a:lnTo>
                  <a:pt x="369" y="710"/>
                </a:lnTo>
                <a:lnTo>
                  <a:pt x="357" y="719"/>
                </a:lnTo>
                <a:lnTo>
                  <a:pt x="339" y="706"/>
                </a:lnTo>
                <a:lnTo>
                  <a:pt x="326" y="689"/>
                </a:lnTo>
                <a:lnTo>
                  <a:pt x="309" y="645"/>
                </a:lnTo>
                <a:lnTo>
                  <a:pt x="292" y="598"/>
                </a:lnTo>
                <a:lnTo>
                  <a:pt x="279" y="546"/>
                </a:lnTo>
                <a:lnTo>
                  <a:pt x="262" y="511"/>
                </a:lnTo>
                <a:lnTo>
                  <a:pt x="249" y="490"/>
                </a:lnTo>
                <a:lnTo>
                  <a:pt x="232" y="451"/>
                </a:lnTo>
                <a:lnTo>
                  <a:pt x="215" y="442"/>
                </a:lnTo>
                <a:lnTo>
                  <a:pt x="202" y="429"/>
                </a:lnTo>
                <a:lnTo>
                  <a:pt x="185" y="416"/>
                </a:lnTo>
                <a:lnTo>
                  <a:pt x="172" y="416"/>
                </a:lnTo>
                <a:lnTo>
                  <a:pt x="155" y="420"/>
                </a:lnTo>
                <a:lnTo>
                  <a:pt x="142" y="429"/>
                </a:lnTo>
                <a:lnTo>
                  <a:pt x="125" y="438"/>
                </a:lnTo>
                <a:lnTo>
                  <a:pt x="108" y="446"/>
                </a:lnTo>
                <a:lnTo>
                  <a:pt x="95" y="455"/>
                </a:lnTo>
                <a:lnTo>
                  <a:pt x="77" y="464"/>
                </a:lnTo>
                <a:lnTo>
                  <a:pt x="65" y="459"/>
                </a:lnTo>
                <a:lnTo>
                  <a:pt x="47" y="455"/>
                </a:lnTo>
                <a:lnTo>
                  <a:pt x="35" y="451"/>
                </a:lnTo>
                <a:lnTo>
                  <a:pt x="17" y="446"/>
                </a:lnTo>
                <a:lnTo>
                  <a:pt x="0" y="446"/>
                </a:lnTo>
                <a:lnTo>
                  <a:pt x="0" y="321"/>
                </a:lnTo>
              </a:path>
            </a:pathLst>
          </a:custGeom>
          <a:noFill/>
          <a:ln w="0">
            <a:solidFill>
              <a:srgbClr val="CCCCCC"/>
            </a:solidFill>
            <a:prstDash val="solid"/>
            <a:round/>
            <a:headEnd/>
            <a:tailEnd/>
          </a:ln>
        </p:spPr>
        <p:txBody>
          <a:bodyPr/>
          <a:lstStyle/>
          <a:p>
            <a:endParaRPr lang="en-US"/>
          </a:p>
        </p:txBody>
      </p:sp>
      <p:sp>
        <p:nvSpPr>
          <p:cNvPr id="166117" name="Freeform 218"/>
          <p:cNvSpPr>
            <a:spLocks/>
          </p:cNvSpPr>
          <p:nvPr/>
        </p:nvSpPr>
        <p:spPr bwMode="auto">
          <a:xfrm>
            <a:off x="7373938" y="3059113"/>
            <a:ext cx="1539875" cy="803275"/>
          </a:xfrm>
          <a:custGeom>
            <a:avLst/>
            <a:gdLst>
              <a:gd name="T0" fmla="*/ 42843452 w 970"/>
              <a:gd name="T1" fmla="*/ 1255037907 h 506"/>
              <a:gd name="T2" fmla="*/ 118448157 w 970"/>
              <a:gd name="T3" fmla="*/ 1156752630 h 506"/>
              <a:gd name="T4" fmla="*/ 194052826 w 970"/>
              <a:gd name="T5" fmla="*/ 960180490 h 506"/>
              <a:gd name="T6" fmla="*/ 272176906 w 970"/>
              <a:gd name="T7" fmla="*/ 655240665 h 506"/>
              <a:gd name="T8" fmla="*/ 357862197 w 970"/>
              <a:gd name="T9" fmla="*/ 360383150 h 506"/>
              <a:gd name="T10" fmla="*/ 433466964 w 970"/>
              <a:gd name="T11" fmla="*/ 163810960 h 506"/>
              <a:gd name="T12" fmla="*/ 509071633 w 970"/>
              <a:gd name="T13" fmla="*/ 65524071 h 506"/>
              <a:gd name="T14" fmla="*/ 584676301 w 970"/>
              <a:gd name="T15" fmla="*/ 32762829 h 506"/>
              <a:gd name="T16" fmla="*/ 660280970 w 970"/>
              <a:gd name="T17" fmla="*/ 10080626 h 506"/>
              <a:gd name="T18" fmla="*/ 735885638 w 970"/>
              <a:gd name="T19" fmla="*/ 10080626 h 506"/>
              <a:gd name="T20" fmla="*/ 821570929 w 970"/>
              <a:gd name="T21" fmla="*/ 10080626 h 506"/>
              <a:gd name="T22" fmla="*/ 899696745 w 970"/>
              <a:gd name="T23" fmla="*/ 10080626 h 506"/>
              <a:gd name="T24" fmla="*/ 975301414 w 970"/>
              <a:gd name="T25" fmla="*/ 10080626 h 506"/>
              <a:gd name="T26" fmla="*/ 1050906082 w 970"/>
              <a:gd name="T27" fmla="*/ 10080626 h 506"/>
              <a:gd name="T28" fmla="*/ 1126510751 w 970"/>
              <a:gd name="T29" fmla="*/ 10080626 h 506"/>
              <a:gd name="T30" fmla="*/ 1202115419 w 970"/>
              <a:gd name="T31" fmla="*/ 10080626 h 506"/>
              <a:gd name="T32" fmla="*/ 1277718500 w 970"/>
              <a:gd name="T33" fmla="*/ 0 h 506"/>
              <a:gd name="T34" fmla="*/ 1363405379 w 970"/>
              <a:gd name="T35" fmla="*/ 10080626 h 506"/>
              <a:gd name="T36" fmla="*/ 1439010047 w 970"/>
              <a:gd name="T37" fmla="*/ 0 h 506"/>
              <a:gd name="T38" fmla="*/ 1514614716 w 970"/>
              <a:gd name="T39" fmla="*/ 10080626 h 506"/>
              <a:gd name="T40" fmla="*/ 1590219384 w 970"/>
              <a:gd name="T41" fmla="*/ 0 h 506"/>
              <a:gd name="T42" fmla="*/ 1665824449 w 970"/>
              <a:gd name="T43" fmla="*/ 10080626 h 506"/>
              <a:gd name="T44" fmla="*/ 1741429118 w 970"/>
              <a:gd name="T45" fmla="*/ 10080626 h 506"/>
              <a:gd name="T46" fmla="*/ 1817033786 w 970"/>
              <a:gd name="T47" fmla="*/ 10080626 h 506"/>
              <a:gd name="T48" fmla="*/ 1905238439 w 970"/>
              <a:gd name="T49" fmla="*/ 10080626 h 506"/>
              <a:gd name="T50" fmla="*/ 1980843108 w 970"/>
              <a:gd name="T51" fmla="*/ 10080626 h 506"/>
              <a:gd name="T52" fmla="*/ 2056447776 w 970"/>
              <a:gd name="T53" fmla="*/ 0 h 506"/>
              <a:gd name="T54" fmla="*/ 2132052445 w 970"/>
              <a:gd name="T55" fmla="*/ 0 h 506"/>
              <a:gd name="T56" fmla="*/ 2147483647 w 970"/>
              <a:gd name="T57" fmla="*/ 0 h 506"/>
              <a:gd name="T58" fmla="*/ 2147483647 w 970"/>
              <a:gd name="T59" fmla="*/ 0 h 506"/>
              <a:gd name="T60" fmla="*/ 2147483647 w 970"/>
              <a:gd name="T61" fmla="*/ 0 h 506"/>
              <a:gd name="T62" fmla="*/ 2147483647 w 970"/>
              <a:gd name="T63" fmla="*/ 0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06"/>
              <a:gd name="T98" fmla="*/ 970 w 97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06">
                <a:moveTo>
                  <a:pt x="0" y="506"/>
                </a:moveTo>
                <a:lnTo>
                  <a:pt x="17" y="498"/>
                </a:lnTo>
                <a:lnTo>
                  <a:pt x="35" y="480"/>
                </a:lnTo>
                <a:lnTo>
                  <a:pt x="47" y="459"/>
                </a:lnTo>
                <a:lnTo>
                  <a:pt x="65" y="428"/>
                </a:lnTo>
                <a:lnTo>
                  <a:pt x="77" y="381"/>
                </a:lnTo>
                <a:lnTo>
                  <a:pt x="95" y="324"/>
                </a:lnTo>
                <a:lnTo>
                  <a:pt x="108" y="260"/>
                </a:lnTo>
                <a:lnTo>
                  <a:pt x="125" y="199"/>
                </a:lnTo>
                <a:lnTo>
                  <a:pt x="142" y="143"/>
                </a:lnTo>
                <a:lnTo>
                  <a:pt x="155" y="95"/>
                </a:lnTo>
                <a:lnTo>
                  <a:pt x="172" y="65"/>
                </a:lnTo>
                <a:lnTo>
                  <a:pt x="185" y="43"/>
                </a:lnTo>
                <a:lnTo>
                  <a:pt x="202" y="26"/>
                </a:lnTo>
                <a:lnTo>
                  <a:pt x="215" y="17"/>
                </a:lnTo>
                <a:lnTo>
                  <a:pt x="232" y="13"/>
                </a:lnTo>
                <a:lnTo>
                  <a:pt x="249" y="8"/>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4"/>
                </a:lnTo>
                <a:lnTo>
                  <a:pt x="464" y="4"/>
                </a:lnTo>
                <a:lnTo>
                  <a:pt x="477" y="4"/>
                </a:lnTo>
                <a:lnTo>
                  <a:pt x="494" y="0"/>
                </a:lnTo>
                <a:lnTo>
                  <a:pt x="507" y="0"/>
                </a:lnTo>
                <a:lnTo>
                  <a:pt x="524" y="4"/>
                </a:lnTo>
                <a:lnTo>
                  <a:pt x="541" y="4"/>
                </a:lnTo>
                <a:lnTo>
                  <a:pt x="554" y="0"/>
                </a:lnTo>
                <a:lnTo>
                  <a:pt x="571" y="0"/>
                </a:lnTo>
                <a:lnTo>
                  <a:pt x="584" y="0"/>
                </a:lnTo>
                <a:lnTo>
                  <a:pt x="601" y="4"/>
                </a:lnTo>
                <a:lnTo>
                  <a:pt x="614" y="0"/>
                </a:lnTo>
                <a:lnTo>
                  <a:pt x="631" y="0"/>
                </a:lnTo>
                <a:lnTo>
                  <a:pt x="648" y="0"/>
                </a:lnTo>
                <a:lnTo>
                  <a:pt x="661" y="4"/>
                </a:lnTo>
                <a:lnTo>
                  <a:pt x="679" y="4"/>
                </a:lnTo>
                <a:lnTo>
                  <a:pt x="691" y="4"/>
                </a:lnTo>
                <a:lnTo>
                  <a:pt x="709" y="4"/>
                </a:lnTo>
                <a:lnTo>
                  <a:pt x="721" y="4"/>
                </a:lnTo>
                <a:lnTo>
                  <a:pt x="739" y="4"/>
                </a:lnTo>
                <a:lnTo>
                  <a:pt x="756" y="4"/>
                </a:lnTo>
                <a:lnTo>
                  <a:pt x="769" y="0"/>
                </a:lnTo>
                <a:lnTo>
                  <a:pt x="786" y="4"/>
                </a:lnTo>
                <a:lnTo>
                  <a:pt x="799" y="4"/>
                </a:lnTo>
                <a:lnTo>
                  <a:pt x="816" y="0"/>
                </a:lnTo>
                <a:lnTo>
                  <a:pt x="829" y="0"/>
                </a:lnTo>
                <a:lnTo>
                  <a:pt x="846" y="0"/>
                </a:lnTo>
                <a:lnTo>
                  <a:pt x="863" y="0"/>
                </a:lnTo>
                <a:lnTo>
                  <a:pt x="876" y="0"/>
                </a:lnTo>
                <a:lnTo>
                  <a:pt x="893" y="0"/>
                </a:lnTo>
                <a:lnTo>
                  <a:pt x="906" y="0"/>
                </a:lnTo>
                <a:lnTo>
                  <a:pt x="923" y="0"/>
                </a:lnTo>
                <a:lnTo>
                  <a:pt x="936" y="0"/>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18" name="Freeform 219"/>
          <p:cNvSpPr>
            <a:spLocks/>
          </p:cNvSpPr>
          <p:nvPr/>
        </p:nvSpPr>
        <p:spPr bwMode="auto">
          <a:xfrm>
            <a:off x="7373938" y="3746500"/>
            <a:ext cx="1539875" cy="136525"/>
          </a:xfrm>
          <a:custGeom>
            <a:avLst/>
            <a:gdLst>
              <a:gd name="T0" fmla="*/ 42843452 w 970"/>
              <a:gd name="T1" fmla="*/ 216733460 h 86"/>
              <a:gd name="T2" fmla="*/ 118448157 w 970"/>
              <a:gd name="T3" fmla="*/ 196572167 h 86"/>
              <a:gd name="T4" fmla="*/ 194052826 w 970"/>
              <a:gd name="T5" fmla="*/ 163810941 h 86"/>
              <a:gd name="T6" fmla="*/ 272176906 w 970"/>
              <a:gd name="T7" fmla="*/ 118446558 h 86"/>
              <a:gd name="T8" fmla="*/ 357862197 w 970"/>
              <a:gd name="T9" fmla="*/ 65524064 h 86"/>
              <a:gd name="T10" fmla="*/ 433466964 w 970"/>
              <a:gd name="T11" fmla="*/ 32761238 h 86"/>
              <a:gd name="T12" fmla="*/ 509071633 w 970"/>
              <a:gd name="T13" fmla="*/ 10080625 h 86"/>
              <a:gd name="T14" fmla="*/ 584676301 w 970"/>
              <a:gd name="T15" fmla="*/ 10080625 h 86"/>
              <a:gd name="T16" fmla="*/ 660280970 w 970"/>
              <a:gd name="T17" fmla="*/ 10080625 h 86"/>
              <a:gd name="T18" fmla="*/ 735885638 w 970"/>
              <a:gd name="T19" fmla="*/ 10080625 h 86"/>
              <a:gd name="T20" fmla="*/ 821570929 w 970"/>
              <a:gd name="T21" fmla="*/ 10080625 h 86"/>
              <a:gd name="T22" fmla="*/ 899696745 w 970"/>
              <a:gd name="T23" fmla="*/ 10080625 h 86"/>
              <a:gd name="T24" fmla="*/ 975301414 w 970"/>
              <a:gd name="T25" fmla="*/ 10080625 h 86"/>
              <a:gd name="T26" fmla="*/ 1050906082 w 970"/>
              <a:gd name="T27" fmla="*/ 10080625 h 86"/>
              <a:gd name="T28" fmla="*/ 1126510751 w 970"/>
              <a:gd name="T29" fmla="*/ 0 h 86"/>
              <a:gd name="T30" fmla="*/ 1202115419 w 970"/>
              <a:gd name="T31" fmla="*/ 0 h 86"/>
              <a:gd name="T32" fmla="*/ 1277718500 w 970"/>
              <a:gd name="T33" fmla="*/ 10080625 h 86"/>
              <a:gd name="T34" fmla="*/ 1363405379 w 970"/>
              <a:gd name="T35" fmla="*/ 10080625 h 86"/>
              <a:gd name="T36" fmla="*/ 1439010047 w 970"/>
              <a:gd name="T37" fmla="*/ 10080625 h 86"/>
              <a:gd name="T38" fmla="*/ 1514614716 w 970"/>
              <a:gd name="T39" fmla="*/ 0 h 86"/>
              <a:gd name="T40" fmla="*/ 1590219384 w 970"/>
              <a:gd name="T41" fmla="*/ 0 h 86"/>
              <a:gd name="T42" fmla="*/ 1665824449 w 970"/>
              <a:gd name="T43" fmla="*/ 0 h 86"/>
              <a:gd name="T44" fmla="*/ 1741429118 w 970"/>
              <a:gd name="T45" fmla="*/ 10080625 h 86"/>
              <a:gd name="T46" fmla="*/ 1817033786 w 970"/>
              <a:gd name="T47" fmla="*/ 0 h 86"/>
              <a:gd name="T48" fmla="*/ 1905238439 w 970"/>
              <a:gd name="T49" fmla="*/ 10080625 h 86"/>
              <a:gd name="T50" fmla="*/ 1980843108 w 970"/>
              <a:gd name="T51" fmla="*/ 0 h 86"/>
              <a:gd name="T52" fmla="*/ 2056447776 w 970"/>
              <a:gd name="T53" fmla="*/ 0 h 86"/>
              <a:gd name="T54" fmla="*/ 2132052445 w 970"/>
              <a:gd name="T55" fmla="*/ 10080625 h 86"/>
              <a:gd name="T56" fmla="*/ 2147483647 w 970"/>
              <a:gd name="T57" fmla="*/ 10080625 h 86"/>
              <a:gd name="T58" fmla="*/ 2147483647 w 970"/>
              <a:gd name="T59" fmla="*/ 0 h 86"/>
              <a:gd name="T60" fmla="*/ 2147483647 w 970"/>
              <a:gd name="T61" fmla="*/ 10080625 h 86"/>
              <a:gd name="T62" fmla="*/ 2147483647 w 970"/>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86"/>
              <a:gd name="T98" fmla="*/ 970 w 970"/>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86">
                <a:moveTo>
                  <a:pt x="0" y="86"/>
                </a:moveTo>
                <a:lnTo>
                  <a:pt x="17" y="86"/>
                </a:lnTo>
                <a:lnTo>
                  <a:pt x="35" y="82"/>
                </a:lnTo>
                <a:lnTo>
                  <a:pt x="47" y="78"/>
                </a:lnTo>
                <a:lnTo>
                  <a:pt x="65" y="73"/>
                </a:lnTo>
                <a:lnTo>
                  <a:pt x="77" y="65"/>
                </a:lnTo>
                <a:lnTo>
                  <a:pt x="95" y="56"/>
                </a:lnTo>
                <a:lnTo>
                  <a:pt x="108" y="47"/>
                </a:lnTo>
                <a:lnTo>
                  <a:pt x="125" y="34"/>
                </a:lnTo>
                <a:lnTo>
                  <a:pt x="142" y="26"/>
                </a:lnTo>
                <a:lnTo>
                  <a:pt x="155" y="17"/>
                </a:lnTo>
                <a:lnTo>
                  <a:pt x="172" y="13"/>
                </a:lnTo>
                <a:lnTo>
                  <a:pt x="185" y="8"/>
                </a:lnTo>
                <a:lnTo>
                  <a:pt x="202" y="4"/>
                </a:lnTo>
                <a:lnTo>
                  <a:pt x="215" y="4"/>
                </a:lnTo>
                <a:lnTo>
                  <a:pt x="232" y="4"/>
                </a:lnTo>
                <a:lnTo>
                  <a:pt x="249" y="4"/>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0"/>
                </a:lnTo>
                <a:lnTo>
                  <a:pt x="464" y="0"/>
                </a:lnTo>
                <a:lnTo>
                  <a:pt x="477" y="0"/>
                </a:lnTo>
                <a:lnTo>
                  <a:pt x="494" y="0"/>
                </a:lnTo>
                <a:lnTo>
                  <a:pt x="507" y="4"/>
                </a:lnTo>
                <a:lnTo>
                  <a:pt x="524" y="4"/>
                </a:lnTo>
                <a:lnTo>
                  <a:pt x="541" y="4"/>
                </a:lnTo>
                <a:lnTo>
                  <a:pt x="554" y="4"/>
                </a:lnTo>
                <a:lnTo>
                  <a:pt x="571" y="4"/>
                </a:lnTo>
                <a:lnTo>
                  <a:pt x="584" y="0"/>
                </a:lnTo>
                <a:lnTo>
                  <a:pt x="601" y="0"/>
                </a:lnTo>
                <a:lnTo>
                  <a:pt x="614" y="0"/>
                </a:lnTo>
                <a:lnTo>
                  <a:pt x="631" y="0"/>
                </a:lnTo>
                <a:lnTo>
                  <a:pt x="648" y="0"/>
                </a:lnTo>
                <a:lnTo>
                  <a:pt x="661" y="0"/>
                </a:lnTo>
                <a:lnTo>
                  <a:pt x="679" y="4"/>
                </a:lnTo>
                <a:lnTo>
                  <a:pt x="691" y="4"/>
                </a:lnTo>
                <a:lnTo>
                  <a:pt x="709" y="4"/>
                </a:lnTo>
                <a:lnTo>
                  <a:pt x="721" y="0"/>
                </a:lnTo>
                <a:lnTo>
                  <a:pt x="739" y="0"/>
                </a:lnTo>
                <a:lnTo>
                  <a:pt x="756" y="4"/>
                </a:lnTo>
                <a:lnTo>
                  <a:pt x="769" y="4"/>
                </a:lnTo>
                <a:lnTo>
                  <a:pt x="786" y="0"/>
                </a:lnTo>
                <a:lnTo>
                  <a:pt x="799" y="0"/>
                </a:lnTo>
                <a:lnTo>
                  <a:pt x="816" y="0"/>
                </a:lnTo>
                <a:lnTo>
                  <a:pt x="829" y="0"/>
                </a:lnTo>
                <a:lnTo>
                  <a:pt x="846" y="4"/>
                </a:lnTo>
                <a:lnTo>
                  <a:pt x="863" y="4"/>
                </a:lnTo>
                <a:lnTo>
                  <a:pt x="876" y="4"/>
                </a:lnTo>
                <a:lnTo>
                  <a:pt x="893" y="4"/>
                </a:lnTo>
                <a:lnTo>
                  <a:pt x="906" y="0"/>
                </a:lnTo>
                <a:lnTo>
                  <a:pt x="923" y="4"/>
                </a:lnTo>
                <a:lnTo>
                  <a:pt x="936" y="4"/>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19" name="Freeform 220"/>
          <p:cNvSpPr>
            <a:spLocks/>
          </p:cNvSpPr>
          <p:nvPr/>
        </p:nvSpPr>
        <p:spPr bwMode="auto">
          <a:xfrm>
            <a:off x="7373938" y="2997200"/>
            <a:ext cx="1539875" cy="893763"/>
          </a:xfrm>
          <a:custGeom>
            <a:avLst/>
            <a:gdLst>
              <a:gd name="T0" fmla="*/ 42843452 w 970"/>
              <a:gd name="T1" fmla="*/ 1406247761 h 563"/>
              <a:gd name="T2" fmla="*/ 118448157 w 970"/>
              <a:gd name="T3" fmla="*/ 1396167135 h 563"/>
              <a:gd name="T4" fmla="*/ 194052826 w 970"/>
              <a:gd name="T5" fmla="*/ 1330643064 h 563"/>
              <a:gd name="T6" fmla="*/ 272176906 w 970"/>
              <a:gd name="T7" fmla="*/ 1242438378 h 563"/>
              <a:gd name="T8" fmla="*/ 357862197 w 970"/>
              <a:gd name="T9" fmla="*/ 1156753055 h 563"/>
              <a:gd name="T10" fmla="*/ 433466964 w 970"/>
              <a:gd name="T11" fmla="*/ 1068546781 h 563"/>
              <a:gd name="T12" fmla="*/ 509071633 w 970"/>
              <a:gd name="T13" fmla="*/ 1013103337 h 563"/>
              <a:gd name="T14" fmla="*/ 584676301 w 970"/>
              <a:gd name="T15" fmla="*/ 1003022711 h 563"/>
              <a:gd name="T16" fmla="*/ 660280970 w 970"/>
              <a:gd name="T17" fmla="*/ 1078627408 h 563"/>
              <a:gd name="T18" fmla="*/ 735885638 w 970"/>
              <a:gd name="T19" fmla="*/ 1199594923 h 563"/>
              <a:gd name="T20" fmla="*/ 821570929 w 970"/>
              <a:gd name="T21" fmla="*/ 1209675549 h 563"/>
              <a:gd name="T22" fmla="*/ 899696745 w 970"/>
              <a:gd name="T23" fmla="*/ 698084361 h 563"/>
              <a:gd name="T24" fmla="*/ 975301414 w 970"/>
              <a:gd name="T25" fmla="*/ 42843468 h 563"/>
              <a:gd name="T26" fmla="*/ 1050906082 w 970"/>
              <a:gd name="T27" fmla="*/ 282257635 h 563"/>
              <a:gd name="T28" fmla="*/ 1126510751 w 970"/>
              <a:gd name="T29" fmla="*/ 75604722 h 563"/>
              <a:gd name="T30" fmla="*/ 1202115419 w 970"/>
              <a:gd name="T31" fmla="*/ 249496393 h 563"/>
              <a:gd name="T32" fmla="*/ 1277718500 w 970"/>
              <a:gd name="T33" fmla="*/ 370463908 h 563"/>
              <a:gd name="T34" fmla="*/ 1363405379 w 970"/>
              <a:gd name="T35" fmla="*/ 534273391 h 563"/>
              <a:gd name="T36" fmla="*/ 1439010047 w 970"/>
              <a:gd name="T37" fmla="*/ 698084361 h 563"/>
              <a:gd name="T38" fmla="*/ 1514614716 w 970"/>
              <a:gd name="T39" fmla="*/ 665321532 h 563"/>
              <a:gd name="T40" fmla="*/ 1590219384 w 970"/>
              <a:gd name="T41" fmla="*/ 229335141 h 563"/>
              <a:gd name="T42" fmla="*/ 1665824449 w 970"/>
              <a:gd name="T43" fmla="*/ 108367576 h 563"/>
              <a:gd name="T44" fmla="*/ 1741429118 w 970"/>
              <a:gd name="T45" fmla="*/ 163811020 h 563"/>
              <a:gd name="T46" fmla="*/ 1817033786 w 970"/>
              <a:gd name="T47" fmla="*/ 65524096 h 563"/>
              <a:gd name="T48" fmla="*/ 1905238439 w 970"/>
              <a:gd name="T49" fmla="*/ 131048191 h 563"/>
              <a:gd name="T50" fmla="*/ 1980843108 w 970"/>
              <a:gd name="T51" fmla="*/ 183972273 h 563"/>
              <a:gd name="T52" fmla="*/ 2056447776 w 970"/>
              <a:gd name="T53" fmla="*/ 206652888 h 563"/>
              <a:gd name="T54" fmla="*/ 2132052445 w 970"/>
              <a:gd name="T55" fmla="*/ 118448202 h 563"/>
              <a:gd name="T56" fmla="*/ 2147483647 w 970"/>
              <a:gd name="T57" fmla="*/ 52924106 h 563"/>
              <a:gd name="T58" fmla="*/ 2147483647 w 970"/>
              <a:gd name="T59" fmla="*/ 118448202 h 563"/>
              <a:gd name="T60" fmla="*/ 2147483647 w 970"/>
              <a:gd name="T61" fmla="*/ 151209444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FF0000"/>
            </a:solidFill>
            <a:prstDash val="sysDot"/>
            <a:round/>
            <a:headEnd/>
            <a:tailEnd/>
          </a:ln>
        </p:spPr>
        <p:txBody>
          <a:bodyPr/>
          <a:lstStyle/>
          <a:p>
            <a:endParaRPr lang="en-US"/>
          </a:p>
        </p:txBody>
      </p:sp>
      <p:sp>
        <p:nvSpPr>
          <p:cNvPr id="166120" name="Freeform 221"/>
          <p:cNvSpPr>
            <a:spLocks/>
          </p:cNvSpPr>
          <p:nvPr/>
        </p:nvSpPr>
        <p:spPr bwMode="auto">
          <a:xfrm>
            <a:off x="7373938" y="3663950"/>
            <a:ext cx="1539875" cy="549275"/>
          </a:xfrm>
          <a:custGeom>
            <a:avLst/>
            <a:gdLst>
              <a:gd name="T0" fmla="*/ 42843452 w 970"/>
              <a:gd name="T1" fmla="*/ 347781539 h 346"/>
              <a:gd name="T2" fmla="*/ 118448157 w 970"/>
              <a:gd name="T3" fmla="*/ 347781539 h 346"/>
              <a:gd name="T4" fmla="*/ 194052826 w 970"/>
              <a:gd name="T5" fmla="*/ 360383110 h 346"/>
              <a:gd name="T6" fmla="*/ 272176906 w 970"/>
              <a:gd name="T7" fmla="*/ 315018726 h 346"/>
              <a:gd name="T8" fmla="*/ 357862197 w 970"/>
              <a:gd name="T9" fmla="*/ 229333443 h 346"/>
              <a:gd name="T10" fmla="*/ 433466964 w 970"/>
              <a:gd name="T11" fmla="*/ 131048128 h 346"/>
              <a:gd name="T12" fmla="*/ 509071633 w 970"/>
              <a:gd name="T13" fmla="*/ 32761238 h 346"/>
              <a:gd name="T14" fmla="*/ 584676301 w 970"/>
              <a:gd name="T15" fmla="*/ 0 h 346"/>
              <a:gd name="T16" fmla="*/ 660280970 w 970"/>
              <a:gd name="T17" fmla="*/ 32761238 h 346"/>
              <a:gd name="T18" fmla="*/ 735885638 w 970"/>
              <a:gd name="T19" fmla="*/ 141128750 h 346"/>
              <a:gd name="T20" fmla="*/ 821570929 w 970"/>
              <a:gd name="T21" fmla="*/ 360383110 h 346"/>
              <a:gd name="T22" fmla="*/ 899696745 w 970"/>
              <a:gd name="T23" fmla="*/ 688003406 h 346"/>
              <a:gd name="T24" fmla="*/ 975301414 w 970"/>
              <a:gd name="T25" fmla="*/ 871974152 h 346"/>
              <a:gd name="T26" fmla="*/ 1050906082 w 970"/>
              <a:gd name="T27" fmla="*/ 85685307 h 346"/>
              <a:gd name="T28" fmla="*/ 1126510751 w 970"/>
              <a:gd name="T29" fmla="*/ 183972185 h 346"/>
              <a:gd name="T30" fmla="*/ 1202115419 w 970"/>
              <a:gd name="T31" fmla="*/ 131048128 h 346"/>
              <a:gd name="T32" fmla="*/ 1277718500 w 970"/>
              <a:gd name="T33" fmla="*/ 141128750 h 346"/>
              <a:gd name="T34" fmla="*/ 1363405379 w 970"/>
              <a:gd name="T35" fmla="*/ 151209371 h 346"/>
              <a:gd name="T36" fmla="*/ 1439010047 w 970"/>
              <a:gd name="T37" fmla="*/ 131048128 h 346"/>
              <a:gd name="T38" fmla="*/ 1514614716 w 970"/>
              <a:gd name="T39" fmla="*/ 163810942 h 346"/>
              <a:gd name="T40" fmla="*/ 1590219384 w 970"/>
              <a:gd name="T41" fmla="*/ 196572168 h 346"/>
              <a:gd name="T42" fmla="*/ 1665824449 w 970"/>
              <a:gd name="T43" fmla="*/ 229333443 h 346"/>
              <a:gd name="T44" fmla="*/ 1741429118 w 970"/>
              <a:gd name="T45" fmla="*/ 141128750 h 346"/>
              <a:gd name="T46" fmla="*/ 1817033786 w 970"/>
              <a:gd name="T47" fmla="*/ 163810942 h 346"/>
              <a:gd name="T48" fmla="*/ 1905238439 w 970"/>
              <a:gd name="T49" fmla="*/ 141128750 h 346"/>
              <a:gd name="T50" fmla="*/ 1980843108 w 970"/>
              <a:gd name="T51" fmla="*/ 131048128 h 346"/>
              <a:gd name="T52" fmla="*/ 2056447776 w 970"/>
              <a:gd name="T53" fmla="*/ 151209371 h 346"/>
              <a:gd name="T54" fmla="*/ 2132052445 w 970"/>
              <a:gd name="T55" fmla="*/ 151209371 h 346"/>
              <a:gd name="T56" fmla="*/ 2147483647 w 970"/>
              <a:gd name="T57" fmla="*/ 131048128 h 346"/>
              <a:gd name="T58" fmla="*/ 2147483647 w 970"/>
              <a:gd name="T59" fmla="*/ 108367524 h 346"/>
              <a:gd name="T60" fmla="*/ 2147483647 w 970"/>
              <a:gd name="T61" fmla="*/ 98286878 h 346"/>
              <a:gd name="T62" fmla="*/ 2147483647 w 970"/>
              <a:gd name="T63" fmla="*/ 108367524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FF0000"/>
            </a:solidFill>
            <a:prstDash val="sysDot"/>
            <a:round/>
            <a:headEnd/>
            <a:tailEnd/>
          </a:ln>
        </p:spPr>
        <p:txBody>
          <a:bodyPr/>
          <a:lstStyle/>
          <a:p>
            <a:endParaRPr lang="en-US"/>
          </a:p>
        </p:txBody>
      </p:sp>
      <p:sp>
        <p:nvSpPr>
          <p:cNvPr id="166121" name="Freeform 222"/>
          <p:cNvSpPr>
            <a:spLocks/>
          </p:cNvSpPr>
          <p:nvPr/>
        </p:nvSpPr>
        <p:spPr bwMode="auto">
          <a:xfrm>
            <a:off x="7373938" y="2997200"/>
            <a:ext cx="1539875" cy="893763"/>
          </a:xfrm>
          <a:custGeom>
            <a:avLst/>
            <a:gdLst>
              <a:gd name="T0" fmla="*/ 42843452 w 970"/>
              <a:gd name="T1" fmla="*/ 1406247761 h 563"/>
              <a:gd name="T2" fmla="*/ 118448157 w 970"/>
              <a:gd name="T3" fmla="*/ 1396167135 h 563"/>
              <a:gd name="T4" fmla="*/ 194052826 w 970"/>
              <a:gd name="T5" fmla="*/ 1330643064 h 563"/>
              <a:gd name="T6" fmla="*/ 272176906 w 970"/>
              <a:gd name="T7" fmla="*/ 1242438378 h 563"/>
              <a:gd name="T8" fmla="*/ 357862197 w 970"/>
              <a:gd name="T9" fmla="*/ 1156753055 h 563"/>
              <a:gd name="T10" fmla="*/ 433466964 w 970"/>
              <a:gd name="T11" fmla="*/ 1068546781 h 563"/>
              <a:gd name="T12" fmla="*/ 509071633 w 970"/>
              <a:gd name="T13" fmla="*/ 1013103337 h 563"/>
              <a:gd name="T14" fmla="*/ 584676301 w 970"/>
              <a:gd name="T15" fmla="*/ 1003022711 h 563"/>
              <a:gd name="T16" fmla="*/ 660280970 w 970"/>
              <a:gd name="T17" fmla="*/ 1078627408 h 563"/>
              <a:gd name="T18" fmla="*/ 735885638 w 970"/>
              <a:gd name="T19" fmla="*/ 1199594923 h 563"/>
              <a:gd name="T20" fmla="*/ 821570929 w 970"/>
              <a:gd name="T21" fmla="*/ 1209675549 h 563"/>
              <a:gd name="T22" fmla="*/ 899696745 w 970"/>
              <a:gd name="T23" fmla="*/ 698084361 h 563"/>
              <a:gd name="T24" fmla="*/ 975301414 w 970"/>
              <a:gd name="T25" fmla="*/ 42843468 h 563"/>
              <a:gd name="T26" fmla="*/ 1050906082 w 970"/>
              <a:gd name="T27" fmla="*/ 282257635 h 563"/>
              <a:gd name="T28" fmla="*/ 1126510751 w 970"/>
              <a:gd name="T29" fmla="*/ 75604722 h 563"/>
              <a:gd name="T30" fmla="*/ 1202115419 w 970"/>
              <a:gd name="T31" fmla="*/ 249496393 h 563"/>
              <a:gd name="T32" fmla="*/ 1277718500 w 970"/>
              <a:gd name="T33" fmla="*/ 370463908 h 563"/>
              <a:gd name="T34" fmla="*/ 1363405379 w 970"/>
              <a:gd name="T35" fmla="*/ 534273391 h 563"/>
              <a:gd name="T36" fmla="*/ 1439010047 w 970"/>
              <a:gd name="T37" fmla="*/ 698084361 h 563"/>
              <a:gd name="T38" fmla="*/ 1514614716 w 970"/>
              <a:gd name="T39" fmla="*/ 665321532 h 563"/>
              <a:gd name="T40" fmla="*/ 1590219384 w 970"/>
              <a:gd name="T41" fmla="*/ 229335141 h 563"/>
              <a:gd name="T42" fmla="*/ 1665824449 w 970"/>
              <a:gd name="T43" fmla="*/ 108367576 h 563"/>
              <a:gd name="T44" fmla="*/ 1741429118 w 970"/>
              <a:gd name="T45" fmla="*/ 163811020 h 563"/>
              <a:gd name="T46" fmla="*/ 1817033786 w 970"/>
              <a:gd name="T47" fmla="*/ 65524096 h 563"/>
              <a:gd name="T48" fmla="*/ 1905238439 w 970"/>
              <a:gd name="T49" fmla="*/ 131048191 h 563"/>
              <a:gd name="T50" fmla="*/ 1980843108 w 970"/>
              <a:gd name="T51" fmla="*/ 183972273 h 563"/>
              <a:gd name="T52" fmla="*/ 2056447776 w 970"/>
              <a:gd name="T53" fmla="*/ 206652888 h 563"/>
              <a:gd name="T54" fmla="*/ 2132052445 w 970"/>
              <a:gd name="T55" fmla="*/ 118448202 h 563"/>
              <a:gd name="T56" fmla="*/ 2147483647 w 970"/>
              <a:gd name="T57" fmla="*/ 52924106 h 563"/>
              <a:gd name="T58" fmla="*/ 2147483647 w 970"/>
              <a:gd name="T59" fmla="*/ 118448202 h 563"/>
              <a:gd name="T60" fmla="*/ 2147483647 w 970"/>
              <a:gd name="T61" fmla="*/ 151209444 h 563"/>
              <a:gd name="T62" fmla="*/ 2147483647 w 970"/>
              <a:gd name="T63" fmla="*/ 0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63"/>
              <a:gd name="T98" fmla="*/ 970 w 970"/>
              <a:gd name="T99" fmla="*/ 563 h 5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63">
                <a:moveTo>
                  <a:pt x="0" y="563"/>
                </a:moveTo>
                <a:lnTo>
                  <a:pt x="17" y="558"/>
                </a:lnTo>
                <a:lnTo>
                  <a:pt x="35" y="558"/>
                </a:lnTo>
                <a:lnTo>
                  <a:pt x="47" y="554"/>
                </a:lnTo>
                <a:lnTo>
                  <a:pt x="65" y="541"/>
                </a:lnTo>
                <a:lnTo>
                  <a:pt x="77" y="528"/>
                </a:lnTo>
                <a:lnTo>
                  <a:pt x="95" y="511"/>
                </a:lnTo>
                <a:lnTo>
                  <a:pt x="108" y="493"/>
                </a:lnTo>
                <a:lnTo>
                  <a:pt x="125" y="476"/>
                </a:lnTo>
                <a:lnTo>
                  <a:pt x="142" y="459"/>
                </a:lnTo>
                <a:lnTo>
                  <a:pt x="155" y="437"/>
                </a:lnTo>
                <a:lnTo>
                  <a:pt x="172" y="424"/>
                </a:lnTo>
                <a:lnTo>
                  <a:pt x="185" y="411"/>
                </a:lnTo>
                <a:lnTo>
                  <a:pt x="202" y="402"/>
                </a:lnTo>
                <a:lnTo>
                  <a:pt x="215" y="398"/>
                </a:lnTo>
                <a:lnTo>
                  <a:pt x="232" y="398"/>
                </a:lnTo>
                <a:lnTo>
                  <a:pt x="249" y="411"/>
                </a:lnTo>
                <a:lnTo>
                  <a:pt x="262" y="428"/>
                </a:lnTo>
                <a:lnTo>
                  <a:pt x="279" y="450"/>
                </a:lnTo>
                <a:lnTo>
                  <a:pt x="292" y="476"/>
                </a:lnTo>
                <a:lnTo>
                  <a:pt x="309" y="493"/>
                </a:lnTo>
                <a:lnTo>
                  <a:pt x="326" y="480"/>
                </a:lnTo>
                <a:lnTo>
                  <a:pt x="339" y="420"/>
                </a:lnTo>
                <a:lnTo>
                  <a:pt x="357" y="277"/>
                </a:lnTo>
                <a:lnTo>
                  <a:pt x="369" y="95"/>
                </a:lnTo>
                <a:lnTo>
                  <a:pt x="387" y="17"/>
                </a:lnTo>
                <a:lnTo>
                  <a:pt x="399" y="52"/>
                </a:lnTo>
                <a:lnTo>
                  <a:pt x="417" y="112"/>
                </a:lnTo>
                <a:lnTo>
                  <a:pt x="434" y="34"/>
                </a:lnTo>
                <a:lnTo>
                  <a:pt x="447" y="30"/>
                </a:lnTo>
                <a:lnTo>
                  <a:pt x="464" y="69"/>
                </a:lnTo>
                <a:lnTo>
                  <a:pt x="477" y="99"/>
                </a:lnTo>
                <a:lnTo>
                  <a:pt x="494" y="117"/>
                </a:lnTo>
                <a:lnTo>
                  <a:pt x="507" y="147"/>
                </a:lnTo>
                <a:lnTo>
                  <a:pt x="524" y="177"/>
                </a:lnTo>
                <a:lnTo>
                  <a:pt x="541" y="212"/>
                </a:lnTo>
                <a:lnTo>
                  <a:pt x="554" y="247"/>
                </a:lnTo>
                <a:lnTo>
                  <a:pt x="571" y="277"/>
                </a:lnTo>
                <a:lnTo>
                  <a:pt x="584" y="290"/>
                </a:lnTo>
                <a:lnTo>
                  <a:pt x="601" y="264"/>
                </a:lnTo>
                <a:lnTo>
                  <a:pt x="614" y="190"/>
                </a:lnTo>
                <a:lnTo>
                  <a:pt x="631" y="91"/>
                </a:lnTo>
                <a:lnTo>
                  <a:pt x="648" y="39"/>
                </a:lnTo>
                <a:lnTo>
                  <a:pt x="661" y="43"/>
                </a:lnTo>
                <a:lnTo>
                  <a:pt x="679" y="69"/>
                </a:lnTo>
                <a:lnTo>
                  <a:pt x="691" y="65"/>
                </a:lnTo>
                <a:lnTo>
                  <a:pt x="709" y="39"/>
                </a:lnTo>
                <a:lnTo>
                  <a:pt x="721" y="26"/>
                </a:lnTo>
                <a:lnTo>
                  <a:pt x="739" y="34"/>
                </a:lnTo>
                <a:lnTo>
                  <a:pt x="756" y="52"/>
                </a:lnTo>
                <a:lnTo>
                  <a:pt x="769" y="65"/>
                </a:lnTo>
                <a:lnTo>
                  <a:pt x="786" y="73"/>
                </a:lnTo>
                <a:lnTo>
                  <a:pt x="799" y="82"/>
                </a:lnTo>
                <a:lnTo>
                  <a:pt x="816" y="82"/>
                </a:lnTo>
                <a:lnTo>
                  <a:pt x="829" y="65"/>
                </a:lnTo>
                <a:lnTo>
                  <a:pt x="846" y="47"/>
                </a:lnTo>
                <a:lnTo>
                  <a:pt x="863" y="30"/>
                </a:lnTo>
                <a:lnTo>
                  <a:pt x="876" y="21"/>
                </a:lnTo>
                <a:lnTo>
                  <a:pt x="893" y="30"/>
                </a:lnTo>
                <a:lnTo>
                  <a:pt x="906" y="47"/>
                </a:lnTo>
                <a:lnTo>
                  <a:pt x="923" y="65"/>
                </a:lnTo>
                <a:lnTo>
                  <a:pt x="936" y="60"/>
                </a:lnTo>
                <a:lnTo>
                  <a:pt x="953" y="43"/>
                </a:lnTo>
                <a:lnTo>
                  <a:pt x="970" y="0"/>
                </a:lnTo>
              </a:path>
            </a:pathLst>
          </a:custGeom>
          <a:noFill/>
          <a:ln w="0">
            <a:solidFill>
              <a:srgbClr val="0000FF"/>
            </a:solidFill>
            <a:prstDash val="solid"/>
            <a:round/>
            <a:headEnd/>
            <a:tailEnd/>
          </a:ln>
        </p:spPr>
        <p:txBody>
          <a:bodyPr/>
          <a:lstStyle/>
          <a:p>
            <a:endParaRPr lang="en-US"/>
          </a:p>
        </p:txBody>
      </p:sp>
      <p:sp>
        <p:nvSpPr>
          <p:cNvPr id="166122" name="Freeform 223"/>
          <p:cNvSpPr>
            <a:spLocks/>
          </p:cNvSpPr>
          <p:nvPr/>
        </p:nvSpPr>
        <p:spPr bwMode="auto">
          <a:xfrm>
            <a:off x="7373938" y="3663950"/>
            <a:ext cx="1539875" cy="549275"/>
          </a:xfrm>
          <a:custGeom>
            <a:avLst/>
            <a:gdLst>
              <a:gd name="T0" fmla="*/ 42843452 w 970"/>
              <a:gd name="T1" fmla="*/ 347781539 h 346"/>
              <a:gd name="T2" fmla="*/ 118448157 w 970"/>
              <a:gd name="T3" fmla="*/ 347781539 h 346"/>
              <a:gd name="T4" fmla="*/ 194052826 w 970"/>
              <a:gd name="T5" fmla="*/ 360383110 h 346"/>
              <a:gd name="T6" fmla="*/ 272176906 w 970"/>
              <a:gd name="T7" fmla="*/ 315018726 h 346"/>
              <a:gd name="T8" fmla="*/ 357862197 w 970"/>
              <a:gd name="T9" fmla="*/ 229333443 h 346"/>
              <a:gd name="T10" fmla="*/ 433466964 w 970"/>
              <a:gd name="T11" fmla="*/ 131048128 h 346"/>
              <a:gd name="T12" fmla="*/ 509071633 w 970"/>
              <a:gd name="T13" fmla="*/ 32761238 h 346"/>
              <a:gd name="T14" fmla="*/ 584676301 w 970"/>
              <a:gd name="T15" fmla="*/ 0 h 346"/>
              <a:gd name="T16" fmla="*/ 660280970 w 970"/>
              <a:gd name="T17" fmla="*/ 32761238 h 346"/>
              <a:gd name="T18" fmla="*/ 735885638 w 970"/>
              <a:gd name="T19" fmla="*/ 141128750 h 346"/>
              <a:gd name="T20" fmla="*/ 821570929 w 970"/>
              <a:gd name="T21" fmla="*/ 360383110 h 346"/>
              <a:gd name="T22" fmla="*/ 899696745 w 970"/>
              <a:gd name="T23" fmla="*/ 688003406 h 346"/>
              <a:gd name="T24" fmla="*/ 975301414 w 970"/>
              <a:gd name="T25" fmla="*/ 871974152 h 346"/>
              <a:gd name="T26" fmla="*/ 1050906082 w 970"/>
              <a:gd name="T27" fmla="*/ 85685307 h 346"/>
              <a:gd name="T28" fmla="*/ 1126510751 w 970"/>
              <a:gd name="T29" fmla="*/ 183972185 h 346"/>
              <a:gd name="T30" fmla="*/ 1202115419 w 970"/>
              <a:gd name="T31" fmla="*/ 131048128 h 346"/>
              <a:gd name="T32" fmla="*/ 1277718500 w 970"/>
              <a:gd name="T33" fmla="*/ 141128750 h 346"/>
              <a:gd name="T34" fmla="*/ 1363405379 w 970"/>
              <a:gd name="T35" fmla="*/ 151209371 h 346"/>
              <a:gd name="T36" fmla="*/ 1439010047 w 970"/>
              <a:gd name="T37" fmla="*/ 131048128 h 346"/>
              <a:gd name="T38" fmla="*/ 1514614716 w 970"/>
              <a:gd name="T39" fmla="*/ 163810942 h 346"/>
              <a:gd name="T40" fmla="*/ 1590219384 w 970"/>
              <a:gd name="T41" fmla="*/ 196572168 h 346"/>
              <a:gd name="T42" fmla="*/ 1665824449 w 970"/>
              <a:gd name="T43" fmla="*/ 229333443 h 346"/>
              <a:gd name="T44" fmla="*/ 1741429118 w 970"/>
              <a:gd name="T45" fmla="*/ 141128750 h 346"/>
              <a:gd name="T46" fmla="*/ 1817033786 w 970"/>
              <a:gd name="T47" fmla="*/ 163810942 h 346"/>
              <a:gd name="T48" fmla="*/ 1905238439 w 970"/>
              <a:gd name="T49" fmla="*/ 141128750 h 346"/>
              <a:gd name="T50" fmla="*/ 1980843108 w 970"/>
              <a:gd name="T51" fmla="*/ 131048128 h 346"/>
              <a:gd name="T52" fmla="*/ 2056447776 w 970"/>
              <a:gd name="T53" fmla="*/ 151209371 h 346"/>
              <a:gd name="T54" fmla="*/ 2132052445 w 970"/>
              <a:gd name="T55" fmla="*/ 151209371 h 346"/>
              <a:gd name="T56" fmla="*/ 2147483647 w 970"/>
              <a:gd name="T57" fmla="*/ 131048128 h 346"/>
              <a:gd name="T58" fmla="*/ 2147483647 w 970"/>
              <a:gd name="T59" fmla="*/ 108367524 h 346"/>
              <a:gd name="T60" fmla="*/ 2147483647 w 970"/>
              <a:gd name="T61" fmla="*/ 98286878 h 346"/>
              <a:gd name="T62" fmla="*/ 2147483647 w 970"/>
              <a:gd name="T63" fmla="*/ 108367524 h 3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346"/>
              <a:gd name="T98" fmla="*/ 970 w 970"/>
              <a:gd name="T99" fmla="*/ 346 h 3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346">
                <a:moveTo>
                  <a:pt x="0" y="143"/>
                </a:moveTo>
                <a:lnTo>
                  <a:pt x="17" y="138"/>
                </a:lnTo>
                <a:lnTo>
                  <a:pt x="35" y="138"/>
                </a:lnTo>
                <a:lnTo>
                  <a:pt x="47" y="138"/>
                </a:lnTo>
                <a:lnTo>
                  <a:pt x="65" y="143"/>
                </a:lnTo>
                <a:lnTo>
                  <a:pt x="77" y="143"/>
                </a:lnTo>
                <a:lnTo>
                  <a:pt x="95" y="134"/>
                </a:lnTo>
                <a:lnTo>
                  <a:pt x="108" y="125"/>
                </a:lnTo>
                <a:lnTo>
                  <a:pt x="125" y="108"/>
                </a:lnTo>
                <a:lnTo>
                  <a:pt x="142" y="91"/>
                </a:lnTo>
                <a:lnTo>
                  <a:pt x="155" y="73"/>
                </a:lnTo>
                <a:lnTo>
                  <a:pt x="172" y="52"/>
                </a:lnTo>
                <a:lnTo>
                  <a:pt x="185" y="30"/>
                </a:lnTo>
                <a:lnTo>
                  <a:pt x="202" y="13"/>
                </a:lnTo>
                <a:lnTo>
                  <a:pt x="215" y="0"/>
                </a:lnTo>
                <a:lnTo>
                  <a:pt x="232" y="0"/>
                </a:lnTo>
                <a:lnTo>
                  <a:pt x="249" y="4"/>
                </a:lnTo>
                <a:lnTo>
                  <a:pt x="262" y="13"/>
                </a:lnTo>
                <a:lnTo>
                  <a:pt x="279" y="30"/>
                </a:lnTo>
                <a:lnTo>
                  <a:pt x="292" y="56"/>
                </a:lnTo>
                <a:lnTo>
                  <a:pt x="309" y="95"/>
                </a:lnTo>
                <a:lnTo>
                  <a:pt x="326" y="143"/>
                </a:lnTo>
                <a:lnTo>
                  <a:pt x="339" y="203"/>
                </a:lnTo>
                <a:lnTo>
                  <a:pt x="357" y="273"/>
                </a:lnTo>
                <a:lnTo>
                  <a:pt x="369" y="337"/>
                </a:lnTo>
                <a:lnTo>
                  <a:pt x="387" y="346"/>
                </a:lnTo>
                <a:lnTo>
                  <a:pt x="399" y="199"/>
                </a:lnTo>
                <a:lnTo>
                  <a:pt x="417" y="34"/>
                </a:lnTo>
                <a:lnTo>
                  <a:pt x="434" y="52"/>
                </a:lnTo>
                <a:lnTo>
                  <a:pt x="447" y="73"/>
                </a:lnTo>
                <a:lnTo>
                  <a:pt x="464" y="60"/>
                </a:lnTo>
                <a:lnTo>
                  <a:pt x="477" y="52"/>
                </a:lnTo>
                <a:lnTo>
                  <a:pt x="494" y="47"/>
                </a:lnTo>
                <a:lnTo>
                  <a:pt x="507" y="56"/>
                </a:lnTo>
                <a:lnTo>
                  <a:pt x="524" y="60"/>
                </a:lnTo>
                <a:lnTo>
                  <a:pt x="541" y="60"/>
                </a:lnTo>
                <a:lnTo>
                  <a:pt x="554" y="56"/>
                </a:lnTo>
                <a:lnTo>
                  <a:pt x="571" y="52"/>
                </a:lnTo>
                <a:lnTo>
                  <a:pt x="584" y="60"/>
                </a:lnTo>
                <a:lnTo>
                  <a:pt x="601" y="65"/>
                </a:lnTo>
                <a:lnTo>
                  <a:pt x="614" y="60"/>
                </a:lnTo>
                <a:lnTo>
                  <a:pt x="631" y="78"/>
                </a:lnTo>
                <a:lnTo>
                  <a:pt x="648" y="91"/>
                </a:lnTo>
                <a:lnTo>
                  <a:pt x="661" y="91"/>
                </a:lnTo>
                <a:lnTo>
                  <a:pt x="679" y="78"/>
                </a:lnTo>
                <a:lnTo>
                  <a:pt x="691" y="56"/>
                </a:lnTo>
                <a:lnTo>
                  <a:pt x="709" y="56"/>
                </a:lnTo>
                <a:lnTo>
                  <a:pt x="721" y="65"/>
                </a:lnTo>
                <a:lnTo>
                  <a:pt x="739" y="65"/>
                </a:lnTo>
                <a:lnTo>
                  <a:pt x="756" y="56"/>
                </a:lnTo>
                <a:lnTo>
                  <a:pt x="769" y="52"/>
                </a:lnTo>
                <a:lnTo>
                  <a:pt x="786" y="52"/>
                </a:lnTo>
                <a:lnTo>
                  <a:pt x="799" y="56"/>
                </a:lnTo>
                <a:lnTo>
                  <a:pt x="816" y="60"/>
                </a:lnTo>
                <a:lnTo>
                  <a:pt x="829" y="56"/>
                </a:lnTo>
                <a:lnTo>
                  <a:pt x="846" y="60"/>
                </a:lnTo>
                <a:lnTo>
                  <a:pt x="863" y="56"/>
                </a:lnTo>
                <a:lnTo>
                  <a:pt x="876" y="52"/>
                </a:lnTo>
                <a:lnTo>
                  <a:pt x="893" y="52"/>
                </a:lnTo>
                <a:lnTo>
                  <a:pt x="906" y="43"/>
                </a:lnTo>
                <a:lnTo>
                  <a:pt x="923" y="39"/>
                </a:lnTo>
                <a:lnTo>
                  <a:pt x="936" y="39"/>
                </a:lnTo>
                <a:lnTo>
                  <a:pt x="953" y="43"/>
                </a:lnTo>
                <a:lnTo>
                  <a:pt x="970" y="43"/>
                </a:lnTo>
              </a:path>
            </a:pathLst>
          </a:custGeom>
          <a:noFill/>
          <a:ln w="0">
            <a:solidFill>
              <a:srgbClr val="007F00"/>
            </a:solidFill>
            <a:prstDash val="solid"/>
            <a:round/>
            <a:headEnd/>
            <a:tailEnd/>
          </a:ln>
        </p:spPr>
        <p:txBody>
          <a:bodyPr/>
          <a:lstStyle/>
          <a:p>
            <a:endParaRPr lang="en-US"/>
          </a:p>
        </p:txBody>
      </p:sp>
      <p:sp>
        <p:nvSpPr>
          <p:cNvPr id="166123" name="Rectangle 224"/>
          <p:cNvSpPr>
            <a:spLocks noChangeArrowheads="1"/>
          </p:cNvSpPr>
          <p:nvPr/>
        </p:nvSpPr>
        <p:spPr bwMode="auto">
          <a:xfrm>
            <a:off x="7700963" y="2568575"/>
            <a:ext cx="852487" cy="212725"/>
          </a:xfrm>
          <a:prstGeom prst="rect">
            <a:avLst/>
          </a:prstGeom>
          <a:noFill/>
          <a:ln w="9525">
            <a:noFill/>
            <a:miter lim="800000"/>
            <a:headEnd/>
            <a:tailEnd/>
          </a:ln>
        </p:spPr>
        <p:txBody>
          <a:bodyPr wrap="none" lIns="0" tIns="0" rIns="0" bIns="0">
            <a:spAutoFit/>
          </a:bodyPr>
          <a:lstStyle/>
          <a:p>
            <a:r>
              <a:rPr lang="en-GB" sz="1400">
                <a:solidFill>
                  <a:srgbClr val="990033"/>
                </a:solidFill>
              </a:rPr>
              <a:t>causal states</a:t>
            </a:r>
          </a:p>
        </p:txBody>
      </p:sp>
      <p:sp>
        <p:nvSpPr>
          <p:cNvPr id="166124" name="Freeform 225"/>
          <p:cNvSpPr>
            <a:spLocks/>
          </p:cNvSpPr>
          <p:nvPr/>
        </p:nvSpPr>
        <p:spPr bwMode="auto">
          <a:xfrm>
            <a:off x="7373938" y="3059113"/>
            <a:ext cx="1539875" cy="803275"/>
          </a:xfrm>
          <a:custGeom>
            <a:avLst/>
            <a:gdLst>
              <a:gd name="T0" fmla="*/ 42843452 w 970"/>
              <a:gd name="T1" fmla="*/ 1255037907 h 506"/>
              <a:gd name="T2" fmla="*/ 118448157 w 970"/>
              <a:gd name="T3" fmla="*/ 1156752630 h 506"/>
              <a:gd name="T4" fmla="*/ 194052826 w 970"/>
              <a:gd name="T5" fmla="*/ 960180490 h 506"/>
              <a:gd name="T6" fmla="*/ 272176906 w 970"/>
              <a:gd name="T7" fmla="*/ 655240665 h 506"/>
              <a:gd name="T8" fmla="*/ 357862197 w 970"/>
              <a:gd name="T9" fmla="*/ 360383150 h 506"/>
              <a:gd name="T10" fmla="*/ 433466964 w 970"/>
              <a:gd name="T11" fmla="*/ 163810960 h 506"/>
              <a:gd name="T12" fmla="*/ 509071633 w 970"/>
              <a:gd name="T13" fmla="*/ 65524071 h 506"/>
              <a:gd name="T14" fmla="*/ 584676301 w 970"/>
              <a:gd name="T15" fmla="*/ 32762829 h 506"/>
              <a:gd name="T16" fmla="*/ 660280970 w 970"/>
              <a:gd name="T17" fmla="*/ 10080626 h 506"/>
              <a:gd name="T18" fmla="*/ 735885638 w 970"/>
              <a:gd name="T19" fmla="*/ 10080626 h 506"/>
              <a:gd name="T20" fmla="*/ 821570929 w 970"/>
              <a:gd name="T21" fmla="*/ 10080626 h 506"/>
              <a:gd name="T22" fmla="*/ 899696745 w 970"/>
              <a:gd name="T23" fmla="*/ 10080626 h 506"/>
              <a:gd name="T24" fmla="*/ 975301414 w 970"/>
              <a:gd name="T25" fmla="*/ 10080626 h 506"/>
              <a:gd name="T26" fmla="*/ 1050906082 w 970"/>
              <a:gd name="T27" fmla="*/ 10080626 h 506"/>
              <a:gd name="T28" fmla="*/ 1126510751 w 970"/>
              <a:gd name="T29" fmla="*/ 10080626 h 506"/>
              <a:gd name="T30" fmla="*/ 1202115419 w 970"/>
              <a:gd name="T31" fmla="*/ 10080626 h 506"/>
              <a:gd name="T32" fmla="*/ 1277718500 w 970"/>
              <a:gd name="T33" fmla="*/ 0 h 506"/>
              <a:gd name="T34" fmla="*/ 1363405379 w 970"/>
              <a:gd name="T35" fmla="*/ 10080626 h 506"/>
              <a:gd name="T36" fmla="*/ 1439010047 w 970"/>
              <a:gd name="T37" fmla="*/ 0 h 506"/>
              <a:gd name="T38" fmla="*/ 1514614716 w 970"/>
              <a:gd name="T39" fmla="*/ 10080626 h 506"/>
              <a:gd name="T40" fmla="*/ 1590219384 w 970"/>
              <a:gd name="T41" fmla="*/ 0 h 506"/>
              <a:gd name="T42" fmla="*/ 1665824449 w 970"/>
              <a:gd name="T43" fmla="*/ 10080626 h 506"/>
              <a:gd name="T44" fmla="*/ 1741429118 w 970"/>
              <a:gd name="T45" fmla="*/ 10080626 h 506"/>
              <a:gd name="T46" fmla="*/ 1817033786 w 970"/>
              <a:gd name="T47" fmla="*/ 10080626 h 506"/>
              <a:gd name="T48" fmla="*/ 1905238439 w 970"/>
              <a:gd name="T49" fmla="*/ 10080626 h 506"/>
              <a:gd name="T50" fmla="*/ 1980843108 w 970"/>
              <a:gd name="T51" fmla="*/ 10080626 h 506"/>
              <a:gd name="T52" fmla="*/ 2056447776 w 970"/>
              <a:gd name="T53" fmla="*/ 0 h 506"/>
              <a:gd name="T54" fmla="*/ 2132052445 w 970"/>
              <a:gd name="T55" fmla="*/ 0 h 506"/>
              <a:gd name="T56" fmla="*/ 2147483647 w 970"/>
              <a:gd name="T57" fmla="*/ 0 h 506"/>
              <a:gd name="T58" fmla="*/ 2147483647 w 970"/>
              <a:gd name="T59" fmla="*/ 0 h 506"/>
              <a:gd name="T60" fmla="*/ 2147483647 w 970"/>
              <a:gd name="T61" fmla="*/ 0 h 506"/>
              <a:gd name="T62" fmla="*/ 2147483647 w 970"/>
              <a:gd name="T63" fmla="*/ 0 h 5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506"/>
              <a:gd name="T98" fmla="*/ 970 w 970"/>
              <a:gd name="T99" fmla="*/ 506 h 5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506">
                <a:moveTo>
                  <a:pt x="0" y="506"/>
                </a:moveTo>
                <a:lnTo>
                  <a:pt x="17" y="498"/>
                </a:lnTo>
                <a:lnTo>
                  <a:pt x="35" y="480"/>
                </a:lnTo>
                <a:lnTo>
                  <a:pt x="47" y="459"/>
                </a:lnTo>
                <a:lnTo>
                  <a:pt x="65" y="428"/>
                </a:lnTo>
                <a:lnTo>
                  <a:pt x="77" y="381"/>
                </a:lnTo>
                <a:lnTo>
                  <a:pt x="95" y="324"/>
                </a:lnTo>
                <a:lnTo>
                  <a:pt x="108" y="260"/>
                </a:lnTo>
                <a:lnTo>
                  <a:pt x="125" y="199"/>
                </a:lnTo>
                <a:lnTo>
                  <a:pt x="142" y="143"/>
                </a:lnTo>
                <a:lnTo>
                  <a:pt x="155" y="95"/>
                </a:lnTo>
                <a:lnTo>
                  <a:pt x="172" y="65"/>
                </a:lnTo>
                <a:lnTo>
                  <a:pt x="185" y="43"/>
                </a:lnTo>
                <a:lnTo>
                  <a:pt x="202" y="26"/>
                </a:lnTo>
                <a:lnTo>
                  <a:pt x="215" y="17"/>
                </a:lnTo>
                <a:lnTo>
                  <a:pt x="232" y="13"/>
                </a:lnTo>
                <a:lnTo>
                  <a:pt x="249" y="8"/>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4"/>
                </a:lnTo>
                <a:lnTo>
                  <a:pt x="464" y="4"/>
                </a:lnTo>
                <a:lnTo>
                  <a:pt x="477" y="4"/>
                </a:lnTo>
                <a:lnTo>
                  <a:pt x="494" y="0"/>
                </a:lnTo>
                <a:lnTo>
                  <a:pt x="507" y="0"/>
                </a:lnTo>
                <a:lnTo>
                  <a:pt x="524" y="4"/>
                </a:lnTo>
                <a:lnTo>
                  <a:pt x="541" y="4"/>
                </a:lnTo>
                <a:lnTo>
                  <a:pt x="554" y="0"/>
                </a:lnTo>
                <a:lnTo>
                  <a:pt x="571" y="0"/>
                </a:lnTo>
                <a:lnTo>
                  <a:pt x="584" y="0"/>
                </a:lnTo>
                <a:lnTo>
                  <a:pt x="601" y="4"/>
                </a:lnTo>
                <a:lnTo>
                  <a:pt x="614" y="0"/>
                </a:lnTo>
                <a:lnTo>
                  <a:pt x="631" y="0"/>
                </a:lnTo>
                <a:lnTo>
                  <a:pt x="648" y="0"/>
                </a:lnTo>
                <a:lnTo>
                  <a:pt x="661" y="4"/>
                </a:lnTo>
                <a:lnTo>
                  <a:pt x="679" y="4"/>
                </a:lnTo>
                <a:lnTo>
                  <a:pt x="691" y="4"/>
                </a:lnTo>
                <a:lnTo>
                  <a:pt x="709" y="4"/>
                </a:lnTo>
                <a:lnTo>
                  <a:pt x="721" y="4"/>
                </a:lnTo>
                <a:lnTo>
                  <a:pt x="739" y="4"/>
                </a:lnTo>
                <a:lnTo>
                  <a:pt x="756" y="4"/>
                </a:lnTo>
                <a:lnTo>
                  <a:pt x="769" y="0"/>
                </a:lnTo>
                <a:lnTo>
                  <a:pt x="786" y="4"/>
                </a:lnTo>
                <a:lnTo>
                  <a:pt x="799" y="4"/>
                </a:lnTo>
                <a:lnTo>
                  <a:pt x="816" y="0"/>
                </a:lnTo>
                <a:lnTo>
                  <a:pt x="829" y="0"/>
                </a:lnTo>
                <a:lnTo>
                  <a:pt x="846" y="0"/>
                </a:lnTo>
                <a:lnTo>
                  <a:pt x="863" y="0"/>
                </a:lnTo>
                <a:lnTo>
                  <a:pt x="876" y="0"/>
                </a:lnTo>
                <a:lnTo>
                  <a:pt x="893" y="0"/>
                </a:lnTo>
                <a:lnTo>
                  <a:pt x="906" y="0"/>
                </a:lnTo>
                <a:lnTo>
                  <a:pt x="923" y="0"/>
                </a:lnTo>
                <a:lnTo>
                  <a:pt x="936" y="0"/>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25" name="Freeform 226"/>
          <p:cNvSpPr>
            <a:spLocks/>
          </p:cNvSpPr>
          <p:nvPr/>
        </p:nvSpPr>
        <p:spPr bwMode="auto">
          <a:xfrm>
            <a:off x="7373938" y="3746500"/>
            <a:ext cx="1539875" cy="136525"/>
          </a:xfrm>
          <a:custGeom>
            <a:avLst/>
            <a:gdLst>
              <a:gd name="T0" fmla="*/ 42843452 w 970"/>
              <a:gd name="T1" fmla="*/ 216733460 h 86"/>
              <a:gd name="T2" fmla="*/ 118448157 w 970"/>
              <a:gd name="T3" fmla="*/ 196572167 h 86"/>
              <a:gd name="T4" fmla="*/ 194052826 w 970"/>
              <a:gd name="T5" fmla="*/ 163810941 h 86"/>
              <a:gd name="T6" fmla="*/ 272176906 w 970"/>
              <a:gd name="T7" fmla="*/ 118446558 h 86"/>
              <a:gd name="T8" fmla="*/ 357862197 w 970"/>
              <a:gd name="T9" fmla="*/ 65524064 h 86"/>
              <a:gd name="T10" fmla="*/ 433466964 w 970"/>
              <a:gd name="T11" fmla="*/ 32761238 h 86"/>
              <a:gd name="T12" fmla="*/ 509071633 w 970"/>
              <a:gd name="T13" fmla="*/ 10080625 h 86"/>
              <a:gd name="T14" fmla="*/ 584676301 w 970"/>
              <a:gd name="T15" fmla="*/ 10080625 h 86"/>
              <a:gd name="T16" fmla="*/ 660280970 w 970"/>
              <a:gd name="T17" fmla="*/ 10080625 h 86"/>
              <a:gd name="T18" fmla="*/ 735885638 w 970"/>
              <a:gd name="T19" fmla="*/ 10080625 h 86"/>
              <a:gd name="T20" fmla="*/ 821570929 w 970"/>
              <a:gd name="T21" fmla="*/ 10080625 h 86"/>
              <a:gd name="T22" fmla="*/ 899696745 w 970"/>
              <a:gd name="T23" fmla="*/ 10080625 h 86"/>
              <a:gd name="T24" fmla="*/ 975301414 w 970"/>
              <a:gd name="T25" fmla="*/ 10080625 h 86"/>
              <a:gd name="T26" fmla="*/ 1050906082 w 970"/>
              <a:gd name="T27" fmla="*/ 10080625 h 86"/>
              <a:gd name="T28" fmla="*/ 1126510751 w 970"/>
              <a:gd name="T29" fmla="*/ 0 h 86"/>
              <a:gd name="T30" fmla="*/ 1202115419 w 970"/>
              <a:gd name="T31" fmla="*/ 0 h 86"/>
              <a:gd name="T32" fmla="*/ 1277718500 w 970"/>
              <a:gd name="T33" fmla="*/ 10080625 h 86"/>
              <a:gd name="T34" fmla="*/ 1363405379 w 970"/>
              <a:gd name="T35" fmla="*/ 10080625 h 86"/>
              <a:gd name="T36" fmla="*/ 1439010047 w 970"/>
              <a:gd name="T37" fmla="*/ 10080625 h 86"/>
              <a:gd name="T38" fmla="*/ 1514614716 w 970"/>
              <a:gd name="T39" fmla="*/ 0 h 86"/>
              <a:gd name="T40" fmla="*/ 1590219384 w 970"/>
              <a:gd name="T41" fmla="*/ 0 h 86"/>
              <a:gd name="T42" fmla="*/ 1665824449 w 970"/>
              <a:gd name="T43" fmla="*/ 0 h 86"/>
              <a:gd name="T44" fmla="*/ 1741429118 w 970"/>
              <a:gd name="T45" fmla="*/ 10080625 h 86"/>
              <a:gd name="T46" fmla="*/ 1817033786 w 970"/>
              <a:gd name="T47" fmla="*/ 0 h 86"/>
              <a:gd name="T48" fmla="*/ 1905238439 w 970"/>
              <a:gd name="T49" fmla="*/ 10080625 h 86"/>
              <a:gd name="T50" fmla="*/ 1980843108 w 970"/>
              <a:gd name="T51" fmla="*/ 0 h 86"/>
              <a:gd name="T52" fmla="*/ 2056447776 w 970"/>
              <a:gd name="T53" fmla="*/ 0 h 86"/>
              <a:gd name="T54" fmla="*/ 2132052445 w 970"/>
              <a:gd name="T55" fmla="*/ 10080625 h 86"/>
              <a:gd name="T56" fmla="*/ 2147483647 w 970"/>
              <a:gd name="T57" fmla="*/ 10080625 h 86"/>
              <a:gd name="T58" fmla="*/ 2147483647 w 970"/>
              <a:gd name="T59" fmla="*/ 0 h 86"/>
              <a:gd name="T60" fmla="*/ 2147483647 w 970"/>
              <a:gd name="T61" fmla="*/ 10080625 h 86"/>
              <a:gd name="T62" fmla="*/ 2147483647 w 970"/>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0"/>
              <a:gd name="T97" fmla="*/ 0 h 86"/>
              <a:gd name="T98" fmla="*/ 970 w 970"/>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0" h="86">
                <a:moveTo>
                  <a:pt x="0" y="86"/>
                </a:moveTo>
                <a:lnTo>
                  <a:pt x="17" y="86"/>
                </a:lnTo>
                <a:lnTo>
                  <a:pt x="35" y="82"/>
                </a:lnTo>
                <a:lnTo>
                  <a:pt x="47" y="78"/>
                </a:lnTo>
                <a:lnTo>
                  <a:pt x="65" y="73"/>
                </a:lnTo>
                <a:lnTo>
                  <a:pt x="77" y="65"/>
                </a:lnTo>
                <a:lnTo>
                  <a:pt x="95" y="56"/>
                </a:lnTo>
                <a:lnTo>
                  <a:pt x="108" y="47"/>
                </a:lnTo>
                <a:lnTo>
                  <a:pt x="125" y="34"/>
                </a:lnTo>
                <a:lnTo>
                  <a:pt x="142" y="26"/>
                </a:lnTo>
                <a:lnTo>
                  <a:pt x="155" y="17"/>
                </a:lnTo>
                <a:lnTo>
                  <a:pt x="172" y="13"/>
                </a:lnTo>
                <a:lnTo>
                  <a:pt x="185" y="8"/>
                </a:lnTo>
                <a:lnTo>
                  <a:pt x="202" y="4"/>
                </a:lnTo>
                <a:lnTo>
                  <a:pt x="215" y="4"/>
                </a:lnTo>
                <a:lnTo>
                  <a:pt x="232" y="4"/>
                </a:lnTo>
                <a:lnTo>
                  <a:pt x="249" y="4"/>
                </a:lnTo>
                <a:lnTo>
                  <a:pt x="262" y="4"/>
                </a:lnTo>
                <a:lnTo>
                  <a:pt x="279" y="4"/>
                </a:lnTo>
                <a:lnTo>
                  <a:pt x="292" y="4"/>
                </a:lnTo>
                <a:lnTo>
                  <a:pt x="309" y="4"/>
                </a:lnTo>
                <a:lnTo>
                  <a:pt x="326" y="4"/>
                </a:lnTo>
                <a:lnTo>
                  <a:pt x="339" y="4"/>
                </a:lnTo>
                <a:lnTo>
                  <a:pt x="357" y="4"/>
                </a:lnTo>
                <a:lnTo>
                  <a:pt x="369" y="4"/>
                </a:lnTo>
                <a:lnTo>
                  <a:pt x="387" y="4"/>
                </a:lnTo>
                <a:lnTo>
                  <a:pt x="399" y="4"/>
                </a:lnTo>
                <a:lnTo>
                  <a:pt x="417" y="4"/>
                </a:lnTo>
                <a:lnTo>
                  <a:pt x="434" y="4"/>
                </a:lnTo>
                <a:lnTo>
                  <a:pt x="447" y="0"/>
                </a:lnTo>
                <a:lnTo>
                  <a:pt x="464" y="0"/>
                </a:lnTo>
                <a:lnTo>
                  <a:pt x="477" y="0"/>
                </a:lnTo>
                <a:lnTo>
                  <a:pt x="494" y="0"/>
                </a:lnTo>
                <a:lnTo>
                  <a:pt x="507" y="4"/>
                </a:lnTo>
                <a:lnTo>
                  <a:pt x="524" y="4"/>
                </a:lnTo>
                <a:lnTo>
                  <a:pt x="541" y="4"/>
                </a:lnTo>
                <a:lnTo>
                  <a:pt x="554" y="4"/>
                </a:lnTo>
                <a:lnTo>
                  <a:pt x="571" y="4"/>
                </a:lnTo>
                <a:lnTo>
                  <a:pt x="584" y="0"/>
                </a:lnTo>
                <a:lnTo>
                  <a:pt x="601" y="0"/>
                </a:lnTo>
                <a:lnTo>
                  <a:pt x="614" y="0"/>
                </a:lnTo>
                <a:lnTo>
                  <a:pt x="631" y="0"/>
                </a:lnTo>
                <a:lnTo>
                  <a:pt x="648" y="0"/>
                </a:lnTo>
                <a:lnTo>
                  <a:pt x="661" y="0"/>
                </a:lnTo>
                <a:lnTo>
                  <a:pt x="679" y="4"/>
                </a:lnTo>
                <a:lnTo>
                  <a:pt x="691" y="4"/>
                </a:lnTo>
                <a:lnTo>
                  <a:pt x="709" y="4"/>
                </a:lnTo>
                <a:lnTo>
                  <a:pt x="721" y="0"/>
                </a:lnTo>
                <a:lnTo>
                  <a:pt x="739" y="0"/>
                </a:lnTo>
                <a:lnTo>
                  <a:pt x="756" y="4"/>
                </a:lnTo>
                <a:lnTo>
                  <a:pt x="769" y="4"/>
                </a:lnTo>
                <a:lnTo>
                  <a:pt x="786" y="0"/>
                </a:lnTo>
                <a:lnTo>
                  <a:pt x="799" y="0"/>
                </a:lnTo>
                <a:lnTo>
                  <a:pt x="816" y="0"/>
                </a:lnTo>
                <a:lnTo>
                  <a:pt x="829" y="0"/>
                </a:lnTo>
                <a:lnTo>
                  <a:pt x="846" y="4"/>
                </a:lnTo>
                <a:lnTo>
                  <a:pt x="863" y="4"/>
                </a:lnTo>
                <a:lnTo>
                  <a:pt x="876" y="4"/>
                </a:lnTo>
                <a:lnTo>
                  <a:pt x="893" y="4"/>
                </a:lnTo>
                <a:lnTo>
                  <a:pt x="906" y="0"/>
                </a:lnTo>
                <a:lnTo>
                  <a:pt x="923" y="4"/>
                </a:lnTo>
                <a:lnTo>
                  <a:pt x="936" y="4"/>
                </a:lnTo>
                <a:lnTo>
                  <a:pt x="953" y="0"/>
                </a:lnTo>
                <a:lnTo>
                  <a:pt x="970" y="0"/>
                </a:lnTo>
              </a:path>
            </a:pathLst>
          </a:custGeom>
          <a:noFill/>
          <a:ln w="0">
            <a:solidFill>
              <a:srgbClr val="000000"/>
            </a:solidFill>
            <a:prstDash val="sysDot"/>
            <a:round/>
            <a:headEnd/>
            <a:tailEnd/>
          </a:ln>
        </p:spPr>
        <p:txBody>
          <a:bodyPr/>
          <a:lstStyle/>
          <a:p>
            <a:endParaRPr lang="en-US"/>
          </a:p>
        </p:txBody>
      </p:sp>
      <p:sp>
        <p:nvSpPr>
          <p:cNvPr id="166126" name="Oval 228"/>
          <p:cNvSpPr>
            <a:spLocks noChangeArrowheads="1"/>
          </p:cNvSpPr>
          <p:nvPr/>
        </p:nvSpPr>
        <p:spPr bwMode="auto">
          <a:xfrm>
            <a:off x="8683625" y="2900363"/>
            <a:ext cx="144463" cy="287337"/>
          </a:xfrm>
          <a:prstGeom prst="ellipse">
            <a:avLst/>
          </a:prstGeom>
          <a:noFill/>
          <a:ln w="19050">
            <a:solidFill>
              <a:srgbClr val="000099"/>
            </a:solidFill>
            <a:round/>
            <a:headEnd/>
            <a:tailEnd/>
          </a:ln>
        </p:spPr>
        <p:txBody>
          <a:bodyPr wrap="none" anchor="ctr"/>
          <a:lstStyle/>
          <a:p>
            <a:endParaRPr lang="en-GB"/>
          </a:p>
        </p:txBody>
      </p:sp>
      <p:sp>
        <p:nvSpPr>
          <p:cNvPr id="166127" name="Oval 229"/>
          <p:cNvSpPr>
            <a:spLocks noChangeArrowheads="1"/>
          </p:cNvSpPr>
          <p:nvPr/>
        </p:nvSpPr>
        <p:spPr bwMode="auto">
          <a:xfrm>
            <a:off x="8683625" y="3621088"/>
            <a:ext cx="144463" cy="287337"/>
          </a:xfrm>
          <a:prstGeom prst="ellipse">
            <a:avLst/>
          </a:prstGeom>
          <a:noFill/>
          <a:ln w="19050">
            <a:solidFill>
              <a:srgbClr val="037C03"/>
            </a:solidFill>
            <a:round/>
            <a:headEnd/>
            <a:tailEnd/>
          </a:ln>
        </p:spPr>
        <p:txBody>
          <a:bodyPr wrap="none" anchor="ctr"/>
          <a:lstStyle/>
          <a:p>
            <a:endParaRPr lang="en-GB"/>
          </a:p>
        </p:txBody>
      </p:sp>
      <p:sp>
        <p:nvSpPr>
          <p:cNvPr id="166128" name="Line 230"/>
          <p:cNvSpPr>
            <a:spLocks noChangeShapeType="1"/>
          </p:cNvSpPr>
          <p:nvPr/>
        </p:nvSpPr>
        <p:spPr bwMode="auto">
          <a:xfrm>
            <a:off x="2073275" y="3789363"/>
            <a:ext cx="647700" cy="0"/>
          </a:xfrm>
          <a:prstGeom prst="line">
            <a:avLst/>
          </a:prstGeom>
          <a:noFill/>
          <a:ln w="28575">
            <a:solidFill>
              <a:srgbClr val="FF3300"/>
            </a:solidFill>
            <a:round/>
            <a:headEnd/>
            <a:tailEnd type="triangle" w="med" len="med"/>
          </a:ln>
        </p:spPr>
        <p:txBody>
          <a:bodyPr/>
          <a:lstStyle/>
          <a:p>
            <a:endParaRPr lang="en-US"/>
          </a:p>
        </p:txBody>
      </p:sp>
      <p:sp>
        <p:nvSpPr>
          <p:cNvPr id="166129" name="Text Box 235"/>
          <p:cNvSpPr txBox="1">
            <a:spLocks noChangeArrowheads="1"/>
          </p:cNvSpPr>
          <p:nvPr/>
        </p:nvSpPr>
        <p:spPr bwMode="auto">
          <a:xfrm>
            <a:off x="344488" y="260350"/>
            <a:ext cx="2160587" cy="822325"/>
          </a:xfrm>
          <a:prstGeom prst="rect">
            <a:avLst/>
          </a:prstGeom>
          <a:noFill/>
          <a:ln w="12700">
            <a:noFill/>
            <a:miter lim="800000"/>
            <a:headEnd/>
            <a:tailEnd/>
          </a:ln>
        </p:spPr>
        <p:txBody>
          <a:bodyPr>
            <a:spAutoFit/>
          </a:bodyPr>
          <a:lstStyle/>
          <a:p>
            <a:pPr eaLnBrk="0" hangingPunct="0"/>
            <a:r>
              <a:rPr lang="en-US" sz="2400">
                <a:solidFill>
                  <a:srgbClr val="990033"/>
                </a:solidFill>
              </a:rPr>
              <a:t>Perception and message passing</a:t>
            </a:r>
          </a:p>
        </p:txBody>
      </p:sp>
      <p:sp>
        <p:nvSpPr>
          <p:cNvPr id="166130" name="Rectangle 237"/>
          <p:cNvSpPr>
            <a:spLocks noChangeArrowheads="1"/>
          </p:cNvSpPr>
          <p:nvPr/>
        </p:nvSpPr>
        <p:spPr bwMode="auto">
          <a:xfrm>
            <a:off x="679450" y="3459163"/>
            <a:ext cx="1533525" cy="1546225"/>
          </a:xfrm>
          <a:prstGeom prst="rect">
            <a:avLst/>
          </a:prstGeom>
          <a:solidFill>
            <a:srgbClr val="FFFFFF"/>
          </a:solidFill>
          <a:ln w="9525">
            <a:noFill/>
            <a:miter lim="800000"/>
            <a:headEnd/>
            <a:tailEnd/>
          </a:ln>
        </p:spPr>
        <p:txBody>
          <a:bodyPr/>
          <a:lstStyle/>
          <a:p>
            <a:endParaRPr lang="en-GB"/>
          </a:p>
        </p:txBody>
      </p:sp>
      <p:sp>
        <p:nvSpPr>
          <p:cNvPr id="166131" name="Rectangle 238"/>
          <p:cNvSpPr>
            <a:spLocks noChangeArrowheads="1"/>
          </p:cNvSpPr>
          <p:nvPr/>
        </p:nvSpPr>
        <p:spPr bwMode="auto">
          <a:xfrm>
            <a:off x="679450" y="3459163"/>
            <a:ext cx="1533525" cy="1546225"/>
          </a:xfrm>
          <a:prstGeom prst="rect">
            <a:avLst/>
          </a:prstGeom>
          <a:noFill/>
          <a:ln w="0">
            <a:solidFill>
              <a:srgbClr val="FFFFFF"/>
            </a:solidFill>
            <a:miter lim="800000"/>
            <a:headEnd/>
            <a:tailEnd/>
          </a:ln>
        </p:spPr>
        <p:txBody>
          <a:bodyPr/>
          <a:lstStyle/>
          <a:p>
            <a:endParaRPr lang="en-GB"/>
          </a:p>
        </p:txBody>
      </p:sp>
      <p:pic>
        <p:nvPicPr>
          <p:cNvPr id="166132" name="Picture 239"/>
          <p:cNvPicPr>
            <a:picLocks noChangeAspect="1" noChangeArrowheads="1"/>
          </p:cNvPicPr>
          <p:nvPr/>
        </p:nvPicPr>
        <p:blipFill>
          <a:blip r:embed="rId9"/>
          <a:srcRect/>
          <a:stretch>
            <a:fillRect/>
          </a:stretch>
        </p:blipFill>
        <p:spPr bwMode="auto">
          <a:xfrm>
            <a:off x="679450" y="3459163"/>
            <a:ext cx="1533525" cy="1546225"/>
          </a:xfrm>
          <a:prstGeom prst="rect">
            <a:avLst/>
          </a:prstGeom>
          <a:noFill/>
          <a:ln w="9525">
            <a:noFill/>
            <a:miter lim="800000"/>
            <a:headEnd/>
            <a:tailEnd/>
          </a:ln>
        </p:spPr>
      </p:pic>
      <p:sp>
        <p:nvSpPr>
          <p:cNvPr id="166133" name="Rectangle 240"/>
          <p:cNvSpPr>
            <a:spLocks noChangeArrowheads="1"/>
          </p:cNvSpPr>
          <p:nvPr/>
        </p:nvSpPr>
        <p:spPr bwMode="auto">
          <a:xfrm>
            <a:off x="1136650" y="3165475"/>
            <a:ext cx="534988" cy="212725"/>
          </a:xfrm>
          <a:prstGeom prst="rect">
            <a:avLst/>
          </a:prstGeom>
          <a:noFill/>
          <a:ln w="9525">
            <a:noFill/>
            <a:miter lim="800000"/>
            <a:headEnd/>
            <a:tailEnd/>
          </a:ln>
        </p:spPr>
        <p:txBody>
          <a:bodyPr wrap="none" lIns="0" tIns="0" rIns="0" bIns="0">
            <a:spAutoFit/>
          </a:bodyPr>
          <a:lstStyle/>
          <a:p>
            <a:r>
              <a:rPr lang="en-GB" sz="1400">
                <a:solidFill>
                  <a:srgbClr val="990033"/>
                </a:solidFill>
              </a:rPr>
              <a:t>stimulus</a:t>
            </a:r>
          </a:p>
        </p:txBody>
      </p:sp>
      <p:sp>
        <p:nvSpPr>
          <p:cNvPr id="166134" name="Line 241"/>
          <p:cNvSpPr>
            <a:spLocks noChangeShapeType="1"/>
          </p:cNvSpPr>
          <p:nvPr/>
        </p:nvSpPr>
        <p:spPr bwMode="auto">
          <a:xfrm>
            <a:off x="679450" y="3459163"/>
            <a:ext cx="1533525" cy="0"/>
          </a:xfrm>
          <a:prstGeom prst="line">
            <a:avLst/>
          </a:prstGeom>
          <a:noFill/>
          <a:ln w="0">
            <a:solidFill>
              <a:srgbClr val="000000"/>
            </a:solidFill>
            <a:round/>
            <a:headEnd/>
            <a:tailEnd/>
          </a:ln>
        </p:spPr>
        <p:txBody>
          <a:bodyPr/>
          <a:lstStyle/>
          <a:p>
            <a:endParaRPr lang="en-US"/>
          </a:p>
        </p:txBody>
      </p:sp>
      <p:sp>
        <p:nvSpPr>
          <p:cNvPr id="166135" name="Freeform 242"/>
          <p:cNvSpPr>
            <a:spLocks/>
          </p:cNvSpPr>
          <p:nvPr/>
        </p:nvSpPr>
        <p:spPr bwMode="auto">
          <a:xfrm>
            <a:off x="679450" y="3459163"/>
            <a:ext cx="1533525" cy="1546225"/>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6136" name="Line 243"/>
          <p:cNvSpPr>
            <a:spLocks noChangeShapeType="1"/>
          </p:cNvSpPr>
          <p:nvPr/>
        </p:nvSpPr>
        <p:spPr bwMode="auto">
          <a:xfrm flipV="1">
            <a:off x="679450" y="3459163"/>
            <a:ext cx="0" cy="1546225"/>
          </a:xfrm>
          <a:prstGeom prst="line">
            <a:avLst/>
          </a:prstGeom>
          <a:noFill/>
          <a:ln w="0">
            <a:solidFill>
              <a:srgbClr val="000000"/>
            </a:solidFill>
            <a:round/>
            <a:headEnd/>
            <a:tailEnd/>
          </a:ln>
        </p:spPr>
        <p:txBody>
          <a:bodyPr/>
          <a:lstStyle/>
          <a:p>
            <a:endParaRPr lang="en-US"/>
          </a:p>
        </p:txBody>
      </p:sp>
      <p:sp>
        <p:nvSpPr>
          <p:cNvPr id="166137" name="Line 244"/>
          <p:cNvSpPr>
            <a:spLocks noChangeShapeType="1"/>
          </p:cNvSpPr>
          <p:nvPr/>
        </p:nvSpPr>
        <p:spPr bwMode="auto">
          <a:xfrm>
            <a:off x="679450" y="5005388"/>
            <a:ext cx="1533525" cy="0"/>
          </a:xfrm>
          <a:prstGeom prst="line">
            <a:avLst/>
          </a:prstGeom>
          <a:noFill/>
          <a:ln w="0">
            <a:solidFill>
              <a:srgbClr val="000000"/>
            </a:solidFill>
            <a:round/>
            <a:headEnd/>
            <a:tailEnd/>
          </a:ln>
        </p:spPr>
        <p:txBody>
          <a:bodyPr/>
          <a:lstStyle/>
          <a:p>
            <a:endParaRPr lang="en-US"/>
          </a:p>
        </p:txBody>
      </p:sp>
      <p:sp>
        <p:nvSpPr>
          <p:cNvPr id="166138" name="Line 245"/>
          <p:cNvSpPr>
            <a:spLocks noChangeShapeType="1"/>
          </p:cNvSpPr>
          <p:nvPr/>
        </p:nvSpPr>
        <p:spPr bwMode="auto">
          <a:xfrm flipV="1">
            <a:off x="679450" y="3459163"/>
            <a:ext cx="0" cy="1546225"/>
          </a:xfrm>
          <a:prstGeom prst="line">
            <a:avLst/>
          </a:prstGeom>
          <a:noFill/>
          <a:ln w="0">
            <a:solidFill>
              <a:srgbClr val="000000"/>
            </a:solidFill>
            <a:round/>
            <a:headEnd/>
            <a:tailEnd/>
          </a:ln>
        </p:spPr>
        <p:txBody>
          <a:bodyPr/>
          <a:lstStyle/>
          <a:p>
            <a:endParaRPr lang="en-US"/>
          </a:p>
        </p:txBody>
      </p:sp>
      <p:sp>
        <p:nvSpPr>
          <p:cNvPr id="166139" name="Line 246"/>
          <p:cNvSpPr>
            <a:spLocks noChangeShapeType="1"/>
          </p:cNvSpPr>
          <p:nvPr/>
        </p:nvSpPr>
        <p:spPr bwMode="auto">
          <a:xfrm flipV="1">
            <a:off x="985838" y="4984750"/>
            <a:ext cx="0" cy="20638"/>
          </a:xfrm>
          <a:prstGeom prst="line">
            <a:avLst/>
          </a:prstGeom>
          <a:noFill/>
          <a:ln w="0">
            <a:solidFill>
              <a:srgbClr val="000000"/>
            </a:solidFill>
            <a:round/>
            <a:headEnd/>
            <a:tailEnd/>
          </a:ln>
        </p:spPr>
        <p:txBody>
          <a:bodyPr/>
          <a:lstStyle/>
          <a:p>
            <a:endParaRPr lang="en-US"/>
          </a:p>
        </p:txBody>
      </p:sp>
      <p:sp>
        <p:nvSpPr>
          <p:cNvPr id="166140" name="Line 247"/>
          <p:cNvSpPr>
            <a:spLocks noChangeShapeType="1"/>
          </p:cNvSpPr>
          <p:nvPr/>
        </p:nvSpPr>
        <p:spPr bwMode="auto">
          <a:xfrm>
            <a:off x="985838" y="3459163"/>
            <a:ext cx="0" cy="14287"/>
          </a:xfrm>
          <a:prstGeom prst="line">
            <a:avLst/>
          </a:prstGeom>
          <a:noFill/>
          <a:ln w="0">
            <a:solidFill>
              <a:srgbClr val="000000"/>
            </a:solidFill>
            <a:round/>
            <a:headEnd/>
            <a:tailEnd/>
          </a:ln>
        </p:spPr>
        <p:txBody>
          <a:bodyPr/>
          <a:lstStyle/>
          <a:p>
            <a:endParaRPr lang="en-US"/>
          </a:p>
        </p:txBody>
      </p:sp>
      <p:sp>
        <p:nvSpPr>
          <p:cNvPr id="166141" name="Rectangle 248"/>
          <p:cNvSpPr>
            <a:spLocks noChangeArrowheads="1"/>
          </p:cNvSpPr>
          <p:nvPr/>
        </p:nvSpPr>
        <p:spPr bwMode="auto">
          <a:xfrm>
            <a:off x="938213" y="5026025"/>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p>
        </p:txBody>
      </p:sp>
      <p:sp>
        <p:nvSpPr>
          <p:cNvPr id="166142" name="Line 249"/>
          <p:cNvSpPr>
            <a:spLocks noChangeShapeType="1"/>
          </p:cNvSpPr>
          <p:nvPr/>
        </p:nvSpPr>
        <p:spPr bwMode="auto">
          <a:xfrm flipV="1">
            <a:off x="1293813" y="4984750"/>
            <a:ext cx="0" cy="20638"/>
          </a:xfrm>
          <a:prstGeom prst="line">
            <a:avLst/>
          </a:prstGeom>
          <a:noFill/>
          <a:ln w="0">
            <a:solidFill>
              <a:srgbClr val="000000"/>
            </a:solidFill>
            <a:round/>
            <a:headEnd/>
            <a:tailEnd/>
          </a:ln>
        </p:spPr>
        <p:txBody>
          <a:bodyPr/>
          <a:lstStyle/>
          <a:p>
            <a:endParaRPr lang="en-US"/>
          </a:p>
        </p:txBody>
      </p:sp>
      <p:sp>
        <p:nvSpPr>
          <p:cNvPr id="166143" name="Line 250"/>
          <p:cNvSpPr>
            <a:spLocks noChangeShapeType="1"/>
          </p:cNvSpPr>
          <p:nvPr/>
        </p:nvSpPr>
        <p:spPr bwMode="auto">
          <a:xfrm>
            <a:off x="1293813" y="3459163"/>
            <a:ext cx="0" cy="14287"/>
          </a:xfrm>
          <a:prstGeom prst="line">
            <a:avLst/>
          </a:prstGeom>
          <a:noFill/>
          <a:ln w="0">
            <a:solidFill>
              <a:srgbClr val="000000"/>
            </a:solidFill>
            <a:round/>
            <a:headEnd/>
            <a:tailEnd/>
          </a:ln>
        </p:spPr>
        <p:txBody>
          <a:bodyPr/>
          <a:lstStyle/>
          <a:p>
            <a:endParaRPr lang="en-US"/>
          </a:p>
        </p:txBody>
      </p:sp>
      <p:sp>
        <p:nvSpPr>
          <p:cNvPr id="166144" name="Rectangle 251"/>
          <p:cNvSpPr>
            <a:spLocks noChangeArrowheads="1"/>
          </p:cNvSpPr>
          <p:nvPr/>
        </p:nvSpPr>
        <p:spPr bwMode="auto">
          <a:xfrm>
            <a:off x="1246188" y="5026025"/>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166145" name="Line 252"/>
          <p:cNvSpPr>
            <a:spLocks noChangeShapeType="1"/>
          </p:cNvSpPr>
          <p:nvPr/>
        </p:nvSpPr>
        <p:spPr bwMode="auto">
          <a:xfrm flipV="1">
            <a:off x="1600200" y="4984750"/>
            <a:ext cx="0" cy="20638"/>
          </a:xfrm>
          <a:prstGeom prst="line">
            <a:avLst/>
          </a:prstGeom>
          <a:noFill/>
          <a:ln w="0">
            <a:solidFill>
              <a:srgbClr val="000000"/>
            </a:solidFill>
            <a:round/>
            <a:headEnd/>
            <a:tailEnd/>
          </a:ln>
        </p:spPr>
        <p:txBody>
          <a:bodyPr/>
          <a:lstStyle/>
          <a:p>
            <a:endParaRPr lang="en-US"/>
          </a:p>
        </p:txBody>
      </p:sp>
      <p:sp>
        <p:nvSpPr>
          <p:cNvPr id="166146" name="Line 253"/>
          <p:cNvSpPr>
            <a:spLocks noChangeShapeType="1"/>
          </p:cNvSpPr>
          <p:nvPr/>
        </p:nvSpPr>
        <p:spPr bwMode="auto">
          <a:xfrm>
            <a:off x="1600200" y="3459163"/>
            <a:ext cx="0" cy="14287"/>
          </a:xfrm>
          <a:prstGeom prst="line">
            <a:avLst/>
          </a:prstGeom>
          <a:noFill/>
          <a:ln w="0">
            <a:solidFill>
              <a:srgbClr val="000000"/>
            </a:solidFill>
            <a:round/>
            <a:headEnd/>
            <a:tailEnd/>
          </a:ln>
        </p:spPr>
        <p:txBody>
          <a:bodyPr/>
          <a:lstStyle/>
          <a:p>
            <a:endParaRPr lang="en-US"/>
          </a:p>
        </p:txBody>
      </p:sp>
      <p:sp>
        <p:nvSpPr>
          <p:cNvPr id="166147" name="Rectangle 254"/>
          <p:cNvSpPr>
            <a:spLocks noChangeArrowheads="1"/>
          </p:cNvSpPr>
          <p:nvPr/>
        </p:nvSpPr>
        <p:spPr bwMode="auto">
          <a:xfrm>
            <a:off x="1552575" y="5026025"/>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166148" name="Line 255"/>
          <p:cNvSpPr>
            <a:spLocks noChangeShapeType="1"/>
          </p:cNvSpPr>
          <p:nvPr/>
        </p:nvSpPr>
        <p:spPr bwMode="auto">
          <a:xfrm flipV="1">
            <a:off x="1906588" y="4984750"/>
            <a:ext cx="0" cy="20638"/>
          </a:xfrm>
          <a:prstGeom prst="line">
            <a:avLst/>
          </a:prstGeom>
          <a:noFill/>
          <a:ln w="0">
            <a:solidFill>
              <a:srgbClr val="000000"/>
            </a:solidFill>
            <a:round/>
            <a:headEnd/>
            <a:tailEnd/>
          </a:ln>
        </p:spPr>
        <p:txBody>
          <a:bodyPr/>
          <a:lstStyle/>
          <a:p>
            <a:endParaRPr lang="en-US"/>
          </a:p>
        </p:txBody>
      </p:sp>
      <p:sp>
        <p:nvSpPr>
          <p:cNvPr id="166149" name="Line 256"/>
          <p:cNvSpPr>
            <a:spLocks noChangeShapeType="1"/>
          </p:cNvSpPr>
          <p:nvPr/>
        </p:nvSpPr>
        <p:spPr bwMode="auto">
          <a:xfrm>
            <a:off x="1906588" y="3459163"/>
            <a:ext cx="0" cy="14287"/>
          </a:xfrm>
          <a:prstGeom prst="line">
            <a:avLst/>
          </a:prstGeom>
          <a:noFill/>
          <a:ln w="0">
            <a:solidFill>
              <a:srgbClr val="000000"/>
            </a:solidFill>
            <a:round/>
            <a:headEnd/>
            <a:tailEnd/>
          </a:ln>
        </p:spPr>
        <p:txBody>
          <a:bodyPr/>
          <a:lstStyle/>
          <a:p>
            <a:endParaRPr lang="en-US"/>
          </a:p>
        </p:txBody>
      </p:sp>
      <p:sp>
        <p:nvSpPr>
          <p:cNvPr id="166150" name="Rectangle 257"/>
          <p:cNvSpPr>
            <a:spLocks noChangeArrowheads="1"/>
          </p:cNvSpPr>
          <p:nvPr/>
        </p:nvSpPr>
        <p:spPr bwMode="auto">
          <a:xfrm>
            <a:off x="1858963" y="5026025"/>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166151" name="Line 258"/>
          <p:cNvSpPr>
            <a:spLocks noChangeShapeType="1"/>
          </p:cNvSpPr>
          <p:nvPr/>
        </p:nvSpPr>
        <p:spPr bwMode="auto">
          <a:xfrm>
            <a:off x="679450" y="4992688"/>
            <a:ext cx="14288" cy="0"/>
          </a:xfrm>
          <a:prstGeom prst="line">
            <a:avLst/>
          </a:prstGeom>
          <a:noFill/>
          <a:ln w="0">
            <a:solidFill>
              <a:srgbClr val="000000"/>
            </a:solidFill>
            <a:round/>
            <a:headEnd/>
            <a:tailEnd/>
          </a:ln>
        </p:spPr>
        <p:txBody>
          <a:bodyPr/>
          <a:lstStyle/>
          <a:p>
            <a:endParaRPr lang="en-US"/>
          </a:p>
        </p:txBody>
      </p:sp>
      <p:sp>
        <p:nvSpPr>
          <p:cNvPr id="166152" name="Line 259"/>
          <p:cNvSpPr>
            <a:spLocks noChangeShapeType="1"/>
          </p:cNvSpPr>
          <p:nvPr/>
        </p:nvSpPr>
        <p:spPr bwMode="auto">
          <a:xfrm flipH="1">
            <a:off x="2192338" y="4992688"/>
            <a:ext cx="20637" cy="0"/>
          </a:xfrm>
          <a:prstGeom prst="line">
            <a:avLst/>
          </a:prstGeom>
          <a:noFill/>
          <a:ln w="0">
            <a:solidFill>
              <a:srgbClr val="000000"/>
            </a:solidFill>
            <a:round/>
            <a:headEnd/>
            <a:tailEnd/>
          </a:ln>
        </p:spPr>
        <p:txBody>
          <a:bodyPr/>
          <a:lstStyle/>
          <a:p>
            <a:endParaRPr lang="en-US"/>
          </a:p>
        </p:txBody>
      </p:sp>
      <p:sp>
        <p:nvSpPr>
          <p:cNvPr id="166153" name="Rectangle 260"/>
          <p:cNvSpPr>
            <a:spLocks noChangeArrowheads="1"/>
          </p:cNvSpPr>
          <p:nvPr/>
        </p:nvSpPr>
        <p:spPr bwMode="auto">
          <a:xfrm>
            <a:off x="488950" y="4937125"/>
            <a:ext cx="165100" cy="106363"/>
          </a:xfrm>
          <a:prstGeom prst="rect">
            <a:avLst/>
          </a:prstGeom>
          <a:noFill/>
          <a:ln w="9525">
            <a:noFill/>
            <a:miter lim="800000"/>
            <a:headEnd/>
            <a:tailEnd/>
          </a:ln>
        </p:spPr>
        <p:txBody>
          <a:bodyPr wrap="none" lIns="0" tIns="0" rIns="0" bIns="0">
            <a:spAutoFit/>
          </a:bodyPr>
          <a:lstStyle/>
          <a:p>
            <a:r>
              <a:rPr lang="en-GB" sz="700">
                <a:solidFill>
                  <a:srgbClr val="000000"/>
                </a:solidFill>
              </a:rPr>
              <a:t>2000</a:t>
            </a:r>
            <a:endParaRPr lang="en-GB"/>
          </a:p>
        </p:txBody>
      </p:sp>
      <p:sp>
        <p:nvSpPr>
          <p:cNvPr id="166154" name="Line 261"/>
          <p:cNvSpPr>
            <a:spLocks noChangeShapeType="1"/>
          </p:cNvSpPr>
          <p:nvPr/>
        </p:nvSpPr>
        <p:spPr bwMode="auto">
          <a:xfrm>
            <a:off x="679450" y="4737100"/>
            <a:ext cx="14288" cy="0"/>
          </a:xfrm>
          <a:prstGeom prst="line">
            <a:avLst/>
          </a:prstGeom>
          <a:noFill/>
          <a:ln w="0">
            <a:solidFill>
              <a:srgbClr val="000000"/>
            </a:solidFill>
            <a:round/>
            <a:headEnd/>
            <a:tailEnd/>
          </a:ln>
        </p:spPr>
        <p:txBody>
          <a:bodyPr/>
          <a:lstStyle/>
          <a:p>
            <a:endParaRPr lang="en-US"/>
          </a:p>
        </p:txBody>
      </p:sp>
      <p:sp>
        <p:nvSpPr>
          <p:cNvPr id="166155" name="Line 262"/>
          <p:cNvSpPr>
            <a:spLocks noChangeShapeType="1"/>
          </p:cNvSpPr>
          <p:nvPr/>
        </p:nvSpPr>
        <p:spPr bwMode="auto">
          <a:xfrm flipH="1">
            <a:off x="2192338" y="4737100"/>
            <a:ext cx="20637" cy="0"/>
          </a:xfrm>
          <a:prstGeom prst="line">
            <a:avLst/>
          </a:prstGeom>
          <a:noFill/>
          <a:ln w="0">
            <a:solidFill>
              <a:srgbClr val="000000"/>
            </a:solidFill>
            <a:round/>
            <a:headEnd/>
            <a:tailEnd/>
          </a:ln>
        </p:spPr>
        <p:txBody>
          <a:bodyPr/>
          <a:lstStyle/>
          <a:p>
            <a:endParaRPr lang="en-US"/>
          </a:p>
        </p:txBody>
      </p:sp>
      <p:sp>
        <p:nvSpPr>
          <p:cNvPr id="166156" name="Rectangle 263"/>
          <p:cNvSpPr>
            <a:spLocks noChangeArrowheads="1"/>
          </p:cNvSpPr>
          <p:nvPr/>
        </p:nvSpPr>
        <p:spPr bwMode="auto">
          <a:xfrm>
            <a:off x="488950" y="4683125"/>
            <a:ext cx="165100" cy="106363"/>
          </a:xfrm>
          <a:prstGeom prst="rect">
            <a:avLst/>
          </a:prstGeom>
          <a:noFill/>
          <a:ln w="9525">
            <a:noFill/>
            <a:miter lim="800000"/>
            <a:headEnd/>
            <a:tailEnd/>
          </a:ln>
        </p:spPr>
        <p:txBody>
          <a:bodyPr wrap="none" lIns="0" tIns="0" rIns="0" bIns="0">
            <a:spAutoFit/>
          </a:bodyPr>
          <a:lstStyle/>
          <a:p>
            <a:r>
              <a:rPr lang="en-GB" sz="700">
                <a:solidFill>
                  <a:srgbClr val="000000"/>
                </a:solidFill>
              </a:rPr>
              <a:t>2500</a:t>
            </a:r>
            <a:endParaRPr lang="en-GB"/>
          </a:p>
        </p:txBody>
      </p:sp>
      <p:sp>
        <p:nvSpPr>
          <p:cNvPr id="166157" name="Line 264"/>
          <p:cNvSpPr>
            <a:spLocks noChangeShapeType="1"/>
          </p:cNvSpPr>
          <p:nvPr/>
        </p:nvSpPr>
        <p:spPr bwMode="auto">
          <a:xfrm>
            <a:off x="679450" y="4483100"/>
            <a:ext cx="14288" cy="0"/>
          </a:xfrm>
          <a:prstGeom prst="line">
            <a:avLst/>
          </a:prstGeom>
          <a:noFill/>
          <a:ln w="0">
            <a:solidFill>
              <a:srgbClr val="000000"/>
            </a:solidFill>
            <a:round/>
            <a:headEnd/>
            <a:tailEnd/>
          </a:ln>
        </p:spPr>
        <p:txBody>
          <a:bodyPr/>
          <a:lstStyle/>
          <a:p>
            <a:endParaRPr lang="en-US"/>
          </a:p>
        </p:txBody>
      </p:sp>
      <p:sp>
        <p:nvSpPr>
          <p:cNvPr id="166158" name="Line 265"/>
          <p:cNvSpPr>
            <a:spLocks noChangeShapeType="1"/>
          </p:cNvSpPr>
          <p:nvPr/>
        </p:nvSpPr>
        <p:spPr bwMode="auto">
          <a:xfrm flipH="1">
            <a:off x="2192338" y="4483100"/>
            <a:ext cx="20637" cy="0"/>
          </a:xfrm>
          <a:prstGeom prst="line">
            <a:avLst/>
          </a:prstGeom>
          <a:noFill/>
          <a:ln w="0">
            <a:solidFill>
              <a:srgbClr val="000000"/>
            </a:solidFill>
            <a:round/>
            <a:headEnd/>
            <a:tailEnd/>
          </a:ln>
        </p:spPr>
        <p:txBody>
          <a:bodyPr/>
          <a:lstStyle/>
          <a:p>
            <a:endParaRPr lang="en-US"/>
          </a:p>
        </p:txBody>
      </p:sp>
      <p:sp>
        <p:nvSpPr>
          <p:cNvPr id="166159" name="Rectangle 266"/>
          <p:cNvSpPr>
            <a:spLocks noChangeArrowheads="1"/>
          </p:cNvSpPr>
          <p:nvPr/>
        </p:nvSpPr>
        <p:spPr bwMode="auto">
          <a:xfrm>
            <a:off x="488950" y="4429125"/>
            <a:ext cx="165100" cy="106363"/>
          </a:xfrm>
          <a:prstGeom prst="rect">
            <a:avLst/>
          </a:prstGeom>
          <a:noFill/>
          <a:ln w="9525">
            <a:noFill/>
            <a:miter lim="800000"/>
            <a:headEnd/>
            <a:tailEnd/>
          </a:ln>
        </p:spPr>
        <p:txBody>
          <a:bodyPr wrap="none" lIns="0" tIns="0" rIns="0" bIns="0">
            <a:spAutoFit/>
          </a:bodyPr>
          <a:lstStyle/>
          <a:p>
            <a:r>
              <a:rPr lang="en-GB" sz="700">
                <a:solidFill>
                  <a:srgbClr val="000000"/>
                </a:solidFill>
              </a:rPr>
              <a:t>3000</a:t>
            </a:r>
            <a:endParaRPr lang="en-GB"/>
          </a:p>
        </p:txBody>
      </p:sp>
      <p:sp>
        <p:nvSpPr>
          <p:cNvPr id="166160" name="Line 267"/>
          <p:cNvSpPr>
            <a:spLocks noChangeShapeType="1"/>
          </p:cNvSpPr>
          <p:nvPr/>
        </p:nvSpPr>
        <p:spPr bwMode="auto">
          <a:xfrm>
            <a:off x="679450" y="4229100"/>
            <a:ext cx="14288" cy="0"/>
          </a:xfrm>
          <a:prstGeom prst="line">
            <a:avLst/>
          </a:prstGeom>
          <a:noFill/>
          <a:ln w="0">
            <a:solidFill>
              <a:srgbClr val="000000"/>
            </a:solidFill>
            <a:round/>
            <a:headEnd/>
            <a:tailEnd/>
          </a:ln>
        </p:spPr>
        <p:txBody>
          <a:bodyPr/>
          <a:lstStyle/>
          <a:p>
            <a:endParaRPr lang="en-US"/>
          </a:p>
        </p:txBody>
      </p:sp>
      <p:sp>
        <p:nvSpPr>
          <p:cNvPr id="166161" name="Line 268"/>
          <p:cNvSpPr>
            <a:spLocks noChangeShapeType="1"/>
          </p:cNvSpPr>
          <p:nvPr/>
        </p:nvSpPr>
        <p:spPr bwMode="auto">
          <a:xfrm flipH="1">
            <a:off x="2192338" y="4229100"/>
            <a:ext cx="20637" cy="0"/>
          </a:xfrm>
          <a:prstGeom prst="line">
            <a:avLst/>
          </a:prstGeom>
          <a:noFill/>
          <a:ln w="0">
            <a:solidFill>
              <a:srgbClr val="000000"/>
            </a:solidFill>
            <a:round/>
            <a:headEnd/>
            <a:tailEnd/>
          </a:ln>
        </p:spPr>
        <p:txBody>
          <a:bodyPr/>
          <a:lstStyle/>
          <a:p>
            <a:endParaRPr lang="en-US"/>
          </a:p>
        </p:txBody>
      </p:sp>
      <p:sp>
        <p:nvSpPr>
          <p:cNvPr id="166162" name="Rectangle 269"/>
          <p:cNvSpPr>
            <a:spLocks noChangeArrowheads="1"/>
          </p:cNvSpPr>
          <p:nvPr/>
        </p:nvSpPr>
        <p:spPr bwMode="auto">
          <a:xfrm>
            <a:off x="488950" y="4173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3500</a:t>
            </a:r>
            <a:endParaRPr lang="en-GB"/>
          </a:p>
        </p:txBody>
      </p:sp>
      <p:sp>
        <p:nvSpPr>
          <p:cNvPr id="166163" name="Line 270"/>
          <p:cNvSpPr>
            <a:spLocks noChangeShapeType="1"/>
          </p:cNvSpPr>
          <p:nvPr/>
        </p:nvSpPr>
        <p:spPr bwMode="auto">
          <a:xfrm>
            <a:off x="679450" y="3975100"/>
            <a:ext cx="14288" cy="0"/>
          </a:xfrm>
          <a:prstGeom prst="line">
            <a:avLst/>
          </a:prstGeom>
          <a:noFill/>
          <a:ln w="0">
            <a:solidFill>
              <a:srgbClr val="000000"/>
            </a:solidFill>
            <a:round/>
            <a:headEnd/>
            <a:tailEnd/>
          </a:ln>
        </p:spPr>
        <p:txBody>
          <a:bodyPr/>
          <a:lstStyle/>
          <a:p>
            <a:endParaRPr lang="en-US"/>
          </a:p>
        </p:txBody>
      </p:sp>
      <p:sp>
        <p:nvSpPr>
          <p:cNvPr id="166164" name="Line 271"/>
          <p:cNvSpPr>
            <a:spLocks noChangeShapeType="1"/>
          </p:cNvSpPr>
          <p:nvPr/>
        </p:nvSpPr>
        <p:spPr bwMode="auto">
          <a:xfrm flipH="1">
            <a:off x="2192338" y="3975100"/>
            <a:ext cx="20637" cy="0"/>
          </a:xfrm>
          <a:prstGeom prst="line">
            <a:avLst/>
          </a:prstGeom>
          <a:noFill/>
          <a:ln w="0">
            <a:solidFill>
              <a:srgbClr val="000000"/>
            </a:solidFill>
            <a:round/>
            <a:headEnd/>
            <a:tailEnd/>
          </a:ln>
        </p:spPr>
        <p:txBody>
          <a:bodyPr/>
          <a:lstStyle/>
          <a:p>
            <a:endParaRPr lang="en-US"/>
          </a:p>
        </p:txBody>
      </p:sp>
      <p:sp>
        <p:nvSpPr>
          <p:cNvPr id="166165" name="Rectangle 272"/>
          <p:cNvSpPr>
            <a:spLocks noChangeArrowheads="1"/>
          </p:cNvSpPr>
          <p:nvPr/>
        </p:nvSpPr>
        <p:spPr bwMode="auto">
          <a:xfrm>
            <a:off x="488950" y="3919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4000</a:t>
            </a:r>
            <a:endParaRPr lang="en-GB"/>
          </a:p>
        </p:txBody>
      </p:sp>
      <p:sp>
        <p:nvSpPr>
          <p:cNvPr id="166166" name="Line 273"/>
          <p:cNvSpPr>
            <a:spLocks noChangeShapeType="1"/>
          </p:cNvSpPr>
          <p:nvPr/>
        </p:nvSpPr>
        <p:spPr bwMode="auto">
          <a:xfrm>
            <a:off x="679450" y="3721100"/>
            <a:ext cx="14288" cy="0"/>
          </a:xfrm>
          <a:prstGeom prst="line">
            <a:avLst/>
          </a:prstGeom>
          <a:noFill/>
          <a:ln w="0">
            <a:solidFill>
              <a:srgbClr val="000000"/>
            </a:solidFill>
            <a:round/>
            <a:headEnd/>
            <a:tailEnd/>
          </a:ln>
        </p:spPr>
        <p:txBody>
          <a:bodyPr/>
          <a:lstStyle/>
          <a:p>
            <a:endParaRPr lang="en-US"/>
          </a:p>
        </p:txBody>
      </p:sp>
      <p:sp>
        <p:nvSpPr>
          <p:cNvPr id="166167" name="Line 274"/>
          <p:cNvSpPr>
            <a:spLocks noChangeShapeType="1"/>
          </p:cNvSpPr>
          <p:nvPr/>
        </p:nvSpPr>
        <p:spPr bwMode="auto">
          <a:xfrm flipH="1">
            <a:off x="2192338" y="3721100"/>
            <a:ext cx="20637" cy="0"/>
          </a:xfrm>
          <a:prstGeom prst="line">
            <a:avLst/>
          </a:prstGeom>
          <a:noFill/>
          <a:ln w="0">
            <a:solidFill>
              <a:srgbClr val="000000"/>
            </a:solidFill>
            <a:round/>
            <a:headEnd/>
            <a:tailEnd/>
          </a:ln>
        </p:spPr>
        <p:txBody>
          <a:bodyPr/>
          <a:lstStyle/>
          <a:p>
            <a:endParaRPr lang="en-US"/>
          </a:p>
        </p:txBody>
      </p:sp>
      <p:sp>
        <p:nvSpPr>
          <p:cNvPr id="166168" name="Rectangle 275"/>
          <p:cNvSpPr>
            <a:spLocks noChangeArrowheads="1"/>
          </p:cNvSpPr>
          <p:nvPr/>
        </p:nvSpPr>
        <p:spPr bwMode="auto">
          <a:xfrm>
            <a:off x="488950" y="3665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4500</a:t>
            </a:r>
            <a:endParaRPr lang="en-GB"/>
          </a:p>
        </p:txBody>
      </p:sp>
      <p:sp>
        <p:nvSpPr>
          <p:cNvPr id="166169" name="Line 276"/>
          <p:cNvSpPr>
            <a:spLocks noChangeShapeType="1"/>
          </p:cNvSpPr>
          <p:nvPr/>
        </p:nvSpPr>
        <p:spPr bwMode="auto">
          <a:xfrm>
            <a:off x="679450" y="3467100"/>
            <a:ext cx="14288" cy="0"/>
          </a:xfrm>
          <a:prstGeom prst="line">
            <a:avLst/>
          </a:prstGeom>
          <a:noFill/>
          <a:ln w="0">
            <a:solidFill>
              <a:srgbClr val="000000"/>
            </a:solidFill>
            <a:round/>
            <a:headEnd/>
            <a:tailEnd/>
          </a:ln>
        </p:spPr>
        <p:txBody>
          <a:bodyPr/>
          <a:lstStyle/>
          <a:p>
            <a:endParaRPr lang="en-US"/>
          </a:p>
        </p:txBody>
      </p:sp>
      <p:sp>
        <p:nvSpPr>
          <p:cNvPr id="166170" name="Line 277"/>
          <p:cNvSpPr>
            <a:spLocks noChangeShapeType="1"/>
          </p:cNvSpPr>
          <p:nvPr/>
        </p:nvSpPr>
        <p:spPr bwMode="auto">
          <a:xfrm flipH="1">
            <a:off x="2192338" y="3467100"/>
            <a:ext cx="20637" cy="0"/>
          </a:xfrm>
          <a:prstGeom prst="line">
            <a:avLst/>
          </a:prstGeom>
          <a:noFill/>
          <a:ln w="0">
            <a:solidFill>
              <a:srgbClr val="000000"/>
            </a:solidFill>
            <a:round/>
            <a:headEnd/>
            <a:tailEnd/>
          </a:ln>
        </p:spPr>
        <p:txBody>
          <a:bodyPr/>
          <a:lstStyle/>
          <a:p>
            <a:endParaRPr lang="en-US"/>
          </a:p>
        </p:txBody>
      </p:sp>
      <p:sp>
        <p:nvSpPr>
          <p:cNvPr id="166171" name="Rectangle 278"/>
          <p:cNvSpPr>
            <a:spLocks noChangeArrowheads="1"/>
          </p:cNvSpPr>
          <p:nvPr/>
        </p:nvSpPr>
        <p:spPr bwMode="auto">
          <a:xfrm>
            <a:off x="488950" y="3411538"/>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5000</a:t>
            </a:r>
            <a:endParaRPr lang="en-GB"/>
          </a:p>
        </p:txBody>
      </p:sp>
      <p:sp>
        <p:nvSpPr>
          <p:cNvPr id="166172" name="Line 279"/>
          <p:cNvSpPr>
            <a:spLocks noChangeShapeType="1"/>
          </p:cNvSpPr>
          <p:nvPr/>
        </p:nvSpPr>
        <p:spPr bwMode="auto">
          <a:xfrm>
            <a:off x="679450" y="3459163"/>
            <a:ext cx="1533525" cy="0"/>
          </a:xfrm>
          <a:prstGeom prst="line">
            <a:avLst/>
          </a:prstGeom>
          <a:noFill/>
          <a:ln w="0">
            <a:solidFill>
              <a:srgbClr val="000000"/>
            </a:solidFill>
            <a:round/>
            <a:headEnd/>
            <a:tailEnd/>
          </a:ln>
        </p:spPr>
        <p:txBody>
          <a:bodyPr/>
          <a:lstStyle/>
          <a:p>
            <a:endParaRPr lang="en-US"/>
          </a:p>
        </p:txBody>
      </p:sp>
      <p:sp>
        <p:nvSpPr>
          <p:cNvPr id="166173" name="Freeform 280"/>
          <p:cNvSpPr>
            <a:spLocks/>
          </p:cNvSpPr>
          <p:nvPr/>
        </p:nvSpPr>
        <p:spPr bwMode="auto">
          <a:xfrm>
            <a:off x="679450" y="3459163"/>
            <a:ext cx="1533525" cy="1546225"/>
          </a:xfrm>
          <a:custGeom>
            <a:avLst/>
            <a:gdLst>
              <a:gd name="T0" fmla="*/ 0 w 225"/>
              <a:gd name="T1" fmla="*/ 2147483647 h 225"/>
              <a:gd name="T2" fmla="*/ 2147483647 w 225"/>
              <a:gd name="T3" fmla="*/ 2147483647 h 225"/>
              <a:gd name="T4" fmla="*/ 2147483647 w 225"/>
              <a:gd name="T5" fmla="*/ 0 h 225"/>
              <a:gd name="T6" fmla="*/ 0 60000 65536"/>
              <a:gd name="T7" fmla="*/ 0 60000 65536"/>
              <a:gd name="T8" fmla="*/ 0 60000 65536"/>
              <a:gd name="T9" fmla="*/ 0 w 225"/>
              <a:gd name="T10" fmla="*/ 0 h 225"/>
              <a:gd name="T11" fmla="*/ 225 w 225"/>
              <a:gd name="T12" fmla="*/ 225 h 225"/>
            </a:gdLst>
            <a:ahLst/>
            <a:cxnLst>
              <a:cxn ang="T6">
                <a:pos x="T0" y="T1"/>
              </a:cxn>
              <a:cxn ang="T7">
                <a:pos x="T2" y="T3"/>
              </a:cxn>
              <a:cxn ang="T8">
                <a:pos x="T4" y="T5"/>
              </a:cxn>
            </a:cxnLst>
            <a:rect l="T9" t="T10" r="T11" b="T12"/>
            <a:pathLst>
              <a:path w="225" h="225">
                <a:moveTo>
                  <a:pt x="0" y="225"/>
                </a:moveTo>
                <a:lnTo>
                  <a:pt x="225" y="225"/>
                </a:lnTo>
                <a:lnTo>
                  <a:pt x="225" y="0"/>
                </a:lnTo>
              </a:path>
            </a:pathLst>
          </a:custGeom>
          <a:noFill/>
          <a:ln w="0">
            <a:solidFill>
              <a:srgbClr val="000000"/>
            </a:solidFill>
            <a:prstDash val="solid"/>
            <a:round/>
            <a:headEnd/>
            <a:tailEnd/>
          </a:ln>
        </p:spPr>
        <p:txBody>
          <a:bodyPr/>
          <a:lstStyle/>
          <a:p>
            <a:endParaRPr lang="en-US"/>
          </a:p>
        </p:txBody>
      </p:sp>
      <p:sp>
        <p:nvSpPr>
          <p:cNvPr id="166174" name="Line 281"/>
          <p:cNvSpPr>
            <a:spLocks noChangeShapeType="1"/>
          </p:cNvSpPr>
          <p:nvPr/>
        </p:nvSpPr>
        <p:spPr bwMode="auto">
          <a:xfrm flipV="1">
            <a:off x="679450" y="3459163"/>
            <a:ext cx="0" cy="1546225"/>
          </a:xfrm>
          <a:prstGeom prst="line">
            <a:avLst/>
          </a:prstGeom>
          <a:noFill/>
          <a:ln w="0">
            <a:solidFill>
              <a:srgbClr val="000000"/>
            </a:solidFill>
            <a:round/>
            <a:headEnd/>
            <a:tailEnd/>
          </a:ln>
        </p:spPr>
        <p:txBody>
          <a:bodyPr/>
          <a:lstStyle/>
          <a:p>
            <a:endParaRPr lang="en-US"/>
          </a:p>
        </p:txBody>
      </p:sp>
      <p:sp>
        <p:nvSpPr>
          <p:cNvPr id="166175" name="Rectangle 282"/>
          <p:cNvSpPr>
            <a:spLocks noChangeArrowheads="1"/>
          </p:cNvSpPr>
          <p:nvPr/>
        </p:nvSpPr>
        <p:spPr bwMode="auto">
          <a:xfrm>
            <a:off x="992188" y="5148263"/>
            <a:ext cx="681037" cy="152400"/>
          </a:xfrm>
          <a:prstGeom prst="rect">
            <a:avLst/>
          </a:prstGeom>
          <a:noFill/>
          <a:ln w="9525">
            <a:noFill/>
            <a:miter lim="800000"/>
            <a:headEnd/>
            <a:tailEnd/>
          </a:ln>
        </p:spPr>
        <p:txBody>
          <a:bodyPr wrap="none" lIns="0" tIns="0" rIns="0" bIns="0">
            <a:spAutoFit/>
          </a:bodyPr>
          <a:lstStyle/>
          <a:p>
            <a:r>
              <a:rPr lang="en-GB" sz="1000">
                <a:solidFill>
                  <a:srgbClr val="000000"/>
                </a:solidFill>
              </a:rPr>
              <a:t>time (seconds)</a:t>
            </a:r>
            <a:endParaRPr lang="en-GB"/>
          </a:p>
        </p:txBody>
      </p:sp>
      <p:cxnSp>
        <p:nvCxnSpPr>
          <p:cNvPr id="166176" name="AutoShape 285"/>
          <p:cNvCxnSpPr>
            <a:cxnSpLocks noChangeShapeType="1"/>
            <a:stCxn id="166073" idx="2"/>
            <a:endCxn id="166043" idx="21"/>
          </p:cNvCxnSpPr>
          <p:nvPr/>
        </p:nvCxnSpPr>
        <p:spPr bwMode="auto">
          <a:xfrm rot="5400000">
            <a:off x="6577807" y="3945731"/>
            <a:ext cx="919162" cy="2092325"/>
          </a:xfrm>
          <a:prstGeom prst="curvedConnector2">
            <a:avLst/>
          </a:prstGeom>
          <a:noFill/>
          <a:ln w="12700">
            <a:solidFill>
              <a:schemeClr val="tx1"/>
            </a:solidFill>
            <a:round/>
            <a:headEnd/>
            <a:tailEnd type="triangle" w="med" len="med"/>
          </a:ln>
        </p:spPr>
      </p:cxnSp>
      <p:pic>
        <p:nvPicPr>
          <p:cNvPr id="166177" name="Picture 152" descr="lorenz11"/>
          <p:cNvPicPr>
            <a:picLocks noChangeAspect="1" noChangeArrowheads="1"/>
          </p:cNvPicPr>
          <p:nvPr/>
        </p:nvPicPr>
        <p:blipFill>
          <a:blip r:embed="rId10"/>
          <a:srcRect/>
          <a:stretch>
            <a:fillRect/>
          </a:stretch>
        </p:blipFill>
        <p:spPr bwMode="auto">
          <a:xfrm>
            <a:off x="6753225" y="4987925"/>
            <a:ext cx="806450" cy="124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7" name="Text Box 2"/>
          <p:cNvSpPr txBox="1">
            <a:spLocks noChangeArrowheads="1"/>
          </p:cNvSpPr>
          <p:nvPr/>
        </p:nvSpPr>
        <p:spPr bwMode="auto">
          <a:xfrm>
            <a:off x="3440113" y="692150"/>
            <a:ext cx="3014662"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Perceptual categorization</a:t>
            </a:r>
          </a:p>
        </p:txBody>
      </p:sp>
      <p:pic>
        <p:nvPicPr>
          <p:cNvPr id="239618" name="Picture 4"/>
          <p:cNvPicPr>
            <a:picLocks noChangeAspect="1" noChangeArrowheads="1"/>
          </p:cNvPicPr>
          <p:nvPr/>
        </p:nvPicPr>
        <p:blipFill>
          <a:blip r:embed="rId6"/>
          <a:srcRect/>
          <a:stretch>
            <a:fillRect/>
          </a:stretch>
        </p:blipFill>
        <p:spPr bwMode="auto">
          <a:xfrm>
            <a:off x="3154363" y="1987550"/>
            <a:ext cx="900112" cy="908050"/>
          </a:xfrm>
          <a:prstGeom prst="rect">
            <a:avLst/>
          </a:prstGeom>
          <a:noFill/>
          <a:ln w="9525">
            <a:noFill/>
            <a:miter lim="800000"/>
            <a:headEnd/>
            <a:tailEnd/>
          </a:ln>
        </p:spPr>
      </p:pic>
      <p:sp>
        <p:nvSpPr>
          <p:cNvPr id="239619" name="Rectangle 5"/>
          <p:cNvSpPr>
            <a:spLocks noChangeArrowheads="1"/>
          </p:cNvSpPr>
          <p:nvPr/>
        </p:nvSpPr>
        <p:spPr bwMode="auto">
          <a:xfrm rot="-5400000">
            <a:off x="2584450" y="2341563"/>
            <a:ext cx="714375" cy="152400"/>
          </a:xfrm>
          <a:prstGeom prst="rect">
            <a:avLst/>
          </a:prstGeom>
          <a:noFill/>
          <a:ln w="9525">
            <a:noFill/>
            <a:miter lim="800000"/>
            <a:headEnd/>
            <a:tailEnd/>
          </a:ln>
        </p:spPr>
        <p:txBody>
          <a:bodyPr wrap="none" lIns="0" tIns="0" rIns="0" bIns="0">
            <a:spAutoFit/>
          </a:bodyPr>
          <a:lstStyle/>
          <a:p>
            <a:r>
              <a:rPr lang="en-GB" sz="1000">
                <a:solidFill>
                  <a:srgbClr val="000000"/>
                </a:solidFill>
              </a:rPr>
              <a:t>Frequency (Hz)</a:t>
            </a:r>
            <a:endParaRPr lang="en-GB" sz="1000"/>
          </a:p>
        </p:txBody>
      </p:sp>
      <p:sp>
        <p:nvSpPr>
          <p:cNvPr id="239620" name="Rectangle 6"/>
          <p:cNvSpPr>
            <a:spLocks noChangeArrowheads="1"/>
          </p:cNvSpPr>
          <p:nvPr/>
        </p:nvSpPr>
        <p:spPr bwMode="auto">
          <a:xfrm>
            <a:off x="3370263" y="2060575"/>
            <a:ext cx="485775" cy="212725"/>
          </a:xfrm>
          <a:prstGeom prst="rect">
            <a:avLst/>
          </a:prstGeom>
          <a:noFill/>
          <a:ln w="9525">
            <a:noFill/>
            <a:miter lim="800000"/>
            <a:headEnd/>
            <a:tailEnd/>
          </a:ln>
        </p:spPr>
        <p:txBody>
          <a:bodyPr wrap="none" lIns="0" tIns="0" rIns="0" bIns="0">
            <a:spAutoFit/>
          </a:bodyPr>
          <a:lstStyle/>
          <a:p>
            <a:r>
              <a:rPr lang="en-GB" sz="1400" b="1">
                <a:solidFill>
                  <a:schemeClr val="bg1"/>
                </a:solidFill>
              </a:rPr>
              <a:t>Song a</a:t>
            </a:r>
          </a:p>
        </p:txBody>
      </p:sp>
      <p:pic>
        <p:nvPicPr>
          <p:cNvPr id="239621" name="Picture 265"/>
          <p:cNvPicPr>
            <a:picLocks noChangeAspect="1" noChangeArrowheads="1"/>
          </p:cNvPicPr>
          <p:nvPr/>
        </p:nvPicPr>
        <p:blipFill>
          <a:blip r:embed="rId7"/>
          <a:srcRect/>
          <a:stretch>
            <a:fillRect/>
          </a:stretch>
        </p:blipFill>
        <p:spPr bwMode="auto">
          <a:xfrm>
            <a:off x="4486275" y="1987550"/>
            <a:ext cx="900113" cy="908050"/>
          </a:xfrm>
          <a:prstGeom prst="rect">
            <a:avLst/>
          </a:prstGeom>
          <a:noFill/>
          <a:ln w="9525">
            <a:noFill/>
            <a:miter lim="800000"/>
            <a:headEnd/>
            <a:tailEnd/>
          </a:ln>
        </p:spPr>
      </p:pic>
      <p:sp>
        <p:nvSpPr>
          <p:cNvPr id="239622" name="Rectangle 266"/>
          <p:cNvSpPr>
            <a:spLocks noChangeArrowheads="1"/>
          </p:cNvSpPr>
          <p:nvPr/>
        </p:nvSpPr>
        <p:spPr bwMode="auto">
          <a:xfrm>
            <a:off x="4592638" y="2997200"/>
            <a:ext cx="681037" cy="152400"/>
          </a:xfrm>
          <a:prstGeom prst="rect">
            <a:avLst/>
          </a:prstGeom>
          <a:noFill/>
          <a:ln w="9525">
            <a:noFill/>
            <a:miter lim="800000"/>
            <a:headEnd/>
            <a:tailEnd/>
          </a:ln>
        </p:spPr>
        <p:txBody>
          <a:bodyPr wrap="none" lIns="0" tIns="0" rIns="0" bIns="0">
            <a:spAutoFit/>
          </a:bodyPr>
          <a:lstStyle/>
          <a:p>
            <a:r>
              <a:rPr lang="en-GB" sz="1000">
                <a:solidFill>
                  <a:srgbClr val="000000"/>
                </a:solidFill>
              </a:rPr>
              <a:t>time (seconds)</a:t>
            </a:r>
            <a:endParaRPr lang="en-GB" sz="1000"/>
          </a:p>
        </p:txBody>
      </p:sp>
      <p:sp>
        <p:nvSpPr>
          <p:cNvPr id="239623" name="Rectangle 267"/>
          <p:cNvSpPr>
            <a:spLocks noChangeArrowheads="1"/>
          </p:cNvSpPr>
          <p:nvPr/>
        </p:nvSpPr>
        <p:spPr bwMode="auto">
          <a:xfrm>
            <a:off x="4702175" y="2060575"/>
            <a:ext cx="493713" cy="212725"/>
          </a:xfrm>
          <a:prstGeom prst="rect">
            <a:avLst/>
          </a:prstGeom>
          <a:noFill/>
          <a:ln w="9525">
            <a:noFill/>
            <a:miter lim="800000"/>
            <a:headEnd/>
            <a:tailEnd/>
          </a:ln>
        </p:spPr>
        <p:txBody>
          <a:bodyPr wrap="none" lIns="0" tIns="0" rIns="0" bIns="0">
            <a:spAutoFit/>
          </a:bodyPr>
          <a:lstStyle/>
          <a:p>
            <a:r>
              <a:rPr lang="en-GB" sz="1400" b="1">
                <a:solidFill>
                  <a:schemeClr val="bg1"/>
                </a:solidFill>
              </a:rPr>
              <a:t>Song b</a:t>
            </a:r>
          </a:p>
        </p:txBody>
      </p:sp>
      <p:pic>
        <p:nvPicPr>
          <p:cNvPr id="239624" name="Picture 276"/>
          <p:cNvPicPr>
            <a:picLocks noChangeAspect="1" noChangeArrowheads="1"/>
          </p:cNvPicPr>
          <p:nvPr/>
        </p:nvPicPr>
        <p:blipFill>
          <a:blip r:embed="rId8"/>
          <a:srcRect/>
          <a:stretch>
            <a:fillRect/>
          </a:stretch>
        </p:blipFill>
        <p:spPr bwMode="auto">
          <a:xfrm>
            <a:off x="5854700" y="1987550"/>
            <a:ext cx="900113" cy="908050"/>
          </a:xfrm>
          <a:prstGeom prst="rect">
            <a:avLst/>
          </a:prstGeom>
          <a:noFill/>
          <a:ln w="9525">
            <a:noFill/>
            <a:miter lim="800000"/>
            <a:headEnd/>
            <a:tailEnd/>
          </a:ln>
        </p:spPr>
      </p:pic>
      <p:sp>
        <p:nvSpPr>
          <p:cNvPr id="239625" name="Rectangle 277"/>
          <p:cNvSpPr>
            <a:spLocks noChangeArrowheads="1"/>
          </p:cNvSpPr>
          <p:nvPr/>
        </p:nvSpPr>
        <p:spPr bwMode="auto">
          <a:xfrm>
            <a:off x="6070600" y="2060575"/>
            <a:ext cx="485775" cy="212725"/>
          </a:xfrm>
          <a:prstGeom prst="rect">
            <a:avLst/>
          </a:prstGeom>
          <a:noFill/>
          <a:ln w="9525">
            <a:noFill/>
            <a:miter lim="800000"/>
            <a:headEnd/>
            <a:tailEnd/>
          </a:ln>
        </p:spPr>
        <p:txBody>
          <a:bodyPr wrap="none" lIns="0" tIns="0" rIns="0" bIns="0">
            <a:spAutoFit/>
          </a:bodyPr>
          <a:lstStyle/>
          <a:p>
            <a:r>
              <a:rPr lang="en-GB" sz="1400" b="1">
                <a:solidFill>
                  <a:schemeClr val="bg1"/>
                </a:solidFill>
              </a:rPr>
              <a:t>Song c</a:t>
            </a:r>
          </a:p>
        </p:txBody>
      </p:sp>
      <p:pic>
        <p:nvPicPr>
          <p:cNvPr id="239626" name="Picture 358" descr="Bird Song">
            <a:hlinkClick r:id="rId9" tooltip="weet weet weet tsee tsee"/>
          </p:cNvPr>
          <p:cNvPicPr>
            <a:picLocks noChangeAspect="1" noChangeArrowheads="1"/>
          </p:cNvPicPr>
          <p:nvPr/>
        </p:nvPicPr>
        <p:blipFill>
          <a:blip r:embed="rId10"/>
          <a:srcRect/>
          <a:stretch>
            <a:fillRect/>
          </a:stretch>
        </p:blipFill>
        <p:spPr bwMode="auto">
          <a:xfrm>
            <a:off x="0" y="0"/>
            <a:ext cx="1149350" cy="1484313"/>
          </a:xfrm>
          <a:prstGeom prst="rect">
            <a:avLst/>
          </a:prstGeom>
          <a:noFill/>
          <a:ln w="9525">
            <a:noFill/>
            <a:miter lim="800000"/>
            <a:headEnd/>
            <a:tailEnd/>
          </a:ln>
        </p:spPr>
      </p:pic>
      <p:sp>
        <p:nvSpPr>
          <p:cNvPr id="239627" name="AutoShape 365"/>
          <p:cNvSpPr>
            <a:spLocks noChangeAspect="1" noChangeArrowheads="1" noTextEdit="1"/>
          </p:cNvSpPr>
          <p:nvPr/>
        </p:nvSpPr>
        <p:spPr bwMode="auto">
          <a:xfrm>
            <a:off x="2216150" y="3429000"/>
            <a:ext cx="5184775" cy="2301875"/>
          </a:xfrm>
          <a:prstGeom prst="rect">
            <a:avLst/>
          </a:prstGeom>
          <a:noFill/>
          <a:ln w="9525">
            <a:noFill/>
            <a:miter lim="800000"/>
            <a:headEnd/>
            <a:tailEnd/>
          </a:ln>
        </p:spPr>
        <p:txBody>
          <a:bodyPr/>
          <a:lstStyle/>
          <a:p>
            <a:endParaRPr lang="en-US"/>
          </a:p>
        </p:txBody>
      </p:sp>
      <p:pic>
        <p:nvPicPr>
          <p:cNvPr id="239628" name="Picture 36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216150" y="3429000"/>
            <a:ext cx="5191125" cy="2308225"/>
          </a:xfrm>
          <a:prstGeom prst="rect">
            <a:avLst/>
          </a:prstGeom>
          <a:noFill/>
          <a:ln w="9525">
            <a:noFill/>
            <a:miter lim="800000"/>
            <a:headEnd/>
            <a:tailEnd/>
          </a:ln>
        </p:spPr>
      </p:pic>
      <p:pic>
        <p:nvPicPr>
          <p:cNvPr id="17" name="junk.wav">
            <a:hlinkClick r:id="" action="ppaction://media"/>
          </p:cNvPr>
          <p:cNvPicPr>
            <a:picLocks noRot="1" noChangeAspect="1"/>
          </p:cNvPicPr>
          <p:nvPr>
            <a:wavAudioFile r:embed="rId2" name="junk.wav"/>
          </p:nvPr>
        </p:nvPicPr>
        <p:blipFill>
          <a:blip r:embed="rId12"/>
          <a:srcRect/>
          <a:stretch>
            <a:fillRect/>
          </a:stretch>
        </p:blipFill>
        <p:spPr bwMode="auto">
          <a:xfrm>
            <a:off x="3452813" y="1571625"/>
            <a:ext cx="304800" cy="304800"/>
          </a:xfrm>
          <a:prstGeom prst="rect">
            <a:avLst/>
          </a:prstGeom>
          <a:noFill/>
          <a:ln w="9525">
            <a:noFill/>
            <a:miter lim="800000"/>
            <a:headEnd/>
            <a:tailEnd/>
          </a:ln>
        </p:spPr>
      </p:pic>
      <p:pic>
        <p:nvPicPr>
          <p:cNvPr id="18" name="junk.wav">
            <a:hlinkClick r:id="" action="ppaction://media"/>
          </p:cNvPr>
          <p:cNvPicPr>
            <a:picLocks noRot="1" noChangeAspect="1"/>
          </p:cNvPicPr>
          <p:nvPr>
            <a:wavAudioFile r:embed="rId3" name="junk.wav"/>
          </p:nvPr>
        </p:nvPicPr>
        <p:blipFill>
          <a:blip r:embed="rId13"/>
          <a:srcRect/>
          <a:stretch>
            <a:fillRect/>
          </a:stretch>
        </p:blipFill>
        <p:spPr bwMode="auto">
          <a:xfrm>
            <a:off x="4810125" y="1571625"/>
            <a:ext cx="304800" cy="304800"/>
          </a:xfrm>
          <a:prstGeom prst="rect">
            <a:avLst/>
          </a:prstGeom>
          <a:noFill/>
          <a:ln w="9525">
            <a:noFill/>
            <a:miter lim="800000"/>
            <a:headEnd/>
            <a:tailEnd/>
          </a:ln>
        </p:spPr>
      </p:pic>
      <p:pic>
        <p:nvPicPr>
          <p:cNvPr id="19" name="junk.wav">
            <a:hlinkClick r:id="" action="ppaction://media"/>
          </p:cNvPr>
          <p:cNvPicPr>
            <a:picLocks noRot="1" noChangeAspect="1"/>
          </p:cNvPicPr>
          <p:nvPr>
            <a:wavAudioFile r:embed="rId4" name="junk.wav"/>
          </p:nvPr>
        </p:nvPicPr>
        <p:blipFill>
          <a:blip r:embed="rId14"/>
          <a:srcRect/>
          <a:stretch>
            <a:fillRect/>
          </a:stretch>
        </p:blipFill>
        <p:spPr bwMode="auto">
          <a:xfrm>
            <a:off x="6167438" y="1571625"/>
            <a:ext cx="304800" cy="304800"/>
          </a:xfrm>
          <a:prstGeom prst="rect">
            <a:avLst/>
          </a:prstGeom>
          <a:noFill/>
          <a:ln w="9525">
            <a:noFill/>
            <a:miter lim="800000"/>
            <a:headEnd/>
            <a:tailEnd/>
          </a:ln>
        </p:spPr>
      </p:pic>
      <p:graphicFrame>
        <p:nvGraphicFramePr>
          <p:cNvPr id="239633" name="Object 17"/>
          <p:cNvGraphicFramePr>
            <a:graphicFrameLocks noChangeAspect="1"/>
          </p:cNvGraphicFramePr>
          <p:nvPr/>
        </p:nvGraphicFramePr>
        <p:xfrm>
          <a:off x="3944938" y="3679825"/>
          <a:ext cx="360362" cy="325438"/>
        </p:xfrm>
        <a:graphic>
          <a:graphicData uri="http://schemas.openxmlformats.org/presentationml/2006/ole">
            <p:oleObj spid="_x0000_s239633" name="Equation" r:id="rId15" imgW="266400" imgH="241200" progId="Equation.DSMT4">
              <p:embed/>
            </p:oleObj>
          </a:graphicData>
        </a:graphic>
      </p:graphicFrame>
      <p:graphicFrame>
        <p:nvGraphicFramePr>
          <p:cNvPr id="239634" name="Object 18"/>
          <p:cNvGraphicFramePr>
            <a:graphicFrameLocks noChangeAspect="1"/>
          </p:cNvGraphicFramePr>
          <p:nvPr/>
        </p:nvGraphicFramePr>
        <p:xfrm>
          <a:off x="3944938" y="4903788"/>
          <a:ext cx="360362" cy="325437"/>
        </p:xfrm>
        <a:graphic>
          <a:graphicData uri="http://schemas.openxmlformats.org/presentationml/2006/ole">
            <p:oleObj spid="_x0000_s239634" name="Equation" r:id="rId16" imgW="266400" imgH="241200" progId="Equation.DSMT4">
              <p:embed/>
            </p:oleObj>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9"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99" fill="hold"/>
                                        <p:tgtEl>
                                          <p:spTgt spid="18"/>
                                        </p:tgtEl>
                                      </p:cBhvr>
                                    </p:cmd>
                                  </p:childTnLst>
                                </p:cTn>
                              </p:par>
                            </p:childTnLst>
                          </p:cTn>
                        </p:par>
                      </p:childTnLst>
                    </p:cTn>
                  </p:par>
                </p:childTnLst>
              </p:cTn>
              <p:nextCondLst>
                <p:cond evt="onClick" delay="0">
                  <p:tgtEl>
                    <p:spTgt spid="1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99" fill="hold"/>
                                        <p:tgtEl>
                                          <p:spTgt spid="19"/>
                                        </p:tgtEl>
                                      </p:cBhvr>
                                    </p:cmd>
                                  </p:childTnLst>
                                </p:cTn>
                              </p:par>
                            </p:childTnLst>
                          </p:cTn>
                        </p:par>
                      </p:childTnLst>
                    </p:cTn>
                  </p:par>
                </p:childTnLst>
              </p:cTn>
              <p:nextCondLst>
                <p:cond evt="onClick" delay="0">
                  <p:tgtEl>
                    <p:spTgt spid="1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95" name="Picture 2" descr="Syrinx"/>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41825" y="2457450"/>
            <a:ext cx="1173163" cy="1468438"/>
          </a:xfrm>
          <a:prstGeom prst="rect">
            <a:avLst/>
          </a:prstGeom>
          <a:noFill/>
          <a:ln w="9525">
            <a:noFill/>
            <a:miter lim="800000"/>
            <a:headEnd/>
            <a:tailEnd/>
          </a:ln>
        </p:spPr>
      </p:pic>
      <p:pic>
        <p:nvPicPr>
          <p:cNvPr id="131096" name="Picture 3" descr="lorenz11"/>
          <p:cNvPicPr>
            <a:picLocks noChangeAspect="1" noChangeArrowheads="1"/>
          </p:cNvPicPr>
          <p:nvPr/>
        </p:nvPicPr>
        <p:blipFill>
          <a:blip r:embed="rId5"/>
          <a:srcRect/>
          <a:stretch>
            <a:fillRect/>
          </a:stretch>
        </p:blipFill>
        <p:spPr bwMode="auto">
          <a:xfrm>
            <a:off x="2754313" y="2270125"/>
            <a:ext cx="1131887" cy="1754188"/>
          </a:xfrm>
          <a:prstGeom prst="rect">
            <a:avLst/>
          </a:prstGeom>
          <a:noFill/>
          <a:ln w="9525">
            <a:noFill/>
            <a:miter lim="800000"/>
            <a:headEnd/>
            <a:tailEnd/>
          </a:ln>
        </p:spPr>
      </p:pic>
      <p:pic>
        <p:nvPicPr>
          <p:cNvPr id="131097" name="Picture 4" descr="Bird Song">
            <a:hlinkClick r:id="rId6" tooltip="weet weet weet tsee tsee"/>
          </p:cNvPr>
          <p:cNvPicPr>
            <a:picLocks noChangeAspect="1" noChangeArrowheads="1"/>
          </p:cNvPicPr>
          <p:nvPr/>
        </p:nvPicPr>
        <p:blipFill>
          <a:blip r:embed="rId7"/>
          <a:srcRect/>
          <a:stretch>
            <a:fillRect/>
          </a:stretch>
        </p:blipFill>
        <p:spPr bwMode="auto">
          <a:xfrm>
            <a:off x="5110163" y="3709988"/>
            <a:ext cx="1573212" cy="2033587"/>
          </a:xfrm>
          <a:prstGeom prst="rect">
            <a:avLst/>
          </a:prstGeom>
          <a:noFill/>
          <a:ln w="9525">
            <a:noFill/>
            <a:miter lim="800000"/>
            <a:headEnd/>
            <a:tailEnd/>
          </a:ln>
        </p:spPr>
      </p:pic>
      <p:pic>
        <p:nvPicPr>
          <p:cNvPr id="131098" name="Picture 7" descr="lorenz11"/>
          <p:cNvPicPr>
            <a:picLocks noChangeAspect="1" noChangeArrowheads="1"/>
          </p:cNvPicPr>
          <p:nvPr/>
        </p:nvPicPr>
        <p:blipFill>
          <a:blip r:embed="rId5"/>
          <a:srcRect/>
          <a:stretch>
            <a:fillRect/>
          </a:stretch>
        </p:blipFill>
        <p:spPr bwMode="auto">
          <a:xfrm>
            <a:off x="1281113" y="2468563"/>
            <a:ext cx="806450" cy="1249362"/>
          </a:xfrm>
          <a:prstGeom prst="rect">
            <a:avLst/>
          </a:prstGeom>
          <a:noFill/>
          <a:ln w="9525">
            <a:noFill/>
            <a:miter lim="800000"/>
            <a:headEnd/>
            <a:tailEnd/>
          </a:ln>
        </p:spPr>
      </p:pic>
      <p:sp>
        <p:nvSpPr>
          <p:cNvPr id="131099" name="Text Box 8"/>
          <p:cNvSpPr txBox="1">
            <a:spLocks noChangeArrowheads="1"/>
          </p:cNvSpPr>
          <p:nvPr/>
        </p:nvSpPr>
        <p:spPr bwMode="auto">
          <a:xfrm>
            <a:off x="1568450" y="955675"/>
            <a:ext cx="6583363"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Hierarchical (itinerant) birdsong: sequences of sequences</a:t>
            </a:r>
          </a:p>
        </p:txBody>
      </p:sp>
      <p:sp>
        <p:nvSpPr>
          <p:cNvPr id="131100" name="Text Box 9"/>
          <p:cNvSpPr txBox="1">
            <a:spLocks noChangeArrowheads="1"/>
          </p:cNvSpPr>
          <p:nvPr/>
        </p:nvSpPr>
        <p:spPr bwMode="auto">
          <a:xfrm>
            <a:off x="4678363" y="1860550"/>
            <a:ext cx="647700" cy="336550"/>
          </a:xfrm>
          <a:prstGeom prst="rect">
            <a:avLst/>
          </a:prstGeom>
          <a:noFill/>
          <a:ln w="12700">
            <a:noFill/>
            <a:miter lim="800000"/>
            <a:headEnd/>
            <a:tailEnd/>
          </a:ln>
        </p:spPr>
        <p:txBody>
          <a:bodyPr wrap="none">
            <a:spAutoFit/>
          </a:bodyPr>
          <a:lstStyle/>
          <a:p>
            <a:pPr eaLnBrk="0" hangingPunct="0"/>
            <a:r>
              <a:rPr lang="en-US" sz="1600">
                <a:solidFill>
                  <a:srgbClr val="990033"/>
                </a:solidFill>
              </a:rPr>
              <a:t>Syrinx</a:t>
            </a:r>
          </a:p>
        </p:txBody>
      </p:sp>
      <p:sp>
        <p:nvSpPr>
          <p:cNvPr id="131101" name="Line 10"/>
          <p:cNvSpPr>
            <a:spLocks noChangeShapeType="1"/>
          </p:cNvSpPr>
          <p:nvPr/>
        </p:nvSpPr>
        <p:spPr bwMode="auto">
          <a:xfrm>
            <a:off x="2000250" y="3260725"/>
            <a:ext cx="1008063" cy="0"/>
          </a:xfrm>
          <a:prstGeom prst="line">
            <a:avLst/>
          </a:prstGeom>
          <a:noFill/>
          <a:ln w="12700">
            <a:solidFill>
              <a:schemeClr val="tx1"/>
            </a:solidFill>
            <a:round/>
            <a:headEnd/>
            <a:tailEnd type="triangle" w="med" len="med"/>
          </a:ln>
        </p:spPr>
        <p:txBody>
          <a:bodyPr/>
          <a:lstStyle/>
          <a:p>
            <a:endParaRPr lang="en-US"/>
          </a:p>
        </p:txBody>
      </p:sp>
      <p:sp>
        <p:nvSpPr>
          <p:cNvPr id="131102" name="Line 11"/>
          <p:cNvSpPr>
            <a:spLocks noChangeShapeType="1"/>
          </p:cNvSpPr>
          <p:nvPr/>
        </p:nvSpPr>
        <p:spPr bwMode="auto">
          <a:xfrm flipV="1">
            <a:off x="3454400" y="2701925"/>
            <a:ext cx="1368425" cy="0"/>
          </a:xfrm>
          <a:prstGeom prst="line">
            <a:avLst/>
          </a:prstGeom>
          <a:noFill/>
          <a:ln w="12700">
            <a:solidFill>
              <a:schemeClr val="tx1"/>
            </a:solidFill>
            <a:round/>
            <a:headEnd/>
            <a:tailEnd type="triangle" w="med" len="med"/>
          </a:ln>
        </p:spPr>
        <p:txBody>
          <a:bodyPr/>
          <a:lstStyle/>
          <a:p>
            <a:endParaRPr lang="en-US"/>
          </a:p>
        </p:txBody>
      </p:sp>
      <p:sp>
        <p:nvSpPr>
          <p:cNvPr id="131103" name="Line 12"/>
          <p:cNvSpPr>
            <a:spLocks noChangeShapeType="1"/>
          </p:cNvSpPr>
          <p:nvPr/>
        </p:nvSpPr>
        <p:spPr bwMode="auto">
          <a:xfrm>
            <a:off x="5040313" y="3205163"/>
            <a:ext cx="1077912" cy="0"/>
          </a:xfrm>
          <a:prstGeom prst="line">
            <a:avLst/>
          </a:prstGeom>
          <a:noFill/>
          <a:ln w="12700">
            <a:solidFill>
              <a:schemeClr val="tx1"/>
            </a:solidFill>
            <a:round/>
            <a:headEnd/>
            <a:tailEnd type="triangle" w="med" len="med"/>
          </a:ln>
        </p:spPr>
        <p:txBody>
          <a:bodyPr/>
          <a:lstStyle/>
          <a:p>
            <a:endParaRPr lang="en-US"/>
          </a:p>
        </p:txBody>
      </p:sp>
      <p:sp>
        <p:nvSpPr>
          <p:cNvPr id="131104" name="Text Box 13"/>
          <p:cNvSpPr txBox="1">
            <a:spLocks noChangeArrowheads="1"/>
          </p:cNvSpPr>
          <p:nvPr/>
        </p:nvSpPr>
        <p:spPr bwMode="auto">
          <a:xfrm>
            <a:off x="1712913" y="1844675"/>
            <a:ext cx="1633537" cy="336550"/>
          </a:xfrm>
          <a:prstGeom prst="rect">
            <a:avLst/>
          </a:prstGeom>
          <a:noFill/>
          <a:ln w="12700">
            <a:noFill/>
            <a:miter lim="800000"/>
            <a:headEnd/>
            <a:tailEnd/>
          </a:ln>
        </p:spPr>
        <p:txBody>
          <a:bodyPr wrap="none">
            <a:spAutoFit/>
          </a:bodyPr>
          <a:lstStyle/>
          <a:p>
            <a:pPr eaLnBrk="0" hangingPunct="0"/>
            <a:r>
              <a:rPr lang="en-US" sz="1600">
                <a:solidFill>
                  <a:srgbClr val="990033"/>
                </a:solidFill>
              </a:rPr>
              <a:t>Neuronal hierarchy </a:t>
            </a:r>
          </a:p>
        </p:txBody>
      </p:sp>
      <p:pic>
        <p:nvPicPr>
          <p:cNvPr id="131105" name="Picture 14"/>
          <p:cNvPicPr>
            <a:picLocks noChangeAspect="1" noChangeArrowheads="1"/>
          </p:cNvPicPr>
          <p:nvPr/>
        </p:nvPicPr>
        <p:blipFill>
          <a:blip r:embed="rId8"/>
          <a:srcRect/>
          <a:stretch>
            <a:fillRect/>
          </a:stretch>
        </p:blipFill>
        <p:spPr bwMode="auto">
          <a:xfrm>
            <a:off x="6516688" y="2324100"/>
            <a:ext cx="1582737" cy="1597025"/>
          </a:xfrm>
          <a:prstGeom prst="rect">
            <a:avLst/>
          </a:prstGeom>
          <a:noFill/>
          <a:ln w="9525">
            <a:noFill/>
            <a:miter lim="800000"/>
            <a:headEnd/>
            <a:tailEnd/>
          </a:ln>
        </p:spPr>
      </p:pic>
      <p:sp>
        <p:nvSpPr>
          <p:cNvPr id="131106" name="Rectangle 15"/>
          <p:cNvSpPr>
            <a:spLocks noChangeArrowheads="1"/>
          </p:cNvSpPr>
          <p:nvPr/>
        </p:nvSpPr>
        <p:spPr bwMode="auto">
          <a:xfrm>
            <a:off x="7078663" y="4197350"/>
            <a:ext cx="588962" cy="182563"/>
          </a:xfrm>
          <a:prstGeom prst="rect">
            <a:avLst/>
          </a:prstGeom>
          <a:noFill/>
          <a:ln w="9525">
            <a:noFill/>
            <a:miter lim="800000"/>
            <a:headEnd/>
            <a:tailEnd/>
          </a:ln>
        </p:spPr>
        <p:txBody>
          <a:bodyPr wrap="none" lIns="0" tIns="0" rIns="0" bIns="0">
            <a:spAutoFit/>
          </a:bodyPr>
          <a:lstStyle/>
          <a:p>
            <a:r>
              <a:rPr lang="en-GB" sz="1200">
                <a:solidFill>
                  <a:srgbClr val="000000"/>
                </a:solidFill>
              </a:rPr>
              <a:t>Time (sec)</a:t>
            </a:r>
            <a:endParaRPr lang="en-GB" sz="1200"/>
          </a:p>
        </p:txBody>
      </p:sp>
      <p:sp>
        <p:nvSpPr>
          <p:cNvPr id="131107" name="Rectangle 16"/>
          <p:cNvSpPr>
            <a:spLocks noChangeArrowheads="1"/>
          </p:cNvSpPr>
          <p:nvPr/>
        </p:nvSpPr>
        <p:spPr bwMode="auto">
          <a:xfrm rot="-5400000">
            <a:off x="5811838" y="2976563"/>
            <a:ext cx="944562" cy="182562"/>
          </a:xfrm>
          <a:prstGeom prst="rect">
            <a:avLst/>
          </a:prstGeom>
          <a:noFill/>
          <a:ln w="9525">
            <a:noFill/>
            <a:miter lim="800000"/>
            <a:headEnd/>
            <a:tailEnd/>
          </a:ln>
        </p:spPr>
        <p:txBody>
          <a:bodyPr wrap="none" lIns="0" tIns="0" rIns="0" bIns="0">
            <a:spAutoFit/>
          </a:bodyPr>
          <a:lstStyle/>
          <a:p>
            <a:r>
              <a:rPr lang="en-GB" sz="1200">
                <a:solidFill>
                  <a:srgbClr val="000000"/>
                </a:solidFill>
              </a:rPr>
              <a:t>Frequency (KHz)</a:t>
            </a:r>
            <a:endParaRPr lang="en-GB" sz="1200"/>
          </a:p>
        </p:txBody>
      </p:sp>
      <p:sp>
        <p:nvSpPr>
          <p:cNvPr id="131108" name="Rectangle 17"/>
          <p:cNvSpPr>
            <a:spLocks noChangeArrowheads="1"/>
          </p:cNvSpPr>
          <p:nvPr/>
        </p:nvSpPr>
        <p:spPr bwMode="auto">
          <a:xfrm>
            <a:off x="6946900" y="1905000"/>
            <a:ext cx="738188" cy="244475"/>
          </a:xfrm>
          <a:prstGeom prst="rect">
            <a:avLst/>
          </a:prstGeom>
          <a:noFill/>
          <a:ln w="9525">
            <a:noFill/>
            <a:miter lim="800000"/>
            <a:headEnd/>
            <a:tailEnd/>
          </a:ln>
        </p:spPr>
        <p:txBody>
          <a:bodyPr wrap="none" lIns="0" tIns="0" rIns="0" bIns="0">
            <a:spAutoFit/>
          </a:bodyPr>
          <a:lstStyle/>
          <a:p>
            <a:r>
              <a:rPr lang="en-GB" sz="1600">
                <a:solidFill>
                  <a:srgbClr val="990033"/>
                </a:solidFill>
              </a:rPr>
              <a:t>sonogram</a:t>
            </a:r>
          </a:p>
        </p:txBody>
      </p:sp>
      <p:sp>
        <p:nvSpPr>
          <p:cNvPr id="131109" name="Rectangle 18"/>
          <p:cNvSpPr>
            <a:spLocks noChangeArrowheads="1"/>
          </p:cNvSpPr>
          <p:nvPr/>
        </p:nvSpPr>
        <p:spPr bwMode="auto">
          <a:xfrm>
            <a:off x="6861175" y="3960813"/>
            <a:ext cx="174625" cy="182562"/>
          </a:xfrm>
          <a:prstGeom prst="rect">
            <a:avLst/>
          </a:prstGeom>
          <a:noFill/>
          <a:ln w="9525">
            <a:noFill/>
            <a:miter lim="800000"/>
            <a:headEnd/>
            <a:tailEnd/>
          </a:ln>
        </p:spPr>
        <p:txBody>
          <a:bodyPr wrap="none" lIns="0" tIns="0" rIns="0" bIns="0">
            <a:spAutoFit/>
          </a:bodyPr>
          <a:lstStyle/>
          <a:p>
            <a:r>
              <a:rPr lang="en-GB" sz="1200">
                <a:solidFill>
                  <a:srgbClr val="000000"/>
                </a:solidFill>
              </a:rPr>
              <a:t>0.5</a:t>
            </a:r>
            <a:endParaRPr lang="en-GB" sz="1200"/>
          </a:p>
        </p:txBody>
      </p:sp>
      <p:sp>
        <p:nvSpPr>
          <p:cNvPr id="131110" name="Rectangle 19"/>
          <p:cNvSpPr>
            <a:spLocks noChangeArrowheads="1"/>
          </p:cNvSpPr>
          <p:nvPr/>
        </p:nvSpPr>
        <p:spPr bwMode="auto">
          <a:xfrm>
            <a:off x="7283450" y="3960813"/>
            <a:ext cx="69850" cy="182562"/>
          </a:xfrm>
          <a:prstGeom prst="rect">
            <a:avLst/>
          </a:prstGeom>
          <a:noFill/>
          <a:ln w="9525">
            <a:noFill/>
            <a:miter lim="800000"/>
            <a:headEnd/>
            <a:tailEnd/>
          </a:ln>
        </p:spPr>
        <p:txBody>
          <a:bodyPr wrap="none" lIns="0" tIns="0" rIns="0" bIns="0">
            <a:spAutoFit/>
          </a:bodyPr>
          <a:lstStyle/>
          <a:p>
            <a:r>
              <a:rPr lang="en-GB" sz="1200">
                <a:solidFill>
                  <a:srgbClr val="000000"/>
                </a:solidFill>
              </a:rPr>
              <a:t>1</a:t>
            </a:r>
            <a:endParaRPr lang="en-GB" sz="1200"/>
          </a:p>
        </p:txBody>
      </p:sp>
      <p:sp>
        <p:nvSpPr>
          <p:cNvPr id="131111" name="Rectangle 20"/>
          <p:cNvSpPr>
            <a:spLocks noChangeArrowheads="1"/>
          </p:cNvSpPr>
          <p:nvPr/>
        </p:nvSpPr>
        <p:spPr bwMode="auto">
          <a:xfrm>
            <a:off x="7656513" y="3960813"/>
            <a:ext cx="174625" cy="182562"/>
          </a:xfrm>
          <a:prstGeom prst="rect">
            <a:avLst/>
          </a:prstGeom>
          <a:noFill/>
          <a:ln w="9525">
            <a:noFill/>
            <a:miter lim="800000"/>
            <a:headEnd/>
            <a:tailEnd/>
          </a:ln>
        </p:spPr>
        <p:txBody>
          <a:bodyPr wrap="none" lIns="0" tIns="0" rIns="0" bIns="0">
            <a:spAutoFit/>
          </a:bodyPr>
          <a:lstStyle/>
          <a:p>
            <a:r>
              <a:rPr lang="en-GB" sz="1200">
                <a:solidFill>
                  <a:srgbClr val="000000"/>
                </a:solidFill>
              </a:rPr>
              <a:t>1.5</a:t>
            </a:r>
            <a:endParaRPr lang="en-GB" sz="1200"/>
          </a:p>
        </p:txBody>
      </p:sp>
      <p:graphicFrame>
        <p:nvGraphicFramePr>
          <p:cNvPr id="131094" name="Object 22"/>
          <p:cNvGraphicFramePr>
            <a:graphicFrameLocks noChangeAspect="1"/>
          </p:cNvGraphicFramePr>
          <p:nvPr/>
        </p:nvGraphicFramePr>
        <p:xfrm>
          <a:off x="2241550" y="2940050"/>
          <a:ext cx="349250" cy="661988"/>
        </p:xfrm>
        <a:graphic>
          <a:graphicData uri="http://schemas.openxmlformats.org/presentationml/2006/ole">
            <p:oleObj spid="_x0000_s131094" name="Equation" r:id="rId9" imgW="241200" imgH="457200" progId="Equation.DSMT4">
              <p:embed/>
            </p:oleObj>
          </a:graphicData>
        </a:graphic>
      </p:graphicFrame>
      <p:pic>
        <p:nvPicPr>
          <p:cNvPr id="21" name="junk.wav">
            <a:hlinkClick r:id="" action="ppaction://media"/>
          </p:cNvPr>
          <p:cNvPicPr>
            <a:picLocks noRot="1" noChangeAspect="1"/>
          </p:cNvPicPr>
          <p:nvPr>
            <a:wavAudioFile r:embed="rId2" name="junk.wav"/>
          </p:nvPr>
        </p:nvPicPr>
        <p:blipFill>
          <a:blip r:embed="rId10"/>
          <a:srcRect/>
          <a:stretch>
            <a:fillRect/>
          </a:stretch>
        </p:blipFill>
        <p:spPr bwMode="auto">
          <a:xfrm>
            <a:off x="6667500" y="2500313"/>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 fill="hold"/>
                                        <p:tgtEl>
                                          <p:spTgt spid="21"/>
                                        </p:tgtEl>
                                      </p:cBhvr>
                                    </p:cmd>
                                  </p:childTnLst>
                                </p:cTn>
                              </p:par>
                            </p:childTnLst>
                          </p:cTn>
                        </p:par>
                      </p:childTnLst>
                    </p:cTn>
                  </p:par>
                </p:childTnLst>
              </p:cTn>
              <p:nextCondLst>
                <p:cond evt="onClick" delay="0">
                  <p:tgtEl>
                    <p:spTgt spid="2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1665" name="Picture 61"/>
          <p:cNvPicPr>
            <a:picLocks noChangeAspect="1" noChangeArrowheads="1"/>
          </p:cNvPicPr>
          <p:nvPr/>
        </p:nvPicPr>
        <p:blipFill>
          <a:blip r:embed="rId5"/>
          <a:srcRect/>
          <a:stretch>
            <a:fillRect/>
          </a:stretch>
        </p:blipFill>
        <p:spPr bwMode="auto">
          <a:xfrm>
            <a:off x="3036888" y="4784725"/>
            <a:ext cx="1412875" cy="1258888"/>
          </a:xfrm>
          <a:prstGeom prst="rect">
            <a:avLst/>
          </a:prstGeom>
          <a:noFill/>
          <a:ln w="9525">
            <a:noFill/>
            <a:miter lim="800000"/>
            <a:headEnd/>
            <a:tailEnd/>
          </a:ln>
        </p:spPr>
      </p:pic>
      <p:pic>
        <p:nvPicPr>
          <p:cNvPr id="241666" name="Picture 21"/>
          <p:cNvPicPr>
            <a:picLocks noChangeAspect="1" noChangeArrowheads="1"/>
          </p:cNvPicPr>
          <p:nvPr/>
        </p:nvPicPr>
        <p:blipFill>
          <a:blip r:embed="rId6"/>
          <a:srcRect/>
          <a:stretch>
            <a:fillRect/>
          </a:stretch>
        </p:blipFill>
        <p:spPr bwMode="auto">
          <a:xfrm>
            <a:off x="3036888" y="1139825"/>
            <a:ext cx="1412875" cy="1265238"/>
          </a:xfrm>
          <a:prstGeom prst="rect">
            <a:avLst/>
          </a:prstGeom>
          <a:noFill/>
          <a:ln w="9525">
            <a:noFill/>
            <a:miter lim="800000"/>
            <a:headEnd/>
            <a:tailEnd/>
          </a:ln>
        </p:spPr>
      </p:pic>
      <p:pic>
        <p:nvPicPr>
          <p:cNvPr id="241667" name="Picture 41"/>
          <p:cNvPicPr>
            <a:picLocks noChangeAspect="1" noChangeArrowheads="1"/>
          </p:cNvPicPr>
          <p:nvPr/>
        </p:nvPicPr>
        <p:blipFill>
          <a:blip r:embed="rId7"/>
          <a:srcRect/>
          <a:stretch>
            <a:fillRect/>
          </a:stretch>
        </p:blipFill>
        <p:spPr bwMode="auto">
          <a:xfrm>
            <a:off x="3036888" y="2962275"/>
            <a:ext cx="1412875" cy="1265238"/>
          </a:xfrm>
          <a:prstGeom prst="rect">
            <a:avLst/>
          </a:prstGeom>
          <a:noFill/>
          <a:ln w="9525">
            <a:noFill/>
            <a:miter lim="800000"/>
            <a:headEnd/>
            <a:tailEnd/>
          </a:ln>
        </p:spPr>
      </p:pic>
      <p:grpSp>
        <p:nvGrpSpPr>
          <p:cNvPr id="241668" name="Group 6"/>
          <p:cNvGrpSpPr>
            <a:grpSpLocks noChangeAspect="1"/>
          </p:cNvGrpSpPr>
          <p:nvPr/>
        </p:nvGrpSpPr>
        <p:grpSpPr bwMode="auto">
          <a:xfrm>
            <a:off x="6537325" y="1125538"/>
            <a:ext cx="431800" cy="820737"/>
            <a:chOff x="4435" y="2024"/>
            <a:chExt cx="454" cy="862"/>
          </a:xfrm>
        </p:grpSpPr>
        <p:pic>
          <p:nvPicPr>
            <p:cNvPr id="241827" name="Picture 7" descr="lorenz11"/>
            <p:cNvPicPr>
              <a:picLocks noChangeAspect="1" noChangeArrowheads="1"/>
            </p:cNvPicPr>
            <p:nvPr/>
          </p:nvPicPr>
          <p:blipFill>
            <a:blip r:embed="rId8"/>
            <a:srcRect/>
            <a:stretch>
              <a:fillRect/>
            </a:stretch>
          </p:blipFill>
          <p:spPr bwMode="auto">
            <a:xfrm>
              <a:off x="4435" y="2024"/>
              <a:ext cx="454" cy="635"/>
            </a:xfrm>
            <a:prstGeom prst="rect">
              <a:avLst/>
            </a:prstGeom>
            <a:noFill/>
            <a:ln w="9525">
              <a:noFill/>
              <a:miter lim="800000"/>
              <a:headEnd/>
              <a:tailEnd/>
            </a:ln>
          </p:spPr>
        </p:pic>
        <p:sp>
          <p:nvSpPr>
            <p:cNvPr id="241828" name="Line 8"/>
            <p:cNvSpPr>
              <a:spLocks noChangeAspect="1" noChangeShapeType="1"/>
            </p:cNvSpPr>
            <p:nvPr/>
          </p:nvSpPr>
          <p:spPr bwMode="auto">
            <a:xfrm>
              <a:off x="4662" y="2478"/>
              <a:ext cx="0" cy="408"/>
            </a:xfrm>
            <a:prstGeom prst="line">
              <a:avLst/>
            </a:prstGeom>
            <a:noFill/>
            <a:ln w="38100">
              <a:solidFill>
                <a:srgbClr val="663300"/>
              </a:solidFill>
              <a:round/>
              <a:headEnd type="triangle" w="med" len="med"/>
              <a:tailEnd/>
            </a:ln>
          </p:spPr>
          <p:txBody>
            <a:bodyPr/>
            <a:lstStyle/>
            <a:p>
              <a:endParaRPr lang="en-US"/>
            </a:p>
          </p:txBody>
        </p:sp>
      </p:grpSp>
      <p:grpSp>
        <p:nvGrpSpPr>
          <p:cNvPr id="241669" name="Group 9"/>
          <p:cNvGrpSpPr>
            <a:grpSpLocks noChangeAspect="1"/>
          </p:cNvGrpSpPr>
          <p:nvPr/>
        </p:nvGrpSpPr>
        <p:grpSpPr bwMode="auto">
          <a:xfrm>
            <a:off x="6523038" y="2970213"/>
            <a:ext cx="733425" cy="819150"/>
            <a:chOff x="4072" y="1979"/>
            <a:chExt cx="772" cy="862"/>
          </a:xfrm>
        </p:grpSpPr>
        <p:grpSp>
          <p:nvGrpSpPr>
            <p:cNvPr id="241823" name="Group 10"/>
            <p:cNvGrpSpPr>
              <a:grpSpLocks noChangeAspect="1"/>
            </p:cNvGrpSpPr>
            <p:nvPr/>
          </p:nvGrpSpPr>
          <p:grpSpPr bwMode="auto">
            <a:xfrm>
              <a:off x="4072" y="1979"/>
              <a:ext cx="454" cy="862"/>
              <a:chOff x="4435" y="2024"/>
              <a:chExt cx="454" cy="862"/>
            </a:xfrm>
          </p:grpSpPr>
          <p:pic>
            <p:nvPicPr>
              <p:cNvPr id="241825" name="Picture 11" descr="lorenz11"/>
              <p:cNvPicPr>
                <a:picLocks noChangeAspect="1" noChangeArrowheads="1"/>
              </p:cNvPicPr>
              <p:nvPr/>
            </p:nvPicPr>
            <p:blipFill>
              <a:blip r:embed="rId8"/>
              <a:srcRect/>
              <a:stretch>
                <a:fillRect/>
              </a:stretch>
            </p:blipFill>
            <p:spPr bwMode="auto">
              <a:xfrm>
                <a:off x="4435" y="2024"/>
                <a:ext cx="454" cy="635"/>
              </a:xfrm>
              <a:prstGeom prst="rect">
                <a:avLst/>
              </a:prstGeom>
              <a:noFill/>
              <a:ln w="9525">
                <a:noFill/>
                <a:miter lim="800000"/>
                <a:headEnd/>
                <a:tailEnd/>
              </a:ln>
            </p:spPr>
          </p:pic>
          <p:sp>
            <p:nvSpPr>
              <p:cNvPr id="241826" name="Line 12"/>
              <p:cNvSpPr>
                <a:spLocks noChangeAspect="1" noChangeShapeType="1"/>
              </p:cNvSpPr>
              <p:nvPr/>
            </p:nvSpPr>
            <p:spPr bwMode="auto">
              <a:xfrm>
                <a:off x="4662" y="2478"/>
                <a:ext cx="0" cy="408"/>
              </a:xfrm>
              <a:prstGeom prst="line">
                <a:avLst/>
              </a:prstGeom>
              <a:noFill/>
              <a:ln w="38100">
                <a:solidFill>
                  <a:srgbClr val="663300"/>
                </a:solidFill>
                <a:round/>
                <a:headEnd type="triangle" w="med" len="med"/>
                <a:tailEnd/>
              </a:ln>
            </p:spPr>
            <p:txBody>
              <a:bodyPr/>
              <a:lstStyle/>
              <a:p>
                <a:endParaRPr lang="en-US"/>
              </a:p>
            </p:txBody>
          </p:sp>
        </p:grpSp>
        <p:pic>
          <p:nvPicPr>
            <p:cNvPr id="241824" name="Picture 13" descr="scalpel"/>
            <p:cNvPicPr>
              <a:picLocks noChangeAspect="1" noChangeArrowheads="1"/>
            </p:cNvPicPr>
            <p:nvPr/>
          </p:nvPicPr>
          <p:blipFill>
            <a:blip r:embed="rId9">
              <a:clrChange>
                <a:clrFrom>
                  <a:srgbClr val="FCF7F1"/>
                </a:clrFrom>
                <a:clrTo>
                  <a:srgbClr val="FCF7F1">
                    <a:alpha val="0"/>
                  </a:srgbClr>
                </a:clrTo>
              </a:clrChange>
            </a:blip>
            <a:srcRect/>
            <a:stretch>
              <a:fillRect/>
            </a:stretch>
          </p:blipFill>
          <p:spPr bwMode="auto">
            <a:xfrm>
              <a:off x="4209" y="2341"/>
              <a:ext cx="635" cy="386"/>
            </a:xfrm>
            <a:prstGeom prst="rect">
              <a:avLst/>
            </a:prstGeom>
            <a:noFill/>
            <a:ln w="9525">
              <a:noFill/>
              <a:miter lim="800000"/>
              <a:headEnd/>
              <a:tailEnd/>
            </a:ln>
          </p:spPr>
        </p:pic>
      </p:grpSp>
      <p:grpSp>
        <p:nvGrpSpPr>
          <p:cNvPr id="241670" name="Group 14"/>
          <p:cNvGrpSpPr>
            <a:grpSpLocks noChangeAspect="1"/>
          </p:cNvGrpSpPr>
          <p:nvPr/>
        </p:nvGrpSpPr>
        <p:grpSpPr bwMode="auto">
          <a:xfrm>
            <a:off x="6521450" y="4768850"/>
            <a:ext cx="950913" cy="820738"/>
            <a:chOff x="4072" y="3112"/>
            <a:chExt cx="998" cy="862"/>
          </a:xfrm>
        </p:grpSpPr>
        <p:grpSp>
          <p:nvGrpSpPr>
            <p:cNvPr id="241819" name="Group 15"/>
            <p:cNvGrpSpPr>
              <a:grpSpLocks noChangeAspect="1"/>
            </p:cNvGrpSpPr>
            <p:nvPr/>
          </p:nvGrpSpPr>
          <p:grpSpPr bwMode="auto">
            <a:xfrm>
              <a:off x="4072" y="3112"/>
              <a:ext cx="454" cy="862"/>
              <a:chOff x="4435" y="2024"/>
              <a:chExt cx="454" cy="862"/>
            </a:xfrm>
          </p:grpSpPr>
          <p:pic>
            <p:nvPicPr>
              <p:cNvPr id="241821" name="Picture 16" descr="lorenz11"/>
              <p:cNvPicPr>
                <a:picLocks noChangeAspect="1" noChangeArrowheads="1"/>
              </p:cNvPicPr>
              <p:nvPr/>
            </p:nvPicPr>
            <p:blipFill>
              <a:blip r:embed="rId8"/>
              <a:srcRect/>
              <a:stretch>
                <a:fillRect/>
              </a:stretch>
            </p:blipFill>
            <p:spPr bwMode="auto">
              <a:xfrm>
                <a:off x="4435" y="2024"/>
                <a:ext cx="454" cy="635"/>
              </a:xfrm>
              <a:prstGeom prst="rect">
                <a:avLst/>
              </a:prstGeom>
              <a:noFill/>
              <a:ln w="9525">
                <a:noFill/>
                <a:miter lim="800000"/>
                <a:headEnd/>
                <a:tailEnd/>
              </a:ln>
            </p:spPr>
          </p:pic>
          <p:sp>
            <p:nvSpPr>
              <p:cNvPr id="241822" name="Line 17"/>
              <p:cNvSpPr>
                <a:spLocks noChangeAspect="1" noChangeShapeType="1"/>
              </p:cNvSpPr>
              <p:nvPr/>
            </p:nvSpPr>
            <p:spPr bwMode="auto">
              <a:xfrm>
                <a:off x="4662" y="2478"/>
                <a:ext cx="0" cy="408"/>
              </a:xfrm>
              <a:prstGeom prst="line">
                <a:avLst/>
              </a:prstGeom>
              <a:noFill/>
              <a:ln w="38100">
                <a:solidFill>
                  <a:srgbClr val="663300"/>
                </a:solidFill>
                <a:round/>
                <a:headEnd type="triangle" w="med" len="med"/>
                <a:tailEnd/>
              </a:ln>
            </p:spPr>
            <p:txBody>
              <a:bodyPr/>
              <a:lstStyle/>
              <a:p>
                <a:endParaRPr lang="en-US"/>
              </a:p>
            </p:txBody>
          </p:sp>
        </p:grpSp>
        <p:pic>
          <p:nvPicPr>
            <p:cNvPr id="241820" name="Picture 18" descr="scalpel"/>
            <p:cNvPicPr>
              <a:picLocks noChangeAspect="1" noChangeArrowheads="1"/>
            </p:cNvPicPr>
            <p:nvPr/>
          </p:nvPicPr>
          <p:blipFill>
            <a:blip r:embed="rId10">
              <a:clrChange>
                <a:clrFrom>
                  <a:srgbClr val="FCF7F1"/>
                </a:clrFrom>
                <a:clrTo>
                  <a:srgbClr val="FCF7F1">
                    <a:alpha val="0"/>
                  </a:srgbClr>
                </a:clrTo>
              </a:clrChange>
            </a:blip>
            <a:srcRect/>
            <a:stretch>
              <a:fillRect/>
            </a:stretch>
          </p:blipFill>
          <p:spPr bwMode="auto">
            <a:xfrm>
              <a:off x="4435" y="3135"/>
              <a:ext cx="635" cy="386"/>
            </a:xfrm>
            <a:prstGeom prst="rect">
              <a:avLst/>
            </a:prstGeom>
            <a:noFill/>
            <a:ln w="9525">
              <a:noFill/>
              <a:miter lim="800000"/>
              <a:headEnd/>
              <a:tailEnd/>
            </a:ln>
          </p:spPr>
        </p:pic>
      </p:grpSp>
      <p:sp>
        <p:nvSpPr>
          <p:cNvPr id="241671" name="Rectangle 22"/>
          <p:cNvSpPr>
            <a:spLocks noChangeArrowheads="1"/>
          </p:cNvSpPr>
          <p:nvPr/>
        </p:nvSpPr>
        <p:spPr bwMode="auto">
          <a:xfrm rot="-5400000">
            <a:off x="2503487" y="1654176"/>
            <a:ext cx="714375" cy="152400"/>
          </a:xfrm>
          <a:prstGeom prst="rect">
            <a:avLst/>
          </a:prstGeom>
          <a:noFill/>
          <a:ln w="9525">
            <a:noFill/>
            <a:miter lim="800000"/>
            <a:headEnd/>
            <a:tailEnd/>
          </a:ln>
        </p:spPr>
        <p:txBody>
          <a:bodyPr wrap="none" lIns="0" tIns="0" rIns="0" bIns="0">
            <a:spAutoFit/>
          </a:bodyPr>
          <a:lstStyle/>
          <a:p>
            <a:r>
              <a:rPr lang="en-GB" sz="1000">
                <a:solidFill>
                  <a:srgbClr val="000000"/>
                </a:solidFill>
              </a:rPr>
              <a:t>Frequency (Hz)</a:t>
            </a:r>
            <a:endParaRPr lang="en-GB" sz="1000"/>
          </a:p>
        </p:txBody>
      </p:sp>
      <p:sp>
        <p:nvSpPr>
          <p:cNvPr id="241672" name="Rectangle 23"/>
          <p:cNvSpPr>
            <a:spLocks noChangeArrowheads="1"/>
          </p:cNvSpPr>
          <p:nvPr/>
        </p:nvSpPr>
        <p:spPr bwMode="auto">
          <a:xfrm>
            <a:off x="3527425" y="911225"/>
            <a:ext cx="417513" cy="182563"/>
          </a:xfrm>
          <a:prstGeom prst="rect">
            <a:avLst/>
          </a:prstGeom>
          <a:noFill/>
          <a:ln w="9525">
            <a:noFill/>
            <a:miter lim="800000"/>
            <a:headEnd/>
            <a:tailEnd/>
          </a:ln>
        </p:spPr>
        <p:txBody>
          <a:bodyPr wrap="none" lIns="0" tIns="0" rIns="0" bIns="0">
            <a:spAutoFit/>
          </a:bodyPr>
          <a:lstStyle/>
          <a:p>
            <a:r>
              <a:rPr lang="en-GB" sz="1200">
                <a:solidFill>
                  <a:srgbClr val="990033"/>
                </a:solidFill>
              </a:rPr>
              <a:t>percept</a:t>
            </a:r>
            <a:endParaRPr lang="en-GB" sz="2000">
              <a:solidFill>
                <a:srgbClr val="990033"/>
              </a:solidFill>
            </a:endParaRPr>
          </a:p>
        </p:txBody>
      </p:sp>
      <p:sp>
        <p:nvSpPr>
          <p:cNvPr id="241673" name="Rectangle 42"/>
          <p:cNvSpPr>
            <a:spLocks noChangeArrowheads="1"/>
          </p:cNvSpPr>
          <p:nvPr/>
        </p:nvSpPr>
        <p:spPr bwMode="auto">
          <a:xfrm rot="-5400000">
            <a:off x="2503487" y="3484563"/>
            <a:ext cx="714375" cy="152400"/>
          </a:xfrm>
          <a:prstGeom prst="rect">
            <a:avLst/>
          </a:prstGeom>
          <a:noFill/>
          <a:ln w="9525">
            <a:noFill/>
            <a:miter lim="800000"/>
            <a:headEnd/>
            <a:tailEnd/>
          </a:ln>
        </p:spPr>
        <p:txBody>
          <a:bodyPr wrap="none" lIns="0" tIns="0" rIns="0" bIns="0">
            <a:spAutoFit/>
          </a:bodyPr>
          <a:lstStyle/>
          <a:p>
            <a:r>
              <a:rPr lang="en-GB" sz="1000">
                <a:solidFill>
                  <a:srgbClr val="000000"/>
                </a:solidFill>
              </a:rPr>
              <a:t>Frequency (Hz)</a:t>
            </a:r>
            <a:endParaRPr lang="en-GB" sz="1000"/>
          </a:p>
        </p:txBody>
      </p:sp>
      <p:sp>
        <p:nvSpPr>
          <p:cNvPr id="241674" name="Rectangle 43"/>
          <p:cNvSpPr>
            <a:spLocks noChangeArrowheads="1"/>
          </p:cNvSpPr>
          <p:nvPr/>
        </p:nvSpPr>
        <p:spPr bwMode="auto">
          <a:xfrm>
            <a:off x="3081338" y="2735263"/>
            <a:ext cx="1295400" cy="182562"/>
          </a:xfrm>
          <a:prstGeom prst="rect">
            <a:avLst/>
          </a:prstGeom>
          <a:noFill/>
          <a:ln w="9525">
            <a:noFill/>
            <a:miter lim="800000"/>
            <a:headEnd/>
            <a:tailEnd/>
          </a:ln>
        </p:spPr>
        <p:txBody>
          <a:bodyPr wrap="none" lIns="0" tIns="0" rIns="0" bIns="0">
            <a:spAutoFit/>
          </a:bodyPr>
          <a:lstStyle/>
          <a:p>
            <a:r>
              <a:rPr lang="en-GB" sz="1200">
                <a:solidFill>
                  <a:srgbClr val="990033"/>
                </a:solidFill>
              </a:rPr>
              <a:t>no top-down messages</a:t>
            </a:r>
            <a:endParaRPr lang="en-GB" sz="2000">
              <a:solidFill>
                <a:srgbClr val="990033"/>
              </a:solidFill>
            </a:endParaRPr>
          </a:p>
        </p:txBody>
      </p:sp>
      <p:sp>
        <p:nvSpPr>
          <p:cNvPr id="241675" name="Line 45"/>
          <p:cNvSpPr>
            <a:spLocks noChangeShapeType="1"/>
          </p:cNvSpPr>
          <p:nvPr/>
        </p:nvSpPr>
        <p:spPr bwMode="auto">
          <a:xfrm>
            <a:off x="3330575" y="2962275"/>
            <a:ext cx="0" cy="12700"/>
          </a:xfrm>
          <a:prstGeom prst="line">
            <a:avLst/>
          </a:prstGeom>
          <a:noFill/>
          <a:ln w="0">
            <a:solidFill>
              <a:srgbClr val="000000"/>
            </a:solidFill>
            <a:round/>
            <a:headEnd/>
            <a:tailEnd/>
          </a:ln>
        </p:spPr>
        <p:txBody>
          <a:bodyPr/>
          <a:lstStyle/>
          <a:p>
            <a:endParaRPr lang="en-US"/>
          </a:p>
        </p:txBody>
      </p:sp>
      <p:sp>
        <p:nvSpPr>
          <p:cNvPr id="241676" name="Line 48"/>
          <p:cNvSpPr>
            <a:spLocks noChangeShapeType="1"/>
          </p:cNvSpPr>
          <p:nvPr/>
        </p:nvSpPr>
        <p:spPr bwMode="auto">
          <a:xfrm>
            <a:off x="3683000" y="2962275"/>
            <a:ext cx="0" cy="12700"/>
          </a:xfrm>
          <a:prstGeom prst="line">
            <a:avLst/>
          </a:prstGeom>
          <a:noFill/>
          <a:ln w="0">
            <a:solidFill>
              <a:srgbClr val="000000"/>
            </a:solidFill>
            <a:round/>
            <a:headEnd/>
            <a:tailEnd/>
          </a:ln>
        </p:spPr>
        <p:txBody>
          <a:bodyPr/>
          <a:lstStyle/>
          <a:p>
            <a:endParaRPr lang="en-US"/>
          </a:p>
        </p:txBody>
      </p:sp>
      <p:sp>
        <p:nvSpPr>
          <p:cNvPr id="241677" name="Line 51"/>
          <p:cNvSpPr>
            <a:spLocks noChangeShapeType="1"/>
          </p:cNvSpPr>
          <p:nvPr/>
        </p:nvSpPr>
        <p:spPr bwMode="auto">
          <a:xfrm>
            <a:off x="4040188" y="2962275"/>
            <a:ext cx="0" cy="12700"/>
          </a:xfrm>
          <a:prstGeom prst="line">
            <a:avLst/>
          </a:prstGeom>
          <a:noFill/>
          <a:ln w="0">
            <a:solidFill>
              <a:srgbClr val="000000"/>
            </a:solidFill>
            <a:round/>
            <a:headEnd/>
            <a:tailEnd/>
          </a:ln>
        </p:spPr>
        <p:txBody>
          <a:bodyPr/>
          <a:lstStyle/>
          <a:p>
            <a:endParaRPr lang="en-US"/>
          </a:p>
        </p:txBody>
      </p:sp>
      <p:sp>
        <p:nvSpPr>
          <p:cNvPr id="241678" name="Rectangle 62"/>
          <p:cNvSpPr>
            <a:spLocks noChangeArrowheads="1"/>
          </p:cNvSpPr>
          <p:nvPr/>
        </p:nvSpPr>
        <p:spPr bwMode="auto">
          <a:xfrm>
            <a:off x="3408363" y="6229350"/>
            <a:ext cx="681037" cy="152400"/>
          </a:xfrm>
          <a:prstGeom prst="rect">
            <a:avLst/>
          </a:prstGeom>
          <a:noFill/>
          <a:ln w="9525">
            <a:noFill/>
            <a:miter lim="800000"/>
            <a:headEnd/>
            <a:tailEnd/>
          </a:ln>
        </p:spPr>
        <p:txBody>
          <a:bodyPr wrap="none" lIns="0" tIns="0" rIns="0" bIns="0">
            <a:spAutoFit/>
          </a:bodyPr>
          <a:lstStyle/>
          <a:p>
            <a:r>
              <a:rPr lang="en-GB" sz="1000">
                <a:solidFill>
                  <a:srgbClr val="000000"/>
                </a:solidFill>
              </a:rPr>
              <a:t>time (seconds)</a:t>
            </a:r>
            <a:endParaRPr lang="en-GB" sz="1000"/>
          </a:p>
        </p:txBody>
      </p:sp>
      <p:sp>
        <p:nvSpPr>
          <p:cNvPr id="241679" name="Rectangle 63"/>
          <p:cNvSpPr>
            <a:spLocks noChangeArrowheads="1"/>
          </p:cNvSpPr>
          <p:nvPr/>
        </p:nvSpPr>
        <p:spPr bwMode="auto">
          <a:xfrm rot="-5400000">
            <a:off x="2503487" y="5300663"/>
            <a:ext cx="714375" cy="152400"/>
          </a:xfrm>
          <a:prstGeom prst="rect">
            <a:avLst/>
          </a:prstGeom>
          <a:noFill/>
          <a:ln w="9525">
            <a:noFill/>
            <a:miter lim="800000"/>
            <a:headEnd/>
            <a:tailEnd/>
          </a:ln>
        </p:spPr>
        <p:txBody>
          <a:bodyPr wrap="none" lIns="0" tIns="0" rIns="0" bIns="0">
            <a:spAutoFit/>
          </a:bodyPr>
          <a:lstStyle/>
          <a:p>
            <a:r>
              <a:rPr lang="en-GB" sz="1000">
                <a:solidFill>
                  <a:srgbClr val="000000"/>
                </a:solidFill>
              </a:rPr>
              <a:t>Frequency (Hz)</a:t>
            </a:r>
            <a:endParaRPr lang="en-GB" sz="1000"/>
          </a:p>
        </p:txBody>
      </p:sp>
      <p:sp>
        <p:nvSpPr>
          <p:cNvPr id="241680" name="Rectangle 64"/>
          <p:cNvSpPr>
            <a:spLocks noChangeArrowheads="1"/>
          </p:cNvSpPr>
          <p:nvPr/>
        </p:nvSpPr>
        <p:spPr bwMode="auto">
          <a:xfrm>
            <a:off x="3186113" y="4508500"/>
            <a:ext cx="1119187" cy="182563"/>
          </a:xfrm>
          <a:prstGeom prst="rect">
            <a:avLst/>
          </a:prstGeom>
          <a:noFill/>
          <a:ln w="9525">
            <a:noFill/>
            <a:miter lim="800000"/>
            <a:headEnd/>
            <a:tailEnd/>
          </a:ln>
        </p:spPr>
        <p:txBody>
          <a:bodyPr wrap="none" lIns="0" tIns="0" rIns="0" bIns="0">
            <a:spAutoFit/>
          </a:bodyPr>
          <a:lstStyle/>
          <a:p>
            <a:r>
              <a:rPr lang="en-GB" sz="1200">
                <a:solidFill>
                  <a:srgbClr val="990033"/>
                </a:solidFill>
              </a:rPr>
              <a:t>no lateral messages</a:t>
            </a:r>
            <a:endParaRPr lang="en-GB" sz="2000">
              <a:solidFill>
                <a:srgbClr val="990033"/>
              </a:solidFill>
            </a:endParaRPr>
          </a:p>
        </p:txBody>
      </p:sp>
      <p:sp>
        <p:nvSpPr>
          <p:cNvPr id="241681" name="Line 65"/>
          <p:cNvSpPr>
            <a:spLocks noChangeShapeType="1"/>
          </p:cNvSpPr>
          <p:nvPr/>
        </p:nvSpPr>
        <p:spPr bwMode="auto">
          <a:xfrm flipV="1">
            <a:off x="3330575" y="6024563"/>
            <a:ext cx="0" cy="19050"/>
          </a:xfrm>
          <a:prstGeom prst="line">
            <a:avLst/>
          </a:prstGeom>
          <a:noFill/>
          <a:ln w="0">
            <a:solidFill>
              <a:srgbClr val="000000"/>
            </a:solidFill>
            <a:round/>
            <a:headEnd/>
            <a:tailEnd/>
          </a:ln>
        </p:spPr>
        <p:txBody>
          <a:bodyPr/>
          <a:lstStyle/>
          <a:p>
            <a:endParaRPr lang="en-US"/>
          </a:p>
        </p:txBody>
      </p:sp>
      <p:sp>
        <p:nvSpPr>
          <p:cNvPr id="241682" name="Line 66"/>
          <p:cNvSpPr>
            <a:spLocks noChangeShapeType="1"/>
          </p:cNvSpPr>
          <p:nvPr/>
        </p:nvSpPr>
        <p:spPr bwMode="auto">
          <a:xfrm>
            <a:off x="3330575" y="4784725"/>
            <a:ext cx="0" cy="12700"/>
          </a:xfrm>
          <a:prstGeom prst="line">
            <a:avLst/>
          </a:prstGeom>
          <a:noFill/>
          <a:ln w="0">
            <a:solidFill>
              <a:srgbClr val="000000"/>
            </a:solidFill>
            <a:round/>
            <a:headEnd/>
            <a:tailEnd/>
          </a:ln>
        </p:spPr>
        <p:txBody>
          <a:bodyPr/>
          <a:lstStyle/>
          <a:p>
            <a:endParaRPr lang="en-US"/>
          </a:p>
        </p:txBody>
      </p:sp>
      <p:sp>
        <p:nvSpPr>
          <p:cNvPr id="241683" name="Rectangle 67"/>
          <p:cNvSpPr>
            <a:spLocks noChangeArrowheads="1"/>
          </p:cNvSpPr>
          <p:nvPr/>
        </p:nvSpPr>
        <p:spPr bwMode="auto">
          <a:xfrm>
            <a:off x="3287713" y="6062663"/>
            <a:ext cx="130175" cy="136525"/>
          </a:xfrm>
          <a:prstGeom prst="rect">
            <a:avLst/>
          </a:prstGeom>
          <a:noFill/>
          <a:ln w="9525">
            <a:noFill/>
            <a:miter lim="800000"/>
            <a:headEnd/>
            <a:tailEnd/>
          </a:ln>
        </p:spPr>
        <p:txBody>
          <a:bodyPr wrap="none" lIns="0" tIns="0" rIns="0" bIns="0">
            <a:spAutoFit/>
          </a:bodyPr>
          <a:lstStyle/>
          <a:p>
            <a:r>
              <a:rPr lang="en-GB" sz="900">
                <a:solidFill>
                  <a:srgbClr val="000000"/>
                </a:solidFill>
              </a:rPr>
              <a:t>0.5</a:t>
            </a:r>
            <a:endParaRPr lang="en-GB" sz="2800"/>
          </a:p>
        </p:txBody>
      </p:sp>
      <p:sp>
        <p:nvSpPr>
          <p:cNvPr id="241684" name="Line 68"/>
          <p:cNvSpPr>
            <a:spLocks noChangeShapeType="1"/>
          </p:cNvSpPr>
          <p:nvPr/>
        </p:nvSpPr>
        <p:spPr bwMode="auto">
          <a:xfrm flipV="1">
            <a:off x="3683000" y="6024563"/>
            <a:ext cx="0" cy="19050"/>
          </a:xfrm>
          <a:prstGeom prst="line">
            <a:avLst/>
          </a:prstGeom>
          <a:noFill/>
          <a:ln w="0">
            <a:solidFill>
              <a:srgbClr val="000000"/>
            </a:solidFill>
            <a:round/>
            <a:headEnd/>
            <a:tailEnd/>
          </a:ln>
        </p:spPr>
        <p:txBody>
          <a:bodyPr/>
          <a:lstStyle/>
          <a:p>
            <a:endParaRPr lang="en-US"/>
          </a:p>
        </p:txBody>
      </p:sp>
      <p:sp>
        <p:nvSpPr>
          <p:cNvPr id="241685" name="Line 69"/>
          <p:cNvSpPr>
            <a:spLocks noChangeShapeType="1"/>
          </p:cNvSpPr>
          <p:nvPr/>
        </p:nvSpPr>
        <p:spPr bwMode="auto">
          <a:xfrm>
            <a:off x="3683000" y="4784725"/>
            <a:ext cx="0" cy="12700"/>
          </a:xfrm>
          <a:prstGeom prst="line">
            <a:avLst/>
          </a:prstGeom>
          <a:noFill/>
          <a:ln w="0">
            <a:solidFill>
              <a:srgbClr val="000000"/>
            </a:solidFill>
            <a:round/>
            <a:headEnd/>
            <a:tailEnd/>
          </a:ln>
        </p:spPr>
        <p:txBody>
          <a:bodyPr/>
          <a:lstStyle/>
          <a:p>
            <a:endParaRPr lang="en-US"/>
          </a:p>
        </p:txBody>
      </p:sp>
      <p:sp>
        <p:nvSpPr>
          <p:cNvPr id="241686" name="Rectangle 70"/>
          <p:cNvSpPr>
            <a:spLocks noChangeArrowheads="1"/>
          </p:cNvSpPr>
          <p:nvPr/>
        </p:nvSpPr>
        <p:spPr bwMode="auto">
          <a:xfrm>
            <a:off x="3663950" y="6062663"/>
            <a:ext cx="52388" cy="136525"/>
          </a:xfrm>
          <a:prstGeom prst="rect">
            <a:avLst/>
          </a:prstGeom>
          <a:noFill/>
          <a:ln w="9525">
            <a:noFill/>
            <a:miter lim="800000"/>
            <a:headEnd/>
            <a:tailEnd/>
          </a:ln>
        </p:spPr>
        <p:txBody>
          <a:bodyPr wrap="none" lIns="0" tIns="0" rIns="0" bIns="0">
            <a:spAutoFit/>
          </a:bodyPr>
          <a:lstStyle/>
          <a:p>
            <a:r>
              <a:rPr lang="en-GB" sz="900">
                <a:solidFill>
                  <a:srgbClr val="000000"/>
                </a:solidFill>
              </a:rPr>
              <a:t>1</a:t>
            </a:r>
            <a:endParaRPr lang="en-GB" sz="2800"/>
          </a:p>
        </p:txBody>
      </p:sp>
      <p:sp>
        <p:nvSpPr>
          <p:cNvPr id="241687" name="Line 71"/>
          <p:cNvSpPr>
            <a:spLocks noChangeShapeType="1"/>
          </p:cNvSpPr>
          <p:nvPr/>
        </p:nvSpPr>
        <p:spPr bwMode="auto">
          <a:xfrm flipV="1">
            <a:off x="4040188" y="6024563"/>
            <a:ext cx="0" cy="19050"/>
          </a:xfrm>
          <a:prstGeom prst="line">
            <a:avLst/>
          </a:prstGeom>
          <a:noFill/>
          <a:ln w="0">
            <a:solidFill>
              <a:srgbClr val="000000"/>
            </a:solidFill>
            <a:round/>
            <a:headEnd/>
            <a:tailEnd/>
          </a:ln>
        </p:spPr>
        <p:txBody>
          <a:bodyPr/>
          <a:lstStyle/>
          <a:p>
            <a:endParaRPr lang="en-US"/>
          </a:p>
        </p:txBody>
      </p:sp>
      <p:sp>
        <p:nvSpPr>
          <p:cNvPr id="241688" name="Line 72"/>
          <p:cNvSpPr>
            <a:spLocks noChangeShapeType="1"/>
          </p:cNvSpPr>
          <p:nvPr/>
        </p:nvSpPr>
        <p:spPr bwMode="auto">
          <a:xfrm>
            <a:off x="4040188" y="4784725"/>
            <a:ext cx="0" cy="12700"/>
          </a:xfrm>
          <a:prstGeom prst="line">
            <a:avLst/>
          </a:prstGeom>
          <a:noFill/>
          <a:ln w="0">
            <a:solidFill>
              <a:srgbClr val="000000"/>
            </a:solidFill>
            <a:round/>
            <a:headEnd/>
            <a:tailEnd/>
          </a:ln>
        </p:spPr>
        <p:txBody>
          <a:bodyPr/>
          <a:lstStyle/>
          <a:p>
            <a:endParaRPr lang="en-US"/>
          </a:p>
        </p:txBody>
      </p:sp>
      <p:sp>
        <p:nvSpPr>
          <p:cNvPr id="241689" name="Rectangle 73"/>
          <p:cNvSpPr>
            <a:spLocks noChangeArrowheads="1"/>
          </p:cNvSpPr>
          <p:nvPr/>
        </p:nvSpPr>
        <p:spPr bwMode="auto">
          <a:xfrm>
            <a:off x="3997325" y="6062663"/>
            <a:ext cx="130175" cy="136525"/>
          </a:xfrm>
          <a:prstGeom prst="rect">
            <a:avLst/>
          </a:prstGeom>
          <a:noFill/>
          <a:ln w="9525">
            <a:noFill/>
            <a:miter lim="800000"/>
            <a:headEnd/>
            <a:tailEnd/>
          </a:ln>
        </p:spPr>
        <p:txBody>
          <a:bodyPr wrap="none" lIns="0" tIns="0" rIns="0" bIns="0">
            <a:spAutoFit/>
          </a:bodyPr>
          <a:lstStyle/>
          <a:p>
            <a:r>
              <a:rPr lang="en-GB" sz="900">
                <a:solidFill>
                  <a:srgbClr val="000000"/>
                </a:solidFill>
              </a:rPr>
              <a:t>1.5</a:t>
            </a:r>
            <a:endParaRPr lang="en-GB" sz="2800"/>
          </a:p>
        </p:txBody>
      </p:sp>
      <p:sp>
        <p:nvSpPr>
          <p:cNvPr id="241690" name="Rectangle 82"/>
          <p:cNvSpPr>
            <a:spLocks noChangeArrowheads="1"/>
          </p:cNvSpPr>
          <p:nvPr/>
        </p:nvSpPr>
        <p:spPr bwMode="auto">
          <a:xfrm>
            <a:off x="4979988" y="1139825"/>
            <a:ext cx="1412875" cy="1265238"/>
          </a:xfrm>
          <a:prstGeom prst="rect">
            <a:avLst/>
          </a:prstGeom>
          <a:noFill/>
          <a:ln w="0">
            <a:solidFill>
              <a:srgbClr val="FFFFFF"/>
            </a:solidFill>
            <a:miter lim="800000"/>
            <a:headEnd/>
            <a:tailEnd/>
          </a:ln>
        </p:spPr>
        <p:txBody>
          <a:bodyPr/>
          <a:lstStyle/>
          <a:p>
            <a:endParaRPr lang="en-GB"/>
          </a:p>
        </p:txBody>
      </p:sp>
      <p:sp>
        <p:nvSpPr>
          <p:cNvPr id="241691" name="Line 83"/>
          <p:cNvSpPr>
            <a:spLocks noChangeShapeType="1"/>
          </p:cNvSpPr>
          <p:nvPr/>
        </p:nvSpPr>
        <p:spPr bwMode="auto">
          <a:xfrm>
            <a:off x="4979988" y="1139825"/>
            <a:ext cx="1412875" cy="0"/>
          </a:xfrm>
          <a:prstGeom prst="line">
            <a:avLst/>
          </a:prstGeom>
          <a:noFill/>
          <a:ln w="0">
            <a:solidFill>
              <a:srgbClr val="000000"/>
            </a:solidFill>
            <a:round/>
            <a:headEnd/>
            <a:tailEnd/>
          </a:ln>
        </p:spPr>
        <p:txBody>
          <a:bodyPr/>
          <a:lstStyle/>
          <a:p>
            <a:endParaRPr lang="en-US"/>
          </a:p>
        </p:txBody>
      </p:sp>
      <p:sp>
        <p:nvSpPr>
          <p:cNvPr id="241692" name="Freeform 84"/>
          <p:cNvSpPr>
            <a:spLocks/>
          </p:cNvSpPr>
          <p:nvPr/>
        </p:nvSpPr>
        <p:spPr bwMode="auto">
          <a:xfrm>
            <a:off x="4979988" y="1139825"/>
            <a:ext cx="1412875" cy="1265238"/>
          </a:xfrm>
          <a:custGeom>
            <a:avLst/>
            <a:gdLst>
              <a:gd name="T0" fmla="*/ 0 w 225"/>
              <a:gd name="T1" fmla="*/ 2147483647 h 200"/>
              <a:gd name="T2" fmla="*/ 2147483647 w 225"/>
              <a:gd name="T3" fmla="*/ 2147483647 h 200"/>
              <a:gd name="T4" fmla="*/ 2147483647 w 225"/>
              <a:gd name="T5" fmla="*/ 0 h 200"/>
              <a:gd name="T6" fmla="*/ 0 60000 65536"/>
              <a:gd name="T7" fmla="*/ 0 60000 65536"/>
              <a:gd name="T8" fmla="*/ 0 60000 65536"/>
              <a:gd name="T9" fmla="*/ 0 w 225"/>
              <a:gd name="T10" fmla="*/ 0 h 200"/>
              <a:gd name="T11" fmla="*/ 225 w 225"/>
              <a:gd name="T12" fmla="*/ 200 h 200"/>
            </a:gdLst>
            <a:ahLst/>
            <a:cxnLst>
              <a:cxn ang="T6">
                <a:pos x="T0" y="T1"/>
              </a:cxn>
              <a:cxn ang="T7">
                <a:pos x="T2" y="T3"/>
              </a:cxn>
              <a:cxn ang="T8">
                <a:pos x="T4" y="T5"/>
              </a:cxn>
            </a:cxnLst>
            <a:rect l="T9" t="T10" r="T11" b="T12"/>
            <a:pathLst>
              <a:path w="225" h="200">
                <a:moveTo>
                  <a:pt x="0" y="200"/>
                </a:moveTo>
                <a:lnTo>
                  <a:pt x="225" y="200"/>
                </a:lnTo>
                <a:lnTo>
                  <a:pt x="225" y="0"/>
                </a:lnTo>
              </a:path>
            </a:pathLst>
          </a:custGeom>
          <a:noFill/>
          <a:ln w="0">
            <a:solidFill>
              <a:srgbClr val="000000"/>
            </a:solidFill>
            <a:prstDash val="solid"/>
            <a:round/>
            <a:headEnd/>
            <a:tailEnd/>
          </a:ln>
        </p:spPr>
        <p:txBody>
          <a:bodyPr/>
          <a:lstStyle/>
          <a:p>
            <a:endParaRPr lang="en-US"/>
          </a:p>
        </p:txBody>
      </p:sp>
      <p:sp>
        <p:nvSpPr>
          <p:cNvPr id="241693" name="Line 85"/>
          <p:cNvSpPr>
            <a:spLocks noChangeShapeType="1"/>
          </p:cNvSpPr>
          <p:nvPr/>
        </p:nvSpPr>
        <p:spPr bwMode="auto">
          <a:xfrm flipV="1">
            <a:off x="4979988" y="1139825"/>
            <a:ext cx="0" cy="1265238"/>
          </a:xfrm>
          <a:prstGeom prst="line">
            <a:avLst/>
          </a:prstGeom>
          <a:noFill/>
          <a:ln w="0">
            <a:solidFill>
              <a:srgbClr val="000000"/>
            </a:solidFill>
            <a:round/>
            <a:headEnd/>
            <a:tailEnd/>
          </a:ln>
        </p:spPr>
        <p:txBody>
          <a:bodyPr/>
          <a:lstStyle/>
          <a:p>
            <a:endParaRPr lang="en-US"/>
          </a:p>
        </p:txBody>
      </p:sp>
      <p:sp>
        <p:nvSpPr>
          <p:cNvPr id="241694" name="Line 87"/>
          <p:cNvSpPr>
            <a:spLocks noChangeShapeType="1"/>
          </p:cNvSpPr>
          <p:nvPr/>
        </p:nvSpPr>
        <p:spPr bwMode="auto">
          <a:xfrm flipV="1">
            <a:off x="4979988" y="1139825"/>
            <a:ext cx="0" cy="1265238"/>
          </a:xfrm>
          <a:prstGeom prst="line">
            <a:avLst/>
          </a:prstGeom>
          <a:noFill/>
          <a:ln w="0">
            <a:solidFill>
              <a:srgbClr val="000000"/>
            </a:solidFill>
            <a:round/>
            <a:headEnd/>
            <a:tailEnd/>
          </a:ln>
        </p:spPr>
        <p:txBody>
          <a:bodyPr/>
          <a:lstStyle/>
          <a:p>
            <a:endParaRPr lang="en-US"/>
          </a:p>
        </p:txBody>
      </p:sp>
      <p:sp>
        <p:nvSpPr>
          <p:cNvPr id="241695" name="Line 89"/>
          <p:cNvSpPr>
            <a:spLocks noChangeShapeType="1"/>
          </p:cNvSpPr>
          <p:nvPr/>
        </p:nvSpPr>
        <p:spPr bwMode="auto">
          <a:xfrm>
            <a:off x="4979988" y="1139825"/>
            <a:ext cx="0" cy="12700"/>
          </a:xfrm>
          <a:prstGeom prst="line">
            <a:avLst/>
          </a:prstGeom>
          <a:noFill/>
          <a:ln w="0">
            <a:solidFill>
              <a:srgbClr val="000000"/>
            </a:solidFill>
            <a:round/>
            <a:headEnd/>
            <a:tailEnd/>
          </a:ln>
        </p:spPr>
        <p:txBody>
          <a:bodyPr/>
          <a:lstStyle/>
          <a:p>
            <a:endParaRPr lang="en-US"/>
          </a:p>
        </p:txBody>
      </p:sp>
      <p:sp>
        <p:nvSpPr>
          <p:cNvPr id="241696" name="Line 92"/>
          <p:cNvSpPr>
            <a:spLocks noChangeShapeType="1"/>
          </p:cNvSpPr>
          <p:nvPr/>
        </p:nvSpPr>
        <p:spPr bwMode="auto">
          <a:xfrm>
            <a:off x="5332413" y="1139825"/>
            <a:ext cx="0" cy="12700"/>
          </a:xfrm>
          <a:prstGeom prst="line">
            <a:avLst/>
          </a:prstGeom>
          <a:noFill/>
          <a:ln w="0">
            <a:solidFill>
              <a:srgbClr val="000000"/>
            </a:solidFill>
            <a:round/>
            <a:headEnd/>
            <a:tailEnd/>
          </a:ln>
        </p:spPr>
        <p:txBody>
          <a:bodyPr/>
          <a:lstStyle/>
          <a:p>
            <a:endParaRPr lang="en-US"/>
          </a:p>
        </p:txBody>
      </p:sp>
      <p:sp>
        <p:nvSpPr>
          <p:cNvPr id="241697" name="Line 95"/>
          <p:cNvSpPr>
            <a:spLocks noChangeShapeType="1"/>
          </p:cNvSpPr>
          <p:nvPr/>
        </p:nvSpPr>
        <p:spPr bwMode="auto">
          <a:xfrm>
            <a:off x="5683250" y="1139825"/>
            <a:ext cx="0" cy="12700"/>
          </a:xfrm>
          <a:prstGeom prst="line">
            <a:avLst/>
          </a:prstGeom>
          <a:noFill/>
          <a:ln w="0">
            <a:solidFill>
              <a:srgbClr val="000000"/>
            </a:solidFill>
            <a:round/>
            <a:headEnd/>
            <a:tailEnd/>
          </a:ln>
        </p:spPr>
        <p:txBody>
          <a:bodyPr/>
          <a:lstStyle/>
          <a:p>
            <a:endParaRPr lang="en-US"/>
          </a:p>
        </p:txBody>
      </p:sp>
      <p:sp>
        <p:nvSpPr>
          <p:cNvPr id="241698" name="Line 98"/>
          <p:cNvSpPr>
            <a:spLocks noChangeShapeType="1"/>
          </p:cNvSpPr>
          <p:nvPr/>
        </p:nvSpPr>
        <p:spPr bwMode="auto">
          <a:xfrm>
            <a:off x="6035675" y="1139825"/>
            <a:ext cx="0" cy="12700"/>
          </a:xfrm>
          <a:prstGeom prst="line">
            <a:avLst/>
          </a:prstGeom>
          <a:noFill/>
          <a:ln w="0">
            <a:solidFill>
              <a:srgbClr val="000000"/>
            </a:solidFill>
            <a:round/>
            <a:headEnd/>
            <a:tailEnd/>
          </a:ln>
        </p:spPr>
        <p:txBody>
          <a:bodyPr/>
          <a:lstStyle/>
          <a:p>
            <a:endParaRPr lang="en-US"/>
          </a:p>
        </p:txBody>
      </p:sp>
      <p:sp>
        <p:nvSpPr>
          <p:cNvPr id="241699" name="Line 101"/>
          <p:cNvSpPr>
            <a:spLocks noChangeShapeType="1"/>
          </p:cNvSpPr>
          <p:nvPr/>
        </p:nvSpPr>
        <p:spPr bwMode="auto">
          <a:xfrm>
            <a:off x="6392863" y="1139825"/>
            <a:ext cx="0" cy="12700"/>
          </a:xfrm>
          <a:prstGeom prst="line">
            <a:avLst/>
          </a:prstGeom>
          <a:noFill/>
          <a:ln w="0">
            <a:solidFill>
              <a:srgbClr val="000000"/>
            </a:solidFill>
            <a:round/>
            <a:headEnd/>
            <a:tailEnd/>
          </a:ln>
        </p:spPr>
        <p:txBody>
          <a:bodyPr/>
          <a:lstStyle/>
          <a:p>
            <a:endParaRPr lang="en-US"/>
          </a:p>
        </p:txBody>
      </p:sp>
      <p:sp>
        <p:nvSpPr>
          <p:cNvPr id="241700" name="Rectangle 105"/>
          <p:cNvSpPr>
            <a:spLocks noChangeArrowheads="1"/>
          </p:cNvSpPr>
          <p:nvPr/>
        </p:nvSpPr>
        <p:spPr bwMode="auto">
          <a:xfrm>
            <a:off x="4854575" y="2354263"/>
            <a:ext cx="106363" cy="106362"/>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sz="2000"/>
          </a:p>
        </p:txBody>
      </p:sp>
      <p:sp>
        <p:nvSpPr>
          <p:cNvPr id="241701" name="Line 106"/>
          <p:cNvSpPr>
            <a:spLocks noChangeShapeType="1"/>
          </p:cNvSpPr>
          <p:nvPr/>
        </p:nvSpPr>
        <p:spPr bwMode="auto">
          <a:xfrm>
            <a:off x="4979988" y="2152650"/>
            <a:ext cx="12700" cy="0"/>
          </a:xfrm>
          <a:prstGeom prst="line">
            <a:avLst/>
          </a:prstGeom>
          <a:noFill/>
          <a:ln w="0">
            <a:solidFill>
              <a:srgbClr val="000000"/>
            </a:solidFill>
            <a:round/>
            <a:headEnd/>
            <a:tailEnd/>
          </a:ln>
        </p:spPr>
        <p:txBody>
          <a:bodyPr/>
          <a:lstStyle/>
          <a:p>
            <a:endParaRPr lang="en-US"/>
          </a:p>
        </p:txBody>
      </p:sp>
      <p:sp>
        <p:nvSpPr>
          <p:cNvPr id="241702" name="Line 107"/>
          <p:cNvSpPr>
            <a:spLocks noChangeShapeType="1"/>
          </p:cNvSpPr>
          <p:nvPr/>
        </p:nvSpPr>
        <p:spPr bwMode="auto">
          <a:xfrm flipH="1">
            <a:off x="6373813" y="2152650"/>
            <a:ext cx="19050" cy="0"/>
          </a:xfrm>
          <a:prstGeom prst="line">
            <a:avLst/>
          </a:prstGeom>
          <a:noFill/>
          <a:ln w="0">
            <a:solidFill>
              <a:srgbClr val="000000"/>
            </a:solidFill>
            <a:round/>
            <a:headEnd/>
            <a:tailEnd/>
          </a:ln>
        </p:spPr>
        <p:txBody>
          <a:bodyPr/>
          <a:lstStyle/>
          <a:p>
            <a:endParaRPr lang="en-US"/>
          </a:p>
        </p:txBody>
      </p:sp>
      <p:sp>
        <p:nvSpPr>
          <p:cNvPr id="241703" name="Rectangle 108"/>
          <p:cNvSpPr>
            <a:spLocks noChangeArrowheads="1"/>
          </p:cNvSpPr>
          <p:nvPr/>
        </p:nvSpPr>
        <p:spPr bwMode="auto">
          <a:xfrm>
            <a:off x="4854575" y="2101850"/>
            <a:ext cx="106363" cy="106363"/>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sz="2000"/>
          </a:p>
        </p:txBody>
      </p:sp>
      <p:sp>
        <p:nvSpPr>
          <p:cNvPr id="241704" name="Line 109"/>
          <p:cNvSpPr>
            <a:spLocks noChangeShapeType="1"/>
          </p:cNvSpPr>
          <p:nvPr/>
        </p:nvSpPr>
        <p:spPr bwMode="auto">
          <a:xfrm>
            <a:off x="4979988" y="1898650"/>
            <a:ext cx="12700" cy="0"/>
          </a:xfrm>
          <a:prstGeom prst="line">
            <a:avLst/>
          </a:prstGeom>
          <a:noFill/>
          <a:ln w="0">
            <a:solidFill>
              <a:srgbClr val="000000"/>
            </a:solidFill>
            <a:round/>
            <a:headEnd/>
            <a:tailEnd/>
          </a:ln>
        </p:spPr>
        <p:txBody>
          <a:bodyPr/>
          <a:lstStyle/>
          <a:p>
            <a:endParaRPr lang="en-US"/>
          </a:p>
        </p:txBody>
      </p:sp>
      <p:sp>
        <p:nvSpPr>
          <p:cNvPr id="241705" name="Line 110"/>
          <p:cNvSpPr>
            <a:spLocks noChangeShapeType="1"/>
          </p:cNvSpPr>
          <p:nvPr/>
        </p:nvSpPr>
        <p:spPr bwMode="auto">
          <a:xfrm flipH="1">
            <a:off x="6373813" y="1898650"/>
            <a:ext cx="19050" cy="0"/>
          </a:xfrm>
          <a:prstGeom prst="line">
            <a:avLst/>
          </a:prstGeom>
          <a:noFill/>
          <a:ln w="0">
            <a:solidFill>
              <a:srgbClr val="000000"/>
            </a:solidFill>
            <a:round/>
            <a:headEnd/>
            <a:tailEnd/>
          </a:ln>
        </p:spPr>
        <p:txBody>
          <a:bodyPr/>
          <a:lstStyle/>
          <a:p>
            <a:endParaRPr lang="en-US"/>
          </a:p>
        </p:txBody>
      </p:sp>
      <p:sp>
        <p:nvSpPr>
          <p:cNvPr id="241706" name="Rectangle 111"/>
          <p:cNvSpPr>
            <a:spLocks noChangeArrowheads="1"/>
          </p:cNvSpPr>
          <p:nvPr/>
        </p:nvSpPr>
        <p:spPr bwMode="auto">
          <a:xfrm>
            <a:off x="4918075" y="184785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sz="2000"/>
          </a:p>
        </p:txBody>
      </p:sp>
      <p:sp>
        <p:nvSpPr>
          <p:cNvPr id="241707" name="Line 112"/>
          <p:cNvSpPr>
            <a:spLocks noChangeShapeType="1"/>
          </p:cNvSpPr>
          <p:nvPr/>
        </p:nvSpPr>
        <p:spPr bwMode="auto">
          <a:xfrm>
            <a:off x="4979988" y="1646238"/>
            <a:ext cx="12700" cy="0"/>
          </a:xfrm>
          <a:prstGeom prst="line">
            <a:avLst/>
          </a:prstGeom>
          <a:noFill/>
          <a:ln w="0">
            <a:solidFill>
              <a:srgbClr val="000000"/>
            </a:solidFill>
            <a:round/>
            <a:headEnd/>
            <a:tailEnd/>
          </a:ln>
        </p:spPr>
        <p:txBody>
          <a:bodyPr/>
          <a:lstStyle/>
          <a:p>
            <a:endParaRPr lang="en-US"/>
          </a:p>
        </p:txBody>
      </p:sp>
      <p:sp>
        <p:nvSpPr>
          <p:cNvPr id="241708" name="Line 113"/>
          <p:cNvSpPr>
            <a:spLocks noChangeShapeType="1"/>
          </p:cNvSpPr>
          <p:nvPr/>
        </p:nvSpPr>
        <p:spPr bwMode="auto">
          <a:xfrm flipH="1">
            <a:off x="6373813" y="1646238"/>
            <a:ext cx="19050" cy="0"/>
          </a:xfrm>
          <a:prstGeom prst="line">
            <a:avLst/>
          </a:prstGeom>
          <a:noFill/>
          <a:ln w="0">
            <a:solidFill>
              <a:srgbClr val="000000"/>
            </a:solidFill>
            <a:round/>
            <a:headEnd/>
            <a:tailEnd/>
          </a:ln>
        </p:spPr>
        <p:txBody>
          <a:bodyPr/>
          <a:lstStyle/>
          <a:p>
            <a:endParaRPr lang="en-US"/>
          </a:p>
        </p:txBody>
      </p:sp>
      <p:sp>
        <p:nvSpPr>
          <p:cNvPr id="241709" name="Rectangle 114"/>
          <p:cNvSpPr>
            <a:spLocks noChangeArrowheads="1"/>
          </p:cNvSpPr>
          <p:nvPr/>
        </p:nvSpPr>
        <p:spPr bwMode="auto">
          <a:xfrm>
            <a:off x="4879975" y="15954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sz="2000"/>
          </a:p>
        </p:txBody>
      </p:sp>
      <p:sp>
        <p:nvSpPr>
          <p:cNvPr id="241710" name="Line 115"/>
          <p:cNvSpPr>
            <a:spLocks noChangeShapeType="1"/>
          </p:cNvSpPr>
          <p:nvPr/>
        </p:nvSpPr>
        <p:spPr bwMode="auto">
          <a:xfrm>
            <a:off x="4979988" y="1392238"/>
            <a:ext cx="12700" cy="0"/>
          </a:xfrm>
          <a:prstGeom prst="line">
            <a:avLst/>
          </a:prstGeom>
          <a:noFill/>
          <a:ln w="0">
            <a:solidFill>
              <a:srgbClr val="000000"/>
            </a:solidFill>
            <a:round/>
            <a:headEnd/>
            <a:tailEnd/>
          </a:ln>
        </p:spPr>
        <p:txBody>
          <a:bodyPr/>
          <a:lstStyle/>
          <a:p>
            <a:endParaRPr lang="en-US"/>
          </a:p>
        </p:txBody>
      </p:sp>
      <p:sp>
        <p:nvSpPr>
          <p:cNvPr id="241711" name="Line 116"/>
          <p:cNvSpPr>
            <a:spLocks noChangeShapeType="1"/>
          </p:cNvSpPr>
          <p:nvPr/>
        </p:nvSpPr>
        <p:spPr bwMode="auto">
          <a:xfrm flipH="1">
            <a:off x="6373813" y="1392238"/>
            <a:ext cx="19050" cy="0"/>
          </a:xfrm>
          <a:prstGeom prst="line">
            <a:avLst/>
          </a:prstGeom>
          <a:noFill/>
          <a:ln w="0">
            <a:solidFill>
              <a:srgbClr val="000000"/>
            </a:solidFill>
            <a:round/>
            <a:headEnd/>
            <a:tailEnd/>
          </a:ln>
        </p:spPr>
        <p:txBody>
          <a:bodyPr/>
          <a:lstStyle/>
          <a:p>
            <a:endParaRPr lang="en-US"/>
          </a:p>
        </p:txBody>
      </p:sp>
      <p:sp>
        <p:nvSpPr>
          <p:cNvPr id="241712" name="Rectangle 117"/>
          <p:cNvSpPr>
            <a:spLocks noChangeArrowheads="1"/>
          </p:cNvSpPr>
          <p:nvPr/>
        </p:nvSpPr>
        <p:spPr bwMode="auto">
          <a:xfrm>
            <a:off x="4879975" y="13414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sz="2000"/>
          </a:p>
        </p:txBody>
      </p:sp>
      <p:sp>
        <p:nvSpPr>
          <p:cNvPr id="241713" name="Line 118"/>
          <p:cNvSpPr>
            <a:spLocks noChangeShapeType="1"/>
          </p:cNvSpPr>
          <p:nvPr/>
        </p:nvSpPr>
        <p:spPr bwMode="auto">
          <a:xfrm>
            <a:off x="4979988" y="1139825"/>
            <a:ext cx="12700" cy="0"/>
          </a:xfrm>
          <a:prstGeom prst="line">
            <a:avLst/>
          </a:prstGeom>
          <a:noFill/>
          <a:ln w="0">
            <a:solidFill>
              <a:srgbClr val="000000"/>
            </a:solidFill>
            <a:round/>
            <a:headEnd/>
            <a:tailEnd/>
          </a:ln>
        </p:spPr>
        <p:txBody>
          <a:bodyPr/>
          <a:lstStyle/>
          <a:p>
            <a:endParaRPr lang="en-US"/>
          </a:p>
        </p:txBody>
      </p:sp>
      <p:sp>
        <p:nvSpPr>
          <p:cNvPr id="241714" name="Line 119"/>
          <p:cNvSpPr>
            <a:spLocks noChangeShapeType="1"/>
          </p:cNvSpPr>
          <p:nvPr/>
        </p:nvSpPr>
        <p:spPr bwMode="auto">
          <a:xfrm flipH="1">
            <a:off x="6373813" y="1139825"/>
            <a:ext cx="19050" cy="0"/>
          </a:xfrm>
          <a:prstGeom prst="line">
            <a:avLst/>
          </a:prstGeom>
          <a:noFill/>
          <a:ln w="0">
            <a:solidFill>
              <a:srgbClr val="000000"/>
            </a:solidFill>
            <a:round/>
            <a:headEnd/>
            <a:tailEnd/>
          </a:ln>
        </p:spPr>
        <p:txBody>
          <a:bodyPr/>
          <a:lstStyle/>
          <a:p>
            <a:endParaRPr lang="en-US"/>
          </a:p>
        </p:txBody>
      </p:sp>
      <p:sp>
        <p:nvSpPr>
          <p:cNvPr id="241715" name="Rectangle 120"/>
          <p:cNvSpPr>
            <a:spLocks noChangeArrowheads="1"/>
          </p:cNvSpPr>
          <p:nvPr/>
        </p:nvSpPr>
        <p:spPr bwMode="auto">
          <a:xfrm>
            <a:off x="4879975" y="1089025"/>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sz="2000"/>
          </a:p>
        </p:txBody>
      </p:sp>
      <p:sp>
        <p:nvSpPr>
          <p:cNvPr id="241716" name="Line 121"/>
          <p:cNvSpPr>
            <a:spLocks noChangeShapeType="1"/>
          </p:cNvSpPr>
          <p:nvPr/>
        </p:nvSpPr>
        <p:spPr bwMode="auto">
          <a:xfrm>
            <a:off x="4979988" y="1139825"/>
            <a:ext cx="1412875" cy="0"/>
          </a:xfrm>
          <a:prstGeom prst="line">
            <a:avLst/>
          </a:prstGeom>
          <a:noFill/>
          <a:ln w="0">
            <a:solidFill>
              <a:srgbClr val="000000"/>
            </a:solidFill>
            <a:round/>
            <a:headEnd/>
            <a:tailEnd/>
          </a:ln>
        </p:spPr>
        <p:txBody>
          <a:bodyPr/>
          <a:lstStyle/>
          <a:p>
            <a:endParaRPr lang="en-US"/>
          </a:p>
        </p:txBody>
      </p:sp>
      <p:sp>
        <p:nvSpPr>
          <p:cNvPr id="241717" name="Freeform 122"/>
          <p:cNvSpPr>
            <a:spLocks/>
          </p:cNvSpPr>
          <p:nvPr/>
        </p:nvSpPr>
        <p:spPr bwMode="auto">
          <a:xfrm>
            <a:off x="4979988" y="1139825"/>
            <a:ext cx="1412875" cy="1265238"/>
          </a:xfrm>
          <a:custGeom>
            <a:avLst/>
            <a:gdLst>
              <a:gd name="T0" fmla="*/ 0 w 225"/>
              <a:gd name="T1" fmla="*/ 2147483647 h 200"/>
              <a:gd name="T2" fmla="*/ 2147483647 w 225"/>
              <a:gd name="T3" fmla="*/ 2147483647 h 200"/>
              <a:gd name="T4" fmla="*/ 2147483647 w 225"/>
              <a:gd name="T5" fmla="*/ 0 h 200"/>
              <a:gd name="T6" fmla="*/ 0 60000 65536"/>
              <a:gd name="T7" fmla="*/ 0 60000 65536"/>
              <a:gd name="T8" fmla="*/ 0 60000 65536"/>
              <a:gd name="T9" fmla="*/ 0 w 225"/>
              <a:gd name="T10" fmla="*/ 0 h 200"/>
              <a:gd name="T11" fmla="*/ 225 w 225"/>
              <a:gd name="T12" fmla="*/ 200 h 200"/>
            </a:gdLst>
            <a:ahLst/>
            <a:cxnLst>
              <a:cxn ang="T6">
                <a:pos x="T0" y="T1"/>
              </a:cxn>
              <a:cxn ang="T7">
                <a:pos x="T2" y="T3"/>
              </a:cxn>
              <a:cxn ang="T8">
                <a:pos x="T4" y="T5"/>
              </a:cxn>
            </a:cxnLst>
            <a:rect l="T9" t="T10" r="T11" b="T12"/>
            <a:pathLst>
              <a:path w="225" h="200">
                <a:moveTo>
                  <a:pt x="0" y="200"/>
                </a:moveTo>
                <a:lnTo>
                  <a:pt x="225" y="200"/>
                </a:lnTo>
                <a:lnTo>
                  <a:pt x="225" y="0"/>
                </a:lnTo>
              </a:path>
            </a:pathLst>
          </a:custGeom>
          <a:noFill/>
          <a:ln w="0">
            <a:solidFill>
              <a:srgbClr val="000000"/>
            </a:solidFill>
            <a:prstDash val="solid"/>
            <a:round/>
            <a:headEnd/>
            <a:tailEnd/>
          </a:ln>
        </p:spPr>
        <p:txBody>
          <a:bodyPr/>
          <a:lstStyle/>
          <a:p>
            <a:endParaRPr lang="en-US"/>
          </a:p>
        </p:txBody>
      </p:sp>
      <p:sp>
        <p:nvSpPr>
          <p:cNvPr id="241718" name="Line 123"/>
          <p:cNvSpPr>
            <a:spLocks noChangeShapeType="1"/>
          </p:cNvSpPr>
          <p:nvPr/>
        </p:nvSpPr>
        <p:spPr bwMode="auto">
          <a:xfrm flipV="1">
            <a:off x="4979988" y="1139825"/>
            <a:ext cx="0" cy="1265238"/>
          </a:xfrm>
          <a:prstGeom prst="line">
            <a:avLst/>
          </a:prstGeom>
          <a:noFill/>
          <a:ln w="0">
            <a:solidFill>
              <a:srgbClr val="000000"/>
            </a:solidFill>
            <a:round/>
            <a:headEnd/>
            <a:tailEnd/>
          </a:ln>
        </p:spPr>
        <p:txBody>
          <a:bodyPr/>
          <a:lstStyle/>
          <a:p>
            <a:endParaRPr lang="en-US"/>
          </a:p>
        </p:txBody>
      </p:sp>
      <p:sp>
        <p:nvSpPr>
          <p:cNvPr id="241719" name="Rectangle 124"/>
          <p:cNvSpPr>
            <a:spLocks noChangeArrowheads="1"/>
          </p:cNvSpPr>
          <p:nvPr/>
        </p:nvSpPr>
        <p:spPr bwMode="auto">
          <a:xfrm rot="-5400000">
            <a:off x="4343400" y="1692275"/>
            <a:ext cx="793750" cy="152400"/>
          </a:xfrm>
          <a:prstGeom prst="rect">
            <a:avLst/>
          </a:prstGeom>
          <a:noFill/>
          <a:ln w="9525">
            <a:noFill/>
            <a:miter lim="800000"/>
            <a:headEnd/>
            <a:tailEnd/>
          </a:ln>
        </p:spPr>
        <p:txBody>
          <a:bodyPr wrap="none" lIns="0" tIns="0" rIns="0" bIns="0">
            <a:spAutoFit/>
          </a:bodyPr>
          <a:lstStyle/>
          <a:p>
            <a:r>
              <a:rPr lang="en-GB" sz="1000">
                <a:solidFill>
                  <a:srgbClr val="000000"/>
                </a:solidFill>
              </a:rPr>
              <a:t>LFP (micro-volts)</a:t>
            </a:r>
            <a:endParaRPr lang="en-GB" sz="1000"/>
          </a:p>
        </p:txBody>
      </p:sp>
      <p:sp>
        <p:nvSpPr>
          <p:cNvPr id="241720" name="Rectangle 125"/>
          <p:cNvSpPr>
            <a:spLocks noChangeArrowheads="1"/>
          </p:cNvSpPr>
          <p:nvPr/>
        </p:nvSpPr>
        <p:spPr bwMode="auto">
          <a:xfrm>
            <a:off x="5570538" y="911225"/>
            <a:ext cx="230187" cy="182563"/>
          </a:xfrm>
          <a:prstGeom prst="rect">
            <a:avLst/>
          </a:prstGeom>
          <a:noFill/>
          <a:ln w="9525">
            <a:noFill/>
            <a:miter lim="800000"/>
            <a:headEnd/>
            <a:tailEnd/>
          </a:ln>
        </p:spPr>
        <p:txBody>
          <a:bodyPr wrap="none" lIns="0" tIns="0" rIns="0" bIns="0">
            <a:spAutoFit/>
          </a:bodyPr>
          <a:lstStyle/>
          <a:p>
            <a:r>
              <a:rPr lang="en-GB" sz="1200">
                <a:solidFill>
                  <a:srgbClr val="000000"/>
                </a:solidFill>
              </a:rPr>
              <a:t>LFP</a:t>
            </a:r>
            <a:endParaRPr lang="en-GB" sz="2000"/>
          </a:p>
        </p:txBody>
      </p:sp>
      <p:sp>
        <p:nvSpPr>
          <p:cNvPr id="241721" name="Freeform 126"/>
          <p:cNvSpPr>
            <a:spLocks/>
          </p:cNvSpPr>
          <p:nvPr/>
        </p:nvSpPr>
        <p:spPr bwMode="auto">
          <a:xfrm>
            <a:off x="4986338" y="1627188"/>
            <a:ext cx="1406525" cy="633412"/>
          </a:xfrm>
          <a:custGeom>
            <a:avLst/>
            <a:gdLst>
              <a:gd name="T0" fmla="*/ 40322501 w 886"/>
              <a:gd name="T1" fmla="*/ 410784324 h 399"/>
              <a:gd name="T2" fmla="*/ 90725625 w 886"/>
              <a:gd name="T3" fmla="*/ 360381254 h 399"/>
              <a:gd name="T4" fmla="*/ 141128761 w 886"/>
              <a:gd name="T5" fmla="*/ 211692992 h 399"/>
              <a:gd name="T6" fmla="*/ 199093132 w 886"/>
              <a:gd name="T7" fmla="*/ 0 h 399"/>
              <a:gd name="T8" fmla="*/ 249496293 w 886"/>
              <a:gd name="T9" fmla="*/ 430945651 h 399"/>
              <a:gd name="T10" fmla="*/ 299897817 w 886"/>
              <a:gd name="T11" fmla="*/ 289816957 h 399"/>
              <a:gd name="T12" fmla="*/ 350302515 w 886"/>
              <a:gd name="T13" fmla="*/ 461187493 h 399"/>
              <a:gd name="T14" fmla="*/ 408265299 w 886"/>
              <a:gd name="T15" fmla="*/ 441026265 h 399"/>
              <a:gd name="T16" fmla="*/ 458668510 w 886"/>
              <a:gd name="T17" fmla="*/ 410784324 h 399"/>
              <a:gd name="T18" fmla="*/ 509071621 w 886"/>
              <a:gd name="T19" fmla="*/ 430945651 h 399"/>
              <a:gd name="T20" fmla="*/ 569555354 w 886"/>
              <a:gd name="T21" fmla="*/ 420865037 h 399"/>
              <a:gd name="T22" fmla="*/ 617437516 w 886"/>
              <a:gd name="T23" fmla="*/ 451106879 h 399"/>
              <a:gd name="T24" fmla="*/ 667842214 w 886"/>
              <a:gd name="T25" fmla="*/ 320058799 h 399"/>
              <a:gd name="T26" fmla="*/ 718245326 w 886"/>
              <a:gd name="T27" fmla="*/ 340220027 h 399"/>
              <a:gd name="T28" fmla="*/ 778729059 w 886"/>
              <a:gd name="T29" fmla="*/ 430945651 h 399"/>
              <a:gd name="T30" fmla="*/ 826611221 w 886"/>
              <a:gd name="T31" fmla="*/ 481348721 h 399"/>
              <a:gd name="T32" fmla="*/ 877014530 w 886"/>
              <a:gd name="T33" fmla="*/ 642638545 h 399"/>
              <a:gd name="T34" fmla="*/ 927417641 w 886"/>
              <a:gd name="T35" fmla="*/ 874492864 h 399"/>
              <a:gd name="T36" fmla="*/ 987901375 w 886"/>
              <a:gd name="T37" fmla="*/ 824089596 h 399"/>
              <a:gd name="T38" fmla="*/ 1035785124 w 886"/>
              <a:gd name="T39" fmla="*/ 642638545 h 399"/>
              <a:gd name="T40" fmla="*/ 1086188235 w 886"/>
              <a:gd name="T41" fmla="*/ 753525298 h 399"/>
              <a:gd name="T42" fmla="*/ 1146670381 w 886"/>
              <a:gd name="T43" fmla="*/ 1005540845 h 399"/>
              <a:gd name="T44" fmla="*/ 1197073492 w 886"/>
              <a:gd name="T45" fmla="*/ 252015448 h 399"/>
              <a:gd name="T46" fmla="*/ 1247476603 w 886"/>
              <a:gd name="T47" fmla="*/ 441026265 h 399"/>
              <a:gd name="T48" fmla="*/ 1295360352 w 886"/>
              <a:gd name="T49" fmla="*/ 582154861 h 399"/>
              <a:gd name="T50" fmla="*/ 1355844086 w 886"/>
              <a:gd name="T51" fmla="*/ 531751791 h 399"/>
              <a:gd name="T52" fmla="*/ 1406247197 w 886"/>
              <a:gd name="T53" fmla="*/ 491429335 h 399"/>
              <a:gd name="T54" fmla="*/ 1456650308 w 886"/>
              <a:gd name="T55" fmla="*/ 410784324 h 399"/>
              <a:gd name="T56" fmla="*/ 1504534057 w 886"/>
              <a:gd name="T57" fmla="*/ 471268107 h 399"/>
              <a:gd name="T58" fmla="*/ 1565017791 w 886"/>
              <a:gd name="T59" fmla="*/ 410784324 h 399"/>
              <a:gd name="T60" fmla="*/ 1615420902 w 886"/>
              <a:gd name="T61" fmla="*/ 491429335 h 399"/>
              <a:gd name="T62" fmla="*/ 1665824410 w 886"/>
              <a:gd name="T63" fmla="*/ 241934834 h 399"/>
              <a:gd name="T64" fmla="*/ 1723787194 w 886"/>
              <a:gd name="T65" fmla="*/ 471268107 h 399"/>
              <a:gd name="T66" fmla="*/ 1774190305 w 886"/>
              <a:gd name="T67" fmla="*/ 410784324 h 399"/>
              <a:gd name="T68" fmla="*/ 1824593416 w 886"/>
              <a:gd name="T69" fmla="*/ 471268107 h 399"/>
              <a:gd name="T70" fmla="*/ 1874996527 w 886"/>
              <a:gd name="T71" fmla="*/ 390623096 h 399"/>
              <a:gd name="T72" fmla="*/ 1932960899 w 886"/>
              <a:gd name="T73" fmla="*/ 461187493 h 399"/>
              <a:gd name="T74" fmla="*/ 1983364010 w 886"/>
              <a:gd name="T75" fmla="*/ 420865037 h 399"/>
              <a:gd name="T76" fmla="*/ 2033767121 w 886"/>
              <a:gd name="T77" fmla="*/ 410784324 h 399"/>
              <a:gd name="T78" fmla="*/ 2084170232 w 886"/>
              <a:gd name="T79" fmla="*/ 441026265 h 399"/>
              <a:gd name="T80" fmla="*/ 2142133016 w 886"/>
              <a:gd name="T81" fmla="*/ 410784324 h 399"/>
              <a:gd name="T82" fmla="*/ 2147483647 w 886"/>
              <a:gd name="T83" fmla="*/ 380542482 h 3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399"/>
              <a:gd name="T128" fmla="*/ 886 w 886"/>
              <a:gd name="T129" fmla="*/ 399 h 3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399">
                <a:moveTo>
                  <a:pt x="0" y="179"/>
                </a:moveTo>
                <a:lnTo>
                  <a:pt x="8" y="175"/>
                </a:lnTo>
                <a:lnTo>
                  <a:pt x="16" y="163"/>
                </a:lnTo>
                <a:lnTo>
                  <a:pt x="24" y="147"/>
                </a:lnTo>
                <a:lnTo>
                  <a:pt x="28" y="139"/>
                </a:lnTo>
                <a:lnTo>
                  <a:pt x="36" y="143"/>
                </a:lnTo>
                <a:lnTo>
                  <a:pt x="44" y="135"/>
                </a:lnTo>
                <a:lnTo>
                  <a:pt x="52" y="112"/>
                </a:lnTo>
                <a:lnTo>
                  <a:pt x="56" y="84"/>
                </a:lnTo>
                <a:lnTo>
                  <a:pt x="64" y="60"/>
                </a:lnTo>
                <a:lnTo>
                  <a:pt x="71" y="32"/>
                </a:lnTo>
                <a:lnTo>
                  <a:pt x="79" y="0"/>
                </a:lnTo>
                <a:lnTo>
                  <a:pt x="83" y="8"/>
                </a:lnTo>
                <a:lnTo>
                  <a:pt x="91" y="76"/>
                </a:lnTo>
                <a:lnTo>
                  <a:pt x="99" y="171"/>
                </a:lnTo>
                <a:lnTo>
                  <a:pt x="107" y="171"/>
                </a:lnTo>
                <a:lnTo>
                  <a:pt x="111" y="123"/>
                </a:lnTo>
                <a:lnTo>
                  <a:pt x="119" y="115"/>
                </a:lnTo>
                <a:lnTo>
                  <a:pt x="127" y="135"/>
                </a:lnTo>
                <a:lnTo>
                  <a:pt x="135" y="163"/>
                </a:lnTo>
                <a:lnTo>
                  <a:pt x="139" y="183"/>
                </a:lnTo>
                <a:lnTo>
                  <a:pt x="147" y="187"/>
                </a:lnTo>
                <a:lnTo>
                  <a:pt x="154" y="179"/>
                </a:lnTo>
                <a:lnTo>
                  <a:pt x="162" y="175"/>
                </a:lnTo>
                <a:lnTo>
                  <a:pt x="166" y="187"/>
                </a:lnTo>
                <a:lnTo>
                  <a:pt x="174" y="179"/>
                </a:lnTo>
                <a:lnTo>
                  <a:pt x="182" y="163"/>
                </a:lnTo>
                <a:lnTo>
                  <a:pt x="190" y="155"/>
                </a:lnTo>
                <a:lnTo>
                  <a:pt x="194" y="163"/>
                </a:lnTo>
                <a:lnTo>
                  <a:pt x="202" y="171"/>
                </a:lnTo>
                <a:lnTo>
                  <a:pt x="210" y="171"/>
                </a:lnTo>
                <a:lnTo>
                  <a:pt x="218" y="163"/>
                </a:lnTo>
                <a:lnTo>
                  <a:pt x="226" y="167"/>
                </a:lnTo>
                <a:lnTo>
                  <a:pt x="230" y="171"/>
                </a:lnTo>
                <a:lnTo>
                  <a:pt x="238" y="179"/>
                </a:lnTo>
                <a:lnTo>
                  <a:pt x="245" y="179"/>
                </a:lnTo>
                <a:lnTo>
                  <a:pt x="253" y="163"/>
                </a:lnTo>
                <a:lnTo>
                  <a:pt x="257" y="143"/>
                </a:lnTo>
                <a:lnTo>
                  <a:pt x="265" y="127"/>
                </a:lnTo>
                <a:lnTo>
                  <a:pt x="273" y="119"/>
                </a:lnTo>
                <a:lnTo>
                  <a:pt x="281" y="127"/>
                </a:lnTo>
                <a:lnTo>
                  <a:pt x="285" y="135"/>
                </a:lnTo>
                <a:lnTo>
                  <a:pt x="293" y="159"/>
                </a:lnTo>
                <a:lnTo>
                  <a:pt x="301" y="179"/>
                </a:lnTo>
                <a:lnTo>
                  <a:pt x="309" y="171"/>
                </a:lnTo>
                <a:lnTo>
                  <a:pt x="313" y="187"/>
                </a:lnTo>
                <a:lnTo>
                  <a:pt x="321" y="195"/>
                </a:lnTo>
                <a:lnTo>
                  <a:pt x="328" y="191"/>
                </a:lnTo>
                <a:lnTo>
                  <a:pt x="336" y="207"/>
                </a:lnTo>
                <a:lnTo>
                  <a:pt x="340" y="239"/>
                </a:lnTo>
                <a:lnTo>
                  <a:pt x="348" y="255"/>
                </a:lnTo>
                <a:lnTo>
                  <a:pt x="356" y="267"/>
                </a:lnTo>
                <a:lnTo>
                  <a:pt x="364" y="299"/>
                </a:lnTo>
                <a:lnTo>
                  <a:pt x="368" y="347"/>
                </a:lnTo>
                <a:lnTo>
                  <a:pt x="376" y="379"/>
                </a:lnTo>
                <a:lnTo>
                  <a:pt x="384" y="367"/>
                </a:lnTo>
                <a:lnTo>
                  <a:pt x="392" y="327"/>
                </a:lnTo>
                <a:lnTo>
                  <a:pt x="396" y="303"/>
                </a:lnTo>
                <a:lnTo>
                  <a:pt x="404" y="275"/>
                </a:lnTo>
                <a:lnTo>
                  <a:pt x="411" y="255"/>
                </a:lnTo>
                <a:lnTo>
                  <a:pt x="419" y="259"/>
                </a:lnTo>
                <a:lnTo>
                  <a:pt x="423" y="275"/>
                </a:lnTo>
                <a:lnTo>
                  <a:pt x="431" y="299"/>
                </a:lnTo>
                <a:lnTo>
                  <a:pt x="439" y="339"/>
                </a:lnTo>
                <a:lnTo>
                  <a:pt x="447" y="375"/>
                </a:lnTo>
                <a:lnTo>
                  <a:pt x="455" y="399"/>
                </a:lnTo>
                <a:lnTo>
                  <a:pt x="459" y="343"/>
                </a:lnTo>
                <a:lnTo>
                  <a:pt x="467" y="191"/>
                </a:lnTo>
                <a:lnTo>
                  <a:pt x="475" y="100"/>
                </a:lnTo>
                <a:lnTo>
                  <a:pt x="483" y="127"/>
                </a:lnTo>
                <a:lnTo>
                  <a:pt x="487" y="163"/>
                </a:lnTo>
                <a:lnTo>
                  <a:pt x="495" y="175"/>
                </a:lnTo>
                <a:lnTo>
                  <a:pt x="502" y="187"/>
                </a:lnTo>
                <a:lnTo>
                  <a:pt x="510" y="231"/>
                </a:lnTo>
                <a:lnTo>
                  <a:pt x="514" y="231"/>
                </a:lnTo>
                <a:lnTo>
                  <a:pt x="522" y="159"/>
                </a:lnTo>
                <a:lnTo>
                  <a:pt x="530" y="151"/>
                </a:lnTo>
                <a:lnTo>
                  <a:pt x="538" y="211"/>
                </a:lnTo>
                <a:lnTo>
                  <a:pt x="542" y="235"/>
                </a:lnTo>
                <a:lnTo>
                  <a:pt x="550" y="219"/>
                </a:lnTo>
                <a:lnTo>
                  <a:pt x="558" y="195"/>
                </a:lnTo>
                <a:lnTo>
                  <a:pt x="566" y="195"/>
                </a:lnTo>
                <a:lnTo>
                  <a:pt x="570" y="211"/>
                </a:lnTo>
                <a:lnTo>
                  <a:pt x="578" y="163"/>
                </a:lnTo>
                <a:lnTo>
                  <a:pt x="585" y="108"/>
                </a:lnTo>
                <a:lnTo>
                  <a:pt x="593" y="135"/>
                </a:lnTo>
                <a:lnTo>
                  <a:pt x="597" y="187"/>
                </a:lnTo>
                <a:lnTo>
                  <a:pt x="605" y="199"/>
                </a:lnTo>
                <a:lnTo>
                  <a:pt x="613" y="179"/>
                </a:lnTo>
                <a:lnTo>
                  <a:pt x="621" y="163"/>
                </a:lnTo>
                <a:lnTo>
                  <a:pt x="625" y="163"/>
                </a:lnTo>
                <a:lnTo>
                  <a:pt x="633" y="175"/>
                </a:lnTo>
                <a:lnTo>
                  <a:pt x="641" y="195"/>
                </a:lnTo>
                <a:lnTo>
                  <a:pt x="649" y="211"/>
                </a:lnTo>
                <a:lnTo>
                  <a:pt x="653" y="143"/>
                </a:lnTo>
                <a:lnTo>
                  <a:pt x="661" y="96"/>
                </a:lnTo>
                <a:lnTo>
                  <a:pt x="668" y="123"/>
                </a:lnTo>
                <a:lnTo>
                  <a:pt x="676" y="163"/>
                </a:lnTo>
                <a:lnTo>
                  <a:pt x="684" y="187"/>
                </a:lnTo>
                <a:lnTo>
                  <a:pt x="688" y="179"/>
                </a:lnTo>
                <a:lnTo>
                  <a:pt x="696" y="167"/>
                </a:lnTo>
                <a:lnTo>
                  <a:pt x="704" y="163"/>
                </a:lnTo>
                <a:lnTo>
                  <a:pt x="712" y="163"/>
                </a:lnTo>
                <a:lnTo>
                  <a:pt x="716" y="179"/>
                </a:lnTo>
                <a:lnTo>
                  <a:pt x="724" y="187"/>
                </a:lnTo>
                <a:lnTo>
                  <a:pt x="732" y="203"/>
                </a:lnTo>
                <a:lnTo>
                  <a:pt x="740" y="211"/>
                </a:lnTo>
                <a:lnTo>
                  <a:pt x="744" y="155"/>
                </a:lnTo>
                <a:lnTo>
                  <a:pt x="752" y="139"/>
                </a:lnTo>
                <a:lnTo>
                  <a:pt x="759" y="175"/>
                </a:lnTo>
                <a:lnTo>
                  <a:pt x="767" y="183"/>
                </a:lnTo>
                <a:lnTo>
                  <a:pt x="771" y="163"/>
                </a:lnTo>
                <a:lnTo>
                  <a:pt x="779" y="159"/>
                </a:lnTo>
                <a:lnTo>
                  <a:pt x="787" y="167"/>
                </a:lnTo>
                <a:lnTo>
                  <a:pt x="795" y="167"/>
                </a:lnTo>
                <a:lnTo>
                  <a:pt x="799" y="171"/>
                </a:lnTo>
                <a:lnTo>
                  <a:pt x="807" y="163"/>
                </a:lnTo>
                <a:lnTo>
                  <a:pt x="815" y="151"/>
                </a:lnTo>
                <a:lnTo>
                  <a:pt x="823" y="167"/>
                </a:lnTo>
                <a:lnTo>
                  <a:pt x="827" y="175"/>
                </a:lnTo>
                <a:lnTo>
                  <a:pt x="835" y="183"/>
                </a:lnTo>
                <a:lnTo>
                  <a:pt x="842" y="179"/>
                </a:lnTo>
                <a:lnTo>
                  <a:pt x="850" y="163"/>
                </a:lnTo>
                <a:lnTo>
                  <a:pt x="854" y="143"/>
                </a:lnTo>
                <a:lnTo>
                  <a:pt x="862" y="143"/>
                </a:lnTo>
                <a:lnTo>
                  <a:pt x="870" y="151"/>
                </a:lnTo>
                <a:lnTo>
                  <a:pt x="878" y="163"/>
                </a:lnTo>
                <a:lnTo>
                  <a:pt x="886" y="163"/>
                </a:lnTo>
              </a:path>
            </a:pathLst>
          </a:custGeom>
          <a:noFill/>
          <a:ln w="0">
            <a:solidFill>
              <a:srgbClr val="FF5555"/>
            </a:solidFill>
            <a:prstDash val="solid"/>
            <a:round/>
            <a:headEnd/>
            <a:tailEnd/>
          </a:ln>
        </p:spPr>
        <p:txBody>
          <a:bodyPr/>
          <a:lstStyle/>
          <a:p>
            <a:endParaRPr lang="en-US"/>
          </a:p>
        </p:txBody>
      </p:sp>
      <p:sp>
        <p:nvSpPr>
          <p:cNvPr id="241722" name="Freeform 127"/>
          <p:cNvSpPr>
            <a:spLocks/>
          </p:cNvSpPr>
          <p:nvPr/>
        </p:nvSpPr>
        <p:spPr bwMode="auto">
          <a:xfrm>
            <a:off x="4986338" y="1165225"/>
            <a:ext cx="1406525" cy="803275"/>
          </a:xfrm>
          <a:custGeom>
            <a:avLst/>
            <a:gdLst>
              <a:gd name="T0" fmla="*/ 40322501 w 886"/>
              <a:gd name="T1" fmla="*/ 884575821 h 506"/>
              <a:gd name="T2" fmla="*/ 90725625 w 886"/>
              <a:gd name="T3" fmla="*/ 1113909191 h 506"/>
              <a:gd name="T4" fmla="*/ 141128761 w 886"/>
              <a:gd name="T5" fmla="*/ 1174392926 h 506"/>
              <a:gd name="T6" fmla="*/ 199093132 w 886"/>
              <a:gd name="T7" fmla="*/ 914817689 h 506"/>
              <a:gd name="T8" fmla="*/ 249496293 w 886"/>
              <a:gd name="T9" fmla="*/ 622479436 h 506"/>
              <a:gd name="T10" fmla="*/ 299897817 w 886"/>
              <a:gd name="T11" fmla="*/ 1103828568 h 506"/>
              <a:gd name="T12" fmla="*/ 350302515 w 886"/>
              <a:gd name="T13" fmla="*/ 1144151058 h 506"/>
              <a:gd name="T14" fmla="*/ 408265299 w 886"/>
              <a:gd name="T15" fmla="*/ 1184473549 h 506"/>
              <a:gd name="T16" fmla="*/ 458668510 w 886"/>
              <a:gd name="T17" fmla="*/ 1123989813 h 506"/>
              <a:gd name="T18" fmla="*/ 509071621 w 886"/>
              <a:gd name="T19" fmla="*/ 1194554171 h 506"/>
              <a:gd name="T20" fmla="*/ 569555354 w 886"/>
              <a:gd name="T21" fmla="*/ 1154231681 h 506"/>
              <a:gd name="T22" fmla="*/ 617437516 w 886"/>
              <a:gd name="T23" fmla="*/ 1154231681 h 506"/>
              <a:gd name="T24" fmla="*/ 667842214 w 886"/>
              <a:gd name="T25" fmla="*/ 1275199152 h 506"/>
              <a:gd name="T26" fmla="*/ 718245326 w 886"/>
              <a:gd name="T27" fmla="*/ 1234876661 h 506"/>
              <a:gd name="T28" fmla="*/ 778729059 w 886"/>
              <a:gd name="T29" fmla="*/ 1154231681 h 506"/>
              <a:gd name="T30" fmla="*/ 826611221 w 886"/>
              <a:gd name="T31" fmla="*/ 1164312303 h 506"/>
              <a:gd name="T32" fmla="*/ 877014530 w 886"/>
              <a:gd name="T33" fmla="*/ 1164312303 h 506"/>
              <a:gd name="T34" fmla="*/ 927417641 w 886"/>
              <a:gd name="T35" fmla="*/ 985382047 h 506"/>
              <a:gd name="T36" fmla="*/ 987901375 w 886"/>
              <a:gd name="T37" fmla="*/ 713205039 h 506"/>
              <a:gd name="T38" fmla="*/ 1035785124 w 886"/>
              <a:gd name="T39" fmla="*/ 874495198 h 506"/>
              <a:gd name="T40" fmla="*/ 1086188235 w 886"/>
              <a:gd name="T41" fmla="*/ 1015623914 h 506"/>
              <a:gd name="T42" fmla="*/ 1146670381 w 886"/>
              <a:gd name="T43" fmla="*/ 572076323 h 506"/>
              <a:gd name="T44" fmla="*/ 1197073492 w 886"/>
              <a:gd name="T45" fmla="*/ 672882549 h 506"/>
              <a:gd name="T46" fmla="*/ 1247476603 w 886"/>
              <a:gd name="T47" fmla="*/ 965220802 h 506"/>
              <a:gd name="T48" fmla="*/ 1295360352 w 886"/>
              <a:gd name="T49" fmla="*/ 753527529 h 506"/>
              <a:gd name="T50" fmla="*/ 1355844086 w 886"/>
              <a:gd name="T51" fmla="*/ 1015623914 h 506"/>
              <a:gd name="T52" fmla="*/ 1406247197 w 886"/>
              <a:gd name="T53" fmla="*/ 1073586700 h 506"/>
              <a:gd name="T54" fmla="*/ 1456650308 w 886"/>
              <a:gd name="T55" fmla="*/ 874495198 h 506"/>
              <a:gd name="T56" fmla="*/ 1504534057 w 886"/>
              <a:gd name="T57" fmla="*/ 1214715416 h 506"/>
              <a:gd name="T58" fmla="*/ 1565017791 w 886"/>
              <a:gd name="T59" fmla="*/ 1154231681 h 506"/>
              <a:gd name="T60" fmla="*/ 1615420902 w 886"/>
              <a:gd name="T61" fmla="*/ 1214715416 h 506"/>
              <a:gd name="T62" fmla="*/ 1665824410 w 886"/>
              <a:gd name="T63" fmla="*/ 1144151058 h 506"/>
              <a:gd name="T64" fmla="*/ 1723787194 w 886"/>
              <a:gd name="T65" fmla="*/ 1194554171 h 506"/>
              <a:gd name="T66" fmla="*/ 1774190305 w 886"/>
              <a:gd name="T67" fmla="*/ 1204634794 h 506"/>
              <a:gd name="T68" fmla="*/ 1824593416 w 886"/>
              <a:gd name="T69" fmla="*/ 1174392926 h 506"/>
              <a:gd name="T70" fmla="*/ 1874996527 w 886"/>
              <a:gd name="T71" fmla="*/ 1083667323 h 506"/>
              <a:gd name="T72" fmla="*/ 1932960899 w 886"/>
              <a:gd name="T73" fmla="*/ 1184473549 h 506"/>
              <a:gd name="T74" fmla="*/ 1983364010 w 886"/>
              <a:gd name="T75" fmla="*/ 1174392926 h 506"/>
              <a:gd name="T76" fmla="*/ 2033767121 w 886"/>
              <a:gd name="T77" fmla="*/ 1113909191 h 506"/>
              <a:gd name="T78" fmla="*/ 2084170232 w 886"/>
              <a:gd name="T79" fmla="*/ 1184473549 h 506"/>
              <a:gd name="T80" fmla="*/ 2142133016 w 886"/>
              <a:gd name="T81" fmla="*/ 1113909191 h 506"/>
              <a:gd name="T82" fmla="*/ 2147483647 w 886"/>
              <a:gd name="T83" fmla="*/ 1164312303 h 5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506"/>
              <a:gd name="T128" fmla="*/ 886 w 886"/>
              <a:gd name="T129" fmla="*/ 506 h 5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506">
                <a:moveTo>
                  <a:pt x="0" y="0"/>
                </a:moveTo>
                <a:lnTo>
                  <a:pt x="8" y="251"/>
                </a:lnTo>
                <a:lnTo>
                  <a:pt x="16" y="351"/>
                </a:lnTo>
                <a:lnTo>
                  <a:pt x="24" y="422"/>
                </a:lnTo>
                <a:lnTo>
                  <a:pt x="28" y="446"/>
                </a:lnTo>
                <a:lnTo>
                  <a:pt x="36" y="442"/>
                </a:lnTo>
                <a:lnTo>
                  <a:pt x="44" y="438"/>
                </a:lnTo>
                <a:lnTo>
                  <a:pt x="52" y="450"/>
                </a:lnTo>
                <a:lnTo>
                  <a:pt x="56" y="466"/>
                </a:lnTo>
                <a:lnTo>
                  <a:pt x="64" y="474"/>
                </a:lnTo>
                <a:lnTo>
                  <a:pt x="71" y="446"/>
                </a:lnTo>
                <a:lnTo>
                  <a:pt x="79" y="363"/>
                </a:lnTo>
                <a:lnTo>
                  <a:pt x="83" y="271"/>
                </a:lnTo>
                <a:lnTo>
                  <a:pt x="91" y="211"/>
                </a:lnTo>
                <a:lnTo>
                  <a:pt x="99" y="247"/>
                </a:lnTo>
                <a:lnTo>
                  <a:pt x="107" y="335"/>
                </a:lnTo>
                <a:lnTo>
                  <a:pt x="111" y="395"/>
                </a:lnTo>
                <a:lnTo>
                  <a:pt x="119" y="438"/>
                </a:lnTo>
                <a:lnTo>
                  <a:pt x="127" y="466"/>
                </a:lnTo>
                <a:lnTo>
                  <a:pt x="135" y="470"/>
                </a:lnTo>
                <a:lnTo>
                  <a:pt x="139" y="454"/>
                </a:lnTo>
                <a:lnTo>
                  <a:pt x="147" y="442"/>
                </a:lnTo>
                <a:lnTo>
                  <a:pt x="154" y="454"/>
                </a:lnTo>
                <a:lnTo>
                  <a:pt x="162" y="470"/>
                </a:lnTo>
                <a:lnTo>
                  <a:pt x="166" y="466"/>
                </a:lnTo>
                <a:lnTo>
                  <a:pt x="174" y="450"/>
                </a:lnTo>
                <a:lnTo>
                  <a:pt x="182" y="446"/>
                </a:lnTo>
                <a:lnTo>
                  <a:pt x="190" y="466"/>
                </a:lnTo>
                <a:lnTo>
                  <a:pt x="194" y="478"/>
                </a:lnTo>
                <a:lnTo>
                  <a:pt x="202" y="474"/>
                </a:lnTo>
                <a:lnTo>
                  <a:pt x="210" y="474"/>
                </a:lnTo>
                <a:lnTo>
                  <a:pt x="218" y="474"/>
                </a:lnTo>
                <a:lnTo>
                  <a:pt x="226" y="458"/>
                </a:lnTo>
                <a:lnTo>
                  <a:pt x="230" y="450"/>
                </a:lnTo>
                <a:lnTo>
                  <a:pt x="238" y="454"/>
                </a:lnTo>
                <a:lnTo>
                  <a:pt x="245" y="458"/>
                </a:lnTo>
                <a:lnTo>
                  <a:pt x="253" y="466"/>
                </a:lnTo>
                <a:lnTo>
                  <a:pt x="257" y="486"/>
                </a:lnTo>
                <a:lnTo>
                  <a:pt x="265" y="506"/>
                </a:lnTo>
                <a:lnTo>
                  <a:pt x="273" y="506"/>
                </a:lnTo>
                <a:lnTo>
                  <a:pt x="281" y="498"/>
                </a:lnTo>
                <a:lnTo>
                  <a:pt x="285" y="490"/>
                </a:lnTo>
                <a:lnTo>
                  <a:pt x="293" y="474"/>
                </a:lnTo>
                <a:lnTo>
                  <a:pt x="301" y="466"/>
                </a:lnTo>
                <a:lnTo>
                  <a:pt x="309" y="458"/>
                </a:lnTo>
                <a:lnTo>
                  <a:pt x="313" y="458"/>
                </a:lnTo>
                <a:lnTo>
                  <a:pt x="321" y="462"/>
                </a:lnTo>
                <a:lnTo>
                  <a:pt x="328" y="462"/>
                </a:lnTo>
                <a:lnTo>
                  <a:pt x="336" y="450"/>
                </a:lnTo>
                <a:lnTo>
                  <a:pt x="340" y="458"/>
                </a:lnTo>
                <a:lnTo>
                  <a:pt x="348" y="462"/>
                </a:lnTo>
                <a:lnTo>
                  <a:pt x="356" y="446"/>
                </a:lnTo>
                <a:lnTo>
                  <a:pt x="364" y="418"/>
                </a:lnTo>
                <a:lnTo>
                  <a:pt x="368" y="391"/>
                </a:lnTo>
                <a:lnTo>
                  <a:pt x="376" y="355"/>
                </a:lnTo>
                <a:lnTo>
                  <a:pt x="384" y="311"/>
                </a:lnTo>
                <a:lnTo>
                  <a:pt x="392" y="283"/>
                </a:lnTo>
                <a:lnTo>
                  <a:pt x="396" y="291"/>
                </a:lnTo>
                <a:lnTo>
                  <a:pt x="404" y="323"/>
                </a:lnTo>
                <a:lnTo>
                  <a:pt x="411" y="347"/>
                </a:lnTo>
                <a:lnTo>
                  <a:pt x="419" y="371"/>
                </a:lnTo>
                <a:lnTo>
                  <a:pt x="423" y="399"/>
                </a:lnTo>
                <a:lnTo>
                  <a:pt x="431" y="403"/>
                </a:lnTo>
                <a:lnTo>
                  <a:pt x="439" y="379"/>
                </a:lnTo>
                <a:lnTo>
                  <a:pt x="447" y="327"/>
                </a:lnTo>
                <a:lnTo>
                  <a:pt x="455" y="227"/>
                </a:lnTo>
                <a:lnTo>
                  <a:pt x="459" y="123"/>
                </a:lnTo>
                <a:lnTo>
                  <a:pt x="467" y="131"/>
                </a:lnTo>
                <a:lnTo>
                  <a:pt x="475" y="267"/>
                </a:lnTo>
                <a:lnTo>
                  <a:pt x="483" y="367"/>
                </a:lnTo>
                <a:lnTo>
                  <a:pt x="487" y="391"/>
                </a:lnTo>
                <a:lnTo>
                  <a:pt x="495" y="383"/>
                </a:lnTo>
                <a:lnTo>
                  <a:pt x="502" y="383"/>
                </a:lnTo>
                <a:lnTo>
                  <a:pt x="510" y="363"/>
                </a:lnTo>
                <a:lnTo>
                  <a:pt x="514" y="299"/>
                </a:lnTo>
                <a:lnTo>
                  <a:pt x="522" y="307"/>
                </a:lnTo>
                <a:lnTo>
                  <a:pt x="530" y="379"/>
                </a:lnTo>
                <a:lnTo>
                  <a:pt x="538" y="403"/>
                </a:lnTo>
                <a:lnTo>
                  <a:pt x="542" y="395"/>
                </a:lnTo>
                <a:lnTo>
                  <a:pt x="550" y="410"/>
                </a:lnTo>
                <a:lnTo>
                  <a:pt x="558" y="426"/>
                </a:lnTo>
                <a:lnTo>
                  <a:pt x="566" y="430"/>
                </a:lnTo>
                <a:lnTo>
                  <a:pt x="570" y="391"/>
                </a:lnTo>
                <a:lnTo>
                  <a:pt x="578" y="347"/>
                </a:lnTo>
                <a:lnTo>
                  <a:pt x="585" y="403"/>
                </a:lnTo>
                <a:lnTo>
                  <a:pt x="593" y="470"/>
                </a:lnTo>
                <a:lnTo>
                  <a:pt x="597" y="482"/>
                </a:lnTo>
                <a:lnTo>
                  <a:pt x="605" y="470"/>
                </a:lnTo>
                <a:lnTo>
                  <a:pt x="613" y="458"/>
                </a:lnTo>
                <a:lnTo>
                  <a:pt x="621" y="458"/>
                </a:lnTo>
                <a:lnTo>
                  <a:pt x="625" y="454"/>
                </a:lnTo>
                <a:lnTo>
                  <a:pt x="633" y="466"/>
                </a:lnTo>
                <a:lnTo>
                  <a:pt x="641" y="482"/>
                </a:lnTo>
                <a:lnTo>
                  <a:pt x="649" y="430"/>
                </a:lnTo>
                <a:lnTo>
                  <a:pt x="653" y="406"/>
                </a:lnTo>
                <a:lnTo>
                  <a:pt x="661" y="454"/>
                </a:lnTo>
                <a:lnTo>
                  <a:pt x="668" y="486"/>
                </a:lnTo>
                <a:lnTo>
                  <a:pt x="676" y="478"/>
                </a:lnTo>
                <a:lnTo>
                  <a:pt x="684" y="474"/>
                </a:lnTo>
                <a:lnTo>
                  <a:pt x="688" y="470"/>
                </a:lnTo>
                <a:lnTo>
                  <a:pt x="696" y="470"/>
                </a:lnTo>
                <a:lnTo>
                  <a:pt x="704" y="478"/>
                </a:lnTo>
                <a:lnTo>
                  <a:pt x="712" y="478"/>
                </a:lnTo>
                <a:lnTo>
                  <a:pt x="716" y="462"/>
                </a:lnTo>
                <a:lnTo>
                  <a:pt x="724" y="466"/>
                </a:lnTo>
                <a:lnTo>
                  <a:pt x="732" y="474"/>
                </a:lnTo>
                <a:lnTo>
                  <a:pt x="740" y="426"/>
                </a:lnTo>
                <a:lnTo>
                  <a:pt x="744" y="430"/>
                </a:lnTo>
                <a:lnTo>
                  <a:pt x="752" y="482"/>
                </a:lnTo>
                <a:lnTo>
                  <a:pt x="759" y="490"/>
                </a:lnTo>
                <a:lnTo>
                  <a:pt x="767" y="470"/>
                </a:lnTo>
                <a:lnTo>
                  <a:pt x="771" y="458"/>
                </a:lnTo>
                <a:lnTo>
                  <a:pt x="779" y="462"/>
                </a:lnTo>
                <a:lnTo>
                  <a:pt x="787" y="466"/>
                </a:lnTo>
                <a:lnTo>
                  <a:pt x="795" y="458"/>
                </a:lnTo>
                <a:lnTo>
                  <a:pt x="799" y="446"/>
                </a:lnTo>
                <a:lnTo>
                  <a:pt x="807" y="442"/>
                </a:lnTo>
                <a:lnTo>
                  <a:pt x="815" y="446"/>
                </a:lnTo>
                <a:lnTo>
                  <a:pt x="823" y="462"/>
                </a:lnTo>
                <a:lnTo>
                  <a:pt x="827" y="470"/>
                </a:lnTo>
                <a:lnTo>
                  <a:pt x="835" y="466"/>
                </a:lnTo>
                <a:lnTo>
                  <a:pt x="842" y="446"/>
                </a:lnTo>
                <a:lnTo>
                  <a:pt x="850" y="442"/>
                </a:lnTo>
                <a:lnTo>
                  <a:pt x="854" y="466"/>
                </a:lnTo>
                <a:lnTo>
                  <a:pt x="862" y="478"/>
                </a:lnTo>
                <a:lnTo>
                  <a:pt x="870" y="462"/>
                </a:lnTo>
                <a:lnTo>
                  <a:pt x="878" y="446"/>
                </a:lnTo>
                <a:lnTo>
                  <a:pt x="886" y="458"/>
                </a:lnTo>
              </a:path>
            </a:pathLst>
          </a:custGeom>
          <a:noFill/>
          <a:ln w="0">
            <a:solidFill>
              <a:srgbClr val="FF5555"/>
            </a:solidFill>
            <a:prstDash val="solid"/>
            <a:round/>
            <a:headEnd/>
            <a:tailEnd/>
          </a:ln>
        </p:spPr>
        <p:txBody>
          <a:bodyPr/>
          <a:lstStyle/>
          <a:p>
            <a:endParaRPr lang="en-US"/>
          </a:p>
        </p:txBody>
      </p:sp>
      <p:sp>
        <p:nvSpPr>
          <p:cNvPr id="241723" name="Freeform 128"/>
          <p:cNvSpPr>
            <a:spLocks/>
          </p:cNvSpPr>
          <p:nvPr/>
        </p:nvSpPr>
        <p:spPr bwMode="auto">
          <a:xfrm>
            <a:off x="4986338" y="1747838"/>
            <a:ext cx="1406525" cy="246062"/>
          </a:xfrm>
          <a:custGeom>
            <a:avLst/>
            <a:gdLst>
              <a:gd name="T0" fmla="*/ 40322501 w 886"/>
              <a:gd name="T1" fmla="*/ 229332968 h 155"/>
              <a:gd name="T2" fmla="*/ 90725625 w 886"/>
              <a:gd name="T3" fmla="*/ 239413568 h 155"/>
              <a:gd name="T4" fmla="*/ 141128761 w 886"/>
              <a:gd name="T5" fmla="*/ 229332968 h 155"/>
              <a:gd name="T6" fmla="*/ 199093132 w 886"/>
              <a:gd name="T7" fmla="*/ 148688114 h 155"/>
              <a:gd name="T8" fmla="*/ 249496293 w 886"/>
              <a:gd name="T9" fmla="*/ 98285086 h 155"/>
              <a:gd name="T10" fmla="*/ 299897817 w 886"/>
              <a:gd name="T11" fmla="*/ 229332968 h 155"/>
              <a:gd name="T12" fmla="*/ 350302515 w 886"/>
              <a:gd name="T13" fmla="*/ 239413568 h 155"/>
              <a:gd name="T14" fmla="*/ 408265299 w 886"/>
              <a:gd name="T15" fmla="*/ 239413568 h 155"/>
              <a:gd name="T16" fmla="*/ 458668510 w 886"/>
              <a:gd name="T17" fmla="*/ 239413568 h 155"/>
              <a:gd name="T18" fmla="*/ 509071621 w 886"/>
              <a:gd name="T19" fmla="*/ 229332968 h 155"/>
              <a:gd name="T20" fmla="*/ 569555354 w 886"/>
              <a:gd name="T21" fmla="*/ 229332968 h 155"/>
              <a:gd name="T22" fmla="*/ 617437516 w 886"/>
              <a:gd name="T23" fmla="*/ 259574770 h 155"/>
              <a:gd name="T24" fmla="*/ 667842214 w 886"/>
              <a:gd name="T25" fmla="*/ 279735971 h 155"/>
              <a:gd name="T26" fmla="*/ 718245326 w 886"/>
              <a:gd name="T27" fmla="*/ 239413568 h 155"/>
              <a:gd name="T28" fmla="*/ 778729059 w 886"/>
              <a:gd name="T29" fmla="*/ 178929916 h 155"/>
              <a:gd name="T30" fmla="*/ 826611221 w 886"/>
              <a:gd name="T31" fmla="*/ 219252367 h 155"/>
              <a:gd name="T32" fmla="*/ 877014530 w 886"/>
              <a:gd name="T33" fmla="*/ 320058373 h 155"/>
              <a:gd name="T34" fmla="*/ 927417641 w 886"/>
              <a:gd name="T35" fmla="*/ 390622577 h 155"/>
              <a:gd name="T36" fmla="*/ 987901375 w 886"/>
              <a:gd name="T37" fmla="*/ 360380775 h 155"/>
              <a:gd name="T38" fmla="*/ 1035785124 w 886"/>
              <a:gd name="T39" fmla="*/ 279735971 h 155"/>
              <a:gd name="T40" fmla="*/ 1086188235 w 886"/>
              <a:gd name="T41" fmla="*/ 239413568 h 155"/>
              <a:gd name="T42" fmla="*/ 1146670381 w 886"/>
              <a:gd name="T43" fmla="*/ 299897172 h 155"/>
              <a:gd name="T44" fmla="*/ 1197073492 w 886"/>
              <a:gd name="T45" fmla="*/ 299897172 h 155"/>
              <a:gd name="T46" fmla="*/ 1247476603 w 886"/>
              <a:gd name="T47" fmla="*/ 10080604 h 155"/>
              <a:gd name="T48" fmla="*/ 1295360352 w 886"/>
              <a:gd name="T49" fmla="*/ 60483628 h 155"/>
              <a:gd name="T50" fmla="*/ 1355844086 w 886"/>
              <a:gd name="T51" fmla="*/ 178929916 h 155"/>
              <a:gd name="T52" fmla="*/ 1406247197 w 886"/>
              <a:gd name="T53" fmla="*/ 118446312 h 155"/>
              <a:gd name="T54" fmla="*/ 1456650308 w 886"/>
              <a:gd name="T55" fmla="*/ 128526913 h 155"/>
              <a:gd name="T56" fmla="*/ 1504534057 w 886"/>
              <a:gd name="T57" fmla="*/ 249494169 h 155"/>
              <a:gd name="T58" fmla="*/ 1565017791 w 886"/>
              <a:gd name="T59" fmla="*/ 229332968 h 155"/>
              <a:gd name="T60" fmla="*/ 1615420902 w 886"/>
              <a:gd name="T61" fmla="*/ 229332968 h 155"/>
              <a:gd name="T62" fmla="*/ 1665824410 w 886"/>
              <a:gd name="T63" fmla="*/ 158768714 h 155"/>
              <a:gd name="T64" fmla="*/ 1723787194 w 886"/>
              <a:gd name="T65" fmla="*/ 239413568 h 155"/>
              <a:gd name="T66" fmla="*/ 1774190305 w 886"/>
              <a:gd name="T67" fmla="*/ 229332968 h 155"/>
              <a:gd name="T68" fmla="*/ 1824593416 w 886"/>
              <a:gd name="T69" fmla="*/ 289816571 h 155"/>
              <a:gd name="T70" fmla="*/ 1874996527 w 886"/>
              <a:gd name="T71" fmla="*/ 209171767 h 155"/>
              <a:gd name="T72" fmla="*/ 1932960899 w 886"/>
              <a:gd name="T73" fmla="*/ 259574770 h 155"/>
              <a:gd name="T74" fmla="*/ 1983364010 w 886"/>
              <a:gd name="T75" fmla="*/ 229332968 h 155"/>
              <a:gd name="T76" fmla="*/ 2033767121 w 886"/>
              <a:gd name="T77" fmla="*/ 229332968 h 155"/>
              <a:gd name="T78" fmla="*/ 2084170232 w 886"/>
              <a:gd name="T79" fmla="*/ 239413568 h 155"/>
              <a:gd name="T80" fmla="*/ 2142133016 w 886"/>
              <a:gd name="T81" fmla="*/ 229332968 h 155"/>
              <a:gd name="T82" fmla="*/ 2147483647 w 886"/>
              <a:gd name="T83" fmla="*/ 249494169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155"/>
              <a:gd name="T128" fmla="*/ 886 w 886"/>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155">
                <a:moveTo>
                  <a:pt x="0" y="95"/>
                </a:moveTo>
                <a:lnTo>
                  <a:pt x="8" y="91"/>
                </a:lnTo>
                <a:lnTo>
                  <a:pt x="16" y="91"/>
                </a:lnTo>
                <a:lnTo>
                  <a:pt x="24" y="91"/>
                </a:lnTo>
                <a:lnTo>
                  <a:pt x="28" y="91"/>
                </a:lnTo>
                <a:lnTo>
                  <a:pt x="36" y="95"/>
                </a:lnTo>
                <a:lnTo>
                  <a:pt x="44" y="91"/>
                </a:lnTo>
                <a:lnTo>
                  <a:pt x="52" y="91"/>
                </a:lnTo>
                <a:lnTo>
                  <a:pt x="56" y="91"/>
                </a:lnTo>
                <a:lnTo>
                  <a:pt x="64" y="87"/>
                </a:lnTo>
                <a:lnTo>
                  <a:pt x="71" y="75"/>
                </a:lnTo>
                <a:lnTo>
                  <a:pt x="79" y="59"/>
                </a:lnTo>
                <a:lnTo>
                  <a:pt x="83" y="47"/>
                </a:lnTo>
                <a:lnTo>
                  <a:pt x="91" y="47"/>
                </a:lnTo>
                <a:lnTo>
                  <a:pt x="99" y="39"/>
                </a:lnTo>
                <a:lnTo>
                  <a:pt x="107" y="51"/>
                </a:lnTo>
                <a:lnTo>
                  <a:pt x="111" y="83"/>
                </a:lnTo>
                <a:lnTo>
                  <a:pt x="119" y="91"/>
                </a:lnTo>
                <a:lnTo>
                  <a:pt x="127" y="95"/>
                </a:lnTo>
                <a:lnTo>
                  <a:pt x="135" y="91"/>
                </a:lnTo>
                <a:lnTo>
                  <a:pt x="139" y="95"/>
                </a:lnTo>
                <a:lnTo>
                  <a:pt x="147" y="95"/>
                </a:lnTo>
                <a:lnTo>
                  <a:pt x="154" y="95"/>
                </a:lnTo>
                <a:lnTo>
                  <a:pt x="162" y="95"/>
                </a:lnTo>
                <a:lnTo>
                  <a:pt x="166" y="95"/>
                </a:lnTo>
                <a:lnTo>
                  <a:pt x="174" y="95"/>
                </a:lnTo>
                <a:lnTo>
                  <a:pt x="182" y="95"/>
                </a:lnTo>
                <a:lnTo>
                  <a:pt x="190" y="95"/>
                </a:lnTo>
                <a:lnTo>
                  <a:pt x="194" y="91"/>
                </a:lnTo>
                <a:lnTo>
                  <a:pt x="202" y="91"/>
                </a:lnTo>
                <a:lnTo>
                  <a:pt x="210" y="91"/>
                </a:lnTo>
                <a:lnTo>
                  <a:pt x="218" y="87"/>
                </a:lnTo>
                <a:lnTo>
                  <a:pt x="226" y="91"/>
                </a:lnTo>
                <a:lnTo>
                  <a:pt x="230" y="99"/>
                </a:lnTo>
                <a:lnTo>
                  <a:pt x="238" y="107"/>
                </a:lnTo>
                <a:lnTo>
                  <a:pt x="245" y="103"/>
                </a:lnTo>
                <a:lnTo>
                  <a:pt x="253" y="99"/>
                </a:lnTo>
                <a:lnTo>
                  <a:pt x="257" y="99"/>
                </a:lnTo>
                <a:lnTo>
                  <a:pt x="265" y="111"/>
                </a:lnTo>
                <a:lnTo>
                  <a:pt x="273" y="119"/>
                </a:lnTo>
                <a:lnTo>
                  <a:pt x="281" y="111"/>
                </a:lnTo>
                <a:lnTo>
                  <a:pt x="285" y="95"/>
                </a:lnTo>
                <a:lnTo>
                  <a:pt x="293" y="79"/>
                </a:lnTo>
                <a:lnTo>
                  <a:pt x="301" y="71"/>
                </a:lnTo>
                <a:lnTo>
                  <a:pt x="309" y="71"/>
                </a:lnTo>
                <a:lnTo>
                  <a:pt x="313" y="71"/>
                </a:lnTo>
                <a:lnTo>
                  <a:pt x="321" y="75"/>
                </a:lnTo>
                <a:lnTo>
                  <a:pt x="328" y="87"/>
                </a:lnTo>
                <a:lnTo>
                  <a:pt x="336" y="99"/>
                </a:lnTo>
                <a:lnTo>
                  <a:pt x="340" y="111"/>
                </a:lnTo>
                <a:lnTo>
                  <a:pt x="348" y="127"/>
                </a:lnTo>
                <a:lnTo>
                  <a:pt x="356" y="139"/>
                </a:lnTo>
                <a:lnTo>
                  <a:pt x="364" y="151"/>
                </a:lnTo>
                <a:lnTo>
                  <a:pt x="368" y="155"/>
                </a:lnTo>
                <a:lnTo>
                  <a:pt x="376" y="155"/>
                </a:lnTo>
                <a:lnTo>
                  <a:pt x="384" y="151"/>
                </a:lnTo>
                <a:lnTo>
                  <a:pt x="392" y="143"/>
                </a:lnTo>
                <a:lnTo>
                  <a:pt x="396" y="131"/>
                </a:lnTo>
                <a:lnTo>
                  <a:pt x="404" y="119"/>
                </a:lnTo>
                <a:lnTo>
                  <a:pt x="411" y="111"/>
                </a:lnTo>
                <a:lnTo>
                  <a:pt x="419" y="103"/>
                </a:lnTo>
                <a:lnTo>
                  <a:pt x="423" y="99"/>
                </a:lnTo>
                <a:lnTo>
                  <a:pt x="431" y="95"/>
                </a:lnTo>
                <a:lnTo>
                  <a:pt x="439" y="99"/>
                </a:lnTo>
                <a:lnTo>
                  <a:pt x="447" y="107"/>
                </a:lnTo>
                <a:lnTo>
                  <a:pt x="455" y="119"/>
                </a:lnTo>
                <a:lnTo>
                  <a:pt x="459" y="127"/>
                </a:lnTo>
                <a:lnTo>
                  <a:pt x="467" y="131"/>
                </a:lnTo>
                <a:lnTo>
                  <a:pt x="475" y="119"/>
                </a:lnTo>
                <a:lnTo>
                  <a:pt x="483" y="47"/>
                </a:lnTo>
                <a:lnTo>
                  <a:pt x="487" y="28"/>
                </a:lnTo>
                <a:lnTo>
                  <a:pt x="495" y="4"/>
                </a:lnTo>
                <a:lnTo>
                  <a:pt x="502" y="0"/>
                </a:lnTo>
                <a:lnTo>
                  <a:pt x="510" y="8"/>
                </a:lnTo>
                <a:lnTo>
                  <a:pt x="514" y="24"/>
                </a:lnTo>
                <a:lnTo>
                  <a:pt x="522" y="36"/>
                </a:lnTo>
                <a:lnTo>
                  <a:pt x="530" y="36"/>
                </a:lnTo>
                <a:lnTo>
                  <a:pt x="538" y="71"/>
                </a:lnTo>
                <a:lnTo>
                  <a:pt x="542" y="51"/>
                </a:lnTo>
                <a:lnTo>
                  <a:pt x="550" y="47"/>
                </a:lnTo>
                <a:lnTo>
                  <a:pt x="558" y="47"/>
                </a:lnTo>
                <a:lnTo>
                  <a:pt x="566" y="67"/>
                </a:lnTo>
                <a:lnTo>
                  <a:pt x="570" y="59"/>
                </a:lnTo>
                <a:lnTo>
                  <a:pt x="578" y="51"/>
                </a:lnTo>
                <a:lnTo>
                  <a:pt x="585" y="55"/>
                </a:lnTo>
                <a:lnTo>
                  <a:pt x="593" y="87"/>
                </a:lnTo>
                <a:lnTo>
                  <a:pt x="597" y="99"/>
                </a:lnTo>
                <a:lnTo>
                  <a:pt x="605" y="87"/>
                </a:lnTo>
                <a:lnTo>
                  <a:pt x="613" y="83"/>
                </a:lnTo>
                <a:lnTo>
                  <a:pt x="621" y="91"/>
                </a:lnTo>
                <a:lnTo>
                  <a:pt x="625" y="95"/>
                </a:lnTo>
                <a:lnTo>
                  <a:pt x="633" y="103"/>
                </a:lnTo>
                <a:lnTo>
                  <a:pt x="641" y="91"/>
                </a:lnTo>
                <a:lnTo>
                  <a:pt x="649" y="63"/>
                </a:lnTo>
                <a:lnTo>
                  <a:pt x="653" y="67"/>
                </a:lnTo>
                <a:lnTo>
                  <a:pt x="661" y="63"/>
                </a:lnTo>
                <a:lnTo>
                  <a:pt x="668" y="107"/>
                </a:lnTo>
                <a:lnTo>
                  <a:pt x="676" y="103"/>
                </a:lnTo>
                <a:lnTo>
                  <a:pt x="684" y="95"/>
                </a:lnTo>
                <a:lnTo>
                  <a:pt x="688" y="87"/>
                </a:lnTo>
                <a:lnTo>
                  <a:pt x="696" y="91"/>
                </a:lnTo>
                <a:lnTo>
                  <a:pt x="704" y="91"/>
                </a:lnTo>
                <a:lnTo>
                  <a:pt x="712" y="91"/>
                </a:lnTo>
                <a:lnTo>
                  <a:pt x="716" y="99"/>
                </a:lnTo>
                <a:lnTo>
                  <a:pt x="724" y="115"/>
                </a:lnTo>
                <a:lnTo>
                  <a:pt x="732" y="103"/>
                </a:lnTo>
                <a:lnTo>
                  <a:pt x="740" y="87"/>
                </a:lnTo>
                <a:lnTo>
                  <a:pt x="744" y="83"/>
                </a:lnTo>
                <a:lnTo>
                  <a:pt x="752" y="71"/>
                </a:lnTo>
                <a:lnTo>
                  <a:pt x="759" y="95"/>
                </a:lnTo>
                <a:lnTo>
                  <a:pt x="767" y="103"/>
                </a:lnTo>
                <a:lnTo>
                  <a:pt x="771" y="95"/>
                </a:lnTo>
                <a:lnTo>
                  <a:pt x="779" y="95"/>
                </a:lnTo>
                <a:lnTo>
                  <a:pt x="787" y="91"/>
                </a:lnTo>
                <a:lnTo>
                  <a:pt x="795" y="91"/>
                </a:lnTo>
                <a:lnTo>
                  <a:pt x="799" y="95"/>
                </a:lnTo>
                <a:lnTo>
                  <a:pt x="807" y="91"/>
                </a:lnTo>
                <a:lnTo>
                  <a:pt x="815" y="91"/>
                </a:lnTo>
                <a:lnTo>
                  <a:pt x="823" y="91"/>
                </a:lnTo>
                <a:lnTo>
                  <a:pt x="827" y="95"/>
                </a:lnTo>
                <a:lnTo>
                  <a:pt x="835" y="111"/>
                </a:lnTo>
                <a:lnTo>
                  <a:pt x="842" y="107"/>
                </a:lnTo>
                <a:lnTo>
                  <a:pt x="850" y="91"/>
                </a:lnTo>
                <a:lnTo>
                  <a:pt x="854" y="83"/>
                </a:lnTo>
                <a:lnTo>
                  <a:pt x="862" y="91"/>
                </a:lnTo>
                <a:lnTo>
                  <a:pt x="870" y="99"/>
                </a:lnTo>
                <a:lnTo>
                  <a:pt x="878" y="91"/>
                </a:lnTo>
                <a:lnTo>
                  <a:pt x="886" y="95"/>
                </a:lnTo>
              </a:path>
            </a:pathLst>
          </a:custGeom>
          <a:noFill/>
          <a:ln w="0">
            <a:solidFill>
              <a:srgbClr val="FFAAAA"/>
            </a:solidFill>
            <a:prstDash val="solid"/>
            <a:round/>
            <a:headEnd/>
            <a:tailEnd/>
          </a:ln>
        </p:spPr>
        <p:txBody>
          <a:bodyPr/>
          <a:lstStyle/>
          <a:p>
            <a:endParaRPr lang="en-US"/>
          </a:p>
        </p:txBody>
      </p:sp>
      <p:sp>
        <p:nvSpPr>
          <p:cNvPr id="241724" name="Rectangle 130"/>
          <p:cNvSpPr>
            <a:spLocks noChangeArrowheads="1"/>
          </p:cNvSpPr>
          <p:nvPr/>
        </p:nvSpPr>
        <p:spPr bwMode="auto">
          <a:xfrm>
            <a:off x="4979988" y="2962275"/>
            <a:ext cx="1412875" cy="1265238"/>
          </a:xfrm>
          <a:prstGeom prst="rect">
            <a:avLst/>
          </a:prstGeom>
          <a:noFill/>
          <a:ln w="0">
            <a:solidFill>
              <a:srgbClr val="FFFFFF"/>
            </a:solidFill>
            <a:miter lim="800000"/>
            <a:headEnd/>
            <a:tailEnd/>
          </a:ln>
        </p:spPr>
        <p:txBody>
          <a:bodyPr/>
          <a:lstStyle/>
          <a:p>
            <a:endParaRPr lang="en-GB"/>
          </a:p>
        </p:txBody>
      </p:sp>
      <p:sp>
        <p:nvSpPr>
          <p:cNvPr id="241725" name="Line 131"/>
          <p:cNvSpPr>
            <a:spLocks noChangeShapeType="1"/>
          </p:cNvSpPr>
          <p:nvPr/>
        </p:nvSpPr>
        <p:spPr bwMode="auto">
          <a:xfrm>
            <a:off x="4979988" y="2962275"/>
            <a:ext cx="1412875" cy="0"/>
          </a:xfrm>
          <a:prstGeom prst="line">
            <a:avLst/>
          </a:prstGeom>
          <a:noFill/>
          <a:ln w="0">
            <a:solidFill>
              <a:srgbClr val="000000"/>
            </a:solidFill>
            <a:round/>
            <a:headEnd/>
            <a:tailEnd/>
          </a:ln>
        </p:spPr>
        <p:txBody>
          <a:bodyPr/>
          <a:lstStyle/>
          <a:p>
            <a:endParaRPr lang="en-US"/>
          </a:p>
        </p:txBody>
      </p:sp>
      <p:sp>
        <p:nvSpPr>
          <p:cNvPr id="241726" name="Freeform 132"/>
          <p:cNvSpPr>
            <a:spLocks/>
          </p:cNvSpPr>
          <p:nvPr/>
        </p:nvSpPr>
        <p:spPr bwMode="auto">
          <a:xfrm>
            <a:off x="4979988" y="2962275"/>
            <a:ext cx="1412875" cy="1265238"/>
          </a:xfrm>
          <a:custGeom>
            <a:avLst/>
            <a:gdLst>
              <a:gd name="T0" fmla="*/ 0 w 225"/>
              <a:gd name="T1" fmla="*/ 2147483647 h 200"/>
              <a:gd name="T2" fmla="*/ 2147483647 w 225"/>
              <a:gd name="T3" fmla="*/ 2147483647 h 200"/>
              <a:gd name="T4" fmla="*/ 2147483647 w 225"/>
              <a:gd name="T5" fmla="*/ 0 h 200"/>
              <a:gd name="T6" fmla="*/ 0 60000 65536"/>
              <a:gd name="T7" fmla="*/ 0 60000 65536"/>
              <a:gd name="T8" fmla="*/ 0 60000 65536"/>
              <a:gd name="T9" fmla="*/ 0 w 225"/>
              <a:gd name="T10" fmla="*/ 0 h 200"/>
              <a:gd name="T11" fmla="*/ 225 w 225"/>
              <a:gd name="T12" fmla="*/ 200 h 200"/>
            </a:gdLst>
            <a:ahLst/>
            <a:cxnLst>
              <a:cxn ang="T6">
                <a:pos x="T0" y="T1"/>
              </a:cxn>
              <a:cxn ang="T7">
                <a:pos x="T2" y="T3"/>
              </a:cxn>
              <a:cxn ang="T8">
                <a:pos x="T4" y="T5"/>
              </a:cxn>
            </a:cxnLst>
            <a:rect l="T9" t="T10" r="T11" b="T12"/>
            <a:pathLst>
              <a:path w="225" h="200">
                <a:moveTo>
                  <a:pt x="0" y="200"/>
                </a:moveTo>
                <a:lnTo>
                  <a:pt x="225" y="200"/>
                </a:lnTo>
                <a:lnTo>
                  <a:pt x="225" y="0"/>
                </a:lnTo>
              </a:path>
            </a:pathLst>
          </a:custGeom>
          <a:noFill/>
          <a:ln w="0">
            <a:solidFill>
              <a:srgbClr val="000000"/>
            </a:solidFill>
            <a:prstDash val="solid"/>
            <a:round/>
            <a:headEnd/>
            <a:tailEnd/>
          </a:ln>
        </p:spPr>
        <p:txBody>
          <a:bodyPr/>
          <a:lstStyle/>
          <a:p>
            <a:endParaRPr lang="en-US"/>
          </a:p>
        </p:txBody>
      </p:sp>
      <p:sp>
        <p:nvSpPr>
          <p:cNvPr id="241727" name="Line 133"/>
          <p:cNvSpPr>
            <a:spLocks noChangeShapeType="1"/>
          </p:cNvSpPr>
          <p:nvPr/>
        </p:nvSpPr>
        <p:spPr bwMode="auto">
          <a:xfrm flipV="1">
            <a:off x="4979988" y="2962275"/>
            <a:ext cx="0" cy="1265238"/>
          </a:xfrm>
          <a:prstGeom prst="line">
            <a:avLst/>
          </a:prstGeom>
          <a:noFill/>
          <a:ln w="0">
            <a:solidFill>
              <a:srgbClr val="000000"/>
            </a:solidFill>
            <a:round/>
            <a:headEnd/>
            <a:tailEnd/>
          </a:ln>
        </p:spPr>
        <p:txBody>
          <a:bodyPr/>
          <a:lstStyle/>
          <a:p>
            <a:endParaRPr lang="en-US"/>
          </a:p>
        </p:txBody>
      </p:sp>
      <p:sp>
        <p:nvSpPr>
          <p:cNvPr id="241728" name="Line 135"/>
          <p:cNvSpPr>
            <a:spLocks noChangeShapeType="1"/>
          </p:cNvSpPr>
          <p:nvPr/>
        </p:nvSpPr>
        <p:spPr bwMode="auto">
          <a:xfrm flipV="1">
            <a:off x="4979988" y="2962275"/>
            <a:ext cx="0" cy="1265238"/>
          </a:xfrm>
          <a:prstGeom prst="line">
            <a:avLst/>
          </a:prstGeom>
          <a:noFill/>
          <a:ln w="0">
            <a:solidFill>
              <a:srgbClr val="000000"/>
            </a:solidFill>
            <a:round/>
            <a:headEnd/>
            <a:tailEnd/>
          </a:ln>
        </p:spPr>
        <p:txBody>
          <a:bodyPr/>
          <a:lstStyle/>
          <a:p>
            <a:endParaRPr lang="en-US"/>
          </a:p>
        </p:txBody>
      </p:sp>
      <p:sp>
        <p:nvSpPr>
          <p:cNvPr id="241729" name="Line 137"/>
          <p:cNvSpPr>
            <a:spLocks noChangeShapeType="1"/>
          </p:cNvSpPr>
          <p:nvPr/>
        </p:nvSpPr>
        <p:spPr bwMode="auto">
          <a:xfrm>
            <a:off x="4979988" y="2962275"/>
            <a:ext cx="0" cy="12700"/>
          </a:xfrm>
          <a:prstGeom prst="line">
            <a:avLst/>
          </a:prstGeom>
          <a:noFill/>
          <a:ln w="0">
            <a:solidFill>
              <a:srgbClr val="000000"/>
            </a:solidFill>
            <a:round/>
            <a:headEnd/>
            <a:tailEnd/>
          </a:ln>
        </p:spPr>
        <p:txBody>
          <a:bodyPr/>
          <a:lstStyle/>
          <a:p>
            <a:endParaRPr lang="en-US"/>
          </a:p>
        </p:txBody>
      </p:sp>
      <p:sp>
        <p:nvSpPr>
          <p:cNvPr id="241730" name="Line 140"/>
          <p:cNvSpPr>
            <a:spLocks noChangeShapeType="1"/>
          </p:cNvSpPr>
          <p:nvPr/>
        </p:nvSpPr>
        <p:spPr bwMode="auto">
          <a:xfrm>
            <a:off x="5332413" y="2962275"/>
            <a:ext cx="0" cy="12700"/>
          </a:xfrm>
          <a:prstGeom prst="line">
            <a:avLst/>
          </a:prstGeom>
          <a:noFill/>
          <a:ln w="0">
            <a:solidFill>
              <a:srgbClr val="000000"/>
            </a:solidFill>
            <a:round/>
            <a:headEnd/>
            <a:tailEnd/>
          </a:ln>
        </p:spPr>
        <p:txBody>
          <a:bodyPr/>
          <a:lstStyle/>
          <a:p>
            <a:endParaRPr lang="en-US"/>
          </a:p>
        </p:txBody>
      </p:sp>
      <p:sp>
        <p:nvSpPr>
          <p:cNvPr id="241731" name="Line 143"/>
          <p:cNvSpPr>
            <a:spLocks noChangeShapeType="1"/>
          </p:cNvSpPr>
          <p:nvPr/>
        </p:nvSpPr>
        <p:spPr bwMode="auto">
          <a:xfrm>
            <a:off x="5683250" y="2962275"/>
            <a:ext cx="0" cy="12700"/>
          </a:xfrm>
          <a:prstGeom prst="line">
            <a:avLst/>
          </a:prstGeom>
          <a:noFill/>
          <a:ln w="0">
            <a:solidFill>
              <a:srgbClr val="000000"/>
            </a:solidFill>
            <a:round/>
            <a:headEnd/>
            <a:tailEnd/>
          </a:ln>
        </p:spPr>
        <p:txBody>
          <a:bodyPr/>
          <a:lstStyle/>
          <a:p>
            <a:endParaRPr lang="en-US"/>
          </a:p>
        </p:txBody>
      </p:sp>
      <p:sp>
        <p:nvSpPr>
          <p:cNvPr id="241732" name="Line 146"/>
          <p:cNvSpPr>
            <a:spLocks noChangeShapeType="1"/>
          </p:cNvSpPr>
          <p:nvPr/>
        </p:nvSpPr>
        <p:spPr bwMode="auto">
          <a:xfrm>
            <a:off x="6035675" y="2962275"/>
            <a:ext cx="0" cy="12700"/>
          </a:xfrm>
          <a:prstGeom prst="line">
            <a:avLst/>
          </a:prstGeom>
          <a:noFill/>
          <a:ln w="0">
            <a:solidFill>
              <a:srgbClr val="000000"/>
            </a:solidFill>
            <a:round/>
            <a:headEnd/>
            <a:tailEnd/>
          </a:ln>
        </p:spPr>
        <p:txBody>
          <a:bodyPr/>
          <a:lstStyle/>
          <a:p>
            <a:endParaRPr lang="en-US"/>
          </a:p>
        </p:txBody>
      </p:sp>
      <p:sp>
        <p:nvSpPr>
          <p:cNvPr id="241733" name="Line 149"/>
          <p:cNvSpPr>
            <a:spLocks noChangeShapeType="1"/>
          </p:cNvSpPr>
          <p:nvPr/>
        </p:nvSpPr>
        <p:spPr bwMode="auto">
          <a:xfrm>
            <a:off x="6392863" y="2962275"/>
            <a:ext cx="0" cy="12700"/>
          </a:xfrm>
          <a:prstGeom prst="line">
            <a:avLst/>
          </a:prstGeom>
          <a:noFill/>
          <a:ln w="0">
            <a:solidFill>
              <a:srgbClr val="000000"/>
            </a:solidFill>
            <a:round/>
            <a:headEnd/>
            <a:tailEnd/>
          </a:ln>
        </p:spPr>
        <p:txBody>
          <a:bodyPr/>
          <a:lstStyle/>
          <a:p>
            <a:endParaRPr lang="en-US"/>
          </a:p>
        </p:txBody>
      </p:sp>
      <p:sp>
        <p:nvSpPr>
          <p:cNvPr id="241734" name="Rectangle 153"/>
          <p:cNvSpPr>
            <a:spLocks noChangeArrowheads="1"/>
          </p:cNvSpPr>
          <p:nvPr/>
        </p:nvSpPr>
        <p:spPr bwMode="auto">
          <a:xfrm>
            <a:off x="4854575" y="4176713"/>
            <a:ext cx="106363" cy="106362"/>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sz="2000"/>
          </a:p>
        </p:txBody>
      </p:sp>
      <p:sp>
        <p:nvSpPr>
          <p:cNvPr id="241735" name="Line 154"/>
          <p:cNvSpPr>
            <a:spLocks noChangeShapeType="1"/>
          </p:cNvSpPr>
          <p:nvPr/>
        </p:nvSpPr>
        <p:spPr bwMode="auto">
          <a:xfrm>
            <a:off x="4979988" y="4013200"/>
            <a:ext cx="12700" cy="0"/>
          </a:xfrm>
          <a:prstGeom prst="line">
            <a:avLst/>
          </a:prstGeom>
          <a:noFill/>
          <a:ln w="0">
            <a:solidFill>
              <a:srgbClr val="000000"/>
            </a:solidFill>
            <a:round/>
            <a:headEnd/>
            <a:tailEnd/>
          </a:ln>
        </p:spPr>
        <p:txBody>
          <a:bodyPr/>
          <a:lstStyle/>
          <a:p>
            <a:endParaRPr lang="en-US"/>
          </a:p>
        </p:txBody>
      </p:sp>
      <p:sp>
        <p:nvSpPr>
          <p:cNvPr id="241736" name="Line 155"/>
          <p:cNvSpPr>
            <a:spLocks noChangeShapeType="1"/>
          </p:cNvSpPr>
          <p:nvPr/>
        </p:nvSpPr>
        <p:spPr bwMode="auto">
          <a:xfrm flipH="1">
            <a:off x="6373813" y="4013200"/>
            <a:ext cx="19050" cy="0"/>
          </a:xfrm>
          <a:prstGeom prst="line">
            <a:avLst/>
          </a:prstGeom>
          <a:noFill/>
          <a:ln w="0">
            <a:solidFill>
              <a:srgbClr val="000000"/>
            </a:solidFill>
            <a:round/>
            <a:headEnd/>
            <a:tailEnd/>
          </a:ln>
        </p:spPr>
        <p:txBody>
          <a:bodyPr/>
          <a:lstStyle/>
          <a:p>
            <a:endParaRPr lang="en-US"/>
          </a:p>
        </p:txBody>
      </p:sp>
      <p:sp>
        <p:nvSpPr>
          <p:cNvPr id="241737" name="Rectangle 156"/>
          <p:cNvSpPr>
            <a:spLocks noChangeArrowheads="1"/>
          </p:cNvSpPr>
          <p:nvPr/>
        </p:nvSpPr>
        <p:spPr bwMode="auto">
          <a:xfrm>
            <a:off x="4854575" y="3962400"/>
            <a:ext cx="106363" cy="106363"/>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sz="2000"/>
          </a:p>
        </p:txBody>
      </p:sp>
      <p:sp>
        <p:nvSpPr>
          <p:cNvPr id="241738" name="Line 157"/>
          <p:cNvSpPr>
            <a:spLocks noChangeShapeType="1"/>
          </p:cNvSpPr>
          <p:nvPr/>
        </p:nvSpPr>
        <p:spPr bwMode="auto">
          <a:xfrm>
            <a:off x="4979988" y="3803650"/>
            <a:ext cx="12700" cy="0"/>
          </a:xfrm>
          <a:prstGeom prst="line">
            <a:avLst/>
          </a:prstGeom>
          <a:noFill/>
          <a:ln w="0">
            <a:solidFill>
              <a:srgbClr val="000000"/>
            </a:solidFill>
            <a:round/>
            <a:headEnd/>
            <a:tailEnd/>
          </a:ln>
        </p:spPr>
        <p:txBody>
          <a:bodyPr/>
          <a:lstStyle/>
          <a:p>
            <a:endParaRPr lang="en-US"/>
          </a:p>
        </p:txBody>
      </p:sp>
      <p:sp>
        <p:nvSpPr>
          <p:cNvPr id="241739" name="Line 158"/>
          <p:cNvSpPr>
            <a:spLocks noChangeShapeType="1"/>
          </p:cNvSpPr>
          <p:nvPr/>
        </p:nvSpPr>
        <p:spPr bwMode="auto">
          <a:xfrm flipH="1">
            <a:off x="6373813" y="3803650"/>
            <a:ext cx="19050" cy="0"/>
          </a:xfrm>
          <a:prstGeom prst="line">
            <a:avLst/>
          </a:prstGeom>
          <a:noFill/>
          <a:ln w="0">
            <a:solidFill>
              <a:srgbClr val="000000"/>
            </a:solidFill>
            <a:round/>
            <a:headEnd/>
            <a:tailEnd/>
          </a:ln>
        </p:spPr>
        <p:txBody>
          <a:bodyPr/>
          <a:lstStyle/>
          <a:p>
            <a:endParaRPr lang="en-US"/>
          </a:p>
        </p:txBody>
      </p:sp>
      <p:sp>
        <p:nvSpPr>
          <p:cNvPr id="241740" name="Rectangle 159"/>
          <p:cNvSpPr>
            <a:spLocks noChangeArrowheads="1"/>
          </p:cNvSpPr>
          <p:nvPr/>
        </p:nvSpPr>
        <p:spPr bwMode="auto">
          <a:xfrm>
            <a:off x="4854575" y="3752850"/>
            <a:ext cx="106363" cy="106363"/>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sz="2000"/>
          </a:p>
        </p:txBody>
      </p:sp>
      <p:sp>
        <p:nvSpPr>
          <p:cNvPr id="241741" name="Line 160"/>
          <p:cNvSpPr>
            <a:spLocks noChangeShapeType="1"/>
          </p:cNvSpPr>
          <p:nvPr/>
        </p:nvSpPr>
        <p:spPr bwMode="auto">
          <a:xfrm>
            <a:off x="4979988" y="3595688"/>
            <a:ext cx="12700" cy="0"/>
          </a:xfrm>
          <a:prstGeom prst="line">
            <a:avLst/>
          </a:prstGeom>
          <a:noFill/>
          <a:ln w="0">
            <a:solidFill>
              <a:srgbClr val="000000"/>
            </a:solidFill>
            <a:round/>
            <a:headEnd/>
            <a:tailEnd/>
          </a:ln>
        </p:spPr>
        <p:txBody>
          <a:bodyPr/>
          <a:lstStyle/>
          <a:p>
            <a:endParaRPr lang="en-US"/>
          </a:p>
        </p:txBody>
      </p:sp>
      <p:sp>
        <p:nvSpPr>
          <p:cNvPr id="241742" name="Line 161"/>
          <p:cNvSpPr>
            <a:spLocks noChangeShapeType="1"/>
          </p:cNvSpPr>
          <p:nvPr/>
        </p:nvSpPr>
        <p:spPr bwMode="auto">
          <a:xfrm flipH="1">
            <a:off x="6373813" y="3595688"/>
            <a:ext cx="19050" cy="0"/>
          </a:xfrm>
          <a:prstGeom prst="line">
            <a:avLst/>
          </a:prstGeom>
          <a:noFill/>
          <a:ln w="0">
            <a:solidFill>
              <a:srgbClr val="000000"/>
            </a:solidFill>
            <a:round/>
            <a:headEnd/>
            <a:tailEnd/>
          </a:ln>
        </p:spPr>
        <p:txBody>
          <a:bodyPr/>
          <a:lstStyle/>
          <a:p>
            <a:endParaRPr lang="en-US"/>
          </a:p>
        </p:txBody>
      </p:sp>
      <p:sp>
        <p:nvSpPr>
          <p:cNvPr id="241743" name="Rectangle 162"/>
          <p:cNvSpPr>
            <a:spLocks noChangeArrowheads="1"/>
          </p:cNvSpPr>
          <p:nvPr/>
        </p:nvSpPr>
        <p:spPr bwMode="auto">
          <a:xfrm>
            <a:off x="4918075" y="3544888"/>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sz="2000"/>
          </a:p>
        </p:txBody>
      </p:sp>
      <p:sp>
        <p:nvSpPr>
          <p:cNvPr id="241744" name="Line 163"/>
          <p:cNvSpPr>
            <a:spLocks noChangeShapeType="1"/>
          </p:cNvSpPr>
          <p:nvPr/>
        </p:nvSpPr>
        <p:spPr bwMode="auto">
          <a:xfrm>
            <a:off x="4979988" y="3379788"/>
            <a:ext cx="12700" cy="0"/>
          </a:xfrm>
          <a:prstGeom prst="line">
            <a:avLst/>
          </a:prstGeom>
          <a:noFill/>
          <a:ln w="0">
            <a:solidFill>
              <a:srgbClr val="000000"/>
            </a:solidFill>
            <a:round/>
            <a:headEnd/>
            <a:tailEnd/>
          </a:ln>
        </p:spPr>
        <p:txBody>
          <a:bodyPr/>
          <a:lstStyle/>
          <a:p>
            <a:endParaRPr lang="en-US"/>
          </a:p>
        </p:txBody>
      </p:sp>
      <p:sp>
        <p:nvSpPr>
          <p:cNvPr id="241745" name="Line 164"/>
          <p:cNvSpPr>
            <a:spLocks noChangeShapeType="1"/>
          </p:cNvSpPr>
          <p:nvPr/>
        </p:nvSpPr>
        <p:spPr bwMode="auto">
          <a:xfrm flipH="1">
            <a:off x="6373813" y="3379788"/>
            <a:ext cx="19050" cy="0"/>
          </a:xfrm>
          <a:prstGeom prst="line">
            <a:avLst/>
          </a:prstGeom>
          <a:noFill/>
          <a:ln w="0">
            <a:solidFill>
              <a:srgbClr val="000000"/>
            </a:solidFill>
            <a:round/>
            <a:headEnd/>
            <a:tailEnd/>
          </a:ln>
        </p:spPr>
        <p:txBody>
          <a:bodyPr/>
          <a:lstStyle/>
          <a:p>
            <a:endParaRPr lang="en-US"/>
          </a:p>
        </p:txBody>
      </p:sp>
      <p:sp>
        <p:nvSpPr>
          <p:cNvPr id="241746" name="Rectangle 165"/>
          <p:cNvSpPr>
            <a:spLocks noChangeArrowheads="1"/>
          </p:cNvSpPr>
          <p:nvPr/>
        </p:nvSpPr>
        <p:spPr bwMode="auto">
          <a:xfrm>
            <a:off x="4879975" y="332898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sz="2000"/>
          </a:p>
        </p:txBody>
      </p:sp>
      <p:sp>
        <p:nvSpPr>
          <p:cNvPr id="241747" name="Line 166"/>
          <p:cNvSpPr>
            <a:spLocks noChangeShapeType="1"/>
          </p:cNvSpPr>
          <p:nvPr/>
        </p:nvSpPr>
        <p:spPr bwMode="auto">
          <a:xfrm>
            <a:off x="4979988" y="3171825"/>
            <a:ext cx="12700" cy="0"/>
          </a:xfrm>
          <a:prstGeom prst="line">
            <a:avLst/>
          </a:prstGeom>
          <a:noFill/>
          <a:ln w="0">
            <a:solidFill>
              <a:srgbClr val="000000"/>
            </a:solidFill>
            <a:round/>
            <a:headEnd/>
            <a:tailEnd/>
          </a:ln>
        </p:spPr>
        <p:txBody>
          <a:bodyPr/>
          <a:lstStyle/>
          <a:p>
            <a:endParaRPr lang="en-US"/>
          </a:p>
        </p:txBody>
      </p:sp>
      <p:sp>
        <p:nvSpPr>
          <p:cNvPr id="241748" name="Line 167"/>
          <p:cNvSpPr>
            <a:spLocks noChangeShapeType="1"/>
          </p:cNvSpPr>
          <p:nvPr/>
        </p:nvSpPr>
        <p:spPr bwMode="auto">
          <a:xfrm flipH="1">
            <a:off x="6373813" y="3171825"/>
            <a:ext cx="19050" cy="0"/>
          </a:xfrm>
          <a:prstGeom prst="line">
            <a:avLst/>
          </a:prstGeom>
          <a:noFill/>
          <a:ln w="0">
            <a:solidFill>
              <a:srgbClr val="000000"/>
            </a:solidFill>
            <a:round/>
            <a:headEnd/>
            <a:tailEnd/>
          </a:ln>
        </p:spPr>
        <p:txBody>
          <a:bodyPr/>
          <a:lstStyle/>
          <a:p>
            <a:endParaRPr lang="en-US"/>
          </a:p>
        </p:txBody>
      </p:sp>
      <p:sp>
        <p:nvSpPr>
          <p:cNvPr id="241749" name="Rectangle 168"/>
          <p:cNvSpPr>
            <a:spLocks noChangeArrowheads="1"/>
          </p:cNvSpPr>
          <p:nvPr/>
        </p:nvSpPr>
        <p:spPr bwMode="auto">
          <a:xfrm>
            <a:off x="4879975" y="3121025"/>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sz="2000"/>
          </a:p>
        </p:txBody>
      </p:sp>
      <p:sp>
        <p:nvSpPr>
          <p:cNvPr id="241750" name="Line 169"/>
          <p:cNvSpPr>
            <a:spLocks noChangeShapeType="1"/>
          </p:cNvSpPr>
          <p:nvPr/>
        </p:nvSpPr>
        <p:spPr bwMode="auto">
          <a:xfrm>
            <a:off x="4979988" y="2962275"/>
            <a:ext cx="12700" cy="0"/>
          </a:xfrm>
          <a:prstGeom prst="line">
            <a:avLst/>
          </a:prstGeom>
          <a:noFill/>
          <a:ln w="0">
            <a:solidFill>
              <a:srgbClr val="000000"/>
            </a:solidFill>
            <a:round/>
            <a:headEnd/>
            <a:tailEnd/>
          </a:ln>
        </p:spPr>
        <p:txBody>
          <a:bodyPr/>
          <a:lstStyle/>
          <a:p>
            <a:endParaRPr lang="en-US"/>
          </a:p>
        </p:txBody>
      </p:sp>
      <p:sp>
        <p:nvSpPr>
          <p:cNvPr id="241751" name="Line 170"/>
          <p:cNvSpPr>
            <a:spLocks noChangeShapeType="1"/>
          </p:cNvSpPr>
          <p:nvPr/>
        </p:nvSpPr>
        <p:spPr bwMode="auto">
          <a:xfrm flipH="1">
            <a:off x="6373813" y="2962275"/>
            <a:ext cx="19050" cy="0"/>
          </a:xfrm>
          <a:prstGeom prst="line">
            <a:avLst/>
          </a:prstGeom>
          <a:noFill/>
          <a:ln w="0">
            <a:solidFill>
              <a:srgbClr val="000000"/>
            </a:solidFill>
            <a:round/>
            <a:headEnd/>
            <a:tailEnd/>
          </a:ln>
        </p:spPr>
        <p:txBody>
          <a:bodyPr/>
          <a:lstStyle/>
          <a:p>
            <a:endParaRPr lang="en-US"/>
          </a:p>
        </p:txBody>
      </p:sp>
      <p:sp>
        <p:nvSpPr>
          <p:cNvPr id="241752" name="Rectangle 171"/>
          <p:cNvSpPr>
            <a:spLocks noChangeArrowheads="1"/>
          </p:cNvSpPr>
          <p:nvPr/>
        </p:nvSpPr>
        <p:spPr bwMode="auto">
          <a:xfrm>
            <a:off x="4879975" y="2911475"/>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sz="2000"/>
          </a:p>
        </p:txBody>
      </p:sp>
      <p:sp>
        <p:nvSpPr>
          <p:cNvPr id="241753" name="Line 172"/>
          <p:cNvSpPr>
            <a:spLocks noChangeShapeType="1"/>
          </p:cNvSpPr>
          <p:nvPr/>
        </p:nvSpPr>
        <p:spPr bwMode="auto">
          <a:xfrm>
            <a:off x="4979988" y="2962275"/>
            <a:ext cx="1412875" cy="0"/>
          </a:xfrm>
          <a:prstGeom prst="line">
            <a:avLst/>
          </a:prstGeom>
          <a:noFill/>
          <a:ln w="0">
            <a:solidFill>
              <a:srgbClr val="000000"/>
            </a:solidFill>
            <a:round/>
            <a:headEnd/>
            <a:tailEnd/>
          </a:ln>
        </p:spPr>
        <p:txBody>
          <a:bodyPr/>
          <a:lstStyle/>
          <a:p>
            <a:endParaRPr lang="en-US"/>
          </a:p>
        </p:txBody>
      </p:sp>
      <p:sp>
        <p:nvSpPr>
          <p:cNvPr id="241754" name="Freeform 173"/>
          <p:cNvSpPr>
            <a:spLocks/>
          </p:cNvSpPr>
          <p:nvPr/>
        </p:nvSpPr>
        <p:spPr bwMode="auto">
          <a:xfrm>
            <a:off x="4979988" y="2962275"/>
            <a:ext cx="1412875" cy="1265238"/>
          </a:xfrm>
          <a:custGeom>
            <a:avLst/>
            <a:gdLst>
              <a:gd name="T0" fmla="*/ 0 w 225"/>
              <a:gd name="T1" fmla="*/ 2147483647 h 200"/>
              <a:gd name="T2" fmla="*/ 2147483647 w 225"/>
              <a:gd name="T3" fmla="*/ 2147483647 h 200"/>
              <a:gd name="T4" fmla="*/ 2147483647 w 225"/>
              <a:gd name="T5" fmla="*/ 0 h 200"/>
              <a:gd name="T6" fmla="*/ 0 60000 65536"/>
              <a:gd name="T7" fmla="*/ 0 60000 65536"/>
              <a:gd name="T8" fmla="*/ 0 60000 65536"/>
              <a:gd name="T9" fmla="*/ 0 w 225"/>
              <a:gd name="T10" fmla="*/ 0 h 200"/>
              <a:gd name="T11" fmla="*/ 225 w 225"/>
              <a:gd name="T12" fmla="*/ 200 h 200"/>
            </a:gdLst>
            <a:ahLst/>
            <a:cxnLst>
              <a:cxn ang="T6">
                <a:pos x="T0" y="T1"/>
              </a:cxn>
              <a:cxn ang="T7">
                <a:pos x="T2" y="T3"/>
              </a:cxn>
              <a:cxn ang="T8">
                <a:pos x="T4" y="T5"/>
              </a:cxn>
            </a:cxnLst>
            <a:rect l="T9" t="T10" r="T11" b="T12"/>
            <a:pathLst>
              <a:path w="225" h="200">
                <a:moveTo>
                  <a:pt x="0" y="200"/>
                </a:moveTo>
                <a:lnTo>
                  <a:pt x="225" y="200"/>
                </a:lnTo>
                <a:lnTo>
                  <a:pt x="225" y="0"/>
                </a:lnTo>
              </a:path>
            </a:pathLst>
          </a:custGeom>
          <a:noFill/>
          <a:ln w="0">
            <a:solidFill>
              <a:srgbClr val="000000"/>
            </a:solidFill>
            <a:prstDash val="solid"/>
            <a:round/>
            <a:headEnd/>
            <a:tailEnd/>
          </a:ln>
        </p:spPr>
        <p:txBody>
          <a:bodyPr/>
          <a:lstStyle/>
          <a:p>
            <a:endParaRPr lang="en-US"/>
          </a:p>
        </p:txBody>
      </p:sp>
      <p:sp>
        <p:nvSpPr>
          <p:cNvPr id="241755" name="Line 174"/>
          <p:cNvSpPr>
            <a:spLocks noChangeShapeType="1"/>
          </p:cNvSpPr>
          <p:nvPr/>
        </p:nvSpPr>
        <p:spPr bwMode="auto">
          <a:xfrm flipV="1">
            <a:off x="4979988" y="2962275"/>
            <a:ext cx="0" cy="1265238"/>
          </a:xfrm>
          <a:prstGeom prst="line">
            <a:avLst/>
          </a:prstGeom>
          <a:noFill/>
          <a:ln w="0">
            <a:solidFill>
              <a:srgbClr val="000000"/>
            </a:solidFill>
            <a:round/>
            <a:headEnd/>
            <a:tailEnd/>
          </a:ln>
        </p:spPr>
        <p:txBody>
          <a:bodyPr/>
          <a:lstStyle/>
          <a:p>
            <a:endParaRPr lang="en-US"/>
          </a:p>
        </p:txBody>
      </p:sp>
      <p:sp>
        <p:nvSpPr>
          <p:cNvPr id="241756" name="Rectangle 175"/>
          <p:cNvSpPr>
            <a:spLocks noChangeArrowheads="1"/>
          </p:cNvSpPr>
          <p:nvPr/>
        </p:nvSpPr>
        <p:spPr bwMode="auto">
          <a:xfrm rot="-5400000">
            <a:off x="4343400" y="3513138"/>
            <a:ext cx="793750" cy="152400"/>
          </a:xfrm>
          <a:prstGeom prst="rect">
            <a:avLst/>
          </a:prstGeom>
          <a:noFill/>
          <a:ln w="9525">
            <a:noFill/>
            <a:miter lim="800000"/>
            <a:headEnd/>
            <a:tailEnd/>
          </a:ln>
        </p:spPr>
        <p:txBody>
          <a:bodyPr wrap="none" lIns="0" tIns="0" rIns="0" bIns="0">
            <a:spAutoFit/>
          </a:bodyPr>
          <a:lstStyle/>
          <a:p>
            <a:r>
              <a:rPr lang="en-GB" sz="1000">
                <a:solidFill>
                  <a:srgbClr val="000000"/>
                </a:solidFill>
              </a:rPr>
              <a:t>LFP (micro-volts)</a:t>
            </a:r>
            <a:endParaRPr lang="en-GB" sz="1000"/>
          </a:p>
        </p:txBody>
      </p:sp>
      <p:sp>
        <p:nvSpPr>
          <p:cNvPr id="241757" name="Rectangle 176"/>
          <p:cNvSpPr>
            <a:spLocks noChangeArrowheads="1"/>
          </p:cNvSpPr>
          <p:nvPr/>
        </p:nvSpPr>
        <p:spPr bwMode="auto">
          <a:xfrm>
            <a:off x="5570538" y="2735263"/>
            <a:ext cx="230187" cy="182562"/>
          </a:xfrm>
          <a:prstGeom prst="rect">
            <a:avLst/>
          </a:prstGeom>
          <a:noFill/>
          <a:ln w="9525">
            <a:noFill/>
            <a:miter lim="800000"/>
            <a:headEnd/>
            <a:tailEnd/>
          </a:ln>
        </p:spPr>
        <p:txBody>
          <a:bodyPr wrap="none" lIns="0" tIns="0" rIns="0" bIns="0">
            <a:spAutoFit/>
          </a:bodyPr>
          <a:lstStyle/>
          <a:p>
            <a:r>
              <a:rPr lang="en-GB" sz="1200">
                <a:solidFill>
                  <a:srgbClr val="000000"/>
                </a:solidFill>
              </a:rPr>
              <a:t>LFP</a:t>
            </a:r>
            <a:endParaRPr lang="en-GB" sz="2000"/>
          </a:p>
        </p:txBody>
      </p:sp>
      <p:sp>
        <p:nvSpPr>
          <p:cNvPr id="241758" name="Freeform 177"/>
          <p:cNvSpPr>
            <a:spLocks/>
          </p:cNvSpPr>
          <p:nvPr/>
        </p:nvSpPr>
        <p:spPr bwMode="auto">
          <a:xfrm>
            <a:off x="4986338" y="3227388"/>
            <a:ext cx="1406525" cy="868362"/>
          </a:xfrm>
          <a:custGeom>
            <a:avLst/>
            <a:gdLst>
              <a:gd name="T0" fmla="*/ 40322501 w 886"/>
              <a:gd name="T1" fmla="*/ 554434007 h 547"/>
              <a:gd name="T2" fmla="*/ 90725625 w 886"/>
              <a:gd name="T3" fmla="*/ 514111548 h 547"/>
              <a:gd name="T4" fmla="*/ 141128761 w 886"/>
              <a:gd name="T5" fmla="*/ 342740999 h 547"/>
              <a:gd name="T6" fmla="*/ 199093132 w 886"/>
              <a:gd name="T7" fmla="*/ 20161236 h 547"/>
              <a:gd name="T8" fmla="*/ 249496293 w 886"/>
              <a:gd name="T9" fmla="*/ 433466630 h 547"/>
              <a:gd name="T10" fmla="*/ 299897817 w 886"/>
              <a:gd name="T11" fmla="*/ 473789089 h 547"/>
              <a:gd name="T12" fmla="*/ 350302515 w 886"/>
              <a:gd name="T13" fmla="*/ 635078924 h 547"/>
              <a:gd name="T14" fmla="*/ 408265299 w 886"/>
              <a:gd name="T15" fmla="*/ 624998310 h 547"/>
              <a:gd name="T16" fmla="*/ 458668510 w 886"/>
              <a:gd name="T17" fmla="*/ 604837080 h 547"/>
              <a:gd name="T18" fmla="*/ 509071621 w 886"/>
              <a:gd name="T19" fmla="*/ 675401383 h 547"/>
              <a:gd name="T20" fmla="*/ 569555354 w 886"/>
              <a:gd name="T21" fmla="*/ 773686583 h 547"/>
              <a:gd name="T22" fmla="*/ 617437516 w 886"/>
              <a:gd name="T23" fmla="*/ 793847812 h 547"/>
              <a:gd name="T24" fmla="*/ 667842214 w 886"/>
              <a:gd name="T25" fmla="*/ 655240154 h 547"/>
              <a:gd name="T26" fmla="*/ 718245326 w 886"/>
              <a:gd name="T27" fmla="*/ 635078924 h 547"/>
              <a:gd name="T28" fmla="*/ 778729059 w 886"/>
              <a:gd name="T29" fmla="*/ 614917695 h 547"/>
              <a:gd name="T30" fmla="*/ 826611221 w 886"/>
              <a:gd name="T31" fmla="*/ 655240154 h 547"/>
              <a:gd name="T32" fmla="*/ 877014530 w 886"/>
              <a:gd name="T33" fmla="*/ 743444739 h 547"/>
              <a:gd name="T34" fmla="*/ 927417641 w 886"/>
              <a:gd name="T35" fmla="*/ 814009041 h 547"/>
              <a:gd name="T36" fmla="*/ 987901375 w 886"/>
              <a:gd name="T37" fmla="*/ 723283509 h 547"/>
              <a:gd name="T38" fmla="*/ 1035785124 w 886"/>
              <a:gd name="T39" fmla="*/ 743444739 h 547"/>
              <a:gd name="T40" fmla="*/ 1086188235 w 886"/>
              <a:gd name="T41" fmla="*/ 914815387 h 547"/>
              <a:gd name="T42" fmla="*/ 1146670381 w 886"/>
              <a:gd name="T43" fmla="*/ 1055943993 h 547"/>
              <a:gd name="T44" fmla="*/ 1197073492 w 886"/>
              <a:gd name="T45" fmla="*/ 864412313 h 547"/>
              <a:gd name="T46" fmla="*/ 1247476603 w 886"/>
              <a:gd name="T47" fmla="*/ 1146669525 h 547"/>
              <a:gd name="T48" fmla="*/ 1295360352 w 886"/>
              <a:gd name="T49" fmla="*/ 1257556286 h 547"/>
              <a:gd name="T50" fmla="*/ 1355844086 w 886"/>
              <a:gd name="T51" fmla="*/ 854331699 h 547"/>
              <a:gd name="T52" fmla="*/ 1406247197 w 886"/>
              <a:gd name="T53" fmla="*/ 1136588910 h 547"/>
              <a:gd name="T54" fmla="*/ 1456650308 w 886"/>
              <a:gd name="T55" fmla="*/ 1045863378 h 547"/>
              <a:gd name="T56" fmla="*/ 1504534057 w 886"/>
              <a:gd name="T57" fmla="*/ 743444739 h 547"/>
              <a:gd name="T58" fmla="*/ 1565017791 w 886"/>
              <a:gd name="T59" fmla="*/ 884573543 h 547"/>
              <a:gd name="T60" fmla="*/ 1615420902 w 886"/>
              <a:gd name="T61" fmla="*/ 1277717516 h 547"/>
              <a:gd name="T62" fmla="*/ 1665824410 w 886"/>
              <a:gd name="T63" fmla="*/ 723283509 h 547"/>
              <a:gd name="T64" fmla="*/ 1723787194 w 886"/>
              <a:gd name="T65" fmla="*/ 675401383 h 547"/>
              <a:gd name="T66" fmla="*/ 1774190305 w 886"/>
              <a:gd name="T67" fmla="*/ 773686583 h 547"/>
              <a:gd name="T68" fmla="*/ 1824593416 w 886"/>
              <a:gd name="T69" fmla="*/ 1136588910 h 547"/>
              <a:gd name="T70" fmla="*/ 1874996527 w 886"/>
              <a:gd name="T71" fmla="*/ 854331699 h 547"/>
              <a:gd name="T72" fmla="*/ 1932960899 w 886"/>
              <a:gd name="T73" fmla="*/ 705643227 h 547"/>
              <a:gd name="T74" fmla="*/ 1983364010 w 886"/>
              <a:gd name="T75" fmla="*/ 645159539 h 547"/>
              <a:gd name="T76" fmla="*/ 2033767121 w 886"/>
              <a:gd name="T77" fmla="*/ 715723842 h 547"/>
              <a:gd name="T78" fmla="*/ 2084170232 w 886"/>
              <a:gd name="T79" fmla="*/ 934976616 h 547"/>
              <a:gd name="T80" fmla="*/ 2142133016 w 886"/>
              <a:gd name="T81" fmla="*/ 824089656 h 547"/>
              <a:gd name="T82" fmla="*/ 2147483647 w 886"/>
              <a:gd name="T83" fmla="*/ 695562612 h 5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547"/>
              <a:gd name="T128" fmla="*/ 886 w 886"/>
              <a:gd name="T129" fmla="*/ 547 h 5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547">
                <a:moveTo>
                  <a:pt x="0" y="240"/>
                </a:moveTo>
                <a:lnTo>
                  <a:pt x="8" y="228"/>
                </a:lnTo>
                <a:lnTo>
                  <a:pt x="16" y="220"/>
                </a:lnTo>
                <a:lnTo>
                  <a:pt x="24" y="208"/>
                </a:lnTo>
                <a:lnTo>
                  <a:pt x="28" y="204"/>
                </a:lnTo>
                <a:lnTo>
                  <a:pt x="36" y="204"/>
                </a:lnTo>
                <a:lnTo>
                  <a:pt x="44" y="196"/>
                </a:lnTo>
                <a:lnTo>
                  <a:pt x="52" y="168"/>
                </a:lnTo>
                <a:lnTo>
                  <a:pt x="56" y="136"/>
                </a:lnTo>
                <a:lnTo>
                  <a:pt x="64" y="100"/>
                </a:lnTo>
                <a:lnTo>
                  <a:pt x="71" y="52"/>
                </a:lnTo>
                <a:lnTo>
                  <a:pt x="79" y="8"/>
                </a:lnTo>
                <a:lnTo>
                  <a:pt x="83" y="0"/>
                </a:lnTo>
                <a:lnTo>
                  <a:pt x="91" y="72"/>
                </a:lnTo>
                <a:lnTo>
                  <a:pt x="99" y="172"/>
                </a:lnTo>
                <a:lnTo>
                  <a:pt x="107" y="192"/>
                </a:lnTo>
                <a:lnTo>
                  <a:pt x="111" y="176"/>
                </a:lnTo>
                <a:lnTo>
                  <a:pt x="119" y="188"/>
                </a:lnTo>
                <a:lnTo>
                  <a:pt x="127" y="212"/>
                </a:lnTo>
                <a:lnTo>
                  <a:pt x="135" y="236"/>
                </a:lnTo>
                <a:lnTo>
                  <a:pt x="139" y="252"/>
                </a:lnTo>
                <a:lnTo>
                  <a:pt x="147" y="252"/>
                </a:lnTo>
                <a:lnTo>
                  <a:pt x="154" y="244"/>
                </a:lnTo>
                <a:lnTo>
                  <a:pt x="162" y="248"/>
                </a:lnTo>
                <a:lnTo>
                  <a:pt x="166" y="256"/>
                </a:lnTo>
                <a:lnTo>
                  <a:pt x="174" y="256"/>
                </a:lnTo>
                <a:lnTo>
                  <a:pt x="182" y="240"/>
                </a:lnTo>
                <a:lnTo>
                  <a:pt x="190" y="244"/>
                </a:lnTo>
                <a:lnTo>
                  <a:pt x="194" y="256"/>
                </a:lnTo>
                <a:lnTo>
                  <a:pt x="202" y="268"/>
                </a:lnTo>
                <a:lnTo>
                  <a:pt x="210" y="280"/>
                </a:lnTo>
                <a:lnTo>
                  <a:pt x="218" y="287"/>
                </a:lnTo>
                <a:lnTo>
                  <a:pt x="226" y="307"/>
                </a:lnTo>
                <a:lnTo>
                  <a:pt x="230" y="323"/>
                </a:lnTo>
                <a:lnTo>
                  <a:pt x="238" y="331"/>
                </a:lnTo>
                <a:lnTo>
                  <a:pt x="245" y="315"/>
                </a:lnTo>
                <a:lnTo>
                  <a:pt x="253" y="291"/>
                </a:lnTo>
                <a:lnTo>
                  <a:pt x="257" y="272"/>
                </a:lnTo>
                <a:lnTo>
                  <a:pt x="265" y="260"/>
                </a:lnTo>
                <a:lnTo>
                  <a:pt x="273" y="252"/>
                </a:lnTo>
                <a:lnTo>
                  <a:pt x="281" y="252"/>
                </a:lnTo>
                <a:lnTo>
                  <a:pt x="285" y="252"/>
                </a:lnTo>
                <a:lnTo>
                  <a:pt x="293" y="252"/>
                </a:lnTo>
                <a:lnTo>
                  <a:pt x="301" y="252"/>
                </a:lnTo>
                <a:lnTo>
                  <a:pt x="309" y="244"/>
                </a:lnTo>
                <a:lnTo>
                  <a:pt x="313" y="248"/>
                </a:lnTo>
                <a:lnTo>
                  <a:pt x="321" y="256"/>
                </a:lnTo>
                <a:lnTo>
                  <a:pt x="328" y="260"/>
                </a:lnTo>
                <a:lnTo>
                  <a:pt x="336" y="268"/>
                </a:lnTo>
                <a:lnTo>
                  <a:pt x="340" y="284"/>
                </a:lnTo>
                <a:lnTo>
                  <a:pt x="348" y="295"/>
                </a:lnTo>
                <a:lnTo>
                  <a:pt x="356" y="299"/>
                </a:lnTo>
                <a:lnTo>
                  <a:pt x="364" y="307"/>
                </a:lnTo>
                <a:lnTo>
                  <a:pt x="368" y="323"/>
                </a:lnTo>
                <a:lnTo>
                  <a:pt x="376" y="331"/>
                </a:lnTo>
                <a:lnTo>
                  <a:pt x="384" y="315"/>
                </a:lnTo>
                <a:lnTo>
                  <a:pt x="392" y="287"/>
                </a:lnTo>
                <a:lnTo>
                  <a:pt x="396" y="284"/>
                </a:lnTo>
                <a:lnTo>
                  <a:pt x="404" y="291"/>
                </a:lnTo>
                <a:lnTo>
                  <a:pt x="411" y="295"/>
                </a:lnTo>
                <a:lnTo>
                  <a:pt x="419" y="307"/>
                </a:lnTo>
                <a:lnTo>
                  <a:pt x="423" y="335"/>
                </a:lnTo>
                <a:lnTo>
                  <a:pt x="431" y="363"/>
                </a:lnTo>
                <a:lnTo>
                  <a:pt x="439" y="391"/>
                </a:lnTo>
                <a:lnTo>
                  <a:pt x="447" y="411"/>
                </a:lnTo>
                <a:lnTo>
                  <a:pt x="455" y="419"/>
                </a:lnTo>
                <a:lnTo>
                  <a:pt x="459" y="395"/>
                </a:lnTo>
                <a:lnTo>
                  <a:pt x="467" y="347"/>
                </a:lnTo>
                <a:lnTo>
                  <a:pt x="475" y="343"/>
                </a:lnTo>
                <a:lnTo>
                  <a:pt x="483" y="383"/>
                </a:lnTo>
                <a:lnTo>
                  <a:pt x="487" y="419"/>
                </a:lnTo>
                <a:lnTo>
                  <a:pt x="495" y="455"/>
                </a:lnTo>
                <a:lnTo>
                  <a:pt x="502" y="511"/>
                </a:lnTo>
                <a:lnTo>
                  <a:pt x="510" y="547"/>
                </a:lnTo>
                <a:lnTo>
                  <a:pt x="514" y="499"/>
                </a:lnTo>
                <a:lnTo>
                  <a:pt x="522" y="383"/>
                </a:lnTo>
                <a:lnTo>
                  <a:pt x="530" y="335"/>
                </a:lnTo>
                <a:lnTo>
                  <a:pt x="538" y="339"/>
                </a:lnTo>
                <a:lnTo>
                  <a:pt x="542" y="359"/>
                </a:lnTo>
                <a:lnTo>
                  <a:pt x="550" y="395"/>
                </a:lnTo>
                <a:lnTo>
                  <a:pt x="558" y="451"/>
                </a:lnTo>
                <a:lnTo>
                  <a:pt x="566" y="507"/>
                </a:lnTo>
                <a:lnTo>
                  <a:pt x="570" y="511"/>
                </a:lnTo>
                <a:lnTo>
                  <a:pt x="578" y="415"/>
                </a:lnTo>
                <a:lnTo>
                  <a:pt x="585" y="315"/>
                </a:lnTo>
                <a:lnTo>
                  <a:pt x="593" y="287"/>
                </a:lnTo>
                <a:lnTo>
                  <a:pt x="597" y="295"/>
                </a:lnTo>
                <a:lnTo>
                  <a:pt x="605" y="303"/>
                </a:lnTo>
                <a:lnTo>
                  <a:pt x="613" y="319"/>
                </a:lnTo>
                <a:lnTo>
                  <a:pt x="621" y="351"/>
                </a:lnTo>
                <a:lnTo>
                  <a:pt x="625" y="403"/>
                </a:lnTo>
                <a:lnTo>
                  <a:pt x="633" y="463"/>
                </a:lnTo>
                <a:lnTo>
                  <a:pt x="641" y="507"/>
                </a:lnTo>
                <a:lnTo>
                  <a:pt x="649" y="475"/>
                </a:lnTo>
                <a:lnTo>
                  <a:pt x="653" y="371"/>
                </a:lnTo>
                <a:lnTo>
                  <a:pt x="661" y="287"/>
                </a:lnTo>
                <a:lnTo>
                  <a:pt x="668" y="264"/>
                </a:lnTo>
                <a:lnTo>
                  <a:pt x="676" y="264"/>
                </a:lnTo>
                <a:lnTo>
                  <a:pt x="684" y="268"/>
                </a:lnTo>
                <a:lnTo>
                  <a:pt x="688" y="264"/>
                </a:lnTo>
                <a:lnTo>
                  <a:pt x="696" y="276"/>
                </a:lnTo>
                <a:lnTo>
                  <a:pt x="704" y="307"/>
                </a:lnTo>
                <a:lnTo>
                  <a:pt x="712" y="351"/>
                </a:lnTo>
                <a:lnTo>
                  <a:pt x="716" y="403"/>
                </a:lnTo>
                <a:lnTo>
                  <a:pt x="724" y="451"/>
                </a:lnTo>
                <a:lnTo>
                  <a:pt x="732" y="471"/>
                </a:lnTo>
                <a:lnTo>
                  <a:pt x="740" y="427"/>
                </a:lnTo>
                <a:lnTo>
                  <a:pt x="744" y="339"/>
                </a:lnTo>
                <a:lnTo>
                  <a:pt x="752" y="295"/>
                </a:lnTo>
                <a:lnTo>
                  <a:pt x="759" y="295"/>
                </a:lnTo>
                <a:lnTo>
                  <a:pt x="767" y="280"/>
                </a:lnTo>
                <a:lnTo>
                  <a:pt x="771" y="252"/>
                </a:lnTo>
                <a:lnTo>
                  <a:pt x="779" y="244"/>
                </a:lnTo>
                <a:lnTo>
                  <a:pt x="787" y="256"/>
                </a:lnTo>
                <a:lnTo>
                  <a:pt x="795" y="264"/>
                </a:lnTo>
                <a:lnTo>
                  <a:pt x="799" y="272"/>
                </a:lnTo>
                <a:lnTo>
                  <a:pt x="807" y="284"/>
                </a:lnTo>
                <a:lnTo>
                  <a:pt x="815" y="303"/>
                </a:lnTo>
                <a:lnTo>
                  <a:pt x="823" y="339"/>
                </a:lnTo>
                <a:lnTo>
                  <a:pt x="827" y="371"/>
                </a:lnTo>
                <a:lnTo>
                  <a:pt x="835" y="387"/>
                </a:lnTo>
                <a:lnTo>
                  <a:pt x="842" y="371"/>
                </a:lnTo>
                <a:lnTo>
                  <a:pt x="850" y="327"/>
                </a:lnTo>
                <a:lnTo>
                  <a:pt x="854" y="291"/>
                </a:lnTo>
                <a:lnTo>
                  <a:pt x="862" y="280"/>
                </a:lnTo>
                <a:lnTo>
                  <a:pt x="870" y="276"/>
                </a:lnTo>
                <a:lnTo>
                  <a:pt x="878" y="276"/>
                </a:lnTo>
                <a:lnTo>
                  <a:pt x="886" y="276"/>
                </a:lnTo>
              </a:path>
            </a:pathLst>
          </a:custGeom>
          <a:noFill/>
          <a:ln w="0">
            <a:solidFill>
              <a:srgbClr val="FF5555"/>
            </a:solidFill>
            <a:prstDash val="solid"/>
            <a:round/>
            <a:headEnd/>
            <a:tailEnd/>
          </a:ln>
        </p:spPr>
        <p:txBody>
          <a:bodyPr/>
          <a:lstStyle/>
          <a:p>
            <a:endParaRPr lang="en-US"/>
          </a:p>
        </p:txBody>
      </p:sp>
      <p:sp>
        <p:nvSpPr>
          <p:cNvPr id="241759" name="Freeform 178"/>
          <p:cNvSpPr>
            <a:spLocks/>
          </p:cNvSpPr>
          <p:nvPr/>
        </p:nvSpPr>
        <p:spPr bwMode="auto">
          <a:xfrm>
            <a:off x="4986338" y="2981325"/>
            <a:ext cx="1406525" cy="633413"/>
          </a:xfrm>
          <a:custGeom>
            <a:avLst/>
            <a:gdLst>
              <a:gd name="T0" fmla="*/ 40322501 w 886"/>
              <a:gd name="T1" fmla="*/ 743447445 h 399"/>
              <a:gd name="T2" fmla="*/ 90725625 w 886"/>
              <a:gd name="T3" fmla="*/ 934979611 h 399"/>
              <a:gd name="T4" fmla="*/ 141128761 w 886"/>
              <a:gd name="T5" fmla="*/ 985382761 h 399"/>
              <a:gd name="T6" fmla="*/ 199093132 w 886"/>
              <a:gd name="T7" fmla="*/ 773689335 h 399"/>
              <a:gd name="T8" fmla="*/ 249496293 w 886"/>
              <a:gd name="T9" fmla="*/ 380544671 h 399"/>
              <a:gd name="T10" fmla="*/ 299897817 w 886"/>
              <a:gd name="T11" fmla="*/ 904737722 h 399"/>
              <a:gd name="T12" fmla="*/ 350302515 w 886"/>
              <a:gd name="T13" fmla="*/ 955140871 h 399"/>
              <a:gd name="T14" fmla="*/ 408265299 w 886"/>
              <a:gd name="T15" fmla="*/ 985382761 h 399"/>
              <a:gd name="T16" fmla="*/ 458668510 w 886"/>
              <a:gd name="T17" fmla="*/ 945060241 h 399"/>
              <a:gd name="T18" fmla="*/ 509071621 w 886"/>
              <a:gd name="T19" fmla="*/ 985382761 h 399"/>
              <a:gd name="T20" fmla="*/ 569555354 w 886"/>
              <a:gd name="T21" fmla="*/ 904737722 h 399"/>
              <a:gd name="T22" fmla="*/ 617437516 w 886"/>
              <a:gd name="T23" fmla="*/ 662802406 h 399"/>
              <a:gd name="T24" fmla="*/ 667842214 w 886"/>
              <a:gd name="T25" fmla="*/ 803931225 h 399"/>
              <a:gd name="T26" fmla="*/ 718245326 w 886"/>
              <a:gd name="T27" fmla="*/ 945060241 h 399"/>
              <a:gd name="T28" fmla="*/ 778729059 w 886"/>
              <a:gd name="T29" fmla="*/ 965221501 h 399"/>
              <a:gd name="T30" fmla="*/ 826611221 w 886"/>
              <a:gd name="T31" fmla="*/ 965221501 h 399"/>
              <a:gd name="T32" fmla="*/ 877014530 w 886"/>
              <a:gd name="T33" fmla="*/ 975302131 h 399"/>
              <a:gd name="T34" fmla="*/ 927417641 w 886"/>
              <a:gd name="T35" fmla="*/ 834173313 h 399"/>
              <a:gd name="T36" fmla="*/ 987901375 w 886"/>
              <a:gd name="T37" fmla="*/ 662802406 h 399"/>
              <a:gd name="T38" fmla="*/ 1035785124 w 886"/>
              <a:gd name="T39" fmla="*/ 763608705 h 399"/>
              <a:gd name="T40" fmla="*/ 1086188235 w 886"/>
              <a:gd name="T41" fmla="*/ 834173313 h 399"/>
              <a:gd name="T42" fmla="*/ 1146670381 w 886"/>
              <a:gd name="T43" fmla="*/ 441028549 h 399"/>
              <a:gd name="T44" fmla="*/ 1197073492 w 886"/>
              <a:gd name="T45" fmla="*/ 380544671 h 399"/>
              <a:gd name="T46" fmla="*/ 1247476603 w 886"/>
              <a:gd name="T47" fmla="*/ 703124926 h 399"/>
              <a:gd name="T48" fmla="*/ 1295360352 w 886"/>
              <a:gd name="T49" fmla="*/ 70564434 h 399"/>
              <a:gd name="T50" fmla="*/ 1355844086 w 886"/>
              <a:gd name="T51" fmla="*/ 551915478 h 399"/>
              <a:gd name="T52" fmla="*/ 1406247197 w 886"/>
              <a:gd name="T53" fmla="*/ 824092484 h 399"/>
              <a:gd name="T54" fmla="*/ 1456650308 w 886"/>
              <a:gd name="T55" fmla="*/ 90725694 h 399"/>
              <a:gd name="T56" fmla="*/ 1504534057 w 886"/>
              <a:gd name="T57" fmla="*/ 773689335 h 399"/>
              <a:gd name="T58" fmla="*/ 1565017791 w 886"/>
              <a:gd name="T59" fmla="*/ 914818352 h 399"/>
              <a:gd name="T60" fmla="*/ 1615420902 w 886"/>
              <a:gd name="T61" fmla="*/ 612399257 h 399"/>
              <a:gd name="T62" fmla="*/ 1665824410 w 886"/>
              <a:gd name="T63" fmla="*/ 380544671 h 399"/>
              <a:gd name="T64" fmla="*/ 1723787194 w 886"/>
              <a:gd name="T65" fmla="*/ 934979611 h 399"/>
              <a:gd name="T66" fmla="*/ 1774190305 w 886"/>
              <a:gd name="T67" fmla="*/ 995463391 h 399"/>
              <a:gd name="T68" fmla="*/ 1824593416 w 886"/>
              <a:gd name="T69" fmla="*/ 783769965 h 399"/>
              <a:gd name="T70" fmla="*/ 1874996527 w 886"/>
              <a:gd name="T71" fmla="*/ 380544671 h 399"/>
              <a:gd name="T72" fmla="*/ 1932960899 w 886"/>
              <a:gd name="T73" fmla="*/ 864415202 h 399"/>
              <a:gd name="T74" fmla="*/ 1983364010 w 886"/>
              <a:gd name="T75" fmla="*/ 975302131 h 399"/>
              <a:gd name="T76" fmla="*/ 2033767121 w 886"/>
              <a:gd name="T77" fmla="*/ 914818352 h 399"/>
              <a:gd name="T78" fmla="*/ 2084170232 w 886"/>
              <a:gd name="T79" fmla="*/ 884576462 h 399"/>
              <a:gd name="T80" fmla="*/ 2142133016 w 886"/>
              <a:gd name="T81" fmla="*/ 561996108 h 399"/>
              <a:gd name="T82" fmla="*/ 2147483647 w 886"/>
              <a:gd name="T83" fmla="*/ 814011854 h 3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399"/>
              <a:gd name="T128" fmla="*/ 886 w 886"/>
              <a:gd name="T129" fmla="*/ 399 h 3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399">
                <a:moveTo>
                  <a:pt x="0" y="0"/>
                </a:moveTo>
                <a:lnTo>
                  <a:pt x="8" y="207"/>
                </a:lnTo>
                <a:lnTo>
                  <a:pt x="16" y="295"/>
                </a:lnTo>
                <a:lnTo>
                  <a:pt x="24" y="355"/>
                </a:lnTo>
                <a:lnTo>
                  <a:pt x="28" y="371"/>
                </a:lnTo>
                <a:lnTo>
                  <a:pt x="36" y="371"/>
                </a:lnTo>
                <a:lnTo>
                  <a:pt x="44" y="367"/>
                </a:lnTo>
                <a:lnTo>
                  <a:pt x="52" y="379"/>
                </a:lnTo>
                <a:lnTo>
                  <a:pt x="56" y="391"/>
                </a:lnTo>
                <a:lnTo>
                  <a:pt x="64" y="399"/>
                </a:lnTo>
                <a:lnTo>
                  <a:pt x="71" y="375"/>
                </a:lnTo>
                <a:lnTo>
                  <a:pt x="79" y="307"/>
                </a:lnTo>
                <a:lnTo>
                  <a:pt x="83" y="203"/>
                </a:lnTo>
                <a:lnTo>
                  <a:pt x="91" y="124"/>
                </a:lnTo>
                <a:lnTo>
                  <a:pt x="99" y="151"/>
                </a:lnTo>
                <a:lnTo>
                  <a:pt x="107" y="235"/>
                </a:lnTo>
                <a:lnTo>
                  <a:pt x="111" y="303"/>
                </a:lnTo>
                <a:lnTo>
                  <a:pt x="119" y="359"/>
                </a:lnTo>
                <a:lnTo>
                  <a:pt x="127" y="391"/>
                </a:lnTo>
                <a:lnTo>
                  <a:pt x="135" y="391"/>
                </a:lnTo>
                <a:lnTo>
                  <a:pt x="139" y="379"/>
                </a:lnTo>
                <a:lnTo>
                  <a:pt x="147" y="371"/>
                </a:lnTo>
                <a:lnTo>
                  <a:pt x="154" y="379"/>
                </a:lnTo>
                <a:lnTo>
                  <a:pt x="162" y="391"/>
                </a:lnTo>
                <a:lnTo>
                  <a:pt x="166" y="391"/>
                </a:lnTo>
                <a:lnTo>
                  <a:pt x="174" y="375"/>
                </a:lnTo>
                <a:lnTo>
                  <a:pt x="182" y="375"/>
                </a:lnTo>
                <a:lnTo>
                  <a:pt x="190" y="387"/>
                </a:lnTo>
                <a:lnTo>
                  <a:pt x="194" y="395"/>
                </a:lnTo>
                <a:lnTo>
                  <a:pt x="202" y="391"/>
                </a:lnTo>
                <a:lnTo>
                  <a:pt x="210" y="391"/>
                </a:lnTo>
                <a:lnTo>
                  <a:pt x="218" y="383"/>
                </a:lnTo>
                <a:lnTo>
                  <a:pt x="226" y="359"/>
                </a:lnTo>
                <a:lnTo>
                  <a:pt x="230" y="327"/>
                </a:lnTo>
                <a:lnTo>
                  <a:pt x="238" y="291"/>
                </a:lnTo>
                <a:lnTo>
                  <a:pt x="245" y="263"/>
                </a:lnTo>
                <a:lnTo>
                  <a:pt x="253" y="263"/>
                </a:lnTo>
                <a:lnTo>
                  <a:pt x="257" y="287"/>
                </a:lnTo>
                <a:lnTo>
                  <a:pt x="265" y="319"/>
                </a:lnTo>
                <a:lnTo>
                  <a:pt x="273" y="347"/>
                </a:lnTo>
                <a:lnTo>
                  <a:pt x="281" y="363"/>
                </a:lnTo>
                <a:lnTo>
                  <a:pt x="285" y="375"/>
                </a:lnTo>
                <a:lnTo>
                  <a:pt x="293" y="383"/>
                </a:lnTo>
                <a:lnTo>
                  <a:pt x="301" y="387"/>
                </a:lnTo>
                <a:lnTo>
                  <a:pt x="309" y="383"/>
                </a:lnTo>
                <a:lnTo>
                  <a:pt x="313" y="383"/>
                </a:lnTo>
                <a:lnTo>
                  <a:pt x="321" y="387"/>
                </a:lnTo>
                <a:lnTo>
                  <a:pt x="328" y="383"/>
                </a:lnTo>
                <a:lnTo>
                  <a:pt x="336" y="379"/>
                </a:lnTo>
                <a:lnTo>
                  <a:pt x="340" y="383"/>
                </a:lnTo>
                <a:lnTo>
                  <a:pt x="348" y="387"/>
                </a:lnTo>
                <a:lnTo>
                  <a:pt x="356" y="371"/>
                </a:lnTo>
                <a:lnTo>
                  <a:pt x="364" y="351"/>
                </a:lnTo>
                <a:lnTo>
                  <a:pt x="368" y="331"/>
                </a:lnTo>
                <a:lnTo>
                  <a:pt x="376" y="303"/>
                </a:lnTo>
                <a:lnTo>
                  <a:pt x="384" y="275"/>
                </a:lnTo>
                <a:lnTo>
                  <a:pt x="392" y="263"/>
                </a:lnTo>
                <a:lnTo>
                  <a:pt x="396" y="275"/>
                </a:lnTo>
                <a:lnTo>
                  <a:pt x="404" y="291"/>
                </a:lnTo>
                <a:lnTo>
                  <a:pt x="411" y="303"/>
                </a:lnTo>
                <a:lnTo>
                  <a:pt x="419" y="315"/>
                </a:lnTo>
                <a:lnTo>
                  <a:pt x="423" y="331"/>
                </a:lnTo>
                <a:lnTo>
                  <a:pt x="431" y="331"/>
                </a:lnTo>
                <a:lnTo>
                  <a:pt x="439" y="311"/>
                </a:lnTo>
                <a:lnTo>
                  <a:pt x="447" y="263"/>
                </a:lnTo>
                <a:lnTo>
                  <a:pt x="455" y="175"/>
                </a:lnTo>
                <a:lnTo>
                  <a:pt x="459" y="92"/>
                </a:lnTo>
                <a:lnTo>
                  <a:pt x="467" y="84"/>
                </a:lnTo>
                <a:lnTo>
                  <a:pt x="475" y="151"/>
                </a:lnTo>
                <a:lnTo>
                  <a:pt x="483" y="223"/>
                </a:lnTo>
                <a:lnTo>
                  <a:pt x="487" y="271"/>
                </a:lnTo>
                <a:lnTo>
                  <a:pt x="495" y="279"/>
                </a:lnTo>
                <a:lnTo>
                  <a:pt x="502" y="251"/>
                </a:lnTo>
                <a:lnTo>
                  <a:pt x="510" y="147"/>
                </a:lnTo>
                <a:lnTo>
                  <a:pt x="514" y="28"/>
                </a:lnTo>
                <a:lnTo>
                  <a:pt x="522" y="24"/>
                </a:lnTo>
                <a:lnTo>
                  <a:pt x="530" y="120"/>
                </a:lnTo>
                <a:lnTo>
                  <a:pt x="538" y="219"/>
                </a:lnTo>
                <a:lnTo>
                  <a:pt x="542" y="287"/>
                </a:lnTo>
                <a:lnTo>
                  <a:pt x="550" y="327"/>
                </a:lnTo>
                <a:lnTo>
                  <a:pt x="558" y="327"/>
                </a:lnTo>
                <a:lnTo>
                  <a:pt x="566" y="259"/>
                </a:lnTo>
                <a:lnTo>
                  <a:pt x="570" y="124"/>
                </a:lnTo>
                <a:lnTo>
                  <a:pt x="578" y="36"/>
                </a:lnTo>
                <a:lnTo>
                  <a:pt x="585" y="88"/>
                </a:lnTo>
                <a:lnTo>
                  <a:pt x="593" y="207"/>
                </a:lnTo>
                <a:lnTo>
                  <a:pt x="597" y="307"/>
                </a:lnTo>
                <a:lnTo>
                  <a:pt x="605" y="355"/>
                </a:lnTo>
                <a:lnTo>
                  <a:pt x="613" y="367"/>
                </a:lnTo>
                <a:lnTo>
                  <a:pt x="621" y="363"/>
                </a:lnTo>
                <a:lnTo>
                  <a:pt x="625" y="343"/>
                </a:lnTo>
                <a:lnTo>
                  <a:pt x="633" y="311"/>
                </a:lnTo>
                <a:lnTo>
                  <a:pt x="641" y="243"/>
                </a:lnTo>
                <a:lnTo>
                  <a:pt x="649" y="132"/>
                </a:lnTo>
                <a:lnTo>
                  <a:pt x="653" y="84"/>
                </a:lnTo>
                <a:lnTo>
                  <a:pt x="661" y="151"/>
                </a:lnTo>
                <a:lnTo>
                  <a:pt x="668" y="247"/>
                </a:lnTo>
                <a:lnTo>
                  <a:pt x="676" y="327"/>
                </a:lnTo>
                <a:lnTo>
                  <a:pt x="684" y="371"/>
                </a:lnTo>
                <a:lnTo>
                  <a:pt x="688" y="387"/>
                </a:lnTo>
                <a:lnTo>
                  <a:pt x="696" y="391"/>
                </a:lnTo>
                <a:lnTo>
                  <a:pt x="704" y="395"/>
                </a:lnTo>
                <a:lnTo>
                  <a:pt x="712" y="387"/>
                </a:lnTo>
                <a:lnTo>
                  <a:pt x="716" y="355"/>
                </a:lnTo>
                <a:lnTo>
                  <a:pt x="724" y="311"/>
                </a:lnTo>
                <a:lnTo>
                  <a:pt x="732" y="235"/>
                </a:lnTo>
                <a:lnTo>
                  <a:pt x="740" y="147"/>
                </a:lnTo>
                <a:lnTo>
                  <a:pt x="744" y="151"/>
                </a:lnTo>
                <a:lnTo>
                  <a:pt x="752" y="231"/>
                </a:lnTo>
                <a:lnTo>
                  <a:pt x="759" y="303"/>
                </a:lnTo>
                <a:lnTo>
                  <a:pt x="767" y="343"/>
                </a:lnTo>
                <a:lnTo>
                  <a:pt x="771" y="367"/>
                </a:lnTo>
                <a:lnTo>
                  <a:pt x="779" y="379"/>
                </a:lnTo>
                <a:lnTo>
                  <a:pt x="787" y="387"/>
                </a:lnTo>
                <a:lnTo>
                  <a:pt x="795" y="383"/>
                </a:lnTo>
                <a:lnTo>
                  <a:pt x="799" y="371"/>
                </a:lnTo>
                <a:lnTo>
                  <a:pt x="807" y="363"/>
                </a:lnTo>
                <a:lnTo>
                  <a:pt x="815" y="363"/>
                </a:lnTo>
                <a:lnTo>
                  <a:pt x="823" y="363"/>
                </a:lnTo>
                <a:lnTo>
                  <a:pt x="827" y="351"/>
                </a:lnTo>
                <a:lnTo>
                  <a:pt x="835" y="303"/>
                </a:lnTo>
                <a:lnTo>
                  <a:pt x="842" y="243"/>
                </a:lnTo>
                <a:lnTo>
                  <a:pt x="850" y="223"/>
                </a:lnTo>
                <a:lnTo>
                  <a:pt x="854" y="255"/>
                </a:lnTo>
                <a:lnTo>
                  <a:pt x="862" y="299"/>
                </a:lnTo>
                <a:lnTo>
                  <a:pt x="870" y="323"/>
                </a:lnTo>
                <a:lnTo>
                  <a:pt x="878" y="339"/>
                </a:lnTo>
                <a:lnTo>
                  <a:pt x="886" y="367"/>
                </a:lnTo>
              </a:path>
            </a:pathLst>
          </a:custGeom>
          <a:noFill/>
          <a:ln w="0">
            <a:solidFill>
              <a:srgbClr val="FF5555"/>
            </a:solidFill>
            <a:prstDash val="solid"/>
            <a:round/>
            <a:headEnd/>
            <a:tailEnd/>
          </a:ln>
        </p:spPr>
        <p:txBody>
          <a:bodyPr/>
          <a:lstStyle/>
          <a:p>
            <a:endParaRPr lang="en-US"/>
          </a:p>
        </p:txBody>
      </p:sp>
      <p:sp>
        <p:nvSpPr>
          <p:cNvPr id="241760" name="Freeform 179"/>
          <p:cNvSpPr>
            <a:spLocks/>
          </p:cNvSpPr>
          <p:nvPr/>
        </p:nvSpPr>
        <p:spPr bwMode="auto">
          <a:xfrm>
            <a:off x="4986338" y="3481388"/>
            <a:ext cx="1406525" cy="120650"/>
          </a:xfrm>
          <a:custGeom>
            <a:avLst/>
            <a:gdLst>
              <a:gd name="T0" fmla="*/ 40322501 w 886"/>
              <a:gd name="T1" fmla="*/ 171370606 h 76"/>
              <a:gd name="T2" fmla="*/ 90725625 w 886"/>
              <a:gd name="T3" fmla="*/ 171370606 h 76"/>
              <a:gd name="T4" fmla="*/ 141128761 w 886"/>
              <a:gd name="T5" fmla="*/ 181451227 h 76"/>
              <a:gd name="T6" fmla="*/ 199093132 w 886"/>
              <a:gd name="T7" fmla="*/ 171370606 h 76"/>
              <a:gd name="T8" fmla="*/ 249496293 w 886"/>
              <a:gd name="T9" fmla="*/ 141128743 h 76"/>
              <a:gd name="T10" fmla="*/ 299897817 w 886"/>
              <a:gd name="T11" fmla="*/ 161289985 h 76"/>
              <a:gd name="T12" fmla="*/ 350302515 w 886"/>
              <a:gd name="T13" fmla="*/ 171370606 h 76"/>
              <a:gd name="T14" fmla="*/ 408265299 w 886"/>
              <a:gd name="T15" fmla="*/ 171370606 h 76"/>
              <a:gd name="T16" fmla="*/ 458668510 w 886"/>
              <a:gd name="T17" fmla="*/ 171370606 h 76"/>
              <a:gd name="T18" fmla="*/ 509071621 w 886"/>
              <a:gd name="T19" fmla="*/ 171370606 h 76"/>
              <a:gd name="T20" fmla="*/ 569555354 w 886"/>
              <a:gd name="T21" fmla="*/ 161289985 h 76"/>
              <a:gd name="T22" fmla="*/ 617437516 w 886"/>
              <a:gd name="T23" fmla="*/ 110886880 h 76"/>
              <a:gd name="T24" fmla="*/ 667842214 w 886"/>
              <a:gd name="T25" fmla="*/ 120967501 h 76"/>
              <a:gd name="T26" fmla="*/ 718245326 w 886"/>
              <a:gd name="T27" fmla="*/ 151209364 h 76"/>
              <a:gd name="T28" fmla="*/ 778729059 w 886"/>
              <a:gd name="T29" fmla="*/ 171370606 h 76"/>
              <a:gd name="T30" fmla="*/ 826611221 w 886"/>
              <a:gd name="T31" fmla="*/ 171370606 h 76"/>
              <a:gd name="T32" fmla="*/ 877014530 w 886"/>
              <a:gd name="T33" fmla="*/ 171370606 h 76"/>
              <a:gd name="T34" fmla="*/ 927417641 w 886"/>
              <a:gd name="T35" fmla="*/ 131048122 h 76"/>
              <a:gd name="T36" fmla="*/ 987901375 w 886"/>
              <a:gd name="T37" fmla="*/ 70564371 h 76"/>
              <a:gd name="T38" fmla="*/ 1035785124 w 886"/>
              <a:gd name="T39" fmla="*/ 40322496 h 76"/>
              <a:gd name="T40" fmla="*/ 1086188235 w 886"/>
              <a:gd name="T41" fmla="*/ 60483751 h 76"/>
              <a:gd name="T42" fmla="*/ 1146670381 w 886"/>
              <a:gd name="T43" fmla="*/ 50403117 h 76"/>
              <a:gd name="T44" fmla="*/ 1197073492 w 886"/>
              <a:gd name="T45" fmla="*/ 0 h 76"/>
              <a:gd name="T46" fmla="*/ 1247476603 w 886"/>
              <a:gd name="T47" fmla="*/ 90725613 h 76"/>
              <a:gd name="T48" fmla="*/ 1295360352 w 886"/>
              <a:gd name="T49" fmla="*/ 161289985 h 76"/>
              <a:gd name="T50" fmla="*/ 1355844086 w 886"/>
              <a:gd name="T51" fmla="*/ 171370606 h 76"/>
              <a:gd name="T52" fmla="*/ 1406247197 w 886"/>
              <a:gd name="T53" fmla="*/ 181451227 h 76"/>
              <a:gd name="T54" fmla="*/ 1456650308 w 886"/>
              <a:gd name="T55" fmla="*/ 181451227 h 76"/>
              <a:gd name="T56" fmla="*/ 1504534057 w 886"/>
              <a:gd name="T57" fmla="*/ 181451227 h 76"/>
              <a:gd name="T58" fmla="*/ 1565017791 w 886"/>
              <a:gd name="T59" fmla="*/ 181451227 h 76"/>
              <a:gd name="T60" fmla="*/ 1615420902 w 886"/>
              <a:gd name="T61" fmla="*/ 191531848 h 76"/>
              <a:gd name="T62" fmla="*/ 1665824410 w 886"/>
              <a:gd name="T63" fmla="*/ 171370606 h 76"/>
              <a:gd name="T64" fmla="*/ 1723787194 w 886"/>
              <a:gd name="T65" fmla="*/ 181451227 h 76"/>
              <a:gd name="T66" fmla="*/ 1774190305 w 886"/>
              <a:gd name="T67" fmla="*/ 181451227 h 76"/>
              <a:gd name="T68" fmla="*/ 1824593416 w 886"/>
              <a:gd name="T69" fmla="*/ 181451227 h 76"/>
              <a:gd name="T70" fmla="*/ 1874996527 w 886"/>
              <a:gd name="T71" fmla="*/ 161289985 h 76"/>
              <a:gd name="T72" fmla="*/ 1932960899 w 886"/>
              <a:gd name="T73" fmla="*/ 161289985 h 76"/>
              <a:gd name="T74" fmla="*/ 1983364010 w 886"/>
              <a:gd name="T75" fmla="*/ 171370606 h 76"/>
              <a:gd name="T76" fmla="*/ 2033767121 w 886"/>
              <a:gd name="T77" fmla="*/ 181451227 h 76"/>
              <a:gd name="T78" fmla="*/ 2084170232 w 886"/>
              <a:gd name="T79" fmla="*/ 171370606 h 76"/>
              <a:gd name="T80" fmla="*/ 2142133016 w 886"/>
              <a:gd name="T81" fmla="*/ 151209364 h 76"/>
              <a:gd name="T82" fmla="*/ 2147483647 w 886"/>
              <a:gd name="T83" fmla="*/ 151209364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76"/>
              <a:gd name="T128" fmla="*/ 886 w 886"/>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76">
                <a:moveTo>
                  <a:pt x="0" y="72"/>
                </a:moveTo>
                <a:lnTo>
                  <a:pt x="8" y="68"/>
                </a:lnTo>
                <a:lnTo>
                  <a:pt x="16" y="68"/>
                </a:lnTo>
                <a:lnTo>
                  <a:pt x="24" y="68"/>
                </a:lnTo>
                <a:lnTo>
                  <a:pt x="28" y="68"/>
                </a:lnTo>
                <a:lnTo>
                  <a:pt x="36" y="68"/>
                </a:lnTo>
                <a:lnTo>
                  <a:pt x="44" y="68"/>
                </a:lnTo>
                <a:lnTo>
                  <a:pt x="52" y="68"/>
                </a:lnTo>
                <a:lnTo>
                  <a:pt x="56" y="72"/>
                </a:lnTo>
                <a:lnTo>
                  <a:pt x="64" y="72"/>
                </a:lnTo>
                <a:lnTo>
                  <a:pt x="71" y="72"/>
                </a:lnTo>
                <a:lnTo>
                  <a:pt x="79" y="68"/>
                </a:lnTo>
                <a:lnTo>
                  <a:pt x="83" y="68"/>
                </a:lnTo>
                <a:lnTo>
                  <a:pt x="91" y="60"/>
                </a:lnTo>
                <a:lnTo>
                  <a:pt x="99" y="56"/>
                </a:lnTo>
                <a:lnTo>
                  <a:pt x="107" y="56"/>
                </a:lnTo>
                <a:lnTo>
                  <a:pt x="111" y="60"/>
                </a:lnTo>
                <a:lnTo>
                  <a:pt x="119" y="64"/>
                </a:lnTo>
                <a:lnTo>
                  <a:pt x="127" y="64"/>
                </a:lnTo>
                <a:lnTo>
                  <a:pt x="135" y="68"/>
                </a:lnTo>
                <a:lnTo>
                  <a:pt x="139" y="68"/>
                </a:lnTo>
                <a:lnTo>
                  <a:pt x="147" y="68"/>
                </a:lnTo>
                <a:lnTo>
                  <a:pt x="154" y="68"/>
                </a:lnTo>
                <a:lnTo>
                  <a:pt x="162" y="68"/>
                </a:lnTo>
                <a:lnTo>
                  <a:pt x="166" y="68"/>
                </a:lnTo>
                <a:lnTo>
                  <a:pt x="174" y="68"/>
                </a:lnTo>
                <a:lnTo>
                  <a:pt x="182" y="68"/>
                </a:lnTo>
                <a:lnTo>
                  <a:pt x="190" y="68"/>
                </a:lnTo>
                <a:lnTo>
                  <a:pt x="194" y="68"/>
                </a:lnTo>
                <a:lnTo>
                  <a:pt x="202" y="68"/>
                </a:lnTo>
                <a:lnTo>
                  <a:pt x="210" y="68"/>
                </a:lnTo>
                <a:lnTo>
                  <a:pt x="218" y="64"/>
                </a:lnTo>
                <a:lnTo>
                  <a:pt x="226" y="64"/>
                </a:lnTo>
                <a:lnTo>
                  <a:pt x="230" y="56"/>
                </a:lnTo>
                <a:lnTo>
                  <a:pt x="238" y="52"/>
                </a:lnTo>
                <a:lnTo>
                  <a:pt x="245" y="44"/>
                </a:lnTo>
                <a:lnTo>
                  <a:pt x="253" y="44"/>
                </a:lnTo>
                <a:lnTo>
                  <a:pt x="257" y="44"/>
                </a:lnTo>
                <a:lnTo>
                  <a:pt x="265" y="48"/>
                </a:lnTo>
                <a:lnTo>
                  <a:pt x="273" y="52"/>
                </a:lnTo>
                <a:lnTo>
                  <a:pt x="281" y="56"/>
                </a:lnTo>
                <a:lnTo>
                  <a:pt x="285" y="60"/>
                </a:lnTo>
                <a:lnTo>
                  <a:pt x="293" y="64"/>
                </a:lnTo>
                <a:lnTo>
                  <a:pt x="301" y="68"/>
                </a:lnTo>
                <a:lnTo>
                  <a:pt x="309" y="68"/>
                </a:lnTo>
                <a:lnTo>
                  <a:pt x="313" y="68"/>
                </a:lnTo>
                <a:lnTo>
                  <a:pt x="321" y="68"/>
                </a:lnTo>
                <a:lnTo>
                  <a:pt x="328" y="68"/>
                </a:lnTo>
                <a:lnTo>
                  <a:pt x="336" y="68"/>
                </a:lnTo>
                <a:lnTo>
                  <a:pt x="340" y="68"/>
                </a:lnTo>
                <a:lnTo>
                  <a:pt x="348" y="68"/>
                </a:lnTo>
                <a:lnTo>
                  <a:pt x="356" y="64"/>
                </a:lnTo>
                <a:lnTo>
                  <a:pt x="364" y="60"/>
                </a:lnTo>
                <a:lnTo>
                  <a:pt x="368" y="52"/>
                </a:lnTo>
                <a:lnTo>
                  <a:pt x="376" y="44"/>
                </a:lnTo>
                <a:lnTo>
                  <a:pt x="384" y="36"/>
                </a:lnTo>
                <a:lnTo>
                  <a:pt x="392" y="28"/>
                </a:lnTo>
                <a:lnTo>
                  <a:pt x="396" y="20"/>
                </a:lnTo>
                <a:lnTo>
                  <a:pt x="404" y="16"/>
                </a:lnTo>
                <a:lnTo>
                  <a:pt x="411" y="16"/>
                </a:lnTo>
                <a:lnTo>
                  <a:pt x="419" y="20"/>
                </a:lnTo>
                <a:lnTo>
                  <a:pt x="423" y="24"/>
                </a:lnTo>
                <a:lnTo>
                  <a:pt x="431" y="24"/>
                </a:lnTo>
                <a:lnTo>
                  <a:pt x="439" y="28"/>
                </a:lnTo>
                <a:lnTo>
                  <a:pt x="447" y="24"/>
                </a:lnTo>
                <a:lnTo>
                  <a:pt x="455" y="20"/>
                </a:lnTo>
                <a:lnTo>
                  <a:pt x="459" y="12"/>
                </a:lnTo>
                <a:lnTo>
                  <a:pt x="467" y="4"/>
                </a:lnTo>
                <a:lnTo>
                  <a:pt x="475" y="0"/>
                </a:lnTo>
                <a:lnTo>
                  <a:pt x="483" y="8"/>
                </a:lnTo>
                <a:lnTo>
                  <a:pt x="487" y="20"/>
                </a:lnTo>
                <a:lnTo>
                  <a:pt x="495" y="36"/>
                </a:lnTo>
                <a:lnTo>
                  <a:pt x="502" y="48"/>
                </a:lnTo>
                <a:lnTo>
                  <a:pt x="510" y="60"/>
                </a:lnTo>
                <a:lnTo>
                  <a:pt x="514" y="64"/>
                </a:lnTo>
                <a:lnTo>
                  <a:pt x="522" y="64"/>
                </a:lnTo>
                <a:lnTo>
                  <a:pt x="530" y="68"/>
                </a:lnTo>
                <a:lnTo>
                  <a:pt x="538" y="68"/>
                </a:lnTo>
                <a:lnTo>
                  <a:pt x="542" y="68"/>
                </a:lnTo>
                <a:lnTo>
                  <a:pt x="550" y="72"/>
                </a:lnTo>
                <a:lnTo>
                  <a:pt x="558" y="72"/>
                </a:lnTo>
                <a:lnTo>
                  <a:pt x="566" y="72"/>
                </a:lnTo>
                <a:lnTo>
                  <a:pt x="570" y="72"/>
                </a:lnTo>
                <a:lnTo>
                  <a:pt x="578" y="72"/>
                </a:lnTo>
                <a:lnTo>
                  <a:pt x="585" y="72"/>
                </a:lnTo>
                <a:lnTo>
                  <a:pt x="593" y="72"/>
                </a:lnTo>
                <a:lnTo>
                  <a:pt x="597" y="72"/>
                </a:lnTo>
                <a:lnTo>
                  <a:pt x="605" y="72"/>
                </a:lnTo>
                <a:lnTo>
                  <a:pt x="613" y="72"/>
                </a:lnTo>
                <a:lnTo>
                  <a:pt x="621" y="72"/>
                </a:lnTo>
                <a:lnTo>
                  <a:pt x="625" y="72"/>
                </a:lnTo>
                <a:lnTo>
                  <a:pt x="633" y="76"/>
                </a:lnTo>
                <a:lnTo>
                  <a:pt x="641" y="76"/>
                </a:lnTo>
                <a:lnTo>
                  <a:pt x="649" y="72"/>
                </a:lnTo>
                <a:lnTo>
                  <a:pt x="653" y="72"/>
                </a:lnTo>
                <a:lnTo>
                  <a:pt x="661" y="68"/>
                </a:lnTo>
                <a:lnTo>
                  <a:pt x="668" y="68"/>
                </a:lnTo>
                <a:lnTo>
                  <a:pt x="676" y="68"/>
                </a:lnTo>
                <a:lnTo>
                  <a:pt x="684" y="72"/>
                </a:lnTo>
                <a:lnTo>
                  <a:pt x="688" y="72"/>
                </a:lnTo>
                <a:lnTo>
                  <a:pt x="696" y="72"/>
                </a:lnTo>
                <a:lnTo>
                  <a:pt x="704" y="72"/>
                </a:lnTo>
                <a:lnTo>
                  <a:pt x="712" y="72"/>
                </a:lnTo>
                <a:lnTo>
                  <a:pt x="716" y="72"/>
                </a:lnTo>
                <a:lnTo>
                  <a:pt x="724" y="72"/>
                </a:lnTo>
                <a:lnTo>
                  <a:pt x="732" y="72"/>
                </a:lnTo>
                <a:lnTo>
                  <a:pt x="740" y="68"/>
                </a:lnTo>
                <a:lnTo>
                  <a:pt x="744" y="64"/>
                </a:lnTo>
                <a:lnTo>
                  <a:pt x="752" y="60"/>
                </a:lnTo>
                <a:lnTo>
                  <a:pt x="759" y="64"/>
                </a:lnTo>
                <a:lnTo>
                  <a:pt x="767" y="64"/>
                </a:lnTo>
                <a:lnTo>
                  <a:pt x="771" y="68"/>
                </a:lnTo>
                <a:lnTo>
                  <a:pt x="779" y="68"/>
                </a:lnTo>
                <a:lnTo>
                  <a:pt x="787" y="68"/>
                </a:lnTo>
                <a:lnTo>
                  <a:pt x="795" y="72"/>
                </a:lnTo>
                <a:lnTo>
                  <a:pt x="799" y="72"/>
                </a:lnTo>
                <a:lnTo>
                  <a:pt x="807" y="72"/>
                </a:lnTo>
                <a:lnTo>
                  <a:pt x="815" y="72"/>
                </a:lnTo>
                <a:lnTo>
                  <a:pt x="823" y="68"/>
                </a:lnTo>
                <a:lnTo>
                  <a:pt x="827" y="68"/>
                </a:lnTo>
                <a:lnTo>
                  <a:pt x="835" y="64"/>
                </a:lnTo>
                <a:lnTo>
                  <a:pt x="842" y="64"/>
                </a:lnTo>
                <a:lnTo>
                  <a:pt x="850" y="60"/>
                </a:lnTo>
                <a:lnTo>
                  <a:pt x="854" y="56"/>
                </a:lnTo>
                <a:lnTo>
                  <a:pt x="862" y="56"/>
                </a:lnTo>
                <a:lnTo>
                  <a:pt x="870" y="60"/>
                </a:lnTo>
                <a:lnTo>
                  <a:pt x="878" y="60"/>
                </a:lnTo>
                <a:lnTo>
                  <a:pt x="886" y="64"/>
                </a:lnTo>
              </a:path>
            </a:pathLst>
          </a:custGeom>
          <a:noFill/>
          <a:ln w="0">
            <a:solidFill>
              <a:srgbClr val="FFAAAA"/>
            </a:solidFill>
            <a:prstDash val="solid"/>
            <a:round/>
            <a:headEnd/>
            <a:tailEnd/>
          </a:ln>
        </p:spPr>
        <p:txBody>
          <a:bodyPr/>
          <a:lstStyle/>
          <a:p>
            <a:endParaRPr lang="en-US"/>
          </a:p>
        </p:txBody>
      </p:sp>
      <p:sp>
        <p:nvSpPr>
          <p:cNvPr id="241761" name="Rectangle 181"/>
          <p:cNvSpPr>
            <a:spLocks noChangeArrowheads="1"/>
          </p:cNvSpPr>
          <p:nvPr/>
        </p:nvSpPr>
        <p:spPr bwMode="auto">
          <a:xfrm>
            <a:off x="4979988" y="4784725"/>
            <a:ext cx="1412875" cy="1258888"/>
          </a:xfrm>
          <a:prstGeom prst="rect">
            <a:avLst/>
          </a:prstGeom>
          <a:noFill/>
          <a:ln w="0">
            <a:solidFill>
              <a:srgbClr val="FFFFFF"/>
            </a:solidFill>
            <a:miter lim="800000"/>
            <a:headEnd/>
            <a:tailEnd/>
          </a:ln>
        </p:spPr>
        <p:txBody>
          <a:bodyPr/>
          <a:lstStyle/>
          <a:p>
            <a:endParaRPr lang="en-GB"/>
          </a:p>
        </p:txBody>
      </p:sp>
      <p:sp>
        <p:nvSpPr>
          <p:cNvPr id="241762" name="Line 182"/>
          <p:cNvSpPr>
            <a:spLocks noChangeShapeType="1"/>
          </p:cNvSpPr>
          <p:nvPr/>
        </p:nvSpPr>
        <p:spPr bwMode="auto">
          <a:xfrm>
            <a:off x="4979988" y="4784725"/>
            <a:ext cx="1412875" cy="0"/>
          </a:xfrm>
          <a:prstGeom prst="line">
            <a:avLst/>
          </a:prstGeom>
          <a:noFill/>
          <a:ln w="0">
            <a:solidFill>
              <a:srgbClr val="000000"/>
            </a:solidFill>
            <a:round/>
            <a:headEnd/>
            <a:tailEnd/>
          </a:ln>
        </p:spPr>
        <p:txBody>
          <a:bodyPr/>
          <a:lstStyle/>
          <a:p>
            <a:endParaRPr lang="en-US"/>
          </a:p>
        </p:txBody>
      </p:sp>
      <p:sp>
        <p:nvSpPr>
          <p:cNvPr id="241763" name="Freeform 183"/>
          <p:cNvSpPr>
            <a:spLocks/>
          </p:cNvSpPr>
          <p:nvPr/>
        </p:nvSpPr>
        <p:spPr bwMode="auto">
          <a:xfrm>
            <a:off x="4979988" y="4784725"/>
            <a:ext cx="1412875" cy="1258888"/>
          </a:xfrm>
          <a:custGeom>
            <a:avLst/>
            <a:gdLst>
              <a:gd name="T0" fmla="*/ 0 w 225"/>
              <a:gd name="T1" fmla="*/ 2147483647 h 199"/>
              <a:gd name="T2" fmla="*/ 2147483647 w 225"/>
              <a:gd name="T3" fmla="*/ 2147483647 h 199"/>
              <a:gd name="T4" fmla="*/ 2147483647 w 225"/>
              <a:gd name="T5" fmla="*/ 0 h 199"/>
              <a:gd name="T6" fmla="*/ 0 60000 65536"/>
              <a:gd name="T7" fmla="*/ 0 60000 65536"/>
              <a:gd name="T8" fmla="*/ 0 60000 65536"/>
              <a:gd name="T9" fmla="*/ 0 w 225"/>
              <a:gd name="T10" fmla="*/ 0 h 199"/>
              <a:gd name="T11" fmla="*/ 225 w 225"/>
              <a:gd name="T12" fmla="*/ 199 h 199"/>
            </a:gdLst>
            <a:ahLst/>
            <a:cxnLst>
              <a:cxn ang="T6">
                <a:pos x="T0" y="T1"/>
              </a:cxn>
              <a:cxn ang="T7">
                <a:pos x="T2" y="T3"/>
              </a:cxn>
              <a:cxn ang="T8">
                <a:pos x="T4" y="T5"/>
              </a:cxn>
            </a:cxnLst>
            <a:rect l="T9" t="T10" r="T11" b="T12"/>
            <a:pathLst>
              <a:path w="225" h="199">
                <a:moveTo>
                  <a:pt x="0" y="199"/>
                </a:moveTo>
                <a:lnTo>
                  <a:pt x="225" y="199"/>
                </a:lnTo>
                <a:lnTo>
                  <a:pt x="225" y="0"/>
                </a:lnTo>
              </a:path>
            </a:pathLst>
          </a:custGeom>
          <a:noFill/>
          <a:ln w="0">
            <a:solidFill>
              <a:srgbClr val="000000"/>
            </a:solidFill>
            <a:prstDash val="solid"/>
            <a:round/>
            <a:headEnd/>
            <a:tailEnd/>
          </a:ln>
        </p:spPr>
        <p:txBody>
          <a:bodyPr/>
          <a:lstStyle/>
          <a:p>
            <a:endParaRPr lang="en-US"/>
          </a:p>
        </p:txBody>
      </p:sp>
      <p:sp>
        <p:nvSpPr>
          <p:cNvPr id="241764" name="Line 184"/>
          <p:cNvSpPr>
            <a:spLocks noChangeShapeType="1"/>
          </p:cNvSpPr>
          <p:nvPr/>
        </p:nvSpPr>
        <p:spPr bwMode="auto">
          <a:xfrm flipV="1">
            <a:off x="4979988" y="4784725"/>
            <a:ext cx="0" cy="1258888"/>
          </a:xfrm>
          <a:prstGeom prst="line">
            <a:avLst/>
          </a:prstGeom>
          <a:noFill/>
          <a:ln w="0">
            <a:solidFill>
              <a:srgbClr val="000000"/>
            </a:solidFill>
            <a:round/>
            <a:headEnd/>
            <a:tailEnd/>
          </a:ln>
        </p:spPr>
        <p:txBody>
          <a:bodyPr/>
          <a:lstStyle/>
          <a:p>
            <a:endParaRPr lang="en-US"/>
          </a:p>
        </p:txBody>
      </p:sp>
      <p:sp>
        <p:nvSpPr>
          <p:cNvPr id="241765" name="Line 185"/>
          <p:cNvSpPr>
            <a:spLocks noChangeShapeType="1"/>
          </p:cNvSpPr>
          <p:nvPr/>
        </p:nvSpPr>
        <p:spPr bwMode="auto">
          <a:xfrm>
            <a:off x="4979988" y="6043613"/>
            <a:ext cx="1412875" cy="0"/>
          </a:xfrm>
          <a:prstGeom prst="line">
            <a:avLst/>
          </a:prstGeom>
          <a:noFill/>
          <a:ln w="0">
            <a:solidFill>
              <a:srgbClr val="000000"/>
            </a:solidFill>
            <a:round/>
            <a:headEnd/>
            <a:tailEnd/>
          </a:ln>
        </p:spPr>
        <p:txBody>
          <a:bodyPr/>
          <a:lstStyle/>
          <a:p>
            <a:endParaRPr lang="en-US"/>
          </a:p>
        </p:txBody>
      </p:sp>
      <p:sp>
        <p:nvSpPr>
          <p:cNvPr id="241766" name="Line 186"/>
          <p:cNvSpPr>
            <a:spLocks noChangeShapeType="1"/>
          </p:cNvSpPr>
          <p:nvPr/>
        </p:nvSpPr>
        <p:spPr bwMode="auto">
          <a:xfrm flipV="1">
            <a:off x="4979988" y="4784725"/>
            <a:ext cx="0" cy="1258888"/>
          </a:xfrm>
          <a:prstGeom prst="line">
            <a:avLst/>
          </a:prstGeom>
          <a:noFill/>
          <a:ln w="0">
            <a:solidFill>
              <a:srgbClr val="000000"/>
            </a:solidFill>
            <a:round/>
            <a:headEnd/>
            <a:tailEnd/>
          </a:ln>
        </p:spPr>
        <p:txBody>
          <a:bodyPr/>
          <a:lstStyle/>
          <a:p>
            <a:endParaRPr lang="en-US"/>
          </a:p>
        </p:txBody>
      </p:sp>
      <p:sp>
        <p:nvSpPr>
          <p:cNvPr id="241767" name="Line 187"/>
          <p:cNvSpPr>
            <a:spLocks noChangeShapeType="1"/>
          </p:cNvSpPr>
          <p:nvPr/>
        </p:nvSpPr>
        <p:spPr bwMode="auto">
          <a:xfrm flipV="1">
            <a:off x="4979988" y="6024563"/>
            <a:ext cx="0" cy="19050"/>
          </a:xfrm>
          <a:prstGeom prst="line">
            <a:avLst/>
          </a:prstGeom>
          <a:noFill/>
          <a:ln w="0">
            <a:solidFill>
              <a:srgbClr val="000000"/>
            </a:solidFill>
            <a:round/>
            <a:headEnd/>
            <a:tailEnd/>
          </a:ln>
        </p:spPr>
        <p:txBody>
          <a:bodyPr/>
          <a:lstStyle/>
          <a:p>
            <a:endParaRPr lang="en-US"/>
          </a:p>
        </p:txBody>
      </p:sp>
      <p:sp>
        <p:nvSpPr>
          <p:cNvPr id="241768" name="Line 188"/>
          <p:cNvSpPr>
            <a:spLocks noChangeShapeType="1"/>
          </p:cNvSpPr>
          <p:nvPr/>
        </p:nvSpPr>
        <p:spPr bwMode="auto">
          <a:xfrm>
            <a:off x="4979988" y="4784725"/>
            <a:ext cx="0" cy="12700"/>
          </a:xfrm>
          <a:prstGeom prst="line">
            <a:avLst/>
          </a:prstGeom>
          <a:noFill/>
          <a:ln w="0">
            <a:solidFill>
              <a:srgbClr val="000000"/>
            </a:solidFill>
            <a:round/>
            <a:headEnd/>
            <a:tailEnd/>
          </a:ln>
        </p:spPr>
        <p:txBody>
          <a:bodyPr/>
          <a:lstStyle/>
          <a:p>
            <a:endParaRPr lang="en-US"/>
          </a:p>
        </p:txBody>
      </p:sp>
      <p:sp>
        <p:nvSpPr>
          <p:cNvPr id="241769" name="Rectangle 189"/>
          <p:cNvSpPr>
            <a:spLocks noChangeArrowheads="1"/>
          </p:cNvSpPr>
          <p:nvPr/>
        </p:nvSpPr>
        <p:spPr bwMode="auto">
          <a:xfrm>
            <a:off x="4960938" y="6062663"/>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sz="2000"/>
          </a:p>
        </p:txBody>
      </p:sp>
      <p:sp>
        <p:nvSpPr>
          <p:cNvPr id="241770" name="Line 190"/>
          <p:cNvSpPr>
            <a:spLocks noChangeShapeType="1"/>
          </p:cNvSpPr>
          <p:nvPr/>
        </p:nvSpPr>
        <p:spPr bwMode="auto">
          <a:xfrm flipV="1">
            <a:off x="5332413" y="6024563"/>
            <a:ext cx="0" cy="19050"/>
          </a:xfrm>
          <a:prstGeom prst="line">
            <a:avLst/>
          </a:prstGeom>
          <a:noFill/>
          <a:ln w="0">
            <a:solidFill>
              <a:srgbClr val="000000"/>
            </a:solidFill>
            <a:round/>
            <a:headEnd/>
            <a:tailEnd/>
          </a:ln>
        </p:spPr>
        <p:txBody>
          <a:bodyPr/>
          <a:lstStyle/>
          <a:p>
            <a:endParaRPr lang="en-US"/>
          </a:p>
        </p:txBody>
      </p:sp>
      <p:sp>
        <p:nvSpPr>
          <p:cNvPr id="241771" name="Line 191"/>
          <p:cNvSpPr>
            <a:spLocks noChangeShapeType="1"/>
          </p:cNvSpPr>
          <p:nvPr/>
        </p:nvSpPr>
        <p:spPr bwMode="auto">
          <a:xfrm>
            <a:off x="5332413" y="4784725"/>
            <a:ext cx="0" cy="12700"/>
          </a:xfrm>
          <a:prstGeom prst="line">
            <a:avLst/>
          </a:prstGeom>
          <a:noFill/>
          <a:ln w="0">
            <a:solidFill>
              <a:srgbClr val="000000"/>
            </a:solidFill>
            <a:round/>
            <a:headEnd/>
            <a:tailEnd/>
          </a:ln>
        </p:spPr>
        <p:txBody>
          <a:bodyPr/>
          <a:lstStyle/>
          <a:p>
            <a:endParaRPr lang="en-US"/>
          </a:p>
        </p:txBody>
      </p:sp>
      <p:sp>
        <p:nvSpPr>
          <p:cNvPr id="241772" name="Rectangle 192"/>
          <p:cNvSpPr>
            <a:spLocks noChangeArrowheads="1"/>
          </p:cNvSpPr>
          <p:nvPr/>
        </p:nvSpPr>
        <p:spPr bwMode="auto">
          <a:xfrm>
            <a:off x="5275263" y="6062663"/>
            <a:ext cx="123825" cy="106362"/>
          </a:xfrm>
          <a:prstGeom prst="rect">
            <a:avLst/>
          </a:prstGeom>
          <a:noFill/>
          <a:ln w="9525">
            <a:noFill/>
            <a:miter lim="800000"/>
            <a:headEnd/>
            <a:tailEnd/>
          </a:ln>
        </p:spPr>
        <p:txBody>
          <a:bodyPr wrap="none" lIns="0" tIns="0" rIns="0" bIns="0">
            <a:spAutoFit/>
          </a:bodyPr>
          <a:lstStyle/>
          <a:p>
            <a:r>
              <a:rPr lang="en-GB" sz="700">
                <a:solidFill>
                  <a:srgbClr val="000000"/>
                </a:solidFill>
              </a:rPr>
              <a:t>500</a:t>
            </a:r>
            <a:endParaRPr lang="en-GB" sz="2000"/>
          </a:p>
        </p:txBody>
      </p:sp>
      <p:sp>
        <p:nvSpPr>
          <p:cNvPr id="241773" name="Line 193"/>
          <p:cNvSpPr>
            <a:spLocks noChangeShapeType="1"/>
          </p:cNvSpPr>
          <p:nvPr/>
        </p:nvSpPr>
        <p:spPr bwMode="auto">
          <a:xfrm flipV="1">
            <a:off x="5683250" y="6024563"/>
            <a:ext cx="0" cy="19050"/>
          </a:xfrm>
          <a:prstGeom prst="line">
            <a:avLst/>
          </a:prstGeom>
          <a:noFill/>
          <a:ln w="0">
            <a:solidFill>
              <a:srgbClr val="000000"/>
            </a:solidFill>
            <a:round/>
            <a:headEnd/>
            <a:tailEnd/>
          </a:ln>
        </p:spPr>
        <p:txBody>
          <a:bodyPr/>
          <a:lstStyle/>
          <a:p>
            <a:endParaRPr lang="en-US"/>
          </a:p>
        </p:txBody>
      </p:sp>
      <p:sp>
        <p:nvSpPr>
          <p:cNvPr id="241774" name="Line 194"/>
          <p:cNvSpPr>
            <a:spLocks noChangeShapeType="1"/>
          </p:cNvSpPr>
          <p:nvPr/>
        </p:nvSpPr>
        <p:spPr bwMode="auto">
          <a:xfrm>
            <a:off x="5683250" y="4784725"/>
            <a:ext cx="0" cy="12700"/>
          </a:xfrm>
          <a:prstGeom prst="line">
            <a:avLst/>
          </a:prstGeom>
          <a:noFill/>
          <a:ln w="0">
            <a:solidFill>
              <a:srgbClr val="000000"/>
            </a:solidFill>
            <a:round/>
            <a:headEnd/>
            <a:tailEnd/>
          </a:ln>
        </p:spPr>
        <p:txBody>
          <a:bodyPr/>
          <a:lstStyle/>
          <a:p>
            <a:endParaRPr lang="en-US"/>
          </a:p>
        </p:txBody>
      </p:sp>
      <p:sp>
        <p:nvSpPr>
          <p:cNvPr id="241775" name="Rectangle 195"/>
          <p:cNvSpPr>
            <a:spLocks noChangeArrowheads="1"/>
          </p:cNvSpPr>
          <p:nvPr/>
        </p:nvSpPr>
        <p:spPr bwMode="auto">
          <a:xfrm>
            <a:off x="5608638" y="6062663"/>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1000</a:t>
            </a:r>
            <a:endParaRPr lang="en-GB" sz="2000"/>
          </a:p>
        </p:txBody>
      </p:sp>
      <p:sp>
        <p:nvSpPr>
          <p:cNvPr id="241776" name="Line 196"/>
          <p:cNvSpPr>
            <a:spLocks noChangeShapeType="1"/>
          </p:cNvSpPr>
          <p:nvPr/>
        </p:nvSpPr>
        <p:spPr bwMode="auto">
          <a:xfrm flipV="1">
            <a:off x="6035675" y="6024563"/>
            <a:ext cx="0" cy="19050"/>
          </a:xfrm>
          <a:prstGeom prst="line">
            <a:avLst/>
          </a:prstGeom>
          <a:noFill/>
          <a:ln w="0">
            <a:solidFill>
              <a:srgbClr val="000000"/>
            </a:solidFill>
            <a:round/>
            <a:headEnd/>
            <a:tailEnd/>
          </a:ln>
        </p:spPr>
        <p:txBody>
          <a:bodyPr/>
          <a:lstStyle/>
          <a:p>
            <a:endParaRPr lang="en-US"/>
          </a:p>
        </p:txBody>
      </p:sp>
      <p:sp>
        <p:nvSpPr>
          <p:cNvPr id="241777" name="Line 197"/>
          <p:cNvSpPr>
            <a:spLocks noChangeShapeType="1"/>
          </p:cNvSpPr>
          <p:nvPr/>
        </p:nvSpPr>
        <p:spPr bwMode="auto">
          <a:xfrm>
            <a:off x="6035675" y="4784725"/>
            <a:ext cx="0" cy="12700"/>
          </a:xfrm>
          <a:prstGeom prst="line">
            <a:avLst/>
          </a:prstGeom>
          <a:noFill/>
          <a:ln w="0">
            <a:solidFill>
              <a:srgbClr val="000000"/>
            </a:solidFill>
            <a:round/>
            <a:headEnd/>
            <a:tailEnd/>
          </a:ln>
        </p:spPr>
        <p:txBody>
          <a:bodyPr/>
          <a:lstStyle/>
          <a:p>
            <a:endParaRPr lang="en-US"/>
          </a:p>
        </p:txBody>
      </p:sp>
      <p:sp>
        <p:nvSpPr>
          <p:cNvPr id="241778" name="Rectangle 198"/>
          <p:cNvSpPr>
            <a:spLocks noChangeArrowheads="1"/>
          </p:cNvSpPr>
          <p:nvPr/>
        </p:nvSpPr>
        <p:spPr bwMode="auto">
          <a:xfrm>
            <a:off x="5959475" y="6062663"/>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1500</a:t>
            </a:r>
            <a:endParaRPr lang="en-GB" sz="2000"/>
          </a:p>
        </p:txBody>
      </p:sp>
      <p:sp>
        <p:nvSpPr>
          <p:cNvPr id="241779" name="Line 199"/>
          <p:cNvSpPr>
            <a:spLocks noChangeShapeType="1"/>
          </p:cNvSpPr>
          <p:nvPr/>
        </p:nvSpPr>
        <p:spPr bwMode="auto">
          <a:xfrm flipV="1">
            <a:off x="6392863" y="6024563"/>
            <a:ext cx="0" cy="19050"/>
          </a:xfrm>
          <a:prstGeom prst="line">
            <a:avLst/>
          </a:prstGeom>
          <a:noFill/>
          <a:ln w="0">
            <a:solidFill>
              <a:srgbClr val="000000"/>
            </a:solidFill>
            <a:round/>
            <a:headEnd/>
            <a:tailEnd/>
          </a:ln>
        </p:spPr>
        <p:txBody>
          <a:bodyPr/>
          <a:lstStyle/>
          <a:p>
            <a:endParaRPr lang="en-US"/>
          </a:p>
        </p:txBody>
      </p:sp>
      <p:sp>
        <p:nvSpPr>
          <p:cNvPr id="241780" name="Line 200"/>
          <p:cNvSpPr>
            <a:spLocks noChangeShapeType="1"/>
          </p:cNvSpPr>
          <p:nvPr/>
        </p:nvSpPr>
        <p:spPr bwMode="auto">
          <a:xfrm>
            <a:off x="6392863" y="4784725"/>
            <a:ext cx="0" cy="12700"/>
          </a:xfrm>
          <a:prstGeom prst="line">
            <a:avLst/>
          </a:prstGeom>
          <a:noFill/>
          <a:ln w="0">
            <a:solidFill>
              <a:srgbClr val="000000"/>
            </a:solidFill>
            <a:round/>
            <a:headEnd/>
            <a:tailEnd/>
          </a:ln>
        </p:spPr>
        <p:txBody>
          <a:bodyPr/>
          <a:lstStyle/>
          <a:p>
            <a:endParaRPr lang="en-US"/>
          </a:p>
        </p:txBody>
      </p:sp>
      <p:sp>
        <p:nvSpPr>
          <p:cNvPr id="241781" name="Rectangle 201"/>
          <p:cNvSpPr>
            <a:spLocks noChangeArrowheads="1"/>
          </p:cNvSpPr>
          <p:nvPr/>
        </p:nvSpPr>
        <p:spPr bwMode="auto">
          <a:xfrm>
            <a:off x="6318250" y="6062663"/>
            <a:ext cx="165100" cy="106362"/>
          </a:xfrm>
          <a:prstGeom prst="rect">
            <a:avLst/>
          </a:prstGeom>
          <a:noFill/>
          <a:ln w="9525">
            <a:noFill/>
            <a:miter lim="800000"/>
            <a:headEnd/>
            <a:tailEnd/>
          </a:ln>
        </p:spPr>
        <p:txBody>
          <a:bodyPr wrap="none" lIns="0" tIns="0" rIns="0" bIns="0">
            <a:spAutoFit/>
          </a:bodyPr>
          <a:lstStyle/>
          <a:p>
            <a:r>
              <a:rPr lang="en-GB" sz="700">
                <a:solidFill>
                  <a:srgbClr val="000000"/>
                </a:solidFill>
              </a:rPr>
              <a:t>2000</a:t>
            </a:r>
            <a:endParaRPr lang="en-GB" sz="2000"/>
          </a:p>
        </p:txBody>
      </p:sp>
      <p:sp>
        <p:nvSpPr>
          <p:cNvPr id="241782" name="Line 202"/>
          <p:cNvSpPr>
            <a:spLocks noChangeShapeType="1"/>
          </p:cNvSpPr>
          <p:nvPr/>
        </p:nvSpPr>
        <p:spPr bwMode="auto">
          <a:xfrm>
            <a:off x="4979988" y="6043613"/>
            <a:ext cx="12700" cy="0"/>
          </a:xfrm>
          <a:prstGeom prst="line">
            <a:avLst/>
          </a:prstGeom>
          <a:noFill/>
          <a:ln w="0">
            <a:solidFill>
              <a:srgbClr val="000000"/>
            </a:solidFill>
            <a:round/>
            <a:headEnd/>
            <a:tailEnd/>
          </a:ln>
        </p:spPr>
        <p:txBody>
          <a:bodyPr/>
          <a:lstStyle/>
          <a:p>
            <a:endParaRPr lang="en-US"/>
          </a:p>
        </p:txBody>
      </p:sp>
      <p:sp>
        <p:nvSpPr>
          <p:cNvPr id="241783" name="Line 203"/>
          <p:cNvSpPr>
            <a:spLocks noChangeShapeType="1"/>
          </p:cNvSpPr>
          <p:nvPr/>
        </p:nvSpPr>
        <p:spPr bwMode="auto">
          <a:xfrm flipH="1">
            <a:off x="6373813" y="6043613"/>
            <a:ext cx="19050" cy="0"/>
          </a:xfrm>
          <a:prstGeom prst="line">
            <a:avLst/>
          </a:prstGeom>
          <a:noFill/>
          <a:ln w="0">
            <a:solidFill>
              <a:srgbClr val="000000"/>
            </a:solidFill>
            <a:round/>
            <a:headEnd/>
            <a:tailEnd/>
          </a:ln>
        </p:spPr>
        <p:txBody>
          <a:bodyPr/>
          <a:lstStyle/>
          <a:p>
            <a:endParaRPr lang="en-US"/>
          </a:p>
        </p:txBody>
      </p:sp>
      <p:sp>
        <p:nvSpPr>
          <p:cNvPr id="241784" name="Rectangle 204"/>
          <p:cNvSpPr>
            <a:spLocks noChangeArrowheads="1"/>
          </p:cNvSpPr>
          <p:nvPr/>
        </p:nvSpPr>
        <p:spPr bwMode="auto">
          <a:xfrm>
            <a:off x="4854575" y="5994400"/>
            <a:ext cx="106363" cy="106363"/>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sz="2000"/>
          </a:p>
        </p:txBody>
      </p:sp>
      <p:sp>
        <p:nvSpPr>
          <p:cNvPr id="241785" name="Line 205"/>
          <p:cNvSpPr>
            <a:spLocks noChangeShapeType="1"/>
          </p:cNvSpPr>
          <p:nvPr/>
        </p:nvSpPr>
        <p:spPr bwMode="auto">
          <a:xfrm>
            <a:off x="4979988" y="5829300"/>
            <a:ext cx="12700" cy="0"/>
          </a:xfrm>
          <a:prstGeom prst="line">
            <a:avLst/>
          </a:prstGeom>
          <a:noFill/>
          <a:ln w="0">
            <a:solidFill>
              <a:srgbClr val="000000"/>
            </a:solidFill>
            <a:round/>
            <a:headEnd/>
            <a:tailEnd/>
          </a:ln>
        </p:spPr>
        <p:txBody>
          <a:bodyPr/>
          <a:lstStyle/>
          <a:p>
            <a:endParaRPr lang="en-US"/>
          </a:p>
        </p:txBody>
      </p:sp>
      <p:sp>
        <p:nvSpPr>
          <p:cNvPr id="241786" name="Line 206"/>
          <p:cNvSpPr>
            <a:spLocks noChangeShapeType="1"/>
          </p:cNvSpPr>
          <p:nvPr/>
        </p:nvSpPr>
        <p:spPr bwMode="auto">
          <a:xfrm flipH="1">
            <a:off x="6373813" y="5829300"/>
            <a:ext cx="19050" cy="0"/>
          </a:xfrm>
          <a:prstGeom prst="line">
            <a:avLst/>
          </a:prstGeom>
          <a:noFill/>
          <a:ln w="0">
            <a:solidFill>
              <a:srgbClr val="000000"/>
            </a:solidFill>
            <a:round/>
            <a:headEnd/>
            <a:tailEnd/>
          </a:ln>
        </p:spPr>
        <p:txBody>
          <a:bodyPr/>
          <a:lstStyle/>
          <a:p>
            <a:endParaRPr lang="en-US"/>
          </a:p>
        </p:txBody>
      </p:sp>
      <p:sp>
        <p:nvSpPr>
          <p:cNvPr id="241787" name="Rectangle 207"/>
          <p:cNvSpPr>
            <a:spLocks noChangeArrowheads="1"/>
          </p:cNvSpPr>
          <p:nvPr/>
        </p:nvSpPr>
        <p:spPr bwMode="auto">
          <a:xfrm>
            <a:off x="4854575" y="5778500"/>
            <a:ext cx="106363" cy="106363"/>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sz="2000"/>
          </a:p>
        </p:txBody>
      </p:sp>
      <p:sp>
        <p:nvSpPr>
          <p:cNvPr id="241788" name="Line 208"/>
          <p:cNvSpPr>
            <a:spLocks noChangeShapeType="1"/>
          </p:cNvSpPr>
          <p:nvPr/>
        </p:nvSpPr>
        <p:spPr bwMode="auto">
          <a:xfrm>
            <a:off x="4979988" y="5619750"/>
            <a:ext cx="12700" cy="0"/>
          </a:xfrm>
          <a:prstGeom prst="line">
            <a:avLst/>
          </a:prstGeom>
          <a:noFill/>
          <a:ln w="0">
            <a:solidFill>
              <a:srgbClr val="000000"/>
            </a:solidFill>
            <a:round/>
            <a:headEnd/>
            <a:tailEnd/>
          </a:ln>
        </p:spPr>
        <p:txBody>
          <a:bodyPr/>
          <a:lstStyle/>
          <a:p>
            <a:endParaRPr lang="en-US"/>
          </a:p>
        </p:txBody>
      </p:sp>
      <p:sp>
        <p:nvSpPr>
          <p:cNvPr id="241789" name="Line 209"/>
          <p:cNvSpPr>
            <a:spLocks noChangeShapeType="1"/>
          </p:cNvSpPr>
          <p:nvPr/>
        </p:nvSpPr>
        <p:spPr bwMode="auto">
          <a:xfrm flipH="1">
            <a:off x="6373813" y="5619750"/>
            <a:ext cx="19050" cy="0"/>
          </a:xfrm>
          <a:prstGeom prst="line">
            <a:avLst/>
          </a:prstGeom>
          <a:noFill/>
          <a:ln w="0">
            <a:solidFill>
              <a:srgbClr val="000000"/>
            </a:solidFill>
            <a:round/>
            <a:headEnd/>
            <a:tailEnd/>
          </a:ln>
        </p:spPr>
        <p:txBody>
          <a:bodyPr/>
          <a:lstStyle/>
          <a:p>
            <a:endParaRPr lang="en-US"/>
          </a:p>
        </p:txBody>
      </p:sp>
      <p:sp>
        <p:nvSpPr>
          <p:cNvPr id="241790" name="Rectangle 210"/>
          <p:cNvSpPr>
            <a:spLocks noChangeArrowheads="1"/>
          </p:cNvSpPr>
          <p:nvPr/>
        </p:nvSpPr>
        <p:spPr bwMode="auto">
          <a:xfrm>
            <a:off x="4854575" y="5568950"/>
            <a:ext cx="106363" cy="106363"/>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sz="2000"/>
          </a:p>
        </p:txBody>
      </p:sp>
      <p:sp>
        <p:nvSpPr>
          <p:cNvPr id="241791" name="Line 211"/>
          <p:cNvSpPr>
            <a:spLocks noChangeShapeType="1"/>
          </p:cNvSpPr>
          <p:nvPr/>
        </p:nvSpPr>
        <p:spPr bwMode="auto">
          <a:xfrm>
            <a:off x="4979988" y="5411788"/>
            <a:ext cx="12700" cy="0"/>
          </a:xfrm>
          <a:prstGeom prst="line">
            <a:avLst/>
          </a:prstGeom>
          <a:noFill/>
          <a:ln w="0">
            <a:solidFill>
              <a:srgbClr val="000000"/>
            </a:solidFill>
            <a:round/>
            <a:headEnd/>
            <a:tailEnd/>
          </a:ln>
        </p:spPr>
        <p:txBody>
          <a:bodyPr/>
          <a:lstStyle/>
          <a:p>
            <a:endParaRPr lang="en-US"/>
          </a:p>
        </p:txBody>
      </p:sp>
      <p:sp>
        <p:nvSpPr>
          <p:cNvPr id="241792" name="Line 212"/>
          <p:cNvSpPr>
            <a:spLocks noChangeShapeType="1"/>
          </p:cNvSpPr>
          <p:nvPr/>
        </p:nvSpPr>
        <p:spPr bwMode="auto">
          <a:xfrm flipH="1">
            <a:off x="6373813" y="5411788"/>
            <a:ext cx="19050" cy="0"/>
          </a:xfrm>
          <a:prstGeom prst="line">
            <a:avLst/>
          </a:prstGeom>
          <a:noFill/>
          <a:ln w="0">
            <a:solidFill>
              <a:srgbClr val="000000"/>
            </a:solidFill>
            <a:round/>
            <a:headEnd/>
            <a:tailEnd/>
          </a:ln>
        </p:spPr>
        <p:txBody>
          <a:bodyPr/>
          <a:lstStyle/>
          <a:p>
            <a:endParaRPr lang="en-US"/>
          </a:p>
        </p:txBody>
      </p:sp>
      <p:sp>
        <p:nvSpPr>
          <p:cNvPr id="241793" name="Rectangle 213"/>
          <p:cNvSpPr>
            <a:spLocks noChangeArrowheads="1"/>
          </p:cNvSpPr>
          <p:nvPr/>
        </p:nvSpPr>
        <p:spPr bwMode="auto">
          <a:xfrm>
            <a:off x="4918075" y="5360988"/>
            <a:ext cx="41275" cy="106362"/>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sz="2000"/>
          </a:p>
        </p:txBody>
      </p:sp>
      <p:sp>
        <p:nvSpPr>
          <p:cNvPr id="241794" name="Line 214"/>
          <p:cNvSpPr>
            <a:spLocks noChangeShapeType="1"/>
          </p:cNvSpPr>
          <p:nvPr/>
        </p:nvSpPr>
        <p:spPr bwMode="auto">
          <a:xfrm>
            <a:off x="4979988" y="5202238"/>
            <a:ext cx="12700" cy="0"/>
          </a:xfrm>
          <a:prstGeom prst="line">
            <a:avLst/>
          </a:prstGeom>
          <a:noFill/>
          <a:ln w="0">
            <a:solidFill>
              <a:srgbClr val="000000"/>
            </a:solidFill>
            <a:round/>
            <a:headEnd/>
            <a:tailEnd/>
          </a:ln>
        </p:spPr>
        <p:txBody>
          <a:bodyPr/>
          <a:lstStyle/>
          <a:p>
            <a:endParaRPr lang="en-US"/>
          </a:p>
        </p:txBody>
      </p:sp>
      <p:sp>
        <p:nvSpPr>
          <p:cNvPr id="241795" name="Line 215"/>
          <p:cNvSpPr>
            <a:spLocks noChangeShapeType="1"/>
          </p:cNvSpPr>
          <p:nvPr/>
        </p:nvSpPr>
        <p:spPr bwMode="auto">
          <a:xfrm flipH="1">
            <a:off x="6373813" y="5202238"/>
            <a:ext cx="19050" cy="0"/>
          </a:xfrm>
          <a:prstGeom prst="line">
            <a:avLst/>
          </a:prstGeom>
          <a:noFill/>
          <a:ln w="0">
            <a:solidFill>
              <a:srgbClr val="000000"/>
            </a:solidFill>
            <a:round/>
            <a:headEnd/>
            <a:tailEnd/>
          </a:ln>
        </p:spPr>
        <p:txBody>
          <a:bodyPr/>
          <a:lstStyle/>
          <a:p>
            <a:endParaRPr lang="en-US"/>
          </a:p>
        </p:txBody>
      </p:sp>
      <p:sp>
        <p:nvSpPr>
          <p:cNvPr id="241796" name="Rectangle 216"/>
          <p:cNvSpPr>
            <a:spLocks noChangeArrowheads="1"/>
          </p:cNvSpPr>
          <p:nvPr/>
        </p:nvSpPr>
        <p:spPr bwMode="auto">
          <a:xfrm>
            <a:off x="4879975" y="5151438"/>
            <a:ext cx="82550" cy="106362"/>
          </a:xfrm>
          <a:prstGeom prst="rect">
            <a:avLst/>
          </a:prstGeom>
          <a:noFill/>
          <a:ln w="9525">
            <a:noFill/>
            <a:miter lim="800000"/>
            <a:headEnd/>
            <a:tailEnd/>
          </a:ln>
        </p:spPr>
        <p:txBody>
          <a:bodyPr wrap="none" lIns="0" tIns="0" rIns="0" bIns="0">
            <a:spAutoFit/>
          </a:bodyPr>
          <a:lstStyle/>
          <a:p>
            <a:r>
              <a:rPr lang="en-GB" sz="700">
                <a:solidFill>
                  <a:srgbClr val="000000"/>
                </a:solidFill>
              </a:rPr>
              <a:t>20</a:t>
            </a:r>
            <a:endParaRPr lang="en-GB" sz="2000"/>
          </a:p>
        </p:txBody>
      </p:sp>
      <p:sp>
        <p:nvSpPr>
          <p:cNvPr id="241797" name="Line 217"/>
          <p:cNvSpPr>
            <a:spLocks noChangeShapeType="1"/>
          </p:cNvSpPr>
          <p:nvPr/>
        </p:nvSpPr>
        <p:spPr bwMode="auto">
          <a:xfrm>
            <a:off x="4979988" y="4994275"/>
            <a:ext cx="12700" cy="0"/>
          </a:xfrm>
          <a:prstGeom prst="line">
            <a:avLst/>
          </a:prstGeom>
          <a:noFill/>
          <a:ln w="0">
            <a:solidFill>
              <a:srgbClr val="000000"/>
            </a:solidFill>
            <a:round/>
            <a:headEnd/>
            <a:tailEnd/>
          </a:ln>
        </p:spPr>
        <p:txBody>
          <a:bodyPr/>
          <a:lstStyle/>
          <a:p>
            <a:endParaRPr lang="en-US"/>
          </a:p>
        </p:txBody>
      </p:sp>
      <p:sp>
        <p:nvSpPr>
          <p:cNvPr id="241798" name="Line 218"/>
          <p:cNvSpPr>
            <a:spLocks noChangeShapeType="1"/>
          </p:cNvSpPr>
          <p:nvPr/>
        </p:nvSpPr>
        <p:spPr bwMode="auto">
          <a:xfrm flipH="1">
            <a:off x="6373813" y="4994275"/>
            <a:ext cx="19050" cy="0"/>
          </a:xfrm>
          <a:prstGeom prst="line">
            <a:avLst/>
          </a:prstGeom>
          <a:noFill/>
          <a:ln w="0">
            <a:solidFill>
              <a:srgbClr val="000000"/>
            </a:solidFill>
            <a:round/>
            <a:headEnd/>
            <a:tailEnd/>
          </a:ln>
        </p:spPr>
        <p:txBody>
          <a:bodyPr/>
          <a:lstStyle/>
          <a:p>
            <a:endParaRPr lang="en-US"/>
          </a:p>
        </p:txBody>
      </p:sp>
      <p:sp>
        <p:nvSpPr>
          <p:cNvPr id="241799" name="Rectangle 219"/>
          <p:cNvSpPr>
            <a:spLocks noChangeArrowheads="1"/>
          </p:cNvSpPr>
          <p:nvPr/>
        </p:nvSpPr>
        <p:spPr bwMode="auto">
          <a:xfrm>
            <a:off x="4879975" y="4943475"/>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40</a:t>
            </a:r>
            <a:endParaRPr lang="en-GB" sz="2000"/>
          </a:p>
        </p:txBody>
      </p:sp>
      <p:sp>
        <p:nvSpPr>
          <p:cNvPr id="241800" name="Line 220"/>
          <p:cNvSpPr>
            <a:spLocks noChangeShapeType="1"/>
          </p:cNvSpPr>
          <p:nvPr/>
        </p:nvSpPr>
        <p:spPr bwMode="auto">
          <a:xfrm>
            <a:off x="4979988" y="4784725"/>
            <a:ext cx="12700" cy="0"/>
          </a:xfrm>
          <a:prstGeom prst="line">
            <a:avLst/>
          </a:prstGeom>
          <a:noFill/>
          <a:ln w="0">
            <a:solidFill>
              <a:srgbClr val="000000"/>
            </a:solidFill>
            <a:round/>
            <a:headEnd/>
            <a:tailEnd/>
          </a:ln>
        </p:spPr>
        <p:txBody>
          <a:bodyPr/>
          <a:lstStyle/>
          <a:p>
            <a:endParaRPr lang="en-US"/>
          </a:p>
        </p:txBody>
      </p:sp>
      <p:sp>
        <p:nvSpPr>
          <p:cNvPr id="241801" name="Line 221"/>
          <p:cNvSpPr>
            <a:spLocks noChangeShapeType="1"/>
          </p:cNvSpPr>
          <p:nvPr/>
        </p:nvSpPr>
        <p:spPr bwMode="auto">
          <a:xfrm flipH="1">
            <a:off x="6373813" y="4784725"/>
            <a:ext cx="19050" cy="0"/>
          </a:xfrm>
          <a:prstGeom prst="line">
            <a:avLst/>
          </a:prstGeom>
          <a:noFill/>
          <a:ln w="0">
            <a:solidFill>
              <a:srgbClr val="000000"/>
            </a:solidFill>
            <a:round/>
            <a:headEnd/>
            <a:tailEnd/>
          </a:ln>
        </p:spPr>
        <p:txBody>
          <a:bodyPr/>
          <a:lstStyle/>
          <a:p>
            <a:endParaRPr lang="en-US"/>
          </a:p>
        </p:txBody>
      </p:sp>
      <p:sp>
        <p:nvSpPr>
          <p:cNvPr id="241802" name="Rectangle 222"/>
          <p:cNvSpPr>
            <a:spLocks noChangeArrowheads="1"/>
          </p:cNvSpPr>
          <p:nvPr/>
        </p:nvSpPr>
        <p:spPr bwMode="auto">
          <a:xfrm>
            <a:off x="4879975" y="4733925"/>
            <a:ext cx="82550" cy="106363"/>
          </a:xfrm>
          <a:prstGeom prst="rect">
            <a:avLst/>
          </a:prstGeom>
          <a:noFill/>
          <a:ln w="9525">
            <a:noFill/>
            <a:miter lim="800000"/>
            <a:headEnd/>
            <a:tailEnd/>
          </a:ln>
        </p:spPr>
        <p:txBody>
          <a:bodyPr wrap="none" lIns="0" tIns="0" rIns="0" bIns="0">
            <a:spAutoFit/>
          </a:bodyPr>
          <a:lstStyle/>
          <a:p>
            <a:r>
              <a:rPr lang="en-GB" sz="700">
                <a:solidFill>
                  <a:srgbClr val="000000"/>
                </a:solidFill>
              </a:rPr>
              <a:t>60</a:t>
            </a:r>
            <a:endParaRPr lang="en-GB" sz="2000"/>
          </a:p>
        </p:txBody>
      </p:sp>
      <p:sp>
        <p:nvSpPr>
          <p:cNvPr id="241803" name="Line 223"/>
          <p:cNvSpPr>
            <a:spLocks noChangeShapeType="1"/>
          </p:cNvSpPr>
          <p:nvPr/>
        </p:nvSpPr>
        <p:spPr bwMode="auto">
          <a:xfrm>
            <a:off x="4979988" y="4784725"/>
            <a:ext cx="1412875" cy="0"/>
          </a:xfrm>
          <a:prstGeom prst="line">
            <a:avLst/>
          </a:prstGeom>
          <a:noFill/>
          <a:ln w="0">
            <a:solidFill>
              <a:srgbClr val="000000"/>
            </a:solidFill>
            <a:round/>
            <a:headEnd/>
            <a:tailEnd/>
          </a:ln>
        </p:spPr>
        <p:txBody>
          <a:bodyPr/>
          <a:lstStyle/>
          <a:p>
            <a:endParaRPr lang="en-US"/>
          </a:p>
        </p:txBody>
      </p:sp>
      <p:sp>
        <p:nvSpPr>
          <p:cNvPr id="241804" name="Freeform 224"/>
          <p:cNvSpPr>
            <a:spLocks/>
          </p:cNvSpPr>
          <p:nvPr/>
        </p:nvSpPr>
        <p:spPr bwMode="auto">
          <a:xfrm>
            <a:off x="4979988" y="4784725"/>
            <a:ext cx="1412875" cy="1258888"/>
          </a:xfrm>
          <a:custGeom>
            <a:avLst/>
            <a:gdLst>
              <a:gd name="T0" fmla="*/ 0 w 225"/>
              <a:gd name="T1" fmla="*/ 2147483647 h 199"/>
              <a:gd name="T2" fmla="*/ 2147483647 w 225"/>
              <a:gd name="T3" fmla="*/ 2147483647 h 199"/>
              <a:gd name="T4" fmla="*/ 2147483647 w 225"/>
              <a:gd name="T5" fmla="*/ 0 h 199"/>
              <a:gd name="T6" fmla="*/ 0 60000 65536"/>
              <a:gd name="T7" fmla="*/ 0 60000 65536"/>
              <a:gd name="T8" fmla="*/ 0 60000 65536"/>
              <a:gd name="T9" fmla="*/ 0 w 225"/>
              <a:gd name="T10" fmla="*/ 0 h 199"/>
              <a:gd name="T11" fmla="*/ 225 w 225"/>
              <a:gd name="T12" fmla="*/ 199 h 199"/>
            </a:gdLst>
            <a:ahLst/>
            <a:cxnLst>
              <a:cxn ang="T6">
                <a:pos x="T0" y="T1"/>
              </a:cxn>
              <a:cxn ang="T7">
                <a:pos x="T2" y="T3"/>
              </a:cxn>
              <a:cxn ang="T8">
                <a:pos x="T4" y="T5"/>
              </a:cxn>
            </a:cxnLst>
            <a:rect l="T9" t="T10" r="T11" b="T12"/>
            <a:pathLst>
              <a:path w="225" h="199">
                <a:moveTo>
                  <a:pt x="0" y="199"/>
                </a:moveTo>
                <a:lnTo>
                  <a:pt x="225" y="199"/>
                </a:lnTo>
                <a:lnTo>
                  <a:pt x="225" y="0"/>
                </a:lnTo>
              </a:path>
            </a:pathLst>
          </a:custGeom>
          <a:noFill/>
          <a:ln w="0">
            <a:solidFill>
              <a:srgbClr val="000000"/>
            </a:solidFill>
            <a:prstDash val="solid"/>
            <a:round/>
            <a:headEnd/>
            <a:tailEnd/>
          </a:ln>
        </p:spPr>
        <p:txBody>
          <a:bodyPr/>
          <a:lstStyle/>
          <a:p>
            <a:endParaRPr lang="en-US"/>
          </a:p>
        </p:txBody>
      </p:sp>
      <p:sp>
        <p:nvSpPr>
          <p:cNvPr id="241805" name="Line 225"/>
          <p:cNvSpPr>
            <a:spLocks noChangeShapeType="1"/>
          </p:cNvSpPr>
          <p:nvPr/>
        </p:nvSpPr>
        <p:spPr bwMode="auto">
          <a:xfrm flipV="1">
            <a:off x="4979988" y="4784725"/>
            <a:ext cx="0" cy="1258888"/>
          </a:xfrm>
          <a:prstGeom prst="line">
            <a:avLst/>
          </a:prstGeom>
          <a:noFill/>
          <a:ln w="0">
            <a:solidFill>
              <a:srgbClr val="000000"/>
            </a:solidFill>
            <a:round/>
            <a:headEnd/>
            <a:tailEnd/>
          </a:ln>
        </p:spPr>
        <p:txBody>
          <a:bodyPr/>
          <a:lstStyle/>
          <a:p>
            <a:endParaRPr lang="en-US"/>
          </a:p>
        </p:txBody>
      </p:sp>
      <p:sp>
        <p:nvSpPr>
          <p:cNvPr id="241806" name="Rectangle 226"/>
          <p:cNvSpPr>
            <a:spLocks noChangeArrowheads="1"/>
          </p:cNvSpPr>
          <p:nvPr/>
        </p:nvSpPr>
        <p:spPr bwMode="auto">
          <a:xfrm>
            <a:off x="5097463" y="6229350"/>
            <a:ext cx="1019175" cy="152400"/>
          </a:xfrm>
          <a:prstGeom prst="rect">
            <a:avLst/>
          </a:prstGeom>
          <a:noFill/>
          <a:ln w="9525">
            <a:noFill/>
            <a:miter lim="800000"/>
            <a:headEnd/>
            <a:tailEnd/>
          </a:ln>
        </p:spPr>
        <p:txBody>
          <a:bodyPr wrap="none" lIns="0" tIns="0" rIns="0" bIns="0">
            <a:spAutoFit/>
          </a:bodyPr>
          <a:lstStyle/>
          <a:p>
            <a:r>
              <a:rPr lang="en-GB" sz="1000">
                <a:solidFill>
                  <a:srgbClr val="000000"/>
                </a:solidFill>
              </a:rPr>
              <a:t>peristimulus time (ms)</a:t>
            </a:r>
            <a:endParaRPr lang="en-GB" sz="1000"/>
          </a:p>
        </p:txBody>
      </p:sp>
      <p:sp>
        <p:nvSpPr>
          <p:cNvPr id="241807" name="Rectangle 227"/>
          <p:cNvSpPr>
            <a:spLocks noChangeArrowheads="1"/>
          </p:cNvSpPr>
          <p:nvPr/>
        </p:nvSpPr>
        <p:spPr bwMode="auto">
          <a:xfrm rot="-5400000">
            <a:off x="4343400" y="5329238"/>
            <a:ext cx="793750" cy="152400"/>
          </a:xfrm>
          <a:prstGeom prst="rect">
            <a:avLst/>
          </a:prstGeom>
          <a:noFill/>
          <a:ln w="9525">
            <a:noFill/>
            <a:miter lim="800000"/>
            <a:headEnd/>
            <a:tailEnd/>
          </a:ln>
        </p:spPr>
        <p:txBody>
          <a:bodyPr wrap="none" lIns="0" tIns="0" rIns="0" bIns="0">
            <a:spAutoFit/>
          </a:bodyPr>
          <a:lstStyle/>
          <a:p>
            <a:r>
              <a:rPr lang="en-GB" sz="1000">
                <a:solidFill>
                  <a:srgbClr val="000000"/>
                </a:solidFill>
              </a:rPr>
              <a:t>LFP (micro-volts)</a:t>
            </a:r>
            <a:endParaRPr lang="en-GB" sz="1000"/>
          </a:p>
        </p:txBody>
      </p:sp>
      <p:sp>
        <p:nvSpPr>
          <p:cNvPr id="241808" name="Rectangle 228"/>
          <p:cNvSpPr>
            <a:spLocks noChangeArrowheads="1"/>
          </p:cNvSpPr>
          <p:nvPr/>
        </p:nvSpPr>
        <p:spPr bwMode="auto">
          <a:xfrm>
            <a:off x="5570538" y="4557713"/>
            <a:ext cx="230187" cy="182562"/>
          </a:xfrm>
          <a:prstGeom prst="rect">
            <a:avLst/>
          </a:prstGeom>
          <a:noFill/>
          <a:ln w="9525">
            <a:noFill/>
            <a:miter lim="800000"/>
            <a:headEnd/>
            <a:tailEnd/>
          </a:ln>
        </p:spPr>
        <p:txBody>
          <a:bodyPr wrap="none" lIns="0" tIns="0" rIns="0" bIns="0">
            <a:spAutoFit/>
          </a:bodyPr>
          <a:lstStyle/>
          <a:p>
            <a:r>
              <a:rPr lang="en-GB" sz="1200">
                <a:solidFill>
                  <a:srgbClr val="000000"/>
                </a:solidFill>
              </a:rPr>
              <a:t>LFP</a:t>
            </a:r>
            <a:endParaRPr lang="en-GB" sz="2000"/>
          </a:p>
        </p:txBody>
      </p:sp>
      <p:sp>
        <p:nvSpPr>
          <p:cNvPr id="241809" name="Freeform 229"/>
          <p:cNvSpPr>
            <a:spLocks/>
          </p:cNvSpPr>
          <p:nvPr/>
        </p:nvSpPr>
        <p:spPr bwMode="auto">
          <a:xfrm>
            <a:off x="4986338" y="5019675"/>
            <a:ext cx="1406525" cy="644525"/>
          </a:xfrm>
          <a:custGeom>
            <a:avLst/>
            <a:gdLst>
              <a:gd name="T0" fmla="*/ 40322501 w 886"/>
              <a:gd name="T1" fmla="*/ 612397189 h 406"/>
              <a:gd name="T2" fmla="*/ 90725625 w 886"/>
              <a:gd name="T3" fmla="*/ 572074701 h 406"/>
              <a:gd name="T4" fmla="*/ 141128761 w 886"/>
              <a:gd name="T5" fmla="*/ 410786238 h 406"/>
              <a:gd name="T6" fmla="*/ 199093132 w 886"/>
              <a:gd name="T7" fmla="*/ 30241878 h 406"/>
              <a:gd name="T8" fmla="*/ 249496293 w 886"/>
              <a:gd name="T9" fmla="*/ 551913457 h 406"/>
              <a:gd name="T10" fmla="*/ 299897817 w 886"/>
              <a:gd name="T11" fmla="*/ 642639055 h 406"/>
              <a:gd name="T12" fmla="*/ 350302515 w 886"/>
              <a:gd name="T13" fmla="*/ 723285618 h 406"/>
              <a:gd name="T14" fmla="*/ 408265299 w 886"/>
              <a:gd name="T15" fmla="*/ 733366240 h 406"/>
              <a:gd name="T16" fmla="*/ 458668510 w 886"/>
              <a:gd name="T17" fmla="*/ 713204997 h 406"/>
              <a:gd name="T18" fmla="*/ 509071621 w 886"/>
              <a:gd name="T19" fmla="*/ 773688728 h 406"/>
              <a:gd name="T20" fmla="*/ 569555354 w 886"/>
              <a:gd name="T21" fmla="*/ 861893575 h 406"/>
              <a:gd name="T22" fmla="*/ 617437516 w 886"/>
              <a:gd name="T23" fmla="*/ 793849972 h 406"/>
              <a:gd name="T24" fmla="*/ 667842214 w 886"/>
              <a:gd name="T25" fmla="*/ 360383128 h 406"/>
              <a:gd name="T26" fmla="*/ 718245326 w 886"/>
              <a:gd name="T27" fmla="*/ 259575321 h 406"/>
              <a:gd name="T28" fmla="*/ 778729059 w 886"/>
              <a:gd name="T29" fmla="*/ 279736565 h 406"/>
              <a:gd name="T30" fmla="*/ 826611221 w 886"/>
              <a:gd name="T31" fmla="*/ 320059053 h 406"/>
              <a:gd name="T32" fmla="*/ 877014530 w 886"/>
              <a:gd name="T33" fmla="*/ 441028203 h 406"/>
              <a:gd name="T34" fmla="*/ 927417641 w 886"/>
              <a:gd name="T35" fmla="*/ 592235945 h 406"/>
              <a:gd name="T36" fmla="*/ 987901375 w 886"/>
              <a:gd name="T37" fmla="*/ 491431313 h 406"/>
              <a:gd name="T38" fmla="*/ 1035785124 w 886"/>
              <a:gd name="T39" fmla="*/ 340221884 h 406"/>
              <a:gd name="T40" fmla="*/ 1086188235 w 886"/>
              <a:gd name="T41" fmla="*/ 511592557 h 406"/>
              <a:gd name="T42" fmla="*/ 1146670381 w 886"/>
              <a:gd name="T43" fmla="*/ 763608106 h 406"/>
              <a:gd name="T44" fmla="*/ 1197073492 w 886"/>
              <a:gd name="T45" fmla="*/ 350302506 h 406"/>
              <a:gd name="T46" fmla="*/ 1247476603 w 886"/>
              <a:gd name="T47" fmla="*/ 612397189 h 406"/>
              <a:gd name="T48" fmla="*/ 1295360352 w 886"/>
              <a:gd name="T49" fmla="*/ 783769350 h 406"/>
              <a:gd name="T50" fmla="*/ 1355844086 w 886"/>
              <a:gd name="T51" fmla="*/ 340221884 h 406"/>
              <a:gd name="T52" fmla="*/ 1406247197 w 886"/>
              <a:gd name="T53" fmla="*/ 743446862 h 406"/>
              <a:gd name="T54" fmla="*/ 1456650308 w 886"/>
              <a:gd name="T55" fmla="*/ 672882509 h 406"/>
              <a:gd name="T56" fmla="*/ 1504534057 w 886"/>
              <a:gd name="T57" fmla="*/ 340221884 h 406"/>
              <a:gd name="T58" fmla="*/ 1565017791 w 886"/>
              <a:gd name="T59" fmla="*/ 582155323 h 406"/>
              <a:gd name="T60" fmla="*/ 1615420902 w 886"/>
              <a:gd name="T61" fmla="*/ 1023183527 h 406"/>
              <a:gd name="T62" fmla="*/ 1665824410 w 886"/>
              <a:gd name="T63" fmla="*/ 350302506 h 406"/>
              <a:gd name="T64" fmla="*/ 1723787194 w 886"/>
              <a:gd name="T65" fmla="*/ 360383128 h 406"/>
              <a:gd name="T66" fmla="*/ 1774190305 w 886"/>
              <a:gd name="T67" fmla="*/ 541832836 h 406"/>
              <a:gd name="T68" fmla="*/ 1824593416 w 886"/>
              <a:gd name="T69" fmla="*/ 942538551 h 406"/>
              <a:gd name="T70" fmla="*/ 1874996527 w 886"/>
              <a:gd name="T71" fmla="*/ 572074701 h 406"/>
              <a:gd name="T72" fmla="*/ 1932960899 w 886"/>
              <a:gd name="T73" fmla="*/ 340221884 h 406"/>
              <a:gd name="T74" fmla="*/ 1983364010 w 886"/>
              <a:gd name="T75" fmla="*/ 380544372 h 406"/>
              <a:gd name="T76" fmla="*/ 2033767121 w 886"/>
              <a:gd name="T77" fmla="*/ 511592557 h 406"/>
              <a:gd name="T78" fmla="*/ 2084170232 w 886"/>
              <a:gd name="T79" fmla="*/ 773688728 h 406"/>
              <a:gd name="T80" fmla="*/ 2142133016 w 886"/>
              <a:gd name="T81" fmla="*/ 632558433 h 406"/>
              <a:gd name="T82" fmla="*/ 2147483647 w 886"/>
              <a:gd name="T83" fmla="*/ 340221884 h 4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406"/>
              <a:gd name="T128" fmla="*/ 886 w 886"/>
              <a:gd name="T129" fmla="*/ 406 h 4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406">
                <a:moveTo>
                  <a:pt x="0" y="255"/>
                </a:moveTo>
                <a:lnTo>
                  <a:pt x="8" y="251"/>
                </a:lnTo>
                <a:lnTo>
                  <a:pt x="16" y="243"/>
                </a:lnTo>
                <a:lnTo>
                  <a:pt x="24" y="231"/>
                </a:lnTo>
                <a:lnTo>
                  <a:pt x="28" y="227"/>
                </a:lnTo>
                <a:lnTo>
                  <a:pt x="36" y="227"/>
                </a:lnTo>
                <a:lnTo>
                  <a:pt x="44" y="219"/>
                </a:lnTo>
                <a:lnTo>
                  <a:pt x="52" y="195"/>
                </a:lnTo>
                <a:lnTo>
                  <a:pt x="56" y="163"/>
                </a:lnTo>
                <a:lnTo>
                  <a:pt x="64" y="123"/>
                </a:lnTo>
                <a:lnTo>
                  <a:pt x="71" y="67"/>
                </a:lnTo>
                <a:lnTo>
                  <a:pt x="79" y="12"/>
                </a:lnTo>
                <a:lnTo>
                  <a:pt x="83" y="0"/>
                </a:lnTo>
                <a:lnTo>
                  <a:pt x="91" y="87"/>
                </a:lnTo>
                <a:lnTo>
                  <a:pt x="99" y="219"/>
                </a:lnTo>
                <a:lnTo>
                  <a:pt x="107" y="275"/>
                </a:lnTo>
                <a:lnTo>
                  <a:pt x="111" y="267"/>
                </a:lnTo>
                <a:lnTo>
                  <a:pt x="119" y="255"/>
                </a:lnTo>
                <a:lnTo>
                  <a:pt x="127" y="259"/>
                </a:lnTo>
                <a:lnTo>
                  <a:pt x="135" y="271"/>
                </a:lnTo>
                <a:lnTo>
                  <a:pt x="139" y="287"/>
                </a:lnTo>
                <a:lnTo>
                  <a:pt x="147" y="291"/>
                </a:lnTo>
                <a:lnTo>
                  <a:pt x="154" y="287"/>
                </a:lnTo>
                <a:lnTo>
                  <a:pt x="162" y="291"/>
                </a:lnTo>
                <a:lnTo>
                  <a:pt x="166" y="299"/>
                </a:lnTo>
                <a:lnTo>
                  <a:pt x="174" y="295"/>
                </a:lnTo>
                <a:lnTo>
                  <a:pt x="182" y="283"/>
                </a:lnTo>
                <a:lnTo>
                  <a:pt x="190" y="283"/>
                </a:lnTo>
                <a:lnTo>
                  <a:pt x="194" y="295"/>
                </a:lnTo>
                <a:lnTo>
                  <a:pt x="202" y="307"/>
                </a:lnTo>
                <a:lnTo>
                  <a:pt x="210" y="315"/>
                </a:lnTo>
                <a:lnTo>
                  <a:pt x="218" y="327"/>
                </a:lnTo>
                <a:lnTo>
                  <a:pt x="226" y="342"/>
                </a:lnTo>
                <a:lnTo>
                  <a:pt x="230" y="350"/>
                </a:lnTo>
                <a:lnTo>
                  <a:pt x="238" y="342"/>
                </a:lnTo>
                <a:lnTo>
                  <a:pt x="245" y="315"/>
                </a:lnTo>
                <a:lnTo>
                  <a:pt x="253" y="259"/>
                </a:lnTo>
                <a:lnTo>
                  <a:pt x="257" y="195"/>
                </a:lnTo>
                <a:lnTo>
                  <a:pt x="265" y="143"/>
                </a:lnTo>
                <a:lnTo>
                  <a:pt x="273" y="111"/>
                </a:lnTo>
                <a:lnTo>
                  <a:pt x="281" y="99"/>
                </a:lnTo>
                <a:lnTo>
                  <a:pt x="285" y="103"/>
                </a:lnTo>
                <a:lnTo>
                  <a:pt x="293" y="111"/>
                </a:lnTo>
                <a:lnTo>
                  <a:pt x="301" y="115"/>
                </a:lnTo>
                <a:lnTo>
                  <a:pt x="309" y="111"/>
                </a:lnTo>
                <a:lnTo>
                  <a:pt x="313" y="115"/>
                </a:lnTo>
                <a:lnTo>
                  <a:pt x="321" y="123"/>
                </a:lnTo>
                <a:lnTo>
                  <a:pt x="328" y="127"/>
                </a:lnTo>
                <a:lnTo>
                  <a:pt x="336" y="135"/>
                </a:lnTo>
                <a:lnTo>
                  <a:pt x="340" y="159"/>
                </a:lnTo>
                <a:lnTo>
                  <a:pt x="348" y="175"/>
                </a:lnTo>
                <a:lnTo>
                  <a:pt x="356" y="183"/>
                </a:lnTo>
                <a:lnTo>
                  <a:pt x="364" y="207"/>
                </a:lnTo>
                <a:lnTo>
                  <a:pt x="368" y="235"/>
                </a:lnTo>
                <a:lnTo>
                  <a:pt x="376" y="251"/>
                </a:lnTo>
                <a:lnTo>
                  <a:pt x="384" y="235"/>
                </a:lnTo>
                <a:lnTo>
                  <a:pt x="392" y="195"/>
                </a:lnTo>
                <a:lnTo>
                  <a:pt x="396" y="167"/>
                </a:lnTo>
                <a:lnTo>
                  <a:pt x="404" y="147"/>
                </a:lnTo>
                <a:lnTo>
                  <a:pt x="411" y="135"/>
                </a:lnTo>
                <a:lnTo>
                  <a:pt x="419" y="143"/>
                </a:lnTo>
                <a:lnTo>
                  <a:pt x="423" y="167"/>
                </a:lnTo>
                <a:lnTo>
                  <a:pt x="431" y="203"/>
                </a:lnTo>
                <a:lnTo>
                  <a:pt x="439" y="247"/>
                </a:lnTo>
                <a:lnTo>
                  <a:pt x="447" y="287"/>
                </a:lnTo>
                <a:lnTo>
                  <a:pt x="455" y="303"/>
                </a:lnTo>
                <a:lnTo>
                  <a:pt x="459" y="263"/>
                </a:lnTo>
                <a:lnTo>
                  <a:pt x="467" y="183"/>
                </a:lnTo>
                <a:lnTo>
                  <a:pt x="475" y="139"/>
                </a:lnTo>
                <a:lnTo>
                  <a:pt x="483" y="155"/>
                </a:lnTo>
                <a:lnTo>
                  <a:pt x="487" y="191"/>
                </a:lnTo>
                <a:lnTo>
                  <a:pt x="495" y="243"/>
                </a:lnTo>
                <a:lnTo>
                  <a:pt x="502" y="315"/>
                </a:lnTo>
                <a:lnTo>
                  <a:pt x="510" y="362"/>
                </a:lnTo>
                <a:lnTo>
                  <a:pt x="514" y="311"/>
                </a:lnTo>
                <a:lnTo>
                  <a:pt x="522" y="187"/>
                </a:lnTo>
                <a:lnTo>
                  <a:pt x="530" y="123"/>
                </a:lnTo>
                <a:lnTo>
                  <a:pt x="538" y="135"/>
                </a:lnTo>
                <a:lnTo>
                  <a:pt x="542" y="175"/>
                </a:lnTo>
                <a:lnTo>
                  <a:pt x="550" y="227"/>
                </a:lnTo>
                <a:lnTo>
                  <a:pt x="558" y="295"/>
                </a:lnTo>
                <a:lnTo>
                  <a:pt x="566" y="362"/>
                </a:lnTo>
                <a:lnTo>
                  <a:pt x="570" y="370"/>
                </a:lnTo>
                <a:lnTo>
                  <a:pt x="578" y="267"/>
                </a:lnTo>
                <a:lnTo>
                  <a:pt x="585" y="155"/>
                </a:lnTo>
                <a:lnTo>
                  <a:pt x="593" y="119"/>
                </a:lnTo>
                <a:lnTo>
                  <a:pt x="597" y="135"/>
                </a:lnTo>
                <a:lnTo>
                  <a:pt x="605" y="163"/>
                </a:lnTo>
                <a:lnTo>
                  <a:pt x="613" y="191"/>
                </a:lnTo>
                <a:lnTo>
                  <a:pt x="621" y="231"/>
                </a:lnTo>
                <a:lnTo>
                  <a:pt x="625" y="287"/>
                </a:lnTo>
                <a:lnTo>
                  <a:pt x="633" y="354"/>
                </a:lnTo>
                <a:lnTo>
                  <a:pt x="641" y="406"/>
                </a:lnTo>
                <a:lnTo>
                  <a:pt x="649" y="370"/>
                </a:lnTo>
                <a:lnTo>
                  <a:pt x="653" y="247"/>
                </a:lnTo>
                <a:lnTo>
                  <a:pt x="661" y="139"/>
                </a:lnTo>
                <a:lnTo>
                  <a:pt x="668" y="103"/>
                </a:lnTo>
                <a:lnTo>
                  <a:pt x="676" y="115"/>
                </a:lnTo>
                <a:lnTo>
                  <a:pt x="684" y="143"/>
                </a:lnTo>
                <a:lnTo>
                  <a:pt x="688" y="159"/>
                </a:lnTo>
                <a:lnTo>
                  <a:pt x="696" y="179"/>
                </a:lnTo>
                <a:lnTo>
                  <a:pt x="704" y="215"/>
                </a:lnTo>
                <a:lnTo>
                  <a:pt x="712" y="263"/>
                </a:lnTo>
                <a:lnTo>
                  <a:pt x="716" y="319"/>
                </a:lnTo>
                <a:lnTo>
                  <a:pt x="724" y="374"/>
                </a:lnTo>
                <a:lnTo>
                  <a:pt x="732" y="398"/>
                </a:lnTo>
                <a:lnTo>
                  <a:pt x="740" y="342"/>
                </a:lnTo>
                <a:lnTo>
                  <a:pt x="744" y="227"/>
                </a:lnTo>
                <a:lnTo>
                  <a:pt x="752" y="151"/>
                </a:lnTo>
                <a:lnTo>
                  <a:pt x="759" y="135"/>
                </a:lnTo>
                <a:lnTo>
                  <a:pt x="767" y="135"/>
                </a:lnTo>
                <a:lnTo>
                  <a:pt x="771" y="127"/>
                </a:lnTo>
                <a:lnTo>
                  <a:pt x="779" y="135"/>
                </a:lnTo>
                <a:lnTo>
                  <a:pt x="787" y="151"/>
                </a:lnTo>
                <a:lnTo>
                  <a:pt x="795" y="167"/>
                </a:lnTo>
                <a:lnTo>
                  <a:pt x="799" y="187"/>
                </a:lnTo>
                <a:lnTo>
                  <a:pt x="807" y="203"/>
                </a:lnTo>
                <a:lnTo>
                  <a:pt x="815" y="227"/>
                </a:lnTo>
                <a:lnTo>
                  <a:pt x="823" y="267"/>
                </a:lnTo>
                <a:lnTo>
                  <a:pt x="827" y="307"/>
                </a:lnTo>
                <a:lnTo>
                  <a:pt x="835" y="327"/>
                </a:lnTo>
                <a:lnTo>
                  <a:pt x="842" y="311"/>
                </a:lnTo>
                <a:lnTo>
                  <a:pt x="850" y="251"/>
                </a:lnTo>
                <a:lnTo>
                  <a:pt x="854" y="187"/>
                </a:lnTo>
                <a:lnTo>
                  <a:pt x="862" y="151"/>
                </a:lnTo>
                <a:lnTo>
                  <a:pt x="870" y="135"/>
                </a:lnTo>
                <a:lnTo>
                  <a:pt x="878" y="139"/>
                </a:lnTo>
                <a:lnTo>
                  <a:pt x="886" y="147"/>
                </a:lnTo>
              </a:path>
            </a:pathLst>
          </a:custGeom>
          <a:noFill/>
          <a:ln w="0">
            <a:solidFill>
              <a:srgbClr val="FF5555"/>
            </a:solidFill>
            <a:prstDash val="solid"/>
            <a:round/>
            <a:headEnd/>
            <a:tailEnd/>
          </a:ln>
        </p:spPr>
        <p:txBody>
          <a:bodyPr/>
          <a:lstStyle/>
          <a:p>
            <a:endParaRPr lang="en-US"/>
          </a:p>
        </p:txBody>
      </p:sp>
      <p:sp>
        <p:nvSpPr>
          <p:cNvPr id="241810" name="Freeform 230"/>
          <p:cNvSpPr>
            <a:spLocks/>
          </p:cNvSpPr>
          <p:nvPr/>
        </p:nvSpPr>
        <p:spPr bwMode="auto">
          <a:xfrm>
            <a:off x="4986338" y="4803775"/>
            <a:ext cx="1406525" cy="1095375"/>
          </a:xfrm>
          <a:custGeom>
            <a:avLst/>
            <a:gdLst>
              <a:gd name="T0" fmla="*/ 40322501 w 886"/>
              <a:gd name="T1" fmla="*/ 441026592 h 690"/>
              <a:gd name="T2" fmla="*/ 90725625 w 886"/>
              <a:gd name="T3" fmla="*/ 824091794 h 690"/>
              <a:gd name="T4" fmla="*/ 141128761 w 886"/>
              <a:gd name="T5" fmla="*/ 965219105 h 690"/>
              <a:gd name="T6" fmla="*/ 199093132 w 886"/>
              <a:gd name="T7" fmla="*/ 622477778 h 690"/>
              <a:gd name="T8" fmla="*/ 249496293 w 886"/>
              <a:gd name="T9" fmla="*/ 201612478 h 690"/>
              <a:gd name="T10" fmla="*/ 299897817 w 886"/>
              <a:gd name="T11" fmla="*/ 773688687 h 690"/>
              <a:gd name="T12" fmla="*/ 350302515 w 886"/>
              <a:gd name="T13" fmla="*/ 985380348 h 690"/>
              <a:gd name="T14" fmla="*/ 408265299 w 886"/>
              <a:gd name="T15" fmla="*/ 1076105941 h 690"/>
              <a:gd name="T16" fmla="*/ 458668510 w 886"/>
              <a:gd name="T17" fmla="*/ 1045864077 h 690"/>
              <a:gd name="T18" fmla="*/ 509071621 w 886"/>
              <a:gd name="T19" fmla="*/ 1035783455 h 690"/>
              <a:gd name="T20" fmla="*/ 569555354 w 886"/>
              <a:gd name="T21" fmla="*/ 874493512 h 690"/>
              <a:gd name="T22" fmla="*/ 617437516 w 886"/>
              <a:gd name="T23" fmla="*/ 632558400 h 690"/>
              <a:gd name="T24" fmla="*/ 667842214 w 886"/>
              <a:gd name="T25" fmla="*/ 894654755 h 690"/>
              <a:gd name="T26" fmla="*/ 718245326 w 886"/>
              <a:gd name="T27" fmla="*/ 1275199008 h 690"/>
              <a:gd name="T28" fmla="*/ 778729059 w 886"/>
              <a:gd name="T29" fmla="*/ 1476811437 h 690"/>
              <a:gd name="T30" fmla="*/ 826611221 w 886"/>
              <a:gd name="T31" fmla="*/ 1587698273 h 690"/>
              <a:gd name="T32" fmla="*/ 877014530 w 886"/>
              <a:gd name="T33" fmla="*/ 1658262623 h 690"/>
              <a:gd name="T34" fmla="*/ 927417641 w 886"/>
              <a:gd name="T35" fmla="*/ 1527214544 h 690"/>
              <a:gd name="T36" fmla="*/ 987901375 w 886"/>
              <a:gd name="T37" fmla="*/ 1345763358 h 690"/>
              <a:gd name="T38" fmla="*/ 1035785124 w 886"/>
              <a:gd name="T39" fmla="*/ 1567537030 h 690"/>
              <a:gd name="T40" fmla="*/ 1086188235 w 886"/>
              <a:gd name="T41" fmla="*/ 1738907991 h 690"/>
              <a:gd name="T42" fmla="*/ 1146670381 w 886"/>
              <a:gd name="T43" fmla="*/ 1275199008 h 690"/>
              <a:gd name="T44" fmla="*/ 1197073492 w 886"/>
              <a:gd name="T45" fmla="*/ 1194554037 h 690"/>
              <a:gd name="T46" fmla="*/ 1247476603 w 886"/>
              <a:gd name="T47" fmla="*/ 1436488951 h 690"/>
              <a:gd name="T48" fmla="*/ 1295360352 w 886"/>
              <a:gd name="T49" fmla="*/ 773688687 h 690"/>
              <a:gd name="T50" fmla="*/ 1355844086 w 886"/>
              <a:gd name="T51" fmla="*/ 1184473415 h 690"/>
              <a:gd name="T52" fmla="*/ 1406247197 w 886"/>
              <a:gd name="T53" fmla="*/ 1355843980 h 690"/>
              <a:gd name="T54" fmla="*/ 1456650308 w 886"/>
              <a:gd name="T55" fmla="*/ 602316535 h 690"/>
              <a:gd name="T56" fmla="*/ 1504534057 w 886"/>
              <a:gd name="T57" fmla="*/ 1146670291 h 690"/>
              <a:gd name="T58" fmla="*/ 1565017791 w 886"/>
              <a:gd name="T59" fmla="*/ 1275199008 h 690"/>
              <a:gd name="T60" fmla="*/ 1615420902 w 886"/>
              <a:gd name="T61" fmla="*/ 844253236 h 690"/>
              <a:gd name="T62" fmla="*/ 1665824410 w 886"/>
              <a:gd name="T63" fmla="*/ 612397157 h 690"/>
              <a:gd name="T64" fmla="*/ 1723787194 w 886"/>
              <a:gd name="T65" fmla="*/ 1116428427 h 690"/>
              <a:gd name="T66" fmla="*/ 1774190305 w 886"/>
              <a:gd name="T67" fmla="*/ 1244957144 h 690"/>
              <a:gd name="T68" fmla="*/ 1824593416 w 886"/>
              <a:gd name="T69" fmla="*/ 934977241 h 690"/>
              <a:gd name="T70" fmla="*/ 1874996527 w 886"/>
              <a:gd name="T71" fmla="*/ 521671564 h 690"/>
              <a:gd name="T72" fmla="*/ 1932960899 w 886"/>
              <a:gd name="T73" fmla="*/ 975299727 h 690"/>
              <a:gd name="T74" fmla="*/ 1983364010 w 886"/>
              <a:gd name="T75" fmla="*/ 1166831534 h 690"/>
              <a:gd name="T76" fmla="*/ 2033767121 w 886"/>
              <a:gd name="T77" fmla="*/ 1126509048 h 690"/>
              <a:gd name="T78" fmla="*/ 2084170232 w 886"/>
              <a:gd name="T79" fmla="*/ 1005541591 h 690"/>
              <a:gd name="T80" fmla="*/ 2142133016 w 886"/>
              <a:gd name="T81" fmla="*/ 652721230 h 690"/>
              <a:gd name="T82" fmla="*/ 2147483647 w 886"/>
              <a:gd name="T83" fmla="*/ 894654755 h 6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690"/>
              <a:gd name="T128" fmla="*/ 886 w 886"/>
              <a:gd name="T129" fmla="*/ 690 h 6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690">
                <a:moveTo>
                  <a:pt x="0" y="0"/>
                </a:moveTo>
                <a:lnTo>
                  <a:pt x="8" y="72"/>
                </a:lnTo>
                <a:lnTo>
                  <a:pt x="16" y="175"/>
                </a:lnTo>
                <a:lnTo>
                  <a:pt x="24" y="255"/>
                </a:lnTo>
                <a:lnTo>
                  <a:pt x="28" y="303"/>
                </a:lnTo>
                <a:lnTo>
                  <a:pt x="36" y="327"/>
                </a:lnTo>
                <a:lnTo>
                  <a:pt x="44" y="347"/>
                </a:lnTo>
                <a:lnTo>
                  <a:pt x="52" y="371"/>
                </a:lnTo>
                <a:lnTo>
                  <a:pt x="56" y="383"/>
                </a:lnTo>
                <a:lnTo>
                  <a:pt x="64" y="379"/>
                </a:lnTo>
                <a:lnTo>
                  <a:pt x="71" y="335"/>
                </a:lnTo>
                <a:lnTo>
                  <a:pt x="79" y="247"/>
                </a:lnTo>
                <a:lnTo>
                  <a:pt x="83" y="140"/>
                </a:lnTo>
                <a:lnTo>
                  <a:pt x="91" y="60"/>
                </a:lnTo>
                <a:lnTo>
                  <a:pt x="99" y="80"/>
                </a:lnTo>
                <a:lnTo>
                  <a:pt x="107" y="160"/>
                </a:lnTo>
                <a:lnTo>
                  <a:pt x="111" y="239"/>
                </a:lnTo>
                <a:lnTo>
                  <a:pt x="119" y="307"/>
                </a:lnTo>
                <a:lnTo>
                  <a:pt x="127" y="359"/>
                </a:lnTo>
                <a:lnTo>
                  <a:pt x="135" y="383"/>
                </a:lnTo>
                <a:lnTo>
                  <a:pt x="139" y="391"/>
                </a:lnTo>
                <a:lnTo>
                  <a:pt x="147" y="399"/>
                </a:lnTo>
                <a:lnTo>
                  <a:pt x="154" y="415"/>
                </a:lnTo>
                <a:lnTo>
                  <a:pt x="162" y="427"/>
                </a:lnTo>
                <a:lnTo>
                  <a:pt x="166" y="427"/>
                </a:lnTo>
                <a:lnTo>
                  <a:pt x="174" y="415"/>
                </a:lnTo>
                <a:lnTo>
                  <a:pt x="182" y="415"/>
                </a:lnTo>
                <a:lnTo>
                  <a:pt x="190" y="423"/>
                </a:lnTo>
                <a:lnTo>
                  <a:pt x="194" y="423"/>
                </a:lnTo>
                <a:lnTo>
                  <a:pt x="202" y="411"/>
                </a:lnTo>
                <a:lnTo>
                  <a:pt x="210" y="399"/>
                </a:lnTo>
                <a:lnTo>
                  <a:pt x="218" y="383"/>
                </a:lnTo>
                <a:lnTo>
                  <a:pt x="226" y="347"/>
                </a:lnTo>
                <a:lnTo>
                  <a:pt x="230" y="307"/>
                </a:lnTo>
                <a:lnTo>
                  <a:pt x="238" y="275"/>
                </a:lnTo>
                <a:lnTo>
                  <a:pt x="245" y="251"/>
                </a:lnTo>
                <a:lnTo>
                  <a:pt x="253" y="255"/>
                </a:lnTo>
                <a:lnTo>
                  <a:pt x="257" y="295"/>
                </a:lnTo>
                <a:lnTo>
                  <a:pt x="265" y="355"/>
                </a:lnTo>
                <a:lnTo>
                  <a:pt x="273" y="411"/>
                </a:lnTo>
                <a:lnTo>
                  <a:pt x="281" y="463"/>
                </a:lnTo>
                <a:lnTo>
                  <a:pt x="285" y="506"/>
                </a:lnTo>
                <a:lnTo>
                  <a:pt x="293" y="542"/>
                </a:lnTo>
                <a:lnTo>
                  <a:pt x="301" y="566"/>
                </a:lnTo>
                <a:lnTo>
                  <a:pt x="309" y="586"/>
                </a:lnTo>
                <a:lnTo>
                  <a:pt x="313" y="602"/>
                </a:lnTo>
                <a:lnTo>
                  <a:pt x="321" y="622"/>
                </a:lnTo>
                <a:lnTo>
                  <a:pt x="328" y="630"/>
                </a:lnTo>
                <a:lnTo>
                  <a:pt x="336" y="634"/>
                </a:lnTo>
                <a:lnTo>
                  <a:pt x="340" y="650"/>
                </a:lnTo>
                <a:lnTo>
                  <a:pt x="348" y="658"/>
                </a:lnTo>
                <a:lnTo>
                  <a:pt x="356" y="646"/>
                </a:lnTo>
                <a:lnTo>
                  <a:pt x="364" y="626"/>
                </a:lnTo>
                <a:lnTo>
                  <a:pt x="368" y="606"/>
                </a:lnTo>
                <a:lnTo>
                  <a:pt x="376" y="578"/>
                </a:lnTo>
                <a:lnTo>
                  <a:pt x="384" y="550"/>
                </a:lnTo>
                <a:lnTo>
                  <a:pt x="392" y="534"/>
                </a:lnTo>
                <a:lnTo>
                  <a:pt x="396" y="554"/>
                </a:lnTo>
                <a:lnTo>
                  <a:pt x="404" y="590"/>
                </a:lnTo>
                <a:lnTo>
                  <a:pt x="411" y="622"/>
                </a:lnTo>
                <a:lnTo>
                  <a:pt x="419" y="654"/>
                </a:lnTo>
                <a:lnTo>
                  <a:pt x="423" y="686"/>
                </a:lnTo>
                <a:lnTo>
                  <a:pt x="431" y="690"/>
                </a:lnTo>
                <a:lnTo>
                  <a:pt x="439" y="662"/>
                </a:lnTo>
                <a:lnTo>
                  <a:pt x="447" y="602"/>
                </a:lnTo>
                <a:lnTo>
                  <a:pt x="455" y="506"/>
                </a:lnTo>
                <a:lnTo>
                  <a:pt x="459" y="415"/>
                </a:lnTo>
                <a:lnTo>
                  <a:pt x="467" y="411"/>
                </a:lnTo>
                <a:lnTo>
                  <a:pt x="475" y="474"/>
                </a:lnTo>
                <a:lnTo>
                  <a:pt x="483" y="542"/>
                </a:lnTo>
                <a:lnTo>
                  <a:pt x="487" y="574"/>
                </a:lnTo>
                <a:lnTo>
                  <a:pt x="495" y="570"/>
                </a:lnTo>
                <a:lnTo>
                  <a:pt x="502" y="526"/>
                </a:lnTo>
                <a:lnTo>
                  <a:pt x="510" y="419"/>
                </a:lnTo>
                <a:lnTo>
                  <a:pt x="514" y="307"/>
                </a:lnTo>
                <a:lnTo>
                  <a:pt x="522" y="307"/>
                </a:lnTo>
                <a:lnTo>
                  <a:pt x="530" y="395"/>
                </a:lnTo>
                <a:lnTo>
                  <a:pt x="538" y="470"/>
                </a:lnTo>
                <a:lnTo>
                  <a:pt x="542" y="526"/>
                </a:lnTo>
                <a:lnTo>
                  <a:pt x="550" y="558"/>
                </a:lnTo>
                <a:lnTo>
                  <a:pt x="558" y="538"/>
                </a:lnTo>
                <a:lnTo>
                  <a:pt x="566" y="451"/>
                </a:lnTo>
                <a:lnTo>
                  <a:pt x="570" y="319"/>
                </a:lnTo>
                <a:lnTo>
                  <a:pt x="578" y="239"/>
                </a:lnTo>
                <a:lnTo>
                  <a:pt x="585" y="283"/>
                </a:lnTo>
                <a:lnTo>
                  <a:pt x="593" y="379"/>
                </a:lnTo>
                <a:lnTo>
                  <a:pt x="597" y="455"/>
                </a:lnTo>
                <a:lnTo>
                  <a:pt x="605" y="494"/>
                </a:lnTo>
                <a:lnTo>
                  <a:pt x="613" y="510"/>
                </a:lnTo>
                <a:lnTo>
                  <a:pt x="621" y="506"/>
                </a:lnTo>
                <a:lnTo>
                  <a:pt x="625" y="478"/>
                </a:lnTo>
                <a:lnTo>
                  <a:pt x="633" y="423"/>
                </a:lnTo>
                <a:lnTo>
                  <a:pt x="641" y="335"/>
                </a:lnTo>
                <a:lnTo>
                  <a:pt x="649" y="219"/>
                </a:lnTo>
                <a:lnTo>
                  <a:pt x="653" y="179"/>
                </a:lnTo>
                <a:lnTo>
                  <a:pt x="661" y="243"/>
                </a:lnTo>
                <a:lnTo>
                  <a:pt x="668" y="327"/>
                </a:lnTo>
                <a:lnTo>
                  <a:pt x="676" y="395"/>
                </a:lnTo>
                <a:lnTo>
                  <a:pt x="684" y="443"/>
                </a:lnTo>
                <a:lnTo>
                  <a:pt x="688" y="474"/>
                </a:lnTo>
                <a:lnTo>
                  <a:pt x="696" y="490"/>
                </a:lnTo>
                <a:lnTo>
                  <a:pt x="704" y="494"/>
                </a:lnTo>
                <a:lnTo>
                  <a:pt x="712" y="478"/>
                </a:lnTo>
                <a:lnTo>
                  <a:pt x="716" y="431"/>
                </a:lnTo>
                <a:lnTo>
                  <a:pt x="724" y="371"/>
                </a:lnTo>
                <a:lnTo>
                  <a:pt x="732" y="287"/>
                </a:lnTo>
                <a:lnTo>
                  <a:pt x="740" y="199"/>
                </a:lnTo>
                <a:lnTo>
                  <a:pt x="744" y="207"/>
                </a:lnTo>
                <a:lnTo>
                  <a:pt x="752" y="283"/>
                </a:lnTo>
                <a:lnTo>
                  <a:pt x="759" y="347"/>
                </a:lnTo>
                <a:lnTo>
                  <a:pt x="767" y="387"/>
                </a:lnTo>
                <a:lnTo>
                  <a:pt x="771" y="423"/>
                </a:lnTo>
                <a:lnTo>
                  <a:pt x="779" y="451"/>
                </a:lnTo>
                <a:lnTo>
                  <a:pt x="787" y="463"/>
                </a:lnTo>
                <a:lnTo>
                  <a:pt x="795" y="463"/>
                </a:lnTo>
                <a:lnTo>
                  <a:pt x="799" y="455"/>
                </a:lnTo>
                <a:lnTo>
                  <a:pt x="807" y="447"/>
                </a:lnTo>
                <a:lnTo>
                  <a:pt x="815" y="439"/>
                </a:lnTo>
                <a:lnTo>
                  <a:pt x="823" y="427"/>
                </a:lnTo>
                <a:lnTo>
                  <a:pt x="827" y="399"/>
                </a:lnTo>
                <a:lnTo>
                  <a:pt x="835" y="339"/>
                </a:lnTo>
                <a:lnTo>
                  <a:pt x="842" y="279"/>
                </a:lnTo>
                <a:lnTo>
                  <a:pt x="850" y="259"/>
                </a:lnTo>
                <a:lnTo>
                  <a:pt x="854" y="287"/>
                </a:lnTo>
                <a:lnTo>
                  <a:pt x="862" y="331"/>
                </a:lnTo>
                <a:lnTo>
                  <a:pt x="870" y="355"/>
                </a:lnTo>
                <a:lnTo>
                  <a:pt x="878" y="379"/>
                </a:lnTo>
                <a:lnTo>
                  <a:pt x="886" y="415"/>
                </a:lnTo>
              </a:path>
            </a:pathLst>
          </a:custGeom>
          <a:noFill/>
          <a:ln w="0">
            <a:solidFill>
              <a:srgbClr val="FF5555"/>
            </a:solidFill>
            <a:prstDash val="solid"/>
            <a:round/>
            <a:headEnd/>
            <a:tailEnd/>
          </a:ln>
        </p:spPr>
        <p:txBody>
          <a:bodyPr/>
          <a:lstStyle/>
          <a:p>
            <a:endParaRPr lang="en-US"/>
          </a:p>
        </p:txBody>
      </p:sp>
      <p:sp>
        <p:nvSpPr>
          <p:cNvPr id="241811" name="Freeform 231"/>
          <p:cNvSpPr>
            <a:spLocks/>
          </p:cNvSpPr>
          <p:nvPr/>
        </p:nvSpPr>
        <p:spPr bwMode="auto">
          <a:xfrm>
            <a:off x="4986338" y="5240338"/>
            <a:ext cx="1406525" cy="347662"/>
          </a:xfrm>
          <a:custGeom>
            <a:avLst/>
            <a:gdLst>
              <a:gd name="T0" fmla="*/ 40322501 w 886"/>
              <a:gd name="T1" fmla="*/ 262095899 h 219"/>
              <a:gd name="T2" fmla="*/ 90725625 w 886"/>
              <a:gd name="T3" fmla="*/ 272176507 h 219"/>
              <a:gd name="T4" fmla="*/ 141128761 w 886"/>
              <a:gd name="T5" fmla="*/ 272176507 h 219"/>
              <a:gd name="T6" fmla="*/ 199093132 w 886"/>
              <a:gd name="T7" fmla="*/ 231854076 h 219"/>
              <a:gd name="T8" fmla="*/ 249496293 w 886"/>
              <a:gd name="T9" fmla="*/ 110886734 h 219"/>
              <a:gd name="T10" fmla="*/ 299897817 w 886"/>
              <a:gd name="T11" fmla="*/ 302418330 h 219"/>
              <a:gd name="T12" fmla="*/ 350302515 w 886"/>
              <a:gd name="T13" fmla="*/ 322579545 h 219"/>
              <a:gd name="T14" fmla="*/ 408265299 w 886"/>
              <a:gd name="T15" fmla="*/ 322579545 h 219"/>
              <a:gd name="T16" fmla="*/ 458668510 w 886"/>
              <a:gd name="T17" fmla="*/ 312498938 h 219"/>
              <a:gd name="T18" fmla="*/ 509071621 w 886"/>
              <a:gd name="T19" fmla="*/ 292337722 h 219"/>
              <a:gd name="T20" fmla="*/ 569555354 w 886"/>
              <a:gd name="T21" fmla="*/ 272176507 h 219"/>
              <a:gd name="T22" fmla="*/ 617437516 w 886"/>
              <a:gd name="T23" fmla="*/ 161289773 h 219"/>
              <a:gd name="T24" fmla="*/ 667842214 w 886"/>
              <a:gd name="T25" fmla="*/ 262095899 h 219"/>
              <a:gd name="T26" fmla="*/ 718245326 w 886"/>
              <a:gd name="T27" fmla="*/ 423385722 h 219"/>
              <a:gd name="T28" fmla="*/ 778729059 w 886"/>
              <a:gd name="T29" fmla="*/ 491429030 h 219"/>
              <a:gd name="T30" fmla="*/ 826611221 w 886"/>
              <a:gd name="T31" fmla="*/ 531751460 h 219"/>
              <a:gd name="T32" fmla="*/ 877014530 w 886"/>
              <a:gd name="T33" fmla="*/ 541832068 h 219"/>
              <a:gd name="T34" fmla="*/ 927417641 w 886"/>
              <a:gd name="T35" fmla="*/ 483869368 h 219"/>
              <a:gd name="T36" fmla="*/ 987901375 w 886"/>
              <a:gd name="T37" fmla="*/ 352821368 h 219"/>
              <a:gd name="T38" fmla="*/ 1035785124 w 886"/>
              <a:gd name="T39" fmla="*/ 443546937 h 219"/>
              <a:gd name="T40" fmla="*/ 1086188235 w 886"/>
              <a:gd name="T41" fmla="*/ 541832068 h 219"/>
              <a:gd name="T42" fmla="*/ 1146670381 w 886"/>
              <a:gd name="T43" fmla="*/ 342740761 h 219"/>
              <a:gd name="T44" fmla="*/ 1197073492 w 886"/>
              <a:gd name="T45" fmla="*/ 211692861 h 219"/>
              <a:gd name="T46" fmla="*/ 1247476603 w 886"/>
              <a:gd name="T47" fmla="*/ 463708152 h 219"/>
              <a:gd name="T48" fmla="*/ 1295360352 w 886"/>
              <a:gd name="T49" fmla="*/ 161289773 h 219"/>
              <a:gd name="T50" fmla="*/ 1355844086 w 886"/>
              <a:gd name="T51" fmla="*/ 423385722 h 219"/>
              <a:gd name="T52" fmla="*/ 1406247197 w 886"/>
              <a:gd name="T53" fmla="*/ 521670853 h 219"/>
              <a:gd name="T54" fmla="*/ 1456650308 w 886"/>
              <a:gd name="T55" fmla="*/ 120967342 h 219"/>
              <a:gd name="T56" fmla="*/ 1504534057 w 886"/>
              <a:gd name="T57" fmla="*/ 413305015 h 219"/>
              <a:gd name="T58" fmla="*/ 1565017791 w 886"/>
              <a:gd name="T59" fmla="*/ 423385722 h 219"/>
              <a:gd name="T60" fmla="*/ 1615420902 w 886"/>
              <a:gd name="T61" fmla="*/ 231854076 h 219"/>
              <a:gd name="T62" fmla="*/ 1665824410 w 886"/>
              <a:gd name="T63" fmla="*/ 90725494 h 219"/>
              <a:gd name="T64" fmla="*/ 1723787194 w 886"/>
              <a:gd name="T65" fmla="*/ 362901976 h 219"/>
              <a:gd name="T66" fmla="*/ 1774190305 w 886"/>
              <a:gd name="T67" fmla="*/ 393143799 h 219"/>
              <a:gd name="T68" fmla="*/ 1824593416 w 886"/>
              <a:gd name="T69" fmla="*/ 231854076 h 219"/>
              <a:gd name="T70" fmla="*/ 1874996527 w 886"/>
              <a:gd name="T71" fmla="*/ 0 h 219"/>
              <a:gd name="T72" fmla="*/ 1932960899 w 886"/>
              <a:gd name="T73" fmla="*/ 292337722 h 219"/>
              <a:gd name="T74" fmla="*/ 1983364010 w 886"/>
              <a:gd name="T75" fmla="*/ 352821368 h 219"/>
              <a:gd name="T76" fmla="*/ 2033767121 w 886"/>
              <a:gd name="T77" fmla="*/ 312498938 h 219"/>
              <a:gd name="T78" fmla="*/ 2084170232 w 886"/>
              <a:gd name="T79" fmla="*/ 241934684 h 219"/>
              <a:gd name="T80" fmla="*/ 2142133016 w 886"/>
              <a:gd name="T81" fmla="*/ 60483671 h 219"/>
              <a:gd name="T82" fmla="*/ 2147483647 w 886"/>
              <a:gd name="T83" fmla="*/ 231854076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6"/>
              <a:gd name="T127" fmla="*/ 0 h 219"/>
              <a:gd name="T128" fmla="*/ 886 w 886"/>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6" h="219">
                <a:moveTo>
                  <a:pt x="0" y="108"/>
                </a:moveTo>
                <a:lnTo>
                  <a:pt x="8" y="96"/>
                </a:lnTo>
                <a:lnTo>
                  <a:pt x="16" y="104"/>
                </a:lnTo>
                <a:lnTo>
                  <a:pt x="24" y="108"/>
                </a:lnTo>
                <a:lnTo>
                  <a:pt x="28" y="108"/>
                </a:lnTo>
                <a:lnTo>
                  <a:pt x="36" y="108"/>
                </a:lnTo>
                <a:lnTo>
                  <a:pt x="44" y="108"/>
                </a:lnTo>
                <a:lnTo>
                  <a:pt x="52" y="108"/>
                </a:lnTo>
                <a:lnTo>
                  <a:pt x="56" y="108"/>
                </a:lnTo>
                <a:lnTo>
                  <a:pt x="64" y="104"/>
                </a:lnTo>
                <a:lnTo>
                  <a:pt x="71" y="100"/>
                </a:lnTo>
                <a:lnTo>
                  <a:pt x="79" y="92"/>
                </a:lnTo>
                <a:lnTo>
                  <a:pt x="83" y="68"/>
                </a:lnTo>
                <a:lnTo>
                  <a:pt x="91" y="36"/>
                </a:lnTo>
                <a:lnTo>
                  <a:pt x="99" y="44"/>
                </a:lnTo>
                <a:lnTo>
                  <a:pt x="107" y="88"/>
                </a:lnTo>
                <a:lnTo>
                  <a:pt x="111" y="116"/>
                </a:lnTo>
                <a:lnTo>
                  <a:pt x="119" y="120"/>
                </a:lnTo>
                <a:lnTo>
                  <a:pt x="127" y="120"/>
                </a:lnTo>
                <a:lnTo>
                  <a:pt x="135" y="124"/>
                </a:lnTo>
                <a:lnTo>
                  <a:pt x="139" y="128"/>
                </a:lnTo>
                <a:lnTo>
                  <a:pt x="147" y="128"/>
                </a:lnTo>
                <a:lnTo>
                  <a:pt x="154" y="128"/>
                </a:lnTo>
                <a:lnTo>
                  <a:pt x="162" y="128"/>
                </a:lnTo>
                <a:lnTo>
                  <a:pt x="166" y="128"/>
                </a:lnTo>
                <a:lnTo>
                  <a:pt x="174" y="128"/>
                </a:lnTo>
                <a:lnTo>
                  <a:pt x="182" y="124"/>
                </a:lnTo>
                <a:lnTo>
                  <a:pt x="190" y="120"/>
                </a:lnTo>
                <a:lnTo>
                  <a:pt x="194" y="120"/>
                </a:lnTo>
                <a:lnTo>
                  <a:pt x="202" y="116"/>
                </a:lnTo>
                <a:lnTo>
                  <a:pt x="210" y="112"/>
                </a:lnTo>
                <a:lnTo>
                  <a:pt x="218" y="108"/>
                </a:lnTo>
                <a:lnTo>
                  <a:pt x="226" y="108"/>
                </a:lnTo>
                <a:lnTo>
                  <a:pt x="230" y="104"/>
                </a:lnTo>
                <a:lnTo>
                  <a:pt x="238" y="84"/>
                </a:lnTo>
                <a:lnTo>
                  <a:pt x="245" y="64"/>
                </a:lnTo>
                <a:lnTo>
                  <a:pt x="253" y="64"/>
                </a:lnTo>
                <a:lnTo>
                  <a:pt x="257" y="76"/>
                </a:lnTo>
                <a:lnTo>
                  <a:pt x="265" y="104"/>
                </a:lnTo>
                <a:lnTo>
                  <a:pt x="273" y="132"/>
                </a:lnTo>
                <a:lnTo>
                  <a:pt x="281" y="156"/>
                </a:lnTo>
                <a:lnTo>
                  <a:pt x="285" y="168"/>
                </a:lnTo>
                <a:lnTo>
                  <a:pt x="293" y="184"/>
                </a:lnTo>
                <a:lnTo>
                  <a:pt x="301" y="192"/>
                </a:lnTo>
                <a:lnTo>
                  <a:pt x="309" y="195"/>
                </a:lnTo>
                <a:lnTo>
                  <a:pt x="313" y="203"/>
                </a:lnTo>
                <a:lnTo>
                  <a:pt x="321" y="207"/>
                </a:lnTo>
                <a:lnTo>
                  <a:pt x="328" y="211"/>
                </a:lnTo>
                <a:lnTo>
                  <a:pt x="336" y="215"/>
                </a:lnTo>
                <a:lnTo>
                  <a:pt x="340" y="211"/>
                </a:lnTo>
                <a:lnTo>
                  <a:pt x="348" y="215"/>
                </a:lnTo>
                <a:lnTo>
                  <a:pt x="356" y="219"/>
                </a:lnTo>
                <a:lnTo>
                  <a:pt x="364" y="203"/>
                </a:lnTo>
                <a:lnTo>
                  <a:pt x="368" y="192"/>
                </a:lnTo>
                <a:lnTo>
                  <a:pt x="376" y="176"/>
                </a:lnTo>
                <a:lnTo>
                  <a:pt x="384" y="156"/>
                </a:lnTo>
                <a:lnTo>
                  <a:pt x="392" y="140"/>
                </a:lnTo>
                <a:lnTo>
                  <a:pt x="396" y="140"/>
                </a:lnTo>
                <a:lnTo>
                  <a:pt x="404" y="156"/>
                </a:lnTo>
                <a:lnTo>
                  <a:pt x="411" y="176"/>
                </a:lnTo>
                <a:lnTo>
                  <a:pt x="419" y="188"/>
                </a:lnTo>
                <a:lnTo>
                  <a:pt x="423" y="203"/>
                </a:lnTo>
                <a:lnTo>
                  <a:pt x="431" y="215"/>
                </a:lnTo>
                <a:lnTo>
                  <a:pt x="439" y="207"/>
                </a:lnTo>
                <a:lnTo>
                  <a:pt x="447" y="180"/>
                </a:lnTo>
                <a:lnTo>
                  <a:pt x="455" y="136"/>
                </a:lnTo>
                <a:lnTo>
                  <a:pt x="459" y="76"/>
                </a:lnTo>
                <a:lnTo>
                  <a:pt x="467" y="40"/>
                </a:lnTo>
                <a:lnTo>
                  <a:pt x="475" y="84"/>
                </a:lnTo>
                <a:lnTo>
                  <a:pt x="483" y="148"/>
                </a:lnTo>
                <a:lnTo>
                  <a:pt x="487" y="180"/>
                </a:lnTo>
                <a:lnTo>
                  <a:pt x="495" y="184"/>
                </a:lnTo>
                <a:lnTo>
                  <a:pt x="502" y="172"/>
                </a:lnTo>
                <a:lnTo>
                  <a:pt x="510" y="132"/>
                </a:lnTo>
                <a:lnTo>
                  <a:pt x="514" y="64"/>
                </a:lnTo>
                <a:lnTo>
                  <a:pt x="522" y="28"/>
                </a:lnTo>
                <a:lnTo>
                  <a:pt x="530" y="88"/>
                </a:lnTo>
                <a:lnTo>
                  <a:pt x="538" y="168"/>
                </a:lnTo>
                <a:lnTo>
                  <a:pt x="542" y="195"/>
                </a:lnTo>
                <a:lnTo>
                  <a:pt x="550" y="207"/>
                </a:lnTo>
                <a:lnTo>
                  <a:pt x="558" y="207"/>
                </a:lnTo>
                <a:lnTo>
                  <a:pt x="566" y="180"/>
                </a:lnTo>
                <a:lnTo>
                  <a:pt x="570" y="112"/>
                </a:lnTo>
                <a:lnTo>
                  <a:pt x="578" y="48"/>
                </a:lnTo>
                <a:lnTo>
                  <a:pt x="585" y="48"/>
                </a:lnTo>
                <a:lnTo>
                  <a:pt x="593" y="116"/>
                </a:lnTo>
                <a:lnTo>
                  <a:pt x="597" y="164"/>
                </a:lnTo>
                <a:lnTo>
                  <a:pt x="605" y="176"/>
                </a:lnTo>
                <a:lnTo>
                  <a:pt x="613" y="176"/>
                </a:lnTo>
                <a:lnTo>
                  <a:pt x="621" y="168"/>
                </a:lnTo>
                <a:lnTo>
                  <a:pt x="625" y="156"/>
                </a:lnTo>
                <a:lnTo>
                  <a:pt x="633" y="128"/>
                </a:lnTo>
                <a:lnTo>
                  <a:pt x="641" y="92"/>
                </a:lnTo>
                <a:lnTo>
                  <a:pt x="649" y="48"/>
                </a:lnTo>
                <a:lnTo>
                  <a:pt x="653" y="8"/>
                </a:lnTo>
                <a:lnTo>
                  <a:pt x="661" y="36"/>
                </a:lnTo>
                <a:lnTo>
                  <a:pt x="668" y="96"/>
                </a:lnTo>
                <a:lnTo>
                  <a:pt x="676" y="132"/>
                </a:lnTo>
                <a:lnTo>
                  <a:pt x="684" y="144"/>
                </a:lnTo>
                <a:lnTo>
                  <a:pt x="688" y="152"/>
                </a:lnTo>
                <a:lnTo>
                  <a:pt x="696" y="156"/>
                </a:lnTo>
                <a:lnTo>
                  <a:pt x="704" y="156"/>
                </a:lnTo>
                <a:lnTo>
                  <a:pt x="712" y="148"/>
                </a:lnTo>
                <a:lnTo>
                  <a:pt x="716" y="128"/>
                </a:lnTo>
                <a:lnTo>
                  <a:pt x="724" y="92"/>
                </a:lnTo>
                <a:lnTo>
                  <a:pt x="732" y="56"/>
                </a:lnTo>
                <a:lnTo>
                  <a:pt x="740" y="20"/>
                </a:lnTo>
                <a:lnTo>
                  <a:pt x="744" y="0"/>
                </a:lnTo>
                <a:lnTo>
                  <a:pt x="752" y="48"/>
                </a:lnTo>
                <a:lnTo>
                  <a:pt x="759" y="100"/>
                </a:lnTo>
                <a:lnTo>
                  <a:pt x="767" y="116"/>
                </a:lnTo>
                <a:lnTo>
                  <a:pt x="771" y="124"/>
                </a:lnTo>
                <a:lnTo>
                  <a:pt x="779" y="136"/>
                </a:lnTo>
                <a:lnTo>
                  <a:pt x="787" y="140"/>
                </a:lnTo>
                <a:lnTo>
                  <a:pt x="795" y="140"/>
                </a:lnTo>
                <a:lnTo>
                  <a:pt x="799" y="132"/>
                </a:lnTo>
                <a:lnTo>
                  <a:pt x="807" y="124"/>
                </a:lnTo>
                <a:lnTo>
                  <a:pt x="815" y="120"/>
                </a:lnTo>
                <a:lnTo>
                  <a:pt x="823" y="112"/>
                </a:lnTo>
                <a:lnTo>
                  <a:pt x="827" y="96"/>
                </a:lnTo>
                <a:lnTo>
                  <a:pt x="835" y="72"/>
                </a:lnTo>
                <a:lnTo>
                  <a:pt x="842" y="44"/>
                </a:lnTo>
                <a:lnTo>
                  <a:pt x="850" y="24"/>
                </a:lnTo>
                <a:lnTo>
                  <a:pt x="854" y="40"/>
                </a:lnTo>
                <a:lnTo>
                  <a:pt x="862" y="72"/>
                </a:lnTo>
                <a:lnTo>
                  <a:pt x="870" y="92"/>
                </a:lnTo>
                <a:lnTo>
                  <a:pt x="878" y="100"/>
                </a:lnTo>
                <a:lnTo>
                  <a:pt x="886" y="104"/>
                </a:lnTo>
              </a:path>
            </a:pathLst>
          </a:custGeom>
          <a:noFill/>
          <a:ln w="0">
            <a:solidFill>
              <a:srgbClr val="FFAAAA"/>
            </a:solidFill>
            <a:prstDash val="solid"/>
            <a:round/>
            <a:headEnd/>
            <a:tailEnd/>
          </a:ln>
        </p:spPr>
        <p:txBody>
          <a:bodyPr/>
          <a:lstStyle/>
          <a:p>
            <a:endParaRPr lang="en-US"/>
          </a:p>
        </p:txBody>
      </p:sp>
      <p:pic>
        <p:nvPicPr>
          <p:cNvPr id="241812" name="Picture 235" descr="Bird Song">
            <a:hlinkClick r:id="rId11" tooltip="weet weet weet tsee tsee"/>
          </p:cNvPr>
          <p:cNvPicPr>
            <a:picLocks noChangeAspect="1" noChangeArrowheads="1"/>
          </p:cNvPicPr>
          <p:nvPr/>
        </p:nvPicPr>
        <p:blipFill>
          <a:blip r:embed="rId12"/>
          <a:srcRect/>
          <a:stretch>
            <a:fillRect/>
          </a:stretch>
        </p:blipFill>
        <p:spPr bwMode="auto">
          <a:xfrm>
            <a:off x="0" y="0"/>
            <a:ext cx="1149350" cy="1484313"/>
          </a:xfrm>
          <a:prstGeom prst="rect">
            <a:avLst/>
          </a:prstGeom>
          <a:noFill/>
          <a:ln w="9525">
            <a:noFill/>
            <a:miter lim="800000"/>
            <a:headEnd/>
            <a:tailEnd/>
          </a:ln>
        </p:spPr>
      </p:pic>
      <p:sp>
        <p:nvSpPr>
          <p:cNvPr id="241813" name="Text Box 236"/>
          <p:cNvSpPr txBox="1">
            <a:spLocks noChangeArrowheads="1"/>
          </p:cNvSpPr>
          <p:nvPr/>
        </p:nvSpPr>
        <p:spPr bwMode="auto">
          <a:xfrm>
            <a:off x="2668588" y="333375"/>
            <a:ext cx="4229100"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Simulated lesions and hallucinations</a:t>
            </a:r>
          </a:p>
        </p:txBody>
      </p:sp>
      <p:pic>
        <p:nvPicPr>
          <p:cNvPr id="174" name="junk.wav">
            <a:hlinkClick r:id="" action="ppaction://media"/>
          </p:cNvPr>
          <p:cNvPicPr>
            <a:picLocks noRot="1" noChangeAspect="1"/>
          </p:cNvPicPr>
          <p:nvPr>
            <a:wavAudioFile r:embed="rId1" name="junk.wav"/>
          </p:nvPr>
        </p:nvPicPr>
        <p:blipFill>
          <a:blip r:embed="rId13"/>
          <a:srcRect/>
          <a:stretch>
            <a:fillRect/>
          </a:stretch>
        </p:blipFill>
        <p:spPr bwMode="auto">
          <a:xfrm>
            <a:off x="3167063" y="4857750"/>
            <a:ext cx="304800" cy="304800"/>
          </a:xfrm>
          <a:prstGeom prst="rect">
            <a:avLst/>
          </a:prstGeom>
          <a:noFill/>
          <a:ln w="9525">
            <a:noFill/>
            <a:miter lim="800000"/>
            <a:headEnd/>
            <a:tailEnd/>
          </a:ln>
        </p:spPr>
      </p:pic>
      <p:pic>
        <p:nvPicPr>
          <p:cNvPr id="175" name="junk.wav">
            <a:hlinkClick r:id="" action="ppaction://media"/>
          </p:cNvPr>
          <p:cNvPicPr>
            <a:picLocks noRot="1" noChangeAspect="1"/>
          </p:cNvPicPr>
          <p:nvPr>
            <a:wavAudioFile r:embed="rId2" name="junk.wav"/>
          </p:nvPr>
        </p:nvPicPr>
        <p:blipFill>
          <a:blip r:embed="rId14"/>
          <a:srcRect/>
          <a:stretch>
            <a:fillRect/>
          </a:stretch>
        </p:blipFill>
        <p:spPr bwMode="auto">
          <a:xfrm>
            <a:off x="3167063" y="3071813"/>
            <a:ext cx="304800" cy="304800"/>
          </a:xfrm>
          <a:prstGeom prst="rect">
            <a:avLst/>
          </a:prstGeom>
          <a:noFill/>
          <a:ln w="9525">
            <a:noFill/>
            <a:miter lim="800000"/>
            <a:headEnd/>
            <a:tailEnd/>
          </a:ln>
        </p:spPr>
      </p:pic>
      <p:pic>
        <p:nvPicPr>
          <p:cNvPr id="176" name="junk.wav">
            <a:hlinkClick r:id="" action="ppaction://media"/>
          </p:cNvPr>
          <p:cNvPicPr>
            <a:picLocks noRot="1" noChangeAspect="1"/>
          </p:cNvPicPr>
          <p:nvPr>
            <a:wavAudioFile r:embed="rId3" name="junk.wav"/>
          </p:nvPr>
        </p:nvPicPr>
        <p:blipFill>
          <a:blip r:embed="rId15"/>
          <a:srcRect/>
          <a:stretch>
            <a:fillRect/>
          </a:stretch>
        </p:blipFill>
        <p:spPr bwMode="auto">
          <a:xfrm>
            <a:off x="3167063" y="1266825"/>
            <a:ext cx="304800" cy="304800"/>
          </a:xfrm>
          <a:prstGeom prst="rect">
            <a:avLst/>
          </a:prstGeom>
          <a:noFill/>
          <a:ln w="9525">
            <a:noFill/>
            <a:miter lim="800000"/>
            <a:headEnd/>
            <a:tailEnd/>
          </a:ln>
        </p:spPr>
      </p:pic>
      <p:sp>
        <p:nvSpPr>
          <p:cNvPr id="241817" name="Rectangle 43"/>
          <p:cNvSpPr>
            <a:spLocks noChangeArrowheads="1"/>
          </p:cNvSpPr>
          <p:nvPr/>
        </p:nvSpPr>
        <p:spPr bwMode="auto">
          <a:xfrm>
            <a:off x="1208088" y="3429000"/>
            <a:ext cx="1376362" cy="244475"/>
          </a:xfrm>
          <a:prstGeom prst="rect">
            <a:avLst/>
          </a:prstGeom>
          <a:noFill/>
          <a:ln w="9525">
            <a:noFill/>
            <a:miter lim="800000"/>
            <a:headEnd/>
            <a:tailEnd/>
          </a:ln>
        </p:spPr>
        <p:txBody>
          <a:bodyPr wrap="none" lIns="0" tIns="0" rIns="0" bIns="0">
            <a:spAutoFit/>
          </a:bodyPr>
          <a:lstStyle/>
          <a:p>
            <a:r>
              <a:rPr lang="en-GB" sz="1600">
                <a:solidFill>
                  <a:srgbClr val="990033"/>
                </a:solidFill>
              </a:rPr>
              <a:t>no structural priors</a:t>
            </a:r>
            <a:endParaRPr lang="en-GB" sz="2800">
              <a:solidFill>
                <a:srgbClr val="990033"/>
              </a:solidFill>
            </a:endParaRPr>
          </a:p>
        </p:txBody>
      </p:sp>
      <p:sp>
        <p:nvSpPr>
          <p:cNvPr id="241818" name="Rectangle 43"/>
          <p:cNvSpPr>
            <a:spLocks noChangeArrowheads="1"/>
          </p:cNvSpPr>
          <p:nvPr/>
        </p:nvSpPr>
        <p:spPr bwMode="auto">
          <a:xfrm>
            <a:off x="1136650" y="5229225"/>
            <a:ext cx="1439863" cy="244475"/>
          </a:xfrm>
          <a:prstGeom prst="rect">
            <a:avLst/>
          </a:prstGeom>
          <a:noFill/>
          <a:ln w="9525">
            <a:noFill/>
            <a:miter lim="800000"/>
            <a:headEnd/>
            <a:tailEnd/>
          </a:ln>
        </p:spPr>
        <p:txBody>
          <a:bodyPr wrap="none" lIns="0" tIns="0" rIns="0" bIns="0">
            <a:spAutoFit/>
          </a:bodyPr>
          <a:lstStyle/>
          <a:p>
            <a:r>
              <a:rPr lang="en-GB" sz="1600">
                <a:solidFill>
                  <a:srgbClr val="990033"/>
                </a:solidFill>
              </a:rPr>
              <a:t>no dynamical priors</a:t>
            </a:r>
            <a:endParaRPr lang="en-GB" sz="2800">
              <a:solidFill>
                <a:srgbClr val="99003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 fill="hold"/>
                                        <p:tgtEl>
                                          <p:spTgt spid="174"/>
                                        </p:tgtEl>
                                      </p:cBhvr>
                                    </p:cmd>
                                  </p:childTnLst>
                                </p:cTn>
                              </p:par>
                            </p:childTnLst>
                          </p:cTn>
                        </p:par>
                      </p:childTnLst>
                    </p:cTn>
                  </p:par>
                </p:childTnLst>
              </p:cTn>
              <p:nextCondLst>
                <p:cond evt="onClick" delay="0">
                  <p:tgtEl>
                    <p:spTgt spid="17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
                </p:tgtEl>
              </p:cMediaNode>
            </p:audio>
            <p:seq concurrent="1" nextAc="seek">
              <p:cTn id="8" restart="whenNotActive" fill="hold" evtFilter="cancelBubble" nodeType="interactiveSeq">
                <p:stCondLst>
                  <p:cond evt="onClick" delay="0">
                    <p:tgtEl>
                      <p:spTgt spid="17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97" fill="hold"/>
                                        <p:tgtEl>
                                          <p:spTgt spid="175"/>
                                        </p:tgtEl>
                                      </p:cBhvr>
                                    </p:cmd>
                                  </p:childTnLst>
                                </p:cTn>
                              </p:par>
                            </p:childTnLst>
                          </p:cTn>
                        </p:par>
                      </p:childTnLst>
                    </p:cTn>
                  </p:par>
                </p:childTnLst>
              </p:cTn>
              <p:nextCondLst>
                <p:cond evt="onClick" delay="0">
                  <p:tgtEl>
                    <p:spTgt spid="17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75"/>
                </p:tgtEl>
              </p:cMediaNode>
            </p:audio>
            <p:seq concurrent="1" nextAc="seek">
              <p:cTn id="14" restart="whenNotActive" fill="hold" evtFilter="cancelBubble" nodeType="interactiveSeq">
                <p:stCondLst>
                  <p:cond evt="onClick" delay="0">
                    <p:tgtEl>
                      <p:spTgt spid="17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97" fill="hold"/>
                                        <p:tgtEl>
                                          <p:spTgt spid="176"/>
                                        </p:tgtEl>
                                      </p:cBhvr>
                                    </p:cmd>
                                  </p:childTnLst>
                                </p:cTn>
                              </p:par>
                            </p:childTnLst>
                          </p:cTn>
                        </p:par>
                      </p:childTnLst>
                    </p:cTn>
                  </p:par>
                </p:childTnLst>
              </p:cTn>
              <p:nextCondLst>
                <p:cond evt="onClick" delay="0">
                  <p:tgtEl>
                    <p:spTgt spid="17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7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8002" name="Object 2"/>
          <p:cNvGraphicFramePr>
            <a:graphicFrameLocks noChangeAspect="1"/>
          </p:cNvGraphicFramePr>
          <p:nvPr/>
        </p:nvGraphicFramePr>
        <p:xfrm>
          <a:off x="1639888" y="692150"/>
          <a:ext cx="3527425" cy="3355975"/>
        </p:xfrm>
        <a:graphic>
          <a:graphicData uri="http://schemas.openxmlformats.org/presentationml/2006/ole">
            <p:oleObj spid="_x0000_s128002" name="CorelPhotoPaint.Image.11" r:id="rId4" imgW="4457143" imgH="4241270" progId="">
              <p:embed/>
            </p:oleObj>
          </a:graphicData>
        </a:graphic>
      </p:graphicFrame>
      <p:sp>
        <p:nvSpPr>
          <p:cNvPr id="128395" name="Oval 212"/>
          <p:cNvSpPr>
            <a:spLocks noChangeArrowheads="1"/>
          </p:cNvSpPr>
          <p:nvPr/>
        </p:nvSpPr>
        <p:spPr bwMode="auto">
          <a:xfrm>
            <a:off x="3800475" y="188913"/>
            <a:ext cx="2305050" cy="1368425"/>
          </a:xfrm>
          <a:prstGeom prst="ellipse">
            <a:avLst/>
          </a:prstGeom>
          <a:noFill/>
          <a:ln w="9525">
            <a:solidFill>
              <a:srgbClr val="990033"/>
            </a:solidFill>
            <a:round/>
            <a:headEnd/>
            <a:tailEnd/>
          </a:ln>
        </p:spPr>
        <p:txBody>
          <a:bodyPr wrap="none" anchor="ctr"/>
          <a:lstStyle/>
          <a:p>
            <a:endParaRPr lang="en-GB"/>
          </a:p>
        </p:txBody>
      </p:sp>
      <p:pic>
        <p:nvPicPr>
          <p:cNvPr id="2" name="reaching.avi">
            <a:hlinkClick r:id="" action="ppaction://media"/>
          </p:cNvPr>
          <p:cNvPicPr>
            <a:picLocks noRot="1" noChangeAspect="1" noChangeArrowheads="1"/>
          </p:cNvPicPr>
          <p:nvPr>
            <a:videoFile r:link="rId2"/>
          </p:nvPr>
        </p:nvPicPr>
        <p:blipFill>
          <a:blip r:embed="rId5">
            <a:clrChange>
              <a:clrFrom>
                <a:srgbClr val="FFFFFF"/>
              </a:clrFrom>
              <a:clrTo>
                <a:srgbClr val="FFFFFF">
                  <a:alpha val="0"/>
                </a:srgbClr>
              </a:clrTo>
            </a:clrChange>
          </a:blip>
          <a:srcRect l="3104" b="3172"/>
          <a:stretch>
            <a:fillRect/>
          </a:stretch>
        </p:blipFill>
        <p:spPr bwMode="auto">
          <a:xfrm>
            <a:off x="6969125" y="1416050"/>
            <a:ext cx="2301875" cy="2300288"/>
          </a:xfrm>
          <a:prstGeom prst="rect">
            <a:avLst/>
          </a:prstGeom>
          <a:noFill/>
          <a:ln w="9525">
            <a:noFill/>
            <a:miter lim="800000"/>
            <a:headEnd/>
            <a:tailEnd/>
          </a:ln>
        </p:spPr>
      </p:pic>
      <p:sp>
        <p:nvSpPr>
          <p:cNvPr id="128003" name="Oval 3"/>
          <p:cNvSpPr>
            <a:spLocks noChangeArrowheads="1"/>
          </p:cNvSpPr>
          <p:nvPr/>
        </p:nvSpPr>
        <p:spPr bwMode="auto">
          <a:xfrm>
            <a:off x="4448175" y="2103438"/>
            <a:ext cx="1652588" cy="820737"/>
          </a:xfrm>
          <a:prstGeom prst="ellipse">
            <a:avLst/>
          </a:prstGeom>
          <a:solidFill>
            <a:schemeClr val="bg1"/>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128004" name="Oval 4"/>
          <p:cNvSpPr>
            <a:spLocks noChangeArrowheads="1"/>
          </p:cNvSpPr>
          <p:nvPr/>
        </p:nvSpPr>
        <p:spPr bwMode="auto">
          <a:xfrm>
            <a:off x="3297238" y="4797425"/>
            <a:ext cx="1914525" cy="792163"/>
          </a:xfrm>
          <a:prstGeom prst="ellipse">
            <a:avLst/>
          </a:prstGeom>
          <a:solidFill>
            <a:schemeClr val="bg1"/>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pic>
        <p:nvPicPr>
          <p:cNvPr id="128399" name="Picture 5" descr="spcord_xsect"/>
          <p:cNvPicPr>
            <a:picLocks noChangeAspect="1" noChangeArrowheads="1"/>
          </p:cNvPicPr>
          <p:nvPr/>
        </p:nvPicPr>
        <p:blipFill>
          <a:blip r:embed="rId6">
            <a:clrChange>
              <a:clrFrom>
                <a:srgbClr val="FFFFFF"/>
              </a:clrFrom>
              <a:clrTo>
                <a:srgbClr val="FFFFFF">
                  <a:alpha val="0"/>
                </a:srgbClr>
              </a:clrTo>
            </a:clrChange>
            <a:lum bright="44000" contrast="-22000"/>
          </a:blip>
          <a:srcRect t="20782" b="17566"/>
          <a:stretch>
            <a:fillRect/>
          </a:stretch>
        </p:blipFill>
        <p:spPr bwMode="auto">
          <a:xfrm>
            <a:off x="1311275" y="4864100"/>
            <a:ext cx="2039938" cy="1271588"/>
          </a:xfrm>
          <a:prstGeom prst="rect">
            <a:avLst/>
          </a:prstGeom>
          <a:noFill/>
          <a:ln w="9525">
            <a:noFill/>
            <a:miter lim="800000"/>
            <a:headEnd/>
            <a:tailEnd/>
          </a:ln>
        </p:spPr>
      </p:pic>
      <p:grpSp>
        <p:nvGrpSpPr>
          <p:cNvPr id="128400" name="Group 7"/>
          <p:cNvGrpSpPr>
            <a:grpSpLocks/>
          </p:cNvGrpSpPr>
          <p:nvPr/>
        </p:nvGrpSpPr>
        <p:grpSpPr bwMode="auto">
          <a:xfrm>
            <a:off x="2249488" y="5584825"/>
            <a:ext cx="544512" cy="503238"/>
            <a:chOff x="1429" y="3582"/>
            <a:chExt cx="317" cy="317"/>
          </a:xfrm>
        </p:grpSpPr>
        <p:sp>
          <p:nvSpPr>
            <p:cNvPr id="128584" name="Oval 8"/>
            <p:cNvSpPr>
              <a:spLocks noChangeArrowheads="1"/>
            </p:cNvSpPr>
            <p:nvPr/>
          </p:nvSpPr>
          <p:spPr bwMode="auto">
            <a:xfrm>
              <a:off x="1429" y="3582"/>
              <a:ext cx="317" cy="317"/>
            </a:xfrm>
            <a:prstGeom prst="ellipse">
              <a:avLst/>
            </a:prstGeom>
            <a:solidFill>
              <a:schemeClr val="accent2"/>
            </a:solidFill>
            <a:ln w="12700">
              <a:noFill/>
              <a:round/>
              <a:headEnd/>
              <a:tailEnd/>
            </a:ln>
          </p:spPr>
          <p:txBody>
            <a:bodyPr wrap="none" anchor="ctr"/>
            <a:lstStyle/>
            <a:p>
              <a:endParaRPr lang="en-GB"/>
            </a:p>
          </p:txBody>
        </p:sp>
        <p:graphicFrame>
          <p:nvGraphicFramePr>
            <p:cNvPr id="128009" name="Object 9"/>
            <p:cNvGraphicFramePr>
              <a:graphicFrameLocks noChangeAspect="1"/>
            </p:cNvGraphicFramePr>
            <p:nvPr/>
          </p:nvGraphicFramePr>
          <p:xfrm>
            <a:off x="1519" y="3657"/>
            <a:ext cx="134" cy="158"/>
          </p:xfrm>
          <a:graphic>
            <a:graphicData uri="http://schemas.openxmlformats.org/presentationml/2006/ole">
              <p:oleObj spid="_x0000_s128009" name="Equation" r:id="rId7" imgW="126720" imgH="139680" progId="Equation.DSMT4">
                <p:embed/>
              </p:oleObj>
            </a:graphicData>
          </a:graphic>
        </p:graphicFrame>
      </p:grpSp>
      <p:graphicFrame>
        <p:nvGraphicFramePr>
          <p:cNvPr id="128010" name="Object 10"/>
          <p:cNvGraphicFramePr>
            <a:graphicFrameLocks noChangeAspect="1"/>
          </p:cNvGraphicFramePr>
          <p:nvPr/>
        </p:nvGraphicFramePr>
        <p:xfrm>
          <a:off x="4768850" y="2205038"/>
          <a:ext cx="1047750" cy="639762"/>
        </p:xfrm>
        <a:graphic>
          <a:graphicData uri="http://schemas.openxmlformats.org/presentationml/2006/ole">
            <p:oleObj spid="_x0000_s128010" name="Equation" r:id="rId8" imgW="749160" imgH="457200" progId="Equation.DSMT4">
              <p:embed/>
            </p:oleObj>
          </a:graphicData>
        </a:graphic>
      </p:graphicFrame>
      <p:graphicFrame>
        <p:nvGraphicFramePr>
          <p:cNvPr id="128011" name="Object 11"/>
          <p:cNvGraphicFramePr>
            <a:graphicFrameLocks noChangeAspect="1"/>
          </p:cNvGraphicFramePr>
          <p:nvPr/>
        </p:nvGraphicFramePr>
        <p:xfrm>
          <a:off x="3659188" y="4843463"/>
          <a:ext cx="1225550" cy="673100"/>
        </p:xfrm>
        <a:graphic>
          <a:graphicData uri="http://schemas.openxmlformats.org/presentationml/2006/ole">
            <p:oleObj spid="_x0000_s128011" name="Equation" r:id="rId9" imgW="774360" imgH="482400" progId="Equation.DSMT4">
              <p:embed/>
            </p:oleObj>
          </a:graphicData>
        </a:graphic>
      </p:graphicFrame>
      <p:grpSp>
        <p:nvGrpSpPr>
          <p:cNvPr id="128401" name="Group 12"/>
          <p:cNvGrpSpPr>
            <a:grpSpLocks/>
          </p:cNvGrpSpPr>
          <p:nvPr/>
        </p:nvGrpSpPr>
        <p:grpSpPr bwMode="auto">
          <a:xfrm>
            <a:off x="1701800" y="1552575"/>
            <a:ext cx="728663" cy="503238"/>
            <a:chOff x="1655" y="3022"/>
            <a:chExt cx="424" cy="317"/>
          </a:xfrm>
        </p:grpSpPr>
        <p:sp>
          <p:nvSpPr>
            <p:cNvPr id="128583" name="Oval 13"/>
            <p:cNvSpPr>
              <a:spLocks noChangeArrowheads="1"/>
            </p:cNvSpPr>
            <p:nvPr/>
          </p:nvSpPr>
          <p:spPr bwMode="auto">
            <a:xfrm>
              <a:off x="1655" y="3022"/>
              <a:ext cx="424" cy="317"/>
            </a:xfrm>
            <a:prstGeom prst="ellipse">
              <a:avLst/>
            </a:prstGeom>
            <a:solidFill>
              <a:srgbClr val="FF3300"/>
            </a:solidFill>
            <a:ln w="12700">
              <a:noFill/>
              <a:round/>
              <a:headEnd/>
              <a:tailEnd/>
            </a:ln>
          </p:spPr>
          <p:txBody>
            <a:bodyPr wrap="none" anchor="ctr"/>
            <a:lstStyle/>
            <a:p>
              <a:endParaRPr lang="en-GB"/>
            </a:p>
          </p:txBody>
        </p:sp>
        <p:graphicFrame>
          <p:nvGraphicFramePr>
            <p:cNvPr id="128014" name="Object 14"/>
            <p:cNvGraphicFramePr>
              <a:graphicFrameLocks noChangeAspect="1"/>
            </p:cNvGraphicFramePr>
            <p:nvPr/>
          </p:nvGraphicFramePr>
          <p:xfrm>
            <a:off x="1739" y="3079"/>
            <a:ext cx="247" cy="203"/>
          </p:xfrm>
          <a:graphic>
            <a:graphicData uri="http://schemas.openxmlformats.org/presentationml/2006/ole">
              <p:oleObj spid="_x0000_s128014" name="Equation" r:id="rId10" imgW="304560" imgH="228600" progId="Equation.DSMT4">
                <p:embed/>
              </p:oleObj>
            </a:graphicData>
          </a:graphic>
        </p:graphicFrame>
      </p:grpSp>
      <p:cxnSp>
        <p:nvCxnSpPr>
          <p:cNvPr id="128402" name="AutoShape 15"/>
          <p:cNvCxnSpPr>
            <a:cxnSpLocks noChangeShapeType="1"/>
            <a:stCxn id="128447" idx="6"/>
            <a:endCxn id="128442" idx="6"/>
          </p:cNvCxnSpPr>
          <p:nvPr/>
        </p:nvCxnSpPr>
        <p:spPr bwMode="auto">
          <a:xfrm>
            <a:off x="4170363" y="728663"/>
            <a:ext cx="44450" cy="720725"/>
          </a:xfrm>
          <a:prstGeom prst="curvedConnector3">
            <a:avLst>
              <a:gd name="adj1" fmla="val 614287"/>
            </a:avLst>
          </a:prstGeom>
          <a:noFill/>
          <a:ln w="19050">
            <a:solidFill>
              <a:srgbClr val="FF3300"/>
            </a:solidFill>
            <a:round/>
            <a:headEnd/>
            <a:tailEnd type="triangle" w="med" len="med"/>
          </a:ln>
        </p:spPr>
      </p:cxnSp>
      <p:cxnSp>
        <p:nvCxnSpPr>
          <p:cNvPr id="128403" name="AutoShape 16"/>
          <p:cNvCxnSpPr>
            <a:cxnSpLocks noChangeShapeType="1"/>
            <a:stCxn id="128583" idx="0"/>
            <a:endCxn id="128441" idx="0"/>
          </p:cNvCxnSpPr>
          <p:nvPr/>
        </p:nvCxnSpPr>
        <p:spPr bwMode="auto">
          <a:xfrm rot="-5400000">
            <a:off x="2595563" y="998537"/>
            <a:ext cx="25400" cy="1082675"/>
          </a:xfrm>
          <a:prstGeom prst="curvedConnector3">
            <a:avLst>
              <a:gd name="adj1" fmla="val 1000000"/>
            </a:avLst>
          </a:prstGeom>
          <a:noFill/>
          <a:ln w="19050">
            <a:solidFill>
              <a:srgbClr val="FF3300"/>
            </a:solidFill>
            <a:round/>
            <a:headEnd/>
            <a:tailEnd type="triangle" w="med" len="med"/>
          </a:ln>
        </p:spPr>
      </p:cxnSp>
      <p:cxnSp>
        <p:nvCxnSpPr>
          <p:cNvPr id="128404" name="AutoShape 17"/>
          <p:cNvCxnSpPr>
            <a:cxnSpLocks noChangeShapeType="1"/>
            <a:stCxn id="128446" idx="6"/>
            <a:endCxn id="128442" idx="0"/>
          </p:cNvCxnSpPr>
          <p:nvPr/>
        </p:nvCxnSpPr>
        <p:spPr bwMode="auto">
          <a:xfrm>
            <a:off x="3379788" y="1012825"/>
            <a:ext cx="484187" cy="184150"/>
          </a:xfrm>
          <a:prstGeom prst="curvedConnector2">
            <a:avLst/>
          </a:prstGeom>
          <a:noFill/>
          <a:ln w="19050">
            <a:solidFill>
              <a:srgbClr val="FF3300"/>
            </a:solidFill>
            <a:round/>
            <a:headEnd/>
            <a:tailEnd type="triangle" w="med" len="med"/>
          </a:ln>
        </p:spPr>
      </p:cxnSp>
      <p:cxnSp>
        <p:nvCxnSpPr>
          <p:cNvPr id="128405" name="AutoShape 18"/>
          <p:cNvCxnSpPr>
            <a:cxnSpLocks noChangeShapeType="1"/>
            <a:stCxn id="128446" idx="2"/>
            <a:endCxn id="128441" idx="2"/>
          </p:cNvCxnSpPr>
          <p:nvPr/>
        </p:nvCxnSpPr>
        <p:spPr bwMode="auto">
          <a:xfrm rot="10800000" flipH="1" flipV="1">
            <a:off x="2649538" y="1012825"/>
            <a:ext cx="144462" cy="766763"/>
          </a:xfrm>
          <a:prstGeom prst="curvedConnector3">
            <a:avLst>
              <a:gd name="adj1" fmla="val -158241"/>
            </a:avLst>
          </a:prstGeom>
          <a:noFill/>
          <a:ln w="19050">
            <a:solidFill>
              <a:srgbClr val="FF3300"/>
            </a:solidFill>
            <a:round/>
            <a:headEnd/>
            <a:tailEnd type="triangle" w="med" len="med"/>
          </a:ln>
        </p:spPr>
      </p:cxnSp>
      <p:cxnSp>
        <p:nvCxnSpPr>
          <p:cNvPr id="128406" name="AutoShape 25"/>
          <p:cNvCxnSpPr>
            <a:cxnSpLocks noChangeShapeType="1"/>
            <a:stCxn id="128583" idx="4"/>
            <a:endCxn id="128003" idx="2"/>
          </p:cNvCxnSpPr>
          <p:nvPr/>
        </p:nvCxnSpPr>
        <p:spPr bwMode="auto">
          <a:xfrm rot="16200000" flipH="1">
            <a:off x="3028156" y="1094582"/>
            <a:ext cx="458787" cy="2381250"/>
          </a:xfrm>
          <a:prstGeom prst="curvedConnector2">
            <a:avLst/>
          </a:prstGeom>
          <a:noFill/>
          <a:ln w="12700" cap="rnd">
            <a:solidFill>
              <a:schemeClr val="tx1"/>
            </a:solidFill>
            <a:prstDash val="sysDot"/>
            <a:round/>
            <a:headEnd type="triangle" w="med" len="med"/>
            <a:tailEnd/>
          </a:ln>
        </p:spPr>
      </p:cxnSp>
      <p:cxnSp>
        <p:nvCxnSpPr>
          <p:cNvPr id="128407" name="AutoShape 27"/>
          <p:cNvCxnSpPr>
            <a:cxnSpLocks noChangeShapeType="1"/>
            <a:stCxn id="128584" idx="2"/>
            <a:endCxn id="128582" idx="2"/>
          </p:cNvCxnSpPr>
          <p:nvPr/>
        </p:nvCxnSpPr>
        <p:spPr bwMode="auto">
          <a:xfrm rot="10800000" flipH="1">
            <a:off x="2249488" y="5194300"/>
            <a:ext cx="39687" cy="642938"/>
          </a:xfrm>
          <a:prstGeom prst="curvedConnector3">
            <a:avLst>
              <a:gd name="adj1" fmla="val -576000"/>
            </a:avLst>
          </a:prstGeom>
          <a:noFill/>
          <a:ln w="19050">
            <a:solidFill>
              <a:schemeClr val="accent2"/>
            </a:solidFill>
            <a:round/>
            <a:headEnd type="triangle" w="med" len="med"/>
            <a:tailEnd/>
          </a:ln>
        </p:spPr>
      </p:cxnSp>
      <p:grpSp>
        <p:nvGrpSpPr>
          <p:cNvPr id="128408" name="Group 28"/>
          <p:cNvGrpSpPr>
            <a:grpSpLocks/>
          </p:cNvGrpSpPr>
          <p:nvPr/>
        </p:nvGrpSpPr>
        <p:grpSpPr bwMode="auto">
          <a:xfrm>
            <a:off x="2289175" y="4941888"/>
            <a:ext cx="728663" cy="503237"/>
            <a:chOff x="1655" y="3022"/>
            <a:chExt cx="424" cy="317"/>
          </a:xfrm>
        </p:grpSpPr>
        <p:sp>
          <p:nvSpPr>
            <p:cNvPr id="128582" name="Oval 29"/>
            <p:cNvSpPr>
              <a:spLocks noChangeArrowheads="1"/>
            </p:cNvSpPr>
            <p:nvPr/>
          </p:nvSpPr>
          <p:spPr bwMode="auto">
            <a:xfrm>
              <a:off x="1655" y="3022"/>
              <a:ext cx="424" cy="317"/>
            </a:xfrm>
            <a:prstGeom prst="ellipse">
              <a:avLst/>
            </a:prstGeom>
            <a:solidFill>
              <a:srgbClr val="FF3300"/>
            </a:solidFill>
            <a:ln w="12700">
              <a:noFill/>
              <a:round/>
              <a:headEnd/>
              <a:tailEnd/>
            </a:ln>
          </p:spPr>
          <p:txBody>
            <a:bodyPr wrap="none" anchor="ctr"/>
            <a:lstStyle/>
            <a:p>
              <a:endParaRPr lang="en-GB"/>
            </a:p>
          </p:txBody>
        </p:sp>
        <p:graphicFrame>
          <p:nvGraphicFramePr>
            <p:cNvPr id="128030" name="Object 30"/>
            <p:cNvGraphicFramePr>
              <a:graphicFrameLocks noChangeAspect="1"/>
            </p:cNvGraphicFramePr>
            <p:nvPr/>
          </p:nvGraphicFramePr>
          <p:xfrm>
            <a:off x="1738" y="3079"/>
            <a:ext cx="249" cy="202"/>
          </p:xfrm>
          <a:graphic>
            <a:graphicData uri="http://schemas.openxmlformats.org/presentationml/2006/ole">
              <p:oleObj spid="_x0000_s128030" name="Equation" r:id="rId11" imgW="304560" imgH="228600" progId="Equation.DSMT4">
                <p:embed/>
              </p:oleObj>
            </a:graphicData>
          </a:graphic>
        </p:graphicFrame>
      </p:grpSp>
      <p:cxnSp>
        <p:nvCxnSpPr>
          <p:cNvPr id="128409" name="AutoShape 31"/>
          <p:cNvCxnSpPr>
            <a:cxnSpLocks noChangeShapeType="1"/>
            <a:stCxn id="128582" idx="6"/>
            <a:endCxn id="128004" idx="2"/>
          </p:cNvCxnSpPr>
          <p:nvPr/>
        </p:nvCxnSpPr>
        <p:spPr bwMode="auto">
          <a:xfrm>
            <a:off x="3017838" y="5194300"/>
            <a:ext cx="279400" cy="0"/>
          </a:xfrm>
          <a:prstGeom prst="straightConnector1">
            <a:avLst/>
          </a:prstGeom>
          <a:noFill/>
          <a:ln w="12700" cap="rnd">
            <a:solidFill>
              <a:schemeClr val="tx1"/>
            </a:solidFill>
            <a:prstDash val="sysDot"/>
            <a:round/>
            <a:headEnd type="triangle" w="med" len="med"/>
            <a:tailEnd/>
          </a:ln>
        </p:spPr>
      </p:cxnSp>
      <p:pic>
        <p:nvPicPr>
          <p:cNvPr id="128410" name="Picture 32" descr="Arm_4_Finished"/>
          <p:cNvPicPr>
            <a:picLocks noChangeAspect="1" noChangeArrowheads="1"/>
          </p:cNvPicPr>
          <p:nvPr/>
        </p:nvPicPr>
        <p:blipFill>
          <a:blip r:embed="rId12">
            <a:clrChange>
              <a:clrFrom>
                <a:srgbClr val="FFFFFF"/>
              </a:clrFrom>
              <a:clrTo>
                <a:srgbClr val="FFFFFF">
                  <a:alpha val="0"/>
                </a:srgbClr>
              </a:clrTo>
            </a:clrChange>
            <a:lum bright="54000" contrast="-40000"/>
          </a:blip>
          <a:srcRect/>
          <a:stretch>
            <a:fillRect/>
          </a:stretch>
        </p:blipFill>
        <p:spPr bwMode="auto">
          <a:xfrm>
            <a:off x="5394325" y="3051175"/>
            <a:ext cx="2905125" cy="2817813"/>
          </a:xfrm>
          <a:prstGeom prst="rect">
            <a:avLst/>
          </a:prstGeom>
          <a:noFill/>
          <a:ln w="9525">
            <a:noFill/>
            <a:miter lim="800000"/>
            <a:headEnd/>
            <a:tailEnd/>
          </a:ln>
        </p:spPr>
      </p:pic>
      <p:sp>
        <p:nvSpPr>
          <p:cNvPr id="128411" name="Oval 33"/>
          <p:cNvSpPr>
            <a:spLocks noChangeAspect="1" noChangeArrowheads="1"/>
          </p:cNvSpPr>
          <p:nvPr/>
        </p:nvSpPr>
        <p:spPr bwMode="auto">
          <a:xfrm>
            <a:off x="8123238" y="5616575"/>
            <a:ext cx="144462" cy="153988"/>
          </a:xfrm>
          <a:prstGeom prst="ellipse">
            <a:avLst/>
          </a:prstGeom>
          <a:gradFill rotWithShape="1">
            <a:gsLst>
              <a:gs pos="0">
                <a:srgbClr val="A50021"/>
              </a:gs>
              <a:gs pos="100000">
                <a:srgbClr val="4C000F"/>
              </a:gs>
            </a:gsLst>
            <a:path path="shape">
              <a:fillToRect l="50000" t="50000" r="50000" b="50000"/>
            </a:path>
          </a:gradFill>
          <a:ln w="9525">
            <a:solidFill>
              <a:schemeClr val="tx1"/>
            </a:solidFill>
            <a:round/>
            <a:headEnd/>
            <a:tailEnd/>
          </a:ln>
        </p:spPr>
        <p:txBody>
          <a:bodyPr wrap="none" anchor="ctr"/>
          <a:lstStyle/>
          <a:p>
            <a:endParaRPr lang="en-GB"/>
          </a:p>
        </p:txBody>
      </p:sp>
      <p:sp>
        <p:nvSpPr>
          <p:cNvPr id="128034" name="Oval 34"/>
          <p:cNvSpPr>
            <a:spLocks noChangeAspect="1" noChangeArrowheads="1"/>
          </p:cNvSpPr>
          <p:nvPr/>
        </p:nvSpPr>
        <p:spPr bwMode="auto">
          <a:xfrm>
            <a:off x="8769350" y="478155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128413" name="Line 35"/>
          <p:cNvSpPr>
            <a:spLocks noChangeAspect="1" noChangeShapeType="1"/>
          </p:cNvSpPr>
          <p:nvPr/>
        </p:nvSpPr>
        <p:spPr bwMode="auto">
          <a:xfrm flipH="1">
            <a:off x="5832475" y="3128963"/>
            <a:ext cx="147638" cy="2178050"/>
          </a:xfrm>
          <a:prstGeom prst="line">
            <a:avLst/>
          </a:prstGeom>
          <a:noFill/>
          <a:ln w="9525" cap="rnd">
            <a:solidFill>
              <a:schemeClr val="tx1"/>
            </a:solidFill>
            <a:prstDash val="sysDot"/>
            <a:round/>
            <a:headEnd/>
            <a:tailEnd type="triangle" w="med" len="med"/>
          </a:ln>
        </p:spPr>
        <p:txBody>
          <a:bodyPr/>
          <a:lstStyle/>
          <a:p>
            <a:endParaRPr lang="en-US"/>
          </a:p>
        </p:txBody>
      </p:sp>
      <p:graphicFrame>
        <p:nvGraphicFramePr>
          <p:cNvPr id="128036" name="Object 36"/>
          <p:cNvGraphicFramePr>
            <a:graphicFrameLocks noChangeAspect="1"/>
          </p:cNvGraphicFramePr>
          <p:nvPr/>
        </p:nvGraphicFramePr>
        <p:xfrm>
          <a:off x="6008688" y="4119563"/>
          <a:ext cx="230187" cy="342900"/>
        </p:xfrm>
        <a:graphic>
          <a:graphicData uri="http://schemas.openxmlformats.org/presentationml/2006/ole">
            <p:oleObj spid="_x0000_s128036" name="Equation" r:id="rId13" imgW="164880" imgH="228600" progId="Equation.DSMT4">
              <p:embed/>
            </p:oleObj>
          </a:graphicData>
        </a:graphic>
      </p:graphicFrame>
      <p:sp>
        <p:nvSpPr>
          <p:cNvPr id="128414" name="Line 37"/>
          <p:cNvSpPr>
            <a:spLocks noChangeAspect="1" noChangeShapeType="1"/>
          </p:cNvSpPr>
          <p:nvPr/>
        </p:nvSpPr>
        <p:spPr bwMode="auto">
          <a:xfrm>
            <a:off x="5832475" y="5307013"/>
            <a:ext cx="2290763" cy="381000"/>
          </a:xfrm>
          <a:prstGeom prst="line">
            <a:avLst/>
          </a:prstGeom>
          <a:noFill/>
          <a:ln w="9525" cap="rnd">
            <a:solidFill>
              <a:schemeClr val="tx1"/>
            </a:solidFill>
            <a:prstDash val="sysDot"/>
            <a:round/>
            <a:headEnd/>
            <a:tailEnd type="triangle" w="med" len="med"/>
          </a:ln>
        </p:spPr>
        <p:txBody>
          <a:bodyPr/>
          <a:lstStyle/>
          <a:p>
            <a:endParaRPr lang="en-US"/>
          </a:p>
        </p:txBody>
      </p:sp>
      <p:sp>
        <p:nvSpPr>
          <p:cNvPr id="128415" name="Arc 38"/>
          <p:cNvSpPr>
            <a:spLocks noChangeAspect="1"/>
          </p:cNvSpPr>
          <p:nvPr/>
        </p:nvSpPr>
        <p:spPr bwMode="auto">
          <a:xfrm flipV="1">
            <a:off x="5967413" y="3132138"/>
            <a:ext cx="231775" cy="233362"/>
          </a:xfrm>
          <a:custGeom>
            <a:avLst/>
            <a:gdLst>
              <a:gd name="T0" fmla="*/ 0 w 22540"/>
              <a:gd name="T1" fmla="*/ 26491 h 21600"/>
              <a:gd name="T2" fmla="*/ 24507092 w 22540"/>
              <a:gd name="T3" fmla="*/ 26774380 h 21600"/>
              <a:gd name="T4" fmla="*/ 1025332 w 22540"/>
              <a:gd name="T5" fmla="*/ 27238467 h 21600"/>
              <a:gd name="T6" fmla="*/ 0 60000 65536"/>
              <a:gd name="T7" fmla="*/ 0 60000 65536"/>
              <a:gd name="T8" fmla="*/ 0 60000 65536"/>
              <a:gd name="T9" fmla="*/ 0 w 22540"/>
              <a:gd name="T10" fmla="*/ 0 h 21600"/>
              <a:gd name="T11" fmla="*/ 22540 w 22540"/>
              <a:gd name="T12" fmla="*/ 21600 h 21600"/>
            </a:gdLst>
            <a:ahLst/>
            <a:cxnLst>
              <a:cxn ang="T6">
                <a:pos x="T0" y="T1"/>
              </a:cxn>
              <a:cxn ang="T7">
                <a:pos x="T2" y="T3"/>
              </a:cxn>
              <a:cxn ang="T8">
                <a:pos x="T4" y="T5"/>
              </a:cxn>
            </a:cxnLst>
            <a:rect l="T9" t="T10" r="T11" b="T12"/>
            <a:pathLst>
              <a:path w="22540" h="21600" fill="none" extrusionOk="0">
                <a:moveTo>
                  <a:pt x="-1" y="20"/>
                </a:moveTo>
                <a:cubicBezTo>
                  <a:pt x="314" y="6"/>
                  <a:pt x="628" y="-1"/>
                  <a:pt x="943" y="0"/>
                </a:cubicBezTo>
                <a:cubicBezTo>
                  <a:pt x="12728" y="0"/>
                  <a:pt x="22339" y="9447"/>
                  <a:pt x="22539" y="21232"/>
                </a:cubicBezTo>
              </a:path>
              <a:path w="22540" h="21600" stroke="0" extrusionOk="0">
                <a:moveTo>
                  <a:pt x="-1" y="20"/>
                </a:moveTo>
                <a:cubicBezTo>
                  <a:pt x="314" y="6"/>
                  <a:pt x="628" y="-1"/>
                  <a:pt x="943" y="0"/>
                </a:cubicBezTo>
                <a:cubicBezTo>
                  <a:pt x="12728" y="0"/>
                  <a:pt x="22339" y="9447"/>
                  <a:pt x="22539" y="21232"/>
                </a:cubicBezTo>
                <a:lnTo>
                  <a:pt x="943" y="21600"/>
                </a:lnTo>
                <a:close/>
              </a:path>
            </a:pathLst>
          </a:custGeom>
          <a:noFill/>
          <a:ln w="9525">
            <a:solidFill>
              <a:schemeClr val="tx1"/>
            </a:solidFill>
            <a:round/>
            <a:headEnd/>
            <a:tailEnd/>
          </a:ln>
        </p:spPr>
        <p:txBody>
          <a:bodyPr wrap="none" anchor="ctr"/>
          <a:lstStyle/>
          <a:p>
            <a:endParaRPr lang="en-US"/>
          </a:p>
        </p:txBody>
      </p:sp>
      <p:sp>
        <p:nvSpPr>
          <p:cNvPr id="128416" name="Arc 39"/>
          <p:cNvSpPr>
            <a:spLocks noChangeAspect="1"/>
          </p:cNvSpPr>
          <p:nvPr/>
        </p:nvSpPr>
        <p:spPr bwMode="auto">
          <a:xfrm rot="16200000" flipV="1">
            <a:off x="5817395" y="5091906"/>
            <a:ext cx="271462" cy="219075"/>
          </a:xfrm>
          <a:custGeom>
            <a:avLst/>
            <a:gdLst>
              <a:gd name="T0" fmla="*/ 0 w 25032"/>
              <a:gd name="T1" fmla="*/ 287921 h 21600"/>
              <a:gd name="T2" fmla="*/ 31925372 w 25032"/>
              <a:gd name="T3" fmla="*/ 21890909 h 21600"/>
              <a:gd name="T4" fmla="*/ 4388560 w 25032"/>
              <a:gd name="T5" fmla="*/ 22535700 h 21600"/>
              <a:gd name="T6" fmla="*/ 0 60000 65536"/>
              <a:gd name="T7" fmla="*/ 0 60000 65536"/>
              <a:gd name="T8" fmla="*/ 0 60000 65536"/>
              <a:gd name="T9" fmla="*/ 0 w 25032"/>
              <a:gd name="T10" fmla="*/ 0 h 21600"/>
              <a:gd name="T11" fmla="*/ 25032 w 25032"/>
              <a:gd name="T12" fmla="*/ 21600 h 21600"/>
            </a:gdLst>
            <a:ahLst/>
            <a:cxnLst>
              <a:cxn ang="T6">
                <a:pos x="T0" y="T1"/>
              </a:cxn>
              <a:cxn ang="T7">
                <a:pos x="T2" y="T3"/>
              </a:cxn>
              <a:cxn ang="T8">
                <a:pos x="T4" y="T5"/>
              </a:cxn>
            </a:cxnLst>
            <a:rect l="T9" t="T10" r="T11" b="T12"/>
            <a:pathLst>
              <a:path w="25032" h="21600" fill="none" extrusionOk="0">
                <a:moveTo>
                  <a:pt x="-1" y="275"/>
                </a:moveTo>
                <a:cubicBezTo>
                  <a:pt x="1137" y="92"/>
                  <a:pt x="2288" y="-1"/>
                  <a:pt x="3441" y="0"/>
                </a:cubicBezTo>
                <a:cubicBezTo>
                  <a:pt x="15129" y="0"/>
                  <a:pt x="24697" y="9298"/>
                  <a:pt x="25032" y="20981"/>
                </a:cubicBezTo>
              </a:path>
              <a:path w="25032" h="21600" stroke="0" extrusionOk="0">
                <a:moveTo>
                  <a:pt x="-1" y="275"/>
                </a:moveTo>
                <a:cubicBezTo>
                  <a:pt x="1137" y="92"/>
                  <a:pt x="2288" y="-1"/>
                  <a:pt x="3441" y="0"/>
                </a:cubicBezTo>
                <a:cubicBezTo>
                  <a:pt x="15129" y="0"/>
                  <a:pt x="24697" y="9298"/>
                  <a:pt x="25032" y="20981"/>
                </a:cubicBezTo>
                <a:lnTo>
                  <a:pt x="3441" y="21600"/>
                </a:lnTo>
                <a:close/>
              </a:path>
            </a:pathLst>
          </a:custGeom>
          <a:noFill/>
          <a:ln w="9525">
            <a:solidFill>
              <a:schemeClr val="tx1"/>
            </a:solidFill>
            <a:round/>
            <a:headEnd/>
            <a:tailEnd/>
          </a:ln>
        </p:spPr>
        <p:txBody>
          <a:bodyPr wrap="none" anchor="ctr"/>
          <a:lstStyle/>
          <a:p>
            <a:endParaRPr lang="en-US"/>
          </a:p>
        </p:txBody>
      </p:sp>
      <p:graphicFrame>
        <p:nvGraphicFramePr>
          <p:cNvPr id="128040" name="Object 40"/>
          <p:cNvGraphicFramePr>
            <a:graphicFrameLocks noChangeAspect="1"/>
          </p:cNvGraphicFramePr>
          <p:nvPr/>
        </p:nvGraphicFramePr>
        <p:xfrm>
          <a:off x="5970588" y="3284538"/>
          <a:ext cx="214312" cy="342900"/>
        </p:xfrm>
        <a:graphic>
          <a:graphicData uri="http://schemas.openxmlformats.org/presentationml/2006/ole">
            <p:oleObj spid="_x0000_s128040" name="Equation" r:id="rId14" imgW="152280" imgH="228600" progId="Equation.DSMT4">
              <p:embed/>
            </p:oleObj>
          </a:graphicData>
        </a:graphic>
      </p:graphicFrame>
      <p:graphicFrame>
        <p:nvGraphicFramePr>
          <p:cNvPr id="128041" name="Object 41"/>
          <p:cNvGraphicFramePr>
            <a:graphicFrameLocks noChangeAspect="1"/>
          </p:cNvGraphicFramePr>
          <p:nvPr/>
        </p:nvGraphicFramePr>
        <p:xfrm>
          <a:off x="5961063" y="4840288"/>
          <a:ext cx="231775" cy="342900"/>
        </p:xfrm>
        <a:graphic>
          <a:graphicData uri="http://schemas.openxmlformats.org/presentationml/2006/ole">
            <p:oleObj spid="_x0000_s128041" name="Equation" r:id="rId15" imgW="164880" imgH="228600" progId="Equation.DSMT4">
              <p:embed/>
            </p:oleObj>
          </a:graphicData>
        </a:graphic>
      </p:graphicFrame>
      <p:graphicFrame>
        <p:nvGraphicFramePr>
          <p:cNvPr id="128042" name="Object 42"/>
          <p:cNvGraphicFramePr>
            <a:graphicFrameLocks noChangeAspect="1"/>
          </p:cNvGraphicFramePr>
          <p:nvPr/>
        </p:nvGraphicFramePr>
        <p:xfrm>
          <a:off x="6867525" y="5054600"/>
          <a:ext cx="249238" cy="342900"/>
        </p:xfrm>
        <a:graphic>
          <a:graphicData uri="http://schemas.openxmlformats.org/presentationml/2006/ole">
            <p:oleObj spid="_x0000_s128042" name="Equation" r:id="rId16" imgW="177480" imgH="228600" progId="Equation.DSMT4">
              <p:embed/>
            </p:oleObj>
          </a:graphicData>
        </a:graphic>
      </p:graphicFrame>
      <p:graphicFrame>
        <p:nvGraphicFramePr>
          <p:cNvPr id="128043" name="Object 43"/>
          <p:cNvGraphicFramePr>
            <a:graphicFrameLocks noChangeAspect="1"/>
          </p:cNvGraphicFramePr>
          <p:nvPr/>
        </p:nvGraphicFramePr>
        <p:xfrm>
          <a:off x="5759450" y="2895600"/>
          <a:ext cx="361950" cy="219075"/>
        </p:xfrm>
        <a:graphic>
          <a:graphicData uri="http://schemas.openxmlformats.org/presentationml/2006/ole">
            <p:oleObj spid="_x0000_s128043" name="Equation" r:id="rId17" imgW="355320" imgH="203040" progId="Equation.DSMT4">
              <p:embed/>
            </p:oleObj>
          </a:graphicData>
        </a:graphic>
      </p:graphicFrame>
      <p:sp>
        <p:nvSpPr>
          <p:cNvPr id="128417" name="Line 44"/>
          <p:cNvSpPr>
            <a:spLocks noChangeAspect="1" noChangeShapeType="1"/>
          </p:cNvSpPr>
          <p:nvPr/>
        </p:nvSpPr>
        <p:spPr bwMode="auto">
          <a:xfrm>
            <a:off x="5468938" y="3128963"/>
            <a:ext cx="1093787" cy="0"/>
          </a:xfrm>
          <a:prstGeom prst="line">
            <a:avLst/>
          </a:prstGeom>
          <a:noFill/>
          <a:ln w="9525">
            <a:solidFill>
              <a:schemeClr val="tx1"/>
            </a:solidFill>
            <a:round/>
            <a:headEnd/>
            <a:tailEnd/>
          </a:ln>
        </p:spPr>
        <p:txBody>
          <a:bodyPr/>
          <a:lstStyle/>
          <a:p>
            <a:endParaRPr lang="en-US"/>
          </a:p>
        </p:txBody>
      </p:sp>
      <p:sp>
        <p:nvSpPr>
          <p:cNvPr id="128418" name="Line 45"/>
          <p:cNvSpPr>
            <a:spLocks noChangeAspect="1" noChangeShapeType="1"/>
          </p:cNvSpPr>
          <p:nvPr/>
        </p:nvSpPr>
        <p:spPr bwMode="auto">
          <a:xfrm>
            <a:off x="5467350" y="5305425"/>
            <a:ext cx="803275" cy="0"/>
          </a:xfrm>
          <a:prstGeom prst="line">
            <a:avLst/>
          </a:prstGeom>
          <a:noFill/>
          <a:ln w="9525" cap="rnd">
            <a:solidFill>
              <a:schemeClr val="tx1"/>
            </a:solidFill>
            <a:prstDash val="sysDot"/>
            <a:round/>
            <a:headEnd/>
            <a:tailEnd/>
          </a:ln>
        </p:spPr>
        <p:txBody>
          <a:bodyPr/>
          <a:lstStyle/>
          <a:p>
            <a:endParaRPr lang="en-US"/>
          </a:p>
        </p:txBody>
      </p:sp>
      <p:sp>
        <p:nvSpPr>
          <p:cNvPr id="128419" name="Arc 46"/>
          <p:cNvSpPr>
            <a:spLocks noChangeAspect="1"/>
          </p:cNvSpPr>
          <p:nvPr/>
        </p:nvSpPr>
        <p:spPr bwMode="auto">
          <a:xfrm rot="10754898" flipV="1">
            <a:off x="5599113" y="5072063"/>
            <a:ext cx="244475" cy="233362"/>
          </a:xfrm>
          <a:custGeom>
            <a:avLst/>
            <a:gdLst>
              <a:gd name="T0" fmla="*/ 0 w 23768"/>
              <a:gd name="T1" fmla="*/ 137500 h 21600"/>
              <a:gd name="T2" fmla="*/ 25865329 w 23768"/>
              <a:gd name="T3" fmla="*/ 26774380 h 21600"/>
              <a:gd name="T4" fmla="*/ 2362607 w 23768"/>
              <a:gd name="T5" fmla="*/ 27238467 h 21600"/>
              <a:gd name="T6" fmla="*/ 0 60000 65536"/>
              <a:gd name="T7" fmla="*/ 0 60000 65536"/>
              <a:gd name="T8" fmla="*/ 0 60000 65536"/>
              <a:gd name="T9" fmla="*/ 0 w 23768"/>
              <a:gd name="T10" fmla="*/ 0 h 21600"/>
              <a:gd name="T11" fmla="*/ 23768 w 23768"/>
              <a:gd name="T12" fmla="*/ 21600 h 21600"/>
            </a:gdLst>
            <a:ahLst/>
            <a:cxnLst>
              <a:cxn ang="T6">
                <a:pos x="T0" y="T1"/>
              </a:cxn>
              <a:cxn ang="T7">
                <a:pos x="T2" y="T3"/>
              </a:cxn>
              <a:cxn ang="T8">
                <a:pos x="T4" y="T5"/>
              </a:cxn>
            </a:cxnLst>
            <a:rect l="T9" t="T10" r="T11" b="T12"/>
            <a:pathLst>
              <a:path w="23768" h="21600" fill="none" extrusionOk="0">
                <a:moveTo>
                  <a:pt x="0" y="109"/>
                </a:moveTo>
                <a:cubicBezTo>
                  <a:pt x="721" y="36"/>
                  <a:pt x="1445" y="-1"/>
                  <a:pt x="2171" y="0"/>
                </a:cubicBezTo>
                <a:cubicBezTo>
                  <a:pt x="13956" y="0"/>
                  <a:pt x="23567" y="9447"/>
                  <a:pt x="23767" y="21232"/>
                </a:cubicBezTo>
              </a:path>
              <a:path w="23768" h="21600" stroke="0" extrusionOk="0">
                <a:moveTo>
                  <a:pt x="0" y="109"/>
                </a:moveTo>
                <a:cubicBezTo>
                  <a:pt x="721" y="36"/>
                  <a:pt x="1445" y="-1"/>
                  <a:pt x="2171" y="0"/>
                </a:cubicBezTo>
                <a:cubicBezTo>
                  <a:pt x="13956" y="0"/>
                  <a:pt x="23567" y="9447"/>
                  <a:pt x="23767" y="21232"/>
                </a:cubicBezTo>
                <a:lnTo>
                  <a:pt x="2171" y="21600"/>
                </a:lnTo>
                <a:close/>
              </a:path>
            </a:pathLst>
          </a:custGeom>
          <a:noFill/>
          <a:ln w="9525" cap="rnd">
            <a:solidFill>
              <a:schemeClr val="tx1"/>
            </a:solidFill>
            <a:prstDash val="sysDot"/>
            <a:round/>
            <a:headEnd/>
            <a:tailEnd/>
          </a:ln>
        </p:spPr>
        <p:txBody>
          <a:bodyPr wrap="none" anchor="ctr"/>
          <a:lstStyle/>
          <a:p>
            <a:endParaRPr lang="en-US"/>
          </a:p>
        </p:txBody>
      </p:sp>
      <p:cxnSp>
        <p:nvCxnSpPr>
          <p:cNvPr id="128420" name="AutoShape 47"/>
          <p:cNvCxnSpPr>
            <a:cxnSpLocks noChangeShapeType="1"/>
            <a:endCxn id="128004" idx="6"/>
          </p:cNvCxnSpPr>
          <p:nvPr/>
        </p:nvCxnSpPr>
        <p:spPr bwMode="auto">
          <a:xfrm rot="5400000">
            <a:off x="4861720" y="3977481"/>
            <a:ext cx="1566862" cy="866775"/>
          </a:xfrm>
          <a:prstGeom prst="curvedConnector2">
            <a:avLst/>
          </a:prstGeom>
          <a:noFill/>
          <a:ln w="9525" cap="rnd">
            <a:solidFill>
              <a:schemeClr val="tx1"/>
            </a:solidFill>
            <a:prstDash val="sysDot"/>
            <a:round/>
            <a:headEnd/>
            <a:tailEnd type="triangle" w="med" len="med"/>
          </a:ln>
        </p:spPr>
      </p:cxnSp>
      <p:cxnSp>
        <p:nvCxnSpPr>
          <p:cNvPr id="128421" name="AutoShape 48"/>
          <p:cNvCxnSpPr>
            <a:cxnSpLocks noChangeShapeType="1"/>
            <a:endCxn id="128584" idx="6"/>
          </p:cNvCxnSpPr>
          <p:nvPr/>
        </p:nvCxnSpPr>
        <p:spPr bwMode="auto">
          <a:xfrm rot="5400000">
            <a:off x="4108450" y="3868738"/>
            <a:ext cx="654050" cy="3282950"/>
          </a:xfrm>
          <a:prstGeom prst="curvedConnector2">
            <a:avLst/>
          </a:prstGeom>
          <a:noFill/>
          <a:ln w="9525" cap="rnd">
            <a:solidFill>
              <a:srgbClr val="0000FF"/>
            </a:solidFill>
            <a:prstDash val="sysDot"/>
            <a:round/>
            <a:headEnd type="triangle" w="med" len="med"/>
            <a:tailEnd/>
          </a:ln>
        </p:spPr>
      </p:cxnSp>
      <p:graphicFrame>
        <p:nvGraphicFramePr>
          <p:cNvPr id="128181" name="Object 181"/>
          <p:cNvGraphicFramePr>
            <a:graphicFrameLocks noChangeAspect="1"/>
          </p:cNvGraphicFramePr>
          <p:nvPr/>
        </p:nvGraphicFramePr>
        <p:xfrm>
          <a:off x="7977188" y="5056188"/>
          <a:ext cx="1212850" cy="317500"/>
        </p:xfrm>
        <a:graphic>
          <a:graphicData uri="http://schemas.openxmlformats.org/presentationml/2006/ole">
            <p:oleObj spid="_x0000_s128181" name="Equation" r:id="rId18" imgW="863280" imgH="228600" progId="Equation.DSMT4">
              <p:embed/>
            </p:oleObj>
          </a:graphicData>
        </a:graphic>
      </p:graphicFrame>
      <p:grpSp>
        <p:nvGrpSpPr>
          <p:cNvPr id="128422" name="Group 203"/>
          <p:cNvGrpSpPr>
            <a:grpSpLocks/>
          </p:cNvGrpSpPr>
          <p:nvPr/>
        </p:nvGrpSpPr>
        <p:grpSpPr bwMode="auto">
          <a:xfrm>
            <a:off x="7113588" y="1412875"/>
            <a:ext cx="1655762" cy="1223963"/>
            <a:chOff x="4061" y="631"/>
            <a:chExt cx="947" cy="761"/>
          </a:xfrm>
        </p:grpSpPr>
        <p:sp>
          <p:nvSpPr>
            <p:cNvPr id="128448" name="Line 51"/>
            <p:cNvSpPr>
              <a:spLocks noChangeAspect="1" noChangeShapeType="1"/>
            </p:cNvSpPr>
            <p:nvPr/>
          </p:nvSpPr>
          <p:spPr bwMode="auto">
            <a:xfrm>
              <a:off x="4297" y="631"/>
              <a:ext cx="0" cy="705"/>
            </a:xfrm>
            <a:prstGeom prst="line">
              <a:avLst/>
            </a:prstGeom>
            <a:noFill/>
            <a:ln w="0">
              <a:solidFill>
                <a:srgbClr val="FECBB1"/>
              </a:solidFill>
              <a:round/>
              <a:headEnd/>
              <a:tailEnd/>
            </a:ln>
          </p:spPr>
          <p:txBody>
            <a:bodyPr/>
            <a:lstStyle/>
            <a:p>
              <a:endParaRPr lang="en-US"/>
            </a:p>
          </p:txBody>
        </p:sp>
        <p:sp>
          <p:nvSpPr>
            <p:cNvPr id="128449" name="Line 52"/>
            <p:cNvSpPr>
              <a:spLocks noChangeAspect="1" noChangeShapeType="1"/>
            </p:cNvSpPr>
            <p:nvPr/>
          </p:nvSpPr>
          <p:spPr bwMode="auto">
            <a:xfrm>
              <a:off x="4297" y="1336"/>
              <a:ext cx="700" cy="0"/>
            </a:xfrm>
            <a:prstGeom prst="line">
              <a:avLst/>
            </a:prstGeom>
            <a:noFill/>
            <a:ln w="0">
              <a:solidFill>
                <a:srgbClr val="FECBB1"/>
              </a:solidFill>
              <a:round/>
              <a:headEnd/>
              <a:tailEnd/>
            </a:ln>
          </p:spPr>
          <p:txBody>
            <a:bodyPr/>
            <a:lstStyle/>
            <a:p>
              <a:endParaRPr lang="en-US"/>
            </a:p>
          </p:txBody>
        </p:sp>
        <p:sp>
          <p:nvSpPr>
            <p:cNvPr id="128450" name="Line 53"/>
            <p:cNvSpPr>
              <a:spLocks noChangeAspect="1" noChangeShapeType="1"/>
            </p:cNvSpPr>
            <p:nvPr/>
          </p:nvSpPr>
          <p:spPr bwMode="auto">
            <a:xfrm>
              <a:off x="4297" y="631"/>
              <a:ext cx="0" cy="705"/>
            </a:xfrm>
            <a:prstGeom prst="line">
              <a:avLst/>
            </a:prstGeom>
            <a:noFill/>
            <a:ln w="0">
              <a:solidFill>
                <a:srgbClr val="FDCAB1"/>
              </a:solidFill>
              <a:round/>
              <a:headEnd/>
              <a:tailEnd/>
            </a:ln>
          </p:spPr>
          <p:txBody>
            <a:bodyPr/>
            <a:lstStyle/>
            <a:p>
              <a:endParaRPr lang="en-US"/>
            </a:p>
          </p:txBody>
        </p:sp>
        <p:sp>
          <p:nvSpPr>
            <p:cNvPr id="128451" name="Line 54"/>
            <p:cNvSpPr>
              <a:spLocks noChangeAspect="1" noChangeShapeType="1"/>
            </p:cNvSpPr>
            <p:nvPr/>
          </p:nvSpPr>
          <p:spPr bwMode="auto">
            <a:xfrm>
              <a:off x="4297" y="1336"/>
              <a:ext cx="700" cy="0"/>
            </a:xfrm>
            <a:prstGeom prst="line">
              <a:avLst/>
            </a:prstGeom>
            <a:noFill/>
            <a:ln w="0">
              <a:solidFill>
                <a:srgbClr val="FDCAB1"/>
              </a:solidFill>
              <a:round/>
              <a:headEnd/>
              <a:tailEnd/>
            </a:ln>
          </p:spPr>
          <p:txBody>
            <a:bodyPr/>
            <a:lstStyle/>
            <a:p>
              <a:endParaRPr lang="en-US"/>
            </a:p>
          </p:txBody>
        </p:sp>
        <p:sp>
          <p:nvSpPr>
            <p:cNvPr id="128452" name="Line 55"/>
            <p:cNvSpPr>
              <a:spLocks noChangeAspect="1" noChangeShapeType="1"/>
            </p:cNvSpPr>
            <p:nvPr/>
          </p:nvSpPr>
          <p:spPr bwMode="auto">
            <a:xfrm>
              <a:off x="4297" y="631"/>
              <a:ext cx="0" cy="705"/>
            </a:xfrm>
            <a:prstGeom prst="line">
              <a:avLst/>
            </a:prstGeom>
            <a:noFill/>
            <a:ln w="0">
              <a:solidFill>
                <a:srgbClr val="FCCAB0"/>
              </a:solidFill>
              <a:round/>
              <a:headEnd/>
              <a:tailEnd/>
            </a:ln>
          </p:spPr>
          <p:txBody>
            <a:bodyPr/>
            <a:lstStyle/>
            <a:p>
              <a:endParaRPr lang="en-US"/>
            </a:p>
          </p:txBody>
        </p:sp>
        <p:sp>
          <p:nvSpPr>
            <p:cNvPr id="128453" name="Line 56"/>
            <p:cNvSpPr>
              <a:spLocks noChangeAspect="1" noChangeShapeType="1"/>
            </p:cNvSpPr>
            <p:nvPr/>
          </p:nvSpPr>
          <p:spPr bwMode="auto">
            <a:xfrm>
              <a:off x="4297" y="1336"/>
              <a:ext cx="700" cy="0"/>
            </a:xfrm>
            <a:prstGeom prst="line">
              <a:avLst/>
            </a:prstGeom>
            <a:noFill/>
            <a:ln w="0">
              <a:solidFill>
                <a:srgbClr val="FCCAB0"/>
              </a:solidFill>
              <a:round/>
              <a:headEnd/>
              <a:tailEnd/>
            </a:ln>
          </p:spPr>
          <p:txBody>
            <a:bodyPr/>
            <a:lstStyle/>
            <a:p>
              <a:endParaRPr lang="en-US"/>
            </a:p>
          </p:txBody>
        </p:sp>
        <p:sp>
          <p:nvSpPr>
            <p:cNvPr id="128454" name="Line 57"/>
            <p:cNvSpPr>
              <a:spLocks noChangeAspect="1" noChangeShapeType="1"/>
            </p:cNvSpPr>
            <p:nvPr/>
          </p:nvSpPr>
          <p:spPr bwMode="auto">
            <a:xfrm flipH="1">
              <a:off x="4292" y="631"/>
              <a:ext cx="5" cy="705"/>
            </a:xfrm>
            <a:prstGeom prst="line">
              <a:avLst/>
            </a:prstGeom>
            <a:noFill/>
            <a:ln w="0">
              <a:solidFill>
                <a:srgbClr val="FBC9B0"/>
              </a:solidFill>
              <a:round/>
              <a:headEnd/>
              <a:tailEnd/>
            </a:ln>
          </p:spPr>
          <p:txBody>
            <a:bodyPr/>
            <a:lstStyle/>
            <a:p>
              <a:endParaRPr lang="en-US"/>
            </a:p>
          </p:txBody>
        </p:sp>
        <p:sp>
          <p:nvSpPr>
            <p:cNvPr id="128455" name="Line 58"/>
            <p:cNvSpPr>
              <a:spLocks noChangeAspect="1" noChangeShapeType="1"/>
            </p:cNvSpPr>
            <p:nvPr/>
          </p:nvSpPr>
          <p:spPr bwMode="auto">
            <a:xfrm>
              <a:off x="4292" y="1336"/>
              <a:ext cx="699" cy="7"/>
            </a:xfrm>
            <a:prstGeom prst="line">
              <a:avLst/>
            </a:prstGeom>
            <a:noFill/>
            <a:ln w="0">
              <a:solidFill>
                <a:srgbClr val="FBC9B0"/>
              </a:solidFill>
              <a:round/>
              <a:headEnd/>
              <a:tailEnd/>
            </a:ln>
          </p:spPr>
          <p:txBody>
            <a:bodyPr/>
            <a:lstStyle/>
            <a:p>
              <a:endParaRPr lang="en-US"/>
            </a:p>
          </p:txBody>
        </p:sp>
        <p:sp>
          <p:nvSpPr>
            <p:cNvPr id="128456" name="Line 59"/>
            <p:cNvSpPr>
              <a:spLocks noChangeAspect="1" noChangeShapeType="1"/>
            </p:cNvSpPr>
            <p:nvPr/>
          </p:nvSpPr>
          <p:spPr bwMode="auto">
            <a:xfrm flipH="1">
              <a:off x="4285" y="631"/>
              <a:ext cx="12" cy="705"/>
            </a:xfrm>
            <a:prstGeom prst="line">
              <a:avLst/>
            </a:prstGeom>
            <a:noFill/>
            <a:ln w="0">
              <a:solidFill>
                <a:srgbClr val="FBC8AF"/>
              </a:solidFill>
              <a:round/>
              <a:headEnd/>
              <a:tailEnd/>
            </a:ln>
          </p:spPr>
          <p:txBody>
            <a:bodyPr/>
            <a:lstStyle/>
            <a:p>
              <a:endParaRPr lang="en-US"/>
            </a:p>
          </p:txBody>
        </p:sp>
        <p:sp>
          <p:nvSpPr>
            <p:cNvPr id="128457" name="Line 60"/>
            <p:cNvSpPr>
              <a:spLocks noChangeAspect="1" noChangeShapeType="1"/>
            </p:cNvSpPr>
            <p:nvPr/>
          </p:nvSpPr>
          <p:spPr bwMode="auto">
            <a:xfrm>
              <a:off x="4285" y="1336"/>
              <a:ext cx="706" cy="7"/>
            </a:xfrm>
            <a:prstGeom prst="line">
              <a:avLst/>
            </a:prstGeom>
            <a:noFill/>
            <a:ln w="0">
              <a:solidFill>
                <a:srgbClr val="FBC8AF"/>
              </a:solidFill>
              <a:round/>
              <a:headEnd/>
              <a:tailEnd/>
            </a:ln>
          </p:spPr>
          <p:txBody>
            <a:bodyPr/>
            <a:lstStyle/>
            <a:p>
              <a:endParaRPr lang="en-US"/>
            </a:p>
          </p:txBody>
        </p:sp>
        <p:sp>
          <p:nvSpPr>
            <p:cNvPr id="128458" name="Line 61"/>
            <p:cNvSpPr>
              <a:spLocks noChangeAspect="1" noChangeShapeType="1"/>
            </p:cNvSpPr>
            <p:nvPr/>
          </p:nvSpPr>
          <p:spPr bwMode="auto">
            <a:xfrm flipH="1">
              <a:off x="4285" y="631"/>
              <a:ext cx="12" cy="705"/>
            </a:xfrm>
            <a:prstGeom prst="line">
              <a:avLst/>
            </a:prstGeom>
            <a:noFill/>
            <a:ln w="0">
              <a:solidFill>
                <a:srgbClr val="FAC8AF"/>
              </a:solidFill>
              <a:round/>
              <a:headEnd/>
              <a:tailEnd/>
            </a:ln>
          </p:spPr>
          <p:txBody>
            <a:bodyPr/>
            <a:lstStyle/>
            <a:p>
              <a:endParaRPr lang="en-US"/>
            </a:p>
          </p:txBody>
        </p:sp>
        <p:sp>
          <p:nvSpPr>
            <p:cNvPr id="128459" name="Line 62"/>
            <p:cNvSpPr>
              <a:spLocks noChangeAspect="1" noChangeShapeType="1"/>
            </p:cNvSpPr>
            <p:nvPr/>
          </p:nvSpPr>
          <p:spPr bwMode="auto">
            <a:xfrm>
              <a:off x="4285" y="1336"/>
              <a:ext cx="706" cy="7"/>
            </a:xfrm>
            <a:prstGeom prst="line">
              <a:avLst/>
            </a:prstGeom>
            <a:noFill/>
            <a:ln w="0">
              <a:solidFill>
                <a:srgbClr val="FAC8AF"/>
              </a:solidFill>
              <a:round/>
              <a:headEnd/>
              <a:tailEnd/>
            </a:ln>
          </p:spPr>
          <p:txBody>
            <a:bodyPr/>
            <a:lstStyle/>
            <a:p>
              <a:endParaRPr lang="en-US"/>
            </a:p>
          </p:txBody>
        </p:sp>
        <p:sp>
          <p:nvSpPr>
            <p:cNvPr id="128460" name="Line 63"/>
            <p:cNvSpPr>
              <a:spLocks noChangeAspect="1" noChangeShapeType="1"/>
            </p:cNvSpPr>
            <p:nvPr/>
          </p:nvSpPr>
          <p:spPr bwMode="auto">
            <a:xfrm flipH="1">
              <a:off x="4285" y="631"/>
              <a:ext cx="12" cy="705"/>
            </a:xfrm>
            <a:prstGeom prst="line">
              <a:avLst/>
            </a:prstGeom>
            <a:noFill/>
            <a:ln w="0">
              <a:solidFill>
                <a:srgbClr val="F9C7AE"/>
              </a:solidFill>
              <a:round/>
              <a:headEnd/>
              <a:tailEnd/>
            </a:ln>
          </p:spPr>
          <p:txBody>
            <a:bodyPr/>
            <a:lstStyle/>
            <a:p>
              <a:endParaRPr lang="en-US"/>
            </a:p>
          </p:txBody>
        </p:sp>
        <p:sp>
          <p:nvSpPr>
            <p:cNvPr id="128461" name="Line 64"/>
            <p:cNvSpPr>
              <a:spLocks noChangeAspect="1" noChangeShapeType="1"/>
            </p:cNvSpPr>
            <p:nvPr/>
          </p:nvSpPr>
          <p:spPr bwMode="auto">
            <a:xfrm>
              <a:off x="4285" y="1336"/>
              <a:ext cx="706" cy="7"/>
            </a:xfrm>
            <a:prstGeom prst="line">
              <a:avLst/>
            </a:prstGeom>
            <a:noFill/>
            <a:ln w="0">
              <a:solidFill>
                <a:srgbClr val="F9C7AE"/>
              </a:solidFill>
              <a:round/>
              <a:headEnd/>
              <a:tailEnd/>
            </a:ln>
          </p:spPr>
          <p:txBody>
            <a:bodyPr/>
            <a:lstStyle/>
            <a:p>
              <a:endParaRPr lang="en-US"/>
            </a:p>
          </p:txBody>
        </p:sp>
        <p:sp>
          <p:nvSpPr>
            <p:cNvPr id="128462" name="Line 65"/>
            <p:cNvSpPr>
              <a:spLocks noChangeAspect="1" noChangeShapeType="1"/>
            </p:cNvSpPr>
            <p:nvPr/>
          </p:nvSpPr>
          <p:spPr bwMode="auto">
            <a:xfrm flipH="1">
              <a:off x="4292" y="631"/>
              <a:ext cx="5" cy="705"/>
            </a:xfrm>
            <a:prstGeom prst="line">
              <a:avLst/>
            </a:prstGeom>
            <a:noFill/>
            <a:ln w="0">
              <a:solidFill>
                <a:srgbClr val="F8C6AE"/>
              </a:solidFill>
              <a:round/>
              <a:headEnd/>
              <a:tailEnd/>
            </a:ln>
          </p:spPr>
          <p:txBody>
            <a:bodyPr/>
            <a:lstStyle/>
            <a:p>
              <a:endParaRPr lang="en-US"/>
            </a:p>
          </p:txBody>
        </p:sp>
        <p:sp>
          <p:nvSpPr>
            <p:cNvPr id="128463" name="Line 66"/>
            <p:cNvSpPr>
              <a:spLocks noChangeAspect="1" noChangeShapeType="1"/>
            </p:cNvSpPr>
            <p:nvPr/>
          </p:nvSpPr>
          <p:spPr bwMode="auto">
            <a:xfrm>
              <a:off x="4292" y="1336"/>
              <a:ext cx="705" cy="7"/>
            </a:xfrm>
            <a:prstGeom prst="line">
              <a:avLst/>
            </a:prstGeom>
            <a:noFill/>
            <a:ln w="0">
              <a:solidFill>
                <a:srgbClr val="F8C6AE"/>
              </a:solidFill>
              <a:round/>
              <a:headEnd/>
              <a:tailEnd/>
            </a:ln>
          </p:spPr>
          <p:txBody>
            <a:bodyPr/>
            <a:lstStyle/>
            <a:p>
              <a:endParaRPr lang="en-US"/>
            </a:p>
          </p:txBody>
        </p:sp>
        <p:sp>
          <p:nvSpPr>
            <p:cNvPr id="128464" name="Line 67"/>
            <p:cNvSpPr>
              <a:spLocks noChangeAspect="1" noChangeShapeType="1"/>
            </p:cNvSpPr>
            <p:nvPr/>
          </p:nvSpPr>
          <p:spPr bwMode="auto">
            <a:xfrm flipH="1">
              <a:off x="4292" y="631"/>
              <a:ext cx="5" cy="705"/>
            </a:xfrm>
            <a:prstGeom prst="line">
              <a:avLst/>
            </a:prstGeom>
            <a:noFill/>
            <a:ln w="0">
              <a:solidFill>
                <a:srgbClr val="F7C6AD"/>
              </a:solidFill>
              <a:round/>
              <a:headEnd/>
              <a:tailEnd/>
            </a:ln>
          </p:spPr>
          <p:txBody>
            <a:bodyPr/>
            <a:lstStyle/>
            <a:p>
              <a:endParaRPr lang="en-US"/>
            </a:p>
          </p:txBody>
        </p:sp>
        <p:sp>
          <p:nvSpPr>
            <p:cNvPr id="128465" name="Line 68"/>
            <p:cNvSpPr>
              <a:spLocks noChangeAspect="1" noChangeShapeType="1"/>
            </p:cNvSpPr>
            <p:nvPr/>
          </p:nvSpPr>
          <p:spPr bwMode="auto">
            <a:xfrm>
              <a:off x="4292" y="1336"/>
              <a:ext cx="705" cy="13"/>
            </a:xfrm>
            <a:prstGeom prst="line">
              <a:avLst/>
            </a:prstGeom>
            <a:noFill/>
            <a:ln w="0">
              <a:solidFill>
                <a:srgbClr val="F7C6AD"/>
              </a:solidFill>
              <a:round/>
              <a:headEnd/>
              <a:tailEnd/>
            </a:ln>
          </p:spPr>
          <p:txBody>
            <a:bodyPr/>
            <a:lstStyle/>
            <a:p>
              <a:endParaRPr lang="en-US"/>
            </a:p>
          </p:txBody>
        </p:sp>
        <p:sp>
          <p:nvSpPr>
            <p:cNvPr id="128466" name="Line 69"/>
            <p:cNvSpPr>
              <a:spLocks noChangeAspect="1" noChangeShapeType="1"/>
            </p:cNvSpPr>
            <p:nvPr/>
          </p:nvSpPr>
          <p:spPr bwMode="auto">
            <a:xfrm>
              <a:off x="4297" y="631"/>
              <a:ext cx="0" cy="705"/>
            </a:xfrm>
            <a:prstGeom prst="line">
              <a:avLst/>
            </a:prstGeom>
            <a:noFill/>
            <a:ln w="0">
              <a:solidFill>
                <a:srgbClr val="F7C5AC"/>
              </a:solidFill>
              <a:round/>
              <a:headEnd/>
              <a:tailEnd/>
            </a:ln>
          </p:spPr>
          <p:txBody>
            <a:bodyPr/>
            <a:lstStyle/>
            <a:p>
              <a:endParaRPr lang="en-US"/>
            </a:p>
          </p:txBody>
        </p:sp>
        <p:sp>
          <p:nvSpPr>
            <p:cNvPr id="128467" name="Line 70"/>
            <p:cNvSpPr>
              <a:spLocks noChangeAspect="1" noChangeShapeType="1"/>
            </p:cNvSpPr>
            <p:nvPr/>
          </p:nvSpPr>
          <p:spPr bwMode="auto">
            <a:xfrm>
              <a:off x="4297" y="1336"/>
              <a:ext cx="700" cy="20"/>
            </a:xfrm>
            <a:prstGeom prst="line">
              <a:avLst/>
            </a:prstGeom>
            <a:noFill/>
            <a:ln w="0">
              <a:solidFill>
                <a:srgbClr val="F7C5AC"/>
              </a:solidFill>
              <a:round/>
              <a:headEnd/>
              <a:tailEnd/>
            </a:ln>
          </p:spPr>
          <p:txBody>
            <a:bodyPr/>
            <a:lstStyle/>
            <a:p>
              <a:endParaRPr lang="en-US"/>
            </a:p>
          </p:txBody>
        </p:sp>
        <p:sp>
          <p:nvSpPr>
            <p:cNvPr id="128468" name="Line 71"/>
            <p:cNvSpPr>
              <a:spLocks noChangeAspect="1" noChangeShapeType="1"/>
            </p:cNvSpPr>
            <p:nvPr/>
          </p:nvSpPr>
          <p:spPr bwMode="auto">
            <a:xfrm flipH="1">
              <a:off x="4292" y="631"/>
              <a:ext cx="5" cy="705"/>
            </a:xfrm>
            <a:prstGeom prst="line">
              <a:avLst/>
            </a:prstGeom>
            <a:noFill/>
            <a:ln w="0">
              <a:solidFill>
                <a:srgbClr val="F6C4AC"/>
              </a:solidFill>
              <a:round/>
              <a:headEnd/>
              <a:tailEnd/>
            </a:ln>
          </p:spPr>
          <p:txBody>
            <a:bodyPr/>
            <a:lstStyle/>
            <a:p>
              <a:endParaRPr lang="en-US"/>
            </a:p>
          </p:txBody>
        </p:sp>
        <p:sp>
          <p:nvSpPr>
            <p:cNvPr id="128469" name="Line 72"/>
            <p:cNvSpPr>
              <a:spLocks noChangeAspect="1" noChangeShapeType="1"/>
            </p:cNvSpPr>
            <p:nvPr/>
          </p:nvSpPr>
          <p:spPr bwMode="auto">
            <a:xfrm>
              <a:off x="4292" y="1336"/>
              <a:ext cx="705" cy="20"/>
            </a:xfrm>
            <a:prstGeom prst="line">
              <a:avLst/>
            </a:prstGeom>
            <a:noFill/>
            <a:ln w="0">
              <a:solidFill>
                <a:srgbClr val="F6C4AC"/>
              </a:solidFill>
              <a:round/>
              <a:headEnd/>
              <a:tailEnd/>
            </a:ln>
          </p:spPr>
          <p:txBody>
            <a:bodyPr/>
            <a:lstStyle/>
            <a:p>
              <a:endParaRPr lang="en-US"/>
            </a:p>
          </p:txBody>
        </p:sp>
        <p:sp>
          <p:nvSpPr>
            <p:cNvPr id="128470" name="Line 73"/>
            <p:cNvSpPr>
              <a:spLocks noChangeAspect="1" noChangeShapeType="1"/>
            </p:cNvSpPr>
            <p:nvPr/>
          </p:nvSpPr>
          <p:spPr bwMode="auto">
            <a:xfrm flipH="1">
              <a:off x="4285" y="631"/>
              <a:ext cx="12" cy="705"/>
            </a:xfrm>
            <a:prstGeom prst="line">
              <a:avLst/>
            </a:prstGeom>
            <a:noFill/>
            <a:ln w="0">
              <a:solidFill>
                <a:srgbClr val="F5C4AB"/>
              </a:solidFill>
              <a:round/>
              <a:headEnd/>
              <a:tailEnd/>
            </a:ln>
          </p:spPr>
          <p:txBody>
            <a:bodyPr/>
            <a:lstStyle/>
            <a:p>
              <a:endParaRPr lang="en-US"/>
            </a:p>
          </p:txBody>
        </p:sp>
        <p:sp>
          <p:nvSpPr>
            <p:cNvPr id="128471" name="Line 74"/>
            <p:cNvSpPr>
              <a:spLocks noChangeAspect="1" noChangeShapeType="1"/>
            </p:cNvSpPr>
            <p:nvPr/>
          </p:nvSpPr>
          <p:spPr bwMode="auto">
            <a:xfrm>
              <a:off x="4285" y="1336"/>
              <a:ext cx="699" cy="26"/>
            </a:xfrm>
            <a:prstGeom prst="line">
              <a:avLst/>
            </a:prstGeom>
            <a:noFill/>
            <a:ln w="0">
              <a:solidFill>
                <a:srgbClr val="F5C4AB"/>
              </a:solidFill>
              <a:round/>
              <a:headEnd/>
              <a:tailEnd/>
            </a:ln>
          </p:spPr>
          <p:txBody>
            <a:bodyPr/>
            <a:lstStyle/>
            <a:p>
              <a:endParaRPr lang="en-US"/>
            </a:p>
          </p:txBody>
        </p:sp>
        <p:sp>
          <p:nvSpPr>
            <p:cNvPr id="128472" name="Line 75"/>
            <p:cNvSpPr>
              <a:spLocks noChangeAspect="1" noChangeShapeType="1"/>
            </p:cNvSpPr>
            <p:nvPr/>
          </p:nvSpPr>
          <p:spPr bwMode="auto">
            <a:xfrm flipH="1">
              <a:off x="4279" y="631"/>
              <a:ext cx="18" cy="705"/>
            </a:xfrm>
            <a:prstGeom prst="line">
              <a:avLst/>
            </a:prstGeom>
            <a:noFill/>
            <a:ln w="0">
              <a:solidFill>
                <a:srgbClr val="F4C3AB"/>
              </a:solidFill>
              <a:round/>
              <a:headEnd/>
              <a:tailEnd/>
            </a:ln>
          </p:spPr>
          <p:txBody>
            <a:bodyPr/>
            <a:lstStyle/>
            <a:p>
              <a:endParaRPr lang="en-US"/>
            </a:p>
          </p:txBody>
        </p:sp>
        <p:sp>
          <p:nvSpPr>
            <p:cNvPr id="128473" name="Line 76"/>
            <p:cNvSpPr>
              <a:spLocks noChangeAspect="1" noChangeShapeType="1"/>
            </p:cNvSpPr>
            <p:nvPr/>
          </p:nvSpPr>
          <p:spPr bwMode="auto">
            <a:xfrm>
              <a:off x="4279" y="1336"/>
              <a:ext cx="705" cy="20"/>
            </a:xfrm>
            <a:prstGeom prst="line">
              <a:avLst/>
            </a:prstGeom>
            <a:noFill/>
            <a:ln w="0">
              <a:solidFill>
                <a:srgbClr val="F4C3AB"/>
              </a:solidFill>
              <a:round/>
              <a:headEnd/>
              <a:tailEnd/>
            </a:ln>
          </p:spPr>
          <p:txBody>
            <a:bodyPr/>
            <a:lstStyle/>
            <a:p>
              <a:endParaRPr lang="en-US"/>
            </a:p>
          </p:txBody>
        </p:sp>
        <p:sp>
          <p:nvSpPr>
            <p:cNvPr id="128474" name="Line 77"/>
            <p:cNvSpPr>
              <a:spLocks noChangeAspect="1" noChangeShapeType="1"/>
            </p:cNvSpPr>
            <p:nvPr/>
          </p:nvSpPr>
          <p:spPr bwMode="auto">
            <a:xfrm flipH="1">
              <a:off x="4285" y="631"/>
              <a:ext cx="12" cy="705"/>
            </a:xfrm>
            <a:prstGeom prst="line">
              <a:avLst/>
            </a:prstGeom>
            <a:noFill/>
            <a:ln w="0">
              <a:solidFill>
                <a:srgbClr val="F3C3AA"/>
              </a:solidFill>
              <a:round/>
              <a:headEnd/>
              <a:tailEnd/>
            </a:ln>
          </p:spPr>
          <p:txBody>
            <a:bodyPr/>
            <a:lstStyle/>
            <a:p>
              <a:endParaRPr lang="en-US"/>
            </a:p>
          </p:txBody>
        </p:sp>
        <p:sp>
          <p:nvSpPr>
            <p:cNvPr id="128475" name="Line 78"/>
            <p:cNvSpPr>
              <a:spLocks noChangeAspect="1" noChangeShapeType="1"/>
            </p:cNvSpPr>
            <p:nvPr/>
          </p:nvSpPr>
          <p:spPr bwMode="auto">
            <a:xfrm>
              <a:off x="4285" y="1336"/>
              <a:ext cx="699" cy="13"/>
            </a:xfrm>
            <a:prstGeom prst="line">
              <a:avLst/>
            </a:prstGeom>
            <a:noFill/>
            <a:ln w="0">
              <a:solidFill>
                <a:srgbClr val="F3C3AA"/>
              </a:solidFill>
              <a:round/>
              <a:headEnd/>
              <a:tailEnd/>
            </a:ln>
          </p:spPr>
          <p:txBody>
            <a:bodyPr/>
            <a:lstStyle/>
            <a:p>
              <a:endParaRPr lang="en-US"/>
            </a:p>
          </p:txBody>
        </p:sp>
        <p:sp>
          <p:nvSpPr>
            <p:cNvPr id="128476" name="Line 79"/>
            <p:cNvSpPr>
              <a:spLocks noChangeAspect="1" noChangeShapeType="1"/>
            </p:cNvSpPr>
            <p:nvPr/>
          </p:nvSpPr>
          <p:spPr bwMode="auto">
            <a:xfrm flipH="1">
              <a:off x="4285" y="631"/>
              <a:ext cx="12" cy="705"/>
            </a:xfrm>
            <a:prstGeom prst="line">
              <a:avLst/>
            </a:prstGeom>
            <a:noFill/>
            <a:ln w="0">
              <a:solidFill>
                <a:srgbClr val="F3C2AA"/>
              </a:solidFill>
              <a:round/>
              <a:headEnd/>
              <a:tailEnd/>
            </a:ln>
          </p:spPr>
          <p:txBody>
            <a:bodyPr/>
            <a:lstStyle/>
            <a:p>
              <a:endParaRPr lang="en-US"/>
            </a:p>
          </p:txBody>
        </p:sp>
        <p:sp>
          <p:nvSpPr>
            <p:cNvPr id="128477" name="Line 80"/>
            <p:cNvSpPr>
              <a:spLocks noChangeAspect="1" noChangeShapeType="1"/>
            </p:cNvSpPr>
            <p:nvPr/>
          </p:nvSpPr>
          <p:spPr bwMode="auto">
            <a:xfrm>
              <a:off x="4285" y="1336"/>
              <a:ext cx="699" cy="13"/>
            </a:xfrm>
            <a:prstGeom prst="line">
              <a:avLst/>
            </a:prstGeom>
            <a:noFill/>
            <a:ln w="0">
              <a:solidFill>
                <a:srgbClr val="F3C2AA"/>
              </a:solidFill>
              <a:round/>
              <a:headEnd/>
              <a:tailEnd/>
            </a:ln>
          </p:spPr>
          <p:txBody>
            <a:bodyPr/>
            <a:lstStyle/>
            <a:p>
              <a:endParaRPr lang="en-US"/>
            </a:p>
          </p:txBody>
        </p:sp>
        <p:sp>
          <p:nvSpPr>
            <p:cNvPr id="128478" name="Line 81"/>
            <p:cNvSpPr>
              <a:spLocks noChangeAspect="1" noChangeShapeType="1"/>
            </p:cNvSpPr>
            <p:nvPr/>
          </p:nvSpPr>
          <p:spPr bwMode="auto">
            <a:xfrm flipH="1">
              <a:off x="4285" y="631"/>
              <a:ext cx="12" cy="705"/>
            </a:xfrm>
            <a:prstGeom prst="line">
              <a:avLst/>
            </a:prstGeom>
            <a:noFill/>
            <a:ln w="0">
              <a:solidFill>
                <a:srgbClr val="F2C1A9"/>
              </a:solidFill>
              <a:round/>
              <a:headEnd/>
              <a:tailEnd/>
            </a:ln>
          </p:spPr>
          <p:txBody>
            <a:bodyPr/>
            <a:lstStyle/>
            <a:p>
              <a:endParaRPr lang="en-US"/>
            </a:p>
          </p:txBody>
        </p:sp>
        <p:sp>
          <p:nvSpPr>
            <p:cNvPr id="128479" name="Line 82"/>
            <p:cNvSpPr>
              <a:spLocks noChangeAspect="1" noChangeShapeType="1"/>
            </p:cNvSpPr>
            <p:nvPr/>
          </p:nvSpPr>
          <p:spPr bwMode="auto">
            <a:xfrm>
              <a:off x="4285" y="1336"/>
              <a:ext cx="706" cy="0"/>
            </a:xfrm>
            <a:prstGeom prst="line">
              <a:avLst/>
            </a:prstGeom>
            <a:noFill/>
            <a:ln w="0">
              <a:solidFill>
                <a:srgbClr val="F2C1A9"/>
              </a:solidFill>
              <a:round/>
              <a:headEnd/>
              <a:tailEnd/>
            </a:ln>
          </p:spPr>
          <p:txBody>
            <a:bodyPr/>
            <a:lstStyle/>
            <a:p>
              <a:endParaRPr lang="en-US"/>
            </a:p>
          </p:txBody>
        </p:sp>
        <p:sp>
          <p:nvSpPr>
            <p:cNvPr id="128480" name="Line 83"/>
            <p:cNvSpPr>
              <a:spLocks noChangeAspect="1" noChangeShapeType="1"/>
            </p:cNvSpPr>
            <p:nvPr/>
          </p:nvSpPr>
          <p:spPr bwMode="auto">
            <a:xfrm flipH="1">
              <a:off x="4292" y="631"/>
              <a:ext cx="5" cy="705"/>
            </a:xfrm>
            <a:prstGeom prst="line">
              <a:avLst/>
            </a:prstGeom>
            <a:noFill/>
            <a:ln w="0">
              <a:solidFill>
                <a:srgbClr val="F1C1A9"/>
              </a:solidFill>
              <a:round/>
              <a:headEnd/>
              <a:tailEnd/>
            </a:ln>
          </p:spPr>
          <p:txBody>
            <a:bodyPr/>
            <a:lstStyle/>
            <a:p>
              <a:endParaRPr lang="en-US"/>
            </a:p>
          </p:txBody>
        </p:sp>
        <p:sp>
          <p:nvSpPr>
            <p:cNvPr id="128481" name="Line 84"/>
            <p:cNvSpPr>
              <a:spLocks noChangeAspect="1" noChangeShapeType="1"/>
            </p:cNvSpPr>
            <p:nvPr/>
          </p:nvSpPr>
          <p:spPr bwMode="auto">
            <a:xfrm>
              <a:off x="4292" y="1336"/>
              <a:ext cx="699" cy="0"/>
            </a:xfrm>
            <a:prstGeom prst="line">
              <a:avLst/>
            </a:prstGeom>
            <a:noFill/>
            <a:ln w="0">
              <a:solidFill>
                <a:srgbClr val="F1C1A9"/>
              </a:solidFill>
              <a:round/>
              <a:headEnd/>
              <a:tailEnd/>
            </a:ln>
          </p:spPr>
          <p:txBody>
            <a:bodyPr/>
            <a:lstStyle/>
            <a:p>
              <a:endParaRPr lang="en-US"/>
            </a:p>
          </p:txBody>
        </p:sp>
        <p:sp>
          <p:nvSpPr>
            <p:cNvPr id="128482" name="Line 85"/>
            <p:cNvSpPr>
              <a:spLocks noChangeAspect="1" noChangeShapeType="1"/>
            </p:cNvSpPr>
            <p:nvPr/>
          </p:nvSpPr>
          <p:spPr bwMode="auto">
            <a:xfrm flipH="1">
              <a:off x="4292" y="631"/>
              <a:ext cx="5" cy="705"/>
            </a:xfrm>
            <a:prstGeom prst="line">
              <a:avLst/>
            </a:prstGeom>
            <a:noFill/>
            <a:ln w="0">
              <a:solidFill>
                <a:srgbClr val="F0C0A8"/>
              </a:solidFill>
              <a:round/>
              <a:headEnd/>
              <a:tailEnd/>
            </a:ln>
          </p:spPr>
          <p:txBody>
            <a:bodyPr/>
            <a:lstStyle/>
            <a:p>
              <a:endParaRPr lang="en-US"/>
            </a:p>
          </p:txBody>
        </p:sp>
        <p:sp>
          <p:nvSpPr>
            <p:cNvPr id="128483" name="Line 86"/>
            <p:cNvSpPr>
              <a:spLocks noChangeAspect="1" noChangeShapeType="1"/>
            </p:cNvSpPr>
            <p:nvPr/>
          </p:nvSpPr>
          <p:spPr bwMode="auto">
            <a:xfrm>
              <a:off x="4292" y="1336"/>
              <a:ext cx="699" cy="0"/>
            </a:xfrm>
            <a:prstGeom prst="line">
              <a:avLst/>
            </a:prstGeom>
            <a:noFill/>
            <a:ln w="0">
              <a:solidFill>
                <a:srgbClr val="F0C0A8"/>
              </a:solidFill>
              <a:round/>
              <a:headEnd/>
              <a:tailEnd/>
            </a:ln>
          </p:spPr>
          <p:txBody>
            <a:bodyPr/>
            <a:lstStyle/>
            <a:p>
              <a:endParaRPr lang="en-US"/>
            </a:p>
          </p:txBody>
        </p:sp>
        <p:sp>
          <p:nvSpPr>
            <p:cNvPr id="128484" name="Line 87"/>
            <p:cNvSpPr>
              <a:spLocks noChangeAspect="1" noChangeShapeType="1"/>
            </p:cNvSpPr>
            <p:nvPr/>
          </p:nvSpPr>
          <p:spPr bwMode="auto">
            <a:xfrm flipH="1">
              <a:off x="4285" y="631"/>
              <a:ext cx="12" cy="705"/>
            </a:xfrm>
            <a:prstGeom prst="line">
              <a:avLst/>
            </a:prstGeom>
            <a:noFill/>
            <a:ln w="0">
              <a:solidFill>
                <a:srgbClr val="EFBFA7"/>
              </a:solidFill>
              <a:round/>
              <a:headEnd/>
              <a:tailEnd/>
            </a:ln>
          </p:spPr>
          <p:txBody>
            <a:bodyPr/>
            <a:lstStyle/>
            <a:p>
              <a:endParaRPr lang="en-US"/>
            </a:p>
          </p:txBody>
        </p:sp>
        <p:sp>
          <p:nvSpPr>
            <p:cNvPr id="128485" name="Line 88"/>
            <p:cNvSpPr>
              <a:spLocks noChangeAspect="1" noChangeShapeType="1"/>
            </p:cNvSpPr>
            <p:nvPr/>
          </p:nvSpPr>
          <p:spPr bwMode="auto">
            <a:xfrm flipV="1">
              <a:off x="4285" y="1331"/>
              <a:ext cx="706" cy="5"/>
            </a:xfrm>
            <a:prstGeom prst="line">
              <a:avLst/>
            </a:prstGeom>
            <a:noFill/>
            <a:ln w="0">
              <a:solidFill>
                <a:srgbClr val="EFBFA7"/>
              </a:solidFill>
              <a:round/>
              <a:headEnd/>
              <a:tailEnd/>
            </a:ln>
          </p:spPr>
          <p:txBody>
            <a:bodyPr/>
            <a:lstStyle/>
            <a:p>
              <a:endParaRPr lang="en-US"/>
            </a:p>
          </p:txBody>
        </p:sp>
        <p:sp>
          <p:nvSpPr>
            <p:cNvPr id="128486" name="Line 89"/>
            <p:cNvSpPr>
              <a:spLocks noChangeAspect="1" noChangeShapeType="1"/>
            </p:cNvSpPr>
            <p:nvPr/>
          </p:nvSpPr>
          <p:spPr bwMode="auto">
            <a:xfrm flipH="1">
              <a:off x="4279" y="631"/>
              <a:ext cx="18" cy="705"/>
            </a:xfrm>
            <a:prstGeom prst="line">
              <a:avLst/>
            </a:prstGeom>
            <a:noFill/>
            <a:ln w="0">
              <a:solidFill>
                <a:srgbClr val="EFBFA7"/>
              </a:solidFill>
              <a:round/>
              <a:headEnd/>
              <a:tailEnd/>
            </a:ln>
          </p:spPr>
          <p:txBody>
            <a:bodyPr/>
            <a:lstStyle/>
            <a:p>
              <a:endParaRPr lang="en-US"/>
            </a:p>
          </p:txBody>
        </p:sp>
        <p:sp>
          <p:nvSpPr>
            <p:cNvPr id="128487" name="Line 90"/>
            <p:cNvSpPr>
              <a:spLocks noChangeAspect="1" noChangeShapeType="1"/>
            </p:cNvSpPr>
            <p:nvPr/>
          </p:nvSpPr>
          <p:spPr bwMode="auto">
            <a:xfrm>
              <a:off x="4279" y="1336"/>
              <a:ext cx="699" cy="0"/>
            </a:xfrm>
            <a:prstGeom prst="line">
              <a:avLst/>
            </a:prstGeom>
            <a:noFill/>
            <a:ln w="0">
              <a:solidFill>
                <a:srgbClr val="EFBFA7"/>
              </a:solidFill>
              <a:round/>
              <a:headEnd/>
              <a:tailEnd/>
            </a:ln>
          </p:spPr>
          <p:txBody>
            <a:bodyPr/>
            <a:lstStyle/>
            <a:p>
              <a:endParaRPr lang="en-US"/>
            </a:p>
          </p:txBody>
        </p:sp>
        <p:sp>
          <p:nvSpPr>
            <p:cNvPr id="128488" name="Line 91"/>
            <p:cNvSpPr>
              <a:spLocks noChangeAspect="1" noChangeShapeType="1"/>
            </p:cNvSpPr>
            <p:nvPr/>
          </p:nvSpPr>
          <p:spPr bwMode="auto">
            <a:xfrm flipH="1">
              <a:off x="4267" y="631"/>
              <a:ext cx="30" cy="705"/>
            </a:xfrm>
            <a:prstGeom prst="line">
              <a:avLst/>
            </a:prstGeom>
            <a:noFill/>
            <a:ln w="0">
              <a:solidFill>
                <a:srgbClr val="EEBEA6"/>
              </a:solidFill>
              <a:round/>
              <a:headEnd/>
              <a:tailEnd/>
            </a:ln>
          </p:spPr>
          <p:txBody>
            <a:bodyPr/>
            <a:lstStyle/>
            <a:p>
              <a:endParaRPr lang="en-US"/>
            </a:p>
          </p:txBody>
        </p:sp>
        <p:sp>
          <p:nvSpPr>
            <p:cNvPr id="128489" name="Line 92"/>
            <p:cNvSpPr>
              <a:spLocks noChangeAspect="1" noChangeShapeType="1"/>
            </p:cNvSpPr>
            <p:nvPr/>
          </p:nvSpPr>
          <p:spPr bwMode="auto">
            <a:xfrm flipV="1">
              <a:off x="4267" y="1331"/>
              <a:ext cx="704" cy="5"/>
            </a:xfrm>
            <a:prstGeom prst="line">
              <a:avLst/>
            </a:prstGeom>
            <a:noFill/>
            <a:ln w="0">
              <a:solidFill>
                <a:srgbClr val="EEBEA6"/>
              </a:solidFill>
              <a:round/>
              <a:headEnd/>
              <a:tailEnd/>
            </a:ln>
          </p:spPr>
          <p:txBody>
            <a:bodyPr/>
            <a:lstStyle/>
            <a:p>
              <a:endParaRPr lang="en-US"/>
            </a:p>
          </p:txBody>
        </p:sp>
        <p:sp>
          <p:nvSpPr>
            <p:cNvPr id="128490" name="Line 93"/>
            <p:cNvSpPr>
              <a:spLocks noChangeAspect="1" noChangeShapeType="1"/>
            </p:cNvSpPr>
            <p:nvPr/>
          </p:nvSpPr>
          <p:spPr bwMode="auto">
            <a:xfrm flipH="1">
              <a:off x="4254" y="631"/>
              <a:ext cx="43" cy="705"/>
            </a:xfrm>
            <a:prstGeom prst="line">
              <a:avLst/>
            </a:prstGeom>
            <a:noFill/>
            <a:ln w="0">
              <a:solidFill>
                <a:srgbClr val="EDBDA6"/>
              </a:solidFill>
              <a:round/>
              <a:headEnd/>
              <a:tailEnd/>
            </a:ln>
          </p:spPr>
          <p:txBody>
            <a:bodyPr/>
            <a:lstStyle/>
            <a:p>
              <a:endParaRPr lang="en-US"/>
            </a:p>
          </p:txBody>
        </p:sp>
        <p:sp>
          <p:nvSpPr>
            <p:cNvPr id="128491" name="Line 94"/>
            <p:cNvSpPr>
              <a:spLocks noChangeAspect="1" noChangeShapeType="1"/>
            </p:cNvSpPr>
            <p:nvPr/>
          </p:nvSpPr>
          <p:spPr bwMode="auto">
            <a:xfrm flipV="1">
              <a:off x="4254" y="1311"/>
              <a:ext cx="705" cy="25"/>
            </a:xfrm>
            <a:prstGeom prst="line">
              <a:avLst/>
            </a:prstGeom>
            <a:noFill/>
            <a:ln w="0">
              <a:solidFill>
                <a:srgbClr val="EDBDA6"/>
              </a:solidFill>
              <a:round/>
              <a:headEnd/>
              <a:tailEnd/>
            </a:ln>
          </p:spPr>
          <p:txBody>
            <a:bodyPr/>
            <a:lstStyle/>
            <a:p>
              <a:endParaRPr lang="en-US"/>
            </a:p>
          </p:txBody>
        </p:sp>
        <p:sp>
          <p:nvSpPr>
            <p:cNvPr id="128492" name="Line 95"/>
            <p:cNvSpPr>
              <a:spLocks noChangeAspect="1" noChangeShapeType="1"/>
            </p:cNvSpPr>
            <p:nvPr/>
          </p:nvSpPr>
          <p:spPr bwMode="auto">
            <a:xfrm flipH="1">
              <a:off x="4242" y="631"/>
              <a:ext cx="55" cy="705"/>
            </a:xfrm>
            <a:prstGeom prst="line">
              <a:avLst/>
            </a:prstGeom>
            <a:noFill/>
            <a:ln w="0">
              <a:solidFill>
                <a:srgbClr val="ECBDA5"/>
              </a:solidFill>
              <a:round/>
              <a:headEnd/>
              <a:tailEnd/>
            </a:ln>
          </p:spPr>
          <p:txBody>
            <a:bodyPr/>
            <a:lstStyle/>
            <a:p>
              <a:endParaRPr lang="en-US"/>
            </a:p>
          </p:txBody>
        </p:sp>
        <p:sp>
          <p:nvSpPr>
            <p:cNvPr id="128493" name="Line 96"/>
            <p:cNvSpPr>
              <a:spLocks noChangeAspect="1" noChangeShapeType="1"/>
            </p:cNvSpPr>
            <p:nvPr/>
          </p:nvSpPr>
          <p:spPr bwMode="auto">
            <a:xfrm flipV="1">
              <a:off x="4242" y="1311"/>
              <a:ext cx="699" cy="25"/>
            </a:xfrm>
            <a:prstGeom prst="line">
              <a:avLst/>
            </a:prstGeom>
            <a:noFill/>
            <a:ln w="0">
              <a:solidFill>
                <a:srgbClr val="ECBDA5"/>
              </a:solidFill>
              <a:round/>
              <a:headEnd/>
              <a:tailEnd/>
            </a:ln>
          </p:spPr>
          <p:txBody>
            <a:bodyPr/>
            <a:lstStyle/>
            <a:p>
              <a:endParaRPr lang="en-US"/>
            </a:p>
          </p:txBody>
        </p:sp>
        <p:sp>
          <p:nvSpPr>
            <p:cNvPr id="128494" name="Line 97"/>
            <p:cNvSpPr>
              <a:spLocks noChangeAspect="1" noChangeShapeType="1"/>
            </p:cNvSpPr>
            <p:nvPr/>
          </p:nvSpPr>
          <p:spPr bwMode="auto">
            <a:xfrm flipH="1">
              <a:off x="4223" y="631"/>
              <a:ext cx="74" cy="700"/>
            </a:xfrm>
            <a:prstGeom prst="line">
              <a:avLst/>
            </a:prstGeom>
            <a:noFill/>
            <a:ln w="0">
              <a:solidFill>
                <a:srgbClr val="EBBCA5"/>
              </a:solidFill>
              <a:round/>
              <a:headEnd/>
              <a:tailEnd/>
            </a:ln>
          </p:spPr>
          <p:txBody>
            <a:bodyPr/>
            <a:lstStyle/>
            <a:p>
              <a:endParaRPr lang="en-US"/>
            </a:p>
          </p:txBody>
        </p:sp>
        <p:sp>
          <p:nvSpPr>
            <p:cNvPr id="128495" name="Line 98"/>
            <p:cNvSpPr>
              <a:spLocks noChangeAspect="1" noChangeShapeType="1"/>
            </p:cNvSpPr>
            <p:nvPr/>
          </p:nvSpPr>
          <p:spPr bwMode="auto">
            <a:xfrm flipV="1">
              <a:off x="4223" y="1299"/>
              <a:ext cx="705" cy="32"/>
            </a:xfrm>
            <a:prstGeom prst="line">
              <a:avLst/>
            </a:prstGeom>
            <a:noFill/>
            <a:ln w="0">
              <a:solidFill>
                <a:srgbClr val="EBBCA5"/>
              </a:solidFill>
              <a:round/>
              <a:headEnd/>
              <a:tailEnd/>
            </a:ln>
          </p:spPr>
          <p:txBody>
            <a:bodyPr/>
            <a:lstStyle/>
            <a:p>
              <a:endParaRPr lang="en-US"/>
            </a:p>
          </p:txBody>
        </p:sp>
        <p:sp>
          <p:nvSpPr>
            <p:cNvPr id="128496" name="Line 99"/>
            <p:cNvSpPr>
              <a:spLocks noChangeAspect="1" noChangeShapeType="1"/>
            </p:cNvSpPr>
            <p:nvPr/>
          </p:nvSpPr>
          <p:spPr bwMode="auto">
            <a:xfrm flipH="1">
              <a:off x="4211" y="631"/>
              <a:ext cx="86" cy="700"/>
            </a:xfrm>
            <a:prstGeom prst="line">
              <a:avLst/>
            </a:prstGeom>
            <a:noFill/>
            <a:ln w="0">
              <a:solidFill>
                <a:srgbClr val="EBBCA4"/>
              </a:solidFill>
              <a:round/>
              <a:headEnd/>
              <a:tailEnd/>
            </a:ln>
          </p:spPr>
          <p:txBody>
            <a:bodyPr/>
            <a:lstStyle/>
            <a:p>
              <a:endParaRPr lang="en-US"/>
            </a:p>
          </p:txBody>
        </p:sp>
        <p:sp>
          <p:nvSpPr>
            <p:cNvPr id="128497" name="Line 100"/>
            <p:cNvSpPr>
              <a:spLocks noChangeAspect="1" noChangeShapeType="1"/>
            </p:cNvSpPr>
            <p:nvPr/>
          </p:nvSpPr>
          <p:spPr bwMode="auto">
            <a:xfrm flipV="1">
              <a:off x="4211" y="1273"/>
              <a:ext cx="699" cy="58"/>
            </a:xfrm>
            <a:prstGeom prst="line">
              <a:avLst/>
            </a:prstGeom>
            <a:noFill/>
            <a:ln w="0">
              <a:solidFill>
                <a:srgbClr val="EBBCA4"/>
              </a:solidFill>
              <a:round/>
              <a:headEnd/>
              <a:tailEnd/>
            </a:ln>
          </p:spPr>
          <p:txBody>
            <a:bodyPr/>
            <a:lstStyle/>
            <a:p>
              <a:endParaRPr lang="en-US"/>
            </a:p>
          </p:txBody>
        </p:sp>
        <p:sp>
          <p:nvSpPr>
            <p:cNvPr id="128498" name="Line 101"/>
            <p:cNvSpPr>
              <a:spLocks noChangeAspect="1" noChangeShapeType="1"/>
            </p:cNvSpPr>
            <p:nvPr/>
          </p:nvSpPr>
          <p:spPr bwMode="auto">
            <a:xfrm flipH="1">
              <a:off x="4198" y="631"/>
              <a:ext cx="99" cy="700"/>
            </a:xfrm>
            <a:prstGeom prst="line">
              <a:avLst/>
            </a:prstGeom>
            <a:noFill/>
            <a:ln w="0">
              <a:solidFill>
                <a:srgbClr val="EABBA3"/>
              </a:solidFill>
              <a:round/>
              <a:headEnd/>
              <a:tailEnd/>
            </a:ln>
          </p:spPr>
          <p:txBody>
            <a:bodyPr/>
            <a:lstStyle/>
            <a:p>
              <a:endParaRPr lang="en-US"/>
            </a:p>
          </p:txBody>
        </p:sp>
        <p:sp>
          <p:nvSpPr>
            <p:cNvPr id="128499" name="Line 102"/>
            <p:cNvSpPr>
              <a:spLocks noChangeAspect="1" noChangeShapeType="1"/>
            </p:cNvSpPr>
            <p:nvPr/>
          </p:nvSpPr>
          <p:spPr bwMode="auto">
            <a:xfrm flipV="1">
              <a:off x="4198" y="1243"/>
              <a:ext cx="699" cy="88"/>
            </a:xfrm>
            <a:prstGeom prst="line">
              <a:avLst/>
            </a:prstGeom>
            <a:noFill/>
            <a:ln w="0">
              <a:solidFill>
                <a:srgbClr val="EABBA3"/>
              </a:solidFill>
              <a:round/>
              <a:headEnd/>
              <a:tailEnd/>
            </a:ln>
          </p:spPr>
          <p:txBody>
            <a:bodyPr/>
            <a:lstStyle/>
            <a:p>
              <a:endParaRPr lang="en-US"/>
            </a:p>
          </p:txBody>
        </p:sp>
        <p:sp>
          <p:nvSpPr>
            <p:cNvPr id="128500" name="Line 103"/>
            <p:cNvSpPr>
              <a:spLocks noChangeAspect="1" noChangeShapeType="1"/>
            </p:cNvSpPr>
            <p:nvPr/>
          </p:nvSpPr>
          <p:spPr bwMode="auto">
            <a:xfrm flipH="1">
              <a:off x="4186" y="631"/>
              <a:ext cx="111" cy="700"/>
            </a:xfrm>
            <a:prstGeom prst="line">
              <a:avLst/>
            </a:prstGeom>
            <a:noFill/>
            <a:ln w="0">
              <a:solidFill>
                <a:srgbClr val="E9BAA3"/>
              </a:solidFill>
              <a:round/>
              <a:headEnd/>
              <a:tailEnd/>
            </a:ln>
          </p:spPr>
          <p:txBody>
            <a:bodyPr/>
            <a:lstStyle/>
            <a:p>
              <a:endParaRPr lang="en-US"/>
            </a:p>
          </p:txBody>
        </p:sp>
        <p:sp>
          <p:nvSpPr>
            <p:cNvPr id="128501" name="Line 104"/>
            <p:cNvSpPr>
              <a:spLocks noChangeAspect="1" noChangeShapeType="1"/>
            </p:cNvSpPr>
            <p:nvPr/>
          </p:nvSpPr>
          <p:spPr bwMode="auto">
            <a:xfrm flipV="1">
              <a:off x="4186" y="1205"/>
              <a:ext cx="692" cy="126"/>
            </a:xfrm>
            <a:prstGeom prst="line">
              <a:avLst/>
            </a:prstGeom>
            <a:noFill/>
            <a:ln w="0">
              <a:solidFill>
                <a:srgbClr val="E9BAA3"/>
              </a:solidFill>
              <a:round/>
              <a:headEnd/>
              <a:tailEnd/>
            </a:ln>
          </p:spPr>
          <p:txBody>
            <a:bodyPr/>
            <a:lstStyle/>
            <a:p>
              <a:endParaRPr lang="en-US"/>
            </a:p>
          </p:txBody>
        </p:sp>
        <p:sp>
          <p:nvSpPr>
            <p:cNvPr id="128502" name="Line 105"/>
            <p:cNvSpPr>
              <a:spLocks noChangeAspect="1" noChangeShapeType="1"/>
            </p:cNvSpPr>
            <p:nvPr/>
          </p:nvSpPr>
          <p:spPr bwMode="auto">
            <a:xfrm flipH="1">
              <a:off x="4173" y="631"/>
              <a:ext cx="124" cy="693"/>
            </a:xfrm>
            <a:prstGeom prst="line">
              <a:avLst/>
            </a:prstGeom>
            <a:noFill/>
            <a:ln w="0">
              <a:solidFill>
                <a:srgbClr val="E8BAA2"/>
              </a:solidFill>
              <a:round/>
              <a:headEnd/>
              <a:tailEnd/>
            </a:ln>
          </p:spPr>
          <p:txBody>
            <a:bodyPr/>
            <a:lstStyle/>
            <a:p>
              <a:endParaRPr lang="en-US"/>
            </a:p>
          </p:txBody>
        </p:sp>
        <p:sp>
          <p:nvSpPr>
            <p:cNvPr id="128503" name="Line 106"/>
            <p:cNvSpPr>
              <a:spLocks noChangeAspect="1" noChangeShapeType="1"/>
            </p:cNvSpPr>
            <p:nvPr/>
          </p:nvSpPr>
          <p:spPr bwMode="auto">
            <a:xfrm flipV="1">
              <a:off x="4173" y="1160"/>
              <a:ext cx="680" cy="164"/>
            </a:xfrm>
            <a:prstGeom prst="line">
              <a:avLst/>
            </a:prstGeom>
            <a:noFill/>
            <a:ln w="0">
              <a:solidFill>
                <a:srgbClr val="E8BAA2"/>
              </a:solidFill>
              <a:round/>
              <a:headEnd/>
              <a:tailEnd/>
            </a:ln>
          </p:spPr>
          <p:txBody>
            <a:bodyPr/>
            <a:lstStyle/>
            <a:p>
              <a:endParaRPr lang="en-US"/>
            </a:p>
          </p:txBody>
        </p:sp>
        <p:sp>
          <p:nvSpPr>
            <p:cNvPr id="128504" name="Line 107"/>
            <p:cNvSpPr>
              <a:spLocks noChangeAspect="1" noChangeShapeType="1"/>
            </p:cNvSpPr>
            <p:nvPr/>
          </p:nvSpPr>
          <p:spPr bwMode="auto">
            <a:xfrm flipH="1">
              <a:off x="4155" y="631"/>
              <a:ext cx="142" cy="693"/>
            </a:xfrm>
            <a:prstGeom prst="line">
              <a:avLst/>
            </a:prstGeom>
            <a:noFill/>
            <a:ln w="0">
              <a:solidFill>
                <a:srgbClr val="E7B9A2"/>
              </a:solidFill>
              <a:round/>
              <a:headEnd/>
              <a:tailEnd/>
            </a:ln>
          </p:spPr>
          <p:txBody>
            <a:bodyPr/>
            <a:lstStyle/>
            <a:p>
              <a:endParaRPr lang="en-US"/>
            </a:p>
          </p:txBody>
        </p:sp>
        <p:sp>
          <p:nvSpPr>
            <p:cNvPr id="128505" name="Line 108"/>
            <p:cNvSpPr>
              <a:spLocks noChangeAspect="1" noChangeShapeType="1"/>
            </p:cNvSpPr>
            <p:nvPr/>
          </p:nvSpPr>
          <p:spPr bwMode="auto">
            <a:xfrm flipV="1">
              <a:off x="4155" y="1117"/>
              <a:ext cx="674" cy="207"/>
            </a:xfrm>
            <a:prstGeom prst="line">
              <a:avLst/>
            </a:prstGeom>
            <a:noFill/>
            <a:ln w="0">
              <a:solidFill>
                <a:srgbClr val="E7B9A2"/>
              </a:solidFill>
              <a:round/>
              <a:headEnd/>
              <a:tailEnd/>
            </a:ln>
          </p:spPr>
          <p:txBody>
            <a:bodyPr/>
            <a:lstStyle/>
            <a:p>
              <a:endParaRPr lang="en-US"/>
            </a:p>
          </p:txBody>
        </p:sp>
        <p:sp>
          <p:nvSpPr>
            <p:cNvPr id="128506" name="Line 109"/>
            <p:cNvSpPr>
              <a:spLocks noChangeAspect="1" noChangeShapeType="1"/>
            </p:cNvSpPr>
            <p:nvPr/>
          </p:nvSpPr>
          <p:spPr bwMode="auto">
            <a:xfrm flipH="1">
              <a:off x="4142" y="631"/>
              <a:ext cx="155" cy="687"/>
            </a:xfrm>
            <a:prstGeom prst="line">
              <a:avLst/>
            </a:prstGeom>
            <a:noFill/>
            <a:ln w="0">
              <a:solidFill>
                <a:srgbClr val="E7B8A1"/>
              </a:solidFill>
              <a:round/>
              <a:headEnd/>
              <a:tailEnd/>
            </a:ln>
          </p:spPr>
          <p:txBody>
            <a:bodyPr/>
            <a:lstStyle/>
            <a:p>
              <a:endParaRPr lang="en-US"/>
            </a:p>
          </p:txBody>
        </p:sp>
        <p:sp>
          <p:nvSpPr>
            <p:cNvPr id="128507" name="Line 110"/>
            <p:cNvSpPr>
              <a:spLocks noChangeAspect="1" noChangeShapeType="1"/>
            </p:cNvSpPr>
            <p:nvPr/>
          </p:nvSpPr>
          <p:spPr bwMode="auto">
            <a:xfrm flipV="1">
              <a:off x="4142" y="1097"/>
              <a:ext cx="667" cy="221"/>
            </a:xfrm>
            <a:prstGeom prst="line">
              <a:avLst/>
            </a:prstGeom>
            <a:noFill/>
            <a:ln w="0">
              <a:solidFill>
                <a:srgbClr val="E7B8A1"/>
              </a:solidFill>
              <a:round/>
              <a:headEnd/>
              <a:tailEnd/>
            </a:ln>
          </p:spPr>
          <p:txBody>
            <a:bodyPr/>
            <a:lstStyle/>
            <a:p>
              <a:endParaRPr lang="en-US"/>
            </a:p>
          </p:txBody>
        </p:sp>
        <p:sp>
          <p:nvSpPr>
            <p:cNvPr id="128508" name="Line 111"/>
            <p:cNvSpPr>
              <a:spLocks noChangeAspect="1" noChangeShapeType="1"/>
            </p:cNvSpPr>
            <p:nvPr/>
          </p:nvSpPr>
          <p:spPr bwMode="auto">
            <a:xfrm flipH="1">
              <a:off x="4130" y="631"/>
              <a:ext cx="167" cy="687"/>
            </a:xfrm>
            <a:prstGeom prst="line">
              <a:avLst/>
            </a:prstGeom>
            <a:noFill/>
            <a:ln w="0">
              <a:solidFill>
                <a:srgbClr val="E6B8A1"/>
              </a:solidFill>
              <a:round/>
              <a:headEnd/>
              <a:tailEnd/>
            </a:ln>
          </p:spPr>
          <p:txBody>
            <a:bodyPr/>
            <a:lstStyle/>
            <a:p>
              <a:endParaRPr lang="en-US"/>
            </a:p>
          </p:txBody>
        </p:sp>
        <p:sp>
          <p:nvSpPr>
            <p:cNvPr id="128509" name="Line 112"/>
            <p:cNvSpPr>
              <a:spLocks noChangeAspect="1" noChangeShapeType="1"/>
            </p:cNvSpPr>
            <p:nvPr/>
          </p:nvSpPr>
          <p:spPr bwMode="auto">
            <a:xfrm flipV="1">
              <a:off x="4130" y="1079"/>
              <a:ext cx="661" cy="239"/>
            </a:xfrm>
            <a:prstGeom prst="line">
              <a:avLst/>
            </a:prstGeom>
            <a:noFill/>
            <a:ln w="0">
              <a:solidFill>
                <a:srgbClr val="E6B8A1"/>
              </a:solidFill>
              <a:round/>
              <a:headEnd/>
              <a:tailEnd/>
            </a:ln>
          </p:spPr>
          <p:txBody>
            <a:bodyPr/>
            <a:lstStyle/>
            <a:p>
              <a:endParaRPr lang="en-US"/>
            </a:p>
          </p:txBody>
        </p:sp>
        <p:sp>
          <p:nvSpPr>
            <p:cNvPr id="128510" name="Line 113"/>
            <p:cNvSpPr>
              <a:spLocks noChangeAspect="1" noChangeShapeType="1"/>
            </p:cNvSpPr>
            <p:nvPr/>
          </p:nvSpPr>
          <p:spPr bwMode="auto">
            <a:xfrm flipH="1">
              <a:off x="4117" y="631"/>
              <a:ext cx="180" cy="680"/>
            </a:xfrm>
            <a:prstGeom prst="line">
              <a:avLst/>
            </a:prstGeom>
            <a:noFill/>
            <a:ln w="0">
              <a:solidFill>
                <a:srgbClr val="E5B7A0"/>
              </a:solidFill>
              <a:round/>
              <a:headEnd/>
              <a:tailEnd/>
            </a:ln>
          </p:spPr>
          <p:txBody>
            <a:bodyPr/>
            <a:lstStyle/>
            <a:p>
              <a:endParaRPr lang="en-US"/>
            </a:p>
          </p:txBody>
        </p:sp>
        <p:sp>
          <p:nvSpPr>
            <p:cNvPr id="128511" name="Line 114"/>
            <p:cNvSpPr>
              <a:spLocks noChangeAspect="1" noChangeShapeType="1"/>
            </p:cNvSpPr>
            <p:nvPr/>
          </p:nvSpPr>
          <p:spPr bwMode="auto">
            <a:xfrm flipV="1">
              <a:off x="4117" y="1066"/>
              <a:ext cx="662" cy="245"/>
            </a:xfrm>
            <a:prstGeom prst="line">
              <a:avLst/>
            </a:prstGeom>
            <a:noFill/>
            <a:ln w="0">
              <a:solidFill>
                <a:srgbClr val="E5B7A0"/>
              </a:solidFill>
              <a:round/>
              <a:headEnd/>
              <a:tailEnd/>
            </a:ln>
          </p:spPr>
          <p:txBody>
            <a:bodyPr/>
            <a:lstStyle/>
            <a:p>
              <a:endParaRPr lang="en-US"/>
            </a:p>
          </p:txBody>
        </p:sp>
        <p:sp>
          <p:nvSpPr>
            <p:cNvPr id="128512" name="Line 115"/>
            <p:cNvSpPr>
              <a:spLocks noChangeAspect="1" noChangeShapeType="1"/>
            </p:cNvSpPr>
            <p:nvPr/>
          </p:nvSpPr>
          <p:spPr bwMode="auto">
            <a:xfrm flipH="1">
              <a:off x="4104" y="631"/>
              <a:ext cx="193" cy="680"/>
            </a:xfrm>
            <a:prstGeom prst="line">
              <a:avLst/>
            </a:prstGeom>
            <a:noFill/>
            <a:ln w="0">
              <a:solidFill>
                <a:srgbClr val="E4B6A0"/>
              </a:solidFill>
              <a:round/>
              <a:headEnd/>
              <a:tailEnd/>
            </a:ln>
          </p:spPr>
          <p:txBody>
            <a:bodyPr/>
            <a:lstStyle/>
            <a:p>
              <a:endParaRPr lang="en-US"/>
            </a:p>
          </p:txBody>
        </p:sp>
        <p:sp>
          <p:nvSpPr>
            <p:cNvPr id="128513" name="Line 116"/>
            <p:cNvSpPr>
              <a:spLocks noChangeAspect="1" noChangeShapeType="1"/>
            </p:cNvSpPr>
            <p:nvPr/>
          </p:nvSpPr>
          <p:spPr bwMode="auto">
            <a:xfrm flipV="1">
              <a:off x="4104" y="1059"/>
              <a:ext cx="655" cy="252"/>
            </a:xfrm>
            <a:prstGeom prst="line">
              <a:avLst/>
            </a:prstGeom>
            <a:noFill/>
            <a:ln w="0">
              <a:solidFill>
                <a:srgbClr val="E4B6A0"/>
              </a:solidFill>
              <a:round/>
              <a:headEnd/>
              <a:tailEnd/>
            </a:ln>
          </p:spPr>
          <p:txBody>
            <a:bodyPr/>
            <a:lstStyle/>
            <a:p>
              <a:endParaRPr lang="en-US"/>
            </a:p>
          </p:txBody>
        </p:sp>
        <p:sp>
          <p:nvSpPr>
            <p:cNvPr id="128514" name="Line 117"/>
            <p:cNvSpPr>
              <a:spLocks noChangeAspect="1" noChangeShapeType="1"/>
            </p:cNvSpPr>
            <p:nvPr/>
          </p:nvSpPr>
          <p:spPr bwMode="auto">
            <a:xfrm flipH="1">
              <a:off x="4079" y="631"/>
              <a:ext cx="218" cy="668"/>
            </a:xfrm>
            <a:prstGeom prst="line">
              <a:avLst/>
            </a:prstGeom>
            <a:noFill/>
            <a:ln w="0">
              <a:solidFill>
                <a:srgbClr val="E3B69F"/>
              </a:solidFill>
              <a:round/>
              <a:headEnd/>
              <a:tailEnd/>
            </a:ln>
          </p:spPr>
          <p:txBody>
            <a:bodyPr/>
            <a:lstStyle/>
            <a:p>
              <a:endParaRPr lang="en-US"/>
            </a:p>
          </p:txBody>
        </p:sp>
        <p:sp>
          <p:nvSpPr>
            <p:cNvPr id="128515" name="Line 118"/>
            <p:cNvSpPr>
              <a:spLocks noChangeAspect="1" noChangeShapeType="1"/>
            </p:cNvSpPr>
            <p:nvPr/>
          </p:nvSpPr>
          <p:spPr bwMode="auto">
            <a:xfrm flipV="1">
              <a:off x="4073" y="1071"/>
              <a:ext cx="662" cy="220"/>
            </a:xfrm>
            <a:prstGeom prst="line">
              <a:avLst/>
            </a:prstGeom>
            <a:noFill/>
            <a:ln w="0">
              <a:solidFill>
                <a:srgbClr val="E3B69F"/>
              </a:solidFill>
              <a:round/>
              <a:headEnd/>
              <a:tailEnd/>
            </a:ln>
          </p:spPr>
          <p:txBody>
            <a:bodyPr/>
            <a:lstStyle/>
            <a:p>
              <a:endParaRPr lang="en-US"/>
            </a:p>
          </p:txBody>
        </p:sp>
        <p:sp>
          <p:nvSpPr>
            <p:cNvPr id="128516" name="Line 119"/>
            <p:cNvSpPr>
              <a:spLocks noChangeAspect="1" noChangeShapeType="1"/>
            </p:cNvSpPr>
            <p:nvPr/>
          </p:nvSpPr>
          <p:spPr bwMode="auto">
            <a:xfrm flipH="1">
              <a:off x="4074" y="631"/>
              <a:ext cx="223" cy="668"/>
            </a:xfrm>
            <a:prstGeom prst="line">
              <a:avLst/>
            </a:prstGeom>
            <a:noFill/>
            <a:ln w="0">
              <a:solidFill>
                <a:srgbClr val="E3B59E"/>
              </a:solidFill>
              <a:round/>
              <a:headEnd/>
              <a:tailEnd/>
            </a:ln>
          </p:spPr>
          <p:txBody>
            <a:bodyPr/>
            <a:lstStyle/>
            <a:p>
              <a:endParaRPr lang="en-US"/>
            </a:p>
          </p:txBody>
        </p:sp>
        <p:sp>
          <p:nvSpPr>
            <p:cNvPr id="128517" name="Line 120"/>
            <p:cNvSpPr>
              <a:spLocks noChangeAspect="1" noChangeShapeType="1"/>
            </p:cNvSpPr>
            <p:nvPr/>
          </p:nvSpPr>
          <p:spPr bwMode="auto">
            <a:xfrm flipV="1">
              <a:off x="4074" y="1066"/>
              <a:ext cx="661" cy="233"/>
            </a:xfrm>
            <a:prstGeom prst="line">
              <a:avLst/>
            </a:prstGeom>
            <a:noFill/>
            <a:ln w="0">
              <a:solidFill>
                <a:srgbClr val="E3B59E"/>
              </a:solidFill>
              <a:round/>
              <a:headEnd/>
              <a:tailEnd/>
            </a:ln>
          </p:spPr>
          <p:txBody>
            <a:bodyPr/>
            <a:lstStyle/>
            <a:p>
              <a:endParaRPr lang="en-US"/>
            </a:p>
          </p:txBody>
        </p:sp>
        <p:sp>
          <p:nvSpPr>
            <p:cNvPr id="128518" name="Line 121"/>
            <p:cNvSpPr>
              <a:spLocks noChangeAspect="1" noChangeShapeType="1"/>
            </p:cNvSpPr>
            <p:nvPr/>
          </p:nvSpPr>
          <p:spPr bwMode="auto">
            <a:xfrm flipH="1">
              <a:off x="4079" y="631"/>
              <a:ext cx="218" cy="675"/>
            </a:xfrm>
            <a:prstGeom prst="line">
              <a:avLst/>
            </a:prstGeom>
            <a:noFill/>
            <a:ln w="0">
              <a:solidFill>
                <a:srgbClr val="E2B59E"/>
              </a:solidFill>
              <a:round/>
              <a:headEnd/>
              <a:tailEnd/>
            </a:ln>
          </p:spPr>
          <p:txBody>
            <a:bodyPr/>
            <a:lstStyle/>
            <a:p>
              <a:endParaRPr lang="en-US"/>
            </a:p>
          </p:txBody>
        </p:sp>
        <p:sp>
          <p:nvSpPr>
            <p:cNvPr id="128519" name="Line 122"/>
            <p:cNvSpPr>
              <a:spLocks noChangeAspect="1" noChangeShapeType="1"/>
            </p:cNvSpPr>
            <p:nvPr/>
          </p:nvSpPr>
          <p:spPr bwMode="auto">
            <a:xfrm flipV="1">
              <a:off x="4079" y="1054"/>
              <a:ext cx="662" cy="252"/>
            </a:xfrm>
            <a:prstGeom prst="line">
              <a:avLst/>
            </a:prstGeom>
            <a:noFill/>
            <a:ln w="0">
              <a:solidFill>
                <a:srgbClr val="E2B59E"/>
              </a:solidFill>
              <a:round/>
              <a:headEnd/>
              <a:tailEnd/>
            </a:ln>
          </p:spPr>
          <p:txBody>
            <a:bodyPr/>
            <a:lstStyle/>
            <a:p>
              <a:endParaRPr lang="en-US"/>
            </a:p>
          </p:txBody>
        </p:sp>
        <p:sp>
          <p:nvSpPr>
            <p:cNvPr id="128520" name="Line 123"/>
            <p:cNvSpPr>
              <a:spLocks noChangeAspect="1" noChangeShapeType="1"/>
            </p:cNvSpPr>
            <p:nvPr/>
          </p:nvSpPr>
          <p:spPr bwMode="auto">
            <a:xfrm flipH="1">
              <a:off x="4085" y="631"/>
              <a:ext cx="212" cy="675"/>
            </a:xfrm>
            <a:prstGeom prst="line">
              <a:avLst/>
            </a:prstGeom>
            <a:noFill/>
            <a:ln w="0">
              <a:solidFill>
                <a:srgbClr val="E1B49D"/>
              </a:solidFill>
              <a:round/>
              <a:headEnd/>
              <a:tailEnd/>
            </a:ln>
          </p:spPr>
          <p:txBody>
            <a:bodyPr/>
            <a:lstStyle/>
            <a:p>
              <a:endParaRPr lang="en-US"/>
            </a:p>
          </p:txBody>
        </p:sp>
        <p:sp>
          <p:nvSpPr>
            <p:cNvPr id="128521" name="Line 124"/>
            <p:cNvSpPr>
              <a:spLocks noChangeAspect="1" noChangeShapeType="1"/>
            </p:cNvSpPr>
            <p:nvPr/>
          </p:nvSpPr>
          <p:spPr bwMode="auto">
            <a:xfrm flipV="1">
              <a:off x="4085" y="1047"/>
              <a:ext cx="656" cy="259"/>
            </a:xfrm>
            <a:prstGeom prst="line">
              <a:avLst/>
            </a:prstGeom>
            <a:noFill/>
            <a:ln w="0">
              <a:solidFill>
                <a:srgbClr val="E1B49D"/>
              </a:solidFill>
              <a:round/>
              <a:headEnd/>
              <a:tailEnd/>
            </a:ln>
          </p:spPr>
          <p:txBody>
            <a:bodyPr/>
            <a:lstStyle/>
            <a:p>
              <a:endParaRPr lang="en-US"/>
            </a:p>
          </p:txBody>
        </p:sp>
        <p:sp>
          <p:nvSpPr>
            <p:cNvPr id="128522" name="Line 125"/>
            <p:cNvSpPr>
              <a:spLocks noChangeAspect="1" noChangeShapeType="1"/>
            </p:cNvSpPr>
            <p:nvPr/>
          </p:nvSpPr>
          <p:spPr bwMode="auto">
            <a:xfrm flipH="1">
              <a:off x="4079" y="631"/>
              <a:ext cx="218" cy="675"/>
            </a:xfrm>
            <a:prstGeom prst="line">
              <a:avLst/>
            </a:prstGeom>
            <a:noFill/>
            <a:ln w="0">
              <a:solidFill>
                <a:srgbClr val="E0B39D"/>
              </a:solidFill>
              <a:round/>
              <a:headEnd/>
              <a:tailEnd/>
            </a:ln>
          </p:spPr>
          <p:txBody>
            <a:bodyPr/>
            <a:lstStyle/>
            <a:p>
              <a:endParaRPr lang="en-US"/>
            </a:p>
          </p:txBody>
        </p:sp>
        <p:sp>
          <p:nvSpPr>
            <p:cNvPr id="128523" name="Line 126"/>
            <p:cNvSpPr>
              <a:spLocks noChangeAspect="1" noChangeShapeType="1"/>
            </p:cNvSpPr>
            <p:nvPr/>
          </p:nvSpPr>
          <p:spPr bwMode="auto">
            <a:xfrm flipV="1">
              <a:off x="4079" y="1054"/>
              <a:ext cx="662" cy="252"/>
            </a:xfrm>
            <a:prstGeom prst="line">
              <a:avLst/>
            </a:prstGeom>
            <a:noFill/>
            <a:ln w="0">
              <a:solidFill>
                <a:srgbClr val="E0B39D"/>
              </a:solidFill>
              <a:round/>
              <a:headEnd/>
              <a:tailEnd/>
            </a:ln>
          </p:spPr>
          <p:txBody>
            <a:bodyPr/>
            <a:lstStyle/>
            <a:p>
              <a:endParaRPr lang="en-US"/>
            </a:p>
          </p:txBody>
        </p:sp>
        <p:sp>
          <p:nvSpPr>
            <p:cNvPr id="128524" name="Line 127"/>
            <p:cNvSpPr>
              <a:spLocks noChangeAspect="1" noChangeShapeType="1"/>
            </p:cNvSpPr>
            <p:nvPr/>
          </p:nvSpPr>
          <p:spPr bwMode="auto">
            <a:xfrm flipH="1">
              <a:off x="4085" y="631"/>
              <a:ext cx="212" cy="675"/>
            </a:xfrm>
            <a:prstGeom prst="line">
              <a:avLst/>
            </a:prstGeom>
            <a:noFill/>
            <a:ln w="0">
              <a:solidFill>
                <a:srgbClr val="DFB39C"/>
              </a:solidFill>
              <a:round/>
              <a:headEnd/>
              <a:tailEnd/>
            </a:ln>
          </p:spPr>
          <p:txBody>
            <a:bodyPr/>
            <a:lstStyle/>
            <a:p>
              <a:endParaRPr lang="en-US"/>
            </a:p>
          </p:txBody>
        </p:sp>
        <p:sp>
          <p:nvSpPr>
            <p:cNvPr id="128525" name="Line 128"/>
            <p:cNvSpPr>
              <a:spLocks noChangeAspect="1" noChangeShapeType="1"/>
            </p:cNvSpPr>
            <p:nvPr/>
          </p:nvSpPr>
          <p:spPr bwMode="auto">
            <a:xfrm flipV="1">
              <a:off x="4085" y="1047"/>
              <a:ext cx="650" cy="259"/>
            </a:xfrm>
            <a:prstGeom prst="line">
              <a:avLst/>
            </a:prstGeom>
            <a:noFill/>
            <a:ln w="0">
              <a:solidFill>
                <a:srgbClr val="DFB39C"/>
              </a:solidFill>
              <a:round/>
              <a:headEnd/>
              <a:tailEnd/>
            </a:ln>
          </p:spPr>
          <p:txBody>
            <a:bodyPr/>
            <a:lstStyle/>
            <a:p>
              <a:endParaRPr lang="en-US"/>
            </a:p>
          </p:txBody>
        </p:sp>
        <p:sp>
          <p:nvSpPr>
            <p:cNvPr id="128526" name="Line 129"/>
            <p:cNvSpPr>
              <a:spLocks noChangeAspect="1" noChangeShapeType="1"/>
            </p:cNvSpPr>
            <p:nvPr/>
          </p:nvSpPr>
          <p:spPr bwMode="auto">
            <a:xfrm flipH="1">
              <a:off x="4085" y="631"/>
              <a:ext cx="212" cy="675"/>
            </a:xfrm>
            <a:prstGeom prst="line">
              <a:avLst/>
            </a:prstGeom>
            <a:noFill/>
            <a:ln w="0">
              <a:solidFill>
                <a:srgbClr val="DFB29C"/>
              </a:solidFill>
              <a:round/>
              <a:headEnd/>
              <a:tailEnd/>
            </a:ln>
          </p:spPr>
          <p:txBody>
            <a:bodyPr/>
            <a:lstStyle/>
            <a:p>
              <a:endParaRPr lang="en-US"/>
            </a:p>
          </p:txBody>
        </p:sp>
        <p:sp>
          <p:nvSpPr>
            <p:cNvPr id="128527" name="Line 130"/>
            <p:cNvSpPr>
              <a:spLocks noChangeAspect="1" noChangeShapeType="1"/>
            </p:cNvSpPr>
            <p:nvPr/>
          </p:nvSpPr>
          <p:spPr bwMode="auto">
            <a:xfrm flipV="1">
              <a:off x="4085" y="1029"/>
              <a:ext cx="650" cy="277"/>
            </a:xfrm>
            <a:prstGeom prst="line">
              <a:avLst/>
            </a:prstGeom>
            <a:noFill/>
            <a:ln w="0">
              <a:solidFill>
                <a:srgbClr val="DFB29C"/>
              </a:solidFill>
              <a:round/>
              <a:headEnd/>
              <a:tailEnd/>
            </a:ln>
          </p:spPr>
          <p:txBody>
            <a:bodyPr/>
            <a:lstStyle/>
            <a:p>
              <a:endParaRPr lang="en-US"/>
            </a:p>
          </p:txBody>
        </p:sp>
        <p:sp>
          <p:nvSpPr>
            <p:cNvPr id="128528" name="Line 131"/>
            <p:cNvSpPr>
              <a:spLocks noChangeAspect="1" noChangeShapeType="1"/>
            </p:cNvSpPr>
            <p:nvPr/>
          </p:nvSpPr>
          <p:spPr bwMode="auto">
            <a:xfrm flipH="1">
              <a:off x="4085" y="631"/>
              <a:ext cx="212" cy="675"/>
            </a:xfrm>
            <a:prstGeom prst="line">
              <a:avLst/>
            </a:prstGeom>
            <a:noFill/>
            <a:ln w="0">
              <a:solidFill>
                <a:srgbClr val="DEB19B"/>
              </a:solidFill>
              <a:round/>
              <a:headEnd/>
              <a:tailEnd/>
            </a:ln>
          </p:spPr>
          <p:txBody>
            <a:bodyPr/>
            <a:lstStyle/>
            <a:p>
              <a:endParaRPr lang="en-US"/>
            </a:p>
          </p:txBody>
        </p:sp>
        <p:sp>
          <p:nvSpPr>
            <p:cNvPr id="128529" name="Line 132"/>
            <p:cNvSpPr>
              <a:spLocks noChangeAspect="1" noChangeShapeType="1"/>
            </p:cNvSpPr>
            <p:nvPr/>
          </p:nvSpPr>
          <p:spPr bwMode="auto">
            <a:xfrm flipV="1">
              <a:off x="4085" y="1029"/>
              <a:ext cx="650" cy="277"/>
            </a:xfrm>
            <a:prstGeom prst="line">
              <a:avLst/>
            </a:prstGeom>
            <a:noFill/>
            <a:ln w="0">
              <a:solidFill>
                <a:srgbClr val="DEB19B"/>
              </a:solidFill>
              <a:round/>
              <a:headEnd/>
              <a:tailEnd/>
            </a:ln>
          </p:spPr>
          <p:txBody>
            <a:bodyPr/>
            <a:lstStyle/>
            <a:p>
              <a:endParaRPr lang="en-US"/>
            </a:p>
          </p:txBody>
        </p:sp>
        <p:sp>
          <p:nvSpPr>
            <p:cNvPr id="128530" name="Line 133"/>
            <p:cNvSpPr>
              <a:spLocks noChangeAspect="1" noChangeShapeType="1"/>
            </p:cNvSpPr>
            <p:nvPr/>
          </p:nvSpPr>
          <p:spPr bwMode="auto">
            <a:xfrm flipH="1">
              <a:off x="4085" y="631"/>
              <a:ext cx="212" cy="675"/>
            </a:xfrm>
            <a:prstGeom prst="line">
              <a:avLst/>
            </a:prstGeom>
            <a:noFill/>
            <a:ln w="0">
              <a:solidFill>
                <a:srgbClr val="DDB19B"/>
              </a:solidFill>
              <a:round/>
              <a:headEnd/>
              <a:tailEnd/>
            </a:ln>
          </p:spPr>
          <p:txBody>
            <a:bodyPr/>
            <a:lstStyle/>
            <a:p>
              <a:endParaRPr lang="en-US"/>
            </a:p>
          </p:txBody>
        </p:sp>
        <p:sp>
          <p:nvSpPr>
            <p:cNvPr id="128531" name="Line 134"/>
            <p:cNvSpPr>
              <a:spLocks noChangeAspect="1" noChangeShapeType="1"/>
            </p:cNvSpPr>
            <p:nvPr/>
          </p:nvSpPr>
          <p:spPr bwMode="auto">
            <a:xfrm flipV="1">
              <a:off x="4085" y="1029"/>
              <a:ext cx="650" cy="277"/>
            </a:xfrm>
            <a:prstGeom prst="line">
              <a:avLst/>
            </a:prstGeom>
            <a:noFill/>
            <a:ln w="0">
              <a:solidFill>
                <a:srgbClr val="DDB19B"/>
              </a:solidFill>
              <a:round/>
              <a:headEnd/>
              <a:tailEnd/>
            </a:ln>
          </p:spPr>
          <p:txBody>
            <a:bodyPr/>
            <a:lstStyle/>
            <a:p>
              <a:endParaRPr lang="en-US"/>
            </a:p>
          </p:txBody>
        </p:sp>
        <p:sp>
          <p:nvSpPr>
            <p:cNvPr id="128532" name="Line 135"/>
            <p:cNvSpPr>
              <a:spLocks noChangeAspect="1" noChangeShapeType="1"/>
            </p:cNvSpPr>
            <p:nvPr/>
          </p:nvSpPr>
          <p:spPr bwMode="auto">
            <a:xfrm flipH="1">
              <a:off x="4074" y="631"/>
              <a:ext cx="223" cy="668"/>
            </a:xfrm>
            <a:prstGeom prst="line">
              <a:avLst/>
            </a:prstGeom>
            <a:noFill/>
            <a:ln w="0">
              <a:solidFill>
                <a:srgbClr val="DCB09A"/>
              </a:solidFill>
              <a:round/>
              <a:headEnd/>
              <a:tailEnd/>
            </a:ln>
          </p:spPr>
          <p:txBody>
            <a:bodyPr/>
            <a:lstStyle/>
            <a:p>
              <a:endParaRPr lang="en-US"/>
            </a:p>
          </p:txBody>
        </p:sp>
        <p:sp>
          <p:nvSpPr>
            <p:cNvPr id="128533" name="Line 136"/>
            <p:cNvSpPr>
              <a:spLocks noChangeAspect="1" noChangeShapeType="1"/>
            </p:cNvSpPr>
            <p:nvPr/>
          </p:nvSpPr>
          <p:spPr bwMode="auto">
            <a:xfrm flipV="1">
              <a:off x="4074" y="1041"/>
              <a:ext cx="654" cy="258"/>
            </a:xfrm>
            <a:prstGeom prst="line">
              <a:avLst/>
            </a:prstGeom>
            <a:noFill/>
            <a:ln w="0">
              <a:solidFill>
                <a:srgbClr val="DCB09A"/>
              </a:solidFill>
              <a:round/>
              <a:headEnd/>
              <a:tailEnd/>
            </a:ln>
          </p:spPr>
          <p:txBody>
            <a:bodyPr/>
            <a:lstStyle/>
            <a:p>
              <a:endParaRPr lang="en-US"/>
            </a:p>
          </p:txBody>
        </p:sp>
        <p:sp>
          <p:nvSpPr>
            <p:cNvPr id="128534" name="Line 137"/>
            <p:cNvSpPr>
              <a:spLocks noChangeAspect="1" noChangeShapeType="1"/>
            </p:cNvSpPr>
            <p:nvPr/>
          </p:nvSpPr>
          <p:spPr bwMode="auto">
            <a:xfrm flipH="1">
              <a:off x="4067" y="631"/>
              <a:ext cx="230" cy="668"/>
            </a:xfrm>
            <a:prstGeom prst="line">
              <a:avLst/>
            </a:prstGeom>
            <a:noFill/>
            <a:ln w="0">
              <a:solidFill>
                <a:srgbClr val="DBAF99"/>
              </a:solidFill>
              <a:round/>
              <a:headEnd/>
              <a:tailEnd/>
            </a:ln>
          </p:spPr>
          <p:txBody>
            <a:bodyPr/>
            <a:lstStyle/>
            <a:p>
              <a:endParaRPr lang="en-US"/>
            </a:p>
          </p:txBody>
        </p:sp>
        <p:sp>
          <p:nvSpPr>
            <p:cNvPr id="128535" name="Line 138"/>
            <p:cNvSpPr>
              <a:spLocks noChangeAspect="1" noChangeShapeType="1"/>
            </p:cNvSpPr>
            <p:nvPr/>
          </p:nvSpPr>
          <p:spPr bwMode="auto">
            <a:xfrm flipV="1">
              <a:off x="4067" y="1047"/>
              <a:ext cx="656" cy="252"/>
            </a:xfrm>
            <a:prstGeom prst="line">
              <a:avLst/>
            </a:prstGeom>
            <a:noFill/>
            <a:ln w="0">
              <a:solidFill>
                <a:srgbClr val="DBAF99"/>
              </a:solidFill>
              <a:round/>
              <a:headEnd/>
              <a:tailEnd/>
            </a:ln>
          </p:spPr>
          <p:txBody>
            <a:bodyPr/>
            <a:lstStyle/>
            <a:p>
              <a:endParaRPr lang="en-US"/>
            </a:p>
          </p:txBody>
        </p:sp>
        <p:sp>
          <p:nvSpPr>
            <p:cNvPr id="128536" name="Line 139"/>
            <p:cNvSpPr>
              <a:spLocks noChangeAspect="1" noChangeShapeType="1"/>
            </p:cNvSpPr>
            <p:nvPr/>
          </p:nvSpPr>
          <p:spPr bwMode="auto">
            <a:xfrm flipH="1">
              <a:off x="4074" y="631"/>
              <a:ext cx="223" cy="668"/>
            </a:xfrm>
            <a:prstGeom prst="line">
              <a:avLst/>
            </a:prstGeom>
            <a:noFill/>
            <a:ln w="0">
              <a:solidFill>
                <a:srgbClr val="DBAF99"/>
              </a:solidFill>
              <a:round/>
              <a:headEnd/>
              <a:tailEnd/>
            </a:ln>
          </p:spPr>
          <p:txBody>
            <a:bodyPr/>
            <a:lstStyle/>
            <a:p>
              <a:endParaRPr lang="en-US"/>
            </a:p>
          </p:txBody>
        </p:sp>
        <p:sp>
          <p:nvSpPr>
            <p:cNvPr id="128537" name="Line 140"/>
            <p:cNvSpPr>
              <a:spLocks noChangeAspect="1" noChangeShapeType="1"/>
            </p:cNvSpPr>
            <p:nvPr/>
          </p:nvSpPr>
          <p:spPr bwMode="auto">
            <a:xfrm flipV="1">
              <a:off x="4074" y="1047"/>
              <a:ext cx="654" cy="252"/>
            </a:xfrm>
            <a:prstGeom prst="line">
              <a:avLst/>
            </a:prstGeom>
            <a:noFill/>
            <a:ln w="0">
              <a:solidFill>
                <a:srgbClr val="DBAF99"/>
              </a:solidFill>
              <a:round/>
              <a:headEnd/>
              <a:tailEnd/>
            </a:ln>
          </p:spPr>
          <p:txBody>
            <a:bodyPr/>
            <a:lstStyle/>
            <a:p>
              <a:endParaRPr lang="en-US"/>
            </a:p>
          </p:txBody>
        </p:sp>
        <p:sp>
          <p:nvSpPr>
            <p:cNvPr id="128538" name="Line 141"/>
            <p:cNvSpPr>
              <a:spLocks noChangeAspect="1" noChangeShapeType="1"/>
            </p:cNvSpPr>
            <p:nvPr/>
          </p:nvSpPr>
          <p:spPr bwMode="auto">
            <a:xfrm flipH="1">
              <a:off x="4079" y="631"/>
              <a:ext cx="218" cy="668"/>
            </a:xfrm>
            <a:prstGeom prst="line">
              <a:avLst/>
            </a:prstGeom>
            <a:noFill/>
            <a:ln w="0">
              <a:solidFill>
                <a:srgbClr val="DAAE98"/>
              </a:solidFill>
              <a:round/>
              <a:headEnd/>
              <a:tailEnd/>
            </a:ln>
          </p:spPr>
          <p:txBody>
            <a:bodyPr/>
            <a:lstStyle/>
            <a:p>
              <a:endParaRPr lang="en-US"/>
            </a:p>
          </p:txBody>
        </p:sp>
        <p:sp>
          <p:nvSpPr>
            <p:cNvPr id="128539" name="Line 142"/>
            <p:cNvSpPr>
              <a:spLocks noChangeAspect="1" noChangeShapeType="1"/>
            </p:cNvSpPr>
            <p:nvPr/>
          </p:nvSpPr>
          <p:spPr bwMode="auto">
            <a:xfrm flipV="1">
              <a:off x="4079" y="1041"/>
              <a:ext cx="649" cy="258"/>
            </a:xfrm>
            <a:prstGeom prst="line">
              <a:avLst/>
            </a:prstGeom>
            <a:noFill/>
            <a:ln w="0">
              <a:solidFill>
                <a:srgbClr val="DAAE98"/>
              </a:solidFill>
              <a:round/>
              <a:headEnd/>
              <a:tailEnd/>
            </a:ln>
          </p:spPr>
          <p:txBody>
            <a:bodyPr/>
            <a:lstStyle/>
            <a:p>
              <a:endParaRPr lang="en-US"/>
            </a:p>
          </p:txBody>
        </p:sp>
        <p:sp>
          <p:nvSpPr>
            <p:cNvPr id="128540" name="Line 143"/>
            <p:cNvSpPr>
              <a:spLocks noChangeAspect="1" noChangeShapeType="1"/>
            </p:cNvSpPr>
            <p:nvPr/>
          </p:nvSpPr>
          <p:spPr bwMode="auto">
            <a:xfrm flipH="1">
              <a:off x="4074" y="631"/>
              <a:ext cx="223" cy="668"/>
            </a:xfrm>
            <a:prstGeom prst="line">
              <a:avLst/>
            </a:prstGeom>
            <a:noFill/>
            <a:ln w="0">
              <a:solidFill>
                <a:srgbClr val="D9AE98"/>
              </a:solidFill>
              <a:round/>
              <a:headEnd/>
              <a:tailEnd/>
            </a:ln>
          </p:spPr>
          <p:txBody>
            <a:bodyPr/>
            <a:lstStyle/>
            <a:p>
              <a:endParaRPr lang="en-US"/>
            </a:p>
          </p:txBody>
        </p:sp>
        <p:sp>
          <p:nvSpPr>
            <p:cNvPr id="128541" name="Line 144"/>
            <p:cNvSpPr>
              <a:spLocks noChangeAspect="1" noChangeShapeType="1"/>
            </p:cNvSpPr>
            <p:nvPr/>
          </p:nvSpPr>
          <p:spPr bwMode="auto">
            <a:xfrm flipV="1">
              <a:off x="4074" y="1034"/>
              <a:ext cx="654" cy="265"/>
            </a:xfrm>
            <a:prstGeom prst="line">
              <a:avLst/>
            </a:prstGeom>
            <a:noFill/>
            <a:ln w="0">
              <a:solidFill>
                <a:srgbClr val="D9AE98"/>
              </a:solidFill>
              <a:round/>
              <a:headEnd/>
              <a:tailEnd/>
            </a:ln>
          </p:spPr>
          <p:txBody>
            <a:bodyPr/>
            <a:lstStyle/>
            <a:p>
              <a:endParaRPr lang="en-US"/>
            </a:p>
          </p:txBody>
        </p:sp>
        <p:sp>
          <p:nvSpPr>
            <p:cNvPr id="128542" name="Line 145"/>
            <p:cNvSpPr>
              <a:spLocks noChangeAspect="1" noChangeShapeType="1"/>
            </p:cNvSpPr>
            <p:nvPr/>
          </p:nvSpPr>
          <p:spPr bwMode="auto">
            <a:xfrm flipH="1">
              <a:off x="4074" y="631"/>
              <a:ext cx="223" cy="668"/>
            </a:xfrm>
            <a:prstGeom prst="line">
              <a:avLst/>
            </a:prstGeom>
            <a:noFill/>
            <a:ln w="0">
              <a:solidFill>
                <a:srgbClr val="D8AD97"/>
              </a:solidFill>
              <a:round/>
              <a:headEnd/>
              <a:tailEnd/>
            </a:ln>
          </p:spPr>
          <p:txBody>
            <a:bodyPr/>
            <a:lstStyle/>
            <a:p>
              <a:endParaRPr lang="en-US"/>
            </a:p>
          </p:txBody>
        </p:sp>
        <p:sp>
          <p:nvSpPr>
            <p:cNvPr id="128543" name="Line 146"/>
            <p:cNvSpPr>
              <a:spLocks noChangeAspect="1" noChangeShapeType="1"/>
            </p:cNvSpPr>
            <p:nvPr/>
          </p:nvSpPr>
          <p:spPr bwMode="auto">
            <a:xfrm flipV="1">
              <a:off x="4074" y="1041"/>
              <a:ext cx="654" cy="258"/>
            </a:xfrm>
            <a:prstGeom prst="line">
              <a:avLst/>
            </a:prstGeom>
            <a:noFill/>
            <a:ln w="0">
              <a:solidFill>
                <a:srgbClr val="D8AD97"/>
              </a:solidFill>
              <a:round/>
              <a:headEnd/>
              <a:tailEnd/>
            </a:ln>
          </p:spPr>
          <p:txBody>
            <a:bodyPr/>
            <a:lstStyle/>
            <a:p>
              <a:endParaRPr lang="en-US"/>
            </a:p>
          </p:txBody>
        </p:sp>
        <p:sp>
          <p:nvSpPr>
            <p:cNvPr id="128544" name="Line 147"/>
            <p:cNvSpPr>
              <a:spLocks noChangeAspect="1" noChangeShapeType="1"/>
            </p:cNvSpPr>
            <p:nvPr/>
          </p:nvSpPr>
          <p:spPr bwMode="auto">
            <a:xfrm flipH="1">
              <a:off x="4074" y="631"/>
              <a:ext cx="223" cy="668"/>
            </a:xfrm>
            <a:prstGeom prst="line">
              <a:avLst/>
            </a:prstGeom>
            <a:noFill/>
            <a:ln w="0">
              <a:solidFill>
                <a:srgbClr val="D7AC97"/>
              </a:solidFill>
              <a:round/>
              <a:headEnd/>
              <a:tailEnd/>
            </a:ln>
          </p:spPr>
          <p:txBody>
            <a:bodyPr/>
            <a:lstStyle/>
            <a:p>
              <a:endParaRPr lang="en-US"/>
            </a:p>
          </p:txBody>
        </p:sp>
        <p:sp>
          <p:nvSpPr>
            <p:cNvPr id="128545" name="Line 148"/>
            <p:cNvSpPr>
              <a:spLocks noChangeAspect="1" noChangeShapeType="1"/>
            </p:cNvSpPr>
            <p:nvPr/>
          </p:nvSpPr>
          <p:spPr bwMode="auto">
            <a:xfrm flipV="1">
              <a:off x="4074" y="1041"/>
              <a:ext cx="654" cy="258"/>
            </a:xfrm>
            <a:prstGeom prst="line">
              <a:avLst/>
            </a:prstGeom>
            <a:noFill/>
            <a:ln w="0">
              <a:solidFill>
                <a:srgbClr val="D7AC97"/>
              </a:solidFill>
              <a:round/>
              <a:headEnd/>
              <a:tailEnd/>
            </a:ln>
          </p:spPr>
          <p:txBody>
            <a:bodyPr/>
            <a:lstStyle/>
            <a:p>
              <a:endParaRPr lang="en-US"/>
            </a:p>
          </p:txBody>
        </p:sp>
        <p:sp>
          <p:nvSpPr>
            <p:cNvPr id="128546" name="Line 149"/>
            <p:cNvSpPr>
              <a:spLocks noChangeAspect="1" noChangeShapeType="1"/>
            </p:cNvSpPr>
            <p:nvPr/>
          </p:nvSpPr>
          <p:spPr bwMode="auto">
            <a:xfrm flipH="1">
              <a:off x="4067" y="631"/>
              <a:ext cx="230" cy="668"/>
            </a:xfrm>
            <a:prstGeom prst="line">
              <a:avLst/>
            </a:prstGeom>
            <a:noFill/>
            <a:ln w="0">
              <a:solidFill>
                <a:srgbClr val="D7AC96"/>
              </a:solidFill>
              <a:round/>
              <a:headEnd/>
              <a:tailEnd/>
            </a:ln>
          </p:spPr>
          <p:txBody>
            <a:bodyPr/>
            <a:lstStyle/>
            <a:p>
              <a:endParaRPr lang="en-US"/>
            </a:p>
          </p:txBody>
        </p:sp>
        <p:sp>
          <p:nvSpPr>
            <p:cNvPr id="128547" name="Line 150"/>
            <p:cNvSpPr>
              <a:spLocks noChangeAspect="1" noChangeShapeType="1"/>
            </p:cNvSpPr>
            <p:nvPr/>
          </p:nvSpPr>
          <p:spPr bwMode="auto">
            <a:xfrm flipV="1">
              <a:off x="4067" y="1047"/>
              <a:ext cx="656" cy="252"/>
            </a:xfrm>
            <a:prstGeom prst="line">
              <a:avLst/>
            </a:prstGeom>
            <a:noFill/>
            <a:ln w="0">
              <a:solidFill>
                <a:srgbClr val="D7AC96"/>
              </a:solidFill>
              <a:round/>
              <a:headEnd/>
              <a:tailEnd/>
            </a:ln>
          </p:spPr>
          <p:txBody>
            <a:bodyPr/>
            <a:lstStyle/>
            <a:p>
              <a:endParaRPr lang="en-US"/>
            </a:p>
          </p:txBody>
        </p:sp>
        <p:sp>
          <p:nvSpPr>
            <p:cNvPr id="128548" name="Line 151"/>
            <p:cNvSpPr>
              <a:spLocks noChangeAspect="1" noChangeShapeType="1"/>
            </p:cNvSpPr>
            <p:nvPr/>
          </p:nvSpPr>
          <p:spPr bwMode="auto">
            <a:xfrm flipH="1">
              <a:off x="4061" y="631"/>
              <a:ext cx="236" cy="668"/>
            </a:xfrm>
            <a:prstGeom prst="line">
              <a:avLst/>
            </a:prstGeom>
            <a:noFill/>
            <a:ln w="0">
              <a:solidFill>
                <a:srgbClr val="D6AB96"/>
              </a:solidFill>
              <a:round/>
              <a:headEnd/>
              <a:tailEnd/>
            </a:ln>
          </p:spPr>
          <p:txBody>
            <a:bodyPr/>
            <a:lstStyle/>
            <a:p>
              <a:endParaRPr lang="en-US"/>
            </a:p>
          </p:txBody>
        </p:sp>
        <p:sp>
          <p:nvSpPr>
            <p:cNvPr id="128549" name="Line 152"/>
            <p:cNvSpPr>
              <a:spLocks noChangeAspect="1" noChangeShapeType="1"/>
            </p:cNvSpPr>
            <p:nvPr/>
          </p:nvSpPr>
          <p:spPr bwMode="auto">
            <a:xfrm flipV="1">
              <a:off x="4061" y="1054"/>
              <a:ext cx="662" cy="245"/>
            </a:xfrm>
            <a:prstGeom prst="line">
              <a:avLst/>
            </a:prstGeom>
            <a:noFill/>
            <a:ln w="0">
              <a:solidFill>
                <a:srgbClr val="D6AB96"/>
              </a:solidFill>
              <a:round/>
              <a:headEnd/>
              <a:tailEnd/>
            </a:ln>
          </p:spPr>
          <p:txBody>
            <a:bodyPr/>
            <a:lstStyle/>
            <a:p>
              <a:endParaRPr lang="en-US"/>
            </a:p>
          </p:txBody>
        </p:sp>
        <p:sp>
          <p:nvSpPr>
            <p:cNvPr id="128550" name="Line 153"/>
            <p:cNvSpPr>
              <a:spLocks noChangeAspect="1" noChangeShapeType="1"/>
            </p:cNvSpPr>
            <p:nvPr/>
          </p:nvSpPr>
          <p:spPr bwMode="auto">
            <a:xfrm flipH="1">
              <a:off x="4067" y="631"/>
              <a:ext cx="230" cy="668"/>
            </a:xfrm>
            <a:prstGeom prst="line">
              <a:avLst/>
            </a:prstGeom>
            <a:noFill/>
            <a:ln w="0">
              <a:solidFill>
                <a:srgbClr val="D5AA95"/>
              </a:solidFill>
              <a:round/>
              <a:headEnd/>
              <a:tailEnd/>
            </a:ln>
          </p:spPr>
          <p:txBody>
            <a:bodyPr/>
            <a:lstStyle/>
            <a:p>
              <a:endParaRPr lang="en-US"/>
            </a:p>
          </p:txBody>
        </p:sp>
        <p:sp>
          <p:nvSpPr>
            <p:cNvPr id="128551" name="Line 154"/>
            <p:cNvSpPr>
              <a:spLocks noChangeAspect="1" noChangeShapeType="1"/>
            </p:cNvSpPr>
            <p:nvPr/>
          </p:nvSpPr>
          <p:spPr bwMode="auto">
            <a:xfrm flipV="1">
              <a:off x="4067" y="1059"/>
              <a:ext cx="661" cy="240"/>
            </a:xfrm>
            <a:prstGeom prst="line">
              <a:avLst/>
            </a:prstGeom>
            <a:noFill/>
            <a:ln w="0">
              <a:solidFill>
                <a:srgbClr val="D5AA95"/>
              </a:solidFill>
              <a:round/>
              <a:headEnd/>
              <a:tailEnd/>
            </a:ln>
          </p:spPr>
          <p:txBody>
            <a:bodyPr/>
            <a:lstStyle/>
            <a:p>
              <a:endParaRPr lang="en-US"/>
            </a:p>
          </p:txBody>
        </p:sp>
        <p:sp>
          <p:nvSpPr>
            <p:cNvPr id="128552" name="Line 155"/>
            <p:cNvSpPr>
              <a:spLocks noChangeAspect="1" noChangeShapeType="1"/>
            </p:cNvSpPr>
            <p:nvPr/>
          </p:nvSpPr>
          <p:spPr bwMode="auto">
            <a:xfrm flipH="1">
              <a:off x="4074" y="631"/>
              <a:ext cx="223" cy="668"/>
            </a:xfrm>
            <a:prstGeom prst="line">
              <a:avLst/>
            </a:prstGeom>
            <a:noFill/>
            <a:ln w="0">
              <a:solidFill>
                <a:srgbClr val="D4AA94"/>
              </a:solidFill>
              <a:round/>
              <a:headEnd/>
              <a:tailEnd/>
            </a:ln>
          </p:spPr>
          <p:txBody>
            <a:bodyPr/>
            <a:lstStyle/>
            <a:p>
              <a:endParaRPr lang="en-US"/>
            </a:p>
          </p:txBody>
        </p:sp>
        <p:sp>
          <p:nvSpPr>
            <p:cNvPr id="128553" name="Line 156"/>
            <p:cNvSpPr>
              <a:spLocks noChangeAspect="1" noChangeShapeType="1"/>
            </p:cNvSpPr>
            <p:nvPr/>
          </p:nvSpPr>
          <p:spPr bwMode="auto">
            <a:xfrm flipV="1">
              <a:off x="4074" y="1066"/>
              <a:ext cx="661" cy="233"/>
            </a:xfrm>
            <a:prstGeom prst="line">
              <a:avLst/>
            </a:prstGeom>
            <a:noFill/>
            <a:ln w="0">
              <a:solidFill>
                <a:srgbClr val="D4AA94"/>
              </a:solidFill>
              <a:round/>
              <a:headEnd/>
              <a:tailEnd/>
            </a:ln>
          </p:spPr>
          <p:txBody>
            <a:bodyPr/>
            <a:lstStyle/>
            <a:p>
              <a:endParaRPr lang="en-US"/>
            </a:p>
          </p:txBody>
        </p:sp>
        <p:sp>
          <p:nvSpPr>
            <p:cNvPr id="128554" name="Line 157"/>
            <p:cNvSpPr>
              <a:spLocks noChangeAspect="1" noChangeShapeType="1"/>
            </p:cNvSpPr>
            <p:nvPr/>
          </p:nvSpPr>
          <p:spPr bwMode="auto">
            <a:xfrm flipH="1">
              <a:off x="4074" y="631"/>
              <a:ext cx="223" cy="668"/>
            </a:xfrm>
            <a:prstGeom prst="line">
              <a:avLst/>
            </a:prstGeom>
            <a:noFill/>
            <a:ln w="0">
              <a:solidFill>
                <a:srgbClr val="D3A994"/>
              </a:solidFill>
              <a:round/>
              <a:headEnd/>
              <a:tailEnd/>
            </a:ln>
          </p:spPr>
          <p:txBody>
            <a:bodyPr/>
            <a:lstStyle/>
            <a:p>
              <a:endParaRPr lang="en-US"/>
            </a:p>
          </p:txBody>
        </p:sp>
        <p:sp>
          <p:nvSpPr>
            <p:cNvPr id="128555" name="Line 158"/>
            <p:cNvSpPr>
              <a:spLocks noChangeAspect="1" noChangeShapeType="1"/>
            </p:cNvSpPr>
            <p:nvPr/>
          </p:nvSpPr>
          <p:spPr bwMode="auto">
            <a:xfrm flipV="1">
              <a:off x="4074" y="1054"/>
              <a:ext cx="654" cy="245"/>
            </a:xfrm>
            <a:prstGeom prst="line">
              <a:avLst/>
            </a:prstGeom>
            <a:noFill/>
            <a:ln w="0">
              <a:solidFill>
                <a:srgbClr val="D3A994"/>
              </a:solidFill>
              <a:round/>
              <a:headEnd/>
              <a:tailEnd/>
            </a:ln>
          </p:spPr>
          <p:txBody>
            <a:bodyPr/>
            <a:lstStyle/>
            <a:p>
              <a:endParaRPr lang="en-US"/>
            </a:p>
          </p:txBody>
        </p:sp>
        <p:sp>
          <p:nvSpPr>
            <p:cNvPr id="128556" name="Line 159"/>
            <p:cNvSpPr>
              <a:spLocks noChangeAspect="1" noChangeShapeType="1"/>
            </p:cNvSpPr>
            <p:nvPr/>
          </p:nvSpPr>
          <p:spPr bwMode="auto">
            <a:xfrm flipH="1">
              <a:off x="4067" y="631"/>
              <a:ext cx="230" cy="668"/>
            </a:xfrm>
            <a:prstGeom prst="line">
              <a:avLst/>
            </a:prstGeom>
            <a:noFill/>
            <a:ln w="0">
              <a:solidFill>
                <a:srgbClr val="D3A893"/>
              </a:solidFill>
              <a:round/>
              <a:headEnd/>
              <a:tailEnd/>
            </a:ln>
          </p:spPr>
          <p:txBody>
            <a:bodyPr/>
            <a:lstStyle/>
            <a:p>
              <a:endParaRPr lang="en-US"/>
            </a:p>
          </p:txBody>
        </p:sp>
        <p:sp>
          <p:nvSpPr>
            <p:cNvPr id="128557" name="Line 160"/>
            <p:cNvSpPr>
              <a:spLocks noChangeAspect="1" noChangeShapeType="1"/>
            </p:cNvSpPr>
            <p:nvPr/>
          </p:nvSpPr>
          <p:spPr bwMode="auto">
            <a:xfrm flipV="1">
              <a:off x="4067" y="1054"/>
              <a:ext cx="661" cy="245"/>
            </a:xfrm>
            <a:prstGeom prst="line">
              <a:avLst/>
            </a:prstGeom>
            <a:noFill/>
            <a:ln w="0">
              <a:solidFill>
                <a:srgbClr val="D3A893"/>
              </a:solidFill>
              <a:round/>
              <a:headEnd/>
              <a:tailEnd/>
            </a:ln>
          </p:spPr>
          <p:txBody>
            <a:bodyPr/>
            <a:lstStyle/>
            <a:p>
              <a:endParaRPr lang="en-US"/>
            </a:p>
          </p:txBody>
        </p:sp>
        <p:sp>
          <p:nvSpPr>
            <p:cNvPr id="128558" name="Line 161"/>
            <p:cNvSpPr>
              <a:spLocks noChangeAspect="1" noChangeShapeType="1"/>
            </p:cNvSpPr>
            <p:nvPr/>
          </p:nvSpPr>
          <p:spPr bwMode="auto">
            <a:xfrm flipH="1">
              <a:off x="4061" y="631"/>
              <a:ext cx="236" cy="668"/>
            </a:xfrm>
            <a:prstGeom prst="line">
              <a:avLst/>
            </a:prstGeom>
            <a:noFill/>
            <a:ln w="0">
              <a:solidFill>
                <a:srgbClr val="D2A893"/>
              </a:solidFill>
              <a:round/>
              <a:headEnd/>
              <a:tailEnd/>
            </a:ln>
          </p:spPr>
          <p:txBody>
            <a:bodyPr/>
            <a:lstStyle/>
            <a:p>
              <a:endParaRPr lang="en-US"/>
            </a:p>
          </p:txBody>
        </p:sp>
        <p:sp>
          <p:nvSpPr>
            <p:cNvPr id="128559" name="Line 162"/>
            <p:cNvSpPr>
              <a:spLocks noChangeAspect="1" noChangeShapeType="1"/>
            </p:cNvSpPr>
            <p:nvPr/>
          </p:nvSpPr>
          <p:spPr bwMode="auto">
            <a:xfrm flipV="1">
              <a:off x="4061" y="1054"/>
              <a:ext cx="662" cy="245"/>
            </a:xfrm>
            <a:prstGeom prst="line">
              <a:avLst/>
            </a:prstGeom>
            <a:noFill/>
            <a:ln w="0">
              <a:solidFill>
                <a:srgbClr val="D2A893"/>
              </a:solidFill>
              <a:round/>
              <a:headEnd/>
              <a:tailEnd/>
            </a:ln>
          </p:spPr>
          <p:txBody>
            <a:bodyPr/>
            <a:lstStyle/>
            <a:p>
              <a:endParaRPr lang="en-US"/>
            </a:p>
          </p:txBody>
        </p:sp>
        <p:sp>
          <p:nvSpPr>
            <p:cNvPr id="128560" name="Line 163"/>
            <p:cNvSpPr>
              <a:spLocks noChangeAspect="1" noChangeShapeType="1"/>
            </p:cNvSpPr>
            <p:nvPr/>
          </p:nvSpPr>
          <p:spPr bwMode="auto">
            <a:xfrm flipH="1">
              <a:off x="4074" y="631"/>
              <a:ext cx="223" cy="668"/>
            </a:xfrm>
            <a:prstGeom prst="line">
              <a:avLst/>
            </a:prstGeom>
            <a:noFill/>
            <a:ln w="0">
              <a:solidFill>
                <a:srgbClr val="D1A792"/>
              </a:solidFill>
              <a:round/>
              <a:headEnd/>
              <a:tailEnd/>
            </a:ln>
          </p:spPr>
          <p:txBody>
            <a:bodyPr/>
            <a:lstStyle/>
            <a:p>
              <a:endParaRPr lang="en-US"/>
            </a:p>
          </p:txBody>
        </p:sp>
        <p:sp>
          <p:nvSpPr>
            <p:cNvPr id="128561" name="Line 164"/>
            <p:cNvSpPr>
              <a:spLocks noChangeAspect="1" noChangeShapeType="1"/>
            </p:cNvSpPr>
            <p:nvPr/>
          </p:nvSpPr>
          <p:spPr bwMode="auto">
            <a:xfrm flipV="1">
              <a:off x="4074" y="1054"/>
              <a:ext cx="654" cy="245"/>
            </a:xfrm>
            <a:prstGeom prst="line">
              <a:avLst/>
            </a:prstGeom>
            <a:noFill/>
            <a:ln w="0">
              <a:solidFill>
                <a:srgbClr val="D1A792"/>
              </a:solidFill>
              <a:round/>
              <a:headEnd/>
              <a:tailEnd/>
            </a:ln>
          </p:spPr>
          <p:txBody>
            <a:bodyPr/>
            <a:lstStyle/>
            <a:p>
              <a:endParaRPr lang="en-US"/>
            </a:p>
          </p:txBody>
        </p:sp>
        <p:sp>
          <p:nvSpPr>
            <p:cNvPr id="128562" name="Line 165"/>
            <p:cNvSpPr>
              <a:spLocks noChangeAspect="1" noChangeShapeType="1"/>
            </p:cNvSpPr>
            <p:nvPr/>
          </p:nvSpPr>
          <p:spPr bwMode="auto">
            <a:xfrm flipH="1">
              <a:off x="4074" y="631"/>
              <a:ext cx="223" cy="668"/>
            </a:xfrm>
            <a:prstGeom prst="line">
              <a:avLst/>
            </a:prstGeom>
            <a:noFill/>
            <a:ln w="0">
              <a:solidFill>
                <a:srgbClr val="D0A792"/>
              </a:solidFill>
              <a:round/>
              <a:headEnd/>
              <a:tailEnd/>
            </a:ln>
          </p:spPr>
          <p:txBody>
            <a:bodyPr/>
            <a:lstStyle/>
            <a:p>
              <a:endParaRPr lang="en-US"/>
            </a:p>
          </p:txBody>
        </p:sp>
        <p:sp>
          <p:nvSpPr>
            <p:cNvPr id="128563" name="Line 166"/>
            <p:cNvSpPr>
              <a:spLocks noChangeAspect="1" noChangeShapeType="1"/>
            </p:cNvSpPr>
            <p:nvPr/>
          </p:nvSpPr>
          <p:spPr bwMode="auto">
            <a:xfrm flipV="1">
              <a:off x="4074" y="1047"/>
              <a:ext cx="654" cy="252"/>
            </a:xfrm>
            <a:prstGeom prst="line">
              <a:avLst/>
            </a:prstGeom>
            <a:noFill/>
            <a:ln w="0">
              <a:solidFill>
                <a:srgbClr val="D0A792"/>
              </a:solidFill>
              <a:round/>
              <a:headEnd/>
              <a:tailEnd/>
            </a:ln>
          </p:spPr>
          <p:txBody>
            <a:bodyPr/>
            <a:lstStyle/>
            <a:p>
              <a:endParaRPr lang="en-US"/>
            </a:p>
          </p:txBody>
        </p:sp>
        <p:sp>
          <p:nvSpPr>
            <p:cNvPr id="128564" name="Line 167"/>
            <p:cNvSpPr>
              <a:spLocks noChangeAspect="1" noChangeShapeType="1"/>
            </p:cNvSpPr>
            <p:nvPr/>
          </p:nvSpPr>
          <p:spPr bwMode="auto">
            <a:xfrm flipH="1">
              <a:off x="4074" y="631"/>
              <a:ext cx="223" cy="668"/>
            </a:xfrm>
            <a:prstGeom prst="line">
              <a:avLst/>
            </a:prstGeom>
            <a:noFill/>
            <a:ln w="0">
              <a:solidFill>
                <a:srgbClr val="CFA691"/>
              </a:solidFill>
              <a:round/>
              <a:headEnd/>
              <a:tailEnd/>
            </a:ln>
          </p:spPr>
          <p:txBody>
            <a:bodyPr/>
            <a:lstStyle/>
            <a:p>
              <a:endParaRPr lang="en-US"/>
            </a:p>
          </p:txBody>
        </p:sp>
        <p:sp>
          <p:nvSpPr>
            <p:cNvPr id="128565" name="Line 168"/>
            <p:cNvSpPr>
              <a:spLocks noChangeAspect="1" noChangeShapeType="1"/>
            </p:cNvSpPr>
            <p:nvPr/>
          </p:nvSpPr>
          <p:spPr bwMode="auto">
            <a:xfrm flipV="1">
              <a:off x="4074" y="1054"/>
              <a:ext cx="661" cy="245"/>
            </a:xfrm>
            <a:prstGeom prst="line">
              <a:avLst/>
            </a:prstGeom>
            <a:noFill/>
            <a:ln w="0">
              <a:solidFill>
                <a:srgbClr val="CFA691"/>
              </a:solidFill>
              <a:round/>
              <a:headEnd/>
              <a:tailEnd/>
            </a:ln>
          </p:spPr>
          <p:txBody>
            <a:bodyPr/>
            <a:lstStyle/>
            <a:p>
              <a:endParaRPr lang="en-US"/>
            </a:p>
          </p:txBody>
        </p:sp>
        <p:sp>
          <p:nvSpPr>
            <p:cNvPr id="128566" name="Line 169"/>
            <p:cNvSpPr>
              <a:spLocks noChangeAspect="1" noChangeShapeType="1"/>
            </p:cNvSpPr>
            <p:nvPr/>
          </p:nvSpPr>
          <p:spPr bwMode="auto">
            <a:xfrm flipH="1">
              <a:off x="4074" y="631"/>
              <a:ext cx="223" cy="668"/>
            </a:xfrm>
            <a:prstGeom prst="line">
              <a:avLst/>
            </a:prstGeom>
            <a:noFill/>
            <a:ln w="0">
              <a:solidFill>
                <a:srgbClr val="CFA591"/>
              </a:solidFill>
              <a:round/>
              <a:headEnd/>
              <a:tailEnd/>
            </a:ln>
          </p:spPr>
          <p:txBody>
            <a:bodyPr/>
            <a:lstStyle/>
            <a:p>
              <a:endParaRPr lang="en-US"/>
            </a:p>
          </p:txBody>
        </p:sp>
        <p:sp>
          <p:nvSpPr>
            <p:cNvPr id="128567" name="Line 170"/>
            <p:cNvSpPr>
              <a:spLocks noChangeAspect="1" noChangeShapeType="1"/>
            </p:cNvSpPr>
            <p:nvPr/>
          </p:nvSpPr>
          <p:spPr bwMode="auto">
            <a:xfrm flipV="1">
              <a:off x="4074" y="1059"/>
              <a:ext cx="654" cy="240"/>
            </a:xfrm>
            <a:prstGeom prst="line">
              <a:avLst/>
            </a:prstGeom>
            <a:noFill/>
            <a:ln w="0">
              <a:solidFill>
                <a:srgbClr val="CFA591"/>
              </a:solidFill>
              <a:round/>
              <a:headEnd/>
              <a:tailEnd/>
            </a:ln>
          </p:spPr>
          <p:txBody>
            <a:bodyPr/>
            <a:lstStyle/>
            <a:p>
              <a:endParaRPr lang="en-US"/>
            </a:p>
          </p:txBody>
        </p:sp>
        <p:sp>
          <p:nvSpPr>
            <p:cNvPr id="128568" name="Line 171"/>
            <p:cNvSpPr>
              <a:spLocks noChangeAspect="1" noChangeShapeType="1"/>
            </p:cNvSpPr>
            <p:nvPr/>
          </p:nvSpPr>
          <p:spPr bwMode="auto">
            <a:xfrm flipH="1">
              <a:off x="4067" y="631"/>
              <a:ext cx="230" cy="668"/>
            </a:xfrm>
            <a:prstGeom prst="line">
              <a:avLst/>
            </a:prstGeom>
            <a:noFill/>
            <a:ln w="0">
              <a:solidFill>
                <a:srgbClr val="CEA590"/>
              </a:solidFill>
              <a:round/>
              <a:headEnd/>
              <a:tailEnd/>
            </a:ln>
          </p:spPr>
          <p:txBody>
            <a:bodyPr/>
            <a:lstStyle/>
            <a:p>
              <a:endParaRPr lang="en-US"/>
            </a:p>
          </p:txBody>
        </p:sp>
        <p:sp>
          <p:nvSpPr>
            <p:cNvPr id="128569" name="Line 172"/>
            <p:cNvSpPr>
              <a:spLocks noChangeAspect="1" noChangeShapeType="1"/>
            </p:cNvSpPr>
            <p:nvPr/>
          </p:nvSpPr>
          <p:spPr bwMode="auto">
            <a:xfrm flipV="1">
              <a:off x="4067" y="1059"/>
              <a:ext cx="661" cy="240"/>
            </a:xfrm>
            <a:prstGeom prst="line">
              <a:avLst/>
            </a:prstGeom>
            <a:noFill/>
            <a:ln w="0">
              <a:solidFill>
                <a:srgbClr val="CEA590"/>
              </a:solidFill>
              <a:round/>
              <a:headEnd/>
              <a:tailEnd/>
            </a:ln>
          </p:spPr>
          <p:txBody>
            <a:bodyPr/>
            <a:lstStyle/>
            <a:p>
              <a:endParaRPr lang="en-US"/>
            </a:p>
          </p:txBody>
        </p:sp>
        <p:sp>
          <p:nvSpPr>
            <p:cNvPr id="128570" name="Line 173"/>
            <p:cNvSpPr>
              <a:spLocks noChangeAspect="1" noChangeShapeType="1"/>
            </p:cNvSpPr>
            <p:nvPr/>
          </p:nvSpPr>
          <p:spPr bwMode="auto">
            <a:xfrm flipH="1">
              <a:off x="4067" y="631"/>
              <a:ext cx="230" cy="668"/>
            </a:xfrm>
            <a:prstGeom prst="line">
              <a:avLst/>
            </a:prstGeom>
            <a:noFill/>
            <a:ln w="0">
              <a:solidFill>
                <a:srgbClr val="CDA48F"/>
              </a:solidFill>
              <a:round/>
              <a:headEnd/>
              <a:tailEnd/>
            </a:ln>
          </p:spPr>
          <p:txBody>
            <a:bodyPr/>
            <a:lstStyle/>
            <a:p>
              <a:endParaRPr lang="en-US"/>
            </a:p>
          </p:txBody>
        </p:sp>
        <p:sp>
          <p:nvSpPr>
            <p:cNvPr id="128571" name="Line 174"/>
            <p:cNvSpPr>
              <a:spLocks noChangeAspect="1" noChangeShapeType="1"/>
            </p:cNvSpPr>
            <p:nvPr/>
          </p:nvSpPr>
          <p:spPr bwMode="auto">
            <a:xfrm flipV="1">
              <a:off x="4067" y="1066"/>
              <a:ext cx="661" cy="233"/>
            </a:xfrm>
            <a:prstGeom prst="line">
              <a:avLst/>
            </a:prstGeom>
            <a:noFill/>
            <a:ln w="0">
              <a:solidFill>
                <a:srgbClr val="CDA48F"/>
              </a:solidFill>
              <a:round/>
              <a:headEnd/>
              <a:tailEnd/>
            </a:ln>
          </p:spPr>
          <p:txBody>
            <a:bodyPr/>
            <a:lstStyle/>
            <a:p>
              <a:endParaRPr lang="en-US"/>
            </a:p>
          </p:txBody>
        </p:sp>
        <p:sp>
          <p:nvSpPr>
            <p:cNvPr id="128572" name="Line 175"/>
            <p:cNvSpPr>
              <a:spLocks noChangeAspect="1" noChangeShapeType="1"/>
            </p:cNvSpPr>
            <p:nvPr/>
          </p:nvSpPr>
          <p:spPr bwMode="auto">
            <a:xfrm flipH="1">
              <a:off x="4067" y="631"/>
              <a:ext cx="230" cy="668"/>
            </a:xfrm>
            <a:prstGeom prst="line">
              <a:avLst/>
            </a:prstGeom>
            <a:noFill/>
            <a:ln w="0">
              <a:solidFill>
                <a:srgbClr val="CCA38F"/>
              </a:solidFill>
              <a:round/>
              <a:headEnd/>
              <a:tailEnd/>
            </a:ln>
          </p:spPr>
          <p:txBody>
            <a:bodyPr/>
            <a:lstStyle/>
            <a:p>
              <a:endParaRPr lang="en-US"/>
            </a:p>
          </p:txBody>
        </p:sp>
        <p:sp>
          <p:nvSpPr>
            <p:cNvPr id="128573" name="Line 176"/>
            <p:cNvSpPr>
              <a:spLocks noChangeAspect="1" noChangeShapeType="1"/>
            </p:cNvSpPr>
            <p:nvPr/>
          </p:nvSpPr>
          <p:spPr bwMode="auto">
            <a:xfrm flipV="1">
              <a:off x="4067" y="1066"/>
              <a:ext cx="661" cy="233"/>
            </a:xfrm>
            <a:prstGeom prst="line">
              <a:avLst/>
            </a:prstGeom>
            <a:noFill/>
            <a:ln w="0">
              <a:solidFill>
                <a:srgbClr val="CCA38F"/>
              </a:solidFill>
              <a:round/>
              <a:headEnd/>
              <a:tailEnd/>
            </a:ln>
          </p:spPr>
          <p:txBody>
            <a:bodyPr/>
            <a:lstStyle/>
            <a:p>
              <a:endParaRPr lang="en-US"/>
            </a:p>
          </p:txBody>
        </p:sp>
        <p:sp>
          <p:nvSpPr>
            <p:cNvPr id="128574" name="Line 177"/>
            <p:cNvSpPr>
              <a:spLocks noChangeAspect="1" noChangeShapeType="1"/>
            </p:cNvSpPr>
            <p:nvPr/>
          </p:nvSpPr>
          <p:spPr bwMode="auto">
            <a:xfrm flipH="1">
              <a:off x="4074" y="631"/>
              <a:ext cx="223" cy="668"/>
            </a:xfrm>
            <a:prstGeom prst="line">
              <a:avLst/>
            </a:prstGeom>
            <a:noFill/>
            <a:ln w="0">
              <a:solidFill>
                <a:srgbClr val="CCA38E"/>
              </a:solidFill>
              <a:round/>
              <a:headEnd/>
              <a:tailEnd/>
            </a:ln>
          </p:spPr>
          <p:txBody>
            <a:bodyPr/>
            <a:lstStyle/>
            <a:p>
              <a:endParaRPr lang="en-US"/>
            </a:p>
          </p:txBody>
        </p:sp>
        <p:sp>
          <p:nvSpPr>
            <p:cNvPr id="128575" name="Line 178"/>
            <p:cNvSpPr>
              <a:spLocks noChangeAspect="1" noChangeShapeType="1"/>
            </p:cNvSpPr>
            <p:nvPr/>
          </p:nvSpPr>
          <p:spPr bwMode="auto">
            <a:xfrm flipV="1">
              <a:off x="4074" y="1054"/>
              <a:ext cx="654" cy="245"/>
            </a:xfrm>
            <a:prstGeom prst="line">
              <a:avLst/>
            </a:prstGeom>
            <a:noFill/>
            <a:ln w="0">
              <a:solidFill>
                <a:srgbClr val="CCA38E"/>
              </a:solidFill>
              <a:round/>
              <a:headEnd/>
              <a:tailEnd/>
            </a:ln>
          </p:spPr>
          <p:txBody>
            <a:bodyPr/>
            <a:lstStyle/>
            <a:p>
              <a:endParaRPr lang="en-US"/>
            </a:p>
          </p:txBody>
        </p:sp>
        <p:sp>
          <p:nvSpPr>
            <p:cNvPr id="128576" name="Freeform 179"/>
            <p:cNvSpPr>
              <a:spLocks noChangeAspect="1"/>
            </p:cNvSpPr>
            <p:nvPr/>
          </p:nvSpPr>
          <p:spPr bwMode="auto">
            <a:xfrm>
              <a:off x="4061" y="1299"/>
              <a:ext cx="236" cy="37"/>
            </a:xfrm>
            <a:custGeom>
              <a:avLst/>
              <a:gdLst>
                <a:gd name="T0" fmla="*/ 330 w 169"/>
                <a:gd name="T1" fmla="*/ 51 h 27"/>
                <a:gd name="T2" fmla="*/ 321 w 169"/>
                <a:gd name="T3" fmla="*/ 51 h 27"/>
                <a:gd name="T4" fmla="*/ 311 w 169"/>
                <a:gd name="T5" fmla="*/ 51 h 27"/>
                <a:gd name="T6" fmla="*/ 321 w 169"/>
                <a:gd name="T7" fmla="*/ 51 h 27"/>
                <a:gd name="T8" fmla="*/ 330 w 169"/>
                <a:gd name="T9" fmla="*/ 51 h 27"/>
                <a:gd name="T10" fmla="*/ 321 w 169"/>
                <a:gd name="T11" fmla="*/ 51 h 27"/>
                <a:gd name="T12" fmla="*/ 311 w 169"/>
                <a:gd name="T13" fmla="*/ 51 h 27"/>
                <a:gd name="T14" fmla="*/ 304 w 169"/>
                <a:gd name="T15" fmla="*/ 51 h 27"/>
                <a:gd name="T16" fmla="*/ 311 w 169"/>
                <a:gd name="T17" fmla="*/ 51 h 27"/>
                <a:gd name="T18" fmla="*/ 321 w 169"/>
                <a:gd name="T19" fmla="*/ 51 h 27"/>
                <a:gd name="T20" fmla="*/ 311 w 169"/>
                <a:gd name="T21" fmla="*/ 51 h 27"/>
                <a:gd name="T22" fmla="*/ 304 w 169"/>
                <a:gd name="T23" fmla="*/ 51 h 27"/>
                <a:gd name="T24" fmla="*/ 286 w 169"/>
                <a:gd name="T25" fmla="*/ 51 h 27"/>
                <a:gd name="T26" fmla="*/ 270 w 169"/>
                <a:gd name="T27" fmla="*/ 51 h 27"/>
                <a:gd name="T28" fmla="*/ 251 w 169"/>
                <a:gd name="T29" fmla="*/ 51 h 27"/>
                <a:gd name="T30" fmla="*/ 226 w 169"/>
                <a:gd name="T31" fmla="*/ 44 h 27"/>
                <a:gd name="T32" fmla="*/ 208 w 169"/>
                <a:gd name="T33" fmla="*/ 44 h 27"/>
                <a:gd name="T34" fmla="*/ 191 w 169"/>
                <a:gd name="T35" fmla="*/ 44 h 27"/>
                <a:gd name="T36" fmla="*/ 173 w 169"/>
                <a:gd name="T37" fmla="*/ 44 h 27"/>
                <a:gd name="T38" fmla="*/ 156 w 169"/>
                <a:gd name="T39" fmla="*/ 34 h 27"/>
                <a:gd name="T40" fmla="*/ 131 w 169"/>
                <a:gd name="T41" fmla="*/ 34 h 27"/>
                <a:gd name="T42" fmla="*/ 113 w 169"/>
                <a:gd name="T43" fmla="*/ 26 h 27"/>
                <a:gd name="T44" fmla="*/ 95 w 169"/>
                <a:gd name="T45" fmla="*/ 26 h 27"/>
                <a:gd name="T46" fmla="*/ 78 w 169"/>
                <a:gd name="T47" fmla="*/ 16 h 27"/>
                <a:gd name="T48" fmla="*/ 60 w 169"/>
                <a:gd name="T49" fmla="*/ 16 h 27"/>
                <a:gd name="T50" fmla="*/ 25 w 169"/>
                <a:gd name="T51" fmla="*/ 0 h 27"/>
                <a:gd name="T52" fmla="*/ 18 w 169"/>
                <a:gd name="T53" fmla="*/ 0 h 27"/>
                <a:gd name="T54" fmla="*/ 25 w 169"/>
                <a:gd name="T55" fmla="*/ 10 h 27"/>
                <a:gd name="T56" fmla="*/ 34 w 169"/>
                <a:gd name="T57" fmla="*/ 10 h 27"/>
                <a:gd name="T58" fmla="*/ 25 w 169"/>
                <a:gd name="T59" fmla="*/ 10 h 27"/>
                <a:gd name="T60" fmla="*/ 34 w 169"/>
                <a:gd name="T61" fmla="*/ 10 h 27"/>
                <a:gd name="T62" fmla="*/ 18 w 169"/>
                <a:gd name="T63" fmla="*/ 0 h 27"/>
                <a:gd name="T64" fmla="*/ 8 w 169"/>
                <a:gd name="T65" fmla="*/ 0 h 27"/>
                <a:gd name="T66" fmla="*/ 18 w 169"/>
                <a:gd name="T67" fmla="*/ 0 h 27"/>
                <a:gd name="T68" fmla="*/ 25 w 169"/>
                <a:gd name="T69" fmla="*/ 0 h 27"/>
                <a:gd name="T70" fmla="*/ 18 w 169"/>
                <a:gd name="T71" fmla="*/ 0 h 27"/>
                <a:gd name="T72" fmla="*/ 8 w 169"/>
                <a:gd name="T73" fmla="*/ 0 h 27"/>
                <a:gd name="T74" fmla="*/ 0 w 169"/>
                <a:gd name="T75" fmla="*/ 0 h 27"/>
                <a:gd name="T76" fmla="*/ 8 w 169"/>
                <a:gd name="T77" fmla="*/ 0 h 27"/>
                <a:gd name="T78" fmla="*/ 18 w 169"/>
                <a:gd name="T79" fmla="*/ 0 h 27"/>
                <a:gd name="T80" fmla="*/ 8 w 169"/>
                <a:gd name="T81" fmla="*/ 0 h 27"/>
                <a:gd name="T82" fmla="*/ 0 w 169"/>
                <a:gd name="T83" fmla="*/ 0 h 27"/>
                <a:gd name="T84" fmla="*/ 18 w 169"/>
                <a:gd name="T85" fmla="*/ 0 h 27"/>
                <a:gd name="T86" fmla="*/ 8 w 169"/>
                <a:gd name="T87" fmla="*/ 0 h 27"/>
                <a:gd name="T88" fmla="*/ 18 w 169"/>
                <a:gd name="T89" fmla="*/ 0 h 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
                <a:gd name="T136" fmla="*/ 0 h 27"/>
                <a:gd name="T137" fmla="*/ 169 w 169"/>
                <a:gd name="T138" fmla="*/ 27 h 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 h="27">
                  <a:moveTo>
                    <a:pt x="169" y="27"/>
                  </a:moveTo>
                  <a:lnTo>
                    <a:pt x="165" y="27"/>
                  </a:lnTo>
                  <a:lnTo>
                    <a:pt x="160" y="27"/>
                  </a:lnTo>
                  <a:lnTo>
                    <a:pt x="165" y="27"/>
                  </a:lnTo>
                  <a:lnTo>
                    <a:pt x="169" y="27"/>
                  </a:lnTo>
                  <a:lnTo>
                    <a:pt x="165" y="27"/>
                  </a:lnTo>
                  <a:lnTo>
                    <a:pt x="160" y="27"/>
                  </a:lnTo>
                  <a:lnTo>
                    <a:pt x="156" y="27"/>
                  </a:lnTo>
                  <a:lnTo>
                    <a:pt x="160" y="27"/>
                  </a:lnTo>
                  <a:lnTo>
                    <a:pt x="165" y="27"/>
                  </a:lnTo>
                  <a:lnTo>
                    <a:pt x="160" y="27"/>
                  </a:lnTo>
                  <a:lnTo>
                    <a:pt x="156" y="27"/>
                  </a:lnTo>
                  <a:lnTo>
                    <a:pt x="147" y="27"/>
                  </a:lnTo>
                  <a:lnTo>
                    <a:pt x="138" y="27"/>
                  </a:lnTo>
                  <a:lnTo>
                    <a:pt x="129" y="27"/>
                  </a:lnTo>
                  <a:lnTo>
                    <a:pt x="116" y="23"/>
                  </a:lnTo>
                  <a:lnTo>
                    <a:pt x="107" y="23"/>
                  </a:lnTo>
                  <a:lnTo>
                    <a:pt x="98" y="23"/>
                  </a:lnTo>
                  <a:lnTo>
                    <a:pt x="89" y="23"/>
                  </a:lnTo>
                  <a:lnTo>
                    <a:pt x="80" y="18"/>
                  </a:lnTo>
                  <a:lnTo>
                    <a:pt x="67" y="18"/>
                  </a:lnTo>
                  <a:lnTo>
                    <a:pt x="58" y="14"/>
                  </a:lnTo>
                  <a:lnTo>
                    <a:pt x="49" y="14"/>
                  </a:lnTo>
                  <a:lnTo>
                    <a:pt x="40" y="9"/>
                  </a:lnTo>
                  <a:lnTo>
                    <a:pt x="31" y="9"/>
                  </a:lnTo>
                  <a:lnTo>
                    <a:pt x="13" y="0"/>
                  </a:lnTo>
                  <a:lnTo>
                    <a:pt x="9" y="0"/>
                  </a:lnTo>
                  <a:lnTo>
                    <a:pt x="13" y="5"/>
                  </a:lnTo>
                  <a:lnTo>
                    <a:pt x="17" y="5"/>
                  </a:lnTo>
                  <a:lnTo>
                    <a:pt x="13" y="5"/>
                  </a:lnTo>
                  <a:lnTo>
                    <a:pt x="17" y="5"/>
                  </a:lnTo>
                  <a:lnTo>
                    <a:pt x="9" y="0"/>
                  </a:lnTo>
                  <a:lnTo>
                    <a:pt x="4" y="0"/>
                  </a:lnTo>
                  <a:lnTo>
                    <a:pt x="9" y="0"/>
                  </a:lnTo>
                  <a:lnTo>
                    <a:pt x="13" y="0"/>
                  </a:lnTo>
                  <a:lnTo>
                    <a:pt x="9" y="0"/>
                  </a:lnTo>
                  <a:lnTo>
                    <a:pt x="4" y="0"/>
                  </a:lnTo>
                  <a:lnTo>
                    <a:pt x="0" y="0"/>
                  </a:lnTo>
                  <a:lnTo>
                    <a:pt x="4" y="0"/>
                  </a:lnTo>
                  <a:lnTo>
                    <a:pt x="9" y="0"/>
                  </a:lnTo>
                  <a:lnTo>
                    <a:pt x="4" y="0"/>
                  </a:lnTo>
                  <a:lnTo>
                    <a:pt x="0" y="0"/>
                  </a:lnTo>
                  <a:lnTo>
                    <a:pt x="9" y="0"/>
                  </a:lnTo>
                  <a:lnTo>
                    <a:pt x="4" y="0"/>
                  </a:lnTo>
                  <a:lnTo>
                    <a:pt x="9" y="0"/>
                  </a:lnTo>
                </a:path>
              </a:pathLst>
            </a:custGeom>
            <a:noFill/>
            <a:ln w="0">
              <a:solidFill>
                <a:srgbClr val="000000"/>
              </a:solidFill>
              <a:prstDash val="solid"/>
              <a:round/>
              <a:headEnd/>
              <a:tailEnd/>
            </a:ln>
          </p:spPr>
          <p:txBody>
            <a:bodyPr/>
            <a:lstStyle/>
            <a:p>
              <a:endParaRPr lang="en-US"/>
            </a:p>
          </p:txBody>
        </p:sp>
        <p:sp>
          <p:nvSpPr>
            <p:cNvPr id="128577" name="Oval 180"/>
            <p:cNvSpPr>
              <a:spLocks noChangeAspect="1" noChangeArrowheads="1"/>
            </p:cNvSpPr>
            <p:nvPr/>
          </p:nvSpPr>
          <p:spPr bwMode="auto">
            <a:xfrm>
              <a:off x="4685" y="1009"/>
              <a:ext cx="99" cy="101"/>
            </a:xfrm>
            <a:prstGeom prst="ellipse">
              <a:avLst/>
            </a:prstGeom>
            <a:solidFill>
              <a:srgbClr val="00FF00"/>
            </a:solidFill>
            <a:ln w="9525">
              <a:noFill/>
              <a:round/>
              <a:headEnd/>
              <a:tailEnd/>
            </a:ln>
          </p:spPr>
          <p:txBody>
            <a:bodyPr/>
            <a:lstStyle/>
            <a:p>
              <a:endParaRPr lang="en-GB"/>
            </a:p>
          </p:txBody>
        </p:sp>
        <p:sp>
          <p:nvSpPr>
            <p:cNvPr id="128578" name="Oval 183"/>
            <p:cNvSpPr>
              <a:spLocks noChangeAspect="1" noChangeArrowheads="1"/>
            </p:cNvSpPr>
            <p:nvPr/>
          </p:nvSpPr>
          <p:spPr bwMode="auto">
            <a:xfrm>
              <a:off x="4917" y="1295"/>
              <a:ext cx="91" cy="97"/>
            </a:xfrm>
            <a:prstGeom prst="ellipse">
              <a:avLst/>
            </a:prstGeom>
            <a:gradFill rotWithShape="1">
              <a:gsLst>
                <a:gs pos="0">
                  <a:srgbClr val="A50021"/>
                </a:gs>
                <a:gs pos="100000">
                  <a:srgbClr val="4C000F"/>
                </a:gs>
              </a:gsLst>
              <a:path path="shape">
                <a:fillToRect l="50000" t="50000" r="50000" b="50000"/>
              </a:path>
            </a:gradFill>
            <a:ln w="9525">
              <a:solidFill>
                <a:schemeClr val="tx1"/>
              </a:solidFill>
              <a:round/>
              <a:headEnd/>
              <a:tailEnd/>
            </a:ln>
          </p:spPr>
          <p:txBody>
            <a:bodyPr wrap="none" anchor="ctr"/>
            <a:lstStyle/>
            <a:p>
              <a:endParaRPr lang="en-GB"/>
            </a:p>
          </p:txBody>
        </p:sp>
        <p:sp>
          <p:nvSpPr>
            <p:cNvPr id="128184" name="Oval 184"/>
            <p:cNvSpPr>
              <a:spLocks noChangeAspect="1" noChangeArrowheads="1"/>
            </p:cNvSpPr>
            <p:nvPr/>
          </p:nvSpPr>
          <p:spPr bwMode="auto">
            <a:xfrm>
              <a:off x="4667" y="992"/>
              <a:ext cx="138" cy="146"/>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sp>
          <p:nvSpPr>
            <p:cNvPr id="128580" name="Oval 185"/>
            <p:cNvSpPr>
              <a:spLocks noChangeAspect="1" noChangeArrowheads="1"/>
            </p:cNvSpPr>
            <p:nvPr/>
          </p:nvSpPr>
          <p:spPr bwMode="auto">
            <a:xfrm>
              <a:off x="4676" y="1004"/>
              <a:ext cx="91" cy="97"/>
            </a:xfrm>
            <a:prstGeom prst="ellipse">
              <a:avLst/>
            </a:prstGeom>
            <a:gradFill rotWithShape="1">
              <a:gsLst>
                <a:gs pos="0">
                  <a:srgbClr val="A50021"/>
                </a:gs>
                <a:gs pos="100000">
                  <a:srgbClr val="4C000F"/>
                </a:gs>
              </a:gsLst>
              <a:path path="shape">
                <a:fillToRect l="50000" t="50000" r="50000" b="50000"/>
              </a:path>
            </a:gradFill>
            <a:ln w="9525">
              <a:solidFill>
                <a:schemeClr val="tx1"/>
              </a:solidFill>
              <a:round/>
              <a:headEnd/>
              <a:tailEnd/>
            </a:ln>
          </p:spPr>
          <p:txBody>
            <a:bodyPr wrap="none" anchor="ctr"/>
            <a:lstStyle/>
            <a:p>
              <a:endParaRPr lang="en-GB"/>
            </a:p>
          </p:txBody>
        </p:sp>
        <p:sp>
          <p:nvSpPr>
            <p:cNvPr id="128581" name="Freeform 186"/>
            <p:cNvSpPr>
              <a:spLocks noChangeAspect="1"/>
            </p:cNvSpPr>
            <p:nvPr/>
          </p:nvSpPr>
          <p:spPr bwMode="auto">
            <a:xfrm>
              <a:off x="4723" y="1029"/>
              <a:ext cx="274" cy="333"/>
            </a:xfrm>
            <a:custGeom>
              <a:avLst/>
              <a:gdLst>
                <a:gd name="T0" fmla="*/ 383 w 196"/>
                <a:gd name="T1" fmla="*/ 431 h 238"/>
                <a:gd name="T2" fmla="*/ 375 w 196"/>
                <a:gd name="T3" fmla="*/ 441 h 238"/>
                <a:gd name="T4" fmla="*/ 383 w 196"/>
                <a:gd name="T5" fmla="*/ 448 h 238"/>
                <a:gd name="T6" fmla="*/ 383 w 196"/>
                <a:gd name="T7" fmla="*/ 458 h 238"/>
                <a:gd name="T8" fmla="*/ 365 w 196"/>
                <a:gd name="T9" fmla="*/ 466 h 238"/>
                <a:gd name="T10" fmla="*/ 365 w 196"/>
                <a:gd name="T11" fmla="*/ 448 h 238"/>
                <a:gd name="T12" fmla="*/ 375 w 196"/>
                <a:gd name="T13" fmla="*/ 431 h 238"/>
                <a:gd name="T14" fmla="*/ 375 w 196"/>
                <a:gd name="T15" fmla="*/ 423 h 238"/>
                <a:gd name="T16" fmla="*/ 358 w 196"/>
                <a:gd name="T17" fmla="*/ 431 h 238"/>
                <a:gd name="T18" fmla="*/ 348 w 196"/>
                <a:gd name="T19" fmla="*/ 423 h 238"/>
                <a:gd name="T20" fmla="*/ 330 w 196"/>
                <a:gd name="T21" fmla="*/ 396 h 238"/>
                <a:gd name="T22" fmla="*/ 305 w 196"/>
                <a:gd name="T23" fmla="*/ 396 h 238"/>
                <a:gd name="T24" fmla="*/ 288 w 196"/>
                <a:gd name="T25" fmla="*/ 378 h 238"/>
                <a:gd name="T26" fmla="*/ 261 w 196"/>
                <a:gd name="T27" fmla="*/ 343 h 238"/>
                <a:gd name="T28" fmla="*/ 245 w 196"/>
                <a:gd name="T29" fmla="*/ 299 h 238"/>
                <a:gd name="T30" fmla="*/ 217 w 196"/>
                <a:gd name="T31" fmla="*/ 246 h 238"/>
                <a:gd name="T32" fmla="*/ 182 w 196"/>
                <a:gd name="T33" fmla="*/ 185 h 238"/>
                <a:gd name="T34" fmla="*/ 148 w 196"/>
                <a:gd name="T35" fmla="*/ 123 h 238"/>
                <a:gd name="T36" fmla="*/ 122 w 196"/>
                <a:gd name="T37" fmla="*/ 97 h 238"/>
                <a:gd name="T38" fmla="*/ 96 w 196"/>
                <a:gd name="T39" fmla="*/ 70 h 238"/>
                <a:gd name="T40" fmla="*/ 78 w 196"/>
                <a:gd name="T41" fmla="*/ 53 h 238"/>
                <a:gd name="T42" fmla="*/ 50 w 196"/>
                <a:gd name="T43" fmla="*/ 43 h 238"/>
                <a:gd name="T44" fmla="*/ 25 w 196"/>
                <a:gd name="T45" fmla="*/ 70 h 238"/>
                <a:gd name="T46" fmla="*/ 18 w 196"/>
                <a:gd name="T47" fmla="*/ 53 h 238"/>
                <a:gd name="T48" fmla="*/ 25 w 196"/>
                <a:gd name="T49" fmla="*/ 35 h 238"/>
                <a:gd name="T50" fmla="*/ 25 w 196"/>
                <a:gd name="T51" fmla="*/ 25 h 238"/>
                <a:gd name="T52" fmla="*/ 25 w 196"/>
                <a:gd name="T53" fmla="*/ 35 h 238"/>
                <a:gd name="T54" fmla="*/ 18 w 196"/>
                <a:gd name="T55" fmla="*/ 25 h 238"/>
                <a:gd name="T56" fmla="*/ 18 w 196"/>
                <a:gd name="T57" fmla="*/ 0 h 238"/>
                <a:gd name="T58" fmla="*/ 8 w 196"/>
                <a:gd name="T59" fmla="*/ 18 h 238"/>
                <a:gd name="T60" fmla="*/ 0 w 196"/>
                <a:gd name="T61" fmla="*/ 25 h 238"/>
                <a:gd name="T62" fmla="*/ 8 w 196"/>
                <a:gd name="T63" fmla="*/ 18 h 238"/>
                <a:gd name="T64" fmla="*/ 8 w 196"/>
                <a:gd name="T65" fmla="*/ 8 h 238"/>
                <a:gd name="T66" fmla="*/ 8 w 196"/>
                <a:gd name="T67" fmla="*/ 18 h 238"/>
                <a:gd name="T68" fmla="*/ 0 w 196"/>
                <a:gd name="T69" fmla="*/ 25 h 238"/>
                <a:gd name="T70" fmla="*/ 0 w 196"/>
                <a:gd name="T71" fmla="*/ 35 h 238"/>
                <a:gd name="T72" fmla="*/ 8 w 196"/>
                <a:gd name="T73" fmla="*/ 43 h 238"/>
                <a:gd name="T74" fmla="*/ 18 w 196"/>
                <a:gd name="T75" fmla="*/ 53 h 238"/>
                <a:gd name="T76" fmla="*/ 8 w 196"/>
                <a:gd name="T77" fmla="*/ 35 h 238"/>
                <a:gd name="T78" fmla="*/ 0 w 196"/>
                <a:gd name="T79" fmla="*/ 35 h 238"/>
                <a:gd name="T80" fmla="*/ 8 w 196"/>
                <a:gd name="T81" fmla="*/ 25 h 238"/>
                <a:gd name="T82" fmla="*/ 18 w 196"/>
                <a:gd name="T83" fmla="*/ 35 h 238"/>
                <a:gd name="T84" fmla="*/ 8 w 196"/>
                <a:gd name="T85" fmla="*/ 43 h 238"/>
                <a:gd name="T86" fmla="*/ 8 w 196"/>
                <a:gd name="T87" fmla="*/ 53 h 238"/>
                <a:gd name="T88" fmla="*/ 8 w 196"/>
                <a:gd name="T89" fmla="*/ 35 h 2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38"/>
                <a:gd name="T137" fmla="*/ 196 w 196"/>
                <a:gd name="T138" fmla="*/ 238 h 2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38">
                  <a:moveTo>
                    <a:pt x="196" y="220"/>
                  </a:moveTo>
                  <a:lnTo>
                    <a:pt x="192" y="225"/>
                  </a:lnTo>
                  <a:lnTo>
                    <a:pt x="196" y="229"/>
                  </a:lnTo>
                  <a:lnTo>
                    <a:pt x="196" y="234"/>
                  </a:lnTo>
                  <a:lnTo>
                    <a:pt x="187" y="238"/>
                  </a:lnTo>
                  <a:lnTo>
                    <a:pt x="187" y="229"/>
                  </a:lnTo>
                  <a:lnTo>
                    <a:pt x="192" y="220"/>
                  </a:lnTo>
                  <a:lnTo>
                    <a:pt x="192" y="216"/>
                  </a:lnTo>
                  <a:lnTo>
                    <a:pt x="183" y="220"/>
                  </a:lnTo>
                  <a:lnTo>
                    <a:pt x="178" y="216"/>
                  </a:lnTo>
                  <a:lnTo>
                    <a:pt x="169" y="202"/>
                  </a:lnTo>
                  <a:lnTo>
                    <a:pt x="156" y="202"/>
                  </a:lnTo>
                  <a:lnTo>
                    <a:pt x="147" y="193"/>
                  </a:lnTo>
                  <a:lnTo>
                    <a:pt x="134" y="175"/>
                  </a:lnTo>
                  <a:lnTo>
                    <a:pt x="125" y="153"/>
                  </a:lnTo>
                  <a:lnTo>
                    <a:pt x="111" y="126"/>
                  </a:lnTo>
                  <a:lnTo>
                    <a:pt x="93" y="94"/>
                  </a:lnTo>
                  <a:lnTo>
                    <a:pt x="76" y="63"/>
                  </a:lnTo>
                  <a:lnTo>
                    <a:pt x="62" y="49"/>
                  </a:lnTo>
                  <a:lnTo>
                    <a:pt x="49" y="36"/>
                  </a:lnTo>
                  <a:lnTo>
                    <a:pt x="40" y="27"/>
                  </a:lnTo>
                  <a:lnTo>
                    <a:pt x="26" y="22"/>
                  </a:lnTo>
                  <a:lnTo>
                    <a:pt x="13" y="36"/>
                  </a:lnTo>
                  <a:lnTo>
                    <a:pt x="9" y="27"/>
                  </a:lnTo>
                  <a:lnTo>
                    <a:pt x="13" y="18"/>
                  </a:lnTo>
                  <a:lnTo>
                    <a:pt x="13" y="13"/>
                  </a:lnTo>
                  <a:lnTo>
                    <a:pt x="13" y="18"/>
                  </a:lnTo>
                  <a:lnTo>
                    <a:pt x="9" y="13"/>
                  </a:lnTo>
                  <a:lnTo>
                    <a:pt x="9" y="0"/>
                  </a:lnTo>
                  <a:lnTo>
                    <a:pt x="4" y="9"/>
                  </a:lnTo>
                  <a:lnTo>
                    <a:pt x="0" y="13"/>
                  </a:lnTo>
                  <a:lnTo>
                    <a:pt x="4" y="9"/>
                  </a:lnTo>
                  <a:lnTo>
                    <a:pt x="4" y="4"/>
                  </a:lnTo>
                  <a:lnTo>
                    <a:pt x="4" y="9"/>
                  </a:lnTo>
                  <a:lnTo>
                    <a:pt x="0" y="13"/>
                  </a:lnTo>
                  <a:lnTo>
                    <a:pt x="0" y="18"/>
                  </a:lnTo>
                  <a:lnTo>
                    <a:pt x="4" y="22"/>
                  </a:lnTo>
                  <a:lnTo>
                    <a:pt x="9" y="27"/>
                  </a:lnTo>
                  <a:lnTo>
                    <a:pt x="4" y="18"/>
                  </a:lnTo>
                  <a:lnTo>
                    <a:pt x="0" y="18"/>
                  </a:lnTo>
                  <a:lnTo>
                    <a:pt x="4" y="13"/>
                  </a:lnTo>
                  <a:lnTo>
                    <a:pt x="9" y="18"/>
                  </a:lnTo>
                  <a:lnTo>
                    <a:pt x="4" y="22"/>
                  </a:lnTo>
                  <a:lnTo>
                    <a:pt x="4" y="27"/>
                  </a:lnTo>
                  <a:lnTo>
                    <a:pt x="4" y="18"/>
                  </a:lnTo>
                </a:path>
              </a:pathLst>
            </a:custGeom>
            <a:noFill/>
            <a:ln w="0">
              <a:solidFill>
                <a:srgbClr val="000000"/>
              </a:solidFill>
              <a:prstDash val="solid"/>
              <a:round/>
              <a:headEnd/>
              <a:tailEnd/>
            </a:ln>
          </p:spPr>
          <p:txBody>
            <a:bodyPr/>
            <a:lstStyle/>
            <a:p>
              <a:endParaRPr lang="en-US"/>
            </a:p>
          </p:txBody>
        </p:sp>
      </p:grpSp>
      <p:cxnSp>
        <p:nvCxnSpPr>
          <p:cNvPr id="128423" name="AutoShape 187"/>
          <p:cNvCxnSpPr>
            <a:cxnSpLocks noChangeShapeType="1"/>
            <a:stCxn id="128034" idx="0"/>
            <a:endCxn id="128003" idx="6"/>
          </p:cNvCxnSpPr>
          <p:nvPr/>
        </p:nvCxnSpPr>
        <p:spPr bwMode="auto">
          <a:xfrm rot="5400000" flipH="1">
            <a:off x="6356351" y="2259012"/>
            <a:ext cx="2266950" cy="2778125"/>
          </a:xfrm>
          <a:prstGeom prst="curvedConnector2">
            <a:avLst/>
          </a:prstGeom>
          <a:noFill/>
          <a:ln w="9525" cap="rnd">
            <a:solidFill>
              <a:schemeClr val="tx1"/>
            </a:solidFill>
            <a:prstDash val="sysDot"/>
            <a:round/>
            <a:headEnd/>
            <a:tailEnd type="triangle" w="med" len="med"/>
          </a:ln>
        </p:spPr>
      </p:cxnSp>
      <p:cxnSp>
        <p:nvCxnSpPr>
          <p:cNvPr id="128424" name="AutoShape 188"/>
          <p:cNvCxnSpPr>
            <a:cxnSpLocks noChangeShapeType="1"/>
            <a:stCxn id="128411" idx="0"/>
            <a:endCxn id="128003" idx="6"/>
          </p:cNvCxnSpPr>
          <p:nvPr/>
        </p:nvCxnSpPr>
        <p:spPr bwMode="auto">
          <a:xfrm rot="5400000" flipH="1">
            <a:off x="5597525" y="3017838"/>
            <a:ext cx="3101975" cy="2095500"/>
          </a:xfrm>
          <a:prstGeom prst="curvedConnector2">
            <a:avLst/>
          </a:prstGeom>
          <a:noFill/>
          <a:ln w="9525" cap="rnd">
            <a:solidFill>
              <a:schemeClr val="tx1"/>
            </a:solidFill>
            <a:prstDash val="sysDot"/>
            <a:round/>
            <a:headEnd/>
            <a:tailEnd type="triangle" w="med" len="med"/>
          </a:ln>
        </p:spPr>
      </p:cxnSp>
      <p:cxnSp>
        <p:nvCxnSpPr>
          <p:cNvPr id="128425" name="AutoShape 189"/>
          <p:cNvCxnSpPr>
            <a:cxnSpLocks noChangeShapeType="1"/>
            <a:endCxn id="128004" idx="6"/>
          </p:cNvCxnSpPr>
          <p:nvPr/>
        </p:nvCxnSpPr>
        <p:spPr bwMode="auto">
          <a:xfrm rot="-5400000" flipH="1" flipV="1">
            <a:off x="5467351" y="4584700"/>
            <a:ext cx="354012" cy="865187"/>
          </a:xfrm>
          <a:prstGeom prst="curvedConnector4">
            <a:avLst>
              <a:gd name="adj1" fmla="val -64574"/>
              <a:gd name="adj2" fmla="val 56699"/>
            </a:avLst>
          </a:prstGeom>
          <a:noFill/>
          <a:ln w="9525" cap="rnd">
            <a:solidFill>
              <a:schemeClr val="tx1"/>
            </a:solidFill>
            <a:prstDash val="sysDot"/>
            <a:round/>
            <a:headEnd/>
            <a:tailEnd type="triangle" w="med" len="med"/>
          </a:ln>
        </p:spPr>
      </p:cxnSp>
      <p:grpSp>
        <p:nvGrpSpPr>
          <p:cNvPr id="128426" name="Group 190"/>
          <p:cNvGrpSpPr>
            <a:grpSpLocks/>
          </p:cNvGrpSpPr>
          <p:nvPr/>
        </p:nvGrpSpPr>
        <p:grpSpPr bwMode="auto">
          <a:xfrm>
            <a:off x="3440113" y="476250"/>
            <a:ext cx="730250" cy="503238"/>
            <a:chOff x="1655" y="3022"/>
            <a:chExt cx="424" cy="317"/>
          </a:xfrm>
        </p:grpSpPr>
        <p:sp>
          <p:nvSpPr>
            <p:cNvPr id="128447" name="Oval 191"/>
            <p:cNvSpPr>
              <a:spLocks noChangeArrowheads="1"/>
            </p:cNvSpPr>
            <p:nvPr/>
          </p:nvSpPr>
          <p:spPr bwMode="auto">
            <a:xfrm>
              <a:off x="1655" y="3022"/>
              <a:ext cx="424" cy="317"/>
            </a:xfrm>
            <a:prstGeom prst="ellipse">
              <a:avLst/>
            </a:prstGeom>
            <a:solidFill>
              <a:srgbClr val="FF3300"/>
            </a:solidFill>
            <a:ln w="12700">
              <a:noFill/>
              <a:round/>
              <a:headEnd/>
              <a:tailEnd/>
            </a:ln>
          </p:spPr>
          <p:txBody>
            <a:bodyPr wrap="none" anchor="ctr"/>
            <a:lstStyle/>
            <a:p>
              <a:endParaRPr lang="en-GB"/>
            </a:p>
          </p:txBody>
        </p:sp>
        <p:graphicFrame>
          <p:nvGraphicFramePr>
            <p:cNvPr id="128192" name="Object 192"/>
            <p:cNvGraphicFramePr>
              <a:graphicFrameLocks noChangeAspect="1"/>
            </p:cNvGraphicFramePr>
            <p:nvPr/>
          </p:nvGraphicFramePr>
          <p:xfrm>
            <a:off x="1729" y="3080"/>
            <a:ext cx="269" cy="201"/>
          </p:xfrm>
          <a:graphic>
            <a:graphicData uri="http://schemas.openxmlformats.org/presentationml/2006/ole">
              <p:oleObj spid="_x0000_s128192" name="Equation" r:id="rId19" imgW="330120" imgH="228600" progId="Equation.DSMT4">
                <p:embed/>
              </p:oleObj>
            </a:graphicData>
          </a:graphic>
        </p:graphicFrame>
      </p:grpSp>
      <p:cxnSp>
        <p:nvCxnSpPr>
          <p:cNvPr id="128427" name="AutoShape 193"/>
          <p:cNvCxnSpPr>
            <a:cxnSpLocks noChangeShapeType="1"/>
            <a:stCxn id="128447" idx="2"/>
            <a:endCxn id="128442" idx="2"/>
          </p:cNvCxnSpPr>
          <p:nvPr/>
        </p:nvCxnSpPr>
        <p:spPr bwMode="auto">
          <a:xfrm rot="10800000" flipH="1" flipV="1">
            <a:off x="3440113" y="728663"/>
            <a:ext cx="73025" cy="720725"/>
          </a:xfrm>
          <a:prstGeom prst="curvedConnector3">
            <a:avLst>
              <a:gd name="adj1" fmla="val -313042"/>
            </a:avLst>
          </a:prstGeom>
          <a:noFill/>
          <a:ln w="19050">
            <a:solidFill>
              <a:schemeClr val="tx1"/>
            </a:solidFill>
            <a:round/>
            <a:headEnd type="triangle" w="med" len="med"/>
            <a:tailEnd/>
          </a:ln>
        </p:spPr>
      </p:cxnSp>
      <p:cxnSp>
        <p:nvCxnSpPr>
          <p:cNvPr id="128428" name="AutoShape 194"/>
          <p:cNvCxnSpPr>
            <a:cxnSpLocks noChangeShapeType="1"/>
            <a:stCxn id="128583" idx="4"/>
            <a:endCxn id="128441" idx="4"/>
          </p:cNvCxnSpPr>
          <p:nvPr/>
        </p:nvCxnSpPr>
        <p:spPr bwMode="auto">
          <a:xfrm rot="5400000" flipH="1" flipV="1">
            <a:off x="2595563" y="1501775"/>
            <a:ext cx="25400" cy="1082675"/>
          </a:xfrm>
          <a:prstGeom prst="curvedConnector3">
            <a:avLst>
              <a:gd name="adj1" fmla="val -893750"/>
            </a:avLst>
          </a:prstGeom>
          <a:noFill/>
          <a:ln w="19050">
            <a:solidFill>
              <a:schemeClr val="tx1"/>
            </a:solidFill>
            <a:round/>
            <a:headEnd type="triangle" w="med" len="med"/>
            <a:tailEnd/>
          </a:ln>
        </p:spPr>
      </p:cxnSp>
      <p:cxnSp>
        <p:nvCxnSpPr>
          <p:cNvPr id="128429" name="AutoShape 195"/>
          <p:cNvCxnSpPr>
            <a:cxnSpLocks noChangeShapeType="1"/>
            <a:stCxn id="128446" idx="4"/>
            <a:endCxn id="128442" idx="2"/>
          </p:cNvCxnSpPr>
          <p:nvPr/>
        </p:nvCxnSpPr>
        <p:spPr bwMode="auto">
          <a:xfrm rot="16200000" flipH="1">
            <a:off x="3171032" y="1107281"/>
            <a:ext cx="185738" cy="498475"/>
          </a:xfrm>
          <a:prstGeom prst="curvedConnector2">
            <a:avLst/>
          </a:prstGeom>
          <a:noFill/>
          <a:ln w="19050">
            <a:solidFill>
              <a:schemeClr val="tx1"/>
            </a:solidFill>
            <a:round/>
            <a:headEnd type="triangle" w="med" len="med"/>
            <a:tailEnd/>
          </a:ln>
        </p:spPr>
      </p:cxnSp>
      <p:cxnSp>
        <p:nvCxnSpPr>
          <p:cNvPr id="128430" name="AutoShape 196"/>
          <p:cNvCxnSpPr>
            <a:cxnSpLocks noChangeShapeType="1"/>
            <a:stCxn id="128446" idx="6"/>
            <a:endCxn id="128441" idx="6"/>
          </p:cNvCxnSpPr>
          <p:nvPr/>
        </p:nvCxnSpPr>
        <p:spPr bwMode="auto">
          <a:xfrm>
            <a:off x="3379788" y="1012825"/>
            <a:ext cx="123825" cy="766763"/>
          </a:xfrm>
          <a:prstGeom prst="curvedConnector3">
            <a:avLst>
              <a:gd name="adj1" fmla="val 283333"/>
            </a:avLst>
          </a:prstGeom>
          <a:noFill/>
          <a:ln w="19050">
            <a:solidFill>
              <a:schemeClr val="tx1"/>
            </a:solidFill>
            <a:round/>
            <a:headEnd type="triangle" w="med" len="med"/>
            <a:tailEnd/>
          </a:ln>
        </p:spPr>
      </p:cxnSp>
      <p:cxnSp>
        <p:nvCxnSpPr>
          <p:cNvPr id="128431" name="AutoShape 197"/>
          <p:cNvCxnSpPr>
            <a:cxnSpLocks noChangeShapeType="1"/>
            <a:stCxn id="128582" idx="0"/>
            <a:endCxn id="128441" idx="2"/>
          </p:cNvCxnSpPr>
          <p:nvPr/>
        </p:nvCxnSpPr>
        <p:spPr bwMode="auto">
          <a:xfrm rot="-5400000">
            <a:off x="1143000" y="3290888"/>
            <a:ext cx="3162300" cy="139700"/>
          </a:xfrm>
          <a:prstGeom prst="curvedConnector2">
            <a:avLst/>
          </a:prstGeom>
          <a:noFill/>
          <a:ln w="19050">
            <a:solidFill>
              <a:schemeClr val="tx2"/>
            </a:solidFill>
            <a:round/>
            <a:headEnd type="triangle" w="med" len="med"/>
            <a:tailEnd/>
          </a:ln>
        </p:spPr>
      </p:cxnSp>
      <p:grpSp>
        <p:nvGrpSpPr>
          <p:cNvPr id="128432" name="Group 198"/>
          <p:cNvGrpSpPr>
            <a:grpSpLocks/>
          </p:cNvGrpSpPr>
          <p:nvPr/>
        </p:nvGrpSpPr>
        <p:grpSpPr bwMode="auto">
          <a:xfrm>
            <a:off x="2649538" y="760413"/>
            <a:ext cx="730250" cy="503237"/>
            <a:chOff x="1655" y="3022"/>
            <a:chExt cx="424" cy="317"/>
          </a:xfrm>
        </p:grpSpPr>
        <p:sp>
          <p:nvSpPr>
            <p:cNvPr id="128446" name="Oval 199"/>
            <p:cNvSpPr>
              <a:spLocks noChangeArrowheads="1"/>
            </p:cNvSpPr>
            <p:nvPr/>
          </p:nvSpPr>
          <p:spPr bwMode="auto">
            <a:xfrm>
              <a:off x="1655" y="3022"/>
              <a:ext cx="424" cy="317"/>
            </a:xfrm>
            <a:prstGeom prst="ellipse">
              <a:avLst/>
            </a:prstGeom>
            <a:solidFill>
              <a:srgbClr val="FF3300"/>
            </a:solidFill>
            <a:ln w="12700">
              <a:noFill/>
              <a:round/>
              <a:headEnd/>
              <a:tailEnd/>
            </a:ln>
          </p:spPr>
          <p:txBody>
            <a:bodyPr wrap="none" anchor="ctr"/>
            <a:lstStyle/>
            <a:p>
              <a:endParaRPr lang="en-GB"/>
            </a:p>
          </p:txBody>
        </p:sp>
        <p:graphicFrame>
          <p:nvGraphicFramePr>
            <p:cNvPr id="128200" name="Object 200"/>
            <p:cNvGraphicFramePr>
              <a:graphicFrameLocks noChangeAspect="1"/>
            </p:cNvGraphicFramePr>
            <p:nvPr/>
          </p:nvGraphicFramePr>
          <p:xfrm>
            <a:off x="1732" y="3079"/>
            <a:ext cx="260" cy="202"/>
          </p:xfrm>
          <a:graphic>
            <a:graphicData uri="http://schemas.openxmlformats.org/presentationml/2006/ole">
              <p:oleObj spid="_x0000_s128200" name="Equation" r:id="rId20" imgW="317160" imgH="228600" progId="Equation.DSMT4">
                <p:embed/>
              </p:oleObj>
            </a:graphicData>
          </a:graphic>
        </p:graphicFrame>
      </p:grpSp>
      <p:pic>
        <p:nvPicPr>
          <p:cNvPr id="128433" name="Picture 204" descr="Leonardo-6">
            <a:hlinkClick r:id="rId21"/>
          </p:cNvPr>
          <p:cNvPicPr>
            <a:picLocks noChangeAspect="1" noChangeArrowheads="1"/>
          </p:cNvPicPr>
          <p:nvPr/>
        </p:nvPicPr>
        <p:blipFill>
          <a:blip r:embed="rId22"/>
          <a:srcRect r="3191" b="3809"/>
          <a:stretch>
            <a:fillRect/>
          </a:stretch>
        </p:blipFill>
        <p:spPr bwMode="auto">
          <a:xfrm>
            <a:off x="0" y="0"/>
            <a:ext cx="1208088" cy="1006475"/>
          </a:xfrm>
          <a:prstGeom prst="rect">
            <a:avLst/>
          </a:prstGeom>
          <a:noFill/>
          <a:ln w="9525">
            <a:noFill/>
            <a:miter lim="800000"/>
            <a:headEnd/>
            <a:tailEnd/>
          </a:ln>
        </p:spPr>
      </p:pic>
      <p:sp>
        <p:nvSpPr>
          <p:cNvPr id="128434" name="Rectangle 205"/>
          <p:cNvSpPr>
            <a:spLocks noChangeArrowheads="1"/>
          </p:cNvSpPr>
          <p:nvPr/>
        </p:nvSpPr>
        <p:spPr bwMode="auto">
          <a:xfrm>
            <a:off x="850900" y="3357563"/>
            <a:ext cx="1798638" cy="641350"/>
          </a:xfrm>
          <a:prstGeom prst="rect">
            <a:avLst/>
          </a:prstGeom>
          <a:noFill/>
          <a:ln w="12700">
            <a:noFill/>
            <a:miter lim="800000"/>
            <a:headEnd/>
            <a:tailEnd/>
          </a:ln>
        </p:spPr>
        <p:txBody>
          <a:bodyPr>
            <a:spAutoFit/>
          </a:bodyPr>
          <a:lstStyle/>
          <a:p>
            <a:pPr algn="r" eaLnBrk="0" hangingPunct="0"/>
            <a:r>
              <a:rPr lang="en-GB"/>
              <a:t>Descending predictions</a:t>
            </a:r>
          </a:p>
        </p:txBody>
      </p:sp>
      <p:sp>
        <p:nvSpPr>
          <p:cNvPr id="128435" name="Rectangle 206"/>
          <p:cNvSpPr>
            <a:spLocks noChangeArrowheads="1"/>
          </p:cNvSpPr>
          <p:nvPr/>
        </p:nvSpPr>
        <p:spPr bwMode="auto">
          <a:xfrm>
            <a:off x="4881563" y="1785938"/>
            <a:ext cx="830262" cy="274637"/>
          </a:xfrm>
          <a:prstGeom prst="rect">
            <a:avLst/>
          </a:prstGeom>
          <a:noFill/>
          <a:ln w="12700">
            <a:noFill/>
            <a:miter lim="800000"/>
            <a:headEnd/>
            <a:tailEnd/>
          </a:ln>
        </p:spPr>
        <p:txBody>
          <a:bodyPr>
            <a:spAutoFit/>
          </a:bodyPr>
          <a:lstStyle/>
          <a:p>
            <a:pPr eaLnBrk="0" hangingPunct="0"/>
            <a:r>
              <a:rPr lang="en-GB" sz="1200">
                <a:solidFill>
                  <a:srgbClr val="990033"/>
                </a:solidFill>
              </a:rPr>
              <a:t>visual input</a:t>
            </a:r>
          </a:p>
        </p:txBody>
      </p:sp>
      <p:sp>
        <p:nvSpPr>
          <p:cNvPr id="128436" name="Rectangle 207"/>
          <p:cNvSpPr>
            <a:spLocks noChangeArrowheads="1"/>
          </p:cNvSpPr>
          <p:nvPr/>
        </p:nvSpPr>
        <p:spPr bwMode="auto">
          <a:xfrm>
            <a:off x="3657600" y="4508500"/>
            <a:ext cx="1274763" cy="274638"/>
          </a:xfrm>
          <a:prstGeom prst="rect">
            <a:avLst/>
          </a:prstGeom>
          <a:noFill/>
          <a:ln w="12700">
            <a:noFill/>
            <a:miter lim="800000"/>
            <a:headEnd/>
            <a:tailEnd/>
          </a:ln>
        </p:spPr>
        <p:txBody>
          <a:bodyPr wrap="none">
            <a:spAutoFit/>
          </a:bodyPr>
          <a:lstStyle/>
          <a:p>
            <a:pPr eaLnBrk="0" hangingPunct="0"/>
            <a:r>
              <a:rPr lang="en-GB" sz="1200">
                <a:solidFill>
                  <a:srgbClr val="990033"/>
                </a:solidFill>
              </a:rPr>
              <a:t>proprioceptive input</a:t>
            </a:r>
          </a:p>
        </p:txBody>
      </p:sp>
      <p:sp>
        <p:nvSpPr>
          <p:cNvPr id="128437" name="Text Box 208"/>
          <p:cNvSpPr txBox="1">
            <a:spLocks noChangeArrowheads="1"/>
          </p:cNvSpPr>
          <p:nvPr/>
        </p:nvSpPr>
        <p:spPr bwMode="auto">
          <a:xfrm>
            <a:off x="6248400" y="333375"/>
            <a:ext cx="3417888"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Action, predictions and priors</a:t>
            </a:r>
          </a:p>
        </p:txBody>
      </p:sp>
      <p:grpSp>
        <p:nvGrpSpPr>
          <p:cNvPr id="128438" name="Group 395"/>
          <p:cNvGrpSpPr>
            <a:grpSpLocks/>
          </p:cNvGrpSpPr>
          <p:nvPr/>
        </p:nvGrpSpPr>
        <p:grpSpPr bwMode="auto">
          <a:xfrm>
            <a:off x="4665663" y="547688"/>
            <a:ext cx="792162" cy="720725"/>
            <a:chOff x="2947" y="345"/>
            <a:chExt cx="581" cy="545"/>
          </a:xfrm>
        </p:grpSpPr>
        <p:pic>
          <p:nvPicPr>
            <p:cNvPr id="128443" name="Picture 214" descr="Coil%20Spring%20Steel"/>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2984" y="391"/>
              <a:ext cx="499" cy="499"/>
            </a:xfrm>
            <a:prstGeom prst="rect">
              <a:avLst/>
            </a:prstGeom>
            <a:noFill/>
            <a:ln w="9525">
              <a:noFill/>
              <a:miter lim="800000"/>
              <a:headEnd/>
              <a:tailEnd/>
            </a:ln>
          </p:spPr>
        </p:pic>
        <p:sp>
          <p:nvSpPr>
            <p:cNvPr id="128444" name="Oval 209"/>
            <p:cNvSpPr>
              <a:spLocks noChangeAspect="1" noChangeArrowheads="1"/>
            </p:cNvSpPr>
            <p:nvPr/>
          </p:nvSpPr>
          <p:spPr bwMode="auto">
            <a:xfrm>
              <a:off x="2947" y="754"/>
              <a:ext cx="128" cy="136"/>
            </a:xfrm>
            <a:prstGeom prst="ellipse">
              <a:avLst/>
            </a:prstGeom>
            <a:gradFill rotWithShape="1">
              <a:gsLst>
                <a:gs pos="0">
                  <a:srgbClr val="A50021"/>
                </a:gs>
                <a:gs pos="100000">
                  <a:srgbClr val="4C000F"/>
                </a:gs>
              </a:gsLst>
              <a:path path="shape">
                <a:fillToRect l="50000" t="50000" r="50000" b="50000"/>
              </a:path>
            </a:gradFill>
            <a:ln w="9525">
              <a:solidFill>
                <a:schemeClr val="tx1"/>
              </a:solidFill>
              <a:round/>
              <a:headEnd/>
              <a:tailEnd/>
            </a:ln>
          </p:spPr>
          <p:txBody>
            <a:bodyPr wrap="none" anchor="ctr"/>
            <a:lstStyle/>
            <a:p>
              <a:endParaRPr lang="en-GB"/>
            </a:p>
          </p:txBody>
        </p:sp>
        <p:sp>
          <p:nvSpPr>
            <p:cNvPr id="3" name="Oval 210"/>
            <p:cNvSpPr>
              <a:spLocks noChangeAspect="1" noChangeArrowheads="1"/>
            </p:cNvSpPr>
            <p:nvPr/>
          </p:nvSpPr>
          <p:spPr bwMode="auto">
            <a:xfrm>
              <a:off x="3356" y="345"/>
              <a:ext cx="172" cy="182"/>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grpSp>
      <p:graphicFrame>
        <p:nvGraphicFramePr>
          <p:cNvPr id="128393" name="Object 393"/>
          <p:cNvGraphicFramePr>
            <a:graphicFrameLocks noChangeAspect="1"/>
          </p:cNvGraphicFramePr>
          <p:nvPr/>
        </p:nvGraphicFramePr>
        <p:xfrm>
          <a:off x="3584575" y="5876925"/>
          <a:ext cx="893763" cy="363538"/>
        </p:xfrm>
        <a:graphic>
          <a:graphicData uri="http://schemas.openxmlformats.org/presentationml/2006/ole">
            <p:oleObj spid="_x0000_s128393" name="Equation" r:id="rId24" imgW="596880" imgH="241200" progId="Equation.DSMT4">
              <p:embed/>
            </p:oleObj>
          </a:graphicData>
        </a:graphic>
      </p:graphicFrame>
      <p:graphicFrame>
        <p:nvGraphicFramePr>
          <p:cNvPr id="128394" name="Object 394"/>
          <p:cNvGraphicFramePr>
            <a:graphicFrameLocks noChangeAspect="1"/>
          </p:cNvGraphicFramePr>
          <p:nvPr/>
        </p:nvGraphicFramePr>
        <p:xfrm>
          <a:off x="446088" y="4437063"/>
          <a:ext cx="2058987" cy="296862"/>
        </p:xfrm>
        <a:graphic>
          <a:graphicData uri="http://schemas.openxmlformats.org/presentationml/2006/ole">
            <p:oleObj spid="_x0000_s128394" name="Equation" r:id="rId25" imgW="1587240" imgH="228600" progId="Equation.DSMT4">
              <p:embed/>
            </p:oleObj>
          </a:graphicData>
        </a:graphic>
      </p:graphicFrame>
      <p:grpSp>
        <p:nvGrpSpPr>
          <p:cNvPr id="128439" name="Group 22"/>
          <p:cNvGrpSpPr>
            <a:grpSpLocks/>
          </p:cNvGrpSpPr>
          <p:nvPr/>
        </p:nvGrpSpPr>
        <p:grpSpPr bwMode="auto">
          <a:xfrm>
            <a:off x="3513138" y="1196975"/>
            <a:ext cx="701675" cy="503238"/>
            <a:chOff x="2472" y="709"/>
            <a:chExt cx="408" cy="317"/>
          </a:xfrm>
        </p:grpSpPr>
        <p:sp>
          <p:nvSpPr>
            <p:cNvPr id="128442" name="Oval 23"/>
            <p:cNvSpPr>
              <a:spLocks noChangeArrowheads="1"/>
            </p:cNvSpPr>
            <p:nvPr/>
          </p:nvSpPr>
          <p:spPr bwMode="auto">
            <a:xfrm>
              <a:off x="2472" y="709"/>
              <a:ext cx="408" cy="317"/>
            </a:xfrm>
            <a:prstGeom prst="ellipse">
              <a:avLst/>
            </a:prstGeom>
            <a:solidFill>
              <a:schemeClr val="tx1"/>
            </a:solidFill>
            <a:ln w="12700">
              <a:noFill/>
              <a:round/>
              <a:headEnd/>
              <a:tailEnd/>
            </a:ln>
          </p:spPr>
          <p:txBody>
            <a:bodyPr wrap="none" anchor="ctr"/>
            <a:lstStyle/>
            <a:p>
              <a:endParaRPr lang="en-GB"/>
            </a:p>
          </p:txBody>
        </p:sp>
        <p:graphicFrame>
          <p:nvGraphicFramePr>
            <p:cNvPr id="128024" name="Object 24"/>
            <p:cNvGraphicFramePr>
              <a:graphicFrameLocks noChangeAspect="1"/>
            </p:cNvGraphicFramePr>
            <p:nvPr/>
          </p:nvGraphicFramePr>
          <p:xfrm>
            <a:off x="2550" y="759"/>
            <a:ext cx="271" cy="201"/>
          </p:xfrm>
          <a:graphic>
            <a:graphicData uri="http://schemas.openxmlformats.org/presentationml/2006/ole">
              <p:oleObj spid="_x0000_s128024" name="Equation" r:id="rId26" imgW="330120" imgH="228600" progId="Equation.DSMT4">
                <p:embed/>
              </p:oleObj>
            </a:graphicData>
          </a:graphic>
        </p:graphicFrame>
      </p:grpSp>
      <p:grpSp>
        <p:nvGrpSpPr>
          <p:cNvPr id="128440" name="Group 19"/>
          <p:cNvGrpSpPr>
            <a:grpSpLocks/>
          </p:cNvGrpSpPr>
          <p:nvPr/>
        </p:nvGrpSpPr>
        <p:grpSpPr bwMode="auto">
          <a:xfrm>
            <a:off x="2794000" y="1527175"/>
            <a:ext cx="709613" cy="503238"/>
            <a:chOff x="1968" y="890"/>
            <a:chExt cx="413" cy="317"/>
          </a:xfrm>
        </p:grpSpPr>
        <p:sp>
          <p:nvSpPr>
            <p:cNvPr id="128441" name="Oval 20"/>
            <p:cNvSpPr>
              <a:spLocks noChangeArrowheads="1"/>
            </p:cNvSpPr>
            <p:nvPr/>
          </p:nvSpPr>
          <p:spPr bwMode="auto">
            <a:xfrm>
              <a:off x="1968" y="890"/>
              <a:ext cx="413" cy="317"/>
            </a:xfrm>
            <a:prstGeom prst="ellipse">
              <a:avLst/>
            </a:prstGeom>
            <a:solidFill>
              <a:schemeClr val="tx1"/>
            </a:solidFill>
            <a:ln w="12700">
              <a:noFill/>
              <a:round/>
              <a:headEnd/>
              <a:tailEnd/>
            </a:ln>
          </p:spPr>
          <p:txBody>
            <a:bodyPr wrap="none" anchor="ctr"/>
            <a:lstStyle/>
            <a:p>
              <a:endParaRPr lang="en-GB"/>
            </a:p>
          </p:txBody>
        </p:sp>
        <p:graphicFrame>
          <p:nvGraphicFramePr>
            <p:cNvPr id="128021" name="Object 21"/>
            <p:cNvGraphicFramePr>
              <a:graphicFrameLocks noChangeAspect="1"/>
            </p:cNvGraphicFramePr>
            <p:nvPr/>
          </p:nvGraphicFramePr>
          <p:xfrm>
            <a:off x="2046" y="940"/>
            <a:ext cx="269" cy="201"/>
          </p:xfrm>
          <a:graphic>
            <a:graphicData uri="http://schemas.openxmlformats.org/presentationml/2006/ole">
              <p:oleObj spid="_x0000_s128021" name="Equation" r:id="rId27" imgW="330120" imgH="228600" progId="Equation.DSMT4">
                <p:embed/>
              </p:oleObj>
            </a:graphicData>
          </a:graphic>
        </p:graphicFrame>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mute="1">
                <p:cTn id="7" repeatCount="indefinite" fill="remove"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7875" name="Object 3"/>
          <p:cNvGraphicFramePr>
            <a:graphicFrameLocks noChangeAspect="1"/>
          </p:cNvGraphicFramePr>
          <p:nvPr/>
        </p:nvGraphicFramePr>
        <p:xfrm>
          <a:off x="1423988" y="476250"/>
          <a:ext cx="3527425" cy="3355975"/>
        </p:xfrm>
        <a:graphic>
          <a:graphicData uri="http://schemas.openxmlformats.org/presentationml/2006/ole">
            <p:oleObj spid="_x0000_s207875" name="CorelPhotoPaint.Image.11" r:id="rId4" imgW="4457143" imgH="4241270" progId="">
              <p:embed/>
            </p:oleObj>
          </a:graphicData>
        </a:graphic>
      </p:graphicFrame>
      <p:cxnSp>
        <p:nvCxnSpPr>
          <p:cNvPr id="208256" name="AutoShape 197"/>
          <p:cNvCxnSpPr>
            <a:cxnSpLocks noChangeShapeType="1"/>
            <a:endCxn id="208260" idx="4"/>
          </p:cNvCxnSpPr>
          <p:nvPr/>
        </p:nvCxnSpPr>
        <p:spPr bwMode="auto">
          <a:xfrm rot="-5400000">
            <a:off x="2180431" y="3177382"/>
            <a:ext cx="1512887" cy="0"/>
          </a:xfrm>
          <a:prstGeom prst="straightConnector1">
            <a:avLst/>
          </a:prstGeom>
          <a:noFill/>
          <a:ln w="19050">
            <a:solidFill>
              <a:schemeClr val="tx2"/>
            </a:solidFill>
            <a:round/>
            <a:headEnd type="triangle" w="med" len="med"/>
            <a:tailEnd/>
          </a:ln>
        </p:spPr>
      </p:cxnSp>
      <p:pic>
        <p:nvPicPr>
          <p:cNvPr id="208257" name="Picture 204" descr="Leonardo-6">
            <a:hlinkClick r:id="rId5"/>
          </p:cNvPr>
          <p:cNvPicPr>
            <a:picLocks noChangeAspect="1" noChangeArrowheads="1"/>
          </p:cNvPicPr>
          <p:nvPr/>
        </p:nvPicPr>
        <p:blipFill>
          <a:blip r:embed="rId6"/>
          <a:srcRect r="3191" b="3809"/>
          <a:stretch>
            <a:fillRect/>
          </a:stretch>
        </p:blipFill>
        <p:spPr bwMode="auto">
          <a:xfrm>
            <a:off x="0" y="0"/>
            <a:ext cx="1208088" cy="1006475"/>
          </a:xfrm>
          <a:prstGeom prst="rect">
            <a:avLst/>
          </a:prstGeom>
          <a:noFill/>
          <a:ln w="9525">
            <a:noFill/>
            <a:miter lim="800000"/>
            <a:headEnd/>
            <a:tailEnd/>
          </a:ln>
        </p:spPr>
      </p:pic>
      <p:sp>
        <p:nvSpPr>
          <p:cNvPr id="208258" name="Text Box 208"/>
          <p:cNvSpPr txBox="1">
            <a:spLocks noChangeArrowheads="1"/>
          </p:cNvSpPr>
          <p:nvPr/>
        </p:nvSpPr>
        <p:spPr bwMode="auto">
          <a:xfrm>
            <a:off x="5529263" y="620713"/>
            <a:ext cx="3887787" cy="822325"/>
          </a:xfrm>
          <a:prstGeom prst="rect">
            <a:avLst/>
          </a:prstGeom>
          <a:noFill/>
          <a:ln w="12700">
            <a:noFill/>
            <a:miter lim="800000"/>
            <a:headEnd/>
            <a:tailEnd/>
          </a:ln>
        </p:spPr>
        <p:txBody>
          <a:bodyPr>
            <a:spAutoFit/>
          </a:bodyPr>
          <a:lstStyle/>
          <a:p>
            <a:pPr algn="r" eaLnBrk="0" hangingPunct="0"/>
            <a:r>
              <a:rPr lang="en-US" sz="2400">
                <a:solidFill>
                  <a:srgbClr val="990033"/>
                </a:solidFill>
              </a:rPr>
              <a:t>Itinerant behavior and </a:t>
            </a:r>
          </a:p>
          <a:p>
            <a:pPr algn="r" eaLnBrk="0" hangingPunct="0"/>
            <a:r>
              <a:rPr lang="en-US" sz="2400">
                <a:solidFill>
                  <a:srgbClr val="990033"/>
                </a:solidFill>
              </a:rPr>
              <a:t>action-observation</a:t>
            </a:r>
          </a:p>
        </p:txBody>
      </p:sp>
      <p:pic>
        <p:nvPicPr>
          <p:cNvPr id="208081" name="writing.avi">
            <a:hlinkClick r:id="" action="ppaction://media"/>
          </p:cNvPr>
          <p:cNvPicPr>
            <a:picLocks noRot="1" noChangeAspect="1" noChangeArrowheads="1"/>
          </p:cNvPicPr>
          <p:nvPr>
            <a:videoFile r:link="rId2"/>
          </p:nvPr>
        </p:nvPicPr>
        <p:blipFill>
          <a:blip r:embed="rId7"/>
          <a:srcRect/>
          <a:stretch>
            <a:fillRect/>
          </a:stretch>
        </p:blipFill>
        <p:spPr bwMode="auto">
          <a:xfrm>
            <a:off x="1712913" y="3933825"/>
            <a:ext cx="2447925" cy="2447925"/>
          </a:xfrm>
          <a:prstGeom prst="rect">
            <a:avLst/>
          </a:prstGeom>
          <a:noFill/>
          <a:ln w="9525">
            <a:noFill/>
            <a:miter lim="800000"/>
            <a:headEnd/>
            <a:tailEnd/>
          </a:ln>
        </p:spPr>
      </p:pic>
      <p:sp>
        <p:nvSpPr>
          <p:cNvPr id="208260" name="Oval 212"/>
          <p:cNvSpPr>
            <a:spLocks noChangeArrowheads="1"/>
          </p:cNvSpPr>
          <p:nvPr/>
        </p:nvSpPr>
        <p:spPr bwMode="auto">
          <a:xfrm>
            <a:off x="1928813" y="1052513"/>
            <a:ext cx="2016125" cy="1368425"/>
          </a:xfrm>
          <a:prstGeom prst="ellipse">
            <a:avLst/>
          </a:prstGeom>
          <a:noFill/>
          <a:ln w="9525">
            <a:solidFill>
              <a:srgbClr val="990033"/>
            </a:solidFill>
            <a:round/>
            <a:headEnd/>
            <a:tailEnd/>
          </a:ln>
        </p:spPr>
        <p:txBody>
          <a:bodyPr wrap="none" anchor="ctr"/>
          <a:lstStyle/>
          <a:p>
            <a:endParaRPr lang="en-GB"/>
          </a:p>
        </p:txBody>
      </p:sp>
      <p:sp>
        <p:nvSpPr>
          <p:cNvPr id="208261" name="Rectangle 222"/>
          <p:cNvSpPr>
            <a:spLocks noChangeArrowheads="1"/>
          </p:cNvSpPr>
          <p:nvPr/>
        </p:nvSpPr>
        <p:spPr bwMode="auto">
          <a:xfrm>
            <a:off x="5360988" y="3416300"/>
            <a:ext cx="1633537" cy="1625600"/>
          </a:xfrm>
          <a:prstGeom prst="rect">
            <a:avLst/>
          </a:prstGeom>
          <a:solidFill>
            <a:srgbClr val="FFFFFF"/>
          </a:solidFill>
          <a:ln w="9525">
            <a:noFill/>
            <a:miter lim="800000"/>
            <a:headEnd/>
            <a:tailEnd/>
          </a:ln>
        </p:spPr>
        <p:txBody>
          <a:bodyPr/>
          <a:lstStyle/>
          <a:p>
            <a:endParaRPr lang="en-GB"/>
          </a:p>
        </p:txBody>
      </p:sp>
      <p:sp>
        <p:nvSpPr>
          <p:cNvPr id="208262" name="Rectangle 223"/>
          <p:cNvSpPr>
            <a:spLocks noChangeArrowheads="1"/>
          </p:cNvSpPr>
          <p:nvPr/>
        </p:nvSpPr>
        <p:spPr bwMode="auto">
          <a:xfrm>
            <a:off x="5360988" y="3416300"/>
            <a:ext cx="1633537" cy="1625600"/>
          </a:xfrm>
          <a:prstGeom prst="rect">
            <a:avLst/>
          </a:prstGeom>
          <a:noFill/>
          <a:ln w="0">
            <a:solidFill>
              <a:srgbClr val="FFFFFF"/>
            </a:solidFill>
            <a:miter lim="800000"/>
            <a:headEnd/>
            <a:tailEnd/>
          </a:ln>
        </p:spPr>
        <p:txBody>
          <a:bodyPr/>
          <a:lstStyle/>
          <a:p>
            <a:endParaRPr lang="en-GB"/>
          </a:p>
        </p:txBody>
      </p:sp>
      <p:sp>
        <p:nvSpPr>
          <p:cNvPr id="208263" name="Line 224"/>
          <p:cNvSpPr>
            <a:spLocks noChangeShapeType="1"/>
          </p:cNvSpPr>
          <p:nvPr/>
        </p:nvSpPr>
        <p:spPr bwMode="auto">
          <a:xfrm>
            <a:off x="5360988" y="5041900"/>
            <a:ext cx="1633537" cy="0"/>
          </a:xfrm>
          <a:prstGeom prst="line">
            <a:avLst/>
          </a:prstGeom>
          <a:noFill/>
          <a:ln w="0">
            <a:solidFill>
              <a:srgbClr val="000000"/>
            </a:solidFill>
            <a:round/>
            <a:headEnd/>
            <a:tailEnd/>
          </a:ln>
        </p:spPr>
        <p:txBody>
          <a:bodyPr/>
          <a:lstStyle/>
          <a:p>
            <a:endParaRPr lang="en-US"/>
          </a:p>
        </p:txBody>
      </p:sp>
      <p:sp>
        <p:nvSpPr>
          <p:cNvPr id="208264" name="Line 225"/>
          <p:cNvSpPr>
            <a:spLocks noChangeShapeType="1"/>
          </p:cNvSpPr>
          <p:nvPr/>
        </p:nvSpPr>
        <p:spPr bwMode="auto">
          <a:xfrm>
            <a:off x="5360988" y="3416300"/>
            <a:ext cx="1633537" cy="0"/>
          </a:xfrm>
          <a:prstGeom prst="line">
            <a:avLst/>
          </a:prstGeom>
          <a:noFill/>
          <a:ln w="0">
            <a:solidFill>
              <a:srgbClr val="000000"/>
            </a:solidFill>
            <a:round/>
            <a:headEnd/>
            <a:tailEnd/>
          </a:ln>
        </p:spPr>
        <p:txBody>
          <a:bodyPr/>
          <a:lstStyle/>
          <a:p>
            <a:endParaRPr lang="en-US"/>
          </a:p>
        </p:txBody>
      </p:sp>
      <p:sp>
        <p:nvSpPr>
          <p:cNvPr id="208265" name="Line 226"/>
          <p:cNvSpPr>
            <a:spLocks noChangeShapeType="1"/>
          </p:cNvSpPr>
          <p:nvPr/>
        </p:nvSpPr>
        <p:spPr bwMode="auto">
          <a:xfrm>
            <a:off x="6994525" y="3416300"/>
            <a:ext cx="0" cy="1625600"/>
          </a:xfrm>
          <a:prstGeom prst="line">
            <a:avLst/>
          </a:prstGeom>
          <a:noFill/>
          <a:ln w="0">
            <a:solidFill>
              <a:srgbClr val="000000"/>
            </a:solidFill>
            <a:round/>
            <a:headEnd/>
            <a:tailEnd/>
          </a:ln>
        </p:spPr>
        <p:txBody>
          <a:bodyPr/>
          <a:lstStyle/>
          <a:p>
            <a:endParaRPr lang="en-US"/>
          </a:p>
        </p:txBody>
      </p:sp>
      <p:sp>
        <p:nvSpPr>
          <p:cNvPr id="208266" name="Line 227"/>
          <p:cNvSpPr>
            <a:spLocks noChangeShapeType="1"/>
          </p:cNvSpPr>
          <p:nvPr/>
        </p:nvSpPr>
        <p:spPr bwMode="auto">
          <a:xfrm>
            <a:off x="5360988" y="3416300"/>
            <a:ext cx="0" cy="1625600"/>
          </a:xfrm>
          <a:prstGeom prst="line">
            <a:avLst/>
          </a:prstGeom>
          <a:noFill/>
          <a:ln w="0">
            <a:solidFill>
              <a:srgbClr val="000000"/>
            </a:solidFill>
            <a:round/>
            <a:headEnd/>
            <a:tailEnd/>
          </a:ln>
        </p:spPr>
        <p:txBody>
          <a:bodyPr/>
          <a:lstStyle/>
          <a:p>
            <a:endParaRPr lang="en-US"/>
          </a:p>
        </p:txBody>
      </p:sp>
      <p:sp>
        <p:nvSpPr>
          <p:cNvPr id="208267" name="Line 228"/>
          <p:cNvSpPr>
            <a:spLocks noChangeShapeType="1"/>
          </p:cNvSpPr>
          <p:nvPr/>
        </p:nvSpPr>
        <p:spPr bwMode="auto">
          <a:xfrm>
            <a:off x="5360988" y="5041900"/>
            <a:ext cx="1633537" cy="0"/>
          </a:xfrm>
          <a:prstGeom prst="line">
            <a:avLst/>
          </a:prstGeom>
          <a:noFill/>
          <a:ln w="0">
            <a:solidFill>
              <a:srgbClr val="000000"/>
            </a:solidFill>
            <a:round/>
            <a:headEnd/>
            <a:tailEnd/>
          </a:ln>
        </p:spPr>
        <p:txBody>
          <a:bodyPr/>
          <a:lstStyle/>
          <a:p>
            <a:endParaRPr lang="en-US"/>
          </a:p>
        </p:txBody>
      </p:sp>
      <p:sp>
        <p:nvSpPr>
          <p:cNvPr id="208268" name="Line 229"/>
          <p:cNvSpPr>
            <a:spLocks noChangeShapeType="1"/>
          </p:cNvSpPr>
          <p:nvPr/>
        </p:nvSpPr>
        <p:spPr bwMode="auto">
          <a:xfrm>
            <a:off x="5360988" y="3416300"/>
            <a:ext cx="0" cy="1625600"/>
          </a:xfrm>
          <a:prstGeom prst="line">
            <a:avLst/>
          </a:prstGeom>
          <a:noFill/>
          <a:ln w="0">
            <a:solidFill>
              <a:srgbClr val="000000"/>
            </a:solidFill>
            <a:round/>
            <a:headEnd/>
            <a:tailEnd/>
          </a:ln>
        </p:spPr>
        <p:txBody>
          <a:bodyPr/>
          <a:lstStyle/>
          <a:p>
            <a:endParaRPr lang="en-US"/>
          </a:p>
        </p:txBody>
      </p:sp>
      <p:sp>
        <p:nvSpPr>
          <p:cNvPr id="208269" name="Line 230"/>
          <p:cNvSpPr>
            <a:spLocks noChangeShapeType="1"/>
          </p:cNvSpPr>
          <p:nvPr/>
        </p:nvSpPr>
        <p:spPr bwMode="auto">
          <a:xfrm flipV="1">
            <a:off x="5360988" y="5022850"/>
            <a:ext cx="0" cy="19050"/>
          </a:xfrm>
          <a:prstGeom prst="line">
            <a:avLst/>
          </a:prstGeom>
          <a:noFill/>
          <a:ln w="0">
            <a:solidFill>
              <a:srgbClr val="000000"/>
            </a:solidFill>
            <a:round/>
            <a:headEnd/>
            <a:tailEnd/>
          </a:ln>
        </p:spPr>
        <p:txBody>
          <a:bodyPr/>
          <a:lstStyle/>
          <a:p>
            <a:endParaRPr lang="en-US"/>
          </a:p>
        </p:txBody>
      </p:sp>
      <p:sp>
        <p:nvSpPr>
          <p:cNvPr id="208270" name="Line 231"/>
          <p:cNvSpPr>
            <a:spLocks noChangeShapeType="1"/>
          </p:cNvSpPr>
          <p:nvPr/>
        </p:nvSpPr>
        <p:spPr bwMode="auto">
          <a:xfrm>
            <a:off x="5360988" y="3416300"/>
            <a:ext cx="0" cy="19050"/>
          </a:xfrm>
          <a:prstGeom prst="line">
            <a:avLst/>
          </a:prstGeom>
          <a:noFill/>
          <a:ln w="0">
            <a:solidFill>
              <a:srgbClr val="000000"/>
            </a:solidFill>
            <a:round/>
            <a:headEnd/>
            <a:tailEnd/>
          </a:ln>
        </p:spPr>
        <p:txBody>
          <a:bodyPr/>
          <a:lstStyle/>
          <a:p>
            <a:endParaRPr lang="en-US"/>
          </a:p>
        </p:txBody>
      </p:sp>
      <p:sp>
        <p:nvSpPr>
          <p:cNvPr id="208271" name="Rectangle 232"/>
          <p:cNvSpPr>
            <a:spLocks noChangeArrowheads="1"/>
          </p:cNvSpPr>
          <p:nvPr/>
        </p:nvSpPr>
        <p:spPr bwMode="auto">
          <a:xfrm>
            <a:off x="5341938" y="506730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208272" name="Line 233"/>
          <p:cNvSpPr>
            <a:spLocks noChangeShapeType="1"/>
          </p:cNvSpPr>
          <p:nvPr/>
        </p:nvSpPr>
        <p:spPr bwMode="auto">
          <a:xfrm flipV="1">
            <a:off x="5595938" y="5022850"/>
            <a:ext cx="0" cy="19050"/>
          </a:xfrm>
          <a:prstGeom prst="line">
            <a:avLst/>
          </a:prstGeom>
          <a:noFill/>
          <a:ln w="0">
            <a:solidFill>
              <a:srgbClr val="000000"/>
            </a:solidFill>
            <a:round/>
            <a:headEnd/>
            <a:tailEnd/>
          </a:ln>
        </p:spPr>
        <p:txBody>
          <a:bodyPr/>
          <a:lstStyle/>
          <a:p>
            <a:endParaRPr lang="en-US"/>
          </a:p>
        </p:txBody>
      </p:sp>
      <p:sp>
        <p:nvSpPr>
          <p:cNvPr id="208273" name="Line 234"/>
          <p:cNvSpPr>
            <a:spLocks noChangeShapeType="1"/>
          </p:cNvSpPr>
          <p:nvPr/>
        </p:nvSpPr>
        <p:spPr bwMode="auto">
          <a:xfrm>
            <a:off x="5595938" y="3416300"/>
            <a:ext cx="0" cy="19050"/>
          </a:xfrm>
          <a:prstGeom prst="line">
            <a:avLst/>
          </a:prstGeom>
          <a:noFill/>
          <a:ln w="0">
            <a:solidFill>
              <a:srgbClr val="000000"/>
            </a:solidFill>
            <a:round/>
            <a:headEnd/>
            <a:tailEnd/>
          </a:ln>
        </p:spPr>
        <p:txBody>
          <a:bodyPr/>
          <a:lstStyle/>
          <a:p>
            <a:endParaRPr lang="en-US"/>
          </a:p>
        </p:txBody>
      </p:sp>
      <p:sp>
        <p:nvSpPr>
          <p:cNvPr id="208274" name="Rectangle 235"/>
          <p:cNvSpPr>
            <a:spLocks noChangeArrowheads="1"/>
          </p:cNvSpPr>
          <p:nvPr/>
        </p:nvSpPr>
        <p:spPr bwMode="auto">
          <a:xfrm>
            <a:off x="5551488" y="506730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p>
        </p:txBody>
      </p:sp>
      <p:sp>
        <p:nvSpPr>
          <p:cNvPr id="208275" name="Line 236"/>
          <p:cNvSpPr>
            <a:spLocks noChangeShapeType="1"/>
          </p:cNvSpPr>
          <p:nvPr/>
        </p:nvSpPr>
        <p:spPr bwMode="auto">
          <a:xfrm flipV="1">
            <a:off x="5830888" y="5022850"/>
            <a:ext cx="0" cy="19050"/>
          </a:xfrm>
          <a:prstGeom prst="line">
            <a:avLst/>
          </a:prstGeom>
          <a:noFill/>
          <a:ln w="0">
            <a:solidFill>
              <a:srgbClr val="000000"/>
            </a:solidFill>
            <a:round/>
            <a:headEnd/>
            <a:tailEnd/>
          </a:ln>
        </p:spPr>
        <p:txBody>
          <a:bodyPr/>
          <a:lstStyle/>
          <a:p>
            <a:endParaRPr lang="en-US"/>
          </a:p>
        </p:txBody>
      </p:sp>
      <p:sp>
        <p:nvSpPr>
          <p:cNvPr id="208276" name="Line 237"/>
          <p:cNvSpPr>
            <a:spLocks noChangeShapeType="1"/>
          </p:cNvSpPr>
          <p:nvPr/>
        </p:nvSpPr>
        <p:spPr bwMode="auto">
          <a:xfrm>
            <a:off x="5830888" y="3416300"/>
            <a:ext cx="0" cy="19050"/>
          </a:xfrm>
          <a:prstGeom prst="line">
            <a:avLst/>
          </a:prstGeom>
          <a:noFill/>
          <a:ln w="0">
            <a:solidFill>
              <a:srgbClr val="000000"/>
            </a:solidFill>
            <a:round/>
            <a:headEnd/>
            <a:tailEnd/>
          </a:ln>
        </p:spPr>
        <p:txBody>
          <a:bodyPr/>
          <a:lstStyle/>
          <a:p>
            <a:endParaRPr lang="en-US"/>
          </a:p>
        </p:txBody>
      </p:sp>
      <p:sp>
        <p:nvSpPr>
          <p:cNvPr id="208277" name="Rectangle 238"/>
          <p:cNvSpPr>
            <a:spLocks noChangeArrowheads="1"/>
          </p:cNvSpPr>
          <p:nvPr/>
        </p:nvSpPr>
        <p:spPr bwMode="auto">
          <a:xfrm>
            <a:off x="5786438" y="506730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208278" name="Line 239"/>
          <p:cNvSpPr>
            <a:spLocks noChangeShapeType="1"/>
          </p:cNvSpPr>
          <p:nvPr/>
        </p:nvSpPr>
        <p:spPr bwMode="auto">
          <a:xfrm flipV="1">
            <a:off x="6061075" y="5022850"/>
            <a:ext cx="0" cy="19050"/>
          </a:xfrm>
          <a:prstGeom prst="line">
            <a:avLst/>
          </a:prstGeom>
          <a:noFill/>
          <a:ln w="0">
            <a:solidFill>
              <a:srgbClr val="000000"/>
            </a:solidFill>
            <a:round/>
            <a:headEnd/>
            <a:tailEnd/>
          </a:ln>
        </p:spPr>
        <p:txBody>
          <a:bodyPr/>
          <a:lstStyle/>
          <a:p>
            <a:endParaRPr lang="en-US"/>
          </a:p>
        </p:txBody>
      </p:sp>
      <p:sp>
        <p:nvSpPr>
          <p:cNvPr id="208279" name="Line 240"/>
          <p:cNvSpPr>
            <a:spLocks noChangeShapeType="1"/>
          </p:cNvSpPr>
          <p:nvPr/>
        </p:nvSpPr>
        <p:spPr bwMode="auto">
          <a:xfrm>
            <a:off x="6061075" y="3416300"/>
            <a:ext cx="0" cy="19050"/>
          </a:xfrm>
          <a:prstGeom prst="line">
            <a:avLst/>
          </a:prstGeom>
          <a:noFill/>
          <a:ln w="0">
            <a:solidFill>
              <a:srgbClr val="000000"/>
            </a:solidFill>
            <a:round/>
            <a:headEnd/>
            <a:tailEnd/>
          </a:ln>
        </p:spPr>
        <p:txBody>
          <a:bodyPr/>
          <a:lstStyle/>
          <a:p>
            <a:endParaRPr lang="en-US"/>
          </a:p>
        </p:txBody>
      </p:sp>
      <p:sp>
        <p:nvSpPr>
          <p:cNvPr id="208280" name="Rectangle 241"/>
          <p:cNvSpPr>
            <a:spLocks noChangeArrowheads="1"/>
          </p:cNvSpPr>
          <p:nvPr/>
        </p:nvSpPr>
        <p:spPr bwMode="auto">
          <a:xfrm>
            <a:off x="601662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208281" name="Line 242"/>
          <p:cNvSpPr>
            <a:spLocks noChangeShapeType="1"/>
          </p:cNvSpPr>
          <p:nvPr/>
        </p:nvSpPr>
        <p:spPr bwMode="auto">
          <a:xfrm flipV="1">
            <a:off x="6296025" y="5022850"/>
            <a:ext cx="0" cy="19050"/>
          </a:xfrm>
          <a:prstGeom prst="line">
            <a:avLst/>
          </a:prstGeom>
          <a:noFill/>
          <a:ln w="0">
            <a:solidFill>
              <a:srgbClr val="000000"/>
            </a:solidFill>
            <a:round/>
            <a:headEnd/>
            <a:tailEnd/>
          </a:ln>
        </p:spPr>
        <p:txBody>
          <a:bodyPr/>
          <a:lstStyle/>
          <a:p>
            <a:endParaRPr lang="en-US"/>
          </a:p>
        </p:txBody>
      </p:sp>
      <p:sp>
        <p:nvSpPr>
          <p:cNvPr id="208282" name="Line 243"/>
          <p:cNvSpPr>
            <a:spLocks noChangeShapeType="1"/>
          </p:cNvSpPr>
          <p:nvPr/>
        </p:nvSpPr>
        <p:spPr bwMode="auto">
          <a:xfrm>
            <a:off x="6296025" y="3416300"/>
            <a:ext cx="0" cy="19050"/>
          </a:xfrm>
          <a:prstGeom prst="line">
            <a:avLst/>
          </a:prstGeom>
          <a:noFill/>
          <a:ln w="0">
            <a:solidFill>
              <a:srgbClr val="000000"/>
            </a:solidFill>
            <a:round/>
            <a:headEnd/>
            <a:tailEnd/>
          </a:ln>
        </p:spPr>
        <p:txBody>
          <a:bodyPr/>
          <a:lstStyle/>
          <a:p>
            <a:endParaRPr lang="en-US"/>
          </a:p>
        </p:txBody>
      </p:sp>
      <p:sp>
        <p:nvSpPr>
          <p:cNvPr id="208283" name="Rectangle 244"/>
          <p:cNvSpPr>
            <a:spLocks noChangeArrowheads="1"/>
          </p:cNvSpPr>
          <p:nvPr/>
        </p:nvSpPr>
        <p:spPr bwMode="auto">
          <a:xfrm>
            <a:off x="625157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208284" name="Line 245"/>
          <p:cNvSpPr>
            <a:spLocks noChangeShapeType="1"/>
          </p:cNvSpPr>
          <p:nvPr/>
        </p:nvSpPr>
        <p:spPr bwMode="auto">
          <a:xfrm flipV="1">
            <a:off x="6524625" y="5022850"/>
            <a:ext cx="0" cy="19050"/>
          </a:xfrm>
          <a:prstGeom prst="line">
            <a:avLst/>
          </a:prstGeom>
          <a:noFill/>
          <a:ln w="0">
            <a:solidFill>
              <a:srgbClr val="000000"/>
            </a:solidFill>
            <a:round/>
            <a:headEnd/>
            <a:tailEnd/>
          </a:ln>
        </p:spPr>
        <p:txBody>
          <a:bodyPr/>
          <a:lstStyle/>
          <a:p>
            <a:endParaRPr lang="en-US"/>
          </a:p>
        </p:txBody>
      </p:sp>
      <p:sp>
        <p:nvSpPr>
          <p:cNvPr id="208285" name="Line 246"/>
          <p:cNvSpPr>
            <a:spLocks noChangeShapeType="1"/>
          </p:cNvSpPr>
          <p:nvPr/>
        </p:nvSpPr>
        <p:spPr bwMode="auto">
          <a:xfrm>
            <a:off x="6524625" y="3416300"/>
            <a:ext cx="0" cy="19050"/>
          </a:xfrm>
          <a:prstGeom prst="line">
            <a:avLst/>
          </a:prstGeom>
          <a:noFill/>
          <a:ln w="0">
            <a:solidFill>
              <a:srgbClr val="000000"/>
            </a:solidFill>
            <a:round/>
            <a:headEnd/>
            <a:tailEnd/>
          </a:ln>
        </p:spPr>
        <p:txBody>
          <a:bodyPr/>
          <a:lstStyle/>
          <a:p>
            <a:endParaRPr lang="en-US"/>
          </a:p>
        </p:txBody>
      </p:sp>
      <p:sp>
        <p:nvSpPr>
          <p:cNvPr id="208286" name="Rectangle 247"/>
          <p:cNvSpPr>
            <a:spLocks noChangeArrowheads="1"/>
          </p:cNvSpPr>
          <p:nvPr/>
        </p:nvSpPr>
        <p:spPr bwMode="auto">
          <a:xfrm>
            <a:off x="6505575" y="506730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p>
        </p:txBody>
      </p:sp>
      <p:sp>
        <p:nvSpPr>
          <p:cNvPr id="208287" name="Line 248"/>
          <p:cNvSpPr>
            <a:spLocks noChangeShapeType="1"/>
          </p:cNvSpPr>
          <p:nvPr/>
        </p:nvSpPr>
        <p:spPr bwMode="auto">
          <a:xfrm flipV="1">
            <a:off x="6759575" y="5022850"/>
            <a:ext cx="0" cy="19050"/>
          </a:xfrm>
          <a:prstGeom prst="line">
            <a:avLst/>
          </a:prstGeom>
          <a:noFill/>
          <a:ln w="0">
            <a:solidFill>
              <a:srgbClr val="000000"/>
            </a:solidFill>
            <a:round/>
            <a:headEnd/>
            <a:tailEnd/>
          </a:ln>
        </p:spPr>
        <p:txBody>
          <a:bodyPr/>
          <a:lstStyle/>
          <a:p>
            <a:endParaRPr lang="en-US"/>
          </a:p>
        </p:txBody>
      </p:sp>
      <p:sp>
        <p:nvSpPr>
          <p:cNvPr id="208288" name="Line 249"/>
          <p:cNvSpPr>
            <a:spLocks noChangeShapeType="1"/>
          </p:cNvSpPr>
          <p:nvPr/>
        </p:nvSpPr>
        <p:spPr bwMode="auto">
          <a:xfrm>
            <a:off x="6759575" y="3416300"/>
            <a:ext cx="0" cy="19050"/>
          </a:xfrm>
          <a:prstGeom prst="line">
            <a:avLst/>
          </a:prstGeom>
          <a:noFill/>
          <a:ln w="0">
            <a:solidFill>
              <a:srgbClr val="000000"/>
            </a:solidFill>
            <a:round/>
            <a:headEnd/>
            <a:tailEnd/>
          </a:ln>
        </p:spPr>
        <p:txBody>
          <a:bodyPr/>
          <a:lstStyle/>
          <a:p>
            <a:endParaRPr lang="en-US"/>
          </a:p>
        </p:txBody>
      </p:sp>
      <p:sp>
        <p:nvSpPr>
          <p:cNvPr id="208289" name="Rectangle 250"/>
          <p:cNvSpPr>
            <a:spLocks noChangeArrowheads="1"/>
          </p:cNvSpPr>
          <p:nvPr/>
        </p:nvSpPr>
        <p:spPr bwMode="auto">
          <a:xfrm>
            <a:off x="671512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p>
        </p:txBody>
      </p:sp>
      <p:sp>
        <p:nvSpPr>
          <p:cNvPr id="208290" name="Line 251"/>
          <p:cNvSpPr>
            <a:spLocks noChangeShapeType="1"/>
          </p:cNvSpPr>
          <p:nvPr/>
        </p:nvSpPr>
        <p:spPr bwMode="auto">
          <a:xfrm flipV="1">
            <a:off x="6994525" y="5022850"/>
            <a:ext cx="0" cy="19050"/>
          </a:xfrm>
          <a:prstGeom prst="line">
            <a:avLst/>
          </a:prstGeom>
          <a:noFill/>
          <a:ln w="0">
            <a:solidFill>
              <a:srgbClr val="000000"/>
            </a:solidFill>
            <a:round/>
            <a:headEnd/>
            <a:tailEnd/>
          </a:ln>
        </p:spPr>
        <p:txBody>
          <a:bodyPr/>
          <a:lstStyle/>
          <a:p>
            <a:endParaRPr lang="en-US"/>
          </a:p>
        </p:txBody>
      </p:sp>
      <p:sp>
        <p:nvSpPr>
          <p:cNvPr id="208291" name="Line 252"/>
          <p:cNvSpPr>
            <a:spLocks noChangeShapeType="1"/>
          </p:cNvSpPr>
          <p:nvPr/>
        </p:nvSpPr>
        <p:spPr bwMode="auto">
          <a:xfrm>
            <a:off x="6994525" y="3416300"/>
            <a:ext cx="0" cy="19050"/>
          </a:xfrm>
          <a:prstGeom prst="line">
            <a:avLst/>
          </a:prstGeom>
          <a:noFill/>
          <a:ln w="0">
            <a:solidFill>
              <a:srgbClr val="000000"/>
            </a:solidFill>
            <a:round/>
            <a:headEnd/>
            <a:tailEnd/>
          </a:ln>
        </p:spPr>
        <p:txBody>
          <a:bodyPr/>
          <a:lstStyle/>
          <a:p>
            <a:endParaRPr lang="en-US"/>
          </a:p>
        </p:txBody>
      </p:sp>
      <p:sp>
        <p:nvSpPr>
          <p:cNvPr id="208292" name="Rectangle 253"/>
          <p:cNvSpPr>
            <a:spLocks noChangeArrowheads="1"/>
          </p:cNvSpPr>
          <p:nvPr/>
        </p:nvSpPr>
        <p:spPr bwMode="auto">
          <a:xfrm>
            <a:off x="695007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p>
        </p:txBody>
      </p:sp>
      <p:sp>
        <p:nvSpPr>
          <p:cNvPr id="208293" name="Line 254"/>
          <p:cNvSpPr>
            <a:spLocks noChangeShapeType="1"/>
          </p:cNvSpPr>
          <p:nvPr/>
        </p:nvSpPr>
        <p:spPr bwMode="auto">
          <a:xfrm>
            <a:off x="5360988" y="3416300"/>
            <a:ext cx="19050" cy="0"/>
          </a:xfrm>
          <a:prstGeom prst="line">
            <a:avLst/>
          </a:prstGeom>
          <a:noFill/>
          <a:ln w="0">
            <a:solidFill>
              <a:srgbClr val="000000"/>
            </a:solidFill>
            <a:round/>
            <a:headEnd/>
            <a:tailEnd/>
          </a:ln>
        </p:spPr>
        <p:txBody>
          <a:bodyPr/>
          <a:lstStyle/>
          <a:p>
            <a:endParaRPr lang="en-US"/>
          </a:p>
        </p:txBody>
      </p:sp>
      <p:sp>
        <p:nvSpPr>
          <p:cNvPr id="208294" name="Line 255"/>
          <p:cNvSpPr>
            <a:spLocks noChangeShapeType="1"/>
          </p:cNvSpPr>
          <p:nvPr/>
        </p:nvSpPr>
        <p:spPr bwMode="auto">
          <a:xfrm flipH="1">
            <a:off x="6975475" y="3416300"/>
            <a:ext cx="19050" cy="0"/>
          </a:xfrm>
          <a:prstGeom prst="line">
            <a:avLst/>
          </a:prstGeom>
          <a:noFill/>
          <a:ln w="0">
            <a:solidFill>
              <a:srgbClr val="000000"/>
            </a:solidFill>
            <a:round/>
            <a:headEnd/>
            <a:tailEnd/>
          </a:ln>
        </p:spPr>
        <p:txBody>
          <a:bodyPr/>
          <a:lstStyle/>
          <a:p>
            <a:endParaRPr lang="en-US"/>
          </a:p>
        </p:txBody>
      </p:sp>
      <p:sp>
        <p:nvSpPr>
          <p:cNvPr id="208295" name="Rectangle 256"/>
          <p:cNvSpPr>
            <a:spLocks noChangeArrowheads="1"/>
          </p:cNvSpPr>
          <p:nvPr/>
        </p:nvSpPr>
        <p:spPr bwMode="auto">
          <a:xfrm>
            <a:off x="5246688" y="336550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208296" name="Line 257"/>
          <p:cNvSpPr>
            <a:spLocks noChangeShapeType="1"/>
          </p:cNvSpPr>
          <p:nvPr/>
        </p:nvSpPr>
        <p:spPr bwMode="auto">
          <a:xfrm>
            <a:off x="5360988" y="3740150"/>
            <a:ext cx="19050" cy="0"/>
          </a:xfrm>
          <a:prstGeom prst="line">
            <a:avLst/>
          </a:prstGeom>
          <a:noFill/>
          <a:ln w="0">
            <a:solidFill>
              <a:srgbClr val="000000"/>
            </a:solidFill>
            <a:round/>
            <a:headEnd/>
            <a:tailEnd/>
          </a:ln>
        </p:spPr>
        <p:txBody>
          <a:bodyPr/>
          <a:lstStyle/>
          <a:p>
            <a:endParaRPr lang="en-US"/>
          </a:p>
        </p:txBody>
      </p:sp>
      <p:sp>
        <p:nvSpPr>
          <p:cNvPr id="208297" name="Line 258"/>
          <p:cNvSpPr>
            <a:spLocks noChangeShapeType="1"/>
          </p:cNvSpPr>
          <p:nvPr/>
        </p:nvSpPr>
        <p:spPr bwMode="auto">
          <a:xfrm flipH="1">
            <a:off x="6975475" y="3740150"/>
            <a:ext cx="19050" cy="0"/>
          </a:xfrm>
          <a:prstGeom prst="line">
            <a:avLst/>
          </a:prstGeom>
          <a:noFill/>
          <a:ln w="0">
            <a:solidFill>
              <a:srgbClr val="000000"/>
            </a:solidFill>
            <a:round/>
            <a:headEnd/>
            <a:tailEnd/>
          </a:ln>
        </p:spPr>
        <p:txBody>
          <a:bodyPr/>
          <a:lstStyle/>
          <a:p>
            <a:endParaRPr lang="en-US"/>
          </a:p>
        </p:txBody>
      </p:sp>
      <p:sp>
        <p:nvSpPr>
          <p:cNvPr id="208298" name="Rectangle 259"/>
          <p:cNvSpPr>
            <a:spLocks noChangeArrowheads="1"/>
          </p:cNvSpPr>
          <p:nvPr/>
        </p:nvSpPr>
        <p:spPr bwMode="auto">
          <a:xfrm>
            <a:off x="5246688" y="368935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208299" name="Line 260"/>
          <p:cNvSpPr>
            <a:spLocks noChangeShapeType="1"/>
          </p:cNvSpPr>
          <p:nvPr/>
        </p:nvSpPr>
        <p:spPr bwMode="auto">
          <a:xfrm>
            <a:off x="5360988" y="4064000"/>
            <a:ext cx="19050" cy="0"/>
          </a:xfrm>
          <a:prstGeom prst="line">
            <a:avLst/>
          </a:prstGeom>
          <a:noFill/>
          <a:ln w="0">
            <a:solidFill>
              <a:srgbClr val="000000"/>
            </a:solidFill>
            <a:round/>
            <a:headEnd/>
            <a:tailEnd/>
          </a:ln>
        </p:spPr>
        <p:txBody>
          <a:bodyPr/>
          <a:lstStyle/>
          <a:p>
            <a:endParaRPr lang="en-US"/>
          </a:p>
        </p:txBody>
      </p:sp>
      <p:sp>
        <p:nvSpPr>
          <p:cNvPr id="208300" name="Line 261"/>
          <p:cNvSpPr>
            <a:spLocks noChangeShapeType="1"/>
          </p:cNvSpPr>
          <p:nvPr/>
        </p:nvSpPr>
        <p:spPr bwMode="auto">
          <a:xfrm flipH="1">
            <a:off x="6975475" y="4064000"/>
            <a:ext cx="19050" cy="0"/>
          </a:xfrm>
          <a:prstGeom prst="line">
            <a:avLst/>
          </a:prstGeom>
          <a:noFill/>
          <a:ln w="0">
            <a:solidFill>
              <a:srgbClr val="000000"/>
            </a:solidFill>
            <a:round/>
            <a:headEnd/>
            <a:tailEnd/>
          </a:ln>
        </p:spPr>
        <p:txBody>
          <a:bodyPr/>
          <a:lstStyle/>
          <a:p>
            <a:endParaRPr lang="en-US"/>
          </a:p>
        </p:txBody>
      </p:sp>
      <p:sp>
        <p:nvSpPr>
          <p:cNvPr id="208301" name="Rectangle 262"/>
          <p:cNvSpPr>
            <a:spLocks noChangeArrowheads="1"/>
          </p:cNvSpPr>
          <p:nvPr/>
        </p:nvSpPr>
        <p:spPr bwMode="auto">
          <a:xfrm>
            <a:off x="5246688" y="401320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208302" name="Line 263"/>
          <p:cNvSpPr>
            <a:spLocks noChangeShapeType="1"/>
          </p:cNvSpPr>
          <p:nvPr/>
        </p:nvSpPr>
        <p:spPr bwMode="auto">
          <a:xfrm>
            <a:off x="5360988" y="4394200"/>
            <a:ext cx="19050" cy="0"/>
          </a:xfrm>
          <a:prstGeom prst="line">
            <a:avLst/>
          </a:prstGeom>
          <a:noFill/>
          <a:ln w="0">
            <a:solidFill>
              <a:srgbClr val="000000"/>
            </a:solidFill>
            <a:round/>
            <a:headEnd/>
            <a:tailEnd/>
          </a:ln>
        </p:spPr>
        <p:txBody>
          <a:bodyPr/>
          <a:lstStyle/>
          <a:p>
            <a:endParaRPr lang="en-US"/>
          </a:p>
        </p:txBody>
      </p:sp>
      <p:sp>
        <p:nvSpPr>
          <p:cNvPr id="208303" name="Line 264"/>
          <p:cNvSpPr>
            <a:spLocks noChangeShapeType="1"/>
          </p:cNvSpPr>
          <p:nvPr/>
        </p:nvSpPr>
        <p:spPr bwMode="auto">
          <a:xfrm flipH="1">
            <a:off x="6975475" y="4394200"/>
            <a:ext cx="19050" cy="0"/>
          </a:xfrm>
          <a:prstGeom prst="line">
            <a:avLst/>
          </a:prstGeom>
          <a:noFill/>
          <a:ln w="0">
            <a:solidFill>
              <a:srgbClr val="000000"/>
            </a:solidFill>
            <a:round/>
            <a:headEnd/>
            <a:tailEnd/>
          </a:ln>
        </p:spPr>
        <p:txBody>
          <a:bodyPr/>
          <a:lstStyle/>
          <a:p>
            <a:endParaRPr lang="en-US"/>
          </a:p>
        </p:txBody>
      </p:sp>
      <p:sp>
        <p:nvSpPr>
          <p:cNvPr id="208304" name="Rectangle 265"/>
          <p:cNvSpPr>
            <a:spLocks noChangeArrowheads="1"/>
          </p:cNvSpPr>
          <p:nvPr/>
        </p:nvSpPr>
        <p:spPr bwMode="auto">
          <a:xfrm>
            <a:off x="5303838" y="434340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p>
        </p:txBody>
      </p:sp>
      <p:sp>
        <p:nvSpPr>
          <p:cNvPr id="208305" name="Line 266"/>
          <p:cNvSpPr>
            <a:spLocks noChangeShapeType="1"/>
          </p:cNvSpPr>
          <p:nvPr/>
        </p:nvSpPr>
        <p:spPr bwMode="auto">
          <a:xfrm>
            <a:off x="5360988" y="4718050"/>
            <a:ext cx="19050" cy="0"/>
          </a:xfrm>
          <a:prstGeom prst="line">
            <a:avLst/>
          </a:prstGeom>
          <a:noFill/>
          <a:ln w="0">
            <a:solidFill>
              <a:srgbClr val="000000"/>
            </a:solidFill>
            <a:round/>
            <a:headEnd/>
            <a:tailEnd/>
          </a:ln>
        </p:spPr>
        <p:txBody>
          <a:bodyPr/>
          <a:lstStyle/>
          <a:p>
            <a:endParaRPr lang="en-US"/>
          </a:p>
        </p:txBody>
      </p:sp>
      <p:sp>
        <p:nvSpPr>
          <p:cNvPr id="208306" name="Line 267"/>
          <p:cNvSpPr>
            <a:spLocks noChangeShapeType="1"/>
          </p:cNvSpPr>
          <p:nvPr/>
        </p:nvSpPr>
        <p:spPr bwMode="auto">
          <a:xfrm flipH="1">
            <a:off x="6975475" y="4718050"/>
            <a:ext cx="19050" cy="0"/>
          </a:xfrm>
          <a:prstGeom prst="line">
            <a:avLst/>
          </a:prstGeom>
          <a:noFill/>
          <a:ln w="0">
            <a:solidFill>
              <a:srgbClr val="000000"/>
            </a:solidFill>
            <a:round/>
            <a:headEnd/>
            <a:tailEnd/>
          </a:ln>
        </p:spPr>
        <p:txBody>
          <a:bodyPr/>
          <a:lstStyle/>
          <a:p>
            <a:endParaRPr lang="en-US"/>
          </a:p>
        </p:txBody>
      </p:sp>
      <p:sp>
        <p:nvSpPr>
          <p:cNvPr id="208307" name="Rectangle 268"/>
          <p:cNvSpPr>
            <a:spLocks noChangeArrowheads="1"/>
          </p:cNvSpPr>
          <p:nvPr/>
        </p:nvSpPr>
        <p:spPr bwMode="auto">
          <a:xfrm>
            <a:off x="5246688" y="466725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p>
        </p:txBody>
      </p:sp>
      <p:sp>
        <p:nvSpPr>
          <p:cNvPr id="208308" name="Line 269"/>
          <p:cNvSpPr>
            <a:spLocks noChangeShapeType="1"/>
          </p:cNvSpPr>
          <p:nvPr/>
        </p:nvSpPr>
        <p:spPr bwMode="auto">
          <a:xfrm>
            <a:off x="5360988" y="5041900"/>
            <a:ext cx="19050" cy="0"/>
          </a:xfrm>
          <a:prstGeom prst="line">
            <a:avLst/>
          </a:prstGeom>
          <a:noFill/>
          <a:ln w="0">
            <a:solidFill>
              <a:srgbClr val="000000"/>
            </a:solidFill>
            <a:round/>
            <a:headEnd/>
            <a:tailEnd/>
          </a:ln>
        </p:spPr>
        <p:txBody>
          <a:bodyPr/>
          <a:lstStyle/>
          <a:p>
            <a:endParaRPr lang="en-US"/>
          </a:p>
        </p:txBody>
      </p:sp>
      <p:sp>
        <p:nvSpPr>
          <p:cNvPr id="208309" name="Line 270"/>
          <p:cNvSpPr>
            <a:spLocks noChangeShapeType="1"/>
          </p:cNvSpPr>
          <p:nvPr/>
        </p:nvSpPr>
        <p:spPr bwMode="auto">
          <a:xfrm flipH="1">
            <a:off x="6975475" y="5041900"/>
            <a:ext cx="19050" cy="0"/>
          </a:xfrm>
          <a:prstGeom prst="line">
            <a:avLst/>
          </a:prstGeom>
          <a:noFill/>
          <a:ln w="0">
            <a:solidFill>
              <a:srgbClr val="000000"/>
            </a:solidFill>
            <a:round/>
            <a:headEnd/>
            <a:tailEnd/>
          </a:ln>
        </p:spPr>
        <p:txBody>
          <a:bodyPr/>
          <a:lstStyle/>
          <a:p>
            <a:endParaRPr lang="en-US"/>
          </a:p>
        </p:txBody>
      </p:sp>
      <p:sp>
        <p:nvSpPr>
          <p:cNvPr id="208310" name="Rectangle 271"/>
          <p:cNvSpPr>
            <a:spLocks noChangeArrowheads="1"/>
          </p:cNvSpPr>
          <p:nvPr/>
        </p:nvSpPr>
        <p:spPr bwMode="auto">
          <a:xfrm>
            <a:off x="5246688" y="499110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p>
        </p:txBody>
      </p:sp>
      <p:sp>
        <p:nvSpPr>
          <p:cNvPr id="208311" name="Line 272"/>
          <p:cNvSpPr>
            <a:spLocks noChangeShapeType="1"/>
          </p:cNvSpPr>
          <p:nvPr/>
        </p:nvSpPr>
        <p:spPr bwMode="auto">
          <a:xfrm>
            <a:off x="5360988" y="5041900"/>
            <a:ext cx="1633537" cy="0"/>
          </a:xfrm>
          <a:prstGeom prst="line">
            <a:avLst/>
          </a:prstGeom>
          <a:noFill/>
          <a:ln w="0">
            <a:solidFill>
              <a:srgbClr val="000000"/>
            </a:solidFill>
            <a:round/>
            <a:headEnd/>
            <a:tailEnd/>
          </a:ln>
        </p:spPr>
        <p:txBody>
          <a:bodyPr/>
          <a:lstStyle/>
          <a:p>
            <a:endParaRPr lang="en-US"/>
          </a:p>
        </p:txBody>
      </p:sp>
      <p:sp>
        <p:nvSpPr>
          <p:cNvPr id="208312" name="Line 273"/>
          <p:cNvSpPr>
            <a:spLocks noChangeShapeType="1"/>
          </p:cNvSpPr>
          <p:nvPr/>
        </p:nvSpPr>
        <p:spPr bwMode="auto">
          <a:xfrm>
            <a:off x="5360988" y="3416300"/>
            <a:ext cx="1633537" cy="0"/>
          </a:xfrm>
          <a:prstGeom prst="line">
            <a:avLst/>
          </a:prstGeom>
          <a:noFill/>
          <a:ln w="0">
            <a:solidFill>
              <a:srgbClr val="000000"/>
            </a:solidFill>
            <a:round/>
            <a:headEnd/>
            <a:tailEnd/>
          </a:ln>
        </p:spPr>
        <p:txBody>
          <a:bodyPr/>
          <a:lstStyle/>
          <a:p>
            <a:endParaRPr lang="en-US"/>
          </a:p>
        </p:txBody>
      </p:sp>
      <p:sp>
        <p:nvSpPr>
          <p:cNvPr id="208313" name="Line 274"/>
          <p:cNvSpPr>
            <a:spLocks noChangeShapeType="1"/>
          </p:cNvSpPr>
          <p:nvPr/>
        </p:nvSpPr>
        <p:spPr bwMode="auto">
          <a:xfrm>
            <a:off x="6994525" y="3416300"/>
            <a:ext cx="0" cy="1625600"/>
          </a:xfrm>
          <a:prstGeom prst="line">
            <a:avLst/>
          </a:prstGeom>
          <a:noFill/>
          <a:ln w="0">
            <a:solidFill>
              <a:srgbClr val="000000"/>
            </a:solidFill>
            <a:round/>
            <a:headEnd/>
            <a:tailEnd/>
          </a:ln>
        </p:spPr>
        <p:txBody>
          <a:bodyPr/>
          <a:lstStyle/>
          <a:p>
            <a:endParaRPr lang="en-US"/>
          </a:p>
        </p:txBody>
      </p:sp>
      <p:sp>
        <p:nvSpPr>
          <p:cNvPr id="208314" name="Line 275"/>
          <p:cNvSpPr>
            <a:spLocks noChangeShapeType="1"/>
          </p:cNvSpPr>
          <p:nvPr/>
        </p:nvSpPr>
        <p:spPr bwMode="auto">
          <a:xfrm>
            <a:off x="5360988" y="3416300"/>
            <a:ext cx="0" cy="1625600"/>
          </a:xfrm>
          <a:prstGeom prst="line">
            <a:avLst/>
          </a:prstGeom>
          <a:noFill/>
          <a:ln w="0">
            <a:solidFill>
              <a:srgbClr val="000000"/>
            </a:solidFill>
            <a:round/>
            <a:headEnd/>
            <a:tailEnd/>
          </a:ln>
        </p:spPr>
        <p:txBody>
          <a:bodyPr/>
          <a:lstStyle/>
          <a:p>
            <a:endParaRPr lang="en-US"/>
          </a:p>
        </p:txBody>
      </p:sp>
      <p:sp>
        <p:nvSpPr>
          <p:cNvPr id="208315" name="Freeform 276"/>
          <p:cNvSpPr>
            <a:spLocks/>
          </p:cNvSpPr>
          <p:nvPr/>
        </p:nvSpPr>
        <p:spPr bwMode="auto">
          <a:xfrm>
            <a:off x="5367338" y="3568700"/>
            <a:ext cx="706437" cy="1092200"/>
          </a:xfrm>
          <a:custGeom>
            <a:avLst/>
            <a:gdLst>
              <a:gd name="T0" fmla="*/ 12700 w 445"/>
              <a:gd name="T1" fmla="*/ 825500 h 688"/>
              <a:gd name="T2" fmla="*/ 31750 w 445"/>
              <a:gd name="T3" fmla="*/ 819150 h 688"/>
              <a:gd name="T4" fmla="*/ 50800 w 445"/>
              <a:gd name="T5" fmla="*/ 825500 h 688"/>
              <a:gd name="T6" fmla="*/ 69850 w 445"/>
              <a:gd name="T7" fmla="*/ 831850 h 688"/>
              <a:gd name="T8" fmla="*/ 82550 w 445"/>
              <a:gd name="T9" fmla="*/ 863600 h 688"/>
              <a:gd name="T10" fmla="*/ 101600 w 445"/>
              <a:gd name="T11" fmla="*/ 914400 h 688"/>
              <a:gd name="T12" fmla="*/ 139700 w 445"/>
              <a:gd name="T13" fmla="*/ 971550 h 688"/>
              <a:gd name="T14" fmla="*/ 177800 w 445"/>
              <a:gd name="T15" fmla="*/ 990600 h 688"/>
              <a:gd name="T16" fmla="*/ 222250 w 445"/>
              <a:gd name="T17" fmla="*/ 946150 h 688"/>
              <a:gd name="T18" fmla="*/ 247650 w 445"/>
              <a:gd name="T19" fmla="*/ 825500 h 688"/>
              <a:gd name="T20" fmla="*/ 228600 w 445"/>
              <a:gd name="T21" fmla="*/ 577850 h 688"/>
              <a:gd name="T22" fmla="*/ 177800 w 445"/>
              <a:gd name="T23" fmla="*/ 342900 h 688"/>
              <a:gd name="T24" fmla="*/ 107950 w 445"/>
              <a:gd name="T25" fmla="*/ 133350 h 688"/>
              <a:gd name="T26" fmla="*/ 57150 w 445"/>
              <a:gd name="T27" fmla="*/ 12700 h 688"/>
              <a:gd name="T28" fmla="*/ 69850 w 445"/>
              <a:gd name="T29" fmla="*/ 25400 h 688"/>
              <a:gd name="T30" fmla="*/ 139700 w 445"/>
              <a:gd name="T31" fmla="*/ 165100 h 688"/>
              <a:gd name="T32" fmla="*/ 228600 w 445"/>
              <a:gd name="T33" fmla="*/ 400050 h 688"/>
              <a:gd name="T34" fmla="*/ 298450 w 445"/>
              <a:gd name="T35" fmla="*/ 660400 h 688"/>
              <a:gd name="T36" fmla="*/ 342900 w 445"/>
              <a:gd name="T37" fmla="*/ 850900 h 688"/>
              <a:gd name="T38" fmla="*/ 381000 w 445"/>
              <a:gd name="T39" fmla="*/ 908050 h 688"/>
              <a:gd name="T40" fmla="*/ 412750 w 445"/>
              <a:gd name="T41" fmla="*/ 838200 h 688"/>
              <a:gd name="T42" fmla="*/ 431800 w 445"/>
              <a:gd name="T43" fmla="*/ 679450 h 688"/>
              <a:gd name="T44" fmla="*/ 444500 w 445"/>
              <a:gd name="T45" fmla="*/ 514350 h 688"/>
              <a:gd name="T46" fmla="*/ 457200 w 445"/>
              <a:gd name="T47" fmla="*/ 425450 h 688"/>
              <a:gd name="T48" fmla="*/ 508000 w 445"/>
              <a:gd name="T49" fmla="*/ 431800 h 688"/>
              <a:gd name="T50" fmla="*/ 577850 w 445"/>
              <a:gd name="T51" fmla="*/ 520700 h 688"/>
              <a:gd name="T52" fmla="*/ 630237 w 445"/>
              <a:gd name="T53" fmla="*/ 679450 h 688"/>
              <a:gd name="T54" fmla="*/ 636587 w 445"/>
              <a:gd name="T55" fmla="*/ 857250 h 688"/>
              <a:gd name="T56" fmla="*/ 596900 w 445"/>
              <a:gd name="T57" fmla="*/ 1009650 h 688"/>
              <a:gd name="T58" fmla="*/ 539750 w 445"/>
              <a:gd name="T59" fmla="*/ 1085850 h 688"/>
              <a:gd name="T60" fmla="*/ 482600 w 445"/>
              <a:gd name="T61" fmla="*/ 1073150 h 688"/>
              <a:gd name="T62" fmla="*/ 431800 w 445"/>
              <a:gd name="T63" fmla="*/ 996950 h 688"/>
              <a:gd name="T64" fmla="*/ 406400 w 445"/>
              <a:gd name="T65" fmla="*/ 901700 h 688"/>
              <a:gd name="T66" fmla="*/ 406400 w 445"/>
              <a:gd name="T67" fmla="*/ 793750 h 688"/>
              <a:gd name="T68" fmla="*/ 438150 w 445"/>
              <a:gd name="T69" fmla="*/ 768350 h 688"/>
              <a:gd name="T70" fmla="*/ 482600 w 445"/>
              <a:gd name="T71" fmla="*/ 793750 h 688"/>
              <a:gd name="T72" fmla="*/ 533400 w 445"/>
              <a:gd name="T73" fmla="*/ 844550 h 688"/>
              <a:gd name="T74" fmla="*/ 571500 w 445"/>
              <a:gd name="T75" fmla="*/ 914400 h 688"/>
              <a:gd name="T76" fmla="*/ 617537 w 445"/>
              <a:gd name="T77" fmla="*/ 984250 h 688"/>
              <a:gd name="T78" fmla="*/ 649287 w 445"/>
              <a:gd name="T79" fmla="*/ 1035050 h 688"/>
              <a:gd name="T80" fmla="*/ 681037 w 445"/>
              <a:gd name="T81" fmla="*/ 1041400 h 688"/>
              <a:gd name="T82" fmla="*/ 700087 w 445"/>
              <a:gd name="T83" fmla="*/ 984250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5"/>
              <a:gd name="T127" fmla="*/ 0 h 688"/>
              <a:gd name="T128" fmla="*/ 445 w 445"/>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5" h="688">
                <a:moveTo>
                  <a:pt x="0" y="516"/>
                </a:moveTo>
                <a:lnTo>
                  <a:pt x="4" y="520"/>
                </a:lnTo>
                <a:lnTo>
                  <a:pt x="8" y="520"/>
                </a:lnTo>
                <a:lnTo>
                  <a:pt x="12" y="520"/>
                </a:lnTo>
                <a:lnTo>
                  <a:pt x="16" y="520"/>
                </a:lnTo>
                <a:lnTo>
                  <a:pt x="20" y="516"/>
                </a:lnTo>
                <a:lnTo>
                  <a:pt x="24" y="516"/>
                </a:lnTo>
                <a:lnTo>
                  <a:pt x="28" y="520"/>
                </a:lnTo>
                <a:lnTo>
                  <a:pt x="32" y="520"/>
                </a:lnTo>
                <a:lnTo>
                  <a:pt x="36" y="520"/>
                </a:lnTo>
                <a:lnTo>
                  <a:pt x="40" y="524"/>
                </a:lnTo>
                <a:lnTo>
                  <a:pt x="44" y="524"/>
                </a:lnTo>
                <a:lnTo>
                  <a:pt x="48" y="532"/>
                </a:lnTo>
                <a:lnTo>
                  <a:pt x="52" y="540"/>
                </a:lnTo>
                <a:lnTo>
                  <a:pt x="52" y="544"/>
                </a:lnTo>
                <a:lnTo>
                  <a:pt x="56" y="556"/>
                </a:lnTo>
                <a:lnTo>
                  <a:pt x="60" y="564"/>
                </a:lnTo>
                <a:lnTo>
                  <a:pt x="64" y="576"/>
                </a:lnTo>
                <a:lnTo>
                  <a:pt x="72" y="588"/>
                </a:lnTo>
                <a:lnTo>
                  <a:pt x="80" y="600"/>
                </a:lnTo>
                <a:lnTo>
                  <a:pt x="88" y="612"/>
                </a:lnTo>
                <a:lnTo>
                  <a:pt x="96" y="620"/>
                </a:lnTo>
                <a:lnTo>
                  <a:pt x="104" y="624"/>
                </a:lnTo>
                <a:lnTo>
                  <a:pt x="112" y="624"/>
                </a:lnTo>
                <a:lnTo>
                  <a:pt x="124" y="624"/>
                </a:lnTo>
                <a:lnTo>
                  <a:pt x="132" y="612"/>
                </a:lnTo>
                <a:lnTo>
                  <a:pt x="140" y="596"/>
                </a:lnTo>
                <a:lnTo>
                  <a:pt x="148" y="576"/>
                </a:lnTo>
                <a:lnTo>
                  <a:pt x="152" y="548"/>
                </a:lnTo>
                <a:lnTo>
                  <a:pt x="156" y="520"/>
                </a:lnTo>
                <a:lnTo>
                  <a:pt x="156" y="448"/>
                </a:lnTo>
                <a:lnTo>
                  <a:pt x="152" y="408"/>
                </a:lnTo>
                <a:lnTo>
                  <a:pt x="144" y="364"/>
                </a:lnTo>
                <a:lnTo>
                  <a:pt x="136" y="316"/>
                </a:lnTo>
                <a:lnTo>
                  <a:pt x="124" y="268"/>
                </a:lnTo>
                <a:lnTo>
                  <a:pt x="112" y="216"/>
                </a:lnTo>
                <a:lnTo>
                  <a:pt x="100" y="172"/>
                </a:lnTo>
                <a:lnTo>
                  <a:pt x="84" y="124"/>
                </a:lnTo>
                <a:lnTo>
                  <a:pt x="68" y="84"/>
                </a:lnTo>
                <a:lnTo>
                  <a:pt x="56" y="48"/>
                </a:lnTo>
                <a:lnTo>
                  <a:pt x="44" y="24"/>
                </a:lnTo>
                <a:lnTo>
                  <a:pt x="36" y="8"/>
                </a:lnTo>
                <a:lnTo>
                  <a:pt x="32" y="0"/>
                </a:lnTo>
                <a:lnTo>
                  <a:pt x="36" y="0"/>
                </a:lnTo>
                <a:lnTo>
                  <a:pt x="44" y="16"/>
                </a:lnTo>
                <a:lnTo>
                  <a:pt x="56" y="36"/>
                </a:lnTo>
                <a:lnTo>
                  <a:pt x="72" y="64"/>
                </a:lnTo>
                <a:lnTo>
                  <a:pt x="88" y="104"/>
                </a:lnTo>
                <a:lnTo>
                  <a:pt x="108" y="148"/>
                </a:lnTo>
                <a:lnTo>
                  <a:pt x="128" y="196"/>
                </a:lnTo>
                <a:lnTo>
                  <a:pt x="144" y="252"/>
                </a:lnTo>
                <a:lnTo>
                  <a:pt x="160" y="308"/>
                </a:lnTo>
                <a:lnTo>
                  <a:pt x="176" y="364"/>
                </a:lnTo>
                <a:lnTo>
                  <a:pt x="188" y="416"/>
                </a:lnTo>
                <a:lnTo>
                  <a:pt x="200" y="464"/>
                </a:lnTo>
                <a:lnTo>
                  <a:pt x="208" y="504"/>
                </a:lnTo>
                <a:lnTo>
                  <a:pt x="216" y="536"/>
                </a:lnTo>
                <a:lnTo>
                  <a:pt x="224" y="556"/>
                </a:lnTo>
                <a:lnTo>
                  <a:pt x="232" y="572"/>
                </a:lnTo>
                <a:lnTo>
                  <a:pt x="240" y="572"/>
                </a:lnTo>
                <a:lnTo>
                  <a:pt x="244" y="568"/>
                </a:lnTo>
                <a:lnTo>
                  <a:pt x="252" y="552"/>
                </a:lnTo>
                <a:lnTo>
                  <a:pt x="260" y="528"/>
                </a:lnTo>
                <a:lnTo>
                  <a:pt x="264" y="500"/>
                </a:lnTo>
                <a:lnTo>
                  <a:pt x="268" y="464"/>
                </a:lnTo>
                <a:lnTo>
                  <a:pt x="272" y="428"/>
                </a:lnTo>
                <a:lnTo>
                  <a:pt x="276" y="392"/>
                </a:lnTo>
                <a:lnTo>
                  <a:pt x="276" y="356"/>
                </a:lnTo>
                <a:lnTo>
                  <a:pt x="280" y="324"/>
                </a:lnTo>
                <a:lnTo>
                  <a:pt x="280" y="300"/>
                </a:lnTo>
                <a:lnTo>
                  <a:pt x="284" y="280"/>
                </a:lnTo>
                <a:lnTo>
                  <a:pt x="288" y="268"/>
                </a:lnTo>
                <a:lnTo>
                  <a:pt x="296" y="264"/>
                </a:lnTo>
                <a:lnTo>
                  <a:pt x="308" y="264"/>
                </a:lnTo>
                <a:lnTo>
                  <a:pt x="320" y="272"/>
                </a:lnTo>
                <a:lnTo>
                  <a:pt x="332" y="288"/>
                </a:lnTo>
                <a:lnTo>
                  <a:pt x="348" y="304"/>
                </a:lnTo>
                <a:lnTo>
                  <a:pt x="364" y="328"/>
                </a:lnTo>
                <a:lnTo>
                  <a:pt x="376" y="356"/>
                </a:lnTo>
                <a:lnTo>
                  <a:pt x="389" y="388"/>
                </a:lnTo>
                <a:lnTo>
                  <a:pt x="397" y="428"/>
                </a:lnTo>
                <a:lnTo>
                  <a:pt x="401" y="464"/>
                </a:lnTo>
                <a:lnTo>
                  <a:pt x="405" y="504"/>
                </a:lnTo>
                <a:lnTo>
                  <a:pt x="401" y="540"/>
                </a:lnTo>
                <a:lnTo>
                  <a:pt x="397" y="576"/>
                </a:lnTo>
                <a:lnTo>
                  <a:pt x="389" y="612"/>
                </a:lnTo>
                <a:lnTo>
                  <a:pt x="376" y="636"/>
                </a:lnTo>
                <a:lnTo>
                  <a:pt x="364" y="660"/>
                </a:lnTo>
                <a:lnTo>
                  <a:pt x="352" y="676"/>
                </a:lnTo>
                <a:lnTo>
                  <a:pt x="340" y="684"/>
                </a:lnTo>
                <a:lnTo>
                  <a:pt x="328" y="688"/>
                </a:lnTo>
                <a:lnTo>
                  <a:pt x="316" y="684"/>
                </a:lnTo>
                <a:lnTo>
                  <a:pt x="304" y="676"/>
                </a:lnTo>
                <a:lnTo>
                  <a:pt x="292" y="664"/>
                </a:lnTo>
                <a:lnTo>
                  <a:pt x="280" y="648"/>
                </a:lnTo>
                <a:lnTo>
                  <a:pt x="272" y="628"/>
                </a:lnTo>
                <a:lnTo>
                  <a:pt x="264" y="608"/>
                </a:lnTo>
                <a:lnTo>
                  <a:pt x="260" y="588"/>
                </a:lnTo>
                <a:lnTo>
                  <a:pt x="256" y="568"/>
                </a:lnTo>
                <a:lnTo>
                  <a:pt x="252" y="548"/>
                </a:lnTo>
                <a:lnTo>
                  <a:pt x="252" y="516"/>
                </a:lnTo>
                <a:lnTo>
                  <a:pt x="256" y="500"/>
                </a:lnTo>
                <a:lnTo>
                  <a:pt x="260" y="492"/>
                </a:lnTo>
                <a:lnTo>
                  <a:pt x="268" y="488"/>
                </a:lnTo>
                <a:lnTo>
                  <a:pt x="276" y="484"/>
                </a:lnTo>
                <a:lnTo>
                  <a:pt x="284" y="488"/>
                </a:lnTo>
                <a:lnTo>
                  <a:pt x="292" y="492"/>
                </a:lnTo>
                <a:lnTo>
                  <a:pt x="304" y="500"/>
                </a:lnTo>
                <a:lnTo>
                  <a:pt x="316" y="508"/>
                </a:lnTo>
                <a:lnTo>
                  <a:pt x="324" y="520"/>
                </a:lnTo>
                <a:lnTo>
                  <a:pt x="336" y="532"/>
                </a:lnTo>
                <a:lnTo>
                  <a:pt x="344" y="548"/>
                </a:lnTo>
                <a:lnTo>
                  <a:pt x="352" y="560"/>
                </a:lnTo>
                <a:lnTo>
                  <a:pt x="360" y="576"/>
                </a:lnTo>
                <a:lnTo>
                  <a:pt x="372" y="592"/>
                </a:lnTo>
                <a:lnTo>
                  <a:pt x="381" y="608"/>
                </a:lnTo>
                <a:lnTo>
                  <a:pt x="389" y="620"/>
                </a:lnTo>
                <a:lnTo>
                  <a:pt x="393" y="636"/>
                </a:lnTo>
                <a:lnTo>
                  <a:pt x="401" y="644"/>
                </a:lnTo>
                <a:lnTo>
                  <a:pt x="409" y="652"/>
                </a:lnTo>
                <a:lnTo>
                  <a:pt x="417" y="660"/>
                </a:lnTo>
                <a:lnTo>
                  <a:pt x="421" y="660"/>
                </a:lnTo>
                <a:lnTo>
                  <a:pt x="429" y="656"/>
                </a:lnTo>
                <a:lnTo>
                  <a:pt x="433" y="652"/>
                </a:lnTo>
                <a:lnTo>
                  <a:pt x="437" y="640"/>
                </a:lnTo>
                <a:lnTo>
                  <a:pt x="441" y="620"/>
                </a:lnTo>
                <a:lnTo>
                  <a:pt x="445" y="596"/>
                </a:lnTo>
                <a:lnTo>
                  <a:pt x="445" y="532"/>
                </a:lnTo>
              </a:path>
            </a:pathLst>
          </a:custGeom>
          <a:noFill/>
          <a:ln w="31750" cap="flat">
            <a:solidFill>
              <a:srgbClr val="CCCCCC"/>
            </a:solidFill>
            <a:prstDash val="solid"/>
            <a:round/>
            <a:headEnd/>
            <a:tailEnd/>
          </a:ln>
        </p:spPr>
        <p:txBody>
          <a:bodyPr/>
          <a:lstStyle/>
          <a:p>
            <a:endParaRPr lang="en-US"/>
          </a:p>
        </p:txBody>
      </p:sp>
      <p:sp>
        <p:nvSpPr>
          <p:cNvPr id="208316" name="Freeform 277"/>
          <p:cNvSpPr>
            <a:spLocks/>
          </p:cNvSpPr>
          <p:nvPr/>
        </p:nvSpPr>
        <p:spPr bwMode="auto">
          <a:xfrm>
            <a:off x="5849938" y="3524250"/>
            <a:ext cx="681037" cy="1136650"/>
          </a:xfrm>
          <a:custGeom>
            <a:avLst/>
            <a:gdLst>
              <a:gd name="T0" fmla="*/ 217487 w 429"/>
              <a:gd name="T1" fmla="*/ 825500 h 716"/>
              <a:gd name="T2" fmla="*/ 204787 w 429"/>
              <a:gd name="T3" fmla="*/ 679450 h 716"/>
              <a:gd name="T4" fmla="*/ 173037 w 429"/>
              <a:gd name="T5" fmla="*/ 508000 h 716"/>
              <a:gd name="T6" fmla="*/ 128587 w 429"/>
              <a:gd name="T7" fmla="*/ 336550 h 716"/>
              <a:gd name="T8" fmla="*/ 69850 w 429"/>
              <a:gd name="T9" fmla="*/ 184150 h 716"/>
              <a:gd name="T10" fmla="*/ 25400 w 429"/>
              <a:gd name="T11" fmla="*/ 69850 h 716"/>
              <a:gd name="T12" fmla="*/ 0 w 429"/>
              <a:gd name="T13" fmla="*/ 6350 h 716"/>
              <a:gd name="T14" fmla="*/ 12700 w 429"/>
              <a:gd name="T15" fmla="*/ 6350 h 716"/>
              <a:gd name="T16" fmla="*/ 57150 w 429"/>
              <a:gd name="T17" fmla="*/ 76200 h 716"/>
              <a:gd name="T18" fmla="*/ 122237 w 429"/>
              <a:gd name="T19" fmla="*/ 190500 h 716"/>
              <a:gd name="T20" fmla="*/ 185737 w 429"/>
              <a:gd name="T21" fmla="*/ 355600 h 716"/>
              <a:gd name="T22" fmla="*/ 242887 w 429"/>
              <a:gd name="T23" fmla="*/ 546100 h 716"/>
              <a:gd name="T24" fmla="*/ 287337 w 429"/>
              <a:gd name="T25" fmla="*/ 723900 h 716"/>
              <a:gd name="T26" fmla="*/ 312737 w 429"/>
              <a:gd name="T27" fmla="*/ 863600 h 716"/>
              <a:gd name="T28" fmla="*/ 338137 w 429"/>
              <a:gd name="T29" fmla="*/ 946150 h 716"/>
              <a:gd name="T30" fmla="*/ 350837 w 429"/>
              <a:gd name="T31" fmla="*/ 971550 h 716"/>
              <a:gd name="T32" fmla="*/ 369887 w 429"/>
              <a:gd name="T33" fmla="*/ 939800 h 716"/>
              <a:gd name="T34" fmla="*/ 376237 w 429"/>
              <a:gd name="T35" fmla="*/ 863600 h 716"/>
              <a:gd name="T36" fmla="*/ 388937 w 429"/>
              <a:gd name="T37" fmla="*/ 755650 h 716"/>
              <a:gd name="T38" fmla="*/ 395287 w 429"/>
              <a:gd name="T39" fmla="*/ 584200 h 716"/>
              <a:gd name="T40" fmla="*/ 401637 w 429"/>
              <a:gd name="T41" fmla="*/ 508000 h 716"/>
              <a:gd name="T42" fmla="*/ 427037 w 429"/>
              <a:gd name="T43" fmla="*/ 469900 h 716"/>
              <a:gd name="T44" fmla="*/ 465137 w 429"/>
              <a:gd name="T45" fmla="*/ 469900 h 716"/>
              <a:gd name="T46" fmla="*/ 522287 w 429"/>
              <a:gd name="T47" fmla="*/ 508000 h 716"/>
              <a:gd name="T48" fmla="*/ 573087 w 429"/>
              <a:gd name="T49" fmla="*/ 571500 h 716"/>
              <a:gd name="T50" fmla="*/ 617537 w 429"/>
              <a:gd name="T51" fmla="*/ 666750 h 716"/>
              <a:gd name="T52" fmla="*/ 636587 w 429"/>
              <a:gd name="T53" fmla="*/ 781050 h 716"/>
              <a:gd name="T54" fmla="*/ 623887 w 429"/>
              <a:gd name="T55" fmla="*/ 965200 h 716"/>
              <a:gd name="T56" fmla="*/ 585787 w 429"/>
              <a:gd name="T57" fmla="*/ 1060450 h 716"/>
              <a:gd name="T58" fmla="*/ 547687 w 429"/>
              <a:gd name="T59" fmla="*/ 1117600 h 716"/>
              <a:gd name="T60" fmla="*/ 503237 w 429"/>
              <a:gd name="T61" fmla="*/ 1136650 h 716"/>
              <a:gd name="T62" fmla="*/ 458787 w 429"/>
              <a:gd name="T63" fmla="*/ 1117600 h 716"/>
              <a:gd name="T64" fmla="*/ 420687 w 429"/>
              <a:gd name="T65" fmla="*/ 1073150 h 716"/>
              <a:gd name="T66" fmla="*/ 395287 w 429"/>
              <a:gd name="T67" fmla="*/ 1009650 h 716"/>
              <a:gd name="T68" fmla="*/ 382587 w 429"/>
              <a:gd name="T69" fmla="*/ 939800 h 716"/>
              <a:gd name="T70" fmla="*/ 376237 w 429"/>
              <a:gd name="T71" fmla="*/ 876300 h 716"/>
              <a:gd name="T72" fmla="*/ 388937 w 429"/>
              <a:gd name="T73" fmla="*/ 831850 h 716"/>
              <a:gd name="T74" fmla="*/ 407987 w 429"/>
              <a:gd name="T75" fmla="*/ 812800 h 716"/>
              <a:gd name="T76" fmla="*/ 433387 w 429"/>
              <a:gd name="T77" fmla="*/ 812800 h 716"/>
              <a:gd name="T78" fmla="*/ 465137 w 429"/>
              <a:gd name="T79" fmla="*/ 831850 h 716"/>
              <a:gd name="T80" fmla="*/ 503237 w 429"/>
              <a:gd name="T81" fmla="*/ 863600 h 716"/>
              <a:gd name="T82" fmla="*/ 534987 w 429"/>
              <a:gd name="T83" fmla="*/ 908050 h 716"/>
              <a:gd name="T84" fmla="*/ 560387 w 429"/>
              <a:gd name="T85" fmla="*/ 952500 h 716"/>
              <a:gd name="T86" fmla="*/ 585787 w 429"/>
              <a:gd name="T87" fmla="*/ 1003300 h 716"/>
              <a:gd name="T88" fmla="*/ 604837 w 429"/>
              <a:gd name="T89" fmla="*/ 1047750 h 716"/>
              <a:gd name="T90" fmla="*/ 623887 w 429"/>
              <a:gd name="T91" fmla="*/ 1079500 h 716"/>
              <a:gd name="T92" fmla="*/ 649287 w 429"/>
              <a:gd name="T93" fmla="*/ 1092200 h 716"/>
              <a:gd name="T94" fmla="*/ 661987 w 429"/>
              <a:gd name="T95" fmla="*/ 1085850 h 716"/>
              <a:gd name="T96" fmla="*/ 674687 w 429"/>
              <a:gd name="T97" fmla="*/ 1041400 h 716"/>
              <a:gd name="T98" fmla="*/ 681037 w 429"/>
              <a:gd name="T99" fmla="*/ 838200 h 716"/>
              <a:gd name="T100" fmla="*/ 668337 w 429"/>
              <a:gd name="T101" fmla="*/ 698500 h 716"/>
              <a:gd name="T102" fmla="*/ 642937 w 429"/>
              <a:gd name="T103" fmla="*/ 527050 h 716"/>
              <a:gd name="T104" fmla="*/ 598487 w 429"/>
              <a:gd name="T105" fmla="*/ 355600 h 716"/>
              <a:gd name="T106" fmla="*/ 547687 w 429"/>
              <a:gd name="T107" fmla="*/ 196850 h 716"/>
              <a:gd name="T108" fmla="*/ 503237 w 429"/>
              <a:gd name="T109" fmla="*/ 76200 h 716"/>
              <a:gd name="T110" fmla="*/ 471487 w 429"/>
              <a:gd name="T111" fmla="*/ 12700 h 716"/>
              <a:gd name="T112" fmla="*/ 477837 w 429"/>
              <a:gd name="T113" fmla="*/ 6350 h 716"/>
              <a:gd name="T114" fmla="*/ 515937 w 429"/>
              <a:gd name="T115" fmla="*/ 63500 h 716"/>
              <a:gd name="T116" fmla="*/ 573087 w 429"/>
              <a:gd name="T117" fmla="*/ 177800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9"/>
              <a:gd name="T178" fmla="*/ 0 h 716"/>
              <a:gd name="T179" fmla="*/ 429 w 429"/>
              <a:gd name="T180" fmla="*/ 716 h 7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9" h="716">
                <a:moveTo>
                  <a:pt x="141" y="560"/>
                </a:moveTo>
                <a:lnTo>
                  <a:pt x="137" y="520"/>
                </a:lnTo>
                <a:lnTo>
                  <a:pt x="133" y="476"/>
                </a:lnTo>
                <a:lnTo>
                  <a:pt x="129" y="428"/>
                </a:lnTo>
                <a:lnTo>
                  <a:pt x="121" y="376"/>
                </a:lnTo>
                <a:lnTo>
                  <a:pt x="109" y="320"/>
                </a:lnTo>
                <a:lnTo>
                  <a:pt x="97" y="264"/>
                </a:lnTo>
                <a:lnTo>
                  <a:pt x="81" y="212"/>
                </a:lnTo>
                <a:lnTo>
                  <a:pt x="64" y="160"/>
                </a:lnTo>
                <a:lnTo>
                  <a:pt x="44" y="116"/>
                </a:lnTo>
                <a:lnTo>
                  <a:pt x="28" y="76"/>
                </a:lnTo>
                <a:lnTo>
                  <a:pt x="16" y="44"/>
                </a:lnTo>
                <a:lnTo>
                  <a:pt x="8" y="20"/>
                </a:lnTo>
                <a:lnTo>
                  <a:pt x="0" y="4"/>
                </a:lnTo>
                <a:lnTo>
                  <a:pt x="0" y="0"/>
                </a:lnTo>
                <a:lnTo>
                  <a:pt x="8" y="4"/>
                </a:lnTo>
                <a:lnTo>
                  <a:pt x="20" y="24"/>
                </a:lnTo>
                <a:lnTo>
                  <a:pt x="36" y="48"/>
                </a:lnTo>
                <a:lnTo>
                  <a:pt x="52" y="80"/>
                </a:lnTo>
                <a:lnTo>
                  <a:pt x="77" y="120"/>
                </a:lnTo>
                <a:lnTo>
                  <a:pt x="97" y="168"/>
                </a:lnTo>
                <a:lnTo>
                  <a:pt x="117" y="224"/>
                </a:lnTo>
                <a:lnTo>
                  <a:pt x="137" y="284"/>
                </a:lnTo>
                <a:lnTo>
                  <a:pt x="153" y="344"/>
                </a:lnTo>
                <a:lnTo>
                  <a:pt x="169" y="400"/>
                </a:lnTo>
                <a:lnTo>
                  <a:pt x="181" y="456"/>
                </a:lnTo>
                <a:lnTo>
                  <a:pt x="189" y="504"/>
                </a:lnTo>
                <a:lnTo>
                  <a:pt x="197" y="544"/>
                </a:lnTo>
                <a:lnTo>
                  <a:pt x="205" y="572"/>
                </a:lnTo>
                <a:lnTo>
                  <a:pt x="213" y="596"/>
                </a:lnTo>
                <a:lnTo>
                  <a:pt x="217" y="608"/>
                </a:lnTo>
                <a:lnTo>
                  <a:pt x="221" y="612"/>
                </a:lnTo>
                <a:lnTo>
                  <a:pt x="229" y="608"/>
                </a:lnTo>
                <a:lnTo>
                  <a:pt x="233" y="592"/>
                </a:lnTo>
                <a:lnTo>
                  <a:pt x="237" y="572"/>
                </a:lnTo>
                <a:lnTo>
                  <a:pt x="237" y="544"/>
                </a:lnTo>
                <a:lnTo>
                  <a:pt x="241" y="512"/>
                </a:lnTo>
                <a:lnTo>
                  <a:pt x="245" y="476"/>
                </a:lnTo>
                <a:lnTo>
                  <a:pt x="245" y="400"/>
                </a:lnTo>
                <a:lnTo>
                  <a:pt x="249" y="368"/>
                </a:lnTo>
                <a:lnTo>
                  <a:pt x="253" y="344"/>
                </a:lnTo>
                <a:lnTo>
                  <a:pt x="253" y="320"/>
                </a:lnTo>
                <a:lnTo>
                  <a:pt x="261" y="304"/>
                </a:lnTo>
                <a:lnTo>
                  <a:pt x="269" y="296"/>
                </a:lnTo>
                <a:lnTo>
                  <a:pt x="281" y="292"/>
                </a:lnTo>
                <a:lnTo>
                  <a:pt x="293" y="296"/>
                </a:lnTo>
                <a:lnTo>
                  <a:pt x="309" y="304"/>
                </a:lnTo>
                <a:lnTo>
                  <a:pt x="329" y="320"/>
                </a:lnTo>
                <a:lnTo>
                  <a:pt x="345" y="336"/>
                </a:lnTo>
                <a:lnTo>
                  <a:pt x="361" y="360"/>
                </a:lnTo>
                <a:lnTo>
                  <a:pt x="377" y="388"/>
                </a:lnTo>
                <a:lnTo>
                  <a:pt x="389" y="420"/>
                </a:lnTo>
                <a:lnTo>
                  <a:pt x="397" y="456"/>
                </a:lnTo>
                <a:lnTo>
                  <a:pt x="401" y="492"/>
                </a:lnTo>
                <a:lnTo>
                  <a:pt x="401" y="572"/>
                </a:lnTo>
                <a:lnTo>
                  <a:pt x="393" y="608"/>
                </a:lnTo>
                <a:lnTo>
                  <a:pt x="381" y="640"/>
                </a:lnTo>
                <a:lnTo>
                  <a:pt x="369" y="668"/>
                </a:lnTo>
                <a:lnTo>
                  <a:pt x="357" y="688"/>
                </a:lnTo>
                <a:lnTo>
                  <a:pt x="345" y="704"/>
                </a:lnTo>
                <a:lnTo>
                  <a:pt x="329" y="716"/>
                </a:lnTo>
                <a:lnTo>
                  <a:pt x="317" y="716"/>
                </a:lnTo>
                <a:lnTo>
                  <a:pt x="301" y="716"/>
                </a:lnTo>
                <a:lnTo>
                  <a:pt x="289" y="704"/>
                </a:lnTo>
                <a:lnTo>
                  <a:pt x="277" y="692"/>
                </a:lnTo>
                <a:lnTo>
                  <a:pt x="265" y="676"/>
                </a:lnTo>
                <a:lnTo>
                  <a:pt x="257" y="660"/>
                </a:lnTo>
                <a:lnTo>
                  <a:pt x="249" y="636"/>
                </a:lnTo>
                <a:lnTo>
                  <a:pt x="245" y="616"/>
                </a:lnTo>
                <a:lnTo>
                  <a:pt x="241" y="592"/>
                </a:lnTo>
                <a:lnTo>
                  <a:pt x="237" y="572"/>
                </a:lnTo>
                <a:lnTo>
                  <a:pt x="237" y="552"/>
                </a:lnTo>
                <a:lnTo>
                  <a:pt x="241" y="536"/>
                </a:lnTo>
                <a:lnTo>
                  <a:pt x="245" y="524"/>
                </a:lnTo>
                <a:lnTo>
                  <a:pt x="249" y="520"/>
                </a:lnTo>
                <a:lnTo>
                  <a:pt x="257" y="512"/>
                </a:lnTo>
                <a:lnTo>
                  <a:pt x="265" y="512"/>
                </a:lnTo>
                <a:lnTo>
                  <a:pt x="273" y="512"/>
                </a:lnTo>
                <a:lnTo>
                  <a:pt x="285" y="516"/>
                </a:lnTo>
                <a:lnTo>
                  <a:pt x="293" y="524"/>
                </a:lnTo>
                <a:lnTo>
                  <a:pt x="305" y="532"/>
                </a:lnTo>
                <a:lnTo>
                  <a:pt x="317" y="544"/>
                </a:lnTo>
                <a:lnTo>
                  <a:pt x="325" y="556"/>
                </a:lnTo>
                <a:lnTo>
                  <a:pt x="337" y="572"/>
                </a:lnTo>
                <a:lnTo>
                  <a:pt x="345" y="588"/>
                </a:lnTo>
                <a:lnTo>
                  <a:pt x="353" y="600"/>
                </a:lnTo>
                <a:lnTo>
                  <a:pt x="361" y="616"/>
                </a:lnTo>
                <a:lnTo>
                  <a:pt x="369" y="632"/>
                </a:lnTo>
                <a:lnTo>
                  <a:pt x="377" y="648"/>
                </a:lnTo>
                <a:lnTo>
                  <a:pt x="381" y="660"/>
                </a:lnTo>
                <a:lnTo>
                  <a:pt x="389" y="672"/>
                </a:lnTo>
                <a:lnTo>
                  <a:pt x="393" y="680"/>
                </a:lnTo>
                <a:lnTo>
                  <a:pt x="401" y="684"/>
                </a:lnTo>
                <a:lnTo>
                  <a:pt x="409" y="688"/>
                </a:lnTo>
                <a:lnTo>
                  <a:pt x="413" y="688"/>
                </a:lnTo>
                <a:lnTo>
                  <a:pt x="417" y="684"/>
                </a:lnTo>
                <a:lnTo>
                  <a:pt x="421" y="672"/>
                </a:lnTo>
                <a:lnTo>
                  <a:pt x="425" y="656"/>
                </a:lnTo>
                <a:lnTo>
                  <a:pt x="429" y="632"/>
                </a:lnTo>
                <a:lnTo>
                  <a:pt x="429" y="528"/>
                </a:lnTo>
                <a:lnTo>
                  <a:pt x="425" y="488"/>
                </a:lnTo>
                <a:lnTo>
                  <a:pt x="421" y="440"/>
                </a:lnTo>
                <a:lnTo>
                  <a:pt x="413" y="388"/>
                </a:lnTo>
                <a:lnTo>
                  <a:pt x="405" y="332"/>
                </a:lnTo>
                <a:lnTo>
                  <a:pt x="393" y="280"/>
                </a:lnTo>
                <a:lnTo>
                  <a:pt x="377" y="224"/>
                </a:lnTo>
                <a:lnTo>
                  <a:pt x="361" y="172"/>
                </a:lnTo>
                <a:lnTo>
                  <a:pt x="345" y="124"/>
                </a:lnTo>
                <a:lnTo>
                  <a:pt x="329" y="84"/>
                </a:lnTo>
                <a:lnTo>
                  <a:pt x="317" y="48"/>
                </a:lnTo>
                <a:lnTo>
                  <a:pt x="305" y="24"/>
                </a:lnTo>
                <a:lnTo>
                  <a:pt x="297" y="8"/>
                </a:lnTo>
                <a:lnTo>
                  <a:pt x="297" y="0"/>
                </a:lnTo>
                <a:lnTo>
                  <a:pt x="301" y="4"/>
                </a:lnTo>
                <a:lnTo>
                  <a:pt x="309" y="16"/>
                </a:lnTo>
                <a:lnTo>
                  <a:pt x="325" y="40"/>
                </a:lnTo>
                <a:lnTo>
                  <a:pt x="341" y="72"/>
                </a:lnTo>
                <a:lnTo>
                  <a:pt x="361" y="112"/>
                </a:lnTo>
              </a:path>
            </a:pathLst>
          </a:custGeom>
          <a:noFill/>
          <a:ln w="31750" cap="flat">
            <a:solidFill>
              <a:srgbClr val="CCCCCC"/>
            </a:solidFill>
            <a:prstDash val="solid"/>
            <a:round/>
            <a:headEnd/>
            <a:tailEnd/>
          </a:ln>
        </p:spPr>
        <p:txBody>
          <a:bodyPr/>
          <a:lstStyle/>
          <a:p>
            <a:endParaRPr lang="en-US"/>
          </a:p>
        </p:txBody>
      </p:sp>
      <p:sp>
        <p:nvSpPr>
          <p:cNvPr id="208317" name="Oval 278"/>
          <p:cNvSpPr>
            <a:spLocks noChangeArrowheads="1"/>
          </p:cNvSpPr>
          <p:nvPr/>
        </p:nvSpPr>
        <p:spPr bwMode="auto">
          <a:xfrm>
            <a:off x="5507038" y="3771900"/>
            <a:ext cx="69850" cy="69850"/>
          </a:xfrm>
          <a:prstGeom prst="ellipse">
            <a:avLst/>
          </a:prstGeom>
          <a:solidFill>
            <a:srgbClr val="FF0000"/>
          </a:solidFill>
          <a:ln w="9525">
            <a:noFill/>
            <a:round/>
            <a:headEnd/>
            <a:tailEnd/>
          </a:ln>
        </p:spPr>
        <p:txBody>
          <a:bodyPr/>
          <a:lstStyle/>
          <a:p>
            <a:endParaRPr lang="en-GB"/>
          </a:p>
        </p:txBody>
      </p:sp>
      <p:sp>
        <p:nvSpPr>
          <p:cNvPr id="208318" name="Oval 279"/>
          <p:cNvSpPr>
            <a:spLocks noChangeArrowheads="1"/>
          </p:cNvSpPr>
          <p:nvPr/>
        </p:nvSpPr>
        <p:spPr bwMode="auto">
          <a:xfrm>
            <a:off x="5538788" y="3848100"/>
            <a:ext cx="69850" cy="69850"/>
          </a:xfrm>
          <a:prstGeom prst="ellipse">
            <a:avLst/>
          </a:prstGeom>
          <a:solidFill>
            <a:srgbClr val="FF0000"/>
          </a:solidFill>
          <a:ln w="9525">
            <a:noFill/>
            <a:round/>
            <a:headEnd/>
            <a:tailEnd/>
          </a:ln>
        </p:spPr>
        <p:txBody>
          <a:bodyPr/>
          <a:lstStyle/>
          <a:p>
            <a:endParaRPr lang="en-GB"/>
          </a:p>
        </p:txBody>
      </p:sp>
      <p:sp>
        <p:nvSpPr>
          <p:cNvPr id="208319" name="Oval 280"/>
          <p:cNvSpPr>
            <a:spLocks noChangeArrowheads="1"/>
          </p:cNvSpPr>
          <p:nvPr/>
        </p:nvSpPr>
        <p:spPr bwMode="auto">
          <a:xfrm>
            <a:off x="5564188" y="3937000"/>
            <a:ext cx="69850" cy="69850"/>
          </a:xfrm>
          <a:prstGeom prst="ellipse">
            <a:avLst/>
          </a:prstGeom>
          <a:solidFill>
            <a:srgbClr val="FF0000"/>
          </a:solidFill>
          <a:ln w="9525">
            <a:noFill/>
            <a:round/>
            <a:headEnd/>
            <a:tailEnd/>
          </a:ln>
        </p:spPr>
        <p:txBody>
          <a:bodyPr/>
          <a:lstStyle/>
          <a:p>
            <a:endParaRPr lang="en-GB"/>
          </a:p>
        </p:txBody>
      </p:sp>
      <p:sp>
        <p:nvSpPr>
          <p:cNvPr id="208320" name="Oval 281"/>
          <p:cNvSpPr>
            <a:spLocks noChangeArrowheads="1"/>
          </p:cNvSpPr>
          <p:nvPr/>
        </p:nvSpPr>
        <p:spPr bwMode="auto">
          <a:xfrm>
            <a:off x="5589588" y="4025900"/>
            <a:ext cx="69850" cy="69850"/>
          </a:xfrm>
          <a:prstGeom prst="ellipse">
            <a:avLst/>
          </a:prstGeom>
          <a:solidFill>
            <a:srgbClr val="FF0000"/>
          </a:solidFill>
          <a:ln w="9525">
            <a:noFill/>
            <a:round/>
            <a:headEnd/>
            <a:tailEnd/>
          </a:ln>
        </p:spPr>
        <p:txBody>
          <a:bodyPr/>
          <a:lstStyle/>
          <a:p>
            <a:endParaRPr lang="en-GB"/>
          </a:p>
        </p:txBody>
      </p:sp>
      <p:sp>
        <p:nvSpPr>
          <p:cNvPr id="208321" name="Oval 282"/>
          <p:cNvSpPr>
            <a:spLocks noChangeArrowheads="1"/>
          </p:cNvSpPr>
          <p:nvPr/>
        </p:nvSpPr>
        <p:spPr bwMode="auto">
          <a:xfrm>
            <a:off x="5614988" y="4114800"/>
            <a:ext cx="69850" cy="69850"/>
          </a:xfrm>
          <a:prstGeom prst="ellipse">
            <a:avLst/>
          </a:prstGeom>
          <a:solidFill>
            <a:srgbClr val="FF0000"/>
          </a:solidFill>
          <a:ln w="9525">
            <a:noFill/>
            <a:round/>
            <a:headEnd/>
            <a:tailEnd/>
          </a:ln>
        </p:spPr>
        <p:txBody>
          <a:bodyPr/>
          <a:lstStyle/>
          <a:p>
            <a:endParaRPr lang="en-GB"/>
          </a:p>
        </p:txBody>
      </p:sp>
      <p:sp>
        <p:nvSpPr>
          <p:cNvPr id="208322" name="Oval 283"/>
          <p:cNvSpPr>
            <a:spLocks noChangeArrowheads="1"/>
          </p:cNvSpPr>
          <p:nvPr/>
        </p:nvSpPr>
        <p:spPr bwMode="auto">
          <a:xfrm>
            <a:off x="5634038" y="4197350"/>
            <a:ext cx="69850" cy="69850"/>
          </a:xfrm>
          <a:prstGeom prst="ellipse">
            <a:avLst/>
          </a:prstGeom>
          <a:solidFill>
            <a:srgbClr val="FF0000"/>
          </a:solidFill>
          <a:ln w="9525">
            <a:noFill/>
            <a:round/>
            <a:headEnd/>
            <a:tailEnd/>
          </a:ln>
        </p:spPr>
        <p:txBody>
          <a:bodyPr/>
          <a:lstStyle/>
          <a:p>
            <a:endParaRPr lang="en-GB"/>
          </a:p>
        </p:txBody>
      </p:sp>
      <p:sp>
        <p:nvSpPr>
          <p:cNvPr id="208323" name="Oval 284"/>
          <p:cNvSpPr>
            <a:spLocks noChangeArrowheads="1"/>
          </p:cNvSpPr>
          <p:nvPr/>
        </p:nvSpPr>
        <p:spPr bwMode="auto">
          <a:xfrm>
            <a:off x="5653088" y="4273550"/>
            <a:ext cx="69850" cy="69850"/>
          </a:xfrm>
          <a:prstGeom prst="ellipse">
            <a:avLst/>
          </a:prstGeom>
          <a:solidFill>
            <a:srgbClr val="FF0000"/>
          </a:solidFill>
          <a:ln w="9525">
            <a:noFill/>
            <a:round/>
            <a:headEnd/>
            <a:tailEnd/>
          </a:ln>
        </p:spPr>
        <p:txBody>
          <a:bodyPr/>
          <a:lstStyle/>
          <a:p>
            <a:endParaRPr lang="en-GB"/>
          </a:p>
        </p:txBody>
      </p:sp>
      <p:sp>
        <p:nvSpPr>
          <p:cNvPr id="208324" name="Oval 285"/>
          <p:cNvSpPr>
            <a:spLocks noChangeArrowheads="1"/>
          </p:cNvSpPr>
          <p:nvPr/>
        </p:nvSpPr>
        <p:spPr bwMode="auto">
          <a:xfrm>
            <a:off x="5665788" y="4337050"/>
            <a:ext cx="69850" cy="69850"/>
          </a:xfrm>
          <a:prstGeom prst="ellipse">
            <a:avLst/>
          </a:prstGeom>
          <a:solidFill>
            <a:srgbClr val="FF0000"/>
          </a:solidFill>
          <a:ln w="9525">
            <a:noFill/>
            <a:round/>
            <a:headEnd/>
            <a:tailEnd/>
          </a:ln>
        </p:spPr>
        <p:txBody>
          <a:bodyPr/>
          <a:lstStyle/>
          <a:p>
            <a:endParaRPr lang="en-GB"/>
          </a:p>
        </p:txBody>
      </p:sp>
      <p:sp>
        <p:nvSpPr>
          <p:cNvPr id="208325" name="Oval 286"/>
          <p:cNvSpPr>
            <a:spLocks noChangeArrowheads="1"/>
          </p:cNvSpPr>
          <p:nvPr/>
        </p:nvSpPr>
        <p:spPr bwMode="auto">
          <a:xfrm>
            <a:off x="5938838" y="3683000"/>
            <a:ext cx="71437" cy="69850"/>
          </a:xfrm>
          <a:prstGeom prst="ellipse">
            <a:avLst/>
          </a:prstGeom>
          <a:solidFill>
            <a:srgbClr val="FF0000"/>
          </a:solidFill>
          <a:ln w="9525">
            <a:noFill/>
            <a:round/>
            <a:headEnd/>
            <a:tailEnd/>
          </a:ln>
        </p:spPr>
        <p:txBody>
          <a:bodyPr/>
          <a:lstStyle/>
          <a:p>
            <a:endParaRPr lang="en-GB"/>
          </a:p>
        </p:txBody>
      </p:sp>
      <p:sp>
        <p:nvSpPr>
          <p:cNvPr id="208326" name="Oval 287"/>
          <p:cNvSpPr>
            <a:spLocks noChangeArrowheads="1"/>
          </p:cNvSpPr>
          <p:nvPr/>
        </p:nvSpPr>
        <p:spPr bwMode="auto">
          <a:xfrm>
            <a:off x="5972175" y="3759200"/>
            <a:ext cx="69850" cy="69850"/>
          </a:xfrm>
          <a:prstGeom prst="ellipse">
            <a:avLst/>
          </a:prstGeom>
          <a:solidFill>
            <a:srgbClr val="FF0000"/>
          </a:solidFill>
          <a:ln w="9525">
            <a:noFill/>
            <a:round/>
            <a:headEnd/>
            <a:tailEnd/>
          </a:ln>
        </p:spPr>
        <p:txBody>
          <a:bodyPr/>
          <a:lstStyle/>
          <a:p>
            <a:endParaRPr lang="en-GB"/>
          </a:p>
        </p:txBody>
      </p:sp>
      <p:sp>
        <p:nvSpPr>
          <p:cNvPr id="208327" name="Oval 288"/>
          <p:cNvSpPr>
            <a:spLocks noChangeArrowheads="1"/>
          </p:cNvSpPr>
          <p:nvPr/>
        </p:nvSpPr>
        <p:spPr bwMode="auto">
          <a:xfrm>
            <a:off x="6003925" y="3848100"/>
            <a:ext cx="69850" cy="69850"/>
          </a:xfrm>
          <a:prstGeom prst="ellipse">
            <a:avLst/>
          </a:prstGeom>
          <a:solidFill>
            <a:srgbClr val="FF0000"/>
          </a:solidFill>
          <a:ln w="9525">
            <a:noFill/>
            <a:round/>
            <a:headEnd/>
            <a:tailEnd/>
          </a:ln>
        </p:spPr>
        <p:txBody>
          <a:bodyPr/>
          <a:lstStyle/>
          <a:p>
            <a:endParaRPr lang="en-GB"/>
          </a:p>
        </p:txBody>
      </p:sp>
      <p:sp>
        <p:nvSpPr>
          <p:cNvPr id="208328" name="Oval 289"/>
          <p:cNvSpPr>
            <a:spLocks noChangeArrowheads="1"/>
          </p:cNvSpPr>
          <p:nvPr/>
        </p:nvSpPr>
        <p:spPr bwMode="auto">
          <a:xfrm>
            <a:off x="6035675" y="3943350"/>
            <a:ext cx="69850" cy="69850"/>
          </a:xfrm>
          <a:prstGeom prst="ellipse">
            <a:avLst/>
          </a:prstGeom>
          <a:solidFill>
            <a:srgbClr val="FF0000"/>
          </a:solidFill>
          <a:ln w="9525">
            <a:noFill/>
            <a:round/>
            <a:headEnd/>
            <a:tailEnd/>
          </a:ln>
        </p:spPr>
        <p:txBody>
          <a:bodyPr/>
          <a:lstStyle/>
          <a:p>
            <a:endParaRPr lang="en-GB"/>
          </a:p>
        </p:txBody>
      </p:sp>
      <p:sp>
        <p:nvSpPr>
          <p:cNvPr id="208329" name="Oval 290"/>
          <p:cNvSpPr>
            <a:spLocks noChangeArrowheads="1"/>
          </p:cNvSpPr>
          <p:nvPr/>
        </p:nvSpPr>
        <p:spPr bwMode="auto">
          <a:xfrm>
            <a:off x="6061075" y="4038600"/>
            <a:ext cx="69850" cy="69850"/>
          </a:xfrm>
          <a:prstGeom prst="ellipse">
            <a:avLst/>
          </a:prstGeom>
          <a:solidFill>
            <a:srgbClr val="FF0000"/>
          </a:solidFill>
          <a:ln w="9525">
            <a:noFill/>
            <a:round/>
            <a:headEnd/>
            <a:tailEnd/>
          </a:ln>
        </p:spPr>
        <p:txBody>
          <a:bodyPr/>
          <a:lstStyle/>
          <a:p>
            <a:endParaRPr lang="en-GB"/>
          </a:p>
        </p:txBody>
      </p:sp>
      <p:sp>
        <p:nvSpPr>
          <p:cNvPr id="208330" name="Oval 291"/>
          <p:cNvSpPr>
            <a:spLocks noChangeArrowheads="1"/>
          </p:cNvSpPr>
          <p:nvPr/>
        </p:nvSpPr>
        <p:spPr bwMode="auto">
          <a:xfrm>
            <a:off x="6086475" y="4127500"/>
            <a:ext cx="69850" cy="69850"/>
          </a:xfrm>
          <a:prstGeom prst="ellipse">
            <a:avLst/>
          </a:prstGeom>
          <a:solidFill>
            <a:srgbClr val="FF0000"/>
          </a:solidFill>
          <a:ln w="9525">
            <a:noFill/>
            <a:round/>
            <a:headEnd/>
            <a:tailEnd/>
          </a:ln>
        </p:spPr>
        <p:txBody>
          <a:bodyPr/>
          <a:lstStyle/>
          <a:p>
            <a:endParaRPr lang="en-GB"/>
          </a:p>
        </p:txBody>
      </p:sp>
      <p:sp>
        <p:nvSpPr>
          <p:cNvPr id="208331" name="Oval 292"/>
          <p:cNvSpPr>
            <a:spLocks noChangeArrowheads="1"/>
          </p:cNvSpPr>
          <p:nvPr/>
        </p:nvSpPr>
        <p:spPr bwMode="auto">
          <a:xfrm>
            <a:off x="6105525" y="4216400"/>
            <a:ext cx="69850" cy="69850"/>
          </a:xfrm>
          <a:prstGeom prst="ellipse">
            <a:avLst/>
          </a:prstGeom>
          <a:solidFill>
            <a:srgbClr val="FF0000"/>
          </a:solidFill>
          <a:ln w="9525">
            <a:noFill/>
            <a:round/>
            <a:headEnd/>
            <a:tailEnd/>
          </a:ln>
        </p:spPr>
        <p:txBody>
          <a:bodyPr/>
          <a:lstStyle/>
          <a:p>
            <a:endParaRPr lang="en-GB"/>
          </a:p>
        </p:txBody>
      </p:sp>
      <p:sp>
        <p:nvSpPr>
          <p:cNvPr id="208332" name="Oval 293"/>
          <p:cNvSpPr>
            <a:spLocks noChangeArrowheads="1"/>
          </p:cNvSpPr>
          <p:nvPr/>
        </p:nvSpPr>
        <p:spPr bwMode="auto">
          <a:xfrm>
            <a:off x="6118225" y="4292600"/>
            <a:ext cx="69850" cy="69850"/>
          </a:xfrm>
          <a:prstGeom prst="ellipse">
            <a:avLst/>
          </a:prstGeom>
          <a:solidFill>
            <a:srgbClr val="FF0000"/>
          </a:solidFill>
          <a:ln w="9525">
            <a:noFill/>
            <a:round/>
            <a:headEnd/>
            <a:tailEnd/>
          </a:ln>
        </p:spPr>
        <p:txBody>
          <a:bodyPr/>
          <a:lstStyle/>
          <a:p>
            <a:endParaRPr lang="en-GB"/>
          </a:p>
        </p:txBody>
      </p:sp>
      <p:sp>
        <p:nvSpPr>
          <p:cNvPr id="208333" name="Oval 294"/>
          <p:cNvSpPr>
            <a:spLocks noChangeArrowheads="1"/>
          </p:cNvSpPr>
          <p:nvPr/>
        </p:nvSpPr>
        <p:spPr bwMode="auto">
          <a:xfrm>
            <a:off x="6130925" y="4356100"/>
            <a:ext cx="69850" cy="69850"/>
          </a:xfrm>
          <a:prstGeom prst="ellipse">
            <a:avLst/>
          </a:prstGeom>
          <a:solidFill>
            <a:srgbClr val="FF0000"/>
          </a:solidFill>
          <a:ln w="9525">
            <a:noFill/>
            <a:round/>
            <a:headEnd/>
            <a:tailEnd/>
          </a:ln>
        </p:spPr>
        <p:txBody>
          <a:bodyPr/>
          <a:lstStyle/>
          <a:p>
            <a:endParaRPr lang="en-GB"/>
          </a:p>
        </p:txBody>
      </p:sp>
      <p:sp>
        <p:nvSpPr>
          <p:cNvPr id="208334" name="Oval 295"/>
          <p:cNvSpPr>
            <a:spLocks noChangeArrowheads="1"/>
          </p:cNvSpPr>
          <p:nvPr/>
        </p:nvSpPr>
        <p:spPr bwMode="auto">
          <a:xfrm>
            <a:off x="6143625" y="4400550"/>
            <a:ext cx="69850" cy="69850"/>
          </a:xfrm>
          <a:prstGeom prst="ellipse">
            <a:avLst/>
          </a:prstGeom>
          <a:solidFill>
            <a:srgbClr val="FF0000"/>
          </a:solidFill>
          <a:ln w="9525">
            <a:noFill/>
            <a:round/>
            <a:headEnd/>
            <a:tailEnd/>
          </a:ln>
        </p:spPr>
        <p:txBody>
          <a:bodyPr/>
          <a:lstStyle/>
          <a:p>
            <a:endParaRPr lang="en-GB"/>
          </a:p>
        </p:txBody>
      </p:sp>
      <p:sp>
        <p:nvSpPr>
          <p:cNvPr id="208335" name="Oval 296"/>
          <p:cNvSpPr>
            <a:spLocks noChangeArrowheads="1"/>
          </p:cNvSpPr>
          <p:nvPr/>
        </p:nvSpPr>
        <p:spPr bwMode="auto">
          <a:xfrm>
            <a:off x="6391275" y="3670300"/>
            <a:ext cx="69850" cy="69850"/>
          </a:xfrm>
          <a:prstGeom prst="ellipse">
            <a:avLst/>
          </a:prstGeom>
          <a:solidFill>
            <a:srgbClr val="FF0000"/>
          </a:solidFill>
          <a:ln w="9525">
            <a:noFill/>
            <a:round/>
            <a:headEnd/>
            <a:tailEnd/>
          </a:ln>
        </p:spPr>
        <p:txBody>
          <a:bodyPr/>
          <a:lstStyle/>
          <a:p>
            <a:endParaRPr lang="en-GB"/>
          </a:p>
        </p:txBody>
      </p:sp>
      <p:sp>
        <p:nvSpPr>
          <p:cNvPr id="208336" name="Rectangle 297"/>
          <p:cNvSpPr>
            <a:spLocks noChangeArrowheads="1"/>
          </p:cNvSpPr>
          <p:nvPr/>
        </p:nvSpPr>
        <p:spPr bwMode="auto">
          <a:xfrm>
            <a:off x="5889625" y="3068638"/>
            <a:ext cx="473075" cy="258762"/>
          </a:xfrm>
          <a:prstGeom prst="rect">
            <a:avLst/>
          </a:prstGeom>
          <a:noFill/>
          <a:ln w="9525">
            <a:noFill/>
            <a:miter lim="800000"/>
            <a:headEnd/>
            <a:tailEnd/>
          </a:ln>
        </p:spPr>
        <p:txBody>
          <a:bodyPr wrap="none" lIns="0" tIns="0" rIns="0" bIns="0">
            <a:spAutoFit/>
          </a:bodyPr>
          <a:lstStyle/>
          <a:p>
            <a:r>
              <a:rPr lang="en-GB" sz="1700">
                <a:solidFill>
                  <a:srgbClr val="990033"/>
                </a:solidFill>
              </a:rPr>
              <a:t>action</a:t>
            </a:r>
            <a:endParaRPr lang="en-GB" sz="2800">
              <a:solidFill>
                <a:srgbClr val="990033"/>
              </a:solidFill>
            </a:endParaRPr>
          </a:p>
        </p:txBody>
      </p:sp>
      <p:sp>
        <p:nvSpPr>
          <p:cNvPr id="208337" name="Rectangle 298"/>
          <p:cNvSpPr>
            <a:spLocks noChangeArrowheads="1"/>
          </p:cNvSpPr>
          <p:nvPr/>
        </p:nvSpPr>
        <p:spPr bwMode="auto">
          <a:xfrm>
            <a:off x="5889625" y="5175250"/>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p>
        </p:txBody>
      </p:sp>
      <p:sp>
        <p:nvSpPr>
          <p:cNvPr id="208338" name="Rectangle 299"/>
          <p:cNvSpPr>
            <a:spLocks noChangeArrowheads="1"/>
          </p:cNvSpPr>
          <p:nvPr/>
        </p:nvSpPr>
        <p:spPr bwMode="auto">
          <a:xfrm rot="-5400000">
            <a:off x="4935538" y="4100513"/>
            <a:ext cx="460375" cy="136525"/>
          </a:xfrm>
          <a:prstGeom prst="rect">
            <a:avLst/>
          </a:prstGeom>
          <a:noFill/>
          <a:ln w="9525">
            <a:noFill/>
            <a:miter lim="800000"/>
            <a:headEnd/>
            <a:tailEnd/>
          </a:ln>
        </p:spPr>
        <p:txBody>
          <a:bodyPr wrap="none" lIns="0" tIns="0" rIns="0" bIns="0">
            <a:spAutoFit/>
          </a:bodyPr>
          <a:lstStyle/>
          <a:p>
            <a:r>
              <a:rPr lang="en-GB" sz="900">
                <a:solidFill>
                  <a:srgbClr val="000000"/>
                </a:solidFill>
              </a:rPr>
              <a:t>position (y)</a:t>
            </a:r>
            <a:endParaRPr lang="en-GB" sz="2400"/>
          </a:p>
        </p:txBody>
      </p:sp>
      <p:sp>
        <p:nvSpPr>
          <p:cNvPr id="208339" name="Rectangle 300"/>
          <p:cNvSpPr>
            <a:spLocks noChangeArrowheads="1"/>
          </p:cNvSpPr>
          <p:nvPr/>
        </p:nvSpPr>
        <p:spPr bwMode="auto">
          <a:xfrm>
            <a:off x="7508875" y="3416300"/>
            <a:ext cx="1633538" cy="1631950"/>
          </a:xfrm>
          <a:prstGeom prst="rect">
            <a:avLst/>
          </a:prstGeom>
          <a:solidFill>
            <a:srgbClr val="FFFFFF"/>
          </a:solidFill>
          <a:ln w="9525">
            <a:noFill/>
            <a:miter lim="800000"/>
            <a:headEnd/>
            <a:tailEnd/>
          </a:ln>
        </p:spPr>
        <p:txBody>
          <a:bodyPr/>
          <a:lstStyle/>
          <a:p>
            <a:endParaRPr lang="en-GB"/>
          </a:p>
        </p:txBody>
      </p:sp>
      <p:sp>
        <p:nvSpPr>
          <p:cNvPr id="208340" name="Rectangle 301"/>
          <p:cNvSpPr>
            <a:spLocks noChangeArrowheads="1"/>
          </p:cNvSpPr>
          <p:nvPr/>
        </p:nvSpPr>
        <p:spPr bwMode="auto">
          <a:xfrm>
            <a:off x="7508875" y="3416300"/>
            <a:ext cx="1633538" cy="1631950"/>
          </a:xfrm>
          <a:prstGeom prst="rect">
            <a:avLst/>
          </a:prstGeom>
          <a:noFill/>
          <a:ln w="0">
            <a:solidFill>
              <a:srgbClr val="FFFFFF"/>
            </a:solidFill>
            <a:miter lim="800000"/>
            <a:headEnd/>
            <a:tailEnd/>
          </a:ln>
        </p:spPr>
        <p:txBody>
          <a:bodyPr/>
          <a:lstStyle/>
          <a:p>
            <a:endParaRPr lang="en-GB"/>
          </a:p>
        </p:txBody>
      </p:sp>
      <p:sp>
        <p:nvSpPr>
          <p:cNvPr id="208341" name="Line 302"/>
          <p:cNvSpPr>
            <a:spLocks noChangeShapeType="1"/>
          </p:cNvSpPr>
          <p:nvPr/>
        </p:nvSpPr>
        <p:spPr bwMode="auto">
          <a:xfrm>
            <a:off x="7508875" y="5048250"/>
            <a:ext cx="1633538" cy="0"/>
          </a:xfrm>
          <a:prstGeom prst="line">
            <a:avLst/>
          </a:prstGeom>
          <a:noFill/>
          <a:ln w="0">
            <a:solidFill>
              <a:srgbClr val="000000"/>
            </a:solidFill>
            <a:round/>
            <a:headEnd/>
            <a:tailEnd/>
          </a:ln>
        </p:spPr>
        <p:txBody>
          <a:bodyPr/>
          <a:lstStyle/>
          <a:p>
            <a:endParaRPr lang="en-US"/>
          </a:p>
        </p:txBody>
      </p:sp>
      <p:sp>
        <p:nvSpPr>
          <p:cNvPr id="208342" name="Line 303"/>
          <p:cNvSpPr>
            <a:spLocks noChangeShapeType="1"/>
          </p:cNvSpPr>
          <p:nvPr/>
        </p:nvSpPr>
        <p:spPr bwMode="auto">
          <a:xfrm>
            <a:off x="7508875" y="3416300"/>
            <a:ext cx="1633538" cy="0"/>
          </a:xfrm>
          <a:prstGeom prst="line">
            <a:avLst/>
          </a:prstGeom>
          <a:noFill/>
          <a:ln w="0">
            <a:solidFill>
              <a:srgbClr val="000000"/>
            </a:solidFill>
            <a:round/>
            <a:headEnd/>
            <a:tailEnd/>
          </a:ln>
        </p:spPr>
        <p:txBody>
          <a:bodyPr/>
          <a:lstStyle/>
          <a:p>
            <a:endParaRPr lang="en-US"/>
          </a:p>
        </p:txBody>
      </p:sp>
      <p:sp>
        <p:nvSpPr>
          <p:cNvPr id="208343" name="Line 304"/>
          <p:cNvSpPr>
            <a:spLocks noChangeShapeType="1"/>
          </p:cNvSpPr>
          <p:nvPr/>
        </p:nvSpPr>
        <p:spPr bwMode="auto">
          <a:xfrm>
            <a:off x="9142413" y="3416300"/>
            <a:ext cx="0" cy="1631950"/>
          </a:xfrm>
          <a:prstGeom prst="line">
            <a:avLst/>
          </a:prstGeom>
          <a:noFill/>
          <a:ln w="0">
            <a:solidFill>
              <a:srgbClr val="000000"/>
            </a:solidFill>
            <a:round/>
            <a:headEnd/>
            <a:tailEnd/>
          </a:ln>
        </p:spPr>
        <p:txBody>
          <a:bodyPr/>
          <a:lstStyle/>
          <a:p>
            <a:endParaRPr lang="en-US"/>
          </a:p>
        </p:txBody>
      </p:sp>
      <p:sp>
        <p:nvSpPr>
          <p:cNvPr id="208344" name="Line 305"/>
          <p:cNvSpPr>
            <a:spLocks noChangeShapeType="1"/>
          </p:cNvSpPr>
          <p:nvPr/>
        </p:nvSpPr>
        <p:spPr bwMode="auto">
          <a:xfrm>
            <a:off x="7508875" y="3416300"/>
            <a:ext cx="0" cy="1631950"/>
          </a:xfrm>
          <a:prstGeom prst="line">
            <a:avLst/>
          </a:prstGeom>
          <a:noFill/>
          <a:ln w="0">
            <a:solidFill>
              <a:srgbClr val="000000"/>
            </a:solidFill>
            <a:round/>
            <a:headEnd/>
            <a:tailEnd/>
          </a:ln>
        </p:spPr>
        <p:txBody>
          <a:bodyPr/>
          <a:lstStyle/>
          <a:p>
            <a:endParaRPr lang="en-US"/>
          </a:p>
        </p:txBody>
      </p:sp>
      <p:sp>
        <p:nvSpPr>
          <p:cNvPr id="208345" name="Line 306"/>
          <p:cNvSpPr>
            <a:spLocks noChangeShapeType="1"/>
          </p:cNvSpPr>
          <p:nvPr/>
        </p:nvSpPr>
        <p:spPr bwMode="auto">
          <a:xfrm>
            <a:off x="7508875" y="5048250"/>
            <a:ext cx="1633538" cy="0"/>
          </a:xfrm>
          <a:prstGeom prst="line">
            <a:avLst/>
          </a:prstGeom>
          <a:noFill/>
          <a:ln w="0">
            <a:solidFill>
              <a:srgbClr val="000000"/>
            </a:solidFill>
            <a:round/>
            <a:headEnd/>
            <a:tailEnd/>
          </a:ln>
        </p:spPr>
        <p:txBody>
          <a:bodyPr/>
          <a:lstStyle/>
          <a:p>
            <a:endParaRPr lang="en-US"/>
          </a:p>
        </p:txBody>
      </p:sp>
      <p:sp>
        <p:nvSpPr>
          <p:cNvPr id="208346" name="Line 307"/>
          <p:cNvSpPr>
            <a:spLocks noChangeShapeType="1"/>
          </p:cNvSpPr>
          <p:nvPr/>
        </p:nvSpPr>
        <p:spPr bwMode="auto">
          <a:xfrm>
            <a:off x="7508875" y="3416300"/>
            <a:ext cx="0" cy="1631950"/>
          </a:xfrm>
          <a:prstGeom prst="line">
            <a:avLst/>
          </a:prstGeom>
          <a:noFill/>
          <a:ln w="0">
            <a:solidFill>
              <a:srgbClr val="000000"/>
            </a:solidFill>
            <a:round/>
            <a:headEnd/>
            <a:tailEnd/>
          </a:ln>
        </p:spPr>
        <p:txBody>
          <a:bodyPr/>
          <a:lstStyle/>
          <a:p>
            <a:endParaRPr lang="en-US"/>
          </a:p>
        </p:txBody>
      </p:sp>
      <p:sp>
        <p:nvSpPr>
          <p:cNvPr id="208347" name="Line 308"/>
          <p:cNvSpPr>
            <a:spLocks noChangeShapeType="1"/>
          </p:cNvSpPr>
          <p:nvPr/>
        </p:nvSpPr>
        <p:spPr bwMode="auto">
          <a:xfrm flipV="1">
            <a:off x="7508875" y="5029200"/>
            <a:ext cx="0" cy="19050"/>
          </a:xfrm>
          <a:prstGeom prst="line">
            <a:avLst/>
          </a:prstGeom>
          <a:noFill/>
          <a:ln w="0">
            <a:solidFill>
              <a:srgbClr val="000000"/>
            </a:solidFill>
            <a:round/>
            <a:headEnd/>
            <a:tailEnd/>
          </a:ln>
        </p:spPr>
        <p:txBody>
          <a:bodyPr/>
          <a:lstStyle/>
          <a:p>
            <a:endParaRPr lang="en-US"/>
          </a:p>
        </p:txBody>
      </p:sp>
      <p:sp>
        <p:nvSpPr>
          <p:cNvPr id="208348" name="Line 309"/>
          <p:cNvSpPr>
            <a:spLocks noChangeShapeType="1"/>
          </p:cNvSpPr>
          <p:nvPr/>
        </p:nvSpPr>
        <p:spPr bwMode="auto">
          <a:xfrm>
            <a:off x="7508875" y="3416300"/>
            <a:ext cx="0" cy="12700"/>
          </a:xfrm>
          <a:prstGeom prst="line">
            <a:avLst/>
          </a:prstGeom>
          <a:noFill/>
          <a:ln w="0">
            <a:solidFill>
              <a:srgbClr val="000000"/>
            </a:solidFill>
            <a:round/>
            <a:headEnd/>
            <a:tailEnd/>
          </a:ln>
        </p:spPr>
        <p:txBody>
          <a:bodyPr/>
          <a:lstStyle/>
          <a:p>
            <a:endParaRPr lang="en-US"/>
          </a:p>
        </p:txBody>
      </p:sp>
      <p:sp>
        <p:nvSpPr>
          <p:cNvPr id="208349" name="Rectangle 310"/>
          <p:cNvSpPr>
            <a:spLocks noChangeArrowheads="1"/>
          </p:cNvSpPr>
          <p:nvPr/>
        </p:nvSpPr>
        <p:spPr bwMode="auto">
          <a:xfrm>
            <a:off x="7489825" y="506730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p>
        </p:txBody>
      </p:sp>
      <p:sp>
        <p:nvSpPr>
          <p:cNvPr id="208350" name="Line 311"/>
          <p:cNvSpPr>
            <a:spLocks noChangeShapeType="1"/>
          </p:cNvSpPr>
          <p:nvPr/>
        </p:nvSpPr>
        <p:spPr bwMode="auto">
          <a:xfrm flipV="1">
            <a:off x="7737475" y="5029200"/>
            <a:ext cx="0" cy="19050"/>
          </a:xfrm>
          <a:prstGeom prst="line">
            <a:avLst/>
          </a:prstGeom>
          <a:noFill/>
          <a:ln w="0">
            <a:solidFill>
              <a:srgbClr val="000000"/>
            </a:solidFill>
            <a:round/>
            <a:headEnd/>
            <a:tailEnd/>
          </a:ln>
        </p:spPr>
        <p:txBody>
          <a:bodyPr/>
          <a:lstStyle/>
          <a:p>
            <a:endParaRPr lang="en-US"/>
          </a:p>
        </p:txBody>
      </p:sp>
      <p:sp>
        <p:nvSpPr>
          <p:cNvPr id="208351" name="Line 312"/>
          <p:cNvSpPr>
            <a:spLocks noChangeShapeType="1"/>
          </p:cNvSpPr>
          <p:nvPr/>
        </p:nvSpPr>
        <p:spPr bwMode="auto">
          <a:xfrm>
            <a:off x="7737475" y="3416300"/>
            <a:ext cx="0" cy="12700"/>
          </a:xfrm>
          <a:prstGeom prst="line">
            <a:avLst/>
          </a:prstGeom>
          <a:noFill/>
          <a:ln w="0">
            <a:solidFill>
              <a:srgbClr val="000000"/>
            </a:solidFill>
            <a:round/>
            <a:headEnd/>
            <a:tailEnd/>
          </a:ln>
        </p:spPr>
        <p:txBody>
          <a:bodyPr/>
          <a:lstStyle/>
          <a:p>
            <a:endParaRPr lang="en-US"/>
          </a:p>
        </p:txBody>
      </p:sp>
      <p:sp>
        <p:nvSpPr>
          <p:cNvPr id="208352" name="Rectangle 313"/>
          <p:cNvSpPr>
            <a:spLocks noChangeArrowheads="1"/>
          </p:cNvSpPr>
          <p:nvPr/>
        </p:nvSpPr>
        <p:spPr bwMode="auto">
          <a:xfrm>
            <a:off x="769302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p>
        </p:txBody>
      </p:sp>
      <p:sp>
        <p:nvSpPr>
          <p:cNvPr id="208353" name="Line 314"/>
          <p:cNvSpPr>
            <a:spLocks noChangeShapeType="1"/>
          </p:cNvSpPr>
          <p:nvPr/>
        </p:nvSpPr>
        <p:spPr bwMode="auto">
          <a:xfrm flipV="1">
            <a:off x="7972425" y="5029200"/>
            <a:ext cx="0" cy="19050"/>
          </a:xfrm>
          <a:prstGeom prst="line">
            <a:avLst/>
          </a:prstGeom>
          <a:noFill/>
          <a:ln w="0">
            <a:solidFill>
              <a:srgbClr val="000000"/>
            </a:solidFill>
            <a:round/>
            <a:headEnd/>
            <a:tailEnd/>
          </a:ln>
        </p:spPr>
        <p:txBody>
          <a:bodyPr/>
          <a:lstStyle/>
          <a:p>
            <a:endParaRPr lang="en-US"/>
          </a:p>
        </p:txBody>
      </p:sp>
      <p:sp>
        <p:nvSpPr>
          <p:cNvPr id="208354" name="Line 315"/>
          <p:cNvSpPr>
            <a:spLocks noChangeShapeType="1"/>
          </p:cNvSpPr>
          <p:nvPr/>
        </p:nvSpPr>
        <p:spPr bwMode="auto">
          <a:xfrm>
            <a:off x="7972425" y="3416300"/>
            <a:ext cx="0" cy="12700"/>
          </a:xfrm>
          <a:prstGeom prst="line">
            <a:avLst/>
          </a:prstGeom>
          <a:noFill/>
          <a:ln w="0">
            <a:solidFill>
              <a:srgbClr val="000000"/>
            </a:solidFill>
            <a:round/>
            <a:headEnd/>
            <a:tailEnd/>
          </a:ln>
        </p:spPr>
        <p:txBody>
          <a:bodyPr/>
          <a:lstStyle/>
          <a:p>
            <a:endParaRPr lang="en-US"/>
          </a:p>
        </p:txBody>
      </p:sp>
      <p:sp>
        <p:nvSpPr>
          <p:cNvPr id="208355" name="Rectangle 316"/>
          <p:cNvSpPr>
            <a:spLocks noChangeArrowheads="1"/>
          </p:cNvSpPr>
          <p:nvPr/>
        </p:nvSpPr>
        <p:spPr bwMode="auto">
          <a:xfrm>
            <a:off x="792797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p>
        </p:txBody>
      </p:sp>
      <p:sp>
        <p:nvSpPr>
          <p:cNvPr id="208356" name="Line 317"/>
          <p:cNvSpPr>
            <a:spLocks noChangeShapeType="1"/>
          </p:cNvSpPr>
          <p:nvPr/>
        </p:nvSpPr>
        <p:spPr bwMode="auto">
          <a:xfrm flipV="1">
            <a:off x="8207375" y="5029200"/>
            <a:ext cx="0" cy="19050"/>
          </a:xfrm>
          <a:prstGeom prst="line">
            <a:avLst/>
          </a:prstGeom>
          <a:noFill/>
          <a:ln w="0">
            <a:solidFill>
              <a:srgbClr val="000000"/>
            </a:solidFill>
            <a:round/>
            <a:headEnd/>
            <a:tailEnd/>
          </a:ln>
        </p:spPr>
        <p:txBody>
          <a:bodyPr/>
          <a:lstStyle/>
          <a:p>
            <a:endParaRPr lang="en-US"/>
          </a:p>
        </p:txBody>
      </p:sp>
      <p:sp>
        <p:nvSpPr>
          <p:cNvPr id="208357" name="Line 318"/>
          <p:cNvSpPr>
            <a:spLocks noChangeShapeType="1"/>
          </p:cNvSpPr>
          <p:nvPr/>
        </p:nvSpPr>
        <p:spPr bwMode="auto">
          <a:xfrm>
            <a:off x="8207375" y="3416300"/>
            <a:ext cx="0" cy="12700"/>
          </a:xfrm>
          <a:prstGeom prst="line">
            <a:avLst/>
          </a:prstGeom>
          <a:noFill/>
          <a:ln w="0">
            <a:solidFill>
              <a:srgbClr val="000000"/>
            </a:solidFill>
            <a:round/>
            <a:headEnd/>
            <a:tailEnd/>
          </a:ln>
        </p:spPr>
        <p:txBody>
          <a:bodyPr/>
          <a:lstStyle/>
          <a:p>
            <a:endParaRPr lang="en-US"/>
          </a:p>
        </p:txBody>
      </p:sp>
      <p:sp>
        <p:nvSpPr>
          <p:cNvPr id="208358" name="Rectangle 319"/>
          <p:cNvSpPr>
            <a:spLocks noChangeArrowheads="1"/>
          </p:cNvSpPr>
          <p:nvPr/>
        </p:nvSpPr>
        <p:spPr bwMode="auto">
          <a:xfrm>
            <a:off x="816292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p>
        </p:txBody>
      </p:sp>
      <p:sp>
        <p:nvSpPr>
          <p:cNvPr id="208359" name="Line 320"/>
          <p:cNvSpPr>
            <a:spLocks noChangeShapeType="1"/>
          </p:cNvSpPr>
          <p:nvPr/>
        </p:nvSpPr>
        <p:spPr bwMode="auto">
          <a:xfrm flipV="1">
            <a:off x="8435975" y="5029200"/>
            <a:ext cx="0" cy="19050"/>
          </a:xfrm>
          <a:prstGeom prst="line">
            <a:avLst/>
          </a:prstGeom>
          <a:noFill/>
          <a:ln w="0">
            <a:solidFill>
              <a:srgbClr val="000000"/>
            </a:solidFill>
            <a:round/>
            <a:headEnd/>
            <a:tailEnd/>
          </a:ln>
        </p:spPr>
        <p:txBody>
          <a:bodyPr/>
          <a:lstStyle/>
          <a:p>
            <a:endParaRPr lang="en-US"/>
          </a:p>
        </p:txBody>
      </p:sp>
      <p:sp>
        <p:nvSpPr>
          <p:cNvPr id="208360" name="Line 321"/>
          <p:cNvSpPr>
            <a:spLocks noChangeShapeType="1"/>
          </p:cNvSpPr>
          <p:nvPr/>
        </p:nvSpPr>
        <p:spPr bwMode="auto">
          <a:xfrm>
            <a:off x="8435975" y="3416300"/>
            <a:ext cx="0" cy="12700"/>
          </a:xfrm>
          <a:prstGeom prst="line">
            <a:avLst/>
          </a:prstGeom>
          <a:noFill/>
          <a:ln w="0">
            <a:solidFill>
              <a:srgbClr val="000000"/>
            </a:solidFill>
            <a:round/>
            <a:headEnd/>
            <a:tailEnd/>
          </a:ln>
        </p:spPr>
        <p:txBody>
          <a:bodyPr/>
          <a:lstStyle/>
          <a:p>
            <a:endParaRPr lang="en-US"/>
          </a:p>
        </p:txBody>
      </p:sp>
      <p:sp>
        <p:nvSpPr>
          <p:cNvPr id="208361" name="Rectangle 322"/>
          <p:cNvSpPr>
            <a:spLocks noChangeArrowheads="1"/>
          </p:cNvSpPr>
          <p:nvPr/>
        </p:nvSpPr>
        <p:spPr bwMode="auto">
          <a:xfrm>
            <a:off x="8391525" y="5067300"/>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p>
        </p:txBody>
      </p:sp>
      <p:sp>
        <p:nvSpPr>
          <p:cNvPr id="208362" name="Line 323"/>
          <p:cNvSpPr>
            <a:spLocks noChangeShapeType="1"/>
          </p:cNvSpPr>
          <p:nvPr/>
        </p:nvSpPr>
        <p:spPr bwMode="auto">
          <a:xfrm flipV="1">
            <a:off x="8672513" y="5029200"/>
            <a:ext cx="0" cy="19050"/>
          </a:xfrm>
          <a:prstGeom prst="line">
            <a:avLst/>
          </a:prstGeom>
          <a:noFill/>
          <a:ln w="0">
            <a:solidFill>
              <a:srgbClr val="000000"/>
            </a:solidFill>
            <a:round/>
            <a:headEnd/>
            <a:tailEnd/>
          </a:ln>
        </p:spPr>
        <p:txBody>
          <a:bodyPr/>
          <a:lstStyle/>
          <a:p>
            <a:endParaRPr lang="en-US"/>
          </a:p>
        </p:txBody>
      </p:sp>
      <p:sp>
        <p:nvSpPr>
          <p:cNvPr id="208363" name="Line 324"/>
          <p:cNvSpPr>
            <a:spLocks noChangeShapeType="1"/>
          </p:cNvSpPr>
          <p:nvPr/>
        </p:nvSpPr>
        <p:spPr bwMode="auto">
          <a:xfrm>
            <a:off x="8672513" y="3416300"/>
            <a:ext cx="0" cy="12700"/>
          </a:xfrm>
          <a:prstGeom prst="line">
            <a:avLst/>
          </a:prstGeom>
          <a:noFill/>
          <a:ln w="0">
            <a:solidFill>
              <a:srgbClr val="000000"/>
            </a:solidFill>
            <a:round/>
            <a:headEnd/>
            <a:tailEnd/>
          </a:ln>
        </p:spPr>
        <p:txBody>
          <a:bodyPr/>
          <a:lstStyle/>
          <a:p>
            <a:endParaRPr lang="en-US"/>
          </a:p>
        </p:txBody>
      </p:sp>
      <p:sp>
        <p:nvSpPr>
          <p:cNvPr id="208364" name="Rectangle 325"/>
          <p:cNvSpPr>
            <a:spLocks noChangeArrowheads="1"/>
          </p:cNvSpPr>
          <p:nvPr/>
        </p:nvSpPr>
        <p:spPr bwMode="auto">
          <a:xfrm>
            <a:off x="8653463" y="5067300"/>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p>
        </p:txBody>
      </p:sp>
      <p:sp>
        <p:nvSpPr>
          <p:cNvPr id="208365" name="Line 326"/>
          <p:cNvSpPr>
            <a:spLocks noChangeShapeType="1"/>
          </p:cNvSpPr>
          <p:nvPr/>
        </p:nvSpPr>
        <p:spPr bwMode="auto">
          <a:xfrm flipV="1">
            <a:off x="8907463" y="5029200"/>
            <a:ext cx="0" cy="19050"/>
          </a:xfrm>
          <a:prstGeom prst="line">
            <a:avLst/>
          </a:prstGeom>
          <a:noFill/>
          <a:ln w="0">
            <a:solidFill>
              <a:srgbClr val="000000"/>
            </a:solidFill>
            <a:round/>
            <a:headEnd/>
            <a:tailEnd/>
          </a:ln>
        </p:spPr>
        <p:txBody>
          <a:bodyPr/>
          <a:lstStyle/>
          <a:p>
            <a:endParaRPr lang="en-US"/>
          </a:p>
        </p:txBody>
      </p:sp>
      <p:sp>
        <p:nvSpPr>
          <p:cNvPr id="208366" name="Line 327"/>
          <p:cNvSpPr>
            <a:spLocks noChangeShapeType="1"/>
          </p:cNvSpPr>
          <p:nvPr/>
        </p:nvSpPr>
        <p:spPr bwMode="auto">
          <a:xfrm>
            <a:off x="8907463" y="3416300"/>
            <a:ext cx="0" cy="12700"/>
          </a:xfrm>
          <a:prstGeom prst="line">
            <a:avLst/>
          </a:prstGeom>
          <a:noFill/>
          <a:ln w="0">
            <a:solidFill>
              <a:srgbClr val="000000"/>
            </a:solidFill>
            <a:round/>
            <a:headEnd/>
            <a:tailEnd/>
          </a:ln>
        </p:spPr>
        <p:txBody>
          <a:bodyPr/>
          <a:lstStyle/>
          <a:p>
            <a:endParaRPr lang="en-US"/>
          </a:p>
        </p:txBody>
      </p:sp>
      <p:sp>
        <p:nvSpPr>
          <p:cNvPr id="208367" name="Rectangle 328"/>
          <p:cNvSpPr>
            <a:spLocks noChangeArrowheads="1"/>
          </p:cNvSpPr>
          <p:nvPr/>
        </p:nvSpPr>
        <p:spPr bwMode="auto">
          <a:xfrm>
            <a:off x="8863013" y="506730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p>
        </p:txBody>
      </p:sp>
      <p:sp>
        <p:nvSpPr>
          <p:cNvPr id="208368" name="Line 329"/>
          <p:cNvSpPr>
            <a:spLocks noChangeShapeType="1"/>
          </p:cNvSpPr>
          <p:nvPr/>
        </p:nvSpPr>
        <p:spPr bwMode="auto">
          <a:xfrm flipV="1">
            <a:off x="9142413" y="5029200"/>
            <a:ext cx="0" cy="19050"/>
          </a:xfrm>
          <a:prstGeom prst="line">
            <a:avLst/>
          </a:prstGeom>
          <a:noFill/>
          <a:ln w="0">
            <a:solidFill>
              <a:srgbClr val="000000"/>
            </a:solidFill>
            <a:round/>
            <a:headEnd/>
            <a:tailEnd/>
          </a:ln>
        </p:spPr>
        <p:txBody>
          <a:bodyPr/>
          <a:lstStyle/>
          <a:p>
            <a:endParaRPr lang="en-US"/>
          </a:p>
        </p:txBody>
      </p:sp>
      <p:sp>
        <p:nvSpPr>
          <p:cNvPr id="208369" name="Line 330"/>
          <p:cNvSpPr>
            <a:spLocks noChangeShapeType="1"/>
          </p:cNvSpPr>
          <p:nvPr/>
        </p:nvSpPr>
        <p:spPr bwMode="auto">
          <a:xfrm>
            <a:off x="9142413" y="3416300"/>
            <a:ext cx="0" cy="12700"/>
          </a:xfrm>
          <a:prstGeom prst="line">
            <a:avLst/>
          </a:prstGeom>
          <a:noFill/>
          <a:ln w="0">
            <a:solidFill>
              <a:srgbClr val="000000"/>
            </a:solidFill>
            <a:round/>
            <a:headEnd/>
            <a:tailEnd/>
          </a:ln>
        </p:spPr>
        <p:txBody>
          <a:bodyPr/>
          <a:lstStyle/>
          <a:p>
            <a:endParaRPr lang="en-US"/>
          </a:p>
        </p:txBody>
      </p:sp>
      <p:sp>
        <p:nvSpPr>
          <p:cNvPr id="208370" name="Rectangle 331"/>
          <p:cNvSpPr>
            <a:spLocks noChangeArrowheads="1"/>
          </p:cNvSpPr>
          <p:nvPr/>
        </p:nvSpPr>
        <p:spPr bwMode="auto">
          <a:xfrm>
            <a:off x="9097963" y="5067300"/>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p>
        </p:txBody>
      </p:sp>
      <p:sp>
        <p:nvSpPr>
          <p:cNvPr id="208371" name="Line 332"/>
          <p:cNvSpPr>
            <a:spLocks noChangeShapeType="1"/>
          </p:cNvSpPr>
          <p:nvPr/>
        </p:nvSpPr>
        <p:spPr bwMode="auto">
          <a:xfrm>
            <a:off x="7508875" y="3416300"/>
            <a:ext cx="12700" cy="0"/>
          </a:xfrm>
          <a:prstGeom prst="line">
            <a:avLst/>
          </a:prstGeom>
          <a:noFill/>
          <a:ln w="0">
            <a:solidFill>
              <a:srgbClr val="000000"/>
            </a:solidFill>
            <a:round/>
            <a:headEnd/>
            <a:tailEnd/>
          </a:ln>
        </p:spPr>
        <p:txBody>
          <a:bodyPr/>
          <a:lstStyle/>
          <a:p>
            <a:endParaRPr lang="en-US"/>
          </a:p>
        </p:txBody>
      </p:sp>
      <p:sp>
        <p:nvSpPr>
          <p:cNvPr id="208372" name="Line 333"/>
          <p:cNvSpPr>
            <a:spLocks noChangeShapeType="1"/>
          </p:cNvSpPr>
          <p:nvPr/>
        </p:nvSpPr>
        <p:spPr bwMode="auto">
          <a:xfrm flipH="1">
            <a:off x="9123363" y="3416300"/>
            <a:ext cx="19050" cy="0"/>
          </a:xfrm>
          <a:prstGeom prst="line">
            <a:avLst/>
          </a:prstGeom>
          <a:noFill/>
          <a:ln w="0">
            <a:solidFill>
              <a:srgbClr val="000000"/>
            </a:solidFill>
            <a:round/>
            <a:headEnd/>
            <a:tailEnd/>
          </a:ln>
        </p:spPr>
        <p:txBody>
          <a:bodyPr/>
          <a:lstStyle/>
          <a:p>
            <a:endParaRPr lang="en-US"/>
          </a:p>
        </p:txBody>
      </p:sp>
      <p:sp>
        <p:nvSpPr>
          <p:cNvPr id="208373" name="Line 335"/>
          <p:cNvSpPr>
            <a:spLocks noChangeShapeType="1"/>
          </p:cNvSpPr>
          <p:nvPr/>
        </p:nvSpPr>
        <p:spPr bwMode="auto">
          <a:xfrm>
            <a:off x="7508875" y="3594100"/>
            <a:ext cx="12700" cy="0"/>
          </a:xfrm>
          <a:prstGeom prst="line">
            <a:avLst/>
          </a:prstGeom>
          <a:noFill/>
          <a:ln w="0">
            <a:solidFill>
              <a:srgbClr val="000000"/>
            </a:solidFill>
            <a:round/>
            <a:headEnd/>
            <a:tailEnd/>
          </a:ln>
        </p:spPr>
        <p:txBody>
          <a:bodyPr/>
          <a:lstStyle/>
          <a:p>
            <a:endParaRPr lang="en-US"/>
          </a:p>
        </p:txBody>
      </p:sp>
      <p:sp>
        <p:nvSpPr>
          <p:cNvPr id="208374" name="Line 336"/>
          <p:cNvSpPr>
            <a:spLocks noChangeShapeType="1"/>
          </p:cNvSpPr>
          <p:nvPr/>
        </p:nvSpPr>
        <p:spPr bwMode="auto">
          <a:xfrm flipH="1">
            <a:off x="9123363" y="3594100"/>
            <a:ext cx="19050" cy="0"/>
          </a:xfrm>
          <a:prstGeom prst="line">
            <a:avLst/>
          </a:prstGeom>
          <a:noFill/>
          <a:ln w="0">
            <a:solidFill>
              <a:srgbClr val="000000"/>
            </a:solidFill>
            <a:round/>
            <a:headEnd/>
            <a:tailEnd/>
          </a:ln>
        </p:spPr>
        <p:txBody>
          <a:bodyPr/>
          <a:lstStyle/>
          <a:p>
            <a:endParaRPr lang="en-US"/>
          </a:p>
        </p:txBody>
      </p:sp>
      <p:sp>
        <p:nvSpPr>
          <p:cNvPr id="208375" name="Line 338"/>
          <p:cNvSpPr>
            <a:spLocks noChangeShapeType="1"/>
          </p:cNvSpPr>
          <p:nvPr/>
        </p:nvSpPr>
        <p:spPr bwMode="auto">
          <a:xfrm>
            <a:off x="7508875" y="3778250"/>
            <a:ext cx="12700" cy="0"/>
          </a:xfrm>
          <a:prstGeom prst="line">
            <a:avLst/>
          </a:prstGeom>
          <a:noFill/>
          <a:ln w="0">
            <a:solidFill>
              <a:srgbClr val="000000"/>
            </a:solidFill>
            <a:round/>
            <a:headEnd/>
            <a:tailEnd/>
          </a:ln>
        </p:spPr>
        <p:txBody>
          <a:bodyPr/>
          <a:lstStyle/>
          <a:p>
            <a:endParaRPr lang="en-US"/>
          </a:p>
        </p:txBody>
      </p:sp>
      <p:sp>
        <p:nvSpPr>
          <p:cNvPr id="208376" name="Line 339"/>
          <p:cNvSpPr>
            <a:spLocks noChangeShapeType="1"/>
          </p:cNvSpPr>
          <p:nvPr/>
        </p:nvSpPr>
        <p:spPr bwMode="auto">
          <a:xfrm flipH="1">
            <a:off x="9123363" y="3778250"/>
            <a:ext cx="19050" cy="0"/>
          </a:xfrm>
          <a:prstGeom prst="line">
            <a:avLst/>
          </a:prstGeom>
          <a:noFill/>
          <a:ln w="0">
            <a:solidFill>
              <a:srgbClr val="000000"/>
            </a:solidFill>
            <a:round/>
            <a:headEnd/>
            <a:tailEnd/>
          </a:ln>
        </p:spPr>
        <p:txBody>
          <a:bodyPr/>
          <a:lstStyle/>
          <a:p>
            <a:endParaRPr lang="en-US"/>
          </a:p>
        </p:txBody>
      </p:sp>
      <p:sp>
        <p:nvSpPr>
          <p:cNvPr id="208377" name="Line 341"/>
          <p:cNvSpPr>
            <a:spLocks noChangeShapeType="1"/>
          </p:cNvSpPr>
          <p:nvPr/>
        </p:nvSpPr>
        <p:spPr bwMode="auto">
          <a:xfrm>
            <a:off x="7508875" y="3956050"/>
            <a:ext cx="12700" cy="0"/>
          </a:xfrm>
          <a:prstGeom prst="line">
            <a:avLst/>
          </a:prstGeom>
          <a:noFill/>
          <a:ln w="0">
            <a:solidFill>
              <a:srgbClr val="000000"/>
            </a:solidFill>
            <a:round/>
            <a:headEnd/>
            <a:tailEnd/>
          </a:ln>
        </p:spPr>
        <p:txBody>
          <a:bodyPr/>
          <a:lstStyle/>
          <a:p>
            <a:endParaRPr lang="en-US"/>
          </a:p>
        </p:txBody>
      </p:sp>
      <p:sp>
        <p:nvSpPr>
          <p:cNvPr id="208378" name="Line 342"/>
          <p:cNvSpPr>
            <a:spLocks noChangeShapeType="1"/>
          </p:cNvSpPr>
          <p:nvPr/>
        </p:nvSpPr>
        <p:spPr bwMode="auto">
          <a:xfrm flipH="1">
            <a:off x="9123363" y="3956050"/>
            <a:ext cx="19050" cy="0"/>
          </a:xfrm>
          <a:prstGeom prst="line">
            <a:avLst/>
          </a:prstGeom>
          <a:noFill/>
          <a:ln w="0">
            <a:solidFill>
              <a:srgbClr val="000000"/>
            </a:solidFill>
            <a:round/>
            <a:headEnd/>
            <a:tailEnd/>
          </a:ln>
        </p:spPr>
        <p:txBody>
          <a:bodyPr/>
          <a:lstStyle/>
          <a:p>
            <a:endParaRPr lang="en-US"/>
          </a:p>
        </p:txBody>
      </p:sp>
      <p:sp>
        <p:nvSpPr>
          <p:cNvPr id="208379" name="Line 344"/>
          <p:cNvSpPr>
            <a:spLocks noChangeShapeType="1"/>
          </p:cNvSpPr>
          <p:nvPr/>
        </p:nvSpPr>
        <p:spPr bwMode="auto">
          <a:xfrm>
            <a:off x="7508875" y="4140200"/>
            <a:ext cx="12700" cy="0"/>
          </a:xfrm>
          <a:prstGeom prst="line">
            <a:avLst/>
          </a:prstGeom>
          <a:noFill/>
          <a:ln w="0">
            <a:solidFill>
              <a:srgbClr val="000000"/>
            </a:solidFill>
            <a:round/>
            <a:headEnd/>
            <a:tailEnd/>
          </a:ln>
        </p:spPr>
        <p:txBody>
          <a:bodyPr/>
          <a:lstStyle/>
          <a:p>
            <a:endParaRPr lang="en-US"/>
          </a:p>
        </p:txBody>
      </p:sp>
      <p:sp>
        <p:nvSpPr>
          <p:cNvPr id="208380" name="Line 345"/>
          <p:cNvSpPr>
            <a:spLocks noChangeShapeType="1"/>
          </p:cNvSpPr>
          <p:nvPr/>
        </p:nvSpPr>
        <p:spPr bwMode="auto">
          <a:xfrm flipH="1">
            <a:off x="9123363" y="4140200"/>
            <a:ext cx="19050" cy="0"/>
          </a:xfrm>
          <a:prstGeom prst="line">
            <a:avLst/>
          </a:prstGeom>
          <a:noFill/>
          <a:ln w="0">
            <a:solidFill>
              <a:srgbClr val="000000"/>
            </a:solidFill>
            <a:round/>
            <a:headEnd/>
            <a:tailEnd/>
          </a:ln>
        </p:spPr>
        <p:txBody>
          <a:bodyPr/>
          <a:lstStyle/>
          <a:p>
            <a:endParaRPr lang="en-US"/>
          </a:p>
        </p:txBody>
      </p:sp>
      <p:sp>
        <p:nvSpPr>
          <p:cNvPr id="208381" name="Line 347"/>
          <p:cNvSpPr>
            <a:spLocks noChangeShapeType="1"/>
          </p:cNvSpPr>
          <p:nvPr/>
        </p:nvSpPr>
        <p:spPr bwMode="auto">
          <a:xfrm>
            <a:off x="7508875" y="4318000"/>
            <a:ext cx="12700" cy="0"/>
          </a:xfrm>
          <a:prstGeom prst="line">
            <a:avLst/>
          </a:prstGeom>
          <a:noFill/>
          <a:ln w="0">
            <a:solidFill>
              <a:srgbClr val="000000"/>
            </a:solidFill>
            <a:round/>
            <a:headEnd/>
            <a:tailEnd/>
          </a:ln>
        </p:spPr>
        <p:txBody>
          <a:bodyPr/>
          <a:lstStyle/>
          <a:p>
            <a:endParaRPr lang="en-US"/>
          </a:p>
        </p:txBody>
      </p:sp>
      <p:sp>
        <p:nvSpPr>
          <p:cNvPr id="208382" name="Line 348"/>
          <p:cNvSpPr>
            <a:spLocks noChangeShapeType="1"/>
          </p:cNvSpPr>
          <p:nvPr/>
        </p:nvSpPr>
        <p:spPr bwMode="auto">
          <a:xfrm flipH="1">
            <a:off x="9123363" y="4318000"/>
            <a:ext cx="19050" cy="0"/>
          </a:xfrm>
          <a:prstGeom prst="line">
            <a:avLst/>
          </a:prstGeom>
          <a:noFill/>
          <a:ln w="0">
            <a:solidFill>
              <a:srgbClr val="000000"/>
            </a:solidFill>
            <a:round/>
            <a:headEnd/>
            <a:tailEnd/>
          </a:ln>
        </p:spPr>
        <p:txBody>
          <a:bodyPr/>
          <a:lstStyle/>
          <a:p>
            <a:endParaRPr lang="en-US"/>
          </a:p>
        </p:txBody>
      </p:sp>
      <p:sp>
        <p:nvSpPr>
          <p:cNvPr id="208383" name="Line 350"/>
          <p:cNvSpPr>
            <a:spLocks noChangeShapeType="1"/>
          </p:cNvSpPr>
          <p:nvPr/>
        </p:nvSpPr>
        <p:spPr bwMode="auto">
          <a:xfrm>
            <a:off x="7508875" y="4502150"/>
            <a:ext cx="12700" cy="0"/>
          </a:xfrm>
          <a:prstGeom prst="line">
            <a:avLst/>
          </a:prstGeom>
          <a:noFill/>
          <a:ln w="0">
            <a:solidFill>
              <a:srgbClr val="000000"/>
            </a:solidFill>
            <a:round/>
            <a:headEnd/>
            <a:tailEnd/>
          </a:ln>
        </p:spPr>
        <p:txBody>
          <a:bodyPr/>
          <a:lstStyle/>
          <a:p>
            <a:endParaRPr lang="en-US"/>
          </a:p>
        </p:txBody>
      </p:sp>
      <p:sp>
        <p:nvSpPr>
          <p:cNvPr id="208384" name="Line 351"/>
          <p:cNvSpPr>
            <a:spLocks noChangeShapeType="1"/>
          </p:cNvSpPr>
          <p:nvPr/>
        </p:nvSpPr>
        <p:spPr bwMode="auto">
          <a:xfrm flipH="1">
            <a:off x="9123363" y="4502150"/>
            <a:ext cx="19050" cy="0"/>
          </a:xfrm>
          <a:prstGeom prst="line">
            <a:avLst/>
          </a:prstGeom>
          <a:noFill/>
          <a:ln w="0">
            <a:solidFill>
              <a:srgbClr val="000000"/>
            </a:solidFill>
            <a:round/>
            <a:headEnd/>
            <a:tailEnd/>
          </a:ln>
        </p:spPr>
        <p:txBody>
          <a:bodyPr/>
          <a:lstStyle/>
          <a:p>
            <a:endParaRPr lang="en-US"/>
          </a:p>
        </p:txBody>
      </p:sp>
      <p:sp>
        <p:nvSpPr>
          <p:cNvPr id="208385" name="Line 353"/>
          <p:cNvSpPr>
            <a:spLocks noChangeShapeType="1"/>
          </p:cNvSpPr>
          <p:nvPr/>
        </p:nvSpPr>
        <p:spPr bwMode="auto">
          <a:xfrm>
            <a:off x="7508875" y="4679950"/>
            <a:ext cx="12700" cy="0"/>
          </a:xfrm>
          <a:prstGeom prst="line">
            <a:avLst/>
          </a:prstGeom>
          <a:noFill/>
          <a:ln w="0">
            <a:solidFill>
              <a:srgbClr val="000000"/>
            </a:solidFill>
            <a:round/>
            <a:headEnd/>
            <a:tailEnd/>
          </a:ln>
        </p:spPr>
        <p:txBody>
          <a:bodyPr/>
          <a:lstStyle/>
          <a:p>
            <a:endParaRPr lang="en-US"/>
          </a:p>
        </p:txBody>
      </p:sp>
      <p:sp>
        <p:nvSpPr>
          <p:cNvPr id="208386" name="Line 354"/>
          <p:cNvSpPr>
            <a:spLocks noChangeShapeType="1"/>
          </p:cNvSpPr>
          <p:nvPr/>
        </p:nvSpPr>
        <p:spPr bwMode="auto">
          <a:xfrm flipH="1">
            <a:off x="9123363" y="4679950"/>
            <a:ext cx="19050" cy="0"/>
          </a:xfrm>
          <a:prstGeom prst="line">
            <a:avLst/>
          </a:prstGeom>
          <a:noFill/>
          <a:ln w="0">
            <a:solidFill>
              <a:srgbClr val="000000"/>
            </a:solidFill>
            <a:round/>
            <a:headEnd/>
            <a:tailEnd/>
          </a:ln>
        </p:spPr>
        <p:txBody>
          <a:bodyPr/>
          <a:lstStyle/>
          <a:p>
            <a:endParaRPr lang="en-US"/>
          </a:p>
        </p:txBody>
      </p:sp>
      <p:sp>
        <p:nvSpPr>
          <p:cNvPr id="208387" name="Line 356"/>
          <p:cNvSpPr>
            <a:spLocks noChangeShapeType="1"/>
          </p:cNvSpPr>
          <p:nvPr/>
        </p:nvSpPr>
        <p:spPr bwMode="auto">
          <a:xfrm>
            <a:off x="7508875" y="4864100"/>
            <a:ext cx="12700" cy="0"/>
          </a:xfrm>
          <a:prstGeom prst="line">
            <a:avLst/>
          </a:prstGeom>
          <a:noFill/>
          <a:ln w="0">
            <a:solidFill>
              <a:srgbClr val="000000"/>
            </a:solidFill>
            <a:round/>
            <a:headEnd/>
            <a:tailEnd/>
          </a:ln>
        </p:spPr>
        <p:txBody>
          <a:bodyPr/>
          <a:lstStyle/>
          <a:p>
            <a:endParaRPr lang="en-US"/>
          </a:p>
        </p:txBody>
      </p:sp>
      <p:sp>
        <p:nvSpPr>
          <p:cNvPr id="208388" name="Line 357"/>
          <p:cNvSpPr>
            <a:spLocks noChangeShapeType="1"/>
          </p:cNvSpPr>
          <p:nvPr/>
        </p:nvSpPr>
        <p:spPr bwMode="auto">
          <a:xfrm flipH="1">
            <a:off x="9123363" y="4864100"/>
            <a:ext cx="19050" cy="0"/>
          </a:xfrm>
          <a:prstGeom prst="line">
            <a:avLst/>
          </a:prstGeom>
          <a:noFill/>
          <a:ln w="0">
            <a:solidFill>
              <a:srgbClr val="000000"/>
            </a:solidFill>
            <a:round/>
            <a:headEnd/>
            <a:tailEnd/>
          </a:ln>
        </p:spPr>
        <p:txBody>
          <a:bodyPr/>
          <a:lstStyle/>
          <a:p>
            <a:endParaRPr lang="en-US"/>
          </a:p>
        </p:txBody>
      </p:sp>
      <p:sp>
        <p:nvSpPr>
          <p:cNvPr id="208389" name="Line 359"/>
          <p:cNvSpPr>
            <a:spLocks noChangeShapeType="1"/>
          </p:cNvSpPr>
          <p:nvPr/>
        </p:nvSpPr>
        <p:spPr bwMode="auto">
          <a:xfrm>
            <a:off x="7508875" y="5048250"/>
            <a:ext cx="12700" cy="0"/>
          </a:xfrm>
          <a:prstGeom prst="line">
            <a:avLst/>
          </a:prstGeom>
          <a:noFill/>
          <a:ln w="0">
            <a:solidFill>
              <a:srgbClr val="000000"/>
            </a:solidFill>
            <a:round/>
            <a:headEnd/>
            <a:tailEnd/>
          </a:ln>
        </p:spPr>
        <p:txBody>
          <a:bodyPr/>
          <a:lstStyle/>
          <a:p>
            <a:endParaRPr lang="en-US"/>
          </a:p>
        </p:txBody>
      </p:sp>
      <p:sp>
        <p:nvSpPr>
          <p:cNvPr id="208390" name="Line 360"/>
          <p:cNvSpPr>
            <a:spLocks noChangeShapeType="1"/>
          </p:cNvSpPr>
          <p:nvPr/>
        </p:nvSpPr>
        <p:spPr bwMode="auto">
          <a:xfrm flipH="1">
            <a:off x="9123363" y="5048250"/>
            <a:ext cx="19050" cy="0"/>
          </a:xfrm>
          <a:prstGeom prst="line">
            <a:avLst/>
          </a:prstGeom>
          <a:noFill/>
          <a:ln w="0">
            <a:solidFill>
              <a:srgbClr val="000000"/>
            </a:solidFill>
            <a:round/>
            <a:headEnd/>
            <a:tailEnd/>
          </a:ln>
        </p:spPr>
        <p:txBody>
          <a:bodyPr/>
          <a:lstStyle/>
          <a:p>
            <a:endParaRPr lang="en-US"/>
          </a:p>
        </p:txBody>
      </p:sp>
      <p:sp>
        <p:nvSpPr>
          <p:cNvPr id="208391" name="Line 362"/>
          <p:cNvSpPr>
            <a:spLocks noChangeShapeType="1"/>
          </p:cNvSpPr>
          <p:nvPr/>
        </p:nvSpPr>
        <p:spPr bwMode="auto">
          <a:xfrm>
            <a:off x="7508875" y="5048250"/>
            <a:ext cx="1633538" cy="0"/>
          </a:xfrm>
          <a:prstGeom prst="line">
            <a:avLst/>
          </a:prstGeom>
          <a:noFill/>
          <a:ln w="0">
            <a:solidFill>
              <a:srgbClr val="000000"/>
            </a:solidFill>
            <a:round/>
            <a:headEnd/>
            <a:tailEnd/>
          </a:ln>
        </p:spPr>
        <p:txBody>
          <a:bodyPr/>
          <a:lstStyle/>
          <a:p>
            <a:endParaRPr lang="en-US"/>
          </a:p>
        </p:txBody>
      </p:sp>
      <p:sp>
        <p:nvSpPr>
          <p:cNvPr id="208392" name="Line 363"/>
          <p:cNvSpPr>
            <a:spLocks noChangeShapeType="1"/>
          </p:cNvSpPr>
          <p:nvPr/>
        </p:nvSpPr>
        <p:spPr bwMode="auto">
          <a:xfrm>
            <a:off x="7508875" y="3416300"/>
            <a:ext cx="1633538" cy="0"/>
          </a:xfrm>
          <a:prstGeom prst="line">
            <a:avLst/>
          </a:prstGeom>
          <a:noFill/>
          <a:ln w="0">
            <a:solidFill>
              <a:srgbClr val="000000"/>
            </a:solidFill>
            <a:round/>
            <a:headEnd/>
            <a:tailEnd/>
          </a:ln>
        </p:spPr>
        <p:txBody>
          <a:bodyPr/>
          <a:lstStyle/>
          <a:p>
            <a:endParaRPr lang="en-US"/>
          </a:p>
        </p:txBody>
      </p:sp>
      <p:sp>
        <p:nvSpPr>
          <p:cNvPr id="208393" name="Line 364"/>
          <p:cNvSpPr>
            <a:spLocks noChangeShapeType="1"/>
          </p:cNvSpPr>
          <p:nvPr/>
        </p:nvSpPr>
        <p:spPr bwMode="auto">
          <a:xfrm>
            <a:off x="9142413" y="3416300"/>
            <a:ext cx="0" cy="1631950"/>
          </a:xfrm>
          <a:prstGeom prst="line">
            <a:avLst/>
          </a:prstGeom>
          <a:noFill/>
          <a:ln w="0">
            <a:solidFill>
              <a:srgbClr val="000000"/>
            </a:solidFill>
            <a:round/>
            <a:headEnd/>
            <a:tailEnd/>
          </a:ln>
        </p:spPr>
        <p:txBody>
          <a:bodyPr/>
          <a:lstStyle/>
          <a:p>
            <a:endParaRPr lang="en-US"/>
          </a:p>
        </p:txBody>
      </p:sp>
      <p:sp>
        <p:nvSpPr>
          <p:cNvPr id="208394" name="Line 365"/>
          <p:cNvSpPr>
            <a:spLocks noChangeShapeType="1"/>
          </p:cNvSpPr>
          <p:nvPr/>
        </p:nvSpPr>
        <p:spPr bwMode="auto">
          <a:xfrm>
            <a:off x="7508875" y="3416300"/>
            <a:ext cx="0" cy="1631950"/>
          </a:xfrm>
          <a:prstGeom prst="line">
            <a:avLst/>
          </a:prstGeom>
          <a:noFill/>
          <a:ln w="0">
            <a:solidFill>
              <a:srgbClr val="000000"/>
            </a:solidFill>
            <a:round/>
            <a:headEnd/>
            <a:tailEnd/>
          </a:ln>
        </p:spPr>
        <p:txBody>
          <a:bodyPr/>
          <a:lstStyle/>
          <a:p>
            <a:endParaRPr lang="en-US"/>
          </a:p>
        </p:txBody>
      </p:sp>
      <p:sp>
        <p:nvSpPr>
          <p:cNvPr id="208395" name="Freeform 366"/>
          <p:cNvSpPr>
            <a:spLocks/>
          </p:cNvSpPr>
          <p:nvPr/>
        </p:nvSpPr>
        <p:spPr bwMode="auto">
          <a:xfrm>
            <a:off x="7508875" y="3575050"/>
            <a:ext cx="704850" cy="1231900"/>
          </a:xfrm>
          <a:custGeom>
            <a:avLst/>
            <a:gdLst>
              <a:gd name="T0" fmla="*/ 12700 w 444"/>
              <a:gd name="T1" fmla="*/ 927100 h 776"/>
              <a:gd name="T2" fmla="*/ 31750 w 444"/>
              <a:gd name="T3" fmla="*/ 927100 h 776"/>
              <a:gd name="T4" fmla="*/ 50800 w 444"/>
              <a:gd name="T5" fmla="*/ 933450 h 776"/>
              <a:gd name="T6" fmla="*/ 63500 w 444"/>
              <a:gd name="T7" fmla="*/ 946150 h 776"/>
              <a:gd name="T8" fmla="*/ 82550 w 444"/>
              <a:gd name="T9" fmla="*/ 971550 h 776"/>
              <a:gd name="T10" fmla="*/ 101600 w 444"/>
              <a:gd name="T11" fmla="*/ 1016000 h 776"/>
              <a:gd name="T12" fmla="*/ 133350 w 444"/>
              <a:gd name="T13" fmla="*/ 1079500 h 776"/>
              <a:gd name="T14" fmla="*/ 177800 w 444"/>
              <a:gd name="T15" fmla="*/ 1111250 h 776"/>
              <a:gd name="T16" fmla="*/ 222250 w 444"/>
              <a:gd name="T17" fmla="*/ 1073150 h 776"/>
              <a:gd name="T18" fmla="*/ 247650 w 444"/>
              <a:gd name="T19" fmla="*/ 946150 h 776"/>
              <a:gd name="T20" fmla="*/ 228600 w 444"/>
              <a:gd name="T21" fmla="*/ 609600 h 776"/>
              <a:gd name="T22" fmla="*/ 171450 w 444"/>
              <a:gd name="T23" fmla="*/ 349250 h 776"/>
              <a:gd name="T24" fmla="*/ 101600 w 444"/>
              <a:gd name="T25" fmla="*/ 120650 h 776"/>
              <a:gd name="T26" fmla="*/ 57150 w 444"/>
              <a:gd name="T27" fmla="*/ 6350 h 776"/>
              <a:gd name="T28" fmla="*/ 82550 w 444"/>
              <a:gd name="T29" fmla="*/ 44450 h 776"/>
              <a:gd name="T30" fmla="*/ 158750 w 444"/>
              <a:gd name="T31" fmla="*/ 228600 h 776"/>
              <a:gd name="T32" fmla="*/ 247650 w 444"/>
              <a:gd name="T33" fmla="*/ 501650 h 776"/>
              <a:gd name="T34" fmla="*/ 317500 w 444"/>
              <a:gd name="T35" fmla="*/ 787400 h 776"/>
              <a:gd name="T36" fmla="*/ 355600 w 444"/>
              <a:gd name="T37" fmla="*/ 971550 h 776"/>
              <a:gd name="T38" fmla="*/ 387350 w 444"/>
              <a:gd name="T39" fmla="*/ 1016000 h 776"/>
              <a:gd name="T40" fmla="*/ 419100 w 444"/>
              <a:gd name="T41" fmla="*/ 914400 h 776"/>
              <a:gd name="T42" fmla="*/ 438150 w 444"/>
              <a:gd name="T43" fmla="*/ 730250 h 776"/>
              <a:gd name="T44" fmla="*/ 450850 w 444"/>
              <a:gd name="T45" fmla="*/ 520700 h 776"/>
              <a:gd name="T46" fmla="*/ 482600 w 444"/>
              <a:gd name="T47" fmla="*/ 476250 h 776"/>
              <a:gd name="T48" fmla="*/ 546100 w 444"/>
              <a:gd name="T49" fmla="*/ 527050 h 776"/>
              <a:gd name="T50" fmla="*/ 609600 w 444"/>
              <a:gd name="T51" fmla="*/ 666750 h 776"/>
              <a:gd name="T52" fmla="*/ 641350 w 444"/>
              <a:gd name="T53" fmla="*/ 869950 h 776"/>
              <a:gd name="T54" fmla="*/ 622300 w 444"/>
              <a:gd name="T55" fmla="*/ 1060450 h 776"/>
              <a:gd name="T56" fmla="*/ 571500 w 444"/>
              <a:gd name="T57" fmla="*/ 1193800 h 776"/>
              <a:gd name="T58" fmla="*/ 514350 w 444"/>
              <a:gd name="T59" fmla="*/ 1231900 h 776"/>
              <a:gd name="T60" fmla="*/ 457200 w 444"/>
              <a:gd name="T61" fmla="*/ 1174750 h 776"/>
              <a:gd name="T62" fmla="*/ 419100 w 444"/>
              <a:gd name="T63" fmla="*/ 1073150 h 776"/>
              <a:gd name="T64" fmla="*/ 406400 w 444"/>
              <a:gd name="T65" fmla="*/ 914400 h 776"/>
              <a:gd name="T66" fmla="*/ 431800 w 444"/>
              <a:gd name="T67" fmla="*/ 876300 h 776"/>
              <a:gd name="T68" fmla="*/ 476250 w 444"/>
              <a:gd name="T69" fmla="*/ 895350 h 776"/>
              <a:gd name="T70" fmla="*/ 527050 w 444"/>
              <a:gd name="T71" fmla="*/ 946150 h 776"/>
              <a:gd name="T72" fmla="*/ 571500 w 444"/>
              <a:gd name="T73" fmla="*/ 1022350 h 776"/>
              <a:gd name="T74" fmla="*/ 609600 w 444"/>
              <a:gd name="T75" fmla="*/ 1104900 h 776"/>
              <a:gd name="T76" fmla="*/ 647700 w 444"/>
              <a:gd name="T77" fmla="*/ 1162050 h 776"/>
              <a:gd name="T78" fmla="*/ 673100 w 444"/>
              <a:gd name="T79" fmla="*/ 1181100 h 776"/>
              <a:gd name="T80" fmla="*/ 698500 w 444"/>
              <a:gd name="T81" fmla="*/ 1130300 h 776"/>
              <a:gd name="T82" fmla="*/ 698500 w 444"/>
              <a:gd name="T83" fmla="*/ 844550 h 7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776"/>
              <a:gd name="T128" fmla="*/ 444 w 444"/>
              <a:gd name="T129" fmla="*/ 776 h 7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776">
                <a:moveTo>
                  <a:pt x="0" y="584"/>
                </a:moveTo>
                <a:lnTo>
                  <a:pt x="4" y="584"/>
                </a:lnTo>
                <a:lnTo>
                  <a:pt x="8" y="584"/>
                </a:lnTo>
                <a:lnTo>
                  <a:pt x="12" y="584"/>
                </a:lnTo>
                <a:lnTo>
                  <a:pt x="16" y="584"/>
                </a:lnTo>
                <a:lnTo>
                  <a:pt x="20" y="584"/>
                </a:lnTo>
                <a:lnTo>
                  <a:pt x="24" y="584"/>
                </a:lnTo>
                <a:lnTo>
                  <a:pt x="28" y="588"/>
                </a:lnTo>
                <a:lnTo>
                  <a:pt x="32" y="588"/>
                </a:lnTo>
                <a:lnTo>
                  <a:pt x="36" y="588"/>
                </a:lnTo>
                <a:lnTo>
                  <a:pt x="40" y="592"/>
                </a:lnTo>
                <a:lnTo>
                  <a:pt x="40" y="596"/>
                </a:lnTo>
                <a:lnTo>
                  <a:pt x="44" y="600"/>
                </a:lnTo>
                <a:lnTo>
                  <a:pt x="48" y="604"/>
                </a:lnTo>
                <a:lnTo>
                  <a:pt x="52" y="612"/>
                </a:lnTo>
                <a:lnTo>
                  <a:pt x="56" y="620"/>
                </a:lnTo>
                <a:lnTo>
                  <a:pt x="60" y="632"/>
                </a:lnTo>
                <a:lnTo>
                  <a:pt x="64" y="640"/>
                </a:lnTo>
                <a:lnTo>
                  <a:pt x="72" y="656"/>
                </a:lnTo>
                <a:lnTo>
                  <a:pt x="76" y="668"/>
                </a:lnTo>
                <a:lnTo>
                  <a:pt x="84" y="680"/>
                </a:lnTo>
                <a:lnTo>
                  <a:pt x="92" y="688"/>
                </a:lnTo>
                <a:lnTo>
                  <a:pt x="100" y="696"/>
                </a:lnTo>
                <a:lnTo>
                  <a:pt x="112" y="700"/>
                </a:lnTo>
                <a:lnTo>
                  <a:pt x="124" y="700"/>
                </a:lnTo>
                <a:lnTo>
                  <a:pt x="132" y="692"/>
                </a:lnTo>
                <a:lnTo>
                  <a:pt x="140" y="676"/>
                </a:lnTo>
                <a:lnTo>
                  <a:pt x="148" y="656"/>
                </a:lnTo>
                <a:lnTo>
                  <a:pt x="152" y="628"/>
                </a:lnTo>
                <a:lnTo>
                  <a:pt x="156" y="596"/>
                </a:lnTo>
                <a:lnTo>
                  <a:pt x="156" y="480"/>
                </a:lnTo>
                <a:lnTo>
                  <a:pt x="148" y="432"/>
                </a:lnTo>
                <a:lnTo>
                  <a:pt x="144" y="384"/>
                </a:lnTo>
                <a:lnTo>
                  <a:pt x="132" y="332"/>
                </a:lnTo>
                <a:lnTo>
                  <a:pt x="120" y="276"/>
                </a:lnTo>
                <a:lnTo>
                  <a:pt x="108" y="220"/>
                </a:lnTo>
                <a:lnTo>
                  <a:pt x="92" y="168"/>
                </a:lnTo>
                <a:lnTo>
                  <a:pt x="76" y="120"/>
                </a:lnTo>
                <a:lnTo>
                  <a:pt x="64" y="76"/>
                </a:lnTo>
                <a:lnTo>
                  <a:pt x="52" y="44"/>
                </a:lnTo>
                <a:lnTo>
                  <a:pt x="40" y="20"/>
                </a:lnTo>
                <a:lnTo>
                  <a:pt x="36" y="4"/>
                </a:lnTo>
                <a:lnTo>
                  <a:pt x="36" y="0"/>
                </a:lnTo>
                <a:lnTo>
                  <a:pt x="40" y="8"/>
                </a:lnTo>
                <a:lnTo>
                  <a:pt x="52" y="28"/>
                </a:lnTo>
                <a:lnTo>
                  <a:pt x="64" y="60"/>
                </a:lnTo>
                <a:lnTo>
                  <a:pt x="84" y="96"/>
                </a:lnTo>
                <a:lnTo>
                  <a:pt x="100" y="144"/>
                </a:lnTo>
                <a:lnTo>
                  <a:pt x="120" y="196"/>
                </a:lnTo>
                <a:lnTo>
                  <a:pt x="140" y="256"/>
                </a:lnTo>
                <a:lnTo>
                  <a:pt x="156" y="316"/>
                </a:lnTo>
                <a:lnTo>
                  <a:pt x="172" y="376"/>
                </a:lnTo>
                <a:lnTo>
                  <a:pt x="188" y="440"/>
                </a:lnTo>
                <a:lnTo>
                  <a:pt x="200" y="496"/>
                </a:lnTo>
                <a:lnTo>
                  <a:pt x="208" y="544"/>
                </a:lnTo>
                <a:lnTo>
                  <a:pt x="216" y="580"/>
                </a:lnTo>
                <a:lnTo>
                  <a:pt x="224" y="612"/>
                </a:lnTo>
                <a:lnTo>
                  <a:pt x="232" y="632"/>
                </a:lnTo>
                <a:lnTo>
                  <a:pt x="240" y="644"/>
                </a:lnTo>
                <a:lnTo>
                  <a:pt x="244" y="640"/>
                </a:lnTo>
                <a:lnTo>
                  <a:pt x="252" y="628"/>
                </a:lnTo>
                <a:lnTo>
                  <a:pt x="260" y="608"/>
                </a:lnTo>
                <a:lnTo>
                  <a:pt x="264" y="576"/>
                </a:lnTo>
                <a:lnTo>
                  <a:pt x="272" y="540"/>
                </a:lnTo>
                <a:lnTo>
                  <a:pt x="272" y="500"/>
                </a:lnTo>
                <a:lnTo>
                  <a:pt x="276" y="460"/>
                </a:lnTo>
                <a:lnTo>
                  <a:pt x="280" y="420"/>
                </a:lnTo>
                <a:lnTo>
                  <a:pt x="280" y="352"/>
                </a:lnTo>
                <a:lnTo>
                  <a:pt x="284" y="328"/>
                </a:lnTo>
                <a:lnTo>
                  <a:pt x="288" y="308"/>
                </a:lnTo>
                <a:lnTo>
                  <a:pt x="296" y="300"/>
                </a:lnTo>
                <a:lnTo>
                  <a:pt x="304" y="300"/>
                </a:lnTo>
                <a:lnTo>
                  <a:pt x="316" y="304"/>
                </a:lnTo>
                <a:lnTo>
                  <a:pt x="328" y="316"/>
                </a:lnTo>
                <a:lnTo>
                  <a:pt x="344" y="332"/>
                </a:lnTo>
                <a:lnTo>
                  <a:pt x="360" y="356"/>
                </a:lnTo>
                <a:lnTo>
                  <a:pt x="372" y="384"/>
                </a:lnTo>
                <a:lnTo>
                  <a:pt x="384" y="420"/>
                </a:lnTo>
                <a:lnTo>
                  <a:pt x="396" y="460"/>
                </a:lnTo>
                <a:lnTo>
                  <a:pt x="400" y="500"/>
                </a:lnTo>
                <a:lnTo>
                  <a:pt x="404" y="548"/>
                </a:lnTo>
                <a:lnTo>
                  <a:pt x="404" y="592"/>
                </a:lnTo>
                <a:lnTo>
                  <a:pt x="400" y="632"/>
                </a:lnTo>
                <a:lnTo>
                  <a:pt x="392" y="668"/>
                </a:lnTo>
                <a:lnTo>
                  <a:pt x="384" y="700"/>
                </a:lnTo>
                <a:lnTo>
                  <a:pt x="376" y="728"/>
                </a:lnTo>
                <a:lnTo>
                  <a:pt x="360" y="752"/>
                </a:lnTo>
                <a:lnTo>
                  <a:pt x="348" y="764"/>
                </a:lnTo>
                <a:lnTo>
                  <a:pt x="336" y="772"/>
                </a:lnTo>
                <a:lnTo>
                  <a:pt x="324" y="776"/>
                </a:lnTo>
                <a:lnTo>
                  <a:pt x="308" y="768"/>
                </a:lnTo>
                <a:lnTo>
                  <a:pt x="300" y="756"/>
                </a:lnTo>
                <a:lnTo>
                  <a:pt x="288" y="740"/>
                </a:lnTo>
                <a:lnTo>
                  <a:pt x="280" y="720"/>
                </a:lnTo>
                <a:lnTo>
                  <a:pt x="272" y="700"/>
                </a:lnTo>
                <a:lnTo>
                  <a:pt x="264" y="676"/>
                </a:lnTo>
                <a:lnTo>
                  <a:pt x="260" y="652"/>
                </a:lnTo>
                <a:lnTo>
                  <a:pt x="256" y="628"/>
                </a:lnTo>
                <a:lnTo>
                  <a:pt x="256" y="576"/>
                </a:lnTo>
                <a:lnTo>
                  <a:pt x="260" y="564"/>
                </a:lnTo>
                <a:lnTo>
                  <a:pt x="268" y="556"/>
                </a:lnTo>
                <a:lnTo>
                  <a:pt x="272" y="552"/>
                </a:lnTo>
                <a:lnTo>
                  <a:pt x="280" y="556"/>
                </a:lnTo>
                <a:lnTo>
                  <a:pt x="292" y="556"/>
                </a:lnTo>
                <a:lnTo>
                  <a:pt x="300" y="564"/>
                </a:lnTo>
                <a:lnTo>
                  <a:pt x="312" y="572"/>
                </a:lnTo>
                <a:lnTo>
                  <a:pt x="320" y="584"/>
                </a:lnTo>
                <a:lnTo>
                  <a:pt x="332" y="596"/>
                </a:lnTo>
                <a:lnTo>
                  <a:pt x="340" y="612"/>
                </a:lnTo>
                <a:lnTo>
                  <a:pt x="348" y="628"/>
                </a:lnTo>
                <a:lnTo>
                  <a:pt x="360" y="644"/>
                </a:lnTo>
                <a:lnTo>
                  <a:pt x="368" y="664"/>
                </a:lnTo>
                <a:lnTo>
                  <a:pt x="376" y="680"/>
                </a:lnTo>
                <a:lnTo>
                  <a:pt x="384" y="696"/>
                </a:lnTo>
                <a:lnTo>
                  <a:pt x="392" y="712"/>
                </a:lnTo>
                <a:lnTo>
                  <a:pt x="400" y="724"/>
                </a:lnTo>
                <a:lnTo>
                  <a:pt x="408" y="732"/>
                </a:lnTo>
                <a:lnTo>
                  <a:pt x="412" y="740"/>
                </a:lnTo>
                <a:lnTo>
                  <a:pt x="420" y="744"/>
                </a:lnTo>
                <a:lnTo>
                  <a:pt x="424" y="744"/>
                </a:lnTo>
                <a:lnTo>
                  <a:pt x="432" y="744"/>
                </a:lnTo>
                <a:lnTo>
                  <a:pt x="436" y="732"/>
                </a:lnTo>
                <a:lnTo>
                  <a:pt x="440" y="712"/>
                </a:lnTo>
                <a:lnTo>
                  <a:pt x="444" y="688"/>
                </a:lnTo>
                <a:lnTo>
                  <a:pt x="444" y="580"/>
                </a:lnTo>
                <a:lnTo>
                  <a:pt x="440" y="532"/>
                </a:lnTo>
                <a:lnTo>
                  <a:pt x="432" y="480"/>
                </a:lnTo>
                <a:lnTo>
                  <a:pt x="428" y="420"/>
                </a:lnTo>
              </a:path>
            </a:pathLst>
          </a:custGeom>
          <a:noFill/>
          <a:ln w="31750" cap="flat">
            <a:solidFill>
              <a:srgbClr val="CCCCCC"/>
            </a:solidFill>
            <a:prstDash val="solid"/>
            <a:round/>
            <a:headEnd/>
            <a:tailEnd/>
          </a:ln>
        </p:spPr>
        <p:txBody>
          <a:bodyPr/>
          <a:lstStyle/>
          <a:p>
            <a:endParaRPr lang="en-US"/>
          </a:p>
        </p:txBody>
      </p:sp>
      <p:sp>
        <p:nvSpPr>
          <p:cNvPr id="208396" name="Freeform 367"/>
          <p:cNvSpPr>
            <a:spLocks/>
          </p:cNvSpPr>
          <p:nvPr/>
        </p:nvSpPr>
        <p:spPr bwMode="auto">
          <a:xfrm>
            <a:off x="7997825" y="3536950"/>
            <a:ext cx="681038" cy="1276350"/>
          </a:xfrm>
          <a:custGeom>
            <a:avLst/>
            <a:gdLst>
              <a:gd name="T0" fmla="*/ 171450 w 429"/>
              <a:gd name="T1" fmla="*/ 615950 h 804"/>
              <a:gd name="T2" fmla="*/ 133350 w 429"/>
              <a:gd name="T3" fmla="*/ 419100 h 804"/>
              <a:gd name="T4" fmla="*/ 82550 w 429"/>
              <a:gd name="T5" fmla="*/ 241300 h 804"/>
              <a:gd name="T6" fmla="*/ 31750 w 429"/>
              <a:gd name="T7" fmla="*/ 101600 h 804"/>
              <a:gd name="T8" fmla="*/ 0 w 429"/>
              <a:gd name="T9" fmla="*/ 19050 h 804"/>
              <a:gd name="T10" fmla="*/ 6350 w 429"/>
              <a:gd name="T11" fmla="*/ 0 h 804"/>
              <a:gd name="T12" fmla="*/ 38100 w 429"/>
              <a:gd name="T13" fmla="*/ 57150 h 804"/>
              <a:gd name="T14" fmla="*/ 101600 w 429"/>
              <a:gd name="T15" fmla="*/ 177800 h 804"/>
              <a:gd name="T16" fmla="*/ 165100 w 429"/>
              <a:gd name="T17" fmla="*/ 349250 h 804"/>
              <a:gd name="T18" fmla="*/ 228600 w 429"/>
              <a:gd name="T19" fmla="*/ 552450 h 804"/>
              <a:gd name="T20" fmla="*/ 273050 w 429"/>
              <a:gd name="T21" fmla="*/ 755650 h 804"/>
              <a:gd name="T22" fmla="*/ 304800 w 429"/>
              <a:gd name="T23" fmla="*/ 920750 h 804"/>
              <a:gd name="T24" fmla="*/ 330200 w 429"/>
              <a:gd name="T25" fmla="*/ 1028700 h 804"/>
              <a:gd name="T26" fmla="*/ 349250 w 429"/>
              <a:gd name="T27" fmla="*/ 1073150 h 804"/>
              <a:gd name="T28" fmla="*/ 361950 w 429"/>
              <a:gd name="T29" fmla="*/ 1054100 h 804"/>
              <a:gd name="T30" fmla="*/ 374650 w 429"/>
              <a:gd name="T31" fmla="*/ 977900 h 804"/>
              <a:gd name="T32" fmla="*/ 387350 w 429"/>
              <a:gd name="T33" fmla="*/ 863600 h 804"/>
              <a:gd name="T34" fmla="*/ 393700 w 429"/>
              <a:gd name="T35" fmla="*/ 673100 h 804"/>
              <a:gd name="T36" fmla="*/ 400050 w 429"/>
              <a:gd name="T37" fmla="*/ 571500 h 804"/>
              <a:gd name="T38" fmla="*/ 419100 w 429"/>
              <a:gd name="T39" fmla="*/ 520700 h 804"/>
              <a:gd name="T40" fmla="*/ 458788 w 429"/>
              <a:gd name="T41" fmla="*/ 508000 h 804"/>
              <a:gd name="T42" fmla="*/ 509588 w 429"/>
              <a:gd name="T43" fmla="*/ 546100 h 804"/>
              <a:gd name="T44" fmla="*/ 560388 w 429"/>
              <a:gd name="T45" fmla="*/ 609600 h 804"/>
              <a:gd name="T46" fmla="*/ 611188 w 429"/>
              <a:gd name="T47" fmla="*/ 704850 h 804"/>
              <a:gd name="T48" fmla="*/ 636588 w 429"/>
              <a:gd name="T49" fmla="*/ 838200 h 804"/>
              <a:gd name="T50" fmla="*/ 630238 w 429"/>
              <a:gd name="T51" fmla="*/ 1047750 h 804"/>
              <a:gd name="T52" fmla="*/ 592138 w 429"/>
              <a:gd name="T53" fmla="*/ 1162050 h 804"/>
              <a:gd name="T54" fmla="*/ 547688 w 429"/>
              <a:gd name="T55" fmla="*/ 1244600 h 804"/>
              <a:gd name="T56" fmla="*/ 503238 w 429"/>
              <a:gd name="T57" fmla="*/ 1276350 h 804"/>
              <a:gd name="T58" fmla="*/ 458788 w 429"/>
              <a:gd name="T59" fmla="*/ 1263650 h 804"/>
              <a:gd name="T60" fmla="*/ 425450 w 429"/>
              <a:gd name="T61" fmla="*/ 1212850 h 804"/>
              <a:gd name="T62" fmla="*/ 393700 w 429"/>
              <a:gd name="T63" fmla="*/ 1143000 h 804"/>
              <a:gd name="T64" fmla="*/ 381000 w 429"/>
              <a:gd name="T65" fmla="*/ 1060450 h 804"/>
              <a:gd name="T66" fmla="*/ 374650 w 429"/>
              <a:gd name="T67" fmla="*/ 965200 h 804"/>
              <a:gd name="T68" fmla="*/ 387350 w 429"/>
              <a:gd name="T69" fmla="*/ 920750 h 804"/>
              <a:gd name="T70" fmla="*/ 412750 w 429"/>
              <a:gd name="T71" fmla="*/ 908050 h 804"/>
              <a:gd name="T72" fmla="*/ 438150 w 429"/>
              <a:gd name="T73" fmla="*/ 914400 h 804"/>
              <a:gd name="T74" fmla="*/ 477838 w 429"/>
              <a:gd name="T75" fmla="*/ 933450 h 804"/>
              <a:gd name="T76" fmla="*/ 509588 w 429"/>
              <a:gd name="T77" fmla="*/ 971550 h 804"/>
              <a:gd name="T78" fmla="*/ 541338 w 429"/>
              <a:gd name="T79" fmla="*/ 1022350 h 804"/>
              <a:gd name="T80" fmla="*/ 566738 w 429"/>
              <a:gd name="T81" fmla="*/ 1079500 h 804"/>
              <a:gd name="T82" fmla="*/ 592138 w 429"/>
              <a:gd name="T83" fmla="*/ 1136650 h 804"/>
              <a:gd name="T84" fmla="*/ 611188 w 429"/>
              <a:gd name="T85" fmla="*/ 1181100 h 804"/>
              <a:gd name="T86" fmla="*/ 630238 w 429"/>
              <a:gd name="T87" fmla="*/ 1212850 h 804"/>
              <a:gd name="T88" fmla="*/ 649288 w 429"/>
              <a:gd name="T89" fmla="*/ 1225550 h 804"/>
              <a:gd name="T90" fmla="*/ 661988 w 429"/>
              <a:gd name="T91" fmla="*/ 1212850 h 804"/>
              <a:gd name="T92" fmla="*/ 674688 w 429"/>
              <a:gd name="T93" fmla="*/ 1149350 h 804"/>
              <a:gd name="T94" fmla="*/ 681038 w 429"/>
              <a:gd name="T95" fmla="*/ 1047750 h 804"/>
              <a:gd name="T96" fmla="*/ 674688 w 429"/>
              <a:gd name="T97" fmla="*/ 908050 h 804"/>
              <a:gd name="T98" fmla="*/ 661988 w 429"/>
              <a:gd name="T99" fmla="*/ 736600 h 804"/>
              <a:gd name="T100" fmla="*/ 630238 w 429"/>
              <a:gd name="T101" fmla="*/ 546100 h 804"/>
              <a:gd name="T102" fmla="*/ 585788 w 429"/>
              <a:gd name="T103" fmla="*/ 355600 h 804"/>
              <a:gd name="T104" fmla="*/ 534988 w 429"/>
              <a:gd name="T105" fmla="*/ 184150 h 804"/>
              <a:gd name="T106" fmla="*/ 490538 w 429"/>
              <a:gd name="T107" fmla="*/ 63500 h 804"/>
              <a:gd name="T108" fmla="*/ 471488 w 429"/>
              <a:gd name="T109" fmla="*/ 12700 h 804"/>
              <a:gd name="T110" fmla="*/ 484188 w 429"/>
              <a:gd name="T111" fmla="*/ 25400 h 804"/>
              <a:gd name="T112" fmla="*/ 528638 w 429"/>
              <a:gd name="T113" fmla="*/ 107950 h 8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804"/>
              <a:gd name="T173" fmla="*/ 429 w 429"/>
              <a:gd name="T174" fmla="*/ 804 h 8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804">
                <a:moveTo>
                  <a:pt x="120" y="444"/>
                </a:moveTo>
                <a:lnTo>
                  <a:pt x="108" y="388"/>
                </a:lnTo>
                <a:lnTo>
                  <a:pt x="96" y="324"/>
                </a:lnTo>
                <a:lnTo>
                  <a:pt x="84" y="264"/>
                </a:lnTo>
                <a:lnTo>
                  <a:pt x="68" y="204"/>
                </a:lnTo>
                <a:lnTo>
                  <a:pt x="52" y="152"/>
                </a:lnTo>
                <a:lnTo>
                  <a:pt x="36" y="104"/>
                </a:lnTo>
                <a:lnTo>
                  <a:pt x="20" y="64"/>
                </a:lnTo>
                <a:lnTo>
                  <a:pt x="8" y="32"/>
                </a:lnTo>
                <a:lnTo>
                  <a:pt x="0" y="12"/>
                </a:lnTo>
                <a:lnTo>
                  <a:pt x="0" y="0"/>
                </a:lnTo>
                <a:lnTo>
                  <a:pt x="4" y="0"/>
                </a:lnTo>
                <a:lnTo>
                  <a:pt x="12" y="12"/>
                </a:lnTo>
                <a:lnTo>
                  <a:pt x="24" y="36"/>
                </a:lnTo>
                <a:lnTo>
                  <a:pt x="44" y="68"/>
                </a:lnTo>
                <a:lnTo>
                  <a:pt x="64" y="112"/>
                </a:lnTo>
                <a:lnTo>
                  <a:pt x="84" y="160"/>
                </a:lnTo>
                <a:lnTo>
                  <a:pt x="104" y="220"/>
                </a:lnTo>
                <a:lnTo>
                  <a:pt x="124" y="280"/>
                </a:lnTo>
                <a:lnTo>
                  <a:pt x="144" y="348"/>
                </a:lnTo>
                <a:lnTo>
                  <a:pt x="160" y="412"/>
                </a:lnTo>
                <a:lnTo>
                  <a:pt x="172" y="476"/>
                </a:lnTo>
                <a:lnTo>
                  <a:pt x="184" y="532"/>
                </a:lnTo>
                <a:lnTo>
                  <a:pt x="192" y="580"/>
                </a:lnTo>
                <a:lnTo>
                  <a:pt x="200" y="620"/>
                </a:lnTo>
                <a:lnTo>
                  <a:pt x="208" y="648"/>
                </a:lnTo>
                <a:lnTo>
                  <a:pt x="212" y="668"/>
                </a:lnTo>
                <a:lnTo>
                  <a:pt x="220" y="676"/>
                </a:lnTo>
                <a:lnTo>
                  <a:pt x="224" y="676"/>
                </a:lnTo>
                <a:lnTo>
                  <a:pt x="228" y="664"/>
                </a:lnTo>
                <a:lnTo>
                  <a:pt x="232" y="644"/>
                </a:lnTo>
                <a:lnTo>
                  <a:pt x="236" y="616"/>
                </a:lnTo>
                <a:lnTo>
                  <a:pt x="240" y="584"/>
                </a:lnTo>
                <a:lnTo>
                  <a:pt x="244" y="544"/>
                </a:lnTo>
                <a:lnTo>
                  <a:pt x="244" y="464"/>
                </a:lnTo>
                <a:lnTo>
                  <a:pt x="248" y="424"/>
                </a:lnTo>
                <a:lnTo>
                  <a:pt x="248" y="388"/>
                </a:lnTo>
                <a:lnTo>
                  <a:pt x="252" y="360"/>
                </a:lnTo>
                <a:lnTo>
                  <a:pt x="256" y="340"/>
                </a:lnTo>
                <a:lnTo>
                  <a:pt x="264" y="328"/>
                </a:lnTo>
                <a:lnTo>
                  <a:pt x="276" y="320"/>
                </a:lnTo>
                <a:lnTo>
                  <a:pt x="289" y="320"/>
                </a:lnTo>
                <a:lnTo>
                  <a:pt x="301" y="328"/>
                </a:lnTo>
                <a:lnTo>
                  <a:pt x="321" y="344"/>
                </a:lnTo>
                <a:lnTo>
                  <a:pt x="337" y="360"/>
                </a:lnTo>
                <a:lnTo>
                  <a:pt x="353" y="384"/>
                </a:lnTo>
                <a:lnTo>
                  <a:pt x="369" y="412"/>
                </a:lnTo>
                <a:lnTo>
                  <a:pt x="385" y="444"/>
                </a:lnTo>
                <a:lnTo>
                  <a:pt x="393" y="484"/>
                </a:lnTo>
                <a:lnTo>
                  <a:pt x="401" y="528"/>
                </a:lnTo>
                <a:lnTo>
                  <a:pt x="401" y="616"/>
                </a:lnTo>
                <a:lnTo>
                  <a:pt x="397" y="660"/>
                </a:lnTo>
                <a:lnTo>
                  <a:pt x="385" y="700"/>
                </a:lnTo>
                <a:lnTo>
                  <a:pt x="373" y="732"/>
                </a:lnTo>
                <a:lnTo>
                  <a:pt x="361" y="764"/>
                </a:lnTo>
                <a:lnTo>
                  <a:pt x="345" y="784"/>
                </a:lnTo>
                <a:lnTo>
                  <a:pt x="333" y="796"/>
                </a:lnTo>
                <a:lnTo>
                  <a:pt x="317" y="804"/>
                </a:lnTo>
                <a:lnTo>
                  <a:pt x="305" y="804"/>
                </a:lnTo>
                <a:lnTo>
                  <a:pt x="289" y="796"/>
                </a:lnTo>
                <a:lnTo>
                  <a:pt x="276" y="784"/>
                </a:lnTo>
                <a:lnTo>
                  <a:pt x="268" y="764"/>
                </a:lnTo>
                <a:lnTo>
                  <a:pt x="256" y="744"/>
                </a:lnTo>
                <a:lnTo>
                  <a:pt x="248" y="720"/>
                </a:lnTo>
                <a:lnTo>
                  <a:pt x="244" y="696"/>
                </a:lnTo>
                <a:lnTo>
                  <a:pt x="240" y="668"/>
                </a:lnTo>
                <a:lnTo>
                  <a:pt x="236" y="644"/>
                </a:lnTo>
                <a:lnTo>
                  <a:pt x="236" y="608"/>
                </a:lnTo>
                <a:lnTo>
                  <a:pt x="240" y="592"/>
                </a:lnTo>
                <a:lnTo>
                  <a:pt x="244" y="580"/>
                </a:lnTo>
                <a:lnTo>
                  <a:pt x="252" y="572"/>
                </a:lnTo>
                <a:lnTo>
                  <a:pt x="260" y="572"/>
                </a:lnTo>
                <a:lnTo>
                  <a:pt x="268" y="572"/>
                </a:lnTo>
                <a:lnTo>
                  <a:pt x="276" y="576"/>
                </a:lnTo>
                <a:lnTo>
                  <a:pt x="289" y="580"/>
                </a:lnTo>
                <a:lnTo>
                  <a:pt x="301" y="588"/>
                </a:lnTo>
                <a:lnTo>
                  <a:pt x="313" y="600"/>
                </a:lnTo>
                <a:lnTo>
                  <a:pt x="321" y="612"/>
                </a:lnTo>
                <a:lnTo>
                  <a:pt x="333" y="628"/>
                </a:lnTo>
                <a:lnTo>
                  <a:pt x="341" y="644"/>
                </a:lnTo>
                <a:lnTo>
                  <a:pt x="349" y="664"/>
                </a:lnTo>
                <a:lnTo>
                  <a:pt x="357" y="680"/>
                </a:lnTo>
                <a:lnTo>
                  <a:pt x="365" y="696"/>
                </a:lnTo>
                <a:lnTo>
                  <a:pt x="373" y="716"/>
                </a:lnTo>
                <a:lnTo>
                  <a:pt x="377" y="732"/>
                </a:lnTo>
                <a:lnTo>
                  <a:pt x="385" y="744"/>
                </a:lnTo>
                <a:lnTo>
                  <a:pt x="389" y="756"/>
                </a:lnTo>
                <a:lnTo>
                  <a:pt x="397" y="764"/>
                </a:lnTo>
                <a:lnTo>
                  <a:pt x="401" y="772"/>
                </a:lnTo>
                <a:lnTo>
                  <a:pt x="409" y="772"/>
                </a:lnTo>
                <a:lnTo>
                  <a:pt x="413" y="768"/>
                </a:lnTo>
                <a:lnTo>
                  <a:pt x="417" y="764"/>
                </a:lnTo>
                <a:lnTo>
                  <a:pt x="421" y="748"/>
                </a:lnTo>
                <a:lnTo>
                  <a:pt x="425" y="724"/>
                </a:lnTo>
                <a:lnTo>
                  <a:pt x="425" y="696"/>
                </a:lnTo>
                <a:lnTo>
                  <a:pt x="429" y="660"/>
                </a:lnTo>
                <a:lnTo>
                  <a:pt x="425" y="620"/>
                </a:lnTo>
                <a:lnTo>
                  <a:pt x="425" y="572"/>
                </a:lnTo>
                <a:lnTo>
                  <a:pt x="421" y="520"/>
                </a:lnTo>
                <a:lnTo>
                  <a:pt x="417" y="464"/>
                </a:lnTo>
                <a:lnTo>
                  <a:pt x="409" y="404"/>
                </a:lnTo>
                <a:lnTo>
                  <a:pt x="397" y="344"/>
                </a:lnTo>
                <a:lnTo>
                  <a:pt x="385" y="280"/>
                </a:lnTo>
                <a:lnTo>
                  <a:pt x="369" y="224"/>
                </a:lnTo>
                <a:lnTo>
                  <a:pt x="353" y="168"/>
                </a:lnTo>
                <a:lnTo>
                  <a:pt x="337" y="116"/>
                </a:lnTo>
                <a:lnTo>
                  <a:pt x="321" y="76"/>
                </a:lnTo>
                <a:lnTo>
                  <a:pt x="309" y="40"/>
                </a:lnTo>
                <a:lnTo>
                  <a:pt x="301" y="20"/>
                </a:lnTo>
                <a:lnTo>
                  <a:pt x="297" y="8"/>
                </a:lnTo>
                <a:lnTo>
                  <a:pt x="297" y="4"/>
                </a:lnTo>
                <a:lnTo>
                  <a:pt x="305" y="16"/>
                </a:lnTo>
                <a:lnTo>
                  <a:pt x="317" y="36"/>
                </a:lnTo>
                <a:lnTo>
                  <a:pt x="333" y="68"/>
                </a:lnTo>
                <a:lnTo>
                  <a:pt x="353" y="108"/>
                </a:lnTo>
              </a:path>
            </a:pathLst>
          </a:custGeom>
          <a:noFill/>
          <a:ln w="31750" cap="flat">
            <a:solidFill>
              <a:srgbClr val="CCCCCC"/>
            </a:solidFill>
            <a:prstDash val="solid"/>
            <a:round/>
            <a:headEnd/>
            <a:tailEnd/>
          </a:ln>
        </p:spPr>
        <p:txBody>
          <a:bodyPr/>
          <a:lstStyle/>
          <a:p>
            <a:endParaRPr lang="en-US"/>
          </a:p>
        </p:txBody>
      </p:sp>
      <p:sp>
        <p:nvSpPr>
          <p:cNvPr id="208397" name="Oval 368"/>
          <p:cNvSpPr>
            <a:spLocks noChangeArrowheads="1"/>
          </p:cNvSpPr>
          <p:nvPr/>
        </p:nvSpPr>
        <p:spPr bwMode="auto">
          <a:xfrm>
            <a:off x="8131175" y="3854450"/>
            <a:ext cx="69850" cy="69850"/>
          </a:xfrm>
          <a:prstGeom prst="ellipse">
            <a:avLst/>
          </a:prstGeom>
          <a:solidFill>
            <a:srgbClr val="FF0000"/>
          </a:solidFill>
          <a:ln w="9525">
            <a:noFill/>
            <a:round/>
            <a:headEnd/>
            <a:tailEnd/>
          </a:ln>
        </p:spPr>
        <p:txBody>
          <a:bodyPr/>
          <a:lstStyle/>
          <a:p>
            <a:endParaRPr lang="en-GB"/>
          </a:p>
        </p:txBody>
      </p:sp>
      <p:sp>
        <p:nvSpPr>
          <p:cNvPr id="208398" name="Oval 369"/>
          <p:cNvSpPr>
            <a:spLocks noChangeArrowheads="1"/>
          </p:cNvSpPr>
          <p:nvPr/>
        </p:nvSpPr>
        <p:spPr bwMode="auto">
          <a:xfrm>
            <a:off x="8162925" y="3949700"/>
            <a:ext cx="69850" cy="69850"/>
          </a:xfrm>
          <a:prstGeom prst="ellipse">
            <a:avLst/>
          </a:prstGeom>
          <a:solidFill>
            <a:srgbClr val="FF0000"/>
          </a:solidFill>
          <a:ln w="9525">
            <a:noFill/>
            <a:round/>
            <a:headEnd/>
            <a:tailEnd/>
          </a:ln>
        </p:spPr>
        <p:txBody>
          <a:bodyPr/>
          <a:lstStyle/>
          <a:p>
            <a:endParaRPr lang="en-GB"/>
          </a:p>
        </p:txBody>
      </p:sp>
      <p:sp>
        <p:nvSpPr>
          <p:cNvPr id="208399" name="Oval 370"/>
          <p:cNvSpPr>
            <a:spLocks noChangeArrowheads="1"/>
          </p:cNvSpPr>
          <p:nvPr/>
        </p:nvSpPr>
        <p:spPr bwMode="auto">
          <a:xfrm>
            <a:off x="8194675" y="4057650"/>
            <a:ext cx="69850" cy="69850"/>
          </a:xfrm>
          <a:prstGeom prst="ellipse">
            <a:avLst/>
          </a:prstGeom>
          <a:solidFill>
            <a:srgbClr val="FF0000"/>
          </a:solidFill>
          <a:ln w="9525">
            <a:noFill/>
            <a:round/>
            <a:headEnd/>
            <a:tailEnd/>
          </a:ln>
        </p:spPr>
        <p:txBody>
          <a:bodyPr/>
          <a:lstStyle/>
          <a:p>
            <a:endParaRPr lang="en-GB"/>
          </a:p>
        </p:txBody>
      </p:sp>
      <p:sp>
        <p:nvSpPr>
          <p:cNvPr id="208400" name="Oval 371"/>
          <p:cNvSpPr>
            <a:spLocks noChangeArrowheads="1"/>
          </p:cNvSpPr>
          <p:nvPr/>
        </p:nvSpPr>
        <p:spPr bwMode="auto">
          <a:xfrm>
            <a:off x="8220075" y="4159250"/>
            <a:ext cx="69850" cy="69850"/>
          </a:xfrm>
          <a:prstGeom prst="ellipse">
            <a:avLst/>
          </a:prstGeom>
          <a:solidFill>
            <a:srgbClr val="FF0000"/>
          </a:solidFill>
          <a:ln w="9525">
            <a:noFill/>
            <a:round/>
            <a:headEnd/>
            <a:tailEnd/>
          </a:ln>
        </p:spPr>
        <p:txBody>
          <a:bodyPr/>
          <a:lstStyle/>
          <a:p>
            <a:endParaRPr lang="en-GB"/>
          </a:p>
        </p:txBody>
      </p:sp>
      <p:sp>
        <p:nvSpPr>
          <p:cNvPr id="208401" name="Oval 372"/>
          <p:cNvSpPr>
            <a:spLocks noChangeArrowheads="1"/>
          </p:cNvSpPr>
          <p:nvPr/>
        </p:nvSpPr>
        <p:spPr bwMode="auto">
          <a:xfrm>
            <a:off x="8239125" y="4260850"/>
            <a:ext cx="69850" cy="69850"/>
          </a:xfrm>
          <a:prstGeom prst="ellipse">
            <a:avLst/>
          </a:prstGeom>
          <a:solidFill>
            <a:srgbClr val="FF0000"/>
          </a:solidFill>
          <a:ln w="9525">
            <a:noFill/>
            <a:round/>
            <a:headEnd/>
            <a:tailEnd/>
          </a:ln>
        </p:spPr>
        <p:txBody>
          <a:bodyPr/>
          <a:lstStyle/>
          <a:p>
            <a:endParaRPr lang="en-GB"/>
          </a:p>
        </p:txBody>
      </p:sp>
      <p:sp>
        <p:nvSpPr>
          <p:cNvPr id="208402" name="Oval 373"/>
          <p:cNvSpPr>
            <a:spLocks noChangeArrowheads="1"/>
          </p:cNvSpPr>
          <p:nvPr/>
        </p:nvSpPr>
        <p:spPr bwMode="auto">
          <a:xfrm>
            <a:off x="8258175" y="4349750"/>
            <a:ext cx="69850" cy="69850"/>
          </a:xfrm>
          <a:prstGeom prst="ellipse">
            <a:avLst/>
          </a:prstGeom>
          <a:solidFill>
            <a:srgbClr val="FF0000"/>
          </a:solidFill>
          <a:ln w="9525">
            <a:noFill/>
            <a:round/>
            <a:headEnd/>
            <a:tailEnd/>
          </a:ln>
        </p:spPr>
        <p:txBody>
          <a:bodyPr/>
          <a:lstStyle/>
          <a:p>
            <a:endParaRPr lang="en-GB"/>
          </a:p>
        </p:txBody>
      </p:sp>
      <p:sp>
        <p:nvSpPr>
          <p:cNvPr id="208403" name="Oval 374"/>
          <p:cNvSpPr>
            <a:spLocks noChangeArrowheads="1"/>
          </p:cNvSpPr>
          <p:nvPr/>
        </p:nvSpPr>
        <p:spPr bwMode="auto">
          <a:xfrm>
            <a:off x="8270875" y="4425950"/>
            <a:ext cx="69850" cy="69850"/>
          </a:xfrm>
          <a:prstGeom prst="ellipse">
            <a:avLst/>
          </a:prstGeom>
          <a:solidFill>
            <a:srgbClr val="FF0000"/>
          </a:solidFill>
          <a:ln w="9525">
            <a:noFill/>
            <a:round/>
            <a:headEnd/>
            <a:tailEnd/>
          </a:ln>
        </p:spPr>
        <p:txBody>
          <a:bodyPr/>
          <a:lstStyle/>
          <a:p>
            <a:endParaRPr lang="en-GB"/>
          </a:p>
        </p:txBody>
      </p:sp>
      <p:sp>
        <p:nvSpPr>
          <p:cNvPr id="208404" name="Oval 375"/>
          <p:cNvSpPr>
            <a:spLocks noChangeArrowheads="1"/>
          </p:cNvSpPr>
          <p:nvPr/>
        </p:nvSpPr>
        <p:spPr bwMode="auto">
          <a:xfrm>
            <a:off x="8283575" y="4489450"/>
            <a:ext cx="69850" cy="69850"/>
          </a:xfrm>
          <a:prstGeom prst="ellipse">
            <a:avLst/>
          </a:prstGeom>
          <a:solidFill>
            <a:srgbClr val="FF0000"/>
          </a:solidFill>
          <a:ln w="9525">
            <a:noFill/>
            <a:round/>
            <a:headEnd/>
            <a:tailEnd/>
          </a:ln>
        </p:spPr>
        <p:txBody>
          <a:bodyPr/>
          <a:lstStyle/>
          <a:p>
            <a:endParaRPr lang="en-GB"/>
          </a:p>
        </p:txBody>
      </p:sp>
      <p:sp>
        <p:nvSpPr>
          <p:cNvPr id="208405" name="Oval 376"/>
          <p:cNvSpPr>
            <a:spLocks noChangeArrowheads="1"/>
          </p:cNvSpPr>
          <p:nvPr/>
        </p:nvSpPr>
        <p:spPr bwMode="auto">
          <a:xfrm>
            <a:off x="8296275" y="4533900"/>
            <a:ext cx="69850" cy="69850"/>
          </a:xfrm>
          <a:prstGeom prst="ellipse">
            <a:avLst/>
          </a:prstGeom>
          <a:solidFill>
            <a:srgbClr val="FF0000"/>
          </a:solidFill>
          <a:ln w="9525">
            <a:noFill/>
            <a:round/>
            <a:headEnd/>
            <a:tailEnd/>
          </a:ln>
        </p:spPr>
        <p:txBody>
          <a:bodyPr/>
          <a:lstStyle/>
          <a:p>
            <a:endParaRPr lang="en-GB"/>
          </a:p>
        </p:txBody>
      </p:sp>
      <p:sp>
        <p:nvSpPr>
          <p:cNvPr id="208406" name="Oval 377"/>
          <p:cNvSpPr>
            <a:spLocks noChangeArrowheads="1"/>
          </p:cNvSpPr>
          <p:nvPr/>
        </p:nvSpPr>
        <p:spPr bwMode="auto">
          <a:xfrm>
            <a:off x="8302625" y="4565650"/>
            <a:ext cx="69850" cy="69850"/>
          </a:xfrm>
          <a:prstGeom prst="ellipse">
            <a:avLst/>
          </a:prstGeom>
          <a:solidFill>
            <a:srgbClr val="FF0000"/>
          </a:solidFill>
          <a:ln w="9525">
            <a:noFill/>
            <a:round/>
            <a:headEnd/>
            <a:tailEnd/>
          </a:ln>
        </p:spPr>
        <p:txBody>
          <a:bodyPr/>
          <a:lstStyle/>
          <a:p>
            <a:endParaRPr lang="en-GB"/>
          </a:p>
        </p:txBody>
      </p:sp>
      <p:sp>
        <p:nvSpPr>
          <p:cNvPr id="208407" name="Oval 378"/>
          <p:cNvSpPr>
            <a:spLocks noChangeArrowheads="1"/>
          </p:cNvSpPr>
          <p:nvPr/>
        </p:nvSpPr>
        <p:spPr bwMode="auto">
          <a:xfrm>
            <a:off x="8315325" y="4578350"/>
            <a:ext cx="69850" cy="69850"/>
          </a:xfrm>
          <a:prstGeom prst="ellipse">
            <a:avLst/>
          </a:prstGeom>
          <a:solidFill>
            <a:srgbClr val="FF0000"/>
          </a:solidFill>
          <a:ln w="9525">
            <a:noFill/>
            <a:round/>
            <a:headEnd/>
            <a:tailEnd/>
          </a:ln>
        </p:spPr>
        <p:txBody>
          <a:bodyPr/>
          <a:lstStyle/>
          <a:p>
            <a:endParaRPr lang="en-GB"/>
          </a:p>
        </p:txBody>
      </p:sp>
      <p:sp>
        <p:nvSpPr>
          <p:cNvPr id="208408" name="Rectangle 379"/>
          <p:cNvSpPr>
            <a:spLocks noChangeArrowheads="1"/>
          </p:cNvSpPr>
          <p:nvPr/>
        </p:nvSpPr>
        <p:spPr bwMode="auto">
          <a:xfrm>
            <a:off x="7889875" y="3068638"/>
            <a:ext cx="915988" cy="258762"/>
          </a:xfrm>
          <a:prstGeom prst="rect">
            <a:avLst/>
          </a:prstGeom>
          <a:noFill/>
          <a:ln w="9525">
            <a:noFill/>
            <a:miter lim="800000"/>
            <a:headEnd/>
            <a:tailEnd/>
          </a:ln>
        </p:spPr>
        <p:txBody>
          <a:bodyPr wrap="none" lIns="0" tIns="0" rIns="0" bIns="0">
            <a:spAutoFit/>
          </a:bodyPr>
          <a:lstStyle/>
          <a:p>
            <a:r>
              <a:rPr lang="en-GB" sz="1700">
                <a:solidFill>
                  <a:srgbClr val="990033"/>
                </a:solidFill>
              </a:rPr>
              <a:t>observation</a:t>
            </a:r>
            <a:endParaRPr lang="en-GB" sz="2800">
              <a:solidFill>
                <a:srgbClr val="990033"/>
              </a:solidFill>
            </a:endParaRPr>
          </a:p>
        </p:txBody>
      </p:sp>
      <p:sp>
        <p:nvSpPr>
          <p:cNvPr id="208409" name="Rectangle 380"/>
          <p:cNvSpPr>
            <a:spLocks noChangeArrowheads="1"/>
          </p:cNvSpPr>
          <p:nvPr/>
        </p:nvSpPr>
        <p:spPr bwMode="auto">
          <a:xfrm>
            <a:off x="8029575" y="5175250"/>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p>
        </p:txBody>
      </p:sp>
      <p:cxnSp>
        <p:nvCxnSpPr>
          <p:cNvPr id="208410" name="AutoShape 197"/>
          <p:cNvCxnSpPr>
            <a:cxnSpLocks noChangeShapeType="1"/>
            <a:stCxn id="128210" idx="7"/>
          </p:cNvCxnSpPr>
          <p:nvPr/>
        </p:nvCxnSpPr>
        <p:spPr bwMode="auto">
          <a:xfrm rot="-5400000">
            <a:off x="3651250" y="935038"/>
            <a:ext cx="198437" cy="820738"/>
          </a:xfrm>
          <a:prstGeom prst="curvedConnector2">
            <a:avLst/>
          </a:prstGeom>
          <a:noFill/>
          <a:ln w="19050">
            <a:solidFill>
              <a:schemeClr val="tx2"/>
            </a:solidFill>
            <a:round/>
            <a:headEnd type="triangle" w="med" len="med"/>
            <a:tailEnd/>
          </a:ln>
        </p:spPr>
      </p:cxnSp>
      <p:graphicFrame>
        <p:nvGraphicFramePr>
          <p:cNvPr id="208255" name="Object 383"/>
          <p:cNvGraphicFramePr>
            <a:graphicFrameLocks noChangeAspect="1"/>
          </p:cNvGraphicFramePr>
          <p:nvPr/>
        </p:nvGraphicFramePr>
        <p:xfrm>
          <a:off x="2505075" y="5661025"/>
          <a:ext cx="893763" cy="363538"/>
        </p:xfrm>
        <a:graphic>
          <a:graphicData uri="http://schemas.openxmlformats.org/presentationml/2006/ole">
            <p:oleObj spid="_x0000_s208255" name="Equation" r:id="rId8" imgW="596880" imgH="241200" progId="Equation.DSMT4">
              <p:embed/>
            </p:oleObj>
          </a:graphicData>
        </a:graphic>
      </p:graphicFrame>
      <p:sp>
        <p:nvSpPr>
          <p:cNvPr id="208411" name="Rectangle 205"/>
          <p:cNvSpPr>
            <a:spLocks noChangeArrowheads="1"/>
          </p:cNvSpPr>
          <p:nvPr/>
        </p:nvSpPr>
        <p:spPr bwMode="auto">
          <a:xfrm>
            <a:off x="1138238" y="2852738"/>
            <a:ext cx="1798637" cy="641350"/>
          </a:xfrm>
          <a:prstGeom prst="rect">
            <a:avLst/>
          </a:prstGeom>
          <a:noFill/>
          <a:ln w="12700">
            <a:noFill/>
            <a:miter lim="800000"/>
            <a:headEnd/>
            <a:tailEnd/>
          </a:ln>
        </p:spPr>
        <p:txBody>
          <a:bodyPr>
            <a:spAutoFit/>
          </a:bodyPr>
          <a:lstStyle/>
          <a:p>
            <a:pPr algn="r" eaLnBrk="0" hangingPunct="0"/>
            <a:r>
              <a:rPr lang="en-GB"/>
              <a:t>Descending predictions</a:t>
            </a:r>
          </a:p>
        </p:txBody>
      </p:sp>
      <p:grpSp>
        <p:nvGrpSpPr>
          <p:cNvPr id="208412" name="Group 497"/>
          <p:cNvGrpSpPr>
            <a:grpSpLocks/>
          </p:cNvGrpSpPr>
          <p:nvPr/>
        </p:nvGrpSpPr>
        <p:grpSpPr bwMode="auto">
          <a:xfrm>
            <a:off x="4953000" y="549275"/>
            <a:ext cx="1620838" cy="1333500"/>
            <a:chOff x="3044" y="584"/>
            <a:chExt cx="1021" cy="840"/>
          </a:xfrm>
        </p:grpSpPr>
        <p:sp>
          <p:nvSpPr>
            <p:cNvPr id="208425" name="Freeform 42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p>
          </p:txBody>
        </p:sp>
        <p:sp>
          <p:nvSpPr>
            <p:cNvPr id="208426" name="Freeform 42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p>
          </p:txBody>
        </p:sp>
        <p:sp>
          <p:nvSpPr>
            <p:cNvPr id="208427" name="Freeform 430"/>
            <p:cNvSpPr>
              <a:spLocks/>
            </p:cNvSpPr>
            <p:nvPr/>
          </p:nvSpPr>
          <p:spPr bwMode="auto">
            <a:xfrm>
              <a:off x="3044" y="584"/>
              <a:ext cx="508" cy="784"/>
            </a:xfrm>
            <a:custGeom>
              <a:avLst/>
              <a:gdLst>
                <a:gd name="T0" fmla="*/ 8 w 508"/>
                <a:gd name="T1" fmla="*/ 476 h 784"/>
                <a:gd name="T2" fmla="*/ 20 w 508"/>
                <a:gd name="T3" fmla="*/ 372 h 784"/>
                <a:gd name="T4" fmla="*/ 32 w 508"/>
                <a:gd name="T5" fmla="*/ 304 h 784"/>
                <a:gd name="T6" fmla="*/ 44 w 508"/>
                <a:gd name="T7" fmla="*/ 244 h 784"/>
                <a:gd name="T8" fmla="*/ 56 w 508"/>
                <a:gd name="T9" fmla="*/ 188 h 784"/>
                <a:gd name="T10" fmla="*/ 68 w 508"/>
                <a:gd name="T11" fmla="*/ 136 h 784"/>
                <a:gd name="T12" fmla="*/ 80 w 508"/>
                <a:gd name="T13" fmla="*/ 104 h 784"/>
                <a:gd name="T14" fmla="*/ 92 w 508"/>
                <a:gd name="T15" fmla="*/ 116 h 784"/>
                <a:gd name="T16" fmla="*/ 104 w 508"/>
                <a:gd name="T17" fmla="*/ 156 h 784"/>
                <a:gd name="T18" fmla="*/ 116 w 508"/>
                <a:gd name="T19" fmla="*/ 180 h 784"/>
                <a:gd name="T20" fmla="*/ 128 w 508"/>
                <a:gd name="T21" fmla="*/ 212 h 784"/>
                <a:gd name="T22" fmla="*/ 140 w 508"/>
                <a:gd name="T23" fmla="*/ 280 h 784"/>
                <a:gd name="T24" fmla="*/ 152 w 508"/>
                <a:gd name="T25" fmla="*/ 380 h 784"/>
                <a:gd name="T26" fmla="*/ 164 w 508"/>
                <a:gd name="T27" fmla="*/ 496 h 784"/>
                <a:gd name="T28" fmla="*/ 176 w 508"/>
                <a:gd name="T29" fmla="*/ 616 h 784"/>
                <a:gd name="T30" fmla="*/ 188 w 508"/>
                <a:gd name="T31" fmla="*/ 708 h 784"/>
                <a:gd name="T32" fmla="*/ 200 w 508"/>
                <a:gd name="T33" fmla="*/ 768 h 784"/>
                <a:gd name="T34" fmla="*/ 212 w 508"/>
                <a:gd name="T35" fmla="*/ 784 h 784"/>
                <a:gd name="T36" fmla="*/ 224 w 508"/>
                <a:gd name="T37" fmla="*/ 756 h 784"/>
                <a:gd name="T38" fmla="*/ 236 w 508"/>
                <a:gd name="T39" fmla="*/ 728 h 784"/>
                <a:gd name="T40" fmla="*/ 248 w 508"/>
                <a:gd name="T41" fmla="*/ 720 h 784"/>
                <a:gd name="T42" fmla="*/ 260 w 508"/>
                <a:gd name="T43" fmla="*/ 716 h 784"/>
                <a:gd name="T44" fmla="*/ 272 w 508"/>
                <a:gd name="T45" fmla="*/ 696 h 784"/>
                <a:gd name="T46" fmla="*/ 284 w 508"/>
                <a:gd name="T47" fmla="*/ 660 h 784"/>
                <a:gd name="T48" fmla="*/ 296 w 508"/>
                <a:gd name="T49" fmla="*/ 640 h 784"/>
                <a:gd name="T50" fmla="*/ 308 w 508"/>
                <a:gd name="T51" fmla="*/ 652 h 784"/>
                <a:gd name="T52" fmla="*/ 320 w 508"/>
                <a:gd name="T53" fmla="*/ 668 h 784"/>
                <a:gd name="T54" fmla="*/ 332 w 508"/>
                <a:gd name="T55" fmla="*/ 668 h 784"/>
                <a:gd name="T56" fmla="*/ 344 w 508"/>
                <a:gd name="T57" fmla="*/ 636 h 784"/>
                <a:gd name="T58" fmla="*/ 356 w 508"/>
                <a:gd name="T59" fmla="*/ 592 h 784"/>
                <a:gd name="T60" fmla="*/ 368 w 508"/>
                <a:gd name="T61" fmla="*/ 556 h 784"/>
                <a:gd name="T62" fmla="*/ 380 w 508"/>
                <a:gd name="T63" fmla="*/ 532 h 784"/>
                <a:gd name="T64" fmla="*/ 392 w 508"/>
                <a:gd name="T65" fmla="*/ 500 h 784"/>
                <a:gd name="T66" fmla="*/ 404 w 508"/>
                <a:gd name="T67" fmla="*/ 432 h 784"/>
                <a:gd name="T68" fmla="*/ 416 w 508"/>
                <a:gd name="T69" fmla="*/ 344 h 784"/>
                <a:gd name="T70" fmla="*/ 428 w 508"/>
                <a:gd name="T71" fmla="*/ 256 h 784"/>
                <a:gd name="T72" fmla="*/ 440 w 508"/>
                <a:gd name="T73" fmla="*/ 184 h 784"/>
                <a:gd name="T74" fmla="*/ 452 w 508"/>
                <a:gd name="T75" fmla="*/ 116 h 784"/>
                <a:gd name="T76" fmla="*/ 464 w 508"/>
                <a:gd name="T77" fmla="*/ 56 h 784"/>
                <a:gd name="T78" fmla="*/ 476 w 508"/>
                <a:gd name="T79" fmla="*/ 8 h 784"/>
                <a:gd name="T80" fmla="*/ 488 w 508"/>
                <a:gd name="T81" fmla="*/ 8 h 784"/>
                <a:gd name="T82" fmla="*/ 500 w 508"/>
                <a:gd name="T83" fmla="*/ 64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616"/>
                  </a:moveTo>
                  <a:lnTo>
                    <a:pt x="4" y="528"/>
                  </a:lnTo>
                  <a:lnTo>
                    <a:pt x="8" y="476"/>
                  </a:lnTo>
                  <a:lnTo>
                    <a:pt x="12" y="432"/>
                  </a:lnTo>
                  <a:lnTo>
                    <a:pt x="16" y="400"/>
                  </a:lnTo>
                  <a:lnTo>
                    <a:pt x="20" y="372"/>
                  </a:lnTo>
                  <a:lnTo>
                    <a:pt x="24" y="348"/>
                  </a:lnTo>
                  <a:lnTo>
                    <a:pt x="28" y="324"/>
                  </a:lnTo>
                  <a:lnTo>
                    <a:pt x="32" y="304"/>
                  </a:lnTo>
                  <a:lnTo>
                    <a:pt x="36" y="284"/>
                  </a:lnTo>
                  <a:lnTo>
                    <a:pt x="40" y="264"/>
                  </a:lnTo>
                  <a:lnTo>
                    <a:pt x="44" y="244"/>
                  </a:lnTo>
                  <a:lnTo>
                    <a:pt x="48" y="224"/>
                  </a:lnTo>
                  <a:lnTo>
                    <a:pt x="52" y="204"/>
                  </a:lnTo>
                  <a:lnTo>
                    <a:pt x="56" y="188"/>
                  </a:lnTo>
                  <a:lnTo>
                    <a:pt x="60" y="172"/>
                  </a:lnTo>
                  <a:lnTo>
                    <a:pt x="64" y="152"/>
                  </a:lnTo>
                  <a:lnTo>
                    <a:pt x="68" y="136"/>
                  </a:lnTo>
                  <a:lnTo>
                    <a:pt x="72" y="120"/>
                  </a:lnTo>
                  <a:lnTo>
                    <a:pt x="76" y="112"/>
                  </a:lnTo>
                  <a:lnTo>
                    <a:pt x="80" y="104"/>
                  </a:lnTo>
                  <a:lnTo>
                    <a:pt x="84" y="100"/>
                  </a:lnTo>
                  <a:lnTo>
                    <a:pt x="88" y="104"/>
                  </a:lnTo>
                  <a:lnTo>
                    <a:pt x="92" y="116"/>
                  </a:lnTo>
                  <a:lnTo>
                    <a:pt x="96" y="132"/>
                  </a:lnTo>
                  <a:lnTo>
                    <a:pt x="100" y="144"/>
                  </a:lnTo>
                  <a:lnTo>
                    <a:pt x="104" y="156"/>
                  </a:lnTo>
                  <a:lnTo>
                    <a:pt x="108" y="164"/>
                  </a:lnTo>
                  <a:lnTo>
                    <a:pt x="112" y="172"/>
                  </a:lnTo>
                  <a:lnTo>
                    <a:pt x="116" y="180"/>
                  </a:lnTo>
                  <a:lnTo>
                    <a:pt x="120" y="188"/>
                  </a:lnTo>
                  <a:lnTo>
                    <a:pt x="124" y="200"/>
                  </a:lnTo>
                  <a:lnTo>
                    <a:pt x="128" y="212"/>
                  </a:lnTo>
                  <a:lnTo>
                    <a:pt x="132" y="232"/>
                  </a:lnTo>
                  <a:lnTo>
                    <a:pt x="136" y="252"/>
                  </a:lnTo>
                  <a:lnTo>
                    <a:pt x="140" y="280"/>
                  </a:lnTo>
                  <a:lnTo>
                    <a:pt x="144" y="308"/>
                  </a:lnTo>
                  <a:lnTo>
                    <a:pt x="148" y="344"/>
                  </a:lnTo>
                  <a:lnTo>
                    <a:pt x="152" y="380"/>
                  </a:lnTo>
                  <a:lnTo>
                    <a:pt x="156" y="416"/>
                  </a:lnTo>
                  <a:lnTo>
                    <a:pt x="160" y="456"/>
                  </a:lnTo>
                  <a:lnTo>
                    <a:pt x="164" y="496"/>
                  </a:lnTo>
                  <a:lnTo>
                    <a:pt x="168" y="536"/>
                  </a:lnTo>
                  <a:lnTo>
                    <a:pt x="172" y="576"/>
                  </a:lnTo>
                  <a:lnTo>
                    <a:pt x="176" y="616"/>
                  </a:lnTo>
                  <a:lnTo>
                    <a:pt x="180" y="648"/>
                  </a:lnTo>
                  <a:lnTo>
                    <a:pt x="184" y="680"/>
                  </a:lnTo>
                  <a:lnTo>
                    <a:pt x="188" y="708"/>
                  </a:lnTo>
                  <a:lnTo>
                    <a:pt x="192" y="732"/>
                  </a:lnTo>
                  <a:lnTo>
                    <a:pt x="196" y="752"/>
                  </a:lnTo>
                  <a:lnTo>
                    <a:pt x="200" y="768"/>
                  </a:lnTo>
                  <a:lnTo>
                    <a:pt x="204" y="780"/>
                  </a:lnTo>
                  <a:lnTo>
                    <a:pt x="208" y="784"/>
                  </a:lnTo>
                  <a:lnTo>
                    <a:pt x="212" y="784"/>
                  </a:lnTo>
                  <a:lnTo>
                    <a:pt x="216" y="776"/>
                  </a:lnTo>
                  <a:lnTo>
                    <a:pt x="220" y="768"/>
                  </a:lnTo>
                  <a:lnTo>
                    <a:pt x="224" y="756"/>
                  </a:lnTo>
                  <a:lnTo>
                    <a:pt x="228" y="744"/>
                  </a:lnTo>
                  <a:lnTo>
                    <a:pt x="232" y="732"/>
                  </a:lnTo>
                  <a:lnTo>
                    <a:pt x="236" y="728"/>
                  </a:lnTo>
                  <a:lnTo>
                    <a:pt x="240" y="724"/>
                  </a:lnTo>
                  <a:lnTo>
                    <a:pt x="244" y="720"/>
                  </a:lnTo>
                  <a:lnTo>
                    <a:pt x="248" y="720"/>
                  </a:lnTo>
                  <a:lnTo>
                    <a:pt x="252" y="720"/>
                  </a:lnTo>
                  <a:lnTo>
                    <a:pt x="256" y="720"/>
                  </a:lnTo>
                  <a:lnTo>
                    <a:pt x="260" y="716"/>
                  </a:lnTo>
                  <a:lnTo>
                    <a:pt x="264" y="712"/>
                  </a:lnTo>
                  <a:lnTo>
                    <a:pt x="268" y="704"/>
                  </a:lnTo>
                  <a:lnTo>
                    <a:pt x="272" y="696"/>
                  </a:lnTo>
                  <a:lnTo>
                    <a:pt x="276" y="684"/>
                  </a:lnTo>
                  <a:lnTo>
                    <a:pt x="280" y="672"/>
                  </a:lnTo>
                  <a:lnTo>
                    <a:pt x="284" y="660"/>
                  </a:lnTo>
                  <a:lnTo>
                    <a:pt x="288" y="648"/>
                  </a:lnTo>
                  <a:lnTo>
                    <a:pt x="292" y="640"/>
                  </a:lnTo>
                  <a:lnTo>
                    <a:pt x="296" y="640"/>
                  </a:lnTo>
                  <a:lnTo>
                    <a:pt x="300" y="640"/>
                  </a:lnTo>
                  <a:lnTo>
                    <a:pt x="304" y="644"/>
                  </a:lnTo>
                  <a:lnTo>
                    <a:pt x="308" y="652"/>
                  </a:lnTo>
                  <a:lnTo>
                    <a:pt x="312" y="656"/>
                  </a:lnTo>
                  <a:lnTo>
                    <a:pt x="316" y="664"/>
                  </a:lnTo>
                  <a:lnTo>
                    <a:pt x="320" y="668"/>
                  </a:lnTo>
                  <a:lnTo>
                    <a:pt x="324" y="672"/>
                  </a:lnTo>
                  <a:lnTo>
                    <a:pt x="328" y="672"/>
                  </a:lnTo>
                  <a:lnTo>
                    <a:pt x="332" y="668"/>
                  </a:lnTo>
                  <a:lnTo>
                    <a:pt x="336" y="660"/>
                  </a:lnTo>
                  <a:lnTo>
                    <a:pt x="340" y="648"/>
                  </a:lnTo>
                  <a:lnTo>
                    <a:pt x="344" y="636"/>
                  </a:lnTo>
                  <a:lnTo>
                    <a:pt x="348" y="620"/>
                  </a:lnTo>
                  <a:lnTo>
                    <a:pt x="352" y="604"/>
                  </a:lnTo>
                  <a:lnTo>
                    <a:pt x="356" y="592"/>
                  </a:lnTo>
                  <a:lnTo>
                    <a:pt x="360" y="576"/>
                  </a:lnTo>
                  <a:lnTo>
                    <a:pt x="364" y="568"/>
                  </a:lnTo>
                  <a:lnTo>
                    <a:pt x="368" y="556"/>
                  </a:lnTo>
                  <a:lnTo>
                    <a:pt x="372" y="548"/>
                  </a:lnTo>
                  <a:lnTo>
                    <a:pt x="376" y="540"/>
                  </a:lnTo>
                  <a:lnTo>
                    <a:pt x="380" y="532"/>
                  </a:lnTo>
                  <a:lnTo>
                    <a:pt x="384" y="524"/>
                  </a:lnTo>
                  <a:lnTo>
                    <a:pt x="388" y="512"/>
                  </a:lnTo>
                  <a:lnTo>
                    <a:pt x="392" y="500"/>
                  </a:lnTo>
                  <a:lnTo>
                    <a:pt x="396" y="480"/>
                  </a:lnTo>
                  <a:lnTo>
                    <a:pt x="400" y="460"/>
                  </a:lnTo>
                  <a:lnTo>
                    <a:pt x="404" y="432"/>
                  </a:lnTo>
                  <a:lnTo>
                    <a:pt x="408" y="404"/>
                  </a:lnTo>
                  <a:lnTo>
                    <a:pt x="412" y="376"/>
                  </a:lnTo>
                  <a:lnTo>
                    <a:pt x="416" y="344"/>
                  </a:lnTo>
                  <a:lnTo>
                    <a:pt x="420" y="316"/>
                  </a:lnTo>
                  <a:lnTo>
                    <a:pt x="424" y="284"/>
                  </a:lnTo>
                  <a:lnTo>
                    <a:pt x="428" y="256"/>
                  </a:lnTo>
                  <a:lnTo>
                    <a:pt x="432" y="232"/>
                  </a:lnTo>
                  <a:lnTo>
                    <a:pt x="436" y="204"/>
                  </a:lnTo>
                  <a:lnTo>
                    <a:pt x="440" y="184"/>
                  </a:lnTo>
                  <a:lnTo>
                    <a:pt x="444" y="160"/>
                  </a:lnTo>
                  <a:lnTo>
                    <a:pt x="448" y="140"/>
                  </a:lnTo>
                  <a:lnTo>
                    <a:pt x="452" y="116"/>
                  </a:lnTo>
                  <a:lnTo>
                    <a:pt x="456" y="96"/>
                  </a:lnTo>
                  <a:lnTo>
                    <a:pt x="460" y="76"/>
                  </a:lnTo>
                  <a:lnTo>
                    <a:pt x="464" y="56"/>
                  </a:lnTo>
                  <a:lnTo>
                    <a:pt x="468" y="36"/>
                  </a:lnTo>
                  <a:lnTo>
                    <a:pt x="472" y="20"/>
                  </a:lnTo>
                  <a:lnTo>
                    <a:pt x="476" y="8"/>
                  </a:lnTo>
                  <a:lnTo>
                    <a:pt x="480" y="0"/>
                  </a:lnTo>
                  <a:lnTo>
                    <a:pt x="484" y="0"/>
                  </a:lnTo>
                  <a:lnTo>
                    <a:pt x="488" y="8"/>
                  </a:lnTo>
                  <a:lnTo>
                    <a:pt x="492" y="20"/>
                  </a:lnTo>
                  <a:lnTo>
                    <a:pt x="496" y="40"/>
                  </a:lnTo>
                  <a:lnTo>
                    <a:pt x="500" y="64"/>
                  </a:lnTo>
                  <a:lnTo>
                    <a:pt x="504" y="92"/>
                  </a:lnTo>
                  <a:lnTo>
                    <a:pt x="508" y="116"/>
                  </a:lnTo>
                </a:path>
              </a:pathLst>
            </a:custGeom>
            <a:noFill/>
            <a:ln w="0" cap="rnd">
              <a:solidFill>
                <a:srgbClr val="BFBF00"/>
              </a:solidFill>
              <a:prstDash val="sysDot"/>
              <a:round/>
              <a:headEnd/>
              <a:tailEnd/>
            </a:ln>
          </p:spPr>
          <p:txBody>
            <a:bodyPr/>
            <a:lstStyle/>
            <a:p>
              <a:endParaRPr lang="en-US"/>
            </a:p>
          </p:txBody>
        </p:sp>
        <p:sp>
          <p:nvSpPr>
            <p:cNvPr id="208428" name="Freeform 43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p>
          </p:txBody>
        </p:sp>
        <p:sp>
          <p:nvSpPr>
            <p:cNvPr id="208429" name="Freeform 433"/>
            <p:cNvSpPr>
              <a:spLocks/>
            </p:cNvSpPr>
            <p:nvPr/>
          </p:nvSpPr>
          <p:spPr bwMode="auto">
            <a:xfrm>
              <a:off x="3044" y="676"/>
              <a:ext cx="508" cy="660"/>
            </a:xfrm>
            <a:custGeom>
              <a:avLst/>
              <a:gdLst>
                <a:gd name="T0" fmla="*/ 8 w 508"/>
                <a:gd name="T1" fmla="*/ 416 h 660"/>
                <a:gd name="T2" fmla="*/ 20 w 508"/>
                <a:gd name="T3" fmla="*/ 376 h 660"/>
                <a:gd name="T4" fmla="*/ 32 w 508"/>
                <a:gd name="T5" fmla="*/ 368 h 660"/>
                <a:gd name="T6" fmla="*/ 44 w 508"/>
                <a:gd name="T7" fmla="*/ 364 h 660"/>
                <a:gd name="T8" fmla="*/ 56 w 508"/>
                <a:gd name="T9" fmla="*/ 344 h 660"/>
                <a:gd name="T10" fmla="*/ 68 w 508"/>
                <a:gd name="T11" fmla="*/ 304 h 660"/>
                <a:gd name="T12" fmla="*/ 80 w 508"/>
                <a:gd name="T13" fmla="*/ 236 h 660"/>
                <a:gd name="T14" fmla="*/ 92 w 508"/>
                <a:gd name="T15" fmla="*/ 160 h 660"/>
                <a:gd name="T16" fmla="*/ 104 w 508"/>
                <a:gd name="T17" fmla="*/ 104 h 660"/>
                <a:gd name="T18" fmla="*/ 116 w 508"/>
                <a:gd name="T19" fmla="*/ 88 h 660"/>
                <a:gd name="T20" fmla="*/ 128 w 508"/>
                <a:gd name="T21" fmla="*/ 72 h 660"/>
                <a:gd name="T22" fmla="*/ 140 w 508"/>
                <a:gd name="T23" fmla="*/ 40 h 660"/>
                <a:gd name="T24" fmla="*/ 152 w 508"/>
                <a:gd name="T25" fmla="*/ 4 h 660"/>
                <a:gd name="T26" fmla="*/ 164 w 508"/>
                <a:gd name="T27" fmla="*/ 8 h 660"/>
                <a:gd name="T28" fmla="*/ 176 w 508"/>
                <a:gd name="T29" fmla="*/ 48 h 660"/>
                <a:gd name="T30" fmla="*/ 188 w 508"/>
                <a:gd name="T31" fmla="*/ 76 h 660"/>
                <a:gd name="T32" fmla="*/ 200 w 508"/>
                <a:gd name="T33" fmla="*/ 124 h 660"/>
                <a:gd name="T34" fmla="*/ 212 w 508"/>
                <a:gd name="T35" fmla="*/ 212 h 660"/>
                <a:gd name="T36" fmla="*/ 224 w 508"/>
                <a:gd name="T37" fmla="*/ 320 h 660"/>
                <a:gd name="T38" fmla="*/ 236 w 508"/>
                <a:gd name="T39" fmla="*/ 440 h 660"/>
                <a:gd name="T40" fmla="*/ 248 w 508"/>
                <a:gd name="T41" fmla="*/ 556 h 660"/>
                <a:gd name="T42" fmla="*/ 260 w 508"/>
                <a:gd name="T43" fmla="*/ 640 h 660"/>
                <a:gd name="T44" fmla="*/ 272 w 508"/>
                <a:gd name="T45" fmla="*/ 660 h 660"/>
                <a:gd name="T46" fmla="*/ 284 w 508"/>
                <a:gd name="T47" fmla="*/ 636 h 660"/>
                <a:gd name="T48" fmla="*/ 296 w 508"/>
                <a:gd name="T49" fmla="*/ 608 h 660"/>
                <a:gd name="T50" fmla="*/ 308 w 508"/>
                <a:gd name="T51" fmla="*/ 608 h 660"/>
                <a:gd name="T52" fmla="*/ 320 w 508"/>
                <a:gd name="T53" fmla="*/ 616 h 660"/>
                <a:gd name="T54" fmla="*/ 332 w 508"/>
                <a:gd name="T55" fmla="*/ 612 h 660"/>
                <a:gd name="T56" fmla="*/ 344 w 508"/>
                <a:gd name="T57" fmla="*/ 580 h 660"/>
                <a:gd name="T58" fmla="*/ 356 w 508"/>
                <a:gd name="T59" fmla="*/ 548 h 660"/>
                <a:gd name="T60" fmla="*/ 368 w 508"/>
                <a:gd name="T61" fmla="*/ 548 h 660"/>
                <a:gd name="T62" fmla="*/ 380 w 508"/>
                <a:gd name="T63" fmla="*/ 568 h 660"/>
                <a:gd name="T64" fmla="*/ 392 w 508"/>
                <a:gd name="T65" fmla="*/ 576 h 660"/>
                <a:gd name="T66" fmla="*/ 404 w 508"/>
                <a:gd name="T67" fmla="*/ 556 h 660"/>
                <a:gd name="T68" fmla="*/ 416 w 508"/>
                <a:gd name="T69" fmla="*/ 512 h 660"/>
                <a:gd name="T70" fmla="*/ 428 w 508"/>
                <a:gd name="T71" fmla="*/ 472 h 660"/>
                <a:gd name="T72" fmla="*/ 440 w 508"/>
                <a:gd name="T73" fmla="*/ 448 h 660"/>
                <a:gd name="T74" fmla="*/ 452 w 508"/>
                <a:gd name="T75" fmla="*/ 420 h 660"/>
                <a:gd name="T76" fmla="*/ 464 w 508"/>
                <a:gd name="T77" fmla="*/ 368 h 660"/>
                <a:gd name="T78" fmla="*/ 476 w 508"/>
                <a:gd name="T79" fmla="*/ 288 h 660"/>
                <a:gd name="T80" fmla="*/ 488 w 508"/>
                <a:gd name="T81" fmla="*/ 196 h 660"/>
                <a:gd name="T82" fmla="*/ 500 w 508"/>
                <a:gd name="T83" fmla="*/ 116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24"/>
                  </a:moveTo>
                  <a:lnTo>
                    <a:pt x="4" y="452"/>
                  </a:lnTo>
                  <a:lnTo>
                    <a:pt x="8" y="416"/>
                  </a:lnTo>
                  <a:lnTo>
                    <a:pt x="12" y="396"/>
                  </a:lnTo>
                  <a:lnTo>
                    <a:pt x="16" y="384"/>
                  </a:lnTo>
                  <a:lnTo>
                    <a:pt x="20" y="376"/>
                  </a:lnTo>
                  <a:lnTo>
                    <a:pt x="24" y="372"/>
                  </a:lnTo>
                  <a:lnTo>
                    <a:pt x="28" y="368"/>
                  </a:lnTo>
                  <a:lnTo>
                    <a:pt x="32" y="368"/>
                  </a:lnTo>
                  <a:lnTo>
                    <a:pt x="36" y="368"/>
                  </a:lnTo>
                  <a:lnTo>
                    <a:pt x="40" y="364"/>
                  </a:lnTo>
                  <a:lnTo>
                    <a:pt x="44" y="364"/>
                  </a:lnTo>
                  <a:lnTo>
                    <a:pt x="48" y="360"/>
                  </a:lnTo>
                  <a:lnTo>
                    <a:pt x="52" y="352"/>
                  </a:lnTo>
                  <a:lnTo>
                    <a:pt x="56" y="344"/>
                  </a:lnTo>
                  <a:lnTo>
                    <a:pt x="60" y="336"/>
                  </a:lnTo>
                  <a:lnTo>
                    <a:pt x="64" y="320"/>
                  </a:lnTo>
                  <a:lnTo>
                    <a:pt x="68" y="304"/>
                  </a:lnTo>
                  <a:lnTo>
                    <a:pt x="72" y="284"/>
                  </a:lnTo>
                  <a:lnTo>
                    <a:pt x="76" y="260"/>
                  </a:lnTo>
                  <a:lnTo>
                    <a:pt x="80" y="236"/>
                  </a:lnTo>
                  <a:lnTo>
                    <a:pt x="84" y="208"/>
                  </a:lnTo>
                  <a:lnTo>
                    <a:pt x="88" y="184"/>
                  </a:lnTo>
                  <a:lnTo>
                    <a:pt x="92" y="160"/>
                  </a:lnTo>
                  <a:lnTo>
                    <a:pt x="96" y="136"/>
                  </a:lnTo>
                  <a:lnTo>
                    <a:pt x="100" y="116"/>
                  </a:lnTo>
                  <a:lnTo>
                    <a:pt x="104" y="104"/>
                  </a:lnTo>
                  <a:lnTo>
                    <a:pt x="108" y="96"/>
                  </a:lnTo>
                  <a:lnTo>
                    <a:pt x="112" y="92"/>
                  </a:lnTo>
                  <a:lnTo>
                    <a:pt x="116" y="88"/>
                  </a:lnTo>
                  <a:lnTo>
                    <a:pt x="120" y="84"/>
                  </a:lnTo>
                  <a:lnTo>
                    <a:pt x="124" y="76"/>
                  </a:lnTo>
                  <a:lnTo>
                    <a:pt x="128" y="72"/>
                  </a:lnTo>
                  <a:lnTo>
                    <a:pt x="132" y="64"/>
                  </a:lnTo>
                  <a:lnTo>
                    <a:pt x="136" y="56"/>
                  </a:lnTo>
                  <a:lnTo>
                    <a:pt x="140" y="40"/>
                  </a:lnTo>
                  <a:lnTo>
                    <a:pt x="144" y="28"/>
                  </a:lnTo>
                  <a:lnTo>
                    <a:pt x="148" y="12"/>
                  </a:lnTo>
                  <a:lnTo>
                    <a:pt x="152" y="4"/>
                  </a:lnTo>
                  <a:lnTo>
                    <a:pt x="156" y="0"/>
                  </a:lnTo>
                  <a:lnTo>
                    <a:pt x="160" y="0"/>
                  </a:lnTo>
                  <a:lnTo>
                    <a:pt x="164" y="8"/>
                  </a:lnTo>
                  <a:lnTo>
                    <a:pt x="168" y="20"/>
                  </a:lnTo>
                  <a:lnTo>
                    <a:pt x="172" y="36"/>
                  </a:lnTo>
                  <a:lnTo>
                    <a:pt x="176" y="48"/>
                  </a:lnTo>
                  <a:lnTo>
                    <a:pt x="180" y="56"/>
                  </a:lnTo>
                  <a:lnTo>
                    <a:pt x="184" y="64"/>
                  </a:lnTo>
                  <a:lnTo>
                    <a:pt x="188" y="76"/>
                  </a:lnTo>
                  <a:lnTo>
                    <a:pt x="192" y="88"/>
                  </a:lnTo>
                  <a:lnTo>
                    <a:pt x="196" y="104"/>
                  </a:lnTo>
                  <a:lnTo>
                    <a:pt x="200" y="124"/>
                  </a:lnTo>
                  <a:lnTo>
                    <a:pt x="204" y="148"/>
                  </a:lnTo>
                  <a:lnTo>
                    <a:pt x="208" y="180"/>
                  </a:lnTo>
                  <a:lnTo>
                    <a:pt x="212" y="212"/>
                  </a:lnTo>
                  <a:lnTo>
                    <a:pt x="216" y="244"/>
                  </a:lnTo>
                  <a:lnTo>
                    <a:pt x="220" y="280"/>
                  </a:lnTo>
                  <a:lnTo>
                    <a:pt x="224" y="320"/>
                  </a:lnTo>
                  <a:lnTo>
                    <a:pt x="228" y="356"/>
                  </a:lnTo>
                  <a:lnTo>
                    <a:pt x="232" y="396"/>
                  </a:lnTo>
                  <a:lnTo>
                    <a:pt x="236" y="440"/>
                  </a:lnTo>
                  <a:lnTo>
                    <a:pt x="240" y="480"/>
                  </a:lnTo>
                  <a:lnTo>
                    <a:pt x="244" y="520"/>
                  </a:lnTo>
                  <a:lnTo>
                    <a:pt x="248" y="556"/>
                  </a:lnTo>
                  <a:lnTo>
                    <a:pt x="252" y="592"/>
                  </a:lnTo>
                  <a:lnTo>
                    <a:pt x="256" y="620"/>
                  </a:lnTo>
                  <a:lnTo>
                    <a:pt x="260" y="640"/>
                  </a:lnTo>
                  <a:lnTo>
                    <a:pt x="264" y="656"/>
                  </a:lnTo>
                  <a:lnTo>
                    <a:pt x="268" y="660"/>
                  </a:lnTo>
                  <a:lnTo>
                    <a:pt x="272" y="660"/>
                  </a:lnTo>
                  <a:lnTo>
                    <a:pt x="276" y="656"/>
                  </a:lnTo>
                  <a:lnTo>
                    <a:pt x="280" y="648"/>
                  </a:lnTo>
                  <a:lnTo>
                    <a:pt x="284" y="636"/>
                  </a:lnTo>
                  <a:lnTo>
                    <a:pt x="288" y="624"/>
                  </a:lnTo>
                  <a:lnTo>
                    <a:pt x="292" y="612"/>
                  </a:lnTo>
                  <a:lnTo>
                    <a:pt x="296" y="608"/>
                  </a:lnTo>
                  <a:lnTo>
                    <a:pt x="300" y="604"/>
                  </a:lnTo>
                  <a:lnTo>
                    <a:pt x="304" y="604"/>
                  </a:lnTo>
                  <a:lnTo>
                    <a:pt x="308" y="608"/>
                  </a:lnTo>
                  <a:lnTo>
                    <a:pt x="312" y="612"/>
                  </a:lnTo>
                  <a:lnTo>
                    <a:pt x="316" y="616"/>
                  </a:lnTo>
                  <a:lnTo>
                    <a:pt x="320" y="616"/>
                  </a:lnTo>
                  <a:lnTo>
                    <a:pt x="324" y="616"/>
                  </a:lnTo>
                  <a:lnTo>
                    <a:pt x="328" y="616"/>
                  </a:lnTo>
                  <a:lnTo>
                    <a:pt x="332" y="612"/>
                  </a:lnTo>
                  <a:lnTo>
                    <a:pt x="336" y="604"/>
                  </a:lnTo>
                  <a:lnTo>
                    <a:pt x="340" y="592"/>
                  </a:lnTo>
                  <a:lnTo>
                    <a:pt x="344" y="580"/>
                  </a:lnTo>
                  <a:lnTo>
                    <a:pt x="348" y="568"/>
                  </a:lnTo>
                  <a:lnTo>
                    <a:pt x="352" y="556"/>
                  </a:lnTo>
                  <a:lnTo>
                    <a:pt x="356" y="548"/>
                  </a:lnTo>
                  <a:lnTo>
                    <a:pt x="360" y="544"/>
                  </a:lnTo>
                  <a:lnTo>
                    <a:pt x="364" y="544"/>
                  </a:lnTo>
                  <a:lnTo>
                    <a:pt x="368" y="548"/>
                  </a:lnTo>
                  <a:lnTo>
                    <a:pt x="372" y="552"/>
                  </a:lnTo>
                  <a:lnTo>
                    <a:pt x="376" y="560"/>
                  </a:lnTo>
                  <a:lnTo>
                    <a:pt x="380" y="568"/>
                  </a:lnTo>
                  <a:lnTo>
                    <a:pt x="384" y="572"/>
                  </a:lnTo>
                  <a:lnTo>
                    <a:pt x="388" y="576"/>
                  </a:lnTo>
                  <a:lnTo>
                    <a:pt x="392" y="576"/>
                  </a:lnTo>
                  <a:lnTo>
                    <a:pt x="396" y="572"/>
                  </a:lnTo>
                  <a:lnTo>
                    <a:pt x="400" y="568"/>
                  </a:lnTo>
                  <a:lnTo>
                    <a:pt x="404" y="556"/>
                  </a:lnTo>
                  <a:lnTo>
                    <a:pt x="408" y="540"/>
                  </a:lnTo>
                  <a:lnTo>
                    <a:pt x="412" y="528"/>
                  </a:lnTo>
                  <a:lnTo>
                    <a:pt x="416" y="512"/>
                  </a:lnTo>
                  <a:lnTo>
                    <a:pt x="420" y="496"/>
                  </a:lnTo>
                  <a:lnTo>
                    <a:pt x="424" y="484"/>
                  </a:lnTo>
                  <a:lnTo>
                    <a:pt x="428" y="472"/>
                  </a:lnTo>
                  <a:lnTo>
                    <a:pt x="432" y="464"/>
                  </a:lnTo>
                  <a:lnTo>
                    <a:pt x="436" y="456"/>
                  </a:lnTo>
                  <a:lnTo>
                    <a:pt x="440" y="448"/>
                  </a:lnTo>
                  <a:lnTo>
                    <a:pt x="444" y="440"/>
                  </a:lnTo>
                  <a:lnTo>
                    <a:pt x="448" y="432"/>
                  </a:lnTo>
                  <a:lnTo>
                    <a:pt x="452" y="420"/>
                  </a:lnTo>
                  <a:lnTo>
                    <a:pt x="456" y="408"/>
                  </a:lnTo>
                  <a:lnTo>
                    <a:pt x="460" y="392"/>
                  </a:lnTo>
                  <a:lnTo>
                    <a:pt x="464" y="368"/>
                  </a:lnTo>
                  <a:lnTo>
                    <a:pt x="468" y="344"/>
                  </a:lnTo>
                  <a:lnTo>
                    <a:pt x="472" y="316"/>
                  </a:lnTo>
                  <a:lnTo>
                    <a:pt x="476" y="288"/>
                  </a:lnTo>
                  <a:lnTo>
                    <a:pt x="480" y="256"/>
                  </a:lnTo>
                  <a:lnTo>
                    <a:pt x="484" y="228"/>
                  </a:lnTo>
                  <a:lnTo>
                    <a:pt x="488" y="196"/>
                  </a:lnTo>
                  <a:lnTo>
                    <a:pt x="492" y="168"/>
                  </a:lnTo>
                  <a:lnTo>
                    <a:pt x="496" y="140"/>
                  </a:lnTo>
                  <a:lnTo>
                    <a:pt x="500" y="116"/>
                  </a:lnTo>
                  <a:lnTo>
                    <a:pt x="504" y="96"/>
                  </a:lnTo>
                  <a:lnTo>
                    <a:pt x="508" y="76"/>
                  </a:lnTo>
                </a:path>
              </a:pathLst>
            </a:custGeom>
            <a:noFill/>
            <a:ln w="0" cap="rnd">
              <a:solidFill>
                <a:srgbClr val="3F3F3F"/>
              </a:solidFill>
              <a:prstDash val="sysDot"/>
              <a:round/>
              <a:headEnd/>
              <a:tailEnd/>
            </a:ln>
          </p:spPr>
          <p:txBody>
            <a:bodyPr/>
            <a:lstStyle/>
            <a:p>
              <a:endParaRPr lang="en-US"/>
            </a:p>
          </p:txBody>
        </p:sp>
        <p:sp>
          <p:nvSpPr>
            <p:cNvPr id="208430" name="Freeform 43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p>
          </p:txBody>
        </p:sp>
        <p:sp>
          <p:nvSpPr>
            <p:cNvPr id="208431" name="Freeform 43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p>
          </p:txBody>
        </p:sp>
        <p:sp>
          <p:nvSpPr>
            <p:cNvPr id="208432" name="Freeform 437"/>
            <p:cNvSpPr>
              <a:spLocks/>
            </p:cNvSpPr>
            <p:nvPr/>
          </p:nvSpPr>
          <p:spPr bwMode="auto">
            <a:xfrm>
              <a:off x="3552" y="608"/>
              <a:ext cx="513" cy="772"/>
            </a:xfrm>
            <a:custGeom>
              <a:avLst/>
              <a:gdLst>
                <a:gd name="T0" fmla="*/ 12 w 513"/>
                <a:gd name="T1" fmla="*/ 496 h 772"/>
                <a:gd name="T2" fmla="*/ 24 w 513"/>
                <a:gd name="T3" fmla="*/ 464 h 772"/>
                <a:gd name="T4" fmla="*/ 36 w 513"/>
                <a:gd name="T5" fmla="*/ 424 h 772"/>
                <a:gd name="T6" fmla="*/ 48 w 513"/>
                <a:gd name="T7" fmla="*/ 356 h 772"/>
                <a:gd name="T8" fmla="*/ 60 w 513"/>
                <a:gd name="T9" fmla="*/ 268 h 772"/>
                <a:gd name="T10" fmla="*/ 72 w 513"/>
                <a:gd name="T11" fmla="*/ 188 h 772"/>
                <a:gd name="T12" fmla="*/ 85 w 513"/>
                <a:gd name="T13" fmla="*/ 140 h 772"/>
                <a:gd name="T14" fmla="*/ 97 w 513"/>
                <a:gd name="T15" fmla="*/ 116 h 772"/>
                <a:gd name="T16" fmla="*/ 109 w 513"/>
                <a:gd name="T17" fmla="*/ 64 h 772"/>
                <a:gd name="T18" fmla="*/ 121 w 513"/>
                <a:gd name="T19" fmla="*/ 12 h 772"/>
                <a:gd name="T20" fmla="*/ 133 w 513"/>
                <a:gd name="T21" fmla="*/ 4 h 772"/>
                <a:gd name="T22" fmla="*/ 145 w 513"/>
                <a:gd name="T23" fmla="*/ 52 h 772"/>
                <a:gd name="T24" fmla="*/ 157 w 513"/>
                <a:gd name="T25" fmla="*/ 132 h 772"/>
                <a:gd name="T26" fmla="*/ 169 w 513"/>
                <a:gd name="T27" fmla="*/ 220 h 772"/>
                <a:gd name="T28" fmla="*/ 181 w 513"/>
                <a:gd name="T29" fmla="*/ 320 h 772"/>
                <a:gd name="T30" fmla="*/ 193 w 513"/>
                <a:gd name="T31" fmla="*/ 424 h 772"/>
                <a:gd name="T32" fmla="*/ 205 w 513"/>
                <a:gd name="T33" fmla="*/ 548 h 772"/>
                <a:gd name="T34" fmla="*/ 217 w 513"/>
                <a:gd name="T35" fmla="*/ 664 h 772"/>
                <a:gd name="T36" fmla="*/ 229 w 513"/>
                <a:gd name="T37" fmla="*/ 748 h 772"/>
                <a:gd name="T38" fmla="*/ 241 w 513"/>
                <a:gd name="T39" fmla="*/ 772 h 772"/>
                <a:gd name="T40" fmla="*/ 253 w 513"/>
                <a:gd name="T41" fmla="*/ 740 h 772"/>
                <a:gd name="T42" fmla="*/ 265 w 513"/>
                <a:gd name="T43" fmla="*/ 704 h 772"/>
                <a:gd name="T44" fmla="*/ 277 w 513"/>
                <a:gd name="T45" fmla="*/ 692 h 772"/>
                <a:gd name="T46" fmla="*/ 289 w 513"/>
                <a:gd name="T47" fmla="*/ 696 h 772"/>
                <a:gd name="T48" fmla="*/ 301 w 513"/>
                <a:gd name="T49" fmla="*/ 692 h 772"/>
                <a:gd name="T50" fmla="*/ 313 w 513"/>
                <a:gd name="T51" fmla="*/ 656 h 772"/>
                <a:gd name="T52" fmla="*/ 325 w 513"/>
                <a:gd name="T53" fmla="*/ 624 h 772"/>
                <a:gd name="T54" fmla="*/ 337 w 513"/>
                <a:gd name="T55" fmla="*/ 616 h 772"/>
                <a:gd name="T56" fmla="*/ 349 w 513"/>
                <a:gd name="T57" fmla="*/ 636 h 772"/>
                <a:gd name="T58" fmla="*/ 361 w 513"/>
                <a:gd name="T59" fmla="*/ 648 h 772"/>
                <a:gd name="T60" fmla="*/ 373 w 513"/>
                <a:gd name="T61" fmla="*/ 632 h 772"/>
                <a:gd name="T62" fmla="*/ 385 w 513"/>
                <a:gd name="T63" fmla="*/ 588 h 772"/>
                <a:gd name="T64" fmla="*/ 397 w 513"/>
                <a:gd name="T65" fmla="*/ 544 h 772"/>
                <a:gd name="T66" fmla="*/ 409 w 513"/>
                <a:gd name="T67" fmla="*/ 520 h 772"/>
                <a:gd name="T68" fmla="*/ 421 w 513"/>
                <a:gd name="T69" fmla="*/ 496 h 772"/>
                <a:gd name="T70" fmla="*/ 433 w 513"/>
                <a:gd name="T71" fmla="*/ 468 h 772"/>
                <a:gd name="T72" fmla="*/ 445 w 513"/>
                <a:gd name="T73" fmla="*/ 428 h 772"/>
                <a:gd name="T74" fmla="*/ 457 w 513"/>
                <a:gd name="T75" fmla="*/ 364 h 772"/>
                <a:gd name="T76" fmla="*/ 469 w 513"/>
                <a:gd name="T77" fmla="*/ 276 h 772"/>
                <a:gd name="T78" fmla="*/ 481 w 513"/>
                <a:gd name="T79" fmla="*/ 196 h 772"/>
                <a:gd name="T80" fmla="*/ 493 w 513"/>
                <a:gd name="T81" fmla="*/ 144 h 772"/>
                <a:gd name="T82" fmla="*/ 505 w 513"/>
                <a:gd name="T83" fmla="*/ 116 h 7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72"/>
                <a:gd name="T128" fmla="*/ 513 w 513"/>
                <a:gd name="T129" fmla="*/ 772 h 7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72">
                  <a:moveTo>
                    <a:pt x="0" y="512"/>
                  </a:moveTo>
                  <a:lnTo>
                    <a:pt x="8" y="504"/>
                  </a:lnTo>
                  <a:lnTo>
                    <a:pt x="12" y="496"/>
                  </a:lnTo>
                  <a:lnTo>
                    <a:pt x="16" y="484"/>
                  </a:lnTo>
                  <a:lnTo>
                    <a:pt x="20" y="476"/>
                  </a:lnTo>
                  <a:lnTo>
                    <a:pt x="24" y="464"/>
                  </a:lnTo>
                  <a:lnTo>
                    <a:pt x="28" y="452"/>
                  </a:lnTo>
                  <a:lnTo>
                    <a:pt x="32" y="440"/>
                  </a:lnTo>
                  <a:lnTo>
                    <a:pt x="36" y="424"/>
                  </a:lnTo>
                  <a:lnTo>
                    <a:pt x="40" y="404"/>
                  </a:lnTo>
                  <a:lnTo>
                    <a:pt x="44" y="380"/>
                  </a:lnTo>
                  <a:lnTo>
                    <a:pt x="48" y="356"/>
                  </a:lnTo>
                  <a:lnTo>
                    <a:pt x="52" y="328"/>
                  </a:lnTo>
                  <a:lnTo>
                    <a:pt x="56" y="300"/>
                  </a:lnTo>
                  <a:lnTo>
                    <a:pt x="60" y="268"/>
                  </a:lnTo>
                  <a:lnTo>
                    <a:pt x="64" y="240"/>
                  </a:lnTo>
                  <a:lnTo>
                    <a:pt x="68" y="216"/>
                  </a:lnTo>
                  <a:lnTo>
                    <a:pt x="72" y="188"/>
                  </a:lnTo>
                  <a:lnTo>
                    <a:pt x="76" y="168"/>
                  </a:lnTo>
                  <a:lnTo>
                    <a:pt x="81" y="152"/>
                  </a:lnTo>
                  <a:lnTo>
                    <a:pt x="85" y="140"/>
                  </a:lnTo>
                  <a:lnTo>
                    <a:pt x="89" y="132"/>
                  </a:lnTo>
                  <a:lnTo>
                    <a:pt x="93" y="124"/>
                  </a:lnTo>
                  <a:lnTo>
                    <a:pt x="97" y="116"/>
                  </a:lnTo>
                  <a:lnTo>
                    <a:pt x="101" y="100"/>
                  </a:lnTo>
                  <a:lnTo>
                    <a:pt x="105" y="84"/>
                  </a:lnTo>
                  <a:lnTo>
                    <a:pt x="109" y="64"/>
                  </a:lnTo>
                  <a:lnTo>
                    <a:pt x="113" y="44"/>
                  </a:lnTo>
                  <a:lnTo>
                    <a:pt x="117" y="28"/>
                  </a:lnTo>
                  <a:lnTo>
                    <a:pt x="121" y="12"/>
                  </a:lnTo>
                  <a:lnTo>
                    <a:pt x="125" y="4"/>
                  </a:lnTo>
                  <a:lnTo>
                    <a:pt x="129" y="0"/>
                  </a:lnTo>
                  <a:lnTo>
                    <a:pt x="133" y="4"/>
                  </a:lnTo>
                  <a:lnTo>
                    <a:pt x="137" y="12"/>
                  </a:lnTo>
                  <a:lnTo>
                    <a:pt x="141" y="28"/>
                  </a:lnTo>
                  <a:lnTo>
                    <a:pt x="145" y="52"/>
                  </a:lnTo>
                  <a:lnTo>
                    <a:pt x="149" y="76"/>
                  </a:lnTo>
                  <a:lnTo>
                    <a:pt x="153" y="104"/>
                  </a:lnTo>
                  <a:lnTo>
                    <a:pt x="157" y="132"/>
                  </a:lnTo>
                  <a:lnTo>
                    <a:pt x="161" y="160"/>
                  </a:lnTo>
                  <a:lnTo>
                    <a:pt x="165" y="188"/>
                  </a:lnTo>
                  <a:lnTo>
                    <a:pt x="169" y="220"/>
                  </a:lnTo>
                  <a:lnTo>
                    <a:pt x="173" y="252"/>
                  </a:lnTo>
                  <a:lnTo>
                    <a:pt x="177" y="284"/>
                  </a:lnTo>
                  <a:lnTo>
                    <a:pt x="181" y="320"/>
                  </a:lnTo>
                  <a:lnTo>
                    <a:pt x="185" y="352"/>
                  </a:lnTo>
                  <a:lnTo>
                    <a:pt x="189" y="388"/>
                  </a:lnTo>
                  <a:lnTo>
                    <a:pt x="193" y="424"/>
                  </a:lnTo>
                  <a:lnTo>
                    <a:pt x="197" y="464"/>
                  </a:lnTo>
                  <a:lnTo>
                    <a:pt x="201" y="504"/>
                  </a:lnTo>
                  <a:lnTo>
                    <a:pt x="205" y="548"/>
                  </a:lnTo>
                  <a:lnTo>
                    <a:pt x="209" y="588"/>
                  </a:lnTo>
                  <a:lnTo>
                    <a:pt x="213" y="628"/>
                  </a:lnTo>
                  <a:lnTo>
                    <a:pt x="217" y="664"/>
                  </a:lnTo>
                  <a:lnTo>
                    <a:pt x="221" y="696"/>
                  </a:lnTo>
                  <a:lnTo>
                    <a:pt x="225" y="724"/>
                  </a:lnTo>
                  <a:lnTo>
                    <a:pt x="229" y="748"/>
                  </a:lnTo>
                  <a:lnTo>
                    <a:pt x="233" y="760"/>
                  </a:lnTo>
                  <a:lnTo>
                    <a:pt x="237" y="772"/>
                  </a:lnTo>
                  <a:lnTo>
                    <a:pt x="241" y="772"/>
                  </a:lnTo>
                  <a:lnTo>
                    <a:pt x="245" y="764"/>
                  </a:lnTo>
                  <a:lnTo>
                    <a:pt x="249" y="756"/>
                  </a:lnTo>
                  <a:lnTo>
                    <a:pt x="253" y="740"/>
                  </a:lnTo>
                  <a:lnTo>
                    <a:pt x="257" y="728"/>
                  </a:lnTo>
                  <a:lnTo>
                    <a:pt x="261" y="712"/>
                  </a:lnTo>
                  <a:lnTo>
                    <a:pt x="265" y="704"/>
                  </a:lnTo>
                  <a:lnTo>
                    <a:pt x="269" y="696"/>
                  </a:lnTo>
                  <a:lnTo>
                    <a:pt x="273" y="692"/>
                  </a:lnTo>
                  <a:lnTo>
                    <a:pt x="277" y="692"/>
                  </a:lnTo>
                  <a:lnTo>
                    <a:pt x="281" y="692"/>
                  </a:lnTo>
                  <a:lnTo>
                    <a:pt x="285" y="696"/>
                  </a:lnTo>
                  <a:lnTo>
                    <a:pt x="289" y="696"/>
                  </a:lnTo>
                  <a:lnTo>
                    <a:pt x="293" y="696"/>
                  </a:lnTo>
                  <a:lnTo>
                    <a:pt x="297" y="696"/>
                  </a:lnTo>
                  <a:lnTo>
                    <a:pt x="301" y="692"/>
                  </a:lnTo>
                  <a:lnTo>
                    <a:pt x="305" y="680"/>
                  </a:lnTo>
                  <a:lnTo>
                    <a:pt x="309" y="672"/>
                  </a:lnTo>
                  <a:lnTo>
                    <a:pt x="313" y="656"/>
                  </a:lnTo>
                  <a:lnTo>
                    <a:pt x="317" y="644"/>
                  </a:lnTo>
                  <a:lnTo>
                    <a:pt x="321" y="632"/>
                  </a:lnTo>
                  <a:lnTo>
                    <a:pt x="325" y="624"/>
                  </a:lnTo>
                  <a:lnTo>
                    <a:pt x="329" y="616"/>
                  </a:lnTo>
                  <a:lnTo>
                    <a:pt x="333" y="616"/>
                  </a:lnTo>
                  <a:lnTo>
                    <a:pt x="337" y="616"/>
                  </a:lnTo>
                  <a:lnTo>
                    <a:pt x="341" y="624"/>
                  </a:lnTo>
                  <a:lnTo>
                    <a:pt x="345" y="628"/>
                  </a:lnTo>
                  <a:lnTo>
                    <a:pt x="349" y="636"/>
                  </a:lnTo>
                  <a:lnTo>
                    <a:pt x="353" y="644"/>
                  </a:lnTo>
                  <a:lnTo>
                    <a:pt x="357" y="648"/>
                  </a:lnTo>
                  <a:lnTo>
                    <a:pt x="361" y="648"/>
                  </a:lnTo>
                  <a:lnTo>
                    <a:pt x="365" y="648"/>
                  </a:lnTo>
                  <a:lnTo>
                    <a:pt x="369" y="640"/>
                  </a:lnTo>
                  <a:lnTo>
                    <a:pt x="373" y="632"/>
                  </a:lnTo>
                  <a:lnTo>
                    <a:pt x="377" y="616"/>
                  </a:lnTo>
                  <a:lnTo>
                    <a:pt x="381" y="600"/>
                  </a:lnTo>
                  <a:lnTo>
                    <a:pt x="385" y="588"/>
                  </a:lnTo>
                  <a:lnTo>
                    <a:pt x="389" y="572"/>
                  </a:lnTo>
                  <a:lnTo>
                    <a:pt x="393" y="556"/>
                  </a:lnTo>
                  <a:lnTo>
                    <a:pt x="397" y="544"/>
                  </a:lnTo>
                  <a:lnTo>
                    <a:pt x="401" y="536"/>
                  </a:lnTo>
                  <a:lnTo>
                    <a:pt x="405" y="528"/>
                  </a:lnTo>
                  <a:lnTo>
                    <a:pt x="409" y="520"/>
                  </a:lnTo>
                  <a:lnTo>
                    <a:pt x="413" y="512"/>
                  </a:lnTo>
                  <a:lnTo>
                    <a:pt x="417" y="504"/>
                  </a:lnTo>
                  <a:lnTo>
                    <a:pt x="421" y="496"/>
                  </a:lnTo>
                  <a:lnTo>
                    <a:pt x="425" y="488"/>
                  </a:lnTo>
                  <a:lnTo>
                    <a:pt x="429" y="480"/>
                  </a:lnTo>
                  <a:lnTo>
                    <a:pt x="433" y="468"/>
                  </a:lnTo>
                  <a:lnTo>
                    <a:pt x="437" y="456"/>
                  </a:lnTo>
                  <a:lnTo>
                    <a:pt x="441" y="444"/>
                  </a:lnTo>
                  <a:lnTo>
                    <a:pt x="445" y="428"/>
                  </a:lnTo>
                  <a:lnTo>
                    <a:pt x="449" y="412"/>
                  </a:lnTo>
                  <a:lnTo>
                    <a:pt x="453" y="388"/>
                  </a:lnTo>
                  <a:lnTo>
                    <a:pt x="457" y="364"/>
                  </a:lnTo>
                  <a:lnTo>
                    <a:pt x="461" y="336"/>
                  </a:lnTo>
                  <a:lnTo>
                    <a:pt x="465" y="308"/>
                  </a:lnTo>
                  <a:lnTo>
                    <a:pt x="469" y="276"/>
                  </a:lnTo>
                  <a:lnTo>
                    <a:pt x="473" y="248"/>
                  </a:lnTo>
                  <a:lnTo>
                    <a:pt x="477" y="220"/>
                  </a:lnTo>
                  <a:lnTo>
                    <a:pt x="481" y="196"/>
                  </a:lnTo>
                  <a:lnTo>
                    <a:pt x="485" y="172"/>
                  </a:lnTo>
                  <a:lnTo>
                    <a:pt x="489" y="156"/>
                  </a:lnTo>
                  <a:lnTo>
                    <a:pt x="493" y="144"/>
                  </a:lnTo>
                  <a:lnTo>
                    <a:pt x="497" y="132"/>
                  </a:lnTo>
                  <a:lnTo>
                    <a:pt x="501" y="128"/>
                  </a:lnTo>
                  <a:lnTo>
                    <a:pt x="505" y="116"/>
                  </a:lnTo>
                  <a:lnTo>
                    <a:pt x="509" y="104"/>
                  </a:lnTo>
                  <a:lnTo>
                    <a:pt x="513" y="88"/>
                  </a:lnTo>
                </a:path>
              </a:pathLst>
            </a:custGeom>
            <a:noFill/>
            <a:ln w="0" cap="rnd">
              <a:solidFill>
                <a:srgbClr val="0000FF"/>
              </a:solidFill>
              <a:prstDash val="sysDot"/>
              <a:round/>
              <a:headEnd/>
              <a:tailEnd/>
            </a:ln>
          </p:spPr>
          <p:txBody>
            <a:bodyPr/>
            <a:lstStyle/>
            <a:p>
              <a:endParaRPr lang="en-US"/>
            </a:p>
          </p:txBody>
        </p:sp>
        <p:sp>
          <p:nvSpPr>
            <p:cNvPr id="208433" name="Freeform 43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p>
          </p:txBody>
        </p:sp>
        <p:sp>
          <p:nvSpPr>
            <p:cNvPr id="208434" name="Freeform 44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p>
          </p:txBody>
        </p:sp>
        <p:sp>
          <p:nvSpPr>
            <p:cNvPr id="208435" name="Freeform 44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p>
          </p:txBody>
        </p:sp>
        <p:sp>
          <p:nvSpPr>
            <p:cNvPr id="208436" name="Freeform 44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p>
          </p:txBody>
        </p:sp>
        <p:sp>
          <p:nvSpPr>
            <p:cNvPr id="208437" name="Freeform 47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p>
          </p:txBody>
        </p:sp>
        <p:sp>
          <p:nvSpPr>
            <p:cNvPr id="208438" name="Freeform 47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p>
          </p:txBody>
        </p:sp>
        <p:sp>
          <p:nvSpPr>
            <p:cNvPr id="208439" name="Freeform 48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p>
          </p:txBody>
        </p:sp>
        <p:sp>
          <p:nvSpPr>
            <p:cNvPr id="208440" name="Freeform 48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p>
          </p:txBody>
        </p:sp>
        <p:sp>
          <p:nvSpPr>
            <p:cNvPr id="208441" name="Freeform 48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p>
          </p:txBody>
        </p:sp>
        <p:sp>
          <p:nvSpPr>
            <p:cNvPr id="208442" name="Freeform 48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p>
          </p:txBody>
        </p:sp>
        <p:sp>
          <p:nvSpPr>
            <p:cNvPr id="208443" name="Freeform 49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p>
          </p:txBody>
        </p:sp>
        <p:sp>
          <p:nvSpPr>
            <p:cNvPr id="208444" name="Freeform 49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p>
          </p:txBody>
        </p:sp>
        <p:sp>
          <p:nvSpPr>
            <p:cNvPr id="208445" name="Freeform 49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p>
          </p:txBody>
        </p:sp>
      </p:grpSp>
      <p:sp>
        <p:nvSpPr>
          <p:cNvPr id="208413" name="Rectangle 495"/>
          <p:cNvSpPr>
            <a:spLocks noChangeArrowheads="1"/>
          </p:cNvSpPr>
          <p:nvPr/>
        </p:nvSpPr>
        <p:spPr bwMode="auto">
          <a:xfrm>
            <a:off x="5246688" y="1989138"/>
            <a:ext cx="1089025" cy="457200"/>
          </a:xfrm>
          <a:prstGeom prst="rect">
            <a:avLst/>
          </a:prstGeom>
          <a:noFill/>
          <a:ln w="9525">
            <a:noFill/>
            <a:miter lim="800000"/>
            <a:headEnd/>
            <a:tailEnd/>
          </a:ln>
        </p:spPr>
        <p:txBody>
          <a:bodyPr wrap="none" lIns="0" tIns="0" rIns="0" bIns="0">
            <a:spAutoFit/>
          </a:bodyPr>
          <a:lstStyle/>
          <a:p>
            <a:pPr algn="ctr"/>
            <a:r>
              <a:rPr lang="en-GB" sz="1500">
                <a:solidFill>
                  <a:srgbClr val="000000"/>
                </a:solidFill>
              </a:rPr>
              <a:t>hidden states</a:t>
            </a:r>
          </a:p>
          <a:p>
            <a:pPr algn="ctr"/>
            <a:r>
              <a:rPr lang="en-GB" sz="1500">
                <a:solidFill>
                  <a:srgbClr val="000000"/>
                </a:solidFill>
              </a:rPr>
              <a:t>(Lotka-Volterra)</a:t>
            </a:r>
            <a:endParaRPr lang="en-GB" sz="2400"/>
          </a:p>
        </p:txBody>
      </p:sp>
      <p:pic>
        <p:nvPicPr>
          <p:cNvPr id="208414" name="Picture 7" descr="lorenz11"/>
          <p:cNvPicPr>
            <a:picLocks noChangeAspect="1" noChangeArrowheads="1"/>
          </p:cNvPicPr>
          <p:nvPr/>
        </p:nvPicPr>
        <p:blipFill>
          <a:blip r:embed="rId9"/>
          <a:srcRect/>
          <a:stretch>
            <a:fillRect/>
          </a:stretch>
        </p:blipFill>
        <p:spPr bwMode="auto">
          <a:xfrm>
            <a:off x="4160838" y="620713"/>
            <a:ext cx="806450" cy="1249362"/>
          </a:xfrm>
          <a:prstGeom prst="rect">
            <a:avLst/>
          </a:prstGeom>
          <a:noFill/>
          <a:ln w="9525">
            <a:noFill/>
            <a:miter lim="800000"/>
            <a:headEnd/>
            <a:tailEnd/>
          </a:ln>
        </p:spPr>
      </p:pic>
      <p:grpSp>
        <p:nvGrpSpPr>
          <p:cNvPr id="208415" name="Group 19"/>
          <p:cNvGrpSpPr>
            <a:grpSpLocks/>
          </p:cNvGrpSpPr>
          <p:nvPr/>
        </p:nvGrpSpPr>
        <p:grpSpPr bwMode="auto">
          <a:xfrm>
            <a:off x="6897688" y="2276475"/>
            <a:ext cx="709612" cy="503238"/>
            <a:chOff x="1968" y="890"/>
            <a:chExt cx="413" cy="317"/>
          </a:xfrm>
        </p:grpSpPr>
        <p:sp>
          <p:nvSpPr>
            <p:cNvPr id="208424" name="Oval 20"/>
            <p:cNvSpPr>
              <a:spLocks noChangeArrowheads="1"/>
            </p:cNvSpPr>
            <p:nvPr/>
          </p:nvSpPr>
          <p:spPr bwMode="auto">
            <a:xfrm>
              <a:off x="1968" y="890"/>
              <a:ext cx="413" cy="317"/>
            </a:xfrm>
            <a:prstGeom prst="ellipse">
              <a:avLst/>
            </a:prstGeom>
            <a:solidFill>
              <a:schemeClr val="tx1"/>
            </a:solidFill>
            <a:ln w="12700">
              <a:noFill/>
              <a:round/>
              <a:headEnd/>
              <a:tailEnd/>
            </a:ln>
          </p:spPr>
          <p:txBody>
            <a:bodyPr wrap="none" anchor="ctr"/>
            <a:lstStyle/>
            <a:p>
              <a:endParaRPr lang="en-GB"/>
            </a:p>
          </p:txBody>
        </p:sp>
        <p:graphicFrame>
          <p:nvGraphicFramePr>
            <p:cNvPr id="208093" name="Object 221"/>
            <p:cNvGraphicFramePr>
              <a:graphicFrameLocks noChangeAspect="1"/>
            </p:cNvGraphicFramePr>
            <p:nvPr/>
          </p:nvGraphicFramePr>
          <p:xfrm>
            <a:off x="2046" y="940"/>
            <a:ext cx="269" cy="201"/>
          </p:xfrm>
          <a:graphic>
            <a:graphicData uri="http://schemas.openxmlformats.org/presentationml/2006/ole">
              <p:oleObj spid="_x0000_s208093" name="Equation" r:id="rId10" imgW="330120" imgH="228600" progId="Equation.DSMT4">
                <p:embed/>
              </p:oleObj>
            </a:graphicData>
          </a:graphic>
        </p:graphicFrame>
      </p:grpSp>
      <p:cxnSp>
        <p:nvCxnSpPr>
          <p:cNvPr id="208416" name="AutoShape 197"/>
          <p:cNvCxnSpPr>
            <a:cxnSpLocks noChangeShapeType="1"/>
            <a:stCxn id="208336" idx="0"/>
            <a:endCxn id="208424" idx="2"/>
          </p:cNvCxnSpPr>
          <p:nvPr/>
        </p:nvCxnSpPr>
        <p:spPr bwMode="auto">
          <a:xfrm rot="-5400000">
            <a:off x="6242051" y="2413000"/>
            <a:ext cx="539750" cy="771525"/>
          </a:xfrm>
          <a:prstGeom prst="curvedConnector2">
            <a:avLst/>
          </a:prstGeom>
          <a:noFill/>
          <a:ln w="19050" cap="rnd">
            <a:solidFill>
              <a:schemeClr val="tx2"/>
            </a:solidFill>
            <a:prstDash val="sysDot"/>
            <a:round/>
            <a:headEnd type="triangle" w="med" len="med"/>
            <a:tailEnd/>
          </a:ln>
        </p:spPr>
      </p:cxnSp>
      <p:cxnSp>
        <p:nvCxnSpPr>
          <p:cNvPr id="208417" name="AutoShape 197"/>
          <p:cNvCxnSpPr>
            <a:cxnSpLocks noChangeShapeType="1"/>
            <a:stCxn id="208408" idx="0"/>
            <a:endCxn id="208424" idx="6"/>
          </p:cNvCxnSpPr>
          <p:nvPr/>
        </p:nvCxnSpPr>
        <p:spPr bwMode="auto">
          <a:xfrm rot="5400000" flipH="1">
            <a:off x="7708107" y="2428081"/>
            <a:ext cx="539750" cy="741363"/>
          </a:xfrm>
          <a:prstGeom prst="curvedConnector2">
            <a:avLst/>
          </a:prstGeom>
          <a:noFill/>
          <a:ln w="19050" cap="rnd">
            <a:solidFill>
              <a:schemeClr val="tx2"/>
            </a:solidFill>
            <a:prstDash val="sysDot"/>
            <a:round/>
            <a:headEnd type="triangle" w="med" len="med"/>
            <a:tailEnd/>
          </a:ln>
        </p:spPr>
      </p:cxnSp>
      <p:cxnSp>
        <p:nvCxnSpPr>
          <p:cNvPr id="208418" name="AutoShape 197"/>
          <p:cNvCxnSpPr>
            <a:cxnSpLocks noChangeShapeType="1"/>
            <a:stCxn id="208424" idx="0"/>
            <a:endCxn id="208445" idx="29"/>
          </p:cNvCxnSpPr>
          <p:nvPr/>
        </p:nvCxnSpPr>
        <p:spPr bwMode="auto">
          <a:xfrm rot="5400000" flipH="1">
            <a:off x="6545263" y="1568450"/>
            <a:ext cx="495300" cy="920750"/>
          </a:xfrm>
          <a:prstGeom prst="curvedConnector3">
            <a:avLst>
              <a:gd name="adj1" fmla="val 48079"/>
            </a:avLst>
          </a:prstGeom>
          <a:noFill/>
          <a:ln w="19050" cap="rnd">
            <a:solidFill>
              <a:srgbClr val="FF3300"/>
            </a:solidFill>
            <a:prstDash val="sysDot"/>
            <a:round/>
            <a:headEnd type="triangle" w="med" len="med"/>
            <a:tailEnd/>
          </a:ln>
        </p:spPr>
      </p:cxnSp>
      <p:pic>
        <p:nvPicPr>
          <p:cNvPr id="208419" name="Picture 32" descr="Arm_4_Finished"/>
          <p:cNvPicPr>
            <a:picLocks noChangeAspect="1" noChangeArrowheads="1"/>
          </p:cNvPicPr>
          <p:nvPr/>
        </p:nvPicPr>
        <p:blipFill>
          <a:blip r:embed="rId11">
            <a:clrChange>
              <a:clrFrom>
                <a:srgbClr val="FFFFFF"/>
              </a:clrFrom>
              <a:clrTo>
                <a:srgbClr val="FFFFFF">
                  <a:alpha val="0"/>
                </a:srgbClr>
              </a:clrTo>
            </a:clrChange>
            <a:lum bright="54000" contrast="-40000"/>
          </a:blip>
          <a:srcRect l="47977" t="51097"/>
          <a:stretch>
            <a:fillRect/>
          </a:stretch>
        </p:blipFill>
        <p:spPr bwMode="auto">
          <a:xfrm>
            <a:off x="1281113" y="765175"/>
            <a:ext cx="1511300" cy="1377950"/>
          </a:xfrm>
          <a:prstGeom prst="rect">
            <a:avLst/>
          </a:prstGeom>
          <a:noFill/>
          <a:ln w="9525">
            <a:noFill/>
            <a:miter lim="800000"/>
            <a:headEnd/>
            <a:tailEnd/>
          </a:ln>
        </p:spPr>
      </p:pic>
      <p:grpSp>
        <p:nvGrpSpPr>
          <p:cNvPr id="208420" name="Group 501"/>
          <p:cNvGrpSpPr>
            <a:grpSpLocks/>
          </p:cNvGrpSpPr>
          <p:nvPr/>
        </p:nvGrpSpPr>
        <p:grpSpPr bwMode="auto">
          <a:xfrm>
            <a:off x="2720975" y="1412875"/>
            <a:ext cx="647700" cy="649288"/>
            <a:chOff x="1586" y="889"/>
            <a:chExt cx="581" cy="545"/>
          </a:xfrm>
        </p:grpSpPr>
        <p:pic>
          <p:nvPicPr>
            <p:cNvPr id="208421" name="Picture 214" descr="Coil%20Spring%20Steel"/>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623" y="935"/>
              <a:ext cx="499" cy="499"/>
            </a:xfrm>
            <a:prstGeom prst="rect">
              <a:avLst/>
            </a:prstGeom>
            <a:noFill/>
            <a:ln w="9525">
              <a:noFill/>
              <a:miter lim="800000"/>
              <a:headEnd/>
              <a:tailEnd/>
            </a:ln>
          </p:spPr>
        </p:pic>
        <p:sp>
          <p:nvSpPr>
            <p:cNvPr id="208422" name="Oval 209"/>
            <p:cNvSpPr>
              <a:spLocks noChangeAspect="1" noChangeArrowheads="1"/>
            </p:cNvSpPr>
            <p:nvPr/>
          </p:nvSpPr>
          <p:spPr bwMode="auto">
            <a:xfrm>
              <a:off x="1586" y="1298"/>
              <a:ext cx="128" cy="136"/>
            </a:xfrm>
            <a:prstGeom prst="ellipse">
              <a:avLst/>
            </a:prstGeom>
            <a:gradFill rotWithShape="1">
              <a:gsLst>
                <a:gs pos="0">
                  <a:srgbClr val="A50021"/>
                </a:gs>
                <a:gs pos="100000">
                  <a:srgbClr val="4C000F"/>
                </a:gs>
              </a:gsLst>
              <a:path path="shape">
                <a:fillToRect l="50000" t="50000" r="50000" b="50000"/>
              </a:path>
            </a:gradFill>
            <a:ln w="9525">
              <a:solidFill>
                <a:schemeClr val="tx1"/>
              </a:solidFill>
              <a:round/>
              <a:headEnd/>
              <a:tailEnd/>
            </a:ln>
          </p:spPr>
          <p:txBody>
            <a:bodyPr wrap="none" anchor="ctr"/>
            <a:lstStyle/>
            <a:p>
              <a:endParaRPr lang="en-GB"/>
            </a:p>
          </p:txBody>
        </p:sp>
        <p:sp>
          <p:nvSpPr>
            <p:cNvPr id="128210" name="Oval 210"/>
            <p:cNvSpPr>
              <a:spLocks noChangeAspect="1" noChangeArrowheads="1"/>
            </p:cNvSpPr>
            <p:nvPr/>
          </p:nvSpPr>
          <p:spPr bwMode="auto">
            <a:xfrm>
              <a:off x="1995" y="889"/>
              <a:ext cx="172" cy="18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808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8081"/>
                                        </p:tgtEl>
                                      </p:cBhvr>
                                    </p:cmd>
                                  </p:childTnLst>
                                </p:cTn>
                              </p:par>
                            </p:childTnLst>
                          </p:cTn>
                        </p:par>
                      </p:childTnLst>
                    </p:cTn>
                  </p:par>
                </p:childTnLst>
              </p:cTn>
              <p:nextCondLst>
                <p:cond evt="onClick" delay="0">
                  <p:tgtEl>
                    <p:spTgt spid="208081"/>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208081"/>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5483" name="Picture 2"/>
          <p:cNvPicPr>
            <a:picLocks noChangeAspect="1" noChangeArrowheads="1"/>
          </p:cNvPicPr>
          <p:nvPr/>
        </p:nvPicPr>
        <p:blipFill>
          <a:blip r:embed="rId3">
            <a:clrChange>
              <a:clrFrom>
                <a:srgbClr val="FFFFFF"/>
              </a:clrFrom>
              <a:clrTo>
                <a:srgbClr val="FFFFFF">
                  <a:alpha val="0"/>
                </a:srgbClr>
              </a:clrTo>
            </a:clrChange>
          </a:blip>
          <a:srcRect l="17763" t="54042" r="18631" b="9238"/>
          <a:stretch>
            <a:fillRect/>
          </a:stretch>
        </p:blipFill>
        <p:spPr bwMode="auto">
          <a:xfrm>
            <a:off x="4875213" y="1712913"/>
            <a:ext cx="3092450" cy="2376487"/>
          </a:xfrm>
          <a:prstGeom prst="rect">
            <a:avLst/>
          </a:prstGeom>
          <a:noFill/>
          <a:ln w="9525">
            <a:noFill/>
            <a:miter lim="800000"/>
            <a:headEnd/>
            <a:tailEnd/>
          </a:ln>
        </p:spPr>
      </p:pic>
      <p:sp>
        <p:nvSpPr>
          <p:cNvPr id="145411" name="AutoShape 3"/>
          <p:cNvSpPr>
            <a:spLocks noChangeArrowheads="1"/>
          </p:cNvSpPr>
          <p:nvPr/>
        </p:nvSpPr>
        <p:spPr bwMode="auto">
          <a:xfrm>
            <a:off x="1363663" y="4451350"/>
            <a:ext cx="3095625" cy="1295400"/>
          </a:xfrm>
          <a:prstGeom prst="roundRect">
            <a:avLst>
              <a:gd name="adj" fmla="val 16667"/>
            </a:avLst>
          </a:prstGeom>
          <a:solidFill>
            <a:schemeClr val="bg1"/>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graphicFrame>
        <p:nvGraphicFramePr>
          <p:cNvPr id="145412" name="Object 4"/>
          <p:cNvGraphicFramePr>
            <a:graphicFrameLocks noChangeAspect="1"/>
          </p:cNvGraphicFramePr>
          <p:nvPr/>
        </p:nvGraphicFramePr>
        <p:xfrm>
          <a:off x="1714500" y="4881563"/>
          <a:ext cx="2401888" cy="676275"/>
        </p:xfrm>
        <a:graphic>
          <a:graphicData uri="http://schemas.openxmlformats.org/presentationml/2006/ole">
            <p:oleObj spid="_x0000_s145412" name="Equation" r:id="rId4" imgW="1714320" imgH="482400" progId="Equation.DSMT4">
              <p:embed/>
            </p:oleObj>
          </a:graphicData>
        </a:graphic>
      </p:graphicFrame>
      <p:sp>
        <p:nvSpPr>
          <p:cNvPr id="145485" name="Rectangle 5"/>
          <p:cNvSpPr>
            <a:spLocks noChangeArrowheads="1"/>
          </p:cNvSpPr>
          <p:nvPr/>
        </p:nvSpPr>
        <p:spPr bwMode="auto">
          <a:xfrm>
            <a:off x="2517775" y="4521200"/>
            <a:ext cx="779463" cy="212725"/>
          </a:xfrm>
          <a:prstGeom prst="rect">
            <a:avLst/>
          </a:prstGeom>
          <a:noFill/>
          <a:ln w="9525">
            <a:noFill/>
            <a:miter lim="800000"/>
            <a:headEnd/>
            <a:tailEnd/>
          </a:ln>
        </p:spPr>
        <p:txBody>
          <a:bodyPr wrap="none" lIns="0" tIns="0" rIns="0" bIns="0">
            <a:spAutoFit/>
          </a:bodyPr>
          <a:lstStyle/>
          <a:p>
            <a:r>
              <a:rPr lang="en-GB" sz="1400">
                <a:solidFill>
                  <a:srgbClr val="990033"/>
                </a:solidFill>
              </a:rPr>
              <a:t>True motion</a:t>
            </a:r>
            <a:endParaRPr lang="en-GB" sz="1400" b="1">
              <a:solidFill>
                <a:srgbClr val="990033"/>
              </a:solidFill>
            </a:endParaRPr>
          </a:p>
        </p:txBody>
      </p:sp>
      <p:sp>
        <p:nvSpPr>
          <p:cNvPr id="145486" name="Rectangle 70"/>
          <p:cNvSpPr>
            <a:spLocks noChangeArrowheads="1"/>
          </p:cNvSpPr>
          <p:nvPr/>
        </p:nvSpPr>
        <p:spPr bwMode="auto">
          <a:xfrm>
            <a:off x="2073275" y="1857375"/>
            <a:ext cx="1871663" cy="1871663"/>
          </a:xfrm>
          <a:prstGeom prst="rect">
            <a:avLst/>
          </a:prstGeom>
          <a:solidFill>
            <a:schemeClr val="bg1"/>
          </a:solidFill>
          <a:ln w="9525">
            <a:noFill/>
            <a:miter lim="800000"/>
            <a:headEnd/>
            <a:tailEnd/>
          </a:ln>
        </p:spPr>
        <p:txBody>
          <a:bodyPr wrap="none" anchor="ctr"/>
          <a:lstStyle/>
          <a:p>
            <a:endParaRPr lang="en-GB"/>
          </a:p>
        </p:txBody>
      </p:sp>
      <p:sp>
        <p:nvSpPr>
          <p:cNvPr id="145487" name="Rectangle 6"/>
          <p:cNvSpPr>
            <a:spLocks noChangeArrowheads="1"/>
          </p:cNvSpPr>
          <p:nvPr/>
        </p:nvSpPr>
        <p:spPr bwMode="auto">
          <a:xfrm>
            <a:off x="2041525" y="2960688"/>
            <a:ext cx="1911350" cy="790575"/>
          </a:xfrm>
          <a:prstGeom prst="rect">
            <a:avLst/>
          </a:prstGeom>
          <a:gradFill rotWithShape="1">
            <a:gsLst>
              <a:gs pos="0">
                <a:schemeClr val="bg1"/>
              </a:gs>
              <a:gs pos="100000">
                <a:schemeClr val="folHlink"/>
              </a:gs>
            </a:gsLst>
            <a:lin ang="2700000" scaled="1"/>
          </a:gradFill>
          <a:ln w="9525">
            <a:noFill/>
            <a:miter lim="800000"/>
            <a:headEnd/>
            <a:tailEnd/>
          </a:ln>
        </p:spPr>
        <p:txBody>
          <a:bodyPr wrap="none" anchor="ctr"/>
          <a:lstStyle/>
          <a:p>
            <a:endParaRPr lang="en-GB"/>
          </a:p>
        </p:txBody>
      </p:sp>
      <p:sp>
        <p:nvSpPr>
          <p:cNvPr id="145488" name="Rectangle 7"/>
          <p:cNvSpPr>
            <a:spLocks noChangeAspect="1" noChangeArrowheads="1"/>
          </p:cNvSpPr>
          <p:nvPr/>
        </p:nvSpPr>
        <p:spPr bwMode="auto">
          <a:xfrm>
            <a:off x="2055813" y="1843088"/>
            <a:ext cx="1897062" cy="1903412"/>
          </a:xfrm>
          <a:prstGeom prst="rect">
            <a:avLst/>
          </a:prstGeom>
          <a:noFill/>
          <a:ln w="0">
            <a:solidFill>
              <a:srgbClr val="FFFFFF"/>
            </a:solidFill>
            <a:miter lim="800000"/>
            <a:headEnd/>
            <a:tailEnd/>
          </a:ln>
        </p:spPr>
        <p:txBody>
          <a:bodyPr/>
          <a:lstStyle/>
          <a:p>
            <a:endParaRPr lang="en-GB"/>
          </a:p>
        </p:txBody>
      </p:sp>
      <p:sp>
        <p:nvSpPr>
          <p:cNvPr id="145489" name="Line 8"/>
          <p:cNvSpPr>
            <a:spLocks noChangeAspect="1" noChangeShapeType="1"/>
          </p:cNvSpPr>
          <p:nvPr/>
        </p:nvSpPr>
        <p:spPr bwMode="auto">
          <a:xfrm>
            <a:off x="2055813" y="1843088"/>
            <a:ext cx="1897062" cy="0"/>
          </a:xfrm>
          <a:prstGeom prst="line">
            <a:avLst/>
          </a:prstGeom>
          <a:noFill/>
          <a:ln w="0">
            <a:solidFill>
              <a:srgbClr val="000000"/>
            </a:solidFill>
            <a:round/>
            <a:headEnd/>
            <a:tailEnd/>
          </a:ln>
        </p:spPr>
        <p:txBody>
          <a:bodyPr/>
          <a:lstStyle/>
          <a:p>
            <a:endParaRPr lang="en-US"/>
          </a:p>
        </p:txBody>
      </p:sp>
      <p:sp>
        <p:nvSpPr>
          <p:cNvPr id="145490" name="Freeform 9"/>
          <p:cNvSpPr>
            <a:spLocks noChangeAspect="1"/>
          </p:cNvSpPr>
          <p:nvPr/>
        </p:nvSpPr>
        <p:spPr bwMode="auto">
          <a:xfrm>
            <a:off x="2055813" y="1843088"/>
            <a:ext cx="1897062" cy="1903412"/>
          </a:xfrm>
          <a:custGeom>
            <a:avLst/>
            <a:gdLst>
              <a:gd name="T0" fmla="*/ 0 w 257"/>
              <a:gd name="T1" fmla="*/ 2147483647 h 256"/>
              <a:gd name="T2" fmla="*/ 2147483647 w 257"/>
              <a:gd name="T3" fmla="*/ 2147483647 h 256"/>
              <a:gd name="T4" fmla="*/ 2147483647 w 257"/>
              <a:gd name="T5" fmla="*/ 0 h 256"/>
              <a:gd name="T6" fmla="*/ 0 60000 65536"/>
              <a:gd name="T7" fmla="*/ 0 60000 65536"/>
              <a:gd name="T8" fmla="*/ 0 60000 65536"/>
              <a:gd name="T9" fmla="*/ 0 w 257"/>
              <a:gd name="T10" fmla="*/ 0 h 256"/>
              <a:gd name="T11" fmla="*/ 257 w 257"/>
              <a:gd name="T12" fmla="*/ 256 h 256"/>
            </a:gdLst>
            <a:ahLst/>
            <a:cxnLst>
              <a:cxn ang="T6">
                <a:pos x="T0" y="T1"/>
              </a:cxn>
              <a:cxn ang="T7">
                <a:pos x="T2" y="T3"/>
              </a:cxn>
              <a:cxn ang="T8">
                <a:pos x="T4" y="T5"/>
              </a:cxn>
            </a:cxnLst>
            <a:rect l="T9" t="T10" r="T11" b="T12"/>
            <a:pathLst>
              <a:path w="257" h="256">
                <a:moveTo>
                  <a:pt x="0" y="256"/>
                </a:moveTo>
                <a:lnTo>
                  <a:pt x="257" y="256"/>
                </a:lnTo>
                <a:lnTo>
                  <a:pt x="257" y="0"/>
                </a:lnTo>
              </a:path>
            </a:pathLst>
          </a:custGeom>
          <a:noFill/>
          <a:ln w="0">
            <a:solidFill>
              <a:srgbClr val="000000"/>
            </a:solidFill>
            <a:prstDash val="solid"/>
            <a:round/>
            <a:headEnd/>
            <a:tailEnd/>
          </a:ln>
        </p:spPr>
        <p:txBody>
          <a:bodyPr/>
          <a:lstStyle/>
          <a:p>
            <a:endParaRPr lang="en-US"/>
          </a:p>
        </p:txBody>
      </p:sp>
      <p:sp>
        <p:nvSpPr>
          <p:cNvPr id="145491" name="Line 10"/>
          <p:cNvSpPr>
            <a:spLocks noChangeAspect="1" noChangeShapeType="1"/>
          </p:cNvSpPr>
          <p:nvPr/>
        </p:nvSpPr>
        <p:spPr bwMode="auto">
          <a:xfrm flipV="1">
            <a:off x="2065338" y="1843088"/>
            <a:ext cx="0" cy="1903412"/>
          </a:xfrm>
          <a:prstGeom prst="line">
            <a:avLst/>
          </a:prstGeom>
          <a:noFill/>
          <a:ln w="0">
            <a:solidFill>
              <a:srgbClr val="000000"/>
            </a:solidFill>
            <a:round/>
            <a:headEnd/>
            <a:tailEnd/>
          </a:ln>
        </p:spPr>
        <p:txBody>
          <a:bodyPr/>
          <a:lstStyle/>
          <a:p>
            <a:endParaRPr lang="en-US"/>
          </a:p>
        </p:txBody>
      </p:sp>
      <p:sp>
        <p:nvSpPr>
          <p:cNvPr id="145492" name="Line 11"/>
          <p:cNvSpPr>
            <a:spLocks noChangeAspect="1" noChangeShapeType="1"/>
          </p:cNvSpPr>
          <p:nvPr/>
        </p:nvSpPr>
        <p:spPr bwMode="auto">
          <a:xfrm>
            <a:off x="2055813" y="3746500"/>
            <a:ext cx="1897062" cy="0"/>
          </a:xfrm>
          <a:prstGeom prst="line">
            <a:avLst/>
          </a:prstGeom>
          <a:noFill/>
          <a:ln w="0">
            <a:solidFill>
              <a:srgbClr val="000000"/>
            </a:solidFill>
            <a:round/>
            <a:headEnd/>
            <a:tailEnd/>
          </a:ln>
        </p:spPr>
        <p:txBody>
          <a:bodyPr/>
          <a:lstStyle/>
          <a:p>
            <a:endParaRPr lang="en-US"/>
          </a:p>
        </p:txBody>
      </p:sp>
      <p:sp>
        <p:nvSpPr>
          <p:cNvPr id="145493" name="Line 12"/>
          <p:cNvSpPr>
            <a:spLocks noChangeAspect="1" noChangeShapeType="1"/>
          </p:cNvSpPr>
          <p:nvPr/>
        </p:nvSpPr>
        <p:spPr bwMode="auto">
          <a:xfrm flipV="1">
            <a:off x="2065338" y="1843088"/>
            <a:ext cx="0" cy="1903412"/>
          </a:xfrm>
          <a:prstGeom prst="line">
            <a:avLst/>
          </a:prstGeom>
          <a:noFill/>
          <a:ln w="0">
            <a:solidFill>
              <a:srgbClr val="000000"/>
            </a:solidFill>
            <a:round/>
            <a:headEnd/>
            <a:tailEnd/>
          </a:ln>
        </p:spPr>
        <p:txBody>
          <a:bodyPr/>
          <a:lstStyle/>
          <a:p>
            <a:endParaRPr lang="en-US"/>
          </a:p>
        </p:txBody>
      </p:sp>
      <p:sp>
        <p:nvSpPr>
          <p:cNvPr id="145494" name="Line 13"/>
          <p:cNvSpPr>
            <a:spLocks noChangeAspect="1" noChangeShapeType="1"/>
          </p:cNvSpPr>
          <p:nvPr/>
        </p:nvSpPr>
        <p:spPr bwMode="auto">
          <a:xfrm flipV="1">
            <a:off x="2065338" y="3725863"/>
            <a:ext cx="0" cy="20637"/>
          </a:xfrm>
          <a:prstGeom prst="line">
            <a:avLst/>
          </a:prstGeom>
          <a:noFill/>
          <a:ln w="0">
            <a:solidFill>
              <a:srgbClr val="000000"/>
            </a:solidFill>
            <a:round/>
            <a:headEnd/>
            <a:tailEnd/>
          </a:ln>
        </p:spPr>
        <p:txBody>
          <a:bodyPr/>
          <a:lstStyle/>
          <a:p>
            <a:endParaRPr lang="en-US"/>
          </a:p>
        </p:txBody>
      </p:sp>
      <p:sp>
        <p:nvSpPr>
          <p:cNvPr id="145495" name="Line 14"/>
          <p:cNvSpPr>
            <a:spLocks noChangeAspect="1" noChangeShapeType="1"/>
          </p:cNvSpPr>
          <p:nvPr/>
        </p:nvSpPr>
        <p:spPr bwMode="auto">
          <a:xfrm>
            <a:off x="2065338" y="1843088"/>
            <a:ext cx="0" cy="22225"/>
          </a:xfrm>
          <a:prstGeom prst="line">
            <a:avLst/>
          </a:prstGeom>
          <a:noFill/>
          <a:ln w="0">
            <a:solidFill>
              <a:srgbClr val="000000"/>
            </a:solidFill>
            <a:round/>
            <a:headEnd/>
            <a:tailEnd/>
          </a:ln>
        </p:spPr>
        <p:txBody>
          <a:bodyPr/>
          <a:lstStyle/>
          <a:p>
            <a:endParaRPr lang="en-US"/>
          </a:p>
        </p:txBody>
      </p:sp>
      <p:sp>
        <p:nvSpPr>
          <p:cNvPr id="145496" name="Rectangle 15"/>
          <p:cNvSpPr>
            <a:spLocks noChangeAspect="1" noChangeArrowheads="1"/>
          </p:cNvSpPr>
          <p:nvPr/>
        </p:nvSpPr>
        <p:spPr bwMode="auto">
          <a:xfrm>
            <a:off x="2005013" y="3776663"/>
            <a:ext cx="92075" cy="152400"/>
          </a:xfrm>
          <a:prstGeom prst="rect">
            <a:avLst/>
          </a:prstGeom>
          <a:noFill/>
          <a:ln w="9525">
            <a:noFill/>
            <a:miter lim="800000"/>
            <a:headEnd/>
            <a:tailEnd/>
          </a:ln>
        </p:spPr>
        <p:txBody>
          <a:bodyPr wrap="none" lIns="0" tIns="0" rIns="0" bIns="0">
            <a:spAutoFit/>
          </a:bodyPr>
          <a:lstStyle/>
          <a:p>
            <a:r>
              <a:rPr lang="en-GB" sz="1000"/>
              <a:t>-2</a:t>
            </a:r>
            <a:endParaRPr lang="en-GB"/>
          </a:p>
        </p:txBody>
      </p:sp>
      <p:sp>
        <p:nvSpPr>
          <p:cNvPr id="145497" name="Line 16"/>
          <p:cNvSpPr>
            <a:spLocks noChangeAspect="1" noChangeShapeType="1"/>
          </p:cNvSpPr>
          <p:nvPr/>
        </p:nvSpPr>
        <p:spPr bwMode="auto">
          <a:xfrm flipV="1">
            <a:off x="2535238" y="3725863"/>
            <a:ext cx="0" cy="20637"/>
          </a:xfrm>
          <a:prstGeom prst="line">
            <a:avLst/>
          </a:prstGeom>
          <a:noFill/>
          <a:ln w="0">
            <a:solidFill>
              <a:srgbClr val="000000"/>
            </a:solidFill>
            <a:round/>
            <a:headEnd/>
            <a:tailEnd/>
          </a:ln>
        </p:spPr>
        <p:txBody>
          <a:bodyPr/>
          <a:lstStyle/>
          <a:p>
            <a:endParaRPr lang="en-US"/>
          </a:p>
        </p:txBody>
      </p:sp>
      <p:sp>
        <p:nvSpPr>
          <p:cNvPr id="145498" name="Line 17"/>
          <p:cNvSpPr>
            <a:spLocks noChangeAspect="1" noChangeShapeType="1"/>
          </p:cNvSpPr>
          <p:nvPr/>
        </p:nvSpPr>
        <p:spPr bwMode="auto">
          <a:xfrm>
            <a:off x="2535238" y="1843088"/>
            <a:ext cx="0" cy="22225"/>
          </a:xfrm>
          <a:prstGeom prst="line">
            <a:avLst/>
          </a:prstGeom>
          <a:noFill/>
          <a:ln w="0">
            <a:solidFill>
              <a:srgbClr val="000000"/>
            </a:solidFill>
            <a:round/>
            <a:headEnd/>
            <a:tailEnd/>
          </a:ln>
        </p:spPr>
        <p:txBody>
          <a:bodyPr/>
          <a:lstStyle/>
          <a:p>
            <a:endParaRPr lang="en-US"/>
          </a:p>
        </p:txBody>
      </p:sp>
      <p:sp>
        <p:nvSpPr>
          <p:cNvPr id="145499" name="Rectangle 18"/>
          <p:cNvSpPr>
            <a:spLocks noChangeAspect="1" noChangeArrowheads="1"/>
          </p:cNvSpPr>
          <p:nvPr/>
        </p:nvSpPr>
        <p:spPr bwMode="auto">
          <a:xfrm>
            <a:off x="2482850" y="3776663"/>
            <a:ext cx="92075" cy="152400"/>
          </a:xfrm>
          <a:prstGeom prst="rect">
            <a:avLst/>
          </a:prstGeom>
          <a:noFill/>
          <a:ln w="9525">
            <a:noFill/>
            <a:miter lim="800000"/>
            <a:headEnd/>
            <a:tailEnd/>
          </a:ln>
        </p:spPr>
        <p:txBody>
          <a:bodyPr wrap="none" lIns="0" tIns="0" rIns="0" bIns="0">
            <a:spAutoFit/>
          </a:bodyPr>
          <a:lstStyle/>
          <a:p>
            <a:r>
              <a:rPr lang="en-GB" sz="1000"/>
              <a:t>-1</a:t>
            </a:r>
            <a:endParaRPr lang="en-GB"/>
          </a:p>
        </p:txBody>
      </p:sp>
      <p:sp>
        <p:nvSpPr>
          <p:cNvPr id="145500" name="Line 19"/>
          <p:cNvSpPr>
            <a:spLocks noChangeAspect="1" noChangeShapeType="1"/>
          </p:cNvSpPr>
          <p:nvPr/>
        </p:nvSpPr>
        <p:spPr bwMode="auto">
          <a:xfrm flipV="1">
            <a:off x="3008313" y="3725863"/>
            <a:ext cx="0" cy="20637"/>
          </a:xfrm>
          <a:prstGeom prst="line">
            <a:avLst/>
          </a:prstGeom>
          <a:noFill/>
          <a:ln w="0">
            <a:solidFill>
              <a:srgbClr val="000000"/>
            </a:solidFill>
            <a:round/>
            <a:headEnd/>
            <a:tailEnd/>
          </a:ln>
        </p:spPr>
        <p:txBody>
          <a:bodyPr/>
          <a:lstStyle/>
          <a:p>
            <a:endParaRPr lang="en-US"/>
          </a:p>
        </p:txBody>
      </p:sp>
      <p:sp>
        <p:nvSpPr>
          <p:cNvPr id="145501" name="Line 20"/>
          <p:cNvSpPr>
            <a:spLocks noChangeAspect="1" noChangeShapeType="1"/>
          </p:cNvSpPr>
          <p:nvPr/>
        </p:nvSpPr>
        <p:spPr bwMode="auto">
          <a:xfrm>
            <a:off x="3008313" y="1843088"/>
            <a:ext cx="0" cy="22225"/>
          </a:xfrm>
          <a:prstGeom prst="line">
            <a:avLst/>
          </a:prstGeom>
          <a:noFill/>
          <a:ln w="0">
            <a:solidFill>
              <a:srgbClr val="000000"/>
            </a:solidFill>
            <a:round/>
            <a:headEnd/>
            <a:tailEnd/>
          </a:ln>
        </p:spPr>
        <p:txBody>
          <a:bodyPr/>
          <a:lstStyle/>
          <a:p>
            <a:endParaRPr lang="en-US"/>
          </a:p>
        </p:txBody>
      </p:sp>
      <p:sp>
        <p:nvSpPr>
          <p:cNvPr id="145502" name="Rectangle 21"/>
          <p:cNvSpPr>
            <a:spLocks noChangeAspect="1" noChangeArrowheads="1"/>
          </p:cNvSpPr>
          <p:nvPr/>
        </p:nvSpPr>
        <p:spPr bwMode="auto">
          <a:xfrm>
            <a:off x="2984500" y="3776663"/>
            <a:ext cx="57150" cy="152400"/>
          </a:xfrm>
          <a:prstGeom prst="rect">
            <a:avLst/>
          </a:prstGeom>
          <a:noFill/>
          <a:ln w="9525">
            <a:noFill/>
            <a:miter lim="800000"/>
            <a:headEnd/>
            <a:tailEnd/>
          </a:ln>
        </p:spPr>
        <p:txBody>
          <a:bodyPr wrap="none" lIns="0" tIns="0" rIns="0" bIns="0">
            <a:spAutoFit/>
          </a:bodyPr>
          <a:lstStyle/>
          <a:p>
            <a:r>
              <a:rPr lang="en-GB" sz="1000"/>
              <a:t>0</a:t>
            </a:r>
            <a:endParaRPr lang="en-GB"/>
          </a:p>
        </p:txBody>
      </p:sp>
      <p:sp>
        <p:nvSpPr>
          <p:cNvPr id="145503" name="Line 22"/>
          <p:cNvSpPr>
            <a:spLocks noChangeAspect="1" noChangeShapeType="1"/>
          </p:cNvSpPr>
          <p:nvPr/>
        </p:nvSpPr>
        <p:spPr bwMode="auto">
          <a:xfrm flipV="1">
            <a:off x="3479800" y="3725863"/>
            <a:ext cx="0" cy="20637"/>
          </a:xfrm>
          <a:prstGeom prst="line">
            <a:avLst/>
          </a:prstGeom>
          <a:noFill/>
          <a:ln w="0">
            <a:solidFill>
              <a:srgbClr val="000000"/>
            </a:solidFill>
            <a:round/>
            <a:headEnd/>
            <a:tailEnd/>
          </a:ln>
        </p:spPr>
        <p:txBody>
          <a:bodyPr/>
          <a:lstStyle/>
          <a:p>
            <a:endParaRPr lang="en-US"/>
          </a:p>
        </p:txBody>
      </p:sp>
      <p:sp>
        <p:nvSpPr>
          <p:cNvPr id="145504" name="Line 23"/>
          <p:cNvSpPr>
            <a:spLocks noChangeAspect="1" noChangeShapeType="1"/>
          </p:cNvSpPr>
          <p:nvPr/>
        </p:nvSpPr>
        <p:spPr bwMode="auto">
          <a:xfrm>
            <a:off x="3479800" y="1843088"/>
            <a:ext cx="0" cy="22225"/>
          </a:xfrm>
          <a:prstGeom prst="line">
            <a:avLst/>
          </a:prstGeom>
          <a:noFill/>
          <a:ln w="0">
            <a:solidFill>
              <a:srgbClr val="000000"/>
            </a:solidFill>
            <a:round/>
            <a:headEnd/>
            <a:tailEnd/>
          </a:ln>
        </p:spPr>
        <p:txBody>
          <a:bodyPr/>
          <a:lstStyle/>
          <a:p>
            <a:endParaRPr lang="en-US"/>
          </a:p>
        </p:txBody>
      </p:sp>
      <p:sp>
        <p:nvSpPr>
          <p:cNvPr id="145505" name="Rectangle 24"/>
          <p:cNvSpPr>
            <a:spLocks noChangeAspect="1" noChangeArrowheads="1"/>
          </p:cNvSpPr>
          <p:nvPr/>
        </p:nvSpPr>
        <p:spPr bwMode="auto">
          <a:xfrm>
            <a:off x="3457575" y="3776663"/>
            <a:ext cx="57150" cy="152400"/>
          </a:xfrm>
          <a:prstGeom prst="rect">
            <a:avLst/>
          </a:prstGeom>
          <a:noFill/>
          <a:ln w="9525">
            <a:noFill/>
            <a:miter lim="800000"/>
            <a:headEnd/>
            <a:tailEnd/>
          </a:ln>
        </p:spPr>
        <p:txBody>
          <a:bodyPr wrap="none" lIns="0" tIns="0" rIns="0" bIns="0">
            <a:spAutoFit/>
          </a:bodyPr>
          <a:lstStyle/>
          <a:p>
            <a:r>
              <a:rPr lang="en-GB" sz="1000"/>
              <a:t>1</a:t>
            </a:r>
            <a:endParaRPr lang="en-GB"/>
          </a:p>
        </p:txBody>
      </p:sp>
      <p:sp>
        <p:nvSpPr>
          <p:cNvPr id="145506" name="Line 25"/>
          <p:cNvSpPr>
            <a:spLocks noChangeAspect="1" noChangeShapeType="1"/>
          </p:cNvSpPr>
          <p:nvPr/>
        </p:nvSpPr>
        <p:spPr bwMode="auto">
          <a:xfrm flipV="1">
            <a:off x="3952875" y="3725863"/>
            <a:ext cx="0" cy="20637"/>
          </a:xfrm>
          <a:prstGeom prst="line">
            <a:avLst/>
          </a:prstGeom>
          <a:noFill/>
          <a:ln w="0">
            <a:solidFill>
              <a:srgbClr val="000000"/>
            </a:solidFill>
            <a:round/>
            <a:headEnd/>
            <a:tailEnd/>
          </a:ln>
        </p:spPr>
        <p:txBody>
          <a:bodyPr/>
          <a:lstStyle/>
          <a:p>
            <a:endParaRPr lang="en-US"/>
          </a:p>
        </p:txBody>
      </p:sp>
      <p:sp>
        <p:nvSpPr>
          <p:cNvPr id="145507" name="Line 26"/>
          <p:cNvSpPr>
            <a:spLocks noChangeAspect="1" noChangeShapeType="1"/>
          </p:cNvSpPr>
          <p:nvPr/>
        </p:nvSpPr>
        <p:spPr bwMode="auto">
          <a:xfrm>
            <a:off x="3952875" y="1843088"/>
            <a:ext cx="0" cy="22225"/>
          </a:xfrm>
          <a:prstGeom prst="line">
            <a:avLst/>
          </a:prstGeom>
          <a:noFill/>
          <a:ln w="0">
            <a:solidFill>
              <a:srgbClr val="000000"/>
            </a:solidFill>
            <a:round/>
            <a:headEnd/>
            <a:tailEnd/>
          </a:ln>
        </p:spPr>
        <p:txBody>
          <a:bodyPr/>
          <a:lstStyle/>
          <a:p>
            <a:endParaRPr lang="en-US"/>
          </a:p>
        </p:txBody>
      </p:sp>
      <p:sp>
        <p:nvSpPr>
          <p:cNvPr id="145508" name="Rectangle 27"/>
          <p:cNvSpPr>
            <a:spLocks noChangeAspect="1" noChangeArrowheads="1"/>
          </p:cNvSpPr>
          <p:nvPr/>
        </p:nvSpPr>
        <p:spPr bwMode="auto">
          <a:xfrm>
            <a:off x="3929063" y="3776663"/>
            <a:ext cx="57150" cy="152400"/>
          </a:xfrm>
          <a:prstGeom prst="rect">
            <a:avLst/>
          </a:prstGeom>
          <a:noFill/>
          <a:ln w="9525">
            <a:noFill/>
            <a:miter lim="800000"/>
            <a:headEnd/>
            <a:tailEnd/>
          </a:ln>
        </p:spPr>
        <p:txBody>
          <a:bodyPr wrap="none" lIns="0" tIns="0" rIns="0" bIns="0">
            <a:spAutoFit/>
          </a:bodyPr>
          <a:lstStyle/>
          <a:p>
            <a:r>
              <a:rPr lang="en-GB" sz="1000"/>
              <a:t>2</a:t>
            </a:r>
            <a:endParaRPr lang="en-GB"/>
          </a:p>
        </p:txBody>
      </p:sp>
      <p:sp>
        <p:nvSpPr>
          <p:cNvPr id="145509" name="Line 28"/>
          <p:cNvSpPr>
            <a:spLocks noChangeAspect="1" noChangeShapeType="1"/>
          </p:cNvSpPr>
          <p:nvPr/>
        </p:nvSpPr>
        <p:spPr bwMode="auto">
          <a:xfrm>
            <a:off x="2065338" y="3746500"/>
            <a:ext cx="23812" cy="0"/>
          </a:xfrm>
          <a:prstGeom prst="line">
            <a:avLst/>
          </a:prstGeom>
          <a:noFill/>
          <a:ln w="0">
            <a:solidFill>
              <a:srgbClr val="000000"/>
            </a:solidFill>
            <a:round/>
            <a:headEnd/>
            <a:tailEnd/>
          </a:ln>
        </p:spPr>
        <p:txBody>
          <a:bodyPr/>
          <a:lstStyle/>
          <a:p>
            <a:endParaRPr lang="en-US"/>
          </a:p>
        </p:txBody>
      </p:sp>
      <p:sp>
        <p:nvSpPr>
          <p:cNvPr id="145510" name="Line 29"/>
          <p:cNvSpPr>
            <a:spLocks noChangeAspect="1" noChangeShapeType="1"/>
          </p:cNvSpPr>
          <p:nvPr/>
        </p:nvSpPr>
        <p:spPr bwMode="auto">
          <a:xfrm flipH="1">
            <a:off x="3929063" y="3746500"/>
            <a:ext cx="23812" cy="0"/>
          </a:xfrm>
          <a:prstGeom prst="line">
            <a:avLst/>
          </a:prstGeom>
          <a:noFill/>
          <a:ln w="0">
            <a:solidFill>
              <a:srgbClr val="000000"/>
            </a:solidFill>
            <a:round/>
            <a:headEnd/>
            <a:tailEnd/>
          </a:ln>
        </p:spPr>
        <p:txBody>
          <a:bodyPr/>
          <a:lstStyle/>
          <a:p>
            <a:endParaRPr lang="en-US"/>
          </a:p>
        </p:txBody>
      </p:sp>
      <p:sp>
        <p:nvSpPr>
          <p:cNvPr id="145511" name="Rectangle 30"/>
          <p:cNvSpPr>
            <a:spLocks noChangeAspect="1" noChangeArrowheads="1"/>
          </p:cNvSpPr>
          <p:nvPr/>
        </p:nvSpPr>
        <p:spPr bwMode="auto">
          <a:xfrm>
            <a:off x="1914525" y="3687763"/>
            <a:ext cx="52388" cy="136525"/>
          </a:xfrm>
          <a:prstGeom prst="rect">
            <a:avLst/>
          </a:prstGeom>
          <a:noFill/>
          <a:ln w="9525">
            <a:noFill/>
            <a:miter lim="800000"/>
            <a:headEnd/>
            <a:tailEnd/>
          </a:ln>
        </p:spPr>
        <p:txBody>
          <a:bodyPr wrap="none" lIns="0" tIns="0" rIns="0" bIns="0">
            <a:spAutoFit/>
          </a:bodyPr>
          <a:lstStyle/>
          <a:p>
            <a:r>
              <a:rPr lang="en-GB" sz="900"/>
              <a:t>0</a:t>
            </a:r>
            <a:endParaRPr lang="en-GB" sz="1600"/>
          </a:p>
        </p:txBody>
      </p:sp>
      <p:sp>
        <p:nvSpPr>
          <p:cNvPr id="145512" name="Line 31"/>
          <p:cNvSpPr>
            <a:spLocks noChangeAspect="1" noChangeShapeType="1"/>
          </p:cNvSpPr>
          <p:nvPr/>
        </p:nvSpPr>
        <p:spPr bwMode="auto">
          <a:xfrm>
            <a:off x="2065338" y="3471863"/>
            <a:ext cx="23812" cy="0"/>
          </a:xfrm>
          <a:prstGeom prst="line">
            <a:avLst/>
          </a:prstGeom>
          <a:noFill/>
          <a:ln w="0">
            <a:solidFill>
              <a:srgbClr val="000000"/>
            </a:solidFill>
            <a:round/>
            <a:headEnd/>
            <a:tailEnd/>
          </a:ln>
        </p:spPr>
        <p:txBody>
          <a:bodyPr/>
          <a:lstStyle/>
          <a:p>
            <a:endParaRPr lang="en-US"/>
          </a:p>
        </p:txBody>
      </p:sp>
      <p:sp>
        <p:nvSpPr>
          <p:cNvPr id="145513" name="Line 32"/>
          <p:cNvSpPr>
            <a:spLocks noChangeAspect="1" noChangeShapeType="1"/>
          </p:cNvSpPr>
          <p:nvPr/>
        </p:nvSpPr>
        <p:spPr bwMode="auto">
          <a:xfrm flipH="1">
            <a:off x="3929063" y="3471863"/>
            <a:ext cx="23812" cy="0"/>
          </a:xfrm>
          <a:prstGeom prst="line">
            <a:avLst/>
          </a:prstGeom>
          <a:noFill/>
          <a:ln w="0">
            <a:solidFill>
              <a:srgbClr val="000000"/>
            </a:solidFill>
            <a:round/>
            <a:headEnd/>
            <a:tailEnd/>
          </a:ln>
        </p:spPr>
        <p:txBody>
          <a:bodyPr/>
          <a:lstStyle/>
          <a:p>
            <a:endParaRPr lang="en-US"/>
          </a:p>
        </p:txBody>
      </p:sp>
      <p:sp>
        <p:nvSpPr>
          <p:cNvPr id="145514" name="Rectangle 33"/>
          <p:cNvSpPr>
            <a:spLocks noChangeAspect="1" noChangeArrowheads="1"/>
          </p:cNvSpPr>
          <p:nvPr/>
        </p:nvSpPr>
        <p:spPr bwMode="auto">
          <a:xfrm>
            <a:off x="1849438" y="3413125"/>
            <a:ext cx="130175" cy="136525"/>
          </a:xfrm>
          <a:prstGeom prst="rect">
            <a:avLst/>
          </a:prstGeom>
          <a:noFill/>
          <a:ln w="9525">
            <a:noFill/>
            <a:miter lim="800000"/>
            <a:headEnd/>
            <a:tailEnd/>
          </a:ln>
        </p:spPr>
        <p:txBody>
          <a:bodyPr wrap="none" lIns="0" tIns="0" rIns="0" bIns="0">
            <a:spAutoFit/>
          </a:bodyPr>
          <a:lstStyle/>
          <a:p>
            <a:r>
              <a:rPr lang="en-GB" sz="900"/>
              <a:t>0.1</a:t>
            </a:r>
            <a:endParaRPr lang="en-GB" sz="1600"/>
          </a:p>
        </p:txBody>
      </p:sp>
      <p:sp>
        <p:nvSpPr>
          <p:cNvPr id="145515" name="Line 34"/>
          <p:cNvSpPr>
            <a:spLocks noChangeAspect="1" noChangeShapeType="1"/>
          </p:cNvSpPr>
          <p:nvPr/>
        </p:nvSpPr>
        <p:spPr bwMode="auto">
          <a:xfrm>
            <a:off x="2065338" y="3205163"/>
            <a:ext cx="23812" cy="0"/>
          </a:xfrm>
          <a:prstGeom prst="line">
            <a:avLst/>
          </a:prstGeom>
          <a:noFill/>
          <a:ln w="0">
            <a:solidFill>
              <a:srgbClr val="000000"/>
            </a:solidFill>
            <a:round/>
            <a:headEnd/>
            <a:tailEnd/>
          </a:ln>
        </p:spPr>
        <p:txBody>
          <a:bodyPr/>
          <a:lstStyle/>
          <a:p>
            <a:endParaRPr lang="en-US"/>
          </a:p>
        </p:txBody>
      </p:sp>
      <p:sp>
        <p:nvSpPr>
          <p:cNvPr id="145516" name="Line 35"/>
          <p:cNvSpPr>
            <a:spLocks noChangeAspect="1" noChangeShapeType="1"/>
          </p:cNvSpPr>
          <p:nvPr/>
        </p:nvSpPr>
        <p:spPr bwMode="auto">
          <a:xfrm flipH="1">
            <a:off x="3929063" y="3205163"/>
            <a:ext cx="23812" cy="0"/>
          </a:xfrm>
          <a:prstGeom prst="line">
            <a:avLst/>
          </a:prstGeom>
          <a:noFill/>
          <a:ln w="0">
            <a:solidFill>
              <a:srgbClr val="000000"/>
            </a:solidFill>
            <a:round/>
            <a:headEnd/>
            <a:tailEnd/>
          </a:ln>
        </p:spPr>
        <p:txBody>
          <a:bodyPr/>
          <a:lstStyle/>
          <a:p>
            <a:endParaRPr lang="en-US"/>
          </a:p>
        </p:txBody>
      </p:sp>
      <p:sp>
        <p:nvSpPr>
          <p:cNvPr id="145517" name="Rectangle 36"/>
          <p:cNvSpPr>
            <a:spLocks noChangeAspect="1" noChangeArrowheads="1"/>
          </p:cNvSpPr>
          <p:nvPr/>
        </p:nvSpPr>
        <p:spPr bwMode="auto">
          <a:xfrm>
            <a:off x="1849438" y="3144838"/>
            <a:ext cx="130175" cy="136525"/>
          </a:xfrm>
          <a:prstGeom prst="rect">
            <a:avLst/>
          </a:prstGeom>
          <a:noFill/>
          <a:ln w="9525">
            <a:noFill/>
            <a:miter lim="800000"/>
            <a:headEnd/>
            <a:tailEnd/>
          </a:ln>
        </p:spPr>
        <p:txBody>
          <a:bodyPr wrap="none" lIns="0" tIns="0" rIns="0" bIns="0">
            <a:spAutoFit/>
          </a:bodyPr>
          <a:lstStyle/>
          <a:p>
            <a:r>
              <a:rPr lang="en-GB" sz="900"/>
              <a:t>0.2</a:t>
            </a:r>
            <a:endParaRPr lang="en-GB" sz="1600"/>
          </a:p>
        </p:txBody>
      </p:sp>
      <p:sp>
        <p:nvSpPr>
          <p:cNvPr id="145518" name="Line 37"/>
          <p:cNvSpPr>
            <a:spLocks noChangeAspect="1" noChangeShapeType="1"/>
          </p:cNvSpPr>
          <p:nvPr/>
        </p:nvSpPr>
        <p:spPr bwMode="auto">
          <a:xfrm>
            <a:off x="2065338" y="2928938"/>
            <a:ext cx="23812" cy="0"/>
          </a:xfrm>
          <a:prstGeom prst="line">
            <a:avLst/>
          </a:prstGeom>
          <a:noFill/>
          <a:ln w="0">
            <a:solidFill>
              <a:srgbClr val="000000"/>
            </a:solidFill>
            <a:round/>
            <a:headEnd/>
            <a:tailEnd/>
          </a:ln>
        </p:spPr>
        <p:txBody>
          <a:bodyPr/>
          <a:lstStyle/>
          <a:p>
            <a:endParaRPr lang="en-US"/>
          </a:p>
        </p:txBody>
      </p:sp>
      <p:sp>
        <p:nvSpPr>
          <p:cNvPr id="145519" name="Line 38"/>
          <p:cNvSpPr>
            <a:spLocks noChangeAspect="1" noChangeShapeType="1"/>
          </p:cNvSpPr>
          <p:nvPr/>
        </p:nvSpPr>
        <p:spPr bwMode="auto">
          <a:xfrm flipH="1">
            <a:off x="3929063" y="2928938"/>
            <a:ext cx="23812" cy="0"/>
          </a:xfrm>
          <a:prstGeom prst="line">
            <a:avLst/>
          </a:prstGeom>
          <a:noFill/>
          <a:ln w="0">
            <a:solidFill>
              <a:srgbClr val="000000"/>
            </a:solidFill>
            <a:round/>
            <a:headEnd/>
            <a:tailEnd/>
          </a:ln>
        </p:spPr>
        <p:txBody>
          <a:bodyPr/>
          <a:lstStyle/>
          <a:p>
            <a:endParaRPr lang="en-US"/>
          </a:p>
        </p:txBody>
      </p:sp>
      <p:sp>
        <p:nvSpPr>
          <p:cNvPr id="145520" name="Rectangle 39"/>
          <p:cNvSpPr>
            <a:spLocks noChangeAspect="1" noChangeArrowheads="1"/>
          </p:cNvSpPr>
          <p:nvPr/>
        </p:nvSpPr>
        <p:spPr bwMode="auto">
          <a:xfrm>
            <a:off x="1849438" y="2868613"/>
            <a:ext cx="130175" cy="136525"/>
          </a:xfrm>
          <a:prstGeom prst="rect">
            <a:avLst/>
          </a:prstGeom>
          <a:noFill/>
          <a:ln w="9525">
            <a:noFill/>
            <a:miter lim="800000"/>
            <a:headEnd/>
            <a:tailEnd/>
          </a:ln>
        </p:spPr>
        <p:txBody>
          <a:bodyPr wrap="none" lIns="0" tIns="0" rIns="0" bIns="0">
            <a:spAutoFit/>
          </a:bodyPr>
          <a:lstStyle/>
          <a:p>
            <a:r>
              <a:rPr lang="en-GB" sz="900"/>
              <a:t>0.3</a:t>
            </a:r>
            <a:endParaRPr lang="en-GB" sz="1600"/>
          </a:p>
        </p:txBody>
      </p:sp>
      <p:sp>
        <p:nvSpPr>
          <p:cNvPr id="145521" name="Line 40"/>
          <p:cNvSpPr>
            <a:spLocks noChangeAspect="1" noChangeShapeType="1"/>
          </p:cNvSpPr>
          <p:nvPr/>
        </p:nvSpPr>
        <p:spPr bwMode="auto">
          <a:xfrm>
            <a:off x="2065338" y="2660650"/>
            <a:ext cx="23812" cy="0"/>
          </a:xfrm>
          <a:prstGeom prst="line">
            <a:avLst/>
          </a:prstGeom>
          <a:noFill/>
          <a:ln w="0">
            <a:solidFill>
              <a:srgbClr val="000000"/>
            </a:solidFill>
            <a:round/>
            <a:headEnd/>
            <a:tailEnd/>
          </a:ln>
        </p:spPr>
        <p:txBody>
          <a:bodyPr/>
          <a:lstStyle/>
          <a:p>
            <a:endParaRPr lang="en-US"/>
          </a:p>
        </p:txBody>
      </p:sp>
      <p:sp>
        <p:nvSpPr>
          <p:cNvPr id="145522" name="Line 41"/>
          <p:cNvSpPr>
            <a:spLocks noChangeAspect="1" noChangeShapeType="1"/>
          </p:cNvSpPr>
          <p:nvPr/>
        </p:nvSpPr>
        <p:spPr bwMode="auto">
          <a:xfrm flipH="1">
            <a:off x="3929063" y="2660650"/>
            <a:ext cx="23812" cy="0"/>
          </a:xfrm>
          <a:prstGeom prst="line">
            <a:avLst/>
          </a:prstGeom>
          <a:noFill/>
          <a:ln w="0">
            <a:solidFill>
              <a:srgbClr val="000000"/>
            </a:solidFill>
            <a:round/>
            <a:headEnd/>
            <a:tailEnd/>
          </a:ln>
        </p:spPr>
        <p:txBody>
          <a:bodyPr/>
          <a:lstStyle/>
          <a:p>
            <a:endParaRPr lang="en-US"/>
          </a:p>
        </p:txBody>
      </p:sp>
      <p:sp>
        <p:nvSpPr>
          <p:cNvPr id="145523" name="Rectangle 42"/>
          <p:cNvSpPr>
            <a:spLocks noChangeAspect="1" noChangeArrowheads="1"/>
          </p:cNvSpPr>
          <p:nvPr/>
        </p:nvSpPr>
        <p:spPr bwMode="auto">
          <a:xfrm>
            <a:off x="1849438" y="2601913"/>
            <a:ext cx="130175" cy="136525"/>
          </a:xfrm>
          <a:prstGeom prst="rect">
            <a:avLst/>
          </a:prstGeom>
          <a:noFill/>
          <a:ln w="9525">
            <a:noFill/>
            <a:miter lim="800000"/>
            <a:headEnd/>
            <a:tailEnd/>
          </a:ln>
        </p:spPr>
        <p:txBody>
          <a:bodyPr wrap="none" lIns="0" tIns="0" rIns="0" bIns="0">
            <a:spAutoFit/>
          </a:bodyPr>
          <a:lstStyle/>
          <a:p>
            <a:r>
              <a:rPr lang="en-GB" sz="900"/>
              <a:t>0.4</a:t>
            </a:r>
            <a:endParaRPr lang="en-GB" sz="1600"/>
          </a:p>
        </p:txBody>
      </p:sp>
      <p:sp>
        <p:nvSpPr>
          <p:cNvPr id="145524" name="Line 43"/>
          <p:cNvSpPr>
            <a:spLocks noChangeAspect="1" noChangeShapeType="1"/>
          </p:cNvSpPr>
          <p:nvPr/>
        </p:nvSpPr>
        <p:spPr bwMode="auto">
          <a:xfrm>
            <a:off x="2065338" y="2386013"/>
            <a:ext cx="23812" cy="0"/>
          </a:xfrm>
          <a:prstGeom prst="line">
            <a:avLst/>
          </a:prstGeom>
          <a:noFill/>
          <a:ln w="0">
            <a:solidFill>
              <a:srgbClr val="000000"/>
            </a:solidFill>
            <a:round/>
            <a:headEnd/>
            <a:tailEnd/>
          </a:ln>
        </p:spPr>
        <p:txBody>
          <a:bodyPr/>
          <a:lstStyle/>
          <a:p>
            <a:endParaRPr lang="en-US"/>
          </a:p>
        </p:txBody>
      </p:sp>
      <p:sp>
        <p:nvSpPr>
          <p:cNvPr id="145525" name="Line 44"/>
          <p:cNvSpPr>
            <a:spLocks noChangeAspect="1" noChangeShapeType="1"/>
          </p:cNvSpPr>
          <p:nvPr/>
        </p:nvSpPr>
        <p:spPr bwMode="auto">
          <a:xfrm flipH="1">
            <a:off x="3929063" y="2386013"/>
            <a:ext cx="23812" cy="0"/>
          </a:xfrm>
          <a:prstGeom prst="line">
            <a:avLst/>
          </a:prstGeom>
          <a:noFill/>
          <a:ln w="0">
            <a:solidFill>
              <a:srgbClr val="000000"/>
            </a:solidFill>
            <a:round/>
            <a:headEnd/>
            <a:tailEnd/>
          </a:ln>
        </p:spPr>
        <p:txBody>
          <a:bodyPr/>
          <a:lstStyle/>
          <a:p>
            <a:endParaRPr lang="en-US"/>
          </a:p>
        </p:txBody>
      </p:sp>
      <p:sp>
        <p:nvSpPr>
          <p:cNvPr id="145526" name="Rectangle 45"/>
          <p:cNvSpPr>
            <a:spLocks noChangeAspect="1" noChangeArrowheads="1"/>
          </p:cNvSpPr>
          <p:nvPr/>
        </p:nvSpPr>
        <p:spPr bwMode="auto">
          <a:xfrm>
            <a:off x="1849438" y="2325688"/>
            <a:ext cx="130175" cy="136525"/>
          </a:xfrm>
          <a:prstGeom prst="rect">
            <a:avLst/>
          </a:prstGeom>
          <a:noFill/>
          <a:ln w="9525">
            <a:noFill/>
            <a:miter lim="800000"/>
            <a:headEnd/>
            <a:tailEnd/>
          </a:ln>
        </p:spPr>
        <p:txBody>
          <a:bodyPr wrap="none" lIns="0" tIns="0" rIns="0" bIns="0">
            <a:spAutoFit/>
          </a:bodyPr>
          <a:lstStyle/>
          <a:p>
            <a:r>
              <a:rPr lang="en-GB" sz="900"/>
              <a:t>0.5</a:t>
            </a:r>
            <a:endParaRPr lang="en-GB" sz="1600"/>
          </a:p>
        </p:txBody>
      </p:sp>
      <p:sp>
        <p:nvSpPr>
          <p:cNvPr id="145527" name="Line 46"/>
          <p:cNvSpPr>
            <a:spLocks noChangeAspect="1" noChangeShapeType="1"/>
          </p:cNvSpPr>
          <p:nvPr/>
        </p:nvSpPr>
        <p:spPr bwMode="auto">
          <a:xfrm>
            <a:off x="2065338" y="2117725"/>
            <a:ext cx="23812" cy="0"/>
          </a:xfrm>
          <a:prstGeom prst="line">
            <a:avLst/>
          </a:prstGeom>
          <a:noFill/>
          <a:ln w="0">
            <a:solidFill>
              <a:srgbClr val="000000"/>
            </a:solidFill>
            <a:round/>
            <a:headEnd/>
            <a:tailEnd/>
          </a:ln>
        </p:spPr>
        <p:txBody>
          <a:bodyPr/>
          <a:lstStyle/>
          <a:p>
            <a:endParaRPr lang="en-US"/>
          </a:p>
        </p:txBody>
      </p:sp>
      <p:sp>
        <p:nvSpPr>
          <p:cNvPr id="145528" name="Line 47"/>
          <p:cNvSpPr>
            <a:spLocks noChangeAspect="1" noChangeShapeType="1"/>
          </p:cNvSpPr>
          <p:nvPr/>
        </p:nvSpPr>
        <p:spPr bwMode="auto">
          <a:xfrm flipH="1">
            <a:off x="3929063" y="2117725"/>
            <a:ext cx="23812" cy="0"/>
          </a:xfrm>
          <a:prstGeom prst="line">
            <a:avLst/>
          </a:prstGeom>
          <a:noFill/>
          <a:ln w="0">
            <a:solidFill>
              <a:srgbClr val="000000"/>
            </a:solidFill>
            <a:round/>
            <a:headEnd/>
            <a:tailEnd/>
          </a:ln>
        </p:spPr>
        <p:txBody>
          <a:bodyPr/>
          <a:lstStyle/>
          <a:p>
            <a:endParaRPr lang="en-US"/>
          </a:p>
        </p:txBody>
      </p:sp>
      <p:sp>
        <p:nvSpPr>
          <p:cNvPr id="145529" name="Rectangle 48"/>
          <p:cNvSpPr>
            <a:spLocks noChangeAspect="1" noChangeArrowheads="1"/>
          </p:cNvSpPr>
          <p:nvPr/>
        </p:nvSpPr>
        <p:spPr bwMode="auto">
          <a:xfrm>
            <a:off x="1849438" y="2058988"/>
            <a:ext cx="130175" cy="136525"/>
          </a:xfrm>
          <a:prstGeom prst="rect">
            <a:avLst/>
          </a:prstGeom>
          <a:noFill/>
          <a:ln w="9525">
            <a:noFill/>
            <a:miter lim="800000"/>
            <a:headEnd/>
            <a:tailEnd/>
          </a:ln>
        </p:spPr>
        <p:txBody>
          <a:bodyPr wrap="none" lIns="0" tIns="0" rIns="0" bIns="0">
            <a:spAutoFit/>
          </a:bodyPr>
          <a:lstStyle/>
          <a:p>
            <a:r>
              <a:rPr lang="en-GB" sz="900"/>
              <a:t>0.6</a:t>
            </a:r>
            <a:endParaRPr lang="en-GB" sz="1600"/>
          </a:p>
        </p:txBody>
      </p:sp>
      <p:sp>
        <p:nvSpPr>
          <p:cNvPr id="145530" name="Line 49"/>
          <p:cNvSpPr>
            <a:spLocks noChangeAspect="1" noChangeShapeType="1"/>
          </p:cNvSpPr>
          <p:nvPr/>
        </p:nvSpPr>
        <p:spPr bwMode="auto">
          <a:xfrm>
            <a:off x="2065338" y="1843088"/>
            <a:ext cx="23812" cy="0"/>
          </a:xfrm>
          <a:prstGeom prst="line">
            <a:avLst/>
          </a:prstGeom>
          <a:noFill/>
          <a:ln w="0">
            <a:solidFill>
              <a:srgbClr val="000000"/>
            </a:solidFill>
            <a:round/>
            <a:headEnd/>
            <a:tailEnd/>
          </a:ln>
        </p:spPr>
        <p:txBody>
          <a:bodyPr/>
          <a:lstStyle/>
          <a:p>
            <a:endParaRPr lang="en-US"/>
          </a:p>
        </p:txBody>
      </p:sp>
      <p:sp>
        <p:nvSpPr>
          <p:cNvPr id="145531" name="Line 50"/>
          <p:cNvSpPr>
            <a:spLocks noChangeAspect="1" noChangeShapeType="1"/>
          </p:cNvSpPr>
          <p:nvPr/>
        </p:nvSpPr>
        <p:spPr bwMode="auto">
          <a:xfrm flipH="1">
            <a:off x="3929063" y="1843088"/>
            <a:ext cx="23812" cy="0"/>
          </a:xfrm>
          <a:prstGeom prst="line">
            <a:avLst/>
          </a:prstGeom>
          <a:noFill/>
          <a:ln w="0">
            <a:solidFill>
              <a:srgbClr val="000000"/>
            </a:solidFill>
            <a:round/>
            <a:headEnd/>
            <a:tailEnd/>
          </a:ln>
        </p:spPr>
        <p:txBody>
          <a:bodyPr/>
          <a:lstStyle/>
          <a:p>
            <a:endParaRPr lang="en-US"/>
          </a:p>
        </p:txBody>
      </p:sp>
      <p:sp>
        <p:nvSpPr>
          <p:cNvPr id="145532" name="Rectangle 51"/>
          <p:cNvSpPr>
            <a:spLocks noChangeAspect="1" noChangeArrowheads="1"/>
          </p:cNvSpPr>
          <p:nvPr/>
        </p:nvSpPr>
        <p:spPr bwMode="auto">
          <a:xfrm>
            <a:off x="1849438" y="1784350"/>
            <a:ext cx="130175" cy="136525"/>
          </a:xfrm>
          <a:prstGeom prst="rect">
            <a:avLst/>
          </a:prstGeom>
          <a:noFill/>
          <a:ln w="9525">
            <a:noFill/>
            <a:miter lim="800000"/>
            <a:headEnd/>
            <a:tailEnd/>
          </a:ln>
        </p:spPr>
        <p:txBody>
          <a:bodyPr wrap="none" lIns="0" tIns="0" rIns="0" bIns="0">
            <a:spAutoFit/>
          </a:bodyPr>
          <a:lstStyle/>
          <a:p>
            <a:r>
              <a:rPr lang="en-GB" sz="900"/>
              <a:t>0.7</a:t>
            </a:r>
            <a:endParaRPr lang="en-GB" sz="1600"/>
          </a:p>
        </p:txBody>
      </p:sp>
      <p:sp>
        <p:nvSpPr>
          <p:cNvPr id="145533" name="Line 52"/>
          <p:cNvSpPr>
            <a:spLocks noChangeAspect="1" noChangeShapeType="1"/>
          </p:cNvSpPr>
          <p:nvPr/>
        </p:nvSpPr>
        <p:spPr bwMode="auto">
          <a:xfrm>
            <a:off x="2055813" y="1843088"/>
            <a:ext cx="1897062" cy="0"/>
          </a:xfrm>
          <a:prstGeom prst="line">
            <a:avLst/>
          </a:prstGeom>
          <a:noFill/>
          <a:ln w="0">
            <a:solidFill>
              <a:srgbClr val="000000"/>
            </a:solidFill>
            <a:round/>
            <a:headEnd/>
            <a:tailEnd/>
          </a:ln>
        </p:spPr>
        <p:txBody>
          <a:bodyPr/>
          <a:lstStyle/>
          <a:p>
            <a:endParaRPr lang="en-US"/>
          </a:p>
        </p:txBody>
      </p:sp>
      <p:sp>
        <p:nvSpPr>
          <p:cNvPr id="145534" name="Line 53"/>
          <p:cNvSpPr>
            <a:spLocks noChangeAspect="1" noChangeShapeType="1"/>
          </p:cNvSpPr>
          <p:nvPr/>
        </p:nvSpPr>
        <p:spPr bwMode="auto">
          <a:xfrm flipV="1">
            <a:off x="2065338" y="1843088"/>
            <a:ext cx="0" cy="1903412"/>
          </a:xfrm>
          <a:prstGeom prst="line">
            <a:avLst/>
          </a:prstGeom>
          <a:noFill/>
          <a:ln w="0">
            <a:solidFill>
              <a:srgbClr val="000000"/>
            </a:solidFill>
            <a:round/>
            <a:headEnd/>
            <a:tailEnd/>
          </a:ln>
        </p:spPr>
        <p:txBody>
          <a:bodyPr/>
          <a:lstStyle/>
          <a:p>
            <a:endParaRPr lang="en-US"/>
          </a:p>
        </p:txBody>
      </p:sp>
      <p:sp>
        <p:nvSpPr>
          <p:cNvPr id="145535" name="Freeform 54"/>
          <p:cNvSpPr>
            <a:spLocks noChangeAspect="1"/>
          </p:cNvSpPr>
          <p:nvPr/>
        </p:nvSpPr>
        <p:spPr bwMode="auto">
          <a:xfrm>
            <a:off x="2055813" y="2305050"/>
            <a:ext cx="1897062" cy="1441450"/>
          </a:xfrm>
          <a:custGeom>
            <a:avLst/>
            <a:gdLst>
              <a:gd name="T0" fmla="*/ 46758647 w 1494"/>
              <a:gd name="T1" fmla="*/ 151345880 h 1136"/>
              <a:gd name="T2" fmla="*/ 122539539 w 1494"/>
              <a:gd name="T3" fmla="*/ 442767475 h 1136"/>
              <a:gd name="T4" fmla="*/ 196707821 w 1494"/>
              <a:gd name="T5" fmla="*/ 706816797 h 1136"/>
              <a:gd name="T6" fmla="*/ 272488694 w 1494"/>
              <a:gd name="T7" fmla="*/ 943496187 h 1136"/>
              <a:gd name="T8" fmla="*/ 346657016 w 1494"/>
              <a:gd name="T9" fmla="*/ 1151194324 h 1136"/>
              <a:gd name="T10" fmla="*/ 422437888 w 1494"/>
              <a:gd name="T11" fmla="*/ 1329909939 h 1136"/>
              <a:gd name="T12" fmla="*/ 496606132 w 1494"/>
              <a:gd name="T13" fmla="*/ 1481256096 h 1136"/>
              <a:gd name="T14" fmla="*/ 572387004 w 1494"/>
              <a:gd name="T15" fmla="*/ 1603620683 h 1136"/>
              <a:gd name="T16" fmla="*/ 656229752 w 1494"/>
              <a:gd name="T17" fmla="*/ 1697005286 h 1136"/>
              <a:gd name="T18" fmla="*/ 732010783 w 1494"/>
              <a:gd name="T19" fmla="*/ 1772677572 h 1136"/>
              <a:gd name="T20" fmla="*/ 806180296 w 1494"/>
              <a:gd name="T21" fmla="*/ 1811318820 h 1136"/>
              <a:gd name="T22" fmla="*/ 881961168 w 1494"/>
              <a:gd name="T23" fmla="*/ 1829029868 h 1136"/>
              <a:gd name="T24" fmla="*/ 956129411 w 1494"/>
              <a:gd name="T25" fmla="*/ 1819369873 h 1136"/>
              <a:gd name="T26" fmla="*/ 1030297654 w 1494"/>
              <a:gd name="T27" fmla="*/ 1782337567 h 1136"/>
              <a:gd name="T28" fmla="*/ 1106078527 w 1494"/>
              <a:gd name="T29" fmla="*/ 1706665281 h 1136"/>
              <a:gd name="T30" fmla="*/ 1180246770 w 1494"/>
              <a:gd name="T31" fmla="*/ 1621331731 h 1136"/>
              <a:gd name="T32" fmla="*/ 1265702147 w 1494"/>
              <a:gd name="T33" fmla="*/ 1508627139 h 1136"/>
              <a:gd name="T34" fmla="*/ 1339870708 w 1494"/>
              <a:gd name="T35" fmla="*/ 1432954853 h 1136"/>
              <a:gd name="T36" fmla="*/ 1415651580 w 1494"/>
              <a:gd name="T37" fmla="*/ 1366942562 h 1136"/>
              <a:gd name="T38" fmla="*/ 1489819823 w 1494"/>
              <a:gd name="T39" fmla="*/ 1329909939 h 1136"/>
              <a:gd name="T40" fmla="*/ 1565600695 w 1494"/>
              <a:gd name="T41" fmla="*/ 1300929954 h 1136"/>
              <a:gd name="T42" fmla="*/ 1639768938 w 1494"/>
              <a:gd name="T43" fmla="*/ 1291268690 h 1136"/>
              <a:gd name="T44" fmla="*/ 1715551080 w 1494"/>
              <a:gd name="T45" fmla="*/ 1273558911 h 1136"/>
              <a:gd name="T46" fmla="*/ 1789719324 w 1494"/>
              <a:gd name="T47" fmla="*/ 1254237653 h 1136"/>
              <a:gd name="T48" fmla="*/ 1873562072 w 1494"/>
              <a:gd name="T49" fmla="*/ 1244577658 h 1136"/>
              <a:gd name="T50" fmla="*/ 1949342944 w 1494"/>
              <a:gd name="T51" fmla="*/ 1225256399 h 1136"/>
              <a:gd name="T52" fmla="*/ 2023511187 w 1494"/>
              <a:gd name="T53" fmla="*/ 1197885357 h 1136"/>
              <a:gd name="T54" fmla="*/ 2099292059 w 1494"/>
              <a:gd name="T55" fmla="*/ 1168904103 h 1136"/>
              <a:gd name="T56" fmla="*/ 2147483647 w 1494"/>
              <a:gd name="T57" fmla="*/ 1122213071 h 1136"/>
              <a:gd name="T58" fmla="*/ 2147483647 w 1494"/>
              <a:gd name="T59" fmla="*/ 1065860775 h 1136"/>
              <a:gd name="T60" fmla="*/ 2147483647 w 1494"/>
              <a:gd name="T61" fmla="*/ 980527225 h 1136"/>
              <a:gd name="T62" fmla="*/ 2147483647 w 1494"/>
              <a:gd name="T63" fmla="*/ 877483896 h 11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4"/>
              <a:gd name="T97" fmla="*/ 0 h 1136"/>
              <a:gd name="T98" fmla="*/ 1494 w 1494"/>
              <a:gd name="T99" fmla="*/ 1136 h 11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4" h="1136">
                <a:moveTo>
                  <a:pt x="0" y="0"/>
                </a:moveTo>
                <a:lnTo>
                  <a:pt x="29" y="94"/>
                </a:lnTo>
                <a:lnTo>
                  <a:pt x="53" y="187"/>
                </a:lnTo>
                <a:lnTo>
                  <a:pt x="76" y="275"/>
                </a:lnTo>
                <a:lnTo>
                  <a:pt x="99" y="357"/>
                </a:lnTo>
                <a:lnTo>
                  <a:pt x="122" y="439"/>
                </a:lnTo>
                <a:lnTo>
                  <a:pt x="146" y="515"/>
                </a:lnTo>
                <a:lnTo>
                  <a:pt x="169" y="586"/>
                </a:lnTo>
                <a:lnTo>
                  <a:pt x="192" y="650"/>
                </a:lnTo>
                <a:lnTo>
                  <a:pt x="215" y="715"/>
                </a:lnTo>
                <a:lnTo>
                  <a:pt x="239" y="773"/>
                </a:lnTo>
                <a:lnTo>
                  <a:pt x="262" y="826"/>
                </a:lnTo>
                <a:lnTo>
                  <a:pt x="285" y="873"/>
                </a:lnTo>
                <a:lnTo>
                  <a:pt x="308" y="920"/>
                </a:lnTo>
                <a:lnTo>
                  <a:pt x="332" y="961"/>
                </a:lnTo>
                <a:lnTo>
                  <a:pt x="355" y="996"/>
                </a:lnTo>
                <a:lnTo>
                  <a:pt x="384" y="1031"/>
                </a:lnTo>
                <a:lnTo>
                  <a:pt x="407" y="1054"/>
                </a:lnTo>
                <a:lnTo>
                  <a:pt x="430" y="1078"/>
                </a:lnTo>
                <a:lnTo>
                  <a:pt x="454" y="1101"/>
                </a:lnTo>
                <a:lnTo>
                  <a:pt x="477" y="1113"/>
                </a:lnTo>
                <a:lnTo>
                  <a:pt x="500" y="1125"/>
                </a:lnTo>
                <a:lnTo>
                  <a:pt x="523" y="1136"/>
                </a:lnTo>
                <a:lnTo>
                  <a:pt x="547" y="1136"/>
                </a:lnTo>
                <a:lnTo>
                  <a:pt x="570" y="1136"/>
                </a:lnTo>
                <a:lnTo>
                  <a:pt x="593" y="1130"/>
                </a:lnTo>
                <a:lnTo>
                  <a:pt x="616" y="1119"/>
                </a:lnTo>
                <a:lnTo>
                  <a:pt x="639" y="1107"/>
                </a:lnTo>
                <a:lnTo>
                  <a:pt x="663" y="1084"/>
                </a:lnTo>
                <a:lnTo>
                  <a:pt x="686" y="1060"/>
                </a:lnTo>
                <a:lnTo>
                  <a:pt x="709" y="1037"/>
                </a:lnTo>
                <a:lnTo>
                  <a:pt x="732" y="1007"/>
                </a:lnTo>
                <a:lnTo>
                  <a:pt x="762" y="972"/>
                </a:lnTo>
                <a:lnTo>
                  <a:pt x="785" y="937"/>
                </a:lnTo>
                <a:lnTo>
                  <a:pt x="808" y="914"/>
                </a:lnTo>
                <a:lnTo>
                  <a:pt x="831" y="890"/>
                </a:lnTo>
                <a:lnTo>
                  <a:pt x="854" y="867"/>
                </a:lnTo>
                <a:lnTo>
                  <a:pt x="878" y="849"/>
                </a:lnTo>
                <a:lnTo>
                  <a:pt x="901" y="838"/>
                </a:lnTo>
                <a:lnTo>
                  <a:pt x="924" y="826"/>
                </a:lnTo>
                <a:lnTo>
                  <a:pt x="947" y="820"/>
                </a:lnTo>
                <a:lnTo>
                  <a:pt x="971" y="808"/>
                </a:lnTo>
                <a:lnTo>
                  <a:pt x="994" y="802"/>
                </a:lnTo>
                <a:lnTo>
                  <a:pt x="1017" y="802"/>
                </a:lnTo>
                <a:lnTo>
                  <a:pt x="1040" y="797"/>
                </a:lnTo>
                <a:lnTo>
                  <a:pt x="1064" y="791"/>
                </a:lnTo>
                <a:lnTo>
                  <a:pt x="1087" y="785"/>
                </a:lnTo>
                <a:lnTo>
                  <a:pt x="1110" y="779"/>
                </a:lnTo>
                <a:lnTo>
                  <a:pt x="1139" y="779"/>
                </a:lnTo>
                <a:lnTo>
                  <a:pt x="1162" y="773"/>
                </a:lnTo>
                <a:lnTo>
                  <a:pt x="1186" y="767"/>
                </a:lnTo>
                <a:lnTo>
                  <a:pt x="1209" y="761"/>
                </a:lnTo>
                <a:lnTo>
                  <a:pt x="1232" y="756"/>
                </a:lnTo>
                <a:lnTo>
                  <a:pt x="1255" y="744"/>
                </a:lnTo>
                <a:lnTo>
                  <a:pt x="1279" y="738"/>
                </a:lnTo>
                <a:lnTo>
                  <a:pt x="1302" y="726"/>
                </a:lnTo>
                <a:lnTo>
                  <a:pt x="1325" y="709"/>
                </a:lnTo>
                <a:lnTo>
                  <a:pt x="1348" y="697"/>
                </a:lnTo>
                <a:lnTo>
                  <a:pt x="1372" y="679"/>
                </a:lnTo>
                <a:lnTo>
                  <a:pt x="1395" y="662"/>
                </a:lnTo>
                <a:lnTo>
                  <a:pt x="1418" y="638"/>
                </a:lnTo>
                <a:lnTo>
                  <a:pt x="1441" y="609"/>
                </a:lnTo>
                <a:lnTo>
                  <a:pt x="1465" y="580"/>
                </a:lnTo>
                <a:lnTo>
                  <a:pt x="1494" y="545"/>
                </a:lnTo>
              </a:path>
            </a:pathLst>
          </a:custGeom>
          <a:solidFill>
            <a:schemeClr val="bg1"/>
          </a:solidFill>
          <a:ln w="12700" cmpd="sng">
            <a:solidFill>
              <a:schemeClr val="folHlink"/>
            </a:solidFill>
            <a:prstDash val="solid"/>
            <a:round/>
            <a:headEnd/>
            <a:tailEnd/>
          </a:ln>
        </p:spPr>
        <p:txBody>
          <a:bodyPr/>
          <a:lstStyle/>
          <a:p>
            <a:endParaRPr lang="en-US"/>
          </a:p>
        </p:txBody>
      </p:sp>
      <p:sp>
        <p:nvSpPr>
          <p:cNvPr id="145536" name="Line 55"/>
          <p:cNvSpPr>
            <a:spLocks noChangeAspect="1" noChangeShapeType="1"/>
          </p:cNvSpPr>
          <p:nvPr/>
        </p:nvSpPr>
        <p:spPr bwMode="auto">
          <a:xfrm>
            <a:off x="3479800" y="2305050"/>
            <a:ext cx="0" cy="1441450"/>
          </a:xfrm>
          <a:prstGeom prst="line">
            <a:avLst/>
          </a:prstGeom>
          <a:noFill/>
          <a:ln w="0">
            <a:solidFill>
              <a:srgbClr val="990033"/>
            </a:solidFill>
            <a:prstDash val="sysDot"/>
            <a:round/>
            <a:headEnd/>
            <a:tailEnd/>
          </a:ln>
        </p:spPr>
        <p:txBody>
          <a:bodyPr/>
          <a:lstStyle/>
          <a:p>
            <a:endParaRPr lang="en-US"/>
          </a:p>
        </p:txBody>
      </p:sp>
      <p:sp>
        <p:nvSpPr>
          <p:cNvPr id="145537" name="Rectangle 56"/>
          <p:cNvSpPr>
            <a:spLocks noChangeAspect="1" noChangeArrowheads="1"/>
          </p:cNvSpPr>
          <p:nvPr/>
        </p:nvSpPr>
        <p:spPr bwMode="auto">
          <a:xfrm>
            <a:off x="2794000" y="3978275"/>
            <a:ext cx="430213" cy="182563"/>
          </a:xfrm>
          <a:prstGeom prst="rect">
            <a:avLst/>
          </a:prstGeom>
          <a:noFill/>
          <a:ln w="9525">
            <a:noFill/>
            <a:miter lim="800000"/>
            <a:headEnd/>
            <a:tailEnd/>
          </a:ln>
        </p:spPr>
        <p:txBody>
          <a:bodyPr wrap="none" lIns="0" tIns="0" rIns="0" bIns="0">
            <a:spAutoFit/>
          </a:bodyPr>
          <a:lstStyle/>
          <a:p>
            <a:r>
              <a:rPr lang="en-GB" sz="1200"/>
              <a:t>position</a:t>
            </a:r>
            <a:endParaRPr lang="en-GB"/>
          </a:p>
        </p:txBody>
      </p:sp>
      <p:pic>
        <p:nvPicPr>
          <p:cNvPr id="145465" name="Picture 57" descr="cabl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25800" y="3532188"/>
            <a:ext cx="488950" cy="508000"/>
          </a:xfrm>
          <a:prstGeom prst="rect">
            <a:avLst/>
          </a:prstGeom>
          <a:noFill/>
          <a:effectLst>
            <a:outerShdw dist="107763" dir="2700000" algn="ctr" rotWithShape="0">
              <a:srgbClr val="808080">
                <a:alpha val="50000"/>
              </a:srgbClr>
            </a:outerShdw>
          </a:effectLst>
        </p:spPr>
      </p:pic>
      <p:graphicFrame>
        <p:nvGraphicFramePr>
          <p:cNvPr id="145466" name="Object 58"/>
          <p:cNvGraphicFramePr>
            <a:graphicFrameLocks noChangeAspect="1"/>
          </p:cNvGraphicFramePr>
          <p:nvPr/>
        </p:nvGraphicFramePr>
        <p:xfrm>
          <a:off x="2260600" y="2505075"/>
          <a:ext cx="460375" cy="282575"/>
        </p:xfrm>
        <a:graphic>
          <a:graphicData uri="http://schemas.openxmlformats.org/presentationml/2006/ole">
            <p:oleObj spid="_x0000_s145466" name="Equation" r:id="rId6" imgW="330120" imgH="203040" progId="Equation.DSMT4">
              <p:embed/>
            </p:oleObj>
          </a:graphicData>
        </a:graphic>
      </p:graphicFrame>
      <p:sp>
        <p:nvSpPr>
          <p:cNvPr id="145539" name="Rectangle 60"/>
          <p:cNvSpPr>
            <a:spLocks noChangeArrowheads="1"/>
          </p:cNvSpPr>
          <p:nvPr/>
        </p:nvSpPr>
        <p:spPr bwMode="auto">
          <a:xfrm rot="-5400000">
            <a:off x="1474788" y="2671762"/>
            <a:ext cx="311150" cy="168275"/>
          </a:xfrm>
          <a:prstGeom prst="rect">
            <a:avLst/>
          </a:prstGeom>
          <a:noFill/>
          <a:ln w="9525">
            <a:noFill/>
            <a:miter lim="800000"/>
            <a:headEnd/>
            <a:tailEnd/>
          </a:ln>
        </p:spPr>
        <p:txBody>
          <a:bodyPr wrap="none" lIns="0" tIns="0" rIns="0" bIns="0">
            <a:spAutoFit/>
          </a:bodyPr>
          <a:lstStyle/>
          <a:p>
            <a:r>
              <a:rPr lang="en-GB" sz="1100">
                <a:solidFill>
                  <a:srgbClr val="000000"/>
                </a:solidFill>
              </a:rPr>
              <a:t>height</a:t>
            </a:r>
            <a:endParaRPr lang="en-GB"/>
          </a:p>
        </p:txBody>
      </p:sp>
      <p:sp>
        <p:nvSpPr>
          <p:cNvPr id="145540" name="Rectangle 61"/>
          <p:cNvSpPr>
            <a:spLocks noChangeArrowheads="1"/>
          </p:cNvSpPr>
          <p:nvPr/>
        </p:nvSpPr>
        <p:spPr bwMode="auto">
          <a:xfrm>
            <a:off x="3532188" y="963613"/>
            <a:ext cx="2428875" cy="304800"/>
          </a:xfrm>
          <a:prstGeom prst="rect">
            <a:avLst/>
          </a:prstGeom>
          <a:noFill/>
          <a:ln w="9525">
            <a:noFill/>
            <a:miter lim="800000"/>
            <a:headEnd/>
            <a:tailEnd/>
          </a:ln>
        </p:spPr>
        <p:txBody>
          <a:bodyPr wrap="none" lIns="0" tIns="0" rIns="0" bIns="0">
            <a:spAutoFit/>
          </a:bodyPr>
          <a:lstStyle/>
          <a:p>
            <a:r>
              <a:rPr lang="en-GB" sz="2000">
                <a:solidFill>
                  <a:srgbClr val="990033"/>
                </a:solidFill>
              </a:rPr>
              <a:t>The mountain car problem</a:t>
            </a:r>
            <a:endParaRPr lang="en-GB" sz="2000" b="1">
              <a:solidFill>
                <a:srgbClr val="990033"/>
              </a:solidFill>
            </a:endParaRPr>
          </a:p>
        </p:txBody>
      </p:sp>
      <p:sp>
        <p:nvSpPr>
          <p:cNvPr id="145541" name="Oval 62"/>
          <p:cNvSpPr>
            <a:spLocks noChangeAspect="1" noChangeArrowheads="1"/>
          </p:cNvSpPr>
          <p:nvPr/>
        </p:nvSpPr>
        <p:spPr bwMode="auto">
          <a:xfrm>
            <a:off x="3411538" y="3236913"/>
            <a:ext cx="122237" cy="131762"/>
          </a:xfrm>
          <a:prstGeom prst="ellipse">
            <a:avLst/>
          </a:prstGeom>
          <a:gradFill rotWithShape="1">
            <a:gsLst>
              <a:gs pos="0">
                <a:srgbClr val="A50021"/>
              </a:gs>
              <a:gs pos="100000">
                <a:srgbClr val="4C000F"/>
              </a:gs>
            </a:gsLst>
            <a:path path="shape">
              <a:fillToRect l="50000" t="50000" r="50000" b="50000"/>
            </a:path>
          </a:gradFill>
          <a:ln w="9525">
            <a:solidFill>
              <a:schemeClr val="tx1"/>
            </a:solidFill>
            <a:round/>
            <a:headEnd/>
            <a:tailEnd/>
          </a:ln>
        </p:spPr>
        <p:txBody>
          <a:bodyPr wrap="none" anchor="ctr"/>
          <a:lstStyle/>
          <a:p>
            <a:endParaRPr lang="en-GB"/>
          </a:p>
        </p:txBody>
      </p:sp>
      <p:sp>
        <p:nvSpPr>
          <p:cNvPr id="145542" name="Rectangle 63"/>
          <p:cNvSpPr>
            <a:spLocks noChangeAspect="1" noChangeArrowheads="1"/>
          </p:cNvSpPr>
          <p:nvPr/>
        </p:nvSpPr>
        <p:spPr bwMode="auto">
          <a:xfrm>
            <a:off x="5421313" y="3944938"/>
            <a:ext cx="439737" cy="192087"/>
          </a:xfrm>
          <a:prstGeom prst="rect">
            <a:avLst/>
          </a:prstGeom>
          <a:noFill/>
          <a:ln w="9525">
            <a:solidFill>
              <a:schemeClr val="bg1"/>
            </a:solidFill>
            <a:miter lim="800000"/>
            <a:headEnd/>
            <a:tailEnd/>
          </a:ln>
        </p:spPr>
        <p:txBody>
          <a:bodyPr wrap="none" lIns="0" tIns="0" rIns="0" bIns="0">
            <a:spAutoFit/>
          </a:bodyPr>
          <a:lstStyle/>
          <a:p>
            <a:r>
              <a:rPr lang="en-GB" sz="1200"/>
              <a:t>position</a:t>
            </a:r>
            <a:endParaRPr lang="en-GB"/>
          </a:p>
        </p:txBody>
      </p:sp>
      <p:sp>
        <p:nvSpPr>
          <p:cNvPr id="145543" name="Rectangle 64"/>
          <p:cNvSpPr>
            <a:spLocks noChangeAspect="1" noChangeArrowheads="1"/>
          </p:cNvSpPr>
          <p:nvPr/>
        </p:nvSpPr>
        <p:spPr bwMode="auto">
          <a:xfrm>
            <a:off x="7146925" y="3944938"/>
            <a:ext cx="579438" cy="192087"/>
          </a:xfrm>
          <a:prstGeom prst="rect">
            <a:avLst/>
          </a:prstGeom>
          <a:noFill/>
          <a:ln w="9525">
            <a:solidFill>
              <a:schemeClr val="bg1"/>
            </a:solidFill>
            <a:miter lim="800000"/>
            <a:headEnd/>
            <a:tailEnd/>
          </a:ln>
        </p:spPr>
        <p:txBody>
          <a:bodyPr wrap="none" lIns="0" tIns="0" rIns="0" bIns="0">
            <a:spAutoFit/>
          </a:bodyPr>
          <a:lstStyle/>
          <a:p>
            <a:r>
              <a:rPr lang="en-GB" sz="1200"/>
              <a:t>happiness</a:t>
            </a:r>
            <a:endParaRPr lang="en-GB"/>
          </a:p>
        </p:txBody>
      </p:sp>
      <p:sp>
        <p:nvSpPr>
          <p:cNvPr id="145544" name="Rectangle 65"/>
          <p:cNvSpPr>
            <a:spLocks noChangeArrowheads="1"/>
          </p:cNvSpPr>
          <p:nvPr/>
        </p:nvSpPr>
        <p:spPr bwMode="auto">
          <a:xfrm>
            <a:off x="5910263" y="1425575"/>
            <a:ext cx="1274762" cy="244475"/>
          </a:xfrm>
          <a:prstGeom prst="rect">
            <a:avLst/>
          </a:prstGeom>
          <a:noFill/>
          <a:ln w="9525">
            <a:noFill/>
            <a:miter lim="800000"/>
            <a:headEnd/>
            <a:tailEnd/>
          </a:ln>
        </p:spPr>
        <p:txBody>
          <a:bodyPr wrap="none" lIns="0" tIns="0" rIns="0" bIns="0">
            <a:spAutoFit/>
          </a:bodyPr>
          <a:lstStyle/>
          <a:p>
            <a:r>
              <a:rPr lang="en-GB" sz="1600">
                <a:solidFill>
                  <a:srgbClr val="990033"/>
                </a:solidFill>
              </a:rPr>
              <a:t>The cost-function</a:t>
            </a:r>
            <a:endParaRPr lang="en-GB" sz="2800" b="1">
              <a:solidFill>
                <a:srgbClr val="990033"/>
              </a:solidFill>
            </a:endParaRPr>
          </a:p>
        </p:txBody>
      </p:sp>
      <p:sp>
        <p:nvSpPr>
          <p:cNvPr id="145474" name="AutoShape 66"/>
          <p:cNvSpPr>
            <a:spLocks noChangeArrowheads="1"/>
          </p:cNvSpPr>
          <p:nvPr/>
        </p:nvSpPr>
        <p:spPr bwMode="auto">
          <a:xfrm>
            <a:off x="4953000" y="4449763"/>
            <a:ext cx="3095625" cy="1295400"/>
          </a:xfrm>
          <a:prstGeom prst="roundRect">
            <a:avLst>
              <a:gd name="adj" fmla="val 16667"/>
            </a:avLst>
          </a:prstGeom>
          <a:solidFill>
            <a:schemeClr val="bg1"/>
          </a:solidFill>
          <a:ln w="9525">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graphicFrame>
        <p:nvGraphicFramePr>
          <p:cNvPr id="145475" name="Object 67"/>
          <p:cNvGraphicFramePr>
            <a:graphicFrameLocks noChangeAspect="1"/>
          </p:cNvGraphicFramePr>
          <p:nvPr/>
        </p:nvGraphicFramePr>
        <p:xfrm>
          <a:off x="5535613" y="4881563"/>
          <a:ext cx="1814512" cy="676275"/>
        </p:xfrm>
        <a:graphic>
          <a:graphicData uri="http://schemas.openxmlformats.org/presentationml/2006/ole">
            <p:oleObj spid="_x0000_s145475" name="Equation" r:id="rId7" imgW="1295280" imgH="482400" progId="Equation.DSMT4">
              <p:embed/>
            </p:oleObj>
          </a:graphicData>
        </a:graphic>
      </p:graphicFrame>
      <p:sp>
        <p:nvSpPr>
          <p:cNvPr id="145546" name="Rectangle 68"/>
          <p:cNvSpPr>
            <a:spLocks noChangeArrowheads="1"/>
          </p:cNvSpPr>
          <p:nvPr/>
        </p:nvSpPr>
        <p:spPr bwMode="auto">
          <a:xfrm>
            <a:off x="5722938" y="4521200"/>
            <a:ext cx="1606550" cy="212725"/>
          </a:xfrm>
          <a:prstGeom prst="rect">
            <a:avLst/>
          </a:prstGeom>
          <a:noFill/>
          <a:ln w="9525">
            <a:noFill/>
            <a:miter lim="800000"/>
            <a:headEnd/>
            <a:tailEnd/>
          </a:ln>
        </p:spPr>
        <p:txBody>
          <a:bodyPr wrap="none" lIns="0" tIns="0" rIns="0" bIns="0">
            <a:spAutoFit/>
          </a:bodyPr>
          <a:lstStyle/>
          <a:p>
            <a:r>
              <a:rPr lang="en-GB" sz="1400">
                <a:solidFill>
                  <a:srgbClr val="990033"/>
                </a:solidFill>
              </a:rPr>
              <a:t>Policy (predicted motion)</a:t>
            </a:r>
            <a:endParaRPr lang="en-GB" sz="1400" b="1">
              <a:solidFill>
                <a:srgbClr val="990033"/>
              </a:solidFill>
            </a:endParaRPr>
          </a:p>
        </p:txBody>
      </p:sp>
      <p:graphicFrame>
        <p:nvGraphicFramePr>
          <p:cNvPr id="145480" name="Object 72"/>
          <p:cNvGraphicFramePr>
            <a:graphicFrameLocks noChangeAspect="1"/>
          </p:cNvGraphicFramePr>
          <p:nvPr/>
        </p:nvGraphicFramePr>
        <p:xfrm>
          <a:off x="6465888" y="3068638"/>
          <a:ext cx="603250" cy="284162"/>
        </p:xfrm>
        <a:graphic>
          <a:graphicData uri="http://schemas.openxmlformats.org/presentationml/2006/ole">
            <p:oleObj spid="_x0000_s145480" name="Equation" r:id="rId8" imgW="431640" imgH="203040" progId="Equation.DSMT4">
              <p:embed/>
            </p:oleObj>
          </a:graphicData>
        </a:graphic>
      </p:graphicFrame>
      <p:graphicFrame>
        <p:nvGraphicFramePr>
          <p:cNvPr id="145481" name="Object 73"/>
          <p:cNvGraphicFramePr>
            <a:graphicFrameLocks noChangeAspect="1"/>
          </p:cNvGraphicFramePr>
          <p:nvPr/>
        </p:nvGraphicFramePr>
        <p:xfrm>
          <a:off x="7658100" y="3657600"/>
          <a:ext cx="319088" cy="284163"/>
        </p:xfrm>
        <a:graphic>
          <a:graphicData uri="http://schemas.openxmlformats.org/presentationml/2006/ole">
            <p:oleObj spid="_x0000_s145481" name="Equation" r:id="rId9" imgW="228600" imgH="203040" progId="Equation.DSMT4">
              <p:embed/>
            </p:oleObj>
          </a:graphicData>
        </a:graphic>
      </p:graphicFrame>
      <p:graphicFrame>
        <p:nvGraphicFramePr>
          <p:cNvPr id="145482" name="Object 74"/>
          <p:cNvGraphicFramePr>
            <a:graphicFrameLocks noChangeAspect="1"/>
          </p:cNvGraphicFramePr>
          <p:nvPr/>
        </p:nvGraphicFramePr>
        <p:xfrm>
          <a:off x="5168900" y="3657600"/>
          <a:ext cx="319088" cy="284163"/>
        </p:xfrm>
        <a:graphic>
          <a:graphicData uri="http://schemas.openxmlformats.org/presentationml/2006/ole">
            <p:oleObj spid="_x0000_s145482" name="Equation" r:id="rId10" imgW="228600" imgH="203040" progId="Equation.DSMT4">
              <p:embed/>
            </p:oleObj>
          </a:graphicData>
        </a:graphic>
      </p:graphicFrame>
      <p:sp>
        <p:nvSpPr>
          <p:cNvPr id="145547" name="Rectangle 75"/>
          <p:cNvSpPr>
            <a:spLocks noChangeArrowheads="1"/>
          </p:cNvSpPr>
          <p:nvPr/>
        </p:nvSpPr>
        <p:spPr bwMode="auto">
          <a:xfrm>
            <a:off x="2413000" y="1425575"/>
            <a:ext cx="1244600" cy="244475"/>
          </a:xfrm>
          <a:prstGeom prst="rect">
            <a:avLst/>
          </a:prstGeom>
          <a:noFill/>
          <a:ln w="9525">
            <a:noFill/>
            <a:miter lim="800000"/>
            <a:headEnd/>
            <a:tailEnd/>
          </a:ln>
        </p:spPr>
        <p:txBody>
          <a:bodyPr wrap="none" lIns="0" tIns="0" rIns="0" bIns="0">
            <a:spAutoFit/>
          </a:bodyPr>
          <a:lstStyle/>
          <a:p>
            <a:r>
              <a:rPr lang="en-GB" sz="1600">
                <a:solidFill>
                  <a:srgbClr val="990033"/>
                </a:solidFill>
              </a:rPr>
              <a:t>The environment</a:t>
            </a:r>
            <a:endParaRPr lang="en-GB" sz="2800" b="1">
              <a:solidFill>
                <a:srgbClr val="990033"/>
              </a:solidFill>
            </a:endParaRPr>
          </a:p>
        </p:txBody>
      </p:sp>
      <p:sp>
        <p:nvSpPr>
          <p:cNvPr id="145548" name="Rectangle 76"/>
          <p:cNvSpPr>
            <a:spLocks noChangeArrowheads="1"/>
          </p:cNvSpPr>
          <p:nvPr/>
        </p:nvSpPr>
        <p:spPr bwMode="auto">
          <a:xfrm>
            <a:off x="200025" y="1773238"/>
            <a:ext cx="1214438" cy="304800"/>
          </a:xfrm>
          <a:prstGeom prst="rect">
            <a:avLst/>
          </a:prstGeom>
          <a:noFill/>
          <a:ln w="9525">
            <a:noFill/>
            <a:miter lim="800000"/>
            <a:headEnd/>
            <a:tailEnd/>
          </a:ln>
        </p:spPr>
        <p:txBody>
          <a:bodyPr wrap="none" anchor="ctr">
            <a:spAutoFit/>
          </a:bodyPr>
          <a:lstStyle/>
          <a:p>
            <a:r>
              <a:rPr lang="en-US" sz="1400">
                <a:solidFill>
                  <a:schemeClr val="bg2"/>
                </a:solidFill>
              </a:rPr>
              <a:t>Adriaan Fokker </a:t>
            </a:r>
          </a:p>
        </p:txBody>
      </p:sp>
      <p:pic>
        <p:nvPicPr>
          <p:cNvPr id="145549" name="Picture 77" descr="adriaanfokkeruitfolderklein_000"/>
          <p:cNvPicPr>
            <a:picLocks noChangeAspect="1" noChangeArrowheads="1"/>
          </p:cNvPicPr>
          <p:nvPr/>
        </p:nvPicPr>
        <p:blipFill>
          <a:blip r:embed="rId11"/>
          <a:srcRect/>
          <a:stretch>
            <a:fillRect/>
          </a:stretch>
        </p:blipFill>
        <p:spPr bwMode="auto">
          <a:xfrm>
            <a:off x="200025" y="188913"/>
            <a:ext cx="1222375" cy="1511300"/>
          </a:xfrm>
          <a:prstGeom prst="rect">
            <a:avLst/>
          </a:prstGeom>
          <a:noFill/>
          <a:ln w="9525">
            <a:noFill/>
            <a:miter lim="800000"/>
            <a:headEnd/>
            <a:tailEnd/>
          </a:ln>
        </p:spPr>
      </p:pic>
      <p:pic>
        <p:nvPicPr>
          <p:cNvPr id="145550" name="Picture 78" descr="File:Max planck.jpg">
            <a:hlinkClick r:id="rId12"/>
          </p:cNvPr>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415338" y="115888"/>
            <a:ext cx="1162050" cy="1728787"/>
          </a:xfrm>
          <a:prstGeom prst="rect">
            <a:avLst/>
          </a:prstGeom>
          <a:noFill/>
          <a:ln w="9525">
            <a:noFill/>
            <a:miter lim="800000"/>
            <a:headEnd/>
            <a:tailEnd/>
          </a:ln>
        </p:spPr>
      </p:pic>
      <p:sp>
        <p:nvSpPr>
          <p:cNvPr id="145551" name="Rectangle 79"/>
          <p:cNvSpPr>
            <a:spLocks noChangeArrowheads="1"/>
          </p:cNvSpPr>
          <p:nvPr/>
        </p:nvSpPr>
        <p:spPr bwMode="auto">
          <a:xfrm>
            <a:off x="8553450" y="1844675"/>
            <a:ext cx="938213" cy="304800"/>
          </a:xfrm>
          <a:prstGeom prst="rect">
            <a:avLst/>
          </a:prstGeom>
          <a:noFill/>
          <a:ln w="9525">
            <a:noFill/>
            <a:miter lim="800000"/>
            <a:headEnd/>
            <a:tailEnd/>
          </a:ln>
        </p:spPr>
        <p:txBody>
          <a:bodyPr wrap="none" anchor="ctr">
            <a:spAutoFit/>
          </a:bodyPr>
          <a:lstStyle/>
          <a:p>
            <a:r>
              <a:rPr lang="en-US" sz="1400">
                <a:solidFill>
                  <a:schemeClr val="bg2"/>
                </a:solidFill>
              </a:rPr>
              <a:t>Max Planck</a:t>
            </a:r>
          </a:p>
        </p:txBody>
      </p:sp>
      <p:sp>
        <p:nvSpPr>
          <p:cNvPr id="145552" name="Rectangle 80"/>
          <p:cNvSpPr>
            <a:spLocks noChangeArrowheads="1"/>
          </p:cNvSpPr>
          <p:nvPr/>
        </p:nvSpPr>
        <p:spPr bwMode="auto">
          <a:xfrm>
            <a:off x="2808288" y="6165850"/>
            <a:ext cx="3800475" cy="274638"/>
          </a:xfrm>
          <a:prstGeom prst="rect">
            <a:avLst/>
          </a:prstGeom>
          <a:noFill/>
          <a:ln w="9525">
            <a:noFill/>
            <a:miter lim="800000"/>
            <a:headEnd/>
            <a:tailEnd/>
          </a:ln>
        </p:spPr>
        <p:txBody>
          <a:bodyPr wrap="none" lIns="0" tIns="0" rIns="0" bIns="0">
            <a:spAutoFit/>
          </a:bodyPr>
          <a:lstStyle/>
          <a:p>
            <a:r>
              <a:rPr lang="en-GB">
                <a:solidFill>
                  <a:srgbClr val="990033"/>
                </a:solidFill>
              </a:rPr>
              <a:t>“I expect to move faster when cost is positive”</a:t>
            </a:r>
            <a:endParaRPr lang="en-GB" b="1">
              <a:solidFill>
                <a:srgbClr val="990033"/>
              </a:solidFill>
            </a:endParaRPr>
          </a:p>
        </p:txBody>
      </p:sp>
      <p:pic>
        <p:nvPicPr>
          <p:cNvPr id="145553" name="Picture 81" descr="dsp15EngravingSml"/>
          <p:cNvPicPr>
            <a:picLocks noChangeAspect="1" noChangeArrowheads="1"/>
          </p:cNvPicPr>
          <p:nvPr/>
        </p:nvPicPr>
        <p:blipFill>
          <a:blip r:embed="rId14">
            <a:clrChange>
              <a:clrFrom>
                <a:srgbClr val="F8FCFB"/>
              </a:clrFrom>
              <a:clrTo>
                <a:srgbClr val="F8FCFB">
                  <a:alpha val="0"/>
                </a:srgbClr>
              </a:clrTo>
            </a:clrChange>
          </a:blip>
          <a:srcRect/>
          <a:stretch>
            <a:fillRect/>
          </a:stretch>
        </p:blipFill>
        <p:spPr bwMode="auto">
          <a:xfrm>
            <a:off x="3873500" y="188913"/>
            <a:ext cx="1828800"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61" name="Picture 230"/>
          <p:cNvPicPr>
            <a:picLocks noChangeAspect="1" noChangeArrowheads="1"/>
          </p:cNvPicPr>
          <p:nvPr/>
        </p:nvPicPr>
        <p:blipFill>
          <a:blip r:embed="rId2">
            <a:clrChange>
              <a:clrFrom>
                <a:srgbClr val="FFFFFF"/>
              </a:clrFrom>
              <a:clrTo>
                <a:srgbClr val="FFFFFF">
                  <a:alpha val="0"/>
                </a:srgbClr>
              </a:clrTo>
            </a:clrChange>
          </a:blip>
          <a:srcRect l="17763" t="54042" r="18631" b="9238"/>
          <a:stretch>
            <a:fillRect/>
          </a:stretch>
        </p:blipFill>
        <p:spPr bwMode="auto">
          <a:xfrm>
            <a:off x="-15875" y="512763"/>
            <a:ext cx="1795463" cy="1379537"/>
          </a:xfrm>
          <a:prstGeom prst="rect">
            <a:avLst/>
          </a:prstGeom>
          <a:noFill/>
          <a:ln w="9525">
            <a:noFill/>
            <a:miter lim="800000"/>
            <a:headEnd/>
            <a:tailEnd/>
          </a:ln>
        </p:spPr>
      </p:pic>
      <p:sp>
        <p:nvSpPr>
          <p:cNvPr id="245762" name="Line 231"/>
          <p:cNvSpPr>
            <a:spLocks noChangeShapeType="1"/>
          </p:cNvSpPr>
          <p:nvPr/>
        </p:nvSpPr>
        <p:spPr bwMode="auto">
          <a:xfrm flipV="1">
            <a:off x="920750" y="1125538"/>
            <a:ext cx="0" cy="935037"/>
          </a:xfrm>
          <a:prstGeom prst="line">
            <a:avLst/>
          </a:prstGeom>
          <a:noFill/>
          <a:ln w="9525">
            <a:solidFill>
              <a:srgbClr val="990033"/>
            </a:solidFill>
            <a:round/>
            <a:headEnd/>
            <a:tailEnd type="triangle" w="med" len="med"/>
          </a:ln>
        </p:spPr>
        <p:txBody>
          <a:bodyPr/>
          <a:lstStyle/>
          <a:p>
            <a:endParaRPr lang="en-US"/>
          </a:p>
        </p:txBody>
      </p:sp>
      <p:sp>
        <p:nvSpPr>
          <p:cNvPr id="245763" name="Rectangle 232"/>
          <p:cNvSpPr>
            <a:spLocks noChangeArrowheads="1"/>
          </p:cNvSpPr>
          <p:nvPr/>
        </p:nvSpPr>
        <p:spPr bwMode="auto">
          <a:xfrm>
            <a:off x="128588" y="2178050"/>
            <a:ext cx="1584325" cy="638175"/>
          </a:xfrm>
          <a:prstGeom prst="rect">
            <a:avLst/>
          </a:prstGeom>
          <a:noFill/>
          <a:ln w="9525">
            <a:noFill/>
            <a:miter lim="800000"/>
            <a:headEnd/>
            <a:tailEnd/>
          </a:ln>
        </p:spPr>
        <p:txBody>
          <a:bodyPr lIns="0" tIns="0" rIns="0" bIns="0">
            <a:spAutoFit/>
          </a:bodyPr>
          <a:lstStyle/>
          <a:p>
            <a:pPr algn="ctr"/>
            <a:r>
              <a:rPr lang="en-GB" sz="1400">
                <a:solidFill>
                  <a:srgbClr val="990033"/>
                </a:solidFill>
              </a:rPr>
              <a:t>With cost </a:t>
            </a:r>
          </a:p>
          <a:p>
            <a:pPr algn="ctr"/>
            <a:r>
              <a:rPr lang="en-GB" sz="1400">
                <a:solidFill>
                  <a:srgbClr val="990033"/>
                </a:solidFill>
              </a:rPr>
              <a:t>(i.e., exploratory dynamics)</a:t>
            </a:r>
            <a:endParaRPr lang="en-GB" sz="1400" b="1">
              <a:solidFill>
                <a:srgbClr val="990033"/>
              </a:solidFill>
            </a:endParaRPr>
          </a:p>
        </p:txBody>
      </p:sp>
      <p:sp>
        <p:nvSpPr>
          <p:cNvPr id="245764" name="Rectangle 234"/>
          <p:cNvSpPr>
            <a:spLocks noChangeArrowheads="1"/>
          </p:cNvSpPr>
          <p:nvPr/>
        </p:nvSpPr>
        <p:spPr bwMode="auto">
          <a:xfrm>
            <a:off x="2360613" y="963613"/>
            <a:ext cx="5040312" cy="304800"/>
          </a:xfrm>
          <a:prstGeom prst="rect">
            <a:avLst/>
          </a:prstGeom>
          <a:noFill/>
          <a:ln w="9525">
            <a:noFill/>
            <a:miter lim="800000"/>
            <a:headEnd/>
            <a:tailEnd/>
          </a:ln>
        </p:spPr>
        <p:txBody>
          <a:bodyPr lIns="0" tIns="0" rIns="0" bIns="0">
            <a:spAutoFit/>
          </a:bodyPr>
          <a:lstStyle/>
          <a:p>
            <a:pPr algn="ctr"/>
            <a:r>
              <a:rPr lang="en-GB" sz="2000">
                <a:solidFill>
                  <a:srgbClr val="990033"/>
                </a:solidFill>
              </a:rPr>
              <a:t>Exploring &amp; exploiting the environment</a:t>
            </a:r>
            <a:endParaRPr lang="en-GB" sz="2000" b="1">
              <a:solidFill>
                <a:srgbClr val="990033"/>
              </a:solidFill>
            </a:endParaRPr>
          </a:p>
        </p:txBody>
      </p:sp>
      <p:pic>
        <p:nvPicPr>
          <p:cNvPr id="245765" name="Picture 237"/>
          <p:cNvPicPr>
            <a:picLocks noChangeAspect="1" noChangeArrowheads="1"/>
          </p:cNvPicPr>
          <p:nvPr/>
        </p:nvPicPr>
        <p:blipFill>
          <a:blip r:embed="rId3"/>
          <a:srcRect t="-1418"/>
          <a:stretch>
            <a:fillRect/>
          </a:stretch>
        </p:blipFill>
        <p:spPr bwMode="auto">
          <a:xfrm>
            <a:off x="2432050" y="1341438"/>
            <a:ext cx="4916488" cy="5111750"/>
          </a:xfrm>
          <a:prstGeom prst="rect">
            <a:avLst/>
          </a:prstGeom>
          <a:noFill/>
          <a:ln w="9525">
            <a:noFill/>
            <a:miter lim="800000"/>
            <a:headEnd/>
            <a:tailEnd/>
          </a:ln>
        </p:spPr>
      </p:pic>
      <p:pic>
        <p:nvPicPr>
          <p:cNvPr id="245766" name="Picture 239" descr="dsp15EngravingSml"/>
          <p:cNvPicPr>
            <a:picLocks noChangeAspect="1" noChangeArrowheads="1"/>
          </p:cNvPicPr>
          <p:nvPr/>
        </p:nvPicPr>
        <p:blipFill>
          <a:blip r:embed="rId4">
            <a:clrChange>
              <a:clrFrom>
                <a:srgbClr val="F8FCFB"/>
              </a:clrFrom>
              <a:clrTo>
                <a:srgbClr val="F8FCFB">
                  <a:alpha val="0"/>
                </a:srgbClr>
              </a:clrTo>
            </a:clrChange>
          </a:blip>
          <a:srcRect/>
          <a:stretch>
            <a:fillRect/>
          </a:stretch>
        </p:blipFill>
        <p:spPr bwMode="auto">
          <a:xfrm>
            <a:off x="3873500" y="188913"/>
            <a:ext cx="1828800" cy="719137"/>
          </a:xfrm>
          <a:prstGeom prst="rect">
            <a:avLst/>
          </a:prstGeom>
          <a:noFill/>
          <a:ln w="9525">
            <a:noFill/>
            <a:miter lim="800000"/>
            <a:headEnd/>
            <a:tailEnd/>
          </a:ln>
        </p:spPr>
      </p:pic>
      <p:sp>
        <p:nvSpPr>
          <p:cNvPr id="245767" name="Rectangle 9"/>
          <p:cNvSpPr>
            <a:spLocks noChangeArrowheads="1"/>
          </p:cNvSpPr>
          <p:nvPr/>
        </p:nvSpPr>
        <p:spPr bwMode="auto">
          <a:xfrm>
            <a:off x="2432050" y="1412875"/>
            <a:ext cx="217488" cy="503238"/>
          </a:xfrm>
          <a:prstGeom prst="rect">
            <a:avLst/>
          </a:prstGeom>
          <a:solidFill>
            <a:schemeClr val="bg1"/>
          </a:solidFill>
          <a:ln w="9525">
            <a:no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5" name="Rectangle 2"/>
          <p:cNvSpPr>
            <a:spLocks noChangeArrowheads="1"/>
          </p:cNvSpPr>
          <p:nvPr/>
        </p:nvSpPr>
        <p:spPr bwMode="auto">
          <a:xfrm>
            <a:off x="1784350" y="4508500"/>
            <a:ext cx="6121400" cy="581025"/>
          </a:xfrm>
          <a:prstGeom prst="rect">
            <a:avLst/>
          </a:prstGeom>
          <a:noFill/>
          <a:ln w="9525">
            <a:noFill/>
            <a:miter lim="800000"/>
            <a:headEnd/>
            <a:tailEnd/>
          </a:ln>
        </p:spPr>
        <p:txBody>
          <a:bodyPr anchor="ctr">
            <a:spAutoFit/>
          </a:bodyPr>
          <a:lstStyle/>
          <a:p>
            <a:pPr algn="ctr"/>
            <a:r>
              <a:rPr lang="en-GB" sz="1600">
                <a:solidFill>
                  <a:srgbClr val="990033"/>
                </a:solidFill>
              </a:rPr>
              <a:t>Using just the free-energy principle and itinerant priors on motion, we have solved a benchmark problem in optimal control theory (without learning).</a:t>
            </a:r>
          </a:p>
        </p:txBody>
      </p:sp>
      <p:sp>
        <p:nvSpPr>
          <p:cNvPr id="246786" name="Rectangle 3"/>
          <p:cNvSpPr>
            <a:spLocks noChangeArrowheads="1"/>
          </p:cNvSpPr>
          <p:nvPr/>
        </p:nvSpPr>
        <p:spPr bwMode="auto">
          <a:xfrm>
            <a:off x="1639888" y="1087438"/>
            <a:ext cx="6481762" cy="396875"/>
          </a:xfrm>
          <a:prstGeom prst="rect">
            <a:avLst/>
          </a:prstGeom>
          <a:noFill/>
          <a:ln w="9525">
            <a:noFill/>
            <a:miter lim="800000"/>
            <a:headEnd/>
            <a:tailEnd/>
          </a:ln>
        </p:spPr>
        <p:txBody>
          <a:bodyPr anchor="ctr">
            <a:spAutoFit/>
          </a:bodyPr>
          <a:lstStyle/>
          <a:p>
            <a:pPr algn="ctr"/>
            <a:r>
              <a:rPr lang="en-GB" sz="2000">
                <a:solidFill>
                  <a:srgbClr val="990033"/>
                </a:solidFill>
              </a:rPr>
              <a:t>Policies and prior expectations  </a:t>
            </a:r>
          </a:p>
        </p:txBody>
      </p:sp>
      <p:pic>
        <p:nvPicPr>
          <p:cNvPr id="110596" name="mountaincar.avi">
            <a:hlinkClick r:id="" action="ppaction://media"/>
          </p:cNvPr>
          <p:cNvPicPr>
            <a:picLocks noRot="1" noChangeAspect="1" noChangeArrowheads="1"/>
          </p:cNvPicPr>
          <p:nvPr>
            <a:videoFile r:link="rId1"/>
          </p:nvPr>
        </p:nvPicPr>
        <p:blipFill>
          <a:blip r:embed="rId3">
            <a:clrChange>
              <a:clrFrom>
                <a:srgbClr val="DFDFDF"/>
              </a:clrFrom>
              <a:clrTo>
                <a:srgbClr val="DFDFDF">
                  <a:alpha val="0"/>
                </a:srgbClr>
              </a:clrTo>
            </a:clrChange>
          </a:blip>
          <a:srcRect/>
          <a:stretch>
            <a:fillRect/>
          </a:stretch>
        </p:blipFill>
        <p:spPr bwMode="auto">
          <a:xfrm>
            <a:off x="3738563" y="1857375"/>
            <a:ext cx="2276475" cy="2286000"/>
          </a:xfrm>
          <a:prstGeom prst="rect">
            <a:avLst/>
          </a:prstGeom>
          <a:noFill/>
          <a:ln w="9525">
            <a:noFill/>
            <a:miter lim="800000"/>
            <a:headEnd/>
            <a:tailEnd/>
          </a:ln>
        </p:spPr>
      </p:pic>
      <p:pic>
        <p:nvPicPr>
          <p:cNvPr id="246788" name="Picture 5" descr="dsp15EngravingSml"/>
          <p:cNvPicPr>
            <a:picLocks noChangeAspect="1" noChangeArrowheads="1"/>
          </p:cNvPicPr>
          <p:nvPr/>
        </p:nvPicPr>
        <p:blipFill>
          <a:blip r:embed="rId4">
            <a:clrChange>
              <a:clrFrom>
                <a:srgbClr val="F8FCFB"/>
              </a:clrFrom>
              <a:clrTo>
                <a:srgbClr val="F8FCFB">
                  <a:alpha val="0"/>
                </a:srgbClr>
              </a:clrTo>
            </a:clrChange>
          </a:blip>
          <a:srcRect/>
          <a:stretch>
            <a:fillRect/>
          </a:stretch>
        </p:blipFill>
        <p:spPr bwMode="auto">
          <a:xfrm>
            <a:off x="3944938" y="333375"/>
            <a:ext cx="1828800" cy="719138"/>
          </a:xfrm>
          <a:prstGeom prst="rect">
            <a:avLst/>
          </a:prstGeom>
          <a:noFill/>
          <a:ln w="9525">
            <a:noFill/>
            <a:miter lim="800000"/>
            <a:headEnd/>
            <a:tailEnd/>
          </a:ln>
        </p:spPr>
      </p:pic>
      <p:sp>
        <p:nvSpPr>
          <p:cNvPr id="246789" name="Oval 1868"/>
          <p:cNvSpPr>
            <a:spLocks noChangeAspect="1" noChangeArrowheads="1"/>
          </p:cNvSpPr>
          <p:nvPr/>
        </p:nvSpPr>
        <p:spPr bwMode="auto">
          <a:xfrm>
            <a:off x="5313363" y="2924175"/>
            <a:ext cx="122237" cy="131763"/>
          </a:xfrm>
          <a:prstGeom prst="ellipse">
            <a:avLst/>
          </a:prstGeom>
          <a:gradFill rotWithShape="1">
            <a:gsLst>
              <a:gs pos="0">
                <a:srgbClr val="A50021"/>
              </a:gs>
              <a:gs pos="100000">
                <a:srgbClr val="4C000F"/>
              </a:gs>
            </a:gsLst>
            <a:path path="shape">
              <a:fillToRect l="50000" t="50000" r="50000" b="50000"/>
            </a:path>
          </a:gradFill>
          <a:ln w="9525">
            <a:solidFill>
              <a:schemeClr val="tx1"/>
            </a:solidFill>
            <a:round/>
            <a:headEnd/>
            <a:tailEnd/>
          </a:ln>
        </p:spPr>
        <p:txBody>
          <a:bodyPr wrap="none" anchor="ctr"/>
          <a:lstStyle/>
          <a:p>
            <a:endParaRPr lang="en-GB"/>
          </a:p>
        </p:txBody>
      </p:sp>
      <p:sp>
        <p:nvSpPr>
          <p:cNvPr id="246790" name="Rectangle 1871"/>
          <p:cNvSpPr>
            <a:spLocks noChangeArrowheads="1"/>
          </p:cNvSpPr>
          <p:nvPr/>
        </p:nvSpPr>
        <p:spPr bwMode="auto">
          <a:xfrm>
            <a:off x="1639888" y="5589588"/>
            <a:ext cx="6481762" cy="396875"/>
          </a:xfrm>
          <a:prstGeom prst="rect">
            <a:avLst/>
          </a:prstGeom>
          <a:noFill/>
          <a:ln w="9525">
            <a:noFill/>
            <a:miter lim="800000"/>
            <a:headEnd/>
            <a:tailEnd/>
          </a:ln>
        </p:spPr>
        <p:txBody>
          <a:bodyPr anchor="ctr">
            <a:spAutoFit/>
          </a:bodyPr>
          <a:lstStyle/>
          <a:p>
            <a:pPr algn="ctr"/>
            <a:r>
              <a:rPr lang="en-GB" sz="2000">
                <a:solidFill>
                  <a:srgbClr val="990033"/>
                </a:solidFill>
              </a:rPr>
              <a:t>If priors are so important, where do they come from?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059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0596"/>
                                        </p:tgtEl>
                                      </p:cBhvr>
                                    </p:cmd>
                                  </p:childTnLst>
                                </p:cTn>
                              </p:par>
                            </p:childTnLst>
                          </p:cTn>
                        </p:par>
                      </p:childTnLst>
                    </p:cTn>
                  </p:par>
                </p:childTnLst>
              </p:cTn>
              <p:nextCondLst>
                <p:cond evt="onClick" delay="0">
                  <p:tgtEl>
                    <p:spTgt spid="110596"/>
                  </p:tgtEl>
                </p:cond>
              </p:nextCondLst>
            </p:seq>
            <p:video>
              <p:cMediaNode vol="0" mute="1">
                <p:cTn id="7" repeatCount="indefinite" fill="remove" display="0">
                  <p:stCondLst>
                    <p:cond delay="indefinite"/>
                  </p:stCondLst>
                  <p:endCondLst>
                    <p:cond evt="onNext" delay="0">
                      <p:tgtEl>
                        <p:sldTgt/>
                      </p:tgtEl>
                    </p:cond>
                    <p:cond evt="onPrev" delay="0">
                      <p:tgtEl>
                        <p:sldTgt/>
                      </p:tgtEl>
                    </p:cond>
                  </p:endCondLst>
                </p:cTn>
                <p:tgtEl>
                  <p:spTgt spid="11059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844" name="AutoShape 68" descr="Parchment"/>
          <p:cNvSpPr>
            <a:spLocks noChangeArrowheads="1"/>
          </p:cNvSpPr>
          <p:nvPr/>
        </p:nvSpPr>
        <p:spPr bwMode="auto">
          <a:xfrm>
            <a:off x="2073275" y="3213100"/>
            <a:ext cx="5975350" cy="2376488"/>
          </a:xfrm>
          <a:prstGeom prst="roundRect">
            <a:avLst>
              <a:gd name="adj" fmla="val 16667"/>
            </a:avLst>
          </a:prstGeom>
          <a:blipFill dpi="0" rotWithShape="1">
            <a:blip r:embed="rId2"/>
            <a:srcRect/>
            <a:tile tx="0" ty="0" sx="100000" sy="100000" flip="none" algn="tl"/>
          </a:blip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2" name="AutoShape 68" descr="Parchment"/>
          <p:cNvSpPr>
            <a:spLocks noChangeArrowheads="1"/>
          </p:cNvSpPr>
          <p:nvPr/>
        </p:nvSpPr>
        <p:spPr bwMode="auto">
          <a:xfrm>
            <a:off x="2073275" y="1341438"/>
            <a:ext cx="5903913" cy="1582737"/>
          </a:xfrm>
          <a:prstGeom prst="roundRect">
            <a:avLst>
              <a:gd name="adj" fmla="val 16667"/>
            </a:avLst>
          </a:prstGeom>
          <a:blipFill dpi="0" rotWithShape="1">
            <a:blip r:embed="rId2"/>
            <a:srcRect/>
            <a:tile tx="0" ty="0" sx="100000" sy="100000" flip="none" algn="tl"/>
          </a:blipFill>
          <a:ln w="12700">
            <a:noFill/>
            <a:round/>
            <a:headEnd/>
            <a:tailEnd/>
          </a:ln>
          <a:effectLst>
            <a:outerShdw dist="107763" dir="2700000" algn="ctr" rotWithShape="0">
              <a:schemeClr val="bg2">
                <a:alpha val="50000"/>
              </a:schemeClr>
            </a:outerShdw>
          </a:effectLst>
        </p:spPr>
        <p:txBody>
          <a:bodyPr wrap="none" anchor="ctr"/>
          <a:lstStyle/>
          <a:p>
            <a:pPr>
              <a:defRPr/>
            </a:pPr>
            <a:endParaRPr lang="en-GB"/>
          </a:p>
        </p:txBody>
      </p:sp>
      <p:sp>
        <p:nvSpPr>
          <p:cNvPr id="31747" name="Text Box 3"/>
          <p:cNvSpPr txBox="1">
            <a:spLocks noChangeArrowheads="1"/>
          </p:cNvSpPr>
          <p:nvPr/>
        </p:nvSpPr>
        <p:spPr bwMode="auto">
          <a:xfrm>
            <a:off x="4160838" y="688975"/>
            <a:ext cx="1228725"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Overview</a:t>
            </a:r>
          </a:p>
        </p:txBody>
      </p:sp>
      <p:pic>
        <p:nvPicPr>
          <p:cNvPr id="31748" name="Picture 4" descr="Picture2"/>
          <p:cNvPicPr>
            <a:picLocks noChangeAspect="1" noChangeArrowheads="1"/>
          </p:cNvPicPr>
          <p:nvPr/>
        </p:nvPicPr>
        <p:blipFill>
          <a:blip r:embed="rId3"/>
          <a:srcRect/>
          <a:stretch>
            <a:fillRect/>
          </a:stretch>
        </p:blipFill>
        <p:spPr bwMode="auto">
          <a:xfrm>
            <a:off x="0" y="0"/>
            <a:ext cx="868363" cy="1954213"/>
          </a:xfrm>
          <a:prstGeom prst="rect">
            <a:avLst/>
          </a:prstGeom>
          <a:noFill/>
          <a:ln w="9525">
            <a:noFill/>
            <a:miter lim="800000"/>
            <a:headEnd/>
            <a:tailEnd/>
          </a:ln>
        </p:spPr>
      </p:pic>
      <p:sp>
        <p:nvSpPr>
          <p:cNvPr id="31749" name="Text Box 5"/>
          <p:cNvSpPr txBox="1">
            <a:spLocks noChangeArrowheads="1"/>
          </p:cNvSpPr>
          <p:nvPr/>
        </p:nvSpPr>
        <p:spPr bwMode="auto">
          <a:xfrm>
            <a:off x="2576513" y="1412875"/>
            <a:ext cx="5761037" cy="4752975"/>
          </a:xfrm>
          <a:prstGeom prst="rect">
            <a:avLst/>
          </a:prstGeom>
          <a:noFill/>
          <a:ln w="12700">
            <a:noFill/>
            <a:miter lim="800000"/>
            <a:headEnd/>
            <a:tailEnd/>
          </a:ln>
        </p:spPr>
        <p:txBody>
          <a:bodyPr wrap="none"/>
          <a:lstStyle/>
          <a:p>
            <a:r>
              <a:rPr lang="en-US" altLang="ja-JP">
                <a:solidFill>
                  <a:srgbClr val="990033"/>
                </a:solidFill>
                <a:ea typeface="MS Mincho"/>
                <a:cs typeface="MS Mincho"/>
              </a:rPr>
              <a:t>Ensemble dynamics		</a:t>
            </a:r>
            <a:r>
              <a:rPr lang="en-US" altLang="ja-JP" sz="1400">
                <a:solidFill>
                  <a:srgbClr val="990033"/>
                </a:solidFill>
                <a:ea typeface="MS Mincho"/>
                <a:cs typeface="MS Mincho"/>
              </a:rPr>
              <a:t>Entropy and equilibria</a:t>
            </a:r>
          </a:p>
          <a:p>
            <a:r>
              <a:rPr lang="en-US" altLang="ja-JP" sz="1400">
                <a:solidFill>
                  <a:srgbClr val="990033"/>
                </a:solidFill>
                <a:ea typeface="MS Mincho"/>
                <a:cs typeface="MS Mincho"/>
              </a:rPr>
              <a:t>			Free-energy and surprise</a:t>
            </a:r>
          </a:p>
          <a:p>
            <a:endParaRPr lang="en-US" altLang="ja-JP" sz="1400">
              <a:solidFill>
                <a:srgbClr val="990033"/>
              </a:solidFill>
              <a:ea typeface="MS Mincho"/>
              <a:cs typeface="MS Mincho"/>
            </a:endParaRPr>
          </a:p>
          <a:p>
            <a:r>
              <a:rPr lang="en-US" altLang="ja-JP">
                <a:solidFill>
                  <a:srgbClr val="990033"/>
                </a:solidFill>
                <a:ea typeface="MS Mincho"/>
                <a:cs typeface="MS Mincho"/>
              </a:rPr>
              <a:t>The free-energy principle</a:t>
            </a:r>
            <a:r>
              <a:rPr lang="en-US" altLang="ja-JP" sz="1400">
                <a:solidFill>
                  <a:srgbClr val="990033"/>
                </a:solidFill>
                <a:ea typeface="MS Mincho"/>
                <a:cs typeface="MS Mincho"/>
              </a:rPr>
              <a:t>	Action and perception</a:t>
            </a:r>
          </a:p>
          <a:p>
            <a:r>
              <a:rPr lang="en-US" altLang="ja-JP" sz="1400">
                <a:solidFill>
                  <a:srgbClr val="990033"/>
                </a:solidFill>
                <a:ea typeface="MS Mincho"/>
                <a:cs typeface="MS Mincho"/>
              </a:rPr>
              <a:t>			Hierarchies and generative models</a:t>
            </a:r>
          </a:p>
          <a:p>
            <a:endParaRPr lang="en-US" altLang="ja-JP" sz="1400">
              <a:solidFill>
                <a:srgbClr val="990033"/>
              </a:solidFill>
              <a:ea typeface="MS Mincho"/>
              <a:cs typeface="MS Mincho"/>
            </a:endParaRPr>
          </a:p>
          <a:p>
            <a:endParaRPr lang="en-US" altLang="ja-JP" sz="1400">
              <a:solidFill>
                <a:srgbClr val="990033"/>
              </a:solidFill>
              <a:ea typeface="MS Mincho"/>
              <a:cs typeface="MS Mincho"/>
            </a:endParaRPr>
          </a:p>
          <a:p>
            <a:endParaRPr lang="en-US" altLang="ja-JP" sz="1400">
              <a:solidFill>
                <a:srgbClr val="990033"/>
              </a:solidFill>
              <a:ea typeface="MS Mincho"/>
              <a:cs typeface="MS Mincho"/>
            </a:endParaRPr>
          </a:p>
          <a:p>
            <a:r>
              <a:rPr lang="en-US" altLang="ja-JP">
                <a:solidFill>
                  <a:srgbClr val="990033"/>
                </a:solidFill>
                <a:ea typeface="MS Mincho"/>
                <a:cs typeface="MS Mincho"/>
              </a:rPr>
              <a:t>Perception		</a:t>
            </a:r>
            <a:r>
              <a:rPr lang="en-US" altLang="ja-JP" sz="1400">
                <a:solidFill>
                  <a:srgbClr val="990033"/>
                </a:solidFill>
                <a:ea typeface="MS Mincho"/>
                <a:cs typeface="MS Mincho"/>
              </a:rPr>
              <a:t>Birdsong and categorization</a:t>
            </a:r>
          </a:p>
          <a:p>
            <a:r>
              <a:rPr lang="en-US" altLang="ja-JP" sz="1400">
                <a:solidFill>
                  <a:srgbClr val="990033"/>
                </a:solidFill>
                <a:ea typeface="MS Mincho"/>
                <a:cs typeface="MS Mincho"/>
              </a:rPr>
              <a:t>		Simulated lesions</a:t>
            </a:r>
          </a:p>
          <a:p>
            <a:endParaRPr lang="en-US" altLang="ja-JP" sz="1400">
              <a:solidFill>
                <a:srgbClr val="990033"/>
              </a:solidFill>
              <a:ea typeface="MS Mincho"/>
              <a:cs typeface="MS Mincho"/>
            </a:endParaRPr>
          </a:p>
          <a:p>
            <a:r>
              <a:rPr lang="en-US" altLang="ja-JP">
                <a:solidFill>
                  <a:srgbClr val="990033"/>
                </a:solidFill>
                <a:ea typeface="MS Mincho"/>
                <a:cs typeface="MS Mincho"/>
              </a:rPr>
              <a:t>Action		</a:t>
            </a:r>
            <a:r>
              <a:rPr lang="en-US" altLang="ja-JP" sz="1400">
                <a:solidFill>
                  <a:srgbClr val="990033"/>
                </a:solidFill>
                <a:ea typeface="MS Mincho"/>
                <a:cs typeface="MS Mincho"/>
              </a:rPr>
              <a:t>Active inference</a:t>
            </a:r>
          </a:p>
          <a:p>
            <a:r>
              <a:rPr lang="en-US" altLang="ja-JP" sz="1400">
                <a:solidFill>
                  <a:srgbClr val="990033"/>
                </a:solidFill>
                <a:ea typeface="MS Mincho"/>
                <a:cs typeface="MS Mincho"/>
              </a:rPr>
              <a:t>		Goal directed reaching</a:t>
            </a:r>
          </a:p>
          <a:p>
            <a:endParaRPr lang="en-US" altLang="ja-JP" sz="1400">
              <a:solidFill>
                <a:srgbClr val="990033"/>
              </a:solidFill>
              <a:ea typeface="MS Mincho"/>
              <a:cs typeface="MS Mincho"/>
            </a:endParaRPr>
          </a:p>
          <a:p>
            <a:r>
              <a:rPr lang="en-US" altLang="ja-JP">
                <a:solidFill>
                  <a:srgbClr val="990033"/>
                </a:solidFill>
                <a:ea typeface="MS Mincho"/>
                <a:cs typeface="MS Mincho"/>
              </a:rPr>
              <a:t>Policies	</a:t>
            </a:r>
            <a:r>
              <a:rPr lang="en-US" altLang="ja-JP" sz="1400">
                <a:solidFill>
                  <a:srgbClr val="990033"/>
                </a:solidFill>
                <a:ea typeface="MS Mincho"/>
                <a:cs typeface="MS Mincho"/>
              </a:rPr>
              <a:t>	Control and attractors</a:t>
            </a:r>
          </a:p>
          <a:p>
            <a:r>
              <a:rPr lang="en-US" altLang="ja-JP" sz="1400">
                <a:solidFill>
                  <a:srgbClr val="990033"/>
                </a:solidFill>
                <a:ea typeface="MS Mincho"/>
                <a:cs typeface="MS Mincho"/>
              </a:rPr>
              <a:t>		The mountain-car problem</a:t>
            </a:r>
          </a:p>
          <a:p>
            <a:endParaRPr lang="en-US" altLang="ja-JP" sz="1400">
              <a:solidFill>
                <a:srgbClr val="990033"/>
              </a:solidFill>
              <a:ea typeface="MS Mincho"/>
              <a:cs typeface="MS Mincho"/>
            </a:endParaRPr>
          </a:p>
          <a:p>
            <a:endParaRPr lang="en-GB">
              <a:solidFill>
                <a:srgbClr val="990033"/>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09" name="Text Box 2"/>
          <p:cNvSpPr txBox="1">
            <a:spLocks noChangeArrowheads="1"/>
          </p:cNvSpPr>
          <p:nvPr/>
        </p:nvSpPr>
        <p:spPr bwMode="auto">
          <a:xfrm>
            <a:off x="3081338" y="765175"/>
            <a:ext cx="3384550" cy="5741988"/>
          </a:xfrm>
          <a:prstGeom prst="rect">
            <a:avLst/>
          </a:prstGeom>
          <a:noFill/>
          <a:ln w="12700">
            <a:noFill/>
            <a:miter lim="800000"/>
            <a:headEnd/>
            <a:tailEnd/>
          </a:ln>
        </p:spPr>
        <p:txBody>
          <a:bodyPr>
            <a:spAutoFit/>
          </a:bodyPr>
          <a:lstStyle/>
          <a:p>
            <a:pPr algn="ctr" eaLnBrk="0" hangingPunct="0"/>
            <a:r>
              <a:rPr lang="en-US" sz="2800">
                <a:solidFill>
                  <a:srgbClr val="990033"/>
                </a:solidFill>
              </a:rPr>
              <a:t>Thank you</a:t>
            </a:r>
          </a:p>
          <a:p>
            <a:pPr algn="ctr" eaLnBrk="0" hangingPunct="0"/>
            <a:endParaRPr lang="en-US" sz="2800">
              <a:solidFill>
                <a:srgbClr val="990033"/>
              </a:solidFill>
            </a:endParaRPr>
          </a:p>
          <a:p>
            <a:pPr algn="ctr" eaLnBrk="0" hangingPunct="0"/>
            <a:r>
              <a:rPr lang="en-US">
                <a:solidFill>
                  <a:srgbClr val="990033"/>
                </a:solidFill>
              </a:rPr>
              <a:t>And thanks to collaborators:</a:t>
            </a:r>
          </a:p>
          <a:p>
            <a:pPr algn="ctr" eaLnBrk="0" hangingPunct="0"/>
            <a:endParaRPr lang="en-US">
              <a:solidFill>
                <a:srgbClr val="990033"/>
              </a:solidFill>
            </a:endParaRPr>
          </a:p>
          <a:p>
            <a:pPr algn="ctr" eaLnBrk="0" hangingPunct="0"/>
            <a:r>
              <a:rPr lang="en-US" sz="1600">
                <a:solidFill>
                  <a:srgbClr val="990033"/>
                </a:solidFill>
              </a:rPr>
              <a:t>Jean Daunizeau</a:t>
            </a:r>
          </a:p>
          <a:p>
            <a:pPr algn="ctr" eaLnBrk="0" hangingPunct="0"/>
            <a:r>
              <a:rPr lang="en-US" sz="1600">
                <a:solidFill>
                  <a:srgbClr val="990033"/>
                </a:solidFill>
              </a:rPr>
              <a:t>Harriet Feldman</a:t>
            </a:r>
          </a:p>
          <a:p>
            <a:pPr algn="ctr" eaLnBrk="0" hangingPunct="0"/>
            <a:r>
              <a:rPr lang="en-US" sz="1600">
                <a:solidFill>
                  <a:srgbClr val="990033"/>
                </a:solidFill>
              </a:rPr>
              <a:t>Lee Harrison</a:t>
            </a:r>
          </a:p>
          <a:p>
            <a:pPr algn="ctr" eaLnBrk="0" hangingPunct="0"/>
            <a:r>
              <a:rPr lang="en-US" sz="1600">
                <a:solidFill>
                  <a:srgbClr val="990033"/>
                </a:solidFill>
              </a:rPr>
              <a:t>Stefan Kiebel</a:t>
            </a:r>
          </a:p>
          <a:p>
            <a:pPr algn="ctr" eaLnBrk="0" hangingPunct="0"/>
            <a:r>
              <a:rPr lang="en-US" sz="1600">
                <a:solidFill>
                  <a:srgbClr val="990033"/>
                </a:solidFill>
              </a:rPr>
              <a:t>James Kilner</a:t>
            </a:r>
          </a:p>
          <a:p>
            <a:pPr algn="ctr" eaLnBrk="0" hangingPunct="0"/>
            <a:r>
              <a:rPr lang="en-US" sz="1600">
                <a:solidFill>
                  <a:srgbClr val="990033"/>
                </a:solidFill>
              </a:rPr>
              <a:t>Jérémie Mattout</a:t>
            </a:r>
          </a:p>
          <a:p>
            <a:pPr algn="ctr" eaLnBrk="0" hangingPunct="0"/>
            <a:r>
              <a:rPr lang="en-US" sz="1600">
                <a:solidFill>
                  <a:srgbClr val="990033"/>
                </a:solidFill>
              </a:rPr>
              <a:t>Klaas Stephan</a:t>
            </a:r>
          </a:p>
          <a:p>
            <a:pPr algn="ctr" eaLnBrk="0" hangingPunct="0"/>
            <a:endParaRPr lang="en-US" sz="1600">
              <a:solidFill>
                <a:srgbClr val="990033"/>
              </a:solidFill>
            </a:endParaRPr>
          </a:p>
          <a:p>
            <a:pPr algn="ctr" eaLnBrk="0" hangingPunct="0"/>
            <a:r>
              <a:rPr lang="en-US">
                <a:solidFill>
                  <a:srgbClr val="990033"/>
                </a:solidFill>
              </a:rPr>
              <a:t>And colleagues:</a:t>
            </a:r>
          </a:p>
          <a:p>
            <a:pPr algn="ctr" eaLnBrk="0" hangingPunct="0"/>
            <a:endParaRPr lang="en-US">
              <a:solidFill>
                <a:srgbClr val="990033"/>
              </a:solidFill>
            </a:endParaRPr>
          </a:p>
          <a:p>
            <a:pPr algn="ctr" eaLnBrk="0" hangingPunct="0"/>
            <a:r>
              <a:rPr lang="en-US" sz="1600">
                <a:solidFill>
                  <a:srgbClr val="990033"/>
                </a:solidFill>
              </a:rPr>
              <a:t>Peter Dayan</a:t>
            </a:r>
          </a:p>
          <a:p>
            <a:pPr algn="ctr" eaLnBrk="0" hangingPunct="0"/>
            <a:r>
              <a:rPr lang="en-US" sz="1600">
                <a:solidFill>
                  <a:srgbClr val="990033"/>
                </a:solidFill>
              </a:rPr>
              <a:t>Jörn Diedrichsen</a:t>
            </a:r>
          </a:p>
          <a:p>
            <a:pPr algn="ctr" eaLnBrk="0" hangingPunct="0"/>
            <a:r>
              <a:rPr lang="en-US" sz="1600">
                <a:solidFill>
                  <a:srgbClr val="990033"/>
                </a:solidFill>
              </a:rPr>
              <a:t>Paul Verschure</a:t>
            </a:r>
          </a:p>
          <a:p>
            <a:pPr algn="ctr" eaLnBrk="0" hangingPunct="0"/>
            <a:r>
              <a:rPr lang="en-US" sz="1600">
                <a:solidFill>
                  <a:srgbClr val="990033"/>
                </a:solidFill>
              </a:rPr>
              <a:t>Florentin Wörgötter</a:t>
            </a:r>
          </a:p>
          <a:p>
            <a:pPr algn="ctr" eaLnBrk="0" hangingPunct="0"/>
            <a:endParaRPr lang="en-US" sz="1600">
              <a:solidFill>
                <a:srgbClr val="990033"/>
              </a:solidFill>
            </a:endParaRPr>
          </a:p>
          <a:p>
            <a:pPr algn="ctr" eaLnBrk="0" hangingPunct="0"/>
            <a:endParaRPr lang="en-US" sz="1600">
              <a:solidFill>
                <a:srgbClr val="990033"/>
              </a:solidFill>
            </a:endParaRPr>
          </a:p>
          <a:p>
            <a:pPr algn="ctr" eaLnBrk="0" hangingPunct="0"/>
            <a:endParaRPr lang="en-US">
              <a:solidFill>
                <a:srgbClr val="990033"/>
              </a:solidFill>
            </a:endParaRPr>
          </a:p>
        </p:txBody>
      </p:sp>
      <p:pic>
        <p:nvPicPr>
          <p:cNvPr id="247810" name="Picture 3" descr="Picture2"/>
          <p:cNvPicPr>
            <a:picLocks noChangeAspect="1" noChangeArrowheads="1"/>
          </p:cNvPicPr>
          <p:nvPr/>
        </p:nvPicPr>
        <p:blipFill>
          <a:blip r:embed="rId2"/>
          <a:srcRect/>
          <a:stretch>
            <a:fillRect/>
          </a:stretch>
        </p:blipFill>
        <p:spPr bwMode="auto">
          <a:xfrm>
            <a:off x="0" y="0"/>
            <a:ext cx="868363" cy="195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3" name="Text Box 2"/>
          <p:cNvSpPr txBox="1">
            <a:spLocks noChangeArrowheads="1"/>
          </p:cNvSpPr>
          <p:nvPr/>
        </p:nvSpPr>
        <p:spPr bwMode="auto">
          <a:xfrm>
            <a:off x="2481263" y="5232400"/>
            <a:ext cx="4257675" cy="457200"/>
          </a:xfrm>
          <a:prstGeom prst="rect">
            <a:avLst/>
          </a:prstGeom>
          <a:noFill/>
          <a:ln w="12700">
            <a:noFill/>
            <a:miter lim="800000"/>
            <a:headEnd/>
            <a:tailEnd/>
          </a:ln>
        </p:spPr>
        <p:txBody>
          <a:bodyPr wrap="none">
            <a:spAutoFit/>
          </a:bodyPr>
          <a:lstStyle/>
          <a:p>
            <a:pPr eaLnBrk="0" hangingPunct="0"/>
            <a:r>
              <a:rPr lang="en-US" sz="2400">
                <a:solidFill>
                  <a:srgbClr val="990033"/>
                </a:solidFill>
              </a:rPr>
              <a:t>The selection of adaptive predictions</a:t>
            </a:r>
            <a:endParaRPr lang="en-GB" sz="2400">
              <a:solidFill>
                <a:srgbClr val="990033"/>
              </a:solidFill>
            </a:endParaRPr>
          </a:p>
        </p:txBody>
      </p:sp>
      <p:sp>
        <p:nvSpPr>
          <p:cNvPr id="248834" name="Rectangle 3"/>
          <p:cNvSpPr>
            <a:spLocks noChangeArrowheads="1"/>
          </p:cNvSpPr>
          <p:nvPr/>
        </p:nvSpPr>
        <p:spPr bwMode="auto">
          <a:xfrm>
            <a:off x="6105525" y="1822450"/>
            <a:ext cx="2519363" cy="2830513"/>
          </a:xfrm>
          <a:prstGeom prst="rect">
            <a:avLst/>
          </a:prstGeom>
          <a:noFill/>
          <a:ln w="12700">
            <a:noFill/>
            <a:miter lim="800000"/>
            <a:headEnd/>
            <a:tailEnd/>
          </a:ln>
        </p:spPr>
        <p:txBody>
          <a:bodyPr anchor="ctr">
            <a:spAutoFit/>
          </a:bodyPr>
          <a:lstStyle/>
          <a:p>
            <a:pPr algn="just" eaLnBrk="0" hangingPunct="0"/>
            <a:r>
              <a:rPr lang="en-GB" sz="1200">
                <a:solidFill>
                  <a:srgbClr val="990033"/>
                </a:solidFill>
              </a:rPr>
              <a:t>Darwinian evolution of virtual block creatures. A population of several hundred creatures is created within a supercomputer, and each creature is tested for their ability to perform a given task, such the ability to swim in a simulated water environment. The successful survive, and their virtual genes are copied, combined, and mutated to make offspring. The new creatures are again tested, and some may be improvements on their parents. As this cycle of variation and selection continues, creatures with more and more successful behaviours can emerge.</a:t>
            </a:r>
          </a:p>
        </p:txBody>
      </p:sp>
      <p:pic>
        <p:nvPicPr>
          <p:cNvPr id="177156" name="sims_evolved_virtual_creatures_1994.mpeg">
            <a:hlinkClick r:id="" action="ppaction://media"/>
          </p:cNvPr>
          <p:cNvPicPr>
            <a:picLocks noRot="1" noChangeAspect="1" noChangeArrowheads="1"/>
          </p:cNvPicPr>
          <p:nvPr>
            <a:videoFile r:link="rId1"/>
          </p:nvPr>
        </p:nvPicPr>
        <p:blipFill>
          <a:blip r:embed="rId3"/>
          <a:srcRect/>
          <a:stretch>
            <a:fillRect/>
          </a:stretch>
        </p:blipFill>
        <p:spPr bwMode="auto">
          <a:xfrm>
            <a:off x="2216150" y="1881188"/>
            <a:ext cx="3695700" cy="2771775"/>
          </a:xfrm>
          <a:prstGeom prst="rect">
            <a:avLst/>
          </a:prstGeom>
          <a:noFill/>
          <a:ln w="9525">
            <a:noFill/>
            <a:miter lim="800000"/>
            <a:headEnd/>
            <a:tailEnd/>
          </a:ln>
        </p:spPr>
      </p:pic>
      <p:sp>
        <p:nvSpPr>
          <p:cNvPr id="248836" name="Text Box 8"/>
          <p:cNvSpPr txBox="1">
            <a:spLocks noChangeArrowheads="1"/>
          </p:cNvSpPr>
          <p:nvPr/>
        </p:nvSpPr>
        <p:spPr bwMode="auto">
          <a:xfrm>
            <a:off x="3659188" y="692150"/>
            <a:ext cx="2203450" cy="457200"/>
          </a:xfrm>
          <a:prstGeom prst="rect">
            <a:avLst/>
          </a:prstGeom>
          <a:noFill/>
          <a:ln w="12700">
            <a:noFill/>
            <a:miter lim="800000"/>
            <a:headEnd/>
            <a:tailEnd/>
          </a:ln>
        </p:spPr>
        <p:txBody>
          <a:bodyPr wrap="none">
            <a:spAutoFit/>
          </a:bodyPr>
          <a:lstStyle/>
          <a:p>
            <a:pPr algn="ctr" eaLnBrk="0" hangingPunct="0"/>
            <a:r>
              <a:rPr lang="en-US" sz="2400">
                <a:solidFill>
                  <a:srgbClr val="990033"/>
                </a:solidFill>
              </a:rPr>
              <a:t>…we  inherit them</a:t>
            </a:r>
            <a:endParaRPr lang="en-GB" sz="2400">
              <a:solidFill>
                <a:srgbClr val="99003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715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7156"/>
                                        </p:tgtEl>
                                      </p:cBhvr>
                                    </p:cmd>
                                  </p:childTnLst>
                                </p:cTn>
                              </p:par>
                            </p:childTnLst>
                          </p:cTn>
                        </p:par>
                      </p:childTnLst>
                    </p:cTn>
                  </p:par>
                </p:childTnLst>
              </p:cTn>
              <p:nextCondLst>
                <p:cond evt="onClick" delay="0">
                  <p:tgtEl>
                    <p:spTgt spid="177156"/>
                  </p:tgtEl>
                </p:cond>
              </p:nextCondLst>
            </p:seq>
            <p:video>
              <p:cMediaNode vol="0" mute="1">
                <p:cTn id="7" repeatCount="indefinite" fill="remove" display="0">
                  <p:stCondLst>
                    <p:cond delay="indefinite"/>
                  </p:stCondLst>
                  <p:endCondLst>
                    <p:cond evt="onNext" delay="0">
                      <p:tgtEl>
                        <p:sldTgt/>
                      </p:tgtEl>
                    </p:cond>
                    <p:cond evt="onPrev" delay="0">
                      <p:tgtEl>
                        <p:sldTgt/>
                      </p:tgtEl>
                    </p:cond>
                  </p:endCondLst>
                </p:cTn>
                <p:tgtEl>
                  <p:spTgt spid="17715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45" name="Line 2"/>
          <p:cNvSpPr>
            <a:spLocks noChangeShapeType="1"/>
          </p:cNvSpPr>
          <p:nvPr/>
        </p:nvSpPr>
        <p:spPr bwMode="auto">
          <a:xfrm>
            <a:off x="3929063" y="1484313"/>
            <a:ext cx="0" cy="3816350"/>
          </a:xfrm>
          <a:prstGeom prst="line">
            <a:avLst/>
          </a:prstGeom>
          <a:noFill/>
          <a:ln w="57150">
            <a:solidFill>
              <a:srgbClr val="990033"/>
            </a:solidFill>
            <a:round/>
            <a:headEnd/>
            <a:tailEnd type="triangle" w="med" len="med"/>
          </a:ln>
        </p:spPr>
        <p:txBody>
          <a:bodyPr/>
          <a:lstStyle/>
          <a:p>
            <a:endParaRPr lang="en-US"/>
          </a:p>
        </p:txBody>
      </p:sp>
      <p:sp>
        <p:nvSpPr>
          <p:cNvPr id="167946" name="Text Box 3"/>
          <p:cNvSpPr txBox="1">
            <a:spLocks noChangeArrowheads="1"/>
          </p:cNvSpPr>
          <p:nvPr/>
        </p:nvSpPr>
        <p:spPr bwMode="auto">
          <a:xfrm>
            <a:off x="3303588" y="1341438"/>
            <a:ext cx="184150" cy="366712"/>
          </a:xfrm>
          <a:prstGeom prst="rect">
            <a:avLst/>
          </a:prstGeom>
          <a:noFill/>
          <a:ln w="9525">
            <a:noFill/>
            <a:miter lim="800000"/>
            <a:headEnd/>
            <a:tailEnd/>
          </a:ln>
        </p:spPr>
        <p:txBody>
          <a:bodyPr wrap="none">
            <a:spAutoFit/>
          </a:bodyPr>
          <a:lstStyle/>
          <a:p>
            <a:endParaRPr lang="en-GB">
              <a:latin typeface="Arial" charset="0"/>
            </a:endParaRPr>
          </a:p>
        </p:txBody>
      </p:sp>
      <p:graphicFrame>
        <p:nvGraphicFramePr>
          <p:cNvPr id="167940" name="Object 4"/>
          <p:cNvGraphicFramePr>
            <a:graphicFrameLocks noChangeAspect="1"/>
          </p:cNvGraphicFramePr>
          <p:nvPr/>
        </p:nvGraphicFramePr>
        <p:xfrm>
          <a:off x="3382963" y="1412875"/>
          <a:ext cx="400050" cy="203200"/>
        </p:xfrm>
        <a:graphic>
          <a:graphicData uri="http://schemas.openxmlformats.org/presentationml/2006/ole">
            <p:oleObj spid="_x0000_s167940" name="Equation" r:id="rId3" imgW="368280" imgH="203040" progId="Equation.DSMT4">
              <p:embed/>
            </p:oleObj>
          </a:graphicData>
        </a:graphic>
      </p:graphicFrame>
      <p:graphicFrame>
        <p:nvGraphicFramePr>
          <p:cNvPr id="167941" name="Object 5"/>
          <p:cNvGraphicFramePr>
            <a:graphicFrameLocks noChangeAspect="1"/>
          </p:cNvGraphicFramePr>
          <p:nvPr/>
        </p:nvGraphicFramePr>
        <p:xfrm>
          <a:off x="3411538" y="2133600"/>
          <a:ext cx="342900" cy="203200"/>
        </p:xfrm>
        <a:graphic>
          <a:graphicData uri="http://schemas.openxmlformats.org/presentationml/2006/ole">
            <p:oleObj spid="_x0000_s167941" name="Equation" r:id="rId4" imgW="317160" imgH="203040" progId="Equation.DSMT4">
              <p:embed/>
            </p:oleObj>
          </a:graphicData>
        </a:graphic>
      </p:graphicFrame>
      <p:graphicFrame>
        <p:nvGraphicFramePr>
          <p:cNvPr id="167942" name="Object 6"/>
          <p:cNvGraphicFramePr>
            <a:graphicFrameLocks noChangeAspect="1"/>
          </p:cNvGraphicFramePr>
          <p:nvPr/>
        </p:nvGraphicFramePr>
        <p:xfrm>
          <a:off x="3382963" y="2852738"/>
          <a:ext cx="344487" cy="203200"/>
        </p:xfrm>
        <a:graphic>
          <a:graphicData uri="http://schemas.openxmlformats.org/presentationml/2006/ole">
            <p:oleObj spid="_x0000_s167942" name="Equation" r:id="rId5" imgW="317160" imgH="203040" progId="Equation.DSMT4">
              <p:embed/>
            </p:oleObj>
          </a:graphicData>
        </a:graphic>
      </p:graphicFrame>
      <p:graphicFrame>
        <p:nvGraphicFramePr>
          <p:cNvPr id="167943" name="Object 7"/>
          <p:cNvGraphicFramePr>
            <a:graphicFrameLocks noChangeAspect="1"/>
          </p:cNvGraphicFramePr>
          <p:nvPr/>
        </p:nvGraphicFramePr>
        <p:xfrm>
          <a:off x="3382963" y="3500438"/>
          <a:ext cx="344487" cy="203200"/>
        </p:xfrm>
        <a:graphic>
          <a:graphicData uri="http://schemas.openxmlformats.org/presentationml/2006/ole">
            <p:oleObj spid="_x0000_s167943" name="Equation" r:id="rId6" imgW="317160" imgH="203040" progId="Equation.DSMT4">
              <p:embed/>
            </p:oleObj>
          </a:graphicData>
        </a:graphic>
      </p:graphicFrame>
      <p:graphicFrame>
        <p:nvGraphicFramePr>
          <p:cNvPr id="167944" name="Object 8"/>
          <p:cNvGraphicFramePr>
            <a:graphicFrameLocks noChangeAspect="1"/>
          </p:cNvGraphicFramePr>
          <p:nvPr/>
        </p:nvGraphicFramePr>
        <p:xfrm>
          <a:off x="3387725" y="5084763"/>
          <a:ext cx="385763" cy="203200"/>
        </p:xfrm>
        <a:graphic>
          <a:graphicData uri="http://schemas.openxmlformats.org/presentationml/2006/ole">
            <p:oleObj spid="_x0000_s167944" name="Equation" r:id="rId7" imgW="355320" imgH="203040" progId="Equation.DSMT4">
              <p:embed/>
            </p:oleObj>
          </a:graphicData>
        </a:graphic>
      </p:graphicFrame>
      <p:sp>
        <p:nvSpPr>
          <p:cNvPr id="167947" name="Text Box 10"/>
          <p:cNvSpPr txBox="1">
            <a:spLocks noChangeArrowheads="1"/>
          </p:cNvSpPr>
          <p:nvPr/>
        </p:nvSpPr>
        <p:spPr bwMode="auto">
          <a:xfrm>
            <a:off x="4521200" y="1398588"/>
            <a:ext cx="3868738" cy="3925887"/>
          </a:xfrm>
          <a:prstGeom prst="rect">
            <a:avLst/>
          </a:prstGeom>
          <a:noFill/>
          <a:ln w="9525">
            <a:noFill/>
            <a:miter lim="800000"/>
            <a:headEnd/>
            <a:tailEnd/>
          </a:ln>
        </p:spPr>
        <p:txBody>
          <a:bodyPr>
            <a:spAutoFit/>
          </a:bodyPr>
          <a:lstStyle/>
          <a:p>
            <a:r>
              <a:rPr lang="en-GB" sz="1200" b="1"/>
              <a:t>Perception and Action:</a:t>
            </a:r>
            <a:r>
              <a:rPr lang="en-GB" sz="1200"/>
              <a:t> The optimisation of neuronal and neuromuscular activity to suppress prediction errors (or free-energy) based on generative models of sensory data.</a:t>
            </a:r>
          </a:p>
          <a:p>
            <a:endParaRPr lang="en-GB" sz="1200"/>
          </a:p>
          <a:p>
            <a:endParaRPr lang="en-GB" sz="1200"/>
          </a:p>
          <a:p>
            <a:r>
              <a:rPr lang="en-GB" sz="1200" b="1"/>
              <a:t>Learning and attention:</a:t>
            </a:r>
            <a:r>
              <a:rPr lang="en-GB" sz="1200"/>
              <a:t> The optimisation of synaptic gain and efficacy over seconds to hours, to encode the precisions of prediction errors and causal structure in the sensorium. This entails suppression of free-energy over time.</a:t>
            </a:r>
          </a:p>
          <a:p>
            <a:endParaRPr lang="en-GB" sz="1200"/>
          </a:p>
          <a:p>
            <a:endParaRPr lang="en-GB" sz="1200"/>
          </a:p>
          <a:p>
            <a:r>
              <a:rPr lang="en-GB" sz="1200" b="1"/>
              <a:t>Neurodevelopment:</a:t>
            </a:r>
            <a:r>
              <a:rPr lang="en-GB" sz="1200"/>
              <a:t> Model optimisation through activity-dependent pruning and maintenance of neuronal connections that are specified epigenetically</a:t>
            </a:r>
          </a:p>
          <a:p>
            <a:endParaRPr lang="en-GB" sz="1200"/>
          </a:p>
          <a:p>
            <a:endParaRPr lang="en-GB" sz="1200"/>
          </a:p>
          <a:p>
            <a:endParaRPr lang="en-GB" sz="1200"/>
          </a:p>
          <a:p>
            <a:r>
              <a:rPr lang="en-GB" sz="1200" b="1"/>
              <a:t>Evolution:</a:t>
            </a:r>
            <a:r>
              <a:rPr lang="en-GB" sz="1200"/>
              <a:t> Optimisation of the average free-energy (free-fitness) over time and individuals of a given class (e.g., conspecifics) by selective pressure on the epigenetic specification of their generative models.</a:t>
            </a:r>
          </a:p>
        </p:txBody>
      </p:sp>
      <p:pic>
        <p:nvPicPr>
          <p:cNvPr id="167948" name="Picture 11" descr="synapse"/>
          <p:cNvPicPr>
            <a:picLocks noChangeAspect="1" noChangeArrowheads="1"/>
          </p:cNvPicPr>
          <p:nvPr/>
        </p:nvPicPr>
        <p:blipFill>
          <a:blip r:embed="rId8"/>
          <a:srcRect/>
          <a:stretch>
            <a:fillRect/>
          </a:stretch>
        </p:blipFill>
        <p:spPr bwMode="auto">
          <a:xfrm>
            <a:off x="1900238" y="1395413"/>
            <a:ext cx="1249362" cy="908050"/>
          </a:xfrm>
          <a:prstGeom prst="rect">
            <a:avLst/>
          </a:prstGeom>
          <a:noFill/>
          <a:ln w="9525">
            <a:noFill/>
            <a:miter lim="800000"/>
            <a:headEnd/>
            <a:tailEnd/>
          </a:ln>
        </p:spPr>
      </p:pic>
      <p:pic>
        <p:nvPicPr>
          <p:cNvPr id="167949" name="Picture 12" descr="Hippocampus_nerve_cells"/>
          <p:cNvPicPr>
            <a:picLocks noChangeAspect="1" noChangeArrowheads="1"/>
          </p:cNvPicPr>
          <p:nvPr/>
        </p:nvPicPr>
        <p:blipFill>
          <a:blip r:embed="rId9">
            <a:lum bright="-4000" contrast="-24000"/>
          </a:blip>
          <a:srcRect/>
          <a:stretch>
            <a:fillRect/>
          </a:stretch>
        </p:blipFill>
        <p:spPr bwMode="auto">
          <a:xfrm>
            <a:off x="1900238" y="2403475"/>
            <a:ext cx="1249362" cy="815975"/>
          </a:xfrm>
          <a:prstGeom prst="rect">
            <a:avLst/>
          </a:prstGeom>
          <a:noFill/>
          <a:ln w="9525">
            <a:noFill/>
            <a:miter lim="800000"/>
            <a:headEnd/>
            <a:tailEnd/>
          </a:ln>
        </p:spPr>
      </p:pic>
      <p:pic>
        <p:nvPicPr>
          <p:cNvPr id="167950" name="Picture 13" descr="getImage"/>
          <p:cNvPicPr>
            <a:picLocks noChangeAspect="1" noChangeArrowheads="1"/>
          </p:cNvPicPr>
          <p:nvPr/>
        </p:nvPicPr>
        <p:blipFill>
          <a:blip r:embed="rId10"/>
          <a:srcRect t="8749" b="13902"/>
          <a:stretch>
            <a:fillRect/>
          </a:stretch>
        </p:blipFill>
        <p:spPr bwMode="auto">
          <a:xfrm>
            <a:off x="1900238" y="3338513"/>
            <a:ext cx="1249362" cy="981075"/>
          </a:xfrm>
          <a:prstGeom prst="rect">
            <a:avLst/>
          </a:prstGeom>
          <a:noFill/>
          <a:ln w="9525">
            <a:noFill/>
            <a:miter lim="800000"/>
            <a:headEnd/>
            <a:tailEnd/>
          </a:ln>
        </p:spPr>
      </p:pic>
      <p:pic>
        <p:nvPicPr>
          <p:cNvPr id="167951" name="Picture 14" descr="homo_floriensis_sapiens_1"/>
          <p:cNvPicPr>
            <a:picLocks noChangeAspect="1" noChangeArrowheads="1"/>
          </p:cNvPicPr>
          <p:nvPr/>
        </p:nvPicPr>
        <p:blipFill>
          <a:blip r:embed="rId11"/>
          <a:srcRect/>
          <a:stretch>
            <a:fillRect/>
          </a:stretch>
        </p:blipFill>
        <p:spPr bwMode="auto">
          <a:xfrm>
            <a:off x="1900238" y="4437063"/>
            <a:ext cx="1249362" cy="881062"/>
          </a:xfrm>
          <a:prstGeom prst="rect">
            <a:avLst/>
          </a:prstGeom>
          <a:noFill/>
          <a:ln w="9525">
            <a:noFill/>
            <a:miter lim="800000"/>
            <a:headEnd/>
            <a:tailEnd/>
          </a:ln>
        </p:spPr>
      </p:pic>
      <p:sp>
        <p:nvSpPr>
          <p:cNvPr id="167952" name="Text Box 15"/>
          <p:cNvSpPr txBox="1">
            <a:spLocks noChangeArrowheads="1"/>
          </p:cNvSpPr>
          <p:nvPr/>
        </p:nvSpPr>
        <p:spPr bwMode="auto">
          <a:xfrm>
            <a:off x="1981200" y="901700"/>
            <a:ext cx="1100138" cy="366713"/>
          </a:xfrm>
          <a:prstGeom prst="rect">
            <a:avLst/>
          </a:prstGeom>
          <a:noFill/>
          <a:ln w="9525">
            <a:noFill/>
            <a:miter lim="800000"/>
            <a:headEnd/>
            <a:tailEnd/>
          </a:ln>
        </p:spPr>
        <p:txBody>
          <a:bodyPr wrap="none">
            <a:spAutoFit/>
          </a:bodyPr>
          <a:lstStyle/>
          <a:p>
            <a:r>
              <a:rPr lang="en-GB">
                <a:solidFill>
                  <a:srgbClr val="990033"/>
                </a:solidFill>
              </a:rPr>
              <a:t>Time-scale</a:t>
            </a:r>
          </a:p>
        </p:txBody>
      </p:sp>
      <p:sp>
        <p:nvSpPr>
          <p:cNvPr id="167953" name="Text Box 16"/>
          <p:cNvSpPr txBox="1">
            <a:spLocks noChangeArrowheads="1"/>
          </p:cNvSpPr>
          <p:nvPr/>
        </p:nvSpPr>
        <p:spPr bwMode="auto">
          <a:xfrm>
            <a:off x="4521200" y="908050"/>
            <a:ext cx="3355975" cy="366713"/>
          </a:xfrm>
          <a:prstGeom prst="rect">
            <a:avLst/>
          </a:prstGeom>
          <a:noFill/>
          <a:ln w="9525">
            <a:noFill/>
            <a:miter lim="800000"/>
            <a:headEnd/>
            <a:tailEnd/>
          </a:ln>
        </p:spPr>
        <p:txBody>
          <a:bodyPr wrap="none">
            <a:spAutoFit/>
          </a:bodyPr>
          <a:lstStyle/>
          <a:p>
            <a:r>
              <a:rPr lang="en-GB">
                <a:solidFill>
                  <a:srgbClr val="990033"/>
                </a:solidFill>
              </a:rPr>
              <a:t>Free-energy minimisation leading to…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2" descr="cloud-sky-c8m"/>
          <p:cNvPicPr>
            <a:picLocks noChangeAspect="1" noChangeArrowheads="1"/>
          </p:cNvPicPr>
          <p:nvPr/>
        </p:nvPicPr>
        <p:blipFill>
          <a:blip r:embed="rId3"/>
          <a:srcRect/>
          <a:stretch>
            <a:fillRect/>
          </a:stretch>
        </p:blipFill>
        <p:spPr bwMode="auto">
          <a:xfrm>
            <a:off x="1512888" y="549275"/>
            <a:ext cx="2449512" cy="5903913"/>
          </a:xfrm>
          <a:prstGeom prst="rect">
            <a:avLst/>
          </a:prstGeom>
          <a:noFill/>
          <a:ln w="9525">
            <a:noFill/>
            <a:miter lim="800000"/>
            <a:headEnd/>
            <a:tailEnd/>
          </a:ln>
        </p:spPr>
      </p:pic>
      <p:pic>
        <p:nvPicPr>
          <p:cNvPr id="32770" name="Picture 4" descr="raindrop"/>
          <p:cNvPicPr>
            <a:picLocks noChangeAspect="1" noChangeArrowheads="1"/>
          </p:cNvPicPr>
          <p:nvPr/>
        </p:nvPicPr>
        <p:blipFill>
          <a:blip r:embed="rId4"/>
          <a:srcRect/>
          <a:stretch>
            <a:fillRect/>
          </a:stretch>
        </p:blipFill>
        <p:spPr bwMode="auto">
          <a:xfrm>
            <a:off x="1728788" y="4260850"/>
            <a:ext cx="1905000" cy="1905000"/>
          </a:xfrm>
          <a:prstGeom prst="rect">
            <a:avLst/>
          </a:prstGeom>
          <a:noFill/>
          <a:ln w="9525">
            <a:noFill/>
            <a:miter lim="800000"/>
            <a:headEnd/>
            <a:tailEnd/>
          </a:ln>
        </p:spPr>
      </p:pic>
      <p:sp>
        <p:nvSpPr>
          <p:cNvPr id="32771" name="Line 5"/>
          <p:cNvSpPr>
            <a:spLocks noChangeShapeType="1"/>
          </p:cNvSpPr>
          <p:nvPr/>
        </p:nvSpPr>
        <p:spPr bwMode="auto">
          <a:xfrm>
            <a:off x="1154113" y="3716338"/>
            <a:ext cx="3095625" cy="0"/>
          </a:xfrm>
          <a:prstGeom prst="line">
            <a:avLst/>
          </a:prstGeom>
          <a:noFill/>
          <a:ln w="19050" cap="rnd">
            <a:solidFill>
              <a:srgbClr val="990033"/>
            </a:solidFill>
            <a:prstDash val="sysDot"/>
            <a:round/>
            <a:headEnd/>
            <a:tailEnd/>
          </a:ln>
        </p:spPr>
        <p:txBody>
          <a:bodyPr/>
          <a:lstStyle/>
          <a:p>
            <a:endParaRPr lang="en-US"/>
          </a:p>
        </p:txBody>
      </p:sp>
      <p:sp>
        <p:nvSpPr>
          <p:cNvPr id="32772" name="Line 6"/>
          <p:cNvSpPr>
            <a:spLocks noChangeShapeType="1"/>
          </p:cNvSpPr>
          <p:nvPr/>
        </p:nvSpPr>
        <p:spPr bwMode="auto">
          <a:xfrm>
            <a:off x="2720975" y="2492375"/>
            <a:ext cx="15875" cy="1800225"/>
          </a:xfrm>
          <a:prstGeom prst="line">
            <a:avLst/>
          </a:prstGeom>
          <a:noFill/>
          <a:ln w="38100">
            <a:solidFill>
              <a:schemeClr val="bg1"/>
            </a:solidFill>
            <a:round/>
            <a:headEnd/>
            <a:tailEnd type="triangle" w="med" len="med"/>
          </a:ln>
        </p:spPr>
        <p:txBody>
          <a:bodyPr/>
          <a:lstStyle/>
          <a:p>
            <a:endParaRPr lang="en-US"/>
          </a:p>
        </p:txBody>
      </p:sp>
      <p:sp>
        <p:nvSpPr>
          <p:cNvPr id="32773" name="Text Box 7"/>
          <p:cNvSpPr txBox="1">
            <a:spLocks noChangeArrowheads="1"/>
          </p:cNvSpPr>
          <p:nvPr/>
        </p:nvSpPr>
        <p:spPr bwMode="auto">
          <a:xfrm rot="-5400000">
            <a:off x="478632" y="3585369"/>
            <a:ext cx="1077912" cy="336550"/>
          </a:xfrm>
          <a:prstGeom prst="rect">
            <a:avLst/>
          </a:prstGeom>
          <a:noFill/>
          <a:ln w="12700">
            <a:noFill/>
            <a:miter lim="800000"/>
            <a:headEnd/>
            <a:tailEnd/>
          </a:ln>
        </p:spPr>
        <p:txBody>
          <a:bodyPr wrap="none">
            <a:spAutoFit/>
          </a:bodyPr>
          <a:lstStyle/>
          <a:p>
            <a:pPr eaLnBrk="0" hangingPunct="0"/>
            <a:r>
              <a:rPr lang="en-US" sz="1600">
                <a:solidFill>
                  <a:srgbClr val="990033"/>
                </a:solidFill>
              </a:rPr>
              <a:t>temperature</a:t>
            </a:r>
          </a:p>
        </p:txBody>
      </p:sp>
      <p:sp>
        <p:nvSpPr>
          <p:cNvPr id="32774" name="Line 8"/>
          <p:cNvSpPr>
            <a:spLocks noChangeShapeType="1"/>
          </p:cNvSpPr>
          <p:nvPr/>
        </p:nvSpPr>
        <p:spPr bwMode="auto">
          <a:xfrm>
            <a:off x="1154113" y="2349500"/>
            <a:ext cx="0" cy="2663825"/>
          </a:xfrm>
          <a:prstGeom prst="line">
            <a:avLst/>
          </a:prstGeom>
          <a:noFill/>
          <a:ln w="12700">
            <a:solidFill>
              <a:srgbClr val="990033"/>
            </a:solidFill>
            <a:round/>
            <a:headEnd/>
            <a:tailEnd type="triangle" w="med" len="med"/>
          </a:ln>
        </p:spPr>
        <p:txBody>
          <a:bodyPr/>
          <a:lstStyle/>
          <a:p>
            <a:endParaRPr lang="en-US"/>
          </a:p>
        </p:txBody>
      </p:sp>
      <p:sp>
        <p:nvSpPr>
          <p:cNvPr id="32775" name="Text Box 9"/>
          <p:cNvSpPr txBox="1">
            <a:spLocks noChangeArrowheads="1"/>
          </p:cNvSpPr>
          <p:nvPr/>
        </p:nvSpPr>
        <p:spPr bwMode="auto">
          <a:xfrm>
            <a:off x="4375150" y="404813"/>
            <a:ext cx="4681538" cy="822325"/>
          </a:xfrm>
          <a:prstGeom prst="rect">
            <a:avLst/>
          </a:prstGeom>
          <a:noFill/>
          <a:ln w="12700">
            <a:noFill/>
            <a:miter lim="800000"/>
            <a:headEnd/>
            <a:tailEnd/>
          </a:ln>
        </p:spPr>
        <p:txBody>
          <a:bodyPr>
            <a:spAutoFit/>
          </a:bodyPr>
          <a:lstStyle/>
          <a:p>
            <a:pPr algn="ctr" eaLnBrk="0" hangingPunct="0"/>
            <a:r>
              <a:rPr lang="en-GB" sz="2400">
                <a:solidFill>
                  <a:srgbClr val="990033"/>
                </a:solidFill>
              </a:rPr>
              <a:t>What is the difference between a snowflake and a bird?</a:t>
            </a:r>
            <a:endParaRPr lang="en-US" sz="2400">
              <a:solidFill>
                <a:srgbClr val="990033"/>
              </a:solidFill>
            </a:endParaRPr>
          </a:p>
        </p:txBody>
      </p:sp>
      <p:pic>
        <p:nvPicPr>
          <p:cNvPr id="32776" name="Picture 10" descr="raindrop"/>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05225" y="3284538"/>
            <a:ext cx="1289050" cy="1439862"/>
          </a:xfrm>
          <a:prstGeom prst="rect">
            <a:avLst/>
          </a:prstGeom>
          <a:noFill/>
          <a:ln w="9525">
            <a:noFill/>
            <a:miter lim="800000"/>
            <a:headEnd/>
            <a:tailEnd/>
          </a:ln>
        </p:spPr>
      </p:pic>
      <p:sp>
        <p:nvSpPr>
          <p:cNvPr id="32777" name="Text Box 15"/>
          <p:cNvSpPr txBox="1">
            <a:spLocks noChangeArrowheads="1"/>
          </p:cNvSpPr>
          <p:nvPr/>
        </p:nvSpPr>
        <p:spPr bwMode="auto">
          <a:xfrm>
            <a:off x="1893888" y="3429000"/>
            <a:ext cx="1403350" cy="336550"/>
          </a:xfrm>
          <a:prstGeom prst="rect">
            <a:avLst/>
          </a:prstGeom>
          <a:noFill/>
          <a:ln w="12700">
            <a:noFill/>
            <a:miter lim="800000"/>
            <a:headEnd/>
            <a:tailEnd/>
          </a:ln>
        </p:spPr>
        <p:txBody>
          <a:bodyPr wrap="none">
            <a:spAutoFit/>
          </a:bodyPr>
          <a:lstStyle/>
          <a:p>
            <a:pPr eaLnBrk="0" hangingPunct="0"/>
            <a:r>
              <a:rPr lang="en-US" sz="1600">
                <a:solidFill>
                  <a:srgbClr val="990033"/>
                </a:solidFill>
              </a:rPr>
              <a:t>Phase-boundary</a:t>
            </a:r>
          </a:p>
        </p:txBody>
      </p:sp>
      <p:cxnSp>
        <p:nvCxnSpPr>
          <p:cNvPr id="32778" name="AutoShape 125"/>
          <p:cNvCxnSpPr>
            <a:cxnSpLocks noChangeShapeType="1"/>
          </p:cNvCxnSpPr>
          <p:nvPr/>
        </p:nvCxnSpPr>
        <p:spPr bwMode="auto">
          <a:xfrm flipV="1">
            <a:off x="4994275" y="2925763"/>
            <a:ext cx="1004888" cy="1079500"/>
          </a:xfrm>
          <a:prstGeom prst="curvedConnector2">
            <a:avLst/>
          </a:prstGeom>
          <a:noFill/>
          <a:ln w="12700">
            <a:solidFill>
              <a:srgbClr val="990033"/>
            </a:solidFill>
            <a:round/>
            <a:headEnd/>
            <a:tailEnd type="triangle" w="med" len="med"/>
          </a:ln>
        </p:spPr>
      </p:cxnSp>
      <p:sp>
        <p:nvSpPr>
          <p:cNvPr id="32779" name="Line 127"/>
          <p:cNvSpPr>
            <a:spLocks noChangeShapeType="1"/>
          </p:cNvSpPr>
          <p:nvPr/>
        </p:nvSpPr>
        <p:spPr bwMode="auto">
          <a:xfrm>
            <a:off x="4448175" y="1557338"/>
            <a:ext cx="0" cy="1727200"/>
          </a:xfrm>
          <a:prstGeom prst="line">
            <a:avLst/>
          </a:prstGeom>
          <a:noFill/>
          <a:ln w="12700">
            <a:solidFill>
              <a:srgbClr val="990033"/>
            </a:solidFill>
            <a:round/>
            <a:headEnd/>
            <a:tailEnd type="triangle" w="med" len="med"/>
          </a:ln>
        </p:spPr>
        <p:txBody>
          <a:bodyPr/>
          <a:lstStyle/>
          <a:p>
            <a:endParaRPr lang="en-US"/>
          </a:p>
        </p:txBody>
      </p:sp>
      <p:grpSp>
        <p:nvGrpSpPr>
          <p:cNvPr id="32780" name="Group 131"/>
          <p:cNvGrpSpPr>
            <a:grpSpLocks/>
          </p:cNvGrpSpPr>
          <p:nvPr/>
        </p:nvGrpSpPr>
        <p:grpSpPr bwMode="auto">
          <a:xfrm>
            <a:off x="4881563" y="1989138"/>
            <a:ext cx="2305050" cy="936625"/>
            <a:chOff x="3256" y="1570"/>
            <a:chExt cx="1452" cy="590"/>
          </a:xfrm>
        </p:grpSpPr>
        <p:pic>
          <p:nvPicPr>
            <p:cNvPr id="32784" name="Picture 129" descr="52777_bird_wing_lg"/>
            <p:cNvPicPr>
              <a:picLocks noChangeAspect="1" noChangeArrowheads="1"/>
            </p:cNvPicPr>
            <p:nvPr/>
          </p:nvPicPr>
          <p:blipFill>
            <a:blip r:embed="rId6">
              <a:clrChange>
                <a:clrFrom>
                  <a:srgbClr val="FFFFFF"/>
                </a:clrFrom>
                <a:clrTo>
                  <a:srgbClr val="FFFFFF">
                    <a:alpha val="0"/>
                  </a:srgbClr>
                </a:clrTo>
              </a:clrChange>
              <a:lum bright="40000"/>
              <a:grayscl/>
            </a:blip>
            <a:srcRect/>
            <a:stretch>
              <a:fillRect/>
            </a:stretch>
          </p:blipFill>
          <p:spPr bwMode="auto">
            <a:xfrm>
              <a:off x="4073" y="1570"/>
              <a:ext cx="635" cy="518"/>
            </a:xfrm>
            <a:prstGeom prst="rect">
              <a:avLst/>
            </a:prstGeom>
            <a:noFill/>
            <a:ln w="9525">
              <a:noFill/>
              <a:miter lim="800000"/>
              <a:headEnd/>
              <a:tailEnd/>
            </a:ln>
          </p:spPr>
        </p:pic>
        <p:pic>
          <p:nvPicPr>
            <p:cNvPr id="32785" name="Picture 130" descr="52777_bird_wing_lg"/>
            <p:cNvPicPr>
              <a:picLocks noChangeAspect="1" noChangeArrowheads="1"/>
            </p:cNvPicPr>
            <p:nvPr/>
          </p:nvPicPr>
          <p:blipFill>
            <a:blip r:embed="rId6">
              <a:clrChange>
                <a:clrFrom>
                  <a:srgbClr val="FFFFFF"/>
                </a:clrFrom>
                <a:clrTo>
                  <a:srgbClr val="FFFFFF">
                    <a:alpha val="0"/>
                  </a:srgbClr>
                </a:clrTo>
              </a:clrChange>
              <a:lum bright="40000"/>
              <a:grayscl/>
            </a:blip>
            <a:srcRect/>
            <a:stretch>
              <a:fillRect/>
            </a:stretch>
          </p:blipFill>
          <p:spPr bwMode="auto">
            <a:xfrm flipH="1">
              <a:off x="3256" y="1570"/>
              <a:ext cx="635" cy="518"/>
            </a:xfrm>
            <a:prstGeom prst="rect">
              <a:avLst/>
            </a:prstGeom>
            <a:noFill/>
            <a:ln w="9525">
              <a:noFill/>
              <a:miter lim="800000"/>
              <a:headEnd/>
              <a:tailEnd/>
            </a:ln>
          </p:spPr>
        </p:pic>
        <p:pic>
          <p:nvPicPr>
            <p:cNvPr id="32786" name="Picture 124" descr="snow_flake_03"/>
            <p:cNvPicPr>
              <a:picLocks noChangeAspect="1" noChangeArrowheads="1"/>
            </p:cNvPicPr>
            <p:nvPr/>
          </p:nvPicPr>
          <p:blipFill>
            <a:blip r:embed="rId7"/>
            <a:srcRect/>
            <a:stretch>
              <a:fillRect/>
            </a:stretch>
          </p:blipFill>
          <p:spPr bwMode="auto">
            <a:xfrm>
              <a:off x="3802" y="1797"/>
              <a:ext cx="316" cy="363"/>
            </a:xfrm>
            <a:prstGeom prst="rect">
              <a:avLst/>
            </a:prstGeom>
            <a:noFill/>
            <a:ln w="9525">
              <a:noFill/>
              <a:miter lim="800000"/>
              <a:headEnd/>
              <a:tailEnd/>
            </a:ln>
          </p:spPr>
        </p:pic>
      </p:grpSp>
      <p:sp>
        <p:nvSpPr>
          <p:cNvPr id="32781" name="Text Box 132"/>
          <p:cNvSpPr txBox="1">
            <a:spLocks noChangeArrowheads="1"/>
          </p:cNvSpPr>
          <p:nvPr/>
        </p:nvSpPr>
        <p:spPr bwMode="auto">
          <a:xfrm>
            <a:off x="4737100" y="4545013"/>
            <a:ext cx="3816350" cy="396875"/>
          </a:xfrm>
          <a:prstGeom prst="rect">
            <a:avLst/>
          </a:prstGeom>
          <a:noFill/>
          <a:ln w="12700">
            <a:noFill/>
            <a:miter lim="800000"/>
            <a:headEnd/>
            <a:tailEnd/>
          </a:ln>
        </p:spPr>
        <p:txBody>
          <a:bodyPr>
            <a:spAutoFit/>
          </a:bodyPr>
          <a:lstStyle/>
          <a:p>
            <a:pPr algn="ctr" eaLnBrk="0" hangingPunct="0"/>
            <a:r>
              <a:rPr lang="en-GB" sz="2000">
                <a:solidFill>
                  <a:srgbClr val="990033"/>
                </a:solidFill>
              </a:rPr>
              <a:t>…a bird can act (to avoid surprises)</a:t>
            </a:r>
            <a:endParaRPr lang="en-US" sz="2000">
              <a:solidFill>
                <a:srgbClr val="990033"/>
              </a:solidFill>
            </a:endParaRPr>
          </a:p>
        </p:txBody>
      </p:sp>
      <p:pic>
        <p:nvPicPr>
          <p:cNvPr id="32782" name="Picture 126" descr="snow_flake_03"/>
          <p:cNvPicPr>
            <a:picLocks noChangeAspect="1" noChangeArrowheads="1"/>
          </p:cNvPicPr>
          <p:nvPr/>
        </p:nvPicPr>
        <p:blipFill>
          <a:blip r:embed="rId8"/>
          <a:srcRect/>
          <a:stretch>
            <a:fillRect/>
          </a:stretch>
        </p:blipFill>
        <p:spPr bwMode="auto">
          <a:xfrm>
            <a:off x="4178300" y="1516063"/>
            <a:ext cx="558800" cy="544512"/>
          </a:xfrm>
          <a:prstGeom prst="rect">
            <a:avLst/>
          </a:prstGeom>
          <a:noFill/>
          <a:ln w="9525">
            <a:noFill/>
            <a:miter lim="800000"/>
            <a:headEnd/>
            <a:tailEnd/>
          </a:ln>
        </p:spPr>
      </p:pic>
      <p:pic>
        <p:nvPicPr>
          <p:cNvPr id="32783" name="Picture 3" descr="snow_flake_03"/>
          <p:cNvPicPr>
            <a:picLocks noChangeAspect="1" noChangeArrowheads="1"/>
          </p:cNvPicPr>
          <p:nvPr/>
        </p:nvPicPr>
        <p:blipFill>
          <a:blip r:embed="rId9"/>
          <a:srcRect/>
          <a:stretch>
            <a:fillRect/>
          </a:stretch>
        </p:blipFill>
        <p:spPr bwMode="auto">
          <a:xfrm>
            <a:off x="1801813" y="908050"/>
            <a:ext cx="1871662" cy="161925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3058" name="starlingspring.mpg">
            <a:hlinkClick r:id="" action="ppaction://media"/>
          </p:cNvPr>
          <p:cNvPicPr>
            <a:picLocks noRot="1" noChangeAspect="1" noChangeArrowheads="1"/>
          </p:cNvPicPr>
          <p:nvPr>
            <a:videoFile r:link="rId1"/>
          </p:nvPr>
        </p:nvPicPr>
        <p:blipFill>
          <a:blip r:embed="rId3"/>
          <a:srcRect/>
          <a:stretch>
            <a:fillRect/>
          </a:stretch>
        </p:blipFill>
        <p:spPr bwMode="auto">
          <a:xfrm>
            <a:off x="4737100" y="1628775"/>
            <a:ext cx="2616200" cy="1962150"/>
          </a:xfrm>
          <a:prstGeom prst="rect">
            <a:avLst/>
          </a:prstGeom>
          <a:noFill/>
          <a:ln w="9525">
            <a:noFill/>
            <a:miter lim="800000"/>
            <a:headEnd/>
            <a:tailEnd/>
          </a:ln>
        </p:spPr>
      </p:pic>
      <p:sp>
        <p:nvSpPr>
          <p:cNvPr id="34818" name="Text Box 5"/>
          <p:cNvSpPr txBox="1">
            <a:spLocks noChangeArrowheads="1"/>
          </p:cNvSpPr>
          <p:nvPr/>
        </p:nvSpPr>
        <p:spPr bwMode="auto">
          <a:xfrm>
            <a:off x="1343025" y="476250"/>
            <a:ext cx="6923088" cy="457200"/>
          </a:xfrm>
          <a:prstGeom prst="rect">
            <a:avLst/>
          </a:prstGeom>
          <a:noFill/>
          <a:ln w="12700">
            <a:noFill/>
            <a:miter lim="800000"/>
            <a:headEnd/>
            <a:tailEnd/>
          </a:ln>
        </p:spPr>
        <p:txBody>
          <a:bodyPr wrap="none">
            <a:spAutoFit/>
          </a:bodyPr>
          <a:lstStyle/>
          <a:p>
            <a:r>
              <a:rPr lang="en-GB" sz="2400">
                <a:solidFill>
                  <a:srgbClr val="990033"/>
                </a:solidFill>
              </a:rPr>
              <a:t>What is the difference between snowfall and a flock of birds?</a:t>
            </a:r>
            <a:endParaRPr lang="en-US" sz="2400">
              <a:solidFill>
                <a:srgbClr val="990033"/>
              </a:solidFill>
            </a:endParaRPr>
          </a:p>
        </p:txBody>
      </p:sp>
      <p:sp>
        <p:nvSpPr>
          <p:cNvPr id="34819" name="Text Box 6"/>
          <p:cNvSpPr txBox="1">
            <a:spLocks noChangeArrowheads="1"/>
          </p:cNvSpPr>
          <p:nvPr/>
        </p:nvSpPr>
        <p:spPr bwMode="auto">
          <a:xfrm>
            <a:off x="4521200" y="3716338"/>
            <a:ext cx="3103563" cy="304800"/>
          </a:xfrm>
          <a:prstGeom prst="rect">
            <a:avLst/>
          </a:prstGeom>
          <a:noFill/>
          <a:ln w="12700">
            <a:noFill/>
            <a:miter lim="800000"/>
            <a:headEnd/>
            <a:tailEnd/>
          </a:ln>
        </p:spPr>
        <p:txBody>
          <a:bodyPr wrap="none">
            <a:spAutoFit/>
          </a:bodyPr>
          <a:lstStyle/>
          <a:p>
            <a:pPr algn="ctr"/>
            <a:r>
              <a:rPr lang="en-GB" sz="1400">
                <a:solidFill>
                  <a:srgbClr val="990033"/>
                </a:solidFill>
              </a:rPr>
              <a:t>Ensemble dynamics, clumping and swarming</a:t>
            </a:r>
            <a:endParaRPr lang="en-US" sz="1400">
              <a:solidFill>
                <a:srgbClr val="990033"/>
              </a:solidFill>
            </a:endParaRPr>
          </a:p>
        </p:txBody>
      </p:sp>
      <p:pic>
        <p:nvPicPr>
          <p:cNvPr id="34820" name="Picture 13" descr="dv617093, Digital Vision. /Digital Vision"/>
          <p:cNvPicPr>
            <a:picLocks noChangeAspect="1" noChangeArrowheads="1"/>
          </p:cNvPicPr>
          <p:nvPr/>
        </p:nvPicPr>
        <p:blipFill>
          <a:blip r:embed="rId4"/>
          <a:srcRect/>
          <a:stretch>
            <a:fillRect/>
          </a:stretch>
        </p:blipFill>
        <p:spPr bwMode="auto">
          <a:xfrm>
            <a:off x="1928813" y="1268413"/>
            <a:ext cx="2078037" cy="3143250"/>
          </a:xfrm>
          <a:prstGeom prst="rect">
            <a:avLst/>
          </a:prstGeom>
          <a:noFill/>
          <a:ln w="9525">
            <a:noFill/>
            <a:miter lim="800000"/>
            <a:headEnd/>
            <a:tailEnd/>
          </a:ln>
        </p:spPr>
      </p:pic>
      <p:sp>
        <p:nvSpPr>
          <p:cNvPr id="34821" name="Text Box 14"/>
          <p:cNvSpPr txBox="1">
            <a:spLocks noChangeArrowheads="1"/>
          </p:cNvSpPr>
          <p:nvPr/>
        </p:nvSpPr>
        <p:spPr bwMode="auto">
          <a:xfrm>
            <a:off x="1281113" y="4868863"/>
            <a:ext cx="6551612" cy="1281112"/>
          </a:xfrm>
          <a:prstGeom prst="rect">
            <a:avLst/>
          </a:prstGeom>
          <a:noFill/>
          <a:ln w="12700">
            <a:noFill/>
            <a:miter lim="800000"/>
            <a:headEnd/>
            <a:tailEnd/>
          </a:ln>
        </p:spPr>
        <p:txBody>
          <a:bodyPr>
            <a:spAutoFit/>
          </a:bodyPr>
          <a:lstStyle/>
          <a:p>
            <a:pPr algn="ctr"/>
            <a:r>
              <a:rPr lang="en-GB" sz="2000">
                <a:solidFill>
                  <a:srgbClr val="990033"/>
                </a:solidFill>
              </a:rPr>
              <a:t>…birds (biological agents) stay in the same place</a:t>
            </a:r>
          </a:p>
          <a:p>
            <a:pPr algn="ctr"/>
            <a:r>
              <a:rPr lang="en-GB" sz="2000">
                <a:solidFill>
                  <a:srgbClr val="990033"/>
                </a:solidFill>
              </a:rPr>
              <a:t> </a:t>
            </a:r>
          </a:p>
          <a:p>
            <a:pPr algn="ctr"/>
            <a:r>
              <a:rPr lang="en-GB">
                <a:solidFill>
                  <a:srgbClr val="990033"/>
                </a:solidFill>
              </a:rPr>
              <a:t>They resist the second law of thermodynamics, which says that their entropy</a:t>
            </a:r>
            <a:r>
              <a:rPr lang="en-GB" sz="2000">
                <a:solidFill>
                  <a:srgbClr val="990033"/>
                </a:solidFill>
              </a:rPr>
              <a:t> </a:t>
            </a:r>
            <a:r>
              <a:rPr lang="en-GB">
                <a:solidFill>
                  <a:srgbClr val="990033"/>
                </a:solidFill>
              </a:rPr>
              <a:t>should increase</a:t>
            </a:r>
            <a:endParaRPr lang="en-US">
              <a:solidFill>
                <a:srgbClr val="990033"/>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305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3058"/>
                                        </p:tgtEl>
                                      </p:cBhvr>
                                    </p:cmd>
                                  </p:childTnLst>
                                </p:cTn>
                              </p:par>
                            </p:childTnLst>
                          </p:cTn>
                        </p:par>
                      </p:childTnLst>
                    </p:cTn>
                  </p:par>
                </p:childTnLst>
              </p:cTn>
              <p:nextCondLst>
                <p:cond evt="onClick" delay="0">
                  <p:tgtEl>
                    <p:spTgt spid="173058"/>
                  </p:tgtEl>
                </p:cond>
              </p:nextCondLst>
            </p:seq>
            <p:video>
              <p:cMediaNode vol="0" mute="1">
                <p:cTn id="7" repeatCount="indefinite" fill="remove" display="0">
                  <p:stCondLst>
                    <p:cond delay="indefinite"/>
                  </p:stCondLst>
                  <p:endCondLst>
                    <p:cond evt="onNext" delay="0">
                      <p:tgtEl>
                        <p:sldTgt/>
                      </p:tgtEl>
                    </p:cond>
                    <p:cond evt="onPrev" delay="0">
                      <p:tgtEl>
                        <p:sldTgt/>
                      </p:tgtEl>
                    </p:cond>
                  </p:endCondLst>
                </p:cTn>
                <p:tgtEl>
                  <p:spTgt spid="17305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14" name="Rectangle 39"/>
          <p:cNvSpPr>
            <a:spLocks noChangeArrowheads="1"/>
          </p:cNvSpPr>
          <p:nvPr/>
        </p:nvSpPr>
        <p:spPr bwMode="auto">
          <a:xfrm>
            <a:off x="1208088" y="1916113"/>
            <a:ext cx="7489825" cy="3024187"/>
          </a:xfrm>
          <a:prstGeom prst="rect">
            <a:avLst/>
          </a:prstGeom>
          <a:noFill/>
          <a:ln w="12700">
            <a:solidFill>
              <a:schemeClr val="accent2"/>
            </a:solidFill>
            <a:miter lim="800000"/>
            <a:headEnd/>
            <a:tailEnd/>
          </a:ln>
        </p:spPr>
        <p:txBody>
          <a:bodyPr wrap="none" anchor="ctr"/>
          <a:lstStyle/>
          <a:p>
            <a:endParaRPr lang="en-GB"/>
          </a:p>
        </p:txBody>
      </p:sp>
      <p:sp>
        <p:nvSpPr>
          <p:cNvPr id="54315" name="Rectangle 21"/>
          <p:cNvSpPr>
            <a:spLocks noChangeArrowheads="1"/>
          </p:cNvSpPr>
          <p:nvPr/>
        </p:nvSpPr>
        <p:spPr bwMode="auto">
          <a:xfrm>
            <a:off x="1711325" y="5300663"/>
            <a:ext cx="6481763" cy="641350"/>
          </a:xfrm>
          <a:prstGeom prst="rect">
            <a:avLst/>
          </a:prstGeom>
          <a:noFill/>
          <a:ln w="9525">
            <a:noFill/>
            <a:miter lim="800000"/>
            <a:headEnd/>
            <a:tailEnd/>
          </a:ln>
        </p:spPr>
        <p:txBody>
          <a:bodyPr>
            <a:spAutoFit/>
          </a:bodyPr>
          <a:lstStyle/>
          <a:p>
            <a:pPr algn="ctr"/>
            <a:r>
              <a:rPr lang="en-US">
                <a:solidFill>
                  <a:srgbClr val="990033"/>
                </a:solidFill>
              </a:rPr>
              <a:t>This means biological agents must self-organize to minimise surprise. In other words, to </a:t>
            </a:r>
            <a:r>
              <a:rPr lang="en-GB">
                <a:solidFill>
                  <a:srgbClr val="990033"/>
                </a:solidFill>
              </a:rPr>
              <a:t>ensure they occupy a limited number of (attracting) states.</a:t>
            </a:r>
          </a:p>
        </p:txBody>
      </p:sp>
      <p:graphicFrame>
        <p:nvGraphicFramePr>
          <p:cNvPr id="54294" name="Object 22"/>
          <p:cNvGraphicFramePr>
            <a:graphicFrameLocks noChangeAspect="1"/>
          </p:cNvGraphicFramePr>
          <p:nvPr/>
        </p:nvGraphicFramePr>
        <p:xfrm>
          <a:off x="4592638" y="1052513"/>
          <a:ext cx="3302000" cy="749300"/>
        </p:xfrm>
        <a:graphic>
          <a:graphicData uri="http://schemas.openxmlformats.org/presentationml/2006/ole">
            <p:oleObj spid="_x0000_s54294" name="Equation" r:id="rId3" imgW="2070000" imgH="469800" progId="Equation.DSMT4">
              <p:embed/>
            </p:oleObj>
          </a:graphicData>
        </a:graphic>
      </p:graphicFrame>
      <p:pic>
        <p:nvPicPr>
          <p:cNvPr id="54316" name="Picture 25" descr="_40250409_donald2"/>
          <p:cNvPicPr>
            <a:picLocks noChangeAspect="1" noChangeArrowheads="1"/>
          </p:cNvPicPr>
          <p:nvPr/>
        </p:nvPicPr>
        <p:blipFill>
          <a:blip r:embed="rId4">
            <a:clrChange>
              <a:clrFrom>
                <a:srgbClr val="FFFFFF"/>
              </a:clrFrom>
              <a:clrTo>
                <a:srgbClr val="FFFFFF">
                  <a:alpha val="0"/>
                </a:srgbClr>
              </a:clrTo>
            </a:clrChange>
          </a:blip>
          <a:srcRect l="3694" t="3334" r="3201" b="2592"/>
          <a:stretch>
            <a:fillRect/>
          </a:stretch>
        </p:blipFill>
        <p:spPr bwMode="auto">
          <a:xfrm>
            <a:off x="6537325" y="2060575"/>
            <a:ext cx="1349375" cy="1511300"/>
          </a:xfrm>
          <a:prstGeom prst="rect">
            <a:avLst/>
          </a:prstGeom>
          <a:noFill/>
          <a:ln w="9525">
            <a:noFill/>
            <a:miter lim="800000"/>
            <a:headEnd/>
            <a:tailEnd/>
          </a:ln>
        </p:spPr>
      </p:pic>
      <p:pic>
        <p:nvPicPr>
          <p:cNvPr id="54317" name="Picture 31" descr="Flock of Birds Widescreen">
            <a:hlinkClick r:id="rId5" tooltip="Flock of Birds Widescreen"/>
          </p:cNvPr>
          <p:cNvPicPr>
            <a:picLocks noChangeAspect="1" noChangeArrowheads="1"/>
          </p:cNvPicPr>
          <p:nvPr/>
        </p:nvPicPr>
        <p:blipFill>
          <a:blip r:embed="rId6">
            <a:lum bright="34000" contrast="-70000"/>
          </a:blip>
          <a:srcRect/>
          <a:stretch>
            <a:fillRect/>
          </a:stretch>
        </p:blipFill>
        <p:spPr bwMode="auto">
          <a:xfrm>
            <a:off x="1568450" y="2708275"/>
            <a:ext cx="2689225" cy="1681163"/>
          </a:xfrm>
          <a:prstGeom prst="rect">
            <a:avLst/>
          </a:prstGeom>
          <a:noFill/>
          <a:ln w="9525">
            <a:noFill/>
            <a:miter lim="800000"/>
            <a:headEnd/>
            <a:tailEnd/>
          </a:ln>
        </p:spPr>
      </p:pic>
      <p:sp>
        <p:nvSpPr>
          <p:cNvPr id="54318" name="Text Box 35"/>
          <p:cNvSpPr txBox="1">
            <a:spLocks noChangeArrowheads="1"/>
          </p:cNvSpPr>
          <p:nvPr/>
        </p:nvSpPr>
        <p:spPr bwMode="auto">
          <a:xfrm>
            <a:off x="3300413" y="450850"/>
            <a:ext cx="2876550" cy="457200"/>
          </a:xfrm>
          <a:prstGeom prst="rect">
            <a:avLst/>
          </a:prstGeom>
          <a:noFill/>
          <a:ln w="12700">
            <a:noFill/>
            <a:miter lim="800000"/>
            <a:headEnd/>
            <a:tailEnd/>
          </a:ln>
        </p:spPr>
        <p:txBody>
          <a:bodyPr wrap="none">
            <a:spAutoFit/>
          </a:bodyPr>
          <a:lstStyle/>
          <a:p>
            <a:r>
              <a:rPr lang="en-GB" sz="2400">
                <a:solidFill>
                  <a:srgbClr val="990033"/>
                </a:solidFill>
              </a:rPr>
              <a:t>But what is the entropy?</a:t>
            </a:r>
            <a:endParaRPr lang="en-US" sz="2400">
              <a:solidFill>
                <a:srgbClr val="990033"/>
              </a:solidFill>
            </a:endParaRPr>
          </a:p>
        </p:txBody>
      </p:sp>
      <p:pic>
        <p:nvPicPr>
          <p:cNvPr id="54319" name="Picture 36" descr="392638-donald_duck2_large"/>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89175" y="2924175"/>
            <a:ext cx="1112838" cy="1366838"/>
          </a:xfrm>
          <a:prstGeom prst="rect">
            <a:avLst/>
          </a:prstGeom>
          <a:noFill/>
          <a:ln w="9525">
            <a:noFill/>
            <a:miter lim="800000"/>
            <a:headEnd/>
            <a:tailEnd/>
          </a:ln>
        </p:spPr>
      </p:pic>
      <p:graphicFrame>
        <p:nvGraphicFramePr>
          <p:cNvPr id="54295" name="Object 23"/>
          <p:cNvGraphicFramePr>
            <a:graphicFrameLocks noChangeAspect="1"/>
          </p:cNvGraphicFramePr>
          <p:nvPr/>
        </p:nvGraphicFramePr>
        <p:xfrm>
          <a:off x="1616075" y="2779713"/>
          <a:ext cx="960438" cy="379412"/>
        </p:xfrm>
        <a:graphic>
          <a:graphicData uri="http://schemas.openxmlformats.org/presentationml/2006/ole">
            <p:oleObj spid="_x0000_s54295" name="Equation" r:id="rId8" imgW="444240" imgH="177480" progId="Equation.DSMT4">
              <p:embed/>
            </p:oleObj>
          </a:graphicData>
        </a:graphic>
      </p:graphicFrame>
      <p:graphicFrame>
        <p:nvGraphicFramePr>
          <p:cNvPr id="54313" name="Object 41"/>
          <p:cNvGraphicFramePr>
            <a:graphicFrameLocks noChangeAspect="1"/>
          </p:cNvGraphicFramePr>
          <p:nvPr/>
        </p:nvGraphicFramePr>
        <p:xfrm>
          <a:off x="1241425" y="1962150"/>
          <a:ext cx="1190625" cy="431800"/>
        </p:xfrm>
        <a:graphic>
          <a:graphicData uri="http://schemas.openxmlformats.org/presentationml/2006/ole">
            <p:oleObj spid="_x0000_s54313" name="Equation" r:id="rId9" imgW="545760" imgH="203040" progId="Equation.DSMT4">
              <p:embed/>
            </p:oleObj>
          </a:graphicData>
        </a:graphic>
      </p:graphicFrame>
      <p:sp>
        <p:nvSpPr>
          <p:cNvPr id="54320" name="Text Box 42"/>
          <p:cNvSpPr txBox="1">
            <a:spLocks noChangeArrowheads="1"/>
          </p:cNvSpPr>
          <p:nvPr/>
        </p:nvSpPr>
        <p:spPr bwMode="auto">
          <a:xfrm>
            <a:off x="1304925" y="1195388"/>
            <a:ext cx="3287713" cy="396875"/>
          </a:xfrm>
          <a:prstGeom prst="rect">
            <a:avLst/>
          </a:prstGeom>
          <a:noFill/>
          <a:ln w="12700">
            <a:noFill/>
            <a:miter lim="800000"/>
            <a:headEnd/>
            <a:tailEnd/>
          </a:ln>
        </p:spPr>
        <p:txBody>
          <a:bodyPr wrap="none">
            <a:spAutoFit/>
          </a:bodyPr>
          <a:lstStyle/>
          <a:p>
            <a:r>
              <a:rPr lang="en-GB" sz="2000">
                <a:solidFill>
                  <a:srgbClr val="990033"/>
                </a:solidFill>
              </a:rPr>
              <a:t>…entropy is just average surprise</a:t>
            </a:r>
            <a:endParaRPr lang="en-US" sz="2000">
              <a:solidFill>
                <a:srgbClr val="990033"/>
              </a:solidFill>
            </a:endParaRPr>
          </a:p>
        </p:txBody>
      </p:sp>
      <p:sp>
        <p:nvSpPr>
          <p:cNvPr id="54321" name="Rectangle 43"/>
          <p:cNvSpPr>
            <a:spLocks noChangeArrowheads="1"/>
          </p:cNvSpPr>
          <p:nvPr/>
        </p:nvSpPr>
        <p:spPr bwMode="auto">
          <a:xfrm>
            <a:off x="1281113" y="4365625"/>
            <a:ext cx="3240087" cy="336550"/>
          </a:xfrm>
          <a:prstGeom prst="rect">
            <a:avLst/>
          </a:prstGeom>
          <a:noFill/>
          <a:ln w="9525">
            <a:noFill/>
            <a:miter lim="800000"/>
            <a:headEnd/>
            <a:tailEnd/>
          </a:ln>
        </p:spPr>
        <p:txBody>
          <a:bodyPr>
            <a:spAutoFit/>
          </a:bodyPr>
          <a:lstStyle/>
          <a:p>
            <a:pPr algn="ctr"/>
            <a:r>
              <a:rPr lang="en-US" sz="1600"/>
              <a:t>Low surprise (I am usually here)</a:t>
            </a:r>
            <a:endParaRPr lang="en-GB" sz="1600"/>
          </a:p>
        </p:txBody>
      </p:sp>
      <p:sp>
        <p:nvSpPr>
          <p:cNvPr id="54322" name="Rectangle 44"/>
          <p:cNvSpPr>
            <a:spLocks noChangeArrowheads="1"/>
          </p:cNvSpPr>
          <p:nvPr/>
        </p:nvSpPr>
        <p:spPr bwMode="auto">
          <a:xfrm>
            <a:off x="5313363" y="4365625"/>
            <a:ext cx="3382962" cy="336550"/>
          </a:xfrm>
          <a:prstGeom prst="rect">
            <a:avLst/>
          </a:prstGeom>
          <a:noFill/>
          <a:ln w="9525">
            <a:noFill/>
            <a:miter lim="800000"/>
            <a:headEnd/>
            <a:tailEnd/>
          </a:ln>
        </p:spPr>
        <p:txBody>
          <a:bodyPr>
            <a:spAutoFit/>
          </a:bodyPr>
          <a:lstStyle/>
          <a:p>
            <a:pPr algn="ctr"/>
            <a:r>
              <a:rPr lang="en-US" sz="1600"/>
              <a:t>High surprise (I am never here)</a:t>
            </a:r>
            <a:endParaRPr lang="en-GB" sz="1600"/>
          </a:p>
        </p:txBody>
      </p:sp>
      <p:cxnSp>
        <p:nvCxnSpPr>
          <p:cNvPr id="54323" name="AutoShape 45"/>
          <p:cNvCxnSpPr>
            <a:cxnSpLocks noChangeShapeType="1"/>
          </p:cNvCxnSpPr>
          <p:nvPr/>
        </p:nvCxnSpPr>
        <p:spPr bwMode="auto">
          <a:xfrm rot="10800000" flipV="1">
            <a:off x="4257675" y="2816225"/>
            <a:ext cx="2279650" cy="733425"/>
          </a:xfrm>
          <a:prstGeom prst="curvedConnector3">
            <a:avLst>
              <a:gd name="adj1" fmla="val 50000"/>
            </a:avLst>
          </a:prstGeom>
          <a:noFill/>
          <a:ln w="12700">
            <a:solidFill>
              <a:srgbClr val="990033"/>
            </a:solidFill>
            <a:round/>
            <a:headEnd/>
            <a:tailEnd type="triangl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khi_boulders.mpeg">
            <a:hlinkClick r:id="" action="ppaction://media"/>
          </p:cNvPr>
          <p:cNvPicPr>
            <a:picLocks noRot="1" noChangeAspect="1" noChangeArrowheads="1"/>
          </p:cNvPicPr>
          <p:nvPr>
            <a:videoFile r:link="rId2"/>
          </p:nvPr>
        </p:nvPicPr>
        <p:blipFill>
          <a:blip r:embed="rId4"/>
          <a:srcRect/>
          <a:stretch>
            <a:fillRect/>
          </a:stretch>
        </p:blipFill>
        <p:spPr bwMode="auto">
          <a:xfrm>
            <a:off x="5673725" y="620713"/>
            <a:ext cx="3024188" cy="2941637"/>
          </a:xfrm>
          <a:prstGeom prst="rect">
            <a:avLst/>
          </a:prstGeom>
          <a:noFill/>
          <a:ln w="9525">
            <a:noFill/>
            <a:miter lim="800000"/>
            <a:headEnd/>
            <a:tailEnd/>
          </a:ln>
        </p:spPr>
      </p:pic>
      <p:sp>
        <p:nvSpPr>
          <p:cNvPr id="224278" name="Rectangle 3"/>
          <p:cNvSpPr>
            <a:spLocks noChangeArrowheads="1"/>
          </p:cNvSpPr>
          <p:nvPr/>
        </p:nvSpPr>
        <p:spPr bwMode="auto">
          <a:xfrm>
            <a:off x="5816600" y="4076700"/>
            <a:ext cx="2808288" cy="1463675"/>
          </a:xfrm>
          <a:prstGeom prst="rect">
            <a:avLst/>
          </a:prstGeom>
          <a:noFill/>
          <a:ln w="12700">
            <a:noFill/>
            <a:miter lim="800000"/>
            <a:headEnd/>
            <a:tailEnd/>
          </a:ln>
        </p:spPr>
        <p:txBody>
          <a:bodyPr anchor="ctr">
            <a:spAutoFit/>
          </a:bodyPr>
          <a:lstStyle/>
          <a:p>
            <a:pPr algn="just" eaLnBrk="0" hangingPunct="0"/>
            <a:r>
              <a:rPr lang="en-GB" sz="1000">
                <a:solidFill>
                  <a:schemeClr val="bg2"/>
                </a:solidFill>
              </a:rPr>
              <a:t>Particle density contours showing Kelvin-Helmholtz instability, forming beautiful breaking waves. In the self-sustained state of Kelvin-Helmholtz turbulence the particles are transported away from the mid-plane at the same rate as they fall, but the particle density is nevertheless very clumpy because of a clumping instability that is caused by the dependence of the particle velocity on the local solids-to-gas ratio (Johansen, Henning, &amp; Klahr 2006) </a:t>
            </a:r>
          </a:p>
        </p:txBody>
      </p:sp>
      <p:graphicFrame>
        <p:nvGraphicFramePr>
          <p:cNvPr id="224260" name="Object 4"/>
          <p:cNvGraphicFramePr>
            <a:graphicFrameLocks noChangeAspect="1"/>
          </p:cNvGraphicFramePr>
          <p:nvPr/>
        </p:nvGraphicFramePr>
        <p:xfrm>
          <a:off x="8350250" y="3560763"/>
          <a:ext cx="331788" cy="487362"/>
        </p:xfrm>
        <a:graphic>
          <a:graphicData uri="http://schemas.openxmlformats.org/presentationml/2006/ole">
            <p:oleObj spid="_x0000_s224260" name="Equation" r:id="rId5" imgW="152280" imgH="228600" progId="Equation.DSMT4">
              <p:embed/>
            </p:oleObj>
          </a:graphicData>
        </a:graphic>
      </p:graphicFrame>
      <p:graphicFrame>
        <p:nvGraphicFramePr>
          <p:cNvPr id="224261" name="Object 5"/>
          <p:cNvGraphicFramePr>
            <a:graphicFrameLocks noChangeAspect="1"/>
          </p:cNvGraphicFramePr>
          <p:nvPr/>
        </p:nvGraphicFramePr>
        <p:xfrm>
          <a:off x="5240338" y="536575"/>
          <a:ext cx="385762" cy="487363"/>
        </p:xfrm>
        <a:graphic>
          <a:graphicData uri="http://schemas.openxmlformats.org/presentationml/2006/ole">
            <p:oleObj spid="_x0000_s224261" name="Equation" r:id="rId6" imgW="177480" imgH="228600" progId="Equation.DSMT4">
              <p:embed/>
            </p:oleObj>
          </a:graphicData>
        </a:graphic>
      </p:graphicFrame>
      <p:sp>
        <p:nvSpPr>
          <p:cNvPr id="224279" name="Rectangle 7"/>
          <p:cNvSpPr>
            <a:spLocks noChangeArrowheads="1"/>
          </p:cNvSpPr>
          <p:nvPr/>
        </p:nvSpPr>
        <p:spPr bwMode="auto">
          <a:xfrm>
            <a:off x="1497013" y="620713"/>
            <a:ext cx="3168650" cy="2952750"/>
          </a:xfrm>
          <a:prstGeom prst="rect">
            <a:avLst/>
          </a:prstGeom>
          <a:solidFill>
            <a:schemeClr val="tx2"/>
          </a:solidFill>
          <a:ln w="12700">
            <a:solidFill>
              <a:schemeClr val="tx1"/>
            </a:solidFill>
            <a:miter lim="800000"/>
            <a:headEnd/>
            <a:tailEnd/>
          </a:ln>
        </p:spPr>
        <p:txBody>
          <a:bodyPr wrap="none" anchor="ctr"/>
          <a:lstStyle/>
          <a:p>
            <a:endParaRPr lang="en-GB">
              <a:latin typeface="Arial" charset="0"/>
            </a:endParaRPr>
          </a:p>
        </p:txBody>
      </p:sp>
      <p:sp>
        <p:nvSpPr>
          <p:cNvPr id="224280" name="Oval 8"/>
          <p:cNvSpPr>
            <a:spLocks noChangeArrowheads="1"/>
          </p:cNvSpPr>
          <p:nvPr/>
        </p:nvSpPr>
        <p:spPr bwMode="auto">
          <a:xfrm>
            <a:off x="2073275" y="1700213"/>
            <a:ext cx="2089150" cy="865187"/>
          </a:xfrm>
          <a:prstGeom prst="ellipse">
            <a:avLst/>
          </a:prstGeom>
          <a:solidFill>
            <a:schemeClr val="bg1"/>
          </a:solidFill>
          <a:ln w="12700">
            <a:solidFill>
              <a:schemeClr val="bg1"/>
            </a:solidFill>
            <a:round/>
            <a:headEnd/>
            <a:tailEnd/>
          </a:ln>
        </p:spPr>
        <p:txBody>
          <a:bodyPr wrap="none" anchor="ctr"/>
          <a:lstStyle/>
          <a:p>
            <a:endParaRPr lang="en-GB">
              <a:latin typeface="Arial" charset="0"/>
            </a:endParaRPr>
          </a:p>
        </p:txBody>
      </p:sp>
      <p:sp>
        <p:nvSpPr>
          <p:cNvPr id="224281" name="Rectangle 9"/>
          <p:cNvSpPr>
            <a:spLocks noChangeArrowheads="1"/>
          </p:cNvSpPr>
          <p:nvPr/>
        </p:nvSpPr>
        <p:spPr bwMode="auto">
          <a:xfrm>
            <a:off x="1423988" y="1700213"/>
            <a:ext cx="7273925" cy="865187"/>
          </a:xfrm>
          <a:prstGeom prst="rect">
            <a:avLst/>
          </a:prstGeom>
          <a:noFill/>
          <a:ln w="12700" cap="rnd">
            <a:solidFill>
              <a:schemeClr val="bg1"/>
            </a:solidFill>
            <a:prstDash val="sysDot"/>
            <a:miter lim="800000"/>
            <a:headEnd/>
            <a:tailEnd/>
          </a:ln>
        </p:spPr>
        <p:txBody>
          <a:bodyPr wrap="none" anchor="ctr"/>
          <a:lstStyle/>
          <a:p>
            <a:endParaRPr lang="en-GB">
              <a:latin typeface="Arial" charset="0"/>
            </a:endParaRPr>
          </a:p>
        </p:txBody>
      </p:sp>
      <p:sp>
        <p:nvSpPr>
          <p:cNvPr id="224282" name="Rectangle 12"/>
          <p:cNvSpPr>
            <a:spLocks noChangeArrowheads="1"/>
          </p:cNvSpPr>
          <p:nvPr/>
        </p:nvSpPr>
        <p:spPr bwMode="auto">
          <a:xfrm>
            <a:off x="2576513" y="3573463"/>
            <a:ext cx="1008062" cy="304800"/>
          </a:xfrm>
          <a:prstGeom prst="rect">
            <a:avLst/>
          </a:prstGeom>
          <a:noFill/>
          <a:ln w="12700">
            <a:noFill/>
            <a:miter lim="800000"/>
            <a:headEnd/>
            <a:tailEnd/>
          </a:ln>
        </p:spPr>
        <p:txBody>
          <a:bodyPr anchor="ctr">
            <a:spAutoFit/>
          </a:bodyPr>
          <a:lstStyle/>
          <a:p>
            <a:pPr algn="ctr" eaLnBrk="0" hangingPunct="0"/>
            <a:r>
              <a:rPr lang="en-GB" sz="1400">
                <a:solidFill>
                  <a:schemeClr val="bg2"/>
                </a:solidFill>
              </a:rPr>
              <a:t>temperature </a:t>
            </a:r>
          </a:p>
        </p:txBody>
      </p:sp>
      <p:sp>
        <p:nvSpPr>
          <p:cNvPr id="224283" name="Rectangle 13"/>
          <p:cNvSpPr>
            <a:spLocks noChangeArrowheads="1"/>
          </p:cNvSpPr>
          <p:nvPr/>
        </p:nvSpPr>
        <p:spPr bwMode="auto">
          <a:xfrm>
            <a:off x="1065213" y="892175"/>
            <a:ext cx="431800" cy="304800"/>
          </a:xfrm>
          <a:prstGeom prst="rect">
            <a:avLst/>
          </a:prstGeom>
          <a:noFill/>
          <a:ln w="12700">
            <a:noFill/>
            <a:miter lim="800000"/>
            <a:headEnd/>
            <a:tailEnd/>
          </a:ln>
        </p:spPr>
        <p:txBody>
          <a:bodyPr anchor="ctr">
            <a:spAutoFit/>
          </a:bodyPr>
          <a:lstStyle/>
          <a:p>
            <a:pPr algn="just" eaLnBrk="0" hangingPunct="0"/>
            <a:r>
              <a:rPr lang="en-GB" sz="1400">
                <a:solidFill>
                  <a:schemeClr val="bg2"/>
                </a:solidFill>
              </a:rPr>
              <a:t>pH</a:t>
            </a:r>
          </a:p>
        </p:txBody>
      </p:sp>
      <p:sp>
        <p:nvSpPr>
          <p:cNvPr id="224284" name="Rectangle 14"/>
          <p:cNvSpPr>
            <a:spLocks noChangeArrowheads="1"/>
          </p:cNvSpPr>
          <p:nvPr/>
        </p:nvSpPr>
        <p:spPr bwMode="auto">
          <a:xfrm>
            <a:off x="6681788" y="2781300"/>
            <a:ext cx="1008062" cy="304800"/>
          </a:xfrm>
          <a:prstGeom prst="rect">
            <a:avLst/>
          </a:prstGeom>
          <a:noFill/>
          <a:ln w="12700">
            <a:noFill/>
            <a:miter lim="800000"/>
            <a:headEnd/>
            <a:tailEnd/>
          </a:ln>
        </p:spPr>
        <p:txBody>
          <a:bodyPr anchor="ctr">
            <a:spAutoFit/>
          </a:bodyPr>
          <a:lstStyle/>
          <a:p>
            <a:pPr algn="ctr" eaLnBrk="0" hangingPunct="0"/>
            <a:r>
              <a:rPr lang="en-GB" sz="1400" b="1">
                <a:solidFill>
                  <a:schemeClr val="bg1"/>
                </a:solidFill>
              </a:rPr>
              <a:t>falling</a:t>
            </a:r>
          </a:p>
        </p:txBody>
      </p:sp>
      <p:sp>
        <p:nvSpPr>
          <p:cNvPr id="224285" name="Line 15"/>
          <p:cNvSpPr>
            <a:spLocks noChangeShapeType="1"/>
          </p:cNvSpPr>
          <p:nvPr/>
        </p:nvSpPr>
        <p:spPr bwMode="auto">
          <a:xfrm>
            <a:off x="7473950" y="2924175"/>
            <a:ext cx="358775" cy="0"/>
          </a:xfrm>
          <a:prstGeom prst="line">
            <a:avLst/>
          </a:prstGeom>
          <a:noFill/>
          <a:ln w="12700">
            <a:solidFill>
              <a:schemeClr val="bg1"/>
            </a:solidFill>
            <a:round/>
            <a:headEnd/>
            <a:tailEnd type="triangle" w="med" len="med"/>
          </a:ln>
        </p:spPr>
        <p:txBody>
          <a:bodyPr/>
          <a:lstStyle/>
          <a:p>
            <a:endParaRPr lang="en-US"/>
          </a:p>
        </p:txBody>
      </p:sp>
      <p:sp>
        <p:nvSpPr>
          <p:cNvPr id="224286" name="Rectangle 16"/>
          <p:cNvSpPr>
            <a:spLocks noChangeArrowheads="1"/>
          </p:cNvSpPr>
          <p:nvPr/>
        </p:nvSpPr>
        <p:spPr bwMode="auto">
          <a:xfrm>
            <a:off x="6681788" y="1268413"/>
            <a:ext cx="1008062" cy="304800"/>
          </a:xfrm>
          <a:prstGeom prst="rect">
            <a:avLst/>
          </a:prstGeom>
          <a:noFill/>
          <a:ln w="12700">
            <a:noFill/>
            <a:miter lim="800000"/>
            <a:headEnd/>
            <a:tailEnd/>
          </a:ln>
        </p:spPr>
        <p:txBody>
          <a:bodyPr anchor="ctr">
            <a:spAutoFit/>
          </a:bodyPr>
          <a:lstStyle/>
          <a:p>
            <a:pPr algn="ctr" eaLnBrk="0" hangingPunct="0"/>
            <a:r>
              <a:rPr lang="en-GB" sz="1400" b="1">
                <a:solidFill>
                  <a:schemeClr val="bg1"/>
                </a:solidFill>
              </a:rPr>
              <a:t>transport</a:t>
            </a:r>
          </a:p>
        </p:txBody>
      </p:sp>
      <p:sp>
        <p:nvSpPr>
          <p:cNvPr id="224287" name="Line 17"/>
          <p:cNvSpPr>
            <a:spLocks noChangeShapeType="1"/>
          </p:cNvSpPr>
          <p:nvPr/>
        </p:nvSpPr>
        <p:spPr bwMode="auto">
          <a:xfrm>
            <a:off x="6465888" y="1412875"/>
            <a:ext cx="358775" cy="0"/>
          </a:xfrm>
          <a:prstGeom prst="line">
            <a:avLst/>
          </a:prstGeom>
          <a:noFill/>
          <a:ln w="12700">
            <a:solidFill>
              <a:schemeClr val="bg1"/>
            </a:solidFill>
            <a:round/>
            <a:headEnd type="triangle" w="med" len="med"/>
            <a:tailEnd/>
          </a:ln>
        </p:spPr>
        <p:txBody>
          <a:bodyPr/>
          <a:lstStyle/>
          <a:p>
            <a:endParaRPr lang="en-US"/>
          </a:p>
        </p:txBody>
      </p:sp>
      <p:graphicFrame>
        <p:nvGraphicFramePr>
          <p:cNvPr id="224271" name="Object 18"/>
          <p:cNvGraphicFramePr>
            <a:graphicFrameLocks noChangeAspect="1"/>
          </p:cNvGraphicFramePr>
          <p:nvPr/>
        </p:nvGraphicFramePr>
        <p:xfrm>
          <a:off x="5816600" y="768350"/>
          <a:ext cx="779463" cy="284163"/>
        </p:xfrm>
        <a:graphic>
          <a:graphicData uri="http://schemas.openxmlformats.org/presentationml/2006/ole">
            <p:oleObj spid="_x0000_s224271" name="Equation" r:id="rId7" imgW="545760" imgH="203040" progId="Equation.DSMT4">
              <p:embed/>
            </p:oleObj>
          </a:graphicData>
        </a:graphic>
      </p:graphicFrame>
      <p:graphicFrame>
        <p:nvGraphicFramePr>
          <p:cNvPr id="224272" name="Object 20"/>
          <p:cNvGraphicFramePr>
            <a:graphicFrameLocks noChangeAspect="1"/>
          </p:cNvGraphicFramePr>
          <p:nvPr/>
        </p:nvGraphicFramePr>
        <p:xfrm>
          <a:off x="1652588" y="765175"/>
          <a:ext cx="779462" cy="284163"/>
        </p:xfrm>
        <a:graphic>
          <a:graphicData uri="http://schemas.openxmlformats.org/presentationml/2006/ole">
            <p:oleObj spid="_x0000_s224272" name="Equation" r:id="rId8" imgW="545760" imgH="203040" progId="Equation.DSMT4">
              <p:embed/>
            </p:oleObj>
          </a:graphicData>
        </a:graphic>
      </p:graphicFrame>
      <p:sp>
        <p:nvSpPr>
          <p:cNvPr id="224288" name="Rectangle 21"/>
          <p:cNvSpPr>
            <a:spLocks noChangeArrowheads="1"/>
          </p:cNvSpPr>
          <p:nvPr/>
        </p:nvSpPr>
        <p:spPr bwMode="auto">
          <a:xfrm>
            <a:off x="1065213" y="4941888"/>
            <a:ext cx="4321175" cy="1069975"/>
          </a:xfrm>
          <a:prstGeom prst="rect">
            <a:avLst/>
          </a:prstGeom>
          <a:noFill/>
          <a:ln w="9525">
            <a:noFill/>
            <a:miter lim="800000"/>
            <a:headEnd/>
            <a:tailEnd/>
          </a:ln>
        </p:spPr>
        <p:txBody>
          <a:bodyPr>
            <a:spAutoFit/>
          </a:bodyPr>
          <a:lstStyle/>
          <a:p>
            <a:r>
              <a:rPr lang="en-US" sz="1600">
                <a:solidFill>
                  <a:srgbClr val="990033"/>
                </a:solidFill>
              </a:rPr>
              <a:t>Self-organization</a:t>
            </a:r>
            <a:r>
              <a:rPr lang="en-GB" sz="1600">
                <a:solidFill>
                  <a:srgbClr val="990033"/>
                </a:solidFill>
              </a:rPr>
              <a:t> that minimises the entropy of an ensemble density to ensure a limited repertoire of states are occupied (i.e., ensuring states have a random attracting set; cf homeostasis).</a:t>
            </a:r>
          </a:p>
        </p:txBody>
      </p:sp>
      <p:graphicFrame>
        <p:nvGraphicFramePr>
          <p:cNvPr id="224275" name="Object 23"/>
          <p:cNvGraphicFramePr>
            <a:graphicFrameLocks noChangeAspect="1"/>
          </p:cNvGraphicFramePr>
          <p:nvPr/>
        </p:nvGraphicFramePr>
        <p:xfrm>
          <a:off x="2679700" y="1916113"/>
          <a:ext cx="854075" cy="433387"/>
        </p:xfrm>
        <a:graphic>
          <a:graphicData uri="http://schemas.openxmlformats.org/presentationml/2006/ole">
            <p:oleObj spid="_x0000_s224275" name="Equation" r:id="rId9" imgW="393480" imgH="203040" progId="Equation.DSMT4">
              <p:embed/>
            </p:oleObj>
          </a:graphicData>
        </a:graphic>
      </p:graphicFrame>
      <p:graphicFrame>
        <p:nvGraphicFramePr>
          <p:cNvPr id="224276" name="Object 20"/>
          <p:cNvGraphicFramePr>
            <a:graphicFrameLocks noChangeAspect="1"/>
          </p:cNvGraphicFramePr>
          <p:nvPr/>
        </p:nvGraphicFramePr>
        <p:xfrm>
          <a:off x="1136650" y="4076700"/>
          <a:ext cx="3970338" cy="749300"/>
        </p:xfrm>
        <a:graphic>
          <a:graphicData uri="http://schemas.openxmlformats.org/presentationml/2006/ole">
            <p:oleObj spid="_x0000_s224276" name="Equation" r:id="rId10" imgW="2489040" imgH="469800" progId="Equation.DSMT4">
              <p:embed/>
            </p:oleObj>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27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4274"/>
                                        </p:tgtEl>
                                      </p:cBhvr>
                                    </p:cmd>
                                  </p:childTnLst>
                                </p:cTn>
                              </p:par>
                            </p:childTnLst>
                          </p:cTn>
                        </p:par>
                      </p:childTnLst>
                    </p:cTn>
                  </p:par>
                </p:childTnLst>
              </p:cTn>
              <p:nextCondLst>
                <p:cond evt="onClick" delay="0">
                  <p:tgtEl>
                    <p:spTgt spid="54274"/>
                  </p:tgtEl>
                </p:cond>
              </p:nextCondLst>
            </p:seq>
            <p:video>
              <p:cMediaNode>
                <p:cTn id="7" fill="hold" display="0">
                  <p:stCondLst>
                    <p:cond delay="indefinite"/>
                  </p:stCondLst>
                  <p:endCondLst>
                    <p:cond evt="onNext" delay="0">
                      <p:tgtEl>
                        <p:sldTgt/>
                      </p:tgtEl>
                    </p:cond>
                    <p:cond evt="onPrev" delay="0">
                      <p:tgtEl>
                        <p:sldTgt/>
                      </p:tgtEl>
                    </p:cond>
                  </p:endCondLst>
                </p:cTn>
                <p:tgtEl>
                  <p:spTgt spid="5427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237" name="Picture 4" descr="donald-duck"/>
          <p:cNvPicPr>
            <a:picLocks noChangeAspect="1" noChangeArrowheads="1"/>
          </p:cNvPicPr>
          <p:nvPr/>
        </p:nvPicPr>
        <p:blipFill>
          <a:blip r:embed="rId3"/>
          <a:srcRect/>
          <a:stretch>
            <a:fillRect/>
          </a:stretch>
        </p:blipFill>
        <p:spPr bwMode="auto">
          <a:xfrm>
            <a:off x="6608763" y="3070225"/>
            <a:ext cx="1582737" cy="965200"/>
          </a:xfrm>
          <a:prstGeom prst="rect">
            <a:avLst/>
          </a:prstGeom>
          <a:noFill/>
          <a:ln w="9525">
            <a:noFill/>
            <a:miter lim="800000"/>
            <a:headEnd/>
            <a:tailEnd/>
          </a:ln>
        </p:spPr>
      </p:pic>
      <p:sp>
        <p:nvSpPr>
          <p:cNvPr id="179238" name="Text Box 5"/>
          <p:cNvSpPr txBox="1">
            <a:spLocks noChangeArrowheads="1"/>
          </p:cNvSpPr>
          <p:nvPr/>
        </p:nvSpPr>
        <p:spPr bwMode="auto">
          <a:xfrm>
            <a:off x="1639888" y="620713"/>
            <a:ext cx="6465887" cy="396875"/>
          </a:xfrm>
          <a:prstGeom prst="rect">
            <a:avLst/>
          </a:prstGeom>
          <a:noFill/>
          <a:ln w="12700">
            <a:noFill/>
            <a:miter lim="800000"/>
            <a:headEnd/>
            <a:tailEnd/>
          </a:ln>
        </p:spPr>
        <p:txBody>
          <a:bodyPr wrap="none">
            <a:spAutoFit/>
          </a:bodyPr>
          <a:lstStyle/>
          <a:p>
            <a:r>
              <a:rPr lang="en-GB" sz="2000">
                <a:solidFill>
                  <a:srgbClr val="990033"/>
                </a:solidFill>
              </a:rPr>
              <a:t>But there is a small problem… agents cannot measure their surprise</a:t>
            </a:r>
            <a:endParaRPr lang="en-US" sz="2000">
              <a:solidFill>
                <a:srgbClr val="990033"/>
              </a:solidFill>
            </a:endParaRPr>
          </a:p>
        </p:txBody>
      </p:sp>
      <p:sp>
        <p:nvSpPr>
          <p:cNvPr id="179239" name="Text Box 6"/>
          <p:cNvSpPr txBox="1">
            <a:spLocks noChangeArrowheads="1"/>
          </p:cNvSpPr>
          <p:nvPr/>
        </p:nvSpPr>
        <p:spPr bwMode="auto">
          <a:xfrm>
            <a:off x="633413" y="4772025"/>
            <a:ext cx="8640762" cy="1465263"/>
          </a:xfrm>
          <a:prstGeom prst="rect">
            <a:avLst/>
          </a:prstGeom>
          <a:noFill/>
          <a:ln w="12700">
            <a:noFill/>
            <a:miter lim="800000"/>
            <a:headEnd/>
            <a:tailEnd/>
          </a:ln>
        </p:spPr>
        <p:txBody>
          <a:bodyPr>
            <a:spAutoFit/>
          </a:bodyPr>
          <a:lstStyle/>
          <a:p>
            <a:pPr algn="ctr"/>
            <a:r>
              <a:rPr lang="en-GB">
                <a:solidFill>
                  <a:srgbClr val="990033"/>
                </a:solidFill>
              </a:rPr>
              <a:t>But they can measure their free-energy, which is always bigger than surprise</a:t>
            </a:r>
          </a:p>
          <a:p>
            <a:pPr algn="ctr"/>
            <a:endParaRPr lang="en-GB">
              <a:solidFill>
                <a:srgbClr val="990033"/>
              </a:solidFill>
            </a:endParaRPr>
          </a:p>
          <a:p>
            <a:pPr algn="ctr"/>
            <a:endParaRPr lang="en-GB">
              <a:solidFill>
                <a:srgbClr val="990033"/>
              </a:solidFill>
            </a:endParaRPr>
          </a:p>
          <a:p>
            <a:pPr algn="ctr"/>
            <a:endParaRPr lang="en-GB">
              <a:solidFill>
                <a:srgbClr val="990033"/>
              </a:solidFill>
            </a:endParaRPr>
          </a:p>
          <a:p>
            <a:pPr algn="ctr"/>
            <a:r>
              <a:rPr lang="en-GB">
                <a:solidFill>
                  <a:srgbClr val="990033"/>
                </a:solidFill>
              </a:rPr>
              <a:t>This means agents should minimize their free-energy. So what is free-energy?</a:t>
            </a:r>
            <a:endParaRPr lang="en-US">
              <a:solidFill>
                <a:srgbClr val="990033"/>
              </a:solidFill>
            </a:endParaRPr>
          </a:p>
        </p:txBody>
      </p:sp>
      <p:sp>
        <p:nvSpPr>
          <p:cNvPr id="179240" name="Rectangle 7"/>
          <p:cNvSpPr>
            <a:spLocks noChangeArrowheads="1"/>
          </p:cNvSpPr>
          <p:nvPr/>
        </p:nvSpPr>
        <p:spPr bwMode="auto">
          <a:xfrm>
            <a:off x="1208088" y="1341438"/>
            <a:ext cx="7489825" cy="3024187"/>
          </a:xfrm>
          <a:prstGeom prst="rect">
            <a:avLst/>
          </a:prstGeom>
          <a:noFill/>
          <a:ln w="12700">
            <a:solidFill>
              <a:schemeClr val="accent2"/>
            </a:solidFill>
            <a:miter lim="800000"/>
            <a:headEnd/>
            <a:tailEnd/>
          </a:ln>
        </p:spPr>
        <p:txBody>
          <a:bodyPr wrap="none" anchor="ctr"/>
          <a:lstStyle/>
          <a:p>
            <a:endParaRPr lang="en-GB"/>
          </a:p>
        </p:txBody>
      </p:sp>
      <p:sp>
        <p:nvSpPr>
          <p:cNvPr id="179241" name="Text Box 34"/>
          <p:cNvSpPr txBox="1">
            <a:spLocks noChangeArrowheads="1"/>
          </p:cNvSpPr>
          <p:nvPr/>
        </p:nvSpPr>
        <p:spPr bwMode="auto">
          <a:xfrm>
            <a:off x="7258050" y="2536825"/>
            <a:ext cx="415925" cy="701675"/>
          </a:xfrm>
          <a:prstGeom prst="rect">
            <a:avLst/>
          </a:prstGeom>
          <a:noFill/>
          <a:ln w="12700">
            <a:noFill/>
            <a:miter lim="800000"/>
            <a:headEnd/>
            <a:tailEnd/>
          </a:ln>
        </p:spPr>
        <p:txBody>
          <a:bodyPr wrap="none">
            <a:spAutoFit/>
          </a:bodyPr>
          <a:lstStyle/>
          <a:p>
            <a:r>
              <a:rPr lang="en-GB" sz="4000">
                <a:solidFill>
                  <a:srgbClr val="990033"/>
                </a:solidFill>
              </a:rPr>
              <a:t>?</a:t>
            </a:r>
            <a:endParaRPr lang="en-US" sz="4000">
              <a:solidFill>
                <a:srgbClr val="990033"/>
              </a:solidFill>
            </a:endParaRPr>
          </a:p>
        </p:txBody>
      </p:sp>
      <p:graphicFrame>
        <p:nvGraphicFramePr>
          <p:cNvPr id="179235" name="Object 35"/>
          <p:cNvGraphicFramePr>
            <a:graphicFrameLocks noChangeAspect="1"/>
          </p:cNvGraphicFramePr>
          <p:nvPr/>
        </p:nvGraphicFramePr>
        <p:xfrm>
          <a:off x="3990975" y="5300663"/>
          <a:ext cx="1495425" cy="406400"/>
        </p:xfrm>
        <a:graphic>
          <a:graphicData uri="http://schemas.openxmlformats.org/presentationml/2006/ole">
            <p:oleObj spid="_x0000_s179235" name="Equation" r:id="rId4" imgW="749160" imgH="203040" progId="Equation.DSMT4">
              <p:embed/>
            </p:oleObj>
          </a:graphicData>
        </a:graphic>
      </p:graphicFrame>
      <p:graphicFrame>
        <p:nvGraphicFramePr>
          <p:cNvPr id="179243" name="Object 43"/>
          <p:cNvGraphicFramePr>
            <a:graphicFrameLocks noChangeAspect="1"/>
          </p:cNvGraphicFramePr>
          <p:nvPr/>
        </p:nvGraphicFramePr>
        <p:xfrm>
          <a:off x="1314450" y="1484313"/>
          <a:ext cx="1190625" cy="431800"/>
        </p:xfrm>
        <a:graphic>
          <a:graphicData uri="http://schemas.openxmlformats.org/presentationml/2006/ole">
            <p:oleObj spid="_x0000_s179243" name="Equation" r:id="rId5" imgW="545760" imgH="20304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227" name="Text Box 38"/>
          <p:cNvSpPr txBox="1">
            <a:spLocks noChangeArrowheads="1"/>
          </p:cNvSpPr>
          <p:nvPr/>
        </p:nvSpPr>
        <p:spPr bwMode="auto">
          <a:xfrm>
            <a:off x="3417888" y="404813"/>
            <a:ext cx="2511425" cy="457200"/>
          </a:xfrm>
          <a:prstGeom prst="rect">
            <a:avLst/>
          </a:prstGeom>
          <a:noFill/>
          <a:ln w="12700">
            <a:noFill/>
            <a:miter lim="800000"/>
            <a:headEnd/>
            <a:tailEnd/>
          </a:ln>
        </p:spPr>
        <p:txBody>
          <a:bodyPr wrap="none">
            <a:spAutoFit/>
          </a:bodyPr>
          <a:lstStyle/>
          <a:p>
            <a:r>
              <a:rPr lang="en-GB" sz="2400">
                <a:solidFill>
                  <a:srgbClr val="990033"/>
                </a:solidFill>
              </a:rPr>
              <a:t>What is free-energy?</a:t>
            </a:r>
            <a:endParaRPr lang="en-US" sz="2400">
              <a:solidFill>
                <a:srgbClr val="990033"/>
              </a:solidFill>
            </a:endParaRPr>
          </a:p>
        </p:txBody>
      </p:sp>
      <p:sp>
        <p:nvSpPr>
          <p:cNvPr id="93228" name="Text Box 39"/>
          <p:cNvSpPr txBox="1">
            <a:spLocks noChangeArrowheads="1"/>
          </p:cNvSpPr>
          <p:nvPr/>
        </p:nvSpPr>
        <p:spPr bwMode="auto">
          <a:xfrm>
            <a:off x="2482850" y="1052513"/>
            <a:ext cx="3983038" cy="396875"/>
          </a:xfrm>
          <a:prstGeom prst="rect">
            <a:avLst/>
          </a:prstGeom>
          <a:noFill/>
          <a:ln w="12700">
            <a:noFill/>
            <a:miter lim="800000"/>
            <a:headEnd/>
            <a:tailEnd/>
          </a:ln>
        </p:spPr>
        <p:txBody>
          <a:bodyPr wrap="none">
            <a:spAutoFit/>
          </a:bodyPr>
          <a:lstStyle/>
          <a:p>
            <a:r>
              <a:rPr lang="en-GB" sz="2000">
                <a:solidFill>
                  <a:srgbClr val="990033"/>
                </a:solidFill>
              </a:rPr>
              <a:t>…free-energy is basically prediction error</a:t>
            </a:r>
            <a:endParaRPr lang="en-US" sz="2000">
              <a:solidFill>
                <a:srgbClr val="990033"/>
              </a:solidFill>
            </a:endParaRPr>
          </a:p>
        </p:txBody>
      </p:sp>
      <p:pic>
        <p:nvPicPr>
          <p:cNvPr id="93229" name="Picture 41" descr="Leonardo-6">
            <a:hlinkClick r:id="rId3"/>
          </p:cNvPr>
          <p:cNvPicPr>
            <a:picLocks noChangeAspect="1" noChangeArrowheads="1"/>
          </p:cNvPicPr>
          <p:nvPr/>
        </p:nvPicPr>
        <p:blipFill>
          <a:blip r:embed="rId4">
            <a:lum bright="18000" contrast="-38000"/>
          </a:blip>
          <a:srcRect r="3073" b="3670"/>
          <a:stretch>
            <a:fillRect/>
          </a:stretch>
        </p:blipFill>
        <p:spPr bwMode="auto">
          <a:xfrm>
            <a:off x="1111250" y="3357563"/>
            <a:ext cx="1754188" cy="1582737"/>
          </a:xfrm>
          <a:prstGeom prst="rect">
            <a:avLst/>
          </a:prstGeom>
          <a:noFill/>
          <a:ln w="9525">
            <a:noFill/>
            <a:miter lim="800000"/>
            <a:headEnd/>
            <a:tailEnd/>
          </a:ln>
        </p:spPr>
      </p:pic>
      <p:pic>
        <p:nvPicPr>
          <p:cNvPr id="93230" name="Picture 40" descr="davincieye"/>
          <p:cNvPicPr>
            <a:picLocks noChangeAspect="1" noChangeArrowheads="1"/>
          </p:cNvPicPr>
          <p:nvPr/>
        </p:nvPicPr>
        <p:blipFill>
          <a:blip r:embed="rId5"/>
          <a:srcRect l="12386" t="6497" r="4918" b="3813"/>
          <a:stretch>
            <a:fillRect/>
          </a:stretch>
        </p:blipFill>
        <p:spPr bwMode="auto">
          <a:xfrm>
            <a:off x="1423988" y="1917700"/>
            <a:ext cx="1152525" cy="804863"/>
          </a:xfrm>
          <a:prstGeom prst="rect">
            <a:avLst/>
          </a:prstGeom>
          <a:noFill/>
          <a:ln w="9525">
            <a:noFill/>
            <a:miter lim="800000"/>
            <a:headEnd/>
            <a:tailEnd/>
          </a:ln>
        </p:spPr>
      </p:pic>
      <p:graphicFrame>
        <p:nvGraphicFramePr>
          <p:cNvPr id="93226" name="Object 42"/>
          <p:cNvGraphicFramePr>
            <a:graphicFrameLocks noChangeAspect="1"/>
          </p:cNvGraphicFramePr>
          <p:nvPr/>
        </p:nvGraphicFramePr>
        <p:xfrm>
          <a:off x="6537325" y="1557338"/>
          <a:ext cx="2879725" cy="2828925"/>
        </p:xfrm>
        <a:graphic>
          <a:graphicData uri="http://schemas.openxmlformats.org/presentationml/2006/ole">
            <p:oleObj spid="_x0000_s93226" name="CorelPhotoPaint.Image.11" r:id="rId6" imgW="4457143" imgH="4241270" progId="">
              <p:embed/>
            </p:oleObj>
          </a:graphicData>
        </a:graphic>
      </p:graphicFrame>
      <p:sp>
        <p:nvSpPr>
          <p:cNvPr id="93231" name="Text Box 43"/>
          <p:cNvSpPr txBox="1">
            <a:spLocks noChangeArrowheads="1"/>
          </p:cNvSpPr>
          <p:nvPr/>
        </p:nvSpPr>
        <p:spPr bwMode="auto">
          <a:xfrm>
            <a:off x="3132138" y="4581525"/>
            <a:ext cx="3300412" cy="366713"/>
          </a:xfrm>
          <a:prstGeom prst="rect">
            <a:avLst/>
          </a:prstGeom>
          <a:noFill/>
          <a:ln w="12700">
            <a:noFill/>
            <a:miter lim="800000"/>
            <a:headEnd/>
            <a:tailEnd/>
          </a:ln>
        </p:spPr>
        <p:txBody>
          <a:bodyPr wrap="none">
            <a:spAutoFit/>
          </a:bodyPr>
          <a:lstStyle/>
          <a:p>
            <a:r>
              <a:rPr lang="en-GB">
                <a:solidFill>
                  <a:srgbClr val="990033"/>
                </a:solidFill>
              </a:rPr>
              <a:t>where small errors mean low surprise</a:t>
            </a:r>
            <a:endParaRPr lang="en-US">
              <a:solidFill>
                <a:srgbClr val="990033"/>
              </a:solidFill>
            </a:endParaRPr>
          </a:p>
        </p:txBody>
      </p:sp>
      <p:sp>
        <p:nvSpPr>
          <p:cNvPr id="93232" name="Text Box 44"/>
          <p:cNvSpPr txBox="1">
            <a:spLocks noChangeArrowheads="1"/>
          </p:cNvSpPr>
          <p:nvPr/>
        </p:nvSpPr>
        <p:spPr bwMode="auto">
          <a:xfrm>
            <a:off x="3397250" y="2781300"/>
            <a:ext cx="2419350" cy="396875"/>
          </a:xfrm>
          <a:prstGeom prst="rect">
            <a:avLst/>
          </a:prstGeom>
          <a:noFill/>
          <a:ln w="12700">
            <a:noFill/>
            <a:miter lim="800000"/>
            <a:headEnd/>
            <a:tailEnd/>
          </a:ln>
        </p:spPr>
        <p:txBody>
          <a:bodyPr wrap="none">
            <a:spAutoFit/>
          </a:bodyPr>
          <a:lstStyle/>
          <a:p>
            <a:pPr algn="ctr"/>
            <a:r>
              <a:rPr lang="en-GB" sz="2000">
                <a:solidFill>
                  <a:srgbClr val="990033"/>
                </a:solidFill>
              </a:rPr>
              <a:t>sensations – predictions</a:t>
            </a:r>
            <a:endParaRPr lang="en-US" sz="2000">
              <a:solidFill>
                <a:srgbClr val="990033"/>
              </a:solidFill>
            </a:endParaRPr>
          </a:p>
        </p:txBody>
      </p:sp>
      <p:sp>
        <p:nvSpPr>
          <p:cNvPr id="93233" name="Text Box 45"/>
          <p:cNvSpPr txBox="1">
            <a:spLocks noChangeArrowheads="1"/>
          </p:cNvSpPr>
          <p:nvPr/>
        </p:nvSpPr>
        <p:spPr bwMode="auto">
          <a:xfrm>
            <a:off x="3678238" y="3357563"/>
            <a:ext cx="1778000" cy="409575"/>
          </a:xfrm>
          <a:prstGeom prst="rect">
            <a:avLst/>
          </a:prstGeom>
          <a:solidFill>
            <a:srgbClr val="FF3300"/>
          </a:solidFill>
          <a:ln w="12700">
            <a:solidFill>
              <a:srgbClr val="FF3300"/>
            </a:solidFill>
            <a:miter lim="800000"/>
            <a:headEnd/>
            <a:tailEnd/>
          </a:ln>
        </p:spPr>
        <p:txBody>
          <a:bodyPr wrap="none">
            <a:spAutoFit/>
          </a:bodyPr>
          <a:lstStyle/>
          <a:p>
            <a:pPr algn="ctr"/>
            <a:r>
              <a:rPr lang="en-GB" sz="2000">
                <a:solidFill>
                  <a:schemeClr val="bg1"/>
                </a:solidFill>
              </a:rPr>
              <a:t>= prediction error</a:t>
            </a:r>
            <a:endParaRPr lang="en-US" sz="2000">
              <a:solidFill>
                <a:schemeClr val="bg1"/>
              </a:solidFill>
            </a:endParaRPr>
          </a:p>
        </p:txBody>
      </p:sp>
      <p:cxnSp>
        <p:nvCxnSpPr>
          <p:cNvPr id="93234" name="AutoShape 46"/>
          <p:cNvCxnSpPr>
            <a:cxnSpLocks noChangeShapeType="1"/>
            <a:endCxn id="93232" idx="3"/>
          </p:cNvCxnSpPr>
          <p:nvPr/>
        </p:nvCxnSpPr>
        <p:spPr bwMode="auto">
          <a:xfrm rot="10800000" flipV="1">
            <a:off x="5816600" y="2971800"/>
            <a:ext cx="476250" cy="7938"/>
          </a:xfrm>
          <a:prstGeom prst="curvedConnector3">
            <a:avLst>
              <a:gd name="adj1" fmla="val 50000"/>
            </a:avLst>
          </a:prstGeom>
          <a:noFill/>
          <a:ln w="9525">
            <a:solidFill>
              <a:srgbClr val="990033"/>
            </a:solidFill>
            <a:round/>
            <a:headEnd/>
            <a:tailEnd type="triangle" w="med" len="med"/>
          </a:ln>
        </p:spPr>
      </p:cxnSp>
      <p:cxnSp>
        <p:nvCxnSpPr>
          <p:cNvPr id="93235" name="AutoShape 47"/>
          <p:cNvCxnSpPr>
            <a:cxnSpLocks noChangeShapeType="1"/>
            <a:endCxn id="93232" idx="1"/>
          </p:cNvCxnSpPr>
          <p:nvPr/>
        </p:nvCxnSpPr>
        <p:spPr bwMode="auto">
          <a:xfrm rot="16200000" flipH="1">
            <a:off x="2570162" y="2152651"/>
            <a:ext cx="257175" cy="1397000"/>
          </a:xfrm>
          <a:prstGeom prst="curvedConnector2">
            <a:avLst/>
          </a:prstGeom>
          <a:noFill/>
          <a:ln w="9525">
            <a:solidFill>
              <a:srgbClr val="990033"/>
            </a:solidFill>
            <a:round/>
            <a:headEnd/>
            <a:tailEnd type="triangle" w="med" len="med"/>
          </a:ln>
        </p:spPr>
      </p:cxnSp>
      <p:cxnSp>
        <p:nvCxnSpPr>
          <p:cNvPr id="93236" name="AutoShape 48"/>
          <p:cNvCxnSpPr>
            <a:cxnSpLocks noChangeShapeType="1"/>
          </p:cNvCxnSpPr>
          <p:nvPr/>
        </p:nvCxnSpPr>
        <p:spPr bwMode="auto">
          <a:xfrm rot="-5400000">
            <a:off x="2504281" y="2464595"/>
            <a:ext cx="377825" cy="1408112"/>
          </a:xfrm>
          <a:prstGeom prst="curvedConnector2">
            <a:avLst/>
          </a:prstGeom>
          <a:noFill/>
          <a:ln w="9525">
            <a:solidFill>
              <a:srgbClr val="990033"/>
            </a:solidFill>
            <a:round/>
            <a:headEnd/>
            <a:tailEnd type="triangle" w="med" len="med"/>
          </a:ln>
        </p:spPr>
      </p:cxnSp>
      <p:pic>
        <p:nvPicPr>
          <p:cNvPr id="93237" name="Picture 49" descr="392638-donald_duck2_large"/>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305300" y="5084763"/>
            <a:ext cx="936625" cy="115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6150</TotalTime>
  <Words>1413</Words>
  <Application>Microsoft Office PowerPoint</Application>
  <PresentationFormat>A4 Paper (210x297 mm)</PresentationFormat>
  <Paragraphs>398</Paragraphs>
  <Slides>32</Slides>
  <Notes>1</Notes>
  <HiddenSlides>0</HiddenSlides>
  <MMClips>14</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3</vt:i4>
      </vt:variant>
      <vt:variant>
        <vt:lpstr>Slide Titles</vt:lpstr>
      </vt:variant>
      <vt:variant>
        <vt:i4>32</vt:i4>
      </vt:variant>
    </vt:vector>
  </HeadingPairs>
  <TitlesOfParts>
    <vt:vector size="41" baseType="lpstr">
      <vt:lpstr>Arial Narrow</vt:lpstr>
      <vt:lpstr>Arial</vt:lpstr>
      <vt:lpstr>MS Mincho</vt:lpstr>
      <vt:lpstr>Times New Roman</vt:lpstr>
      <vt:lpstr>ＭＳ Ｐゴシック</vt:lpstr>
      <vt:lpstr>Default Design</vt:lpstr>
      <vt:lpstr>CorelPhotoPaint.Image.11</vt:lpstr>
      <vt:lpstr>MathType 6.0 Equation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Functional Imaging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Karl Friston</cp:lastModifiedBy>
  <cp:revision>180</cp:revision>
  <dcterms:created xsi:type="dcterms:W3CDTF">2007-09-22T16:30:34Z</dcterms:created>
  <dcterms:modified xsi:type="dcterms:W3CDTF">2010-10-17T14:47:15Z</dcterms:modified>
</cp:coreProperties>
</file>