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1530" r:id="rId4"/>
    <p:sldId id="1531" r:id="rId5"/>
    <p:sldId id="336" r:id="rId6"/>
    <p:sldId id="1609" r:id="rId7"/>
    <p:sldId id="259" r:id="rId8"/>
    <p:sldId id="1610" r:id="rId9"/>
    <p:sldId id="1611" r:id="rId10"/>
    <p:sldId id="1612" r:id="rId11"/>
    <p:sldId id="1613" r:id="rId12"/>
    <p:sldId id="1614" r:id="rId13"/>
    <p:sldId id="355" r:id="rId14"/>
    <p:sldId id="318" r:id="rId15"/>
    <p:sldId id="1616" r:id="rId16"/>
    <p:sldId id="366" r:id="rId17"/>
    <p:sldId id="365" r:id="rId18"/>
    <p:sldId id="364" r:id="rId19"/>
    <p:sldId id="363" r:id="rId20"/>
    <p:sldId id="362" r:id="rId21"/>
    <p:sldId id="361" r:id="rId22"/>
    <p:sldId id="360" r:id="rId23"/>
    <p:sldId id="359" r:id="rId24"/>
    <p:sldId id="358" r:id="rId25"/>
    <p:sldId id="16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67377"/>
  </p:normalViewPr>
  <p:slideViewPr>
    <p:cSldViewPr snapToGrid="0">
      <p:cViewPr varScale="1">
        <p:scale>
          <a:sx n="68" d="100"/>
          <a:sy n="68" d="100"/>
        </p:scale>
        <p:origin x="16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08F40-4B08-488B-9B44-00149AA2AFED}"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A2943D94-9204-4560-B4E2-C49F797FBBE0}">
      <dgm:prSet phldrT="[Text]" phldr="0"/>
      <dgm:spPr/>
      <dgm:t>
        <a:bodyPr/>
        <a:lstStyle/>
        <a:p>
          <a:pPr rtl="0"/>
          <a:r>
            <a:rPr lang="en-US" dirty="0">
              <a:latin typeface="Calibri" panose="020F0502020204030204" pitchFamily="34" charset="0"/>
              <a:cs typeface="Calibri" panose="020F0502020204030204" pitchFamily="34" charset="0"/>
            </a:rPr>
            <a:t>State variables </a:t>
          </a:r>
        </a:p>
      </dgm:t>
    </dgm:pt>
    <dgm:pt modelId="{2BE12121-945D-4EFF-B2E8-7CAE9B55420D}" type="parTrans" cxnId="{5368B048-F379-44EA-A245-D8CB4104A79B}">
      <dgm:prSet/>
      <dgm:spPr/>
      <dgm:t>
        <a:bodyPr/>
        <a:lstStyle/>
        <a:p>
          <a:endParaRPr lang="en-US">
            <a:latin typeface="Calibri" panose="020F0502020204030204" pitchFamily="34" charset="0"/>
            <a:cs typeface="Calibri" panose="020F0502020204030204" pitchFamily="34" charset="0"/>
          </a:endParaRPr>
        </a:p>
      </dgm:t>
    </dgm:pt>
    <dgm:pt modelId="{8CD2D474-2923-465A-9BB6-A09A095451EA}" type="sibTrans" cxnId="{5368B048-F379-44EA-A245-D8CB4104A79B}">
      <dgm:prSet/>
      <dgm:spPr/>
      <dgm:t>
        <a:bodyPr/>
        <a:lstStyle/>
        <a:p>
          <a:endParaRPr lang="en-US">
            <a:latin typeface="Calibri" panose="020F0502020204030204" pitchFamily="34" charset="0"/>
            <a:cs typeface="Calibri" panose="020F0502020204030204" pitchFamily="34" charset="0"/>
          </a:endParaRPr>
        </a:p>
      </dgm:t>
    </dgm:pt>
    <dgm:pt modelId="{BADCEB87-0C0A-465E-8151-116BD9828D09}">
      <dgm:prSet phldrT="[Text]" phldr="0"/>
      <dgm:spPr/>
      <dgm:t>
        <a:bodyPr/>
        <a:lstStyle/>
        <a:p>
          <a:pPr rtl="0"/>
          <a:r>
            <a:rPr lang="en-US" dirty="0">
              <a:latin typeface="Calibri" panose="020F0502020204030204" pitchFamily="34" charset="0"/>
              <a:cs typeface="Calibri" panose="020F0502020204030204" pitchFamily="34" charset="0"/>
            </a:rPr>
            <a:t>Neuronal activities</a:t>
          </a:r>
        </a:p>
      </dgm:t>
    </dgm:pt>
    <dgm:pt modelId="{DCF7A8D0-30A7-4CBC-95EF-DF78C64E0A10}" type="parTrans" cxnId="{C2CA0517-A46E-4FFF-8FED-89FC94F6D4A6}">
      <dgm:prSet/>
      <dgm:spPr/>
      <dgm:t>
        <a:bodyPr/>
        <a:lstStyle/>
        <a:p>
          <a:endParaRPr lang="en-US">
            <a:latin typeface="Calibri" panose="020F0502020204030204" pitchFamily="34" charset="0"/>
            <a:cs typeface="Calibri" panose="020F0502020204030204" pitchFamily="34" charset="0"/>
          </a:endParaRPr>
        </a:p>
      </dgm:t>
    </dgm:pt>
    <dgm:pt modelId="{F2140851-F1A6-480D-8A2C-98050247045E}" type="sibTrans" cxnId="{C2CA0517-A46E-4FFF-8FED-89FC94F6D4A6}">
      <dgm:prSet/>
      <dgm:spPr/>
      <dgm:t>
        <a:bodyPr/>
        <a:lstStyle/>
        <a:p>
          <a:endParaRPr lang="en-US">
            <a:latin typeface="Calibri" panose="020F0502020204030204" pitchFamily="34" charset="0"/>
            <a:cs typeface="Calibri" panose="020F0502020204030204" pitchFamily="34" charset="0"/>
          </a:endParaRPr>
        </a:p>
      </dgm:t>
    </dgm:pt>
    <dgm:pt modelId="{3FF5FDAB-0B74-45FF-A25F-D6334CDB9BB6}">
      <dgm:prSet phldrT="[Text]" phldr="0"/>
      <dgm:spPr/>
      <dgm:t>
        <a:bodyPr/>
        <a:lstStyle/>
        <a:p>
          <a:pPr rtl="0"/>
          <a:r>
            <a:rPr lang="en-US" dirty="0">
              <a:latin typeface="Calibri" panose="020F0502020204030204" pitchFamily="34" charset="0"/>
              <a:cs typeface="Calibri" panose="020F0502020204030204" pitchFamily="34" charset="0"/>
            </a:rPr>
            <a:t>Other neurophysiological variables.  </a:t>
          </a:r>
        </a:p>
      </dgm:t>
    </dgm:pt>
    <dgm:pt modelId="{CFA3DC4D-FCC0-4A68-A2BE-B15F6CD51FA7}" type="parTrans" cxnId="{80120963-1D64-4E2C-9259-06D10E82A9DD}">
      <dgm:prSet/>
      <dgm:spPr/>
      <dgm:t>
        <a:bodyPr/>
        <a:lstStyle/>
        <a:p>
          <a:endParaRPr lang="en-US">
            <a:latin typeface="Calibri" panose="020F0502020204030204" pitchFamily="34" charset="0"/>
            <a:cs typeface="Calibri" panose="020F0502020204030204" pitchFamily="34" charset="0"/>
          </a:endParaRPr>
        </a:p>
      </dgm:t>
    </dgm:pt>
    <dgm:pt modelId="{C6CB8E44-BDC8-4D93-BBC4-F2771EA59107}" type="sibTrans" cxnId="{80120963-1D64-4E2C-9259-06D10E82A9DD}">
      <dgm:prSet/>
      <dgm:spPr/>
      <dgm:t>
        <a:bodyPr/>
        <a:lstStyle/>
        <a:p>
          <a:endParaRPr lang="en-US">
            <a:latin typeface="Calibri" panose="020F0502020204030204" pitchFamily="34" charset="0"/>
            <a:cs typeface="Calibri" panose="020F0502020204030204" pitchFamily="34" charset="0"/>
          </a:endParaRPr>
        </a:p>
      </dgm:t>
    </dgm:pt>
    <dgm:pt modelId="{34E8E630-B3D0-4006-887D-DC6D6F2D6366}">
      <dgm:prSet phldr="0"/>
      <dgm:spPr/>
      <dgm:t>
        <a:bodyPr/>
        <a:lstStyle/>
        <a:p>
          <a:pPr algn="l"/>
          <a:r>
            <a:rPr lang="en-US" dirty="0">
              <a:latin typeface="Calibri" panose="020F0502020204030204" pitchFamily="34" charset="0"/>
              <a:cs typeface="Calibri" panose="020F0502020204030204" pitchFamily="34" charset="0"/>
            </a:rPr>
            <a:t>Measured electromagnetic or hemodynamic responses</a:t>
          </a:r>
        </a:p>
      </dgm:t>
    </dgm:pt>
    <dgm:pt modelId="{51EF4E2C-A10E-42BD-998C-3E484CFD8E0B}" type="parTrans" cxnId="{FA158CF7-1A5D-4387-AD67-760340F686E2}">
      <dgm:prSet/>
      <dgm:spPr/>
      <dgm:t>
        <a:bodyPr/>
        <a:lstStyle/>
        <a:p>
          <a:endParaRPr lang="en-GB">
            <a:latin typeface="Calibri" panose="020F0502020204030204" pitchFamily="34" charset="0"/>
            <a:cs typeface="Calibri" panose="020F0502020204030204" pitchFamily="34" charset="0"/>
          </a:endParaRPr>
        </a:p>
      </dgm:t>
    </dgm:pt>
    <dgm:pt modelId="{6C4681E5-F0D4-4E4F-9776-6EFF802D0C33}" type="sibTrans" cxnId="{FA158CF7-1A5D-4387-AD67-760340F686E2}">
      <dgm:prSet/>
      <dgm:spPr/>
      <dgm:t>
        <a:bodyPr/>
        <a:lstStyle/>
        <a:p>
          <a:endParaRPr lang="en-GB">
            <a:latin typeface="Calibri" panose="020F0502020204030204" pitchFamily="34" charset="0"/>
            <a:cs typeface="Calibri" panose="020F0502020204030204" pitchFamily="34" charset="0"/>
          </a:endParaRPr>
        </a:p>
      </dgm:t>
    </dgm:pt>
    <dgm:pt modelId="{CF030529-EED4-4DA0-B763-59E432A97D9F}">
      <dgm:prSet phldr="0"/>
      <dgm:spPr/>
      <dgm:t>
        <a:bodyPr/>
        <a:lstStyle/>
        <a:p>
          <a:pPr algn="l" rtl="0"/>
          <a:r>
            <a:rPr lang="en-US" dirty="0">
              <a:latin typeface="Calibri" panose="020F0502020204030204" pitchFamily="34" charset="0"/>
              <a:cs typeface="Calibri" panose="020F0502020204030204" pitchFamily="34" charset="0"/>
            </a:rPr>
            <a:t> Inputs</a:t>
          </a:r>
        </a:p>
      </dgm:t>
    </dgm:pt>
    <dgm:pt modelId="{74194039-C3E9-4F8B-A8E9-9E6998C14404}" type="parTrans" cxnId="{1B15D1BC-B51C-4066-B517-335714DA7939}">
      <dgm:prSet/>
      <dgm:spPr/>
      <dgm:t>
        <a:bodyPr/>
        <a:lstStyle/>
        <a:p>
          <a:endParaRPr lang="en-GB">
            <a:latin typeface="Calibri" panose="020F0502020204030204" pitchFamily="34" charset="0"/>
            <a:cs typeface="Calibri" panose="020F0502020204030204" pitchFamily="34" charset="0"/>
          </a:endParaRPr>
        </a:p>
      </dgm:t>
    </dgm:pt>
    <dgm:pt modelId="{9DC8562A-2A60-4754-AAEB-EB74AC2DF951}" type="sibTrans" cxnId="{1B15D1BC-B51C-4066-B517-335714DA7939}">
      <dgm:prSet/>
      <dgm:spPr/>
      <dgm:t>
        <a:bodyPr/>
        <a:lstStyle/>
        <a:p>
          <a:endParaRPr lang="en-GB">
            <a:latin typeface="Calibri" panose="020F0502020204030204" pitchFamily="34" charset="0"/>
            <a:cs typeface="Calibri" panose="020F0502020204030204" pitchFamily="34" charset="0"/>
          </a:endParaRPr>
        </a:p>
      </dgm:t>
    </dgm:pt>
    <dgm:pt modelId="{3FEDA9FD-DF6B-47E4-853D-F67BA90F9F7D}">
      <dgm:prSet phldr="0"/>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Experimental manipulations/stimulus </a:t>
          </a:r>
        </a:p>
      </dgm:t>
    </dgm:pt>
    <dgm:pt modelId="{74A3755C-DF88-485B-9DFC-CBE4B4F018F0}" type="parTrans" cxnId="{A677B367-CDCB-43C7-9240-A4800BB8143A}">
      <dgm:prSet/>
      <dgm:spPr/>
      <dgm:t>
        <a:bodyPr/>
        <a:lstStyle/>
        <a:p>
          <a:endParaRPr lang="en-GB">
            <a:latin typeface="Calibri" panose="020F0502020204030204" pitchFamily="34" charset="0"/>
            <a:cs typeface="Calibri" panose="020F0502020204030204" pitchFamily="34" charset="0"/>
          </a:endParaRPr>
        </a:p>
      </dgm:t>
    </dgm:pt>
    <dgm:pt modelId="{6F2B8C9B-7C6B-4C02-B145-F1943D4538F0}" type="sibTrans" cxnId="{A677B367-CDCB-43C7-9240-A4800BB8143A}">
      <dgm:prSet/>
      <dgm:spPr/>
      <dgm:t>
        <a:bodyPr/>
        <a:lstStyle/>
        <a:p>
          <a:endParaRPr lang="en-GB">
            <a:latin typeface="Calibri" panose="020F0502020204030204" pitchFamily="34" charset="0"/>
            <a:cs typeface="Calibri" panose="020F0502020204030204" pitchFamily="34" charset="0"/>
          </a:endParaRPr>
        </a:p>
      </dgm:t>
    </dgm:pt>
    <dgm:pt modelId="{015EED3E-83B3-4315-8BD1-8773BB3950B4}">
      <dgm:prSet phldr="0"/>
      <dgm:spPr/>
      <dgm:t>
        <a:bodyPr/>
        <a:lstStyle/>
        <a:p>
          <a:pPr algn="l" rtl="0"/>
          <a:r>
            <a:rPr lang="en-US" dirty="0">
              <a:latin typeface="Calibri" panose="020F0502020204030204" pitchFamily="34" charset="0"/>
              <a:cs typeface="Calibri" panose="020F0502020204030204" pitchFamily="34" charset="0"/>
            </a:rPr>
            <a:t>Outputs</a:t>
          </a:r>
        </a:p>
      </dgm:t>
    </dgm:pt>
    <dgm:pt modelId="{0AABB7C5-310C-47BF-9CBF-5079AFA05308}" type="parTrans" cxnId="{0C04AF16-D689-443C-8DCD-09BDE0EF5B1D}">
      <dgm:prSet/>
      <dgm:spPr/>
      <dgm:t>
        <a:bodyPr/>
        <a:lstStyle/>
        <a:p>
          <a:endParaRPr lang="en-GB">
            <a:latin typeface="Calibri" panose="020F0502020204030204" pitchFamily="34" charset="0"/>
            <a:cs typeface="Calibri" panose="020F0502020204030204" pitchFamily="34" charset="0"/>
          </a:endParaRPr>
        </a:p>
      </dgm:t>
    </dgm:pt>
    <dgm:pt modelId="{33494C19-2A28-4877-8507-B9F433F08A05}" type="sibTrans" cxnId="{0C04AF16-D689-443C-8DCD-09BDE0EF5B1D}">
      <dgm:prSet/>
      <dgm:spPr/>
      <dgm:t>
        <a:bodyPr/>
        <a:lstStyle/>
        <a:p>
          <a:endParaRPr lang="en-GB">
            <a:latin typeface="Calibri" panose="020F0502020204030204" pitchFamily="34" charset="0"/>
            <a:cs typeface="Calibri" panose="020F0502020204030204" pitchFamily="34" charset="0"/>
          </a:endParaRPr>
        </a:p>
      </dgm:t>
    </dgm:pt>
    <dgm:pt modelId="{CB8AF0B6-8093-4040-99B3-B0CFF7B4985E}">
      <dgm:prSet/>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Context. E.g. attention</a:t>
          </a:r>
        </a:p>
      </dgm:t>
    </dgm:pt>
    <dgm:pt modelId="{D67266FB-2CAC-BE40-94A6-78BFAE9EC621}" type="parTrans" cxnId="{B898F1FE-2A4D-D54A-ACE5-B4C329A4963F}">
      <dgm:prSet/>
      <dgm:spPr/>
      <dgm:t>
        <a:bodyPr/>
        <a:lstStyle/>
        <a:p>
          <a:endParaRPr lang="en-GB">
            <a:latin typeface="Calibri" panose="020F0502020204030204" pitchFamily="34" charset="0"/>
            <a:cs typeface="Calibri" panose="020F0502020204030204" pitchFamily="34" charset="0"/>
          </a:endParaRPr>
        </a:p>
      </dgm:t>
    </dgm:pt>
    <dgm:pt modelId="{DDEE43CF-E2FA-484A-AA84-7C4D085A6EB6}" type="sibTrans" cxnId="{B898F1FE-2A4D-D54A-ACE5-B4C329A4963F}">
      <dgm:prSet/>
      <dgm:spPr/>
      <dgm:t>
        <a:bodyPr/>
        <a:lstStyle/>
        <a:p>
          <a:endParaRPr lang="en-GB">
            <a:latin typeface="Calibri" panose="020F0502020204030204" pitchFamily="34" charset="0"/>
            <a:cs typeface="Calibri" panose="020F0502020204030204" pitchFamily="34" charset="0"/>
          </a:endParaRPr>
        </a:p>
      </dgm:t>
    </dgm:pt>
    <dgm:pt modelId="{B431DEC9-AC63-4536-B773-D0640D3DE0EA}" type="pres">
      <dgm:prSet presAssocID="{EFB08F40-4B08-488B-9B44-00149AA2AFED}" presName="Name0" presStyleCnt="0">
        <dgm:presLayoutVars>
          <dgm:dir/>
          <dgm:animLvl val="lvl"/>
          <dgm:resizeHandles/>
        </dgm:presLayoutVars>
      </dgm:prSet>
      <dgm:spPr/>
    </dgm:pt>
    <dgm:pt modelId="{B4241945-2E95-4A6A-AC84-11AFB7161A99}" type="pres">
      <dgm:prSet presAssocID="{015EED3E-83B3-4315-8BD1-8773BB3950B4}" presName="linNode" presStyleCnt="0"/>
      <dgm:spPr/>
    </dgm:pt>
    <dgm:pt modelId="{FC544AAE-E750-44C4-8075-C04E7A1BDA9A}" type="pres">
      <dgm:prSet presAssocID="{015EED3E-83B3-4315-8BD1-8773BB3950B4}" presName="parentShp" presStyleLbl="node1" presStyleIdx="0" presStyleCnt="3">
        <dgm:presLayoutVars>
          <dgm:bulletEnabled val="1"/>
        </dgm:presLayoutVars>
      </dgm:prSet>
      <dgm:spPr/>
    </dgm:pt>
    <dgm:pt modelId="{BAC24682-CED1-4850-BDE8-F149F18648AA}" type="pres">
      <dgm:prSet presAssocID="{015EED3E-83B3-4315-8BD1-8773BB3950B4}" presName="childShp" presStyleLbl="bgAccFollowNode1" presStyleIdx="0" presStyleCnt="3" custLinFactNeighborX="22668" custLinFactNeighborY="-34579">
        <dgm:presLayoutVars>
          <dgm:bulletEnabled val="1"/>
        </dgm:presLayoutVars>
      </dgm:prSet>
      <dgm:spPr/>
    </dgm:pt>
    <dgm:pt modelId="{B8D77211-4B8F-4A38-BAFF-95A93BAD5C3A}" type="pres">
      <dgm:prSet presAssocID="{33494C19-2A28-4877-8507-B9F433F08A05}" presName="spacing" presStyleCnt="0"/>
      <dgm:spPr/>
    </dgm:pt>
    <dgm:pt modelId="{9BFF7843-E405-447B-8A85-A4EDF9C562AB}" type="pres">
      <dgm:prSet presAssocID="{A2943D94-9204-4560-B4E2-C49F797FBBE0}" presName="linNode" presStyleCnt="0"/>
      <dgm:spPr/>
    </dgm:pt>
    <dgm:pt modelId="{BEEC19C3-7424-448C-9948-588CACDC14B4}" type="pres">
      <dgm:prSet presAssocID="{A2943D94-9204-4560-B4E2-C49F797FBBE0}" presName="parentShp" presStyleLbl="node1" presStyleIdx="1" presStyleCnt="3">
        <dgm:presLayoutVars>
          <dgm:bulletEnabled val="1"/>
        </dgm:presLayoutVars>
      </dgm:prSet>
      <dgm:spPr/>
    </dgm:pt>
    <dgm:pt modelId="{27E0DB01-ADD7-40A9-AF22-FE1F904D6683}" type="pres">
      <dgm:prSet presAssocID="{A2943D94-9204-4560-B4E2-C49F797FBBE0}" presName="childShp" presStyleLbl="bgAccFollowNode1" presStyleIdx="1" presStyleCnt="3">
        <dgm:presLayoutVars>
          <dgm:bulletEnabled val="1"/>
        </dgm:presLayoutVars>
      </dgm:prSet>
      <dgm:spPr/>
    </dgm:pt>
    <dgm:pt modelId="{6C85C873-D656-4795-B2E7-D85CA2E0214B}" type="pres">
      <dgm:prSet presAssocID="{8CD2D474-2923-465A-9BB6-A09A095451EA}" presName="spacing" presStyleCnt="0"/>
      <dgm:spPr/>
    </dgm:pt>
    <dgm:pt modelId="{E5084E57-ACC7-4A3C-A3FE-7EA10B1714AE}" type="pres">
      <dgm:prSet presAssocID="{CF030529-EED4-4DA0-B763-59E432A97D9F}" presName="linNode" presStyleCnt="0"/>
      <dgm:spPr/>
    </dgm:pt>
    <dgm:pt modelId="{6BD81924-AD92-40F5-93D7-9B968F913391}" type="pres">
      <dgm:prSet presAssocID="{CF030529-EED4-4DA0-B763-59E432A97D9F}" presName="parentShp" presStyleLbl="node1" presStyleIdx="2" presStyleCnt="3">
        <dgm:presLayoutVars>
          <dgm:bulletEnabled val="1"/>
        </dgm:presLayoutVars>
      </dgm:prSet>
      <dgm:spPr/>
    </dgm:pt>
    <dgm:pt modelId="{C3D2E502-AF35-409A-B37D-274680C3C5FE}" type="pres">
      <dgm:prSet presAssocID="{CF030529-EED4-4DA0-B763-59E432A97D9F}" presName="childShp" presStyleLbl="bgAccFollowNode1" presStyleIdx="2" presStyleCnt="3">
        <dgm:presLayoutVars>
          <dgm:bulletEnabled val="1"/>
        </dgm:presLayoutVars>
      </dgm:prSet>
      <dgm:spPr/>
    </dgm:pt>
  </dgm:ptLst>
  <dgm:cxnLst>
    <dgm:cxn modelId="{78B86E12-ACDC-4E43-919F-2D2405883512}" type="presOf" srcId="{A2943D94-9204-4560-B4E2-C49F797FBBE0}" destId="{BEEC19C3-7424-448C-9948-588CACDC14B4}" srcOrd="0" destOrd="0" presId="urn:microsoft.com/office/officeart/2005/8/layout/vList6"/>
    <dgm:cxn modelId="{0C04AF16-D689-443C-8DCD-09BDE0EF5B1D}" srcId="{EFB08F40-4B08-488B-9B44-00149AA2AFED}" destId="{015EED3E-83B3-4315-8BD1-8773BB3950B4}" srcOrd="0" destOrd="0" parTransId="{0AABB7C5-310C-47BF-9CBF-5079AFA05308}" sibTransId="{33494C19-2A28-4877-8507-B9F433F08A05}"/>
    <dgm:cxn modelId="{C2CA0517-A46E-4FFF-8FED-89FC94F6D4A6}" srcId="{A2943D94-9204-4560-B4E2-C49F797FBBE0}" destId="{BADCEB87-0C0A-465E-8151-116BD9828D09}" srcOrd="0" destOrd="0" parTransId="{DCF7A8D0-30A7-4CBC-95EF-DF78C64E0A10}" sibTransId="{F2140851-F1A6-480D-8A2C-98050247045E}"/>
    <dgm:cxn modelId="{5078BA1B-7A9E-4D78-95CE-80D098A483B3}" type="presOf" srcId="{EFB08F40-4B08-488B-9B44-00149AA2AFED}" destId="{B431DEC9-AC63-4536-B773-D0640D3DE0EA}" srcOrd="0" destOrd="0" presId="urn:microsoft.com/office/officeart/2005/8/layout/vList6"/>
    <dgm:cxn modelId="{0D4F0436-BB56-4F56-AF79-1E7833DDC93D}" type="presOf" srcId="{3FF5FDAB-0B74-45FF-A25F-D6334CDB9BB6}" destId="{27E0DB01-ADD7-40A9-AF22-FE1F904D6683}" srcOrd="0" destOrd="1" presId="urn:microsoft.com/office/officeart/2005/8/layout/vList6"/>
    <dgm:cxn modelId="{5368B048-F379-44EA-A245-D8CB4104A79B}" srcId="{EFB08F40-4B08-488B-9B44-00149AA2AFED}" destId="{A2943D94-9204-4560-B4E2-C49F797FBBE0}" srcOrd="1" destOrd="0" parTransId="{2BE12121-945D-4EFF-B2E8-7CAE9B55420D}" sibTransId="{8CD2D474-2923-465A-9BB6-A09A095451EA}"/>
    <dgm:cxn modelId="{9372B34D-13B2-4C6C-9403-9A5C42695CE5}" type="presOf" srcId="{CF030529-EED4-4DA0-B763-59E432A97D9F}" destId="{6BD81924-AD92-40F5-93D7-9B968F913391}" srcOrd="0" destOrd="0" presId="urn:microsoft.com/office/officeart/2005/8/layout/vList6"/>
    <dgm:cxn modelId="{D417895E-7204-44B0-AB3C-3F583D09DF01}" type="presOf" srcId="{015EED3E-83B3-4315-8BD1-8773BB3950B4}" destId="{FC544AAE-E750-44C4-8075-C04E7A1BDA9A}" srcOrd="0" destOrd="0" presId="urn:microsoft.com/office/officeart/2005/8/layout/vList6"/>
    <dgm:cxn modelId="{80120963-1D64-4E2C-9259-06D10E82A9DD}" srcId="{A2943D94-9204-4560-B4E2-C49F797FBBE0}" destId="{3FF5FDAB-0B74-45FF-A25F-D6334CDB9BB6}" srcOrd="1" destOrd="0" parTransId="{CFA3DC4D-FCC0-4A68-A2BE-B15F6CD51FA7}" sibTransId="{C6CB8E44-BDC8-4D93-BBC4-F2771EA59107}"/>
    <dgm:cxn modelId="{A677B367-CDCB-43C7-9240-A4800BB8143A}" srcId="{CF030529-EED4-4DA0-B763-59E432A97D9F}" destId="{3FEDA9FD-DF6B-47E4-853D-F67BA90F9F7D}" srcOrd="0" destOrd="0" parTransId="{74A3755C-DF88-485B-9DFC-CBE4B4F018F0}" sibTransId="{6F2B8C9B-7C6B-4C02-B145-F1943D4538F0}"/>
    <dgm:cxn modelId="{32000A75-E2E3-4A8D-B3D8-1ABC01280BCE}" type="presOf" srcId="{BADCEB87-0C0A-465E-8151-116BD9828D09}" destId="{27E0DB01-ADD7-40A9-AF22-FE1F904D6683}" srcOrd="0" destOrd="0" presId="urn:microsoft.com/office/officeart/2005/8/layout/vList6"/>
    <dgm:cxn modelId="{8E285E9C-93D7-204E-BF60-3E2CD6BECF7B}" type="presOf" srcId="{CB8AF0B6-8093-4040-99B3-B0CFF7B4985E}" destId="{C3D2E502-AF35-409A-B37D-274680C3C5FE}" srcOrd="0" destOrd="1" presId="urn:microsoft.com/office/officeart/2005/8/layout/vList6"/>
    <dgm:cxn modelId="{1B15D1BC-B51C-4066-B517-335714DA7939}" srcId="{EFB08F40-4B08-488B-9B44-00149AA2AFED}" destId="{CF030529-EED4-4DA0-B763-59E432A97D9F}" srcOrd="2" destOrd="0" parTransId="{74194039-C3E9-4F8B-A8E9-9E6998C14404}" sibTransId="{9DC8562A-2A60-4754-AAEB-EB74AC2DF951}"/>
    <dgm:cxn modelId="{BF4DE4D4-38F0-424E-BA58-945F863CE0BA}" type="presOf" srcId="{34E8E630-B3D0-4006-887D-DC6D6F2D6366}" destId="{BAC24682-CED1-4850-BDE8-F149F18648AA}" srcOrd="0" destOrd="0" presId="urn:microsoft.com/office/officeart/2005/8/layout/vList6"/>
    <dgm:cxn modelId="{0CFA77ED-C467-47C9-8C0C-1D0F374D4FBB}" type="presOf" srcId="{3FEDA9FD-DF6B-47E4-853D-F67BA90F9F7D}" destId="{C3D2E502-AF35-409A-B37D-274680C3C5FE}" srcOrd="0" destOrd="0" presId="urn:microsoft.com/office/officeart/2005/8/layout/vList6"/>
    <dgm:cxn modelId="{FA158CF7-1A5D-4387-AD67-760340F686E2}" srcId="{015EED3E-83B3-4315-8BD1-8773BB3950B4}" destId="{34E8E630-B3D0-4006-887D-DC6D6F2D6366}" srcOrd="0" destOrd="0" parTransId="{51EF4E2C-A10E-42BD-998C-3E484CFD8E0B}" sibTransId="{6C4681E5-F0D4-4E4F-9776-6EFF802D0C33}"/>
    <dgm:cxn modelId="{B898F1FE-2A4D-D54A-ACE5-B4C329A4963F}" srcId="{CF030529-EED4-4DA0-B763-59E432A97D9F}" destId="{CB8AF0B6-8093-4040-99B3-B0CFF7B4985E}" srcOrd="1" destOrd="0" parTransId="{D67266FB-2CAC-BE40-94A6-78BFAE9EC621}" sibTransId="{DDEE43CF-E2FA-484A-AA84-7C4D085A6EB6}"/>
    <dgm:cxn modelId="{EC6633E2-08F9-439E-ACB9-02046B4D5144}" type="presParOf" srcId="{B431DEC9-AC63-4536-B773-D0640D3DE0EA}" destId="{B4241945-2E95-4A6A-AC84-11AFB7161A99}" srcOrd="0" destOrd="0" presId="urn:microsoft.com/office/officeart/2005/8/layout/vList6"/>
    <dgm:cxn modelId="{270877F6-E0D4-452A-88E2-299650897CA8}" type="presParOf" srcId="{B4241945-2E95-4A6A-AC84-11AFB7161A99}" destId="{FC544AAE-E750-44C4-8075-C04E7A1BDA9A}" srcOrd="0" destOrd="0" presId="urn:microsoft.com/office/officeart/2005/8/layout/vList6"/>
    <dgm:cxn modelId="{0D723BA9-032A-49E9-83B1-4F3E251E7863}" type="presParOf" srcId="{B4241945-2E95-4A6A-AC84-11AFB7161A99}" destId="{BAC24682-CED1-4850-BDE8-F149F18648AA}" srcOrd="1" destOrd="0" presId="urn:microsoft.com/office/officeart/2005/8/layout/vList6"/>
    <dgm:cxn modelId="{EEC84CF4-0339-417A-854C-E76B272D3E54}" type="presParOf" srcId="{B431DEC9-AC63-4536-B773-D0640D3DE0EA}" destId="{B8D77211-4B8F-4A38-BAFF-95A93BAD5C3A}" srcOrd="1" destOrd="0" presId="urn:microsoft.com/office/officeart/2005/8/layout/vList6"/>
    <dgm:cxn modelId="{A469385B-E57B-4DEA-826B-BFDFAF9DD013}" type="presParOf" srcId="{B431DEC9-AC63-4536-B773-D0640D3DE0EA}" destId="{9BFF7843-E405-447B-8A85-A4EDF9C562AB}" srcOrd="2" destOrd="0" presId="urn:microsoft.com/office/officeart/2005/8/layout/vList6"/>
    <dgm:cxn modelId="{801045FC-3AC2-438E-B468-C59DE59D14CC}" type="presParOf" srcId="{9BFF7843-E405-447B-8A85-A4EDF9C562AB}" destId="{BEEC19C3-7424-448C-9948-588CACDC14B4}" srcOrd="0" destOrd="0" presId="urn:microsoft.com/office/officeart/2005/8/layout/vList6"/>
    <dgm:cxn modelId="{8D17E8CF-F6BD-4F52-8AE8-28BE5415470A}" type="presParOf" srcId="{9BFF7843-E405-447B-8A85-A4EDF9C562AB}" destId="{27E0DB01-ADD7-40A9-AF22-FE1F904D6683}" srcOrd="1" destOrd="0" presId="urn:microsoft.com/office/officeart/2005/8/layout/vList6"/>
    <dgm:cxn modelId="{7BCF3BD2-7E4A-4A68-8443-CE3E5E2333D2}" type="presParOf" srcId="{B431DEC9-AC63-4536-B773-D0640D3DE0EA}" destId="{6C85C873-D656-4795-B2E7-D85CA2E0214B}" srcOrd="3" destOrd="0" presId="urn:microsoft.com/office/officeart/2005/8/layout/vList6"/>
    <dgm:cxn modelId="{12F4B55D-3083-47C6-AF2A-25900FFA5D79}" type="presParOf" srcId="{B431DEC9-AC63-4536-B773-D0640D3DE0EA}" destId="{E5084E57-ACC7-4A3C-A3FE-7EA10B1714AE}" srcOrd="4" destOrd="0" presId="urn:microsoft.com/office/officeart/2005/8/layout/vList6"/>
    <dgm:cxn modelId="{EB944682-8193-4235-8D43-D34333F2ADFF}" type="presParOf" srcId="{E5084E57-ACC7-4A3C-A3FE-7EA10B1714AE}" destId="{6BD81924-AD92-40F5-93D7-9B968F913391}" srcOrd="0" destOrd="0" presId="urn:microsoft.com/office/officeart/2005/8/layout/vList6"/>
    <dgm:cxn modelId="{B609CCAC-D382-4F2C-B0A4-BEF7417351FE}" type="presParOf" srcId="{E5084E57-ACC7-4A3C-A3FE-7EA10B1714AE}" destId="{C3D2E502-AF35-409A-B37D-274680C3C5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24682-CED1-4850-BDE8-F149F18648AA}">
      <dsp:nvSpPr>
        <dsp:cNvPr id="0" name=""/>
        <dsp:cNvSpPr/>
      </dsp:nvSpPr>
      <dsp:spPr>
        <a:xfrm>
          <a:off x="2372839" y="0"/>
          <a:ext cx="3559258" cy="77794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Measured electromagnetic or hemodynamic responses</a:t>
          </a:r>
        </a:p>
      </dsp:txBody>
      <dsp:txXfrm>
        <a:off x="2372839" y="97244"/>
        <a:ext cx="3267527" cy="583461"/>
      </dsp:txXfrm>
    </dsp:sp>
    <dsp:sp modelId="{FC544AAE-E750-44C4-8075-C04E7A1BDA9A}">
      <dsp:nvSpPr>
        <dsp:cNvPr id="0" name=""/>
        <dsp:cNvSpPr/>
      </dsp:nvSpPr>
      <dsp:spPr>
        <a:xfrm>
          <a:off x="0" y="0"/>
          <a:ext cx="2372839" cy="777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Outputs</a:t>
          </a:r>
        </a:p>
      </dsp:txBody>
      <dsp:txXfrm>
        <a:off x="37976" y="37976"/>
        <a:ext cx="2296887" cy="701997"/>
      </dsp:txXfrm>
    </dsp:sp>
    <dsp:sp modelId="{27E0DB01-ADD7-40A9-AF22-FE1F904D6683}">
      <dsp:nvSpPr>
        <dsp:cNvPr id="0" name=""/>
        <dsp:cNvSpPr/>
      </dsp:nvSpPr>
      <dsp:spPr>
        <a:xfrm>
          <a:off x="2372839" y="855744"/>
          <a:ext cx="3559258" cy="77794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Neuronal activities</a:t>
          </a:r>
        </a:p>
        <a:p>
          <a:pPr marL="114300" lvl="1" indent="-114300" algn="l" defTabSz="666750" rtl="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Other neurophysiological variables.  </a:t>
          </a:r>
        </a:p>
      </dsp:txBody>
      <dsp:txXfrm>
        <a:off x="2372839" y="952988"/>
        <a:ext cx="3267527" cy="583461"/>
      </dsp:txXfrm>
    </dsp:sp>
    <dsp:sp modelId="{BEEC19C3-7424-448C-9948-588CACDC14B4}">
      <dsp:nvSpPr>
        <dsp:cNvPr id="0" name=""/>
        <dsp:cNvSpPr/>
      </dsp:nvSpPr>
      <dsp:spPr>
        <a:xfrm>
          <a:off x="0" y="855744"/>
          <a:ext cx="2372839" cy="777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State variables </a:t>
          </a:r>
        </a:p>
      </dsp:txBody>
      <dsp:txXfrm>
        <a:off x="37976" y="893720"/>
        <a:ext cx="2296887" cy="701997"/>
      </dsp:txXfrm>
    </dsp:sp>
    <dsp:sp modelId="{C3D2E502-AF35-409A-B37D-274680C3C5FE}">
      <dsp:nvSpPr>
        <dsp:cNvPr id="0" name=""/>
        <dsp:cNvSpPr/>
      </dsp:nvSpPr>
      <dsp:spPr>
        <a:xfrm>
          <a:off x="2372839" y="1711488"/>
          <a:ext cx="3559258" cy="77794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cs typeface="Calibri" panose="020F0502020204030204" pitchFamily="34" charset="0"/>
            </a:rPr>
            <a:t>Experimental manipulations/stimulus </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cs typeface="Calibri" panose="020F0502020204030204" pitchFamily="34" charset="0"/>
            </a:rPr>
            <a:t>Context. E.g. attention</a:t>
          </a:r>
        </a:p>
      </dsp:txBody>
      <dsp:txXfrm>
        <a:off x="2372839" y="1808732"/>
        <a:ext cx="3267527" cy="583461"/>
      </dsp:txXfrm>
    </dsp:sp>
    <dsp:sp modelId="{6BD81924-AD92-40F5-93D7-9B968F913391}">
      <dsp:nvSpPr>
        <dsp:cNvPr id="0" name=""/>
        <dsp:cNvSpPr/>
      </dsp:nvSpPr>
      <dsp:spPr>
        <a:xfrm>
          <a:off x="0" y="1711488"/>
          <a:ext cx="2372839" cy="777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 Inputs</a:t>
          </a:r>
        </a:p>
      </dsp:txBody>
      <dsp:txXfrm>
        <a:off x="37976" y="1749464"/>
        <a:ext cx="2296887" cy="7019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BB5F9-85CE-174B-B460-4CD312764A6C}" type="datetimeFigureOut">
              <a:rPr lang="en-US" smtClean="0"/>
              <a:t>7/5/23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D7B9B-E1D3-D841-8483-CB4642225856}" type="slidenum">
              <a:rPr lang="en-US" smtClean="0"/>
              <a:t>‹#›</a:t>
            </a:fld>
            <a:endParaRPr lang="en-US"/>
          </a:p>
        </p:txBody>
      </p:sp>
    </p:spTree>
    <p:extLst>
      <p:ext uri="{BB962C8B-B14F-4D97-AF65-F5344CB8AC3E}">
        <p14:creationId xmlns:p14="http://schemas.microsoft.com/office/powerpoint/2010/main" val="266055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Structural</a:t>
            </a:r>
            <a:r>
              <a:rPr lang="en-US" dirty="0"/>
              <a:t> connectivity:</a:t>
            </a:r>
          </a:p>
          <a:p>
            <a:r>
              <a:rPr lang="en-US" dirty="0"/>
              <a:t>Anatomical layout of axons and synaptic connections which neural units interact directly with each other</a:t>
            </a:r>
            <a:endParaRPr lang="en-US" dirty="0">
              <a:cs typeface="Calibri"/>
            </a:endParaRPr>
          </a:p>
          <a:p>
            <a:r>
              <a:rPr lang="en-US" b="1" dirty="0"/>
              <a:t>Functional</a:t>
            </a:r>
            <a:r>
              <a:rPr lang="en-US" dirty="0"/>
              <a:t> connectivity:</a:t>
            </a:r>
            <a:endParaRPr lang="en-US" dirty="0">
              <a:cs typeface="Calibri"/>
            </a:endParaRPr>
          </a:p>
          <a:p>
            <a:r>
              <a:rPr lang="en-US" dirty="0"/>
              <a:t>statistical dependencies among activity in different brain areas . You can find this through correlational analyses or ICA. </a:t>
            </a:r>
            <a:endParaRPr lang="en-US" dirty="0">
              <a:cs typeface="Calibri"/>
            </a:endParaRPr>
          </a:p>
          <a:p>
            <a:r>
              <a:rPr lang="en-US" b="1" dirty="0"/>
              <a:t>Effective</a:t>
            </a:r>
            <a:r>
              <a:rPr lang="en-US" dirty="0"/>
              <a:t> connectivity:</a:t>
            </a:r>
            <a:endParaRPr lang="en-US" dirty="0">
              <a:cs typeface="Calibri"/>
            </a:endParaRPr>
          </a:p>
          <a:p>
            <a:r>
              <a:rPr lang="en-US" dirty="0"/>
              <a:t>to make statements </a:t>
            </a:r>
            <a:r>
              <a:rPr lang="en-US" b="0" dirty="0"/>
              <a:t>about causal influence of one neuronal </a:t>
            </a:r>
            <a:r>
              <a:rPr lang="en-US" dirty="0"/>
              <a:t>system over another at synaptic or neuronal population level.</a:t>
            </a:r>
          </a:p>
          <a:p>
            <a:endParaRPr lang="en-US" dirty="0">
              <a:cs typeface="Calibri"/>
            </a:endParaRPr>
          </a:p>
          <a:p>
            <a:r>
              <a:rPr lang="en-US" b="1" dirty="0"/>
              <a:t>Main difference between last 2</a:t>
            </a:r>
            <a:r>
              <a:rPr lang="en-US" dirty="0"/>
              <a:t>: functional connectivity is descriptive whereas EC tries to make a claim about the directiveness of influences between neurons and neuronal populations.</a:t>
            </a:r>
          </a:p>
          <a:p>
            <a:endParaRPr lang="en-US" dirty="0"/>
          </a:p>
        </p:txBody>
      </p:sp>
      <p:sp>
        <p:nvSpPr>
          <p:cNvPr id="4" name="Slide Number Placeholder 3"/>
          <p:cNvSpPr>
            <a:spLocks noGrp="1"/>
          </p:cNvSpPr>
          <p:nvPr>
            <p:ph type="sldNum" sz="quarter" idx="5"/>
          </p:nvPr>
        </p:nvSpPr>
        <p:spPr/>
        <p:txBody>
          <a:bodyPr/>
          <a:lstStyle/>
          <a:p>
            <a:fld id="{13AD7B9B-E1D3-D841-8483-CB4642225856}" type="slidenum">
              <a:rPr lang="en-US" smtClean="0"/>
              <a:t>2</a:t>
            </a:fld>
            <a:endParaRPr lang="en-US"/>
          </a:p>
        </p:txBody>
      </p:sp>
    </p:spTree>
    <p:extLst>
      <p:ext uri="{BB962C8B-B14F-4D97-AF65-F5344CB8AC3E}">
        <p14:creationId xmlns:p14="http://schemas.microsoft.com/office/powerpoint/2010/main" val="91465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rabicParenR"/>
                </a:pPr>
                <a:r>
                  <a:rPr lang="en-GB" dirty="0"/>
                  <a:t>So now we have the three parameters that underlie the bilinear neural state equation.</a:t>
                </a:r>
              </a:p>
              <a:p>
                <a:pPr marL="228600" indent="-228600">
                  <a:buAutoNum type="arabicParenR"/>
                </a:pPr>
                <a:r>
                  <a:rPr lang="en-GB" dirty="0"/>
                  <a:t>We have the change in the neural state over time as a function of effective connectivity in the absence of </a:t>
                </a:r>
                <a:r>
                  <a:rPr lang="en-GB" dirty="0" err="1"/>
                  <a:t>pertubations</a:t>
                </a:r>
                <a:r>
                  <a:rPr lang="en-GB" dirty="0"/>
                  <a:t>, the changes in coupling strength due to inputs (modulatory inputs) , direct influences on regions from external inputs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DCM is able to model </a:t>
                </a:r>
                <a:r>
                  <a:rPr lang="en-US" dirty="0"/>
                  <a:t>ADDITIVE changes in connection strength as a function of some controlled variable- </a:t>
                </a:r>
                <a:r>
                  <a:rPr lang="en-US" baseline="0" dirty="0"/>
                  <a:t>we add the extra element if modulation predicted to be exerted on that part of the system</a:t>
                </a:r>
                <a:endParaRPr lang="en-GB" dirty="0"/>
              </a:p>
              <a:p>
                <a:pPr marL="0" indent="0">
                  <a:buFont typeface="Arial" panose="020B0604020202020204" pitchFamily="34" charset="0"/>
                  <a:buNone/>
                </a:pPr>
                <a:endParaRPr lang="en-GB" i="1" dirty="0"/>
              </a:p>
              <a:p>
                <a:pPr marL="0" indent="0">
                  <a:buFont typeface="Arial" panose="020B0604020202020204" pitchFamily="34" charset="0"/>
                  <a:buNone/>
                </a:pPr>
                <a:r>
                  <a:rPr lang="en-GB" i="1" dirty="0">
                    <a:solidFill>
                      <a:srgbClr val="FF0000"/>
                    </a:solidFill>
                  </a:rPr>
                  <a:t>If anyone asks: </a:t>
                </a:r>
              </a:p>
              <a:p>
                <a:pPr marL="0" indent="0">
                  <a:buFont typeface="Arial" panose="020B0604020202020204" pitchFamily="34" charset="0"/>
                  <a:buNone/>
                </a:pPr>
                <a:r>
                  <a:rPr lang="en-GB" i="1" dirty="0">
                    <a:solidFill>
                      <a:srgbClr val="FF0000"/>
                    </a:solidFill>
                  </a:rPr>
                  <a:t>m here is the number of experimental conditions.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solidFill>
                      <a:srgbClr val="FF0000"/>
                    </a:solidFill>
                  </a:rPr>
                  <a:t>Uj</a:t>
                </a:r>
                <a:r>
                  <a:rPr lang="en-GB" i="1" dirty="0">
                    <a:solidFill>
                      <a:srgbClr val="FF0000"/>
                    </a:solidFill>
                  </a:rPr>
                  <a:t> is the time series for when experimental condition j is presented to the subject versus at rest.. Because at times when none of the experimental conditions are happening- so at BL, the connectivity would be only A and then you add on to that the sum over all experimental conditions </a:t>
                </a:r>
              </a:p>
              <a:p>
                <a:pPr marL="0" indent="0">
                  <a:buFont typeface="Arial" panose="020B0604020202020204" pitchFamily="34" charset="0"/>
                  <a:buNone/>
                </a:pPr>
                <a:r>
                  <a:rPr lang="en-GB" i="1" dirty="0">
                    <a:solidFill>
                      <a:srgbClr val="FF0000"/>
                    </a:solidFill>
                  </a:rPr>
                  <a:t>B(j) is the B connectivity matrix specifically for condition j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mn-lt"/>
                    <a:ea typeface="+mn-ea"/>
                    <a:cs typeface="+mn-cs"/>
                  </a:rPr>
                  <a:t>= in summary it is the sum of the no of experimental conditions for when the </a:t>
                </a:r>
                <a:r>
                  <a:rPr lang="en-GB" sz="1200" b="0" i="1" kern="1200" dirty="0" err="1">
                    <a:solidFill>
                      <a:schemeClr val="tx1"/>
                    </a:solidFill>
                    <a:effectLst/>
                    <a:latin typeface="+mn-lt"/>
                    <a:ea typeface="+mn-ea"/>
                    <a:cs typeface="+mn-cs"/>
                  </a:rPr>
                  <a:t>jth</a:t>
                </a:r>
                <a:r>
                  <a:rPr lang="en-GB" sz="1200" b="0" i="1" kern="1200" dirty="0">
                    <a:solidFill>
                      <a:schemeClr val="tx1"/>
                    </a:solidFill>
                    <a:effectLst/>
                    <a:latin typeface="+mn-lt"/>
                    <a:ea typeface="+mn-ea"/>
                    <a:cs typeface="+mn-cs"/>
                  </a:rPr>
                  <a:t> input is on. So, the experimental stimulation there </a:t>
                </a:r>
                <a:r>
                  <a:rPr lang="en-GB" sz="1200" b="0" i="1" kern="1200" dirty="0" err="1">
                    <a:solidFill>
                      <a:schemeClr val="tx1"/>
                    </a:solidFill>
                    <a:effectLst/>
                    <a:latin typeface="+mn-lt"/>
                    <a:ea typeface="+mn-ea"/>
                    <a:cs typeface="+mn-cs"/>
                  </a:rPr>
                  <a:t>uj</a:t>
                </a:r>
                <a:r>
                  <a:rPr lang="en-GB" sz="1200" b="0" i="1" kern="1200" dirty="0">
                    <a:solidFill>
                      <a:schemeClr val="tx1"/>
                    </a:solidFill>
                    <a:effectLst/>
                    <a:latin typeface="+mn-lt"/>
                    <a:ea typeface="+mn-ea"/>
                    <a:cs typeface="+mn-cs"/>
                  </a:rPr>
                  <a:t> and the B(j) there is the B matrix connectivity specifically for condition j </a:t>
                </a:r>
                <a:endParaRPr lang="en-GB" b="0" i="1" dirty="0">
                  <a:solidFill>
                    <a:srgbClr val="FF0000"/>
                  </a:solidFill>
                </a:endParaRPr>
              </a:p>
              <a:p>
                <a:pPr marL="228600" indent="-228600">
                  <a:buAutoNum type="arabicParenR"/>
                </a:pPr>
                <a:endParaRPr lang="en-GB" dirty="0"/>
              </a:p>
              <a:p>
                <a:pPr marL="228600" indent="-228600">
                  <a:buAutoNum type="arabicParen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i="1" dirty="0"/>
                  <a:t>Notably, the distinction between “driving” and “modulatory” is neurobiologically relevant: driving inputs exert their effects through direct synaptic responses in the target area, whereas modulatory inputs change synaptic responses in the target area in response to inputs from another area</a:t>
                </a:r>
                <a:r>
                  <a:rPr lang="en-GB" sz="1200" b="1" i="1" dirty="0"/>
                  <a:t> (SPM manual).</a:t>
                </a:r>
                <a:endParaRPr lang="en-US" dirty="0"/>
              </a:p>
            </p:txBody>
          </p:sp>
        </mc:Choice>
        <mc:Fallback xmlns="">
          <p:sp>
            <p:nvSpPr>
              <p:cNvPr id="3" name="Notes Placeholder 2"/>
              <p:cNvSpPr>
                <a:spLocks noGrp="1"/>
              </p:cNvSpPr>
              <p:nvPr>
                <p:ph type="body" idx="1"/>
              </p:nvPr>
            </p:nvSpPr>
            <p:spPr/>
            <p:txBody>
              <a:bodyPr/>
              <a:lstStyle/>
              <a:p>
                <a:pPr marL="228600" indent="-228600">
                  <a:buAutoNum type="arabicParenR"/>
                </a:pPr>
                <a:r>
                  <a:rPr lang="en-GB" dirty="0"/>
                  <a:t>We have just demonstrated the three parameters that underlie the modelled neuronal dynamics. </a:t>
                </a:r>
              </a:p>
              <a:p>
                <a:pPr marL="228600" indent="-228600">
                  <a:buAutoNum type="arabicParenR"/>
                </a:pPr>
                <a:r>
                  <a:rPr lang="en-GB" dirty="0"/>
                  <a:t>Here is the full neural state equation again in the </a:t>
                </a:r>
                <a:r>
                  <a:rPr lang="en-GB" i="1" dirty="0"/>
                  <a:t>bilinear form</a:t>
                </a:r>
              </a:p>
              <a:p>
                <a:pPr marL="228600" indent="-228600">
                  <a:buAutoNum type="arabicParenR"/>
                </a:pPr>
                <a:r>
                  <a:rPr lang="en-GB" dirty="0"/>
                  <a:t>We have the change in the neural state over time as a function of </a:t>
                </a:r>
                <a:r>
                  <a:rPr lang="en-GB" b="0" i="0">
                    <a:latin typeface="Cambria Math" panose="02040503050406030204" pitchFamily="18" charset="0"/>
                  </a:rPr>
                  <a:t>e</a:t>
                </a:r>
                <a:r>
                  <a:rPr lang="en-GB" dirty="0" err="1"/>
                  <a:t>ffective</a:t>
                </a:r>
                <a:r>
                  <a:rPr lang="en-GB" dirty="0"/>
                  <a:t> connectivity in the absence of </a:t>
                </a:r>
                <a:r>
                  <a:rPr lang="en-GB" dirty="0" err="1"/>
                  <a:t>pertubations</a:t>
                </a:r>
                <a:r>
                  <a:rPr lang="en-GB" dirty="0"/>
                  <a:t>, direct influences on regions from external inputs (</a:t>
                </a:r>
                <a:r>
                  <a:rPr lang="en-GB" i="0">
                    <a:latin typeface="Cambria Math" panose="02040503050406030204" pitchFamily="18" charset="0"/>
                  </a:rPr>
                  <a:t>𝑢</a:t>
                </a:r>
                <a:r>
                  <a:rPr lang="en-GB" dirty="0"/>
                  <a:t>) and changes in coupling strength due inputs (modulatory inputs)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DCM is able to model </a:t>
                </a:r>
                <a:r>
                  <a:rPr lang="en-US" dirty="0"/>
                  <a:t>ADDITIVE changes in connection strength as a function of some controlled variable- </a:t>
                </a:r>
                <a:r>
                  <a:rPr lang="en-US" baseline="0" dirty="0"/>
                  <a:t>we add the extra element if modulation predicted to be exerted on that part of the system</a:t>
                </a:r>
                <a:endParaRPr lang="en-GB" dirty="0"/>
              </a:p>
              <a:p>
                <a:pPr marL="0" indent="0">
                  <a:buFont typeface="Arial" panose="020B0604020202020204" pitchFamily="34" charset="0"/>
                  <a:buNone/>
                </a:pPr>
                <a:endParaRPr lang="en-GB" i="1" dirty="0"/>
              </a:p>
              <a:p>
                <a:pPr marL="0" indent="0">
                  <a:buFont typeface="Arial" panose="020B0604020202020204" pitchFamily="34" charset="0"/>
                  <a:buNone/>
                </a:pPr>
                <a:r>
                  <a:rPr lang="en-GB" i="1" dirty="0">
                    <a:solidFill>
                      <a:srgbClr val="FF0000"/>
                    </a:solidFill>
                  </a:rPr>
                  <a:t>If anyone asks: </a:t>
                </a:r>
              </a:p>
              <a:p>
                <a:pPr marL="0" indent="0">
                  <a:buFont typeface="Arial" panose="020B0604020202020204" pitchFamily="34" charset="0"/>
                  <a:buNone/>
                </a:pPr>
                <a:r>
                  <a:rPr lang="en-GB" i="1" dirty="0">
                    <a:solidFill>
                      <a:srgbClr val="FF0000"/>
                    </a:solidFill>
                  </a:rPr>
                  <a:t>m here is the number of experimental conditions.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solidFill>
                      <a:srgbClr val="FF0000"/>
                    </a:solidFill>
                  </a:rPr>
                  <a:t>Uj</a:t>
                </a:r>
                <a:r>
                  <a:rPr lang="en-GB" i="1" dirty="0">
                    <a:solidFill>
                      <a:srgbClr val="FF0000"/>
                    </a:solidFill>
                  </a:rPr>
                  <a:t> is the time series for when experimental condition j is presented to the subject versus at rest.. Because at times when none of the experimental conditions are happening- so at BL, the connectivity would be only A and then you add on to that the sum over all experimental conditions </a:t>
                </a:r>
              </a:p>
              <a:p>
                <a:pPr marL="0" indent="0">
                  <a:buFont typeface="Arial" panose="020B0604020202020204" pitchFamily="34" charset="0"/>
                  <a:buNone/>
                </a:pPr>
                <a:r>
                  <a:rPr lang="en-GB" i="1" dirty="0">
                    <a:solidFill>
                      <a:srgbClr val="FF0000"/>
                    </a:solidFill>
                  </a:rPr>
                  <a:t>B(j) is the B connectivity matrix specifically for condition j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mn-lt"/>
                    <a:ea typeface="+mn-ea"/>
                    <a:cs typeface="+mn-cs"/>
                  </a:rPr>
                  <a:t>= in summary it is the sum of the no of experimental conditions for when the </a:t>
                </a:r>
                <a:r>
                  <a:rPr lang="en-GB" sz="1200" b="0" i="1" kern="1200" dirty="0" err="1">
                    <a:solidFill>
                      <a:schemeClr val="tx1"/>
                    </a:solidFill>
                    <a:effectLst/>
                    <a:latin typeface="+mn-lt"/>
                    <a:ea typeface="+mn-ea"/>
                    <a:cs typeface="+mn-cs"/>
                  </a:rPr>
                  <a:t>jth</a:t>
                </a:r>
                <a:r>
                  <a:rPr lang="en-GB" sz="1200" b="0" i="1" kern="1200" dirty="0">
                    <a:solidFill>
                      <a:schemeClr val="tx1"/>
                    </a:solidFill>
                    <a:effectLst/>
                    <a:latin typeface="+mn-lt"/>
                    <a:ea typeface="+mn-ea"/>
                    <a:cs typeface="+mn-cs"/>
                  </a:rPr>
                  <a:t> input is on. So, the experimental stimulation there </a:t>
                </a:r>
                <a:r>
                  <a:rPr lang="en-GB" sz="1200" b="0" i="1" kern="1200" dirty="0" err="1">
                    <a:solidFill>
                      <a:schemeClr val="tx1"/>
                    </a:solidFill>
                    <a:effectLst/>
                    <a:latin typeface="+mn-lt"/>
                    <a:ea typeface="+mn-ea"/>
                    <a:cs typeface="+mn-cs"/>
                  </a:rPr>
                  <a:t>uj</a:t>
                </a:r>
                <a:r>
                  <a:rPr lang="en-GB" sz="1200" b="0" i="1" kern="1200" dirty="0">
                    <a:solidFill>
                      <a:schemeClr val="tx1"/>
                    </a:solidFill>
                    <a:effectLst/>
                    <a:latin typeface="+mn-lt"/>
                    <a:ea typeface="+mn-ea"/>
                    <a:cs typeface="+mn-cs"/>
                  </a:rPr>
                  <a:t> and the B(j) there is the B matrix connectivity specifically for condition j </a:t>
                </a:r>
                <a:endParaRPr lang="en-GB" b="0" i="1" dirty="0">
                  <a:solidFill>
                    <a:srgbClr val="FF0000"/>
                  </a:solidFill>
                </a:endParaRPr>
              </a:p>
              <a:p>
                <a:pPr marL="228600" indent="-228600">
                  <a:buAutoNum type="arabicParenR"/>
                </a:pPr>
                <a:endParaRPr lang="en-GB" dirty="0"/>
              </a:p>
              <a:p>
                <a:pPr marL="228600" indent="-228600">
                  <a:buAutoNum type="arabicParen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i="1" dirty="0"/>
                  <a:t>Notably, the distinction between “driving” and “modulatory” is neurobiologically relevant: driving inputs exert their effects through direct synaptic responses in the target area, whereas modulatory inputs change synaptic responses in the target area in response to inputs from another area</a:t>
                </a:r>
                <a:r>
                  <a:rPr lang="en-GB" sz="1200" b="1" i="1" dirty="0"/>
                  <a:t> (SPM manual).</a:t>
                </a:r>
                <a:endParaRPr lang="en-US" dirty="0"/>
              </a:p>
            </p:txBody>
          </p:sp>
        </mc:Fallback>
      </mc:AlternateContent>
      <p:sp>
        <p:nvSpPr>
          <p:cNvPr id="4" name="Slide Number Placeholder 3"/>
          <p:cNvSpPr>
            <a:spLocks noGrp="1"/>
          </p:cNvSpPr>
          <p:nvPr>
            <p:ph type="sldNum" sz="quarter" idx="5"/>
          </p:nvPr>
        </p:nvSpPr>
        <p:spPr/>
        <p:txBody>
          <a:bodyPr/>
          <a:lstStyle/>
          <a:p>
            <a:fld id="{13AD7B9B-E1D3-D841-8483-CB4642225856}" type="slidenum">
              <a:rPr lang="en-US" smtClean="0"/>
              <a:t>11</a:t>
            </a:fld>
            <a:endParaRPr lang="en-US"/>
          </a:p>
        </p:txBody>
      </p:sp>
    </p:spTree>
    <p:extLst>
      <p:ext uri="{BB962C8B-B14F-4D97-AF65-F5344CB8AC3E}">
        <p14:creationId xmlns:p14="http://schemas.microsoft.com/office/powerpoint/2010/main" val="97933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mj-lt"/>
                </a:endParaRP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dirty="0">
                    <a:latin typeface="Arial Unicode MS" pitchFamily="34" charset="-128"/>
                  </a:rPr>
                  <a:t>The </a:t>
                </a:r>
                <a:r>
                  <a:rPr lang="en-GB" sz="1200" dirty="0"/>
                  <a:t>DCM haemodynamic model predicts the fMRI timeseries one would expect to measure, given neural activity </a:t>
                </a:r>
                <a:r>
                  <a:rPr lang="en-GB" sz="1200" dirty="0">
                    <a:solidFill>
                      <a:srgbClr val="FF0000"/>
                    </a:solidFill>
                  </a:rPr>
                  <a:t>hypothesized.</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endParaRPr lang="en-GB" sz="1200" dirty="0">
                  <a:solidFill>
                    <a:srgbClr val="FF0000"/>
                  </a:solidFill>
                  <a:latin typeface="Trebuchet MS" panose="020B0603020202020204" pitchFamily="34" charset="0"/>
                </a:endParaRP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sz="1200" dirty="0">
                    <a:latin typeface="Trebuchet MS" panose="020B0603020202020204" pitchFamily="34" charset="0"/>
                  </a:rPr>
                  <a:t>Combining the neural and h</a:t>
                </a:r>
                <a:r>
                  <a:rPr lang="en-US" sz="1200" dirty="0">
                    <a:latin typeface="Trebuchet MS" panose="020B0603020202020204" pitchFamily="34" charset="0"/>
                    <a:cs typeface="Arial" panose="020B0604020202020204" pitchFamily="34" charset="0"/>
                  </a:rPr>
                  <a:t>e</a:t>
                </a:r>
                <a:r>
                  <a:rPr lang="en-GB" sz="1200" dirty="0" err="1">
                    <a:latin typeface="Trebuchet MS" panose="020B0603020202020204" pitchFamily="34" charset="0"/>
                  </a:rPr>
                  <a:t>modynamic</a:t>
                </a:r>
                <a:r>
                  <a:rPr lang="en-GB" sz="1200" dirty="0">
                    <a:latin typeface="Trebuchet MS" panose="020B0603020202020204" pitchFamily="34" charset="0"/>
                  </a:rPr>
                  <a:t> states gives the </a:t>
                </a:r>
                <a:r>
                  <a:rPr lang="en-GB" sz="1200" u="sng" dirty="0">
                    <a:latin typeface="Trebuchet MS" panose="020B0603020202020204" pitchFamily="34" charset="0"/>
                  </a:rPr>
                  <a:t>complete</a:t>
                </a:r>
                <a:r>
                  <a:rPr lang="en-US" sz="1200" u="sng" dirty="0">
                    <a:latin typeface="Trebuchet MS" panose="020B0603020202020204" pitchFamily="34" charset="0"/>
                    <a:cs typeface="Arial" panose="020B0604020202020204" pitchFamily="34" charset="0"/>
                  </a:rPr>
                  <a:t> forward model.</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endParaRPr lang="en-GB" sz="1200" dirty="0">
                  <a:solidFill>
                    <a:srgbClr val="FF0000"/>
                  </a:solidFill>
                </a:endParaRPr>
              </a:p>
              <a:p>
                <a:pPr marL="0" marR="0" lvl="0" indent="0" algn="l" defTabSz="914400" rtl="0" eaLnBrk="1" fontAlgn="auto" latinLnBrk="0" hangingPunct="1">
                  <a:lnSpc>
                    <a:spcPct val="80000"/>
                  </a:lnSpc>
                  <a:spcBef>
                    <a:spcPct val="70000"/>
                  </a:spcBef>
                  <a:spcAft>
                    <a:spcPts val="0"/>
                  </a:spcAft>
                  <a:buClrTx/>
                  <a:buSzTx/>
                  <a:buFontTx/>
                  <a:buNone/>
                  <a:tabLst/>
                  <a:defRPr/>
                </a:pPr>
                <a:r>
                  <a:rPr lang="en-GB" sz="1200" dirty="0">
                    <a:solidFill>
                      <a:srgbClr val="FF0000"/>
                    </a:solidFill>
                  </a:rPr>
                  <a:t>I should mention that you choose the neural model in SPM but the hemodynamic forward model works out of the box, you don’t need to choose it.</a:t>
                </a:r>
              </a:p>
              <a:p>
                <a:pPr marL="0" marR="0" lvl="0" indent="0" algn="l" defTabSz="914400" rtl="0" eaLnBrk="1" fontAlgn="auto" latinLnBrk="0" hangingPunct="1">
                  <a:lnSpc>
                    <a:spcPct val="80000"/>
                  </a:lnSpc>
                  <a:spcBef>
                    <a:spcPct val="70000"/>
                  </a:spcBef>
                  <a:spcAft>
                    <a:spcPts val="0"/>
                  </a:spcAft>
                  <a:buClrTx/>
                  <a:buSzTx/>
                  <a:buFontTx/>
                  <a:buNone/>
                  <a:tabLst/>
                  <a:defRPr/>
                </a:pPr>
                <a:endParaRPr lang="en-GB" sz="1200" dirty="0">
                  <a:solidFill>
                    <a:srgbClr val="FF0000"/>
                  </a:solidFill>
                  <a:latin typeface="Trebuchet MS" panose="020B0603020202020204" pitchFamily="34" charset="0"/>
                </a:endParaRPr>
              </a:p>
              <a:p>
                <a:pPr marL="0" marR="0" lvl="0" indent="0" algn="l" defTabSz="914400" rtl="0" eaLnBrk="1" fontAlgn="auto" latinLnBrk="0" hangingPunct="1">
                  <a:lnSpc>
                    <a:spcPct val="80000"/>
                  </a:lnSpc>
                  <a:spcBef>
                    <a:spcPct val="70000"/>
                  </a:spcBef>
                  <a:spcAft>
                    <a:spcPts val="0"/>
                  </a:spcAft>
                  <a:buClrTx/>
                  <a:buSzTx/>
                  <a:buFontTx/>
                  <a:buNone/>
                  <a:tabLst/>
                  <a:defRPr/>
                </a:pPr>
                <a:r>
                  <a:rPr lang="en-GB" sz="1200" dirty="0">
                    <a:solidFill>
                      <a:srgbClr val="FF0000"/>
                    </a:solidFill>
                    <a:latin typeface="Trebuchet MS" panose="020B0603020202020204" pitchFamily="34" charset="0"/>
                  </a:rPr>
                  <a:t>3) The hemodynamic forward model </a:t>
                </a:r>
                <a:r>
                  <a:rPr lang="en-GB" dirty="0"/>
                  <a:t>is an </a:t>
                </a:r>
                <a:r>
                  <a:rPr lang="en-GB" sz="1200" dirty="0" err="1">
                    <a:latin typeface="Trebuchet MS" panose="020B0603020202020204" pitchFamily="34" charset="0"/>
                  </a:rPr>
                  <a:t>extention</a:t>
                </a:r>
                <a:r>
                  <a:rPr lang="en-GB" sz="1200" dirty="0">
                    <a:latin typeface="Trebuchet MS" panose="020B0603020202020204" pitchFamily="34" charset="0"/>
                  </a:rPr>
                  <a:t> of a previous model, called </a:t>
                </a:r>
                <a:r>
                  <a:rPr lang="en-GB" dirty="0"/>
                  <a:t>the Balloon model. </a:t>
                </a:r>
                <a:r>
                  <a:rPr lang="en-GB" sz="1200" dirty="0">
                    <a:solidFill>
                      <a:srgbClr val="FF0000"/>
                    </a:solidFill>
                    <a:latin typeface="Trebuchet MS" panose="020B0603020202020204" pitchFamily="34" charset="0"/>
                  </a:rPr>
                  <a:t>For the hemodynamic forward model, t</a:t>
                </a:r>
                <a:r>
                  <a:rPr lang="en-GB" sz="1200" dirty="0">
                    <a:latin typeface="Trebuchet MS" panose="020B0603020202020204" pitchFamily="34" charset="0"/>
                  </a:rPr>
                  <a:t>he neural activity </a:t>
                </a:r>
                <a:r>
                  <a:rPr lang="en-GB" dirty="0"/>
                  <a:t>elicits a vasodilatory signal (widening of blood vessels) that leads to increases in blood flow and subsequently to changes in blood volume and </a:t>
                </a:r>
                <a:r>
                  <a:rPr lang="en-GB" dirty="0" err="1"/>
                  <a:t>deoxyhemoglobin</a:t>
                </a:r>
                <a:r>
                  <a:rPr lang="en-GB" dirty="0"/>
                  <a:t> content. The predicted BOLD signal y is a non-linear function of blood volume and </a:t>
                </a:r>
                <a:r>
                  <a:rPr lang="en-GB" dirty="0" err="1"/>
                  <a:t>deoxyhemoglobine</a:t>
                </a:r>
                <a:r>
                  <a:rPr lang="en-GB" dirty="0"/>
                  <a:t> content.</a:t>
                </a:r>
              </a:p>
              <a:p>
                <a:pPr marL="0" marR="0" lvl="0" indent="0" algn="l" defTabSz="914400" rtl="0" eaLnBrk="1" fontAlgn="auto" latinLnBrk="0" hangingPunct="1">
                  <a:lnSpc>
                    <a:spcPct val="80000"/>
                  </a:lnSpc>
                  <a:spcBef>
                    <a:spcPct val="70000"/>
                  </a:spcBef>
                  <a:spcAft>
                    <a:spcPts val="0"/>
                  </a:spcAft>
                  <a:buClrTx/>
                  <a:buSzTx/>
                  <a:buFontTx/>
                  <a:buNone/>
                  <a:tabLst/>
                  <a:defRPr/>
                </a:pPr>
                <a:endParaRPr lang="en-GB" dirty="0"/>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US" sz="1200" dirty="0">
                    <a:latin typeface="Trebuchet MS" panose="020B0603020202020204" pitchFamily="34" charset="0"/>
                  </a:rPr>
                  <a:t>As</a:t>
                </a:r>
                <a:r>
                  <a:rPr lang="en-US" sz="1200" baseline="0" dirty="0">
                    <a:latin typeface="Trebuchet MS" panose="020B0603020202020204" pitchFamily="34" charset="0"/>
                  </a:rPr>
                  <a:t> you can see at the bottom of the slide, y</a:t>
                </a:r>
                <a:r>
                  <a:rPr lang="en-US" sz="1200" dirty="0">
                    <a:latin typeface="Trebuchet MS" panose="020B0603020202020204" pitchFamily="34" charset="0"/>
                  </a:rPr>
                  <a:t>ou augment the hemodynamic model with </a:t>
                </a:r>
                <a:r>
                  <a:rPr lang="en-GB" sz="1200" b="1" kern="1200" dirty="0">
                    <a:solidFill>
                      <a:schemeClr val="tx1"/>
                    </a:solidFill>
                    <a:latin typeface="+mn-lt"/>
                    <a:ea typeface="+mn-ea"/>
                    <a:cs typeface="+mn-cs"/>
                  </a:rPr>
                  <a:t>confounds </a:t>
                </a:r>
                <a:r>
                  <a:rPr lang="en-GB" sz="1200" b="1" i="1" kern="1200" dirty="0">
                    <a:solidFill>
                      <a:schemeClr val="tx1"/>
                    </a:solidFill>
                    <a:latin typeface="+mn-lt"/>
                    <a:ea typeface="+mn-ea"/>
                    <a:cs typeface="+mn-cs"/>
                  </a:rPr>
                  <a:t>X</a:t>
                </a:r>
                <a14:m>
                  <m:oMath xmlns:m="http://schemas.openxmlformats.org/officeDocument/2006/math">
                    <m:r>
                      <a:rPr lang="en-GB" sz="900" b="1" i="1">
                        <a:latin typeface="Cambria Math" panose="02040503050406030204" pitchFamily="18" charset="0"/>
                      </a:rPr>
                      <m:t>𝟎</m:t>
                    </m:r>
                  </m:oMath>
                </a14:m>
                <a:r>
                  <a:rPr lang="en-GB" sz="1200" b="1" kern="1200" dirty="0">
                    <a:solidFill>
                      <a:schemeClr val="tx1"/>
                    </a:solidFill>
                    <a:latin typeface="+mn-lt"/>
                    <a:ea typeface="+mn-ea"/>
                    <a:cs typeface="+mn-cs"/>
                  </a:rPr>
                  <a:t> (e.g. drift) </a:t>
                </a:r>
                <a:r>
                  <a:rPr lang="en-US" sz="1200" dirty="0">
                    <a:latin typeface="Trebuchet MS" panose="020B0603020202020204" pitchFamily="34" charset="0"/>
                  </a:rPr>
                  <a:t>an error term at the end of the model that captures the noise</a:t>
                </a:r>
                <a:endParaRPr lang="en-GB" b="1" dirty="0">
                  <a:latin typeface="+mj-lt"/>
                </a:endParaRPr>
              </a:p>
              <a:p>
                <a:pPr marL="228600" indent="-228600">
                  <a:buAutoNum type="arabicParenR"/>
                </a:pPr>
                <a:endParaRPr lang="en-US" dirty="0"/>
              </a:p>
            </p:txBody>
          </p:sp>
        </mc:Choice>
        <mc:Fallback xmlns="">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1" dirty="0">
                  <a:latin typeface="+mj-lt"/>
                </a:endParaRP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dirty="0">
                    <a:latin typeface="Arial Unicode MS" pitchFamily="34" charset="-128"/>
                  </a:rPr>
                  <a:t>The </a:t>
                </a:r>
                <a:r>
                  <a:rPr lang="en-GB" sz="1200" dirty="0"/>
                  <a:t>DCM haemodynamic model predicts the fMRI timeseries one would expect to measure, given neural activity </a:t>
                </a:r>
                <a:r>
                  <a:rPr lang="en-GB" sz="1200" dirty="0">
                    <a:solidFill>
                      <a:srgbClr val="FF0000"/>
                    </a:solidFill>
                  </a:rPr>
                  <a:t>hypothesized. </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sz="1200" dirty="0">
                    <a:latin typeface="Trebuchet MS" panose="020B0603020202020204" pitchFamily="34" charset="0"/>
                  </a:rPr>
                  <a:t>Combining the neural and h</a:t>
                </a:r>
                <a:r>
                  <a:rPr lang="en-US" sz="1200" dirty="0">
                    <a:latin typeface="Trebuchet MS" panose="020B0603020202020204" pitchFamily="34" charset="0"/>
                    <a:cs typeface="Arial" panose="020B0604020202020204" pitchFamily="34" charset="0"/>
                  </a:rPr>
                  <a:t>e</a:t>
                </a:r>
                <a:r>
                  <a:rPr lang="en-GB" sz="1200" dirty="0" err="1">
                    <a:latin typeface="Trebuchet MS" panose="020B0603020202020204" pitchFamily="34" charset="0"/>
                  </a:rPr>
                  <a:t>modynamic</a:t>
                </a:r>
                <a:r>
                  <a:rPr lang="en-GB" sz="1200" dirty="0">
                    <a:latin typeface="Trebuchet MS" panose="020B0603020202020204" pitchFamily="34" charset="0"/>
                  </a:rPr>
                  <a:t> states gives the </a:t>
                </a:r>
                <a:r>
                  <a:rPr lang="en-GB" sz="1200" u="sng" dirty="0">
                    <a:latin typeface="Trebuchet MS" panose="020B0603020202020204" pitchFamily="34" charset="0"/>
                  </a:rPr>
                  <a:t>complete</a:t>
                </a:r>
                <a:r>
                  <a:rPr lang="en-US" sz="1200" u="sng" dirty="0">
                    <a:latin typeface="Trebuchet MS" panose="020B0603020202020204" pitchFamily="34" charset="0"/>
                    <a:cs typeface="Arial" panose="020B0604020202020204" pitchFamily="34" charset="0"/>
                  </a:rPr>
                  <a:t> forward model</a:t>
                </a:r>
                <a:endParaRPr lang="en-GB" sz="1200" u="sng" dirty="0">
                  <a:solidFill>
                    <a:srgbClr val="FF0000"/>
                  </a:solidFill>
                  <a:latin typeface="+mn-lt"/>
                  <a:cs typeface="Arial" panose="020B0604020202020204" pitchFamily="34" charset="0"/>
                </a:endParaRP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sz="1200" dirty="0">
                    <a:latin typeface="Trebuchet MS" panose="020B0603020202020204" pitchFamily="34" charset="0"/>
                  </a:rPr>
                  <a:t>This hemodynamic model consists of four differential equations with 5 parameters. </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sz="1200" dirty="0">
                    <a:latin typeface="Trebuchet MS" panose="020B0603020202020204" pitchFamily="34" charset="0"/>
                  </a:rPr>
                  <a:t>In summary: they </a:t>
                </a:r>
                <a:r>
                  <a:rPr lang="en-GB" dirty="0"/>
                  <a:t>is an extension of the Balloon Model that was developed by Buxton and colleagues in 1998 which links the </a:t>
                </a:r>
                <a:r>
                  <a:rPr lang="en-GB" dirty="0" err="1"/>
                  <a:t>rCBF</a:t>
                </a:r>
                <a:r>
                  <a:rPr lang="en-GB" dirty="0"/>
                  <a:t> and the BOLD signal. Friston and colleagues in 2000 then </a:t>
                </a:r>
                <a:r>
                  <a:rPr lang="en-GB" sz="1200" dirty="0">
                    <a:latin typeface="Trebuchet MS" panose="020B0603020202020204" pitchFamily="34" charset="0"/>
                  </a:rPr>
                  <a:t>describe how the neural activity </a:t>
                </a:r>
                <a:r>
                  <a:rPr lang="en-GB" dirty="0"/>
                  <a:t>elicits a vasodilatory signal (widening of blood vessels) that leads to increases in blood flow and subsequently to changes in blood volume v and </a:t>
                </a:r>
                <a:r>
                  <a:rPr lang="en-GB" dirty="0" err="1"/>
                  <a:t>deoxyhemoglobin</a:t>
                </a:r>
                <a:r>
                  <a:rPr lang="en-GB" dirty="0"/>
                  <a:t> content q. The predicted BOLD signal y is a non-linear function of blood volume and </a:t>
                </a:r>
                <a:r>
                  <a:rPr lang="en-GB" dirty="0" err="1"/>
                  <a:t>deoxyhemoglobine</a:t>
                </a:r>
                <a:r>
                  <a:rPr lang="en-GB" dirty="0"/>
                  <a:t> content.</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GB" dirty="0"/>
                  <a:t>The hemodynamic model </a:t>
                </a:r>
                <a:r>
                  <a:rPr lang="en-GB" sz="1200" dirty="0">
                    <a:latin typeface="Trebuchet MS" panose="020B0603020202020204" pitchFamily="34" charset="0"/>
                  </a:rPr>
                  <a:t>extended </a:t>
                </a:r>
                <a:r>
                  <a:rPr lang="en-GB" dirty="0"/>
                  <a:t>the Balloon model with a simple linear dynamical model of how changes in regional cerebral blood flow (</a:t>
                </a:r>
                <a:r>
                  <a:rPr lang="en-GB" dirty="0" err="1"/>
                  <a:t>rCBF</a:t>
                </a:r>
                <a:r>
                  <a:rPr lang="en-GB" dirty="0"/>
                  <a:t>) are caused by neuronal activity</a:t>
                </a:r>
                <a:r>
                  <a:rPr lang="en-GB" sz="1200" dirty="0">
                    <a:latin typeface="Trebuchet MS" panose="020B0603020202020204" pitchFamily="34" charset="0"/>
                  </a:rPr>
                  <a:t> to create a complete forward model = hemodynamic model </a:t>
                </a:r>
              </a:p>
              <a:p>
                <a:pPr marL="228600" marR="0" lvl="0" indent="-228600" algn="l" defTabSz="914400" rtl="0" eaLnBrk="1" fontAlgn="auto" latinLnBrk="0" hangingPunct="1">
                  <a:lnSpc>
                    <a:spcPct val="80000"/>
                  </a:lnSpc>
                  <a:spcBef>
                    <a:spcPct val="70000"/>
                  </a:spcBef>
                  <a:spcAft>
                    <a:spcPts val="0"/>
                  </a:spcAft>
                  <a:buClrTx/>
                  <a:buSzTx/>
                  <a:buFontTx/>
                  <a:buAutoNum type="arabicParenR"/>
                  <a:tabLst/>
                  <a:defRPr/>
                </a:pPr>
                <a:r>
                  <a:rPr lang="en-US" sz="1200" dirty="0">
                    <a:latin typeface="Trebuchet MS" panose="020B0603020202020204" pitchFamily="34" charset="0"/>
                  </a:rPr>
                  <a:t>You augment the hemodynamic model with an error term at the end of the model that captures the noise as seen there on the slide </a:t>
                </a:r>
                <a:r>
                  <a:rPr lang="en-GB" b="1" dirty="0">
                    <a:latin typeface="+mj-lt"/>
                  </a:rPr>
                  <a:t>Augment the hemodynamic model with measurement error </a:t>
                </a:r>
                <a:r>
                  <a:rPr lang="en-GB" b="1" i="1" dirty="0">
                    <a:latin typeface="+mj-lt"/>
                  </a:rPr>
                  <a:t>e</a:t>
                </a:r>
                <a:r>
                  <a:rPr lang="en-GB" b="1" dirty="0">
                    <a:latin typeface="+mj-lt"/>
                  </a:rPr>
                  <a:t> and confounds </a:t>
                </a:r>
                <a:r>
                  <a:rPr lang="en-GB" b="1" i="1" dirty="0">
                    <a:latin typeface="+mj-lt"/>
                  </a:rPr>
                  <a:t>X</a:t>
                </a:r>
                <a:r>
                  <a:rPr lang="en-GB" sz="900" b="1" i="0">
                    <a:latin typeface="Cambria Math" panose="02040503050406030204" pitchFamily="18" charset="0"/>
                  </a:rPr>
                  <a:t>𝟎</a:t>
                </a:r>
                <a:r>
                  <a:rPr lang="en-GB" b="1" dirty="0">
                    <a:latin typeface="+mj-lt"/>
                  </a:rPr>
                  <a:t> (e.g. drift) that predicts the fMRI time series measured</a:t>
                </a:r>
              </a:p>
              <a:p>
                <a:pPr marL="228600" indent="-228600">
                  <a:buAutoNum type="arabicParenR"/>
                </a:pPr>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D7B9B-E1D3-D841-8483-CB4642225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98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DCM is a framework for model specification, and we now have a </a:t>
            </a:r>
            <a:r>
              <a:rPr lang="en-GB" sz="1200" dirty="0"/>
              <a:t>full forward generative model with neural, hemodynamic and noise contributions</a:t>
            </a:r>
            <a:r>
              <a:rPr lang="en-GB" dirty="0"/>
              <a:t> displayed below in the differential equations </a:t>
            </a:r>
          </a:p>
          <a:p>
            <a:r>
              <a:rPr lang="en-GB" dirty="0"/>
              <a:t>We now have two more stages- model inversion and model comparison, which have been covered in previous lectures, so I won’t talk about it too much</a:t>
            </a:r>
          </a:p>
          <a:p>
            <a:endParaRPr lang="en-GB" dirty="0"/>
          </a:p>
        </p:txBody>
      </p:sp>
      <p:sp>
        <p:nvSpPr>
          <p:cNvPr id="4" name="Slide Number Placeholder 3"/>
          <p:cNvSpPr>
            <a:spLocks noGrp="1"/>
          </p:cNvSpPr>
          <p:nvPr>
            <p:ph type="sldNum" sz="quarter" idx="5"/>
          </p:nvPr>
        </p:nvSpPr>
        <p:spPr/>
        <p:txBody>
          <a:bodyPr/>
          <a:lstStyle/>
          <a:p>
            <a:fld id="{A9A9080F-1949-405D-B5E1-8AF1AEF414DF}" type="slidenum">
              <a:rPr lang="en-GB" smtClean="0"/>
              <a:t>13</a:t>
            </a:fld>
            <a:endParaRPr lang="en-GB"/>
          </a:p>
        </p:txBody>
      </p:sp>
    </p:spTree>
    <p:extLst>
      <p:ext uri="{BB962C8B-B14F-4D97-AF65-F5344CB8AC3E}">
        <p14:creationId xmlns:p14="http://schemas.microsoft.com/office/powerpoint/2010/main" val="60068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Throughout all stages, DCM is Bayesian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GB" b="0" i="0" dirty="0">
                <a:solidFill>
                  <a:srgbClr val="2E2E2E"/>
                </a:solidFill>
                <a:effectLst/>
                <a:latin typeface="NexusSerif"/>
              </a:rPr>
              <a:t>DCMs are Bayesian in all aspects.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GB" b="0" i="0" dirty="0">
              <a:solidFill>
                <a:srgbClr val="2E2E2E"/>
              </a:solidFill>
              <a:effectLst/>
              <a:latin typeface="NexusSerif"/>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GB" b="0" i="0" dirty="0">
                <a:solidFill>
                  <a:srgbClr val="2E2E2E"/>
                </a:solidFill>
                <a:effectLst/>
                <a:latin typeface="NexusSerif"/>
              </a:rPr>
              <a:t>In model specification, which Each parameter is constrained by a prior distribution, which reflects empirical knowledge about the range of possible parameter values</a:t>
            </a:r>
            <a:r>
              <a:rPr lang="en-GB" sz="1200" b="0" i="0" dirty="0">
                <a:solidFill>
                  <a:srgbClr val="2E2E2E"/>
                </a:solidFill>
                <a:effectLst/>
                <a:latin typeface="NexusSerif"/>
              </a:rPr>
              <a:t>, </a:t>
            </a:r>
            <a:r>
              <a:rPr lang="en-GB" dirty="0"/>
              <a:t>principled considerations so, certain parameters cannot have negative values for example or a conservative attitude including “shrinkage” priors, so </a:t>
            </a:r>
            <a:r>
              <a:rPr lang="en-GB" sz="1200" b="0" i="0" u="none" strike="noStrike" kern="1200" baseline="0" dirty="0">
                <a:solidFill>
                  <a:schemeClr val="tx1"/>
                </a:solidFill>
                <a:latin typeface="+mn-lt"/>
                <a:ea typeface="+mn-ea"/>
                <a:cs typeface="+mn-cs"/>
              </a:rPr>
              <a:t>in the absence of evidence, the posterior density shrinks to zero</a:t>
            </a:r>
          </a:p>
          <a:p>
            <a:r>
              <a:rPr lang="en-GB" sz="1200" b="0" i="0" u="none" strike="noStrike" kern="1200" baseline="0" dirty="0">
                <a:solidFill>
                  <a:schemeClr val="tx1"/>
                </a:solidFill>
                <a:latin typeface="+mn-lt"/>
                <a:ea typeface="+mn-ea"/>
                <a:cs typeface="+mn-cs"/>
              </a:rPr>
              <a:t>By specifying our model in the previous slides, we have set the priors</a:t>
            </a:r>
          </a:p>
          <a:p>
            <a:r>
              <a:rPr lang="en-GB" sz="1200" b="0" i="0" u="none" strike="noStrike" kern="1200" baseline="0" dirty="0">
                <a:solidFill>
                  <a:schemeClr val="tx1"/>
                </a:solidFill>
                <a:latin typeface="+mn-lt"/>
                <a:ea typeface="+mn-ea"/>
                <a:cs typeface="+mn-cs"/>
              </a:rPr>
              <a:t>In the previous slides, we have specified just one model but if you have say 3 different hypotheses for your data, you can embody them in 3 different models that you specify</a:t>
            </a:r>
          </a:p>
          <a:p>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3a) The next stage is Bayesian Model Inversion, so the model can be inverted to fit the data</a:t>
            </a:r>
            <a:r>
              <a:rPr lang="en-GB" i="1" dirty="0"/>
              <a:t> </a:t>
            </a:r>
            <a:r>
              <a:rPr lang="en-GB" dirty="0"/>
              <a:t>and evidence is computed for each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3b) You search for the setting of parameters in each model that </a:t>
            </a:r>
            <a:r>
              <a:rPr lang="en-GB" sz="1200" kern="1200" dirty="0">
                <a:solidFill>
                  <a:schemeClr val="tx1"/>
                </a:solidFill>
                <a:effectLst/>
                <a:latin typeface="+mn-lt"/>
                <a:ea typeface="+mn-ea"/>
                <a:cs typeface="+mn-cs"/>
              </a:rPr>
              <a:t>offers the best fit to the data. The measure of the quality of the fit is the </a:t>
            </a:r>
            <a:r>
              <a:rPr lang="en-GB" sz="1200" b="1" kern="1200" dirty="0">
                <a:solidFill>
                  <a:schemeClr val="tx1"/>
                </a:solidFill>
                <a:effectLst/>
                <a:latin typeface="+mn-lt"/>
                <a:ea typeface="+mn-ea"/>
                <a:cs typeface="+mn-cs"/>
              </a:rPr>
              <a:t>free energy, </a:t>
            </a:r>
            <a:r>
              <a:rPr lang="en-GB" sz="1200" kern="1200" dirty="0">
                <a:solidFill>
                  <a:schemeClr val="tx1"/>
                </a:solidFill>
                <a:effectLst/>
                <a:latin typeface="+mn-lt"/>
                <a:ea typeface="+mn-ea"/>
                <a:cs typeface="+mn-cs"/>
              </a:rPr>
              <a:t>which includes </a:t>
            </a:r>
            <a:r>
              <a:rPr lang="en-GB" dirty="0"/>
              <a:t>the best trade off between how accurate the predicted time series fits the data and how complex the model is, which is how much the parameters have had to move from their prior values to fit the data. </a:t>
            </a:r>
            <a:endParaRPr lang="en-GB" sz="120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strike="sngStrike" kern="1200" dirty="0">
                <a:solidFill>
                  <a:schemeClr val="tx1"/>
                </a:solidFill>
                <a:effectLst/>
                <a:latin typeface="+mn-lt"/>
                <a:ea typeface="+mn-ea"/>
                <a:cs typeface="+mn-cs"/>
              </a:rPr>
              <a:t>3c) So for each model , SPM automatically tunes the connection strength to make the fit as good as possible to the data and to get the free energy as high as possible. The free energy of each model is the estimate of model evidence and thus is approximately equal to the probability of having seen the data given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Once you have gathered the evidence for all alternative models, you can use Bayesian model selection to evaluate the evidence with regard to each of the models considered</a:t>
            </a:r>
            <a:r>
              <a:rPr lang="en-GB" i="0" dirty="0"/>
              <a:t> </a:t>
            </a:r>
            <a:r>
              <a:rPr lang="en-GB" dirty="0"/>
              <a:t>for the same data, select the optimal model with the highest evidence. and report posterior or conditional inferences about the parameters of this optimal model. </a:t>
            </a:r>
            <a:r>
              <a:rPr lang="en-GB" sz="1200" kern="1200" dirty="0">
                <a:solidFill>
                  <a:schemeClr val="tx1"/>
                </a:solidFill>
                <a:effectLst/>
                <a:latin typeface="+mn-lt"/>
                <a:ea typeface="+mn-ea"/>
                <a:cs typeface="+mn-cs"/>
              </a:rPr>
              <a:t>Simply by selecting the model with the highest free energy you automatically get the one with the best trade off.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5) </a:t>
            </a:r>
            <a:r>
              <a:rPr lang="en-GB" dirty="0"/>
              <a:t> Danger of overfitting, it is easy to construct complex models with excellent or even perfect fit, which are mechanistically meaningless and do not generalize- you protect yourself against overfitting by having your priors that stop that parameters from taking on unrealistic values and through Bayesian model comparison (because you’re choosing models with accuracy – complexity, you’re penalising the unnecessarily over complicated models ). </a:t>
            </a:r>
            <a:endParaRPr lang="en-US"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B91BF-1FE5-4A54-9B2C-50F5A0D0D2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49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practice dataset available to download on the SPM website </a:t>
            </a:r>
          </a:p>
          <a:p>
            <a:r>
              <a:rPr lang="en-US" dirty="0"/>
              <a:t>Functional data has been preprocessed:</a:t>
            </a:r>
          </a:p>
          <a:p>
            <a:pPr marL="171450" indent="-171450">
              <a:buFont typeface="Arial"/>
              <a:buChar char="•"/>
            </a:pPr>
            <a:r>
              <a:rPr lang="en-US" dirty="0"/>
              <a:t>Realigned</a:t>
            </a:r>
          </a:p>
          <a:p>
            <a:pPr marL="171450" indent="-171450">
              <a:buFont typeface="Arial"/>
              <a:buChar char="•"/>
            </a:pPr>
            <a:r>
              <a:rPr lang="en-US" dirty="0"/>
              <a:t>Slice time corrected</a:t>
            </a:r>
          </a:p>
          <a:p>
            <a:pPr marL="171450" indent="-171450">
              <a:buFont typeface="Arial"/>
              <a:buChar char="•"/>
            </a:pPr>
            <a:r>
              <a:rPr lang="en-US" dirty="0"/>
              <a:t>Smoothed</a:t>
            </a:r>
          </a:p>
          <a:p>
            <a:pPr marL="171450" indent="-171450">
              <a:buFont typeface="Arial"/>
              <a:buChar char="•"/>
            </a:pPr>
            <a:r>
              <a:rPr lang="en-US" dirty="0"/>
              <a:t>Spatially </a:t>
            </a:r>
            <a:r>
              <a:rPr lang="en-US" dirty="0" err="1"/>
              <a:t>normalised</a:t>
            </a:r>
            <a:r>
              <a:rPr lang="en-US" dirty="0"/>
              <a:t> into MNI space</a:t>
            </a:r>
            <a:endParaRPr lang="en-US" dirty="0">
              <a:cs typeface="Calibri" panose="020F0502020204030204"/>
            </a:endParaRPr>
          </a:p>
          <a:p>
            <a:r>
              <a:rPr lang="en-US" dirty="0"/>
              <a:t>There is also a T1W structural image that has also been spatially </a:t>
            </a:r>
            <a:r>
              <a:rPr lang="en-US" dirty="0" err="1"/>
              <a:t>normalised</a:t>
            </a:r>
            <a:r>
              <a:rPr lang="en-US" dirty="0"/>
              <a:t> into MNI space.</a:t>
            </a: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16</a:t>
            </a:fld>
            <a:endParaRPr lang="en-GB"/>
          </a:p>
        </p:txBody>
      </p:sp>
    </p:spTree>
    <p:extLst>
      <p:ext uri="{BB962C8B-B14F-4D97-AF65-F5344CB8AC3E}">
        <p14:creationId xmlns:p14="http://schemas.microsoft.com/office/powerpoint/2010/main" val="126392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study test the effect of attention to motion on visual processing.</a:t>
            </a:r>
          </a:p>
          <a:p>
            <a:r>
              <a:rPr lang="en-US" dirty="0"/>
              <a:t>Participants were shown visual stimuli consisting of dots on the screen. These dots can either be static or moving, and the participants can either be told to attend to the dots or not. There was also a baseline fixation condition where no visual stimulus was presented.</a:t>
            </a:r>
          </a:p>
          <a:p>
            <a:r>
              <a:rPr lang="en-US" dirty="0"/>
              <a:t>Overall there are 3 different conditions in the experimental design:</a:t>
            </a:r>
          </a:p>
          <a:p>
            <a:pPr marL="171450" indent="-171450">
              <a:buFont typeface="Arial"/>
              <a:buChar char="•"/>
            </a:pPr>
            <a:r>
              <a:rPr lang="en-US" dirty="0"/>
              <a:t>Photic: all conditions involving visual input </a:t>
            </a:r>
          </a:p>
          <a:p>
            <a:pPr marL="171450" indent="-171450">
              <a:buFont typeface="Arial"/>
              <a:buChar char="•"/>
            </a:pPr>
            <a:r>
              <a:rPr lang="en-US" dirty="0"/>
              <a:t>Motion: all conditions with moving dots</a:t>
            </a:r>
          </a:p>
          <a:p>
            <a:pPr marL="171450" indent="-171450">
              <a:buFont typeface="Arial"/>
              <a:buChar char="•"/>
            </a:pPr>
            <a:r>
              <a:rPr lang="en-US" dirty="0"/>
              <a:t>Attention: all conditions where participants attended to moving dots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17</a:t>
            </a:fld>
            <a:endParaRPr lang="en-GB"/>
          </a:p>
        </p:txBody>
      </p:sp>
    </p:spTree>
    <p:extLst>
      <p:ext uri="{BB962C8B-B14F-4D97-AF65-F5344CB8AC3E}">
        <p14:creationId xmlns:p14="http://schemas.microsoft.com/office/powerpoint/2010/main" val="246238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they want to look at the modulatory effect that attention to motion had on the effective connectivity between areas in the visual system.</a:t>
            </a:r>
          </a:p>
          <a:p>
            <a:r>
              <a:rPr lang="en-US" dirty="0"/>
              <a:t>They compared 2 different models.</a:t>
            </a:r>
          </a:p>
          <a:p>
            <a:r>
              <a:rPr lang="en-US" dirty="0"/>
              <a:t>In both models there are some intrinsic connections between different areas in the visual system. There are bidirectional connections between V1 and V5, and between V5 and the superior parietal cortex. But there are no connections between V1 and the SPC.</a:t>
            </a:r>
          </a:p>
          <a:p>
            <a:r>
              <a:rPr lang="en-US" dirty="0"/>
              <a:t>In both models, photic stimuli have a driving effect on V1, and motion modulates the connection from V1 to V5.</a:t>
            </a:r>
          </a:p>
          <a:p>
            <a:r>
              <a:rPr lang="en-US" dirty="0"/>
              <a:t>The models differ in the proposed modulatory effect of attention. So this is what they’re testing – the nature of the modulator effect of attention to motion.</a:t>
            </a:r>
          </a:p>
          <a:p>
            <a:r>
              <a:rPr lang="en-US" dirty="0"/>
              <a:t>Model 1: attention modulates the forward connection from V1 to V5</a:t>
            </a:r>
          </a:p>
          <a:p>
            <a:r>
              <a:rPr lang="en-US" dirty="0"/>
              <a:t>Model 2: attention modulates the backward connection from superior parietal cortex to V5.</a:t>
            </a: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18</a:t>
            </a:fld>
            <a:endParaRPr lang="en-GB"/>
          </a:p>
        </p:txBody>
      </p:sp>
    </p:spTree>
    <p:extLst>
      <p:ext uri="{BB962C8B-B14F-4D97-AF65-F5344CB8AC3E}">
        <p14:creationId xmlns:p14="http://schemas.microsoft.com/office/powerpoint/2010/main" val="362347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run the DCM analysis, first you need to have ran GLM analysis on the data, which I won’t go through as it was covered in a previous lecture.</a:t>
            </a:r>
          </a:p>
          <a:p>
            <a:r>
              <a:rPr lang="en-US"/>
              <a:t>For each contrast you will obtain an activation map, which you can view in the results section of SPM.</a:t>
            </a: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19</a:t>
            </a:fld>
            <a:endParaRPr lang="en-GB"/>
          </a:p>
        </p:txBody>
      </p:sp>
    </p:spTree>
    <p:extLst>
      <p:ext uri="{BB962C8B-B14F-4D97-AF65-F5344CB8AC3E}">
        <p14:creationId xmlns:p14="http://schemas.microsoft.com/office/powerpoint/2010/main" val="154268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define your ROIs and then extract a representative time course for each of them.</a:t>
            </a:r>
          </a:p>
        </p:txBody>
      </p:sp>
      <p:sp>
        <p:nvSpPr>
          <p:cNvPr id="4" name="Slide Number Placeholder 3"/>
          <p:cNvSpPr>
            <a:spLocks noGrp="1"/>
          </p:cNvSpPr>
          <p:nvPr>
            <p:ph type="sldNum" sz="quarter" idx="5"/>
          </p:nvPr>
        </p:nvSpPr>
        <p:spPr/>
        <p:txBody>
          <a:bodyPr/>
          <a:lstStyle/>
          <a:p>
            <a:fld id="{A9A9080F-1949-405D-B5E1-8AF1AEF414DF}" type="slidenum">
              <a:rPr lang="en-GB" smtClean="0"/>
              <a:t>20</a:t>
            </a:fld>
            <a:endParaRPr lang="en-GB"/>
          </a:p>
        </p:txBody>
      </p:sp>
    </p:spTree>
    <p:extLst>
      <p:ext uri="{BB962C8B-B14F-4D97-AF65-F5344CB8AC3E}">
        <p14:creationId xmlns:p14="http://schemas.microsoft.com/office/powerpoint/2010/main" val="3896084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specify the DCM models one by one.</a:t>
            </a:r>
          </a:p>
          <a:p>
            <a:pPr marL="171450" indent="-171450">
              <a:buFont typeface="Arial"/>
              <a:buChar char="•"/>
            </a:pPr>
            <a:r>
              <a:rPr lang="en-US" dirty="0"/>
              <a:t>You need to select the time courses of the brain regions that will be included in the model, and the factors that you want to include as inputs to the model.</a:t>
            </a:r>
          </a:p>
          <a:p>
            <a:pPr marL="171450" indent="-171450">
              <a:buFont typeface="Arial"/>
              <a:buChar char="•"/>
            </a:pPr>
            <a:r>
              <a:rPr lang="en-US" dirty="0"/>
              <a:t>Then you need to specify your first model, which you can see looks like this. </a:t>
            </a:r>
          </a:p>
          <a:p>
            <a:pPr marL="171450" indent="-171450">
              <a:buFont typeface="Arial"/>
              <a:buChar char="•"/>
            </a:pPr>
            <a:endParaRPr lang="en-US" dirty="0"/>
          </a:p>
          <a:p>
            <a:pPr lvl="1" indent="-171450">
              <a:buFont typeface="Arial"/>
              <a:buChar char="•"/>
            </a:pPr>
            <a:r>
              <a:rPr lang="en-US" dirty="0"/>
              <a:t>We start with the intrinsic connectivity – so the fixed connections, which is the A matrix This includes the bidirectional connectivity between V1 and V5, as well as between V5 and the SPC. </a:t>
            </a:r>
          </a:p>
          <a:p>
            <a:pPr lvl="1" indent="-171450">
              <a:buFont typeface="Arial"/>
              <a:buChar char="•"/>
            </a:pPr>
            <a:r>
              <a:rPr lang="en-US" dirty="0"/>
              <a:t>Next you specify the effects of each factor on the regions and connections. The first column corresponds to driving effects on regions (Parameter C). The second column corresponds to modulatory effects on connections (Parameter B from equation earlier).</a:t>
            </a:r>
          </a:p>
          <a:p>
            <a:pPr lvl="1" indent="-171450">
              <a:buFont typeface="Arial"/>
              <a:buChar char="•"/>
            </a:pPr>
            <a:r>
              <a:rPr lang="en-US" dirty="0"/>
              <a:t>Notice that according to this forward model, attention has a modulatory effect on the connection from V1 to V5.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21</a:t>
            </a:fld>
            <a:endParaRPr lang="en-GB"/>
          </a:p>
        </p:txBody>
      </p:sp>
    </p:spTree>
    <p:extLst>
      <p:ext uri="{BB962C8B-B14F-4D97-AF65-F5344CB8AC3E}">
        <p14:creationId xmlns:p14="http://schemas.microsoft.com/office/powerpoint/2010/main" val="344283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 this will make sense later</a:t>
            </a:r>
          </a:p>
          <a:p>
            <a:endParaRPr lang="en-US" b="1" dirty="0">
              <a:cs typeface="Calibri"/>
            </a:endParaRPr>
          </a:p>
          <a:p>
            <a:r>
              <a:rPr lang="en-US" b="1" dirty="0">
                <a:cs typeface="Calibri"/>
              </a:rPr>
              <a:t>Model inversion:</a:t>
            </a:r>
            <a:r>
              <a:rPr lang="en-US" dirty="0">
                <a:cs typeface="Calibri"/>
              </a:rPr>
              <a:t> </a:t>
            </a:r>
            <a:r>
              <a:rPr lang="en-US" dirty="0"/>
              <a:t>model inversion (i.e., estimation) is the process of ﬁnding the parameters that offer the best trade-off between accuracy and the complexity of the model. </a:t>
            </a:r>
          </a:p>
          <a:p>
            <a:r>
              <a:rPr lang="en-US" b="1" dirty="0"/>
              <a:t>Model comparison:</a:t>
            </a:r>
            <a:r>
              <a:rPr lang="en-US" dirty="0"/>
              <a:t> In the second stage, hypotheses are tested by comparing the evidence for different models at single or group level.  </a:t>
            </a:r>
          </a:p>
          <a:p>
            <a:endParaRPr lang="en-US" dirty="0"/>
          </a:p>
        </p:txBody>
      </p:sp>
      <p:sp>
        <p:nvSpPr>
          <p:cNvPr id="4" name="Slide Number Placeholder 3"/>
          <p:cNvSpPr>
            <a:spLocks noGrp="1"/>
          </p:cNvSpPr>
          <p:nvPr>
            <p:ph type="sldNum" sz="quarter" idx="5"/>
          </p:nvPr>
        </p:nvSpPr>
        <p:spPr/>
        <p:txBody>
          <a:bodyPr/>
          <a:lstStyle/>
          <a:p>
            <a:fld id="{13AD7B9B-E1D3-D841-8483-CB4642225856}" type="slidenum">
              <a:rPr lang="en-US" smtClean="0"/>
              <a:t>3</a:t>
            </a:fld>
            <a:endParaRPr lang="en-US"/>
          </a:p>
        </p:txBody>
      </p:sp>
    </p:spTree>
    <p:extLst>
      <p:ext uri="{BB962C8B-B14F-4D97-AF65-F5344CB8AC3E}">
        <p14:creationId xmlns:p14="http://schemas.microsoft.com/office/powerpoint/2010/main" val="1809430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 estimate the model with Bayesian model inversion: model inversion (i.e., estimation) is the process of ﬁnding the parameter values that offer the best trade-off between accuracy and the complexity of the model.</a:t>
            </a:r>
          </a:p>
          <a:p>
            <a:pPr marL="171450" indent="-171450">
              <a:buFont typeface="Arial"/>
              <a:buChar char="•"/>
            </a:pPr>
            <a:r>
              <a:rPr lang="en-US" dirty="0"/>
              <a:t>SPM will now estimate the evidence for your model.</a:t>
            </a:r>
          </a:p>
          <a:p>
            <a:pPr marL="171450" indent="-171450">
              <a:buFont typeface="Arial"/>
              <a:buChar char="•"/>
            </a:pPr>
            <a:r>
              <a:rPr lang="en-US" strike="sngStrike" dirty="0"/>
              <a:t>Predicted data based on model = blue line, observed data = dotted line. If the model is good then the blue line should converge with the dotted line.</a:t>
            </a: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22</a:t>
            </a:fld>
            <a:endParaRPr lang="en-GB"/>
          </a:p>
        </p:txBody>
      </p:sp>
    </p:spTree>
    <p:extLst>
      <p:ext uri="{BB962C8B-B14F-4D97-AF65-F5344CB8AC3E}">
        <p14:creationId xmlns:p14="http://schemas.microsoft.com/office/powerpoint/2010/main" val="2208626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want to compare the models to see which provides the best explanation for the data – Bayesian model comparison. </a:t>
            </a:r>
            <a:r>
              <a:rPr lang="en-US" strike="sngStrike" dirty="0"/>
              <a:t>In the second stage, hypotheses are tested by comparing the evidence for different models at single or group level.</a:t>
            </a:r>
          </a:p>
          <a:p>
            <a:pPr marL="171450" indent="-171450">
              <a:buFont typeface="Arial"/>
              <a:buChar char="•"/>
            </a:pPr>
            <a:r>
              <a:rPr lang="en-US" strike="sngStrike" dirty="0"/>
              <a:t>Dynamic Causal Modelling --&gt; Action drop down menu --&gt; compare --&gt; batch editor opens</a:t>
            </a:r>
          </a:p>
          <a:p>
            <a:pPr marL="171450" indent="-171450">
              <a:buFont typeface="Arial"/>
              <a:buChar char="•"/>
            </a:pPr>
            <a:r>
              <a:rPr lang="en-US" strike="sngStrike" dirty="0"/>
              <a:t>Select the output directory</a:t>
            </a:r>
          </a:p>
          <a:p>
            <a:pPr marL="171450" indent="-171450">
              <a:buFont typeface="Arial"/>
              <a:buChar char="•"/>
            </a:pPr>
            <a:r>
              <a:rPr lang="en-US" strike="sngStrike" dirty="0"/>
              <a:t>Data --&gt; Subject --&gt; input the models you would like to compare</a:t>
            </a:r>
          </a:p>
          <a:p>
            <a:pPr marL="171450" indent="-171450">
              <a:buFont typeface="Arial"/>
              <a:buChar char="•"/>
            </a:pPr>
            <a:r>
              <a:rPr lang="en-US" strike="sngStrike" dirty="0"/>
              <a:t>Inference method --&gt; FFX</a:t>
            </a:r>
          </a:p>
          <a:p>
            <a:pPr marL="0" indent="0">
              <a:buFont typeface="Arial"/>
              <a:buNone/>
            </a:pPr>
            <a:endParaRPr lang="en-US" strike="sngStrike" dirty="0"/>
          </a:p>
          <a:p>
            <a:pPr marL="0" indent="0">
              <a:buFont typeface="Arial"/>
              <a:buNone/>
            </a:pPr>
            <a:r>
              <a:rPr lang="en-US" strike="noStrike" dirty="0"/>
              <a:t>The SPM output would look like this</a:t>
            </a:r>
          </a:p>
          <a:p>
            <a:pPr marL="171450" indent="-171450">
              <a:buFont typeface="Arial"/>
              <a:buChar char="•"/>
            </a:pPr>
            <a:r>
              <a:rPr lang="en-US" dirty="0"/>
              <a:t>You can see that there is higher log evidence for the second model, which is the forwards model, meaning you have stronger evidence to claim that the this model is correct</a:t>
            </a:r>
          </a:p>
          <a:p>
            <a:pPr marL="171450" indent="-171450">
              <a:buFont typeface="Arial"/>
              <a:buChar char="•"/>
            </a:pPr>
            <a:r>
              <a:rPr lang="en-US" dirty="0"/>
              <a:t>There is also higher posterior probability for the second model meaning you have stronger confidence to claim that this is the better model.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23</a:t>
            </a:fld>
            <a:endParaRPr lang="en-GB"/>
          </a:p>
        </p:txBody>
      </p:sp>
    </p:spTree>
    <p:extLst>
      <p:ext uri="{BB962C8B-B14F-4D97-AF65-F5344CB8AC3E}">
        <p14:creationId xmlns:p14="http://schemas.microsoft.com/office/powerpoint/2010/main" val="40612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can review your results.</a:t>
            </a:r>
          </a:p>
          <a:p>
            <a:pPr marL="171450" indent="-171450">
              <a:buFont typeface="Arial"/>
              <a:buChar char="•"/>
            </a:pPr>
            <a:r>
              <a:rPr lang="en-US" dirty="0"/>
              <a:t>Input = task design</a:t>
            </a:r>
          </a:p>
          <a:p>
            <a:pPr marL="171450" indent="-171450">
              <a:buFont typeface="Arial"/>
              <a:buChar char="•"/>
            </a:pPr>
            <a:r>
              <a:rPr lang="en-US" dirty="0"/>
              <a:t>Output = compare the predicted time course with the observed time course</a:t>
            </a:r>
          </a:p>
          <a:p>
            <a:pPr marL="171450" indent="-171450">
              <a:buFont typeface="Arial"/>
              <a:buChar char="•"/>
            </a:pPr>
            <a:r>
              <a:rPr lang="en-US" dirty="0"/>
              <a:t>Effects = of each of your conditions. Upper value = posterior probability (the closer to 1, the stronger evidence).  Lower value = amplitude of the effect, in Hz (the higher the value, the stronger the effect). For example, you would have a high confidence to say that there is an 1.29 Hz effect of photic stimuli on V1.</a:t>
            </a:r>
          </a:p>
          <a:p>
            <a:pPr marL="171450" indent="-171450">
              <a:buFont typeface="Arial"/>
              <a:buChar char="•"/>
            </a:pPr>
            <a:r>
              <a:rPr lang="en-US" dirty="0"/>
              <a:t>Location of regions = nice diagram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A9080F-1949-405D-B5E1-8AF1AEF414DF}" type="slidenum">
              <a:rPr lang="en-GB" smtClean="0"/>
              <a:t>24</a:t>
            </a:fld>
            <a:endParaRPr lang="en-GB"/>
          </a:p>
        </p:txBody>
      </p:sp>
    </p:spTree>
    <p:extLst>
      <p:ext uri="{BB962C8B-B14F-4D97-AF65-F5344CB8AC3E}">
        <p14:creationId xmlns:p14="http://schemas.microsoft.com/office/powerpoint/2010/main" val="231434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Dynamic:</a:t>
            </a:r>
            <a:r>
              <a:rPr lang="en-US" dirty="0"/>
              <a:t> it’s all about rates of change, which we can use differential equations to describe</a:t>
            </a:r>
          </a:p>
          <a:p>
            <a:r>
              <a:rPr lang="en-US" b="1" dirty="0"/>
              <a:t>Causal:</a:t>
            </a:r>
            <a:r>
              <a:rPr lang="en-US" dirty="0"/>
              <a:t> describe how dynamics in one area cause dynamics in another area, and how these interactions are modulated by experimental manipulations</a:t>
            </a:r>
            <a:endParaRPr lang="en-US" dirty="0">
              <a:cs typeface="Calibri"/>
            </a:endParaRPr>
          </a:p>
          <a:p>
            <a:r>
              <a:rPr lang="en-US" dirty="0"/>
              <a:t>DCM uses the hemodynamic forward model, which models how neuronal synaptic activity is transformed into measured response in fMRI</a:t>
            </a:r>
            <a:r>
              <a:rPr lang="es" dirty="0"/>
              <a:t>. </a:t>
            </a:r>
            <a:endParaRPr lang="en-US" b="0" dirty="0">
              <a:cs typeface="Calibri"/>
            </a:endParaRPr>
          </a:p>
          <a:p>
            <a:endParaRPr lang="en-US" b="1" dirty="0">
              <a:cs typeface="Calibri"/>
            </a:endParaRPr>
          </a:p>
          <a:p>
            <a:r>
              <a:rPr lang="en-US" b="1" dirty="0" err="1"/>
              <a:t>Neurophysiologically</a:t>
            </a:r>
            <a:r>
              <a:rPr lang="en-US" b="1" dirty="0"/>
              <a:t> interpretable</a:t>
            </a:r>
            <a:r>
              <a:rPr lang="en-US" dirty="0"/>
              <a:t> - Hypotheses are constrained by the underlying biological model</a:t>
            </a:r>
            <a:endParaRPr lang="en-US" dirty="0">
              <a:cs typeface="Calibri"/>
            </a:endParaRPr>
          </a:p>
          <a:p>
            <a:r>
              <a:rPr lang="en-US" b="1" dirty="0"/>
              <a:t>Generative:</a:t>
            </a:r>
            <a:r>
              <a:rPr lang="en-US" dirty="0"/>
              <a:t> models how the data was generated = based on given assumptions, which models is most likely to generate this signal? </a:t>
            </a:r>
            <a:endParaRPr lang="en-US" dirty="0">
              <a:cs typeface="Calibri"/>
            </a:endParaRPr>
          </a:p>
          <a:p>
            <a:r>
              <a:rPr lang="en-US" b="1" dirty="0"/>
              <a:t>Bayesian:</a:t>
            </a:r>
            <a:r>
              <a:rPr lang="en-US" dirty="0"/>
              <a:t> each parameter is constrained by prior distribution</a:t>
            </a:r>
          </a:p>
        </p:txBody>
      </p:sp>
      <p:sp>
        <p:nvSpPr>
          <p:cNvPr id="4" name="Slide Number Placeholder 3"/>
          <p:cNvSpPr>
            <a:spLocks noGrp="1"/>
          </p:cNvSpPr>
          <p:nvPr>
            <p:ph type="sldNum" sz="quarter" idx="5"/>
          </p:nvPr>
        </p:nvSpPr>
        <p:spPr/>
        <p:txBody>
          <a:bodyPr/>
          <a:lstStyle/>
          <a:p>
            <a:fld id="{13AD7B9B-E1D3-D841-8483-CB4642225856}" type="slidenum">
              <a:rPr lang="en-US" smtClean="0"/>
              <a:t>4</a:t>
            </a:fld>
            <a:endParaRPr lang="en-US"/>
          </a:p>
        </p:txBody>
      </p:sp>
    </p:spTree>
    <p:extLst>
      <p:ext uri="{BB962C8B-B14F-4D97-AF65-F5344CB8AC3E}">
        <p14:creationId xmlns:p14="http://schemas.microsoft.com/office/powerpoint/2010/main" val="223136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remind ourselves, we can think of the brain as a system with inputs …, states…, outputs...</a:t>
            </a:r>
          </a:p>
        </p:txBody>
      </p:sp>
      <p:sp>
        <p:nvSpPr>
          <p:cNvPr id="4" name="Slide Number Placeholder 3"/>
          <p:cNvSpPr>
            <a:spLocks noGrp="1"/>
          </p:cNvSpPr>
          <p:nvPr>
            <p:ph type="sldNum" sz="quarter" idx="5"/>
          </p:nvPr>
        </p:nvSpPr>
        <p:spPr/>
        <p:txBody>
          <a:bodyPr/>
          <a:lstStyle/>
          <a:p>
            <a:fld id="{13AD7B9B-E1D3-D841-8483-CB4642225856}" type="slidenum">
              <a:rPr lang="en-US" smtClean="0"/>
              <a:t>5</a:t>
            </a:fld>
            <a:endParaRPr lang="en-US"/>
          </a:p>
        </p:txBody>
      </p:sp>
    </p:spTree>
    <p:extLst>
      <p:ext uri="{BB962C8B-B14F-4D97-AF65-F5344CB8AC3E}">
        <p14:creationId xmlns:p14="http://schemas.microsoft.com/office/powerpoint/2010/main" val="415152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But, the dynamics of the neural states are hidden from us. We can describe the hidden dynamics in terms of differential equations. </a:t>
            </a:r>
          </a:p>
          <a:p>
            <a:pPr marL="228600" indent="-228600">
              <a:buAutoNum type="arabicParenR"/>
            </a:pPr>
            <a:r>
              <a:rPr lang="en-GB" dirty="0"/>
              <a:t>the temporal evolution of the state, or the change in state over time, is defined by: current state, external inputs such as the experimental conditions, parameters…</a:t>
            </a:r>
          </a:p>
          <a:p>
            <a:pPr marL="228600" indent="-228600">
              <a:buAutoNum type="arabicParenR"/>
            </a:pPr>
            <a:r>
              <a:rPr lang="en-GB" dirty="0"/>
              <a:t>Towards the end, we will discuss how the modelled</a:t>
            </a:r>
            <a:r>
              <a:rPr lang="en-GB" i="1" dirty="0"/>
              <a:t> </a:t>
            </a:r>
            <a:r>
              <a:rPr lang="en-GB" dirty="0"/>
              <a:t>neuronal system can then be converted into an expected BOLD signal by converting the neural dynamics into hemodynamic responses. You can then fit the expected time series to the measured data </a:t>
            </a:r>
          </a:p>
        </p:txBody>
      </p:sp>
      <p:sp>
        <p:nvSpPr>
          <p:cNvPr id="4" name="Slide Number Placeholder 3"/>
          <p:cNvSpPr>
            <a:spLocks noGrp="1"/>
          </p:cNvSpPr>
          <p:nvPr>
            <p:ph type="sldNum" sz="quarter" idx="5"/>
          </p:nvPr>
        </p:nvSpPr>
        <p:spPr/>
        <p:txBody>
          <a:bodyPr/>
          <a:lstStyle/>
          <a:p>
            <a:fld id="{13AD7B9B-E1D3-D841-8483-CB4642225856}" type="slidenum">
              <a:rPr lang="en-US" smtClean="0"/>
              <a:t>6</a:t>
            </a:fld>
            <a:endParaRPr lang="en-US"/>
          </a:p>
        </p:txBody>
      </p:sp>
    </p:spTree>
    <p:extLst>
      <p:ext uri="{BB962C8B-B14F-4D97-AF65-F5344CB8AC3E}">
        <p14:creationId xmlns:p14="http://schemas.microsoft.com/office/powerpoint/2010/main" val="357282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explain the neural state equation, I will give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0000"/>
                </a:solidFill>
              </a:rPr>
              <a:t>fMRI study… [describe]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want to model effective connectivity of 4 regions of interest. Higher cortical area at the top labelled X, area V4 involved in colour processing, V1 the primary visual cortex and V5 involved in motion processing. They have modelled with intrinsic connections within regions and extrinsic connections between regions, as well as external inputs that are stimuli or contextual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about the external inputs, we know about the anatomy</a:t>
            </a:r>
            <a:r>
              <a:rPr lang="en-GB" b="0" i="0" dirty="0">
                <a:solidFill>
                  <a:srgbClr val="FF0000"/>
                </a:solidFill>
              </a:rPr>
              <a:t>, and</a:t>
            </a:r>
            <a:endParaRPr lang="en-GB" dirty="0"/>
          </a:p>
        </p:txBody>
      </p:sp>
      <p:sp>
        <p:nvSpPr>
          <p:cNvPr id="4" name="Slide Number Placeholder 3"/>
          <p:cNvSpPr>
            <a:spLocks noGrp="1"/>
          </p:cNvSpPr>
          <p:nvPr>
            <p:ph type="sldNum" sz="quarter" idx="5"/>
          </p:nvPr>
        </p:nvSpPr>
        <p:spPr/>
        <p:txBody>
          <a:bodyPr/>
          <a:lstStyle/>
          <a:p>
            <a:fld id="{A9A9080F-1949-405D-B5E1-8AF1AEF414DF}" type="slidenum">
              <a:rPr lang="en-GB" smtClean="0"/>
              <a:t>7</a:t>
            </a:fld>
            <a:endParaRPr lang="en-GB"/>
          </a:p>
        </p:txBody>
      </p:sp>
    </p:spTree>
    <p:extLst>
      <p:ext uri="{BB962C8B-B14F-4D97-AF65-F5344CB8AC3E}">
        <p14:creationId xmlns:p14="http://schemas.microsoft.com/office/powerpoint/2010/main" val="14601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 [describe]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Then we can write the change in activity over time in one area as a linear combination of different influences.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Each region is represented by a single state variable, </a:t>
            </a:r>
            <a:r>
              <a:rPr lang="en-GB" sz="1200" b="0" i="0" u="none" strike="noStrike" kern="1200" baseline="0" dirty="0">
                <a:solidFill>
                  <a:schemeClr val="tx1"/>
                </a:solidFill>
                <a:latin typeface="+mn-lt"/>
                <a:ea typeface="+mn-ea"/>
                <a:cs typeface="+mn-cs"/>
              </a:rPr>
              <a:t>representing a coarse summary of overall synaptic activity in this region</a:t>
            </a:r>
            <a:r>
              <a:rPr lang="en-GB" dirty="0"/>
              <a:t> (the current neural state)- you can see V1 is represented by Z1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In the matrix below, Z1 with the dot above denotes derivative in time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We can describe the change of activity in each state variable as a linear combination of influences neatly displayed in this matrix</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If we look at the first line of the matrix, the change in the neural state vector, Z1, over time is equal to firstly it’s own intrinsic connection, as well as the influence from Z2 and then from Z3 and the system state itself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This modelling of the effective connectivity is repeated for all other state variables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So that is our first parameter </a:t>
            </a:r>
            <a:r>
              <a:rPr lang="en-GB" b="0" dirty="0"/>
              <a:t>A – the </a:t>
            </a:r>
            <a:r>
              <a:rPr lang="en-GB" sz="1200" b="0" dirty="0"/>
              <a:t>effective connectivity among brain regions, </a:t>
            </a:r>
            <a:r>
              <a:rPr lang="en-GB" dirty="0"/>
              <a:t>the temporal evolution of each state vector is equal to the effective connectivity of the system and the system state itself </a:t>
            </a:r>
          </a:p>
          <a:p>
            <a:endParaRPr lang="en-US" dirty="0"/>
          </a:p>
        </p:txBody>
      </p:sp>
      <p:sp>
        <p:nvSpPr>
          <p:cNvPr id="4" name="Slide Number Placeholder 3"/>
          <p:cNvSpPr>
            <a:spLocks noGrp="1"/>
          </p:cNvSpPr>
          <p:nvPr>
            <p:ph type="sldNum" sz="quarter" idx="5"/>
          </p:nvPr>
        </p:nvSpPr>
        <p:spPr/>
        <p:txBody>
          <a:bodyPr/>
          <a:lstStyle/>
          <a:p>
            <a:fld id="{13AD7B9B-E1D3-D841-8483-CB4642225856}" type="slidenum">
              <a:rPr lang="en-US" smtClean="0"/>
              <a:t>8</a:t>
            </a:fld>
            <a:endParaRPr lang="en-US"/>
          </a:p>
        </p:txBody>
      </p:sp>
    </p:spTree>
    <p:extLst>
      <p:ext uri="{BB962C8B-B14F-4D97-AF65-F5344CB8AC3E}">
        <p14:creationId xmlns:p14="http://schemas.microsoft.com/office/powerpoint/2010/main" val="340033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Now we move onto a second parameter C, again with the linear equation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DCM models how neural dynamics are driven by external perturbations that result from experimentally controlled manipulations- lets add those </a:t>
            </a:r>
            <a:r>
              <a:rPr lang="en-GB" dirty="0" err="1"/>
              <a:t>pertubations</a:t>
            </a:r>
            <a:r>
              <a:rPr lang="en-GB" dirty="0"/>
              <a:t> to the system. This is firstly done with direct inputs that drive regional activity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For area </a:t>
            </a:r>
            <a:r>
              <a:rPr lang="en-GB" i="1" dirty="0">
                <a:latin typeface="Cambria Math" panose="02040503050406030204" pitchFamily="18" charset="0"/>
                <a:ea typeface="Cambria Math" panose="02040503050406030204" pitchFamily="18" charset="0"/>
              </a:rPr>
              <a:t>Z</a:t>
            </a:r>
            <a:r>
              <a:rPr lang="en-GB" dirty="0">
                <a:latin typeface="Cambria Math" panose="02040503050406030204" pitchFamily="18" charset="0"/>
                <a:ea typeface="Cambria Math" panose="02040503050406030204" pitchFamily="18" charset="0"/>
              </a:rPr>
              <a:t>₁</a:t>
            </a:r>
            <a:r>
              <a:rPr lang="en-GB" dirty="0"/>
              <a:t>, we not only have the effective connectivity and state system exerting influence that we described before, but we can also model the influence that the experimental stimulus (visual stimulation) directly exerts onto the area. u.</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This is again repeated for all other state variables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Now this most simple equation can be extended to the temporal evolution of each state vector being equal to the effective connectivity of the system and the system state itself PLUS the direct inputs from experimental stimuli </a:t>
            </a:r>
            <a:endParaRPr lang="en-US" dirty="0"/>
          </a:p>
        </p:txBody>
      </p:sp>
      <p:sp>
        <p:nvSpPr>
          <p:cNvPr id="4" name="Slide Number Placeholder 3"/>
          <p:cNvSpPr>
            <a:spLocks noGrp="1"/>
          </p:cNvSpPr>
          <p:nvPr>
            <p:ph type="sldNum" sz="quarter" idx="5"/>
          </p:nvPr>
        </p:nvSpPr>
        <p:spPr/>
        <p:txBody>
          <a:bodyPr/>
          <a:lstStyle/>
          <a:p>
            <a:fld id="{13AD7B9B-E1D3-D841-8483-CB4642225856}" type="slidenum">
              <a:rPr lang="en-US" smtClean="0"/>
              <a:t>9</a:t>
            </a:fld>
            <a:endParaRPr lang="en-US"/>
          </a:p>
        </p:txBody>
      </p:sp>
    </p:spTree>
    <p:extLst>
      <p:ext uri="{BB962C8B-B14F-4D97-AF65-F5344CB8AC3E}">
        <p14:creationId xmlns:p14="http://schemas.microsoft.com/office/powerpoint/2010/main" val="58582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arenR"/>
            </a:pPr>
            <a:r>
              <a:rPr lang="en-GB" sz="1200" b="0" dirty="0"/>
              <a:t>However, </a:t>
            </a:r>
            <a:r>
              <a:rPr lang="en-US" sz="1200" b="0" dirty="0"/>
              <a:t>c</a:t>
            </a:r>
            <a:r>
              <a:rPr lang="en-US" dirty="0"/>
              <a:t>ognitive neuroscientists </a:t>
            </a:r>
            <a:r>
              <a:rPr lang="en-GB" sz="1200" b="0" dirty="0"/>
              <a:t> are interested in how the coupling strength of a system changes with the input of our task stimuli</a:t>
            </a:r>
          </a:p>
          <a:p>
            <a:pPr marL="228600" indent="-228600">
              <a:buAutoNum type="arabicParenR"/>
            </a:pPr>
            <a:r>
              <a:rPr lang="en-GB" sz="1200" b="0" dirty="0"/>
              <a:t>We can model this by slightly augmenting our equation</a:t>
            </a:r>
          </a:p>
          <a:p>
            <a:pPr marL="228600" indent="-228600">
              <a:buAutoNum type="arabicParenR"/>
            </a:pPr>
            <a:r>
              <a:rPr lang="en-GB" dirty="0"/>
              <a:t>The attention to motion and colour no longer have direct influence on areas V5 and V4 but rather modulate the strength of the connections to the regions V5 and V4</a:t>
            </a:r>
          </a:p>
          <a:p>
            <a:pPr marL="228600" indent="-228600">
              <a:buAutoNum type="arabicParenR"/>
            </a:pPr>
            <a:r>
              <a:rPr lang="en-GB" dirty="0"/>
              <a:t>We can express this mathematically in the matrix by adding another coupling matrix. Attention is on/off stimulus. If </a:t>
            </a:r>
            <a:r>
              <a:rPr lang="en-GB" i="1" dirty="0">
                <a:latin typeface="Cambria Math" panose="02040503050406030204" pitchFamily="18" charset="0"/>
                <a:ea typeface="Cambria Math" panose="02040503050406030204" pitchFamily="18" charset="0"/>
              </a:rPr>
              <a:t>u</a:t>
            </a:r>
            <a:r>
              <a:rPr lang="en-GB" dirty="0">
                <a:latin typeface="Cambria Math" panose="02040503050406030204" pitchFamily="18" charset="0"/>
                <a:ea typeface="Cambria Math" panose="02040503050406030204" pitchFamily="18" charset="0"/>
              </a:rPr>
              <a:t>₂</a:t>
            </a:r>
            <a:r>
              <a:rPr lang="en-GB" dirty="0"/>
              <a:t> (attention to motion) is off, then everything remains as it was. If it is on with a value of 1, then we add the parameters to the coupling strength…</a:t>
            </a:r>
          </a:p>
          <a:p>
            <a:pPr marL="228600" indent="-228600">
              <a:buAutoNum type="arabicParenR"/>
            </a:pPr>
            <a:r>
              <a:rPr lang="en-GB" dirty="0"/>
              <a:t>We are modelling additive changes to coupling strength as a function of our contextual variable which is the final parameter 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AD7B9B-E1D3-D841-8483-CB4642225856}" type="slidenum">
              <a:rPr lang="en-US" smtClean="0"/>
              <a:t>10</a:t>
            </a:fld>
            <a:endParaRPr lang="en-US"/>
          </a:p>
        </p:txBody>
      </p:sp>
    </p:spTree>
    <p:extLst>
      <p:ext uri="{BB962C8B-B14F-4D97-AF65-F5344CB8AC3E}">
        <p14:creationId xmlns:p14="http://schemas.microsoft.com/office/powerpoint/2010/main" val="348682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B0FF-04B9-038D-9B27-F1C8B08756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7220874-1B1F-98A9-3E25-E5A8BADEE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D4EDB1-30AE-74A7-107A-C09FC2F5C267}"/>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62D059FB-7511-0B8E-BC29-4AF4A37B8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6BF49-E2DF-3A77-19E6-C74BD0075C6E}"/>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380126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4980-1CE6-906D-FBD3-5347C6CF43F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6C7EAF-4513-C5C5-95FB-1EE05FA9AE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7ECB2B-B6B5-B024-F376-A12BA4FEEA4B}"/>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6D17B1E8-8C28-EF57-BFFA-EED395375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B74C8-71C7-0831-F939-353D4FCAC9D8}"/>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17580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2D5C3-FFE2-EA25-3233-164BD00524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B7312E-B2DC-9F1B-271F-113CDD4292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A82C56-BBF2-41E3-C6FC-EC30C94DF42B}"/>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AF7B5DBC-3C94-5F8D-D9EA-89E8FDAB1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B0317-2827-3CB6-B158-48AFC154C585}"/>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390491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3032-4D89-715E-E982-A29AEF3BDC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B4C8F7-DC74-A6B2-A25E-255FB56655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626DF7-0248-7788-97D2-F9D06BB539E8}"/>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990B68C2-37B3-517E-582E-907E8B669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3C1C3-9745-C397-88E3-7270FE572B40}"/>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98831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586C-55FF-0AC6-3C97-9EB5B5DA4F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0F8763-EEBE-A613-B43D-BEB8283EB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12F312-F959-BC36-75D3-5BADA39B0818}"/>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24A38E00-5BE9-86B5-294A-5E2EBCD8E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8FC30-1DF7-FB35-556F-65F702B72243}"/>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01074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9355-25A3-180E-B9AD-B7C34884EE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77A88E-5CA9-1BAF-8F34-D7C2D965A8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D9296B6-272F-6AB9-1877-D1AEA2EDDF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FABD496-A643-3E11-D1BF-07C2FC40E5E9}"/>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6" name="Footer Placeholder 5">
            <a:extLst>
              <a:ext uri="{FF2B5EF4-FFF2-40B4-BE49-F238E27FC236}">
                <a16:creationId xmlns:a16="http://schemas.microsoft.com/office/drawing/2014/main" id="{C9962E5E-85A7-AC83-C61B-74CC1BA7F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7C23D-3597-D1E9-1CB4-52E354A4BB30}"/>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7312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F8E-A6E4-4CD2-A355-58E7FF1CC74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D918F-3041-B849-1231-2EBF6ACCE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AA1DBD-E3E2-9DD5-637F-93E73BA51F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D97CD7B-FD1D-1402-2239-3A1A4F2B0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EFCE7D-00F9-9808-34EE-E780080ABA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140579-77C7-6627-F3C2-337BB3A352BE}"/>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8" name="Footer Placeholder 7">
            <a:extLst>
              <a:ext uri="{FF2B5EF4-FFF2-40B4-BE49-F238E27FC236}">
                <a16:creationId xmlns:a16="http://schemas.microsoft.com/office/drawing/2014/main" id="{F1E6766F-9C3F-9A49-5BA1-F7DDC2488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E6ABBF-BAE3-5FF1-BF66-077BE3627495}"/>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1732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7369-D3EF-0D82-53B0-3BB86B3BEE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EBEFF5-6A37-D97B-B0D1-6B893C7A3FDC}"/>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4" name="Footer Placeholder 3">
            <a:extLst>
              <a:ext uri="{FF2B5EF4-FFF2-40B4-BE49-F238E27FC236}">
                <a16:creationId xmlns:a16="http://schemas.microsoft.com/office/drawing/2014/main" id="{54F8EE70-0CCE-05FE-6CE2-150854E31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1519A9-02BC-D774-CC49-74D16B790830}"/>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71804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04341-B66B-5791-EFF6-05043FF63955}"/>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3" name="Footer Placeholder 2">
            <a:extLst>
              <a:ext uri="{FF2B5EF4-FFF2-40B4-BE49-F238E27FC236}">
                <a16:creationId xmlns:a16="http://schemas.microsoft.com/office/drawing/2014/main" id="{F2E85FCF-E411-07E5-9678-97E284F22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36885E-7F1D-72C9-FB18-E3AD14694F72}"/>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82797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0D5-2CC7-1427-D4E3-D7328F6FE6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4CDB25-2468-A2DF-8FD5-1D34A6844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BB54F53-EA81-A4B1-0BDC-D1B941FBD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446236-2418-0C08-A4C1-3BFC64F481DE}"/>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6" name="Footer Placeholder 5">
            <a:extLst>
              <a:ext uri="{FF2B5EF4-FFF2-40B4-BE49-F238E27FC236}">
                <a16:creationId xmlns:a16="http://schemas.microsoft.com/office/drawing/2014/main" id="{6F37D8F2-A66D-CC7B-6DB1-E37F66BA2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3619E-90D8-D078-456F-2055158FF9E1}"/>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92364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05BE-6C4B-6398-6B5D-8626E73AEA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23F77C-77AB-2BCD-3187-CA84BAA41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0A6120-2CCB-0DB4-2CB1-187800175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6746D2-D0E2-2380-9B77-0A7A2EC9103C}"/>
              </a:ext>
            </a:extLst>
          </p:cNvPr>
          <p:cNvSpPr>
            <a:spLocks noGrp="1"/>
          </p:cNvSpPr>
          <p:nvPr>
            <p:ph type="dt" sz="half" idx="10"/>
          </p:nvPr>
        </p:nvSpPr>
        <p:spPr/>
        <p:txBody>
          <a:bodyPr/>
          <a:lstStyle/>
          <a:p>
            <a:fld id="{66812A8F-CE21-5748-9203-B69D9FB5008E}" type="datetimeFigureOut">
              <a:rPr lang="en-US" smtClean="0"/>
              <a:t>7/5/23</a:t>
            </a:fld>
            <a:endParaRPr lang="en-US"/>
          </a:p>
        </p:txBody>
      </p:sp>
      <p:sp>
        <p:nvSpPr>
          <p:cNvPr id="6" name="Footer Placeholder 5">
            <a:extLst>
              <a:ext uri="{FF2B5EF4-FFF2-40B4-BE49-F238E27FC236}">
                <a16:creationId xmlns:a16="http://schemas.microsoft.com/office/drawing/2014/main" id="{822CA6FD-A226-BB3E-D959-78DE44943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C20F-510C-63B1-4912-7642BE906F33}"/>
              </a:ext>
            </a:extLst>
          </p:cNvPr>
          <p:cNvSpPr>
            <a:spLocks noGrp="1"/>
          </p:cNvSpPr>
          <p:nvPr>
            <p:ph type="sldNum" sz="quarter" idx="12"/>
          </p:nvPr>
        </p:nvSpPr>
        <p:spPr/>
        <p:txBody>
          <a:bodyPr/>
          <a:lstStyle/>
          <a:p>
            <a:fld id="{5E1D2197-E47D-7D4D-8B47-3F349F298706}" type="slidenum">
              <a:rPr lang="en-US" smtClean="0"/>
              <a:t>‹#›</a:t>
            </a:fld>
            <a:endParaRPr lang="en-US"/>
          </a:p>
        </p:txBody>
      </p:sp>
    </p:spTree>
    <p:extLst>
      <p:ext uri="{BB962C8B-B14F-4D97-AF65-F5344CB8AC3E}">
        <p14:creationId xmlns:p14="http://schemas.microsoft.com/office/powerpoint/2010/main" val="293834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2119F-5C88-89E8-8EBC-DA190E34E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64F7BD-FACE-9137-AC97-5E83B1084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0404C-42EF-4AE6-29B3-70C6DBC82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2A8F-CE21-5748-9203-B69D9FB5008E}" type="datetimeFigureOut">
              <a:rPr lang="en-US" smtClean="0"/>
              <a:t>7/5/23</a:t>
            </a:fld>
            <a:endParaRPr lang="en-US"/>
          </a:p>
        </p:txBody>
      </p:sp>
      <p:sp>
        <p:nvSpPr>
          <p:cNvPr id="5" name="Footer Placeholder 4">
            <a:extLst>
              <a:ext uri="{FF2B5EF4-FFF2-40B4-BE49-F238E27FC236}">
                <a16:creationId xmlns:a16="http://schemas.microsoft.com/office/drawing/2014/main" id="{F655C022-31B1-2190-227F-18424E5A0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6CDBE-35FF-9A6A-4703-2B0C9F6CC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D2197-E47D-7D4D-8B47-3F349F298706}" type="slidenum">
              <a:rPr lang="en-US" smtClean="0"/>
              <a:t>‹#›</a:t>
            </a:fld>
            <a:endParaRPr lang="en-US"/>
          </a:p>
        </p:txBody>
      </p:sp>
    </p:spTree>
    <p:extLst>
      <p:ext uri="{BB962C8B-B14F-4D97-AF65-F5344CB8AC3E}">
        <p14:creationId xmlns:p14="http://schemas.microsoft.com/office/powerpoint/2010/main" val="42929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824E-20B0-86B8-30A1-F167C8B72551}"/>
              </a:ext>
            </a:extLst>
          </p:cNvPr>
          <p:cNvSpPr>
            <a:spLocks noGrp="1"/>
          </p:cNvSpPr>
          <p:nvPr>
            <p:ph type="ctrTitle"/>
          </p:nvPr>
        </p:nvSpPr>
        <p:spPr/>
        <p:txBody>
          <a:bodyPr/>
          <a:lstStyle/>
          <a:p>
            <a:r>
              <a:rPr lang="en-US" dirty="0"/>
              <a:t>DCM for fMRI: theory and practice</a:t>
            </a:r>
          </a:p>
        </p:txBody>
      </p:sp>
      <p:sp>
        <p:nvSpPr>
          <p:cNvPr id="3" name="Subtitle 2">
            <a:extLst>
              <a:ext uri="{FF2B5EF4-FFF2-40B4-BE49-F238E27FC236}">
                <a16:creationId xmlns:a16="http://schemas.microsoft.com/office/drawing/2014/main" id="{742775E0-66D7-8F6F-AD63-0643B67BD3E1}"/>
              </a:ext>
            </a:extLst>
          </p:cNvPr>
          <p:cNvSpPr>
            <a:spLocks noGrp="1"/>
          </p:cNvSpPr>
          <p:nvPr>
            <p:ph type="subTitle" idx="1"/>
          </p:nvPr>
        </p:nvSpPr>
        <p:spPr/>
        <p:txBody>
          <a:bodyPr/>
          <a:lstStyle/>
          <a:p>
            <a:r>
              <a:rPr lang="en-US" dirty="0"/>
              <a:t>Presenter: Yan Wu</a:t>
            </a:r>
          </a:p>
          <a:p>
            <a:r>
              <a:rPr lang="en-US" dirty="0"/>
              <a:t>Expert: Peter </a:t>
            </a:r>
            <a:r>
              <a:rPr lang="en-US" dirty="0" err="1"/>
              <a:t>Zeidman</a:t>
            </a:r>
            <a:endParaRPr lang="en-US" dirty="0"/>
          </a:p>
        </p:txBody>
      </p:sp>
    </p:spTree>
    <p:extLst>
      <p:ext uri="{BB962C8B-B14F-4D97-AF65-F5344CB8AC3E}">
        <p14:creationId xmlns:p14="http://schemas.microsoft.com/office/powerpoint/2010/main" val="196030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DA015DC-7BC8-678A-CF3B-4DDDC878EEFD}"/>
              </a:ext>
            </a:extLst>
          </p:cNvPr>
          <p:cNvGrpSpPr/>
          <p:nvPr/>
        </p:nvGrpSpPr>
        <p:grpSpPr>
          <a:xfrm>
            <a:off x="129442" y="4174079"/>
            <a:ext cx="9438369" cy="2592045"/>
            <a:chOff x="110836" y="4172248"/>
            <a:chExt cx="9438369" cy="2592045"/>
          </a:xfrm>
        </p:grpSpPr>
        <p:pic>
          <p:nvPicPr>
            <p:cNvPr id="3" name="Picture 2">
              <a:extLst>
                <a:ext uri="{FF2B5EF4-FFF2-40B4-BE49-F238E27FC236}">
                  <a16:creationId xmlns:a16="http://schemas.microsoft.com/office/drawing/2014/main" id="{C217D90E-0266-0388-0ACD-C3B2DE166679}"/>
                </a:ext>
              </a:extLst>
            </p:cNvPr>
            <p:cNvPicPr>
              <a:picLocks noChangeAspect="1"/>
            </p:cNvPicPr>
            <p:nvPr/>
          </p:nvPicPr>
          <p:blipFill rotWithShape="1">
            <a:blip r:embed="rId3"/>
            <a:srcRect l="26930" t="53149" r="28129" b="24899"/>
            <a:stretch/>
          </p:blipFill>
          <p:spPr>
            <a:xfrm>
              <a:off x="110836" y="4172248"/>
              <a:ext cx="9438369" cy="2592045"/>
            </a:xfrm>
            <a:prstGeom prst="rect">
              <a:avLst/>
            </a:prstGeom>
          </p:spPr>
        </p:pic>
        <p:pic>
          <p:nvPicPr>
            <p:cNvPr id="15" name="Picture 14" descr="A picture containing white, design&#10;&#10;Description automatically generated">
              <a:extLst>
                <a:ext uri="{FF2B5EF4-FFF2-40B4-BE49-F238E27FC236}">
                  <a16:creationId xmlns:a16="http://schemas.microsoft.com/office/drawing/2014/main" id="{8EB017B6-5A3D-A764-C472-BF3A963914FE}"/>
                </a:ext>
              </a:extLst>
            </p:cNvPr>
            <p:cNvPicPr>
              <a:picLocks noChangeAspect="1"/>
            </p:cNvPicPr>
            <p:nvPr/>
          </p:nvPicPr>
          <p:blipFill>
            <a:blip r:embed="rId4"/>
            <a:stretch>
              <a:fillRect/>
            </a:stretch>
          </p:blipFill>
          <p:spPr>
            <a:xfrm>
              <a:off x="1389417" y="4457375"/>
              <a:ext cx="1257300" cy="685800"/>
            </a:xfrm>
            <a:prstGeom prst="rect">
              <a:avLst/>
            </a:prstGeom>
          </p:spPr>
        </p:pic>
      </p:grpSp>
      <p:pic>
        <p:nvPicPr>
          <p:cNvPr id="5" name="Picture 4">
            <a:extLst>
              <a:ext uri="{FF2B5EF4-FFF2-40B4-BE49-F238E27FC236}">
                <a16:creationId xmlns:a16="http://schemas.microsoft.com/office/drawing/2014/main" id="{5E6385EA-5D27-64EF-5A4B-E5285DA5A9A2}"/>
              </a:ext>
            </a:extLst>
          </p:cNvPr>
          <p:cNvPicPr>
            <a:picLocks noChangeAspect="1"/>
          </p:cNvPicPr>
          <p:nvPr/>
        </p:nvPicPr>
        <p:blipFill rotWithShape="1">
          <a:blip r:embed="rId3"/>
          <a:srcRect l="36354" t="17762" r="34915" b="47184"/>
          <a:stretch/>
        </p:blipFill>
        <p:spPr>
          <a:xfrm>
            <a:off x="358968" y="1487794"/>
            <a:ext cx="4209149" cy="2887349"/>
          </a:xfrm>
          <a:prstGeom prst="rect">
            <a:avLst/>
          </a:prstGeom>
        </p:spPr>
      </p:pic>
      <p:sp>
        <p:nvSpPr>
          <p:cNvPr id="2" name="Title 1">
            <a:extLst>
              <a:ext uri="{FF2B5EF4-FFF2-40B4-BE49-F238E27FC236}">
                <a16:creationId xmlns:a16="http://schemas.microsoft.com/office/drawing/2014/main" id="{97F77800-ED57-DC54-EAE3-3E8144E1DDAF}"/>
              </a:ext>
            </a:extLst>
          </p:cNvPr>
          <p:cNvSpPr>
            <a:spLocks noGrp="1"/>
          </p:cNvSpPr>
          <p:nvPr>
            <p:ph type="title"/>
          </p:nvPr>
        </p:nvSpPr>
        <p:spPr/>
        <p:txBody>
          <a:bodyPr/>
          <a:lstStyle/>
          <a:p>
            <a:r>
              <a:rPr lang="en-US" dirty="0"/>
              <a:t>DCM – Bilinear model</a:t>
            </a:r>
          </a:p>
        </p:txBody>
      </p:sp>
      <p:sp>
        <p:nvSpPr>
          <p:cNvPr id="4" name="Title 1">
            <a:extLst>
              <a:ext uri="{FF2B5EF4-FFF2-40B4-BE49-F238E27FC236}">
                <a16:creationId xmlns:a16="http://schemas.microsoft.com/office/drawing/2014/main" id="{80629B90-1779-F6F3-177E-9B0204555C89}"/>
              </a:ext>
            </a:extLst>
          </p:cNvPr>
          <p:cNvSpPr txBox="1">
            <a:spLocks/>
          </p:cNvSpPr>
          <p:nvPr/>
        </p:nvSpPr>
        <p:spPr>
          <a:xfrm>
            <a:off x="7447073" y="1676126"/>
            <a:ext cx="3675529" cy="837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Parameter B</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F73BACF-CCE2-4A08-4A94-E3624152E0CC}"/>
                  </a:ext>
                </a:extLst>
              </p:cNvPr>
              <p:cNvSpPr/>
              <p:nvPr/>
            </p:nvSpPr>
            <p:spPr>
              <a:xfrm>
                <a:off x="7225553" y="2610972"/>
                <a:ext cx="4966447" cy="707886"/>
              </a:xfrm>
              <a:prstGeom prst="rect">
                <a:avLst/>
              </a:prstGeom>
            </p:spPr>
            <p:txBody>
              <a:bodyPr wrap="square">
                <a:spAutoFit/>
              </a:bodyPr>
              <a:lstStyle/>
              <a:p>
                <a14:m>
                  <m:oMath xmlns:m="http://schemas.openxmlformats.org/officeDocument/2006/math">
                    <m:r>
                      <a:rPr lang="en-GB" sz="2000" b="1" smtClean="0">
                        <a:latin typeface="Cambria Math" panose="02040503050406030204" pitchFamily="18" charset="0"/>
                      </a:rPr>
                      <m:t>𝐁</m:t>
                    </m:r>
                  </m:oMath>
                </a14:m>
                <a:r>
                  <a:rPr lang="en-GB" sz="2000" b="1" dirty="0"/>
                  <a:t> </a:t>
                </a:r>
                <a:r>
                  <a:rPr lang="en-GB" sz="2000" dirty="0"/>
                  <a:t>= context-dependent changes in effective connectivity (modulatory change)</a:t>
                </a:r>
              </a:p>
            </p:txBody>
          </p:sp>
        </mc:Choice>
        <mc:Fallback xmlns="">
          <p:sp>
            <p:nvSpPr>
              <p:cNvPr id="11" name="Rectangle 10">
                <a:extLst>
                  <a:ext uri="{FF2B5EF4-FFF2-40B4-BE49-F238E27FC236}">
                    <a16:creationId xmlns:a16="http://schemas.microsoft.com/office/drawing/2014/main" id="{1F73BACF-CCE2-4A08-4A94-E3624152E0CC}"/>
                  </a:ext>
                </a:extLst>
              </p:cNvPr>
              <p:cNvSpPr>
                <a:spLocks noRot="1" noChangeAspect="1" noMove="1" noResize="1" noEditPoints="1" noAdjustHandles="1" noChangeArrowheads="1" noChangeShapeType="1" noTextEdit="1"/>
              </p:cNvSpPr>
              <p:nvPr/>
            </p:nvSpPr>
            <p:spPr>
              <a:xfrm>
                <a:off x="7225553" y="2610972"/>
                <a:ext cx="4966447" cy="707886"/>
              </a:xfrm>
              <a:prstGeom prst="rect">
                <a:avLst/>
              </a:prstGeom>
              <a:blipFill>
                <a:blip r:embed="rId5"/>
                <a:stretch>
                  <a:fillRect l="-1018" t="-3509" b="-14035"/>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0346E19C-4649-B015-32B4-608C566B01A2}"/>
              </a:ext>
            </a:extLst>
          </p:cNvPr>
          <p:cNvSpPr/>
          <p:nvPr/>
        </p:nvSpPr>
        <p:spPr>
          <a:xfrm rot="5400000">
            <a:off x="2862977" y="5695711"/>
            <a:ext cx="422046" cy="419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AD8D948-902A-546D-2068-0AE6CDAD8CD0}"/>
              </a:ext>
            </a:extLst>
          </p:cNvPr>
          <p:cNvSpPr/>
          <p:nvPr/>
        </p:nvSpPr>
        <p:spPr>
          <a:xfrm rot="10800000">
            <a:off x="3283530" y="5412507"/>
            <a:ext cx="1509677" cy="5399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D067F1B-2D97-AEB1-B37A-93F8FD36EC68}"/>
              </a:ext>
            </a:extLst>
          </p:cNvPr>
          <p:cNvSpPr txBox="1"/>
          <p:nvPr/>
        </p:nvSpPr>
        <p:spPr>
          <a:xfrm>
            <a:off x="766235" y="3211682"/>
            <a:ext cx="606326" cy="369332"/>
          </a:xfrm>
          <a:prstGeom prst="rect">
            <a:avLst/>
          </a:prstGeom>
          <a:noFill/>
        </p:spPr>
        <p:txBody>
          <a:bodyPr wrap="square" rtlCol="0">
            <a:spAutoFit/>
          </a:bodyPr>
          <a:lstStyle/>
          <a:p>
            <a:r>
              <a:rPr lang="en-GB" i="1" dirty="0">
                <a:solidFill>
                  <a:srgbClr val="FF0000"/>
                </a:solidFill>
                <a:latin typeface="Cambria Math" panose="02040503050406030204" pitchFamily="18" charset="0"/>
                <a:ea typeface="Cambria Math" panose="02040503050406030204" pitchFamily="18" charset="0"/>
              </a:rPr>
              <a:t>b</a:t>
            </a:r>
            <a:r>
              <a:rPr lang="en-GB" dirty="0">
                <a:solidFill>
                  <a:srgbClr val="FF0000"/>
                </a:solidFill>
                <a:latin typeface="Cambria Math" panose="02040503050406030204" pitchFamily="18" charset="0"/>
                <a:ea typeface="Cambria Math" panose="02040503050406030204" pitchFamily="18" charset="0"/>
              </a:rPr>
              <a:t>₂₁</a:t>
            </a:r>
          </a:p>
        </p:txBody>
      </p:sp>
      <p:sp>
        <p:nvSpPr>
          <p:cNvPr id="7" name="TextBox 6">
            <a:extLst>
              <a:ext uri="{FF2B5EF4-FFF2-40B4-BE49-F238E27FC236}">
                <a16:creationId xmlns:a16="http://schemas.microsoft.com/office/drawing/2014/main" id="{18D1B64B-002D-5DD9-8970-C8ABD8A9A531}"/>
              </a:ext>
            </a:extLst>
          </p:cNvPr>
          <p:cNvSpPr txBox="1"/>
          <p:nvPr/>
        </p:nvSpPr>
        <p:spPr>
          <a:xfrm>
            <a:off x="1354504" y="1954391"/>
            <a:ext cx="606326" cy="369332"/>
          </a:xfrm>
          <a:prstGeom prst="rect">
            <a:avLst/>
          </a:prstGeom>
          <a:noFill/>
        </p:spPr>
        <p:txBody>
          <a:bodyPr wrap="square" rtlCol="0">
            <a:spAutoFit/>
          </a:bodyPr>
          <a:lstStyle/>
          <a:p>
            <a:r>
              <a:rPr lang="en-GB" i="1" dirty="0">
                <a:solidFill>
                  <a:srgbClr val="FF0000"/>
                </a:solidFill>
                <a:latin typeface="Cambria Math" panose="02040503050406030204" pitchFamily="18" charset="0"/>
                <a:ea typeface="Cambria Math" panose="02040503050406030204" pitchFamily="18" charset="0"/>
              </a:rPr>
              <a:t>b</a:t>
            </a:r>
            <a:r>
              <a:rPr lang="en-GB" dirty="0">
                <a:solidFill>
                  <a:srgbClr val="FF0000"/>
                </a:solidFill>
                <a:latin typeface="Cambria Math" panose="02040503050406030204" pitchFamily="18" charset="0"/>
                <a:ea typeface="Cambria Math" panose="02040503050406030204" pitchFamily="18" charset="0"/>
              </a:rPr>
              <a:t>₂₄</a:t>
            </a:r>
          </a:p>
        </p:txBody>
      </p:sp>
      <p:sp>
        <p:nvSpPr>
          <p:cNvPr id="9" name="Oval 8">
            <a:extLst>
              <a:ext uri="{FF2B5EF4-FFF2-40B4-BE49-F238E27FC236}">
                <a16:creationId xmlns:a16="http://schemas.microsoft.com/office/drawing/2014/main" id="{424016E2-9EBF-428D-A0CA-AF6017AFFE1E}"/>
              </a:ext>
            </a:extLst>
          </p:cNvPr>
          <p:cNvSpPr/>
          <p:nvPr/>
        </p:nvSpPr>
        <p:spPr>
          <a:xfrm>
            <a:off x="470427" y="2215381"/>
            <a:ext cx="776481" cy="5263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0ED2638-CC8C-837F-D843-E21378E264AB}"/>
              </a:ext>
            </a:extLst>
          </p:cNvPr>
          <p:cNvSpPr/>
          <p:nvPr/>
        </p:nvSpPr>
        <p:spPr>
          <a:xfrm rot="1731484">
            <a:off x="624281" y="2840924"/>
            <a:ext cx="1299186" cy="4225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5F3376C-9F25-E73C-C05F-858412138FAB}"/>
              </a:ext>
            </a:extLst>
          </p:cNvPr>
          <p:cNvSpPr/>
          <p:nvPr/>
        </p:nvSpPr>
        <p:spPr>
          <a:xfrm rot="492703">
            <a:off x="1084887" y="2369803"/>
            <a:ext cx="1093263" cy="295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576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EB89-62A3-B128-9CDE-44E95D01D202}"/>
              </a:ext>
            </a:extLst>
          </p:cNvPr>
          <p:cNvSpPr>
            <a:spLocks noGrp="1"/>
          </p:cNvSpPr>
          <p:nvPr>
            <p:ph type="title"/>
          </p:nvPr>
        </p:nvSpPr>
        <p:spPr/>
        <p:txBody>
          <a:bodyPr/>
          <a:lstStyle/>
          <a:p>
            <a:r>
              <a:rPr lang="en-US" dirty="0"/>
              <a:t>Bilinear neural state equation </a:t>
            </a:r>
          </a:p>
        </p:txBody>
      </p:sp>
      <p:sp>
        <p:nvSpPr>
          <p:cNvPr id="3" name="Content Placeholder 2">
            <a:extLst>
              <a:ext uri="{FF2B5EF4-FFF2-40B4-BE49-F238E27FC236}">
                <a16:creationId xmlns:a16="http://schemas.microsoft.com/office/drawing/2014/main" id="{1721BCA2-C718-47B1-2D47-BF336DAECD88}"/>
              </a:ext>
            </a:extLst>
          </p:cNvPr>
          <p:cNvSpPr>
            <a:spLocks noGrp="1"/>
          </p:cNvSpPr>
          <p:nvPr>
            <p:ph idx="1"/>
          </p:nvPr>
        </p:nvSpPr>
        <p:spPr>
          <a:xfrm>
            <a:off x="838200" y="3602183"/>
            <a:ext cx="10515600" cy="2574780"/>
          </a:xfrm>
        </p:spPr>
        <p:txBody>
          <a:bodyPr>
            <a:normAutofit fontScale="62500" lnSpcReduction="20000"/>
          </a:bodyPr>
          <a:lstStyle/>
          <a:p>
            <a:r>
              <a:rPr lang="en-US" dirty="0"/>
              <a:t>𝑧 ̇  = change in the neural state over time </a:t>
            </a:r>
          </a:p>
          <a:p>
            <a:r>
              <a:rPr lang="en-US" dirty="0"/>
              <a:t>𝐴=effective connectivity in the absence of </a:t>
            </a:r>
            <a:r>
              <a:rPr lang="en-US" dirty="0" err="1"/>
              <a:t>pertubations</a:t>
            </a:r>
            <a:endParaRPr lang="en-US" dirty="0"/>
          </a:p>
          <a:p>
            <a:r>
              <a:rPr lang="en-US" dirty="0"/>
              <a:t>𝐶 = direct influences on regions from external inputs (𝑢) </a:t>
            </a:r>
          </a:p>
          <a:p>
            <a:r>
              <a:rPr lang="en-US" dirty="0"/>
              <a:t>𝐵 = changes in coupling strength due to inputs (modulatory inputs)</a:t>
            </a:r>
          </a:p>
          <a:p>
            <a:r>
              <a:rPr lang="en-US" dirty="0"/>
              <a:t>u  = inputs</a:t>
            </a:r>
          </a:p>
          <a:p>
            <a:endParaRPr lang="en-US" dirty="0"/>
          </a:p>
          <a:p>
            <a:endParaRPr lang="en-US" dirty="0"/>
          </a:p>
          <a:p>
            <a:r>
              <a:rPr lang="en-US" dirty="0"/>
              <a:t> It models ADDITIVE changes in connection strength as a function of some controlled variables </a:t>
            </a:r>
          </a:p>
          <a:p>
            <a:endParaRPr lang="en-US" dirty="0"/>
          </a:p>
        </p:txBody>
      </p:sp>
      <p:pic>
        <p:nvPicPr>
          <p:cNvPr id="5" name="Picture 3">
            <a:extLst>
              <a:ext uri="{FF2B5EF4-FFF2-40B4-BE49-F238E27FC236}">
                <a16:creationId xmlns:a16="http://schemas.microsoft.com/office/drawing/2014/main" id="{42D9BC06-6A15-E3C3-FF61-28B9F649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5855131" cy="137948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864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EB89-62A3-B128-9CDE-44E95D01D202}"/>
              </a:ext>
            </a:extLst>
          </p:cNvPr>
          <p:cNvSpPr>
            <a:spLocks noGrp="1"/>
          </p:cNvSpPr>
          <p:nvPr>
            <p:ph type="title"/>
          </p:nvPr>
        </p:nvSpPr>
        <p:spPr>
          <a:xfrm>
            <a:off x="838200" y="174095"/>
            <a:ext cx="10515600" cy="1325563"/>
          </a:xfrm>
        </p:spPr>
        <p:txBody>
          <a:bodyPr/>
          <a:lstStyle/>
          <a:p>
            <a:r>
              <a:rPr lang="en-US" dirty="0"/>
              <a:t>DCM uses hemodynamic forward model</a:t>
            </a:r>
          </a:p>
        </p:txBody>
      </p:sp>
      <p:pic>
        <p:nvPicPr>
          <p:cNvPr id="8" name="Picture 7" descr="A picture containing text, diagram, screenshot, parallel&#10;&#10;Description automatically generated">
            <a:extLst>
              <a:ext uri="{FF2B5EF4-FFF2-40B4-BE49-F238E27FC236}">
                <a16:creationId xmlns:a16="http://schemas.microsoft.com/office/drawing/2014/main" id="{C4C364F7-125F-FFE7-7A76-96F609010E44}"/>
              </a:ext>
            </a:extLst>
          </p:cNvPr>
          <p:cNvPicPr>
            <a:picLocks noChangeAspect="1"/>
          </p:cNvPicPr>
          <p:nvPr/>
        </p:nvPicPr>
        <p:blipFill>
          <a:blip r:embed="rId3"/>
          <a:stretch>
            <a:fillRect/>
          </a:stretch>
        </p:blipFill>
        <p:spPr>
          <a:xfrm>
            <a:off x="838199" y="1524000"/>
            <a:ext cx="3953933" cy="5247947"/>
          </a:xfrm>
          <a:prstGeom prst="rect">
            <a:avLst/>
          </a:prstGeom>
        </p:spPr>
      </p:pic>
      <p:pic>
        <p:nvPicPr>
          <p:cNvPr id="10" name="Picture 9" descr="A diagram of a flowchart&#10;&#10;Description automatically generated with low confidence">
            <a:extLst>
              <a:ext uri="{FF2B5EF4-FFF2-40B4-BE49-F238E27FC236}">
                <a16:creationId xmlns:a16="http://schemas.microsoft.com/office/drawing/2014/main" id="{406005ED-A834-78C1-9CEF-18B584F52815}"/>
              </a:ext>
            </a:extLst>
          </p:cNvPr>
          <p:cNvPicPr>
            <a:picLocks noChangeAspect="1"/>
          </p:cNvPicPr>
          <p:nvPr/>
        </p:nvPicPr>
        <p:blipFill>
          <a:blip r:embed="rId4"/>
          <a:stretch>
            <a:fillRect/>
          </a:stretch>
        </p:blipFill>
        <p:spPr>
          <a:xfrm>
            <a:off x="5292286" y="2404531"/>
            <a:ext cx="6063936" cy="3337200"/>
          </a:xfrm>
          <a:prstGeom prst="rect">
            <a:avLst/>
          </a:prstGeom>
        </p:spPr>
      </p:pic>
      <p:pic>
        <p:nvPicPr>
          <p:cNvPr id="12" name="Picture 11">
            <a:extLst>
              <a:ext uri="{FF2B5EF4-FFF2-40B4-BE49-F238E27FC236}">
                <a16:creationId xmlns:a16="http://schemas.microsoft.com/office/drawing/2014/main" id="{4BDCB105-2C57-4344-E82F-27F573B4B882}"/>
              </a:ext>
            </a:extLst>
          </p:cNvPr>
          <p:cNvPicPr>
            <a:picLocks noChangeAspect="1"/>
          </p:cNvPicPr>
          <p:nvPr/>
        </p:nvPicPr>
        <p:blipFill rotWithShape="1">
          <a:blip r:embed="rId5"/>
          <a:srcRect t="8781"/>
          <a:stretch/>
        </p:blipFill>
        <p:spPr>
          <a:xfrm>
            <a:off x="6866777" y="5993596"/>
            <a:ext cx="3180348" cy="499279"/>
          </a:xfrm>
          <a:prstGeom prst="rect">
            <a:avLst/>
          </a:prstGeom>
        </p:spPr>
      </p:pic>
    </p:spTree>
    <p:extLst>
      <p:ext uri="{BB962C8B-B14F-4D97-AF65-F5344CB8AC3E}">
        <p14:creationId xmlns:p14="http://schemas.microsoft.com/office/powerpoint/2010/main" val="309255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1C6E9-3777-1A92-7EE5-D94FCB14322B}"/>
              </a:ext>
            </a:extLst>
          </p:cNvPr>
          <p:cNvSpPr>
            <a:spLocks noGrp="1"/>
          </p:cNvSpPr>
          <p:nvPr>
            <p:ph type="title"/>
          </p:nvPr>
        </p:nvSpPr>
        <p:spPr/>
        <p:txBody>
          <a:bodyPr/>
          <a:lstStyle/>
          <a:p>
            <a:r>
              <a:rPr lang="en-US" dirty="0"/>
              <a:t>DCM – Framework for model specification</a:t>
            </a:r>
          </a:p>
        </p:txBody>
      </p:sp>
      <p:pic>
        <p:nvPicPr>
          <p:cNvPr id="4" name="Content Placeholder 3">
            <a:extLst>
              <a:ext uri="{FF2B5EF4-FFF2-40B4-BE49-F238E27FC236}">
                <a16:creationId xmlns:a16="http://schemas.microsoft.com/office/drawing/2014/main" id="{B39F247C-8F68-4AAB-A55C-939C2518F00A}"/>
              </a:ext>
            </a:extLst>
          </p:cNvPr>
          <p:cNvPicPr>
            <a:picLocks noGrp="1" noChangeAspect="1"/>
          </p:cNvPicPr>
          <p:nvPr>
            <p:ph idx="4294967295"/>
          </p:nvPr>
        </p:nvPicPr>
        <p:blipFill>
          <a:blip r:embed="rId3"/>
          <a:stretch>
            <a:fillRect/>
          </a:stretch>
        </p:blipFill>
        <p:spPr>
          <a:xfrm>
            <a:off x="1972733" y="4595315"/>
            <a:ext cx="8246533" cy="1958998"/>
          </a:xfrm>
          <a:prstGeom prst="rect">
            <a:avLst/>
          </a:prstGeom>
        </p:spPr>
      </p:pic>
      <p:pic>
        <p:nvPicPr>
          <p:cNvPr id="10" name="Picture 9">
            <a:extLst>
              <a:ext uri="{FF2B5EF4-FFF2-40B4-BE49-F238E27FC236}">
                <a16:creationId xmlns:a16="http://schemas.microsoft.com/office/drawing/2014/main" id="{96120530-C547-4DD8-B718-BA43CD7F2D9C}"/>
              </a:ext>
            </a:extLst>
          </p:cNvPr>
          <p:cNvPicPr>
            <a:picLocks noChangeAspect="1"/>
          </p:cNvPicPr>
          <p:nvPr/>
        </p:nvPicPr>
        <p:blipFill>
          <a:blip r:embed="rId4"/>
          <a:stretch>
            <a:fillRect/>
          </a:stretch>
        </p:blipFill>
        <p:spPr>
          <a:xfrm>
            <a:off x="2561158" y="1933680"/>
            <a:ext cx="7294042" cy="2463149"/>
          </a:xfrm>
          <a:prstGeom prst="rect">
            <a:avLst/>
          </a:prstGeom>
        </p:spPr>
      </p:pic>
      <p:sp>
        <p:nvSpPr>
          <p:cNvPr id="6" name="TextBox 5">
            <a:extLst>
              <a:ext uri="{FF2B5EF4-FFF2-40B4-BE49-F238E27FC236}">
                <a16:creationId xmlns:a16="http://schemas.microsoft.com/office/drawing/2014/main" id="{BF285438-8EEB-A712-4FB1-53BA94BB948F}"/>
              </a:ext>
            </a:extLst>
          </p:cNvPr>
          <p:cNvSpPr txBox="1"/>
          <p:nvPr/>
        </p:nvSpPr>
        <p:spPr>
          <a:xfrm>
            <a:off x="838199" y="1698375"/>
            <a:ext cx="10016067" cy="369332"/>
          </a:xfrm>
          <a:prstGeom prst="rect">
            <a:avLst/>
          </a:prstGeom>
          <a:noFill/>
        </p:spPr>
        <p:txBody>
          <a:bodyPr wrap="square">
            <a:spAutoFit/>
          </a:bodyPr>
          <a:lstStyle/>
          <a:p>
            <a:r>
              <a:rPr lang="en-GB" sz="1800" dirty="0"/>
              <a:t>Full forward generative model with neural, hemodynamic and noise contributions</a:t>
            </a:r>
            <a:endParaRPr lang="en-US" dirty="0"/>
          </a:p>
        </p:txBody>
      </p:sp>
    </p:spTree>
    <p:extLst>
      <p:ext uri="{BB962C8B-B14F-4D97-AF65-F5344CB8AC3E}">
        <p14:creationId xmlns:p14="http://schemas.microsoft.com/office/powerpoint/2010/main" val="173726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400" dirty="0">
                <a:cs typeface="Calibri" panose="020F0502020204030204" pitchFamily="34" charset="0"/>
              </a:rPr>
              <a:t>DCM is Bayesian</a:t>
            </a:r>
            <a:endParaRPr lang="en-GB" sz="4400" dirty="0"/>
          </a:p>
        </p:txBody>
      </p:sp>
      <p:sp>
        <p:nvSpPr>
          <p:cNvPr id="3" name="Inhaltsplatzhalter 2"/>
          <p:cNvSpPr>
            <a:spLocks noGrp="1"/>
          </p:cNvSpPr>
          <p:nvPr>
            <p:ph idx="1"/>
          </p:nvPr>
        </p:nvSpPr>
        <p:spPr>
          <a:xfrm>
            <a:off x="838200" y="1825625"/>
            <a:ext cx="10515600" cy="4667250"/>
          </a:xfrm>
        </p:spPr>
        <p:txBody>
          <a:bodyPr>
            <a:normAutofit fontScale="92500" lnSpcReduction="20000"/>
          </a:bodyPr>
          <a:lstStyle/>
          <a:p>
            <a:r>
              <a:rPr lang="en-GB" sz="2400" b="1" dirty="0">
                <a:latin typeface="Calibri" panose="020F0502020204030204" pitchFamily="34" charset="0"/>
                <a:cs typeface="Calibri" panose="020F0502020204030204" pitchFamily="34" charset="0"/>
              </a:rPr>
              <a:t>Model specification:</a:t>
            </a:r>
          </a:p>
          <a:p>
            <a:pPr lvl="1"/>
            <a:r>
              <a:rPr lang="en-GB" sz="2200" dirty="0">
                <a:latin typeface="Calibri" panose="020F0502020204030204" pitchFamily="34" charset="0"/>
                <a:cs typeface="Calibri" panose="020F0502020204030204" pitchFamily="34" charset="0"/>
              </a:rPr>
              <a:t>Relying on prior knowledge about connectivity parameters</a:t>
            </a:r>
          </a:p>
          <a:p>
            <a:pPr lvl="1">
              <a:buFont typeface="Arial" charset="0"/>
              <a:buChar char="•"/>
            </a:pPr>
            <a:r>
              <a:rPr lang="en-US" sz="2200" dirty="0">
                <a:latin typeface="Calibri" panose="020F0502020204030204" pitchFamily="34" charset="0"/>
                <a:cs typeface="Calibri" panose="020F0502020204030204" pitchFamily="34" charset="0"/>
              </a:rPr>
              <a:t>Our a priori beliefs about the range our parameters are ‘supposed’ to be:</a:t>
            </a:r>
          </a:p>
          <a:p>
            <a:pPr lvl="2">
              <a:buFont typeface="Arial" charset="0"/>
              <a:buChar char="•"/>
            </a:pPr>
            <a:r>
              <a:rPr lang="en-US" sz="2200" dirty="0">
                <a:latin typeface="Calibri" panose="020F0502020204030204" pitchFamily="34" charset="0"/>
                <a:cs typeface="Calibri" panose="020F0502020204030204" pitchFamily="34" charset="0"/>
              </a:rPr>
              <a:t>Empirical, principled, shrinkage</a:t>
            </a:r>
          </a:p>
          <a:p>
            <a:pPr lvl="1">
              <a:buFont typeface="Arial" charset="0"/>
              <a:buChar char="•"/>
            </a:pPr>
            <a:r>
              <a:rPr lang="en-GB" sz="2200" dirty="0">
                <a:latin typeface="Calibri" panose="020F0502020204030204" pitchFamily="34" charset="0"/>
                <a:cs typeface="Calibri" panose="020F0502020204030204" pitchFamily="34" charset="0"/>
              </a:rPr>
              <a:t>We can specify different models for different hypotheses about our data</a:t>
            </a:r>
          </a:p>
          <a:p>
            <a:pPr lvl="1">
              <a:buFont typeface="Arial" charset="0"/>
              <a:buChar char="•"/>
            </a:pPr>
            <a:endParaRPr lang="en-GB" sz="22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Bayesian model inversion/estimation: </a:t>
            </a:r>
          </a:p>
          <a:p>
            <a:pPr lvl="1"/>
            <a:r>
              <a:rPr lang="en-GB" sz="2200" dirty="0">
                <a:latin typeface="Calibri" panose="020F0502020204030204" pitchFamily="34" charset="0"/>
                <a:cs typeface="Calibri" panose="020F0502020204030204" pitchFamily="34" charset="0"/>
              </a:rPr>
              <a:t>Compute the evidence for each model</a:t>
            </a:r>
          </a:p>
          <a:p>
            <a:pPr lvl="1"/>
            <a:r>
              <a:rPr lang="en-GB" sz="2200" dirty="0">
                <a:latin typeface="Calibri" panose="020F0502020204030204" pitchFamily="34" charset="0"/>
                <a:cs typeface="Calibri" panose="020F0502020204030204" pitchFamily="34" charset="0"/>
              </a:rPr>
              <a:t>Free energy</a:t>
            </a:r>
          </a:p>
          <a:p>
            <a:pPr lvl="1"/>
            <a:r>
              <a:rPr lang="en-GB" sz="2200" dirty="0">
                <a:latin typeface="Calibri" panose="020F0502020204030204" pitchFamily="34" charset="0"/>
                <a:cs typeface="Calibri" panose="020F0502020204030204" pitchFamily="34" charset="0"/>
              </a:rPr>
              <a:t>Important: trade off between model fit and complexity</a:t>
            </a:r>
          </a:p>
          <a:p>
            <a:pPr lvl="1"/>
            <a:endParaRPr lang="en-GB" sz="22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Bayesian model comparison/selection: </a:t>
            </a:r>
          </a:p>
          <a:p>
            <a:pPr lvl="1"/>
            <a:r>
              <a:rPr lang="en-GB" sz="2200" dirty="0">
                <a:latin typeface="Calibri" panose="020F0502020204030204" pitchFamily="34" charset="0"/>
                <a:cs typeface="Calibri" panose="020F0502020204030204" pitchFamily="34" charset="0"/>
              </a:rPr>
              <a:t>Compare models to find one with with highest model-evidence</a:t>
            </a:r>
          </a:p>
          <a:p>
            <a:pPr lvl="1"/>
            <a:r>
              <a:rPr lang="en-GB" sz="2200" dirty="0">
                <a:latin typeface="Calibri" panose="020F0502020204030204" pitchFamily="34" charset="0"/>
                <a:cs typeface="Calibri" panose="020F0502020204030204" pitchFamily="34" charset="0"/>
              </a:rPr>
              <a:t>Report posterior or conditional inferences about the parameters of this optimal model</a:t>
            </a:r>
          </a:p>
          <a:p>
            <a:pPr lvl="1"/>
            <a:r>
              <a:rPr lang="en-GB" sz="2200" dirty="0">
                <a:latin typeface="Calibri" panose="020F0502020204030204" pitchFamily="34" charset="0"/>
                <a:cs typeface="Calibri" panose="020F0502020204030204" pitchFamily="34" charset="0"/>
              </a:rPr>
              <a:t>Danger of overfitting protected by priors and model comparison </a:t>
            </a:r>
          </a:p>
        </p:txBody>
      </p:sp>
    </p:spTree>
    <p:extLst>
      <p:ext uri="{BB962C8B-B14F-4D97-AF65-F5344CB8AC3E}">
        <p14:creationId xmlns:p14="http://schemas.microsoft.com/office/powerpoint/2010/main" val="1758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8CDB-C8F5-FEC1-505A-947F0AEA02A8}"/>
              </a:ext>
            </a:extLst>
          </p:cNvPr>
          <p:cNvSpPr>
            <a:spLocks noGrp="1"/>
          </p:cNvSpPr>
          <p:nvPr>
            <p:ph type="title"/>
          </p:nvPr>
        </p:nvSpPr>
        <p:spPr>
          <a:xfrm>
            <a:off x="838200" y="2766218"/>
            <a:ext cx="10515600" cy="1325563"/>
          </a:xfrm>
        </p:spPr>
        <p:txBody>
          <a:bodyPr/>
          <a:lstStyle/>
          <a:p>
            <a:pPr algn="ctr"/>
            <a:r>
              <a:rPr lang="en-US" dirty="0"/>
              <a:t>Practice</a:t>
            </a:r>
          </a:p>
        </p:txBody>
      </p:sp>
    </p:spTree>
    <p:extLst>
      <p:ext uri="{BB962C8B-B14F-4D97-AF65-F5344CB8AC3E}">
        <p14:creationId xmlns:p14="http://schemas.microsoft.com/office/powerpoint/2010/main" val="314717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21-02-24 at 12.51.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864" y="526143"/>
            <a:ext cx="7486323" cy="5823857"/>
          </a:xfrm>
          <a:prstGeom prst="rect">
            <a:avLst/>
          </a:prstGeom>
        </p:spPr>
      </p:pic>
    </p:spTree>
    <p:extLst>
      <p:ext uri="{BB962C8B-B14F-4D97-AF65-F5344CB8AC3E}">
        <p14:creationId xmlns:p14="http://schemas.microsoft.com/office/powerpoint/2010/main" val="190653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DE1D-E145-4BE4-A009-86FBE9906014}"/>
              </a:ext>
            </a:extLst>
          </p:cNvPr>
          <p:cNvSpPr>
            <a:spLocks noGrp="1"/>
          </p:cNvSpPr>
          <p:nvPr>
            <p:ph type="title"/>
          </p:nvPr>
        </p:nvSpPr>
        <p:spPr/>
        <p:txBody>
          <a:bodyPr/>
          <a:lstStyle/>
          <a:p>
            <a:r>
              <a:rPr lang="en-US">
                <a:ea typeface="+mj-lt"/>
                <a:cs typeface="+mj-lt"/>
              </a:rPr>
              <a:t>Attention to motion in the visual system</a:t>
            </a:r>
            <a:endParaRPr lang="en-US"/>
          </a:p>
        </p:txBody>
      </p:sp>
      <p:sp>
        <p:nvSpPr>
          <p:cNvPr id="3" name="Content Placeholder 2">
            <a:extLst>
              <a:ext uri="{FF2B5EF4-FFF2-40B4-BE49-F238E27FC236}">
                <a16:creationId xmlns:a16="http://schemas.microsoft.com/office/drawing/2014/main" id="{D5C4AC61-EBF8-44C1-99EB-F86CC08B8FE9}"/>
              </a:ext>
            </a:extLst>
          </p:cNvPr>
          <p:cNvSpPr>
            <a:spLocks noGrp="1"/>
          </p:cNvSpPr>
          <p:nvPr>
            <p:ph idx="1"/>
          </p:nvPr>
        </p:nvSpPr>
        <p:spPr/>
        <p:txBody>
          <a:bodyPr vert="horz" lIns="91440" tIns="45720" rIns="91440" bIns="45720" rtlCol="0" anchor="t">
            <a:normAutofit/>
          </a:bodyPr>
          <a:lstStyle/>
          <a:p>
            <a:r>
              <a:rPr lang="en-US" b="1" dirty="0">
                <a:ea typeface="+mn-lt"/>
                <a:cs typeface="+mn-lt"/>
              </a:rPr>
              <a:t>Aim</a:t>
            </a:r>
            <a:r>
              <a:rPr lang="en-US" dirty="0">
                <a:ea typeface="+mn-lt"/>
                <a:cs typeface="+mn-lt"/>
              </a:rPr>
              <a:t>: Test the effect of attention to motion on visual processing</a:t>
            </a:r>
            <a:endParaRPr lang="en-US" dirty="0">
              <a:cs typeface="Calibri"/>
            </a:endParaRPr>
          </a:p>
          <a:p>
            <a:pPr marL="411480" lvl="1" indent="0">
              <a:buClr>
                <a:srgbClr val="9CBEBD"/>
              </a:buClr>
              <a:buNone/>
            </a:pPr>
            <a:endParaRPr lang="en-US" dirty="0">
              <a:ea typeface="+mn-lt"/>
              <a:cs typeface="+mn-lt"/>
            </a:endParaRPr>
          </a:p>
          <a:p>
            <a:r>
              <a:rPr lang="en-US" b="1" dirty="0">
                <a:ea typeface="+mn-lt"/>
                <a:cs typeface="+mn-lt"/>
              </a:rPr>
              <a:t>Stimuli</a:t>
            </a:r>
            <a:r>
              <a:rPr lang="en-US" dirty="0">
                <a:ea typeface="+mn-lt"/>
                <a:cs typeface="+mn-lt"/>
              </a:rPr>
              <a:t>:</a:t>
            </a:r>
            <a:endParaRPr lang="en-US" dirty="0"/>
          </a:p>
          <a:p>
            <a:pPr lvl="1"/>
            <a:r>
              <a:rPr lang="en-US" dirty="0">
                <a:ea typeface="+mn-lt"/>
                <a:cs typeface="+mn-lt"/>
              </a:rPr>
              <a:t>Dots (static or moving, with or without attention)</a:t>
            </a:r>
            <a:endParaRPr lang="en-US" dirty="0">
              <a:cs typeface="Calibri"/>
            </a:endParaRPr>
          </a:p>
          <a:p>
            <a:pPr lvl="1"/>
            <a:r>
              <a:rPr lang="en-US" dirty="0">
                <a:ea typeface="+mn-lt"/>
                <a:cs typeface="+mn-lt"/>
              </a:rPr>
              <a:t>Fixation</a:t>
            </a:r>
            <a:endParaRPr lang="en-US" dirty="0">
              <a:cs typeface="Calibri"/>
            </a:endParaRPr>
          </a:p>
          <a:p>
            <a:pPr marL="411480" lvl="1" indent="0">
              <a:buClr>
                <a:srgbClr val="9CBEBD"/>
              </a:buClr>
              <a:buNone/>
            </a:pPr>
            <a:endParaRPr lang="en-US" dirty="0">
              <a:ea typeface="+mn-lt"/>
              <a:cs typeface="+mn-lt"/>
            </a:endParaRPr>
          </a:p>
          <a:p>
            <a:r>
              <a:rPr lang="en-US" b="1" dirty="0">
                <a:ea typeface="+mn-lt"/>
                <a:cs typeface="+mn-lt"/>
              </a:rPr>
              <a:t>3 conditions</a:t>
            </a:r>
            <a:r>
              <a:rPr lang="en-US" dirty="0">
                <a:ea typeface="+mn-lt"/>
                <a:cs typeface="+mn-lt"/>
              </a:rPr>
              <a:t>:</a:t>
            </a:r>
            <a:endParaRPr lang="en-US" dirty="0"/>
          </a:p>
          <a:p>
            <a:pPr lvl="1"/>
            <a:r>
              <a:rPr lang="en-US" b="1" dirty="0">
                <a:ea typeface="+mn-lt"/>
                <a:cs typeface="+mn-lt"/>
              </a:rPr>
              <a:t>Photic</a:t>
            </a:r>
            <a:r>
              <a:rPr lang="en-US" dirty="0">
                <a:ea typeface="+mn-lt"/>
                <a:cs typeface="+mn-lt"/>
              </a:rPr>
              <a:t>: visual input</a:t>
            </a:r>
            <a:endParaRPr lang="en-US" dirty="0">
              <a:cs typeface="Calibri"/>
            </a:endParaRPr>
          </a:p>
          <a:p>
            <a:pPr lvl="1"/>
            <a:r>
              <a:rPr lang="en-US" b="1" dirty="0">
                <a:ea typeface="+mn-lt"/>
                <a:cs typeface="+mn-lt"/>
              </a:rPr>
              <a:t>Motion</a:t>
            </a:r>
            <a:r>
              <a:rPr lang="en-US" dirty="0">
                <a:ea typeface="+mn-lt"/>
                <a:cs typeface="+mn-lt"/>
              </a:rPr>
              <a:t>: moving dots</a:t>
            </a:r>
            <a:endParaRPr lang="en-US" dirty="0">
              <a:cs typeface="Calibri"/>
            </a:endParaRPr>
          </a:p>
          <a:p>
            <a:pPr lvl="1"/>
            <a:r>
              <a:rPr lang="en-US" b="1" dirty="0">
                <a:ea typeface="+mn-lt"/>
                <a:cs typeface="+mn-lt"/>
              </a:rPr>
              <a:t>Attention</a:t>
            </a:r>
            <a:r>
              <a:rPr lang="en-US" dirty="0">
                <a:ea typeface="+mn-lt"/>
                <a:cs typeface="+mn-lt"/>
              </a:rPr>
              <a:t>: attending to moving dots                 </a:t>
            </a:r>
            <a:endParaRPr lang="en-US" dirty="0">
              <a:cs typeface="Calibri"/>
            </a:endParaRPr>
          </a:p>
          <a:p>
            <a:endParaRPr lang="en-US" dirty="0">
              <a:cs typeface="Calibri"/>
            </a:endParaRPr>
          </a:p>
        </p:txBody>
      </p:sp>
    </p:spTree>
    <p:extLst>
      <p:ext uri="{BB962C8B-B14F-4D97-AF65-F5344CB8AC3E}">
        <p14:creationId xmlns:p14="http://schemas.microsoft.com/office/powerpoint/2010/main" val="31676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9DF3-7757-4C25-B1F8-EA838F3B9076}"/>
              </a:ext>
            </a:extLst>
          </p:cNvPr>
          <p:cNvSpPr>
            <a:spLocks noGrp="1"/>
          </p:cNvSpPr>
          <p:nvPr>
            <p:ph type="title"/>
          </p:nvPr>
        </p:nvSpPr>
        <p:spPr/>
        <p:txBody>
          <a:bodyPr/>
          <a:lstStyle/>
          <a:p>
            <a:r>
              <a:rPr lang="en-US">
                <a:ea typeface="+mj-lt"/>
                <a:cs typeface="+mj-lt"/>
              </a:rPr>
              <a:t>DCM hypothesised models</a:t>
            </a:r>
            <a:endParaRPr lang="en-US"/>
          </a:p>
        </p:txBody>
      </p:sp>
      <p:sp>
        <p:nvSpPr>
          <p:cNvPr id="8" name="TextBox 7">
            <a:extLst>
              <a:ext uri="{FF2B5EF4-FFF2-40B4-BE49-F238E27FC236}">
                <a16:creationId xmlns:a16="http://schemas.microsoft.com/office/drawing/2014/main" id="{3B9E0569-5A49-4713-A568-55C146BC38CA}"/>
              </a:ext>
            </a:extLst>
          </p:cNvPr>
          <p:cNvSpPr txBox="1"/>
          <p:nvPr/>
        </p:nvSpPr>
        <p:spPr>
          <a:xfrm>
            <a:off x="984231" y="4614511"/>
            <a:ext cx="4051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Hypothesis 1: Attention modulates the </a:t>
            </a:r>
            <a:r>
              <a:rPr lang="en-GB" b="1" dirty="0"/>
              <a:t>forward</a:t>
            </a:r>
            <a:r>
              <a:rPr lang="en-GB" dirty="0"/>
              <a:t> connection from V1 to V5 </a:t>
            </a:r>
          </a:p>
        </p:txBody>
      </p:sp>
      <p:sp>
        <p:nvSpPr>
          <p:cNvPr id="9" name="TextBox 8">
            <a:extLst>
              <a:ext uri="{FF2B5EF4-FFF2-40B4-BE49-F238E27FC236}">
                <a16:creationId xmlns:a16="http://schemas.microsoft.com/office/drawing/2014/main" id="{6AF21A17-46FD-44CF-A48D-E621D5C8E2F5}"/>
              </a:ext>
            </a:extLst>
          </p:cNvPr>
          <p:cNvSpPr txBox="1"/>
          <p:nvPr/>
        </p:nvSpPr>
        <p:spPr>
          <a:xfrm>
            <a:off x="6045061" y="4614510"/>
            <a:ext cx="41521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Hypothesis 2: Attention modulates the </a:t>
            </a:r>
            <a:r>
              <a:rPr lang="en-GB" b="1" dirty="0"/>
              <a:t>backward </a:t>
            </a:r>
            <a:r>
              <a:rPr lang="en-GB" dirty="0"/>
              <a:t>connection from SPC to V5 </a:t>
            </a:r>
            <a:endParaRPr lang="en-US" sz="2000" dirty="0">
              <a:cs typeface="Calibri"/>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1863889"/>
            <a:ext cx="3514762" cy="25490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746" y="1900175"/>
            <a:ext cx="3744253" cy="2239910"/>
          </a:xfrm>
          <a:prstGeom prst="rect">
            <a:avLst/>
          </a:prstGeom>
        </p:spPr>
      </p:pic>
    </p:spTree>
    <p:extLst>
      <p:ext uri="{BB962C8B-B14F-4D97-AF65-F5344CB8AC3E}">
        <p14:creationId xmlns:p14="http://schemas.microsoft.com/office/powerpoint/2010/main" val="21498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6B69-6DB2-4CE8-BA50-B9742C6C7DFC}"/>
              </a:ext>
            </a:extLst>
          </p:cNvPr>
          <p:cNvSpPr>
            <a:spLocks noGrp="1"/>
          </p:cNvSpPr>
          <p:nvPr>
            <p:ph type="title"/>
          </p:nvPr>
        </p:nvSpPr>
        <p:spPr/>
        <p:txBody>
          <a:bodyPr/>
          <a:lstStyle/>
          <a:p>
            <a:r>
              <a:rPr lang="en-US">
                <a:ea typeface="Cambria"/>
              </a:rPr>
              <a:t>Step 1: Run GLM analysis</a:t>
            </a:r>
            <a:endParaRPr lang="en-US"/>
          </a:p>
        </p:txBody>
      </p:sp>
      <p:sp>
        <p:nvSpPr>
          <p:cNvPr id="7" name="TextBox 6">
            <a:extLst>
              <a:ext uri="{FF2B5EF4-FFF2-40B4-BE49-F238E27FC236}">
                <a16:creationId xmlns:a16="http://schemas.microsoft.com/office/drawing/2014/main" id="{B91626DE-85A7-4CB1-8E02-625B2EED3662}"/>
              </a:ext>
            </a:extLst>
          </p:cNvPr>
          <p:cNvSpPr txBox="1"/>
          <p:nvPr/>
        </p:nvSpPr>
        <p:spPr>
          <a:xfrm>
            <a:off x="1575758" y="2136821"/>
            <a:ext cx="8741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Photic</a:t>
            </a:r>
          </a:p>
        </p:txBody>
      </p:sp>
      <p:sp>
        <p:nvSpPr>
          <p:cNvPr id="8" name="TextBox 7">
            <a:extLst>
              <a:ext uri="{FF2B5EF4-FFF2-40B4-BE49-F238E27FC236}">
                <a16:creationId xmlns:a16="http://schemas.microsoft.com/office/drawing/2014/main" id="{5300DD15-5B73-44C0-ACC5-7756A9846591}"/>
              </a:ext>
            </a:extLst>
          </p:cNvPr>
          <p:cNvSpPr txBox="1"/>
          <p:nvPr/>
        </p:nvSpPr>
        <p:spPr>
          <a:xfrm>
            <a:off x="5112588" y="2136820"/>
            <a:ext cx="1089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Motion</a:t>
            </a:r>
          </a:p>
        </p:txBody>
      </p:sp>
      <p:sp>
        <p:nvSpPr>
          <p:cNvPr id="9" name="TextBox 8">
            <a:extLst>
              <a:ext uri="{FF2B5EF4-FFF2-40B4-BE49-F238E27FC236}">
                <a16:creationId xmlns:a16="http://schemas.microsoft.com/office/drawing/2014/main" id="{EE06C9C4-09B4-4E4D-AA18-F1F10DB05D39}"/>
              </a:ext>
            </a:extLst>
          </p:cNvPr>
          <p:cNvSpPr txBox="1"/>
          <p:nvPr/>
        </p:nvSpPr>
        <p:spPr>
          <a:xfrm>
            <a:off x="8821946" y="2136821"/>
            <a:ext cx="12623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Attention</a:t>
            </a:r>
          </a:p>
        </p:txBody>
      </p:sp>
      <p:pic>
        <p:nvPicPr>
          <p:cNvPr id="10" name="Picture 9" descr="Screenshot 2021-03-10 at 15.24.59.png"/>
          <p:cNvPicPr>
            <a:picLocks noChangeAspect="1"/>
          </p:cNvPicPr>
          <p:nvPr/>
        </p:nvPicPr>
        <p:blipFill rotWithShape="1">
          <a:blip r:embed="rId3">
            <a:extLst>
              <a:ext uri="{28A0092B-C50C-407E-A947-70E740481C1C}">
                <a14:useLocalDpi xmlns:a14="http://schemas.microsoft.com/office/drawing/2010/main" val="0"/>
              </a:ext>
            </a:extLst>
          </a:blip>
          <a:srcRect t="8622" r="35243" b="22549"/>
          <a:stretch/>
        </p:blipFill>
        <p:spPr>
          <a:xfrm>
            <a:off x="308429" y="2623600"/>
            <a:ext cx="3019794" cy="2465667"/>
          </a:xfrm>
          <a:prstGeom prst="rect">
            <a:avLst/>
          </a:prstGeom>
        </p:spPr>
      </p:pic>
      <p:pic>
        <p:nvPicPr>
          <p:cNvPr id="11" name="Picture 10" descr="Screenshot 2021-03-10 at 15.28.22.png"/>
          <p:cNvPicPr>
            <a:picLocks noChangeAspect="1"/>
          </p:cNvPicPr>
          <p:nvPr/>
        </p:nvPicPr>
        <p:blipFill rotWithShape="1">
          <a:blip r:embed="rId4">
            <a:extLst>
              <a:ext uri="{28A0092B-C50C-407E-A947-70E740481C1C}">
                <a14:useLocalDpi xmlns:a14="http://schemas.microsoft.com/office/drawing/2010/main" val="0"/>
              </a:ext>
            </a:extLst>
          </a:blip>
          <a:srcRect t="8181" r="35986" b="22360"/>
          <a:stretch/>
        </p:blipFill>
        <p:spPr>
          <a:xfrm>
            <a:off x="4124118" y="2623600"/>
            <a:ext cx="2834826" cy="2465667"/>
          </a:xfrm>
          <a:prstGeom prst="rect">
            <a:avLst/>
          </a:prstGeom>
        </p:spPr>
      </p:pic>
      <p:pic>
        <p:nvPicPr>
          <p:cNvPr id="12" name="Picture 11" descr="Screenshot 2021-03-10 at 15.30.52.png"/>
          <p:cNvPicPr>
            <a:picLocks noChangeAspect="1"/>
          </p:cNvPicPr>
          <p:nvPr/>
        </p:nvPicPr>
        <p:blipFill rotWithShape="1">
          <a:blip r:embed="rId5">
            <a:extLst>
              <a:ext uri="{28A0092B-C50C-407E-A947-70E740481C1C}">
                <a14:useLocalDpi xmlns:a14="http://schemas.microsoft.com/office/drawing/2010/main" val="0"/>
              </a:ext>
            </a:extLst>
          </a:blip>
          <a:srcRect t="9766" r="35414" b="22509"/>
          <a:stretch/>
        </p:blipFill>
        <p:spPr>
          <a:xfrm>
            <a:off x="7754839" y="2623600"/>
            <a:ext cx="2988411" cy="2465667"/>
          </a:xfrm>
          <a:prstGeom prst="rect">
            <a:avLst/>
          </a:prstGeom>
        </p:spPr>
      </p:pic>
      <p:sp>
        <p:nvSpPr>
          <p:cNvPr id="16" name="Rectangle 15"/>
          <p:cNvSpPr/>
          <p:nvPr/>
        </p:nvSpPr>
        <p:spPr>
          <a:xfrm>
            <a:off x="108857" y="2013860"/>
            <a:ext cx="3519714" cy="34834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62829" y="2002974"/>
            <a:ext cx="3519714" cy="34834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471229" y="1992089"/>
            <a:ext cx="3519714" cy="34834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B4C8-38BE-A3C6-FD4C-6109D43C3C31}"/>
              </a:ext>
            </a:extLst>
          </p:cNvPr>
          <p:cNvSpPr>
            <a:spLocks noGrp="1"/>
          </p:cNvSpPr>
          <p:nvPr>
            <p:ph type="title"/>
          </p:nvPr>
        </p:nvSpPr>
        <p:spPr/>
        <p:txBody>
          <a:bodyPr/>
          <a:lstStyle/>
          <a:p>
            <a:r>
              <a:rPr lang="en-US" dirty="0"/>
              <a:t>Types of connectivity</a:t>
            </a:r>
          </a:p>
        </p:txBody>
      </p:sp>
      <p:grpSp>
        <p:nvGrpSpPr>
          <p:cNvPr id="4" name="Group 3">
            <a:extLst>
              <a:ext uri="{FF2B5EF4-FFF2-40B4-BE49-F238E27FC236}">
                <a16:creationId xmlns:a16="http://schemas.microsoft.com/office/drawing/2014/main" id="{9231725E-8E2D-1EE3-CA72-E44E06066CD8}"/>
              </a:ext>
            </a:extLst>
          </p:cNvPr>
          <p:cNvGrpSpPr/>
          <p:nvPr/>
        </p:nvGrpSpPr>
        <p:grpSpPr>
          <a:xfrm>
            <a:off x="1703206" y="1690688"/>
            <a:ext cx="9061046" cy="2759359"/>
            <a:chOff x="610678" y="1709402"/>
            <a:chExt cx="9804280" cy="3028192"/>
          </a:xfrm>
        </p:grpSpPr>
        <p:pic>
          <p:nvPicPr>
            <p:cNvPr id="5" name="Picture 6" descr="Graphical user interface, text&#10;&#10;Description automatically generated">
              <a:extLst>
                <a:ext uri="{FF2B5EF4-FFF2-40B4-BE49-F238E27FC236}">
                  <a16:creationId xmlns:a16="http://schemas.microsoft.com/office/drawing/2014/main" id="{43250954-CE16-47CE-377B-E1A7FF5ED2C2}"/>
                </a:ext>
              </a:extLst>
            </p:cNvPr>
            <p:cNvPicPr>
              <a:picLocks noChangeAspect="1"/>
            </p:cNvPicPr>
            <p:nvPr/>
          </p:nvPicPr>
          <p:blipFill>
            <a:blip r:embed="rId3"/>
            <a:stretch>
              <a:fillRect/>
            </a:stretch>
          </p:blipFill>
          <p:spPr>
            <a:xfrm>
              <a:off x="610679" y="1955320"/>
              <a:ext cx="2171700" cy="762000"/>
            </a:xfrm>
            <a:prstGeom prst="rect">
              <a:avLst/>
            </a:prstGeom>
          </p:spPr>
        </p:pic>
        <p:pic>
          <p:nvPicPr>
            <p:cNvPr id="6" name="Picture 7" descr="Graphical user interface, text&#10;&#10;Description automatically generated">
              <a:extLst>
                <a:ext uri="{FF2B5EF4-FFF2-40B4-BE49-F238E27FC236}">
                  <a16:creationId xmlns:a16="http://schemas.microsoft.com/office/drawing/2014/main" id="{F6BE0302-0167-793D-2720-5A6C9BAA6EC4}"/>
                </a:ext>
              </a:extLst>
            </p:cNvPr>
            <p:cNvPicPr>
              <a:picLocks noChangeAspect="1"/>
            </p:cNvPicPr>
            <p:nvPr/>
          </p:nvPicPr>
          <p:blipFill>
            <a:blip r:embed="rId4"/>
            <a:stretch>
              <a:fillRect/>
            </a:stretch>
          </p:blipFill>
          <p:spPr>
            <a:xfrm>
              <a:off x="610678" y="3431427"/>
              <a:ext cx="2171700" cy="771525"/>
            </a:xfrm>
            <a:prstGeom prst="rect">
              <a:avLst/>
            </a:prstGeom>
          </p:spPr>
        </p:pic>
        <p:pic>
          <p:nvPicPr>
            <p:cNvPr id="7" name="Picture 10">
              <a:extLst>
                <a:ext uri="{FF2B5EF4-FFF2-40B4-BE49-F238E27FC236}">
                  <a16:creationId xmlns:a16="http://schemas.microsoft.com/office/drawing/2014/main" id="{770EA4F4-5DF2-ECA7-F3B8-F913739721B3}"/>
                </a:ext>
              </a:extLst>
            </p:cNvPr>
            <p:cNvPicPr>
              <a:picLocks noChangeAspect="1"/>
            </p:cNvPicPr>
            <p:nvPr/>
          </p:nvPicPr>
          <p:blipFill>
            <a:blip r:embed="rId5"/>
            <a:stretch>
              <a:fillRect/>
            </a:stretch>
          </p:blipFill>
          <p:spPr>
            <a:xfrm>
              <a:off x="2850311" y="3593352"/>
              <a:ext cx="1143000" cy="447675"/>
            </a:xfrm>
            <a:prstGeom prst="rect">
              <a:avLst/>
            </a:prstGeom>
          </p:spPr>
        </p:pic>
        <p:pic>
          <p:nvPicPr>
            <p:cNvPr id="8" name="Picture 13">
              <a:extLst>
                <a:ext uri="{FF2B5EF4-FFF2-40B4-BE49-F238E27FC236}">
                  <a16:creationId xmlns:a16="http://schemas.microsoft.com/office/drawing/2014/main" id="{8C1B182E-83E7-3090-7720-B7B468D89F05}"/>
                </a:ext>
              </a:extLst>
            </p:cNvPr>
            <p:cNvPicPr>
              <a:picLocks noChangeAspect="1"/>
            </p:cNvPicPr>
            <p:nvPr/>
          </p:nvPicPr>
          <p:blipFill>
            <a:blip r:embed="rId5"/>
            <a:stretch>
              <a:fillRect/>
            </a:stretch>
          </p:blipFill>
          <p:spPr>
            <a:xfrm>
              <a:off x="2850311" y="2112483"/>
              <a:ext cx="1143000" cy="447675"/>
            </a:xfrm>
            <a:prstGeom prst="rect">
              <a:avLst/>
            </a:prstGeom>
          </p:spPr>
        </p:pic>
        <p:pic>
          <p:nvPicPr>
            <p:cNvPr id="9" name="Picture 14">
              <a:extLst>
                <a:ext uri="{FF2B5EF4-FFF2-40B4-BE49-F238E27FC236}">
                  <a16:creationId xmlns:a16="http://schemas.microsoft.com/office/drawing/2014/main" id="{C05EDAAE-21B2-4CCD-CD0B-1692FC22044F}"/>
                </a:ext>
              </a:extLst>
            </p:cNvPr>
            <p:cNvPicPr>
              <a:picLocks noChangeAspect="1"/>
            </p:cNvPicPr>
            <p:nvPr/>
          </p:nvPicPr>
          <p:blipFill>
            <a:blip r:embed="rId6"/>
            <a:stretch>
              <a:fillRect/>
            </a:stretch>
          </p:blipFill>
          <p:spPr>
            <a:xfrm>
              <a:off x="3818626" y="1709402"/>
              <a:ext cx="2743200" cy="1311349"/>
            </a:xfrm>
            <a:prstGeom prst="rect">
              <a:avLst/>
            </a:prstGeom>
          </p:spPr>
        </p:pic>
        <p:pic>
          <p:nvPicPr>
            <p:cNvPr id="10" name="Picture 15" descr="A picture containing chart&#10;&#10;Description automatically generated">
              <a:extLst>
                <a:ext uri="{FF2B5EF4-FFF2-40B4-BE49-F238E27FC236}">
                  <a16:creationId xmlns:a16="http://schemas.microsoft.com/office/drawing/2014/main" id="{6B8054EE-914F-FC44-718D-C4DC5159D997}"/>
                </a:ext>
              </a:extLst>
            </p:cNvPr>
            <p:cNvPicPr>
              <a:picLocks noChangeAspect="1"/>
            </p:cNvPicPr>
            <p:nvPr/>
          </p:nvPicPr>
          <p:blipFill>
            <a:blip r:embed="rId7"/>
            <a:stretch>
              <a:fillRect/>
            </a:stretch>
          </p:blipFill>
          <p:spPr>
            <a:xfrm>
              <a:off x="3818626" y="3328104"/>
              <a:ext cx="2743200" cy="1409490"/>
            </a:xfrm>
            <a:prstGeom prst="rect">
              <a:avLst/>
            </a:prstGeom>
          </p:spPr>
        </p:pic>
        <p:pic>
          <p:nvPicPr>
            <p:cNvPr id="11" name="Picture 17">
              <a:extLst>
                <a:ext uri="{FF2B5EF4-FFF2-40B4-BE49-F238E27FC236}">
                  <a16:creationId xmlns:a16="http://schemas.microsoft.com/office/drawing/2014/main" id="{1E89EFFE-CCC0-1A61-FC78-E23AC33D745B}"/>
                </a:ext>
              </a:extLst>
            </p:cNvPr>
            <p:cNvPicPr>
              <a:picLocks noChangeAspect="1"/>
            </p:cNvPicPr>
            <p:nvPr/>
          </p:nvPicPr>
          <p:blipFill>
            <a:blip r:embed="rId8"/>
            <a:stretch>
              <a:fillRect/>
            </a:stretch>
          </p:blipFill>
          <p:spPr>
            <a:xfrm>
              <a:off x="6545472" y="2136476"/>
              <a:ext cx="1200150" cy="457200"/>
            </a:xfrm>
            <a:prstGeom prst="rect">
              <a:avLst/>
            </a:prstGeom>
          </p:spPr>
        </p:pic>
        <p:pic>
          <p:nvPicPr>
            <p:cNvPr id="12" name="Picture 11">
              <a:extLst>
                <a:ext uri="{FF2B5EF4-FFF2-40B4-BE49-F238E27FC236}">
                  <a16:creationId xmlns:a16="http://schemas.microsoft.com/office/drawing/2014/main" id="{E7B86543-1D56-2BBB-BF28-60A224A6C264}"/>
                </a:ext>
              </a:extLst>
            </p:cNvPr>
            <p:cNvPicPr>
              <a:picLocks noChangeAspect="1"/>
            </p:cNvPicPr>
            <p:nvPr/>
          </p:nvPicPr>
          <p:blipFill>
            <a:blip r:embed="rId8"/>
            <a:stretch>
              <a:fillRect/>
            </a:stretch>
          </p:blipFill>
          <p:spPr>
            <a:xfrm>
              <a:off x="6545471" y="3588589"/>
              <a:ext cx="1200150" cy="457200"/>
            </a:xfrm>
            <a:prstGeom prst="rect">
              <a:avLst/>
            </a:prstGeom>
          </p:spPr>
        </p:pic>
        <p:pic>
          <p:nvPicPr>
            <p:cNvPr id="13" name="Picture 3" descr="A picture containing shape&#10;&#10;Description automatically generated">
              <a:extLst>
                <a:ext uri="{FF2B5EF4-FFF2-40B4-BE49-F238E27FC236}">
                  <a16:creationId xmlns:a16="http://schemas.microsoft.com/office/drawing/2014/main" id="{8DEC5220-0B34-0375-ED82-886E328342FF}"/>
                </a:ext>
              </a:extLst>
            </p:cNvPr>
            <p:cNvPicPr>
              <a:picLocks noChangeAspect="1"/>
            </p:cNvPicPr>
            <p:nvPr/>
          </p:nvPicPr>
          <p:blipFill>
            <a:blip r:embed="rId9"/>
            <a:stretch>
              <a:fillRect/>
            </a:stretch>
          </p:blipFill>
          <p:spPr>
            <a:xfrm>
              <a:off x="7671758" y="2036052"/>
              <a:ext cx="2743200" cy="600538"/>
            </a:xfrm>
            <a:prstGeom prst="rect">
              <a:avLst/>
            </a:prstGeom>
          </p:spPr>
        </p:pic>
        <p:pic>
          <p:nvPicPr>
            <p:cNvPr id="14" name="Picture 8" descr="Text&#10;&#10;Description automatically generated">
              <a:extLst>
                <a:ext uri="{FF2B5EF4-FFF2-40B4-BE49-F238E27FC236}">
                  <a16:creationId xmlns:a16="http://schemas.microsoft.com/office/drawing/2014/main" id="{AC42E7D3-3B9A-C442-EA0C-A10508B6BA0A}"/>
                </a:ext>
              </a:extLst>
            </p:cNvPr>
            <p:cNvPicPr>
              <a:picLocks noChangeAspect="1"/>
            </p:cNvPicPr>
            <p:nvPr/>
          </p:nvPicPr>
          <p:blipFill>
            <a:blip r:embed="rId10"/>
            <a:stretch>
              <a:fillRect/>
            </a:stretch>
          </p:blipFill>
          <p:spPr>
            <a:xfrm>
              <a:off x="7671758" y="3438170"/>
              <a:ext cx="2743200" cy="815546"/>
            </a:xfrm>
            <a:prstGeom prst="rect">
              <a:avLst/>
            </a:prstGeom>
          </p:spPr>
        </p:pic>
      </p:grpSp>
      <p:grpSp>
        <p:nvGrpSpPr>
          <p:cNvPr id="15" name="Group 14">
            <a:extLst>
              <a:ext uri="{FF2B5EF4-FFF2-40B4-BE49-F238E27FC236}">
                <a16:creationId xmlns:a16="http://schemas.microsoft.com/office/drawing/2014/main" id="{5BF26BAB-88F7-A30C-C7F7-1A667566C748}"/>
              </a:ext>
            </a:extLst>
          </p:cNvPr>
          <p:cNvGrpSpPr/>
          <p:nvPr/>
        </p:nvGrpSpPr>
        <p:grpSpPr>
          <a:xfrm>
            <a:off x="1717583" y="4936603"/>
            <a:ext cx="9061046" cy="1469975"/>
            <a:chOff x="610678" y="5009048"/>
            <a:chExt cx="9804280" cy="1613189"/>
          </a:xfrm>
        </p:grpSpPr>
        <p:pic>
          <p:nvPicPr>
            <p:cNvPr id="16" name="Picture 8" descr="A picture containing text, screenshot, hitting&#10;&#10;Description automatically generated">
              <a:extLst>
                <a:ext uri="{FF2B5EF4-FFF2-40B4-BE49-F238E27FC236}">
                  <a16:creationId xmlns:a16="http://schemas.microsoft.com/office/drawing/2014/main" id="{07489953-D981-7CDC-6DD1-7DB3D25A86EB}"/>
                </a:ext>
              </a:extLst>
            </p:cNvPr>
            <p:cNvPicPr>
              <a:picLocks noChangeAspect="1"/>
            </p:cNvPicPr>
            <p:nvPr/>
          </p:nvPicPr>
          <p:blipFill>
            <a:blip r:embed="rId11"/>
            <a:stretch>
              <a:fillRect/>
            </a:stretch>
          </p:blipFill>
          <p:spPr>
            <a:xfrm>
              <a:off x="610678" y="5578415"/>
              <a:ext cx="2171700" cy="762000"/>
            </a:xfrm>
            <a:prstGeom prst="rect">
              <a:avLst/>
            </a:prstGeom>
          </p:spPr>
        </p:pic>
        <p:pic>
          <p:nvPicPr>
            <p:cNvPr id="17" name="Picture 11">
              <a:extLst>
                <a:ext uri="{FF2B5EF4-FFF2-40B4-BE49-F238E27FC236}">
                  <a16:creationId xmlns:a16="http://schemas.microsoft.com/office/drawing/2014/main" id="{53B8F5FA-D87F-13F3-9155-506856E083D8}"/>
                </a:ext>
              </a:extLst>
            </p:cNvPr>
            <p:cNvPicPr>
              <a:picLocks noChangeAspect="1"/>
            </p:cNvPicPr>
            <p:nvPr/>
          </p:nvPicPr>
          <p:blipFill>
            <a:blip r:embed="rId5"/>
            <a:stretch>
              <a:fillRect/>
            </a:stretch>
          </p:blipFill>
          <p:spPr>
            <a:xfrm>
              <a:off x="2850311" y="5735579"/>
              <a:ext cx="1143000" cy="447675"/>
            </a:xfrm>
            <a:prstGeom prst="rect">
              <a:avLst/>
            </a:prstGeom>
          </p:spPr>
        </p:pic>
        <p:pic>
          <p:nvPicPr>
            <p:cNvPr id="18" name="Picture 16" descr="Diagram&#10;&#10;Description automatically generated">
              <a:extLst>
                <a:ext uri="{FF2B5EF4-FFF2-40B4-BE49-F238E27FC236}">
                  <a16:creationId xmlns:a16="http://schemas.microsoft.com/office/drawing/2014/main" id="{4989F24C-9534-AD39-69C3-EFE3FFC0D968}"/>
                </a:ext>
              </a:extLst>
            </p:cNvPr>
            <p:cNvPicPr>
              <a:picLocks noChangeAspect="1"/>
            </p:cNvPicPr>
            <p:nvPr/>
          </p:nvPicPr>
          <p:blipFill>
            <a:blip r:embed="rId12"/>
            <a:stretch>
              <a:fillRect/>
            </a:stretch>
          </p:blipFill>
          <p:spPr>
            <a:xfrm>
              <a:off x="3818626" y="5009048"/>
              <a:ext cx="2743200" cy="1613189"/>
            </a:xfrm>
            <a:prstGeom prst="rect">
              <a:avLst/>
            </a:prstGeom>
          </p:spPr>
        </p:pic>
        <p:pic>
          <p:nvPicPr>
            <p:cNvPr id="19" name="Picture 17">
              <a:extLst>
                <a:ext uri="{FF2B5EF4-FFF2-40B4-BE49-F238E27FC236}">
                  <a16:creationId xmlns:a16="http://schemas.microsoft.com/office/drawing/2014/main" id="{4125DB1C-2440-8A15-C147-82E012C26E9F}"/>
                </a:ext>
              </a:extLst>
            </p:cNvPr>
            <p:cNvPicPr>
              <a:picLocks noChangeAspect="1"/>
            </p:cNvPicPr>
            <p:nvPr/>
          </p:nvPicPr>
          <p:blipFill>
            <a:blip r:embed="rId8"/>
            <a:stretch>
              <a:fillRect/>
            </a:stretch>
          </p:blipFill>
          <p:spPr>
            <a:xfrm>
              <a:off x="6545472" y="5730815"/>
              <a:ext cx="1200150" cy="457200"/>
            </a:xfrm>
            <a:prstGeom prst="rect">
              <a:avLst/>
            </a:prstGeom>
          </p:spPr>
        </p:pic>
        <p:pic>
          <p:nvPicPr>
            <p:cNvPr id="20" name="Picture 19" descr="Text&#10;&#10;Description automatically generated">
              <a:extLst>
                <a:ext uri="{FF2B5EF4-FFF2-40B4-BE49-F238E27FC236}">
                  <a16:creationId xmlns:a16="http://schemas.microsoft.com/office/drawing/2014/main" id="{11F0FACA-DCE0-3B8A-4340-4683276B5A86}"/>
                </a:ext>
              </a:extLst>
            </p:cNvPr>
            <p:cNvPicPr>
              <a:picLocks noChangeAspect="1"/>
            </p:cNvPicPr>
            <p:nvPr/>
          </p:nvPicPr>
          <p:blipFill>
            <a:blip r:embed="rId13"/>
            <a:stretch>
              <a:fillRect/>
            </a:stretch>
          </p:blipFill>
          <p:spPr>
            <a:xfrm>
              <a:off x="7671758" y="5521782"/>
              <a:ext cx="2743200" cy="817756"/>
            </a:xfrm>
            <a:prstGeom prst="rect">
              <a:avLst/>
            </a:prstGeom>
          </p:spPr>
        </p:pic>
      </p:grpSp>
    </p:spTree>
    <p:extLst>
      <p:ext uri="{BB962C8B-B14F-4D97-AF65-F5344CB8AC3E}">
        <p14:creationId xmlns:p14="http://schemas.microsoft.com/office/powerpoint/2010/main" val="170220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C938-27E1-4FD6-A965-74BA8C1DF912}"/>
              </a:ext>
            </a:extLst>
          </p:cNvPr>
          <p:cNvSpPr>
            <a:spLocks noGrp="1"/>
          </p:cNvSpPr>
          <p:nvPr>
            <p:ph type="title"/>
          </p:nvPr>
        </p:nvSpPr>
        <p:spPr/>
        <p:txBody>
          <a:bodyPr/>
          <a:lstStyle/>
          <a:p>
            <a:r>
              <a:rPr lang="en-US">
                <a:ea typeface="+mj-lt"/>
                <a:cs typeface="+mj-lt"/>
              </a:rPr>
              <a:t>Step 2: Extract time courses for ROIs</a:t>
            </a:r>
            <a:endParaRPr lang="en-US"/>
          </a:p>
        </p:txBody>
      </p:sp>
      <p:grpSp>
        <p:nvGrpSpPr>
          <p:cNvPr id="14" name="Group 13"/>
          <p:cNvGrpSpPr/>
          <p:nvPr/>
        </p:nvGrpSpPr>
        <p:grpSpPr>
          <a:xfrm>
            <a:off x="-90715" y="1415143"/>
            <a:ext cx="4426858" cy="2775857"/>
            <a:chOff x="671285" y="1397000"/>
            <a:chExt cx="4426858" cy="2775857"/>
          </a:xfrm>
        </p:grpSpPr>
        <p:pic>
          <p:nvPicPr>
            <p:cNvPr id="6" name="Picture 5" descr="Screenshot 2021-02-24 at 15.23.59.png"/>
            <p:cNvPicPr>
              <a:picLocks noChangeAspect="1"/>
            </p:cNvPicPr>
            <p:nvPr/>
          </p:nvPicPr>
          <p:blipFill rotWithShape="1">
            <a:blip r:embed="rId3">
              <a:extLst>
                <a:ext uri="{28A0092B-C50C-407E-A947-70E740481C1C}">
                  <a14:useLocalDpi xmlns:a14="http://schemas.microsoft.com/office/drawing/2010/main" val="0"/>
                </a:ext>
              </a:extLst>
            </a:blip>
            <a:srcRect t="58433"/>
            <a:stretch/>
          </p:blipFill>
          <p:spPr>
            <a:xfrm>
              <a:off x="671285" y="1543292"/>
              <a:ext cx="4154714" cy="2510176"/>
            </a:xfrm>
            <a:prstGeom prst="rect">
              <a:avLst/>
            </a:prstGeom>
          </p:spPr>
        </p:pic>
        <p:sp>
          <p:nvSpPr>
            <p:cNvPr id="9" name="Rectangle 8"/>
            <p:cNvSpPr/>
            <p:nvPr/>
          </p:nvSpPr>
          <p:spPr>
            <a:xfrm>
              <a:off x="870857" y="1397000"/>
              <a:ext cx="4227286" cy="277585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472541" y="2510972"/>
            <a:ext cx="4227286" cy="2775857"/>
            <a:chOff x="3672114" y="2510972"/>
            <a:chExt cx="4227286" cy="2775857"/>
          </a:xfrm>
        </p:grpSpPr>
        <p:sp>
          <p:nvSpPr>
            <p:cNvPr id="10" name="Rectangle 9"/>
            <p:cNvSpPr/>
            <p:nvPr/>
          </p:nvSpPr>
          <p:spPr>
            <a:xfrm>
              <a:off x="3672114" y="2510972"/>
              <a:ext cx="4227286" cy="277585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 2021-03-16 at 14.38.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486" y="2565403"/>
              <a:ext cx="3788228" cy="2623814"/>
            </a:xfrm>
            <a:prstGeom prst="rect">
              <a:avLst/>
            </a:prstGeom>
            <a:solidFill>
              <a:srgbClr val="FFFFFF"/>
            </a:solidFill>
          </p:spPr>
        </p:pic>
      </p:grpSp>
      <p:grpSp>
        <p:nvGrpSpPr>
          <p:cNvPr id="16" name="Group 15"/>
          <p:cNvGrpSpPr/>
          <p:nvPr/>
        </p:nvGrpSpPr>
        <p:grpSpPr>
          <a:xfrm>
            <a:off x="7017655" y="3878944"/>
            <a:ext cx="4227286" cy="2775857"/>
            <a:chOff x="7017655" y="3878944"/>
            <a:chExt cx="4227286" cy="2775857"/>
          </a:xfrm>
        </p:grpSpPr>
        <p:sp>
          <p:nvSpPr>
            <p:cNvPr id="11" name="Rectangle 10"/>
            <p:cNvSpPr/>
            <p:nvPr/>
          </p:nvSpPr>
          <p:spPr>
            <a:xfrm>
              <a:off x="7017655" y="3878944"/>
              <a:ext cx="4227286" cy="277585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21-03-16 at 14.41.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670" y="4041640"/>
              <a:ext cx="3771901" cy="2544216"/>
            </a:xfrm>
            <a:prstGeom prst="rect">
              <a:avLst/>
            </a:prstGeom>
          </p:spPr>
        </p:pic>
      </p:grpSp>
    </p:spTree>
    <p:extLst>
      <p:ext uri="{BB962C8B-B14F-4D97-AF65-F5344CB8AC3E}">
        <p14:creationId xmlns:p14="http://schemas.microsoft.com/office/powerpoint/2010/main" val="357799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5336-0854-456A-A755-725FF3C48B21}"/>
              </a:ext>
            </a:extLst>
          </p:cNvPr>
          <p:cNvSpPr>
            <a:spLocks noGrp="1"/>
          </p:cNvSpPr>
          <p:nvPr>
            <p:ph type="title"/>
          </p:nvPr>
        </p:nvSpPr>
        <p:spPr/>
        <p:txBody>
          <a:bodyPr/>
          <a:lstStyle/>
          <a:p>
            <a:r>
              <a:rPr lang="en-US">
                <a:ea typeface="+mj-lt"/>
                <a:cs typeface="+mj-lt"/>
              </a:rPr>
              <a:t>Step 3: Specify DCM</a:t>
            </a:r>
          </a:p>
        </p:txBody>
      </p:sp>
      <p:pic>
        <p:nvPicPr>
          <p:cNvPr id="9" name="Picture 8" descr="Screenshot 2021-03-10 at 16.53.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536" y="290287"/>
            <a:ext cx="4893981" cy="1525224"/>
          </a:xfrm>
          <a:prstGeom prst="rect">
            <a:avLst/>
          </a:prstGeom>
        </p:spPr>
      </p:pic>
      <p:pic>
        <p:nvPicPr>
          <p:cNvPr id="10" name="Picture 9" descr="Screenshot 2021-03-10 at 17.00.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536" y="2028373"/>
            <a:ext cx="4840931" cy="1445648"/>
          </a:xfrm>
          <a:prstGeom prst="rect">
            <a:avLst/>
          </a:prstGeom>
        </p:spPr>
      </p:pic>
      <p:pic>
        <p:nvPicPr>
          <p:cNvPr id="11" name="Picture 10" descr="Screenshot 2021-03-10 at 17.02.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6535" y="3598224"/>
            <a:ext cx="4854191" cy="1379333"/>
          </a:xfrm>
          <a:prstGeom prst="rect">
            <a:avLst/>
          </a:prstGeom>
        </p:spPr>
      </p:pic>
      <p:pic>
        <p:nvPicPr>
          <p:cNvPr id="12" name="Picture 11" descr="Screenshot 2021-03-10 at 17.04.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089" y="5083616"/>
            <a:ext cx="4867454" cy="137933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057" y="2408174"/>
            <a:ext cx="3514762" cy="2549092"/>
          </a:xfrm>
          <a:prstGeom prst="rect">
            <a:avLst/>
          </a:prstGeom>
        </p:spPr>
      </p:pic>
    </p:spTree>
    <p:extLst>
      <p:ext uri="{BB962C8B-B14F-4D97-AF65-F5344CB8AC3E}">
        <p14:creationId xmlns:p14="http://schemas.microsoft.com/office/powerpoint/2010/main" val="4075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4A4B-43C9-4E93-8148-C4ECF13512BC}"/>
              </a:ext>
            </a:extLst>
          </p:cNvPr>
          <p:cNvSpPr>
            <a:spLocks noGrp="1"/>
          </p:cNvSpPr>
          <p:nvPr>
            <p:ph type="title"/>
          </p:nvPr>
        </p:nvSpPr>
        <p:spPr/>
        <p:txBody>
          <a:bodyPr/>
          <a:lstStyle/>
          <a:p>
            <a:r>
              <a:rPr lang="en-US">
                <a:ea typeface="+mj-lt"/>
                <a:cs typeface="+mj-lt"/>
              </a:rPr>
              <a:t>Step 4: Estimate DCM</a:t>
            </a:r>
            <a:endParaRPr lang="en-US"/>
          </a:p>
        </p:txBody>
      </p:sp>
      <p:pic>
        <p:nvPicPr>
          <p:cNvPr id="6" name="Content Placeholder 3" descr="Screenshot 2021-03-10 at 17.11.07.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203" r="-1332"/>
          <a:stretch/>
        </p:blipFill>
        <p:spPr>
          <a:xfrm>
            <a:off x="6179335" y="163286"/>
            <a:ext cx="4416093" cy="652962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57" y="2408174"/>
            <a:ext cx="3514762" cy="2549092"/>
          </a:xfrm>
          <a:prstGeom prst="rect">
            <a:avLst/>
          </a:prstGeom>
        </p:spPr>
      </p:pic>
    </p:spTree>
    <p:extLst>
      <p:ext uri="{BB962C8B-B14F-4D97-AF65-F5344CB8AC3E}">
        <p14:creationId xmlns:p14="http://schemas.microsoft.com/office/powerpoint/2010/main" val="341448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EE33-ECA3-4358-A1A3-7DC7AF8CFE89}"/>
              </a:ext>
            </a:extLst>
          </p:cNvPr>
          <p:cNvSpPr>
            <a:spLocks noGrp="1"/>
          </p:cNvSpPr>
          <p:nvPr>
            <p:ph type="title"/>
          </p:nvPr>
        </p:nvSpPr>
        <p:spPr/>
        <p:txBody>
          <a:bodyPr/>
          <a:lstStyle/>
          <a:p>
            <a:r>
              <a:rPr lang="en-US">
                <a:ea typeface="Cambria"/>
              </a:rPr>
              <a:t>Step 5: Model comparison</a:t>
            </a:r>
            <a:endParaRPr lang="en-US"/>
          </a:p>
        </p:txBody>
      </p:sp>
      <p:pic>
        <p:nvPicPr>
          <p:cNvPr id="6" name="Picture 5" descr="Screenshot 2021-02-24 at 16.04.36.png"/>
          <p:cNvPicPr>
            <a:picLocks noChangeAspect="1"/>
          </p:cNvPicPr>
          <p:nvPr/>
        </p:nvPicPr>
        <p:blipFill rotWithShape="1">
          <a:blip r:embed="rId3">
            <a:extLst>
              <a:ext uri="{28A0092B-C50C-407E-A947-70E740481C1C}">
                <a14:useLocalDpi xmlns:a14="http://schemas.microsoft.com/office/drawing/2010/main" val="0"/>
              </a:ext>
            </a:extLst>
          </a:blip>
          <a:srcRect b="49523"/>
          <a:stretch/>
        </p:blipFill>
        <p:spPr>
          <a:xfrm>
            <a:off x="1531713" y="1759354"/>
            <a:ext cx="3196316" cy="3447647"/>
          </a:xfrm>
          <a:prstGeom prst="rect">
            <a:avLst/>
          </a:prstGeom>
        </p:spPr>
      </p:pic>
      <p:pic>
        <p:nvPicPr>
          <p:cNvPr id="7" name="Picture 6" descr="Screenshot 2021-02-24 at 16.04.36.png"/>
          <p:cNvPicPr>
            <a:picLocks noChangeAspect="1"/>
          </p:cNvPicPr>
          <p:nvPr/>
        </p:nvPicPr>
        <p:blipFill rotWithShape="1">
          <a:blip r:embed="rId3">
            <a:extLst>
              <a:ext uri="{28A0092B-C50C-407E-A947-70E740481C1C}">
                <a14:useLocalDpi xmlns:a14="http://schemas.microsoft.com/office/drawing/2010/main" val="0"/>
              </a:ext>
            </a:extLst>
          </a:blip>
          <a:srcRect t="50690"/>
          <a:stretch/>
        </p:blipFill>
        <p:spPr>
          <a:xfrm>
            <a:off x="6147256" y="1819124"/>
            <a:ext cx="3196316" cy="3367919"/>
          </a:xfrm>
          <a:prstGeom prst="rect">
            <a:avLst/>
          </a:prstGeom>
        </p:spPr>
      </p:pic>
      <p:sp>
        <p:nvSpPr>
          <p:cNvPr id="3" name="TextBox 2">
            <a:extLst>
              <a:ext uri="{FF2B5EF4-FFF2-40B4-BE49-F238E27FC236}">
                <a16:creationId xmlns:a16="http://schemas.microsoft.com/office/drawing/2014/main" id="{961877A0-3C3E-48EE-A983-40798E41B772}"/>
              </a:ext>
            </a:extLst>
          </p:cNvPr>
          <p:cNvSpPr txBox="1"/>
          <p:nvPr/>
        </p:nvSpPr>
        <p:spPr>
          <a:xfrm>
            <a:off x="3502325" y="50407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H1: Forward</a:t>
            </a:r>
          </a:p>
        </p:txBody>
      </p:sp>
      <p:sp>
        <p:nvSpPr>
          <p:cNvPr id="4" name="TextBox 3">
            <a:extLst>
              <a:ext uri="{FF2B5EF4-FFF2-40B4-BE49-F238E27FC236}">
                <a16:creationId xmlns:a16="http://schemas.microsoft.com/office/drawing/2014/main" id="{1612BBB7-77E8-40A5-8A34-44BEFCBF5E2C}"/>
              </a:ext>
            </a:extLst>
          </p:cNvPr>
          <p:cNvSpPr txBox="1"/>
          <p:nvPr/>
        </p:nvSpPr>
        <p:spPr>
          <a:xfrm>
            <a:off x="1733011" y="5025427"/>
            <a:ext cx="1492370"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H2: Backward</a:t>
            </a:r>
          </a:p>
        </p:txBody>
      </p:sp>
      <p:sp>
        <p:nvSpPr>
          <p:cNvPr id="8" name="TextBox 7">
            <a:extLst>
              <a:ext uri="{FF2B5EF4-FFF2-40B4-BE49-F238E27FC236}">
                <a16:creationId xmlns:a16="http://schemas.microsoft.com/office/drawing/2014/main" id="{46E3C5AA-887C-481E-8C74-F1EE79238DD0}"/>
              </a:ext>
            </a:extLst>
          </p:cNvPr>
          <p:cNvSpPr txBox="1"/>
          <p:nvPr/>
        </p:nvSpPr>
        <p:spPr>
          <a:xfrm>
            <a:off x="8174966" y="50550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H1: Forward</a:t>
            </a:r>
          </a:p>
        </p:txBody>
      </p:sp>
      <p:sp>
        <p:nvSpPr>
          <p:cNvPr id="9" name="TextBox 8">
            <a:extLst>
              <a:ext uri="{FF2B5EF4-FFF2-40B4-BE49-F238E27FC236}">
                <a16:creationId xmlns:a16="http://schemas.microsoft.com/office/drawing/2014/main" id="{B6AD98D0-2FB0-4683-AE94-1D7FEF7B6381}"/>
              </a:ext>
            </a:extLst>
          </p:cNvPr>
          <p:cNvSpPr txBox="1"/>
          <p:nvPr/>
        </p:nvSpPr>
        <p:spPr>
          <a:xfrm>
            <a:off x="6405652" y="5039804"/>
            <a:ext cx="1492370"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H2: Backward</a:t>
            </a:r>
          </a:p>
        </p:txBody>
      </p:sp>
    </p:spTree>
    <p:extLst>
      <p:ext uri="{BB962C8B-B14F-4D97-AF65-F5344CB8AC3E}">
        <p14:creationId xmlns:p14="http://schemas.microsoft.com/office/powerpoint/2010/main" val="954970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E480-1C22-4472-8427-288A3A96AF91}"/>
              </a:ext>
            </a:extLst>
          </p:cNvPr>
          <p:cNvSpPr>
            <a:spLocks noGrp="1"/>
          </p:cNvSpPr>
          <p:nvPr>
            <p:ph type="title"/>
          </p:nvPr>
        </p:nvSpPr>
        <p:spPr/>
        <p:txBody>
          <a:bodyPr/>
          <a:lstStyle/>
          <a:p>
            <a:r>
              <a:rPr lang="en-US">
                <a:ea typeface="Cambria"/>
              </a:rPr>
              <a:t>Step 6: Review results</a:t>
            </a:r>
            <a:endParaRPr lang="en-US"/>
          </a:p>
        </p:txBody>
      </p:sp>
      <p:pic>
        <p:nvPicPr>
          <p:cNvPr id="3" name="Picture 3">
            <a:extLst>
              <a:ext uri="{FF2B5EF4-FFF2-40B4-BE49-F238E27FC236}">
                <a16:creationId xmlns:a16="http://schemas.microsoft.com/office/drawing/2014/main" id="{BB466AB9-8701-480E-B079-53A334C0E644}"/>
              </a:ext>
            </a:extLst>
          </p:cNvPr>
          <p:cNvPicPr>
            <a:picLocks noChangeAspect="1"/>
          </p:cNvPicPr>
          <p:nvPr/>
        </p:nvPicPr>
        <p:blipFill>
          <a:blip r:embed="rId3"/>
          <a:stretch>
            <a:fillRect/>
          </a:stretch>
        </p:blipFill>
        <p:spPr>
          <a:xfrm>
            <a:off x="7790552" y="379473"/>
            <a:ext cx="2519992" cy="2662867"/>
          </a:xfrm>
          <a:prstGeom prst="rect">
            <a:avLst/>
          </a:prstGeom>
        </p:spPr>
      </p:pic>
      <p:pic>
        <p:nvPicPr>
          <p:cNvPr id="4" name="Picture 4" descr="A picture containing application&#10;&#10;Description automatically generated">
            <a:extLst>
              <a:ext uri="{FF2B5EF4-FFF2-40B4-BE49-F238E27FC236}">
                <a16:creationId xmlns:a16="http://schemas.microsoft.com/office/drawing/2014/main" id="{A8F631A9-3B5C-4275-BB9F-7AE14576A785}"/>
              </a:ext>
            </a:extLst>
          </p:cNvPr>
          <p:cNvPicPr>
            <a:picLocks noChangeAspect="1"/>
          </p:cNvPicPr>
          <p:nvPr/>
        </p:nvPicPr>
        <p:blipFill>
          <a:blip r:embed="rId4"/>
          <a:stretch>
            <a:fillRect/>
          </a:stretch>
        </p:blipFill>
        <p:spPr>
          <a:xfrm>
            <a:off x="7786777" y="3737275"/>
            <a:ext cx="2570672" cy="2546467"/>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D3DDB09E-07AC-4C54-823B-FC4C3545893B}"/>
              </a:ext>
            </a:extLst>
          </p:cNvPr>
          <p:cNvPicPr>
            <a:picLocks noChangeAspect="1"/>
          </p:cNvPicPr>
          <p:nvPr/>
        </p:nvPicPr>
        <p:blipFill>
          <a:blip r:embed="rId5"/>
          <a:stretch>
            <a:fillRect/>
          </a:stretch>
        </p:blipFill>
        <p:spPr>
          <a:xfrm>
            <a:off x="3962401" y="1518106"/>
            <a:ext cx="3289539" cy="4928844"/>
          </a:xfrm>
          <a:prstGeom prst="rect">
            <a:avLst/>
          </a:prstGeom>
        </p:spPr>
      </p:pic>
      <p:pic>
        <p:nvPicPr>
          <p:cNvPr id="8" name="Picture 8" descr="Chart, histogram&#10;&#10;Description automatically generated">
            <a:extLst>
              <a:ext uri="{FF2B5EF4-FFF2-40B4-BE49-F238E27FC236}">
                <a16:creationId xmlns:a16="http://schemas.microsoft.com/office/drawing/2014/main" id="{B77B84D1-7E2B-41C8-B07A-6B912F13BB79}"/>
              </a:ext>
            </a:extLst>
          </p:cNvPr>
          <p:cNvPicPr>
            <a:picLocks noChangeAspect="1"/>
          </p:cNvPicPr>
          <p:nvPr/>
        </p:nvPicPr>
        <p:blipFill>
          <a:blip r:embed="rId6"/>
          <a:stretch>
            <a:fillRect/>
          </a:stretch>
        </p:blipFill>
        <p:spPr>
          <a:xfrm>
            <a:off x="238665" y="1522997"/>
            <a:ext cx="3347049" cy="4919061"/>
          </a:xfrm>
          <a:prstGeom prst="rect">
            <a:avLst/>
          </a:prstGeom>
        </p:spPr>
      </p:pic>
    </p:spTree>
    <p:extLst>
      <p:ext uri="{BB962C8B-B14F-4D97-AF65-F5344CB8AC3E}">
        <p14:creationId xmlns:p14="http://schemas.microsoft.com/office/powerpoint/2010/main" val="2114030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6D4-72BD-6E61-BF6D-73745E595B7B}"/>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12349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2660-AF48-BCEE-BF16-8E2199B4BC0C}"/>
              </a:ext>
            </a:extLst>
          </p:cNvPr>
          <p:cNvSpPr>
            <a:spLocks noGrp="1"/>
          </p:cNvSpPr>
          <p:nvPr>
            <p:ph type="title"/>
          </p:nvPr>
        </p:nvSpPr>
        <p:spPr/>
        <p:txBody>
          <a:bodyPr/>
          <a:lstStyle/>
          <a:p>
            <a:r>
              <a:rPr lang="en-US" dirty="0"/>
              <a:t>DCM – what is it?</a:t>
            </a:r>
          </a:p>
        </p:txBody>
      </p:sp>
      <p:sp>
        <p:nvSpPr>
          <p:cNvPr id="3" name="Content Placeholder 2">
            <a:extLst>
              <a:ext uri="{FF2B5EF4-FFF2-40B4-BE49-F238E27FC236}">
                <a16:creationId xmlns:a16="http://schemas.microsoft.com/office/drawing/2014/main" id="{D6BB31B5-C045-47BF-B96A-FDA8BA5B7195}"/>
              </a:ext>
            </a:extLst>
          </p:cNvPr>
          <p:cNvSpPr>
            <a:spLocks noGrp="1"/>
          </p:cNvSpPr>
          <p:nvPr>
            <p:ph idx="1"/>
          </p:nvPr>
        </p:nvSpPr>
        <p:spPr/>
        <p:txBody>
          <a:bodyPr>
            <a:normAutofit/>
          </a:bodyPr>
          <a:lstStyle/>
          <a:p>
            <a:r>
              <a:rPr lang="en-US" dirty="0"/>
              <a:t>One of many ways of modelling effective connectivity</a:t>
            </a:r>
            <a:endParaRPr lang="en-US" b="0" dirty="0"/>
          </a:p>
          <a:p>
            <a:r>
              <a:rPr lang="en-US" b="0" dirty="0"/>
              <a:t>Introduced by Friston, Harrison &amp; Penny (2003)</a:t>
            </a:r>
            <a:endParaRPr lang="en-GB" dirty="0"/>
          </a:p>
          <a:p>
            <a:r>
              <a:rPr lang="en-US" dirty="0"/>
              <a:t>A framework for specifying models of effective connectivity, estimating their parameters and testing hypotheses (</a:t>
            </a:r>
            <a:r>
              <a:rPr lang="en-US" dirty="0" err="1"/>
              <a:t>Zeidman</a:t>
            </a:r>
            <a:r>
              <a:rPr lang="en-US" dirty="0"/>
              <a:t> et al, 2019)</a:t>
            </a:r>
          </a:p>
        </p:txBody>
      </p:sp>
    </p:spTree>
    <p:extLst>
      <p:ext uri="{BB962C8B-B14F-4D97-AF65-F5344CB8AC3E}">
        <p14:creationId xmlns:p14="http://schemas.microsoft.com/office/powerpoint/2010/main" val="317670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5D94-6503-0D6E-6C6F-92EDDA41959C}"/>
              </a:ext>
            </a:extLst>
          </p:cNvPr>
          <p:cNvSpPr>
            <a:spLocks noGrp="1"/>
          </p:cNvSpPr>
          <p:nvPr>
            <p:ph type="title"/>
          </p:nvPr>
        </p:nvSpPr>
        <p:spPr/>
        <p:txBody>
          <a:bodyPr/>
          <a:lstStyle/>
          <a:p>
            <a:r>
              <a:rPr lang="en-US" dirty="0"/>
              <a:t>DCM – key features</a:t>
            </a:r>
          </a:p>
        </p:txBody>
      </p:sp>
      <p:sp>
        <p:nvSpPr>
          <p:cNvPr id="3" name="Content Placeholder 2">
            <a:extLst>
              <a:ext uri="{FF2B5EF4-FFF2-40B4-BE49-F238E27FC236}">
                <a16:creationId xmlns:a16="http://schemas.microsoft.com/office/drawing/2014/main" id="{26E2FD96-8482-55F4-9057-06B6668AA60E}"/>
              </a:ext>
            </a:extLst>
          </p:cNvPr>
          <p:cNvSpPr>
            <a:spLocks noGrp="1"/>
          </p:cNvSpPr>
          <p:nvPr>
            <p:ph idx="1"/>
          </p:nvPr>
        </p:nvSpPr>
        <p:spPr/>
        <p:txBody>
          <a:bodyPr>
            <a:normAutofit/>
          </a:bodyPr>
          <a:lstStyle/>
          <a:p>
            <a:r>
              <a:rPr lang="en-US" dirty="0"/>
              <a:t>Dynamic</a:t>
            </a:r>
          </a:p>
          <a:p>
            <a:r>
              <a:rPr lang="en-US" dirty="0"/>
              <a:t>Causal</a:t>
            </a:r>
          </a:p>
          <a:p>
            <a:pPr marL="0" indent="0">
              <a:buNone/>
            </a:pPr>
            <a:endParaRPr lang="en-US" dirty="0"/>
          </a:p>
          <a:p>
            <a:r>
              <a:rPr lang="en-US" dirty="0"/>
              <a:t>Uses hemodynamic forward model</a:t>
            </a:r>
          </a:p>
          <a:p>
            <a:pPr lvl="1"/>
            <a:r>
              <a:rPr lang="en-US" dirty="0" err="1"/>
              <a:t>Neurophysiologically</a:t>
            </a:r>
            <a:r>
              <a:rPr lang="en-US" dirty="0"/>
              <a:t> interpretable</a:t>
            </a:r>
          </a:p>
          <a:p>
            <a:pPr marL="457200" lvl="1" indent="0">
              <a:buNone/>
            </a:pPr>
            <a:endParaRPr lang="en-US" dirty="0"/>
          </a:p>
          <a:p>
            <a:r>
              <a:rPr lang="en-US" dirty="0"/>
              <a:t>Generative</a:t>
            </a:r>
          </a:p>
          <a:p>
            <a:pPr marL="0" indent="0">
              <a:buNone/>
            </a:pPr>
            <a:endParaRPr lang="en-US" dirty="0"/>
          </a:p>
          <a:p>
            <a:r>
              <a:rPr lang="en-US" dirty="0"/>
              <a:t>Bayesian</a:t>
            </a:r>
          </a:p>
          <a:p>
            <a:endParaRPr lang="en-US" dirty="0"/>
          </a:p>
        </p:txBody>
      </p:sp>
    </p:spTree>
    <p:extLst>
      <p:ext uri="{BB962C8B-B14F-4D97-AF65-F5344CB8AC3E}">
        <p14:creationId xmlns:p14="http://schemas.microsoft.com/office/powerpoint/2010/main" val="362236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94DF-94A9-4ECA-9D8B-5BE2E684327F}"/>
              </a:ext>
            </a:extLst>
          </p:cNvPr>
          <p:cNvSpPr>
            <a:spLocks noGrp="1"/>
          </p:cNvSpPr>
          <p:nvPr>
            <p:ph type="title"/>
          </p:nvPr>
        </p:nvSpPr>
        <p:spPr/>
        <p:txBody>
          <a:bodyPr/>
          <a:lstStyle/>
          <a:p>
            <a:r>
              <a:rPr lang="en-US" dirty="0">
                <a:ea typeface="+mj-lt"/>
                <a:cs typeface="+mj-lt"/>
              </a:rPr>
              <a:t>Brain as input-state-output system</a:t>
            </a:r>
            <a:endParaRPr lang="en-US" dirty="0"/>
          </a:p>
        </p:txBody>
      </p:sp>
      <p:graphicFrame>
        <p:nvGraphicFramePr>
          <p:cNvPr id="5" name="Diagram 5">
            <a:extLst>
              <a:ext uri="{FF2B5EF4-FFF2-40B4-BE49-F238E27FC236}">
                <a16:creationId xmlns:a16="http://schemas.microsoft.com/office/drawing/2014/main" id="{482C3DE2-667D-4148-A425-45775E16E75E}"/>
              </a:ext>
            </a:extLst>
          </p:cNvPr>
          <p:cNvGraphicFramePr>
            <a:graphicFrameLocks noGrp="1"/>
          </p:cNvGraphicFramePr>
          <p:nvPr>
            <p:ph sz="half" idx="1"/>
            <p:extLst>
              <p:ext uri="{D42A27DB-BD31-4B8C-83A1-F6EECF244321}">
                <p14:modId xmlns:p14="http://schemas.microsoft.com/office/powerpoint/2010/main" val="1156413274"/>
              </p:ext>
            </p:extLst>
          </p:nvPr>
        </p:nvGraphicFramePr>
        <p:xfrm>
          <a:off x="1024514" y="3727151"/>
          <a:ext cx="5932098" cy="24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6" descr="A picture containing graphical user interface&#10;&#10;Description automatically generated">
            <a:extLst>
              <a:ext uri="{FF2B5EF4-FFF2-40B4-BE49-F238E27FC236}">
                <a16:creationId xmlns:a16="http://schemas.microsoft.com/office/drawing/2014/main" id="{9B349C01-FD80-AEE5-8414-8443B4C1E97E}"/>
              </a:ext>
            </a:extLst>
          </p:cNvPr>
          <p:cNvPicPr>
            <a:picLocks noChangeAspect="1"/>
          </p:cNvPicPr>
          <p:nvPr/>
        </p:nvPicPr>
        <p:blipFill>
          <a:blip r:embed="rId8"/>
          <a:stretch>
            <a:fillRect/>
          </a:stretch>
        </p:blipFill>
        <p:spPr>
          <a:xfrm>
            <a:off x="2062347" y="1690688"/>
            <a:ext cx="8067305" cy="1440162"/>
          </a:xfrm>
          <a:prstGeom prst="rect">
            <a:avLst/>
          </a:prstGeom>
          <a:ln>
            <a:solidFill>
              <a:schemeClr val="tx1"/>
            </a:solidFill>
          </a:ln>
        </p:spPr>
      </p:pic>
      <p:pic>
        <p:nvPicPr>
          <p:cNvPr id="6" name="Picture 5" descr="A picture containing text, diagram, screenshot, line&#10;&#10;Description automatically generated">
            <a:extLst>
              <a:ext uri="{FF2B5EF4-FFF2-40B4-BE49-F238E27FC236}">
                <a16:creationId xmlns:a16="http://schemas.microsoft.com/office/drawing/2014/main" id="{675346CC-610B-E094-387E-41DA0DC49AC6}"/>
              </a:ext>
            </a:extLst>
          </p:cNvPr>
          <p:cNvPicPr>
            <a:picLocks noChangeAspect="1"/>
          </p:cNvPicPr>
          <p:nvPr/>
        </p:nvPicPr>
        <p:blipFill>
          <a:blip r:embed="rId9"/>
          <a:stretch>
            <a:fillRect/>
          </a:stretch>
        </p:blipFill>
        <p:spPr>
          <a:xfrm>
            <a:off x="7763434" y="3393681"/>
            <a:ext cx="3809457" cy="3320884"/>
          </a:xfrm>
          <a:prstGeom prst="rect">
            <a:avLst/>
          </a:prstGeom>
          <a:ln>
            <a:solidFill>
              <a:schemeClr val="tx1"/>
            </a:solidFill>
          </a:ln>
        </p:spPr>
      </p:pic>
    </p:spTree>
    <p:extLst>
      <p:ext uri="{BB962C8B-B14F-4D97-AF65-F5344CB8AC3E}">
        <p14:creationId xmlns:p14="http://schemas.microsoft.com/office/powerpoint/2010/main" val="159878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EFCA-F909-609E-A2AF-C79C3FA41B6A}"/>
              </a:ext>
            </a:extLst>
          </p:cNvPr>
          <p:cNvSpPr>
            <a:spLocks noGrp="1"/>
          </p:cNvSpPr>
          <p:nvPr>
            <p:ph type="title"/>
          </p:nvPr>
        </p:nvSpPr>
        <p:spPr/>
        <p:txBody>
          <a:bodyPr/>
          <a:lstStyle/>
          <a:p>
            <a:r>
              <a:rPr lang="en-US" dirty="0"/>
              <a:t>DCM is a generative model</a:t>
            </a:r>
          </a:p>
        </p:txBody>
      </p:sp>
      <p:pic>
        <p:nvPicPr>
          <p:cNvPr id="8" name="Picture 7" descr="A diagram of a brain&#10;&#10;Description automatically generated with medium confidence">
            <a:extLst>
              <a:ext uri="{FF2B5EF4-FFF2-40B4-BE49-F238E27FC236}">
                <a16:creationId xmlns:a16="http://schemas.microsoft.com/office/drawing/2014/main" id="{C853BBCE-9F5D-A00C-FBA4-AAD5D6DA97F7}"/>
              </a:ext>
            </a:extLst>
          </p:cNvPr>
          <p:cNvPicPr>
            <a:picLocks noChangeAspect="1"/>
          </p:cNvPicPr>
          <p:nvPr/>
        </p:nvPicPr>
        <p:blipFill rotWithShape="1">
          <a:blip r:embed="rId3"/>
          <a:srcRect b="39497"/>
          <a:stretch/>
        </p:blipFill>
        <p:spPr>
          <a:xfrm>
            <a:off x="2002026" y="1690689"/>
            <a:ext cx="7772400" cy="2621636"/>
          </a:xfrm>
          <a:prstGeom prst="rect">
            <a:avLst/>
          </a:prstGeom>
        </p:spPr>
      </p:pic>
      <p:cxnSp>
        <p:nvCxnSpPr>
          <p:cNvPr id="9" name="Straight Arrow Connector 8">
            <a:extLst>
              <a:ext uri="{FF2B5EF4-FFF2-40B4-BE49-F238E27FC236}">
                <a16:creationId xmlns:a16="http://schemas.microsoft.com/office/drawing/2014/main" id="{E45FE56A-7A6D-FED0-29DC-68FA87B098DE}"/>
              </a:ext>
            </a:extLst>
          </p:cNvPr>
          <p:cNvCxnSpPr>
            <a:cxnSpLocks/>
          </p:cNvCxnSpPr>
          <p:nvPr/>
        </p:nvCxnSpPr>
        <p:spPr>
          <a:xfrm>
            <a:off x="6669741" y="4141694"/>
            <a:ext cx="1002459" cy="353361"/>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1998CFA1-FA26-5BC0-1ECB-5396ED3D0979}"/>
              </a:ext>
            </a:extLst>
          </p:cNvPr>
          <p:cNvSpPr txBox="1"/>
          <p:nvPr/>
        </p:nvSpPr>
        <p:spPr>
          <a:xfrm>
            <a:off x="7672200" y="4383231"/>
            <a:ext cx="3953475" cy="646331"/>
          </a:xfrm>
          <a:prstGeom prst="rect">
            <a:avLst/>
          </a:prstGeom>
          <a:solidFill>
            <a:schemeClr val="bg1"/>
          </a:solid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Parameters that define architecture and interactions at the neuronal level </a:t>
            </a:r>
          </a:p>
        </p:txBody>
      </p:sp>
      <p:sp>
        <p:nvSpPr>
          <p:cNvPr id="14" name="TextBox 13">
            <a:extLst>
              <a:ext uri="{FF2B5EF4-FFF2-40B4-BE49-F238E27FC236}">
                <a16:creationId xmlns:a16="http://schemas.microsoft.com/office/drawing/2014/main" id="{160EBCEE-3718-2B0C-5272-C07A1FBE7C88}"/>
              </a:ext>
            </a:extLst>
          </p:cNvPr>
          <p:cNvSpPr txBox="1"/>
          <p:nvPr/>
        </p:nvSpPr>
        <p:spPr>
          <a:xfrm>
            <a:off x="5772520" y="4523800"/>
            <a:ext cx="1913936" cy="369332"/>
          </a:xfrm>
          <a:prstGeom prst="rect">
            <a:avLst/>
          </a:prstGeom>
          <a:solidFill>
            <a:schemeClr val="bg1"/>
          </a:solid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External inputs</a:t>
            </a:r>
          </a:p>
        </p:txBody>
      </p:sp>
      <p:pic>
        <p:nvPicPr>
          <p:cNvPr id="19" name="Picture 18" descr="A diagram of a brain&#10;&#10;Description automatically generated with medium confidence">
            <a:extLst>
              <a:ext uri="{FF2B5EF4-FFF2-40B4-BE49-F238E27FC236}">
                <a16:creationId xmlns:a16="http://schemas.microsoft.com/office/drawing/2014/main" id="{47FA1F60-D72A-EF89-54C3-6D73D76C61DC}"/>
              </a:ext>
            </a:extLst>
          </p:cNvPr>
          <p:cNvPicPr>
            <a:picLocks noChangeAspect="1"/>
          </p:cNvPicPr>
          <p:nvPr/>
        </p:nvPicPr>
        <p:blipFill rotWithShape="1">
          <a:blip r:embed="rId3"/>
          <a:srcRect l="29257" t="61233" r="32219"/>
          <a:stretch/>
        </p:blipFill>
        <p:spPr>
          <a:xfrm>
            <a:off x="4391120" y="5029562"/>
            <a:ext cx="2994212" cy="1679810"/>
          </a:xfrm>
          <a:prstGeom prst="rect">
            <a:avLst/>
          </a:prstGeom>
        </p:spPr>
      </p:pic>
      <p:cxnSp>
        <p:nvCxnSpPr>
          <p:cNvPr id="20" name="Straight Arrow Connector 19">
            <a:extLst>
              <a:ext uri="{FF2B5EF4-FFF2-40B4-BE49-F238E27FC236}">
                <a16:creationId xmlns:a16="http://schemas.microsoft.com/office/drawing/2014/main" id="{C7570530-933E-70CC-7F2D-E611E6E4EC2B}"/>
              </a:ext>
            </a:extLst>
          </p:cNvPr>
          <p:cNvCxnSpPr>
            <a:cxnSpLocks/>
          </p:cNvCxnSpPr>
          <p:nvPr/>
        </p:nvCxnSpPr>
        <p:spPr>
          <a:xfrm>
            <a:off x="6382871" y="4170439"/>
            <a:ext cx="0" cy="353361"/>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A5946DF2-56BE-36D2-CBCB-BFACE604684B}"/>
              </a:ext>
            </a:extLst>
          </p:cNvPr>
          <p:cNvSpPr txBox="1"/>
          <p:nvPr/>
        </p:nvSpPr>
        <p:spPr>
          <a:xfrm>
            <a:off x="4184993" y="4521730"/>
            <a:ext cx="1444093" cy="369332"/>
          </a:xfrm>
          <a:prstGeom prst="rect">
            <a:avLst/>
          </a:prstGeom>
          <a:solidFill>
            <a:schemeClr val="bg1"/>
          </a:solid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Current state </a:t>
            </a:r>
          </a:p>
        </p:txBody>
      </p:sp>
      <p:cxnSp>
        <p:nvCxnSpPr>
          <p:cNvPr id="25" name="Straight Arrow Connector 24">
            <a:extLst>
              <a:ext uri="{FF2B5EF4-FFF2-40B4-BE49-F238E27FC236}">
                <a16:creationId xmlns:a16="http://schemas.microsoft.com/office/drawing/2014/main" id="{63C4ABD2-C261-3035-3746-BF46BFBA1134}"/>
              </a:ext>
            </a:extLst>
          </p:cNvPr>
          <p:cNvCxnSpPr>
            <a:cxnSpLocks/>
          </p:cNvCxnSpPr>
          <p:nvPr/>
        </p:nvCxnSpPr>
        <p:spPr>
          <a:xfrm flipH="1">
            <a:off x="5629086" y="4170438"/>
            <a:ext cx="466914" cy="324617"/>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A771D234-8969-B875-5E7B-B475E597366E}"/>
              </a:ext>
            </a:extLst>
          </p:cNvPr>
          <p:cNvCxnSpPr>
            <a:cxnSpLocks/>
          </p:cNvCxnSpPr>
          <p:nvPr/>
        </p:nvCxnSpPr>
        <p:spPr>
          <a:xfrm flipH="1">
            <a:off x="3765124" y="4169485"/>
            <a:ext cx="1372983" cy="279270"/>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DFA2A907-97E7-1788-06B8-82290A4CEE2B}"/>
              </a:ext>
            </a:extLst>
          </p:cNvPr>
          <p:cNvSpPr txBox="1"/>
          <p:nvPr/>
        </p:nvSpPr>
        <p:spPr>
          <a:xfrm>
            <a:off x="1246425" y="4489828"/>
            <a:ext cx="2697565" cy="369332"/>
          </a:xfrm>
          <a:prstGeom prst="rect">
            <a:avLst/>
          </a:prstGeom>
          <a:solidFill>
            <a:schemeClr val="bg1"/>
          </a:solid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Change in state over time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3F39C1-85DA-4F93-A48A-061547C88BB5}"/>
              </a:ext>
            </a:extLst>
          </p:cNvPr>
          <p:cNvSpPr txBox="1"/>
          <p:nvPr/>
        </p:nvSpPr>
        <p:spPr>
          <a:xfrm>
            <a:off x="7025776" y="5588893"/>
            <a:ext cx="3337424"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V1: primary visual cortex where visual stimuli will enter </a:t>
            </a:r>
          </a:p>
        </p:txBody>
      </p:sp>
      <p:sp>
        <p:nvSpPr>
          <p:cNvPr id="12" name="TextBox 11">
            <a:extLst>
              <a:ext uri="{FF2B5EF4-FFF2-40B4-BE49-F238E27FC236}">
                <a16:creationId xmlns:a16="http://schemas.microsoft.com/office/drawing/2014/main" id="{EEAAE73B-2E44-40CC-B359-B964B95AC2E5}"/>
              </a:ext>
            </a:extLst>
          </p:cNvPr>
          <p:cNvSpPr txBox="1"/>
          <p:nvPr/>
        </p:nvSpPr>
        <p:spPr>
          <a:xfrm>
            <a:off x="494064" y="2021708"/>
            <a:ext cx="4140459" cy="397031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fMRI study</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Investigated how selective attention to motion and colour stimuli modulate activity in V5 (inferior temporal gyrus/sulcus) and V4 (fusiform gyrus)</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Participants viewed stationary monochromatic dots in the scanner that intermittently changed colour or moved randomly. They were asked to discriminate between the sporadic target events.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FA8EEDA-A656-4761-8601-D51510874323}"/>
              </a:ext>
            </a:extLst>
          </p:cNvPr>
          <p:cNvSpPr txBox="1"/>
          <p:nvPr/>
        </p:nvSpPr>
        <p:spPr>
          <a:xfrm>
            <a:off x="63845" y="6478422"/>
            <a:ext cx="11289955" cy="338554"/>
          </a:xfrm>
          <a:prstGeom prst="rect">
            <a:avLst/>
          </a:prstGeom>
          <a:noFill/>
        </p:spPr>
        <p:txBody>
          <a:bodyPr wrap="square" rtlCol="0">
            <a:spAutoFit/>
          </a:bodyPr>
          <a:lstStyle/>
          <a:p>
            <a:r>
              <a:rPr lang="en-GB" sz="800" dirty="0">
                <a:latin typeface="+mj-lt"/>
              </a:rPr>
              <a:t>Chawla, D., Rees, G. and </a:t>
            </a:r>
            <a:r>
              <a:rPr lang="en-GB" sz="800" dirty="0" err="1">
                <a:latin typeface="+mj-lt"/>
              </a:rPr>
              <a:t>Friston</a:t>
            </a:r>
            <a:r>
              <a:rPr lang="en-GB" sz="800" dirty="0">
                <a:latin typeface="+mj-lt"/>
              </a:rPr>
              <a:t>, K.J., 1999. The physiological basis of attentional modulation in </a:t>
            </a:r>
            <a:r>
              <a:rPr lang="en-GB" sz="800" dirty="0" err="1">
                <a:latin typeface="+mj-lt"/>
              </a:rPr>
              <a:t>extrastriate</a:t>
            </a:r>
            <a:r>
              <a:rPr lang="en-GB" sz="800" dirty="0">
                <a:latin typeface="+mj-lt"/>
              </a:rPr>
              <a:t> visual areas. </a:t>
            </a:r>
            <a:r>
              <a:rPr lang="en-GB" sz="800" i="1" dirty="0">
                <a:latin typeface="+mj-lt"/>
              </a:rPr>
              <a:t>Nature neuroscience</a:t>
            </a:r>
            <a:r>
              <a:rPr lang="en-GB" sz="800" dirty="0">
                <a:latin typeface="+mj-lt"/>
              </a:rPr>
              <a:t>, </a:t>
            </a:r>
            <a:r>
              <a:rPr lang="en-GB" sz="800" i="1" dirty="0">
                <a:latin typeface="+mj-lt"/>
              </a:rPr>
              <a:t>2</a:t>
            </a:r>
            <a:r>
              <a:rPr lang="en-GB" sz="800" dirty="0">
                <a:latin typeface="+mj-lt"/>
              </a:rPr>
              <a:t>(7), pp.671-676.</a:t>
            </a:r>
          </a:p>
          <a:p>
            <a:r>
              <a:rPr lang="en-GB" sz="800" dirty="0">
                <a:latin typeface="+mj-lt"/>
              </a:rPr>
              <a:t>Stephan, K.E., 2004. On the role of general system theory for functional neuroimaging. </a:t>
            </a:r>
            <a:r>
              <a:rPr lang="en-GB" sz="800" i="1" dirty="0">
                <a:latin typeface="+mj-lt"/>
              </a:rPr>
              <a:t>Journal of anatomy</a:t>
            </a:r>
            <a:r>
              <a:rPr lang="en-GB" sz="800" dirty="0">
                <a:latin typeface="+mj-lt"/>
              </a:rPr>
              <a:t>, </a:t>
            </a:r>
            <a:r>
              <a:rPr lang="en-GB" sz="800" i="1" dirty="0">
                <a:latin typeface="+mj-lt"/>
              </a:rPr>
              <a:t>205</a:t>
            </a:r>
            <a:r>
              <a:rPr lang="en-GB" sz="800" dirty="0">
                <a:latin typeface="+mj-lt"/>
              </a:rPr>
              <a:t>(6), pp.443-470.</a:t>
            </a:r>
          </a:p>
        </p:txBody>
      </p:sp>
      <p:pic>
        <p:nvPicPr>
          <p:cNvPr id="16" name="Picture 15">
            <a:extLst>
              <a:ext uri="{FF2B5EF4-FFF2-40B4-BE49-F238E27FC236}">
                <a16:creationId xmlns:a16="http://schemas.microsoft.com/office/drawing/2014/main" id="{0585111D-DC55-4823-92BC-058AF330A214}"/>
              </a:ext>
            </a:extLst>
          </p:cNvPr>
          <p:cNvPicPr>
            <a:picLocks noChangeAspect="1"/>
          </p:cNvPicPr>
          <p:nvPr/>
        </p:nvPicPr>
        <p:blipFill rotWithShape="1">
          <a:blip r:embed="rId3"/>
          <a:srcRect l="52984" t="19309" r="21183" b="49613"/>
          <a:stretch/>
        </p:blipFill>
        <p:spPr>
          <a:xfrm>
            <a:off x="5308722" y="1425075"/>
            <a:ext cx="5869789" cy="3970318"/>
          </a:xfrm>
          <a:prstGeom prst="rect">
            <a:avLst/>
          </a:prstGeom>
        </p:spPr>
      </p:pic>
      <p:sp>
        <p:nvSpPr>
          <p:cNvPr id="7" name="TextBox 6">
            <a:extLst>
              <a:ext uri="{FF2B5EF4-FFF2-40B4-BE49-F238E27FC236}">
                <a16:creationId xmlns:a16="http://schemas.microsoft.com/office/drawing/2014/main" id="{4FE2A82F-7302-4031-BFBE-BD57BA0B7084}"/>
              </a:ext>
            </a:extLst>
          </p:cNvPr>
          <p:cNvSpPr txBox="1"/>
          <p:nvPr/>
        </p:nvSpPr>
        <p:spPr>
          <a:xfrm>
            <a:off x="10081168" y="2782669"/>
            <a:ext cx="1771542"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V4: colour processing </a:t>
            </a:r>
          </a:p>
        </p:txBody>
      </p:sp>
      <p:sp>
        <p:nvSpPr>
          <p:cNvPr id="9" name="TextBox 8">
            <a:extLst>
              <a:ext uri="{FF2B5EF4-FFF2-40B4-BE49-F238E27FC236}">
                <a16:creationId xmlns:a16="http://schemas.microsoft.com/office/drawing/2014/main" id="{6262A929-F116-423A-9C3B-AE4009FC47C7}"/>
              </a:ext>
            </a:extLst>
          </p:cNvPr>
          <p:cNvSpPr txBox="1"/>
          <p:nvPr/>
        </p:nvSpPr>
        <p:spPr>
          <a:xfrm>
            <a:off x="6702564" y="611627"/>
            <a:ext cx="3378604"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X: higher cortical area -  top down control of attention </a:t>
            </a:r>
          </a:p>
        </p:txBody>
      </p:sp>
      <p:sp>
        <p:nvSpPr>
          <p:cNvPr id="5" name="TextBox 4">
            <a:extLst>
              <a:ext uri="{FF2B5EF4-FFF2-40B4-BE49-F238E27FC236}">
                <a16:creationId xmlns:a16="http://schemas.microsoft.com/office/drawing/2014/main" id="{E8A4B9D9-9EF8-4B45-999E-4EE7FCBFF735}"/>
              </a:ext>
            </a:extLst>
          </p:cNvPr>
          <p:cNvSpPr txBox="1"/>
          <p:nvPr/>
        </p:nvSpPr>
        <p:spPr>
          <a:xfrm>
            <a:off x="5308722" y="2782669"/>
            <a:ext cx="1908315"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V5: motion processing </a:t>
            </a:r>
          </a:p>
        </p:txBody>
      </p:sp>
      <p:sp>
        <p:nvSpPr>
          <p:cNvPr id="2" name="Title 1">
            <a:extLst>
              <a:ext uri="{FF2B5EF4-FFF2-40B4-BE49-F238E27FC236}">
                <a16:creationId xmlns:a16="http://schemas.microsoft.com/office/drawing/2014/main" id="{414B0C55-0F20-54CA-8034-FD1D1460CB4C}"/>
              </a:ext>
            </a:extLst>
          </p:cNvPr>
          <p:cNvSpPr>
            <a:spLocks noGrp="1"/>
          </p:cNvSpPr>
          <p:nvPr>
            <p:ph type="title"/>
          </p:nvPr>
        </p:nvSpPr>
        <p:spPr>
          <a:xfrm>
            <a:off x="838200" y="365125"/>
            <a:ext cx="3796323" cy="1325563"/>
          </a:xfrm>
        </p:spPr>
        <p:txBody>
          <a:bodyPr/>
          <a:lstStyle/>
          <a:p>
            <a:r>
              <a:rPr lang="en-US" dirty="0"/>
              <a:t>An example</a:t>
            </a:r>
          </a:p>
        </p:txBody>
      </p:sp>
    </p:spTree>
    <p:extLst>
      <p:ext uri="{BB962C8B-B14F-4D97-AF65-F5344CB8AC3E}">
        <p14:creationId xmlns:p14="http://schemas.microsoft.com/office/powerpoint/2010/main" val="39319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7800-ED57-DC54-EAE3-3E8144E1DDAF}"/>
              </a:ext>
            </a:extLst>
          </p:cNvPr>
          <p:cNvSpPr>
            <a:spLocks noGrp="1"/>
          </p:cNvSpPr>
          <p:nvPr>
            <p:ph type="title"/>
          </p:nvPr>
        </p:nvSpPr>
        <p:spPr/>
        <p:txBody>
          <a:bodyPr/>
          <a:lstStyle/>
          <a:p>
            <a:r>
              <a:rPr lang="en-US" dirty="0"/>
              <a:t>DCM – Linear model</a:t>
            </a:r>
          </a:p>
        </p:txBody>
      </p:sp>
      <p:sp>
        <p:nvSpPr>
          <p:cNvPr id="3" name="Content Placeholder 2">
            <a:extLst>
              <a:ext uri="{FF2B5EF4-FFF2-40B4-BE49-F238E27FC236}">
                <a16:creationId xmlns:a16="http://schemas.microsoft.com/office/drawing/2014/main" id="{3ABF2480-2533-045E-DF44-7E23616D96F6}"/>
              </a:ext>
            </a:extLst>
          </p:cNvPr>
          <p:cNvSpPr>
            <a:spLocks noGrp="1"/>
          </p:cNvSpPr>
          <p:nvPr>
            <p:ph idx="1"/>
          </p:nvPr>
        </p:nvSpPr>
        <p:spPr>
          <a:xfrm>
            <a:off x="402527" y="1432621"/>
            <a:ext cx="4743102" cy="4351338"/>
          </a:xfrm>
        </p:spPr>
        <p:txBody>
          <a:bodyPr>
            <a:normAutofit/>
          </a:bodyPr>
          <a:lstStyle/>
          <a:p>
            <a:pPr marL="0" indent="0">
              <a:buNone/>
            </a:pPr>
            <a:r>
              <a:rPr lang="en-US" sz="2400" dirty="0"/>
              <a:t>If …</a:t>
            </a:r>
          </a:p>
          <a:p>
            <a:r>
              <a:rPr lang="en-US" sz="2400" dirty="0"/>
              <a:t>One state variable per region</a:t>
            </a:r>
          </a:p>
          <a:p>
            <a:r>
              <a:rPr lang="en-US" sz="2400" dirty="0"/>
              <a:t>Everything is linear</a:t>
            </a:r>
          </a:p>
          <a:p>
            <a:r>
              <a:rPr lang="en-US" sz="2400" dirty="0"/>
              <a:t>No propagation delays</a:t>
            </a:r>
          </a:p>
          <a:p>
            <a:endParaRPr lang="en-US" sz="2400" dirty="0"/>
          </a:p>
        </p:txBody>
      </p:sp>
      <p:sp>
        <p:nvSpPr>
          <p:cNvPr id="4" name="Title 1">
            <a:extLst>
              <a:ext uri="{FF2B5EF4-FFF2-40B4-BE49-F238E27FC236}">
                <a16:creationId xmlns:a16="http://schemas.microsoft.com/office/drawing/2014/main" id="{80629B90-1779-F6F3-177E-9B0204555C89}"/>
              </a:ext>
            </a:extLst>
          </p:cNvPr>
          <p:cNvSpPr txBox="1">
            <a:spLocks/>
          </p:cNvSpPr>
          <p:nvPr/>
        </p:nvSpPr>
        <p:spPr>
          <a:xfrm>
            <a:off x="8476170" y="2627945"/>
            <a:ext cx="3675529" cy="837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Parameter A</a:t>
            </a:r>
          </a:p>
        </p:txBody>
      </p:sp>
      <p:pic>
        <p:nvPicPr>
          <p:cNvPr id="5" name="Picture 3">
            <a:extLst>
              <a:ext uri="{FF2B5EF4-FFF2-40B4-BE49-F238E27FC236}">
                <a16:creationId xmlns:a16="http://schemas.microsoft.com/office/drawing/2014/main" id="{541F6184-65F1-608D-6EB7-A99702616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 t="1" r="41317" b="393"/>
          <a:stretch/>
        </p:blipFill>
        <p:spPr bwMode="auto">
          <a:xfrm>
            <a:off x="8936169" y="5031909"/>
            <a:ext cx="2755530" cy="110626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a:extLst>
              <a:ext uri="{FF2B5EF4-FFF2-40B4-BE49-F238E27FC236}">
                <a16:creationId xmlns:a16="http://schemas.microsoft.com/office/drawing/2014/main" id="{3FC387A9-DABE-CBD7-F00F-6874123E13F3}"/>
              </a:ext>
            </a:extLst>
          </p:cNvPr>
          <p:cNvPicPr>
            <a:picLocks noChangeAspect="1"/>
          </p:cNvPicPr>
          <p:nvPr/>
        </p:nvPicPr>
        <p:blipFill rotWithShape="1">
          <a:blip r:embed="rId4"/>
          <a:srcRect l="51522" t="40879" r="29324" b="35066"/>
          <a:stretch/>
        </p:blipFill>
        <p:spPr>
          <a:xfrm>
            <a:off x="3791846" y="3899326"/>
            <a:ext cx="3849751" cy="2718255"/>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F73BACF-CCE2-4A08-4A94-E3624152E0CC}"/>
                  </a:ext>
                </a:extLst>
              </p:cNvPr>
              <p:cNvSpPr/>
              <p:nvPr/>
            </p:nvSpPr>
            <p:spPr>
              <a:xfrm>
                <a:off x="8476170" y="3694821"/>
                <a:ext cx="3733740" cy="707886"/>
              </a:xfrm>
              <a:prstGeom prst="rect">
                <a:avLst/>
              </a:prstGeom>
            </p:spPr>
            <p:txBody>
              <a:bodyPr wrap="square">
                <a:spAutoFit/>
              </a:bodyPr>
              <a:lstStyle/>
              <a:p>
                <a14:m>
                  <m:oMath xmlns:m="http://schemas.openxmlformats.org/officeDocument/2006/math">
                    <m:r>
                      <a:rPr lang="en-GB" sz="2000" b="1" i="1">
                        <a:latin typeface="Cambria Math" panose="02040503050406030204" pitchFamily="18" charset="0"/>
                      </a:rPr>
                      <m:t>𝑨</m:t>
                    </m:r>
                  </m:oMath>
                </a14:m>
                <a:r>
                  <a:rPr lang="en-GB" sz="2000" b="1" dirty="0">
                    <a:latin typeface="+mj-lt"/>
                  </a:rPr>
                  <a:t> </a:t>
                </a:r>
                <a:r>
                  <a:rPr lang="en-GB" sz="2000" dirty="0">
                    <a:latin typeface="+mj-lt"/>
                  </a:rPr>
                  <a:t>= </a:t>
                </a:r>
                <a:r>
                  <a:rPr lang="en-GB" sz="2000" b="1" dirty="0">
                    <a:latin typeface="+mj-lt"/>
                  </a:rPr>
                  <a:t>context-independent effective connectivity among brain regions</a:t>
                </a:r>
                <a:endParaRPr lang="en-GB" dirty="0">
                  <a:latin typeface="+mj-lt"/>
                </a:endParaRPr>
              </a:p>
            </p:txBody>
          </p:sp>
        </mc:Choice>
        <mc:Fallback xmlns="">
          <p:sp>
            <p:nvSpPr>
              <p:cNvPr id="11" name="Rectangle 10">
                <a:extLst>
                  <a:ext uri="{FF2B5EF4-FFF2-40B4-BE49-F238E27FC236}">
                    <a16:creationId xmlns:a16="http://schemas.microsoft.com/office/drawing/2014/main" id="{1F73BACF-CCE2-4A08-4A94-E3624152E0CC}"/>
                  </a:ext>
                </a:extLst>
              </p:cNvPr>
              <p:cNvSpPr>
                <a:spLocks noRot="1" noChangeAspect="1" noMove="1" noResize="1" noEditPoints="1" noAdjustHandles="1" noChangeArrowheads="1" noChangeShapeType="1" noTextEdit="1"/>
              </p:cNvSpPr>
              <p:nvPr/>
            </p:nvSpPr>
            <p:spPr>
              <a:xfrm>
                <a:off x="8476170" y="3694821"/>
                <a:ext cx="3733740" cy="707886"/>
              </a:xfrm>
              <a:prstGeom prst="rect">
                <a:avLst/>
              </a:prstGeom>
              <a:blipFill>
                <a:blip r:embed="rId5"/>
                <a:stretch>
                  <a:fillRect l="-1695" t="-3509" r="-1017" b="-14035"/>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22D53247-DB57-AA0E-115B-6868325FF408}"/>
              </a:ext>
            </a:extLst>
          </p:cNvPr>
          <p:cNvGrpSpPr/>
          <p:nvPr/>
        </p:nvGrpSpPr>
        <p:grpSpPr>
          <a:xfrm>
            <a:off x="91743" y="3579123"/>
            <a:ext cx="3716946" cy="3278877"/>
            <a:chOff x="-468654" y="3899817"/>
            <a:chExt cx="3716946" cy="3278877"/>
          </a:xfrm>
        </p:grpSpPr>
        <p:pic>
          <p:nvPicPr>
            <p:cNvPr id="9" name="Picture 8">
              <a:extLst>
                <a:ext uri="{FF2B5EF4-FFF2-40B4-BE49-F238E27FC236}">
                  <a16:creationId xmlns:a16="http://schemas.microsoft.com/office/drawing/2014/main" id="{F9FFD288-C203-EB46-14F2-67975F4DA2C1}"/>
                </a:ext>
              </a:extLst>
            </p:cNvPr>
            <p:cNvPicPr>
              <a:picLocks noChangeAspect="1"/>
            </p:cNvPicPr>
            <p:nvPr/>
          </p:nvPicPr>
          <p:blipFill>
            <a:blip r:embed="rId6"/>
            <a:stretch>
              <a:fillRect/>
            </a:stretch>
          </p:blipFill>
          <p:spPr>
            <a:xfrm>
              <a:off x="-468654" y="3899817"/>
              <a:ext cx="3716946" cy="3278877"/>
            </a:xfrm>
            <a:prstGeom prst="rect">
              <a:avLst/>
            </a:prstGeom>
          </p:spPr>
        </p:pic>
        <p:sp>
          <p:nvSpPr>
            <p:cNvPr id="16" name="Oval 15">
              <a:extLst>
                <a:ext uri="{FF2B5EF4-FFF2-40B4-BE49-F238E27FC236}">
                  <a16:creationId xmlns:a16="http://schemas.microsoft.com/office/drawing/2014/main" id="{F9C6E924-50BC-5281-990C-B4E52A22E01E}"/>
                </a:ext>
              </a:extLst>
            </p:cNvPr>
            <p:cNvSpPr/>
            <p:nvPr/>
          </p:nvSpPr>
          <p:spPr>
            <a:xfrm>
              <a:off x="1367944" y="6562784"/>
              <a:ext cx="622852" cy="5698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1BC7675-A996-6F62-7503-157632F4230F}"/>
                </a:ext>
              </a:extLst>
            </p:cNvPr>
            <p:cNvSpPr/>
            <p:nvPr/>
          </p:nvSpPr>
          <p:spPr>
            <a:xfrm rot="19819683">
              <a:off x="684034" y="5590476"/>
              <a:ext cx="340691" cy="9502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E4901D3-8BBE-564A-B83D-6DF91C755278}"/>
                </a:ext>
              </a:extLst>
            </p:cNvPr>
            <p:cNvSpPr/>
            <p:nvPr/>
          </p:nvSpPr>
          <p:spPr>
            <a:xfrm rot="1816990">
              <a:off x="1505566" y="5607195"/>
              <a:ext cx="331237" cy="9502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A179028-93FE-6231-FA48-F59F0CC3CE3C}"/>
                </a:ext>
              </a:extLst>
            </p:cNvPr>
            <p:cNvSpPr/>
            <p:nvPr/>
          </p:nvSpPr>
          <p:spPr>
            <a:xfrm>
              <a:off x="1019722" y="6386361"/>
              <a:ext cx="622852" cy="5698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Oval 20">
            <a:extLst>
              <a:ext uri="{FF2B5EF4-FFF2-40B4-BE49-F238E27FC236}">
                <a16:creationId xmlns:a16="http://schemas.microsoft.com/office/drawing/2014/main" id="{0346E19C-4649-B015-32B4-608C566B01A2}"/>
              </a:ext>
            </a:extLst>
          </p:cNvPr>
          <p:cNvSpPr/>
          <p:nvPr/>
        </p:nvSpPr>
        <p:spPr>
          <a:xfrm rot="5400000">
            <a:off x="5513343" y="3788694"/>
            <a:ext cx="539984" cy="2418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AD8D948-902A-546D-2068-0AE6CDAD8CD0}"/>
              </a:ext>
            </a:extLst>
          </p:cNvPr>
          <p:cNvSpPr/>
          <p:nvPr/>
        </p:nvSpPr>
        <p:spPr>
          <a:xfrm rot="10800000">
            <a:off x="7046373" y="4552507"/>
            <a:ext cx="539984" cy="20650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F315723-17FB-2727-BD85-9BD5E2B8C278}"/>
              </a:ext>
            </a:extLst>
          </p:cNvPr>
          <p:cNvSpPr/>
          <p:nvPr/>
        </p:nvSpPr>
        <p:spPr>
          <a:xfrm>
            <a:off x="3930884" y="4860242"/>
            <a:ext cx="583713" cy="539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DC552A5-2D35-A5D0-7257-530B6D88CE13}"/>
              </a:ext>
            </a:extLst>
          </p:cNvPr>
          <p:cNvSpPr txBox="1"/>
          <p:nvPr/>
        </p:nvSpPr>
        <p:spPr>
          <a:xfrm>
            <a:off x="2479571" y="6136313"/>
            <a:ext cx="559079" cy="369332"/>
          </a:xfrm>
          <a:prstGeom prst="rect">
            <a:avLst/>
          </a:prstGeom>
          <a:noFill/>
        </p:spPr>
        <p:txBody>
          <a:bodyPr wrap="square" rtlCol="0">
            <a:spAutoFit/>
          </a:bodyPr>
          <a:lstStyle/>
          <a:p>
            <a:r>
              <a:rPr lang="en-GB" i="1" dirty="0">
                <a:solidFill>
                  <a:srgbClr val="FF0000"/>
                </a:solidFill>
                <a:latin typeface="Cambria Math" panose="02040503050406030204" pitchFamily="18" charset="0"/>
                <a:ea typeface="Cambria Math" panose="02040503050406030204" pitchFamily="18" charset="0"/>
              </a:rPr>
              <a:t>a</a:t>
            </a:r>
            <a:r>
              <a:rPr lang="en-GB" dirty="0">
                <a:solidFill>
                  <a:srgbClr val="FF0000"/>
                </a:solidFill>
                <a:latin typeface="Cambria Math" panose="02040503050406030204" pitchFamily="18" charset="0"/>
                <a:ea typeface="Cambria Math" panose="02040503050406030204" pitchFamily="18" charset="0"/>
              </a:rPr>
              <a:t>₁₁</a:t>
            </a:r>
          </a:p>
        </p:txBody>
      </p:sp>
      <p:sp>
        <p:nvSpPr>
          <p:cNvPr id="26" name="TextBox 25">
            <a:extLst>
              <a:ext uri="{FF2B5EF4-FFF2-40B4-BE49-F238E27FC236}">
                <a16:creationId xmlns:a16="http://schemas.microsoft.com/office/drawing/2014/main" id="{E4E2DEA5-B5CC-338D-1591-1EDB0B4C5B11}"/>
              </a:ext>
            </a:extLst>
          </p:cNvPr>
          <p:cNvSpPr txBox="1"/>
          <p:nvPr/>
        </p:nvSpPr>
        <p:spPr>
          <a:xfrm>
            <a:off x="1414773" y="5284830"/>
            <a:ext cx="559079" cy="369332"/>
          </a:xfrm>
          <a:prstGeom prst="rect">
            <a:avLst/>
          </a:prstGeom>
          <a:noFill/>
        </p:spPr>
        <p:txBody>
          <a:bodyPr wrap="square" rtlCol="0">
            <a:spAutoFit/>
          </a:bodyPr>
          <a:lstStyle/>
          <a:p>
            <a:r>
              <a:rPr lang="en-GB" i="1" dirty="0">
                <a:solidFill>
                  <a:srgbClr val="FF0000"/>
                </a:solidFill>
                <a:latin typeface="Cambria Math" panose="02040503050406030204" pitchFamily="18" charset="0"/>
                <a:ea typeface="Cambria Math" panose="02040503050406030204" pitchFamily="18" charset="0"/>
              </a:rPr>
              <a:t>a</a:t>
            </a:r>
            <a:r>
              <a:rPr lang="en-GB" dirty="0">
                <a:solidFill>
                  <a:srgbClr val="FF0000"/>
                </a:solidFill>
                <a:latin typeface="Cambria Math" panose="02040503050406030204" pitchFamily="18" charset="0"/>
                <a:ea typeface="Cambria Math" panose="02040503050406030204" pitchFamily="18" charset="0"/>
              </a:rPr>
              <a:t>₁₂</a:t>
            </a:r>
          </a:p>
        </p:txBody>
      </p:sp>
      <p:sp>
        <p:nvSpPr>
          <p:cNvPr id="27" name="TextBox 26">
            <a:extLst>
              <a:ext uri="{FF2B5EF4-FFF2-40B4-BE49-F238E27FC236}">
                <a16:creationId xmlns:a16="http://schemas.microsoft.com/office/drawing/2014/main" id="{5E6A30B4-6EBE-14F9-737D-77317EB8C105}"/>
              </a:ext>
            </a:extLst>
          </p:cNvPr>
          <p:cNvSpPr txBox="1"/>
          <p:nvPr/>
        </p:nvSpPr>
        <p:spPr>
          <a:xfrm>
            <a:off x="1848959" y="5165518"/>
            <a:ext cx="559079" cy="369332"/>
          </a:xfrm>
          <a:prstGeom prst="rect">
            <a:avLst/>
          </a:prstGeom>
          <a:noFill/>
        </p:spPr>
        <p:txBody>
          <a:bodyPr wrap="square" rtlCol="0">
            <a:spAutoFit/>
          </a:bodyPr>
          <a:lstStyle/>
          <a:p>
            <a:r>
              <a:rPr lang="en-GB" i="1">
                <a:solidFill>
                  <a:srgbClr val="FF0000"/>
                </a:solidFill>
                <a:latin typeface="Cambria Math" panose="02040503050406030204" pitchFamily="18" charset="0"/>
                <a:ea typeface="Cambria Math" panose="02040503050406030204" pitchFamily="18" charset="0"/>
              </a:rPr>
              <a:t>a</a:t>
            </a:r>
            <a:r>
              <a:rPr lang="en-GB">
                <a:solidFill>
                  <a:srgbClr val="FF0000"/>
                </a:solidFill>
                <a:latin typeface="Cambria Math" panose="02040503050406030204" pitchFamily="18" charset="0"/>
                <a:ea typeface="Cambria Math" panose="02040503050406030204" pitchFamily="18" charset="0"/>
              </a:rPr>
              <a:t>₁₃</a:t>
            </a:r>
          </a:p>
        </p:txBody>
      </p:sp>
    </p:spTree>
    <p:extLst>
      <p:ext uri="{BB962C8B-B14F-4D97-AF65-F5344CB8AC3E}">
        <p14:creationId xmlns:p14="http://schemas.microsoft.com/office/powerpoint/2010/main" val="10158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1" grpId="0" animBg="1"/>
      <p:bldP spid="22" grpId="0" animBg="1"/>
      <p:bldP spid="24" grpId="0" animBg="1"/>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7800-ED57-DC54-EAE3-3E8144E1DDAF}"/>
              </a:ext>
            </a:extLst>
          </p:cNvPr>
          <p:cNvSpPr>
            <a:spLocks noGrp="1"/>
          </p:cNvSpPr>
          <p:nvPr>
            <p:ph type="title"/>
          </p:nvPr>
        </p:nvSpPr>
        <p:spPr/>
        <p:txBody>
          <a:bodyPr/>
          <a:lstStyle/>
          <a:p>
            <a:r>
              <a:rPr lang="en-US" dirty="0"/>
              <a:t>DCM – Linear model</a:t>
            </a:r>
          </a:p>
        </p:txBody>
      </p:sp>
      <p:sp>
        <p:nvSpPr>
          <p:cNvPr id="4" name="Title 1">
            <a:extLst>
              <a:ext uri="{FF2B5EF4-FFF2-40B4-BE49-F238E27FC236}">
                <a16:creationId xmlns:a16="http://schemas.microsoft.com/office/drawing/2014/main" id="{80629B90-1779-F6F3-177E-9B0204555C89}"/>
              </a:ext>
            </a:extLst>
          </p:cNvPr>
          <p:cNvSpPr txBox="1">
            <a:spLocks/>
          </p:cNvSpPr>
          <p:nvPr/>
        </p:nvSpPr>
        <p:spPr>
          <a:xfrm>
            <a:off x="7982853" y="3010247"/>
            <a:ext cx="3675529" cy="837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Parameter C</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F73BACF-CCE2-4A08-4A94-E3624152E0CC}"/>
                  </a:ext>
                </a:extLst>
              </p:cNvPr>
              <p:cNvSpPr/>
              <p:nvPr/>
            </p:nvSpPr>
            <p:spPr>
              <a:xfrm>
                <a:off x="7568447" y="4042029"/>
                <a:ext cx="4623553" cy="707886"/>
              </a:xfrm>
              <a:prstGeom prst="rect">
                <a:avLst/>
              </a:prstGeom>
            </p:spPr>
            <p:txBody>
              <a:bodyPr wrap="square">
                <a:spAutoFit/>
              </a:bodyPr>
              <a:lstStyle/>
              <a:p>
                <a14:m>
                  <m:oMath xmlns:m="http://schemas.openxmlformats.org/officeDocument/2006/math">
                    <m:r>
                      <a:rPr lang="en-GB" sz="2000" b="1" i="1" smtClean="0">
                        <a:latin typeface="Cambria Math" panose="02040503050406030204" pitchFamily="18" charset="0"/>
                      </a:rPr>
                      <m:t>𝑪</m:t>
                    </m:r>
                    <m:r>
                      <a:rPr lang="en-GB" sz="2000" b="1" i="1" smtClean="0">
                        <a:latin typeface="Cambria Math" panose="02040503050406030204" pitchFamily="18" charset="0"/>
                      </a:rPr>
                      <m:t> </m:t>
                    </m:r>
                  </m:oMath>
                </a14:m>
                <a:r>
                  <a:rPr lang="en-GB" sz="2000" b="1" dirty="0"/>
                  <a:t>=</a:t>
                </a:r>
                <a:r>
                  <a:rPr lang="en-GB" sz="2000" dirty="0"/>
                  <a:t> direct inputs that perturbate the system and drive regional activity</a:t>
                </a:r>
              </a:p>
            </p:txBody>
          </p:sp>
        </mc:Choice>
        <mc:Fallback xmlns="">
          <p:sp>
            <p:nvSpPr>
              <p:cNvPr id="11" name="Rectangle 10">
                <a:extLst>
                  <a:ext uri="{FF2B5EF4-FFF2-40B4-BE49-F238E27FC236}">
                    <a16:creationId xmlns:a16="http://schemas.microsoft.com/office/drawing/2014/main" id="{1F73BACF-CCE2-4A08-4A94-E3624152E0CC}"/>
                  </a:ext>
                </a:extLst>
              </p:cNvPr>
              <p:cNvSpPr>
                <a:spLocks noRot="1" noChangeAspect="1" noMove="1" noResize="1" noEditPoints="1" noAdjustHandles="1" noChangeArrowheads="1" noChangeShapeType="1" noTextEdit="1"/>
              </p:cNvSpPr>
              <p:nvPr/>
            </p:nvSpPr>
            <p:spPr>
              <a:xfrm>
                <a:off x="7568447" y="4042029"/>
                <a:ext cx="4623553" cy="707886"/>
              </a:xfrm>
              <a:prstGeom prst="rect">
                <a:avLst/>
              </a:prstGeom>
              <a:blipFill>
                <a:blip r:embed="rId3"/>
                <a:stretch>
                  <a:fillRect l="-1644" t="-5357" b="-1607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089B0AF-0A78-45F0-5BC8-EA378E23F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57" y="4997830"/>
            <a:ext cx="4468522" cy="105954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a:extLst>
              <a:ext uri="{FF2B5EF4-FFF2-40B4-BE49-F238E27FC236}">
                <a16:creationId xmlns:a16="http://schemas.microsoft.com/office/drawing/2014/main" id="{04CBF57F-E08B-D1F3-CA93-DC677378E80C}"/>
              </a:ext>
            </a:extLst>
          </p:cNvPr>
          <p:cNvPicPr>
            <a:picLocks noChangeAspect="1"/>
          </p:cNvPicPr>
          <p:nvPr/>
        </p:nvPicPr>
        <p:blipFill rotWithShape="1">
          <a:blip r:embed="rId5"/>
          <a:srcRect l="51413" t="19309" r="17174" b="25205"/>
          <a:stretch/>
        </p:blipFill>
        <p:spPr>
          <a:xfrm>
            <a:off x="627572" y="1427416"/>
            <a:ext cx="5468428" cy="5430584"/>
          </a:xfrm>
          <a:prstGeom prst="rect">
            <a:avLst/>
          </a:prstGeom>
        </p:spPr>
      </p:pic>
      <p:sp>
        <p:nvSpPr>
          <p:cNvPr id="21" name="Oval 20">
            <a:extLst>
              <a:ext uri="{FF2B5EF4-FFF2-40B4-BE49-F238E27FC236}">
                <a16:creationId xmlns:a16="http://schemas.microsoft.com/office/drawing/2014/main" id="{0346E19C-4649-B015-32B4-608C566B01A2}"/>
              </a:ext>
            </a:extLst>
          </p:cNvPr>
          <p:cNvSpPr/>
          <p:nvPr/>
        </p:nvSpPr>
        <p:spPr>
          <a:xfrm rot="5400000">
            <a:off x="4409584" y="4767195"/>
            <a:ext cx="539984" cy="1326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AD8D948-902A-546D-2068-0AE6CDAD8CD0}"/>
              </a:ext>
            </a:extLst>
          </p:cNvPr>
          <p:cNvSpPr/>
          <p:nvPr/>
        </p:nvSpPr>
        <p:spPr>
          <a:xfrm rot="10800000">
            <a:off x="5352120" y="5430583"/>
            <a:ext cx="539984" cy="10622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F315723-17FB-2727-BD85-9BD5E2B8C278}"/>
              </a:ext>
            </a:extLst>
          </p:cNvPr>
          <p:cNvSpPr/>
          <p:nvPr/>
        </p:nvSpPr>
        <p:spPr>
          <a:xfrm>
            <a:off x="838200" y="5160592"/>
            <a:ext cx="583713" cy="539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BCB80F3-FFDC-AA63-9B48-782C157A5436}"/>
              </a:ext>
            </a:extLst>
          </p:cNvPr>
          <p:cNvSpPr txBox="1"/>
          <p:nvPr/>
        </p:nvSpPr>
        <p:spPr>
          <a:xfrm>
            <a:off x="2724156" y="3707333"/>
            <a:ext cx="537029" cy="369332"/>
          </a:xfrm>
          <a:prstGeom prst="rect">
            <a:avLst/>
          </a:prstGeom>
          <a:noFill/>
        </p:spPr>
        <p:txBody>
          <a:bodyPr wrap="square" rtlCol="0">
            <a:spAutoFit/>
          </a:bodyPr>
          <a:lstStyle/>
          <a:p>
            <a:r>
              <a:rPr lang="en-GB" i="1" dirty="0">
                <a:solidFill>
                  <a:srgbClr val="FF0000"/>
                </a:solidFill>
                <a:latin typeface="Cambria Math" panose="02040503050406030204" pitchFamily="18" charset="0"/>
                <a:ea typeface="Cambria Math" panose="02040503050406030204" pitchFamily="18" charset="0"/>
              </a:rPr>
              <a:t>c</a:t>
            </a:r>
            <a:r>
              <a:rPr lang="en-GB" dirty="0">
                <a:solidFill>
                  <a:srgbClr val="FF0000"/>
                </a:solidFill>
                <a:latin typeface="Cambria Math" panose="02040503050406030204" pitchFamily="18" charset="0"/>
                <a:ea typeface="Cambria Math" panose="02040503050406030204" pitchFamily="18" charset="0"/>
              </a:rPr>
              <a:t>₁₁</a:t>
            </a:r>
            <a:endParaRPr lang="en-GB" dirty="0">
              <a:solidFill>
                <a:srgbClr val="FF0000"/>
              </a:solidFill>
            </a:endParaRPr>
          </a:p>
        </p:txBody>
      </p:sp>
      <p:sp>
        <p:nvSpPr>
          <p:cNvPr id="14" name="Oval 13">
            <a:extLst>
              <a:ext uri="{FF2B5EF4-FFF2-40B4-BE49-F238E27FC236}">
                <a16:creationId xmlns:a16="http://schemas.microsoft.com/office/drawing/2014/main" id="{64E7BB34-C253-073C-1EAC-DF323090D574}"/>
              </a:ext>
            </a:extLst>
          </p:cNvPr>
          <p:cNvSpPr/>
          <p:nvPr/>
        </p:nvSpPr>
        <p:spPr>
          <a:xfrm>
            <a:off x="2607107" y="4042029"/>
            <a:ext cx="1049111" cy="5547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504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3453</Words>
  <Application>Microsoft Macintosh PowerPoint</Application>
  <PresentationFormat>Widescreen</PresentationFormat>
  <Paragraphs>278</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NexusSerif</vt:lpstr>
      <vt:lpstr>Arial</vt:lpstr>
      <vt:lpstr>Calibri</vt:lpstr>
      <vt:lpstr>Calibri Light</vt:lpstr>
      <vt:lpstr>Cambria Math</vt:lpstr>
      <vt:lpstr>Trebuchet MS</vt:lpstr>
      <vt:lpstr>Office Theme</vt:lpstr>
      <vt:lpstr>DCM for fMRI: theory and practice</vt:lpstr>
      <vt:lpstr>Types of connectivity</vt:lpstr>
      <vt:lpstr>DCM – what is it?</vt:lpstr>
      <vt:lpstr>DCM – key features</vt:lpstr>
      <vt:lpstr>Brain as input-state-output system</vt:lpstr>
      <vt:lpstr>DCM is a generative model</vt:lpstr>
      <vt:lpstr>An example</vt:lpstr>
      <vt:lpstr>DCM – Linear model</vt:lpstr>
      <vt:lpstr>DCM – Linear model</vt:lpstr>
      <vt:lpstr>DCM – Bilinear model</vt:lpstr>
      <vt:lpstr>Bilinear neural state equation </vt:lpstr>
      <vt:lpstr>DCM uses hemodynamic forward model</vt:lpstr>
      <vt:lpstr>DCM – Framework for model specification</vt:lpstr>
      <vt:lpstr>DCM is Bayesian</vt:lpstr>
      <vt:lpstr>Practice</vt:lpstr>
      <vt:lpstr>PowerPoint Presentation</vt:lpstr>
      <vt:lpstr>Attention to motion in the visual system</vt:lpstr>
      <vt:lpstr>DCM hypothesised models</vt:lpstr>
      <vt:lpstr>Step 1: Run GLM analysis</vt:lpstr>
      <vt:lpstr>Step 2: Extract time courses for ROIs</vt:lpstr>
      <vt:lpstr>Step 3: Specify DCM</vt:lpstr>
      <vt:lpstr>Step 4: Estimate DCM</vt:lpstr>
      <vt:lpstr>Step 5: Model comparison</vt:lpstr>
      <vt:lpstr>Step 6: Review results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 for fMRI: theory and practice</dc:title>
  <dc:creator>Wu, Yan</dc:creator>
  <cp:lastModifiedBy>Wu, Yan</cp:lastModifiedBy>
  <cp:revision>44</cp:revision>
  <dcterms:created xsi:type="dcterms:W3CDTF">2023-07-04T20:24:52Z</dcterms:created>
  <dcterms:modified xsi:type="dcterms:W3CDTF">2023-07-05T11:56:47Z</dcterms:modified>
</cp:coreProperties>
</file>