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87" r:id="rId3"/>
    <p:sldId id="259" r:id="rId4"/>
    <p:sldId id="261" r:id="rId5"/>
    <p:sldId id="262" r:id="rId6"/>
    <p:sldId id="263" r:id="rId7"/>
    <p:sldId id="288" r:id="rId8"/>
    <p:sldId id="290" r:id="rId9"/>
    <p:sldId id="291" r:id="rId10"/>
    <p:sldId id="292" r:id="rId11"/>
    <p:sldId id="269" r:id="rId12"/>
    <p:sldId id="294" r:id="rId13"/>
    <p:sldId id="293" r:id="rId14"/>
    <p:sldId id="270" r:id="rId15"/>
    <p:sldId id="272" r:id="rId16"/>
    <p:sldId id="273" r:id="rId17"/>
    <p:sldId id="257" r:id="rId18"/>
    <p:sldId id="274" r:id="rId19"/>
    <p:sldId id="285" r:id="rId20"/>
    <p:sldId id="286" r:id="rId21"/>
    <p:sldId id="278" r:id="rId22"/>
    <p:sldId id="280" r:id="rId23"/>
    <p:sldId id="282" r:id="rId24"/>
    <p:sldId id="281" r:id="rId25"/>
    <p:sldId id="284" r:id="rId26"/>
  </p:sldIdLst>
  <p:sldSz cx="9144000" cy="5143500" type="screen16x9"/>
  <p:notesSz cx="6858000" cy="9144000"/>
  <p:embeddedFontLst>
    <p:embeddedFont>
      <p:font typeface="Roboto" panose="02000000000000000000" pitchFamily="2" charset="0"/>
      <p:regular r:id="rId28"/>
      <p:bold r:id="rId29"/>
      <p:italic r:id="rId30"/>
      <p:boldItalic r:id="rId31"/>
    </p:embeddedFont>
    <p:embeddedFont>
      <p:font typeface="Roboto Slab" pitchFamily="2"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6A3F11-CDD6-44CA-AD16-0DBBC48884C6}">
  <a:tblStyle styleId="{096A3F11-CDD6-44CA-AD16-0DBBC48884C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5"/>
    <p:restoredTop sz="65261" autoAdjust="0"/>
  </p:normalViewPr>
  <p:slideViewPr>
    <p:cSldViewPr snapToGrid="0">
      <p:cViewPr varScale="1">
        <p:scale>
          <a:sx n="95" d="100"/>
          <a:sy n="95" d="100"/>
        </p:scale>
        <p:origin x="234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nlinelibrary.wiley.com/doi/full/10.1002/jmri.2058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04f1791a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04f1791a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04adb31fa6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04adb31fa6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4b41902b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4b41902b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Lucy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2c4b05a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2c4b05a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4b41902b0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04b41902b0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Ted just explained, realigning only deals with rigid body transformations, so correcting for movement in the 6 directions, but as if the images were all fixed. It doesn’t account for the fact that the images might  be distorted and that the distortion may be different from image to image.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There are two types of distortions, static and dynamic. </a:t>
            </a:r>
          </a:p>
          <a:p>
            <a:pPr marL="0" lvl="0" indent="0" algn="l" rtl="0">
              <a:spcBef>
                <a:spcPts val="0"/>
              </a:spcBef>
              <a:spcAft>
                <a:spcPts val="0"/>
              </a:spcAft>
              <a:buNone/>
            </a:pPr>
            <a:r>
              <a:rPr lang="en" dirty="0"/>
              <a:t>Static distortions refer to geometric or spatial distortions and they occur within the image. We’ll talk more about why they occur in the next slide.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Dynamic distortions refer to the different distortion in each image. They are caused by movement between scans means that the distortion for each image is different.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As you can see in the figure to the right, this mug is distorted in different ways across the images, so you can’t align them. The different shapes in each image are the static distortion and the difference in distortions across the images shows the </a:t>
            </a:r>
            <a:r>
              <a:rPr lang="en" dirty="0" err="1"/>
              <a:t>dy</a:t>
            </a:r>
            <a:r>
              <a:rPr lang="en-US" dirty="0" err="1"/>
              <a:t>na</a:t>
            </a:r>
            <a:r>
              <a:rPr lang="en" dirty="0"/>
              <a:t>mic distortion.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The goal of unwarping is to deal with the dynamic distortions from the images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 dirty="0"/>
              <a:t>So why do static distortions, the geometric/spatial distortions within an image occur? The reason for this is heterogeneity in the magnetic field, which is also known as B0. The strength of the magnetic field is not uniform across the head because different tissue types have different magnetic susceptibilities.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The areas most affected are near where air and tissue meet, such as the sinuses or ear canals. Thinking about neuroanatomy, this means that the anterior prefrontal cortex, orbitofrontal cortex, and lateral temporal lobes are most vulnerable to this distortion.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Specifically, when gradients are applied to encode spatial information in the MRI image, the heterogeneity in the magnetic field results in errors in the location of the structures in the resulting images. This distortion occurs along the phase-encoding direction that’s used by the MRI pulse sequence, which is typically the anterior-posterior, or Y axis. The distortions also make it difficult to align function and structural data.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The heterogeneity in the magnetic field can also cause signal dropout in these particular brain regions. As the name suggests, signal dropout refers to a reduced signal. If we’re interested in these regions susceptible to dropout, we have to be careful to implement acquisition protocols that reduce the dropout and be careful during our analysis so we don’t conclude that a particular region is not involved in the task when actually there’s just no signal in that region because of dropout. This is just a little sidenote about another effect of the heterogeneity in the magnetic field </a:t>
            </a:r>
          </a:p>
        </p:txBody>
      </p:sp>
    </p:spTree>
    <p:extLst>
      <p:ext uri="{BB962C8B-B14F-4D97-AF65-F5344CB8AC3E}">
        <p14:creationId xmlns:p14="http://schemas.microsoft.com/office/powerpoint/2010/main" val="320083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back to unwarping, which aims to deal with the distortions. </a:t>
            </a:r>
          </a:p>
          <a:p>
            <a:r>
              <a:rPr lang="en-US" dirty="0"/>
              <a:t>Rather than removing the distortion, unwarping aims to optimize the images so that each image in the series is distorted in the same way. Therefore, it deals with the dynamic distortion </a:t>
            </a:r>
          </a:p>
          <a:p>
            <a:r>
              <a:rPr lang="en-US" dirty="0"/>
              <a:t>It is important to note that this function can only be used when the phase-encoded direction is aligned with the anterior-posterior axis </a:t>
            </a:r>
          </a:p>
          <a:p>
            <a:r>
              <a:rPr lang="en" dirty="0"/>
              <a:t>To deal with static distortions, in other words, to undistort the images to the true </a:t>
            </a:r>
            <a:r>
              <a:rPr lang="en-US" dirty="0"/>
              <a:t>geometry, you also need to use a </a:t>
            </a:r>
            <a:r>
              <a:rPr lang="en-US" dirty="0" err="1"/>
              <a:t>fieldmap</a:t>
            </a:r>
            <a:r>
              <a:rPr lang="en-US" dirty="0"/>
              <a:t> which I’ll discuss in a little bit</a:t>
            </a:r>
          </a:p>
          <a:p>
            <a:endParaRPr lang="en-US" dirty="0"/>
          </a:p>
        </p:txBody>
      </p:sp>
    </p:spTree>
    <p:extLst>
      <p:ext uri="{BB962C8B-B14F-4D97-AF65-F5344CB8AC3E}">
        <p14:creationId xmlns:p14="http://schemas.microsoft.com/office/powerpoint/2010/main" val="220388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048509344d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048509344d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perform unwarping, you use the estimate of the subject’s motion from the realignment step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find the “derivative field”, which describes the rate of change of the “deformation field”. The derivative field can be thought of as the dynamic distortion. The deformation field quantifies the static distortion at each point in a single image.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By putting the subject motion and derivate field together, we can remove the change in deformation(or the dynamic distortion) and find an average deformation for all scans.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48509344d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048509344d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I said before, unwarping only deals with the dynamic distortion. To deal with static distortion, we have to use a </a:t>
            </a:r>
            <a:r>
              <a:rPr lang="en" dirty="0" err="1"/>
              <a:t>fieldmap</a:t>
            </a:r>
            <a:r>
              <a:rPr lang="en" dirty="0"/>
              <a:t>.  </a:t>
            </a:r>
          </a:p>
          <a:p>
            <a:pPr marL="0" lvl="0" indent="0" algn="l" rtl="0">
              <a:spcBef>
                <a:spcPts val="0"/>
              </a:spcBef>
              <a:spcAft>
                <a:spcPts val="0"/>
              </a:spcAft>
              <a:buNone/>
            </a:pPr>
            <a:endParaRPr lang="en" dirty="0"/>
          </a:p>
          <a:p>
            <a:r>
              <a:rPr lang="en-US" dirty="0" err="1"/>
              <a:t>Fieldmaps</a:t>
            </a:r>
            <a:r>
              <a:rPr lang="en-US" dirty="0"/>
              <a:t> characterize the magnetic field heterogeneity, or B0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inion"/>
              </a:rPr>
              <a:t>Require the acquisition of additional scans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inion"/>
              </a:rPr>
              <a:t>They generally work by obtaining images at two different echo times.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inion"/>
              </a:rPr>
              <a:t>The difference in phase between the two images can be used to compute the local field heterogeneity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inion"/>
              </a:rPr>
              <a:t>And these values can then be used to create a map quantifying the distance that each voxel has been shifted.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inion"/>
              </a:rPr>
              <a:t>By inverting this map, you can determine the original location of the data in each voxel.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inion"/>
              </a:rPr>
              <a:t>Therefore, field maps are voxel displacement maps since they tell you how much each voxel has been shifted due to the magnetic field heterogeneity </a:t>
            </a:r>
            <a:endParaRPr lang="en-US"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3b86156e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03b86156e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2c4b05a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2c4b05a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530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4f11975d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04f11975d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FieldMap</a:t>
            </a:r>
            <a:r>
              <a:rPr lang="en-US" dirty="0"/>
              <a:t> toolbox allows for calculating the Voxel Displacement Map that can then be used in Realign &amp; Unwarp toolbox. This allows joint static and dynamic distortion correction. VDM is calculated from the magnitude field map, and phase field map. Phase field map is obtained by subtraction of two phase images and is usually performed by the scanner software.</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4b41902b0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4b41902b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4adb31fa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4adb31fa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taken from the 2019 MFD (R&amp;U)</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4adb31fa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4adb31fa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04adb31f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04adb31f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https://onlinelibrary.wiley.com/doi/full/10.1002/jmri.20580</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4adb31fa6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04adb31fa6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4adb31fa6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04adb31fa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897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4adb31fa6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04adb31fa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9913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4adb31fa6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04adb31fa6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fil.ion.ucl.ac.uk/spm/doc/spm12_manual.pdf#Chap:data:auditory" TargetMode="Externa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mriquestions.com/data-pre-processing.html" TargetMode="External"/><Relationship Id="rId4" Type="http://schemas.openxmlformats.org/officeDocument/2006/relationships/hyperlink" Target="https://ucl.podia.com/view/courses/designing-and-analysing-fmri-experiments/1228405-week-0-getting-started/3741966-welcom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www.fil.ion.ucl.ac.uk/spm/toolbox/unwar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www.fil.ion.ucl.ac.uk/spm/doc/manual.pdf" TargetMode="External"/><Relationship Id="rId4" Type="http://schemas.openxmlformats.org/officeDocument/2006/relationships/hyperlink" Target="https://www.fil.ion.ucl.ac.uk/spm/toolbox/fieldmap/"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vB9hAarzw4&amp;list=PPSV" TargetMode="Externa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0" y="792350"/>
            <a:ext cx="5783400" cy="1854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solidFill>
                  <a:schemeClr val="bg1">
                    <a:lumMod val="50000"/>
                  </a:schemeClr>
                </a:solidFill>
              </a:rPr>
              <a:t>PREPROCESSING: REALIGNING AND UNWARPING</a:t>
            </a:r>
            <a:endParaRPr dirty="0">
              <a:solidFill>
                <a:schemeClr val="bg1">
                  <a:lumMod val="50000"/>
                </a:schemeClr>
              </a:solidFill>
            </a:endParaRPr>
          </a:p>
        </p:txBody>
      </p:sp>
      <p:sp>
        <p:nvSpPr>
          <p:cNvPr id="64" name="Google Shape;64;p13"/>
          <p:cNvSpPr txBox="1">
            <a:spLocks noGrp="1"/>
          </p:cNvSpPr>
          <p:nvPr>
            <p:ph type="subTitle" idx="1"/>
          </p:nvPr>
        </p:nvSpPr>
        <p:spPr>
          <a:xfrm>
            <a:off x="1680300" y="3021169"/>
            <a:ext cx="5783400" cy="909000"/>
          </a:xfrm>
          <a:prstGeom prst="rect">
            <a:avLst/>
          </a:prstGeom>
        </p:spPr>
        <p:txBody>
          <a:bodyPr spcFirstLastPara="1" wrap="square" lIns="91425" tIns="91425" rIns="91425" bIns="91425" anchor="t" anchorCtr="0">
            <a:normAutofit lnSpcReduction="10000"/>
          </a:bodyPr>
          <a:lstStyle/>
          <a:p>
            <a:pPr marL="0" lvl="0" indent="0"/>
            <a:r>
              <a:rPr lang="en-US" dirty="0"/>
              <a:t>Huaiyu Liu (Ted) </a:t>
            </a:r>
            <a:endParaRPr dirty="0"/>
          </a:p>
          <a:p>
            <a:pPr marL="0" lvl="0" indent="0" algn="ctr" rtl="0">
              <a:spcBef>
                <a:spcPts val="0"/>
              </a:spcBef>
              <a:spcAft>
                <a:spcPts val="0"/>
              </a:spcAft>
              <a:buNone/>
            </a:pPr>
            <a:r>
              <a:rPr lang="en" dirty="0"/>
              <a:t>Lucy Core</a:t>
            </a:r>
            <a:endParaRPr dirty="0"/>
          </a:p>
        </p:txBody>
      </p:sp>
      <p:sp>
        <p:nvSpPr>
          <p:cNvPr id="2" name="TextBox 1">
            <a:extLst>
              <a:ext uri="{FF2B5EF4-FFF2-40B4-BE49-F238E27FC236}">
                <a16:creationId xmlns:a16="http://schemas.microsoft.com/office/drawing/2014/main" id="{6560346B-EA95-61DF-E530-46BC2496195D}"/>
              </a:ext>
            </a:extLst>
          </p:cNvPr>
          <p:cNvSpPr txBox="1"/>
          <p:nvPr/>
        </p:nvSpPr>
        <p:spPr>
          <a:xfrm>
            <a:off x="2512242" y="3930169"/>
            <a:ext cx="4265629" cy="523220"/>
          </a:xfrm>
          <a:prstGeom prst="rect">
            <a:avLst/>
          </a:prstGeom>
          <a:noFill/>
        </p:spPr>
        <p:txBody>
          <a:bodyPr wrap="square" rtlCol="0">
            <a:spAutoFit/>
          </a:bodyPr>
          <a:lstStyle/>
          <a:p>
            <a:pPr algn="ctr"/>
            <a:r>
              <a:rPr lang="en-US" dirty="0">
                <a:solidFill>
                  <a:schemeClr val="accent5"/>
                </a:solidFill>
                <a:latin typeface="Roboto Slab"/>
                <a:ea typeface="Roboto Slab"/>
                <a:cs typeface="Roboto Slab"/>
                <a:sym typeface="Roboto Slab"/>
              </a:rPr>
              <a:t>Methods for Dummies</a:t>
            </a:r>
          </a:p>
          <a:p>
            <a:pPr algn="ctr"/>
            <a:r>
              <a:rPr lang="en-US" dirty="0">
                <a:solidFill>
                  <a:schemeClr val="accent5"/>
                </a:solidFill>
                <a:latin typeface="Roboto Slab"/>
                <a:ea typeface="Roboto Slab"/>
                <a:cs typeface="Roboto Slab"/>
                <a:sym typeface="Roboto Slab"/>
              </a:rPr>
              <a:t> February 8, 2023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E71E4-4658-484C-AB09-C4487C7F5CC8}"/>
              </a:ext>
            </a:extLst>
          </p:cNvPr>
          <p:cNvSpPr txBox="1"/>
          <p:nvPr/>
        </p:nvSpPr>
        <p:spPr>
          <a:xfrm>
            <a:off x="254643" y="127322"/>
            <a:ext cx="8738886" cy="430887"/>
          </a:xfrm>
          <a:prstGeom prst="rect">
            <a:avLst/>
          </a:prstGeom>
          <a:noFill/>
        </p:spPr>
        <p:txBody>
          <a:bodyPr wrap="square" rtlCol="0">
            <a:spAutoFit/>
          </a:bodyPr>
          <a:lstStyle/>
          <a:p>
            <a:r>
              <a:rPr lang="en-US" sz="2200" dirty="0"/>
              <a:t>Realignment procedures</a:t>
            </a:r>
          </a:p>
        </p:txBody>
      </p:sp>
      <p:sp>
        <p:nvSpPr>
          <p:cNvPr id="6" name="TextBox 5">
            <a:extLst>
              <a:ext uri="{FF2B5EF4-FFF2-40B4-BE49-F238E27FC236}">
                <a16:creationId xmlns:a16="http://schemas.microsoft.com/office/drawing/2014/main" id="{0690C9CB-1CFE-4DFA-B0A8-F0F69B486D90}"/>
              </a:ext>
            </a:extLst>
          </p:cNvPr>
          <p:cNvSpPr txBox="1"/>
          <p:nvPr/>
        </p:nvSpPr>
        <p:spPr>
          <a:xfrm>
            <a:off x="439838" y="844951"/>
            <a:ext cx="8403220" cy="1938992"/>
          </a:xfrm>
          <a:prstGeom prst="rect">
            <a:avLst/>
          </a:prstGeom>
          <a:noFill/>
        </p:spPr>
        <p:txBody>
          <a:bodyPr wrap="square" rtlCol="0">
            <a:spAutoFit/>
          </a:bodyPr>
          <a:lstStyle/>
          <a:p>
            <a:pPr marL="114300" lvl="0">
              <a:buSzPts val="1800"/>
            </a:pPr>
            <a:r>
              <a:rPr lang="en-GB" sz="2000" dirty="0"/>
              <a:t>1.Calculate position of brain for first slice (Reference Image)</a:t>
            </a:r>
          </a:p>
          <a:p>
            <a:pPr marL="114300" lvl="0">
              <a:buSzPts val="1800"/>
            </a:pPr>
            <a:endParaRPr lang="en-GB" sz="2000" dirty="0"/>
          </a:p>
          <a:p>
            <a:pPr marL="114300" lvl="0">
              <a:buSzPts val="1800"/>
            </a:pPr>
            <a:r>
              <a:rPr lang="en-GB" sz="2000" dirty="0"/>
              <a:t>2. How difference/similar between two images (Estimate transformation parameters)</a:t>
            </a:r>
            <a:r>
              <a:rPr lang="en-US" sz="2000" dirty="0"/>
              <a:t>	</a:t>
            </a:r>
          </a:p>
          <a:p>
            <a:pPr marL="114300" lvl="0">
              <a:buSzPts val="1800"/>
            </a:pPr>
            <a:endParaRPr lang="en-US" sz="2000" dirty="0"/>
          </a:p>
          <a:p>
            <a:pPr marL="114300" lvl="0">
              <a:buSzPts val="1800"/>
            </a:pPr>
            <a:r>
              <a:rPr lang="en-US" sz="2000" dirty="0"/>
              <a:t>3. Perform the transformation</a:t>
            </a:r>
          </a:p>
        </p:txBody>
      </p:sp>
      <p:pic>
        <p:nvPicPr>
          <p:cNvPr id="8" name="Picture 7">
            <a:extLst>
              <a:ext uri="{FF2B5EF4-FFF2-40B4-BE49-F238E27FC236}">
                <a16:creationId xmlns:a16="http://schemas.microsoft.com/office/drawing/2014/main" id="{5E7099F6-85D0-421B-A388-3617940A22EA}"/>
              </a:ext>
            </a:extLst>
          </p:cNvPr>
          <p:cNvPicPr>
            <a:picLocks noChangeAspect="1"/>
          </p:cNvPicPr>
          <p:nvPr/>
        </p:nvPicPr>
        <p:blipFill>
          <a:blip r:embed="rId2"/>
          <a:stretch>
            <a:fillRect/>
          </a:stretch>
        </p:blipFill>
        <p:spPr>
          <a:xfrm>
            <a:off x="5787338" y="2687497"/>
            <a:ext cx="2245492" cy="2084600"/>
          </a:xfrm>
          <a:prstGeom prst="rect">
            <a:avLst/>
          </a:prstGeom>
        </p:spPr>
      </p:pic>
    </p:spTree>
    <p:extLst>
      <p:ext uri="{BB962C8B-B14F-4D97-AF65-F5344CB8AC3E}">
        <p14:creationId xmlns:p14="http://schemas.microsoft.com/office/powerpoint/2010/main" val="3665206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4"/>
        <p:cNvGrpSpPr/>
        <p:nvPr/>
      </p:nvGrpSpPr>
      <p:grpSpPr>
        <a:xfrm>
          <a:off x="0" y="0"/>
          <a:ext cx="0" cy="0"/>
          <a:chOff x="0" y="0"/>
          <a:chExt cx="0" cy="0"/>
        </a:xfrm>
      </p:grpSpPr>
      <p:sp>
        <p:nvSpPr>
          <p:cNvPr id="147" name="Google Shape;147;p26"/>
          <p:cNvSpPr txBox="1"/>
          <p:nvPr/>
        </p:nvSpPr>
        <p:spPr>
          <a:xfrm>
            <a:off x="4102175" y="284000"/>
            <a:ext cx="4780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Roboto"/>
                <a:ea typeface="Roboto"/>
                <a:cs typeface="Roboto"/>
                <a:sym typeface="Roboto"/>
              </a:rPr>
              <a:t>RIGID BODY TRANSFORMATION </a:t>
            </a:r>
            <a:endParaRPr sz="3000">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08D43DA4-0713-4993-9B08-9BF078A06441}"/>
              </a:ext>
            </a:extLst>
          </p:cNvPr>
          <p:cNvPicPr>
            <a:picLocks noChangeAspect="1"/>
          </p:cNvPicPr>
          <p:nvPr/>
        </p:nvPicPr>
        <p:blipFill>
          <a:blip r:embed="rId3"/>
          <a:stretch>
            <a:fillRect/>
          </a:stretch>
        </p:blipFill>
        <p:spPr>
          <a:xfrm>
            <a:off x="2166937" y="1057275"/>
            <a:ext cx="4810125" cy="3028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111B9-5673-4386-AAC5-1FA4FB1DBAD2}"/>
              </a:ext>
            </a:extLst>
          </p:cNvPr>
          <p:cNvPicPr>
            <a:picLocks noChangeAspect="1"/>
          </p:cNvPicPr>
          <p:nvPr/>
        </p:nvPicPr>
        <p:blipFill>
          <a:blip r:embed="rId2"/>
          <a:stretch>
            <a:fillRect/>
          </a:stretch>
        </p:blipFill>
        <p:spPr>
          <a:xfrm>
            <a:off x="143810" y="0"/>
            <a:ext cx="4226506" cy="5143500"/>
          </a:xfrm>
          <a:prstGeom prst="rect">
            <a:avLst/>
          </a:prstGeom>
        </p:spPr>
      </p:pic>
    </p:spTree>
    <p:extLst>
      <p:ext uri="{BB962C8B-B14F-4D97-AF65-F5344CB8AC3E}">
        <p14:creationId xmlns:p14="http://schemas.microsoft.com/office/powerpoint/2010/main" val="2444330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oogle Shape;138;p25">
            <a:extLst>
              <a:ext uri="{FF2B5EF4-FFF2-40B4-BE49-F238E27FC236}">
                <a16:creationId xmlns:a16="http://schemas.microsoft.com/office/drawing/2014/main" id="{241D2534-8B6D-4D77-96BC-7FCB474C4EAB}"/>
              </a:ext>
            </a:extLst>
          </p:cNvPr>
          <p:cNvPicPr preferRelativeResize="0"/>
          <p:nvPr/>
        </p:nvPicPr>
        <p:blipFill>
          <a:blip r:embed="rId2">
            <a:alphaModFix/>
          </a:blip>
          <a:stretch>
            <a:fillRect/>
          </a:stretch>
        </p:blipFill>
        <p:spPr>
          <a:xfrm>
            <a:off x="4572000" y="197088"/>
            <a:ext cx="4019775" cy="4749325"/>
          </a:xfrm>
          <a:prstGeom prst="rect">
            <a:avLst/>
          </a:prstGeom>
          <a:noFill/>
          <a:ln>
            <a:noFill/>
          </a:ln>
        </p:spPr>
      </p:pic>
      <p:pic>
        <p:nvPicPr>
          <p:cNvPr id="3" name="Google Shape;139;p25">
            <a:extLst>
              <a:ext uri="{FF2B5EF4-FFF2-40B4-BE49-F238E27FC236}">
                <a16:creationId xmlns:a16="http://schemas.microsoft.com/office/drawing/2014/main" id="{E33163E3-2729-4B87-AD18-065CFF85D311}"/>
              </a:ext>
            </a:extLst>
          </p:cNvPr>
          <p:cNvPicPr preferRelativeResize="0"/>
          <p:nvPr/>
        </p:nvPicPr>
        <p:blipFill>
          <a:blip r:embed="rId3">
            <a:alphaModFix/>
          </a:blip>
          <a:stretch>
            <a:fillRect/>
          </a:stretch>
        </p:blipFill>
        <p:spPr>
          <a:xfrm>
            <a:off x="489075" y="541851"/>
            <a:ext cx="3549975" cy="4059800"/>
          </a:xfrm>
          <a:prstGeom prst="rect">
            <a:avLst/>
          </a:prstGeom>
          <a:noFill/>
          <a:ln>
            <a:noFill/>
          </a:ln>
        </p:spPr>
      </p:pic>
    </p:spTree>
    <p:extLst>
      <p:ext uri="{BB962C8B-B14F-4D97-AF65-F5344CB8AC3E}">
        <p14:creationId xmlns:p14="http://schemas.microsoft.com/office/powerpoint/2010/main" val="65752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2"/>
        <p:cNvGrpSpPr/>
        <p:nvPr/>
      </p:nvGrpSpPr>
      <p:grpSpPr>
        <a:xfrm>
          <a:off x="0" y="0"/>
          <a:ext cx="0" cy="0"/>
          <a:chOff x="0" y="0"/>
          <a:chExt cx="0" cy="0"/>
        </a:xfrm>
      </p:grpSpPr>
      <p:pic>
        <p:nvPicPr>
          <p:cNvPr id="2" name="Picture 1">
            <a:extLst>
              <a:ext uri="{FF2B5EF4-FFF2-40B4-BE49-F238E27FC236}">
                <a16:creationId xmlns:a16="http://schemas.microsoft.com/office/drawing/2014/main" id="{D3B3367E-92A3-4B2D-BFDF-718E2FC697C1}"/>
              </a:ext>
            </a:extLst>
          </p:cNvPr>
          <p:cNvPicPr>
            <a:picLocks noChangeAspect="1"/>
          </p:cNvPicPr>
          <p:nvPr/>
        </p:nvPicPr>
        <p:blipFill>
          <a:blip r:embed="rId3"/>
          <a:stretch>
            <a:fillRect/>
          </a:stretch>
        </p:blipFill>
        <p:spPr>
          <a:xfrm>
            <a:off x="399450" y="0"/>
            <a:ext cx="3699526" cy="5143500"/>
          </a:xfrm>
          <a:prstGeom prst="rect">
            <a:avLst/>
          </a:prstGeom>
        </p:spPr>
      </p:pic>
      <p:sp>
        <p:nvSpPr>
          <p:cNvPr id="3" name="TextBox 2">
            <a:extLst>
              <a:ext uri="{FF2B5EF4-FFF2-40B4-BE49-F238E27FC236}">
                <a16:creationId xmlns:a16="http://schemas.microsoft.com/office/drawing/2014/main" id="{E4BD0DD4-DDFA-4E8A-A112-91F71A50AF72}"/>
              </a:ext>
            </a:extLst>
          </p:cNvPr>
          <p:cNvSpPr txBox="1"/>
          <p:nvPr/>
        </p:nvSpPr>
        <p:spPr>
          <a:xfrm>
            <a:off x="4403833" y="252248"/>
            <a:ext cx="3941379" cy="1200329"/>
          </a:xfrm>
          <a:prstGeom prst="rect">
            <a:avLst/>
          </a:prstGeom>
          <a:noFill/>
        </p:spPr>
        <p:txBody>
          <a:bodyPr wrap="square" rtlCol="0">
            <a:spAutoFit/>
          </a:bodyPr>
          <a:lstStyle/>
          <a:p>
            <a:r>
              <a:rPr lang="en-US" sz="1800" dirty="0"/>
              <a:t>How much is too much?</a:t>
            </a:r>
          </a:p>
          <a:p>
            <a:pPr marL="285750" indent="-285750">
              <a:buFont typeface="Arial" panose="020B0604020202020204" pitchFamily="34" charset="0"/>
              <a:buChar char="•"/>
            </a:pPr>
            <a:r>
              <a:rPr lang="en-US" sz="1800" dirty="0"/>
              <a:t>Rule of thumb: </a:t>
            </a:r>
            <a:r>
              <a:rPr lang="en-GB" sz="1800" dirty="0"/>
              <a:t>movement larger than the minimum dimension of the voxel is “too much”</a:t>
            </a: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327388" y="153354"/>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chemeClr val="bg1">
                    <a:lumMod val="50000"/>
                  </a:schemeClr>
                </a:solidFill>
              </a:rPr>
              <a:t>RESOURCES  </a:t>
            </a:r>
            <a:endParaRPr dirty="0">
              <a:solidFill>
                <a:schemeClr val="bg1">
                  <a:lumMod val="50000"/>
                </a:schemeClr>
              </a:solidFill>
            </a:endParaRPr>
          </a:p>
        </p:txBody>
      </p:sp>
      <p:sp>
        <p:nvSpPr>
          <p:cNvPr id="166" name="Google Shape;166;p29"/>
          <p:cNvSpPr txBox="1">
            <a:spLocks noGrp="1"/>
          </p:cNvSpPr>
          <p:nvPr>
            <p:ph type="body" idx="1"/>
          </p:nvPr>
        </p:nvSpPr>
        <p:spPr>
          <a:xfrm>
            <a:off x="448412" y="1032300"/>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u="sng" dirty="0">
                <a:solidFill>
                  <a:schemeClr val="hlink"/>
                </a:solidFill>
                <a:hlinkClick r:id="rId3"/>
              </a:rPr>
              <a:t>https://www.fil.ion.ucl.ac.uk/spm/doc/spm12_manual.pdf#Chap:data:auditory</a:t>
            </a:r>
            <a:endParaRPr dirty="0"/>
          </a:p>
          <a:p>
            <a:pPr lvl="0">
              <a:buAutoNum type="arabicPeriod"/>
            </a:pPr>
            <a:r>
              <a:rPr lang="en-US" u="sng" dirty="0">
                <a:solidFill>
                  <a:schemeClr val="hlink"/>
                </a:solidFill>
                <a:hlinkClick r:id="rId4"/>
              </a:rPr>
              <a:t>https://ucl.podia.com/view/courses/designing-and-analysing-fmri-experiments/1228405-week-0-getting-started/3741966-welcome</a:t>
            </a:r>
            <a:endParaRPr lang="en-US" u="sng" dirty="0">
              <a:solidFill>
                <a:schemeClr val="hlink"/>
              </a:solidFill>
            </a:endParaRPr>
          </a:p>
          <a:p>
            <a:pPr lvl="0">
              <a:buAutoNum type="arabicPeriod"/>
            </a:pPr>
            <a:r>
              <a:rPr lang="en" u="sng" dirty="0">
                <a:solidFill>
                  <a:schemeClr val="hlink"/>
                </a:solidFill>
                <a:hlinkClick r:id="rId5"/>
              </a:rPr>
              <a:t>https://mriquestions.com/data-pre-processing.html</a:t>
            </a:r>
            <a:endParaRPr dirty="0"/>
          </a:p>
          <a:p>
            <a:pPr marL="457200" lvl="0" indent="-342900" algn="l" rtl="0">
              <a:spcBef>
                <a:spcPts val="0"/>
              </a:spcBef>
              <a:spcAft>
                <a:spcPts val="0"/>
              </a:spcAft>
              <a:buSzPts val="1800"/>
              <a:buAutoNum type="arabicPeriod"/>
            </a:pPr>
            <a:endParaRPr dirty="0">
              <a:solidFill>
                <a:schemeClr val="bg1">
                  <a:lumMod val="50000"/>
                </a:schemeClr>
              </a:solidFill>
            </a:endParaRPr>
          </a:p>
        </p:txBody>
      </p:sp>
      <p:pic>
        <p:nvPicPr>
          <p:cNvPr id="2" name="Picture 1">
            <a:extLst>
              <a:ext uri="{FF2B5EF4-FFF2-40B4-BE49-F238E27FC236}">
                <a16:creationId xmlns:a16="http://schemas.microsoft.com/office/drawing/2014/main" id="{C91F9162-2A06-48AA-BD33-B16480CFBBA7}"/>
              </a:ext>
            </a:extLst>
          </p:cNvPr>
          <p:cNvPicPr>
            <a:picLocks noChangeAspect="1"/>
          </p:cNvPicPr>
          <p:nvPr/>
        </p:nvPicPr>
        <p:blipFill>
          <a:blip r:embed="rId6"/>
          <a:stretch>
            <a:fillRect/>
          </a:stretch>
        </p:blipFill>
        <p:spPr>
          <a:xfrm>
            <a:off x="1882589" y="2819021"/>
            <a:ext cx="1694328" cy="2275552"/>
          </a:xfrm>
          <a:prstGeom prst="rect">
            <a:avLst/>
          </a:prstGeom>
        </p:spPr>
      </p:pic>
      <p:pic>
        <p:nvPicPr>
          <p:cNvPr id="3" name="Picture 2">
            <a:extLst>
              <a:ext uri="{FF2B5EF4-FFF2-40B4-BE49-F238E27FC236}">
                <a16:creationId xmlns:a16="http://schemas.microsoft.com/office/drawing/2014/main" id="{FE314B5E-0638-425E-86C5-ECB1A4909871}"/>
              </a:ext>
            </a:extLst>
          </p:cNvPr>
          <p:cNvPicPr>
            <a:picLocks noChangeAspect="1"/>
          </p:cNvPicPr>
          <p:nvPr/>
        </p:nvPicPr>
        <p:blipFill>
          <a:blip r:embed="rId7"/>
          <a:stretch>
            <a:fillRect/>
          </a:stretch>
        </p:blipFill>
        <p:spPr>
          <a:xfrm>
            <a:off x="4632512" y="2819021"/>
            <a:ext cx="1602166" cy="22721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body" idx="1"/>
          </p:nvPr>
        </p:nvSpPr>
        <p:spPr>
          <a:xfrm>
            <a:off x="274250" y="1878674"/>
            <a:ext cx="8368200" cy="7641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3000" b="1" dirty="0">
                <a:solidFill>
                  <a:srgbClr val="D9EAD3"/>
                </a:solidFill>
                <a:latin typeface="Roboto Slab"/>
                <a:ea typeface="Roboto Slab"/>
                <a:cs typeface="Roboto Slab"/>
                <a:sym typeface="Roboto Slab"/>
              </a:rPr>
              <a:t>UNWARPING</a:t>
            </a:r>
            <a:r>
              <a:rPr lang="en" sz="3000" b="1" i="1" dirty="0">
                <a:solidFill>
                  <a:srgbClr val="D9EAD3"/>
                </a:solidFill>
                <a:latin typeface="Roboto Slab"/>
                <a:ea typeface="Roboto Slab"/>
                <a:cs typeface="Roboto Slab"/>
                <a:sym typeface="Roboto Slab"/>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Overview</a:t>
            </a:r>
            <a:endParaRPr dirty="0"/>
          </a:p>
        </p:txBody>
      </p:sp>
      <p:sp>
        <p:nvSpPr>
          <p:cNvPr id="71" name="Google Shape;71;p14"/>
          <p:cNvSpPr txBox="1">
            <a:spLocks noGrp="1"/>
          </p:cNvSpPr>
          <p:nvPr>
            <p:ph type="body" idx="1"/>
          </p:nvPr>
        </p:nvSpPr>
        <p:spPr>
          <a:xfrm>
            <a:off x="387900" y="1553917"/>
            <a:ext cx="4319179" cy="18675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dirty="0"/>
              <a:t>Unwarping</a:t>
            </a:r>
          </a:p>
          <a:p>
            <a:pPr marL="285750" indent="-285750"/>
            <a:r>
              <a:rPr lang="en" dirty="0"/>
              <a:t>Why is unwarping needed?</a:t>
            </a:r>
          </a:p>
          <a:p>
            <a:pPr marL="285750" indent="-285750"/>
            <a:r>
              <a:rPr lang="en" dirty="0"/>
              <a:t>Heterogeneity in the magnetic field</a:t>
            </a:r>
          </a:p>
          <a:p>
            <a:pPr marL="285750" indent="-285750"/>
            <a:r>
              <a:rPr lang="en" dirty="0"/>
              <a:t>What does unwarping do?</a:t>
            </a:r>
          </a:p>
          <a:p>
            <a:pPr marL="285750" indent="-285750"/>
            <a:r>
              <a:rPr lang="en" dirty="0"/>
              <a:t>How do we unwarp?</a:t>
            </a:r>
          </a:p>
          <a:p>
            <a:pPr marL="285750" indent="-285750"/>
            <a:r>
              <a:rPr lang="en" dirty="0"/>
              <a:t>Examples in SPM</a:t>
            </a:r>
          </a:p>
          <a:p>
            <a:pPr marL="0" lvl="0" indent="0" algn="l" rtl="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Why is Unwarping Needed? </a:t>
            </a:r>
            <a:endParaRPr dirty="0"/>
          </a:p>
        </p:txBody>
      </p:sp>
      <p:sp>
        <p:nvSpPr>
          <p:cNvPr id="177" name="Google Shape;177;p31"/>
          <p:cNvSpPr txBox="1">
            <a:spLocks noGrp="1"/>
          </p:cNvSpPr>
          <p:nvPr>
            <p:ph type="body" idx="1"/>
          </p:nvPr>
        </p:nvSpPr>
        <p:spPr>
          <a:xfrm>
            <a:off x="387900" y="1422400"/>
            <a:ext cx="5324100" cy="3438144"/>
          </a:xfrm>
          <a:prstGeom prst="rect">
            <a:avLst/>
          </a:prstGeom>
        </p:spPr>
        <p:txBody>
          <a:bodyPr spcFirstLastPara="1" wrap="square" lIns="91425" tIns="91425" rIns="91425" bIns="91425" anchor="ctr" anchorCtr="0">
            <a:normAutofit/>
          </a:bodyPr>
          <a:lstStyle/>
          <a:p>
            <a:pPr marL="457200" lvl="0" indent="-355600" algn="l" rtl="0">
              <a:lnSpc>
                <a:spcPct val="115000"/>
              </a:lnSpc>
              <a:spcBef>
                <a:spcPts val="1000"/>
              </a:spcBef>
              <a:spcAft>
                <a:spcPts val="0"/>
              </a:spcAft>
              <a:buClr>
                <a:srgbClr val="B6D7A8"/>
              </a:buClr>
              <a:buSzPts val="2000"/>
              <a:buFont typeface="Arial"/>
              <a:buChar char="●"/>
            </a:pPr>
            <a:r>
              <a:rPr lang="en" sz="2000" dirty="0">
                <a:solidFill>
                  <a:srgbClr val="B6D7A8"/>
                </a:solidFill>
                <a:latin typeface="Arial"/>
                <a:ea typeface="Arial"/>
                <a:cs typeface="Arial"/>
                <a:sym typeface="Arial"/>
              </a:rPr>
              <a:t>2 types of distortions</a:t>
            </a:r>
          </a:p>
          <a:p>
            <a:pPr lvl="1" indent="-355600">
              <a:spcBef>
                <a:spcPts val="1000"/>
              </a:spcBef>
              <a:buClr>
                <a:srgbClr val="B6D7A8"/>
              </a:buClr>
              <a:buSzPts val="2000"/>
              <a:buFont typeface="Arial"/>
              <a:buChar char="●"/>
            </a:pPr>
            <a:r>
              <a:rPr lang="en" sz="1600" dirty="0">
                <a:solidFill>
                  <a:srgbClr val="B6D7A8"/>
                </a:solidFill>
                <a:latin typeface="Arial"/>
                <a:ea typeface="Arial"/>
                <a:cs typeface="Arial"/>
                <a:sym typeface="Arial"/>
              </a:rPr>
              <a:t>Static: geometric distortion within an image </a:t>
            </a:r>
          </a:p>
          <a:p>
            <a:pPr lvl="1" indent="-355600">
              <a:spcBef>
                <a:spcPts val="1000"/>
              </a:spcBef>
              <a:buClr>
                <a:srgbClr val="B6D7A8"/>
              </a:buClr>
              <a:buSzPts val="2000"/>
              <a:buFont typeface="Arial"/>
              <a:buChar char="●"/>
            </a:pPr>
            <a:r>
              <a:rPr lang="en" sz="1600" dirty="0">
                <a:solidFill>
                  <a:srgbClr val="B6D7A8"/>
                </a:solidFill>
                <a:latin typeface="Arial"/>
                <a:ea typeface="Arial"/>
                <a:cs typeface="Arial"/>
                <a:sym typeface="Arial"/>
              </a:rPr>
              <a:t>Dynamic: differences in distortion between multiple images </a:t>
            </a:r>
          </a:p>
          <a:p>
            <a:pPr indent="-355600">
              <a:spcBef>
                <a:spcPts val="1000"/>
              </a:spcBef>
              <a:buClr>
                <a:srgbClr val="B6D7A8"/>
              </a:buClr>
              <a:buSzPts val="2000"/>
              <a:buFont typeface="Arial"/>
              <a:buChar char="●"/>
            </a:pPr>
            <a:r>
              <a:rPr lang="en" sz="2000" dirty="0">
                <a:solidFill>
                  <a:srgbClr val="B6D7A8"/>
                </a:solidFill>
                <a:latin typeface="Arial"/>
                <a:ea typeface="Arial"/>
                <a:cs typeface="Arial"/>
                <a:sym typeface="Arial"/>
              </a:rPr>
              <a:t>Unwarping aims to deal with the </a:t>
            </a:r>
            <a:r>
              <a:rPr lang="en" sz="2000" i="1" dirty="0">
                <a:solidFill>
                  <a:srgbClr val="B6D7A8"/>
                </a:solidFill>
                <a:latin typeface="Arial"/>
                <a:ea typeface="Arial"/>
                <a:cs typeface="Arial"/>
                <a:sym typeface="Arial"/>
              </a:rPr>
              <a:t>dynamic distortions</a:t>
            </a:r>
            <a:r>
              <a:rPr lang="en" sz="2000" dirty="0">
                <a:solidFill>
                  <a:srgbClr val="B6D7A8"/>
                </a:solidFill>
                <a:latin typeface="Arial"/>
                <a:ea typeface="Arial"/>
                <a:cs typeface="Arial"/>
                <a:sym typeface="Arial"/>
              </a:rPr>
              <a:t> in the images</a:t>
            </a:r>
            <a:endParaRPr lang="en-US" sz="2000" dirty="0">
              <a:solidFill>
                <a:srgbClr val="B6D7A8"/>
              </a:solidFill>
              <a:latin typeface="Arial"/>
              <a:ea typeface="Arial"/>
              <a:cs typeface="Arial"/>
              <a:sym typeface="Arial"/>
            </a:endParaRPr>
          </a:p>
          <a:p>
            <a:pPr lvl="1" indent="-355600">
              <a:spcBef>
                <a:spcPts val="1000"/>
              </a:spcBef>
              <a:buClr>
                <a:srgbClr val="B6D7A8"/>
              </a:buClr>
              <a:buSzPts val="2000"/>
              <a:buFont typeface="Arial"/>
              <a:buChar char="●"/>
            </a:pPr>
            <a:endParaRPr lang="en-US" sz="1600" dirty="0">
              <a:solidFill>
                <a:srgbClr val="B6D7A8"/>
              </a:solidFill>
              <a:latin typeface="Arial"/>
              <a:ea typeface="Arial"/>
              <a:cs typeface="Arial"/>
              <a:sym typeface="Arial"/>
            </a:endParaRPr>
          </a:p>
        </p:txBody>
      </p:sp>
      <p:pic>
        <p:nvPicPr>
          <p:cNvPr id="179" name="Google Shape;179;p31"/>
          <p:cNvPicPr preferRelativeResize="0"/>
          <p:nvPr/>
        </p:nvPicPr>
        <p:blipFill>
          <a:blip r:embed="rId3">
            <a:alphaModFix/>
          </a:blip>
          <a:stretch>
            <a:fillRect/>
          </a:stretch>
        </p:blipFill>
        <p:spPr>
          <a:xfrm>
            <a:off x="6013025" y="1217375"/>
            <a:ext cx="1472184" cy="1437745"/>
          </a:xfrm>
          <a:prstGeom prst="rect">
            <a:avLst/>
          </a:prstGeom>
          <a:noFill/>
          <a:ln>
            <a:noFill/>
          </a:ln>
        </p:spPr>
      </p:pic>
      <p:pic>
        <p:nvPicPr>
          <p:cNvPr id="180" name="Google Shape;180;p31"/>
          <p:cNvPicPr preferRelativeResize="0"/>
          <p:nvPr/>
        </p:nvPicPr>
        <p:blipFill>
          <a:blip r:embed="rId4">
            <a:alphaModFix/>
          </a:blip>
          <a:stretch>
            <a:fillRect/>
          </a:stretch>
        </p:blipFill>
        <p:spPr>
          <a:xfrm>
            <a:off x="7494350" y="1218445"/>
            <a:ext cx="1472184" cy="1435609"/>
          </a:xfrm>
          <a:prstGeom prst="rect">
            <a:avLst/>
          </a:prstGeom>
          <a:noFill/>
          <a:ln>
            <a:noFill/>
          </a:ln>
        </p:spPr>
      </p:pic>
      <p:pic>
        <p:nvPicPr>
          <p:cNvPr id="181" name="Google Shape;181;p31"/>
          <p:cNvPicPr preferRelativeResize="0"/>
          <p:nvPr/>
        </p:nvPicPr>
        <p:blipFill>
          <a:blip r:embed="rId5">
            <a:alphaModFix/>
          </a:blip>
          <a:stretch>
            <a:fillRect/>
          </a:stretch>
        </p:blipFill>
        <p:spPr>
          <a:xfrm>
            <a:off x="7494344" y="2666875"/>
            <a:ext cx="1472184" cy="1435609"/>
          </a:xfrm>
          <a:prstGeom prst="rect">
            <a:avLst/>
          </a:prstGeom>
          <a:noFill/>
          <a:ln>
            <a:noFill/>
          </a:ln>
        </p:spPr>
      </p:pic>
      <p:pic>
        <p:nvPicPr>
          <p:cNvPr id="182" name="Google Shape;182;p31"/>
          <p:cNvPicPr preferRelativeResize="0"/>
          <p:nvPr/>
        </p:nvPicPr>
        <p:blipFill>
          <a:blip r:embed="rId6">
            <a:alphaModFix/>
          </a:blip>
          <a:stretch>
            <a:fillRect/>
          </a:stretch>
        </p:blipFill>
        <p:spPr>
          <a:xfrm>
            <a:off x="6013019" y="2666875"/>
            <a:ext cx="1472184" cy="1435609"/>
          </a:xfrm>
          <a:prstGeom prst="rect">
            <a:avLst/>
          </a:prstGeom>
          <a:noFill/>
          <a:ln>
            <a:noFill/>
          </a:ln>
        </p:spPr>
      </p:pic>
      <p:sp>
        <p:nvSpPr>
          <p:cNvPr id="183" name="Google Shape;183;p31"/>
          <p:cNvSpPr txBox="1"/>
          <p:nvPr/>
        </p:nvSpPr>
        <p:spPr>
          <a:xfrm>
            <a:off x="6013025" y="4115300"/>
            <a:ext cx="2909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B6D7A8"/>
                </a:solidFill>
                <a:latin typeface="Roboto"/>
                <a:ea typeface="Roboto"/>
                <a:cs typeface="Roboto"/>
                <a:sym typeface="Roboto"/>
              </a:rPr>
              <a:t>Fig. : Distorted images cannot be realigned</a:t>
            </a:r>
            <a:endParaRPr sz="1600" dirty="0">
              <a:solidFill>
                <a:srgbClr val="B6D7A8"/>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C1E8-4B6A-99F9-E98F-4F4B883E5DAC}"/>
              </a:ext>
            </a:extLst>
          </p:cNvPr>
          <p:cNvSpPr>
            <a:spLocks noGrp="1"/>
          </p:cNvSpPr>
          <p:nvPr>
            <p:ph type="title"/>
          </p:nvPr>
        </p:nvSpPr>
        <p:spPr/>
        <p:txBody>
          <a:bodyPr/>
          <a:lstStyle/>
          <a:p>
            <a:r>
              <a:rPr lang="en-US" dirty="0"/>
              <a:t>Heterogeneity in the Magnetic Field </a:t>
            </a:r>
          </a:p>
        </p:txBody>
      </p:sp>
      <p:sp>
        <p:nvSpPr>
          <p:cNvPr id="3" name="Text Placeholder 2">
            <a:extLst>
              <a:ext uri="{FF2B5EF4-FFF2-40B4-BE49-F238E27FC236}">
                <a16:creationId xmlns:a16="http://schemas.microsoft.com/office/drawing/2014/main" id="{552A6468-3965-65DD-FB69-12955A67C7FE}"/>
              </a:ext>
            </a:extLst>
          </p:cNvPr>
          <p:cNvSpPr>
            <a:spLocks noGrp="1"/>
          </p:cNvSpPr>
          <p:nvPr>
            <p:ph type="body" idx="1"/>
          </p:nvPr>
        </p:nvSpPr>
        <p:spPr/>
        <p:txBody>
          <a:bodyPr>
            <a:normAutofit fontScale="92500" lnSpcReduction="10000"/>
          </a:bodyPr>
          <a:lstStyle/>
          <a:p>
            <a:pPr marL="457200" lvl="0" indent="-355600" algn="l" rtl="0">
              <a:lnSpc>
                <a:spcPct val="115000"/>
              </a:lnSpc>
              <a:spcBef>
                <a:spcPts val="1000"/>
              </a:spcBef>
              <a:spcAft>
                <a:spcPts val="0"/>
              </a:spcAft>
              <a:buClr>
                <a:srgbClr val="B6D7A8"/>
              </a:buClr>
              <a:buSzPts val="2000"/>
              <a:buFont typeface="Arial"/>
              <a:buChar char="●"/>
            </a:pPr>
            <a:r>
              <a:rPr lang="en" dirty="0">
                <a:solidFill>
                  <a:srgbClr val="B6D7A8"/>
                </a:solidFill>
                <a:latin typeface="Arial"/>
                <a:ea typeface="Arial"/>
                <a:cs typeface="Arial"/>
                <a:sym typeface="Arial"/>
              </a:rPr>
              <a:t>Known as B0</a:t>
            </a:r>
          </a:p>
          <a:p>
            <a:pPr marL="457200" lvl="0" indent="-355600" algn="l" rtl="0">
              <a:lnSpc>
                <a:spcPct val="115000"/>
              </a:lnSpc>
              <a:spcBef>
                <a:spcPts val="1000"/>
              </a:spcBef>
              <a:spcAft>
                <a:spcPts val="0"/>
              </a:spcAft>
              <a:buClr>
                <a:srgbClr val="B6D7A8"/>
              </a:buClr>
              <a:buSzPts val="2000"/>
              <a:buFont typeface="Arial"/>
              <a:buChar char="●"/>
            </a:pPr>
            <a:r>
              <a:rPr lang="en" dirty="0">
                <a:solidFill>
                  <a:srgbClr val="B6D7A8"/>
                </a:solidFill>
                <a:latin typeface="Arial"/>
                <a:ea typeface="Arial"/>
                <a:cs typeface="Arial"/>
                <a:sym typeface="Arial"/>
              </a:rPr>
              <a:t>Occurs because different tissue types have different magnetic susceptibilities</a:t>
            </a:r>
          </a:p>
          <a:p>
            <a:pPr indent="-355600">
              <a:spcBef>
                <a:spcPts val="1000"/>
              </a:spcBef>
              <a:buClr>
                <a:srgbClr val="B6D7A8"/>
              </a:buClr>
              <a:buSzPts val="2000"/>
              <a:buFont typeface="Arial"/>
              <a:buChar char="●"/>
            </a:pPr>
            <a:r>
              <a:rPr lang="en" dirty="0">
                <a:solidFill>
                  <a:srgbClr val="B6D7A8"/>
                </a:solidFill>
                <a:latin typeface="Arial"/>
                <a:ea typeface="Arial"/>
                <a:cs typeface="Arial"/>
                <a:sym typeface="Arial"/>
              </a:rPr>
              <a:t>Areas most affected are near </a:t>
            </a:r>
            <a:r>
              <a:rPr lang="en" dirty="0">
                <a:solidFill>
                  <a:srgbClr val="B6D7A8"/>
                </a:solidFill>
                <a:latin typeface="Arial"/>
                <a:ea typeface="Arial"/>
                <a:cs typeface="Arial"/>
                <a:sym typeface="Wingdings" pitchFamily="2" charset="2"/>
              </a:rPr>
              <a:t>where air and tissue meet (i.e., sinuses and ear canals)  </a:t>
            </a:r>
          </a:p>
          <a:p>
            <a:pPr lvl="1" indent="-355600">
              <a:spcBef>
                <a:spcPts val="1000"/>
              </a:spcBef>
              <a:buClr>
                <a:srgbClr val="B6D7A8"/>
              </a:buClr>
              <a:buSzPts val="2000"/>
              <a:buFont typeface="Arial"/>
              <a:buChar char="●"/>
            </a:pPr>
            <a:r>
              <a:rPr lang="en" dirty="0">
                <a:solidFill>
                  <a:srgbClr val="B6D7A8"/>
                </a:solidFill>
                <a:latin typeface="Arial"/>
                <a:ea typeface="Arial"/>
                <a:cs typeface="Arial"/>
                <a:sym typeface="Wingdings" pitchFamily="2" charset="2"/>
              </a:rPr>
              <a:t>Anterior prefrontal cortex, orbitofrontal cortex, and lateral temporal lobes</a:t>
            </a:r>
          </a:p>
          <a:p>
            <a:pPr indent="-355600">
              <a:spcBef>
                <a:spcPts val="1000"/>
              </a:spcBef>
              <a:buClr>
                <a:srgbClr val="B6D7A8"/>
              </a:buClr>
              <a:buSzPts val="2000"/>
              <a:buFont typeface="Arial"/>
              <a:buChar char="●"/>
            </a:pPr>
            <a:r>
              <a:rPr lang="en" dirty="0">
                <a:solidFill>
                  <a:srgbClr val="B6D7A8"/>
                </a:solidFill>
                <a:latin typeface="Arial"/>
                <a:ea typeface="Arial"/>
                <a:cs typeface="Arial"/>
                <a:sym typeface="Arial"/>
              </a:rPr>
              <a:t>Causes geometric/spatial distortions in the phase-encoded direction (anterior-posterior axis)</a:t>
            </a:r>
          </a:p>
          <a:p>
            <a:pPr indent="-355600">
              <a:spcBef>
                <a:spcPts val="1000"/>
              </a:spcBef>
              <a:buClr>
                <a:srgbClr val="B6D7A8"/>
              </a:buClr>
              <a:buSzPts val="2000"/>
              <a:buFont typeface="Arial"/>
              <a:buChar char="●"/>
            </a:pPr>
            <a:r>
              <a:rPr lang="en" dirty="0">
                <a:solidFill>
                  <a:srgbClr val="B6D7A8"/>
                </a:solidFill>
                <a:latin typeface="Arial"/>
                <a:ea typeface="Arial"/>
                <a:cs typeface="Arial"/>
                <a:sym typeface="Arial"/>
              </a:rPr>
              <a:t>Causes signal dropout </a:t>
            </a:r>
          </a:p>
          <a:p>
            <a:pPr indent="-355600">
              <a:spcBef>
                <a:spcPts val="1000"/>
              </a:spcBef>
              <a:buClr>
                <a:srgbClr val="B6D7A8"/>
              </a:buClr>
              <a:buSzPts val="2000"/>
              <a:buFont typeface="Arial"/>
              <a:buChar char="●"/>
            </a:pPr>
            <a:endParaRPr lang="en" dirty="0">
              <a:solidFill>
                <a:srgbClr val="B6D7A8"/>
              </a:solidFill>
              <a:latin typeface="Arial"/>
              <a:ea typeface="Arial"/>
              <a:cs typeface="Arial"/>
              <a:sym typeface="Wingdings" pitchFamily="2" charset="2"/>
            </a:endParaRPr>
          </a:p>
          <a:p>
            <a:pPr lvl="1" indent="-355600">
              <a:spcBef>
                <a:spcPts val="1000"/>
              </a:spcBef>
              <a:buClr>
                <a:srgbClr val="B6D7A8"/>
              </a:buClr>
              <a:buSzPts val="2000"/>
              <a:buFont typeface="Arial"/>
              <a:buChar char="●"/>
            </a:pPr>
            <a:endParaRPr lang="en" dirty="0">
              <a:solidFill>
                <a:srgbClr val="B6D7A8"/>
              </a:solidFill>
              <a:latin typeface="Arial"/>
              <a:ea typeface="Arial"/>
              <a:cs typeface="Arial"/>
              <a:sym typeface="Wingdings" pitchFamily="2" charset="2"/>
            </a:endParaRPr>
          </a:p>
          <a:p>
            <a:pPr lvl="1" indent="-355600">
              <a:spcBef>
                <a:spcPts val="1000"/>
              </a:spcBef>
              <a:buClr>
                <a:srgbClr val="B6D7A8"/>
              </a:buClr>
              <a:buSzPts val="2000"/>
              <a:buFont typeface="Arial"/>
              <a:buChar char="●"/>
            </a:pPr>
            <a:endParaRPr lang="en" dirty="0">
              <a:solidFill>
                <a:srgbClr val="B6D7A8"/>
              </a:solidFill>
              <a:latin typeface="Arial"/>
              <a:ea typeface="Arial"/>
              <a:cs typeface="Arial"/>
              <a:sym typeface="Wingdings" pitchFamily="2" charset="2"/>
            </a:endParaRPr>
          </a:p>
        </p:txBody>
      </p:sp>
    </p:spTree>
    <p:extLst>
      <p:ext uri="{BB962C8B-B14F-4D97-AF65-F5344CB8AC3E}">
        <p14:creationId xmlns:p14="http://schemas.microsoft.com/office/powerpoint/2010/main" val="280383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251265" y="30037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chemeClr val="bg1">
                    <a:lumMod val="50000"/>
                  </a:schemeClr>
                </a:solidFill>
                <a:latin typeface="+mj-lt"/>
              </a:rPr>
              <a:t>Contents</a:t>
            </a:r>
            <a:endParaRPr dirty="0">
              <a:solidFill>
                <a:schemeClr val="bg1">
                  <a:lumMod val="50000"/>
                </a:schemeClr>
              </a:solidFill>
              <a:latin typeface="+mj-lt"/>
            </a:endParaRPr>
          </a:p>
        </p:txBody>
      </p:sp>
      <p:sp>
        <p:nvSpPr>
          <p:cNvPr id="70" name="Google Shape;70;p14"/>
          <p:cNvSpPr txBox="1">
            <a:spLocks noGrp="1"/>
          </p:cNvSpPr>
          <p:nvPr>
            <p:ph type="body" idx="1"/>
          </p:nvPr>
        </p:nvSpPr>
        <p:spPr>
          <a:xfrm>
            <a:off x="447565" y="1577585"/>
            <a:ext cx="5228021" cy="16901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bg1">
                    <a:lumMod val="50000"/>
                  </a:schemeClr>
                </a:solidFill>
                <a:latin typeface="Arial "/>
              </a:rPr>
              <a:t>Realign</a:t>
            </a:r>
            <a:r>
              <a:rPr lang="en-US" sz="2000" dirty="0" err="1">
                <a:solidFill>
                  <a:schemeClr val="bg1">
                    <a:lumMod val="50000"/>
                  </a:schemeClr>
                </a:solidFill>
                <a:latin typeface="Arial "/>
              </a:rPr>
              <a:t>ment</a:t>
            </a:r>
            <a:endParaRPr sz="2000" dirty="0">
              <a:solidFill>
                <a:schemeClr val="bg1">
                  <a:lumMod val="50000"/>
                </a:schemeClr>
              </a:solidFill>
              <a:latin typeface="Arial "/>
            </a:endParaRPr>
          </a:p>
          <a:p>
            <a:pPr>
              <a:spcBef>
                <a:spcPts val="1200"/>
              </a:spcBef>
            </a:pPr>
            <a:r>
              <a:rPr lang="en" sz="2000" dirty="0">
                <a:solidFill>
                  <a:schemeClr val="bg1">
                    <a:lumMod val="50000"/>
                  </a:schemeClr>
                </a:solidFill>
                <a:latin typeface="Arial "/>
              </a:rPr>
              <a:t>What is fMRI?</a:t>
            </a:r>
            <a:endParaRPr sz="2000" dirty="0">
              <a:solidFill>
                <a:schemeClr val="bg1">
                  <a:lumMod val="50000"/>
                </a:schemeClr>
              </a:solidFill>
              <a:latin typeface="Arial "/>
            </a:endParaRPr>
          </a:p>
          <a:p>
            <a:r>
              <a:rPr lang="en" sz="2000" dirty="0">
                <a:solidFill>
                  <a:schemeClr val="bg1">
                    <a:lumMod val="50000"/>
                  </a:schemeClr>
                </a:solidFill>
                <a:latin typeface="Arial "/>
              </a:rPr>
              <a:t>Wh</a:t>
            </a:r>
            <a:r>
              <a:rPr lang="en-US" sz="2000" dirty="0">
                <a:solidFill>
                  <a:schemeClr val="bg1">
                    <a:lumMod val="50000"/>
                  </a:schemeClr>
                </a:solidFill>
                <a:latin typeface="Arial "/>
              </a:rPr>
              <a:t>at is realignment</a:t>
            </a:r>
            <a:r>
              <a:rPr lang="en" sz="2000" dirty="0">
                <a:solidFill>
                  <a:schemeClr val="bg1">
                    <a:lumMod val="50000"/>
                  </a:schemeClr>
                </a:solidFill>
                <a:latin typeface="Arial "/>
              </a:rPr>
              <a:t>?</a:t>
            </a:r>
            <a:endParaRPr sz="2000" dirty="0">
              <a:solidFill>
                <a:schemeClr val="bg1">
                  <a:lumMod val="50000"/>
                </a:schemeClr>
              </a:solidFill>
              <a:latin typeface="Arial "/>
            </a:endParaRPr>
          </a:p>
          <a:p>
            <a:r>
              <a:rPr lang="en" sz="2000" dirty="0">
                <a:solidFill>
                  <a:schemeClr val="bg1">
                    <a:lumMod val="50000"/>
                  </a:schemeClr>
                </a:solidFill>
                <a:latin typeface="Arial "/>
              </a:rPr>
              <a:t>How to do realignment?</a:t>
            </a:r>
            <a:endParaRPr sz="2000" dirty="0">
              <a:solidFill>
                <a:schemeClr val="bg1">
                  <a:lumMod val="50000"/>
                </a:schemeClr>
              </a:solidFill>
              <a:latin typeface="Arial "/>
            </a:endParaRPr>
          </a:p>
          <a:p>
            <a:r>
              <a:rPr lang="en" sz="2000" dirty="0">
                <a:solidFill>
                  <a:schemeClr val="bg1">
                    <a:lumMod val="50000"/>
                  </a:schemeClr>
                </a:solidFill>
                <a:latin typeface="Arial "/>
              </a:rPr>
              <a:t>Example: SPM guide to realignment</a:t>
            </a:r>
            <a:endParaRPr sz="2000" dirty="0">
              <a:solidFill>
                <a:schemeClr val="bg1">
                  <a:lumMod val="50000"/>
                </a:schemeClr>
              </a:solidFill>
              <a:latin typeface="Arial "/>
            </a:endParaRPr>
          </a:p>
        </p:txBody>
      </p:sp>
    </p:spTree>
    <p:extLst>
      <p:ext uri="{BB962C8B-B14F-4D97-AF65-F5344CB8AC3E}">
        <p14:creationId xmlns:p14="http://schemas.microsoft.com/office/powerpoint/2010/main" val="3825851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7DF0-7CE1-8B45-87CE-AE2E261BFA52}"/>
              </a:ext>
            </a:extLst>
          </p:cNvPr>
          <p:cNvSpPr>
            <a:spLocks noGrp="1"/>
          </p:cNvSpPr>
          <p:nvPr>
            <p:ph type="title"/>
          </p:nvPr>
        </p:nvSpPr>
        <p:spPr/>
        <p:txBody>
          <a:bodyPr/>
          <a:lstStyle/>
          <a:p>
            <a:r>
              <a:rPr lang="en-US" dirty="0"/>
              <a:t>What does unwarping do?</a:t>
            </a:r>
          </a:p>
        </p:txBody>
      </p:sp>
      <p:sp>
        <p:nvSpPr>
          <p:cNvPr id="3" name="Text Placeholder 2">
            <a:extLst>
              <a:ext uri="{FF2B5EF4-FFF2-40B4-BE49-F238E27FC236}">
                <a16:creationId xmlns:a16="http://schemas.microsoft.com/office/drawing/2014/main" id="{1D75E95B-C196-CC6D-B640-531FC90CE104}"/>
              </a:ext>
            </a:extLst>
          </p:cNvPr>
          <p:cNvSpPr>
            <a:spLocks noGrp="1"/>
          </p:cNvSpPr>
          <p:nvPr>
            <p:ph type="body" idx="1"/>
          </p:nvPr>
        </p:nvSpPr>
        <p:spPr/>
        <p:txBody>
          <a:bodyPr/>
          <a:lstStyle/>
          <a:p>
            <a:pPr marL="387350" indent="-285750">
              <a:lnSpc>
                <a:spcPct val="90000"/>
              </a:lnSpc>
              <a:spcBef>
                <a:spcPts val="1000"/>
              </a:spcBef>
              <a:buClr>
                <a:srgbClr val="B6D7A8"/>
              </a:buClr>
              <a:buSzPts val="2000"/>
            </a:pPr>
            <a:r>
              <a:rPr lang="en-US" sz="1800" dirty="0">
                <a:solidFill>
                  <a:srgbClr val="B6D7A8"/>
                </a:solidFill>
                <a:latin typeface="Arial"/>
                <a:ea typeface="Arial"/>
                <a:cs typeface="Arial"/>
                <a:sym typeface="Arial"/>
              </a:rPr>
              <a:t>Deals with dynamic distortion by </a:t>
            </a:r>
            <a:r>
              <a:rPr lang="en-US" sz="1800" dirty="0" err="1">
                <a:solidFill>
                  <a:srgbClr val="B6D7A8"/>
                </a:solidFill>
                <a:latin typeface="Arial"/>
                <a:ea typeface="Arial"/>
                <a:cs typeface="Arial"/>
                <a:sym typeface="Arial"/>
              </a:rPr>
              <a:t>optimsing</a:t>
            </a:r>
            <a:r>
              <a:rPr lang="en-US" sz="1800" dirty="0">
                <a:solidFill>
                  <a:srgbClr val="B6D7A8"/>
                </a:solidFill>
                <a:latin typeface="Arial"/>
                <a:ea typeface="Arial"/>
                <a:cs typeface="Arial"/>
                <a:sym typeface="Arial"/>
              </a:rPr>
              <a:t> the images so that each image in the series is distorted in the same way</a:t>
            </a:r>
          </a:p>
          <a:p>
            <a:pPr marL="457200" lvl="0" indent="-355600" algn="l" rtl="0">
              <a:lnSpc>
                <a:spcPct val="90000"/>
              </a:lnSpc>
              <a:spcBef>
                <a:spcPts val="1000"/>
              </a:spcBef>
              <a:spcAft>
                <a:spcPts val="0"/>
              </a:spcAft>
              <a:buClr>
                <a:srgbClr val="B6D7A8"/>
              </a:buClr>
              <a:buSzPts val="2000"/>
              <a:buFont typeface="Arial"/>
              <a:buChar char="●"/>
            </a:pPr>
            <a:r>
              <a:rPr lang="en-US" dirty="0">
                <a:solidFill>
                  <a:srgbClr val="B6D7A8"/>
                </a:solidFill>
                <a:latin typeface="Arial"/>
                <a:ea typeface="Arial"/>
                <a:cs typeface="Arial"/>
                <a:sym typeface="Arial"/>
              </a:rPr>
              <a:t>Can only be used when the phase-encoded direction is aligned with the anterior-posterior axis </a:t>
            </a:r>
            <a:endParaRPr lang="en-US" sz="1800" dirty="0">
              <a:solidFill>
                <a:srgbClr val="B6D7A8"/>
              </a:solidFill>
              <a:latin typeface="Arial"/>
              <a:ea typeface="Arial"/>
              <a:cs typeface="Arial"/>
              <a:sym typeface="Arial"/>
            </a:endParaRPr>
          </a:p>
          <a:p>
            <a:pPr indent="-355600">
              <a:lnSpc>
                <a:spcPct val="90000"/>
              </a:lnSpc>
              <a:spcBef>
                <a:spcPts val="1000"/>
              </a:spcBef>
              <a:buClr>
                <a:srgbClr val="B6D7A8"/>
              </a:buClr>
              <a:buSzPts val="2000"/>
              <a:buFont typeface="Arial"/>
              <a:buChar char="●"/>
            </a:pPr>
            <a:r>
              <a:rPr lang="en-US" dirty="0">
                <a:solidFill>
                  <a:srgbClr val="B6D7A8"/>
                </a:solidFill>
                <a:latin typeface="Arial"/>
                <a:cs typeface="Arial"/>
              </a:rPr>
              <a:t>To deal with static distortion (i.e., undistort images to the true geometry), you need to use </a:t>
            </a:r>
            <a:r>
              <a:rPr lang="en-US" u="sng" dirty="0">
                <a:solidFill>
                  <a:srgbClr val="B6D7A8"/>
                </a:solidFill>
                <a:latin typeface="Arial"/>
                <a:cs typeface="Arial"/>
              </a:rPr>
              <a:t>field maps</a:t>
            </a:r>
            <a:r>
              <a:rPr lang="en-US" dirty="0">
                <a:solidFill>
                  <a:srgbClr val="B6D7A8"/>
                </a:solidFill>
                <a:latin typeface="Arial"/>
                <a:cs typeface="Arial"/>
              </a:rPr>
              <a:t> (voxel displacement map)</a:t>
            </a:r>
          </a:p>
        </p:txBody>
      </p:sp>
    </p:spTree>
    <p:extLst>
      <p:ext uri="{BB962C8B-B14F-4D97-AF65-F5344CB8AC3E}">
        <p14:creationId xmlns:p14="http://schemas.microsoft.com/office/powerpoint/2010/main" val="99772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How do we unwarp?</a:t>
            </a:r>
            <a:endParaRPr dirty="0"/>
          </a:p>
        </p:txBody>
      </p:sp>
      <p:sp>
        <p:nvSpPr>
          <p:cNvPr id="220" name="Google Shape;220;p35"/>
          <p:cNvSpPr txBox="1">
            <a:spLocks noGrp="1"/>
          </p:cNvSpPr>
          <p:nvPr>
            <p:ph type="body" idx="1"/>
          </p:nvPr>
        </p:nvSpPr>
        <p:spPr>
          <a:xfrm>
            <a:off x="177925" y="1489825"/>
            <a:ext cx="8831400" cy="3071400"/>
          </a:xfrm>
          <a:prstGeom prst="rect">
            <a:avLst/>
          </a:prstGeom>
        </p:spPr>
        <p:txBody>
          <a:bodyPr spcFirstLastPara="1" wrap="square" lIns="91425" tIns="91425" rIns="91425" bIns="91425" anchor="t" anchorCtr="0">
            <a:normAutofit/>
          </a:bodyPr>
          <a:lstStyle/>
          <a:p>
            <a:pPr marL="457200" lvl="0" indent="-355600" algn="l" rtl="0">
              <a:spcBef>
                <a:spcPts val="1000"/>
              </a:spcBef>
              <a:spcAft>
                <a:spcPts val="0"/>
              </a:spcAft>
              <a:buClr>
                <a:srgbClr val="B6D7A8"/>
              </a:buClr>
              <a:buSzPts val="2000"/>
              <a:buFont typeface="Arial"/>
              <a:buChar char="●"/>
            </a:pPr>
            <a:r>
              <a:rPr lang="en" sz="2000" dirty="0">
                <a:solidFill>
                  <a:srgbClr val="B6D7A8"/>
                </a:solidFill>
                <a:latin typeface="Arial"/>
                <a:ea typeface="Arial"/>
                <a:cs typeface="Arial"/>
                <a:sym typeface="Arial"/>
              </a:rPr>
              <a:t>Estimate the subject motion from the realignment step</a:t>
            </a:r>
            <a:endParaRPr sz="2000" dirty="0">
              <a:solidFill>
                <a:srgbClr val="B6D7A8"/>
              </a:solidFill>
              <a:latin typeface="Arial"/>
              <a:ea typeface="Arial"/>
              <a:cs typeface="Arial"/>
              <a:sym typeface="Arial"/>
            </a:endParaRPr>
          </a:p>
          <a:p>
            <a:pPr marL="457200" lvl="0" indent="-355600" algn="l" rtl="0">
              <a:lnSpc>
                <a:spcPct val="115000"/>
              </a:lnSpc>
              <a:spcBef>
                <a:spcPts val="0"/>
              </a:spcBef>
              <a:spcAft>
                <a:spcPts val="0"/>
              </a:spcAft>
              <a:buClr>
                <a:srgbClr val="B6D7A8"/>
              </a:buClr>
              <a:buSzPts val="2000"/>
              <a:buFont typeface="Arial"/>
              <a:buChar char="●"/>
            </a:pPr>
            <a:r>
              <a:rPr lang="en" sz="2000" dirty="0">
                <a:solidFill>
                  <a:srgbClr val="B6D7A8"/>
                </a:solidFill>
                <a:latin typeface="Arial"/>
                <a:ea typeface="Arial"/>
                <a:cs typeface="Arial"/>
                <a:sym typeface="Arial"/>
              </a:rPr>
              <a:t>Find the </a:t>
            </a:r>
            <a:r>
              <a:rPr lang="en" sz="2000" u="sng" dirty="0">
                <a:solidFill>
                  <a:srgbClr val="B6D7A8"/>
                </a:solidFill>
                <a:latin typeface="Arial"/>
                <a:ea typeface="Arial"/>
                <a:cs typeface="Arial"/>
                <a:sym typeface="Arial"/>
              </a:rPr>
              <a:t>derivative field</a:t>
            </a:r>
            <a:r>
              <a:rPr lang="en" sz="2000" dirty="0">
                <a:solidFill>
                  <a:srgbClr val="B6D7A8"/>
                </a:solidFill>
                <a:latin typeface="Arial"/>
                <a:ea typeface="Arial"/>
                <a:cs typeface="Arial"/>
                <a:sym typeface="Arial"/>
              </a:rPr>
              <a:t>, which describes the rate of change of deformation field</a:t>
            </a:r>
            <a:endParaRPr sz="2000" dirty="0">
              <a:solidFill>
                <a:srgbClr val="B6D7A8"/>
              </a:solidFill>
              <a:latin typeface="Arial"/>
              <a:ea typeface="Arial"/>
              <a:cs typeface="Arial"/>
              <a:sym typeface="Arial"/>
            </a:endParaRPr>
          </a:p>
          <a:p>
            <a:pPr lvl="1" indent="-355600">
              <a:buClr>
                <a:srgbClr val="B6D7A8"/>
              </a:buClr>
              <a:buSzPts val="2000"/>
              <a:buFont typeface="Arial"/>
              <a:buChar char="●"/>
            </a:pPr>
            <a:r>
              <a:rPr lang="en" sz="1600" dirty="0">
                <a:solidFill>
                  <a:srgbClr val="B6D7A8"/>
                </a:solidFill>
                <a:latin typeface="Arial"/>
                <a:ea typeface="Arial"/>
                <a:cs typeface="Arial"/>
                <a:sym typeface="Arial"/>
              </a:rPr>
              <a:t>The </a:t>
            </a:r>
            <a:r>
              <a:rPr lang="en" sz="1600" u="sng" dirty="0">
                <a:solidFill>
                  <a:srgbClr val="B6D7A8"/>
                </a:solidFill>
                <a:latin typeface="Arial"/>
                <a:ea typeface="Arial"/>
                <a:cs typeface="Arial"/>
                <a:sym typeface="Arial"/>
              </a:rPr>
              <a:t>deformation field</a:t>
            </a:r>
            <a:r>
              <a:rPr lang="en" sz="1600" dirty="0">
                <a:solidFill>
                  <a:srgbClr val="B6D7A8"/>
                </a:solidFill>
                <a:latin typeface="Arial"/>
                <a:ea typeface="Arial"/>
                <a:cs typeface="Arial"/>
                <a:sym typeface="Arial"/>
              </a:rPr>
              <a:t> quantifies the static distortion, the deformation at each point in the image </a:t>
            </a:r>
            <a:endParaRPr sz="1600" dirty="0">
              <a:solidFill>
                <a:srgbClr val="B6D7A8"/>
              </a:solidFill>
              <a:latin typeface="Arial"/>
              <a:ea typeface="Arial"/>
              <a:cs typeface="Arial"/>
              <a:sym typeface="Arial"/>
            </a:endParaRPr>
          </a:p>
          <a:p>
            <a:pPr marL="457200" lvl="0" indent="-355600" algn="l" rtl="0">
              <a:lnSpc>
                <a:spcPct val="115000"/>
              </a:lnSpc>
              <a:spcBef>
                <a:spcPts val="0"/>
              </a:spcBef>
              <a:spcAft>
                <a:spcPts val="0"/>
              </a:spcAft>
              <a:buClr>
                <a:srgbClr val="B6D7A8"/>
              </a:buClr>
              <a:buSzPts val="2000"/>
              <a:buFont typeface="Arial"/>
              <a:buChar char="●"/>
            </a:pPr>
            <a:r>
              <a:rPr lang="en" sz="2000" dirty="0">
                <a:solidFill>
                  <a:srgbClr val="B6D7A8"/>
                </a:solidFill>
                <a:latin typeface="Arial"/>
                <a:ea typeface="Arial"/>
                <a:cs typeface="Arial"/>
                <a:sym typeface="Arial"/>
              </a:rPr>
              <a:t>Remove the change in deformation (dynamic distortion) and find an average deformation for all scans</a:t>
            </a:r>
            <a:endParaRPr sz="2000" dirty="0">
              <a:solidFill>
                <a:srgbClr val="B6D7A8"/>
              </a:solidFill>
              <a:latin typeface="Arial"/>
              <a:ea typeface="Arial"/>
              <a:cs typeface="Arial"/>
              <a:sym typeface="Arial"/>
            </a:endParaRPr>
          </a:p>
          <a:p>
            <a:pPr marL="0" lvl="0" indent="0" algn="l" rtl="0">
              <a:spcBef>
                <a:spcPts val="0"/>
              </a:spcBef>
              <a:spcAft>
                <a:spcPts val="1200"/>
              </a:spcAft>
              <a:buNone/>
            </a:pPr>
            <a:endParaRPr sz="2000" dirty="0">
              <a:solidFill>
                <a:srgbClr val="B6D7A8"/>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Field Maps</a:t>
            </a:r>
            <a:endParaRPr dirty="0"/>
          </a:p>
        </p:txBody>
      </p:sp>
      <p:sp>
        <p:nvSpPr>
          <p:cNvPr id="233" name="Google Shape;233;p37"/>
          <p:cNvSpPr txBox="1">
            <a:spLocks noGrp="1"/>
          </p:cNvSpPr>
          <p:nvPr>
            <p:ph type="body" idx="1"/>
          </p:nvPr>
        </p:nvSpPr>
        <p:spPr>
          <a:xfrm>
            <a:off x="108500" y="1346200"/>
            <a:ext cx="8647600" cy="3708300"/>
          </a:xfrm>
          <a:prstGeom prst="rect">
            <a:avLst/>
          </a:prstGeom>
        </p:spPr>
        <p:txBody>
          <a:bodyPr spcFirstLastPara="1" wrap="square" lIns="91425" tIns="91425" rIns="91425" bIns="91425" anchor="t" anchorCtr="0">
            <a:normAutofit/>
          </a:bodyPr>
          <a:lstStyle/>
          <a:p>
            <a:pPr marL="457200" lvl="0" indent="-355600" algn="l" rtl="0">
              <a:spcBef>
                <a:spcPts val="1000"/>
              </a:spcBef>
              <a:spcAft>
                <a:spcPts val="0"/>
              </a:spcAft>
              <a:buClr>
                <a:srgbClr val="B6D7A8"/>
              </a:buClr>
              <a:buSzPts val="2000"/>
              <a:buFont typeface="Arial"/>
              <a:buChar char="●"/>
            </a:pPr>
            <a:r>
              <a:rPr lang="en-US" sz="1600" dirty="0">
                <a:solidFill>
                  <a:srgbClr val="B6D7A8"/>
                </a:solidFill>
                <a:latin typeface="Arial"/>
                <a:ea typeface="Arial"/>
                <a:cs typeface="Arial"/>
                <a:sym typeface="Arial"/>
              </a:rPr>
              <a:t>Characterizes the magnetic field heterogeneity (B0)</a:t>
            </a:r>
            <a:endParaRPr sz="1600" b="1" dirty="0">
              <a:solidFill>
                <a:srgbClr val="B6D7A8"/>
              </a:solidFill>
              <a:latin typeface="Arial"/>
              <a:ea typeface="Arial"/>
              <a:cs typeface="Arial"/>
              <a:sym typeface="Arial"/>
            </a:endParaRPr>
          </a:p>
          <a:p>
            <a:pPr marL="457200" lvl="0" indent="-355600" algn="l" rtl="0">
              <a:spcBef>
                <a:spcPts val="0"/>
              </a:spcBef>
              <a:spcAft>
                <a:spcPts val="0"/>
              </a:spcAft>
              <a:buClr>
                <a:srgbClr val="B6D7A8"/>
              </a:buClr>
              <a:buSzPts val="2000"/>
              <a:buFont typeface="Arial"/>
              <a:buChar char="●"/>
            </a:pPr>
            <a:r>
              <a:rPr lang="en" sz="1600" dirty="0">
                <a:solidFill>
                  <a:srgbClr val="B6D7A8"/>
                </a:solidFill>
                <a:latin typeface="Arial"/>
                <a:ea typeface="Arial"/>
                <a:cs typeface="Arial"/>
                <a:sym typeface="Arial"/>
              </a:rPr>
              <a:t>Requires acquisition of additional scans </a:t>
            </a:r>
          </a:p>
          <a:p>
            <a:pPr marL="457200" lvl="0" indent="-355600" algn="l" rtl="0">
              <a:spcBef>
                <a:spcPts val="0"/>
              </a:spcBef>
              <a:spcAft>
                <a:spcPts val="0"/>
              </a:spcAft>
              <a:buClr>
                <a:srgbClr val="B6D7A8"/>
              </a:buClr>
              <a:buSzPts val="2000"/>
              <a:buFont typeface="Arial"/>
              <a:buChar char="●"/>
            </a:pPr>
            <a:r>
              <a:rPr lang="en-US" sz="1600" dirty="0">
                <a:solidFill>
                  <a:srgbClr val="B6D7A8"/>
                </a:solidFill>
                <a:latin typeface="Arial"/>
                <a:cs typeface="Arial"/>
                <a:sym typeface="Arial"/>
              </a:rPr>
              <a:t>Obtain images at two different echo times</a:t>
            </a:r>
          </a:p>
          <a:p>
            <a:pPr marL="457200" lvl="0" indent="-355600" algn="l" rtl="0">
              <a:spcBef>
                <a:spcPts val="0"/>
              </a:spcBef>
              <a:spcAft>
                <a:spcPts val="0"/>
              </a:spcAft>
              <a:buClr>
                <a:srgbClr val="B6D7A8"/>
              </a:buClr>
              <a:buSzPts val="2000"/>
              <a:buFont typeface="Arial"/>
              <a:buChar char="●"/>
            </a:pPr>
            <a:r>
              <a:rPr lang="en-US" sz="1600" dirty="0">
                <a:solidFill>
                  <a:srgbClr val="B6D7A8"/>
                </a:solidFill>
                <a:latin typeface="Arial"/>
                <a:cs typeface="Arial"/>
                <a:sym typeface="Arial"/>
              </a:rPr>
              <a:t>Difference in phase between the images for the calculation of the local field heterogeneity </a:t>
            </a:r>
          </a:p>
          <a:p>
            <a:pPr marL="457200" lvl="0" indent="-355600" algn="l" rtl="0">
              <a:spcBef>
                <a:spcPts val="0"/>
              </a:spcBef>
              <a:spcAft>
                <a:spcPts val="0"/>
              </a:spcAft>
              <a:buClr>
                <a:srgbClr val="B6D7A8"/>
              </a:buClr>
              <a:buSzPts val="2000"/>
              <a:buFont typeface="Arial"/>
              <a:buChar char="●"/>
            </a:pPr>
            <a:r>
              <a:rPr lang="en-US" sz="1600" dirty="0">
                <a:solidFill>
                  <a:srgbClr val="B6D7A8"/>
                </a:solidFill>
                <a:latin typeface="Arial"/>
                <a:cs typeface="Arial"/>
                <a:sym typeface="Arial"/>
              </a:rPr>
              <a:t>These values are used to create a map quantifying the distance each voxel has been shifted</a:t>
            </a:r>
          </a:p>
          <a:p>
            <a:pPr indent="-355600">
              <a:buClr>
                <a:srgbClr val="B6D7A8"/>
              </a:buClr>
              <a:buSzPts val="2000"/>
              <a:buFont typeface="Arial"/>
              <a:buChar char="●"/>
            </a:pPr>
            <a:r>
              <a:rPr lang="en-US" sz="1600" dirty="0">
                <a:solidFill>
                  <a:srgbClr val="B6D7A8"/>
                </a:solidFill>
                <a:latin typeface="Arial"/>
                <a:cs typeface="Arial"/>
                <a:sym typeface="Arial"/>
              </a:rPr>
              <a:t>Inverting this map allows you to determine the original location of the data in each voxel</a:t>
            </a:r>
          </a:p>
          <a:p>
            <a:pPr indent="-355600">
              <a:buClr>
                <a:srgbClr val="B6D7A8"/>
              </a:buClr>
              <a:buSzPts val="2000"/>
              <a:buFont typeface="Arial"/>
              <a:buChar char="●"/>
            </a:pPr>
            <a:r>
              <a:rPr lang="en-US" sz="1600" dirty="0">
                <a:solidFill>
                  <a:srgbClr val="B6D7A8"/>
                </a:solidFill>
                <a:latin typeface="Arial"/>
                <a:cs typeface="Arial"/>
                <a:sym typeface="Arial"/>
              </a:rPr>
              <a:t>Therefore, field maps = voxel displacement maps (VDM)</a:t>
            </a:r>
          </a:p>
          <a:p>
            <a:pPr lvl="1" indent="-355600">
              <a:buClr>
                <a:srgbClr val="B6D7A8"/>
              </a:buClr>
              <a:buSzPts val="2000"/>
              <a:buFont typeface="Arial"/>
              <a:buChar char="●"/>
            </a:pPr>
            <a:endParaRPr lang="en-US" sz="1600" dirty="0">
              <a:solidFill>
                <a:srgbClr val="B6D7A8"/>
              </a:solidFill>
              <a:latin typeface="Arial"/>
              <a:cs typeface="Arial"/>
              <a:sym typeface="Arial"/>
            </a:endParaRPr>
          </a:p>
          <a:p>
            <a:pPr lvl="1" indent="-355600">
              <a:buClr>
                <a:srgbClr val="B6D7A8"/>
              </a:buClr>
              <a:buSzPts val="2000"/>
              <a:buFont typeface="Arial"/>
              <a:buChar char="●"/>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title"/>
          </p:nvPr>
        </p:nvSpPr>
        <p:spPr>
          <a:xfrm>
            <a:off x="387900" y="3575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Realign &amp; Unwarp in SPM</a:t>
            </a:r>
            <a:endParaRPr/>
          </a:p>
        </p:txBody>
      </p:sp>
      <p:sp>
        <p:nvSpPr>
          <p:cNvPr id="249" name="Google Shape;249;p39"/>
          <p:cNvSpPr txBox="1">
            <a:spLocks noGrp="1"/>
          </p:cNvSpPr>
          <p:nvPr>
            <p:ph type="body" idx="1"/>
          </p:nvPr>
        </p:nvSpPr>
        <p:spPr>
          <a:xfrm>
            <a:off x="387900" y="4524624"/>
            <a:ext cx="8234700" cy="4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B6D7A8"/>
                </a:solidFill>
                <a:latin typeface="Arial"/>
                <a:ea typeface="Arial"/>
                <a:cs typeface="Arial"/>
                <a:sym typeface="Arial"/>
              </a:rPr>
              <a:t>A detailed description can be found in </a:t>
            </a:r>
            <a:r>
              <a:rPr lang="en" sz="1600" b="1" dirty="0">
                <a:solidFill>
                  <a:srgbClr val="B6D7A8"/>
                </a:solidFill>
                <a:latin typeface="Arial"/>
                <a:ea typeface="Arial"/>
                <a:cs typeface="Arial"/>
                <a:sym typeface="Arial"/>
              </a:rPr>
              <a:t>SPM12 Manual, Chapter 3, Realign &amp; Unwarp</a:t>
            </a:r>
            <a:endParaRPr sz="1600" b="1" dirty="0">
              <a:solidFill>
                <a:srgbClr val="B6D7A8"/>
              </a:solidFill>
              <a:latin typeface="Arial"/>
              <a:ea typeface="Arial"/>
              <a:cs typeface="Arial"/>
              <a:sym typeface="Arial"/>
            </a:endParaRPr>
          </a:p>
          <a:p>
            <a:pPr marL="0" lvl="0" indent="0" algn="l" rtl="0">
              <a:spcBef>
                <a:spcPts val="1200"/>
              </a:spcBef>
              <a:spcAft>
                <a:spcPts val="1200"/>
              </a:spcAft>
              <a:buNone/>
            </a:pPr>
            <a:endParaRPr dirty="0"/>
          </a:p>
        </p:txBody>
      </p:sp>
      <p:pic>
        <p:nvPicPr>
          <p:cNvPr id="250" name="Google Shape;250;p39"/>
          <p:cNvPicPr preferRelativeResize="0"/>
          <p:nvPr/>
        </p:nvPicPr>
        <p:blipFill>
          <a:blip r:embed="rId3">
            <a:alphaModFix/>
          </a:blip>
          <a:stretch>
            <a:fillRect/>
          </a:stretch>
        </p:blipFill>
        <p:spPr>
          <a:xfrm>
            <a:off x="305586" y="1140514"/>
            <a:ext cx="4379977" cy="3287221"/>
          </a:xfrm>
          <a:prstGeom prst="rect">
            <a:avLst/>
          </a:prstGeom>
          <a:noFill/>
          <a:ln>
            <a:noFill/>
          </a:ln>
        </p:spPr>
      </p:pic>
      <p:pic>
        <p:nvPicPr>
          <p:cNvPr id="251" name="Google Shape;251;p39"/>
          <p:cNvPicPr preferRelativeResize="0"/>
          <p:nvPr/>
        </p:nvPicPr>
        <p:blipFill>
          <a:blip r:embed="rId4">
            <a:alphaModFix/>
          </a:blip>
          <a:stretch>
            <a:fillRect/>
          </a:stretch>
        </p:blipFill>
        <p:spPr>
          <a:xfrm>
            <a:off x="5473789" y="1019788"/>
            <a:ext cx="2953511" cy="333489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err="1"/>
              <a:t>FieldMap</a:t>
            </a:r>
            <a:r>
              <a:rPr lang="en" dirty="0"/>
              <a:t> Toolbox</a:t>
            </a:r>
            <a:endParaRPr dirty="0"/>
          </a:p>
        </p:txBody>
      </p:sp>
      <p:pic>
        <p:nvPicPr>
          <p:cNvPr id="242" name="Google Shape;242;p38"/>
          <p:cNvPicPr preferRelativeResize="0"/>
          <p:nvPr/>
        </p:nvPicPr>
        <p:blipFill>
          <a:blip r:embed="rId3">
            <a:alphaModFix/>
          </a:blip>
          <a:stretch>
            <a:fillRect/>
          </a:stretch>
        </p:blipFill>
        <p:spPr>
          <a:xfrm>
            <a:off x="4949072" y="1204728"/>
            <a:ext cx="3306401" cy="3303394"/>
          </a:xfrm>
          <a:prstGeom prst="rect">
            <a:avLst/>
          </a:prstGeom>
          <a:noFill/>
          <a:ln>
            <a:noFill/>
          </a:ln>
        </p:spPr>
      </p:pic>
      <p:sp>
        <p:nvSpPr>
          <p:cNvPr id="243" name="Google Shape;243;p38"/>
          <p:cNvSpPr txBox="1"/>
          <p:nvPr/>
        </p:nvSpPr>
        <p:spPr>
          <a:xfrm>
            <a:off x="5271375" y="4568725"/>
            <a:ext cx="340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B6D7A8"/>
                </a:solidFill>
                <a:latin typeface="Roboto"/>
                <a:ea typeface="Roboto"/>
                <a:cs typeface="Roboto"/>
                <a:sym typeface="Roboto"/>
              </a:rPr>
              <a:t>Inputs to Calculate VDM in SPM</a:t>
            </a:r>
            <a:endParaRPr dirty="0">
              <a:solidFill>
                <a:srgbClr val="B6D7A8"/>
              </a:solidFill>
              <a:latin typeface="Roboto"/>
              <a:ea typeface="Roboto"/>
              <a:cs typeface="Roboto"/>
              <a:sym typeface="Roboto"/>
            </a:endParaRPr>
          </a:p>
        </p:txBody>
      </p:sp>
      <p:pic>
        <p:nvPicPr>
          <p:cNvPr id="2" name="Google Shape;234;p37">
            <a:extLst>
              <a:ext uri="{FF2B5EF4-FFF2-40B4-BE49-F238E27FC236}">
                <a16:creationId xmlns:a16="http://schemas.microsoft.com/office/drawing/2014/main" id="{43F104AB-3145-0AD6-032E-545947A039A5}"/>
              </a:ext>
            </a:extLst>
          </p:cNvPr>
          <p:cNvPicPr preferRelativeResize="0"/>
          <p:nvPr/>
        </p:nvPicPr>
        <p:blipFill>
          <a:blip r:embed="rId4">
            <a:alphaModFix/>
          </a:blip>
          <a:stretch>
            <a:fillRect/>
          </a:stretch>
        </p:blipFill>
        <p:spPr>
          <a:xfrm>
            <a:off x="690564" y="1628307"/>
            <a:ext cx="3785617" cy="2857068"/>
          </a:xfrm>
          <a:prstGeom prst="rect">
            <a:avLst/>
          </a:prstGeom>
          <a:noFill/>
          <a:ln>
            <a:noFill/>
          </a:ln>
        </p:spPr>
      </p:pic>
      <p:sp>
        <p:nvSpPr>
          <p:cNvPr id="3" name="Google Shape;235;p37">
            <a:extLst>
              <a:ext uri="{FF2B5EF4-FFF2-40B4-BE49-F238E27FC236}">
                <a16:creationId xmlns:a16="http://schemas.microsoft.com/office/drawing/2014/main" id="{4C7F2586-49A6-3A01-DF38-843F53DDD8FA}"/>
              </a:ext>
            </a:extLst>
          </p:cNvPr>
          <p:cNvSpPr txBox="1"/>
          <p:nvPr/>
        </p:nvSpPr>
        <p:spPr>
          <a:xfrm>
            <a:off x="798823" y="4485375"/>
            <a:ext cx="388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B6D7A8"/>
                </a:solidFill>
                <a:latin typeface="Roboto"/>
                <a:ea typeface="Roboto"/>
                <a:cs typeface="Roboto"/>
                <a:sym typeface="Roboto"/>
              </a:rPr>
              <a:t>Accessing VDM calculation in SPM</a:t>
            </a:r>
            <a:endParaRPr dirty="0">
              <a:solidFill>
                <a:srgbClr val="B6D7A8"/>
              </a:solidFill>
              <a:latin typeface="Roboto"/>
              <a:ea typeface="Roboto"/>
              <a:cs typeface="Roboto"/>
              <a:sym typeface="Roboto"/>
            </a:endParaRPr>
          </a:p>
        </p:txBody>
      </p:sp>
      <p:sp>
        <p:nvSpPr>
          <p:cNvPr id="5" name="TextBox 4">
            <a:extLst>
              <a:ext uri="{FF2B5EF4-FFF2-40B4-BE49-F238E27FC236}">
                <a16:creationId xmlns:a16="http://schemas.microsoft.com/office/drawing/2014/main" id="{F4ADC67B-65B1-FAE3-8126-9912BF80F89A}"/>
              </a:ext>
            </a:extLst>
          </p:cNvPr>
          <p:cNvSpPr txBox="1"/>
          <p:nvPr/>
        </p:nvSpPr>
        <p:spPr>
          <a:xfrm>
            <a:off x="4572000" y="277855"/>
            <a:ext cx="4572000" cy="523220"/>
          </a:xfrm>
          <a:prstGeom prst="rect">
            <a:avLst/>
          </a:prstGeom>
          <a:noFill/>
        </p:spPr>
        <p:txBody>
          <a:bodyPr wrap="square">
            <a:spAutoFit/>
          </a:bodyPr>
          <a:lstStyle/>
          <a:p>
            <a:pPr marL="0" lvl="0" indent="0" algn="l" rtl="0">
              <a:spcBef>
                <a:spcPts val="0"/>
              </a:spcBef>
              <a:spcAft>
                <a:spcPts val="1200"/>
              </a:spcAft>
              <a:buNone/>
            </a:pPr>
            <a:r>
              <a:rPr lang="en-US" sz="1400" dirty="0">
                <a:solidFill>
                  <a:srgbClr val="B6D7A8"/>
                </a:solidFill>
              </a:rPr>
              <a:t>Detailed descriptions can be found in the </a:t>
            </a:r>
            <a:r>
              <a:rPr lang="en-US" b="1" dirty="0">
                <a:solidFill>
                  <a:srgbClr val="B6D7A8"/>
                </a:solidFill>
              </a:rPr>
              <a:t>SPM12 Manual, Chapter 24, “</a:t>
            </a:r>
            <a:r>
              <a:rPr lang="en-US" b="1" dirty="0" err="1">
                <a:solidFill>
                  <a:srgbClr val="B6D7A8"/>
                </a:solidFill>
              </a:rPr>
              <a:t>FieldMap</a:t>
            </a:r>
            <a:r>
              <a:rPr lang="en-US" b="1" dirty="0">
                <a:solidFill>
                  <a:srgbClr val="B6D7A8"/>
                </a:solidFill>
              </a:rPr>
              <a:t> Toolbox”</a:t>
            </a:r>
            <a:endParaRPr lang="en-US" dirty="0">
              <a:solidFill>
                <a:srgbClr val="B6D7A8"/>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Useful Resources and References</a:t>
            </a:r>
            <a:endParaRPr dirty="0"/>
          </a:p>
        </p:txBody>
      </p:sp>
      <p:sp>
        <p:nvSpPr>
          <p:cNvPr id="263" name="Google Shape;263;p41" title="Andersson JLR, Hutton C, Ashburner J, Turner R, Friston K (2001) Modelling geometric deformations in EPI time series. NeuroImage 13:90-919"/>
          <p:cNvSpPr txBox="1">
            <a:spLocks noGrp="1"/>
          </p:cNvSpPr>
          <p:nvPr>
            <p:ph type="body" idx="1"/>
          </p:nvPr>
        </p:nvSpPr>
        <p:spPr>
          <a:xfrm>
            <a:off x="387900" y="1432999"/>
            <a:ext cx="8368200" cy="3078900"/>
          </a:xfrm>
          <a:prstGeom prst="rect">
            <a:avLst/>
          </a:prstGeom>
        </p:spPr>
        <p:txBody>
          <a:bodyPr spcFirstLastPara="1" wrap="square" lIns="91425" tIns="91425" rIns="91425" bIns="91425" anchor="t" anchorCtr="0">
            <a:normAutofit fontScale="85000" lnSpcReduction="10000"/>
          </a:bodyPr>
          <a:lstStyle/>
          <a:p>
            <a:pPr marL="457200" lvl="0" indent="-355600" algn="l" rtl="0">
              <a:lnSpc>
                <a:spcPct val="150000"/>
              </a:lnSpc>
              <a:spcBef>
                <a:spcPts val="0"/>
              </a:spcBef>
              <a:spcAft>
                <a:spcPts val="0"/>
              </a:spcAft>
              <a:buClr>
                <a:srgbClr val="B6D7A8"/>
              </a:buClr>
              <a:buSzPts val="2000"/>
              <a:buChar char="●"/>
            </a:pPr>
            <a:r>
              <a:rPr lang="en" sz="2000" u="sng" dirty="0">
                <a:solidFill>
                  <a:srgbClr val="B6D7A8"/>
                </a:solidFill>
                <a:hlinkClick r:id="rId3">
                  <a:extLst>
                    <a:ext uri="{A12FA001-AC4F-418D-AE19-62706E023703}">
                      <ahyp:hlinkClr xmlns:ahyp="http://schemas.microsoft.com/office/drawing/2018/hyperlinkcolor" val="tx"/>
                    </a:ext>
                  </a:extLst>
                </a:hlinkClick>
              </a:rPr>
              <a:t>https://www.fil.ion.ucl.ac.uk/spm/toolbox/unwarp/</a:t>
            </a:r>
            <a:endParaRPr sz="2000" dirty="0">
              <a:solidFill>
                <a:srgbClr val="B6D7A8"/>
              </a:solidFill>
            </a:endParaRPr>
          </a:p>
          <a:p>
            <a:pPr marL="457200" lvl="0" indent="-355600" algn="l" rtl="0">
              <a:lnSpc>
                <a:spcPct val="150000"/>
              </a:lnSpc>
              <a:spcBef>
                <a:spcPts val="0"/>
              </a:spcBef>
              <a:spcAft>
                <a:spcPts val="0"/>
              </a:spcAft>
              <a:buClr>
                <a:srgbClr val="B6D7A8"/>
              </a:buClr>
              <a:buSzPts val="2000"/>
              <a:buChar char="●"/>
            </a:pPr>
            <a:r>
              <a:rPr lang="en" sz="2000" u="sng" dirty="0">
                <a:solidFill>
                  <a:srgbClr val="B6D7A8"/>
                </a:solidFill>
                <a:hlinkClick r:id="rId4">
                  <a:extLst>
                    <a:ext uri="{A12FA001-AC4F-418D-AE19-62706E023703}">
                      <ahyp:hlinkClr xmlns:ahyp="http://schemas.microsoft.com/office/drawing/2018/hyperlinkcolor" val="tx"/>
                    </a:ext>
                  </a:extLst>
                </a:hlinkClick>
              </a:rPr>
              <a:t>https://www.fil.ion.ucl.ac.uk/spm/toolbox/fieldmap/</a:t>
            </a:r>
            <a:endParaRPr sz="2000" dirty="0">
              <a:solidFill>
                <a:srgbClr val="B6D7A8"/>
              </a:solidFill>
            </a:endParaRPr>
          </a:p>
          <a:p>
            <a:pPr marL="457200" lvl="0" indent="-355600" algn="l" rtl="0">
              <a:lnSpc>
                <a:spcPct val="150000"/>
              </a:lnSpc>
              <a:spcBef>
                <a:spcPts val="0"/>
              </a:spcBef>
              <a:spcAft>
                <a:spcPts val="0"/>
              </a:spcAft>
              <a:buClr>
                <a:srgbClr val="B6D7A8"/>
              </a:buClr>
              <a:buSzPts val="2000"/>
              <a:buChar char="●"/>
            </a:pPr>
            <a:r>
              <a:rPr lang="en" sz="2000" u="sng" dirty="0">
                <a:solidFill>
                  <a:srgbClr val="B6D7A8"/>
                </a:solidFill>
                <a:hlinkClick r:id="rId5">
                  <a:extLst>
                    <a:ext uri="{A12FA001-AC4F-418D-AE19-62706E023703}">
                      <ahyp:hlinkClr xmlns:ahyp="http://schemas.microsoft.com/office/drawing/2018/hyperlinkcolor" val="tx"/>
                    </a:ext>
                  </a:extLst>
                </a:hlinkClick>
              </a:rPr>
              <a:t>http://www.fil.ion.ucl.ac.uk/spm/doc/manual.pdf</a:t>
            </a:r>
            <a:endParaRPr sz="2000" dirty="0">
              <a:solidFill>
                <a:srgbClr val="B6D7A8"/>
              </a:solidFill>
            </a:endParaRPr>
          </a:p>
          <a:p>
            <a:pPr marL="457200" lvl="0" indent="-355600" algn="l" rtl="0">
              <a:lnSpc>
                <a:spcPct val="150000"/>
              </a:lnSpc>
              <a:spcBef>
                <a:spcPts val="0"/>
              </a:spcBef>
              <a:spcAft>
                <a:spcPts val="0"/>
              </a:spcAft>
              <a:buClr>
                <a:srgbClr val="B6D7A8"/>
              </a:buClr>
              <a:buSzPts val="2000"/>
              <a:buChar char="●"/>
            </a:pPr>
            <a:r>
              <a:rPr lang="en" sz="2000" dirty="0">
                <a:solidFill>
                  <a:srgbClr val="B6D7A8"/>
                </a:solidFill>
              </a:rPr>
              <a:t>Andersson JLR, Hutton C, Ashburner J, Turner R, Friston K (2001). Modelling geometric deformations in EPI time series. </a:t>
            </a:r>
            <a:r>
              <a:rPr lang="en" sz="2000" dirty="0" err="1">
                <a:solidFill>
                  <a:srgbClr val="B6D7A8"/>
                </a:solidFill>
              </a:rPr>
              <a:t>NeuroImage</a:t>
            </a:r>
            <a:r>
              <a:rPr lang="en" sz="2000" dirty="0">
                <a:solidFill>
                  <a:srgbClr val="B6D7A8"/>
                </a:solidFill>
              </a:rPr>
              <a:t> 13:90-919</a:t>
            </a:r>
          </a:p>
          <a:p>
            <a:pPr marL="457200" lvl="0" indent="-355600" algn="l" rtl="0">
              <a:lnSpc>
                <a:spcPct val="150000"/>
              </a:lnSpc>
              <a:spcBef>
                <a:spcPts val="0"/>
              </a:spcBef>
              <a:spcAft>
                <a:spcPts val="0"/>
              </a:spcAft>
              <a:buClr>
                <a:srgbClr val="B6D7A8"/>
              </a:buClr>
              <a:buSzPts val="2000"/>
              <a:buChar char="●"/>
            </a:pPr>
            <a:r>
              <a:rPr lang="en" sz="2000" dirty="0">
                <a:solidFill>
                  <a:srgbClr val="B6D7A8"/>
                </a:solidFill>
              </a:rPr>
              <a:t>Section 3.4 of Chapter 3 “Preprocessing fMRI </a:t>
            </a:r>
            <a:r>
              <a:rPr lang="en" sz="2000" dirty="0" err="1">
                <a:solidFill>
                  <a:srgbClr val="B6D7A8"/>
                </a:solidFill>
              </a:rPr>
              <a:t>dara</a:t>
            </a:r>
            <a:r>
              <a:rPr lang="en" sz="2000" dirty="0">
                <a:solidFill>
                  <a:srgbClr val="B6D7A8"/>
                </a:solidFill>
              </a:rPr>
              <a:t>” in </a:t>
            </a:r>
            <a:r>
              <a:rPr lang="en" sz="2000" dirty="0" err="1">
                <a:solidFill>
                  <a:srgbClr val="B6D7A8"/>
                </a:solidFill>
              </a:rPr>
              <a:t>Poldrack</a:t>
            </a:r>
            <a:r>
              <a:rPr lang="en" sz="2000" dirty="0">
                <a:solidFill>
                  <a:srgbClr val="B6D7A8"/>
                </a:solidFill>
              </a:rPr>
              <a:t>, Mumford and Nichols’ </a:t>
            </a:r>
            <a:r>
              <a:rPr lang="en" sz="2000" i="1" dirty="0">
                <a:solidFill>
                  <a:srgbClr val="B6D7A8"/>
                </a:solidFill>
              </a:rPr>
              <a:t>Handbook of fMRI Data Analyses </a:t>
            </a:r>
            <a:endParaRPr lang="en" sz="2000" dirty="0">
              <a:solidFill>
                <a:srgbClr val="B6D7A8"/>
              </a:solidFill>
            </a:endParaRPr>
          </a:p>
          <a:p>
            <a:pPr marL="101600" lvl="0" indent="0" algn="l" rtl="0">
              <a:lnSpc>
                <a:spcPct val="150000"/>
              </a:lnSpc>
              <a:spcBef>
                <a:spcPts val="0"/>
              </a:spcBef>
              <a:spcAft>
                <a:spcPts val="0"/>
              </a:spcAft>
              <a:buClr>
                <a:srgbClr val="B6D7A8"/>
              </a:buClr>
              <a:buSzPts val="2000"/>
              <a:buNone/>
            </a:pPr>
            <a:endParaRPr sz="2000" dirty="0">
              <a:solidFill>
                <a:srgbClr val="B6D7A8"/>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87900" y="232436"/>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chemeClr val="bg1">
                    <a:lumMod val="50000"/>
                  </a:schemeClr>
                </a:solidFill>
              </a:rPr>
              <a:t>WHAT IS fMRI?</a:t>
            </a:r>
            <a:endParaRPr dirty="0">
              <a:solidFill>
                <a:schemeClr val="bg1">
                  <a:lumMod val="50000"/>
                </a:schemeClr>
              </a:solidFill>
            </a:endParaRPr>
          </a:p>
        </p:txBody>
      </p:sp>
      <p:sp>
        <p:nvSpPr>
          <p:cNvPr id="82" name="Google Shape;82;p16"/>
          <p:cNvSpPr txBox="1">
            <a:spLocks noGrp="1"/>
          </p:cNvSpPr>
          <p:nvPr>
            <p:ph type="body" idx="1"/>
          </p:nvPr>
        </p:nvSpPr>
        <p:spPr>
          <a:xfrm>
            <a:off x="387900" y="1547380"/>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bg1">
                    <a:lumMod val="50000"/>
                  </a:schemeClr>
                </a:solidFill>
              </a:rPr>
              <a:t>Functional Magnetic Resonance Imaging (fMRI)</a:t>
            </a:r>
          </a:p>
          <a:p>
            <a:pPr marL="285750" lvl="0" indent="-285750" algn="l" rtl="0">
              <a:spcBef>
                <a:spcPts val="0"/>
              </a:spcBef>
              <a:spcAft>
                <a:spcPts val="0"/>
              </a:spcAft>
              <a:buFont typeface="Arial" panose="020B0604020202020204" pitchFamily="34" charset="0"/>
              <a:buChar char="•"/>
            </a:pPr>
            <a:r>
              <a:rPr lang="en-US" dirty="0">
                <a:hlinkClick r:id="rId3"/>
              </a:rPr>
              <a:t>https://www.youtube.com/watch?v=nvB9hAarzw4&amp;list=PPSV</a:t>
            </a:r>
            <a:endParaRPr lang="en-GB" dirty="0"/>
          </a:p>
          <a:p>
            <a:pPr marL="285750" lvl="0" indent="-285750" algn="l" rtl="0">
              <a:spcBef>
                <a:spcPts val="0"/>
              </a:spcBef>
              <a:spcAft>
                <a:spcPts val="0"/>
              </a:spcAft>
              <a:buFont typeface="Arial" panose="020B0604020202020204" pitchFamily="34" charset="0"/>
              <a:buChar char="•"/>
            </a:pPr>
            <a:r>
              <a:rPr lang="en" dirty="0">
                <a:solidFill>
                  <a:schemeClr val="bg1">
                    <a:lumMod val="50000"/>
                  </a:schemeClr>
                </a:solidFill>
              </a:rPr>
              <a:t>Detects subtle changes in </a:t>
            </a:r>
            <a:r>
              <a:rPr lang="en" b="1" dirty="0">
                <a:solidFill>
                  <a:schemeClr val="bg1">
                    <a:lumMod val="50000"/>
                  </a:schemeClr>
                </a:solidFill>
              </a:rPr>
              <a:t>blood flow</a:t>
            </a:r>
            <a:r>
              <a:rPr lang="en" dirty="0">
                <a:solidFill>
                  <a:schemeClr val="bg1">
                    <a:lumMod val="50000"/>
                  </a:schemeClr>
                </a:solidFill>
              </a:rPr>
              <a:t> in response to stimuli/actions</a:t>
            </a:r>
            <a:endParaRPr dirty="0">
              <a:solidFill>
                <a:schemeClr val="bg1">
                  <a:lumMod val="50000"/>
                </a:schemeClr>
              </a:solidFill>
            </a:endParaRPr>
          </a:p>
          <a:p>
            <a:pPr lvl="1" indent="-342900">
              <a:buSzPts val="1800"/>
              <a:buChar char="●"/>
            </a:pPr>
            <a:r>
              <a:rPr lang="en" sz="1800" dirty="0">
                <a:solidFill>
                  <a:schemeClr val="bg1">
                    <a:lumMod val="50000"/>
                  </a:schemeClr>
                </a:solidFill>
              </a:rPr>
              <a:t>Measures </a:t>
            </a:r>
            <a:r>
              <a:rPr lang="en-US" sz="1800" b="1" dirty="0">
                <a:solidFill>
                  <a:schemeClr val="bg1">
                    <a:lumMod val="50000"/>
                  </a:schemeClr>
                </a:solidFill>
              </a:rPr>
              <a:t>blood-oxygen level dependent (BOLD) </a:t>
            </a:r>
            <a:r>
              <a:rPr lang="en-US" sz="1800" dirty="0">
                <a:solidFill>
                  <a:schemeClr val="bg1">
                    <a:lumMod val="50000"/>
                  </a:schemeClr>
                </a:solidFill>
              </a:rPr>
              <a:t>signal </a:t>
            </a:r>
            <a:endParaRPr sz="1800" dirty="0">
              <a:solidFill>
                <a:schemeClr val="bg1">
                  <a:lumMod val="50000"/>
                </a:schemeClr>
              </a:solidFill>
            </a:endParaRPr>
          </a:p>
          <a:p>
            <a:pPr marL="0" lvl="0" indent="0" algn="l" rtl="0">
              <a:spcBef>
                <a:spcPts val="1200"/>
              </a:spcBef>
              <a:spcAft>
                <a:spcPts val="1200"/>
              </a:spcAft>
              <a:buNone/>
            </a:pPr>
            <a:endParaRPr dirty="0"/>
          </a:p>
        </p:txBody>
      </p:sp>
      <p:pic>
        <p:nvPicPr>
          <p:cNvPr id="83" name="Google Shape;83;p16"/>
          <p:cNvPicPr preferRelativeResize="0"/>
          <p:nvPr/>
        </p:nvPicPr>
        <p:blipFill>
          <a:blip r:embed="rId4">
            <a:alphaModFix/>
          </a:blip>
          <a:stretch>
            <a:fillRect/>
          </a:stretch>
        </p:blipFill>
        <p:spPr>
          <a:xfrm>
            <a:off x="5885400" y="367862"/>
            <a:ext cx="2870700" cy="1552526"/>
          </a:xfrm>
          <a:prstGeom prst="rect">
            <a:avLst/>
          </a:prstGeom>
          <a:noFill/>
          <a:ln>
            <a:noFill/>
          </a:ln>
        </p:spPr>
      </p:pic>
      <p:pic>
        <p:nvPicPr>
          <p:cNvPr id="5" name="Picture 4">
            <a:extLst>
              <a:ext uri="{FF2B5EF4-FFF2-40B4-BE49-F238E27FC236}">
                <a16:creationId xmlns:a16="http://schemas.microsoft.com/office/drawing/2014/main" id="{59DE37A9-4AD3-4EBF-8CB2-15E492138F7C}"/>
              </a:ext>
            </a:extLst>
          </p:cNvPr>
          <p:cNvPicPr>
            <a:picLocks noChangeAspect="1"/>
          </p:cNvPicPr>
          <p:nvPr/>
        </p:nvPicPr>
        <p:blipFill>
          <a:blip r:embed="rId5"/>
          <a:stretch>
            <a:fillRect/>
          </a:stretch>
        </p:blipFill>
        <p:spPr>
          <a:xfrm>
            <a:off x="387900" y="3220107"/>
            <a:ext cx="2525600" cy="1709244"/>
          </a:xfrm>
          <a:prstGeom prst="rect">
            <a:avLst/>
          </a:prstGeom>
        </p:spPr>
      </p:pic>
      <p:pic>
        <p:nvPicPr>
          <p:cNvPr id="7" name="Picture 6">
            <a:extLst>
              <a:ext uri="{FF2B5EF4-FFF2-40B4-BE49-F238E27FC236}">
                <a16:creationId xmlns:a16="http://schemas.microsoft.com/office/drawing/2014/main" id="{1371224C-7224-43A3-B516-0A364EA75AE6}"/>
              </a:ext>
            </a:extLst>
          </p:cNvPr>
          <p:cNvPicPr>
            <a:picLocks noChangeAspect="1"/>
          </p:cNvPicPr>
          <p:nvPr/>
        </p:nvPicPr>
        <p:blipFill>
          <a:blip r:embed="rId6"/>
          <a:stretch>
            <a:fillRect/>
          </a:stretch>
        </p:blipFill>
        <p:spPr>
          <a:xfrm>
            <a:off x="3567273" y="3172643"/>
            <a:ext cx="2558126" cy="1756708"/>
          </a:xfrm>
          <a:prstGeom prst="rect">
            <a:avLst/>
          </a:prstGeom>
        </p:spPr>
      </p:pic>
      <p:pic>
        <p:nvPicPr>
          <p:cNvPr id="9" name="Picture 8">
            <a:extLst>
              <a:ext uri="{FF2B5EF4-FFF2-40B4-BE49-F238E27FC236}">
                <a16:creationId xmlns:a16="http://schemas.microsoft.com/office/drawing/2014/main" id="{39DF1149-79A7-4270-A3C9-44F5F6852760}"/>
              </a:ext>
            </a:extLst>
          </p:cNvPr>
          <p:cNvPicPr>
            <a:picLocks noChangeAspect="1"/>
          </p:cNvPicPr>
          <p:nvPr/>
        </p:nvPicPr>
        <p:blipFill>
          <a:blip r:embed="rId7"/>
          <a:stretch>
            <a:fillRect/>
          </a:stretch>
        </p:blipFill>
        <p:spPr>
          <a:xfrm>
            <a:off x="6465266" y="3178076"/>
            <a:ext cx="2489548" cy="1736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2">
                                            <p:txEl>
                                              <p:pRg st="0" end="0"/>
                                            </p:txEl>
                                          </p:spTgt>
                                        </p:tgtEl>
                                        <p:attrNameLst>
                                          <p:attrName>style.visibility</p:attrName>
                                        </p:attrNameLst>
                                      </p:cBhvr>
                                      <p:to>
                                        <p:strVal val="visible"/>
                                      </p:to>
                                    </p:set>
                                    <p:anim calcmode="lin" valueType="num">
                                      <p:cBhvr additive="base">
                                        <p:cTn id="17"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2">
                                            <p:txEl>
                                              <p:pRg st="1" end="1"/>
                                            </p:txEl>
                                          </p:spTgt>
                                        </p:tgtEl>
                                        <p:attrNameLst>
                                          <p:attrName>style.visibility</p:attrName>
                                        </p:attrNameLst>
                                      </p:cBhvr>
                                      <p:to>
                                        <p:strVal val="visible"/>
                                      </p:to>
                                    </p:set>
                                    <p:anim calcmode="lin" valueType="num">
                                      <p:cBhvr additive="base">
                                        <p:cTn id="21" dur="500" fill="hold"/>
                                        <p:tgtEl>
                                          <p:spTgt spid="8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2">
                                            <p:txEl>
                                              <p:pRg st="2" end="2"/>
                                            </p:txEl>
                                          </p:spTgt>
                                        </p:tgtEl>
                                        <p:attrNameLst>
                                          <p:attrName>style.visibility</p:attrName>
                                        </p:attrNameLst>
                                      </p:cBhvr>
                                      <p:to>
                                        <p:strVal val="visible"/>
                                      </p:to>
                                    </p:set>
                                    <p:anim calcmode="lin" valueType="num">
                                      <p:cBhvr additive="base">
                                        <p:cTn id="27" dur="500" fill="hold"/>
                                        <p:tgtEl>
                                          <p:spTgt spid="8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2">
                                            <p:txEl>
                                              <p:pRg st="3" end="3"/>
                                            </p:txEl>
                                          </p:spTgt>
                                        </p:tgtEl>
                                        <p:attrNameLst>
                                          <p:attrName>style.visibility</p:attrName>
                                        </p:attrNameLst>
                                      </p:cBhvr>
                                      <p:to>
                                        <p:strVal val="visible"/>
                                      </p:to>
                                    </p:set>
                                    <p:anim calcmode="lin" valueType="num">
                                      <p:cBhvr additive="base">
                                        <p:cTn id="33" dur="500" fill="hold"/>
                                        <p:tgtEl>
                                          <p:spTgt spid="8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4"/>
        <p:cNvGrpSpPr/>
        <p:nvPr/>
      </p:nvGrpSpPr>
      <p:grpSpPr>
        <a:xfrm>
          <a:off x="0" y="0"/>
          <a:ext cx="0" cy="0"/>
          <a:chOff x="0" y="0"/>
          <a:chExt cx="0" cy="0"/>
        </a:xfrm>
      </p:grpSpPr>
      <p:sp>
        <p:nvSpPr>
          <p:cNvPr id="95" name="Google Shape;95;p18"/>
          <p:cNvSpPr txBox="1">
            <a:spLocks noGrp="1"/>
          </p:cNvSpPr>
          <p:nvPr>
            <p:ph type="body" idx="1"/>
          </p:nvPr>
        </p:nvSpPr>
        <p:spPr>
          <a:xfrm>
            <a:off x="461473" y="215207"/>
            <a:ext cx="8368200" cy="971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3200" dirty="0">
                <a:solidFill>
                  <a:schemeClr val="bg1">
                    <a:lumMod val="50000"/>
                  </a:schemeClr>
                </a:solidFill>
                <a:latin typeface="Roboto Slab"/>
                <a:ea typeface="Roboto Slab"/>
                <a:cs typeface="Roboto Slab"/>
                <a:sym typeface="Roboto Slab"/>
              </a:rPr>
              <a:t>PREPROCESSING </a:t>
            </a:r>
            <a:endParaRPr sz="3200" dirty="0">
              <a:solidFill>
                <a:schemeClr val="bg1">
                  <a:lumMod val="50000"/>
                </a:schemeClr>
              </a:solidFill>
              <a:latin typeface="Roboto Slab"/>
              <a:ea typeface="Roboto Slab"/>
              <a:cs typeface="Roboto Slab"/>
              <a:sym typeface="Roboto Slab"/>
            </a:endParaRPr>
          </a:p>
        </p:txBody>
      </p:sp>
      <p:pic>
        <p:nvPicPr>
          <p:cNvPr id="7" name="Picture 6">
            <a:extLst>
              <a:ext uri="{FF2B5EF4-FFF2-40B4-BE49-F238E27FC236}">
                <a16:creationId xmlns:a16="http://schemas.microsoft.com/office/drawing/2014/main" id="{113061A3-1B1D-48D4-BF9E-6D92E923F99B}"/>
              </a:ext>
            </a:extLst>
          </p:cNvPr>
          <p:cNvPicPr>
            <a:picLocks noChangeAspect="1"/>
          </p:cNvPicPr>
          <p:nvPr/>
        </p:nvPicPr>
        <p:blipFill>
          <a:blip r:embed="rId3"/>
          <a:stretch>
            <a:fillRect/>
          </a:stretch>
        </p:blipFill>
        <p:spPr>
          <a:xfrm>
            <a:off x="1612530" y="1839087"/>
            <a:ext cx="4924425" cy="1809750"/>
          </a:xfrm>
          <a:prstGeom prst="rect">
            <a:avLst/>
          </a:prstGeom>
        </p:spPr>
      </p:pic>
      <p:sp>
        <p:nvSpPr>
          <p:cNvPr id="4" name="Oval 3">
            <a:extLst>
              <a:ext uri="{FF2B5EF4-FFF2-40B4-BE49-F238E27FC236}">
                <a16:creationId xmlns:a16="http://schemas.microsoft.com/office/drawing/2014/main" id="{4CF3210A-E1C2-420D-8D77-69F960DDD19D}"/>
              </a:ext>
            </a:extLst>
          </p:cNvPr>
          <p:cNvSpPr/>
          <p:nvPr/>
        </p:nvSpPr>
        <p:spPr>
          <a:xfrm>
            <a:off x="2522484" y="2369843"/>
            <a:ext cx="420412" cy="403814"/>
          </a:xfrm>
          <a:prstGeom prst="ellipse">
            <a:avLst/>
          </a:prstGeom>
          <a:noFill/>
          <a:ln>
            <a:solidFill>
              <a:srgbClr val="FF0000"/>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87900" y="11040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chemeClr val="bg1">
                    <a:lumMod val="50000"/>
                  </a:schemeClr>
                </a:solidFill>
              </a:rPr>
              <a:t>PREPROCESSING </a:t>
            </a:r>
            <a:r>
              <a:rPr lang="en-US" dirty="0">
                <a:solidFill>
                  <a:schemeClr val="bg1">
                    <a:lumMod val="50000"/>
                  </a:schemeClr>
                </a:solidFill>
              </a:rPr>
              <a:t>for fMRI</a:t>
            </a:r>
            <a:r>
              <a:rPr lang="en" dirty="0">
                <a:solidFill>
                  <a:schemeClr val="bg1">
                    <a:lumMod val="50000"/>
                  </a:schemeClr>
                </a:solidFill>
              </a:rPr>
              <a:t> </a:t>
            </a:r>
            <a:endParaRPr dirty="0">
              <a:solidFill>
                <a:schemeClr val="bg1">
                  <a:lumMod val="50000"/>
                </a:schemeClr>
              </a:solidFill>
            </a:endParaRPr>
          </a:p>
        </p:txBody>
      </p:sp>
      <p:pic>
        <p:nvPicPr>
          <p:cNvPr id="101" name="Google Shape;101;p19"/>
          <p:cNvPicPr preferRelativeResize="0"/>
          <p:nvPr/>
        </p:nvPicPr>
        <p:blipFill>
          <a:blip r:embed="rId3">
            <a:alphaModFix/>
          </a:blip>
          <a:stretch>
            <a:fillRect/>
          </a:stretch>
        </p:blipFill>
        <p:spPr>
          <a:xfrm>
            <a:off x="1508450" y="1144125"/>
            <a:ext cx="6127100" cy="3651750"/>
          </a:xfrm>
          <a:prstGeom prst="rect">
            <a:avLst/>
          </a:prstGeom>
          <a:noFill/>
          <a:ln>
            <a:noFill/>
          </a:ln>
        </p:spPr>
      </p:pic>
      <p:sp>
        <p:nvSpPr>
          <p:cNvPr id="102" name="Google Shape;102;p19"/>
          <p:cNvSpPr txBox="1"/>
          <p:nvPr/>
        </p:nvSpPr>
        <p:spPr>
          <a:xfrm>
            <a:off x="6405675" y="4743300"/>
            <a:ext cx="266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Price, Crinion and Friston, 2006</a:t>
            </a:r>
            <a:endParaRPr>
              <a:solidFill>
                <a:schemeClr val="dk1"/>
              </a:solidFill>
              <a:latin typeface="Roboto"/>
              <a:ea typeface="Roboto"/>
              <a:cs typeface="Roboto"/>
              <a:sym typeface="Roboto"/>
            </a:endParaRPr>
          </a:p>
        </p:txBody>
      </p:sp>
      <p:sp>
        <p:nvSpPr>
          <p:cNvPr id="103" name="Google Shape;103;p19"/>
          <p:cNvSpPr/>
          <p:nvPr/>
        </p:nvSpPr>
        <p:spPr>
          <a:xfrm>
            <a:off x="1431900" y="2090550"/>
            <a:ext cx="1079100" cy="9624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body" idx="1"/>
          </p:nvPr>
        </p:nvSpPr>
        <p:spPr>
          <a:xfrm>
            <a:off x="387900" y="1807649"/>
            <a:ext cx="8368200" cy="7641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3000" dirty="0">
                <a:solidFill>
                  <a:schemeClr val="bg1">
                    <a:lumMod val="50000"/>
                  </a:schemeClr>
                </a:solidFill>
                <a:latin typeface="Roboto Slab"/>
                <a:ea typeface="Roboto Slab"/>
                <a:cs typeface="Roboto Slab"/>
                <a:sym typeface="Roboto Slab"/>
              </a:rPr>
              <a:t>REALIGNMENT</a:t>
            </a:r>
            <a:endParaRPr dirty="0">
              <a:solidFill>
                <a:schemeClr val="bg1">
                  <a:lumMod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87900" y="231726"/>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chemeClr val="bg1">
                    <a:lumMod val="50000"/>
                  </a:schemeClr>
                </a:solidFill>
              </a:rPr>
              <a:t>There are movements in the scanner</a:t>
            </a:r>
            <a:endParaRPr dirty="0">
              <a:solidFill>
                <a:schemeClr val="bg1">
                  <a:lumMod val="50000"/>
                </a:schemeClr>
              </a:solidFill>
            </a:endParaRPr>
          </a:p>
        </p:txBody>
      </p:sp>
      <p:sp>
        <p:nvSpPr>
          <p:cNvPr id="114" name="Google Shape;114;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114300" lvl="0" indent="0" algn="l" rtl="0">
              <a:spcBef>
                <a:spcPts val="0"/>
              </a:spcBef>
              <a:spcAft>
                <a:spcPts val="0"/>
              </a:spcAft>
              <a:buSzPts val="1800"/>
              <a:buNone/>
            </a:pPr>
            <a:r>
              <a:rPr lang="en" dirty="0">
                <a:solidFill>
                  <a:schemeClr val="bg1">
                    <a:lumMod val="50000"/>
                  </a:schemeClr>
                </a:solidFill>
              </a:rPr>
              <a:t>1. There is always head movements</a:t>
            </a:r>
            <a:endParaRPr dirty="0">
              <a:solidFill>
                <a:schemeClr val="bg1">
                  <a:lumMod val="50000"/>
                </a:schemeClr>
              </a:solidFill>
            </a:endParaRPr>
          </a:p>
          <a:p>
            <a:pPr marL="457200" lvl="0" indent="0" algn="l" rtl="0">
              <a:spcBef>
                <a:spcPts val="0"/>
              </a:spcBef>
              <a:spcAft>
                <a:spcPts val="0"/>
              </a:spcAft>
              <a:buNone/>
            </a:pPr>
            <a:endParaRPr dirty="0">
              <a:solidFill>
                <a:schemeClr val="bg1">
                  <a:lumMod val="50000"/>
                </a:schemeClr>
              </a:solidFill>
            </a:endParaRPr>
          </a:p>
          <a:p>
            <a:pPr marL="114300" lvl="0" indent="0" algn="l" rtl="0">
              <a:spcBef>
                <a:spcPts val="0"/>
              </a:spcBef>
              <a:spcAft>
                <a:spcPts val="0"/>
              </a:spcAft>
              <a:buSzPts val="1800"/>
              <a:buNone/>
            </a:pPr>
            <a:r>
              <a:rPr lang="en" dirty="0">
                <a:solidFill>
                  <a:schemeClr val="bg1">
                    <a:lumMod val="50000"/>
                  </a:schemeClr>
                </a:solidFill>
              </a:rPr>
              <a:t>2. Physiological: </a:t>
            </a:r>
            <a:r>
              <a:rPr lang="en-US" dirty="0">
                <a:solidFill>
                  <a:schemeClr val="bg1">
                    <a:lumMod val="50000"/>
                  </a:schemeClr>
                </a:solidFill>
              </a:rPr>
              <a:t>Heart beat, respiration, blinking</a:t>
            </a:r>
          </a:p>
          <a:p>
            <a:pPr marL="114300" lvl="0" indent="0" algn="l" rtl="0">
              <a:spcBef>
                <a:spcPts val="0"/>
              </a:spcBef>
              <a:spcAft>
                <a:spcPts val="0"/>
              </a:spcAft>
              <a:buSzPts val="1800"/>
              <a:buNone/>
            </a:pPr>
            <a:endParaRPr lang="en-US" dirty="0">
              <a:solidFill>
                <a:schemeClr val="bg1">
                  <a:lumMod val="50000"/>
                </a:schemeClr>
              </a:solidFill>
            </a:endParaRPr>
          </a:p>
          <a:p>
            <a:pPr marL="114300" lvl="0" indent="0" algn="l" rtl="0">
              <a:spcBef>
                <a:spcPts val="0"/>
              </a:spcBef>
              <a:spcAft>
                <a:spcPts val="0"/>
              </a:spcAft>
              <a:buSzPts val="1800"/>
              <a:buNone/>
            </a:pPr>
            <a:r>
              <a:rPr lang="en-US" dirty="0">
                <a:solidFill>
                  <a:schemeClr val="bg1">
                    <a:lumMod val="50000"/>
                  </a:schemeClr>
                </a:solidFill>
              </a:rPr>
              <a:t>3. Means that the data from a single voxel may not </a:t>
            </a:r>
          </a:p>
          <a:p>
            <a:pPr marL="114300" lvl="0" indent="0" algn="l" rtl="0">
              <a:spcBef>
                <a:spcPts val="0"/>
              </a:spcBef>
              <a:spcAft>
                <a:spcPts val="0"/>
              </a:spcAft>
              <a:buSzPts val="1800"/>
              <a:buNone/>
            </a:pPr>
            <a:r>
              <a:rPr lang="en-US" dirty="0">
                <a:solidFill>
                  <a:schemeClr val="bg1">
                    <a:lumMod val="50000"/>
                  </a:schemeClr>
                </a:solidFill>
              </a:rPr>
              <a:t>Correspond to the same place in the brain over time</a:t>
            </a:r>
          </a:p>
          <a:p>
            <a:pPr marL="114300" lvl="0" indent="0" algn="l" rtl="0">
              <a:spcBef>
                <a:spcPts val="0"/>
              </a:spcBef>
              <a:spcAft>
                <a:spcPts val="0"/>
              </a:spcAft>
              <a:buSzPts val="1800"/>
              <a:buNone/>
            </a:pPr>
            <a:endParaRPr lang="en-US" dirty="0">
              <a:solidFill>
                <a:schemeClr val="bg1">
                  <a:lumMod val="50000"/>
                </a:schemeClr>
              </a:solidFill>
            </a:endParaRPr>
          </a:p>
          <a:p>
            <a:pPr marL="114300" lvl="0" indent="0" algn="l" rtl="0">
              <a:spcBef>
                <a:spcPts val="0"/>
              </a:spcBef>
              <a:spcAft>
                <a:spcPts val="0"/>
              </a:spcAft>
              <a:buSzPts val="1800"/>
              <a:buNone/>
            </a:pPr>
            <a:r>
              <a:rPr lang="en-US" dirty="0">
                <a:solidFill>
                  <a:schemeClr val="bg1">
                    <a:lumMod val="50000"/>
                  </a:schemeClr>
                </a:solidFill>
              </a:rPr>
              <a:t>4. Need to realign the data to a specified reference</a:t>
            </a:r>
            <a:endParaRPr dirty="0">
              <a:solidFill>
                <a:schemeClr val="bg1">
                  <a:lumMod val="50000"/>
                </a:schemeClr>
              </a:solidFill>
            </a:endParaRPr>
          </a:p>
        </p:txBody>
      </p:sp>
      <p:pic>
        <p:nvPicPr>
          <p:cNvPr id="115" name="Google Shape;115;p21"/>
          <p:cNvPicPr preferRelativeResize="0"/>
          <p:nvPr/>
        </p:nvPicPr>
        <p:blipFill>
          <a:blip r:embed="rId3">
            <a:alphaModFix/>
          </a:blip>
          <a:stretch>
            <a:fillRect/>
          </a:stretch>
        </p:blipFill>
        <p:spPr>
          <a:xfrm>
            <a:off x="6393814" y="1489824"/>
            <a:ext cx="2362286" cy="1674902"/>
          </a:xfrm>
          <a:prstGeom prst="rect">
            <a:avLst/>
          </a:prstGeom>
          <a:noFill/>
          <a:ln>
            <a:noFill/>
          </a:ln>
        </p:spPr>
      </p:pic>
    </p:spTree>
    <p:extLst>
      <p:ext uri="{BB962C8B-B14F-4D97-AF65-F5344CB8AC3E}">
        <p14:creationId xmlns:p14="http://schemas.microsoft.com/office/powerpoint/2010/main" val="28661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4">
                                            <p:txEl>
                                              <p:pRg st="2" end="2"/>
                                            </p:txEl>
                                          </p:spTgt>
                                        </p:tgtEl>
                                        <p:attrNameLst>
                                          <p:attrName>style.visibility</p:attrName>
                                        </p:attrNameLst>
                                      </p:cBhvr>
                                      <p:to>
                                        <p:strVal val="visible"/>
                                      </p:to>
                                    </p:set>
                                    <p:anim calcmode="lin" valueType="num">
                                      <p:cBhvr additive="base">
                                        <p:cTn id="11"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5"/>
                                        </p:tgtEl>
                                        <p:attrNameLst>
                                          <p:attrName>style.visibility</p:attrName>
                                        </p:attrNameLst>
                                      </p:cBhvr>
                                      <p:to>
                                        <p:strVal val="visible"/>
                                      </p:to>
                                    </p:set>
                                    <p:anim calcmode="lin" valueType="num">
                                      <p:cBhvr additive="base">
                                        <p:cTn id="17" dur="500" fill="hold"/>
                                        <p:tgtEl>
                                          <p:spTgt spid="115"/>
                                        </p:tgtEl>
                                        <p:attrNameLst>
                                          <p:attrName>ppt_x</p:attrName>
                                        </p:attrNameLst>
                                      </p:cBhvr>
                                      <p:tavLst>
                                        <p:tav tm="0">
                                          <p:val>
                                            <p:strVal val="#ppt_x"/>
                                          </p:val>
                                        </p:tav>
                                        <p:tav tm="100000">
                                          <p:val>
                                            <p:strVal val="#ppt_x"/>
                                          </p:val>
                                        </p:tav>
                                      </p:tavLst>
                                    </p:anim>
                                    <p:anim calcmode="lin" valueType="num">
                                      <p:cBhvr additive="base">
                                        <p:cTn id="18"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4">
                                            <p:txEl>
                                              <p:pRg st="4" end="4"/>
                                            </p:txEl>
                                          </p:spTgt>
                                        </p:tgtEl>
                                        <p:attrNameLst>
                                          <p:attrName>style.visibility</p:attrName>
                                        </p:attrNameLst>
                                      </p:cBhvr>
                                      <p:to>
                                        <p:strVal val="visible"/>
                                      </p:to>
                                    </p:set>
                                    <p:anim calcmode="lin" valueType="num">
                                      <p:cBhvr additive="base">
                                        <p:cTn id="23" dur="500" fill="hold"/>
                                        <p:tgtEl>
                                          <p:spTgt spid="11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4">
                                            <p:txEl>
                                              <p:pRg st="5" end="5"/>
                                            </p:txEl>
                                          </p:spTgt>
                                        </p:tgtEl>
                                        <p:attrNameLst>
                                          <p:attrName>style.visibility</p:attrName>
                                        </p:attrNameLst>
                                      </p:cBhvr>
                                      <p:to>
                                        <p:strVal val="visible"/>
                                      </p:to>
                                    </p:set>
                                    <p:anim calcmode="lin" valueType="num">
                                      <p:cBhvr additive="base">
                                        <p:cTn id="27" dur="500" fill="hold"/>
                                        <p:tgtEl>
                                          <p:spTgt spid="11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4">
                                            <p:txEl>
                                              <p:pRg st="7" end="7"/>
                                            </p:txEl>
                                          </p:spTgt>
                                        </p:tgtEl>
                                        <p:attrNameLst>
                                          <p:attrName>style.visibility</p:attrName>
                                        </p:attrNameLst>
                                      </p:cBhvr>
                                      <p:to>
                                        <p:strVal val="visible"/>
                                      </p:to>
                                    </p:set>
                                    <p:anim calcmode="lin" valueType="num">
                                      <p:cBhvr additive="base">
                                        <p:cTn id="31" dur="500" fill="hold"/>
                                        <p:tgtEl>
                                          <p:spTgt spid="11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87900" y="108256"/>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solidFill>
                  <a:schemeClr val="bg1">
                    <a:lumMod val="50000"/>
                  </a:schemeClr>
                </a:solidFill>
              </a:rPr>
              <a:t>There are movements in the scanner</a:t>
            </a:r>
            <a:endParaRPr dirty="0">
              <a:solidFill>
                <a:schemeClr val="bg1">
                  <a:lumMod val="50000"/>
                </a:schemeClr>
              </a:solidFill>
            </a:endParaRPr>
          </a:p>
        </p:txBody>
      </p:sp>
      <p:pic>
        <p:nvPicPr>
          <p:cNvPr id="4" name="WeChat_20230206142812">
            <a:hlinkClick r:id="" action="ppaction://media"/>
            <a:extLst>
              <a:ext uri="{FF2B5EF4-FFF2-40B4-BE49-F238E27FC236}">
                <a16:creationId xmlns:a16="http://schemas.microsoft.com/office/drawing/2014/main" id="{A3715445-C546-4BE3-9CBD-8B30260C19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3253" y="1123105"/>
            <a:ext cx="2125234" cy="3777156"/>
          </a:xfrm>
          <a:prstGeom prst="rect">
            <a:avLst/>
          </a:prstGeom>
        </p:spPr>
      </p:pic>
      <p:sp>
        <p:nvSpPr>
          <p:cNvPr id="8" name="Google Shape;114;p21">
            <a:extLst>
              <a:ext uri="{FF2B5EF4-FFF2-40B4-BE49-F238E27FC236}">
                <a16:creationId xmlns:a16="http://schemas.microsoft.com/office/drawing/2014/main" id="{8881F8B1-EB41-4EBD-9143-C989D61F47B5}"/>
              </a:ext>
            </a:extLst>
          </p:cNvPr>
          <p:cNvSpPr txBox="1">
            <a:spLocks noGrp="1"/>
          </p:cNvSpPr>
          <p:nvPr>
            <p:ph type="body" idx="1"/>
          </p:nvPr>
        </p:nvSpPr>
        <p:spPr>
          <a:xfrm>
            <a:off x="3394072" y="1270244"/>
            <a:ext cx="5539721" cy="3078900"/>
          </a:xfrm>
          <a:prstGeom prst="rect">
            <a:avLst/>
          </a:prstGeom>
        </p:spPr>
        <p:txBody>
          <a:bodyPr spcFirstLastPara="1" wrap="square" lIns="91425" tIns="91425" rIns="91425" bIns="91425" anchor="t" anchorCtr="0">
            <a:normAutofit/>
          </a:bodyPr>
          <a:lstStyle/>
          <a:p>
            <a:pPr marL="114300" lvl="0" indent="0" algn="l" rtl="0">
              <a:spcBef>
                <a:spcPts val="0"/>
              </a:spcBef>
              <a:spcAft>
                <a:spcPts val="0"/>
              </a:spcAft>
              <a:buSzPts val="1800"/>
              <a:buNone/>
            </a:pPr>
            <a:r>
              <a:rPr lang="en-US" dirty="0">
                <a:solidFill>
                  <a:schemeClr val="bg1">
                    <a:lumMod val="50000"/>
                  </a:schemeClr>
                </a:solidFill>
              </a:rPr>
              <a:t>1. Means that the data from a single voxel may not </a:t>
            </a:r>
          </a:p>
          <a:p>
            <a:pPr marL="114300" lvl="0" indent="0" algn="l" rtl="0">
              <a:spcBef>
                <a:spcPts val="0"/>
              </a:spcBef>
              <a:spcAft>
                <a:spcPts val="0"/>
              </a:spcAft>
              <a:buSzPts val="1800"/>
              <a:buNone/>
            </a:pPr>
            <a:r>
              <a:rPr lang="en-US" dirty="0">
                <a:solidFill>
                  <a:schemeClr val="bg1">
                    <a:lumMod val="50000"/>
                  </a:schemeClr>
                </a:solidFill>
              </a:rPr>
              <a:t>Correspond to the same place in the brain over time</a:t>
            </a:r>
          </a:p>
          <a:p>
            <a:pPr marL="114300" lvl="0" indent="0" algn="l" rtl="0">
              <a:spcBef>
                <a:spcPts val="0"/>
              </a:spcBef>
              <a:spcAft>
                <a:spcPts val="0"/>
              </a:spcAft>
              <a:buSzPts val="1800"/>
              <a:buNone/>
            </a:pPr>
            <a:endParaRPr lang="en-US" dirty="0">
              <a:solidFill>
                <a:schemeClr val="bg1">
                  <a:lumMod val="50000"/>
                </a:schemeClr>
              </a:solidFill>
            </a:endParaRPr>
          </a:p>
          <a:p>
            <a:pPr marL="114300" lvl="0" indent="0" algn="l" rtl="0">
              <a:spcBef>
                <a:spcPts val="0"/>
              </a:spcBef>
              <a:spcAft>
                <a:spcPts val="0"/>
              </a:spcAft>
              <a:buSzPts val="1800"/>
              <a:buNone/>
            </a:pPr>
            <a:r>
              <a:rPr lang="en-US" dirty="0">
                <a:solidFill>
                  <a:schemeClr val="bg1">
                    <a:lumMod val="50000"/>
                  </a:schemeClr>
                </a:solidFill>
              </a:rPr>
              <a:t>2. Need to realign the data to a specified reference</a:t>
            </a:r>
            <a:endParaRPr dirty="0">
              <a:solidFill>
                <a:schemeClr val="bg1">
                  <a:lumMod val="50000"/>
                </a:schemeClr>
              </a:solidFill>
            </a:endParaRPr>
          </a:p>
        </p:txBody>
      </p:sp>
    </p:spTree>
    <p:extLst>
      <p:ext uri="{BB962C8B-B14F-4D97-AF65-F5344CB8AC3E}">
        <p14:creationId xmlns:p14="http://schemas.microsoft.com/office/powerpoint/2010/main" val="21061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E71E4-4658-484C-AB09-C4487C7F5CC8}"/>
              </a:ext>
            </a:extLst>
          </p:cNvPr>
          <p:cNvSpPr txBox="1"/>
          <p:nvPr/>
        </p:nvSpPr>
        <p:spPr>
          <a:xfrm>
            <a:off x="254643" y="127322"/>
            <a:ext cx="8738886" cy="430887"/>
          </a:xfrm>
          <a:prstGeom prst="rect">
            <a:avLst/>
          </a:prstGeom>
          <a:noFill/>
        </p:spPr>
        <p:txBody>
          <a:bodyPr wrap="square" rtlCol="0">
            <a:spAutoFit/>
          </a:bodyPr>
          <a:lstStyle/>
          <a:p>
            <a:r>
              <a:rPr lang="en-US" sz="2200" dirty="0"/>
              <a:t>How does realignment work?</a:t>
            </a:r>
          </a:p>
        </p:txBody>
      </p:sp>
      <p:sp>
        <p:nvSpPr>
          <p:cNvPr id="6" name="TextBox 5">
            <a:extLst>
              <a:ext uri="{FF2B5EF4-FFF2-40B4-BE49-F238E27FC236}">
                <a16:creationId xmlns:a16="http://schemas.microsoft.com/office/drawing/2014/main" id="{0690C9CB-1CFE-4DFA-B0A8-F0F69B486D90}"/>
              </a:ext>
            </a:extLst>
          </p:cNvPr>
          <p:cNvSpPr txBox="1"/>
          <p:nvPr/>
        </p:nvSpPr>
        <p:spPr>
          <a:xfrm>
            <a:off x="439838" y="798653"/>
            <a:ext cx="7488820"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Rigid body transformation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Can be decomposed into 6 dimensions</a:t>
            </a:r>
          </a:p>
        </p:txBody>
      </p:sp>
      <p:pic>
        <p:nvPicPr>
          <p:cNvPr id="7" name="Google Shape;148;p26">
            <a:extLst>
              <a:ext uri="{FF2B5EF4-FFF2-40B4-BE49-F238E27FC236}">
                <a16:creationId xmlns:a16="http://schemas.microsoft.com/office/drawing/2014/main" id="{D4352579-2ECD-4ABA-A825-EC978FE4D01A}"/>
              </a:ext>
            </a:extLst>
          </p:cNvPr>
          <p:cNvPicPr preferRelativeResize="0"/>
          <p:nvPr/>
        </p:nvPicPr>
        <p:blipFill>
          <a:blip r:embed="rId2">
            <a:alphaModFix/>
          </a:blip>
          <a:stretch>
            <a:fillRect/>
          </a:stretch>
        </p:blipFill>
        <p:spPr>
          <a:xfrm>
            <a:off x="4572000" y="2571750"/>
            <a:ext cx="4019550" cy="1638300"/>
          </a:xfrm>
          <a:prstGeom prst="rect">
            <a:avLst/>
          </a:prstGeom>
          <a:noFill/>
          <a:ln>
            <a:noFill/>
          </a:ln>
        </p:spPr>
      </p:pic>
      <p:pic>
        <p:nvPicPr>
          <p:cNvPr id="8" name="Picture 7">
            <a:extLst>
              <a:ext uri="{FF2B5EF4-FFF2-40B4-BE49-F238E27FC236}">
                <a16:creationId xmlns:a16="http://schemas.microsoft.com/office/drawing/2014/main" id="{5E7099F6-85D0-421B-A388-3617940A22EA}"/>
              </a:ext>
            </a:extLst>
          </p:cNvPr>
          <p:cNvPicPr>
            <a:picLocks noChangeAspect="1"/>
          </p:cNvPicPr>
          <p:nvPr/>
        </p:nvPicPr>
        <p:blipFill>
          <a:blip r:embed="rId3"/>
          <a:stretch>
            <a:fillRect/>
          </a:stretch>
        </p:blipFill>
        <p:spPr>
          <a:xfrm>
            <a:off x="1099593" y="2348600"/>
            <a:ext cx="2245492" cy="2084600"/>
          </a:xfrm>
          <a:prstGeom prst="rect">
            <a:avLst/>
          </a:prstGeom>
        </p:spPr>
      </p:pic>
    </p:spTree>
    <p:extLst>
      <p:ext uri="{BB962C8B-B14F-4D97-AF65-F5344CB8AC3E}">
        <p14:creationId xmlns:p14="http://schemas.microsoft.com/office/powerpoint/2010/main" val="15120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1722</Words>
  <Application>Microsoft Macintosh PowerPoint</Application>
  <PresentationFormat>On-screen Show (16:9)</PresentationFormat>
  <Paragraphs>140</Paragraphs>
  <Slides>25</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Roboto Slab</vt:lpstr>
      <vt:lpstr>Roboto</vt:lpstr>
      <vt:lpstr>Arial </vt:lpstr>
      <vt:lpstr>Minion</vt:lpstr>
      <vt:lpstr>Marina</vt:lpstr>
      <vt:lpstr>PREPROCESSING: REALIGNING AND UNWARPING</vt:lpstr>
      <vt:lpstr>Contents</vt:lpstr>
      <vt:lpstr>WHAT IS fMRI?</vt:lpstr>
      <vt:lpstr>PowerPoint Presentation</vt:lpstr>
      <vt:lpstr>PREPROCESSING for fMRI </vt:lpstr>
      <vt:lpstr>PowerPoint Presentation</vt:lpstr>
      <vt:lpstr>There are movements in the scanner</vt:lpstr>
      <vt:lpstr>There are movements in the scanner</vt:lpstr>
      <vt:lpstr>PowerPoint Presentation</vt:lpstr>
      <vt:lpstr>PowerPoint Presentation</vt:lpstr>
      <vt:lpstr>PowerPoint Presentation</vt:lpstr>
      <vt:lpstr>PowerPoint Presentation</vt:lpstr>
      <vt:lpstr>PowerPoint Presentation</vt:lpstr>
      <vt:lpstr>PowerPoint Presentation</vt:lpstr>
      <vt:lpstr>RESOURCES  </vt:lpstr>
      <vt:lpstr>PowerPoint Presentation</vt:lpstr>
      <vt:lpstr>Overview</vt:lpstr>
      <vt:lpstr>Why is Unwarping Needed? </vt:lpstr>
      <vt:lpstr>Heterogeneity in the Magnetic Field </vt:lpstr>
      <vt:lpstr>What does unwarping do?</vt:lpstr>
      <vt:lpstr>How do we unwarp?</vt:lpstr>
      <vt:lpstr>Field Maps</vt:lpstr>
      <vt:lpstr>Realign &amp; Unwarp in SPM</vt:lpstr>
      <vt:lpstr>FieldMap Toolbox</vt:lpstr>
      <vt:lpstr>Useful Resources and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PREPROCESSING: REALIGNING AND UNWARPING</dc:title>
  <cp:lastModifiedBy>Core, Lucy</cp:lastModifiedBy>
  <cp:revision>41</cp:revision>
  <dcterms:modified xsi:type="dcterms:W3CDTF">2023-02-07T11:42:19Z</dcterms:modified>
</cp:coreProperties>
</file>