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5" r:id="rId7"/>
    <p:sldId id="269" r:id="rId8"/>
    <p:sldId id="270" r:id="rId9"/>
    <p:sldId id="271" r:id="rId10"/>
    <p:sldId id="273" r:id="rId11"/>
    <p:sldId id="290" r:id="rId12"/>
    <p:sldId id="267" r:id="rId13"/>
    <p:sldId id="268" r:id="rId14"/>
    <p:sldId id="263" r:id="rId15"/>
    <p:sldId id="266" r:id="rId16"/>
    <p:sldId id="261" r:id="rId17"/>
    <p:sldId id="264" r:id="rId18"/>
    <p:sldId id="278" r:id="rId19"/>
    <p:sldId id="280" r:id="rId20"/>
    <p:sldId id="272" r:id="rId21"/>
    <p:sldId id="274" r:id="rId22"/>
    <p:sldId id="281" r:id="rId23"/>
    <p:sldId id="282" r:id="rId24"/>
    <p:sldId id="283" r:id="rId25"/>
    <p:sldId id="284" r:id="rId26"/>
    <p:sldId id="285" r:id="rId27"/>
    <p:sldId id="286" r:id="rId28"/>
    <p:sldId id="287" r:id="rId29"/>
    <p:sldId id="288" r:id="rId30"/>
    <p:sldId id="291" r:id="rId31"/>
    <p:sldId id="289" r:id="rId32"/>
    <p:sldId id="275"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75" autoAdjust="0"/>
    <p:restoredTop sz="72810" autoAdjust="0"/>
  </p:normalViewPr>
  <p:slideViewPr>
    <p:cSldViewPr>
      <p:cViewPr varScale="1">
        <p:scale>
          <a:sx n="74" d="100"/>
          <a:sy n="74" d="100"/>
        </p:scale>
        <p:origin x="6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03.05.2023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journals.physiology.org/doi/full/10.1152/jn.00530.2020#B1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a:spcBef>
                <a:spcPts val="0"/>
              </a:spcBef>
              <a:spcAft>
                <a:spcPts val="0"/>
              </a:spcAft>
            </a:pPr>
            <a:r>
              <a:rPr lang="en-GB" sz="1800" b="0" i="0" u="none" strike="noStrike" dirty="0">
                <a:solidFill>
                  <a:srgbClr val="000000"/>
                </a:solidFill>
                <a:effectLst/>
                <a:latin typeface="Arial" panose="020B0604020202020204" pitchFamily="34" charset="0"/>
              </a:rPr>
              <a:t>Familiarity with the nomenclature of EEG is important prior to commencing interpretation. which demonstrates the standard International 10-20 electrode site placement strategy. The nomenclature “10-20” represents standard intervals of measurement of either 10 or 20 percent for positioning electrodes over the anterior–posterior dimension between the nasion (point at the bridge of the nose) and inion (prominent bump on the back of the head representing lowest point of the skull), and between the auricular (ear) positions. Each electrode site is represented with a letter and a given number. The letter represents which lobe of the brain the electrode site overlies (i.e., F is frontal, T is temporal, P is parietal, and O is occipital). Odd-numbered electrode sites are on the left side of head, even-numbered electrodes are on the right side, “z”-</a:t>
            </a:r>
            <a:r>
              <a:rPr lang="en-GB" sz="1800" b="0" i="0" u="none" strike="noStrike" dirty="0" err="1">
                <a:solidFill>
                  <a:srgbClr val="000000"/>
                </a:solidFill>
                <a:effectLst/>
                <a:latin typeface="Arial" panose="020B0604020202020204" pitchFamily="34" charset="0"/>
              </a:rPr>
              <a:t>labeled</a:t>
            </a:r>
            <a:r>
              <a:rPr lang="en-GB" sz="1800" b="0" i="0" u="none" strike="noStrike" dirty="0">
                <a:solidFill>
                  <a:srgbClr val="000000"/>
                </a:solidFill>
                <a:effectLst/>
                <a:latin typeface="Arial" panose="020B0604020202020204" pitchFamily="34" charset="0"/>
              </a:rPr>
              <a:t> sites are in the midline from anterior to posterior, and “A” or auricular sites are on the mastoid processes/ears.</a:t>
            </a:r>
            <a:endParaRPr lang="en-GB" b="0" dirty="0">
              <a:effectLst/>
            </a:endParaRPr>
          </a:p>
          <a:p>
            <a:br>
              <a:rPr lang="en-GB" dirty="0"/>
            </a:b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0813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a:spcBef>
                <a:spcPts val="0"/>
              </a:spcBef>
              <a:spcAft>
                <a:spcPts val="0"/>
              </a:spcAft>
            </a:pPr>
            <a:r>
              <a:rPr lang="en-GB" sz="1800" b="0" i="0" u="none" strike="noStrike" dirty="0">
                <a:solidFill>
                  <a:srgbClr val="000000"/>
                </a:solidFill>
                <a:effectLst/>
                <a:latin typeface="Arial" panose="020B0604020202020204" pitchFamily="34" charset="0"/>
              </a:rPr>
              <a:t>Familiarity with the nomenclature of EEG is important prior to commencing interpretation. which demonstrates the standard International 10-20 electrode site placement strategy. The nomenclature “10-20” represents standard intervals of measurement of either 10 or 20 percent for positioning electrodes over the anterior–posterior dimension between the nasion (point at the bridge of the nose) and inion (prominent bump on the back of the head representing lowest point of the skull), and between the auricular (ear) positions. Each electrode site is represented with a letter and a given number. The letter represents which lobe of the brain the electrode site overlies (i.e., F is frontal, T is temporal, P is parietal, and O is occipital). Odd-numbered electrode sites are on the left side of head, even-numbered electrodes are on the right side, “z”-</a:t>
            </a:r>
            <a:r>
              <a:rPr lang="en-GB" sz="1800" b="0" i="0" u="none" strike="noStrike" dirty="0" err="1">
                <a:solidFill>
                  <a:srgbClr val="000000"/>
                </a:solidFill>
                <a:effectLst/>
                <a:latin typeface="Arial" panose="020B0604020202020204" pitchFamily="34" charset="0"/>
              </a:rPr>
              <a:t>labeled</a:t>
            </a:r>
            <a:r>
              <a:rPr lang="en-GB" sz="1800" b="0" i="0" u="none" strike="noStrike" dirty="0">
                <a:solidFill>
                  <a:srgbClr val="000000"/>
                </a:solidFill>
                <a:effectLst/>
                <a:latin typeface="Arial" panose="020B0604020202020204" pitchFamily="34" charset="0"/>
              </a:rPr>
              <a:t> sites are in the midline from anterior to posterior, and “A” or auricular sites are on the mastoid processes/ears.</a:t>
            </a:r>
            <a:endParaRPr lang="en-GB" b="0" dirty="0">
              <a:effectLst/>
            </a:endParaRPr>
          </a:p>
          <a:p>
            <a:br>
              <a:rPr lang="en-GB" dirty="0"/>
            </a:b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8896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marL="0" indent="0">
              <a:spcBef>
                <a:spcPts val="600"/>
              </a:spcBef>
              <a:spcAft>
                <a:spcPct val="0"/>
              </a:spcAft>
              <a:buFont typeface="Trebuchet MS,Sans-Serif"/>
              <a:buNone/>
            </a:pPr>
            <a:r>
              <a:rPr lang="en-US" altLang="zh-CN" sz="1200" kern="1200" dirty="0">
                <a:solidFill>
                  <a:schemeClr val="tx1"/>
                </a:solidFill>
                <a:latin typeface="Arial" panose="020B0604020202020204" pitchFamily="34" charset="0"/>
                <a:ea typeface="+mn-ea"/>
                <a:cs typeface="Arial" panose="020B0604020202020204" pitchFamily="34" charset="0"/>
              </a:rPr>
              <a:t>MEG stands for </a:t>
            </a:r>
            <a:r>
              <a:rPr lang="zh-CN" altLang="en-US" sz="1200" kern="1200" dirty="0">
                <a:solidFill>
                  <a:schemeClr val="tx1"/>
                </a:solidFill>
                <a:latin typeface="Arial" panose="020B0604020202020204" pitchFamily="34" charset="0"/>
                <a:ea typeface="+mn-ea"/>
                <a:cs typeface="Arial" panose="020B0604020202020204" pitchFamily="34" charset="0"/>
              </a:rPr>
              <a:t>Magnetoencephalography</a:t>
            </a:r>
            <a:r>
              <a:rPr lang="en-US" altLang="zh-CN" sz="1200" kern="1200" dirty="0">
                <a:solidFill>
                  <a:schemeClr val="tx1"/>
                </a:solidFill>
                <a:latin typeface="Arial" panose="020B0604020202020204" pitchFamily="34" charset="0"/>
                <a:ea typeface="+mn-ea"/>
                <a:cs typeface="Arial" panose="020B0604020202020204" pitchFamily="34" charset="0"/>
              </a:rPr>
              <a:t>, which is a neuroimaging equipment that can </a:t>
            </a:r>
            <a:r>
              <a:rPr lang="en-US" altLang="zh-CN" sz="1200" dirty="0">
                <a:latin typeface="Arial" panose="020B0604020202020204" pitchFamily="34" charset="0"/>
                <a:cs typeface="Arial" panose="020B0604020202020204" pitchFamily="34" charset="0"/>
              </a:rPr>
              <a:t>measure small magnetic fields produced by changes in the electrical activity within the brain and therefore record brain signals. MEG is able to measure brain activity at millisecond-by-millisecond basis, has its own advantages of being a direct and non-invasive neuroimaging technique. </a:t>
            </a:r>
            <a:r>
              <a:rPr lang="en-GB" altLang="zh-CN" sz="1200" dirty="0">
                <a:latin typeface="Arial" panose="020B0604020202020204" pitchFamily="34" charset="0"/>
                <a:cs typeface="Arial" panose="020B0604020202020204" pitchFamily="34" charset="0"/>
              </a:rPr>
              <a:t>The measurements scale of it </a:t>
            </a:r>
            <a:r>
              <a:rPr lang="en-US" altLang="zh-CN" sz="1200" dirty="0">
                <a:latin typeface="Arial" panose="020B0604020202020204" pitchFamily="34" charset="0"/>
                <a:cs typeface="Arial" panose="020B0604020202020204" pitchFamily="34" charset="0"/>
              </a:rPr>
              <a:t>is</a:t>
            </a:r>
            <a:r>
              <a:rPr lang="en-GB" altLang="zh-CN" sz="1200" dirty="0">
                <a:latin typeface="Arial" panose="020B0604020202020204" pitchFamily="34" charset="0"/>
                <a:cs typeface="Arial" panose="020B0604020202020204" pitchFamily="34" charset="0"/>
              </a:rPr>
              <a:t> in the range of</a:t>
            </a:r>
            <a:r>
              <a:rPr lang="en-GB" altLang="zh-CN" sz="1200" b="1" dirty="0">
                <a:latin typeface="Arial" panose="020B0604020202020204" pitchFamily="34" charset="0"/>
                <a:cs typeface="Arial" panose="020B0604020202020204" pitchFamily="34" charset="0"/>
              </a:rPr>
              <a:t> </a:t>
            </a:r>
            <a:r>
              <a:rPr lang="en-GB" altLang="zh-CN" sz="1200" kern="1200" dirty="0">
                <a:solidFill>
                  <a:schemeClr val="tx1"/>
                </a:solidFill>
                <a:latin typeface="Arial" panose="020B0604020202020204" pitchFamily="34" charset="0"/>
                <a:ea typeface="+mn-ea"/>
                <a:cs typeface="Arial" panose="020B0604020202020204" pitchFamily="34" charset="0"/>
              </a:rPr>
              <a:t>femto-tesla to pico-tesla. Unlike electrical signal, </a:t>
            </a:r>
            <a:r>
              <a:rPr lang="en-US" altLang="zh-CN" sz="1200" b="0" i="0" dirty="0">
                <a:solidFill>
                  <a:srgbClr val="32352A"/>
                </a:solidFill>
                <a:effectLst/>
                <a:latin typeface="Arial" panose="020B0604020202020204" pitchFamily="34" charset="0"/>
                <a:cs typeface="Arial" panose="020B0604020202020204" pitchFamily="34" charset="0"/>
              </a:rPr>
              <a:t>magnetic field can pass unaffectedly through brain tissue and the skull, so it can m</a:t>
            </a:r>
            <a:r>
              <a:rPr lang="en-US" altLang="zh-CN" dirty="0"/>
              <a:t>easure changes in magnetic flux density outside of the head and provide potentially better spatial resolution compared to EEG.</a:t>
            </a:r>
          </a:p>
          <a:p>
            <a:pPr marL="0" marR="0" lvl="0" indent="0" algn="l" defTabSz="914400" rtl="0" eaLnBrk="1" fontAlgn="auto" latinLnBrk="0" hangingPunct="1">
              <a:lnSpc>
                <a:spcPct val="100000"/>
              </a:lnSpc>
              <a:spcBef>
                <a:spcPts val="600"/>
              </a:spcBef>
              <a:spcAft>
                <a:spcPct val="0"/>
              </a:spcAft>
              <a:buClrTx/>
              <a:buSzTx/>
              <a:buFont typeface="Trebuchet MS,Sans-Serif"/>
              <a:buNone/>
              <a:tabLst/>
              <a:defRPr/>
            </a:pPr>
            <a:r>
              <a:rPr lang="en-US" altLang="zh-CN" dirty="0"/>
              <a:t>MEG has many different usages and is widely applied in fields like neuroscience or medicine. For example, it can be used to </a:t>
            </a:r>
            <a:r>
              <a:rPr lang="en-GB" altLang="zh-CN" sz="1200" dirty="0">
                <a:latin typeface="Arial" panose="020B0604020202020204" pitchFamily="34" charset="0"/>
                <a:cs typeface="Arial" panose="020B0604020202020204" pitchFamily="34" charset="0"/>
              </a:rPr>
              <a:t>find the neuronal sources within the brain, or used for clinical practice, such as localising affected areas before surgery.</a:t>
            </a:r>
          </a:p>
          <a:p>
            <a:pPr marL="0" indent="0">
              <a:spcBef>
                <a:spcPts val="600"/>
              </a:spcBef>
              <a:spcAft>
                <a:spcPct val="0"/>
              </a:spcAft>
              <a:buFont typeface="Trebuchet MS,Sans-Serif"/>
              <a:buNone/>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Arial" panose="020B0604020202020204" pitchFamily="34" charset="0"/>
              <a:ea typeface="+mn-ea"/>
              <a:cs typeface="Arial" panose="020B0604020202020204" pitchFamily="34" charset="0"/>
            </a:endParaRPr>
          </a:p>
        </p:txBody>
      </p:sp>
      <p:sp>
        <p:nvSpPr>
          <p:cNvPr id="4" name="灯片编号占位符 3"/>
          <p:cNvSpPr>
            <a:spLocks noGrp="1"/>
          </p:cNvSpPr>
          <p:nvPr>
            <p:ph type="sldNum" sz="quarter" idx="5"/>
          </p:nvPr>
        </p:nvSpPr>
        <p:spPr/>
        <p:txBody>
          <a:bodyPr/>
          <a:lstStyle/>
          <a:p>
            <a:fld id="{BCD18E2C-9CC6-4AD8-9877-150EF4A69606}" type="slidenum">
              <a:rPr lang="zh-CN" altLang="en-US" smtClean="0"/>
              <a:t>19</a:t>
            </a:fld>
            <a:endParaRPr lang="zh-CN" altLang="en-US"/>
          </a:p>
        </p:txBody>
      </p:sp>
    </p:spTree>
    <p:extLst>
      <p:ext uri="{BB962C8B-B14F-4D97-AF65-F5344CB8AC3E}">
        <p14:creationId xmlns:p14="http://schemas.microsoft.com/office/powerpoint/2010/main" val="1268934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F1F1F"/>
                </a:solidFill>
                <a:effectLst/>
                <a:latin typeface="Arial" panose="020B0604020202020204" pitchFamily="34" charset="0"/>
                <a:cs typeface="Arial" panose="020B0604020202020204" pitchFamily="34" charset="0"/>
              </a:rPr>
              <a:t>First we will talk about the biophysical origin of MEG. The basic physics principle of MEG measurements is actually quite simple: moving current can create a magnetic field based on the right hand rule. In previous section we already explained the mechanism of electrical current produced by neurons. </a:t>
            </a:r>
            <a:r>
              <a:rPr lang="en-US" altLang="zh-CN" sz="1200" dirty="0">
                <a:latin typeface="Arial" panose="020B0604020202020204" pitchFamily="34" charset="0"/>
                <a:cs typeface="Arial" panose="020B0604020202020204" pitchFamily="34" charset="0"/>
              </a:rPr>
              <a:t>If we recall the right hand rule again, magnetic field is generated </a:t>
            </a:r>
            <a:r>
              <a:rPr lang="en-US" altLang="zh-CN" sz="1200" b="0" dirty="0">
                <a:latin typeface="Arial" panose="020B0604020202020204" pitchFamily="34" charset="0"/>
                <a:cs typeface="Arial" panose="020B0604020202020204" pitchFamily="34" charset="0"/>
              </a:rPr>
              <a:t>perpendicular </a:t>
            </a:r>
            <a:r>
              <a:rPr lang="en-US" altLang="zh-CN" sz="1200" dirty="0">
                <a:latin typeface="Arial" panose="020B0604020202020204" pitchFamily="34" charset="0"/>
                <a:cs typeface="Arial" panose="020B0604020202020204" pitchFamily="34" charset="0"/>
              </a:rPr>
              <a:t>to electric field. The lower middle graph shows schematically the magnetic and electric fields caused by a current dipole in a head approximated as a spherical conductor. Both fields are dipolar but are rotated by 90° with respect to each other. </a:t>
            </a:r>
            <a:r>
              <a:rPr lang="en-US" altLang="zh-CN" b="0" i="0" dirty="0">
                <a:solidFill>
                  <a:srgbClr val="1F1F1F"/>
                </a:solidFill>
                <a:effectLst/>
                <a:latin typeface="Arial" panose="020B0604020202020204" pitchFamily="34" charset="0"/>
                <a:cs typeface="Arial" panose="020B0604020202020204" pitchFamily="34" charset="0"/>
              </a:rPr>
              <a:t>Moreover, since magnetic field wouldn’t be distorted by scalp or skull, it is possible to record MEG signals outside the skull.</a:t>
            </a:r>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20</a:t>
            </a:fld>
            <a:endParaRPr lang="zh-CN" altLang="en-US"/>
          </a:p>
        </p:txBody>
      </p:sp>
    </p:spTree>
    <p:extLst>
      <p:ext uri="{BB962C8B-B14F-4D97-AF65-F5344CB8AC3E}">
        <p14:creationId xmlns:p14="http://schemas.microsoft.com/office/powerpoint/2010/main" val="701927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F1F1F"/>
                </a:solidFill>
                <a:effectLst/>
                <a:latin typeface="Arial" panose="020B0604020202020204" pitchFamily="34" charset="0"/>
                <a:cs typeface="Arial" panose="020B0604020202020204" pitchFamily="34" charset="0"/>
              </a:rPr>
              <a:t>Same as EEG, </a:t>
            </a:r>
            <a:r>
              <a:rPr lang="en-GB" altLang="zh-CN" dirty="0"/>
              <a:t>MEG also measures the postsynaptic potential (PSP) of neurons instead of action potential, whereas it </a:t>
            </a:r>
            <a:r>
              <a:rPr lang="en-US" altLang="zh-CN" dirty="0">
                <a:solidFill>
                  <a:srgbClr val="1F1F1F"/>
                </a:solidFill>
                <a:latin typeface="Arial" panose="020B0604020202020204" pitchFamily="34" charset="0"/>
                <a:cs typeface="Arial" panose="020B0604020202020204" pitchFamily="34" charset="0"/>
              </a:rPr>
              <a:t>detects the magnetic fields mainly induced by intracellular currents. </a:t>
            </a:r>
            <a:r>
              <a:rPr lang="en-US" altLang="zh-CN" b="0" i="0" dirty="0">
                <a:solidFill>
                  <a:srgbClr val="202124"/>
                </a:solidFill>
                <a:effectLst/>
                <a:latin typeface="Google Sans"/>
                <a:cs typeface="Arial" panose="020B0604020202020204" pitchFamily="34" charset="0"/>
              </a:rPr>
              <a:t>This is because i</a:t>
            </a:r>
            <a:r>
              <a:rPr lang="en-US" altLang="zh-CN" b="0" i="0" dirty="0">
                <a:solidFill>
                  <a:srgbClr val="202124"/>
                </a:solidFill>
                <a:effectLst/>
                <a:latin typeface="Google Sans"/>
              </a:rPr>
              <a:t>ntracellular currents are more concentric, indicating they’re capable of producing larger magnetic fields. Ion current goes out of neurons, and flows in the conductive brain. The extracellular current is called volume current or secondary current while </a:t>
            </a:r>
            <a:r>
              <a:rPr lang="en-US" altLang="zh-CN" b="0" i="0" dirty="0">
                <a:solidFill>
                  <a:srgbClr val="040C28"/>
                </a:solidFill>
                <a:effectLst/>
                <a:latin typeface="Google Sans"/>
              </a:rPr>
              <a:t>the intracellular current, converted from the chemical energy stored in the cell, is called impressed current or primary current</a:t>
            </a:r>
            <a:r>
              <a:rPr lang="en-US" altLang="zh-CN" b="0" i="0" dirty="0">
                <a:solidFill>
                  <a:srgbClr val="202124"/>
                </a:solidFill>
                <a:effectLst/>
                <a:latin typeface="Google Sans"/>
              </a:rPr>
              <a:t>. Secondary currents are </a:t>
            </a:r>
            <a:r>
              <a:rPr lang="en-US" altLang="zh-CN" b="0" i="0" dirty="0">
                <a:solidFill>
                  <a:srgbClr val="1F1F1F"/>
                </a:solidFill>
                <a:effectLst/>
                <a:latin typeface="Arial" panose="020B0604020202020204" pitchFamily="34" charset="0"/>
                <a:cs typeface="Arial" panose="020B0604020202020204" pitchFamily="34" charset="0"/>
              </a:rPr>
              <a:t>generated by the primary currents along the </a:t>
            </a:r>
            <a:r>
              <a:rPr lang="en-US" altLang="zh-CN" dirty="0">
                <a:latin typeface="Calibri Light"/>
                <a:cs typeface="Calibri Light"/>
              </a:rPr>
              <a:t>dendrites of neurons to complete the loop of ionic flow.</a:t>
            </a:r>
            <a:endParaRPr lang="en-US" altLang="zh-CN" dirty="0">
              <a:solidFill>
                <a:srgbClr val="1F1F1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Light"/>
                <a:cs typeface="Calibri Light"/>
              </a:rPr>
              <a:t>As electric fields are mainly sensitive to secondary (volume) currents, magnetic fields are mainly induced by primary currents. However, since both the primary and secondary currents can create magnetic field, which means MEG signal can come from both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cs typeface="Calibri"/>
            </a:endParaRPr>
          </a:p>
        </p:txBody>
      </p:sp>
      <p:sp>
        <p:nvSpPr>
          <p:cNvPr id="4" name="灯片编号占位符 3"/>
          <p:cNvSpPr>
            <a:spLocks noGrp="1"/>
          </p:cNvSpPr>
          <p:nvPr>
            <p:ph type="sldNum" sz="quarter" idx="5"/>
          </p:nvPr>
        </p:nvSpPr>
        <p:spPr/>
        <p:txBody>
          <a:bodyPr/>
          <a:lstStyle/>
          <a:p>
            <a:fld id="{BCD18E2C-9CC6-4AD8-9877-150EF4A69606}" type="slidenum">
              <a:rPr lang="zh-CN" altLang="en-US" smtClean="0"/>
              <a:t>21</a:t>
            </a:fld>
            <a:endParaRPr lang="zh-CN" altLang="en-US"/>
          </a:p>
        </p:txBody>
      </p:sp>
    </p:spTree>
    <p:extLst>
      <p:ext uri="{BB962C8B-B14F-4D97-AF65-F5344CB8AC3E}">
        <p14:creationId xmlns:p14="http://schemas.microsoft.com/office/powerpoint/2010/main" val="256060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02122"/>
                </a:solidFill>
                <a:effectLst/>
                <a:latin typeface="Arial" panose="020B0604020202020204" pitchFamily="34" charset="0"/>
              </a:rPr>
              <a:t>However, magnetic field produced by single neuron is extraordinarily small, to generate a signal that is detectable, approximately 50,000 active neurons are needed. </a:t>
            </a:r>
            <a:endParaRPr lang="en-US" altLang="zh-CN" sz="1200" dirty="0">
              <a:latin typeface="Arial" panose="020B0604020202020204" pitchFamily="34" charset="0"/>
              <a:cs typeface="Arial" panose="020B0604020202020204" pitchFamily="34" charset="0"/>
            </a:endParaRPr>
          </a:p>
          <a:p>
            <a:pPr rtl="0">
              <a:spcBef>
                <a:spcPts val="0"/>
              </a:spcBef>
              <a:spcAft>
                <a:spcPts val="0"/>
              </a:spcAft>
            </a:pPr>
            <a:r>
              <a:rPr lang="en-US" altLang="zh-CN" sz="1200" dirty="0">
                <a:latin typeface="Arial" panose="020B0604020202020204" pitchFamily="34" charset="0"/>
                <a:cs typeface="Arial" panose="020B0604020202020204" pitchFamily="34" charset="0"/>
              </a:rPr>
              <a:t>Apart from the number of neurons, the geometry of the neuronal sources of electrical activity that gave rise to MEG signal should be taken into consideration. The neurons that give the main contribution to the MEG or the EEG are those that form “</a:t>
            </a:r>
            <a:r>
              <a:rPr lang="en-US" altLang="zh-CN" sz="1200" b="1" dirty="0">
                <a:latin typeface="Arial" panose="020B0604020202020204" pitchFamily="34" charset="0"/>
                <a:cs typeface="Arial" panose="020B0604020202020204" pitchFamily="34" charset="0"/>
              </a:rPr>
              <a:t>open fields</a:t>
            </a:r>
            <a:r>
              <a:rPr lang="en-US" altLang="zh-CN" sz="1200" dirty="0">
                <a:latin typeface="Arial" panose="020B0604020202020204" pitchFamily="34" charset="0"/>
                <a:cs typeface="Arial" panose="020B0604020202020204" pitchFamily="34" charset="0"/>
              </a:rPr>
              <a:t>”. And </a:t>
            </a:r>
            <a:r>
              <a:rPr lang="en-US" altLang="zh-CN" sz="1800" b="0" i="0" u="none" strike="noStrike" dirty="0">
                <a:solidFill>
                  <a:srgbClr val="000000"/>
                </a:solidFill>
                <a:effectLst/>
                <a:latin typeface="Arial" panose="020B0604020202020204" pitchFamily="34" charset="0"/>
              </a:rPr>
              <a:t>One of the most ideal candidates is pyramidal neurons. Arranged in palisades with the apical dendrites aligned perpendicularly to the cortical surface, pyramidal cells producing longitudinal intracellular currents flow along dendrites or axons, pyramidal cells generate coherent open magnetic fields when activated with a certain degree of synchrony. We may say that these neurons behave as “current dipoles” in wires,  the activity of which can be detected by sensors placed at a small distance from the skull. </a:t>
            </a:r>
            <a:endParaRPr lang="en-US" altLang="zh-CN" b="0" dirty="0">
              <a:effectLst/>
            </a:endParaRPr>
          </a:p>
          <a:p>
            <a:br>
              <a:rPr lang="en-US" altLang="zh-CN" dirty="0"/>
            </a:br>
            <a:endParaRPr lang="en-US" altLang="zh-CN" sz="1200"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22</a:t>
            </a:fld>
            <a:endParaRPr lang="zh-CN" altLang="en-US"/>
          </a:p>
        </p:txBody>
      </p:sp>
    </p:spTree>
    <p:extLst>
      <p:ext uri="{BB962C8B-B14F-4D97-AF65-F5344CB8AC3E}">
        <p14:creationId xmlns:p14="http://schemas.microsoft.com/office/powerpoint/2010/main" val="58742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a:lnSpc>
                <a:spcPct val="110000"/>
              </a:lnSpc>
            </a:pPr>
            <a:r>
              <a:rPr lang="en-US" altLang="zh-CN" dirty="0">
                <a:latin typeface="Arial" panose="020B0604020202020204" pitchFamily="34" charset="0"/>
                <a:cs typeface="Arial" panose="020B0604020202020204" pitchFamily="34" charset="0"/>
              </a:rPr>
              <a:t>From neurons to larger nervous system structure, we need to also consider the folding of cortex. The fact that the cortex is folded, forming gyri and sulci, implies that some populations of neurons have apical dendrites that are perpendicular to the overlying skull, i.e., those that are at the top of a gyrus; whereas others are parallel to the skull, i.e., those that are on the wall of a sulcus. In fact, MEG “sees” only those magnetic fields that have a component perpendicular to the skull. It is sensitive to magnetic fields generated by neuronal currents that have a </a:t>
            </a:r>
            <a:r>
              <a:rPr lang="en-US" altLang="zh-CN" sz="1200" kern="1200" dirty="0">
                <a:solidFill>
                  <a:schemeClr val="tx1"/>
                </a:solidFill>
                <a:latin typeface="Arial" panose="020B0604020202020204" pitchFamily="34" charset="0"/>
                <a:ea typeface="+mn-ea"/>
                <a:cs typeface="Arial" panose="020B0604020202020204" pitchFamily="34" charset="0"/>
              </a:rPr>
              <a:t>component oriented tangentially to the skull, but less sensitive to radial dipoles. Currents that are oriented perfectly radially to the skull do not generate a magnetic field outside the head, therefore “invisible” to MEG. Luckily, </a:t>
            </a:r>
            <a:r>
              <a:rPr lang="en-GB" altLang="en-US" sz="1200" kern="1200" dirty="0">
                <a:solidFill>
                  <a:schemeClr val="tx1"/>
                </a:solidFill>
                <a:latin typeface="Arial" panose="020B0604020202020204" pitchFamily="34" charset="0"/>
                <a:ea typeface="+mn-ea"/>
                <a:cs typeface="Arial" panose="020B0604020202020204" pitchFamily="34" charset="0"/>
              </a:rPr>
              <a:t>in practice, only a small proportion  (&lt;1%) of cell populations are perfectly </a:t>
            </a:r>
            <a:r>
              <a:rPr lang="en-GB" altLang="en-US" sz="1200" dirty="0">
                <a:latin typeface="Arial" panose="020B0604020202020204" pitchFamily="34" charset="0"/>
                <a:cs typeface="Arial" panose="020B0604020202020204" pitchFamily="34" charset="0"/>
              </a:rPr>
              <a:t>radial – i.e. on top of gyri</a:t>
            </a:r>
            <a:endParaRPr lang="en-US" altLang="zh-CN"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BCD18E2C-9CC6-4AD8-9877-150EF4A69606}" type="slidenum">
              <a:rPr lang="zh-CN" altLang="en-US" smtClean="0"/>
              <a:t>23</a:t>
            </a:fld>
            <a:endParaRPr lang="zh-CN" altLang="en-US"/>
          </a:p>
        </p:txBody>
      </p:sp>
    </p:spTree>
    <p:extLst>
      <p:ext uri="{BB962C8B-B14F-4D97-AF65-F5344CB8AC3E}">
        <p14:creationId xmlns:p14="http://schemas.microsoft.com/office/powerpoint/2010/main" val="2904916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mentioned before that </a:t>
            </a:r>
            <a:r>
              <a:rPr lang="en-US" altLang="zh-CN" b="0" i="0" dirty="0">
                <a:solidFill>
                  <a:srgbClr val="202122"/>
                </a:solidFill>
                <a:effectLst/>
                <a:latin typeface="Arial" panose="020B0604020202020204" pitchFamily="34" charset="0"/>
              </a:rPr>
              <a:t>magnetic field produced by single neuron is extraordinarily small. However, even with more than hundreds of thousands neurons firing </a:t>
            </a:r>
            <a:r>
              <a:rPr lang="en-GB" altLang="zh-CN" dirty="0"/>
              <a:t>synchronously</a:t>
            </a:r>
            <a:r>
              <a:rPr lang="en-US" altLang="zh-CN" dirty="0"/>
              <a:t>, </a:t>
            </a:r>
            <a:r>
              <a:rPr lang="en-US" altLang="zh-CN" sz="1200" dirty="0">
                <a:solidFill>
                  <a:srgbClr val="212121"/>
                </a:solidFill>
                <a:latin typeface="Arial" panose="020B0604020202020204" pitchFamily="34" charset="0"/>
                <a:cs typeface="Arial" panose="020B0604020202020204" pitchFamily="34" charset="0"/>
              </a:rPr>
              <a:t>m</a:t>
            </a:r>
            <a:r>
              <a:rPr lang="en-US" altLang="zh-CN" sz="1200" b="0" i="0" dirty="0">
                <a:solidFill>
                  <a:srgbClr val="212121"/>
                </a:solidFill>
                <a:effectLst/>
                <a:latin typeface="Arial" panose="020B0604020202020204" pitchFamily="34" charset="0"/>
                <a:cs typeface="Arial" panose="020B0604020202020204" pitchFamily="34" charset="0"/>
              </a:rPr>
              <a:t>agnetic fields created by the brain are still </a:t>
            </a:r>
            <a:r>
              <a:rPr lang="en-US" altLang="zh-CN" sz="1200" b="0" i="0" kern="1200" dirty="0">
                <a:solidFill>
                  <a:srgbClr val="202122"/>
                </a:solidFill>
                <a:effectLst/>
                <a:latin typeface="Arial" panose="020B0604020202020204" pitchFamily="34" charset="0"/>
                <a:ea typeface="+mn-ea"/>
                <a:cs typeface="+mn-cs"/>
              </a:rPr>
              <a:t>extremely small. It </a:t>
            </a:r>
            <a:r>
              <a:rPr lang="en-US" altLang="zh-CN" sz="1200" b="0" i="0" dirty="0">
                <a:solidFill>
                  <a:srgbClr val="212121"/>
                </a:solidFill>
                <a:effectLst/>
                <a:latin typeface="Arial" panose="020B0604020202020204" pitchFamily="34" charset="0"/>
                <a:cs typeface="Arial" panose="020B0604020202020204" pitchFamily="34" charset="0"/>
              </a:rPr>
              <a:t>do not exceed a few hundred </a:t>
            </a:r>
            <a:r>
              <a:rPr lang="en-US" altLang="zh-CN" sz="1200" b="0" i="0" dirty="0" err="1">
                <a:solidFill>
                  <a:srgbClr val="212121"/>
                </a:solidFill>
                <a:effectLst/>
                <a:latin typeface="Arial" panose="020B0604020202020204" pitchFamily="34" charset="0"/>
                <a:cs typeface="Arial" panose="020B0604020202020204" pitchFamily="34" charset="0"/>
              </a:rPr>
              <a:t>femto</a:t>
            </a:r>
            <a:r>
              <a:rPr lang="en-US" altLang="zh-CN" sz="1200" b="0" i="0" dirty="0">
                <a:solidFill>
                  <a:srgbClr val="212121"/>
                </a:solidFill>
                <a:effectLst/>
                <a:latin typeface="Arial" panose="020B0604020202020204" pitchFamily="34" charset="0"/>
                <a:cs typeface="Arial" panose="020B0604020202020204" pitchFamily="34" charset="0"/>
              </a:rPr>
              <a:t> tesla (10</a:t>
            </a:r>
            <a:r>
              <a:rPr lang="en-US" altLang="zh-CN" sz="1200" b="0" i="0" baseline="30000" dirty="0">
                <a:solidFill>
                  <a:srgbClr val="212121"/>
                </a:solidFill>
                <a:effectLst/>
                <a:latin typeface="Arial" panose="020B0604020202020204" pitchFamily="34" charset="0"/>
                <a:cs typeface="Arial" panose="020B0604020202020204" pitchFamily="34" charset="0"/>
              </a:rPr>
              <a:t>−15</a:t>
            </a:r>
            <a:r>
              <a:rPr lang="en-US" altLang="zh-CN" sz="1200" b="0" i="0" dirty="0">
                <a:solidFill>
                  <a:srgbClr val="212121"/>
                </a:solidFill>
                <a:effectLst/>
                <a:latin typeface="Arial" panose="020B0604020202020204" pitchFamily="34" charset="0"/>
                <a:cs typeface="Arial" panose="020B0604020202020204" pitchFamily="34" charset="0"/>
              </a:rPr>
              <a:t> T), while Earth's magnetic field is between 10</a:t>
            </a:r>
            <a:r>
              <a:rPr lang="en-US" altLang="zh-CN" sz="1200" b="0" i="0" baseline="30000" dirty="0">
                <a:solidFill>
                  <a:srgbClr val="212121"/>
                </a:solidFill>
                <a:effectLst/>
                <a:latin typeface="Arial" panose="020B0604020202020204" pitchFamily="34" charset="0"/>
                <a:cs typeface="Arial" panose="020B0604020202020204" pitchFamily="34" charset="0"/>
              </a:rPr>
              <a:t>−4</a:t>
            </a:r>
            <a:r>
              <a:rPr lang="en-US" altLang="zh-CN" sz="1200" b="0" i="0" dirty="0">
                <a:solidFill>
                  <a:srgbClr val="212121"/>
                </a:solidFill>
                <a:effectLst/>
                <a:latin typeface="Arial" panose="020B0604020202020204" pitchFamily="34" charset="0"/>
                <a:cs typeface="Arial" panose="020B0604020202020204" pitchFamily="34" charset="0"/>
              </a:rPr>
              <a:t> to 10</a:t>
            </a:r>
            <a:r>
              <a:rPr lang="en-US" altLang="zh-CN" sz="1200" b="0" i="0" baseline="30000" dirty="0">
                <a:solidFill>
                  <a:srgbClr val="212121"/>
                </a:solidFill>
                <a:effectLst/>
                <a:latin typeface="Arial" panose="020B0604020202020204" pitchFamily="34" charset="0"/>
                <a:cs typeface="Arial" panose="020B0604020202020204" pitchFamily="34" charset="0"/>
              </a:rPr>
              <a:t>−5</a:t>
            </a:r>
            <a:r>
              <a:rPr lang="en-US" altLang="zh-CN" sz="1200" b="0" i="0" dirty="0">
                <a:solidFill>
                  <a:srgbClr val="212121"/>
                </a:solidFill>
                <a:effectLst/>
                <a:latin typeface="Arial" panose="020B0604020202020204" pitchFamily="34" charset="0"/>
                <a:cs typeface="Arial" panose="020B0604020202020204" pitchFamily="34" charset="0"/>
              </a:rPr>
              <a:t> T. Moreover, there are various of external noise that can interfere the measurement. Such as electrical equipment, urban environment(like the subway), even </a:t>
            </a:r>
            <a:r>
              <a:rPr lang="en-US" altLang="en-US" sz="1200" dirty="0">
                <a:latin typeface="Arial" panose="020B0604020202020204" pitchFamily="34" charset="0"/>
                <a:ea typeface="Trebuchet MS" panose="020B0603020202020204" pitchFamily="34" charset="0"/>
                <a:cs typeface="Arial" panose="020B0604020202020204" pitchFamily="34" charset="0"/>
                <a:sym typeface="Trebuchet MS" panose="020B0603020202020204" pitchFamily="34" charset="0"/>
              </a:rPr>
              <a:t>participant’s own heartbeat or muscle movements. Thus, two basic issues have been proposed: one is how to record these small magnetic fields, the other is how to shield out the earth's relatively stronger magnetic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a typeface="Trebuchet MS" panose="020B0603020202020204" pitchFamily="34" charset="0"/>
              <a:cs typeface="Arial" panose="020B0604020202020204" pitchFamily="34" charset="0"/>
              <a:sym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rgbClr val="202122"/>
              </a:solidFill>
              <a:effectLst/>
              <a:latin typeface="Arial" panose="020B0604020202020204" pitchFamily="34" charset="0"/>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24</a:t>
            </a:fld>
            <a:endParaRPr lang="zh-CN" altLang="en-US"/>
          </a:p>
        </p:txBody>
      </p:sp>
    </p:spTree>
    <p:extLst>
      <p:ext uri="{BB962C8B-B14F-4D97-AF65-F5344CB8AC3E}">
        <p14:creationId xmlns:p14="http://schemas.microsoft.com/office/powerpoint/2010/main" val="2382679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b="0" i="0" dirty="0">
                <a:solidFill>
                  <a:srgbClr val="1F1F1F"/>
                </a:solidFill>
                <a:effectLst/>
                <a:latin typeface="Muli"/>
              </a:rPr>
              <a:t>To address the first issue, we introduce one special device called SQUID. SQUID stands for </a:t>
            </a:r>
            <a:r>
              <a:rPr lang="en-US" altLang="zh-CN" b="0" i="0" dirty="0">
                <a:solidFill>
                  <a:srgbClr val="1F1F1F"/>
                </a:solidFill>
                <a:effectLst/>
                <a:latin typeface="Arial" panose="020B0604020202020204" pitchFamily="34" charset="0"/>
                <a:cs typeface="Arial" panose="020B0604020202020204" pitchFamily="34" charset="0"/>
              </a:rPr>
              <a:t>superconducting quantum interference device, which is an equipment made from materials that become </a:t>
            </a:r>
            <a:r>
              <a:rPr lang="en-US" altLang="zh-CN" b="1" i="0" dirty="0">
                <a:solidFill>
                  <a:srgbClr val="1F1F1F"/>
                </a:solidFill>
                <a:effectLst/>
                <a:latin typeface="Arial" panose="020B0604020202020204" pitchFamily="34" charset="0"/>
                <a:cs typeface="Arial" panose="020B0604020202020204" pitchFamily="34" charset="0"/>
              </a:rPr>
              <a:t>superconductor</a:t>
            </a:r>
            <a:r>
              <a:rPr lang="en-US" altLang="zh-CN" b="0" i="0" dirty="0">
                <a:solidFill>
                  <a:srgbClr val="1F1F1F"/>
                </a:solidFill>
                <a:effectLst/>
                <a:latin typeface="Arial" panose="020B0604020202020204" pitchFamily="34" charset="0"/>
                <a:cs typeface="Arial" panose="020B0604020202020204" pitchFamily="34" charset="0"/>
              </a:rPr>
              <a:t>s at extremely low temperatures, meaning that the material can conduct electricity without resistance. It can be viewed as a </a:t>
            </a:r>
            <a:r>
              <a:rPr lang="en-US" altLang="zh-CN" b="0" i="0" dirty="0">
                <a:solidFill>
                  <a:srgbClr val="212121"/>
                </a:solidFill>
                <a:effectLst/>
                <a:latin typeface="Arial" panose="020B0604020202020204" pitchFamily="34" charset="0"/>
                <a:cs typeface="Arial" panose="020B0604020202020204" pitchFamily="34" charset="0"/>
              </a:rPr>
              <a:t>highly sensitive magnetic field meter, capable of picking of small magnetic field changes produced by brain.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12121"/>
                </a:solidFill>
                <a:effectLst/>
                <a:latin typeface="Arial" panose="020B0604020202020204" pitchFamily="34" charset="0"/>
                <a:cs typeface="Arial" panose="020B0604020202020204" pitchFamily="34" charset="0"/>
              </a:rPr>
              <a:t>Each MEG typically contains more than </a:t>
            </a:r>
            <a:r>
              <a:rPr lang="en-US" altLang="zh-CN" b="0" i="0" dirty="0">
                <a:solidFill>
                  <a:srgbClr val="2E2E2E"/>
                </a:solidFill>
                <a:effectLst/>
                <a:latin typeface="Arial" panose="020B0604020202020204" pitchFamily="34" charset="0"/>
                <a:cs typeface="Arial" panose="020B0604020202020204" pitchFamily="34" charset="0"/>
              </a:rPr>
              <a:t>300 SQUID sensors. As a superconducting device, SQUID is </a:t>
            </a:r>
            <a:r>
              <a:rPr lang="en-US" altLang="zh-CN" b="0" i="0" dirty="0">
                <a:solidFill>
                  <a:srgbClr val="1F1F1F"/>
                </a:solidFill>
                <a:effectLst/>
                <a:latin typeface="Arial" panose="020B0604020202020204" pitchFamily="34" charset="0"/>
                <a:cs typeface="Arial" panose="020B0604020202020204" pitchFamily="34" charset="0"/>
              </a:rPr>
              <a:t>cryogenic, kept in a superconducting state by liquid helium at ∼4 K (approximately −269°C)</a:t>
            </a:r>
            <a:endParaRPr lang="en-US" altLang="zh-CN" b="0" i="0" dirty="0">
              <a:solidFill>
                <a:srgbClr val="1F1F1F"/>
              </a:solidFill>
              <a:effectLst/>
              <a:latin typeface="Muli"/>
            </a:endParaRPr>
          </a:p>
          <a:p>
            <a:r>
              <a:rPr lang="en-US" altLang="zh-CN" b="0" i="0" dirty="0">
                <a:solidFill>
                  <a:srgbClr val="1F1F1F"/>
                </a:solidFill>
                <a:effectLst/>
                <a:latin typeface="Muli"/>
              </a:rPr>
              <a:t>A circuit diagram of the MEG instrument is shown on the left. Signal first was detected by pick-up coil, which is much larger in diameter than the SQUID to increase the efficiency of detection </a:t>
            </a:r>
            <a:r>
              <a:rPr lang="en-US" altLang="zh-CN" b="0" i="0" dirty="0">
                <a:solidFill>
                  <a:srgbClr val="1F1F1F"/>
                </a:solidFill>
                <a:effectLst/>
                <a:latin typeface="Muli"/>
                <a:sym typeface="Wingdings" panose="05000000000000000000" pitchFamily="2" charset="2"/>
              </a:rPr>
              <a:t> </a:t>
            </a:r>
            <a:r>
              <a:rPr lang="en-US" altLang="zh-CN" b="0" i="0" dirty="0">
                <a:solidFill>
                  <a:srgbClr val="1F1F1F"/>
                </a:solidFill>
                <a:effectLst/>
                <a:latin typeface="Muli"/>
              </a:rPr>
              <a:t>Pick-up coils are linked to the SQUID by an input coil </a:t>
            </a:r>
            <a:r>
              <a:rPr lang="en-US" altLang="zh-CN" b="0" i="0" dirty="0">
                <a:solidFill>
                  <a:srgbClr val="1F1F1F"/>
                </a:solidFill>
                <a:effectLst/>
                <a:latin typeface="Muli"/>
                <a:sym typeface="Wingdings" panose="05000000000000000000" pitchFamily="2" charset="2"/>
              </a:rPr>
              <a:t></a:t>
            </a:r>
            <a:r>
              <a:rPr lang="en-US" altLang="zh-CN" b="0" i="0" dirty="0">
                <a:solidFill>
                  <a:srgbClr val="1F1F1F"/>
                </a:solidFill>
                <a:effectLst/>
                <a:latin typeface="Muli"/>
              </a:rPr>
              <a:t>SQUIDs then produce a small voltage current that can be detected through what is called a flux-locked loop (FLL) electronics system </a:t>
            </a:r>
            <a:r>
              <a:rPr lang="en-US" altLang="zh-CN" b="0" i="0" dirty="0">
                <a:solidFill>
                  <a:srgbClr val="1F1F1F"/>
                </a:solidFill>
                <a:effectLst/>
                <a:latin typeface="Muli"/>
                <a:sym typeface="Wingdings" panose="05000000000000000000" pitchFamily="2" charset="2"/>
              </a:rPr>
              <a:t> </a:t>
            </a:r>
            <a:r>
              <a:rPr lang="en-US" altLang="zh-CN" b="0" i="0" dirty="0">
                <a:solidFill>
                  <a:srgbClr val="1F1F1F"/>
                </a:solidFill>
                <a:effectLst/>
                <a:latin typeface="Muli"/>
              </a:rPr>
              <a:t>The electrical output can then be transformed into a digital signal through optical cables. </a:t>
            </a:r>
          </a:p>
          <a:p>
            <a:endParaRPr lang="en-US" altLang="zh-CN" b="0" i="0" dirty="0">
              <a:solidFill>
                <a:srgbClr val="1F1F1F"/>
              </a:solidFill>
              <a:effectLst/>
              <a:latin typeface="Mul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F1F1F"/>
                </a:solidFill>
                <a:effectLst/>
                <a:latin typeface="Muli"/>
              </a:rPr>
              <a:t>??“Another feature that distinguishes the SQUID from a conventional superconductor is the presence of one or more Josephson junction (depending on the type of SQUID). The Josephson junction consists of two superconductors separated by an insulating barrier and is essential for the Josephson effect to occur inside the SQUID (</a:t>
            </a:r>
            <a:r>
              <a:rPr lang="en-US" altLang="zh-CN" b="0" i="0" u="none" strike="noStrike" dirty="0">
                <a:solidFill>
                  <a:srgbClr val="5E8AB4"/>
                </a:solidFill>
                <a:effectLst/>
                <a:latin typeface="Muli"/>
                <a:hlinkClick r:id="rId3"/>
              </a:rPr>
              <a:t>13</a:t>
            </a:r>
            <a:r>
              <a:rPr lang="en-US" altLang="zh-CN" b="0" i="0" dirty="0">
                <a:solidFill>
                  <a:srgbClr val="1F1F1F"/>
                </a:solidFill>
                <a:effectLst/>
                <a:latin typeface="Muli"/>
              </a:rPr>
              <a:t>). ”??</a:t>
            </a:r>
          </a:p>
          <a:p>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25</a:t>
            </a:fld>
            <a:endParaRPr lang="zh-CN" altLang="en-US"/>
          </a:p>
        </p:txBody>
      </p:sp>
    </p:spTree>
    <p:extLst>
      <p:ext uri="{BB962C8B-B14F-4D97-AF65-F5344CB8AC3E}">
        <p14:creationId xmlns:p14="http://schemas.microsoft.com/office/powerpoint/2010/main" val="40185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b="0" i="0" dirty="0">
                <a:solidFill>
                  <a:srgbClr val="1F1F1F"/>
                </a:solidFill>
                <a:effectLst/>
                <a:latin typeface="Muli"/>
              </a:rPr>
              <a:t>There are two types of pick-up coils currently used in MEG systems: the magnetometer and the gradiometer. Among the two types of coils, magnetometers have superior sensitivity to detect shallow and deep sources but they are more prone to picking up outside noise. Thus, magnetometers are most optimal in settings with limited sources of outside noises (i.e., countryside laboratory with no traffic and electrical interference). In contrast, gradiometers are less sensitive to outside noise, which makes them the superior option in locations with a number of large-sized electronical devices (e.g., a busy hospital). There are also two types of gradiometers: axial and planar. </a:t>
            </a:r>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26</a:t>
            </a:fld>
            <a:endParaRPr lang="zh-CN" altLang="en-US"/>
          </a:p>
        </p:txBody>
      </p:sp>
    </p:spTree>
    <p:extLst>
      <p:ext uri="{BB962C8B-B14F-4D97-AF65-F5344CB8AC3E}">
        <p14:creationId xmlns:p14="http://schemas.microsoft.com/office/powerpoint/2010/main" val="27224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ground is used for common mode rejection. The primary purpose of the ground is to prevent power line noise from interfering with the small biopotential signals of interest. By design, amplifiers should not be affected by large changes in potential at both the active and reference sites. A ground electrode for EEG recordings is often placed on the forehead (but could be placed anywhere else on the body; the location of the ground on the subject is generally irrelevant).</a:t>
            </a:r>
          </a:p>
          <a:p>
            <a:r>
              <a:rPr lang="en-US" dirty="0"/>
              <a:t>The reference lead is the lead that connects the reference electrode; in EEG recordings, this electrode is usually placed at the ear or, in the case of “summed ears,” to a pair of electrodes, one at each ear. The measured electrical potential differences are ideally the voltage drops from the active electrode (connected to Vin+ on the amplifier) to the reference electrode (connected to Vin- on the amplifier).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12121"/>
                </a:solidFill>
                <a:effectLst/>
                <a:latin typeface="Cambria" panose="02040503050406030204" pitchFamily="18" charset="0"/>
              </a:rPr>
              <a:t>As for the other issue, to deal with the external magnetic noise, MEG is usually housed inside a magnetically shielded room. A typical MSR contains </a:t>
            </a:r>
            <a:r>
              <a:rPr lang="en-GB" altLang="zh-CN" sz="1200" b="0" i="0" dirty="0">
                <a:solidFill>
                  <a:srgbClr val="212121"/>
                </a:solidFill>
                <a:effectLst/>
                <a:latin typeface="Arial" panose="020B0604020202020204" pitchFamily="34" charset="0"/>
                <a:cs typeface="Arial" panose="020B0604020202020204" pitchFamily="34" charset="0"/>
              </a:rPr>
              <a:t>c</a:t>
            </a:r>
            <a:r>
              <a:rPr lang="en-GB" altLang="zh-CN" sz="1200" dirty="0">
                <a:latin typeface="Arial" panose="020B0604020202020204" pitchFamily="34" charset="0"/>
                <a:cs typeface="Arial" panose="020B0604020202020204" pitchFamily="34" charset="0"/>
              </a:rPr>
              <a:t>oncentric shells of</a:t>
            </a:r>
            <a:r>
              <a:rPr lang="en-GB" altLang="zh-CN" sz="1200" b="0" i="0" kern="1200" dirty="0">
                <a:solidFill>
                  <a:schemeClr val="tx1"/>
                </a:solidFill>
                <a:effectLst/>
                <a:latin typeface="Arial" panose="020B0604020202020204" pitchFamily="34" charset="0"/>
                <a:cs typeface="Arial" panose="020B0604020202020204" pitchFamily="34" charset="0"/>
              </a:rPr>
              <a:t> multiple layers of copper </a:t>
            </a:r>
            <a:r>
              <a:rPr lang="en-GB" altLang="zh-CN" sz="1200" dirty="0">
                <a:latin typeface="Arial" panose="020B0604020202020204" pitchFamily="34" charset="0"/>
                <a:cs typeface="Arial" panose="020B0604020202020204" pitchFamily="34" charset="0"/>
              </a:rPr>
              <a:t>mu-metal and aluminium, capable of </a:t>
            </a:r>
            <a:r>
              <a:rPr lang="en-US" altLang="zh-CN" sz="1200" dirty="0">
                <a:latin typeface="Arial" panose="020B0604020202020204" pitchFamily="34" charset="0"/>
                <a:cs typeface="Arial" panose="020B0604020202020204" pitchFamily="34" charset="0"/>
              </a:rPr>
              <a:t>reducing both high-frequency and low-frequency noise. The conceptual graph shown at the lower right describes how </a:t>
            </a:r>
            <a:r>
              <a:rPr lang="en-GB" altLang="zh-CN" sz="1200" dirty="0">
                <a:latin typeface="Arial" panose="020B0604020202020204" pitchFamily="34" charset="0"/>
                <a:cs typeface="Arial" panose="020B0604020202020204" pitchFamily="34" charset="0"/>
              </a:rPr>
              <a:t>external magnetic field “bends” around of MSR.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zh-CN" sz="1200"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27</a:t>
            </a:fld>
            <a:endParaRPr lang="zh-CN" altLang="en-US"/>
          </a:p>
        </p:txBody>
      </p:sp>
    </p:spTree>
    <p:extLst>
      <p:ext uri="{BB962C8B-B14F-4D97-AF65-F5344CB8AC3E}">
        <p14:creationId xmlns:p14="http://schemas.microsoft.com/office/powerpoint/2010/main" val="163741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end, we want to quickly mention a new generation of MEG called OPM. OPM stands for </a:t>
            </a:r>
            <a:r>
              <a:rPr lang="en-GB" altLang="zh-CN" sz="1200" b="0" i="0" kern="1200" dirty="0">
                <a:solidFill>
                  <a:schemeClr val="tx1"/>
                </a:solidFill>
                <a:effectLst/>
                <a:latin typeface="Arial" panose="020B0604020202020204" pitchFamily="34" charset="0"/>
                <a:cs typeface="Arial" panose="020B0604020202020204" pitchFamily="34" charset="0"/>
              </a:rPr>
              <a:t>optically pumped magnetometers, also known as atomic magnetometers, </a:t>
            </a:r>
            <a:r>
              <a:rPr lang="en-GB" altLang="zh-CN" sz="1200" b="0" i="0" kern="1200" dirty="0">
                <a:solidFill>
                  <a:schemeClr val="tx1"/>
                </a:solidFill>
                <a:effectLst/>
                <a:latin typeface="+mn-lt"/>
                <a:ea typeface="+mn-ea"/>
                <a:cs typeface="+mn-cs"/>
              </a:rPr>
              <a:t>has overcome many of the limitations of SQUID-MEG systems. </a:t>
            </a:r>
            <a:r>
              <a:rPr lang="en-US" altLang="zh-CN" b="0" i="0" kern="1200" dirty="0">
                <a:solidFill>
                  <a:schemeClr val="tx1"/>
                </a:solidFill>
                <a:effectLst/>
                <a:latin typeface="Arial" panose="020B0604020202020204" pitchFamily="34" charset="0"/>
                <a:cs typeface="Arial" panose="020B0604020202020204" pitchFamily="34" charset="0"/>
              </a:rPr>
              <a:t>OPM-MEG is not </a:t>
            </a:r>
            <a:r>
              <a:rPr lang="en-US" altLang="zh-CN" b="0" i="0" dirty="0">
                <a:solidFill>
                  <a:srgbClr val="1F1F1F"/>
                </a:solidFill>
                <a:effectLst/>
                <a:latin typeface="Arial" panose="020B0604020202020204" pitchFamily="34" charset="0"/>
                <a:cs typeface="Arial" panose="020B0604020202020204" pitchFamily="34" charset="0"/>
              </a:rPr>
              <a:t>cryogenic, which means it can be placed closer to the scalp, </a:t>
            </a:r>
            <a:r>
              <a:rPr lang="en-GB" altLang="zh-CN" sz="1200" b="0" i="0" kern="1200" dirty="0">
                <a:solidFill>
                  <a:schemeClr val="tx1"/>
                </a:solidFill>
                <a:effectLst/>
                <a:latin typeface="+mn-lt"/>
                <a:ea typeface="+mn-ea"/>
                <a:cs typeface="+mn-cs"/>
              </a:rPr>
              <a:t>resulting in up to five times the sensitivity to cortical sources (albeit with an increased noise floor) compared to conventional SQUID systems. It’s also more portable compared to SQUID-MEG, </a:t>
            </a:r>
            <a:r>
              <a:rPr lang="en-US" altLang="zh-CN" sz="1200" b="0" i="0" kern="1200" dirty="0">
                <a:solidFill>
                  <a:schemeClr val="tx1"/>
                </a:solidFill>
                <a:effectLst/>
                <a:latin typeface="+mn-lt"/>
                <a:ea typeface="+mn-ea"/>
                <a:cs typeface="+mn-cs"/>
              </a:rPr>
              <a:t>allowing participants to move freely during the scanning process. Though s</a:t>
            </a:r>
            <a:r>
              <a:rPr lang="en-GB" altLang="zh-CN" sz="1200" b="0" i="0" kern="1200" dirty="0" err="1">
                <a:solidFill>
                  <a:schemeClr val="tx1"/>
                </a:solidFill>
                <a:effectLst/>
                <a:latin typeface="+mn-lt"/>
                <a:ea typeface="+mn-ea"/>
                <a:cs typeface="+mn-cs"/>
              </a:rPr>
              <a:t>ensors</a:t>
            </a:r>
            <a:r>
              <a:rPr lang="en-GB" altLang="zh-CN" sz="1200" b="0" i="0" kern="1200" dirty="0">
                <a:solidFill>
                  <a:schemeClr val="tx1"/>
                </a:solidFill>
                <a:effectLst/>
                <a:latin typeface="+mn-lt"/>
                <a:ea typeface="+mn-ea"/>
                <a:cs typeface="+mn-cs"/>
              </a:rPr>
              <a:t> from OPM-MEG can also potentially increase signal sensitivity, they’re also much noisy compared to SQUID-MEG. Furthermore, OPM-MEG has less sensors compared to SQUID-MEG. Therefore, the comparison between OPM-MEG and SQUID-MEG can be controversial.</a:t>
            </a:r>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28</a:t>
            </a:fld>
            <a:endParaRPr lang="zh-CN" altLang="en-US"/>
          </a:p>
        </p:txBody>
      </p:sp>
    </p:spTree>
    <p:extLst>
      <p:ext uri="{BB962C8B-B14F-4D97-AF65-F5344CB8AC3E}">
        <p14:creationId xmlns:p14="http://schemas.microsoft.com/office/powerpoint/2010/main" val="3286177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dirty="0"/>
              <a:t>To summarize the content of today’s </a:t>
            </a:r>
            <a:r>
              <a:rPr lang="en-US" altLang="zh-CN" dirty="0" err="1"/>
              <a:t>MfD</a:t>
            </a:r>
            <a:r>
              <a:rPr lang="en-US" altLang="zh-CN" dirty="0"/>
              <a:t>, we would like to compare these two methods. First, from signal amplitude perspective, …; as for the measurement, …; If we look at the signal purity, …; For temporal and spatial resolution, …; In practice, EEG can move with subjects and is cheaper, whereas MEG is movement incompatible and highly expensive. EEG is sensitive to </a:t>
            </a:r>
            <a:r>
              <a:rPr kumimoji="0" lang="en-GB" altLang="zh-CN" sz="1200" b="0" i="0" u="none" strike="noStrike" cap="none" normalizeH="0" baseline="0" dirty="0">
                <a:ln>
                  <a:noFill/>
                </a:ln>
                <a:solidFill>
                  <a:schemeClr val="bg1"/>
                </a:solidFill>
                <a:effectLst/>
                <a:latin typeface="Arial" pitchFamily="34" charset="0"/>
                <a:cs typeface="Arial" pitchFamily="34" charset="0"/>
              </a:rPr>
              <a:t>both tangential and radial sources (gyri and sulci) and can detect deep and shallow dipole, while MEG is sensitive mainly to superficial tangential sources.</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29</a:t>
            </a:fld>
            <a:endParaRPr lang="zh-CN" altLang="en-US"/>
          </a:p>
        </p:txBody>
      </p:sp>
    </p:spTree>
    <p:extLst>
      <p:ext uri="{BB962C8B-B14F-4D97-AF65-F5344CB8AC3E}">
        <p14:creationId xmlns:p14="http://schemas.microsoft.com/office/powerpoint/2010/main" val="198048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D18E2C-9CC6-4AD8-9877-150EF4A69606}" type="slidenum">
              <a:rPr lang="zh-CN" altLang="en-US" smtClean="0"/>
              <a:t>30</a:t>
            </a:fld>
            <a:endParaRPr lang="zh-CN" altLang="en-US"/>
          </a:p>
        </p:txBody>
      </p:sp>
    </p:spTree>
    <p:extLst>
      <p:ext uri="{BB962C8B-B14F-4D97-AF65-F5344CB8AC3E}">
        <p14:creationId xmlns:p14="http://schemas.microsoft.com/office/powerpoint/2010/main" val="396290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3494880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MEG is sensitive to primary and volume currents • EEG is sensitive to volume currents</a:t>
            </a: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Magnetic fields are also created by volume currents, but approximately cancel and sum to zero.  Assuming a spherical head, they would precisely sum to zero.</a:t>
            </a:r>
            <a:endParaRPr lang="en-US" alt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0721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0" i="0" dirty="0">
                <a:solidFill>
                  <a:srgbClr val="000000"/>
                </a:solidFill>
                <a:effectLst/>
                <a:latin typeface="arial" panose="020B0604020202020204" pitchFamily="34" charset="0"/>
              </a:rPr>
              <a:t>The resting potential tells about what happens when a neuron is at rest. An </a:t>
            </a:r>
            <a:r>
              <a:rPr lang="en-GB" b="1" i="0" dirty="0">
                <a:solidFill>
                  <a:srgbClr val="000000"/>
                </a:solidFill>
                <a:effectLst/>
                <a:latin typeface="arial" panose="020B0604020202020204" pitchFamily="34" charset="0"/>
              </a:rPr>
              <a:t>action potential</a:t>
            </a:r>
            <a:r>
              <a:rPr lang="en-GB" b="0" i="0" dirty="0">
                <a:solidFill>
                  <a:srgbClr val="000000"/>
                </a:solidFill>
                <a:effectLst/>
                <a:latin typeface="arial" panose="020B0604020202020204" pitchFamily="34" charset="0"/>
              </a:rPr>
              <a:t> occurs when a neuron sends information down an axon, away from the cell body. Neuroscientists use other words, such as a "spike" or an "impulse" for the action potential. The action potential is an explosion of electrical activity that is created by a </a:t>
            </a:r>
            <a:r>
              <a:rPr lang="en-GB" b="1" i="0" dirty="0">
                <a:solidFill>
                  <a:srgbClr val="000000"/>
                </a:solidFill>
                <a:effectLst/>
                <a:latin typeface="arial" panose="020B0604020202020204" pitchFamily="34" charset="0"/>
              </a:rPr>
              <a:t>depolarizing current</a:t>
            </a:r>
            <a:r>
              <a:rPr lang="en-GB" b="0" i="0" dirty="0">
                <a:solidFill>
                  <a:srgbClr val="000000"/>
                </a:solidFill>
                <a:effectLst/>
                <a:latin typeface="arial" panose="020B0604020202020204" pitchFamily="34" charset="0"/>
              </a:rPr>
              <a:t>. This means that some event (a stimulus) causes the resting potential to move toward 0 mV. When the depolarization reaches about -55 mV a neuron will fire an action potential. This is the </a:t>
            </a:r>
            <a:r>
              <a:rPr lang="en-GB" b="1" i="0" dirty="0">
                <a:solidFill>
                  <a:srgbClr val="000000"/>
                </a:solidFill>
                <a:effectLst/>
                <a:latin typeface="arial" panose="020B0604020202020204" pitchFamily="34" charset="0"/>
              </a:rPr>
              <a:t>threshold</a:t>
            </a:r>
            <a:r>
              <a:rPr lang="en-GB" b="0" i="0" dirty="0">
                <a:solidFill>
                  <a:srgbClr val="000000"/>
                </a:solidFill>
                <a:effectLst/>
                <a:latin typeface="arial" panose="020B0604020202020204" pitchFamily="34" charset="0"/>
              </a:rPr>
              <a:t>. If the neuron does not reach this critical threshold level, then no action potential will fire. Also, when the threshold level is reached, an action potential of a fixed sized will always fire...for any given neuron, the size of the action potential is always the same. There are no big or small action potentials in one nerve cell - all action potentials are the same size. Therefore, the neuron either does not reach the threshold or a full action potential is fired - this is the "ALL OR NONE" principle.</a:t>
            </a:r>
          </a:p>
          <a:p>
            <a:endParaRPr lang="en-GB" b="0" i="0" dirty="0">
              <a:solidFill>
                <a:srgbClr val="000000"/>
              </a:solidFill>
              <a:effectLst/>
              <a:latin typeface="arial" panose="020B0604020202020204" pitchFamily="34" charset="0"/>
            </a:endParaRPr>
          </a:p>
          <a:p>
            <a:endParaRPr lang="en-GB" b="0" i="0" dirty="0">
              <a:solidFill>
                <a:srgbClr val="000000"/>
              </a:solidFill>
              <a:effectLst/>
              <a:latin typeface="arial" panose="020B0604020202020204" pitchFamily="34" charset="0"/>
            </a:endParaRPr>
          </a:p>
          <a:p>
            <a:r>
              <a:rPr lang="en-GB" b="0" i="0" dirty="0">
                <a:solidFill>
                  <a:srgbClr val="000000"/>
                </a:solidFill>
                <a:effectLst/>
                <a:latin typeface="arial" panose="020B0604020202020204" pitchFamily="34" charset="0"/>
              </a:rPr>
              <a:t>Action potentials are caused when different ions cross the neuron membrane. A stimulus first causes sodium channels to open. Because there are many more sodium ions on the outside, and the inside of the neuron is negative relative to the outside, sodium ions rush into the neuron. Remember, sodium has a positive charge, so the neuron becomes more positive and becomes depolarized. It takes longer for potassium channels to open. When they do open, potassium rushes out of the cell, reversing the depolarization. Also at about this time, sodium channels start to close. This causes the action potential to go back toward -70 mV (a repolarization). The action potential actually goes past -70 mV (a hyperpolarization) because the potassium channels stay open a bit too long. Gradually, the ion concentrations go back to resting levels and the cell returns to -70 mV.</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6131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90000"/>
              </a:lnSpc>
            </a:pPr>
            <a:r>
              <a:rPr lang="en-US" altLang="en-US" sz="1200" dirty="0">
                <a:latin typeface="Times" pitchFamily="48" charset="0"/>
              </a:rPr>
              <a:t>Depending on whether the neurotransmitter is excitatory or inhibitory, </a:t>
            </a:r>
            <a:r>
              <a:rPr lang="en-US" altLang="en-US" sz="1200" b="1" dirty="0">
                <a:latin typeface="Times" pitchFamily="48" charset="0"/>
              </a:rPr>
              <a:t>electrical current flows</a:t>
            </a:r>
            <a:r>
              <a:rPr lang="en-US" altLang="en-US" sz="1200" dirty="0">
                <a:latin typeface="Times" pitchFamily="48" charset="0"/>
              </a:rPr>
              <a:t> from the postsynaptic cell to the environment, or the opposite</a:t>
            </a:r>
          </a:p>
          <a:p>
            <a:pPr>
              <a:lnSpc>
                <a:spcPct val="90000"/>
              </a:lnSpc>
            </a:pPr>
            <a:r>
              <a:rPr lang="en-US" altLang="en-US" sz="1200" dirty="0">
                <a:latin typeface="Times" pitchFamily="48" charset="0"/>
              </a:rPr>
              <a:t>The membrane of the postsynaptic cell becomes </a:t>
            </a:r>
            <a:r>
              <a:rPr lang="en-US" altLang="en-US" sz="1200" dirty="0" err="1">
                <a:latin typeface="Times" pitchFamily="48" charset="0"/>
              </a:rPr>
              <a:t>depolarised</a:t>
            </a:r>
            <a:r>
              <a:rPr lang="en-US" altLang="en-US" sz="1200" dirty="0">
                <a:latin typeface="Times" pitchFamily="48" charset="0"/>
              </a:rPr>
              <a:t> (more likely to generate an action potential) or </a:t>
            </a:r>
            <a:r>
              <a:rPr lang="en-US" altLang="en-US" sz="1200" dirty="0" err="1">
                <a:latin typeface="Times" pitchFamily="48" charset="0"/>
              </a:rPr>
              <a:t>hyperpolarised</a:t>
            </a:r>
            <a:r>
              <a:rPr lang="en-US" altLang="en-US" sz="1200" dirty="0">
                <a:latin typeface="Times" pitchFamily="48" charset="0"/>
              </a:rPr>
              <a:t> (less likely to generate an action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rPr>
              <a:t>Excitatory Post-Synaptic Potential (EPSP)</a:t>
            </a:r>
            <a:r>
              <a:rPr lang="en-US" dirty="0">
                <a:latin typeface="Arial"/>
              </a:rPr>
              <a:t>: influx of positive Na+ ions at apical dendrites causes depolarization of the postsynaptic cell</a:t>
            </a:r>
            <a:r>
              <a:rPr lang="en-US" dirty="0">
                <a:latin typeface="Arial"/>
                <a:cs typeface="Arial"/>
              </a:rPr>
              <a:t>​</a:t>
            </a:r>
            <a:endParaRPr lang="en-US" dirty="0"/>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Inhibitory Post-Synaptic Potential (IPSP)</a:t>
            </a:r>
            <a:r>
              <a:rPr lang="en-US" dirty="0"/>
              <a:t>: influx of negative Cl- ions causes hyperpolarization of the postsynaptic cell</a:t>
            </a:r>
          </a:p>
          <a:p>
            <a:endParaRPr lang="en-US" dirty="0">
              <a:ea typeface="Calibri"/>
              <a:cs typeface="Calibri"/>
            </a:endParaRPr>
          </a:p>
          <a:p>
            <a:endParaRPr lang="en-US" dirty="0">
              <a:ea typeface="Calibri"/>
              <a:cs typeface="Calibri"/>
            </a:endParaRPr>
          </a:p>
          <a:p>
            <a:endParaRPr lang="en-US" dirty="0">
              <a:ea typeface="Calibri"/>
              <a:cs typeface="Calibri"/>
            </a:endParaRPr>
          </a:p>
          <a:p>
            <a:r>
              <a:rPr lang="en-US" dirty="0">
                <a:ea typeface="Calibri"/>
                <a:cs typeface="Calibri"/>
              </a:rPr>
              <a:t>Contrary to action potentials, PSPs are longer in duration, can have different amplitudes and can be positive or negative amplitude</a:t>
            </a:r>
          </a:p>
          <a:p>
            <a:endParaRPr lang="en-US" dirty="0">
              <a:ea typeface="Calibri"/>
              <a:cs typeface="Calibri"/>
            </a:endParaRPr>
          </a:p>
          <a:p>
            <a:r>
              <a:rPr lang="en-US" dirty="0">
                <a:ea typeface="Calibri"/>
                <a:cs typeface="Calibri"/>
              </a:rPr>
              <a:t>Note that you cannot tell from the EEG or MEG measurement whether you are recording EPSP or IPSP</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4738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3924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82588" indent="-342900">
              <a:buFont typeface="Arial" panose="020B0604020202020204" pitchFamily="34" charset="0"/>
              <a:buChar char="•"/>
            </a:pPr>
            <a:r>
              <a:rPr lang="en-US" sz="1200" dirty="0">
                <a:solidFill>
                  <a:schemeClr val="tx1"/>
                </a:solidFill>
                <a:latin typeface="Optima" panose="02000503060000020004" pitchFamily="2" charset="0"/>
                <a:ea typeface="Lucida Grande" charset="0"/>
                <a:cs typeface="Lucida Grande" charset="0"/>
                <a:sym typeface="Lucida Grande" charset="0"/>
              </a:rPr>
              <a:t>Pyramidal neurons, the major projection neurons in the cortex, make up majority of the EEG signal (particularly layers III, V and VI), because they are uniformly orientated with dendrites perpendicular to the cortical surface, long enough to form dipoles. </a:t>
            </a:r>
          </a:p>
          <a:p>
            <a:pPr marL="382588" indent="-342900">
              <a:buFont typeface="Arial" panose="020B0604020202020204" pitchFamily="34" charset="0"/>
              <a:buChar char="•"/>
            </a:pPr>
            <a:endParaRPr lang="en-US" sz="1200" dirty="0">
              <a:latin typeface="Optima" panose="02000503060000020004" pitchFamily="2" charset="0"/>
              <a:ea typeface="Lucida Grande" charset="0"/>
              <a:cs typeface="Lucida Grande" charset="0"/>
              <a:sym typeface="Lucida Grande" charset="0"/>
            </a:endParaRPr>
          </a:p>
          <a:p>
            <a:pPr marL="382588" indent="-342900">
              <a:buFont typeface="Arial" panose="020B0604020202020204" pitchFamily="34" charset="0"/>
              <a:buChar char="•"/>
            </a:pPr>
            <a:r>
              <a:rPr lang="en-US" altLang="en-US" sz="1200" dirty="0">
                <a:latin typeface="Optima" panose="02000503060000020004" pitchFamily="2" charset="0"/>
              </a:rPr>
              <a:t>The EEG signal results mainly from the postsynaptic activity of the pyramidal neurons</a:t>
            </a:r>
            <a:endParaRPr lang="en-US" sz="1200" dirty="0">
              <a:solidFill>
                <a:schemeClr val="tx1"/>
              </a:solidFill>
              <a:latin typeface="Optima" panose="02000503060000020004" pitchFamily="2" charset="0"/>
              <a:ea typeface="Lucida Grande" charset="0"/>
              <a:cs typeface="Lucida Grande" charset="0"/>
              <a:sym typeface="Lucida Grande" charset="0"/>
            </a:endParaRPr>
          </a:p>
          <a:p>
            <a:pPr marL="382588" indent="-342900">
              <a:buFont typeface="Arial" panose="020B0604020202020204" pitchFamily="34" charset="0"/>
              <a:buChar char="•"/>
            </a:pPr>
            <a:endParaRPr lang="en-US" sz="1200" dirty="0">
              <a:solidFill>
                <a:schemeClr val="tx1"/>
              </a:solidFill>
              <a:latin typeface="Optima" panose="02000503060000020004" pitchFamily="2" charset="0"/>
              <a:ea typeface="Lucida Grande" charset="0"/>
              <a:cs typeface="Lucida Grande" charset="0"/>
              <a:sym typeface="Lucida Grande" charset="0"/>
            </a:endParaRPr>
          </a:p>
          <a:p>
            <a:pPr marL="382588" indent="-342900">
              <a:buFont typeface="Arial" panose="020B0604020202020204" pitchFamily="34" charset="0"/>
              <a:buChar char="•"/>
            </a:pPr>
            <a:r>
              <a:rPr lang="en-US" sz="1200" dirty="0">
                <a:solidFill>
                  <a:schemeClr val="tx1"/>
                </a:solidFill>
                <a:latin typeface="Optima" panose="02000503060000020004" pitchFamily="2" charset="0"/>
                <a:ea typeface="Lucida Grande" charset="0"/>
                <a:cs typeface="Lucida Grande" charset="0"/>
                <a:sym typeface="Lucida Grande" charset="0"/>
              </a:rPr>
              <a:t>The thalamus acts as the pacemaker ensuring synchronous rhythmic firing of pyramidal cells. </a:t>
            </a:r>
          </a:p>
          <a:p>
            <a:pPr marL="382588" indent="-342900">
              <a:buFont typeface="Arial" panose="020B0604020202020204" pitchFamily="34" charset="0"/>
              <a:buChar char="•"/>
            </a:pPr>
            <a:endParaRPr lang="en-US" sz="1200" dirty="0">
              <a:solidFill>
                <a:schemeClr val="tx1"/>
              </a:solidFill>
              <a:latin typeface="Optima" panose="02000503060000020004" pitchFamily="2" charset="0"/>
              <a:ea typeface="Lucida Grande" charset="0"/>
              <a:cs typeface="Lucida Grande" charset="0"/>
              <a:sym typeface="Lucida Grande" charset="0"/>
            </a:endParaRPr>
          </a:p>
          <a:p>
            <a:pPr marL="382588" indent="-342900">
              <a:buFont typeface="Arial" panose="020B0604020202020204" pitchFamily="34" charset="0"/>
              <a:buChar char="•"/>
            </a:pPr>
            <a:r>
              <a:rPr lang="en-US" sz="1200" dirty="0">
                <a:solidFill>
                  <a:schemeClr val="tx1"/>
                </a:solidFill>
                <a:latin typeface="Optima" panose="02000503060000020004" pitchFamily="2" charset="0"/>
                <a:ea typeface="Lucida Grande" charset="0"/>
                <a:cs typeface="Lucida Grande" charset="0"/>
                <a:sym typeface="Lucida Grande" charset="0"/>
              </a:rPr>
              <a:t>Activity from deep sources is harder to detect as voltage fields fall off as a function of the square of distance.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4828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14777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2678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nobaproject.com/modules/neurons" TargetMode="External"/><Relationship Id="rId3" Type="http://schemas.openxmlformats.org/officeDocument/2006/relationships/hyperlink" Target="http://web.mit.edu/kitmitmeg/whatis.html" TargetMode="External"/><Relationship Id="rId7" Type="http://schemas.openxmlformats.org/officeDocument/2006/relationships/hyperlink" Target="https://journals.plos.org/plosone/article?id=10.1371/journal.pone.0093154" TargetMode="External"/><Relationship Id="rId12"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ncbi.nlm.nih.gov/books/NBK390354/pdf/Bookshelf_NBK390354.pdf" TargetMode="External"/><Relationship Id="rId11" Type="http://schemas.openxmlformats.org/officeDocument/2006/relationships/hyperlink" Target="https://www.wikiwand.com/en/Hans_Berger" TargetMode="External"/><Relationship Id="rId5" Type="http://schemas.openxmlformats.org/officeDocument/2006/relationships/hyperlink" Target="https://doi.org/10.4103/0972-2327.128676" TargetMode="External"/><Relationship Id="rId10" Type="http://schemas.openxmlformats.org/officeDocument/2006/relationships/hyperlink" Target="https://www.sciencedirect.com/topics/agricultural-and-biological-sciences/brain-waves" TargetMode="External"/><Relationship Id="rId4" Type="http://schemas.openxmlformats.org/officeDocument/2006/relationships/hyperlink" Target="https://ilabs.uw.edu/what-magnetoencephalography-meg/" TargetMode="External"/><Relationship Id="rId9" Type="http://schemas.openxmlformats.org/officeDocument/2006/relationships/hyperlink" Target="https://faculty.washington.edu/chudler/ap.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AutoShape 2"/>
          <p:cNvSpPr/>
          <p:nvPr/>
        </p:nvSpPr>
        <p:spPr>
          <a:xfrm>
            <a:off x="10770985" y="0"/>
            <a:ext cx="7539025" cy="10287000"/>
          </a:xfrm>
          <a:prstGeom prst="rect">
            <a:avLst/>
          </a:prstGeom>
          <a:gradFill rotWithShape="1">
            <a:gsLst>
              <a:gs pos="0">
                <a:srgbClr val="0CC0DF">
                  <a:alpha val="100000"/>
                </a:srgbClr>
              </a:gs>
              <a:gs pos="100000">
                <a:srgbClr val="FFDE59">
                  <a:alpha val="100000"/>
                </a:srgbClr>
              </a:gs>
            </a:gsLst>
            <a:lin ang="0"/>
          </a:gra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24729" y="1028700"/>
            <a:ext cx="5431536" cy="8229600"/>
          </a:xfrm>
          <a:prstGeom prst="rect">
            <a:avLst/>
          </a:prstGeom>
        </p:spPr>
      </p:pic>
      <p:sp>
        <p:nvSpPr>
          <p:cNvPr id="4" name="TextBox 4"/>
          <p:cNvSpPr txBox="1"/>
          <p:nvPr/>
        </p:nvSpPr>
        <p:spPr>
          <a:xfrm>
            <a:off x="1028700" y="5305425"/>
            <a:ext cx="9562299" cy="934217"/>
          </a:xfrm>
          <a:prstGeom prst="rect">
            <a:avLst/>
          </a:prstGeom>
        </p:spPr>
        <p:txBody>
          <a:bodyPr lIns="0" tIns="0" rIns="0" bIns="0" rtlCol="0" anchor="t">
            <a:spAutoFit/>
          </a:bodyPr>
          <a:lstStyle/>
          <a:p>
            <a:pPr marL="0" lvl="0" indent="0">
              <a:lnSpc>
                <a:spcPts val="6984"/>
              </a:lnSpc>
            </a:pPr>
            <a:r>
              <a:rPr lang="en-US" sz="7200" spc="-180" dirty="0">
                <a:solidFill>
                  <a:srgbClr val="000000"/>
                </a:solidFill>
                <a:latin typeface="Optima" panose="02000503060000020004" pitchFamily="2" charset="0"/>
              </a:rPr>
              <a:t>Basis of the M/EEG signal</a:t>
            </a:r>
          </a:p>
        </p:txBody>
      </p:sp>
      <p:sp>
        <p:nvSpPr>
          <p:cNvPr id="5" name="TextBox 5"/>
          <p:cNvSpPr txBox="1"/>
          <p:nvPr/>
        </p:nvSpPr>
        <p:spPr>
          <a:xfrm>
            <a:off x="1028700" y="6730366"/>
            <a:ext cx="8202763" cy="2527934"/>
          </a:xfrm>
          <a:prstGeom prst="rect">
            <a:avLst/>
          </a:prstGeom>
        </p:spPr>
        <p:txBody>
          <a:bodyPr lIns="0" tIns="0" rIns="0" bIns="0" rtlCol="0" anchor="t">
            <a:spAutoFit/>
          </a:bodyPr>
          <a:lstStyle/>
          <a:p>
            <a:pPr>
              <a:lnSpc>
                <a:spcPts val="5040"/>
              </a:lnSpc>
            </a:pPr>
            <a:r>
              <a:rPr lang="en-US" sz="3600" spc="144" dirty="0">
                <a:solidFill>
                  <a:srgbClr val="000000"/>
                </a:solidFill>
                <a:latin typeface="Optima" panose="02000503060000020004" pitchFamily="2" charset="0"/>
              </a:rPr>
              <a:t>Methods for Dummies</a:t>
            </a:r>
          </a:p>
          <a:p>
            <a:pPr>
              <a:lnSpc>
                <a:spcPts val="5040"/>
              </a:lnSpc>
            </a:pPr>
            <a:r>
              <a:rPr lang="en-US" sz="3600" spc="144" dirty="0">
                <a:solidFill>
                  <a:srgbClr val="000000"/>
                </a:solidFill>
                <a:latin typeface="Optima" panose="02000503060000020004" pitchFamily="2" charset="0"/>
              </a:rPr>
              <a:t>02.05.2023</a:t>
            </a:r>
          </a:p>
          <a:p>
            <a:pPr>
              <a:lnSpc>
                <a:spcPts val="5040"/>
              </a:lnSpc>
            </a:pPr>
            <a:r>
              <a:rPr lang="en-US" sz="3600" spc="144" dirty="0">
                <a:solidFill>
                  <a:srgbClr val="000000"/>
                </a:solidFill>
                <a:latin typeface="Optima" panose="02000503060000020004" pitchFamily="2" charset="0"/>
              </a:rPr>
              <a:t>Arjun Ramaswamy &amp; </a:t>
            </a:r>
            <a:r>
              <a:rPr lang="en-US" sz="3600" spc="144" dirty="0" err="1">
                <a:solidFill>
                  <a:srgbClr val="000000"/>
                </a:solidFill>
                <a:latin typeface="Optima" panose="02000503060000020004" pitchFamily="2" charset="0"/>
              </a:rPr>
              <a:t>Yuxuan</a:t>
            </a:r>
            <a:r>
              <a:rPr lang="en-US" sz="3600" spc="144" dirty="0">
                <a:solidFill>
                  <a:srgbClr val="000000"/>
                </a:solidFill>
                <a:latin typeface="Optima" panose="02000503060000020004" pitchFamily="2" charset="0"/>
              </a:rPr>
              <a:t> Dai</a:t>
            </a:r>
          </a:p>
          <a:p>
            <a:pPr>
              <a:lnSpc>
                <a:spcPts val="5040"/>
              </a:lnSpc>
              <a:spcBef>
                <a:spcPct val="0"/>
              </a:spcBef>
            </a:pPr>
            <a:endParaRPr lang="en-US" sz="3600" spc="144" dirty="0">
              <a:solidFill>
                <a:srgbClr val="000000"/>
              </a:solidFill>
              <a:latin typeface="Optima" panose="02000503060000020004"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4664" y="8553"/>
            <a:ext cx="11044335" cy="1350626"/>
          </a:xfrm>
          <a:prstGeom prst="rect">
            <a:avLst/>
          </a:prstGeom>
        </p:spPr>
        <p:txBody>
          <a:bodyPr wrap="square" lIns="0" tIns="0" rIns="0" bIns="0" rtlCol="0" anchor="t">
            <a:spAutoFit/>
          </a:bodyPr>
          <a:lstStyle/>
          <a:p>
            <a:pPr algn="ctr">
              <a:lnSpc>
                <a:spcPts val="12600"/>
              </a:lnSpc>
            </a:pPr>
            <a:r>
              <a:rPr lang="en-US" sz="4000" b="1" dirty="0">
                <a:solidFill>
                  <a:srgbClr val="FF7A05"/>
                </a:solidFill>
                <a:latin typeface="Optima" panose="02000503060000020004" pitchFamily="2" charset="0"/>
              </a:rPr>
              <a:t>Biophysical origin - post synaptic potential (PSP)</a:t>
            </a:r>
          </a:p>
        </p:txBody>
      </p:sp>
      <p:pic>
        <p:nvPicPr>
          <p:cNvPr id="30" name="Picture 29">
            <a:extLst>
              <a:ext uri="{FF2B5EF4-FFF2-40B4-BE49-F238E27FC236}">
                <a16:creationId xmlns:a16="http://schemas.microsoft.com/office/drawing/2014/main" id="{295160CE-2F17-5A05-01DF-4CEA61B185A3}"/>
              </a:ext>
            </a:extLst>
          </p:cNvPr>
          <p:cNvPicPr>
            <a:picLocks noChangeAspect="1"/>
          </p:cNvPicPr>
          <p:nvPr/>
        </p:nvPicPr>
        <p:blipFill>
          <a:blip r:embed="rId4"/>
          <a:stretch>
            <a:fillRect/>
          </a:stretch>
        </p:blipFill>
        <p:spPr>
          <a:xfrm flipH="1">
            <a:off x="234452" y="2849249"/>
            <a:ext cx="3153938" cy="2447338"/>
          </a:xfrm>
          <a:prstGeom prst="rect">
            <a:avLst/>
          </a:prstGeom>
        </p:spPr>
      </p:pic>
      <p:grpSp>
        <p:nvGrpSpPr>
          <p:cNvPr id="31" name="Group 30">
            <a:extLst>
              <a:ext uri="{FF2B5EF4-FFF2-40B4-BE49-F238E27FC236}">
                <a16:creationId xmlns:a16="http://schemas.microsoft.com/office/drawing/2014/main" id="{2F0D0499-8126-E618-7DB9-A28982A890CE}"/>
              </a:ext>
            </a:extLst>
          </p:cNvPr>
          <p:cNvGrpSpPr/>
          <p:nvPr/>
        </p:nvGrpSpPr>
        <p:grpSpPr>
          <a:xfrm>
            <a:off x="2578710" y="3162300"/>
            <a:ext cx="6986188" cy="5353228"/>
            <a:chOff x="2032056" y="1725372"/>
            <a:chExt cx="5440199" cy="4283518"/>
          </a:xfrm>
        </p:grpSpPr>
        <p:grpSp>
          <p:nvGrpSpPr>
            <p:cNvPr id="32" name="Group 31">
              <a:extLst>
                <a:ext uri="{FF2B5EF4-FFF2-40B4-BE49-F238E27FC236}">
                  <a16:creationId xmlns:a16="http://schemas.microsoft.com/office/drawing/2014/main" id="{8F61F1FF-E786-D386-5293-6C878D72DE12}"/>
                </a:ext>
              </a:extLst>
            </p:cNvPr>
            <p:cNvGrpSpPr/>
            <p:nvPr/>
          </p:nvGrpSpPr>
          <p:grpSpPr>
            <a:xfrm>
              <a:off x="2032056" y="1725372"/>
              <a:ext cx="5440199" cy="4283518"/>
              <a:chOff x="2032056" y="1725372"/>
              <a:chExt cx="5440199" cy="4283518"/>
            </a:xfrm>
          </p:grpSpPr>
          <p:cxnSp>
            <p:nvCxnSpPr>
              <p:cNvPr id="34" name="Straight Connector 33">
                <a:extLst>
                  <a:ext uri="{FF2B5EF4-FFF2-40B4-BE49-F238E27FC236}">
                    <a16:creationId xmlns:a16="http://schemas.microsoft.com/office/drawing/2014/main" id="{DCE0D057-43BD-8417-39D1-6C1911EB52A1}"/>
                  </a:ext>
                </a:extLst>
              </p:cNvPr>
              <p:cNvCxnSpPr>
                <a:stCxn id="46" idx="2"/>
              </p:cNvCxnSpPr>
              <p:nvPr/>
            </p:nvCxnSpPr>
            <p:spPr>
              <a:xfrm>
                <a:off x="2134926" y="2014932"/>
                <a:ext cx="1656324" cy="3993958"/>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1CF954AD-8EBB-DE8C-F4B1-D572D39AF967}"/>
                  </a:ext>
                </a:extLst>
              </p:cNvPr>
              <p:cNvGrpSpPr/>
              <p:nvPr/>
            </p:nvGrpSpPr>
            <p:grpSpPr>
              <a:xfrm>
                <a:off x="2032056" y="1725372"/>
                <a:ext cx="5440199" cy="4283518"/>
                <a:chOff x="1981200" y="1706880"/>
                <a:chExt cx="5440199" cy="4283518"/>
              </a:xfrm>
            </p:grpSpPr>
            <p:grpSp>
              <p:nvGrpSpPr>
                <p:cNvPr id="36" name="Group 35">
                  <a:extLst>
                    <a:ext uri="{FF2B5EF4-FFF2-40B4-BE49-F238E27FC236}">
                      <a16:creationId xmlns:a16="http://schemas.microsoft.com/office/drawing/2014/main" id="{11C73C8F-6C37-E095-B4E7-16EEE6203177}"/>
                    </a:ext>
                  </a:extLst>
                </p:cNvPr>
                <p:cNvGrpSpPr/>
                <p:nvPr/>
              </p:nvGrpSpPr>
              <p:grpSpPr>
                <a:xfrm>
                  <a:off x="1981200" y="1706880"/>
                  <a:ext cx="4488031" cy="4283518"/>
                  <a:chOff x="1981200" y="1706880"/>
                  <a:chExt cx="4488031" cy="4283518"/>
                </a:xfrm>
              </p:grpSpPr>
              <p:pic>
                <p:nvPicPr>
                  <p:cNvPr id="45" name="Picture 44">
                    <a:extLst>
                      <a:ext uri="{FF2B5EF4-FFF2-40B4-BE49-F238E27FC236}">
                        <a16:creationId xmlns:a16="http://schemas.microsoft.com/office/drawing/2014/main" id="{25E09A2C-C96F-9398-F3DB-2F905A3F7DAA}"/>
                      </a:ext>
                    </a:extLst>
                  </p:cNvPr>
                  <p:cNvPicPr>
                    <a:picLocks noChangeAspect="1"/>
                  </p:cNvPicPr>
                  <p:nvPr/>
                </p:nvPicPr>
                <p:blipFill>
                  <a:blip r:embed="rId5"/>
                  <a:stretch>
                    <a:fillRect/>
                  </a:stretch>
                </p:blipFill>
                <p:spPr>
                  <a:xfrm>
                    <a:off x="3740394" y="1800117"/>
                    <a:ext cx="2728837" cy="4190281"/>
                  </a:xfrm>
                  <a:prstGeom prst="rect">
                    <a:avLst/>
                  </a:prstGeom>
                </p:spPr>
              </p:pic>
              <p:sp>
                <p:nvSpPr>
                  <p:cNvPr id="46" name="Rectangle 45">
                    <a:extLst>
                      <a:ext uri="{FF2B5EF4-FFF2-40B4-BE49-F238E27FC236}">
                        <a16:creationId xmlns:a16="http://schemas.microsoft.com/office/drawing/2014/main" id="{01C02998-7D5B-A485-7312-B172894725E9}"/>
                      </a:ext>
                    </a:extLst>
                  </p:cNvPr>
                  <p:cNvSpPr/>
                  <p:nvPr/>
                </p:nvSpPr>
                <p:spPr>
                  <a:xfrm>
                    <a:off x="1981200" y="1706880"/>
                    <a:ext cx="205740" cy="289560"/>
                  </a:xfrm>
                  <a:prstGeom prst="rect">
                    <a:avLst/>
                  </a:prstGeom>
                  <a:noFill/>
                  <a:ln w="381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BC83104F-C5A8-673A-87E8-9449B224D6FE}"/>
                      </a:ext>
                    </a:extLst>
                  </p:cNvPr>
                  <p:cNvCxnSpPr>
                    <a:cxnSpLocks/>
                    <a:stCxn id="46" idx="0"/>
                  </p:cNvCxnSpPr>
                  <p:nvPr/>
                </p:nvCxnSpPr>
                <p:spPr>
                  <a:xfrm>
                    <a:off x="2084070" y="1706880"/>
                    <a:ext cx="1789374" cy="537768"/>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4F4918B2-5E56-F193-754C-D0FEC7CD2B74}"/>
                    </a:ext>
                  </a:extLst>
                </p:cNvPr>
                <p:cNvSpPr txBox="1"/>
                <p:nvPr/>
              </p:nvSpPr>
              <p:spPr>
                <a:xfrm>
                  <a:off x="6557060" y="5294891"/>
                  <a:ext cx="864339" cy="369332"/>
                </a:xfrm>
                <a:prstGeom prst="rect">
                  <a:avLst/>
                </a:prstGeom>
                <a:noFill/>
              </p:spPr>
              <p:txBody>
                <a:bodyPr wrap="none" rtlCol="0">
                  <a:spAutoFit/>
                </a:bodyPr>
                <a:lstStyle/>
                <a:p>
                  <a:r>
                    <a:rPr lang="en-GB" dirty="0">
                      <a:solidFill>
                        <a:schemeClr val="accent2"/>
                      </a:solidFill>
                    </a:rPr>
                    <a:t>Cortex</a:t>
                  </a:r>
                </a:p>
              </p:txBody>
            </p:sp>
            <p:sp>
              <p:nvSpPr>
                <p:cNvPr id="38" name="TextBox 37">
                  <a:extLst>
                    <a:ext uri="{FF2B5EF4-FFF2-40B4-BE49-F238E27FC236}">
                      <a16:creationId xmlns:a16="http://schemas.microsoft.com/office/drawing/2014/main" id="{BFDD29C4-2FAF-0B26-BA90-99A0A6A0047B}"/>
                    </a:ext>
                  </a:extLst>
                </p:cNvPr>
                <p:cNvSpPr txBox="1"/>
                <p:nvPr/>
              </p:nvSpPr>
              <p:spPr>
                <a:xfrm>
                  <a:off x="6557060" y="3035416"/>
                  <a:ext cx="646331" cy="369332"/>
                </a:xfrm>
                <a:prstGeom prst="rect">
                  <a:avLst/>
                </a:prstGeom>
                <a:noFill/>
              </p:spPr>
              <p:txBody>
                <a:bodyPr wrap="none" rtlCol="0">
                  <a:spAutoFit/>
                </a:bodyPr>
                <a:lstStyle/>
                <a:p>
                  <a:r>
                    <a:rPr lang="en-GB" dirty="0">
                      <a:solidFill>
                        <a:schemeClr val="accent2"/>
                      </a:solidFill>
                    </a:rPr>
                    <a:t>CSF</a:t>
                  </a:r>
                </a:p>
              </p:txBody>
            </p:sp>
            <p:sp>
              <p:nvSpPr>
                <p:cNvPr id="39" name="TextBox 38">
                  <a:extLst>
                    <a:ext uri="{FF2B5EF4-FFF2-40B4-BE49-F238E27FC236}">
                      <a16:creationId xmlns:a16="http://schemas.microsoft.com/office/drawing/2014/main" id="{79640957-816E-CC3D-5530-37EF255DC6B2}"/>
                    </a:ext>
                  </a:extLst>
                </p:cNvPr>
                <p:cNvSpPr txBox="1"/>
                <p:nvPr/>
              </p:nvSpPr>
              <p:spPr>
                <a:xfrm>
                  <a:off x="6557059" y="2454212"/>
                  <a:ext cx="684803" cy="369332"/>
                </a:xfrm>
                <a:prstGeom prst="rect">
                  <a:avLst/>
                </a:prstGeom>
                <a:noFill/>
              </p:spPr>
              <p:txBody>
                <a:bodyPr wrap="none" rtlCol="0">
                  <a:spAutoFit/>
                </a:bodyPr>
                <a:lstStyle/>
                <a:p>
                  <a:r>
                    <a:rPr lang="en-GB" dirty="0">
                      <a:solidFill>
                        <a:schemeClr val="accent2"/>
                      </a:solidFill>
                    </a:rPr>
                    <a:t>Skull</a:t>
                  </a:r>
                </a:p>
              </p:txBody>
            </p:sp>
            <p:sp>
              <p:nvSpPr>
                <p:cNvPr id="40" name="TextBox 39">
                  <a:extLst>
                    <a:ext uri="{FF2B5EF4-FFF2-40B4-BE49-F238E27FC236}">
                      <a16:creationId xmlns:a16="http://schemas.microsoft.com/office/drawing/2014/main" id="{E231650D-FD6D-13E8-C8A7-F39B7981110B}"/>
                    </a:ext>
                  </a:extLst>
                </p:cNvPr>
                <p:cNvSpPr txBox="1"/>
                <p:nvPr/>
              </p:nvSpPr>
              <p:spPr>
                <a:xfrm>
                  <a:off x="6538823" y="2159874"/>
                  <a:ext cx="761747" cy="369332"/>
                </a:xfrm>
                <a:prstGeom prst="rect">
                  <a:avLst/>
                </a:prstGeom>
                <a:noFill/>
              </p:spPr>
              <p:txBody>
                <a:bodyPr wrap="none" rtlCol="0">
                  <a:spAutoFit/>
                </a:bodyPr>
                <a:lstStyle/>
                <a:p>
                  <a:r>
                    <a:rPr lang="en-GB" dirty="0">
                      <a:solidFill>
                        <a:schemeClr val="accent2"/>
                      </a:solidFill>
                    </a:rPr>
                    <a:t>Scalp</a:t>
                  </a:r>
                </a:p>
              </p:txBody>
            </p:sp>
            <p:cxnSp>
              <p:nvCxnSpPr>
                <p:cNvPr id="41" name="Straight Arrow Connector 40">
                  <a:extLst>
                    <a:ext uri="{FF2B5EF4-FFF2-40B4-BE49-F238E27FC236}">
                      <a16:creationId xmlns:a16="http://schemas.microsoft.com/office/drawing/2014/main" id="{B38329B6-1BB4-D7A8-B569-18308F650BAF}"/>
                    </a:ext>
                  </a:extLst>
                </p:cNvPr>
                <p:cNvCxnSpPr>
                  <a:cxnSpLocks/>
                </p:cNvCxnSpPr>
                <p:nvPr/>
              </p:nvCxnSpPr>
              <p:spPr>
                <a:xfrm flipH="1">
                  <a:off x="6417374" y="2334500"/>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EDE5BECC-4F6A-7A26-9B7B-3830C905EA69}"/>
                    </a:ext>
                  </a:extLst>
                </p:cNvPr>
                <p:cNvCxnSpPr>
                  <a:cxnSpLocks/>
                </p:cNvCxnSpPr>
                <p:nvPr/>
              </p:nvCxnSpPr>
              <p:spPr>
                <a:xfrm flipH="1">
                  <a:off x="6417374" y="2638878"/>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Straight Arrow Connector 42">
                  <a:extLst>
                    <a:ext uri="{FF2B5EF4-FFF2-40B4-BE49-F238E27FC236}">
                      <a16:creationId xmlns:a16="http://schemas.microsoft.com/office/drawing/2014/main" id="{434FCD10-CB78-7330-9649-4E897A81790A}"/>
                    </a:ext>
                  </a:extLst>
                </p:cNvPr>
                <p:cNvCxnSpPr>
                  <a:cxnSpLocks/>
                </p:cNvCxnSpPr>
                <p:nvPr/>
              </p:nvCxnSpPr>
              <p:spPr>
                <a:xfrm flipH="1">
                  <a:off x="6417374" y="3207622"/>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C25D96A6-FD44-0108-589F-7BE1F7E3B2F0}"/>
                    </a:ext>
                  </a:extLst>
                </p:cNvPr>
                <p:cNvCxnSpPr>
                  <a:cxnSpLocks/>
                </p:cNvCxnSpPr>
                <p:nvPr/>
              </p:nvCxnSpPr>
              <p:spPr>
                <a:xfrm flipH="1">
                  <a:off x="6443377" y="5479557"/>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grpSp>
        <p:sp>
          <p:nvSpPr>
            <p:cNvPr id="33" name="TextBox 32">
              <a:extLst>
                <a:ext uri="{FF2B5EF4-FFF2-40B4-BE49-F238E27FC236}">
                  <a16:creationId xmlns:a16="http://schemas.microsoft.com/office/drawing/2014/main" id="{27753A9B-5EA9-D223-5B2C-A88D30A7257D}"/>
                </a:ext>
              </a:extLst>
            </p:cNvPr>
            <p:cNvSpPr txBox="1"/>
            <p:nvPr/>
          </p:nvSpPr>
          <p:spPr>
            <a:xfrm>
              <a:off x="4418656" y="5561591"/>
              <a:ext cx="1350050" cy="338554"/>
            </a:xfrm>
            <a:prstGeom prst="rect">
              <a:avLst/>
            </a:prstGeom>
            <a:noFill/>
          </p:spPr>
          <p:txBody>
            <a:bodyPr wrap="none" rtlCol="0">
              <a:spAutoFit/>
            </a:bodyPr>
            <a:lstStyle/>
            <a:p>
              <a:r>
                <a:rPr lang="en-GB" sz="1600" dirty="0">
                  <a:solidFill>
                    <a:schemeClr val="accent2"/>
                  </a:solidFill>
                </a:rPr>
                <a:t>White matter</a:t>
              </a:r>
            </a:p>
          </p:txBody>
        </p:sp>
      </p:grpSp>
      <p:grpSp>
        <p:nvGrpSpPr>
          <p:cNvPr id="48" name="Group 47">
            <a:extLst>
              <a:ext uri="{FF2B5EF4-FFF2-40B4-BE49-F238E27FC236}">
                <a16:creationId xmlns:a16="http://schemas.microsoft.com/office/drawing/2014/main" id="{6A89D4C5-B8BA-7E7C-6F77-767772283B53}"/>
              </a:ext>
            </a:extLst>
          </p:cNvPr>
          <p:cNvGrpSpPr/>
          <p:nvPr/>
        </p:nvGrpSpPr>
        <p:grpSpPr>
          <a:xfrm>
            <a:off x="7495451" y="1669200"/>
            <a:ext cx="6282304" cy="4609962"/>
            <a:chOff x="5436450" y="386443"/>
            <a:chExt cx="4892079" cy="3688775"/>
          </a:xfrm>
        </p:grpSpPr>
        <p:pic>
          <p:nvPicPr>
            <p:cNvPr id="49" name="Picture 48">
              <a:extLst>
                <a:ext uri="{FF2B5EF4-FFF2-40B4-BE49-F238E27FC236}">
                  <a16:creationId xmlns:a16="http://schemas.microsoft.com/office/drawing/2014/main" id="{9CD2F447-BB25-9C67-0F56-C7F0907ACD16}"/>
                </a:ext>
              </a:extLst>
            </p:cNvPr>
            <p:cNvPicPr>
              <a:picLocks noChangeAspect="1"/>
            </p:cNvPicPr>
            <p:nvPr/>
          </p:nvPicPr>
          <p:blipFill>
            <a:blip r:embed="rId6"/>
            <a:stretch>
              <a:fillRect/>
            </a:stretch>
          </p:blipFill>
          <p:spPr>
            <a:xfrm>
              <a:off x="8208143" y="386443"/>
              <a:ext cx="1962251" cy="3416476"/>
            </a:xfrm>
            <a:prstGeom prst="rect">
              <a:avLst/>
            </a:prstGeom>
          </p:spPr>
        </p:pic>
        <p:sp>
          <p:nvSpPr>
            <p:cNvPr id="50" name="TextBox 49">
              <a:extLst>
                <a:ext uri="{FF2B5EF4-FFF2-40B4-BE49-F238E27FC236}">
                  <a16:creationId xmlns:a16="http://schemas.microsoft.com/office/drawing/2014/main" id="{3EB22108-C9EF-7C18-1B25-B80080F8DE13}"/>
                </a:ext>
              </a:extLst>
            </p:cNvPr>
            <p:cNvSpPr txBox="1"/>
            <p:nvPr/>
          </p:nvSpPr>
          <p:spPr>
            <a:xfrm>
              <a:off x="8869475" y="3813608"/>
              <a:ext cx="1459054" cy="261610"/>
            </a:xfrm>
            <a:prstGeom prst="rect">
              <a:avLst/>
            </a:prstGeom>
            <a:noFill/>
          </p:spPr>
          <p:txBody>
            <a:bodyPr wrap="none" rtlCol="0">
              <a:spAutoFit/>
            </a:bodyPr>
            <a:lstStyle/>
            <a:p>
              <a:r>
                <a:rPr lang="en-GB" sz="1050" i="1" dirty="0" err="1">
                  <a:solidFill>
                    <a:schemeClr val="accent2"/>
                  </a:solidFill>
                </a:rPr>
                <a:t>Spocter</a:t>
              </a:r>
              <a:r>
                <a:rPr lang="en-GB" sz="1050" i="1" dirty="0">
                  <a:solidFill>
                    <a:schemeClr val="accent2"/>
                  </a:solidFill>
                </a:rPr>
                <a:t> et al, (2017)</a:t>
              </a:r>
            </a:p>
          </p:txBody>
        </p:sp>
        <p:sp>
          <p:nvSpPr>
            <p:cNvPr id="51" name="Rectangle 50">
              <a:extLst>
                <a:ext uri="{FF2B5EF4-FFF2-40B4-BE49-F238E27FC236}">
                  <a16:creationId xmlns:a16="http://schemas.microsoft.com/office/drawing/2014/main" id="{BCD289B1-4515-7934-3469-068D61EC281F}"/>
                </a:ext>
              </a:extLst>
            </p:cNvPr>
            <p:cNvSpPr/>
            <p:nvPr/>
          </p:nvSpPr>
          <p:spPr>
            <a:xfrm rot="724942">
              <a:off x="5436450" y="3115187"/>
              <a:ext cx="265562" cy="603331"/>
            </a:xfrm>
            <a:prstGeom prst="rect">
              <a:avLst/>
            </a:prstGeom>
            <a:noFill/>
            <a:ln w="381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D889C115-91DF-7056-B8F1-FBA576AECE5E}"/>
                </a:ext>
              </a:extLst>
            </p:cNvPr>
            <p:cNvCxnSpPr>
              <a:stCxn id="51" idx="0"/>
            </p:cNvCxnSpPr>
            <p:nvPr/>
          </p:nvCxnSpPr>
          <p:spPr>
            <a:xfrm flipV="1">
              <a:off x="5632375" y="386443"/>
              <a:ext cx="2575768" cy="2735427"/>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38C58B3F-2E62-17B2-EEF5-96CF044F9419}"/>
                </a:ext>
              </a:extLst>
            </p:cNvPr>
            <p:cNvCxnSpPr>
              <a:stCxn id="51" idx="2"/>
            </p:cNvCxnSpPr>
            <p:nvPr/>
          </p:nvCxnSpPr>
          <p:spPr>
            <a:xfrm>
              <a:off x="5506087" y="3711835"/>
              <a:ext cx="2702056" cy="91084"/>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pic>
        <p:nvPicPr>
          <p:cNvPr id="54" name="Picture 2">
            <a:extLst>
              <a:ext uri="{FF2B5EF4-FFF2-40B4-BE49-F238E27FC236}">
                <a16:creationId xmlns:a16="http://schemas.microsoft.com/office/drawing/2014/main" id="{4AF8D233-1056-7418-AC49-944A4F4163E8}"/>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4169" y="1573912"/>
            <a:ext cx="5167358" cy="53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719052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62833-A781-3CE1-A160-D25F22D9687F}"/>
              </a:ext>
            </a:extLst>
          </p:cNvPr>
          <p:cNvPicPr>
            <a:picLocks noChangeAspect="1"/>
          </p:cNvPicPr>
          <p:nvPr/>
        </p:nvPicPr>
        <p:blipFill>
          <a:blip r:embed="rId2"/>
          <a:stretch>
            <a:fillRect/>
          </a:stretch>
        </p:blipFill>
        <p:spPr>
          <a:xfrm>
            <a:off x="3471961" y="2552700"/>
            <a:ext cx="11344077" cy="6909574"/>
          </a:xfrm>
          <a:prstGeom prst="rect">
            <a:avLst/>
          </a:prstGeom>
        </p:spPr>
      </p:pic>
      <p:sp>
        <p:nvSpPr>
          <p:cNvPr id="3" name="TextBox 3">
            <a:extLst>
              <a:ext uri="{FF2B5EF4-FFF2-40B4-BE49-F238E27FC236}">
                <a16:creationId xmlns:a16="http://schemas.microsoft.com/office/drawing/2014/main" id="{AEC3364A-9939-D0C2-1542-5D85AB5EB593}"/>
              </a:ext>
            </a:extLst>
          </p:cNvPr>
          <p:cNvSpPr txBox="1"/>
          <p:nvPr/>
        </p:nvSpPr>
        <p:spPr>
          <a:xfrm>
            <a:off x="304800" y="58237"/>
            <a:ext cx="14016137" cy="1336713"/>
          </a:xfrm>
          <a:prstGeom prst="rect">
            <a:avLst/>
          </a:prstGeom>
        </p:spPr>
        <p:txBody>
          <a:bodyPr wrap="square" lIns="0" tIns="0" rIns="0" bIns="0" rtlCol="0" anchor="t">
            <a:spAutoFit/>
          </a:bodyPr>
          <a:lstStyle/>
          <a:p>
            <a:pPr>
              <a:lnSpc>
                <a:spcPts val="12600"/>
              </a:lnSpc>
            </a:pPr>
            <a:r>
              <a:rPr lang="en-US" sz="3600" b="1" dirty="0">
                <a:solidFill>
                  <a:srgbClr val="FF7A05"/>
                </a:solidFill>
                <a:latin typeface="Optima" panose="02000503060000020004" pitchFamily="2" charset="0"/>
              </a:rPr>
              <a:t>Across brain imaging modalities : spatial vs. temporal resolution</a:t>
            </a:r>
          </a:p>
        </p:txBody>
      </p:sp>
      <p:pic>
        <p:nvPicPr>
          <p:cNvPr id="4" name="Picture 2">
            <a:extLst>
              <a:ext uri="{FF2B5EF4-FFF2-40B4-BE49-F238E27FC236}">
                <a16:creationId xmlns:a16="http://schemas.microsoft.com/office/drawing/2014/main" id="{6B5B937D-3708-B393-87C3-B719F7239012}"/>
              </a:ext>
            </a:extLst>
          </p:cNvPr>
          <p:cNvPicPr>
            <a:picLocks noChangeAspect="1"/>
          </p:cNvPicPr>
          <p:nvPr/>
        </p:nvPicPr>
        <p:blipFill>
          <a:blip r:embed="rId3"/>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410304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623737" y="0"/>
            <a:ext cx="3664263" cy="1573912"/>
          </a:xfrm>
          <a:prstGeom prst="rect">
            <a:avLst/>
          </a:prstGeom>
        </p:spPr>
      </p:pic>
      <p:sp>
        <p:nvSpPr>
          <p:cNvPr id="3" name="TextBox 3"/>
          <p:cNvSpPr txBox="1"/>
          <p:nvPr/>
        </p:nvSpPr>
        <p:spPr>
          <a:xfrm>
            <a:off x="304800" y="49840"/>
            <a:ext cx="3825943" cy="1524072"/>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Part 3</a:t>
            </a:r>
          </a:p>
        </p:txBody>
      </p:sp>
      <p:sp>
        <p:nvSpPr>
          <p:cNvPr id="4" name="TextBox 4"/>
          <p:cNvSpPr txBox="1"/>
          <p:nvPr/>
        </p:nvSpPr>
        <p:spPr>
          <a:xfrm>
            <a:off x="557827" y="2076447"/>
            <a:ext cx="8775725" cy="3658870"/>
          </a:xfrm>
          <a:prstGeom prst="rect">
            <a:avLst/>
          </a:prstGeom>
        </p:spPr>
        <p:txBody>
          <a:bodyPr lIns="0" tIns="0" rIns="0" bIns="0" rtlCol="0" anchor="t">
            <a:spAutoFit/>
          </a:bodyPr>
          <a:lstStyle/>
          <a:p>
            <a:pPr algn="just">
              <a:lnSpc>
                <a:spcPts val="7279"/>
              </a:lnSpc>
            </a:pPr>
            <a:r>
              <a:rPr lang="en-US" sz="5199" dirty="0">
                <a:solidFill>
                  <a:schemeClr val="bg1">
                    <a:lumMod val="50000"/>
                  </a:schemeClr>
                </a:solidFill>
                <a:latin typeface="Optima" panose="02000503060000020004" pitchFamily="2" charset="0"/>
              </a:rPr>
              <a:t>Introduction and History</a:t>
            </a:r>
          </a:p>
          <a:p>
            <a:pPr algn="just">
              <a:lnSpc>
                <a:spcPts val="7279"/>
              </a:lnSpc>
            </a:pPr>
            <a:r>
              <a:rPr lang="en-US" sz="5199" dirty="0">
                <a:solidFill>
                  <a:schemeClr val="bg1">
                    <a:lumMod val="50000"/>
                  </a:schemeClr>
                </a:solidFill>
                <a:latin typeface="Optima" panose="02000503060000020004" pitchFamily="2" charset="0"/>
              </a:rPr>
              <a:t>Biophysical origin of M/EEG</a:t>
            </a:r>
          </a:p>
          <a:p>
            <a:pPr algn="just">
              <a:lnSpc>
                <a:spcPts val="7279"/>
              </a:lnSpc>
            </a:pPr>
            <a:r>
              <a:rPr lang="en-US" sz="5199" b="1" dirty="0">
                <a:latin typeface="Optima" panose="02000503060000020004" pitchFamily="2" charset="0"/>
              </a:rPr>
              <a:t>Why do we use M/EEG?</a:t>
            </a:r>
          </a:p>
          <a:p>
            <a:pPr algn="just">
              <a:lnSpc>
                <a:spcPts val="7279"/>
              </a:lnSpc>
            </a:pPr>
            <a:r>
              <a:rPr lang="en-US" sz="5199" dirty="0">
                <a:solidFill>
                  <a:srgbClr val="80807F"/>
                </a:solidFill>
                <a:latin typeface="Optima" panose="02000503060000020004" pitchFamily="2" charset="0"/>
              </a:rPr>
              <a:t>Measurement of M/EEG</a:t>
            </a:r>
          </a:p>
        </p:txBody>
      </p:sp>
    </p:spTree>
    <p:extLst>
      <p:ext uri="{BB962C8B-B14F-4D97-AF65-F5344CB8AC3E}">
        <p14:creationId xmlns:p14="http://schemas.microsoft.com/office/powerpoint/2010/main" val="84157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0" y="-21424"/>
            <a:ext cx="10258926" cy="1524072"/>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Why do we use EEG</a:t>
            </a:r>
          </a:p>
        </p:txBody>
      </p:sp>
      <p:sp>
        <p:nvSpPr>
          <p:cNvPr id="7" name="TextBox 6">
            <a:extLst>
              <a:ext uri="{FF2B5EF4-FFF2-40B4-BE49-F238E27FC236}">
                <a16:creationId xmlns:a16="http://schemas.microsoft.com/office/drawing/2014/main" id="{29DAD173-80C0-F4B8-6CD3-3B574F2E858D}"/>
              </a:ext>
            </a:extLst>
          </p:cNvPr>
          <p:cNvSpPr txBox="1"/>
          <p:nvPr/>
        </p:nvSpPr>
        <p:spPr>
          <a:xfrm>
            <a:off x="381001" y="2727454"/>
            <a:ext cx="11430000" cy="4832092"/>
          </a:xfrm>
          <a:prstGeom prst="rect">
            <a:avLst/>
          </a:prstGeom>
          <a:noFill/>
        </p:spPr>
        <p:txBody>
          <a:bodyPr wrap="square" rtlCol="0">
            <a:spAutoFit/>
          </a:bodyPr>
          <a:lstStyle/>
          <a:p>
            <a:pPr marL="285750" indent="-285750" algn="l" fontAlgn="base">
              <a:buFont typeface="Arial" panose="020B0604020202020204" pitchFamily="34" charset="0"/>
              <a:buChar char="•"/>
            </a:pPr>
            <a:r>
              <a:rPr lang="en-GB" sz="2200" b="0" i="0" dirty="0">
                <a:solidFill>
                  <a:srgbClr val="000000"/>
                </a:solidFill>
                <a:effectLst/>
                <a:latin typeface="Optima" panose="02000503060000020004" pitchFamily="2" charset="0"/>
              </a:rPr>
              <a:t>EEG is used to evaluate several types of brain disorders. When epilepsy is present, seizure activity will appear as rapid spiking waves on the EEG.</a:t>
            </a:r>
          </a:p>
          <a:p>
            <a:pPr marL="285750" indent="-285750" algn="l" fontAlgn="base">
              <a:buFont typeface="Arial" panose="020B0604020202020204" pitchFamily="34" charset="0"/>
              <a:buChar char="•"/>
            </a:pPr>
            <a:endParaRPr lang="en-GB" sz="2200" b="0" i="0" dirty="0">
              <a:solidFill>
                <a:srgbClr val="000000"/>
              </a:solidFill>
              <a:effectLst/>
              <a:latin typeface="Optima" panose="02000503060000020004" pitchFamily="2" charset="0"/>
            </a:endParaRPr>
          </a:p>
          <a:p>
            <a:pPr marL="285750" indent="-285750" algn="l" fontAlgn="base">
              <a:buFont typeface="Arial" panose="020B0604020202020204" pitchFamily="34" charset="0"/>
              <a:buChar char="•"/>
            </a:pPr>
            <a:r>
              <a:rPr lang="en-GB" sz="2200" b="0" i="0" dirty="0">
                <a:solidFill>
                  <a:srgbClr val="000000"/>
                </a:solidFill>
                <a:effectLst/>
                <a:latin typeface="Optima" panose="02000503060000020004" pitchFamily="2" charset="0"/>
              </a:rPr>
              <a:t>People with lesions of their brain, which can result from </a:t>
            </a:r>
            <a:r>
              <a:rPr lang="en-GB" sz="2200" b="0" i="0" dirty="0" err="1">
                <a:solidFill>
                  <a:srgbClr val="000000"/>
                </a:solidFill>
                <a:effectLst/>
                <a:latin typeface="Optima" panose="02000503060000020004" pitchFamily="2" charset="0"/>
              </a:rPr>
              <a:t>tumors</a:t>
            </a:r>
            <a:r>
              <a:rPr lang="en-GB" sz="2200" b="0" i="0" dirty="0">
                <a:solidFill>
                  <a:srgbClr val="000000"/>
                </a:solidFill>
                <a:effectLst/>
                <a:latin typeface="Optima" panose="02000503060000020004" pitchFamily="2" charset="0"/>
              </a:rPr>
              <a:t> or stroke, may have unusually slow EEG waves, depending on the size and the location of the lesion.</a:t>
            </a:r>
          </a:p>
          <a:p>
            <a:pPr marL="285750" indent="-285750" algn="l" fontAlgn="base">
              <a:buFont typeface="Arial" panose="020B0604020202020204" pitchFamily="34" charset="0"/>
              <a:buChar char="•"/>
            </a:pPr>
            <a:endParaRPr lang="en-GB" sz="2200" b="0" i="0" dirty="0">
              <a:solidFill>
                <a:srgbClr val="000000"/>
              </a:solidFill>
              <a:effectLst/>
              <a:latin typeface="Optima" panose="02000503060000020004" pitchFamily="2" charset="0"/>
            </a:endParaRPr>
          </a:p>
          <a:p>
            <a:pPr marL="285750" indent="-285750" algn="l" fontAlgn="base">
              <a:buFont typeface="Arial" panose="020B0604020202020204" pitchFamily="34" charset="0"/>
              <a:buChar char="•"/>
            </a:pPr>
            <a:r>
              <a:rPr lang="en-GB" sz="2200" b="0" i="0" dirty="0">
                <a:solidFill>
                  <a:srgbClr val="000000"/>
                </a:solidFill>
                <a:effectLst/>
                <a:latin typeface="Optima" panose="02000503060000020004" pitchFamily="2" charset="0"/>
              </a:rPr>
              <a:t>The test can also be used to diagnose other disorders that influence brain activity, such as Alzheimer's disease, certain psychoses, and a sleep disorder called narcolepsy.</a:t>
            </a:r>
          </a:p>
          <a:p>
            <a:pPr marL="285750" indent="-285750" algn="l" fontAlgn="base">
              <a:buFont typeface="Arial" panose="020B0604020202020204" pitchFamily="34" charset="0"/>
              <a:buChar char="•"/>
            </a:pPr>
            <a:endParaRPr lang="en-GB" sz="2200" b="0" i="0" dirty="0">
              <a:solidFill>
                <a:srgbClr val="000000"/>
              </a:solidFill>
              <a:effectLst/>
              <a:latin typeface="Optima" panose="02000503060000020004" pitchFamily="2" charset="0"/>
            </a:endParaRPr>
          </a:p>
          <a:p>
            <a:pPr marL="285750" indent="-285750" algn="l" fontAlgn="base">
              <a:buFont typeface="Arial" panose="020B0604020202020204" pitchFamily="34" charset="0"/>
              <a:buChar char="•"/>
            </a:pPr>
            <a:r>
              <a:rPr lang="en-GB" sz="2200" b="0" i="0" dirty="0">
                <a:solidFill>
                  <a:srgbClr val="000000"/>
                </a:solidFill>
                <a:effectLst/>
                <a:latin typeface="Optima" panose="02000503060000020004" pitchFamily="2" charset="0"/>
              </a:rPr>
              <a:t>The EEG may also be used to determine the overall electrical activity of the brain (for example, to evaluate trauma, drug intoxication, or extent of brain damage in comatose patients). The EEG may also be used to monitor blood flow in the brain during surgical procedures.</a:t>
            </a:r>
          </a:p>
          <a:p>
            <a:pPr marL="285750" indent="-285750">
              <a:buFont typeface="Arial" panose="020B0604020202020204" pitchFamily="34" charset="0"/>
              <a:buChar char="•"/>
            </a:pPr>
            <a:endParaRPr lang="en-US" sz="2200" dirty="0">
              <a:latin typeface="Optima" panose="02000503060000020004" pitchFamily="2" charset="0"/>
            </a:endParaRPr>
          </a:p>
        </p:txBody>
      </p:sp>
      <p:pic>
        <p:nvPicPr>
          <p:cNvPr id="9" name="Picture 8">
            <a:extLst>
              <a:ext uri="{FF2B5EF4-FFF2-40B4-BE49-F238E27FC236}">
                <a16:creationId xmlns:a16="http://schemas.microsoft.com/office/drawing/2014/main" id="{D88F2705-CB0F-056B-DF36-D35C0077F77A}"/>
              </a:ext>
            </a:extLst>
          </p:cNvPr>
          <p:cNvPicPr>
            <a:picLocks noChangeAspect="1"/>
          </p:cNvPicPr>
          <p:nvPr/>
        </p:nvPicPr>
        <p:blipFill>
          <a:blip r:embed="rId4"/>
          <a:stretch>
            <a:fillRect/>
          </a:stretch>
        </p:blipFill>
        <p:spPr>
          <a:xfrm>
            <a:off x="12192000" y="1790700"/>
            <a:ext cx="5268906" cy="7729742"/>
          </a:xfrm>
          <a:prstGeom prst="rect">
            <a:avLst/>
          </a:prstGeom>
        </p:spPr>
      </p:pic>
    </p:spTree>
    <p:extLst>
      <p:ext uri="{BB962C8B-B14F-4D97-AF65-F5344CB8AC3E}">
        <p14:creationId xmlns:p14="http://schemas.microsoft.com/office/powerpoint/2010/main" val="3481495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28074" y="71849"/>
            <a:ext cx="7568408" cy="1543048"/>
          </a:xfrm>
          <a:prstGeom prst="rect">
            <a:avLst/>
          </a:prstGeom>
        </p:spPr>
        <p:txBody>
          <a:bodyPr lIns="0" tIns="0" rIns="0" bIns="0" rtlCol="0" anchor="t">
            <a:spAutoFit/>
          </a:bodyPr>
          <a:lstStyle/>
          <a:p>
            <a:pPr algn="ctr">
              <a:lnSpc>
                <a:spcPts val="12600"/>
              </a:lnSpc>
            </a:pPr>
            <a:r>
              <a:rPr lang="en-US" sz="9000" b="1" dirty="0">
                <a:solidFill>
                  <a:srgbClr val="FF7A05"/>
                </a:solidFill>
                <a:latin typeface="Optima" panose="02000503060000020004" pitchFamily="2" charset="0"/>
              </a:rPr>
              <a:t>EEG Rhythms</a:t>
            </a:r>
          </a:p>
        </p:txBody>
      </p:sp>
      <p:sp>
        <p:nvSpPr>
          <p:cNvPr id="4" name="TextBox 4"/>
          <p:cNvSpPr txBox="1"/>
          <p:nvPr/>
        </p:nvSpPr>
        <p:spPr>
          <a:xfrm>
            <a:off x="327025" y="2628900"/>
            <a:ext cx="7568408" cy="1563570"/>
          </a:xfrm>
          <a:prstGeom prst="rect">
            <a:avLst/>
          </a:prstGeom>
        </p:spPr>
        <p:txBody>
          <a:bodyPr lIns="0" tIns="0" rIns="0" bIns="0" rtlCol="0" anchor="t">
            <a:spAutoFit/>
          </a:bodyPr>
          <a:lstStyle/>
          <a:p>
            <a:pPr>
              <a:lnSpc>
                <a:spcPts val="3079"/>
              </a:lnSpc>
              <a:spcBef>
                <a:spcPct val="0"/>
              </a:spcBef>
            </a:pPr>
            <a:r>
              <a:rPr lang="en-US" sz="2199" dirty="0">
                <a:solidFill>
                  <a:srgbClr val="000000"/>
                </a:solidFill>
                <a:latin typeface="Optima" panose="02000503060000020004" pitchFamily="2" charset="0"/>
              </a:rPr>
              <a:t>Brain waves are oscillating electrical voltages in the brain measuring just a few millionths of a volt. There are five widely recognized brain waves, and the main frequencies of human EEG waves are listed below.</a:t>
            </a:r>
          </a:p>
        </p:txBody>
      </p:sp>
      <p:pic>
        <p:nvPicPr>
          <p:cNvPr id="5" name="Picture 4">
            <a:extLst>
              <a:ext uri="{FF2B5EF4-FFF2-40B4-BE49-F238E27FC236}">
                <a16:creationId xmlns:a16="http://schemas.microsoft.com/office/drawing/2014/main" id="{9AFAA112-C464-FD71-57E6-E7F180E88AF1}"/>
              </a:ext>
            </a:extLst>
          </p:cNvPr>
          <p:cNvPicPr>
            <a:picLocks noChangeAspect="1"/>
          </p:cNvPicPr>
          <p:nvPr/>
        </p:nvPicPr>
        <p:blipFill>
          <a:blip r:embed="rId4"/>
          <a:stretch>
            <a:fillRect/>
          </a:stretch>
        </p:blipFill>
        <p:spPr>
          <a:xfrm>
            <a:off x="327025" y="4381500"/>
            <a:ext cx="8634680" cy="4317340"/>
          </a:xfrm>
          <a:prstGeom prst="rect">
            <a:avLst/>
          </a:prstGeom>
        </p:spPr>
      </p:pic>
      <p:pic>
        <p:nvPicPr>
          <p:cNvPr id="1026" name="Picture 2">
            <a:extLst>
              <a:ext uri="{FF2B5EF4-FFF2-40B4-BE49-F238E27FC236}">
                <a16:creationId xmlns:a16="http://schemas.microsoft.com/office/drawing/2014/main" id="{6A9B88BA-9080-E7DE-0C52-32D860606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391" y="2247900"/>
            <a:ext cx="8370470" cy="7734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C66D9B96-81D6-6C24-6FF1-E9560723DB34}"/>
              </a:ext>
            </a:extLst>
          </p:cNvPr>
          <p:cNvSpPr txBox="1"/>
          <p:nvPr/>
        </p:nvSpPr>
        <p:spPr>
          <a:xfrm>
            <a:off x="10371369" y="1725438"/>
            <a:ext cx="7568408" cy="370935"/>
          </a:xfrm>
          <a:prstGeom prst="rect">
            <a:avLst/>
          </a:prstGeom>
        </p:spPr>
        <p:txBody>
          <a:bodyPr lIns="0" tIns="0" rIns="0" bIns="0" rtlCol="0" anchor="t">
            <a:spAutoFit/>
          </a:bodyPr>
          <a:lstStyle/>
          <a:p>
            <a:pPr>
              <a:lnSpc>
                <a:spcPts val="3079"/>
              </a:lnSpc>
              <a:spcBef>
                <a:spcPct val="0"/>
              </a:spcBef>
            </a:pPr>
            <a:r>
              <a:rPr lang="en-US" sz="2199" dirty="0">
                <a:solidFill>
                  <a:srgbClr val="000000"/>
                </a:solidFill>
                <a:latin typeface="Optima" panose="02000503060000020004" pitchFamily="2" charset="0"/>
              </a:rPr>
              <a:t>Brain wave samples for different waveforms</a:t>
            </a:r>
          </a:p>
        </p:txBody>
      </p:sp>
    </p:spTree>
    <p:extLst>
      <p:ext uri="{BB962C8B-B14F-4D97-AF65-F5344CB8AC3E}">
        <p14:creationId xmlns:p14="http://schemas.microsoft.com/office/powerpoint/2010/main" val="55603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623737" y="0"/>
            <a:ext cx="3664263" cy="1573912"/>
          </a:xfrm>
          <a:prstGeom prst="rect">
            <a:avLst/>
          </a:prstGeom>
        </p:spPr>
      </p:pic>
      <p:sp>
        <p:nvSpPr>
          <p:cNvPr id="3" name="TextBox 3"/>
          <p:cNvSpPr txBox="1"/>
          <p:nvPr/>
        </p:nvSpPr>
        <p:spPr>
          <a:xfrm>
            <a:off x="304800" y="49840"/>
            <a:ext cx="3825943" cy="1524072"/>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Part 4</a:t>
            </a:r>
          </a:p>
        </p:txBody>
      </p:sp>
      <p:sp>
        <p:nvSpPr>
          <p:cNvPr id="4" name="TextBox 4"/>
          <p:cNvSpPr txBox="1"/>
          <p:nvPr/>
        </p:nvSpPr>
        <p:spPr>
          <a:xfrm>
            <a:off x="557827" y="2076447"/>
            <a:ext cx="8775725" cy="3658870"/>
          </a:xfrm>
          <a:prstGeom prst="rect">
            <a:avLst/>
          </a:prstGeom>
        </p:spPr>
        <p:txBody>
          <a:bodyPr lIns="0" tIns="0" rIns="0" bIns="0" rtlCol="0" anchor="t">
            <a:spAutoFit/>
          </a:bodyPr>
          <a:lstStyle/>
          <a:p>
            <a:pPr algn="just">
              <a:lnSpc>
                <a:spcPts val="7279"/>
              </a:lnSpc>
            </a:pPr>
            <a:r>
              <a:rPr lang="en-US" sz="5199" dirty="0">
                <a:solidFill>
                  <a:schemeClr val="bg1">
                    <a:lumMod val="50000"/>
                  </a:schemeClr>
                </a:solidFill>
                <a:latin typeface="Optima" panose="02000503060000020004" pitchFamily="2" charset="0"/>
              </a:rPr>
              <a:t>Introduction and History</a:t>
            </a:r>
          </a:p>
          <a:p>
            <a:pPr algn="just">
              <a:lnSpc>
                <a:spcPts val="7279"/>
              </a:lnSpc>
            </a:pPr>
            <a:r>
              <a:rPr lang="en-US" sz="5199" dirty="0">
                <a:solidFill>
                  <a:schemeClr val="bg1">
                    <a:lumMod val="50000"/>
                  </a:schemeClr>
                </a:solidFill>
                <a:latin typeface="Optima" panose="02000503060000020004" pitchFamily="2" charset="0"/>
              </a:rPr>
              <a:t>Biophysical origin of M/EEG</a:t>
            </a:r>
          </a:p>
          <a:p>
            <a:pPr algn="just">
              <a:lnSpc>
                <a:spcPts val="7279"/>
              </a:lnSpc>
            </a:pPr>
            <a:r>
              <a:rPr lang="en-US" sz="5199" dirty="0">
                <a:solidFill>
                  <a:srgbClr val="80807F"/>
                </a:solidFill>
                <a:latin typeface="Optima" panose="02000503060000020004" pitchFamily="2" charset="0"/>
              </a:rPr>
              <a:t>Why do we use M/EEG?</a:t>
            </a:r>
          </a:p>
          <a:p>
            <a:pPr algn="just">
              <a:lnSpc>
                <a:spcPts val="7279"/>
              </a:lnSpc>
            </a:pPr>
            <a:r>
              <a:rPr lang="en-US" sz="5199" b="1" dirty="0">
                <a:latin typeface="Optima" panose="02000503060000020004" pitchFamily="2" charset="0"/>
              </a:rPr>
              <a:t>Measurement of M/EEG</a:t>
            </a:r>
          </a:p>
        </p:txBody>
      </p:sp>
    </p:spTree>
    <p:extLst>
      <p:ext uri="{BB962C8B-B14F-4D97-AF65-F5344CB8AC3E}">
        <p14:creationId xmlns:p14="http://schemas.microsoft.com/office/powerpoint/2010/main" val="3039039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28074" y="71849"/>
            <a:ext cx="9028126" cy="1509837"/>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EEG Acquisition</a:t>
            </a:r>
          </a:p>
        </p:txBody>
      </p:sp>
      <p:pic>
        <p:nvPicPr>
          <p:cNvPr id="1034" name="Picture 10">
            <a:extLst>
              <a:ext uri="{FF2B5EF4-FFF2-40B4-BE49-F238E27FC236}">
                <a16:creationId xmlns:a16="http://schemas.microsoft.com/office/drawing/2014/main" id="{7C4987B2-C2A2-DA6B-9B1C-CAEF4EE33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74" y="2552700"/>
            <a:ext cx="902812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72E10DF-D4F6-1D65-CB57-A524625E0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2428875"/>
            <a:ext cx="6573662" cy="43910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E15384-02E8-1C43-4909-CA16ADCD7725}"/>
              </a:ext>
            </a:extLst>
          </p:cNvPr>
          <p:cNvSpPr txBox="1"/>
          <p:nvPr/>
        </p:nvSpPr>
        <p:spPr>
          <a:xfrm>
            <a:off x="177342" y="7103044"/>
            <a:ext cx="14630400" cy="2800767"/>
          </a:xfrm>
          <a:prstGeom prst="rect">
            <a:avLst/>
          </a:prstGeom>
          <a:noFill/>
        </p:spPr>
        <p:txBody>
          <a:bodyPr wrap="square" rtlCol="0">
            <a:spAutoFit/>
          </a:bodyPr>
          <a:lstStyle/>
          <a:p>
            <a:pPr marL="38100" algn="just" rtl="0">
              <a:spcBef>
                <a:spcPts val="0"/>
              </a:spcBef>
              <a:spcAft>
                <a:spcPts val="0"/>
              </a:spcAft>
            </a:pPr>
            <a:r>
              <a:rPr lang="en-GB" sz="2200" b="1" i="0" u="none" strike="noStrike" dirty="0">
                <a:solidFill>
                  <a:srgbClr val="000000"/>
                </a:solidFill>
                <a:effectLst/>
                <a:latin typeface="Optima" panose="02000503060000020004" pitchFamily="2" charset="0"/>
              </a:rPr>
              <a:t>Electrodes: </a:t>
            </a:r>
            <a:r>
              <a:rPr lang="en-GB" sz="2200" b="0" i="0" u="none" strike="noStrike" dirty="0">
                <a:solidFill>
                  <a:srgbClr val="000000"/>
                </a:solidFill>
                <a:effectLst/>
                <a:latin typeface="Optima" panose="02000503060000020004" pitchFamily="2" charset="0"/>
              </a:rPr>
              <a:t>Usually made of silver (or stainless steel) – active electrodes placed on the scalp using a conductive gel or paste. Signal-to-noise ratio (impedance) reduced by light abrasion. Can have 32, 64,128, 256 electrodes. More electrodes = richer data set. Reference electrodes (arbitrarily chosen “zero level”, analogous to sea level when measuring mountain heights) commonly placed on the midline, ear lobes, nose, etc.</a:t>
            </a:r>
            <a:endParaRPr lang="en-GB" sz="2200" b="0" dirty="0">
              <a:effectLst/>
              <a:latin typeface="Optima" panose="02000503060000020004" pitchFamily="2" charset="0"/>
            </a:endParaRPr>
          </a:p>
          <a:p>
            <a:br>
              <a:rPr lang="en-GB" sz="2200" b="0" dirty="0">
                <a:effectLst/>
                <a:latin typeface="Optima" panose="02000503060000020004" pitchFamily="2" charset="0"/>
              </a:rPr>
            </a:br>
            <a:r>
              <a:rPr lang="en-GB" sz="2200" b="1" i="0" u="none" strike="noStrike" dirty="0">
                <a:solidFill>
                  <a:srgbClr val="000000"/>
                </a:solidFill>
                <a:effectLst/>
                <a:latin typeface="Optima" panose="02000503060000020004" pitchFamily="2" charset="0"/>
              </a:rPr>
              <a:t>Amplification: </a:t>
            </a:r>
            <a:r>
              <a:rPr lang="en-GB" sz="2200" b="0" i="0" u="none" strike="noStrike" dirty="0">
                <a:solidFill>
                  <a:srgbClr val="000000"/>
                </a:solidFill>
                <a:effectLst/>
                <a:latin typeface="Optima" panose="02000503060000020004" pitchFamily="2" charset="0"/>
              </a:rPr>
              <a:t>i.e. there is one amplifier per pair of electrodes. The amplifier amplifies the difference in voltage between these two electrodes, or signals (usually between 1000 and 100 000 times). This is usually the difference between an active electrode and the designated reference electrode.</a:t>
            </a:r>
            <a:endParaRPr lang="en-US" sz="2200" dirty="0">
              <a:latin typeface="Optima" panose="02000503060000020004"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28074" y="71849"/>
            <a:ext cx="11020926" cy="1524072"/>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EEG Signal Detection</a:t>
            </a:r>
          </a:p>
        </p:txBody>
      </p:sp>
      <p:sp>
        <p:nvSpPr>
          <p:cNvPr id="5" name="TextBox 4">
            <a:extLst>
              <a:ext uri="{FF2B5EF4-FFF2-40B4-BE49-F238E27FC236}">
                <a16:creationId xmlns:a16="http://schemas.microsoft.com/office/drawing/2014/main" id="{7C884123-0A8E-FB66-9285-E012DBF5FCCC}"/>
              </a:ext>
            </a:extLst>
          </p:cNvPr>
          <p:cNvSpPr txBox="1"/>
          <p:nvPr/>
        </p:nvSpPr>
        <p:spPr>
          <a:xfrm>
            <a:off x="381000" y="2552700"/>
            <a:ext cx="11734800" cy="6124754"/>
          </a:xfrm>
          <a:prstGeom prst="rect">
            <a:avLst/>
          </a:prstGeom>
          <a:noFill/>
        </p:spPr>
        <p:txBody>
          <a:bodyPr wrap="square">
            <a:spAutoFit/>
          </a:bodyPr>
          <a:lstStyle/>
          <a:p>
            <a:pPr rtl="0">
              <a:spcBef>
                <a:spcPts val="0"/>
              </a:spcBef>
              <a:spcAft>
                <a:spcPts val="0"/>
              </a:spcAft>
            </a:pPr>
            <a:r>
              <a:rPr lang="en-GB" sz="2800" b="0" i="0" u="none" strike="noStrike" dirty="0">
                <a:solidFill>
                  <a:srgbClr val="000000"/>
                </a:solidFill>
                <a:effectLst/>
                <a:latin typeface="Optima" panose="02000503060000020004" pitchFamily="2" charset="0"/>
              </a:rPr>
              <a:t>EEG records potential differences at the scalp using a set of active electrodes and a reference (ground) electrode.</a:t>
            </a:r>
            <a:endParaRPr lang="en-GB" sz="2800" b="0" dirty="0">
              <a:effectLst/>
              <a:latin typeface="Optima" panose="02000503060000020004" pitchFamily="2" charset="0"/>
            </a:endParaRPr>
          </a:p>
          <a:p>
            <a:pPr rtl="0">
              <a:spcBef>
                <a:spcPts val="0"/>
              </a:spcBef>
              <a:spcAft>
                <a:spcPts val="0"/>
              </a:spcAft>
            </a:pPr>
            <a:br>
              <a:rPr lang="en-GB" sz="2800" b="0" dirty="0">
                <a:effectLst/>
                <a:latin typeface="Optima" panose="02000503060000020004" pitchFamily="2" charset="0"/>
              </a:rPr>
            </a:br>
            <a:r>
              <a:rPr lang="en-GB" sz="2800" b="0" i="0" u="none" strike="noStrike" dirty="0">
                <a:solidFill>
                  <a:srgbClr val="000000"/>
                </a:solidFill>
                <a:effectLst/>
                <a:latin typeface="Optima" panose="02000503060000020004" pitchFamily="2" charset="0"/>
              </a:rPr>
              <a:t>The reference electrode is important as it eliminates noise from the amplifier circuit</a:t>
            </a:r>
            <a:endParaRPr lang="en-GB" sz="2800" b="0" dirty="0">
              <a:effectLst/>
              <a:latin typeface="Optima" panose="02000503060000020004" pitchFamily="2" charset="0"/>
            </a:endParaRPr>
          </a:p>
          <a:p>
            <a:pPr rtl="0">
              <a:spcBef>
                <a:spcPts val="0"/>
              </a:spcBef>
              <a:spcAft>
                <a:spcPts val="0"/>
              </a:spcAft>
            </a:pPr>
            <a:br>
              <a:rPr lang="en-GB" sz="2800" b="0" dirty="0">
                <a:effectLst/>
                <a:latin typeface="Optima" panose="02000503060000020004" pitchFamily="2" charset="0"/>
              </a:rPr>
            </a:br>
            <a:r>
              <a:rPr lang="en-GB" sz="2800" b="0" i="0" u="none" strike="noStrike" dirty="0">
                <a:solidFill>
                  <a:srgbClr val="000000"/>
                </a:solidFill>
                <a:effectLst/>
                <a:latin typeface="Optima" panose="02000503060000020004" pitchFamily="2" charset="0"/>
              </a:rPr>
              <a:t>The representation of the EEG channels is referred to as a montage</a:t>
            </a:r>
            <a:endParaRPr lang="en-GB" sz="2800" b="0" dirty="0">
              <a:effectLst/>
              <a:latin typeface="Optima" panose="02000503060000020004" pitchFamily="2" charset="0"/>
            </a:endParaRPr>
          </a:p>
          <a:p>
            <a:pPr marL="457200" rtl="0">
              <a:spcBef>
                <a:spcPts val="0"/>
              </a:spcBef>
              <a:spcAft>
                <a:spcPts val="0"/>
              </a:spcAft>
            </a:pPr>
            <a:r>
              <a:rPr lang="en-GB" sz="2800" b="0" i="0" u="none" strike="noStrike" dirty="0">
                <a:solidFill>
                  <a:srgbClr val="000000"/>
                </a:solidFill>
                <a:effectLst/>
                <a:latin typeface="Optima" panose="02000503060000020004" pitchFamily="2" charset="0"/>
              </a:rPr>
              <a:t>•Unipolar/Referential: potential difference between an electrode and a designated reference</a:t>
            </a:r>
            <a:endParaRPr lang="en-GB" sz="2800" b="0" dirty="0">
              <a:effectLst/>
              <a:latin typeface="Optima" panose="02000503060000020004" pitchFamily="2" charset="0"/>
            </a:endParaRPr>
          </a:p>
          <a:p>
            <a:pPr marL="457200" rtl="0">
              <a:spcBef>
                <a:spcPts val="0"/>
              </a:spcBef>
              <a:spcAft>
                <a:spcPts val="0"/>
              </a:spcAft>
            </a:pPr>
            <a:r>
              <a:rPr lang="en-GB" sz="2800" b="0" i="0" u="none" strike="noStrike" dirty="0">
                <a:solidFill>
                  <a:srgbClr val="000000"/>
                </a:solidFill>
                <a:effectLst/>
                <a:latin typeface="Optima" panose="02000503060000020004" pitchFamily="2" charset="0"/>
              </a:rPr>
              <a:t>•Bipolar: represents the difference between a pair of adjacent electrodes</a:t>
            </a:r>
            <a:br>
              <a:rPr lang="en-GB" sz="2800" b="0" i="0" u="none" strike="noStrike" dirty="0">
                <a:solidFill>
                  <a:srgbClr val="000000"/>
                </a:solidFill>
                <a:effectLst/>
                <a:latin typeface="Optima" panose="02000503060000020004" pitchFamily="2" charset="0"/>
              </a:rPr>
            </a:br>
            <a:br>
              <a:rPr lang="en-GB" sz="2800" b="0" dirty="0">
                <a:effectLst/>
                <a:latin typeface="Optima" panose="02000503060000020004" pitchFamily="2" charset="0"/>
              </a:rPr>
            </a:br>
            <a:r>
              <a:rPr lang="en-GB" sz="2800" b="0" i="0" u="none" strike="noStrike" dirty="0">
                <a:solidFill>
                  <a:srgbClr val="000000"/>
                </a:solidFill>
                <a:effectLst/>
                <a:latin typeface="Optima" panose="02000503060000020004" pitchFamily="2" charset="0"/>
              </a:rPr>
              <a:t>Potential differences are amplified, filtered and digitized.</a:t>
            </a:r>
            <a:endParaRPr lang="en-GB" sz="2800" b="0" dirty="0">
              <a:effectLst/>
              <a:latin typeface="Optima" panose="02000503060000020004" pitchFamily="2" charset="0"/>
            </a:endParaRPr>
          </a:p>
          <a:p>
            <a:br>
              <a:rPr lang="en-GB" sz="2800" dirty="0">
                <a:latin typeface="Optima" panose="02000503060000020004" pitchFamily="2" charset="0"/>
              </a:rPr>
            </a:br>
            <a:endParaRPr lang="en-US" sz="2800" dirty="0">
              <a:latin typeface="Optima" panose="02000503060000020004" pitchFamily="2" charset="0"/>
            </a:endParaRPr>
          </a:p>
        </p:txBody>
      </p:sp>
      <p:pic>
        <p:nvPicPr>
          <p:cNvPr id="5122" name="Picture 2">
            <a:extLst>
              <a:ext uri="{FF2B5EF4-FFF2-40B4-BE49-F238E27FC236}">
                <a16:creationId xmlns:a16="http://schemas.microsoft.com/office/drawing/2014/main" id="{FE02E577-F7DA-7D73-06E0-771A40F00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0" y="2870200"/>
            <a:ext cx="50800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1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3886200" y="4381464"/>
            <a:ext cx="11020926" cy="1524072"/>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Basis of MEG</a:t>
            </a:r>
          </a:p>
        </p:txBody>
      </p:sp>
    </p:spTree>
    <p:extLst>
      <p:ext uri="{BB962C8B-B14F-4D97-AF65-F5344CB8AC3E}">
        <p14:creationId xmlns:p14="http://schemas.microsoft.com/office/powerpoint/2010/main" val="571906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6801015" y="2423977"/>
            <a:ext cx="6335766" cy="7486964"/>
          </a:xfrm>
        </p:spPr>
        <p:txBody>
          <a:bodyPr>
            <a:normAutofit fontScale="85000" lnSpcReduction="20000"/>
          </a:bodyPr>
          <a:lstStyle/>
          <a:p>
            <a:pPr>
              <a:lnSpc>
                <a:spcPct val="120000"/>
              </a:lnSpc>
              <a:buFont typeface="Wingdings" panose="05000000000000000000" pitchFamily="2" charset="2"/>
              <a:buChar char="Ø"/>
            </a:pPr>
            <a:r>
              <a:rPr lang="en-US" altLang="zh-CN" sz="3600" dirty="0">
                <a:latin typeface="Arial" panose="020B0604020202020204" pitchFamily="34" charset="0"/>
                <a:cs typeface="Arial" panose="020B0604020202020204" pitchFamily="34" charset="0"/>
              </a:rPr>
              <a:t>MEG stands for </a:t>
            </a:r>
            <a:r>
              <a:rPr lang="zh-CN" altLang="en-US" sz="3600" b="1" dirty="0">
                <a:latin typeface="Arial" panose="020B0604020202020204" pitchFamily="34" charset="0"/>
                <a:cs typeface="Arial" panose="020B0604020202020204" pitchFamily="34" charset="0"/>
              </a:rPr>
              <a:t>Magnetoencephalography</a:t>
            </a:r>
            <a:endParaRPr lang="en-US" altLang="zh-CN" sz="3600" b="1" dirty="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Ø"/>
            </a:pPr>
            <a:r>
              <a:rPr lang="en-US" altLang="zh-CN" sz="3600" dirty="0">
                <a:latin typeface="Arial" panose="020B0604020202020204" pitchFamily="34" charset="0"/>
                <a:cs typeface="Arial" panose="020B0604020202020204" pitchFamily="34" charset="0"/>
              </a:rPr>
              <a:t>measure small magnetic fields produced by changes in the electrical activity within the brain</a:t>
            </a:r>
            <a:endParaRPr lang="en-US" altLang="zh-CN" sz="3600" b="1" dirty="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Ø"/>
            </a:pPr>
            <a:r>
              <a:rPr lang="en-US" altLang="zh-CN" sz="3600" dirty="0">
                <a:solidFill>
                  <a:srgbClr val="000000"/>
                </a:solidFill>
                <a:latin typeface="Arial" panose="020B0604020202020204" pitchFamily="34" charset="0"/>
                <a:cs typeface="Arial" panose="020B0604020202020204" pitchFamily="34" charset="0"/>
              </a:rPr>
              <a:t>millisecond</a:t>
            </a:r>
          </a:p>
          <a:p>
            <a:pPr>
              <a:lnSpc>
                <a:spcPct val="120000"/>
              </a:lnSpc>
              <a:buFont typeface="Wingdings" panose="05000000000000000000" pitchFamily="2" charset="2"/>
              <a:buChar char="Ø"/>
            </a:pPr>
            <a:r>
              <a:rPr lang="en-US" altLang="zh-CN" sz="3600" dirty="0">
                <a:latin typeface="Arial" panose="020B0604020202020204" pitchFamily="34" charset="0"/>
                <a:cs typeface="Arial" panose="020B0604020202020204" pitchFamily="34" charset="0"/>
              </a:rPr>
              <a:t>direct and non-invasive</a:t>
            </a:r>
          </a:p>
          <a:p>
            <a:pPr>
              <a:lnSpc>
                <a:spcPct val="120000"/>
              </a:lnSpc>
              <a:buFont typeface="Wingdings" panose="05000000000000000000" pitchFamily="2" charset="2"/>
              <a:buChar char="Ø"/>
            </a:pPr>
            <a:r>
              <a:rPr lang="en-GB" altLang="zh-CN" sz="3600" dirty="0">
                <a:latin typeface="Arial" panose="020B0604020202020204" pitchFamily="34" charset="0"/>
                <a:cs typeface="Arial" panose="020B0604020202020204" pitchFamily="34" charset="0"/>
              </a:rPr>
              <a:t>Magnetic field measurements are in the range of</a:t>
            </a:r>
            <a:r>
              <a:rPr lang="en-GB" altLang="zh-CN" sz="3600" b="1" dirty="0">
                <a:latin typeface="Arial" panose="020B0604020202020204" pitchFamily="34" charset="0"/>
                <a:cs typeface="Arial" panose="020B0604020202020204" pitchFamily="34" charset="0"/>
              </a:rPr>
              <a:t> femto-tesla</a:t>
            </a:r>
            <a:r>
              <a:rPr lang="en-GB" altLang="zh-CN" sz="3600" dirty="0">
                <a:latin typeface="Arial" panose="020B0604020202020204" pitchFamily="34" charset="0"/>
                <a:cs typeface="Arial" panose="020B0604020202020204" pitchFamily="34" charset="0"/>
              </a:rPr>
              <a:t> to </a:t>
            </a:r>
            <a:r>
              <a:rPr lang="en-GB" altLang="zh-CN" sz="3600" b="1" dirty="0">
                <a:latin typeface="Arial" panose="020B0604020202020204" pitchFamily="34" charset="0"/>
                <a:cs typeface="Arial" panose="020B0604020202020204" pitchFamily="34" charset="0"/>
              </a:rPr>
              <a:t>pico-tesla</a:t>
            </a:r>
            <a:r>
              <a:rPr lang="en-GB" altLang="zh-CN" sz="3600" dirty="0">
                <a:latin typeface="Arial" panose="020B0604020202020204" pitchFamily="34" charset="0"/>
                <a:cs typeface="Arial" panose="020B0604020202020204" pitchFamily="34" charset="0"/>
              </a:rPr>
              <a:t> </a:t>
            </a:r>
          </a:p>
          <a:p>
            <a:pPr>
              <a:lnSpc>
                <a:spcPct val="120000"/>
              </a:lnSpc>
              <a:buFont typeface="Wingdings" panose="05000000000000000000" pitchFamily="2" charset="2"/>
              <a:buChar char="Ø"/>
            </a:pPr>
            <a:r>
              <a:rPr lang="en-US" altLang="zh-CN" sz="3600" dirty="0">
                <a:solidFill>
                  <a:srgbClr val="32352A"/>
                </a:solidFill>
                <a:latin typeface="Arial" panose="020B0604020202020204" pitchFamily="34" charset="0"/>
                <a:cs typeface="Arial" panose="020B0604020202020204" pitchFamily="34" charset="0"/>
              </a:rPr>
              <a:t>The magnetic field passes unaffected through brain tissue and the skull, so it can be recorded outside the head </a:t>
            </a:r>
            <a:endParaRPr lang="zh-CN" altLang="en-US" sz="36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2D9093AB-2908-EF0A-F905-930C46188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423977"/>
            <a:ext cx="4765128" cy="7172597"/>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362A1735-1602-5B16-03DB-0352214AFE86}"/>
              </a:ext>
            </a:extLst>
          </p:cNvPr>
          <p:cNvSpPr txBox="1"/>
          <p:nvPr/>
        </p:nvSpPr>
        <p:spPr>
          <a:xfrm>
            <a:off x="825887" y="9596573"/>
            <a:ext cx="5864774" cy="369332"/>
          </a:xfrm>
          <a:prstGeom prst="rect">
            <a:avLst/>
          </a:prstGeom>
          <a:noFill/>
        </p:spPr>
        <p:txBody>
          <a:bodyPr wrap="square">
            <a:spAutoFit/>
          </a:bodyPr>
          <a:lstStyle/>
          <a:p>
            <a:pPr algn="ctr"/>
            <a:r>
              <a:rPr lang="zh-CN" altLang="en-US" dirty="0">
                <a:latin typeface="Arial" panose="020B0604020202020204" pitchFamily="34" charset="0"/>
                <a:cs typeface="Arial" panose="020B0604020202020204" pitchFamily="34" charset="0"/>
              </a:rPr>
              <a:t>https://en.wikipedia.org/wiki/Magnetoencephalography</a:t>
            </a:r>
          </a:p>
        </p:txBody>
      </p:sp>
      <p:sp>
        <p:nvSpPr>
          <p:cNvPr id="8" name="文本框 7">
            <a:extLst>
              <a:ext uri="{FF2B5EF4-FFF2-40B4-BE49-F238E27FC236}">
                <a16:creationId xmlns:a16="http://schemas.microsoft.com/office/drawing/2014/main" id="{E55FF8C4-33BF-D0E6-4DFB-E9DC514539C2}"/>
              </a:ext>
            </a:extLst>
          </p:cNvPr>
          <p:cNvSpPr txBox="1"/>
          <p:nvPr/>
        </p:nvSpPr>
        <p:spPr>
          <a:xfrm>
            <a:off x="13435785" y="2666030"/>
            <a:ext cx="4142766" cy="3247043"/>
          </a:xfrm>
          <a:prstGeom prst="rect">
            <a:avLst/>
          </a:prstGeom>
          <a:noFill/>
        </p:spPr>
        <p:txBody>
          <a:bodyPr wrap="square">
            <a:spAutoFit/>
          </a:bodyPr>
          <a:lstStyle/>
          <a:p>
            <a:pPr marL="514350" indent="-514350">
              <a:spcBef>
                <a:spcPts val="1500"/>
              </a:spcBef>
              <a:buFont typeface="Wingdings" panose="05000000000000000000" pitchFamily="2" charset="2"/>
              <a:buChar char="Ø"/>
            </a:pPr>
            <a:r>
              <a:rPr lang="en-GB" altLang="zh-CN" sz="3000" b="1" dirty="0">
                <a:latin typeface="Arial" panose="020B0604020202020204" pitchFamily="34" charset="0"/>
                <a:cs typeface="Arial" panose="020B0604020202020204" pitchFamily="34" charset="0"/>
              </a:rPr>
              <a:t>Usages:</a:t>
            </a:r>
            <a:endParaRPr lang="en-GB" altLang="zh-CN" sz="3000" dirty="0">
              <a:latin typeface="Arial" panose="020B0604020202020204" pitchFamily="34" charset="0"/>
              <a:cs typeface="Arial" panose="020B0604020202020204" pitchFamily="34" charset="0"/>
            </a:endParaRPr>
          </a:p>
          <a:p>
            <a:pPr marL="428625" indent="-428625">
              <a:spcBef>
                <a:spcPts val="1500"/>
              </a:spcBef>
              <a:buFontTx/>
              <a:buChar char="-"/>
            </a:pPr>
            <a:r>
              <a:rPr lang="en-GB" altLang="zh-CN" sz="3000" dirty="0">
                <a:latin typeface="Arial" panose="020B0604020202020204" pitchFamily="34" charset="0"/>
                <a:cs typeface="Arial" panose="020B0604020202020204" pitchFamily="34" charset="0"/>
              </a:rPr>
              <a:t>find the neuronal sources within the brain</a:t>
            </a:r>
          </a:p>
          <a:p>
            <a:pPr marL="428625" indent="-428625">
              <a:spcBef>
                <a:spcPts val="1500"/>
              </a:spcBef>
              <a:buFontTx/>
              <a:buChar char="-"/>
            </a:pPr>
            <a:r>
              <a:rPr lang="en-US" altLang="zh-CN" sz="3000" dirty="0">
                <a:solidFill>
                  <a:srgbClr val="001F3C"/>
                </a:solidFill>
                <a:latin typeface="Arial" panose="020B0604020202020204" pitchFamily="34" charset="0"/>
                <a:cs typeface="Arial" panose="020B0604020202020204" pitchFamily="34" charset="0"/>
              </a:rPr>
              <a:t>clinical practice (epilepsy)</a:t>
            </a:r>
            <a:endParaRPr lang="zh-CN" altLang="en-US" sz="3000" dirty="0">
              <a:latin typeface="Arial" panose="020B0604020202020204" pitchFamily="34" charset="0"/>
              <a:cs typeface="Arial" panose="020B0604020202020204" pitchFamily="34" charset="0"/>
            </a:endParaRPr>
          </a:p>
        </p:txBody>
      </p:sp>
      <p:sp>
        <p:nvSpPr>
          <p:cNvPr id="7" name="TextBox 3">
            <a:extLst>
              <a:ext uri="{FF2B5EF4-FFF2-40B4-BE49-F238E27FC236}">
                <a16:creationId xmlns:a16="http://schemas.microsoft.com/office/drawing/2014/main" id="{375C3628-2BB9-CCFE-A0A8-99DAB1D4D136}"/>
              </a:ext>
            </a:extLst>
          </p:cNvPr>
          <p:cNvSpPr txBox="1"/>
          <p:nvPr/>
        </p:nvSpPr>
        <p:spPr>
          <a:xfrm>
            <a:off x="152400" y="104718"/>
            <a:ext cx="3324726" cy="1364476"/>
          </a:xfrm>
          <a:prstGeom prst="rect">
            <a:avLst/>
          </a:prstGeom>
        </p:spPr>
        <p:txBody>
          <a:bodyPr wrap="square" lIns="0" tIns="0" rIns="0" bIns="0" rtlCol="0" anchor="t">
            <a:spAutoFit/>
          </a:bodyPr>
          <a:lstStyle/>
          <a:p>
            <a:pPr algn="ctr">
              <a:lnSpc>
                <a:spcPts val="12600"/>
              </a:lnSpc>
            </a:pPr>
            <a:r>
              <a:rPr lang="en-US" sz="4400" b="1" dirty="0">
                <a:solidFill>
                  <a:srgbClr val="FF7A05"/>
                </a:solidFill>
                <a:latin typeface="Optima" panose="02000503060000020004" pitchFamily="2" charset="0"/>
              </a:rPr>
              <a:t>Intro to MEG</a:t>
            </a:r>
          </a:p>
        </p:txBody>
      </p:sp>
      <p:pic>
        <p:nvPicPr>
          <p:cNvPr id="9" name="Picture 2">
            <a:extLst>
              <a:ext uri="{FF2B5EF4-FFF2-40B4-BE49-F238E27FC236}">
                <a16:creationId xmlns:a16="http://schemas.microsoft.com/office/drawing/2014/main" id="{93969CFC-AE23-D048-88C7-F7E1CB3B56CC}"/>
              </a:ext>
            </a:extLst>
          </p:cNvPr>
          <p:cNvPicPr>
            <a:picLocks noChangeAspect="1"/>
          </p:cNvPicPr>
          <p:nvPr/>
        </p:nvPicPr>
        <p:blipFill>
          <a:blip r:embed="rId4"/>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27817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623737" y="0"/>
            <a:ext cx="3664263" cy="1573912"/>
          </a:xfrm>
          <a:prstGeom prst="rect">
            <a:avLst/>
          </a:prstGeom>
        </p:spPr>
      </p:pic>
      <p:sp>
        <p:nvSpPr>
          <p:cNvPr id="3" name="TextBox 3"/>
          <p:cNvSpPr txBox="1"/>
          <p:nvPr/>
        </p:nvSpPr>
        <p:spPr>
          <a:xfrm>
            <a:off x="0" y="64016"/>
            <a:ext cx="5860684" cy="1543048"/>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Overview</a:t>
            </a:r>
          </a:p>
        </p:txBody>
      </p:sp>
      <p:sp>
        <p:nvSpPr>
          <p:cNvPr id="4" name="TextBox 4"/>
          <p:cNvSpPr txBox="1"/>
          <p:nvPr/>
        </p:nvSpPr>
        <p:spPr>
          <a:xfrm>
            <a:off x="392338" y="1790700"/>
            <a:ext cx="8775725" cy="3658870"/>
          </a:xfrm>
          <a:prstGeom prst="rect">
            <a:avLst/>
          </a:prstGeom>
        </p:spPr>
        <p:txBody>
          <a:bodyPr lIns="0" tIns="0" rIns="0" bIns="0" rtlCol="0" anchor="t">
            <a:spAutoFit/>
          </a:bodyPr>
          <a:lstStyle/>
          <a:p>
            <a:pPr algn="just">
              <a:lnSpc>
                <a:spcPts val="7279"/>
              </a:lnSpc>
            </a:pPr>
            <a:r>
              <a:rPr lang="en-US" sz="5199" dirty="0">
                <a:solidFill>
                  <a:srgbClr val="80807F"/>
                </a:solidFill>
                <a:latin typeface="Optima" panose="02000503060000020004" pitchFamily="2" charset="0"/>
              </a:rPr>
              <a:t>Introduction and History</a:t>
            </a:r>
          </a:p>
          <a:p>
            <a:pPr algn="just">
              <a:lnSpc>
                <a:spcPts val="7279"/>
              </a:lnSpc>
            </a:pPr>
            <a:r>
              <a:rPr lang="en-US" sz="5199" dirty="0">
                <a:solidFill>
                  <a:srgbClr val="80807F"/>
                </a:solidFill>
                <a:latin typeface="Optima" panose="02000503060000020004" pitchFamily="2" charset="0"/>
              </a:rPr>
              <a:t>Biophysical origin of M/EEG</a:t>
            </a:r>
          </a:p>
          <a:p>
            <a:pPr algn="just">
              <a:lnSpc>
                <a:spcPts val="7279"/>
              </a:lnSpc>
            </a:pPr>
            <a:r>
              <a:rPr lang="en-US" sz="5199" dirty="0">
                <a:solidFill>
                  <a:srgbClr val="80807F"/>
                </a:solidFill>
                <a:latin typeface="Optima" panose="02000503060000020004" pitchFamily="2" charset="0"/>
              </a:rPr>
              <a:t>Why do we use M/EEG?</a:t>
            </a:r>
          </a:p>
          <a:p>
            <a:pPr algn="just">
              <a:lnSpc>
                <a:spcPts val="7279"/>
              </a:lnSpc>
            </a:pPr>
            <a:r>
              <a:rPr lang="en-US" sz="5199" dirty="0">
                <a:solidFill>
                  <a:srgbClr val="80807F"/>
                </a:solidFill>
                <a:latin typeface="Optima" panose="02000503060000020004" pitchFamily="2" charset="0"/>
              </a:rPr>
              <a:t>Measurement of M/EEG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788579-F59C-EDB3-0313-ED6736A1228C}"/>
              </a:ext>
            </a:extLst>
          </p:cNvPr>
          <p:cNvSpPr>
            <a:spLocks noGrp="1"/>
          </p:cNvSpPr>
          <p:nvPr>
            <p:ph type="title"/>
          </p:nvPr>
        </p:nvSpPr>
        <p:spPr>
          <a:xfrm>
            <a:off x="29659" y="163056"/>
            <a:ext cx="6715241" cy="1988345"/>
          </a:xfrm>
        </p:spPr>
        <p:txBody>
          <a:bodyPr>
            <a:noAutofit/>
          </a:bodyPr>
          <a:lstStyle/>
          <a:p>
            <a:pPr algn="ctr">
              <a:lnSpc>
                <a:spcPts val="12600"/>
              </a:lnSpc>
            </a:pPr>
            <a:r>
              <a:rPr lang="en-US" b="1" dirty="0">
                <a:solidFill>
                  <a:srgbClr val="FF7A05"/>
                </a:solidFill>
                <a:latin typeface="Optima" panose="02000503060000020004" pitchFamily="2" charset="0"/>
              </a:rPr>
              <a:t>Biophysical origin of MEG</a:t>
            </a:r>
          </a:p>
        </p:txBody>
      </p:sp>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7028846" y="2445026"/>
            <a:ext cx="9334500" cy="3193775"/>
          </a:xfrm>
        </p:spPr>
        <p:txBody>
          <a:bodyPr>
            <a:normAutofit lnSpcReduction="10000"/>
          </a:bodyPr>
          <a:lstStyle/>
          <a:p>
            <a:pPr>
              <a:spcBef>
                <a:spcPts val="2250"/>
              </a:spcBef>
            </a:pPr>
            <a:r>
              <a:rPr lang="en-US" altLang="zh-CN" dirty="0">
                <a:solidFill>
                  <a:srgbClr val="1F1F1F"/>
                </a:solidFill>
                <a:latin typeface="Arial" panose="020B0604020202020204" pitchFamily="34" charset="0"/>
                <a:cs typeface="Arial" panose="020B0604020202020204" pitchFamily="34" charset="0"/>
              </a:rPr>
              <a:t>T</a:t>
            </a:r>
            <a:r>
              <a:rPr lang="en-US" altLang="zh-CN" b="0" i="0" dirty="0">
                <a:solidFill>
                  <a:srgbClr val="1F1F1F"/>
                </a:solidFill>
                <a:effectLst/>
                <a:latin typeface="Arial" panose="020B0604020202020204" pitchFamily="34" charset="0"/>
                <a:cs typeface="Arial" panose="020B0604020202020204" pitchFamily="34" charset="0"/>
              </a:rPr>
              <a:t>he basic physics principle: moving current creates a magnetic field based on the right hand rule</a:t>
            </a:r>
          </a:p>
          <a:p>
            <a:pPr>
              <a:spcBef>
                <a:spcPts val="2250"/>
              </a:spcBef>
            </a:pPr>
            <a:r>
              <a:rPr lang="en-US" altLang="en-US" dirty="0">
                <a:solidFill>
                  <a:schemeClr val="tx1">
                    <a:lumMod val="95000"/>
                    <a:lumOff val="5000"/>
                  </a:schemeClr>
                </a:solidFill>
                <a:latin typeface="Arial" panose="020B0604020202020204" pitchFamily="34" charset="0"/>
                <a:cs typeface="Arial" panose="020B0604020202020204" pitchFamily="34" charset="0"/>
              </a:rPr>
              <a:t> MEG magnetic field is not affected by the various properties of the scalp and head as it is with the EEG signal </a:t>
            </a:r>
            <a:endParaRPr lang="en-US" altLang="zh-CN" b="0" i="0" dirty="0">
              <a:solidFill>
                <a:srgbClr val="1F1F1F"/>
              </a:solidFill>
              <a:effectLst/>
              <a:latin typeface="Arial" panose="020B0604020202020204" pitchFamily="34" charset="0"/>
              <a:cs typeface="Arial" panose="020B0604020202020204" pitchFamily="34" charset="0"/>
            </a:endParaRPr>
          </a:p>
          <a:p>
            <a:pPr>
              <a:spcBef>
                <a:spcPts val="2250"/>
              </a:spcBef>
            </a:pPr>
            <a:endParaRPr lang="en-US" altLang="zh-CN" b="0" i="0" dirty="0">
              <a:solidFill>
                <a:srgbClr val="1F1F1F"/>
              </a:solidFill>
              <a:effectLst/>
              <a:latin typeface="Arial" panose="020B0604020202020204" pitchFamily="34" charset="0"/>
              <a:cs typeface="Arial" panose="020B0604020202020204" pitchFamily="34" charset="0"/>
            </a:endParaRPr>
          </a:p>
          <a:p>
            <a:pPr>
              <a:spcBef>
                <a:spcPts val="2250"/>
              </a:spcBef>
            </a:pPr>
            <a:endParaRPr lang="en-US" altLang="zh-CN" b="0" i="0" dirty="0">
              <a:solidFill>
                <a:srgbClr val="1F1F1F"/>
              </a:solidFill>
              <a:effectLst/>
              <a:latin typeface="Arial" panose="020B0604020202020204" pitchFamily="34" charset="0"/>
              <a:cs typeface="Arial" panose="020B0604020202020204" pitchFamily="34" charset="0"/>
            </a:endParaRPr>
          </a:p>
          <a:p>
            <a:pPr marL="0" indent="0">
              <a:buNone/>
            </a:pPr>
            <a:endParaRPr lang="en-US" altLang="zh-CN" b="0" i="0" dirty="0">
              <a:solidFill>
                <a:srgbClr val="1F1F1F"/>
              </a:solidFill>
              <a:effectLst/>
              <a:latin typeface="Arial" panose="020B0604020202020204" pitchFamily="34" charset="0"/>
              <a:cs typeface="Arial" panose="020B0604020202020204" pitchFamily="34" charset="0"/>
            </a:endParaRPr>
          </a:p>
        </p:txBody>
      </p:sp>
      <p:pic>
        <p:nvPicPr>
          <p:cNvPr id="2050" name="Picture 2" descr="Figure 1.">
            <a:extLst>
              <a:ext uri="{FF2B5EF4-FFF2-40B4-BE49-F238E27FC236}">
                <a16:creationId xmlns:a16="http://schemas.microsoft.com/office/drawing/2014/main" id="{72F10E70-DCC6-9699-AF4D-6D82098C3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00" y="3046808"/>
            <a:ext cx="6101193" cy="6175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65AA329-3C87-330E-3623-4C57A9C1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422" y="6638952"/>
            <a:ext cx="2018478" cy="2018478"/>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99543C08-E651-08BD-DBB5-191C3FA7BF25}"/>
              </a:ext>
            </a:extLst>
          </p:cNvPr>
          <p:cNvSpPr txBox="1"/>
          <p:nvPr/>
        </p:nvSpPr>
        <p:spPr>
          <a:xfrm>
            <a:off x="4631759" y="8668106"/>
            <a:ext cx="2675384" cy="461665"/>
          </a:xfrm>
          <a:prstGeom prst="rect">
            <a:avLst/>
          </a:prstGeom>
          <a:noFill/>
        </p:spPr>
        <p:txBody>
          <a:bodyPr wrap="square">
            <a:spAutoFit/>
          </a:bodyPr>
          <a:lstStyle/>
          <a:p>
            <a:pPr algn="ctr"/>
            <a:r>
              <a:rPr lang="en-US" altLang="zh-CN" sz="2400" dirty="0">
                <a:solidFill>
                  <a:srgbClr val="1F1F1F"/>
                </a:solidFill>
                <a:latin typeface="Times New Roman" panose="02020603050405020304" pitchFamily="18" charset="0"/>
                <a:cs typeface="Times New Roman" panose="02020603050405020304" pitchFamily="18" charset="0"/>
              </a:rPr>
              <a:t>right hand rule</a:t>
            </a:r>
          </a:p>
        </p:txBody>
      </p:sp>
      <p:pic>
        <p:nvPicPr>
          <p:cNvPr id="11" name="Picture 3">
            <a:extLst>
              <a:ext uri="{FF2B5EF4-FFF2-40B4-BE49-F238E27FC236}">
                <a16:creationId xmlns:a16="http://schemas.microsoft.com/office/drawing/2014/main" id="{3B3E057E-F1E5-5376-6045-0A0360730279}"/>
              </a:ext>
            </a:extLst>
          </p:cNvPr>
          <p:cNvPicPr>
            <a:picLocks noChangeAspect="1"/>
          </p:cNvPicPr>
          <p:nvPr/>
        </p:nvPicPr>
        <p:blipFill rotWithShape="1">
          <a:blip r:embed="rId5"/>
          <a:srcRect b="2494"/>
          <a:stretch/>
        </p:blipFill>
        <p:spPr>
          <a:xfrm>
            <a:off x="13373100" y="5118804"/>
            <a:ext cx="4932810" cy="5110614"/>
          </a:xfrm>
          <a:prstGeom prst="rect">
            <a:avLst/>
          </a:prstGeom>
        </p:spPr>
      </p:pic>
      <p:pic>
        <p:nvPicPr>
          <p:cNvPr id="13" name="图片 12">
            <a:extLst>
              <a:ext uri="{FF2B5EF4-FFF2-40B4-BE49-F238E27FC236}">
                <a16:creationId xmlns:a16="http://schemas.microsoft.com/office/drawing/2014/main" id="{5C7A1E40-3D48-2B32-806D-BDC6840FC0FC}"/>
              </a:ext>
            </a:extLst>
          </p:cNvPr>
          <p:cNvPicPr>
            <a:picLocks noChangeAspect="1"/>
          </p:cNvPicPr>
          <p:nvPr/>
        </p:nvPicPr>
        <p:blipFill>
          <a:blip r:embed="rId6"/>
          <a:stretch>
            <a:fillRect/>
          </a:stretch>
        </p:blipFill>
        <p:spPr>
          <a:xfrm>
            <a:off x="6930357" y="5753101"/>
            <a:ext cx="6486525" cy="4243388"/>
          </a:xfrm>
          <a:prstGeom prst="rect">
            <a:avLst/>
          </a:prstGeom>
        </p:spPr>
      </p:pic>
      <p:pic>
        <p:nvPicPr>
          <p:cNvPr id="4" name="Picture 2">
            <a:extLst>
              <a:ext uri="{FF2B5EF4-FFF2-40B4-BE49-F238E27FC236}">
                <a16:creationId xmlns:a16="http://schemas.microsoft.com/office/drawing/2014/main" id="{D6B00E4A-7E68-62D0-1995-F3EBE39D9BDB}"/>
              </a:ext>
            </a:extLst>
          </p:cNvPr>
          <p:cNvPicPr>
            <a:picLocks noChangeAspect="1"/>
          </p:cNvPicPr>
          <p:nvPr/>
        </p:nvPicPr>
        <p:blipFill>
          <a:blip r:embed="rId7"/>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2183142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E219DC7-A55B-9150-FACE-FECE56707C69}"/>
              </a:ext>
            </a:extLst>
          </p:cNvPr>
          <p:cNvPicPr>
            <a:picLocks noChangeAspect="1"/>
          </p:cNvPicPr>
          <p:nvPr/>
        </p:nvPicPr>
        <p:blipFill>
          <a:blip r:embed="rId3"/>
          <a:stretch>
            <a:fillRect/>
          </a:stretch>
        </p:blipFill>
        <p:spPr>
          <a:xfrm>
            <a:off x="70826" y="2415662"/>
            <a:ext cx="10139975" cy="6698208"/>
          </a:xfrm>
          <a:prstGeom prst="rect">
            <a:avLst/>
          </a:prstGeom>
        </p:spPr>
      </p:pic>
      <p:sp>
        <p:nvSpPr>
          <p:cNvPr id="6" name="文本框 5">
            <a:extLst>
              <a:ext uri="{FF2B5EF4-FFF2-40B4-BE49-F238E27FC236}">
                <a16:creationId xmlns:a16="http://schemas.microsoft.com/office/drawing/2014/main" id="{8DED89C6-4FB8-AF6C-572C-D945851FAB7F}"/>
              </a:ext>
            </a:extLst>
          </p:cNvPr>
          <p:cNvSpPr txBox="1"/>
          <p:nvPr/>
        </p:nvSpPr>
        <p:spPr>
          <a:xfrm>
            <a:off x="9652976" y="2622545"/>
            <a:ext cx="8615975" cy="2862322"/>
          </a:xfrm>
          <a:prstGeom prst="rect">
            <a:avLst/>
          </a:prstGeom>
          <a:noFill/>
        </p:spPr>
        <p:txBody>
          <a:bodyPr wrap="square">
            <a:spAutoFit/>
          </a:bodyPr>
          <a:lstStyle/>
          <a:p>
            <a:pPr marL="428625" indent="-428625">
              <a:buFont typeface="Arial" panose="020B0604020202020204" pitchFamily="34" charset="0"/>
              <a:buChar char="•"/>
            </a:pPr>
            <a:r>
              <a:rPr lang="en-US" altLang="zh-CN" sz="3000" dirty="0">
                <a:latin typeface="Arial" panose="020B0604020202020204" pitchFamily="34" charset="0"/>
                <a:cs typeface="Arial" panose="020B0604020202020204" pitchFamily="34" charset="0"/>
              </a:rPr>
              <a:t>Magnetic fields are mainly induced by primary currents whereas electric fields are mainly sensitive to secondary (volume) currents</a:t>
            </a:r>
          </a:p>
          <a:p>
            <a:pPr marL="428625" indent="-428625">
              <a:buFont typeface="Arial" panose="020B0604020202020204" pitchFamily="34" charset="0"/>
              <a:buChar char="•"/>
            </a:pPr>
            <a:r>
              <a:rPr lang="en-US" altLang="zh-CN" sz="3000" dirty="0">
                <a:latin typeface="Arial" panose="020B0604020202020204" pitchFamily="34" charset="0"/>
                <a:cs typeface="Arial" panose="020B0604020202020204" pitchFamily="34" charset="0"/>
              </a:rPr>
              <a:t>Magnetic field is generated </a:t>
            </a:r>
            <a:r>
              <a:rPr lang="en-US" altLang="zh-CN" sz="3000" b="1" dirty="0">
                <a:latin typeface="Arial" panose="020B0604020202020204" pitchFamily="34" charset="0"/>
                <a:cs typeface="Arial" panose="020B0604020202020204" pitchFamily="34" charset="0"/>
              </a:rPr>
              <a:t>perpendicular</a:t>
            </a:r>
            <a:r>
              <a:rPr lang="en-US" altLang="zh-CN" sz="3000" dirty="0">
                <a:latin typeface="Arial" panose="020B0604020202020204" pitchFamily="34" charset="0"/>
                <a:cs typeface="Arial" panose="020B0604020202020204" pitchFamily="34" charset="0"/>
              </a:rPr>
              <a:t> to electric field, from both the primary and secondary currents</a:t>
            </a:r>
          </a:p>
        </p:txBody>
      </p:sp>
      <p:pic>
        <p:nvPicPr>
          <p:cNvPr id="10" name="图片 9">
            <a:extLst>
              <a:ext uri="{FF2B5EF4-FFF2-40B4-BE49-F238E27FC236}">
                <a16:creationId xmlns:a16="http://schemas.microsoft.com/office/drawing/2014/main" id="{16984264-F6B3-A2D5-2F0A-36F328769128}"/>
              </a:ext>
            </a:extLst>
          </p:cNvPr>
          <p:cNvPicPr>
            <a:picLocks noChangeAspect="1"/>
          </p:cNvPicPr>
          <p:nvPr/>
        </p:nvPicPr>
        <p:blipFill>
          <a:blip r:embed="rId4"/>
          <a:stretch>
            <a:fillRect/>
          </a:stretch>
        </p:blipFill>
        <p:spPr>
          <a:xfrm>
            <a:off x="10344150" y="6114962"/>
            <a:ext cx="7943850" cy="4172039"/>
          </a:xfrm>
          <a:prstGeom prst="rect">
            <a:avLst/>
          </a:prstGeom>
        </p:spPr>
      </p:pic>
      <p:pic>
        <p:nvPicPr>
          <p:cNvPr id="12" name="图片 11">
            <a:extLst>
              <a:ext uri="{FF2B5EF4-FFF2-40B4-BE49-F238E27FC236}">
                <a16:creationId xmlns:a16="http://schemas.microsoft.com/office/drawing/2014/main" id="{BF50CBAE-30A9-1D51-3B2A-453D17087F40}"/>
              </a:ext>
            </a:extLst>
          </p:cNvPr>
          <p:cNvPicPr>
            <a:picLocks noChangeAspect="1"/>
          </p:cNvPicPr>
          <p:nvPr/>
        </p:nvPicPr>
        <p:blipFill rotWithShape="1">
          <a:blip r:embed="rId5"/>
          <a:srcRect l="10015"/>
          <a:stretch/>
        </p:blipFill>
        <p:spPr>
          <a:xfrm>
            <a:off x="124154" y="7419975"/>
            <a:ext cx="3676980" cy="2828925"/>
          </a:xfrm>
          <a:prstGeom prst="rect">
            <a:avLst/>
          </a:prstGeom>
        </p:spPr>
      </p:pic>
      <p:sp>
        <p:nvSpPr>
          <p:cNvPr id="2" name="标题 1">
            <a:extLst>
              <a:ext uri="{FF2B5EF4-FFF2-40B4-BE49-F238E27FC236}">
                <a16:creationId xmlns:a16="http://schemas.microsoft.com/office/drawing/2014/main" id="{5BB842B1-944E-162F-6FC3-B9DC11939962}"/>
              </a:ext>
            </a:extLst>
          </p:cNvPr>
          <p:cNvSpPr txBox="1">
            <a:spLocks/>
          </p:cNvSpPr>
          <p:nvPr/>
        </p:nvSpPr>
        <p:spPr>
          <a:xfrm>
            <a:off x="0" y="38100"/>
            <a:ext cx="8229600"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b="1" dirty="0">
                <a:solidFill>
                  <a:srgbClr val="FF7A05"/>
                </a:solidFill>
                <a:latin typeface="Optima" panose="02000503060000020004" pitchFamily="2" charset="0"/>
              </a:rPr>
              <a:t>Primary vs. Secondary current</a:t>
            </a:r>
          </a:p>
        </p:txBody>
      </p:sp>
      <p:pic>
        <p:nvPicPr>
          <p:cNvPr id="5" name="Picture 2">
            <a:extLst>
              <a:ext uri="{FF2B5EF4-FFF2-40B4-BE49-F238E27FC236}">
                <a16:creationId xmlns:a16="http://schemas.microsoft.com/office/drawing/2014/main" id="{E6EC868C-12E9-8412-2A34-CA7D60F73FBC}"/>
              </a:ext>
            </a:extLst>
          </p:cNvPr>
          <p:cNvPicPr>
            <a:picLocks noChangeAspect="1"/>
          </p:cNvPicPr>
          <p:nvPr/>
        </p:nvPicPr>
        <p:blipFill>
          <a:blip r:embed="rId6"/>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1771766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5EA5EBF-E108-0C13-A421-3EF7805B7164}"/>
              </a:ext>
            </a:extLst>
          </p:cNvPr>
          <p:cNvPicPr>
            <a:picLocks noChangeAspect="1"/>
          </p:cNvPicPr>
          <p:nvPr/>
        </p:nvPicPr>
        <p:blipFill rotWithShape="1">
          <a:blip r:embed="rId3"/>
          <a:srcRect t="5109" r="8234"/>
          <a:stretch/>
        </p:blipFill>
        <p:spPr>
          <a:xfrm>
            <a:off x="1609664" y="2141178"/>
            <a:ext cx="6454749" cy="5779710"/>
          </a:xfrm>
          <a:prstGeom prst="rect">
            <a:avLst/>
          </a:prstGeom>
        </p:spPr>
      </p:pic>
      <p:sp>
        <p:nvSpPr>
          <p:cNvPr id="8" name="内容占位符 2">
            <a:extLst>
              <a:ext uri="{FF2B5EF4-FFF2-40B4-BE49-F238E27FC236}">
                <a16:creationId xmlns:a16="http://schemas.microsoft.com/office/drawing/2014/main" id="{8A3656FA-90FB-38E5-8800-2DECB7530F8B}"/>
              </a:ext>
            </a:extLst>
          </p:cNvPr>
          <p:cNvSpPr txBox="1">
            <a:spLocks/>
          </p:cNvSpPr>
          <p:nvPr/>
        </p:nvSpPr>
        <p:spPr>
          <a:xfrm>
            <a:off x="57150" y="7863738"/>
            <a:ext cx="10496550" cy="2997042"/>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250"/>
              </a:spcBef>
            </a:pPr>
            <a:r>
              <a:rPr lang="en-US" altLang="zh-CN" sz="3000" dirty="0">
                <a:latin typeface="Arial" panose="020B0604020202020204" pitchFamily="34" charset="0"/>
                <a:ea typeface="+mn-lt"/>
                <a:cs typeface="Arial" panose="020B0604020202020204" pitchFamily="34" charset="0"/>
              </a:rPr>
              <a:t>A large number of neurons have to be active simultaneously to generate a measurable M/EEG signal</a:t>
            </a:r>
          </a:p>
          <a:p>
            <a:pPr lvl="1">
              <a:lnSpc>
                <a:spcPct val="100000"/>
              </a:lnSpc>
              <a:spcBef>
                <a:spcPts val="0"/>
              </a:spcBef>
            </a:pPr>
            <a:r>
              <a:rPr lang="en-US" altLang="zh-CN" sz="3000" dirty="0">
                <a:solidFill>
                  <a:srgbClr val="1F1F1F"/>
                </a:solidFill>
                <a:latin typeface="Arial" panose="020B0604020202020204" pitchFamily="34" charset="0"/>
                <a:cs typeface="Arial" panose="020B0604020202020204" pitchFamily="34" charset="0"/>
              </a:rPr>
              <a:t>~ 50,000 neurons</a:t>
            </a:r>
          </a:p>
          <a:p>
            <a:pPr>
              <a:lnSpc>
                <a:spcPct val="100000"/>
              </a:lnSpc>
              <a:spcBef>
                <a:spcPts val="0"/>
              </a:spcBef>
            </a:pPr>
            <a:r>
              <a:rPr lang="en-US" altLang="zh-CN" sz="3000" dirty="0">
                <a:latin typeface="Arial" panose="020B0604020202020204" pitchFamily="34" charset="0"/>
                <a:cs typeface="Arial" panose="020B0604020202020204" pitchFamily="34" charset="0"/>
              </a:rPr>
              <a:t>Neurons that give the main contribution to the MEG or the EEG are those that form “</a:t>
            </a:r>
            <a:r>
              <a:rPr lang="en-US" altLang="zh-CN" sz="3000" b="1" dirty="0">
                <a:latin typeface="Arial" panose="020B0604020202020204" pitchFamily="34" charset="0"/>
                <a:cs typeface="Arial" panose="020B0604020202020204" pitchFamily="34" charset="0"/>
              </a:rPr>
              <a:t>open fields</a:t>
            </a:r>
            <a:r>
              <a:rPr lang="en-US" altLang="zh-CN" sz="3000" dirty="0">
                <a:latin typeface="Arial" panose="020B0604020202020204" pitchFamily="34" charset="0"/>
                <a:cs typeface="Arial" panose="020B0604020202020204" pitchFamily="34" charset="0"/>
              </a:rPr>
              <a:t>”</a:t>
            </a:r>
          </a:p>
        </p:txBody>
      </p:sp>
      <p:pic>
        <p:nvPicPr>
          <p:cNvPr id="2054" name="Picture 6">
            <a:extLst>
              <a:ext uri="{FF2B5EF4-FFF2-40B4-BE49-F238E27FC236}">
                <a16:creationId xmlns:a16="http://schemas.microsoft.com/office/drawing/2014/main" id="{54072D5F-3E33-1782-6FA0-6DFFB7FBA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9060" y="2686050"/>
            <a:ext cx="6008940" cy="760095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C9CA127D-1A71-7AB7-DF70-764A91C63095}"/>
              </a:ext>
            </a:extLst>
          </p:cNvPr>
          <p:cNvSpPr txBox="1"/>
          <p:nvPr/>
        </p:nvSpPr>
        <p:spPr>
          <a:xfrm>
            <a:off x="8316660" y="4684784"/>
            <a:ext cx="3943350" cy="646331"/>
          </a:xfrm>
          <a:prstGeom prst="rect">
            <a:avLst/>
          </a:prstGeom>
          <a:noFill/>
        </p:spPr>
        <p:txBody>
          <a:bodyPr wrap="square">
            <a:spAutoFit/>
          </a:bodyPr>
          <a:lstStyle/>
          <a:p>
            <a:pPr algn="ctr">
              <a:lnSpc>
                <a:spcPct val="100000"/>
              </a:lnSpc>
            </a:pPr>
            <a:r>
              <a:rPr lang="en-US" altLang="zh-CN" sz="3600" b="1" dirty="0">
                <a:latin typeface="Arial" panose="020B0604020202020204" pitchFamily="34" charset="0"/>
                <a:cs typeface="Arial" panose="020B0604020202020204" pitchFamily="34" charset="0"/>
              </a:rPr>
              <a:t>Pyramidal cells!</a:t>
            </a:r>
            <a:endParaRPr lang="zh-CN" altLang="en-US" sz="3600" b="1" dirty="0">
              <a:latin typeface="Arial" panose="020B0604020202020204" pitchFamily="34" charset="0"/>
              <a:cs typeface="Arial" panose="020B0604020202020204" pitchFamily="34" charset="0"/>
            </a:endParaRPr>
          </a:p>
        </p:txBody>
      </p:sp>
      <p:sp>
        <p:nvSpPr>
          <p:cNvPr id="2" name="标题 1">
            <a:extLst>
              <a:ext uri="{FF2B5EF4-FFF2-40B4-BE49-F238E27FC236}">
                <a16:creationId xmlns:a16="http://schemas.microsoft.com/office/drawing/2014/main" id="{A8CAB6BC-D0E0-572B-6914-3A5537AEECA5}"/>
              </a:ext>
            </a:extLst>
          </p:cNvPr>
          <p:cNvSpPr txBox="1">
            <a:spLocks/>
          </p:cNvSpPr>
          <p:nvPr/>
        </p:nvSpPr>
        <p:spPr>
          <a:xfrm>
            <a:off x="95163" y="-1661"/>
            <a:ext cx="5696037"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b="1" dirty="0">
                <a:solidFill>
                  <a:srgbClr val="FF7A05"/>
                </a:solidFill>
                <a:latin typeface="Optima" panose="02000503060000020004" pitchFamily="2" charset="0"/>
              </a:rPr>
              <a:t>Geometry of neurons</a:t>
            </a:r>
          </a:p>
        </p:txBody>
      </p:sp>
      <p:pic>
        <p:nvPicPr>
          <p:cNvPr id="3" name="Picture 2">
            <a:extLst>
              <a:ext uri="{FF2B5EF4-FFF2-40B4-BE49-F238E27FC236}">
                <a16:creationId xmlns:a16="http://schemas.microsoft.com/office/drawing/2014/main" id="{EC207CC9-3113-72DD-64F5-ACAEDF8FB394}"/>
              </a:ext>
            </a:extLst>
          </p:cNvPr>
          <p:cNvPicPr>
            <a:picLocks noChangeAspect="1"/>
          </p:cNvPicPr>
          <p:nvPr/>
        </p:nvPicPr>
        <p:blipFill>
          <a:blip r:embed="rId5"/>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381007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11116769" y="2321270"/>
            <a:ext cx="6672753" cy="7633874"/>
          </a:xfrm>
        </p:spPr>
        <p:txBody>
          <a:bodyPr>
            <a:normAutofit fontScale="92500" lnSpcReduction="10000"/>
          </a:bodyPr>
          <a:lstStyle/>
          <a:p>
            <a:pPr>
              <a:lnSpc>
                <a:spcPct val="110000"/>
              </a:lnSpc>
            </a:pPr>
            <a:r>
              <a:rPr lang="en-US" altLang="zh-CN" dirty="0">
                <a:latin typeface="Arial" panose="020B0604020202020204" pitchFamily="34" charset="0"/>
                <a:cs typeface="Arial" panose="020B0604020202020204" pitchFamily="34" charset="0"/>
              </a:rPr>
              <a:t>MEG “sees” only those magnetic fields that have a component perpendicular to the skull. </a:t>
            </a:r>
          </a:p>
          <a:p>
            <a:pPr>
              <a:lnSpc>
                <a:spcPct val="110000"/>
              </a:lnSpc>
            </a:pPr>
            <a:r>
              <a:rPr lang="en-US" altLang="zh-CN" dirty="0">
                <a:latin typeface="Arial" panose="020B0604020202020204" pitchFamily="34" charset="0"/>
                <a:cs typeface="Arial" panose="020B0604020202020204" pitchFamily="34" charset="0"/>
              </a:rPr>
              <a:t>sensitive to magnetic fields generated by neuronal currents that have a component oriented tangentially to the skull</a:t>
            </a:r>
          </a:p>
          <a:p>
            <a:pPr>
              <a:lnSpc>
                <a:spcPct val="110000"/>
              </a:lnSpc>
            </a:pPr>
            <a:r>
              <a:rPr lang="en-US" altLang="zh-CN" dirty="0">
                <a:latin typeface="Arial" panose="020B0604020202020204" pitchFamily="34" charset="0"/>
                <a:cs typeface="Arial" panose="020B0604020202020204" pitchFamily="34" charset="0"/>
              </a:rPr>
              <a:t>less sensitive to radial dipoles</a:t>
            </a:r>
          </a:p>
          <a:p>
            <a:pPr>
              <a:lnSpc>
                <a:spcPct val="110000"/>
              </a:lnSpc>
            </a:pPr>
            <a:r>
              <a:rPr lang="en-GB" altLang="en-US" sz="4200" dirty="0">
                <a:latin typeface="Arial" panose="020B0604020202020204" pitchFamily="34" charset="0"/>
                <a:cs typeface="Arial" panose="020B0604020202020204" pitchFamily="34" charset="0"/>
              </a:rPr>
              <a:t>But in practice, only a </a:t>
            </a:r>
            <a:r>
              <a:rPr lang="en-GB" altLang="en-US" sz="4200" b="1" dirty="0">
                <a:latin typeface="Arial" panose="020B0604020202020204" pitchFamily="34" charset="0"/>
                <a:cs typeface="Arial" panose="020B0604020202020204" pitchFamily="34" charset="0"/>
              </a:rPr>
              <a:t>small proportion  (&lt;1%) </a:t>
            </a:r>
            <a:r>
              <a:rPr lang="en-GB" altLang="en-US" sz="4200" dirty="0">
                <a:latin typeface="Arial" panose="020B0604020202020204" pitchFamily="34" charset="0"/>
                <a:cs typeface="Arial" panose="020B0604020202020204" pitchFamily="34" charset="0"/>
              </a:rPr>
              <a:t>of cell populations are perfectly radial – i.e. on top of gyri</a:t>
            </a:r>
          </a:p>
        </p:txBody>
      </p:sp>
      <p:pic>
        <p:nvPicPr>
          <p:cNvPr id="5" name="图片 4">
            <a:extLst>
              <a:ext uri="{FF2B5EF4-FFF2-40B4-BE49-F238E27FC236}">
                <a16:creationId xmlns:a16="http://schemas.microsoft.com/office/drawing/2014/main" id="{23664441-CD3E-C5B8-8375-E9DB27AC8E3A}"/>
              </a:ext>
            </a:extLst>
          </p:cNvPr>
          <p:cNvPicPr>
            <a:picLocks noChangeAspect="1"/>
          </p:cNvPicPr>
          <p:nvPr/>
        </p:nvPicPr>
        <p:blipFill>
          <a:blip r:embed="rId3"/>
          <a:stretch>
            <a:fillRect/>
          </a:stretch>
        </p:blipFill>
        <p:spPr>
          <a:xfrm>
            <a:off x="6178983" y="2169425"/>
            <a:ext cx="5040267" cy="7842980"/>
          </a:xfrm>
          <a:prstGeom prst="rect">
            <a:avLst/>
          </a:prstGeom>
        </p:spPr>
      </p:pic>
      <p:grpSp>
        <p:nvGrpSpPr>
          <p:cNvPr id="9" name="Group 29">
            <a:extLst>
              <a:ext uri="{FF2B5EF4-FFF2-40B4-BE49-F238E27FC236}">
                <a16:creationId xmlns:a16="http://schemas.microsoft.com/office/drawing/2014/main" id="{C558640B-268D-E2BF-7E46-54D0C4FDA33B}"/>
              </a:ext>
            </a:extLst>
          </p:cNvPr>
          <p:cNvGrpSpPr>
            <a:grpSpLocks/>
          </p:cNvGrpSpPr>
          <p:nvPr/>
        </p:nvGrpSpPr>
        <p:grpSpPr bwMode="auto">
          <a:xfrm>
            <a:off x="128366" y="3484807"/>
            <a:ext cx="5742590" cy="5306804"/>
            <a:chOff x="1428728" y="3857628"/>
            <a:chExt cx="2691793" cy="2457442"/>
          </a:xfrm>
        </p:grpSpPr>
        <p:grpSp>
          <p:nvGrpSpPr>
            <p:cNvPr id="10" name="Group 9">
              <a:extLst>
                <a:ext uri="{FF2B5EF4-FFF2-40B4-BE49-F238E27FC236}">
                  <a16:creationId xmlns:a16="http://schemas.microsoft.com/office/drawing/2014/main" id="{A86CAF2B-D970-9AC6-9DE2-C8D8EF43417D}"/>
                </a:ext>
              </a:extLst>
            </p:cNvPr>
            <p:cNvGrpSpPr>
              <a:grpSpLocks/>
            </p:cNvGrpSpPr>
            <p:nvPr/>
          </p:nvGrpSpPr>
          <p:grpSpPr bwMode="auto">
            <a:xfrm>
              <a:off x="1428728" y="3857628"/>
              <a:ext cx="2691793" cy="2457442"/>
              <a:chOff x="1428728" y="3857628"/>
              <a:chExt cx="2691793" cy="2457442"/>
            </a:xfrm>
          </p:grpSpPr>
          <p:pic>
            <p:nvPicPr>
              <p:cNvPr id="19" name="Picture 9">
                <a:extLst>
                  <a:ext uri="{FF2B5EF4-FFF2-40B4-BE49-F238E27FC236}">
                    <a16:creationId xmlns:a16="http://schemas.microsoft.com/office/drawing/2014/main" id="{585BF685-D9C3-0C27-14BC-599D208636F0}"/>
                  </a:ext>
                </a:extLst>
              </p:cNvPr>
              <p:cNvPicPr>
                <a:picLocks noChangeAspect="1"/>
              </p:cNvPicPr>
              <p:nvPr/>
            </p:nvPicPr>
            <p:blipFill rotWithShape="1">
              <a:blip r:embed="rId4">
                <a:extLst>
                  <a:ext uri="{28A0092B-C50C-407E-A947-70E740481C1C}">
                    <a14:useLocalDpi xmlns:a14="http://schemas.microsoft.com/office/drawing/2010/main" val="0"/>
                  </a:ext>
                </a:extLst>
              </a:blip>
              <a:srcRect r="10573"/>
              <a:stretch/>
            </p:blipFill>
            <p:spPr bwMode="auto">
              <a:xfrm>
                <a:off x="1428728" y="3857628"/>
                <a:ext cx="2691793" cy="245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cxnSp>
            <p:nvCxnSpPr>
              <p:cNvPr id="20" name="Straight Arrow Connector 8">
                <a:extLst>
                  <a:ext uri="{FF2B5EF4-FFF2-40B4-BE49-F238E27FC236}">
                    <a16:creationId xmlns:a16="http://schemas.microsoft.com/office/drawing/2014/main" id="{730DF4A2-CA0C-DCCF-DF08-A2524ACF66C7}"/>
                  </a:ext>
                </a:extLst>
              </p:cNvPr>
              <p:cNvCxnSpPr/>
              <p:nvPr/>
            </p:nvCxnSpPr>
            <p:spPr>
              <a:xfrm rot="5400000">
                <a:off x="3079858" y="5319233"/>
                <a:ext cx="214642" cy="14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1">
              <a:extLst>
                <a:ext uri="{FF2B5EF4-FFF2-40B4-BE49-F238E27FC236}">
                  <a16:creationId xmlns:a16="http://schemas.microsoft.com/office/drawing/2014/main" id="{5BFA1D08-8028-0C9E-015C-681F4837E8FA}"/>
                </a:ext>
              </a:extLst>
            </p:cNvPr>
            <p:cNvCxnSpPr/>
            <p:nvPr/>
          </p:nvCxnSpPr>
          <p:spPr>
            <a:xfrm rot="5400000" flipH="1" flipV="1">
              <a:off x="2907578" y="4814008"/>
              <a:ext cx="166458" cy="29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5">
              <a:extLst>
                <a:ext uri="{FF2B5EF4-FFF2-40B4-BE49-F238E27FC236}">
                  <a16:creationId xmlns:a16="http://schemas.microsoft.com/office/drawing/2014/main" id="{23B597AA-BFEA-0522-9478-AC92B6D722B4}"/>
                </a:ext>
              </a:extLst>
            </p:cNvPr>
            <p:cNvCxnSpPr/>
            <p:nvPr/>
          </p:nvCxnSpPr>
          <p:spPr>
            <a:xfrm rot="5400000" flipH="1" flipV="1">
              <a:off x="2406810" y="4738091"/>
              <a:ext cx="188361" cy="1483"/>
            </a:xfrm>
            <a:prstGeom prst="straightConnector1">
              <a:avLst/>
            </a:prstGeom>
            <a:ln w="28575">
              <a:solidFill>
                <a:schemeClr val="bg2">
                  <a:lumMod val="50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13" name="Oval 19">
              <a:extLst>
                <a:ext uri="{FF2B5EF4-FFF2-40B4-BE49-F238E27FC236}">
                  <a16:creationId xmlns:a16="http://schemas.microsoft.com/office/drawing/2014/main" id="{4EB5C6BC-39DB-70D5-53BF-8506096EE5A3}"/>
                </a:ext>
              </a:extLst>
            </p:cNvPr>
            <p:cNvSpPr/>
            <p:nvPr/>
          </p:nvSpPr>
          <p:spPr>
            <a:xfrm>
              <a:off x="2143076" y="4643192"/>
              <a:ext cx="714348" cy="2146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a:solidFill>
                  <a:srgbClr val="FFFFFF"/>
                </a:solidFill>
              </a:endParaRPr>
            </a:p>
          </p:txBody>
        </p:sp>
        <p:cxnSp>
          <p:nvCxnSpPr>
            <p:cNvPr id="14" name="Straight Arrow Connector 21">
              <a:extLst>
                <a:ext uri="{FF2B5EF4-FFF2-40B4-BE49-F238E27FC236}">
                  <a16:creationId xmlns:a16="http://schemas.microsoft.com/office/drawing/2014/main" id="{69EF0A69-B353-987A-889D-D1F7DEFE688D}"/>
                </a:ext>
              </a:extLst>
            </p:cNvPr>
            <p:cNvCxnSpPr>
              <a:stCxn id="13" idx="0"/>
              <a:endCxn id="13" idx="1"/>
            </p:cNvCxnSpPr>
            <p:nvPr/>
          </p:nvCxnSpPr>
          <p:spPr>
            <a:xfrm rot="16200000" flipH="1" flipV="1">
              <a:off x="2358213" y="4533279"/>
              <a:ext cx="32123" cy="2519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23">
              <a:extLst>
                <a:ext uri="{FF2B5EF4-FFF2-40B4-BE49-F238E27FC236}">
                  <a16:creationId xmlns:a16="http://schemas.microsoft.com/office/drawing/2014/main" id="{AA53D185-C323-6147-F404-87475BAE566E}"/>
                </a:ext>
              </a:extLst>
            </p:cNvPr>
            <p:cNvCxnSpPr/>
            <p:nvPr/>
          </p:nvCxnSpPr>
          <p:spPr>
            <a:xfrm flipV="1">
              <a:off x="2642526" y="4816950"/>
              <a:ext cx="157097" cy="408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10">
            <a:extLst>
              <a:ext uri="{FF2B5EF4-FFF2-40B4-BE49-F238E27FC236}">
                <a16:creationId xmlns:a16="http://schemas.microsoft.com/office/drawing/2014/main" id="{7121899B-A90D-0CFB-3D39-44A4B6632BB1}"/>
              </a:ext>
            </a:extLst>
          </p:cNvPr>
          <p:cNvSpPr>
            <a:spLocks noChangeArrowheads="1"/>
          </p:cNvSpPr>
          <p:nvPr/>
        </p:nvSpPr>
        <p:spPr bwMode="auto">
          <a:xfrm>
            <a:off x="902240" y="2584559"/>
            <a:ext cx="1500188" cy="553998"/>
          </a:xfrm>
          <a:prstGeom prst="rect">
            <a:avLst/>
          </a:prstGeom>
          <a:noFill/>
          <a:ln w="9525">
            <a:noFill/>
            <a:miter lim="800000"/>
            <a:headEnd/>
            <a:tailEnd/>
          </a:ln>
        </p:spPr>
        <p:txBody>
          <a:bodyPr>
            <a:spAutoFit/>
          </a:bodyPr>
          <a:lstStyle/>
          <a:p>
            <a:pPr marL="428625" indent="-428625">
              <a:defRPr/>
            </a:pPr>
            <a:r>
              <a:rPr lang="en-GB" altLang="en-US" sz="3000" b="1" dirty="0">
                <a:latin typeface="Arial" pitchFamily="34" charset="0"/>
                <a:cs typeface="Arial" pitchFamily="34" charset="0"/>
              </a:rPr>
              <a:t>radial </a:t>
            </a:r>
          </a:p>
        </p:txBody>
      </p:sp>
      <p:sp>
        <p:nvSpPr>
          <p:cNvPr id="24" name="Rectangle 10">
            <a:extLst>
              <a:ext uri="{FF2B5EF4-FFF2-40B4-BE49-F238E27FC236}">
                <a16:creationId xmlns:a16="http://schemas.microsoft.com/office/drawing/2014/main" id="{0F5095F3-64B8-B001-CCB6-6D8D5CD39601}"/>
              </a:ext>
            </a:extLst>
          </p:cNvPr>
          <p:cNvSpPr>
            <a:spLocks noChangeArrowheads="1"/>
          </p:cNvSpPr>
          <p:nvPr/>
        </p:nvSpPr>
        <p:spPr bwMode="auto">
          <a:xfrm>
            <a:off x="3834855" y="9266681"/>
            <a:ext cx="2143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3000" b="1" dirty="0">
                <a:latin typeface="Arial" panose="020B0604020202020204" pitchFamily="34" charset="0"/>
                <a:cs typeface="Arial" panose="020B0604020202020204" pitchFamily="34" charset="0"/>
              </a:rPr>
              <a:t>tangential</a:t>
            </a:r>
            <a:endParaRPr lang="en-GB" altLang="en-US" sz="1575" b="1" dirty="0">
              <a:latin typeface="Arial" panose="020B0604020202020204" pitchFamily="34" charset="0"/>
              <a:cs typeface="Arial" panose="020B0604020202020204" pitchFamily="34" charset="0"/>
            </a:endParaRPr>
          </a:p>
        </p:txBody>
      </p:sp>
      <p:cxnSp>
        <p:nvCxnSpPr>
          <p:cNvPr id="26" name="直接箭头连接符 25">
            <a:extLst>
              <a:ext uri="{FF2B5EF4-FFF2-40B4-BE49-F238E27FC236}">
                <a16:creationId xmlns:a16="http://schemas.microsoft.com/office/drawing/2014/main" id="{7B739552-F9B3-0A33-C7FC-8A9743FB3060}"/>
              </a:ext>
            </a:extLst>
          </p:cNvPr>
          <p:cNvCxnSpPr>
            <a:cxnSpLocks/>
            <a:stCxn id="23" idx="2"/>
          </p:cNvCxnSpPr>
          <p:nvPr/>
        </p:nvCxnSpPr>
        <p:spPr>
          <a:xfrm>
            <a:off x="1652334" y="3138557"/>
            <a:ext cx="750093" cy="17021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直接箭头连接符 29">
            <a:extLst>
              <a:ext uri="{FF2B5EF4-FFF2-40B4-BE49-F238E27FC236}">
                <a16:creationId xmlns:a16="http://schemas.microsoft.com/office/drawing/2014/main" id="{0A2747AE-06CC-F04D-B125-E075A7257713}"/>
              </a:ext>
            </a:extLst>
          </p:cNvPr>
          <p:cNvCxnSpPr>
            <a:cxnSpLocks/>
          </p:cNvCxnSpPr>
          <p:nvPr/>
        </p:nvCxnSpPr>
        <p:spPr>
          <a:xfrm>
            <a:off x="2205005" y="2956916"/>
            <a:ext cx="4416045" cy="5278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直接箭头连接符 31">
            <a:extLst>
              <a:ext uri="{FF2B5EF4-FFF2-40B4-BE49-F238E27FC236}">
                <a16:creationId xmlns:a16="http://schemas.microsoft.com/office/drawing/2014/main" id="{7B5DEC9C-76B1-D054-E06A-AEB0EAB91E2B}"/>
              </a:ext>
            </a:extLst>
          </p:cNvPr>
          <p:cNvCxnSpPr>
            <a:cxnSpLocks/>
          </p:cNvCxnSpPr>
          <p:nvPr/>
        </p:nvCxnSpPr>
        <p:spPr>
          <a:xfrm flipV="1">
            <a:off x="5242437" y="6642717"/>
            <a:ext cx="2356542" cy="26411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直接箭头连接符 35">
            <a:extLst>
              <a:ext uri="{FF2B5EF4-FFF2-40B4-BE49-F238E27FC236}">
                <a16:creationId xmlns:a16="http://schemas.microsoft.com/office/drawing/2014/main" id="{3A049968-E6C0-A34C-469D-AF49E2C5D915}"/>
              </a:ext>
            </a:extLst>
          </p:cNvPr>
          <p:cNvCxnSpPr>
            <a:cxnSpLocks/>
          </p:cNvCxnSpPr>
          <p:nvPr/>
        </p:nvCxnSpPr>
        <p:spPr>
          <a:xfrm flipH="1" flipV="1">
            <a:off x="4189400" y="6634130"/>
            <a:ext cx="701393" cy="26552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标题 1">
            <a:extLst>
              <a:ext uri="{FF2B5EF4-FFF2-40B4-BE49-F238E27FC236}">
                <a16:creationId xmlns:a16="http://schemas.microsoft.com/office/drawing/2014/main" id="{1A1E32B9-03B8-BCC3-B4CE-7D698341309C}"/>
              </a:ext>
            </a:extLst>
          </p:cNvPr>
          <p:cNvSpPr txBox="1">
            <a:spLocks/>
          </p:cNvSpPr>
          <p:nvPr/>
        </p:nvSpPr>
        <p:spPr>
          <a:xfrm>
            <a:off x="136833" y="-37946"/>
            <a:ext cx="7178367"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b="1" dirty="0">
                <a:solidFill>
                  <a:srgbClr val="FF7A05"/>
                </a:solidFill>
                <a:latin typeface="Optima" panose="02000503060000020004" pitchFamily="2" charset="0"/>
              </a:rPr>
              <a:t>Radial vs. Tangential sources</a:t>
            </a:r>
          </a:p>
        </p:txBody>
      </p:sp>
      <p:pic>
        <p:nvPicPr>
          <p:cNvPr id="4" name="Picture 3">
            <a:extLst>
              <a:ext uri="{FF2B5EF4-FFF2-40B4-BE49-F238E27FC236}">
                <a16:creationId xmlns:a16="http://schemas.microsoft.com/office/drawing/2014/main" id="{1EF772A4-97D9-ED1D-2CA1-4331D46A8E56}"/>
              </a:ext>
            </a:extLst>
          </p:cNvPr>
          <p:cNvPicPr>
            <a:picLocks noChangeAspect="1"/>
          </p:cNvPicPr>
          <p:nvPr/>
        </p:nvPicPr>
        <p:blipFill>
          <a:blip r:embed="rId5"/>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2623232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8566457" y="2194497"/>
            <a:ext cx="9354525" cy="8048106"/>
          </a:xfrm>
        </p:spPr>
        <p:txBody>
          <a:bodyPr>
            <a:normAutofit/>
          </a:bodyPr>
          <a:lstStyle/>
          <a:p>
            <a:pPr>
              <a:lnSpc>
                <a:spcPct val="100000"/>
              </a:lnSpc>
            </a:pPr>
            <a:r>
              <a:rPr lang="en-US" altLang="zh-CN" sz="3600" dirty="0">
                <a:solidFill>
                  <a:srgbClr val="212121"/>
                </a:solidFill>
                <a:latin typeface="Arial" panose="020B0604020202020204" pitchFamily="34" charset="0"/>
                <a:cs typeface="Arial" panose="020B0604020202020204" pitchFamily="34" charset="0"/>
              </a:rPr>
              <a:t>Magnetic fields created by the brain are </a:t>
            </a:r>
            <a:r>
              <a:rPr lang="en-US" altLang="zh-CN" sz="3600" b="1" dirty="0">
                <a:solidFill>
                  <a:srgbClr val="212121"/>
                </a:solidFill>
                <a:latin typeface="Arial" panose="020B0604020202020204" pitchFamily="34" charset="0"/>
                <a:cs typeface="Arial" panose="020B0604020202020204" pitchFamily="34" charset="0"/>
              </a:rPr>
              <a:t>extremely small</a:t>
            </a:r>
            <a:r>
              <a:rPr lang="en-US" altLang="zh-CN" sz="3600" dirty="0">
                <a:solidFill>
                  <a:srgbClr val="212121"/>
                </a:solidFill>
                <a:latin typeface="Arial" panose="020B0604020202020204" pitchFamily="34" charset="0"/>
                <a:cs typeface="Arial" panose="020B0604020202020204" pitchFamily="34" charset="0"/>
              </a:rPr>
              <a:t>! </a:t>
            </a:r>
          </a:p>
          <a:p>
            <a:pPr lvl="1">
              <a:lnSpc>
                <a:spcPct val="100000"/>
              </a:lnSpc>
            </a:pPr>
            <a:r>
              <a:rPr lang="en-US" altLang="zh-CN" sz="3000" dirty="0">
                <a:solidFill>
                  <a:srgbClr val="212121"/>
                </a:solidFill>
                <a:latin typeface="Arial" panose="020B0604020202020204" pitchFamily="34" charset="0"/>
                <a:cs typeface="Arial" panose="020B0604020202020204" pitchFamily="34" charset="0"/>
              </a:rPr>
              <a:t>do not exceed a few hundred </a:t>
            </a:r>
            <a:r>
              <a:rPr lang="en-US" altLang="zh-CN" sz="3000" dirty="0" err="1">
                <a:solidFill>
                  <a:srgbClr val="212121"/>
                </a:solidFill>
                <a:latin typeface="Arial" panose="020B0604020202020204" pitchFamily="34" charset="0"/>
                <a:cs typeface="Arial" panose="020B0604020202020204" pitchFamily="34" charset="0"/>
              </a:rPr>
              <a:t>femto</a:t>
            </a:r>
            <a:r>
              <a:rPr lang="en-US" altLang="zh-CN" sz="3000" dirty="0">
                <a:solidFill>
                  <a:srgbClr val="212121"/>
                </a:solidFill>
                <a:latin typeface="Arial" panose="020B0604020202020204" pitchFamily="34" charset="0"/>
                <a:cs typeface="Arial" panose="020B0604020202020204" pitchFamily="34" charset="0"/>
              </a:rPr>
              <a:t> tesla (10</a:t>
            </a:r>
            <a:r>
              <a:rPr lang="en-US" altLang="zh-CN" sz="3000" baseline="30000" dirty="0">
                <a:solidFill>
                  <a:srgbClr val="212121"/>
                </a:solidFill>
                <a:latin typeface="Arial" panose="020B0604020202020204" pitchFamily="34" charset="0"/>
                <a:cs typeface="Arial" panose="020B0604020202020204" pitchFamily="34" charset="0"/>
              </a:rPr>
              <a:t>−15</a:t>
            </a:r>
            <a:r>
              <a:rPr lang="en-US" altLang="zh-CN" sz="3000" dirty="0">
                <a:solidFill>
                  <a:srgbClr val="212121"/>
                </a:solidFill>
                <a:latin typeface="Arial" panose="020B0604020202020204" pitchFamily="34" charset="0"/>
                <a:cs typeface="Arial" panose="020B0604020202020204" pitchFamily="34" charset="0"/>
              </a:rPr>
              <a:t> T)</a:t>
            </a:r>
          </a:p>
          <a:p>
            <a:pPr lvl="1">
              <a:lnSpc>
                <a:spcPct val="100000"/>
              </a:lnSpc>
            </a:pPr>
            <a:r>
              <a:rPr lang="en-US" altLang="zh-CN" sz="3000" dirty="0">
                <a:solidFill>
                  <a:srgbClr val="212121"/>
                </a:solidFill>
                <a:latin typeface="Arial" panose="020B0604020202020204" pitchFamily="34" charset="0"/>
                <a:cs typeface="Arial" panose="020B0604020202020204" pitchFamily="34" charset="0"/>
              </a:rPr>
              <a:t>Earth's magnetic field: 10</a:t>
            </a:r>
            <a:r>
              <a:rPr lang="en-US" altLang="zh-CN" sz="3000" baseline="30000" dirty="0">
                <a:solidFill>
                  <a:srgbClr val="212121"/>
                </a:solidFill>
                <a:latin typeface="Arial" panose="020B0604020202020204" pitchFamily="34" charset="0"/>
                <a:cs typeface="Arial" panose="020B0604020202020204" pitchFamily="34" charset="0"/>
              </a:rPr>
              <a:t>−4</a:t>
            </a:r>
            <a:r>
              <a:rPr lang="en-US" altLang="zh-CN" sz="3000" dirty="0">
                <a:solidFill>
                  <a:srgbClr val="212121"/>
                </a:solidFill>
                <a:latin typeface="Arial" panose="020B0604020202020204" pitchFamily="34" charset="0"/>
                <a:cs typeface="Arial" panose="020B0604020202020204" pitchFamily="34" charset="0"/>
              </a:rPr>
              <a:t> ~ 10</a:t>
            </a:r>
            <a:r>
              <a:rPr lang="en-US" altLang="zh-CN" sz="3000" baseline="30000" dirty="0">
                <a:solidFill>
                  <a:srgbClr val="212121"/>
                </a:solidFill>
                <a:latin typeface="Arial" panose="020B0604020202020204" pitchFamily="34" charset="0"/>
                <a:cs typeface="Arial" panose="020B0604020202020204" pitchFamily="34" charset="0"/>
              </a:rPr>
              <a:t>−5</a:t>
            </a:r>
            <a:r>
              <a:rPr lang="en-US" altLang="zh-CN" sz="3000" dirty="0">
                <a:solidFill>
                  <a:srgbClr val="212121"/>
                </a:solidFill>
                <a:latin typeface="Arial" panose="020B0604020202020204" pitchFamily="34" charset="0"/>
                <a:cs typeface="Arial" panose="020B0604020202020204" pitchFamily="34" charset="0"/>
              </a:rPr>
              <a:t> T </a:t>
            </a:r>
          </a:p>
          <a:p>
            <a:pPr lvl="1">
              <a:lnSpc>
                <a:spcPct val="100000"/>
              </a:lnSpc>
            </a:pPr>
            <a:r>
              <a:rPr lang="en-US" altLang="zh-CN" sz="3000" dirty="0">
                <a:solidFill>
                  <a:srgbClr val="212121"/>
                </a:solidFill>
                <a:latin typeface="Arial" panose="020B0604020202020204" pitchFamily="34" charset="0"/>
                <a:cs typeface="Arial" panose="020B0604020202020204" pitchFamily="34" charset="0"/>
              </a:rPr>
              <a:t>MRI: </a:t>
            </a:r>
            <a:r>
              <a:rPr lang="en-US" altLang="zh-CN" sz="3000" dirty="0">
                <a:latin typeface="Arial" panose="020B0604020202020204" pitchFamily="34" charset="0"/>
                <a:cs typeface="Arial" panose="020B0604020202020204" pitchFamily="34" charset="0"/>
              </a:rPr>
              <a:t>1.5-3 T</a:t>
            </a:r>
          </a:p>
          <a:p>
            <a:pPr>
              <a:lnSpc>
                <a:spcPct val="100000"/>
              </a:lnSpc>
            </a:pPr>
            <a:r>
              <a:rPr lang="en-US" altLang="en-US" sz="3600" b="1" dirty="0">
                <a:latin typeface="Arial" panose="020B0604020202020204" pitchFamily="34" charset="0"/>
                <a:ea typeface="Trebuchet MS" panose="020B0603020202020204" pitchFamily="34" charset="0"/>
                <a:cs typeface="Arial" panose="020B0604020202020204" pitchFamily="34" charset="0"/>
                <a:sym typeface="Trebuchet MS" panose="020B0603020202020204" pitchFamily="34" charset="0"/>
              </a:rPr>
              <a:t>Interfering noise</a:t>
            </a:r>
            <a:r>
              <a:rPr lang="en-US" altLang="en-US" sz="3600" dirty="0">
                <a:latin typeface="Arial" panose="020B0604020202020204" pitchFamily="34" charset="0"/>
                <a:ea typeface="Trebuchet MS" panose="020B0603020202020204" pitchFamily="34" charset="0"/>
                <a:cs typeface="Arial" panose="020B0604020202020204" pitchFamily="34" charset="0"/>
                <a:sym typeface="Trebuchet MS" panose="020B0603020202020204" pitchFamily="34" charset="0"/>
              </a:rPr>
              <a:t> </a:t>
            </a:r>
          </a:p>
          <a:p>
            <a:pPr lvl="1">
              <a:lnSpc>
                <a:spcPct val="100000"/>
              </a:lnSpc>
            </a:pPr>
            <a:r>
              <a:rPr lang="en-US" altLang="en-US" sz="3000" dirty="0">
                <a:latin typeface="Arial" panose="020B0604020202020204" pitchFamily="34" charset="0"/>
                <a:ea typeface="Trebuchet MS" panose="020B0603020202020204" pitchFamily="34" charset="0"/>
                <a:cs typeface="Arial" panose="020B0604020202020204" pitchFamily="34" charset="0"/>
                <a:sym typeface="Trebuchet MS" panose="020B0603020202020204" pitchFamily="34" charset="0"/>
              </a:rPr>
              <a:t>electrical equipment</a:t>
            </a:r>
          </a:p>
          <a:p>
            <a:pPr lvl="1">
              <a:lnSpc>
                <a:spcPct val="100000"/>
              </a:lnSpc>
            </a:pPr>
            <a:r>
              <a:rPr lang="en-US" altLang="zh-CN" sz="3000" dirty="0">
                <a:latin typeface="Arial" panose="020B0604020202020204" pitchFamily="34" charset="0"/>
                <a:ea typeface="Trebuchet MS" panose="020B0603020202020204" pitchFamily="34" charset="0"/>
                <a:cs typeface="Arial" panose="020B0604020202020204" pitchFamily="34" charset="0"/>
                <a:sym typeface="Trebuchet MS" panose="020B0603020202020204" pitchFamily="34" charset="0"/>
              </a:rPr>
              <a:t>urban environment</a:t>
            </a:r>
          </a:p>
          <a:p>
            <a:pPr lvl="1">
              <a:lnSpc>
                <a:spcPct val="100000"/>
              </a:lnSpc>
            </a:pPr>
            <a:r>
              <a:rPr lang="en-US" altLang="en-US" sz="3000" dirty="0">
                <a:latin typeface="Arial" panose="020B0604020202020204" pitchFamily="34" charset="0"/>
                <a:ea typeface="Trebuchet MS" panose="020B0603020202020204" pitchFamily="34" charset="0"/>
                <a:cs typeface="Arial" panose="020B0604020202020204" pitchFamily="34" charset="0"/>
                <a:sym typeface="Trebuchet MS" panose="020B0603020202020204" pitchFamily="34" charset="0"/>
              </a:rPr>
              <a:t>participant’s heartbeat or muscle</a:t>
            </a:r>
          </a:p>
          <a:p>
            <a:pPr>
              <a:lnSpc>
                <a:spcPct val="100000"/>
              </a:lnSpc>
            </a:pPr>
            <a:r>
              <a:rPr lang="en-US" altLang="zh-CN" sz="3600" dirty="0">
                <a:solidFill>
                  <a:srgbClr val="212121"/>
                </a:solidFill>
                <a:latin typeface="Arial" panose="020B0604020202020204" pitchFamily="34" charset="0"/>
                <a:cs typeface="Arial" panose="020B0604020202020204" pitchFamily="34" charset="0"/>
              </a:rPr>
              <a:t>Two basic issues:</a:t>
            </a:r>
          </a:p>
          <a:p>
            <a:pPr lvl="1">
              <a:lnSpc>
                <a:spcPct val="100000"/>
              </a:lnSpc>
            </a:pPr>
            <a:r>
              <a:rPr lang="en-US" altLang="zh-CN" sz="3000" dirty="0">
                <a:solidFill>
                  <a:srgbClr val="212121"/>
                </a:solidFill>
                <a:latin typeface="Arial" panose="020B0604020202020204" pitchFamily="34" charset="0"/>
                <a:cs typeface="Arial" panose="020B0604020202020204" pitchFamily="34" charset="0"/>
              </a:rPr>
              <a:t>how to record these small magnetic fields </a:t>
            </a:r>
          </a:p>
          <a:p>
            <a:pPr lvl="1">
              <a:lnSpc>
                <a:spcPct val="100000"/>
              </a:lnSpc>
            </a:pPr>
            <a:r>
              <a:rPr lang="en-US" altLang="zh-CN" sz="3000" dirty="0">
                <a:solidFill>
                  <a:srgbClr val="212121"/>
                </a:solidFill>
                <a:latin typeface="Arial" panose="020B0604020202020204" pitchFamily="34" charset="0"/>
                <a:cs typeface="Arial" panose="020B0604020202020204" pitchFamily="34" charset="0"/>
              </a:rPr>
              <a:t>how to shield out the earth's relatively stronger magnetic fields</a:t>
            </a:r>
            <a:endParaRPr lang="zh-CN" altLang="en-US" sz="3000" dirty="0">
              <a:latin typeface="Arial" panose="020B0604020202020204" pitchFamily="34" charset="0"/>
              <a:cs typeface="Arial" panose="020B0604020202020204" pitchFamily="34" charset="0"/>
            </a:endParaRPr>
          </a:p>
        </p:txBody>
      </p:sp>
      <p:pic>
        <p:nvPicPr>
          <p:cNvPr id="5" name="Picture 2" descr="http://www.nature.com/scitable/content/ne0000/ne0000/ne0000/ne0000/134762786/comparison_2_1.jpg">
            <a:extLst>
              <a:ext uri="{FF2B5EF4-FFF2-40B4-BE49-F238E27FC236}">
                <a16:creationId xmlns:a16="http://schemas.microsoft.com/office/drawing/2014/main" id="{9EE8DA47-5A32-18CC-FADD-0E1980733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019" y="2942707"/>
            <a:ext cx="7674179" cy="6551690"/>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a:extLst>
              <a:ext uri="{FF2B5EF4-FFF2-40B4-BE49-F238E27FC236}">
                <a16:creationId xmlns:a16="http://schemas.microsoft.com/office/drawing/2014/main" id="{AE724195-A123-96E7-A44D-0D277BC64C22}"/>
              </a:ext>
            </a:extLst>
          </p:cNvPr>
          <p:cNvSpPr/>
          <p:nvPr/>
        </p:nvSpPr>
        <p:spPr>
          <a:xfrm>
            <a:off x="5537196" y="7454900"/>
            <a:ext cx="2402397" cy="8763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 name="标题 1">
            <a:extLst>
              <a:ext uri="{FF2B5EF4-FFF2-40B4-BE49-F238E27FC236}">
                <a16:creationId xmlns:a16="http://schemas.microsoft.com/office/drawing/2014/main" id="{FCBA7421-C335-869D-E7AE-E276838F3009}"/>
              </a:ext>
            </a:extLst>
          </p:cNvPr>
          <p:cNvSpPr txBox="1">
            <a:spLocks/>
          </p:cNvSpPr>
          <p:nvPr/>
        </p:nvSpPr>
        <p:spPr>
          <a:xfrm>
            <a:off x="0" y="-32545"/>
            <a:ext cx="7939593"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b="1" dirty="0">
                <a:solidFill>
                  <a:srgbClr val="FF7A05"/>
                </a:solidFill>
                <a:latin typeface="Optima" panose="02000503060000020004" pitchFamily="2" charset="0"/>
              </a:rPr>
              <a:t>Measurement of MEG Signal</a:t>
            </a:r>
          </a:p>
        </p:txBody>
      </p:sp>
      <p:pic>
        <p:nvPicPr>
          <p:cNvPr id="7" name="Picture 6">
            <a:extLst>
              <a:ext uri="{FF2B5EF4-FFF2-40B4-BE49-F238E27FC236}">
                <a16:creationId xmlns:a16="http://schemas.microsoft.com/office/drawing/2014/main" id="{AAC5165D-40AD-3BBA-9A1A-C739E4CCF2D4}"/>
              </a:ext>
            </a:extLst>
          </p:cNvPr>
          <p:cNvPicPr>
            <a:picLocks noChangeAspect="1"/>
          </p:cNvPicPr>
          <p:nvPr/>
        </p:nvPicPr>
        <p:blipFill>
          <a:blip r:embed="rId4"/>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2722155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7457090" y="2303145"/>
            <a:ext cx="10515599" cy="7983855"/>
          </a:xfrm>
        </p:spPr>
        <p:txBody>
          <a:bodyPr>
            <a:normAutofit/>
          </a:bodyPr>
          <a:lstStyle/>
          <a:p>
            <a:pPr>
              <a:lnSpc>
                <a:spcPct val="120000"/>
              </a:lnSpc>
            </a:pPr>
            <a:r>
              <a:rPr lang="en-US" altLang="zh-CN" b="0" i="0" dirty="0">
                <a:solidFill>
                  <a:srgbClr val="1F1F1F"/>
                </a:solidFill>
                <a:effectLst/>
                <a:latin typeface="Arial" panose="020B0604020202020204" pitchFamily="34" charset="0"/>
                <a:cs typeface="Arial" panose="020B0604020202020204" pitchFamily="34" charset="0"/>
              </a:rPr>
              <a:t>superconducting quantum interference devices (SQUIDs)</a:t>
            </a:r>
          </a:p>
          <a:p>
            <a:pPr>
              <a:lnSpc>
                <a:spcPct val="120000"/>
              </a:lnSpc>
            </a:pPr>
            <a:r>
              <a:rPr lang="en-US" altLang="zh-CN" b="0" i="0" dirty="0">
                <a:solidFill>
                  <a:srgbClr val="1F1F1F"/>
                </a:solidFill>
                <a:effectLst/>
                <a:latin typeface="Arial" panose="020B0604020202020204" pitchFamily="34" charset="0"/>
                <a:cs typeface="Arial" panose="020B0604020202020204" pitchFamily="34" charset="0"/>
              </a:rPr>
              <a:t>SQUIDs are made from materials that become </a:t>
            </a:r>
            <a:r>
              <a:rPr lang="en-US" altLang="zh-CN" b="1" i="0" dirty="0">
                <a:solidFill>
                  <a:srgbClr val="1F1F1F"/>
                </a:solidFill>
                <a:effectLst/>
                <a:latin typeface="Arial" panose="020B0604020202020204" pitchFamily="34" charset="0"/>
                <a:cs typeface="Arial" panose="020B0604020202020204" pitchFamily="34" charset="0"/>
              </a:rPr>
              <a:t>superconductor</a:t>
            </a:r>
            <a:r>
              <a:rPr lang="en-US" altLang="zh-CN" b="0" i="0" dirty="0">
                <a:solidFill>
                  <a:srgbClr val="1F1F1F"/>
                </a:solidFill>
                <a:effectLst/>
                <a:latin typeface="Arial" panose="020B0604020202020204" pitchFamily="34" charset="0"/>
                <a:cs typeface="Arial" panose="020B0604020202020204" pitchFamily="34" charset="0"/>
              </a:rPr>
              <a:t>s at extremely low temperatures, meaning that the material can conduct electricity without resistance</a:t>
            </a:r>
          </a:p>
          <a:p>
            <a:pPr>
              <a:lnSpc>
                <a:spcPct val="120000"/>
              </a:lnSpc>
            </a:pPr>
            <a:r>
              <a:rPr lang="en-US" altLang="zh-CN" dirty="0">
                <a:solidFill>
                  <a:srgbClr val="212121"/>
                </a:solidFill>
                <a:latin typeface="Arial" panose="020B0604020202020204" pitchFamily="34" charset="0"/>
                <a:cs typeface="Arial" panose="020B0604020202020204" pitchFamily="34" charset="0"/>
              </a:rPr>
              <a:t>A</a:t>
            </a:r>
            <a:r>
              <a:rPr lang="en-US" altLang="zh-CN" b="0" i="0" dirty="0">
                <a:solidFill>
                  <a:srgbClr val="212121"/>
                </a:solidFill>
                <a:effectLst/>
                <a:latin typeface="Arial" panose="020B0604020202020204" pitchFamily="34" charset="0"/>
                <a:cs typeface="Arial" panose="020B0604020202020204" pitchFamily="34" charset="0"/>
              </a:rPr>
              <a:t> highly sensitive magnetic field meter</a:t>
            </a:r>
          </a:p>
          <a:p>
            <a:pPr>
              <a:lnSpc>
                <a:spcPct val="120000"/>
              </a:lnSpc>
            </a:pPr>
            <a:r>
              <a:rPr lang="en-US" altLang="zh-CN" b="0" i="0" dirty="0">
                <a:solidFill>
                  <a:srgbClr val="1F1F1F"/>
                </a:solidFill>
                <a:effectLst/>
                <a:latin typeface="Arial" panose="020B0604020202020204" pitchFamily="34" charset="0"/>
                <a:cs typeface="Arial" panose="020B0604020202020204" pitchFamily="34" charset="0"/>
              </a:rPr>
              <a:t>&gt; </a:t>
            </a:r>
            <a:r>
              <a:rPr lang="en-US" altLang="zh-CN" b="0" i="0" dirty="0">
                <a:solidFill>
                  <a:srgbClr val="2E2E2E"/>
                </a:solidFill>
                <a:effectLst/>
                <a:latin typeface="Arial" panose="020B0604020202020204" pitchFamily="34" charset="0"/>
                <a:cs typeface="Arial" panose="020B0604020202020204" pitchFamily="34" charset="0"/>
              </a:rPr>
              <a:t>300 SQUID sensors</a:t>
            </a:r>
            <a:endParaRPr lang="en-US" altLang="zh-CN" b="0" i="0" dirty="0">
              <a:solidFill>
                <a:srgbClr val="212121"/>
              </a:solidFill>
              <a:effectLst/>
              <a:latin typeface="Arial" panose="020B0604020202020204" pitchFamily="34" charset="0"/>
              <a:cs typeface="Arial" panose="020B0604020202020204" pitchFamily="34" charset="0"/>
            </a:endParaRPr>
          </a:p>
          <a:p>
            <a:pPr>
              <a:lnSpc>
                <a:spcPct val="120000"/>
              </a:lnSpc>
            </a:pPr>
            <a:r>
              <a:rPr lang="en-US" altLang="zh-CN" b="0" i="0" dirty="0">
                <a:solidFill>
                  <a:srgbClr val="1F1F1F"/>
                </a:solidFill>
                <a:effectLst/>
                <a:latin typeface="Arial" panose="020B0604020202020204" pitchFamily="34" charset="0"/>
                <a:cs typeface="Arial" panose="020B0604020202020204" pitchFamily="34" charset="0"/>
              </a:rPr>
              <a:t>Cryogenic </a:t>
            </a:r>
            <a:endParaRPr lang="en-US" altLang="zh-CN" dirty="0">
              <a:solidFill>
                <a:srgbClr val="212121"/>
              </a:solidFill>
              <a:latin typeface="Arial" panose="020B0604020202020204" pitchFamily="34" charset="0"/>
              <a:cs typeface="Arial" panose="020B0604020202020204" pitchFamily="34" charset="0"/>
            </a:endParaRPr>
          </a:p>
          <a:p>
            <a:pPr>
              <a:lnSpc>
                <a:spcPct val="120000"/>
              </a:lnSpc>
            </a:pPr>
            <a:r>
              <a:rPr lang="en-US" altLang="zh-CN" b="0" i="0" dirty="0">
                <a:solidFill>
                  <a:srgbClr val="1F1F1F"/>
                </a:solidFill>
                <a:effectLst/>
                <a:latin typeface="Arial" panose="020B0604020202020204" pitchFamily="34" charset="0"/>
                <a:cs typeface="Arial" panose="020B0604020202020204" pitchFamily="34" charset="0"/>
              </a:rPr>
              <a:t>kept in a superconducting state by liquid helium at ∼4 K (approximately −269°C)</a:t>
            </a:r>
            <a:endParaRPr lang="zh-CN" altLang="en-US" dirty="0">
              <a:latin typeface="Arial" panose="020B0604020202020204" pitchFamily="34" charset="0"/>
              <a:cs typeface="Arial" panose="020B0604020202020204" pitchFamily="34" charset="0"/>
            </a:endParaRPr>
          </a:p>
        </p:txBody>
      </p:sp>
      <p:pic>
        <p:nvPicPr>
          <p:cNvPr id="3074" name="Picture 2" descr="Figure 2.">
            <a:extLst>
              <a:ext uri="{FF2B5EF4-FFF2-40B4-BE49-F238E27FC236}">
                <a16:creationId xmlns:a16="http://schemas.microsoft.com/office/drawing/2014/main" id="{BBFF4113-B206-E2EB-ACB8-60206C1CD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303145"/>
            <a:ext cx="5257800" cy="714375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3659D28-3EBE-6FB6-6F06-9BC427857F56}"/>
              </a:ext>
            </a:extLst>
          </p:cNvPr>
          <p:cNvSpPr txBox="1"/>
          <p:nvPr/>
        </p:nvSpPr>
        <p:spPr>
          <a:xfrm>
            <a:off x="-590550" y="3132952"/>
            <a:ext cx="4210050" cy="507831"/>
          </a:xfrm>
          <a:prstGeom prst="rect">
            <a:avLst/>
          </a:prstGeom>
          <a:noFill/>
        </p:spPr>
        <p:txBody>
          <a:bodyPr wrap="square">
            <a:spAutoFit/>
          </a:bodyPr>
          <a:lstStyle/>
          <a:p>
            <a:pPr algn="ctr"/>
            <a:r>
              <a:rPr lang="en-US" altLang="zh-CN" sz="2700" dirty="0">
                <a:solidFill>
                  <a:srgbClr val="1F1F1F"/>
                </a:solidFill>
                <a:latin typeface="Arial" panose="020B0604020202020204" pitchFamily="34" charset="0"/>
                <a:cs typeface="Arial" panose="020B0604020202020204" pitchFamily="34" charset="0"/>
              </a:rPr>
              <a:t>flux-locked loop</a:t>
            </a:r>
            <a:endParaRPr lang="zh-CN" altLang="en-US" sz="2700" dirty="0">
              <a:latin typeface="Arial" panose="020B0604020202020204" pitchFamily="34" charset="0"/>
              <a:cs typeface="Arial" panose="020B0604020202020204" pitchFamily="34" charset="0"/>
            </a:endParaRPr>
          </a:p>
        </p:txBody>
      </p:sp>
      <p:sp>
        <p:nvSpPr>
          <p:cNvPr id="2" name="标题 1">
            <a:extLst>
              <a:ext uri="{FF2B5EF4-FFF2-40B4-BE49-F238E27FC236}">
                <a16:creationId xmlns:a16="http://schemas.microsoft.com/office/drawing/2014/main" id="{A60A39FC-547F-79FF-AD16-BA417C683236}"/>
              </a:ext>
            </a:extLst>
          </p:cNvPr>
          <p:cNvSpPr txBox="1">
            <a:spLocks/>
          </p:cNvSpPr>
          <p:nvPr/>
        </p:nvSpPr>
        <p:spPr>
          <a:xfrm>
            <a:off x="-38100" y="0"/>
            <a:ext cx="10325100"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b="1" dirty="0">
                <a:solidFill>
                  <a:srgbClr val="FF7A05"/>
                </a:solidFill>
                <a:latin typeface="Optima" panose="02000503060000020004" pitchFamily="2" charset="0"/>
              </a:rPr>
              <a:t>Measurement of MEG Signal: SQUIDS</a:t>
            </a:r>
          </a:p>
        </p:txBody>
      </p:sp>
      <p:pic>
        <p:nvPicPr>
          <p:cNvPr id="5" name="Picture 4">
            <a:extLst>
              <a:ext uri="{FF2B5EF4-FFF2-40B4-BE49-F238E27FC236}">
                <a16:creationId xmlns:a16="http://schemas.microsoft.com/office/drawing/2014/main" id="{B53922FC-1AFC-42E0-E9BF-0A0127889DAB}"/>
              </a:ext>
            </a:extLst>
          </p:cNvPr>
          <p:cNvPicPr>
            <a:picLocks noChangeAspect="1"/>
          </p:cNvPicPr>
          <p:nvPr/>
        </p:nvPicPr>
        <p:blipFill>
          <a:blip r:embed="rId4"/>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2834313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1294249" y="6780695"/>
            <a:ext cx="7445267" cy="3021228"/>
          </a:xfrm>
        </p:spPr>
        <p:txBody>
          <a:bodyPr>
            <a:normAutofit/>
          </a:bodyPr>
          <a:lstStyle/>
          <a:p>
            <a:r>
              <a:rPr lang="en-US" altLang="zh-CN" sz="3000" dirty="0">
                <a:solidFill>
                  <a:srgbClr val="212121"/>
                </a:solidFill>
                <a:latin typeface="Arial" panose="020B0604020202020204" pitchFamily="34" charset="0"/>
                <a:cs typeface="Arial" panose="020B0604020202020204" pitchFamily="34" charset="0"/>
              </a:rPr>
              <a:t> provide the best signal and are most sensitive to shallow and deep brain sources but are </a:t>
            </a:r>
            <a:r>
              <a:rPr lang="en-US" altLang="zh-CN" sz="3000" dirty="0">
                <a:solidFill>
                  <a:srgbClr val="1F1F1F"/>
                </a:solidFill>
                <a:latin typeface="Arial" panose="020B0604020202020204" pitchFamily="34" charset="0"/>
                <a:cs typeface="Arial" panose="020B0604020202020204" pitchFamily="34" charset="0"/>
              </a:rPr>
              <a:t> more prone to picking up outside noise</a:t>
            </a:r>
            <a:endParaRPr lang="zh-CN" altLang="en-US" sz="3000" dirty="0">
              <a:latin typeface="Arial" panose="020B0604020202020204" pitchFamily="34" charset="0"/>
              <a:cs typeface="Arial" panose="020B0604020202020204" pitchFamily="34" charset="0"/>
            </a:endParaRPr>
          </a:p>
        </p:txBody>
      </p:sp>
      <p:pic>
        <p:nvPicPr>
          <p:cNvPr id="4" name="Picture 6">
            <a:extLst>
              <a:ext uri="{FF2B5EF4-FFF2-40B4-BE49-F238E27FC236}">
                <a16:creationId xmlns:a16="http://schemas.microsoft.com/office/drawing/2014/main" id="{2A80A344-ED9F-77A6-63E7-22F4193F0102}"/>
              </a:ext>
            </a:extLst>
          </p:cNvPr>
          <p:cNvPicPr>
            <a:picLocks noChangeAspect="1"/>
          </p:cNvPicPr>
          <p:nvPr/>
        </p:nvPicPr>
        <p:blipFill>
          <a:blip r:embed="rId3"/>
          <a:stretch>
            <a:fillRect/>
          </a:stretch>
        </p:blipFill>
        <p:spPr>
          <a:xfrm>
            <a:off x="1583277" y="1840567"/>
            <a:ext cx="14312478" cy="4566479"/>
          </a:xfrm>
          <a:prstGeom prst="rect">
            <a:avLst/>
          </a:prstGeom>
        </p:spPr>
      </p:pic>
      <p:sp>
        <p:nvSpPr>
          <p:cNvPr id="5" name="内容占位符 2">
            <a:extLst>
              <a:ext uri="{FF2B5EF4-FFF2-40B4-BE49-F238E27FC236}">
                <a16:creationId xmlns:a16="http://schemas.microsoft.com/office/drawing/2014/main" id="{5A08FD3B-3670-2826-085E-B924E7D0873C}"/>
              </a:ext>
            </a:extLst>
          </p:cNvPr>
          <p:cNvSpPr txBox="1">
            <a:spLocks/>
          </p:cNvSpPr>
          <p:nvPr/>
        </p:nvSpPr>
        <p:spPr>
          <a:xfrm>
            <a:off x="10330356" y="6779100"/>
            <a:ext cx="6420507" cy="3021228"/>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4200"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CB5C334D-A283-60B5-BF70-EFA8252818E3}"/>
              </a:ext>
            </a:extLst>
          </p:cNvPr>
          <p:cNvSpPr txBox="1"/>
          <p:nvPr/>
        </p:nvSpPr>
        <p:spPr>
          <a:xfrm>
            <a:off x="9680029" y="6779101"/>
            <a:ext cx="8068001" cy="3323987"/>
          </a:xfrm>
          <a:prstGeom prst="rect">
            <a:avLst/>
          </a:prstGeom>
          <a:noFill/>
        </p:spPr>
        <p:txBody>
          <a:bodyPr wrap="square">
            <a:spAutoFit/>
          </a:bodyPr>
          <a:lstStyle/>
          <a:p>
            <a:pPr marL="428625" indent="-428625">
              <a:buFont typeface="Arial" panose="020B0604020202020204" pitchFamily="34" charset="0"/>
              <a:buChar char="•"/>
            </a:pPr>
            <a:r>
              <a:rPr lang="en-US" altLang="zh-CN" sz="3000" dirty="0">
                <a:solidFill>
                  <a:srgbClr val="1F1F1F"/>
                </a:solidFill>
                <a:latin typeface="Arial" panose="020B0604020202020204" pitchFamily="34" charset="0"/>
                <a:cs typeface="Arial" panose="020B0604020202020204" pitchFamily="34" charset="0"/>
              </a:rPr>
              <a:t>less sensitive to outside noise</a:t>
            </a:r>
          </a:p>
          <a:p>
            <a:pPr marL="428625" indent="-428625">
              <a:buFont typeface="Arial" panose="020B0604020202020204" pitchFamily="34" charset="0"/>
              <a:buChar char="•"/>
            </a:pPr>
            <a:r>
              <a:rPr lang="en-US" altLang="zh-CN" sz="3000" dirty="0">
                <a:solidFill>
                  <a:srgbClr val="1F1F1F"/>
                </a:solidFill>
                <a:latin typeface="Arial" panose="020B0604020202020204" pitchFamily="34" charset="0"/>
                <a:cs typeface="Arial" panose="020B0604020202020204" pitchFamily="34" charset="0"/>
              </a:rPr>
              <a:t>two types of gradiometers: axial and planar</a:t>
            </a:r>
          </a:p>
          <a:p>
            <a:pPr marL="1114425" lvl="1" indent="-428625">
              <a:buFont typeface="Arial" panose="020B0604020202020204" pitchFamily="34" charset="0"/>
              <a:buChar char="•"/>
            </a:pPr>
            <a:r>
              <a:rPr lang="en-US" altLang="zh-CN" sz="3000" dirty="0">
                <a:solidFill>
                  <a:srgbClr val="1F1F1F"/>
                </a:solidFill>
                <a:latin typeface="Arial" panose="020B0604020202020204" pitchFamily="34" charset="0"/>
                <a:cs typeface="Arial" panose="020B0604020202020204" pitchFamily="34" charset="0"/>
              </a:rPr>
              <a:t>axial: sensitive at measuring deep sources (∼5 times the signal strength on 8-cm depth sources)</a:t>
            </a:r>
          </a:p>
          <a:p>
            <a:pPr marL="1114425" lvl="1" indent="-428625">
              <a:buFont typeface="Arial" panose="020B0604020202020204" pitchFamily="34" charset="0"/>
              <a:buChar char="•"/>
            </a:pPr>
            <a:r>
              <a:rPr lang="en-US" altLang="zh-CN" sz="3000" dirty="0">
                <a:solidFill>
                  <a:srgbClr val="1F1F1F"/>
                </a:solidFill>
                <a:latin typeface="Arial" panose="020B0604020202020204" pitchFamily="34" charset="0"/>
                <a:cs typeface="Arial" panose="020B0604020202020204" pitchFamily="34" charset="0"/>
              </a:rPr>
              <a:t>planar: more sensitive at measuring the shallow sources</a:t>
            </a:r>
          </a:p>
        </p:txBody>
      </p:sp>
      <p:sp>
        <p:nvSpPr>
          <p:cNvPr id="2" name="标题 1">
            <a:extLst>
              <a:ext uri="{FF2B5EF4-FFF2-40B4-BE49-F238E27FC236}">
                <a16:creationId xmlns:a16="http://schemas.microsoft.com/office/drawing/2014/main" id="{9A29CA7E-7FBE-7436-D2DC-C5DF667F6B75}"/>
              </a:ext>
            </a:extLst>
          </p:cNvPr>
          <p:cNvSpPr txBox="1">
            <a:spLocks/>
          </p:cNvSpPr>
          <p:nvPr/>
        </p:nvSpPr>
        <p:spPr>
          <a:xfrm>
            <a:off x="0" y="150045"/>
            <a:ext cx="10820400"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b="1" dirty="0">
                <a:solidFill>
                  <a:srgbClr val="FF7A05"/>
                </a:solidFill>
                <a:latin typeface="Optima" panose="02000503060000020004" pitchFamily="2" charset="0"/>
              </a:rPr>
              <a:t>Measurement of MEG Signal: pick-up coils</a:t>
            </a:r>
          </a:p>
        </p:txBody>
      </p:sp>
      <p:pic>
        <p:nvPicPr>
          <p:cNvPr id="6" name="Picture 5">
            <a:extLst>
              <a:ext uri="{FF2B5EF4-FFF2-40B4-BE49-F238E27FC236}">
                <a16:creationId xmlns:a16="http://schemas.microsoft.com/office/drawing/2014/main" id="{DCD10CA0-3BD8-518F-89EC-899D480574C8}"/>
              </a:ext>
            </a:extLst>
          </p:cNvPr>
          <p:cNvPicPr>
            <a:picLocks noChangeAspect="1"/>
          </p:cNvPicPr>
          <p:nvPr/>
        </p:nvPicPr>
        <p:blipFill>
          <a:blip r:embed="rId4"/>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1867940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7721425" y="2433662"/>
            <a:ext cx="4654508" cy="6527007"/>
          </a:xfrm>
        </p:spPr>
        <p:txBody>
          <a:bodyPr>
            <a:normAutofit/>
          </a:bodyPr>
          <a:lstStyle/>
          <a:p>
            <a:pPr marL="0" indent="0">
              <a:buNone/>
            </a:pPr>
            <a:r>
              <a:rPr lang="en-GB" altLang="zh-CN" sz="3300" dirty="0">
                <a:latin typeface="Arial" panose="020B0604020202020204" pitchFamily="34" charset="0"/>
                <a:cs typeface="Arial" panose="020B0604020202020204" pitchFamily="34" charset="0"/>
              </a:rPr>
              <a:t>The primary means of reducing external magnetic interference is to perform MEG recordings inside a magnetically shielded room (MSR)</a:t>
            </a:r>
          </a:p>
        </p:txBody>
      </p:sp>
      <p:pic>
        <p:nvPicPr>
          <p:cNvPr id="4" name="Picture 8">
            <a:extLst>
              <a:ext uri="{FF2B5EF4-FFF2-40B4-BE49-F238E27FC236}">
                <a16:creationId xmlns:a16="http://schemas.microsoft.com/office/drawing/2014/main" id="{6AF156EC-D9D6-CCB3-7BED-6195E11121BC}"/>
              </a:ext>
            </a:extLst>
          </p:cNvPr>
          <p:cNvPicPr>
            <a:picLocks noChangeAspect="1"/>
          </p:cNvPicPr>
          <p:nvPr/>
        </p:nvPicPr>
        <p:blipFill>
          <a:blip r:embed="rId3" cstate="print"/>
          <a:stretch>
            <a:fillRect/>
          </a:stretch>
        </p:blipFill>
        <p:spPr>
          <a:xfrm>
            <a:off x="548274" y="2705446"/>
            <a:ext cx="6869877" cy="4659236"/>
          </a:xfrm>
          <a:prstGeom prst="rect">
            <a:avLst/>
          </a:prstGeom>
        </p:spPr>
      </p:pic>
      <p:pic>
        <p:nvPicPr>
          <p:cNvPr id="6" name="Picture 9">
            <a:extLst>
              <a:ext uri="{FF2B5EF4-FFF2-40B4-BE49-F238E27FC236}">
                <a16:creationId xmlns:a16="http://schemas.microsoft.com/office/drawing/2014/main" id="{BE47BD79-CDBB-FD41-DBC8-436223D43AD5}"/>
              </a:ext>
            </a:extLst>
          </p:cNvPr>
          <p:cNvPicPr>
            <a:picLocks noChangeAspect="1"/>
          </p:cNvPicPr>
          <p:nvPr/>
        </p:nvPicPr>
        <p:blipFill rotWithShape="1">
          <a:blip r:embed="rId4" cstate="print"/>
          <a:srcRect l="55886" t="29301" r="1231" b="21637"/>
          <a:stretch/>
        </p:blipFill>
        <p:spPr>
          <a:xfrm>
            <a:off x="12553082" y="4076198"/>
            <a:ext cx="5070000" cy="4350428"/>
          </a:xfrm>
          <a:prstGeom prst="rect">
            <a:avLst/>
          </a:prstGeom>
        </p:spPr>
      </p:pic>
      <p:sp>
        <p:nvSpPr>
          <p:cNvPr id="10" name="文本框 9">
            <a:extLst>
              <a:ext uri="{FF2B5EF4-FFF2-40B4-BE49-F238E27FC236}">
                <a16:creationId xmlns:a16="http://schemas.microsoft.com/office/drawing/2014/main" id="{07143D50-DB43-D8A6-E64F-C7E08E347AA6}"/>
              </a:ext>
            </a:extLst>
          </p:cNvPr>
          <p:cNvSpPr txBox="1"/>
          <p:nvPr/>
        </p:nvSpPr>
        <p:spPr>
          <a:xfrm>
            <a:off x="11966508" y="8426626"/>
            <a:ext cx="6495393" cy="1107996"/>
          </a:xfrm>
          <a:prstGeom prst="rect">
            <a:avLst/>
          </a:prstGeom>
          <a:noFill/>
        </p:spPr>
        <p:txBody>
          <a:bodyPr wrap="square">
            <a:spAutoFit/>
          </a:bodyPr>
          <a:lstStyle/>
          <a:p>
            <a:r>
              <a:rPr lang="en-GB" altLang="zh-CN" sz="3300" dirty="0">
                <a:latin typeface="Arial" panose="020B0604020202020204" pitchFamily="34" charset="0"/>
                <a:cs typeface="Arial" panose="020B0604020202020204" pitchFamily="34" charset="0"/>
              </a:rPr>
              <a:t>external magnetic field “bends” around of MSR</a:t>
            </a:r>
          </a:p>
        </p:txBody>
      </p:sp>
      <p:sp>
        <p:nvSpPr>
          <p:cNvPr id="15" name="文本框 14">
            <a:extLst>
              <a:ext uri="{FF2B5EF4-FFF2-40B4-BE49-F238E27FC236}">
                <a16:creationId xmlns:a16="http://schemas.microsoft.com/office/drawing/2014/main" id="{CBEDE545-FFAF-FC5E-B41F-39ED1EFAE240}"/>
              </a:ext>
            </a:extLst>
          </p:cNvPr>
          <p:cNvSpPr txBox="1"/>
          <p:nvPr/>
        </p:nvSpPr>
        <p:spPr>
          <a:xfrm>
            <a:off x="548274" y="7849545"/>
            <a:ext cx="6869877" cy="1107996"/>
          </a:xfrm>
          <a:prstGeom prst="rect">
            <a:avLst/>
          </a:prstGeom>
          <a:noFill/>
        </p:spPr>
        <p:txBody>
          <a:bodyPr wrap="square">
            <a:spAutoFit/>
          </a:bodyPr>
          <a:lstStyle/>
          <a:p>
            <a:r>
              <a:rPr lang="en-GB" altLang="zh-CN" sz="3300" dirty="0">
                <a:latin typeface="Arial" panose="020B0604020202020204" pitchFamily="34" charset="0"/>
                <a:cs typeface="Arial" panose="020B0604020202020204" pitchFamily="34" charset="0"/>
              </a:rPr>
              <a:t>Concentric shells of multiple layers of copper mu-metal and aluminium</a:t>
            </a:r>
          </a:p>
        </p:txBody>
      </p:sp>
      <p:sp>
        <p:nvSpPr>
          <p:cNvPr id="2" name="标题 1">
            <a:extLst>
              <a:ext uri="{FF2B5EF4-FFF2-40B4-BE49-F238E27FC236}">
                <a16:creationId xmlns:a16="http://schemas.microsoft.com/office/drawing/2014/main" id="{7F1F92C3-3280-E166-BB0A-7B6171C27DA9}"/>
              </a:ext>
            </a:extLst>
          </p:cNvPr>
          <p:cNvSpPr txBox="1">
            <a:spLocks/>
          </p:cNvSpPr>
          <p:nvPr/>
        </p:nvSpPr>
        <p:spPr>
          <a:xfrm>
            <a:off x="0" y="85544"/>
            <a:ext cx="9144000"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b="1" dirty="0">
                <a:solidFill>
                  <a:srgbClr val="FF7A05"/>
                </a:solidFill>
                <a:latin typeface="Optima" panose="02000503060000020004" pitchFamily="2" charset="0"/>
              </a:rPr>
              <a:t>Magnetically shielded room (MSR)</a:t>
            </a:r>
          </a:p>
        </p:txBody>
      </p:sp>
      <p:pic>
        <p:nvPicPr>
          <p:cNvPr id="5" name="Picture 4">
            <a:extLst>
              <a:ext uri="{FF2B5EF4-FFF2-40B4-BE49-F238E27FC236}">
                <a16:creationId xmlns:a16="http://schemas.microsoft.com/office/drawing/2014/main" id="{56495717-4E1A-B873-7757-45183ACEA77C}"/>
              </a:ext>
            </a:extLst>
          </p:cNvPr>
          <p:cNvPicPr>
            <a:picLocks noChangeAspect="1"/>
          </p:cNvPicPr>
          <p:nvPr/>
        </p:nvPicPr>
        <p:blipFill>
          <a:blip r:embed="rId5"/>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3515109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6515099" y="2513483"/>
            <a:ext cx="11193519" cy="7564692"/>
          </a:xfrm>
        </p:spPr>
        <p:txBody>
          <a:bodyPr>
            <a:normAutofit/>
          </a:bodyPr>
          <a:lstStyle/>
          <a:p>
            <a:pPr>
              <a:lnSpc>
                <a:spcPct val="100000"/>
              </a:lnSpc>
            </a:pPr>
            <a:r>
              <a:rPr lang="en-GB" altLang="zh-CN" sz="4200" dirty="0">
                <a:latin typeface="Arial" panose="020B0604020202020204" pitchFamily="34" charset="0"/>
                <a:cs typeface="Arial" panose="020B0604020202020204" pitchFamily="34" charset="0"/>
              </a:rPr>
              <a:t>A new generation of MEG</a:t>
            </a:r>
          </a:p>
          <a:p>
            <a:pPr>
              <a:lnSpc>
                <a:spcPct val="100000"/>
              </a:lnSpc>
            </a:pPr>
            <a:r>
              <a:rPr lang="en-GB" altLang="zh-CN" sz="4200" dirty="0">
                <a:latin typeface="Arial" panose="020B0604020202020204" pitchFamily="34" charset="0"/>
                <a:cs typeface="Arial" panose="020B0604020202020204" pitchFamily="34" charset="0"/>
              </a:rPr>
              <a:t>optically pumped magnetometers (OPMs) – also known as atomic magnetometers</a:t>
            </a:r>
          </a:p>
          <a:p>
            <a:pPr algn="l">
              <a:lnSpc>
                <a:spcPct val="100000"/>
              </a:lnSpc>
              <a:buFont typeface="Arial" panose="020B0604020202020204" pitchFamily="34" charset="0"/>
              <a:buChar char="•"/>
            </a:pPr>
            <a:r>
              <a:rPr lang="en-US" altLang="zh-CN" b="0" i="0" dirty="0">
                <a:solidFill>
                  <a:srgbClr val="000000"/>
                </a:solidFill>
                <a:effectLst/>
                <a:latin typeface="Arial" panose="020B0604020202020204" pitchFamily="34" charset="0"/>
                <a:cs typeface="Arial" panose="020B0604020202020204" pitchFamily="34" charset="0"/>
              </a:rPr>
              <a:t>Increased signal sensitivity</a:t>
            </a:r>
          </a:p>
          <a:p>
            <a:pPr lvl="1">
              <a:lnSpc>
                <a:spcPct val="100000"/>
              </a:lnSpc>
            </a:pPr>
            <a:r>
              <a:rPr lang="en-US" altLang="zh-CN" b="0" i="0" dirty="0">
                <a:solidFill>
                  <a:srgbClr val="000000"/>
                </a:solidFill>
                <a:effectLst/>
                <a:latin typeface="Arial" panose="020B0604020202020204" pitchFamily="34" charset="0"/>
                <a:cs typeface="Arial" panose="020B0604020202020204" pitchFamily="34" charset="0"/>
              </a:rPr>
              <a:t>closer to the scalp: not </a:t>
            </a:r>
            <a:r>
              <a:rPr lang="en-US" altLang="zh-CN" b="0" i="0" dirty="0">
                <a:solidFill>
                  <a:srgbClr val="1F1F1F"/>
                </a:solidFill>
                <a:effectLst/>
                <a:latin typeface="Arial" panose="020B0604020202020204" pitchFamily="34" charset="0"/>
                <a:cs typeface="Arial" panose="020B0604020202020204" pitchFamily="34" charset="0"/>
              </a:rPr>
              <a:t>cryogenic </a:t>
            </a:r>
            <a:endParaRPr lang="en-US" altLang="zh-CN" b="0" i="0" dirty="0">
              <a:solidFill>
                <a:srgbClr val="000000"/>
              </a:solidFill>
              <a:effectLst/>
              <a:latin typeface="Arial" panose="020B0604020202020204" pitchFamily="34" charset="0"/>
              <a:cs typeface="Arial" panose="020B0604020202020204" pitchFamily="34" charset="0"/>
            </a:endParaRPr>
          </a:p>
          <a:p>
            <a:pPr algn="l">
              <a:lnSpc>
                <a:spcPct val="100000"/>
              </a:lnSpc>
              <a:buFont typeface="Arial" panose="020B0604020202020204" pitchFamily="34" charset="0"/>
              <a:buChar char="•"/>
            </a:pPr>
            <a:r>
              <a:rPr lang="en-US" altLang="zh-CN" b="0" i="0" dirty="0">
                <a:solidFill>
                  <a:srgbClr val="000000"/>
                </a:solidFill>
                <a:effectLst/>
                <a:latin typeface="Arial" panose="020B0604020202020204" pitchFamily="34" charset="0"/>
                <a:cs typeface="Arial" panose="020B0604020202020204" pitchFamily="34" charset="0"/>
              </a:rPr>
              <a:t>but…</a:t>
            </a:r>
          </a:p>
          <a:p>
            <a:pPr lvl="1">
              <a:lnSpc>
                <a:spcPct val="100000"/>
              </a:lnSpc>
            </a:pPr>
            <a:r>
              <a:rPr lang="en-US" altLang="zh-CN" dirty="0">
                <a:solidFill>
                  <a:srgbClr val="000000"/>
                </a:solidFill>
                <a:latin typeface="Arial" panose="020B0604020202020204" pitchFamily="34" charset="0"/>
                <a:cs typeface="Arial" panose="020B0604020202020204" pitchFamily="34" charset="0"/>
              </a:rPr>
              <a:t>higher sensor noise</a:t>
            </a:r>
          </a:p>
          <a:p>
            <a:pPr lvl="1">
              <a:lnSpc>
                <a:spcPct val="100000"/>
              </a:lnSpc>
            </a:pPr>
            <a:r>
              <a:rPr lang="en-US" altLang="zh-CN" dirty="0">
                <a:solidFill>
                  <a:srgbClr val="000000"/>
                </a:solidFill>
                <a:latin typeface="Arial" panose="020B0604020202020204" pitchFamily="34" charset="0"/>
                <a:cs typeface="Arial" panose="020B0604020202020204" pitchFamily="34" charset="0"/>
              </a:rPr>
              <a:t>less sensors</a:t>
            </a:r>
            <a:endParaRPr lang="en-US" altLang="zh-CN" b="0" i="0" dirty="0">
              <a:solidFill>
                <a:srgbClr val="000000"/>
              </a:solidFill>
              <a:effectLst/>
              <a:latin typeface="Arial" panose="020B0604020202020204" pitchFamily="34" charset="0"/>
              <a:cs typeface="Arial" panose="020B0604020202020204" pitchFamily="34" charset="0"/>
            </a:endParaRPr>
          </a:p>
          <a:p>
            <a:pPr algn="l">
              <a:lnSpc>
                <a:spcPct val="100000"/>
              </a:lnSpc>
              <a:buFont typeface="Arial" panose="020B0604020202020204" pitchFamily="34" charset="0"/>
              <a:buChar char="•"/>
            </a:pPr>
            <a:r>
              <a:rPr lang="en-US" altLang="zh-CN" b="0" i="0" dirty="0">
                <a:solidFill>
                  <a:srgbClr val="000000"/>
                </a:solidFill>
                <a:effectLst/>
                <a:latin typeface="Arial" panose="020B0604020202020204" pitchFamily="34" charset="0"/>
                <a:cs typeface="Arial" panose="020B0604020202020204" pitchFamily="34" charset="0"/>
              </a:rPr>
              <a:t>freedom of participant mobility during scanning</a:t>
            </a:r>
          </a:p>
        </p:txBody>
      </p:sp>
      <p:pic>
        <p:nvPicPr>
          <p:cNvPr id="6146" name="Picture 2" descr="figure 1">
            <a:extLst>
              <a:ext uri="{FF2B5EF4-FFF2-40B4-BE49-F238E27FC236}">
                <a16:creationId xmlns:a16="http://schemas.microsoft.com/office/drawing/2014/main" id="{F7D889C2-8CAA-6E5C-85E9-20BE710F64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53"/>
          <a:stretch/>
        </p:blipFill>
        <p:spPr bwMode="auto">
          <a:xfrm>
            <a:off x="831628" y="2513483"/>
            <a:ext cx="5285390" cy="71445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2">
            <a:extLst>
              <a:ext uri="{FF2B5EF4-FFF2-40B4-BE49-F238E27FC236}">
                <a16:creationId xmlns:a16="http://schemas.microsoft.com/office/drawing/2014/main" id="{80C046D4-6396-36AC-967F-8172EBA130EC}"/>
              </a:ext>
            </a:extLst>
          </p:cNvPr>
          <p:cNvSpPr txBox="1"/>
          <p:nvPr/>
        </p:nvSpPr>
        <p:spPr>
          <a:xfrm>
            <a:off x="1667407" y="9580105"/>
            <a:ext cx="2868093" cy="549253"/>
          </a:xfrm>
          <a:prstGeom prst="rect">
            <a:avLst/>
          </a:prstGeom>
          <a:noFill/>
        </p:spPr>
        <p:txBody>
          <a:bodyPr wrap="none" rtlCol="0">
            <a:spAutoFit/>
          </a:bodyPr>
          <a:lstStyle/>
          <a:p>
            <a:r>
              <a:rPr lang="en-GB" sz="2969" dirty="0" err="1">
                <a:latin typeface="Times New Roman" panose="02020603050405020304" pitchFamily="18" charset="0"/>
                <a:cs typeface="Times New Roman" panose="02020603050405020304" pitchFamily="18" charset="0"/>
              </a:rPr>
              <a:t>Boto</a:t>
            </a:r>
            <a:r>
              <a:rPr lang="en-GB" sz="2969" dirty="0">
                <a:latin typeface="Times New Roman" panose="02020603050405020304" pitchFamily="18" charset="0"/>
                <a:cs typeface="Times New Roman" panose="02020603050405020304" pitchFamily="18" charset="0"/>
              </a:rPr>
              <a:t> et al. (2018)</a:t>
            </a:r>
          </a:p>
        </p:txBody>
      </p:sp>
      <p:sp>
        <p:nvSpPr>
          <p:cNvPr id="2" name="标题 1">
            <a:extLst>
              <a:ext uri="{FF2B5EF4-FFF2-40B4-BE49-F238E27FC236}">
                <a16:creationId xmlns:a16="http://schemas.microsoft.com/office/drawing/2014/main" id="{9593302C-17CF-186A-168C-F63EF3FB8408}"/>
              </a:ext>
            </a:extLst>
          </p:cNvPr>
          <p:cNvSpPr txBox="1">
            <a:spLocks/>
          </p:cNvSpPr>
          <p:nvPr/>
        </p:nvSpPr>
        <p:spPr>
          <a:xfrm>
            <a:off x="0" y="85544"/>
            <a:ext cx="3810000"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sz="6000" b="1" dirty="0">
                <a:solidFill>
                  <a:srgbClr val="FF7A05"/>
                </a:solidFill>
                <a:latin typeface="Optima" panose="02000503060000020004" pitchFamily="2" charset="0"/>
              </a:rPr>
              <a:t>OPMs </a:t>
            </a:r>
          </a:p>
        </p:txBody>
      </p:sp>
      <p:pic>
        <p:nvPicPr>
          <p:cNvPr id="4" name="Picture 3">
            <a:extLst>
              <a:ext uri="{FF2B5EF4-FFF2-40B4-BE49-F238E27FC236}">
                <a16:creationId xmlns:a16="http://schemas.microsoft.com/office/drawing/2014/main" id="{E698109A-12B5-998D-ABAB-83F2FED9D4C5}"/>
              </a:ext>
            </a:extLst>
          </p:cNvPr>
          <p:cNvPicPr>
            <a:picLocks noChangeAspect="1"/>
          </p:cNvPicPr>
          <p:nvPr/>
        </p:nvPicPr>
        <p:blipFill>
          <a:blip r:embed="rId4"/>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51177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D181CAB5-0E95-E670-46A8-A4B286895BDE}"/>
              </a:ext>
            </a:extLst>
          </p:cNvPr>
          <p:cNvGraphicFramePr>
            <a:graphicFrameLocks noGrp="1"/>
          </p:cNvGraphicFramePr>
          <p:nvPr>
            <p:extLst>
              <p:ext uri="{D42A27DB-BD31-4B8C-83A1-F6EECF244321}">
                <p14:modId xmlns:p14="http://schemas.microsoft.com/office/powerpoint/2010/main" val="4282787593"/>
              </p:ext>
            </p:extLst>
          </p:nvPr>
        </p:nvGraphicFramePr>
        <p:xfrm>
          <a:off x="1877286" y="2130318"/>
          <a:ext cx="14564958" cy="7164364"/>
        </p:xfrm>
        <a:graphic>
          <a:graphicData uri="http://schemas.openxmlformats.org/drawingml/2006/table">
            <a:tbl>
              <a:tblPr/>
              <a:tblGrid>
                <a:gridCol w="7282479">
                  <a:extLst>
                    <a:ext uri="{9D8B030D-6E8A-4147-A177-3AD203B41FA5}">
                      <a16:colId xmlns:a16="http://schemas.microsoft.com/office/drawing/2014/main" val="20001"/>
                    </a:ext>
                  </a:extLst>
                </a:gridCol>
                <a:gridCol w="7282479">
                  <a:extLst>
                    <a:ext uri="{9D8B030D-6E8A-4147-A177-3AD203B41FA5}">
                      <a16:colId xmlns:a16="http://schemas.microsoft.com/office/drawing/2014/main" val="20002"/>
                    </a:ext>
                  </a:extLst>
                </a:gridCol>
              </a:tblGrid>
              <a:tr h="685800">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GB" sz="3600" b="1" i="0" u="none" strike="noStrike" cap="none" normalizeH="0" baseline="0" dirty="0">
                          <a:ln>
                            <a:noFill/>
                          </a:ln>
                          <a:solidFill>
                            <a:srgbClr val="FFFFFF"/>
                          </a:solidFill>
                          <a:effectLst/>
                          <a:latin typeface="Arial" pitchFamily="34" charset="0"/>
                          <a:cs typeface="Arial" pitchFamily="34" charset="0"/>
                        </a:rPr>
                        <a:t>EEG</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GB" sz="3600" b="1" i="0" u="none" strike="noStrike" cap="none" normalizeH="0" baseline="0" dirty="0">
                          <a:ln>
                            <a:noFill/>
                          </a:ln>
                          <a:solidFill>
                            <a:srgbClr val="FFFFFF"/>
                          </a:solidFill>
                          <a:effectLst/>
                          <a:latin typeface="Arial" pitchFamily="34" charset="0"/>
                          <a:cs typeface="Arial" pitchFamily="34" charset="0"/>
                        </a:rPr>
                        <a:t>MEG</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0"/>
                  </a:ext>
                </a:extLst>
              </a:tr>
              <a:tr h="805631">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10 mV (easily detectable)</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Arial" pitchFamily="34" charset="0"/>
                          <a:cs typeface="Arial" pitchFamily="34" charset="0"/>
                        </a:rPr>
                        <a:t>10 fT (magnetic shielding required)</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1"/>
                  </a:ext>
                </a:extLst>
              </a:tr>
              <a:tr h="868680">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Secondary currents</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Primary currents (dominantly) and secondary currents</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2"/>
                  </a:ext>
                </a:extLst>
              </a:tr>
              <a:tr h="805631">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Distortion by skull/scalp</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Signal unaffected by skull/scalp</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3"/>
                  </a:ext>
                </a:extLst>
              </a:tr>
              <a:tr h="805631">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~1ms</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~1ms</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4"/>
                  </a:ext>
                </a:extLst>
              </a:tr>
              <a:tr h="805631">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Poor spatial resolution~1cm</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Potentially good spatial resolution 2-3 mm</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5"/>
                  </a:ext>
                </a:extLst>
              </a:tr>
              <a:tr h="805631">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Moves with subject</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400" b="0" i="0" u="none" strike="noStrike" kern="1200" cap="none" normalizeH="0" baseline="0" dirty="0">
                          <a:ln>
                            <a:noFill/>
                          </a:ln>
                          <a:solidFill>
                            <a:schemeClr val="bg1"/>
                          </a:solidFill>
                          <a:effectLst/>
                          <a:latin typeface="Arial" pitchFamily="34" charset="0"/>
                          <a:ea typeface="+mn-ea"/>
                          <a:cs typeface="Arial" pitchFamily="34" charset="0"/>
                        </a:rPr>
                        <a:t>Movement incompatible (cryogenic MEG)</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6"/>
                  </a:ext>
                </a:extLst>
              </a:tr>
              <a:tr h="713049">
                <a:tc>
                  <a:txBody>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altLang="zh-CN" sz="2400" b="0" i="0" u="none" strike="noStrike" kern="1200" cap="none" normalizeH="0" baseline="0" noProof="0" dirty="0">
                          <a:ln>
                            <a:noFill/>
                          </a:ln>
                          <a:solidFill>
                            <a:schemeClr val="bg1"/>
                          </a:solidFill>
                          <a:effectLst/>
                          <a:latin typeface="Arial" pitchFamily="34" charset="0"/>
                          <a:ea typeface="+mn-ea"/>
                          <a:cs typeface="Arial" pitchFamily="34" charset="0"/>
                        </a:rPr>
                        <a:t>C</a:t>
                      </a:r>
                      <a:r>
                        <a:rPr kumimoji="0" lang="en-US" altLang="zh-CN" sz="2400" b="0" i="0" u="none" strike="noStrike" kern="1200" cap="none" normalizeH="0" baseline="0" noProof="0" dirty="0">
                          <a:ln>
                            <a:noFill/>
                          </a:ln>
                          <a:solidFill>
                            <a:schemeClr val="bg1"/>
                          </a:solidFill>
                          <a:effectLst/>
                          <a:latin typeface="Arial" pitchFamily="34" charset="0"/>
                          <a:ea typeface="+mn-ea"/>
                          <a:cs typeface="Arial" pitchFamily="34" charset="0"/>
                        </a:rPr>
                        <a:t>heap, widely available</a:t>
                      </a:r>
                      <a:endParaRPr kumimoji="0" lang="zh-CN" altLang="zh-CN" sz="2400" b="0" i="0" u="none" strike="noStrike" kern="1200" cap="none" normalizeH="0" baseline="0" noProof="0" dirty="0">
                        <a:ln>
                          <a:noFill/>
                        </a:ln>
                        <a:solidFill>
                          <a:schemeClr val="bg1"/>
                        </a:solidFill>
                        <a:effectLst/>
                        <a:latin typeface="Arial" pitchFamily="34" charset="0"/>
                        <a:ea typeface="+mn-ea"/>
                        <a:cs typeface="Arial" pitchFamily="34" charset="0"/>
                      </a:endParaRP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altLang="zh-CN" sz="2400" b="0" i="0" u="none" strike="noStrike" kern="1200" cap="none" normalizeH="0" baseline="0" noProof="0" dirty="0">
                          <a:ln>
                            <a:noFill/>
                          </a:ln>
                          <a:solidFill>
                            <a:schemeClr val="bg1"/>
                          </a:solidFill>
                          <a:effectLst/>
                          <a:latin typeface="Arial" pitchFamily="34" charset="0"/>
                          <a:ea typeface="+mn-ea"/>
                          <a:cs typeface="Arial" pitchFamily="34" charset="0"/>
                        </a:rPr>
                        <a:t>E</a:t>
                      </a:r>
                      <a:r>
                        <a:rPr kumimoji="0" lang="en-US" altLang="zh-CN" sz="2400" b="0" i="0" u="none" strike="noStrike" kern="1200" cap="none" normalizeH="0" baseline="0" noProof="0" dirty="0" err="1">
                          <a:ln>
                            <a:noFill/>
                          </a:ln>
                          <a:solidFill>
                            <a:schemeClr val="bg1"/>
                          </a:solidFill>
                          <a:effectLst/>
                          <a:latin typeface="Arial" pitchFamily="34" charset="0"/>
                          <a:ea typeface="+mn-ea"/>
                          <a:cs typeface="Arial" pitchFamily="34" charset="0"/>
                        </a:rPr>
                        <a:t>xpensive</a:t>
                      </a:r>
                      <a:r>
                        <a:rPr kumimoji="0" lang="en-US" altLang="zh-CN" sz="2400" b="0" i="0" u="none" strike="noStrike" kern="1200" cap="none" normalizeH="0" baseline="0" noProof="0" dirty="0">
                          <a:ln>
                            <a:noFill/>
                          </a:ln>
                          <a:solidFill>
                            <a:schemeClr val="bg1"/>
                          </a:solidFill>
                          <a:effectLst/>
                          <a:latin typeface="Arial" pitchFamily="34" charset="0"/>
                          <a:ea typeface="+mn-ea"/>
                          <a:cs typeface="Arial" pitchFamily="34" charset="0"/>
                        </a:rPr>
                        <a:t>, limited availability</a:t>
                      </a:r>
                      <a:endParaRPr kumimoji="0" lang="zh-CN" altLang="zh-CN" sz="2400" b="0" i="0" u="none" strike="noStrike" kern="1200" cap="none" normalizeH="0" baseline="0" noProof="0" dirty="0">
                        <a:ln>
                          <a:noFill/>
                        </a:ln>
                        <a:solidFill>
                          <a:schemeClr val="bg1"/>
                        </a:solidFill>
                        <a:effectLst/>
                        <a:latin typeface="Arial" pitchFamily="34" charset="0"/>
                        <a:ea typeface="+mn-ea"/>
                        <a:cs typeface="Arial" pitchFamily="34" charset="0"/>
                      </a:endParaRP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10007"/>
                  </a:ext>
                </a:extLst>
              </a:tr>
              <a:tr h="868680">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Sensitive to both tangential and radial sources (gyri and sulci)</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AA2AE"/>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pitchFamily="34" charset="0"/>
                          <a:cs typeface="Arial" pitchFamily="34" charset="0"/>
                        </a:rPr>
                        <a:t>Sensitive mainly to superficial tangential sources (cortical sulci)</a:t>
                      </a:r>
                    </a:p>
                  </a:txBody>
                  <a:tcPr marL="137160" marR="137160" marT="68580" marB="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7E28"/>
                    </a:solidFill>
                  </a:tcPr>
                </a:tc>
                <a:extLst>
                  <a:ext uri="{0D108BD9-81ED-4DB2-BD59-A6C34878D82A}">
                    <a16:rowId xmlns:a16="http://schemas.microsoft.com/office/drawing/2014/main" val="3546479052"/>
                  </a:ext>
                </a:extLst>
              </a:tr>
            </a:tbl>
          </a:graphicData>
        </a:graphic>
      </p:graphicFrame>
      <p:sp>
        <p:nvSpPr>
          <p:cNvPr id="2" name="标题 1">
            <a:extLst>
              <a:ext uri="{FF2B5EF4-FFF2-40B4-BE49-F238E27FC236}">
                <a16:creationId xmlns:a16="http://schemas.microsoft.com/office/drawing/2014/main" id="{1610ED2F-103E-084C-0AF4-EFFEF53A32D7}"/>
              </a:ext>
            </a:extLst>
          </p:cNvPr>
          <p:cNvSpPr txBox="1">
            <a:spLocks/>
          </p:cNvSpPr>
          <p:nvPr/>
        </p:nvSpPr>
        <p:spPr>
          <a:xfrm>
            <a:off x="0" y="-3282"/>
            <a:ext cx="5867400" cy="198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sz="6000" b="1" dirty="0">
                <a:solidFill>
                  <a:srgbClr val="FF7A05"/>
                </a:solidFill>
                <a:latin typeface="Optima" panose="02000503060000020004" pitchFamily="2" charset="0"/>
              </a:rPr>
              <a:t>MEG vs. EEG</a:t>
            </a:r>
          </a:p>
        </p:txBody>
      </p:sp>
      <p:pic>
        <p:nvPicPr>
          <p:cNvPr id="3" name="Picture 2">
            <a:extLst>
              <a:ext uri="{FF2B5EF4-FFF2-40B4-BE49-F238E27FC236}">
                <a16:creationId xmlns:a16="http://schemas.microsoft.com/office/drawing/2014/main" id="{83F2DFB1-CF7F-EECE-0856-AB06281700E7}"/>
              </a:ext>
            </a:extLst>
          </p:cNvPr>
          <p:cNvPicPr>
            <a:picLocks noChangeAspect="1"/>
          </p:cNvPicPr>
          <p:nvPr/>
        </p:nvPicPr>
        <p:blipFill>
          <a:blip r:embed="rId3"/>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55142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623737" y="0"/>
            <a:ext cx="3664263" cy="1573912"/>
          </a:xfrm>
          <a:prstGeom prst="rect">
            <a:avLst/>
          </a:prstGeom>
        </p:spPr>
      </p:pic>
      <p:sp>
        <p:nvSpPr>
          <p:cNvPr id="3" name="TextBox 3"/>
          <p:cNvSpPr txBox="1"/>
          <p:nvPr/>
        </p:nvSpPr>
        <p:spPr>
          <a:xfrm>
            <a:off x="304800" y="49840"/>
            <a:ext cx="3825943" cy="1524072"/>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Part 1</a:t>
            </a:r>
          </a:p>
        </p:txBody>
      </p:sp>
      <p:sp>
        <p:nvSpPr>
          <p:cNvPr id="4" name="TextBox 4"/>
          <p:cNvSpPr txBox="1"/>
          <p:nvPr/>
        </p:nvSpPr>
        <p:spPr>
          <a:xfrm>
            <a:off x="557827" y="2076447"/>
            <a:ext cx="8775725" cy="3658870"/>
          </a:xfrm>
          <a:prstGeom prst="rect">
            <a:avLst/>
          </a:prstGeom>
        </p:spPr>
        <p:txBody>
          <a:bodyPr lIns="0" tIns="0" rIns="0" bIns="0" rtlCol="0" anchor="t">
            <a:spAutoFit/>
          </a:bodyPr>
          <a:lstStyle/>
          <a:p>
            <a:pPr algn="just">
              <a:lnSpc>
                <a:spcPts val="7279"/>
              </a:lnSpc>
            </a:pPr>
            <a:r>
              <a:rPr lang="en-US" sz="5199" b="1" dirty="0">
                <a:solidFill>
                  <a:srgbClr val="000000"/>
                </a:solidFill>
                <a:latin typeface="Optima" panose="02000503060000020004" pitchFamily="2" charset="0"/>
              </a:rPr>
              <a:t>Introduction and History</a:t>
            </a:r>
          </a:p>
          <a:p>
            <a:pPr algn="just">
              <a:lnSpc>
                <a:spcPts val="7279"/>
              </a:lnSpc>
            </a:pPr>
            <a:r>
              <a:rPr lang="en-US" sz="5199" dirty="0">
                <a:solidFill>
                  <a:srgbClr val="80807F"/>
                </a:solidFill>
                <a:latin typeface="Optima" panose="02000503060000020004" pitchFamily="2" charset="0"/>
              </a:rPr>
              <a:t>Biophysical origin of M/EEG</a:t>
            </a:r>
          </a:p>
          <a:p>
            <a:pPr algn="just">
              <a:lnSpc>
                <a:spcPts val="7279"/>
              </a:lnSpc>
            </a:pPr>
            <a:r>
              <a:rPr lang="en-US" sz="5199" dirty="0">
                <a:solidFill>
                  <a:srgbClr val="80807F"/>
                </a:solidFill>
                <a:latin typeface="Optima" panose="02000503060000020004" pitchFamily="2" charset="0"/>
              </a:rPr>
              <a:t>Why do we use M/EEG?</a:t>
            </a:r>
          </a:p>
          <a:p>
            <a:pPr algn="just">
              <a:lnSpc>
                <a:spcPts val="7279"/>
              </a:lnSpc>
            </a:pPr>
            <a:r>
              <a:rPr lang="en-US" sz="5199" dirty="0">
                <a:solidFill>
                  <a:srgbClr val="80807F"/>
                </a:solidFill>
                <a:latin typeface="Optima" panose="02000503060000020004" pitchFamily="2" charset="0"/>
              </a:rPr>
              <a:t>Measurement of M/EEG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10ED2F-103E-084C-0AF4-EFFEF53A32D7}"/>
              </a:ext>
            </a:extLst>
          </p:cNvPr>
          <p:cNvSpPr txBox="1">
            <a:spLocks/>
          </p:cNvSpPr>
          <p:nvPr/>
        </p:nvSpPr>
        <p:spPr>
          <a:xfrm>
            <a:off x="2133600" y="4149327"/>
            <a:ext cx="14325600" cy="29753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2600"/>
              </a:lnSpc>
            </a:pPr>
            <a:r>
              <a:rPr lang="en-US" sz="6000" b="1" dirty="0">
                <a:solidFill>
                  <a:srgbClr val="FF7A05"/>
                </a:solidFill>
                <a:latin typeface="Optima" panose="02000503060000020004" pitchFamily="2" charset="0"/>
              </a:rPr>
              <a:t>Thank you for listening. We are happy to answer any questions!</a:t>
            </a:r>
          </a:p>
        </p:txBody>
      </p:sp>
      <p:pic>
        <p:nvPicPr>
          <p:cNvPr id="3" name="Picture 2">
            <a:extLst>
              <a:ext uri="{FF2B5EF4-FFF2-40B4-BE49-F238E27FC236}">
                <a16:creationId xmlns:a16="http://schemas.microsoft.com/office/drawing/2014/main" id="{83F2DFB1-CF7F-EECE-0856-AB06281700E7}"/>
              </a:ext>
            </a:extLst>
          </p:cNvPr>
          <p:cNvPicPr>
            <a:picLocks noChangeAspect="1"/>
          </p:cNvPicPr>
          <p:nvPr/>
        </p:nvPicPr>
        <p:blipFill>
          <a:blip r:embed="rId3"/>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4122874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15560-248A-AE2A-A2F3-9A28E7534BC9}"/>
              </a:ext>
            </a:extLst>
          </p:cNvPr>
          <p:cNvSpPr>
            <a:spLocks noGrp="1"/>
          </p:cNvSpPr>
          <p:nvPr>
            <p:ph idx="1"/>
          </p:nvPr>
        </p:nvSpPr>
        <p:spPr>
          <a:xfrm>
            <a:off x="129080" y="2199063"/>
            <a:ext cx="18029840" cy="8166762"/>
          </a:xfrm>
        </p:spPr>
        <p:txBody>
          <a:bodyPr>
            <a:noAutofit/>
          </a:bodyPr>
          <a:lstStyle/>
          <a:p>
            <a:pPr>
              <a:lnSpc>
                <a:spcPct val="80000"/>
              </a:lnSpc>
            </a:pPr>
            <a:r>
              <a:rPr lang="en-US" altLang="zh-CN" sz="2000" dirty="0">
                <a:latin typeface="Optima" panose="02000503060000020004" pitchFamily="2" charset="0"/>
                <a:cs typeface="Arial" panose="020B0604020202020204" pitchFamily="34" charset="0"/>
              </a:rPr>
              <a:t>https://en.wikipedia.org/wiki/Magnetoencephalography</a:t>
            </a:r>
          </a:p>
          <a:p>
            <a:pPr>
              <a:lnSpc>
                <a:spcPct val="80000"/>
              </a:lnSpc>
            </a:pPr>
            <a:r>
              <a:rPr lang="en-US" altLang="zh-CN" sz="2000" dirty="0">
                <a:latin typeface="Optima" panose="02000503060000020004" pitchFamily="2" charset="0"/>
                <a:cs typeface="Arial" panose="020B0604020202020204" pitchFamily="34" charset="0"/>
                <a:hlinkClick r:id="rId3"/>
              </a:rPr>
              <a:t>http://web.mit.edu/kitmitmeg/whatis.html</a:t>
            </a:r>
            <a:endParaRPr lang="en-US" altLang="zh-CN" sz="2000" dirty="0">
              <a:latin typeface="Optima" panose="02000503060000020004" pitchFamily="2" charset="0"/>
              <a:cs typeface="Arial" panose="020B0604020202020204" pitchFamily="34" charset="0"/>
            </a:endParaRPr>
          </a:p>
          <a:p>
            <a:pPr>
              <a:lnSpc>
                <a:spcPct val="80000"/>
              </a:lnSpc>
            </a:pPr>
            <a:r>
              <a:rPr lang="en-US" altLang="zh-CN" sz="2000" dirty="0">
                <a:latin typeface="Optima" panose="02000503060000020004" pitchFamily="2" charset="0"/>
                <a:cs typeface="Arial" panose="020B0604020202020204" pitchFamily="34" charset="0"/>
                <a:hlinkClick r:id="rId4"/>
              </a:rPr>
              <a:t>https://ilabs.uw.edu/what-magnetoencephalography-meg/</a:t>
            </a:r>
            <a:endParaRPr lang="en-US" altLang="zh-CN" sz="2000" dirty="0">
              <a:latin typeface="Optima" panose="02000503060000020004" pitchFamily="2" charset="0"/>
              <a:cs typeface="Arial" panose="020B0604020202020204" pitchFamily="34" charset="0"/>
            </a:endParaRPr>
          </a:p>
          <a:p>
            <a:pPr algn="just">
              <a:lnSpc>
                <a:spcPct val="80000"/>
              </a:lnSpc>
            </a:pPr>
            <a:r>
              <a:rPr lang="en-US" altLang="zh-CN" sz="2000" kern="100" dirty="0">
                <a:latin typeface="Optima" panose="02000503060000020004" pitchFamily="2" charset="0"/>
                <a:ea typeface="等线" panose="02010600030101010101" pitchFamily="2" charset="-122"/>
                <a:cs typeface="Arial" panose="020B0604020202020204" pitchFamily="34" charset="0"/>
              </a:rPr>
              <a:t>Boto, E., Holmes, N., Leggett, J., Roberts, G., Shah, V., Meyer, S. S., Muñoz, L. D., </a:t>
            </a:r>
            <a:r>
              <a:rPr lang="en-US" altLang="zh-CN" sz="2000" kern="100" dirty="0" err="1">
                <a:latin typeface="Optima" panose="02000503060000020004" pitchFamily="2" charset="0"/>
                <a:ea typeface="等线" panose="02010600030101010101" pitchFamily="2" charset="-122"/>
                <a:cs typeface="Arial" panose="020B0604020202020204" pitchFamily="34" charset="0"/>
              </a:rPr>
              <a:t>Mullinger</a:t>
            </a:r>
            <a:r>
              <a:rPr lang="en-US" altLang="zh-CN" sz="2000" kern="100" dirty="0">
                <a:latin typeface="Optima" panose="02000503060000020004" pitchFamily="2" charset="0"/>
                <a:ea typeface="等线" panose="02010600030101010101" pitchFamily="2" charset="-122"/>
                <a:cs typeface="Arial" panose="020B0604020202020204" pitchFamily="34" charset="0"/>
              </a:rPr>
              <a:t>, K. J., Tierney, T. M., </a:t>
            </a:r>
            <a:r>
              <a:rPr lang="en-US" altLang="zh-CN" sz="2000" kern="100" dirty="0" err="1">
                <a:latin typeface="Optima" panose="02000503060000020004" pitchFamily="2" charset="0"/>
                <a:ea typeface="等线" panose="02010600030101010101" pitchFamily="2" charset="-122"/>
                <a:cs typeface="Arial" panose="020B0604020202020204" pitchFamily="34" charset="0"/>
              </a:rPr>
              <a:t>Bestmann</a:t>
            </a:r>
            <a:r>
              <a:rPr lang="en-US" altLang="zh-CN" sz="2000" kern="100" dirty="0">
                <a:latin typeface="Optima" panose="02000503060000020004" pitchFamily="2" charset="0"/>
                <a:ea typeface="等线" panose="02010600030101010101" pitchFamily="2" charset="-122"/>
                <a:cs typeface="Arial" panose="020B0604020202020204" pitchFamily="34" charset="0"/>
              </a:rPr>
              <a:t>, S., Barnes, G. R., Bowtell, R., &amp; Brookes, M. J. (2018). Moving magnetoencephalography towards real-world applications with a wearable system. </a:t>
            </a:r>
            <a:r>
              <a:rPr lang="en-US" altLang="zh-CN" sz="2000" i="1" kern="100" dirty="0">
                <a:latin typeface="Optima" panose="02000503060000020004" pitchFamily="2" charset="0"/>
                <a:ea typeface="等线" panose="02010600030101010101" pitchFamily="2" charset="-122"/>
                <a:cs typeface="Arial" panose="020B0604020202020204" pitchFamily="34" charset="0"/>
              </a:rPr>
              <a:t>Nature</a:t>
            </a:r>
            <a:r>
              <a:rPr lang="en-US" altLang="zh-CN" sz="2000" kern="100" dirty="0">
                <a:latin typeface="Optima" panose="02000503060000020004" pitchFamily="2" charset="0"/>
                <a:ea typeface="等线" panose="02010600030101010101" pitchFamily="2" charset="-122"/>
                <a:cs typeface="Arial" panose="020B0604020202020204" pitchFamily="34" charset="0"/>
              </a:rPr>
              <a:t>, </a:t>
            </a:r>
            <a:r>
              <a:rPr lang="en-US" altLang="zh-CN" sz="2000" i="1" kern="100" dirty="0">
                <a:latin typeface="Optima" panose="02000503060000020004" pitchFamily="2" charset="0"/>
                <a:ea typeface="等线" panose="02010600030101010101" pitchFamily="2" charset="-122"/>
                <a:cs typeface="Arial" panose="020B0604020202020204" pitchFamily="34" charset="0"/>
              </a:rPr>
              <a:t>555</a:t>
            </a:r>
            <a:r>
              <a:rPr lang="en-US" altLang="zh-CN" sz="2000" kern="100" dirty="0">
                <a:latin typeface="Optima" panose="02000503060000020004" pitchFamily="2" charset="0"/>
                <a:ea typeface="等线" panose="02010600030101010101" pitchFamily="2" charset="-122"/>
                <a:cs typeface="Arial" panose="020B0604020202020204" pitchFamily="34" charset="0"/>
              </a:rPr>
              <a:t>(7698), Article 7698. https://doi.org/10.1038/nature26147</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US" altLang="zh-CN" sz="2000" kern="100" dirty="0">
                <a:latin typeface="Optima" panose="02000503060000020004" pitchFamily="2" charset="0"/>
                <a:ea typeface="等线" panose="02010600030101010101" pitchFamily="2" charset="-122"/>
                <a:cs typeface="Arial" panose="020B0604020202020204" pitchFamily="34" charset="0"/>
              </a:rPr>
              <a:t>Cohen, D. (1972). Magnetoencephalography: Detection of the Brain’s Electrical Activity with a Superconducting Magnetometer. </a:t>
            </a:r>
            <a:r>
              <a:rPr lang="en-US" altLang="zh-CN" sz="2000" i="1" kern="100" dirty="0">
                <a:latin typeface="Optima" panose="02000503060000020004" pitchFamily="2" charset="0"/>
                <a:ea typeface="等线" panose="02010600030101010101" pitchFamily="2" charset="-122"/>
                <a:cs typeface="Arial" panose="020B0604020202020204" pitchFamily="34" charset="0"/>
              </a:rPr>
              <a:t>Science</a:t>
            </a:r>
            <a:r>
              <a:rPr lang="en-US" altLang="zh-CN" sz="2000" kern="100" dirty="0">
                <a:latin typeface="Optima" panose="02000503060000020004" pitchFamily="2" charset="0"/>
                <a:ea typeface="等线" panose="02010600030101010101" pitchFamily="2" charset="-122"/>
                <a:cs typeface="Arial" panose="020B0604020202020204" pitchFamily="34" charset="0"/>
              </a:rPr>
              <a:t>, </a:t>
            </a:r>
            <a:r>
              <a:rPr lang="en-US" altLang="zh-CN" sz="2000" i="1" kern="100" dirty="0">
                <a:latin typeface="Optima" panose="02000503060000020004" pitchFamily="2" charset="0"/>
                <a:ea typeface="等线" panose="02010600030101010101" pitchFamily="2" charset="-122"/>
                <a:cs typeface="Arial" panose="020B0604020202020204" pitchFamily="34" charset="0"/>
              </a:rPr>
              <a:t>175</a:t>
            </a:r>
            <a:r>
              <a:rPr lang="en-US" altLang="zh-CN" sz="2000" kern="100" dirty="0">
                <a:latin typeface="Optima" panose="02000503060000020004" pitchFamily="2" charset="0"/>
                <a:ea typeface="等线" panose="02010600030101010101" pitchFamily="2" charset="-122"/>
                <a:cs typeface="Arial" panose="020B0604020202020204" pitchFamily="34" charset="0"/>
              </a:rPr>
              <a:t>(4022), 664–666.</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US" altLang="zh-CN" sz="2000" kern="100" dirty="0">
                <a:latin typeface="Optima" panose="02000503060000020004" pitchFamily="2" charset="0"/>
                <a:ea typeface="等线" panose="02010600030101010101" pitchFamily="2" charset="-122"/>
                <a:cs typeface="Arial" panose="020B0604020202020204" pitchFamily="34" charset="0"/>
              </a:rPr>
              <a:t>da Silva, F. H. L. (2010). Electrophysiological Basis of MEG Signals. In P. Hansen, M. </a:t>
            </a:r>
            <a:r>
              <a:rPr lang="en-US" altLang="zh-CN" sz="2000" kern="100" dirty="0" err="1">
                <a:latin typeface="Optima" panose="02000503060000020004" pitchFamily="2" charset="0"/>
                <a:ea typeface="等线" panose="02010600030101010101" pitchFamily="2" charset="-122"/>
                <a:cs typeface="Arial" panose="020B0604020202020204" pitchFamily="34" charset="0"/>
              </a:rPr>
              <a:t>Kringelbach</a:t>
            </a:r>
            <a:r>
              <a:rPr lang="en-US" altLang="zh-CN" sz="2000" kern="100" dirty="0">
                <a:latin typeface="Optima" panose="02000503060000020004" pitchFamily="2" charset="0"/>
                <a:ea typeface="等线" panose="02010600030101010101" pitchFamily="2" charset="-122"/>
                <a:cs typeface="Arial" panose="020B0604020202020204" pitchFamily="34" charset="0"/>
              </a:rPr>
              <a:t>, &amp; R. </a:t>
            </a:r>
            <a:r>
              <a:rPr lang="en-US" altLang="zh-CN" sz="2000" kern="100" dirty="0" err="1">
                <a:latin typeface="Optima" panose="02000503060000020004" pitchFamily="2" charset="0"/>
                <a:ea typeface="等线" panose="02010600030101010101" pitchFamily="2" charset="-122"/>
                <a:cs typeface="Arial" panose="020B0604020202020204" pitchFamily="34" charset="0"/>
              </a:rPr>
              <a:t>Salmelin</a:t>
            </a:r>
            <a:r>
              <a:rPr lang="en-US" altLang="zh-CN" sz="2000" kern="100" dirty="0">
                <a:latin typeface="Optima" panose="02000503060000020004" pitchFamily="2" charset="0"/>
                <a:ea typeface="等线" panose="02010600030101010101" pitchFamily="2" charset="-122"/>
                <a:cs typeface="Arial" panose="020B0604020202020204" pitchFamily="34" charset="0"/>
              </a:rPr>
              <a:t> (Eds.), </a:t>
            </a:r>
            <a:r>
              <a:rPr lang="en-US" altLang="zh-CN" sz="2000" i="1" kern="100" dirty="0">
                <a:latin typeface="Optima" panose="02000503060000020004" pitchFamily="2" charset="0"/>
                <a:ea typeface="等线" panose="02010600030101010101" pitchFamily="2" charset="-122"/>
                <a:cs typeface="Arial" panose="020B0604020202020204" pitchFamily="34" charset="0"/>
              </a:rPr>
              <a:t>MEG: An Introduction to Methods</a:t>
            </a:r>
            <a:r>
              <a:rPr lang="en-US" altLang="zh-CN" sz="2000" kern="100" dirty="0">
                <a:latin typeface="Optima" panose="02000503060000020004" pitchFamily="2" charset="0"/>
                <a:ea typeface="等线" panose="02010600030101010101" pitchFamily="2" charset="-122"/>
                <a:cs typeface="Arial" panose="020B0604020202020204" pitchFamily="34" charset="0"/>
              </a:rPr>
              <a:t> (p. 0). Oxford University Press. https://doi.org/10.1093/acprof:oso/9780195307238.003.0001</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US" altLang="zh-CN" sz="2000" kern="100" dirty="0" err="1">
                <a:latin typeface="Optima" panose="02000503060000020004" pitchFamily="2" charset="0"/>
                <a:ea typeface="等线" panose="02010600030101010101" pitchFamily="2" charset="-122"/>
                <a:cs typeface="Arial" panose="020B0604020202020204" pitchFamily="34" charset="0"/>
              </a:rPr>
              <a:t>Hämäläinen</a:t>
            </a:r>
            <a:r>
              <a:rPr lang="en-US" altLang="zh-CN" sz="2000" kern="100" dirty="0">
                <a:latin typeface="Optima" panose="02000503060000020004" pitchFamily="2" charset="0"/>
                <a:ea typeface="等线" panose="02010600030101010101" pitchFamily="2" charset="-122"/>
                <a:cs typeface="Arial" panose="020B0604020202020204" pitchFamily="34" charset="0"/>
              </a:rPr>
              <a:t>, M., Hari, R., </a:t>
            </a:r>
            <a:r>
              <a:rPr lang="en-US" altLang="zh-CN" sz="2000" kern="100" dirty="0" err="1">
                <a:latin typeface="Optima" panose="02000503060000020004" pitchFamily="2" charset="0"/>
                <a:ea typeface="等线" panose="02010600030101010101" pitchFamily="2" charset="-122"/>
                <a:cs typeface="Arial" panose="020B0604020202020204" pitchFamily="34" charset="0"/>
              </a:rPr>
              <a:t>Ilmoniemi</a:t>
            </a:r>
            <a:r>
              <a:rPr lang="en-US" altLang="zh-CN" sz="2000" kern="100" dirty="0">
                <a:latin typeface="Optima" panose="02000503060000020004" pitchFamily="2" charset="0"/>
                <a:ea typeface="等线" panose="02010600030101010101" pitchFamily="2" charset="-122"/>
                <a:cs typeface="Arial" panose="020B0604020202020204" pitchFamily="34" charset="0"/>
              </a:rPr>
              <a:t>, R. J., </a:t>
            </a:r>
            <a:r>
              <a:rPr lang="en-US" altLang="zh-CN" sz="2000" kern="100" dirty="0" err="1">
                <a:latin typeface="Optima" panose="02000503060000020004" pitchFamily="2" charset="0"/>
                <a:ea typeface="等线" panose="02010600030101010101" pitchFamily="2" charset="-122"/>
                <a:cs typeface="Arial" panose="020B0604020202020204" pitchFamily="34" charset="0"/>
              </a:rPr>
              <a:t>Knuutila</a:t>
            </a:r>
            <a:r>
              <a:rPr lang="en-US" altLang="zh-CN" sz="2000" kern="100" dirty="0">
                <a:latin typeface="Optima" panose="02000503060000020004" pitchFamily="2" charset="0"/>
                <a:ea typeface="等线" panose="02010600030101010101" pitchFamily="2" charset="-122"/>
                <a:cs typeface="Arial" panose="020B0604020202020204" pitchFamily="34" charset="0"/>
              </a:rPr>
              <a:t>, J., &amp; </a:t>
            </a:r>
            <a:r>
              <a:rPr lang="en-US" altLang="zh-CN" sz="2000" kern="100" dirty="0" err="1">
                <a:latin typeface="Optima" panose="02000503060000020004" pitchFamily="2" charset="0"/>
                <a:ea typeface="等线" panose="02010600030101010101" pitchFamily="2" charset="-122"/>
                <a:cs typeface="Arial" panose="020B0604020202020204" pitchFamily="34" charset="0"/>
              </a:rPr>
              <a:t>Lounasmaa</a:t>
            </a:r>
            <a:r>
              <a:rPr lang="en-US" altLang="zh-CN" sz="2000" kern="100" dirty="0">
                <a:latin typeface="Optima" panose="02000503060000020004" pitchFamily="2" charset="0"/>
                <a:ea typeface="等线" panose="02010600030101010101" pitchFamily="2" charset="-122"/>
                <a:cs typeface="Arial" panose="020B0604020202020204" pitchFamily="34" charset="0"/>
              </a:rPr>
              <a:t>, O. V. (1993). Magnetoencephalography—Theory, instrumentation, and applications to noninvasive studies of the working human brain. </a:t>
            </a:r>
            <a:r>
              <a:rPr lang="en-US" altLang="zh-CN" sz="2000" i="1" kern="100" dirty="0">
                <a:latin typeface="Optima" panose="02000503060000020004" pitchFamily="2" charset="0"/>
                <a:ea typeface="等线" panose="02010600030101010101" pitchFamily="2" charset="-122"/>
                <a:cs typeface="Arial" panose="020B0604020202020204" pitchFamily="34" charset="0"/>
              </a:rPr>
              <a:t>Reviews of Modern Physics</a:t>
            </a:r>
            <a:r>
              <a:rPr lang="en-US" altLang="zh-CN" sz="2000" kern="100" dirty="0">
                <a:latin typeface="Optima" panose="02000503060000020004" pitchFamily="2" charset="0"/>
                <a:ea typeface="等线" panose="02010600030101010101" pitchFamily="2" charset="-122"/>
                <a:cs typeface="Arial" panose="020B0604020202020204" pitchFamily="34" charset="0"/>
              </a:rPr>
              <a:t>, </a:t>
            </a:r>
            <a:r>
              <a:rPr lang="en-US" altLang="zh-CN" sz="2000" i="1" kern="100" dirty="0">
                <a:latin typeface="Optima" panose="02000503060000020004" pitchFamily="2" charset="0"/>
                <a:ea typeface="等线" panose="02010600030101010101" pitchFamily="2" charset="-122"/>
                <a:cs typeface="Arial" panose="020B0604020202020204" pitchFamily="34" charset="0"/>
              </a:rPr>
              <a:t>65</a:t>
            </a:r>
            <a:r>
              <a:rPr lang="en-US" altLang="zh-CN" sz="2000" kern="100" dirty="0">
                <a:latin typeface="Optima" panose="02000503060000020004" pitchFamily="2" charset="0"/>
                <a:ea typeface="等线" panose="02010600030101010101" pitchFamily="2" charset="-122"/>
                <a:cs typeface="Arial" panose="020B0604020202020204" pitchFamily="34" charset="0"/>
              </a:rPr>
              <a:t>(2), 413–497. https://doi.org/10.1103/RevModPhys.65.413</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US" altLang="zh-CN" sz="2000" kern="100" dirty="0">
                <a:latin typeface="Optima" panose="02000503060000020004" pitchFamily="2" charset="0"/>
                <a:ea typeface="等线" panose="02010600030101010101" pitchFamily="2" charset="-122"/>
                <a:cs typeface="Arial" panose="020B0604020202020204" pitchFamily="34" charset="0"/>
              </a:rPr>
              <a:t>Kim, J. A., &amp; Davis, K. D. (2021). Magnetoencephalography: Physics, techniques, and applications in the basic and clinical neurosciences. </a:t>
            </a:r>
            <a:r>
              <a:rPr lang="en-US" altLang="zh-CN" sz="2000" i="1" kern="100" dirty="0">
                <a:latin typeface="Optima" panose="02000503060000020004" pitchFamily="2" charset="0"/>
                <a:ea typeface="等线" panose="02010600030101010101" pitchFamily="2" charset="-122"/>
                <a:cs typeface="Arial" panose="020B0604020202020204" pitchFamily="34" charset="0"/>
              </a:rPr>
              <a:t>Journal of Neurophysiology</a:t>
            </a:r>
            <a:r>
              <a:rPr lang="en-US" altLang="zh-CN" sz="2000" kern="100" dirty="0">
                <a:latin typeface="Optima" panose="02000503060000020004" pitchFamily="2" charset="0"/>
                <a:ea typeface="等线" panose="02010600030101010101" pitchFamily="2" charset="-122"/>
                <a:cs typeface="Arial" panose="020B0604020202020204" pitchFamily="34" charset="0"/>
              </a:rPr>
              <a:t>, </a:t>
            </a:r>
            <a:r>
              <a:rPr lang="en-US" altLang="zh-CN" sz="2000" i="1" kern="100" dirty="0">
                <a:latin typeface="Optima" panose="02000503060000020004" pitchFamily="2" charset="0"/>
                <a:ea typeface="等线" panose="02010600030101010101" pitchFamily="2" charset="-122"/>
                <a:cs typeface="Arial" panose="020B0604020202020204" pitchFamily="34" charset="0"/>
              </a:rPr>
              <a:t>125</a:t>
            </a:r>
            <a:r>
              <a:rPr lang="en-US" altLang="zh-CN" sz="2000" kern="100" dirty="0">
                <a:latin typeface="Optima" panose="02000503060000020004" pitchFamily="2" charset="0"/>
                <a:ea typeface="等线" panose="02010600030101010101" pitchFamily="2" charset="-122"/>
                <a:cs typeface="Arial" panose="020B0604020202020204" pitchFamily="34" charset="0"/>
              </a:rPr>
              <a:t>(3), 938–956. https://doi.org/10.1152/jn.00530.2020</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US" altLang="zh-CN" sz="2000" kern="100" dirty="0">
                <a:latin typeface="Optima" panose="02000503060000020004" pitchFamily="2" charset="0"/>
                <a:ea typeface="等线" panose="02010600030101010101" pitchFamily="2" charset="-122"/>
                <a:cs typeface="Arial" panose="020B0604020202020204" pitchFamily="34" charset="0"/>
              </a:rPr>
              <a:t>Niedermeyer, E., &amp; Silva, F. H. L. D. (Eds.). (2004). </a:t>
            </a:r>
            <a:r>
              <a:rPr lang="en-US" altLang="zh-CN" sz="2000" i="1" kern="100" dirty="0">
                <a:latin typeface="Optima" panose="02000503060000020004" pitchFamily="2" charset="0"/>
                <a:ea typeface="等线" panose="02010600030101010101" pitchFamily="2" charset="-122"/>
                <a:cs typeface="Arial" panose="020B0604020202020204" pitchFamily="34" charset="0"/>
              </a:rPr>
              <a:t>Electroencephalography: Basic Principles, Clinical Applications and Related Fields</a:t>
            </a:r>
            <a:r>
              <a:rPr lang="en-US" altLang="zh-CN" sz="2000" kern="100" dirty="0">
                <a:latin typeface="Optima" panose="02000503060000020004" pitchFamily="2" charset="0"/>
                <a:ea typeface="等线" panose="02010600030101010101" pitchFamily="2" charset="-122"/>
                <a:cs typeface="Arial" panose="020B0604020202020204" pitchFamily="34" charset="0"/>
              </a:rPr>
              <a:t> (5th edition). Lippincott Williams and Wilkins.</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US" altLang="zh-CN" sz="2000" kern="100" dirty="0">
                <a:latin typeface="Optima" panose="02000503060000020004" pitchFamily="2" charset="0"/>
                <a:ea typeface="等线" panose="02010600030101010101" pitchFamily="2" charset="-122"/>
                <a:cs typeface="Arial" panose="020B0604020202020204" pitchFamily="34" charset="0"/>
              </a:rPr>
              <a:t>Robinson, S. (1999). </a:t>
            </a:r>
            <a:r>
              <a:rPr lang="en-US" altLang="zh-CN" sz="2000" i="1" kern="100" dirty="0">
                <a:latin typeface="Optima" panose="02000503060000020004" pitchFamily="2" charset="0"/>
                <a:ea typeface="等线" panose="02010600030101010101" pitchFamily="2" charset="-122"/>
                <a:cs typeface="Arial" panose="020B0604020202020204" pitchFamily="34" charset="0"/>
              </a:rPr>
              <a:t>Functional neuroimaging by Synthetic Aperture Magnetometry (SAM)</a:t>
            </a:r>
            <a:r>
              <a:rPr lang="en-US" altLang="zh-CN" sz="2000" kern="100" dirty="0">
                <a:latin typeface="Optima" panose="02000503060000020004" pitchFamily="2" charset="0"/>
                <a:ea typeface="等线" panose="02010600030101010101" pitchFamily="2" charset="-122"/>
                <a:cs typeface="Arial" panose="020B0604020202020204" pitchFamily="34" charset="0"/>
              </a:rPr>
              <a:t>. </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US" altLang="zh-CN" sz="2000" kern="100" dirty="0">
                <a:latin typeface="Optima" panose="02000503060000020004" pitchFamily="2" charset="0"/>
                <a:ea typeface="等线" panose="02010600030101010101" pitchFamily="2" charset="-122"/>
                <a:cs typeface="Arial" panose="020B0604020202020204" pitchFamily="34" charset="0"/>
              </a:rPr>
              <a:t>Singh, S. P. (2014). Magnetoencephalography: Basic principles. </a:t>
            </a:r>
            <a:r>
              <a:rPr lang="en-US" altLang="zh-CN" sz="2000" i="1" kern="100" dirty="0">
                <a:latin typeface="Optima" panose="02000503060000020004" pitchFamily="2" charset="0"/>
                <a:ea typeface="等线" panose="02010600030101010101" pitchFamily="2" charset="-122"/>
                <a:cs typeface="Arial" panose="020B0604020202020204" pitchFamily="34" charset="0"/>
              </a:rPr>
              <a:t>Annals of Indian Academy of Neurology</a:t>
            </a:r>
            <a:r>
              <a:rPr lang="en-US" altLang="zh-CN" sz="2000" kern="100" dirty="0">
                <a:latin typeface="Optima" panose="02000503060000020004" pitchFamily="2" charset="0"/>
                <a:ea typeface="等线" panose="02010600030101010101" pitchFamily="2" charset="-122"/>
                <a:cs typeface="Arial" panose="020B0604020202020204" pitchFamily="34" charset="0"/>
              </a:rPr>
              <a:t>, </a:t>
            </a:r>
            <a:r>
              <a:rPr lang="en-US" altLang="zh-CN" sz="2000" i="1" kern="100" dirty="0">
                <a:latin typeface="Optima" panose="02000503060000020004" pitchFamily="2" charset="0"/>
                <a:ea typeface="等线" panose="02010600030101010101" pitchFamily="2" charset="-122"/>
                <a:cs typeface="Arial" panose="020B0604020202020204" pitchFamily="34" charset="0"/>
              </a:rPr>
              <a:t>17</a:t>
            </a:r>
            <a:r>
              <a:rPr lang="en-US" altLang="zh-CN" sz="2000" kern="100" dirty="0">
                <a:latin typeface="Optima" panose="02000503060000020004" pitchFamily="2" charset="0"/>
                <a:ea typeface="等线" panose="02010600030101010101" pitchFamily="2" charset="-122"/>
                <a:cs typeface="Arial" panose="020B0604020202020204" pitchFamily="34" charset="0"/>
              </a:rPr>
              <a:t>(Suppl 1), S107–S112. </a:t>
            </a:r>
            <a:r>
              <a:rPr lang="en-US" altLang="zh-CN" sz="2000" kern="100" dirty="0">
                <a:latin typeface="Optima" panose="02000503060000020004" pitchFamily="2" charset="0"/>
                <a:ea typeface="等线" panose="02010600030101010101" pitchFamily="2" charset="-122"/>
                <a:cs typeface="Arial" panose="020B0604020202020204" pitchFamily="34" charset="0"/>
                <a:hlinkClick r:id="rId5"/>
              </a:rPr>
              <a:t>https://doi.org/10.4103/0972-2327.128676</a:t>
            </a:r>
            <a:endParaRPr lang="en-US"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GB" altLang="zh-CN" sz="2000" kern="100" dirty="0">
                <a:latin typeface="Optima" panose="02000503060000020004" pitchFamily="2" charset="0"/>
                <a:ea typeface="等线" panose="02010600030101010101" pitchFamily="2" charset="-122"/>
                <a:cs typeface="Arial" panose="020B0604020202020204" pitchFamily="34" charset="0"/>
                <a:hlinkClick r:id="rId6"/>
              </a:rPr>
              <a:t>https://www.ncbi.nlm.nih.gov/books/NBK390354/pdf/Bookshelf_NBK390354.pdf</a:t>
            </a:r>
            <a:endParaRPr lang="en-GB"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GB" altLang="zh-CN" sz="2000" kern="100" dirty="0">
                <a:latin typeface="Optima" panose="02000503060000020004" pitchFamily="2" charset="0"/>
                <a:ea typeface="等线" panose="02010600030101010101" pitchFamily="2" charset="-122"/>
                <a:cs typeface="Arial" panose="020B0604020202020204" pitchFamily="34" charset="0"/>
                <a:hlinkClick r:id="rId7"/>
              </a:rPr>
              <a:t>https://journals.plos.org/plosone/article?id=10.1371/journal.pone.0093154</a:t>
            </a:r>
            <a:endParaRPr lang="en-GB"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GB" altLang="zh-CN" sz="2000" kern="100" dirty="0">
                <a:latin typeface="Optima" panose="02000503060000020004" pitchFamily="2" charset="0"/>
                <a:ea typeface="等线" panose="02010600030101010101" pitchFamily="2" charset="-122"/>
                <a:cs typeface="Arial" panose="020B0604020202020204" pitchFamily="34" charset="0"/>
                <a:hlinkClick r:id="rId8"/>
              </a:rPr>
              <a:t>https://nobaproject.com/modules/neurons</a:t>
            </a:r>
            <a:endParaRPr lang="en-GB"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GB" altLang="zh-CN" sz="2000" kern="100" dirty="0">
                <a:latin typeface="Optima" panose="02000503060000020004" pitchFamily="2" charset="0"/>
                <a:ea typeface="等线" panose="02010600030101010101" pitchFamily="2" charset="-122"/>
                <a:cs typeface="Arial" panose="020B0604020202020204" pitchFamily="34" charset="0"/>
                <a:hlinkClick r:id="rId9"/>
              </a:rPr>
              <a:t>https://faculty.washington.edu/chudler/ap.html</a:t>
            </a:r>
            <a:endParaRPr lang="en-GB"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GB" altLang="zh-CN" sz="2000" kern="100" dirty="0">
                <a:latin typeface="Optima" panose="02000503060000020004" pitchFamily="2" charset="0"/>
                <a:ea typeface="等线" panose="02010600030101010101" pitchFamily="2" charset="-122"/>
                <a:cs typeface="Arial" panose="020B0604020202020204" pitchFamily="34" charset="0"/>
                <a:hlinkClick r:id="rId10"/>
              </a:rPr>
              <a:t>https://www.sciencedirect.com/topics/agricultural-and-biological-sciences/brain-waves</a:t>
            </a:r>
            <a:endParaRPr lang="en-GB"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GB" altLang="zh-CN" sz="2000" kern="100" dirty="0">
                <a:latin typeface="Optima" panose="02000503060000020004" pitchFamily="2" charset="0"/>
                <a:ea typeface="等线" panose="02010600030101010101" pitchFamily="2" charset="-122"/>
                <a:cs typeface="Arial" panose="020B0604020202020204" pitchFamily="34" charset="0"/>
                <a:hlinkClick r:id="rId11"/>
              </a:rPr>
              <a:t>https://www.wikiwand.com/en/Hans_Berger</a:t>
            </a:r>
            <a:endParaRPr lang="en-GB" altLang="zh-CN" sz="2000" kern="100" dirty="0">
              <a:latin typeface="Optima" panose="02000503060000020004" pitchFamily="2" charset="0"/>
              <a:ea typeface="等线" panose="02010600030101010101" pitchFamily="2" charset="-122"/>
              <a:cs typeface="Arial" panose="020B0604020202020204" pitchFamily="34" charset="0"/>
            </a:endParaRPr>
          </a:p>
          <a:p>
            <a:pPr algn="just">
              <a:lnSpc>
                <a:spcPct val="80000"/>
              </a:lnSpc>
            </a:pPr>
            <a:r>
              <a:rPr lang="en-GB" sz="2000" b="0" i="0" dirty="0">
                <a:solidFill>
                  <a:srgbClr val="202020"/>
                </a:solidFill>
                <a:effectLst/>
                <a:latin typeface="Optima" panose="02000503060000020004" pitchFamily="2" charset="0"/>
              </a:rPr>
              <a:t>Aydin </a:t>
            </a:r>
            <a:r>
              <a:rPr lang="en-GB" sz="2000" b="0" i="0" dirty="0" err="1">
                <a:solidFill>
                  <a:srgbClr val="202020"/>
                </a:solidFill>
                <a:effectLst/>
                <a:latin typeface="Optima" panose="02000503060000020004" pitchFamily="2" charset="0"/>
              </a:rPr>
              <a:t>Ü</a:t>
            </a:r>
            <a:r>
              <a:rPr lang="en-GB" sz="2000" b="0" i="0" dirty="0">
                <a:solidFill>
                  <a:srgbClr val="202020"/>
                </a:solidFill>
                <a:effectLst/>
                <a:latin typeface="Optima" panose="02000503060000020004" pitchFamily="2" charset="0"/>
              </a:rPr>
              <a:t>, Vorwerk J, </a:t>
            </a:r>
            <a:r>
              <a:rPr lang="en-GB" sz="2000" b="0" i="0" dirty="0" err="1">
                <a:solidFill>
                  <a:srgbClr val="202020"/>
                </a:solidFill>
                <a:effectLst/>
                <a:latin typeface="Optima" panose="02000503060000020004" pitchFamily="2" charset="0"/>
              </a:rPr>
              <a:t>Küpper</a:t>
            </a:r>
            <a:r>
              <a:rPr lang="en-GB" sz="2000" b="0" i="0" dirty="0">
                <a:solidFill>
                  <a:srgbClr val="202020"/>
                </a:solidFill>
                <a:effectLst/>
                <a:latin typeface="Optima" panose="02000503060000020004" pitchFamily="2" charset="0"/>
              </a:rPr>
              <a:t> P, </a:t>
            </a:r>
            <a:r>
              <a:rPr lang="en-GB" sz="2000" b="0" i="0" dirty="0" err="1">
                <a:solidFill>
                  <a:srgbClr val="202020"/>
                </a:solidFill>
                <a:effectLst/>
                <a:latin typeface="Optima" panose="02000503060000020004" pitchFamily="2" charset="0"/>
              </a:rPr>
              <a:t>Heers</a:t>
            </a:r>
            <a:r>
              <a:rPr lang="en-GB" sz="2000" b="0" i="0" dirty="0">
                <a:solidFill>
                  <a:srgbClr val="202020"/>
                </a:solidFill>
                <a:effectLst/>
                <a:latin typeface="Optima" panose="02000503060000020004" pitchFamily="2" charset="0"/>
              </a:rPr>
              <a:t> M, Kugel H, </a:t>
            </a:r>
            <a:r>
              <a:rPr lang="en-GB" sz="2000" b="0" i="0" dirty="0" err="1">
                <a:solidFill>
                  <a:srgbClr val="202020"/>
                </a:solidFill>
                <a:effectLst/>
                <a:latin typeface="Optima" panose="02000503060000020004" pitchFamily="2" charset="0"/>
              </a:rPr>
              <a:t>Galka</a:t>
            </a:r>
            <a:r>
              <a:rPr lang="en-GB" sz="2000" b="0" i="0" dirty="0">
                <a:solidFill>
                  <a:srgbClr val="202020"/>
                </a:solidFill>
                <a:effectLst/>
                <a:latin typeface="Optima" panose="02000503060000020004" pitchFamily="2" charset="0"/>
              </a:rPr>
              <a:t> A, et al. (2014) Combining EEG and MEG for the Reconstruction of Epileptic Activity Using a Calibrated Realistic Volume Conductor Model. </a:t>
            </a:r>
            <a:r>
              <a:rPr lang="en-GB" sz="2000" b="0" i="0" dirty="0" err="1">
                <a:solidFill>
                  <a:srgbClr val="202020"/>
                </a:solidFill>
                <a:effectLst/>
                <a:latin typeface="Optima" panose="02000503060000020004" pitchFamily="2" charset="0"/>
              </a:rPr>
              <a:t>PLoS</a:t>
            </a:r>
            <a:r>
              <a:rPr lang="en-GB" sz="2000" b="0" i="0" dirty="0">
                <a:solidFill>
                  <a:srgbClr val="202020"/>
                </a:solidFill>
                <a:effectLst/>
                <a:latin typeface="Optima" panose="02000503060000020004" pitchFamily="2" charset="0"/>
              </a:rPr>
              <a:t> ONE 9(3): e93154. https://</a:t>
            </a:r>
            <a:r>
              <a:rPr lang="en-GB" sz="2000" b="0" i="0" dirty="0" err="1">
                <a:solidFill>
                  <a:srgbClr val="202020"/>
                </a:solidFill>
                <a:effectLst/>
                <a:latin typeface="Optima" panose="02000503060000020004" pitchFamily="2" charset="0"/>
              </a:rPr>
              <a:t>doi.org</a:t>
            </a:r>
            <a:r>
              <a:rPr lang="en-GB" sz="2000" b="0" i="0" dirty="0">
                <a:solidFill>
                  <a:srgbClr val="202020"/>
                </a:solidFill>
                <a:effectLst/>
                <a:latin typeface="Optima" panose="02000503060000020004" pitchFamily="2" charset="0"/>
              </a:rPr>
              <a:t>/10.1371/journal.pone.0093154</a:t>
            </a:r>
            <a:endParaRPr lang="zh-CN" altLang="zh-CN" sz="2000" kern="100" dirty="0">
              <a:latin typeface="Optima" panose="02000503060000020004" pitchFamily="2" charset="0"/>
              <a:ea typeface="等线" panose="02010600030101010101" pitchFamily="2" charset="-122"/>
              <a:cs typeface="Arial" panose="020B0604020202020204" pitchFamily="34" charset="0"/>
            </a:endParaRPr>
          </a:p>
        </p:txBody>
      </p:sp>
      <p:sp>
        <p:nvSpPr>
          <p:cNvPr id="4" name="标题 1">
            <a:extLst>
              <a:ext uri="{FF2B5EF4-FFF2-40B4-BE49-F238E27FC236}">
                <a16:creationId xmlns:a16="http://schemas.microsoft.com/office/drawing/2014/main" id="{B016D693-97DF-4A0E-D556-0E62D81FB614}"/>
              </a:ext>
            </a:extLst>
          </p:cNvPr>
          <p:cNvSpPr txBox="1">
            <a:spLocks/>
          </p:cNvSpPr>
          <p:nvPr/>
        </p:nvSpPr>
        <p:spPr>
          <a:xfrm>
            <a:off x="295604" y="133784"/>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2600"/>
              </a:lnSpc>
            </a:pPr>
            <a:r>
              <a:rPr lang="en-US" sz="6600" b="1" dirty="0">
                <a:solidFill>
                  <a:srgbClr val="FF7A05"/>
                </a:solidFill>
                <a:latin typeface="Optima" panose="02000503060000020004" pitchFamily="2" charset="0"/>
              </a:rPr>
              <a:t>References</a:t>
            </a:r>
          </a:p>
        </p:txBody>
      </p:sp>
      <p:pic>
        <p:nvPicPr>
          <p:cNvPr id="2" name="Picture 1">
            <a:extLst>
              <a:ext uri="{FF2B5EF4-FFF2-40B4-BE49-F238E27FC236}">
                <a16:creationId xmlns:a16="http://schemas.microsoft.com/office/drawing/2014/main" id="{4B6C7D21-2A07-DFEF-C86C-3C0F853331B7}"/>
              </a:ext>
            </a:extLst>
          </p:cNvPr>
          <p:cNvPicPr>
            <a:picLocks noChangeAspect="1"/>
          </p:cNvPicPr>
          <p:nvPr/>
        </p:nvPicPr>
        <p:blipFill>
          <a:blip r:embed="rId12"/>
          <a:srcRect/>
          <a:stretch>
            <a:fillRect/>
          </a:stretch>
        </p:blipFill>
        <p:spPr>
          <a:xfrm>
            <a:off x="14623737" y="0"/>
            <a:ext cx="3664263" cy="1573912"/>
          </a:xfrm>
          <a:prstGeom prst="rect">
            <a:avLst/>
          </a:prstGeom>
        </p:spPr>
      </p:pic>
    </p:spTree>
    <p:extLst>
      <p:ext uri="{BB962C8B-B14F-4D97-AF65-F5344CB8AC3E}">
        <p14:creationId xmlns:p14="http://schemas.microsoft.com/office/powerpoint/2010/main" val="1889253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4665" y="8553"/>
            <a:ext cx="9596536" cy="1350626"/>
          </a:xfrm>
          <a:prstGeom prst="rect">
            <a:avLst/>
          </a:prstGeom>
        </p:spPr>
        <p:txBody>
          <a:bodyPr wrap="square" lIns="0" tIns="0" rIns="0" bIns="0" rtlCol="0" anchor="t">
            <a:spAutoFit/>
          </a:bodyPr>
          <a:lstStyle/>
          <a:p>
            <a:pPr algn="ctr">
              <a:lnSpc>
                <a:spcPts val="12600"/>
              </a:lnSpc>
            </a:pPr>
            <a:r>
              <a:rPr lang="en-US" sz="4000" b="1" dirty="0">
                <a:solidFill>
                  <a:srgbClr val="FF7A05"/>
                </a:solidFill>
                <a:latin typeface="Optima" panose="02000503060000020004" pitchFamily="2" charset="0"/>
              </a:rPr>
              <a:t>Biophysical origin – Dipoles and currents</a:t>
            </a:r>
          </a:p>
        </p:txBody>
      </p:sp>
      <p:pic>
        <p:nvPicPr>
          <p:cNvPr id="4" name="Picture 3">
            <a:extLst>
              <a:ext uri="{FF2B5EF4-FFF2-40B4-BE49-F238E27FC236}">
                <a16:creationId xmlns:a16="http://schemas.microsoft.com/office/drawing/2014/main" id="{3378E35A-23FA-1BDD-0C55-2B84F2C1CAA6}"/>
              </a:ext>
            </a:extLst>
          </p:cNvPr>
          <p:cNvPicPr>
            <a:picLocks noChangeAspect="1"/>
          </p:cNvPicPr>
          <p:nvPr/>
        </p:nvPicPr>
        <p:blipFill>
          <a:blip r:embed="rId4"/>
          <a:stretch>
            <a:fillRect/>
          </a:stretch>
        </p:blipFill>
        <p:spPr>
          <a:xfrm>
            <a:off x="381000" y="1581821"/>
            <a:ext cx="11044335" cy="4854782"/>
          </a:xfrm>
          <a:prstGeom prst="rect">
            <a:avLst/>
          </a:prstGeom>
        </p:spPr>
      </p:pic>
      <p:pic>
        <p:nvPicPr>
          <p:cNvPr id="5" name="Picture 4">
            <a:extLst>
              <a:ext uri="{FF2B5EF4-FFF2-40B4-BE49-F238E27FC236}">
                <a16:creationId xmlns:a16="http://schemas.microsoft.com/office/drawing/2014/main" id="{968906F6-9AB5-881D-3415-E8C73F4EA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00" y="3105639"/>
            <a:ext cx="4932362"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37C63F3-02D8-C123-D041-8EB6EEEE22A8}"/>
              </a:ext>
            </a:extLst>
          </p:cNvPr>
          <p:cNvSpPr txBox="1"/>
          <p:nvPr/>
        </p:nvSpPr>
        <p:spPr>
          <a:xfrm>
            <a:off x="609600" y="6972301"/>
            <a:ext cx="9489231" cy="2761012"/>
          </a:xfrm>
          <a:prstGeom prst="rect">
            <a:avLst/>
          </a:prstGeom>
          <a:noFill/>
        </p:spPr>
        <p:txBody>
          <a:bodyPr wrap="square">
            <a:spAutoFit/>
          </a:bodyPr>
          <a:lstStyle/>
          <a:p>
            <a:pPr marL="457200" indent="-457200">
              <a:lnSpc>
                <a:spcPct val="80000"/>
              </a:lnSpc>
              <a:buFont typeface="Arial" panose="020B0604020202020204" pitchFamily="34" charset="0"/>
              <a:buChar char="•"/>
            </a:pPr>
            <a:r>
              <a:rPr lang="en-US" altLang="en-US" sz="2400" dirty="0">
                <a:latin typeface="Optima" panose="02000503060000020004" pitchFamily="2" charset="0"/>
              </a:rPr>
              <a:t>EPSPs of parallel dendrites in cortical columns creates</a:t>
            </a:r>
          </a:p>
          <a:p>
            <a:pPr marL="914400" lvl="1" indent="-457200">
              <a:lnSpc>
                <a:spcPct val="80000"/>
              </a:lnSpc>
              <a:buFont typeface="Arial" panose="020B0604020202020204" pitchFamily="34" charset="0"/>
              <a:buChar char="•"/>
            </a:pPr>
            <a:r>
              <a:rPr lang="en-US" altLang="en-US" sz="2400" dirty="0">
                <a:latin typeface="Optima" panose="02000503060000020004" pitchFamily="2" charset="0"/>
              </a:rPr>
              <a:t>Primary current (what we want to know about)</a:t>
            </a:r>
          </a:p>
          <a:p>
            <a:pPr marL="914400" lvl="1" indent="-457200">
              <a:lnSpc>
                <a:spcPct val="80000"/>
              </a:lnSpc>
              <a:buFont typeface="Arial" panose="020B0604020202020204" pitchFamily="34" charset="0"/>
              <a:buChar char="•"/>
            </a:pPr>
            <a:r>
              <a:rPr lang="en-US" altLang="en-US" sz="2400" dirty="0">
                <a:latin typeface="Optima" panose="02000503060000020004" pitchFamily="2" charset="0"/>
              </a:rPr>
              <a:t>Secondary/volume currents</a:t>
            </a:r>
          </a:p>
          <a:p>
            <a:pPr marL="1257300" lvl="2" indent="-342900">
              <a:lnSpc>
                <a:spcPct val="80000"/>
              </a:lnSpc>
              <a:buFont typeface="Arial" panose="020B0604020202020204" pitchFamily="34" charset="0"/>
              <a:buChar char="•"/>
            </a:pPr>
            <a:r>
              <a:rPr lang="en-US" altLang="en-US" sz="2400" dirty="0">
                <a:latin typeface="Optima" panose="02000503060000020004" pitchFamily="2" charset="0"/>
              </a:rPr>
              <a:t>Measured by EEG</a:t>
            </a:r>
          </a:p>
          <a:p>
            <a:pPr marL="1257300" lvl="2" indent="-342900">
              <a:lnSpc>
                <a:spcPct val="80000"/>
              </a:lnSpc>
              <a:buFont typeface="Arial" panose="020B0604020202020204" pitchFamily="34" charset="0"/>
              <a:buChar char="•"/>
            </a:pPr>
            <a:r>
              <a:rPr lang="en-US" altLang="en-US" sz="2400" dirty="0">
                <a:latin typeface="Optima" panose="02000503060000020004" pitchFamily="2" charset="0"/>
              </a:rPr>
              <a:t>Influenced by intervening tissue</a:t>
            </a:r>
            <a:br>
              <a:rPr lang="en-US" altLang="en-US" sz="2400" dirty="0">
                <a:latin typeface="Optima" panose="02000503060000020004" pitchFamily="2" charset="0"/>
              </a:rPr>
            </a:br>
            <a:endParaRPr lang="en-US" altLang="en-US" sz="2400" dirty="0">
              <a:latin typeface="Optima" panose="02000503060000020004" pitchFamily="2" charset="0"/>
            </a:endParaRPr>
          </a:p>
          <a:p>
            <a:pPr marL="800100" lvl="1" indent="-342900">
              <a:lnSpc>
                <a:spcPct val="80000"/>
              </a:lnSpc>
              <a:buFont typeface="Arial" panose="020B0604020202020204" pitchFamily="34" charset="0"/>
              <a:buChar char="•"/>
            </a:pPr>
            <a:r>
              <a:rPr lang="en-US" altLang="en-US" sz="2400" dirty="0">
                <a:latin typeface="Optima" panose="02000503060000020004" pitchFamily="2" charset="0"/>
              </a:rPr>
              <a:t>Magnetic field perpendicular to primary current</a:t>
            </a:r>
          </a:p>
          <a:p>
            <a:pPr marL="1257300" lvl="2" indent="-342900">
              <a:lnSpc>
                <a:spcPct val="80000"/>
              </a:lnSpc>
              <a:buFont typeface="Arial" panose="020B0604020202020204" pitchFamily="34" charset="0"/>
              <a:buChar char="•"/>
            </a:pPr>
            <a:r>
              <a:rPr lang="en-US" altLang="en-US" sz="2400" dirty="0">
                <a:latin typeface="Optima" panose="02000503060000020004" pitchFamily="2" charset="0"/>
              </a:rPr>
              <a:t>Measured by MEG</a:t>
            </a:r>
          </a:p>
          <a:p>
            <a:pPr marL="1257300" lvl="2" indent="-342900">
              <a:lnSpc>
                <a:spcPct val="80000"/>
              </a:lnSpc>
              <a:buFont typeface="Arial" panose="020B0604020202020204" pitchFamily="34" charset="0"/>
              <a:buChar char="•"/>
            </a:pPr>
            <a:r>
              <a:rPr lang="en-US" altLang="en-US" sz="2400" dirty="0">
                <a:latin typeface="Optima" panose="02000503060000020004" pitchFamily="2" charset="0"/>
              </a:rPr>
              <a:t>Unaffected by intervening tissue</a:t>
            </a:r>
          </a:p>
        </p:txBody>
      </p:sp>
    </p:spTree>
    <p:extLst>
      <p:ext uri="{BB962C8B-B14F-4D97-AF65-F5344CB8AC3E}">
        <p14:creationId xmlns:p14="http://schemas.microsoft.com/office/powerpoint/2010/main" val="25377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623737" y="0"/>
            <a:ext cx="3664263" cy="1573912"/>
          </a:xfrm>
          <a:prstGeom prst="rect">
            <a:avLst/>
          </a:prstGeom>
        </p:spPr>
      </p:pic>
      <p:pic>
        <p:nvPicPr>
          <p:cNvPr id="3" name="Picture 3"/>
          <p:cNvPicPr>
            <a:picLocks noChangeAspect="1"/>
          </p:cNvPicPr>
          <p:nvPr/>
        </p:nvPicPr>
        <p:blipFill>
          <a:blip r:embed="rId3"/>
          <a:srcRect l="16188" b="47795"/>
          <a:stretch>
            <a:fillRect/>
          </a:stretch>
        </p:blipFill>
        <p:spPr>
          <a:xfrm>
            <a:off x="164521" y="1713237"/>
            <a:ext cx="7936265" cy="3152139"/>
          </a:xfrm>
          <a:prstGeom prst="rect">
            <a:avLst/>
          </a:prstGeom>
        </p:spPr>
      </p:pic>
      <p:pic>
        <p:nvPicPr>
          <p:cNvPr id="4" name="Picture 4"/>
          <p:cNvPicPr>
            <a:picLocks noChangeAspect="1"/>
          </p:cNvPicPr>
          <p:nvPr/>
        </p:nvPicPr>
        <p:blipFill>
          <a:blip r:embed="rId4"/>
          <a:srcRect/>
          <a:stretch>
            <a:fillRect/>
          </a:stretch>
        </p:blipFill>
        <p:spPr>
          <a:xfrm>
            <a:off x="1028700" y="4583429"/>
            <a:ext cx="6703167" cy="2790878"/>
          </a:xfrm>
          <a:prstGeom prst="rect">
            <a:avLst/>
          </a:prstGeom>
        </p:spPr>
      </p:pic>
      <p:sp>
        <p:nvSpPr>
          <p:cNvPr id="5" name="TextBox 5"/>
          <p:cNvSpPr txBox="1"/>
          <p:nvPr/>
        </p:nvSpPr>
        <p:spPr>
          <a:xfrm>
            <a:off x="0" y="-171450"/>
            <a:ext cx="9071274" cy="1543048"/>
          </a:xfrm>
          <a:prstGeom prst="rect">
            <a:avLst/>
          </a:prstGeom>
        </p:spPr>
        <p:txBody>
          <a:bodyPr lIns="0" tIns="0" rIns="0" bIns="0" rtlCol="0" anchor="t">
            <a:spAutoFit/>
          </a:bodyPr>
          <a:lstStyle/>
          <a:p>
            <a:pPr algn="ctr">
              <a:lnSpc>
                <a:spcPts val="12600"/>
              </a:lnSpc>
            </a:pPr>
            <a:r>
              <a:rPr lang="en-US" sz="9000" b="1" dirty="0">
                <a:solidFill>
                  <a:srgbClr val="FF7A05"/>
                </a:solidFill>
                <a:latin typeface="Optima" panose="02000503060000020004" pitchFamily="2" charset="0"/>
              </a:rPr>
              <a:t>What is M/EEG</a:t>
            </a:r>
          </a:p>
        </p:txBody>
      </p:sp>
      <p:sp>
        <p:nvSpPr>
          <p:cNvPr id="6" name="TextBox 6"/>
          <p:cNvSpPr txBox="1"/>
          <p:nvPr/>
        </p:nvSpPr>
        <p:spPr>
          <a:xfrm>
            <a:off x="10064343" y="2889362"/>
            <a:ext cx="2071139"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5271FF"/>
                </a:solidFill>
                <a:latin typeface="Optima" panose="02000503060000020004" pitchFamily="2" charset="0"/>
              </a:rPr>
              <a:t>Electro</a:t>
            </a:r>
          </a:p>
        </p:txBody>
      </p:sp>
      <p:sp>
        <p:nvSpPr>
          <p:cNvPr id="7" name="TextBox 7"/>
          <p:cNvSpPr txBox="1"/>
          <p:nvPr/>
        </p:nvSpPr>
        <p:spPr>
          <a:xfrm>
            <a:off x="12540342" y="4059020"/>
            <a:ext cx="3389012"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7A05"/>
                </a:solidFill>
                <a:latin typeface="Optima" panose="02000503060000020004" pitchFamily="2" charset="0"/>
              </a:rPr>
              <a:t>encephalon</a:t>
            </a:r>
          </a:p>
        </p:txBody>
      </p:sp>
      <p:sp>
        <p:nvSpPr>
          <p:cNvPr id="8" name="TextBox 8"/>
          <p:cNvSpPr txBox="1"/>
          <p:nvPr/>
        </p:nvSpPr>
        <p:spPr>
          <a:xfrm>
            <a:off x="15698668" y="4075627"/>
            <a:ext cx="1888034"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3131"/>
                </a:solidFill>
                <a:latin typeface="Optima" panose="02000503060000020004" pitchFamily="2" charset="0"/>
              </a:rPr>
              <a:t>gram</a:t>
            </a:r>
          </a:p>
        </p:txBody>
      </p:sp>
      <p:sp>
        <p:nvSpPr>
          <p:cNvPr id="9" name="TextBox 9"/>
          <p:cNvSpPr txBox="1"/>
          <p:nvPr/>
        </p:nvSpPr>
        <p:spPr>
          <a:xfrm>
            <a:off x="10036269" y="3589578"/>
            <a:ext cx="2263096"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5271FF"/>
                </a:solidFill>
                <a:latin typeface="Optima" panose="02000503060000020004" pitchFamily="2" charset="0"/>
              </a:rPr>
              <a:t>Electric</a:t>
            </a:r>
          </a:p>
        </p:txBody>
      </p:sp>
      <p:sp>
        <p:nvSpPr>
          <p:cNvPr id="10" name="TextBox 10"/>
          <p:cNvSpPr txBox="1"/>
          <p:nvPr/>
        </p:nvSpPr>
        <p:spPr>
          <a:xfrm>
            <a:off x="15600404" y="4686876"/>
            <a:ext cx="2084561"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3131"/>
                </a:solidFill>
                <a:latin typeface="Optima" panose="02000503060000020004" pitchFamily="2" charset="0"/>
              </a:rPr>
              <a:t>picture</a:t>
            </a:r>
          </a:p>
        </p:txBody>
      </p:sp>
      <p:sp>
        <p:nvSpPr>
          <p:cNvPr id="11" name="TextBox 11"/>
          <p:cNvSpPr txBox="1"/>
          <p:nvPr/>
        </p:nvSpPr>
        <p:spPr>
          <a:xfrm>
            <a:off x="13468141" y="4674371"/>
            <a:ext cx="1533413"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7A05"/>
                </a:solidFill>
                <a:latin typeface="Optima" panose="02000503060000020004" pitchFamily="2" charset="0"/>
              </a:rPr>
              <a:t>brain</a:t>
            </a:r>
          </a:p>
        </p:txBody>
      </p:sp>
      <p:sp>
        <p:nvSpPr>
          <p:cNvPr id="12" name="TextBox 12"/>
          <p:cNvSpPr txBox="1"/>
          <p:nvPr/>
        </p:nvSpPr>
        <p:spPr>
          <a:xfrm>
            <a:off x="782402" y="7612432"/>
            <a:ext cx="16883881" cy="2585085"/>
          </a:xfrm>
          <a:prstGeom prst="rect">
            <a:avLst/>
          </a:prstGeom>
        </p:spPr>
        <p:txBody>
          <a:bodyPr lIns="0" tIns="0" rIns="0" bIns="0" rtlCol="0" anchor="t">
            <a:spAutoFit/>
          </a:bodyPr>
          <a:lstStyle/>
          <a:p>
            <a:pPr>
              <a:lnSpc>
                <a:spcPts val="2939"/>
              </a:lnSpc>
            </a:pPr>
            <a:r>
              <a:rPr lang="en-US" sz="2200" dirty="0">
                <a:solidFill>
                  <a:srgbClr val="000000"/>
                </a:solidFill>
                <a:latin typeface="Optima" panose="02000503060000020004" pitchFamily="2" charset="0"/>
              </a:rPr>
              <a:t>Refers to the study of the electric and magnetic fields of the “encephalon” (the brain)</a:t>
            </a:r>
          </a:p>
          <a:p>
            <a:pPr>
              <a:lnSpc>
                <a:spcPts val="2939"/>
              </a:lnSpc>
            </a:pPr>
            <a:endParaRPr lang="en-US" sz="2200" dirty="0">
              <a:solidFill>
                <a:srgbClr val="000000"/>
              </a:solidFill>
              <a:latin typeface="Optima" panose="02000503060000020004" pitchFamily="2" charset="0"/>
            </a:endParaRPr>
          </a:p>
          <a:p>
            <a:pPr>
              <a:lnSpc>
                <a:spcPts val="2939"/>
              </a:lnSpc>
              <a:spcBef>
                <a:spcPct val="0"/>
              </a:spcBef>
            </a:pPr>
            <a:r>
              <a:rPr lang="en-US" sz="2200" dirty="0">
                <a:solidFill>
                  <a:srgbClr val="000000"/>
                </a:solidFill>
                <a:latin typeface="Optima" panose="02000503060000020004" pitchFamily="2" charset="0"/>
              </a:rPr>
              <a:t>EEG: Measures differences in electric potentials on the scalp (Units: micro Volt)</a:t>
            </a:r>
          </a:p>
          <a:p>
            <a:pPr>
              <a:lnSpc>
                <a:spcPts val="2939"/>
              </a:lnSpc>
              <a:spcBef>
                <a:spcPct val="0"/>
              </a:spcBef>
            </a:pPr>
            <a:r>
              <a:rPr lang="en-US" sz="2200" dirty="0">
                <a:solidFill>
                  <a:srgbClr val="000000"/>
                </a:solidFill>
                <a:latin typeface="Optima" panose="02000503060000020004" pitchFamily="2" charset="0"/>
              </a:rPr>
              <a:t>MEG: Measures changes in magnetic flux density outside of the head (Units: </a:t>
            </a:r>
            <a:r>
              <a:rPr lang="en-US" sz="2200" dirty="0" err="1">
                <a:solidFill>
                  <a:srgbClr val="000000"/>
                </a:solidFill>
                <a:latin typeface="Optima" panose="02000503060000020004" pitchFamily="2" charset="0"/>
              </a:rPr>
              <a:t>femto</a:t>
            </a:r>
            <a:r>
              <a:rPr lang="en-US" sz="2200" dirty="0">
                <a:solidFill>
                  <a:srgbClr val="000000"/>
                </a:solidFill>
                <a:latin typeface="Optima" panose="02000503060000020004" pitchFamily="2" charset="0"/>
              </a:rPr>
              <a:t> Tesla)</a:t>
            </a:r>
          </a:p>
          <a:p>
            <a:pPr>
              <a:lnSpc>
                <a:spcPts val="2939"/>
              </a:lnSpc>
              <a:spcBef>
                <a:spcPct val="0"/>
              </a:spcBef>
            </a:pPr>
            <a:endParaRPr lang="en-US" sz="2200" dirty="0">
              <a:solidFill>
                <a:srgbClr val="000000"/>
              </a:solidFill>
              <a:latin typeface="Optima" panose="02000503060000020004" pitchFamily="2" charset="0"/>
            </a:endParaRPr>
          </a:p>
          <a:p>
            <a:pPr>
              <a:lnSpc>
                <a:spcPts val="2939"/>
              </a:lnSpc>
              <a:spcBef>
                <a:spcPct val="0"/>
              </a:spcBef>
            </a:pPr>
            <a:r>
              <a:rPr lang="en-US" sz="2200" dirty="0">
                <a:solidFill>
                  <a:srgbClr val="000000"/>
                </a:solidFill>
                <a:latin typeface="Optima" panose="02000503060000020004" pitchFamily="2" charset="0"/>
              </a:rPr>
              <a:t>EEG and MEG are the most powerful techniques to noninvasively study the electrophysiological dynamics of the brain (Cohen 2017)</a:t>
            </a:r>
          </a:p>
          <a:p>
            <a:pPr>
              <a:lnSpc>
                <a:spcPts val="2939"/>
              </a:lnSpc>
              <a:spcBef>
                <a:spcPct val="0"/>
              </a:spcBef>
            </a:pPr>
            <a:endParaRPr lang="en-US" sz="2200" dirty="0">
              <a:solidFill>
                <a:srgbClr val="000000"/>
              </a:solidFill>
              <a:latin typeface="Optima" panose="02000503060000020004" pitchFamily="2" charset="0"/>
            </a:endParaRPr>
          </a:p>
        </p:txBody>
      </p:sp>
      <p:sp>
        <p:nvSpPr>
          <p:cNvPr id="13" name="TextBox 13"/>
          <p:cNvSpPr txBox="1"/>
          <p:nvPr/>
        </p:nvSpPr>
        <p:spPr>
          <a:xfrm>
            <a:off x="10000173" y="5030606"/>
            <a:ext cx="2617311"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38A23E"/>
                </a:solidFill>
                <a:latin typeface="Optima" panose="02000503060000020004" pitchFamily="2" charset="0"/>
              </a:rPr>
              <a:t>Magneto</a:t>
            </a:r>
          </a:p>
        </p:txBody>
      </p:sp>
      <p:sp>
        <p:nvSpPr>
          <p:cNvPr id="14" name="TextBox 14"/>
          <p:cNvSpPr txBox="1"/>
          <p:nvPr/>
        </p:nvSpPr>
        <p:spPr>
          <a:xfrm>
            <a:off x="10036269" y="5622343"/>
            <a:ext cx="2617310" cy="712469"/>
          </a:xfrm>
          <a:prstGeom prst="rect">
            <a:avLst/>
          </a:prstGeom>
        </p:spPr>
        <p:txBody>
          <a:bodyPr wrap="square" lIns="0" tIns="0" rIns="0" bIns="0" rtlCol="0" anchor="t">
            <a:spAutoFit/>
          </a:bodyPr>
          <a:lstStyle/>
          <a:p>
            <a:pPr algn="ctr">
              <a:lnSpc>
                <a:spcPts val="5880"/>
              </a:lnSpc>
              <a:spcBef>
                <a:spcPct val="0"/>
              </a:spcBef>
            </a:pPr>
            <a:r>
              <a:rPr lang="en-US" sz="4200" dirty="0">
                <a:solidFill>
                  <a:srgbClr val="38A23E"/>
                </a:solidFill>
                <a:latin typeface="Optima" panose="02000503060000020004" pitchFamily="2" charset="0"/>
              </a:rPr>
              <a:t>Magnetic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pic>
        <p:nvPicPr>
          <p:cNvPr id="3" name="Picture 3"/>
          <p:cNvPicPr>
            <a:picLocks noChangeAspect="1"/>
          </p:cNvPicPr>
          <p:nvPr/>
        </p:nvPicPr>
        <p:blipFill>
          <a:blip r:embed="rId4"/>
          <a:srcRect/>
          <a:stretch>
            <a:fillRect/>
          </a:stretch>
        </p:blipFill>
        <p:spPr>
          <a:xfrm>
            <a:off x="126000" y="2634023"/>
            <a:ext cx="8822275" cy="5547340"/>
          </a:xfrm>
          <a:prstGeom prst="rect">
            <a:avLst/>
          </a:prstGeom>
        </p:spPr>
      </p:pic>
      <p:pic>
        <p:nvPicPr>
          <p:cNvPr id="4" name="Picture 4"/>
          <p:cNvPicPr>
            <a:picLocks noChangeAspect="1"/>
          </p:cNvPicPr>
          <p:nvPr/>
        </p:nvPicPr>
        <p:blipFill>
          <a:blip r:embed="rId5"/>
          <a:srcRect/>
          <a:stretch>
            <a:fillRect/>
          </a:stretch>
        </p:blipFill>
        <p:spPr>
          <a:xfrm>
            <a:off x="11071746" y="6635475"/>
            <a:ext cx="3866840" cy="3501208"/>
          </a:xfrm>
          <a:prstGeom prst="rect">
            <a:avLst/>
          </a:prstGeom>
        </p:spPr>
      </p:pic>
      <p:sp>
        <p:nvSpPr>
          <p:cNvPr id="5" name="TextBox 5"/>
          <p:cNvSpPr txBox="1"/>
          <p:nvPr/>
        </p:nvSpPr>
        <p:spPr>
          <a:xfrm>
            <a:off x="0" y="-171450"/>
            <a:ext cx="12720438" cy="1543048"/>
          </a:xfrm>
          <a:prstGeom prst="rect">
            <a:avLst/>
          </a:prstGeom>
        </p:spPr>
        <p:txBody>
          <a:bodyPr lIns="0" tIns="0" rIns="0" bIns="0" rtlCol="0" anchor="t">
            <a:spAutoFit/>
          </a:bodyPr>
          <a:lstStyle/>
          <a:p>
            <a:pPr algn="ctr">
              <a:lnSpc>
                <a:spcPts val="12600"/>
              </a:lnSpc>
            </a:pPr>
            <a:r>
              <a:rPr lang="en-US" sz="9000" b="1" dirty="0">
                <a:solidFill>
                  <a:srgbClr val="FF7A05"/>
                </a:solidFill>
                <a:latin typeface="Optima" panose="02000503060000020004" pitchFamily="2" charset="0"/>
              </a:rPr>
              <a:t>History of Human EEG</a:t>
            </a:r>
          </a:p>
        </p:txBody>
      </p:sp>
      <p:sp>
        <p:nvSpPr>
          <p:cNvPr id="6" name="TextBox 6"/>
          <p:cNvSpPr txBox="1"/>
          <p:nvPr/>
        </p:nvSpPr>
        <p:spPr>
          <a:xfrm>
            <a:off x="9144000" y="2595923"/>
            <a:ext cx="8836925" cy="4349973"/>
          </a:xfrm>
          <a:prstGeom prst="rect">
            <a:avLst/>
          </a:prstGeom>
        </p:spPr>
        <p:txBody>
          <a:bodyPr lIns="0" tIns="0" rIns="0" bIns="0" rtlCol="0" anchor="t">
            <a:spAutoFit/>
          </a:bodyPr>
          <a:lstStyle/>
          <a:p>
            <a:pPr marL="474979" lvl="1" indent="-237490">
              <a:lnSpc>
                <a:spcPts val="3079"/>
              </a:lnSpc>
              <a:buFont typeface="Arial"/>
              <a:buChar char="•"/>
            </a:pPr>
            <a:r>
              <a:rPr lang="en-US" sz="2199" dirty="0">
                <a:solidFill>
                  <a:srgbClr val="000000"/>
                </a:solidFill>
                <a:latin typeface="Optima" panose="02000503060000020004" pitchFamily="2" charset="0"/>
              </a:rPr>
              <a:t>In 1929, Hans Berger developed human EEG, the graphic representation of the difference in voltage between two different cerebral locations plotted over time</a:t>
            </a:r>
          </a:p>
          <a:p>
            <a:pPr marL="474979" lvl="1" indent="-237490">
              <a:lnSpc>
                <a:spcPts val="3079"/>
              </a:lnSpc>
              <a:buFont typeface="Arial"/>
              <a:buChar char="•"/>
            </a:pPr>
            <a:r>
              <a:rPr lang="en-US" sz="2199" dirty="0">
                <a:solidFill>
                  <a:srgbClr val="000000"/>
                </a:solidFill>
                <a:latin typeface="Optima" panose="02000503060000020004" pitchFamily="2" charset="0"/>
              </a:rPr>
              <a:t>He described the human alpha and beta rhythms</a:t>
            </a:r>
          </a:p>
          <a:p>
            <a:pPr>
              <a:lnSpc>
                <a:spcPts val="3079"/>
              </a:lnSpc>
            </a:pPr>
            <a:endParaRPr lang="en-US" sz="2199" dirty="0">
              <a:solidFill>
                <a:srgbClr val="000000"/>
              </a:solidFill>
              <a:latin typeface="Optima" panose="02000503060000020004" pitchFamily="2" charset="0"/>
            </a:endParaRPr>
          </a:p>
          <a:p>
            <a:pPr>
              <a:lnSpc>
                <a:spcPts val="3079"/>
              </a:lnSpc>
            </a:pPr>
            <a:r>
              <a:rPr lang="en-US" sz="2199" dirty="0">
                <a:solidFill>
                  <a:srgbClr val="000000"/>
                </a:solidFill>
                <a:latin typeface="Optima" panose="02000503060000020004" pitchFamily="2" charset="0"/>
              </a:rPr>
              <a:t>Example calculation:</a:t>
            </a:r>
          </a:p>
          <a:p>
            <a:pPr>
              <a:lnSpc>
                <a:spcPts val="3079"/>
              </a:lnSpc>
            </a:pPr>
            <a:r>
              <a:rPr lang="en-US" sz="2199" dirty="0">
                <a:solidFill>
                  <a:srgbClr val="000000"/>
                </a:solidFill>
                <a:latin typeface="Optima" panose="02000503060000020004" pitchFamily="2" charset="0"/>
              </a:rPr>
              <a:t>PO - Parietal Occipital electrode number 7</a:t>
            </a:r>
          </a:p>
          <a:p>
            <a:pPr>
              <a:lnSpc>
                <a:spcPts val="3079"/>
              </a:lnSpc>
            </a:pPr>
            <a:r>
              <a:rPr lang="en-US" sz="2199" dirty="0" err="1">
                <a:solidFill>
                  <a:srgbClr val="000000"/>
                </a:solidFill>
                <a:latin typeface="Optima" panose="02000503060000020004" pitchFamily="2" charset="0"/>
              </a:rPr>
              <a:t>Cz</a:t>
            </a:r>
            <a:r>
              <a:rPr lang="en-US" sz="2199" dirty="0">
                <a:solidFill>
                  <a:srgbClr val="000000"/>
                </a:solidFill>
                <a:latin typeface="Optima" panose="02000503060000020004" pitchFamily="2" charset="0"/>
              </a:rPr>
              <a:t> - Reference electrode (usually forehead)</a:t>
            </a:r>
          </a:p>
          <a:p>
            <a:pPr>
              <a:lnSpc>
                <a:spcPts val="3079"/>
              </a:lnSpc>
            </a:pPr>
            <a:r>
              <a:rPr lang="en-US" sz="2199" dirty="0">
                <a:solidFill>
                  <a:srgbClr val="000000"/>
                </a:solidFill>
                <a:latin typeface="Optima" panose="02000503060000020004" pitchFamily="2" charset="0"/>
              </a:rPr>
              <a:t>g -   ground electrode (usually the ears)</a:t>
            </a:r>
          </a:p>
          <a:p>
            <a:pPr>
              <a:lnSpc>
                <a:spcPts val="3079"/>
              </a:lnSpc>
            </a:pPr>
            <a:endParaRPr lang="en-US" sz="2199" dirty="0">
              <a:solidFill>
                <a:srgbClr val="000000"/>
              </a:solidFill>
              <a:latin typeface="Optima" panose="02000503060000020004" pitchFamily="2" charset="0"/>
            </a:endParaRPr>
          </a:p>
          <a:p>
            <a:pPr>
              <a:lnSpc>
                <a:spcPts val="3079"/>
              </a:lnSpc>
              <a:spcBef>
                <a:spcPct val="0"/>
              </a:spcBef>
            </a:pPr>
            <a:endParaRPr lang="en-US" sz="2199" dirty="0">
              <a:solidFill>
                <a:srgbClr val="000000"/>
              </a:solidFill>
              <a:latin typeface="Optima" panose="02000503060000020004" pitchFamily="2" charset="0"/>
            </a:endParaRPr>
          </a:p>
        </p:txBody>
      </p:sp>
      <p:sp>
        <p:nvSpPr>
          <p:cNvPr id="7" name="TextBox 7"/>
          <p:cNvSpPr txBox="1"/>
          <p:nvPr/>
        </p:nvSpPr>
        <p:spPr>
          <a:xfrm>
            <a:off x="126000" y="8347979"/>
            <a:ext cx="8836925" cy="372745"/>
          </a:xfrm>
          <a:prstGeom prst="rect">
            <a:avLst/>
          </a:prstGeom>
        </p:spPr>
        <p:txBody>
          <a:bodyPr lIns="0" tIns="0" rIns="0" bIns="0" rtlCol="0" anchor="t">
            <a:spAutoFit/>
          </a:bodyPr>
          <a:lstStyle/>
          <a:p>
            <a:pPr algn="ctr">
              <a:lnSpc>
                <a:spcPts val="3079"/>
              </a:lnSpc>
              <a:spcBef>
                <a:spcPct val="0"/>
              </a:spcBef>
            </a:pPr>
            <a:r>
              <a:rPr lang="en-US" sz="2199" dirty="0">
                <a:solidFill>
                  <a:srgbClr val="000000"/>
                </a:solidFill>
                <a:latin typeface="Optima" panose="02000503060000020004" pitchFamily="2" charset="0"/>
              </a:rPr>
              <a:t>1929 - EEG Equipment (Left), Hans Berger (Right)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623737" y="0"/>
            <a:ext cx="3664263" cy="1573912"/>
          </a:xfrm>
          <a:prstGeom prst="rect">
            <a:avLst/>
          </a:prstGeom>
        </p:spPr>
      </p:pic>
      <p:sp>
        <p:nvSpPr>
          <p:cNvPr id="3" name="TextBox 3"/>
          <p:cNvSpPr txBox="1"/>
          <p:nvPr/>
        </p:nvSpPr>
        <p:spPr>
          <a:xfrm>
            <a:off x="304800" y="49840"/>
            <a:ext cx="3825943" cy="1524072"/>
          </a:xfrm>
          <a:prstGeom prst="rect">
            <a:avLst/>
          </a:prstGeom>
        </p:spPr>
        <p:txBody>
          <a:bodyPr wrap="square" lIns="0" tIns="0" rIns="0" bIns="0" rtlCol="0" anchor="t">
            <a:spAutoFit/>
          </a:bodyPr>
          <a:lstStyle/>
          <a:p>
            <a:pPr algn="ctr">
              <a:lnSpc>
                <a:spcPts val="12600"/>
              </a:lnSpc>
            </a:pPr>
            <a:r>
              <a:rPr lang="en-US" sz="9000" b="1" dirty="0">
                <a:solidFill>
                  <a:srgbClr val="FF7A05"/>
                </a:solidFill>
                <a:latin typeface="Optima" panose="02000503060000020004" pitchFamily="2" charset="0"/>
              </a:rPr>
              <a:t>Part 2</a:t>
            </a:r>
          </a:p>
        </p:txBody>
      </p:sp>
      <p:sp>
        <p:nvSpPr>
          <p:cNvPr id="4" name="TextBox 4"/>
          <p:cNvSpPr txBox="1"/>
          <p:nvPr/>
        </p:nvSpPr>
        <p:spPr>
          <a:xfrm>
            <a:off x="557827" y="2076447"/>
            <a:ext cx="8775725" cy="3658870"/>
          </a:xfrm>
          <a:prstGeom prst="rect">
            <a:avLst/>
          </a:prstGeom>
        </p:spPr>
        <p:txBody>
          <a:bodyPr lIns="0" tIns="0" rIns="0" bIns="0" rtlCol="0" anchor="t">
            <a:spAutoFit/>
          </a:bodyPr>
          <a:lstStyle/>
          <a:p>
            <a:pPr algn="just">
              <a:lnSpc>
                <a:spcPts val="7279"/>
              </a:lnSpc>
            </a:pPr>
            <a:r>
              <a:rPr lang="en-US" sz="5199" dirty="0">
                <a:solidFill>
                  <a:schemeClr val="bg1">
                    <a:lumMod val="50000"/>
                  </a:schemeClr>
                </a:solidFill>
                <a:latin typeface="Optima" panose="02000503060000020004" pitchFamily="2" charset="0"/>
              </a:rPr>
              <a:t>Introduction and History</a:t>
            </a:r>
          </a:p>
          <a:p>
            <a:pPr algn="just">
              <a:lnSpc>
                <a:spcPts val="7279"/>
              </a:lnSpc>
            </a:pPr>
            <a:r>
              <a:rPr lang="en-US" sz="5199" b="1" dirty="0">
                <a:latin typeface="Optima" panose="02000503060000020004" pitchFamily="2" charset="0"/>
              </a:rPr>
              <a:t>Biophysical origin of M/EEG</a:t>
            </a:r>
          </a:p>
          <a:p>
            <a:pPr algn="just">
              <a:lnSpc>
                <a:spcPts val="7279"/>
              </a:lnSpc>
            </a:pPr>
            <a:r>
              <a:rPr lang="en-US" sz="5199" dirty="0">
                <a:solidFill>
                  <a:srgbClr val="80807F"/>
                </a:solidFill>
                <a:latin typeface="Optima" panose="02000503060000020004" pitchFamily="2" charset="0"/>
              </a:rPr>
              <a:t>Why do we use M/EEG?</a:t>
            </a:r>
          </a:p>
          <a:p>
            <a:pPr algn="just">
              <a:lnSpc>
                <a:spcPts val="7279"/>
              </a:lnSpc>
            </a:pPr>
            <a:r>
              <a:rPr lang="en-US" sz="5199" dirty="0">
                <a:solidFill>
                  <a:srgbClr val="80807F"/>
                </a:solidFill>
                <a:latin typeface="Optima" panose="02000503060000020004" pitchFamily="2" charset="0"/>
              </a:rPr>
              <a:t>Measurement of M/EEG</a:t>
            </a:r>
          </a:p>
        </p:txBody>
      </p:sp>
    </p:spTree>
    <p:extLst>
      <p:ext uri="{BB962C8B-B14F-4D97-AF65-F5344CB8AC3E}">
        <p14:creationId xmlns:p14="http://schemas.microsoft.com/office/powerpoint/2010/main" val="19238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0" y="-21424"/>
            <a:ext cx="11963400" cy="1364476"/>
          </a:xfrm>
          <a:prstGeom prst="rect">
            <a:avLst/>
          </a:prstGeom>
        </p:spPr>
        <p:txBody>
          <a:bodyPr wrap="square" lIns="0" tIns="0" rIns="0" bIns="0" rtlCol="0" anchor="t">
            <a:spAutoFit/>
          </a:bodyPr>
          <a:lstStyle/>
          <a:p>
            <a:pPr algn="ctr">
              <a:lnSpc>
                <a:spcPts val="12600"/>
              </a:lnSpc>
            </a:pPr>
            <a:r>
              <a:rPr lang="en-US" sz="4400" b="1" dirty="0">
                <a:solidFill>
                  <a:srgbClr val="FF7A05"/>
                </a:solidFill>
                <a:latin typeface="Optima" panose="02000503060000020004" pitchFamily="2" charset="0"/>
              </a:rPr>
              <a:t>Biophysical origin - What is an action potential?</a:t>
            </a:r>
          </a:p>
        </p:txBody>
      </p:sp>
      <p:sp>
        <p:nvSpPr>
          <p:cNvPr id="7" name="TextBox 6">
            <a:extLst>
              <a:ext uri="{FF2B5EF4-FFF2-40B4-BE49-F238E27FC236}">
                <a16:creationId xmlns:a16="http://schemas.microsoft.com/office/drawing/2014/main" id="{29DAD173-80C0-F4B8-6CD3-3B574F2E858D}"/>
              </a:ext>
            </a:extLst>
          </p:cNvPr>
          <p:cNvSpPr txBox="1"/>
          <p:nvPr/>
        </p:nvSpPr>
        <p:spPr>
          <a:xfrm>
            <a:off x="381001" y="2727454"/>
            <a:ext cx="7924799" cy="4832092"/>
          </a:xfrm>
          <a:prstGeom prst="rect">
            <a:avLst/>
          </a:prstGeom>
          <a:noFill/>
        </p:spPr>
        <p:txBody>
          <a:bodyPr wrap="square" rtlCol="0">
            <a:spAutoFit/>
          </a:bodyPr>
          <a:lstStyle/>
          <a:p>
            <a:pPr marL="342900" indent="-342900">
              <a:buFont typeface="Arial" panose="020B0604020202020204" pitchFamily="34" charset="0"/>
              <a:buChar char="•"/>
            </a:pPr>
            <a:r>
              <a:rPr lang="en-US" altLang="en-US" sz="2200" dirty="0">
                <a:latin typeface="Optima" panose="02000503060000020004" pitchFamily="2" charset="0"/>
              </a:rPr>
              <a:t>Rapid, transient, </a:t>
            </a:r>
            <a:r>
              <a:rPr lang="en-US" altLang="en-US" sz="2200" b="1" dirty="0">
                <a:latin typeface="Optima" panose="02000503060000020004" pitchFamily="2" charset="0"/>
              </a:rPr>
              <a:t>all-or-none</a:t>
            </a:r>
            <a:r>
              <a:rPr lang="en-US" altLang="en-US" sz="2200" dirty="0">
                <a:latin typeface="Optima" panose="02000503060000020004" pitchFamily="2" charset="0"/>
              </a:rPr>
              <a:t> current flow from the cell body to the axon terminal of a neuron is known as an action potential (AP)</a:t>
            </a:r>
          </a:p>
          <a:p>
            <a:endParaRPr lang="en-US" altLang="en-US" sz="2200" dirty="0">
              <a:latin typeface="Optima" panose="02000503060000020004" pitchFamily="2" charset="0"/>
            </a:endParaRPr>
          </a:p>
          <a:p>
            <a:pPr marL="342900" indent="-342900">
              <a:buFont typeface="Arial" panose="020B0604020202020204" pitchFamily="34" charset="0"/>
              <a:buChar char="•"/>
            </a:pPr>
            <a:r>
              <a:rPr lang="en-US" altLang="en-US" sz="2200" dirty="0">
                <a:latin typeface="Optima" panose="02000503060000020004" pitchFamily="2" charset="0"/>
              </a:rPr>
              <a:t>To be registered by electrodes on the scalp many neurons would need to fire at the same time, which is unlikely given that action potentials lasts around ~1ms</a:t>
            </a:r>
          </a:p>
          <a:p>
            <a:endParaRPr lang="en-US" altLang="en-US" sz="2200" dirty="0">
              <a:latin typeface="Optima" panose="02000503060000020004" pitchFamily="2" charset="0"/>
            </a:endParaRPr>
          </a:p>
          <a:p>
            <a:pPr marL="342900" indent="-342900">
              <a:buFont typeface="Arial" panose="020B0604020202020204" pitchFamily="34" charset="0"/>
              <a:buChar char="•"/>
            </a:pPr>
            <a:r>
              <a:rPr lang="en-US" altLang="en-US" sz="2200" dirty="0">
                <a:latin typeface="Optima" panose="02000503060000020004" pitchFamily="2" charset="0"/>
              </a:rPr>
              <a:t>APs are unlikely to contribute to M/EEG</a:t>
            </a:r>
          </a:p>
          <a:p>
            <a:pPr marL="800100" lvl="1" indent="-342900">
              <a:buFont typeface="Arial" panose="020B0604020202020204" pitchFamily="34" charset="0"/>
              <a:buChar char="•"/>
            </a:pPr>
            <a:r>
              <a:rPr lang="en-US" altLang="en-US" sz="2200" dirty="0">
                <a:latin typeface="Optima" panose="02000503060000020004" pitchFamily="2" charset="0"/>
              </a:rPr>
              <a:t>Action potentials are Biphasic and brief</a:t>
            </a:r>
          </a:p>
          <a:p>
            <a:pPr marL="800100" lvl="1" indent="-342900">
              <a:buFont typeface="Arial" panose="020B0604020202020204" pitchFamily="34" charset="0"/>
              <a:buChar char="•"/>
            </a:pPr>
            <a:r>
              <a:rPr lang="en-US" altLang="en-US" sz="2200" dirty="0">
                <a:latin typeface="Optima" panose="02000503060000020004" pitchFamily="2" charset="0"/>
              </a:rPr>
              <a:t>Too short</a:t>
            </a:r>
          </a:p>
          <a:p>
            <a:pPr marL="800100" lvl="1" indent="-342900">
              <a:buFont typeface="Arial" panose="020B0604020202020204" pitchFamily="34" charset="0"/>
              <a:buChar char="•"/>
            </a:pPr>
            <a:r>
              <a:rPr lang="en-US" sz="2200" dirty="0">
                <a:latin typeface="Optima" panose="02000503060000020004" pitchFamily="2" charset="0"/>
              </a:rPr>
              <a:t>APs produce electric </a:t>
            </a:r>
            <a:r>
              <a:rPr lang="en-US" sz="2200" dirty="0" err="1">
                <a:latin typeface="Optima" panose="02000503060000020004" pitchFamily="2" charset="0"/>
              </a:rPr>
              <a:t>quadropoles</a:t>
            </a:r>
            <a:r>
              <a:rPr lang="en-US" sz="2200" dirty="0">
                <a:latin typeface="Optima" panose="02000503060000020004" pitchFamily="2" charset="0"/>
              </a:rPr>
              <a:t>, which their intensity decline steeply with distance (1/r3). </a:t>
            </a:r>
            <a:endParaRPr lang="en-US" altLang="en-US" sz="2200" dirty="0">
              <a:latin typeface="Optima" panose="02000503060000020004" pitchFamily="2" charset="0"/>
            </a:endParaRPr>
          </a:p>
          <a:p>
            <a:pPr marL="285750" indent="-285750" algn="l" fontAlgn="base">
              <a:buFont typeface="Arial" panose="020B0604020202020204" pitchFamily="34" charset="0"/>
              <a:buChar char="•"/>
            </a:pPr>
            <a:endParaRPr lang="en-US" sz="2200" dirty="0">
              <a:latin typeface="Optima" panose="02000503060000020004" pitchFamily="2" charset="0"/>
            </a:endParaRPr>
          </a:p>
        </p:txBody>
      </p:sp>
      <p:pic>
        <p:nvPicPr>
          <p:cNvPr id="1026" name="Picture 2">
            <a:extLst>
              <a:ext uri="{FF2B5EF4-FFF2-40B4-BE49-F238E27FC236}">
                <a16:creationId xmlns:a16="http://schemas.microsoft.com/office/drawing/2014/main" id="{A6784D01-B31B-4761-77C8-B8E1A9440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3086100"/>
            <a:ext cx="8387269" cy="465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111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0" y="-21424"/>
            <a:ext cx="11963400" cy="1350626"/>
          </a:xfrm>
          <a:prstGeom prst="rect">
            <a:avLst/>
          </a:prstGeom>
        </p:spPr>
        <p:txBody>
          <a:bodyPr wrap="square" lIns="0" tIns="0" rIns="0" bIns="0" rtlCol="0" anchor="t">
            <a:spAutoFit/>
          </a:bodyPr>
          <a:lstStyle/>
          <a:p>
            <a:pPr algn="ctr">
              <a:lnSpc>
                <a:spcPts val="12600"/>
              </a:lnSpc>
            </a:pPr>
            <a:r>
              <a:rPr lang="en-US" sz="4000" b="1" dirty="0">
                <a:solidFill>
                  <a:srgbClr val="FF7A05"/>
                </a:solidFill>
                <a:latin typeface="Optima" panose="02000503060000020004" pitchFamily="2" charset="0"/>
              </a:rPr>
              <a:t>Biophysical origin - What is a post synaptic potential?</a:t>
            </a:r>
          </a:p>
        </p:txBody>
      </p:sp>
      <p:sp>
        <p:nvSpPr>
          <p:cNvPr id="4" name="TextBox 3">
            <a:extLst>
              <a:ext uri="{FF2B5EF4-FFF2-40B4-BE49-F238E27FC236}">
                <a16:creationId xmlns:a16="http://schemas.microsoft.com/office/drawing/2014/main" id="{7E297F38-DD8C-AF94-E42D-5464BD33B970}"/>
              </a:ext>
            </a:extLst>
          </p:cNvPr>
          <p:cNvSpPr txBox="1"/>
          <p:nvPr/>
        </p:nvSpPr>
        <p:spPr>
          <a:xfrm>
            <a:off x="381001" y="2727454"/>
            <a:ext cx="7924799" cy="301621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dirty="0">
                <a:latin typeface="Optima" panose="02000503060000020004" pitchFamily="2" charset="0"/>
              </a:rPr>
              <a:t>After an action potential, neurotransmitters are released</a:t>
            </a:r>
          </a:p>
          <a:p>
            <a:r>
              <a:rPr lang="en-US" altLang="en-US" sz="2400" dirty="0">
                <a:latin typeface="Optima" panose="02000503060000020004" pitchFamily="2" charset="0"/>
              </a:rPr>
              <a:t> </a:t>
            </a:r>
          </a:p>
          <a:p>
            <a:pPr marL="342900" indent="-342900">
              <a:buFont typeface="Arial" panose="020B0604020202020204" pitchFamily="34" charset="0"/>
              <a:buChar char="•"/>
            </a:pPr>
            <a:r>
              <a:rPr lang="en-US" altLang="en-US" sz="2400" dirty="0">
                <a:latin typeface="Optima" panose="02000503060000020004" pitchFamily="2" charset="0"/>
              </a:rPr>
              <a:t>They bind to the receptors of a postsynaptic neuron</a:t>
            </a:r>
          </a:p>
          <a:p>
            <a:pPr marL="342900" indent="-342900">
              <a:buFont typeface="Arial" panose="020B0604020202020204" pitchFamily="34" charset="0"/>
              <a:buChar char="•"/>
            </a:pPr>
            <a:endParaRPr lang="en-US" altLang="en-US" sz="2400" dirty="0">
              <a:latin typeface="Optima" panose="02000503060000020004" pitchFamily="2" charset="0"/>
            </a:endParaRPr>
          </a:p>
          <a:p>
            <a:pPr marL="342900" indent="-342900">
              <a:buFont typeface="Arial" panose="020B0604020202020204" pitchFamily="34" charset="0"/>
              <a:buChar char="•"/>
            </a:pPr>
            <a:r>
              <a:rPr lang="en-US" altLang="en-US" sz="2400" dirty="0">
                <a:latin typeface="Optima" panose="02000503060000020004" pitchFamily="2" charset="0"/>
              </a:rPr>
              <a:t>Monophasic</a:t>
            </a:r>
          </a:p>
          <a:p>
            <a:pPr marL="342900" indent="-342900">
              <a:buFont typeface="Arial" panose="020B0604020202020204" pitchFamily="34" charset="0"/>
              <a:buChar char="•"/>
            </a:pPr>
            <a:endParaRPr lang="en-US" altLang="en-US" sz="2400" dirty="0">
              <a:latin typeface="Optima" panose="02000503060000020004" pitchFamily="2" charset="0"/>
            </a:endParaRPr>
          </a:p>
          <a:p>
            <a:pPr marL="342900" indent="-342900">
              <a:buFont typeface="Arial" panose="020B0604020202020204" pitchFamily="34" charset="0"/>
              <a:buChar char="•"/>
            </a:pPr>
            <a:r>
              <a:rPr lang="en-US" altLang="en-US" sz="2400" dirty="0">
                <a:latin typeface="Optima" panose="02000503060000020004" pitchFamily="2" charset="0"/>
              </a:rPr>
              <a:t>Sustained</a:t>
            </a:r>
          </a:p>
          <a:p>
            <a:pPr marL="285750" indent="-285750" algn="l" fontAlgn="base">
              <a:buFont typeface="Arial" panose="020B0604020202020204" pitchFamily="34" charset="0"/>
              <a:buChar char="•"/>
            </a:pPr>
            <a:endParaRPr lang="en-US" sz="2200" dirty="0">
              <a:latin typeface="Optima" panose="02000503060000020004" pitchFamily="2" charset="0"/>
            </a:endParaRPr>
          </a:p>
        </p:txBody>
      </p:sp>
      <p:pic>
        <p:nvPicPr>
          <p:cNvPr id="5" name="Picture 3">
            <a:extLst>
              <a:ext uri="{FF2B5EF4-FFF2-40B4-BE49-F238E27FC236}">
                <a16:creationId xmlns:a16="http://schemas.microsoft.com/office/drawing/2014/main" id="{1BD832BE-75F5-1D37-E079-E9142CB3FF6B}"/>
              </a:ext>
            </a:extLst>
          </p:cNvPr>
          <p:cNvPicPr>
            <a:picLocks noChangeArrowheads="1"/>
          </p:cNvPicPr>
          <p:nvPr/>
        </p:nvPicPr>
        <p:blipFill>
          <a:blip r:embed="rId4" cstate="print">
            <a:extLst>
              <a:ext uri="{28A0092B-C50C-407E-A947-70E740481C1C}">
                <a14:useLocalDpi xmlns:a14="http://schemas.microsoft.com/office/drawing/2010/main" val="0"/>
              </a:ext>
            </a:extLst>
          </a:blip>
          <a:srcRect r="42252"/>
          <a:stretch>
            <a:fillRect/>
          </a:stretch>
        </p:blipFill>
        <p:spPr bwMode="auto">
          <a:xfrm>
            <a:off x="8305800" y="1540382"/>
            <a:ext cx="6098232" cy="573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extBox 7">
            <a:extLst>
              <a:ext uri="{FF2B5EF4-FFF2-40B4-BE49-F238E27FC236}">
                <a16:creationId xmlns:a16="http://schemas.microsoft.com/office/drawing/2014/main" id="{040995DF-7A52-634F-058F-9A3535092C67}"/>
              </a:ext>
            </a:extLst>
          </p:cNvPr>
          <p:cNvSpPr txBox="1"/>
          <p:nvPr/>
        </p:nvSpPr>
        <p:spPr>
          <a:xfrm>
            <a:off x="381001" y="6210300"/>
            <a:ext cx="7257386" cy="3596626"/>
          </a:xfrm>
          <a:prstGeom prst="rect">
            <a:avLst/>
          </a:prstGeom>
          <a:noFill/>
        </p:spPr>
        <p:txBody>
          <a:bodyPr wrap="square">
            <a:spAutoFit/>
          </a:bodyPr>
          <a:lstStyle/>
          <a:p>
            <a:pPr algn="just">
              <a:lnSpc>
                <a:spcPct val="150000"/>
              </a:lnSpc>
            </a:pPr>
            <a:r>
              <a:rPr lang="en-GB" sz="2200" dirty="0">
                <a:latin typeface="Optima" panose="02000503060000020004" pitchFamily="2" charset="0"/>
              </a:rPr>
              <a:t>Scalp EEG is a summation of synchronous, post-synaptic potentials which arise relatively slower than action potentials (~ 10ms). </a:t>
            </a:r>
          </a:p>
          <a:p>
            <a:pPr algn="just">
              <a:lnSpc>
                <a:spcPct val="150000"/>
              </a:lnSpc>
            </a:pPr>
            <a:endParaRPr lang="en-GB" sz="2200" dirty="0">
              <a:latin typeface="Optima" panose="02000503060000020004" pitchFamily="2" charset="0"/>
            </a:endParaRPr>
          </a:p>
          <a:p>
            <a:pPr algn="just">
              <a:lnSpc>
                <a:spcPct val="150000"/>
              </a:lnSpc>
            </a:pPr>
            <a:r>
              <a:rPr lang="en-GB" sz="2200" dirty="0">
                <a:latin typeface="Optima" panose="02000503060000020004" pitchFamily="2" charset="0"/>
              </a:rPr>
              <a:t>EPSPs – Excitatory Post Synaptic Potentials</a:t>
            </a:r>
          </a:p>
          <a:p>
            <a:pPr algn="just">
              <a:lnSpc>
                <a:spcPct val="150000"/>
              </a:lnSpc>
            </a:pPr>
            <a:r>
              <a:rPr lang="en-GB" sz="2200" dirty="0">
                <a:latin typeface="Optima" panose="02000503060000020004" pitchFamily="2" charset="0"/>
              </a:rPr>
              <a:t>IPSPs – Inhibitory Post Synaptic Potentials</a:t>
            </a:r>
          </a:p>
          <a:p>
            <a:pPr algn="just">
              <a:lnSpc>
                <a:spcPct val="150000"/>
              </a:lnSpc>
            </a:pPr>
            <a:endParaRPr lang="en-GB" sz="2200" dirty="0">
              <a:latin typeface="Optima" panose="02000503060000020004" pitchFamily="2" charset="0"/>
            </a:endParaRPr>
          </a:p>
        </p:txBody>
      </p:sp>
      <p:pic>
        <p:nvPicPr>
          <p:cNvPr id="3080" name="Picture 8" descr="Changes in membrane potentials of neurons. Resting membrane potential is at -70 mV, inhibitory postsynaptic potential is a -80 mV, excitatory postsynaptic potential reaching the threshold of excitation at -50 mV, and completely depolarizing at +40 mV.">
            <a:extLst>
              <a:ext uri="{FF2B5EF4-FFF2-40B4-BE49-F238E27FC236}">
                <a16:creationId xmlns:a16="http://schemas.microsoft.com/office/drawing/2014/main" id="{7E3FA828-C189-94E1-7DF8-925E8BCC0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4600" y="6393024"/>
            <a:ext cx="4212285" cy="389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88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623737" y="0"/>
            <a:ext cx="3664263" cy="1573912"/>
          </a:xfrm>
          <a:prstGeom prst="rect">
            <a:avLst/>
          </a:prstGeom>
        </p:spPr>
      </p:pic>
      <p:sp>
        <p:nvSpPr>
          <p:cNvPr id="3" name="TextBox 3"/>
          <p:cNvSpPr txBox="1"/>
          <p:nvPr/>
        </p:nvSpPr>
        <p:spPr>
          <a:xfrm>
            <a:off x="0" y="0"/>
            <a:ext cx="9596535" cy="1350626"/>
          </a:xfrm>
          <a:prstGeom prst="rect">
            <a:avLst/>
          </a:prstGeom>
        </p:spPr>
        <p:txBody>
          <a:bodyPr wrap="square" lIns="0" tIns="0" rIns="0" bIns="0" rtlCol="0" anchor="t">
            <a:spAutoFit/>
          </a:bodyPr>
          <a:lstStyle/>
          <a:p>
            <a:pPr algn="ctr">
              <a:lnSpc>
                <a:spcPts val="12600"/>
              </a:lnSpc>
            </a:pPr>
            <a:r>
              <a:rPr lang="en-US" sz="4000" b="1" dirty="0">
                <a:solidFill>
                  <a:srgbClr val="FF7A05"/>
                </a:solidFill>
                <a:latin typeface="Optima" panose="02000503060000020004" pitchFamily="2" charset="0"/>
              </a:rPr>
              <a:t>Biophysical origin – Neuronal Current</a:t>
            </a:r>
          </a:p>
        </p:txBody>
      </p:sp>
      <p:sp>
        <p:nvSpPr>
          <p:cNvPr id="4" name="TextBox 3">
            <a:extLst>
              <a:ext uri="{FF2B5EF4-FFF2-40B4-BE49-F238E27FC236}">
                <a16:creationId xmlns:a16="http://schemas.microsoft.com/office/drawing/2014/main" id="{7E297F38-DD8C-AF94-E42D-5464BD33B970}"/>
              </a:ext>
            </a:extLst>
          </p:cNvPr>
          <p:cNvSpPr txBox="1"/>
          <p:nvPr/>
        </p:nvSpPr>
        <p:spPr>
          <a:xfrm>
            <a:off x="457200" y="1943100"/>
            <a:ext cx="7924799" cy="4832092"/>
          </a:xfrm>
          <a:prstGeom prst="rect">
            <a:avLst/>
          </a:prstGeom>
          <a:noFill/>
        </p:spPr>
        <p:txBody>
          <a:bodyPr wrap="square" rtlCol="0">
            <a:spAutoFit/>
          </a:bodyPr>
          <a:lstStyle/>
          <a:p>
            <a:pPr marL="39688" algn="just"/>
            <a:r>
              <a:rPr lang="en-US" sz="2200" dirty="0">
                <a:solidFill>
                  <a:schemeClr val="tx1"/>
                </a:solidFill>
                <a:latin typeface="Optima" panose="02000503060000020004" pitchFamily="2" charset="0"/>
                <a:ea typeface="Lucida Grande" charset="0"/>
                <a:cs typeface="Lucida Grande" charset="0"/>
                <a:sym typeface="Lucida Grande" charset="0"/>
              </a:rPr>
              <a:t>When an EPSP is generated in the dendrites of a neuron, Na</a:t>
            </a:r>
            <a:r>
              <a:rPr lang="en-US" sz="2200" baseline="30000" dirty="0">
                <a:solidFill>
                  <a:schemeClr val="tx1"/>
                </a:solidFill>
                <a:latin typeface="Optima" panose="02000503060000020004" pitchFamily="2" charset="0"/>
                <a:ea typeface="Lucida Grande" charset="0"/>
                <a:cs typeface="Lucida Grande" charset="0"/>
                <a:sym typeface="Lucida Grande" charset="0"/>
              </a:rPr>
              <a:t>+</a:t>
            </a:r>
            <a:r>
              <a:rPr lang="en-US" sz="2200" dirty="0">
                <a:solidFill>
                  <a:schemeClr val="tx1"/>
                </a:solidFill>
                <a:latin typeface="Optima" panose="02000503060000020004" pitchFamily="2" charset="0"/>
                <a:ea typeface="Lucida Grande" charset="0"/>
                <a:cs typeface="Lucida Grande" charset="0"/>
                <a:sym typeface="Lucida Grande" charset="0"/>
              </a:rPr>
              <a:t> flow inside the neuron’s cytoplasm creating a current sink.</a:t>
            </a:r>
          </a:p>
          <a:p>
            <a:pPr marL="39688" algn="just"/>
            <a:endParaRPr lang="en-US" sz="2200" dirty="0">
              <a:solidFill>
                <a:schemeClr val="tx1"/>
              </a:solidFill>
              <a:latin typeface="Optima" panose="02000503060000020004" pitchFamily="2" charset="0"/>
              <a:cs typeface="Arial" charset="0"/>
            </a:endParaRPr>
          </a:p>
          <a:p>
            <a:pPr marL="39688" algn="just"/>
            <a:r>
              <a:rPr lang="en-US" sz="2200" dirty="0">
                <a:solidFill>
                  <a:schemeClr val="tx1"/>
                </a:solidFill>
                <a:latin typeface="Optima" panose="02000503060000020004" pitchFamily="2" charset="0"/>
                <a:ea typeface="Lucida Grande" charset="0"/>
                <a:cs typeface="Lucida Grande" charset="0"/>
                <a:sym typeface="Lucida Grande" charset="0"/>
              </a:rPr>
              <a:t>The current completes a loop creating a dipole further away from the excitatory input (where Na</a:t>
            </a:r>
            <a:r>
              <a:rPr lang="en-US" sz="2200" baseline="30000" dirty="0">
                <a:solidFill>
                  <a:schemeClr val="tx1"/>
                </a:solidFill>
                <a:latin typeface="Optima" panose="02000503060000020004" pitchFamily="2" charset="0"/>
                <a:ea typeface="Lucida Grande" charset="0"/>
                <a:cs typeface="Lucida Grande" charset="0"/>
                <a:sym typeface="Lucida Grande" charset="0"/>
              </a:rPr>
              <a:t>+</a:t>
            </a:r>
            <a:r>
              <a:rPr lang="en-US" sz="2200" dirty="0">
                <a:solidFill>
                  <a:schemeClr val="tx1"/>
                </a:solidFill>
                <a:latin typeface="Optima" panose="02000503060000020004" pitchFamily="2" charset="0"/>
                <a:ea typeface="Lucida Grande" charset="0"/>
                <a:cs typeface="Lucida Grande" charset="0"/>
                <a:sym typeface="Lucida Grande" charset="0"/>
              </a:rPr>
              <a:t> flows outside the cell as passive return current), which can be recorded as a positive voltage difference by an extracellular electrode. </a:t>
            </a:r>
          </a:p>
          <a:p>
            <a:pPr marL="39688" algn="just"/>
            <a:endParaRPr lang="en-US" sz="2200" dirty="0">
              <a:solidFill>
                <a:schemeClr val="tx1"/>
              </a:solidFill>
              <a:latin typeface="Optima" panose="02000503060000020004" pitchFamily="2" charset="0"/>
              <a:ea typeface="Lucida Grande" charset="0"/>
              <a:cs typeface="Lucida Grande" charset="0"/>
              <a:sym typeface="Lucida Grande" charset="0"/>
            </a:endParaRPr>
          </a:p>
          <a:p>
            <a:pPr marL="39688" algn="just"/>
            <a:r>
              <a:rPr lang="en-US" sz="2200" dirty="0">
                <a:solidFill>
                  <a:schemeClr val="tx1"/>
                </a:solidFill>
                <a:latin typeface="Optima" panose="02000503060000020004" pitchFamily="2" charset="0"/>
                <a:ea typeface="Lucida Grande" charset="0"/>
                <a:cs typeface="Lucida Grande" charset="0"/>
                <a:sym typeface="Lucida Grande" charset="0"/>
              </a:rPr>
              <a:t>Large numbers of vertically oriented, neighboring pyramidal neurons create these field potentials. </a:t>
            </a:r>
          </a:p>
          <a:p>
            <a:pPr marL="39688" algn="just"/>
            <a:endParaRPr lang="en-US" sz="2200" b="1" dirty="0">
              <a:solidFill>
                <a:schemeClr val="tx1"/>
              </a:solidFill>
              <a:latin typeface="Optima" panose="02000503060000020004" pitchFamily="2" charset="0"/>
              <a:ea typeface="Lucida Grande" charset="0"/>
              <a:cs typeface="Lucida Grande" charset="0"/>
              <a:sym typeface="Lucida Grande" charset="0"/>
            </a:endParaRPr>
          </a:p>
          <a:p>
            <a:pPr marL="39688" algn="just"/>
            <a:r>
              <a:rPr lang="en-US" sz="2200" b="1" dirty="0">
                <a:solidFill>
                  <a:schemeClr val="tx1"/>
                </a:solidFill>
                <a:latin typeface="Optima" panose="02000503060000020004" pitchFamily="2" charset="0"/>
                <a:ea typeface="Lucida Grande" charset="0"/>
                <a:cs typeface="Lucida Grande" charset="0"/>
                <a:sym typeface="Lucida Grande" charset="0"/>
              </a:rPr>
              <a:t>Thus, EEG detects summed synchronous activity (PSPs) from many thousands of apical dendrites of </a:t>
            </a:r>
            <a:r>
              <a:rPr lang="en-US" sz="2200" b="1" dirty="0" err="1">
                <a:solidFill>
                  <a:schemeClr val="tx1"/>
                </a:solidFill>
                <a:latin typeface="Optima" panose="02000503060000020004" pitchFamily="2" charset="0"/>
                <a:ea typeface="Lucida Grande" charset="0"/>
                <a:cs typeface="Lucida Grande" charset="0"/>
                <a:sym typeface="Lucida Grande" charset="0"/>
              </a:rPr>
              <a:t>neighbouring</a:t>
            </a:r>
            <a:r>
              <a:rPr lang="en-US" sz="2200" b="1" dirty="0">
                <a:solidFill>
                  <a:schemeClr val="tx1"/>
                </a:solidFill>
                <a:latin typeface="Optima" panose="02000503060000020004" pitchFamily="2" charset="0"/>
                <a:ea typeface="Lucida Grande" charset="0"/>
                <a:cs typeface="Lucida Grande" charset="0"/>
                <a:sym typeface="Lucida Grande" charset="0"/>
              </a:rPr>
              <a:t> pyramidal cells (mainly).   </a:t>
            </a:r>
          </a:p>
        </p:txBody>
      </p:sp>
      <p:pic>
        <p:nvPicPr>
          <p:cNvPr id="9" name="Picture 5">
            <a:extLst>
              <a:ext uri="{FF2B5EF4-FFF2-40B4-BE49-F238E27FC236}">
                <a16:creationId xmlns:a16="http://schemas.microsoft.com/office/drawing/2014/main" id="{DEAE821E-053B-6702-96AB-A525C7288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4552" y="1545142"/>
            <a:ext cx="4445448" cy="82867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8">
            <a:extLst>
              <a:ext uri="{FF2B5EF4-FFF2-40B4-BE49-F238E27FC236}">
                <a16:creationId xmlns:a16="http://schemas.microsoft.com/office/drawing/2014/main" id="{761ADF4C-156D-8C31-610B-44F7D9D57E5B}"/>
              </a:ext>
            </a:extLst>
          </p:cNvPr>
          <p:cNvSpPr txBox="1">
            <a:spLocks noChangeArrowheads="1"/>
          </p:cNvSpPr>
          <p:nvPr/>
        </p:nvSpPr>
        <p:spPr bwMode="auto">
          <a:xfrm>
            <a:off x="14782800" y="2810154"/>
            <a:ext cx="67887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GB" altLang="en-US" sz="6000" dirty="0">
                <a:latin typeface="Arial" panose="020B0604020202020204" pitchFamily="34" charset="0"/>
              </a:rPr>
              <a:t>-</a:t>
            </a:r>
            <a:endParaRPr lang="en-GB" altLang="en-US" sz="5400" dirty="0">
              <a:latin typeface="Arial" panose="020B0604020202020204" pitchFamily="34" charset="0"/>
            </a:endParaRPr>
          </a:p>
        </p:txBody>
      </p:sp>
      <p:sp>
        <p:nvSpPr>
          <p:cNvPr id="11" name="Text Box 6">
            <a:extLst>
              <a:ext uri="{FF2B5EF4-FFF2-40B4-BE49-F238E27FC236}">
                <a16:creationId xmlns:a16="http://schemas.microsoft.com/office/drawing/2014/main" id="{46589D36-1476-3DD7-1F92-37C3D7485EFD}"/>
              </a:ext>
            </a:extLst>
          </p:cNvPr>
          <p:cNvSpPr txBox="1">
            <a:spLocks noChangeArrowheads="1"/>
          </p:cNvSpPr>
          <p:nvPr/>
        </p:nvSpPr>
        <p:spPr bwMode="auto">
          <a:xfrm>
            <a:off x="14630400" y="6461183"/>
            <a:ext cx="609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GB" altLang="en-US" sz="6000" dirty="0">
                <a:latin typeface="Arial" panose="020B0604020202020204" pitchFamily="34" charset="0"/>
              </a:rPr>
              <a:t>+</a:t>
            </a:r>
          </a:p>
        </p:txBody>
      </p:sp>
    </p:spTree>
    <p:extLst>
      <p:ext uri="{BB962C8B-B14F-4D97-AF65-F5344CB8AC3E}">
        <p14:creationId xmlns:p14="http://schemas.microsoft.com/office/powerpoint/2010/main" val="2456679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TotalTime>
  <Words>5280</Words>
  <Application>Microsoft Macintosh PowerPoint</Application>
  <PresentationFormat>Custom</PresentationFormat>
  <Paragraphs>324</Paragraphs>
  <Slides>32</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Calibri Light</vt:lpstr>
      <vt:lpstr>Calibri</vt:lpstr>
      <vt:lpstr>Arial</vt:lpstr>
      <vt:lpstr>Wingdings</vt:lpstr>
      <vt:lpstr>Cambria</vt:lpstr>
      <vt:lpstr>Muli</vt:lpstr>
      <vt:lpstr>Times New Roman</vt:lpstr>
      <vt:lpstr>Arial</vt:lpstr>
      <vt:lpstr>Optima</vt:lpstr>
      <vt:lpstr>Trebuchet MS,Sans-Serif</vt:lpstr>
      <vt:lpstr>Google Sans</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Biophysical origin of MEG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 of the M_EEG signal.pptx</dc:title>
  <cp:lastModifiedBy>Ramaswamy, Arjun</cp:lastModifiedBy>
  <cp:revision>6</cp:revision>
  <dcterms:created xsi:type="dcterms:W3CDTF">2006-08-16T00:00:00Z</dcterms:created>
  <dcterms:modified xsi:type="dcterms:W3CDTF">2023-05-03T12:02:00Z</dcterms:modified>
  <dc:identifier>DAFhya3833s</dc:identifier>
</cp:coreProperties>
</file>