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4"/>
  </p:notesMasterIdLst>
  <p:sldIdLst>
    <p:sldId id="256" r:id="rId2"/>
    <p:sldId id="263" r:id="rId3"/>
    <p:sldId id="295" r:id="rId4"/>
    <p:sldId id="296" r:id="rId5"/>
    <p:sldId id="297" r:id="rId6"/>
    <p:sldId id="286" r:id="rId7"/>
    <p:sldId id="303" r:id="rId8"/>
    <p:sldId id="258" r:id="rId9"/>
    <p:sldId id="298" r:id="rId10"/>
    <p:sldId id="283" r:id="rId11"/>
    <p:sldId id="287" r:id="rId12"/>
    <p:sldId id="280" r:id="rId13"/>
    <p:sldId id="260" r:id="rId14"/>
    <p:sldId id="299" r:id="rId15"/>
    <p:sldId id="261" r:id="rId16"/>
    <p:sldId id="305" r:id="rId17"/>
    <p:sldId id="306" r:id="rId18"/>
    <p:sldId id="307" r:id="rId19"/>
    <p:sldId id="294" r:id="rId20"/>
    <p:sldId id="308" r:id="rId21"/>
    <p:sldId id="310" r:id="rId22"/>
    <p:sldId id="309"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20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96" autoAdjust="0"/>
    <p:restoredTop sz="96441" autoAdjust="0"/>
  </p:normalViewPr>
  <p:slideViewPr>
    <p:cSldViewPr snapToGrid="0" snapToObjects="1">
      <p:cViewPr varScale="1">
        <p:scale>
          <a:sx n="117" d="100"/>
          <a:sy n="117" d="100"/>
        </p:scale>
        <p:origin x="48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18T14:24:34.309"/>
    </inkml:context>
    <inkml:brush xml:id="br0">
      <inkml:brushProperty name="width" value="0.05" units="cm"/>
      <inkml:brushProperty name="height" value="0.05" units="cm"/>
      <inkml:brushProperty name="color" value="#66CC00"/>
    </inkml:brush>
  </inkml:definitions>
  <inkml:trace contextRef="#ctx0" brushRef="#br0">1 1138 24575,'380'0'0,"-357"-2"0,1 0 0,-1-2 0,34-9 0,-34 7 0,1 1 0,0 1 0,35-1 0,9 5 0,-1 2 0,128-15 0,-154 6 0,-1-1 0,0-3 0,0 0 0,-1-3 0,47-23 0,33-24 0,-90 48 0,0-2 0,-1-1 0,0-2 0,-2 0 0,0-2 0,39-38 0,-18 4 0,54-78 0,-5 4 0,-76 103 0,5-6 0,43-41 0,3-11 0,-24 32 0,-22 23 0,55-48 0,-67 67 0,2 0 0,-1 1 0,21-9 0,18-10 0,-44 23 0,0-1 0,0 2 0,0-1 0,1 1 0,-1 1 0,1 0 0,0 0 0,15-1 0,11 2 0,37 4 0,-10-1 0,-34-2 0,-2-1 0,54 7 0,-73-5 0,0 1 0,1 0 0,-1 0 0,0 1 0,0 0 0,0 1 0,-1-1 0,1 2 0,-1-1 0,11 9 0,122 103 0,-93-74 0,-23-23 0,-2 2 0,0 1 0,36 46 0,-47-53 0,161 214 0,-164-220 0,2 0 0,-1-1 0,1 0 0,0-1 0,20 11 0,58 24 0,-87-41 0,155 54 0,-24-9 0,-91-32 0,49 11 0,25 8 0,-85-24 0,0-2 0,1-1 0,37 3 0,-28-4 0,20 4 0,67 18 0,-110-23 0,0-1 0,1-2 0,-1 1 0,24-3 0,-22 1 0,1 0 0,-1 1 0,24 5 0,9 2 0,0-3 0,1-2 0,84-5 0,-33 0 0,2857 2-1365,-2945 0-5461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18T22:14:49.966"/>
    </inkml:context>
    <inkml:brush xml:id="br0">
      <inkml:brushProperty name="width" value="0.05" units="cm"/>
      <inkml:brushProperty name="height" value="0.05" units="cm"/>
      <inkml:brushProperty name="color" value="#66CC00"/>
    </inkml:brush>
  </inkml:definitions>
  <inkml:trace contextRef="#ctx0" brushRef="#br0">1 1138 24575,'380'0'0,"-357"-2"0,1 0 0,-1-2 0,34-9 0,-34 7 0,1 1 0,0 1 0,35-1 0,9 5 0,-1 2 0,128-15 0,-154 6 0,-1-1 0,0-3 0,0 0 0,-1-3 0,47-23 0,33-24 0,-90 48 0,0-2 0,-1-1 0,0-2 0,-2 0 0,0-2 0,39-38 0,-18 4 0,54-78 0,-5 4 0,-76 103 0,5-6 0,43-41 0,3-11 0,-24 32 0,-22 23 0,55-48 0,-67 67 0,2 0 0,-1 1 0,21-9 0,18-10 0,-44 23 0,0-1 0,0 2 0,0-1 0,1 1 0,-1 1 0,1 0 0,0 0 0,15-1 0,11 2 0,37 4 0,-10-1 0,-34-2 0,-2-1 0,54 7 0,-73-5 0,0 1 0,1 0 0,-1 0 0,0 1 0,0 0 0,0 1 0,-1-1 0,1 2 0,-1-1 0,11 9 0,122 103 0,-93-74 0,-23-23 0,-2 2 0,0 1 0,36 46 0,-47-53 0,161 214 0,-164-220 0,2 0 0,-1-1 0,1 0 0,0-1 0,20 11 0,58 24 0,-87-41 0,155 54 0,-24-9 0,-91-32 0,49 11 0,25 8 0,-85-24 0,0-2 0,1-1 0,37 3 0,-28-4 0,20 4 0,67 18 0,-110-23 0,0-1 0,1-2 0,-1 1 0,24-3 0,-22 1 0,1 0 0,-1 1 0,24 5 0,9 2 0,0-3 0,1-2 0,84-5 0,-33 0 0,2857 2-1365,-2945 0-5461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18T22:18:48.278"/>
    </inkml:context>
    <inkml:brush xml:id="br0">
      <inkml:brushProperty name="width" value="0.05" units="cm"/>
      <inkml:brushProperty name="height" value="0.05" units="cm"/>
      <inkml:brushProperty name="color" value="#66CC00"/>
    </inkml:brush>
  </inkml:definitions>
  <inkml:trace contextRef="#ctx0" brushRef="#br0">0 1 24575,'0'0'-8191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18T22:18:48.279"/>
    </inkml:context>
    <inkml:brush xml:id="br0">
      <inkml:brushProperty name="width" value="0.05" units="cm"/>
      <inkml:brushProperty name="height" value="0.05" units="cm"/>
      <inkml:brushProperty name="color" value="#66CC00"/>
    </inkml:brush>
  </inkml:definitions>
  <inkml:trace contextRef="#ctx0" brushRef="#br0">0 1 24575,'0'0'-8191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18T22:24:40.326"/>
    </inkml:context>
    <inkml:brush xml:id="br0">
      <inkml:brushProperty name="width" value="0.05" units="cm"/>
      <inkml:brushProperty name="height" value="0.05" units="cm"/>
      <inkml:brushProperty name="color" value="#66CC00"/>
    </inkml:brush>
  </inkml:definitions>
  <inkml:trace contextRef="#ctx0" brushRef="#br0">0 1 24575,'0'0'-8191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18T22:24:40.327"/>
    </inkml:context>
    <inkml:brush xml:id="br0">
      <inkml:brushProperty name="width" value="0.05" units="cm"/>
      <inkml:brushProperty name="height" value="0.05" units="cm"/>
      <inkml:brushProperty name="color" value="#E71224"/>
    </inkml:brush>
  </inkml:definitions>
  <inkml:trace contextRef="#ctx0" brushRef="#br0">1 1572 24575,'28'0'0,"1"-2"0,44-8 0,-20 3 0,1 3 0,104 5 0,-55 1 0,-23-3 0,91 3 0,-110 7 0,-43-5 0,0-1 0,19 1 0,665-3 0,-343-3 0,500 2 0,-836-1 0,44-8 0,-44 5 0,43-3 0,-2 8 0,-33 0 0,0-1 0,0-1 0,59-11 0,-68 8 0,-1-2 0,0 0 0,-1-1 0,1-2 0,20-11 0,-18 8 0,39-14 0,-49 22 0,-1-1 0,0 0 0,1-1 0,-2 0 0,1 0 0,-1-1 0,0-1 0,0 0 0,-1-1 0,0 0 0,13-15 0,66-115 0,-41 72 0,-32 47 0,-2 0 0,0-2 0,19-40 0,-19 33 0,19-30 0,-24 46 0,-1-1 0,0 0 0,-1-1 0,0 1 0,-1-1 0,-1-1 0,0 1 0,-1-1 0,3-31 0,-5 30 0,0 0 0,1-1 0,1 1 0,1 1 0,0-1 0,12-25 0,4 1 0,32-51 0,163-202 0,-187 257 0,-18 22 0,0 0 0,1 1 0,1 0 0,19-15 0,-22 22 0,-1 1 0,1-1 0,0 2 0,1-1 0,-1 2 0,1-1 0,0 1 0,0 1 0,18-3 0,2 2 0,1 2 0,38 2 0,-66 0 0,16 0 0,-12-1 0,0 1 0,-1 0 0,1 0 0,0 1 0,0-1 0,0 2 0,-1-1 0,1 1 0,-1 0 0,1 1 0,-1 0 0,0 0 0,0 1 0,0-1 0,9 8 0,71 53 0,16 13 0,-88-61 0,-1 0 0,0 1 0,-1 1 0,-1 0 0,-1 1 0,-1 0 0,14 35 0,18 30 0,-6-24 0,-20-35 0,-1 1 0,-1 0 0,14 37 0,2 12 0,45 83 0,-24-55 0,-35-73 0,39 53 0,0 0 0,-39-55 0,1-1 0,1-1 0,40 42 0,100 90 0,-152-150 0,1-1 0,1-1 0,-1 1 0,1-1 0,0-1 0,1 1 0,-1-1 0,1-1 0,0 0 0,0 0 0,0-1 0,1 0 0,-1 0 0,1-1 0,0 0 0,0-1 0,0 0 0,13-1 0,62-2 0,-28-1 0,60 7 0,-58 5 0,-42-5 0,1-1 0,27 1 0,-24-4 0,16 0 0,0 2 0,47 7 0,-34-3 0,0-1 0,100-6 0,-54-1 0,-44 2 0,-5 1 0,1-2 0,75-11 0,-72 6 0,0 1 0,1 3 0,52 5 0,-4-1 0,-65-2 0,10 1 0,0-2 0,69-11 0,52-28 0,-133 34-1365,-18 5-5461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18T22:24:40.328"/>
    </inkml:context>
    <inkml:brush xml:id="br0">
      <inkml:brushProperty name="width" value="0.05" units="cm"/>
      <inkml:brushProperty name="height" value="0.05" units="cm"/>
      <inkml:brushProperty name="color" value="#E71224"/>
    </inkml:brush>
  </inkml:definitions>
  <inkml:trace contextRef="#ctx0" brushRef="#br0">0 1 24575,'0'0'-8191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18T22:24:40.329"/>
    </inkml:context>
    <inkml:brush xml:id="br0">
      <inkml:brushProperty name="width" value="0.05" units="cm"/>
      <inkml:brushProperty name="height" value="0.05" units="cm"/>
      <inkml:brushProperty name="color" value="#66CC00"/>
    </inkml:brush>
  </inkml:definitions>
  <inkml:trace contextRef="#ctx0" brushRef="#br0">1 1138 24575,'380'0'0,"-357"-2"0,1 0 0,-1-2 0,34-9 0,-34 7 0,1 1 0,0 1 0,35-1 0,9 5 0,-1 2 0,128-15 0,-154 6 0,-1-1 0,0-3 0,0 0 0,-1-3 0,47-23 0,33-24 0,-90 48 0,0-2 0,-1-1 0,0-2 0,-2 0 0,0-2 0,39-38 0,-18 4 0,54-78 0,-5 4 0,-76 103 0,5-6 0,43-41 0,3-11 0,-24 32 0,-22 23 0,55-48 0,-67 67 0,2 0 0,-1 1 0,21-9 0,18-10 0,-44 23 0,0-1 0,0 2 0,0-1 0,1 1 0,-1 1 0,1 0 0,0 0 0,15-1 0,11 2 0,37 4 0,-10-1 0,-34-2 0,-2-1 0,54 7 0,-73-5 0,0 1 0,1 0 0,-1 0 0,0 1 0,0 0 0,0 1 0,-1-1 0,1 2 0,-1-1 0,11 9 0,122 103 0,-93-74 0,-23-23 0,-2 2 0,0 1 0,36 46 0,-47-53 0,161 214 0,-164-220 0,2 0 0,-1-1 0,1 0 0,0-1 0,20 11 0,58 24 0,-87-41 0,155 54 0,-24-9 0,-91-32 0,49 11 0,25 8 0,-85-24 0,0-2 0,1-1 0,37 3 0,-28-4 0,20 4 0,67 18 0,-110-23 0,0-1 0,1-2 0,-1 1 0,24-3 0,-22 1 0,1 0 0,-1 1 0,24 5 0,9 2 0,0-3 0,1-2 0,84-5 0,-33 0 0,2857 2-1365,-2945 0-5461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18T22:24:40.330"/>
    </inkml:context>
    <inkml:brush xml:id="br0">
      <inkml:brushProperty name="width" value="0.05" units="cm"/>
      <inkml:brushProperty name="height" value="0.05" units="cm"/>
      <inkml:brushProperty name="color" value="#66CC00"/>
    </inkml:brush>
  </inkml:definitions>
  <inkml:trace contextRef="#ctx0" brushRef="#br0">0 1 24575,'0'0'-8191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18T22:24:40.331"/>
    </inkml:context>
    <inkml:brush xml:id="br0">
      <inkml:brushProperty name="width" value="0.05" units="cm"/>
      <inkml:brushProperty name="height" value="0.05" units="cm"/>
      <inkml:brushProperty name="color" value="#66CC00"/>
    </inkml:brush>
  </inkml:definitions>
  <inkml:trace contextRef="#ctx0" brushRef="#br0">0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18T14:24:21.901"/>
    </inkml:context>
    <inkml:brush xml:id="br0">
      <inkml:brushProperty name="width" value="0.05" units="cm"/>
      <inkml:brushProperty name="height" value="0.05" units="cm"/>
      <inkml:brushProperty name="color" value="#66CC00"/>
    </inkml:brush>
  </inkml:definitions>
  <inkml:trace contextRef="#ctx0" brushRef="#br0">0 1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18T14:25:38.185"/>
    </inkml:context>
    <inkml:brush xml:id="br0">
      <inkml:brushProperty name="width" value="0.05" units="cm"/>
      <inkml:brushProperty name="height" value="0.05" units="cm"/>
      <inkml:brushProperty name="color" value="#66CC00"/>
    </inkml:brush>
  </inkml:definitions>
  <inkml:trace contextRef="#ctx0" brushRef="#br0">0 1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18T14:29:54.908"/>
    </inkml:context>
    <inkml:brush xml:id="br0">
      <inkml:brushProperty name="width" value="0.05" units="cm"/>
      <inkml:brushProperty name="height" value="0.05" units="cm"/>
      <inkml:brushProperty name="color" value="#E71224"/>
    </inkml:brush>
  </inkml:definitions>
  <inkml:trace contextRef="#ctx0" brushRef="#br0">1 1572 24575,'28'0'0,"1"-2"0,44-8 0,-20 3 0,1 3 0,104 5 0,-55 1 0,-23-3 0,91 3 0,-110 7 0,-43-5 0,0-1 0,19 1 0,665-3 0,-343-3 0,500 2 0,-836-1 0,44-8 0,-44 5 0,43-3 0,-2 8 0,-33 0 0,0-1 0,0-1 0,59-11 0,-68 8 0,-1-2 0,0 0 0,-1-1 0,1-2 0,20-11 0,-18 8 0,39-14 0,-49 22 0,-1-1 0,0 0 0,1-1 0,-2 0 0,1 0 0,-1-1 0,0-1 0,0 0 0,-1-1 0,0 0 0,13-15 0,66-115 0,-41 72 0,-32 47 0,-2 0 0,0-2 0,19-40 0,-19 33 0,19-30 0,-24 46 0,-1-1 0,0 0 0,-1-1 0,0 1 0,-1-1 0,-1-1 0,0 1 0,-1-1 0,3-31 0,-5 30 0,0 0 0,1-1 0,1 1 0,1 1 0,0-1 0,12-25 0,4 1 0,32-51 0,163-202 0,-187 257 0,-18 22 0,0 0 0,1 1 0,1 0 0,19-15 0,-22 22 0,-1 1 0,1-1 0,0 2 0,1-1 0,-1 2 0,1-1 0,0 1 0,0 1 0,18-3 0,2 2 0,1 2 0,38 2 0,-66 0 0,16 0 0,-12-1 0,0 1 0,-1 0 0,1 0 0,0 1 0,0-1 0,0 2 0,-1-1 0,1 1 0,-1 0 0,1 1 0,-1 0 0,0 0 0,0 1 0,0-1 0,9 8 0,71 53 0,16 13 0,-88-61 0,-1 0 0,0 1 0,-1 1 0,-1 0 0,-1 1 0,-1 0 0,14 35 0,18 30 0,-6-24 0,-20-35 0,-1 1 0,-1 0 0,14 37 0,2 12 0,45 83 0,-24-55 0,-35-73 0,39 53 0,0 0 0,-39-55 0,1-1 0,1-1 0,40 42 0,100 90 0,-152-150 0,1-1 0,1-1 0,-1 1 0,1-1 0,0-1 0,1 1 0,-1-1 0,1-1 0,0 0 0,0 0 0,0-1 0,1 0 0,-1 0 0,1-1 0,0 0 0,0-1 0,0 0 0,13-1 0,62-2 0,-28-1 0,60 7 0,-58 5 0,-42-5 0,1-1 0,27 1 0,-24-4 0,16 0 0,0 2 0,47 7 0,-34-3 0,0-1 0,100-6 0,-54-1 0,-44 2 0,-5 1 0,1-2 0,75-11 0,-72 6 0,0 1 0,1 3 0,52 5 0,-4-1 0,-65-2 0,10 1 0,0-2 0,69-11 0,52-28 0,-133 34-1365,-18 5-5461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18T14:29:56.962"/>
    </inkml:context>
    <inkml:brush xml:id="br0">
      <inkml:brushProperty name="width" value="0.05" units="cm"/>
      <inkml:brushProperty name="height" value="0.05" units="cm"/>
      <inkml:brushProperty name="color" value="#E71224"/>
    </inkml:brush>
  </inkml:definitions>
  <inkml:trace contextRef="#ctx0" brushRef="#br0">0 1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18T22:14:29.985"/>
    </inkml:context>
    <inkml:brush xml:id="br0">
      <inkml:brushProperty name="width" value="0.05" units="cm"/>
      <inkml:brushProperty name="height" value="0.05" units="cm"/>
      <inkml:brushProperty name="color" value="#66CC00"/>
    </inkml:brush>
  </inkml:definitions>
  <inkml:trace contextRef="#ctx0" brushRef="#br0">0 1 24575,'0'0'-8191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18T22:14:29.986"/>
    </inkml:context>
    <inkml:brush xml:id="br0">
      <inkml:brushProperty name="width" value="0.05" units="cm"/>
      <inkml:brushProperty name="height" value="0.05" units="cm"/>
      <inkml:brushProperty name="color" value="#66CC00"/>
    </inkml:brush>
  </inkml:definitions>
  <inkml:trace contextRef="#ctx0" brushRef="#br0">0 1 24575,'0'0'-8191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18T22:14:29.987"/>
    </inkml:context>
    <inkml:brush xml:id="br0">
      <inkml:brushProperty name="width" value="0.05" units="cm"/>
      <inkml:brushProperty name="height" value="0.05" units="cm"/>
      <inkml:brushProperty name="color" value="#E71224"/>
    </inkml:brush>
  </inkml:definitions>
  <inkml:trace contextRef="#ctx0" brushRef="#br0">1 1572 24575,'28'0'0,"1"-2"0,44-8 0,-20 3 0,1 3 0,104 5 0,-55 1 0,-23-3 0,91 3 0,-110 7 0,-43-5 0,0-1 0,19 1 0,665-3 0,-343-3 0,500 2 0,-836-1 0,44-8 0,-44 5 0,43-3 0,-2 8 0,-33 0 0,0-1 0,0-1 0,59-11 0,-68 8 0,-1-2 0,0 0 0,-1-1 0,1-2 0,20-11 0,-18 8 0,39-14 0,-49 22 0,-1-1 0,0 0 0,1-1 0,-2 0 0,1 0 0,-1-1 0,0-1 0,0 0 0,-1-1 0,0 0 0,13-15 0,66-115 0,-41 72 0,-32 47 0,-2 0 0,0-2 0,19-40 0,-19 33 0,19-30 0,-24 46 0,-1-1 0,0 0 0,-1-1 0,0 1 0,-1-1 0,-1-1 0,0 1 0,-1-1 0,3-31 0,-5 30 0,0 0 0,1-1 0,1 1 0,1 1 0,0-1 0,12-25 0,4 1 0,32-51 0,163-202 0,-187 257 0,-18 22 0,0 0 0,1 1 0,1 0 0,19-15 0,-22 22 0,-1 1 0,1-1 0,0 2 0,1-1 0,-1 2 0,1-1 0,0 1 0,0 1 0,18-3 0,2 2 0,1 2 0,38 2 0,-66 0 0,16 0 0,-12-1 0,0 1 0,-1 0 0,1 0 0,0 1 0,0-1 0,0 2 0,-1-1 0,1 1 0,-1 0 0,1 1 0,-1 0 0,0 0 0,0 1 0,0-1 0,9 8 0,71 53 0,16 13 0,-88-61 0,-1 0 0,0 1 0,-1 1 0,-1 0 0,-1 1 0,-1 0 0,14 35 0,18 30 0,-6-24 0,-20-35 0,-1 1 0,-1 0 0,14 37 0,2 12 0,45 83 0,-24-55 0,-35-73 0,39 53 0,0 0 0,-39-55 0,1-1 0,1-1 0,40 42 0,100 90 0,-152-150 0,1-1 0,1-1 0,-1 1 0,1-1 0,0-1 0,1 1 0,-1-1 0,1-1 0,0 0 0,0 0 0,0-1 0,1 0 0,-1 0 0,1-1 0,0 0 0,0-1 0,0 0 0,13-1 0,62-2 0,-28-1 0,60 7 0,-58 5 0,-42-5 0,1-1 0,27 1 0,-24-4 0,16 0 0,0 2 0,47 7 0,-34-3 0,0-1 0,100-6 0,-54-1 0,-44 2 0,-5 1 0,1-2 0,75-11 0,-72 6 0,0 1 0,1 3 0,52 5 0,-4-1 0,-65-2 0,10 1 0,0-2 0,69-11 0,52-28 0,-133 34-1365,-18 5-5461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18T22:14:29.988"/>
    </inkml:context>
    <inkml:brush xml:id="br0">
      <inkml:brushProperty name="width" value="0.05" units="cm"/>
      <inkml:brushProperty name="height" value="0.05" units="cm"/>
      <inkml:brushProperty name="color" value="#E71224"/>
    </inkml:brush>
  </inkml:definitions>
  <inkml:trace contextRef="#ctx0" brushRef="#br0">0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C38B82-EE42-C348-B038-ED5C0866AC2B}" type="datetimeFigureOut">
              <a:rPr lang="en-GB" smtClean="0"/>
              <a:t>08/03/2023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68AEA8-69BE-1E47-9A4F-064484AC4572}" type="slidenum">
              <a:rPr lang="en-GB" smtClean="0"/>
              <a:t>‹#›</a:t>
            </a:fld>
            <a:endParaRPr lang="en-GB"/>
          </a:p>
        </p:txBody>
      </p:sp>
    </p:spTree>
    <p:extLst>
      <p:ext uri="{BB962C8B-B14F-4D97-AF65-F5344CB8AC3E}">
        <p14:creationId xmlns:p14="http://schemas.microsoft.com/office/powerpoint/2010/main" val="170905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B68AEA8-69BE-1E47-9A4F-064484AC4572}" type="slidenum">
              <a:rPr lang="en-GB" smtClean="0"/>
              <a:t>3</a:t>
            </a:fld>
            <a:endParaRPr lang="en-GB"/>
          </a:p>
        </p:txBody>
      </p:sp>
    </p:spTree>
    <p:extLst>
      <p:ext uri="{BB962C8B-B14F-4D97-AF65-F5344CB8AC3E}">
        <p14:creationId xmlns:p14="http://schemas.microsoft.com/office/powerpoint/2010/main" val="2874155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latin typeface="+mn-lt"/>
                <a:ea typeface="+mn-ea"/>
                <a:cs typeface="+mn-cs"/>
              </a:rPr>
              <a:t>Panel A shows the timing of the stimuli, where the numbers above the stimuli correspond to the modulation value for that stimulus.</a:t>
            </a:r>
          </a:p>
          <a:p>
            <a:r>
              <a:rPr lang="en-GB" sz="1200" b="0" i="0" kern="1200" dirty="0">
                <a:solidFill>
                  <a:schemeClr val="tx1"/>
                </a:solidFill>
                <a:latin typeface="+mn-lt"/>
                <a:ea typeface="+mn-ea"/>
                <a:cs typeface="+mn-cs"/>
              </a:rPr>
              <a:t>Panel B shows the unmodulated regressor, and Panel C shows the modulated regressor. Note that both the modulated and unmodulated regressors would be included in the linear</a:t>
            </a:r>
          </a:p>
          <a:p>
            <a:r>
              <a:rPr lang="en-GB" sz="1200" b="0" i="0" kern="1200" dirty="0">
                <a:solidFill>
                  <a:schemeClr val="tx1"/>
                </a:solidFill>
                <a:latin typeface="+mn-lt"/>
                <a:ea typeface="+mn-ea"/>
                <a:cs typeface="+mn-cs"/>
              </a:rPr>
              <a:t>regression model</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dirty="0"/>
              <a:t>(</a:t>
            </a:r>
            <a:r>
              <a:rPr lang="en-GB" sz="1200" b="0" i="0" kern="1200" dirty="0">
                <a:solidFill>
                  <a:schemeClr val="tx1"/>
                </a:solidFill>
                <a:latin typeface="+mn-lt"/>
                <a:ea typeface="+mn-ea"/>
                <a:cs typeface="+mn-cs"/>
              </a:rPr>
              <a:t>It is important that the height values are demeaned prior to creating the regressor, in order to ensure that the parametric regressor is not correlated with the unmodulated regressor. </a:t>
            </a:r>
            <a:r>
              <a:rPr lang="en-GB" dirty="0"/>
              <a:t>)</a:t>
            </a:r>
          </a:p>
          <a:p>
            <a:endParaRPr lang="en-GB" dirty="0"/>
          </a:p>
        </p:txBody>
      </p:sp>
      <p:sp>
        <p:nvSpPr>
          <p:cNvPr id="4" name="Slide Number Placeholder 3"/>
          <p:cNvSpPr>
            <a:spLocks noGrp="1"/>
          </p:cNvSpPr>
          <p:nvPr>
            <p:ph type="sldNum" sz="quarter" idx="5"/>
          </p:nvPr>
        </p:nvSpPr>
        <p:spPr/>
        <p:txBody>
          <a:bodyPr/>
          <a:lstStyle/>
          <a:p>
            <a:fld id="{0B68AEA8-69BE-1E47-9A4F-064484AC4572}" type="slidenum">
              <a:rPr lang="en-GB" smtClean="0"/>
              <a:t>14</a:t>
            </a:fld>
            <a:endParaRPr lang="en-GB"/>
          </a:p>
        </p:txBody>
      </p:sp>
    </p:spTree>
    <p:extLst>
      <p:ext uri="{BB962C8B-B14F-4D97-AF65-F5344CB8AC3E}">
        <p14:creationId xmlns:p14="http://schemas.microsoft.com/office/powerpoint/2010/main" val="24486771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t>
            </a:r>
            <a:r>
              <a:rPr lang="en-GB" sz="1200" b="0" i="0" kern="1200" dirty="0">
                <a:solidFill>
                  <a:schemeClr val="tx1"/>
                </a:solidFill>
                <a:latin typeface="+mn-lt"/>
                <a:ea typeface="+mn-ea"/>
                <a:cs typeface="+mn-cs"/>
              </a:rPr>
              <a:t>To create a parametric regressor, each onset’s stick function has a height reflecting the strength of the stimulus for that trial.</a:t>
            </a:r>
          </a:p>
          <a:p>
            <a:endParaRPr lang="en-GB" dirty="0"/>
          </a:p>
        </p:txBody>
      </p:sp>
      <p:sp>
        <p:nvSpPr>
          <p:cNvPr id="4" name="Slide Number Placeholder 3"/>
          <p:cNvSpPr>
            <a:spLocks noGrp="1"/>
          </p:cNvSpPr>
          <p:nvPr>
            <p:ph type="sldNum" sz="quarter" idx="5"/>
          </p:nvPr>
        </p:nvSpPr>
        <p:spPr/>
        <p:txBody>
          <a:bodyPr/>
          <a:lstStyle/>
          <a:p>
            <a:fld id="{0B68AEA8-69BE-1E47-9A4F-064484AC4572}" type="slidenum">
              <a:rPr lang="en-GB" smtClean="0"/>
              <a:t>15</a:t>
            </a:fld>
            <a:endParaRPr lang="en-GB"/>
          </a:p>
        </p:txBody>
      </p:sp>
    </p:spTree>
    <p:extLst>
      <p:ext uri="{BB962C8B-B14F-4D97-AF65-F5344CB8AC3E}">
        <p14:creationId xmlns:p14="http://schemas.microsoft.com/office/powerpoint/2010/main" val="18376461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792E6DD-3B7B-4C7A-B157-00872A34FD65}" type="slidenum">
              <a:rPr lang="en-GB" smtClean="0"/>
              <a:t>19</a:t>
            </a:fld>
            <a:endParaRPr lang="en-GB"/>
          </a:p>
        </p:txBody>
      </p:sp>
    </p:spTree>
    <p:extLst>
      <p:ext uri="{BB962C8B-B14F-4D97-AF65-F5344CB8AC3E}">
        <p14:creationId xmlns:p14="http://schemas.microsoft.com/office/powerpoint/2010/main" val="2174600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sz="1200" dirty="0"/>
              <a:t>The BOLD response has a delayed and dispersed shape</a:t>
            </a:r>
          </a:p>
          <a:p>
            <a:pPr marL="285750" indent="-285750">
              <a:buFont typeface="Arial" panose="020B0604020202020204" pitchFamily="34" charset="0"/>
              <a:buChar char="•"/>
            </a:pPr>
            <a:r>
              <a:rPr lang="en-GB" sz="1200" dirty="0"/>
              <a:t>So the box-car function used to model our data in previous steps won’t fit the actual data very well</a:t>
            </a:r>
          </a:p>
          <a:p>
            <a:pPr marL="285750" indent="-285750">
              <a:buFont typeface="Arial" panose="020B0604020202020204" pitchFamily="34" charset="0"/>
              <a:buChar char="•"/>
            </a:pPr>
            <a:endParaRPr lang="en-GB" sz="12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solidFill>
                  <a:schemeClr val="accent1"/>
                </a:solidFill>
              </a:rPr>
              <a:t>Haemodynamic response function (HRF)</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1" dirty="0">
              <a:solidFill>
                <a:schemeClr val="accent1"/>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On the right you can see the neuronal activity in blue and in red what would be predicted from a simple boxcar style model, but these two merged creates the green convolved function which accounts more closely for the shape of the HRF.</a:t>
            </a:r>
            <a:endParaRPr lang="en-GB" sz="1200" b="1" dirty="0">
              <a:solidFill>
                <a:schemeClr val="accent1"/>
              </a:solidFill>
            </a:endParaRPr>
          </a:p>
          <a:p>
            <a:pPr marL="285750" indent="-285750">
              <a:buFont typeface="Arial" panose="020B0604020202020204" pitchFamily="34" charset="0"/>
              <a:buChar char="•"/>
            </a:pPr>
            <a:endParaRPr lang="en-GB" sz="1200" dirty="0"/>
          </a:p>
          <a:p>
            <a:endParaRPr lang="en-GB" dirty="0"/>
          </a:p>
        </p:txBody>
      </p:sp>
      <p:sp>
        <p:nvSpPr>
          <p:cNvPr id="4" name="Slide Number Placeholder 3"/>
          <p:cNvSpPr>
            <a:spLocks noGrp="1"/>
          </p:cNvSpPr>
          <p:nvPr>
            <p:ph type="sldNum" sz="quarter" idx="5"/>
          </p:nvPr>
        </p:nvSpPr>
        <p:spPr/>
        <p:txBody>
          <a:bodyPr/>
          <a:lstStyle/>
          <a:p>
            <a:fld id="{0B68AEA8-69BE-1E47-9A4F-064484AC4572}" type="slidenum">
              <a:rPr lang="en-GB" smtClean="0"/>
              <a:t>5</a:t>
            </a:fld>
            <a:endParaRPr lang="en-GB"/>
          </a:p>
        </p:txBody>
      </p:sp>
    </p:spTree>
    <p:extLst>
      <p:ext uri="{BB962C8B-B14F-4D97-AF65-F5344CB8AC3E}">
        <p14:creationId xmlns:p14="http://schemas.microsoft.com/office/powerpoint/2010/main" val="2823086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B68AEA8-69BE-1E47-9A4F-064484AC4572}" type="slidenum">
              <a:rPr lang="en-GB" smtClean="0"/>
              <a:t>6</a:t>
            </a:fld>
            <a:endParaRPr lang="en-GB"/>
          </a:p>
        </p:txBody>
      </p:sp>
    </p:spTree>
    <p:extLst>
      <p:ext uri="{BB962C8B-B14F-4D97-AF65-F5344CB8AC3E}">
        <p14:creationId xmlns:p14="http://schemas.microsoft.com/office/powerpoint/2010/main" val="60927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sz="1200" dirty="0"/>
              <a:t>The BOLD response has a delayed and dispersed shape</a:t>
            </a:r>
          </a:p>
          <a:p>
            <a:pPr marL="285750" indent="-285750">
              <a:buFont typeface="Arial" panose="020B0604020202020204" pitchFamily="34" charset="0"/>
              <a:buChar char="•"/>
            </a:pPr>
            <a:r>
              <a:rPr lang="en-GB" sz="1200" dirty="0"/>
              <a:t>So the box-car function used to model our data in previous steps won’t fit the actual data very well</a:t>
            </a:r>
          </a:p>
          <a:p>
            <a:pPr marL="285750" indent="-285750">
              <a:buFont typeface="Arial" panose="020B0604020202020204" pitchFamily="34" charset="0"/>
              <a:buChar char="•"/>
            </a:pPr>
            <a:endParaRPr lang="en-GB" sz="12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solidFill>
                  <a:schemeClr val="accent1"/>
                </a:solidFill>
              </a:rPr>
              <a:t>Haemodynamic response function (HRF)</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1" dirty="0">
              <a:solidFill>
                <a:schemeClr val="accent1"/>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On the right you can see the neuronal activity in blue and in red what would be predicted from a simple boxcar style model, but these two merged creates the green convolved function which accounts more closely for the shape of the HRF.</a:t>
            </a:r>
            <a:endParaRPr lang="en-GB" sz="1200" b="1" dirty="0">
              <a:solidFill>
                <a:schemeClr val="accent1"/>
              </a:solidFill>
            </a:endParaRPr>
          </a:p>
          <a:p>
            <a:pPr marL="285750" indent="-285750">
              <a:buFont typeface="Arial" panose="020B0604020202020204" pitchFamily="34" charset="0"/>
              <a:buChar char="•"/>
            </a:pPr>
            <a:endParaRPr lang="en-GB" sz="1200" dirty="0"/>
          </a:p>
          <a:p>
            <a:endParaRPr lang="en-GB" dirty="0"/>
          </a:p>
        </p:txBody>
      </p:sp>
      <p:sp>
        <p:nvSpPr>
          <p:cNvPr id="4" name="Slide Number Placeholder 3"/>
          <p:cNvSpPr>
            <a:spLocks noGrp="1"/>
          </p:cNvSpPr>
          <p:nvPr>
            <p:ph type="sldNum" sz="quarter" idx="5"/>
          </p:nvPr>
        </p:nvSpPr>
        <p:spPr/>
        <p:txBody>
          <a:bodyPr/>
          <a:lstStyle/>
          <a:p>
            <a:fld id="{0B68AEA8-69BE-1E47-9A4F-064484AC4572}" type="slidenum">
              <a:rPr lang="en-GB" smtClean="0"/>
              <a:t>7</a:t>
            </a:fld>
            <a:endParaRPr lang="en-GB"/>
          </a:p>
        </p:txBody>
      </p:sp>
    </p:spTree>
    <p:extLst>
      <p:ext uri="{BB962C8B-B14F-4D97-AF65-F5344CB8AC3E}">
        <p14:creationId xmlns:p14="http://schemas.microsoft.com/office/powerpoint/2010/main" val="2668470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approach described previously assumed that the HRF could be accurately described using a single canonical response function. However, as was seen in</a:t>
            </a:r>
          </a:p>
          <a:p>
            <a:r>
              <a:rPr lang="en-GB" dirty="0"/>
              <a:t>Figure 1.2, hemodynamic responses may differ substantially between individuals in their shape, time to peak, and other aspects. In addition, a number of studies have shown that the shape of the hemodynamic response also differs across different brain regions for the same individual. If we use the canonical </a:t>
            </a:r>
            <a:r>
              <a:rPr lang="en-GB" dirty="0" err="1"/>
              <a:t>HRF,then</a:t>
            </a:r>
            <a:r>
              <a:rPr lang="en-GB" dirty="0"/>
              <a:t> we are biased to only find responses that are similar to that function. On the other hand, if we use a more complicated model allowing for more flexibility in the shape of the HRF</a:t>
            </a:r>
          </a:p>
          <a:p>
            <a:r>
              <a:rPr lang="en-GB" dirty="0"/>
              <a:t>by incorporating more parameters, we will have more variability in the estimates. This is what is often referred to as the bias-variance </a:t>
            </a:r>
            <a:r>
              <a:rPr lang="en-GB" dirty="0" err="1"/>
              <a:t>tradeoff</a:t>
            </a:r>
            <a:r>
              <a:rPr lang="en-GB" dirty="0"/>
              <a:t>. </a:t>
            </a:r>
          </a:p>
          <a:p>
            <a:endParaRPr lang="en-GB" dirty="0"/>
          </a:p>
        </p:txBody>
      </p:sp>
      <p:sp>
        <p:nvSpPr>
          <p:cNvPr id="4" name="Slide Number Placeholder 3"/>
          <p:cNvSpPr>
            <a:spLocks noGrp="1"/>
          </p:cNvSpPr>
          <p:nvPr>
            <p:ph type="sldNum" sz="quarter" idx="5"/>
          </p:nvPr>
        </p:nvSpPr>
        <p:spPr/>
        <p:txBody>
          <a:bodyPr/>
          <a:lstStyle/>
          <a:p>
            <a:fld id="{0B68AEA8-69BE-1E47-9A4F-064484AC4572}" type="slidenum">
              <a:rPr lang="en-GB" smtClean="0"/>
              <a:t>8</a:t>
            </a:fld>
            <a:endParaRPr lang="en-GB"/>
          </a:p>
        </p:txBody>
      </p:sp>
    </p:spTree>
    <p:extLst>
      <p:ext uri="{BB962C8B-B14F-4D97-AF65-F5344CB8AC3E}">
        <p14:creationId xmlns:p14="http://schemas.microsoft.com/office/powerpoint/2010/main" val="1285718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B68AEA8-69BE-1E47-9A4F-064484AC4572}" type="slidenum">
              <a:rPr lang="en-GB" smtClean="0"/>
              <a:t>9</a:t>
            </a:fld>
            <a:endParaRPr lang="en-GB"/>
          </a:p>
        </p:txBody>
      </p:sp>
    </p:spTree>
    <p:extLst>
      <p:ext uri="{BB962C8B-B14F-4D97-AF65-F5344CB8AC3E}">
        <p14:creationId xmlns:p14="http://schemas.microsoft.com/office/powerpoint/2010/main" val="2769024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FIR:</a:t>
            </a:r>
          </a:p>
          <a:p>
            <a:pPr marL="171450" indent="-171450">
              <a:buFont typeface="Arial" panose="020B0604020202020204" pitchFamily="34" charset="0"/>
              <a:buChar char="•"/>
            </a:pPr>
            <a:r>
              <a:rPr lang="en-GB" dirty="0"/>
              <a:t>Each of the basis functions has an unit impulse that occurs at time ; otherwise it is equal to zero. Weighting each basis function with the corresponding value of the HRF at each time point , followed by a sum across all the functions gives the target HRF.</a:t>
            </a:r>
          </a:p>
          <a:p>
            <a:pPr marL="171450" indent="-171450">
              <a:buFont typeface="Arial" panose="020B0604020202020204" pitchFamily="34" charset="0"/>
              <a:buChar char="•"/>
            </a:pPr>
            <a:r>
              <a:rPr lang="en-GB" dirty="0"/>
              <a:t>The FIR basis model makes no assumptions about the shape of the  HRF–the weight applied to each basis function can take any value–which allows the model to capture a wide range of HRF profiles.</a:t>
            </a:r>
          </a:p>
          <a:p>
            <a:pPr marL="0" indent="0">
              <a:buFont typeface="Arial" panose="020B0604020202020204" pitchFamily="34" charset="0"/>
              <a:buNone/>
            </a:pPr>
            <a:r>
              <a:rPr lang="en-GB" dirty="0"/>
              <a:t>(Source: https://</a:t>
            </a:r>
            <a:r>
              <a:rPr lang="en-GB" dirty="0" err="1"/>
              <a:t>theclevermachine.wordpress.com</a:t>
            </a:r>
            <a:r>
              <a:rPr lang="en-GB" dirty="0"/>
              <a:t>/2012/12/16/</a:t>
            </a:r>
            <a:r>
              <a:rPr lang="en-GB" dirty="0" err="1"/>
              <a:t>fmri</a:t>
            </a:r>
            <a:r>
              <a:rPr lang="en-GB" dirty="0"/>
              <a:t>-in-neuroscience-</a:t>
            </a:r>
            <a:r>
              <a:rPr lang="en-GB" dirty="0" err="1"/>
              <a:t>modeling</a:t>
            </a:r>
            <a:r>
              <a:rPr lang="en-GB" dirty="0"/>
              <a:t>-the-</a:t>
            </a:r>
            <a:r>
              <a:rPr lang="en-GB" dirty="0" err="1"/>
              <a:t>hrf</a:t>
            </a:r>
            <a:r>
              <a:rPr lang="en-GB" dirty="0"/>
              <a:t>-with-fir-basis-functions/)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r>
              <a:rPr lang="en-US" altLang="zh-CN" dirty="0"/>
              <a:t>The flexibility of the FIR model to capture the shape of the HRF comes at the cost of an increase in the variability of the estimates. </a:t>
            </a:r>
            <a:r>
              <a:rPr lang="en-GB" dirty="0">
                <a:solidFill>
                  <a:srgbClr val="242021"/>
                </a:solidFill>
                <a:latin typeface="Minion-Regular"/>
              </a:rPr>
              <a:t>At one end of the spectrum there is the lower-bias, higher-variance FIR basis set and at the other end is the higher-bias, lower-variance canonical HRF basis function.</a:t>
            </a:r>
            <a:r>
              <a:rPr lang="en-US" altLang="zh-CN" dirty="0"/>
              <a:t> </a:t>
            </a:r>
          </a:p>
          <a:p>
            <a:endParaRPr lang="en-US" altLang="zh-CN" dirty="0"/>
          </a:p>
          <a:p>
            <a:r>
              <a:rPr lang="en-GB" dirty="0"/>
              <a:t> </a:t>
            </a:r>
            <a:r>
              <a:rPr lang="en-GB" sz="1200" b="0" i="0" kern="1200" dirty="0">
                <a:solidFill>
                  <a:schemeClr val="tx1"/>
                </a:solidFill>
                <a:latin typeface="+mn-lt"/>
                <a:ea typeface="+mn-ea"/>
                <a:cs typeface="+mn-cs"/>
              </a:rPr>
              <a:t>One approach to constructing a set of basis functions is to first generate a set of HRF shapes that are reasonable, say by varying some of the parameters outlined in</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r>
              <a:rPr lang="en-GB" dirty="0"/>
              <a:t> </a:t>
            </a:r>
            <a:r>
              <a:rPr lang="en-GB" sz="1200" b="0" i="0" kern="1200" dirty="0">
                <a:solidFill>
                  <a:schemeClr val="tx1"/>
                </a:solidFill>
                <a:latin typeface="+mn-lt"/>
                <a:ea typeface="+mn-ea"/>
                <a:cs typeface="+mn-cs"/>
              </a:rPr>
              <a:t>12 parameters that must be estimated for the FIR model, only 4 parameters must be estimated for this basis set, which helps reduce the variability of the estimates</a:t>
            </a:r>
            <a:endParaRPr lang="en-US" altLang="zh-CN" dirty="0"/>
          </a:p>
        </p:txBody>
      </p:sp>
      <p:sp>
        <p:nvSpPr>
          <p:cNvPr id="4" name="Slide Number Placeholder 3"/>
          <p:cNvSpPr>
            <a:spLocks noGrp="1"/>
          </p:cNvSpPr>
          <p:nvPr>
            <p:ph type="sldNum" sz="quarter" idx="5"/>
          </p:nvPr>
        </p:nvSpPr>
        <p:spPr/>
        <p:txBody>
          <a:bodyPr/>
          <a:lstStyle/>
          <a:p>
            <a:fld id="{0B68AEA8-69BE-1E47-9A4F-064484AC4572}" type="slidenum">
              <a:rPr lang="en-GB" smtClean="0"/>
              <a:t>10</a:t>
            </a:fld>
            <a:endParaRPr lang="en-GB"/>
          </a:p>
        </p:txBody>
      </p:sp>
    </p:spTree>
    <p:extLst>
      <p:ext uri="{BB962C8B-B14F-4D97-AF65-F5344CB8AC3E}">
        <p14:creationId xmlns:p14="http://schemas.microsoft.com/office/powerpoint/2010/main" val="15183289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findings confirm that the canonical HRF alone may be insufficient to capture the range of possible BOLD impulse responses, in that significant additional variability was captured by including its partial derivatives (with respect to onset time and peak duration). </a:t>
            </a:r>
          </a:p>
          <a:p>
            <a:r>
              <a:rPr lang="en-GB" sz="1200" kern="1200" dirty="0">
                <a:solidFill>
                  <a:schemeClr val="tx1"/>
                </a:solidFill>
                <a:effectLst/>
                <a:latin typeface="+mn-lt"/>
                <a:ea typeface="+mn-ea"/>
                <a:cs typeface="+mn-cs"/>
              </a:rPr>
              <a:t>However, the combination of all three functions was sufficient, in that little additional variability was captured by the FIR set. </a:t>
            </a:r>
          </a:p>
        </p:txBody>
      </p:sp>
      <p:sp>
        <p:nvSpPr>
          <p:cNvPr id="4" name="Slide Number Placeholder 3"/>
          <p:cNvSpPr>
            <a:spLocks noGrp="1"/>
          </p:cNvSpPr>
          <p:nvPr>
            <p:ph type="sldNum" sz="quarter" idx="5"/>
          </p:nvPr>
        </p:nvSpPr>
        <p:spPr/>
        <p:txBody>
          <a:bodyPr/>
          <a:lstStyle/>
          <a:p>
            <a:fld id="{D15B34A7-664E-4692-8393-5F761DFC5DF1}" type="slidenum">
              <a:rPr lang="en-GB" smtClean="0"/>
              <a:t>11</a:t>
            </a:fld>
            <a:endParaRPr lang="en-GB"/>
          </a:p>
        </p:txBody>
      </p:sp>
    </p:spTree>
    <p:extLst>
      <p:ext uri="{BB962C8B-B14F-4D97-AF65-F5344CB8AC3E}">
        <p14:creationId xmlns:p14="http://schemas.microsoft.com/office/powerpoint/2010/main" val="2318707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792E6DD-3B7B-4C7A-B157-00872A34FD65}" type="slidenum">
              <a:rPr lang="en-GB" smtClean="0"/>
              <a:t>13</a:t>
            </a:fld>
            <a:endParaRPr lang="en-GB"/>
          </a:p>
        </p:txBody>
      </p:sp>
    </p:spTree>
    <p:extLst>
      <p:ext uri="{BB962C8B-B14F-4D97-AF65-F5344CB8AC3E}">
        <p14:creationId xmlns:p14="http://schemas.microsoft.com/office/powerpoint/2010/main" val="2097632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8129696C-5733-D349-83A8-BBA6FB64A9E9}" type="datetimeFigureOut">
              <a:rPr lang="en-GB" smtClean="0"/>
              <a:t>08/03/2023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5C7B29C-AF12-9542-9854-7C38C1D98594}" type="slidenum">
              <a:rPr lang="en-GB" smtClean="0"/>
              <a:t>‹#›</a:t>
            </a:fld>
            <a:endParaRPr lang="en-GB"/>
          </a:p>
        </p:txBody>
      </p:sp>
    </p:spTree>
    <p:extLst>
      <p:ext uri="{BB962C8B-B14F-4D97-AF65-F5344CB8AC3E}">
        <p14:creationId xmlns:p14="http://schemas.microsoft.com/office/powerpoint/2010/main" val="40270407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8129696C-5733-D349-83A8-BBA6FB64A9E9}" type="datetimeFigureOut">
              <a:rPr lang="en-GB" smtClean="0"/>
              <a:t>08/03/2023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5C7B29C-AF12-9542-9854-7C38C1D98594}" type="slidenum">
              <a:rPr lang="en-GB" smtClean="0"/>
              <a:t>‹#›</a:t>
            </a:fld>
            <a:endParaRPr lang="en-GB"/>
          </a:p>
        </p:txBody>
      </p:sp>
    </p:spTree>
    <p:extLst>
      <p:ext uri="{BB962C8B-B14F-4D97-AF65-F5344CB8AC3E}">
        <p14:creationId xmlns:p14="http://schemas.microsoft.com/office/powerpoint/2010/main" val="566104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8129696C-5733-D349-83A8-BBA6FB64A9E9}" type="datetimeFigureOut">
              <a:rPr lang="en-GB" smtClean="0"/>
              <a:t>08/03/2023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5C7B29C-AF12-9542-9854-7C38C1D98594}" type="slidenum">
              <a:rPr lang="en-GB" smtClean="0"/>
              <a:t>‹#›</a:t>
            </a:fld>
            <a:endParaRPr lang="en-GB"/>
          </a:p>
        </p:txBody>
      </p:sp>
    </p:spTree>
    <p:extLst>
      <p:ext uri="{BB962C8B-B14F-4D97-AF65-F5344CB8AC3E}">
        <p14:creationId xmlns:p14="http://schemas.microsoft.com/office/powerpoint/2010/main" val="3128808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8129696C-5733-D349-83A8-BBA6FB64A9E9}" type="datetimeFigureOut">
              <a:rPr lang="en-GB" smtClean="0"/>
              <a:t>08/03/2023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5C7B29C-AF12-9542-9854-7C38C1D98594}" type="slidenum">
              <a:rPr lang="en-GB" smtClean="0"/>
              <a:t>‹#›</a:t>
            </a:fld>
            <a:endParaRPr lang="en-GB"/>
          </a:p>
        </p:txBody>
      </p:sp>
    </p:spTree>
    <p:extLst>
      <p:ext uri="{BB962C8B-B14F-4D97-AF65-F5344CB8AC3E}">
        <p14:creationId xmlns:p14="http://schemas.microsoft.com/office/powerpoint/2010/main" val="3206588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129696C-5733-D349-83A8-BBA6FB64A9E9}" type="datetimeFigureOut">
              <a:rPr lang="en-GB" smtClean="0"/>
              <a:t>08/03/2023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5C7B29C-AF12-9542-9854-7C38C1D98594}" type="slidenum">
              <a:rPr lang="en-GB" smtClean="0"/>
              <a:t>‹#›</a:t>
            </a:fld>
            <a:endParaRPr lang="en-GB"/>
          </a:p>
        </p:txBody>
      </p:sp>
    </p:spTree>
    <p:extLst>
      <p:ext uri="{BB962C8B-B14F-4D97-AF65-F5344CB8AC3E}">
        <p14:creationId xmlns:p14="http://schemas.microsoft.com/office/powerpoint/2010/main" val="1302433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8129696C-5733-D349-83A8-BBA6FB64A9E9}" type="datetimeFigureOut">
              <a:rPr lang="en-GB" smtClean="0"/>
              <a:t>08/03/2023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5C7B29C-AF12-9542-9854-7C38C1D98594}" type="slidenum">
              <a:rPr lang="en-GB" smtClean="0"/>
              <a:t>‹#›</a:t>
            </a:fld>
            <a:endParaRPr lang="en-GB"/>
          </a:p>
        </p:txBody>
      </p:sp>
    </p:spTree>
    <p:extLst>
      <p:ext uri="{BB962C8B-B14F-4D97-AF65-F5344CB8AC3E}">
        <p14:creationId xmlns:p14="http://schemas.microsoft.com/office/powerpoint/2010/main" val="4282850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8129696C-5733-D349-83A8-BBA6FB64A9E9}" type="datetimeFigureOut">
              <a:rPr lang="en-GB" smtClean="0"/>
              <a:t>08/03/2023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5C7B29C-AF12-9542-9854-7C38C1D98594}" type="slidenum">
              <a:rPr lang="en-GB" smtClean="0"/>
              <a:t>‹#›</a:t>
            </a:fld>
            <a:endParaRPr lang="en-GB"/>
          </a:p>
        </p:txBody>
      </p:sp>
    </p:spTree>
    <p:extLst>
      <p:ext uri="{BB962C8B-B14F-4D97-AF65-F5344CB8AC3E}">
        <p14:creationId xmlns:p14="http://schemas.microsoft.com/office/powerpoint/2010/main" val="1864307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8129696C-5733-D349-83A8-BBA6FB64A9E9}" type="datetimeFigureOut">
              <a:rPr lang="en-GB" smtClean="0"/>
              <a:t>08/03/2023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5C7B29C-AF12-9542-9854-7C38C1D98594}" type="slidenum">
              <a:rPr lang="en-GB" smtClean="0"/>
              <a:t>‹#›</a:t>
            </a:fld>
            <a:endParaRPr lang="en-GB"/>
          </a:p>
        </p:txBody>
      </p:sp>
    </p:spTree>
    <p:extLst>
      <p:ext uri="{BB962C8B-B14F-4D97-AF65-F5344CB8AC3E}">
        <p14:creationId xmlns:p14="http://schemas.microsoft.com/office/powerpoint/2010/main" val="27331584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29696C-5733-D349-83A8-BBA6FB64A9E9}" type="datetimeFigureOut">
              <a:rPr lang="en-GB" smtClean="0"/>
              <a:t>08/03/2023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5C7B29C-AF12-9542-9854-7C38C1D98594}" type="slidenum">
              <a:rPr lang="en-GB" smtClean="0"/>
              <a:t>‹#›</a:t>
            </a:fld>
            <a:endParaRPr lang="en-GB"/>
          </a:p>
        </p:txBody>
      </p:sp>
    </p:spTree>
    <p:extLst>
      <p:ext uri="{BB962C8B-B14F-4D97-AF65-F5344CB8AC3E}">
        <p14:creationId xmlns:p14="http://schemas.microsoft.com/office/powerpoint/2010/main" val="2786977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129696C-5733-D349-83A8-BBA6FB64A9E9}" type="datetimeFigureOut">
              <a:rPr lang="en-GB" smtClean="0"/>
              <a:t>08/03/2023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5C7B29C-AF12-9542-9854-7C38C1D98594}" type="slidenum">
              <a:rPr lang="en-GB" smtClean="0"/>
              <a:t>‹#›</a:t>
            </a:fld>
            <a:endParaRPr lang="en-GB"/>
          </a:p>
        </p:txBody>
      </p:sp>
    </p:spTree>
    <p:extLst>
      <p:ext uri="{BB962C8B-B14F-4D97-AF65-F5344CB8AC3E}">
        <p14:creationId xmlns:p14="http://schemas.microsoft.com/office/powerpoint/2010/main" val="1133206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129696C-5733-D349-83A8-BBA6FB64A9E9}" type="datetimeFigureOut">
              <a:rPr lang="en-GB" smtClean="0"/>
              <a:t>08/03/2023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5C7B29C-AF12-9542-9854-7C38C1D98594}" type="slidenum">
              <a:rPr lang="en-GB" smtClean="0"/>
              <a:t>‹#›</a:t>
            </a:fld>
            <a:endParaRPr lang="en-GB"/>
          </a:p>
        </p:txBody>
      </p:sp>
    </p:spTree>
    <p:extLst>
      <p:ext uri="{BB962C8B-B14F-4D97-AF65-F5344CB8AC3E}">
        <p14:creationId xmlns:p14="http://schemas.microsoft.com/office/powerpoint/2010/main" val="743525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29696C-5733-D349-83A8-BBA6FB64A9E9}" type="datetimeFigureOut">
              <a:rPr lang="en-GB" smtClean="0"/>
              <a:t>08/03/2023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C7B29C-AF12-9542-9854-7C38C1D98594}" type="slidenum">
              <a:rPr lang="en-GB" smtClean="0"/>
              <a:t>‹#›</a:t>
            </a:fld>
            <a:endParaRPr lang="en-GB"/>
          </a:p>
        </p:txBody>
      </p:sp>
    </p:spTree>
    <p:extLst>
      <p:ext uri="{BB962C8B-B14F-4D97-AF65-F5344CB8AC3E}">
        <p14:creationId xmlns:p14="http://schemas.microsoft.com/office/powerpoint/2010/main" val="748911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tmp"/></Relationships>
</file>

<file path=ppt/slides/_rels/slide11.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https://www.psych.mcgill.ca/misc/fda/ex-basis-a1.html" TargetMode="External"/><Relationship Id="rId2" Type="http://schemas.openxmlformats.org/officeDocument/2006/relationships/hyperlink" Target="https://www.fil.ion.ucl.ac.uk/spm/course/slides21-may/08_Event_Related_fMRI.pdf" TargetMode="External"/><Relationship Id="rId1" Type="http://schemas.openxmlformats.org/officeDocument/2006/relationships/slideLayout" Target="../slideLayouts/slideLayout2.xml"/><Relationship Id="rId4" Type="http://schemas.openxmlformats.org/officeDocument/2006/relationships/hyperlink" Target="https://theclevermachine.wordpress.com/2012/12/16/fmri-in-neuroscience-modeling-the-hrf-with-fir-basis-functions/"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sv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svg"/><Relationship Id="rId9"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60.png"/><Relationship Id="rId18" Type="http://schemas.openxmlformats.org/officeDocument/2006/relationships/image" Target="../media/image210.png"/><Relationship Id="rId26" Type="http://schemas.openxmlformats.org/officeDocument/2006/relationships/customXml" Target="../ink/ink12.xml"/><Relationship Id="rId3" Type="http://schemas.openxmlformats.org/officeDocument/2006/relationships/image" Target="../media/image120.png"/><Relationship Id="rId21" Type="http://schemas.openxmlformats.org/officeDocument/2006/relationships/customXml" Target="../ink/ink7.xml"/><Relationship Id="rId7" Type="http://schemas.openxmlformats.org/officeDocument/2006/relationships/image" Target="../media/image150.png"/><Relationship Id="rId12" Type="http://schemas.openxmlformats.org/officeDocument/2006/relationships/customXml" Target="../ink/ink4.xml"/><Relationship Id="rId17" Type="http://schemas.openxmlformats.org/officeDocument/2006/relationships/image" Target="../media/image180.png"/><Relationship Id="rId25" Type="http://schemas.openxmlformats.org/officeDocument/2006/relationships/customXml" Target="../ink/ink11.xml"/><Relationship Id="rId2" Type="http://schemas.openxmlformats.org/officeDocument/2006/relationships/notesSlide" Target="../notesSlides/notesSlide12.xml"/><Relationship Id="rId16" Type="http://schemas.openxmlformats.org/officeDocument/2006/relationships/image" Target="../media/image200.png"/><Relationship Id="rId20" Type="http://schemas.openxmlformats.org/officeDocument/2006/relationships/customXml" Target="../ink/ink6.xml"/><Relationship Id="rId29" Type="http://schemas.openxmlformats.org/officeDocument/2006/relationships/customXml" Target="../ink/ink15.xml"/><Relationship Id="rId1" Type="http://schemas.openxmlformats.org/officeDocument/2006/relationships/slideLayout" Target="../slideLayouts/slideLayout2.xml"/><Relationship Id="rId6" Type="http://schemas.openxmlformats.org/officeDocument/2006/relationships/image" Target="../media/image140.png"/><Relationship Id="rId11" Type="http://schemas.openxmlformats.org/officeDocument/2006/relationships/customXml" Target="../ink/ink3.xml"/><Relationship Id="rId24" Type="http://schemas.openxmlformats.org/officeDocument/2006/relationships/customXml" Target="../ink/ink10.xml"/><Relationship Id="rId32" Type="http://schemas.openxmlformats.org/officeDocument/2006/relationships/customXml" Target="../ink/ink18.xml"/><Relationship Id="rId5" Type="http://schemas.openxmlformats.org/officeDocument/2006/relationships/customXml" Target="../ink/ink1.xml"/><Relationship Id="rId15" Type="http://schemas.openxmlformats.org/officeDocument/2006/relationships/customXml" Target="../ink/ink5.xml"/><Relationship Id="rId23" Type="http://schemas.openxmlformats.org/officeDocument/2006/relationships/customXml" Target="../ink/ink9.xml"/><Relationship Id="rId28" Type="http://schemas.openxmlformats.org/officeDocument/2006/relationships/customXml" Target="../ink/ink14.xml"/><Relationship Id="rId10" Type="http://schemas.openxmlformats.org/officeDocument/2006/relationships/image" Target="../media/image170.png"/><Relationship Id="rId19" Type="http://schemas.openxmlformats.org/officeDocument/2006/relationships/image" Target="../media/image22.png"/><Relationship Id="rId31" Type="http://schemas.openxmlformats.org/officeDocument/2006/relationships/customXml" Target="../ink/ink17.xml"/><Relationship Id="rId4" Type="http://schemas.openxmlformats.org/officeDocument/2006/relationships/image" Target="../media/image13.png"/><Relationship Id="rId9" Type="http://schemas.openxmlformats.org/officeDocument/2006/relationships/customXml" Target="../ink/ink2.xml"/><Relationship Id="rId14" Type="http://schemas.openxmlformats.org/officeDocument/2006/relationships/image" Target="../media/image190.png"/><Relationship Id="rId22" Type="http://schemas.openxmlformats.org/officeDocument/2006/relationships/customXml" Target="../ink/ink8.xml"/><Relationship Id="rId27" Type="http://schemas.openxmlformats.org/officeDocument/2006/relationships/customXml" Target="../ink/ink13.xml"/><Relationship Id="rId30" Type="http://schemas.openxmlformats.org/officeDocument/2006/relationships/customXml" Target="../ink/ink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CF42D-3A2A-6842-B8D7-B43820E66DC7}"/>
              </a:ext>
            </a:extLst>
          </p:cNvPr>
          <p:cNvSpPr>
            <a:spLocks noGrp="1"/>
          </p:cNvSpPr>
          <p:nvPr>
            <p:ph type="ctrTitle"/>
          </p:nvPr>
        </p:nvSpPr>
        <p:spPr>
          <a:xfrm>
            <a:off x="804397" y="640080"/>
            <a:ext cx="10744475" cy="3566160"/>
          </a:xfrm>
        </p:spPr>
        <p:txBody>
          <a:bodyPr anchor="b">
            <a:normAutofit/>
          </a:bodyPr>
          <a:lstStyle/>
          <a:p>
            <a:r>
              <a:rPr lang="en-GB" sz="5100" dirty="0"/>
              <a:t>1</a:t>
            </a:r>
            <a:r>
              <a:rPr lang="en-GB" sz="5100" baseline="30000" dirty="0"/>
              <a:t>st</a:t>
            </a:r>
            <a:r>
              <a:rPr lang="en-GB" sz="5100" dirty="0"/>
              <a:t> level analysis part 2: Basis Function, Parametric Modulation, and Correlated regressors</a:t>
            </a:r>
          </a:p>
        </p:txBody>
      </p:sp>
      <p:sp>
        <p:nvSpPr>
          <p:cNvPr id="3" name="Subtitle 2">
            <a:extLst>
              <a:ext uri="{FF2B5EF4-FFF2-40B4-BE49-F238E27FC236}">
                <a16:creationId xmlns:a16="http://schemas.microsoft.com/office/drawing/2014/main" id="{347B61A1-ADD1-BF4E-8277-F9805ADF3E5F}"/>
              </a:ext>
            </a:extLst>
          </p:cNvPr>
          <p:cNvSpPr>
            <a:spLocks noGrp="1"/>
          </p:cNvSpPr>
          <p:nvPr>
            <p:ph type="subTitle" idx="1"/>
          </p:nvPr>
        </p:nvSpPr>
        <p:spPr>
          <a:xfrm>
            <a:off x="2564239" y="4842264"/>
            <a:ext cx="6894576" cy="1572768"/>
          </a:xfrm>
        </p:spPr>
        <p:txBody>
          <a:bodyPr>
            <a:normAutofit/>
          </a:bodyPr>
          <a:lstStyle/>
          <a:p>
            <a:r>
              <a:rPr lang="en-GB" sz="2000" dirty="0"/>
              <a:t>Methods for Dummies 2022-2023</a:t>
            </a:r>
          </a:p>
          <a:p>
            <a:r>
              <a:rPr lang="en-GB" sz="2000" dirty="0" err="1"/>
              <a:t>Yongling</a:t>
            </a:r>
            <a:r>
              <a:rPr lang="en-GB" sz="2000" dirty="0"/>
              <a:t> Lin; C</a:t>
            </a:r>
            <a:r>
              <a:rPr lang="en-US" altLang="zh-CN" sz="2000" dirty="0" err="1"/>
              <a:t>ian</a:t>
            </a:r>
            <a:r>
              <a:rPr lang="en-US" altLang="zh-CN" sz="2000" dirty="0"/>
              <a:t> Xu</a:t>
            </a:r>
            <a:endParaRPr lang="en-GB" sz="2000" dirty="0"/>
          </a:p>
          <a:p>
            <a:r>
              <a:rPr lang="en-GB" sz="2000" dirty="0"/>
              <a:t>Expert: Guillaume </a:t>
            </a:r>
            <a:r>
              <a:rPr lang="en-GB" sz="2000" dirty="0" err="1"/>
              <a:t>Flandin</a:t>
            </a:r>
            <a:endParaRPr lang="en-GB" sz="2000" dirty="0"/>
          </a:p>
        </p:txBody>
      </p:sp>
    </p:spTree>
    <p:extLst>
      <p:ext uri="{BB962C8B-B14F-4D97-AF65-F5344CB8AC3E}">
        <p14:creationId xmlns:p14="http://schemas.microsoft.com/office/powerpoint/2010/main" val="29300655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3BC14-9BCB-BC4A-AF3C-74CADD619EA5}"/>
              </a:ext>
            </a:extLst>
          </p:cNvPr>
          <p:cNvSpPr>
            <a:spLocks noGrp="1"/>
          </p:cNvSpPr>
          <p:nvPr>
            <p:ph type="title"/>
          </p:nvPr>
        </p:nvSpPr>
        <p:spPr>
          <a:xfrm>
            <a:off x="137548" y="151367"/>
            <a:ext cx="5648691" cy="1622321"/>
          </a:xfrm>
        </p:spPr>
        <p:txBody>
          <a:bodyPr>
            <a:normAutofit/>
          </a:bodyPr>
          <a:lstStyle/>
          <a:p>
            <a:r>
              <a:rPr lang="en-GB" dirty="0"/>
              <a:t>Flexible basis functions</a:t>
            </a:r>
          </a:p>
        </p:txBody>
      </p:sp>
      <p:sp>
        <p:nvSpPr>
          <p:cNvPr id="3" name="Content Placeholder 2">
            <a:extLst>
              <a:ext uri="{FF2B5EF4-FFF2-40B4-BE49-F238E27FC236}">
                <a16:creationId xmlns:a16="http://schemas.microsoft.com/office/drawing/2014/main" id="{7BD6F526-0D29-314A-B79A-18C9B86EA013}"/>
              </a:ext>
            </a:extLst>
          </p:cNvPr>
          <p:cNvSpPr>
            <a:spLocks noGrp="1"/>
          </p:cNvSpPr>
          <p:nvPr>
            <p:ph idx="1"/>
          </p:nvPr>
        </p:nvSpPr>
        <p:spPr>
          <a:xfrm>
            <a:off x="429804" y="1542837"/>
            <a:ext cx="4944151" cy="2305479"/>
          </a:xfrm>
        </p:spPr>
        <p:txBody>
          <a:bodyPr>
            <a:normAutofit/>
          </a:bodyPr>
          <a:lstStyle/>
          <a:p>
            <a:pPr marL="457200" indent="-457200">
              <a:buFont typeface="+mj-lt"/>
              <a:buAutoNum type="arabicPeriod"/>
            </a:pPr>
            <a:r>
              <a:rPr lang="en-GB" sz="1800" b="1" dirty="0"/>
              <a:t>Finite Impulse Response (FIR)</a:t>
            </a:r>
          </a:p>
          <a:p>
            <a:pPr lvl="1"/>
            <a:r>
              <a:rPr lang="en-GB" sz="1600" dirty="0"/>
              <a:t>Consists of a series of impulse for each TR</a:t>
            </a:r>
          </a:p>
          <a:p>
            <a:pPr lvl="1"/>
            <a:r>
              <a:rPr lang="en-GB" sz="1600" dirty="0"/>
              <a:t>Most flexible</a:t>
            </a:r>
          </a:p>
          <a:p>
            <a:pPr marL="457200" lvl="1" indent="0">
              <a:buNone/>
            </a:pPr>
            <a:endParaRPr lang="en-GB" sz="1600" dirty="0"/>
          </a:p>
          <a:p>
            <a:pPr marL="457200" indent="-457200">
              <a:buFont typeface="+mj-lt"/>
              <a:buAutoNum type="arabicPeriod"/>
            </a:pPr>
            <a:r>
              <a:rPr lang="en-GB" sz="1800" b="1" dirty="0"/>
              <a:t>Constrained basis sets</a:t>
            </a:r>
          </a:p>
          <a:p>
            <a:pPr lvl="1"/>
            <a:r>
              <a:rPr lang="en-GB" sz="1600" dirty="0"/>
              <a:t>helps reduce the variability of the estimates</a:t>
            </a:r>
            <a:endParaRPr lang="en-GB" sz="1400" dirty="0"/>
          </a:p>
        </p:txBody>
      </p:sp>
      <p:grpSp>
        <p:nvGrpSpPr>
          <p:cNvPr id="6" name="Group 5">
            <a:extLst>
              <a:ext uri="{FF2B5EF4-FFF2-40B4-BE49-F238E27FC236}">
                <a16:creationId xmlns:a16="http://schemas.microsoft.com/office/drawing/2014/main" id="{95EF7FF4-D1DC-6D40-9B70-1B76319121A1}"/>
              </a:ext>
            </a:extLst>
          </p:cNvPr>
          <p:cNvGrpSpPr/>
          <p:nvPr/>
        </p:nvGrpSpPr>
        <p:grpSpPr>
          <a:xfrm>
            <a:off x="5536162" y="337291"/>
            <a:ext cx="5772642" cy="2019308"/>
            <a:chOff x="6134303" y="0"/>
            <a:chExt cx="5772642" cy="2019308"/>
          </a:xfrm>
        </p:grpSpPr>
        <p:sp>
          <p:nvSpPr>
            <p:cNvPr id="5" name="TextBox 4">
              <a:extLst>
                <a:ext uri="{FF2B5EF4-FFF2-40B4-BE49-F238E27FC236}">
                  <a16:creationId xmlns:a16="http://schemas.microsoft.com/office/drawing/2014/main" id="{B2589047-DEA3-6245-B047-E5DF19F3B097}"/>
                </a:ext>
              </a:extLst>
            </p:cNvPr>
            <p:cNvSpPr txBox="1"/>
            <p:nvPr/>
          </p:nvSpPr>
          <p:spPr>
            <a:xfrm>
              <a:off x="6134303" y="46829"/>
              <a:ext cx="662361" cy="523220"/>
            </a:xfrm>
            <a:prstGeom prst="rect">
              <a:avLst/>
            </a:prstGeom>
            <a:noFill/>
          </p:spPr>
          <p:txBody>
            <a:bodyPr wrap="none" rtlCol="0">
              <a:spAutoFit/>
            </a:bodyPr>
            <a:lstStyle/>
            <a:p>
              <a:r>
                <a:rPr lang="en-GB" sz="2800" dirty="0"/>
                <a:t>①</a:t>
              </a:r>
            </a:p>
          </p:txBody>
        </p:sp>
        <p:pic>
          <p:nvPicPr>
            <p:cNvPr id="16" name="Picture 15">
              <a:extLst>
                <a:ext uri="{FF2B5EF4-FFF2-40B4-BE49-F238E27FC236}">
                  <a16:creationId xmlns:a16="http://schemas.microsoft.com/office/drawing/2014/main" id="{8FA11DDB-93A3-3E45-BD99-B3F68C699698}"/>
                </a:ext>
              </a:extLst>
            </p:cNvPr>
            <p:cNvPicPr>
              <a:picLocks noChangeAspect="1"/>
            </p:cNvPicPr>
            <p:nvPr/>
          </p:nvPicPr>
          <p:blipFill rotWithShape="1">
            <a:blip r:embed="rId3"/>
            <a:srcRect t="64536"/>
            <a:stretch/>
          </p:blipFill>
          <p:spPr>
            <a:xfrm>
              <a:off x="6796664" y="0"/>
              <a:ext cx="5110281" cy="2019308"/>
            </a:xfrm>
            <a:prstGeom prst="rect">
              <a:avLst/>
            </a:prstGeom>
            <a:effectLst/>
          </p:spPr>
        </p:pic>
      </p:grpSp>
      <p:pic>
        <p:nvPicPr>
          <p:cNvPr id="19" name="图片 5" descr="屏幕剪辑">
            <a:extLst>
              <a:ext uri="{FF2B5EF4-FFF2-40B4-BE49-F238E27FC236}">
                <a16:creationId xmlns:a16="http://schemas.microsoft.com/office/drawing/2014/main" id="{5FEEABE9-EFAC-4A86-86C0-C460D128BC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1584" y="3429000"/>
            <a:ext cx="6227817" cy="2562367"/>
          </a:xfrm>
          <a:prstGeom prst="rect">
            <a:avLst/>
          </a:prstGeom>
        </p:spPr>
      </p:pic>
    </p:spTree>
    <p:extLst>
      <p:ext uri="{BB962C8B-B14F-4D97-AF65-F5344CB8AC3E}">
        <p14:creationId xmlns:p14="http://schemas.microsoft.com/office/powerpoint/2010/main" val="28199239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2CE3909D-23BB-4741-A539-93A4D9B22C48}"/>
              </a:ext>
            </a:extLst>
          </p:cNvPr>
          <p:cNvSpPr>
            <a:spLocks noGrp="1"/>
          </p:cNvSpPr>
          <p:nvPr>
            <p:ph type="title"/>
          </p:nvPr>
        </p:nvSpPr>
        <p:spPr>
          <a:xfrm>
            <a:off x="258337" y="84953"/>
            <a:ext cx="10515600" cy="1325563"/>
          </a:xfrm>
        </p:spPr>
        <p:txBody>
          <a:bodyPr anchor="ctr">
            <a:normAutofit/>
          </a:bodyPr>
          <a:lstStyle/>
          <a:p>
            <a:r>
              <a:rPr lang="en-US" dirty="0"/>
              <a:t>“Informed” basis set is sufficient</a:t>
            </a:r>
            <a:endParaRPr lang="en-GB" dirty="0"/>
          </a:p>
        </p:txBody>
      </p:sp>
      <p:sp>
        <p:nvSpPr>
          <p:cNvPr id="48" name="TextBox 47">
            <a:extLst>
              <a:ext uri="{FF2B5EF4-FFF2-40B4-BE49-F238E27FC236}">
                <a16:creationId xmlns:a16="http://schemas.microsoft.com/office/drawing/2014/main" id="{F85528CA-26F3-F54A-B2D4-8D432F498235}"/>
              </a:ext>
            </a:extLst>
          </p:cNvPr>
          <p:cNvSpPr txBox="1"/>
          <p:nvPr/>
        </p:nvSpPr>
        <p:spPr>
          <a:xfrm>
            <a:off x="1505502" y="5846544"/>
            <a:ext cx="9107451" cy="646331"/>
          </a:xfrm>
          <a:prstGeom prst="rect">
            <a:avLst/>
          </a:prstGeom>
          <a:noFill/>
        </p:spPr>
        <p:txBody>
          <a:bodyPr wrap="square" rtlCol="0">
            <a:spAutoFit/>
          </a:bodyPr>
          <a:lstStyle/>
          <a:p>
            <a:pPr marL="285750" indent="-285750">
              <a:buFont typeface="Arial" panose="020B0604020202020204" pitchFamily="34" charset="0"/>
              <a:buChar char="•"/>
            </a:pPr>
            <a:r>
              <a:rPr lang="en-GB" dirty="0"/>
              <a:t>The combination of Canonical HRF, TD, and DD was sufficient.</a:t>
            </a:r>
          </a:p>
          <a:p>
            <a:pPr marL="285750" indent="-285750">
              <a:buFont typeface="Arial" panose="020B0604020202020204" pitchFamily="34" charset="0"/>
              <a:buChar char="•"/>
            </a:pPr>
            <a:r>
              <a:rPr lang="en-GB" dirty="0"/>
              <a:t>Little additional variability was captured by the FIR set.</a:t>
            </a:r>
          </a:p>
        </p:txBody>
      </p:sp>
      <p:grpSp>
        <p:nvGrpSpPr>
          <p:cNvPr id="49" name="Group 48">
            <a:extLst>
              <a:ext uri="{FF2B5EF4-FFF2-40B4-BE49-F238E27FC236}">
                <a16:creationId xmlns:a16="http://schemas.microsoft.com/office/drawing/2014/main" id="{0A3CD028-1EC6-4243-92D7-F68F0116FF00}"/>
              </a:ext>
            </a:extLst>
          </p:cNvPr>
          <p:cNvGrpSpPr/>
          <p:nvPr/>
        </p:nvGrpSpPr>
        <p:grpSpPr>
          <a:xfrm>
            <a:off x="1431955" y="1260734"/>
            <a:ext cx="9180998" cy="4336531"/>
            <a:chOff x="1468727" y="1614615"/>
            <a:chExt cx="9180998" cy="4336531"/>
          </a:xfrm>
        </p:grpSpPr>
        <p:pic>
          <p:nvPicPr>
            <p:cNvPr id="5" name="Picture 4">
              <a:extLst>
                <a:ext uri="{FF2B5EF4-FFF2-40B4-BE49-F238E27FC236}">
                  <a16:creationId xmlns:a16="http://schemas.microsoft.com/office/drawing/2014/main" id="{986E993A-AF75-4FC9-8361-6F358DE41BFE}"/>
                </a:ext>
              </a:extLst>
            </p:cNvPr>
            <p:cNvPicPr>
              <a:picLocks noChangeAspect="1"/>
            </p:cNvPicPr>
            <p:nvPr/>
          </p:nvPicPr>
          <p:blipFill>
            <a:blip r:embed="rId3"/>
            <a:stretch>
              <a:fillRect/>
            </a:stretch>
          </p:blipFill>
          <p:spPr>
            <a:xfrm>
              <a:off x="1542274" y="2852801"/>
              <a:ext cx="9107451" cy="3098345"/>
            </a:xfrm>
            <a:prstGeom prst="rect">
              <a:avLst/>
            </a:prstGeom>
          </p:spPr>
        </p:pic>
        <p:sp>
          <p:nvSpPr>
            <p:cNvPr id="17" name="TextBox 16">
              <a:extLst>
                <a:ext uri="{FF2B5EF4-FFF2-40B4-BE49-F238E27FC236}">
                  <a16:creationId xmlns:a16="http://schemas.microsoft.com/office/drawing/2014/main" id="{C1A14FF9-08C2-3247-B932-B65B8570948F}"/>
                </a:ext>
              </a:extLst>
            </p:cNvPr>
            <p:cNvSpPr txBox="1"/>
            <p:nvPr/>
          </p:nvSpPr>
          <p:spPr>
            <a:xfrm>
              <a:off x="6141683" y="1614615"/>
              <a:ext cx="3449919" cy="369332"/>
            </a:xfrm>
            <a:prstGeom prst="rect">
              <a:avLst/>
            </a:prstGeom>
            <a:noFill/>
          </p:spPr>
          <p:txBody>
            <a:bodyPr wrap="none" rtlCol="0">
              <a:spAutoFit/>
            </a:bodyPr>
            <a:lstStyle/>
            <a:p>
              <a:r>
                <a:rPr lang="en-GB" dirty="0"/>
                <a:t>Additional variability captured by…</a:t>
              </a:r>
            </a:p>
          </p:txBody>
        </p:sp>
        <p:sp>
          <p:nvSpPr>
            <p:cNvPr id="18" name="TextBox 17">
              <a:extLst>
                <a:ext uri="{FF2B5EF4-FFF2-40B4-BE49-F238E27FC236}">
                  <a16:creationId xmlns:a16="http://schemas.microsoft.com/office/drawing/2014/main" id="{B5601534-1B5E-BD41-BAA6-82B28583B1AF}"/>
                </a:ext>
              </a:extLst>
            </p:cNvPr>
            <p:cNvSpPr txBox="1"/>
            <p:nvPr/>
          </p:nvSpPr>
          <p:spPr>
            <a:xfrm>
              <a:off x="5197227" y="2427399"/>
              <a:ext cx="1797543" cy="369332"/>
            </a:xfrm>
            <a:prstGeom prst="rect">
              <a:avLst/>
            </a:prstGeom>
            <a:noFill/>
          </p:spPr>
          <p:txBody>
            <a:bodyPr wrap="none" rtlCol="0">
              <a:spAutoFit/>
            </a:bodyPr>
            <a:lstStyle/>
            <a:p>
              <a:r>
                <a:rPr lang="en-GB" dirty="0"/>
                <a:t>+ Time derivative</a:t>
              </a:r>
            </a:p>
          </p:txBody>
        </p:sp>
        <p:sp>
          <p:nvSpPr>
            <p:cNvPr id="45" name="TextBox 44">
              <a:extLst>
                <a:ext uri="{FF2B5EF4-FFF2-40B4-BE49-F238E27FC236}">
                  <a16:creationId xmlns:a16="http://schemas.microsoft.com/office/drawing/2014/main" id="{363FC4D8-71AA-744A-910D-ECE2D54D0B5F}"/>
                </a:ext>
              </a:extLst>
            </p:cNvPr>
            <p:cNvSpPr txBox="1"/>
            <p:nvPr/>
          </p:nvSpPr>
          <p:spPr>
            <a:xfrm>
              <a:off x="6994770" y="2263664"/>
              <a:ext cx="1797543" cy="646331"/>
            </a:xfrm>
            <a:prstGeom prst="rect">
              <a:avLst/>
            </a:prstGeom>
            <a:noFill/>
          </p:spPr>
          <p:txBody>
            <a:bodyPr wrap="square" rtlCol="0">
              <a:spAutoFit/>
            </a:bodyPr>
            <a:lstStyle/>
            <a:p>
              <a:pPr algn="ctr"/>
              <a:r>
                <a:rPr lang="en-GB" dirty="0"/>
                <a:t>+ Dispersion derivative</a:t>
              </a:r>
            </a:p>
          </p:txBody>
        </p:sp>
        <p:sp>
          <p:nvSpPr>
            <p:cNvPr id="19" name="TextBox 18">
              <a:extLst>
                <a:ext uri="{FF2B5EF4-FFF2-40B4-BE49-F238E27FC236}">
                  <a16:creationId xmlns:a16="http://schemas.microsoft.com/office/drawing/2014/main" id="{ED42CFB8-B505-5643-88A1-E96F6363A088}"/>
                </a:ext>
              </a:extLst>
            </p:cNvPr>
            <p:cNvSpPr txBox="1"/>
            <p:nvPr/>
          </p:nvSpPr>
          <p:spPr>
            <a:xfrm>
              <a:off x="9591602" y="2402163"/>
              <a:ext cx="473206" cy="369332"/>
            </a:xfrm>
            <a:prstGeom prst="rect">
              <a:avLst/>
            </a:prstGeom>
            <a:noFill/>
          </p:spPr>
          <p:txBody>
            <a:bodyPr wrap="none" rtlCol="0">
              <a:spAutoFit/>
            </a:bodyPr>
            <a:lstStyle/>
            <a:p>
              <a:r>
                <a:rPr lang="en-GB" dirty="0"/>
                <a:t>FIR</a:t>
              </a:r>
            </a:p>
          </p:txBody>
        </p:sp>
        <p:cxnSp>
          <p:nvCxnSpPr>
            <p:cNvPr id="23" name="Straight Arrow Connector 22">
              <a:extLst>
                <a:ext uri="{FF2B5EF4-FFF2-40B4-BE49-F238E27FC236}">
                  <a16:creationId xmlns:a16="http://schemas.microsoft.com/office/drawing/2014/main" id="{1A02C391-A601-3245-B18D-44FE9C2A59B2}"/>
                </a:ext>
              </a:extLst>
            </p:cNvPr>
            <p:cNvCxnSpPr>
              <a:stCxn id="17" idx="2"/>
              <a:endCxn id="18" idx="0"/>
            </p:cNvCxnSpPr>
            <p:nvPr/>
          </p:nvCxnSpPr>
          <p:spPr>
            <a:xfrm flipH="1">
              <a:off x="6095999" y="1983947"/>
              <a:ext cx="1770644" cy="44345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4FDDE9D1-1E2D-A246-815F-C6B547E593F4}"/>
                </a:ext>
              </a:extLst>
            </p:cNvPr>
            <p:cNvCxnSpPr>
              <a:cxnSpLocks/>
              <a:stCxn id="17" idx="2"/>
              <a:endCxn id="45" idx="0"/>
            </p:cNvCxnSpPr>
            <p:nvPr/>
          </p:nvCxnSpPr>
          <p:spPr>
            <a:xfrm>
              <a:off x="7866643" y="1983947"/>
              <a:ext cx="26899" cy="27971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31A3C5AA-8AA6-0048-831F-228E65B5F86F}"/>
                </a:ext>
              </a:extLst>
            </p:cNvPr>
            <p:cNvCxnSpPr>
              <a:cxnSpLocks/>
              <a:stCxn id="17" idx="2"/>
              <a:endCxn id="19" idx="0"/>
            </p:cNvCxnSpPr>
            <p:nvPr/>
          </p:nvCxnSpPr>
          <p:spPr>
            <a:xfrm>
              <a:off x="7866643" y="1983947"/>
              <a:ext cx="1961562" cy="41821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722A7E5D-BB42-484A-9283-6333C284E582}"/>
                </a:ext>
              </a:extLst>
            </p:cNvPr>
            <p:cNvSpPr txBox="1"/>
            <p:nvPr/>
          </p:nvSpPr>
          <p:spPr>
            <a:xfrm>
              <a:off x="3326139" y="2455434"/>
              <a:ext cx="1524456" cy="369332"/>
            </a:xfrm>
            <a:prstGeom prst="rect">
              <a:avLst/>
            </a:prstGeom>
            <a:noFill/>
          </p:spPr>
          <p:txBody>
            <a:bodyPr wrap="none" rtlCol="0">
              <a:spAutoFit/>
            </a:bodyPr>
            <a:lstStyle/>
            <a:p>
              <a:r>
                <a:rPr lang="en-GB" dirty="0"/>
                <a:t>Canonical HRF</a:t>
              </a:r>
            </a:p>
          </p:txBody>
        </p:sp>
        <p:sp>
          <p:nvSpPr>
            <p:cNvPr id="55" name="TextBox 54">
              <a:extLst>
                <a:ext uri="{FF2B5EF4-FFF2-40B4-BE49-F238E27FC236}">
                  <a16:creationId xmlns:a16="http://schemas.microsoft.com/office/drawing/2014/main" id="{4E05FEF8-EF79-4349-AD3C-6767F90995EB}"/>
                </a:ext>
              </a:extLst>
            </p:cNvPr>
            <p:cNvSpPr txBox="1"/>
            <p:nvPr/>
          </p:nvSpPr>
          <p:spPr>
            <a:xfrm>
              <a:off x="1468727" y="2455434"/>
              <a:ext cx="1484189" cy="369332"/>
            </a:xfrm>
            <a:prstGeom prst="rect">
              <a:avLst/>
            </a:prstGeom>
            <a:noFill/>
          </p:spPr>
          <p:txBody>
            <a:bodyPr wrap="none" rtlCol="0">
              <a:spAutoFit/>
            </a:bodyPr>
            <a:lstStyle/>
            <a:p>
              <a:r>
                <a:rPr lang="en-GB" dirty="0"/>
                <a:t>Design Matrix</a:t>
              </a:r>
            </a:p>
          </p:txBody>
        </p:sp>
      </p:grpSp>
      <p:sp>
        <p:nvSpPr>
          <p:cNvPr id="51" name="Rectangle 50">
            <a:extLst>
              <a:ext uri="{FF2B5EF4-FFF2-40B4-BE49-F238E27FC236}">
                <a16:creationId xmlns:a16="http://schemas.microsoft.com/office/drawing/2014/main" id="{747104E9-1DD1-E442-ACE9-656546D01464}"/>
              </a:ext>
            </a:extLst>
          </p:cNvPr>
          <p:cNvSpPr/>
          <p:nvPr/>
        </p:nvSpPr>
        <p:spPr>
          <a:xfrm>
            <a:off x="3818964" y="6566880"/>
            <a:ext cx="8373036" cy="286232"/>
          </a:xfrm>
          <a:prstGeom prst="rect">
            <a:avLst/>
          </a:prstGeom>
        </p:spPr>
        <p:txBody>
          <a:bodyPr wrap="square">
            <a:spAutoFit/>
          </a:bodyPr>
          <a:lstStyle/>
          <a:p>
            <a:pPr algn="r">
              <a:lnSpc>
                <a:spcPct val="90000"/>
              </a:lnSpc>
              <a:spcAft>
                <a:spcPts val="600"/>
              </a:spcAft>
            </a:pPr>
            <a:r>
              <a:rPr lang="en-GB" sz="1400" dirty="0"/>
              <a:t>Henson RNA, Rugg MD, </a:t>
            </a:r>
            <a:r>
              <a:rPr lang="en-GB" sz="1400" dirty="0" err="1"/>
              <a:t>Friston</a:t>
            </a:r>
            <a:r>
              <a:rPr lang="en-GB" sz="1400" dirty="0"/>
              <a:t> KJ (2001) The choice of basis functions in event-related fMRI. </a:t>
            </a:r>
            <a:r>
              <a:rPr lang="en-GB" sz="1400" i="1" dirty="0" err="1"/>
              <a:t>NeuroImage</a:t>
            </a:r>
            <a:r>
              <a:rPr lang="en-GB" sz="1400" dirty="0"/>
              <a:t> 13: 149</a:t>
            </a:r>
          </a:p>
        </p:txBody>
      </p:sp>
    </p:spTree>
    <p:extLst>
      <p:ext uri="{BB962C8B-B14F-4D97-AF65-F5344CB8AC3E}">
        <p14:creationId xmlns:p14="http://schemas.microsoft.com/office/powerpoint/2010/main" val="24912927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5B37E-D781-614E-8C5E-0964AD017F61}"/>
              </a:ext>
            </a:extLst>
          </p:cNvPr>
          <p:cNvSpPr>
            <a:spLocks noGrp="1"/>
          </p:cNvSpPr>
          <p:nvPr>
            <p:ph type="title"/>
          </p:nvPr>
        </p:nvSpPr>
        <p:spPr/>
        <p:txBody>
          <a:bodyPr/>
          <a:lstStyle/>
          <a:p>
            <a:r>
              <a:rPr lang="en-GB" dirty="0"/>
              <a:t>References of Basis Function</a:t>
            </a:r>
          </a:p>
        </p:txBody>
      </p:sp>
      <p:sp>
        <p:nvSpPr>
          <p:cNvPr id="3" name="Content Placeholder 2">
            <a:extLst>
              <a:ext uri="{FF2B5EF4-FFF2-40B4-BE49-F238E27FC236}">
                <a16:creationId xmlns:a16="http://schemas.microsoft.com/office/drawing/2014/main" id="{C74C970F-FEE0-1D48-BFB2-2EC4B4783AC9}"/>
              </a:ext>
            </a:extLst>
          </p:cNvPr>
          <p:cNvSpPr>
            <a:spLocks noGrp="1"/>
          </p:cNvSpPr>
          <p:nvPr>
            <p:ph idx="1"/>
          </p:nvPr>
        </p:nvSpPr>
        <p:spPr/>
        <p:txBody>
          <a:bodyPr>
            <a:normAutofit fontScale="85000" lnSpcReduction="20000"/>
          </a:bodyPr>
          <a:lstStyle/>
          <a:p>
            <a:r>
              <a:rPr lang="en-GB" dirty="0"/>
              <a:t>R. Henson. Chapter 10: Analysis of </a:t>
            </a:r>
            <a:r>
              <a:rPr lang="en-GB" dirty="0" err="1"/>
              <a:t>fMRItime</a:t>
            </a:r>
            <a:r>
              <a:rPr lang="en-GB" dirty="0"/>
              <a:t> series. Human Brain Function Ed 2. </a:t>
            </a:r>
          </a:p>
          <a:p>
            <a:r>
              <a:rPr lang="en-GB" dirty="0"/>
              <a:t>D. Glaser, K. </a:t>
            </a:r>
            <a:r>
              <a:rPr lang="en-GB" dirty="0" err="1"/>
              <a:t>Friston</a:t>
            </a:r>
            <a:r>
              <a:rPr lang="en-GB" dirty="0"/>
              <a:t>, A. </a:t>
            </a:r>
            <a:r>
              <a:rPr lang="en-GB" dirty="0" err="1"/>
              <a:t>Mechelli</a:t>
            </a:r>
            <a:r>
              <a:rPr lang="en-GB" dirty="0"/>
              <a:t>, R. Turner and </a:t>
            </a:r>
            <a:r>
              <a:rPr lang="en-GB" dirty="0" err="1"/>
              <a:t>C.Price</a:t>
            </a:r>
            <a:r>
              <a:rPr lang="en-GB" dirty="0"/>
              <a:t>. Chapter 11. Haemodynamic modelling. Human Brain Function Ed 2. </a:t>
            </a:r>
          </a:p>
          <a:p>
            <a:r>
              <a:rPr lang="en-GB" dirty="0"/>
              <a:t>Henson RN, Rugg MD, </a:t>
            </a:r>
            <a:r>
              <a:rPr lang="en-GB" dirty="0" err="1"/>
              <a:t>Friston</a:t>
            </a:r>
            <a:r>
              <a:rPr lang="en-GB" dirty="0"/>
              <a:t> KJ (2001) The choice of basis functions in event-related fMRI. </a:t>
            </a:r>
            <a:r>
              <a:rPr lang="en-GB" i="1" dirty="0" err="1"/>
              <a:t>NeuroImage</a:t>
            </a:r>
            <a:r>
              <a:rPr lang="en-GB" dirty="0"/>
              <a:t> 13: 149</a:t>
            </a:r>
          </a:p>
          <a:p>
            <a:r>
              <a:rPr lang="en-GB" dirty="0"/>
              <a:t>C. Ruff. Lecture slides: Event-related fMRI: Modelling of hemodynamic timeseries. Link: </a:t>
            </a:r>
            <a:r>
              <a:rPr lang="en-GB" dirty="0">
                <a:hlinkClick r:id="rId2"/>
              </a:rPr>
              <a:t>https://www.fil.ion.ucl.ac.uk/spm/course/slides21-may/08_Event_Related_fMRI.pdf</a:t>
            </a:r>
            <a:r>
              <a:rPr lang="en-GB" dirty="0"/>
              <a:t> </a:t>
            </a:r>
          </a:p>
          <a:p>
            <a:r>
              <a:rPr lang="en-GB" dirty="0"/>
              <a:t>Department of Psychology, </a:t>
            </a:r>
            <a:r>
              <a:rPr lang="en-GB" dirty="0" err="1"/>
              <a:t>McGil</a:t>
            </a:r>
            <a:r>
              <a:rPr lang="en-GB" dirty="0"/>
              <a:t> University, “Functional Data Analysis – The Basics of Basis Functions” </a:t>
            </a:r>
            <a:r>
              <a:rPr lang="en-GB" dirty="0">
                <a:hlinkClick r:id="rId3"/>
              </a:rPr>
              <a:t>https://www.psych.mcgill.ca/misc/fda/ex-basis-a1.html</a:t>
            </a:r>
            <a:r>
              <a:rPr lang="en-GB" dirty="0"/>
              <a:t> (last accessed 17 Jan 2022) </a:t>
            </a:r>
          </a:p>
          <a:p>
            <a:r>
              <a:rPr lang="en-GB" dirty="0"/>
              <a:t>fMRI in neurosceicne modelling the HRF with FIR basis functions. Link: </a:t>
            </a:r>
            <a:r>
              <a:rPr lang="en-GB" dirty="0">
                <a:hlinkClick r:id="rId4"/>
              </a:rPr>
              <a:t>https://theclevermachine.wordpress.com/2012/12/16/fmri-in-neuroscience-modeling-the-hrf-with-fir-basis-functions/</a:t>
            </a:r>
            <a:r>
              <a:rPr lang="en-GB" dirty="0"/>
              <a:t>  (last accessed 17 Jan 2022)</a:t>
            </a:r>
          </a:p>
          <a:p>
            <a:endParaRPr lang="en-GB" dirty="0"/>
          </a:p>
        </p:txBody>
      </p:sp>
    </p:spTree>
    <p:extLst>
      <p:ext uri="{BB962C8B-B14F-4D97-AF65-F5344CB8AC3E}">
        <p14:creationId xmlns:p14="http://schemas.microsoft.com/office/powerpoint/2010/main" val="32876390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664AB-3A47-4502-B88A-9E87B66AEF92}"/>
              </a:ext>
            </a:extLst>
          </p:cNvPr>
          <p:cNvSpPr>
            <a:spLocks noGrp="1"/>
          </p:cNvSpPr>
          <p:nvPr>
            <p:ph type="title"/>
          </p:nvPr>
        </p:nvSpPr>
        <p:spPr>
          <a:xfrm>
            <a:off x="220785" y="169741"/>
            <a:ext cx="10515600" cy="502382"/>
          </a:xfrm>
        </p:spPr>
        <p:txBody>
          <a:bodyPr>
            <a:noAutofit/>
          </a:bodyPr>
          <a:lstStyle/>
          <a:p>
            <a:r>
              <a:rPr lang="en-GB" sz="3600" dirty="0"/>
              <a:t>3. Parametric Modulation: Stimulus properties</a:t>
            </a:r>
          </a:p>
        </p:txBody>
      </p:sp>
      <p:pic>
        <p:nvPicPr>
          <p:cNvPr id="15" name="Graphic 14" descr="Smiling face outline with solid fill">
            <a:extLst>
              <a:ext uri="{FF2B5EF4-FFF2-40B4-BE49-F238E27FC236}">
                <a16:creationId xmlns:a16="http://schemas.microsoft.com/office/drawing/2014/main" id="{B92B5CC2-83EA-47A8-B860-563F902318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68391" y="1937620"/>
            <a:ext cx="914400" cy="914400"/>
          </a:xfrm>
          <a:prstGeom prst="rect">
            <a:avLst/>
          </a:prstGeom>
        </p:spPr>
      </p:pic>
      <p:sp>
        <p:nvSpPr>
          <p:cNvPr id="20" name="TextBox 19">
            <a:extLst>
              <a:ext uri="{FF2B5EF4-FFF2-40B4-BE49-F238E27FC236}">
                <a16:creationId xmlns:a16="http://schemas.microsoft.com/office/drawing/2014/main" id="{FF75262F-4785-45B6-BFF3-1C0E0663DE19}"/>
              </a:ext>
            </a:extLst>
          </p:cNvPr>
          <p:cNvSpPr txBox="1"/>
          <p:nvPr/>
        </p:nvSpPr>
        <p:spPr>
          <a:xfrm>
            <a:off x="1058976" y="2828029"/>
            <a:ext cx="2328984" cy="369332"/>
          </a:xfrm>
          <a:prstGeom prst="rect">
            <a:avLst/>
          </a:prstGeom>
          <a:noFill/>
        </p:spPr>
        <p:txBody>
          <a:bodyPr wrap="square" rtlCol="0">
            <a:spAutoFit/>
          </a:bodyPr>
          <a:lstStyle/>
          <a:p>
            <a:r>
              <a:rPr lang="en-GB" dirty="0"/>
              <a:t>At time = t</a:t>
            </a:r>
          </a:p>
        </p:txBody>
      </p:sp>
      <p:sp>
        <p:nvSpPr>
          <p:cNvPr id="28" name="TextBox 27">
            <a:extLst>
              <a:ext uri="{FF2B5EF4-FFF2-40B4-BE49-F238E27FC236}">
                <a16:creationId xmlns:a16="http://schemas.microsoft.com/office/drawing/2014/main" id="{197CADC7-1BC5-4458-8EC1-1E07D0870707}"/>
              </a:ext>
            </a:extLst>
          </p:cNvPr>
          <p:cNvSpPr txBox="1"/>
          <p:nvPr/>
        </p:nvSpPr>
        <p:spPr>
          <a:xfrm>
            <a:off x="7299046" y="1410083"/>
            <a:ext cx="1752151" cy="369332"/>
          </a:xfrm>
          <a:prstGeom prst="rect">
            <a:avLst/>
          </a:prstGeom>
          <a:noFill/>
        </p:spPr>
        <p:txBody>
          <a:bodyPr wrap="square" rtlCol="0">
            <a:spAutoFit/>
          </a:bodyPr>
          <a:lstStyle/>
          <a:p>
            <a:r>
              <a:rPr lang="en-GB" dirty="0"/>
              <a:t>BOLD response</a:t>
            </a:r>
          </a:p>
        </p:txBody>
      </p:sp>
      <p:grpSp>
        <p:nvGrpSpPr>
          <p:cNvPr id="39" name="Group 38">
            <a:extLst>
              <a:ext uri="{FF2B5EF4-FFF2-40B4-BE49-F238E27FC236}">
                <a16:creationId xmlns:a16="http://schemas.microsoft.com/office/drawing/2014/main" id="{2E0BD2F5-F6FD-4F05-8131-32428C28C50B}"/>
              </a:ext>
            </a:extLst>
          </p:cNvPr>
          <p:cNvGrpSpPr/>
          <p:nvPr/>
        </p:nvGrpSpPr>
        <p:grpSpPr>
          <a:xfrm>
            <a:off x="6977620" y="1694494"/>
            <a:ext cx="2427868" cy="1707514"/>
            <a:chOff x="6729045" y="1365379"/>
            <a:chExt cx="2427868" cy="1707514"/>
          </a:xfrm>
        </p:grpSpPr>
        <p:grpSp>
          <p:nvGrpSpPr>
            <p:cNvPr id="10" name="Group 9">
              <a:extLst>
                <a:ext uri="{FF2B5EF4-FFF2-40B4-BE49-F238E27FC236}">
                  <a16:creationId xmlns:a16="http://schemas.microsoft.com/office/drawing/2014/main" id="{65EDB0D1-8832-410E-9A7C-37C7786636C7}"/>
                </a:ext>
              </a:extLst>
            </p:cNvPr>
            <p:cNvGrpSpPr/>
            <p:nvPr/>
          </p:nvGrpSpPr>
          <p:grpSpPr>
            <a:xfrm>
              <a:off x="6729045" y="1365379"/>
              <a:ext cx="2427868" cy="1502863"/>
              <a:chOff x="2287409" y="882041"/>
              <a:chExt cx="3660099" cy="2265621"/>
            </a:xfrm>
          </p:grpSpPr>
          <p:pic>
            <p:nvPicPr>
              <p:cNvPr id="8" name="Picture 7">
                <a:extLst>
                  <a:ext uri="{FF2B5EF4-FFF2-40B4-BE49-F238E27FC236}">
                    <a16:creationId xmlns:a16="http://schemas.microsoft.com/office/drawing/2014/main" id="{0318373A-9921-4F94-A203-BAE1DB817C10}"/>
                  </a:ext>
                </a:extLst>
              </p:cNvPr>
              <p:cNvPicPr>
                <a:picLocks noChangeAspect="1"/>
              </p:cNvPicPr>
              <p:nvPr/>
            </p:nvPicPr>
            <p:blipFill rotWithShape="1">
              <a:blip r:embed="rId5"/>
              <a:srcRect b="14885"/>
              <a:stretch/>
            </p:blipFill>
            <p:spPr>
              <a:xfrm>
                <a:off x="2287409" y="882041"/>
                <a:ext cx="3517239" cy="2265621"/>
              </a:xfrm>
              <a:prstGeom prst="rect">
                <a:avLst/>
              </a:prstGeom>
            </p:spPr>
          </p:pic>
          <p:sp>
            <p:nvSpPr>
              <p:cNvPr id="9" name="Rectangle 8">
                <a:extLst>
                  <a:ext uri="{FF2B5EF4-FFF2-40B4-BE49-F238E27FC236}">
                    <a16:creationId xmlns:a16="http://schemas.microsoft.com/office/drawing/2014/main" id="{C759381A-543A-46B0-AF65-2DB59076CAD2}"/>
                  </a:ext>
                </a:extLst>
              </p:cNvPr>
              <p:cNvSpPr/>
              <p:nvPr/>
            </p:nvSpPr>
            <p:spPr>
              <a:xfrm>
                <a:off x="4161453" y="923314"/>
                <a:ext cx="1786055" cy="6623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3" name="TextBox 32">
              <a:extLst>
                <a:ext uri="{FF2B5EF4-FFF2-40B4-BE49-F238E27FC236}">
                  <a16:creationId xmlns:a16="http://schemas.microsoft.com/office/drawing/2014/main" id="{9C325125-354D-41FE-B500-AD280B0C178C}"/>
                </a:ext>
              </a:extLst>
            </p:cNvPr>
            <p:cNvSpPr txBox="1"/>
            <p:nvPr/>
          </p:nvSpPr>
          <p:spPr>
            <a:xfrm>
              <a:off x="6900367" y="2811283"/>
              <a:ext cx="381444" cy="261610"/>
            </a:xfrm>
            <a:prstGeom prst="rect">
              <a:avLst/>
            </a:prstGeom>
            <a:noFill/>
          </p:spPr>
          <p:txBody>
            <a:bodyPr wrap="square" rtlCol="0">
              <a:spAutoFit/>
            </a:bodyPr>
            <a:lstStyle/>
            <a:p>
              <a:r>
                <a:rPr lang="en-GB" sz="1100" dirty="0"/>
                <a:t>t</a:t>
              </a:r>
            </a:p>
          </p:txBody>
        </p:sp>
        <p:sp>
          <p:nvSpPr>
            <p:cNvPr id="35" name="TextBox 34">
              <a:extLst>
                <a:ext uri="{FF2B5EF4-FFF2-40B4-BE49-F238E27FC236}">
                  <a16:creationId xmlns:a16="http://schemas.microsoft.com/office/drawing/2014/main" id="{2DE457E3-7DD9-4AA7-BD0F-73F15C52127C}"/>
                </a:ext>
              </a:extLst>
            </p:cNvPr>
            <p:cNvSpPr txBox="1"/>
            <p:nvPr/>
          </p:nvSpPr>
          <p:spPr>
            <a:xfrm>
              <a:off x="7191215" y="2819543"/>
              <a:ext cx="444483" cy="230832"/>
            </a:xfrm>
            <a:prstGeom prst="rect">
              <a:avLst/>
            </a:prstGeom>
            <a:noFill/>
          </p:spPr>
          <p:txBody>
            <a:bodyPr wrap="square" rtlCol="0">
              <a:spAutoFit/>
            </a:bodyPr>
            <a:lstStyle/>
            <a:p>
              <a:r>
                <a:rPr lang="en-GB" sz="900" dirty="0"/>
                <a:t>+10</a:t>
              </a:r>
            </a:p>
          </p:txBody>
        </p:sp>
        <p:sp>
          <p:nvSpPr>
            <p:cNvPr id="36" name="TextBox 35">
              <a:extLst>
                <a:ext uri="{FF2B5EF4-FFF2-40B4-BE49-F238E27FC236}">
                  <a16:creationId xmlns:a16="http://schemas.microsoft.com/office/drawing/2014/main" id="{72A360EC-C379-4883-928E-79D3D1A84662}"/>
                </a:ext>
              </a:extLst>
            </p:cNvPr>
            <p:cNvSpPr txBox="1"/>
            <p:nvPr/>
          </p:nvSpPr>
          <p:spPr>
            <a:xfrm>
              <a:off x="7543590" y="2834067"/>
              <a:ext cx="444483" cy="230832"/>
            </a:xfrm>
            <a:prstGeom prst="rect">
              <a:avLst/>
            </a:prstGeom>
            <a:noFill/>
          </p:spPr>
          <p:txBody>
            <a:bodyPr wrap="square" rtlCol="0">
              <a:spAutoFit/>
            </a:bodyPr>
            <a:lstStyle/>
            <a:p>
              <a:r>
                <a:rPr lang="en-GB" sz="900" dirty="0"/>
                <a:t>+15</a:t>
              </a:r>
            </a:p>
          </p:txBody>
        </p:sp>
        <p:sp>
          <p:nvSpPr>
            <p:cNvPr id="37" name="TextBox 36">
              <a:extLst>
                <a:ext uri="{FF2B5EF4-FFF2-40B4-BE49-F238E27FC236}">
                  <a16:creationId xmlns:a16="http://schemas.microsoft.com/office/drawing/2014/main" id="{D1596E95-EC93-4336-ADFC-35714A6FFAA2}"/>
                </a:ext>
              </a:extLst>
            </p:cNvPr>
            <p:cNvSpPr txBox="1"/>
            <p:nvPr/>
          </p:nvSpPr>
          <p:spPr>
            <a:xfrm>
              <a:off x="7926546" y="2823168"/>
              <a:ext cx="444483" cy="230832"/>
            </a:xfrm>
            <a:prstGeom prst="rect">
              <a:avLst/>
            </a:prstGeom>
            <a:noFill/>
          </p:spPr>
          <p:txBody>
            <a:bodyPr wrap="square" rtlCol="0">
              <a:spAutoFit/>
            </a:bodyPr>
            <a:lstStyle/>
            <a:p>
              <a:r>
                <a:rPr lang="en-GB" sz="900" dirty="0"/>
                <a:t>+20</a:t>
              </a:r>
            </a:p>
          </p:txBody>
        </p:sp>
        <p:sp>
          <p:nvSpPr>
            <p:cNvPr id="38" name="TextBox 37">
              <a:extLst>
                <a:ext uri="{FF2B5EF4-FFF2-40B4-BE49-F238E27FC236}">
                  <a16:creationId xmlns:a16="http://schemas.microsoft.com/office/drawing/2014/main" id="{6A551D15-70BA-4370-B12E-26789FD2D5F3}"/>
                </a:ext>
              </a:extLst>
            </p:cNvPr>
            <p:cNvSpPr txBox="1"/>
            <p:nvPr/>
          </p:nvSpPr>
          <p:spPr>
            <a:xfrm>
              <a:off x="8278921" y="2823168"/>
              <a:ext cx="444483" cy="230832"/>
            </a:xfrm>
            <a:prstGeom prst="rect">
              <a:avLst/>
            </a:prstGeom>
            <a:noFill/>
          </p:spPr>
          <p:txBody>
            <a:bodyPr wrap="square" rtlCol="0">
              <a:spAutoFit/>
            </a:bodyPr>
            <a:lstStyle/>
            <a:p>
              <a:r>
                <a:rPr lang="en-GB" sz="900" dirty="0"/>
                <a:t>+25</a:t>
              </a:r>
            </a:p>
          </p:txBody>
        </p:sp>
      </p:grpSp>
      <p:cxnSp>
        <p:nvCxnSpPr>
          <p:cNvPr id="40" name="Straight Arrow Connector 39">
            <a:extLst>
              <a:ext uri="{FF2B5EF4-FFF2-40B4-BE49-F238E27FC236}">
                <a16:creationId xmlns:a16="http://schemas.microsoft.com/office/drawing/2014/main" id="{71551A75-A88D-4983-B709-7FFB2EA119CD}"/>
              </a:ext>
            </a:extLst>
          </p:cNvPr>
          <p:cNvCxnSpPr/>
          <p:nvPr/>
        </p:nvCxnSpPr>
        <p:spPr>
          <a:xfrm>
            <a:off x="6067129" y="2394820"/>
            <a:ext cx="67212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1" name="TextBox 40">
            <a:extLst>
              <a:ext uri="{FF2B5EF4-FFF2-40B4-BE49-F238E27FC236}">
                <a16:creationId xmlns:a16="http://schemas.microsoft.com/office/drawing/2014/main" id="{15DCE3B7-1926-480A-BCB3-624610802778}"/>
              </a:ext>
            </a:extLst>
          </p:cNvPr>
          <p:cNvSpPr txBox="1"/>
          <p:nvPr/>
        </p:nvSpPr>
        <p:spPr>
          <a:xfrm>
            <a:off x="1051162" y="1410083"/>
            <a:ext cx="1643628" cy="369332"/>
          </a:xfrm>
          <a:prstGeom prst="rect">
            <a:avLst/>
          </a:prstGeom>
          <a:noFill/>
        </p:spPr>
        <p:txBody>
          <a:bodyPr wrap="square" rtlCol="0">
            <a:spAutoFit/>
          </a:bodyPr>
          <a:lstStyle/>
          <a:p>
            <a:r>
              <a:rPr lang="en-GB" dirty="0"/>
              <a:t>Happy stimulus </a:t>
            </a:r>
          </a:p>
        </p:txBody>
      </p:sp>
      <p:grpSp>
        <p:nvGrpSpPr>
          <p:cNvPr id="89" name="Group 88">
            <a:extLst>
              <a:ext uri="{FF2B5EF4-FFF2-40B4-BE49-F238E27FC236}">
                <a16:creationId xmlns:a16="http://schemas.microsoft.com/office/drawing/2014/main" id="{4D9C441C-4DEB-48E4-8437-BDA4A2AC44AC}"/>
              </a:ext>
            </a:extLst>
          </p:cNvPr>
          <p:cNvGrpSpPr/>
          <p:nvPr/>
        </p:nvGrpSpPr>
        <p:grpSpPr>
          <a:xfrm>
            <a:off x="1120299" y="4436534"/>
            <a:ext cx="2074675" cy="1453116"/>
            <a:chOff x="2004955" y="4451296"/>
            <a:chExt cx="2074675" cy="1453116"/>
          </a:xfrm>
        </p:grpSpPr>
        <p:pic>
          <p:nvPicPr>
            <p:cNvPr id="13" name="Graphic 12" descr="Grinning face outline with solid fill">
              <a:extLst>
                <a:ext uri="{FF2B5EF4-FFF2-40B4-BE49-F238E27FC236}">
                  <a16:creationId xmlns:a16="http://schemas.microsoft.com/office/drawing/2014/main" id="{81D1365D-39C4-41C9-AED9-99E14CA7AFC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53047" y="4990012"/>
              <a:ext cx="914400" cy="914400"/>
            </a:xfrm>
            <a:prstGeom prst="rect">
              <a:avLst/>
            </a:prstGeom>
          </p:spPr>
        </p:pic>
        <p:sp>
          <p:nvSpPr>
            <p:cNvPr id="26" name="TextBox 25">
              <a:extLst>
                <a:ext uri="{FF2B5EF4-FFF2-40B4-BE49-F238E27FC236}">
                  <a16:creationId xmlns:a16="http://schemas.microsoft.com/office/drawing/2014/main" id="{0B1FB3B8-6D7A-49DB-B467-4C98349D7D0D}"/>
                </a:ext>
              </a:extLst>
            </p:cNvPr>
            <p:cNvSpPr txBox="1"/>
            <p:nvPr/>
          </p:nvSpPr>
          <p:spPr>
            <a:xfrm>
              <a:off x="2004955" y="4451296"/>
              <a:ext cx="1924984" cy="646331"/>
            </a:xfrm>
            <a:prstGeom prst="rect">
              <a:avLst/>
            </a:prstGeom>
            <a:noFill/>
          </p:spPr>
          <p:txBody>
            <a:bodyPr wrap="square" rtlCol="0">
              <a:spAutoFit/>
            </a:bodyPr>
            <a:lstStyle/>
            <a:p>
              <a:r>
                <a:rPr lang="en-GB" dirty="0"/>
                <a:t>Very happy stimulus </a:t>
              </a:r>
            </a:p>
          </p:txBody>
        </p:sp>
        <p:cxnSp>
          <p:nvCxnSpPr>
            <p:cNvPr id="63" name="Straight Arrow Connector 62">
              <a:extLst>
                <a:ext uri="{FF2B5EF4-FFF2-40B4-BE49-F238E27FC236}">
                  <a16:creationId xmlns:a16="http://schemas.microsoft.com/office/drawing/2014/main" id="{8EFB63C6-9361-4377-9DFB-66DF732D8B29}"/>
                </a:ext>
              </a:extLst>
            </p:cNvPr>
            <p:cNvCxnSpPr/>
            <p:nvPr/>
          </p:nvCxnSpPr>
          <p:spPr>
            <a:xfrm>
              <a:off x="3407507" y="5140929"/>
              <a:ext cx="67212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cxnSp>
        <p:nvCxnSpPr>
          <p:cNvPr id="66" name="Straight Arrow Connector 65">
            <a:extLst>
              <a:ext uri="{FF2B5EF4-FFF2-40B4-BE49-F238E27FC236}">
                <a16:creationId xmlns:a16="http://schemas.microsoft.com/office/drawing/2014/main" id="{2D8BC758-E4B0-40BC-8241-757E98FF439C}"/>
              </a:ext>
            </a:extLst>
          </p:cNvPr>
          <p:cNvCxnSpPr>
            <a:cxnSpLocks/>
          </p:cNvCxnSpPr>
          <p:nvPr/>
        </p:nvCxnSpPr>
        <p:spPr>
          <a:xfrm>
            <a:off x="7286283" y="2033487"/>
            <a:ext cx="1777675" cy="0"/>
          </a:xfrm>
          <a:prstGeom prst="straightConnector1">
            <a:avLst/>
          </a:prstGeom>
          <a:ln>
            <a:prstDash val="dash"/>
            <a:headEnd type="none" w="med" len="med"/>
            <a:tailEnd type="none" w="med" len="med"/>
          </a:ln>
        </p:spPr>
        <p:style>
          <a:lnRef idx="1">
            <a:schemeClr val="dk1"/>
          </a:lnRef>
          <a:fillRef idx="0">
            <a:schemeClr val="dk1"/>
          </a:fillRef>
          <a:effectRef idx="0">
            <a:schemeClr val="dk1"/>
          </a:effectRef>
          <a:fontRef idx="minor">
            <a:schemeClr val="tx1"/>
          </a:fontRef>
        </p:style>
      </p:cxnSp>
      <p:grpSp>
        <p:nvGrpSpPr>
          <p:cNvPr id="87" name="Group 86">
            <a:extLst>
              <a:ext uri="{FF2B5EF4-FFF2-40B4-BE49-F238E27FC236}">
                <a16:creationId xmlns:a16="http://schemas.microsoft.com/office/drawing/2014/main" id="{2FAC94E9-5C9D-499C-82AD-E5593103639E}"/>
              </a:ext>
            </a:extLst>
          </p:cNvPr>
          <p:cNvGrpSpPr/>
          <p:nvPr/>
        </p:nvGrpSpPr>
        <p:grpSpPr>
          <a:xfrm>
            <a:off x="2522852" y="1420800"/>
            <a:ext cx="3204308" cy="2216231"/>
            <a:chOff x="3407508" y="1435562"/>
            <a:chExt cx="3204308" cy="2216231"/>
          </a:xfrm>
        </p:grpSpPr>
        <p:cxnSp>
          <p:nvCxnSpPr>
            <p:cNvPr id="17" name="Straight Connector 16">
              <a:extLst>
                <a:ext uri="{FF2B5EF4-FFF2-40B4-BE49-F238E27FC236}">
                  <a16:creationId xmlns:a16="http://schemas.microsoft.com/office/drawing/2014/main" id="{43B91E49-3157-46D3-ABC9-9C96C6F3E5DD}"/>
                </a:ext>
              </a:extLst>
            </p:cNvPr>
            <p:cNvCxnSpPr>
              <a:cxnSpLocks/>
            </p:cNvCxnSpPr>
            <p:nvPr/>
          </p:nvCxnSpPr>
          <p:spPr>
            <a:xfrm>
              <a:off x="4462585" y="1884860"/>
              <a:ext cx="0" cy="13272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8702E00-8178-4490-A225-9557C6FCFC83}"/>
                </a:ext>
              </a:extLst>
            </p:cNvPr>
            <p:cNvCxnSpPr/>
            <p:nvPr/>
          </p:nvCxnSpPr>
          <p:spPr>
            <a:xfrm>
              <a:off x="4462585" y="3212123"/>
              <a:ext cx="2149231" cy="0"/>
            </a:xfrm>
            <a:prstGeom prst="line">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BED4F26-DD2A-40E2-ADF0-8CBF7B793625}"/>
                </a:ext>
              </a:extLst>
            </p:cNvPr>
            <p:cNvCxnSpPr>
              <a:cxnSpLocks/>
            </p:cNvCxnSpPr>
            <p:nvPr/>
          </p:nvCxnSpPr>
          <p:spPr>
            <a:xfrm>
              <a:off x="5713046" y="3212123"/>
              <a:ext cx="0" cy="1406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AB52935F-4D6B-411D-B3A5-7525161C6CE7}"/>
                </a:ext>
              </a:extLst>
            </p:cNvPr>
            <p:cNvSpPr txBox="1"/>
            <p:nvPr/>
          </p:nvSpPr>
          <p:spPr>
            <a:xfrm>
              <a:off x="5597326" y="3282461"/>
              <a:ext cx="381444" cy="369332"/>
            </a:xfrm>
            <a:prstGeom prst="rect">
              <a:avLst/>
            </a:prstGeom>
            <a:noFill/>
          </p:spPr>
          <p:txBody>
            <a:bodyPr wrap="square" rtlCol="0">
              <a:spAutoFit/>
            </a:bodyPr>
            <a:lstStyle/>
            <a:p>
              <a:r>
                <a:rPr lang="en-GB" dirty="0"/>
                <a:t>t</a:t>
              </a:r>
            </a:p>
          </p:txBody>
        </p:sp>
        <p:sp>
          <p:nvSpPr>
            <p:cNvPr id="27" name="TextBox 26">
              <a:extLst>
                <a:ext uri="{FF2B5EF4-FFF2-40B4-BE49-F238E27FC236}">
                  <a16:creationId xmlns:a16="http://schemas.microsoft.com/office/drawing/2014/main" id="{50AF0E82-C478-4700-B39C-E9FE6E8C2AF3}"/>
                </a:ext>
              </a:extLst>
            </p:cNvPr>
            <p:cNvSpPr txBox="1"/>
            <p:nvPr/>
          </p:nvSpPr>
          <p:spPr>
            <a:xfrm>
              <a:off x="4699450" y="1435562"/>
              <a:ext cx="1912366" cy="369332"/>
            </a:xfrm>
            <a:prstGeom prst="rect">
              <a:avLst/>
            </a:prstGeom>
            <a:noFill/>
          </p:spPr>
          <p:txBody>
            <a:bodyPr wrap="square" rtlCol="0">
              <a:spAutoFit/>
            </a:bodyPr>
            <a:lstStyle/>
            <a:p>
              <a:r>
                <a:rPr lang="en-GB" dirty="0"/>
                <a:t>Neural response</a:t>
              </a:r>
            </a:p>
          </p:txBody>
        </p:sp>
        <p:cxnSp>
          <p:nvCxnSpPr>
            <p:cNvPr id="31" name="Straight Arrow Connector 30">
              <a:extLst>
                <a:ext uri="{FF2B5EF4-FFF2-40B4-BE49-F238E27FC236}">
                  <a16:creationId xmlns:a16="http://schemas.microsoft.com/office/drawing/2014/main" id="{27CF0F44-D234-49EE-8A40-7990B26E2AD3}"/>
                </a:ext>
              </a:extLst>
            </p:cNvPr>
            <p:cNvCxnSpPr/>
            <p:nvPr/>
          </p:nvCxnSpPr>
          <p:spPr>
            <a:xfrm>
              <a:off x="3407508" y="2409582"/>
              <a:ext cx="67212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8" name="TextBox 77">
              <a:extLst>
                <a:ext uri="{FF2B5EF4-FFF2-40B4-BE49-F238E27FC236}">
                  <a16:creationId xmlns:a16="http://schemas.microsoft.com/office/drawing/2014/main" id="{5DEAAFD5-EAD1-44A3-93C4-280100433F82}"/>
                </a:ext>
              </a:extLst>
            </p:cNvPr>
            <p:cNvSpPr txBox="1"/>
            <p:nvPr/>
          </p:nvSpPr>
          <p:spPr>
            <a:xfrm rot="16200000">
              <a:off x="3703217" y="2157538"/>
              <a:ext cx="1327263" cy="230832"/>
            </a:xfrm>
            <a:prstGeom prst="rect">
              <a:avLst/>
            </a:prstGeom>
            <a:noFill/>
          </p:spPr>
          <p:txBody>
            <a:bodyPr wrap="square" rtlCol="0">
              <a:spAutoFit/>
            </a:bodyPr>
            <a:lstStyle/>
            <a:p>
              <a:r>
                <a:rPr lang="en-GB" sz="900" dirty="0"/>
                <a:t>Predicted response</a:t>
              </a:r>
            </a:p>
          </p:txBody>
        </p:sp>
        <p:sp>
          <p:nvSpPr>
            <p:cNvPr id="79" name="Isosceles Triangle 78">
              <a:extLst>
                <a:ext uri="{FF2B5EF4-FFF2-40B4-BE49-F238E27FC236}">
                  <a16:creationId xmlns:a16="http://schemas.microsoft.com/office/drawing/2014/main" id="{A5FA54FB-3D7B-4657-9F59-A683851A237F}"/>
                </a:ext>
              </a:extLst>
            </p:cNvPr>
            <p:cNvSpPr/>
            <p:nvPr/>
          </p:nvSpPr>
          <p:spPr>
            <a:xfrm>
              <a:off x="5698588" y="2343825"/>
              <a:ext cx="45719" cy="856323"/>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grpSp>
      <p:grpSp>
        <p:nvGrpSpPr>
          <p:cNvPr id="93" name="Group 92">
            <a:extLst>
              <a:ext uri="{FF2B5EF4-FFF2-40B4-BE49-F238E27FC236}">
                <a16:creationId xmlns:a16="http://schemas.microsoft.com/office/drawing/2014/main" id="{A3286300-5F6E-4CCC-9E88-F6D4F3327359}"/>
              </a:ext>
            </a:extLst>
          </p:cNvPr>
          <p:cNvGrpSpPr/>
          <p:nvPr/>
        </p:nvGrpSpPr>
        <p:grpSpPr>
          <a:xfrm>
            <a:off x="3378315" y="3632316"/>
            <a:ext cx="6027173" cy="2629090"/>
            <a:chOff x="3082413" y="3647078"/>
            <a:chExt cx="6027173" cy="2629090"/>
          </a:xfrm>
        </p:grpSpPr>
        <p:grpSp>
          <p:nvGrpSpPr>
            <p:cNvPr id="88" name="Group 87">
              <a:extLst>
                <a:ext uri="{FF2B5EF4-FFF2-40B4-BE49-F238E27FC236}">
                  <a16:creationId xmlns:a16="http://schemas.microsoft.com/office/drawing/2014/main" id="{82852FC2-40EE-48EF-8594-C50B0D9D36A6}"/>
                </a:ext>
              </a:extLst>
            </p:cNvPr>
            <p:cNvGrpSpPr/>
            <p:nvPr/>
          </p:nvGrpSpPr>
          <p:grpSpPr>
            <a:xfrm>
              <a:off x="3082413" y="3647078"/>
              <a:ext cx="6027173" cy="2629090"/>
              <a:chOff x="4262971" y="3647078"/>
              <a:chExt cx="6027173" cy="2629090"/>
            </a:xfrm>
          </p:grpSpPr>
          <p:grpSp>
            <p:nvGrpSpPr>
              <p:cNvPr id="49" name="Group 48">
                <a:extLst>
                  <a:ext uri="{FF2B5EF4-FFF2-40B4-BE49-F238E27FC236}">
                    <a16:creationId xmlns:a16="http://schemas.microsoft.com/office/drawing/2014/main" id="{3DFC3E1A-9C64-42EA-8C6F-67C728636BE0}"/>
                  </a:ext>
                </a:extLst>
              </p:cNvPr>
              <p:cNvGrpSpPr/>
              <p:nvPr/>
            </p:nvGrpSpPr>
            <p:grpSpPr>
              <a:xfrm>
                <a:off x="7862276" y="4333631"/>
                <a:ext cx="2427868" cy="1707514"/>
                <a:chOff x="6729045" y="1365379"/>
                <a:chExt cx="2427868" cy="1707514"/>
              </a:xfrm>
            </p:grpSpPr>
            <p:grpSp>
              <p:nvGrpSpPr>
                <p:cNvPr id="50" name="Group 49">
                  <a:extLst>
                    <a:ext uri="{FF2B5EF4-FFF2-40B4-BE49-F238E27FC236}">
                      <a16:creationId xmlns:a16="http://schemas.microsoft.com/office/drawing/2014/main" id="{39D5E994-9AFC-4D9B-8558-C870E8BA76C4}"/>
                    </a:ext>
                  </a:extLst>
                </p:cNvPr>
                <p:cNvGrpSpPr/>
                <p:nvPr/>
              </p:nvGrpSpPr>
              <p:grpSpPr>
                <a:xfrm>
                  <a:off x="6729045" y="1365379"/>
                  <a:ext cx="2427868" cy="1502863"/>
                  <a:chOff x="2287409" y="882041"/>
                  <a:chExt cx="3660099" cy="2265621"/>
                </a:xfrm>
              </p:grpSpPr>
              <p:pic>
                <p:nvPicPr>
                  <p:cNvPr id="56" name="Picture 55">
                    <a:extLst>
                      <a:ext uri="{FF2B5EF4-FFF2-40B4-BE49-F238E27FC236}">
                        <a16:creationId xmlns:a16="http://schemas.microsoft.com/office/drawing/2014/main" id="{15580FDA-A5F3-4537-ACFC-0873B1D5264F}"/>
                      </a:ext>
                    </a:extLst>
                  </p:cNvPr>
                  <p:cNvPicPr>
                    <a:picLocks noChangeAspect="1"/>
                  </p:cNvPicPr>
                  <p:nvPr/>
                </p:nvPicPr>
                <p:blipFill rotWithShape="1">
                  <a:blip r:embed="rId5"/>
                  <a:srcRect b="14885"/>
                  <a:stretch/>
                </p:blipFill>
                <p:spPr>
                  <a:xfrm>
                    <a:off x="2287409" y="882041"/>
                    <a:ext cx="3517239" cy="2265621"/>
                  </a:xfrm>
                  <a:prstGeom prst="rect">
                    <a:avLst/>
                  </a:prstGeom>
                </p:spPr>
              </p:pic>
              <p:sp>
                <p:nvSpPr>
                  <p:cNvPr id="57" name="Rectangle 56">
                    <a:extLst>
                      <a:ext uri="{FF2B5EF4-FFF2-40B4-BE49-F238E27FC236}">
                        <a16:creationId xmlns:a16="http://schemas.microsoft.com/office/drawing/2014/main" id="{61B80616-BAF1-498E-B3BA-FAD9BE25DDD4}"/>
                      </a:ext>
                    </a:extLst>
                  </p:cNvPr>
                  <p:cNvSpPr/>
                  <p:nvPr/>
                </p:nvSpPr>
                <p:spPr>
                  <a:xfrm>
                    <a:off x="4161453" y="923314"/>
                    <a:ext cx="1786055" cy="6623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51" name="TextBox 50">
                  <a:extLst>
                    <a:ext uri="{FF2B5EF4-FFF2-40B4-BE49-F238E27FC236}">
                      <a16:creationId xmlns:a16="http://schemas.microsoft.com/office/drawing/2014/main" id="{59E06B96-5AE0-4DC0-9F69-D0AED59803FE}"/>
                    </a:ext>
                  </a:extLst>
                </p:cNvPr>
                <p:cNvSpPr txBox="1"/>
                <p:nvPr/>
              </p:nvSpPr>
              <p:spPr>
                <a:xfrm>
                  <a:off x="6900367" y="2811283"/>
                  <a:ext cx="381444" cy="261610"/>
                </a:xfrm>
                <a:prstGeom prst="rect">
                  <a:avLst/>
                </a:prstGeom>
                <a:noFill/>
              </p:spPr>
              <p:txBody>
                <a:bodyPr wrap="square" rtlCol="0">
                  <a:spAutoFit/>
                </a:bodyPr>
                <a:lstStyle/>
                <a:p>
                  <a:r>
                    <a:rPr lang="en-GB" sz="1100" dirty="0"/>
                    <a:t>t</a:t>
                  </a:r>
                </a:p>
              </p:txBody>
            </p:sp>
            <p:sp>
              <p:nvSpPr>
                <p:cNvPr id="52" name="TextBox 51">
                  <a:extLst>
                    <a:ext uri="{FF2B5EF4-FFF2-40B4-BE49-F238E27FC236}">
                      <a16:creationId xmlns:a16="http://schemas.microsoft.com/office/drawing/2014/main" id="{CD6BC2EA-6DBB-467F-A655-C1D67899C1C4}"/>
                    </a:ext>
                  </a:extLst>
                </p:cNvPr>
                <p:cNvSpPr txBox="1"/>
                <p:nvPr/>
              </p:nvSpPr>
              <p:spPr>
                <a:xfrm>
                  <a:off x="7191215" y="2827358"/>
                  <a:ext cx="444483" cy="230832"/>
                </a:xfrm>
                <a:prstGeom prst="rect">
                  <a:avLst/>
                </a:prstGeom>
                <a:noFill/>
              </p:spPr>
              <p:txBody>
                <a:bodyPr wrap="square" rtlCol="0">
                  <a:spAutoFit/>
                </a:bodyPr>
                <a:lstStyle/>
                <a:p>
                  <a:r>
                    <a:rPr lang="en-GB" sz="900" dirty="0"/>
                    <a:t>+10</a:t>
                  </a:r>
                </a:p>
              </p:txBody>
            </p:sp>
            <p:sp>
              <p:nvSpPr>
                <p:cNvPr id="53" name="TextBox 52">
                  <a:extLst>
                    <a:ext uri="{FF2B5EF4-FFF2-40B4-BE49-F238E27FC236}">
                      <a16:creationId xmlns:a16="http://schemas.microsoft.com/office/drawing/2014/main" id="{E59E4521-9849-4F5C-A6FB-B2C781FD8F19}"/>
                    </a:ext>
                  </a:extLst>
                </p:cNvPr>
                <p:cNvSpPr txBox="1"/>
                <p:nvPr/>
              </p:nvSpPr>
              <p:spPr>
                <a:xfrm>
                  <a:off x="7543590" y="2826252"/>
                  <a:ext cx="444483" cy="230832"/>
                </a:xfrm>
                <a:prstGeom prst="rect">
                  <a:avLst/>
                </a:prstGeom>
                <a:noFill/>
              </p:spPr>
              <p:txBody>
                <a:bodyPr wrap="square" rtlCol="0">
                  <a:spAutoFit/>
                </a:bodyPr>
                <a:lstStyle/>
                <a:p>
                  <a:r>
                    <a:rPr lang="en-GB" sz="900" dirty="0"/>
                    <a:t>+15</a:t>
                  </a:r>
                </a:p>
              </p:txBody>
            </p:sp>
            <p:sp>
              <p:nvSpPr>
                <p:cNvPr id="54" name="TextBox 53">
                  <a:extLst>
                    <a:ext uri="{FF2B5EF4-FFF2-40B4-BE49-F238E27FC236}">
                      <a16:creationId xmlns:a16="http://schemas.microsoft.com/office/drawing/2014/main" id="{2D531096-7958-457B-AE08-D7AF8CA3DB13}"/>
                    </a:ext>
                  </a:extLst>
                </p:cNvPr>
                <p:cNvSpPr txBox="1"/>
                <p:nvPr/>
              </p:nvSpPr>
              <p:spPr>
                <a:xfrm>
                  <a:off x="7918731" y="2823168"/>
                  <a:ext cx="444483" cy="230832"/>
                </a:xfrm>
                <a:prstGeom prst="rect">
                  <a:avLst/>
                </a:prstGeom>
                <a:noFill/>
              </p:spPr>
              <p:txBody>
                <a:bodyPr wrap="square" rtlCol="0">
                  <a:spAutoFit/>
                </a:bodyPr>
                <a:lstStyle/>
                <a:p>
                  <a:r>
                    <a:rPr lang="en-GB" sz="900" dirty="0"/>
                    <a:t>+20</a:t>
                  </a:r>
                </a:p>
              </p:txBody>
            </p:sp>
            <p:sp>
              <p:nvSpPr>
                <p:cNvPr id="55" name="TextBox 54">
                  <a:extLst>
                    <a:ext uri="{FF2B5EF4-FFF2-40B4-BE49-F238E27FC236}">
                      <a16:creationId xmlns:a16="http://schemas.microsoft.com/office/drawing/2014/main" id="{CBFE6744-69C8-4074-B00A-94DD64215758}"/>
                    </a:ext>
                  </a:extLst>
                </p:cNvPr>
                <p:cNvSpPr txBox="1"/>
                <p:nvPr/>
              </p:nvSpPr>
              <p:spPr>
                <a:xfrm>
                  <a:off x="8271106" y="2823168"/>
                  <a:ext cx="444483" cy="230832"/>
                </a:xfrm>
                <a:prstGeom prst="rect">
                  <a:avLst/>
                </a:prstGeom>
                <a:noFill/>
              </p:spPr>
              <p:txBody>
                <a:bodyPr wrap="square" rtlCol="0">
                  <a:spAutoFit/>
                </a:bodyPr>
                <a:lstStyle/>
                <a:p>
                  <a:r>
                    <a:rPr lang="en-GB" sz="900" dirty="0"/>
                    <a:t>+25</a:t>
                  </a:r>
                </a:p>
              </p:txBody>
            </p:sp>
          </p:grpSp>
          <p:cxnSp>
            <p:nvCxnSpPr>
              <p:cNvPr id="58" name="Straight Arrow Connector 57">
                <a:extLst>
                  <a:ext uri="{FF2B5EF4-FFF2-40B4-BE49-F238E27FC236}">
                    <a16:creationId xmlns:a16="http://schemas.microsoft.com/office/drawing/2014/main" id="{F8E88016-3418-4BAA-B7E5-CC2E40C28AA2}"/>
                  </a:ext>
                </a:extLst>
              </p:cNvPr>
              <p:cNvCxnSpPr/>
              <p:nvPr/>
            </p:nvCxnSpPr>
            <p:spPr>
              <a:xfrm>
                <a:off x="6951785" y="5033957"/>
                <a:ext cx="67212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9" name="Straight Arrow Connector 68">
                <a:extLst>
                  <a:ext uri="{FF2B5EF4-FFF2-40B4-BE49-F238E27FC236}">
                    <a16:creationId xmlns:a16="http://schemas.microsoft.com/office/drawing/2014/main" id="{DE75B611-7B38-49BA-B317-F22F1A818175}"/>
                  </a:ext>
                </a:extLst>
              </p:cNvPr>
              <p:cNvCxnSpPr>
                <a:cxnSpLocks/>
              </p:cNvCxnSpPr>
              <p:nvPr/>
            </p:nvCxnSpPr>
            <p:spPr>
              <a:xfrm flipV="1">
                <a:off x="8138159" y="4185989"/>
                <a:ext cx="0" cy="436811"/>
              </a:xfrm>
              <a:prstGeom prst="straightConnector1">
                <a:avLst/>
              </a:prstGeom>
              <a:ln w="12700">
                <a:solidFill>
                  <a:schemeClr val="tx1"/>
                </a:solidFill>
                <a:prstDash val="solid"/>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77" name="TextBox 76">
                <a:extLst>
                  <a:ext uri="{FF2B5EF4-FFF2-40B4-BE49-F238E27FC236}">
                    <a16:creationId xmlns:a16="http://schemas.microsoft.com/office/drawing/2014/main" id="{A0BDF6C6-5FB5-4D3A-AB30-0735C527B12C}"/>
                  </a:ext>
                </a:extLst>
              </p:cNvPr>
              <p:cNvSpPr txBox="1"/>
              <p:nvPr/>
            </p:nvSpPr>
            <p:spPr>
              <a:xfrm>
                <a:off x="7984152" y="4116364"/>
                <a:ext cx="281350" cy="215444"/>
              </a:xfrm>
              <a:prstGeom prst="rect">
                <a:avLst/>
              </a:prstGeom>
              <a:noFill/>
            </p:spPr>
            <p:txBody>
              <a:bodyPr wrap="square">
                <a:spAutoFit/>
              </a:bodyPr>
              <a:lstStyle/>
              <a:p>
                <a:r>
                  <a:rPr lang="en-GB" sz="800" dirty="0"/>
                  <a:t>4</a:t>
                </a:r>
              </a:p>
            </p:txBody>
          </p:sp>
          <p:cxnSp>
            <p:nvCxnSpPr>
              <p:cNvPr id="68" name="Straight Arrow Connector 67">
                <a:extLst>
                  <a:ext uri="{FF2B5EF4-FFF2-40B4-BE49-F238E27FC236}">
                    <a16:creationId xmlns:a16="http://schemas.microsoft.com/office/drawing/2014/main" id="{41A05C0E-8505-4079-8DC6-EED2320453B5}"/>
                  </a:ext>
                </a:extLst>
              </p:cNvPr>
              <p:cNvCxnSpPr>
                <a:cxnSpLocks/>
              </p:cNvCxnSpPr>
              <p:nvPr/>
            </p:nvCxnSpPr>
            <p:spPr>
              <a:xfrm>
                <a:off x="8158178" y="4272887"/>
                <a:ext cx="1777675" cy="0"/>
              </a:xfrm>
              <a:prstGeom prst="straightConnector1">
                <a:avLst/>
              </a:prstGeom>
              <a:ln>
                <a:prstDash val="dash"/>
                <a:headEnd type="none" w="med" len="med"/>
                <a:tailEnd type="none" w="med" len="med"/>
              </a:ln>
            </p:spPr>
            <p:style>
              <a:lnRef idx="1">
                <a:schemeClr val="dk1"/>
              </a:lnRef>
              <a:fillRef idx="0">
                <a:schemeClr val="dk1"/>
              </a:fillRef>
              <a:effectRef idx="0">
                <a:schemeClr val="dk1"/>
              </a:effectRef>
              <a:fontRef idx="minor">
                <a:schemeClr val="tx1"/>
              </a:fontRef>
            </p:style>
          </p:cxnSp>
          <p:grpSp>
            <p:nvGrpSpPr>
              <p:cNvPr id="86" name="Group 85">
                <a:extLst>
                  <a:ext uri="{FF2B5EF4-FFF2-40B4-BE49-F238E27FC236}">
                    <a16:creationId xmlns:a16="http://schemas.microsoft.com/office/drawing/2014/main" id="{729836A2-7486-4B3C-BFE4-61FD3D322782}"/>
                  </a:ext>
                </a:extLst>
              </p:cNvPr>
              <p:cNvGrpSpPr/>
              <p:nvPr/>
            </p:nvGrpSpPr>
            <p:grpSpPr>
              <a:xfrm>
                <a:off x="4462585" y="4445360"/>
                <a:ext cx="2149231" cy="1830808"/>
                <a:chOff x="3329354" y="4101483"/>
                <a:chExt cx="2149231" cy="1830808"/>
              </a:xfrm>
            </p:grpSpPr>
            <p:cxnSp>
              <p:nvCxnSpPr>
                <p:cNvPr id="42" name="Straight Connector 41">
                  <a:extLst>
                    <a:ext uri="{FF2B5EF4-FFF2-40B4-BE49-F238E27FC236}">
                      <a16:creationId xmlns:a16="http://schemas.microsoft.com/office/drawing/2014/main" id="{6534C072-E38F-46D0-8111-7F04EF9DDC25}"/>
                    </a:ext>
                  </a:extLst>
                </p:cNvPr>
                <p:cNvCxnSpPr/>
                <p:nvPr/>
              </p:nvCxnSpPr>
              <p:spPr>
                <a:xfrm>
                  <a:off x="3329354" y="4101483"/>
                  <a:ext cx="0" cy="13911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2ACEC53-8D8B-4362-B193-3A05007AA8E1}"/>
                    </a:ext>
                  </a:extLst>
                </p:cNvPr>
                <p:cNvCxnSpPr/>
                <p:nvPr/>
              </p:nvCxnSpPr>
              <p:spPr>
                <a:xfrm>
                  <a:off x="3329354" y="5492621"/>
                  <a:ext cx="2149231" cy="0"/>
                </a:xfrm>
                <a:prstGeom prst="line">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104441F-E92F-4644-B64B-714F0D715BD6}"/>
                    </a:ext>
                  </a:extLst>
                </p:cNvPr>
                <p:cNvCxnSpPr>
                  <a:cxnSpLocks/>
                </p:cNvCxnSpPr>
                <p:nvPr/>
              </p:nvCxnSpPr>
              <p:spPr>
                <a:xfrm>
                  <a:off x="4579815" y="5492621"/>
                  <a:ext cx="0" cy="1406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D915C54A-CE4D-418B-A220-3203F84B2BC3}"/>
                    </a:ext>
                  </a:extLst>
                </p:cNvPr>
                <p:cNvSpPr txBox="1"/>
                <p:nvPr/>
              </p:nvSpPr>
              <p:spPr>
                <a:xfrm>
                  <a:off x="4464095" y="5562959"/>
                  <a:ext cx="381444" cy="369332"/>
                </a:xfrm>
                <a:prstGeom prst="rect">
                  <a:avLst/>
                </a:prstGeom>
                <a:noFill/>
              </p:spPr>
              <p:txBody>
                <a:bodyPr wrap="square" rtlCol="0">
                  <a:spAutoFit/>
                </a:bodyPr>
                <a:lstStyle/>
                <a:p>
                  <a:r>
                    <a:rPr lang="en-GB" dirty="0"/>
                    <a:t>t</a:t>
                  </a:r>
                </a:p>
              </p:txBody>
            </p:sp>
            <p:sp>
              <p:nvSpPr>
                <p:cNvPr id="64" name="TextBox 63">
                  <a:extLst>
                    <a:ext uri="{FF2B5EF4-FFF2-40B4-BE49-F238E27FC236}">
                      <a16:creationId xmlns:a16="http://schemas.microsoft.com/office/drawing/2014/main" id="{A89973AF-4636-4D31-93A7-3144AFCB3914}"/>
                    </a:ext>
                  </a:extLst>
                </p:cNvPr>
                <p:cNvSpPr txBox="1"/>
                <p:nvPr/>
              </p:nvSpPr>
              <p:spPr>
                <a:xfrm>
                  <a:off x="4291846" y="4189043"/>
                  <a:ext cx="324415" cy="276999"/>
                </a:xfrm>
                <a:prstGeom prst="rect">
                  <a:avLst/>
                </a:prstGeom>
                <a:noFill/>
              </p:spPr>
              <p:txBody>
                <a:bodyPr wrap="square" rtlCol="0">
                  <a:spAutoFit/>
                </a:bodyPr>
                <a:lstStyle/>
                <a:p>
                  <a:r>
                    <a:rPr lang="en-GB" baseline="-25000" dirty="0"/>
                    <a:t>+</a:t>
                  </a:r>
                </a:p>
              </p:txBody>
            </p:sp>
            <p:sp>
              <p:nvSpPr>
                <p:cNvPr id="80" name="Isosceles Triangle 79">
                  <a:extLst>
                    <a:ext uri="{FF2B5EF4-FFF2-40B4-BE49-F238E27FC236}">
                      <a16:creationId xmlns:a16="http://schemas.microsoft.com/office/drawing/2014/main" id="{FADE26AB-E4C3-44BB-A3A6-91817D2CC709}"/>
                    </a:ext>
                  </a:extLst>
                </p:cNvPr>
                <p:cNvSpPr/>
                <p:nvPr/>
              </p:nvSpPr>
              <p:spPr>
                <a:xfrm>
                  <a:off x="4566633" y="4238261"/>
                  <a:ext cx="45719" cy="1253742"/>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4" name="Picture 83">
                  <a:extLst>
                    <a:ext uri="{FF2B5EF4-FFF2-40B4-BE49-F238E27FC236}">
                      <a16:creationId xmlns:a16="http://schemas.microsoft.com/office/drawing/2014/main" id="{C9055CB0-54E4-486A-A3BC-99D6DD68A82B}"/>
                    </a:ext>
                  </a:extLst>
                </p:cNvPr>
                <p:cNvPicPr>
                  <a:picLocks noChangeAspect="1"/>
                </p:cNvPicPr>
                <p:nvPr/>
              </p:nvPicPr>
              <p:blipFill rotWithShape="1">
                <a:blip r:embed="rId8"/>
                <a:srcRect l="37836"/>
                <a:stretch/>
              </p:blipFill>
              <p:spPr>
                <a:xfrm>
                  <a:off x="4476345" y="4135886"/>
                  <a:ext cx="416487" cy="491324"/>
                </a:xfrm>
                <a:prstGeom prst="rect">
                  <a:avLst/>
                </a:prstGeom>
              </p:spPr>
            </p:pic>
          </p:grpSp>
          <p:sp>
            <p:nvSpPr>
              <p:cNvPr id="85" name="TextBox 84">
                <a:extLst>
                  <a:ext uri="{FF2B5EF4-FFF2-40B4-BE49-F238E27FC236}">
                    <a16:creationId xmlns:a16="http://schemas.microsoft.com/office/drawing/2014/main" id="{9684FF76-4ACF-49B6-95F0-3F4BADB6F047}"/>
                  </a:ext>
                </a:extLst>
              </p:cNvPr>
              <p:cNvSpPr txBox="1"/>
              <p:nvPr/>
            </p:nvSpPr>
            <p:spPr>
              <a:xfrm rot="16200000">
                <a:off x="3422204" y="4487845"/>
                <a:ext cx="1912366" cy="230832"/>
              </a:xfrm>
              <a:prstGeom prst="rect">
                <a:avLst/>
              </a:prstGeom>
              <a:noFill/>
            </p:spPr>
            <p:txBody>
              <a:bodyPr wrap="square" rtlCol="0">
                <a:spAutoFit/>
              </a:bodyPr>
              <a:lstStyle/>
              <a:p>
                <a:r>
                  <a:rPr lang="en-GB" sz="900" dirty="0"/>
                  <a:t>Predicted response</a:t>
                </a:r>
              </a:p>
            </p:txBody>
          </p:sp>
          <p:pic>
            <p:nvPicPr>
              <p:cNvPr id="74" name="Picture 73">
                <a:extLst>
                  <a:ext uri="{FF2B5EF4-FFF2-40B4-BE49-F238E27FC236}">
                    <a16:creationId xmlns:a16="http://schemas.microsoft.com/office/drawing/2014/main" id="{1F3C2A50-A2E6-4BB9-8825-91A052AAD43B}"/>
                  </a:ext>
                </a:extLst>
              </p:cNvPr>
              <p:cNvPicPr>
                <a:picLocks noChangeAspect="1"/>
              </p:cNvPicPr>
              <p:nvPr/>
            </p:nvPicPr>
            <p:blipFill>
              <a:blip r:embed="rId9"/>
              <a:stretch>
                <a:fillRect/>
              </a:stretch>
            </p:blipFill>
            <p:spPr>
              <a:xfrm>
                <a:off x="8150285" y="4224931"/>
                <a:ext cx="1988377" cy="1502863"/>
              </a:xfrm>
              <a:prstGeom prst="rect">
                <a:avLst/>
              </a:prstGeom>
            </p:spPr>
          </p:pic>
        </p:grpSp>
        <p:cxnSp>
          <p:nvCxnSpPr>
            <p:cNvPr id="91" name="Straight Arrow Connector 90">
              <a:extLst>
                <a:ext uri="{FF2B5EF4-FFF2-40B4-BE49-F238E27FC236}">
                  <a16:creationId xmlns:a16="http://schemas.microsoft.com/office/drawing/2014/main" id="{1DC49B1B-E809-4C08-9AC5-11C1C1BD6A2F}"/>
                </a:ext>
              </a:extLst>
            </p:cNvPr>
            <p:cNvCxnSpPr/>
            <p:nvPr/>
          </p:nvCxnSpPr>
          <p:spPr>
            <a:xfrm>
              <a:off x="7314765" y="4322250"/>
              <a:ext cx="0" cy="106767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59" name="Straight Arrow Connector 58">
            <a:extLst>
              <a:ext uri="{FF2B5EF4-FFF2-40B4-BE49-F238E27FC236}">
                <a16:creationId xmlns:a16="http://schemas.microsoft.com/office/drawing/2014/main" id="{F61BEBA4-27DB-47D9-A169-05E57D2739EF}"/>
              </a:ext>
            </a:extLst>
          </p:cNvPr>
          <p:cNvCxnSpPr>
            <a:cxnSpLocks/>
          </p:cNvCxnSpPr>
          <p:nvPr/>
        </p:nvCxnSpPr>
        <p:spPr>
          <a:xfrm>
            <a:off x="7265629" y="4249964"/>
            <a:ext cx="1777675" cy="0"/>
          </a:xfrm>
          <a:prstGeom prst="straightConnector1">
            <a:avLst/>
          </a:prstGeom>
          <a:ln>
            <a:prstDash val="dash"/>
            <a:headEnd type="none" w="med" len="med"/>
            <a:tailEnd type="none" w="med"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28131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8" descr="屏幕剪辑">
            <a:extLst>
              <a:ext uri="{FF2B5EF4-FFF2-40B4-BE49-F238E27FC236}">
                <a16:creationId xmlns:a16="http://schemas.microsoft.com/office/drawing/2014/main" id="{20A481D4-6DF5-4DB5-9740-A25875630E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047" y="736238"/>
            <a:ext cx="5294591" cy="5363736"/>
          </a:xfrm>
          <a:prstGeom prst="rect">
            <a:avLst/>
          </a:prstGeom>
        </p:spPr>
      </p:pic>
      <p:sp>
        <p:nvSpPr>
          <p:cNvPr id="5" name="TextBox 4">
            <a:extLst>
              <a:ext uri="{FF2B5EF4-FFF2-40B4-BE49-F238E27FC236}">
                <a16:creationId xmlns:a16="http://schemas.microsoft.com/office/drawing/2014/main" id="{0B326A3A-C603-4C49-ABAD-F363CC83BA4B}"/>
              </a:ext>
            </a:extLst>
          </p:cNvPr>
          <p:cNvSpPr txBox="1"/>
          <p:nvPr/>
        </p:nvSpPr>
        <p:spPr>
          <a:xfrm>
            <a:off x="7218514" y="2833030"/>
            <a:ext cx="3018307" cy="1323439"/>
          </a:xfrm>
          <a:prstGeom prst="rect">
            <a:avLst/>
          </a:prstGeom>
          <a:noFill/>
        </p:spPr>
        <p:txBody>
          <a:bodyPr wrap="square" rtlCol="0">
            <a:spAutoFit/>
          </a:bodyPr>
          <a:lstStyle/>
          <a:p>
            <a:pPr algn="ctr"/>
            <a:r>
              <a:rPr lang="en-GB" sz="1600" dirty="0"/>
              <a:t>How can we modulate (vary) the amplitude (parameter) of the expected BOLD response in our model, so that it fits the empirical data better?</a:t>
            </a:r>
          </a:p>
        </p:txBody>
      </p:sp>
      <p:sp>
        <p:nvSpPr>
          <p:cNvPr id="6" name="Title 1">
            <a:extLst>
              <a:ext uri="{FF2B5EF4-FFF2-40B4-BE49-F238E27FC236}">
                <a16:creationId xmlns:a16="http://schemas.microsoft.com/office/drawing/2014/main" id="{79B8E41E-E4C3-43B5-8CB3-E965362475D5}"/>
              </a:ext>
            </a:extLst>
          </p:cNvPr>
          <p:cNvSpPr>
            <a:spLocks noGrp="1"/>
          </p:cNvSpPr>
          <p:nvPr>
            <p:ph type="title"/>
          </p:nvPr>
        </p:nvSpPr>
        <p:spPr>
          <a:xfrm>
            <a:off x="220785" y="169741"/>
            <a:ext cx="10515600" cy="502382"/>
          </a:xfrm>
        </p:spPr>
        <p:txBody>
          <a:bodyPr>
            <a:normAutofit fontScale="90000"/>
          </a:bodyPr>
          <a:lstStyle/>
          <a:p>
            <a:r>
              <a:rPr lang="en-GB" sz="3200" dirty="0"/>
              <a:t>Parametric Modulation: Stimulus properties</a:t>
            </a:r>
          </a:p>
        </p:txBody>
      </p:sp>
      <p:sp>
        <p:nvSpPr>
          <p:cNvPr id="2" name="Rectangle 1">
            <a:extLst>
              <a:ext uri="{FF2B5EF4-FFF2-40B4-BE49-F238E27FC236}">
                <a16:creationId xmlns:a16="http://schemas.microsoft.com/office/drawing/2014/main" id="{104617D8-438D-4105-898B-1D22D24952C6}"/>
              </a:ext>
            </a:extLst>
          </p:cNvPr>
          <p:cNvSpPr/>
          <p:nvPr/>
        </p:nvSpPr>
        <p:spPr>
          <a:xfrm>
            <a:off x="6282690" y="6343787"/>
            <a:ext cx="6096000" cy="430887"/>
          </a:xfrm>
          <a:prstGeom prst="rect">
            <a:avLst/>
          </a:prstGeom>
        </p:spPr>
        <p:txBody>
          <a:bodyPr>
            <a:spAutoFit/>
          </a:bodyPr>
          <a:lstStyle/>
          <a:p>
            <a:r>
              <a:rPr lang="en-GB" sz="1100" dirty="0" err="1">
                <a:solidFill>
                  <a:srgbClr val="222222"/>
                </a:solidFill>
                <a:latin typeface="Arial" panose="020B0604020202020204" pitchFamily="34" charset="0"/>
              </a:rPr>
              <a:t>Poldrack</a:t>
            </a:r>
            <a:r>
              <a:rPr lang="en-GB" sz="1100" dirty="0">
                <a:solidFill>
                  <a:srgbClr val="222222"/>
                </a:solidFill>
                <a:latin typeface="Arial" panose="020B0604020202020204" pitchFamily="34" charset="0"/>
              </a:rPr>
              <a:t>, R. A., Mumford, J. A., &amp; Nichols, T. E. (2011). </a:t>
            </a:r>
            <a:r>
              <a:rPr lang="en-GB" sz="1100" i="1" dirty="0">
                <a:solidFill>
                  <a:srgbClr val="222222"/>
                </a:solidFill>
                <a:latin typeface="Arial" panose="020B0604020202020204" pitchFamily="34" charset="0"/>
              </a:rPr>
              <a:t>Handbook of functional MRI data analysis</a:t>
            </a:r>
            <a:r>
              <a:rPr lang="en-GB" sz="1100" dirty="0">
                <a:solidFill>
                  <a:srgbClr val="222222"/>
                </a:solidFill>
                <a:latin typeface="Arial" panose="020B0604020202020204" pitchFamily="34" charset="0"/>
              </a:rPr>
              <a:t>. Cambridge University Press.</a:t>
            </a:r>
            <a:endParaRPr lang="en-GB" sz="1100" dirty="0"/>
          </a:p>
        </p:txBody>
      </p:sp>
    </p:spTree>
    <p:extLst>
      <p:ext uri="{BB962C8B-B14F-4D97-AF65-F5344CB8AC3E}">
        <p14:creationId xmlns:p14="http://schemas.microsoft.com/office/powerpoint/2010/main" val="142198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664AB-3A47-4502-B88A-9E87B66AEF92}"/>
              </a:ext>
            </a:extLst>
          </p:cNvPr>
          <p:cNvSpPr>
            <a:spLocks noGrp="1"/>
          </p:cNvSpPr>
          <p:nvPr>
            <p:ph type="title"/>
          </p:nvPr>
        </p:nvSpPr>
        <p:spPr>
          <a:xfrm>
            <a:off x="220785" y="169741"/>
            <a:ext cx="10515600" cy="502382"/>
          </a:xfrm>
        </p:spPr>
        <p:txBody>
          <a:bodyPr>
            <a:normAutofit fontScale="90000"/>
          </a:bodyPr>
          <a:lstStyle/>
          <a:p>
            <a:r>
              <a:rPr lang="en-GB" sz="3200" dirty="0"/>
              <a:t>Parametric Modulation: How? </a:t>
            </a:r>
          </a:p>
        </p:txBody>
      </p:sp>
      <p:sp>
        <p:nvSpPr>
          <p:cNvPr id="41" name="TextBox 40">
            <a:extLst>
              <a:ext uri="{FF2B5EF4-FFF2-40B4-BE49-F238E27FC236}">
                <a16:creationId xmlns:a16="http://schemas.microsoft.com/office/drawing/2014/main" id="{15DCE3B7-1926-480A-BCB3-624610802778}"/>
              </a:ext>
            </a:extLst>
          </p:cNvPr>
          <p:cNvSpPr txBox="1"/>
          <p:nvPr/>
        </p:nvSpPr>
        <p:spPr>
          <a:xfrm>
            <a:off x="746261" y="1162322"/>
            <a:ext cx="4028940" cy="369332"/>
          </a:xfrm>
          <a:prstGeom prst="rect">
            <a:avLst/>
          </a:prstGeom>
          <a:noFill/>
        </p:spPr>
        <p:txBody>
          <a:bodyPr wrap="square" rtlCol="0">
            <a:spAutoFit/>
          </a:bodyPr>
          <a:lstStyle/>
          <a:p>
            <a:r>
              <a:rPr lang="en-GB" b="1" dirty="0"/>
              <a:t>At time = t, what is the BOLD response?</a:t>
            </a:r>
          </a:p>
        </p:txBody>
      </p:sp>
      <p:grpSp>
        <p:nvGrpSpPr>
          <p:cNvPr id="32" name="Group 31">
            <a:extLst>
              <a:ext uri="{FF2B5EF4-FFF2-40B4-BE49-F238E27FC236}">
                <a16:creationId xmlns:a16="http://schemas.microsoft.com/office/drawing/2014/main" id="{8547603E-92D1-41A8-BD4D-D1E4FE196FC8}"/>
              </a:ext>
            </a:extLst>
          </p:cNvPr>
          <p:cNvGrpSpPr/>
          <p:nvPr/>
        </p:nvGrpSpPr>
        <p:grpSpPr>
          <a:xfrm>
            <a:off x="1201160" y="2096620"/>
            <a:ext cx="7148081" cy="2840269"/>
            <a:chOff x="920499" y="1713667"/>
            <a:chExt cx="7148081" cy="2840269"/>
          </a:xfrm>
          <a:solidFill>
            <a:schemeClr val="bg1"/>
          </a:solidFill>
        </p:grpSpPr>
        <p:sp>
          <p:nvSpPr>
            <p:cNvPr id="27" name="TextBox 26">
              <a:extLst>
                <a:ext uri="{FF2B5EF4-FFF2-40B4-BE49-F238E27FC236}">
                  <a16:creationId xmlns:a16="http://schemas.microsoft.com/office/drawing/2014/main" id="{50AF0E82-C478-4700-B39C-E9FE6E8C2AF3}"/>
                </a:ext>
              </a:extLst>
            </p:cNvPr>
            <p:cNvSpPr txBox="1"/>
            <p:nvPr/>
          </p:nvSpPr>
          <p:spPr>
            <a:xfrm>
              <a:off x="3310243" y="1713667"/>
              <a:ext cx="1587829" cy="523220"/>
            </a:xfrm>
            <a:prstGeom prst="rect">
              <a:avLst/>
            </a:prstGeom>
            <a:grpFill/>
          </p:spPr>
          <p:txBody>
            <a:bodyPr wrap="square" rtlCol="0">
              <a:spAutoFit/>
            </a:bodyPr>
            <a:lstStyle/>
            <a:p>
              <a:pPr algn="ctr"/>
              <a:r>
                <a:rPr lang="en-GB" sz="1400" dirty="0"/>
                <a:t>Constant/baseline activity</a:t>
              </a:r>
            </a:p>
          </p:txBody>
        </p:sp>
        <p:cxnSp>
          <p:nvCxnSpPr>
            <p:cNvPr id="31" name="Straight Arrow Connector 30">
              <a:extLst>
                <a:ext uri="{FF2B5EF4-FFF2-40B4-BE49-F238E27FC236}">
                  <a16:creationId xmlns:a16="http://schemas.microsoft.com/office/drawing/2014/main" id="{27CF0F44-D234-49EE-8A40-7990B26E2AD3}"/>
                </a:ext>
              </a:extLst>
            </p:cNvPr>
            <p:cNvCxnSpPr>
              <a:cxnSpLocks/>
            </p:cNvCxnSpPr>
            <p:nvPr/>
          </p:nvCxnSpPr>
          <p:spPr>
            <a:xfrm>
              <a:off x="4087519" y="2219408"/>
              <a:ext cx="0" cy="1861186"/>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0BF0431-60B5-4D99-AA5F-7235761F793F}"/>
                    </a:ext>
                  </a:extLst>
                </p:cNvPr>
                <p:cNvSpPr txBox="1"/>
                <p:nvPr/>
              </p:nvSpPr>
              <p:spPr>
                <a:xfrm>
                  <a:off x="920499" y="4184604"/>
                  <a:ext cx="6746719" cy="369332"/>
                </a:xfrm>
                <a:prstGeom prst="rect">
                  <a:avLst/>
                </a:prstGeom>
                <a:grpFill/>
              </p:spPr>
              <p:txBody>
                <a:bodyPr wrap="none" lIns="0" tIns="0" rIns="0" bIns="0" rtlCol="0">
                  <a:spAutoFit/>
                </a:bodyPr>
                <a:lstStyle/>
                <a:p>
                  <a14:m>
                    <m:oMath xmlns:m="http://schemas.openxmlformats.org/officeDocument/2006/math">
                      <m:r>
                        <a:rPr lang="en-GB" sz="2400" b="0" i="1" smtClean="0">
                          <a:latin typeface="Cambria Math" panose="02040503050406030204" pitchFamily="18" charset="0"/>
                        </a:rPr>
                        <m:t>𝐵𝑜𝑙𝑑</m:t>
                      </m:r>
                      <m:r>
                        <a:rPr lang="en-GB" sz="2400" b="0" i="1" smtClean="0">
                          <a:latin typeface="Cambria Math" panose="02040503050406030204" pitchFamily="18" charset="0"/>
                        </a:rPr>
                        <m:t> </m:t>
                      </m:r>
                      <m:r>
                        <a:rPr lang="en-GB" sz="2400" b="0" i="1" smtClean="0">
                          <a:latin typeface="Cambria Math" panose="02040503050406030204" pitchFamily="18" charset="0"/>
                        </a:rPr>
                        <m:t>𝑟𝑒𝑠𝑝𝑜𝑛𝑠𝑒</m:t>
                      </m:r>
                      <m:d>
                        <m:dPr>
                          <m:ctrlPr>
                            <a:rPr lang="en-GB" sz="2400" b="0" i="1" smtClean="0">
                              <a:latin typeface="Cambria Math" panose="02040503050406030204" pitchFamily="18" charset="0"/>
                            </a:rPr>
                          </m:ctrlPr>
                        </m:dPr>
                        <m:e>
                          <m:r>
                            <a:rPr lang="en-GB" sz="2400" b="0" i="1" smtClean="0">
                              <a:latin typeface="Cambria Math" panose="02040503050406030204" pitchFamily="18" charset="0"/>
                            </a:rPr>
                            <m:t>𝑡</m:t>
                          </m:r>
                        </m:e>
                      </m:d>
                      <m:r>
                        <a:rPr lang="en-GB" sz="2400" b="0" i="1" smtClean="0">
                          <a:latin typeface="Cambria Math" panose="02040503050406030204" pitchFamily="18" charset="0"/>
                        </a:rPr>
                        <m:t>=  </m:t>
                      </m:r>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ea typeface="Cambria Math" panose="02040503050406030204" pitchFamily="18" charset="0"/>
                            </a:rPr>
                            <m:t>𝛽</m:t>
                          </m:r>
                        </m:e>
                        <m:sub>
                          <m:r>
                            <a:rPr lang="en-GB" sz="2400" b="0" i="1" smtClean="0">
                              <a:latin typeface="Cambria Math" panose="02040503050406030204" pitchFamily="18" charset="0"/>
                            </a:rPr>
                            <m:t>0</m:t>
                          </m:r>
                        </m:sub>
                      </m:sSub>
                    </m:oMath>
                  </a14:m>
                  <a:r>
                    <a:rPr lang="en-GB" sz="2400" dirty="0"/>
                    <a:t>(t)     +      </a:t>
                  </a:r>
                  <a14:m>
                    <m:oMath xmlns:m="http://schemas.openxmlformats.org/officeDocument/2006/math">
                      <m:sSub>
                        <m:sSubPr>
                          <m:ctrlPr>
                            <a:rPr lang="en-GB" sz="2400" i="1">
                              <a:latin typeface="Cambria Math" panose="02040503050406030204" pitchFamily="18" charset="0"/>
                            </a:rPr>
                          </m:ctrlPr>
                        </m:sSubPr>
                        <m:e>
                          <m:r>
                            <a:rPr lang="en-GB" sz="2400" i="1">
                              <a:latin typeface="Cambria Math" panose="02040503050406030204" pitchFamily="18" charset="0"/>
                              <a:ea typeface="Cambria Math" panose="02040503050406030204" pitchFamily="18" charset="0"/>
                            </a:rPr>
                            <m:t>𝛽</m:t>
                          </m:r>
                        </m:e>
                        <m:sub>
                          <m:r>
                            <a:rPr lang="en-GB" sz="2400" i="1">
                              <a:latin typeface="Cambria Math" panose="02040503050406030204" pitchFamily="18" charset="0"/>
                            </a:rPr>
                            <m:t>1</m:t>
                          </m:r>
                        </m:sub>
                      </m:sSub>
                      <m:sSub>
                        <m:sSubPr>
                          <m:ctrlPr>
                            <a:rPr lang="en-GB" sz="2400" i="1">
                              <a:latin typeface="Cambria Math" panose="02040503050406030204" pitchFamily="18" charset="0"/>
                            </a:rPr>
                          </m:ctrlPr>
                        </m:sSubPr>
                        <m:e>
                          <m:r>
                            <a:rPr lang="en-GB" sz="2400" i="1">
                              <a:latin typeface="Cambria Math" panose="02040503050406030204" pitchFamily="18" charset="0"/>
                            </a:rPr>
                            <m:t>𝑋</m:t>
                          </m:r>
                        </m:e>
                        <m:sub>
                          <m:r>
                            <a:rPr lang="en-GB" sz="2400" i="1">
                              <a:latin typeface="Cambria Math" panose="02040503050406030204" pitchFamily="18" charset="0"/>
                            </a:rPr>
                            <m:t>1</m:t>
                          </m:r>
                        </m:sub>
                      </m:sSub>
                    </m:oMath>
                  </a14:m>
                  <a:r>
                    <a:rPr lang="en-GB" sz="2400" dirty="0"/>
                    <a:t>(t)     +      </a:t>
                  </a:r>
                  <a14:m>
                    <m:oMath xmlns:m="http://schemas.openxmlformats.org/officeDocument/2006/math">
                      <m:r>
                        <m:rPr>
                          <m:sty m:val="p"/>
                        </m:rPr>
                        <a:rPr lang="el-GR" sz="2400" i="1">
                          <a:latin typeface="Cambria Math" panose="02040503050406030204" pitchFamily="18" charset="0"/>
                          <a:ea typeface="Cambria Math" panose="02040503050406030204" pitchFamily="18" charset="0"/>
                        </a:rPr>
                        <m:t>ε</m:t>
                      </m:r>
                      <m:r>
                        <a:rPr lang="en-GB" sz="2400" b="0" i="1" smtClean="0">
                          <a:latin typeface="Cambria Math" panose="02040503050406030204" pitchFamily="18" charset="0"/>
                          <a:ea typeface="Cambria Math" panose="02040503050406030204" pitchFamily="18" charset="0"/>
                        </a:rPr>
                        <m:t>(</m:t>
                      </m:r>
                      <m:r>
                        <a:rPr lang="en-GB" sz="2400" b="0" i="1" smtClean="0">
                          <a:latin typeface="Cambria Math" panose="02040503050406030204" pitchFamily="18" charset="0"/>
                          <a:ea typeface="Cambria Math" panose="02040503050406030204" pitchFamily="18" charset="0"/>
                        </a:rPr>
                        <m:t>𝑡</m:t>
                      </m:r>
                      <m:r>
                        <a:rPr lang="en-GB" sz="2400" b="0" i="1" smtClean="0">
                          <a:latin typeface="Cambria Math" panose="02040503050406030204" pitchFamily="18" charset="0"/>
                          <a:ea typeface="Cambria Math" panose="02040503050406030204" pitchFamily="18" charset="0"/>
                        </a:rPr>
                        <m:t>)</m:t>
                      </m:r>
                    </m:oMath>
                  </a14:m>
                  <a:endParaRPr lang="en-GB" sz="2400" dirty="0"/>
                </a:p>
              </p:txBody>
            </p:sp>
          </mc:Choice>
          <mc:Fallback xmlns="">
            <p:sp>
              <p:nvSpPr>
                <p:cNvPr id="3" name="TextBox 2">
                  <a:extLst>
                    <a:ext uri="{FF2B5EF4-FFF2-40B4-BE49-F238E27FC236}">
                      <a16:creationId xmlns:a16="http://schemas.microsoft.com/office/drawing/2014/main" id="{50BF0431-60B5-4D99-AA5F-7235761F793F}"/>
                    </a:ext>
                  </a:extLst>
                </p:cNvPr>
                <p:cNvSpPr txBox="1">
                  <a:spLocks noRot="1" noChangeAspect="1" noMove="1" noResize="1" noEditPoints="1" noAdjustHandles="1" noChangeArrowheads="1" noChangeShapeType="1" noTextEdit="1"/>
                </p:cNvSpPr>
                <p:nvPr/>
              </p:nvSpPr>
              <p:spPr>
                <a:xfrm>
                  <a:off x="920499" y="4184604"/>
                  <a:ext cx="6746719" cy="369332"/>
                </a:xfrm>
                <a:prstGeom prst="rect">
                  <a:avLst/>
                </a:prstGeom>
                <a:blipFill>
                  <a:blip r:embed="rId3"/>
                  <a:stretch>
                    <a:fillRect l="-1626" t="-24590" r="-1174" b="-49180"/>
                  </a:stretch>
                </a:blipFill>
              </p:spPr>
              <p:txBody>
                <a:bodyPr/>
                <a:lstStyle/>
                <a:p>
                  <a:r>
                    <a:rPr lang="en-GB">
                      <a:noFill/>
                    </a:rPr>
                    <a:t> </a:t>
                  </a:r>
                </a:p>
              </p:txBody>
            </p:sp>
          </mc:Fallback>
        </mc:AlternateContent>
        <p:cxnSp>
          <p:nvCxnSpPr>
            <p:cNvPr id="62" name="Straight Arrow Connector 61">
              <a:extLst>
                <a:ext uri="{FF2B5EF4-FFF2-40B4-BE49-F238E27FC236}">
                  <a16:creationId xmlns:a16="http://schemas.microsoft.com/office/drawing/2014/main" id="{25E2C8EB-EC61-41B4-A747-6CC250369EF9}"/>
                </a:ext>
              </a:extLst>
            </p:cNvPr>
            <p:cNvCxnSpPr>
              <a:cxnSpLocks/>
            </p:cNvCxnSpPr>
            <p:nvPr/>
          </p:nvCxnSpPr>
          <p:spPr>
            <a:xfrm>
              <a:off x="5842001" y="2466549"/>
              <a:ext cx="0" cy="1549763"/>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sp>
          <p:nvSpPr>
            <p:cNvPr id="65" name="TextBox 64">
              <a:extLst>
                <a:ext uri="{FF2B5EF4-FFF2-40B4-BE49-F238E27FC236}">
                  <a16:creationId xmlns:a16="http://schemas.microsoft.com/office/drawing/2014/main" id="{FBA9BBE3-E425-4D25-BACF-4E8B7BBF65A1}"/>
                </a:ext>
              </a:extLst>
            </p:cNvPr>
            <p:cNvSpPr txBox="1"/>
            <p:nvPr/>
          </p:nvSpPr>
          <p:spPr>
            <a:xfrm>
              <a:off x="5128096" y="1926530"/>
              <a:ext cx="1427809" cy="523220"/>
            </a:xfrm>
            <a:prstGeom prst="rect">
              <a:avLst/>
            </a:prstGeom>
            <a:grpFill/>
          </p:spPr>
          <p:txBody>
            <a:bodyPr wrap="square" rtlCol="0">
              <a:spAutoFit/>
            </a:bodyPr>
            <a:lstStyle/>
            <a:p>
              <a:pPr algn="ctr"/>
              <a:r>
                <a:rPr lang="en-GB" sz="1400" dirty="0"/>
                <a:t>Did we show a face?</a:t>
              </a:r>
            </a:p>
          </p:txBody>
        </p:sp>
        <p:cxnSp>
          <p:nvCxnSpPr>
            <p:cNvPr id="67" name="Straight Arrow Connector 66">
              <a:extLst>
                <a:ext uri="{FF2B5EF4-FFF2-40B4-BE49-F238E27FC236}">
                  <a16:creationId xmlns:a16="http://schemas.microsoft.com/office/drawing/2014/main" id="{9451AED2-EC3F-46E6-9125-781DD7D6FE88}"/>
                </a:ext>
              </a:extLst>
            </p:cNvPr>
            <p:cNvCxnSpPr>
              <a:cxnSpLocks/>
            </p:cNvCxnSpPr>
            <p:nvPr/>
          </p:nvCxnSpPr>
          <p:spPr>
            <a:xfrm>
              <a:off x="7354676" y="2743200"/>
              <a:ext cx="0" cy="1273112"/>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sp>
          <p:nvSpPr>
            <p:cNvPr id="70" name="TextBox 69">
              <a:extLst>
                <a:ext uri="{FF2B5EF4-FFF2-40B4-BE49-F238E27FC236}">
                  <a16:creationId xmlns:a16="http://schemas.microsoft.com/office/drawing/2014/main" id="{57C94AFC-9381-4990-B360-8CD99A4B13BB}"/>
                </a:ext>
              </a:extLst>
            </p:cNvPr>
            <p:cNvSpPr txBox="1"/>
            <p:nvPr/>
          </p:nvSpPr>
          <p:spPr>
            <a:xfrm>
              <a:off x="6640771" y="1957798"/>
              <a:ext cx="1427809" cy="523220"/>
            </a:xfrm>
            <a:prstGeom prst="rect">
              <a:avLst/>
            </a:prstGeom>
            <a:grpFill/>
          </p:spPr>
          <p:txBody>
            <a:bodyPr wrap="square" rtlCol="0">
              <a:spAutoFit/>
            </a:bodyPr>
            <a:lstStyle/>
            <a:p>
              <a:pPr algn="ctr"/>
              <a:r>
                <a:rPr lang="en-GB" sz="1400" dirty="0"/>
                <a:t>What can’t our model explain?</a:t>
              </a:r>
            </a:p>
          </p:txBody>
        </p:sp>
        <p:sp>
          <p:nvSpPr>
            <p:cNvPr id="14" name="Left Brace 13">
              <a:extLst>
                <a:ext uri="{FF2B5EF4-FFF2-40B4-BE49-F238E27FC236}">
                  <a16:creationId xmlns:a16="http://schemas.microsoft.com/office/drawing/2014/main" id="{20DED91F-3759-4E56-92D2-DF34DC8C450F}"/>
                </a:ext>
              </a:extLst>
            </p:cNvPr>
            <p:cNvSpPr/>
            <p:nvPr/>
          </p:nvSpPr>
          <p:spPr>
            <a:xfrm rot="5400000">
              <a:off x="5801348" y="3844644"/>
              <a:ext cx="104898" cy="609456"/>
            </a:xfrm>
            <a:prstGeom prst="leftBrace">
              <a:avLst/>
            </a:prstGeom>
            <a:grp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9" name="Left Brace 78">
              <a:extLst>
                <a:ext uri="{FF2B5EF4-FFF2-40B4-BE49-F238E27FC236}">
                  <a16:creationId xmlns:a16="http://schemas.microsoft.com/office/drawing/2014/main" id="{1111B892-B2DE-40E5-B75A-033E503BE5F0}"/>
                </a:ext>
              </a:extLst>
            </p:cNvPr>
            <p:cNvSpPr/>
            <p:nvPr/>
          </p:nvSpPr>
          <p:spPr>
            <a:xfrm rot="5400000">
              <a:off x="7302227" y="3826283"/>
              <a:ext cx="104898" cy="609456"/>
            </a:xfrm>
            <a:prstGeom prst="leftBrace">
              <a:avLst/>
            </a:prstGeom>
            <a:grp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0" name="Left Brace 79">
              <a:extLst>
                <a:ext uri="{FF2B5EF4-FFF2-40B4-BE49-F238E27FC236}">
                  <a16:creationId xmlns:a16="http://schemas.microsoft.com/office/drawing/2014/main" id="{351473F3-9F98-4EB4-B156-D6A58A6D54EE}"/>
                </a:ext>
              </a:extLst>
            </p:cNvPr>
            <p:cNvSpPr/>
            <p:nvPr/>
          </p:nvSpPr>
          <p:spPr>
            <a:xfrm rot="5400000">
              <a:off x="4035070" y="3860111"/>
              <a:ext cx="104898" cy="609456"/>
            </a:xfrm>
            <a:prstGeom prst="leftBrace">
              <a:avLst/>
            </a:prstGeom>
            <a:grp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46" name="Group 45">
            <a:extLst>
              <a:ext uri="{FF2B5EF4-FFF2-40B4-BE49-F238E27FC236}">
                <a16:creationId xmlns:a16="http://schemas.microsoft.com/office/drawing/2014/main" id="{1F9019DE-EC36-422E-90DD-82F0293919C1}"/>
              </a:ext>
            </a:extLst>
          </p:cNvPr>
          <p:cNvGrpSpPr/>
          <p:nvPr/>
        </p:nvGrpSpPr>
        <p:grpSpPr>
          <a:xfrm>
            <a:off x="6710069" y="2248875"/>
            <a:ext cx="3532433" cy="2751015"/>
            <a:chOff x="8042993" y="1008185"/>
            <a:chExt cx="3532433" cy="2751015"/>
          </a:xfrm>
        </p:grpSpPr>
        <p:sp>
          <p:nvSpPr>
            <p:cNvPr id="34" name="Rectangle 33">
              <a:extLst>
                <a:ext uri="{FF2B5EF4-FFF2-40B4-BE49-F238E27FC236}">
                  <a16:creationId xmlns:a16="http://schemas.microsoft.com/office/drawing/2014/main" id="{F4950C23-76C4-474C-AD7B-17C757FA67FD}"/>
                </a:ext>
              </a:extLst>
            </p:cNvPr>
            <p:cNvSpPr/>
            <p:nvPr/>
          </p:nvSpPr>
          <p:spPr>
            <a:xfrm>
              <a:off x="8042993" y="1008185"/>
              <a:ext cx="3532433" cy="27510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0" name="Group 29">
              <a:extLst>
                <a:ext uri="{FF2B5EF4-FFF2-40B4-BE49-F238E27FC236}">
                  <a16:creationId xmlns:a16="http://schemas.microsoft.com/office/drawing/2014/main" id="{539AC6E1-7B49-4D9A-A7EE-65B40BE2EDF3}"/>
                </a:ext>
              </a:extLst>
            </p:cNvPr>
            <p:cNvGrpSpPr/>
            <p:nvPr/>
          </p:nvGrpSpPr>
          <p:grpSpPr>
            <a:xfrm>
              <a:off x="8092742" y="1072111"/>
              <a:ext cx="3437076" cy="2649698"/>
              <a:chOff x="7745534" y="1961339"/>
              <a:chExt cx="3437076" cy="2649698"/>
            </a:xfrm>
            <a:solidFill>
              <a:schemeClr val="bg1"/>
            </a:solidFill>
          </p:grpSpPr>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EA0D15F5-5D8F-46B5-807F-DB962A87F000}"/>
                      </a:ext>
                    </a:extLst>
                  </p:cNvPr>
                  <p:cNvSpPr txBox="1"/>
                  <p:nvPr/>
                </p:nvSpPr>
                <p:spPr>
                  <a:xfrm>
                    <a:off x="7745534" y="4149372"/>
                    <a:ext cx="3118338" cy="461665"/>
                  </a:xfrm>
                  <a:prstGeom prst="rect">
                    <a:avLst/>
                  </a:prstGeom>
                  <a:grpFill/>
                </p:spPr>
                <p:txBody>
                  <a:bodyPr wrap="square">
                    <a:spAutoFit/>
                  </a:bodyPr>
                  <a:lstStyle/>
                  <a:p>
                    <a14:m>
                      <m:oMath xmlns:m="http://schemas.openxmlformats.org/officeDocument/2006/math">
                        <m:sSub>
                          <m:sSubPr>
                            <m:ctrlPr>
                              <a:rPr kumimoji="0" lang="en-GB"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m:rPr>
                                <m:nor/>
                              </m:rPr>
                              <a:rPr lang="en-GB" sz="2400" dirty="0" smtClean="0">
                                <a:solidFill>
                                  <a:schemeClr val="tx1"/>
                                </a:solidFill>
                              </a:rPr>
                              <m:t>+</m:t>
                            </m:r>
                            <m:r>
                              <a:rPr lang="en-GB" sz="2400" b="0" i="1" dirty="0" smtClean="0">
                                <a:solidFill>
                                  <a:srgbClr val="FF0000"/>
                                </a:solidFill>
                                <a:latin typeface="Cambria Math" panose="02040503050406030204" pitchFamily="18" charset="0"/>
                              </a:rPr>
                              <m:t>      </m:t>
                            </m:r>
                            <m:r>
                              <a:rPr kumimoji="0" lang="en-GB" sz="24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𝛽</m:t>
                            </m:r>
                          </m:e>
                          <m:sub>
                            <m:r>
                              <a:rPr kumimoji="0" lang="en-GB"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2</m:t>
                            </m:r>
                          </m:sub>
                        </m:sSub>
                        <m:sSub>
                          <m:sSubPr>
                            <m:ctrlPr>
                              <a:rPr kumimoji="0" lang="en-GB"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sSubPr>
                          <m:e>
                            <m:r>
                              <a:rPr kumimoji="0" lang="en-GB"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𝑋</m:t>
                            </m:r>
                          </m:e>
                          <m:sub>
                            <m:r>
                              <a:rPr kumimoji="0" lang="en-GB"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2</m:t>
                            </m:r>
                          </m:sub>
                        </m:sSub>
                      </m:oMath>
                    </a14:m>
                    <a:r>
                      <a:rPr kumimoji="0" lang="en-GB" sz="2400" b="0" i="0" u="none" strike="noStrike" kern="1200" cap="none" spc="0" normalizeH="0" baseline="0" noProof="0" dirty="0">
                        <a:ln>
                          <a:noFill/>
                        </a:ln>
                        <a:solidFill>
                          <a:srgbClr val="FF0000"/>
                        </a:solidFill>
                        <a:effectLst/>
                        <a:uLnTx/>
                        <a:uFillTx/>
                        <a:latin typeface="Calibri" panose="020F0502020204030204"/>
                        <a:ea typeface="+mn-ea"/>
                        <a:cs typeface="+mn-cs"/>
                      </a:rPr>
                      <a:t>(t)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2400" b="0" i="0" u="none" strike="noStrike" kern="1200" cap="none" spc="0" normalizeH="0" baseline="0" noProof="0" dirty="0">
                        <a:ln>
                          <a:noFill/>
                        </a:ln>
                        <a:solidFill>
                          <a:prstClr val="black"/>
                        </a:solidFill>
                        <a:effectLst/>
                        <a:uLnTx/>
                        <a:uFillTx/>
                        <a:latin typeface="Calibri" panose="020F0502020204030204"/>
                        <a:ea typeface="Cambria Math" panose="02040503050406030204" pitchFamily="18" charset="0"/>
                        <a:cs typeface="+mn-cs"/>
                      </a:rPr>
                      <a:t> </a:t>
                    </a:r>
                    <a14:m>
                      <m:oMath xmlns:m="http://schemas.openxmlformats.org/officeDocument/2006/math">
                        <m:r>
                          <m:rPr>
                            <m:sty m:val="p"/>
                          </m:rPr>
                          <a:rPr kumimoji="0" lang="el-GR"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ε</m:t>
                        </m:r>
                        <m:r>
                          <a:rPr kumimoji="0" lang="en-GB"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GB"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𝑡</m:t>
                        </m:r>
                        <m:r>
                          <a:rPr kumimoji="0" lang="en-GB"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endParaRPr lang="en-GB" dirty="0"/>
                  </a:p>
                </p:txBody>
              </p:sp>
            </mc:Choice>
            <mc:Fallback xmlns="">
              <p:sp>
                <p:nvSpPr>
                  <p:cNvPr id="76" name="TextBox 75">
                    <a:extLst>
                      <a:ext uri="{FF2B5EF4-FFF2-40B4-BE49-F238E27FC236}">
                        <a16:creationId xmlns:a16="http://schemas.microsoft.com/office/drawing/2014/main" id="{EA0D15F5-5D8F-46B5-807F-DB962A87F000}"/>
                      </a:ext>
                    </a:extLst>
                  </p:cNvPr>
                  <p:cNvSpPr txBox="1">
                    <a:spLocks noRot="1" noChangeAspect="1" noMove="1" noResize="1" noEditPoints="1" noAdjustHandles="1" noChangeArrowheads="1" noChangeShapeType="1" noTextEdit="1"/>
                  </p:cNvSpPr>
                  <p:nvPr/>
                </p:nvSpPr>
                <p:spPr>
                  <a:xfrm>
                    <a:off x="7745534" y="4149372"/>
                    <a:ext cx="3118338" cy="461665"/>
                  </a:xfrm>
                  <a:prstGeom prst="rect">
                    <a:avLst/>
                  </a:prstGeom>
                  <a:blipFill>
                    <a:blip r:embed="rId4"/>
                    <a:stretch>
                      <a:fillRect t="-10526" r="-196" b="-28947"/>
                    </a:stretch>
                  </a:blipFill>
                </p:spPr>
                <p:txBody>
                  <a:bodyPr/>
                  <a:lstStyle/>
                  <a:p>
                    <a:r>
                      <a:rPr lang="en-GB">
                        <a:noFill/>
                      </a:rPr>
                      <a:t> </a:t>
                    </a:r>
                  </a:p>
                </p:txBody>
              </p:sp>
            </mc:Fallback>
          </mc:AlternateContent>
          <p:cxnSp>
            <p:nvCxnSpPr>
              <p:cNvPr id="81" name="Straight Arrow Connector 80">
                <a:extLst>
                  <a:ext uri="{FF2B5EF4-FFF2-40B4-BE49-F238E27FC236}">
                    <a16:creationId xmlns:a16="http://schemas.microsoft.com/office/drawing/2014/main" id="{F3161F3F-4319-4F2D-B6FD-E48CF3553075}"/>
                  </a:ext>
                </a:extLst>
              </p:cNvPr>
              <p:cNvCxnSpPr>
                <a:cxnSpLocks/>
              </p:cNvCxnSpPr>
              <p:nvPr/>
            </p:nvCxnSpPr>
            <p:spPr>
              <a:xfrm>
                <a:off x="8971126" y="2743200"/>
                <a:ext cx="0" cy="1273112"/>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sp>
            <p:nvSpPr>
              <p:cNvPr id="82" name="TextBox 81">
                <a:extLst>
                  <a:ext uri="{FF2B5EF4-FFF2-40B4-BE49-F238E27FC236}">
                    <a16:creationId xmlns:a16="http://schemas.microsoft.com/office/drawing/2014/main" id="{F4ED6DFF-A466-4D7D-9947-C234A608E2A4}"/>
                  </a:ext>
                </a:extLst>
              </p:cNvPr>
              <p:cNvSpPr txBox="1"/>
              <p:nvPr/>
            </p:nvSpPr>
            <p:spPr>
              <a:xfrm>
                <a:off x="8257221" y="1961339"/>
                <a:ext cx="1427809" cy="523220"/>
              </a:xfrm>
              <a:prstGeom prst="rect">
                <a:avLst/>
              </a:prstGeom>
              <a:grpFill/>
            </p:spPr>
            <p:txBody>
              <a:bodyPr wrap="square" rtlCol="0">
                <a:spAutoFit/>
              </a:bodyPr>
              <a:lstStyle/>
              <a:p>
                <a:pPr algn="ctr"/>
                <a:r>
                  <a:rPr lang="en-GB" sz="1400" dirty="0">
                    <a:solidFill>
                      <a:srgbClr val="FF0000"/>
                    </a:solidFill>
                  </a:rPr>
                  <a:t>How happy was the face?</a:t>
                </a:r>
              </a:p>
            </p:txBody>
          </p:sp>
          <p:sp>
            <p:nvSpPr>
              <p:cNvPr id="83" name="Left Brace 82">
                <a:extLst>
                  <a:ext uri="{FF2B5EF4-FFF2-40B4-BE49-F238E27FC236}">
                    <a16:creationId xmlns:a16="http://schemas.microsoft.com/office/drawing/2014/main" id="{78215DD0-B23F-49DE-BC75-29E315C0AC14}"/>
                  </a:ext>
                </a:extLst>
              </p:cNvPr>
              <p:cNvSpPr/>
              <p:nvPr/>
            </p:nvSpPr>
            <p:spPr>
              <a:xfrm rot="5400000">
                <a:off x="8918677" y="3826283"/>
                <a:ext cx="104898" cy="609456"/>
              </a:xfrm>
              <a:prstGeom prst="leftBrace">
                <a:avLst/>
              </a:prstGeom>
              <a:grp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84" name="Straight Arrow Connector 83">
                <a:extLst>
                  <a:ext uri="{FF2B5EF4-FFF2-40B4-BE49-F238E27FC236}">
                    <a16:creationId xmlns:a16="http://schemas.microsoft.com/office/drawing/2014/main" id="{8A86D31A-6533-46C0-8C77-185506467935}"/>
                  </a:ext>
                </a:extLst>
              </p:cNvPr>
              <p:cNvCxnSpPr>
                <a:cxnSpLocks/>
              </p:cNvCxnSpPr>
              <p:nvPr/>
            </p:nvCxnSpPr>
            <p:spPr>
              <a:xfrm>
                <a:off x="10468706" y="2761561"/>
                <a:ext cx="0" cy="1273112"/>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sp>
            <p:nvSpPr>
              <p:cNvPr id="85" name="TextBox 84">
                <a:extLst>
                  <a:ext uri="{FF2B5EF4-FFF2-40B4-BE49-F238E27FC236}">
                    <a16:creationId xmlns:a16="http://schemas.microsoft.com/office/drawing/2014/main" id="{0D0614A8-6242-41FB-8274-86AB5A34003C}"/>
                  </a:ext>
                </a:extLst>
              </p:cNvPr>
              <p:cNvSpPr txBox="1"/>
              <p:nvPr/>
            </p:nvSpPr>
            <p:spPr>
              <a:xfrm>
                <a:off x="9754801" y="1976159"/>
                <a:ext cx="1427809" cy="523220"/>
              </a:xfrm>
              <a:prstGeom prst="rect">
                <a:avLst/>
              </a:prstGeom>
              <a:grpFill/>
            </p:spPr>
            <p:txBody>
              <a:bodyPr wrap="square" rtlCol="0">
                <a:spAutoFit/>
              </a:bodyPr>
              <a:lstStyle/>
              <a:p>
                <a:pPr algn="ctr"/>
                <a:r>
                  <a:rPr lang="en-GB" sz="1400" dirty="0"/>
                  <a:t>What can’t our model explain?</a:t>
                </a:r>
              </a:p>
            </p:txBody>
          </p:sp>
          <p:sp>
            <p:nvSpPr>
              <p:cNvPr id="86" name="Left Brace 85">
                <a:extLst>
                  <a:ext uri="{FF2B5EF4-FFF2-40B4-BE49-F238E27FC236}">
                    <a16:creationId xmlns:a16="http://schemas.microsoft.com/office/drawing/2014/main" id="{562CC901-0623-4252-8A8E-AFA14FCD52FF}"/>
                  </a:ext>
                </a:extLst>
              </p:cNvPr>
              <p:cNvSpPr/>
              <p:nvPr/>
            </p:nvSpPr>
            <p:spPr>
              <a:xfrm rot="5400000">
                <a:off x="10416257" y="3844644"/>
                <a:ext cx="104898" cy="609456"/>
              </a:xfrm>
              <a:prstGeom prst="leftBrace">
                <a:avLst/>
              </a:prstGeom>
              <a:grp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spTree>
    <p:extLst>
      <p:ext uri="{BB962C8B-B14F-4D97-AF65-F5344CB8AC3E}">
        <p14:creationId xmlns:p14="http://schemas.microsoft.com/office/powerpoint/2010/main" val="4024553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FC11EA38-AD11-6234-C680-32BAA0DFD0F3}"/>
              </a:ext>
            </a:extLst>
          </p:cNvPr>
          <p:cNvSpPr txBox="1"/>
          <p:nvPr/>
        </p:nvSpPr>
        <p:spPr>
          <a:xfrm>
            <a:off x="488515" y="275573"/>
            <a:ext cx="5285984" cy="369332"/>
          </a:xfrm>
          <a:prstGeom prst="rect">
            <a:avLst/>
          </a:prstGeom>
          <a:noFill/>
        </p:spPr>
        <p:txBody>
          <a:bodyPr wrap="square" rtlCol="0">
            <a:spAutoFit/>
          </a:bodyPr>
          <a:lstStyle/>
          <a:p>
            <a:r>
              <a:rPr lang="en-GB" sz="1800" dirty="0">
                <a:latin typeface="Times New Roman" panose="02020603050405020304" pitchFamily="18" charset="0"/>
                <a:cs typeface="Times New Roman" panose="02020603050405020304" pitchFamily="18" charset="0"/>
              </a:rPr>
              <a:t>Correlated Regressors</a:t>
            </a:r>
          </a:p>
        </p:txBody>
      </p:sp>
      <p:pic>
        <p:nvPicPr>
          <p:cNvPr id="5" name="Picture 1">
            <a:extLst>
              <a:ext uri="{FF2B5EF4-FFF2-40B4-BE49-F238E27FC236}">
                <a16:creationId xmlns:a16="http://schemas.microsoft.com/office/drawing/2014/main" id="{513FF81A-3498-26B6-6093-E30D9D565177}"/>
              </a:ext>
            </a:extLst>
          </p:cNvPr>
          <p:cNvPicPr>
            <a:picLocks noChangeAspect="1"/>
          </p:cNvPicPr>
          <p:nvPr/>
        </p:nvPicPr>
        <p:blipFill>
          <a:blip r:embed="rId2">
            <a:extLst>
              <a:ext uri="{28A0092B-C50C-407E-A947-70E740481C1C}">
                <a14:useLocalDpi xmlns:a14="http://schemas.microsoft.com/office/drawing/2010/main" val="0"/>
              </a:ext>
            </a:extLst>
          </a:blip>
          <a:srcRect t="9846" b="11000"/>
          <a:stretch>
            <a:fillRect/>
          </a:stretch>
        </p:blipFill>
        <p:spPr bwMode="auto">
          <a:xfrm>
            <a:off x="350728" y="1064710"/>
            <a:ext cx="3306872" cy="4021948"/>
          </a:xfrm>
          <a:prstGeom prst="rect">
            <a:avLst/>
          </a:prstGeom>
          <a:noFill/>
          <a:ln>
            <a:noFill/>
          </a:ln>
        </p:spPr>
      </p:pic>
      <p:pic>
        <p:nvPicPr>
          <p:cNvPr id="6" name="Picture 11">
            <a:extLst>
              <a:ext uri="{FF2B5EF4-FFF2-40B4-BE49-F238E27FC236}">
                <a16:creationId xmlns:a16="http://schemas.microsoft.com/office/drawing/2014/main" id="{9C589AFE-7BD9-E566-6610-294E96087646}"/>
              </a:ext>
            </a:extLst>
          </p:cNvPr>
          <p:cNvPicPr>
            <a:picLocks noChangeAspect="1"/>
          </p:cNvPicPr>
          <p:nvPr/>
        </p:nvPicPr>
        <p:blipFill>
          <a:blip r:embed="rId3"/>
          <a:stretch>
            <a:fillRect/>
          </a:stretch>
        </p:blipFill>
        <p:spPr>
          <a:xfrm>
            <a:off x="4062515" y="1427967"/>
            <a:ext cx="2881298" cy="2871361"/>
          </a:xfrm>
          <a:prstGeom prst="rect">
            <a:avLst/>
          </a:prstGeom>
        </p:spPr>
      </p:pic>
      <p:pic>
        <p:nvPicPr>
          <p:cNvPr id="7" name="Picture 13">
            <a:extLst>
              <a:ext uri="{FF2B5EF4-FFF2-40B4-BE49-F238E27FC236}">
                <a16:creationId xmlns:a16="http://schemas.microsoft.com/office/drawing/2014/main" id="{276B1BD7-CBBB-1F61-F1EB-26212CC9B180}"/>
              </a:ext>
            </a:extLst>
          </p:cNvPr>
          <p:cNvPicPr>
            <a:picLocks noChangeAspect="1"/>
          </p:cNvPicPr>
          <p:nvPr/>
        </p:nvPicPr>
        <p:blipFill>
          <a:blip r:embed="rId4"/>
          <a:stretch>
            <a:fillRect/>
          </a:stretch>
        </p:blipFill>
        <p:spPr>
          <a:xfrm>
            <a:off x="7967900" y="1465545"/>
            <a:ext cx="2829630" cy="2773786"/>
          </a:xfrm>
          <a:prstGeom prst="rect">
            <a:avLst/>
          </a:prstGeom>
        </p:spPr>
      </p:pic>
      <p:sp>
        <p:nvSpPr>
          <p:cNvPr id="8" name="矩形 7">
            <a:extLst>
              <a:ext uri="{FF2B5EF4-FFF2-40B4-BE49-F238E27FC236}">
                <a16:creationId xmlns:a16="http://schemas.microsoft.com/office/drawing/2014/main" id="{373179B8-1E70-22D7-549B-807E3F9581B5}"/>
              </a:ext>
            </a:extLst>
          </p:cNvPr>
          <p:cNvSpPr/>
          <p:nvPr/>
        </p:nvSpPr>
        <p:spPr>
          <a:xfrm>
            <a:off x="588722" y="1791222"/>
            <a:ext cx="977031" cy="1991638"/>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矩形 8">
            <a:extLst>
              <a:ext uri="{FF2B5EF4-FFF2-40B4-BE49-F238E27FC236}">
                <a16:creationId xmlns:a16="http://schemas.microsoft.com/office/drawing/2014/main" id="{47C23DD1-0D72-8702-1698-1384CC58FB11}"/>
              </a:ext>
            </a:extLst>
          </p:cNvPr>
          <p:cNvSpPr/>
          <p:nvPr/>
        </p:nvSpPr>
        <p:spPr>
          <a:xfrm>
            <a:off x="4797468" y="1891430"/>
            <a:ext cx="705696" cy="1803748"/>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矩形 9">
            <a:extLst>
              <a:ext uri="{FF2B5EF4-FFF2-40B4-BE49-F238E27FC236}">
                <a16:creationId xmlns:a16="http://schemas.microsoft.com/office/drawing/2014/main" id="{B37C4657-0DD3-76C8-29C4-4D322802DD29}"/>
              </a:ext>
            </a:extLst>
          </p:cNvPr>
          <p:cNvSpPr/>
          <p:nvPr/>
        </p:nvSpPr>
        <p:spPr>
          <a:xfrm>
            <a:off x="8519785" y="1891430"/>
            <a:ext cx="1263042" cy="1803748"/>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组合 12">
            <a:extLst>
              <a:ext uri="{FF2B5EF4-FFF2-40B4-BE49-F238E27FC236}">
                <a16:creationId xmlns:a16="http://schemas.microsoft.com/office/drawing/2014/main" id="{19111B4F-2C89-457B-8C9B-843C7A7380E4}"/>
              </a:ext>
            </a:extLst>
          </p:cNvPr>
          <p:cNvGrpSpPr/>
          <p:nvPr/>
        </p:nvGrpSpPr>
        <p:grpSpPr>
          <a:xfrm>
            <a:off x="1077237" y="5480139"/>
            <a:ext cx="1016435" cy="903300"/>
            <a:chOff x="1077237" y="5480139"/>
            <a:chExt cx="1016435" cy="903300"/>
          </a:xfrm>
        </p:grpSpPr>
        <p:sp>
          <p:nvSpPr>
            <p:cNvPr id="11" name="椭圆 10">
              <a:extLst>
                <a:ext uri="{FF2B5EF4-FFF2-40B4-BE49-F238E27FC236}">
                  <a16:creationId xmlns:a16="http://schemas.microsoft.com/office/drawing/2014/main" id="{241F5A57-B06B-FEAC-F4AE-4C60104F3CDF}"/>
                </a:ext>
              </a:extLst>
            </p:cNvPr>
            <p:cNvSpPr/>
            <p:nvPr/>
          </p:nvSpPr>
          <p:spPr>
            <a:xfrm>
              <a:off x="1265128" y="5480139"/>
              <a:ext cx="626301" cy="626301"/>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文本框 11">
              <a:extLst>
                <a:ext uri="{FF2B5EF4-FFF2-40B4-BE49-F238E27FC236}">
                  <a16:creationId xmlns:a16="http://schemas.microsoft.com/office/drawing/2014/main" id="{F935CD73-104A-EB27-E31A-3799E0B16613}"/>
                </a:ext>
              </a:extLst>
            </p:cNvPr>
            <p:cNvSpPr txBox="1"/>
            <p:nvPr/>
          </p:nvSpPr>
          <p:spPr>
            <a:xfrm>
              <a:off x="1077237" y="6106440"/>
              <a:ext cx="1016435" cy="276999"/>
            </a:xfrm>
            <a:prstGeom prst="rect">
              <a:avLst/>
            </a:prstGeom>
            <a:noFill/>
          </p:spPr>
          <p:txBody>
            <a:bodyPr wrap="square" rtlCol="0">
              <a:spAutoFit/>
            </a:bodyPr>
            <a:lstStyle/>
            <a:p>
              <a:r>
                <a:rPr lang="en-GB" sz="1200" b="1" dirty="0">
                  <a:latin typeface="Times New Roman" panose="02020603050405020304" pitchFamily="18" charset="0"/>
                  <a:cs typeface="Times New Roman" panose="02020603050405020304" pitchFamily="18" charset="0"/>
                </a:rPr>
                <a:t>Regressor 1</a:t>
              </a:r>
            </a:p>
          </p:txBody>
        </p:sp>
      </p:grpSp>
      <p:grpSp>
        <p:nvGrpSpPr>
          <p:cNvPr id="16" name="组合 15">
            <a:extLst>
              <a:ext uri="{FF2B5EF4-FFF2-40B4-BE49-F238E27FC236}">
                <a16:creationId xmlns:a16="http://schemas.microsoft.com/office/drawing/2014/main" id="{52AB4F67-FBE4-2E6D-2991-669129599D27}"/>
              </a:ext>
            </a:extLst>
          </p:cNvPr>
          <p:cNvGrpSpPr/>
          <p:nvPr/>
        </p:nvGrpSpPr>
        <p:grpSpPr>
          <a:xfrm>
            <a:off x="4642098" y="5480139"/>
            <a:ext cx="1016435" cy="903300"/>
            <a:chOff x="1077237" y="5480139"/>
            <a:chExt cx="1016435" cy="903300"/>
          </a:xfrm>
        </p:grpSpPr>
        <p:sp>
          <p:nvSpPr>
            <p:cNvPr id="17" name="椭圆 16">
              <a:extLst>
                <a:ext uri="{FF2B5EF4-FFF2-40B4-BE49-F238E27FC236}">
                  <a16:creationId xmlns:a16="http://schemas.microsoft.com/office/drawing/2014/main" id="{10B8ABDE-F94D-F231-3498-F09CA68EA490}"/>
                </a:ext>
              </a:extLst>
            </p:cNvPr>
            <p:cNvSpPr/>
            <p:nvPr/>
          </p:nvSpPr>
          <p:spPr>
            <a:xfrm>
              <a:off x="1265128" y="5480139"/>
              <a:ext cx="626301" cy="626301"/>
            </a:xfrm>
            <a:prstGeom prst="ellipse">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文本框 17">
              <a:extLst>
                <a:ext uri="{FF2B5EF4-FFF2-40B4-BE49-F238E27FC236}">
                  <a16:creationId xmlns:a16="http://schemas.microsoft.com/office/drawing/2014/main" id="{971B6F97-5968-2DF1-2E56-DC23433387A8}"/>
                </a:ext>
              </a:extLst>
            </p:cNvPr>
            <p:cNvSpPr txBox="1"/>
            <p:nvPr/>
          </p:nvSpPr>
          <p:spPr>
            <a:xfrm>
              <a:off x="1077237" y="6106440"/>
              <a:ext cx="1016435" cy="276999"/>
            </a:xfrm>
            <a:prstGeom prst="rect">
              <a:avLst/>
            </a:prstGeom>
            <a:noFill/>
          </p:spPr>
          <p:txBody>
            <a:bodyPr wrap="square" rtlCol="0">
              <a:spAutoFit/>
            </a:bodyPr>
            <a:lstStyle/>
            <a:p>
              <a:r>
                <a:rPr lang="en-GB" sz="1200" b="1" dirty="0">
                  <a:latin typeface="Times New Roman" panose="02020603050405020304" pitchFamily="18" charset="0"/>
                  <a:cs typeface="Times New Roman" panose="02020603050405020304" pitchFamily="18" charset="0"/>
                </a:rPr>
                <a:t>Regressor 2</a:t>
              </a:r>
            </a:p>
          </p:txBody>
        </p:sp>
      </p:grpSp>
      <p:grpSp>
        <p:nvGrpSpPr>
          <p:cNvPr id="19" name="组合 18">
            <a:extLst>
              <a:ext uri="{FF2B5EF4-FFF2-40B4-BE49-F238E27FC236}">
                <a16:creationId xmlns:a16="http://schemas.microsoft.com/office/drawing/2014/main" id="{ABB91E88-8579-6B25-4E37-B1EEC2B0FCCB}"/>
              </a:ext>
            </a:extLst>
          </p:cNvPr>
          <p:cNvGrpSpPr/>
          <p:nvPr/>
        </p:nvGrpSpPr>
        <p:grpSpPr>
          <a:xfrm>
            <a:off x="8758911" y="5480139"/>
            <a:ext cx="1016435" cy="903300"/>
            <a:chOff x="1077237" y="5480139"/>
            <a:chExt cx="1016435" cy="903300"/>
          </a:xfrm>
        </p:grpSpPr>
        <p:sp>
          <p:nvSpPr>
            <p:cNvPr id="20" name="椭圆 19">
              <a:extLst>
                <a:ext uri="{FF2B5EF4-FFF2-40B4-BE49-F238E27FC236}">
                  <a16:creationId xmlns:a16="http://schemas.microsoft.com/office/drawing/2014/main" id="{13C71F88-DB1C-0E58-FFFE-5E30F63DF0BE}"/>
                </a:ext>
              </a:extLst>
            </p:cNvPr>
            <p:cNvSpPr/>
            <p:nvPr/>
          </p:nvSpPr>
          <p:spPr>
            <a:xfrm>
              <a:off x="1265128" y="5480139"/>
              <a:ext cx="626301" cy="626301"/>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文本框 20">
              <a:extLst>
                <a:ext uri="{FF2B5EF4-FFF2-40B4-BE49-F238E27FC236}">
                  <a16:creationId xmlns:a16="http://schemas.microsoft.com/office/drawing/2014/main" id="{4D7DDF80-D95B-48F9-EBCF-41897E73132B}"/>
                </a:ext>
              </a:extLst>
            </p:cNvPr>
            <p:cNvSpPr txBox="1"/>
            <p:nvPr/>
          </p:nvSpPr>
          <p:spPr>
            <a:xfrm>
              <a:off x="1077237" y="6106440"/>
              <a:ext cx="1016435" cy="276999"/>
            </a:xfrm>
            <a:prstGeom prst="rect">
              <a:avLst/>
            </a:prstGeom>
            <a:noFill/>
          </p:spPr>
          <p:txBody>
            <a:bodyPr wrap="square" rtlCol="0">
              <a:spAutoFit/>
            </a:bodyPr>
            <a:lstStyle/>
            <a:p>
              <a:r>
                <a:rPr lang="en-GB" sz="1200" b="1" dirty="0">
                  <a:latin typeface="Times New Roman" panose="02020603050405020304" pitchFamily="18" charset="0"/>
                  <a:cs typeface="Times New Roman" panose="02020603050405020304" pitchFamily="18" charset="0"/>
                </a:rPr>
                <a:t>Regressor 3</a:t>
              </a:r>
            </a:p>
          </p:txBody>
        </p:sp>
      </p:grpSp>
    </p:spTree>
    <p:extLst>
      <p:ext uri="{BB962C8B-B14F-4D97-AF65-F5344CB8AC3E}">
        <p14:creationId xmlns:p14="http://schemas.microsoft.com/office/powerpoint/2010/main" val="12532044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3">
            <a:extLst>
              <a:ext uri="{FF2B5EF4-FFF2-40B4-BE49-F238E27FC236}">
                <a16:creationId xmlns:a16="http://schemas.microsoft.com/office/drawing/2014/main" id="{3804F925-618B-72BE-EA38-A2BAC17280F3}"/>
              </a:ext>
            </a:extLst>
          </p:cNvPr>
          <p:cNvPicPr>
            <a:picLocks noChangeAspect="1"/>
          </p:cNvPicPr>
          <p:nvPr/>
        </p:nvPicPr>
        <p:blipFill>
          <a:blip r:embed="rId2"/>
          <a:stretch>
            <a:fillRect/>
          </a:stretch>
        </p:blipFill>
        <p:spPr>
          <a:xfrm>
            <a:off x="366950" y="493994"/>
            <a:ext cx="4196886" cy="4114059"/>
          </a:xfrm>
          <a:prstGeom prst="rect">
            <a:avLst/>
          </a:prstGeom>
        </p:spPr>
      </p:pic>
      <p:sp>
        <p:nvSpPr>
          <p:cNvPr id="5" name="矩形 4">
            <a:extLst>
              <a:ext uri="{FF2B5EF4-FFF2-40B4-BE49-F238E27FC236}">
                <a16:creationId xmlns:a16="http://schemas.microsoft.com/office/drawing/2014/main" id="{52519102-3620-64AD-4988-2387C804D01E}"/>
              </a:ext>
            </a:extLst>
          </p:cNvPr>
          <p:cNvSpPr/>
          <p:nvPr/>
        </p:nvSpPr>
        <p:spPr>
          <a:xfrm>
            <a:off x="506186" y="1110343"/>
            <a:ext cx="342901" cy="2735035"/>
          </a:xfrm>
          <a:prstGeom prst="rect">
            <a:avLst/>
          </a:prstGeom>
          <a:solidFill>
            <a:schemeClr val="accent6">
              <a:lumMod val="60000"/>
              <a:lumOff val="40000"/>
            </a:schemeClr>
          </a:solidFill>
          <a:ln w="3175">
            <a:solidFill>
              <a:schemeClr val="accent6">
                <a:lumMod val="60000"/>
                <a:lumOff val="40000"/>
              </a:schemeClr>
            </a:solidFill>
            <a:prstDash val="dash"/>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矩形 5">
            <a:extLst>
              <a:ext uri="{FF2B5EF4-FFF2-40B4-BE49-F238E27FC236}">
                <a16:creationId xmlns:a16="http://schemas.microsoft.com/office/drawing/2014/main" id="{B3B1CA51-9C3A-7554-9F57-83CA25A79DC2}"/>
              </a:ext>
            </a:extLst>
          </p:cNvPr>
          <p:cNvSpPr/>
          <p:nvPr/>
        </p:nvSpPr>
        <p:spPr>
          <a:xfrm>
            <a:off x="857252" y="1110342"/>
            <a:ext cx="342901" cy="2735035"/>
          </a:xfrm>
          <a:prstGeom prst="rect">
            <a:avLst/>
          </a:prstGeom>
          <a:solidFill>
            <a:schemeClr val="accent4">
              <a:lumMod val="60000"/>
              <a:lumOff val="40000"/>
            </a:schemeClr>
          </a:solidFill>
          <a:ln w="3175">
            <a:solidFill>
              <a:schemeClr val="accent4">
                <a:lumMod val="60000"/>
                <a:lumOff val="40000"/>
              </a:schemeClr>
            </a:solidFill>
            <a:prstDash val="dash"/>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矩形 6">
            <a:extLst>
              <a:ext uri="{FF2B5EF4-FFF2-40B4-BE49-F238E27FC236}">
                <a16:creationId xmlns:a16="http://schemas.microsoft.com/office/drawing/2014/main" id="{0677967F-5698-D2E4-8BEE-BA5ED64CD322}"/>
              </a:ext>
            </a:extLst>
          </p:cNvPr>
          <p:cNvSpPr/>
          <p:nvPr/>
        </p:nvSpPr>
        <p:spPr>
          <a:xfrm>
            <a:off x="1216482" y="1110341"/>
            <a:ext cx="1820632" cy="2735035"/>
          </a:xfrm>
          <a:prstGeom prst="rect">
            <a:avLst/>
          </a:prstGeom>
          <a:solidFill>
            <a:schemeClr val="accent2">
              <a:lumMod val="75000"/>
            </a:schemeClr>
          </a:solidFill>
          <a:ln w="3175">
            <a:solidFill>
              <a:schemeClr val="accent2">
                <a:lumMod val="75000"/>
              </a:schemeClr>
            </a:solidFill>
            <a:prstDash val="dash"/>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组合 7">
            <a:extLst>
              <a:ext uri="{FF2B5EF4-FFF2-40B4-BE49-F238E27FC236}">
                <a16:creationId xmlns:a16="http://schemas.microsoft.com/office/drawing/2014/main" id="{39DB294F-8729-B7CD-9B0D-4A8E19715E3C}"/>
              </a:ext>
            </a:extLst>
          </p:cNvPr>
          <p:cNvGrpSpPr/>
          <p:nvPr/>
        </p:nvGrpSpPr>
        <p:grpSpPr>
          <a:xfrm>
            <a:off x="6604217" y="2197345"/>
            <a:ext cx="1016435" cy="903300"/>
            <a:chOff x="1077237" y="5480139"/>
            <a:chExt cx="1016435" cy="903300"/>
          </a:xfrm>
        </p:grpSpPr>
        <p:sp>
          <p:nvSpPr>
            <p:cNvPr id="9" name="椭圆 8">
              <a:extLst>
                <a:ext uri="{FF2B5EF4-FFF2-40B4-BE49-F238E27FC236}">
                  <a16:creationId xmlns:a16="http://schemas.microsoft.com/office/drawing/2014/main" id="{5F7A6770-6D86-018E-B177-498C7F20E2AB}"/>
                </a:ext>
              </a:extLst>
            </p:cNvPr>
            <p:cNvSpPr/>
            <p:nvPr/>
          </p:nvSpPr>
          <p:spPr>
            <a:xfrm>
              <a:off x="1265128" y="5480139"/>
              <a:ext cx="626301" cy="626301"/>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文本框 9">
              <a:extLst>
                <a:ext uri="{FF2B5EF4-FFF2-40B4-BE49-F238E27FC236}">
                  <a16:creationId xmlns:a16="http://schemas.microsoft.com/office/drawing/2014/main" id="{46B74790-F697-38A9-8DCB-C84031A84BBE}"/>
                </a:ext>
              </a:extLst>
            </p:cNvPr>
            <p:cNvSpPr txBox="1"/>
            <p:nvPr/>
          </p:nvSpPr>
          <p:spPr>
            <a:xfrm>
              <a:off x="1077237" y="6106440"/>
              <a:ext cx="1016435" cy="276999"/>
            </a:xfrm>
            <a:prstGeom prst="rect">
              <a:avLst/>
            </a:prstGeom>
            <a:noFill/>
          </p:spPr>
          <p:txBody>
            <a:bodyPr wrap="square" rtlCol="0">
              <a:spAutoFit/>
            </a:bodyPr>
            <a:lstStyle/>
            <a:p>
              <a:endParaRPr lang="en-GB" sz="1200" b="1" dirty="0">
                <a:latin typeface="Times New Roman" panose="02020603050405020304" pitchFamily="18" charset="0"/>
                <a:cs typeface="Times New Roman" panose="02020603050405020304" pitchFamily="18" charset="0"/>
              </a:endParaRPr>
            </a:p>
          </p:txBody>
        </p:sp>
      </p:grpSp>
      <p:sp>
        <p:nvSpPr>
          <p:cNvPr id="12" name="椭圆 11">
            <a:extLst>
              <a:ext uri="{FF2B5EF4-FFF2-40B4-BE49-F238E27FC236}">
                <a16:creationId xmlns:a16="http://schemas.microsoft.com/office/drawing/2014/main" id="{DC24CC41-2367-21C1-B39A-3DF47A023E5D}"/>
              </a:ext>
            </a:extLst>
          </p:cNvPr>
          <p:cNvSpPr/>
          <p:nvPr/>
        </p:nvSpPr>
        <p:spPr>
          <a:xfrm>
            <a:off x="7736474" y="1014275"/>
            <a:ext cx="626301" cy="626301"/>
          </a:xfrm>
          <a:prstGeom prst="ellipse">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椭圆 14">
            <a:extLst>
              <a:ext uri="{FF2B5EF4-FFF2-40B4-BE49-F238E27FC236}">
                <a16:creationId xmlns:a16="http://schemas.microsoft.com/office/drawing/2014/main" id="{2290E260-7836-A33F-DCD1-34904FDFDC3A}"/>
              </a:ext>
            </a:extLst>
          </p:cNvPr>
          <p:cNvSpPr/>
          <p:nvPr/>
        </p:nvSpPr>
        <p:spPr>
          <a:xfrm>
            <a:off x="7834445" y="2830318"/>
            <a:ext cx="1440493" cy="1440493"/>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文本框 17">
            <a:extLst>
              <a:ext uri="{FF2B5EF4-FFF2-40B4-BE49-F238E27FC236}">
                <a16:creationId xmlns:a16="http://schemas.microsoft.com/office/drawing/2014/main" id="{A452AAF7-5A1E-A94A-CA48-4B16592D3B98}"/>
              </a:ext>
            </a:extLst>
          </p:cNvPr>
          <p:cNvSpPr txBox="1"/>
          <p:nvPr/>
        </p:nvSpPr>
        <p:spPr>
          <a:xfrm>
            <a:off x="5129213" y="309328"/>
            <a:ext cx="6094638" cy="369332"/>
          </a:xfrm>
          <a:prstGeom prst="rect">
            <a:avLst/>
          </a:prstGeom>
          <a:noFill/>
        </p:spPr>
        <p:txBody>
          <a:bodyPr wrap="square">
            <a:spAutoFit/>
          </a:bodyPr>
          <a:lstStyle/>
          <a:p>
            <a:r>
              <a:rPr lang="en-GB" dirty="0">
                <a:latin typeface="Times New Roman" panose="02020603050405020304" pitchFamily="18" charset="0"/>
                <a:cs typeface="Times New Roman" panose="02020603050405020304" pitchFamily="18" charset="0"/>
              </a:rPr>
              <a:t>Optimal scenario</a:t>
            </a:r>
          </a:p>
        </p:txBody>
      </p:sp>
      <p:sp>
        <p:nvSpPr>
          <p:cNvPr id="19" name="文本框 18">
            <a:extLst>
              <a:ext uri="{FF2B5EF4-FFF2-40B4-BE49-F238E27FC236}">
                <a16:creationId xmlns:a16="http://schemas.microsoft.com/office/drawing/2014/main" id="{061EFC2F-03ED-E0A7-BDB3-EACE5D8FB7F3}"/>
              </a:ext>
            </a:extLst>
          </p:cNvPr>
          <p:cNvSpPr txBox="1"/>
          <p:nvPr/>
        </p:nvSpPr>
        <p:spPr>
          <a:xfrm>
            <a:off x="6227619" y="5457135"/>
            <a:ext cx="6094638" cy="369332"/>
          </a:xfrm>
          <a:prstGeom prst="rect">
            <a:avLst/>
          </a:prstGeom>
          <a:noFill/>
        </p:spPr>
        <p:txBody>
          <a:bodyPr wrap="square">
            <a:spAutoFit/>
          </a:bodyPr>
          <a:lstStyle/>
          <a:p>
            <a:r>
              <a:rPr lang="en-GB" dirty="0">
                <a:latin typeface="Times New Roman" panose="02020603050405020304" pitchFamily="18" charset="0"/>
                <a:cs typeface="Times New Roman" panose="02020603050405020304" pitchFamily="18" charset="0"/>
              </a:rPr>
              <a:t>No correlation between green, red and yellow</a:t>
            </a:r>
          </a:p>
        </p:txBody>
      </p:sp>
      <p:sp>
        <p:nvSpPr>
          <p:cNvPr id="20" name="文本框 19">
            <a:extLst>
              <a:ext uri="{FF2B5EF4-FFF2-40B4-BE49-F238E27FC236}">
                <a16:creationId xmlns:a16="http://schemas.microsoft.com/office/drawing/2014/main" id="{77ECC7B3-A945-D2DA-3C02-57A293E1028B}"/>
              </a:ext>
            </a:extLst>
          </p:cNvPr>
          <p:cNvSpPr txBox="1"/>
          <p:nvPr/>
        </p:nvSpPr>
        <p:spPr>
          <a:xfrm>
            <a:off x="5912993" y="2569202"/>
            <a:ext cx="1016435" cy="276999"/>
          </a:xfrm>
          <a:prstGeom prst="rect">
            <a:avLst/>
          </a:prstGeom>
          <a:noFill/>
        </p:spPr>
        <p:txBody>
          <a:bodyPr wrap="square" rtlCol="0">
            <a:spAutoFit/>
          </a:bodyPr>
          <a:lstStyle/>
          <a:p>
            <a:r>
              <a:rPr lang="en-GB" sz="1200" b="1" dirty="0">
                <a:latin typeface="Times New Roman" panose="02020603050405020304" pitchFamily="18" charset="0"/>
                <a:cs typeface="Times New Roman" panose="02020603050405020304" pitchFamily="18" charset="0"/>
              </a:rPr>
              <a:t>Regressor 1</a:t>
            </a:r>
          </a:p>
        </p:txBody>
      </p:sp>
      <p:sp>
        <p:nvSpPr>
          <p:cNvPr id="21" name="文本框 20">
            <a:extLst>
              <a:ext uri="{FF2B5EF4-FFF2-40B4-BE49-F238E27FC236}">
                <a16:creationId xmlns:a16="http://schemas.microsoft.com/office/drawing/2014/main" id="{773E26D5-A54C-0908-2A61-12AA17BD0993}"/>
              </a:ext>
            </a:extLst>
          </p:cNvPr>
          <p:cNvSpPr txBox="1"/>
          <p:nvPr/>
        </p:nvSpPr>
        <p:spPr>
          <a:xfrm>
            <a:off x="8258503" y="1474153"/>
            <a:ext cx="1016435" cy="276999"/>
          </a:xfrm>
          <a:prstGeom prst="rect">
            <a:avLst/>
          </a:prstGeom>
          <a:noFill/>
        </p:spPr>
        <p:txBody>
          <a:bodyPr wrap="square" rtlCol="0">
            <a:spAutoFit/>
          </a:bodyPr>
          <a:lstStyle/>
          <a:p>
            <a:r>
              <a:rPr lang="en-GB" sz="1200" b="1" dirty="0">
                <a:latin typeface="Times New Roman" panose="02020603050405020304" pitchFamily="18" charset="0"/>
                <a:cs typeface="Times New Roman" panose="02020603050405020304" pitchFamily="18" charset="0"/>
              </a:rPr>
              <a:t>Regressor 2</a:t>
            </a:r>
          </a:p>
        </p:txBody>
      </p:sp>
      <p:sp>
        <p:nvSpPr>
          <p:cNvPr id="22" name="文本框 21">
            <a:extLst>
              <a:ext uri="{FF2B5EF4-FFF2-40B4-BE49-F238E27FC236}">
                <a16:creationId xmlns:a16="http://schemas.microsoft.com/office/drawing/2014/main" id="{AD5C87A6-BDF4-F566-9F60-E58437C0E0E1}"/>
              </a:ext>
            </a:extLst>
          </p:cNvPr>
          <p:cNvSpPr txBox="1"/>
          <p:nvPr/>
        </p:nvSpPr>
        <p:spPr>
          <a:xfrm>
            <a:off x="8923116" y="4132311"/>
            <a:ext cx="1016435" cy="276999"/>
          </a:xfrm>
          <a:prstGeom prst="rect">
            <a:avLst/>
          </a:prstGeom>
          <a:noFill/>
        </p:spPr>
        <p:txBody>
          <a:bodyPr wrap="square" rtlCol="0">
            <a:spAutoFit/>
          </a:bodyPr>
          <a:lstStyle/>
          <a:p>
            <a:r>
              <a:rPr lang="en-GB" sz="1200" b="1" dirty="0">
                <a:latin typeface="Times New Roman" panose="02020603050405020304" pitchFamily="18" charset="0"/>
                <a:cs typeface="Times New Roman" panose="02020603050405020304" pitchFamily="18" charset="0"/>
              </a:rPr>
              <a:t>Regressor 3</a:t>
            </a:r>
          </a:p>
        </p:txBody>
      </p:sp>
      <p:pic>
        <p:nvPicPr>
          <p:cNvPr id="23" name="图片 22">
            <a:extLst>
              <a:ext uri="{FF2B5EF4-FFF2-40B4-BE49-F238E27FC236}">
                <a16:creationId xmlns:a16="http://schemas.microsoft.com/office/drawing/2014/main" id="{6B420CED-4822-BC08-54D7-534DCE6A5800}"/>
              </a:ext>
            </a:extLst>
          </p:cNvPr>
          <p:cNvPicPr>
            <a:picLocks noChangeAspect="1"/>
          </p:cNvPicPr>
          <p:nvPr/>
        </p:nvPicPr>
        <p:blipFill>
          <a:blip r:embed="rId3"/>
          <a:stretch>
            <a:fillRect/>
          </a:stretch>
        </p:blipFill>
        <p:spPr>
          <a:xfrm>
            <a:off x="422503" y="5331957"/>
            <a:ext cx="1343025" cy="1190625"/>
          </a:xfrm>
          <a:prstGeom prst="rect">
            <a:avLst/>
          </a:prstGeom>
        </p:spPr>
      </p:pic>
      <p:grpSp>
        <p:nvGrpSpPr>
          <p:cNvPr id="24" name="组合 23">
            <a:extLst>
              <a:ext uri="{FF2B5EF4-FFF2-40B4-BE49-F238E27FC236}">
                <a16:creationId xmlns:a16="http://schemas.microsoft.com/office/drawing/2014/main" id="{34960AFF-764E-29B7-D35A-F3B1CA9EF78E}"/>
              </a:ext>
            </a:extLst>
          </p:cNvPr>
          <p:cNvGrpSpPr/>
          <p:nvPr/>
        </p:nvGrpSpPr>
        <p:grpSpPr>
          <a:xfrm>
            <a:off x="2647952" y="5291140"/>
            <a:ext cx="1807026" cy="1272258"/>
            <a:chOff x="604158" y="417068"/>
            <a:chExt cx="1807026" cy="1272258"/>
          </a:xfrm>
        </p:grpSpPr>
        <p:pic>
          <p:nvPicPr>
            <p:cNvPr id="25" name="图片 24">
              <a:extLst>
                <a:ext uri="{FF2B5EF4-FFF2-40B4-BE49-F238E27FC236}">
                  <a16:creationId xmlns:a16="http://schemas.microsoft.com/office/drawing/2014/main" id="{21D32F3B-B4D2-5024-9649-A94DED4DA82A}"/>
                </a:ext>
              </a:extLst>
            </p:cNvPr>
            <p:cNvPicPr>
              <a:picLocks noChangeAspect="1"/>
            </p:cNvPicPr>
            <p:nvPr/>
          </p:nvPicPr>
          <p:blipFill>
            <a:blip r:embed="rId4"/>
            <a:stretch>
              <a:fillRect/>
            </a:stretch>
          </p:blipFill>
          <p:spPr>
            <a:xfrm>
              <a:off x="604158" y="417068"/>
              <a:ext cx="1807026" cy="1272258"/>
            </a:xfrm>
            <a:prstGeom prst="rect">
              <a:avLst/>
            </a:prstGeom>
          </p:spPr>
        </p:pic>
        <p:sp>
          <p:nvSpPr>
            <p:cNvPr id="26" name="矩形 25">
              <a:extLst>
                <a:ext uri="{FF2B5EF4-FFF2-40B4-BE49-F238E27FC236}">
                  <a16:creationId xmlns:a16="http://schemas.microsoft.com/office/drawing/2014/main" id="{FBF53175-0EFA-310D-5E75-4FBACC3559F5}"/>
                </a:ext>
              </a:extLst>
            </p:cNvPr>
            <p:cNvSpPr/>
            <p:nvPr/>
          </p:nvSpPr>
          <p:spPr>
            <a:xfrm>
              <a:off x="1061358" y="595993"/>
              <a:ext cx="367393" cy="228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3471972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椭圆 45">
            <a:extLst>
              <a:ext uri="{FF2B5EF4-FFF2-40B4-BE49-F238E27FC236}">
                <a16:creationId xmlns:a16="http://schemas.microsoft.com/office/drawing/2014/main" id="{F02E7DED-2A0A-2A91-DE8D-B385F4027EC1}"/>
              </a:ext>
            </a:extLst>
          </p:cNvPr>
          <p:cNvSpPr/>
          <p:nvPr/>
        </p:nvSpPr>
        <p:spPr>
          <a:xfrm>
            <a:off x="9533750" y="1327909"/>
            <a:ext cx="1440493" cy="1440493"/>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椭圆 44">
            <a:extLst>
              <a:ext uri="{FF2B5EF4-FFF2-40B4-BE49-F238E27FC236}">
                <a16:creationId xmlns:a16="http://schemas.microsoft.com/office/drawing/2014/main" id="{D04FA0EB-7A05-7D0E-32DB-A1C9238171A8}"/>
              </a:ext>
            </a:extLst>
          </p:cNvPr>
          <p:cNvSpPr/>
          <p:nvPr/>
        </p:nvSpPr>
        <p:spPr>
          <a:xfrm>
            <a:off x="5629603" y="4559829"/>
            <a:ext cx="626301" cy="626301"/>
          </a:xfrm>
          <a:prstGeom prst="ellipse">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椭圆 40">
            <a:extLst>
              <a:ext uri="{FF2B5EF4-FFF2-40B4-BE49-F238E27FC236}">
                <a16:creationId xmlns:a16="http://schemas.microsoft.com/office/drawing/2014/main" id="{1F7348E1-EC93-D101-266C-7F8CC54A665E}"/>
              </a:ext>
            </a:extLst>
          </p:cNvPr>
          <p:cNvSpPr/>
          <p:nvPr/>
        </p:nvSpPr>
        <p:spPr>
          <a:xfrm>
            <a:off x="5375752" y="4848486"/>
            <a:ext cx="1440493" cy="1440493"/>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0" name="椭圆 49">
            <a:extLst>
              <a:ext uri="{FF2B5EF4-FFF2-40B4-BE49-F238E27FC236}">
                <a16:creationId xmlns:a16="http://schemas.microsoft.com/office/drawing/2014/main" id="{3873CE6B-7554-F4D9-02A7-512F7950EA2B}"/>
              </a:ext>
            </a:extLst>
          </p:cNvPr>
          <p:cNvSpPr/>
          <p:nvPr/>
        </p:nvSpPr>
        <p:spPr>
          <a:xfrm>
            <a:off x="9787601" y="1039252"/>
            <a:ext cx="626301" cy="626301"/>
          </a:xfrm>
          <a:prstGeom prst="ellipse">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椭圆 25">
            <a:extLst>
              <a:ext uri="{FF2B5EF4-FFF2-40B4-BE49-F238E27FC236}">
                <a16:creationId xmlns:a16="http://schemas.microsoft.com/office/drawing/2014/main" id="{BBCB571B-80C1-05CE-44C1-98CCADF6F1DC}"/>
              </a:ext>
            </a:extLst>
          </p:cNvPr>
          <p:cNvSpPr/>
          <p:nvPr/>
        </p:nvSpPr>
        <p:spPr>
          <a:xfrm>
            <a:off x="1265003" y="4848486"/>
            <a:ext cx="1440493" cy="1440493"/>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文本框 4">
            <a:extLst>
              <a:ext uri="{FF2B5EF4-FFF2-40B4-BE49-F238E27FC236}">
                <a16:creationId xmlns:a16="http://schemas.microsoft.com/office/drawing/2014/main" id="{9A7D7CD6-DF8E-44AA-998B-31AB4A032507}"/>
              </a:ext>
            </a:extLst>
          </p:cNvPr>
          <p:cNvSpPr txBox="1"/>
          <p:nvPr/>
        </p:nvSpPr>
        <p:spPr>
          <a:xfrm>
            <a:off x="148999" y="158234"/>
            <a:ext cx="6094638" cy="369332"/>
          </a:xfrm>
          <a:prstGeom prst="rect">
            <a:avLst/>
          </a:prstGeom>
          <a:noFill/>
        </p:spPr>
        <p:txBody>
          <a:bodyPr wrap="square">
            <a:spAutoFit/>
          </a:bodyPr>
          <a:lstStyle/>
          <a:p>
            <a:r>
              <a:rPr lang="en-GB" dirty="0">
                <a:latin typeface="Times New Roman" panose="02020603050405020304" pitchFamily="18" charset="0"/>
                <a:cs typeface="Times New Roman" panose="02020603050405020304" pitchFamily="18" charset="0"/>
              </a:rPr>
              <a:t>However, what if they are correlated?</a:t>
            </a:r>
          </a:p>
        </p:txBody>
      </p:sp>
      <p:grpSp>
        <p:nvGrpSpPr>
          <p:cNvPr id="6" name="组合 5">
            <a:extLst>
              <a:ext uri="{FF2B5EF4-FFF2-40B4-BE49-F238E27FC236}">
                <a16:creationId xmlns:a16="http://schemas.microsoft.com/office/drawing/2014/main" id="{7C3143F2-73BA-F6E6-C45A-C262E3303B23}"/>
              </a:ext>
            </a:extLst>
          </p:cNvPr>
          <p:cNvGrpSpPr/>
          <p:nvPr/>
        </p:nvGrpSpPr>
        <p:grpSpPr>
          <a:xfrm>
            <a:off x="1066269" y="1213008"/>
            <a:ext cx="1016435" cy="903300"/>
            <a:chOff x="1077237" y="5480139"/>
            <a:chExt cx="1016435" cy="903300"/>
          </a:xfrm>
        </p:grpSpPr>
        <p:sp>
          <p:nvSpPr>
            <p:cNvPr id="8" name="文本框 7">
              <a:extLst>
                <a:ext uri="{FF2B5EF4-FFF2-40B4-BE49-F238E27FC236}">
                  <a16:creationId xmlns:a16="http://schemas.microsoft.com/office/drawing/2014/main" id="{7A88B495-9C0A-3802-6F48-E76651AE0A89}"/>
                </a:ext>
              </a:extLst>
            </p:cNvPr>
            <p:cNvSpPr txBox="1"/>
            <p:nvPr/>
          </p:nvSpPr>
          <p:spPr>
            <a:xfrm>
              <a:off x="1077237" y="6106440"/>
              <a:ext cx="1016435" cy="276999"/>
            </a:xfrm>
            <a:prstGeom prst="rect">
              <a:avLst/>
            </a:prstGeom>
            <a:noFill/>
          </p:spPr>
          <p:txBody>
            <a:bodyPr wrap="square" rtlCol="0">
              <a:spAutoFit/>
            </a:bodyPr>
            <a:lstStyle/>
            <a:p>
              <a:endParaRPr lang="en-GB" sz="1200" b="1" dirty="0">
                <a:latin typeface="Times New Roman" panose="02020603050405020304" pitchFamily="18" charset="0"/>
                <a:cs typeface="Times New Roman" panose="02020603050405020304" pitchFamily="18" charset="0"/>
              </a:endParaRPr>
            </a:p>
          </p:txBody>
        </p:sp>
        <p:sp>
          <p:nvSpPr>
            <p:cNvPr id="7" name="椭圆 6">
              <a:extLst>
                <a:ext uri="{FF2B5EF4-FFF2-40B4-BE49-F238E27FC236}">
                  <a16:creationId xmlns:a16="http://schemas.microsoft.com/office/drawing/2014/main" id="{86BE5B08-0AC1-D48A-D1B1-DC2CF65EAC7C}"/>
                </a:ext>
              </a:extLst>
            </p:cNvPr>
            <p:cNvSpPr/>
            <p:nvPr/>
          </p:nvSpPr>
          <p:spPr>
            <a:xfrm>
              <a:off x="1265128" y="5480139"/>
              <a:ext cx="626301" cy="626301"/>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椭圆 8">
            <a:extLst>
              <a:ext uri="{FF2B5EF4-FFF2-40B4-BE49-F238E27FC236}">
                <a16:creationId xmlns:a16="http://schemas.microsoft.com/office/drawing/2014/main" id="{64E1DAF6-C0AC-3C64-D73A-B4C446DC0402}"/>
              </a:ext>
            </a:extLst>
          </p:cNvPr>
          <p:cNvSpPr/>
          <p:nvPr/>
        </p:nvSpPr>
        <p:spPr>
          <a:xfrm>
            <a:off x="1574487" y="983069"/>
            <a:ext cx="626301" cy="626301"/>
          </a:xfrm>
          <a:prstGeom prst="ellipse">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椭圆 9">
            <a:extLst>
              <a:ext uri="{FF2B5EF4-FFF2-40B4-BE49-F238E27FC236}">
                <a16:creationId xmlns:a16="http://schemas.microsoft.com/office/drawing/2014/main" id="{8257A9E9-FD3A-5325-B5A6-E8ED29A1ED08}"/>
              </a:ext>
            </a:extLst>
          </p:cNvPr>
          <p:cNvSpPr/>
          <p:nvPr/>
        </p:nvSpPr>
        <p:spPr>
          <a:xfrm>
            <a:off x="1320636" y="1271726"/>
            <a:ext cx="1440493" cy="1440493"/>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文本框 10">
            <a:extLst>
              <a:ext uri="{FF2B5EF4-FFF2-40B4-BE49-F238E27FC236}">
                <a16:creationId xmlns:a16="http://schemas.microsoft.com/office/drawing/2014/main" id="{C00A2DA1-FB58-637F-F991-32A4D811DB9A}"/>
              </a:ext>
            </a:extLst>
          </p:cNvPr>
          <p:cNvSpPr txBox="1"/>
          <p:nvPr/>
        </p:nvSpPr>
        <p:spPr>
          <a:xfrm>
            <a:off x="341997" y="1573579"/>
            <a:ext cx="1016435" cy="276999"/>
          </a:xfrm>
          <a:prstGeom prst="rect">
            <a:avLst/>
          </a:prstGeom>
          <a:noFill/>
        </p:spPr>
        <p:txBody>
          <a:bodyPr wrap="square" rtlCol="0">
            <a:spAutoFit/>
          </a:bodyPr>
          <a:lstStyle/>
          <a:p>
            <a:r>
              <a:rPr lang="en-GB" sz="1200" b="1" dirty="0">
                <a:latin typeface="Times New Roman" panose="02020603050405020304" pitchFamily="18" charset="0"/>
                <a:cs typeface="Times New Roman" panose="02020603050405020304" pitchFamily="18" charset="0"/>
              </a:rPr>
              <a:t>Regressor 1</a:t>
            </a:r>
          </a:p>
        </p:txBody>
      </p:sp>
      <p:sp>
        <p:nvSpPr>
          <p:cNvPr id="12" name="文本框 11">
            <a:extLst>
              <a:ext uri="{FF2B5EF4-FFF2-40B4-BE49-F238E27FC236}">
                <a16:creationId xmlns:a16="http://schemas.microsoft.com/office/drawing/2014/main" id="{32DB13FC-4B6A-0886-2640-5A9E5A2A4230}"/>
              </a:ext>
            </a:extLst>
          </p:cNvPr>
          <p:cNvSpPr txBox="1"/>
          <p:nvPr/>
        </p:nvSpPr>
        <p:spPr>
          <a:xfrm>
            <a:off x="2096516" y="801638"/>
            <a:ext cx="1016435" cy="276999"/>
          </a:xfrm>
          <a:prstGeom prst="rect">
            <a:avLst/>
          </a:prstGeom>
          <a:noFill/>
        </p:spPr>
        <p:txBody>
          <a:bodyPr wrap="square" rtlCol="0">
            <a:spAutoFit/>
          </a:bodyPr>
          <a:lstStyle/>
          <a:p>
            <a:r>
              <a:rPr lang="en-GB" sz="1200" b="1" dirty="0">
                <a:latin typeface="Times New Roman" panose="02020603050405020304" pitchFamily="18" charset="0"/>
                <a:cs typeface="Times New Roman" panose="02020603050405020304" pitchFamily="18" charset="0"/>
              </a:rPr>
              <a:t>Regressor 2</a:t>
            </a:r>
          </a:p>
        </p:txBody>
      </p:sp>
      <p:sp>
        <p:nvSpPr>
          <p:cNvPr id="13" name="文本框 12">
            <a:extLst>
              <a:ext uri="{FF2B5EF4-FFF2-40B4-BE49-F238E27FC236}">
                <a16:creationId xmlns:a16="http://schemas.microsoft.com/office/drawing/2014/main" id="{4CC34269-1AEB-B72A-93DC-7EEB783D0DC0}"/>
              </a:ext>
            </a:extLst>
          </p:cNvPr>
          <p:cNvSpPr txBox="1"/>
          <p:nvPr/>
        </p:nvSpPr>
        <p:spPr>
          <a:xfrm>
            <a:off x="2410064" y="2494534"/>
            <a:ext cx="1016435" cy="276999"/>
          </a:xfrm>
          <a:prstGeom prst="rect">
            <a:avLst/>
          </a:prstGeom>
          <a:noFill/>
        </p:spPr>
        <p:txBody>
          <a:bodyPr wrap="square" rtlCol="0">
            <a:spAutoFit/>
          </a:bodyPr>
          <a:lstStyle/>
          <a:p>
            <a:r>
              <a:rPr lang="en-GB" sz="1200" b="1" dirty="0">
                <a:latin typeface="Times New Roman" panose="02020603050405020304" pitchFamily="18" charset="0"/>
                <a:cs typeface="Times New Roman" panose="02020603050405020304" pitchFamily="18" charset="0"/>
              </a:rPr>
              <a:t>Regressor 3</a:t>
            </a:r>
          </a:p>
        </p:txBody>
      </p:sp>
      <p:grpSp>
        <p:nvGrpSpPr>
          <p:cNvPr id="22" name="组合 21">
            <a:extLst>
              <a:ext uri="{FF2B5EF4-FFF2-40B4-BE49-F238E27FC236}">
                <a16:creationId xmlns:a16="http://schemas.microsoft.com/office/drawing/2014/main" id="{E8C986B9-53A8-DF36-47F2-3240C2BC0086}"/>
              </a:ext>
            </a:extLst>
          </p:cNvPr>
          <p:cNvGrpSpPr/>
          <p:nvPr/>
        </p:nvGrpSpPr>
        <p:grpSpPr>
          <a:xfrm>
            <a:off x="1010636" y="4789768"/>
            <a:ext cx="1016435" cy="903300"/>
            <a:chOff x="1077237" y="5480139"/>
            <a:chExt cx="1016435" cy="903300"/>
          </a:xfrm>
        </p:grpSpPr>
        <p:sp>
          <p:nvSpPr>
            <p:cNvPr id="23" name="文本框 22">
              <a:extLst>
                <a:ext uri="{FF2B5EF4-FFF2-40B4-BE49-F238E27FC236}">
                  <a16:creationId xmlns:a16="http://schemas.microsoft.com/office/drawing/2014/main" id="{6A1BD0A7-671F-C4E2-9505-64F2CF9EDEFD}"/>
                </a:ext>
              </a:extLst>
            </p:cNvPr>
            <p:cNvSpPr txBox="1"/>
            <p:nvPr/>
          </p:nvSpPr>
          <p:spPr>
            <a:xfrm>
              <a:off x="1077237" y="6106440"/>
              <a:ext cx="1016435" cy="276999"/>
            </a:xfrm>
            <a:prstGeom prst="rect">
              <a:avLst/>
            </a:prstGeom>
            <a:noFill/>
          </p:spPr>
          <p:txBody>
            <a:bodyPr wrap="square" rtlCol="0">
              <a:spAutoFit/>
            </a:bodyPr>
            <a:lstStyle/>
            <a:p>
              <a:endParaRPr lang="en-GB" sz="1200" b="1" dirty="0">
                <a:latin typeface="Times New Roman" panose="02020603050405020304" pitchFamily="18" charset="0"/>
                <a:cs typeface="Times New Roman" panose="02020603050405020304" pitchFamily="18" charset="0"/>
              </a:endParaRPr>
            </a:p>
          </p:txBody>
        </p:sp>
        <p:sp>
          <p:nvSpPr>
            <p:cNvPr id="24" name="椭圆 23">
              <a:extLst>
                <a:ext uri="{FF2B5EF4-FFF2-40B4-BE49-F238E27FC236}">
                  <a16:creationId xmlns:a16="http://schemas.microsoft.com/office/drawing/2014/main" id="{129FBBA0-CB85-1683-CCFE-10ABA6F42400}"/>
                </a:ext>
              </a:extLst>
            </p:cNvPr>
            <p:cNvSpPr/>
            <p:nvPr/>
          </p:nvSpPr>
          <p:spPr>
            <a:xfrm>
              <a:off x="1265128" y="5480139"/>
              <a:ext cx="626301" cy="626301"/>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 name="椭圆 24">
            <a:extLst>
              <a:ext uri="{FF2B5EF4-FFF2-40B4-BE49-F238E27FC236}">
                <a16:creationId xmlns:a16="http://schemas.microsoft.com/office/drawing/2014/main" id="{ED7238D7-959D-8D50-D4C8-A257E2B6BBBA}"/>
              </a:ext>
            </a:extLst>
          </p:cNvPr>
          <p:cNvSpPr/>
          <p:nvPr/>
        </p:nvSpPr>
        <p:spPr>
          <a:xfrm>
            <a:off x="1518854" y="4559829"/>
            <a:ext cx="626301" cy="626301"/>
          </a:xfrm>
          <a:prstGeom prst="ellipse">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文本框 26">
            <a:extLst>
              <a:ext uri="{FF2B5EF4-FFF2-40B4-BE49-F238E27FC236}">
                <a16:creationId xmlns:a16="http://schemas.microsoft.com/office/drawing/2014/main" id="{FD0C41B0-C772-C76D-4868-7D4B7C0F40AE}"/>
              </a:ext>
            </a:extLst>
          </p:cNvPr>
          <p:cNvSpPr txBox="1"/>
          <p:nvPr/>
        </p:nvSpPr>
        <p:spPr>
          <a:xfrm>
            <a:off x="286364" y="5150339"/>
            <a:ext cx="1016435" cy="276999"/>
          </a:xfrm>
          <a:prstGeom prst="rect">
            <a:avLst/>
          </a:prstGeom>
          <a:noFill/>
        </p:spPr>
        <p:txBody>
          <a:bodyPr wrap="square" rtlCol="0">
            <a:spAutoFit/>
          </a:bodyPr>
          <a:lstStyle/>
          <a:p>
            <a:r>
              <a:rPr lang="en-GB" sz="1200" b="1" dirty="0">
                <a:latin typeface="Times New Roman" panose="02020603050405020304" pitchFamily="18" charset="0"/>
                <a:cs typeface="Times New Roman" panose="02020603050405020304" pitchFamily="18" charset="0"/>
              </a:rPr>
              <a:t>Regressor 1</a:t>
            </a:r>
          </a:p>
        </p:txBody>
      </p:sp>
      <p:sp>
        <p:nvSpPr>
          <p:cNvPr id="28" name="文本框 27">
            <a:extLst>
              <a:ext uri="{FF2B5EF4-FFF2-40B4-BE49-F238E27FC236}">
                <a16:creationId xmlns:a16="http://schemas.microsoft.com/office/drawing/2014/main" id="{B0A54FB4-8083-9434-B573-B5A93C12F7F5}"/>
              </a:ext>
            </a:extLst>
          </p:cNvPr>
          <p:cNvSpPr txBox="1"/>
          <p:nvPr/>
        </p:nvSpPr>
        <p:spPr>
          <a:xfrm>
            <a:off x="1985249" y="4317603"/>
            <a:ext cx="1016435" cy="276999"/>
          </a:xfrm>
          <a:prstGeom prst="rect">
            <a:avLst/>
          </a:prstGeom>
          <a:noFill/>
        </p:spPr>
        <p:txBody>
          <a:bodyPr wrap="square" rtlCol="0">
            <a:spAutoFit/>
          </a:bodyPr>
          <a:lstStyle/>
          <a:p>
            <a:r>
              <a:rPr lang="en-GB" sz="1200" b="1" dirty="0">
                <a:latin typeface="Times New Roman" panose="02020603050405020304" pitchFamily="18" charset="0"/>
                <a:cs typeface="Times New Roman" panose="02020603050405020304" pitchFamily="18" charset="0"/>
              </a:rPr>
              <a:t>Regressor 2</a:t>
            </a:r>
          </a:p>
        </p:txBody>
      </p:sp>
      <p:sp>
        <p:nvSpPr>
          <p:cNvPr id="29" name="文本框 28">
            <a:extLst>
              <a:ext uri="{FF2B5EF4-FFF2-40B4-BE49-F238E27FC236}">
                <a16:creationId xmlns:a16="http://schemas.microsoft.com/office/drawing/2014/main" id="{3750FAC9-7479-2F19-AC53-887563203473}"/>
              </a:ext>
            </a:extLst>
          </p:cNvPr>
          <p:cNvSpPr txBox="1"/>
          <p:nvPr/>
        </p:nvSpPr>
        <p:spPr>
          <a:xfrm>
            <a:off x="2354431" y="6071294"/>
            <a:ext cx="1016435" cy="276999"/>
          </a:xfrm>
          <a:prstGeom prst="rect">
            <a:avLst/>
          </a:prstGeom>
          <a:noFill/>
        </p:spPr>
        <p:txBody>
          <a:bodyPr wrap="square" rtlCol="0">
            <a:spAutoFit/>
          </a:bodyPr>
          <a:lstStyle/>
          <a:p>
            <a:r>
              <a:rPr lang="en-GB" sz="1200" b="1" dirty="0">
                <a:latin typeface="Times New Roman" panose="02020603050405020304" pitchFamily="18" charset="0"/>
                <a:cs typeface="Times New Roman" panose="02020603050405020304" pitchFamily="18" charset="0"/>
              </a:rPr>
              <a:t>Regressor 3</a:t>
            </a:r>
          </a:p>
        </p:txBody>
      </p:sp>
      <p:grpSp>
        <p:nvGrpSpPr>
          <p:cNvPr id="30" name="组合 29">
            <a:extLst>
              <a:ext uri="{FF2B5EF4-FFF2-40B4-BE49-F238E27FC236}">
                <a16:creationId xmlns:a16="http://schemas.microsoft.com/office/drawing/2014/main" id="{23CED5FF-06A3-792C-0AF5-7A16B93A4D8C}"/>
              </a:ext>
            </a:extLst>
          </p:cNvPr>
          <p:cNvGrpSpPr/>
          <p:nvPr/>
        </p:nvGrpSpPr>
        <p:grpSpPr>
          <a:xfrm>
            <a:off x="5121386" y="1213008"/>
            <a:ext cx="1016435" cy="903300"/>
            <a:chOff x="1077237" y="5480139"/>
            <a:chExt cx="1016435" cy="903300"/>
          </a:xfrm>
        </p:grpSpPr>
        <p:sp>
          <p:nvSpPr>
            <p:cNvPr id="31" name="文本框 30">
              <a:extLst>
                <a:ext uri="{FF2B5EF4-FFF2-40B4-BE49-F238E27FC236}">
                  <a16:creationId xmlns:a16="http://schemas.microsoft.com/office/drawing/2014/main" id="{DA940BB8-AAB7-2BE7-287D-96DDE53D65D6}"/>
                </a:ext>
              </a:extLst>
            </p:cNvPr>
            <p:cNvSpPr txBox="1"/>
            <p:nvPr/>
          </p:nvSpPr>
          <p:spPr>
            <a:xfrm>
              <a:off x="1077237" y="6106440"/>
              <a:ext cx="1016435" cy="276999"/>
            </a:xfrm>
            <a:prstGeom prst="rect">
              <a:avLst/>
            </a:prstGeom>
            <a:noFill/>
          </p:spPr>
          <p:txBody>
            <a:bodyPr wrap="square" rtlCol="0">
              <a:spAutoFit/>
            </a:bodyPr>
            <a:lstStyle/>
            <a:p>
              <a:endParaRPr lang="en-GB" sz="1200" b="1" dirty="0">
                <a:latin typeface="Times New Roman" panose="02020603050405020304" pitchFamily="18" charset="0"/>
                <a:cs typeface="Times New Roman" panose="02020603050405020304" pitchFamily="18" charset="0"/>
              </a:endParaRPr>
            </a:p>
          </p:txBody>
        </p:sp>
        <p:sp>
          <p:nvSpPr>
            <p:cNvPr id="32" name="椭圆 31">
              <a:extLst>
                <a:ext uri="{FF2B5EF4-FFF2-40B4-BE49-F238E27FC236}">
                  <a16:creationId xmlns:a16="http://schemas.microsoft.com/office/drawing/2014/main" id="{EAAE3C85-6ABD-7E4C-554B-9EF23265FEE3}"/>
                </a:ext>
              </a:extLst>
            </p:cNvPr>
            <p:cNvSpPr/>
            <p:nvPr/>
          </p:nvSpPr>
          <p:spPr>
            <a:xfrm>
              <a:off x="1265128" y="5480139"/>
              <a:ext cx="626301" cy="626301"/>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5" name="文本框 34">
            <a:extLst>
              <a:ext uri="{FF2B5EF4-FFF2-40B4-BE49-F238E27FC236}">
                <a16:creationId xmlns:a16="http://schemas.microsoft.com/office/drawing/2014/main" id="{06DDE387-D9CB-1CB5-64B3-10B4383900BC}"/>
              </a:ext>
            </a:extLst>
          </p:cNvPr>
          <p:cNvSpPr txBox="1"/>
          <p:nvPr/>
        </p:nvSpPr>
        <p:spPr>
          <a:xfrm>
            <a:off x="4397114" y="1573579"/>
            <a:ext cx="1016435" cy="276999"/>
          </a:xfrm>
          <a:prstGeom prst="rect">
            <a:avLst/>
          </a:prstGeom>
          <a:noFill/>
        </p:spPr>
        <p:txBody>
          <a:bodyPr wrap="square" rtlCol="0">
            <a:spAutoFit/>
          </a:bodyPr>
          <a:lstStyle/>
          <a:p>
            <a:r>
              <a:rPr lang="en-GB" sz="1200" b="1" dirty="0">
                <a:latin typeface="Times New Roman" panose="02020603050405020304" pitchFamily="18" charset="0"/>
                <a:cs typeface="Times New Roman" panose="02020603050405020304" pitchFamily="18" charset="0"/>
              </a:rPr>
              <a:t>Regressor 1</a:t>
            </a:r>
          </a:p>
        </p:txBody>
      </p:sp>
      <p:sp>
        <p:nvSpPr>
          <p:cNvPr id="36" name="文本框 35">
            <a:extLst>
              <a:ext uri="{FF2B5EF4-FFF2-40B4-BE49-F238E27FC236}">
                <a16:creationId xmlns:a16="http://schemas.microsoft.com/office/drawing/2014/main" id="{F7DF31DD-1BB7-63B3-8332-1CF7581AE4A0}"/>
              </a:ext>
            </a:extLst>
          </p:cNvPr>
          <p:cNvSpPr txBox="1"/>
          <p:nvPr/>
        </p:nvSpPr>
        <p:spPr>
          <a:xfrm>
            <a:off x="6151633" y="801638"/>
            <a:ext cx="1016435" cy="276999"/>
          </a:xfrm>
          <a:prstGeom prst="rect">
            <a:avLst/>
          </a:prstGeom>
          <a:noFill/>
        </p:spPr>
        <p:txBody>
          <a:bodyPr wrap="square" rtlCol="0">
            <a:spAutoFit/>
          </a:bodyPr>
          <a:lstStyle/>
          <a:p>
            <a:r>
              <a:rPr lang="en-GB" sz="1200" b="1" dirty="0">
                <a:latin typeface="Times New Roman" panose="02020603050405020304" pitchFamily="18" charset="0"/>
                <a:cs typeface="Times New Roman" panose="02020603050405020304" pitchFamily="18" charset="0"/>
              </a:rPr>
              <a:t>Regressor 2</a:t>
            </a:r>
          </a:p>
        </p:txBody>
      </p:sp>
      <p:sp>
        <p:nvSpPr>
          <p:cNvPr id="37" name="文本框 36">
            <a:extLst>
              <a:ext uri="{FF2B5EF4-FFF2-40B4-BE49-F238E27FC236}">
                <a16:creationId xmlns:a16="http://schemas.microsoft.com/office/drawing/2014/main" id="{94CAEF88-DA06-2246-5DEE-FA6E3A4D1CBD}"/>
              </a:ext>
            </a:extLst>
          </p:cNvPr>
          <p:cNvSpPr txBox="1"/>
          <p:nvPr/>
        </p:nvSpPr>
        <p:spPr>
          <a:xfrm>
            <a:off x="6465181" y="2494534"/>
            <a:ext cx="1016435" cy="276999"/>
          </a:xfrm>
          <a:prstGeom prst="rect">
            <a:avLst/>
          </a:prstGeom>
          <a:noFill/>
        </p:spPr>
        <p:txBody>
          <a:bodyPr wrap="square" rtlCol="0">
            <a:spAutoFit/>
          </a:bodyPr>
          <a:lstStyle/>
          <a:p>
            <a:r>
              <a:rPr lang="en-GB" sz="1200" b="1" dirty="0">
                <a:latin typeface="Times New Roman" panose="02020603050405020304" pitchFamily="18" charset="0"/>
                <a:cs typeface="Times New Roman" panose="02020603050405020304" pitchFamily="18" charset="0"/>
              </a:rPr>
              <a:t>Regressor 3</a:t>
            </a:r>
          </a:p>
        </p:txBody>
      </p:sp>
      <p:grpSp>
        <p:nvGrpSpPr>
          <p:cNvPr id="38" name="组合 37">
            <a:extLst>
              <a:ext uri="{FF2B5EF4-FFF2-40B4-BE49-F238E27FC236}">
                <a16:creationId xmlns:a16="http://schemas.microsoft.com/office/drawing/2014/main" id="{7026F590-855F-C708-DD6F-9A6E6D32D65F}"/>
              </a:ext>
            </a:extLst>
          </p:cNvPr>
          <p:cNvGrpSpPr/>
          <p:nvPr/>
        </p:nvGrpSpPr>
        <p:grpSpPr>
          <a:xfrm>
            <a:off x="5121385" y="4789768"/>
            <a:ext cx="1016435" cy="903300"/>
            <a:chOff x="1077237" y="5480139"/>
            <a:chExt cx="1016435" cy="903300"/>
          </a:xfrm>
        </p:grpSpPr>
        <p:sp>
          <p:nvSpPr>
            <p:cNvPr id="39" name="文本框 38">
              <a:extLst>
                <a:ext uri="{FF2B5EF4-FFF2-40B4-BE49-F238E27FC236}">
                  <a16:creationId xmlns:a16="http://schemas.microsoft.com/office/drawing/2014/main" id="{491E46ED-4389-846F-7A6F-AFB8B519F6C2}"/>
                </a:ext>
              </a:extLst>
            </p:cNvPr>
            <p:cNvSpPr txBox="1"/>
            <p:nvPr/>
          </p:nvSpPr>
          <p:spPr>
            <a:xfrm>
              <a:off x="1077237" y="6106440"/>
              <a:ext cx="1016435" cy="276999"/>
            </a:xfrm>
            <a:prstGeom prst="rect">
              <a:avLst/>
            </a:prstGeom>
            <a:noFill/>
          </p:spPr>
          <p:txBody>
            <a:bodyPr wrap="square" rtlCol="0">
              <a:spAutoFit/>
            </a:bodyPr>
            <a:lstStyle/>
            <a:p>
              <a:endParaRPr lang="en-GB" sz="1200" b="1" dirty="0">
                <a:latin typeface="Times New Roman" panose="02020603050405020304" pitchFamily="18" charset="0"/>
                <a:cs typeface="Times New Roman" panose="02020603050405020304" pitchFamily="18" charset="0"/>
              </a:endParaRPr>
            </a:p>
          </p:txBody>
        </p:sp>
        <p:sp>
          <p:nvSpPr>
            <p:cNvPr id="40" name="椭圆 39">
              <a:extLst>
                <a:ext uri="{FF2B5EF4-FFF2-40B4-BE49-F238E27FC236}">
                  <a16:creationId xmlns:a16="http://schemas.microsoft.com/office/drawing/2014/main" id="{18E65C34-3B21-F15F-2203-0B2FEFF7711F}"/>
                </a:ext>
              </a:extLst>
            </p:cNvPr>
            <p:cNvSpPr/>
            <p:nvPr/>
          </p:nvSpPr>
          <p:spPr>
            <a:xfrm>
              <a:off x="1265128" y="5480139"/>
              <a:ext cx="626301" cy="626301"/>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2" name="文本框 41">
            <a:extLst>
              <a:ext uri="{FF2B5EF4-FFF2-40B4-BE49-F238E27FC236}">
                <a16:creationId xmlns:a16="http://schemas.microsoft.com/office/drawing/2014/main" id="{0A9FA271-2492-35E7-A95B-0F1B392C94A1}"/>
              </a:ext>
            </a:extLst>
          </p:cNvPr>
          <p:cNvSpPr txBox="1"/>
          <p:nvPr/>
        </p:nvSpPr>
        <p:spPr>
          <a:xfrm>
            <a:off x="4397113" y="5150339"/>
            <a:ext cx="1016435" cy="276999"/>
          </a:xfrm>
          <a:prstGeom prst="rect">
            <a:avLst/>
          </a:prstGeom>
          <a:noFill/>
        </p:spPr>
        <p:txBody>
          <a:bodyPr wrap="square" rtlCol="0">
            <a:spAutoFit/>
          </a:bodyPr>
          <a:lstStyle/>
          <a:p>
            <a:r>
              <a:rPr lang="en-GB" sz="1200" b="1" dirty="0">
                <a:latin typeface="Times New Roman" panose="02020603050405020304" pitchFamily="18" charset="0"/>
                <a:cs typeface="Times New Roman" panose="02020603050405020304" pitchFamily="18" charset="0"/>
              </a:rPr>
              <a:t>Regressor 1</a:t>
            </a:r>
          </a:p>
        </p:txBody>
      </p:sp>
      <p:sp>
        <p:nvSpPr>
          <p:cNvPr id="43" name="文本框 42">
            <a:extLst>
              <a:ext uri="{FF2B5EF4-FFF2-40B4-BE49-F238E27FC236}">
                <a16:creationId xmlns:a16="http://schemas.microsoft.com/office/drawing/2014/main" id="{3A737A5F-D2C0-F6B8-A4D7-6D0A87B54EC7}"/>
              </a:ext>
            </a:extLst>
          </p:cNvPr>
          <p:cNvSpPr txBox="1"/>
          <p:nvPr/>
        </p:nvSpPr>
        <p:spPr>
          <a:xfrm>
            <a:off x="6151632" y="4378398"/>
            <a:ext cx="1016435" cy="276999"/>
          </a:xfrm>
          <a:prstGeom prst="rect">
            <a:avLst/>
          </a:prstGeom>
          <a:noFill/>
        </p:spPr>
        <p:txBody>
          <a:bodyPr wrap="square" rtlCol="0">
            <a:spAutoFit/>
          </a:bodyPr>
          <a:lstStyle/>
          <a:p>
            <a:r>
              <a:rPr lang="en-GB" sz="1200" b="1" dirty="0">
                <a:latin typeface="Times New Roman" panose="02020603050405020304" pitchFamily="18" charset="0"/>
                <a:cs typeface="Times New Roman" panose="02020603050405020304" pitchFamily="18" charset="0"/>
              </a:rPr>
              <a:t>Regressor 2</a:t>
            </a:r>
          </a:p>
        </p:txBody>
      </p:sp>
      <p:sp>
        <p:nvSpPr>
          <p:cNvPr id="44" name="文本框 43">
            <a:extLst>
              <a:ext uri="{FF2B5EF4-FFF2-40B4-BE49-F238E27FC236}">
                <a16:creationId xmlns:a16="http://schemas.microsoft.com/office/drawing/2014/main" id="{2A713252-85B5-FC0D-ABF9-BB6D50380111}"/>
              </a:ext>
            </a:extLst>
          </p:cNvPr>
          <p:cNvSpPr txBox="1"/>
          <p:nvPr/>
        </p:nvSpPr>
        <p:spPr>
          <a:xfrm>
            <a:off x="6465180" y="6071294"/>
            <a:ext cx="1016435" cy="276999"/>
          </a:xfrm>
          <a:prstGeom prst="rect">
            <a:avLst/>
          </a:prstGeom>
          <a:noFill/>
        </p:spPr>
        <p:txBody>
          <a:bodyPr wrap="square" rtlCol="0">
            <a:spAutoFit/>
          </a:bodyPr>
          <a:lstStyle/>
          <a:p>
            <a:r>
              <a:rPr lang="en-GB" sz="1200" b="1" dirty="0">
                <a:latin typeface="Times New Roman" panose="02020603050405020304" pitchFamily="18" charset="0"/>
                <a:cs typeface="Times New Roman" panose="02020603050405020304" pitchFamily="18" charset="0"/>
              </a:rPr>
              <a:t>Regressor 3</a:t>
            </a:r>
          </a:p>
        </p:txBody>
      </p:sp>
      <p:grpSp>
        <p:nvGrpSpPr>
          <p:cNvPr id="47" name="组合 46">
            <a:extLst>
              <a:ext uri="{FF2B5EF4-FFF2-40B4-BE49-F238E27FC236}">
                <a16:creationId xmlns:a16="http://schemas.microsoft.com/office/drawing/2014/main" id="{7A52A7BF-6545-5CDD-A99F-CA97C21F1C25}"/>
              </a:ext>
            </a:extLst>
          </p:cNvPr>
          <p:cNvGrpSpPr/>
          <p:nvPr/>
        </p:nvGrpSpPr>
        <p:grpSpPr>
          <a:xfrm>
            <a:off x="9279383" y="1269191"/>
            <a:ext cx="1016435" cy="903300"/>
            <a:chOff x="1077237" y="5480139"/>
            <a:chExt cx="1016435" cy="903300"/>
          </a:xfrm>
        </p:grpSpPr>
        <p:sp>
          <p:nvSpPr>
            <p:cNvPr id="48" name="文本框 47">
              <a:extLst>
                <a:ext uri="{FF2B5EF4-FFF2-40B4-BE49-F238E27FC236}">
                  <a16:creationId xmlns:a16="http://schemas.microsoft.com/office/drawing/2014/main" id="{2E8238A8-E2FC-515A-A2BB-535B9DFE98FD}"/>
                </a:ext>
              </a:extLst>
            </p:cNvPr>
            <p:cNvSpPr txBox="1"/>
            <p:nvPr/>
          </p:nvSpPr>
          <p:spPr>
            <a:xfrm>
              <a:off x="1077237" y="6106440"/>
              <a:ext cx="1016435" cy="276999"/>
            </a:xfrm>
            <a:prstGeom prst="rect">
              <a:avLst/>
            </a:prstGeom>
            <a:noFill/>
          </p:spPr>
          <p:txBody>
            <a:bodyPr wrap="square" rtlCol="0">
              <a:spAutoFit/>
            </a:bodyPr>
            <a:lstStyle/>
            <a:p>
              <a:endParaRPr lang="en-GB" sz="1200" b="1" dirty="0">
                <a:latin typeface="Times New Roman" panose="02020603050405020304" pitchFamily="18" charset="0"/>
                <a:cs typeface="Times New Roman" panose="02020603050405020304" pitchFamily="18" charset="0"/>
              </a:endParaRPr>
            </a:p>
          </p:txBody>
        </p:sp>
        <p:sp>
          <p:nvSpPr>
            <p:cNvPr id="49" name="椭圆 48">
              <a:extLst>
                <a:ext uri="{FF2B5EF4-FFF2-40B4-BE49-F238E27FC236}">
                  <a16:creationId xmlns:a16="http://schemas.microsoft.com/office/drawing/2014/main" id="{29C01FA6-FA0C-4D88-EC46-8E3974E9DD25}"/>
                </a:ext>
              </a:extLst>
            </p:cNvPr>
            <p:cNvSpPr/>
            <p:nvPr/>
          </p:nvSpPr>
          <p:spPr>
            <a:xfrm>
              <a:off x="1265128" y="5480139"/>
              <a:ext cx="626301" cy="626301"/>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1" name="文本框 50">
            <a:extLst>
              <a:ext uri="{FF2B5EF4-FFF2-40B4-BE49-F238E27FC236}">
                <a16:creationId xmlns:a16="http://schemas.microsoft.com/office/drawing/2014/main" id="{D214B75F-F6E4-527F-61E2-300DD998D042}"/>
              </a:ext>
            </a:extLst>
          </p:cNvPr>
          <p:cNvSpPr txBox="1"/>
          <p:nvPr/>
        </p:nvSpPr>
        <p:spPr>
          <a:xfrm>
            <a:off x="8555111" y="1629762"/>
            <a:ext cx="1016435" cy="276999"/>
          </a:xfrm>
          <a:prstGeom prst="rect">
            <a:avLst/>
          </a:prstGeom>
          <a:noFill/>
        </p:spPr>
        <p:txBody>
          <a:bodyPr wrap="square" rtlCol="0">
            <a:spAutoFit/>
          </a:bodyPr>
          <a:lstStyle/>
          <a:p>
            <a:r>
              <a:rPr lang="en-GB" sz="1200" b="1" dirty="0">
                <a:latin typeface="Times New Roman" panose="02020603050405020304" pitchFamily="18" charset="0"/>
                <a:cs typeface="Times New Roman" panose="02020603050405020304" pitchFamily="18" charset="0"/>
              </a:rPr>
              <a:t>Regressor 1</a:t>
            </a:r>
          </a:p>
        </p:txBody>
      </p:sp>
      <p:sp>
        <p:nvSpPr>
          <p:cNvPr id="52" name="文本框 51">
            <a:extLst>
              <a:ext uri="{FF2B5EF4-FFF2-40B4-BE49-F238E27FC236}">
                <a16:creationId xmlns:a16="http://schemas.microsoft.com/office/drawing/2014/main" id="{686A79B7-41F5-C246-6878-FCD963F1D509}"/>
              </a:ext>
            </a:extLst>
          </p:cNvPr>
          <p:cNvSpPr txBox="1"/>
          <p:nvPr/>
        </p:nvSpPr>
        <p:spPr>
          <a:xfrm>
            <a:off x="10253996" y="797026"/>
            <a:ext cx="1016435" cy="276999"/>
          </a:xfrm>
          <a:prstGeom prst="rect">
            <a:avLst/>
          </a:prstGeom>
          <a:noFill/>
        </p:spPr>
        <p:txBody>
          <a:bodyPr wrap="square" rtlCol="0">
            <a:spAutoFit/>
          </a:bodyPr>
          <a:lstStyle/>
          <a:p>
            <a:r>
              <a:rPr lang="en-GB" sz="1200" b="1" dirty="0">
                <a:latin typeface="Times New Roman" panose="02020603050405020304" pitchFamily="18" charset="0"/>
                <a:cs typeface="Times New Roman" panose="02020603050405020304" pitchFamily="18" charset="0"/>
              </a:rPr>
              <a:t>Regressor 2</a:t>
            </a:r>
          </a:p>
        </p:txBody>
      </p:sp>
      <p:sp>
        <p:nvSpPr>
          <p:cNvPr id="53" name="文本框 52">
            <a:extLst>
              <a:ext uri="{FF2B5EF4-FFF2-40B4-BE49-F238E27FC236}">
                <a16:creationId xmlns:a16="http://schemas.microsoft.com/office/drawing/2014/main" id="{8989C2BF-FF6A-B27C-75F0-9BDA492CE027}"/>
              </a:ext>
            </a:extLst>
          </p:cNvPr>
          <p:cNvSpPr txBox="1"/>
          <p:nvPr/>
        </p:nvSpPr>
        <p:spPr>
          <a:xfrm>
            <a:off x="10623178" y="2550717"/>
            <a:ext cx="1016435" cy="276999"/>
          </a:xfrm>
          <a:prstGeom prst="rect">
            <a:avLst/>
          </a:prstGeom>
          <a:noFill/>
        </p:spPr>
        <p:txBody>
          <a:bodyPr wrap="square" rtlCol="0">
            <a:spAutoFit/>
          </a:bodyPr>
          <a:lstStyle/>
          <a:p>
            <a:r>
              <a:rPr lang="en-GB" sz="1200" b="1" dirty="0">
                <a:latin typeface="Times New Roman" panose="02020603050405020304" pitchFamily="18" charset="0"/>
                <a:cs typeface="Times New Roman" panose="02020603050405020304" pitchFamily="18" charset="0"/>
              </a:rPr>
              <a:t>Regressor 3</a:t>
            </a:r>
          </a:p>
        </p:txBody>
      </p:sp>
      <p:sp>
        <p:nvSpPr>
          <p:cNvPr id="34" name="椭圆 33">
            <a:extLst>
              <a:ext uri="{FF2B5EF4-FFF2-40B4-BE49-F238E27FC236}">
                <a16:creationId xmlns:a16="http://schemas.microsoft.com/office/drawing/2014/main" id="{102978FA-0467-4B16-BE90-AB5661EBC30C}"/>
              </a:ext>
            </a:extLst>
          </p:cNvPr>
          <p:cNvSpPr/>
          <p:nvPr/>
        </p:nvSpPr>
        <p:spPr>
          <a:xfrm>
            <a:off x="5375753" y="1271726"/>
            <a:ext cx="1440493" cy="1440493"/>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椭圆 32">
            <a:extLst>
              <a:ext uri="{FF2B5EF4-FFF2-40B4-BE49-F238E27FC236}">
                <a16:creationId xmlns:a16="http://schemas.microsoft.com/office/drawing/2014/main" id="{802B16E2-6E75-5441-9A41-1B780246C758}"/>
              </a:ext>
            </a:extLst>
          </p:cNvPr>
          <p:cNvSpPr/>
          <p:nvPr/>
        </p:nvSpPr>
        <p:spPr>
          <a:xfrm>
            <a:off x="5629604" y="983069"/>
            <a:ext cx="626301" cy="626301"/>
          </a:xfrm>
          <a:prstGeom prst="ellipse">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54" name="组合 53">
            <a:extLst>
              <a:ext uri="{FF2B5EF4-FFF2-40B4-BE49-F238E27FC236}">
                <a16:creationId xmlns:a16="http://schemas.microsoft.com/office/drawing/2014/main" id="{5C703CE7-7EE4-BA37-67BE-7B2D6F30F796}"/>
              </a:ext>
            </a:extLst>
          </p:cNvPr>
          <p:cNvGrpSpPr/>
          <p:nvPr/>
        </p:nvGrpSpPr>
        <p:grpSpPr>
          <a:xfrm>
            <a:off x="9277981" y="4868953"/>
            <a:ext cx="1016435" cy="903300"/>
            <a:chOff x="1077237" y="5480139"/>
            <a:chExt cx="1016435" cy="903300"/>
          </a:xfrm>
        </p:grpSpPr>
        <p:sp>
          <p:nvSpPr>
            <p:cNvPr id="55" name="文本框 54">
              <a:extLst>
                <a:ext uri="{FF2B5EF4-FFF2-40B4-BE49-F238E27FC236}">
                  <a16:creationId xmlns:a16="http://schemas.microsoft.com/office/drawing/2014/main" id="{E1DEBA66-C96A-5408-E913-B3219828D603}"/>
                </a:ext>
              </a:extLst>
            </p:cNvPr>
            <p:cNvSpPr txBox="1"/>
            <p:nvPr/>
          </p:nvSpPr>
          <p:spPr>
            <a:xfrm>
              <a:off x="1077237" y="6106440"/>
              <a:ext cx="1016435" cy="276999"/>
            </a:xfrm>
            <a:prstGeom prst="rect">
              <a:avLst/>
            </a:prstGeom>
            <a:noFill/>
          </p:spPr>
          <p:txBody>
            <a:bodyPr wrap="square" rtlCol="0">
              <a:spAutoFit/>
            </a:bodyPr>
            <a:lstStyle/>
            <a:p>
              <a:endParaRPr lang="en-GB" sz="1200" b="1" dirty="0">
                <a:latin typeface="Times New Roman" panose="02020603050405020304" pitchFamily="18" charset="0"/>
                <a:cs typeface="Times New Roman" panose="02020603050405020304" pitchFamily="18" charset="0"/>
              </a:endParaRPr>
            </a:p>
          </p:txBody>
        </p:sp>
        <p:sp>
          <p:nvSpPr>
            <p:cNvPr id="56" name="椭圆 55">
              <a:extLst>
                <a:ext uri="{FF2B5EF4-FFF2-40B4-BE49-F238E27FC236}">
                  <a16:creationId xmlns:a16="http://schemas.microsoft.com/office/drawing/2014/main" id="{F249C82D-7612-B223-E08D-C2B677EA3800}"/>
                </a:ext>
              </a:extLst>
            </p:cNvPr>
            <p:cNvSpPr/>
            <p:nvPr/>
          </p:nvSpPr>
          <p:spPr>
            <a:xfrm>
              <a:off x="1265128" y="5480139"/>
              <a:ext cx="626301" cy="626301"/>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7" name="椭圆 56">
            <a:extLst>
              <a:ext uri="{FF2B5EF4-FFF2-40B4-BE49-F238E27FC236}">
                <a16:creationId xmlns:a16="http://schemas.microsoft.com/office/drawing/2014/main" id="{347C940C-B142-4F78-6989-1BFF4A1A6428}"/>
              </a:ext>
            </a:extLst>
          </p:cNvPr>
          <p:cNvSpPr/>
          <p:nvPr/>
        </p:nvSpPr>
        <p:spPr>
          <a:xfrm>
            <a:off x="9786199" y="4639014"/>
            <a:ext cx="626301" cy="626301"/>
          </a:xfrm>
          <a:prstGeom prst="ellipse">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8" name="椭圆 57">
            <a:extLst>
              <a:ext uri="{FF2B5EF4-FFF2-40B4-BE49-F238E27FC236}">
                <a16:creationId xmlns:a16="http://schemas.microsoft.com/office/drawing/2014/main" id="{751DCCDA-3E47-476D-8365-38D2C5D6CF6C}"/>
              </a:ext>
            </a:extLst>
          </p:cNvPr>
          <p:cNvSpPr/>
          <p:nvPr/>
        </p:nvSpPr>
        <p:spPr>
          <a:xfrm>
            <a:off x="9532348" y="4927671"/>
            <a:ext cx="1440493" cy="1440493"/>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9" name="文本框 58">
            <a:extLst>
              <a:ext uri="{FF2B5EF4-FFF2-40B4-BE49-F238E27FC236}">
                <a16:creationId xmlns:a16="http://schemas.microsoft.com/office/drawing/2014/main" id="{6EF3715E-F6B7-9EBE-98B5-E20EC8F163F8}"/>
              </a:ext>
            </a:extLst>
          </p:cNvPr>
          <p:cNvSpPr txBox="1"/>
          <p:nvPr/>
        </p:nvSpPr>
        <p:spPr>
          <a:xfrm>
            <a:off x="8553709" y="5229524"/>
            <a:ext cx="1016435" cy="276999"/>
          </a:xfrm>
          <a:prstGeom prst="rect">
            <a:avLst/>
          </a:prstGeom>
          <a:noFill/>
        </p:spPr>
        <p:txBody>
          <a:bodyPr wrap="square" rtlCol="0">
            <a:spAutoFit/>
          </a:bodyPr>
          <a:lstStyle/>
          <a:p>
            <a:r>
              <a:rPr lang="en-GB" sz="1200" b="1" dirty="0">
                <a:latin typeface="Times New Roman" panose="02020603050405020304" pitchFamily="18" charset="0"/>
                <a:cs typeface="Times New Roman" panose="02020603050405020304" pitchFamily="18" charset="0"/>
              </a:rPr>
              <a:t>Regressor 1</a:t>
            </a:r>
          </a:p>
        </p:txBody>
      </p:sp>
      <p:sp>
        <p:nvSpPr>
          <p:cNvPr id="60" name="文本框 59">
            <a:extLst>
              <a:ext uri="{FF2B5EF4-FFF2-40B4-BE49-F238E27FC236}">
                <a16:creationId xmlns:a16="http://schemas.microsoft.com/office/drawing/2014/main" id="{98507789-E336-27F5-05FC-2EA9C22D1637}"/>
              </a:ext>
            </a:extLst>
          </p:cNvPr>
          <p:cNvSpPr txBox="1"/>
          <p:nvPr/>
        </p:nvSpPr>
        <p:spPr>
          <a:xfrm>
            <a:off x="10308228" y="4457583"/>
            <a:ext cx="1016435" cy="276999"/>
          </a:xfrm>
          <a:prstGeom prst="rect">
            <a:avLst/>
          </a:prstGeom>
          <a:noFill/>
        </p:spPr>
        <p:txBody>
          <a:bodyPr wrap="square" rtlCol="0">
            <a:spAutoFit/>
          </a:bodyPr>
          <a:lstStyle/>
          <a:p>
            <a:r>
              <a:rPr lang="en-GB" sz="1200" b="1" dirty="0">
                <a:latin typeface="Times New Roman" panose="02020603050405020304" pitchFamily="18" charset="0"/>
                <a:cs typeface="Times New Roman" panose="02020603050405020304" pitchFamily="18" charset="0"/>
              </a:rPr>
              <a:t>Regressor 2</a:t>
            </a:r>
          </a:p>
        </p:txBody>
      </p:sp>
      <p:sp>
        <p:nvSpPr>
          <p:cNvPr id="61" name="文本框 60">
            <a:extLst>
              <a:ext uri="{FF2B5EF4-FFF2-40B4-BE49-F238E27FC236}">
                <a16:creationId xmlns:a16="http://schemas.microsoft.com/office/drawing/2014/main" id="{2D20F469-2E14-CCD9-6498-2F1C81E1D289}"/>
              </a:ext>
            </a:extLst>
          </p:cNvPr>
          <p:cNvSpPr txBox="1"/>
          <p:nvPr/>
        </p:nvSpPr>
        <p:spPr>
          <a:xfrm>
            <a:off x="10621776" y="6150479"/>
            <a:ext cx="1016435" cy="276999"/>
          </a:xfrm>
          <a:prstGeom prst="rect">
            <a:avLst/>
          </a:prstGeom>
          <a:noFill/>
        </p:spPr>
        <p:txBody>
          <a:bodyPr wrap="square" rtlCol="0">
            <a:spAutoFit/>
          </a:bodyPr>
          <a:lstStyle/>
          <a:p>
            <a:r>
              <a:rPr lang="en-GB" sz="1200" b="1" dirty="0">
                <a:latin typeface="Times New Roman" panose="02020603050405020304" pitchFamily="18" charset="0"/>
                <a:cs typeface="Times New Roman" panose="02020603050405020304" pitchFamily="18" charset="0"/>
              </a:rPr>
              <a:t>Regressor 3</a:t>
            </a:r>
          </a:p>
        </p:txBody>
      </p:sp>
      <p:cxnSp>
        <p:nvCxnSpPr>
          <p:cNvPr id="63" name="直接连接符 62">
            <a:extLst>
              <a:ext uri="{FF2B5EF4-FFF2-40B4-BE49-F238E27FC236}">
                <a16:creationId xmlns:a16="http://schemas.microsoft.com/office/drawing/2014/main" id="{EBA33680-99A2-3C22-C007-B423C2D2C02D}"/>
              </a:ext>
            </a:extLst>
          </p:cNvPr>
          <p:cNvCxnSpPr/>
          <p:nvPr/>
        </p:nvCxnSpPr>
        <p:spPr>
          <a:xfrm>
            <a:off x="3959679" y="797026"/>
            <a:ext cx="0" cy="563045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接连接符 63">
            <a:extLst>
              <a:ext uri="{FF2B5EF4-FFF2-40B4-BE49-F238E27FC236}">
                <a16:creationId xmlns:a16="http://schemas.microsoft.com/office/drawing/2014/main" id="{665D799B-9B3D-2174-F0B0-D2A0ACA7FFF2}"/>
              </a:ext>
            </a:extLst>
          </p:cNvPr>
          <p:cNvCxnSpPr/>
          <p:nvPr/>
        </p:nvCxnSpPr>
        <p:spPr>
          <a:xfrm>
            <a:off x="8275865" y="797026"/>
            <a:ext cx="0" cy="563045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87470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664AB-3A47-4502-B88A-9E87B66AEF92}"/>
              </a:ext>
            </a:extLst>
          </p:cNvPr>
          <p:cNvSpPr>
            <a:spLocks noGrp="1"/>
          </p:cNvSpPr>
          <p:nvPr>
            <p:ph type="title"/>
          </p:nvPr>
        </p:nvSpPr>
        <p:spPr>
          <a:xfrm>
            <a:off x="220785" y="169741"/>
            <a:ext cx="10515600" cy="502382"/>
          </a:xfrm>
        </p:spPr>
        <p:txBody>
          <a:bodyPr>
            <a:normAutofit/>
          </a:bodyPr>
          <a:lstStyle/>
          <a:p>
            <a:r>
              <a:rPr lang="en-GB" sz="1800" dirty="0">
                <a:latin typeface="Times New Roman" panose="02020603050405020304" pitchFamily="18" charset="0"/>
                <a:cs typeface="Times New Roman" panose="02020603050405020304" pitchFamily="18" charset="0"/>
              </a:rPr>
              <a:t>Correlated Regressors </a:t>
            </a:r>
          </a:p>
        </p:txBody>
      </p:sp>
      <mc:AlternateContent xmlns:mc="http://schemas.openxmlformats.org/markup-compatibility/2006" xmlns:a14="http://schemas.microsoft.com/office/drawing/2010/main">
        <mc:Choice Requires="a14">
          <p:sp>
            <p:nvSpPr>
              <p:cNvPr id="118" name="TextBox 117">
                <a:extLst>
                  <a:ext uri="{FF2B5EF4-FFF2-40B4-BE49-F238E27FC236}">
                    <a16:creationId xmlns:a16="http://schemas.microsoft.com/office/drawing/2014/main" id="{8A58E4EC-7574-4C74-8603-9636E505AAF0}"/>
                  </a:ext>
                </a:extLst>
              </p:cNvPr>
              <p:cNvSpPr txBox="1"/>
              <p:nvPr/>
            </p:nvSpPr>
            <p:spPr>
              <a:xfrm>
                <a:off x="586597" y="1745445"/>
                <a:ext cx="3264420" cy="215444"/>
              </a:xfrm>
              <a:prstGeom prst="rect">
                <a:avLst/>
              </a:prstGeom>
              <a:solidFill>
                <a:schemeClr val="bg1"/>
              </a:solidFill>
            </p:spPr>
            <p:txBody>
              <a:bodyPr wrap="none" lIns="0" tIns="0" rIns="0" bIns="0" rtlCol="0">
                <a:spAutoFit/>
              </a:bodyPr>
              <a:lstStyle/>
              <a:p>
                <a14:m>
                  <m:oMath xmlns:m="http://schemas.openxmlformats.org/officeDocument/2006/math">
                    <m:r>
                      <a:rPr lang="en-GB" sz="1400" b="0" i="1" smtClean="0">
                        <a:solidFill>
                          <a:schemeClr val="tx1"/>
                        </a:solidFill>
                        <a:latin typeface="Cambria Math" panose="02040503050406030204" pitchFamily="18" charset="0"/>
                      </a:rPr>
                      <m:t>𝐵𝑂𝐿𝐷</m:t>
                    </m:r>
                    <m:r>
                      <a:rPr lang="en-GB" sz="1400" b="0" i="1" smtClean="0">
                        <a:solidFill>
                          <a:schemeClr val="tx1"/>
                        </a:solidFill>
                        <a:latin typeface="Cambria Math" panose="02040503050406030204" pitchFamily="18" charset="0"/>
                      </a:rPr>
                      <m:t> </m:t>
                    </m:r>
                    <m:r>
                      <a:rPr lang="en-GB" sz="1400" b="0" i="1" smtClean="0">
                        <a:solidFill>
                          <a:schemeClr val="tx1"/>
                        </a:solidFill>
                        <a:latin typeface="Cambria Math" panose="02040503050406030204" pitchFamily="18" charset="0"/>
                      </a:rPr>
                      <m:t>𝑟𝑒𝑠𝑝𝑜𝑛𝑠𝑒</m:t>
                    </m:r>
                    <m:d>
                      <m:dPr>
                        <m:ctrlPr>
                          <a:rPr lang="en-GB" sz="1400" b="0" i="1" smtClean="0">
                            <a:solidFill>
                              <a:schemeClr val="tx1"/>
                            </a:solidFill>
                            <a:latin typeface="Cambria Math" panose="02040503050406030204" pitchFamily="18" charset="0"/>
                          </a:rPr>
                        </m:ctrlPr>
                      </m:dPr>
                      <m:e>
                        <m:r>
                          <a:rPr lang="en-GB" sz="1400" b="0" i="1" smtClean="0">
                            <a:solidFill>
                              <a:schemeClr val="tx1"/>
                            </a:solidFill>
                            <a:latin typeface="Cambria Math" panose="02040503050406030204" pitchFamily="18" charset="0"/>
                          </a:rPr>
                          <m:t>𝑡</m:t>
                        </m:r>
                      </m:e>
                    </m:d>
                    <m:r>
                      <a:rPr lang="en-GB" sz="1400" b="0" i="1" smtClean="0">
                        <a:solidFill>
                          <a:schemeClr val="tx1"/>
                        </a:solidFill>
                        <a:latin typeface="Cambria Math" panose="02040503050406030204" pitchFamily="18" charset="0"/>
                      </a:rPr>
                      <m:t>=     </m:t>
                    </m:r>
                    <m:sSub>
                      <m:sSubPr>
                        <m:ctrlPr>
                          <a:rPr lang="en-GB" sz="1400" i="1">
                            <a:solidFill>
                              <a:schemeClr val="tx1"/>
                            </a:solidFill>
                            <a:latin typeface="Cambria Math" panose="02040503050406030204" pitchFamily="18" charset="0"/>
                          </a:rPr>
                        </m:ctrlPr>
                      </m:sSubPr>
                      <m:e>
                        <m:r>
                          <a:rPr lang="en-GB" sz="1400" i="1">
                            <a:solidFill>
                              <a:schemeClr val="tx1"/>
                            </a:solidFill>
                            <a:latin typeface="Cambria Math" panose="02040503050406030204" pitchFamily="18" charset="0"/>
                            <a:ea typeface="Cambria Math" panose="02040503050406030204" pitchFamily="18" charset="0"/>
                          </a:rPr>
                          <m:t>𝛽</m:t>
                        </m:r>
                      </m:e>
                      <m:sub>
                        <m:r>
                          <a:rPr lang="en-GB" sz="1400" i="1">
                            <a:solidFill>
                              <a:schemeClr val="tx1"/>
                            </a:solidFill>
                            <a:latin typeface="Cambria Math" panose="02040503050406030204" pitchFamily="18" charset="0"/>
                          </a:rPr>
                          <m:t>1</m:t>
                        </m:r>
                      </m:sub>
                    </m:sSub>
                    <m:sSub>
                      <m:sSubPr>
                        <m:ctrlPr>
                          <a:rPr lang="en-GB" sz="1400" i="1">
                            <a:solidFill>
                              <a:schemeClr val="tx1"/>
                            </a:solidFill>
                            <a:latin typeface="Cambria Math" panose="02040503050406030204" pitchFamily="18" charset="0"/>
                          </a:rPr>
                        </m:ctrlPr>
                      </m:sSubPr>
                      <m:e>
                        <m:r>
                          <a:rPr lang="en-GB" sz="1400" i="1">
                            <a:solidFill>
                              <a:schemeClr val="tx1"/>
                            </a:solidFill>
                            <a:latin typeface="Cambria Math" panose="02040503050406030204" pitchFamily="18" charset="0"/>
                          </a:rPr>
                          <m:t>𝑋</m:t>
                        </m:r>
                      </m:e>
                      <m:sub>
                        <m:r>
                          <a:rPr lang="en-GB" sz="1400" i="1">
                            <a:solidFill>
                              <a:schemeClr val="tx1"/>
                            </a:solidFill>
                            <a:latin typeface="Cambria Math" panose="02040503050406030204" pitchFamily="18" charset="0"/>
                          </a:rPr>
                          <m:t>1</m:t>
                        </m:r>
                      </m:sub>
                    </m:sSub>
                  </m:oMath>
                </a14:m>
                <a:r>
                  <a:rPr lang="en-GB" sz="1400" dirty="0">
                    <a:solidFill>
                      <a:schemeClr val="tx1"/>
                    </a:solidFill>
                  </a:rPr>
                  <a:t>(t)     +     </a:t>
                </a:r>
                <a:r>
                  <a:rPr lang="el-GR" sz="1400" dirty="0">
                    <a:solidFill>
                      <a:schemeClr val="tx1"/>
                    </a:solidFill>
                    <a:ea typeface="Cambria Math" panose="02040503050406030204" pitchFamily="18" charset="0"/>
                  </a:rPr>
                  <a:t> </a:t>
                </a:r>
                <a14:m>
                  <m:oMath xmlns:m="http://schemas.openxmlformats.org/officeDocument/2006/math">
                    <m:r>
                      <m:rPr>
                        <m:sty m:val="p"/>
                      </m:rPr>
                      <a:rPr lang="el-GR" sz="1400" i="1">
                        <a:solidFill>
                          <a:schemeClr val="tx1"/>
                        </a:solidFill>
                        <a:latin typeface="Cambria Math" panose="02040503050406030204" pitchFamily="18" charset="0"/>
                        <a:ea typeface="Cambria Math" panose="02040503050406030204" pitchFamily="18" charset="0"/>
                      </a:rPr>
                      <m:t>ε</m:t>
                    </m:r>
                    <m:r>
                      <a:rPr lang="en-GB" sz="1400" i="1">
                        <a:solidFill>
                          <a:schemeClr val="tx1"/>
                        </a:solidFill>
                        <a:latin typeface="Cambria Math" panose="02040503050406030204" pitchFamily="18" charset="0"/>
                        <a:ea typeface="Cambria Math" panose="02040503050406030204" pitchFamily="18" charset="0"/>
                      </a:rPr>
                      <m:t>(</m:t>
                    </m:r>
                    <m:r>
                      <a:rPr lang="en-GB" sz="1400" i="1">
                        <a:solidFill>
                          <a:schemeClr val="tx1"/>
                        </a:solidFill>
                        <a:latin typeface="Cambria Math" panose="02040503050406030204" pitchFamily="18" charset="0"/>
                        <a:ea typeface="Cambria Math" panose="02040503050406030204" pitchFamily="18" charset="0"/>
                      </a:rPr>
                      <m:t>𝑡</m:t>
                    </m:r>
                    <m:r>
                      <a:rPr lang="en-GB" sz="1400" i="1">
                        <a:solidFill>
                          <a:schemeClr val="tx1"/>
                        </a:solidFill>
                        <a:latin typeface="Cambria Math" panose="02040503050406030204" pitchFamily="18" charset="0"/>
                        <a:ea typeface="Cambria Math" panose="02040503050406030204" pitchFamily="18" charset="0"/>
                      </a:rPr>
                      <m:t>)</m:t>
                    </m:r>
                  </m:oMath>
                </a14:m>
                <a:endParaRPr lang="en-GB" sz="1400" dirty="0">
                  <a:solidFill>
                    <a:schemeClr val="tx1"/>
                  </a:solidFill>
                </a:endParaRPr>
              </a:p>
            </p:txBody>
          </p:sp>
        </mc:Choice>
        <mc:Fallback xmlns="">
          <p:sp>
            <p:nvSpPr>
              <p:cNvPr id="118" name="TextBox 117">
                <a:extLst>
                  <a:ext uri="{FF2B5EF4-FFF2-40B4-BE49-F238E27FC236}">
                    <a16:creationId xmlns:a16="http://schemas.microsoft.com/office/drawing/2014/main" id="{8A58E4EC-7574-4C74-8603-9636E505AAF0}"/>
                  </a:ext>
                </a:extLst>
              </p:cNvPr>
              <p:cNvSpPr txBox="1">
                <a:spLocks noRot="1" noChangeAspect="1" noMove="1" noResize="1" noEditPoints="1" noAdjustHandles="1" noChangeArrowheads="1" noChangeShapeType="1" noTextEdit="1"/>
              </p:cNvSpPr>
              <p:nvPr/>
            </p:nvSpPr>
            <p:spPr>
              <a:xfrm>
                <a:off x="586597" y="1745445"/>
                <a:ext cx="3264420" cy="215444"/>
              </a:xfrm>
              <a:prstGeom prst="rect">
                <a:avLst/>
              </a:prstGeom>
              <a:blipFill>
                <a:blip r:embed="rId3"/>
                <a:stretch>
                  <a:fillRect l="-1866" t="-25000" r="-1493" b="-47222"/>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152" name="TextBox 151">
                <a:extLst>
                  <a:ext uri="{FF2B5EF4-FFF2-40B4-BE49-F238E27FC236}">
                    <a16:creationId xmlns:a16="http://schemas.microsoft.com/office/drawing/2014/main" id="{DA5590D9-4FE7-4238-B906-835C2231A312}"/>
                  </a:ext>
                </a:extLst>
              </p:cNvPr>
              <p:cNvSpPr txBox="1"/>
              <p:nvPr/>
            </p:nvSpPr>
            <p:spPr>
              <a:xfrm>
                <a:off x="8494446" y="881687"/>
                <a:ext cx="56934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smtClean="0">
                              <a:solidFill>
                                <a:schemeClr val="tx1"/>
                              </a:solidFill>
                              <a:latin typeface="Cambria Math" panose="02040503050406030204" pitchFamily="18" charset="0"/>
                            </a:rPr>
                          </m:ctrlPr>
                        </m:sSubPr>
                        <m:e>
                          <m:r>
                            <a:rPr lang="en-GB" b="0" i="1" smtClean="0">
                              <a:solidFill>
                                <a:schemeClr val="tx1"/>
                              </a:solidFill>
                              <a:latin typeface="Cambria Math" panose="02040503050406030204" pitchFamily="18" charset="0"/>
                              <a:ea typeface="Cambria Math" panose="02040503050406030204" pitchFamily="18" charset="0"/>
                            </a:rPr>
                            <m:t>𝑡</m:t>
                          </m:r>
                        </m:e>
                        <m:sub>
                          <m:r>
                            <a:rPr lang="en-GB" i="1">
                              <a:solidFill>
                                <a:schemeClr val="tx1"/>
                              </a:solidFill>
                              <a:latin typeface="Cambria Math" panose="02040503050406030204" pitchFamily="18" charset="0"/>
                            </a:rPr>
                            <m:t>1</m:t>
                          </m:r>
                        </m:sub>
                      </m:sSub>
                    </m:oMath>
                  </m:oMathPara>
                </a14:m>
                <a:endParaRPr lang="en-GB" dirty="0"/>
              </a:p>
            </p:txBody>
          </p:sp>
        </mc:Choice>
        <mc:Fallback xmlns="">
          <p:sp>
            <p:nvSpPr>
              <p:cNvPr id="152" name="TextBox 151">
                <a:extLst>
                  <a:ext uri="{FF2B5EF4-FFF2-40B4-BE49-F238E27FC236}">
                    <a16:creationId xmlns:a16="http://schemas.microsoft.com/office/drawing/2014/main" id="{DA5590D9-4FE7-4238-B906-835C2231A312}"/>
                  </a:ext>
                </a:extLst>
              </p:cNvPr>
              <p:cNvSpPr txBox="1">
                <a:spLocks noRot="1" noChangeAspect="1" noMove="1" noResize="1" noEditPoints="1" noAdjustHandles="1" noChangeArrowheads="1" noChangeShapeType="1" noTextEdit="1"/>
              </p:cNvSpPr>
              <p:nvPr/>
            </p:nvSpPr>
            <p:spPr>
              <a:xfrm>
                <a:off x="8494446" y="881687"/>
                <a:ext cx="569342" cy="369332"/>
              </a:xfrm>
              <a:prstGeom prst="rect">
                <a:avLst/>
              </a:prstGeom>
              <a:blipFill>
                <a:blip r:embed="rId4"/>
                <a:stretch>
                  <a:fillRect/>
                </a:stretch>
              </a:blipFill>
            </p:spPr>
            <p:txBody>
              <a:bodyPr/>
              <a:lstStyle/>
              <a:p>
                <a:r>
                  <a:rPr lang="en-IE">
                    <a:noFill/>
                  </a:rPr>
                  <a:t> </a:t>
                </a:r>
              </a:p>
            </p:txBody>
          </p:sp>
        </mc:Fallback>
      </mc:AlternateContent>
      <p:grpSp>
        <p:nvGrpSpPr>
          <p:cNvPr id="102" name="Group 101">
            <a:extLst>
              <a:ext uri="{FF2B5EF4-FFF2-40B4-BE49-F238E27FC236}">
                <a16:creationId xmlns:a16="http://schemas.microsoft.com/office/drawing/2014/main" id="{43E683D8-E0D6-4A51-89AC-5A3E766E4052}"/>
              </a:ext>
            </a:extLst>
          </p:cNvPr>
          <p:cNvGrpSpPr/>
          <p:nvPr/>
        </p:nvGrpSpPr>
        <p:grpSpPr>
          <a:xfrm>
            <a:off x="7711611" y="1242692"/>
            <a:ext cx="3278438" cy="1066270"/>
            <a:chOff x="4462585" y="1435562"/>
            <a:chExt cx="2310918" cy="2286570"/>
          </a:xfrm>
        </p:grpSpPr>
        <p:cxnSp>
          <p:nvCxnSpPr>
            <p:cNvPr id="103" name="Straight Connector 102">
              <a:extLst>
                <a:ext uri="{FF2B5EF4-FFF2-40B4-BE49-F238E27FC236}">
                  <a16:creationId xmlns:a16="http://schemas.microsoft.com/office/drawing/2014/main" id="{1F9F756D-9540-4B07-866C-D4B896C16F53}"/>
                </a:ext>
              </a:extLst>
            </p:cNvPr>
            <p:cNvCxnSpPr>
              <a:cxnSpLocks/>
            </p:cNvCxnSpPr>
            <p:nvPr/>
          </p:nvCxnSpPr>
          <p:spPr>
            <a:xfrm>
              <a:off x="4462585" y="1884860"/>
              <a:ext cx="0" cy="13272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BD7D80CB-21CA-4B62-A4E7-E6921B2C5385}"/>
                </a:ext>
              </a:extLst>
            </p:cNvPr>
            <p:cNvCxnSpPr>
              <a:cxnSpLocks/>
            </p:cNvCxnSpPr>
            <p:nvPr/>
          </p:nvCxnSpPr>
          <p:spPr>
            <a:xfrm>
              <a:off x="4462585" y="3212122"/>
              <a:ext cx="1707362" cy="0"/>
            </a:xfrm>
            <a:prstGeom prst="line">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5" name="TextBox 104">
              <a:extLst>
                <a:ext uri="{FF2B5EF4-FFF2-40B4-BE49-F238E27FC236}">
                  <a16:creationId xmlns:a16="http://schemas.microsoft.com/office/drawing/2014/main" id="{07DC7AE4-C75B-4AD1-8FDB-AC21FFF8502E}"/>
                </a:ext>
              </a:extLst>
            </p:cNvPr>
            <p:cNvSpPr txBox="1"/>
            <p:nvPr/>
          </p:nvSpPr>
          <p:spPr>
            <a:xfrm>
              <a:off x="4993476" y="3352800"/>
              <a:ext cx="1780027" cy="369332"/>
            </a:xfrm>
            <a:prstGeom prst="rect">
              <a:avLst/>
            </a:prstGeom>
            <a:noFill/>
          </p:spPr>
          <p:txBody>
            <a:bodyPr wrap="square" rtlCol="0">
              <a:spAutoFit/>
            </a:bodyPr>
            <a:lstStyle/>
            <a:p>
              <a:endParaRPr lang="en-GB" dirty="0"/>
            </a:p>
          </p:txBody>
        </p:sp>
        <p:sp>
          <p:nvSpPr>
            <p:cNvPr id="106" name="TextBox 105">
              <a:extLst>
                <a:ext uri="{FF2B5EF4-FFF2-40B4-BE49-F238E27FC236}">
                  <a16:creationId xmlns:a16="http://schemas.microsoft.com/office/drawing/2014/main" id="{857B080B-6D14-40AB-A4BC-48B49959F6EA}"/>
                </a:ext>
              </a:extLst>
            </p:cNvPr>
            <p:cNvSpPr txBox="1"/>
            <p:nvPr/>
          </p:nvSpPr>
          <p:spPr>
            <a:xfrm>
              <a:off x="4699450" y="1435562"/>
              <a:ext cx="1912366" cy="369332"/>
            </a:xfrm>
            <a:prstGeom prst="rect">
              <a:avLst/>
            </a:prstGeom>
            <a:noFill/>
          </p:spPr>
          <p:txBody>
            <a:bodyPr wrap="square" rtlCol="0">
              <a:spAutoFit/>
            </a:bodyPr>
            <a:lstStyle/>
            <a:p>
              <a:endParaRPr lang="en-GB" dirty="0"/>
            </a:p>
          </p:txBody>
        </p:sp>
      </p:grpSp>
      <mc:AlternateContent xmlns:mc="http://schemas.openxmlformats.org/markup-compatibility/2006" xmlns:p14="http://schemas.microsoft.com/office/powerpoint/2010/main">
        <mc:Choice Requires="p14">
          <p:contentPart p14:bwMode="auto" r:id="rId5">
            <p14:nvContentPartPr>
              <p14:cNvPr id="108" name="Ink 107">
                <a:extLst>
                  <a:ext uri="{FF2B5EF4-FFF2-40B4-BE49-F238E27FC236}">
                    <a16:creationId xmlns:a16="http://schemas.microsoft.com/office/drawing/2014/main" id="{E97BC1F6-BF9B-4962-8B9C-E14DD2783E24}"/>
                  </a:ext>
                </a:extLst>
              </p14:cNvPr>
              <p14:cNvContentPartPr/>
              <p14:nvPr/>
            </p14:nvContentPartPr>
            <p14:xfrm>
              <a:off x="7580698" y="1620554"/>
              <a:ext cx="2875792" cy="409932"/>
            </p14:xfrm>
          </p:contentPart>
        </mc:Choice>
        <mc:Fallback xmlns="">
          <p:pic>
            <p:nvPicPr>
              <p:cNvPr id="108" name="Ink 107">
                <a:extLst>
                  <a:ext uri="{FF2B5EF4-FFF2-40B4-BE49-F238E27FC236}">
                    <a16:creationId xmlns:a16="http://schemas.microsoft.com/office/drawing/2014/main" id="{E97BC1F6-BF9B-4962-8B9C-E14DD2783E24}"/>
                  </a:ext>
                </a:extLst>
              </p:cNvPr>
              <p:cNvPicPr/>
              <p:nvPr/>
            </p:nvPicPr>
            <p:blipFill>
              <a:blip r:embed="rId6"/>
              <a:stretch>
                <a:fillRect/>
              </a:stretch>
            </p:blipFill>
            <p:spPr>
              <a:xfrm>
                <a:off x="7571698" y="1611556"/>
                <a:ext cx="2893433" cy="427567"/>
              </a:xfrm>
              <a:prstGeom prst="rect">
                <a:avLst/>
              </a:prstGeom>
            </p:spPr>
          </p:pic>
        </mc:Fallback>
      </mc:AlternateContent>
      <mc:AlternateContent xmlns:mc="http://schemas.openxmlformats.org/markup-compatibility/2006" xmlns:a14="http://schemas.microsoft.com/office/drawing/2010/main">
        <mc:Choice Requires="a14">
          <p:sp>
            <p:nvSpPr>
              <p:cNvPr id="155" name="TextBox 154">
                <a:extLst>
                  <a:ext uri="{FF2B5EF4-FFF2-40B4-BE49-F238E27FC236}">
                    <a16:creationId xmlns:a16="http://schemas.microsoft.com/office/drawing/2014/main" id="{5F38FC75-5A11-4980-A757-073B040380AA}"/>
                  </a:ext>
                </a:extLst>
              </p:cNvPr>
              <p:cNvSpPr txBox="1"/>
              <p:nvPr/>
            </p:nvSpPr>
            <p:spPr>
              <a:xfrm>
                <a:off x="9633095" y="1575915"/>
                <a:ext cx="984476" cy="369332"/>
              </a:xfrm>
              <a:prstGeom prst="rect">
                <a:avLst/>
              </a:prstGeom>
              <a:noFill/>
            </p:spPr>
            <p:txBody>
              <a:bodyPr wrap="square">
                <a:spAutoFit/>
              </a:bodyPr>
              <a:lstStyle/>
              <a:p>
                <a14:m>
                  <m:oMath xmlns:m="http://schemas.openxmlformats.org/officeDocument/2006/math">
                    <m:sSub>
                      <m:sSubPr>
                        <m:ctrlPr>
                          <a:rPr lang="en-GB" i="1" smtClean="0">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𝑋</m:t>
                        </m:r>
                      </m:e>
                      <m:sub>
                        <m:r>
                          <a:rPr lang="en-GB" i="1">
                            <a:solidFill>
                              <a:schemeClr val="tx1"/>
                            </a:solidFill>
                            <a:latin typeface="Cambria Math" panose="02040503050406030204" pitchFamily="18" charset="0"/>
                          </a:rPr>
                          <m:t>1</m:t>
                        </m:r>
                      </m:sub>
                    </m:sSub>
                  </m:oMath>
                </a14:m>
                <a:r>
                  <a:rPr lang="en-GB" dirty="0">
                    <a:solidFill>
                      <a:schemeClr val="tx1"/>
                    </a:solidFill>
                  </a:rPr>
                  <a:t>(t) </a:t>
                </a:r>
                <a:endParaRPr lang="en-GB" dirty="0"/>
              </a:p>
            </p:txBody>
          </p:sp>
        </mc:Choice>
        <mc:Fallback xmlns="">
          <p:sp>
            <p:nvSpPr>
              <p:cNvPr id="155" name="TextBox 154">
                <a:extLst>
                  <a:ext uri="{FF2B5EF4-FFF2-40B4-BE49-F238E27FC236}">
                    <a16:creationId xmlns:a16="http://schemas.microsoft.com/office/drawing/2014/main" id="{5F38FC75-5A11-4980-A757-073B040380AA}"/>
                  </a:ext>
                </a:extLst>
              </p:cNvPr>
              <p:cNvSpPr txBox="1">
                <a:spLocks noRot="1" noChangeAspect="1" noMove="1" noResize="1" noEditPoints="1" noAdjustHandles="1" noChangeArrowheads="1" noChangeShapeType="1" noTextEdit="1"/>
              </p:cNvSpPr>
              <p:nvPr/>
            </p:nvSpPr>
            <p:spPr>
              <a:xfrm>
                <a:off x="9633095" y="1575915"/>
                <a:ext cx="984476" cy="369332"/>
              </a:xfrm>
              <a:prstGeom prst="rect">
                <a:avLst/>
              </a:prstGeom>
              <a:blipFill>
                <a:blip r:embed="rId7"/>
                <a:stretch>
                  <a:fillRect t="-10000" b="-26667"/>
                </a:stretch>
              </a:blipFill>
            </p:spPr>
            <p:txBody>
              <a:bodyPr/>
              <a:lstStyle/>
              <a:p>
                <a:r>
                  <a:rPr lang="en-IE">
                    <a:noFill/>
                  </a:rPr>
                  <a:t> </a:t>
                </a:r>
              </a:p>
            </p:txBody>
          </p:sp>
        </mc:Fallback>
      </mc:AlternateContent>
      <p:cxnSp>
        <p:nvCxnSpPr>
          <p:cNvPr id="157" name="Straight Connector 156">
            <a:extLst>
              <a:ext uri="{FF2B5EF4-FFF2-40B4-BE49-F238E27FC236}">
                <a16:creationId xmlns:a16="http://schemas.microsoft.com/office/drawing/2014/main" id="{FA8296AB-DF35-4945-A292-DA2C8A43A73A}"/>
              </a:ext>
            </a:extLst>
          </p:cNvPr>
          <p:cNvCxnSpPr>
            <a:cxnSpLocks/>
          </p:cNvCxnSpPr>
          <p:nvPr/>
        </p:nvCxnSpPr>
        <p:spPr>
          <a:xfrm>
            <a:off x="8680291" y="1269877"/>
            <a:ext cx="0" cy="80006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85" name="Oval 184">
            <a:extLst>
              <a:ext uri="{FF2B5EF4-FFF2-40B4-BE49-F238E27FC236}">
                <a16:creationId xmlns:a16="http://schemas.microsoft.com/office/drawing/2014/main" id="{0FC46FF2-D7D4-44AB-96D6-B6F19ABF21A4}"/>
              </a:ext>
            </a:extLst>
          </p:cNvPr>
          <p:cNvSpPr/>
          <p:nvPr/>
        </p:nvSpPr>
        <p:spPr>
          <a:xfrm>
            <a:off x="5631235" y="1442652"/>
            <a:ext cx="720904" cy="720904"/>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4" name="TextBox 193">
            <a:extLst>
              <a:ext uri="{FF2B5EF4-FFF2-40B4-BE49-F238E27FC236}">
                <a16:creationId xmlns:a16="http://schemas.microsoft.com/office/drawing/2014/main" id="{295C49B2-AF73-4DA4-AB0C-C262AFEFA979}"/>
              </a:ext>
            </a:extLst>
          </p:cNvPr>
          <p:cNvSpPr txBox="1"/>
          <p:nvPr/>
        </p:nvSpPr>
        <p:spPr>
          <a:xfrm>
            <a:off x="9772522" y="2080584"/>
            <a:ext cx="1374684" cy="276999"/>
          </a:xfrm>
          <a:prstGeom prst="rect">
            <a:avLst/>
          </a:prstGeom>
          <a:noFill/>
        </p:spPr>
        <p:txBody>
          <a:bodyPr wrap="square">
            <a:spAutoFit/>
          </a:bodyPr>
          <a:lstStyle/>
          <a:p>
            <a:r>
              <a:rPr lang="en-GB" sz="1200" dirty="0"/>
              <a:t>time</a:t>
            </a:r>
          </a:p>
        </p:txBody>
      </p:sp>
      <mc:AlternateContent xmlns:mc="http://schemas.openxmlformats.org/markup-compatibility/2006" xmlns:a14="http://schemas.microsoft.com/office/drawing/2010/main">
        <mc:Choice Requires="a14">
          <p:sp>
            <p:nvSpPr>
              <p:cNvPr id="119" name="TextBox 118">
                <a:extLst>
                  <a:ext uri="{FF2B5EF4-FFF2-40B4-BE49-F238E27FC236}">
                    <a16:creationId xmlns:a16="http://schemas.microsoft.com/office/drawing/2014/main" id="{E04D2AC4-FB70-400E-84E5-8344AF7BEF3B}"/>
                  </a:ext>
                </a:extLst>
              </p:cNvPr>
              <p:cNvSpPr txBox="1"/>
              <p:nvPr/>
            </p:nvSpPr>
            <p:spPr>
              <a:xfrm>
                <a:off x="528377" y="3052798"/>
                <a:ext cx="3352906" cy="215444"/>
              </a:xfrm>
              <a:prstGeom prst="rect">
                <a:avLst/>
              </a:prstGeom>
              <a:solidFill>
                <a:schemeClr val="bg1"/>
              </a:solidFill>
            </p:spPr>
            <p:txBody>
              <a:bodyPr wrap="none" lIns="0" tIns="0" rIns="0" bIns="0" rtlCol="0">
                <a:spAutoFit/>
              </a:bodyPr>
              <a:lstStyle/>
              <a:p>
                <a14:m>
                  <m:oMath xmlns:m="http://schemas.openxmlformats.org/officeDocument/2006/math">
                    <m:r>
                      <a:rPr lang="en-GB" sz="1400" b="0" i="1" smtClean="0">
                        <a:solidFill>
                          <a:schemeClr val="tx1"/>
                        </a:solidFill>
                        <a:latin typeface="Cambria Math" panose="02040503050406030204" pitchFamily="18" charset="0"/>
                      </a:rPr>
                      <m:t>𝐵𝑂𝐿𝐷</m:t>
                    </m:r>
                    <m:r>
                      <a:rPr lang="en-GB" sz="1400" b="0" i="1" smtClean="0">
                        <a:solidFill>
                          <a:schemeClr val="tx1"/>
                        </a:solidFill>
                        <a:latin typeface="Cambria Math" panose="02040503050406030204" pitchFamily="18" charset="0"/>
                      </a:rPr>
                      <m:t> </m:t>
                    </m:r>
                    <m:r>
                      <a:rPr lang="en-GB" sz="1400" b="0" i="1" smtClean="0">
                        <a:solidFill>
                          <a:schemeClr val="tx1"/>
                        </a:solidFill>
                        <a:latin typeface="Cambria Math" panose="02040503050406030204" pitchFamily="18" charset="0"/>
                      </a:rPr>
                      <m:t>𝑟𝑒𝑠𝑝𝑜𝑛𝑠𝑒</m:t>
                    </m:r>
                    <m:d>
                      <m:dPr>
                        <m:ctrlPr>
                          <a:rPr lang="en-GB" sz="1400" b="0" i="1" smtClean="0">
                            <a:solidFill>
                              <a:schemeClr val="tx1"/>
                            </a:solidFill>
                            <a:latin typeface="Cambria Math" panose="02040503050406030204" pitchFamily="18" charset="0"/>
                          </a:rPr>
                        </m:ctrlPr>
                      </m:dPr>
                      <m:e>
                        <m:r>
                          <a:rPr lang="en-GB" sz="1400" b="0" i="1" smtClean="0">
                            <a:solidFill>
                              <a:schemeClr val="tx1"/>
                            </a:solidFill>
                            <a:latin typeface="Cambria Math" panose="02040503050406030204" pitchFamily="18" charset="0"/>
                          </a:rPr>
                          <m:t>𝑡</m:t>
                        </m:r>
                      </m:e>
                    </m:d>
                    <m:r>
                      <a:rPr lang="en-GB" sz="1400" b="0" i="1" smtClean="0">
                        <a:solidFill>
                          <a:schemeClr val="tx1"/>
                        </a:solidFill>
                        <a:latin typeface="Cambria Math" panose="02040503050406030204" pitchFamily="18" charset="0"/>
                      </a:rPr>
                      <m:t>=  </m:t>
                    </m:r>
                    <m:sSub>
                      <m:sSubPr>
                        <m:ctrlPr>
                          <a:rPr lang="en-GB" sz="1400" i="1">
                            <a:solidFill>
                              <a:schemeClr val="tx1"/>
                            </a:solidFill>
                            <a:latin typeface="Cambria Math" panose="02040503050406030204" pitchFamily="18" charset="0"/>
                          </a:rPr>
                        </m:ctrlPr>
                      </m:sSubPr>
                      <m:e>
                        <m:r>
                          <a:rPr lang="en-GB" sz="1400" i="1" dirty="0">
                            <a:solidFill>
                              <a:schemeClr val="tx1"/>
                            </a:solidFill>
                            <a:latin typeface="Cambria Math" panose="02040503050406030204" pitchFamily="18" charset="0"/>
                          </a:rPr>
                          <m:t>   </m:t>
                        </m:r>
                        <m:r>
                          <a:rPr lang="en-GB" sz="1400" i="1">
                            <a:solidFill>
                              <a:schemeClr val="tx1"/>
                            </a:solidFill>
                            <a:latin typeface="Cambria Math" panose="02040503050406030204" pitchFamily="18" charset="0"/>
                            <a:ea typeface="Cambria Math" panose="02040503050406030204" pitchFamily="18" charset="0"/>
                          </a:rPr>
                          <m:t>𝛽</m:t>
                        </m:r>
                      </m:e>
                      <m:sub>
                        <m:r>
                          <a:rPr lang="en-GB" sz="1400" i="1">
                            <a:solidFill>
                              <a:schemeClr val="tx1"/>
                            </a:solidFill>
                            <a:latin typeface="Cambria Math" panose="02040503050406030204" pitchFamily="18" charset="0"/>
                          </a:rPr>
                          <m:t>2</m:t>
                        </m:r>
                      </m:sub>
                    </m:sSub>
                    <m:sSub>
                      <m:sSubPr>
                        <m:ctrlPr>
                          <a:rPr lang="en-GB" sz="1400" i="1">
                            <a:solidFill>
                              <a:schemeClr val="tx1"/>
                            </a:solidFill>
                            <a:latin typeface="Cambria Math" panose="02040503050406030204" pitchFamily="18" charset="0"/>
                          </a:rPr>
                        </m:ctrlPr>
                      </m:sSubPr>
                      <m:e>
                        <m:r>
                          <a:rPr lang="en-GB" sz="1400" i="1">
                            <a:solidFill>
                              <a:schemeClr val="tx1"/>
                            </a:solidFill>
                            <a:latin typeface="Cambria Math" panose="02040503050406030204" pitchFamily="18" charset="0"/>
                          </a:rPr>
                          <m:t>𝑋</m:t>
                        </m:r>
                      </m:e>
                      <m:sub>
                        <m:r>
                          <a:rPr lang="en-GB" sz="1400" i="1">
                            <a:solidFill>
                              <a:schemeClr val="tx1"/>
                            </a:solidFill>
                            <a:latin typeface="Cambria Math" panose="02040503050406030204" pitchFamily="18" charset="0"/>
                          </a:rPr>
                          <m:t>2</m:t>
                        </m:r>
                      </m:sub>
                    </m:sSub>
                  </m:oMath>
                </a14:m>
                <a:r>
                  <a:rPr lang="en-GB" sz="1400" dirty="0">
                    <a:solidFill>
                      <a:schemeClr val="tx1"/>
                    </a:solidFill>
                  </a:rPr>
                  <a:t>(t)       +     </a:t>
                </a:r>
                <a:r>
                  <a:rPr lang="el-GR" sz="1400" dirty="0">
                    <a:solidFill>
                      <a:schemeClr val="tx1"/>
                    </a:solidFill>
                    <a:ea typeface="Cambria Math" panose="02040503050406030204" pitchFamily="18" charset="0"/>
                  </a:rPr>
                  <a:t> </a:t>
                </a:r>
                <a14:m>
                  <m:oMath xmlns:m="http://schemas.openxmlformats.org/officeDocument/2006/math">
                    <m:r>
                      <m:rPr>
                        <m:sty m:val="p"/>
                      </m:rPr>
                      <a:rPr lang="el-GR" sz="1400" i="1">
                        <a:solidFill>
                          <a:schemeClr val="tx1"/>
                        </a:solidFill>
                        <a:latin typeface="Cambria Math" panose="02040503050406030204" pitchFamily="18" charset="0"/>
                        <a:ea typeface="Cambria Math" panose="02040503050406030204" pitchFamily="18" charset="0"/>
                      </a:rPr>
                      <m:t>ε</m:t>
                    </m:r>
                    <m:r>
                      <a:rPr lang="en-GB" sz="1400" i="1">
                        <a:solidFill>
                          <a:schemeClr val="tx1"/>
                        </a:solidFill>
                        <a:latin typeface="Cambria Math" panose="02040503050406030204" pitchFamily="18" charset="0"/>
                        <a:ea typeface="Cambria Math" panose="02040503050406030204" pitchFamily="18" charset="0"/>
                      </a:rPr>
                      <m:t>(</m:t>
                    </m:r>
                    <m:r>
                      <a:rPr lang="en-GB" sz="1400" i="1">
                        <a:solidFill>
                          <a:schemeClr val="tx1"/>
                        </a:solidFill>
                        <a:latin typeface="Cambria Math" panose="02040503050406030204" pitchFamily="18" charset="0"/>
                        <a:ea typeface="Cambria Math" panose="02040503050406030204" pitchFamily="18" charset="0"/>
                      </a:rPr>
                      <m:t>𝑡</m:t>
                    </m:r>
                    <m:r>
                      <a:rPr lang="en-GB" sz="1400" i="1">
                        <a:solidFill>
                          <a:schemeClr val="tx1"/>
                        </a:solidFill>
                        <a:latin typeface="Cambria Math" panose="02040503050406030204" pitchFamily="18" charset="0"/>
                        <a:ea typeface="Cambria Math" panose="02040503050406030204" pitchFamily="18" charset="0"/>
                      </a:rPr>
                      <m:t>)</m:t>
                    </m:r>
                  </m:oMath>
                </a14:m>
                <a:endParaRPr lang="en-GB" sz="1400" dirty="0">
                  <a:solidFill>
                    <a:schemeClr val="tx1"/>
                  </a:solidFill>
                </a:endParaRPr>
              </a:p>
            </p:txBody>
          </p:sp>
        </mc:Choice>
        <mc:Fallback xmlns="">
          <p:sp>
            <p:nvSpPr>
              <p:cNvPr id="119" name="TextBox 118">
                <a:extLst>
                  <a:ext uri="{FF2B5EF4-FFF2-40B4-BE49-F238E27FC236}">
                    <a16:creationId xmlns:a16="http://schemas.microsoft.com/office/drawing/2014/main" id="{E04D2AC4-FB70-400E-84E5-8344AF7BEF3B}"/>
                  </a:ext>
                </a:extLst>
              </p:cNvPr>
              <p:cNvSpPr txBox="1">
                <a:spLocks noRot="1" noChangeAspect="1" noMove="1" noResize="1" noEditPoints="1" noAdjustHandles="1" noChangeArrowheads="1" noChangeShapeType="1" noTextEdit="1"/>
              </p:cNvSpPr>
              <p:nvPr/>
            </p:nvSpPr>
            <p:spPr>
              <a:xfrm>
                <a:off x="528377" y="3052798"/>
                <a:ext cx="3352906" cy="215444"/>
              </a:xfrm>
              <a:prstGeom prst="rect">
                <a:avLst/>
              </a:prstGeom>
              <a:blipFill>
                <a:blip r:embed="rId8"/>
                <a:stretch>
                  <a:fillRect l="-1818" t="-25714" r="-1455" b="-51429"/>
                </a:stretch>
              </a:blipFill>
            </p:spPr>
            <p:txBody>
              <a:bodyPr/>
              <a:lstStyle/>
              <a:p>
                <a:r>
                  <a:rPr lang="en-IE">
                    <a:noFill/>
                  </a:rPr>
                  <a:t> </a:t>
                </a:r>
              </a:p>
            </p:txBody>
          </p:sp>
        </mc:Fallback>
      </mc:AlternateContent>
      <mc:AlternateContent xmlns:mc="http://schemas.openxmlformats.org/markup-compatibility/2006" xmlns:p14="http://schemas.microsoft.com/office/powerpoint/2010/main">
        <mc:Choice Requires="p14">
          <p:contentPart p14:bwMode="auto" r:id="rId9">
            <p14:nvContentPartPr>
              <p14:cNvPr id="64" name="Ink 63">
                <a:extLst>
                  <a:ext uri="{FF2B5EF4-FFF2-40B4-BE49-F238E27FC236}">
                    <a16:creationId xmlns:a16="http://schemas.microsoft.com/office/drawing/2014/main" id="{749C9ADC-002A-4AA8-B844-952419810CC1}"/>
                  </a:ext>
                </a:extLst>
              </p14:cNvPr>
              <p14:cNvContentPartPr/>
              <p14:nvPr/>
            </p14:nvContentPartPr>
            <p14:xfrm>
              <a:off x="7857404" y="2478807"/>
              <a:ext cx="299" cy="299"/>
            </p14:xfrm>
          </p:contentPart>
        </mc:Choice>
        <mc:Fallback xmlns="">
          <p:pic>
            <p:nvPicPr>
              <p:cNvPr id="64" name="Ink 63">
                <a:extLst>
                  <a:ext uri="{FF2B5EF4-FFF2-40B4-BE49-F238E27FC236}">
                    <a16:creationId xmlns:a16="http://schemas.microsoft.com/office/drawing/2014/main" id="{749C9ADC-002A-4AA8-B844-952419810CC1}"/>
                  </a:ext>
                </a:extLst>
              </p:cNvPr>
              <p:cNvPicPr/>
              <p:nvPr/>
            </p:nvPicPr>
            <p:blipFill>
              <a:blip r:embed="rId10"/>
              <a:stretch>
                <a:fillRect/>
              </a:stretch>
            </p:blipFill>
            <p:spPr>
              <a:xfrm>
                <a:off x="7849929" y="2471332"/>
                <a:ext cx="14950" cy="14950"/>
              </a:xfrm>
              <a:prstGeom prst="rect">
                <a:avLst/>
              </a:prstGeom>
            </p:spPr>
          </p:pic>
        </mc:Fallback>
      </mc:AlternateContent>
      <p:cxnSp>
        <p:nvCxnSpPr>
          <p:cNvPr id="111" name="Straight Connector 110">
            <a:extLst>
              <a:ext uri="{FF2B5EF4-FFF2-40B4-BE49-F238E27FC236}">
                <a16:creationId xmlns:a16="http://schemas.microsoft.com/office/drawing/2014/main" id="{27FAE1ED-CD86-46AF-A2B1-A1E52C438B57}"/>
              </a:ext>
            </a:extLst>
          </p:cNvPr>
          <p:cNvCxnSpPr>
            <a:cxnSpLocks/>
          </p:cNvCxnSpPr>
          <p:nvPr/>
        </p:nvCxnSpPr>
        <p:spPr>
          <a:xfrm>
            <a:off x="7756723" y="2877304"/>
            <a:ext cx="0" cy="6189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C49F8D18-56C5-4A32-9F34-401186533EA1}"/>
              </a:ext>
            </a:extLst>
          </p:cNvPr>
          <p:cNvCxnSpPr>
            <a:cxnSpLocks/>
          </p:cNvCxnSpPr>
          <p:nvPr/>
        </p:nvCxnSpPr>
        <p:spPr>
          <a:xfrm>
            <a:off x="7756723" y="3496231"/>
            <a:ext cx="2377077" cy="7030"/>
          </a:xfrm>
          <a:prstGeom prst="line">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3" name="TextBox 112">
            <a:extLst>
              <a:ext uri="{FF2B5EF4-FFF2-40B4-BE49-F238E27FC236}">
                <a16:creationId xmlns:a16="http://schemas.microsoft.com/office/drawing/2014/main" id="{043DD49A-ACC3-4C4E-BE6A-3F65E04AFCC1}"/>
              </a:ext>
            </a:extLst>
          </p:cNvPr>
          <p:cNvSpPr txBox="1"/>
          <p:nvPr/>
        </p:nvSpPr>
        <p:spPr>
          <a:xfrm>
            <a:off x="8509884" y="3561832"/>
            <a:ext cx="2525277" cy="172226"/>
          </a:xfrm>
          <a:prstGeom prst="rect">
            <a:avLst/>
          </a:prstGeom>
          <a:noFill/>
        </p:spPr>
        <p:txBody>
          <a:bodyPr wrap="square" rtlCol="0">
            <a:spAutoFit/>
          </a:bodyPr>
          <a:lstStyle/>
          <a:p>
            <a:endParaRPr lang="en-GB" dirty="0"/>
          </a:p>
        </p:txBody>
      </p:sp>
      <mc:AlternateContent xmlns:mc="http://schemas.openxmlformats.org/markup-compatibility/2006" xmlns:p14="http://schemas.microsoft.com/office/powerpoint/2010/main">
        <mc:Choice Requires="p14">
          <p:contentPart p14:bwMode="auto" r:id="rId11">
            <p14:nvContentPartPr>
              <p14:cNvPr id="115" name="Ink 114">
                <a:extLst>
                  <a:ext uri="{FF2B5EF4-FFF2-40B4-BE49-F238E27FC236}">
                    <a16:creationId xmlns:a16="http://schemas.microsoft.com/office/drawing/2014/main" id="{6FC66FDB-4464-4347-A803-A23EB1692D49}"/>
                  </a:ext>
                </a:extLst>
              </p14:cNvPr>
              <p14:cNvContentPartPr/>
              <p14:nvPr/>
            </p14:nvContentPartPr>
            <p14:xfrm>
              <a:off x="7857404" y="3404969"/>
              <a:ext cx="299" cy="299"/>
            </p14:xfrm>
          </p:contentPart>
        </mc:Choice>
        <mc:Fallback xmlns="">
          <p:pic>
            <p:nvPicPr>
              <p:cNvPr id="115" name="Ink 114">
                <a:extLst>
                  <a:ext uri="{FF2B5EF4-FFF2-40B4-BE49-F238E27FC236}">
                    <a16:creationId xmlns:a16="http://schemas.microsoft.com/office/drawing/2014/main" id="{6FC66FDB-4464-4347-A803-A23EB1692D49}"/>
                  </a:ext>
                </a:extLst>
              </p:cNvPr>
              <p:cNvPicPr/>
              <p:nvPr/>
            </p:nvPicPr>
            <p:blipFill>
              <a:blip r:embed="rId10"/>
              <a:stretch>
                <a:fillRect/>
              </a:stretch>
            </p:blipFill>
            <p:spPr>
              <a:xfrm>
                <a:off x="7849929" y="3397494"/>
                <a:ext cx="14950" cy="14950"/>
              </a:xfrm>
              <a:prstGeom prst="rect">
                <a:avLst/>
              </a:prstGeom>
            </p:spPr>
          </p:pic>
        </mc:Fallback>
      </mc:AlternateContent>
      <p:grpSp>
        <p:nvGrpSpPr>
          <p:cNvPr id="129" name="Group 128">
            <a:extLst>
              <a:ext uri="{FF2B5EF4-FFF2-40B4-BE49-F238E27FC236}">
                <a16:creationId xmlns:a16="http://schemas.microsoft.com/office/drawing/2014/main" id="{1DF2C87F-9A40-46D7-A94A-74ED72CD19E7}"/>
              </a:ext>
            </a:extLst>
          </p:cNvPr>
          <p:cNvGrpSpPr/>
          <p:nvPr/>
        </p:nvGrpSpPr>
        <p:grpSpPr>
          <a:xfrm>
            <a:off x="7210747" y="2861423"/>
            <a:ext cx="2868328" cy="574143"/>
            <a:chOff x="7823649" y="2560925"/>
            <a:chExt cx="3458520" cy="692280"/>
          </a:xfrm>
        </p:grpSpPr>
        <mc:AlternateContent xmlns:mc="http://schemas.openxmlformats.org/markup-compatibility/2006" xmlns:p14="http://schemas.microsoft.com/office/powerpoint/2010/main">
          <mc:Choice Requires="p14">
            <p:contentPart p14:bwMode="auto" r:id="rId12">
              <p14:nvContentPartPr>
                <p14:cNvPr id="127" name="Ink 126">
                  <a:extLst>
                    <a:ext uri="{FF2B5EF4-FFF2-40B4-BE49-F238E27FC236}">
                      <a16:creationId xmlns:a16="http://schemas.microsoft.com/office/drawing/2014/main" id="{A7DD6040-C87B-4604-90D2-050163776CB9}"/>
                    </a:ext>
                  </a:extLst>
                </p14:cNvPr>
                <p14:cNvContentPartPr/>
                <p14:nvPr/>
              </p14:nvContentPartPr>
              <p14:xfrm>
                <a:off x="7823649" y="2560925"/>
                <a:ext cx="3458520" cy="692280"/>
              </p14:xfrm>
            </p:contentPart>
          </mc:Choice>
          <mc:Fallback xmlns="">
            <p:pic>
              <p:nvPicPr>
                <p:cNvPr id="127" name="Ink 126">
                  <a:extLst>
                    <a:ext uri="{FF2B5EF4-FFF2-40B4-BE49-F238E27FC236}">
                      <a16:creationId xmlns:a16="http://schemas.microsoft.com/office/drawing/2014/main" id="{A7DD6040-C87B-4604-90D2-050163776CB9}"/>
                    </a:ext>
                  </a:extLst>
                </p:cNvPr>
                <p:cNvPicPr/>
                <p:nvPr/>
              </p:nvPicPr>
              <p:blipFill>
                <a:blip r:embed="rId14"/>
                <a:stretch>
                  <a:fillRect/>
                </a:stretch>
              </p:blipFill>
              <p:spPr>
                <a:xfrm>
                  <a:off x="7813230" y="2550508"/>
                  <a:ext cx="3479791" cy="713548"/>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28" name="Ink 127">
                  <a:extLst>
                    <a:ext uri="{FF2B5EF4-FFF2-40B4-BE49-F238E27FC236}">
                      <a16:creationId xmlns:a16="http://schemas.microsoft.com/office/drawing/2014/main" id="{35B534DA-47CA-41B8-BA4E-4ADD76C8DD2E}"/>
                    </a:ext>
                  </a:extLst>
                </p14:cNvPr>
                <p14:cNvContentPartPr/>
                <p14:nvPr/>
              </p14:nvContentPartPr>
              <p14:xfrm>
                <a:off x="10213329" y="3122165"/>
                <a:ext cx="360" cy="360"/>
              </p14:xfrm>
            </p:contentPart>
          </mc:Choice>
          <mc:Fallback xmlns="">
            <p:pic>
              <p:nvPicPr>
                <p:cNvPr id="128" name="Ink 127">
                  <a:extLst>
                    <a:ext uri="{FF2B5EF4-FFF2-40B4-BE49-F238E27FC236}">
                      <a16:creationId xmlns:a16="http://schemas.microsoft.com/office/drawing/2014/main" id="{35B534DA-47CA-41B8-BA4E-4ADD76C8DD2E}"/>
                    </a:ext>
                  </a:extLst>
                </p:cNvPr>
                <p:cNvPicPr/>
                <p:nvPr/>
              </p:nvPicPr>
              <p:blipFill>
                <a:blip r:embed="rId16"/>
                <a:stretch>
                  <a:fillRect/>
                </a:stretch>
              </p:blipFill>
              <p:spPr>
                <a:xfrm>
                  <a:off x="10204329" y="3113525"/>
                  <a:ext cx="18000" cy="18000"/>
                </a:xfrm>
                <a:prstGeom prst="rect">
                  <a:avLst/>
                </a:prstGeom>
              </p:spPr>
            </p:pic>
          </mc:Fallback>
        </mc:AlternateContent>
      </p:grpSp>
      <mc:AlternateContent xmlns:mc="http://schemas.openxmlformats.org/markup-compatibility/2006" xmlns:a14="http://schemas.microsoft.com/office/drawing/2010/main">
        <mc:Choice Requires="a14">
          <p:sp>
            <p:nvSpPr>
              <p:cNvPr id="156" name="TextBox 155">
                <a:extLst>
                  <a:ext uri="{FF2B5EF4-FFF2-40B4-BE49-F238E27FC236}">
                    <a16:creationId xmlns:a16="http://schemas.microsoft.com/office/drawing/2014/main" id="{7689C25F-C494-42C2-A611-6B2F30B22FBC}"/>
                  </a:ext>
                </a:extLst>
              </p:cNvPr>
              <p:cNvSpPr txBox="1"/>
              <p:nvPr/>
            </p:nvSpPr>
            <p:spPr>
              <a:xfrm>
                <a:off x="9623903" y="3007953"/>
                <a:ext cx="938802" cy="369332"/>
              </a:xfrm>
              <a:prstGeom prst="rect">
                <a:avLst/>
              </a:prstGeom>
              <a:noFill/>
            </p:spPr>
            <p:txBody>
              <a:bodyPr wrap="square">
                <a:spAutoFit/>
              </a:bodyPr>
              <a:lstStyle/>
              <a:p>
                <a14:m>
                  <m:oMath xmlns:m="http://schemas.openxmlformats.org/officeDocument/2006/math">
                    <m:sSub>
                      <m:sSubPr>
                        <m:ctrlPr>
                          <a:rPr lang="en-GB" i="1" smtClean="0">
                            <a:solidFill>
                              <a:schemeClr val="tx1"/>
                            </a:solidFill>
                            <a:latin typeface="Cambria Math" panose="02040503050406030204" pitchFamily="18" charset="0"/>
                          </a:rPr>
                        </m:ctrlPr>
                      </m:sSubPr>
                      <m:e>
                        <m:r>
                          <a:rPr lang="en-GB" i="1">
                            <a:solidFill>
                              <a:schemeClr val="tx1"/>
                            </a:solidFill>
                            <a:latin typeface="Cambria Math" panose="02040503050406030204" pitchFamily="18" charset="0"/>
                          </a:rPr>
                          <m:t>𝑋</m:t>
                        </m:r>
                      </m:e>
                      <m:sub>
                        <m:r>
                          <a:rPr lang="en-GB" b="0" i="1" smtClean="0">
                            <a:solidFill>
                              <a:schemeClr val="tx1"/>
                            </a:solidFill>
                            <a:latin typeface="Cambria Math" panose="02040503050406030204" pitchFamily="18" charset="0"/>
                          </a:rPr>
                          <m:t>2</m:t>
                        </m:r>
                      </m:sub>
                    </m:sSub>
                  </m:oMath>
                </a14:m>
                <a:r>
                  <a:rPr lang="en-GB" dirty="0">
                    <a:solidFill>
                      <a:schemeClr val="tx1"/>
                    </a:solidFill>
                  </a:rPr>
                  <a:t>(t) </a:t>
                </a:r>
                <a:endParaRPr lang="en-GB" dirty="0"/>
              </a:p>
            </p:txBody>
          </p:sp>
        </mc:Choice>
        <mc:Fallback xmlns="">
          <p:sp>
            <p:nvSpPr>
              <p:cNvPr id="156" name="TextBox 155">
                <a:extLst>
                  <a:ext uri="{FF2B5EF4-FFF2-40B4-BE49-F238E27FC236}">
                    <a16:creationId xmlns:a16="http://schemas.microsoft.com/office/drawing/2014/main" id="{7689C25F-C494-42C2-A611-6B2F30B22FBC}"/>
                  </a:ext>
                </a:extLst>
              </p:cNvPr>
              <p:cNvSpPr txBox="1">
                <a:spLocks noRot="1" noChangeAspect="1" noMove="1" noResize="1" noEditPoints="1" noAdjustHandles="1" noChangeArrowheads="1" noChangeShapeType="1" noTextEdit="1"/>
              </p:cNvSpPr>
              <p:nvPr/>
            </p:nvSpPr>
            <p:spPr>
              <a:xfrm>
                <a:off x="9623903" y="3007953"/>
                <a:ext cx="938802" cy="369332"/>
              </a:xfrm>
              <a:prstGeom prst="rect">
                <a:avLst/>
              </a:prstGeom>
              <a:blipFill>
                <a:blip r:embed="rId17"/>
                <a:stretch>
                  <a:fillRect t="-8197" b="-24590"/>
                </a:stretch>
              </a:blipFill>
            </p:spPr>
            <p:txBody>
              <a:bodyPr/>
              <a:lstStyle/>
              <a:p>
                <a:r>
                  <a:rPr lang="en-IE">
                    <a:noFill/>
                  </a:rPr>
                  <a:t> </a:t>
                </a:r>
              </a:p>
            </p:txBody>
          </p:sp>
        </mc:Fallback>
      </mc:AlternateContent>
      <p:cxnSp>
        <p:nvCxnSpPr>
          <p:cNvPr id="161" name="Straight Connector 160">
            <a:extLst>
              <a:ext uri="{FF2B5EF4-FFF2-40B4-BE49-F238E27FC236}">
                <a16:creationId xmlns:a16="http://schemas.microsoft.com/office/drawing/2014/main" id="{E7012678-B025-4952-83C5-8F5BF097A0BE}"/>
              </a:ext>
            </a:extLst>
          </p:cNvPr>
          <p:cNvCxnSpPr>
            <a:cxnSpLocks/>
          </p:cNvCxnSpPr>
          <p:nvPr/>
        </p:nvCxnSpPr>
        <p:spPr>
          <a:xfrm>
            <a:off x="8723985" y="2696164"/>
            <a:ext cx="0" cy="80006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84" name="Oval 183">
            <a:extLst>
              <a:ext uri="{FF2B5EF4-FFF2-40B4-BE49-F238E27FC236}">
                <a16:creationId xmlns:a16="http://schemas.microsoft.com/office/drawing/2014/main" id="{B01AFFBE-E2C1-47C8-9F09-0C46FC97F937}"/>
              </a:ext>
            </a:extLst>
          </p:cNvPr>
          <p:cNvSpPr/>
          <p:nvPr/>
        </p:nvSpPr>
        <p:spPr>
          <a:xfrm>
            <a:off x="5573494" y="2725447"/>
            <a:ext cx="836385" cy="8363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3" name="TextBox 202">
            <a:extLst>
              <a:ext uri="{FF2B5EF4-FFF2-40B4-BE49-F238E27FC236}">
                <a16:creationId xmlns:a16="http://schemas.microsoft.com/office/drawing/2014/main" id="{FDD095ED-27FE-4014-8DBB-2AAD7ABD85FE}"/>
              </a:ext>
            </a:extLst>
          </p:cNvPr>
          <p:cNvSpPr txBox="1"/>
          <p:nvPr/>
        </p:nvSpPr>
        <p:spPr>
          <a:xfrm rot="16200000">
            <a:off x="6909766" y="2746479"/>
            <a:ext cx="886132" cy="769441"/>
          </a:xfrm>
          <a:prstGeom prst="rect">
            <a:avLst/>
          </a:prstGeom>
          <a:solidFill>
            <a:schemeClr val="bg1"/>
          </a:solidFill>
        </p:spPr>
        <p:txBody>
          <a:bodyPr wrap="square">
            <a:spAutoFit/>
          </a:bodyPr>
          <a:lstStyle/>
          <a:p>
            <a:pPr algn="ctr"/>
            <a:endParaRPr lang="en-GB" sz="1100" dirty="0"/>
          </a:p>
          <a:p>
            <a:pPr algn="ctr"/>
            <a:endParaRPr lang="en-GB" sz="1100" dirty="0"/>
          </a:p>
          <a:p>
            <a:pPr algn="ctr"/>
            <a:r>
              <a:rPr lang="en-GB" sz="1100" dirty="0"/>
              <a:t>Predicted response</a:t>
            </a:r>
          </a:p>
        </p:txBody>
      </p:sp>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560FD929-0F8A-4471-B69B-322704524566}"/>
                  </a:ext>
                </a:extLst>
              </p:cNvPr>
              <p:cNvSpPr txBox="1"/>
              <p:nvPr/>
            </p:nvSpPr>
            <p:spPr>
              <a:xfrm>
                <a:off x="528377" y="4643788"/>
                <a:ext cx="4015010" cy="215444"/>
              </a:xfrm>
              <a:prstGeom prst="rect">
                <a:avLst/>
              </a:prstGeom>
              <a:solidFill>
                <a:schemeClr val="bg1"/>
              </a:solidFill>
            </p:spPr>
            <p:txBody>
              <a:bodyPr wrap="none" lIns="0" tIns="0" rIns="0" bIns="0" rtlCol="0">
                <a:spAutoFit/>
              </a:bodyPr>
              <a:lstStyle/>
              <a:p>
                <a14:m>
                  <m:oMath xmlns:m="http://schemas.openxmlformats.org/officeDocument/2006/math">
                    <m:r>
                      <a:rPr lang="en-GB" sz="1400" b="0" i="1" smtClean="0">
                        <a:solidFill>
                          <a:schemeClr val="tx1"/>
                        </a:solidFill>
                        <a:latin typeface="Cambria Math" panose="02040503050406030204" pitchFamily="18" charset="0"/>
                      </a:rPr>
                      <m:t>𝐵𝑂𝐿𝐷</m:t>
                    </m:r>
                    <m:r>
                      <a:rPr lang="en-GB" sz="1400" b="0" i="1" smtClean="0">
                        <a:solidFill>
                          <a:schemeClr val="tx1"/>
                        </a:solidFill>
                        <a:latin typeface="Cambria Math" panose="02040503050406030204" pitchFamily="18" charset="0"/>
                      </a:rPr>
                      <m:t> </m:t>
                    </m:r>
                    <m:r>
                      <a:rPr lang="en-GB" sz="1400" b="0" i="1" smtClean="0">
                        <a:solidFill>
                          <a:schemeClr val="tx1"/>
                        </a:solidFill>
                        <a:latin typeface="Cambria Math" panose="02040503050406030204" pitchFamily="18" charset="0"/>
                      </a:rPr>
                      <m:t>𝑟𝑒𝑠𝑝𝑜𝑛𝑠𝑒</m:t>
                    </m:r>
                    <m:d>
                      <m:dPr>
                        <m:ctrlPr>
                          <a:rPr lang="en-GB" sz="1400" b="0" i="1" smtClean="0">
                            <a:solidFill>
                              <a:schemeClr val="tx1"/>
                            </a:solidFill>
                            <a:latin typeface="Cambria Math" panose="02040503050406030204" pitchFamily="18" charset="0"/>
                          </a:rPr>
                        </m:ctrlPr>
                      </m:dPr>
                      <m:e>
                        <m:r>
                          <a:rPr lang="en-GB" sz="1400" b="0" i="1" smtClean="0">
                            <a:solidFill>
                              <a:schemeClr val="tx1"/>
                            </a:solidFill>
                            <a:latin typeface="Cambria Math" panose="02040503050406030204" pitchFamily="18" charset="0"/>
                          </a:rPr>
                          <m:t>𝑡</m:t>
                        </m:r>
                      </m:e>
                    </m:d>
                    <m:r>
                      <a:rPr lang="en-GB" sz="1400" b="0" i="1" smtClean="0">
                        <a:solidFill>
                          <a:schemeClr val="tx1"/>
                        </a:solidFill>
                        <a:latin typeface="Cambria Math" panose="02040503050406030204" pitchFamily="18" charset="0"/>
                      </a:rPr>
                      <m:t>=</m:t>
                    </m:r>
                    <m:r>
                      <a:rPr lang="en-GB" sz="1400" b="0" i="1" dirty="0" smtClean="0">
                        <a:latin typeface="Cambria Math" panose="02040503050406030204" pitchFamily="18" charset="0"/>
                      </a:rPr>
                      <m:t>   </m:t>
                    </m:r>
                    <m:sSub>
                      <m:sSubPr>
                        <m:ctrlPr>
                          <a:rPr lang="en-GB" sz="1400" i="1">
                            <a:solidFill>
                              <a:schemeClr val="tx1"/>
                            </a:solidFill>
                            <a:latin typeface="Cambria Math" panose="02040503050406030204" pitchFamily="18" charset="0"/>
                          </a:rPr>
                        </m:ctrlPr>
                      </m:sSubPr>
                      <m:e>
                        <m:r>
                          <a:rPr lang="en-GB" sz="1400" i="1">
                            <a:solidFill>
                              <a:schemeClr val="tx1"/>
                            </a:solidFill>
                            <a:latin typeface="Cambria Math" panose="02040503050406030204" pitchFamily="18" charset="0"/>
                            <a:ea typeface="Cambria Math" panose="02040503050406030204" pitchFamily="18" charset="0"/>
                          </a:rPr>
                          <m:t>𝛽</m:t>
                        </m:r>
                      </m:e>
                      <m:sub>
                        <m:r>
                          <a:rPr lang="en-GB" sz="1400" i="1">
                            <a:solidFill>
                              <a:schemeClr val="tx1"/>
                            </a:solidFill>
                            <a:latin typeface="Cambria Math" panose="02040503050406030204" pitchFamily="18" charset="0"/>
                          </a:rPr>
                          <m:t>1</m:t>
                        </m:r>
                      </m:sub>
                    </m:sSub>
                    <m:sSub>
                      <m:sSubPr>
                        <m:ctrlPr>
                          <a:rPr lang="en-GB" sz="1400" i="1">
                            <a:solidFill>
                              <a:schemeClr val="tx1"/>
                            </a:solidFill>
                            <a:latin typeface="Cambria Math" panose="02040503050406030204" pitchFamily="18" charset="0"/>
                          </a:rPr>
                        </m:ctrlPr>
                      </m:sSubPr>
                      <m:e>
                        <m:r>
                          <a:rPr lang="en-GB" sz="1400" i="1">
                            <a:solidFill>
                              <a:schemeClr val="tx1"/>
                            </a:solidFill>
                            <a:latin typeface="Cambria Math" panose="02040503050406030204" pitchFamily="18" charset="0"/>
                          </a:rPr>
                          <m:t>𝑋</m:t>
                        </m:r>
                      </m:e>
                      <m:sub>
                        <m:r>
                          <a:rPr lang="en-GB" sz="1400" i="1">
                            <a:solidFill>
                              <a:schemeClr val="tx1"/>
                            </a:solidFill>
                            <a:latin typeface="Cambria Math" panose="02040503050406030204" pitchFamily="18" charset="0"/>
                          </a:rPr>
                          <m:t>1</m:t>
                        </m:r>
                      </m:sub>
                    </m:sSub>
                  </m:oMath>
                </a14:m>
                <a:r>
                  <a:rPr lang="en-GB" sz="1400" dirty="0">
                    <a:solidFill>
                      <a:schemeClr val="tx1"/>
                    </a:solidFill>
                  </a:rPr>
                  <a:t>(t)     + </a:t>
                </a:r>
                <a14:m>
                  <m:oMath xmlns:m="http://schemas.openxmlformats.org/officeDocument/2006/math">
                    <m:sSub>
                      <m:sSubPr>
                        <m:ctrlPr>
                          <a:rPr lang="en-GB" sz="1400" i="1">
                            <a:latin typeface="Cambria Math" panose="02040503050406030204" pitchFamily="18" charset="0"/>
                          </a:rPr>
                        </m:ctrlPr>
                      </m:sSubPr>
                      <m:e>
                        <m:r>
                          <a:rPr lang="en-GB" sz="1400" i="1" dirty="0">
                            <a:latin typeface="Cambria Math" panose="02040503050406030204" pitchFamily="18" charset="0"/>
                          </a:rPr>
                          <m:t>   </m:t>
                        </m:r>
                        <m:r>
                          <a:rPr lang="en-GB" sz="1400" i="1">
                            <a:latin typeface="Cambria Math" panose="02040503050406030204" pitchFamily="18" charset="0"/>
                            <a:ea typeface="Cambria Math" panose="02040503050406030204" pitchFamily="18" charset="0"/>
                          </a:rPr>
                          <m:t>𝛽</m:t>
                        </m:r>
                      </m:e>
                      <m:sub>
                        <m:r>
                          <a:rPr lang="en-GB" sz="1400" i="1">
                            <a:latin typeface="Cambria Math" panose="02040503050406030204" pitchFamily="18" charset="0"/>
                          </a:rPr>
                          <m:t>2</m:t>
                        </m:r>
                      </m:sub>
                    </m:sSub>
                    <m:sSub>
                      <m:sSubPr>
                        <m:ctrlPr>
                          <a:rPr lang="en-GB" sz="1400" i="1">
                            <a:latin typeface="Cambria Math" panose="02040503050406030204" pitchFamily="18" charset="0"/>
                          </a:rPr>
                        </m:ctrlPr>
                      </m:sSubPr>
                      <m:e>
                        <m:r>
                          <a:rPr lang="en-GB" sz="1400" i="1">
                            <a:latin typeface="Cambria Math" panose="02040503050406030204" pitchFamily="18" charset="0"/>
                          </a:rPr>
                          <m:t>𝑋</m:t>
                        </m:r>
                      </m:e>
                      <m:sub>
                        <m:r>
                          <a:rPr lang="en-GB" sz="1400" i="1">
                            <a:latin typeface="Cambria Math" panose="02040503050406030204" pitchFamily="18" charset="0"/>
                          </a:rPr>
                          <m:t>2</m:t>
                        </m:r>
                      </m:sub>
                    </m:sSub>
                  </m:oMath>
                </a14:m>
                <a:r>
                  <a:rPr lang="en-GB" sz="1400" dirty="0"/>
                  <a:t>(t) +</a:t>
                </a:r>
                <a:r>
                  <a:rPr lang="en-GB" sz="1400" dirty="0">
                    <a:solidFill>
                      <a:schemeClr val="tx1"/>
                    </a:solidFill>
                  </a:rPr>
                  <a:t>     </a:t>
                </a:r>
                <a:r>
                  <a:rPr lang="el-GR" sz="1400" dirty="0">
                    <a:solidFill>
                      <a:schemeClr val="tx1"/>
                    </a:solidFill>
                    <a:ea typeface="Cambria Math" panose="02040503050406030204" pitchFamily="18" charset="0"/>
                  </a:rPr>
                  <a:t> </a:t>
                </a:r>
                <a14:m>
                  <m:oMath xmlns:m="http://schemas.openxmlformats.org/officeDocument/2006/math">
                    <m:r>
                      <m:rPr>
                        <m:sty m:val="p"/>
                      </m:rPr>
                      <a:rPr lang="el-GR" sz="1400" i="1">
                        <a:solidFill>
                          <a:schemeClr val="tx1"/>
                        </a:solidFill>
                        <a:latin typeface="Cambria Math" panose="02040503050406030204" pitchFamily="18" charset="0"/>
                        <a:ea typeface="Cambria Math" panose="02040503050406030204" pitchFamily="18" charset="0"/>
                      </a:rPr>
                      <m:t>ε</m:t>
                    </m:r>
                    <m:r>
                      <a:rPr lang="en-GB" sz="1400" i="1">
                        <a:solidFill>
                          <a:schemeClr val="tx1"/>
                        </a:solidFill>
                        <a:latin typeface="Cambria Math" panose="02040503050406030204" pitchFamily="18" charset="0"/>
                        <a:ea typeface="Cambria Math" panose="02040503050406030204" pitchFamily="18" charset="0"/>
                      </a:rPr>
                      <m:t>(</m:t>
                    </m:r>
                    <m:r>
                      <a:rPr lang="en-GB" sz="1400" i="1">
                        <a:solidFill>
                          <a:schemeClr val="tx1"/>
                        </a:solidFill>
                        <a:latin typeface="Cambria Math" panose="02040503050406030204" pitchFamily="18" charset="0"/>
                        <a:ea typeface="Cambria Math" panose="02040503050406030204" pitchFamily="18" charset="0"/>
                      </a:rPr>
                      <m:t>𝑡</m:t>
                    </m:r>
                    <m:r>
                      <a:rPr lang="en-GB" sz="1400" i="1">
                        <a:solidFill>
                          <a:schemeClr val="tx1"/>
                        </a:solidFill>
                        <a:latin typeface="Cambria Math" panose="02040503050406030204" pitchFamily="18" charset="0"/>
                        <a:ea typeface="Cambria Math" panose="02040503050406030204" pitchFamily="18" charset="0"/>
                      </a:rPr>
                      <m:t>)</m:t>
                    </m:r>
                  </m:oMath>
                </a14:m>
                <a:endParaRPr lang="en-GB" sz="1400" dirty="0">
                  <a:solidFill>
                    <a:schemeClr val="tx1"/>
                  </a:solidFill>
                </a:endParaRPr>
              </a:p>
            </p:txBody>
          </p:sp>
        </mc:Choice>
        <mc:Fallback xmlns="">
          <p:sp>
            <p:nvSpPr>
              <p:cNvPr id="97" name="TextBox 96">
                <a:extLst>
                  <a:ext uri="{FF2B5EF4-FFF2-40B4-BE49-F238E27FC236}">
                    <a16:creationId xmlns:a16="http://schemas.microsoft.com/office/drawing/2014/main" id="{560FD929-0F8A-4471-B69B-322704524566}"/>
                  </a:ext>
                </a:extLst>
              </p:cNvPr>
              <p:cNvSpPr txBox="1">
                <a:spLocks noRot="1" noChangeAspect="1" noMove="1" noResize="1" noEditPoints="1" noAdjustHandles="1" noChangeArrowheads="1" noChangeShapeType="1" noTextEdit="1"/>
              </p:cNvSpPr>
              <p:nvPr/>
            </p:nvSpPr>
            <p:spPr>
              <a:xfrm>
                <a:off x="528377" y="4643788"/>
                <a:ext cx="4015010" cy="215444"/>
              </a:xfrm>
              <a:prstGeom prst="rect">
                <a:avLst/>
              </a:prstGeom>
              <a:blipFill>
                <a:blip r:embed="rId18"/>
                <a:stretch>
                  <a:fillRect l="-1520" t="-25714" r="-1064" b="-51429"/>
                </a:stretch>
              </a:blipFill>
            </p:spPr>
            <p:txBody>
              <a:bodyPr/>
              <a:lstStyle/>
              <a:p>
                <a:r>
                  <a:rPr lang="en-IE">
                    <a:noFill/>
                  </a:rPr>
                  <a:t> </a:t>
                </a:r>
              </a:p>
            </p:txBody>
          </p:sp>
        </mc:Fallback>
      </mc:AlternateContent>
      <p:grpSp>
        <p:nvGrpSpPr>
          <p:cNvPr id="192" name="Group 191">
            <a:extLst>
              <a:ext uri="{FF2B5EF4-FFF2-40B4-BE49-F238E27FC236}">
                <a16:creationId xmlns:a16="http://schemas.microsoft.com/office/drawing/2014/main" id="{CC7EAC5F-F976-4C36-8679-4FD05C003CEA}"/>
              </a:ext>
            </a:extLst>
          </p:cNvPr>
          <p:cNvGrpSpPr/>
          <p:nvPr/>
        </p:nvGrpSpPr>
        <p:grpSpPr>
          <a:xfrm>
            <a:off x="5614802" y="5804349"/>
            <a:ext cx="962396" cy="833164"/>
            <a:chOff x="5915757" y="5835160"/>
            <a:chExt cx="962396" cy="833164"/>
          </a:xfrm>
        </p:grpSpPr>
        <p:sp>
          <p:nvSpPr>
            <p:cNvPr id="181" name="Freeform: Shape 180">
              <a:extLst>
                <a:ext uri="{FF2B5EF4-FFF2-40B4-BE49-F238E27FC236}">
                  <a16:creationId xmlns:a16="http://schemas.microsoft.com/office/drawing/2014/main" id="{A7C0F859-B0A2-419C-8509-8D20D8FF87F9}"/>
                </a:ext>
              </a:extLst>
            </p:cNvPr>
            <p:cNvSpPr/>
            <p:nvPr/>
          </p:nvSpPr>
          <p:spPr>
            <a:xfrm>
              <a:off x="6155825" y="5891290"/>
              <a:ext cx="593096" cy="720904"/>
            </a:xfrm>
            <a:custGeom>
              <a:avLst/>
              <a:gdLst>
                <a:gd name="connsiteX0" fmla="*/ 361164 w 593096"/>
                <a:gd name="connsiteY0" fmla="*/ 0 h 720904"/>
                <a:gd name="connsiteX1" fmla="*/ 386452 w 593096"/>
                <a:gd name="connsiteY1" fmla="*/ 2544 h 720904"/>
                <a:gd name="connsiteX2" fmla="*/ 409429 w 593096"/>
                <a:gd name="connsiteY2" fmla="*/ 15016 h 720904"/>
                <a:gd name="connsiteX3" fmla="*/ 593096 w 593096"/>
                <a:gd name="connsiteY3" fmla="*/ 360452 h 720904"/>
                <a:gd name="connsiteX4" fmla="*/ 409429 w 593096"/>
                <a:gd name="connsiteY4" fmla="*/ 705888 h 720904"/>
                <a:gd name="connsiteX5" fmla="*/ 386452 w 593096"/>
                <a:gd name="connsiteY5" fmla="*/ 718360 h 720904"/>
                <a:gd name="connsiteX6" fmla="*/ 361164 w 593096"/>
                <a:gd name="connsiteY6" fmla="*/ 720904 h 720904"/>
                <a:gd name="connsiteX7" fmla="*/ 0 w 593096"/>
                <a:gd name="connsiteY7" fmla="*/ 360452 h 720904"/>
                <a:gd name="connsiteX8" fmla="*/ 361164 w 593096"/>
                <a:gd name="connsiteY8" fmla="*/ 0 h 720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3096" h="720904">
                  <a:moveTo>
                    <a:pt x="361164" y="0"/>
                  </a:moveTo>
                  <a:lnTo>
                    <a:pt x="386452" y="2544"/>
                  </a:lnTo>
                  <a:lnTo>
                    <a:pt x="409429" y="15016"/>
                  </a:lnTo>
                  <a:cubicBezTo>
                    <a:pt x="520241" y="89879"/>
                    <a:pt x="593096" y="216657"/>
                    <a:pt x="593096" y="360452"/>
                  </a:cubicBezTo>
                  <a:cubicBezTo>
                    <a:pt x="593096" y="504247"/>
                    <a:pt x="520241" y="631026"/>
                    <a:pt x="409429" y="705888"/>
                  </a:cubicBezTo>
                  <a:lnTo>
                    <a:pt x="386452" y="718360"/>
                  </a:lnTo>
                  <a:lnTo>
                    <a:pt x="361164" y="720904"/>
                  </a:lnTo>
                  <a:cubicBezTo>
                    <a:pt x="161699" y="720904"/>
                    <a:pt x="0" y="559524"/>
                    <a:pt x="0" y="360452"/>
                  </a:cubicBezTo>
                  <a:cubicBezTo>
                    <a:pt x="0" y="161380"/>
                    <a:pt x="161699" y="0"/>
                    <a:pt x="361164" y="0"/>
                  </a:cubicBezTo>
                  <a:close/>
                </a:path>
              </a:pathLst>
            </a:custGeom>
            <a:solidFill>
              <a:schemeClr val="tx1"/>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algn="ctr"/>
              <a:endParaRPr lang="en-GB"/>
            </a:p>
          </p:txBody>
        </p:sp>
        <p:sp>
          <p:nvSpPr>
            <p:cNvPr id="180" name="Freeform: Shape 179">
              <a:extLst>
                <a:ext uri="{FF2B5EF4-FFF2-40B4-BE49-F238E27FC236}">
                  <a16:creationId xmlns:a16="http://schemas.microsoft.com/office/drawing/2014/main" id="{8B35BCA5-4D44-43D0-9EEC-A13AEBDB4D24}"/>
                </a:ext>
              </a:extLst>
            </p:cNvPr>
            <p:cNvSpPr/>
            <p:nvPr/>
          </p:nvSpPr>
          <p:spPr>
            <a:xfrm>
              <a:off x="5915757" y="5835160"/>
              <a:ext cx="626520" cy="833164"/>
            </a:xfrm>
            <a:custGeom>
              <a:avLst/>
              <a:gdLst>
                <a:gd name="connsiteX0" fmla="*/ 416582 w 626520"/>
                <a:gd name="connsiteY0" fmla="*/ 0 h 833164"/>
                <a:gd name="connsiteX1" fmla="*/ 578735 w 626520"/>
                <a:gd name="connsiteY1" fmla="*/ 32737 h 833164"/>
                <a:gd name="connsiteX2" fmla="*/ 626520 w 626520"/>
                <a:gd name="connsiteY2" fmla="*/ 58674 h 833164"/>
                <a:gd name="connsiteX3" fmla="*/ 601232 w 626520"/>
                <a:gd name="connsiteY3" fmla="*/ 56130 h 833164"/>
                <a:gd name="connsiteX4" fmla="*/ 240068 w 626520"/>
                <a:gd name="connsiteY4" fmla="*/ 416582 h 833164"/>
                <a:gd name="connsiteX5" fmla="*/ 601232 w 626520"/>
                <a:gd name="connsiteY5" fmla="*/ 777034 h 833164"/>
                <a:gd name="connsiteX6" fmla="*/ 626520 w 626520"/>
                <a:gd name="connsiteY6" fmla="*/ 774490 h 833164"/>
                <a:gd name="connsiteX7" fmla="*/ 578735 w 626520"/>
                <a:gd name="connsiteY7" fmla="*/ 800427 h 833164"/>
                <a:gd name="connsiteX8" fmla="*/ 416582 w 626520"/>
                <a:gd name="connsiteY8" fmla="*/ 833164 h 833164"/>
                <a:gd name="connsiteX9" fmla="*/ 0 w 626520"/>
                <a:gd name="connsiteY9" fmla="*/ 416582 h 833164"/>
                <a:gd name="connsiteX10" fmla="*/ 416582 w 626520"/>
                <a:gd name="connsiteY10" fmla="*/ 0 h 83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6520" h="833164">
                  <a:moveTo>
                    <a:pt x="416582" y="0"/>
                  </a:moveTo>
                  <a:cubicBezTo>
                    <a:pt x="474100" y="0"/>
                    <a:pt x="528896" y="11657"/>
                    <a:pt x="578735" y="32737"/>
                  </a:cubicBezTo>
                  <a:lnTo>
                    <a:pt x="626520" y="58674"/>
                  </a:lnTo>
                  <a:lnTo>
                    <a:pt x="601232" y="56130"/>
                  </a:lnTo>
                  <a:cubicBezTo>
                    <a:pt x="401767" y="56130"/>
                    <a:pt x="240068" y="217510"/>
                    <a:pt x="240068" y="416582"/>
                  </a:cubicBezTo>
                  <a:cubicBezTo>
                    <a:pt x="240068" y="615654"/>
                    <a:pt x="401767" y="777034"/>
                    <a:pt x="601232" y="777034"/>
                  </a:cubicBezTo>
                  <a:lnTo>
                    <a:pt x="626520" y="774490"/>
                  </a:lnTo>
                  <a:lnTo>
                    <a:pt x="578735" y="800427"/>
                  </a:lnTo>
                  <a:cubicBezTo>
                    <a:pt x="528896" y="821507"/>
                    <a:pt x="474100" y="833164"/>
                    <a:pt x="416582" y="833164"/>
                  </a:cubicBezTo>
                  <a:cubicBezTo>
                    <a:pt x="186510" y="833164"/>
                    <a:pt x="0" y="646654"/>
                    <a:pt x="0" y="416582"/>
                  </a:cubicBezTo>
                  <a:cubicBezTo>
                    <a:pt x="0" y="186510"/>
                    <a:pt x="186510" y="0"/>
                    <a:pt x="416582" y="0"/>
                  </a:cubicBezTo>
                  <a:close/>
                </a:path>
              </a:pathLst>
            </a:cu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algn="ctr"/>
              <a:endParaRPr lang="en-GB"/>
            </a:p>
          </p:txBody>
        </p:sp>
        <p:sp>
          <p:nvSpPr>
            <p:cNvPr id="179" name="Freeform: Shape 178">
              <a:extLst>
                <a:ext uri="{FF2B5EF4-FFF2-40B4-BE49-F238E27FC236}">
                  <a16:creationId xmlns:a16="http://schemas.microsoft.com/office/drawing/2014/main" id="{6F61F8FC-0695-41E3-8C4D-84B9A72F9A00}"/>
                </a:ext>
              </a:extLst>
            </p:cNvPr>
            <p:cNvSpPr/>
            <p:nvPr/>
          </p:nvSpPr>
          <p:spPr>
            <a:xfrm>
              <a:off x="6542277" y="5893834"/>
              <a:ext cx="335876" cy="715816"/>
            </a:xfrm>
            <a:custGeom>
              <a:avLst/>
              <a:gdLst>
                <a:gd name="connsiteX0" fmla="*/ 0 w 335876"/>
                <a:gd name="connsiteY0" fmla="*/ 0 h 715816"/>
                <a:gd name="connsiteX1" fmla="*/ 47499 w 335876"/>
                <a:gd name="connsiteY1" fmla="*/ 4779 h 715816"/>
                <a:gd name="connsiteX2" fmla="*/ 335876 w 335876"/>
                <a:gd name="connsiteY2" fmla="*/ 357908 h 715816"/>
                <a:gd name="connsiteX3" fmla="*/ 47499 w 335876"/>
                <a:gd name="connsiteY3" fmla="*/ 711037 h 715816"/>
                <a:gd name="connsiteX4" fmla="*/ 0 w 335876"/>
                <a:gd name="connsiteY4" fmla="*/ 715816 h 715816"/>
                <a:gd name="connsiteX5" fmla="*/ 22977 w 335876"/>
                <a:gd name="connsiteY5" fmla="*/ 703344 h 715816"/>
                <a:gd name="connsiteX6" fmla="*/ 206644 w 335876"/>
                <a:gd name="connsiteY6" fmla="*/ 357908 h 715816"/>
                <a:gd name="connsiteX7" fmla="*/ 22977 w 335876"/>
                <a:gd name="connsiteY7" fmla="*/ 12472 h 715816"/>
                <a:gd name="connsiteX8" fmla="*/ 0 w 335876"/>
                <a:gd name="connsiteY8" fmla="*/ 0 h 715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876" h="715816">
                  <a:moveTo>
                    <a:pt x="0" y="0"/>
                  </a:moveTo>
                  <a:lnTo>
                    <a:pt x="47499" y="4779"/>
                  </a:lnTo>
                  <a:cubicBezTo>
                    <a:pt x="212075" y="38390"/>
                    <a:pt x="335876" y="183720"/>
                    <a:pt x="335876" y="357908"/>
                  </a:cubicBezTo>
                  <a:cubicBezTo>
                    <a:pt x="335876" y="532096"/>
                    <a:pt x="212075" y="677426"/>
                    <a:pt x="47499" y="711037"/>
                  </a:cubicBezTo>
                  <a:lnTo>
                    <a:pt x="0" y="715816"/>
                  </a:lnTo>
                  <a:lnTo>
                    <a:pt x="22977" y="703344"/>
                  </a:lnTo>
                  <a:cubicBezTo>
                    <a:pt x="133789" y="628482"/>
                    <a:pt x="206644" y="501703"/>
                    <a:pt x="206644" y="357908"/>
                  </a:cubicBezTo>
                  <a:cubicBezTo>
                    <a:pt x="206644" y="214113"/>
                    <a:pt x="133789" y="87335"/>
                    <a:pt x="22977" y="12472"/>
                  </a:cubicBezTo>
                  <a:lnTo>
                    <a:pt x="0" y="0"/>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algn="ctr"/>
              <a:endParaRPr lang="en-GB"/>
            </a:p>
          </p:txBody>
        </p:sp>
      </p:grpSp>
      <mc:AlternateContent xmlns:mc="http://schemas.openxmlformats.org/markup-compatibility/2006" xmlns:a14="http://schemas.microsoft.com/office/drawing/2010/main">
        <mc:Choice Requires="a14">
          <p:sp>
            <p:nvSpPr>
              <p:cNvPr id="182" name="TextBox 181">
                <a:extLst>
                  <a:ext uri="{FF2B5EF4-FFF2-40B4-BE49-F238E27FC236}">
                    <a16:creationId xmlns:a16="http://schemas.microsoft.com/office/drawing/2014/main" id="{07481AB7-8F61-44F8-BD22-10E2411C3BBF}"/>
                  </a:ext>
                </a:extLst>
              </p:cNvPr>
              <p:cNvSpPr txBox="1"/>
              <p:nvPr/>
            </p:nvSpPr>
            <p:spPr>
              <a:xfrm>
                <a:off x="516062" y="6126190"/>
                <a:ext cx="4015010" cy="215444"/>
              </a:xfrm>
              <a:prstGeom prst="rect">
                <a:avLst/>
              </a:prstGeom>
              <a:solidFill>
                <a:schemeClr val="bg1"/>
              </a:solidFill>
            </p:spPr>
            <p:txBody>
              <a:bodyPr wrap="none" lIns="0" tIns="0" rIns="0" bIns="0" rtlCol="0">
                <a:spAutoFit/>
              </a:bodyPr>
              <a:lstStyle/>
              <a:p>
                <a14:m>
                  <m:oMath xmlns:m="http://schemas.openxmlformats.org/officeDocument/2006/math">
                    <m:r>
                      <a:rPr lang="en-GB" sz="1400" b="0" i="1" smtClean="0">
                        <a:solidFill>
                          <a:schemeClr val="tx1"/>
                        </a:solidFill>
                        <a:latin typeface="Cambria Math" panose="02040503050406030204" pitchFamily="18" charset="0"/>
                      </a:rPr>
                      <m:t>𝐵𝑂𝐿𝐷</m:t>
                    </m:r>
                    <m:r>
                      <a:rPr lang="en-GB" sz="1400" b="0" i="1" smtClean="0">
                        <a:solidFill>
                          <a:schemeClr val="tx1"/>
                        </a:solidFill>
                        <a:latin typeface="Cambria Math" panose="02040503050406030204" pitchFamily="18" charset="0"/>
                      </a:rPr>
                      <m:t> </m:t>
                    </m:r>
                    <m:r>
                      <a:rPr lang="en-GB" sz="1400" b="0" i="1" smtClean="0">
                        <a:solidFill>
                          <a:schemeClr val="tx1"/>
                        </a:solidFill>
                        <a:latin typeface="Cambria Math" panose="02040503050406030204" pitchFamily="18" charset="0"/>
                      </a:rPr>
                      <m:t>𝑟𝑒𝑠𝑝𝑜𝑛𝑠𝑒</m:t>
                    </m:r>
                    <m:d>
                      <m:dPr>
                        <m:ctrlPr>
                          <a:rPr lang="en-GB" sz="1400" b="0" i="1" smtClean="0">
                            <a:solidFill>
                              <a:schemeClr val="tx1"/>
                            </a:solidFill>
                            <a:latin typeface="Cambria Math" panose="02040503050406030204" pitchFamily="18" charset="0"/>
                          </a:rPr>
                        </m:ctrlPr>
                      </m:dPr>
                      <m:e>
                        <m:r>
                          <a:rPr lang="en-GB" sz="1400" b="0" i="1" smtClean="0">
                            <a:solidFill>
                              <a:schemeClr val="tx1"/>
                            </a:solidFill>
                            <a:latin typeface="Cambria Math" panose="02040503050406030204" pitchFamily="18" charset="0"/>
                          </a:rPr>
                          <m:t>𝑡</m:t>
                        </m:r>
                      </m:e>
                    </m:d>
                    <m:r>
                      <a:rPr lang="en-GB" sz="1400" b="0" i="1" smtClean="0">
                        <a:solidFill>
                          <a:schemeClr val="tx1"/>
                        </a:solidFill>
                        <a:latin typeface="Cambria Math" panose="02040503050406030204" pitchFamily="18" charset="0"/>
                      </a:rPr>
                      <m:t>=</m:t>
                    </m:r>
                    <m:r>
                      <a:rPr lang="en-GB" sz="1400" b="0" i="1" dirty="0" smtClean="0">
                        <a:latin typeface="Cambria Math" panose="02040503050406030204" pitchFamily="18" charset="0"/>
                      </a:rPr>
                      <m:t>   </m:t>
                    </m:r>
                    <m:sSub>
                      <m:sSubPr>
                        <m:ctrlPr>
                          <a:rPr lang="en-GB" sz="1400" i="1">
                            <a:solidFill>
                              <a:schemeClr val="tx1"/>
                            </a:solidFill>
                            <a:latin typeface="Cambria Math" panose="02040503050406030204" pitchFamily="18" charset="0"/>
                          </a:rPr>
                        </m:ctrlPr>
                      </m:sSubPr>
                      <m:e>
                        <m:r>
                          <a:rPr lang="en-GB" sz="1400" i="1">
                            <a:solidFill>
                              <a:schemeClr val="tx1"/>
                            </a:solidFill>
                            <a:latin typeface="Cambria Math" panose="02040503050406030204" pitchFamily="18" charset="0"/>
                            <a:ea typeface="Cambria Math" panose="02040503050406030204" pitchFamily="18" charset="0"/>
                          </a:rPr>
                          <m:t>𝛽</m:t>
                        </m:r>
                      </m:e>
                      <m:sub>
                        <m:r>
                          <a:rPr lang="en-GB" sz="1400" i="1">
                            <a:solidFill>
                              <a:schemeClr val="tx1"/>
                            </a:solidFill>
                            <a:latin typeface="Cambria Math" panose="02040503050406030204" pitchFamily="18" charset="0"/>
                          </a:rPr>
                          <m:t>1</m:t>
                        </m:r>
                      </m:sub>
                    </m:sSub>
                    <m:sSub>
                      <m:sSubPr>
                        <m:ctrlPr>
                          <a:rPr lang="en-GB" sz="1400" i="1">
                            <a:solidFill>
                              <a:schemeClr val="tx1"/>
                            </a:solidFill>
                            <a:latin typeface="Cambria Math" panose="02040503050406030204" pitchFamily="18" charset="0"/>
                          </a:rPr>
                        </m:ctrlPr>
                      </m:sSubPr>
                      <m:e>
                        <m:r>
                          <a:rPr lang="en-GB" sz="1400" i="1">
                            <a:solidFill>
                              <a:schemeClr val="tx1"/>
                            </a:solidFill>
                            <a:latin typeface="Cambria Math" panose="02040503050406030204" pitchFamily="18" charset="0"/>
                          </a:rPr>
                          <m:t>𝑋</m:t>
                        </m:r>
                      </m:e>
                      <m:sub>
                        <m:r>
                          <a:rPr lang="en-GB" sz="1400" i="1">
                            <a:solidFill>
                              <a:schemeClr val="tx1"/>
                            </a:solidFill>
                            <a:latin typeface="Cambria Math" panose="02040503050406030204" pitchFamily="18" charset="0"/>
                          </a:rPr>
                          <m:t>1</m:t>
                        </m:r>
                      </m:sub>
                    </m:sSub>
                  </m:oMath>
                </a14:m>
                <a:r>
                  <a:rPr lang="en-GB" sz="1400" dirty="0">
                    <a:solidFill>
                      <a:schemeClr val="tx1"/>
                    </a:solidFill>
                  </a:rPr>
                  <a:t>(t)     + </a:t>
                </a:r>
                <a14:m>
                  <m:oMath xmlns:m="http://schemas.openxmlformats.org/officeDocument/2006/math">
                    <m:sSub>
                      <m:sSubPr>
                        <m:ctrlPr>
                          <a:rPr lang="en-GB" sz="1400" i="1">
                            <a:latin typeface="Cambria Math" panose="02040503050406030204" pitchFamily="18" charset="0"/>
                          </a:rPr>
                        </m:ctrlPr>
                      </m:sSubPr>
                      <m:e>
                        <m:r>
                          <a:rPr lang="en-GB" sz="1400" i="1" dirty="0">
                            <a:latin typeface="Cambria Math" panose="02040503050406030204" pitchFamily="18" charset="0"/>
                          </a:rPr>
                          <m:t>   </m:t>
                        </m:r>
                        <m:r>
                          <a:rPr lang="en-GB" sz="1400" i="1">
                            <a:latin typeface="Cambria Math" panose="02040503050406030204" pitchFamily="18" charset="0"/>
                            <a:ea typeface="Cambria Math" panose="02040503050406030204" pitchFamily="18" charset="0"/>
                          </a:rPr>
                          <m:t>𝛽</m:t>
                        </m:r>
                      </m:e>
                      <m:sub>
                        <m:r>
                          <a:rPr lang="en-GB" sz="1400" i="1">
                            <a:latin typeface="Cambria Math" panose="02040503050406030204" pitchFamily="18" charset="0"/>
                          </a:rPr>
                          <m:t>2</m:t>
                        </m:r>
                      </m:sub>
                    </m:sSub>
                    <m:sSub>
                      <m:sSubPr>
                        <m:ctrlPr>
                          <a:rPr lang="en-GB" sz="1400" i="1">
                            <a:latin typeface="Cambria Math" panose="02040503050406030204" pitchFamily="18" charset="0"/>
                          </a:rPr>
                        </m:ctrlPr>
                      </m:sSubPr>
                      <m:e>
                        <m:r>
                          <a:rPr lang="en-GB" sz="1400" i="1">
                            <a:latin typeface="Cambria Math" panose="02040503050406030204" pitchFamily="18" charset="0"/>
                          </a:rPr>
                          <m:t>𝑋</m:t>
                        </m:r>
                      </m:e>
                      <m:sub>
                        <m:r>
                          <a:rPr lang="en-GB" sz="1400" i="1">
                            <a:latin typeface="Cambria Math" panose="02040503050406030204" pitchFamily="18" charset="0"/>
                          </a:rPr>
                          <m:t>2</m:t>
                        </m:r>
                      </m:sub>
                    </m:sSub>
                  </m:oMath>
                </a14:m>
                <a:r>
                  <a:rPr lang="en-GB" sz="1400" dirty="0"/>
                  <a:t>(t) +</a:t>
                </a:r>
                <a:r>
                  <a:rPr lang="en-GB" sz="1400" dirty="0">
                    <a:solidFill>
                      <a:schemeClr val="tx1"/>
                    </a:solidFill>
                  </a:rPr>
                  <a:t>     </a:t>
                </a:r>
                <a:r>
                  <a:rPr lang="el-GR" sz="1400" dirty="0">
                    <a:solidFill>
                      <a:schemeClr val="tx1"/>
                    </a:solidFill>
                    <a:ea typeface="Cambria Math" panose="02040503050406030204" pitchFamily="18" charset="0"/>
                  </a:rPr>
                  <a:t> </a:t>
                </a:r>
                <a14:m>
                  <m:oMath xmlns:m="http://schemas.openxmlformats.org/officeDocument/2006/math">
                    <m:r>
                      <m:rPr>
                        <m:sty m:val="p"/>
                      </m:rPr>
                      <a:rPr lang="el-GR" sz="1400" i="1">
                        <a:solidFill>
                          <a:schemeClr val="tx1"/>
                        </a:solidFill>
                        <a:latin typeface="Cambria Math" panose="02040503050406030204" pitchFamily="18" charset="0"/>
                        <a:ea typeface="Cambria Math" panose="02040503050406030204" pitchFamily="18" charset="0"/>
                      </a:rPr>
                      <m:t>ε</m:t>
                    </m:r>
                    <m:r>
                      <a:rPr lang="en-GB" sz="1400" i="1">
                        <a:solidFill>
                          <a:schemeClr val="tx1"/>
                        </a:solidFill>
                        <a:latin typeface="Cambria Math" panose="02040503050406030204" pitchFamily="18" charset="0"/>
                        <a:ea typeface="Cambria Math" panose="02040503050406030204" pitchFamily="18" charset="0"/>
                      </a:rPr>
                      <m:t>(</m:t>
                    </m:r>
                    <m:r>
                      <a:rPr lang="en-GB" sz="1400" i="1">
                        <a:solidFill>
                          <a:schemeClr val="tx1"/>
                        </a:solidFill>
                        <a:latin typeface="Cambria Math" panose="02040503050406030204" pitchFamily="18" charset="0"/>
                        <a:ea typeface="Cambria Math" panose="02040503050406030204" pitchFamily="18" charset="0"/>
                      </a:rPr>
                      <m:t>𝑡</m:t>
                    </m:r>
                    <m:r>
                      <a:rPr lang="en-GB" sz="1400" i="1">
                        <a:solidFill>
                          <a:schemeClr val="tx1"/>
                        </a:solidFill>
                        <a:latin typeface="Cambria Math" panose="02040503050406030204" pitchFamily="18" charset="0"/>
                        <a:ea typeface="Cambria Math" panose="02040503050406030204" pitchFamily="18" charset="0"/>
                      </a:rPr>
                      <m:t>)</m:t>
                    </m:r>
                  </m:oMath>
                </a14:m>
                <a:endParaRPr lang="en-GB" sz="1400" dirty="0">
                  <a:solidFill>
                    <a:schemeClr val="tx1"/>
                  </a:solidFill>
                </a:endParaRPr>
              </a:p>
            </p:txBody>
          </p:sp>
        </mc:Choice>
        <mc:Fallback xmlns="">
          <p:sp>
            <p:nvSpPr>
              <p:cNvPr id="182" name="TextBox 181">
                <a:extLst>
                  <a:ext uri="{FF2B5EF4-FFF2-40B4-BE49-F238E27FC236}">
                    <a16:creationId xmlns:a16="http://schemas.microsoft.com/office/drawing/2014/main" id="{07481AB7-8F61-44F8-BD22-10E2411C3BBF}"/>
                  </a:ext>
                </a:extLst>
              </p:cNvPr>
              <p:cNvSpPr txBox="1">
                <a:spLocks noRot="1" noChangeAspect="1" noMove="1" noResize="1" noEditPoints="1" noAdjustHandles="1" noChangeArrowheads="1" noChangeShapeType="1" noTextEdit="1"/>
              </p:cNvSpPr>
              <p:nvPr/>
            </p:nvSpPr>
            <p:spPr>
              <a:xfrm>
                <a:off x="516062" y="6126190"/>
                <a:ext cx="4015010" cy="215444"/>
              </a:xfrm>
              <a:prstGeom prst="rect">
                <a:avLst/>
              </a:prstGeom>
              <a:blipFill>
                <a:blip r:embed="rId19"/>
                <a:stretch>
                  <a:fillRect l="-1520" t="-25714" r="-1064" b="-51429"/>
                </a:stretch>
              </a:blipFill>
            </p:spPr>
            <p:txBody>
              <a:bodyPr/>
              <a:lstStyle/>
              <a:p>
                <a:r>
                  <a:rPr lang="en-IE">
                    <a:noFill/>
                  </a:rPr>
                  <a:t> </a:t>
                </a:r>
              </a:p>
            </p:txBody>
          </p:sp>
        </mc:Fallback>
      </mc:AlternateContent>
      <p:sp>
        <p:nvSpPr>
          <p:cNvPr id="86" name="TextBox 85">
            <a:extLst>
              <a:ext uri="{FF2B5EF4-FFF2-40B4-BE49-F238E27FC236}">
                <a16:creationId xmlns:a16="http://schemas.microsoft.com/office/drawing/2014/main" id="{7FC74FE6-E3E6-4E5E-B3EB-4734490DAC85}"/>
              </a:ext>
            </a:extLst>
          </p:cNvPr>
          <p:cNvSpPr txBox="1"/>
          <p:nvPr/>
        </p:nvSpPr>
        <p:spPr>
          <a:xfrm rot="16200000">
            <a:off x="7037664" y="1560574"/>
            <a:ext cx="886132" cy="430887"/>
          </a:xfrm>
          <a:prstGeom prst="rect">
            <a:avLst/>
          </a:prstGeom>
          <a:solidFill>
            <a:schemeClr val="bg1"/>
          </a:solidFill>
        </p:spPr>
        <p:txBody>
          <a:bodyPr wrap="square">
            <a:spAutoFit/>
          </a:bodyPr>
          <a:lstStyle/>
          <a:p>
            <a:pPr algn="ctr"/>
            <a:r>
              <a:rPr lang="en-GB" sz="1100" dirty="0"/>
              <a:t>Predicted response</a:t>
            </a:r>
          </a:p>
        </p:txBody>
      </p:sp>
      <mc:AlternateContent xmlns:mc="http://schemas.openxmlformats.org/markup-compatibility/2006" xmlns:p14="http://schemas.microsoft.com/office/powerpoint/2010/main">
        <mc:Choice Requires="p14">
          <p:contentPart p14:bwMode="auto" r:id="rId20">
            <p14:nvContentPartPr>
              <p14:cNvPr id="88" name="Ink 87">
                <a:extLst>
                  <a:ext uri="{FF2B5EF4-FFF2-40B4-BE49-F238E27FC236}">
                    <a16:creationId xmlns:a16="http://schemas.microsoft.com/office/drawing/2014/main" id="{CFD5FB55-B528-4B17-8F90-978E9B191B0B}"/>
                  </a:ext>
                </a:extLst>
              </p14:cNvPr>
              <p14:cNvContentPartPr/>
              <p14:nvPr/>
            </p14:nvContentPartPr>
            <p14:xfrm>
              <a:off x="7827573" y="3910525"/>
              <a:ext cx="299" cy="299"/>
            </p14:xfrm>
          </p:contentPart>
        </mc:Choice>
        <mc:Fallback xmlns="">
          <p:pic>
            <p:nvPicPr>
              <p:cNvPr id="88" name="Ink 87">
                <a:extLst>
                  <a:ext uri="{FF2B5EF4-FFF2-40B4-BE49-F238E27FC236}">
                    <a16:creationId xmlns:a16="http://schemas.microsoft.com/office/drawing/2014/main" id="{CFD5FB55-B528-4B17-8F90-978E9B191B0B}"/>
                  </a:ext>
                </a:extLst>
              </p:cNvPr>
              <p:cNvPicPr/>
              <p:nvPr/>
            </p:nvPicPr>
            <p:blipFill>
              <a:blip r:embed="rId10"/>
              <a:stretch>
                <a:fillRect/>
              </a:stretch>
            </p:blipFill>
            <p:spPr>
              <a:xfrm>
                <a:off x="7820098" y="3903050"/>
                <a:ext cx="14950" cy="14950"/>
              </a:xfrm>
              <a:prstGeom prst="rect">
                <a:avLst/>
              </a:prstGeom>
            </p:spPr>
          </p:pic>
        </mc:Fallback>
      </mc:AlternateContent>
      <p:cxnSp>
        <p:nvCxnSpPr>
          <p:cNvPr id="89" name="Straight Connector 88">
            <a:extLst>
              <a:ext uri="{FF2B5EF4-FFF2-40B4-BE49-F238E27FC236}">
                <a16:creationId xmlns:a16="http://schemas.microsoft.com/office/drawing/2014/main" id="{89D07E06-7A7C-4AE0-8313-44016F4E5044}"/>
              </a:ext>
            </a:extLst>
          </p:cNvPr>
          <p:cNvCxnSpPr>
            <a:cxnSpLocks/>
          </p:cNvCxnSpPr>
          <p:nvPr/>
        </p:nvCxnSpPr>
        <p:spPr>
          <a:xfrm>
            <a:off x="7726892" y="4309022"/>
            <a:ext cx="0" cy="6189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1">
            <p14:nvContentPartPr>
              <p14:cNvPr id="92" name="Ink 91">
                <a:extLst>
                  <a:ext uri="{FF2B5EF4-FFF2-40B4-BE49-F238E27FC236}">
                    <a16:creationId xmlns:a16="http://schemas.microsoft.com/office/drawing/2014/main" id="{739FC70F-ED28-40D7-AD58-E24CC5240205}"/>
                  </a:ext>
                </a:extLst>
              </p14:cNvPr>
              <p14:cNvContentPartPr/>
              <p14:nvPr/>
            </p14:nvContentPartPr>
            <p14:xfrm>
              <a:off x="7827573" y="4836687"/>
              <a:ext cx="299" cy="299"/>
            </p14:xfrm>
          </p:contentPart>
        </mc:Choice>
        <mc:Fallback xmlns="">
          <p:pic>
            <p:nvPicPr>
              <p:cNvPr id="92" name="Ink 91">
                <a:extLst>
                  <a:ext uri="{FF2B5EF4-FFF2-40B4-BE49-F238E27FC236}">
                    <a16:creationId xmlns:a16="http://schemas.microsoft.com/office/drawing/2014/main" id="{739FC70F-ED28-40D7-AD58-E24CC5240205}"/>
                  </a:ext>
                </a:extLst>
              </p:cNvPr>
              <p:cNvPicPr/>
              <p:nvPr/>
            </p:nvPicPr>
            <p:blipFill>
              <a:blip r:embed="rId10"/>
              <a:stretch>
                <a:fillRect/>
              </a:stretch>
            </p:blipFill>
            <p:spPr>
              <a:xfrm>
                <a:off x="7820098" y="4829212"/>
                <a:ext cx="14950" cy="14950"/>
              </a:xfrm>
              <a:prstGeom prst="rect">
                <a:avLst/>
              </a:prstGeom>
            </p:spPr>
          </p:pic>
        </mc:Fallback>
      </mc:AlternateContent>
      <p:grpSp>
        <p:nvGrpSpPr>
          <p:cNvPr id="93" name="Group 92">
            <a:extLst>
              <a:ext uri="{FF2B5EF4-FFF2-40B4-BE49-F238E27FC236}">
                <a16:creationId xmlns:a16="http://schemas.microsoft.com/office/drawing/2014/main" id="{50434872-B339-42A3-95C7-8EAB477E0C25}"/>
              </a:ext>
            </a:extLst>
          </p:cNvPr>
          <p:cNvGrpSpPr/>
          <p:nvPr/>
        </p:nvGrpSpPr>
        <p:grpSpPr>
          <a:xfrm>
            <a:off x="7180916" y="4293141"/>
            <a:ext cx="2868328" cy="574143"/>
            <a:chOff x="7823649" y="2560925"/>
            <a:chExt cx="3458520" cy="692280"/>
          </a:xfrm>
        </p:grpSpPr>
        <mc:AlternateContent xmlns:mc="http://schemas.openxmlformats.org/markup-compatibility/2006" xmlns:p14="http://schemas.microsoft.com/office/powerpoint/2010/main">
          <mc:Choice Requires="p14">
            <p:contentPart p14:bwMode="auto" r:id="rId22">
              <p14:nvContentPartPr>
                <p14:cNvPr id="94" name="Ink 93">
                  <a:extLst>
                    <a:ext uri="{FF2B5EF4-FFF2-40B4-BE49-F238E27FC236}">
                      <a16:creationId xmlns:a16="http://schemas.microsoft.com/office/drawing/2014/main" id="{A361D3D5-8743-4F7C-AA88-BBFC53960DA9}"/>
                    </a:ext>
                  </a:extLst>
                </p14:cNvPr>
                <p14:cNvContentPartPr/>
                <p14:nvPr/>
              </p14:nvContentPartPr>
              <p14:xfrm>
                <a:off x="7823649" y="2560925"/>
                <a:ext cx="3458520" cy="692280"/>
              </p14:xfrm>
            </p:contentPart>
          </mc:Choice>
          <mc:Fallback xmlns="">
            <p:pic>
              <p:nvPicPr>
                <p:cNvPr id="127" name="Ink 126">
                  <a:extLst>
                    <a:ext uri="{FF2B5EF4-FFF2-40B4-BE49-F238E27FC236}">
                      <a16:creationId xmlns:a16="http://schemas.microsoft.com/office/drawing/2014/main" id="{A7DD6040-C87B-4604-90D2-050163776CB9}"/>
                    </a:ext>
                  </a:extLst>
                </p:cNvPr>
                <p:cNvPicPr/>
                <p:nvPr/>
              </p:nvPicPr>
              <p:blipFill>
                <a:blip r:embed="rId14"/>
                <a:stretch>
                  <a:fillRect/>
                </a:stretch>
              </p:blipFill>
              <p:spPr>
                <a:xfrm>
                  <a:off x="7813230" y="2550508"/>
                  <a:ext cx="3479791" cy="713548"/>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95" name="Ink 94">
                  <a:extLst>
                    <a:ext uri="{FF2B5EF4-FFF2-40B4-BE49-F238E27FC236}">
                      <a16:creationId xmlns:a16="http://schemas.microsoft.com/office/drawing/2014/main" id="{904C2B3F-E16E-4F00-8443-82E75781C6FD}"/>
                    </a:ext>
                  </a:extLst>
                </p14:cNvPr>
                <p14:cNvContentPartPr/>
                <p14:nvPr/>
              </p14:nvContentPartPr>
              <p14:xfrm>
                <a:off x="10213329" y="3122165"/>
                <a:ext cx="360" cy="360"/>
              </p14:xfrm>
            </p:contentPart>
          </mc:Choice>
          <mc:Fallback xmlns="">
            <p:pic>
              <p:nvPicPr>
                <p:cNvPr id="128" name="Ink 127">
                  <a:extLst>
                    <a:ext uri="{FF2B5EF4-FFF2-40B4-BE49-F238E27FC236}">
                      <a16:creationId xmlns:a16="http://schemas.microsoft.com/office/drawing/2014/main" id="{35B534DA-47CA-41B8-BA4E-4ADD76C8DD2E}"/>
                    </a:ext>
                  </a:extLst>
                </p:cNvPr>
                <p:cNvPicPr/>
                <p:nvPr/>
              </p:nvPicPr>
              <p:blipFill>
                <a:blip r:embed="rId16"/>
                <a:stretch>
                  <a:fillRect/>
                </a:stretch>
              </p:blipFill>
              <p:spPr>
                <a:xfrm>
                  <a:off x="10204329" y="3113525"/>
                  <a:ext cx="18000" cy="18000"/>
                </a:xfrm>
                <a:prstGeom prst="rect">
                  <a:avLst/>
                </a:prstGeom>
              </p:spPr>
            </p:pic>
          </mc:Fallback>
        </mc:AlternateContent>
      </p:grpSp>
      <p:cxnSp>
        <p:nvCxnSpPr>
          <p:cNvPr id="98" name="Straight Connector 97">
            <a:extLst>
              <a:ext uri="{FF2B5EF4-FFF2-40B4-BE49-F238E27FC236}">
                <a16:creationId xmlns:a16="http://schemas.microsoft.com/office/drawing/2014/main" id="{94E48DB4-15E7-4108-99BA-685FE7B4949A}"/>
              </a:ext>
            </a:extLst>
          </p:cNvPr>
          <p:cNvCxnSpPr>
            <a:cxnSpLocks/>
          </p:cNvCxnSpPr>
          <p:nvPr/>
        </p:nvCxnSpPr>
        <p:spPr>
          <a:xfrm>
            <a:off x="8694154" y="4127882"/>
            <a:ext cx="0" cy="80006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346B4335-7500-432F-8741-D2269013AFCF}"/>
              </a:ext>
            </a:extLst>
          </p:cNvPr>
          <p:cNvSpPr txBox="1"/>
          <p:nvPr/>
        </p:nvSpPr>
        <p:spPr>
          <a:xfrm rot="16200000">
            <a:off x="6879935" y="4178197"/>
            <a:ext cx="886132" cy="769441"/>
          </a:xfrm>
          <a:prstGeom prst="rect">
            <a:avLst/>
          </a:prstGeom>
          <a:solidFill>
            <a:schemeClr val="bg1"/>
          </a:solidFill>
        </p:spPr>
        <p:txBody>
          <a:bodyPr wrap="square">
            <a:spAutoFit/>
          </a:bodyPr>
          <a:lstStyle/>
          <a:p>
            <a:pPr algn="ctr"/>
            <a:endParaRPr lang="en-GB" sz="1100" dirty="0"/>
          </a:p>
          <a:p>
            <a:pPr algn="ctr"/>
            <a:endParaRPr lang="en-GB" sz="1100" dirty="0"/>
          </a:p>
          <a:p>
            <a:pPr algn="ctr"/>
            <a:r>
              <a:rPr lang="en-GB" sz="1100" dirty="0"/>
              <a:t>Predicted response</a:t>
            </a:r>
          </a:p>
        </p:txBody>
      </p:sp>
      <mc:AlternateContent xmlns:mc="http://schemas.openxmlformats.org/markup-compatibility/2006" xmlns:p14="http://schemas.microsoft.com/office/powerpoint/2010/main">
        <mc:Choice Requires="p14">
          <p:contentPart p14:bwMode="auto" r:id="rId24">
            <p14:nvContentPartPr>
              <p14:cNvPr id="101" name="Ink 100">
                <a:extLst>
                  <a:ext uri="{FF2B5EF4-FFF2-40B4-BE49-F238E27FC236}">
                    <a16:creationId xmlns:a16="http://schemas.microsoft.com/office/drawing/2014/main" id="{2049E738-ACAF-4E0A-A5B5-73020F5F7732}"/>
                  </a:ext>
                </a:extLst>
              </p14:cNvPr>
              <p14:cNvContentPartPr/>
              <p14:nvPr/>
            </p14:nvContentPartPr>
            <p14:xfrm>
              <a:off x="7720741" y="4439020"/>
              <a:ext cx="2875792" cy="409932"/>
            </p14:xfrm>
          </p:contentPart>
        </mc:Choice>
        <mc:Fallback xmlns="">
          <p:pic>
            <p:nvPicPr>
              <p:cNvPr id="101" name="Ink 100">
                <a:extLst>
                  <a:ext uri="{FF2B5EF4-FFF2-40B4-BE49-F238E27FC236}">
                    <a16:creationId xmlns:a16="http://schemas.microsoft.com/office/drawing/2014/main" id="{2049E738-ACAF-4E0A-A5B5-73020F5F7732}"/>
                  </a:ext>
                </a:extLst>
              </p:cNvPr>
              <p:cNvPicPr/>
              <p:nvPr/>
            </p:nvPicPr>
            <p:blipFill>
              <a:blip r:embed="rId6"/>
              <a:stretch>
                <a:fillRect/>
              </a:stretch>
            </p:blipFill>
            <p:spPr>
              <a:xfrm>
                <a:off x="7711741" y="4430022"/>
                <a:ext cx="2893433" cy="427567"/>
              </a:xfrm>
              <a:prstGeom prst="rect">
                <a:avLst/>
              </a:prstGeom>
            </p:spPr>
          </p:pic>
        </mc:Fallback>
      </mc:AlternateContent>
      <p:sp>
        <p:nvSpPr>
          <p:cNvPr id="126" name="Freeform: Shape 125">
            <a:extLst>
              <a:ext uri="{FF2B5EF4-FFF2-40B4-BE49-F238E27FC236}">
                <a16:creationId xmlns:a16="http://schemas.microsoft.com/office/drawing/2014/main" id="{45989412-7E6E-4D4B-B671-33FB0915F169}"/>
              </a:ext>
            </a:extLst>
          </p:cNvPr>
          <p:cNvSpPr/>
          <p:nvPr/>
        </p:nvSpPr>
        <p:spPr>
          <a:xfrm>
            <a:off x="6038727" y="4451145"/>
            <a:ext cx="331314" cy="627936"/>
          </a:xfrm>
          <a:custGeom>
            <a:avLst/>
            <a:gdLst>
              <a:gd name="connsiteX0" fmla="*/ 186696 w 331314"/>
              <a:gd name="connsiteY0" fmla="*/ 0 h 627936"/>
              <a:gd name="connsiteX1" fmla="*/ 208828 w 331314"/>
              <a:gd name="connsiteY1" fmla="*/ 18261 h 627936"/>
              <a:gd name="connsiteX2" fmla="*/ 331314 w 331314"/>
              <a:gd name="connsiteY2" fmla="*/ 313968 h 627936"/>
              <a:gd name="connsiteX3" fmla="*/ 208828 w 331314"/>
              <a:gd name="connsiteY3" fmla="*/ 609675 h 627936"/>
              <a:gd name="connsiteX4" fmla="*/ 186696 w 331314"/>
              <a:gd name="connsiteY4" fmla="*/ 627936 h 627936"/>
              <a:gd name="connsiteX5" fmla="*/ 158920 w 331314"/>
              <a:gd name="connsiteY5" fmla="*/ 612860 h 627936"/>
              <a:gd name="connsiteX6" fmla="*/ 0 w 331314"/>
              <a:gd name="connsiteY6" fmla="*/ 313968 h 627936"/>
              <a:gd name="connsiteX7" fmla="*/ 158920 w 331314"/>
              <a:gd name="connsiteY7" fmla="*/ 15076 h 627936"/>
              <a:gd name="connsiteX8" fmla="*/ 186696 w 331314"/>
              <a:gd name="connsiteY8" fmla="*/ 0 h 627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314" h="627936">
                <a:moveTo>
                  <a:pt x="186696" y="0"/>
                </a:moveTo>
                <a:lnTo>
                  <a:pt x="208828" y="18261"/>
                </a:lnTo>
                <a:cubicBezTo>
                  <a:pt x="284506" y="93939"/>
                  <a:pt x="331314" y="198487"/>
                  <a:pt x="331314" y="313968"/>
                </a:cubicBezTo>
                <a:cubicBezTo>
                  <a:pt x="331314" y="429449"/>
                  <a:pt x="284506" y="533997"/>
                  <a:pt x="208828" y="609675"/>
                </a:cubicBezTo>
                <a:lnTo>
                  <a:pt x="186696" y="627936"/>
                </a:lnTo>
                <a:lnTo>
                  <a:pt x="158920" y="612860"/>
                </a:lnTo>
                <a:cubicBezTo>
                  <a:pt x="63039" y="548085"/>
                  <a:pt x="0" y="438388"/>
                  <a:pt x="0" y="313968"/>
                </a:cubicBezTo>
                <a:cubicBezTo>
                  <a:pt x="0" y="189548"/>
                  <a:pt x="63039" y="79852"/>
                  <a:pt x="158920" y="15076"/>
                </a:cubicBezTo>
                <a:lnTo>
                  <a:pt x="186696" y="0"/>
                </a:ln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17" name="Freeform: Shape 116">
            <a:extLst>
              <a:ext uri="{FF2B5EF4-FFF2-40B4-BE49-F238E27FC236}">
                <a16:creationId xmlns:a16="http://schemas.microsoft.com/office/drawing/2014/main" id="{11873FE5-AD94-4533-A75F-3900CA2DBC45}"/>
              </a:ext>
            </a:extLst>
          </p:cNvPr>
          <p:cNvSpPr/>
          <p:nvPr/>
        </p:nvSpPr>
        <p:spPr>
          <a:xfrm>
            <a:off x="5533655" y="4346919"/>
            <a:ext cx="691768" cy="836386"/>
          </a:xfrm>
          <a:custGeom>
            <a:avLst/>
            <a:gdLst>
              <a:gd name="connsiteX0" fmla="*/ 418193 w 691768"/>
              <a:gd name="connsiteY0" fmla="*/ 0 h 836386"/>
              <a:gd name="connsiteX1" fmla="*/ 652009 w 691768"/>
              <a:gd name="connsiteY1" fmla="*/ 71421 h 836386"/>
              <a:gd name="connsiteX2" fmla="*/ 691768 w 691768"/>
              <a:gd name="connsiteY2" fmla="*/ 104225 h 836386"/>
              <a:gd name="connsiteX3" fmla="*/ 663992 w 691768"/>
              <a:gd name="connsiteY3" fmla="*/ 119301 h 836386"/>
              <a:gd name="connsiteX4" fmla="*/ 505072 w 691768"/>
              <a:gd name="connsiteY4" fmla="*/ 418193 h 836386"/>
              <a:gd name="connsiteX5" fmla="*/ 663992 w 691768"/>
              <a:gd name="connsiteY5" fmla="*/ 717085 h 836386"/>
              <a:gd name="connsiteX6" fmla="*/ 691768 w 691768"/>
              <a:gd name="connsiteY6" fmla="*/ 732161 h 836386"/>
              <a:gd name="connsiteX7" fmla="*/ 652009 w 691768"/>
              <a:gd name="connsiteY7" fmla="*/ 764965 h 836386"/>
              <a:gd name="connsiteX8" fmla="*/ 418193 w 691768"/>
              <a:gd name="connsiteY8" fmla="*/ 836386 h 836386"/>
              <a:gd name="connsiteX9" fmla="*/ 0 w 691768"/>
              <a:gd name="connsiteY9" fmla="*/ 418193 h 836386"/>
              <a:gd name="connsiteX10" fmla="*/ 418193 w 691768"/>
              <a:gd name="connsiteY10" fmla="*/ 0 h 836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1768" h="836386">
                <a:moveTo>
                  <a:pt x="418193" y="0"/>
                </a:moveTo>
                <a:cubicBezTo>
                  <a:pt x="504804" y="0"/>
                  <a:pt x="585265" y="26330"/>
                  <a:pt x="652009" y="71421"/>
                </a:cubicBezTo>
                <a:lnTo>
                  <a:pt x="691768" y="104225"/>
                </a:lnTo>
                <a:lnTo>
                  <a:pt x="663992" y="119301"/>
                </a:lnTo>
                <a:cubicBezTo>
                  <a:pt x="568111" y="184077"/>
                  <a:pt x="505072" y="293773"/>
                  <a:pt x="505072" y="418193"/>
                </a:cubicBezTo>
                <a:cubicBezTo>
                  <a:pt x="505072" y="542613"/>
                  <a:pt x="568111" y="652310"/>
                  <a:pt x="663992" y="717085"/>
                </a:cubicBezTo>
                <a:lnTo>
                  <a:pt x="691768" y="732161"/>
                </a:lnTo>
                <a:lnTo>
                  <a:pt x="652009" y="764965"/>
                </a:lnTo>
                <a:cubicBezTo>
                  <a:pt x="585265" y="810057"/>
                  <a:pt x="504804" y="836386"/>
                  <a:pt x="418193" y="836386"/>
                </a:cubicBezTo>
                <a:cubicBezTo>
                  <a:pt x="187231" y="836386"/>
                  <a:pt x="0" y="649155"/>
                  <a:pt x="0" y="418193"/>
                </a:cubicBezTo>
                <a:cubicBezTo>
                  <a:pt x="0" y="187231"/>
                  <a:pt x="187231" y="0"/>
                  <a:pt x="418193" y="0"/>
                </a:cubicBez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16" name="Freeform: Shape 115">
            <a:extLst>
              <a:ext uri="{FF2B5EF4-FFF2-40B4-BE49-F238E27FC236}">
                <a16:creationId xmlns:a16="http://schemas.microsoft.com/office/drawing/2014/main" id="{C1C1775F-9C59-47C7-B30A-F1D056CE247D}"/>
              </a:ext>
            </a:extLst>
          </p:cNvPr>
          <p:cNvSpPr/>
          <p:nvPr/>
        </p:nvSpPr>
        <p:spPr>
          <a:xfrm>
            <a:off x="6225423" y="4404661"/>
            <a:ext cx="534208" cy="720904"/>
          </a:xfrm>
          <a:custGeom>
            <a:avLst/>
            <a:gdLst>
              <a:gd name="connsiteX0" fmla="*/ 173756 w 534208"/>
              <a:gd name="connsiteY0" fmla="*/ 0 h 720904"/>
              <a:gd name="connsiteX1" fmla="*/ 534208 w 534208"/>
              <a:gd name="connsiteY1" fmla="*/ 360452 h 720904"/>
              <a:gd name="connsiteX2" fmla="*/ 173756 w 534208"/>
              <a:gd name="connsiteY2" fmla="*/ 720904 h 720904"/>
              <a:gd name="connsiteX3" fmla="*/ 33452 w 534208"/>
              <a:gd name="connsiteY3" fmla="*/ 692578 h 720904"/>
              <a:gd name="connsiteX4" fmla="*/ 0 w 534208"/>
              <a:gd name="connsiteY4" fmla="*/ 674420 h 720904"/>
              <a:gd name="connsiteX5" fmla="*/ 22132 w 534208"/>
              <a:gd name="connsiteY5" fmla="*/ 656159 h 720904"/>
              <a:gd name="connsiteX6" fmla="*/ 144618 w 534208"/>
              <a:gd name="connsiteY6" fmla="*/ 360452 h 720904"/>
              <a:gd name="connsiteX7" fmla="*/ 22132 w 534208"/>
              <a:gd name="connsiteY7" fmla="*/ 64745 h 720904"/>
              <a:gd name="connsiteX8" fmla="*/ 0 w 534208"/>
              <a:gd name="connsiteY8" fmla="*/ 46484 h 720904"/>
              <a:gd name="connsiteX9" fmla="*/ 33452 w 534208"/>
              <a:gd name="connsiteY9" fmla="*/ 28326 h 720904"/>
              <a:gd name="connsiteX10" fmla="*/ 173756 w 534208"/>
              <a:gd name="connsiteY10" fmla="*/ 0 h 720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4208" h="720904">
                <a:moveTo>
                  <a:pt x="173756" y="0"/>
                </a:moveTo>
                <a:cubicBezTo>
                  <a:pt x="372828" y="0"/>
                  <a:pt x="534208" y="161380"/>
                  <a:pt x="534208" y="360452"/>
                </a:cubicBezTo>
                <a:cubicBezTo>
                  <a:pt x="534208" y="559524"/>
                  <a:pt x="372828" y="720904"/>
                  <a:pt x="173756" y="720904"/>
                </a:cubicBezTo>
                <a:cubicBezTo>
                  <a:pt x="123988" y="720904"/>
                  <a:pt x="76576" y="710818"/>
                  <a:pt x="33452" y="692578"/>
                </a:cubicBezTo>
                <a:lnTo>
                  <a:pt x="0" y="674420"/>
                </a:lnTo>
                <a:lnTo>
                  <a:pt x="22132" y="656159"/>
                </a:lnTo>
                <a:cubicBezTo>
                  <a:pt x="97810" y="580481"/>
                  <a:pt x="144618" y="475933"/>
                  <a:pt x="144618" y="360452"/>
                </a:cubicBezTo>
                <a:cubicBezTo>
                  <a:pt x="144618" y="244971"/>
                  <a:pt x="97810" y="140423"/>
                  <a:pt x="22132" y="64745"/>
                </a:cubicBezTo>
                <a:lnTo>
                  <a:pt x="0" y="46484"/>
                </a:lnTo>
                <a:lnTo>
                  <a:pt x="33452" y="28326"/>
                </a:lnTo>
                <a:cubicBezTo>
                  <a:pt x="76576" y="10086"/>
                  <a:pt x="123988" y="0"/>
                  <a:pt x="173756" y="0"/>
                </a:cubicBezTo>
                <a:close/>
              </a:path>
            </a:pathLst>
          </a:cu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mc:AlternateContent xmlns:mc="http://schemas.openxmlformats.org/markup-compatibility/2006" xmlns:p14="http://schemas.microsoft.com/office/powerpoint/2010/main">
        <mc:Choice Requires="p14">
          <p:contentPart p14:bwMode="auto" r:id="rId25">
            <p14:nvContentPartPr>
              <p14:cNvPr id="145" name="Ink 144">
                <a:extLst>
                  <a:ext uri="{FF2B5EF4-FFF2-40B4-BE49-F238E27FC236}">
                    <a16:creationId xmlns:a16="http://schemas.microsoft.com/office/drawing/2014/main" id="{943A61AB-A983-49D2-85B3-64A435870E2E}"/>
                  </a:ext>
                </a:extLst>
              </p14:cNvPr>
              <p14:cNvContentPartPr/>
              <p14:nvPr/>
            </p14:nvContentPartPr>
            <p14:xfrm>
              <a:off x="7979973" y="4062925"/>
              <a:ext cx="299" cy="299"/>
            </p14:xfrm>
          </p:contentPart>
        </mc:Choice>
        <mc:Fallback xmlns="">
          <p:pic>
            <p:nvPicPr>
              <p:cNvPr id="145" name="Ink 144">
                <a:extLst>
                  <a:ext uri="{FF2B5EF4-FFF2-40B4-BE49-F238E27FC236}">
                    <a16:creationId xmlns:a16="http://schemas.microsoft.com/office/drawing/2014/main" id="{943A61AB-A983-49D2-85B3-64A435870E2E}"/>
                  </a:ext>
                </a:extLst>
              </p:cNvPr>
              <p:cNvPicPr/>
              <p:nvPr/>
            </p:nvPicPr>
            <p:blipFill>
              <a:blip r:embed="rId10"/>
              <a:stretch>
                <a:fillRect/>
              </a:stretch>
            </p:blipFill>
            <p:spPr>
              <a:xfrm>
                <a:off x="7972498" y="4055450"/>
                <a:ext cx="14950" cy="14950"/>
              </a:xfrm>
              <a:prstGeom prst="rect">
                <a:avLst/>
              </a:prstGeom>
            </p:spPr>
          </p:pic>
        </mc:Fallback>
      </mc:AlternateContent>
      <p:cxnSp>
        <p:nvCxnSpPr>
          <p:cNvPr id="146" name="Straight Connector 145">
            <a:extLst>
              <a:ext uri="{FF2B5EF4-FFF2-40B4-BE49-F238E27FC236}">
                <a16:creationId xmlns:a16="http://schemas.microsoft.com/office/drawing/2014/main" id="{53DB225A-B88E-4E47-AD94-37567E21DD12}"/>
              </a:ext>
            </a:extLst>
          </p:cNvPr>
          <p:cNvCxnSpPr>
            <a:cxnSpLocks/>
          </p:cNvCxnSpPr>
          <p:nvPr/>
        </p:nvCxnSpPr>
        <p:spPr>
          <a:xfrm>
            <a:off x="7879292" y="4461422"/>
            <a:ext cx="0" cy="6189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6">
            <p14:nvContentPartPr>
              <p14:cNvPr id="149" name="Ink 148">
                <a:extLst>
                  <a:ext uri="{FF2B5EF4-FFF2-40B4-BE49-F238E27FC236}">
                    <a16:creationId xmlns:a16="http://schemas.microsoft.com/office/drawing/2014/main" id="{888DF282-F488-4B4E-B3D0-8E20811460C9}"/>
                  </a:ext>
                </a:extLst>
              </p14:cNvPr>
              <p14:cNvContentPartPr/>
              <p14:nvPr/>
            </p14:nvContentPartPr>
            <p14:xfrm>
              <a:off x="7979973" y="4989087"/>
              <a:ext cx="299" cy="299"/>
            </p14:xfrm>
          </p:contentPart>
        </mc:Choice>
        <mc:Fallback xmlns="">
          <p:pic>
            <p:nvPicPr>
              <p:cNvPr id="149" name="Ink 148">
                <a:extLst>
                  <a:ext uri="{FF2B5EF4-FFF2-40B4-BE49-F238E27FC236}">
                    <a16:creationId xmlns:a16="http://schemas.microsoft.com/office/drawing/2014/main" id="{888DF282-F488-4B4E-B3D0-8E20811460C9}"/>
                  </a:ext>
                </a:extLst>
              </p:cNvPr>
              <p:cNvPicPr/>
              <p:nvPr/>
            </p:nvPicPr>
            <p:blipFill>
              <a:blip r:embed="rId10"/>
              <a:stretch>
                <a:fillRect/>
              </a:stretch>
            </p:blipFill>
            <p:spPr>
              <a:xfrm>
                <a:off x="7972498" y="4981612"/>
                <a:ext cx="14950" cy="14950"/>
              </a:xfrm>
              <a:prstGeom prst="rect">
                <a:avLst/>
              </a:prstGeom>
            </p:spPr>
          </p:pic>
        </mc:Fallback>
      </mc:AlternateContent>
      <p:sp>
        <p:nvSpPr>
          <p:cNvPr id="167" name="TextBox 166">
            <a:extLst>
              <a:ext uri="{FF2B5EF4-FFF2-40B4-BE49-F238E27FC236}">
                <a16:creationId xmlns:a16="http://schemas.microsoft.com/office/drawing/2014/main" id="{FD254A21-B5CF-49C8-98C9-D299E8522BD1}"/>
              </a:ext>
            </a:extLst>
          </p:cNvPr>
          <p:cNvSpPr txBox="1"/>
          <p:nvPr/>
        </p:nvSpPr>
        <p:spPr>
          <a:xfrm rot="16200000">
            <a:off x="7032335" y="4330597"/>
            <a:ext cx="886132" cy="769441"/>
          </a:xfrm>
          <a:prstGeom prst="rect">
            <a:avLst/>
          </a:prstGeom>
          <a:solidFill>
            <a:schemeClr val="bg1"/>
          </a:solidFill>
        </p:spPr>
        <p:txBody>
          <a:bodyPr wrap="square">
            <a:spAutoFit/>
          </a:bodyPr>
          <a:lstStyle/>
          <a:p>
            <a:pPr algn="ctr"/>
            <a:endParaRPr lang="en-GB" sz="1100" dirty="0"/>
          </a:p>
          <a:p>
            <a:pPr algn="ctr"/>
            <a:endParaRPr lang="en-GB" sz="1100" dirty="0"/>
          </a:p>
          <a:p>
            <a:pPr algn="ctr"/>
            <a:r>
              <a:rPr lang="en-GB" sz="1100" dirty="0"/>
              <a:t>Predicted response</a:t>
            </a:r>
          </a:p>
        </p:txBody>
      </p:sp>
      <p:cxnSp>
        <p:nvCxnSpPr>
          <p:cNvPr id="214" name="Straight Connector 213">
            <a:extLst>
              <a:ext uri="{FF2B5EF4-FFF2-40B4-BE49-F238E27FC236}">
                <a16:creationId xmlns:a16="http://schemas.microsoft.com/office/drawing/2014/main" id="{840228E4-DE40-4354-AE55-20D5E9A08B22}"/>
              </a:ext>
            </a:extLst>
          </p:cNvPr>
          <p:cNvCxnSpPr>
            <a:cxnSpLocks/>
          </p:cNvCxnSpPr>
          <p:nvPr/>
        </p:nvCxnSpPr>
        <p:spPr>
          <a:xfrm>
            <a:off x="7709298" y="5734489"/>
            <a:ext cx="0" cy="6189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7">
            <p14:nvContentPartPr>
              <p14:cNvPr id="215" name="Ink 214">
                <a:extLst>
                  <a:ext uri="{FF2B5EF4-FFF2-40B4-BE49-F238E27FC236}">
                    <a16:creationId xmlns:a16="http://schemas.microsoft.com/office/drawing/2014/main" id="{6D6A55F7-4F58-4121-B990-7B5BAFAD991F}"/>
                  </a:ext>
                </a:extLst>
              </p14:cNvPr>
              <p14:cNvContentPartPr/>
              <p14:nvPr/>
            </p14:nvContentPartPr>
            <p14:xfrm>
              <a:off x="7809979" y="6262154"/>
              <a:ext cx="299" cy="299"/>
            </p14:xfrm>
          </p:contentPart>
        </mc:Choice>
        <mc:Fallback xmlns="">
          <p:pic>
            <p:nvPicPr>
              <p:cNvPr id="215" name="Ink 214">
                <a:extLst>
                  <a:ext uri="{FF2B5EF4-FFF2-40B4-BE49-F238E27FC236}">
                    <a16:creationId xmlns:a16="http://schemas.microsoft.com/office/drawing/2014/main" id="{6D6A55F7-4F58-4121-B990-7B5BAFAD991F}"/>
                  </a:ext>
                </a:extLst>
              </p:cNvPr>
              <p:cNvPicPr/>
              <p:nvPr/>
            </p:nvPicPr>
            <p:blipFill>
              <a:blip r:embed="rId10"/>
              <a:stretch>
                <a:fillRect/>
              </a:stretch>
            </p:blipFill>
            <p:spPr>
              <a:xfrm>
                <a:off x="7802504" y="6254679"/>
                <a:ext cx="14950" cy="14950"/>
              </a:xfrm>
              <a:prstGeom prst="rect">
                <a:avLst/>
              </a:prstGeom>
            </p:spPr>
          </p:pic>
        </mc:Fallback>
      </mc:AlternateContent>
      <p:grpSp>
        <p:nvGrpSpPr>
          <p:cNvPr id="216" name="Group 215">
            <a:extLst>
              <a:ext uri="{FF2B5EF4-FFF2-40B4-BE49-F238E27FC236}">
                <a16:creationId xmlns:a16="http://schemas.microsoft.com/office/drawing/2014/main" id="{96EC39D3-D1BC-492F-BE37-41ABD62EAAE9}"/>
              </a:ext>
            </a:extLst>
          </p:cNvPr>
          <p:cNvGrpSpPr/>
          <p:nvPr/>
        </p:nvGrpSpPr>
        <p:grpSpPr>
          <a:xfrm>
            <a:off x="7061718" y="5718608"/>
            <a:ext cx="2868328" cy="574143"/>
            <a:chOff x="7823649" y="2560925"/>
            <a:chExt cx="3458520" cy="692280"/>
          </a:xfrm>
        </p:grpSpPr>
        <mc:AlternateContent xmlns:mc="http://schemas.openxmlformats.org/markup-compatibility/2006" xmlns:p14="http://schemas.microsoft.com/office/powerpoint/2010/main">
          <mc:Choice Requires="p14">
            <p:contentPart p14:bwMode="auto" r:id="rId28">
              <p14:nvContentPartPr>
                <p14:cNvPr id="217" name="Ink 216">
                  <a:extLst>
                    <a:ext uri="{FF2B5EF4-FFF2-40B4-BE49-F238E27FC236}">
                      <a16:creationId xmlns:a16="http://schemas.microsoft.com/office/drawing/2014/main" id="{A6B3AFDF-4776-4B1B-ADB2-FF79F5C4E301}"/>
                    </a:ext>
                  </a:extLst>
                </p14:cNvPr>
                <p14:cNvContentPartPr/>
                <p14:nvPr/>
              </p14:nvContentPartPr>
              <p14:xfrm>
                <a:off x="7823649" y="2560925"/>
                <a:ext cx="3458520" cy="692280"/>
              </p14:xfrm>
            </p:contentPart>
          </mc:Choice>
          <mc:Fallback xmlns="">
            <p:pic>
              <p:nvPicPr>
                <p:cNvPr id="127" name="Ink 126">
                  <a:extLst>
                    <a:ext uri="{FF2B5EF4-FFF2-40B4-BE49-F238E27FC236}">
                      <a16:creationId xmlns:a16="http://schemas.microsoft.com/office/drawing/2014/main" id="{A7DD6040-C87B-4604-90D2-050163776CB9}"/>
                    </a:ext>
                  </a:extLst>
                </p:cNvPr>
                <p:cNvPicPr/>
                <p:nvPr/>
              </p:nvPicPr>
              <p:blipFill>
                <a:blip r:embed="rId14"/>
                <a:stretch>
                  <a:fillRect/>
                </a:stretch>
              </p:blipFill>
              <p:spPr>
                <a:xfrm>
                  <a:off x="7813230" y="2550508"/>
                  <a:ext cx="3479791" cy="713548"/>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18" name="Ink 217">
                  <a:extLst>
                    <a:ext uri="{FF2B5EF4-FFF2-40B4-BE49-F238E27FC236}">
                      <a16:creationId xmlns:a16="http://schemas.microsoft.com/office/drawing/2014/main" id="{2E1992A3-C178-404B-927C-7867865CBA61}"/>
                    </a:ext>
                  </a:extLst>
                </p14:cNvPr>
                <p14:cNvContentPartPr/>
                <p14:nvPr/>
              </p14:nvContentPartPr>
              <p14:xfrm>
                <a:off x="10213329" y="3122165"/>
                <a:ext cx="360" cy="360"/>
              </p14:xfrm>
            </p:contentPart>
          </mc:Choice>
          <mc:Fallback xmlns="">
            <p:pic>
              <p:nvPicPr>
                <p:cNvPr id="128" name="Ink 127">
                  <a:extLst>
                    <a:ext uri="{FF2B5EF4-FFF2-40B4-BE49-F238E27FC236}">
                      <a16:creationId xmlns:a16="http://schemas.microsoft.com/office/drawing/2014/main" id="{35B534DA-47CA-41B8-BA4E-4ADD76C8DD2E}"/>
                    </a:ext>
                  </a:extLst>
                </p:cNvPr>
                <p:cNvPicPr/>
                <p:nvPr/>
              </p:nvPicPr>
              <p:blipFill>
                <a:blip r:embed="rId16"/>
                <a:stretch>
                  <a:fillRect/>
                </a:stretch>
              </p:blipFill>
              <p:spPr>
                <a:xfrm>
                  <a:off x="10204329" y="3113525"/>
                  <a:ext cx="18000" cy="18000"/>
                </a:xfrm>
                <a:prstGeom prst="rect">
                  <a:avLst/>
                </a:prstGeom>
              </p:spPr>
            </p:pic>
          </mc:Fallback>
        </mc:AlternateContent>
      </p:grpSp>
      <p:cxnSp>
        <p:nvCxnSpPr>
          <p:cNvPr id="220" name="Straight Connector 219">
            <a:extLst>
              <a:ext uri="{FF2B5EF4-FFF2-40B4-BE49-F238E27FC236}">
                <a16:creationId xmlns:a16="http://schemas.microsoft.com/office/drawing/2014/main" id="{B9607C30-B1E7-40C9-A75A-D45A41C9F0C1}"/>
              </a:ext>
            </a:extLst>
          </p:cNvPr>
          <p:cNvCxnSpPr>
            <a:cxnSpLocks/>
          </p:cNvCxnSpPr>
          <p:nvPr/>
        </p:nvCxnSpPr>
        <p:spPr>
          <a:xfrm>
            <a:off x="8676560" y="5553349"/>
            <a:ext cx="0" cy="80006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30">
            <p14:nvContentPartPr>
              <p14:cNvPr id="221" name="Ink 220">
                <a:extLst>
                  <a:ext uri="{FF2B5EF4-FFF2-40B4-BE49-F238E27FC236}">
                    <a16:creationId xmlns:a16="http://schemas.microsoft.com/office/drawing/2014/main" id="{036CD80A-A41B-469C-A5E9-E2A5B48D82C4}"/>
                  </a:ext>
                </a:extLst>
              </p14:cNvPr>
              <p14:cNvContentPartPr/>
              <p14:nvPr/>
            </p14:nvContentPartPr>
            <p14:xfrm>
              <a:off x="7703147" y="5864487"/>
              <a:ext cx="2875792" cy="409932"/>
            </p14:xfrm>
          </p:contentPart>
        </mc:Choice>
        <mc:Fallback xmlns="">
          <p:pic>
            <p:nvPicPr>
              <p:cNvPr id="221" name="Ink 220">
                <a:extLst>
                  <a:ext uri="{FF2B5EF4-FFF2-40B4-BE49-F238E27FC236}">
                    <a16:creationId xmlns:a16="http://schemas.microsoft.com/office/drawing/2014/main" id="{036CD80A-A41B-469C-A5E9-E2A5B48D82C4}"/>
                  </a:ext>
                </a:extLst>
              </p:cNvPr>
              <p:cNvPicPr/>
              <p:nvPr/>
            </p:nvPicPr>
            <p:blipFill>
              <a:blip r:embed="rId6"/>
              <a:stretch>
                <a:fillRect/>
              </a:stretch>
            </p:blipFill>
            <p:spPr>
              <a:xfrm>
                <a:off x="7694147" y="5855489"/>
                <a:ext cx="2893433" cy="427567"/>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22" name="Ink 221">
                <a:extLst>
                  <a:ext uri="{FF2B5EF4-FFF2-40B4-BE49-F238E27FC236}">
                    <a16:creationId xmlns:a16="http://schemas.microsoft.com/office/drawing/2014/main" id="{4C0F94F0-6262-430B-B229-22002234863D}"/>
                  </a:ext>
                </a:extLst>
              </p14:cNvPr>
              <p14:cNvContentPartPr/>
              <p14:nvPr/>
            </p14:nvContentPartPr>
            <p14:xfrm>
              <a:off x="7962379" y="5488392"/>
              <a:ext cx="299" cy="299"/>
            </p14:xfrm>
          </p:contentPart>
        </mc:Choice>
        <mc:Fallback xmlns="">
          <p:pic>
            <p:nvPicPr>
              <p:cNvPr id="222" name="Ink 221">
                <a:extLst>
                  <a:ext uri="{FF2B5EF4-FFF2-40B4-BE49-F238E27FC236}">
                    <a16:creationId xmlns:a16="http://schemas.microsoft.com/office/drawing/2014/main" id="{4C0F94F0-6262-430B-B229-22002234863D}"/>
                  </a:ext>
                </a:extLst>
              </p:cNvPr>
              <p:cNvPicPr/>
              <p:nvPr/>
            </p:nvPicPr>
            <p:blipFill>
              <a:blip r:embed="rId10"/>
              <a:stretch>
                <a:fillRect/>
              </a:stretch>
            </p:blipFill>
            <p:spPr>
              <a:xfrm>
                <a:off x="7954904" y="5480917"/>
                <a:ext cx="14950" cy="14950"/>
              </a:xfrm>
              <a:prstGeom prst="rect">
                <a:avLst/>
              </a:prstGeom>
            </p:spPr>
          </p:pic>
        </mc:Fallback>
      </mc:AlternateContent>
      <p:cxnSp>
        <p:nvCxnSpPr>
          <p:cNvPr id="223" name="Straight Connector 222">
            <a:extLst>
              <a:ext uri="{FF2B5EF4-FFF2-40B4-BE49-F238E27FC236}">
                <a16:creationId xmlns:a16="http://schemas.microsoft.com/office/drawing/2014/main" id="{ADDF5017-4C13-4C9C-B941-448704ED0981}"/>
              </a:ext>
            </a:extLst>
          </p:cNvPr>
          <p:cNvCxnSpPr>
            <a:cxnSpLocks/>
          </p:cNvCxnSpPr>
          <p:nvPr/>
        </p:nvCxnSpPr>
        <p:spPr>
          <a:xfrm>
            <a:off x="7861698" y="5886889"/>
            <a:ext cx="0" cy="6189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4" name="TextBox 223">
            <a:extLst>
              <a:ext uri="{FF2B5EF4-FFF2-40B4-BE49-F238E27FC236}">
                <a16:creationId xmlns:a16="http://schemas.microsoft.com/office/drawing/2014/main" id="{6EB15FB3-47BC-4D09-B4E1-52040C959D73}"/>
              </a:ext>
            </a:extLst>
          </p:cNvPr>
          <p:cNvSpPr txBox="1"/>
          <p:nvPr/>
        </p:nvSpPr>
        <p:spPr>
          <a:xfrm>
            <a:off x="8613619" y="6569773"/>
            <a:ext cx="2525277" cy="172226"/>
          </a:xfrm>
          <a:prstGeom prst="rect">
            <a:avLst/>
          </a:prstGeom>
          <a:noFill/>
        </p:spPr>
        <p:txBody>
          <a:bodyPr wrap="square" rtlCol="0">
            <a:spAutoFit/>
          </a:bodyPr>
          <a:lstStyle/>
          <a:p>
            <a:endParaRPr lang="en-GB" dirty="0"/>
          </a:p>
        </p:txBody>
      </p:sp>
      <mc:AlternateContent xmlns:mc="http://schemas.openxmlformats.org/markup-compatibility/2006" xmlns:p14="http://schemas.microsoft.com/office/powerpoint/2010/main">
        <mc:Choice Requires="p14">
          <p:contentPart p14:bwMode="auto" r:id="rId32">
            <p14:nvContentPartPr>
              <p14:cNvPr id="225" name="Ink 224">
                <a:extLst>
                  <a:ext uri="{FF2B5EF4-FFF2-40B4-BE49-F238E27FC236}">
                    <a16:creationId xmlns:a16="http://schemas.microsoft.com/office/drawing/2014/main" id="{80A6298D-428A-4085-B8E5-25B883D03D8A}"/>
                  </a:ext>
                </a:extLst>
              </p14:cNvPr>
              <p14:cNvContentPartPr/>
              <p14:nvPr/>
            </p14:nvContentPartPr>
            <p14:xfrm>
              <a:off x="7962379" y="6414554"/>
              <a:ext cx="299" cy="299"/>
            </p14:xfrm>
          </p:contentPart>
        </mc:Choice>
        <mc:Fallback xmlns="">
          <p:pic>
            <p:nvPicPr>
              <p:cNvPr id="225" name="Ink 224">
                <a:extLst>
                  <a:ext uri="{FF2B5EF4-FFF2-40B4-BE49-F238E27FC236}">
                    <a16:creationId xmlns:a16="http://schemas.microsoft.com/office/drawing/2014/main" id="{80A6298D-428A-4085-B8E5-25B883D03D8A}"/>
                  </a:ext>
                </a:extLst>
              </p:cNvPr>
              <p:cNvPicPr/>
              <p:nvPr/>
            </p:nvPicPr>
            <p:blipFill>
              <a:blip r:embed="rId10"/>
              <a:stretch>
                <a:fillRect/>
              </a:stretch>
            </p:blipFill>
            <p:spPr>
              <a:xfrm>
                <a:off x="7954904" y="6407079"/>
                <a:ext cx="14950" cy="14950"/>
              </a:xfrm>
              <a:prstGeom prst="rect">
                <a:avLst/>
              </a:prstGeom>
            </p:spPr>
          </p:pic>
        </mc:Fallback>
      </mc:AlternateContent>
      <p:sp>
        <p:nvSpPr>
          <p:cNvPr id="226" name="TextBox 225">
            <a:extLst>
              <a:ext uri="{FF2B5EF4-FFF2-40B4-BE49-F238E27FC236}">
                <a16:creationId xmlns:a16="http://schemas.microsoft.com/office/drawing/2014/main" id="{EB923A33-B44F-424C-858F-D1C3E67025AE}"/>
              </a:ext>
            </a:extLst>
          </p:cNvPr>
          <p:cNvSpPr txBox="1"/>
          <p:nvPr/>
        </p:nvSpPr>
        <p:spPr>
          <a:xfrm rot="16200000">
            <a:off x="7014741" y="5756064"/>
            <a:ext cx="886132" cy="769441"/>
          </a:xfrm>
          <a:prstGeom prst="rect">
            <a:avLst/>
          </a:prstGeom>
          <a:solidFill>
            <a:schemeClr val="bg1"/>
          </a:solidFill>
        </p:spPr>
        <p:txBody>
          <a:bodyPr wrap="square">
            <a:spAutoFit/>
          </a:bodyPr>
          <a:lstStyle/>
          <a:p>
            <a:pPr algn="ctr"/>
            <a:endParaRPr lang="en-GB" sz="1100" dirty="0"/>
          </a:p>
          <a:p>
            <a:pPr algn="ctr"/>
            <a:endParaRPr lang="en-GB" sz="1100" dirty="0"/>
          </a:p>
          <a:p>
            <a:pPr algn="ctr"/>
            <a:r>
              <a:rPr lang="en-GB" sz="1100" dirty="0"/>
              <a:t>Predicted response</a:t>
            </a:r>
          </a:p>
        </p:txBody>
      </p:sp>
      <p:sp>
        <p:nvSpPr>
          <p:cNvPr id="7" name="Rectangle 6">
            <a:extLst>
              <a:ext uri="{FF2B5EF4-FFF2-40B4-BE49-F238E27FC236}">
                <a16:creationId xmlns:a16="http://schemas.microsoft.com/office/drawing/2014/main" id="{B87D23A5-2D90-40C4-94FA-73261F100BB3}"/>
              </a:ext>
            </a:extLst>
          </p:cNvPr>
          <p:cNvSpPr/>
          <p:nvPr/>
        </p:nvSpPr>
        <p:spPr>
          <a:xfrm>
            <a:off x="10157685" y="1620554"/>
            <a:ext cx="597573" cy="53061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95" name="TextBox 194">
            <a:extLst>
              <a:ext uri="{FF2B5EF4-FFF2-40B4-BE49-F238E27FC236}">
                <a16:creationId xmlns:a16="http://schemas.microsoft.com/office/drawing/2014/main" id="{5688744F-C7DB-4E04-AE3B-4E053556C9A5}"/>
              </a:ext>
            </a:extLst>
          </p:cNvPr>
          <p:cNvSpPr txBox="1"/>
          <p:nvPr/>
        </p:nvSpPr>
        <p:spPr>
          <a:xfrm>
            <a:off x="9937709" y="3534739"/>
            <a:ext cx="1374684" cy="276999"/>
          </a:xfrm>
          <a:prstGeom prst="rect">
            <a:avLst/>
          </a:prstGeom>
          <a:noFill/>
        </p:spPr>
        <p:txBody>
          <a:bodyPr wrap="square">
            <a:spAutoFit/>
          </a:bodyPr>
          <a:lstStyle/>
          <a:p>
            <a:r>
              <a:rPr lang="en-GB" sz="1200" dirty="0"/>
              <a:t>time</a:t>
            </a:r>
          </a:p>
        </p:txBody>
      </p:sp>
      <p:sp>
        <p:nvSpPr>
          <p:cNvPr id="148" name="TextBox 147">
            <a:extLst>
              <a:ext uri="{FF2B5EF4-FFF2-40B4-BE49-F238E27FC236}">
                <a16:creationId xmlns:a16="http://schemas.microsoft.com/office/drawing/2014/main" id="{AA763D94-91BB-4408-8DFE-8B7DC4C79355}"/>
              </a:ext>
            </a:extLst>
          </p:cNvPr>
          <p:cNvSpPr txBox="1"/>
          <p:nvPr/>
        </p:nvSpPr>
        <p:spPr>
          <a:xfrm>
            <a:off x="8631213" y="5144306"/>
            <a:ext cx="2525277" cy="172226"/>
          </a:xfrm>
          <a:prstGeom prst="rect">
            <a:avLst/>
          </a:prstGeom>
          <a:noFill/>
        </p:spPr>
        <p:txBody>
          <a:bodyPr wrap="square" rtlCol="0">
            <a:spAutoFit/>
          </a:bodyPr>
          <a:lstStyle/>
          <a:p>
            <a:endParaRPr lang="en-GB" dirty="0"/>
          </a:p>
        </p:txBody>
      </p:sp>
      <p:sp>
        <p:nvSpPr>
          <p:cNvPr id="142" name="TextBox 141">
            <a:extLst>
              <a:ext uri="{FF2B5EF4-FFF2-40B4-BE49-F238E27FC236}">
                <a16:creationId xmlns:a16="http://schemas.microsoft.com/office/drawing/2014/main" id="{893EC026-5177-4AF5-BF87-BF32DBD9120E}"/>
              </a:ext>
            </a:extLst>
          </p:cNvPr>
          <p:cNvSpPr txBox="1"/>
          <p:nvPr/>
        </p:nvSpPr>
        <p:spPr>
          <a:xfrm>
            <a:off x="9937709" y="5113672"/>
            <a:ext cx="1374684" cy="276999"/>
          </a:xfrm>
          <a:prstGeom prst="rect">
            <a:avLst/>
          </a:prstGeom>
          <a:noFill/>
        </p:spPr>
        <p:txBody>
          <a:bodyPr wrap="square">
            <a:spAutoFit/>
          </a:bodyPr>
          <a:lstStyle/>
          <a:p>
            <a:r>
              <a:rPr lang="en-GB" sz="1200" dirty="0"/>
              <a:t>time</a:t>
            </a:r>
          </a:p>
        </p:txBody>
      </p:sp>
      <p:cxnSp>
        <p:nvCxnSpPr>
          <p:cNvPr id="147" name="Straight Connector 146">
            <a:extLst>
              <a:ext uri="{FF2B5EF4-FFF2-40B4-BE49-F238E27FC236}">
                <a16:creationId xmlns:a16="http://schemas.microsoft.com/office/drawing/2014/main" id="{C70747AB-6546-401D-9069-382F654CFA96}"/>
              </a:ext>
            </a:extLst>
          </p:cNvPr>
          <p:cNvCxnSpPr>
            <a:cxnSpLocks/>
          </p:cNvCxnSpPr>
          <p:nvPr/>
        </p:nvCxnSpPr>
        <p:spPr>
          <a:xfrm>
            <a:off x="7879292" y="5071882"/>
            <a:ext cx="2278393" cy="0"/>
          </a:xfrm>
          <a:prstGeom prst="line">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598CA6C6-882A-4116-8914-8DC0F358A1F3}"/>
              </a:ext>
            </a:extLst>
          </p:cNvPr>
          <p:cNvCxnSpPr>
            <a:cxnSpLocks/>
          </p:cNvCxnSpPr>
          <p:nvPr/>
        </p:nvCxnSpPr>
        <p:spPr>
          <a:xfrm>
            <a:off x="7861698" y="6505816"/>
            <a:ext cx="2295987" cy="0"/>
          </a:xfrm>
          <a:prstGeom prst="line">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28" name="TextBox 227">
            <a:extLst>
              <a:ext uri="{FF2B5EF4-FFF2-40B4-BE49-F238E27FC236}">
                <a16:creationId xmlns:a16="http://schemas.microsoft.com/office/drawing/2014/main" id="{1C336528-A685-4C05-9E4B-39DEC6E97CF1}"/>
              </a:ext>
            </a:extLst>
          </p:cNvPr>
          <p:cNvSpPr txBox="1"/>
          <p:nvPr/>
        </p:nvSpPr>
        <p:spPr>
          <a:xfrm>
            <a:off x="9909191" y="6531342"/>
            <a:ext cx="1374684" cy="276999"/>
          </a:xfrm>
          <a:prstGeom prst="rect">
            <a:avLst/>
          </a:prstGeom>
          <a:noFill/>
        </p:spPr>
        <p:txBody>
          <a:bodyPr wrap="square">
            <a:spAutoFit/>
          </a:bodyPr>
          <a:lstStyle/>
          <a:p>
            <a:r>
              <a:rPr lang="en-GB" sz="1200" dirty="0"/>
              <a:t>time</a:t>
            </a:r>
          </a:p>
        </p:txBody>
      </p:sp>
    </p:spTree>
    <p:extLst>
      <p:ext uri="{BB962C8B-B14F-4D97-AF65-F5344CB8AC3E}">
        <p14:creationId xmlns:p14="http://schemas.microsoft.com/office/powerpoint/2010/main" val="181700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451E8-1198-AC49-B8A1-0E8E4B9A1D5A}"/>
              </a:ext>
            </a:extLst>
          </p:cNvPr>
          <p:cNvSpPr>
            <a:spLocks noGrp="1"/>
          </p:cNvSpPr>
          <p:nvPr>
            <p:ph type="title"/>
          </p:nvPr>
        </p:nvSpPr>
        <p:spPr>
          <a:xfrm>
            <a:off x="841248" y="548640"/>
            <a:ext cx="3600860" cy="5431536"/>
          </a:xfrm>
        </p:spPr>
        <p:txBody>
          <a:bodyPr>
            <a:normAutofit/>
          </a:bodyPr>
          <a:lstStyle/>
          <a:p>
            <a:r>
              <a:rPr lang="en-GB" sz="5400" dirty="0"/>
              <a:t>Overview</a:t>
            </a:r>
          </a:p>
        </p:txBody>
      </p:sp>
      <p:sp>
        <p:nvSpPr>
          <p:cNvPr id="3" name="Content Placeholder 2">
            <a:extLst>
              <a:ext uri="{FF2B5EF4-FFF2-40B4-BE49-F238E27FC236}">
                <a16:creationId xmlns:a16="http://schemas.microsoft.com/office/drawing/2014/main" id="{470F5376-7A3D-9644-A4C9-856550532B5E}"/>
              </a:ext>
            </a:extLst>
          </p:cNvPr>
          <p:cNvSpPr>
            <a:spLocks noGrp="1"/>
          </p:cNvSpPr>
          <p:nvPr>
            <p:ph idx="1"/>
          </p:nvPr>
        </p:nvSpPr>
        <p:spPr>
          <a:xfrm>
            <a:off x="5126418" y="552091"/>
            <a:ext cx="6224335" cy="5431536"/>
          </a:xfrm>
        </p:spPr>
        <p:txBody>
          <a:bodyPr anchor="ctr">
            <a:normAutofit/>
          </a:bodyPr>
          <a:lstStyle/>
          <a:p>
            <a:pPr marL="514350" indent="-514350">
              <a:buFont typeface="+mj-lt"/>
              <a:buAutoNum type="arabicPeriod"/>
            </a:pPr>
            <a:r>
              <a:rPr lang="en-GB" sz="2200" dirty="0"/>
              <a:t>Recap of previous session</a:t>
            </a:r>
          </a:p>
          <a:p>
            <a:pPr marL="514350" indent="-514350">
              <a:buFont typeface="+mj-lt"/>
              <a:buAutoNum type="arabicPeriod"/>
            </a:pPr>
            <a:r>
              <a:rPr lang="en-GB" sz="2200" dirty="0"/>
              <a:t>Basis Function</a:t>
            </a:r>
          </a:p>
          <a:p>
            <a:pPr marL="514350" indent="-514350">
              <a:buFont typeface="+mj-lt"/>
              <a:buAutoNum type="arabicPeriod"/>
            </a:pPr>
            <a:r>
              <a:rPr lang="en-GB" sz="2200" dirty="0" err="1"/>
              <a:t>Parameteric</a:t>
            </a:r>
            <a:r>
              <a:rPr lang="en-GB" sz="2200" dirty="0"/>
              <a:t> Modulation</a:t>
            </a:r>
          </a:p>
          <a:p>
            <a:pPr marL="514350" indent="-514350">
              <a:buFont typeface="+mj-lt"/>
              <a:buAutoNum type="arabicPeriod"/>
            </a:pPr>
            <a:r>
              <a:rPr lang="en-GB" sz="2200" dirty="0"/>
              <a:t>Correlated Regressors</a:t>
            </a:r>
          </a:p>
        </p:txBody>
      </p:sp>
    </p:spTree>
    <p:extLst>
      <p:ext uri="{BB962C8B-B14F-4D97-AF65-F5344CB8AC3E}">
        <p14:creationId xmlns:p14="http://schemas.microsoft.com/office/powerpoint/2010/main" val="10029462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D0598338-D8CC-BC02-FD56-E33E5A908B94}"/>
              </a:ext>
            </a:extLst>
          </p:cNvPr>
          <p:cNvSpPr txBox="1"/>
          <p:nvPr/>
        </p:nvSpPr>
        <p:spPr>
          <a:xfrm>
            <a:off x="341557" y="259171"/>
            <a:ext cx="5285984" cy="369332"/>
          </a:xfrm>
          <a:prstGeom prst="rect">
            <a:avLst/>
          </a:prstGeom>
          <a:noFill/>
        </p:spPr>
        <p:txBody>
          <a:bodyPr wrap="square" rtlCol="0">
            <a:spAutoFit/>
          </a:bodyPr>
          <a:lstStyle/>
          <a:p>
            <a:r>
              <a:rPr lang="en-GB" sz="1800" dirty="0">
                <a:latin typeface="Times New Roman" panose="02020603050405020304" pitchFamily="18" charset="0"/>
                <a:cs typeface="Times New Roman" panose="02020603050405020304" pitchFamily="18" charset="0"/>
              </a:rPr>
              <a:t>Example: Dots task</a:t>
            </a:r>
          </a:p>
        </p:txBody>
      </p:sp>
      <p:pic>
        <p:nvPicPr>
          <p:cNvPr id="14" name="图片 13">
            <a:extLst>
              <a:ext uri="{FF2B5EF4-FFF2-40B4-BE49-F238E27FC236}">
                <a16:creationId xmlns:a16="http://schemas.microsoft.com/office/drawing/2014/main" id="{27ECCE09-677A-5BB8-9B34-BA766C491FDD}"/>
              </a:ext>
            </a:extLst>
          </p:cNvPr>
          <p:cNvPicPr>
            <a:picLocks noChangeAspect="1"/>
          </p:cNvPicPr>
          <p:nvPr/>
        </p:nvPicPr>
        <p:blipFill>
          <a:blip r:embed="rId2"/>
          <a:stretch>
            <a:fillRect/>
          </a:stretch>
        </p:blipFill>
        <p:spPr>
          <a:xfrm>
            <a:off x="3345417" y="5025926"/>
            <a:ext cx="2129542" cy="1498186"/>
          </a:xfrm>
          <a:prstGeom prst="rect">
            <a:avLst/>
          </a:prstGeom>
        </p:spPr>
      </p:pic>
      <p:grpSp>
        <p:nvGrpSpPr>
          <p:cNvPr id="2" name="组合 1">
            <a:extLst>
              <a:ext uri="{FF2B5EF4-FFF2-40B4-BE49-F238E27FC236}">
                <a16:creationId xmlns:a16="http://schemas.microsoft.com/office/drawing/2014/main" id="{05DF0E1F-1429-808F-AB9F-39D41F173C44}"/>
              </a:ext>
            </a:extLst>
          </p:cNvPr>
          <p:cNvGrpSpPr/>
          <p:nvPr/>
        </p:nvGrpSpPr>
        <p:grpSpPr>
          <a:xfrm>
            <a:off x="1179578" y="4420578"/>
            <a:ext cx="1016435" cy="903300"/>
            <a:chOff x="1077237" y="5480139"/>
            <a:chExt cx="1016435" cy="903300"/>
          </a:xfrm>
        </p:grpSpPr>
        <p:sp>
          <p:nvSpPr>
            <p:cNvPr id="3" name="椭圆 2">
              <a:extLst>
                <a:ext uri="{FF2B5EF4-FFF2-40B4-BE49-F238E27FC236}">
                  <a16:creationId xmlns:a16="http://schemas.microsoft.com/office/drawing/2014/main" id="{A0554B6C-E429-E27B-D469-E7724320394E}"/>
                </a:ext>
              </a:extLst>
            </p:cNvPr>
            <p:cNvSpPr/>
            <p:nvPr/>
          </p:nvSpPr>
          <p:spPr>
            <a:xfrm>
              <a:off x="1265128" y="5480139"/>
              <a:ext cx="626301" cy="626301"/>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文本框 3">
              <a:extLst>
                <a:ext uri="{FF2B5EF4-FFF2-40B4-BE49-F238E27FC236}">
                  <a16:creationId xmlns:a16="http://schemas.microsoft.com/office/drawing/2014/main" id="{F5DC60B8-3288-E6B4-A283-01A4271008D4}"/>
                </a:ext>
              </a:extLst>
            </p:cNvPr>
            <p:cNvSpPr txBox="1"/>
            <p:nvPr/>
          </p:nvSpPr>
          <p:spPr>
            <a:xfrm>
              <a:off x="1077237" y="6106440"/>
              <a:ext cx="1016435" cy="276999"/>
            </a:xfrm>
            <a:prstGeom prst="rect">
              <a:avLst/>
            </a:prstGeom>
            <a:noFill/>
          </p:spPr>
          <p:txBody>
            <a:bodyPr wrap="square" rtlCol="0">
              <a:spAutoFit/>
            </a:bodyPr>
            <a:lstStyle/>
            <a:p>
              <a:r>
                <a:rPr lang="en-GB" sz="1200" b="1" dirty="0">
                  <a:latin typeface="Times New Roman" panose="02020603050405020304" pitchFamily="18" charset="0"/>
                  <a:cs typeface="Times New Roman" panose="02020603050405020304" pitchFamily="18" charset="0"/>
                </a:rPr>
                <a:t>Regressor 1</a:t>
              </a:r>
            </a:p>
          </p:txBody>
        </p:sp>
      </p:grpSp>
      <p:sp>
        <p:nvSpPr>
          <p:cNvPr id="5" name="椭圆 4">
            <a:extLst>
              <a:ext uri="{FF2B5EF4-FFF2-40B4-BE49-F238E27FC236}">
                <a16:creationId xmlns:a16="http://schemas.microsoft.com/office/drawing/2014/main" id="{5D04670E-24DF-D3AB-4D01-D56F89E9C25C}"/>
              </a:ext>
            </a:extLst>
          </p:cNvPr>
          <p:cNvSpPr/>
          <p:nvPr/>
        </p:nvSpPr>
        <p:spPr>
          <a:xfrm>
            <a:off x="1420070" y="4384426"/>
            <a:ext cx="626301" cy="626301"/>
          </a:xfrm>
          <a:prstGeom prst="ellipse">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文本框 5">
            <a:extLst>
              <a:ext uri="{FF2B5EF4-FFF2-40B4-BE49-F238E27FC236}">
                <a16:creationId xmlns:a16="http://schemas.microsoft.com/office/drawing/2014/main" id="{FC7EF810-72FE-BF34-B3BA-76BA0C3818FF}"/>
              </a:ext>
            </a:extLst>
          </p:cNvPr>
          <p:cNvSpPr txBox="1"/>
          <p:nvPr/>
        </p:nvSpPr>
        <p:spPr>
          <a:xfrm>
            <a:off x="1942099" y="4245926"/>
            <a:ext cx="1016435" cy="276999"/>
          </a:xfrm>
          <a:prstGeom prst="rect">
            <a:avLst/>
          </a:prstGeom>
          <a:noFill/>
        </p:spPr>
        <p:txBody>
          <a:bodyPr wrap="square" rtlCol="0">
            <a:spAutoFit/>
          </a:bodyPr>
          <a:lstStyle/>
          <a:p>
            <a:r>
              <a:rPr lang="en-GB" sz="1200" b="1" dirty="0">
                <a:latin typeface="Times New Roman" panose="02020603050405020304" pitchFamily="18" charset="0"/>
                <a:cs typeface="Times New Roman" panose="02020603050405020304" pitchFamily="18" charset="0"/>
              </a:rPr>
              <a:t>Regressor 2</a:t>
            </a:r>
          </a:p>
        </p:txBody>
      </p:sp>
      <p:sp>
        <p:nvSpPr>
          <p:cNvPr id="8" name="文本框 7">
            <a:extLst>
              <a:ext uri="{FF2B5EF4-FFF2-40B4-BE49-F238E27FC236}">
                <a16:creationId xmlns:a16="http://schemas.microsoft.com/office/drawing/2014/main" id="{3FE020CC-CA30-5278-E439-2591087E8F3F}"/>
              </a:ext>
            </a:extLst>
          </p:cNvPr>
          <p:cNvSpPr txBox="1"/>
          <p:nvPr/>
        </p:nvSpPr>
        <p:spPr>
          <a:xfrm>
            <a:off x="8954541" y="3752878"/>
            <a:ext cx="1949221" cy="369332"/>
          </a:xfrm>
          <a:prstGeom prst="rect">
            <a:avLst/>
          </a:prstGeom>
          <a:noFill/>
        </p:spPr>
        <p:txBody>
          <a:bodyPr wrap="square">
            <a:spAutoFit/>
          </a:bodyPr>
          <a:lstStyle/>
          <a:p>
            <a:r>
              <a:rPr lang="en-GB" dirty="0"/>
              <a:t>video display here</a:t>
            </a:r>
          </a:p>
        </p:txBody>
      </p:sp>
      <p:pic>
        <p:nvPicPr>
          <p:cNvPr id="11" name="图片 10">
            <a:extLst>
              <a:ext uri="{FF2B5EF4-FFF2-40B4-BE49-F238E27FC236}">
                <a16:creationId xmlns:a16="http://schemas.microsoft.com/office/drawing/2014/main" id="{11246F51-11C2-93AE-44C5-97B050F388D5}"/>
              </a:ext>
            </a:extLst>
          </p:cNvPr>
          <p:cNvPicPr>
            <a:picLocks noChangeAspect="1"/>
          </p:cNvPicPr>
          <p:nvPr/>
        </p:nvPicPr>
        <p:blipFill>
          <a:blip r:embed="rId3"/>
          <a:stretch>
            <a:fillRect/>
          </a:stretch>
        </p:blipFill>
        <p:spPr>
          <a:xfrm>
            <a:off x="6624363" y="5046879"/>
            <a:ext cx="2024972" cy="1446886"/>
          </a:xfrm>
          <a:prstGeom prst="rect">
            <a:avLst/>
          </a:prstGeom>
        </p:spPr>
      </p:pic>
      <p:cxnSp>
        <p:nvCxnSpPr>
          <p:cNvPr id="15" name="直接箭头连接符 14">
            <a:extLst>
              <a:ext uri="{FF2B5EF4-FFF2-40B4-BE49-F238E27FC236}">
                <a16:creationId xmlns:a16="http://schemas.microsoft.com/office/drawing/2014/main" id="{C149F6AD-1222-01B8-2D19-5816473ECCAF}"/>
              </a:ext>
            </a:extLst>
          </p:cNvPr>
          <p:cNvCxnSpPr/>
          <p:nvPr/>
        </p:nvCxnSpPr>
        <p:spPr>
          <a:xfrm>
            <a:off x="5747657" y="5770322"/>
            <a:ext cx="571500"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BFCD20E5-0F6A-4163-E188-D9AF5CC0E509}"/>
              </a:ext>
            </a:extLst>
          </p:cNvPr>
          <p:cNvSpPr txBox="1"/>
          <p:nvPr/>
        </p:nvSpPr>
        <p:spPr>
          <a:xfrm>
            <a:off x="8954541" y="6077341"/>
            <a:ext cx="2957826" cy="338554"/>
          </a:xfrm>
          <a:prstGeom prst="rect">
            <a:avLst/>
          </a:prstGeom>
          <a:noFill/>
        </p:spPr>
        <p:txBody>
          <a:bodyPr wrap="square">
            <a:spAutoFit/>
          </a:bodyPr>
          <a:lstStyle/>
          <a:p>
            <a:r>
              <a:rPr lang="en-GB" sz="1600" dirty="0">
                <a:latin typeface="Times New Roman" panose="02020603050405020304" pitchFamily="18" charset="0"/>
                <a:cs typeface="Times New Roman" panose="02020603050405020304" pitchFamily="18" charset="0"/>
              </a:rPr>
              <a:t>Activation disappeared !</a:t>
            </a:r>
          </a:p>
        </p:txBody>
      </p:sp>
      <p:sp>
        <p:nvSpPr>
          <p:cNvPr id="20" name="文本框 19">
            <a:extLst>
              <a:ext uri="{FF2B5EF4-FFF2-40B4-BE49-F238E27FC236}">
                <a16:creationId xmlns:a16="http://schemas.microsoft.com/office/drawing/2014/main" id="{8C92388B-2B0B-A33E-CE24-4885879588E1}"/>
              </a:ext>
            </a:extLst>
          </p:cNvPr>
          <p:cNvSpPr txBox="1"/>
          <p:nvPr/>
        </p:nvSpPr>
        <p:spPr>
          <a:xfrm>
            <a:off x="2325711" y="1166217"/>
            <a:ext cx="7986891" cy="2031325"/>
          </a:xfrm>
          <a:prstGeom prst="rect">
            <a:avLst/>
          </a:prstGeom>
          <a:noFill/>
        </p:spPr>
        <p:txBody>
          <a:bodyPr wrap="square">
            <a:spAutoFit/>
          </a:bodyPr>
          <a:lstStyle/>
          <a:p>
            <a:r>
              <a:rPr lang="en-GB" dirty="0">
                <a:latin typeface="Times New Roman" panose="02020603050405020304" pitchFamily="18" charset="0"/>
                <a:cs typeface="Times New Roman" panose="02020603050405020304" pitchFamily="18" charset="0"/>
              </a:rPr>
              <a:t>GLM</a:t>
            </a:r>
          </a:p>
          <a:p>
            <a:pPr lvl="1"/>
            <a:r>
              <a:rPr lang="en-GB" dirty="0">
                <a:latin typeface="Times New Roman" panose="02020603050405020304" pitchFamily="18" charset="0"/>
                <a:cs typeface="Times New Roman" panose="02020603050405020304" pitchFamily="18" charset="0"/>
              </a:rPr>
              <a:t>Y = </a:t>
            </a:r>
            <a:r>
              <a:rPr lang="en-GB" i="1" dirty="0">
                <a:latin typeface="Times New Roman" panose="02020603050405020304" pitchFamily="18" charset="0"/>
                <a:cs typeface="Times New Roman" panose="02020603050405020304" pitchFamily="18" charset="0"/>
              </a:rPr>
              <a:t>β</a:t>
            </a:r>
            <a:r>
              <a:rPr lang="en-GB" dirty="0">
                <a:latin typeface="Times New Roman" panose="02020603050405020304" pitchFamily="18" charset="0"/>
                <a:cs typeface="Times New Roman" panose="02020603050405020304" pitchFamily="18" charset="0"/>
              </a:rPr>
              <a:t>0 + </a:t>
            </a:r>
            <a:r>
              <a:rPr lang="en-GB" i="1" dirty="0">
                <a:latin typeface="Times New Roman" panose="02020603050405020304" pitchFamily="18" charset="0"/>
                <a:cs typeface="Times New Roman" panose="02020603050405020304" pitchFamily="18" charset="0"/>
              </a:rPr>
              <a:t>β</a:t>
            </a:r>
            <a:r>
              <a:rPr lang="en-GB" baseline="-25000" dirty="0">
                <a:latin typeface="Times New Roman" panose="02020603050405020304" pitchFamily="18" charset="0"/>
                <a:cs typeface="Times New Roman" panose="02020603050405020304" pitchFamily="18" charset="0"/>
              </a:rPr>
              <a:t>1</a:t>
            </a:r>
            <a:r>
              <a:rPr lang="en-GB" dirty="0">
                <a:latin typeface="Times New Roman" panose="02020603050405020304" pitchFamily="18" charset="0"/>
                <a:cs typeface="Times New Roman" panose="02020603050405020304" pitchFamily="18" charset="0"/>
              </a:rPr>
              <a:t>X</a:t>
            </a:r>
            <a:r>
              <a:rPr lang="en-GB" baseline="-25000" dirty="0">
                <a:latin typeface="Times New Roman" panose="02020603050405020304" pitchFamily="18" charset="0"/>
                <a:cs typeface="Times New Roman" panose="02020603050405020304" pitchFamily="18" charset="0"/>
              </a:rPr>
              <a:t>1</a:t>
            </a:r>
            <a:r>
              <a:rPr lang="en-GB" dirty="0">
                <a:latin typeface="Times New Roman" panose="02020603050405020304" pitchFamily="18" charset="0"/>
                <a:cs typeface="Times New Roman" panose="02020603050405020304" pitchFamily="18" charset="0"/>
              </a:rPr>
              <a:t> + </a:t>
            </a:r>
            <a:r>
              <a:rPr lang="en-GB" i="1" dirty="0">
                <a:latin typeface="Times New Roman" panose="02020603050405020304" pitchFamily="18" charset="0"/>
                <a:cs typeface="Times New Roman" panose="02020603050405020304" pitchFamily="18" charset="0"/>
              </a:rPr>
              <a:t>β</a:t>
            </a:r>
            <a:r>
              <a:rPr lang="en-GB" baseline="-25000" dirty="0">
                <a:latin typeface="Times New Roman" panose="02020603050405020304" pitchFamily="18" charset="0"/>
                <a:cs typeface="Times New Roman" panose="02020603050405020304" pitchFamily="18" charset="0"/>
              </a:rPr>
              <a:t>2</a:t>
            </a:r>
            <a:r>
              <a:rPr lang="en-GB" dirty="0">
                <a:latin typeface="Times New Roman" panose="02020603050405020304" pitchFamily="18" charset="0"/>
                <a:cs typeface="Times New Roman" panose="02020603050405020304" pitchFamily="18" charset="0"/>
              </a:rPr>
              <a:t>X</a:t>
            </a:r>
            <a:r>
              <a:rPr lang="en-GB" baseline="-25000" dirty="0">
                <a:latin typeface="Times New Roman" panose="02020603050405020304" pitchFamily="18" charset="0"/>
                <a:cs typeface="Times New Roman" panose="02020603050405020304" pitchFamily="18" charset="0"/>
              </a:rPr>
              <a:t>2</a:t>
            </a:r>
            <a:r>
              <a:rPr lang="en-GB" dirty="0">
                <a:latin typeface="Times New Roman" panose="02020603050405020304" pitchFamily="18" charset="0"/>
                <a:cs typeface="Times New Roman" panose="02020603050405020304" pitchFamily="18" charset="0"/>
              </a:rPr>
              <a:t> + </a:t>
            </a:r>
            <a:r>
              <a:rPr lang="el-GR" dirty="0">
                <a:latin typeface="Times New Roman" panose="02020603050405020304" pitchFamily="18" charset="0"/>
                <a:cs typeface="Times New Roman" panose="02020603050405020304" pitchFamily="18" charset="0"/>
              </a:rPr>
              <a:t>ε</a:t>
            </a:r>
            <a:endParaRPr lang="en-GB" dirty="0">
              <a:latin typeface="Times New Roman" panose="02020603050405020304" pitchFamily="18" charset="0"/>
              <a:cs typeface="Times New Roman" panose="02020603050405020304" pitchFamily="18" charset="0"/>
            </a:endParaRPr>
          </a:p>
          <a:p>
            <a:pPr lvl="1"/>
            <a:r>
              <a:rPr lang="en-GB" dirty="0">
                <a:latin typeface="Times New Roman" panose="02020603050405020304" pitchFamily="18" charset="0"/>
                <a:cs typeface="Times New Roman" panose="02020603050405020304" pitchFamily="18" charset="0"/>
              </a:rPr>
              <a:t>Y = BOLD response, X</a:t>
            </a:r>
            <a:r>
              <a:rPr lang="en-GB" baseline="-25000" dirty="0">
                <a:latin typeface="Times New Roman" panose="02020603050405020304" pitchFamily="18" charset="0"/>
                <a:cs typeface="Times New Roman" panose="02020603050405020304" pitchFamily="18" charset="0"/>
              </a:rPr>
              <a:t>1</a:t>
            </a:r>
            <a:r>
              <a:rPr lang="en-GB" dirty="0">
                <a:latin typeface="Times New Roman" panose="02020603050405020304" pitchFamily="18" charset="0"/>
                <a:cs typeface="Times New Roman" panose="02020603050405020304" pitchFamily="18" charset="0"/>
              </a:rPr>
              <a:t> = </a:t>
            </a:r>
            <a:r>
              <a:rPr lang="en-GB" dirty="0">
                <a:solidFill>
                  <a:schemeClr val="accent5">
                    <a:lumMod val="50000"/>
                  </a:schemeClr>
                </a:solidFill>
                <a:latin typeface="Times New Roman" panose="02020603050405020304" pitchFamily="18" charset="0"/>
                <a:cs typeface="Times New Roman" panose="02020603050405020304" pitchFamily="18" charset="0"/>
              </a:rPr>
              <a:t>visual component </a:t>
            </a:r>
            <a:r>
              <a:rPr lang="en-GB" dirty="0">
                <a:latin typeface="Times New Roman" panose="02020603050405020304" pitchFamily="18" charset="0"/>
                <a:cs typeface="Times New Roman" panose="02020603050405020304" pitchFamily="18" charset="0"/>
              </a:rPr>
              <a:t>X</a:t>
            </a:r>
            <a:r>
              <a:rPr lang="en-GB" baseline="-25000" dirty="0">
                <a:latin typeface="Times New Roman" panose="02020603050405020304" pitchFamily="18" charset="0"/>
                <a:cs typeface="Times New Roman" panose="02020603050405020304" pitchFamily="18" charset="0"/>
              </a:rPr>
              <a:t>2</a:t>
            </a:r>
            <a:r>
              <a:rPr lang="en-GB" dirty="0">
                <a:latin typeface="Times New Roman" panose="02020603050405020304" pitchFamily="18" charset="0"/>
                <a:cs typeface="Times New Roman" panose="02020603050405020304" pitchFamily="18" charset="0"/>
              </a:rPr>
              <a:t> = </a:t>
            </a:r>
            <a:r>
              <a:rPr lang="en-GB" dirty="0">
                <a:solidFill>
                  <a:schemeClr val="accent5">
                    <a:lumMod val="50000"/>
                  </a:schemeClr>
                </a:solidFill>
                <a:latin typeface="Times New Roman" panose="02020603050405020304" pitchFamily="18" charset="0"/>
                <a:cs typeface="Times New Roman" panose="02020603050405020304" pitchFamily="18" charset="0"/>
              </a:rPr>
              <a:t>colour response</a:t>
            </a:r>
          </a:p>
          <a:p>
            <a:pPr lvl="1"/>
            <a:endParaRPr lang="en-GB" dirty="0">
              <a:solidFill>
                <a:schemeClr val="accent5">
                  <a:lumMod val="50000"/>
                </a:schemeClr>
              </a:solidFill>
              <a:latin typeface="Times New Roman" panose="02020603050405020304" pitchFamily="18" charset="0"/>
              <a:cs typeface="Times New Roman" panose="02020603050405020304" pitchFamily="18" charset="0"/>
            </a:endParaRPr>
          </a:p>
          <a:p>
            <a:r>
              <a:rPr lang="en-GB" dirty="0">
                <a:latin typeface="Times New Roman" panose="02020603050405020304" pitchFamily="18" charset="0"/>
                <a:cs typeface="Times New Roman" panose="02020603050405020304" pitchFamily="18" charset="0"/>
              </a:rPr>
              <a:t>Confounds</a:t>
            </a:r>
          </a:p>
          <a:p>
            <a:pPr lvl="1"/>
            <a:r>
              <a:rPr lang="en-GB" dirty="0">
                <a:latin typeface="Times New Roman" panose="02020603050405020304" pitchFamily="18" charset="0"/>
                <a:cs typeface="Times New Roman" panose="02020603050405020304" pitchFamily="18" charset="0"/>
              </a:rPr>
              <a:t>X</a:t>
            </a:r>
            <a:r>
              <a:rPr lang="en-GB" baseline="-25000" dirty="0">
                <a:latin typeface="Times New Roman" panose="02020603050405020304" pitchFamily="18" charset="0"/>
                <a:cs typeface="Times New Roman" panose="02020603050405020304" pitchFamily="18" charset="0"/>
              </a:rPr>
              <a:t>1</a:t>
            </a:r>
            <a:r>
              <a:rPr lang="en-GB" dirty="0">
                <a:latin typeface="Times New Roman" panose="02020603050405020304" pitchFamily="18" charset="0"/>
                <a:cs typeface="Times New Roman" panose="02020603050405020304" pitchFamily="18" charset="0"/>
              </a:rPr>
              <a:t> may be </a:t>
            </a:r>
            <a:r>
              <a:rPr lang="en-GB" dirty="0">
                <a:solidFill>
                  <a:schemeClr val="accent5">
                    <a:lumMod val="50000"/>
                  </a:schemeClr>
                </a:solidFill>
                <a:latin typeface="Times New Roman" panose="02020603050405020304" pitchFamily="18" charset="0"/>
                <a:cs typeface="Times New Roman" panose="02020603050405020304" pitchFamily="18" charset="0"/>
              </a:rPr>
              <a:t>confounded</a:t>
            </a:r>
            <a:r>
              <a:rPr lang="en-GB" dirty="0">
                <a:latin typeface="Times New Roman" panose="02020603050405020304" pitchFamily="18" charset="0"/>
                <a:cs typeface="Times New Roman" panose="02020603050405020304" pitchFamily="18" charset="0"/>
              </a:rPr>
              <a:t> with X</a:t>
            </a:r>
            <a:r>
              <a:rPr lang="en-GB" baseline="-25000" dirty="0">
                <a:latin typeface="Times New Roman" panose="02020603050405020304" pitchFamily="18" charset="0"/>
                <a:cs typeface="Times New Roman" panose="02020603050405020304" pitchFamily="18" charset="0"/>
              </a:rPr>
              <a:t>2</a:t>
            </a:r>
            <a:r>
              <a:rPr lang="en-GB" dirty="0">
                <a:latin typeface="Times New Roman" panose="02020603050405020304" pitchFamily="18" charset="0"/>
                <a:cs typeface="Times New Roman" panose="02020603050405020304" pitchFamily="18" charset="0"/>
              </a:rPr>
              <a:t> due to their temporal dependence (</a:t>
            </a:r>
            <a:r>
              <a:rPr lang="en-GB" dirty="0" err="1">
                <a:latin typeface="Times New Roman" panose="02020603050405020304" pitchFamily="18" charset="0"/>
                <a:cs typeface="Times New Roman" panose="02020603050405020304" pitchFamily="18" charset="0"/>
              </a:rPr>
              <a:t>eg.</a:t>
            </a:r>
            <a:r>
              <a:rPr lang="en-GB" dirty="0">
                <a:latin typeface="Times New Roman" panose="02020603050405020304" pitchFamily="18" charset="0"/>
                <a:cs typeface="Times New Roman" panose="02020603050405020304" pitchFamily="18" charset="0"/>
              </a:rPr>
              <a:t> Button press and visual stimulus)</a:t>
            </a:r>
          </a:p>
        </p:txBody>
      </p:sp>
    </p:spTree>
    <p:extLst>
      <p:ext uri="{BB962C8B-B14F-4D97-AF65-F5344CB8AC3E}">
        <p14:creationId xmlns:p14="http://schemas.microsoft.com/office/powerpoint/2010/main" val="27395842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27F4131-C974-1398-8ACA-F76B12F7DB01}"/>
              </a:ext>
            </a:extLst>
          </p:cNvPr>
          <p:cNvPicPr>
            <a:picLocks noChangeAspect="1"/>
          </p:cNvPicPr>
          <p:nvPr/>
        </p:nvPicPr>
        <p:blipFill>
          <a:blip r:embed="rId2"/>
          <a:stretch>
            <a:fillRect/>
          </a:stretch>
        </p:blipFill>
        <p:spPr>
          <a:xfrm>
            <a:off x="2379062" y="439271"/>
            <a:ext cx="8260887" cy="5791200"/>
          </a:xfrm>
          <a:prstGeom prst="rect">
            <a:avLst/>
          </a:prstGeom>
        </p:spPr>
      </p:pic>
    </p:spTree>
    <p:extLst>
      <p:ext uri="{BB962C8B-B14F-4D97-AF65-F5344CB8AC3E}">
        <p14:creationId xmlns:p14="http://schemas.microsoft.com/office/powerpoint/2010/main" val="24949494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E03450C9-9E0E-E93D-403F-386457BDE6DF}"/>
              </a:ext>
            </a:extLst>
          </p:cNvPr>
          <p:cNvSpPr txBox="1"/>
          <p:nvPr/>
        </p:nvSpPr>
        <p:spPr>
          <a:xfrm>
            <a:off x="279627" y="179614"/>
            <a:ext cx="1385887" cy="369332"/>
          </a:xfrm>
          <a:prstGeom prst="rect">
            <a:avLst/>
          </a:prstGeom>
          <a:noFill/>
        </p:spPr>
        <p:txBody>
          <a:bodyPr wrap="square">
            <a:spAutoFit/>
          </a:bodyPr>
          <a:lstStyle/>
          <a:p>
            <a:r>
              <a:rPr lang="en-GB" dirty="0">
                <a:latin typeface="Times New Roman" panose="02020603050405020304" pitchFamily="18" charset="0"/>
                <a:cs typeface="Times New Roman" panose="02020603050405020304" pitchFamily="18" charset="0"/>
              </a:rPr>
              <a:t>Conclusion</a:t>
            </a:r>
          </a:p>
        </p:txBody>
      </p:sp>
      <p:sp>
        <p:nvSpPr>
          <p:cNvPr id="5" name="文本框 4">
            <a:extLst>
              <a:ext uri="{FF2B5EF4-FFF2-40B4-BE49-F238E27FC236}">
                <a16:creationId xmlns:a16="http://schemas.microsoft.com/office/drawing/2014/main" id="{D9071D94-8852-848A-0ECD-C7D2AA64D1D3}"/>
              </a:ext>
            </a:extLst>
          </p:cNvPr>
          <p:cNvSpPr txBox="1"/>
          <p:nvPr/>
        </p:nvSpPr>
        <p:spPr>
          <a:xfrm>
            <a:off x="972570" y="1058634"/>
            <a:ext cx="4931909" cy="369332"/>
          </a:xfrm>
          <a:prstGeom prst="rect">
            <a:avLst/>
          </a:prstGeom>
          <a:noFill/>
        </p:spPr>
        <p:txBody>
          <a:bodyPr wrap="square">
            <a:spAutoFit/>
          </a:bodyPr>
          <a:lstStyle/>
          <a:p>
            <a:r>
              <a:rPr lang="en-GB" dirty="0">
                <a:latin typeface="Times New Roman" panose="02020603050405020304" pitchFamily="18" charset="0"/>
                <a:cs typeface="Times New Roman" panose="02020603050405020304" pitchFamily="18" charset="0"/>
              </a:rPr>
              <a:t>Do we care about correlation in the design?</a:t>
            </a:r>
          </a:p>
        </p:txBody>
      </p:sp>
      <p:sp>
        <p:nvSpPr>
          <p:cNvPr id="6" name="文本框 5">
            <a:extLst>
              <a:ext uri="{FF2B5EF4-FFF2-40B4-BE49-F238E27FC236}">
                <a16:creationId xmlns:a16="http://schemas.microsoft.com/office/drawing/2014/main" id="{F1B17E92-93D2-340C-D61D-5A7C8CB332F4}"/>
              </a:ext>
            </a:extLst>
          </p:cNvPr>
          <p:cNvSpPr txBox="1"/>
          <p:nvPr/>
        </p:nvSpPr>
        <p:spPr>
          <a:xfrm>
            <a:off x="3509281" y="1876212"/>
            <a:ext cx="4931909" cy="369332"/>
          </a:xfrm>
          <a:prstGeom prst="rect">
            <a:avLst/>
          </a:prstGeom>
          <a:noFill/>
        </p:spPr>
        <p:txBody>
          <a:bodyPr wrap="square">
            <a:spAutoFit/>
          </a:bodyPr>
          <a:lstStyle/>
          <a:p>
            <a:r>
              <a:rPr lang="en-GB" dirty="0">
                <a:latin typeface="Times New Roman" panose="02020603050405020304" pitchFamily="18" charset="0"/>
                <a:cs typeface="Times New Roman" panose="02020603050405020304" pitchFamily="18" charset="0"/>
              </a:rPr>
              <a:t>Yes, always</a:t>
            </a:r>
          </a:p>
        </p:txBody>
      </p:sp>
      <p:sp>
        <p:nvSpPr>
          <p:cNvPr id="7" name="文本框 6">
            <a:extLst>
              <a:ext uri="{FF2B5EF4-FFF2-40B4-BE49-F238E27FC236}">
                <a16:creationId xmlns:a16="http://schemas.microsoft.com/office/drawing/2014/main" id="{FEE4C11F-6D68-950F-AFDB-D9063B935885}"/>
              </a:ext>
            </a:extLst>
          </p:cNvPr>
          <p:cNvSpPr txBox="1"/>
          <p:nvPr/>
        </p:nvSpPr>
        <p:spPr>
          <a:xfrm>
            <a:off x="3509281" y="2509124"/>
            <a:ext cx="8206469" cy="369332"/>
          </a:xfrm>
          <a:prstGeom prst="rect">
            <a:avLst/>
          </a:prstGeom>
          <a:noFill/>
        </p:spPr>
        <p:txBody>
          <a:bodyPr wrap="square">
            <a:spAutoFit/>
          </a:bodyPr>
          <a:lstStyle/>
          <a:p>
            <a:r>
              <a:rPr lang="en-GB" dirty="0">
                <a:latin typeface="Times New Roman" panose="02020603050405020304" pitchFamily="18" charset="0"/>
                <a:cs typeface="Times New Roman" panose="02020603050405020304" pitchFamily="18" charset="0"/>
              </a:rPr>
              <a:t>Start with the experimental design: conditions should be as uncorrelated as possible</a:t>
            </a:r>
          </a:p>
        </p:txBody>
      </p:sp>
      <p:sp>
        <p:nvSpPr>
          <p:cNvPr id="8" name="文本框 7">
            <a:extLst>
              <a:ext uri="{FF2B5EF4-FFF2-40B4-BE49-F238E27FC236}">
                <a16:creationId xmlns:a16="http://schemas.microsoft.com/office/drawing/2014/main" id="{1FD7857E-9D43-9BA5-696D-F8FC061AED0E}"/>
              </a:ext>
            </a:extLst>
          </p:cNvPr>
          <p:cNvSpPr txBox="1"/>
          <p:nvPr/>
        </p:nvSpPr>
        <p:spPr>
          <a:xfrm>
            <a:off x="3509280" y="3143942"/>
            <a:ext cx="8206469" cy="369332"/>
          </a:xfrm>
          <a:prstGeom prst="rect">
            <a:avLst/>
          </a:prstGeom>
          <a:noFill/>
        </p:spPr>
        <p:txBody>
          <a:bodyPr wrap="square">
            <a:spAutoFit/>
          </a:bodyPr>
          <a:lstStyle/>
          <a:p>
            <a:r>
              <a:rPr lang="en-GB" dirty="0">
                <a:latin typeface="Times New Roman" panose="02020603050405020304" pitchFamily="18" charset="0"/>
                <a:cs typeface="Times New Roman" panose="02020603050405020304" pitchFamily="18" charset="0"/>
              </a:rPr>
              <a:t>Use </a:t>
            </a:r>
            <a:r>
              <a:rPr lang="en-GB" i="1" dirty="0">
                <a:latin typeface="Times New Roman" panose="02020603050405020304" pitchFamily="18" charset="0"/>
                <a:cs typeface="Times New Roman" panose="02020603050405020304" pitchFamily="18" charset="0"/>
              </a:rPr>
              <a:t>F</a:t>
            </a:r>
            <a:r>
              <a:rPr lang="en-GB" dirty="0">
                <a:latin typeface="Times New Roman" panose="02020603050405020304" pitchFamily="18" charset="0"/>
                <a:cs typeface="Times New Roman" panose="02020603050405020304" pitchFamily="18" charset="0"/>
              </a:rPr>
              <a:t> tests to test for the overall variance explained by several (correlated) regressors</a:t>
            </a:r>
          </a:p>
        </p:txBody>
      </p:sp>
      <p:pic>
        <p:nvPicPr>
          <p:cNvPr id="3" name="图片 2" descr="图表, 气泡图&#10;&#10;描述已自动生成">
            <a:extLst>
              <a:ext uri="{FF2B5EF4-FFF2-40B4-BE49-F238E27FC236}">
                <a16:creationId xmlns:a16="http://schemas.microsoft.com/office/drawing/2014/main" id="{CAC8B25C-8502-CACF-3CE6-B66AAE38CE56}"/>
              </a:ext>
            </a:extLst>
          </p:cNvPr>
          <p:cNvPicPr>
            <a:picLocks noChangeAspect="1"/>
          </p:cNvPicPr>
          <p:nvPr/>
        </p:nvPicPr>
        <p:blipFill>
          <a:blip r:embed="rId2"/>
          <a:stretch>
            <a:fillRect/>
          </a:stretch>
        </p:blipFill>
        <p:spPr>
          <a:xfrm>
            <a:off x="187779" y="3699147"/>
            <a:ext cx="3573961" cy="3060205"/>
          </a:xfrm>
          <a:prstGeom prst="rect">
            <a:avLst/>
          </a:prstGeom>
        </p:spPr>
      </p:pic>
    </p:spTree>
    <p:extLst>
      <p:ext uri="{BB962C8B-B14F-4D97-AF65-F5344CB8AC3E}">
        <p14:creationId xmlns:p14="http://schemas.microsoft.com/office/powerpoint/2010/main" val="3691206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88BB2-AB80-47A2-B6E3-2DFB0C1DAA3C}"/>
              </a:ext>
            </a:extLst>
          </p:cNvPr>
          <p:cNvSpPr>
            <a:spLocks noGrp="1"/>
          </p:cNvSpPr>
          <p:nvPr>
            <p:ph type="title"/>
          </p:nvPr>
        </p:nvSpPr>
        <p:spPr>
          <a:xfrm>
            <a:off x="159821" y="-52776"/>
            <a:ext cx="10515600" cy="1325563"/>
          </a:xfrm>
        </p:spPr>
        <p:txBody>
          <a:bodyPr/>
          <a:lstStyle/>
          <a:p>
            <a:r>
              <a:rPr lang="en-GB" dirty="0"/>
              <a:t>1</a:t>
            </a:r>
            <a:r>
              <a:rPr lang="en-GB" baseline="30000" dirty="0"/>
              <a:t>st</a:t>
            </a:r>
            <a:r>
              <a:rPr lang="en-GB" dirty="0"/>
              <a:t> level analysis</a:t>
            </a:r>
          </a:p>
        </p:txBody>
      </p:sp>
      <p:sp>
        <p:nvSpPr>
          <p:cNvPr id="23" name="Content Placeholder 2">
            <a:extLst>
              <a:ext uri="{FF2B5EF4-FFF2-40B4-BE49-F238E27FC236}">
                <a16:creationId xmlns:a16="http://schemas.microsoft.com/office/drawing/2014/main" id="{E9026476-E0B7-4C3D-B991-187266B2C1D1}"/>
              </a:ext>
            </a:extLst>
          </p:cNvPr>
          <p:cNvSpPr>
            <a:spLocks noGrp="1"/>
          </p:cNvSpPr>
          <p:nvPr>
            <p:ph idx="1"/>
          </p:nvPr>
        </p:nvSpPr>
        <p:spPr>
          <a:xfrm>
            <a:off x="741760" y="1160504"/>
            <a:ext cx="10178322" cy="4351338"/>
          </a:xfrm>
        </p:spPr>
        <p:txBody>
          <a:bodyPr>
            <a:normAutofit/>
          </a:bodyPr>
          <a:lstStyle/>
          <a:p>
            <a:r>
              <a:rPr lang="en-GB" sz="2000" b="1" dirty="0">
                <a:solidFill>
                  <a:schemeClr val="accent2">
                    <a:lumMod val="75000"/>
                  </a:schemeClr>
                </a:solidFill>
              </a:rPr>
              <a:t>Mass univariate approach: </a:t>
            </a:r>
            <a:r>
              <a:rPr lang="en-GB" sz="2000" dirty="0">
                <a:solidFill>
                  <a:schemeClr val="tx1"/>
                </a:solidFill>
              </a:rPr>
              <a:t>using the same </a:t>
            </a:r>
            <a:br>
              <a:rPr lang="en-GB" sz="2000" dirty="0">
                <a:solidFill>
                  <a:schemeClr val="tx1"/>
                </a:solidFill>
              </a:rPr>
            </a:br>
            <a:r>
              <a:rPr lang="en-GB" sz="2000" dirty="0">
                <a:solidFill>
                  <a:schemeClr val="tx1"/>
                </a:solidFill>
              </a:rPr>
              <a:t>statistical analysis on every single voxel </a:t>
            </a:r>
          </a:p>
          <a:p>
            <a:endParaRPr lang="en-GB" sz="2000" dirty="0"/>
          </a:p>
          <a:p>
            <a:pPr marL="0" indent="0">
              <a:buNone/>
            </a:pPr>
            <a:r>
              <a:rPr lang="en-GB" sz="2000" i="1" dirty="0">
                <a:solidFill>
                  <a:schemeClr val="tx1"/>
                </a:solidFill>
              </a:rPr>
              <a:t>We are looking at the relationship between:</a:t>
            </a:r>
          </a:p>
          <a:p>
            <a:r>
              <a:rPr lang="en-GB" sz="2000" b="1" i="1" dirty="0">
                <a:solidFill>
                  <a:schemeClr val="tx1"/>
                </a:solidFill>
              </a:rPr>
              <a:t>Y</a:t>
            </a:r>
            <a:r>
              <a:rPr lang="en-GB" sz="2000" dirty="0">
                <a:solidFill>
                  <a:schemeClr val="tx1"/>
                </a:solidFill>
              </a:rPr>
              <a:t> = dependent variable (BOLD signal)</a:t>
            </a:r>
          </a:p>
          <a:p>
            <a:r>
              <a:rPr lang="en-GB" sz="2000" b="1" i="1" dirty="0">
                <a:solidFill>
                  <a:schemeClr val="tx1"/>
                </a:solidFill>
              </a:rPr>
              <a:t>X</a:t>
            </a:r>
            <a:r>
              <a:rPr lang="en-GB" sz="2000" dirty="0">
                <a:solidFill>
                  <a:schemeClr val="tx1"/>
                </a:solidFill>
              </a:rPr>
              <a:t> = </a:t>
            </a:r>
            <a:r>
              <a:rPr lang="en-GB" sz="2000" dirty="0" err="1">
                <a:solidFill>
                  <a:schemeClr val="tx1"/>
                </a:solidFill>
              </a:rPr>
              <a:t>regressor</a:t>
            </a:r>
            <a:r>
              <a:rPr lang="en-GB" sz="2000" dirty="0">
                <a:solidFill>
                  <a:schemeClr val="tx1"/>
                </a:solidFill>
              </a:rPr>
              <a:t> (experimental manipulation/condition)</a:t>
            </a:r>
          </a:p>
          <a:p>
            <a:pPr marL="0" indent="0">
              <a:buNone/>
            </a:pPr>
            <a:endParaRPr lang="en-GB" sz="2000" dirty="0">
              <a:solidFill>
                <a:schemeClr val="tx1"/>
              </a:solidFill>
            </a:endParaRPr>
          </a:p>
          <a:p>
            <a:r>
              <a:rPr lang="en-GB" sz="2000" dirty="0">
                <a:solidFill>
                  <a:schemeClr val="tx1"/>
                </a:solidFill>
              </a:rPr>
              <a:t>Do this using a General Linear Model…</a:t>
            </a:r>
          </a:p>
        </p:txBody>
      </p:sp>
      <p:pic>
        <p:nvPicPr>
          <p:cNvPr id="24" name="Picture 2" descr="Image result for voxel wise time series">
            <a:extLst>
              <a:ext uri="{FF2B5EF4-FFF2-40B4-BE49-F238E27FC236}">
                <a16:creationId xmlns:a16="http://schemas.microsoft.com/office/drawing/2014/main" id="{844CB3C6-C1A9-488A-8DEB-D3A61FEB09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49" b="10484"/>
          <a:stretch/>
        </p:blipFill>
        <p:spPr bwMode="auto">
          <a:xfrm>
            <a:off x="7912508" y="590496"/>
            <a:ext cx="2876579" cy="2341803"/>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1">
            <a:extLst>
              <a:ext uri="{FF2B5EF4-FFF2-40B4-BE49-F238E27FC236}">
                <a16:creationId xmlns:a16="http://schemas.microsoft.com/office/drawing/2014/main" id="{884BCF47-E52A-4D55-9CA6-BB25760B0488}"/>
              </a:ext>
            </a:extLst>
          </p:cNvPr>
          <p:cNvSpPr txBox="1">
            <a:spLocks/>
          </p:cNvSpPr>
          <p:nvPr/>
        </p:nvSpPr>
        <p:spPr>
          <a:xfrm>
            <a:off x="7723949" y="6175297"/>
            <a:ext cx="3998432" cy="7075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800" dirty="0"/>
              <a:t>A voxel-wise time series of BOLD signal</a:t>
            </a:r>
          </a:p>
        </p:txBody>
      </p:sp>
      <p:grpSp>
        <p:nvGrpSpPr>
          <p:cNvPr id="26" name="Group 25">
            <a:extLst>
              <a:ext uri="{FF2B5EF4-FFF2-40B4-BE49-F238E27FC236}">
                <a16:creationId xmlns:a16="http://schemas.microsoft.com/office/drawing/2014/main" id="{A3E25432-843D-4BE3-AD1E-1BA4E0BB56C6}"/>
              </a:ext>
            </a:extLst>
          </p:cNvPr>
          <p:cNvGrpSpPr/>
          <p:nvPr/>
        </p:nvGrpSpPr>
        <p:grpSpPr>
          <a:xfrm>
            <a:off x="7723949" y="3336173"/>
            <a:ext cx="3422422" cy="2649866"/>
            <a:chOff x="1862227" y="1586756"/>
            <a:chExt cx="6703553" cy="5207272"/>
          </a:xfrm>
        </p:grpSpPr>
        <p:sp>
          <p:nvSpPr>
            <p:cNvPr id="27" name="Line 166">
              <a:extLst>
                <a:ext uri="{FF2B5EF4-FFF2-40B4-BE49-F238E27FC236}">
                  <a16:creationId xmlns:a16="http://schemas.microsoft.com/office/drawing/2014/main" id="{D306BCEA-1220-4608-9077-ECCE1D097185}"/>
                </a:ext>
              </a:extLst>
            </p:cNvPr>
            <p:cNvSpPr>
              <a:spLocks noChangeShapeType="1"/>
            </p:cNvSpPr>
            <p:nvPr/>
          </p:nvSpPr>
          <p:spPr bwMode="auto">
            <a:xfrm rot="16200000">
              <a:off x="-51637" y="3943793"/>
              <a:ext cx="4714074" cy="0"/>
            </a:xfrm>
            <a:prstGeom prst="line">
              <a:avLst/>
            </a:prstGeom>
            <a:noFill/>
            <a:ln w="76200">
              <a:solidFill>
                <a:srgbClr val="99CC00"/>
              </a:solidFill>
              <a:round/>
              <a:headEnd/>
              <a:tailEnd type="triangle" w="med" len="med"/>
            </a:ln>
            <a:effectLst>
              <a:outerShdw dist="107763" dir="2700000" algn="ctr" rotWithShape="0">
                <a:schemeClr val="bg2"/>
              </a:outerShdw>
            </a:effectLst>
          </p:spPr>
          <p:txBody>
            <a:bodyPr wrap="none" anchor="ctr"/>
            <a:lstStyle/>
            <a:p>
              <a:pPr eaLnBrk="0" hangingPunct="0">
                <a:defRPr/>
              </a:pPr>
              <a:endParaRPr lang="en-GB">
                <a:latin typeface="Arial" pitchFamily="34" charset="0"/>
              </a:endParaRPr>
            </a:p>
          </p:txBody>
        </p:sp>
        <p:sp>
          <p:nvSpPr>
            <p:cNvPr id="28" name="Line 168">
              <a:extLst>
                <a:ext uri="{FF2B5EF4-FFF2-40B4-BE49-F238E27FC236}">
                  <a16:creationId xmlns:a16="http://schemas.microsoft.com/office/drawing/2014/main" id="{19C6066B-69A4-44B6-B15C-368F78AA2037}"/>
                </a:ext>
              </a:extLst>
            </p:cNvPr>
            <p:cNvSpPr>
              <a:spLocks noChangeShapeType="1"/>
            </p:cNvSpPr>
            <p:nvPr/>
          </p:nvSpPr>
          <p:spPr bwMode="auto">
            <a:xfrm rot="16200000" flipH="1">
              <a:off x="5419612" y="3154662"/>
              <a:ext cx="0" cy="6292336"/>
            </a:xfrm>
            <a:prstGeom prst="line">
              <a:avLst/>
            </a:prstGeom>
            <a:noFill/>
            <a:ln w="76200">
              <a:solidFill>
                <a:srgbClr val="99CC00"/>
              </a:solidFill>
              <a:round/>
              <a:headEnd/>
              <a:tailEnd type="triangle" w="med" len="med"/>
            </a:ln>
            <a:effectLst>
              <a:outerShdw dist="107763" dir="2700000" algn="ctr" rotWithShape="0">
                <a:schemeClr val="bg2"/>
              </a:outerShdw>
            </a:effectLst>
          </p:spPr>
          <p:txBody>
            <a:bodyPr wrap="none" anchor="ctr"/>
            <a:lstStyle/>
            <a:p>
              <a:pPr eaLnBrk="0" hangingPunct="0">
                <a:defRPr/>
              </a:pPr>
              <a:endParaRPr lang="en-GB">
                <a:latin typeface="Arial" pitchFamily="34" charset="0"/>
              </a:endParaRPr>
            </a:p>
          </p:txBody>
        </p:sp>
        <p:sp>
          <p:nvSpPr>
            <p:cNvPr id="29" name="TextBox 28">
              <a:extLst>
                <a:ext uri="{FF2B5EF4-FFF2-40B4-BE49-F238E27FC236}">
                  <a16:creationId xmlns:a16="http://schemas.microsoft.com/office/drawing/2014/main" id="{BED71644-E547-4C6E-84CB-9F9A8F139616}"/>
                </a:ext>
              </a:extLst>
            </p:cNvPr>
            <p:cNvSpPr txBox="1"/>
            <p:nvPr/>
          </p:nvSpPr>
          <p:spPr>
            <a:xfrm>
              <a:off x="7625838" y="6424696"/>
              <a:ext cx="657552" cy="369332"/>
            </a:xfrm>
            <a:prstGeom prst="rect">
              <a:avLst/>
            </a:prstGeom>
            <a:noFill/>
          </p:spPr>
          <p:txBody>
            <a:bodyPr wrap="none" rtlCol="0">
              <a:spAutoFit/>
            </a:bodyPr>
            <a:lstStyle/>
            <a:p>
              <a:pPr algn="ctr" eaLnBrk="0" hangingPunct="0"/>
              <a:r>
                <a:rPr lang="de-DE" b="1" dirty="0"/>
                <a:t>Time</a:t>
              </a:r>
              <a:endParaRPr lang="en-GB" b="1" dirty="0"/>
            </a:p>
          </p:txBody>
        </p:sp>
        <p:sp>
          <p:nvSpPr>
            <p:cNvPr id="30" name="Rectangle 29">
              <a:extLst>
                <a:ext uri="{FF2B5EF4-FFF2-40B4-BE49-F238E27FC236}">
                  <a16:creationId xmlns:a16="http://schemas.microsoft.com/office/drawing/2014/main" id="{9725C92A-2838-48F4-98BA-35C22978A057}"/>
                </a:ext>
              </a:extLst>
            </p:cNvPr>
            <p:cNvSpPr/>
            <p:nvPr/>
          </p:nvSpPr>
          <p:spPr>
            <a:xfrm rot="16200000">
              <a:off x="1388700" y="4011614"/>
              <a:ext cx="1316386" cy="369332"/>
            </a:xfrm>
            <a:prstGeom prst="rect">
              <a:avLst/>
            </a:prstGeom>
          </p:spPr>
          <p:txBody>
            <a:bodyPr wrap="none">
              <a:spAutoFit/>
            </a:bodyPr>
            <a:lstStyle/>
            <a:p>
              <a:pPr algn="ctr" eaLnBrk="0" hangingPunct="0"/>
              <a:r>
                <a:rPr lang="de-DE" b="1" dirty="0"/>
                <a:t>BOLD </a:t>
              </a:r>
              <a:r>
                <a:rPr lang="de-DE" b="1" dirty="0" err="1"/>
                <a:t>signal</a:t>
              </a:r>
              <a:endParaRPr lang="en-GB" b="1" dirty="0"/>
            </a:p>
          </p:txBody>
        </p:sp>
        <p:pic>
          <p:nvPicPr>
            <p:cNvPr id="31" name="Picture 30">
              <a:extLst>
                <a:ext uri="{FF2B5EF4-FFF2-40B4-BE49-F238E27FC236}">
                  <a16:creationId xmlns:a16="http://schemas.microsoft.com/office/drawing/2014/main" id="{09CC66C8-0C43-493F-AD4A-C6588A0AFCAF}"/>
                </a:ext>
              </a:extLst>
            </p:cNvPr>
            <p:cNvPicPr>
              <a:picLocks noChangeAspect="1"/>
            </p:cNvPicPr>
            <p:nvPr/>
          </p:nvPicPr>
          <p:blipFill rotWithShape="1">
            <a:blip r:embed="rId4"/>
            <a:srcRect l="4226" t="6609" r="4942" b="5276"/>
            <a:stretch/>
          </p:blipFill>
          <p:spPr>
            <a:xfrm>
              <a:off x="2433920" y="1690688"/>
              <a:ext cx="5849470" cy="4507868"/>
            </a:xfrm>
            <a:prstGeom prst="rect">
              <a:avLst/>
            </a:prstGeom>
          </p:spPr>
        </p:pic>
      </p:grpSp>
    </p:spTree>
    <p:extLst>
      <p:ext uri="{BB962C8B-B14F-4D97-AF65-F5344CB8AC3E}">
        <p14:creationId xmlns:p14="http://schemas.microsoft.com/office/powerpoint/2010/main" val="10172861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D63A099-7C3A-49E9-8142-86DE4C462CC5}"/>
              </a:ext>
            </a:extLst>
          </p:cNvPr>
          <p:cNvSpPr txBox="1">
            <a:spLocks/>
          </p:cNvSpPr>
          <p:nvPr/>
        </p:nvSpPr>
        <p:spPr>
          <a:xfrm>
            <a:off x="0" y="-21417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The General Linear Model</a:t>
            </a:r>
          </a:p>
        </p:txBody>
      </p:sp>
      <p:sp>
        <p:nvSpPr>
          <p:cNvPr id="5" name="Content Placeholder 2">
            <a:extLst>
              <a:ext uri="{FF2B5EF4-FFF2-40B4-BE49-F238E27FC236}">
                <a16:creationId xmlns:a16="http://schemas.microsoft.com/office/drawing/2014/main" id="{9E1EE188-5C4E-4940-870B-B7586D933352}"/>
              </a:ext>
            </a:extLst>
          </p:cNvPr>
          <p:cNvSpPr txBox="1">
            <a:spLocks/>
          </p:cNvSpPr>
          <p:nvPr/>
        </p:nvSpPr>
        <p:spPr>
          <a:xfrm>
            <a:off x="560316" y="5112830"/>
            <a:ext cx="2068531" cy="1463759"/>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a:t>observed data – time course for a particular voxel</a:t>
            </a:r>
            <a:endParaRPr lang="en-GB" dirty="0"/>
          </a:p>
        </p:txBody>
      </p:sp>
      <p:sp>
        <p:nvSpPr>
          <p:cNvPr id="6" name="Content Placeholder 2">
            <a:extLst>
              <a:ext uri="{FF2B5EF4-FFF2-40B4-BE49-F238E27FC236}">
                <a16:creationId xmlns:a16="http://schemas.microsoft.com/office/drawing/2014/main" id="{32C37695-690E-4C45-B37D-641D33932720}"/>
              </a:ext>
            </a:extLst>
          </p:cNvPr>
          <p:cNvSpPr txBox="1">
            <a:spLocks/>
          </p:cNvSpPr>
          <p:nvPr/>
        </p:nvSpPr>
        <p:spPr>
          <a:xfrm>
            <a:off x="7567661" y="2528106"/>
            <a:ext cx="1804736" cy="6457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parameter</a:t>
            </a:r>
          </a:p>
        </p:txBody>
      </p:sp>
      <p:sp>
        <p:nvSpPr>
          <p:cNvPr id="7" name="Content Placeholder 2">
            <a:extLst>
              <a:ext uri="{FF2B5EF4-FFF2-40B4-BE49-F238E27FC236}">
                <a16:creationId xmlns:a16="http://schemas.microsoft.com/office/drawing/2014/main" id="{85F697A0-19F9-459B-98DA-E5E5717062BB}"/>
              </a:ext>
            </a:extLst>
          </p:cNvPr>
          <p:cNvSpPr txBox="1">
            <a:spLocks/>
          </p:cNvSpPr>
          <p:nvPr/>
        </p:nvSpPr>
        <p:spPr>
          <a:xfrm>
            <a:off x="5821309" y="4512918"/>
            <a:ext cx="1804736" cy="6457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err="1"/>
              <a:t>regressor</a:t>
            </a:r>
            <a:endParaRPr lang="en-GB" dirty="0"/>
          </a:p>
        </p:txBody>
      </p:sp>
      <p:sp>
        <p:nvSpPr>
          <p:cNvPr id="8" name="Content Placeholder 2">
            <a:extLst>
              <a:ext uri="{FF2B5EF4-FFF2-40B4-BE49-F238E27FC236}">
                <a16:creationId xmlns:a16="http://schemas.microsoft.com/office/drawing/2014/main" id="{9E7BB0B7-4FA4-48BE-80BC-0DC3B2FCC8D4}"/>
              </a:ext>
            </a:extLst>
          </p:cNvPr>
          <p:cNvSpPr txBox="1">
            <a:spLocks/>
          </p:cNvSpPr>
          <p:nvPr/>
        </p:nvSpPr>
        <p:spPr>
          <a:xfrm>
            <a:off x="9413733" y="2393709"/>
            <a:ext cx="1804736" cy="14637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dirty="0"/>
              <a:t>error (noise)</a:t>
            </a:r>
          </a:p>
        </p:txBody>
      </p:sp>
      <p:sp>
        <p:nvSpPr>
          <p:cNvPr id="9" name="TextBox 8">
            <a:extLst>
              <a:ext uri="{FF2B5EF4-FFF2-40B4-BE49-F238E27FC236}">
                <a16:creationId xmlns:a16="http://schemas.microsoft.com/office/drawing/2014/main" id="{AB917444-07EF-4F89-B327-2CBAD3B65A6B}"/>
              </a:ext>
            </a:extLst>
          </p:cNvPr>
          <p:cNvSpPr txBox="1"/>
          <p:nvPr/>
        </p:nvSpPr>
        <p:spPr>
          <a:xfrm>
            <a:off x="3167255" y="5142218"/>
            <a:ext cx="2115645" cy="1015663"/>
          </a:xfrm>
          <a:prstGeom prst="rect">
            <a:avLst/>
          </a:prstGeom>
          <a:noFill/>
        </p:spPr>
        <p:txBody>
          <a:bodyPr wrap="square" rtlCol="0">
            <a:spAutoFit/>
          </a:bodyPr>
          <a:lstStyle/>
          <a:p>
            <a:pPr algn="ctr"/>
            <a:r>
              <a:rPr lang="en-GB" sz="2000" dirty="0"/>
              <a:t>Mean signal over time for particular voxel</a:t>
            </a:r>
          </a:p>
        </p:txBody>
      </p:sp>
      <p:sp>
        <p:nvSpPr>
          <p:cNvPr id="10" name="TextBox 9">
            <a:extLst>
              <a:ext uri="{FF2B5EF4-FFF2-40B4-BE49-F238E27FC236}">
                <a16:creationId xmlns:a16="http://schemas.microsoft.com/office/drawing/2014/main" id="{FF34E125-1D6E-4CB8-A405-7DFA408A6420}"/>
              </a:ext>
            </a:extLst>
          </p:cNvPr>
          <p:cNvSpPr txBox="1"/>
          <p:nvPr/>
        </p:nvSpPr>
        <p:spPr>
          <a:xfrm>
            <a:off x="7481411" y="3161892"/>
            <a:ext cx="1846072" cy="1938992"/>
          </a:xfrm>
          <a:prstGeom prst="rect">
            <a:avLst/>
          </a:prstGeom>
          <a:noFill/>
        </p:spPr>
        <p:txBody>
          <a:bodyPr wrap="square" rtlCol="0">
            <a:spAutoFit/>
          </a:bodyPr>
          <a:lstStyle/>
          <a:p>
            <a:pPr algn="ctr"/>
            <a:r>
              <a:rPr lang="en-GB" sz="2000" dirty="0"/>
              <a:t>defines the contribution of X to the value of Y - slope of our regression line</a:t>
            </a:r>
          </a:p>
        </p:txBody>
      </p:sp>
      <p:sp>
        <p:nvSpPr>
          <p:cNvPr id="11" name="TextBox 10">
            <a:extLst>
              <a:ext uri="{FF2B5EF4-FFF2-40B4-BE49-F238E27FC236}">
                <a16:creationId xmlns:a16="http://schemas.microsoft.com/office/drawing/2014/main" id="{221A7EA9-A692-4DF1-A599-851D24433880}"/>
              </a:ext>
            </a:extLst>
          </p:cNvPr>
          <p:cNvSpPr txBox="1"/>
          <p:nvPr/>
        </p:nvSpPr>
        <p:spPr>
          <a:xfrm>
            <a:off x="5430417" y="5142218"/>
            <a:ext cx="2282300" cy="1200329"/>
          </a:xfrm>
          <a:prstGeom prst="rect">
            <a:avLst/>
          </a:prstGeom>
          <a:noFill/>
        </p:spPr>
        <p:txBody>
          <a:bodyPr wrap="square" rtlCol="0">
            <a:spAutoFit/>
          </a:bodyPr>
          <a:lstStyle/>
          <a:p>
            <a:pPr algn="ctr"/>
            <a:r>
              <a:rPr lang="en-GB" dirty="0"/>
              <a:t>component of model which explains observed data to some degree</a:t>
            </a:r>
          </a:p>
        </p:txBody>
      </p:sp>
      <p:sp>
        <p:nvSpPr>
          <p:cNvPr id="12" name="TextBox 11">
            <a:extLst>
              <a:ext uri="{FF2B5EF4-FFF2-40B4-BE49-F238E27FC236}">
                <a16:creationId xmlns:a16="http://schemas.microsoft.com/office/drawing/2014/main" id="{9BF940EA-9103-49BD-A444-BFA2D4C46850}"/>
              </a:ext>
            </a:extLst>
          </p:cNvPr>
          <p:cNvSpPr txBox="1"/>
          <p:nvPr/>
        </p:nvSpPr>
        <p:spPr>
          <a:xfrm>
            <a:off x="9496295" y="3418612"/>
            <a:ext cx="1656777" cy="2246769"/>
          </a:xfrm>
          <a:prstGeom prst="rect">
            <a:avLst/>
          </a:prstGeom>
          <a:noFill/>
        </p:spPr>
        <p:txBody>
          <a:bodyPr wrap="square" rtlCol="0">
            <a:spAutoFit/>
          </a:bodyPr>
          <a:lstStyle/>
          <a:p>
            <a:pPr algn="ctr"/>
            <a:r>
              <a:rPr lang="en-GB" sz="2000" dirty="0"/>
              <a:t>proportion of variance </a:t>
            </a:r>
          </a:p>
          <a:p>
            <a:pPr algn="ctr"/>
            <a:r>
              <a:rPr lang="en-GB" sz="2000" dirty="0"/>
              <a:t>in our data (Y) which is not explained by </a:t>
            </a:r>
            <a:r>
              <a:rPr lang="en-GB" sz="2000" dirty="0" err="1"/>
              <a:t>regressor</a:t>
            </a:r>
            <a:r>
              <a:rPr lang="en-GB" sz="2000" dirty="0"/>
              <a:t>/s (X)</a:t>
            </a:r>
          </a:p>
        </p:txBody>
      </p:sp>
      <p:pic>
        <p:nvPicPr>
          <p:cNvPr id="13" name="Picture 12">
            <a:extLst>
              <a:ext uri="{FF2B5EF4-FFF2-40B4-BE49-F238E27FC236}">
                <a16:creationId xmlns:a16="http://schemas.microsoft.com/office/drawing/2014/main" id="{6075B4EB-E68D-41AC-92C9-AC22185EF533}"/>
              </a:ext>
            </a:extLst>
          </p:cNvPr>
          <p:cNvPicPr>
            <a:picLocks noChangeAspect="1"/>
          </p:cNvPicPr>
          <p:nvPr/>
        </p:nvPicPr>
        <p:blipFill rotWithShape="1">
          <a:blip r:embed="rId2">
            <a:extLst>
              <a:ext uri="{28A0092B-C50C-407E-A947-70E740481C1C}">
                <a14:useLocalDpi xmlns:a14="http://schemas.microsoft.com/office/drawing/2010/main" val="0"/>
              </a:ext>
            </a:extLst>
          </a:blip>
          <a:srcRect r="39543" b="4495"/>
          <a:stretch/>
        </p:blipFill>
        <p:spPr>
          <a:xfrm>
            <a:off x="648995" y="1337682"/>
            <a:ext cx="6294182" cy="672360"/>
          </a:xfrm>
          <a:prstGeom prst="rect">
            <a:avLst/>
          </a:prstGeom>
        </p:spPr>
      </p:pic>
      <p:grpSp>
        <p:nvGrpSpPr>
          <p:cNvPr id="14" name="Group 13">
            <a:extLst>
              <a:ext uri="{FF2B5EF4-FFF2-40B4-BE49-F238E27FC236}">
                <a16:creationId xmlns:a16="http://schemas.microsoft.com/office/drawing/2014/main" id="{409A3BF0-9C1F-43EB-83FB-B0F63B93BF75}"/>
              </a:ext>
            </a:extLst>
          </p:cNvPr>
          <p:cNvGrpSpPr/>
          <p:nvPr/>
        </p:nvGrpSpPr>
        <p:grpSpPr>
          <a:xfrm>
            <a:off x="886533" y="2394035"/>
            <a:ext cx="1105400" cy="2236200"/>
            <a:chOff x="4559511" y="1568450"/>
            <a:chExt cx="1977427" cy="4289976"/>
          </a:xfrm>
        </p:grpSpPr>
        <p:sp>
          <p:nvSpPr>
            <p:cNvPr id="15" name="Line 166">
              <a:extLst>
                <a:ext uri="{FF2B5EF4-FFF2-40B4-BE49-F238E27FC236}">
                  <a16:creationId xmlns:a16="http://schemas.microsoft.com/office/drawing/2014/main" id="{0476AC14-4A89-4C22-8933-E0027BA9011C}"/>
                </a:ext>
              </a:extLst>
            </p:cNvPr>
            <p:cNvSpPr>
              <a:spLocks noChangeShapeType="1"/>
            </p:cNvSpPr>
            <p:nvPr/>
          </p:nvSpPr>
          <p:spPr bwMode="auto">
            <a:xfrm>
              <a:off x="4933564" y="5409231"/>
              <a:ext cx="1603374" cy="0"/>
            </a:xfrm>
            <a:prstGeom prst="line">
              <a:avLst/>
            </a:prstGeom>
            <a:noFill/>
            <a:ln w="76200">
              <a:solidFill>
                <a:srgbClr val="99CC00"/>
              </a:solidFill>
              <a:round/>
              <a:headEnd/>
              <a:tailEnd type="triangle" w="med" len="med"/>
            </a:ln>
            <a:effectLst>
              <a:outerShdw dist="107763" dir="2700000" algn="ctr" rotWithShape="0">
                <a:schemeClr val="bg2"/>
              </a:outerShdw>
            </a:effectLst>
          </p:spPr>
          <p:txBody>
            <a:bodyPr wrap="none" anchor="ctr"/>
            <a:lstStyle/>
            <a:p>
              <a:pPr eaLnBrk="0" hangingPunct="0">
                <a:defRPr/>
              </a:pPr>
              <a:endParaRPr lang="en-GB" sz="1200">
                <a:latin typeface="Arial" pitchFamily="34" charset="0"/>
              </a:endParaRPr>
            </a:p>
          </p:txBody>
        </p:sp>
        <p:sp>
          <p:nvSpPr>
            <p:cNvPr id="16" name="Text Box 167">
              <a:extLst>
                <a:ext uri="{FF2B5EF4-FFF2-40B4-BE49-F238E27FC236}">
                  <a16:creationId xmlns:a16="http://schemas.microsoft.com/office/drawing/2014/main" id="{E03E1761-D851-4B4F-959A-9C558B3A3AD5}"/>
                </a:ext>
              </a:extLst>
            </p:cNvPr>
            <p:cNvSpPr txBox="1">
              <a:spLocks noChangeArrowheads="1"/>
            </p:cNvSpPr>
            <p:nvPr/>
          </p:nvSpPr>
          <p:spPr bwMode="auto">
            <a:xfrm>
              <a:off x="5061975" y="5519872"/>
              <a:ext cx="1396537" cy="338554"/>
            </a:xfrm>
            <a:prstGeom prst="rect">
              <a:avLst/>
            </a:prstGeom>
            <a:noFill/>
            <a:ln w="9525">
              <a:noFill/>
              <a:miter lim="800000"/>
              <a:headEnd/>
              <a:tailEnd/>
            </a:ln>
          </p:spPr>
          <p:txBody>
            <a:bodyPr wrap="none">
              <a:spAutoFit/>
            </a:bodyPr>
            <a:lstStyle/>
            <a:p>
              <a:pPr algn="ctr" eaLnBrk="0" hangingPunct="0"/>
              <a:r>
                <a:rPr lang="de-DE" sz="1600" b="1" dirty="0"/>
                <a:t>BOLD signal</a:t>
              </a:r>
              <a:endParaRPr lang="en-GB" sz="1600" b="1" dirty="0"/>
            </a:p>
          </p:txBody>
        </p:sp>
        <p:sp>
          <p:nvSpPr>
            <p:cNvPr id="17" name="Line 168">
              <a:extLst>
                <a:ext uri="{FF2B5EF4-FFF2-40B4-BE49-F238E27FC236}">
                  <a16:creationId xmlns:a16="http://schemas.microsoft.com/office/drawing/2014/main" id="{99FDF9DE-36F6-4826-B103-9DE505F5E393}"/>
                </a:ext>
              </a:extLst>
            </p:cNvPr>
            <p:cNvSpPr>
              <a:spLocks noChangeShapeType="1"/>
            </p:cNvSpPr>
            <p:nvPr/>
          </p:nvSpPr>
          <p:spPr bwMode="auto">
            <a:xfrm flipH="1">
              <a:off x="4559511" y="1570038"/>
              <a:ext cx="0" cy="3444874"/>
            </a:xfrm>
            <a:prstGeom prst="line">
              <a:avLst/>
            </a:prstGeom>
            <a:noFill/>
            <a:ln w="76200">
              <a:solidFill>
                <a:srgbClr val="99CC00"/>
              </a:solidFill>
              <a:round/>
              <a:headEnd/>
              <a:tailEnd type="triangle" w="med" len="med"/>
            </a:ln>
            <a:effectLst>
              <a:outerShdw dist="107763" dir="2700000" algn="ctr" rotWithShape="0">
                <a:schemeClr val="bg2"/>
              </a:outerShdw>
            </a:effectLst>
          </p:spPr>
          <p:txBody>
            <a:bodyPr wrap="none" anchor="ctr"/>
            <a:lstStyle/>
            <a:p>
              <a:pPr eaLnBrk="0" hangingPunct="0">
                <a:defRPr/>
              </a:pPr>
              <a:endParaRPr lang="en-GB" sz="1200">
                <a:latin typeface="Arial" pitchFamily="34" charset="0"/>
              </a:endParaRPr>
            </a:p>
          </p:txBody>
        </p:sp>
        <p:sp>
          <p:nvSpPr>
            <p:cNvPr id="18" name="Text Box 169">
              <a:extLst>
                <a:ext uri="{FF2B5EF4-FFF2-40B4-BE49-F238E27FC236}">
                  <a16:creationId xmlns:a16="http://schemas.microsoft.com/office/drawing/2014/main" id="{5C0D0D02-80C0-492C-9AF5-DF72F4653CA6}"/>
                </a:ext>
              </a:extLst>
            </p:cNvPr>
            <p:cNvSpPr txBox="1">
              <a:spLocks noChangeArrowheads="1"/>
            </p:cNvSpPr>
            <p:nvPr/>
          </p:nvSpPr>
          <p:spPr bwMode="auto">
            <a:xfrm rot="5400000">
              <a:off x="4649014" y="3299102"/>
              <a:ext cx="761748" cy="369332"/>
            </a:xfrm>
            <a:prstGeom prst="rect">
              <a:avLst/>
            </a:prstGeom>
            <a:noFill/>
            <a:ln w="9525">
              <a:noFill/>
              <a:miter lim="800000"/>
              <a:headEnd/>
              <a:tailEnd/>
            </a:ln>
          </p:spPr>
          <p:txBody>
            <a:bodyPr wrap="none">
              <a:spAutoFit/>
            </a:bodyPr>
            <a:lstStyle/>
            <a:p>
              <a:pPr algn="ctr" eaLnBrk="0" hangingPunct="0"/>
              <a:r>
                <a:rPr lang="de-DE" b="1" dirty="0"/>
                <a:t>Time</a:t>
              </a:r>
              <a:endParaRPr lang="en-GB" b="1" dirty="0"/>
            </a:p>
          </p:txBody>
        </p:sp>
        <p:pic>
          <p:nvPicPr>
            <p:cNvPr id="19" name="Picture 247" descr="data">
              <a:extLst>
                <a:ext uri="{FF2B5EF4-FFF2-40B4-BE49-F238E27FC236}">
                  <a16:creationId xmlns:a16="http://schemas.microsoft.com/office/drawing/2014/main" id="{42B92EE0-882A-4B95-9F2D-1B1AB38032E1}"/>
                </a:ext>
              </a:extLst>
            </p:cNvPr>
            <p:cNvPicPr>
              <a:picLocks noChangeAspect="1" noChangeArrowheads="1"/>
            </p:cNvPicPr>
            <p:nvPr/>
          </p:nvPicPr>
          <p:blipFill>
            <a:blip r:embed="rId3"/>
            <a:srcRect l="13046" t="6667" r="13879" b="14815"/>
            <a:stretch>
              <a:fillRect/>
            </a:stretch>
          </p:blipFill>
          <p:spPr bwMode="auto">
            <a:xfrm>
              <a:off x="5157788" y="1568450"/>
              <a:ext cx="1336675" cy="3532188"/>
            </a:xfrm>
            <a:prstGeom prst="rect">
              <a:avLst/>
            </a:prstGeom>
            <a:noFill/>
            <a:ln w="9525">
              <a:noFill/>
              <a:miter lim="800000"/>
              <a:headEnd/>
              <a:tailEnd/>
            </a:ln>
          </p:spPr>
        </p:pic>
      </p:grpSp>
      <p:pic>
        <p:nvPicPr>
          <p:cNvPr id="20" name="Picture 19">
            <a:extLst>
              <a:ext uri="{FF2B5EF4-FFF2-40B4-BE49-F238E27FC236}">
                <a16:creationId xmlns:a16="http://schemas.microsoft.com/office/drawing/2014/main" id="{056204DF-F65E-4F9E-A951-C7A96D6CEF0D}"/>
              </a:ext>
            </a:extLst>
          </p:cNvPr>
          <p:cNvPicPr>
            <a:picLocks noChangeAspect="1"/>
          </p:cNvPicPr>
          <p:nvPr/>
        </p:nvPicPr>
        <p:blipFill rotWithShape="1">
          <a:blip r:embed="rId2">
            <a:extLst>
              <a:ext uri="{28A0092B-C50C-407E-A947-70E740481C1C}">
                <a14:useLocalDpi xmlns:a14="http://schemas.microsoft.com/office/drawing/2010/main" val="0"/>
              </a:ext>
            </a:extLst>
          </a:blip>
          <a:srcRect l="72290" t="3503"/>
          <a:stretch/>
        </p:blipFill>
        <p:spPr>
          <a:xfrm>
            <a:off x="8025288" y="1336103"/>
            <a:ext cx="2884959" cy="679342"/>
          </a:xfrm>
          <a:prstGeom prst="rect">
            <a:avLst/>
          </a:prstGeom>
        </p:spPr>
      </p:pic>
      <p:pic>
        <p:nvPicPr>
          <p:cNvPr id="21" name="Picture 27" descr="constant">
            <a:extLst>
              <a:ext uri="{FF2B5EF4-FFF2-40B4-BE49-F238E27FC236}">
                <a16:creationId xmlns:a16="http://schemas.microsoft.com/office/drawing/2014/main" id="{E26CD3BB-03D0-4F14-AE7E-A4E9EA45403B}"/>
              </a:ext>
            </a:extLst>
          </p:cNvPr>
          <p:cNvPicPr>
            <a:picLocks noChangeAspect="1" noChangeArrowheads="1"/>
          </p:cNvPicPr>
          <p:nvPr/>
        </p:nvPicPr>
        <p:blipFill>
          <a:blip r:embed="rId4"/>
          <a:srcRect l="47224" t="5556" r="43338" b="12222"/>
          <a:stretch>
            <a:fillRect/>
          </a:stretch>
        </p:blipFill>
        <p:spPr bwMode="auto">
          <a:xfrm>
            <a:off x="3951300" y="2442342"/>
            <a:ext cx="587375" cy="1933803"/>
          </a:xfrm>
          <a:prstGeom prst="rect">
            <a:avLst/>
          </a:prstGeom>
          <a:noFill/>
          <a:ln w="19050">
            <a:solidFill>
              <a:schemeClr val="tx1"/>
            </a:solidFill>
            <a:miter lim="800000"/>
            <a:headEnd/>
            <a:tailEnd/>
          </a:ln>
        </p:spPr>
      </p:pic>
      <p:pic>
        <p:nvPicPr>
          <p:cNvPr id="22" name="Picture 37" descr="boxcar">
            <a:extLst>
              <a:ext uri="{FF2B5EF4-FFF2-40B4-BE49-F238E27FC236}">
                <a16:creationId xmlns:a16="http://schemas.microsoft.com/office/drawing/2014/main" id="{5514CAAC-4AFD-4C01-93B6-40946761C16F}"/>
              </a:ext>
            </a:extLst>
          </p:cNvPr>
          <p:cNvPicPr>
            <a:picLocks noChangeAspect="1" noChangeArrowheads="1"/>
          </p:cNvPicPr>
          <p:nvPr/>
        </p:nvPicPr>
        <p:blipFill>
          <a:blip r:embed="rId5"/>
          <a:srcRect l="11034" t="6389" r="8362" b="14722"/>
          <a:stretch>
            <a:fillRect/>
          </a:stretch>
        </p:blipFill>
        <p:spPr bwMode="auto">
          <a:xfrm>
            <a:off x="6267561" y="2442342"/>
            <a:ext cx="608013" cy="1933803"/>
          </a:xfrm>
          <a:prstGeom prst="rect">
            <a:avLst/>
          </a:prstGeom>
          <a:noFill/>
          <a:ln w="19050">
            <a:solidFill>
              <a:schemeClr val="tx1"/>
            </a:solidFill>
            <a:miter lim="800000"/>
            <a:headEnd/>
            <a:tailEnd/>
          </a:ln>
        </p:spPr>
      </p:pic>
      <p:sp>
        <p:nvSpPr>
          <p:cNvPr id="23" name="TextBox 22">
            <a:extLst>
              <a:ext uri="{FF2B5EF4-FFF2-40B4-BE49-F238E27FC236}">
                <a16:creationId xmlns:a16="http://schemas.microsoft.com/office/drawing/2014/main" id="{06F83084-A563-4D9A-B181-76E772858808}"/>
              </a:ext>
            </a:extLst>
          </p:cNvPr>
          <p:cNvSpPr txBox="1"/>
          <p:nvPr/>
        </p:nvSpPr>
        <p:spPr>
          <a:xfrm>
            <a:off x="7300183" y="1302156"/>
            <a:ext cx="626326" cy="707886"/>
          </a:xfrm>
          <a:prstGeom prst="rect">
            <a:avLst/>
          </a:prstGeom>
          <a:noFill/>
        </p:spPr>
        <p:txBody>
          <a:bodyPr wrap="square" rtlCol="0">
            <a:spAutoFit/>
          </a:bodyPr>
          <a:lstStyle/>
          <a:p>
            <a:r>
              <a:rPr lang="en-GB" sz="4000" dirty="0">
                <a:latin typeface="Yu Gothic" panose="020B0400000000000000" pitchFamily="34" charset="-128"/>
                <a:ea typeface="Yu Gothic" panose="020B0400000000000000" pitchFamily="34" charset="-128"/>
                <a:cs typeface="Arial" panose="020B0604020202020204" pitchFamily="34" charset="0"/>
              </a:rPr>
              <a:t>x</a:t>
            </a:r>
          </a:p>
        </p:txBody>
      </p:sp>
    </p:spTree>
    <p:extLst>
      <p:ext uri="{BB962C8B-B14F-4D97-AF65-F5344CB8AC3E}">
        <p14:creationId xmlns:p14="http://schemas.microsoft.com/office/powerpoint/2010/main" val="800602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P spid="7" grpId="0"/>
      <p:bldP spid="8" grpId="0"/>
      <p:bldP spid="9" grpId="0"/>
      <p:bldP spid="10"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18A4F5-F8AD-4EAB-9571-8F8176D418CD}"/>
              </a:ext>
            </a:extLst>
          </p:cNvPr>
          <p:cNvPicPr>
            <a:picLocks noChangeAspect="1"/>
          </p:cNvPicPr>
          <p:nvPr/>
        </p:nvPicPr>
        <p:blipFill>
          <a:blip r:embed="rId3"/>
          <a:stretch>
            <a:fillRect/>
          </a:stretch>
        </p:blipFill>
        <p:spPr>
          <a:xfrm>
            <a:off x="2453403" y="1909522"/>
            <a:ext cx="6334249" cy="3363817"/>
          </a:xfrm>
          <a:prstGeom prst="rect">
            <a:avLst/>
          </a:prstGeom>
        </p:spPr>
      </p:pic>
      <p:sp>
        <p:nvSpPr>
          <p:cNvPr id="13" name="Rectangle 12">
            <a:extLst>
              <a:ext uri="{FF2B5EF4-FFF2-40B4-BE49-F238E27FC236}">
                <a16:creationId xmlns:a16="http://schemas.microsoft.com/office/drawing/2014/main" id="{43670A1B-DD93-4AB8-82B1-0907C8C08884}"/>
              </a:ext>
            </a:extLst>
          </p:cNvPr>
          <p:cNvSpPr/>
          <p:nvPr/>
        </p:nvSpPr>
        <p:spPr>
          <a:xfrm>
            <a:off x="118703" y="219479"/>
            <a:ext cx="7339510" cy="769441"/>
          </a:xfrm>
          <a:prstGeom prst="rect">
            <a:avLst/>
          </a:prstGeom>
        </p:spPr>
        <p:txBody>
          <a:bodyPr wrap="none">
            <a:spAutoFit/>
          </a:bodyPr>
          <a:lstStyle/>
          <a:p>
            <a:r>
              <a:rPr lang="en-GB" sz="4000" dirty="0">
                <a:latin typeface="+mj-lt"/>
              </a:rPr>
              <a:t>the box-car function </a:t>
            </a:r>
            <a:r>
              <a:rPr lang="en-GB" sz="4400" dirty="0">
                <a:latin typeface="+mj-lt"/>
              </a:rPr>
              <a:t>won’t</a:t>
            </a:r>
            <a:r>
              <a:rPr lang="en-GB" sz="4000" dirty="0">
                <a:latin typeface="+mj-lt"/>
              </a:rPr>
              <a:t> fit data</a:t>
            </a:r>
          </a:p>
        </p:txBody>
      </p:sp>
    </p:spTree>
    <p:extLst>
      <p:ext uri="{BB962C8B-B14F-4D97-AF65-F5344CB8AC3E}">
        <p14:creationId xmlns:p14="http://schemas.microsoft.com/office/powerpoint/2010/main" val="18607647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16171-3D0B-5640-87C6-54AA7BEA06E4}"/>
              </a:ext>
            </a:extLst>
          </p:cNvPr>
          <p:cNvSpPr>
            <a:spLocks noGrp="1"/>
          </p:cNvSpPr>
          <p:nvPr>
            <p:ph type="title"/>
          </p:nvPr>
        </p:nvSpPr>
        <p:spPr>
          <a:xfrm>
            <a:off x="355928" y="82870"/>
            <a:ext cx="3686684" cy="1719072"/>
          </a:xfrm>
        </p:spPr>
        <p:txBody>
          <a:bodyPr anchor="b">
            <a:normAutofit/>
          </a:bodyPr>
          <a:lstStyle/>
          <a:p>
            <a:r>
              <a:rPr lang="en-GB" sz="3800" dirty="0"/>
              <a:t>Haemodynamic Response</a:t>
            </a:r>
          </a:p>
        </p:txBody>
      </p:sp>
      <p:sp>
        <p:nvSpPr>
          <p:cNvPr id="3" name="Content Placeholder 2">
            <a:extLst>
              <a:ext uri="{FF2B5EF4-FFF2-40B4-BE49-F238E27FC236}">
                <a16:creationId xmlns:a16="http://schemas.microsoft.com/office/drawing/2014/main" id="{C2F6929A-9EB0-334E-9857-369BACCBC284}"/>
              </a:ext>
            </a:extLst>
          </p:cNvPr>
          <p:cNvSpPr>
            <a:spLocks noGrp="1"/>
          </p:cNvSpPr>
          <p:nvPr>
            <p:ph idx="1"/>
          </p:nvPr>
        </p:nvSpPr>
        <p:spPr>
          <a:xfrm>
            <a:off x="575934" y="2243442"/>
            <a:ext cx="6119488" cy="3648456"/>
          </a:xfrm>
        </p:spPr>
        <p:txBody>
          <a:bodyPr anchor="t">
            <a:normAutofit/>
          </a:bodyPr>
          <a:lstStyle/>
          <a:p>
            <a:r>
              <a:rPr lang="en-GB" sz="2200" dirty="0"/>
              <a:t>1990s empirical studies of BOLD signal</a:t>
            </a:r>
          </a:p>
          <a:p>
            <a:r>
              <a:rPr lang="en-GB" sz="2200" dirty="0"/>
              <a:t>Stimulation caused increased BOLD signal</a:t>
            </a:r>
          </a:p>
          <a:p>
            <a:r>
              <a:rPr lang="en-GB" sz="2200" dirty="0"/>
              <a:t>Characteristic pattern: </a:t>
            </a:r>
          </a:p>
          <a:p>
            <a:r>
              <a:rPr lang="en-GB" sz="2200" dirty="0"/>
              <a:t>Similar in V1, M1, S1, …</a:t>
            </a:r>
          </a:p>
          <a:p>
            <a:r>
              <a:rPr lang="en-GB" sz="2200" dirty="0"/>
              <a:t>However, possible variability between regions &amp; subjects</a:t>
            </a:r>
          </a:p>
          <a:p>
            <a:r>
              <a:rPr lang="en-GB" sz="2200" dirty="0"/>
              <a:t>Shape could be modelled by combining double Gamma functions </a:t>
            </a:r>
          </a:p>
          <a:p>
            <a:endParaRPr lang="en-GB" sz="2200" dirty="0"/>
          </a:p>
        </p:txBody>
      </p:sp>
      <p:sp>
        <p:nvSpPr>
          <p:cNvPr id="8" name="Rectangle 7">
            <a:extLst>
              <a:ext uri="{FF2B5EF4-FFF2-40B4-BE49-F238E27FC236}">
                <a16:creationId xmlns:a16="http://schemas.microsoft.com/office/drawing/2014/main" id="{B221385D-8F97-9C4D-B0A2-517CBB30C97B}"/>
              </a:ext>
            </a:extLst>
          </p:cNvPr>
          <p:cNvSpPr/>
          <p:nvPr/>
        </p:nvSpPr>
        <p:spPr>
          <a:xfrm>
            <a:off x="2134755" y="6102565"/>
            <a:ext cx="7922490" cy="461665"/>
          </a:xfrm>
          <a:prstGeom prst="rect">
            <a:avLst/>
          </a:prstGeom>
        </p:spPr>
        <p:txBody>
          <a:bodyPr wrap="none">
            <a:spAutoFit/>
          </a:bodyPr>
          <a:lstStyle/>
          <a:p>
            <a:r>
              <a:rPr lang="en-GB" sz="2400" b="1" dirty="0"/>
              <a:t>=&gt; The “Canonical” Haemodynamic Response Function (HRF)</a:t>
            </a:r>
          </a:p>
        </p:txBody>
      </p:sp>
      <p:pic>
        <p:nvPicPr>
          <p:cNvPr id="9" name="Picture 8" descr="Chart, line chart&#10;&#10;Description automatically generated with medium confidence">
            <a:extLst>
              <a:ext uri="{FF2B5EF4-FFF2-40B4-BE49-F238E27FC236}">
                <a16:creationId xmlns:a16="http://schemas.microsoft.com/office/drawing/2014/main" id="{561F432D-DD9E-4C80-BC25-43BCD73212CE}"/>
              </a:ext>
            </a:extLst>
          </p:cNvPr>
          <p:cNvPicPr>
            <a:picLocks noChangeAspect="1"/>
          </p:cNvPicPr>
          <p:nvPr/>
        </p:nvPicPr>
        <p:blipFill>
          <a:blip r:embed="rId3"/>
          <a:stretch>
            <a:fillRect/>
          </a:stretch>
        </p:blipFill>
        <p:spPr>
          <a:xfrm>
            <a:off x="6447916" y="1770552"/>
            <a:ext cx="3933617" cy="4226680"/>
          </a:xfrm>
          <a:prstGeom prst="rect">
            <a:avLst/>
          </a:prstGeom>
        </p:spPr>
      </p:pic>
    </p:spTree>
    <p:extLst>
      <p:ext uri="{BB962C8B-B14F-4D97-AF65-F5344CB8AC3E}">
        <p14:creationId xmlns:p14="http://schemas.microsoft.com/office/powerpoint/2010/main" val="4226294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18A4F5-F8AD-4EAB-9571-8F8176D418CD}"/>
              </a:ext>
            </a:extLst>
          </p:cNvPr>
          <p:cNvPicPr>
            <a:picLocks noChangeAspect="1"/>
          </p:cNvPicPr>
          <p:nvPr/>
        </p:nvPicPr>
        <p:blipFill>
          <a:blip r:embed="rId3"/>
          <a:stretch>
            <a:fillRect/>
          </a:stretch>
        </p:blipFill>
        <p:spPr>
          <a:xfrm>
            <a:off x="207745" y="2770135"/>
            <a:ext cx="4252512" cy="2258306"/>
          </a:xfrm>
          <a:prstGeom prst="rect">
            <a:avLst/>
          </a:prstGeom>
        </p:spPr>
      </p:pic>
      <p:pic>
        <p:nvPicPr>
          <p:cNvPr id="5" name="Picture 2">
            <a:extLst>
              <a:ext uri="{FF2B5EF4-FFF2-40B4-BE49-F238E27FC236}">
                <a16:creationId xmlns:a16="http://schemas.microsoft.com/office/drawing/2014/main" id="{1F2A8FF5-3CD7-4EF6-8A66-EEDFB772887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8020" t="22327" r="21132" b="59967"/>
          <a:stretch/>
        </p:blipFill>
        <p:spPr bwMode="auto">
          <a:xfrm>
            <a:off x="4687018" y="1628303"/>
            <a:ext cx="2442789" cy="165569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Line 16">
            <a:extLst>
              <a:ext uri="{FF2B5EF4-FFF2-40B4-BE49-F238E27FC236}">
                <a16:creationId xmlns:a16="http://schemas.microsoft.com/office/drawing/2014/main" id="{E40C8049-A1E7-457B-B152-F5C581247593}"/>
              </a:ext>
            </a:extLst>
          </p:cNvPr>
          <p:cNvSpPr>
            <a:spLocks noChangeShapeType="1"/>
          </p:cNvSpPr>
          <p:nvPr/>
        </p:nvSpPr>
        <p:spPr bwMode="auto">
          <a:xfrm>
            <a:off x="4902302" y="4038906"/>
            <a:ext cx="2043320" cy="1587"/>
          </a:xfrm>
          <a:prstGeom prst="line">
            <a:avLst/>
          </a:prstGeom>
          <a:noFill/>
          <a:ln w="76200">
            <a:solidFill>
              <a:schemeClr val="tx1"/>
            </a:solidFill>
            <a:round/>
            <a:headEnd/>
            <a:tailEnd type="triangle" w="med" len="med"/>
          </a:ln>
        </p:spPr>
        <p:txBody>
          <a:bodyPr wrap="none" anchor="ctr"/>
          <a:lstStyle/>
          <a:p>
            <a:endParaRPr lang="en-US"/>
          </a:p>
        </p:txBody>
      </p:sp>
      <p:sp>
        <p:nvSpPr>
          <p:cNvPr id="8" name="Text Box 18">
            <a:extLst>
              <a:ext uri="{FF2B5EF4-FFF2-40B4-BE49-F238E27FC236}">
                <a16:creationId xmlns:a16="http://schemas.microsoft.com/office/drawing/2014/main" id="{76615CC4-DBF4-4713-A724-773A29E7969D}"/>
              </a:ext>
            </a:extLst>
          </p:cNvPr>
          <p:cNvSpPr txBox="1">
            <a:spLocks noChangeArrowheads="1"/>
          </p:cNvSpPr>
          <p:nvPr/>
        </p:nvSpPr>
        <p:spPr bwMode="auto">
          <a:xfrm>
            <a:off x="5332128" y="3499238"/>
            <a:ext cx="1046163" cy="400050"/>
          </a:xfrm>
          <a:prstGeom prst="rect">
            <a:avLst/>
          </a:prstGeom>
          <a:noFill/>
          <a:ln w="9525">
            <a:noFill/>
            <a:miter lim="800000"/>
            <a:headEnd/>
            <a:tailEnd/>
          </a:ln>
        </p:spPr>
        <p:txBody>
          <a:bodyPr wrap="none">
            <a:spAutoFit/>
          </a:bodyPr>
          <a:lstStyle/>
          <a:p>
            <a:pPr eaLnBrk="0" hangingPunct="0">
              <a:spcBef>
                <a:spcPct val="50000"/>
              </a:spcBef>
            </a:pPr>
            <a:r>
              <a:rPr lang="en-GB" sz="2000" dirty="0">
                <a:latin typeface="Arial Unicode MS" pitchFamily="34" charset="-128"/>
                <a:sym typeface="Symbol" pitchFamily="18" charset="2"/>
              </a:rPr>
              <a:t> </a:t>
            </a:r>
            <a:r>
              <a:rPr lang="en-GB" sz="2000" dirty="0">
                <a:latin typeface="Arial Unicode MS" pitchFamily="34" charset="-128"/>
              </a:rPr>
              <a:t>HRF</a:t>
            </a:r>
            <a:endParaRPr lang="en-US" sz="2000" dirty="0">
              <a:latin typeface="Arial Unicode MS" pitchFamily="34" charset="-128"/>
            </a:endParaRPr>
          </a:p>
        </p:txBody>
      </p:sp>
      <p:pic>
        <p:nvPicPr>
          <p:cNvPr id="9" name="Picture 17" descr="newestimates">
            <a:extLst>
              <a:ext uri="{FF2B5EF4-FFF2-40B4-BE49-F238E27FC236}">
                <a16:creationId xmlns:a16="http://schemas.microsoft.com/office/drawing/2014/main" id="{C9912A93-974F-4AEE-91A2-3181279D0B77}"/>
              </a:ext>
            </a:extLst>
          </p:cNvPr>
          <p:cNvPicPr>
            <a:picLocks noChangeAspect="1" noChangeArrowheads="1"/>
          </p:cNvPicPr>
          <p:nvPr/>
        </p:nvPicPr>
        <p:blipFill>
          <a:blip r:embed="rId5"/>
          <a:srcRect l="3609" t="4814" r="9438" b="1852"/>
          <a:stretch>
            <a:fillRect/>
          </a:stretch>
        </p:blipFill>
        <p:spPr bwMode="auto">
          <a:xfrm>
            <a:off x="7526017" y="2094662"/>
            <a:ext cx="3692882" cy="3039936"/>
          </a:xfrm>
          <a:prstGeom prst="rect">
            <a:avLst/>
          </a:prstGeom>
          <a:noFill/>
          <a:ln w="9525">
            <a:noFill/>
            <a:miter lim="800000"/>
            <a:headEnd/>
            <a:tailEnd/>
          </a:ln>
        </p:spPr>
      </p:pic>
      <p:sp>
        <p:nvSpPr>
          <p:cNvPr id="13" name="Rectangle 12">
            <a:extLst>
              <a:ext uri="{FF2B5EF4-FFF2-40B4-BE49-F238E27FC236}">
                <a16:creationId xmlns:a16="http://schemas.microsoft.com/office/drawing/2014/main" id="{43670A1B-DD93-4AB8-82B1-0907C8C08884}"/>
              </a:ext>
            </a:extLst>
          </p:cNvPr>
          <p:cNvSpPr/>
          <p:nvPr/>
        </p:nvSpPr>
        <p:spPr>
          <a:xfrm>
            <a:off x="118703" y="219479"/>
            <a:ext cx="8478924" cy="707886"/>
          </a:xfrm>
          <a:prstGeom prst="rect">
            <a:avLst/>
          </a:prstGeom>
        </p:spPr>
        <p:txBody>
          <a:bodyPr wrap="none">
            <a:spAutoFit/>
          </a:bodyPr>
          <a:lstStyle/>
          <a:p>
            <a:r>
              <a:rPr lang="en-GB" sz="4000" dirty="0">
                <a:latin typeface="+mj-lt"/>
              </a:rPr>
              <a:t>Convolution before general linear model</a:t>
            </a:r>
          </a:p>
        </p:txBody>
      </p:sp>
    </p:spTree>
    <p:extLst>
      <p:ext uri="{BB962C8B-B14F-4D97-AF65-F5344CB8AC3E}">
        <p14:creationId xmlns:p14="http://schemas.microsoft.com/office/powerpoint/2010/main" val="1809746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3BC14-9BCB-BC4A-AF3C-74CADD619EA5}"/>
              </a:ext>
            </a:extLst>
          </p:cNvPr>
          <p:cNvSpPr>
            <a:spLocks noGrp="1"/>
          </p:cNvSpPr>
          <p:nvPr>
            <p:ph type="title"/>
          </p:nvPr>
        </p:nvSpPr>
        <p:spPr/>
        <p:txBody>
          <a:bodyPr anchor="b">
            <a:normAutofit/>
          </a:bodyPr>
          <a:lstStyle/>
          <a:p>
            <a:r>
              <a:rPr lang="en-GB" sz="3800" dirty="0"/>
              <a:t>However… canonical HRF is rigid</a:t>
            </a:r>
          </a:p>
        </p:txBody>
      </p:sp>
      <p:sp>
        <p:nvSpPr>
          <p:cNvPr id="3" name="Content Placeholder 2">
            <a:extLst>
              <a:ext uri="{FF2B5EF4-FFF2-40B4-BE49-F238E27FC236}">
                <a16:creationId xmlns:a16="http://schemas.microsoft.com/office/drawing/2014/main" id="{7BD6F526-0D29-314A-B79A-18C9B86EA013}"/>
              </a:ext>
            </a:extLst>
          </p:cNvPr>
          <p:cNvSpPr>
            <a:spLocks noGrp="1"/>
          </p:cNvSpPr>
          <p:nvPr>
            <p:ph idx="1"/>
          </p:nvPr>
        </p:nvSpPr>
        <p:spPr/>
        <p:txBody>
          <a:bodyPr anchor="t">
            <a:normAutofit/>
          </a:bodyPr>
          <a:lstStyle/>
          <a:p>
            <a:pPr marL="457200" indent="-457200">
              <a:buFont typeface="+mj-lt"/>
              <a:buAutoNum type="arabicPeriod"/>
            </a:pPr>
            <a:endParaRPr lang="en-GB" sz="2200" dirty="0"/>
          </a:p>
          <a:p>
            <a:pPr lvl="1"/>
            <a:endParaRPr lang="en-GB" sz="2200" dirty="0"/>
          </a:p>
        </p:txBody>
      </p:sp>
      <p:sp>
        <p:nvSpPr>
          <p:cNvPr id="5" name="Rectangle 4">
            <a:extLst>
              <a:ext uri="{FF2B5EF4-FFF2-40B4-BE49-F238E27FC236}">
                <a16:creationId xmlns:a16="http://schemas.microsoft.com/office/drawing/2014/main" id="{F2FB23FC-3C8C-DE42-AA66-485B017390E9}"/>
              </a:ext>
            </a:extLst>
          </p:cNvPr>
          <p:cNvSpPr/>
          <p:nvPr/>
        </p:nvSpPr>
        <p:spPr>
          <a:xfrm>
            <a:off x="5380980" y="5966275"/>
            <a:ext cx="3043782" cy="369332"/>
          </a:xfrm>
          <a:prstGeom prst="rect">
            <a:avLst/>
          </a:prstGeom>
        </p:spPr>
        <p:txBody>
          <a:bodyPr wrap="none">
            <a:spAutoFit/>
          </a:bodyPr>
          <a:lstStyle/>
          <a:p>
            <a:r>
              <a:rPr lang="en-GB" dirty="0"/>
              <a:t>The fitted data peaks too early</a:t>
            </a:r>
          </a:p>
        </p:txBody>
      </p:sp>
      <p:pic>
        <p:nvPicPr>
          <p:cNvPr id="6" name="Picture 5">
            <a:extLst>
              <a:ext uri="{FF2B5EF4-FFF2-40B4-BE49-F238E27FC236}">
                <a16:creationId xmlns:a16="http://schemas.microsoft.com/office/drawing/2014/main" id="{C2AE1FA2-D3C5-3F45-B0E6-2F78D0DA944A}"/>
              </a:ext>
            </a:extLst>
          </p:cNvPr>
          <p:cNvPicPr>
            <a:picLocks noChangeAspect="1"/>
          </p:cNvPicPr>
          <p:nvPr/>
        </p:nvPicPr>
        <p:blipFill rotWithShape="1">
          <a:blip r:embed="rId3"/>
          <a:srcRect l="5041" b="63341"/>
          <a:stretch/>
        </p:blipFill>
        <p:spPr>
          <a:xfrm>
            <a:off x="2103125" y="2292706"/>
            <a:ext cx="6555710" cy="2819895"/>
          </a:xfrm>
          <a:prstGeom prst="rect">
            <a:avLst/>
          </a:prstGeom>
        </p:spPr>
      </p:pic>
      <p:cxnSp>
        <p:nvCxnSpPr>
          <p:cNvPr id="8" name="Straight Connector 7">
            <a:extLst>
              <a:ext uri="{FF2B5EF4-FFF2-40B4-BE49-F238E27FC236}">
                <a16:creationId xmlns:a16="http://schemas.microsoft.com/office/drawing/2014/main" id="{3ED9C403-0758-7B4B-AF80-80B57EE553D9}"/>
              </a:ext>
            </a:extLst>
          </p:cNvPr>
          <p:cNvCxnSpPr>
            <a:cxnSpLocks/>
          </p:cNvCxnSpPr>
          <p:nvPr/>
        </p:nvCxnSpPr>
        <p:spPr>
          <a:xfrm>
            <a:off x="6889424" y="3402978"/>
            <a:ext cx="0" cy="1473247"/>
          </a:xfrm>
          <a:prstGeom prst="line">
            <a:avLst/>
          </a:prstGeom>
          <a:ln w="285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Straight Connector 8">
            <a:extLst>
              <a:ext uri="{FF2B5EF4-FFF2-40B4-BE49-F238E27FC236}">
                <a16:creationId xmlns:a16="http://schemas.microsoft.com/office/drawing/2014/main" id="{F3319B95-CC78-324E-95CD-A60BA9A0BC7A}"/>
              </a:ext>
            </a:extLst>
          </p:cNvPr>
          <p:cNvCxnSpPr>
            <a:cxnSpLocks/>
          </p:cNvCxnSpPr>
          <p:nvPr/>
        </p:nvCxnSpPr>
        <p:spPr>
          <a:xfrm>
            <a:off x="7082165" y="3134037"/>
            <a:ext cx="0" cy="1742188"/>
          </a:xfrm>
          <a:prstGeom prst="line">
            <a:avLst/>
          </a:prstGeom>
          <a:ln w="2857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4" name="Right Arrow 13">
            <a:extLst>
              <a:ext uri="{FF2B5EF4-FFF2-40B4-BE49-F238E27FC236}">
                <a16:creationId xmlns:a16="http://schemas.microsoft.com/office/drawing/2014/main" id="{5264E3C5-C325-5146-864A-A4D43DCF0107}"/>
              </a:ext>
            </a:extLst>
          </p:cNvPr>
          <p:cNvSpPr/>
          <p:nvPr/>
        </p:nvSpPr>
        <p:spPr>
          <a:xfrm rot="18222199">
            <a:off x="6110901" y="5222814"/>
            <a:ext cx="1026117" cy="4332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Content Placeholder 3">
            <a:extLst>
              <a:ext uri="{FF2B5EF4-FFF2-40B4-BE49-F238E27FC236}">
                <a16:creationId xmlns:a16="http://schemas.microsoft.com/office/drawing/2014/main" id="{1757DABA-73A8-425B-B865-CE395131267A}"/>
              </a:ext>
            </a:extLst>
          </p:cNvPr>
          <p:cNvPicPr>
            <a:picLocks noChangeAspect="1"/>
          </p:cNvPicPr>
          <p:nvPr/>
        </p:nvPicPr>
        <p:blipFill>
          <a:blip r:embed="rId4"/>
          <a:stretch>
            <a:fillRect/>
          </a:stretch>
        </p:blipFill>
        <p:spPr>
          <a:xfrm>
            <a:off x="8958368" y="218885"/>
            <a:ext cx="2813533" cy="2098147"/>
          </a:xfrm>
          <a:prstGeom prst="rect">
            <a:avLst/>
          </a:prstGeom>
        </p:spPr>
      </p:pic>
    </p:spTree>
    <p:extLst>
      <p:ext uri="{BB962C8B-B14F-4D97-AF65-F5344CB8AC3E}">
        <p14:creationId xmlns:p14="http://schemas.microsoft.com/office/powerpoint/2010/main" val="932946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EF681-4CF2-4A24-9128-E2C238BB0786}"/>
              </a:ext>
            </a:extLst>
          </p:cNvPr>
          <p:cNvSpPr>
            <a:spLocks noGrp="1"/>
          </p:cNvSpPr>
          <p:nvPr>
            <p:ph type="title"/>
          </p:nvPr>
        </p:nvSpPr>
        <p:spPr>
          <a:xfrm>
            <a:off x="425688" y="182318"/>
            <a:ext cx="10515600" cy="1325563"/>
          </a:xfrm>
        </p:spPr>
        <p:txBody>
          <a:bodyPr>
            <a:normAutofit/>
          </a:bodyPr>
          <a:lstStyle/>
          <a:p>
            <a:r>
              <a:rPr lang="en-GB" sz="3600" dirty="0"/>
              <a:t>2. Beyond the canonical HRF: create a set of basis function </a:t>
            </a:r>
          </a:p>
        </p:txBody>
      </p:sp>
      <p:sp>
        <p:nvSpPr>
          <p:cNvPr id="5" name="Content Placeholder 4">
            <a:extLst>
              <a:ext uri="{FF2B5EF4-FFF2-40B4-BE49-F238E27FC236}">
                <a16:creationId xmlns:a16="http://schemas.microsoft.com/office/drawing/2014/main" id="{5EE57FC3-CD8E-42A5-9304-8CC2A5F2344A}"/>
              </a:ext>
            </a:extLst>
          </p:cNvPr>
          <p:cNvSpPr>
            <a:spLocks noGrp="1"/>
          </p:cNvSpPr>
          <p:nvPr>
            <p:ph idx="1"/>
          </p:nvPr>
        </p:nvSpPr>
        <p:spPr>
          <a:xfrm>
            <a:off x="162689" y="1449705"/>
            <a:ext cx="10515600" cy="4351338"/>
          </a:xfrm>
        </p:spPr>
        <p:txBody>
          <a:bodyPr/>
          <a:lstStyle/>
          <a:p>
            <a:r>
              <a:rPr lang="en-GB" dirty="0"/>
              <a:t>Add flexibility with derivatives</a:t>
            </a:r>
          </a:p>
        </p:txBody>
      </p:sp>
      <p:sp>
        <p:nvSpPr>
          <p:cNvPr id="6" name="Content Placeholder 2">
            <a:extLst>
              <a:ext uri="{FF2B5EF4-FFF2-40B4-BE49-F238E27FC236}">
                <a16:creationId xmlns:a16="http://schemas.microsoft.com/office/drawing/2014/main" id="{DDBB36E5-547A-43E9-A46B-67DC738CF53E}"/>
              </a:ext>
            </a:extLst>
          </p:cNvPr>
          <p:cNvSpPr txBox="1">
            <a:spLocks/>
          </p:cNvSpPr>
          <p:nvPr/>
        </p:nvSpPr>
        <p:spPr>
          <a:xfrm>
            <a:off x="162689" y="2624945"/>
            <a:ext cx="3709875" cy="3410712"/>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t>The derivatives</a:t>
            </a:r>
          </a:p>
          <a:p>
            <a:pPr lvl="1"/>
            <a:r>
              <a:rPr lang="en-GB" sz="2000" b="1" dirty="0"/>
              <a:t>Temporal</a:t>
            </a:r>
            <a:r>
              <a:rPr lang="en-GB" sz="2000" dirty="0"/>
              <a:t>: accounts for the delay in haemodynamic response to neural activity</a:t>
            </a:r>
          </a:p>
          <a:p>
            <a:pPr lvl="1"/>
            <a:r>
              <a:rPr lang="en-GB" sz="2000" b="1" dirty="0"/>
              <a:t>Dispersion</a:t>
            </a:r>
            <a:r>
              <a:rPr lang="en-GB" sz="2000" dirty="0"/>
              <a:t>: models prolonged activation</a:t>
            </a:r>
          </a:p>
          <a:p>
            <a:endParaRPr lang="en-GB" sz="2400" dirty="0"/>
          </a:p>
          <a:p>
            <a:r>
              <a:rPr lang="en-GB" sz="2400" dirty="0"/>
              <a:t>See right: the peak in fitted model now matches the actual data </a:t>
            </a:r>
          </a:p>
          <a:p>
            <a:endParaRPr lang="en-GB" sz="2000" dirty="0"/>
          </a:p>
          <a:p>
            <a:pPr lvl="1"/>
            <a:endParaRPr lang="en-GB" sz="2000" dirty="0"/>
          </a:p>
        </p:txBody>
      </p:sp>
      <p:pic>
        <p:nvPicPr>
          <p:cNvPr id="7" name="Picture 6" descr="Diagram&#10;&#10;Description automatically generated">
            <a:extLst>
              <a:ext uri="{FF2B5EF4-FFF2-40B4-BE49-F238E27FC236}">
                <a16:creationId xmlns:a16="http://schemas.microsoft.com/office/drawing/2014/main" id="{D6206ED4-8F6B-4792-9D3A-E1F61757E4E3}"/>
              </a:ext>
            </a:extLst>
          </p:cNvPr>
          <p:cNvPicPr>
            <a:picLocks noChangeAspect="1"/>
          </p:cNvPicPr>
          <p:nvPr/>
        </p:nvPicPr>
        <p:blipFill rotWithShape="1">
          <a:blip r:embed="rId3"/>
          <a:srcRect t="36198" b="34597"/>
          <a:stretch/>
        </p:blipFill>
        <p:spPr>
          <a:xfrm>
            <a:off x="4654296" y="2305751"/>
            <a:ext cx="6903720" cy="2246497"/>
          </a:xfrm>
          <a:prstGeom prst="rect">
            <a:avLst/>
          </a:prstGeom>
        </p:spPr>
      </p:pic>
      <p:sp>
        <p:nvSpPr>
          <p:cNvPr id="8" name="Rectangle 7">
            <a:extLst>
              <a:ext uri="{FF2B5EF4-FFF2-40B4-BE49-F238E27FC236}">
                <a16:creationId xmlns:a16="http://schemas.microsoft.com/office/drawing/2014/main" id="{9BD896B5-CABE-437B-B17B-80B2DA87D5A9}"/>
              </a:ext>
            </a:extLst>
          </p:cNvPr>
          <p:cNvSpPr/>
          <p:nvPr/>
        </p:nvSpPr>
        <p:spPr>
          <a:xfrm>
            <a:off x="5117164" y="5151126"/>
            <a:ext cx="6239657" cy="861774"/>
          </a:xfrm>
          <a:prstGeom prst="rect">
            <a:avLst/>
          </a:prstGeom>
        </p:spPr>
        <p:txBody>
          <a:bodyPr wrap="none">
            <a:spAutoFit/>
          </a:bodyPr>
          <a:lstStyle/>
          <a:p>
            <a:r>
              <a:rPr lang="en-GB" dirty="0"/>
              <a:t> “Canonical” Haemodynamic Response Function (HRF) + TD + DD</a:t>
            </a:r>
          </a:p>
          <a:p>
            <a:pPr algn="ctr"/>
            <a:r>
              <a:rPr lang="en-GB" sz="3200" b="1" dirty="0"/>
              <a:t>=&gt; The “informed” basis set</a:t>
            </a:r>
          </a:p>
        </p:txBody>
      </p:sp>
    </p:spTree>
    <p:extLst>
      <p:ext uri="{BB962C8B-B14F-4D97-AF65-F5344CB8AC3E}">
        <p14:creationId xmlns:p14="http://schemas.microsoft.com/office/powerpoint/2010/main" val="185055194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26746</TotalTime>
  <Words>1789</Words>
  <Application>Microsoft Office PowerPoint</Application>
  <PresentationFormat>宽屏</PresentationFormat>
  <Paragraphs>230</Paragraphs>
  <Slides>22</Slides>
  <Notes>12</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22</vt:i4>
      </vt:variant>
    </vt:vector>
  </HeadingPairs>
  <TitlesOfParts>
    <vt:vector size="31" baseType="lpstr">
      <vt:lpstr>Arial Unicode MS</vt:lpstr>
      <vt:lpstr>Minion-Regular</vt:lpstr>
      <vt:lpstr>Yu Gothic</vt:lpstr>
      <vt:lpstr>Arial</vt:lpstr>
      <vt:lpstr>Calibri</vt:lpstr>
      <vt:lpstr>Calibri Light</vt:lpstr>
      <vt:lpstr>Cambria Math</vt:lpstr>
      <vt:lpstr>Times New Roman</vt:lpstr>
      <vt:lpstr>Office Theme</vt:lpstr>
      <vt:lpstr>1st level analysis part 2: Basis Function, Parametric Modulation, and Correlated regressors</vt:lpstr>
      <vt:lpstr>Overview</vt:lpstr>
      <vt:lpstr>1st level analysis</vt:lpstr>
      <vt:lpstr>PowerPoint 演示文稿</vt:lpstr>
      <vt:lpstr>PowerPoint 演示文稿</vt:lpstr>
      <vt:lpstr>Haemodynamic Response</vt:lpstr>
      <vt:lpstr>PowerPoint 演示文稿</vt:lpstr>
      <vt:lpstr>However… canonical HRF is rigid</vt:lpstr>
      <vt:lpstr>2. Beyond the canonical HRF: create a set of basis function </vt:lpstr>
      <vt:lpstr>Flexible basis functions</vt:lpstr>
      <vt:lpstr>“Informed” basis set is sufficient</vt:lpstr>
      <vt:lpstr>References of Basis Function</vt:lpstr>
      <vt:lpstr>3. Parametric Modulation: Stimulus properties</vt:lpstr>
      <vt:lpstr>Parametric Modulation: Stimulus properties</vt:lpstr>
      <vt:lpstr>Parametric Modulation: How? </vt:lpstr>
      <vt:lpstr>PowerPoint 演示文稿</vt:lpstr>
      <vt:lpstr>PowerPoint 演示文稿</vt:lpstr>
      <vt:lpstr>PowerPoint 演示文稿</vt:lpstr>
      <vt:lpstr>Correlated Regressors </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1st level analysis part 2: Basis Function, Parametric Modulation, and Correlated regressors</dc:title>
  <dc:creator>Nakajima, Mitsuko</dc:creator>
  <cp:lastModifiedBy>Xu cian</cp:lastModifiedBy>
  <cp:revision>358</cp:revision>
  <dcterms:created xsi:type="dcterms:W3CDTF">2022-01-12T14:26:15Z</dcterms:created>
  <dcterms:modified xsi:type="dcterms:W3CDTF">2023-03-08T08:32:58Z</dcterms:modified>
</cp:coreProperties>
</file>