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8"/>
    <p:restoredTop sz="84085"/>
  </p:normalViewPr>
  <p:slideViewPr>
    <p:cSldViewPr snapToGrid="0">
      <p:cViewPr varScale="1">
        <p:scale>
          <a:sx n="68" d="100"/>
          <a:sy n="68" d="100"/>
        </p:scale>
        <p:origin x="224" y="1304"/>
      </p:cViewPr>
      <p:guideLst>
        <p:guide orient="horz" pos="1620"/>
        <p:guide pos="2880"/>
      </p:guideLst>
    </p:cSldViewPr>
  </p:slideViewPr>
  <p:notesTextViewPr>
    <p:cViewPr>
      <p:scale>
        <a:sx n="1" d="1"/>
        <a:sy n="1" d="1"/>
      </p:scale>
      <p:origin x="0" y="-10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3b19c36e2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3b19c36e2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Question: Some sources say that the equivalent current dipole needs Bayesian techniques, but others say that the linear optimisation techniques can use Bayesian techniques. Which one is correct?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b19c36e2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3b19c36e2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b19c36e2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3b19c36e2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b19c36e2a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3b19c36e2a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minimum norm estimation is an inverse method which makes use of the constraint of minimising source power.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MNE minimises the L2 norm, which is the square root of the sum of squared vector values.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MNE looks for a distribution of sources with the minimum (L2 norm) current that can give the best account of measured data. It uses a regularisation procedure that sets the balance between fitting the measured data (minimise residual) and minimising the contributions of noise.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beamformer model provides a link between two spatial domains. There is a channel space in which measures are done, and a source space where we want to interpret the data. Beamforming is done by scanning through a set of predefined putative source locations, computing separately for each location a set of weights, a so-called spatial filter, and applying these weights to the measured sensory data to obtain the beamformer output for each location. Thus, the spatial filter reflects the individual sensor’s contribution to each location’s source estimate.</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b19c36e2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3b19c36e2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3b19c36e2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3b19c36e2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Creates cortical meshes describing the boundaries the head and locations of possible sources of M/EEG signal</a:t>
            </a:r>
          </a:p>
          <a:p>
            <a:pPr lvl="1"/>
            <a:r>
              <a:rPr lang="en-US" dirty="0">
                <a:solidFill>
                  <a:schemeClr val="accent6">
                    <a:lumMod val="75000"/>
                  </a:schemeClr>
                </a:solidFill>
              </a:rPr>
              <a:t>Select 3D Source Reconstruction -&gt; load dataset and name analysis</a:t>
            </a:r>
          </a:p>
          <a:p>
            <a:pPr lvl="1"/>
            <a:r>
              <a:rPr lang="en-US" dirty="0">
                <a:solidFill>
                  <a:schemeClr val="accent6">
                    <a:lumMod val="75000"/>
                  </a:schemeClr>
                </a:solidFill>
              </a:rPr>
              <a:t>Select MRI -&gt; select subject’s structural image </a:t>
            </a:r>
          </a:p>
          <a:p>
            <a:pPr lvl="1"/>
            <a:r>
              <a:rPr lang="en-US" dirty="0">
                <a:solidFill>
                  <a:schemeClr val="accent6">
                    <a:lumMod val="75000"/>
                  </a:schemeClr>
                </a:solidFill>
              </a:rPr>
              <a:t>In the absence of a structural image, select Template and use SPM’s template head model based on MNI brain</a:t>
            </a:r>
          </a:p>
          <a:p>
            <a:r>
              <a:rPr lang="en-US" dirty="0"/>
              <a:t>For EEG, this transforms electrode positions to match the template head</a:t>
            </a:r>
          </a:p>
          <a:p>
            <a:r>
              <a:rPr lang="en-US" dirty="0"/>
              <a:t>For MEG, the template head is transformed to match the fiducials and </a:t>
            </a:r>
            <a:r>
              <a:rPr lang="en-US" dirty="0" err="1"/>
              <a:t>headshape</a:t>
            </a:r>
            <a:r>
              <a:rPr lang="en-US" dirty="0"/>
              <a:t> from MEG data</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b19c36e2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b19c36e2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3b19c36e2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3b19c36e2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b19c36e2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3b19c36e2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For each dipole on the cortical mesh, what effect would it have on the sensors?</a:t>
            </a:r>
          </a:p>
          <a:p>
            <a:r>
              <a:rPr lang="en-US" dirty="0"/>
              <a:t>Generates N (no. of sensors) x M (no. of mesh vertices) matrix</a:t>
            </a:r>
          </a:p>
          <a:p>
            <a:pPr lvl="1"/>
            <a:r>
              <a:rPr lang="en-US" sz="2600" dirty="0"/>
              <a:t>Each column is called a </a:t>
            </a:r>
            <a:r>
              <a:rPr lang="en-US" sz="2600" dirty="0">
                <a:solidFill>
                  <a:srgbClr val="C00000"/>
                </a:solidFill>
              </a:rPr>
              <a:t>lead field </a:t>
            </a:r>
            <a:r>
              <a:rPr lang="en-US" sz="2600" dirty="0"/>
              <a:t>and corresponds to one mesh vertex</a:t>
            </a:r>
          </a:p>
          <a:p>
            <a:pPr lvl="1"/>
            <a:r>
              <a:rPr lang="en-US" sz="2600" dirty="0"/>
              <a:t>Lead fields are computed using the </a:t>
            </a:r>
            <a:r>
              <a:rPr lang="en-US" sz="2600" dirty="0" err="1"/>
              <a:t>forwinv</a:t>
            </a:r>
            <a:r>
              <a:rPr lang="en-US" sz="2600" dirty="0"/>
              <a:t> toolbox</a:t>
            </a:r>
          </a:p>
          <a:p>
            <a:pPr lvl="1"/>
            <a:r>
              <a:rPr lang="en-US" sz="2600" dirty="0"/>
              <a:t>The computation makes assumptions about the physical properties of the head, and the ways to specify this are called forward models</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3b19c36e2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3b19c36e2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3b19c36e2a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3b19c36e2a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3b19c36e2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3b19c36e2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b19c36e2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3b19c36e2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3b19c36e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3b19c36e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3b19c36e2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3b19c36e2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b19c36e2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3b19c36e2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FEM: </a:t>
            </a:r>
            <a:r>
              <a:rPr lang="nl-NL" dirty="0" err="1"/>
              <a:t>structure</a:t>
            </a:r>
            <a:r>
              <a:rPr lang="nl-NL" dirty="0"/>
              <a:t> of </a:t>
            </a:r>
            <a:r>
              <a:rPr lang="nl-NL" dirty="0" err="1"/>
              <a:t>triangles</a:t>
            </a:r>
            <a:r>
              <a:rPr lang="nl-NL" dirty="0"/>
              <a:t> is </a:t>
            </a:r>
            <a:r>
              <a:rPr lang="nl-NL" dirty="0" err="1"/>
              <a:t>much</a:t>
            </a:r>
            <a:r>
              <a:rPr lang="nl-NL" dirty="0"/>
              <a:t> more complex; level of detail</a:t>
            </a:r>
          </a:p>
          <a:p>
            <a:pPr marL="0" lvl="0" indent="0" algn="l" rtl="0">
              <a:spcBef>
                <a:spcPts val="0"/>
              </a:spcBef>
              <a:spcAft>
                <a:spcPts val="0"/>
              </a:spcAft>
              <a:buNone/>
            </a:pPr>
            <a:r>
              <a:rPr lang="nl-NL" dirty="0" err="1"/>
              <a:t>Add</a:t>
            </a:r>
            <a:r>
              <a:rPr lang="nl-NL" dirty="0"/>
              <a:t> </a:t>
            </a:r>
            <a:r>
              <a:rPr lang="nl-NL" dirty="0" err="1"/>
              <a:t>about</a:t>
            </a:r>
            <a:r>
              <a:rPr lang="nl-NL" dirty="0"/>
              <a:t> </a:t>
            </a:r>
            <a:r>
              <a:rPr lang="nl-NL" dirty="0" err="1"/>
              <a:t>the</a:t>
            </a:r>
            <a:r>
              <a:rPr lang="nl-NL" dirty="0"/>
              <a:t> </a:t>
            </a:r>
            <a:r>
              <a:rPr lang="nl-NL" dirty="0" err="1"/>
              <a:t>differences</a:t>
            </a:r>
            <a:r>
              <a:rPr lang="nl-NL" dirty="0"/>
              <a:t> of MEG/EEG </a:t>
            </a:r>
            <a:r>
              <a:rPr lang="nl-NL" dirty="0" err="1"/>
              <a:t>because</a:t>
            </a:r>
            <a:r>
              <a:rPr lang="nl-NL" dirty="0"/>
              <a:t> of absence scalp </a:t>
            </a:r>
            <a:r>
              <a:rPr lang="nl-NL" dirty="0" err="1"/>
              <a:t>distortion</a:t>
            </a:r>
            <a:endParaRPr lang="nl-NL" dirty="0"/>
          </a:p>
          <a:p>
            <a:pPr marL="0" lvl="0" indent="0" algn="l" rtl="0">
              <a:spcBef>
                <a:spcPts val="0"/>
              </a:spcBef>
              <a:spcAft>
                <a:spcPts val="0"/>
              </a:spcAft>
              <a:buNone/>
            </a:pPr>
            <a:endParaRPr lang="nl-NL" dirty="0"/>
          </a:p>
          <a:p>
            <a:pPr marL="0" lvl="0" indent="0" algn="l" rtl="0">
              <a:spcBef>
                <a:spcPts val="0"/>
              </a:spcBef>
              <a:spcAft>
                <a:spcPts val="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boundary element method is the most popular and models the head as a mesh of triangles that represent the interface between air, scalp, skull and brain. The types of tissue are given conductivity values. The finite element method has been used to model tissue conductivity that is not homogenous, using the anatomical information provided by MRI to segment different brain tissues.</a:t>
            </a:r>
            <a:r>
              <a:rPr lang="en-GB" dirty="0">
                <a:effectLst/>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3b19c36e2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3b19c36e2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dirty="0"/>
              <a:t>A forward problem starts with the causes/source and then calculates the effects.</a:t>
            </a:r>
            <a:endParaRPr dirty="0"/>
          </a:p>
          <a:p>
            <a:pPr marL="0" lvl="0" indent="0" algn="l" rtl="0">
              <a:spcBef>
                <a:spcPts val="0"/>
              </a:spcBef>
              <a:spcAft>
                <a:spcPts val="0"/>
              </a:spcAft>
              <a:buClr>
                <a:schemeClr val="dk1"/>
              </a:buClr>
              <a:buSzPts val="1100"/>
              <a:buFont typeface="Arial"/>
              <a:buNone/>
            </a:pPr>
            <a:r>
              <a:rPr lang="nl" dirty="0"/>
              <a:t>An inverse problem starts with the effects and then calculates the causes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3b19c36e2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3b19c36e2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dirty="0">
                <a:solidFill>
                  <a:schemeClr val="dk1"/>
                </a:solidFill>
                <a:latin typeface="Calibri"/>
                <a:ea typeface="Calibri"/>
                <a:cs typeface="Calibri"/>
                <a:sym typeface="Calibri"/>
              </a:rPr>
              <a:t>Important: explain how important the constraining is</a:t>
            </a:r>
          </a:p>
          <a:p>
            <a:pPr marL="0" lvl="0" indent="0" algn="l" rtl="0">
              <a:lnSpc>
                <a:spcPct val="115000"/>
              </a:lnSpc>
              <a:spcBef>
                <a:spcPts val="0"/>
              </a:spcBef>
              <a:spcAft>
                <a:spcPts val="0"/>
              </a:spcAft>
              <a:buClr>
                <a:schemeClr val="dk1"/>
              </a:buClr>
              <a:buSzPts val="1100"/>
              <a:buFont typeface="Arial"/>
              <a:buNone/>
            </a:pPr>
            <a:r>
              <a:rPr lang="nl" dirty="0">
                <a:solidFill>
                  <a:schemeClr val="dk1"/>
                </a:solidFill>
                <a:latin typeface="Calibri"/>
                <a:ea typeface="Calibri"/>
                <a:cs typeface="Calibri"/>
                <a:sym typeface="Calibri"/>
              </a:rPr>
              <a:t>A well-posed problem:</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dirty="0">
                <a:solidFill>
                  <a:schemeClr val="dk1"/>
                </a:solidFill>
                <a:latin typeface="Calibri"/>
                <a:ea typeface="Calibri"/>
                <a:cs typeface="Calibri"/>
                <a:sym typeface="Calibri"/>
              </a:rPr>
              <a:t>1. A solution exists.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dirty="0">
                <a:solidFill>
                  <a:schemeClr val="dk1"/>
                </a:solidFill>
                <a:latin typeface="Calibri"/>
                <a:ea typeface="Calibri"/>
                <a:cs typeface="Calibri"/>
                <a:sym typeface="Calibri"/>
              </a:rPr>
              <a:t>2. The solution depends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dirty="0">
                <a:solidFill>
                  <a:schemeClr val="dk1"/>
                </a:solidFill>
                <a:latin typeface="Calibri"/>
                <a:ea typeface="Calibri"/>
                <a:cs typeface="Calibri"/>
                <a:sym typeface="Calibri"/>
              </a:rPr>
              <a:t>continuously on the data.</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dirty="0">
                <a:solidFill>
                  <a:schemeClr val="dk1"/>
                </a:solidFill>
                <a:latin typeface="Calibri"/>
                <a:ea typeface="Calibri"/>
                <a:cs typeface="Calibri"/>
                <a:sym typeface="Calibri"/>
              </a:rPr>
              <a:t>3. The solution is unique</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b19c36e2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b19c36e2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dirty="0">
                <a:solidFill>
                  <a:srgbClr val="212121"/>
                </a:solidFill>
                <a:effectLst/>
                <a:latin typeface="Cambria" panose="02040503050406030204" pitchFamily="18" charset="0"/>
              </a:rPr>
              <a:t>Thus any </a:t>
            </a:r>
            <a:r>
              <a:rPr lang="en-GB" b="0" i="1" dirty="0">
                <a:solidFill>
                  <a:srgbClr val="212121"/>
                </a:solidFill>
                <a:effectLst/>
                <a:latin typeface="Cambria" panose="02040503050406030204" pitchFamily="18" charset="0"/>
              </a:rPr>
              <a:t>a priori </a:t>
            </a:r>
            <a:r>
              <a:rPr lang="en-GB" b="0" i="0" dirty="0">
                <a:solidFill>
                  <a:srgbClr val="212121"/>
                </a:solidFill>
                <a:effectLst/>
                <a:latin typeface="Cambria" panose="02040503050406030204" pitchFamily="18" charset="0"/>
              </a:rPr>
              <a:t>information about correlation between the dipole strengths at different locations can be used as a constraint, smoothness constraints, on the dipole orientations</a:t>
            </a:r>
          </a:p>
          <a:p>
            <a:pPr lvl="0" defTabSz="457200"/>
            <a:r>
              <a:rPr lang="en-GB" sz="1100" dirty="0"/>
              <a:t>1. Mathematic Constraints( e.g., minimum norm, maximum</a:t>
            </a:r>
          </a:p>
          <a:p>
            <a:pPr lvl="0" defTabSz="457200"/>
            <a:r>
              <a:rPr lang="en-GB" sz="1100" dirty="0"/>
              <a:t>smoothness, optimal resolution, temporal independence)</a:t>
            </a:r>
          </a:p>
          <a:p>
            <a:pPr lvl="0" defTabSz="457200"/>
            <a:endParaRPr lang="en-GB" sz="1100" dirty="0"/>
          </a:p>
          <a:p>
            <a:pPr lvl="0" defTabSz="457200"/>
            <a:r>
              <a:rPr lang="en-GB" sz="1100" dirty="0"/>
              <a:t>2. Anatomical Constraints (e.g., Normally use the subject’s MRI scan, if not, it is possible to use standardized MRI brain atlas (e.g., MNI) can be be warped to optimally fit the subject's anatomy based on the subject's digitized head shape.)</a:t>
            </a:r>
          </a:p>
          <a:p>
            <a:pPr lvl="0" defTabSz="457200"/>
            <a:endParaRPr lang="en-GB" sz="1100" dirty="0"/>
          </a:p>
          <a:p>
            <a:pPr lvl="0" defTabSz="457200"/>
            <a:r>
              <a:rPr lang="en-GB" sz="1100" dirty="0"/>
              <a:t>3. Functional Constraints (e.g., frequency band)</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3b19c36e2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3b19c36e2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GB"/>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5/17/23</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78578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49187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3354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extLst>
      <p:ext uri="{BB962C8B-B14F-4D97-AF65-F5344CB8AC3E}">
        <p14:creationId xmlns:p14="http://schemas.microsoft.com/office/powerpoint/2010/main" val="302518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98599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GB"/>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78586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64560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23621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53111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spTree>
    <p:extLst>
      <p:ext uri="{BB962C8B-B14F-4D97-AF65-F5344CB8AC3E}">
        <p14:creationId xmlns:p14="http://schemas.microsoft.com/office/powerpoint/2010/main" val="41403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GB"/>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4402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smtClean="0"/>
              <a:t>5/17/23</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 smtClean="0"/>
              <a:t>‹#›</a:t>
            </a:fld>
            <a:endParaRPr lang="nl"/>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2641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smtClean="0"/>
              <a:pPr/>
              <a:t>5/17/23</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nl" smtClean="0"/>
              <a:t>‹#›</a:t>
            </a:fld>
            <a:endParaRPr lang="nl"/>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13168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3389/fnint.2018.00055"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cfmriweb.ucsd.edu/ttliu/be280a_12/BE280A12_eeg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a:t>M/EEG Source localisation</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The models: Equivalent current dipole</a:t>
            </a:r>
            <a:endParaRPr/>
          </a:p>
        </p:txBody>
      </p:sp>
      <p:sp>
        <p:nvSpPr>
          <p:cNvPr id="133" name="Google Shape;133;p22"/>
          <p:cNvSpPr txBox="1">
            <a:spLocks noGrp="1"/>
          </p:cNvSpPr>
          <p:nvPr>
            <p:ph type="body" idx="1"/>
          </p:nvPr>
        </p:nvSpPr>
        <p:spPr>
          <a:xfrm>
            <a:off x="311700" y="1152475"/>
            <a:ext cx="49569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nl" dirty="0"/>
              <a:t>Uses least square error criteria to optimise fitting</a:t>
            </a:r>
            <a:endParaRPr dirty="0"/>
          </a:p>
          <a:p>
            <a:pPr marL="457200" lvl="0" indent="-342900" algn="l" rtl="0">
              <a:lnSpc>
                <a:spcPct val="150000"/>
              </a:lnSpc>
              <a:spcBef>
                <a:spcPts val="0"/>
              </a:spcBef>
              <a:spcAft>
                <a:spcPts val="0"/>
              </a:spcAft>
              <a:buSzPts val="1800"/>
              <a:buChar char="-"/>
            </a:pPr>
            <a:r>
              <a:rPr lang="nl" dirty="0"/>
              <a:t>The drawbacks (noise, confidence intervals on parameters, models with different numbers of ECDs cannot be compared) can be solved using Bayesian techniques</a:t>
            </a:r>
            <a:endParaRPr dirty="0"/>
          </a:p>
          <a:p>
            <a:pPr marL="457200" lvl="0" indent="-342900" algn="l" rtl="0">
              <a:lnSpc>
                <a:spcPct val="150000"/>
              </a:lnSpc>
              <a:spcBef>
                <a:spcPts val="0"/>
              </a:spcBef>
              <a:spcAft>
                <a:spcPts val="0"/>
              </a:spcAft>
              <a:buSzPts val="1800"/>
              <a:buChar char="-"/>
            </a:pPr>
            <a:r>
              <a:rPr lang="nl" dirty="0"/>
              <a:t>A probabilistic model provides likelihood for the data</a:t>
            </a:r>
            <a:endParaRPr dirty="0"/>
          </a:p>
          <a:p>
            <a:pPr marL="457200" lvl="0" indent="-342900" algn="l" rtl="0">
              <a:spcBef>
                <a:spcPts val="0"/>
              </a:spcBef>
              <a:spcAft>
                <a:spcPts val="0"/>
              </a:spcAft>
              <a:buSzPts val="1800"/>
              <a:buChar char="-"/>
            </a:pPr>
            <a:endParaRPr dirty="0"/>
          </a:p>
        </p:txBody>
      </p:sp>
      <p:pic>
        <p:nvPicPr>
          <p:cNvPr id="134" name="Google Shape;134;p22"/>
          <p:cNvPicPr preferRelativeResize="0"/>
          <p:nvPr/>
        </p:nvPicPr>
        <p:blipFill>
          <a:blip r:embed="rId3">
            <a:alphaModFix/>
          </a:blip>
          <a:stretch>
            <a:fillRect/>
          </a:stretch>
        </p:blipFill>
        <p:spPr>
          <a:xfrm>
            <a:off x="5832900" y="1600200"/>
            <a:ext cx="2952750" cy="194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The models: image reconstruction</a:t>
            </a:r>
            <a:endParaRPr/>
          </a:p>
        </p:txBody>
      </p:sp>
      <p:sp>
        <p:nvSpPr>
          <p:cNvPr id="140" name="Google Shape;140;p23"/>
          <p:cNvSpPr txBox="1">
            <a:spLocks noGrp="1"/>
          </p:cNvSpPr>
          <p:nvPr>
            <p:ph type="body" idx="1"/>
          </p:nvPr>
        </p:nvSpPr>
        <p:spPr>
          <a:xfrm>
            <a:off x="311700" y="1152475"/>
            <a:ext cx="82845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dirty="0"/>
              <a:t>Inverse modeI</a:t>
            </a:r>
            <a:endParaRPr dirty="0"/>
          </a:p>
          <a:p>
            <a:pPr marL="457200" lvl="0" indent="-342900" algn="l" rtl="0">
              <a:spcBef>
                <a:spcPts val="0"/>
              </a:spcBef>
              <a:spcAft>
                <a:spcPts val="0"/>
              </a:spcAft>
              <a:buSzPts val="1800"/>
              <a:buChar char="-"/>
            </a:pPr>
            <a:r>
              <a:rPr lang="nl" dirty="0"/>
              <a:t>Linear optimisation techniques</a:t>
            </a:r>
            <a:endParaRPr dirty="0"/>
          </a:p>
          <a:p>
            <a:pPr marL="457200" lvl="0" indent="-342900" algn="l" rtl="0">
              <a:spcBef>
                <a:spcPts val="0"/>
              </a:spcBef>
              <a:spcAft>
                <a:spcPts val="0"/>
              </a:spcAft>
              <a:buSzPts val="1800"/>
              <a:buChar char="-"/>
            </a:pPr>
            <a:r>
              <a:rPr lang="nl" dirty="0"/>
              <a:t>Model fitting</a:t>
            </a:r>
            <a:endParaRPr dirty="0"/>
          </a:p>
          <a:p>
            <a:pPr marL="914400" lvl="1" indent="-317500" algn="l" rtl="0">
              <a:spcBef>
                <a:spcPts val="0"/>
              </a:spcBef>
              <a:spcAft>
                <a:spcPts val="0"/>
              </a:spcAft>
              <a:buSzPts val="1400"/>
              <a:buChar char="-"/>
            </a:pPr>
            <a:r>
              <a:rPr lang="nl" dirty="0"/>
              <a:t>Minimise the sum of squares error between data and model by adjusting the model parameters</a:t>
            </a:r>
            <a:endParaRPr dirty="0"/>
          </a:p>
          <a:p>
            <a:pPr marL="1371600" lvl="2" indent="-317500" algn="l" rtl="0">
              <a:spcBef>
                <a:spcPts val="0"/>
              </a:spcBef>
              <a:spcAft>
                <a:spcPts val="0"/>
              </a:spcAft>
              <a:buSzPts val="1400"/>
              <a:buChar char="-"/>
            </a:pPr>
            <a:r>
              <a:rPr lang="nl" dirty="0"/>
              <a:t>dipole location, orientation, magnitude, time course</a:t>
            </a:r>
            <a:endParaRPr dirty="0"/>
          </a:p>
        </p:txBody>
      </p:sp>
      <p:pic>
        <p:nvPicPr>
          <p:cNvPr id="141" name="Google Shape;141;p23"/>
          <p:cNvPicPr preferRelativeResize="0"/>
          <p:nvPr/>
        </p:nvPicPr>
        <p:blipFill>
          <a:blip r:embed="rId3">
            <a:alphaModFix/>
          </a:blip>
          <a:stretch>
            <a:fillRect/>
          </a:stretch>
        </p:blipFill>
        <p:spPr>
          <a:xfrm>
            <a:off x="2221312" y="2993950"/>
            <a:ext cx="4465274" cy="176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The models</a:t>
            </a:r>
            <a:endParaRPr/>
          </a:p>
        </p:txBody>
      </p:sp>
      <p:sp>
        <p:nvSpPr>
          <p:cNvPr id="147" name="Google Shape;147;p2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8" name="Google Shape;148;p24"/>
          <p:cNvPicPr preferRelativeResize="0"/>
          <p:nvPr/>
        </p:nvPicPr>
        <p:blipFill>
          <a:blip r:embed="rId3">
            <a:alphaModFix/>
          </a:blip>
          <a:stretch>
            <a:fillRect/>
          </a:stretch>
        </p:blipFill>
        <p:spPr>
          <a:xfrm>
            <a:off x="2364850" y="1152475"/>
            <a:ext cx="4522949" cy="35169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The models: Complex models</a:t>
            </a:r>
            <a:endParaRPr dirty="0"/>
          </a:p>
        </p:txBody>
      </p:sp>
      <p:sp>
        <p:nvSpPr>
          <p:cNvPr id="154" name="Google Shape;154;p25"/>
          <p:cNvSpPr txBox="1">
            <a:spLocks noGrp="1"/>
          </p:cNvSpPr>
          <p:nvPr>
            <p:ph type="body" idx="1"/>
          </p:nvPr>
        </p:nvSpPr>
        <p:spPr>
          <a:xfrm>
            <a:off x="311700" y="1547787"/>
            <a:ext cx="4101587" cy="2047925"/>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NL" dirty="0"/>
              <a:t>Minimise source power</a:t>
            </a:r>
            <a:endParaRPr dirty="0"/>
          </a:p>
          <a:p>
            <a:pPr marL="457200" lvl="0" indent="-342900" algn="l" rtl="0">
              <a:spcBef>
                <a:spcPts val="0"/>
              </a:spcBef>
              <a:spcAft>
                <a:spcPts val="0"/>
              </a:spcAft>
              <a:buSzPts val="1800"/>
              <a:buChar char="-"/>
            </a:pPr>
            <a:r>
              <a:rPr lang="nl-NL" dirty="0"/>
              <a:t>Distribution of sources </a:t>
            </a:r>
            <a:r>
              <a:rPr lang="nl-NL" dirty="0" err="1"/>
              <a:t>with</a:t>
            </a:r>
            <a:r>
              <a:rPr lang="nl-NL" dirty="0"/>
              <a:t> minimum </a:t>
            </a:r>
            <a:r>
              <a:rPr lang="nl-NL" dirty="0" err="1"/>
              <a:t>current</a:t>
            </a:r>
            <a:r>
              <a:rPr lang="nl-NL" dirty="0"/>
              <a:t> </a:t>
            </a:r>
            <a:r>
              <a:rPr lang="nl-NL" dirty="0" err="1"/>
              <a:t>that</a:t>
            </a:r>
            <a:r>
              <a:rPr lang="nl-NL" dirty="0"/>
              <a:t> best </a:t>
            </a:r>
            <a:r>
              <a:rPr lang="nl-NL" dirty="0" err="1"/>
              <a:t>explains</a:t>
            </a:r>
            <a:r>
              <a:rPr lang="nl-NL" dirty="0"/>
              <a:t> </a:t>
            </a:r>
            <a:r>
              <a:rPr lang="nl-NL" dirty="0" err="1"/>
              <a:t>measured</a:t>
            </a:r>
            <a:r>
              <a:rPr lang="nl-NL" dirty="0"/>
              <a:t> data</a:t>
            </a:r>
            <a:endParaRPr dirty="0"/>
          </a:p>
          <a:p>
            <a:pPr marL="457200" lvl="0" indent="-342900" algn="l" rtl="0">
              <a:spcBef>
                <a:spcPts val="0"/>
              </a:spcBef>
              <a:spcAft>
                <a:spcPts val="0"/>
              </a:spcAft>
              <a:buSzPts val="1800"/>
              <a:buChar char="-"/>
            </a:pPr>
            <a:r>
              <a:rPr lang="nl" dirty="0"/>
              <a:t>Regularisation procedure</a:t>
            </a:r>
            <a:endParaRPr dirty="0"/>
          </a:p>
        </p:txBody>
      </p:sp>
      <p:sp>
        <p:nvSpPr>
          <p:cNvPr id="5" name="TextBox 4">
            <a:extLst>
              <a:ext uri="{FF2B5EF4-FFF2-40B4-BE49-F238E27FC236}">
                <a16:creationId xmlns:a16="http://schemas.microsoft.com/office/drawing/2014/main" id="{C2E9CD5B-A2C7-FCF4-BC57-9A64D42F6D4F}"/>
              </a:ext>
            </a:extLst>
          </p:cNvPr>
          <p:cNvSpPr txBox="1"/>
          <p:nvPr/>
        </p:nvSpPr>
        <p:spPr>
          <a:xfrm>
            <a:off x="393404" y="1152475"/>
            <a:ext cx="3885787" cy="523220"/>
          </a:xfrm>
          <a:prstGeom prst="rect">
            <a:avLst/>
          </a:prstGeom>
          <a:noFill/>
        </p:spPr>
        <p:txBody>
          <a:bodyPr wrap="square" rtlCol="0">
            <a:spAutoFit/>
          </a:bodyPr>
          <a:lstStyle/>
          <a:p>
            <a:r>
              <a:rPr lang="en-US" sz="2800" b="1" dirty="0">
                <a:latin typeface="+mj-lt"/>
              </a:rPr>
              <a:t>Minimum Norm</a:t>
            </a:r>
          </a:p>
        </p:txBody>
      </p:sp>
      <p:sp>
        <p:nvSpPr>
          <p:cNvPr id="9" name="TextBox 8">
            <a:extLst>
              <a:ext uri="{FF2B5EF4-FFF2-40B4-BE49-F238E27FC236}">
                <a16:creationId xmlns:a16="http://schemas.microsoft.com/office/drawing/2014/main" id="{4C8A1215-4D4D-DB8F-E546-DC4C9AC5F398}"/>
              </a:ext>
            </a:extLst>
          </p:cNvPr>
          <p:cNvSpPr txBox="1"/>
          <p:nvPr/>
        </p:nvSpPr>
        <p:spPr>
          <a:xfrm>
            <a:off x="393404" y="2761535"/>
            <a:ext cx="3885787" cy="523220"/>
          </a:xfrm>
          <a:prstGeom prst="rect">
            <a:avLst/>
          </a:prstGeom>
          <a:noFill/>
        </p:spPr>
        <p:txBody>
          <a:bodyPr wrap="square" rtlCol="0">
            <a:spAutoFit/>
          </a:bodyPr>
          <a:lstStyle/>
          <a:p>
            <a:r>
              <a:rPr lang="en-US" sz="2800" b="1" dirty="0"/>
              <a:t>Beamformer</a:t>
            </a:r>
          </a:p>
        </p:txBody>
      </p:sp>
      <p:sp>
        <p:nvSpPr>
          <p:cNvPr id="11" name="Google Shape;154;p25">
            <a:extLst>
              <a:ext uri="{FF2B5EF4-FFF2-40B4-BE49-F238E27FC236}">
                <a16:creationId xmlns:a16="http://schemas.microsoft.com/office/drawing/2014/main" id="{58990D88-651F-89DE-96D8-76A475B328DB}"/>
              </a:ext>
            </a:extLst>
          </p:cNvPr>
          <p:cNvSpPr txBox="1">
            <a:spLocks/>
          </p:cNvSpPr>
          <p:nvPr/>
        </p:nvSpPr>
        <p:spPr>
          <a:xfrm>
            <a:off x="306383" y="3284755"/>
            <a:ext cx="4558427" cy="2047925"/>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120000"/>
              </a:lnSpc>
              <a:spcBef>
                <a:spcPts val="0"/>
              </a:spcBef>
              <a:spcAft>
                <a:spcPts val="0"/>
              </a:spcAft>
              <a:buClr>
                <a:schemeClr val="accent1"/>
              </a:buClr>
              <a:buSzPts val="1800"/>
              <a:buFont typeface="Arial" panose="020B0604020202020204" pitchFamily="34" charset="0"/>
              <a:buChar char="●"/>
              <a:defRPr sz="1500" kern="1200">
                <a:solidFill>
                  <a:schemeClr val="tx1"/>
                </a:solidFill>
                <a:effectLst/>
                <a:latin typeface="+mn-lt"/>
                <a:ea typeface="+mn-ea"/>
                <a:cs typeface="+mn-cs"/>
              </a:defRPr>
            </a:lvl1pPr>
            <a:lvl2pPr marL="914400" lvl="1"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1350" kern="1200" cap="none" baseline="0">
                <a:solidFill>
                  <a:schemeClr val="tx1"/>
                </a:solidFill>
                <a:effectLst/>
                <a:latin typeface="+mn-lt"/>
                <a:ea typeface="+mn-ea"/>
                <a:cs typeface="+mn-cs"/>
              </a:defRPr>
            </a:lvl2pPr>
            <a:lvl3pPr marL="1371600" lvl="2"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1200" kern="1200">
                <a:solidFill>
                  <a:schemeClr val="tx1"/>
                </a:solidFill>
                <a:effectLst/>
                <a:latin typeface="+mn-lt"/>
                <a:ea typeface="+mn-ea"/>
                <a:cs typeface="+mn-cs"/>
              </a:defRPr>
            </a:lvl3pPr>
            <a:lvl4pPr marL="1828800" lvl="3"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1050" kern="1200" cap="none" baseline="0">
                <a:solidFill>
                  <a:schemeClr val="tx1"/>
                </a:solidFill>
                <a:effectLst/>
                <a:latin typeface="+mn-lt"/>
                <a:ea typeface="+mn-ea"/>
                <a:cs typeface="+mn-cs"/>
              </a:defRPr>
            </a:lvl4pPr>
            <a:lvl5pPr marL="2286000" lvl="4"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a:solidFill>
                  <a:schemeClr val="tx1"/>
                </a:solidFill>
                <a:effectLst/>
                <a:latin typeface="+mn-lt"/>
                <a:ea typeface="+mn-ea"/>
                <a:cs typeface="+mn-cs"/>
              </a:defRPr>
            </a:lvl5pPr>
            <a:lvl6pPr marL="2743200" lvl="5"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a:solidFill>
                  <a:schemeClr val="tx1"/>
                </a:solidFill>
                <a:effectLst/>
                <a:latin typeface="+mn-lt"/>
                <a:ea typeface="+mn-ea"/>
                <a:cs typeface="+mn-cs"/>
              </a:defRPr>
            </a:lvl6pPr>
            <a:lvl7pPr marL="3200400" lvl="6"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a:solidFill>
                  <a:schemeClr val="tx1"/>
                </a:solidFill>
                <a:effectLst/>
                <a:latin typeface="+mn-lt"/>
                <a:ea typeface="+mn-ea"/>
                <a:cs typeface="+mn-cs"/>
              </a:defRPr>
            </a:lvl7pPr>
            <a:lvl8pPr marL="3657600" lvl="7"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baseline="0">
                <a:solidFill>
                  <a:schemeClr val="tx1"/>
                </a:solidFill>
                <a:effectLst/>
                <a:latin typeface="+mn-lt"/>
                <a:ea typeface="+mn-ea"/>
                <a:cs typeface="+mn-cs"/>
              </a:defRPr>
            </a:lvl8pPr>
            <a:lvl9pPr marL="4114800" lvl="8"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baseline="0">
                <a:solidFill>
                  <a:schemeClr val="tx1"/>
                </a:solidFill>
                <a:effectLst/>
                <a:latin typeface="+mn-lt"/>
                <a:ea typeface="+mn-ea"/>
                <a:cs typeface="+mn-cs"/>
              </a:defRPr>
            </a:lvl9pPr>
          </a:lstStyle>
          <a:p>
            <a:pPr>
              <a:buFont typeface="Arial" panose="020B0604020202020204" pitchFamily="34" charset="0"/>
              <a:buChar char="-"/>
            </a:pPr>
            <a:r>
              <a:rPr lang="en-GB" dirty="0"/>
              <a:t>Links two spatial domains: channel and source</a:t>
            </a:r>
          </a:p>
          <a:p>
            <a:pPr>
              <a:buFont typeface="Arial" panose="020B0604020202020204" pitchFamily="34" charset="0"/>
              <a:buChar char="-"/>
            </a:pPr>
            <a:r>
              <a:rPr lang="en-GB" dirty="0"/>
              <a:t>Scan through predefined source locations, computes weights (spatial filter) and compares</a:t>
            </a:r>
          </a:p>
          <a:p>
            <a:pPr>
              <a:buFont typeface="Arial" panose="020B0604020202020204" pitchFamily="34" charset="0"/>
              <a:buChar char="-"/>
            </a:pPr>
            <a:r>
              <a:rPr lang="en-GB" dirty="0"/>
              <a:t>Reflects sensor contributions to location estimate</a:t>
            </a:r>
          </a:p>
        </p:txBody>
      </p:sp>
      <p:pic>
        <p:nvPicPr>
          <p:cNvPr id="1026" name="Picture 2" descr="Source reconstruction of event-related fields using minimum-norm estimation  - FieldTrip toolbox">
            <a:extLst>
              <a:ext uri="{FF2B5EF4-FFF2-40B4-BE49-F238E27FC236}">
                <a16:creationId xmlns:a16="http://schemas.microsoft.com/office/drawing/2014/main" id="{26A2BBD3-6ABE-4227-F2B0-A46DAC5B0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87" y="1253182"/>
            <a:ext cx="4337309" cy="26023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amformer-based source localization methods can localize motor... |  Download Scientific Diagram">
            <a:extLst>
              <a:ext uri="{FF2B5EF4-FFF2-40B4-BE49-F238E27FC236}">
                <a16:creationId xmlns:a16="http://schemas.microsoft.com/office/drawing/2014/main" id="{86B1A982-EA83-37F2-4AEF-B8591F5A0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191" y="1253182"/>
            <a:ext cx="4747210" cy="22138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1026"/>
                                        </p:tgtEl>
                                      </p:cBhvr>
                                    </p:animEffect>
                                    <p:set>
                                      <p:cBhvr>
                                        <p:cTn id="27" dur="1" fill="hold">
                                          <p:stCondLst>
                                            <p:cond delay="499"/>
                                          </p:stCondLst>
                                        </p:cTn>
                                        <p:tgtEl>
                                          <p:spTgt spid="1026"/>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Source localisation in SPM12</a:t>
            </a:r>
            <a:endParaRPr/>
          </a:p>
        </p:txBody>
      </p:sp>
      <p:sp>
        <p:nvSpPr>
          <p:cNvPr id="161" name="Google Shape;161;p2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2" name="Google Shape;162;p26"/>
          <p:cNvPicPr preferRelativeResize="0"/>
          <p:nvPr/>
        </p:nvPicPr>
        <p:blipFill>
          <a:blip r:embed="rId3">
            <a:alphaModFix/>
          </a:blip>
          <a:stretch>
            <a:fillRect/>
          </a:stretch>
        </p:blipFill>
        <p:spPr>
          <a:xfrm>
            <a:off x="2847450" y="1252950"/>
            <a:ext cx="4417299" cy="3416399"/>
          </a:xfrm>
          <a:prstGeom prst="rect">
            <a:avLst/>
          </a:prstGeom>
          <a:noFill/>
          <a:ln>
            <a:noFill/>
          </a:ln>
        </p:spPr>
      </p:pic>
      <p:sp>
        <p:nvSpPr>
          <p:cNvPr id="163" name="Google Shape;163;p26"/>
          <p:cNvSpPr/>
          <p:nvPr/>
        </p:nvSpPr>
        <p:spPr>
          <a:xfrm>
            <a:off x="3979150" y="2311125"/>
            <a:ext cx="1869000" cy="763800"/>
          </a:xfrm>
          <a:prstGeom prst="ellipse">
            <a:avLst/>
          </a:prstGeom>
          <a:noFill/>
          <a:ln w="2857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Step 1: Source space modelling</a:t>
            </a:r>
            <a:endParaRPr/>
          </a:p>
        </p:txBody>
      </p:sp>
      <p:sp>
        <p:nvSpPr>
          <p:cNvPr id="169" name="Google Shape;169;p27"/>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Preparing the model</a:t>
            </a:r>
            <a:endParaRPr dirty="0"/>
          </a:p>
          <a:p>
            <a:pPr marL="457200" lvl="0" indent="-342900" algn="l" rtl="0">
              <a:spcBef>
                <a:spcPts val="1200"/>
              </a:spcBef>
              <a:spcAft>
                <a:spcPts val="0"/>
              </a:spcAft>
              <a:buSzPts val="1800"/>
              <a:buChar char="-"/>
            </a:pPr>
            <a:r>
              <a:rPr lang="nl" dirty="0"/>
              <a:t>MRI → creates boundaries in individual heads based on structural scan</a:t>
            </a:r>
            <a:endParaRPr dirty="0"/>
          </a:p>
          <a:p>
            <a:pPr marL="457200" lvl="0" indent="-342900" algn="l" rtl="0">
              <a:spcBef>
                <a:spcPts val="0"/>
              </a:spcBef>
              <a:spcAft>
                <a:spcPts val="0"/>
              </a:spcAft>
              <a:buSzPts val="1800"/>
              <a:buChar char="-"/>
            </a:pPr>
            <a:r>
              <a:rPr lang="nl" dirty="0"/>
              <a:t>Template → provides head model from SPM</a:t>
            </a:r>
            <a:endParaRPr dirty="0"/>
          </a:p>
          <a:p>
            <a:pPr marL="457200" lvl="0" indent="-342900" algn="l" rtl="0">
              <a:spcBef>
                <a:spcPts val="0"/>
              </a:spcBef>
              <a:spcAft>
                <a:spcPts val="0"/>
              </a:spcAft>
              <a:buSzPts val="1800"/>
              <a:buChar char="-"/>
            </a:pPr>
            <a:endParaRPr dirty="0"/>
          </a:p>
        </p:txBody>
      </p:sp>
      <p:pic>
        <p:nvPicPr>
          <p:cNvPr id="170" name="Google Shape;170;p27"/>
          <p:cNvPicPr preferRelativeResize="0"/>
          <p:nvPr/>
        </p:nvPicPr>
        <p:blipFill>
          <a:blip r:embed="rId3">
            <a:alphaModFix/>
          </a:blip>
          <a:stretch>
            <a:fillRect/>
          </a:stretch>
        </p:blipFill>
        <p:spPr>
          <a:xfrm>
            <a:off x="3525150" y="2667544"/>
            <a:ext cx="4933626" cy="1446800"/>
          </a:xfrm>
          <a:prstGeom prst="rect">
            <a:avLst/>
          </a:prstGeom>
          <a:noFill/>
          <a:ln>
            <a:noFill/>
          </a:ln>
        </p:spPr>
      </p:pic>
      <p:sp>
        <p:nvSpPr>
          <p:cNvPr id="171" name="Google Shape;171;p27"/>
          <p:cNvSpPr/>
          <p:nvPr/>
        </p:nvSpPr>
        <p:spPr>
          <a:xfrm>
            <a:off x="3525150" y="2940950"/>
            <a:ext cx="835800" cy="407400"/>
          </a:xfrm>
          <a:prstGeom prst="ellipse">
            <a:avLst/>
          </a:prstGeom>
          <a:noFill/>
          <a:ln w="2857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a:off x="4421850" y="2656975"/>
            <a:ext cx="835800" cy="407400"/>
          </a:xfrm>
          <a:prstGeom prst="ellipse">
            <a:avLst/>
          </a:prstGeom>
          <a:noFill/>
          <a:ln w="2857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Step 2: Data coregistration</a:t>
            </a:r>
            <a:endParaRPr/>
          </a:p>
        </p:txBody>
      </p:sp>
      <p:sp>
        <p:nvSpPr>
          <p:cNvPr id="178" name="Google Shape;178;p28"/>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dirty="0"/>
              <a:t>SPM needs to map the coordinate system with a structural MRI</a:t>
            </a:r>
            <a:endParaRPr dirty="0"/>
          </a:p>
          <a:p>
            <a:pPr marL="914400" lvl="1" indent="-317500" algn="l" rtl="0">
              <a:spcBef>
                <a:spcPts val="0"/>
              </a:spcBef>
              <a:spcAft>
                <a:spcPts val="0"/>
              </a:spcAft>
              <a:buSzPts val="1400"/>
              <a:buChar char="-"/>
            </a:pPr>
            <a:r>
              <a:rPr lang="nl" dirty="0"/>
              <a:t>Landmark-based</a:t>
            </a:r>
            <a:endParaRPr dirty="0"/>
          </a:p>
          <a:p>
            <a:pPr marL="914400" lvl="1" indent="-317500" algn="l" rtl="0">
              <a:spcBef>
                <a:spcPts val="0"/>
              </a:spcBef>
              <a:spcAft>
                <a:spcPts val="0"/>
              </a:spcAft>
              <a:buSzPts val="1400"/>
              <a:buChar char="-"/>
            </a:pPr>
            <a:r>
              <a:rPr lang="nl" dirty="0"/>
              <a:t>Surface matching</a:t>
            </a:r>
            <a:endParaRPr dirty="0"/>
          </a:p>
        </p:txBody>
      </p:sp>
      <p:pic>
        <p:nvPicPr>
          <p:cNvPr id="179" name="Google Shape;179;p28"/>
          <p:cNvPicPr preferRelativeResize="0"/>
          <p:nvPr/>
        </p:nvPicPr>
        <p:blipFill>
          <a:blip r:embed="rId3">
            <a:alphaModFix/>
          </a:blip>
          <a:stretch>
            <a:fillRect/>
          </a:stretch>
        </p:blipFill>
        <p:spPr>
          <a:xfrm>
            <a:off x="4726275" y="1997125"/>
            <a:ext cx="3378841" cy="2571750"/>
          </a:xfrm>
          <a:prstGeom prst="rect">
            <a:avLst/>
          </a:prstGeom>
          <a:noFill/>
          <a:ln>
            <a:noFill/>
          </a:ln>
        </p:spPr>
      </p:pic>
      <p:sp>
        <p:nvSpPr>
          <p:cNvPr id="180" name="Google Shape;180;p28"/>
          <p:cNvSpPr/>
          <p:nvPr/>
        </p:nvSpPr>
        <p:spPr>
          <a:xfrm>
            <a:off x="6517475" y="2574325"/>
            <a:ext cx="1201200" cy="572700"/>
          </a:xfrm>
          <a:prstGeom prst="ellipse">
            <a:avLst/>
          </a:prstGeom>
          <a:noFill/>
          <a:ln w="2857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86" name="Google Shape;186;p2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3D outcome</a:t>
            </a:r>
            <a:endParaRPr/>
          </a:p>
          <a:p>
            <a:pPr marL="0" lvl="0" indent="0" algn="l" rtl="0">
              <a:spcBef>
                <a:spcPts val="1200"/>
              </a:spcBef>
              <a:spcAft>
                <a:spcPts val="0"/>
              </a:spcAft>
              <a:buNone/>
            </a:pPr>
            <a:endParaRPr/>
          </a:p>
          <a:p>
            <a:pPr marL="0" lvl="0" indent="0" algn="l" rtl="0">
              <a:spcBef>
                <a:spcPts val="1200"/>
              </a:spcBef>
              <a:spcAft>
                <a:spcPts val="1200"/>
              </a:spcAft>
              <a:buNone/>
            </a:pPr>
            <a:r>
              <a:rPr lang="nl"/>
              <a:t>Sensor arrangement</a:t>
            </a:r>
            <a:endParaRPr/>
          </a:p>
        </p:txBody>
      </p:sp>
      <p:pic>
        <p:nvPicPr>
          <p:cNvPr id="187" name="Google Shape;187;p29"/>
          <p:cNvPicPr preferRelativeResize="0"/>
          <p:nvPr/>
        </p:nvPicPr>
        <p:blipFill>
          <a:blip r:embed="rId3">
            <a:alphaModFix/>
          </a:blip>
          <a:stretch>
            <a:fillRect/>
          </a:stretch>
        </p:blipFill>
        <p:spPr>
          <a:xfrm>
            <a:off x="4421077" y="1088638"/>
            <a:ext cx="4064644" cy="3544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Step 3: Forward computation</a:t>
            </a:r>
            <a:endParaRPr/>
          </a:p>
        </p:txBody>
      </p:sp>
      <p:sp>
        <p:nvSpPr>
          <p:cNvPr id="193" name="Google Shape;193;p30"/>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dirty="0"/>
              <a:t>Computes the effect each dipole on the cortical mesh would have on the sensors</a:t>
            </a:r>
          </a:p>
          <a:p>
            <a:pPr lvl="1" indent="-342900">
              <a:buSzPts val="1800"/>
              <a:buChar char="-"/>
            </a:pPr>
            <a:r>
              <a:rPr lang="nl" dirty="0"/>
              <a:t>Lead fields: correspond to one mesh vertex</a:t>
            </a:r>
            <a:endParaRPr dirty="0"/>
          </a:p>
          <a:p>
            <a:pPr marL="457200" lvl="0" indent="-342900" algn="l" rtl="0">
              <a:spcBef>
                <a:spcPts val="0"/>
              </a:spcBef>
              <a:spcAft>
                <a:spcPts val="0"/>
              </a:spcAft>
              <a:buSzPts val="1800"/>
              <a:buChar char="-"/>
            </a:pPr>
            <a:r>
              <a:rPr lang="nl" dirty="0"/>
              <a:t>Choice of head models</a:t>
            </a:r>
            <a:endParaRPr dirty="0"/>
          </a:p>
          <a:p>
            <a:pPr marL="457200" lvl="0" indent="-342900" algn="l" rtl="0">
              <a:spcBef>
                <a:spcPts val="0"/>
              </a:spcBef>
              <a:spcAft>
                <a:spcPts val="0"/>
              </a:spcAft>
              <a:buSzPts val="1800"/>
              <a:buChar char="-"/>
            </a:pPr>
            <a:endParaRPr dirty="0"/>
          </a:p>
        </p:txBody>
      </p:sp>
      <p:pic>
        <p:nvPicPr>
          <p:cNvPr id="194" name="Google Shape;194;p30"/>
          <p:cNvPicPr preferRelativeResize="0"/>
          <p:nvPr/>
        </p:nvPicPr>
        <p:blipFill>
          <a:blip r:embed="rId3">
            <a:alphaModFix/>
          </a:blip>
          <a:stretch>
            <a:fillRect/>
          </a:stretch>
        </p:blipFill>
        <p:spPr>
          <a:xfrm>
            <a:off x="2109250" y="2439204"/>
            <a:ext cx="6049638" cy="238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Step 4: Inverse reconstruction</a:t>
            </a:r>
            <a:endParaRPr/>
          </a:p>
        </p:txBody>
      </p:sp>
      <p:sp>
        <p:nvSpPr>
          <p:cNvPr id="200" name="Google Shape;200;p31"/>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dirty="0"/>
              <a:t>Options for different methods</a:t>
            </a:r>
            <a:endParaRPr dirty="0"/>
          </a:p>
          <a:p>
            <a:pPr marL="457200" lvl="0" indent="-342900" algn="l" rtl="0">
              <a:spcBef>
                <a:spcPts val="0"/>
              </a:spcBef>
              <a:spcAft>
                <a:spcPts val="0"/>
              </a:spcAft>
              <a:buSzPts val="1800"/>
              <a:buChar char="-"/>
            </a:pPr>
            <a:r>
              <a:rPr lang="nl" dirty="0"/>
              <a:t>Imaging</a:t>
            </a:r>
            <a:endParaRPr dirty="0"/>
          </a:p>
          <a:p>
            <a:pPr marL="914400" lvl="1" indent="-317500" algn="l" rtl="0">
              <a:spcBef>
                <a:spcPts val="0"/>
              </a:spcBef>
              <a:spcAft>
                <a:spcPts val="0"/>
              </a:spcAft>
              <a:buSzPts val="1400"/>
              <a:buChar char="-"/>
            </a:pPr>
            <a:r>
              <a:rPr lang="nl" dirty="0"/>
              <a:t>Bayesian approach</a:t>
            </a:r>
            <a:endParaRPr dirty="0"/>
          </a:p>
          <a:p>
            <a:pPr marL="457200" lvl="0" indent="-342900" algn="l" rtl="0">
              <a:spcBef>
                <a:spcPts val="0"/>
              </a:spcBef>
              <a:spcAft>
                <a:spcPts val="0"/>
              </a:spcAft>
              <a:buSzPts val="1800"/>
              <a:buChar char="-"/>
            </a:pPr>
            <a:r>
              <a:rPr lang="nl" dirty="0"/>
              <a:t>ECD</a:t>
            </a:r>
            <a:endParaRPr dirty="0"/>
          </a:p>
          <a:p>
            <a:pPr marL="457200" lvl="0" indent="-342900" algn="l" rtl="0">
              <a:spcBef>
                <a:spcPts val="0"/>
              </a:spcBef>
              <a:spcAft>
                <a:spcPts val="0"/>
              </a:spcAft>
              <a:buSzPts val="1800"/>
              <a:buChar char="-"/>
            </a:pPr>
            <a:r>
              <a:rPr lang="nl" dirty="0"/>
              <a:t>Set time window</a:t>
            </a:r>
            <a:endParaRPr dirty="0"/>
          </a:p>
        </p:txBody>
      </p:sp>
      <p:pic>
        <p:nvPicPr>
          <p:cNvPr id="201" name="Google Shape;201;p31"/>
          <p:cNvPicPr preferRelativeResize="0"/>
          <p:nvPr/>
        </p:nvPicPr>
        <p:blipFill>
          <a:blip r:embed="rId3">
            <a:alphaModFix/>
          </a:blip>
          <a:stretch>
            <a:fillRect/>
          </a:stretch>
        </p:blipFill>
        <p:spPr>
          <a:xfrm>
            <a:off x="5410400" y="2728775"/>
            <a:ext cx="3586426" cy="1840100"/>
          </a:xfrm>
          <a:prstGeom prst="rect">
            <a:avLst/>
          </a:prstGeom>
          <a:noFill/>
          <a:ln>
            <a:noFill/>
          </a:ln>
        </p:spPr>
      </p:pic>
      <p:sp>
        <p:nvSpPr>
          <p:cNvPr id="202" name="Google Shape;202;p31"/>
          <p:cNvSpPr/>
          <p:nvPr/>
        </p:nvSpPr>
        <p:spPr>
          <a:xfrm>
            <a:off x="7930075" y="2834625"/>
            <a:ext cx="835800" cy="407400"/>
          </a:xfrm>
          <a:prstGeom prst="ellipse">
            <a:avLst/>
          </a:prstGeom>
          <a:noFill/>
          <a:ln w="2857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439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nl" sz="3380" dirty="0"/>
              <a:t>Is it possible to find the locus of electrical activity in the brain based on the map of recorded activity?</a:t>
            </a:r>
            <a:endParaRPr sz="3380" dirty="0"/>
          </a:p>
        </p:txBody>
      </p:sp>
      <p:sp>
        <p:nvSpPr>
          <p:cNvPr id="61" name="Google Shape;61;p14"/>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1691638" y="2419350"/>
            <a:ext cx="5760724" cy="24501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
              <a:t>Step 5: Summarising the reconstructed response as image</a:t>
            </a:r>
            <a:endParaRPr/>
          </a:p>
        </p:txBody>
      </p:sp>
      <p:sp>
        <p:nvSpPr>
          <p:cNvPr id="208" name="Google Shape;208;p32"/>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a:t>Summary statistics over time and frequency</a:t>
            </a:r>
            <a:endParaRPr/>
          </a:p>
          <a:p>
            <a:pPr marL="457200" lvl="0" indent="-342900" algn="l" rtl="0">
              <a:spcBef>
                <a:spcPts val="0"/>
              </a:spcBef>
              <a:spcAft>
                <a:spcPts val="0"/>
              </a:spcAft>
              <a:buSzPts val="1800"/>
              <a:buChar char="-"/>
            </a:pPr>
            <a:r>
              <a:rPr lang="nl"/>
              <a:t>3D NIfTI images</a:t>
            </a:r>
            <a:endParaRPr/>
          </a:p>
          <a:p>
            <a:pPr marL="457200" lvl="0" indent="-342900" algn="l" rtl="0">
              <a:spcBef>
                <a:spcPts val="0"/>
              </a:spcBef>
              <a:spcAft>
                <a:spcPts val="0"/>
              </a:spcAft>
              <a:buSzPts val="1800"/>
              <a:buChar char="-"/>
            </a:pPr>
            <a:endParaRPr/>
          </a:p>
        </p:txBody>
      </p:sp>
      <p:pic>
        <p:nvPicPr>
          <p:cNvPr id="209" name="Google Shape;209;p32"/>
          <p:cNvPicPr preferRelativeResize="0"/>
          <p:nvPr/>
        </p:nvPicPr>
        <p:blipFill>
          <a:blip r:embed="rId3">
            <a:alphaModFix/>
          </a:blip>
          <a:stretch>
            <a:fillRect/>
          </a:stretch>
        </p:blipFill>
        <p:spPr>
          <a:xfrm>
            <a:off x="642200" y="2387649"/>
            <a:ext cx="4519001" cy="2389525"/>
          </a:xfrm>
          <a:prstGeom prst="rect">
            <a:avLst/>
          </a:prstGeom>
          <a:noFill/>
          <a:ln>
            <a:noFill/>
          </a:ln>
        </p:spPr>
      </p:pic>
      <p:pic>
        <p:nvPicPr>
          <p:cNvPr id="210" name="Google Shape;210;p32"/>
          <p:cNvPicPr preferRelativeResize="0"/>
          <p:nvPr/>
        </p:nvPicPr>
        <p:blipFill>
          <a:blip r:embed="rId4">
            <a:alphaModFix/>
          </a:blip>
          <a:stretch>
            <a:fillRect/>
          </a:stretch>
        </p:blipFill>
        <p:spPr>
          <a:xfrm>
            <a:off x="3523226" y="2387651"/>
            <a:ext cx="5309074" cy="2389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References</a:t>
            </a:r>
            <a:endParaRPr/>
          </a:p>
        </p:txBody>
      </p:sp>
      <p:sp>
        <p:nvSpPr>
          <p:cNvPr id="216" name="Google Shape;216;p33"/>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algn="l"/>
            <a:r>
              <a:rPr lang="en-GB" b="0" i="0" dirty="0">
                <a:solidFill>
                  <a:srgbClr val="212121"/>
                </a:solidFill>
                <a:effectLst/>
                <a:latin typeface="system-ui"/>
              </a:rPr>
              <a:t>Litvak, V., </a:t>
            </a:r>
            <a:r>
              <a:rPr lang="en-GB" b="0" i="0" dirty="0" err="1">
                <a:solidFill>
                  <a:srgbClr val="212121"/>
                </a:solidFill>
                <a:effectLst/>
                <a:latin typeface="system-ui"/>
              </a:rPr>
              <a:t>Mattout</a:t>
            </a:r>
            <a:r>
              <a:rPr lang="en-GB" b="0" i="0" dirty="0">
                <a:solidFill>
                  <a:srgbClr val="212121"/>
                </a:solidFill>
                <a:effectLst/>
                <a:latin typeface="system-ui"/>
              </a:rPr>
              <a:t>, J., </a:t>
            </a:r>
            <a:r>
              <a:rPr lang="en-GB" b="0" i="0" dirty="0" err="1">
                <a:solidFill>
                  <a:srgbClr val="212121"/>
                </a:solidFill>
                <a:effectLst/>
                <a:latin typeface="system-ui"/>
              </a:rPr>
              <a:t>Kiebel</a:t>
            </a:r>
            <a:r>
              <a:rPr lang="en-GB" b="0" i="0" dirty="0">
                <a:solidFill>
                  <a:srgbClr val="212121"/>
                </a:solidFill>
                <a:effectLst/>
                <a:latin typeface="system-ui"/>
              </a:rPr>
              <a:t>, S., Phillips, C., Henson, R., </a:t>
            </a:r>
            <a:r>
              <a:rPr lang="en-GB" b="0" i="0" dirty="0" err="1">
                <a:solidFill>
                  <a:srgbClr val="212121"/>
                </a:solidFill>
                <a:effectLst/>
                <a:latin typeface="system-ui"/>
              </a:rPr>
              <a:t>Kilner</a:t>
            </a:r>
            <a:r>
              <a:rPr lang="en-GB" b="0" i="0" dirty="0">
                <a:solidFill>
                  <a:srgbClr val="212121"/>
                </a:solidFill>
                <a:effectLst/>
                <a:latin typeface="system-ui"/>
              </a:rPr>
              <a:t>, J., Barnes, G., </a:t>
            </a:r>
            <a:r>
              <a:rPr lang="en-GB" b="0" i="0" dirty="0" err="1">
                <a:solidFill>
                  <a:srgbClr val="212121"/>
                </a:solidFill>
                <a:effectLst/>
                <a:latin typeface="system-ui"/>
              </a:rPr>
              <a:t>Oostenveld</a:t>
            </a:r>
            <a:r>
              <a:rPr lang="en-GB" b="0" i="0" dirty="0">
                <a:solidFill>
                  <a:srgbClr val="212121"/>
                </a:solidFill>
                <a:effectLst/>
                <a:latin typeface="system-ui"/>
              </a:rPr>
              <a:t>, R., </a:t>
            </a:r>
            <a:r>
              <a:rPr lang="en-GB" b="0" i="0" dirty="0" err="1">
                <a:solidFill>
                  <a:srgbClr val="212121"/>
                </a:solidFill>
                <a:effectLst/>
                <a:latin typeface="system-ui"/>
              </a:rPr>
              <a:t>Daunizeau</a:t>
            </a:r>
            <a:r>
              <a:rPr lang="en-GB" b="0" i="0" dirty="0">
                <a:solidFill>
                  <a:srgbClr val="212121"/>
                </a:solidFill>
                <a:effectLst/>
                <a:latin typeface="system-ui"/>
              </a:rPr>
              <a:t>, J., </a:t>
            </a:r>
            <a:r>
              <a:rPr lang="en-GB" b="0" i="0" dirty="0" err="1">
                <a:solidFill>
                  <a:srgbClr val="212121"/>
                </a:solidFill>
                <a:effectLst/>
                <a:latin typeface="system-ui"/>
              </a:rPr>
              <a:t>Flandin</a:t>
            </a:r>
            <a:r>
              <a:rPr lang="en-GB" b="0" i="0" dirty="0">
                <a:solidFill>
                  <a:srgbClr val="212121"/>
                </a:solidFill>
                <a:effectLst/>
                <a:latin typeface="system-ui"/>
              </a:rPr>
              <a:t>, G., Penny, W., &amp; Friston, K. (2011). EEG and MEG data analysis in SPM8. </a:t>
            </a:r>
            <a:r>
              <a:rPr lang="en-GB" b="0" i="1" dirty="0">
                <a:solidFill>
                  <a:srgbClr val="212121"/>
                </a:solidFill>
                <a:effectLst/>
                <a:latin typeface="system-ui"/>
              </a:rPr>
              <a:t>Computational intelligence and neuroscience</a:t>
            </a:r>
            <a:r>
              <a:rPr lang="en-GB" b="0" i="0" dirty="0">
                <a:solidFill>
                  <a:srgbClr val="212121"/>
                </a:solidFill>
                <a:effectLst/>
                <a:latin typeface="system-ui"/>
              </a:rPr>
              <a:t>, </a:t>
            </a:r>
            <a:r>
              <a:rPr lang="en-GB" b="0" i="1" dirty="0">
                <a:solidFill>
                  <a:srgbClr val="212121"/>
                </a:solidFill>
                <a:effectLst/>
                <a:latin typeface="system-ui"/>
              </a:rPr>
              <a:t>2011</a:t>
            </a:r>
            <a:r>
              <a:rPr lang="en-GB" b="0" i="0" dirty="0">
                <a:solidFill>
                  <a:srgbClr val="212121"/>
                </a:solidFill>
                <a:effectLst/>
                <a:latin typeface="system-ui"/>
              </a:rPr>
              <a:t>, 852961. https://</a:t>
            </a:r>
            <a:r>
              <a:rPr lang="en-GB" b="0" i="0" dirty="0" err="1">
                <a:solidFill>
                  <a:srgbClr val="212121"/>
                </a:solidFill>
                <a:effectLst/>
                <a:latin typeface="system-ui"/>
              </a:rPr>
              <a:t>doi.org</a:t>
            </a:r>
            <a:r>
              <a:rPr lang="en-GB" b="0" i="0" dirty="0">
                <a:solidFill>
                  <a:srgbClr val="212121"/>
                </a:solidFill>
                <a:effectLst/>
                <a:latin typeface="system-ui"/>
              </a:rPr>
              <a:t>/10.1155/2011/852961</a:t>
            </a:r>
          </a:p>
          <a:p>
            <a:pPr algn="l"/>
            <a:r>
              <a:rPr lang="en-GB" b="0" i="0" dirty="0">
                <a:solidFill>
                  <a:srgbClr val="212121"/>
                </a:solidFill>
                <a:effectLst/>
                <a:latin typeface="system-ui"/>
              </a:rPr>
              <a:t>Michel, C. M., &amp; He, B. (2019). EEG source localization. </a:t>
            </a:r>
            <a:r>
              <a:rPr lang="en-GB" b="0" i="1" dirty="0">
                <a:solidFill>
                  <a:srgbClr val="212121"/>
                </a:solidFill>
                <a:effectLst/>
                <a:latin typeface="system-ui"/>
              </a:rPr>
              <a:t>Handbook of clinical neurology</a:t>
            </a:r>
            <a:r>
              <a:rPr lang="en-GB" b="0" i="0" dirty="0">
                <a:solidFill>
                  <a:srgbClr val="212121"/>
                </a:solidFill>
                <a:effectLst/>
                <a:latin typeface="system-ui"/>
              </a:rPr>
              <a:t>, </a:t>
            </a:r>
            <a:r>
              <a:rPr lang="en-GB" b="0" i="1" dirty="0">
                <a:solidFill>
                  <a:srgbClr val="212121"/>
                </a:solidFill>
                <a:effectLst/>
                <a:latin typeface="system-ui"/>
              </a:rPr>
              <a:t>160</a:t>
            </a:r>
            <a:r>
              <a:rPr lang="en-GB" b="0" i="0" dirty="0">
                <a:solidFill>
                  <a:srgbClr val="212121"/>
                </a:solidFill>
                <a:effectLst/>
                <a:latin typeface="system-ui"/>
              </a:rPr>
              <a:t>, 85–101. https://</a:t>
            </a:r>
            <a:r>
              <a:rPr lang="en-GB" b="0" i="0" dirty="0" err="1">
                <a:solidFill>
                  <a:srgbClr val="212121"/>
                </a:solidFill>
                <a:effectLst/>
                <a:latin typeface="system-ui"/>
              </a:rPr>
              <a:t>doi.org</a:t>
            </a:r>
            <a:r>
              <a:rPr lang="en-GB" b="0" i="0" dirty="0">
                <a:solidFill>
                  <a:srgbClr val="212121"/>
                </a:solidFill>
                <a:effectLst/>
                <a:latin typeface="system-ui"/>
              </a:rPr>
              <a:t>/10.1016/B978-0-444-64032-1.00006-0</a:t>
            </a:r>
          </a:p>
          <a:p>
            <a:pPr algn="l"/>
            <a:br>
              <a:rPr lang="en-GB" b="0" i="0" dirty="0">
                <a:solidFill>
                  <a:srgbClr val="212121"/>
                </a:solidFill>
                <a:effectLst/>
                <a:latin typeface="system-ui"/>
              </a:rPr>
            </a:br>
            <a:r>
              <a:rPr lang="en-US" sz="1800" dirty="0">
                <a:effectLst/>
                <a:latin typeface="Calibri" panose="020F0502020204030204" pitchFamily="34" charset="0"/>
                <a:ea typeface="Calibri" panose="020F0502020204030204" pitchFamily="34" charset="0"/>
              </a:rPr>
              <a:t>Muñoz-Gutiérrez, P. A., </a:t>
            </a:r>
            <a:r>
              <a:rPr lang="en-US" sz="1800" dirty="0" err="1">
                <a:effectLst/>
                <a:latin typeface="Calibri" panose="020F0502020204030204" pitchFamily="34" charset="0"/>
                <a:ea typeface="Calibri" panose="020F0502020204030204" pitchFamily="34" charset="0"/>
              </a:rPr>
              <a:t>Giraldo</a:t>
            </a:r>
            <a:r>
              <a:rPr lang="en-US" sz="1800" dirty="0">
                <a:effectLst/>
                <a:latin typeface="Calibri" panose="020F0502020204030204" pitchFamily="34" charset="0"/>
                <a:ea typeface="Calibri" panose="020F0502020204030204" pitchFamily="34" charset="0"/>
              </a:rPr>
              <a:t>, E., Bueno-López, M., &amp; Molinas, M. (2018). Localization of Active Brain Sources From EEG Signals Using Empirical Mode Decomposition: A Comparative Study [Original Research]. </a:t>
            </a:r>
            <a:r>
              <a:rPr lang="en-US" sz="1800" i="1" dirty="0">
                <a:effectLst/>
                <a:latin typeface="Calibri" panose="020F0502020204030204" pitchFamily="34" charset="0"/>
                <a:ea typeface="Calibri" panose="020F0502020204030204" pitchFamily="34" charset="0"/>
              </a:rPr>
              <a:t>Frontiers in Integrative Neuroscience</a:t>
            </a:r>
            <a:r>
              <a:rPr lang="en-US" sz="1800"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rPr>
              <a:t> 12</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3"/>
              </a:rPr>
              <a:t>https://doi.org/10.3389/fnint.2018.00055</a:t>
            </a:r>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l"/>
            <a:r>
              <a:rPr lang="en-GB" b="0" i="0" dirty="0">
                <a:solidFill>
                  <a:srgbClr val="212121"/>
                </a:solidFill>
                <a:effectLst/>
                <a:latin typeface="Roboto" panose="020F0502020204030204" pitchFamily="34" charset="0"/>
              </a:rPr>
              <a:t>Singh S. P. (2014). Magnetoencephalography: Basic principles. </a:t>
            </a:r>
            <a:r>
              <a:rPr lang="en-GB" b="0" i="1" dirty="0">
                <a:solidFill>
                  <a:srgbClr val="212121"/>
                </a:solidFill>
                <a:effectLst/>
                <a:latin typeface="Roboto" panose="020F0502020204030204" pitchFamily="34" charset="0"/>
              </a:rPr>
              <a:t>Annals of Indian Academy of Neurology</a:t>
            </a:r>
            <a:r>
              <a:rPr lang="en-GB" b="0" i="0" dirty="0">
                <a:solidFill>
                  <a:srgbClr val="212121"/>
                </a:solidFill>
                <a:effectLst/>
                <a:latin typeface="Roboto" panose="020F0502020204030204" pitchFamily="34" charset="0"/>
              </a:rPr>
              <a:t>, </a:t>
            </a:r>
            <a:r>
              <a:rPr lang="en-GB" b="0" i="1" dirty="0">
                <a:solidFill>
                  <a:srgbClr val="212121"/>
                </a:solidFill>
                <a:effectLst/>
                <a:latin typeface="Roboto" panose="020F0502020204030204" pitchFamily="34" charset="0"/>
              </a:rPr>
              <a:t>17</a:t>
            </a:r>
            <a:r>
              <a:rPr lang="en-GB" b="0" i="0" dirty="0">
                <a:solidFill>
                  <a:srgbClr val="212121"/>
                </a:solidFill>
                <a:effectLst/>
                <a:latin typeface="Roboto" panose="020F0502020204030204" pitchFamily="34" charset="0"/>
              </a:rPr>
              <a:t>(</a:t>
            </a:r>
            <a:r>
              <a:rPr lang="en-GB" b="0" i="0" dirty="0" err="1">
                <a:solidFill>
                  <a:srgbClr val="212121"/>
                </a:solidFill>
                <a:effectLst/>
                <a:latin typeface="Roboto" panose="020F0502020204030204" pitchFamily="34" charset="0"/>
              </a:rPr>
              <a:t>Suppl</a:t>
            </a:r>
            <a:r>
              <a:rPr lang="en-GB" b="0" i="0" dirty="0">
                <a:solidFill>
                  <a:srgbClr val="212121"/>
                </a:solidFill>
                <a:effectLst/>
                <a:latin typeface="Roboto" panose="020F0502020204030204" pitchFamily="34" charset="0"/>
              </a:rPr>
              <a:t> 1), S107–S112. https://</a:t>
            </a:r>
            <a:r>
              <a:rPr lang="en-GB" b="0" i="0" dirty="0" err="1">
                <a:solidFill>
                  <a:srgbClr val="212121"/>
                </a:solidFill>
                <a:effectLst/>
                <a:latin typeface="Roboto" panose="020F0502020204030204" pitchFamily="34" charset="0"/>
              </a:rPr>
              <a:t>doi.org</a:t>
            </a:r>
            <a:r>
              <a:rPr lang="en-GB" b="0" i="0" dirty="0">
                <a:solidFill>
                  <a:srgbClr val="212121"/>
                </a:solidFill>
                <a:effectLst/>
                <a:latin typeface="Roboto" panose="020F0502020204030204" pitchFamily="34" charset="0"/>
              </a:rPr>
              <a:t>/10.4103/0972-2327.128676</a:t>
            </a:r>
          </a:p>
          <a:p>
            <a:r>
              <a:rPr lang="nl-NL" dirty="0" err="1"/>
              <a:t>Presentations</a:t>
            </a:r>
            <a:r>
              <a:rPr lang="nl-NL" dirty="0"/>
              <a:t> </a:t>
            </a:r>
            <a:r>
              <a:rPr lang="nl-NL" dirty="0" err="1"/>
              <a:t>from</a:t>
            </a:r>
            <a:r>
              <a:rPr lang="nl-NL" dirty="0"/>
              <a:t> </a:t>
            </a:r>
            <a:r>
              <a:rPr lang="nl-NL" dirty="0" err="1"/>
              <a:t>previous</a:t>
            </a:r>
            <a:r>
              <a:rPr lang="nl-NL" dirty="0"/>
              <a:t> </a:t>
            </a:r>
            <a:r>
              <a:rPr lang="nl-NL" dirty="0" err="1"/>
              <a:t>years</a:t>
            </a:r>
            <a:endParaRPr lang="nl-NL" dirty="0"/>
          </a:p>
          <a:p>
            <a:r>
              <a:rPr lang="en-GB" u="sng" dirty="0">
                <a:solidFill>
                  <a:schemeClr val="hlink"/>
                </a:solidFill>
                <a:hlinkClick r:id="rId4"/>
              </a:rPr>
              <a:t>https://cfmriweb.ucsd.edu/ttliu/be280a_12/BE280A12_eeg5.pdf</a:t>
            </a:r>
            <a:endParaRPr lang="en-GB" dirty="0"/>
          </a:p>
          <a:p>
            <a:pPr algn="l"/>
            <a:r>
              <a:rPr lang="en-GB" b="0" i="0" dirty="0" err="1">
                <a:solidFill>
                  <a:srgbClr val="212121"/>
                </a:solidFill>
                <a:effectLst/>
                <a:latin typeface="Roboto" panose="02000000000000000000" pitchFamily="2" charset="0"/>
              </a:rPr>
              <a:t>Grech</a:t>
            </a:r>
            <a:r>
              <a:rPr lang="en-GB" b="0" i="0" dirty="0">
                <a:solidFill>
                  <a:srgbClr val="212121"/>
                </a:solidFill>
                <a:effectLst/>
                <a:latin typeface="Roboto" panose="02000000000000000000" pitchFamily="2" charset="0"/>
              </a:rPr>
              <a:t>, R., </a:t>
            </a:r>
            <a:r>
              <a:rPr lang="en-GB" b="0" i="0" dirty="0" err="1">
                <a:solidFill>
                  <a:srgbClr val="212121"/>
                </a:solidFill>
                <a:effectLst/>
                <a:latin typeface="Roboto" panose="02000000000000000000" pitchFamily="2" charset="0"/>
              </a:rPr>
              <a:t>Cassar</a:t>
            </a:r>
            <a:r>
              <a:rPr lang="en-GB" b="0" i="0" dirty="0">
                <a:solidFill>
                  <a:srgbClr val="212121"/>
                </a:solidFill>
                <a:effectLst/>
                <a:latin typeface="Roboto" panose="02000000000000000000" pitchFamily="2" charset="0"/>
              </a:rPr>
              <a:t>, T., Muscat, J., Camilleri, K. P., </a:t>
            </a:r>
            <a:r>
              <a:rPr lang="en-GB" b="0" i="0" dirty="0" err="1">
                <a:solidFill>
                  <a:srgbClr val="212121"/>
                </a:solidFill>
                <a:effectLst/>
                <a:latin typeface="Roboto" panose="02000000000000000000" pitchFamily="2" charset="0"/>
              </a:rPr>
              <a:t>Fabri</a:t>
            </a:r>
            <a:r>
              <a:rPr lang="en-GB" b="0" i="0" dirty="0">
                <a:solidFill>
                  <a:srgbClr val="212121"/>
                </a:solidFill>
                <a:effectLst/>
                <a:latin typeface="Roboto" panose="02000000000000000000" pitchFamily="2" charset="0"/>
              </a:rPr>
              <a:t>, S. G., </a:t>
            </a:r>
            <a:r>
              <a:rPr lang="en-GB" b="0" i="0" dirty="0" err="1">
                <a:solidFill>
                  <a:srgbClr val="212121"/>
                </a:solidFill>
                <a:effectLst/>
                <a:latin typeface="Roboto" panose="02000000000000000000" pitchFamily="2" charset="0"/>
              </a:rPr>
              <a:t>Zervakis</a:t>
            </a:r>
            <a:r>
              <a:rPr lang="en-GB" b="0" i="0" dirty="0">
                <a:solidFill>
                  <a:srgbClr val="212121"/>
                </a:solidFill>
                <a:effectLst/>
                <a:latin typeface="Roboto" panose="02000000000000000000" pitchFamily="2" charset="0"/>
              </a:rPr>
              <a:t>, M., </a:t>
            </a:r>
            <a:r>
              <a:rPr lang="en-GB" b="0" i="0" dirty="0" err="1">
                <a:solidFill>
                  <a:srgbClr val="212121"/>
                </a:solidFill>
                <a:effectLst/>
                <a:latin typeface="Roboto" panose="02000000000000000000" pitchFamily="2" charset="0"/>
              </a:rPr>
              <a:t>Xanthopoulos</a:t>
            </a:r>
            <a:r>
              <a:rPr lang="en-GB" b="0" i="0" dirty="0">
                <a:solidFill>
                  <a:srgbClr val="212121"/>
                </a:solidFill>
                <a:effectLst/>
                <a:latin typeface="Roboto" panose="02000000000000000000" pitchFamily="2" charset="0"/>
              </a:rPr>
              <a:t>, P., </a:t>
            </a:r>
            <a:r>
              <a:rPr lang="en-GB" b="0" i="0" dirty="0" err="1">
                <a:solidFill>
                  <a:srgbClr val="212121"/>
                </a:solidFill>
                <a:effectLst/>
                <a:latin typeface="Roboto" panose="02000000000000000000" pitchFamily="2" charset="0"/>
              </a:rPr>
              <a:t>Sakkalis</a:t>
            </a:r>
            <a:r>
              <a:rPr lang="en-GB" b="0" i="0" dirty="0">
                <a:solidFill>
                  <a:srgbClr val="212121"/>
                </a:solidFill>
                <a:effectLst/>
                <a:latin typeface="Roboto" panose="02000000000000000000" pitchFamily="2" charset="0"/>
              </a:rPr>
              <a:t>, V., &amp; </a:t>
            </a:r>
            <a:r>
              <a:rPr lang="en-GB" b="0" i="0" dirty="0" err="1">
                <a:solidFill>
                  <a:srgbClr val="212121"/>
                </a:solidFill>
                <a:effectLst/>
                <a:latin typeface="Roboto" panose="02000000000000000000" pitchFamily="2" charset="0"/>
              </a:rPr>
              <a:t>Vanrumste</a:t>
            </a:r>
            <a:r>
              <a:rPr lang="en-GB" b="0" i="0" dirty="0">
                <a:solidFill>
                  <a:srgbClr val="212121"/>
                </a:solidFill>
                <a:effectLst/>
                <a:latin typeface="Roboto" panose="02000000000000000000" pitchFamily="2" charset="0"/>
              </a:rPr>
              <a:t>, B. (2008). Review on solving the inverse problem in EEG source analysis. </a:t>
            </a:r>
            <a:r>
              <a:rPr lang="en-GB" b="0" i="1" dirty="0">
                <a:solidFill>
                  <a:srgbClr val="212121"/>
                </a:solidFill>
                <a:effectLst/>
                <a:latin typeface="Roboto" panose="02000000000000000000" pitchFamily="2" charset="0"/>
              </a:rPr>
              <a:t>Journal of </a:t>
            </a:r>
            <a:r>
              <a:rPr lang="en-GB" b="0" i="1" dirty="0" err="1">
                <a:solidFill>
                  <a:srgbClr val="212121"/>
                </a:solidFill>
                <a:effectLst/>
                <a:latin typeface="Roboto" panose="02000000000000000000" pitchFamily="2" charset="0"/>
              </a:rPr>
              <a:t>neuroengineering</a:t>
            </a:r>
            <a:r>
              <a:rPr lang="en-GB" b="0" i="1" dirty="0">
                <a:solidFill>
                  <a:srgbClr val="212121"/>
                </a:solidFill>
                <a:effectLst/>
                <a:latin typeface="Roboto" panose="02000000000000000000" pitchFamily="2" charset="0"/>
              </a:rPr>
              <a:t> and rehabilitation</a:t>
            </a:r>
            <a:r>
              <a:rPr lang="en-GB" b="0" i="0" dirty="0">
                <a:solidFill>
                  <a:srgbClr val="212121"/>
                </a:solidFill>
                <a:effectLst/>
                <a:latin typeface="Roboto" panose="02000000000000000000" pitchFamily="2" charset="0"/>
              </a:rPr>
              <a:t>, </a:t>
            </a:r>
            <a:r>
              <a:rPr lang="en-GB" b="0" i="1" dirty="0">
                <a:solidFill>
                  <a:srgbClr val="212121"/>
                </a:solidFill>
                <a:effectLst/>
                <a:latin typeface="Roboto" panose="02000000000000000000" pitchFamily="2" charset="0"/>
              </a:rPr>
              <a:t>5</a:t>
            </a:r>
            <a:r>
              <a:rPr lang="en-GB" b="0" i="0" dirty="0">
                <a:solidFill>
                  <a:srgbClr val="212121"/>
                </a:solidFill>
                <a:effectLst/>
                <a:latin typeface="Roboto" panose="02000000000000000000" pitchFamily="2" charset="0"/>
              </a:rPr>
              <a:t>, 25. https://</a:t>
            </a:r>
            <a:r>
              <a:rPr lang="en-GB" b="0" i="0" dirty="0" err="1">
                <a:solidFill>
                  <a:srgbClr val="212121"/>
                </a:solidFill>
                <a:effectLst/>
                <a:latin typeface="Roboto" panose="02000000000000000000" pitchFamily="2" charset="0"/>
              </a:rPr>
              <a:t>doi.org</a:t>
            </a:r>
            <a:r>
              <a:rPr lang="en-GB" b="0" i="0" dirty="0">
                <a:solidFill>
                  <a:srgbClr val="212121"/>
                </a:solidFill>
                <a:effectLst/>
                <a:latin typeface="Roboto" panose="02000000000000000000" pitchFamily="2" charset="0"/>
              </a:rPr>
              <a:t>/10.1186/1743-0003-5-25</a:t>
            </a:r>
            <a:endParaRPr lang="nl-NL"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How do M/EEG signals arise?</a:t>
            </a:r>
            <a:endParaRPr/>
          </a:p>
        </p:txBody>
      </p:sp>
      <p:sp>
        <p:nvSpPr>
          <p:cNvPr id="68" name="Google Shape;68;p15"/>
          <p:cNvSpPr txBox="1">
            <a:spLocks noGrp="1"/>
          </p:cNvSpPr>
          <p:nvPr>
            <p:ph type="body" idx="1"/>
          </p:nvPr>
        </p:nvSpPr>
        <p:spPr>
          <a:xfrm>
            <a:off x="311700" y="1152475"/>
            <a:ext cx="6546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 dirty="0"/>
              <a:t>Postsynaptic potentials on pyramidal cortical neurons</a:t>
            </a:r>
            <a:endParaRPr dirty="0"/>
          </a:p>
          <a:p>
            <a:pPr marL="457200" lvl="0" indent="-342900" algn="l" rtl="0">
              <a:spcBef>
                <a:spcPts val="0"/>
              </a:spcBef>
              <a:spcAft>
                <a:spcPts val="0"/>
              </a:spcAft>
              <a:buSzPts val="1800"/>
              <a:buChar char="-"/>
            </a:pPr>
            <a:r>
              <a:rPr lang="nl" dirty="0"/>
              <a:t>Synchronised activity propagates to scalp</a:t>
            </a:r>
            <a:endParaRPr dirty="0"/>
          </a:p>
          <a:p>
            <a:pPr marL="457200" lvl="0" indent="-342900" algn="l" rtl="0">
              <a:spcBef>
                <a:spcPts val="0"/>
              </a:spcBef>
              <a:spcAft>
                <a:spcPts val="0"/>
              </a:spcAft>
              <a:buSzPts val="1800"/>
              <a:buChar char="-"/>
            </a:pPr>
            <a:r>
              <a:rPr lang="nl" dirty="0"/>
              <a:t>Multiple regions are active, making it harder to infer location</a:t>
            </a:r>
            <a:endParaRPr dirty="0"/>
          </a:p>
          <a:p>
            <a:pPr marL="0" lvl="0" indent="0" algn="l" rtl="0">
              <a:spcBef>
                <a:spcPts val="1200"/>
              </a:spcBef>
              <a:spcAft>
                <a:spcPts val="0"/>
              </a:spcAft>
              <a:buNone/>
            </a:pPr>
            <a:r>
              <a:rPr lang="nl" b="1" dirty="0"/>
              <a:t>Assumptions about this signal</a:t>
            </a:r>
            <a:endParaRPr b="1" dirty="0"/>
          </a:p>
          <a:p>
            <a:pPr marL="457200" lvl="0" indent="-342900" algn="l" rtl="0">
              <a:spcBef>
                <a:spcPts val="1200"/>
              </a:spcBef>
              <a:spcAft>
                <a:spcPts val="0"/>
              </a:spcAft>
              <a:buSzPts val="1800"/>
              <a:buChar char="-"/>
            </a:pPr>
            <a:r>
              <a:rPr lang="nl" dirty="0"/>
              <a:t>EEG signal is generated by pyramidal neurons perpendicular to scalp</a:t>
            </a:r>
            <a:endParaRPr dirty="0"/>
          </a:p>
          <a:p>
            <a:pPr marL="457200" lvl="0" indent="-342900" algn="l" rtl="0">
              <a:spcBef>
                <a:spcPts val="0"/>
              </a:spcBef>
              <a:spcAft>
                <a:spcPts val="0"/>
              </a:spcAft>
              <a:buSzPts val="1800"/>
              <a:buChar char="-"/>
            </a:pPr>
            <a:r>
              <a:rPr lang="nl" dirty="0"/>
              <a:t>Large group signal can be picked up on by electrodes</a:t>
            </a:r>
            <a:endParaRPr dirty="0"/>
          </a:p>
          <a:p>
            <a:pPr marL="457200" lvl="0" indent="-342900" algn="l" rtl="0">
              <a:spcBef>
                <a:spcPts val="0"/>
              </a:spcBef>
              <a:spcAft>
                <a:spcPts val="0"/>
              </a:spcAft>
              <a:buSzPts val="1800"/>
              <a:buChar char="-"/>
            </a:pPr>
            <a:r>
              <a:rPr lang="nl" dirty="0"/>
              <a:t>Dendrites are parallel to each other in the cortical sheet</a:t>
            </a:r>
            <a:endParaRPr dirty="0"/>
          </a:p>
        </p:txBody>
      </p:sp>
      <p:pic>
        <p:nvPicPr>
          <p:cNvPr id="1026" name="Picture 2" descr="EEG principle: electrical fields generated by aligned pyramidal cells.... |  Download Scientific Diagram">
            <a:extLst>
              <a:ext uri="{FF2B5EF4-FFF2-40B4-BE49-F238E27FC236}">
                <a16:creationId xmlns:a16="http://schemas.microsoft.com/office/drawing/2014/main" id="{336ED0EA-BFCA-9A85-7814-7B38DF8B2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155" y="1300198"/>
            <a:ext cx="2525051" cy="2543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Issues</a:t>
            </a:r>
            <a:endParaRPr dirty="0"/>
          </a:p>
        </p:txBody>
      </p:sp>
      <p:sp>
        <p:nvSpPr>
          <p:cNvPr id="74" name="Google Shape;74;p16"/>
          <p:cNvSpPr txBox="1">
            <a:spLocks noGrp="1"/>
          </p:cNvSpPr>
          <p:nvPr>
            <p:ph type="body" idx="1"/>
          </p:nvPr>
        </p:nvSpPr>
        <p:spPr>
          <a:xfrm>
            <a:off x="311700" y="1152475"/>
            <a:ext cx="3856800" cy="156946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nl" dirty="0"/>
              <a:t>Skull thickness is not homogenous across the head</a:t>
            </a:r>
            <a:endParaRPr dirty="0"/>
          </a:p>
          <a:p>
            <a:pPr marL="457200" lvl="0" indent="-342900" algn="l" rtl="0">
              <a:lnSpc>
                <a:spcPct val="150000"/>
              </a:lnSpc>
              <a:spcBef>
                <a:spcPts val="0"/>
              </a:spcBef>
              <a:spcAft>
                <a:spcPts val="0"/>
              </a:spcAft>
              <a:buSzPts val="1800"/>
              <a:buChar char="-"/>
            </a:pPr>
            <a:r>
              <a:rPr lang="nl" dirty="0"/>
              <a:t>Head is not spherical</a:t>
            </a:r>
            <a:endParaRPr dirty="0"/>
          </a:p>
          <a:p>
            <a:pPr marL="457200" lvl="0" indent="-342900" algn="l" rtl="0">
              <a:lnSpc>
                <a:spcPct val="150000"/>
              </a:lnSpc>
              <a:spcBef>
                <a:spcPts val="0"/>
              </a:spcBef>
              <a:spcAft>
                <a:spcPts val="0"/>
              </a:spcAft>
              <a:buSzPts val="1800"/>
              <a:buChar char="-"/>
            </a:pPr>
            <a:r>
              <a:rPr lang="nl" dirty="0"/>
              <a:t>Propagation of signal is not homogenous</a:t>
            </a:r>
            <a:endParaRPr dirty="0"/>
          </a:p>
        </p:txBody>
      </p:sp>
      <p:pic>
        <p:nvPicPr>
          <p:cNvPr id="75" name="Google Shape;75;p16"/>
          <p:cNvPicPr preferRelativeResize="0"/>
          <p:nvPr/>
        </p:nvPicPr>
        <p:blipFill>
          <a:blip r:embed="rId3">
            <a:alphaModFix/>
          </a:blip>
          <a:stretch>
            <a:fillRect/>
          </a:stretch>
        </p:blipFill>
        <p:spPr>
          <a:xfrm>
            <a:off x="4700502" y="1451638"/>
            <a:ext cx="4231250" cy="2818075"/>
          </a:xfrm>
          <a:prstGeom prst="rect">
            <a:avLst/>
          </a:prstGeom>
          <a:noFill/>
          <a:ln>
            <a:noFill/>
          </a:ln>
        </p:spPr>
      </p:pic>
      <p:sp>
        <p:nvSpPr>
          <p:cNvPr id="2" name="TextBox 1">
            <a:extLst>
              <a:ext uri="{FF2B5EF4-FFF2-40B4-BE49-F238E27FC236}">
                <a16:creationId xmlns:a16="http://schemas.microsoft.com/office/drawing/2014/main" id="{C2491AAB-D6D2-5F08-B1FC-9463804065BA}"/>
              </a:ext>
            </a:extLst>
          </p:cNvPr>
          <p:cNvSpPr txBox="1"/>
          <p:nvPr/>
        </p:nvSpPr>
        <p:spPr>
          <a:xfrm>
            <a:off x="893135" y="2721935"/>
            <a:ext cx="2892056" cy="369332"/>
          </a:xfrm>
          <a:prstGeom prst="rect">
            <a:avLst/>
          </a:prstGeom>
          <a:noFill/>
        </p:spPr>
        <p:txBody>
          <a:bodyPr wrap="square" rtlCol="0">
            <a:spAutoFit/>
          </a:bodyPr>
          <a:lstStyle/>
          <a:p>
            <a:r>
              <a:rPr lang="en-US" dirty="0"/>
              <a:t>MEG vs EEG</a:t>
            </a:r>
          </a:p>
        </p:txBody>
      </p:sp>
      <p:sp>
        <p:nvSpPr>
          <p:cNvPr id="3" name="Google Shape;74;p16">
            <a:extLst>
              <a:ext uri="{FF2B5EF4-FFF2-40B4-BE49-F238E27FC236}">
                <a16:creationId xmlns:a16="http://schemas.microsoft.com/office/drawing/2014/main" id="{497E2A2F-9132-4BF0-850E-CE69D3E18E41}"/>
              </a:ext>
            </a:extLst>
          </p:cNvPr>
          <p:cNvSpPr txBox="1">
            <a:spLocks/>
          </p:cNvSpPr>
          <p:nvPr/>
        </p:nvSpPr>
        <p:spPr>
          <a:xfrm>
            <a:off x="311700" y="3091267"/>
            <a:ext cx="3856800" cy="1569460"/>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120000"/>
              </a:lnSpc>
              <a:spcBef>
                <a:spcPts val="0"/>
              </a:spcBef>
              <a:spcAft>
                <a:spcPts val="0"/>
              </a:spcAft>
              <a:buClr>
                <a:schemeClr val="accent1"/>
              </a:buClr>
              <a:buSzPts val="1800"/>
              <a:buFont typeface="Arial" panose="020B0604020202020204" pitchFamily="34" charset="0"/>
              <a:buChar char="●"/>
              <a:defRPr sz="1500" kern="1200">
                <a:solidFill>
                  <a:schemeClr val="tx1"/>
                </a:solidFill>
                <a:effectLst/>
                <a:latin typeface="+mn-lt"/>
                <a:ea typeface="+mn-ea"/>
                <a:cs typeface="+mn-cs"/>
              </a:defRPr>
            </a:lvl1pPr>
            <a:lvl2pPr marL="914400" lvl="1"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1350" kern="1200" cap="none" baseline="0">
                <a:solidFill>
                  <a:schemeClr val="tx1"/>
                </a:solidFill>
                <a:effectLst/>
                <a:latin typeface="+mn-lt"/>
                <a:ea typeface="+mn-ea"/>
                <a:cs typeface="+mn-cs"/>
              </a:defRPr>
            </a:lvl2pPr>
            <a:lvl3pPr marL="1371600" lvl="2"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1200" kern="1200">
                <a:solidFill>
                  <a:schemeClr val="tx1"/>
                </a:solidFill>
                <a:effectLst/>
                <a:latin typeface="+mn-lt"/>
                <a:ea typeface="+mn-ea"/>
                <a:cs typeface="+mn-cs"/>
              </a:defRPr>
            </a:lvl3pPr>
            <a:lvl4pPr marL="1828800" lvl="3"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1050" kern="1200" cap="none" baseline="0">
                <a:solidFill>
                  <a:schemeClr val="tx1"/>
                </a:solidFill>
                <a:effectLst/>
                <a:latin typeface="+mn-lt"/>
                <a:ea typeface="+mn-ea"/>
                <a:cs typeface="+mn-cs"/>
              </a:defRPr>
            </a:lvl4pPr>
            <a:lvl5pPr marL="2286000" lvl="4"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a:solidFill>
                  <a:schemeClr val="tx1"/>
                </a:solidFill>
                <a:effectLst/>
                <a:latin typeface="+mn-lt"/>
                <a:ea typeface="+mn-ea"/>
                <a:cs typeface="+mn-cs"/>
              </a:defRPr>
            </a:lvl5pPr>
            <a:lvl6pPr marL="2743200" lvl="5"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a:solidFill>
                  <a:schemeClr val="tx1"/>
                </a:solidFill>
                <a:effectLst/>
                <a:latin typeface="+mn-lt"/>
                <a:ea typeface="+mn-ea"/>
                <a:cs typeface="+mn-cs"/>
              </a:defRPr>
            </a:lvl6pPr>
            <a:lvl7pPr marL="3200400" lvl="6"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a:solidFill>
                  <a:schemeClr val="tx1"/>
                </a:solidFill>
                <a:effectLst/>
                <a:latin typeface="+mn-lt"/>
                <a:ea typeface="+mn-ea"/>
                <a:cs typeface="+mn-cs"/>
              </a:defRPr>
            </a:lvl7pPr>
            <a:lvl8pPr marL="3657600" lvl="7"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baseline="0">
                <a:solidFill>
                  <a:schemeClr val="tx1"/>
                </a:solidFill>
                <a:effectLst/>
                <a:latin typeface="+mn-lt"/>
                <a:ea typeface="+mn-ea"/>
                <a:cs typeface="+mn-cs"/>
              </a:defRPr>
            </a:lvl8pPr>
            <a:lvl9pPr marL="4114800" lvl="8" indent="-317500" algn="l" defTabSz="685800" rtl="0" eaLnBrk="1" latinLnBrk="0" hangingPunct="1">
              <a:lnSpc>
                <a:spcPct val="120000"/>
              </a:lnSpc>
              <a:spcBef>
                <a:spcPts val="0"/>
              </a:spcBef>
              <a:spcAft>
                <a:spcPts val="0"/>
              </a:spcAft>
              <a:buClr>
                <a:schemeClr val="accent1"/>
              </a:buClr>
              <a:buSzPts val="1400"/>
              <a:buFont typeface="Arial" panose="020B0604020202020204" pitchFamily="34" charset="0"/>
              <a:buChar char="■"/>
              <a:defRPr sz="900" kern="1200" baseline="0">
                <a:solidFill>
                  <a:schemeClr val="tx1"/>
                </a:solidFill>
                <a:effectLst/>
                <a:latin typeface="+mn-lt"/>
                <a:ea typeface="+mn-ea"/>
                <a:cs typeface="+mn-cs"/>
              </a:defRPr>
            </a:lvl9pPr>
          </a:lstStyle>
          <a:p>
            <a:pPr>
              <a:lnSpc>
                <a:spcPct val="150000"/>
              </a:lnSpc>
              <a:buFont typeface="Arial" panose="020B0604020202020204" pitchFamily="34" charset="0"/>
              <a:buChar char="-"/>
            </a:pPr>
            <a:r>
              <a:rPr lang="en-GB" dirty="0"/>
              <a:t>MEG detects tangential, EEG also radial</a:t>
            </a:r>
          </a:p>
          <a:p>
            <a:pPr>
              <a:lnSpc>
                <a:spcPct val="150000"/>
              </a:lnSpc>
              <a:buFont typeface="Arial" panose="020B0604020202020204" pitchFamily="34" charset="0"/>
              <a:buChar char="-"/>
            </a:pPr>
            <a:r>
              <a:rPr lang="en-GB" dirty="0"/>
              <a:t>Magnetic fields are not distorted by skull and CSF conductivity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6444103" y="2957200"/>
            <a:ext cx="2095500" cy="2133600"/>
          </a:xfrm>
          <a:prstGeom prst="rect">
            <a:avLst/>
          </a:prstGeom>
          <a:noFill/>
          <a:ln>
            <a:noFill/>
          </a:ln>
        </p:spPr>
      </p:pic>
      <p:sp>
        <p:nvSpPr>
          <p:cNvPr id="80" name="Google Shape;80;p17"/>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The head model</a:t>
            </a:r>
            <a:endParaRPr/>
          </a:p>
        </p:txBody>
      </p:sp>
      <p:sp>
        <p:nvSpPr>
          <p:cNvPr id="81" name="Google Shape;81;p17"/>
          <p:cNvSpPr txBox="1">
            <a:spLocks noGrp="1"/>
          </p:cNvSpPr>
          <p:nvPr>
            <p:ph type="body" idx="1"/>
          </p:nvPr>
        </p:nvSpPr>
        <p:spPr>
          <a:xfrm>
            <a:off x="452375" y="1284775"/>
            <a:ext cx="3647400" cy="22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Simple head model - Analytical</a:t>
            </a:r>
            <a:endParaRPr dirty="0"/>
          </a:p>
          <a:p>
            <a:pPr marL="457200" lvl="0" indent="-342900" algn="l" rtl="0">
              <a:spcBef>
                <a:spcPts val="1200"/>
              </a:spcBef>
              <a:spcAft>
                <a:spcPts val="0"/>
              </a:spcAft>
              <a:buSzPts val="1800"/>
              <a:buChar char="-"/>
            </a:pPr>
            <a:r>
              <a:rPr lang="nl" dirty="0"/>
              <a:t>Single layer sphere</a:t>
            </a:r>
            <a:endParaRPr dirty="0"/>
          </a:p>
          <a:p>
            <a:pPr marL="457200" lvl="0" indent="-342900" algn="l" rtl="0">
              <a:spcBef>
                <a:spcPts val="0"/>
              </a:spcBef>
              <a:spcAft>
                <a:spcPts val="0"/>
              </a:spcAft>
              <a:buSzPts val="1800"/>
              <a:buChar char="-"/>
            </a:pPr>
            <a:r>
              <a:rPr lang="nl" dirty="0"/>
              <a:t>Can be solved fast, but not accurately</a:t>
            </a:r>
            <a:endParaRPr dirty="0"/>
          </a:p>
        </p:txBody>
      </p:sp>
      <p:sp>
        <p:nvSpPr>
          <p:cNvPr id="82" name="Google Shape;82;p17"/>
          <p:cNvSpPr txBox="1">
            <a:spLocks noGrp="1"/>
          </p:cNvSpPr>
          <p:nvPr>
            <p:ph type="body" idx="4294967295"/>
          </p:nvPr>
        </p:nvSpPr>
        <p:spPr>
          <a:xfrm>
            <a:off x="5495925" y="1284288"/>
            <a:ext cx="3648075" cy="225266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Realistic head model - Numerical</a:t>
            </a:r>
            <a:endParaRPr dirty="0"/>
          </a:p>
          <a:p>
            <a:pPr marL="457200" lvl="0" indent="-342900" algn="l" rtl="0">
              <a:spcBef>
                <a:spcPts val="1200"/>
              </a:spcBef>
              <a:spcAft>
                <a:spcPts val="0"/>
              </a:spcAft>
              <a:buSzPts val="1800"/>
              <a:buChar char="-"/>
            </a:pPr>
            <a:r>
              <a:rPr lang="nl" dirty="0"/>
              <a:t>Boundary element</a:t>
            </a:r>
            <a:endParaRPr dirty="0"/>
          </a:p>
          <a:p>
            <a:pPr marL="457200" lvl="0" indent="-342900" algn="l" rtl="0">
              <a:spcBef>
                <a:spcPts val="0"/>
              </a:spcBef>
              <a:spcAft>
                <a:spcPts val="0"/>
              </a:spcAft>
              <a:buSzPts val="1800"/>
              <a:buChar char="-"/>
            </a:pPr>
            <a:r>
              <a:rPr lang="nl" dirty="0"/>
              <a:t>Finite element</a:t>
            </a:r>
            <a:endParaRPr dirty="0"/>
          </a:p>
          <a:p>
            <a:pPr marL="457200" lvl="0" indent="-342900" algn="l" rtl="0">
              <a:spcBef>
                <a:spcPts val="0"/>
              </a:spcBef>
              <a:spcAft>
                <a:spcPts val="0"/>
              </a:spcAft>
              <a:buSzPts val="1800"/>
              <a:buChar char="-"/>
            </a:pPr>
            <a:r>
              <a:rPr lang="nl" dirty="0"/>
              <a:t>Represents head shape better, but computationally complex</a:t>
            </a:r>
            <a:endParaRPr dirty="0"/>
          </a:p>
        </p:txBody>
      </p:sp>
      <p:pic>
        <p:nvPicPr>
          <p:cNvPr id="83" name="Google Shape;83;p17"/>
          <p:cNvPicPr preferRelativeResize="0"/>
          <p:nvPr/>
        </p:nvPicPr>
        <p:blipFill>
          <a:blip r:embed="rId4">
            <a:alphaModFix/>
          </a:blip>
          <a:stretch>
            <a:fillRect/>
          </a:stretch>
        </p:blipFill>
        <p:spPr>
          <a:xfrm>
            <a:off x="1101138" y="2782400"/>
            <a:ext cx="2076450" cy="2152650"/>
          </a:xfrm>
          <a:prstGeom prst="rect">
            <a:avLst/>
          </a:prstGeom>
          <a:noFill/>
          <a:ln>
            <a:noFill/>
          </a:ln>
        </p:spPr>
      </p:pic>
      <p:pic>
        <p:nvPicPr>
          <p:cNvPr id="85" name="Google Shape;85;p17"/>
          <p:cNvPicPr preferRelativeResize="0"/>
          <p:nvPr/>
        </p:nvPicPr>
        <p:blipFill rotWithShape="1">
          <a:blip r:embed="rId5">
            <a:alphaModFix/>
          </a:blip>
          <a:srcRect r="68721"/>
          <a:stretch/>
        </p:blipFill>
        <p:spPr>
          <a:xfrm>
            <a:off x="5019475" y="52700"/>
            <a:ext cx="1424628" cy="1357350"/>
          </a:xfrm>
          <a:prstGeom prst="rect">
            <a:avLst/>
          </a:prstGeom>
          <a:noFill/>
          <a:ln>
            <a:noFill/>
          </a:ln>
        </p:spPr>
      </p:pic>
      <p:pic>
        <p:nvPicPr>
          <p:cNvPr id="86" name="Google Shape;86;p17"/>
          <p:cNvPicPr preferRelativeResize="0"/>
          <p:nvPr/>
        </p:nvPicPr>
        <p:blipFill rotWithShape="1">
          <a:blip r:embed="rId5">
            <a:alphaModFix/>
          </a:blip>
          <a:srcRect l="67890"/>
          <a:stretch/>
        </p:blipFill>
        <p:spPr>
          <a:xfrm>
            <a:off x="7129350" y="52700"/>
            <a:ext cx="1462501" cy="135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The forward and inverse problem</a:t>
            </a:r>
          </a:p>
        </p:txBody>
      </p:sp>
      <p:sp>
        <p:nvSpPr>
          <p:cNvPr id="92" name="Google Shape;92;p1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en-GB"/>
          </a:p>
          <a:p>
            <a:pPr marL="0" lvl="0" indent="0" algn="l" rtl="0">
              <a:spcBef>
                <a:spcPts val="1200"/>
              </a:spcBef>
              <a:spcAft>
                <a:spcPts val="0"/>
              </a:spcAft>
              <a:buNone/>
            </a:pPr>
            <a:r>
              <a:rPr lang="en-GB"/>
              <a:t>X: scalp recorded potentials</a:t>
            </a:r>
          </a:p>
          <a:p>
            <a:pPr marL="0" lvl="0" indent="0" algn="l" rtl="0">
              <a:spcBef>
                <a:spcPts val="1200"/>
              </a:spcBef>
              <a:spcAft>
                <a:spcPts val="0"/>
              </a:spcAft>
              <a:buNone/>
            </a:pPr>
            <a:r>
              <a:rPr lang="en-GB"/>
              <a:t>S: current density vector</a:t>
            </a:r>
          </a:p>
          <a:p>
            <a:pPr marL="0" lvl="0" indent="0" algn="l" rtl="0">
              <a:spcBef>
                <a:spcPts val="1200"/>
              </a:spcBef>
              <a:spcAft>
                <a:spcPts val="0"/>
              </a:spcAft>
              <a:buNone/>
            </a:pPr>
            <a:r>
              <a:rPr lang="en-GB"/>
              <a:t>L: head volume conductor </a:t>
            </a:r>
          </a:p>
          <a:p>
            <a:pPr marL="0" lvl="0" indent="0" algn="l" rtl="0">
              <a:spcBef>
                <a:spcPts val="1200"/>
              </a:spcBef>
              <a:spcAft>
                <a:spcPts val="1200"/>
              </a:spcAft>
              <a:buNone/>
            </a:pPr>
            <a:r>
              <a:rPr lang="en-GB"/>
              <a:t>    model</a:t>
            </a:r>
            <a:endParaRPr lang="en-GB" dirty="0"/>
          </a:p>
        </p:txBody>
      </p:sp>
      <p:pic>
        <p:nvPicPr>
          <p:cNvPr id="93" name="Google Shape;93;p18"/>
          <p:cNvPicPr preferRelativeResize="0"/>
          <p:nvPr/>
        </p:nvPicPr>
        <p:blipFill rotWithShape="1">
          <a:blip r:embed="rId3">
            <a:alphaModFix/>
          </a:blip>
          <a:srcRect b="4058"/>
          <a:stretch/>
        </p:blipFill>
        <p:spPr>
          <a:xfrm>
            <a:off x="3240675" y="1017725"/>
            <a:ext cx="5752399" cy="3416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97"/>
        <p:cNvGrpSpPr/>
        <p:nvPr/>
      </p:nvGrpSpPr>
      <p:grpSpPr>
        <a:xfrm>
          <a:off x="0" y="0"/>
          <a:ext cx="0" cy="0"/>
          <a:chOff x="0" y="0"/>
          <a:chExt cx="0" cy="0"/>
        </a:xfrm>
      </p:grpSpPr>
      <p:sp>
        <p:nvSpPr>
          <p:cNvPr id="104" name="Rectangle 10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6" name="Picture 10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08" name="Straight Connector 10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12" name="Rectangle 111">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385316"/>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8" name="Google Shape;98;p19"/>
          <p:cNvSpPr txBox="1">
            <a:spLocks noGrp="1"/>
          </p:cNvSpPr>
          <p:nvPr>
            <p:ph type="title"/>
          </p:nvPr>
        </p:nvSpPr>
        <p:spPr>
          <a:xfrm>
            <a:off x="1088685" y="603390"/>
            <a:ext cx="2647617" cy="786926"/>
          </a:xfrm>
          <a:prstGeom prst="rect">
            <a:avLst/>
          </a:prstGeom>
        </p:spPr>
        <p:txBody>
          <a:bodyPr spcFirstLastPara="1" vert="horz" lIns="91440" tIns="45720" rIns="91440" bIns="45720" rtlCol="0" anchor="t" anchorCtr="0">
            <a:normAutofit/>
          </a:bodyPr>
          <a:lstStyle/>
          <a:p>
            <a:pPr marL="0" lvl="0" indent="0" defTabSz="914400">
              <a:spcBef>
                <a:spcPct val="0"/>
              </a:spcBef>
              <a:spcAft>
                <a:spcPts val="0"/>
              </a:spcAft>
            </a:pPr>
            <a:r>
              <a:rPr lang="en-US" sz="2500"/>
              <a:t>The inverse problem</a:t>
            </a:r>
          </a:p>
        </p:txBody>
      </p:sp>
      <p:sp>
        <p:nvSpPr>
          <p:cNvPr id="116" name="Rectangle 115">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9" name="Google Shape;99;p19"/>
          <p:cNvSpPr txBox="1">
            <a:spLocks noGrp="1"/>
          </p:cNvSpPr>
          <p:nvPr>
            <p:ph type="body" idx="1"/>
          </p:nvPr>
        </p:nvSpPr>
        <p:spPr>
          <a:xfrm>
            <a:off x="1088685" y="1511799"/>
            <a:ext cx="2644893" cy="2587959"/>
          </a:xfrm>
          <a:prstGeom prst="rect">
            <a:avLst/>
          </a:prstGeom>
        </p:spPr>
        <p:txBody>
          <a:bodyPr spcFirstLastPara="1" vert="horz" lIns="91440" tIns="45720" rIns="91440" bIns="45720" rtlCol="0" anchor="t" anchorCtr="0">
            <a:normAutofit/>
          </a:bodyPr>
          <a:lstStyle/>
          <a:p>
            <a:pPr marL="457200" lvl="0" indent="-228600" defTabSz="914400">
              <a:spcBef>
                <a:spcPts val="0"/>
              </a:spcBef>
              <a:spcAft>
                <a:spcPts val="600"/>
              </a:spcAft>
              <a:buSzPct val="100000"/>
              <a:buFont typeface="Arial" panose="020B0604020202020204" pitchFamily="34" charset="0"/>
              <a:buChar char="•"/>
            </a:pPr>
            <a:r>
              <a:rPr lang="en-US"/>
              <a:t>ill-posed: there are infinite solutions</a:t>
            </a:r>
          </a:p>
          <a:p>
            <a:pPr marL="457200" lvl="0" indent="-228600" defTabSz="914400">
              <a:spcBef>
                <a:spcPts val="0"/>
              </a:spcBef>
              <a:spcAft>
                <a:spcPts val="600"/>
              </a:spcAft>
              <a:buSzPct val="100000"/>
              <a:buFont typeface="Arial" panose="020B0604020202020204" pitchFamily="34" charset="0"/>
              <a:buChar char="•"/>
            </a:pPr>
            <a:r>
              <a:rPr lang="en-US"/>
              <a:t>The signal at a vector can be explained by an undefined combination of dipoles</a:t>
            </a:r>
          </a:p>
          <a:p>
            <a:pPr marL="457200" lvl="0" indent="-228600" defTabSz="914400">
              <a:spcBef>
                <a:spcPts val="0"/>
              </a:spcBef>
              <a:spcAft>
                <a:spcPts val="600"/>
              </a:spcAft>
              <a:buSzPct val="100000"/>
              <a:buFont typeface="Arial" panose="020B0604020202020204" pitchFamily="34" charset="0"/>
              <a:buChar char="•"/>
            </a:pPr>
            <a:r>
              <a:rPr lang="en-US"/>
              <a:t>Therefore, it needs constraints</a:t>
            </a:r>
          </a:p>
        </p:txBody>
      </p:sp>
      <p:grpSp>
        <p:nvGrpSpPr>
          <p:cNvPr id="118" name="Group 117">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361628"/>
            <a:ext cx="4568843" cy="3861826"/>
            <a:chOff x="5460131" y="482171"/>
            <a:chExt cx="6091791" cy="5149101"/>
          </a:xfrm>
        </p:grpSpPr>
        <p:sp>
          <p:nvSpPr>
            <p:cNvPr id="119" name="Rectangle 118">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2" name="Rectangle 121">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6784" y="733473"/>
            <a:ext cx="3850973" cy="31015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oogle Shape;93;p18">
            <a:extLst>
              <a:ext uri="{FF2B5EF4-FFF2-40B4-BE49-F238E27FC236}">
                <a16:creationId xmlns:a16="http://schemas.microsoft.com/office/drawing/2014/main" id="{D8E828EC-77DC-DD2F-2DAE-2BC2CB7622B8}"/>
              </a:ext>
            </a:extLst>
          </p:cNvPr>
          <p:cNvPicPr preferRelativeResize="0"/>
          <p:nvPr/>
        </p:nvPicPr>
        <p:blipFill rotWithShape="1">
          <a:blip r:embed="rId4"/>
          <a:srcRect t="23374" b="4058"/>
          <a:stretch/>
        </p:blipFill>
        <p:spPr>
          <a:xfrm>
            <a:off x="4570444" y="1473577"/>
            <a:ext cx="3616163" cy="1626990"/>
          </a:xfrm>
          <a:prstGeom prst="rect">
            <a:avLst/>
          </a:prstGeom>
          <a:noFill/>
        </p:spPr>
      </p:pic>
      <p:pic>
        <p:nvPicPr>
          <p:cNvPr id="124" name="Picture 123">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126" name="Straight Connector 125">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Solving the inverse problem</a:t>
            </a:r>
            <a:endParaRPr/>
          </a:p>
        </p:txBody>
      </p:sp>
      <p:sp>
        <p:nvSpPr>
          <p:cNvPr id="108" name="Google Shape;108;p20"/>
          <p:cNvSpPr txBox="1">
            <a:spLocks noGrp="1"/>
          </p:cNvSpPr>
          <p:nvPr>
            <p:ph type="body" idx="1"/>
          </p:nvPr>
        </p:nvSpPr>
        <p:spPr>
          <a:xfrm>
            <a:off x="2934125" y="2780025"/>
            <a:ext cx="5898300" cy="178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dirty="0"/>
              <a:t>Ill-posed inverse problem</a:t>
            </a:r>
            <a:endParaRPr dirty="0"/>
          </a:p>
        </p:txBody>
      </p:sp>
      <p:pic>
        <p:nvPicPr>
          <p:cNvPr id="109" name="Google Shape;109;p20"/>
          <p:cNvPicPr preferRelativeResize="0"/>
          <p:nvPr/>
        </p:nvPicPr>
        <p:blipFill>
          <a:blip r:embed="rId3">
            <a:alphaModFix/>
          </a:blip>
          <a:stretch>
            <a:fillRect/>
          </a:stretch>
        </p:blipFill>
        <p:spPr>
          <a:xfrm>
            <a:off x="682025" y="2214825"/>
            <a:ext cx="1705000" cy="1788850"/>
          </a:xfrm>
          <a:prstGeom prst="rect">
            <a:avLst/>
          </a:prstGeom>
          <a:noFill/>
          <a:ln>
            <a:noFill/>
          </a:ln>
        </p:spPr>
      </p:pic>
      <p:pic>
        <p:nvPicPr>
          <p:cNvPr id="110" name="Google Shape;110;p20"/>
          <p:cNvPicPr preferRelativeResize="0"/>
          <p:nvPr/>
        </p:nvPicPr>
        <p:blipFill>
          <a:blip r:embed="rId4">
            <a:alphaModFix/>
          </a:blip>
          <a:stretch>
            <a:fillRect/>
          </a:stretch>
        </p:blipFill>
        <p:spPr>
          <a:xfrm>
            <a:off x="3759325" y="1017725"/>
            <a:ext cx="1304100" cy="1400700"/>
          </a:xfrm>
          <a:prstGeom prst="rect">
            <a:avLst/>
          </a:prstGeom>
          <a:noFill/>
          <a:ln>
            <a:noFill/>
          </a:ln>
        </p:spPr>
      </p:pic>
      <p:pic>
        <p:nvPicPr>
          <p:cNvPr id="111" name="Google Shape;111;p20"/>
          <p:cNvPicPr preferRelativeResize="0"/>
          <p:nvPr/>
        </p:nvPicPr>
        <p:blipFill>
          <a:blip r:embed="rId5">
            <a:alphaModFix/>
          </a:blip>
          <a:stretch>
            <a:fillRect/>
          </a:stretch>
        </p:blipFill>
        <p:spPr>
          <a:xfrm>
            <a:off x="3612975" y="3613250"/>
            <a:ext cx="1596798" cy="1400700"/>
          </a:xfrm>
          <a:prstGeom prst="rect">
            <a:avLst/>
          </a:prstGeom>
          <a:noFill/>
          <a:ln>
            <a:noFill/>
          </a:ln>
        </p:spPr>
      </p:pic>
      <p:pic>
        <p:nvPicPr>
          <p:cNvPr id="112" name="Google Shape;112;p20"/>
          <p:cNvPicPr preferRelativeResize="0"/>
          <p:nvPr/>
        </p:nvPicPr>
        <p:blipFill>
          <a:blip r:embed="rId6">
            <a:alphaModFix/>
          </a:blip>
          <a:stretch>
            <a:fillRect/>
          </a:stretch>
        </p:blipFill>
        <p:spPr>
          <a:xfrm>
            <a:off x="6691050" y="2454950"/>
            <a:ext cx="1143550" cy="1308600"/>
          </a:xfrm>
          <a:prstGeom prst="rect">
            <a:avLst/>
          </a:prstGeom>
          <a:noFill/>
          <a:ln>
            <a:noFill/>
          </a:ln>
        </p:spPr>
      </p:pic>
      <p:pic>
        <p:nvPicPr>
          <p:cNvPr id="113" name="Google Shape;113;p20"/>
          <p:cNvPicPr preferRelativeResize="0"/>
          <p:nvPr/>
        </p:nvPicPr>
        <p:blipFill>
          <a:blip r:embed="rId7">
            <a:alphaModFix/>
          </a:blip>
          <a:stretch>
            <a:fillRect/>
          </a:stretch>
        </p:blipFill>
        <p:spPr>
          <a:xfrm>
            <a:off x="6938323" y="3318700"/>
            <a:ext cx="269825" cy="269825"/>
          </a:xfrm>
          <a:prstGeom prst="rect">
            <a:avLst/>
          </a:prstGeom>
          <a:noFill/>
          <a:ln>
            <a:noFill/>
          </a:ln>
        </p:spPr>
      </p:pic>
      <p:pic>
        <p:nvPicPr>
          <p:cNvPr id="114" name="Google Shape;114;p20"/>
          <p:cNvPicPr preferRelativeResize="0"/>
          <p:nvPr/>
        </p:nvPicPr>
        <p:blipFill>
          <a:blip r:embed="rId8">
            <a:alphaModFix/>
          </a:blip>
          <a:stretch>
            <a:fillRect/>
          </a:stretch>
        </p:blipFill>
        <p:spPr>
          <a:xfrm>
            <a:off x="6934200" y="3124200"/>
            <a:ext cx="214462" cy="140225"/>
          </a:xfrm>
          <a:prstGeom prst="rect">
            <a:avLst/>
          </a:prstGeom>
          <a:noFill/>
          <a:ln>
            <a:noFill/>
          </a:ln>
        </p:spPr>
      </p:pic>
      <p:sp>
        <p:nvSpPr>
          <p:cNvPr id="115" name="Google Shape;115;p20"/>
          <p:cNvSpPr txBox="1"/>
          <p:nvPr/>
        </p:nvSpPr>
        <p:spPr>
          <a:xfrm>
            <a:off x="5188225" y="1574350"/>
            <a:ext cx="24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a:t>Anatomical constraints</a:t>
            </a:r>
            <a:endParaRPr/>
          </a:p>
        </p:txBody>
      </p:sp>
      <p:sp>
        <p:nvSpPr>
          <p:cNvPr id="116" name="Google Shape;116;p20"/>
          <p:cNvSpPr txBox="1"/>
          <p:nvPr/>
        </p:nvSpPr>
        <p:spPr>
          <a:xfrm>
            <a:off x="5306164" y="4003675"/>
            <a:ext cx="284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dirty="0"/>
              <a:t>Functional constraints</a:t>
            </a:r>
            <a:endParaRPr dirty="0"/>
          </a:p>
        </p:txBody>
      </p:sp>
      <p:sp>
        <p:nvSpPr>
          <p:cNvPr id="2" name="Right Arrow 1">
            <a:extLst>
              <a:ext uri="{FF2B5EF4-FFF2-40B4-BE49-F238E27FC236}">
                <a16:creationId xmlns:a16="http://schemas.microsoft.com/office/drawing/2014/main" id="{66F5B12E-776A-AA24-8E4C-EBD527F15AF3}"/>
              </a:ext>
            </a:extLst>
          </p:cNvPr>
          <p:cNvSpPr/>
          <p:nvPr/>
        </p:nvSpPr>
        <p:spPr>
          <a:xfrm>
            <a:off x="2550357" y="2903630"/>
            <a:ext cx="359274" cy="242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0C2CE669-5593-BB3B-1956-0531E1D16DCD}"/>
              </a:ext>
            </a:extLst>
          </p:cNvPr>
          <p:cNvSpPr/>
          <p:nvPr/>
        </p:nvSpPr>
        <p:spPr>
          <a:xfrm>
            <a:off x="5693225" y="2903629"/>
            <a:ext cx="359274" cy="242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D45CA01-441D-5E1F-A1DC-6CF0A602078A}"/>
              </a:ext>
            </a:extLst>
          </p:cNvPr>
          <p:cNvSpPr/>
          <p:nvPr/>
        </p:nvSpPr>
        <p:spPr>
          <a:xfrm rot="16200000">
            <a:off x="4165968" y="3250662"/>
            <a:ext cx="359274" cy="242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50E736F3-B3CE-1563-1AD6-1EAF56E56CA4}"/>
              </a:ext>
            </a:extLst>
          </p:cNvPr>
          <p:cNvSpPr/>
          <p:nvPr/>
        </p:nvSpPr>
        <p:spPr>
          <a:xfrm rot="5400000">
            <a:off x="4165968" y="2532920"/>
            <a:ext cx="359274" cy="242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The models: Equivalent current dipole</a:t>
            </a:r>
            <a:endParaRPr/>
          </a:p>
        </p:txBody>
      </p:sp>
      <p:sp>
        <p:nvSpPr>
          <p:cNvPr id="126" name="Google Shape;126;p21"/>
          <p:cNvSpPr txBox="1">
            <a:spLocks noGrp="1"/>
          </p:cNvSpPr>
          <p:nvPr>
            <p:ph type="body" idx="1"/>
          </p:nvPr>
        </p:nvSpPr>
        <p:spPr>
          <a:xfrm>
            <a:off x="311700" y="1152475"/>
            <a:ext cx="5422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dirty="0"/>
              <a:t>Inverse model</a:t>
            </a:r>
            <a:endParaRPr dirty="0"/>
          </a:p>
          <a:p>
            <a:pPr marL="0" lvl="0" indent="0" algn="l" rtl="0">
              <a:spcBef>
                <a:spcPts val="1200"/>
              </a:spcBef>
              <a:spcAft>
                <a:spcPts val="0"/>
              </a:spcAft>
              <a:buNone/>
            </a:pPr>
            <a:r>
              <a:rPr lang="nl" dirty="0"/>
              <a:t>Non-linear optimisation technique</a:t>
            </a:r>
            <a:endParaRPr dirty="0"/>
          </a:p>
          <a:p>
            <a:pPr marL="0" lvl="0" indent="0" algn="l" rtl="0">
              <a:spcBef>
                <a:spcPts val="1200"/>
              </a:spcBef>
              <a:spcAft>
                <a:spcPts val="0"/>
              </a:spcAft>
              <a:buNone/>
            </a:pPr>
            <a:r>
              <a:rPr lang="nl" dirty="0"/>
              <a:t>Relies on two hypotheses:</a:t>
            </a:r>
            <a:endParaRPr dirty="0"/>
          </a:p>
          <a:p>
            <a:pPr marL="457200" lvl="0" indent="-342900" algn="l" rtl="0">
              <a:spcBef>
                <a:spcPts val="1200"/>
              </a:spcBef>
              <a:spcAft>
                <a:spcPts val="0"/>
              </a:spcAft>
              <a:buSzPts val="1800"/>
              <a:buAutoNum type="arabicPeriod"/>
            </a:pPr>
            <a:r>
              <a:rPr lang="nl" dirty="0"/>
              <a:t>Only a few sources are active simultaneously</a:t>
            </a:r>
            <a:endParaRPr dirty="0"/>
          </a:p>
          <a:p>
            <a:pPr marL="457200" lvl="0" indent="-342900" algn="l" rtl="0">
              <a:spcBef>
                <a:spcPts val="0"/>
              </a:spcBef>
              <a:spcAft>
                <a:spcPts val="0"/>
              </a:spcAft>
              <a:buSzPts val="1800"/>
              <a:buAutoNum type="arabicPeriod"/>
            </a:pPr>
            <a:r>
              <a:rPr lang="nl" dirty="0"/>
              <a:t>These sources are focal</a:t>
            </a:r>
            <a:endParaRPr dirty="0"/>
          </a:p>
          <a:p>
            <a:pPr marL="0" lvl="0" indent="0" algn="l" rtl="0">
              <a:spcBef>
                <a:spcPts val="1200"/>
              </a:spcBef>
              <a:spcAft>
                <a:spcPts val="0"/>
              </a:spcAft>
              <a:buNone/>
            </a:pPr>
            <a:r>
              <a:rPr lang="nl" dirty="0"/>
              <a:t>→ The observed scalp potential is explained by a few discrete current sources</a:t>
            </a:r>
            <a:endParaRPr dirty="0"/>
          </a:p>
          <a:p>
            <a:pPr marL="0" lvl="0" indent="0" algn="l" rtl="0">
              <a:spcBef>
                <a:spcPts val="1200"/>
              </a:spcBef>
              <a:spcAft>
                <a:spcPts val="1200"/>
              </a:spcAft>
              <a:buNone/>
            </a:pPr>
            <a:r>
              <a:rPr lang="nl" dirty="0"/>
              <a:t>The number of active locations is determined a priori</a:t>
            </a:r>
            <a:endParaRPr dirty="0"/>
          </a:p>
        </p:txBody>
      </p:sp>
      <p:pic>
        <p:nvPicPr>
          <p:cNvPr id="127" name="Google Shape;127;p21"/>
          <p:cNvPicPr preferRelativeResize="0"/>
          <p:nvPr/>
        </p:nvPicPr>
        <p:blipFill>
          <a:blip r:embed="rId3">
            <a:alphaModFix/>
          </a:blip>
          <a:stretch>
            <a:fillRect/>
          </a:stretch>
        </p:blipFill>
        <p:spPr>
          <a:xfrm>
            <a:off x="5832900" y="1600200"/>
            <a:ext cx="2952750" cy="194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{A41425AF-4B4E-0543-9DB6-255C347203CC}tf10001119_mac</Template>
  <TotalTime>449</TotalTime>
  <Words>1487</Words>
  <Application>Microsoft Macintosh PowerPoint</Application>
  <PresentationFormat>On-screen Show (16:9)</PresentationFormat>
  <Paragraphs>133</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Gill Sans MT</vt:lpstr>
      <vt:lpstr>Roboto</vt:lpstr>
      <vt:lpstr>system-ui</vt:lpstr>
      <vt:lpstr>Gallery</vt:lpstr>
      <vt:lpstr>M/EEG Source localisation</vt:lpstr>
      <vt:lpstr>Is it possible to find the locus of electrical activity in the brain based on the map of recorded activity?</vt:lpstr>
      <vt:lpstr>How do M/EEG signals arise?</vt:lpstr>
      <vt:lpstr>Issues</vt:lpstr>
      <vt:lpstr>The head model</vt:lpstr>
      <vt:lpstr>The forward and inverse problem</vt:lpstr>
      <vt:lpstr>The inverse problem</vt:lpstr>
      <vt:lpstr>Solving the inverse problem</vt:lpstr>
      <vt:lpstr>The models: Equivalent current dipole</vt:lpstr>
      <vt:lpstr>The models: Equivalent current dipole</vt:lpstr>
      <vt:lpstr>The models: image reconstruction</vt:lpstr>
      <vt:lpstr>The models</vt:lpstr>
      <vt:lpstr>The models: Complex models</vt:lpstr>
      <vt:lpstr>Source localisation in SPM12</vt:lpstr>
      <vt:lpstr>Step 1: Source space modelling</vt:lpstr>
      <vt:lpstr>Step 2: Data coregistration</vt:lpstr>
      <vt:lpstr>PowerPoint Presentation</vt:lpstr>
      <vt:lpstr>Step 3: Forward computation</vt:lpstr>
      <vt:lpstr>Step 4: Inverse reconstruction</vt:lpstr>
      <vt:lpstr>Step 5: Summarising the reconstructed response as image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M/EEG Source localisation</dc:title>
  <cp:lastModifiedBy>Bente Vissel</cp:lastModifiedBy>
  <cp:revision>7</cp:revision>
  <dcterms:modified xsi:type="dcterms:W3CDTF">2023-05-17T12:01:31Z</dcterms:modified>
</cp:coreProperties>
</file>