
<file path=[Content_Types].xml><?xml version="1.0" encoding="utf-8"?>
<Types xmlns="http://schemas.openxmlformats.org/package/2006/content-types">
  <Default Extension="(null)"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17"/>
  </p:notesMasterIdLst>
  <p:sldIdLst>
    <p:sldId id="256" r:id="rId2"/>
    <p:sldId id="258" r:id="rId3"/>
    <p:sldId id="270" r:id="rId4"/>
    <p:sldId id="259" r:id="rId5"/>
    <p:sldId id="260" r:id="rId6"/>
    <p:sldId id="261" r:id="rId7"/>
    <p:sldId id="262" r:id="rId8"/>
    <p:sldId id="271" r:id="rId9"/>
    <p:sldId id="267" r:id="rId10"/>
    <p:sldId id="268" r:id="rId11"/>
    <p:sldId id="27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1236"/>
  </p:normalViewPr>
  <p:slideViewPr>
    <p:cSldViewPr snapToGrid="0">
      <p:cViewPr varScale="1">
        <p:scale>
          <a:sx n="73" d="100"/>
          <a:sy n="73"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8B8BF-6A61-C943-9CC9-840F84A99875}"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DA75D-3079-4944-BFDD-CD17BC41E810}" type="slidenum">
              <a:rPr lang="en-GB" smtClean="0"/>
              <a:t>‹#›</a:t>
            </a:fld>
            <a:endParaRPr lang="en-GB"/>
          </a:p>
        </p:txBody>
      </p:sp>
    </p:spTree>
    <p:extLst>
      <p:ext uri="{BB962C8B-B14F-4D97-AF65-F5344CB8AC3E}">
        <p14:creationId xmlns:p14="http://schemas.microsoft.com/office/powerpoint/2010/main" val="419441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we have after we’ve run our Meg study and </a:t>
            </a:r>
            <a:r>
              <a:rPr lang="en-GB" dirty="0" err="1"/>
              <a:t>preprocessed</a:t>
            </a:r>
            <a:r>
              <a:rPr lang="en-GB" dirty="0"/>
              <a:t> the data?</a:t>
            </a:r>
          </a:p>
          <a:p>
            <a:endParaRPr lang="en-GB" dirty="0"/>
          </a:p>
          <a:p>
            <a:r>
              <a:rPr lang="en-GB" dirty="0"/>
              <a:t>We have data at every electrode (</a:t>
            </a:r>
            <a:r>
              <a:rPr lang="en-GB" dirty="0" err="1"/>
              <a:t>eeg</a:t>
            </a:r>
            <a:r>
              <a:rPr lang="en-GB" dirty="0"/>
              <a:t>) or sensor (meg) and at each of these sensors we have the signal amplitude varying over time</a:t>
            </a:r>
          </a:p>
          <a:p>
            <a:endParaRPr lang="en-GB" dirty="0"/>
          </a:p>
          <a:p>
            <a:r>
              <a:rPr lang="en-GB" dirty="0"/>
              <a:t>Explain plots</a:t>
            </a:r>
          </a:p>
        </p:txBody>
      </p:sp>
      <p:sp>
        <p:nvSpPr>
          <p:cNvPr id="4" name="Slide Number Placeholder 3"/>
          <p:cNvSpPr>
            <a:spLocks noGrp="1"/>
          </p:cNvSpPr>
          <p:nvPr>
            <p:ph type="sldNum" sz="quarter" idx="5"/>
          </p:nvPr>
        </p:nvSpPr>
        <p:spPr/>
        <p:txBody>
          <a:bodyPr/>
          <a:lstStyle/>
          <a:p>
            <a:fld id="{95DDA75D-3079-4944-BFDD-CD17BC41E810}" type="slidenum">
              <a:rPr lang="en-GB" smtClean="0"/>
              <a:t>2</a:t>
            </a:fld>
            <a:endParaRPr lang="en-GB"/>
          </a:p>
        </p:txBody>
      </p:sp>
    </p:spTree>
    <p:extLst>
      <p:ext uri="{BB962C8B-B14F-4D97-AF65-F5344CB8AC3E}">
        <p14:creationId xmlns:p14="http://schemas.microsoft.com/office/powerpoint/2010/main" val="8049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if we can only </a:t>
            </a:r>
            <a:r>
              <a:rPr lang="en-GB" dirty="0" err="1"/>
              <a:t>smaple</a:t>
            </a:r>
            <a:r>
              <a:rPr lang="en-GB" dirty="0"/>
              <a:t> </a:t>
            </a:r>
            <a:r>
              <a:rPr lang="en-GB" dirty="0" err="1"/>
              <a:t>frequrncies</a:t>
            </a:r>
            <a:r>
              <a:rPr lang="en-GB" dirty="0"/>
              <a:t> in line with our frequency resolution</a:t>
            </a:r>
          </a:p>
          <a:p>
            <a:pPr marL="171450" indent="-171450">
              <a:buFontTx/>
              <a:buChar char="-"/>
            </a:pPr>
            <a:r>
              <a:rPr lang="en-GB" dirty="0"/>
              <a:t>It raises the question of what happens to frequencies not covered by this resolution</a:t>
            </a:r>
          </a:p>
          <a:p>
            <a:pPr marL="628650" lvl="1" indent="-171450">
              <a:buFontTx/>
              <a:buChar char="-"/>
            </a:pPr>
            <a:r>
              <a:rPr lang="en-GB" dirty="0"/>
              <a:t>So for instance if we’re sampling in steps of 1Hz, what does the </a:t>
            </a:r>
            <a:r>
              <a:rPr lang="en-GB" dirty="0" err="1"/>
              <a:t>fourier</a:t>
            </a:r>
            <a:r>
              <a:rPr lang="en-GB" dirty="0"/>
              <a:t> transform do with the neural signals oscillations at 1.5Hz, or 2.5 HZ and so on</a:t>
            </a:r>
          </a:p>
          <a:p>
            <a:pPr marL="171450" lvl="0" indent="-171450">
              <a:buFontTx/>
              <a:buChar char="-"/>
            </a:pPr>
            <a:r>
              <a:rPr lang="en-GB" dirty="0"/>
              <a:t>Well, the problem is that they ‘leak’ into other frequencies</a:t>
            </a:r>
          </a:p>
        </p:txBody>
      </p:sp>
      <p:sp>
        <p:nvSpPr>
          <p:cNvPr id="4" name="Slide Number Placeholder 3"/>
          <p:cNvSpPr>
            <a:spLocks noGrp="1"/>
          </p:cNvSpPr>
          <p:nvPr>
            <p:ph type="sldNum" sz="quarter" idx="5"/>
          </p:nvPr>
        </p:nvSpPr>
        <p:spPr/>
        <p:txBody>
          <a:bodyPr/>
          <a:lstStyle/>
          <a:p>
            <a:fld id="{95DDA75D-3079-4944-BFDD-CD17BC41E810}" type="slidenum">
              <a:rPr lang="en-GB" smtClean="0"/>
              <a:t>12</a:t>
            </a:fld>
            <a:endParaRPr lang="en-GB"/>
          </a:p>
        </p:txBody>
      </p:sp>
    </p:spTree>
    <p:extLst>
      <p:ext uri="{BB962C8B-B14F-4D97-AF65-F5344CB8AC3E}">
        <p14:creationId xmlns:p14="http://schemas.microsoft.com/office/powerpoint/2010/main" val="251680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Spectral leakage is explained in this plot here, and I shall try to explain it as best I can</a:t>
            </a:r>
          </a:p>
          <a:p>
            <a:pPr marL="171450" indent="-171450">
              <a:buFontTx/>
              <a:buChar char="-"/>
            </a:pPr>
            <a:r>
              <a:rPr lang="en-GB" dirty="0"/>
              <a:t>Essentially the 0 mark here is a particular frequency during our </a:t>
            </a:r>
            <a:r>
              <a:rPr lang="en-GB" dirty="0" err="1"/>
              <a:t>fourier</a:t>
            </a:r>
            <a:r>
              <a:rPr lang="en-GB" dirty="0"/>
              <a:t> analysis</a:t>
            </a:r>
          </a:p>
          <a:p>
            <a:pPr marL="171450" indent="-171450">
              <a:buFontTx/>
              <a:buChar char="-"/>
            </a:pPr>
            <a:r>
              <a:rPr lang="en-GB" dirty="0"/>
              <a:t>So lets say this middle point is 10Hz, and our </a:t>
            </a:r>
            <a:r>
              <a:rPr lang="en-GB" dirty="0" err="1"/>
              <a:t>fourier</a:t>
            </a:r>
            <a:r>
              <a:rPr lang="en-GB" dirty="0"/>
              <a:t> transform is trying to work out the power of this 10Hz signal</a:t>
            </a:r>
          </a:p>
          <a:p>
            <a:pPr marL="628650" lvl="1" indent="-171450">
              <a:buFontTx/>
              <a:buChar char="-"/>
            </a:pPr>
            <a:r>
              <a:rPr lang="en-GB" dirty="0"/>
              <a:t>The Y axis is representing the contribution of other frequencies to the 10Hz power during the </a:t>
            </a:r>
            <a:r>
              <a:rPr lang="en-GB" dirty="0" err="1"/>
              <a:t>fourier</a:t>
            </a:r>
            <a:r>
              <a:rPr lang="en-GB" dirty="0"/>
              <a:t> analysis</a:t>
            </a:r>
          </a:p>
          <a:p>
            <a:pPr marL="628650" lvl="1" indent="-171450">
              <a:buFontTx/>
              <a:buChar char="-"/>
            </a:pPr>
            <a:r>
              <a:rPr lang="en-GB" dirty="0"/>
              <a:t>And what you can see is that the contribution of frequencies that are within our 1 Hz frequency resolution (e.g. 11 Hz, 12 Hz, 13 Hz) are 0</a:t>
            </a:r>
          </a:p>
          <a:p>
            <a:pPr marL="1085850" lvl="2" indent="-171450">
              <a:buFontTx/>
              <a:buChar char="-"/>
            </a:pPr>
            <a:r>
              <a:rPr lang="en-GB" dirty="0"/>
              <a:t>This is because the </a:t>
            </a:r>
            <a:r>
              <a:rPr lang="en-GB" dirty="0" err="1"/>
              <a:t>fourier</a:t>
            </a:r>
            <a:r>
              <a:rPr lang="en-GB" dirty="0"/>
              <a:t> transform can measure the contribution of these frequencies on their own because it samples at those specific points</a:t>
            </a:r>
          </a:p>
          <a:p>
            <a:pPr marL="171450" lvl="0" indent="-171450">
              <a:buFontTx/>
              <a:buChar char="-"/>
            </a:pPr>
            <a:r>
              <a:rPr lang="en-GB" dirty="0"/>
              <a:t>But, you can see that in between these frequencies, </a:t>
            </a:r>
            <a:r>
              <a:rPr lang="en-GB" dirty="0" err="1"/>
              <a:t>e.g</a:t>
            </a:r>
            <a:r>
              <a:rPr lang="en-GB" dirty="0"/>
              <a:t> at 10.5Hz, 11.5Hz etc. the contribution to the 10Hz signal is quite significant, and this goes up all the way to much higher and lower frequencies than the 10Hz the </a:t>
            </a:r>
            <a:r>
              <a:rPr lang="en-GB" dirty="0" err="1"/>
              <a:t>fourier</a:t>
            </a:r>
            <a:r>
              <a:rPr lang="en-GB" dirty="0"/>
              <a:t> transform is trying to measure, for example 21.5 Hz </a:t>
            </a:r>
            <a:r>
              <a:rPr lang="en-GB" dirty="0" err="1"/>
              <a:t>frequecneis</a:t>
            </a:r>
            <a:r>
              <a:rPr lang="en-GB" dirty="0"/>
              <a:t> are still contributing to our estimate of the power of a 10Hz signal</a:t>
            </a:r>
          </a:p>
          <a:p>
            <a:pPr marL="171450" lvl="0" indent="-171450">
              <a:buFontTx/>
              <a:buChar char="-"/>
            </a:pPr>
            <a:r>
              <a:rPr lang="en-GB" dirty="0"/>
              <a:t>So, in an ideal world we would have a reduced effect of these side lobes</a:t>
            </a:r>
          </a:p>
          <a:p>
            <a:pPr marL="171450" lvl="0" indent="-171450">
              <a:buFontTx/>
              <a:buChar char="-"/>
            </a:pPr>
            <a:r>
              <a:rPr lang="en-GB" dirty="0"/>
              <a:t>And a larger effect of the main lobe – which both amount to a reduction of the spectral leakage</a:t>
            </a:r>
          </a:p>
          <a:p>
            <a:pPr marL="171450" lvl="0" indent="-171450">
              <a:buFontTx/>
              <a:buChar char="-"/>
            </a:pPr>
            <a:r>
              <a:rPr lang="en-GB" dirty="0"/>
              <a:t>The question then becomes – what causes these side lobes, and how do we get rid of them?</a:t>
            </a:r>
          </a:p>
        </p:txBody>
      </p:sp>
      <p:sp>
        <p:nvSpPr>
          <p:cNvPr id="4" name="Slide Number Placeholder 3"/>
          <p:cNvSpPr>
            <a:spLocks noGrp="1"/>
          </p:cNvSpPr>
          <p:nvPr>
            <p:ph type="sldNum" sz="quarter" idx="5"/>
          </p:nvPr>
        </p:nvSpPr>
        <p:spPr/>
        <p:txBody>
          <a:bodyPr/>
          <a:lstStyle/>
          <a:p>
            <a:fld id="{95DDA75D-3079-4944-BFDD-CD17BC41E810}" type="slidenum">
              <a:rPr lang="en-GB" smtClean="0"/>
              <a:t>13</a:t>
            </a:fld>
            <a:endParaRPr lang="en-GB"/>
          </a:p>
        </p:txBody>
      </p:sp>
    </p:spTree>
    <p:extLst>
      <p:ext uri="{BB962C8B-B14F-4D97-AF65-F5344CB8AC3E}">
        <p14:creationId xmlns:p14="http://schemas.microsoft.com/office/powerpoint/2010/main" val="356722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Side lobes occur because the neural signals that we sample in our time window are not going to be perfect periodic</a:t>
            </a:r>
          </a:p>
          <a:p>
            <a:pPr marL="171450" indent="-171450">
              <a:buFontTx/>
              <a:buChar char="-"/>
            </a:pPr>
            <a:r>
              <a:rPr lang="en-GB" dirty="0"/>
              <a:t>What this means is that when we cut out a section of our neural signal over time, the </a:t>
            </a:r>
            <a:r>
              <a:rPr lang="en-GB" dirty="0" err="1"/>
              <a:t>fourier</a:t>
            </a:r>
            <a:r>
              <a:rPr lang="en-GB" dirty="0"/>
              <a:t> transform treats it as a repeating signal with these really sharp changes in signal </a:t>
            </a:r>
          </a:p>
          <a:p>
            <a:pPr marL="171450" indent="-171450">
              <a:buFontTx/>
              <a:buChar char="-"/>
            </a:pPr>
            <a:r>
              <a:rPr lang="en-GB" dirty="0"/>
              <a:t>And when these sharp transient changes get decomposed into frequencies in the </a:t>
            </a:r>
            <a:r>
              <a:rPr lang="en-GB" dirty="0" err="1"/>
              <a:t>foruier</a:t>
            </a:r>
            <a:r>
              <a:rPr lang="en-GB" dirty="0"/>
              <a:t> transform, they are decomposed into a wide range of low to high frequencies, which leak into the frequencies we can actually sample, and cause the large side lobes I showed you in the previous slide</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5DDA75D-3079-4944-BFDD-CD17BC41E810}" type="slidenum">
              <a:rPr lang="en-GB" smtClean="0"/>
              <a:t>14</a:t>
            </a:fld>
            <a:endParaRPr lang="en-GB"/>
          </a:p>
        </p:txBody>
      </p:sp>
    </p:spTree>
    <p:extLst>
      <p:ext uri="{BB962C8B-B14F-4D97-AF65-F5344CB8AC3E}">
        <p14:creationId xmlns:p14="http://schemas.microsoft.com/office/powerpoint/2010/main" val="231459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way we solve this is through tapering, or windowing, where every time we select a time-snippet of our signal, we essentially just multiply the signal by a window function that makes the edges of the signal less extreme</a:t>
            </a:r>
          </a:p>
          <a:p>
            <a:pPr marL="171450" indent="-171450">
              <a:buFontTx/>
              <a:buChar char="-"/>
            </a:pPr>
            <a:r>
              <a:rPr lang="en-GB" dirty="0"/>
              <a:t>This has the effect of removing the edge transients as shown in this image</a:t>
            </a:r>
          </a:p>
          <a:p>
            <a:pPr marL="171450" indent="-171450">
              <a:buFontTx/>
              <a:buChar char="-"/>
            </a:pPr>
            <a:r>
              <a:rPr lang="en-GB" dirty="0"/>
              <a:t>And so the </a:t>
            </a:r>
            <a:r>
              <a:rPr lang="en-GB" dirty="0" err="1"/>
              <a:t>fourier</a:t>
            </a:r>
            <a:r>
              <a:rPr lang="en-GB" dirty="0"/>
              <a:t> transform doesn’t estimate such a wide variety of frequencies that aren’t actually part of our signal at these points</a:t>
            </a:r>
          </a:p>
          <a:p>
            <a:pPr marL="171450" indent="-171450">
              <a:buFontTx/>
              <a:buChar char="-"/>
            </a:pPr>
            <a:r>
              <a:rPr lang="en-GB" dirty="0"/>
              <a:t>And if you take a look at the main lobe and side lobes after tapering, you see that the main lobe becomes a lot larger with respect to the side lobes, which indicates a reduction in spatial leakage</a:t>
            </a:r>
          </a:p>
          <a:p>
            <a:endParaRPr lang="en-GB" dirty="0"/>
          </a:p>
        </p:txBody>
      </p:sp>
      <p:sp>
        <p:nvSpPr>
          <p:cNvPr id="4" name="Slide Number Placeholder 3"/>
          <p:cNvSpPr>
            <a:spLocks noGrp="1"/>
          </p:cNvSpPr>
          <p:nvPr>
            <p:ph type="sldNum" sz="quarter" idx="5"/>
          </p:nvPr>
        </p:nvSpPr>
        <p:spPr/>
        <p:txBody>
          <a:bodyPr/>
          <a:lstStyle/>
          <a:p>
            <a:fld id="{95DDA75D-3079-4944-BFDD-CD17BC41E810}" type="slidenum">
              <a:rPr lang="en-GB" smtClean="0"/>
              <a:t>15</a:t>
            </a:fld>
            <a:endParaRPr lang="en-GB"/>
          </a:p>
        </p:txBody>
      </p:sp>
    </p:spTree>
    <p:extLst>
      <p:ext uri="{BB962C8B-B14F-4D97-AF65-F5344CB8AC3E}">
        <p14:creationId xmlns:p14="http://schemas.microsoft.com/office/powerpoint/2010/main" val="41448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As we saw last week, neural signals can typically be divvied up into different frequency bands, each underlying different cognitive effects</a:t>
            </a:r>
          </a:p>
          <a:p>
            <a:pPr marL="171450" indent="-171450">
              <a:buFontTx/>
              <a:buChar char="-"/>
            </a:pPr>
            <a:r>
              <a:rPr lang="en-GB" dirty="0"/>
              <a:t>Here’s the picture we saw last week, and some example of how these different </a:t>
            </a:r>
            <a:r>
              <a:rPr lang="en-GB" dirty="0" err="1"/>
              <a:t>freqnecy</a:t>
            </a:r>
            <a:r>
              <a:rPr lang="en-GB" dirty="0"/>
              <a:t> bands appear in cognitive science literature</a:t>
            </a:r>
          </a:p>
          <a:p>
            <a:pPr marL="171450" indent="-171450">
              <a:buFontTx/>
              <a:buChar char="-"/>
            </a:pPr>
            <a:r>
              <a:rPr lang="en-GB" dirty="0"/>
              <a:t>Introduce titles</a:t>
            </a:r>
          </a:p>
        </p:txBody>
      </p:sp>
      <p:sp>
        <p:nvSpPr>
          <p:cNvPr id="4" name="Slide Number Placeholder 3"/>
          <p:cNvSpPr>
            <a:spLocks noGrp="1"/>
          </p:cNvSpPr>
          <p:nvPr>
            <p:ph type="sldNum" sz="quarter" idx="5"/>
          </p:nvPr>
        </p:nvSpPr>
        <p:spPr/>
        <p:txBody>
          <a:bodyPr/>
          <a:lstStyle/>
          <a:p>
            <a:fld id="{95DDA75D-3079-4944-BFDD-CD17BC41E810}" type="slidenum">
              <a:rPr lang="en-GB" smtClean="0"/>
              <a:t>3</a:t>
            </a:fld>
            <a:endParaRPr lang="en-GB"/>
          </a:p>
        </p:txBody>
      </p:sp>
    </p:spTree>
    <p:extLst>
      <p:ext uri="{BB962C8B-B14F-4D97-AF65-F5344CB8AC3E}">
        <p14:creationId xmlns:p14="http://schemas.microsoft.com/office/powerpoint/2010/main" val="77535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Given the nature and dimensions of MEG data, there’s a variety of different analyses you can do at the level of the sensors (i.e. before you perform source reconstruction as </a:t>
            </a:r>
            <a:r>
              <a:rPr lang="en-GB" dirty="0" err="1"/>
              <a:t>Bente</a:t>
            </a:r>
            <a:r>
              <a:rPr lang="en-GB" dirty="0"/>
              <a:t> will explain after me)</a:t>
            </a:r>
          </a:p>
          <a:p>
            <a:pPr marL="171450" indent="-171450">
              <a:buFontTx/>
              <a:buChar char="-"/>
            </a:pPr>
            <a:r>
              <a:rPr lang="en-GB" dirty="0"/>
              <a:t>You can simply look at when an effect is happening in time, averaging over all the different sensor locations, or looking at individual sensors</a:t>
            </a:r>
          </a:p>
          <a:p>
            <a:pPr marL="171450" indent="-171450">
              <a:buFontTx/>
              <a:buChar char="-"/>
            </a:pPr>
            <a:r>
              <a:rPr lang="en-GB" dirty="0"/>
              <a:t>Or, you can start to look at where an effect is happening in time, but also in what frequencies these effects may be specific to</a:t>
            </a:r>
          </a:p>
          <a:p>
            <a:pPr marL="171450" indent="-171450">
              <a:buFontTx/>
              <a:buChar char="-"/>
            </a:pPr>
            <a:r>
              <a:rPr lang="en-GB" dirty="0"/>
              <a:t>Or you can look at the effects happening over time whilst taking into consideration the location of the sensors on the scalp to see when an effect is happening, but also where on the scalp this may be</a:t>
            </a:r>
          </a:p>
          <a:p>
            <a:pPr marL="171450" indent="-171450">
              <a:buFontTx/>
              <a:buChar char="-"/>
            </a:pPr>
            <a:r>
              <a:rPr lang="en-GB" dirty="0"/>
              <a:t>So for this talk previous years have focused on doing group level statistical tests on analyses like this, but those stats are basically exactly the same as group level analyses in fMRI which we’ve already covered – so I’m just going to introduce these time x frequency analyses and explain how you can do them, just because I think it might be a little more interesting than covering the same ground twice</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5DDA75D-3079-4944-BFDD-CD17BC41E810}" type="slidenum">
              <a:rPr lang="en-GB" smtClean="0"/>
              <a:t>4</a:t>
            </a:fld>
            <a:endParaRPr lang="en-GB"/>
          </a:p>
        </p:txBody>
      </p:sp>
    </p:spTree>
    <p:extLst>
      <p:ext uri="{BB962C8B-B14F-4D97-AF65-F5344CB8AC3E}">
        <p14:creationId xmlns:p14="http://schemas.microsoft.com/office/powerpoint/2010/main" val="270240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in a time x frequency analysis, what we end up with is a 2d matrix like this. On the Y axis we have different frequencies of neural oscillations, and on the X axis we have the time. The </a:t>
            </a:r>
            <a:r>
              <a:rPr lang="en-GB" dirty="0" err="1"/>
              <a:t>color</a:t>
            </a:r>
            <a:r>
              <a:rPr lang="en-GB" dirty="0"/>
              <a:t> axis represents the power of a particular frequency and a particular time point</a:t>
            </a:r>
          </a:p>
          <a:p>
            <a:pPr marL="171450" indent="-171450">
              <a:buFont typeface="Arial" panose="020B0604020202020204" pitchFamily="34" charset="0"/>
              <a:buChar char="•"/>
            </a:pPr>
            <a:r>
              <a:rPr lang="en-GB" dirty="0"/>
              <a:t>So the question is, if this is our end result – how do we get here?</a:t>
            </a:r>
          </a:p>
        </p:txBody>
      </p:sp>
      <p:sp>
        <p:nvSpPr>
          <p:cNvPr id="4" name="Slide Number Placeholder 3"/>
          <p:cNvSpPr>
            <a:spLocks noGrp="1"/>
          </p:cNvSpPr>
          <p:nvPr>
            <p:ph type="sldNum" sz="quarter" idx="5"/>
          </p:nvPr>
        </p:nvSpPr>
        <p:spPr/>
        <p:txBody>
          <a:bodyPr/>
          <a:lstStyle/>
          <a:p>
            <a:fld id="{95DDA75D-3079-4944-BFDD-CD17BC41E810}" type="slidenum">
              <a:rPr lang="en-GB" smtClean="0"/>
              <a:t>5</a:t>
            </a:fld>
            <a:endParaRPr lang="en-GB"/>
          </a:p>
        </p:txBody>
      </p:sp>
    </p:spTree>
    <p:extLst>
      <p:ext uri="{BB962C8B-B14F-4D97-AF65-F5344CB8AC3E}">
        <p14:creationId xmlns:p14="http://schemas.microsoft.com/office/powerpoint/2010/main" val="149718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It all starts with a </a:t>
            </a:r>
            <a:r>
              <a:rPr lang="en-GB" dirty="0" err="1"/>
              <a:t>fourier</a:t>
            </a:r>
            <a:r>
              <a:rPr lang="en-GB" dirty="0"/>
              <a:t> transform</a:t>
            </a:r>
          </a:p>
          <a:p>
            <a:pPr marL="171450" indent="-171450">
              <a:buFontTx/>
              <a:buChar char="-"/>
            </a:pPr>
            <a:r>
              <a:rPr lang="en-GB" dirty="0"/>
              <a:t>So the idea behind a </a:t>
            </a:r>
            <a:r>
              <a:rPr lang="en-GB" dirty="0" err="1"/>
              <a:t>fourier</a:t>
            </a:r>
            <a:r>
              <a:rPr lang="en-GB" dirty="0"/>
              <a:t> transform is that we can decompose a raw signal into different sine and cosine waves with different frequencies, power, and phase </a:t>
            </a:r>
          </a:p>
          <a:p>
            <a:pPr marL="628650" lvl="1" indent="-171450">
              <a:buFontTx/>
              <a:buChar char="-"/>
            </a:pPr>
            <a:r>
              <a:rPr lang="en-GB" dirty="0"/>
              <a:t>We’re not going to focus on the phase in this analysis, only frequency and power</a:t>
            </a:r>
          </a:p>
          <a:p>
            <a:pPr marL="171450" lvl="0" indent="-171450">
              <a:buFontTx/>
              <a:buChar char="-"/>
            </a:pPr>
            <a:r>
              <a:rPr lang="en-GB" dirty="0"/>
              <a:t>So if you imagine that this is a neural signal at one sensor across a trial, so that would be the signal over time</a:t>
            </a:r>
          </a:p>
          <a:p>
            <a:pPr marL="171450" lvl="0" indent="-171450">
              <a:buFontTx/>
              <a:buChar char="-"/>
            </a:pPr>
            <a:r>
              <a:rPr lang="en-GB" dirty="0"/>
              <a:t>A </a:t>
            </a:r>
            <a:r>
              <a:rPr lang="en-GB" dirty="0" err="1"/>
              <a:t>fourier</a:t>
            </a:r>
            <a:r>
              <a:rPr lang="en-GB" dirty="0"/>
              <a:t> transform will decompose this signal into a variety of pure sine and cosine waves with different frequencies</a:t>
            </a:r>
          </a:p>
          <a:p>
            <a:pPr marL="171450" lvl="0" indent="-171450">
              <a:buFontTx/>
              <a:buChar char="-"/>
            </a:pPr>
            <a:r>
              <a:rPr lang="en-GB" dirty="0"/>
              <a:t>And it will be able to output the strength (or power) of each of these frequency waves in building up the original signal</a:t>
            </a:r>
          </a:p>
          <a:p>
            <a:pPr marL="171450" lvl="0" indent="-171450">
              <a:buFontTx/>
              <a:buChar char="-"/>
            </a:pPr>
            <a:r>
              <a:rPr lang="en-GB" dirty="0"/>
              <a:t>So in this example, the low frequency wave has higher power than the other two, which means its contributing most to the raw signal</a:t>
            </a:r>
          </a:p>
        </p:txBody>
      </p:sp>
      <p:sp>
        <p:nvSpPr>
          <p:cNvPr id="4" name="Slide Number Placeholder 3"/>
          <p:cNvSpPr>
            <a:spLocks noGrp="1"/>
          </p:cNvSpPr>
          <p:nvPr>
            <p:ph type="sldNum" sz="quarter" idx="5"/>
          </p:nvPr>
        </p:nvSpPr>
        <p:spPr/>
        <p:txBody>
          <a:bodyPr/>
          <a:lstStyle/>
          <a:p>
            <a:fld id="{95DDA75D-3079-4944-BFDD-CD17BC41E810}" type="slidenum">
              <a:rPr lang="en-GB" smtClean="0"/>
              <a:t>6</a:t>
            </a:fld>
            <a:endParaRPr lang="en-GB"/>
          </a:p>
        </p:txBody>
      </p:sp>
    </p:spTree>
    <p:extLst>
      <p:ext uri="{BB962C8B-B14F-4D97-AF65-F5344CB8AC3E}">
        <p14:creationId xmlns:p14="http://schemas.microsoft.com/office/powerpoint/2010/main" val="61852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one important feature of a </a:t>
            </a:r>
            <a:r>
              <a:rPr lang="en-GB" dirty="0" err="1"/>
              <a:t>fourier</a:t>
            </a:r>
            <a:r>
              <a:rPr lang="en-GB" dirty="0"/>
              <a:t> transform that can potentially mess up our time x frequency analysis is the fact that</a:t>
            </a:r>
          </a:p>
          <a:p>
            <a:pPr marL="171450" indent="-171450">
              <a:buFontTx/>
              <a:buChar char="-"/>
            </a:pPr>
            <a:r>
              <a:rPr lang="en-GB" dirty="0"/>
              <a:t>The resolution with which we can decompose our raw signal into individual frequencies is defined by the length of the data segment we’re looking at</a:t>
            </a:r>
          </a:p>
          <a:p>
            <a:pPr marL="628650" lvl="1" indent="-171450">
              <a:buFontTx/>
              <a:buChar char="-"/>
            </a:pPr>
            <a:r>
              <a:rPr lang="en-GB" dirty="0"/>
              <a:t>And this is done according to the Rayleigh frequency: 1 over time</a:t>
            </a:r>
          </a:p>
          <a:p>
            <a:pPr marL="171450" lvl="0" indent="-171450">
              <a:buFontTx/>
              <a:buChar char="-"/>
            </a:pPr>
            <a:r>
              <a:rPr lang="en-GB" dirty="0"/>
              <a:t>So to explain this a bit more concretely</a:t>
            </a:r>
          </a:p>
          <a:p>
            <a:pPr marL="628650" lvl="1" indent="-171450">
              <a:buFontTx/>
              <a:buChar char="-"/>
            </a:pPr>
            <a:r>
              <a:rPr lang="en-GB" dirty="0"/>
              <a:t>If this is our neural signal we’re running our </a:t>
            </a:r>
            <a:r>
              <a:rPr lang="en-GB" dirty="0" err="1"/>
              <a:t>fourier</a:t>
            </a:r>
            <a:r>
              <a:rPr lang="en-GB" dirty="0"/>
              <a:t> transform over and its one second long</a:t>
            </a:r>
          </a:p>
          <a:p>
            <a:pPr marL="628650" lvl="1" indent="-171450">
              <a:buFontTx/>
              <a:buChar char="-"/>
            </a:pPr>
            <a:r>
              <a:rPr lang="en-GB" dirty="0"/>
              <a:t>We can sample in steps of 1 Hz</a:t>
            </a:r>
          </a:p>
          <a:p>
            <a:pPr marL="171450" lvl="0" indent="-171450">
              <a:buFontTx/>
              <a:buChar char="-"/>
            </a:pPr>
            <a:r>
              <a:rPr lang="en-GB" dirty="0"/>
              <a:t>But if the signal was only 0.2 seconds long, our resolution goes down and we’re only able to sample in steps of 5 Hz</a:t>
            </a:r>
          </a:p>
          <a:p>
            <a:pPr marL="171450" lvl="0" indent="-171450">
              <a:buFontTx/>
              <a:buChar char="-"/>
            </a:pPr>
            <a:r>
              <a:rPr lang="en-GB" dirty="0"/>
              <a:t>So why is this important and how might it affect our frequency analyses?</a:t>
            </a:r>
          </a:p>
        </p:txBody>
      </p:sp>
      <p:sp>
        <p:nvSpPr>
          <p:cNvPr id="4" name="Slide Number Placeholder 3"/>
          <p:cNvSpPr>
            <a:spLocks noGrp="1"/>
          </p:cNvSpPr>
          <p:nvPr>
            <p:ph type="sldNum" sz="quarter" idx="5"/>
          </p:nvPr>
        </p:nvSpPr>
        <p:spPr/>
        <p:txBody>
          <a:bodyPr/>
          <a:lstStyle/>
          <a:p>
            <a:fld id="{95DDA75D-3079-4944-BFDD-CD17BC41E810}" type="slidenum">
              <a:rPr lang="en-GB" smtClean="0"/>
              <a:t>7</a:t>
            </a:fld>
            <a:endParaRPr lang="en-GB"/>
          </a:p>
        </p:txBody>
      </p:sp>
    </p:spTree>
    <p:extLst>
      <p:ext uri="{BB962C8B-B14F-4D97-AF65-F5344CB8AC3E}">
        <p14:creationId xmlns:p14="http://schemas.microsoft.com/office/powerpoint/2010/main" val="292925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 this Rayleigh frequency means we have to trade off between our temporal resolution and our frequency resolution</a:t>
            </a:r>
          </a:p>
          <a:p>
            <a:pPr marL="171450" indent="-171450">
              <a:buFontTx/>
              <a:buChar char="-"/>
            </a:pPr>
            <a:r>
              <a:rPr lang="en-GB" dirty="0"/>
              <a:t>So if we want to examine the changes in different frequencies power at short time intervals, we have to accept that we wont be able to just focus on a very narrow frequency band</a:t>
            </a:r>
          </a:p>
          <a:p>
            <a:pPr marL="171450" indent="-171450">
              <a:buFontTx/>
              <a:buChar char="-"/>
            </a:pPr>
            <a:r>
              <a:rPr lang="en-GB" dirty="0"/>
              <a:t>Or alternatively, if we want to really focus in one frequency, we have to accept that we cant see how the power of that frequency will change over fine-grained periods of time</a:t>
            </a:r>
          </a:p>
        </p:txBody>
      </p:sp>
      <p:sp>
        <p:nvSpPr>
          <p:cNvPr id="4" name="Slide Number Placeholder 3"/>
          <p:cNvSpPr>
            <a:spLocks noGrp="1"/>
          </p:cNvSpPr>
          <p:nvPr>
            <p:ph type="sldNum" sz="quarter" idx="5"/>
          </p:nvPr>
        </p:nvSpPr>
        <p:spPr/>
        <p:txBody>
          <a:bodyPr/>
          <a:lstStyle/>
          <a:p>
            <a:fld id="{95DDA75D-3079-4944-BFDD-CD17BC41E810}" type="slidenum">
              <a:rPr lang="en-GB" smtClean="0"/>
              <a:t>8</a:t>
            </a:fld>
            <a:endParaRPr lang="en-GB"/>
          </a:p>
        </p:txBody>
      </p:sp>
    </p:spTree>
    <p:extLst>
      <p:ext uri="{BB962C8B-B14F-4D97-AF65-F5344CB8AC3E}">
        <p14:creationId xmlns:p14="http://schemas.microsoft.com/office/powerpoint/2010/main" val="194942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Now in order to calculate the time frequency plot, you just select your time window, and the resolution of frequency you want (and remember these have to be compatible) and slide that window across the time * frequency matrix, performing a </a:t>
            </a:r>
            <a:r>
              <a:rPr lang="en-GB" dirty="0" err="1"/>
              <a:t>fourier</a:t>
            </a:r>
            <a:r>
              <a:rPr lang="en-GB" dirty="0"/>
              <a:t> transform at each point and calculating the power</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529"/>
                </a:solidFill>
                <a:effectLst/>
                <a:latin typeface="-apple-system"/>
              </a:rPr>
              <a:t>What you can also do to help mitigate the issue of the time-frequency trade off is to use sliding windows that decrease in time as frequencies get higher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529"/>
                </a:solidFill>
                <a:effectLst/>
                <a:latin typeface="-apple-system"/>
              </a:rPr>
              <a:t>This gives you greater sensitivity to the more short-lived effects in higher frequencies. This does of course come with a cost of a reduced frequency resolution, but it may be that above a certain frequency you have less interest in fine grained </a:t>
            </a:r>
            <a:r>
              <a:rPr lang="en-US" b="0" i="0" dirty="0" err="1">
                <a:solidFill>
                  <a:srgbClr val="212529"/>
                </a:solidFill>
                <a:effectLst/>
                <a:latin typeface="-apple-system"/>
              </a:rPr>
              <a:t>disticntions</a:t>
            </a:r>
            <a:r>
              <a:rPr lang="en-US" b="0" i="0" dirty="0">
                <a:solidFill>
                  <a:srgbClr val="212529"/>
                </a:solidFill>
                <a:effectLst/>
                <a:latin typeface="-apple-system"/>
              </a:rPr>
              <a:t> in frequency</a:t>
            </a:r>
            <a:endParaRPr lang="en-GB" dirty="0"/>
          </a:p>
          <a:p>
            <a:pPr marL="171450" indent="-171450">
              <a:buFontTx/>
              <a:buChar char="-"/>
            </a:pPr>
            <a:endParaRPr lang="en-GB" dirty="0"/>
          </a:p>
          <a:p>
            <a:pPr marL="171450" indent="-171450">
              <a:buFontTx/>
              <a:buChar char="-"/>
            </a:pPr>
            <a:r>
              <a:rPr lang="en-GB" dirty="0"/>
              <a:t>And you move that sliding window all over your data to generate a time x frequency plot</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5DDA75D-3079-4944-BFDD-CD17BC41E810}" type="slidenum">
              <a:rPr lang="en-GB" smtClean="0"/>
              <a:t>9</a:t>
            </a:fld>
            <a:endParaRPr lang="en-GB"/>
          </a:p>
        </p:txBody>
      </p:sp>
    </p:spTree>
    <p:extLst>
      <p:ext uri="{BB962C8B-B14F-4D97-AF65-F5344CB8AC3E}">
        <p14:creationId xmlns:p14="http://schemas.microsoft.com/office/powerpoint/2010/main" val="266976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This test may be one for channel, or you may average over all channels in this analysis here – which shows in condition A a significant amount of activity in the theta band around 400-600ms after stimulus onset, which wasn’t present </a:t>
            </a:r>
            <a:r>
              <a:rPr lang="en-GB"/>
              <a:t>in condition B</a:t>
            </a:r>
            <a:endParaRPr lang="en-GB" dirty="0"/>
          </a:p>
        </p:txBody>
      </p:sp>
      <p:sp>
        <p:nvSpPr>
          <p:cNvPr id="4" name="Slide Number Placeholder 3"/>
          <p:cNvSpPr>
            <a:spLocks noGrp="1"/>
          </p:cNvSpPr>
          <p:nvPr>
            <p:ph type="sldNum" sz="quarter" idx="5"/>
          </p:nvPr>
        </p:nvSpPr>
        <p:spPr/>
        <p:txBody>
          <a:bodyPr/>
          <a:lstStyle/>
          <a:p>
            <a:fld id="{95DDA75D-3079-4944-BFDD-CD17BC41E810}" type="slidenum">
              <a:rPr lang="en-GB" smtClean="0"/>
              <a:t>10</a:t>
            </a:fld>
            <a:endParaRPr lang="en-GB"/>
          </a:p>
        </p:txBody>
      </p:sp>
    </p:spTree>
    <p:extLst>
      <p:ext uri="{BB962C8B-B14F-4D97-AF65-F5344CB8AC3E}">
        <p14:creationId xmlns:p14="http://schemas.microsoft.com/office/powerpoint/2010/main" val="405345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FE6C56-F16F-484E-B940-356A18292D6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18234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FE6C56-F16F-484E-B940-356A18292D6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404559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FE6C56-F16F-484E-B940-356A18292D6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189815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FE6C56-F16F-484E-B940-356A18292D6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16116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FE6C56-F16F-484E-B940-356A18292D6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381821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FE6C56-F16F-484E-B940-356A18292D6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877478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FE6C56-F16F-484E-B940-356A18292D64}"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28458163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FE6C56-F16F-484E-B940-356A18292D64}"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243918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E6C56-F16F-484E-B940-356A18292D64}"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149828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FE6C56-F16F-484E-B940-356A18292D6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24627834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FE6C56-F16F-484E-B940-356A18292D6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37BD7D-CB21-B246-8F14-A89C38AAAA80}" type="slidenum">
              <a:rPr lang="en-GB" smtClean="0"/>
              <a:t>‹#›</a:t>
            </a:fld>
            <a:endParaRPr lang="en-GB"/>
          </a:p>
        </p:txBody>
      </p:sp>
    </p:spTree>
    <p:extLst>
      <p:ext uri="{BB962C8B-B14F-4D97-AF65-F5344CB8AC3E}">
        <p14:creationId xmlns:p14="http://schemas.microsoft.com/office/powerpoint/2010/main" val="52215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40000"/>
                <a:lumOff val="60000"/>
              </a:schemeClr>
            </a:gs>
            <a:gs pos="83000">
              <a:schemeClr val="accent6">
                <a:lumMod val="60000"/>
                <a:lumOff val="40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E6C56-F16F-484E-B940-356A18292D64}" type="datetimeFigureOut">
              <a:rPr lang="en-GB" smtClean="0"/>
              <a:t>11/05/2023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7BD7D-CB21-B246-8F14-A89C38AAAA80}" type="slidenum">
              <a:rPr lang="en-GB" smtClean="0"/>
              <a:t>‹#›</a:t>
            </a:fld>
            <a:endParaRPr lang="en-GB"/>
          </a:p>
        </p:txBody>
      </p:sp>
    </p:spTree>
    <p:extLst>
      <p:ext uri="{BB962C8B-B14F-4D97-AF65-F5344CB8AC3E}">
        <p14:creationId xmlns:p14="http://schemas.microsoft.com/office/powerpoint/2010/main" val="220998159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CAE5-BBA9-9259-FDB4-4FBAE6AB0F0A}"/>
              </a:ext>
            </a:extLst>
          </p:cNvPr>
          <p:cNvSpPr>
            <a:spLocks noGrp="1"/>
          </p:cNvSpPr>
          <p:nvPr>
            <p:ph type="ctrTitle"/>
          </p:nvPr>
        </p:nvSpPr>
        <p:spPr/>
        <p:txBody>
          <a:bodyPr/>
          <a:lstStyle/>
          <a:p>
            <a:r>
              <a:rPr lang="en-GB" dirty="0"/>
              <a:t>Time-Frequency Analysis</a:t>
            </a:r>
          </a:p>
        </p:txBody>
      </p:sp>
      <p:sp>
        <p:nvSpPr>
          <p:cNvPr id="3" name="Subtitle 2">
            <a:extLst>
              <a:ext uri="{FF2B5EF4-FFF2-40B4-BE49-F238E27FC236}">
                <a16:creationId xmlns:a16="http://schemas.microsoft.com/office/drawing/2014/main" id="{E665DDA8-DD4A-F428-1C4E-E0F18714A91A}"/>
              </a:ext>
            </a:extLst>
          </p:cNvPr>
          <p:cNvSpPr>
            <a:spLocks noGrp="1"/>
          </p:cNvSpPr>
          <p:nvPr>
            <p:ph type="subTitle" idx="1"/>
          </p:nvPr>
        </p:nvSpPr>
        <p:spPr/>
        <p:txBody>
          <a:bodyPr/>
          <a:lstStyle/>
          <a:p>
            <a:r>
              <a:rPr lang="en-GB" dirty="0"/>
              <a:t>Methods for Dummies</a:t>
            </a:r>
          </a:p>
        </p:txBody>
      </p:sp>
    </p:spTree>
    <p:extLst>
      <p:ext uri="{BB962C8B-B14F-4D97-AF65-F5344CB8AC3E}">
        <p14:creationId xmlns:p14="http://schemas.microsoft.com/office/powerpoint/2010/main" val="81056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3F03-6015-E0C7-E61B-6091C47AA1FB}"/>
              </a:ext>
            </a:extLst>
          </p:cNvPr>
          <p:cNvSpPr>
            <a:spLocks noGrp="1"/>
          </p:cNvSpPr>
          <p:nvPr>
            <p:ph type="title"/>
          </p:nvPr>
        </p:nvSpPr>
        <p:spPr/>
        <p:txBody>
          <a:bodyPr/>
          <a:lstStyle/>
          <a:p>
            <a:r>
              <a:rPr lang="en-GB" dirty="0"/>
              <a:t>Significance Testing</a:t>
            </a:r>
          </a:p>
        </p:txBody>
      </p:sp>
      <p:sp>
        <p:nvSpPr>
          <p:cNvPr id="3" name="Content Placeholder 2">
            <a:extLst>
              <a:ext uri="{FF2B5EF4-FFF2-40B4-BE49-F238E27FC236}">
                <a16:creationId xmlns:a16="http://schemas.microsoft.com/office/drawing/2014/main" id="{F9982A01-D72C-759A-24F0-9E21CE8254A6}"/>
              </a:ext>
            </a:extLst>
          </p:cNvPr>
          <p:cNvSpPr>
            <a:spLocks noGrp="1"/>
          </p:cNvSpPr>
          <p:nvPr>
            <p:ph idx="1"/>
          </p:nvPr>
        </p:nvSpPr>
        <p:spPr>
          <a:xfrm>
            <a:off x="838200" y="1514670"/>
            <a:ext cx="10515600" cy="4351338"/>
          </a:xfrm>
        </p:spPr>
        <p:txBody>
          <a:bodyPr/>
          <a:lstStyle/>
          <a:p>
            <a:r>
              <a:rPr lang="en-GB" dirty="0"/>
              <a:t>Can then run second-level analysis in the same way as fMRI</a:t>
            </a:r>
          </a:p>
          <a:p>
            <a:pPr lvl="1"/>
            <a:r>
              <a:rPr lang="en-GB" dirty="0"/>
              <a:t>Huge multiple comparisons problem</a:t>
            </a:r>
          </a:p>
          <a:p>
            <a:pPr lvl="2"/>
            <a:r>
              <a:rPr lang="en-GB" dirty="0"/>
              <a:t>Testing at each channel, time-point, frequency</a:t>
            </a:r>
          </a:p>
          <a:p>
            <a:endParaRPr lang="en-GB" dirty="0"/>
          </a:p>
          <a:p>
            <a:r>
              <a:rPr lang="en-GB" dirty="0"/>
              <a:t>SPM uses RFT to correct for MC</a:t>
            </a:r>
          </a:p>
          <a:p>
            <a:pPr lvl="1"/>
            <a:r>
              <a:rPr lang="en-GB" dirty="0"/>
              <a:t>Up to 3 dimensions supported</a:t>
            </a:r>
          </a:p>
          <a:p>
            <a:pPr lvl="1"/>
            <a:endParaRPr lang="en-GB" dirty="0"/>
          </a:p>
          <a:p>
            <a:r>
              <a:rPr lang="en-GB" dirty="0"/>
              <a:t>Will find the times and frequencies where two groups or conditions differ</a:t>
            </a:r>
          </a:p>
        </p:txBody>
      </p:sp>
      <p:pic>
        <p:nvPicPr>
          <p:cNvPr id="4" name="Picture 3">
            <a:extLst>
              <a:ext uri="{FF2B5EF4-FFF2-40B4-BE49-F238E27FC236}">
                <a16:creationId xmlns:a16="http://schemas.microsoft.com/office/drawing/2014/main" id="{F7DFA692-4458-1CD4-8724-3DDDEB0BA5F8}"/>
              </a:ext>
            </a:extLst>
          </p:cNvPr>
          <p:cNvPicPr>
            <a:picLocks noChangeAspect="1"/>
          </p:cNvPicPr>
          <p:nvPr/>
        </p:nvPicPr>
        <p:blipFill rotWithShape="1">
          <a:blip r:embed="rId3">
            <a:extLst>
              <a:ext uri="{28A0092B-C50C-407E-A947-70E740481C1C}">
                <a14:useLocalDpi xmlns:a14="http://schemas.microsoft.com/office/drawing/2010/main" val="0"/>
              </a:ext>
            </a:extLst>
          </a:blip>
          <a:srcRect l="25610" t="56831"/>
          <a:stretch/>
        </p:blipFill>
        <p:spPr>
          <a:xfrm>
            <a:off x="3857624" y="4993286"/>
            <a:ext cx="5210175" cy="1864714"/>
          </a:xfrm>
          <a:prstGeom prst="rect">
            <a:avLst/>
          </a:prstGeom>
        </p:spPr>
      </p:pic>
    </p:spTree>
    <p:extLst>
      <p:ext uri="{BB962C8B-B14F-4D97-AF65-F5344CB8AC3E}">
        <p14:creationId xmlns:p14="http://schemas.microsoft.com/office/powerpoint/2010/main" val="9435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11BA-8765-015E-36C7-7BD8DD21606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6561F7-1F0F-1F10-D14C-EDEC0AF670D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0881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CD5B-5E79-ABD2-DA4F-DCCBEAD36059}"/>
              </a:ext>
            </a:extLst>
          </p:cNvPr>
          <p:cNvSpPr>
            <a:spLocks noGrp="1"/>
          </p:cNvSpPr>
          <p:nvPr>
            <p:ph type="title"/>
          </p:nvPr>
        </p:nvSpPr>
        <p:spPr/>
        <p:txBody>
          <a:bodyPr/>
          <a:lstStyle/>
          <a:p>
            <a:r>
              <a:rPr lang="en-GB" dirty="0"/>
              <a:t>Spectral Leakage</a:t>
            </a:r>
          </a:p>
        </p:txBody>
      </p:sp>
      <p:sp>
        <p:nvSpPr>
          <p:cNvPr id="7" name="Content Placeholder 2">
            <a:extLst>
              <a:ext uri="{FF2B5EF4-FFF2-40B4-BE49-F238E27FC236}">
                <a16:creationId xmlns:a16="http://schemas.microsoft.com/office/drawing/2014/main" id="{527E5E41-DADC-B2F9-6072-2D0A71E80C12}"/>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can only sample frequencies according to our frequency resolution</a:t>
            </a:r>
          </a:p>
          <a:p>
            <a:endParaRPr lang="en-GB" dirty="0"/>
          </a:p>
          <a:p>
            <a:r>
              <a:rPr lang="en-GB" dirty="0"/>
              <a:t>But what about frequencies not covered by this resolution?</a:t>
            </a:r>
          </a:p>
          <a:p>
            <a:pPr lvl="1"/>
            <a:r>
              <a:rPr lang="en-GB" dirty="0"/>
              <a:t>E.g. if we sample in steps of 1Hz (1Hz, 2Hz, 3Hz…), what happens to oscillations at 1.5Hz?</a:t>
            </a:r>
          </a:p>
          <a:p>
            <a:endParaRPr lang="en-GB" i="1" dirty="0"/>
          </a:p>
          <a:p>
            <a:r>
              <a:rPr lang="en-GB" i="1" dirty="0"/>
              <a:t>They ‘leak’ into other frequencies</a:t>
            </a:r>
          </a:p>
        </p:txBody>
      </p:sp>
    </p:spTree>
    <p:extLst>
      <p:ext uri="{BB962C8B-B14F-4D97-AF65-F5344CB8AC3E}">
        <p14:creationId xmlns:p14="http://schemas.microsoft.com/office/powerpoint/2010/main" val="130066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CD5B-5E79-ABD2-DA4F-DCCBEAD36059}"/>
              </a:ext>
            </a:extLst>
          </p:cNvPr>
          <p:cNvSpPr>
            <a:spLocks noGrp="1"/>
          </p:cNvSpPr>
          <p:nvPr>
            <p:ph type="title"/>
          </p:nvPr>
        </p:nvSpPr>
        <p:spPr/>
        <p:txBody>
          <a:bodyPr/>
          <a:lstStyle/>
          <a:p>
            <a:r>
              <a:rPr lang="en-GB" dirty="0"/>
              <a:t>Spectral Leakage</a:t>
            </a:r>
          </a:p>
        </p:txBody>
      </p:sp>
      <p:pic>
        <p:nvPicPr>
          <p:cNvPr id="5" name="Content Placeholder 4" descr="A picture containing line&#10;&#10;Description automatically generated">
            <a:extLst>
              <a:ext uri="{FF2B5EF4-FFF2-40B4-BE49-F238E27FC236}">
                <a16:creationId xmlns:a16="http://schemas.microsoft.com/office/drawing/2014/main" id="{813131C5-6B46-1727-2298-A32B7A49CF3E}"/>
              </a:ext>
            </a:extLst>
          </p:cNvPr>
          <p:cNvPicPr>
            <a:picLocks noGrp="1" noChangeAspect="1"/>
          </p:cNvPicPr>
          <p:nvPr>
            <p:ph idx="1"/>
          </p:nvPr>
        </p:nvPicPr>
        <p:blipFill>
          <a:blip r:embed="rId3"/>
          <a:stretch>
            <a:fillRect/>
          </a:stretch>
        </p:blipFill>
        <p:spPr>
          <a:xfrm>
            <a:off x="2819400" y="2228871"/>
            <a:ext cx="7848600" cy="3314700"/>
          </a:xfrm>
        </p:spPr>
      </p:pic>
      <p:sp>
        <p:nvSpPr>
          <p:cNvPr id="7" name="Content Placeholder 2">
            <a:extLst>
              <a:ext uri="{FF2B5EF4-FFF2-40B4-BE49-F238E27FC236}">
                <a16:creationId xmlns:a16="http://schemas.microsoft.com/office/drawing/2014/main" id="{527E5E41-DADC-B2F9-6072-2D0A71E80C12}"/>
              </a:ext>
            </a:extLst>
          </p:cNvPr>
          <p:cNvSpPr txBox="1">
            <a:spLocks/>
          </p:cNvSpPr>
          <p:nvPr/>
        </p:nvSpPr>
        <p:spPr>
          <a:xfrm>
            <a:off x="457200" y="1783835"/>
            <a:ext cx="8203231" cy="50323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t>They ‘leak’ into other frequencies</a:t>
            </a:r>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i="1" dirty="0"/>
          </a:p>
          <a:p>
            <a:r>
              <a:rPr lang="en-GB" dirty="0"/>
              <a:t>We want:</a:t>
            </a:r>
          </a:p>
          <a:p>
            <a:pPr lvl="1"/>
            <a:r>
              <a:rPr lang="en-GB" dirty="0"/>
              <a:t>Reduced effect of ‘side lobes’ </a:t>
            </a:r>
          </a:p>
          <a:p>
            <a:pPr lvl="1"/>
            <a:r>
              <a:rPr lang="en-GB" dirty="0"/>
              <a:t>Increased effect of the ‘main lobe’ </a:t>
            </a:r>
          </a:p>
          <a:p>
            <a:pPr lvl="1"/>
            <a:r>
              <a:rPr lang="en-GB" dirty="0"/>
              <a:t>i.e. reduce the spectral leakage</a:t>
            </a:r>
          </a:p>
        </p:txBody>
      </p:sp>
      <p:sp>
        <p:nvSpPr>
          <p:cNvPr id="3" name="TextBox 2">
            <a:extLst>
              <a:ext uri="{FF2B5EF4-FFF2-40B4-BE49-F238E27FC236}">
                <a16:creationId xmlns:a16="http://schemas.microsoft.com/office/drawing/2014/main" id="{5C8E1647-9D54-8257-A08B-E0BC7F69E266}"/>
              </a:ext>
            </a:extLst>
          </p:cNvPr>
          <p:cNvSpPr txBox="1"/>
          <p:nvPr/>
        </p:nvSpPr>
        <p:spPr>
          <a:xfrm>
            <a:off x="9220200" y="3059668"/>
            <a:ext cx="1180131" cy="369332"/>
          </a:xfrm>
          <a:prstGeom prst="rect">
            <a:avLst/>
          </a:prstGeom>
          <a:noFill/>
        </p:spPr>
        <p:txBody>
          <a:bodyPr wrap="none" rtlCol="0">
            <a:spAutoFit/>
          </a:bodyPr>
          <a:lstStyle/>
          <a:p>
            <a:r>
              <a:rPr lang="en-GB" dirty="0"/>
              <a:t>Side Lobes</a:t>
            </a:r>
          </a:p>
        </p:txBody>
      </p:sp>
      <p:sp>
        <p:nvSpPr>
          <p:cNvPr id="4" name="TextBox 3">
            <a:extLst>
              <a:ext uri="{FF2B5EF4-FFF2-40B4-BE49-F238E27FC236}">
                <a16:creationId xmlns:a16="http://schemas.microsoft.com/office/drawing/2014/main" id="{1C5E24D2-4C9B-5813-3812-3628EEBB45B3}"/>
              </a:ext>
            </a:extLst>
          </p:cNvPr>
          <p:cNvSpPr txBox="1"/>
          <p:nvPr/>
        </p:nvSpPr>
        <p:spPr>
          <a:xfrm>
            <a:off x="7073900" y="1618053"/>
            <a:ext cx="1176925" cy="369332"/>
          </a:xfrm>
          <a:prstGeom prst="rect">
            <a:avLst/>
          </a:prstGeom>
          <a:noFill/>
        </p:spPr>
        <p:txBody>
          <a:bodyPr wrap="none" rtlCol="0">
            <a:spAutoFit/>
          </a:bodyPr>
          <a:lstStyle/>
          <a:p>
            <a:r>
              <a:rPr lang="en-GB" dirty="0"/>
              <a:t>Main Lobe</a:t>
            </a:r>
          </a:p>
        </p:txBody>
      </p:sp>
      <p:cxnSp>
        <p:nvCxnSpPr>
          <p:cNvPr id="6" name="Straight Arrow Connector 5">
            <a:extLst>
              <a:ext uri="{FF2B5EF4-FFF2-40B4-BE49-F238E27FC236}">
                <a16:creationId xmlns:a16="http://schemas.microsoft.com/office/drawing/2014/main" id="{710B66F8-B1C2-6E88-A6BC-4DE2649C8A25}"/>
              </a:ext>
            </a:extLst>
          </p:cNvPr>
          <p:cNvCxnSpPr>
            <a:cxnSpLocks/>
          </p:cNvCxnSpPr>
          <p:nvPr/>
        </p:nvCxnSpPr>
        <p:spPr>
          <a:xfrm flipH="1">
            <a:off x="6807200" y="2005610"/>
            <a:ext cx="762000" cy="93551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8536-8E61-FA05-5208-44AE26537FDA}"/>
              </a:ext>
            </a:extLst>
          </p:cNvPr>
          <p:cNvSpPr>
            <a:spLocks noGrp="1"/>
          </p:cNvSpPr>
          <p:nvPr>
            <p:ph type="title"/>
          </p:nvPr>
        </p:nvSpPr>
        <p:spPr/>
        <p:txBody>
          <a:bodyPr/>
          <a:lstStyle/>
          <a:p>
            <a:r>
              <a:rPr lang="en-GB" dirty="0"/>
              <a:t>What causes these side lobes?</a:t>
            </a:r>
          </a:p>
        </p:txBody>
      </p:sp>
      <p:pic>
        <p:nvPicPr>
          <p:cNvPr id="13" name="Content Placeholder 12" descr="A picture containing diagram, design, line, sketch&#10;&#10;Description automatically generated">
            <a:extLst>
              <a:ext uri="{FF2B5EF4-FFF2-40B4-BE49-F238E27FC236}">
                <a16:creationId xmlns:a16="http://schemas.microsoft.com/office/drawing/2014/main" id="{B6A4CF86-C2EC-9B33-9396-A21D016F5C5F}"/>
              </a:ext>
            </a:extLst>
          </p:cNvPr>
          <p:cNvPicPr>
            <a:picLocks noGrp="1" noChangeAspect="1"/>
          </p:cNvPicPr>
          <p:nvPr>
            <p:ph idx="1"/>
          </p:nvPr>
        </p:nvPicPr>
        <p:blipFill>
          <a:blip r:embed="rId3"/>
          <a:stretch>
            <a:fillRect/>
          </a:stretch>
        </p:blipFill>
        <p:spPr>
          <a:xfrm>
            <a:off x="2049515" y="1800225"/>
            <a:ext cx="7711969" cy="4351338"/>
          </a:xfrm>
        </p:spPr>
      </p:pic>
      <p:sp>
        <p:nvSpPr>
          <p:cNvPr id="14" name="Rectangle 13">
            <a:extLst>
              <a:ext uri="{FF2B5EF4-FFF2-40B4-BE49-F238E27FC236}">
                <a16:creationId xmlns:a16="http://schemas.microsoft.com/office/drawing/2014/main" id="{3A675FAB-889E-5E38-89D2-BB032C8CD7B1}"/>
              </a:ext>
            </a:extLst>
          </p:cNvPr>
          <p:cNvSpPr/>
          <p:nvPr/>
        </p:nvSpPr>
        <p:spPr>
          <a:xfrm>
            <a:off x="7162800" y="3352800"/>
            <a:ext cx="1168400" cy="71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A916F37-832B-C2BC-07BA-BAA29824E046}"/>
              </a:ext>
            </a:extLst>
          </p:cNvPr>
          <p:cNvSpPr/>
          <p:nvPr/>
        </p:nvSpPr>
        <p:spPr>
          <a:xfrm>
            <a:off x="8593084" y="1800225"/>
            <a:ext cx="1168400" cy="71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E52654B-7E47-6C87-7310-934F33CEB284}"/>
              </a:ext>
            </a:extLst>
          </p:cNvPr>
          <p:cNvSpPr/>
          <p:nvPr/>
        </p:nvSpPr>
        <p:spPr>
          <a:xfrm>
            <a:off x="-1177161" y="542926"/>
            <a:ext cx="7711969" cy="125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630346E-D6CA-2D26-5181-6A0C93863620}"/>
              </a:ext>
            </a:extLst>
          </p:cNvPr>
          <p:cNvSpPr/>
          <p:nvPr/>
        </p:nvSpPr>
        <p:spPr>
          <a:xfrm>
            <a:off x="1219198" y="6261100"/>
            <a:ext cx="7711969" cy="135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15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0A96-4F3F-730C-79F9-CE57C9D4469B}"/>
              </a:ext>
            </a:extLst>
          </p:cNvPr>
          <p:cNvSpPr>
            <a:spLocks noGrp="1"/>
          </p:cNvSpPr>
          <p:nvPr>
            <p:ph type="title"/>
          </p:nvPr>
        </p:nvSpPr>
        <p:spPr/>
        <p:txBody>
          <a:bodyPr/>
          <a:lstStyle/>
          <a:p>
            <a:r>
              <a:rPr lang="en-GB" dirty="0"/>
              <a:t>Tapering</a:t>
            </a:r>
          </a:p>
        </p:txBody>
      </p:sp>
      <p:sp>
        <p:nvSpPr>
          <p:cNvPr id="13" name="Content Placeholder 2">
            <a:extLst>
              <a:ext uri="{FF2B5EF4-FFF2-40B4-BE49-F238E27FC236}">
                <a16:creationId xmlns:a16="http://schemas.microsoft.com/office/drawing/2014/main" id="{6CD10A2E-2495-DFEF-0705-EFED149FD42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Reduces impact of spatial leakage</a:t>
            </a:r>
            <a:endParaRPr lang="en-GB" i="1" dirty="0"/>
          </a:p>
        </p:txBody>
      </p:sp>
      <p:pic>
        <p:nvPicPr>
          <p:cNvPr id="18" name="Content Placeholder 17" descr="A diagram of a window function&#10;&#10;Description automatically generated with medium confidence">
            <a:extLst>
              <a:ext uri="{FF2B5EF4-FFF2-40B4-BE49-F238E27FC236}">
                <a16:creationId xmlns:a16="http://schemas.microsoft.com/office/drawing/2014/main" id="{DC912110-70AC-7883-07B8-7792EE2E204B}"/>
              </a:ext>
            </a:extLst>
          </p:cNvPr>
          <p:cNvPicPr>
            <a:picLocks noGrp="1" noChangeAspect="1"/>
          </p:cNvPicPr>
          <p:nvPr>
            <p:ph idx="1"/>
          </p:nvPr>
        </p:nvPicPr>
        <p:blipFill>
          <a:blip r:embed="rId3"/>
          <a:stretch>
            <a:fillRect/>
          </a:stretch>
        </p:blipFill>
        <p:spPr>
          <a:xfrm>
            <a:off x="2070100" y="2494859"/>
            <a:ext cx="7175500" cy="4069194"/>
          </a:xfrm>
        </p:spPr>
      </p:pic>
      <p:pic>
        <p:nvPicPr>
          <p:cNvPr id="20" name="Picture 19" descr="A picture containing line, font, plot, design&#10;&#10;Description automatically generated">
            <a:extLst>
              <a:ext uri="{FF2B5EF4-FFF2-40B4-BE49-F238E27FC236}">
                <a16:creationId xmlns:a16="http://schemas.microsoft.com/office/drawing/2014/main" id="{6649595B-2A53-A705-D149-208967B321FA}"/>
              </a:ext>
            </a:extLst>
          </p:cNvPr>
          <p:cNvPicPr>
            <a:picLocks noChangeAspect="1"/>
          </p:cNvPicPr>
          <p:nvPr/>
        </p:nvPicPr>
        <p:blipFill>
          <a:blip r:embed="rId4"/>
          <a:stretch>
            <a:fillRect/>
          </a:stretch>
        </p:blipFill>
        <p:spPr>
          <a:xfrm>
            <a:off x="3467099" y="118520"/>
            <a:ext cx="7772400" cy="1643605"/>
          </a:xfrm>
          <a:prstGeom prst="rect">
            <a:avLst/>
          </a:prstGeom>
        </p:spPr>
      </p:pic>
      <p:pic>
        <p:nvPicPr>
          <p:cNvPr id="22" name="Picture 21" descr="A graph of a function&#10;&#10;Description automatically generated with low confidence">
            <a:extLst>
              <a:ext uri="{FF2B5EF4-FFF2-40B4-BE49-F238E27FC236}">
                <a16:creationId xmlns:a16="http://schemas.microsoft.com/office/drawing/2014/main" id="{D8CE3D5B-1865-CAB2-A9DB-770510617E1F}"/>
              </a:ext>
            </a:extLst>
          </p:cNvPr>
          <p:cNvPicPr>
            <a:picLocks noChangeAspect="1"/>
          </p:cNvPicPr>
          <p:nvPr/>
        </p:nvPicPr>
        <p:blipFill>
          <a:blip r:embed="rId5"/>
          <a:stretch>
            <a:fillRect/>
          </a:stretch>
        </p:blipFill>
        <p:spPr>
          <a:xfrm>
            <a:off x="3467099" y="1825625"/>
            <a:ext cx="5073650" cy="4058920"/>
          </a:xfrm>
          <a:prstGeom prst="rect">
            <a:avLst/>
          </a:prstGeom>
        </p:spPr>
      </p:pic>
      <p:sp>
        <p:nvSpPr>
          <p:cNvPr id="23" name="Rectangle 22">
            <a:extLst>
              <a:ext uri="{FF2B5EF4-FFF2-40B4-BE49-F238E27FC236}">
                <a16:creationId xmlns:a16="http://schemas.microsoft.com/office/drawing/2014/main" id="{F90F22A1-9789-74F5-3F8A-044537ECD3A7}"/>
              </a:ext>
            </a:extLst>
          </p:cNvPr>
          <p:cNvSpPr/>
          <p:nvPr/>
        </p:nvSpPr>
        <p:spPr>
          <a:xfrm>
            <a:off x="8632825" y="2497285"/>
            <a:ext cx="600074" cy="71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76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D6EA-4C8D-3C8B-70FC-EBD09A0751D4}"/>
              </a:ext>
            </a:extLst>
          </p:cNvPr>
          <p:cNvSpPr>
            <a:spLocks noGrp="1"/>
          </p:cNvSpPr>
          <p:nvPr>
            <p:ph type="title"/>
          </p:nvPr>
        </p:nvSpPr>
        <p:spPr>
          <a:xfrm>
            <a:off x="435428" y="380568"/>
            <a:ext cx="10515600" cy="1325563"/>
          </a:xfrm>
        </p:spPr>
        <p:txBody>
          <a:bodyPr/>
          <a:lstStyle/>
          <a:p>
            <a:r>
              <a:rPr lang="en-GB" dirty="0"/>
              <a:t>M/EEG Data</a:t>
            </a:r>
          </a:p>
        </p:txBody>
      </p:sp>
      <p:pic>
        <p:nvPicPr>
          <p:cNvPr id="4" name="image1.png">
            <a:extLst>
              <a:ext uri="{FF2B5EF4-FFF2-40B4-BE49-F238E27FC236}">
                <a16:creationId xmlns:a16="http://schemas.microsoft.com/office/drawing/2014/main" id="{9D6A6E44-B518-F7F7-5D1C-62BA97F29ACD}"/>
              </a:ext>
            </a:extLst>
          </p:cNvPr>
          <p:cNvPicPr/>
          <p:nvPr/>
        </p:nvPicPr>
        <p:blipFill>
          <a:blip r:embed="rId3"/>
          <a:srcRect l="64848" t="22852" r="3513" b="11783"/>
          <a:stretch>
            <a:fillRect/>
          </a:stretch>
        </p:blipFill>
        <p:spPr>
          <a:xfrm>
            <a:off x="4548964" y="2060343"/>
            <a:ext cx="3293556" cy="3825760"/>
          </a:xfrm>
          <a:prstGeom prst="rect">
            <a:avLst/>
          </a:prstGeom>
          <a:ln w="12700">
            <a:miter lim="400000"/>
          </a:ln>
        </p:spPr>
      </p:pic>
      <p:pic>
        <p:nvPicPr>
          <p:cNvPr id="5" name="image2.png">
            <a:extLst>
              <a:ext uri="{FF2B5EF4-FFF2-40B4-BE49-F238E27FC236}">
                <a16:creationId xmlns:a16="http://schemas.microsoft.com/office/drawing/2014/main" id="{C33AC476-1524-8B7D-F0B7-12B5AEFD6CA0}"/>
              </a:ext>
            </a:extLst>
          </p:cNvPr>
          <p:cNvPicPr/>
          <p:nvPr/>
        </p:nvPicPr>
        <p:blipFill>
          <a:blip r:embed="rId4"/>
          <a:srcRect l="66557" t="15343" r="4014" b="10178"/>
          <a:stretch>
            <a:fillRect/>
          </a:stretch>
        </p:blipFill>
        <p:spPr>
          <a:xfrm>
            <a:off x="8406935" y="1793607"/>
            <a:ext cx="3063658" cy="4359233"/>
          </a:xfrm>
          <a:prstGeom prst="rect">
            <a:avLst/>
          </a:prstGeom>
          <a:ln w="12700">
            <a:miter lim="400000"/>
          </a:ln>
        </p:spPr>
      </p:pic>
      <p:sp>
        <p:nvSpPr>
          <p:cNvPr id="7" name="TextBox 6">
            <a:extLst>
              <a:ext uri="{FF2B5EF4-FFF2-40B4-BE49-F238E27FC236}">
                <a16:creationId xmlns:a16="http://schemas.microsoft.com/office/drawing/2014/main" id="{B709E4BC-1587-F901-EF79-C44588EB8DDC}"/>
              </a:ext>
            </a:extLst>
          </p:cNvPr>
          <p:cNvSpPr txBox="1"/>
          <p:nvPr/>
        </p:nvSpPr>
        <p:spPr>
          <a:xfrm>
            <a:off x="296223" y="2903404"/>
            <a:ext cx="3894778" cy="1569660"/>
          </a:xfrm>
          <a:prstGeom prst="rect">
            <a:avLst/>
          </a:prstGeom>
          <a:noFill/>
        </p:spPr>
        <p:txBody>
          <a:bodyPr wrap="square">
            <a:spAutoFit/>
          </a:bodyPr>
          <a:lstStyle/>
          <a:p>
            <a:pPr marL="285750" lvl="0" indent="-285750">
              <a:buSzTx/>
              <a:buFont typeface="Arial" panose="020B0604020202020204" pitchFamily="34" charset="0"/>
              <a:buChar char="•"/>
              <a:defRPr sz="1800"/>
            </a:pPr>
            <a:r>
              <a:rPr lang="en-US" sz="2400" dirty="0"/>
              <a:t>Time-varying modulation of signal amplitude</a:t>
            </a:r>
          </a:p>
          <a:p>
            <a:pPr marL="285750" lvl="0" indent="-285750">
              <a:buSzTx/>
              <a:buFont typeface="Arial" panose="020B0604020202020204" pitchFamily="34" charset="0"/>
              <a:buChar char="•"/>
              <a:defRPr sz="1800"/>
            </a:pPr>
            <a:endParaRPr lang="en-US" sz="2400" dirty="0"/>
          </a:p>
          <a:p>
            <a:pPr marL="285750" lvl="0" indent="-285750">
              <a:buSzTx/>
              <a:buFont typeface="Arial" panose="020B0604020202020204" pitchFamily="34" charset="0"/>
              <a:buChar char="•"/>
              <a:defRPr sz="1800"/>
            </a:pPr>
            <a:r>
              <a:rPr lang="en-US" sz="2400" dirty="0"/>
              <a:t>At each electrode or sensor</a:t>
            </a:r>
          </a:p>
        </p:txBody>
      </p:sp>
    </p:spTree>
    <p:extLst>
      <p:ext uri="{BB962C8B-B14F-4D97-AF65-F5344CB8AC3E}">
        <p14:creationId xmlns:p14="http://schemas.microsoft.com/office/powerpoint/2010/main" val="207659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40A6-A633-9D51-307C-4B94D5DDFFD7}"/>
              </a:ext>
            </a:extLst>
          </p:cNvPr>
          <p:cNvSpPr>
            <a:spLocks noGrp="1"/>
          </p:cNvSpPr>
          <p:nvPr>
            <p:ph type="title"/>
          </p:nvPr>
        </p:nvSpPr>
        <p:spPr/>
        <p:txBody>
          <a:bodyPr/>
          <a:lstStyle/>
          <a:p>
            <a:r>
              <a:rPr lang="en-GB" dirty="0"/>
              <a:t>Frequency Bands</a:t>
            </a:r>
          </a:p>
        </p:txBody>
      </p:sp>
      <p:pic>
        <p:nvPicPr>
          <p:cNvPr id="1026" name="Picture 2" descr="undefined">
            <a:extLst>
              <a:ext uri="{FF2B5EF4-FFF2-40B4-BE49-F238E27FC236}">
                <a16:creationId xmlns:a16="http://schemas.microsoft.com/office/drawing/2014/main" id="{03447460-A422-4795-C2EF-E94DB305C9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387" y="1808847"/>
            <a:ext cx="5018601" cy="46840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up of a paper&#10;&#10;Description automatically generated with low confidence">
            <a:extLst>
              <a:ext uri="{FF2B5EF4-FFF2-40B4-BE49-F238E27FC236}">
                <a16:creationId xmlns:a16="http://schemas.microsoft.com/office/drawing/2014/main" id="{DE83E7D9-7222-A297-7698-E5F7F50A6E2A}"/>
              </a:ext>
            </a:extLst>
          </p:cNvPr>
          <p:cNvPicPr>
            <a:picLocks noChangeAspect="1"/>
          </p:cNvPicPr>
          <p:nvPr/>
        </p:nvPicPr>
        <p:blipFill>
          <a:blip r:embed="rId4"/>
          <a:stretch>
            <a:fillRect/>
          </a:stretch>
        </p:blipFill>
        <p:spPr>
          <a:xfrm>
            <a:off x="6739450" y="3072743"/>
            <a:ext cx="5235574" cy="1574283"/>
          </a:xfrm>
          <a:prstGeom prst="rect">
            <a:avLst/>
          </a:prstGeom>
        </p:spPr>
      </p:pic>
      <p:pic>
        <p:nvPicPr>
          <p:cNvPr id="12" name="Picture 11" descr="A close-up of a card&#10;&#10;Description automatically generated with low confidence">
            <a:extLst>
              <a:ext uri="{FF2B5EF4-FFF2-40B4-BE49-F238E27FC236}">
                <a16:creationId xmlns:a16="http://schemas.microsoft.com/office/drawing/2014/main" id="{E8A3A285-ECEB-CA7A-C07B-7540B49B3DB0}"/>
              </a:ext>
            </a:extLst>
          </p:cNvPr>
          <p:cNvPicPr>
            <a:picLocks noChangeAspect="1"/>
          </p:cNvPicPr>
          <p:nvPr/>
        </p:nvPicPr>
        <p:blipFill>
          <a:blip r:embed="rId5"/>
          <a:stretch>
            <a:fillRect/>
          </a:stretch>
        </p:blipFill>
        <p:spPr>
          <a:xfrm>
            <a:off x="6739450" y="5103232"/>
            <a:ext cx="5235574" cy="1178004"/>
          </a:xfrm>
          <a:prstGeom prst="rect">
            <a:avLst/>
          </a:prstGeom>
        </p:spPr>
      </p:pic>
      <p:pic>
        <p:nvPicPr>
          <p:cNvPr id="14" name="Picture 13" descr="A close-up of a book&#10;&#10;Description automatically generated with medium confidence">
            <a:extLst>
              <a:ext uri="{FF2B5EF4-FFF2-40B4-BE49-F238E27FC236}">
                <a16:creationId xmlns:a16="http://schemas.microsoft.com/office/drawing/2014/main" id="{3345E761-7B1D-EE0D-52D2-399B08286CAD}"/>
              </a:ext>
            </a:extLst>
          </p:cNvPr>
          <p:cNvPicPr>
            <a:picLocks noChangeAspect="1"/>
          </p:cNvPicPr>
          <p:nvPr/>
        </p:nvPicPr>
        <p:blipFill>
          <a:blip r:embed="rId6"/>
          <a:stretch>
            <a:fillRect/>
          </a:stretch>
        </p:blipFill>
        <p:spPr>
          <a:xfrm>
            <a:off x="6739449" y="1288777"/>
            <a:ext cx="5235575" cy="1438783"/>
          </a:xfrm>
          <a:prstGeom prst="rect">
            <a:avLst/>
          </a:prstGeom>
        </p:spPr>
      </p:pic>
    </p:spTree>
    <p:extLst>
      <p:ext uri="{BB962C8B-B14F-4D97-AF65-F5344CB8AC3E}">
        <p14:creationId xmlns:p14="http://schemas.microsoft.com/office/powerpoint/2010/main" val="31607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6AB4-C4AE-37CE-1741-8777FEE8D745}"/>
              </a:ext>
            </a:extLst>
          </p:cNvPr>
          <p:cNvSpPr>
            <a:spLocks noGrp="1"/>
          </p:cNvSpPr>
          <p:nvPr>
            <p:ph type="title"/>
          </p:nvPr>
        </p:nvSpPr>
        <p:spPr>
          <a:xfrm>
            <a:off x="458139" y="317303"/>
            <a:ext cx="10515600" cy="1325563"/>
          </a:xfrm>
        </p:spPr>
        <p:txBody>
          <a:bodyPr/>
          <a:lstStyle/>
          <a:p>
            <a:r>
              <a:rPr lang="en-GB" dirty="0"/>
              <a:t>Different kinds of M/EEG Analyses</a:t>
            </a:r>
          </a:p>
        </p:txBody>
      </p:sp>
      <p:grpSp>
        <p:nvGrpSpPr>
          <p:cNvPr id="4" name="Group 64">
            <a:extLst>
              <a:ext uri="{FF2B5EF4-FFF2-40B4-BE49-F238E27FC236}">
                <a16:creationId xmlns:a16="http://schemas.microsoft.com/office/drawing/2014/main" id="{B139D8DB-DCD8-12B7-20D6-8010F2B0773C}"/>
              </a:ext>
            </a:extLst>
          </p:cNvPr>
          <p:cNvGrpSpPr/>
          <p:nvPr/>
        </p:nvGrpSpPr>
        <p:grpSpPr>
          <a:xfrm>
            <a:off x="400994" y="2487331"/>
            <a:ext cx="2860673" cy="1958339"/>
            <a:chOff x="0" y="0"/>
            <a:chExt cx="2860672" cy="1958337"/>
          </a:xfrm>
        </p:grpSpPr>
        <p:grpSp>
          <p:nvGrpSpPr>
            <p:cNvPr id="5" name="Group 60">
              <a:extLst>
                <a:ext uri="{FF2B5EF4-FFF2-40B4-BE49-F238E27FC236}">
                  <a16:creationId xmlns:a16="http://schemas.microsoft.com/office/drawing/2014/main" id="{5307F217-4208-429F-5012-138B77795E46}"/>
                </a:ext>
              </a:extLst>
            </p:cNvPr>
            <p:cNvGrpSpPr/>
            <p:nvPr/>
          </p:nvGrpSpPr>
          <p:grpSpPr>
            <a:xfrm>
              <a:off x="57146" y="-1"/>
              <a:ext cx="2803526" cy="1422403"/>
              <a:chOff x="0" y="0"/>
              <a:chExt cx="2803525" cy="1422401"/>
            </a:xfrm>
          </p:grpSpPr>
          <p:pic>
            <p:nvPicPr>
              <p:cNvPr id="9" name="image3.png">
                <a:extLst>
                  <a:ext uri="{FF2B5EF4-FFF2-40B4-BE49-F238E27FC236}">
                    <a16:creationId xmlns:a16="http://schemas.microsoft.com/office/drawing/2014/main" id="{47769569-0A81-3098-1044-89564C2E2FAA}"/>
                  </a:ext>
                </a:extLst>
              </p:cNvPr>
              <p:cNvPicPr/>
              <p:nvPr/>
            </p:nvPicPr>
            <p:blipFill>
              <a:blip r:embed="rId3"/>
              <a:srcRect l="8868" t="62949" r="58495" b="16964"/>
              <a:stretch>
                <a:fillRect/>
              </a:stretch>
            </p:blipFill>
            <p:spPr>
              <a:xfrm>
                <a:off x="-1" y="0"/>
                <a:ext cx="2803526" cy="1093789"/>
              </a:xfrm>
              <a:prstGeom prst="rect">
                <a:avLst/>
              </a:prstGeom>
              <a:ln w="12700" cap="flat">
                <a:noFill/>
                <a:miter lim="400000"/>
              </a:ln>
              <a:effectLst/>
            </p:spPr>
          </p:pic>
          <p:pic>
            <p:nvPicPr>
              <p:cNvPr id="10" name="image4.png" descr="GFP_imagesc_W_mags">
                <a:extLst>
                  <a:ext uri="{FF2B5EF4-FFF2-40B4-BE49-F238E27FC236}">
                    <a16:creationId xmlns:a16="http://schemas.microsoft.com/office/drawing/2014/main" id="{C7AC76E0-D6C0-A343-664D-CBDA1691CEDA}"/>
                  </a:ext>
                </a:extLst>
              </p:cNvPr>
              <p:cNvPicPr/>
              <p:nvPr/>
            </p:nvPicPr>
            <p:blipFill>
              <a:blip r:embed="rId4"/>
              <a:srcRect l="12991" t="23282" r="9573" b="47496"/>
              <a:stretch>
                <a:fillRect/>
              </a:stretch>
            </p:blipFill>
            <p:spPr>
              <a:xfrm>
                <a:off x="25400" y="1166813"/>
                <a:ext cx="2771775" cy="255589"/>
              </a:xfrm>
              <a:prstGeom prst="rect">
                <a:avLst/>
              </a:prstGeom>
              <a:ln w="12700" cap="flat">
                <a:noFill/>
                <a:miter lim="400000"/>
              </a:ln>
              <a:effectLst/>
            </p:spPr>
          </p:pic>
        </p:grpSp>
        <p:grpSp>
          <p:nvGrpSpPr>
            <p:cNvPr id="6" name="Group 63">
              <a:extLst>
                <a:ext uri="{FF2B5EF4-FFF2-40B4-BE49-F238E27FC236}">
                  <a16:creationId xmlns:a16="http://schemas.microsoft.com/office/drawing/2014/main" id="{550E63E7-C7AA-A4D9-332F-D0F228DFAE17}"/>
                </a:ext>
              </a:extLst>
            </p:cNvPr>
            <p:cNvGrpSpPr/>
            <p:nvPr/>
          </p:nvGrpSpPr>
          <p:grpSpPr>
            <a:xfrm>
              <a:off x="-1" y="1650997"/>
              <a:ext cx="1425577" cy="307341"/>
              <a:chOff x="0" y="0"/>
              <a:chExt cx="1425575" cy="307340"/>
            </a:xfrm>
          </p:grpSpPr>
          <p:sp>
            <p:nvSpPr>
              <p:cNvPr id="7" name="Shape 61">
                <a:extLst>
                  <a:ext uri="{FF2B5EF4-FFF2-40B4-BE49-F238E27FC236}">
                    <a16:creationId xmlns:a16="http://schemas.microsoft.com/office/drawing/2014/main" id="{3B3B02A6-01A6-BC63-D8D8-6DDCF0552B6C}"/>
                  </a:ext>
                </a:extLst>
              </p:cNvPr>
              <p:cNvSpPr/>
              <p:nvPr/>
            </p:nvSpPr>
            <p:spPr>
              <a:xfrm>
                <a:off x="0" y="0"/>
                <a:ext cx="501846" cy="3073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8" name="Shape 62">
                <a:extLst>
                  <a:ext uri="{FF2B5EF4-FFF2-40B4-BE49-F238E27FC236}">
                    <a16:creationId xmlns:a16="http://schemas.microsoft.com/office/drawing/2014/main" id="{B9BB9585-8CA9-2844-AB2A-90A3CB05D9A9}"/>
                  </a:ext>
                </a:extLst>
              </p:cNvPr>
              <p:cNvSpPr/>
              <p:nvPr/>
            </p:nvSpPr>
            <p:spPr>
              <a:xfrm>
                <a:off x="77787" y="20637"/>
                <a:ext cx="1347789"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11" name="Group 70">
            <a:extLst>
              <a:ext uri="{FF2B5EF4-FFF2-40B4-BE49-F238E27FC236}">
                <a16:creationId xmlns:a16="http://schemas.microsoft.com/office/drawing/2014/main" id="{365E64B0-3DF8-ABAC-AA04-625D655A0D30}"/>
              </a:ext>
            </a:extLst>
          </p:cNvPr>
          <p:cNvGrpSpPr/>
          <p:nvPr/>
        </p:nvGrpSpPr>
        <p:grpSpPr>
          <a:xfrm>
            <a:off x="4045232" y="2483223"/>
            <a:ext cx="3567981" cy="1628048"/>
            <a:chOff x="-4040" y="0"/>
            <a:chExt cx="3567979" cy="1628047"/>
          </a:xfrm>
        </p:grpSpPr>
        <p:grpSp>
          <p:nvGrpSpPr>
            <p:cNvPr id="12" name="Group 67">
              <a:extLst>
                <a:ext uri="{FF2B5EF4-FFF2-40B4-BE49-F238E27FC236}">
                  <a16:creationId xmlns:a16="http://schemas.microsoft.com/office/drawing/2014/main" id="{F1473630-EC7E-BD8D-2E0A-974E32F04E1B}"/>
                </a:ext>
              </a:extLst>
            </p:cNvPr>
            <p:cNvGrpSpPr/>
            <p:nvPr/>
          </p:nvGrpSpPr>
          <p:grpSpPr>
            <a:xfrm>
              <a:off x="439738" y="0"/>
              <a:ext cx="3124201" cy="1184277"/>
              <a:chOff x="0" y="0"/>
              <a:chExt cx="3124199" cy="1184276"/>
            </a:xfrm>
          </p:grpSpPr>
          <p:pic>
            <p:nvPicPr>
              <p:cNvPr id="15" name="image5.png">
                <a:extLst>
                  <a:ext uri="{FF2B5EF4-FFF2-40B4-BE49-F238E27FC236}">
                    <a16:creationId xmlns:a16="http://schemas.microsoft.com/office/drawing/2014/main" id="{D4004E67-1AA3-3819-5D9B-0E49465089AC}"/>
                  </a:ext>
                </a:extLst>
              </p:cNvPr>
              <p:cNvPicPr/>
              <p:nvPr/>
            </p:nvPicPr>
            <p:blipFill>
              <a:blip r:embed="rId5"/>
              <a:stretch>
                <a:fillRect/>
              </a:stretch>
            </p:blipFill>
            <p:spPr>
              <a:xfrm>
                <a:off x="-1" y="11112"/>
                <a:ext cx="1533526" cy="1173165"/>
              </a:xfrm>
              <a:prstGeom prst="rect">
                <a:avLst/>
              </a:prstGeom>
              <a:ln w="12700" cap="flat">
                <a:noFill/>
                <a:miter lim="400000"/>
              </a:ln>
              <a:effectLst/>
            </p:spPr>
          </p:pic>
          <p:pic>
            <p:nvPicPr>
              <p:cNvPr id="16" name="image6.png">
                <a:extLst>
                  <a:ext uri="{FF2B5EF4-FFF2-40B4-BE49-F238E27FC236}">
                    <a16:creationId xmlns:a16="http://schemas.microsoft.com/office/drawing/2014/main" id="{E915B012-375B-56FD-1236-903F64FC77D2}"/>
                  </a:ext>
                </a:extLst>
              </p:cNvPr>
              <p:cNvPicPr/>
              <p:nvPr/>
            </p:nvPicPr>
            <p:blipFill>
              <a:blip r:embed="rId6"/>
              <a:stretch>
                <a:fillRect/>
              </a:stretch>
            </p:blipFill>
            <p:spPr>
              <a:xfrm>
                <a:off x="1590674" y="-1"/>
                <a:ext cx="1533526" cy="1173165"/>
              </a:xfrm>
              <a:prstGeom prst="rect">
                <a:avLst/>
              </a:prstGeom>
              <a:ln w="12700" cap="flat">
                <a:noFill/>
                <a:miter lim="400000"/>
              </a:ln>
              <a:effectLst/>
            </p:spPr>
          </p:pic>
        </p:grpSp>
        <p:sp>
          <p:nvSpPr>
            <p:cNvPr id="13" name="Shape 68">
              <a:extLst>
                <a:ext uri="{FF2B5EF4-FFF2-40B4-BE49-F238E27FC236}">
                  <a16:creationId xmlns:a16="http://schemas.microsoft.com/office/drawing/2014/main" id="{2DF27E7F-79EB-582D-B3B1-4893881B3C4B}"/>
                </a:ext>
              </a:extLst>
            </p:cNvPr>
            <p:cNvSpPr/>
            <p:nvPr/>
          </p:nvSpPr>
          <p:spPr>
            <a:xfrm>
              <a:off x="1808237" y="1320706"/>
              <a:ext cx="501847"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dirty="0"/>
                <a:t>time</a:t>
              </a:r>
            </a:p>
          </p:txBody>
        </p:sp>
        <p:sp>
          <p:nvSpPr>
            <p:cNvPr id="14" name="Shape 69">
              <a:extLst>
                <a:ext uri="{FF2B5EF4-FFF2-40B4-BE49-F238E27FC236}">
                  <a16:creationId xmlns:a16="http://schemas.microsoft.com/office/drawing/2014/main" id="{6CCEA69F-009E-04C5-50F6-9619FA20BCD8}"/>
                </a:ext>
              </a:extLst>
            </p:cNvPr>
            <p:cNvSpPr/>
            <p:nvPr/>
          </p:nvSpPr>
          <p:spPr>
            <a:xfrm rot="16200000">
              <a:off x="-344378" y="523242"/>
              <a:ext cx="988018"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dirty="0"/>
                <a:t>frequency</a:t>
              </a:r>
            </a:p>
          </p:txBody>
        </p:sp>
      </p:grpSp>
      <p:sp>
        <p:nvSpPr>
          <p:cNvPr id="17" name="Shape 71">
            <a:extLst>
              <a:ext uri="{FF2B5EF4-FFF2-40B4-BE49-F238E27FC236}">
                <a16:creationId xmlns:a16="http://schemas.microsoft.com/office/drawing/2014/main" id="{F7682B96-1822-3B51-890B-DA7EB3A23270}"/>
              </a:ext>
            </a:extLst>
          </p:cNvPr>
          <p:cNvSpPr/>
          <p:nvPr/>
        </p:nvSpPr>
        <p:spPr>
          <a:xfrm>
            <a:off x="4259052" y="4347729"/>
            <a:ext cx="3673896" cy="11963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sz="2400" b="1" dirty="0"/>
              <a:t>When / at what frequency </a:t>
            </a:r>
            <a:r>
              <a:rPr sz="2400" dirty="0"/>
              <a:t>is there an effect in frequency</a:t>
            </a:r>
            <a:r>
              <a:rPr lang="en-US" sz="2400" dirty="0"/>
              <a:t>?</a:t>
            </a:r>
            <a:endParaRPr sz="2400" dirty="0"/>
          </a:p>
        </p:txBody>
      </p:sp>
      <p:sp>
        <p:nvSpPr>
          <p:cNvPr id="18" name="Shape 72">
            <a:extLst>
              <a:ext uri="{FF2B5EF4-FFF2-40B4-BE49-F238E27FC236}">
                <a16:creationId xmlns:a16="http://schemas.microsoft.com/office/drawing/2014/main" id="{10CE535A-9DC6-D7C3-3F85-2F2A0A466DB9}"/>
              </a:ext>
            </a:extLst>
          </p:cNvPr>
          <p:cNvSpPr/>
          <p:nvPr/>
        </p:nvSpPr>
        <p:spPr>
          <a:xfrm>
            <a:off x="497304" y="4531878"/>
            <a:ext cx="2658533" cy="8280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sz="2400" b="1" dirty="0"/>
              <a:t>When </a:t>
            </a:r>
            <a:r>
              <a:rPr sz="2400" dirty="0"/>
              <a:t>is there an effect in time?</a:t>
            </a:r>
          </a:p>
        </p:txBody>
      </p:sp>
      <p:grpSp>
        <p:nvGrpSpPr>
          <p:cNvPr id="19" name="Group 86">
            <a:extLst>
              <a:ext uri="{FF2B5EF4-FFF2-40B4-BE49-F238E27FC236}">
                <a16:creationId xmlns:a16="http://schemas.microsoft.com/office/drawing/2014/main" id="{D09E0BD2-FD36-D11A-6D3A-F5DCD00D0650}"/>
              </a:ext>
            </a:extLst>
          </p:cNvPr>
          <p:cNvGrpSpPr/>
          <p:nvPr/>
        </p:nvGrpSpPr>
        <p:grpSpPr>
          <a:xfrm>
            <a:off x="8133779" y="1656749"/>
            <a:ext cx="3873502" cy="2635251"/>
            <a:chOff x="0" y="0"/>
            <a:chExt cx="3873500" cy="2635250"/>
          </a:xfrm>
        </p:grpSpPr>
        <p:pic>
          <p:nvPicPr>
            <p:cNvPr id="20" name="image7.png">
              <a:extLst>
                <a:ext uri="{FF2B5EF4-FFF2-40B4-BE49-F238E27FC236}">
                  <a16:creationId xmlns:a16="http://schemas.microsoft.com/office/drawing/2014/main" id="{11D13A3F-8156-47F1-9956-B97F782D8F3A}"/>
                </a:ext>
              </a:extLst>
            </p:cNvPr>
            <p:cNvPicPr/>
            <p:nvPr/>
          </p:nvPicPr>
          <p:blipFill>
            <a:blip r:embed="rId7"/>
            <a:srcRect l="11797" t="73814" r="79260" b="5704"/>
            <a:stretch>
              <a:fillRect/>
            </a:stretch>
          </p:blipFill>
          <p:spPr>
            <a:xfrm>
              <a:off x="296862" y="369888"/>
              <a:ext cx="857251" cy="762001"/>
            </a:xfrm>
            <a:prstGeom prst="rect">
              <a:avLst/>
            </a:prstGeom>
            <a:ln w="12700" cap="flat">
              <a:noFill/>
              <a:miter lim="400000"/>
            </a:ln>
            <a:effectLst/>
          </p:spPr>
        </p:pic>
        <p:sp>
          <p:nvSpPr>
            <p:cNvPr id="21" name="Shape 76">
              <a:extLst>
                <a:ext uri="{FF2B5EF4-FFF2-40B4-BE49-F238E27FC236}">
                  <a16:creationId xmlns:a16="http://schemas.microsoft.com/office/drawing/2014/main" id="{A45791ED-3224-ECF8-FA28-7B556250663B}"/>
                </a:ext>
              </a:extLst>
            </p:cNvPr>
            <p:cNvSpPr/>
            <p:nvPr/>
          </p:nvSpPr>
          <p:spPr>
            <a:xfrm>
              <a:off x="434975" y="-1"/>
              <a:ext cx="209362"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x</a:t>
              </a:r>
            </a:p>
          </p:txBody>
        </p:sp>
        <p:sp>
          <p:nvSpPr>
            <p:cNvPr id="22" name="Shape 77">
              <a:extLst>
                <a:ext uri="{FF2B5EF4-FFF2-40B4-BE49-F238E27FC236}">
                  <a16:creationId xmlns:a16="http://schemas.microsoft.com/office/drawing/2014/main" id="{830FEB2F-22AC-071F-35AB-47295F450644}"/>
                </a:ext>
              </a:extLst>
            </p:cNvPr>
            <p:cNvSpPr/>
            <p:nvPr/>
          </p:nvSpPr>
          <p:spPr>
            <a:xfrm>
              <a:off x="449261" y="319087"/>
              <a:ext cx="354014" cy="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pic>
          <p:nvPicPr>
            <p:cNvPr id="23" name="image7.png">
              <a:extLst>
                <a:ext uri="{FF2B5EF4-FFF2-40B4-BE49-F238E27FC236}">
                  <a16:creationId xmlns:a16="http://schemas.microsoft.com/office/drawing/2014/main" id="{7ECA34C6-22DA-363E-A3BE-2EFFFF989408}"/>
                </a:ext>
              </a:extLst>
            </p:cNvPr>
            <p:cNvPicPr/>
            <p:nvPr/>
          </p:nvPicPr>
          <p:blipFill>
            <a:blip r:embed="rId7"/>
            <a:srcRect l="21123" t="73814" r="70477" b="5704"/>
            <a:stretch>
              <a:fillRect/>
            </a:stretch>
          </p:blipFill>
          <p:spPr>
            <a:xfrm>
              <a:off x="1028700" y="796925"/>
              <a:ext cx="803276" cy="758825"/>
            </a:xfrm>
            <a:prstGeom prst="rect">
              <a:avLst/>
            </a:prstGeom>
            <a:ln w="12700" cap="flat">
              <a:noFill/>
              <a:miter lim="400000"/>
            </a:ln>
            <a:effectLst/>
          </p:spPr>
        </p:pic>
        <p:sp>
          <p:nvSpPr>
            <p:cNvPr id="24" name="Shape 79">
              <a:extLst>
                <a:ext uri="{FF2B5EF4-FFF2-40B4-BE49-F238E27FC236}">
                  <a16:creationId xmlns:a16="http://schemas.microsoft.com/office/drawing/2014/main" id="{CD5E54D3-8C7D-B6E2-D100-F343956D15F1}"/>
                </a:ext>
              </a:extLst>
            </p:cNvPr>
            <p:cNvSpPr/>
            <p:nvPr/>
          </p:nvSpPr>
          <p:spPr>
            <a:xfrm>
              <a:off x="-1" y="450850"/>
              <a:ext cx="209363" cy="3073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y</a:t>
              </a:r>
            </a:p>
          </p:txBody>
        </p:sp>
        <p:pic>
          <p:nvPicPr>
            <p:cNvPr id="25" name="image7.png">
              <a:extLst>
                <a:ext uri="{FF2B5EF4-FFF2-40B4-BE49-F238E27FC236}">
                  <a16:creationId xmlns:a16="http://schemas.microsoft.com/office/drawing/2014/main" id="{8610940A-4BFD-62CC-AACB-8A4D7BED4AAF}"/>
                </a:ext>
              </a:extLst>
            </p:cNvPr>
            <p:cNvPicPr/>
            <p:nvPr/>
          </p:nvPicPr>
          <p:blipFill>
            <a:blip r:embed="rId7"/>
            <a:srcRect l="30252" t="73814" r="62071" b="6247"/>
            <a:stretch>
              <a:fillRect/>
            </a:stretch>
          </p:blipFill>
          <p:spPr>
            <a:xfrm>
              <a:off x="1730375" y="1157287"/>
              <a:ext cx="730251" cy="736601"/>
            </a:xfrm>
            <a:prstGeom prst="rect">
              <a:avLst/>
            </a:prstGeom>
            <a:ln w="12700" cap="flat">
              <a:noFill/>
              <a:miter lim="400000"/>
            </a:ln>
            <a:effectLst/>
          </p:spPr>
        </p:pic>
        <p:pic>
          <p:nvPicPr>
            <p:cNvPr id="26" name="image7.png">
              <a:extLst>
                <a:ext uri="{FF2B5EF4-FFF2-40B4-BE49-F238E27FC236}">
                  <a16:creationId xmlns:a16="http://schemas.microsoft.com/office/drawing/2014/main" id="{200C5957-B812-D9CF-7696-BAFF2CE1FB80}"/>
                </a:ext>
              </a:extLst>
            </p:cNvPr>
            <p:cNvPicPr/>
            <p:nvPr/>
          </p:nvPicPr>
          <p:blipFill>
            <a:blip r:embed="rId7"/>
            <a:srcRect l="39201" t="73814" r="53333" b="5782"/>
            <a:stretch>
              <a:fillRect/>
            </a:stretch>
          </p:blipFill>
          <p:spPr>
            <a:xfrm>
              <a:off x="2417761" y="1538287"/>
              <a:ext cx="712789" cy="755651"/>
            </a:xfrm>
            <a:prstGeom prst="rect">
              <a:avLst/>
            </a:prstGeom>
            <a:ln w="12700" cap="flat">
              <a:noFill/>
              <a:miter lim="400000"/>
            </a:ln>
            <a:effectLst/>
          </p:spPr>
        </p:pic>
        <p:pic>
          <p:nvPicPr>
            <p:cNvPr id="27" name="image7.png">
              <a:extLst>
                <a:ext uri="{FF2B5EF4-FFF2-40B4-BE49-F238E27FC236}">
                  <a16:creationId xmlns:a16="http://schemas.microsoft.com/office/drawing/2014/main" id="{C245DF89-B70F-2DAD-8631-B54AA0B2DD97}"/>
                </a:ext>
              </a:extLst>
            </p:cNvPr>
            <p:cNvPicPr/>
            <p:nvPr/>
          </p:nvPicPr>
          <p:blipFill>
            <a:blip r:embed="rId7"/>
            <a:srcRect l="47607" t="74319" r="44037" b="5782"/>
            <a:stretch>
              <a:fillRect/>
            </a:stretch>
          </p:blipFill>
          <p:spPr>
            <a:xfrm>
              <a:off x="3074987" y="1898650"/>
              <a:ext cx="798514" cy="736600"/>
            </a:xfrm>
            <a:prstGeom prst="rect">
              <a:avLst/>
            </a:prstGeom>
            <a:ln w="12700" cap="flat">
              <a:noFill/>
              <a:miter lim="400000"/>
            </a:ln>
            <a:effectLst/>
          </p:spPr>
        </p:pic>
        <p:sp>
          <p:nvSpPr>
            <p:cNvPr id="28" name="Shape 83">
              <a:extLst>
                <a:ext uri="{FF2B5EF4-FFF2-40B4-BE49-F238E27FC236}">
                  <a16:creationId xmlns:a16="http://schemas.microsoft.com/office/drawing/2014/main" id="{65B4B826-61B0-21ED-D52D-08274AB69DF6}"/>
                </a:ext>
              </a:extLst>
            </p:cNvPr>
            <p:cNvSpPr/>
            <p:nvPr/>
          </p:nvSpPr>
          <p:spPr>
            <a:xfrm>
              <a:off x="293686" y="1031874"/>
              <a:ext cx="2155827" cy="1211264"/>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9" name="Shape 84">
              <a:extLst>
                <a:ext uri="{FF2B5EF4-FFF2-40B4-BE49-F238E27FC236}">
                  <a16:creationId xmlns:a16="http://schemas.microsoft.com/office/drawing/2014/main" id="{524CAC8E-7AC2-234A-3953-327781528C28}"/>
                </a:ext>
              </a:extLst>
            </p:cNvPr>
            <p:cNvSpPr/>
            <p:nvPr/>
          </p:nvSpPr>
          <p:spPr>
            <a:xfrm rot="1844520">
              <a:off x="187587" y="1130116"/>
              <a:ext cx="501847"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a:t>time</a:t>
              </a:r>
            </a:p>
          </p:txBody>
        </p:sp>
        <p:sp>
          <p:nvSpPr>
            <p:cNvPr id="30" name="Shape 85">
              <a:extLst>
                <a:ext uri="{FF2B5EF4-FFF2-40B4-BE49-F238E27FC236}">
                  <a16:creationId xmlns:a16="http://schemas.microsoft.com/office/drawing/2014/main" id="{C65DA77A-E8D4-5883-E1BD-389A290A6365}"/>
                </a:ext>
              </a:extLst>
            </p:cNvPr>
            <p:cNvSpPr/>
            <p:nvPr/>
          </p:nvSpPr>
          <p:spPr>
            <a:xfrm flipV="1">
              <a:off x="321008" y="352261"/>
              <a:ext cx="1" cy="317501"/>
            </a:xfrm>
            <a:prstGeom prst="line">
              <a:avLst/>
            </a:prstGeom>
            <a:noFill/>
            <a:ln w="9525"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31" name="Shape 100">
            <a:extLst>
              <a:ext uri="{FF2B5EF4-FFF2-40B4-BE49-F238E27FC236}">
                <a16:creationId xmlns:a16="http://schemas.microsoft.com/office/drawing/2014/main" id="{CFA28496-F64B-DC31-6B41-231C0ED3C12F}"/>
              </a:ext>
            </a:extLst>
          </p:cNvPr>
          <p:cNvSpPr/>
          <p:nvPr/>
        </p:nvSpPr>
        <p:spPr>
          <a:xfrm>
            <a:off x="8412308" y="4347729"/>
            <a:ext cx="3172922"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sz="2400" b="1" dirty="0"/>
              <a:t>When / where </a:t>
            </a:r>
            <a:r>
              <a:rPr sz="2400" dirty="0"/>
              <a:t>is there an effect in sensor-topography space/time</a:t>
            </a:r>
            <a:r>
              <a:rPr lang="en-US" sz="2400" dirty="0"/>
              <a:t>?</a:t>
            </a:r>
            <a:endParaRPr sz="2400" dirty="0"/>
          </a:p>
        </p:txBody>
      </p:sp>
      <p:sp>
        <p:nvSpPr>
          <p:cNvPr id="32" name="TextBox 31">
            <a:extLst>
              <a:ext uri="{FF2B5EF4-FFF2-40B4-BE49-F238E27FC236}">
                <a16:creationId xmlns:a16="http://schemas.microsoft.com/office/drawing/2014/main" id="{85F163D9-8C90-170B-6301-9FF0A022BF54}"/>
              </a:ext>
            </a:extLst>
          </p:cNvPr>
          <p:cNvSpPr txBox="1"/>
          <p:nvPr/>
        </p:nvSpPr>
        <p:spPr>
          <a:xfrm>
            <a:off x="1687286" y="2002971"/>
            <a:ext cx="444352" cy="369332"/>
          </a:xfrm>
          <a:prstGeom prst="rect">
            <a:avLst/>
          </a:prstGeom>
          <a:noFill/>
        </p:spPr>
        <p:txBody>
          <a:bodyPr wrap="none" rtlCol="0">
            <a:spAutoFit/>
          </a:bodyPr>
          <a:lstStyle/>
          <a:p>
            <a:r>
              <a:rPr lang="en-GB" b="1" dirty="0"/>
              <a:t>1D</a:t>
            </a:r>
          </a:p>
        </p:txBody>
      </p:sp>
      <p:sp>
        <p:nvSpPr>
          <p:cNvPr id="33" name="TextBox 32">
            <a:extLst>
              <a:ext uri="{FF2B5EF4-FFF2-40B4-BE49-F238E27FC236}">
                <a16:creationId xmlns:a16="http://schemas.microsoft.com/office/drawing/2014/main" id="{4F2881CC-F46B-FC47-6324-3F09B095E25C}"/>
              </a:ext>
            </a:extLst>
          </p:cNvPr>
          <p:cNvSpPr txBox="1"/>
          <p:nvPr/>
        </p:nvSpPr>
        <p:spPr>
          <a:xfrm>
            <a:off x="5857510" y="2058317"/>
            <a:ext cx="447558" cy="369332"/>
          </a:xfrm>
          <a:prstGeom prst="rect">
            <a:avLst/>
          </a:prstGeom>
          <a:noFill/>
        </p:spPr>
        <p:txBody>
          <a:bodyPr wrap="none" rtlCol="0">
            <a:spAutoFit/>
          </a:bodyPr>
          <a:lstStyle/>
          <a:p>
            <a:r>
              <a:rPr lang="en-GB" b="1" dirty="0"/>
              <a:t>2D</a:t>
            </a:r>
          </a:p>
        </p:txBody>
      </p:sp>
      <p:sp>
        <p:nvSpPr>
          <p:cNvPr id="34" name="TextBox 33">
            <a:extLst>
              <a:ext uri="{FF2B5EF4-FFF2-40B4-BE49-F238E27FC236}">
                <a16:creationId xmlns:a16="http://schemas.microsoft.com/office/drawing/2014/main" id="{1E91C136-FB2C-24F5-4686-BF83478FFEB5}"/>
              </a:ext>
            </a:extLst>
          </p:cNvPr>
          <p:cNvSpPr txBox="1"/>
          <p:nvPr/>
        </p:nvSpPr>
        <p:spPr>
          <a:xfrm>
            <a:off x="9886351" y="2056578"/>
            <a:ext cx="447558" cy="369332"/>
          </a:xfrm>
          <a:prstGeom prst="rect">
            <a:avLst/>
          </a:prstGeom>
          <a:noFill/>
        </p:spPr>
        <p:txBody>
          <a:bodyPr wrap="none" rtlCol="0">
            <a:spAutoFit/>
          </a:bodyPr>
          <a:lstStyle/>
          <a:p>
            <a:r>
              <a:rPr lang="en-GB" b="1" dirty="0"/>
              <a:t>3D</a:t>
            </a:r>
          </a:p>
        </p:txBody>
      </p:sp>
      <p:sp>
        <p:nvSpPr>
          <p:cNvPr id="35" name="Rectangle 34">
            <a:extLst>
              <a:ext uri="{FF2B5EF4-FFF2-40B4-BE49-F238E27FC236}">
                <a16:creationId xmlns:a16="http://schemas.microsoft.com/office/drawing/2014/main" id="{788B4B2B-F3A3-C9D1-F461-5B7BCEB17080}"/>
              </a:ext>
            </a:extLst>
          </p:cNvPr>
          <p:cNvSpPr/>
          <p:nvPr/>
        </p:nvSpPr>
        <p:spPr>
          <a:xfrm>
            <a:off x="3908798" y="1810418"/>
            <a:ext cx="4156508" cy="40712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77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11" grpId="0" animBg="1" advAuto="0"/>
      <p:bldP spid="17" grpId="0" animBg="1" advAuto="0"/>
      <p:bldP spid="18" grpId="0" animBg="1" advAuto="0"/>
      <p:bldP spid="19" grpId="0" animBg="1" advAuto="0"/>
      <p:bldP spid="31" grpId="0" animBg="1" advAuto="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BA34-0A41-C2BD-CBE0-4040F7AB7A04}"/>
              </a:ext>
            </a:extLst>
          </p:cNvPr>
          <p:cNvSpPr>
            <a:spLocks noGrp="1"/>
          </p:cNvSpPr>
          <p:nvPr>
            <p:ph type="title"/>
          </p:nvPr>
        </p:nvSpPr>
        <p:spPr/>
        <p:txBody>
          <a:bodyPr/>
          <a:lstStyle/>
          <a:p>
            <a:br>
              <a:rPr lang="en-GB" dirty="0"/>
            </a:br>
            <a:r>
              <a:rPr lang="en-GB" dirty="0"/>
              <a:t>Time x Frequency Analysis</a:t>
            </a:r>
          </a:p>
        </p:txBody>
      </p:sp>
      <p:pic>
        <p:nvPicPr>
          <p:cNvPr id="8" name="image5.png">
            <a:extLst>
              <a:ext uri="{FF2B5EF4-FFF2-40B4-BE49-F238E27FC236}">
                <a16:creationId xmlns:a16="http://schemas.microsoft.com/office/drawing/2014/main" id="{8C0E644C-B1D4-F373-1F3B-86CD7D384E02}"/>
              </a:ext>
            </a:extLst>
          </p:cNvPr>
          <p:cNvPicPr/>
          <p:nvPr/>
        </p:nvPicPr>
        <p:blipFill rotWithShape="1">
          <a:blip r:embed="rId3"/>
          <a:srcRect t="5623"/>
          <a:stretch/>
        </p:blipFill>
        <p:spPr>
          <a:xfrm>
            <a:off x="3432007" y="2343573"/>
            <a:ext cx="4727412" cy="3013322"/>
          </a:xfrm>
          <a:prstGeom prst="rect">
            <a:avLst/>
          </a:prstGeom>
          <a:ln w="12700" cap="flat">
            <a:noFill/>
            <a:miter lim="400000"/>
          </a:ln>
          <a:effectLst/>
        </p:spPr>
      </p:pic>
      <p:sp>
        <p:nvSpPr>
          <p:cNvPr id="11" name="TextBox 10">
            <a:extLst>
              <a:ext uri="{FF2B5EF4-FFF2-40B4-BE49-F238E27FC236}">
                <a16:creationId xmlns:a16="http://schemas.microsoft.com/office/drawing/2014/main" id="{B4C883F6-4BBA-EED1-9019-EA7353B9C1ED}"/>
              </a:ext>
            </a:extLst>
          </p:cNvPr>
          <p:cNvSpPr txBox="1"/>
          <p:nvPr/>
        </p:nvSpPr>
        <p:spPr>
          <a:xfrm>
            <a:off x="2389869" y="5980333"/>
            <a:ext cx="7118808" cy="523220"/>
          </a:xfrm>
          <a:prstGeom prst="rect">
            <a:avLst/>
          </a:prstGeom>
          <a:noFill/>
        </p:spPr>
        <p:txBody>
          <a:bodyPr wrap="none" rtlCol="0">
            <a:spAutoFit/>
          </a:bodyPr>
          <a:lstStyle/>
          <a:p>
            <a:r>
              <a:rPr lang="en-GB" sz="2800" i="1" dirty="0"/>
              <a:t>This is our end result – but how do we get here?</a:t>
            </a:r>
          </a:p>
        </p:txBody>
      </p:sp>
    </p:spTree>
    <p:extLst>
      <p:ext uri="{BB962C8B-B14F-4D97-AF65-F5344CB8AC3E}">
        <p14:creationId xmlns:p14="http://schemas.microsoft.com/office/powerpoint/2010/main" val="5511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C376-4BB5-CF61-727D-C9B8DE2C3E9F}"/>
              </a:ext>
            </a:extLst>
          </p:cNvPr>
          <p:cNvSpPr>
            <a:spLocks noGrp="1"/>
          </p:cNvSpPr>
          <p:nvPr>
            <p:ph type="title"/>
          </p:nvPr>
        </p:nvSpPr>
        <p:spPr/>
        <p:txBody>
          <a:bodyPr/>
          <a:lstStyle/>
          <a:p>
            <a:r>
              <a:rPr lang="en-GB" dirty="0"/>
              <a:t>Fourier Transform</a:t>
            </a:r>
          </a:p>
        </p:txBody>
      </p:sp>
      <p:pic>
        <p:nvPicPr>
          <p:cNvPr id="5" name="Content Placeholder 4" descr="A picture containing text, handwriting, font, calligraphy&#10;&#10;Description automatically generated">
            <a:extLst>
              <a:ext uri="{FF2B5EF4-FFF2-40B4-BE49-F238E27FC236}">
                <a16:creationId xmlns:a16="http://schemas.microsoft.com/office/drawing/2014/main" id="{7E2EE0A1-DE59-7A79-103C-A37F883C8A73}"/>
              </a:ext>
            </a:extLst>
          </p:cNvPr>
          <p:cNvPicPr>
            <a:picLocks noGrp="1" noChangeAspect="1"/>
          </p:cNvPicPr>
          <p:nvPr>
            <p:ph idx="1"/>
          </p:nvPr>
        </p:nvPicPr>
        <p:blipFill rotWithShape="1">
          <a:blip r:embed="rId3"/>
          <a:srcRect r="55177" b="36301"/>
          <a:stretch/>
        </p:blipFill>
        <p:spPr>
          <a:xfrm>
            <a:off x="126035" y="2715418"/>
            <a:ext cx="3188666" cy="2771775"/>
          </a:xfrm>
        </p:spPr>
      </p:pic>
      <p:pic>
        <p:nvPicPr>
          <p:cNvPr id="6" name="Content Placeholder 4" descr="A picture containing text, handwriting, font, calligraphy&#10;&#10;Description automatically generated">
            <a:extLst>
              <a:ext uri="{FF2B5EF4-FFF2-40B4-BE49-F238E27FC236}">
                <a16:creationId xmlns:a16="http://schemas.microsoft.com/office/drawing/2014/main" id="{4DBC5E93-E40B-D9C8-E157-603BACEBD6A4}"/>
              </a:ext>
            </a:extLst>
          </p:cNvPr>
          <p:cNvPicPr>
            <a:picLocks noChangeAspect="1"/>
          </p:cNvPicPr>
          <p:nvPr/>
        </p:nvPicPr>
        <p:blipFill rotWithShape="1">
          <a:blip r:embed="rId3"/>
          <a:srcRect l="44630" r="10547"/>
          <a:stretch/>
        </p:blipFill>
        <p:spPr>
          <a:xfrm>
            <a:off x="4241800" y="2141537"/>
            <a:ext cx="3188666" cy="4351338"/>
          </a:xfrm>
          <a:prstGeom prst="rect">
            <a:avLst/>
          </a:prstGeom>
        </p:spPr>
      </p:pic>
      <p:cxnSp>
        <p:nvCxnSpPr>
          <p:cNvPr id="8" name="Straight Arrow Connector 7">
            <a:extLst>
              <a:ext uri="{FF2B5EF4-FFF2-40B4-BE49-F238E27FC236}">
                <a16:creationId xmlns:a16="http://schemas.microsoft.com/office/drawing/2014/main" id="{2F97404D-18FA-7D64-8C9F-6288E8C263C4}"/>
              </a:ext>
            </a:extLst>
          </p:cNvPr>
          <p:cNvCxnSpPr>
            <a:cxnSpLocks/>
          </p:cNvCxnSpPr>
          <p:nvPr/>
        </p:nvCxnSpPr>
        <p:spPr>
          <a:xfrm flipV="1">
            <a:off x="2882899" y="2806699"/>
            <a:ext cx="1904999" cy="12565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330E525-8CDB-2DBF-59A0-737BB439183E}"/>
              </a:ext>
            </a:extLst>
          </p:cNvPr>
          <p:cNvCxnSpPr>
            <a:cxnSpLocks/>
          </p:cNvCxnSpPr>
          <p:nvPr/>
        </p:nvCxnSpPr>
        <p:spPr>
          <a:xfrm>
            <a:off x="2882899" y="4063206"/>
            <a:ext cx="1625599" cy="10239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D13DCC-BE5A-FA97-1D19-99166D896EDF}"/>
              </a:ext>
            </a:extLst>
          </p:cNvPr>
          <p:cNvCxnSpPr>
            <a:cxnSpLocks/>
          </p:cNvCxnSpPr>
          <p:nvPr/>
        </p:nvCxnSpPr>
        <p:spPr>
          <a:xfrm>
            <a:off x="2882899" y="4063206"/>
            <a:ext cx="1625599" cy="152479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ne, plot, diagram, screenshot&#10;&#10;Description automatically generated">
            <a:extLst>
              <a:ext uri="{FF2B5EF4-FFF2-40B4-BE49-F238E27FC236}">
                <a16:creationId xmlns:a16="http://schemas.microsoft.com/office/drawing/2014/main" id="{7FC59FC9-A577-50F6-2260-3DC43CBE7DA7}"/>
              </a:ext>
            </a:extLst>
          </p:cNvPr>
          <p:cNvPicPr>
            <a:picLocks noChangeAspect="1"/>
          </p:cNvPicPr>
          <p:nvPr/>
        </p:nvPicPr>
        <p:blipFill>
          <a:blip r:embed="rId4"/>
          <a:stretch>
            <a:fillRect/>
          </a:stretch>
        </p:blipFill>
        <p:spPr>
          <a:xfrm>
            <a:off x="8255965" y="3272232"/>
            <a:ext cx="3810000" cy="1473200"/>
          </a:xfrm>
          <a:prstGeom prst="rect">
            <a:avLst/>
          </a:prstGeom>
        </p:spPr>
      </p:pic>
      <p:cxnSp>
        <p:nvCxnSpPr>
          <p:cNvPr id="21" name="Straight Arrow Connector 20">
            <a:extLst>
              <a:ext uri="{FF2B5EF4-FFF2-40B4-BE49-F238E27FC236}">
                <a16:creationId xmlns:a16="http://schemas.microsoft.com/office/drawing/2014/main" id="{CE7466DE-159E-F094-14DA-72020741B965}"/>
              </a:ext>
            </a:extLst>
          </p:cNvPr>
          <p:cNvCxnSpPr>
            <a:cxnSpLocks/>
          </p:cNvCxnSpPr>
          <p:nvPr/>
        </p:nvCxnSpPr>
        <p:spPr>
          <a:xfrm flipV="1">
            <a:off x="6890716" y="4432300"/>
            <a:ext cx="1898651" cy="15696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E66E372-74DF-DA81-4A3C-3FF82CACC23A}"/>
              </a:ext>
            </a:extLst>
          </p:cNvPr>
          <p:cNvCxnSpPr>
            <a:cxnSpLocks/>
          </p:cNvCxnSpPr>
          <p:nvPr/>
        </p:nvCxnSpPr>
        <p:spPr>
          <a:xfrm>
            <a:off x="7112962" y="4165600"/>
            <a:ext cx="248823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401C9F3-9BD0-B224-29C6-1C9ADE1D1D14}"/>
              </a:ext>
            </a:extLst>
          </p:cNvPr>
          <p:cNvCxnSpPr>
            <a:cxnSpLocks/>
          </p:cNvCxnSpPr>
          <p:nvPr/>
        </p:nvCxnSpPr>
        <p:spPr>
          <a:xfrm>
            <a:off x="7392362" y="2715418"/>
            <a:ext cx="3288338" cy="12934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Shape 69">
            <a:extLst>
              <a:ext uri="{FF2B5EF4-FFF2-40B4-BE49-F238E27FC236}">
                <a16:creationId xmlns:a16="http://schemas.microsoft.com/office/drawing/2014/main" id="{AFC06DAF-6DDF-868C-4D64-795FF85982FB}"/>
              </a:ext>
            </a:extLst>
          </p:cNvPr>
          <p:cNvSpPr/>
          <p:nvPr/>
        </p:nvSpPr>
        <p:spPr>
          <a:xfrm rot="16200000">
            <a:off x="7787233" y="3714229"/>
            <a:ext cx="645367"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lang="en-US" sz="1400" dirty="0"/>
              <a:t>power</a:t>
            </a:r>
            <a:endParaRPr sz="1400" dirty="0"/>
          </a:p>
        </p:txBody>
      </p:sp>
    </p:spTree>
    <p:extLst>
      <p:ext uri="{BB962C8B-B14F-4D97-AF65-F5344CB8AC3E}">
        <p14:creationId xmlns:p14="http://schemas.microsoft.com/office/powerpoint/2010/main" val="40663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FC9F-89EF-AB16-7B59-6FDFC5FF038D}"/>
              </a:ext>
            </a:extLst>
          </p:cNvPr>
          <p:cNvSpPr>
            <a:spLocks noGrp="1"/>
          </p:cNvSpPr>
          <p:nvPr>
            <p:ph type="title"/>
          </p:nvPr>
        </p:nvSpPr>
        <p:spPr/>
        <p:txBody>
          <a:bodyPr/>
          <a:lstStyle/>
          <a:p>
            <a:r>
              <a:rPr lang="en-GB" dirty="0"/>
              <a:t>Important Feature of Fourier Transform </a:t>
            </a:r>
          </a:p>
        </p:txBody>
      </p:sp>
      <p:sp>
        <p:nvSpPr>
          <p:cNvPr id="3" name="Content Placeholder 2">
            <a:extLst>
              <a:ext uri="{FF2B5EF4-FFF2-40B4-BE49-F238E27FC236}">
                <a16:creationId xmlns:a16="http://schemas.microsoft.com/office/drawing/2014/main" id="{F4D24843-DEA5-216B-DFB9-C53EB91CB7B9}"/>
              </a:ext>
            </a:extLst>
          </p:cNvPr>
          <p:cNvSpPr>
            <a:spLocks noGrp="1"/>
          </p:cNvSpPr>
          <p:nvPr>
            <p:ph idx="1"/>
          </p:nvPr>
        </p:nvSpPr>
        <p:spPr/>
        <p:txBody>
          <a:bodyPr>
            <a:normAutofit lnSpcReduction="10000"/>
          </a:bodyPr>
          <a:lstStyle/>
          <a:p>
            <a:r>
              <a:rPr lang="en-GB" dirty="0"/>
              <a:t>The ‘frequency resolution’ is defined by the length of the data segment</a:t>
            </a:r>
          </a:p>
          <a:p>
            <a:pPr lvl="1"/>
            <a:r>
              <a:rPr lang="en-GB" dirty="0"/>
              <a:t>Defined by Rayleigh Frequency: </a:t>
            </a:r>
            <a:r>
              <a:rPr lang="en-GB" b="1" dirty="0"/>
              <a:t>1 / Time</a:t>
            </a:r>
          </a:p>
          <a:p>
            <a:endParaRPr lang="en-GB" dirty="0"/>
          </a:p>
          <a:p>
            <a:r>
              <a:rPr lang="en-GB" dirty="0"/>
              <a:t>So if our data window is 1s long</a:t>
            </a:r>
          </a:p>
          <a:p>
            <a:pPr lvl="1"/>
            <a:r>
              <a:rPr lang="en-GB" dirty="0"/>
              <a:t>1 / 1 = 1</a:t>
            </a:r>
          </a:p>
          <a:p>
            <a:pPr lvl="2"/>
            <a:r>
              <a:rPr lang="en-GB" dirty="0"/>
              <a:t>Can sample in steps of 1Hz (1Hz, 2Hz, 3Hz, etc…)</a:t>
            </a:r>
          </a:p>
          <a:p>
            <a:pPr lvl="2"/>
            <a:endParaRPr lang="en-GB" dirty="0"/>
          </a:p>
          <a:p>
            <a:r>
              <a:rPr lang="en-GB" dirty="0"/>
              <a:t>If our data window is 0.2s long</a:t>
            </a:r>
          </a:p>
          <a:p>
            <a:pPr lvl="1"/>
            <a:r>
              <a:rPr lang="en-GB" dirty="0"/>
              <a:t>1 / 0.2 = 5</a:t>
            </a:r>
          </a:p>
          <a:p>
            <a:pPr lvl="2"/>
            <a:r>
              <a:rPr lang="en-GB" dirty="0"/>
              <a:t>Steps of 5 Hz (5Hz, 10Hz, 15Hz…)</a:t>
            </a:r>
          </a:p>
        </p:txBody>
      </p:sp>
      <p:pic>
        <p:nvPicPr>
          <p:cNvPr id="4" name="Content Placeholder 4" descr="A picture containing text, handwriting, font, calligraphy&#10;&#10;Description automatically generated">
            <a:extLst>
              <a:ext uri="{FF2B5EF4-FFF2-40B4-BE49-F238E27FC236}">
                <a16:creationId xmlns:a16="http://schemas.microsoft.com/office/drawing/2014/main" id="{04811592-04EC-241B-C9AF-5F41A7034CBA}"/>
              </a:ext>
            </a:extLst>
          </p:cNvPr>
          <p:cNvPicPr>
            <a:picLocks noChangeAspect="1"/>
          </p:cNvPicPr>
          <p:nvPr/>
        </p:nvPicPr>
        <p:blipFill rotWithShape="1">
          <a:blip r:embed="rId3"/>
          <a:srcRect r="55177" b="36301"/>
          <a:stretch/>
        </p:blipFill>
        <p:spPr>
          <a:xfrm>
            <a:off x="8165134" y="3540125"/>
            <a:ext cx="3188666" cy="2771775"/>
          </a:xfrm>
          <a:prstGeom prst="rect">
            <a:avLst/>
          </a:prstGeom>
        </p:spPr>
      </p:pic>
      <p:cxnSp>
        <p:nvCxnSpPr>
          <p:cNvPr id="6" name="Straight Arrow Connector 5">
            <a:extLst>
              <a:ext uri="{FF2B5EF4-FFF2-40B4-BE49-F238E27FC236}">
                <a16:creationId xmlns:a16="http://schemas.microsoft.com/office/drawing/2014/main" id="{93BE84F1-41DC-1757-E70F-7B1DEA7A3C40}"/>
              </a:ext>
            </a:extLst>
          </p:cNvPr>
          <p:cNvCxnSpPr/>
          <p:nvPr/>
        </p:nvCxnSpPr>
        <p:spPr>
          <a:xfrm>
            <a:off x="8222767" y="5908675"/>
            <a:ext cx="3073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hape 68">
            <a:extLst>
              <a:ext uri="{FF2B5EF4-FFF2-40B4-BE49-F238E27FC236}">
                <a16:creationId xmlns:a16="http://schemas.microsoft.com/office/drawing/2014/main" id="{BF1D1885-E69B-099B-E975-F8E34BE4FF8F}"/>
              </a:ext>
            </a:extLst>
          </p:cNvPr>
          <p:cNvSpPr/>
          <p:nvPr/>
        </p:nvSpPr>
        <p:spPr>
          <a:xfrm>
            <a:off x="9348376" y="6021549"/>
            <a:ext cx="1547046" cy="8364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sz="1400" dirty="0"/>
              <a:t>time</a:t>
            </a:r>
          </a:p>
        </p:txBody>
      </p:sp>
      <p:sp>
        <p:nvSpPr>
          <p:cNvPr id="8" name="Shape 68">
            <a:extLst>
              <a:ext uri="{FF2B5EF4-FFF2-40B4-BE49-F238E27FC236}">
                <a16:creationId xmlns:a16="http://schemas.microsoft.com/office/drawing/2014/main" id="{12C525D9-656D-8B9F-A806-32897DE49ED5}"/>
              </a:ext>
            </a:extLst>
          </p:cNvPr>
          <p:cNvSpPr/>
          <p:nvPr/>
        </p:nvSpPr>
        <p:spPr>
          <a:xfrm>
            <a:off x="10997048" y="5936656"/>
            <a:ext cx="33278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lang="en-US" dirty="0"/>
              <a:t>1</a:t>
            </a:r>
            <a:r>
              <a:rPr lang="en-US" sz="1400" dirty="0"/>
              <a:t>s</a:t>
            </a:r>
            <a:endParaRPr sz="1400" dirty="0"/>
          </a:p>
        </p:txBody>
      </p:sp>
      <p:sp>
        <p:nvSpPr>
          <p:cNvPr id="9" name="Shape 68">
            <a:extLst>
              <a:ext uri="{FF2B5EF4-FFF2-40B4-BE49-F238E27FC236}">
                <a16:creationId xmlns:a16="http://schemas.microsoft.com/office/drawing/2014/main" id="{E090A05B-1818-35E6-7E59-F36B5FA7F40F}"/>
              </a:ext>
            </a:extLst>
          </p:cNvPr>
          <p:cNvSpPr/>
          <p:nvPr/>
        </p:nvSpPr>
        <p:spPr>
          <a:xfrm>
            <a:off x="8188866" y="5905878"/>
            <a:ext cx="33278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lang="en-US" dirty="0"/>
              <a:t>0</a:t>
            </a:r>
            <a:r>
              <a:rPr lang="en-US" sz="1400" dirty="0"/>
              <a:t>s</a:t>
            </a:r>
            <a:endParaRPr sz="1400" dirty="0"/>
          </a:p>
        </p:txBody>
      </p:sp>
      <p:sp>
        <p:nvSpPr>
          <p:cNvPr id="11" name="Shape 68">
            <a:extLst>
              <a:ext uri="{FF2B5EF4-FFF2-40B4-BE49-F238E27FC236}">
                <a16:creationId xmlns:a16="http://schemas.microsoft.com/office/drawing/2014/main" id="{113B7F2E-1BFB-08C3-DA37-DF7AD7805401}"/>
              </a:ext>
            </a:extLst>
          </p:cNvPr>
          <p:cNvSpPr/>
          <p:nvPr/>
        </p:nvSpPr>
        <p:spPr>
          <a:xfrm>
            <a:off x="10924110" y="6001168"/>
            <a:ext cx="478655"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lang="en-US" sz="1400" dirty="0"/>
              <a:t>0.2s</a:t>
            </a:r>
            <a:endParaRPr sz="1400" dirty="0"/>
          </a:p>
        </p:txBody>
      </p:sp>
    </p:spTree>
    <p:extLst>
      <p:ext uri="{BB962C8B-B14F-4D97-AF65-F5344CB8AC3E}">
        <p14:creationId xmlns:p14="http://schemas.microsoft.com/office/powerpoint/2010/main" val="34738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6BD3-9E7D-5C9D-7C57-7248068A1FEB}"/>
              </a:ext>
            </a:extLst>
          </p:cNvPr>
          <p:cNvSpPr>
            <a:spLocks noGrp="1"/>
          </p:cNvSpPr>
          <p:nvPr>
            <p:ph type="title"/>
          </p:nvPr>
        </p:nvSpPr>
        <p:spPr/>
        <p:txBody>
          <a:bodyPr/>
          <a:lstStyle/>
          <a:p>
            <a:r>
              <a:rPr lang="en-GB" dirty="0"/>
              <a:t>Time/Frequency Trade Off</a:t>
            </a:r>
          </a:p>
        </p:txBody>
      </p:sp>
      <p:sp>
        <p:nvSpPr>
          <p:cNvPr id="3" name="Content Placeholder 2">
            <a:extLst>
              <a:ext uri="{FF2B5EF4-FFF2-40B4-BE49-F238E27FC236}">
                <a16:creationId xmlns:a16="http://schemas.microsoft.com/office/drawing/2014/main" id="{DCD669AA-1512-2DA9-ED12-1D768112876B}"/>
              </a:ext>
            </a:extLst>
          </p:cNvPr>
          <p:cNvSpPr>
            <a:spLocks noGrp="1"/>
          </p:cNvSpPr>
          <p:nvPr>
            <p:ph idx="1"/>
          </p:nvPr>
        </p:nvSpPr>
        <p:spPr>
          <a:xfrm>
            <a:off x="738187" y="2439987"/>
            <a:ext cx="10515600" cy="4351338"/>
          </a:xfrm>
        </p:spPr>
        <p:txBody>
          <a:bodyPr/>
          <a:lstStyle/>
          <a:p>
            <a:r>
              <a:rPr lang="en-GB" dirty="0"/>
              <a:t>Rayleigh frequency means we have a trade off</a:t>
            </a:r>
          </a:p>
          <a:p>
            <a:pPr lvl="1"/>
            <a:r>
              <a:rPr lang="en-GB" dirty="0"/>
              <a:t>Between temporal resolution and frequency resolution</a:t>
            </a:r>
          </a:p>
          <a:p>
            <a:pPr lvl="1"/>
            <a:endParaRPr lang="en-GB" dirty="0"/>
          </a:p>
          <a:p>
            <a:r>
              <a:rPr lang="en-GB" dirty="0"/>
              <a:t>We can have a high temporal resolution, but this will limit our frequency resolution</a:t>
            </a:r>
          </a:p>
          <a:p>
            <a:pPr lvl="1"/>
            <a:r>
              <a:rPr lang="en-GB" dirty="0"/>
              <a:t>And vice versa</a:t>
            </a:r>
          </a:p>
          <a:p>
            <a:pPr lvl="1"/>
            <a:endParaRPr lang="en-GB" dirty="0"/>
          </a:p>
        </p:txBody>
      </p:sp>
    </p:spTree>
    <p:extLst>
      <p:ext uri="{BB962C8B-B14F-4D97-AF65-F5344CB8AC3E}">
        <p14:creationId xmlns:p14="http://schemas.microsoft.com/office/powerpoint/2010/main" val="9523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D5AE7-9DAC-53E4-222D-9EE9D968647C}"/>
              </a:ext>
            </a:extLst>
          </p:cNvPr>
          <p:cNvSpPr>
            <a:spLocks noGrp="1"/>
          </p:cNvSpPr>
          <p:nvPr>
            <p:ph type="title"/>
          </p:nvPr>
        </p:nvSpPr>
        <p:spPr/>
        <p:txBody>
          <a:bodyPr/>
          <a:lstStyle/>
          <a:p>
            <a:r>
              <a:rPr lang="en-GB" dirty="0"/>
              <a:t>Calculate Time x Freq Plot</a:t>
            </a:r>
          </a:p>
        </p:txBody>
      </p:sp>
      <p:pic>
        <p:nvPicPr>
          <p:cNvPr id="9" name="Content Placeholder 8" descr="A picture containing screenshot, diagram, line, text&#10;&#10;Description automatically generated">
            <a:extLst>
              <a:ext uri="{FF2B5EF4-FFF2-40B4-BE49-F238E27FC236}">
                <a16:creationId xmlns:a16="http://schemas.microsoft.com/office/drawing/2014/main" id="{0B27EFFA-09A7-D4AF-25DE-2BA32F847A5D}"/>
              </a:ext>
            </a:extLst>
          </p:cNvPr>
          <p:cNvPicPr>
            <a:picLocks noGrp="1" noChangeAspect="1"/>
          </p:cNvPicPr>
          <p:nvPr>
            <p:ph idx="1"/>
          </p:nvPr>
        </p:nvPicPr>
        <p:blipFill rotWithShape="1">
          <a:blip r:embed="rId3"/>
          <a:srcRect l="3020" t="1472"/>
          <a:stretch/>
        </p:blipFill>
        <p:spPr>
          <a:xfrm>
            <a:off x="971880" y="3156373"/>
            <a:ext cx="4292269" cy="3446885"/>
          </a:xfrm>
        </p:spPr>
      </p:pic>
      <p:sp>
        <p:nvSpPr>
          <p:cNvPr id="12" name="Content Placeholder 2">
            <a:extLst>
              <a:ext uri="{FF2B5EF4-FFF2-40B4-BE49-F238E27FC236}">
                <a16:creationId xmlns:a16="http://schemas.microsoft.com/office/drawing/2014/main" id="{2E234A17-C6F9-0E96-6C67-5243239DC0A5}"/>
              </a:ext>
            </a:extLst>
          </p:cNvPr>
          <p:cNvSpPr txBox="1">
            <a:spLocks/>
          </p:cNvSpPr>
          <p:nvPr/>
        </p:nvSpPr>
        <p:spPr>
          <a:xfrm>
            <a:off x="482600" y="175131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Move sliding window over Time x Freq plot</a:t>
            </a:r>
          </a:p>
          <a:p>
            <a:pPr lvl="1"/>
            <a:r>
              <a:rPr lang="en-GB" dirty="0"/>
              <a:t>Multiply each window by taper</a:t>
            </a:r>
          </a:p>
          <a:p>
            <a:pPr lvl="2"/>
            <a:r>
              <a:rPr lang="en-GB" dirty="0"/>
              <a:t>Estimate power at each frequency and time point</a:t>
            </a:r>
          </a:p>
          <a:p>
            <a:pPr lvl="1"/>
            <a:endParaRPr lang="en-GB" i="1" dirty="0"/>
          </a:p>
        </p:txBody>
      </p:sp>
      <p:pic>
        <p:nvPicPr>
          <p:cNvPr id="4" name="Picture 3" descr="A picture containing diagram, sketch, line, technical drawing&#10;&#10;Description automatically generated">
            <a:extLst>
              <a:ext uri="{FF2B5EF4-FFF2-40B4-BE49-F238E27FC236}">
                <a16:creationId xmlns:a16="http://schemas.microsoft.com/office/drawing/2014/main" id="{9842D4BD-68CA-3B5D-736B-1CB799FB5584}"/>
              </a:ext>
            </a:extLst>
          </p:cNvPr>
          <p:cNvPicPr>
            <a:picLocks noChangeAspect="1"/>
          </p:cNvPicPr>
          <p:nvPr/>
        </p:nvPicPr>
        <p:blipFill>
          <a:blip r:embed="rId4"/>
          <a:stretch>
            <a:fillRect/>
          </a:stretch>
        </p:blipFill>
        <p:spPr>
          <a:xfrm>
            <a:off x="6873368" y="3052839"/>
            <a:ext cx="3966090" cy="3532111"/>
          </a:xfrm>
          <a:prstGeom prst="rect">
            <a:avLst/>
          </a:prstGeom>
        </p:spPr>
      </p:pic>
      <p:pic>
        <p:nvPicPr>
          <p:cNvPr id="14" name="image5.png">
            <a:extLst>
              <a:ext uri="{FF2B5EF4-FFF2-40B4-BE49-F238E27FC236}">
                <a16:creationId xmlns:a16="http://schemas.microsoft.com/office/drawing/2014/main" id="{8175DC13-7D57-6F1C-D41D-95A795D0371B}"/>
              </a:ext>
            </a:extLst>
          </p:cNvPr>
          <p:cNvPicPr/>
          <p:nvPr/>
        </p:nvPicPr>
        <p:blipFill rotWithShape="1">
          <a:blip r:embed="rId5"/>
          <a:srcRect t="5623"/>
          <a:stretch/>
        </p:blipFill>
        <p:spPr>
          <a:xfrm>
            <a:off x="6492707" y="3156374"/>
            <a:ext cx="4727412" cy="3013321"/>
          </a:xfrm>
          <a:prstGeom prst="rect">
            <a:avLst/>
          </a:prstGeom>
          <a:ln w="12700" cap="flat">
            <a:noFill/>
            <a:miter lim="400000"/>
          </a:ln>
          <a:effectLst/>
        </p:spPr>
      </p:pic>
      <p:sp>
        <p:nvSpPr>
          <p:cNvPr id="17" name="Shape 69">
            <a:extLst>
              <a:ext uri="{FF2B5EF4-FFF2-40B4-BE49-F238E27FC236}">
                <a16:creationId xmlns:a16="http://schemas.microsoft.com/office/drawing/2014/main" id="{C84E47D4-A49E-2C3A-B071-5F7098E53DA4}"/>
              </a:ext>
            </a:extLst>
          </p:cNvPr>
          <p:cNvSpPr/>
          <p:nvPr/>
        </p:nvSpPr>
        <p:spPr>
          <a:xfrm rot="5400000">
            <a:off x="10786476" y="4403244"/>
            <a:ext cx="645367"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49262">
              <a:defRPr sz="1400">
                <a:latin typeface="Verdana"/>
                <a:ea typeface="Verdana"/>
                <a:cs typeface="Verdana"/>
                <a:sym typeface="Verdana"/>
              </a:defRPr>
            </a:lvl1pPr>
          </a:lstStyle>
          <a:p>
            <a:pPr lvl="0">
              <a:defRPr sz="1800"/>
            </a:pPr>
            <a:r>
              <a:rPr lang="en-US" sz="1400" dirty="0"/>
              <a:t>power</a:t>
            </a:r>
            <a:endParaRPr sz="1400" dirty="0"/>
          </a:p>
        </p:txBody>
      </p:sp>
    </p:spTree>
    <p:extLst>
      <p:ext uri="{BB962C8B-B14F-4D97-AF65-F5344CB8AC3E}">
        <p14:creationId xmlns:p14="http://schemas.microsoft.com/office/powerpoint/2010/main" val="20809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1714</TotalTime>
  <Words>1896</Words>
  <Application>Microsoft Macintosh PowerPoint</Application>
  <PresentationFormat>Widescreen</PresentationFormat>
  <Paragraphs>159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vt:lpstr>
      <vt:lpstr>Arial</vt:lpstr>
      <vt:lpstr>Calibri</vt:lpstr>
      <vt:lpstr>Calibri Light</vt:lpstr>
      <vt:lpstr>Verdana</vt:lpstr>
      <vt:lpstr>Office Theme</vt:lpstr>
      <vt:lpstr>Time-Frequency Analysis</vt:lpstr>
      <vt:lpstr>M/EEG Data</vt:lpstr>
      <vt:lpstr>Frequency Bands</vt:lpstr>
      <vt:lpstr>Different kinds of M/EEG Analyses</vt:lpstr>
      <vt:lpstr> Time x Frequency Analysis</vt:lpstr>
      <vt:lpstr>Fourier Transform</vt:lpstr>
      <vt:lpstr>Important Feature of Fourier Transform </vt:lpstr>
      <vt:lpstr>Time/Frequency Trade Off</vt:lpstr>
      <vt:lpstr>Calculate Time x Freq Plot</vt:lpstr>
      <vt:lpstr>Significance Testing</vt:lpstr>
      <vt:lpstr>PowerPoint Presentation</vt:lpstr>
      <vt:lpstr>Spectral Leakage</vt:lpstr>
      <vt:lpstr>Spectral Leakage</vt:lpstr>
      <vt:lpstr>What causes these side lobes?</vt:lpstr>
      <vt:lpstr>Tapering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Benjy Barnett</dc:creator>
  <cp:lastModifiedBy>Benjy Barnett</cp:lastModifiedBy>
  <cp:revision>23</cp:revision>
  <dcterms:created xsi:type="dcterms:W3CDTF">2023-05-03T13:51:59Z</dcterms:created>
  <dcterms:modified xsi:type="dcterms:W3CDTF">2023-05-11T15:33:18Z</dcterms:modified>
</cp:coreProperties>
</file>