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60" r:id="rId3"/>
    <p:sldId id="257" r:id="rId4"/>
    <p:sldId id="273" r:id="rId5"/>
    <p:sldId id="274" r:id="rId6"/>
    <p:sldId id="259" r:id="rId7"/>
    <p:sldId id="297" r:id="rId8"/>
    <p:sldId id="261" r:id="rId9"/>
    <p:sldId id="279" r:id="rId10"/>
    <p:sldId id="305" r:id="rId11"/>
    <p:sldId id="262" r:id="rId12"/>
    <p:sldId id="277" r:id="rId13"/>
    <p:sldId id="278" r:id="rId14"/>
    <p:sldId id="276" r:id="rId15"/>
    <p:sldId id="265" r:id="rId16"/>
    <p:sldId id="303" r:id="rId17"/>
    <p:sldId id="304" r:id="rId18"/>
    <p:sldId id="264" r:id="rId19"/>
    <p:sldId id="298" r:id="rId20"/>
    <p:sldId id="302" r:id="rId21"/>
    <p:sldId id="284" r:id="rId22"/>
    <p:sldId id="286" r:id="rId23"/>
    <p:sldId id="266" r:id="rId24"/>
    <p:sldId id="285" r:id="rId25"/>
    <p:sldId id="267" r:id="rId26"/>
    <p:sldId id="288" r:id="rId27"/>
    <p:sldId id="291" r:id="rId28"/>
    <p:sldId id="289" r:id="rId29"/>
    <p:sldId id="268" r:id="rId30"/>
    <p:sldId id="290" r:id="rId31"/>
    <p:sldId id="269" r:id="rId32"/>
    <p:sldId id="270" r:id="rId33"/>
    <p:sldId id="272" r:id="rId34"/>
    <p:sldId id="296" r:id="rId35"/>
    <p:sldId id="294" r:id="rId36"/>
    <p:sldId id="293" r:id="rId37"/>
    <p:sldId id="306" r:id="rId38"/>
  </p:sldIdLst>
  <p:sldSz cx="9144000" cy="6858000" type="screen4x3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140" y="0"/>
            <a:ext cx="294888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98DD-1B3C-4F14-B5BB-18E80C5582D8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140" y="9440864"/>
            <a:ext cx="294888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330E-EB97-41C1-BF8A-DF4D6E912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8AB1-0629-4AF3-9076-5BD743825FE0}" type="datetimeFigureOut">
              <a:rPr lang="en-US" smtClean="0"/>
              <a:pPr/>
              <a:t>12/15/2010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09CEE-EE87-46DD-8366-17118B874D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psychology.uwo.ca/fmri4newbies/Tutoria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Basis of the BOLD signal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Physics and physiology</a:t>
            </a:r>
          </a:p>
          <a:p>
            <a:r>
              <a:rPr lang="en-GB" dirty="0" smtClean="0"/>
              <a:t>Louise McDonald and Yen Yu</a:t>
            </a:r>
          </a:p>
          <a:p>
            <a:r>
              <a:rPr lang="en-GB" smtClean="0"/>
              <a:t>24 November 2010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Sequence of events in an MRI scan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sp>
        <p:nvSpPr>
          <p:cNvPr id="12" name="Right Arrow 11"/>
          <p:cNvSpPr/>
          <p:nvPr/>
        </p:nvSpPr>
        <p:spPr>
          <a:xfrm>
            <a:off x="539552" y="1268760"/>
            <a:ext cx="8136904" cy="504056"/>
          </a:xfrm>
          <a:prstGeom prst="right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39552" y="1916832"/>
            <a:ext cx="8136904" cy="50405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5482" y="1628800"/>
            <a:ext cx="2688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Static coil is on all the time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7544" y="2276872"/>
            <a:ext cx="8161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Shimming coil comes on before the start of scanning and maintains constant settings </a:t>
            </a:r>
          </a:p>
          <a:p>
            <a:r>
              <a:rPr lang="en-GB" dirty="0" smtClean="0"/>
              <a:t>throughout scanning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1187624" y="2996952"/>
            <a:ext cx="6336704" cy="504056"/>
            <a:chOff x="1187624" y="3933056"/>
            <a:chExt cx="6336704" cy="504056"/>
          </a:xfrm>
        </p:grpSpPr>
        <p:sp>
          <p:nvSpPr>
            <p:cNvPr id="19" name="Right Arrow 18"/>
            <p:cNvSpPr/>
            <p:nvPr/>
          </p:nvSpPr>
          <p:spPr>
            <a:xfrm>
              <a:off x="1187624" y="3933056"/>
              <a:ext cx="576064" cy="5040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2411760" y="3933056"/>
              <a:ext cx="576064" cy="5040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3635896" y="3933056"/>
              <a:ext cx="576064" cy="5040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788024" y="3933056"/>
              <a:ext cx="576064" cy="5040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5868144" y="3933056"/>
              <a:ext cx="576064" cy="5040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948264" y="3933056"/>
              <a:ext cx="576064" cy="50405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 flipH="1">
            <a:off x="1043608" y="3438292"/>
            <a:ext cx="715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RF transmitter coil goes on and off during scanning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763688" y="5879013"/>
            <a:ext cx="4703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 receiver coil collects MR signal with location </a:t>
            </a:r>
          </a:p>
          <a:p>
            <a:r>
              <a:rPr lang="en-GB" dirty="0" smtClean="0"/>
              <a:t>information when the RF transmitter coil is off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19672" y="4437112"/>
            <a:ext cx="7106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X, Y and Z gradient coils come on </a:t>
            </a:r>
            <a:r>
              <a:rPr lang="en-GB" b="1" dirty="0" smtClean="0"/>
              <a:t>in various sequences and combinations </a:t>
            </a:r>
          </a:p>
          <a:p>
            <a:r>
              <a:rPr lang="en-GB" dirty="0" smtClean="0"/>
              <a:t>(details not shown here) after  the RF transmitter coil is switched off and </a:t>
            </a:r>
          </a:p>
          <a:p>
            <a:r>
              <a:rPr lang="en-GB" dirty="0" smtClean="0"/>
              <a:t>they help to localise the MR signal in 3D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1763688" y="3789040"/>
            <a:ext cx="6264696" cy="720080"/>
            <a:chOff x="1763688" y="4797152"/>
            <a:chExt cx="6264696" cy="720080"/>
          </a:xfrm>
        </p:grpSpPr>
        <p:grpSp>
          <p:nvGrpSpPr>
            <p:cNvPr id="33" name="Group 32"/>
            <p:cNvGrpSpPr/>
            <p:nvPr/>
          </p:nvGrpSpPr>
          <p:grpSpPr>
            <a:xfrm>
              <a:off x="1763688" y="4797152"/>
              <a:ext cx="504056" cy="720080"/>
              <a:chOff x="1763688" y="4941168"/>
              <a:chExt cx="504056" cy="720080"/>
            </a:xfrm>
          </p:grpSpPr>
          <p:sp>
            <p:nvSpPr>
              <p:cNvPr id="26" name="Right Arrow 25"/>
              <p:cNvSpPr/>
              <p:nvPr/>
            </p:nvSpPr>
            <p:spPr>
              <a:xfrm>
                <a:off x="1763688" y="4941168"/>
                <a:ext cx="504056" cy="43204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ight Arrow 26"/>
              <p:cNvSpPr/>
              <p:nvPr/>
            </p:nvSpPr>
            <p:spPr>
              <a:xfrm>
                <a:off x="1763688" y="5085184"/>
                <a:ext cx="504056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ight Arrow 27"/>
              <p:cNvSpPr/>
              <p:nvPr/>
            </p:nvSpPr>
            <p:spPr>
              <a:xfrm>
                <a:off x="1763688" y="5229200"/>
                <a:ext cx="504056" cy="432048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987824" y="4797152"/>
              <a:ext cx="504056" cy="720080"/>
              <a:chOff x="1763688" y="4941168"/>
              <a:chExt cx="504056" cy="720080"/>
            </a:xfrm>
          </p:grpSpPr>
          <p:sp>
            <p:nvSpPr>
              <p:cNvPr id="35" name="Right Arrow 34"/>
              <p:cNvSpPr/>
              <p:nvPr/>
            </p:nvSpPr>
            <p:spPr>
              <a:xfrm>
                <a:off x="1763688" y="4941168"/>
                <a:ext cx="504056" cy="43204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/>
              <p:cNvSpPr/>
              <p:nvPr/>
            </p:nvSpPr>
            <p:spPr>
              <a:xfrm>
                <a:off x="1763688" y="5085184"/>
                <a:ext cx="504056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Arrow 36"/>
              <p:cNvSpPr/>
              <p:nvPr/>
            </p:nvSpPr>
            <p:spPr>
              <a:xfrm>
                <a:off x="1763688" y="5229200"/>
                <a:ext cx="504056" cy="432048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211960" y="4797152"/>
              <a:ext cx="504056" cy="720080"/>
              <a:chOff x="1763688" y="4941168"/>
              <a:chExt cx="504056" cy="720080"/>
            </a:xfrm>
          </p:grpSpPr>
          <p:sp>
            <p:nvSpPr>
              <p:cNvPr id="39" name="Right Arrow 38"/>
              <p:cNvSpPr/>
              <p:nvPr/>
            </p:nvSpPr>
            <p:spPr>
              <a:xfrm>
                <a:off x="1763688" y="4941168"/>
                <a:ext cx="504056" cy="43204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Arrow 39"/>
              <p:cNvSpPr/>
              <p:nvPr/>
            </p:nvSpPr>
            <p:spPr>
              <a:xfrm>
                <a:off x="1763688" y="5085184"/>
                <a:ext cx="504056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/>
              <p:cNvSpPr/>
              <p:nvPr/>
            </p:nvSpPr>
            <p:spPr>
              <a:xfrm>
                <a:off x="1763688" y="5229200"/>
                <a:ext cx="504056" cy="432048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5364088" y="4797152"/>
              <a:ext cx="504056" cy="720080"/>
              <a:chOff x="1763688" y="4941168"/>
              <a:chExt cx="504056" cy="720080"/>
            </a:xfrm>
          </p:grpSpPr>
          <p:sp>
            <p:nvSpPr>
              <p:cNvPr id="43" name="Right Arrow 42"/>
              <p:cNvSpPr/>
              <p:nvPr/>
            </p:nvSpPr>
            <p:spPr>
              <a:xfrm>
                <a:off x="1763688" y="4941168"/>
                <a:ext cx="504056" cy="43204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ight Arrow 43"/>
              <p:cNvSpPr/>
              <p:nvPr/>
            </p:nvSpPr>
            <p:spPr>
              <a:xfrm>
                <a:off x="1763688" y="5085184"/>
                <a:ext cx="504056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ight Arrow 44"/>
              <p:cNvSpPr/>
              <p:nvPr/>
            </p:nvSpPr>
            <p:spPr>
              <a:xfrm>
                <a:off x="1763688" y="5229200"/>
                <a:ext cx="504056" cy="432048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444208" y="4797152"/>
              <a:ext cx="504056" cy="720080"/>
              <a:chOff x="1763688" y="4941168"/>
              <a:chExt cx="504056" cy="720080"/>
            </a:xfrm>
          </p:grpSpPr>
          <p:sp>
            <p:nvSpPr>
              <p:cNvPr id="47" name="Right Arrow 46"/>
              <p:cNvSpPr/>
              <p:nvPr/>
            </p:nvSpPr>
            <p:spPr>
              <a:xfrm>
                <a:off x="1763688" y="4941168"/>
                <a:ext cx="504056" cy="43204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ight Arrow 47"/>
              <p:cNvSpPr/>
              <p:nvPr/>
            </p:nvSpPr>
            <p:spPr>
              <a:xfrm>
                <a:off x="1763688" y="5085184"/>
                <a:ext cx="504056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ight Arrow 48"/>
              <p:cNvSpPr/>
              <p:nvPr/>
            </p:nvSpPr>
            <p:spPr>
              <a:xfrm>
                <a:off x="1763688" y="5229200"/>
                <a:ext cx="504056" cy="432048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524328" y="4797152"/>
              <a:ext cx="504056" cy="720080"/>
              <a:chOff x="1763688" y="4941168"/>
              <a:chExt cx="504056" cy="720080"/>
            </a:xfrm>
          </p:grpSpPr>
          <p:sp>
            <p:nvSpPr>
              <p:cNvPr id="51" name="Right Arrow 50"/>
              <p:cNvSpPr/>
              <p:nvPr/>
            </p:nvSpPr>
            <p:spPr>
              <a:xfrm>
                <a:off x="1763688" y="4941168"/>
                <a:ext cx="504056" cy="43204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ight Arrow 51"/>
              <p:cNvSpPr/>
              <p:nvPr/>
            </p:nvSpPr>
            <p:spPr>
              <a:xfrm>
                <a:off x="1763688" y="5085184"/>
                <a:ext cx="504056" cy="432048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ight Arrow 52"/>
              <p:cNvSpPr/>
              <p:nvPr/>
            </p:nvSpPr>
            <p:spPr>
              <a:xfrm>
                <a:off x="1763688" y="5229200"/>
                <a:ext cx="504056" cy="432048"/>
              </a:xfrm>
              <a:prstGeom prst="rightArrow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1907704" y="5373216"/>
            <a:ext cx="6264696" cy="504056"/>
            <a:chOff x="1907704" y="5085184"/>
            <a:chExt cx="6264696" cy="504056"/>
          </a:xfrm>
        </p:grpSpPr>
        <p:sp>
          <p:nvSpPr>
            <p:cNvPr id="30" name="Right Arrow 29"/>
            <p:cNvSpPr/>
            <p:nvPr/>
          </p:nvSpPr>
          <p:spPr>
            <a:xfrm>
              <a:off x="1907704" y="5085184"/>
              <a:ext cx="432048" cy="50405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3131840" y="5085184"/>
              <a:ext cx="432048" cy="50405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6" name="Right Arrow 55"/>
            <p:cNvSpPr/>
            <p:nvPr/>
          </p:nvSpPr>
          <p:spPr>
            <a:xfrm>
              <a:off x="4355976" y="5085184"/>
              <a:ext cx="432048" cy="50405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7" name="Right Arrow 56"/>
            <p:cNvSpPr/>
            <p:nvPr/>
          </p:nvSpPr>
          <p:spPr>
            <a:xfrm>
              <a:off x="5508104" y="5085184"/>
              <a:ext cx="432048" cy="50405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8" name="Right Arrow 57"/>
            <p:cNvSpPr/>
            <p:nvPr/>
          </p:nvSpPr>
          <p:spPr>
            <a:xfrm>
              <a:off x="6660232" y="5085184"/>
              <a:ext cx="432048" cy="50405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9" name="Right Arrow 58"/>
            <p:cNvSpPr/>
            <p:nvPr/>
          </p:nvSpPr>
          <p:spPr>
            <a:xfrm>
              <a:off x="7740352" y="5085184"/>
              <a:ext cx="432048" cy="50405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435280" cy="2260848"/>
          </a:xfrm>
        </p:spPr>
        <p:txBody>
          <a:bodyPr>
            <a:normAutofit/>
          </a:bodyPr>
          <a:lstStyle/>
          <a:p>
            <a:r>
              <a:rPr lang="en-GB" dirty="0" smtClean="0"/>
              <a:t>Very powerful – 1.5 Tesla or more</a:t>
            </a:r>
          </a:p>
          <a:p>
            <a:pPr lvl="1"/>
            <a:r>
              <a:rPr lang="en-GB" dirty="0" smtClean="0"/>
              <a:t>Earth’s magnetic field = 0.000031 T</a:t>
            </a:r>
          </a:p>
          <a:p>
            <a:pPr lvl="1"/>
            <a:r>
              <a:rPr lang="en-GB" dirty="0" smtClean="0"/>
              <a:t>Small fridge magnet = 0.005 T</a:t>
            </a:r>
          </a:p>
          <a:p>
            <a:pPr lvl="1"/>
            <a:r>
              <a:rPr lang="en-GB" dirty="0" smtClean="0"/>
              <a:t>Magnet in a car </a:t>
            </a:r>
            <a:r>
              <a:rPr lang="en-GB" dirty="0" err="1" smtClean="0"/>
              <a:t>scrapyard</a:t>
            </a:r>
            <a:r>
              <a:rPr lang="en-GB" dirty="0" smtClean="0"/>
              <a:t> = 1 T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0" descr="Earths magnetic fiel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783356"/>
            <a:ext cx="2160240" cy="2093916"/>
          </a:xfrm>
          <a:prstGeom prst="rect">
            <a:avLst/>
          </a:prstGeom>
        </p:spPr>
      </p:pic>
      <p:pic>
        <p:nvPicPr>
          <p:cNvPr id="14" name="Picture 13" descr="fridge magnet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3933056"/>
            <a:ext cx="2476500" cy="1847850"/>
          </a:xfrm>
          <a:prstGeom prst="rect">
            <a:avLst/>
          </a:prstGeom>
        </p:spPr>
      </p:pic>
      <p:pic>
        <p:nvPicPr>
          <p:cNvPr id="15" name="Picture 14" descr="Car scrapyard magne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933056"/>
            <a:ext cx="2619375" cy="188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magnetic field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4" descr="chai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1268760"/>
            <a:ext cx="475309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326436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Static magnetic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1872208"/>
          </a:xfrm>
        </p:spPr>
        <p:txBody>
          <a:bodyPr>
            <a:normAutofit fontScale="85000" lnSpcReduction="10000"/>
          </a:bodyPr>
          <a:lstStyle/>
          <a:p>
            <a:pPr lvl="0">
              <a:defRPr/>
            </a:pPr>
            <a:r>
              <a:rPr lang="en-GB" dirty="0" smtClean="0"/>
              <a:t>On all the time</a:t>
            </a:r>
          </a:p>
          <a:p>
            <a:pPr lvl="0">
              <a:defRPr/>
            </a:pPr>
            <a:r>
              <a:rPr lang="en-GB" dirty="0" smtClean="0"/>
              <a:t>Creates a strong (ideally) homogenous magnetic field</a:t>
            </a:r>
          </a:p>
          <a:p>
            <a:r>
              <a:rPr lang="en-GB" dirty="0" smtClean="0"/>
              <a:t>Lines up proton spins, which is needed for other coils to work properly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3717032"/>
            <a:ext cx="451569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 rot="10800000">
            <a:off x="2051720" y="4725144"/>
            <a:ext cx="1584176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Shimming coil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6510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MR needs a homogenous magnetic field</a:t>
            </a:r>
          </a:p>
          <a:p>
            <a:r>
              <a:rPr lang="en-GB" dirty="0" smtClean="0"/>
              <a:t>Magnetic fields often not homogenous, especially with a human inside them</a:t>
            </a:r>
          </a:p>
          <a:p>
            <a:r>
              <a:rPr lang="en-GB" dirty="0" smtClean="0"/>
              <a:t>Can cause artefacts in scan such as image distortions and drop outs</a:t>
            </a:r>
          </a:p>
          <a:p>
            <a:r>
              <a:rPr lang="en-GB" dirty="0" smtClean="0"/>
              <a:t>Shimming coil improves this</a:t>
            </a:r>
          </a:p>
          <a:p>
            <a:r>
              <a:rPr lang="en-GB" dirty="0" smtClean="0"/>
              <a:t>Shimming is done before the scan and the optimal settings are kept throughout the scan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365104"/>
            <a:ext cx="232699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732240" y="2492896"/>
            <a:ext cx="1800200" cy="1728192"/>
            <a:chOff x="6228184" y="1628800"/>
            <a:chExt cx="2304256" cy="2232248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28184" y="1628800"/>
              <a:ext cx="2304256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7502790" y="2534901"/>
              <a:ext cx="9605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sinuses</a:t>
              </a:r>
              <a:endParaRPr lang="en-CA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6427471" y="3164971"/>
              <a:ext cx="77803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ear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canals</a:t>
              </a:r>
              <a:endParaRPr lang="en-CA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6925689" y="3068960"/>
              <a:ext cx="199287" cy="3840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6948264" y="1988838"/>
              <a:ext cx="288032" cy="136815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692697"/>
            <a:ext cx="1584176" cy="160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Radiofrequency (RF)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240486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RF coils are used to excite/flip the spins (</a:t>
            </a:r>
            <a:r>
              <a:rPr lang="en-GB" i="1" dirty="0" smtClean="0"/>
              <a:t>transmit</a:t>
            </a:r>
            <a:r>
              <a:rPr lang="en-GB" dirty="0" smtClean="0"/>
              <a:t>) and measure signal (</a:t>
            </a:r>
            <a:r>
              <a:rPr lang="en-GB" i="1" dirty="0" smtClean="0"/>
              <a:t>receive</a:t>
            </a:r>
            <a:r>
              <a:rPr lang="en-GB" dirty="0" smtClean="0"/>
              <a:t>)</a:t>
            </a:r>
          </a:p>
          <a:p>
            <a:r>
              <a:rPr lang="en-GB" dirty="0" smtClean="0"/>
              <a:t>Transmit and receive can be done using the same or different coils.</a:t>
            </a:r>
          </a:p>
          <a:p>
            <a:r>
              <a:rPr lang="en-GB" dirty="0" smtClean="0"/>
              <a:t>One coil is located inside the bore (generally used for transmission) and one is located around the subject’s head (normally used to receive signal)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 l="5556" r="2777"/>
          <a:stretch>
            <a:fillRect/>
          </a:stretch>
        </p:blipFill>
        <p:spPr bwMode="auto">
          <a:xfrm>
            <a:off x="1187624" y="4221088"/>
            <a:ext cx="1944216" cy="179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187624" y="6165304"/>
            <a:ext cx="1900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 transmitter coil</a:t>
            </a:r>
            <a:endParaRPr lang="en-US" dirty="0"/>
          </a:p>
        </p:txBody>
      </p:sp>
      <p:pic>
        <p:nvPicPr>
          <p:cNvPr id="13" name="Picture 12" descr="mri-head-coi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4008" y="4149081"/>
            <a:ext cx="1970776" cy="19442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60032" y="6165304"/>
            <a:ext cx="160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RF receiver coil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 smtClean="0"/>
              <a:t>RF transmitter coil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5496" y="1600200"/>
            <a:ext cx="3816424" cy="4853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rest, the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axis of the proton’s spin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aligned along B</a:t>
            </a:r>
            <a:r>
              <a:rPr kumimoji="0" lang="en-GB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GB" sz="3200" dirty="0" smtClean="0"/>
              <a:t>Switching on the RF transmitter coil flips the proton’s spin (</a:t>
            </a:r>
            <a:r>
              <a:rPr lang="en-GB" sz="3200" b="1" i="1" dirty="0" smtClean="0"/>
              <a:t>flipping of the magnetization</a:t>
            </a:r>
            <a:r>
              <a:rPr lang="en-GB" sz="3200" dirty="0" smtClean="0"/>
              <a:t>).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it’s a short burst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excitation from the RF transmitter coil, the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axis of the proton’s spin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precesses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the RF field B</a:t>
            </a:r>
            <a:r>
              <a:rPr kumimoji="0" lang="en-GB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axis of the proton’s spin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flipped by 90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it ends up in the horizontal plane (typical 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excitation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 longer burst of excitation from the RF transmitter coil, the axis of the proton’s spin points down (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180</a:t>
            </a:r>
            <a:r>
              <a:rPr kumimoji="0" lang="en-GB" sz="3200" b="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or </a:t>
            </a:r>
            <a:r>
              <a:rPr kumimoji="0" lang="en-GB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inversion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17"/>
            <p:cNvSpPr txBox="1">
              <a:spLocks noChangeArrowheads="1"/>
            </p:cNvSpPr>
            <p:nvPr/>
          </p:nvSpPr>
          <p:spPr bwMode="auto">
            <a:xfrm>
              <a:off x="8578223" y="6249090"/>
              <a:ext cx="565777" cy="276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dirty="0">
                  <a:latin typeface="Mistral" pitchFamily="66" charset="0"/>
                </a:rPr>
                <a:t>2010</a:t>
              </a:r>
              <a:endParaRPr lang="en-US" sz="1600" dirty="0">
                <a:latin typeface="Mistral" pitchFamily="66" charset="0"/>
              </a:endParaRPr>
            </a:p>
          </p:txBody>
        </p:sp>
      </p:grp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124744"/>
            <a:ext cx="8556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724128" y="2132856"/>
            <a:ext cx="172819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Proton spinning</a:t>
            </a:r>
          </a:p>
          <a:p>
            <a:pPr algn="ctr"/>
            <a:r>
              <a:rPr lang="en-GB" dirty="0" smtClean="0"/>
              <a:t>(at rest)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95936" y="5661248"/>
            <a:ext cx="1966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Direction of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magnetic field (B</a:t>
            </a:r>
            <a:r>
              <a:rPr lang="en-GB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the static coil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7740352" y="3284984"/>
            <a:ext cx="360040" cy="3600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4726566" y="1412776"/>
            <a:ext cx="288032" cy="4176464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084168" y="2924944"/>
            <a:ext cx="1296144" cy="792088"/>
            <a:chOff x="6084168" y="2924944"/>
            <a:chExt cx="1296144" cy="792088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619633">
              <a:off x="6214009" y="2889458"/>
              <a:ext cx="682506" cy="75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Oval 30"/>
            <p:cNvSpPr/>
            <p:nvPr/>
          </p:nvSpPr>
          <p:spPr>
            <a:xfrm>
              <a:off x="6800458" y="3201064"/>
              <a:ext cx="170545" cy="51596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6084168" y="3459048"/>
              <a:ext cx="1296144" cy="36855"/>
            </a:xfrm>
            <a:prstGeom prst="line">
              <a:avLst/>
            </a:prstGeom>
            <a:ln w="444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6336196" y="4293097"/>
            <a:ext cx="792088" cy="1296144"/>
            <a:chOff x="6336196" y="4293097"/>
            <a:chExt cx="792088" cy="1296144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019633">
              <a:off x="6445778" y="4387451"/>
              <a:ext cx="682506" cy="753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Oval 34"/>
            <p:cNvSpPr/>
            <p:nvPr/>
          </p:nvSpPr>
          <p:spPr>
            <a:xfrm rot="5400000">
              <a:off x="6508907" y="4836675"/>
              <a:ext cx="170545" cy="51596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V="1">
              <a:off x="5927680" y="4922741"/>
              <a:ext cx="1296144" cy="36855"/>
            </a:xfrm>
            <a:prstGeom prst="line">
              <a:avLst/>
            </a:prstGeom>
            <a:ln w="444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Left Arrow 36"/>
          <p:cNvSpPr/>
          <p:nvPr/>
        </p:nvSpPr>
        <p:spPr>
          <a:xfrm>
            <a:off x="7740352" y="4869160"/>
            <a:ext cx="1080120" cy="36004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524328" y="5264040"/>
            <a:ext cx="1656184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Direction  of magnetic</a:t>
            </a:r>
          </a:p>
          <a:p>
            <a:r>
              <a:rPr lang="en-GB" dirty="0" smtClean="0">
                <a:solidFill>
                  <a:srgbClr val="00B050"/>
                </a:solidFill>
              </a:rPr>
              <a:t> field (B</a:t>
            </a:r>
            <a:r>
              <a:rPr lang="en-GB" baseline="-25000" dirty="0" smtClean="0">
                <a:solidFill>
                  <a:srgbClr val="00B050"/>
                </a:solidFill>
              </a:rPr>
              <a:t>1</a:t>
            </a:r>
            <a:r>
              <a:rPr lang="en-GB" dirty="0" smtClean="0">
                <a:solidFill>
                  <a:srgbClr val="00B050"/>
                </a:solidFill>
              </a:rPr>
              <a:t>) from the RF transmitter coil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52320" y="1484784"/>
            <a:ext cx="1594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(RF transmitter</a:t>
            </a:r>
          </a:p>
          <a:p>
            <a:r>
              <a:rPr lang="en-GB" dirty="0" smtClean="0"/>
              <a:t>coil is off)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580112" y="3717032"/>
            <a:ext cx="339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Proton’s axis of spin flipped by 90°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12160" y="5661248"/>
            <a:ext cx="15263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Proton’s axis</a:t>
            </a:r>
          </a:p>
          <a:p>
            <a:r>
              <a:rPr lang="en-GB" dirty="0" smtClean="0"/>
              <a:t>of spin flipped</a:t>
            </a:r>
          </a:p>
          <a:p>
            <a:r>
              <a:rPr lang="en-GB" dirty="0" smtClean="0"/>
              <a:t>by 180°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receiver coil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33947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After protons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have been flipped, the RF transmitter coil is turned 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baseline="0" dirty="0" smtClean="0"/>
              <a:t>Flipped</a:t>
            </a:r>
            <a:r>
              <a:rPr lang="en-GB" sz="3200" dirty="0" smtClean="0"/>
              <a:t> protons gradually return to their ‘at rest’ spins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Take different amounts of time, depending on the tissue type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 receiver coil detects this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This is the basis of the MR signal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653136"/>
            <a:ext cx="8556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580112" y="5733256"/>
            <a:ext cx="172819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Proton spinning</a:t>
            </a:r>
          </a:p>
          <a:p>
            <a:pPr algn="ctr"/>
            <a:r>
              <a:rPr lang="en-GB" dirty="0" smtClean="0"/>
              <a:t>(at rest)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35896" y="5661248"/>
            <a:ext cx="1966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Direction of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magnetic field (B</a:t>
            </a:r>
            <a:r>
              <a:rPr lang="en-GB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 the static coil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4499992" y="1412776"/>
            <a:ext cx="288032" cy="4176464"/>
          </a:xfrm>
          <a:prstGeom prst="upArrow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19633">
            <a:off x="5997985" y="3105482"/>
            <a:ext cx="682506" cy="75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Oval 27"/>
          <p:cNvSpPr/>
          <p:nvPr/>
        </p:nvSpPr>
        <p:spPr>
          <a:xfrm>
            <a:off x="6584434" y="3417088"/>
            <a:ext cx="170545" cy="5159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5868144" y="3675072"/>
            <a:ext cx="1296144" cy="36855"/>
          </a:xfrm>
          <a:prstGeom prst="line">
            <a:avLst/>
          </a:prstGeom>
          <a:ln w="444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19633">
            <a:off x="6193750" y="1219099"/>
            <a:ext cx="682506" cy="75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Oval 31"/>
          <p:cNvSpPr/>
          <p:nvPr/>
        </p:nvSpPr>
        <p:spPr>
          <a:xfrm rot="5400000">
            <a:off x="6256879" y="1668323"/>
            <a:ext cx="170545" cy="51596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rot="5400000" flipV="1">
            <a:off x="5675652" y="1754389"/>
            <a:ext cx="1296144" cy="36855"/>
          </a:xfrm>
          <a:prstGeom prst="line">
            <a:avLst/>
          </a:prstGeom>
          <a:ln w="444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92280" y="1486525"/>
            <a:ext cx="1981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(RF transmitter</a:t>
            </a:r>
          </a:p>
          <a:p>
            <a:r>
              <a:rPr lang="en-GB" dirty="0" smtClean="0"/>
              <a:t>coil is switched off)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364088" y="3995772"/>
            <a:ext cx="2371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Proton’s axis of spin </a:t>
            </a:r>
          </a:p>
          <a:p>
            <a:r>
              <a:rPr lang="en-GB" dirty="0" smtClean="0"/>
              <a:t>starts to realign with B</a:t>
            </a:r>
            <a:r>
              <a:rPr lang="en-GB" baseline="-25000" dirty="0" smtClean="0"/>
              <a:t>0</a:t>
            </a:r>
            <a:endParaRPr lang="en-US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5436096" y="242088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Proton’s axis of spin flipped by 180°</a:t>
            </a:r>
            <a:endParaRPr lang="en-US" dirty="0"/>
          </a:p>
        </p:txBody>
      </p:sp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7" cstate="print"/>
          <a:srcRect b="37935"/>
          <a:stretch>
            <a:fillRect/>
          </a:stretch>
        </p:blipFill>
        <p:spPr bwMode="auto">
          <a:xfrm>
            <a:off x="7180928" y="6165304"/>
            <a:ext cx="1469303" cy="360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8578223" y="6249090"/>
            <a:ext cx="565777" cy="27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latin typeface="Mistral" pitchFamily="66" charset="0"/>
              </a:rPr>
              <a:t>2010</a:t>
            </a:r>
            <a:endParaRPr lang="en-US" sz="1600" dirty="0">
              <a:latin typeface="Mistral" pitchFamily="66" charset="0"/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7596336" y="3284984"/>
            <a:ext cx="360040" cy="648072"/>
          </a:xfrm>
          <a:prstGeom prst="upArrow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X, Y, Z gradient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869160"/>
            <a:ext cx="8604448" cy="1224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X, Y, Z gradient coils locate the MR signal in 3 dimensional space</a:t>
            </a:r>
          </a:p>
          <a:p>
            <a:r>
              <a:rPr lang="en-GB" dirty="0" smtClean="0"/>
              <a:t>Make the banging noise during scans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0" descr="mri-scanner gradient coi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15998" y="2564020"/>
            <a:ext cx="2320098" cy="213506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39552" y="1484784"/>
            <a:ext cx="8075240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 receiver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coil detects the MR signal but </a:t>
            </a:r>
            <a:r>
              <a:rPr kumimoji="0" lang="en-GB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location information also needed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X, Y, Z gradient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49309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Precession frequency is determined by field strength</a:t>
            </a:r>
          </a:p>
          <a:p>
            <a:r>
              <a:rPr lang="en-GB" dirty="0" smtClean="0"/>
              <a:t>The field strength can be changed along a gradient in any direction</a:t>
            </a:r>
          </a:p>
          <a:p>
            <a:r>
              <a:rPr lang="en-GB" dirty="0" smtClean="0"/>
              <a:t>This creates systematic differences in precession frequency along the directions of the magnetic field gradients</a:t>
            </a:r>
          </a:p>
          <a:p>
            <a:r>
              <a:rPr lang="en-GB" dirty="0" smtClean="0"/>
              <a:t>The frequency response from the spins determines their location</a:t>
            </a:r>
          </a:p>
          <a:p>
            <a:r>
              <a:rPr lang="en-GB" dirty="0" smtClean="0"/>
              <a:t>Gradient directions:</a:t>
            </a:r>
          </a:p>
          <a:p>
            <a:pPr lvl="1"/>
            <a:r>
              <a:rPr lang="en-GB" dirty="0" smtClean="0"/>
              <a:t>X is horizontal (e.g. left to right)</a:t>
            </a:r>
          </a:p>
          <a:p>
            <a:pPr lvl="1"/>
            <a:r>
              <a:rPr lang="en-GB" dirty="0" smtClean="0"/>
              <a:t>Y is vertical</a:t>
            </a:r>
          </a:p>
          <a:p>
            <a:pPr lvl="1"/>
            <a:r>
              <a:rPr lang="en-GB" dirty="0" smtClean="0"/>
              <a:t>Z is horizontal (e.g. head to toe)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Explain physics of MRI and </a:t>
            </a:r>
            <a:r>
              <a:rPr lang="en-GB" dirty="0" err="1" smtClean="0"/>
              <a:t>fMRI</a:t>
            </a:r>
            <a:r>
              <a:rPr lang="en-GB" dirty="0" smtClean="0"/>
              <a:t> very simply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roton spin</a:t>
            </a:r>
          </a:p>
          <a:p>
            <a:pPr lvl="1"/>
            <a:r>
              <a:rPr lang="en-GB" dirty="0" smtClean="0"/>
              <a:t>Magnets used in the scanner</a:t>
            </a:r>
          </a:p>
          <a:p>
            <a:pPr lvl="1"/>
            <a:r>
              <a:rPr lang="en-GB" dirty="0" smtClean="0"/>
              <a:t>Image formation</a:t>
            </a:r>
          </a:p>
          <a:p>
            <a:pPr lvl="1"/>
            <a:r>
              <a:rPr lang="en-GB" dirty="0" smtClean="0"/>
              <a:t>Contrasts, e.g. T</a:t>
            </a:r>
            <a:r>
              <a:rPr lang="en-GB" baseline="-25000" dirty="0" smtClean="0"/>
              <a:t>1</a:t>
            </a:r>
            <a:r>
              <a:rPr lang="en-GB" dirty="0" smtClean="0"/>
              <a:t>, T</a:t>
            </a:r>
            <a:r>
              <a:rPr lang="en-GB" baseline="-25000" dirty="0" smtClean="0"/>
              <a:t>2</a:t>
            </a:r>
            <a:r>
              <a:rPr lang="en-GB" dirty="0" smtClean="0"/>
              <a:t>, T</a:t>
            </a:r>
            <a:r>
              <a:rPr lang="en-GB" baseline="-25000" dirty="0" smtClean="0"/>
              <a:t>2</a:t>
            </a:r>
            <a:r>
              <a:rPr lang="en-GB" dirty="0" smtClean="0"/>
              <a:t>*</a:t>
            </a:r>
          </a:p>
          <a:p>
            <a:r>
              <a:rPr lang="en-GB" dirty="0" smtClean="0"/>
              <a:t>Only use essential terminology</a:t>
            </a:r>
          </a:p>
          <a:p>
            <a:r>
              <a:rPr lang="en-GB" dirty="0" smtClean="0"/>
              <a:t>A few numbers </a:t>
            </a:r>
          </a:p>
          <a:p>
            <a:r>
              <a:rPr lang="en-GB" dirty="0" smtClean="0"/>
              <a:t>Very few subscripts</a:t>
            </a:r>
          </a:p>
          <a:p>
            <a:r>
              <a:rPr lang="en-GB" dirty="0" smtClean="0"/>
              <a:t>NO	 EQUATIONS!!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X, Y, Z gradient coils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03671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Change the strength of the magnetic field along a gradient in different directions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cxnSp>
        <p:nvCxnSpPr>
          <p:cNvPr id="13" name="Straight Connector 12"/>
          <p:cNvCxnSpPr/>
          <p:nvPr/>
        </p:nvCxnSpPr>
        <p:spPr>
          <a:xfrm rot="5400000" flipH="1" flipV="1">
            <a:off x="1059937" y="4542830"/>
            <a:ext cx="2614257" cy="342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V="1">
            <a:off x="2259243" y="4485721"/>
            <a:ext cx="2614257" cy="456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34"/>
          <p:cNvGrpSpPr/>
          <p:nvPr/>
        </p:nvGrpSpPr>
        <p:grpSpPr>
          <a:xfrm>
            <a:off x="2367065" y="3454225"/>
            <a:ext cx="1268920" cy="2259503"/>
            <a:chOff x="2829762" y="2199152"/>
            <a:chExt cx="1599942" cy="3174064"/>
          </a:xfrm>
        </p:grpSpPr>
        <p:grpSp>
          <p:nvGrpSpPr>
            <p:cNvPr id="44" name="Group 32"/>
            <p:cNvGrpSpPr/>
            <p:nvPr/>
          </p:nvGrpSpPr>
          <p:grpSpPr>
            <a:xfrm>
              <a:off x="3131840" y="3140968"/>
              <a:ext cx="936104" cy="2232248"/>
              <a:chOff x="3131840" y="3140968"/>
              <a:chExt cx="936104" cy="2232248"/>
            </a:xfrm>
          </p:grpSpPr>
          <p:sp>
            <p:nvSpPr>
              <p:cNvPr id="60" name="Isosceles Triangle 9"/>
              <p:cNvSpPr/>
              <p:nvPr/>
            </p:nvSpPr>
            <p:spPr>
              <a:xfrm>
                <a:off x="3131840" y="3212976"/>
                <a:ext cx="504056" cy="1800200"/>
              </a:xfrm>
              <a:prstGeom prst="triangle">
                <a:avLst>
                  <a:gd name="adj" fmla="val 61338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10"/>
              <p:cNvSpPr/>
              <p:nvPr/>
            </p:nvSpPr>
            <p:spPr>
              <a:xfrm>
                <a:off x="3563888" y="3140968"/>
                <a:ext cx="504056" cy="1800200"/>
              </a:xfrm>
              <a:prstGeom prst="triangle">
                <a:avLst>
                  <a:gd name="adj" fmla="val 5000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1"/>
              <p:cNvSpPr/>
              <p:nvPr/>
            </p:nvSpPr>
            <p:spPr>
              <a:xfrm>
                <a:off x="3131840" y="4581128"/>
                <a:ext cx="504056" cy="79208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2"/>
              <p:cNvSpPr/>
              <p:nvPr/>
            </p:nvSpPr>
            <p:spPr>
              <a:xfrm>
                <a:off x="3563888" y="4581128"/>
                <a:ext cx="504056" cy="792088"/>
              </a:xfrm>
              <a:prstGeom prst="ellipse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33"/>
            <p:cNvGrpSpPr/>
            <p:nvPr/>
          </p:nvGrpSpPr>
          <p:grpSpPr>
            <a:xfrm>
              <a:off x="2829762" y="2972337"/>
              <a:ext cx="1599942" cy="1201358"/>
              <a:chOff x="2829762" y="2972337"/>
              <a:chExt cx="1599942" cy="1201358"/>
            </a:xfrm>
          </p:grpSpPr>
          <p:sp>
            <p:nvSpPr>
              <p:cNvPr id="53" name="Oval 8"/>
              <p:cNvSpPr/>
              <p:nvPr/>
            </p:nvSpPr>
            <p:spPr>
              <a:xfrm>
                <a:off x="3131840" y="2996952"/>
                <a:ext cx="936104" cy="1080120"/>
              </a:xfrm>
              <a:prstGeom prst="ellips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16"/>
              <p:cNvGrpSpPr/>
              <p:nvPr/>
            </p:nvGrpSpPr>
            <p:grpSpPr>
              <a:xfrm>
                <a:off x="2829762" y="2972337"/>
                <a:ext cx="721800" cy="1176743"/>
                <a:chOff x="2829762" y="2972337"/>
                <a:chExt cx="721800" cy="1176743"/>
              </a:xfrm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2829762" y="2972337"/>
                  <a:ext cx="721800" cy="861181"/>
                </a:xfrm>
                <a:custGeom>
                  <a:avLst/>
                  <a:gdLst>
                    <a:gd name="connsiteX0" fmla="*/ 618288 w 721800"/>
                    <a:gd name="connsiteY0" fmla="*/ 18513 h 861181"/>
                    <a:gd name="connsiteX1" fmla="*/ 618288 w 721800"/>
                    <a:gd name="connsiteY1" fmla="*/ 18513 h 861181"/>
                    <a:gd name="connsiteX2" fmla="*/ 465888 w 721800"/>
                    <a:gd name="connsiteY2" fmla="*/ 113763 h 861181"/>
                    <a:gd name="connsiteX3" fmla="*/ 408738 w 721800"/>
                    <a:gd name="connsiteY3" fmla="*/ 132813 h 861181"/>
                    <a:gd name="connsiteX4" fmla="*/ 351588 w 721800"/>
                    <a:gd name="connsiteY4" fmla="*/ 189963 h 861181"/>
                    <a:gd name="connsiteX5" fmla="*/ 237288 w 721800"/>
                    <a:gd name="connsiteY5" fmla="*/ 285213 h 861181"/>
                    <a:gd name="connsiteX6" fmla="*/ 180138 w 721800"/>
                    <a:gd name="connsiteY6" fmla="*/ 399513 h 861181"/>
                    <a:gd name="connsiteX7" fmla="*/ 122988 w 721800"/>
                    <a:gd name="connsiteY7" fmla="*/ 456663 h 861181"/>
                    <a:gd name="connsiteX8" fmla="*/ 27738 w 721800"/>
                    <a:gd name="connsiteY8" fmla="*/ 628113 h 861181"/>
                    <a:gd name="connsiteX9" fmla="*/ 103938 w 721800"/>
                    <a:gd name="connsiteY9" fmla="*/ 856713 h 861181"/>
                    <a:gd name="connsiteX10" fmla="*/ 237288 w 721800"/>
                    <a:gd name="connsiteY10" fmla="*/ 837663 h 861181"/>
                    <a:gd name="connsiteX11" fmla="*/ 294438 w 721800"/>
                    <a:gd name="connsiteY11" fmla="*/ 818613 h 861181"/>
                    <a:gd name="connsiteX12" fmla="*/ 408738 w 721800"/>
                    <a:gd name="connsiteY12" fmla="*/ 590013 h 861181"/>
                    <a:gd name="connsiteX13" fmla="*/ 427788 w 721800"/>
                    <a:gd name="connsiteY13" fmla="*/ 532863 h 861181"/>
                    <a:gd name="connsiteX14" fmla="*/ 523038 w 721800"/>
                    <a:gd name="connsiteY14" fmla="*/ 418563 h 861181"/>
                    <a:gd name="connsiteX15" fmla="*/ 618288 w 721800"/>
                    <a:gd name="connsiteY15" fmla="*/ 304263 h 861181"/>
                    <a:gd name="connsiteX16" fmla="*/ 637338 w 721800"/>
                    <a:gd name="connsiteY16" fmla="*/ 247113 h 861181"/>
                    <a:gd name="connsiteX17" fmla="*/ 713538 w 721800"/>
                    <a:gd name="connsiteY17" fmla="*/ 132813 h 861181"/>
                    <a:gd name="connsiteX18" fmla="*/ 694488 w 721800"/>
                    <a:gd name="connsiteY18" fmla="*/ 18513 h 861181"/>
                    <a:gd name="connsiteX19" fmla="*/ 618288 w 721800"/>
                    <a:gd name="connsiteY19" fmla="*/ 37563 h 861181"/>
                    <a:gd name="connsiteX20" fmla="*/ 561138 w 721800"/>
                    <a:gd name="connsiteY20" fmla="*/ 37563 h 861181"/>
                    <a:gd name="connsiteX21" fmla="*/ 503988 w 721800"/>
                    <a:gd name="connsiteY21" fmla="*/ 56613 h 861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1800" h="861181">
                      <a:moveTo>
                        <a:pt x="618288" y="18513"/>
                      </a:moveTo>
                      <a:lnTo>
                        <a:pt x="618288" y="18513"/>
                      </a:lnTo>
                      <a:cubicBezTo>
                        <a:pt x="567488" y="50263"/>
                        <a:pt x="518479" y="85077"/>
                        <a:pt x="465888" y="113763"/>
                      </a:cubicBezTo>
                      <a:cubicBezTo>
                        <a:pt x="448259" y="123379"/>
                        <a:pt x="425446" y="121674"/>
                        <a:pt x="408738" y="132813"/>
                      </a:cubicBezTo>
                      <a:cubicBezTo>
                        <a:pt x="386322" y="147757"/>
                        <a:pt x="372284" y="172716"/>
                        <a:pt x="351588" y="189963"/>
                      </a:cubicBezTo>
                      <a:cubicBezTo>
                        <a:pt x="192456" y="322573"/>
                        <a:pt x="404253" y="118248"/>
                        <a:pt x="237288" y="285213"/>
                      </a:cubicBezTo>
                      <a:cubicBezTo>
                        <a:pt x="218195" y="342491"/>
                        <a:pt x="221170" y="350274"/>
                        <a:pt x="180138" y="399513"/>
                      </a:cubicBezTo>
                      <a:cubicBezTo>
                        <a:pt x="162891" y="420209"/>
                        <a:pt x="139528" y="435397"/>
                        <a:pt x="122988" y="456663"/>
                      </a:cubicBezTo>
                      <a:cubicBezTo>
                        <a:pt x="46567" y="554919"/>
                        <a:pt x="56481" y="541885"/>
                        <a:pt x="27738" y="628113"/>
                      </a:cubicBezTo>
                      <a:cubicBezTo>
                        <a:pt x="31477" y="665499"/>
                        <a:pt x="0" y="846319"/>
                        <a:pt x="103938" y="856713"/>
                      </a:cubicBezTo>
                      <a:cubicBezTo>
                        <a:pt x="148616" y="861181"/>
                        <a:pt x="192838" y="844013"/>
                        <a:pt x="237288" y="837663"/>
                      </a:cubicBezTo>
                      <a:cubicBezTo>
                        <a:pt x="256338" y="831313"/>
                        <a:pt x="280239" y="832812"/>
                        <a:pt x="294438" y="818613"/>
                      </a:cubicBezTo>
                      <a:cubicBezTo>
                        <a:pt x="368296" y="744755"/>
                        <a:pt x="377750" y="682976"/>
                        <a:pt x="408738" y="590013"/>
                      </a:cubicBezTo>
                      <a:cubicBezTo>
                        <a:pt x="415088" y="570963"/>
                        <a:pt x="413589" y="547062"/>
                        <a:pt x="427788" y="532863"/>
                      </a:cubicBezTo>
                      <a:cubicBezTo>
                        <a:pt x="594753" y="365898"/>
                        <a:pt x="390428" y="577695"/>
                        <a:pt x="523038" y="418563"/>
                      </a:cubicBezTo>
                      <a:cubicBezTo>
                        <a:pt x="575702" y="355366"/>
                        <a:pt x="582815" y="375209"/>
                        <a:pt x="618288" y="304263"/>
                      </a:cubicBezTo>
                      <a:cubicBezTo>
                        <a:pt x="627268" y="286302"/>
                        <a:pt x="627586" y="264666"/>
                        <a:pt x="637338" y="247113"/>
                      </a:cubicBezTo>
                      <a:cubicBezTo>
                        <a:pt x="659576" y="207085"/>
                        <a:pt x="713538" y="132813"/>
                        <a:pt x="713538" y="132813"/>
                      </a:cubicBezTo>
                      <a:cubicBezTo>
                        <a:pt x="707188" y="94713"/>
                        <a:pt x="721800" y="45825"/>
                        <a:pt x="694488" y="18513"/>
                      </a:cubicBezTo>
                      <a:cubicBezTo>
                        <a:pt x="675975" y="0"/>
                        <a:pt x="644207" y="33860"/>
                        <a:pt x="618288" y="37563"/>
                      </a:cubicBezTo>
                      <a:cubicBezTo>
                        <a:pt x="599429" y="40257"/>
                        <a:pt x="580188" y="37563"/>
                        <a:pt x="561138" y="37563"/>
                      </a:cubicBezTo>
                      <a:lnTo>
                        <a:pt x="503988" y="56613"/>
                      </a:lnTo>
                    </a:path>
                  </a:pathLst>
                </a:cu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915816" y="3717032"/>
                  <a:ext cx="288032" cy="4320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17"/>
              <p:cNvGrpSpPr/>
              <p:nvPr/>
            </p:nvGrpSpPr>
            <p:grpSpPr>
              <a:xfrm flipH="1">
                <a:off x="3707904" y="2996952"/>
                <a:ext cx="721800" cy="1176743"/>
                <a:chOff x="2829762" y="2972337"/>
                <a:chExt cx="721800" cy="1176743"/>
              </a:xfrm>
            </p:grpSpPr>
            <p:sp>
              <p:nvSpPr>
                <p:cNvPr id="56" name="Freeform 18"/>
                <p:cNvSpPr/>
                <p:nvPr/>
              </p:nvSpPr>
              <p:spPr>
                <a:xfrm>
                  <a:off x="2829762" y="2972337"/>
                  <a:ext cx="721800" cy="861181"/>
                </a:xfrm>
                <a:custGeom>
                  <a:avLst/>
                  <a:gdLst>
                    <a:gd name="connsiteX0" fmla="*/ 618288 w 721800"/>
                    <a:gd name="connsiteY0" fmla="*/ 18513 h 861181"/>
                    <a:gd name="connsiteX1" fmla="*/ 618288 w 721800"/>
                    <a:gd name="connsiteY1" fmla="*/ 18513 h 861181"/>
                    <a:gd name="connsiteX2" fmla="*/ 465888 w 721800"/>
                    <a:gd name="connsiteY2" fmla="*/ 113763 h 861181"/>
                    <a:gd name="connsiteX3" fmla="*/ 408738 w 721800"/>
                    <a:gd name="connsiteY3" fmla="*/ 132813 h 861181"/>
                    <a:gd name="connsiteX4" fmla="*/ 351588 w 721800"/>
                    <a:gd name="connsiteY4" fmla="*/ 189963 h 861181"/>
                    <a:gd name="connsiteX5" fmla="*/ 237288 w 721800"/>
                    <a:gd name="connsiteY5" fmla="*/ 285213 h 861181"/>
                    <a:gd name="connsiteX6" fmla="*/ 180138 w 721800"/>
                    <a:gd name="connsiteY6" fmla="*/ 399513 h 861181"/>
                    <a:gd name="connsiteX7" fmla="*/ 122988 w 721800"/>
                    <a:gd name="connsiteY7" fmla="*/ 456663 h 861181"/>
                    <a:gd name="connsiteX8" fmla="*/ 27738 w 721800"/>
                    <a:gd name="connsiteY8" fmla="*/ 628113 h 861181"/>
                    <a:gd name="connsiteX9" fmla="*/ 103938 w 721800"/>
                    <a:gd name="connsiteY9" fmla="*/ 856713 h 861181"/>
                    <a:gd name="connsiteX10" fmla="*/ 237288 w 721800"/>
                    <a:gd name="connsiteY10" fmla="*/ 837663 h 861181"/>
                    <a:gd name="connsiteX11" fmla="*/ 294438 w 721800"/>
                    <a:gd name="connsiteY11" fmla="*/ 818613 h 861181"/>
                    <a:gd name="connsiteX12" fmla="*/ 408738 w 721800"/>
                    <a:gd name="connsiteY12" fmla="*/ 590013 h 861181"/>
                    <a:gd name="connsiteX13" fmla="*/ 427788 w 721800"/>
                    <a:gd name="connsiteY13" fmla="*/ 532863 h 861181"/>
                    <a:gd name="connsiteX14" fmla="*/ 523038 w 721800"/>
                    <a:gd name="connsiteY14" fmla="*/ 418563 h 861181"/>
                    <a:gd name="connsiteX15" fmla="*/ 618288 w 721800"/>
                    <a:gd name="connsiteY15" fmla="*/ 304263 h 861181"/>
                    <a:gd name="connsiteX16" fmla="*/ 637338 w 721800"/>
                    <a:gd name="connsiteY16" fmla="*/ 247113 h 861181"/>
                    <a:gd name="connsiteX17" fmla="*/ 713538 w 721800"/>
                    <a:gd name="connsiteY17" fmla="*/ 132813 h 861181"/>
                    <a:gd name="connsiteX18" fmla="*/ 694488 w 721800"/>
                    <a:gd name="connsiteY18" fmla="*/ 18513 h 861181"/>
                    <a:gd name="connsiteX19" fmla="*/ 618288 w 721800"/>
                    <a:gd name="connsiteY19" fmla="*/ 37563 h 861181"/>
                    <a:gd name="connsiteX20" fmla="*/ 561138 w 721800"/>
                    <a:gd name="connsiteY20" fmla="*/ 37563 h 861181"/>
                    <a:gd name="connsiteX21" fmla="*/ 503988 w 721800"/>
                    <a:gd name="connsiteY21" fmla="*/ 56613 h 861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1800" h="861181">
                      <a:moveTo>
                        <a:pt x="618288" y="18513"/>
                      </a:moveTo>
                      <a:lnTo>
                        <a:pt x="618288" y="18513"/>
                      </a:lnTo>
                      <a:cubicBezTo>
                        <a:pt x="567488" y="50263"/>
                        <a:pt x="518479" y="85077"/>
                        <a:pt x="465888" y="113763"/>
                      </a:cubicBezTo>
                      <a:cubicBezTo>
                        <a:pt x="448259" y="123379"/>
                        <a:pt x="425446" y="121674"/>
                        <a:pt x="408738" y="132813"/>
                      </a:cubicBezTo>
                      <a:cubicBezTo>
                        <a:pt x="386322" y="147757"/>
                        <a:pt x="372284" y="172716"/>
                        <a:pt x="351588" y="189963"/>
                      </a:cubicBezTo>
                      <a:cubicBezTo>
                        <a:pt x="192456" y="322573"/>
                        <a:pt x="404253" y="118248"/>
                        <a:pt x="237288" y="285213"/>
                      </a:cubicBezTo>
                      <a:cubicBezTo>
                        <a:pt x="218195" y="342491"/>
                        <a:pt x="221170" y="350274"/>
                        <a:pt x="180138" y="399513"/>
                      </a:cubicBezTo>
                      <a:cubicBezTo>
                        <a:pt x="162891" y="420209"/>
                        <a:pt x="139528" y="435397"/>
                        <a:pt x="122988" y="456663"/>
                      </a:cubicBezTo>
                      <a:cubicBezTo>
                        <a:pt x="46567" y="554919"/>
                        <a:pt x="56481" y="541885"/>
                        <a:pt x="27738" y="628113"/>
                      </a:cubicBezTo>
                      <a:cubicBezTo>
                        <a:pt x="31477" y="665499"/>
                        <a:pt x="0" y="846319"/>
                        <a:pt x="103938" y="856713"/>
                      </a:cubicBezTo>
                      <a:cubicBezTo>
                        <a:pt x="148616" y="861181"/>
                        <a:pt x="192838" y="844013"/>
                        <a:pt x="237288" y="837663"/>
                      </a:cubicBezTo>
                      <a:cubicBezTo>
                        <a:pt x="256338" y="831313"/>
                        <a:pt x="280239" y="832812"/>
                        <a:pt x="294438" y="818613"/>
                      </a:cubicBezTo>
                      <a:cubicBezTo>
                        <a:pt x="368296" y="744755"/>
                        <a:pt x="377750" y="682976"/>
                        <a:pt x="408738" y="590013"/>
                      </a:cubicBezTo>
                      <a:cubicBezTo>
                        <a:pt x="415088" y="570963"/>
                        <a:pt x="413589" y="547062"/>
                        <a:pt x="427788" y="532863"/>
                      </a:cubicBezTo>
                      <a:cubicBezTo>
                        <a:pt x="594753" y="365898"/>
                        <a:pt x="390428" y="577695"/>
                        <a:pt x="523038" y="418563"/>
                      </a:cubicBezTo>
                      <a:cubicBezTo>
                        <a:pt x="575702" y="355366"/>
                        <a:pt x="582815" y="375209"/>
                        <a:pt x="618288" y="304263"/>
                      </a:cubicBezTo>
                      <a:cubicBezTo>
                        <a:pt x="627268" y="286302"/>
                        <a:pt x="627586" y="264666"/>
                        <a:pt x="637338" y="247113"/>
                      </a:cubicBezTo>
                      <a:cubicBezTo>
                        <a:pt x="659576" y="207085"/>
                        <a:pt x="713538" y="132813"/>
                        <a:pt x="713538" y="132813"/>
                      </a:cubicBezTo>
                      <a:cubicBezTo>
                        <a:pt x="707188" y="94713"/>
                        <a:pt x="721800" y="45825"/>
                        <a:pt x="694488" y="18513"/>
                      </a:cubicBezTo>
                      <a:cubicBezTo>
                        <a:pt x="675975" y="0"/>
                        <a:pt x="644207" y="33860"/>
                        <a:pt x="618288" y="37563"/>
                      </a:cubicBezTo>
                      <a:cubicBezTo>
                        <a:pt x="599429" y="40257"/>
                        <a:pt x="580188" y="37563"/>
                        <a:pt x="561138" y="37563"/>
                      </a:cubicBezTo>
                      <a:lnTo>
                        <a:pt x="503988" y="56613"/>
                      </a:lnTo>
                    </a:path>
                  </a:pathLst>
                </a:custGeom>
                <a:solidFill>
                  <a:schemeClr val="accent1"/>
                </a:solidFill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915816" y="3717032"/>
                  <a:ext cx="288032" cy="43204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" name="Group 31"/>
            <p:cNvGrpSpPr/>
            <p:nvPr/>
          </p:nvGrpSpPr>
          <p:grpSpPr>
            <a:xfrm>
              <a:off x="3275856" y="2199152"/>
              <a:ext cx="648072" cy="797800"/>
              <a:chOff x="3275856" y="2199152"/>
              <a:chExt cx="648072" cy="797800"/>
            </a:xfrm>
          </p:grpSpPr>
          <p:sp>
            <p:nvSpPr>
              <p:cNvPr id="47" name="Oval 7"/>
              <p:cNvSpPr/>
              <p:nvPr/>
            </p:nvSpPr>
            <p:spPr>
              <a:xfrm>
                <a:off x="3275856" y="2204864"/>
                <a:ext cx="648072" cy="79208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409950" y="2199152"/>
                <a:ext cx="343331" cy="143998"/>
              </a:xfrm>
              <a:custGeom>
                <a:avLst/>
                <a:gdLst>
                  <a:gd name="connsiteX0" fmla="*/ 0 w 343331"/>
                  <a:gd name="connsiteY0" fmla="*/ 124948 h 143998"/>
                  <a:gd name="connsiteX1" fmla="*/ 323850 w 343331"/>
                  <a:gd name="connsiteY1" fmla="*/ 86848 h 143998"/>
                  <a:gd name="connsiteX2" fmla="*/ 342900 w 343331"/>
                  <a:gd name="connsiteY2" fmla="*/ 143998 h 14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331" h="143998">
                    <a:moveTo>
                      <a:pt x="0" y="124948"/>
                    </a:moveTo>
                    <a:cubicBezTo>
                      <a:pt x="83299" y="0"/>
                      <a:pt x="47584" y="17782"/>
                      <a:pt x="323850" y="86848"/>
                    </a:cubicBezTo>
                    <a:cubicBezTo>
                      <a:pt x="343331" y="91718"/>
                      <a:pt x="342900" y="143998"/>
                      <a:pt x="342900" y="143998"/>
                    </a:cubicBezTo>
                  </a:path>
                </a:pathLst>
              </a:cu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3448050" y="2204864"/>
                <a:ext cx="342900" cy="133350"/>
              </a:xfrm>
              <a:custGeom>
                <a:avLst/>
                <a:gdLst>
                  <a:gd name="connsiteX0" fmla="*/ 0 w 342900"/>
                  <a:gd name="connsiteY0" fmla="*/ 133350 h 133350"/>
                  <a:gd name="connsiteX1" fmla="*/ 171450 w 342900"/>
                  <a:gd name="connsiteY1" fmla="*/ 0 h 133350"/>
                  <a:gd name="connsiteX2" fmla="*/ 247650 w 342900"/>
                  <a:gd name="connsiteY2" fmla="*/ 19050 h 133350"/>
                  <a:gd name="connsiteX3" fmla="*/ 342900 w 342900"/>
                  <a:gd name="connsiteY3" fmla="*/ 11430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33350">
                    <a:moveTo>
                      <a:pt x="0" y="133350"/>
                    </a:moveTo>
                    <a:cubicBezTo>
                      <a:pt x="136716" y="42206"/>
                      <a:pt x="81921" y="89529"/>
                      <a:pt x="171450" y="0"/>
                    </a:cubicBezTo>
                    <a:cubicBezTo>
                      <a:pt x="196850" y="6350"/>
                      <a:pt x="224918" y="6060"/>
                      <a:pt x="247650" y="19050"/>
                    </a:cubicBezTo>
                    <a:lnTo>
                      <a:pt x="342900" y="114300"/>
                    </a:lnTo>
                  </a:path>
                </a:pathLst>
              </a:cu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419872" y="2492896"/>
                <a:ext cx="72008" cy="117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707904" y="2492896"/>
                <a:ext cx="72008" cy="11772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Moon 26"/>
              <p:cNvSpPr/>
              <p:nvPr/>
            </p:nvSpPr>
            <p:spPr>
              <a:xfrm rot="16200000">
                <a:off x="3527883" y="2672915"/>
                <a:ext cx="108013" cy="252028"/>
              </a:xfrm>
              <a:prstGeom prst="moon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6" name="Straight Connector 15"/>
          <p:cNvCxnSpPr/>
          <p:nvPr/>
        </p:nvCxnSpPr>
        <p:spPr>
          <a:xfrm>
            <a:off x="2195736" y="6021288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48"/>
          <p:cNvGrpSpPr/>
          <p:nvPr/>
        </p:nvGrpSpPr>
        <p:grpSpPr>
          <a:xfrm>
            <a:off x="2538395" y="2996952"/>
            <a:ext cx="799537" cy="410079"/>
            <a:chOff x="3059832" y="1556792"/>
            <a:chExt cx="1008112" cy="576064"/>
          </a:xfrm>
        </p:grpSpPr>
        <p:sp>
          <p:nvSpPr>
            <p:cNvPr id="36" name="Rectangle 35"/>
            <p:cNvSpPr/>
            <p:nvPr/>
          </p:nvSpPr>
          <p:spPr>
            <a:xfrm>
              <a:off x="3635896" y="1700808"/>
              <a:ext cx="144016" cy="43204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47"/>
            <p:cNvGrpSpPr/>
            <p:nvPr/>
          </p:nvGrpSpPr>
          <p:grpSpPr>
            <a:xfrm>
              <a:off x="3059832" y="1556792"/>
              <a:ext cx="1008112" cy="576064"/>
              <a:chOff x="3059832" y="1556792"/>
              <a:chExt cx="1008112" cy="57606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3059832" y="1988840"/>
                <a:ext cx="144016" cy="14401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03848" y="1916832"/>
                <a:ext cx="144016" cy="21602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347864" y="1844824"/>
                <a:ext cx="144016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91880" y="1772816"/>
                <a:ext cx="144016" cy="36004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788296" y="1628800"/>
                <a:ext cx="144016" cy="5040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923928" y="1556792"/>
                <a:ext cx="144016" cy="576064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49"/>
          <p:cNvGrpSpPr/>
          <p:nvPr/>
        </p:nvGrpSpPr>
        <p:grpSpPr>
          <a:xfrm rot="16200000">
            <a:off x="3207552" y="5434029"/>
            <a:ext cx="717639" cy="456878"/>
            <a:chOff x="3059832" y="1556792"/>
            <a:chExt cx="1008112" cy="576064"/>
          </a:xfrm>
          <a:solidFill>
            <a:srgbClr val="00B050"/>
          </a:solidFill>
        </p:grpSpPr>
        <p:sp>
          <p:nvSpPr>
            <p:cNvPr id="28" name="Rectangle 27"/>
            <p:cNvSpPr/>
            <p:nvPr/>
          </p:nvSpPr>
          <p:spPr>
            <a:xfrm>
              <a:off x="3635896" y="1700808"/>
              <a:ext cx="144016" cy="432048"/>
            </a:xfrm>
            <a:prstGeom prst="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47"/>
            <p:cNvGrpSpPr/>
            <p:nvPr/>
          </p:nvGrpSpPr>
          <p:grpSpPr>
            <a:xfrm>
              <a:off x="3059832" y="1556792"/>
              <a:ext cx="1008112" cy="576064"/>
              <a:chOff x="3059832" y="1556792"/>
              <a:chExt cx="1008112" cy="576064"/>
            </a:xfrm>
            <a:grpFill/>
          </p:grpSpPr>
          <p:sp>
            <p:nvSpPr>
              <p:cNvPr id="30" name="Rectangle 29"/>
              <p:cNvSpPr/>
              <p:nvPr/>
            </p:nvSpPr>
            <p:spPr>
              <a:xfrm>
                <a:off x="3059832" y="1988840"/>
                <a:ext cx="144016" cy="14401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203848" y="1916832"/>
                <a:ext cx="144016" cy="21602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3347864" y="1844824"/>
                <a:ext cx="144016" cy="288032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91880" y="1772816"/>
                <a:ext cx="144016" cy="360040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88296" y="1628800"/>
                <a:ext cx="144016" cy="504056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23928" y="1556792"/>
                <a:ext cx="144016" cy="576064"/>
              </a:xfrm>
              <a:prstGeom prst="rect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" name="Group 58"/>
          <p:cNvGrpSpPr/>
          <p:nvPr/>
        </p:nvGrpSpPr>
        <p:grpSpPr>
          <a:xfrm rot="4804786">
            <a:off x="3255237" y="3514809"/>
            <a:ext cx="717639" cy="456878"/>
            <a:chOff x="3059832" y="1556792"/>
            <a:chExt cx="1008112" cy="576064"/>
          </a:xfrm>
          <a:solidFill>
            <a:srgbClr val="7030A0"/>
          </a:solidFill>
        </p:grpSpPr>
        <p:sp>
          <p:nvSpPr>
            <p:cNvPr id="20" name="Rectangle 19"/>
            <p:cNvSpPr/>
            <p:nvPr/>
          </p:nvSpPr>
          <p:spPr>
            <a:xfrm>
              <a:off x="3635896" y="1700808"/>
              <a:ext cx="144016" cy="432048"/>
            </a:xfrm>
            <a:prstGeom prst="rect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47"/>
            <p:cNvGrpSpPr/>
            <p:nvPr/>
          </p:nvGrpSpPr>
          <p:grpSpPr>
            <a:xfrm>
              <a:off x="3059832" y="1556792"/>
              <a:ext cx="1008112" cy="576064"/>
              <a:chOff x="3059832" y="1556792"/>
              <a:chExt cx="1008112" cy="576064"/>
            </a:xfrm>
            <a:grpFill/>
          </p:grpSpPr>
          <p:sp>
            <p:nvSpPr>
              <p:cNvPr id="22" name="Rectangle 21"/>
              <p:cNvSpPr/>
              <p:nvPr/>
            </p:nvSpPr>
            <p:spPr>
              <a:xfrm>
                <a:off x="3059832" y="1988840"/>
                <a:ext cx="144016" cy="144016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203848" y="1916832"/>
                <a:ext cx="144016" cy="216024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347864" y="1844824"/>
                <a:ext cx="144016" cy="288032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491880" y="1772816"/>
                <a:ext cx="144016" cy="360040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3788296" y="1628800"/>
                <a:ext cx="144016" cy="504056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923928" y="1556792"/>
                <a:ext cx="144016" cy="576064"/>
              </a:xfrm>
              <a:prstGeom prst="rect">
                <a:avLst/>
              </a:prstGeom>
              <a:grp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467544" y="2780928"/>
            <a:ext cx="1728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X gradient coil</a:t>
            </a:r>
          </a:p>
          <a:p>
            <a:pPr algn="ctr"/>
            <a:r>
              <a:rPr lang="en-GB" dirty="0" smtClean="0"/>
              <a:t>increases magnetic field</a:t>
            </a:r>
          </a:p>
          <a:p>
            <a:pPr algn="ctr"/>
            <a:r>
              <a:rPr lang="en-GB" dirty="0" smtClean="0"/>
              <a:t>with a gradient of up to 40 </a:t>
            </a:r>
            <a:r>
              <a:rPr lang="en-GB" dirty="0" err="1" smtClean="0"/>
              <a:t>mT</a:t>
            </a:r>
            <a:r>
              <a:rPr lang="en-GB" dirty="0" smtClean="0"/>
              <a:t>/m from left to right (in this example)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4266368" y="3140968"/>
            <a:ext cx="32190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Z gradient coil</a:t>
            </a:r>
          </a:p>
          <a:p>
            <a:pPr algn="ctr"/>
            <a:r>
              <a:rPr lang="en-GB" dirty="0" smtClean="0"/>
              <a:t>increases magnetic field</a:t>
            </a:r>
          </a:p>
          <a:p>
            <a:pPr algn="ctr"/>
            <a:r>
              <a:rPr lang="en-GB" dirty="0" smtClean="0"/>
              <a:t>with a gradient of </a:t>
            </a:r>
          </a:p>
          <a:p>
            <a:pPr algn="ctr"/>
            <a:r>
              <a:rPr lang="en-GB" dirty="0" smtClean="0"/>
              <a:t>up to 40 </a:t>
            </a:r>
            <a:r>
              <a:rPr lang="en-GB" dirty="0" err="1" smtClean="0"/>
              <a:t>mT</a:t>
            </a:r>
            <a:r>
              <a:rPr lang="en-GB" dirty="0" smtClean="0"/>
              <a:t>/m from head to toe</a:t>
            </a:r>
          </a:p>
          <a:p>
            <a:pPr algn="ctr"/>
            <a:r>
              <a:rPr lang="en-GB" dirty="0" smtClean="0"/>
              <a:t>(in this example)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884427" y="5169966"/>
            <a:ext cx="39630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B050"/>
                </a:solidFill>
              </a:rPr>
              <a:t>Y gradient coil</a:t>
            </a:r>
          </a:p>
          <a:p>
            <a:pPr algn="ctr"/>
            <a:r>
              <a:rPr lang="en-GB" dirty="0" smtClean="0"/>
              <a:t>increases magnetic field with a gradient </a:t>
            </a:r>
          </a:p>
          <a:p>
            <a:pPr algn="ctr"/>
            <a:r>
              <a:rPr lang="en-GB" dirty="0" smtClean="0"/>
              <a:t>of up to 40 </a:t>
            </a:r>
            <a:r>
              <a:rPr lang="en-GB" dirty="0" err="1" smtClean="0"/>
              <a:t>mT</a:t>
            </a:r>
            <a:r>
              <a:rPr lang="en-GB" dirty="0" smtClean="0"/>
              <a:t>/m from bottom to top</a:t>
            </a:r>
          </a:p>
          <a:p>
            <a:pPr algn="ctr"/>
            <a:r>
              <a:rPr lang="en-GB" dirty="0" smtClean="0"/>
              <a:t>(in this example)</a:t>
            </a:r>
            <a:endParaRPr lang="en-US" dirty="0"/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3347864" y="3717032"/>
            <a:ext cx="1080120" cy="7920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MR signals received by the RF coil are processed</a:t>
            </a:r>
          </a:p>
          <a:p>
            <a:r>
              <a:rPr lang="en-GB" dirty="0" smtClean="0"/>
              <a:t>Variations in MR signal come from how long it takes proton spins to flip back (relaxation) and whether they have flipped back completely before the next RF transmission pulse</a:t>
            </a:r>
          </a:p>
          <a:p>
            <a:r>
              <a:rPr lang="en-GB" dirty="0" smtClean="0"/>
              <a:t>Slices along z-axis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004048" y="4869160"/>
            <a:ext cx="3528392" cy="1008112"/>
            <a:chOff x="1979712" y="3429000"/>
            <a:chExt cx="5086719" cy="158417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79712" y="3501008"/>
              <a:ext cx="5086719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Connector 13"/>
            <p:cNvCxnSpPr/>
            <p:nvPr/>
          </p:nvCxnSpPr>
          <p:spPr>
            <a:xfrm rot="5400000">
              <a:off x="4932040" y="4221088"/>
              <a:ext cx="158417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499992" y="4221088"/>
              <a:ext cx="158417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4716016" y="4221088"/>
              <a:ext cx="1584176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80920" cy="2016224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Following excitation, gradient pulses are issued in various sequences and the MR signal is measured </a:t>
            </a:r>
          </a:p>
          <a:p>
            <a:r>
              <a:rPr lang="en-GB" dirty="0" smtClean="0"/>
              <a:t>Depending on the sequence in which the gradients are played out, different trajectories can be achieved in each 2D slice: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1763688" y="3534107"/>
            <a:ext cx="1944216" cy="1728192"/>
            <a:chOff x="528" y="1008"/>
            <a:chExt cx="768" cy="624"/>
          </a:xfrm>
        </p:grpSpPr>
        <p:sp>
          <p:nvSpPr>
            <p:cNvPr id="12" name="Line 32"/>
            <p:cNvSpPr>
              <a:spLocks noChangeShapeType="1"/>
            </p:cNvSpPr>
            <p:nvPr/>
          </p:nvSpPr>
          <p:spPr bwMode="auto">
            <a:xfrm>
              <a:off x="528" y="100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>
              <a:off x="528" y="10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528" y="115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36"/>
            <p:cNvSpPr>
              <a:spLocks noChangeShapeType="1"/>
            </p:cNvSpPr>
            <p:nvPr/>
          </p:nvSpPr>
          <p:spPr bwMode="auto">
            <a:xfrm>
              <a:off x="528" y="12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528" y="124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38"/>
            <p:cNvSpPr>
              <a:spLocks noChangeShapeType="1"/>
            </p:cNvSpPr>
            <p:nvPr/>
          </p:nvSpPr>
          <p:spPr bwMode="auto">
            <a:xfrm>
              <a:off x="528" y="129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9" name="Line 39"/>
            <p:cNvSpPr>
              <a:spLocks noChangeShapeType="1"/>
            </p:cNvSpPr>
            <p:nvPr/>
          </p:nvSpPr>
          <p:spPr bwMode="auto">
            <a:xfrm>
              <a:off x="528" y="134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0" name="Line 40"/>
            <p:cNvSpPr>
              <a:spLocks noChangeShapeType="1"/>
            </p:cNvSpPr>
            <p:nvPr/>
          </p:nvSpPr>
          <p:spPr bwMode="auto">
            <a:xfrm>
              <a:off x="528" y="139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1" name="Line 41"/>
            <p:cNvSpPr>
              <a:spLocks noChangeShapeType="1"/>
            </p:cNvSpPr>
            <p:nvPr/>
          </p:nvSpPr>
          <p:spPr bwMode="auto">
            <a:xfrm>
              <a:off x="528" y="144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528" y="148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3" name="Line 43"/>
            <p:cNvSpPr>
              <a:spLocks noChangeShapeType="1"/>
            </p:cNvSpPr>
            <p:nvPr/>
          </p:nvSpPr>
          <p:spPr bwMode="auto">
            <a:xfrm>
              <a:off x="528" y="153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528" y="15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>
              <a:off x="528" y="1632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46"/>
            <p:cNvSpPr>
              <a:spLocks noChangeShapeType="1"/>
            </p:cNvSpPr>
            <p:nvPr/>
          </p:nvSpPr>
          <p:spPr bwMode="auto">
            <a:xfrm>
              <a:off x="528" y="158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47"/>
            <p:cNvSpPr>
              <a:spLocks noChangeShapeType="1"/>
            </p:cNvSpPr>
            <p:nvPr/>
          </p:nvSpPr>
          <p:spPr bwMode="auto">
            <a:xfrm>
              <a:off x="528" y="148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>
              <a:off x="528" y="139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9" name="Line 49"/>
            <p:cNvSpPr>
              <a:spLocks noChangeShapeType="1"/>
            </p:cNvSpPr>
            <p:nvPr/>
          </p:nvSpPr>
          <p:spPr bwMode="auto">
            <a:xfrm>
              <a:off x="528" y="129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" name="Line 50"/>
            <p:cNvSpPr>
              <a:spLocks noChangeShapeType="1"/>
            </p:cNvSpPr>
            <p:nvPr/>
          </p:nvSpPr>
          <p:spPr bwMode="auto">
            <a:xfrm>
              <a:off x="528" y="12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1" name="Line 51"/>
            <p:cNvSpPr>
              <a:spLocks noChangeShapeType="1"/>
            </p:cNvSpPr>
            <p:nvPr/>
          </p:nvSpPr>
          <p:spPr bwMode="auto">
            <a:xfrm>
              <a:off x="528" y="110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2" name="Line 52"/>
            <p:cNvSpPr>
              <a:spLocks noChangeShapeType="1"/>
            </p:cNvSpPr>
            <p:nvPr/>
          </p:nvSpPr>
          <p:spPr bwMode="auto">
            <a:xfrm>
              <a:off x="528" y="100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" name="Line 53"/>
            <p:cNvSpPr>
              <a:spLocks noChangeShapeType="1"/>
            </p:cNvSpPr>
            <p:nvPr/>
          </p:nvSpPr>
          <p:spPr bwMode="auto">
            <a:xfrm>
              <a:off x="1296" y="1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>
              <a:off x="1296" y="115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5" name="Line 55"/>
            <p:cNvSpPr>
              <a:spLocks noChangeShapeType="1"/>
            </p:cNvSpPr>
            <p:nvPr/>
          </p:nvSpPr>
          <p:spPr bwMode="auto">
            <a:xfrm>
              <a:off x="1296" y="124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1296" y="134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" name="Line 57"/>
            <p:cNvSpPr>
              <a:spLocks noChangeShapeType="1"/>
            </p:cNvSpPr>
            <p:nvPr/>
          </p:nvSpPr>
          <p:spPr bwMode="auto">
            <a:xfrm>
              <a:off x="1296" y="144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1296" y="153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43608" y="5622339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Straight lines = </a:t>
            </a:r>
          </a:p>
          <a:p>
            <a:pPr algn="ctr"/>
            <a:r>
              <a:rPr lang="en-GB" sz="2400" b="1" dirty="0" err="1" smtClean="0"/>
              <a:t>echoplanar</a:t>
            </a:r>
            <a:r>
              <a:rPr lang="en-GB" sz="2400" b="1" dirty="0" smtClean="0"/>
              <a:t> imaging</a:t>
            </a:r>
            <a:endParaRPr lang="en-US" sz="24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356992"/>
            <a:ext cx="2304255" cy="215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4427984" y="563163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Spiral imaging</a:t>
            </a:r>
            <a:endParaRPr 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63272" cy="964703"/>
          </a:xfrm>
        </p:spPr>
        <p:txBody>
          <a:bodyPr>
            <a:normAutofit/>
          </a:bodyPr>
          <a:lstStyle/>
          <a:p>
            <a:r>
              <a:rPr lang="en-GB" dirty="0" smtClean="0"/>
              <a:t>Results in images of frequencies called k-space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6043" y="2636912"/>
            <a:ext cx="2592288" cy="2493346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2427" y="2708920"/>
            <a:ext cx="233989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115616" y="5301208"/>
            <a:ext cx="3456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Picture of the Mona Lisa in k-space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859829" y="5301208"/>
            <a:ext cx="369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Picture of the Mona Lisa in real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Image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748679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signal is acquired in k-space. An image in real space is obtained using Fourier transforms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131632" y="3645024"/>
          <a:ext cx="2308388" cy="2304256"/>
        </p:xfrm>
        <a:graphic>
          <a:graphicData uri="http://schemas.openxmlformats.org/presentationml/2006/ole">
            <p:oleObj spid="_x0000_s6146" name="CorelPhotoPaint.Image.10" r:id="rId7" imgW="8533695" imgH="6400271" progId="CorelPhotoPaint.Image.10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6028176" y="3429000"/>
          <a:ext cx="2216232" cy="2232248"/>
        </p:xfrm>
        <a:graphic>
          <a:graphicData uri="http://schemas.openxmlformats.org/presentationml/2006/ole">
            <p:oleObj spid="_x0000_s6147" name="CorelPhotoPaint.Image.10" r:id="rId8" imgW="8533695" imgH="6400271" progId="CorelPhotoPaint.Image.10">
              <p:embed/>
            </p:oleObj>
          </a:graphicData>
        </a:graphic>
      </p:graphicFrame>
      <p:sp>
        <p:nvSpPr>
          <p:cNvPr id="16" name="Right Arrow 15"/>
          <p:cNvSpPr/>
          <p:nvPr/>
        </p:nvSpPr>
        <p:spPr>
          <a:xfrm>
            <a:off x="3723920" y="4365104"/>
            <a:ext cx="180020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23920" y="4869160"/>
            <a:ext cx="18378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/>
              <a:t>Inverse Fourier </a:t>
            </a:r>
          </a:p>
          <a:p>
            <a:pPr algn="ctr"/>
            <a:r>
              <a:rPr lang="en-GB" sz="2000" b="1" dirty="0" smtClean="0"/>
              <a:t>transform</a:t>
            </a:r>
            <a:endParaRPr lang="en-US" sz="2000" b="1" dirty="0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631825" y="2205535"/>
            <a:ext cx="3580135" cy="2591617"/>
            <a:chOff x="398" y="845"/>
            <a:chExt cx="2722" cy="2177"/>
          </a:xfrm>
        </p:grpSpPr>
        <p:graphicFrame>
          <p:nvGraphicFramePr>
            <p:cNvPr id="6149" name="Object 5"/>
            <p:cNvGraphicFramePr>
              <a:graphicFrameLocks noChangeAspect="1"/>
            </p:cNvGraphicFramePr>
            <p:nvPr/>
          </p:nvGraphicFramePr>
          <p:xfrm>
            <a:off x="444" y="845"/>
            <a:ext cx="2540" cy="1068"/>
          </p:xfrm>
          <a:graphic>
            <a:graphicData uri="http://schemas.openxmlformats.org/presentationml/2006/ole">
              <p:oleObj spid="_x0000_s6149" name="CorelDRAW" r:id="rId9" imgW="3420693" imgH="2051185" progId="CorelDRAW.Graphic.14">
                <p:embed/>
              </p:oleObj>
            </a:graphicData>
          </a:graphic>
        </p:graphicFrame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943" y="3022"/>
              <a:ext cx="154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auto">
            <a:xfrm>
              <a:off x="398" y="935"/>
              <a:ext cx="2722" cy="99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398" y="1933"/>
              <a:ext cx="545" cy="10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V="1">
              <a:off x="2485" y="1933"/>
              <a:ext cx="635" cy="108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99592" y="6021288"/>
            <a:ext cx="269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Image of a brain in k-space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78" y="5733256"/>
            <a:ext cx="352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same brain image in real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68052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 dynamics of the signal after excitation (T</a:t>
            </a:r>
            <a:r>
              <a:rPr lang="en-GB" baseline="-25000" dirty="0" smtClean="0"/>
              <a:t>1</a:t>
            </a:r>
            <a:r>
              <a:rPr lang="en-GB" dirty="0" smtClean="0"/>
              <a:t>, T</a:t>
            </a:r>
            <a:r>
              <a:rPr lang="en-GB" baseline="-25000" dirty="0" smtClean="0"/>
              <a:t>2</a:t>
            </a:r>
            <a:r>
              <a:rPr lang="en-GB" dirty="0" smtClean="0"/>
              <a:t> relaxations) depend on the tissue properties</a:t>
            </a:r>
          </a:p>
          <a:p>
            <a:r>
              <a:rPr lang="en-GB" dirty="0" smtClean="0"/>
              <a:t>White and grey matter have different T</a:t>
            </a:r>
            <a:r>
              <a:rPr lang="en-GB" baseline="-25000" dirty="0" smtClean="0"/>
              <a:t>1</a:t>
            </a:r>
            <a:r>
              <a:rPr lang="en-GB" dirty="0" smtClean="0"/>
              <a:t> and T</a:t>
            </a:r>
            <a:r>
              <a:rPr lang="en-GB" baseline="-25000" dirty="0" smtClean="0"/>
              <a:t>2</a:t>
            </a:r>
            <a:r>
              <a:rPr lang="en-GB" dirty="0" smtClean="0"/>
              <a:t> relaxation times. As a result, the amount of signal from each tissue type can be tuned, leading to image contrast</a:t>
            </a:r>
          </a:p>
          <a:p>
            <a:r>
              <a:rPr lang="en-GB" dirty="0" smtClean="0"/>
              <a:t>The number of protons in each </a:t>
            </a:r>
            <a:r>
              <a:rPr lang="en-GB" dirty="0" err="1" smtClean="0"/>
              <a:t>voxel</a:t>
            </a:r>
            <a:r>
              <a:rPr lang="en-GB" dirty="0" smtClean="0"/>
              <a:t> (i.e. proton density) also affects the image contrast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76456" cy="5040560"/>
          </a:xfrm>
        </p:spPr>
        <p:txBody>
          <a:bodyPr>
            <a:normAutofit/>
          </a:bodyPr>
          <a:lstStyle/>
          <a:p>
            <a:r>
              <a:rPr lang="en-GB" dirty="0" smtClean="0"/>
              <a:t>Types of contrast</a:t>
            </a:r>
          </a:p>
          <a:p>
            <a:pPr lvl="1"/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r>
              <a:rPr lang="en-GB" dirty="0" smtClean="0"/>
              <a:t> – used for static, detailed images of brain</a:t>
            </a:r>
          </a:p>
          <a:p>
            <a:pPr lvl="1"/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r>
              <a:rPr lang="en-GB" dirty="0" smtClean="0"/>
              <a:t> – used for static, detailed images of brain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r>
              <a:rPr lang="en-GB" dirty="0" smtClean="0"/>
              <a:t>* – used for BOLD</a:t>
            </a:r>
          </a:p>
          <a:p>
            <a:r>
              <a:rPr lang="en-GB" dirty="0" smtClean="0"/>
              <a:t>Repetition time (TR), echo time (TE) and excitation flip angle all have an effect on image contrast.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r>
              <a:rPr lang="en-GB" dirty="0" smtClean="0"/>
              <a:t> and T</a:t>
            </a:r>
            <a:r>
              <a:rPr lang="en-GB" baseline="-25000" dirty="0" smtClean="0"/>
              <a:t>2</a:t>
            </a:r>
            <a:r>
              <a:rPr lang="en-GB" dirty="0" smtClean="0"/>
              <a:t> contrasts</a:t>
            </a: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27204"/>
            <a:ext cx="3816424" cy="377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071688"/>
            <a:ext cx="378618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r>
              <a:rPr lang="en-GB" dirty="0" smtClean="0"/>
              <a:t>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248472" cy="4277071"/>
          </a:xfrm>
        </p:spPr>
        <p:txBody>
          <a:bodyPr>
            <a:normAutofit/>
          </a:bodyPr>
          <a:lstStyle/>
          <a:p>
            <a:r>
              <a:rPr lang="en-GB" dirty="0" smtClean="0"/>
              <a:t>Good for anatomically detailed static images of brain</a:t>
            </a:r>
          </a:p>
          <a:p>
            <a:pPr lvl="1"/>
            <a:r>
              <a:rPr lang="en-GB" dirty="0" smtClean="0"/>
              <a:t>White matter lightest</a:t>
            </a:r>
          </a:p>
          <a:p>
            <a:pPr lvl="1"/>
            <a:r>
              <a:rPr lang="en-GB" dirty="0" smtClean="0"/>
              <a:t>Grey matter intermediate</a:t>
            </a:r>
          </a:p>
          <a:p>
            <a:pPr lvl="1"/>
            <a:r>
              <a:rPr lang="en-GB" dirty="0" smtClean="0"/>
              <a:t>Liquid, e.g. CSF, darkest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47811" y="1700808"/>
            <a:ext cx="4000653" cy="396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-25000" dirty="0" smtClean="0"/>
              <a:t>1</a:t>
            </a:r>
            <a:r>
              <a:rPr lang="en-GB" dirty="0" smtClean="0"/>
              <a:t>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16" y="1556792"/>
            <a:ext cx="4283968" cy="44644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Slower than T</a:t>
            </a:r>
            <a:r>
              <a:rPr lang="en-GB" baseline="-25000" dirty="0" smtClean="0"/>
              <a:t>2</a:t>
            </a:r>
            <a:r>
              <a:rPr lang="en-GB" dirty="0" smtClean="0"/>
              <a:t>. At 1.5T:</a:t>
            </a:r>
          </a:p>
          <a:p>
            <a:pPr lvl="1"/>
            <a:r>
              <a:rPr lang="en-GB" dirty="0" smtClean="0"/>
              <a:t>Grey matter 900ms</a:t>
            </a:r>
          </a:p>
          <a:p>
            <a:pPr lvl="1"/>
            <a:r>
              <a:rPr lang="en-GB" dirty="0" smtClean="0"/>
              <a:t>White matter 600ms</a:t>
            </a:r>
          </a:p>
          <a:p>
            <a:pPr lvl="1"/>
            <a:r>
              <a:rPr lang="en-GB" dirty="0" smtClean="0"/>
              <a:t>CSF 4000ms</a:t>
            </a:r>
          </a:p>
          <a:p>
            <a:r>
              <a:rPr lang="en-GB" dirty="0" smtClean="0"/>
              <a:t>Intermediate repetition time (TR)</a:t>
            </a:r>
          </a:p>
          <a:p>
            <a:r>
              <a:rPr lang="en-GB" dirty="0" smtClean="0"/>
              <a:t>Short echo time (TE) to avoid picking up T</a:t>
            </a:r>
            <a:r>
              <a:rPr lang="en-GB" baseline="-25000" dirty="0" smtClean="0"/>
              <a:t>2</a:t>
            </a:r>
            <a:r>
              <a:rPr lang="en-GB" dirty="0" smtClean="0"/>
              <a:t> contrast</a:t>
            </a:r>
          </a:p>
          <a:p>
            <a:r>
              <a:rPr lang="en-GB" dirty="0" smtClean="0"/>
              <a:t>More sensitive to artefacts than T</a:t>
            </a:r>
            <a:r>
              <a:rPr lang="en-GB" baseline="-25000" dirty="0" smtClean="0"/>
              <a:t>2 </a:t>
            </a:r>
            <a:r>
              <a:rPr lang="en-GB" dirty="0" smtClean="0"/>
              <a:t>(T</a:t>
            </a:r>
            <a:r>
              <a:rPr lang="en-GB" baseline="-25000" dirty="0" smtClean="0"/>
              <a:t>1</a:t>
            </a:r>
            <a:r>
              <a:rPr lang="en-GB" dirty="0" smtClean="0"/>
              <a:t> uses gradient-echo imaging)</a:t>
            </a:r>
            <a:endParaRPr lang="en-GB" baseline="-25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0" descr="akustische Resonan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40130" y="1484784"/>
            <a:ext cx="3076286" cy="2376264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43872" y="4005064"/>
            <a:ext cx="2700536" cy="15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220072" y="5661248"/>
            <a:ext cx="37338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/>
              <a:t>This subject was wearing a hair band with a ~2 mm copper clamp.  Left: with hair band.  Right: without.  </a:t>
            </a:r>
          </a:p>
          <a:p>
            <a:pPr algn="r"/>
            <a:r>
              <a:rPr lang="en-US" sz="1200" i="1" dirty="0"/>
              <a:t>Source: Jorge </a:t>
            </a:r>
            <a:r>
              <a:rPr lang="en-US" sz="1200" i="1" dirty="0" err="1"/>
              <a:t>Jovicich</a:t>
            </a:r>
            <a:endParaRPr lang="en-CA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7380312" cy="2664296"/>
          </a:xfrm>
        </p:spPr>
        <p:txBody>
          <a:bodyPr>
            <a:noAutofit/>
          </a:bodyPr>
          <a:lstStyle/>
          <a:p>
            <a:r>
              <a:rPr lang="en-GB" sz="2000" dirty="0" smtClean="0"/>
              <a:t>1924 – Pauli suggested that atomic nuclei might spin and therefore have magnetic properties</a:t>
            </a:r>
          </a:p>
          <a:p>
            <a:r>
              <a:rPr lang="en-GB" sz="2000" dirty="0" smtClean="0"/>
              <a:t>1937 – Rabi showed that atomic nuclei (in gases) can absorb energy from magnetic fields = magnetic resonance (MR)</a:t>
            </a:r>
          </a:p>
          <a:p>
            <a:r>
              <a:rPr lang="en-GB" sz="2000" dirty="0" smtClean="0"/>
              <a:t>1945 – Purcell and Bloch demonstrated MR in solids and liquids</a:t>
            </a:r>
          </a:p>
          <a:p>
            <a:r>
              <a:rPr lang="en-GB" sz="2000" dirty="0" smtClean="0"/>
              <a:t>1972-1976 – </a:t>
            </a:r>
            <a:r>
              <a:rPr lang="en-GB" sz="2000" dirty="0" err="1" smtClean="0"/>
              <a:t>Lauterbur</a:t>
            </a:r>
            <a:r>
              <a:rPr lang="en-GB" sz="2000" dirty="0" smtClean="0"/>
              <a:t> and Mansfield’s work led to localisation of MR signals in 3D using </a:t>
            </a:r>
            <a:r>
              <a:rPr lang="en-GB" sz="2000" dirty="0" err="1" smtClean="0"/>
              <a:t>echoplanar</a:t>
            </a:r>
            <a:r>
              <a:rPr lang="en-GB" sz="2000" dirty="0" smtClean="0"/>
              <a:t> imaging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0" descr="150px-Isidor_Isaac_Rab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556792"/>
            <a:ext cx="936104" cy="12606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164288" y="299695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/>
              <a:t>Isidor</a:t>
            </a:r>
            <a:r>
              <a:rPr lang="en-GB" b="1" dirty="0" smtClean="0"/>
              <a:t> Rabi</a:t>
            </a:r>
          </a:p>
          <a:p>
            <a:pPr algn="ctr"/>
            <a:r>
              <a:rPr lang="en-GB" b="1" dirty="0" smtClean="0"/>
              <a:t>Nobel Prize 1944</a:t>
            </a:r>
            <a:endParaRPr lang="en-US" b="1" dirty="0"/>
          </a:p>
        </p:txBody>
      </p:sp>
      <p:pic>
        <p:nvPicPr>
          <p:cNvPr id="15" name="Picture 4" descr="bloc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437112"/>
            <a:ext cx="936104" cy="13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purce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5" y="4437112"/>
            <a:ext cx="936104" cy="132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56333" y="5877272"/>
            <a:ext cx="3088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Edward Purcell and Felix Bloch</a:t>
            </a:r>
          </a:p>
          <a:p>
            <a:pPr algn="ctr"/>
            <a:r>
              <a:rPr lang="en-GB" b="1" dirty="0" smtClean="0"/>
              <a:t>Nobel Prize  1952</a:t>
            </a:r>
            <a:endParaRPr lang="en-US" b="1" dirty="0"/>
          </a:p>
        </p:txBody>
      </p:sp>
      <p:pic>
        <p:nvPicPr>
          <p:cNvPr id="18" name="Picture 17" descr="PaulLauterbu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55604" y="4365104"/>
            <a:ext cx="952500" cy="1346200"/>
          </a:xfrm>
          <a:prstGeom prst="rect">
            <a:avLst/>
          </a:prstGeom>
        </p:spPr>
      </p:pic>
      <p:pic>
        <p:nvPicPr>
          <p:cNvPr id="19" name="Picture 18" descr="225px-Peter_Mansfield_Leipzi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84168" y="4365104"/>
            <a:ext cx="1012613" cy="12961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209948" y="5877272"/>
            <a:ext cx="356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Paul </a:t>
            </a:r>
            <a:r>
              <a:rPr lang="en-GB" b="1" dirty="0" err="1" smtClean="0"/>
              <a:t>Lauterbur</a:t>
            </a:r>
            <a:r>
              <a:rPr lang="en-GB" b="1" dirty="0" smtClean="0"/>
              <a:t> and Peter Mansfield</a:t>
            </a:r>
          </a:p>
          <a:p>
            <a:pPr algn="ctr"/>
            <a:r>
              <a:rPr lang="en-GB" b="1" dirty="0" smtClean="0"/>
              <a:t>Nobel Prize 2003</a:t>
            </a:r>
            <a:endParaRPr lang="en-US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r>
              <a:rPr lang="en-GB" dirty="0" smtClean="0"/>
              <a:t>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1"/>
            <a:ext cx="4258816" cy="4032449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Like a photographic negative of T</a:t>
            </a:r>
            <a:r>
              <a:rPr lang="en-GB" baseline="-25000" dirty="0" smtClean="0"/>
              <a:t>1</a:t>
            </a:r>
          </a:p>
          <a:p>
            <a:pPr lvl="1"/>
            <a:r>
              <a:rPr lang="en-GB" dirty="0" smtClean="0"/>
              <a:t>White matter darkest</a:t>
            </a:r>
          </a:p>
          <a:p>
            <a:pPr lvl="1"/>
            <a:r>
              <a:rPr lang="en-GB" dirty="0" smtClean="0"/>
              <a:t>Grey matter intermediate</a:t>
            </a:r>
          </a:p>
          <a:p>
            <a:pPr lvl="1"/>
            <a:r>
              <a:rPr lang="en-GB" dirty="0" smtClean="0"/>
              <a:t>Liquid, e.g. CSF, lightest</a:t>
            </a:r>
          </a:p>
          <a:p>
            <a:r>
              <a:rPr lang="en-GB" dirty="0" smtClean="0"/>
              <a:t>Used to image tumours and other pathologies</a:t>
            </a:r>
          </a:p>
          <a:p>
            <a:r>
              <a:rPr lang="en-GB" dirty="0" smtClean="0"/>
              <a:t>Related to T</a:t>
            </a:r>
            <a:r>
              <a:rPr lang="en-GB" baseline="-25000" dirty="0" smtClean="0"/>
              <a:t>2</a:t>
            </a:r>
            <a:r>
              <a:rPr lang="en-GB" dirty="0" smtClean="0"/>
              <a:t>* which is important for BOLD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2071688"/>
            <a:ext cx="3786188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r>
              <a:rPr lang="en-GB" dirty="0" smtClean="0"/>
              <a:t>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4248472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Faster than T</a:t>
            </a:r>
            <a:r>
              <a:rPr lang="en-GB" baseline="-25000" dirty="0" smtClean="0"/>
              <a:t>1</a:t>
            </a:r>
            <a:r>
              <a:rPr lang="en-GB" dirty="0" smtClean="0"/>
              <a:t>.  At 1.5T:</a:t>
            </a:r>
          </a:p>
          <a:p>
            <a:pPr lvl="1"/>
            <a:r>
              <a:rPr lang="en-GB" dirty="0" smtClean="0"/>
              <a:t>Grey matter 100ms</a:t>
            </a:r>
          </a:p>
          <a:p>
            <a:pPr lvl="1"/>
            <a:r>
              <a:rPr lang="en-GB" dirty="0" smtClean="0"/>
              <a:t>White matter 80ms</a:t>
            </a:r>
          </a:p>
          <a:p>
            <a:pPr lvl="1"/>
            <a:r>
              <a:rPr lang="en-GB" dirty="0" smtClean="0"/>
              <a:t>CSF 2000ms</a:t>
            </a:r>
          </a:p>
          <a:p>
            <a:r>
              <a:rPr lang="en-GB" dirty="0" smtClean="0"/>
              <a:t>Intermediate echo time (TE)</a:t>
            </a:r>
          </a:p>
          <a:p>
            <a:r>
              <a:rPr lang="en-GB" dirty="0" smtClean="0"/>
              <a:t>Long repetition time (TR) to avoid picking up T</a:t>
            </a:r>
            <a:r>
              <a:rPr lang="en-GB" baseline="-25000" dirty="0" smtClean="0"/>
              <a:t>1</a:t>
            </a:r>
            <a:r>
              <a:rPr lang="en-GB" dirty="0" smtClean="0"/>
              <a:t> signal</a:t>
            </a:r>
          </a:p>
          <a:p>
            <a:r>
              <a:rPr lang="en-GB" dirty="0" smtClean="0"/>
              <a:t>Less sensitive to artefacts than T</a:t>
            </a:r>
            <a:r>
              <a:rPr lang="en-GB" baseline="-25000" dirty="0" smtClean="0"/>
              <a:t>1</a:t>
            </a:r>
            <a:r>
              <a:rPr lang="en-GB" dirty="0" smtClean="0"/>
              <a:t> (T</a:t>
            </a:r>
            <a:r>
              <a:rPr lang="en-GB" baseline="-25000" dirty="0" smtClean="0"/>
              <a:t>2</a:t>
            </a:r>
            <a:r>
              <a:rPr lang="en-GB" dirty="0" smtClean="0"/>
              <a:t> uses spin-echo imaging)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1" name="Picture 11" descr="akustische Resonanz.jpg"/>
          <p:cNvPicPr>
            <a:picLocks noChangeAspect="1"/>
          </p:cNvPicPr>
          <p:nvPr/>
        </p:nvPicPr>
        <p:blipFill>
          <a:blip r:embed="rId6" cstate="print"/>
          <a:srcRect b="16043"/>
          <a:stretch>
            <a:fillRect/>
          </a:stretch>
        </p:blipFill>
        <p:spPr bwMode="auto">
          <a:xfrm>
            <a:off x="4572000" y="1844824"/>
            <a:ext cx="4286250" cy="2760662"/>
          </a:xfrm>
          <a:prstGeom prst="rect">
            <a:avLst/>
          </a:prstGeom>
          <a:noFill/>
          <a:ln w="25400">
            <a:solidFill>
              <a:srgbClr val="89A4A7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r>
              <a:rPr lang="en-GB" dirty="0" smtClean="0"/>
              <a:t>* 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Similar to T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Liquid is brightest</a:t>
            </a:r>
          </a:p>
          <a:p>
            <a:r>
              <a:rPr lang="en-GB" dirty="0" smtClean="0"/>
              <a:t>Uses gradient-echo imaging</a:t>
            </a:r>
          </a:p>
          <a:p>
            <a:r>
              <a:rPr lang="en-GB" dirty="0" smtClean="0"/>
              <a:t>More sensitive to artefacts than T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Boring artefacts</a:t>
            </a:r>
          </a:p>
          <a:p>
            <a:pPr lvl="1"/>
            <a:r>
              <a:rPr lang="en-GB" dirty="0" smtClean="0"/>
              <a:t>Sinuses, ear canals</a:t>
            </a:r>
          </a:p>
          <a:p>
            <a:r>
              <a:rPr lang="en-GB" dirty="0" smtClean="0"/>
              <a:t>Interesting artefacts, aka data</a:t>
            </a:r>
          </a:p>
          <a:p>
            <a:pPr lvl="1"/>
            <a:r>
              <a:rPr lang="en-GB" dirty="0" smtClean="0"/>
              <a:t>Blood flow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5940152" y="1124744"/>
            <a:ext cx="2376264" cy="2016224"/>
            <a:chOff x="6228184" y="1628800"/>
            <a:chExt cx="2304256" cy="2232248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8184" y="1628800"/>
              <a:ext cx="2304256" cy="2232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7502790" y="2534901"/>
              <a:ext cx="9605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sinuses</a:t>
              </a:r>
              <a:endParaRPr lang="en-CA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6427471" y="3164971"/>
              <a:ext cx="77803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ear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canals</a:t>
              </a:r>
              <a:endParaRPr lang="en-CA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V="1">
              <a:off x="6925689" y="3068960"/>
              <a:ext cx="199287" cy="38404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V="1">
              <a:off x="6948264" y="1988838"/>
              <a:ext cx="288032" cy="136815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pic>
        <p:nvPicPr>
          <p:cNvPr id="17" name="Picture 16" descr="fmri-brai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6390024" y="3518832"/>
            <a:ext cx="1584176" cy="18365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15784" y="3131676"/>
            <a:ext cx="115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</a:t>
            </a:r>
            <a:r>
              <a:rPr lang="en-GB" b="1" baseline="-25000" dirty="0" smtClean="0"/>
              <a:t>2</a:t>
            </a:r>
            <a:r>
              <a:rPr lang="en-GB" b="1" dirty="0" smtClean="0"/>
              <a:t>* image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5301208"/>
            <a:ext cx="2625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/>
              <a:t>T</a:t>
            </a:r>
            <a:r>
              <a:rPr lang="en-GB" b="1" baseline="-25000" dirty="0" smtClean="0"/>
              <a:t>2</a:t>
            </a:r>
            <a:r>
              <a:rPr lang="en-GB" b="1" dirty="0" smtClean="0"/>
              <a:t>* image superimposed </a:t>
            </a:r>
          </a:p>
          <a:p>
            <a:pPr algn="ctr"/>
            <a:r>
              <a:rPr lang="en-GB" b="1" dirty="0" smtClean="0"/>
              <a:t>on a T</a:t>
            </a:r>
            <a:r>
              <a:rPr lang="en-GB" b="1" baseline="-25000" dirty="0" smtClean="0"/>
              <a:t>1</a:t>
            </a:r>
            <a:r>
              <a:rPr lang="en-GB" b="1" dirty="0" smtClean="0"/>
              <a:t> image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Recipe for MRI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1) Put subject in </a:t>
            </a:r>
            <a:r>
              <a:rPr lang="en-US" sz="2400" dirty="0" smtClean="0">
                <a:solidFill>
                  <a:schemeClr val="tx2"/>
                </a:solidFill>
              </a:rPr>
              <a:t>big magnetic field</a:t>
            </a:r>
            <a:r>
              <a:rPr lang="en-US" sz="2400" dirty="0" smtClean="0"/>
              <a:t> (leave him there)</a:t>
            </a:r>
          </a:p>
          <a:p>
            <a:r>
              <a:rPr lang="en-US" sz="2400" dirty="0" smtClean="0"/>
              <a:t> 2) Transmit </a:t>
            </a:r>
            <a:r>
              <a:rPr lang="en-US" sz="2400" dirty="0" smtClean="0">
                <a:solidFill>
                  <a:schemeClr val="tx2"/>
                </a:solidFill>
              </a:rPr>
              <a:t>a magnetic field at a 90° angle </a:t>
            </a:r>
            <a:r>
              <a:rPr lang="en-US" sz="2400" dirty="0" smtClean="0"/>
              <a:t>into subject    [about 3 ms]</a:t>
            </a:r>
          </a:p>
          <a:p>
            <a:r>
              <a:rPr lang="en-US" sz="2400" dirty="0" smtClean="0"/>
              <a:t> 3) Turn off </a:t>
            </a:r>
            <a:r>
              <a:rPr lang="en-US" sz="2400" dirty="0" smtClean="0">
                <a:solidFill>
                  <a:schemeClr val="tx2"/>
                </a:solidFill>
              </a:rPr>
              <a:t>90° magnetic field</a:t>
            </a:r>
            <a:endParaRPr lang="en-US" sz="2400" dirty="0" smtClean="0"/>
          </a:p>
          <a:p>
            <a:r>
              <a:rPr lang="en-US" sz="2400" dirty="0" smtClean="0"/>
              <a:t> 4) </a:t>
            </a:r>
            <a:r>
              <a:rPr lang="en-US" sz="2400" dirty="0" smtClean="0">
                <a:solidFill>
                  <a:schemeClr val="tx2"/>
                </a:solidFill>
              </a:rPr>
              <a:t>Receive MR signal</a:t>
            </a:r>
            <a:r>
              <a:rPr lang="en-US" sz="2400" dirty="0" smtClean="0"/>
              <a:t> re-transmitted by subject</a:t>
            </a:r>
          </a:p>
          <a:p>
            <a:pPr lvl="1">
              <a:buFontTx/>
              <a:buChar char="–"/>
            </a:pPr>
            <a:r>
              <a:rPr lang="en-US" sz="2000" dirty="0" smtClean="0"/>
              <a:t> Manipulate re-transmission with gradients of magnetic fields during this </a:t>
            </a:r>
            <a:r>
              <a:rPr lang="en-US" sz="2000" i="1" dirty="0" smtClean="0"/>
              <a:t>readout</a:t>
            </a:r>
            <a:r>
              <a:rPr lang="en-US" sz="2000" dirty="0" smtClean="0"/>
              <a:t> interval     [10-100 ms]</a:t>
            </a:r>
          </a:p>
          <a:p>
            <a:r>
              <a:rPr lang="en-US" sz="2400" dirty="0" smtClean="0"/>
              <a:t> 5) Store measured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MR signal </a:t>
            </a:r>
            <a:r>
              <a:rPr lang="en-US" sz="2400" dirty="0" smtClean="0">
                <a:solidFill>
                  <a:schemeClr val="tx2"/>
                </a:solidFill>
              </a:rPr>
              <a:t>data</a:t>
            </a:r>
            <a:r>
              <a:rPr lang="en-US" sz="2400" dirty="0" smtClean="0"/>
              <a:t> vs. time</a:t>
            </a:r>
          </a:p>
          <a:p>
            <a:pPr lvl="1">
              <a:buFontTx/>
              <a:buChar char="–"/>
            </a:pPr>
            <a:r>
              <a:rPr lang="en-US" sz="2000" dirty="0" smtClean="0"/>
              <a:t> Now go back to 2) to get some more data</a:t>
            </a:r>
          </a:p>
          <a:p>
            <a:r>
              <a:rPr lang="en-US" sz="2400" dirty="0" smtClean="0"/>
              <a:t> 6) Process raw data to </a:t>
            </a:r>
            <a:r>
              <a:rPr lang="en-US" sz="2400" dirty="0" smtClean="0">
                <a:solidFill>
                  <a:schemeClr val="tx2"/>
                </a:solidFill>
              </a:rPr>
              <a:t>reconstruct</a:t>
            </a:r>
            <a:r>
              <a:rPr lang="en-US" sz="2400" dirty="0" smtClean="0"/>
              <a:t> images</a:t>
            </a:r>
          </a:p>
          <a:p>
            <a:r>
              <a:rPr lang="en-US" sz="2400" dirty="0" smtClean="0"/>
              <a:t> 7) Allow subject to leave scanner (this is optional)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Hold that thought 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Main points for understanding BOLD signal</a:t>
            </a:r>
          </a:p>
          <a:p>
            <a:pPr lvl="1"/>
            <a:r>
              <a:rPr lang="en-GB" dirty="0" smtClean="0"/>
              <a:t>MRI scanners can distinguish between tissue types</a:t>
            </a:r>
          </a:p>
          <a:p>
            <a:pPr lvl="2"/>
            <a:r>
              <a:rPr lang="en-GB" dirty="0" smtClean="0"/>
              <a:t>e.g. white matter, grey matter, liquid</a:t>
            </a:r>
          </a:p>
          <a:p>
            <a:pPr lvl="1"/>
            <a:r>
              <a:rPr lang="en-GB" dirty="0" smtClean="0"/>
              <a:t>T</a:t>
            </a:r>
            <a:r>
              <a:rPr lang="en-GB" baseline="-25000" dirty="0" smtClean="0"/>
              <a:t>2</a:t>
            </a:r>
            <a:r>
              <a:rPr lang="en-GB" dirty="0" smtClean="0"/>
              <a:t>* contrast is used for measuring BOLD signal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 and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Antoine for teaching me as much physics as anyone possibly could have</a:t>
            </a:r>
          </a:p>
          <a:p>
            <a:r>
              <a:rPr lang="en-GB" dirty="0" smtClean="0"/>
              <a:t>Yen for helping me to get rid of the worst mistakes in my first draft</a:t>
            </a:r>
          </a:p>
          <a:p>
            <a:r>
              <a:rPr lang="en-GB" dirty="0" smtClean="0"/>
              <a:t>Previous presenters on Methods for Dummies</a:t>
            </a:r>
          </a:p>
          <a:p>
            <a:r>
              <a:rPr lang="en-GB" dirty="0" smtClean="0"/>
              <a:t>Professor Jody </a:t>
            </a:r>
            <a:r>
              <a:rPr lang="en-GB" dirty="0" err="1" smtClean="0"/>
              <a:t>Culham</a:t>
            </a:r>
            <a:r>
              <a:rPr lang="en-GB" dirty="0" smtClean="0"/>
              <a:t> of University of Western Ontario for really useful slides and pictures (and to Lea Ernst for the link) </a:t>
            </a:r>
            <a:r>
              <a:rPr lang="en-GB" dirty="0" smtClean="0">
                <a:hlinkClick r:id="rId2"/>
              </a:rPr>
              <a:t>http://psychology.uwo.ca/fmri4newbies/Tutorials.html</a:t>
            </a:r>
            <a:endParaRPr lang="en-GB" dirty="0" smtClean="0"/>
          </a:p>
          <a:p>
            <a:r>
              <a:rPr lang="en-GB" dirty="0" err="1" smtClean="0"/>
              <a:t>Huettel</a:t>
            </a:r>
            <a:r>
              <a:rPr lang="en-GB" dirty="0" smtClean="0"/>
              <a:t> SA, Song WA, McCarthy G (2009) </a:t>
            </a:r>
            <a:r>
              <a:rPr lang="en-US" dirty="0" smtClean="0"/>
              <a:t>Functional Magnetic Resonance Imaging (2</a:t>
            </a:r>
            <a:r>
              <a:rPr lang="en-US" baseline="30000" dirty="0" smtClean="0"/>
              <a:t>nd</a:t>
            </a:r>
            <a:r>
              <a:rPr lang="en-US" dirty="0" smtClean="0"/>
              <a:t> ed.). Sunderland (Mass.), USA: </a:t>
            </a:r>
            <a:r>
              <a:rPr lang="en-US" dirty="0" err="1" smtClean="0"/>
              <a:t>Sinauer</a:t>
            </a:r>
            <a:r>
              <a:rPr lang="en-US" dirty="0" smtClean="0"/>
              <a:t> Assoc.</a:t>
            </a:r>
            <a:endParaRPr lang="en-GB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2736304" cy="2592288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/>
              <a:t>Another summary</a:t>
            </a:r>
            <a:br>
              <a:rPr lang="en-GB" sz="3600" dirty="0" smtClean="0"/>
            </a:br>
            <a:r>
              <a:rPr lang="en-GB" sz="3600" dirty="0" smtClean="0"/>
              <a:t>that might be useful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935189" y="594890"/>
            <a:ext cx="3013075" cy="5786438"/>
            <a:chOff x="3203848" y="594890"/>
            <a:chExt cx="3013075" cy="5786438"/>
          </a:xfrm>
        </p:grpSpPr>
        <p:sp>
          <p:nvSpPr>
            <p:cNvPr id="61" name="Line 34"/>
            <p:cNvSpPr>
              <a:spLocks noChangeShapeType="1"/>
            </p:cNvSpPr>
            <p:nvPr/>
          </p:nvSpPr>
          <p:spPr bwMode="auto">
            <a:xfrm>
              <a:off x="4575448" y="5851103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5"/>
            <p:cNvSpPr>
              <a:spLocks noChangeShapeType="1"/>
            </p:cNvSpPr>
            <p:nvPr/>
          </p:nvSpPr>
          <p:spPr bwMode="auto">
            <a:xfrm flipH="1">
              <a:off x="5178474" y="1556792"/>
              <a:ext cx="401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Text Box 3"/>
            <p:cNvSpPr txBox="1">
              <a:spLocks noChangeArrowheads="1"/>
            </p:cNvSpPr>
            <p:nvPr/>
          </p:nvSpPr>
          <p:spPr bwMode="auto">
            <a:xfrm>
              <a:off x="3878536" y="1179090"/>
              <a:ext cx="14605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Tissue protons align 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with magnetic field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(equilibrium state)</a:t>
              </a:r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4202386" y="1818853"/>
              <a:ext cx="798512" cy="2841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RF pulses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4051573" y="2203028"/>
              <a:ext cx="1093788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Protons absorb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RF energy 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(excited state)</a:t>
              </a: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4135711" y="2963440"/>
              <a:ext cx="8953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Relaxation 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processes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651523" y="3547640"/>
              <a:ext cx="19177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Times New Roman" pitchFamily="18" charset="0"/>
                </a:rPr>
                <a:t>Protons emit RF energy</a:t>
              </a:r>
            </a:p>
            <a:p>
              <a:pPr algn="ctr" eaLnBrk="0" hangingPunct="0"/>
              <a:r>
                <a:rPr lang="en-US" sz="1200" dirty="0">
                  <a:latin typeface="Times New Roman" pitchFamily="18" charset="0"/>
                </a:rPr>
                <a:t>(return to equilibrium state) 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5008836" y="2306215"/>
              <a:ext cx="1208087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Spatial encoding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using magnetic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field gradients</a:t>
              </a:r>
            </a:p>
          </p:txBody>
        </p:sp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3203848" y="2323678"/>
              <a:ext cx="895350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Relaxation </a:t>
              </a:r>
            </a:p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processes</a:t>
              </a: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4168047" y="4122315"/>
              <a:ext cx="83067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 smtClean="0">
                  <a:latin typeface="Times New Roman" pitchFamily="18" charset="0"/>
                </a:rPr>
                <a:t>MR </a:t>
              </a:r>
              <a:r>
                <a:rPr lang="en-US" sz="1200" dirty="0">
                  <a:latin typeface="Times New Roman" pitchFamily="18" charset="0"/>
                </a:rPr>
                <a:t>signal</a:t>
              </a:r>
            </a:p>
            <a:p>
              <a:pPr algn="ctr" eaLnBrk="0" hangingPunct="0"/>
              <a:r>
                <a:rPr lang="en-US" sz="1200" dirty="0">
                  <a:latin typeface="Times New Roman" pitchFamily="18" charset="0"/>
                </a:rPr>
                <a:t>detection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4238898" y="4690640"/>
              <a:ext cx="647700" cy="284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Repeat </a:t>
              </a:r>
            </a:p>
          </p:txBody>
        </p:sp>
        <p:sp>
          <p:nvSpPr>
            <p:cNvPr id="46" name="Text Box 12"/>
            <p:cNvSpPr txBox="1">
              <a:spLocks noChangeArrowheads="1"/>
            </p:cNvSpPr>
            <p:nvPr/>
          </p:nvSpPr>
          <p:spPr bwMode="auto">
            <a:xfrm>
              <a:off x="4273383" y="5171653"/>
              <a:ext cx="71526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b="1" dirty="0" smtClean="0">
                  <a:latin typeface="Times New Roman" pitchFamily="18" charset="0"/>
                </a:rPr>
                <a:t>K-space</a:t>
              </a:r>
              <a:endParaRPr lang="en-US" sz="1200" dirty="0">
                <a:latin typeface="Times New Roman" pitchFamily="18" charset="0"/>
              </a:endParaRP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3959498" y="5595515"/>
              <a:ext cx="1274763" cy="284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pitchFamily="18" charset="0"/>
                </a:rPr>
                <a:t>Fourier transform</a:t>
              </a: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4200798" y="6106690"/>
              <a:ext cx="7175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b="1">
                  <a:latin typeface="Times New Roman" pitchFamily="18" charset="0"/>
                </a:rPr>
                <a:t>IMAGE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4081736" y="594890"/>
              <a:ext cx="1090612" cy="284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200" dirty="0">
                  <a:latin typeface="Times New Roman" pitchFamily="18" charset="0"/>
                </a:rPr>
                <a:t>Magnetic field</a:t>
              </a:r>
            </a:p>
          </p:txBody>
        </p:sp>
        <p:sp>
          <p:nvSpPr>
            <p:cNvPr id="50" name="Line 16"/>
            <p:cNvSpPr>
              <a:spLocks noChangeShapeType="1"/>
            </p:cNvSpPr>
            <p:nvPr/>
          </p:nvSpPr>
          <p:spPr bwMode="auto">
            <a:xfrm>
              <a:off x="4619898" y="95684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" name="Group 17"/>
            <p:cNvGrpSpPr>
              <a:grpSpLocks/>
            </p:cNvGrpSpPr>
            <p:nvPr/>
          </p:nvGrpSpPr>
          <p:grpSpPr bwMode="auto">
            <a:xfrm>
              <a:off x="3602311" y="1563265"/>
              <a:ext cx="342900" cy="703263"/>
              <a:chOff x="1680" y="1584"/>
              <a:chExt cx="288" cy="432"/>
            </a:xfrm>
          </p:grpSpPr>
          <p:sp>
            <p:nvSpPr>
              <p:cNvPr id="52" name="Line 18"/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19"/>
              <p:cNvSpPr>
                <a:spLocks noChangeShapeType="1"/>
              </p:cNvSpPr>
              <p:nvPr/>
            </p:nvSpPr>
            <p:spPr bwMode="auto">
              <a:xfrm>
                <a:off x="1680" y="1584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20"/>
            <p:cNvGrpSpPr>
              <a:grpSpLocks/>
            </p:cNvGrpSpPr>
            <p:nvPr/>
          </p:nvGrpSpPr>
          <p:grpSpPr bwMode="auto">
            <a:xfrm>
              <a:off x="3602311" y="2779290"/>
              <a:ext cx="177601" cy="937742"/>
              <a:chOff x="1680" y="2400"/>
              <a:chExt cx="336" cy="672"/>
            </a:xfrm>
          </p:grpSpPr>
          <p:sp>
            <p:nvSpPr>
              <p:cNvPr id="55" name="Line 21"/>
              <p:cNvSpPr>
                <a:spLocks noChangeShapeType="1"/>
              </p:cNvSpPr>
              <p:nvPr/>
            </p:nvSpPr>
            <p:spPr bwMode="auto">
              <a:xfrm flipV="1">
                <a:off x="1680" y="3072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Line 22"/>
              <p:cNvSpPr>
                <a:spLocks noChangeShapeType="1"/>
              </p:cNvSpPr>
              <p:nvPr/>
            </p:nvSpPr>
            <p:spPr bwMode="auto">
              <a:xfrm flipV="1">
                <a:off x="1680" y="2400"/>
                <a:ext cx="0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Line 24"/>
            <p:cNvSpPr>
              <a:spLocks noChangeShapeType="1"/>
            </p:cNvSpPr>
            <p:nvPr/>
          </p:nvSpPr>
          <p:spPr bwMode="auto">
            <a:xfrm flipH="1" flipV="1">
              <a:off x="5608911" y="2906290"/>
              <a:ext cx="0" cy="768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6"/>
            <p:cNvSpPr>
              <a:spLocks noChangeShapeType="1"/>
            </p:cNvSpPr>
            <p:nvPr/>
          </p:nvSpPr>
          <p:spPr bwMode="auto">
            <a:xfrm flipH="1">
              <a:off x="5608911" y="1563265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>
              <a:off x="4575448" y="4954165"/>
              <a:ext cx="0" cy="192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33"/>
            <p:cNvSpPr>
              <a:spLocks noChangeShapeType="1"/>
            </p:cNvSpPr>
            <p:nvPr/>
          </p:nvSpPr>
          <p:spPr bwMode="auto">
            <a:xfrm>
              <a:off x="4575448" y="5403428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4644008" y="2132856"/>
              <a:ext cx="0" cy="128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3"/>
            <p:cNvSpPr>
              <a:spLocks noChangeShapeType="1"/>
            </p:cNvSpPr>
            <p:nvPr/>
          </p:nvSpPr>
          <p:spPr bwMode="auto">
            <a:xfrm flipH="1" flipV="1">
              <a:off x="5364088" y="3717032"/>
              <a:ext cx="2160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9"/>
            <p:cNvSpPr>
              <a:spLocks noChangeShapeType="1"/>
            </p:cNvSpPr>
            <p:nvPr/>
          </p:nvSpPr>
          <p:spPr bwMode="auto">
            <a:xfrm>
              <a:off x="4644008" y="3429000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9"/>
            <p:cNvSpPr>
              <a:spLocks noChangeShapeType="1"/>
            </p:cNvSpPr>
            <p:nvPr/>
          </p:nvSpPr>
          <p:spPr bwMode="auto">
            <a:xfrm>
              <a:off x="4644008" y="2780928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4572000" y="4005064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>
              <a:off x="4572000" y="4533057"/>
              <a:ext cx="0" cy="1920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happens to protons in an MRI scan </a:t>
            </a:r>
            <a:br>
              <a:rPr lang="en-GB" sz="3200" dirty="0" smtClean="0"/>
            </a:br>
            <a:r>
              <a:rPr lang="en-GB" sz="3200" dirty="0" smtClean="0"/>
              <a:t>(the real explanation)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When protons are at rest, MR signal cannot be detected. In order to detect an MR signal, you first need RF excitation</a:t>
            </a:r>
          </a:p>
          <a:p>
            <a:r>
              <a:rPr lang="en-GB" dirty="0" smtClean="0"/>
              <a:t>RF excitation/flipping the magnetization</a:t>
            </a:r>
          </a:p>
          <a:p>
            <a:pPr lvl="1"/>
            <a:r>
              <a:rPr lang="en-GB" dirty="0" smtClean="0"/>
              <a:t>RF excitation is used to flip the magnetization perpendicular to B</a:t>
            </a:r>
            <a:r>
              <a:rPr lang="en-GB" baseline="-25000" dirty="0" smtClean="0"/>
              <a:t>0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When the RF is switched off, protons </a:t>
            </a:r>
            <a:r>
              <a:rPr lang="en-GB" dirty="0" err="1" smtClean="0"/>
              <a:t>precess</a:t>
            </a:r>
            <a:r>
              <a:rPr lang="en-GB" dirty="0" smtClean="0"/>
              <a:t> about the B</a:t>
            </a:r>
            <a:r>
              <a:rPr lang="en-GB" baseline="-25000" dirty="0" smtClean="0"/>
              <a:t>0</a:t>
            </a:r>
            <a:r>
              <a:rPr lang="en-GB" dirty="0" smtClean="0"/>
              <a:t> field and signal can be detected</a:t>
            </a:r>
          </a:p>
          <a:p>
            <a:pPr lvl="1"/>
            <a:r>
              <a:rPr lang="en-GB" dirty="0" smtClean="0"/>
              <a:t>Energy emitted by the protons when they </a:t>
            </a:r>
            <a:r>
              <a:rPr lang="en-GB" dirty="0" err="1" smtClean="0"/>
              <a:t>precess</a:t>
            </a:r>
            <a:endParaRPr lang="en-GB" dirty="0" smtClean="0"/>
          </a:p>
          <a:p>
            <a:r>
              <a:rPr lang="en-GB" dirty="0" smtClean="0"/>
              <a:t>Spin precession</a:t>
            </a:r>
          </a:p>
          <a:p>
            <a:pPr lvl="1"/>
            <a:r>
              <a:rPr lang="en-GB" dirty="0" smtClean="0"/>
              <a:t>Following excitation, precession of the spins is determined by the strength of the magnetic field</a:t>
            </a:r>
          </a:p>
          <a:p>
            <a:pPr lvl="1"/>
            <a:r>
              <a:rPr lang="en-GB" dirty="0" smtClean="0"/>
              <a:t>Applying gradients of magnetic field changes the local spin precession frequency and is used to determine spin’s locations</a:t>
            </a:r>
          </a:p>
          <a:p>
            <a:r>
              <a:rPr lang="en-GB" dirty="0" smtClean="0"/>
              <a:t>A typical sequence consists of: excitation-apply gradients-measure signal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604664"/>
          </a:xfrm>
        </p:spPr>
        <p:txBody>
          <a:bodyPr>
            <a:normAutofit/>
          </a:bodyPr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MR image of a human body in 1977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2" name="Picture 11" descr="first MRI sca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2132855"/>
            <a:ext cx="2448272" cy="320995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39552" y="5416624"/>
            <a:ext cx="8291264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0.05T, 2 </a:t>
            </a:r>
            <a:r>
              <a:rPr lang="en-GB" sz="3200" dirty="0" err="1" smtClean="0"/>
              <a:t>mins</a:t>
            </a:r>
            <a:r>
              <a:rPr lang="en-GB" sz="3200" dirty="0" smtClean="0"/>
              <a:t>/</a:t>
            </a:r>
            <a:r>
              <a:rPr lang="en-GB" sz="3200" dirty="0" err="1" smtClean="0"/>
              <a:t>voxel</a:t>
            </a:r>
            <a:r>
              <a:rPr lang="en-GB" sz="3200" dirty="0" smtClean="0"/>
              <a:t>, 4h to get the image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492896"/>
            <a:ext cx="3741191" cy="237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Protons and spin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59228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Protons</a:t>
            </a:r>
          </a:p>
          <a:p>
            <a:pPr lvl="1"/>
            <a:r>
              <a:rPr lang="en-GB" dirty="0" smtClean="0"/>
              <a:t>Hydrogen nuclei</a:t>
            </a:r>
          </a:p>
          <a:p>
            <a:pPr lvl="1"/>
            <a:r>
              <a:rPr lang="en-GB" dirty="0" smtClean="0"/>
              <a:t>Very common in body tissue, which is about 80% water</a:t>
            </a:r>
          </a:p>
          <a:p>
            <a:r>
              <a:rPr lang="en-GB" dirty="0" smtClean="0"/>
              <a:t>Protons spin</a:t>
            </a:r>
          </a:p>
          <a:p>
            <a:pPr lvl="1"/>
            <a:r>
              <a:rPr lang="en-GB" dirty="0" smtClean="0"/>
              <a:t>Usually in random directions</a:t>
            </a:r>
          </a:p>
          <a:p>
            <a:pPr lvl="1"/>
            <a:r>
              <a:rPr lang="en-GB" dirty="0" smtClean="0"/>
              <a:t>Line up in magnetic fields</a:t>
            </a:r>
          </a:p>
          <a:p>
            <a:pPr lvl="1"/>
            <a:r>
              <a:rPr lang="en-GB" dirty="0" smtClean="0"/>
              <a:t>Millions of protons in a typical </a:t>
            </a:r>
            <a:r>
              <a:rPr lang="en-GB" dirty="0" err="1" smtClean="0"/>
              <a:t>voxel</a:t>
            </a:r>
            <a:r>
              <a:rPr lang="en-GB" dirty="0" smtClean="0"/>
              <a:t>; 100,000 or more </a:t>
            </a:r>
            <a:r>
              <a:rPr lang="en-GB" dirty="0" err="1" smtClean="0"/>
              <a:t>voxels</a:t>
            </a:r>
            <a:r>
              <a:rPr lang="en-GB" dirty="0" smtClean="0"/>
              <a:t> in a brain scan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933056"/>
            <a:ext cx="3744416" cy="218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Up Arrow 21"/>
          <p:cNvSpPr/>
          <p:nvPr/>
        </p:nvSpPr>
        <p:spPr>
          <a:xfrm>
            <a:off x="467544" y="3861048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496" y="5807005"/>
            <a:ext cx="1571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Direction of</a:t>
            </a:r>
          </a:p>
          <a:p>
            <a:r>
              <a:rPr lang="en-GB" dirty="0" smtClean="0"/>
              <a:t>magnetic field</a:t>
            </a:r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75616" y="3789040"/>
            <a:ext cx="16042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1" y="3789040"/>
            <a:ext cx="70475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195736" y="5805264"/>
            <a:ext cx="1664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Proton spinning</a:t>
            </a:r>
          </a:p>
          <a:p>
            <a:pPr algn="ctr"/>
            <a:r>
              <a:rPr lang="en-GB" dirty="0" smtClean="0"/>
              <a:t>(at rest)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Proton spins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74840" cy="4061047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Proton spins are important</a:t>
            </a:r>
          </a:p>
          <a:p>
            <a:pPr lvl="1"/>
            <a:r>
              <a:rPr lang="en-GB" dirty="0" smtClean="0"/>
              <a:t>At </a:t>
            </a:r>
            <a:r>
              <a:rPr lang="en-GB" b="1" dirty="0" smtClean="0"/>
              <a:t>rest</a:t>
            </a:r>
            <a:r>
              <a:rPr lang="en-GB" dirty="0" smtClean="0"/>
              <a:t>,  the axes of the spins align with the static magnetic field</a:t>
            </a:r>
          </a:p>
          <a:p>
            <a:pPr lvl="1"/>
            <a:r>
              <a:rPr lang="en-GB" dirty="0" smtClean="0"/>
              <a:t>After </a:t>
            </a:r>
            <a:r>
              <a:rPr lang="en-GB" b="1" dirty="0" smtClean="0"/>
              <a:t>excitation</a:t>
            </a:r>
            <a:r>
              <a:rPr lang="en-GB" dirty="0" smtClean="0"/>
              <a:t>, the axes of the spins </a:t>
            </a:r>
            <a:r>
              <a:rPr lang="en-GB" dirty="0" err="1" smtClean="0"/>
              <a:t>precess</a:t>
            </a:r>
            <a:r>
              <a:rPr lang="en-GB" dirty="0" smtClean="0"/>
              <a:t> about the magnetic field lines. (Precession frequency is 64MHz in a 1.5T magnetic field)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4168" y="1196752"/>
            <a:ext cx="1388272" cy="186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076056" y="5807005"/>
            <a:ext cx="1954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Direction of</a:t>
            </a:r>
          </a:p>
          <a:p>
            <a:r>
              <a:rPr lang="en-GB" dirty="0" smtClean="0"/>
              <a:t>magnetic field (B</a:t>
            </a:r>
            <a:r>
              <a:rPr lang="en-GB" baseline="-25000" dirty="0" smtClean="0"/>
              <a:t>0</a:t>
            </a:r>
            <a:r>
              <a:rPr lang="en-GB" dirty="0" smtClean="0"/>
              <a:t>)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092280" y="2924944"/>
            <a:ext cx="1728192" cy="64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Proton spinning</a:t>
            </a:r>
          </a:p>
          <a:p>
            <a:pPr algn="ctr"/>
            <a:r>
              <a:rPr lang="en-GB" dirty="0" smtClean="0"/>
              <a:t>(at rest)</a:t>
            </a:r>
            <a:endParaRPr lang="en-US" dirty="0"/>
          </a:p>
        </p:txBody>
      </p:sp>
      <p:sp>
        <p:nvSpPr>
          <p:cNvPr id="21" name="Up Arrow 20"/>
          <p:cNvSpPr/>
          <p:nvPr/>
        </p:nvSpPr>
        <p:spPr>
          <a:xfrm>
            <a:off x="5508104" y="1628800"/>
            <a:ext cx="360040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7956376" y="4581128"/>
            <a:ext cx="864096" cy="432048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5508104" y="3789040"/>
            <a:ext cx="360040" cy="18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40352" y="5013176"/>
            <a:ext cx="1297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Direction </a:t>
            </a:r>
          </a:p>
          <a:p>
            <a:r>
              <a:rPr lang="en-GB" dirty="0" smtClean="0"/>
              <a:t>of magnetic</a:t>
            </a:r>
          </a:p>
          <a:p>
            <a:r>
              <a:rPr lang="en-GB" dirty="0" smtClean="0"/>
              <a:t> field (B</a:t>
            </a:r>
            <a:r>
              <a:rPr lang="en-GB" baseline="-25000" dirty="0" smtClean="0"/>
              <a:t>1</a:t>
            </a:r>
            <a:r>
              <a:rPr lang="en-GB" dirty="0" smtClean="0"/>
              <a:t>)</a:t>
            </a:r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619633">
            <a:off x="6163581" y="4040973"/>
            <a:ext cx="992736" cy="92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6084168" y="4406694"/>
            <a:ext cx="1584176" cy="750498"/>
            <a:chOff x="6084168" y="4406694"/>
            <a:chExt cx="1584176" cy="750498"/>
          </a:xfrm>
        </p:grpSpPr>
        <p:sp>
          <p:nvSpPr>
            <p:cNvPr id="37" name="Oval 36"/>
            <p:cNvSpPr/>
            <p:nvPr/>
          </p:nvSpPr>
          <p:spPr>
            <a:xfrm>
              <a:off x="6959634" y="4406694"/>
              <a:ext cx="208444" cy="750498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6084168" y="4781943"/>
              <a:ext cx="1584176" cy="53607"/>
            </a:xfrm>
            <a:prstGeom prst="line">
              <a:avLst/>
            </a:prstGeom>
            <a:ln w="4445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4932040" y="292494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Direction of</a:t>
            </a:r>
          </a:p>
          <a:p>
            <a:r>
              <a:rPr lang="en-GB" dirty="0" smtClean="0"/>
              <a:t>magnetic field (B</a:t>
            </a:r>
            <a:r>
              <a:rPr lang="en-GB" baseline="-25000" dirty="0" smtClean="0"/>
              <a:t>0</a:t>
            </a:r>
            <a:r>
              <a:rPr lang="en-GB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What happens to protons in an MRI scan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680519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When protons are at rest, MR signal cannot be detected </a:t>
            </a:r>
          </a:p>
          <a:p>
            <a:r>
              <a:rPr lang="en-GB" dirty="0" smtClean="0"/>
              <a:t>In order to detect an MR signal, you first need to excite the protons</a:t>
            </a:r>
          </a:p>
          <a:p>
            <a:pPr lvl="1"/>
            <a:r>
              <a:rPr lang="en-GB" dirty="0" smtClean="0"/>
              <a:t>The RF transmitter coil generates </a:t>
            </a:r>
            <a:r>
              <a:rPr lang="en-GB" b="1" dirty="0" smtClean="0"/>
              <a:t>a magnetic field (B</a:t>
            </a:r>
            <a:r>
              <a:rPr lang="en-GB" b="1" baseline="-25000" dirty="0" smtClean="0"/>
              <a:t>1</a:t>
            </a:r>
            <a:r>
              <a:rPr lang="en-GB" b="1" dirty="0" smtClean="0"/>
              <a:t>) at right angles </a:t>
            </a:r>
            <a:r>
              <a:rPr lang="en-GB" dirty="0" smtClean="0"/>
              <a:t>to the static magnetic field (B</a:t>
            </a:r>
            <a:r>
              <a:rPr lang="en-GB" baseline="-25000" dirty="0" smtClean="0"/>
              <a:t>0</a:t>
            </a:r>
            <a:r>
              <a:rPr lang="en-GB" dirty="0" smtClean="0"/>
              <a:t>) </a:t>
            </a:r>
          </a:p>
          <a:p>
            <a:pPr lvl="1"/>
            <a:r>
              <a:rPr lang="en-GB" dirty="0" smtClean="0"/>
              <a:t>The protons start to </a:t>
            </a:r>
            <a:r>
              <a:rPr lang="en-GB" b="1" dirty="0" err="1" smtClean="0"/>
              <a:t>precess</a:t>
            </a:r>
            <a:r>
              <a:rPr lang="en-GB" b="1" dirty="0" smtClean="0"/>
              <a:t> around the B</a:t>
            </a:r>
            <a:r>
              <a:rPr lang="en-GB" b="1" baseline="-25000" dirty="0" smtClean="0"/>
              <a:t>1 </a:t>
            </a:r>
            <a:r>
              <a:rPr lang="en-GB" b="1" dirty="0" smtClean="0"/>
              <a:t>magnetic field </a:t>
            </a:r>
          </a:p>
          <a:p>
            <a:pPr lvl="1"/>
            <a:r>
              <a:rPr lang="en-GB" dirty="0" smtClean="0"/>
              <a:t>When the B</a:t>
            </a:r>
            <a:r>
              <a:rPr lang="en-GB" baseline="-25000" dirty="0" smtClean="0"/>
              <a:t>1 </a:t>
            </a:r>
            <a:r>
              <a:rPr lang="en-GB" dirty="0" smtClean="0"/>
              <a:t>magnetic field is switched off, </a:t>
            </a:r>
            <a:r>
              <a:rPr lang="en-GB" b="1" dirty="0" smtClean="0"/>
              <a:t>protons gradually go back to where they were</a:t>
            </a:r>
          </a:p>
          <a:p>
            <a:pPr lvl="1"/>
            <a:r>
              <a:rPr lang="en-GB" dirty="0" smtClean="0"/>
              <a:t>The</a:t>
            </a:r>
            <a:r>
              <a:rPr lang="en-GB" b="1" dirty="0" smtClean="0"/>
              <a:t> relaxing protons emit a signal </a:t>
            </a:r>
            <a:r>
              <a:rPr lang="en-GB" dirty="0" smtClean="0"/>
              <a:t>which can be detected by the RF receiver coil</a:t>
            </a:r>
          </a:p>
          <a:p>
            <a:r>
              <a:rPr lang="en-GB" dirty="0" smtClean="0"/>
              <a:t>Spin precession</a:t>
            </a:r>
          </a:p>
          <a:p>
            <a:pPr lvl="1"/>
            <a:r>
              <a:rPr lang="en-GB" dirty="0" smtClean="0"/>
              <a:t>Following excitation, the </a:t>
            </a:r>
            <a:r>
              <a:rPr lang="en-GB" b="1" dirty="0" smtClean="0"/>
              <a:t>frequency of the precession of the proton spins is determined by the strength of the magnetic field</a:t>
            </a:r>
          </a:p>
          <a:p>
            <a:pPr lvl="1"/>
            <a:r>
              <a:rPr lang="en-GB" dirty="0" smtClean="0"/>
              <a:t>X, Y and Z gradient coils are used to apply gradients of magnetic field </a:t>
            </a:r>
          </a:p>
          <a:p>
            <a:pPr lvl="1"/>
            <a:r>
              <a:rPr lang="en-GB" dirty="0" smtClean="0"/>
              <a:t>This </a:t>
            </a:r>
            <a:r>
              <a:rPr lang="en-GB" b="1" dirty="0" smtClean="0"/>
              <a:t>changes the local spin precession frequency and is used to determine proton spin locations</a:t>
            </a:r>
          </a:p>
          <a:p>
            <a:r>
              <a:rPr lang="en-GB" dirty="0" smtClean="0"/>
              <a:t>A typical sequence consists of: </a:t>
            </a:r>
            <a:r>
              <a:rPr lang="en-GB" b="1" dirty="0" smtClean="0"/>
              <a:t>excitation-apply gradients-measure signal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Magnets in the scanner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39552" y="1484784"/>
            <a:ext cx="3672408" cy="3456384"/>
            <a:chOff x="381000" y="779463"/>
            <a:chExt cx="2751138" cy="2062162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779463"/>
              <a:ext cx="2751138" cy="206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871663" y="1570038"/>
              <a:ext cx="1206531" cy="4957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RF </a:t>
              </a:r>
              <a:r>
                <a:rPr lang="en-US" sz="2400" b="1" dirty="0" smtClean="0"/>
                <a:t>receiver coil</a:t>
              </a:r>
              <a:endParaRPr lang="en-CA" sz="2400" b="1" dirty="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600200" y="1625600"/>
              <a:ext cx="304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990600" y="960438"/>
              <a:ext cx="1548155" cy="275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dirty="0"/>
                <a:t>4T magnet</a:t>
              </a:r>
              <a:endParaRPr lang="en-CA" sz="2400" b="1" dirty="0"/>
            </a:p>
          </p:txBody>
        </p: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381000" y="1928813"/>
              <a:ext cx="1402541" cy="4957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/>
                <a:t>G</a:t>
              </a:r>
              <a:r>
                <a:rPr lang="en-US" sz="2400" b="1" dirty="0" smtClean="0"/>
                <a:t>radient </a:t>
              </a:r>
              <a:r>
                <a:rPr lang="en-US" sz="2400" b="1" dirty="0"/>
                <a:t>coil</a:t>
              </a:r>
            </a:p>
            <a:p>
              <a:pPr algn="ctr"/>
              <a:r>
                <a:rPr lang="en-US" sz="2400" b="1" dirty="0"/>
                <a:t>(inside)</a:t>
              </a:r>
              <a:endParaRPr lang="en-CA" sz="2400" b="1" dirty="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990600" y="1655763"/>
              <a:ext cx="177800" cy="214312"/>
            </a:xfrm>
            <a:custGeom>
              <a:avLst/>
              <a:gdLst>
                <a:gd name="T0" fmla="*/ 0 w 112"/>
                <a:gd name="T1" fmla="*/ 192 h 192"/>
                <a:gd name="T2" fmla="*/ 96 w 112"/>
                <a:gd name="T3" fmla="*/ 96 h 192"/>
                <a:gd name="T4" fmla="*/ 96 w 112"/>
                <a:gd name="T5" fmla="*/ 0 h 192"/>
                <a:gd name="T6" fmla="*/ 0 60000 65536"/>
                <a:gd name="T7" fmla="*/ 0 60000 65536"/>
                <a:gd name="T8" fmla="*/ 0 60000 65536"/>
                <a:gd name="T9" fmla="*/ 0 w 112"/>
                <a:gd name="T10" fmla="*/ 0 h 192"/>
                <a:gd name="T11" fmla="*/ 112 w 11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2" h="192">
                  <a:moveTo>
                    <a:pt x="0" y="192"/>
                  </a:moveTo>
                  <a:cubicBezTo>
                    <a:pt x="40" y="160"/>
                    <a:pt x="80" y="128"/>
                    <a:pt x="96" y="96"/>
                  </a:cubicBezTo>
                  <a:cubicBezTo>
                    <a:pt x="112" y="64"/>
                    <a:pt x="96" y="16"/>
                    <a:pt x="96" y="0"/>
                  </a:cubicBez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21" name="Picture 20" descr="mri magnet layer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420888"/>
            <a:ext cx="4080232" cy="38164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87624" y="5373216"/>
            <a:ext cx="329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Static magnetic field coil</a:t>
            </a:r>
            <a:endParaRPr lang="en-US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741183" y="1412776"/>
            <a:ext cx="193527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Gradient coils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283968" y="2132856"/>
            <a:ext cx="1968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Shimming coil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32159" y="5157192"/>
            <a:ext cx="227780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Radiofrequency </a:t>
            </a:r>
          </a:p>
          <a:p>
            <a:r>
              <a:rPr lang="en-GB" sz="2400" b="1" dirty="0" smtClean="0"/>
              <a:t>receiver coil</a:t>
            </a:r>
            <a:endParaRPr lang="en-US" sz="24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572000" y="4941168"/>
            <a:ext cx="864096" cy="648072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5472100" y="2672916"/>
            <a:ext cx="648072" cy="43204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7524328" y="2276872"/>
            <a:ext cx="1368152" cy="792088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7272300" y="4113076"/>
            <a:ext cx="1368152" cy="576064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Magnets in the 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Layers of magnetic coils in the scanner</a:t>
            </a:r>
          </a:p>
          <a:p>
            <a:pPr lvl="1"/>
            <a:r>
              <a:rPr lang="en-GB" dirty="0" smtClean="0"/>
              <a:t>Static magnetic field coil (B</a:t>
            </a:r>
            <a:r>
              <a:rPr lang="en-GB" baseline="-25000" dirty="0" smtClean="0"/>
              <a:t>0</a:t>
            </a:r>
            <a:r>
              <a:rPr lang="en-GB" dirty="0" smtClean="0"/>
              <a:t>) – lines up proton spins</a:t>
            </a:r>
          </a:p>
          <a:p>
            <a:pPr lvl="1"/>
            <a:r>
              <a:rPr lang="en-GB" dirty="0" smtClean="0"/>
              <a:t>Shimming coils – make static magnetic field homogeneous</a:t>
            </a:r>
          </a:p>
          <a:p>
            <a:pPr lvl="1"/>
            <a:r>
              <a:rPr lang="en-GB" dirty="0" smtClean="0"/>
              <a:t>Radiofrequency coils </a:t>
            </a:r>
            <a:r>
              <a:rPr lang="en-US" dirty="0" smtClean="0"/>
              <a:t>– transmit (i.e. sends the B</a:t>
            </a:r>
            <a:r>
              <a:rPr lang="en-US" baseline="-25000" dirty="0" smtClean="0"/>
              <a:t>1</a:t>
            </a:r>
            <a:r>
              <a:rPr lang="en-US" dirty="0" smtClean="0"/>
              <a:t> field) and receive MR signal</a:t>
            </a:r>
          </a:p>
          <a:p>
            <a:pPr lvl="1"/>
            <a:r>
              <a:rPr lang="en-GB" dirty="0" smtClean="0"/>
              <a:t>X, Y, Z gradient coils – localise signal in 3D</a:t>
            </a:r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84988"/>
            <a:chOff x="0" y="0"/>
            <a:chExt cx="9144000" cy="688498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7800" y="0"/>
              <a:ext cx="5156200" cy="53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175125" cy="539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6573838"/>
              <a:ext cx="91440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9"/>
            <p:cNvGrpSpPr/>
            <p:nvPr/>
          </p:nvGrpSpPr>
          <p:grpSpPr>
            <a:xfrm>
              <a:off x="7180928" y="6165304"/>
              <a:ext cx="1963072" cy="360040"/>
              <a:chOff x="2310609" y="980728"/>
              <a:chExt cx="1963072" cy="360040"/>
            </a:xfrm>
          </p:grpSpPr>
          <p:pic>
            <p:nvPicPr>
              <p:cNvPr id="9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b="37935"/>
              <a:stretch>
                <a:fillRect/>
              </a:stretch>
            </p:blipFill>
            <p:spPr bwMode="auto">
              <a:xfrm>
                <a:off x="2310609" y="980728"/>
                <a:ext cx="1469303" cy="360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Text Box 17"/>
              <p:cNvSpPr txBox="1">
                <a:spLocks noChangeArrowheads="1"/>
              </p:cNvSpPr>
              <p:nvPr/>
            </p:nvSpPr>
            <p:spPr bwMode="auto">
              <a:xfrm>
                <a:off x="3707904" y="1064514"/>
                <a:ext cx="565777" cy="276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1600" dirty="0">
                    <a:latin typeface="Mistral" pitchFamily="66" charset="0"/>
                  </a:rPr>
                  <a:t>2010</a:t>
                </a:r>
                <a:endParaRPr lang="en-US" sz="1600" dirty="0">
                  <a:latin typeface="Mistral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2224</Words>
  <Application>Microsoft Office PowerPoint</Application>
  <PresentationFormat>On-screen Show (4:3)</PresentationFormat>
  <Paragraphs>345</Paragraphs>
  <Slides>37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CorelPhotoPaint.Image.10</vt:lpstr>
      <vt:lpstr>CorelDRAW</vt:lpstr>
      <vt:lpstr>Basis of the BOLD signal</vt:lpstr>
      <vt:lpstr>Aim</vt:lpstr>
      <vt:lpstr>History</vt:lpstr>
      <vt:lpstr>History</vt:lpstr>
      <vt:lpstr>Protons and spin</vt:lpstr>
      <vt:lpstr>Proton spins</vt:lpstr>
      <vt:lpstr>What happens to protons in an MRI scan</vt:lpstr>
      <vt:lpstr>Magnets in the scanner</vt:lpstr>
      <vt:lpstr>Magnets in the scanner</vt:lpstr>
      <vt:lpstr>Sequence of events in an MRI scan</vt:lpstr>
      <vt:lpstr>Static magnetic field</vt:lpstr>
      <vt:lpstr>Static magnetic field</vt:lpstr>
      <vt:lpstr>Static magnetic field</vt:lpstr>
      <vt:lpstr>Shimming coil</vt:lpstr>
      <vt:lpstr>Radiofrequency (RF) coils</vt:lpstr>
      <vt:lpstr>RF transmitter coil</vt:lpstr>
      <vt:lpstr>RF receiver coil</vt:lpstr>
      <vt:lpstr>X, Y, Z gradient coils</vt:lpstr>
      <vt:lpstr>X, Y, Z gradient coils</vt:lpstr>
      <vt:lpstr>X, Y, Z gradient coils</vt:lpstr>
      <vt:lpstr>Image formation</vt:lpstr>
      <vt:lpstr>Image formation</vt:lpstr>
      <vt:lpstr>Image formation</vt:lpstr>
      <vt:lpstr>Image formation</vt:lpstr>
      <vt:lpstr>Contrasts</vt:lpstr>
      <vt:lpstr>Contrasts</vt:lpstr>
      <vt:lpstr>T1 and T2 contrasts</vt:lpstr>
      <vt:lpstr>T1 contrast</vt:lpstr>
      <vt:lpstr>T1 contrast</vt:lpstr>
      <vt:lpstr>T2 contrast</vt:lpstr>
      <vt:lpstr>T2 contrast</vt:lpstr>
      <vt:lpstr>T2* contrast</vt:lpstr>
      <vt:lpstr>Recipe for MRI</vt:lpstr>
      <vt:lpstr>Hold that thought ...</vt:lpstr>
      <vt:lpstr>Acknowledgments and references</vt:lpstr>
      <vt:lpstr>Another summary that might be useful</vt:lpstr>
      <vt:lpstr>What happens to protons in an MRI scan  (the real explanation)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LMcDonald</dc:creator>
  <cp:lastModifiedBy>clambert</cp:lastModifiedBy>
  <cp:revision>485</cp:revision>
  <dcterms:created xsi:type="dcterms:W3CDTF">2010-11-17T11:35:42Z</dcterms:created>
  <dcterms:modified xsi:type="dcterms:W3CDTF">2010-12-15T17:55:23Z</dcterms:modified>
</cp:coreProperties>
</file>