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6" r:id="rId1"/>
  </p:sldMasterIdLst>
  <p:notesMasterIdLst>
    <p:notesMasterId r:id="rId41"/>
  </p:notesMasterIdLst>
  <p:sldIdLst>
    <p:sldId id="281" r:id="rId2"/>
    <p:sldId id="257" r:id="rId3"/>
    <p:sldId id="258" r:id="rId4"/>
    <p:sldId id="259" r:id="rId5"/>
    <p:sldId id="263" r:id="rId6"/>
    <p:sldId id="262" r:id="rId7"/>
    <p:sldId id="266" r:id="rId8"/>
    <p:sldId id="265" r:id="rId9"/>
    <p:sldId id="271" r:id="rId10"/>
    <p:sldId id="272" r:id="rId11"/>
    <p:sldId id="277" r:id="rId12"/>
    <p:sldId id="278" r:id="rId13"/>
    <p:sldId id="279" r:id="rId14"/>
    <p:sldId id="264" r:id="rId15"/>
    <p:sldId id="267" r:id="rId16"/>
    <p:sldId id="275" r:id="rId17"/>
    <p:sldId id="296"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F1F58"/>
    <a:srgbClr val="568FCD"/>
    <a:srgbClr val="010000"/>
    <a:srgbClr val="E0E5C3"/>
    <a:srgbClr val="D1BD25"/>
    <a:srgbClr val="2181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90143" autoAdjust="0"/>
  </p:normalViewPr>
  <p:slideViewPr>
    <p:cSldViewPr snapToGrid="0" snapToObjects="1">
      <p:cViewPr>
        <p:scale>
          <a:sx n="75" d="100"/>
          <a:sy n="75" d="100"/>
        </p:scale>
        <p:origin x="-2580" y="-996"/>
      </p:cViewPr>
      <p:guideLst>
        <p:guide orient="horz" pos="634"/>
        <p:guide pos="5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6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Arial"/>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Arial"/>
                <a:cs typeface="+mn-cs"/>
              </a:defRPr>
            </a:lvl1pPr>
          </a:lstStyle>
          <a:p>
            <a:pPr>
              <a:defRPr/>
            </a:pPr>
            <a:fld id="{AFBB37D0-DD49-406F-B0C0-F542B7E22A2A}" type="datetimeFigureOut">
              <a:rPr lang="en-US"/>
              <a:pPr>
                <a:defRPr/>
              </a:pPr>
              <a:t>12/15/2010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Arial"/>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Arial"/>
                <a:cs typeface="+mn-cs"/>
              </a:defRPr>
            </a:lvl1pPr>
          </a:lstStyle>
          <a:p>
            <a:pPr>
              <a:defRPr/>
            </a:pPr>
            <a:fld id="{45B23919-658F-4EC7-B87C-3CB5378773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Arial"/>
        <a:ea typeface="+mn-ea"/>
        <a:cs typeface="+mn-cs"/>
      </a:defRPr>
    </a:lvl1pPr>
    <a:lvl2pPr marL="457200" algn="l" defTabSz="457200" rtl="0" fontAlgn="base">
      <a:spcBef>
        <a:spcPct val="30000"/>
      </a:spcBef>
      <a:spcAft>
        <a:spcPct val="0"/>
      </a:spcAft>
      <a:defRPr sz="1200" kern="1200">
        <a:solidFill>
          <a:schemeClr val="tx1"/>
        </a:solidFill>
        <a:latin typeface="Arial"/>
        <a:ea typeface="+mn-ea"/>
        <a:cs typeface="+mn-cs"/>
      </a:defRPr>
    </a:lvl2pPr>
    <a:lvl3pPr marL="914400" algn="l" defTabSz="457200" rtl="0" fontAlgn="base">
      <a:spcBef>
        <a:spcPct val="30000"/>
      </a:spcBef>
      <a:spcAft>
        <a:spcPct val="0"/>
      </a:spcAft>
      <a:defRPr sz="1200" kern="1200">
        <a:solidFill>
          <a:schemeClr val="tx1"/>
        </a:solidFill>
        <a:latin typeface="Arial"/>
        <a:ea typeface="+mn-ea"/>
        <a:cs typeface="+mn-cs"/>
      </a:defRPr>
    </a:lvl3pPr>
    <a:lvl4pPr marL="1371600" algn="l" defTabSz="457200" rtl="0" fontAlgn="base">
      <a:spcBef>
        <a:spcPct val="30000"/>
      </a:spcBef>
      <a:spcAft>
        <a:spcPct val="0"/>
      </a:spcAft>
      <a:defRPr sz="1200" kern="1200">
        <a:solidFill>
          <a:schemeClr val="tx1"/>
        </a:solidFill>
        <a:latin typeface="Arial"/>
        <a:ea typeface="+mn-ea"/>
        <a:cs typeface="+mn-cs"/>
      </a:defRPr>
    </a:lvl4pPr>
    <a:lvl5pPr marL="1828800" algn="l" defTabSz="457200" rtl="0" fontAlgn="base">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efreedictionary.com/unregularit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thefreedictionary.com/irregularit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A94C6-C7E1-4F7B-A2FC-F18A6AC94A73}" type="slidenum">
              <a:rPr lang="en-US">
                <a:latin typeface="Arial" pitchFamily="34" charset="0"/>
              </a:rPr>
              <a:pPr fontAlgn="base">
                <a:spcBef>
                  <a:spcPct val="0"/>
                </a:spcBef>
                <a:spcAft>
                  <a:spcPct val="0"/>
                </a:spcAft>
              </a:pPr>
              <a:t>1</a:t>
            </a:fld>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rPr>
              <a:t>So, in the registration process each of the images are matched to the first image of the time series and a mean of these aligned images is generated. Then each of the individual images is matched to this mean image. At this point, the data can be resampled</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E571F-C6CE-44E7-806E-94D697A9B5C0}" type="slidenum">
              <a:rPr lang="en-US">
                <a:latin typeface="Arial" pitchFamily="34" charset="0"/>
              </a:rPr>
              <a:pPr fontAlgn="base">
                <a:spcBef>
                  <a:spcPct val="0"/>
                </a:spcBef>
                <a:spcAft>
                  <a:spcPct val="0"/>
                </a:spcAft>
              </a:pPr>
              <a:t>10</a:t>
            </a:fld>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rPr>
              <a:t>In the re-slicing or transformation step we need to take the value of the voxels from the original image and put it in our new, re-aligned image. There are a number of ways of doing this. The simplest one is to take the value of the nearest </a:t>
            </a:r>
            <a:r>
              <a:rPr lang="en-GB" smtClean="0">
                <a:latin typeface="Arial" pitchFamily="34" charset="0"/>
              </a:rPr>
              <a:t>neighbour</a:t>
            </a:r>
            <a:r>
              <a:rPr lang="en-US" smtClean="0">
                <a:latin typeface="Arial" pitchFamily="34" charset="0"/>
              </a:rPr>
              <a:t>.</a:t>
            </a:r>
          </a:p>
          <a:p>
            <a:pPr>
              <a:spcBef>
                <a:spcPct val="0"/>
              </a:spcBef>
            </a:pPr>
            <a:r>
              <a:rPr lang="en-US" smtClean="0">
                <a:latin typeface="Arial" pitchFamily="34" charset="0"/>
              </a:rPr>
              <a:t>A rather better option is tri-linear interpolation (illustrated here in 2 dimensions, so it’s bi-linear interpolation) but it’s easier to explain.</a:t>
            </a:r>
          </a:p>
          <a:p>
            <a:pPr>
              <a:spcBef>
                <a:spcPct val="0"/>
              </a:spcBef>
              <a:buFontTx/>
              <a:buChar char="•"/>
            </a:pPr>
            <a:r>
              <a:rPr lang="en-US" smtClean="0">
                <a:latin typeface="Arial" pitchFamily="34" charset="0"/>
              </a:rPr>
              <a:t> The white circles represent original voxels (f1, f2, f3, f4) and the black circle (f7) represents the point we’re trying to sample</a:t>
            </a:r>
          </a:p>
          <a:p>
            <a:pPr>
              <a:spcBef>
                <a:spcPct val="0"/>
              </a:spcBef>
              <a:buFontTx/>
              <a:buChar char="•"/>
            </a:pPr>
            <a:r>
              <a:rPr lang="en-US" smtClean="0">
                <a:latin typeface="Arial" pitchFamily="34" charset="0"/>
              </a:rPr>
              <a:t> So, we take the weighted average intensity of these 2 values (f1 and f2)  and we get f5</a:t>
            </a:r>
          </a:p>
          <a:p>
            <a:pPr>
              <a:spcBef>
                <a:spcPct val="0"/>
              </a:spcBef>
              <a:buFontTx/>
              <a:buChar char="•"/>
            </a:pPr>
            <a:r>
              <a:rPr lang="en-US" smtClean="0">
                <a:latin typeface="Arial" pitchFamily="34" charset="0"/>
              </a:rPr>
              <a:t> We also take the weighted average of f3 and f4 to get f6</a:t>
            </a:r>
          </a:p>
          <a:p>
            <a:pPr>
              <a:spcBef>
                <a:spcPct val="0"/>
              </a:spcBef>
              <a:buFontTx/>
              <a:buChar char="•"/>
            </a:pPr>
            <a:r>
              <a:rPr lang="en-US" smtClean="0">
                <a:latin typeface="Arial" pitchFamily="34" charset="0"/>
              </a:rPr>
              <a:t> Finally, we take the weighted average of f5 and f6 to get f7. </a:t>
            </a:r>
          </a:p>
          <a:p>
            <a:pPr>
              <a:spcBef>
                <a:spcPct val="0"/>
              </a:spcBef>
            </a:pPr>
            <a:r>
              <a:rPr lang="en-US" smtClean="0">
                <a:latin typeface="Arial" pitchFamily="34" charset="0"/>
              </a:rPr>
              <a:t> This would generalize into 3 dimensions </a:t>
            </a:r>
          </a:p>
          <a:p>
            <a:pPr>
              <a:spcBef>
                <a:spcPct val="0"/>
              </a:spcBef>
            </a:pPr>
            <a:r>
              <a:rPr lang="en-US" smtClean="0">
                <a:latin typeface="Arial" pitchFamily="34" charset="0"/>
              </a:rPr>
              <a:t>This method is not really optimal because by taking the weighted average of the neighbouring voxel we are introducing smoothness into the resampled image. It’s a bit messy and you will lose information. </a:t>
            </a:r>
          </a:p>
          <a:p>
            <a:pPr>
              <a:spcBef>
                <a:spcPct val="0"/>
              </a:spcBef>
            </a:pPr>
            <a:r>
              <a:rPr lang="en-US" smtClean="0">
                <a:latin typeface="Arial" pitchFamily="34" charset="0"/>
              </a:rPr>
              <a:t>There are better ways of doing interpolation, although such methods could be slower. </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8707B4-C2BC-46B1-89E6-CDF11843F5EE}" type="slidenum">
              <a:rPr lang="en-US">
                <a:latin typeface="Arial" pitchFamily="34" charset="0"/>
              </a:rPr>
              <a:pPr fontAlgn="base">
                <a:spcBef>
                  <a:spcPct val="0"/>
                </a:spcBef>
                <a:spcAft>
                  <a:spcPct val="0"/>
                </a:spcAft>
              </a:pPr>
              <a:t>11</a:t>
            </a:fld>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So, a better method of interpolation is B-</a:t>
            </a:r>
            <a:r>
              <a:rPr lang="en-US" dirty="0" err="1" smtClean="0"/>
              <a:t>spline</a:t>
            </a:r>
            <a:r>
              <a:rPr lang="en-US" dirty="0" smtClean="0"/>
              <a:t>. In this graph, the perpendicular thin lines represent the value of individual </a:t>
            </a:r>
            <a:r>
              <a:rPr lang="en-US" dirty="0" err="1" smtClean="0"/>
              <a:t>voxels</a:t>
            </a:r>
            <a:r>
              <a:rPr lang="en-US" dirty="0" smtClean="0"/>
              <a:t> in the original image and the black line is </a:t>
            </a:r>
            <a:r>
              <a:rPr lang="en-US" dirty="0" err="1" smtClean="0"/>
              <a:t>interpoling</a:t>
            </a:r>
            <a:r>
              <a:rPr lang="en-US" dirty="0" smtClean="0"/>
              <a:t> the smooth function between </a:t>
            </a:r>
            <a:r>
              <a:rPr lang="en-US" dirty="0" err="1" smtClean="0"/>
              <a:t>voxels</a:t>
            </a:r>
            <a:r>
              <a:rPr lang="en-US" dirty="0" smtClean="0"/>
              <a:t>. When we want to sample a new value, we just take the height of the black line. This black line consists of the linear combination of these </a:t>
            </a:r>
            <a:r>
              <a:rPr lang="en-US" dirty="0" err="1" smtClean="0"/>
              <a:t>gaussian</a:t>
            </a:r>
            <a:r>
              <a:rPr lang="en-US" dirty="0" smtClean="0"/>
              <a:t> shaped basis functions. There are a few options of B-</a:t>
            </a:r>
            <a:r>
              <a:rPr lang="en-US" dirty="0" err="1" smtClean="0"/>
              <a:t>spline</a:t>
            </a:r>
            <a:r>
              <a:rPr lang="en-US" dirty="0" smtClean="0"/>
              <a:t> interpolation in SPM. I’ll try to explain some:</a:t>
            </a:r>
          </a:p>
          <a:p>
            <a:pPr marL="228600" indent="-228600" fontAlgn="auto">
              <a:spcBef>
                <a:spcPts val="0"/>
              </a:spcBef>
              <a:spcAft>
                <a:spcPts val="0"/>
              </a:spcAft>
              <a:buFontTx/>
              <a:buAutoNum type="arabicPeriod"/>
              <a:defRPr/>
            </a:pPr>
            <a:r>
              <a:rPr lang="en-US" dirty="0" smtClean="0"/>
              <a:t>We have a function that is a little triangle shape and this is a 1</a:t>
            </a:r>
            <a:r>
              <a:rPr lang="en-US" baseline="30000" dirty="0" smtClean="0"/>
              <a:t>st</a:t>
            </a:r>
            <a:r>
              <a:rPr lang="en-US" dirty="0" smtClean="0"/>
              <a:t> degree </a:t>
            </a:r>
            <a:r>
              <a:rPr lang="en-US" dirty="0" err="1" smtClean="0"/>
              <a:t>b-spline</a:t>
            </a:r>
            <a:r>
              <a:rPr lang="en-US" dirty="0" smtClean="0"/>
              <a:t>, which is identical to a bilinear / tri-linear interpolation</a:t>
            </a:r>
          </a:p>
          <a:p>
            <a:pPr marL="228600" indent="-228600" fontAlgn="auto">
              <a:spcBef>
                <a:spcPts val="0"/>
              </a:spcBef>
              <a:spcAft>
                <a:spcPts val="0"/>
              </a:spcAft>
              <a:buFontTx/>
              <a:buAutoNum type="arabicPeriod"/>
              <a:defRPr/>
            </a:pPr>
            <a:r>
              <a:rPr lang="en-US" dirty="0" smtClean="0"/>
              <a:t>2</a:t>
            </a:r>
            <a:r>
              <a:rPr lang="en-US" baseline="30000" dirty="0" smtClean="0"/>
              <a:t>nd</a:t>
            </a:r>
            <a:r>
              <a:rPr lang="en-US" dirty="0" smtClean="0"/>
              <a:t> degree </a:t>
            </a:r>
            <a:r>
              <a:rPr lang="en-US" dirty="0" err="1" smtClean="0"/>
              <a:t>b-spline</a:t>
            </a:r>
            <a:r>
              <a:rPr lang="en-US" dirty="0" smtClean="0"/>
              <a:t> is slightly more sophisticated. This function consists of some polynomials that are stuck together. There’s a </a:t>
            </a:r>
            <a:r>
              <a:rPr lang="en-US" dirty="0" err="1" smtClean="0"/>
              <a:t>gaussian</a:t>
            </a:r>
            <a:r>
              <a:rPr lang="en-US" dirty="0" smtClean="0"/>
              <a:t> shape here which consists of a bit of this curve (left) a bit of the right curve and a bit of the top curve which are stuck together. </a:t>
            </a:r>
          </a:p>
          <a:p>
            <a:pPr marL="228600" indent="-228600" fontAlgn="auto">
              <a:spcBef>
                <a:spcPts val="0"/>
              </a:spcBef>
              <a:spcAft>
                <a:spcPts val="0"/>
              </a:spcAft>
              <a:buFontTx/>
              <a:buAutoNum type="arabicPeriod"/>
              <a:defRPr/>
            </a:pPr>
            <a:r>
              <a:rPr lang="en-US" dirty="0" smtClean="0"/>
              <a:t>3</a:t>
            </a:r>
            <a:r>
              <a:rPr lang="en-US" baseline="30000" dirty="0" smtClean="0"/>
              <a:t>rd</a:t>
            </a:r>
            <a:r>
              <a:rPr lang="en-US" dirty="0" smtClean="0"/>
              <a:t> degree </a:t>
            </a:r>
            <a:r>
              <a:rPr lang="en-US" dirty="0" err="1" smtClean="0"/>
              <a:t>b-spline</a:t>
            </a:r>
            <a:r>
              <a:rPr lang="en-US" dirty="0" smtClean="0"/>
              <a:t> uses a few more curves</a:t>
            </a:r>
          </a:p>
          <a:p>
            <a:pPr marL="228600" indent="-228600" fontAlgn="auto">
              <a:spcBef>
                <a:spcPts val="0"/>
              </a:spcBef>
              <a:spcAft>
                <a:spcPts val="0"/>
              </a:spcAft>
              <a:buFontTx/>
              <a:buAutoNum type="arabicPeriod"/>
              <a:defRPr/>
            </a:pPr>
            <a:r>
              <a:rPr lang="en-US" dirty="0" smtClean="0"/>
              <a:t>This is how they would appear in 2D, there’s also a 3D version as well. </a:t>
            </a:r>
          </a:p>
          <a:p>
            <a:pPr fontAlgn="auto">
              <a:spcBef>
                <a:spcPts val="0"/>
              </a:spcBef>
              <a:spcAft>
                <a:spcPts val="0"/>
              </a:spcAft>
              <a:defRPr/>
            </a:pPr>
            <a:endParaRPr 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238140-9D7E-4C4F-82C1-FDE7CE1A2978}" type="slidenum">
              <a:rPr lang="en-US">
                <a:latin typeface="Arial" pitchFamily="34" charset="0"/>
              </a:rPr>
              <a:pPr fontAlgn="base">
                <a:spcBef>
                  <a:spcPct val="0"/>
                </a:spcBef>
                <a:spcAft>
                  <a:spcPct val="0"/>
                </a:spcAft>
              </a:pPr>
              <a:t>12</a:t>
            </a:fld>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lvl="1">
              <a:lnSpc>
                <a:spcPct val="90000"/>
              </a:lnSpc>
              <a:spcBef>
                <a:spcPct val="0"/>
              </a:spcBef>
            </a:pPr>
            <a:endParaRPr lang="de-DE" smtClean="0">
              <a:latin typeface="Arial" pitchFamily="34" charset="0"/>
              <a:ea typeface="MS PGothic"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7C4FB7-0736-4C4A-96C2-76EE896EC90C}" type="slidenum">
              <a:rPr lang="en-US">
                <a:latin typeface="Arial" pitchFamily="34" charset="0"/>
              </a:rPr>
              <a:pPr fontAlgn="base">
                <a:spcBef>
                  <a:spcPct val="0"/>
                </a:spcBef>
                <a:spcAft>
                  <a:spcPct val="0"/>
                </a:spcAft>
              </a:pPr>
              <a:t>13</a:t>
            </a:fld>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cs typeface="Arial" pitchFamily="34" charset="0"/>
              </a:rPr>
              <a:t>Here you see two images of the same brain. The one on top is only five scans earlier than the one at the bottom. Crosshair shows where we are looking now. You have to imagine the brain is tilted. In the top slice there is no brain in this part. In the slide down there is. The subject has shifted downward, or has been nodding. Here the same two images and you see the shift even more clear. </a:t>
            </a:r>
          </a:p>
          <a:p>
            <a:pPr>
              <a:spcBef>
                <a:spcPct val="0"/>
              </a:spcBef>
            </a:pPr>
            <a:r>
              <a:rPr lang="en-US" smtClean="0">
                <a:latin typeface="Arial" pitchFamily="34" charset="0"/>
              </a:rPr>
              <a:t>The aim of motion correction / realignment is to remove movement artifact in the fMRI time series</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89237C-6DA0-4D65-9269-47B4AE1D5FCC}" type="slidenum">
              <a:rPr lang="en-US">
                <a:latin typeface="Arial" pitchFamily="34" charset="0"/>
              </a:rPr>
              <a:pPr fontAlgn="base">
                <a:spcBef>
                  <a:spcPct val="0"/>
                </a:spcBef>
                <a:spcAft>
                  <a:spcPct val="0"/>
                </a:spcAft>
              </a:pPr>
              <a:t>14</a:t>
            </a:fld>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cs typeface="Arial" pitchFamily="34" charset="0"/>
              </a:rPr>
              <a:t>These data were specifically made to see what happens when a person nods. The images you saw were 15 and 20, like three mm difference. Shift in y and z direction, and a clear pitch.</a:t>
            </a:r>
            <a:endParaRPr lang="en-US" smtClean="0">
              <a:latin typeface="Arial" pitchFamily="34" charset="0"/>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7DEB8-4137-48A0-B312-9C2F44039D19}" type="slidenum">
              <a:rPr lang="en-US">
                <a:latin typeface="Arial" pitchFamily="34" charset="0"/>
              </a:rPr>
              <a:pPr fontAlgn="base">
                <a:spcBef>
                  <a:spcPct val="0"/>
                </a:spcBef>
                <a:spcAft>
                  <a:spcPct val="0"/>
                </a:spcAft>
              </a:pPr>
              <a:t>15</a:t>
            </a:fld>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72084B-AC77-4F09-A5C6-1A3BC7B18A50}" type="slidenum">
              <a:rPr lang="en-US">
                <a:latin typeface="Arial" pitchFamily="34" charset="0"/>
              </a:rPr>
              <a:pPr fontAlgn="base">
                <a:spcBef>
                  <a:spcPct val="0"/>
                </a:spcBef>
                <a:spcAft>
                  <a:spcPct val="0"/>
                </a:spcAft>
              </a:pPr>
              <a:t>16</a:t>
            </a:fld>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ECB188-4F57-4B7E-88E3-8AB7299190A3}" type="slidenum">
              <a:rPr lang="en-GB">
                <a:latin typeface="Arial" pitchFamily="34" charset="0"/>
              </a:rPr>
              <a:pPr fontAlgn="base">
                <a:spcBef>
                  <a:spcPct val="0"/>
                </a:spcBef>
                <a:spcAft>
                  <a:spcPct val="0"/>
                </a:spcAft>
              </a:pPr>
              <a:t>17</a:t>
            </a:fld>
            <a:endParaRPr lang="en-GB">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85B14-F853-4630-9C3E-768C524191C5}" type="slidenum">
              <a:rPr lang="en-GB"/>
              <a:pPr/>
              <a:t>20</a:t>
            </a:fld>
            <a:endParaRPr lang="en-GB"/>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AU"/>
              <a:t>Voxel-based analyses assume that the data from a particular voxel all derive from the same part of the brain.  </a:t>
            </a:r>
          </a:p>
          <a:p>
            <a:r>
              <a:rPr lang="en-AU"/>
              <a:t>Violations of this assumption will introduce artifactual changes in the voxel values that may obscure changes, or differences, of interest.  E.g. if movement of the subject in the scanner pushes a voxel from an area of low to high signal, this may register as a false-positive ‘activation’.</a:t>
            </a:r>
            <a:endParaRPr lang="en-US"/>
          </a:p>
          <a:p>
            <a:endParaRPr lang="en-GB">
              <a:effectLst>
                <a:outerShdw blurRad="38100" dist="38100" dir="2700000" algn="tl">
                  <a:srgbClr val="C0C0C0"/>
                </a:outerShdw>
              </a:effectLst>
            </a:endParaRPr>
          </a:p>
          <a:p>
            <a:pPr>
              <a:lnSpc>
                <a:spcPct val="90000"/>
              </a:lnSpc>
            </a:pPr>
            <a:r>
              <a:rPr lang="en-GB">
                <a:effectLst>
                  <a:outerShdw blurRad="38100" dist="38100" dir="2700000" algn="tl">
                    <a:srgbClr val="C0C0C0"/>
                  </a:outerShdw>
                </a:effectLst>
              </a:rPr>
              <a:t>So before analysing our fMRI data we need to undergo a number of preprocessing steps:</a:t>
            </a:r>
          </a:p>
          <a:p>
            <a:pPr>
              <a:lnSpc>
                <a:spcPct val="90000"/>
              </a:lnSpc>
            </a:pPr>
            <a:endParaRPr lang="en-GB">
              <a:effectLst>
                <a:outerShdw blurRad="38100" dist="38100" dir="2700000" algn="tl">
                  <a:srgbClr val="C0C0C0"/>
                </a:outerShdw>
              </a:effectLst>
            </a:endParaRPr>
          </a:p>
          <a:p>
            <a:pPr lvl="1">
              <a:lnSpc>
                <a:spcPct val="90000"/>
              </a:lnSpc>
            </a:pPr>
            <a:r>
              <a:rPr lang="en-GB" sz="1000" u="sng">
                <a:effectLst>
                  <a:outerShdw blurRad="38100" dist="38100" dir="2700000" algn="tl">
                    <a:srgbClr val="C0C0C0"/>
                  </a:outerShdw>
                </a:effectLst>
              </a:rPr>
              <a:t>Realignment</a:t>
            </a:r>
            <a:r>
              <a:rPr lang="en-GB" sz="1000">
                <a:effectLst>
                  <a:outerShdw blurRad="38100" dist="38100" dir="2700000" algn="tl">
                    <a:srgbClr val="C0C0C0"/>
                  </a:outerShdw>
                </a:effectLst>
              </a:rPr>
              <a:t> to ‘undo’ the effects of subject motion</a:t>
            </a:r>
          </a:p>
          <a:p>
            <a:pPr lvl="1">
              <a:lnSpc>
                <a:spcPct val="90000"/>
              </a:lnSpc>
            </a:pPr>
            <a:r>
              <a:rPr lang="en-GB" sz="1000">
                <a:effectLst>
                  <a:outerShdw blurRad="38100" dist="38100" dir="2700000" algn="tl">
                    <a:srgbClr val="C0C0C0"/>
                  </a:outerShdw>
                </a:effectLst>
              </a:rPr>
              <a:t>Co-registration</a:t>
            </a:r>
          </a:p>
          <a:p>
            <a:pPr lvl="1">
              <a:lnSpc>
                <a:spcPct val="90000"/>
              </a:lnSpc>
            </a:pPr>
            <a:r>
              <a:rPr lang="en-GB" sz="1000">
                <a:effectLst>
                  <a:outerShdw blurRad="38100" dist="38100" dir="2700000" algn="tl">
                    <a:srgbClr val="C0C0C0"/>
                  </a:outerShdw>
                </a:effectLst>
              </a:rPr>
              <a:t>Normalisation</a:t>
            </a:r>
          </a:p>
          <a:p>
            <a:pPr lvl="1">
              <a:lnSpc>
                <a:spcPct val="90000"/>
              </a:lnSpc>
            </a:pPr>
            <a:r>
              <a:rPr lang="en-GB" sz="1000">
                <a:effectLst>
                  <a:outerShdw blurRad="38100" dist="38100" dir="2700000" algn="tl">
                    <a:srgbClr val="C0C0C0"/>
                  </a:outerShdw>
                </a:effectLst>
              </a:rPr>
              <a:t>Smoothing</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B3487-9BED-460D-812E-3DC309246F26}" type="slidenum">
              <a:rPr lang="en-GB"/>
              <a:pPr/>
              <a:t>21</a:t>
            </a:fld>
            <a:endParaRPr lang="en-GB"/>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pPr lvl="1"/>
            <a:r>
              <a:rPr lang="en-GB">
                <a:effectLst>
                  <a:outerShdw blurRad="38100" dist="38100" dir="2700000" algn="tl">
                    <a:srgbClr val="C0C0C0"/>
                  </a:outerShdw>
                </a:effectLst>
              </a:rPr>
              <a:t>i.e. brain does not entirely fit the rigid-body assumption of realignment.</a:t>
            </a:r>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2682FE-EDC7-4460-B07E-1752D2A79684}" type="slidenum">
              <a:rPr lang="en-US">
                <a:latin typeface="Arial" pitchFamily="34" charset="0"/>
              </a:rPr>
              <a:pPr fontAlgn="base">
                <a:spcBef>
                  <a:spcPct val="0"/>
                </a:spcBef>
                <a:spcAft>
                  <a:spcPct val="0"/>
                </a:spcAft>
              </a:pPr>
              <a:t>2</a:t>
            </a:fld>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F99C7-1341-4B0F-9EC7-78AD5F5AD016}" type="slidenum">
              <a:rPr lang="en-GB"/>
              <a:pPr/>
              <a:t>22</a:t>
            </a:fld>
            <a:endParaRPr lang="en-GB"/>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GB">
                <a:effectLst>
                  <a:outerShdw blurRad="38100" dist="38100" dir="2700000" algn="tl">
                    <a:srgbClr val="C0C0C0"/>
                  </a:outerShdw>
                </a:effectLst>
              </a:rPr>
              <a:t>Inhomogeneities:</a:t>
            </a:r>
            <a:endParaRPr lang="en-GB"/>
          </a:p>
          <a:p>
            <a:r>
              <a:rPr lang="en-GB"/>
              <a:t>the quality of being inhomogeneous</a:t>
            </a:r>
          </a:p>
          <a:p>
            <a:r>
              <a:rPr lang="en-GB">
                <a:hlinkClick r:id="rId3"/>
              </a:rPr>
              <a:t>unregularity</a:t>
            </a:r>
            <a:r>
              <a:rPr lang="en-GB"/>
              <a:t>, </a:t>
            </a:r>
            <a:r>
              <a:rPr lang="en-GB">
                <a:hlinkClick r:id="rId4"/>
              </a:rPr>
              <a:t>irregularity</a:t>
            </a:r>
            <a:r>
              <a:rPr lang="en-GB"/>
              <a:t> - not characterized by a fixed principle or rate; at irregular intervals</a:t>
            </a:r>
          </a:p>
          <a:p>
            <a:endParaRPr lang="en-GB"/>
          </a:p>
          <a:p>
            <a:r>
              <a:rPr lang="en-GB"/>
              <a:t>Susceptibility: receptiveness </a:t>
            </a:r>
          </a:p>
          <a:p>
            <a:endParaRPr lang="en-GB"/>
          </a:p>
          <a:p>
            <a:r>
              <a:rPr lang="en-GB"/>
              <a:t>The slide is from Chloe Hutton’s ppt:</a:t>
            </a:r>
          </a:p>
          <a:p>
            <a:r>
              <a:rPr lang="en-GB"/>
              <a:t>http://cast.fil.ion.ucl.ac.uk/documents/physics_lectures/Hutton_epi_distortion_300408.pdf</a:t>
            </a:r>
          </a:p>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2CDB0-3B5E-4F3C-A8CE-BF4AC7432507}" type="slidenum">
              <a:rPr lang="en-GB"/>
              <a:pPr/>
              <a:t>23</a:t>
            </a:fld>
            <a:endParaRPr lang="en-GB"/>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400"/>
              <a:t>Figure 1 - 	The magnetic susceptibility of a substance is the measure of the extent to which the substance modifies the strength of the magnetic field passing through it. </a:t>
            </a:r>
          </a:p>
          <a:p>
            <a:r>
              <a:rPr lang="en-US" sz="1400"/>
              <a:t> 	There are different tissues in the brain and so this distortion effect will be inhomogeneous.</a:t>
            </a:r>
          </a:p>
          <a:p>
            <a:endParaRPr lang="en-GB"/>
          </a:p>
          <a:p>
            <a:r>
              <a:rPr lang="en-GB"/>
              <a:t>the degree of magnetization of a material in response to an applied magnetic field = magnetic susceptibility</a:t>
            </a:r>
          </a:p>
          <a:p>
            <a:endParaRPr lang="en-GB"/>
          </a:p>
          <a:p>
            <a:endParaRPr lang="en-GB"/>
          </a:p>
          <a:p>
            <a:r>
              <a:rPr lang="en-GB"/>
              <a:t>4 brain image from http://www.cubric.cf.ac.uk/mri/analysis/correcting-image-distortions-in-epi-data/epi-unwarping-with-fieldmaps/</a:t>
            </a:r>
          </a:p>
          <a:p>
            <a:r>
              <a:rPr lang="en-US"/>
              <a:t>Images (right) show the typical effect of unwarping on EPI data.  Original (red) and unwarped (blue) EPI images are overlaid on top of the fieldmap structural image.  Original EPI shows stretching of data in the anterior direction near the frontal pole (A, B), and a movement of the cerebellum and spinal cord in the posterior direction (C).  These are corrected in the unwarped version (blue)</a:t>
            </a:r>
            <a:br>
              <a:rPr lang="en-US"/>
            </a:br>
            <a:r>
              <a:rPr lang="en-US"/>
              <a:t/>
            </a:r>
            <a:br>
              <a:rPr lang="en-US"/>
            </a:br>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F3BAC-6AF5-4992-A45F-FDB135BD5026}" type="slidenum">
              <a:rPr lang="en-GB"/>
              <a:pPr/>
              <a:t>24</a:t>
            </a:fld>
            <a:endParaRPr lang="en-GB"/>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GB"/>
              <a:t>Chloe Hutton explains this step by step in the physics wiki:</a:t>
            </a:r>
          </a:p>
          <a:p>
            <a:r>
              <a:rPr lang="en-GB"/>
              <a:t>http://cast.fil.ion.ucl.ac.uk/documents/physics_lectures/Hutton_epi_distortion_300408.pdf</a:t>
            </a:r>
          </a:p>
          <a:p>
            <a:endParaRPr lang="en-GB"/>
          </a:p>
          <a:p>
            <a:r>
              <a:rPr lang="en-GB"/>
              <a:t>So where precisely is the source?</a:t>
            </a:r>
          </a:p>
          <a:p>
            <a:endParaRPr lang="en-GB"/>
          </a:p>
          <a:p>
            <a:r>
              <a:rPr lang="en-GB"/>
              <a:t>In a homogeneous field we can locate a signal source consistently in exactly the same voxel, over and over again, in the same voxel, esp after we have realigned all slices to the same source image</a:t>
            </a:r>
          </a:p>
          <a:p>
            <a:endParaRPr lang="en-GB"/>
          </a:p>
          <a:p>
            <a:r>
              <a:rPr lang="en-GB"/>
              <a:t>But our field is WONKY! </a:t>
            </a:r>
          </a:p>
          <a:p>
            <a:pPr lvl="1"/>
            <a:r>
              <a:rPr lang="en-GB"/>
              <a:t>Because of </a:t>
            </a:r>
            <a:r>
              <a:rPr lang="en-GB">
                <a:effectLst>
                  <a:outerShdw blurRad="38100" dist="38100" dir="2700000" algn="tl">
                    <a:srgbClr val="C0C0C0"/>
                  </a:outerShdw>
                </a:effectLst>
              </a:rPr>
              <a:t>Magnetic Field Inhomogeneities- </a:t>
            </a:r>
          </a:p>
          <a:p>
            <a:pPr lvl="1"/>
            <a:r>
              <a:rPr lang="en-US" sz="1000">
                <a:solidFill>
                  <a:srgbClr val="FF3300"/>
                </a:solidFill>
                <a:effectLst>
                  <a:outerShdw blurRad="38100" dist="38100" dir="2700000" algn="tl">
                    <a:srgbClr val="C0C0C0"/>
                  </a:outerShdw>
                </a:effectLst>
              </a:rPr>
              <a:t>Which means that the signal will NOT change linearly…</a:t>
            </a:r>
            <a:endParaRPr lang="en-GB" sz="1000">
              <a:solidFill>
                <a:srgbClr val="FF3300"/>
              </a:solidFill>
              <a:effectLst>
                <a:outerShdw blurRad="38100" dist="38100" dir="2700000" algn="tl">
                  <a:srgbClr val="C0C0C0"/>
                </a:outerShdw>
              </a:effectLs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44881-0757-4862-9F8D-A19508840B82}" type="slidenum">
              <a:rPr lang="en-GB"/>
              <a:pPr/>
              <a:t>26</a:t>
            </a:fld>
            <a:endParaRPr lang="en-GB"/>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pPr>
              <a:lnSpc>
                <a:spcPct val="80000"/>
              </a:lnSpc>
              <a:spcBef>
                <a:spcPct val="20000"/>
              </a:spcBef>
            </a:pPr>
            <a:r>
              <a:rPr lang="en-GB">
                <a:solidFill>
                  <a:srgbClr val="FF3300"/>
                </a:solidFill>
              </a:rPr>
              <a:t>EPI is particularly sensitive to the effects of magnetic field inhomogeneities because it has long TR.</a:t>
            </a:r>
          </a:p>
          <a:p>
            <a:pPr>
              <a:lnSpc>
                <a:spcPct val="90000"/>
              </a:lnSpc>
            </a:pPr>
            <a:endParaRPr lang="en-GB"/>
          </a:p>
          <a:p>
            <a:pPr>
              <a:lnSpc>
                <a:spcPct val="90000"/>
              </a:lnSpc>
            </a:pPr>
            <a:endParaRPr lang="en-GB"/>
          </a:p>
          <a:p>
            <a:pPr>
              <a:lnSpc>
                <a:spcPct val="90000"/>
              </a:lnSpc>
            </a:pPr>
            <a:r>
              <a:rPr lang="en-GB"/>
              <a:t>From: http://www.fil.ion.ucl.ac.uk/spm/toolbox/unwarp/#Rationale</a:t>
            </a:r>
          </a:p>
          <a:p>
            <a:pPr>
              <a:lnSpc>
                <a:spcPct val="90000"/>
              </a:lnSpc>
            </a:pPr>
            <a:endParaRPr lang="en-GB"/>
          </a:p>
          <a:p>
            <a:pPr>
              <a:lnSpc>
                <a:spcPct val="90000"/>
              </a:lnSpc>
            </a:pPr>
            <a:r>
              <a:rPr lang="en-US"/>
              <a:t>EPI images are not particularly faithful reproductions of the object, and in particular there are severe geometric distortions in regions where there is an air-tissue interface (e.g. orbitofronal cortex and the anterior medial temporal lobes). In these areas in particular the observed image is a severely warped version of reality, much like a funny mirror at a fair ground. When one moves in front of such a mirror ones image will distort in different ways and ones head may change from very elongated to seriously flattened. If we were to take digital snapshots of the reflection at these different positions it is rather obvious that realignment will not suffice to bring them into a common space.</a:t>
            </a:r>
          </a:p>
          <a:p>
            <a:pPr>
              <a:lnSpc>
                <a:spcPct val="90000"/>
              </a:lnSpc>
            </a:pPr>
            <a:r>
              <a:rPr lang="en-US"/>
              <a:t>The situation is similar with EPI images, and an image collected for a given subject position will not be identical to that collected at another. Hence, even after a "successful" realignment there will be residual variance caused by the object having different shape at different time points. We call this effect susceptibility-by-movement interaction. "Unwarp" is predicated on the assumption that the susceptibility-by-movement interaction is responsible for a sizeable part of residual movem nt related variance.</a:t>
            </a:r>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BA876-390A-42E5-8A04-8E64AFD51948}" type="slidenum">
              <a:rPr lang="en-GB"/>
              <a:pPr/>
              <a:t>27</a:t>
            </a:fld>
            <a:endParaRPr lang="en-GB"/>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xfrm>
            <a:off x="685800" y="4716463"/>
            <a:ext cx="5486400" cy="3741737"/>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D3856-4D14-4473-A306-8C6AAFD64738}" type="slidenum">
              <a:rPr lang="en-GB"/>
              <a:pPr/>
              <a:t>28</a:t>
            </a:fld>
            <a:endParaRPr lang="en-GB"/>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xfrm>
            <a:off x="685800" y="4859338"/>
            <a:ext cx="5486400" cy="3598862"/>
          </a:xfrm>
        </p:spPr>
        <p:txBody>
          <a:bodyPr/>
          <a:lstStyle/>
          <a:p>
            <a:pPr>
              <a:lnSpc>
                <a:spcPct val="80000"/>
              </a:lnSpc>
            </a:pPr>
            <a:r>
              <a:rPr lang="en-GB" sz="800"/>
              <a:t>Fieldmaps (taken during scan and implemented using SPM toolbox)</a:t>
            </a:r>
            <a:endParaRPr lang="en-GB" sz="800">
              <a:solidFill>
                <a:schemeClr val="bg1"/>
              </a:solidFill>
              <a:effectLst>
                <a:outerShdw blurRad="38100" dist="38100" dir="2700000" algn="tl">
                  <a:srgbClr val="C0C0C0"/>
                </a:outerShdw>
              </a:effectLst>
            </a:endParaRPr>
          </a:p>
          <a:p>
            <a:pPr>
              <a:lnSpc>
                <a:spcPct val="80000"/>
              </a:lnSpc>
            </a:pPr>
            <a:endParaRPr lang="en-GB" sz="800"/>
          </a:p>
          <a:p>
            <a:pPr>
              <a:lnSpc>
                <a:spcPct val="80000"/>
              </a:lnSpc>
            </a:pPr>
            <a:r>
              <a:rPr lang="en-US" sz="800"/>
              <a:t>http://www.fil.ion.ucl.ac.uk/spm/toolbox/unwarp/#Rationale</a:t>
            </a:r>
          </a:p>
          <a:p>
            <a:pPr>
              <a:lnSpc>
                <a:spcPct val="80000"/>
              </a:lnSpc>
            </a:pPr>
            <a:endParaRPr lang="en-US" sz="800"/>
          </a:p>
          <a:p>
            <a:pPr>
              <a:lnSpc>
                <a:spcPct val="80000"/>
              </a:lnSpc>
            </a:pPr>
            <a:r>
              <a:rPr lang="en-US" sz="800"/>
              <a:t>Assume that we know how the deformations change when the subject changes position (i.e. we know the derivatives of the deformations with respect to subject position). That means that for a given time series and a given set of subject movements we should be able to predict the "shape changes" in the object and the ensuing variance in the time series. It also means that, in principle, we should be able to formulate the inverse problem, i.e. given the observed variance (after realignment) and known (esti ated) movements we should be able to estimate how deformations change with subject movement.</a:t>
            </a:r>
          </a:p>
          <a:p>
            <a:pPr>
              <a:lnSpc>
                <a:spcPct val="80000"/>
              </a:lnSpc>
            </a:pPr>
            <a:r>
              <a:rPr lang="en-US" sz="800"/>
              <a:t>We have made an attempt at formulating such an inverse model, and at solving for the "derivative fields". A deformation field can be thought of as little vectors at each position in space showing how that particular location has been deflected. A "derivative field" is then the rate of change of those vectors with respect to subject movement. Given these "derivative fields" we should be able to remove the variance caused by the susceptibility-by-movement interaction. Since the underlying model is so re tricted we would also expect experimentally induced variance to be preserved. Our experiments have also shown this to be true. Indeed one particular experiment even indicated that in some cases the method will reintroduce experimental variance that had been obliterated by movement related variance.</a:t>
            </a:r>
          </a:p>
          <a:p>
            <a:pPr>
              <a:lnSpc>
                <a:spcPct val="80000"/>
              </a:lnSpc>
            </a:pPr>
            <a:r>
              <a:rPr lang="en-US" sz="800"/>
              <a:t>In theory it should be possible to estimate also the "static" deformation field, yielding an unwarped (to some true geometry) version of the time series. In practice that doesn't really seem to work, hence the method deals only with residual movement related variance induced by the susceptibility-by-movement interaction.</a:t>
            </a:r>
            <a:endParaRPr lang="en-US" sz="800" b="1"/>
          </a:p>
          <a:p>
            <a:pPr>
              <a:lnSpc>
                <a:spcPct val="80000"/>
              </a:lnSpc>
            </a:pPr>
            <a:r>
              <a:rPr lang="en-US" sz="800" b="1"/>
              <a:t>Combined use with FieldMap</a:t>
            </a:r>
          </a:p>
          <a:p>
            <a:pPr>
              <a:lnSpc>
                <a:spcPct val="80000"/>
              </a:lnSpc>
            </a:pPr>
            <a:r>
              <a:rPr lang="en-US" sz="800"/>
              <a:t>This means that the time-series will be undistorted to some "average distortion" state rather than to the true geometry. If one wants additionally to address the issue of anatomical fidelity one should combine Unwarp with a measured field-map. A field-map in the format that Unwarp expects can be created using the FieldMap toolbox.</a:t>
            </a:r>
          </a:p>
          <a:p>
            <a:pPr>
              <a:lnSpc>
                <a:spcPct val="80000"/>
              </a:lnSpc>
            </a:pPr>
            <a:r>
              <a:rPr lang="en-US" sz="800"/>
              <a:t>The description above can be thought of in terms of a Taylor expansion of the field as a function of subject movement. Unwarp alone will estimate the first (and optionally second, see below) order terms of this expansion. It cannot estimate the zeroth order term (the distortions common to all scans in the time series) since that doesn't introduce (almost) any variance in the time series. The measured fieldmap takes the role of the zeroth order term. Refer to the FieldMap toolbox and the documents FieldMap.man and FieldMap_principles.man for a description of how to obtain fieldmaps in the format expected by Unwarp.</a:t>
            </a:r>
          </a:p>
          <a:p>
            <a:pPr>
              <a:lnSpc>
                <a:spcPct val="80000"/>
              </a:lnSpc>
            </a:pPr>
            <a:endParaRPr lang="en-GB" sz="800"/>
          </a:p>
          <a:p>
            <a:pPr>
              <a:lnSpc>
                <a:spcPct val="80000"/>
              </a:lnSpc>
            </a:pPr>
            <a:endParaRPr lang="en-GB" sz="800"/>
          </a:p>
          <a:p>
            <a:pPr>
              <a:lnSpc>
                <a:spcPct val="80000"/>
              </a:lnSpc>
            </a:pPr>
            <a:r>
              <a:rPr lang="en-GB" sz="800">
                <a:effectLst>
                  <a:outerShdw blurRad="38100" dist="38100" dir="2700000" algn="tl">
                    <a:srgbClr val="C0C0C0"/>
                  </a:outerShdw>
                </a:effectLst>
              </a:rPr>
              <a:t>A </a:t>
            </a:r>
            <a:r>
              <a:rPr lang="en-GB" sz="800">
                <a:solidFill>
                  <a:srgbClr val="FFFF00"/>
                </a:solidFill>
                <a:effectLst>
                  <a:outerShdw blurRad="38100" dist="38100" dir="2700000" algn="tl">
                    <a:srgbClr val="C0C0C0"/>
                  </a:outerShdw>
                </a:effectLst>
              </a:rPr>
              <a:t>deformation field</a:t>
            </a:r>
            <a:r>
              <a:rPr lang="en-GB" sz="800">
                <a:effectLst>
                  <a:outerShdw blurRad="38100" dist="38100" dir="2700000" algn="tl">
                    <a:srgbClr val="C0C0C0"/>
                  </a:outerShdw>
                </a:effectLst>
              </a:rPr>
              <a:t> indicates the directions and magnitudes of location deflections throughout the FOV with respect to the real object.</a:t>
            </a:r>
          </a:p>
          <a:p>
            <a:pPr>
              <a:lnSpc>
                <a:spcPct val="80000"/>
              </a:lnSpc>
            </a:pPr>
            <a:endParaRPr lang="en-US" sz="800"/>
          </a:p>
          <a:p>
            <a:pPr>
              <a:lnSpc>
                <a:spcPct val="80000"/>
              </a:lnSpc>
            </a:pPr>
            <a:endParaRPr lang="en-US"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1DAB19-25E1-448B-B504-404393A02FF4}" type="slidenum">
              <a:rPr lang="en-GB"/>
              <a:pPr/>
              <a:t>29</a:t>
            </a:fld>
            <a:endParaRPr lang="en-GB"/>
          </a:p>
        </p:txBody>
      </p:sp>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p:txBody>
          <a:bodyPr/>
          <a:lstStyle/>
          <a:p>
            <a:pPr defTabSz="457200">
              <a:spcBef>
                <a:spcPct val="50000"/>
              </a:spcBef>
            </a:pPr>
            <a:r>
              <a:rPr lang="en-GB">
                <a:effectLst>
                  <a:outerShdw blurRad="38100" dist="38100" dir="2700000" algn="tl">
                    <a:srgbClr val="C0C0C0"/>
                  </a:outerShdw>
                </a:effectLst>
              </a:rPr>
              <a:t>From: </a:t>
            </a:r>
            <a:r>
              <a:rPr lang="en-GB" i="1">
                <a:effectLst>
                  <a:outerShdw blurRad="38100" dist="38100" dir="2700000" algn="tl">
                    <a:srgbClr val="C0C0C0"/>
                  </a:outerShdw>
                </a:effectLst>
              </a:rPr>
              <a:t>www.fil.ion.ucl.ac.uk/~mgray/Presentations/</a:t>
            </a:r>
            <a:r>
              <a:rPr lang="en-GB" b="1" i="1">
                <a:effectLst>
                  <a:outerShdw blurRad="38100" dist="38100" dir="2700000" algn="tl">
                    <a:srgbClr val="C0C0C0"/>
                  </a:outerShdw>
                </a:effectLst>
              </a:rPr>
              <a:t>Unwarping</a:t>
            </a:r>
            <a:r>
              <a:rPr lang="en-GB" i="1">
                <a:effectLst>
                  <a:outerShdw blurRad="38100" dist="38100" dir="2700000" algn="tl">
                    <a:srgbClr val="C0C0C0"/>
                  </a:outerShdw>
                </a:effectLst>
              </a:rPr>
              <a:t>.ppt</a:t>
            </a:r>
            <a:r>
              <a:rPr lang="en-GB"/>
              <a:t> </a:t>
            </a:r>
            <a:endParaRPr lang="en-GB">
              <a:effectLst>
                <a:outerShdw blurRad="38100" dist="38100" dir="2700000" algn="tl">
                  <a:srgbClr val="C0C0C0"/>
                </a:outerShdw>
              </a:effectLst>
            </a:endParaRPr>
          </a:p>
          <a:p>
            <a:pPr defTabSz="457200">
              <a:spcBef>
                <a:spcPct val="50000"/>
              </a:spcBef>
            </a:pPr>
            <a:endParaRPr lang="en-GB">
              <a:effectLst>
                <a:outerShdw blurRad="38100" dist="38100" dir="2700000" algn="tl">
                  <a:srgbClr val="C0C0C0"/>
                </a:outerShdw>
              </a:effectLst>
            </a:endParaRPr>
          </a:p>
          <a:p>
            <a:pPr defTabSz="457200">
              <a:spcBef>
                <a:spcPct val="50000"/>
              </a:spcBef>
            </a:pPr>
            <a:r>
              <a:rPr lang="en-GB">
                <a:effectLst>
                  <a:outerShdw blurRad="38100" dist="38100" dir="2700000" algn="tl">
                    <a:srgbClr val="C0C0C0"/>
                  </a:outerShdw>
                </a:effectLst>
              </a:rPr>
              <a:t>Given the derivative of the field with respect to subject movement, and the movement parameters estimated from realignment,  one can predict the non-rigid deformation in the scan series.</a:t>
            </a:r>
            <a:endParaRPr lang="en-US">
              <a:effectLst>
                <a:outerShdw blurRad="38100" dist="38100" dir="2700000" algn="tl">
                  <a:srgbClr val="C0C0C0"/>
                </a:outerShdw>
              </a:effectLst>
            </a:endParaRPr>
          </a:p>
          <a:p>
            <a:pPr defTabSz="457200">
              <a:lnSpc>
                <a:spcPct val="80000"/>
              </a:lnSpc>
            </a:pPr>
            <a:r>
              <a:rPr lang="en-GB">
                <a:effectLst>
                  <a:outerShdw blurRad="38100" dist="38100" dir="2700000" algn="tl">
                    <a:srgbClr val="C0C0C0"/>
                  </a:outerShdw>
                </a:effectLst>
              </a:rPr>
              <a:t>	</a:t>
            </a:r>
          </a:p>
          <a:p>
            <a:pPr defTabSz="457200">
              <a:lnSpc>
                <a:spcPct val="80000"/>
              </a:lnSpc>
            </a:pPr>
            <a:endParaRPr lang="en-GB">
              <a:effectLst>
                <a:outerShdw blurRad="38100" dist="38100" dir="2700000" algn="tl">
                  <a:srgbClr val="C0C0C0"/>
                </a:outerShdw>
              </a:effectLst>
            </a:endParaRPr>
          </a:p>
          <a:p>
            <a:pPr defTabSz="457200">
              <a:lnSpc>
                <a:spcPct val="80000"/>
              </a:lnSpc>
            </a:pPr>
            <a:r>
              <a:rPr lang="en-GB">
                <a:effectLst>
                  <a:outerShdw blurRad="38100" dist="38100" dir="2700000" algn="tl">
                    <a:srgbClr val="C0C0C0"/>
                  </a:outerShdw>
                </a:effectLst>
              </a:rPr>
              <a:t>In practice, we know the non-rigid deformation (in terms of extra variance after realignment) and the subject movement (movement parameters)- so we can estimate the derivatives of the field B0 with respect to subject movement  – thus estimate how the field is warped over the time series and ‘undo’ this using UNWARP.</a:t>
            </a:r>
          </a:p>
          <a:p>
            <a:pPr defTabSz="457200"/>
            <a:r>
              <a:rPr lang="en-GB" b="1">
                <a:effectLst>
                  <a:outerShdw blurRad="38100" dist="38100" dir="2700000" algn="tl">
                    <a:srgbClr val="C0C0C0"/>
                  </a:outerShdw>
                </a:effectLst>
              </a:rPr>
              <a:t>	</a:t>
            </a:r>
          </a:p>
          <a:p>
            <a:pPr defTabSz="457200"/>
            <a:endParaRPr lang="en-GB" b="1">
              <a:effectLst>
                <a:outerShdw blurRad="38100" dist="38100" dir="2700000" algn="tl">
                  <a:srgbClr val="C0C0C0"/>
                </a:outerShdw>
              </a:effectLst>
            </a:endParaRPr>
          </a:p>
          <a:p>
            <a:pPr defTabSz="457200"/>
            <a:r>
              <a:rPr lang="en-GB" b="1">
                <a:effectLst>
                  <a:outerShdw blurRad="38100" dist="38100" dir="2700000" algn="tl">
                    <a:srgbClr val="C0C0C0"/>
                  </a:outerShdw>
                </a:effectLst>
              </a:rPr>
              <a:t>	</a:t>
            </a:r>
            <a:r>
              <a:rPr lang="en-GB">
                <a:effectLst>
                  <a:outerShdw blurRad="38100" dist="38100" dir="2700000" algn="tl">
                    <a:srgbClr val="C0C0C0"/>
                  </a:outerShdw>
                </a:effectLst>
              </a:rPr>
              <a:t>Usually, rather than generating a statistical field map for every image in the EPI data set, we compute how </a:t>
            </a:r>
            <a:r>
              <a:rPr lang="en-GB" u="sng">
                <a:effectLst>
                  <a:outerShdw blurRad="38100" dist="38100" dir="2700000" algn="tl">
                    <a:srgbClr val="C0C0C0"/>
                  </a:outerShdw>
                </a:effectLst>
              </a:rPr>
              <a:t>one</a:t>
            </a:r>
            <a:r>
              <a:rPr lang="en-GB">
                <a:effectLst>
                  <a:outerShdw blurRad="38100" dist="38100" dir="2700000" algn="tl">
                    <a:srgbClr val="C0C0C0"/>
                  </a:outerShdw>
                </a:effectLst>
              </a:rPr>
              <a:t> map is warped over subsequent scans.</a:t>
            </a:r>
          </a:p>
          <a:p>
            <a:pPr defTabSz="457200"/>
            <a:endParaRPr lang="en-GB">
              <a:effectLst>
                <a:outerShdw blurRad="38100" dist="38100" dir="2700000" algn="tl">
                  <a:srgbClr val="C0C0C0"/>
                </a:outerShdw>
              </a:effectLst>
            </a:endParaRPr>
          </a:p>
          <a:p>
            <a:pPr defTabSz="457200">
              <a:spcBef>
                <a:spcPct val="0"/>
              </a:spcBef>
            </a:pPr>
            <a:endParaRPr lang="en-GB"/>
          </a:p>
        </p:txBody>
      </p:sp>
      <p:sp>
        <p:nvSpPr>
          <p:cNvPr id="6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8F595CD6-4A79-48AC-B34D-B698B4952C65}" type="slidenum">
              <a:rPr lang="en-GB" sz="1200">
                <a:latin typeface="Arial" charset="0"/>
              </a:rPr>
              <a:pPr algn="r" defTabSz="457200"/>
              <a:t>29</a:t>
            </a:fld>
            <a:endParaRPr lang="en-GB"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E70FF-A110-4161-BB01-0862C3A4A6F4}" type="slidenum">
              <a:rPr lang="en-GB"/>
              <a:pPr/>
              <a:t>34</a:t>
            </a:fld>
            <a:endParaRPr lang="en-GB"/>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GB"/>
              <a:t>Your epi acquisitions from your various scan sessions/ blocks (eg, 100 acquisitions per block; 4 blocks in your experiment)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8103BA-61CA-4C55-A03D-AADC485BD7EA}" type="slidenum">
              <a:rPr lang="en-GB"/>
              <a:pPr/>
              <a:t>36</a:t>
            </a:fld>
            <a:endParaRPr lang="en-GB"/>
          </a:p>
        </p:txBody>
      </p:sp>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p:txBody>
          <a:bodyPr/>
          <a:lstStyle/>
          <a:p>
            <a:pPr defTabSz="457200">
              <a:spcBef>
                <a:spcPct val="0"/>
              </a:spcBef>
            </a:pPr>
            <a:endParaRPr lang="en-US"/>
          </a:p>
        </p:txBody>
      </p:sp>
      <p:sp>
        <p:nvSpPr>
          <p:cNvPr id="73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6AC29375-B77C-4534-924E-A319B96C7BB9}" type="slidenum">
              <a:rPr lang="en-GB" sz="1200">
                <a:latin typeface="Arial" charset="0"/>
              </a:rPr>
              <a:pPr algn="r" defTabSz="457200"/>
              <a:t>36</a:t>
            </a:fld>
            <a:endParaRPr lang="en-GB"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767191-6714-4BBF-987C-84D4978B89E4}" type="slidenum">
              <a:rPr lang="en-GB"/>
              <a:pPr/>
              <a:t>38</a:t>
            </a:fld>
            <a:endParaRPr lang="en-GB"/>
          </a:p>
        </p:txBody>
      </p:sp>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pPr defTabSz="457200">
              <a:spcBef>
                <a:spcPct val="0"/>
              </a:spcBef>
            </a:pPr>
            <a:endParaRPr lang="en-US"/>
          </a:p>
        </p:txBody>
      </p:sp>
      <p:sp>
        <p:nvSpPr>
          <p:cNvPr id="655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CEF52D34-E173-48C1-A14F-BD5D87D2B3C6}" type="slidenum">
              <a:rPr lang="en-GB" sz="1200">
                <a:latin typeface="Arial" charset="0"/>
              </a:rPr>
              <a:pPr algn="r" defTabSz="457200"/>
              <a:t>38</a:t>
            </a:fld>
            <a:endParaRPr lang="en-GB"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E4917-0CF5-429E-A0D0-E8C8AD8E4D59}" type="slidenum">
              <a:rPr lang="en-US">
                <a:latin typeface="Arial" pitchFamily="34" charset="0"/>
              </a:rPr>
              <a:pPr fontAlgn="base">
                <a:spcBef>
                  <a:spcPct val="0"/>
                </a:spcBef>
                <a:spcAft>
                  <a:spcPct val="0"/>
                </a:spcAft>
              </a:pPr>
              <a:t>3</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34" charset="0"/>
                <a:cs typeface="Times New Roman" pitchFamily="18" charset="0"/>
              </a:rPr>
              <a:t>Even tiny head movements can induce major artefacts in your data, so motion correction is very important.</a:t>
            </a:r>
          </a:p>
          <a:p>
            <a:pPr>
              <a:spcBef>
                <a:spcPct val="0"/>
              </a:spcBef>
            </a:pPr>
            <a:r>
              <a:rPr lang="nl-NL" smtClean="0">
                <a:latin typeface="Arial" pitchFamily="34" charset="0"/>
                <a:cs typeface="Times New Roman" pitchFamily="18" charset="0"/>
              </a:rPr>
              <a:t>-The t-test that is used by SPM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a:spcBef>
                <a:spcPct val="0"/>
              </a:spcBef>
            </a:pPr>
            <a:r>
              <a:rPr lang="nl-NL" smtClean="0">
                <a:latin typeface="Arial" pitchFamily="34" charset="0"/>
                <a:cs typeface="Times New Roman" pitchFamily="18" charset="0"/>
              </a:rPr>
              <a:t>- </a:t>
            </a:r>
          </a:p>
          <a:p>
            <a:pPr>
              <a:spcBef>
                <a:spcPct val="0"/>
              </a:spcBef>
            </a:pPr>
            <a:r>
              <a:rPr lang="nl-NL" smtClean="0">
                <a:latin typeface="Arial" pitchFamily="34" charset="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 resulting in false positives. </a:t>
            </a:r>
            <a:endParaRPr lang="en-US" smtClean="0">
              <a:latin typeface="Arial" pitchFamily="34" charset="0"/>
              <a:cs typeface="Times New Roman" pitchFamily="18" charset="0"/>
            </a:endParaRPr>
          </a:p>
          <a:p>
            <a:pPr>
              <a:spcBef>
                <a:spcPct val="0"/>
              </a:spcBef>
            </a:pPr>
            <a:endParaRPr lang="en-US" smtClean="0">
              <a:latin typeface="Arial" pitchFamily="34" charset="0"/>
            </a:endParaRPr>
          </a:p>
          <a:p>
            <a:pPr>
              <a:spcBef>
                <a:spcPct val="0"/>
              </a:spcBef>
            </a:pPr>
            <a:endParaRPr lang="en-US" smtClean="0">
              <a:latin typeface="Arial" pitchFamily="34" charset="0"/>
            </a:endParaRPr>
          </a:p>
          <a:p>
            <a:pPr>
              <a:spcBef>
                <a:spcPct val="0"/>
              </a:spcBef>
            </a:pPr>
            <a:r>
              <a:rPr lang="en-US" smtClean="0">
                <a:latin typeface="Arial" pitchFamily="34" charset="0"/>
              </a:rPr>
              <a:t>If movement uncorrelated with task, we lose sensitivity (may prevent us from finding activation)</a:t>
            </a:r>
          </a:p>
          <a:p>
            <a:pPr>
              <a:spcBef>
                <a:spcPct val="0"/>
              </a:spcBef>
            </a:pPr>
            <a:r>
              <a:rPr lang="en-US" smtClean="0">
                <a:latin typeface="Arial" pitchFamily="34" charset="0"/>
              </a:rPr>
              <a:t>If movement correlated with task, we lose specificity (may pose as false activations)</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10AA6-AB84-4A2B-8B44-3972C43C0F46}" type="slidenum">
              <a:rPr lang="en-US">
                <a:latin typeface="Arial" pitchFamily="34" charset="0"/>
              </a:rPr>
              <a:pPr fontAlgn="base">
                <a:spcBef>
                  <a:spcPct val="0"/>
                </a:spcBef>
                <a:spcAft>
                  <a:spcPct val="0"/>
                </a:spcAft>
              </a:pPr>
              <a:t>4</a:t>
            </a:fld>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lvl="1">
              <a:lnSpc>
                <a:spcPct val="90000"/>
              </a:lnSpc>
              <a:spcBef>
                <a:spcPct val="0"/>
              </a:spcBef>
            </a:pPr>
            <a:r>
              <a:rPr lang="en-US" smtClean="0">
                <a:latin typeface="Arial" pitchFamily="34" charset="0"/>
              </a:rPr>
              <a:t>Padding</a:t>
            </a:r>
          </a:p>
          <a:p>
            <a:pPr lvl="1">
              <a:lnSpc>
                <a:spcPct val="90000"/>
              </a:lnSpc>
              <a:spcBef>
                <a:spcPct val="0"/>
              </a:spcBef>
            </a:pPr>
            <a:r>
              <a:rPr lang="en-US" smtClean="0">
                <a:latin typeface="Arial" pitchFamily="34" charset="0"/>
              </a:rPr>
              <a:t>Expandable foam (Alpha Cradle)</a:t>
            </a:r>
          </a:p>
          <a:p>
            <a:pPr lvl="1">
              <a:lnSpc>
                <a:spcPct val="90000"/>
              </a:lnSpc>
              <a:spcBef>
                <a:spcPct val="0"/>
              </a:spcBef>
            </a:pPr>
            <a:r>
              <a:rPr lang="en-US" smtClean="0">
                <a:latin typeface="Arial" pitchFamily="34" charset="0"/>
              </a:rPr>
              <a:t>Vacuum bags</a:t>
            </a:r>
          </a:p>
          <a:p>
            <a:pPr lvl="1">
              <a:lnSpc>
                <a:spcPct val="90000"/>
              </a:lnSpc>
              <a:spcBef>
                <a:spcPct val="0"/>
              </a:spcBef>
            </a:pPr>
            <a:r>
              <a:rPr lang="en-US" smtClean="0">
                <a:latin typeface="Arial" pitchFamily="34" charset="0"/>
              </a:rPr>
              <a:t>Hammock</a:t>
            </a:r>
          </a:p>
          <a:p>
            <a:pPr lvl="1">
              <a:lnSpc>
                <a:spcPct val="90000"/>
              </a:lnSpc>
              <a:spcBef>
                <a:spcPct val="0"/>
              </a:spcBef>
            </a:pPr>
            <a:r>
              <a:rPr lang="en-US" smtClean="0">
                <a:latin typeface="Arial" pitchFamily="34" charset="0"/>
              </a:rPr>
              <a:t>Bite bar</a:t>
            </a:r>
          </a:p>
          <a:p>
            <a:pPr lvl="1">
              <a:lnSpc>
                <a:spcPct val="90000"/>
              </a:lnSpc>
              <a:spcBef>
                <a:spcPct val="0"/>
              </a:spcBef>
            </a:pPr>
            <a:r>
              <a:rPr lang="en-US" smtClean="0">
                <a:latin typeface="Arial" pitchFamily="34" charset="0"/>
              </a:rPr>
              <a:t>Contour masks</a:t>
            </a:r>
          </a:p>
          <a:p>
            <a:pPr>
              <a:spcBef>
                <a:spcPct val="0"/>
              </a:spcBef>
            </a:pPr>
            <a:r>
              <a:rPr lang="nl-NL" smtClean="0">
                <a:latin typeface="Arial" pitchFamily="34" charset="0"/>
                <a:cs typeface="Times New Roman" pitchFamily="18" charset="0"/>
              </a:rPr>
              <a:t>The more you can prevent movement, the better.</a:t>
            </a:r>
            <a:endParaRPr lang="en-US" smtClean="0">
              <a:latin typeface="Arial" pitchFamily="34" charset="0"/>
              <a:cs typeface="Arial" pitchFamily="34" charset="0"/>
            </a:endParaRPr>
          </a:p>
          <a:p>
            <a:pPr>
              <a:spcBef>
                <a:spcPct val="0"/>
              </a:spcBef>
            </a:pPr>
            <a:endParaRPr lang="en-US" smtClean="0">
              <a:latin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955360-A179-4F35-A5E4-4E533BB73A57}" type="slidenum">
              <a:rPr lang="en-US">
                <a:latin typeface="Arial" pitchFamily="34" charset="0"/>
              </a:rPr>
              <a:pPr fontAlgn="base">
                <a:spcBef>
                  <a:spcPct val="0"/>
                </a:spcBef>
                <a:spcAft>
                  <a:spcPct val="0"/>
                </a:spcAft>
              </a:pPr>
              <a:t>5</a:t>
            </a:fld>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533400" indent="-533400" defTabSz="914400">
              <a:spcBef>
                <a:spcPct val="20000"/>
              </a:spcBef>
              <a:buFontTx/>
              <a:buChar char="•"/>
              <a:defRPr/>
            </a:pPr>
            <a:r>
              <a:rPr lang="en-GB" sz="2800" kern="0" dirty="0" smtClean="0">
                <a:solidFill>
                  <a:srgbClr val="FFFFFF"/>
                </a:solidFill>
                <a:ea typeface="Arial"/>
              </a:rPr>
              <a:t>Each volume in the time-series is realigned</a:t>
            </a:r>
          </a:p>
          <a:p>
            <a:pPr marL="914400" lvl="1" indent="-457200" defTabSz="914400">
              <a:spcBef>
                <a:spcPct val="20000"/>
              </a:spcBef>
              <a:buFontTx/>
              <a:buChar char="–"/>
              <a:defRPr/>
            </a:pPr>
            <a:r>
              <a:rPr lang="en-GB" sz="2400" kern="0" dirty="0" smtClean="0">
                <a:solidFill>
                  <a:srgbClr val="FFFFFF"/>
                </a:solidFill>
                <a:ea typeface="Arial"/>
              </a:rPr>
              <a:t>Using rigid-body registration</a:t>
            </a:r>
          </a:p>
          <a:p>
            <a:pPr marL="1371600" lvl="2" indent="-457200" defTabSz="914400">
              <a:spcBef>
                <a:spcPct val="20000"/>
              </a:spcBef>
              <a:buFontTx/>
              <a:buChar char="•"/>
              <a:defRPr/>
            </a:pPr>
            <a:r>
              <a:rPr lang="en-GB" sz="2400" kern="0" dirty="0" smtClean="0">
                <a:solidFill>
                  <a:srgbClr val="FFFFFF"/>
                </a:solidFill>
                <a:ea typeface="Arial"/>
              </a:rPr>
              <a:t>Assumes that brain shape doesn’t change</a:t>
            </a:r>
          </a:p>
          <a:p>
            <a:pPr marL="914400" lvl="1" indent="-457200" defTabSz="914400">
              <a:spcBef>
                <a:spcPct val="20000"/>
              </a:spcBef>
              <a:buFontTx/>
              <a:buChar char="–"/>
              <a:defRPr/>
            </a:pPr>
            <a:r>
              <a:rPr lang="en-GB" sz="2400" kern="0" dirty="0" smtClean="0">
                <a:solidFill>
                  <a:srgbClr val="FFFFFF"/>
                </a:solidFill>
                <a:ea typeface="Arial"/>
              </a:rPr>
              <a:t>Least squares cost function</a:t>
            </a:r>
          </a:p>
          <a:p>
            <a:pPr marL="533400" indent="-533400" defTabSz="914400">
              <a:spcBef>
                <a:spcPct val="20000"/>
              </a:spcBef>
              <a:buFontTx/>
              <a:buChar char="•"/>
              <a:defRPr/>
            </a:pPr>
            <a:r>
              <a:rPr lang="en-GB" sz="2800" kern="0" dirty="0" smtClean="0">
                <a:solidFill>
                  <a:srgbClr val="FFFFFF"/>
                </a:solidFill>
                <a:ea typeface="Arial"/>
              </a:rPr>
              <a:t>Realigned images must be </a:t>
            </a:r>
            <a:r>
              <a:rPr lang="en-GB" sz="2800" kern="0" dirty="0" err="1" smtClean="0">
                <a:solidFill>
                  <a:srgbClr val="FFFFFF"/>
                </a:solidFill>
                <a:ea typeface="Arial"/>
              </a:rPr>
              <a:t>resliced</a:t>
            </a:r>
            <a:r>
              <a:rPr lang="en-GB" sz="2800" kern="0" dirty="0" smtClean="0">
                <a:solidFill>
                  <a:srgbClr val="FFFFFF"/>
                </a:solidFill>
                <a:ea typeface="Arial"/>
              </a:rPr>
              <a:t> for analysis</a:t>
            </a:r>
          </a:p>
          <a:p>
            <a:pPr marL="914400" lvl="1" indent="-457200" defTabSz="914400">
              <a:spcBef>
                <a:spcPct val="20000"/>
              </a:spcBef>
              <a:buFontTx/>
              <a:buChar char="–"/>
              <a:defRPr/>
            </a:pPr>
            <a:r>
              <a:rPr lang="en-GB" sz="2400" kern="0" dirty="0" smtClean="0">
                <a:solidFill>
                  <a:srgbClr val="FFFFFF"/>
                </a:solidFill>
                <a:ea typeface="Arial"/>
              </a:rPr>
              <a:t>Not necessary if they will be normalised anyway</a:t>
            </a:r>
            <a:endParaRPr lang="en-US" dirty="0" smtClean="0"/>
          </a:p>
          <a:p>
            <a:pPr fontAlgn="auto">
              <a:spcBef>
                <a:spcPts val="0"/>
              </a:spcBef>
              <a:spcAft>
                <a:spcPts val="0"/>
              </a:spcAft>
              <a:defRPr/>
            </a:pPr>
            <a:endParaRPr lang="en-US" dirty="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1AC4A-B9C8-4164-9609-76D05BD749FA}" type="slidenum">
              <a:rPr lang="en-US">
                <a:latin typeface="Arial" pitchFamily="34" charset="0"/>
              </a:rPr>
              <a:pPr fontAlgn="base">
                <a:spcBef>
                  <a:spcPct val="0"/>
                </a:spcBef>
                <a:spcAft>
                  <a:spcPct val="0"/>
                </a:spcAft>
              </a:pPr>
              <a:t>6</a:t>
            </a:fld>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rPr>
              <a:t>Rotation:</a:t>
            </a:r>
          </a:p>
          <a:p>
            <a:pPr>
              <a:spcBef>
                <a:spcPct val="0"/>
              </a:spcBef>
            </a:pPr>
            <a:r>
              <a:rPr lang="en-US" smtClean="0">
                <a:latin typeface="Arial" pitchFamily="34" charset="0"/>
              </a:rPr>
              <a:t>Pitch is rotation around the x axis up and down, like nodding ‘Yes’</a:t>
            </a:r>
          </a:p>
          <a:p>
            <a:pPr>
              <a:spcBef>
                <a:spcPct val="0"/>
              </a:spcBef>
            </a:pPr>
            <a:r>
              <a:rPr lang="en-US" smtClean="0">
                <a:latin typeface="Arial" pitchFamily="34" charset="0"/>
              </a:rPr>
              <a:t>Yaw is rotation around the z axis, side to side, like ‘No’</a:t>
            </a:r>
          </a:p>
          <a:p>
            <a:pPr>
              <a:spcBef>
                <a:spcPct val="0"/>
              </a:spcBef>
            </a:pPr>
            <a:r>
              <a:rPr lang="en-US" smtClean="0">
                <a:latin typeface="Arial" pitchFamily="34" charset="0"/>
              </a:rPr>
              <a:t>Roll is ration around the y axis, like ‘Maybe’</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8DC741-5DE6-4B30-9B21-5B1C136A1F4F}" type="slidenum">
              <a:rPr lang="en-US">
                <a:latin typeface="Arial" pitchFamily="34" charset="0"/>
              </a:rPr>
              <a:pPr fontAlgn="base">
                <a:spcBef>
                  <a:spcPct val="0"/>
                </a:spcBef>
                <a:spcAft>
                  <a:spcPct val="0"/>
                </a:spcAft>
              </a:pPr>
              <a:t>7</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kern="0" dirty="0" smtClean="0">
                <a:solidFill>
                  <a:schemeClr val="bg1"/>
                </a:solidFill>
              </a:rPr>
              <a:t>Operations (translation and rotation) are performed by matrices</a:t>
            </a:r>
          </a:p>
          <a:p>
            <a:pPr fontAlgn="auto">
              <a:spcBef>
                <a:spcPts val="0"/>
              </a:spcBef>
              <a:spcAft>
                <a:spcPts val="0"/>
              </a:spcAft>
              <a:defRPr/>
            </a:pPr>
            <a:r>
              <a:rPr lang="en-US" kern="0" dirty="0" smtClean="0">
                <a:solidFill>
                  <a:schemeClr val="bg1"/>
                </a:solidFill>
              </a:rPr>
              <a:t>The order in which you perform the operations matters. In SPM it is done by:</a:t>
            </a:r>
          </a:p>
          <a:p>
            <a:pPr marL="228600" indent="-228600" fontAlgn="auto">
              <a:spcBef>
                <a:spcPts val="0"/>
              </a:spcBef>
              <a:spcAft>
                <a:spcPts val="0"/>
              </a:spcAft>
              <a:buFontTx/>
              <a:buAutoNum type="arabicPeriod"/>
              <a:defRPr/>
            </a:pPr>
            <a:r>
              <a:rPr lang="en-US" kern="0" dirty="0" smtClean="0">
                <a:solidFill>
                  <a:schemeClr val="bg1"/>
                </a:solidFill>
              </a:rPr>
              <a:t>Rotating about Z axis</a:t>
            </a:r>
          </a:p>
          <a:p>
            <a:pPr marL="228600" indent="-228600" fontAlgn="auto">
              <a:spcBef>
                <a:spcPts val="0"/>
              </a:spcBef>
              <a:spcAft>
                <a:spcPts val="0"/>
              </a:spcAft>
              <a:buFontTx/>
              <a:buAutoNum type="arabicPeriod"/>
              <a:defRPr/>
            </a:pPr>
            <a:r>
              <a:rPr lang="en-US" kern="0" dirty="0" smtClean="0">
                <a:solidFill>
                  <a:schemeClr val="bg1"/>
                </a:solidFill>
              </a:rPr>
              <a:t>Rotating about Y axis</a:t>
            </a:r>
          </a:p>
          <a:p>
            <a:pPr marL="228600" indent="-228600" fontAlgn="auto">
              <a:spcBef>
                <a:spcPts val="0"/>
              </a:spcBef>
              <a:spcAft>
                <a:spcPts val="0"/>
              </a:spcAft>
              <a:buFontTx/>
              <a:buAutoNum type="arabicPeriod"/>
              <a:defRPr/>
            </a:pPr>
            <a:r>
              <a:rPr lang="en-US" kern="0" dirty="0" smtClean="0">
                <a:solidFill>
                  <a:schemeClr val="bg1"/>
                </a:solidFill>
              </a:rPr>
              <a:t>Rotating about X axis</a:t>
            </a:r>
          </a:p>
          <a:p>
            <a:pPr marL="228600" indent="-228600" fontAlgn="auto">
              <a:spcBef>
                <a:spcPts val="0"/>
              </a:spcBef>
              <a:spcAft>
                <a:spcPts val="0"/>
              </a:spcAft>
              <a:buFontTx/>
              <a:buAutoNum type="arabicPeriod"/>
              <a:defRPr/>
            </a:pPr>
            <a:r>
              <a:rPr lang="en-US" kern="0" dirty="0" smtClean="0">
                <a:solidFill>
                  <a:schemeClr val="bg1"/>
                </a:solidFill>
              </a:rPr>
              <a:t>Then translating</a:t>
            </a:r>
          </a:p>
          <a:p>
            <a:pPr marL="228600" indent="-228600" fontAlgn="auto">
              <a:spcBef>
                <a:spcPts val="0"/>
              </a:spcBef>
              <a:spcAft>
                <a:spcPts val="0"/>
              </a:spcAft>
              <a:defRPr/>
            </a:pPr>
            <a:r>
              <a:rPr lang="en-US" kern="0" dirty="0" smtClean="0">
                <a:solidFill>
                  <a:schemeClr val="bg1"/>
                </a:solidFill>
              </a:rPr>
              <a:t>Each of the operations can be performed by matrices and these matrices can be multiplied together</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2AC41-E14D-4CAB-85D9-6C66F20DCFC5}" type="slidenum">
              <a:rPr lang="en-US">
                <a:latin typeface="Arial" pitchFamily="34" charset="0"/>
              </a:rPr>
              <a:pPr fontAlgn="base">
                <a:spcBef>
                  <a:spcPct val="0"/>
                </a:spcBef>
                <a:spcAft>
                  <a:spcPct val="0"/>
                </a:spcAft>
              </a:pPr>
              <a:t>8</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rPr>
              <a:t>Realignment (of same-modality images from same subject) involves two stages:</a:t>
            </a:r>
          </a:p>
          <a:p>
            <a:pPr>
              <a:spcBef>
                <a:spcPct val="0"/>
              </a:spcBef>
            </a:pPr>
            <a:r>
              <a:rPr lang="en-US" smtClean="0">
                <a:latin typeface="Arial" pitchFamily="34" charset="0"/>
              </a:rPr>
              <a:t>1. Registration</a:t>
            </a:r>
          </a:p>
          <a:p>
            <a:pPr>
              <a:spcBef>
                <a:spcPct val="0"/>
              </a:spcBef>
            </a:pPr>
            <a:r>
              <a:rPr lang="en-US" smtClean="0">
                <a:latin typeface="Arial" pitchFamily="34" charset="0"/>
              </a:rPr>
              <a:t>Determining the 6 parameters that describe the rigid body transformation between each source image and the reference image </a:t>
            </a:r>
          </a:p>
          <a:p>
            <a:pPr>
              <a:spcBef>
                <a:spcPct val="0"/>
              </a:spcBef>
            </a:pPr>
            <a:r>
              <a:rPr lang="en-US" smtClean="0">
                <a:latin typeface="Arial" pitchFamily="34" charset="0"/>
              </a:rPr>
              <a:t>2. Transformation (reslicing) </a:t>
            </a:r>
          </a:p>
          <a:p>
            <a:pPr>
              <a:spcBef>
                <a:spcPct val="0"/>
              </a:spcBef>
            </a:pPr>
            <a:r>
              <a:rPr lang="en-US" smtClean="0">
                <a:latin typeface="Arial" pitchFamily="34" charset="0"/>
              </a:rPr>
              <a:t>Re-sampling each image according to the determined transformation parameters</a:t>
            </a:r>
          </a:p>
          <a:p>
            <a:pPr>
              <a:spcBef>
                <a:spcPct val="0"/>
              </a:spcBef>
            </a:pPr>
            <a:endParaRPr lang="en-US" smtClean="0">
              <a:latin typeface="Arial"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C0431C-6E07-4F75-81DF-B133BCA6C680}" type="slidenum">
              <a:rPr lang="en-US">
                <a:latin typeface="Arial" pitchFamily="34" charset="0"/>
              </a:rPr>
              <a:pPr fontAlgn="base">
                <a:spcBef>
                  <a:spcPct val="0"/>
                </a:spcBef>
                <a:spcAft>
                  <a:spcPct val="0"/>
                </a:spcAft>
              </a:pPr>
              <a:t>9</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3505200" y="2590800"/>
            <a:ext cx="184150" cy="369888"/>
          </a:xfrm>
          <a:prstGeom prst="rect">
            <a:avLst/>
          </a:prstGeom>
          <a:noFill/>
        </p:spPr>
        <p:txBody>
          <a:bodyPr wrap="none">
            <a:spAutoFit/>
          </a:bodyPr>
          <a:lstStyle/>
          <a:p>
            <a:pPr fontAlgn="auto">
              <a:spcBef>
                <a:spcPts val="0"/>
              </a:spcBef>
              <a:spcAft>
                <a:spcPts val="0"/>
              </a:spcAft>
              <a:defRPr/>
            </a:pPr>
            <a:endParaRPr lang="en-GB" dirty="0">
              <a:latin typeface="+mn-lt"/>
              <a:cs typeface="+mn-cs"/>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3AEA19B3-BC6D-4E56-93BC-B9B0EF1523FC}" type="datetime1">
              <a:rPr lang="en-US"/>
              <a:pPr>
                <a:defRPr/>
              </a:pPr>
              <a:t>12/15/2010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5771D9-4B5C-4A93-B863-BAF4546A169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BFA325-587B-4B47-B975-FB0D4CBC1CCF}" type="datetimeFigureOut">
              <a:rPr lang="en-US"/>
              <a:pPr>
                <a:defRPr/>
              </a:pPr>
              <a:t>12/15/2010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3BD613-00AB-468C-9229-3B09E0D939C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B7D7AAA-22B8-4F08-9731-79C0E6E5FBF4}" type="datetimeFigureOut">
              <a:rPr lang="en-US"/>
              <a:pPr>
                <a:defRPr/>
              </a:pPr>
              <a:t>12/15/2010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824A42-3E17-4990-B391-386E6A6AAD3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8D516FA-0436-4FC6-A6C1-B8B2361444C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BCDCB7-FF9E-44F3-AF6C-1D3AE7C2CF53}" type="datetimeFigureOut">
              <a:rPr lang="en-US"/>
              <a:pPr>
                <a:defRPr/>
              </a:pPr>
              <a:t>12/15/2010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E822B-4697-4F19-B875-3F477F1BED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0CA827-32CE-402E-826A-6C1D3DBFE727}" type="datetimeFigureOut">
              <a:rPr lang="en-US"/>
              <a:pPr>
                <a:defRPr/>
              </a:pPr>
              <a:t>12/15/2010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631CF-D218-4BDD-A957-DBB60E57530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B1E83F7-2F41-4C56-946B-31FD40AD8115}" type="datetimeFigureOut">
              <a:rPr lang="en-US"/>
              <a:pPr>
                <a:defRPr/>
              </a:pPr>
              <a:t>12/15/2010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D5AE86-C57B-4B8C-8EC5-E2074BC4B10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93ED420-CFFD-48A6-AEE6-2086532E234B}" type="datetimeFigureOut">
              <a:rPr lang="en-US"/>
              <a:pPr>
                <a:defRPr/>
              </a:pPr>
              <a:t>12/15/2010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46439F-8403-4F19-9C6E-9EB98F76AF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0BB25D9-E9F6-4ABE-B749-C6DC9A60A933}" type="datetimeFigureOut">
              <a:rPr lang="en-US"/>
              <a:pPr>
                <a:defRPr/>
              </a:pPr>
              <a:t>12/15/2010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EFD146-F8B8-463D-8046-93449D45EA1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02BBA7-5905-4D0E-B612-F24D223E7CC0}" type="datetimeFigureOut">
              <a:rPr lang="en-US"/>
              <a:pPr>
                <a:defRPr/>
              </a:pPr>
              <a:t>12/15/2010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3F7828-B70E-4889-BB1B-1CE9481FD83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1219D2-865A-4BB3-BD51-0AE1D7003FBB}" type="datetimeFigureOut">
              <a:rPr lang="en-US"/>
              <a:pPr>
                <a:defRPr/>
              </a:pPr>
              <a:t>12/15/2010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77054B-8DC8-4036-AC2E-2AE42D23AF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6BCC29-51ED-4567-905B-155A0F0C4ED8}" type="datetimeFigureOut">
              <a:rPr lang="en-US"/>
              <a:pPr>
                <a:defRPr/>
              </a:pPr>
              <a:t>12/15/2010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E23A5E-183E-4DFE-821F-B0103815CD9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B84D845-E165-4E8D-BBAD-B3ED6D177B74}" type="datetimeFigureOut">
              <a:rPr lang="en-US"/>
              <a:pPr>
                <a:defRPr/>
              </a:pPr>
              <a:t>12/15/2010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7951540-FF1D-458C-985C-72A434CF69D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75"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7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clambert\Desktop\movement.avi"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www.fil.ion.ucl.ac.uk/sp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www.fil.ion.ucl.ac.uk/spm/course/slides09/" TargetMode="External"/><Relationship Id="rId4" Type="http://schemas.openxmlformats.org/officeDocument/2006/relationships/hyperlink" Target="mailto:www.fil.ion.ucl.ac.uk/spm/doc/manual.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9.wmf"/><Relationship Id="rId5" Type="http://schemas.openxmlformats.org/officeDocument/2006/relationships/oleObject" Target="../embeddings/oleObject2.bin"/><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fil.ion.ucl.ac.uk/spm/course/#slid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1" y="254000"/>
            <a:ext cx="8301036" cy="1816100"/>
          </a:xfrm>
        </p:spPr>
        <p:txBody>
          <a:bodyPr rtlCol="0">
            <a:normAutofit/>
          </a:bodyPr>
          <a:lstStyle/>
          <a:p>
            <a:pPr algn="ctr" fontAlgn="auto">
              <a:lnSpc>
                <a:spcPct val="100000"/>
              </a:lnSpc>
              <a:spcAft>
                <a:spcPts val="0"/>
              </a:spcAft>
              <a:defRPr/>
            </a:pPr>
            <a:r>
              <a:rPr lang="en-GB" sz="4444" dirty="0" smtClean="0">
                <a:latin typeface="Calibri"/>
                <a:cs typeface="Calibri"/>
              </a:rPr>
              <a:t>Realigning and Unwarping </a:t>
            </a:r>
            <a:r>
              <a:rPr lang="en-GB" sz="4000" dirty="0" smtClean="0">
                <a:latin typeface="Calibri"/>
                <a:cs typeface="Calibri"/>
              </a:rPr>
              <a:t/>
            </a:r>
            <a:br>
              <a:rPr lang="en-GB" sz="4000" dirty="0" smtClean="0">
                <a:latin typeface="Calibri"/>
                <a:cs typeface="Calibri"/>
              </a:rPr>
            </a:br>
            <a:r>
              <a:rPr lang="en-GB" sz="3667" dirty="0" err="1" smtClean="0">
                <a:latin typeface="Calibri"/>
                <a:cs typeface="Calibri"/>
              </a:rPr>
              <a:t>MfD</a:t>
            </a:r>
            <a:r>
              <a:rPr lang="en-GB" sz="3667" dirty="0" smtClean="0">
                <a:latin typeface="Calibri"/>
                <a:cs typeface="Calibri"/>
              </a:rPr>
              <a:t> - 2010</a:t>
            </a:r>
            <a:endParaRPr lang="en-GB" sz="3667" dirty="0">
              <a:latin typeface="Calibri"/>
              <a:cs typeface="Calibri"/>
            </a:endParaRPr>
          </a:p>
        </p:txBody>
      </p:sp>
      <p:sp>
        <p:nvSpPr>
          <p:cNvPr id="19459" name="Text Placeholder 2"/>
          <p:cNvSpPr>
            <a:spLocks noGrp="1"/>
          </p:cNvSpPr>
          <p:nvPr>
            <p:ph type="body" idx="1"/>
          </p:nvPr>
        </p:nvSpPr>
        <p:spPr>
          <a:xfrm>
            <a:off x="5684838" y="5566568"/>
            <a:ext cx="3459162" cy="627063"/>
          </a:xfrm>
        </p:spPr>
        <p:txBody>
          <a:bodyPr/>
          <a:lstStyle/>
          <a:p>
            <a:pPr algn="r"/>
            <a:r>
              <a:rPr lang="en-GB" dirty="0" smtClean="0"/>
              <a:t>Christian Lambert </a:t>
            </a:r>
          </a:p>
        </p:txBody>
      </p:sp>
      <p:pic>
        <p:nvPicPr>
          <p:cNvPr id="19463" name="Picture 7"/>
          <p:cNvPicPr>
            <a:picLocks noChangeAspect="1" noChangeArrowheads="1"/>
          </p:cNvPicPr>
          <p:nvPr/>
        </p:nvPicPr>
        <p:blipFill>
          <a:blip r:embed="rId3"/>
          <a:srcRect/>
          <a:stretch>
            <a:fillRect/>
          </a:stretch>
        </p:blipFill>
        <p:spPr bwMode="auto">
          <a:xfrm>
            <a:off x="6464300" y="2457736"/>
            <a:ext cx="2489200" cy="2489200"/>
          </a:xfrm>
          <a:prstGeom prst="rect">
            <a:avLst/>
          </a:prstGeom>
          <a:noFill/>
          <a:ln w="9525">
            <a:noFill/>
            <a:miter lim="800000"/>
            <a:headEnd/>
            <a:tailEnd/>
          </a:ln>
        </p:spPr>
      </p:pic>
      <p:sp>
        <p:nvSpPr>
          <p:cNvPr id="10" name="Right Arrow 9"/>
          <p:cNvSpPr/>
          <p:nvPr/>
        </p:nvSpPr>
        <p:spPr>
          <a:xfrm>
            <a:off x="3022600" y="3702336"/>
            <a:ext cx="38100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65" name="Picture 9"/>
          <p:cNvPicPr>
            <a:picLocks noChangeAspect="1" noChangeArrowheads="1"/>
          </p:cNvPicPr>
          <p:nvPr/>
        </p:nvPicPr>
        <p:blipFill>
          <a:blip r:embed="rId4"/>
          <a:srcRect/>
          <a:stretch>
            <a:fillRect/>
          </a:stretch>
        </p:blipFill>
        <p:spPr bwMode="auto">
          <a:xfrm>
            <a:off x="-8731" y="3003836"/>
            <a:ext cx="2961931" cy="1397000"/>
          </a:xfrm>
          <a:prstGeom prst="rect">
            <a:avLst/>
          </a:prstGeom>
          <a:noFill/>
          <a:ln w="9525">
            <a:noFill/>
            <a:miter lim="800000"/>
            <a:headEnd/>
            <a:tailEnd/>
          </a:ln>
        </p:spPr>
      </p:pic>
      <p:sp>
        <p:nvSpPr>
          <p:cNvPr id="13" name="Right Arrow 12"/>
          <p:cNvSpPr/>
          <p:nvPr/>
        </p:nvSpPr>
        <p:spPr>
          <a:xfrm>
            <a:off x="6083299" y="3702336"/>
            <a:ext cx="38100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67" name="Picture 11"/>
          <p:cNvPicPr>
            <a:picLocks noChangeAspect="1" noChangeArrowheads="1"/>
          </p:cNvPicPr>
          <p:nvPr/>
        </p:nvPicPr>
        <p:blipFill>
          <a:blip r:embed="rId5"/>
          <a:srcRect/>
          <a:stretch>
            <a:fillRect/>
          </a:stretch>
        </p:blipFill>
        <p:spPr bwMode="auto">
          <a:xfrm>
            <a:off x="3403601" y="2426271"/>
            <a:ext cx="2543949" cy="2552129"/>
          </a:xfrm>
          <a:prstGeom prst="rect">
            <a:avLst/>
          </a:prstGeom>
          <a:noFill/>
          <a:ln w="9525">
            <a:noFill/>
            <a:miter lim="800000"/>
            <a:headEnd/>
            <a:tailEnd/>
          </a:ln>
        </p:spPr>
      </p:pic>
      <p:sp>
        <p:nvSpPr>
          <p:cNvPr id="15" name="Text Placeholder 2"/>
          <p:cNvSpPr txBox="1">
            <a:spLocks/>
          </p:cNvSpPr>
          <p:nvPr/>
        </p:nvSpPr>
        <p:spPr bwMode="auto">
          <a:xfrm>
            <a:off x="5684838" y="6230937"/>
            <a:ext cx="3459162" cy="6270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r" defTabSz="914400">
              <a:spcBef>
                <a:spcPct val="20000"/>
              </a:spcBef>
            </a:pPr>
            <a:r>
              <a:rPr lang="en-GB" sz="2000" dirty="0" err="1">
                <a:solidFill>
                  <a:schemeClr val="tx1">
                    <a:tint val="75000"/>
                  </a:schemeClr>
                </a:solidFill>
                <a:latin typeface="+mn-lt"/>
                <a:cs typeface="+mn-cs"/>
              </a:rPr>
              <a:t>Suz</a:t>
            </a:r>
            <a:r>
              <a:rPr lang="en-GB" sz="2000" dirty="0">
                <a:solidFill>
                  <a:schemeClr val="tx1">
                    <a:tint val="75000"/>
                  </a:schemeClr>
                </a:solidFill>
                <a:latin typeface="+mn-lt"/>
                <a:cs typeface="+mn-cs"/>
              </a:rPr>
              <a:t> </a:t>
            </a:r>
            <a:r>
              <a:rPr lang="en-GB" sz="2000" dirty="0" err="1" smtClean="0">
                <a:solidFill>
                  <a:schemeClr val="tx1">
                    <a:tint val="75000"/>
                  </a:schemeClr>
                </a:solidFill>
                <a:latin typeface="+mn-lt"/>
                <a:cs typeface="+mn-cs"/>
              </a:rPr>
              <a:t>Prejawa</a:t>
            </a:r>
            <a:endParaRPr lang="en-GB" sz="2000" dirty="0" smtClean="0">
              <a:solidFill>
                <a:schemeClr val="tx1">
                  <a:tint val="75000"/>
                </a:schemeClr>
              </a:solidFill>
              <a:latin typeface="+mn-lt"/>
              <a:cs typeface="+mn-cs"/>
            </a:endParaRPr>
          </a:p>
          <a:p>
            <a:pPr lvl="0" algn="r" defTabSz="914400">
              <a:spcBef>
                <a:spcPct val="20000"/>
              </a:spcBef>
            </a:pPr>
            <a:endPar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5588" y="177800"/>
            <a:ext cx="8101012" cy="825500"/>
          </a:xfrm>
        </p:spPr>
        <p:txBody>
          <a:bodyPr/>
          <a:lstStyle/>
          <a:p>
            <a:r>
              <a:rPr lang="en-GB" sz="4000" dirty="0" smtClean="0">
                <a:latin typeface="Calibri" pitchFamily="34" charset="0"/>
                <a:ea typeface="Arial" pitchFamily="34" charset="0"/>
                <a:cs typeface="Calibri" pitchFamily="34" charset="0"/>
              </a:rPr>
              <a:t>2. Transformation</a:t>
            </a:r>
          </a:p>
        </p:txBody>
      </p:sp>
      <p:sp>
        <p:nvSpPr>
          <p:cNvPr id="7" name="Rectangle 4"/>
          <p:cNvSpPr txBox="1">
            <a:spLocks noChangeArrowheads="1"/>
          </p:cNvSpPr>
          <p:nvPr/>
        </p:nvSpPr>
        <p:spPr bwMode="auto">
          <a:xfrm>
            <a:off x="457200" y="1600200"/>
            <a:ext cx="7899400" cy="4525963"/>
          </a:xfrm>
          <a:prstGeom prst="rect">
            <a:avLst/>
          </a:prstGeom>
          <a:noFill/>
          <a:ln w="9525">
            <a:noFill/>
            <a:miter lim="800000"/>
            <a:headEnd/>
            <a:tailEnd/>
          </a:ln>
        </p:spPr>
        <p:txBody>
          <a:bodyPr/>
          <a:lstStyle/>
          <a:p>
            <a:pPr marL="342900" indent="-342900" defTabSz="914400">
              <a:spcBef>
                <a:spcPct val="20000"/>
              </a:spcBef>
              <a:spcAft>
                <a:spcPts val="1200"/>
              </a:spcAft>
              <a:buFontTx/>
              <a:buChar char="•"/>
              <a:defRPr/>
            </a:pPr>
            <a:r>
              <a:rPr lang="en-GB" sz="2400" kern="0" dirty="0" err="1">
                <a:latin typeface="Calibri"/>
                <a:ea typeface="Arial" charset="0"/>
                <a:cs typeface="Calibri"/>
              </a:rPr>
              <a:t>Reslice</a:t>
            </a:r>
            <a:r>
              <a:rPr lang="en-GB" sz="2400" kern="0" dirty="0">
                <a:latin typeface="Calibri"/>
                <a:ea typeface="Arial" charset="0"/>
                <a:cs typeface="Calibri"/>
              </a:rPr>
              <a:t> a series of registered images such that they match the first image selected onto the same grid of </a:t>
            </a:r>
            <a:r>
              <a:rPr lang="en-GB" sz="2400" kern="0" dirty="0" err="1">
                <a:latin typeface="Calibri"/>
                <a:ea typeface="Arial" charset="0"/>
                <a:cs typeface="Calibri"/>
              </a:rPr>
              <a:t>voxels</a:t>
            </a:r>
            <a:endParaRPr lang="en-GB" sz="2400" kern="0" dirty="0">
              <a:latin typeface="Calibri"/>
              <a:ea typeface="Arial" charset="0"/>
              <a:cs typeface="Calibri"/>
            </a:endParaRPr>
          </a:p>
          <a:p>
            <a:pPr marL="342900" indent="-342900" defTabSz="914400">
              <a:spcBef>
                <a:spcPct val="20000"/>
              </a:spcBef>
              <a:buFontTx/>
              <a:buChar char="•"/>
              <a:defRPr/>
            </a:pPr>
            <a:r>
              <a:rPr lang="en-GB" sz="2400" kern="0" dirty="0">
                <a:latin typeface="Calibri"/>
                <a:ea typeface="Arial" charset="0"/>
                <a:cs typeface="Calibri"/>
              </a:rPr>
              <a:t>Various methods of transformation / interpolation:</a:t>
            </a:r>
          </a:p>
          <a:p>
            <a:pPr marL="800100" lvl="1" indent="-342900" defTabSz="914400">
              <a:spcBef>
                <a:spcPct val="20000"/>
              </a:spcBef>
              <a:buFont typeface="Lucida Grande"/>
              <a:buChar char="−"/>
              <a:defRPr/>
            </a:pPr>
            <a:r>
              <a:rPr lang="en-GB" sz="2400" kern="0" dirty="0">
                <a:latin typeface="Calibri"/>
                <a:ea typeface="Arial" charset="0"/>
                <a:cs typeface="Calibri"/>
              </a:rPr>
              <a:t>Nearest neighbour</a:t>
            </a:r>
          </a:p>
          <a:p>
            <a:pPr marL="800100" lvl="1" indent="-342900" defTabSz="914400">
              <a:spcBef>
                <a:spcPct val="20000"/>
              </a:spcBef>
              <a:buFont typeface="Lucida Grande"/>
              <a:buChar char="−"/>
              <a:defRPr/>
            </a:pPr>
            <a:r>
              <a:rPr lang="en-GB" sz="2400" kern="0" dirty="0">
                <a:latin typeface="Calibri"/>
                <a:ea typeface="Arial" charset="0"/>
                <a:cs typeface="Calibri"/>
              </a:rPr>
              <a:t>Linear interpolation</a:t>
            </a:r>
          </a:p>
          <a:p>
            <a:pPr marL="800100" lvl="1" indent="-342900" defTabSz="914400">
              <a:spcBef>
                <a:spcPct val="20000"/>
              </a:spcBef>
              <a:buFont typeface="Lucida Grande"/>
              <a:buChar char="−"/>
              <a:defRPr/>
            </a:pPr>
            <a:r>
              <a:rPr lang="en-GB" sz="2400" kern="0" dirty="0">
                <a:latin typeface="Calibri"/>
                <a:ea typeface="Arial" charset="0"/>
                <a:cs typeface="Calibri"/>
              </a:rPr>
              <a:t>B-</a:t>
            </a:r>
            <a:r>
              <a:rPr lang="en-GB" sz="2400" kern="0" dirty="0" err="1">
                <a:latin typeface="Calibri"/>
                <a:ea typeface="Arial" charset="0"/>
                <a:cs typeface="Calibri"/>
              </a:rPr>
              <a:t>Spline</a:t>
            </a:r>
            <a:endParaRPr lang="en-GB" sz="2400" kern="0" dirty="0">
              <a:latin typeface="Calibri"/>
              <a:ea typeface="Arial" charset="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1"/>
          <p:cNvSpPr txBox="1">
            <a:spLocks noChangeArrowheads="1"/>
          </p:cNvSpPr>
          <p:nvPr/>
        </p:nvSpPr>
        <p:spPr bwMode="auto">
          <a:xfrm>
            <a:off x="304800" y="1577975"/>
            <a:ext cx="4343400" cy="5029200"/>
          </a:xfrm>
          <a:prstGeom prst="rect">
            <a:avLst/>
          </a:prstGeom>
          <a:noFill/>
          <a:ln w="9525">
            <a:noFill/>
            <a:miter lim="800000"/>
            <a:headEnd/>
            <a:tailEnd/>
          </a:ln>
        </p:spPr>
        <p:txBody>
          <a:bodyPr/>
          <a:lstStyle/>
          <a:p>
            <a:pPr marL="342900" indent="-342900" defTabSz="914400" eaLnBrk="0" hangingPunct="0">
              <a:spcBef>
                <a:spcPct val="20000"/>
              </a:spcBef>
              <a:buFont typeface="Arial"/>
              <a:buChar char="•"/>
              <a:defRPr/>
            </a:pPr>
            <a:r>
              <a:rPr kumimoji="1" lang="en-GB" sz="2800" kern="0" dirty="0">
                <a:latin typeface="Calibri"/>
                <a:cs typeface="Calibri"/>
              </a:rPr>
              <a:t>Nearest neighbour</a:t>
            </a:r>
          </a:p>
          <a:p>
            <a:pPr marL="742950" lvl="1" indent="-285750" defTabSz="914400" eaLnBrk="0" hangingPunct="0">
              <a:spcBef>
                <a:spcPct val="20000"/>
              </a:spcBef>
              <a:buFont typeface="Lucida Grande"/>
              <a:buChar char="−"/>
              <a:defRPr/>
            </a:pPr>
            <a:r>
              <a:rPr kumimoji="1" lang="en-GB" sz="2400" kern="0" dirty="0">
                <a:latin typeface="Calibri"/>
                <a:ea typeface="ＭＳ Ｐゴシック" charset="-128"/>
                <a:cs typeface="Calibri"/>
              </a:rPr>
              <a:t>Takes the value of the closest </a:t>
            </a:r>
            <a:r>
              <a:rPr kumimoji="1" lang="en-GB" sz="2400" kern="0" dirty="0" err="1">
                <a:latin typeface="Calibri"/>
                <a:ea typeface="ＭＳ Ｐゴシック" charset="-128"/>
                <a:cs typeface="Calibri"/>
              </a:rPr>
              <a:t>voxel</a:t>
            </a:r>
            <a:endParaRPr kumimoji="1" lang="en-GB" sz="2400" kern="0" dirty="0">
              <a:latin typeface="Calibri"/>
              <a:ea typeface="ＭＳ Ｐゴシック" charset="-128"/>
              <a:cs typeface="Calibri"/>
            </a:endParaRPr>
          </a:p>
          <a:p>
            <a:pPr marL="342900" indent="-342900" defTabSz="914400" eaLnBrk="0" hangingPunct="0">
              <a:spcBef>
                <a:spcPct val="20000"/>
              </a:spcBef>
              <a:buFont typeface="Arial"/>
              <a:buChar char="•"/>
              <a:defRPr/>
            </a:pPr>
            <a:r>
              <a:rPr kumimoji="1" lang="en-GB" sz="2800" kern="0" dirty="0">
                <a:latin typeface="Calibri"/>
                <a:cs typeface="Calibri"/>
              </a:rPr>
              <a:t>Tri-linear</a:t>
            </a:r>
          </a:p>
          <a:p>
            <a:pPr marL="742950" lvl="1" indent="-285750" defTabSz="914400" eaLnBrk="0" hangingPunct="0">
              <a:spcBef>
                <a:spcPct val="20000"/>
              </a:spcBef>
              <a:buFont typeface="Lucida Grande"/>
              <a:buChar char="−"/>
              <a:defRPr/>
            </a:pPr>
            <a:r>
              <a:rPr kumimoji="1" lang="en-GB" sz="2400" kern="0" dirty="0">
                <a:latin typeface="Calibri"/>
                <a:ea typeface="ＭＳ Ｐゴシック" charset="-128"/>
                <a:cs typeface="Calibri"/>
              </a:rPr>
              <a:t>W</a:t>
            </a:r>
            <a:r>
              <a:rPr kumimoji="1" lang="en-GB" sz="2400" kern="0" dirty="0" err="1">
                <a:latin typeface="Calibri"/>
                <a:ea typeface="ＭＳ Ｐゴシック" charset="-128"/>
                <a:cs typeface="Calibri"/>
              </a:rPr>
              <a:t>eighted</a:t>
            </a:r>
            <a:r>
              <a:rPr kumimoji="1" lang="en-GB" sz="2400" kern="0" dirty="0">
                <a:latin typeface="Calibri"/>
                <a:ea typeface="ＭＳ Ｐゴシック" charset="-128"/>
                <a:cs typeface="Calibri"/>
              </a:rPr>
              <a:t> average of the neighbouring </a:t>
            </a:r>
            <a:r>
              <a:rPr kumimoji="1" lang="en-GB" sz="2400" kern="0" dirty="0" err="1">
                <a:latin typeface="Calibri"/>
                <a:ea typeface="ＭＳ Ｐゴシック" charset="-128"/>
                <a:cs typeface="Calibri"/>
              </a:rPr>
              <a:t>voxels</a:t>
            </a:r>
            <a:endParaRPr kumimoji="1" lang="en-GB" sz="2400" kern="0" dirty="0">
              <a:latin typeface="Calibri"/>
              <a:ea typeface="ＭＳ Ｐゴシック" charset="-128"/>
              <a:cs typeface="Calibri"/>
            </a:endParaRPr>
          </a:p>
          <a:p>
            <a:pPr marL="1200150" lvl="2" indent="-285750" defTabSz="914400" eaLnBrk="0" hangingPunct="0">
              <a:spcBef>
                <a:spcPct val="20000"/>
              </a:spcBef>
              <a:buFontTx/>
              <a:buChar char="*"/>
              <a:defRPr/>
            </a:pPr>
            <a:r>
              <a:rPr kumimoji="1" lang="en-GB" sz="2400" kern="0" dirty="0">
                <a:latin typeface="Calibri"/>
                <a:ea typeface="ＭＳ Ｐゴシック" charset="-128"/>
                <a:cs typeface="Calibri"/>
              </a:rPr>
              <a:t>f</a:t>
            </a:r>
            <a:r>
              <a:rPr kumimoji="1" lang="en-GB" sz="2400" kern="0" baseline="-25000" dirty="0">
                <a:latin typeface="Calibri"/>
                <a:ea typeface="ＭＳ Ｐゴシック" charset="-128"/>
                <a:cs typeface="Calibri"/>
              </a:rPr>
              <a:t>5</a:t>
            </a:r>
            <a:r>
              <a:rPr kumimoji="1" lang="en-GB" sz="2400" kern="0" dirty="0">
                <a:latin typeface="Calibri"/>
                <a:ea typeface="ＭＳ Ｐゴシック" charset="-128"/>
                <a:cs typeface="Calibri"/>
              </a:rPr>
              <a:t> = f</a:t>
            </a:r>
            <a:r>
              <a:rPr kumimoji="1" lang="en-GB" sz="2400" kern="0" baseline="-25000" dirty="0">
                <a:latin typeface="Calibri"/>
                <a:ea typeface="ＭＳ Ｐゴシック" charset="-128"/>
                <a:cs typeface="Calibri"/>
              </a:rPr>
              <a:t>1</a:t>
            </a:r>
            <a:r>
              <a:rPr kumimoji="1" lang="en-GB" sz="2400" kern="0" dirty="0">
                <a:latin typeface="Calibri"/>
                <a:ea typeface="ＭＳ Ｐゴシック" charset="-128"/>
                <a:cs typeface="Calibri"/>
              </a:rPr>
              <a:t> x</a:t>
            </a:r>
            <a:r>
              <a:rPr kumimoji="1" lang="en-GB" sz="2400" kern="0" baseline="-25000" dirty="0">
                <a:latin typeface="Calibri"/>
                <a:ea typeface="ＭＳ Ｐゴシック" charset="-128"/>
                <a:cs typeface="Calibri"/>
              </a:rPr>
              <a:t>2</a:t>
            </a:r>
            <a:r>
              <a:rPr kumimoji="1" lang="en-GB" sz="2400" kern="0" dirty="0">
                <a:latin typeface="Calibri"/>
                <a:ea typeface="ＭＳ Ｐゴシック" charset="-128"/>
                <a:cs typeface="Calibri"/>
              </a:rPr>
              <a:t> + f</a:t>
            </a:r>
            <a:r>
              <a:rPr kumimoji="1" lang="en-GB" sz="2400" kern="0" baseline="-25000" dirty="0">
                <a:latin typeface="Calibri"/>
                <a:ea typeface="ＭＳ Ｐゴシック" charset="-128"/>
                <a:cs typeface="Calibri"/>
              </a:rPr>
              <a:t>2</a:t>
            </a:r>
            <a:r>
              <a:rPr kumimoji="1" lang="en-GB" sz="2400" kern="0" dirty="0">
                <a:latin typeface="Calibri"/>
                <a:ea typeface="ＭＳ Ｐゴシック" charset="-128"/>
                <a:cs typeface="Calibri"/>
              </a:rPr>
              <a:t> x</a:t>
            </a:r>
            <a:r>
              <a:rPr kumimoji="1" lang="en-GB" sz="2400" kern="0" baseline="-25000" dirty="0">
                <a:latin typeface="Calibri"/>
                <a:ea typeface="ＭＳ Ｐゴシック" charset="-128"/>
                <a:cs typeface="Calibri"/>
              </a:rPr>
              <a:t>1</a:t>
            </a:r>
            <a:endParaRPr kumimoji="1" lang="en-GB" sz="2400" kern="0" dirty="0">
              <a:latin typeface="Calibri"/>
              <a:ea typeface="ＭＳ Ｐゴシック" charset="-128"/>
              <a:cs typeface="Calibri"/>
            </a:endParaRPr>
          </a:p>
          <a:p>
            <a:pPr marL="1200150" lvl="2" indent="-285750" defTabSz="914400" eaLnBrk="0" hangingPunct="0">
              <a:spcBef>
                <a:spcPct val="20000"/>
              </a:spcBef>
              <a:buFontTx/>
              <a:buChar char="*"/>
              <a:defRPr/>
            </a:pPr>
            <a:r>
              <a:rPr kumimoji="1" lang="en-GB" sz="2400" kern="0" dirty="0">
                <a:latin typeface="Calibri"/>
                <a:ea typeface="ＭＳ Ｐゴシック" charset="-128"/>
                <a:cs typeface="Calibri"/>
              </a:rPr>
              <a:t>f</a:t>
            </a:r>
            <a:r>
              <a:rPr kumimoji="1" lang="en-GB" sz="2400" kern="0" baseline="-25000" dirty="0">
                <a:latin typeface="Calibri"/>
                <a:ea typeface="ＭＳ Ｐゴシック" charset="-128"/>
                <a:cs typeface="Calibri"/>
              </a:rPr>
              <a:t>6</a:t>
            </a:r>
            <a:r>
              <a:rPr kumimoji="1" lang="en-GB" sz="2400" kern="0" dirty="0">
                <a:latin typeface="Calibri"/>
                <a:ea typeface="ＭＳ Ｐゴシック" charset="-128"/>
                <a:cs typeface="Calibri"/>
              </a:rPr>
              <a:t> = f</a:t>
            </a:r>
            <a:r>
              <a:rPr kumimoji="1" lang="en-GB" sz="2400" kern="0" baseline="-25000" dirty="0">
                <a:latin typeface="Calibri"/>
                <a:ea typeface="ＭＳ Ｐゴシック" charset="-128"/>
                <a:cs typeface="Calibri"/>
              </a:rPr>
              <a:t>3</a:t>
            </a:r>
            <a:r>
              <a:rPr kumimoji="1" lang="en-GB" sz="2400" kern="0" dirty="0">
                <a:latin typeface="Calibri"/>
                <a:ea typeface="ＭＳ Ｐゴシック" charset="-128"/>
                <a:cs typeface="Calibri"/>
              </a:rPr>
              <a:t> x</a:t>
            </a:r>
            <a:r>
              <a:rPr kumimoji="1" lang="en-GB" sz="2400" kern="0" baseline="-25000" dirty="0">
                <a:latin typeface="Calibri"/>
                <a:ea typeface="ＭＳ Ｐゴシック" charset="-128"/>
                <a:cs typeface="Calibri"/>
              </a:rPr>
              <a:t>2</a:t>
            </a:r>
            <a:r>
              <a:rPr kumimoji="1" lang="en-GB" sz="2400" kern="0" dirty="0">
                <a:latin typeface="Calibri"/>
                <a:ea typeface="ＭＳ Ｐゴシック" charset="-128"/>
                <a:cs typeface="Calibri"/>
              </a:rPr>
              <a:t> + f</a:t>
            </a:r>
            <a:r>
              <a:rPr kumimoji="1" lang="en-GB" sz="2400" kern="0" baseline="-25000" dirty="0">
                <a:latin typeface="Calibri"/>
                <a:ea typeface="ＭＳ Ｐゴシック" charset="-128"/>
                <a:cs typeface="Calibri"/>
              </a:rPr>
              <a:t>4</a:t>
            </a:r>
            <a:r>
              <a:rPr kumimoji="1" lang="en-GB" sz="2400" kern="0" dirty="0">
                <a:latin typeface="Calibri"/>
                <a:ea typeface="ＭＳ Ｐゴシック" charset="-128"/>
                <a:cs typeface="Calibri"/>
              </a:rPr>
              <a:t> x</a:t>
            </a:r>
            <a:r>
              <a:rPr kumimoji="1" lang="en-GB" sz="2400" kern="0" baseline="-25000" dirty="0">
                <a:latin typeface="Calibri"/>
                <a:ea typeface="ＭＳ Ｐゴシック" charset="-128"/>
                <a:cs typeface="Calibri"/>
              </a:rPr>
              <a:t>1</a:t>
            </a:r>
            <a:endParaRPr kumimoji="1" lang="en-GB" sz="2400" kern="0" dirty="0">
              <a:latin typeface="Calibri"/>
              <a:ea typeface="ＭＳ Ｐゴシック" charset="-128"/>
              <a:cs typeface="Calibri"/>
            </a:endParaRPr>
          </a:p>
          <a:p>
            <a:pPr marL="1200150" lvl="2" indent="-285750" defTabSz="914400" eaLnBrk="0" hangingPunct="0">
              <a:spcBef>
                <a:spcPct val="20000"/>
              </a:spcBef>
              <a:buFontTx/>
              <a:buChar char="*"/>
              <a:defRPr/>
            </a:pPr>
            <a:r>
              <a:rPr kumimoji="1" lang="en-GB" sz="2400" kern="0" dirty="0">
                <a:latin typeface="Calibri"/>
                <a:ea typeface="ＭＳ Ｐゴシック" charset="-128"/>
                <a:cs typeface="Calibri"/>
              </a:rPr>
              <a:t>f</a:t>
            </a:r>
            <a:r>
              <a:rPr kumimoji="1" lang="en-GB" sz="2400" kern="0" baseline="-25000" dirty="0">
                <a:latin typeface="Calibri"/>
                <a:ea typeface="ＭＳ Ｐゴシック" charset="-128"/>
                <a:cs typeface="Calibri"/>
              </a:rPr>
              <a:t>7</a:t>
            </a:r>
            <a:r>
              <a:rPr kumimoji="1" lang="en-GB" sz="2400" kern="0" dirty="0">
                <a:latin typeface="Calibri"/>
                <a:ea typeface="ＭＳ Ｐゴシック" charset="-128"/>
                <a:cs typeface="Calibri"/>
              </a:rPr>
              <a:t> = f</a:t>
            </a:r>
            <a:r>
              <a:rPr kumimoji="1" lang="en-GB" sz="2400" kern="0" baseline="-25000" dirty="0">
                <a:latin typeface="Calibri"/>
                <a:ea typeface="ＭＳ Ｐゴシック" charset="-128"/>
                <a:cs typeface="Calibri"/>
              </a:rPr>
              <a:t>5</a:t>
            </a:r>
            <a:r>
              <a:rPr kumimoji="1" lang="en-GB" sz="2400" kern="0" dirty="0">
                <a:latin typeface="Calibri"/>
                <a:ea typeface="ＭＳ Ｐゴシック" charset="-128"/>
                <a:cs typeface="Calibri"/>
              </a:rPr>
              <a:t> y</a:t>
            </a:r>
            <a:r>
              <a:rPr kumimoji="1" lang="en-GB" sz="2400" kern="0" baseline="-25000" dirty="0">
                <a:latin typeface="Calibri"/>
                <a:ea typeface="ＭＳ Ｐゴシック" charset="-128"/>
                <a:cs typeface="Calibri"/>
              </a:rPr>
              <a:t>2</a:t>
            </a:r>
            <a:r>
              <a:rPr kumimoji="1" lang="en-GB" sz="2400" kern="0" dirty="0">
                <a:latin typeface="Calibri"/>
                <a:ea typeface="ＭＳ Ｐゴシック" charset="-128"/>
                <a:cs typeface="Calibri"/>
              </a:rPr>
              <a:t> + f</a:t>
            </a:r>
            <a:r>
              <a:rPr kumimoji="1" lang="en-GB" sz="2400" kern="0" baseline="-25000" dirty="0">
                <a:latin typeface="Calibri"/>
                <a:ea typeface="ＭＳ Ｐゴシック" charset="-128"/>
                <a:cs typeface="Calibri"/>
              </a:rPr>
              <a:t>6</a:t>
            </a:r>
            <a:r>
              <a:rPr kumimoji="1" lang="en-GB" sz="2400" kern="0" dirty="0">
                <a:latin typeface="Calibri"/>
                <a:ea typeface="ＭＳ Ｐゴシック" charset="-128"/>
                <a:cs typeface="Calibri"/>
              </a:rPr>
              <a:t> y</a:t>
            </a:r>
            <a:r>
              <a:rPr kumimoji="1" lang="en-GB" sz="2400" kern="0" baseline="-25000" dirty="0">
                <a:latin typeface="Calibri"/>
                <a:ea typeface="ＭＳ Ｐゴシック" charset="-128"/>
                <a:cs typeface="Calibri"/>
              </a:rPr>
              <a:t>1</a:t>
            </a:r>
            <a:endParaRPr kumimoji="1" lang="en-GB" sz="2400" kern="0" dirty="0">
              <a:latin typeface="Calibri"/>
              <a:ea typeface="ＭＳ Ｐゴシック" charset="-128"/>
              <a:cs typeface="Calibri"/>
            </a:endParaRPr>
          </a:p>
        </p:txBody>
      </p:sp>
      <p:pic>
        <p:nvPicPr>
          <p:cNvPr id="18" name="Picture 62" descr="bili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48200" y="1870075"/>
            <a:ext cx="3833813" cy="3668713"/>
          </a:xfrm>
          <a:prstGeom prst="rect">
            <a:avLst/>
          </a:prstGeom>
          <a:noFill/>
          <a:ln w="9525">
            <a:noFill/>
            <a:miter lim="800000"/>
            <a:headEnd/>
            <a:tailEnd/>
          </a:ln>
        </p:spPr>
      </p:pic>
      <p:sp>
        <p:nvSpPr>
          <p:cNvPr id="28676" name="Title 1"/>
          <p:cNvSpPr>
            <a:spLocks noGrp="1"/>
          </p:cNvSpPr>
          <p:nvPr>
            <p:ph type="title"/>
          </p:nvPr>
        </p:nvSpPr>
        <p:spPr>
          <a:xfrm>
            <a:off x="457200" y="287338"/>
            <a:ext cx="7899400" cy="728662"/>
          </a:xfrm>
        </p:spPr>
        <p:txBody>
          <a:bodyPr/>
          <a:lstStyle/>
          <a:p>
            <a:r>
              <a:rPr lang="en-US" sz="4000" dirty="0" smtClean="0">
                <a:latin typeface="Calibri" pitchFamily="34" charset="0"/>
                <a:ea typeface="Calibri" pitchFamily="34" charset="0"/>
                <a:cs typeface="Calibri" pitchFamily="34" charset="0"/>
              </a:rPr>
              <a:t>Simple Interpolation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Grp="1" noChangeArrowheads="1"/>
          </p:cNvSpPr>
          <p:nvPr>
            <p:ph type="title"/>
          </p:nvPr>
        </p:nvSpPr>
        <p:spPr>
          <a:xfrm>
            <a:off x="255588" y="304800"/>
            <a:ext cx="8101012" cy="698500"/>
          </a:xfrm>
        </p:spPr>
        <p:txBody>
          <a:bodyPr>
            <a:normAutofit fontScale="90000"/>
          </a:bodyPr>
          <a:lstStyle/>
          <a:p>
            <a:r>
              <a:rPr lang="en-GB" sz="4000" dirty="0" smtClean="0">
                <a:latin typeface="Calibri" pitchFamily="34" charset="0"/>
                <a:ea typeface="Arial" pitchFamily="34" charset="0"/>
                <a:cs typeface="Calibri" pitchFamily="34" charset="0"/>
              </a:rPr>
              <a:t>B-</a:t>
            </a:r>
            <a:r>
              <a:rPr lang="en-GB" sz="4000" dirty="0" err="1" smtClean="0">
                <a:latin typeface="Calibri" pitchFamily="34" charset="0"/>
                <a:ea typeface="Arial" pitchFamily="34" charset="0"/>
                <a:cs typeface="Calibri" pitchFamily="34" charset="0"/>
              </a:rPr>
              <a:t>spline</a:t>
            </a:r>
            <a:r>
              <a:rPr lang="en-GB" sz="4000" dirty="0" smtClean="0">
                <a:latin typeface="Calibri" pitchFamily="34" charset="0"/>
                <a:ea typeface="Arial" pitchFamily="34" charset="0"/>
                <a:cs typeface="Calibri" pitchFamily="34" charset="0"/>
              </a:rPr>
              <a:t> Interpolation</a:t>
            </a:r>
          </a:p>
        </p:txBody>
      </p:sp>
      <p:pic>
        <p:nvPicPr>
          <p:cNvPr id="9" name="Picture 4" descr="bsplin2d"/>
          <p:cNvPicPr>
            <a:picLocks noChangeAspect="1" noChangeArrowheads="1"/>
          </p:cNvPicPr>
          <p:nvPr/>
        </p:nvPicPr>
        <p:blipFill>
          <a:blip r:embed="rId3"/>
          <a:srcRect t="12938"/>
          <a:stretch>
            <a:fillRect/>
          </a:stretch>
        </p:blipFill>
        <p:spPr bwMode="auto">
          <a:xfrm>
            <a:off x="5129213" y="2384425"/>
            <a:ext cx="3565525" cy="2671763"/>
          </a:xfrm>
          <a:prstGeom prst="rect">
            <a:avLst/>
          </a:prstGeom>
          <a:noFill/>
          <a:ln w="9525">
            <a:noFill/>
            <a:miter lim="800000"/>
            <a:headEnd/>
            <a:tailEnd/>
          </a:ln>
        </p:spPr>
      </p:pic>
      <p:pic>
        <p:nvPicPr>
          <p:cNvPr id="10" name="Picture 5" descr="bspline1"/>
          <p:cNvPicPr>
            <a:picLocks noChangeAspect="1" noChangeArrowheads="1"/>
          </p:cNvPicPr>
          <p:nvPr/>
        </p:nvPicPr>
        <p:blipFill>
          <a:blip r:embed="rId4">
            <a:lum bright="-94000" contrast="100000"/>
          </a:blip>
          <a:srcRect/>
          <a:stretch>
            <a:fillRect/>
          </a:stretch>
        </p:blipFill>
        <p:spPr bwMode="auto">
          <a:xfrm>
            <a:off x="392113" y="5411788"/>
            <a:ext cx="1577975" cy="1282700"/>
          </a:xfrm>
          <a:prstGeom prst="rect">
            <a:avLst/>
          </a:prstGeom>
          <a:noFill/>
          <a:ln w="9525">
            <a:noFill/>
            <a:miter lim="800000"/>
            <a:headEnd/>
            <a:tailEnd/>
          </a:ln>
        </p:spPr>
      </p:pic>
      <p:pic>
        <p:nvPicPr>
          <p:cNvPr id="11" name="Picture 6" descr="bspline2"/>
          <p:cNvPicPr>
            <a:picLocks noChangeAspect="1" noChangeArrowheads="1"/>
          </p:cNvPicPr>
          <p:nvPr/>
        </p:nvPicPr>
        <p:blipFill>
          <a:blip r:embed="rId5">
            <a:lum bright="-94000" contrast="100000"/>
          </a:blip>
          <a:srcRect/>
          <a:stretch>
            <a:fillRect/>
          </a:stretch>
        </p:blipFill>
        <p:spPr bwMode="auto">
          <a:xfrm>
            <a:off x="1970088" y="5411788"/>
            <a:ext cx="1609725" cy="1282700"/>
          </a:xfrm>
          <a:prstGeom prst="rect">
            <a:avLst/>
          </a:prstGeom>
          <a:noFill/>
          <a:ln w="9525">
            <a:noFill/>
            <a:miter lim="800000"/>
            <a:headEnd/>
            <a:tailEnd/>
          </a:ln>
        </p:spPr>
      </p:pic>
      <p:pic>
        <p:nvPicPr>
          <p:cNvPr id="12" name="Picture 7" descr="bspline3"/>
          <p:cNvPicPr>
            <a:picLocks noChangeAspect="1" noChangeArrowheads="1"/>
          </p:cNvPicPr>
          <p:nvPr/>
        </p:nvPicPr>
        <p:blipFill>
          <a:blip r:embed="rId6">
            <a:lum bright="-94000" contrast="100000"/>
          </a:blip>
          <a:srcRect/>
          <a:stretch>
            <a:fillRect/>
          </a:stretch>
        </p:blipFill>
        <p:spPr bwMode="auto">
          <a:xfrm>
            <a:off x="3552825" y="5411788"/>
            <a:ext cx="1576388" cy="1282700"/>
          </a:xfrm>
          <a:prstGeom prst="rect">
            <a:avLst/>
          </a:prstGeom>
          <a:noFill/>
          <a:ln w="9525">
            <a:noFill/>
            <a:miter lim="800000"/>
            <a:headEnd/>
            <a:tailEnd/>
          </a:ln>
        </p:spPr>
      </p:pic>
      <p:pic>
        <p:nvPicPr>
          <p:cNvPr id="29703" name="Picture 8" descr="bspline2rep"/>
          <p:cNvPicPr>
            <a:picLocks noChangeAspect="1" noChangeArrowheads="1"/>
          </p:cNvPicPr>
          <p:nvPr/>
        </p:nvPicPr>
        <p:blipFill>
          <a:blip r:embed="rId7">
            <a:lum bright="-94000" contrast="100000"/>
          </a:blip>
          <a:srcRect/>
          <a:stretch>
            <a:fillRect/>
          </a:stretch>
        </p:blipFill>
        <p:spPr bwMode="auto">
          <a:xfrm>
            <a:off x="392113" y="2171700"/>
            <a:ext cx="3681412" cy="2794000"/>
          </a:xfrm>
          <a:prstGeom prst="rect">
            <a:avLst/>
          </a:prstGeom>
          <a:noFill/>
          <a:ln w="9525">
            <a:noFill/>
            <a:miter lim="800000"/>
            <a:headEnd/>
            <a:tailEnd/>
          </a:ln>
        </p:spPr>
      </p:pic>
      <p:sp>
        <p:nvSpPr>
          <p:cNvPr id="14" name="Text Box 9"/>
          <p:cNvSpPr txBox="1">
            <a:spLocks noChangeArrowheads="1"/>
          </p:cNvSpPr>
          <p:nvPr/>
        </p:nvSpPr>
        <p:spPr bwMode="auto">
          <a:xfrm>
            <a:off x="796925" y="5003800"/>
            <a:ext cx="3543300" cy="369888"/>
          </a:xfrm>
          <a:prstGeom prst="rect">
            <a:avLst/>
          </a:prstGeom>
          <a:noFill/>
          <a:ln w="12700">
            <a:noFill/>
            <a:miter lim="800000"/>
            <a:headEnd/>
            <a:tailEnd/>
          </a:ln>
        </p:spPr>
        <p:txBody>
          <a:bodyPr wrap="none">
            <a:spAutoFit/>
          </a:bodyPr>
          <a:lstStyle/>
          <a:p>
            <a:pPr eaLnBrk="0" hangingPunct="0"/>
            <a:r>
              <a:rPr lang="en-GB" dirty="0">
                <a:latin typeface="Calibri" pitchFamily="34" charset="0"/>
                <a:ea typeface="Calibri" pitchFamily="34" charset="0"/>
                <a:cs typeface="Calibri" pitchFamily="34" charset="0"/>
              </a:rPr>
              <a:t>B-</a:t>
            </a:r>
            <a:r>
              <a:rPr lang="en-GB" dirty="0" err="1">
                <a:latin typeface="Calibri" pitchFamily="34" charset="0"/>
                <a:ea typeface="Calibri" pitchFamily="34" charset="0"/>
                <a:cs typeface="Calibri" pitchFamily="34" charset="0"/>
              </a:rPr>
              <a:t>splines</a:t>
            </a:r>
            <a:r>
              <a:rPr lang="en-GB" dirty="0">
                <a:latin typeface="Calibri" pitchFamily="34" charset="0"/>
                <a:ea typeface="Calibri" pitchFamily="34" charset="0"/>
                <a:cs typeface="Calibri" pitchFamily="34" charset="0"/>
              </a:rPr>
              <a:t> are piecewise polynomials</a:t>
            </a:r>
          </a:p>
        </p:txBody>
      </p:sp>
      <p:sp>
        <p:nvSpPr>
          <p:cNvPr id="29705" name="Text Box 10"/>
          <p:cNvSpPr txBox="1">
            <a:spLocks noChangeArrowheads="1"/>
          </p:cNvSpPr>
          <p:nvPr/>
        </p:nvSpPr>
        <p:spPr bwMode="auto">
          <a:xfrm>
            <a:off x="352425" y="1446213"/>
            <a:ext cx="4430713" cy="701675"/>
          </a:xfrm>
          <a:prstGeom prst="rect">
            <a:avLst/>
          </a:prstGeom>
          <a:noFill/>
          <a:ln w="12700">
            <a:noFill/>
            <a:miter lim="800000"/>
            <a:headEnd/>
            <a:tailEnd/>
          </a:ln>
        </p:spPr>
        <p:txBody>
          <a:bodyPr>
            <a:spAutoFit/>
          </a:bodyPr>
          <a:lstStyle/>
          <a:p>
            <a:pPr algn="ctr" eaLnBrk="0" hangingPunct="0"/>
            <a:r>
              <a:rPr lang="en-GB" sz="2000" dirty="0">
                <a:latin typeface="Calibri" pitchFamily="34" charset="0"/>
                <a:ea typeface="Calibri" pitchFamily="34" charset="0"/>
                <a:cs typeface="Calibri" pitchFamily="34" charset="0"/>
              </a:rPr>
              <a:t>A continuous function is represented by a linear combination of basis functions</a:t>
            </a:r>
          </a:p>
        </p:txBody>
      </p:sp>
      <p:sp>
        <p:nvSpPr>
          <p:cNvPr id="16" name="Text Box 11"/>
          <p:cNvSpPr txBox="1">
            <a:spLocks noChangeArrowheads="1"/>
          </p:cNvSpPr>
          <p:nvPr/>
        </p:nvSpPr>
        <p:spPr bwMode="auto">
          <a:xfrm>
            <a:off x="5275263" y="1446213"/>
            <a:ext cx="3419475" cy="701675"/>
          </a:xfrm>
          <a:prstGeom prst="rect">
            <a:avLst/>
          </a:prstGeom>
          <a:noFill/>
          <a:ln w="12700">
            <a:noFill/>
            <a:miter lim="800000"/>
            <a:headEnd/>
            <a:tailEnd/>
          </a:ln>
        </p:spPr>
        <p:txBody>
          <a:bodyPr>
            <a:spAutoFit/>
          </a:bodyPr>
          <a:lstStyle/>
          <a:p>
            <a:pPr algn="ctr" eaLnBrk="0" hangingPunct="0"/>
            <a:r>
              <a:rPr lang="en-GB" sz="2000" dirty="0">
                <a:latin typeface="Calibri" pitchFamily="34" charset="0"/>
                <a:ea typeface="Calibri" pitchFamily="34" charset="0"/>
                <a:cs typeface="Calibri" pitchFamily="34" charset="0"/>
              </a:rPr>
              <a:t>2D B-</a:t>
            </a:r>
            <a:r>
              <a:rPr lang="en-GB" sz="2000" dirty="0" err="1">
                <a:latin typeface="Calibri" pitchFamily="34" charset="0"/>
                <a:ea typeface="Calibri" pitchFamily="34" charset="0"/>
                <a:cs typeface="Calibri" pitchFamily="34" charset="0"/>
              </a:rPr>
              <a:t>spline</a:t>
            </a:r>
            <a:r>
              <a:rPr lang="en-GB" sz="2000" dirty="0">
                <a:latin typeface="Calibri" pitchFamily="34" charset="0"/>
                <a:ea typeface="Calibri" pitchFamily="34" charset="0"/>
                <a:cs typeface="Calibri" pitchFamily="34" charset="0"/>
              </a:rPr>
              <a:t> basis functions of degrees 0, 1, 2 and 3</a:t>
            </a:r>
          </a:p>
        </p:txBody>
      </p:sp>
      <p:sp>
        <p:nvSpPr>
          <p:cNvPr id="19" name="Text Box 12"/>
          <p:cNvSpPr txBox="1">
            <a:spLocks noChangeArrowheads="1"/>
          </p:cNvSpPr>
          <p:nvPr/>
        </p:nvSpPr>
        <p:spPr bwMode="auto">
          <a:xfrm>
            <a:off x="5348288" y="5411788"/>
            <a:ext cx="3136900" cy="1200150"/>
          </a:xfrm>
          <a:prstGeom prst="rect">
            <a:avLst/>
          </a:prstGeom>
          <a:noFill/>
          <a:ln w="12700">
            <a:noFill/>
            <a:miter lim="800000"/>
            <a:headEnd/>
            <a:tailEnd/>
          </a:ln>
        </p:spPr>
        <p:txBody>
          <a:bodyPr>
            <a:spAutoFit/>
          </a:bodyPr>
          <a:lstStyle/>
          <a:p>
            <a:pPr eaLnBrk="0" hangingPunct="0"/>
            <a:r>
              <a:rPr lang="en-GB" dirty="0">
                <a:latin typeface="Calibri" pitchFamily="34" charset="0"/>
                <a:ea typeface="Calibri" pitchFamily="34" charset="0"/>
                <a:cs typeface="Calibri" pitchFamily="34" charset="0"/>
              </a:rPr>
              <a:t>B-</a:t>
            </a:r>
            <a:r>
              <a:rPr lang="en-GB" dirty="0" err="1">
                <a:latin typeface="Calibri" pitchFamily="34" charset="0"/>
                <a:ea typeface="Calibri" pitchFamily="34" charset="0"/>
                <a:cs typeface="Calibri" pitchFamily="34" charset="0"/>
              </a:rPr>
              <a:t>spline</a:t>
            </a:r>
            <a:r>
              <a:rPr lang="en-GB" dirty="0">
                <a:latin typeface="Calibri" pitchFamily="34" charset="0"/>
                <a:ea typeface="Calibri" pitchFamily="34" charset="0"/>
                <a:cs typeface="Calibri" pitchFamily="34" charset="0"/>
              </a:rPr>
              <a:t> interpolation with degrees 0 and 1 is the same as nearest neighbour and bilinear/</a:t>
            </a:r>
            <a:r>
              <a:rPr lang="en-GB" dirty="0" err="1">
                <a:latin typeface="Calibri" pitchFamily="34" charset="0"/>
                <a:ea typeface="Calibri" pitchFamily="34" charset="0"/>
                <a:cs typeface="Calibri" pitchFamily="34" charset="0"/>
              </a:rPr>
              <a:t>trilinear</a:t>
            </a:r>
            <a:r>
              <a:rPr lang="en-GB" dirty="0">
                <a:latin typeface="Calibri" pitchFamily="34" charset="0"/>
                <a:ea typeface="Calibri" pitchFamily="34" charset="0"/>
                <a:cs typeface="Calibri" pitchFamily="34" charset="0"/>
              </a:rPr>
              <a:t> interpolation.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255588" y="330200"/>
            <a:ext cx="8101012" cy="673100"/>
          </a:xfrm>
        </p:spPr>
        <p:txBody>
          <a:bodyPr>
            <a:normAutofit fontScale="90000"/>
          </a:bodyPr>
          <a:lstStyle/>
          <a:p>
            <a:r>
              <a:rPr lang="en-GB" sz="4000" smtClean="0">
                <a:solidFill>
                  <a:srgbClr val="2F1F58"/>
                </a:solidFill>
                <a:latin typeface="Calibri" pitchFamily="34" charset="0"/>
                <a:ea typeface="Arial" pitchFamily="34" charset="0"/>
                <a:cs typeface="Calibri" pitchFamily="34" charset="0"/>
              </a:rPr>
              <a:t>Realignment in SPM - Options</a:t>
            </a:r>
          </a:p>
        </p:txBody>
      </p:sp>
      <p:grpSp>
        <p:nvGrpSpPr>
          <p:cNvPr id="2" name="Group 10"/>
          <p:cNvGrpSpPr>
            <a:grpSpLocks/>
          </p:cNvGrpSpPr>
          <p:nvPr/>
        </p:nvGrpSpPr>
        <p:grpSpPr bwMode="auto">
          <a:xfrm>
            <a:off x="306388" y="1598613"/>
            <a:ext cx="3800475" cy="5035550"/>
            <a:chOff x="4556760" y="1347917"/>
            <a:chExt cx="3801056" cy="5036400"/>
          </a:xfrm>
        </p:grpSpPr>
        <p:pic>
          <p:nvPicPr>
            <p:cNvPr id="30725" name="Picture 8" descr="Realignment screenshot.tiff"/>
            <p:cNvPicPr>
              <a:picLocks noChangeAspect="1"/>
            </p:cNvPicPr>
            <p:nvPr/>
          </p:nvPicPr>
          <p:blipFill>
            <a:blip r:embed="rId3"/>
            <a:srcRect/>
            <a:stretch>
              <a:fillRect/>
            </a:stretch>
          </p:blipFill>
          <p:spPr bwMode="auto">
            <a:xfrm>
              <a:off x="4556760" y="1347917"/>
              <a:ext cx="3801056" cy="5036400"/>
            </a:xfrm>
            <a:prstGeom prst="rect">
              <a:avLst/>
            </a:prstGeom>
            <a:noFill/>
            <a:ln w="9525">
              <a:noFill/>
              <a:miter lim="800000"/>
              <a:headEnd/>
              <a:tailEnd/>
            </a:ln>
          </p:spPr>
        </p:pic>
        <p:sp>
          <p:nvSpPr>
            <p:cNvPr id="10" name="Rectangle 9"/>
            <p:cNvSpPr/>
            <p:nvPr/>
          </p:nvSpPr>
          <p:spPr>
            <a:xfrm>
              <a:off x="4809211" y="1819484"/>
              <a:ext cx="1667130" cy="7843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2" name="Picture 11" descr="Estimate and Reslice.tiff"/>
          <p:cNvPicPr>
            <a:picLocks/>
          </p:cNvPicPr>
          <p:nvPr/>
        </p:nvPicPr>
        <p:blipFill>
          <a:blip r:embed="rId4"/>
          <a:srcRect/>
          <a:stretch>
            <a:fillRect/>
          </a:stretch>
        </p:blipFill>
        <p:spPr bwMode="auto">
          <a:xfrm>
            <a:off x="4144963" y="1598613"/>
            <a:ext cx="4556125" cy="503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a:srcRect t="51346"/>
          <a:stretch>
            <a:fillRect/>
          </a:stretch>
        </p:blipFill>
        <p:spPr bwMode="auto">
          <a:xfrm>
            <a:off x="6288088" y="4837128"/>
            <a:ext cx="2855912" cy="2020872"/>
          </a:xfrm>
          <a:prstGeom prst="rect">
            <a:avLst/>
          </a:prstGeom>
          <a:noFill/>
          <a:ln w="9525">
            <a:noFill/>
            <a:miter lim="800000"/>
            <a:headEnd/>
            <a:tailEnd/>
          </a:ln>
        </p:spPr>
      </p:pic>
      <p:sp>
        <p:nvSpPr>
          <p:cNvPr id="12" name="Rectangle 8"/>
          <p:cNvSpPr txBox="1">
            <a:spLocks noChangeArrowheads="1"/>
          </p:cNvSpPr>
          <p:nvPr/>
        </p:nvSpPr>
        <p:spPr>
          <a:xfrm>
            <a:off x="255588" y="330200"/>
            <a:ext cx="8101012" cy="673100"/>
          </a:xfrm>
          <a:prstGeom prst="rect">
            <a:avLst/>
          </a:prstGeom>
        </p:spPr>
        <p:txBody>
          <a:bodyPr anchor="b">
            <a:scene3d>
              <a:camera prst="orthographicFront"/>
              <a:lightRig rig="soft" dir="t">
                <a:rot lat="0" lon="0" rev="2400000"/>
              </a:lightRig>
            </a:scene3d>
            <a:sp3d>
              <a:bevelT w="19050" h="12700"/>
            </a:sp3d>
          </a:bodyPr>
          <a:lstStyle/>
          <a:p>
            <a:pPr marL="54864" algn="ctr" defTabSz="914400" fontAlgn="auto">
              <a:spcAft>
                <a:spcPts val="0"/>
              </a:spcAft>
              <a:defRPr/>
            </a:pPr>
            <a:r>
              <a:rPr lang="en-GB" sz="4000" dirty="0">
                <a:latin typeface="Calibri"/>
                <a:ea typeface="Arial"/>
                <a:cs typeface="Calibri"/>
              </a:rPr>
              <a:t>An Example of Movement…</a:t>
            </a:r>
          </a:p>
        </p:txBody>
      </p:sp>
      <p:pic>
        <p:nvPicPr>
          <p:cNvPr id="6" name="movement.avi">
            <a:hlinkClick r:id="" action="ppaction://media"/>
          </p:cNvPr>
          <p:cNvPicPr>
            <a:picLocks noRot="1" noChangeAspect="1"/>
          </p:cNvPicPr>
          <p:nvPr>
            <a:videoFile r:link="rId1"/>
          </p:nvPr>
        </p:nvPicPr>
        <p:blipFill>
          <a:blip r:embed="rId5"/>
          <a:stretch>
            <a:fillRect/>
          </a:stretch>
        </p:blipFill>
        <p:spPr>
          <a:xfrm>
            <a:off x="1257300" y="1003300"/>
            <a:ext cx="5943600" cy="369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srcRect/>
          <a:stretch>
            <a:fillRect/>
          </a:stretch>
        </p:blipFill>
        <p:spPr bwMode="auto">
          <a:xfrm>
            <a:off x="1576388" y="1619250"/>
            <a:ext cx="6027737" cy="5100638"/>
          </a:xfrm>
          <a:prstGeom prst="rect">
            <a:avLst/>
          </a:prstGeom>
          <a:noFill/>
          <a:ln w="9525">
            <a:noFill/>
            <a:miter lim="800000"/>
            <a:headEnd/>
            <a:tailEnd/>
          </a:ln>
        </p:spPr>
      </p:pic>
      <p:sp>
        <p:nvSpPr>
          <p:cNvPr id="8" name="Rectangle 8"/>
          <p:cNvSpPr txBox="1">
            <a:spLocks noChangeArrowheads="1"/>
          </p:cNvSpPr>
          <p:nvPr/>
        </p:nvSpPr>
        <p:spPr>
          <a:xfrm>
            <a:off x="255588" y="330200"/>
            <a:ext cx="8101012" cy="673100"/>
          </a:xfrm>
          <a:prstGeom prst="rect">
            <a:avLst/>
          </a:prstGeom>
        </p:spPr>
        <p:txBody>
          <a:bodyPr anchor="b">
            <a:scene3d>
              <a:camera prst="orthographicFront"/>
              <a:lightRig rig="soft" dir="t">
                <a:rot lat="0" lon="0" rev="2400000"/>
              </a:lightRig>
            </a:scene3d>
            <a:sp3d>
              <a:bevelT w="19050" h="12700"/>
            </a:sp3d>
          </a:bodyPr>
          <a:lstStyle/>
          <a:p>
            <a:pPr marL="54864" algn="ctr" defTabSz="914400" fontAlgn="auto">
              <a:spcAft>
                <a:spcPts val="0"/>
              </a:spcAft>
              <a:defRPr/>
            </a:pPr>
            <a:r>
              <a:rPr lang="en-GB" sz="4000" dirty="0">
                <a:latin typeface="Calibri"/>
                <a:ea typeface="Arial"/>
                <a:cs typeface="Calibri"/>
              </a:rPr>
              <a:t>Realignment in SPM - Output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54000"/>
            <a:ext cx="7899400" cy="749300"/>
          </a:xfrm>
        </p:spPr>
        <p:txBody>
          <a:bodyPr/>
          <a:lstStyle/>
          <a:p>
            <a:r>
              <a:rPr lang="en-GB" sz="4000" dirty="0" smtClean="0">
                <a:latin typeface="Calibri" pitchFamily="34" charset="0"/>
                <a:ea typeface="Calibri" pitchFamily="34" charset="0"/>
                <a:cs typeface="Calibri" pitchFamily="34" charset="0"/>
              </a:rPr>
              <a:t>Residual Errors in Realigned fMRI</a:t>
            </a:r>
          </a:p>
        </p:txBody>
      </p:sp>
      <p:sp>
        <p:nvSpPr>
          <p:cNvPr id="33795" name="Rectangle 2"/>
          <p:cNvSpPr>
            <a:spLocks noChangeArrowheads="1"/>
          </p:cNvSpPr>
          <p:nvPr/>
        </p:nvSpPr>
        <p:spPr bwMode="auto">
          <a:xfrm>
            <a:off x="457200" y="1654175"/>
            <a:ext cx="8367713" cy="830263"/>
          </a:xfrm>
          <a:prstGeom prst="rect">
            <a:avLst/>
          </a:prstGeom>
          <a:noFill/>
          <a:ln w="9525">
            <a:noFill/>
            <a:miter lim="800000"/>
            <a:headEnd/>
            <a:tailEnd/>
          </a:ln>
        </p:spPr>
        <p:txBody>
          <a:bodyPr>
            <a:spAutoFit/>
          </a:bodyPr>
          <a:lstStyle/>
          <a:p>
            <a:pPr>
              <a:spcBef>
                <a:spcPct val="40000"/>
              </a:spcBef>
            </a:pPr>
            <a:r>
              <a:rPr lang="en-GB" sz="2400" dirty="0">
                <a:latin typeface="Calibri" pitchFamily="34" charset="0"/>
                <a:ea typeface="Calibri" pitchFamily="34" charset="0"/>
                <a:cs typeface="Calibri" pitchFamily="34" charset="0"/>
              </a:rPr>
              <a:t>Even </a:t>
            </a:r>
            <a:r>
              <a:rPr lang="en-GB" sz="2400" i="1" dirty="0">
                <a:latin typeface="Calibri" pitchFamily="34" charset="0"/>
                <a:ea typeface="Calibri" pitchFamily="34" charset="0"/>
                <a:cs typeface="Calibri" pitchFamily="34" charset="0"/>
              </a:rPr>
              <a:t>after</a:t>
            </a:r>
            <a:r>
              <a:rPr lang="en-GB" sz="2400" dirty="0">
                <a:latin typeface="Calibri" pitchFamily="34" charset="0"/>
                <a:ea typeface="Calibri" pitchFamily="34" charset="0"/>
                <a:cs typeface="Calibri" pitchFamily="34" charset="0"/>
              </a:rPr>
              <a:t> realignment a considerable amount of the variance can be accounted for by effects of movement</a:t>
            </a:r>
          </a:p>
        </p:txBody>
      </p:sp>
      <p:sp>
        <p:nvSpPr>
          <p:cNvPr id="6" name="Rectangle 3"/>
          <p:cNvSpPr>
            <a:spLocks noChangeArrowheads="1"/>
          </p:cNvSpPr>
          <p:nvPr/>
        </p:nvSpPr>
        <p:spPr bwMode="auto">
          <a:xfrm>
            <a:off x="569913" y="2535238"/>
            <a:ext cx="7940675" cy="2751137"/>
          </a:xfrm>
          <a:prstGeom prst="rect">
            <a:avLst/>
          </a:prstGeom>
          <a:noFill/>
          <a:ln w="9525">
            <a:noFill/>
            <a:miter lim="800000"/>
            <a:headEnd/>
            <a:tailEnd/>
          </a:ln>
        </p:spPr>
        <p:txBody>
          <a:bodyPr>
            <a:spAutoFit/>
          </a:bodyPr>
          <a:lstStyle/>
          <a:p>
            <a:pPr marL="457200" indent="-457200">
              <a:spcBef>
                <a:spcPct val="40000"/>
              </a:spcBef>
            </a:pPr>
            <a:r>
              <a:rPr lang="en-GB" sz="2400" dirty="0">
                <a:latin typeface="Calibri" pitchFamily="34" charset="0"/>
                <a:ea typeface="Calibri" pitchFamily="34" charset="0"/>
                <a:cs typeface="Calibri" pitchFamily="34" charset="0"/>
              </a:rPr>
              <a:t>This can be caused by e.g.:</a:t>
            </a:r>
          </a:p>
          <a:p>
            <a:pPr marL="914400" lvl="1" indent="-457200">
              <a:spcBef>
                <a:spcPct val="40000"/>
              </a:spcBef>
              <a:buFontTx/>
              <a:buAutoNum type="arabicPeriod"/>
            </a:pPr>
            <a:r>
              <a:rPr lang="en-GB" sz="2400" dirty="0">
                <a:latin typeface="Calibri" pitchFamily="34" charset="0"/>
                <a:ea typeface="Calibri" pitchFamily="34" charset="0"/>
                <a:cs typeface="Calibri" pitchFamily="34" charset="0"/>
              </a:rPr>
              <a:t>Movement between and within slice acquisition</a:t>
            </a:r>
          </a:p>
          <a:p>
            <a:pPr marL="914400" lvl="1" indent="-457200">
              <a:spcBef>
                <a:spcPct val="40000"/>
              </a:spcBef>
              <a:buFontTx/>
              <a:buAutoNum type="arabicPeriod"/>
            </a:pPr>
            <a:r>
              <a:rPr lang="en-GB" sz="2400" dirty="0">
                <a:latin typeface="Calibri" pitchFamily="34" charset="0"/>
                <a:ea typeface="Calibri" pitchFamily="34" charset="0"/>
                <a:cs typeface="Calibri" pitchFamily="34" charset="0"/>
              </a:rPr>
              <a:t>Interpolation artefacts due to </a:t>
            </a:r>
            <a:r>
              <a:rPr lang="en-GB" sz="2400" dirty="0" err="1">
                <a:latin typeface="Calibri" pitchFamily="34" charset="0"/>
                <a:ea typeface="Calibri" pitchFamily="34" charset="0"/>
                <a:cs typeface="Calibri" pitchFamily="34" charset="0"/>
              </a:rPr>
              <a:t>resampling</a:t>
            </a:r>
            <a:endParaRPr lang="en-GB" sz="2400" dirty="0">
              <a:latin typeface="Calibri" pitchFamily="34" charset="0"/>
              <a:ea typeface="Calibri" pitchFamily="34" charset="0"/>
              <a:cs typeface="Calibri" pitchFamily="34" charset="0"/>
            </a:endParaRPr>
          </a:p>
          <a:p>
            <a:pPr marL="914400" lvl="1" indent="-457200">
              <a:spcBef>
                <a:spcPct val="40000"/>
              </a:spcBef>
              <a:buFontTx/>
              <a:buAutoNum type="arabicPeriod"/>
            </a:pPr>
            <a:r>
              <a:rPr lang="en-GB" sz="2400" dirty="0">
                <a:latin typeface="Calibri" pitchFamily="34" charset="0"/>
                <a:ea typeface="Calibri" pitchFamily="34" charset="0"/>
                <a:cs typeface="Calibri" pitchFamily="34" charset="0"/>
              </a:rPr>
              <a:t>Non-linear distortions and drop-out due to </a:t>
            </a:r>
            <a:r>
              <a:rPr lang="en-GB" sz="2400" dirty="0" err="1">
                <a:latin typeface="Calibri" pitchFamily="34" charset="0"/>
                <a:ea typeface="Calibri" pitchFamily="34" charset="0"/>
                <a:cs typeface="Calibri" pitchFamily="34" charset="0"/>
              </a:rPr>
              <a:t>inhomogeneity</a:t>
            </a:r>
            <a:r>
              <a:rPr lang="en-GB" sz="2400" dirty="0">
                <a:latin typeface="Calibri" pitchFamily="34" charset="0"/>
                <a:ea typeface="Calibri" pitchFamily="34" charset="0"/>
                <a:cs typeface="Calibri" pitchFamily="34" charset="0"/>
              </a:rPr>
              <a:t> of the magnetic field</a:t>
            </a:r>
            <a:endParaRPr lang="en-GB" sz="2000" dirty="0">
              <a:latin typeface="Calibri" pitchFamily="34" charset="0"/>
              <a:ea typeface="Calibri" pitchFamily="34" charset="0"/>
              <a:cs typeface="Calibri" pitchFamily="34" charset="0"/>
            </a:endParaRPr>
          </a:p>
          <a:p>
            <a:pPr marL="457200" indent="-457200" eaLnBrk="0" hangingPunct="0"/>
            <a:endParaRPr lang="en-GB" sz="2400" dirty="0">
              <a:latin typeface="Calibri" pitchFamily="34" charset="0"/>
              <a:ea typeface="Calibri" pitchFamily="34" charset="0"/>
              <a:cs typeface="Calibri" pitchFamily="34" charset="0"/>
            </a:endParaRPr>
          </a:p>
        </p:txBody>
      </p:sp>
      <p:sp>
        <p:nvSpPr>
          <p:cNvPr id="10" name="Text Box 5"/>
          <p:cNvSpPr txBox="1">
            <a:spLocks noChangeArrowheads="1"/>
          </p:cNvSpPr>
          <p:nvPr/>
        </p:nvSpPr>
        <p:spPr bwMode="auto">
          <a:xfrm>
            <a:off x="457200" y="5257800"/>
            <a:ext cx="8229600" cy="1362075"/>
          </a:xfrm>
          <a:prstGeom prst="rect">
            <a:avLst/>
          </a:prstGeom>
          <a:noFill/>
          <a:ln w="9525">
            <a:noFill/>
            <a:miter lim="800000"/>
            <a:headEnd/>
            <a:tailEnd/>
          </a:ln>
        </p:spPr>
        <p:txBody>
          <a:bodyPr lIns="54000" rIns="54000">
            <a:spAutoFit/>
          </a:bodyPr>
          <a:lstStyle/>
          <a:p>
            <a:pPr marL="446088" indent="-446088" fontAlgn="auto">
              <a:spcBef>
                <a:spcPts val="0"/>
              </a:spcBef>
              <a:spcAft>
                <a:spcPts val="0"/>
              </a:spcAft>
              <a:buFont typeface="Lucida Grande"/>
              <a:buChar char="➠"/>
              <a:defRPr/>
            </a:pPr>
            <a:r>
              <a:rPr lang="en-GB" sz="2400" dirty="0">
                <a:latin typeface="Calibri"/>
                <a:cs typeface="Calibri"/>
              </a:rPr>
              <a:t>Incorporate movement parameters as confounds in the statistical model</a:t>
            </a:r>
          </a:p>
          <a:p>
            <a:pPr algn="ctr" eaLnBrk="0" fontAlgn="auto" hangingPunct="0">
              <a:spcBef>
                <a:spcPct val="50000"/>
              </a:spcBef>
              <a:spcAft>
                <a:spcPts val="0"/>
              </a:spcAft>
              <a:defRPr/>
            </a:pPr>
            <a:endParaRPr lang="en-US" sz="2300" dirty="0">
              <a:solidFill>
                <a:srgbClr val="2F1F58"/>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smtClean="0"/>
              <a:t>References</a:t>
            </a:r>
          </a:p>
        </p:txBody>
      </p:sp>
      <p:sp>
        <p:nvSpPr>
          <p:cNvPr id="3" name="Content Placeholder 2"/>
          <p:cNvSpPr>
            <a:spLocks noGrp="1"/>
          </p:cNvSpPr>
          <p:nvPr>
            <p:ph idx="1"/>
          </p:nvPr>
        </p:nvSpPr>
        <p:spPr/>
        <p:txBody>
          <a:bodyPr rtlCol="0">
            <a:normAutofit fontScale="77500" lnSpcReduction="20000"/>
          </a:bodyPr>
          <a:lstStyle/>
          <a:p>
            <a:pPr fontAlgn="auto">
              <a:lnSpc>
                <a:spcPct val="160000"/>
              </a:lnSpc>
              <a:spcBef>
                <a:spcPts val="0"/>
              </a:spcBef>
              <a:spcAft>
                <a:spcPts val="0"/>
              </a:spcAft>
              <a:defRPr/>
            </a:pPr>
            <a:r>
              <a:rPr lang="en-US" dirty="0" smtClean="0">
                <a:cs typeface="Calibri"/>
              </a:rPr>
              <a:t>SPM </a:t>
            </a:r>
            <a:r>
              <a:rPr lang="en-US" dirty="0">
                <a:cs typeface="Calibri"/>
              </a:rPr>
              <a:t>Website - </a:t>
            </a:r>
            <a:r>
              <a:rPr lang="en-US" dirty="0">
                <a:cs typeface="Calibri"/>
                <a:hlinkClick r:id="rId3"/>
              </a:rPr>
              <a:t>www.fil.ion.ucl.ac.uk/spm/</a:t>
            </a:r>
            <a:endParaRPr lang="en-US" dirty="0">
              <a:cs typeface="Calibri"/>
            </a:endParaRPr>
          </a:p>
          <a:p>
            <a:pPr fontAlgn="auto">
              <a:lnSpc>
                <a:spcPct val="160000"/>
              </a:lnSpc>
              <a:spcBef>
                <a:spcPts val="0"/>
              </a:spcBef>
              <a:spcAft>
                <a:spcPts val="0"/>
              </a:spcAft>
              <a:defRPr/>
            </a:pPr>
            <a:r>
              <a:rPr lang="en-US" dirty="0">
                <a:cs typeface="Calibri"/>
              </a:rPr>
              <a:t>SPM 8 Manual - </a:t>
            </a:r>
            <a:r>
              <a:rPr lang="en-US" dirty="0">
                <a:cs typeface="Calibri"/>
                <a:hlinkClick r:id="rId4"/>
              </a:rPr>
              <a:t>www.fil.ion.ucl.ac.uk/spm/doc/manual.pdf</a:t>
            </a:r>
            <a:endParaRPr lang="en-US" dirty="0">
              <a:cs typeface="Calibri"/>
            </a:endParaRPr>
          </a:p>
          <a:p>
            <a:pPr fontAlgn="auto">
              <a:lnSpc>
                <a:spcPct val="160000"/>
              </a:lnSpc>
              <a:spcBef>
                <a:spcPts val="0"/>
              </a:spcBef>
              <a:spcAft>
                <a:spcPts val="0"/>
              </a:spcAft>
              <a:defRPr/>
            </a:pPr>
            <a:r>
              <a:rPr lang="en-US" dirty="0" err="1">
                <a:cs typeface="Calibri"/>
              </a:rPr>
              <a:t>MfD</a:t>
            </a:r>
            <a:r>
              <a:rPr lang="en-US" dirty="0">
                <a:cs typeface="Calibri"/>
              </a:rPr>
              <a:t> 2007 slides</a:t>
            </a:r>
          </a:p>
          <a:p>
            <a:pPr fontAlgn="auto">
              <a:lnSpc>
                <a:spcPct val="160000"/>
              </a:lnSpc>
              <a:spcBef>
                <a:spcPts val="0"/>
              </a:spcBef>
              <a:spcAft>
                <a:spcPts val="0"/>
              </a:spcAft>
              <a:defRPr/>
            </a:pPr>
            <a:r>
              <a:rPr lang="en-US" dirty="0">
                <a:cs typeface="Calibri"/>
              </a:rPr>
              <a:t>SPM Course Zürich2008 - slides by </a:t>
            </a:r>
            <a:r>
              <a:rPr lang="en-US" dirty="0" err="1">
                <a:cs typeface="Calibri"/>
              </a:rPr>
              <a:t>Ged</a:t>
            </a:r>
            <a:r>
              <a:rPr lang="en-US" dirty="0">
                <a:cs typeface="Calibri"/>
              </a:rPr>
              <a:t> Ridgway</a:t>
            </a:r>
          </a:p>
          <a:p>
            <a:pPr fontAlgn="auto">
              <a:lnSpc>
                <a:spcPct val="160000"/>
              </a:lnSpc>
              <a:spcBef>
                <a:spcPts val="0"/>
              </a:spcBef>
              <a:spcAft>
                <a:spcPts val="0"/>
              </a:spcAft>
              <a:defRPr/>
            </a:pPr>
            <a:r>
              <a:rPr lang="en-US" dirty="0">
                <a:cs typeface="Calibri"/>
              </a:rPr>
              <a:t>SPM Short Course DVD 2006</a:t>
            </a:r>
          </a:p>
          <a:p>
            <a:pPr fontAlgn="auto">
              <a:lnSpc>
                <a:spcPct val="160000"/>
              </a:lnSpc>
              <a:spcBef>
                <a:spcPts val="0"/>
              </a:spcBef>
              <a:spcAft>
                <a:spcPts val="0"/>
              </a:spcAft>
              <a:defRPr/>
            </a:pPr>
            <a:r>
              <a:rPr lang="en-US" dirty="0">
                <a:cs typeface="Calibri"/>
              </a:rPr>
              <a:t>John </a:t>
            </a:r>
            <a:r>
              <a:rPr lang="en-US" dirty="0" err="1">
                <a:cs typeface="Calibri"/>
              </a:rPr>
              <a:t>Ashburner’s</a:t>
            </a:r>
            <a:r>
              <a:rPr lang="en-US" dirty="0">
                <a:cs typeface="Calibri"/>
              </a:rPr>
              <a:t> slides - </a:t>
            </a:r>
            <a:r>
              <a:rPr lang="en-US" dirty="0">
                <a:cs typeface="Calibri"/>
                <a:hlinkClick r:id="rId5"/>
              </a:rPr>
              <a:t>www.fil.ion.ucl.ac.uk/spm/course/slides09/</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t="8111" r="1250" b="12111"/>
          <a:stretch>
            <a:fillRect/>
          </a:stretch>
        </p:blipFill>
        <p:spPr bwMode="auto">
          <a:xfrm>
            <a:off x="-1" y="0"/>
            <a:ext cx="9120353" cy="6858000"/>
          </a:xfrm>
          <a:prstGeom prst="rect">
            <a:avLst/>
          </a:prstGeom>
          <a:noFill/>
          <a:ln w="9525">
            <a:noFill/>
            <a:miter lim="800000"/>
            <a:headEnd/>
            <a:tailEnd/>
          </a:ln>
        </p:spPr>
      </p:pic>
      <p:sp>
        <p:nvSpPr>
          <p:cNvPr id="9220" name="Rectangle 4"/>
          <p:cNvSpPr>
            <a:spLocks noGrp="1" noChangeArrowheads="1"/>
          </p:cNvSpPr>
          <p:nvPr>
            <p:ph type="ctrTitle"/>
          </p:nvPr>
        </p:nvSpPr>
        <p:spPr>
          <a:xfrm>
            <a:off x="755650" y="635000"/>
            <a:ext cx="7772400" cy="1470025"/>
          </a:xfrm>
        </p:spPr>
        <p:txBody>
          <a:bodyPr/>
          <a:lstStyle/>
          <a:p>
            <a:r>
              <a:rPr lang="en-GB" b="1" dirty="0">
                <a:solidFill>
                  <a:srgbClr val="FF3300"/>
                </a:solidFill>
              </a:rPr>
              <a:t>UNWARPING</a:t>
            </a:r>
          </a:p>
        </p:txBody>
      </p:sp>
      <p:sp>
        <p:nvSpPr>
          <p:cNvPr id="9221" name="Rectangle 5"/>
          <p:cNvSpPr>
            <a:spLocks noGrp="1" noChangeArrowheads="1"/>
          </p:cNvSpPr>
          <p:nvPr>
            <p:ph type="subTitle" idx="1"/>
          </p:nvPr>
        </p:nvSpPr>
        <p:spPr>
          <a:xfrm>
            <a:off x="0" y="5626100"/>
            <a:ext cx="9144002" cy="1079500"/>
          </a:xfrm>
        </p:spPr>
        <p:txBody>
          <a:bodyPr/>
          <a:lstStyle/>
          <a:p>
            <a:r>
              <a:rPr lang="en-GB" dirty="0">
                <a:solidFill>
                  <a:srgbClr val="FF0000"/>
                </a:solidFill>
              </a:rPr>
              <a:t>Has nothing to do with Star Trek’s warp engines…</a:t>
            </a:r>
          </a:p>
          <a:p>
            <a:endParaRPr lang="en-GB" sz="1600" dirty="0">
              <a:solidFill>
                <a:srgbClr val="FF0000"/>
              </a:solidFill>
            </a:endParaRPr>
          </a:p>
          <a:p>
            <a:r>
              <a:rPr lang="en-GB" sz="1600" dirty="0" err="1">
                <a:solidFill>
                  <a:srgbClr val="FF0000"/>
                </a:solidFill>
              </a:rPr>
              <a:t>Suz</a:t>
            </a:r>
            <a:r>
              <a:rPr lang="en-GB" sz="1600" dirty="0">
                <a:solidFill>
                  <a:srgbClr val="FF0000"/>
                </a:solidFill>
              </a:rPr>
              <a:t> </a:t>
            </a:r>
            <a:r>
              <a:rPr lang="en-GB" sz="1600" dirty="0" err="1">
                <a:solidFill>
                  <a:srgbClr val="FF0000"/>
                </a:solidFill>
              </a:rPr>
              <a:t>Prejawa</a:t>
            </a:r>
            <a:endParaRPr lang="en-GB" sz="16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GB" sz="4000"/>
              <a:t>BUT</a:t>
            </a:r>
            <a:br>
              <a:rPr lang="en-GB" sz="4000"/>
            </a:br>
            <a:r>
              <a:rPr lang="en-GB" sz="4000"/>
              <a:t> Data can help with your data</a:t>
            </a:r>
          </a:p>
        </p:txBody>
      </p:sp>
      <p:pic>
        <p:nvPicPr>
          <p:cNvPr id="6156" name="Picture 12"/>
          <p:cNvPicPr>
            <a:picLocks noChangeAspect="1" noChangeArrowheads="1"/>
          </p:cNvPicPr>
          <p:nvPr/>
        </p:nvPicPr>
        <p:blipFill>
          <a:blip r:embed="rId2"/>
          <a:srcRect/>
          <a:stretch>
            <a:fillRect/>
          </a:stretch>
        </p:blipFill>
        <p:spPr bwMode="auto">
          <a:xfrm>
            <a:off x="2843213" y="1557338"/>
            <a:ext cx="3611562" cy="479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685800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Rectangle 3"/>
          <p:cNvSpPr>
            <a:spLocks noChangeArrowheads="1"/>
          </p:cNvSpPr>
          <p:nvPr/>
        </p:nvSpPr>
        <p:spPr bwMode="auto">
          <a:xfrm>
            <a:off x="946150" y="4416425"/>
            <a:ext cx="1636713" cy="644525"/>
          </a:xfrm>
          <a:prstGeom prst="rect">
            <a:avLst/>
          </a:prstGeom>
          <a:noFill/>
          <a:ln w="12700">
            <a:solidFill>
              <a:schemeClr val="tx1"/>
            </a:solidFill>
            <a:miter lim="800000"/>
            <a:headEnd/>
            <a:tailEnd/>
          </a:ln>
        </p:spPr>
        <p:txBody>
          <a:bodyPr wrap="none" anchor="ctr"/>
          <a:lstStyle/>
          <a:p>
            <a:pPr algn="ctr"/>
            <a:r>
              <a:rPr lang="en-GB">
                <a:solidFill>
                  <a:srgbClr val="2F1F58"/>
                </a:solidFill>
              </a:rPr>
              <a:t>Spatial</a:t>
            </a:r>
            <a:br>
              <a:rPr lang="en-GB">
                <a:solidFill>
                  <a:srgbClr val="2F1F58"/>
                </a:solidFill>
              </a:rPr>
            </a:br>
            <a:r>
              <a:rPr lang="en-GB">
                <a:solidFill>
                  <a:srgbClr val="2F1F58"/>
                </a:solidFill>
              </a:rPr>
              <a:t>Normalisation</a:t>
            </a:r>
          </a:p>
        </p:txBody>
      </p:sp>
      <p:sp>
        <p:nvSpPr>
          <p:cNvPr id="20484" name="Rectangle 7"/>
          <p:cNvSpPr>
            <a:spLocks noChangeArrowheads="1"/>
          </p:cNvSpPr>
          <p:nvPr/>
        </p:nvSpPr>
        <p:spPr bwMode="auto">
          <a:xfrm>
            <a:off x="88900" y="1087438"/>
            <a:ext cx="1862138" cy="366712"/>
          </a:xfrm>
          <a:prstGeom prst="rect">
            <a:avLst/>
          </a:prstGeom>
          <a:noFill/>
          <a:ln w="12700">
            <a:noFill/>
            <a:miter lim="800000"/>
            <a:headEnd/>
            <a:tailEnd/>
          </a:ln>
        </p:spPr>
        <p:txBody>
          <a:bodyPr wrap="none" lIns="90488" tIns="44450" rIns="90488" bIns="44450">
            <a:spAutoFit/>
          </a:bodyPr>
          <a:lstStyle/>
          <a:p>
            <a:pPr eaLnBrk="0" hangingPunct="0"/>
            <a:r>
              <a:rPr lang="en-GB">
                <a:solidFill>
                  <a:srgbClr val="2F1F58"/>
                </a:solidFill>
              </a:rPr>
              <a:t>fMRI time-series</a:t>
            </a:r>
          </a:p>
        </p:txBody>
      </p:sp>
      <p:pic>
        <p:nvPicPr>
          <p:cNvPr id="20485" name="Picture 8"/>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1854200" y="1676400"/>
            <a:ext cx="1436688" cy="1062038"/>
          </a:xfrm>
          <a:prstGeom prst="rect">
            <a:avLst/>
          </a:prstGeom>
          <a:noFill/>
          <a:ln w="12700">
            <a:noFill/>
            <a:miter lim="800000"/>
            <a:headEnd/>
            <a:tailEnd/>
          </a:ln>
        </p:spPr>
      </p:pic>
      <p:sp>
        <p:nvSpPr>
          <p:cNvPr id="20486" name="Rectangle 10"/>
          <p:cNvSpPr>
            <a:spLocks noChangeArrowheads="1"/>
          </p:cNvSpPr>
          <p:nvPr/>
        </p:nvSpPr>
        <p:spPr bwMode="auto">
          <a:xfrm>
            <a:off x="1889125" y="3157538"/>
            <a:ext cx="1392238" cy="700087"/>
          </a:xfrm>
          <a:prstGeom prst="rect">
            <a:avLst/>
          </a:prstGeom>
          <a:noFill/>
          <a:ln w="12700">
            <a:solidFill>
              <a:schemeClr val="tx1"/>
            </a:solidFill>
            <a:miter lim="800000"/>
            <a:headEnd/>
            <a:tailEnd/>
          </a:ln>
        </p:spPr>
        <p:txBody>
          <a:bodyPr wrap="none" anchor="ctr"/>
          <a:lstStyle/>
          <a:p>
            <a:pPr algn="ctr"/>
            <a:r>
              <a:rPr lang="en-GB">
                <a:solidFill>
                  <a:srgbClr val="2F1F58"/>
                </a:solidFill>
              </a:rPr>
              <a:t>Smoothing</a:t>
            </a:r>
          </a:p>
        </p:txBody>
      </p:sp>
      <p:sp>
        <p:nvSpPr>
          <p:cNvPr id="20487" name="Rectangle 11"/>
          <p:cNvSpPr>
            <a:spLocks noChangeArrowheads="1"/>
          </p:cNvSpPr>
          <p:nvPr/>
        </p:nvSpPr>
        <p:spPr bwMode="auto">
          <a:xfrm>
            <a:off x="2101850" y="5791200"/>
            <a:ext cx="1458913" cy="638175"/>
          </a:xfrm>
          <a:prstGeom prst="rect">
            <a:avLst/>
          </a:prstGeom>
          <a:noFill/>
          <a:ln w="12700">
            <a:noFill/>
            <a:miter lim="800000"/>
            <a:headEnd/>
            <a:tailEnd/>
          </a:ln>
        </p:spPr>
        <p:txBody>
          <a:bodyPr lIns="90488" tIns="44450" rIns="90488" bIns="44450">
            <a:spAutoFit/>
          </a:bodyPr>
          <a:lstStyle/>
          <a:p>
            <a:pPr eaLnBrk="0" hangingPunct="0"/>
            <a:r>
              <a:rPr lang="en-GB">
                <a:solidFill>
                  <a:srgbClr val="2F1F58"/>
                </a:solidFill>
              </a:rPr>
              <a:t>Anatomical Reference</a:t>
            </a:r>
          </a:p>
        </p:txBody>
      </p:sp>
      <p:sp>
        <p:nvSpPr>
          <p:cNvPr id="20488" name="Line 12"/>
          <p:cNvSpPr>
            <a:spLocks noChangeShapeType="1"/>
          </p:cNvSpPr>
          <p:nvPr/>
        </p:nvSpPr>
        <p:spPr bwMode="auto">
          <a:xfrm>
            <a:off x="939800" y="2857500"/>
            <a:ext cx="0" cy="309563"/>
          </a:xfrm>
          <a:prstGeom prst="line">
            <a:avLst/>
          </a:prstGeom>
          <a:noFill/>
          <a:ln w="25400">
            <a:solidFill>
              <a:schemeClr val="tx1"/>
            </a:solidFill>
            <a:round/>
            <a:headEnd/>
            <a:tailEnd type="triangle" w="med" len="med"/>
          </a:ln>
        </p:spPr>
        <p:txBody>
          <a:bodyPr wrap="none" anchor="ctr"/>
          <a:lstStyle/>
          <a:p>
            <a:endParaRPr lang="en-GB"/>
          </a:p>
        </p:txBody>
      </p:sp>
      <p:grpSp>
        <p:nvGrpSpPr>
          <p:cNvPr id="20489" name="Group 41"/>
          <p:cNvGrpSpPr>
            <a:grpSpLocks/>
          </p:cNvGrpSpPr>
          <p:nvPr/>
        </p:nvGrpSpPr>
        <p:grpSpPr bwMode="auto">
          <a:xfrm>
            <a:off x="3633788" y="1211263"/>
            <a:ext cx="5472112" cy="5265737"/>
            <a:chOff x="2289" y="763"/>
            <a:chExt cx="3447" cy="3317"/>
          </a:xfrm>
        </p:grpSpPr>
        <p:grpSp>
          <p:nvGrpSpPr>
            <p:cNvPr id="20503" name="Group 15"/>
            <p:cNvGrpSpPr>
              <a:grpSpLocks/>
            </p:cNvGrpSpPr>
            <p:nvPr/>
          </p:nvGrpSpPr>
          <p:grpSpPr bwMode="auto">
            <a:xfrm>
              <a:off x="2289" y="763"/>
              <a:ext cx="3447" cy="3317"/>
              <a:chOff x="2574" y="763"/>
              <a:chExt cx="3877" cy="3317"/>
            </a:xfrm>
          </p:grpSpPr>
          <p:pic>
            <p:nvPicPr>
              <p:cNvPr id="20505" name="Picture 16"/>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4464" y="1066"/>
                <a:ext cx="1686" cy="1341"/>
              </a:xfrm>
              <a:prstGeom prst="rect">
                <a:avLst/>
              </a:prstGeom>
              <a:noFill/>
              <a:ln w="12700">
                <a:noFill/>
                <a:miter lim="800000"/>
                <a:headEnd/>
                <a:tailEnd/>
              </a:ln>
            </p:spPr>
          </p:pic>
          <p:pic>
            <p:nvPicPr>
              <p:cNvPr id="20506" name="Picture 17"/>
              <p:cNvPicPr>
                <a:picLocks noChangeArrowheads="1"/>
              </p:cNvPicPr>
              <p:nvPr/>
            </p:nvPicPr>
            <p:blipFill>
              <a:blip r:embed="rId5"/>
              <a:srcRect l="69757" t="30959" r="7643" b="14474"/>
              <a:stretch>
                <a:fillRect/>
              </a:stretch>
            </p:blipFill>
            <p:spPr bwMode="auto">
              <a:xfrm>
                <a:off x="3146" y="1062"/>
                <a:ext cx="503" cy="705"/>
              </a:xfrm>
              <a:prstGeom prst="rect">
                <a:avLst/>
              </a:prstGeom>
              <a:noFill/>
              <a:ln w="12700">
                <a:noFill/>
                <a:miter lim="800000"/>
                <a:headEnd/>
                <a:tailEnd/>
              </a:ln>
            </p:spPr>
          </p:pic>
          <p:pic>
            <p:nvPicPr>
              <p:cNvPr id="20507" name="Picture 18"/>
              <p:cNvPicPr>
                <a:picLocks noChangeAspect="1" noChangeArrowheads="1"/>
              </p:cNvPicPr>
              <p:nvPr/>
            </p:nvPicPr>
            <p:blipFill>
              <a:blip r:embed="rId6">
                <a:clrChange>
                  <a:clrFrom>
                    <a:srgbClr val="0000D4"/>
                  </a:clrFrom>
                  <a:clrTo>
                    <a:srgbClr val="0000D4">
                      <a:alpha val="0"/>
                    </a:srgbClr>
                  </a:clrTo>
                </a:clrChange>
              </a:blip>
              <a:srcRect/>
              <a:stretch>
                <a:fillRect/>
              </a:stretch>
            </p:blipFill>
            <p:spPr bwMode="auto">
              <a:xfrm>
                <a:off x="5320" y="1728"/>
                <a:ext cx="958" cy="591"/>
              </a:xfrm>
              <a:prstGeom prst="rect">
                <a:avLst/>
              </a:prstGeom>
              <a:noFill/>
              <a:ln w="12700">
                <a:solidFill>
                  <a:schemeClr val="tx1"/>
                </a:solidFill>
                <a:miter lim="800000"/>
                <a:headEnd/>
                <a:tailEnd/>
              </a:ln>
            </p:spPr>
          </p:pic>
          <p:sp>
            <p:nvSpPr>
              <p:cNvPr id="20508" name="Rectangle 19"/>
              <p:cNvSpPr>
                <a:spLocks noChangeArrowheads="1"/>
              </p:cNvSpPr>
              <p:nvPr/>
            </p:nvSpPr>
            <p:spPr bwMode="auto">
              <a:xfrm>
                <a:off x="4422" y="763"/>
                <a:ext cx="2029" cy="231"/>
              </a:xfrm>
              <a:prstGeom prst="rect">
                <a:avLst/>
              </a:prstGeom>
              <a:noFill/>
              <a:ln w="12700">
                <a:noFill/>
                <a:miter lim="800000"/>
                <a:headEnd/>
                <a:tailEnd/>
              </a:ln>
            </p:spPr>
            <p:txBody>
              <a:bodyPr wrap="none" lIns="90488" tIns="44450" rIns="90488" bIns="44450">
                <a:spAutoFit/>
              </a:bodyPr>
              <a:lstStyle/>
              <a:p>
                <a:pPr eaLnBrk="0" hangingPunct="0"/>
                <a:r>
                  <a:rPr lang="en-GB">
                    <a:solidFill>
                      <a:srgbClr val="2F1F58"/>
                    </a:solidFill>
                  </a:rPr>
                  <a:t>Statistical Parametric Map</a:t>
                </a:r>
              </a:p>
            </p:txBody>
          </p:sp>
          <p:sp>
            <p:nvSpPr>
              <p:cNvPr id="20509" name="Rectangle 20"/>
              <p:cNvSpPr>
                <a:spLocks noChangeArrowheads="1"/>
              </p:cNvSpPr>
              <p:nvPr/>
            </p:nvSpPr>
            <p:spPr bwMode="auto">
              <a:xfrm>
                <a:off x="3942" y="2783"/>
                <a:ext cx="1656" cy="231"/>
              </a:xfrm>
              <a:prstGeom prst="rect">
                <a:avLst/>
              </a:prstGeom>
              <a:noFill/>
              <a:ln w="12700">
                <a:noFill/>
                <a:miter lim="800000"/>
                <a:headEnd/>
                <a:tailEnd/>
              </a:ln>
            </p:spPr>
            <p:txBody>
              <a:bodyPr wrap="none" lIns="90488" tIns="44450" rIns="90488" bIns="44450">
                <a:spAutoFit/>
              </a:bodyPr>
              <a:lstStyle/>
              <a:p>
                <a:pPr eaLnBrk="0" hangingPunct="0"/>
                <a:r>
                  <a:rPr lang="en-GB">
                    <a:solidFill>
                      <a:srgbClr val="2F1F58"/>
                    </a:solidFill>
                  </a:rPr>
                  <a:t>Parameter Estimates</a:t>
                </a:r>
              </a:p>
            </p:txBody>
          </p:sp>
          <p:pic>
            <p:nvPicPr>
              <p:cNvPr id="20510" name="Picture 21"/>
              <p:cNvPicPr>
                <a:picLocks noChangeArrowheads="1"/>
              </p:cNvPicPr>
              <p:nvPr/>
            </p:nvPicPr>
            <p:blipFill>
              <a:blip r:embed="rId7"/>
              <a:srcRect l="10599" t="6715" r="8142" b="6468"/>
              <a:stretch>
                <a:fillRect/>
              </a:stretch>
            </p:blipFill>
            <p:spPr bwMode="auto">
              <a:xfrm>
                <a:off x="4082" y="3033"/>
                <a:ext cx="1099" cy="1047"/>
              </a:xfrm>
              <a:prstGeom prst="rect">
                <a:avLst/>
              </a:prstGeom>
              <a:noFill/>
              <a:ln w="12700">
                <a:solidFill>
                  <a:schemeClr val="bg2"/>
                </a:solidFill>
                <a:miter lim="800000"/>
                <a:headEnd/>
                <a:tailEnd/>
              </a:ln>
            </p:spPr>
          </p:pic>
          <p:sp>
            <p:nvSpPr>
              <p:cNvPr id="20511" name="Rectangle 22"/>
              <p:cNvSpPr>
                <a:spLocks noChangeArrowheads="1"/>
              </p:cNvSpPr>
              <p:nvPr/>
            </p:nvSpPr>
            <p:spPr bwMode="auto">
              <a:xfrm>
                <a:off x="2574" y="1989"/>
                <a:ext cx="1663" cy="434"/>
              </a:xfrm>
              <a:prstGeom prst="rect">
                <a:avLst/>
              </a:prstGeom>
              <a:noFill/>
              <a:ln w="12700">
                <a:solidFill>
                  <a:schemeClr val="tx1"/>
                </a:solidFill>
                <a:miter lim="800000"/>
                <a:headEnd/>
                <a:tailEnd/>
              </a:ln>
            </p:spPr>
            <p:txBody>
              <a:bodyPr wrap="none" anchor="ctr"/>
              <a:lstStyle/>
              <a:p>
                <a:pPr algn="ctr"/>
                <a:r>
                  <a:rPr lang="en-GB">
                    <a:solidFill>
                      <a:srgbClr val="2F1F58"/>
                    </a:solidFill>
                  </a:rPr>
                  <a:t>General Linear Model</a:t>
                </a:r>
              </a:p>
            </p:txBody>
          </p:sp>
          <p:sp>
            <p:nvSpPr>
              <p:cNvPr id="20512" name="Rectangle 23"/>
              <p:cNvSpPr>
                <a:spLocks noChangeArrowheads="1"/>
              </p:cNvSpPr>
              <p:nvPr/>
            </p:nvSpPr>
            <p:spPr bwMode="auto">
              <a:xfrm>
                <a:off x="2886" y="776"/>
                <a:ext cx="1129" cy="231"/>
              </a:xfrm>
              <a:prstGeom prst="rect">
                <a:avLst/>
              </a:prstGeom>
              <a:noFill/>
              <a:ln w="12700">
                <a:noFill/>
                <a:miter lim="800000"/>
                <a:headEnd/>
                <a:tailEnd/>
              </a:ln>
            </p:spPr>
            <p:txBody>
              <a:bodyPr wrap="none" lIns="90488" tIns="44450" rIns="90488" bIns="44450">
                <a:spAutoFit/>
              </a:bodyPr>
              <a:lstStyle/>
              <a:p>
                <a:pPr eaLnBrk="0" hangingPunct="0"/>
                <a:r>
                  <a:rPr lang="en-GB">
                    <a:solidFill>
                      <a:srgbClr val="2F1F58"/>
                    </a:solidFill>
                  </a:rPr>
                  <a:t>Design matrix</a:t>
                </a:r>
              </a:p>
            </p:txBody>
          </p:sp>
          <p:sp>
            <p:nvSpPr>
              <p:cNvPr id="20513" name="Line 24"/>
              <p:cNvSpPr>
                <a:spLocks noChangeShapeType="1"/>
              </p:cNvSpPr>
              <p:nvPr/>
            </p:nvSpPr>
            <p:spPr bwMode="auto">
              <a:xfrm flipV="1">
                <a:off x="3819" y="1488"/>
                <a:ext cx="567" cy="507"/>
              </a:xfrm>
              <a:prstGeom prst="line">
                <a:avLst/>
              </a:prstGeom>
              <a:noFill/>
              <a:ln w="25400">
                <a:solidFill>
                  <a:schemeClr val="tx1"/>
                </a:solidFill>
                <a:round/>
                <a:headEnd/>
                <a:tailEnd type="triangle" w="med" len="med"/>
              </a:ln>
            </p:spPr>
            <p:txBody>
              <a:bodyPr wrap="none" anchor="ctr"/>
              <a:lstStyle/>
              <a:p>
                <a:endParaRPr lang="en-GB"/>
              </a:p>
            </p:txBody>
          </p:sp>
          <p:sp>
            <p:nvSpPr>
              <p:cNvPr id="20514" name="Line 25"/>
              <p:cNvSpPr>
                <a:spLocks noChangeShapeType="1"/>
              </p:cNvSpPr>
              <p:nvPr/>
            </p:nvSpPr>
            <p:spPr bwMode="auto">
              <a:xfrm>
                <a:off x="3825" y="2435"/>
                <a:ext cx="179" cy="377"/>
              </a:xfrm>
              <a:prstGeom prst="line">
                <a:avLst/>
              </a:prstGeom>
              <a:noFill/>
              <a:ln w="25400">
                <a:solidFill>
                  <a:schemeClr val="tx1"/>
                </a:solidFill>
                <a:round/>
                <a:headEnd/>
                <a:tailEnd type="triangle" w="med" len="med"/>
              </a:ln>
            </p:spPr>
            <p:txBody>
              <a:bodyPr wrap="none" anchor="ctr"/>
              <a:lstStyle/>
              <a:p>
                <a:endParaRPr lang="en-GB"/>
              </a:p>
            </p:txBody>
          </p:sp>
        </p:grpSp>
        <p:sp>
          <p:nvSpPr>
            <p:cNvPr id="20504" name="Line 26"/>
            <p:cNvSpPr>
              <a:spLocks noChangeShapeType="1"/>
            </p:cNvSpPr>
            <p:nvPr/>
          </p:nvSpPr>
          <p:spPr bwMode="auto">
            <a:xfrm>
              <a:off x="3007" y="1787"/>
              <a:ext cx="0" cy="195"/>
            </a:xfrm>
            <a:prstGeom prst="line">
              <a:avLst/>
            </a:prstGeom>
            <a:noFill/>
            <a:ln w="25400">
              <a:solidFill>
                <a:schemeClr val="tx1"/>
              </a:solidFill>
              <a:round/>
              <a:headEnd/>
              <a:tailEnd type="triangle" w="med" len="med"/>
            </a:ln>
          </p:spPr>
          <p:txBody>
            <a:bodyPr wrap="none" anchor="ctr"/>
            <a:lstStyle/>
            <a:p>
              <a:endParaRPr lang="en-GB"/>
            </a:p>
          </p:txBody>
        </p:sp>
      </p:grpSp>
      <p:sp>
        <p:nvSpPr>
          <p:cNvPr id="20490" name="Line 27"/>
          <p:cNvSpPr>
            <a:spLocks noChangeShapeType="1"/>
          </p:cNvSpPr>
          <p:nvPr/>
        </p:nvSpPr>
        <p:spPr bwMode="auto">
          <a:xfrm>
            <a:off x="2627313" y="2708275"/>
            <a:ext cx="0" cy="381000"/>
          </a:xfrm>
          <a:prstGeom prst="line">
            <a:avLst/>
          </a:prstGeom>
          <a:noFill/>
          <a:ln w="25400">
            <a:solidFill>
              <a:schemeClr val="tx1"/>
            </a:solidFill>
            <a:round/>
            <a:headEnd/>
            <a:tailEnd type="triangle" w="med" len="med"/>
          </a:ln>
        </p:spPr>
        <p:txBody>
          <a:bodyPr wrap="none" anchor="ctr"/>
          <a:lstStyle/>
          <a:p>
            <a:endParaRPr lang="en-GB"/>
          </a:p>
        </p:txBody>
      </p:sp>
      <p:sp>
        <p:nvSpPr>
          <p:cNvPr id="20491" name="Line 28"/>
          <p:cNvSpPr>
            <a:spLocks noChangeShapeType="1"/>
          </p:cNvSpPr>
          <p:nvPr/>
        </p:nvSpPr>
        <p:spPr bwMode="auto">
          <a:xfrm>
            <a:off x="3303588" y="3500438"/>
            <a:ext cx="296862" cy="3175"/>
          </a:xfrm>
          <a:prstGeom prst="line">
            <a:avLst/>
          </a:prstGeom>
          <a:noFill/>
          <a:ln w="25400">
            <a:solidFill>
              <a:schemeClr val="tx1"/>
            </a:solidFill>
            <a:round/>
            <a:headEnd/>
            <a:tailEnd type="triangle" w="med" len="med"/>
          </a:ln>
        </p:spPr>
        <p:txBody>
          <a:bodyPr wrap="none" anchor="ctr"/>
          <a:lstStyle/>
          <a:p>
            <a:endParaRPr lang="en-GB"/>
          </a:p>
        </p:txBody>
      </p:sp>
      <p:sp>
        <p:nvSpPr>
          <p:cNvPr id="20492" name="Line 29"/>
          <p:cNvSpPr>
            <a:spLocks noChangeShapeType="1"/>
          </p:cNvSpPr>
          <p:nvPr/>
        </p:nvSpPr>
        <p:spPr bwMode="auto">
          <a:xfrm flipV="1">
            <a:off x="1692275" y="5043488"/>
            <a:ext cx="0" cy="392112"/>
          </a:xfrm>
          <a:prstGeom prst="line">
            <a:avLst/>
          </a:prstGeom>
          <a:noFill/>
          <a:ln w="25400">
            <a:solidFill>
              <a:schemeClr val="tx1"/>
            </a:solidFill>
            <a:round/>
            <a:headEnd/>
            <a:tailEnd type="triangle" w="med" len="med"/>
          </a:ln>
        </p:spPr>
        <p:txBody>
          <a:bodyPr wrap="none" anchor="ctr"/>
          <a:lstStyle/>
          <a:p>
            <a:endParaRPr lang="en-GB"/>
          </a:p>
        </p:txBody>
      </p:sp>
      <p:sp>
        <p:nvSpPr>
          <p:cNvPr id="20493" name="Line 30"/>
          <p:cNvSpPr>
            <a:spLocks noChangeShapeType="1"/>
          </p:cNvSpPr>
          <p:nvPr/>
        </p:nvSpPr>
        <p:spPr bwMode="auto">
          <a:xfrm>
            <a:off x="1227138" y="3873500"/>
            <a:ext cx="1587" cy="488950"/>
          </a:xfrm>
          <a:prstGeom prst="line">
            <a:avLst/>
          </a:prstGeom>
          <a:noFill/>
          <a:ln w="25400">
            <a:solidFill>
              <a:schemeClr val="tx1"/>
            </a:solidFill>
            <a:round/>
            <a:headEnd/>
            <a:tailEnd type="triangle" w="med" len="med"/>
          </a:ln>
        </p:spPr>
        <p:txBody>
          <a:bodyPr wrap="none" anchor="ctr"/>
          <a:lstStyle/>
          <a:p>
            <a:endParaRPr lang="en-GB"/>
          </a:p>
        </p:txBody>
      </p:sp>
      <p:sp>
        <p:nvSpPr>
          <p:cNvPr id="20494" name="Line 31"/>
          <p:cNvSpPr>
            <a:spLocks noChangeShapeType="1"/>
          </p:cNvSpPr>
          <p:nvPr/>
        </p:nvSpPr>
        <p:spPr bwMode="auto">
          <a:xfrm flipV="1">
            <a:off x="2268538" y="3860800"/>
            <a:ext cx="0" cy="503238"/>
          </a:xfrm>
          <a:prstGeom prst="line">
            <a:avLst/>
          </a:prstGeom>
          <a:noFill/>
          <a:ln w="25400">
            <a:solidFill>
              <a:schemeClr val="tx1"/>
            </a:solidFill>
            <a:round/>
            <a:headEnd/>
            <a:tailEnd type="triangle" w="med" len="med"/>
          </a:ln>
        </p:spPr>
        <p:txBody>
          <a:bodyPr wrap="none" anchor="ctr"/>
          <a:lstStyle/>
          <a:p>
            <a:endParaRPr lang="en-GB"/>
          </a:p>
        </p:txBody>
      </p:sp>
      <p:pic>
        <p:nvPicPr>
          <p:cNvPr id="20495" name="Picture 33" descr="template"/>
          <p:cNvPicPr>
            <a:picLocks noChangeAspect="1" noChangeArrowheads="1"/>
          </p:cNvPicPr>
          <p:nvPr/>
        </p:nvPicPr>
        <p:blipFill>
          <a:blip r:embed="rId8"/>
          <a:srcRect/>
          <a:stretch>
            <a:fillRect/>
          </a:stretch>
        </p:blipFill>
        <p:spPr bwMode="auto">
          <a:xfrm>
            <a:off x="1031875" y="5334000"/>
            <a:ext cx="1030288" cy="1338263"/>
          </a:xfrm>
          <a:prstGeom prst="rect">
            <a:avLst/>
          </a:prstGeom>
          <a:noFill/>
          <a:ln w="28575">
            <a:solidFill>
              <a:srgbClr val="0000FF"/>
            </a:solidFill>
            <a:miter lim="800000"/>
            <a:headEnd/>
            <a:tailEnd/>
          </a:ln>
        </p:spPr>
      </p:pic>
      <p:sp>
        <p:nvSpPr>
          <p:cNvPr id="31" name="Rectangle 39"/>
          <p:cNvSpPr txBox="1">
            <a:spLocks noChangeArrowheads="1"/>
          </p:cNvSpPr>
          <p:nvPr/>
        </p:nvSpPr>
        <p:spPr bwMode="auto">
          <a:xfrm>
            <a:off x="423863" y="0"/>
            <a:ext cx="8229600" cy="1143000"/>
          </a:xfrm>
          <a:prstGeom prst="rect">
            <a:avLst/>
          </a:prstGeom>
          <a:noFill/>
          <a:ln w="9525">
            <a:noFill/>
            <a:miter lim="800000"/>
            <a:headEnd/>
            <a:tailEnd/>
          </a:ln>
        </p:spPr>
        <p:txBody>
          <a:bodyPr anchor="ctr"/>
          <a:lstStyle/>
          <a:p>
            <a:pPr algn="ctr" defTabSz="914400">
              <a:defRPr/>
            </a:pPr>
            <a:r>
              <a:rPr lang="en-GB" sz="4000" kern="0" dirty="0">
                <a:solidFill>
                  <a:schemeClr val="tx2"/>
                </a:solidFill>
                <a:latin typeface="Calibri"/>
                <a:ea typeface="Arial"/>
                <a:cs typeface="Calibri"/>
              </a:rPr>
              <a:t>Overview of SPM Analysis</a:t>
            </a:r>
          </a:p>
        </p:txBody>
      </p:sp>
      <p:sp>
        <p:nvSpPr>
          <p:cNvPr id="20497" name="Rectangle 40"/>
          <p:cNvSpPr>
            <a:spLocks noChangeArrowheads="1"/>
          </p:cNvSpPr>
          <p:nvPr/>
        </p:nvSpPr>
        <p:spPr bwMode="auto">
          <a:xfrm>
            <a:off x="231775" y="3157538"/>
            <a:ext cx="1300163" cy="688975"/>
          </a:xfrm>
          <a:prstGeom prst="rect">
            <a:avLst/>
          </a:prstGeom>
          <a:noFill/>
          <a:ln w="12700">
            <a:solidFill>
              <a:schemeClr val="tx1"/>
            </a:solidFill>
            <a:miter lim="800000"/>
            <a:headEnd/>
            <a:tailEnd/>
          </a:ln>
        </p:spPr>
        <p:txBody>
          <a:bodyPr wrap="none" anchor="ctr"/>
          <a:lstStyle/>
          <a:p>
            <a:pPr algn="ctr"/>
            <a:r>
              <a:rPr lang="en-GB">
                <a:solidFill>
                  <a:srgbClr val="2F1F58"/>
                </a:solidFill>
              </a:rPr>
              <a:t>Motion</a:t>
            </a:r>
            <a:br>
              <a:rPr lang="en-GB">
                <a:solidFill>
                  <a:srgbClr val="2F1F58"/>
                </a:solidFill>
              </a:rPr>
            </a:br>
            <a:r>
              <a:rPr lang="en-GB">
                <a:solidFill>
                  <a:srgbClr val="2F1F58"/>
                </a:solidFill>
              </a:rPr>
              <a:t>Correction</a:t>
            </a:r>
          </a:p>
        </p:txBody>
      </p:sp>
      <p:pic>
        <p:nvPicPr>
          <p:cNvPr id="20498" name="Picture 46" descr="junk"/>
          <p:cNvPicPr>
            <a:picLocks noChangeAspect="1" noChangeArrowheads="1"/>
          </p:cNvPicPr>
          <p:nvPr/>
        </p:nvPicPr>
        <p:blipFill>
          <a:blip r:embed="rId9"/>
          <a:srcRect/>
          <a:stretch>
            <a:fillRect/>
          </a:stretch>
        </p:blipFill>
        <p:spPr bwMode="auto">
          <a:xfrm>
            <a:off x="492125" y="1441450"/>
            <a:ext cx="1125538" cy="1219200"/>
          </a:xfrm>
          <a:prstGeom prst="rect">
            <a:avLst/>
          </a:prstGeom>
          <a:noFill/>
          <a:ln w="28575">
            <a:solidFill>
              <a:srgbClr val="0000FF"/>
            </a:solidFill>
            <a:miter lim="800000"/>
            <a:headEnd/>
            <a:tailEnd/>
          </a:ln>
        </p:spPr>
      </p:pic>
      <p:pic>
        <p:nvPicPr>
          <p:cNvPr id="20499" name="Picture 47" descr="junk"/>
          <p:cNvPicPr>
            <a:picLocks noChangeAspect="1" noChangeArrowheads="1"/>
          </p:cNvPicPr>
          <p:nvPr/>
        </p:nvPicPr>
        <p:blipFill>
          <a:blip r:embed="rId9"/>
          <a:srcRect/>
          <a:stretch>
            <a:fillRect/>
          </a:stretch>
        </p:blipFill>
        <p:spPr bwMode="auto">
          <a:xfrm>
            <a:off x="422275" y="1517650"/>
            <a:ext cx="1125538" cy="1219200"/>
          </a:xfrm>
          <a:prstGeom prst="rect">
            <a:avLst/>
          </a:prstGeom>
          <a:noFill/>
          <a:ln w="28575">
            <a:solidFill>
              <a:srgbClr val="0000FF"/>
            </a:solidFill>
            <a:miter lim="800000"/>
            <a:headEnd/>
            <a:tailEnd/>
          </a:ln>
        </p:spPr>
      </p:pic>
      <p:pic>
        <p:nvPicPr>
          <p:cNvPr id="20500" name="Picture 48" descr="junk"/>
          <p:cNvPicPr>
            <a:picLocks noChangeAspect="1" noChangeArrowheads="1"/>
          </p:cNvPicPr>
          <p:nvPr/>
        </p:nvPicPr>
        <p:blipFill>
          <a:blip r:embed="rId9"/>
          <a:srcRect/>
          <a:stretch>
            <a:fillRect/>
          </a:stretch>
        </p:blipFill>
        <p:spPr bwMode="auto">
          <a:xfrm>
            <a:off x="350838" y="1593850"/>
            <a:ext cx="1127125" cy="1219200"/>
          </a:xfrm>
          <a:prstGeom prst="rect">
            <a:avLst/>
          </a:prstGeom>
          <a:noFill/>
          <a:ln w="28575">
            <a:solidFill>
              <a:srgbClr val="0000FF"/>
            </a:solidFill>
            <a:miter lim="800000"/>
            <a:headEnd/>
            <a:tailEnd/>
          </a:ln>
        </p:spPr>
      </p:pic>
      <p:pic>
        <p:nvPicPr>
          <p:cNvPr id="20501" name="Picture 49" descr="junk"/>
          <p:cNvPicPr>
            <a:picLocks noChangeAspect="1" noChangeArrowheads="1"/>
          </p:cNvPicPr>
          <p:nvPr/>
        </p:nvPicPr>
        <p:blipFill>
          <a:blip r:embed="rId9"/>
          <a:srcRect/>
          <a:stretch>
            <a:fillRect/>
          </a:stretch>
        </p:blipFill>
        <p:spPr bwMode="auto">
          <a:xfrm>
            <a:off x="280988" y="1670050"/>
            <a:ext cx="1125537" cy="1219200"/>
          </a:xfrm>
          <a:prstGeom prst="rect">
            <a:avLst/>
          </a:prstGeom>
          <a:noFill/>
          <a:ln w="28575">
            <a:solidFill>
              <a:srgbClr val="0000FF"/>
            </a:solidFill>
            <a:miter lim="800000"/>
            <a:headEnd/>
            <a:tailEnd/>
          </a:ln>
        </p:spPr>
      </p:pic>
      <p:sp>
        <p:nvSpPr>
          <p:cNvPr id="38" name="Rectangle 37"/>
          <p:cNvSpPr/>
          <p:nvPr/>
        </p:nvSpPr>
        <p:spPr>
          <a:xfrm>
            <a:off x="107950" y="1092200"/>
            <a:ext cx="1781175" cy="2849563"/>
          </a:xfrm>
          <a:prstGeom prst="rect">
            <a:avLst/>
          </a:prstGeom>
          <a:noFill/>
          <a:ln>
            <a:solidFill>
              <a:schemeClr val="accent2">
                <a:lumMod val="2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19162"/>
          </a:xfrm>
          <a:noFill/>
          <a:ln/>
        </p:spPr>
        <p:txBody>
          <a:bodyPr/>
          <a:lstStyle/>
          <a:p>
            <a:r>
              <a:rPr lang="en-GB" sz="4000"/>
              <a:t>Pre-processing- what’s the point?</a:t>
            </a:r>
            <a:endParaRPr lang="en-US" sz="4000"/>
          </a:p>
        </p:txBody>
      </p:sp>
      <p:sp>
        <p:nvSpPr>
          <p:cNvPr id="31747" name="Rectangle 3"/>
          <p:cNvSpPr>
            <a:spLocks noGrp="1" noChangeArrowheads="1"/>
          </p:cNvSpPr>
          <p:nvPr>
            <p:ph type="body" idx="1"/>
          </p:nvPr>
        </p:nvSpPr>
        <p:spPr>
          <a:xfrm>
            <a:off x="468313" y="1341438"/>
            <a:ext cx="8229600" cy="4530725"/>
          </a:xfrm>
          <a:noFill/>
          <a:ln/>
        </p:spPr>
        <p:txBody>
          <a:bodyPr/>
          <a:lstStyle/>
          <a:p>
            <a:pPr marL="609600" indent="-609600" algn="ctr">
              <a:spcBef>
                <a:spcPct val="0"/>
              </a:spcBef>
              <a:buFontTx/>
              <a:buNone/>
            </a:pPr>
            <a:r>
              <a:rPr lang="en-GB" sz="2000"/>
              <a:t>To reduce the introduction of false positives in your analysis</a:t>
            </a:r>
          </a:p>
        </p:txBody>
      </p:sp>
      <p:grpSp>
        <p:nvGrpSpPr>
          <p:cNvPr id="2" name="Group 4"/>
          <p:cNvGrpSpPr>
            <a:grpSpLocks/>
          </p:cNvGrpSpPr>
          <p:nvPr/>
        </p:nvGrpSpPr>
        <p:grpSpPr bwMode="auto">
          <a:xfrm>
            <a:off x="3132138" y="2492375"/>
            <a:ext cx="3025775" cy="4175125"/>
            <a:chOff x="262" y="1251"/>
            <a:chExt cx="1814" cy="2748"/>
          </a:xfrm>
        </p:grpSpPr>
        <p:grpSp>
          <p:nvGrpSpPr>
            <p:cNvPr id="3" name="Group 5"/>
            <p:cNvGrpSpPr>
              <a:grpSpLocks/>
            </p:cNvGrpSpPr>
            <p:nvPr/>
          </p:nvGrpSpPr>
          <p:grpSpPr bwMode="auto">
            <a:xfrm>
              <a:off x="262" y="1616"/>
              <a:ext cx="1814" cy="2040"/>
              <a:chOff x="336" y="1200"/>
              <a:chExt cx="3360" cy="2928"/>
            </a:xfrm>
          </p:grpSpPr>
          <p:pic>
            <p:nvPicPr>
              <p:cNvPr id="31750" name="Picture 6" descr="visual_mov_orig_mip"/>
              <p:cNvPicPr>
                <a:picLocks noChangeArrowheads="1"/>
              </p:cNvPicPr>
              <p:nvPr/>
            </p:nvPicPr>
            <p:blipFill>
              <a:blip r:embed="rId3"/>
              <a:srcRect l="8673" t="22942" r="25250" b="37074"/>
              <a:stretch>
                <a:fillRect/>
              </a:stretch>
            </p:blipFill>
            <p:spPr bwMode="auto">
              <a:xfrm>
                <a:off x="336" y="1200"/>
                <a:ext cx="3360" cy="2928"/>
              </a:xfrm>
              <a:prstGeom prst="rect">
                <a:avLst/>
              </a:prstGeom>
              <a:noFill/>
              <a:ln w="9525">
                <a:noFill/>
                <a:miter lim="800000"/>
                <a:headEnd/>
                <a:tailEnd/>
              </a:ln>
            </p:spPr>
          </p:pic>
          <p:pic>
            <p:nvPicPr>
              <p:cNvPr id="31751" name="Picture 7" descr="visual_womov_unwarp_dm"/>
              <p:cNvPicPr>
                <a:picLocks noChangeArrowheads="1"/>
              </p:cNvPicPr>
              <p:nvPr/>
            </p:nvPicPr>
            <p:blipFill>
              <a:blip r:embed="rId4"/>
              <a:srcRect l="60565" t="18637" r="8458" b="51054"/>
              <a:stretch>
                <a:fillRect/>
              </a:stretch>
            </p:blipFill>
            <p:spPr bwMode="auto">
              <a:xfrm>
                <a:off x="2420" y="2553"/>
                <a:ext cx="1084" cy="1527"/>
              </a:xfrm>
              <a:prstGeom prst="rect">
                <a:avLst/>
              </a:prstGeom>
              <a:noFill/>
              <a:ln w="9525">
                <a:noFill/>
                <a:miter lim="800000"/>
                <a:headEnd/>
                <a:tailEnd/>
              </a:ln>
            </p:spPr>
          </p:pic>
        </p:grpSp>
        <p:sp>
          <p:nvSpPr>
            <p:cNvPr id="31752" name="Text Box 8"/>
            <p:cNvSpPr txBox="1">
              <a:spLocks noChangeArrowheads="1"/>
            </p:cNvSpPr>
            <p:nvPr/>
          </p:nvSpPr>
          <p:spPr bwMode="auto">
            <a:xfrm>
              <a:off x="625" y="3657"/>
              <a:ext cx="1017" cy="342"/>
            </a:xfrm>
            <a:prstGeom prst="rect">
              <a:avLst/>
            </a:prstGeom>
            <a:noFill/>
            <a:ln w="9525">
              <a:noFill/>
              <a:miter lim="800000"/>
              <a:headEnd/>
              <a:tailEnd/>
            </a:ln>
            <a:effectLst/>
          </p:spPr>
          <p:txBody>
            <a:bodyPr wrap="none">
              <a:spAutoFit/>
            </a:bodyPr>
            <a:lstStyle/>
            <a:p>
              <a:pPr algn="l" eaLnBrk="0" hangingPunct="0"/>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=13.38</a:t>
              </a:r>
            </a:p>
          </p:txBody>
        </p:sp>
        <p:sp>
          <p:nvSpPr>
            <p:cNvPr id="31753" name="Text Box 9"/>
            <p:cNvSpPr txBox="1">
              <a:spLocks noChangeArrowheads="1"/>
            </p:cNvSpPr>
            <p:nvPr/>
          </p:nvSpPr>
          <p:spPr bwMode="auto">
            <a:xfrm>
              <a:off x="704" y="1251"/>
              <a:ext cx="950" cy="261"/>
            </a:xfrm>
            <a:prstGeom prst="rect">
              <a:avLst/>
            </a:prstGeom>
            <a:noFill/>
            <a:ln w="12700">
              <a:noFill/>
              <a:miter lim="800000"/>
              <a:headEnd/>
              <a:tailEnd/>
            </a:ln>
            <a:effectLst/>
          </p:spPr>
          <p:txBody>
            <a:bodyPr wrap="none">
              <a:spAutoFit/>
            </a:bodyPr>
            <a:lstStyle/>
            <a:p>
              <a:pPr algn="l" eaLnBrk="0" hangingPunct="0"/>
              <a:r>
                <a:rPr lang="en-GB" sz="2000">
                  <a:latin typeface="Times New Roman" pitchFamily="18" charset="0"/>
                </a:rPr>
                <a:t>No correction</a:t>
              </a:r>
              <a:endParaRPr lang="en-US" sz="2000">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lum bright="70000" contrast="-70000"/>
          </a:blip>
          <a:srcRect/>
          <a:stretch>
            <a:fillRect/>
          </a:stretch>
        </p:blipFill>
        <p:spPr bwMode="auto">
          <a:xfrm>
            <a:off x="0" y="0"/>
            <a:ext cx="9144000" cy="6845300"/>
          </a:xfrm>
          <a:prstGeom prst="rect">
            <a:avLst/>
          </a:prstGeom>
          <a:noFill/>
          <a:ln w="9525" algn="ctr">
            <a:noFill/>
            <a:miter lim="800000"/>
            <a:headEnd/>
            <a:tailEnd/>
          </a:ln>
          <a:effectLst/>
        </p:spPr>
      </p:pic>
      <p:sp>
        <p:nvSpPr>
          <p:cNvPr id="16387" name="Rectangle 3"/>
          <p:cNvSpPr>
            <a:spLocks noGrp="1" noChangeArrowheads="1"/>
          </p:cNvSpPr>
          <p:nvPr>
            <p:ph type="body" idx="1"/>
          </p:nvPr>
        </p:nvSpPr>
        <p:spPr/>
        <p:txBody>
          <a:bodyPr/>
          <a:lstStyle/>
          <a:p>
            <a:r>
              <a:rPr lang="en-GB" dirty="0">
                <a:solidFill>
                  <a:srgbClr val="FF3300"/>
                </a:solidFill>
                <a:effectLst>
                  <a:outerShdw blurRad="38100" dist="38100" dir="2700000" algn="tl">
                    <a:srgbClr val="C0C0C0"/>
                  </a:outerShdw>
                </a:effectLst>
              </a:rPr>
              <a:t>In extreme cases, up to 90% of the variance in fMRI time-series can be accounted for by effects of movement </a:t>
            </a:r>
            <a:r>
              <a:rPr lang="en-GB" u="sng" dirty="0">
                <a:solidFill>
                  <a:srgbClr val="FF3300"/>
                </a:solidFill>
                <a:effectLst>
                  <a:outerShdw blurRad="38100" dist="38100" dir="2700000" algn="tl">
                    <a:srgbClr val="C0C0C0"/>
                  </a:outerShdw>
                </a:effectLst>
              </a:rPr>
              <a:t>after</a:t>
            </a:r>
            <a:r>
              <a:rPr lang="en-GB" dirty="0">
                <a:solidFill>
                  <a:srgbClr val="FF3300"/>
                </a:solidFill>
                <a:effectLst>
                  <a:outerShdw blurRad="38100" dist="38100" dir="2700000" algn="tl">
                    <a:srgbClr val="C0C0C0"/>
                  </a:outerShdw>
                </a:effectLst>
              </a:rPr>
              <a:t> realignment</a:t>
            </a:r>
            <a:r>
              <a:rPr lang="en-GB" dirty="0">
                <a:effectLst>
                  <a:outerShdw blurRad="38100" dist="38100" dir="2700000" algn="tl">
                    <a:srgbClr val="C0C0C0"/>
                  </a:outerShdw>
                </a:effectLst>
              </a:rPr>
              <a:t>.</a:t>
            </a:r>
          </a:p>
          <a:p>
            <a:pPr>
              <a:buFontTx/>
              <a:buNone/>
            </a:pPr>
            <a:endParaRPr lang="en-GB" dirty="0">
              <a:effectLst>
                <a:outerShdw blurRad="38100" dist="38100" dir="2700000" algn="tl">
                  <a:srgbClr val="C0C0C0"/>
                </a:outerShdw>
              </a:effectLst>
            </a:endParaRPr>
          </a:p>
          <a:p>
            <a:r>
              <a:rPr lang="en-GB" dirty="0">
                <a:solidFill>
                  <a:schemeClr val="bg1"/>
                </a:solidFill>
                <a:effectLst>
                  <a:outerShdw blurRad="38100" dist="38100" dir="2700000" algn="tl">
                    <a:srgbClr val="C0C0C0"/>
                  </a:outerShdw>
                </a:effectLst>
              </a:rPr>
              <a:t>This can be due to non-linear distortion from </a:t>
            </a:r>
            <a:r>
              <a:rPr lang="en-GB" i="1" dirty="0">
                <a:solidFill>
                  <a:schemeClr val="bg1"/>
                </a:solidFill>
                <a:effectLst>
                  <a:outerShdw blurRad="38100" dist="38100" dir="2700000" algn="tl">
                    <a:srgbClr val="C0C0C0"/>
                  </a:outerShdw>
                </a:effectLst>
              </a:rPr>
              <a:t>magnetic field </a:t>
            </a:r>
            <a:r>
              <a:rPr lang="en-GB" i="1" dirty="0" err="1">
                <a:solidFill>
                  <a:schemeClr val="bg1"/>
                </a:solidFill>
                <a:effectLst>
                  <a:outerShdw blurRad="38100" dist="38100" dir="2700000" algn="tl">
                    <a:srgbClr val="C0C0C0"/>
                  </a:outerShdw>
                </a:effectLst>
              </a:rPr>
              <a:t>inhomogeneities</a:t>
            </a:r>
            <a:endParaRPr lang="en-GB" i="1" dirty="0">
              <a:solidFill>
                <a:schemeClr val="bg1"/>
              </a:solidFill>
              <a:effectLst>
                <a:outerShdw blurRad="38100" dist="38100" dir="2700000" algn="tl">
                  <a:srgbClr val="C0C0C0"/>
                </a:outerShdw>
              </a:effectLst>
            </a:endParaRPr>
          </a:p>
          <a:p>
            <a:endParaRPr lang="en-GB" dirty="0">
              <a:solidFill>
                <a:schemeClr val="bg1"/>
              </a:solidFill>
            </a:endParaRPr>
          </a:p>
        </p:txBody>
      </p:sp>
      <p:sp>
        <p:nvSpPr>
          <p:cNvPr id="16386" name="Rectangle 2"/>
          <p:cNvSpPr>
            <a:spLocks noGrp="1" noChangeArrowheads="1"/>
          </p:cNvSpPr>
          <p:nvPr>
            <p:ph type="title"/>
          </p:nvPr>
        </p:nvSpPr>
        <p:spPr/>
        <p:txBody>
          <a:bodyPr/>
          <a:lstStyle/>
          <a:p>
            <a:r>
              <a:rPr lang="en-GB" sz="4000" dirty="0">
                <a:solidFill>
                  <a:schemeClr val="bg1"/>
                </a:solidFill>
              </a:rPr>
              <a:t>Get a move on!</a:t>
            </a:r>
            <a:br>
              <a:rPr lang="en-GB" sz="4000" dirty="0">
                <a:solidFill>
                  <a:schemeClr val="bg1"/>
                </a:solidFill>
              </a:rPr>
            </a:br>
            <a:r>
              <a:rPr lang="en-GB" sz="3200" dirty="0">
                <a:solidFill>
                  <a:schemeClr val="bg1"/>
                </a:solidFill>
              </a:rPr>
              <a:t>…when movement makes life difficult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r>
              <a:rPr lang="en-GB" sz="4000">
                <a:effectLst>
                  <a:outerShdw blurRad="38100" dist="38100" dir="2700000" algn="tl">
                    <a:srgbClr val="000000"/>
                  </a:outerShdw>
                </a:effectLst>
              </a:rPr>
              <a:t>Magnetic Field Inhomogeneities- I</a:t>
            </a:r>
          </a:p>
        </p:txBody>
      </p:sp>
      <p:pic>
        <p:nvPicPr>
          <p:cNvPr id="18438" name="Picture 6"/>
          <p:cNvPicPr>
            <a:picLocks noChangeAspect="1" noChangeArrowheads="1"/>
          </p:cNvPicPr>
          <p:nvPr>
            <p:ph idx="1"/>
          </p:nvPr>
        </p:nvPicPr>
        <p:blipFill>
          <a:blip r:embed="rId3"/>
          <a:srcRect/>
          <a:stretch>
            <a:fillRect/>
          </a:stretch>
        </p:blipFill>
        <p:spPr>
          <a:xfrm>
            <a:off x="468313" y="1196975"/>
            <a:ext cx="8229600" cy="56610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GB" sz="4000">
                <a:effectLst>
                  <a:outerShdw blurRad="38100" dist="38100" dir="2700000" algn="tl">
                    <a:srgbClr val="000000"/>
                  </a:outerShdw>
                </a:effectLst>
              </a:rPr>
              <a:t>Magnetic Field Inhomogeneities- II</a:t>
            </a:r>
          </a:p>
        </p:txBody>
      </p:sp>
      <p:pic>
        <p:nvPicPr>
          <p:cNvPr id="22533" name="Picture 5"/>
          <p:cNvPicPr>
            <a:picLocks noChangeAspect="1" noChangeArrowheads="1"/>
          </p:cNvPicPr>
          <p:nvPr/>
        </p:nvPicPr>
        <p:blipFill>
          <a:blip r:embed="rId3"/>
          <a:srcRect/>
          <a:stretch>
            <a:fillRect/>
          </a:stretch>
        </p:blipFill>
        <p:spPr bwMode="auto">
          <a:xfrm>
            <a:off x="6084888" y="1341438"/>
            <a:ext cx="2843212" cy="1687512"/>
          </a:xfrm>
          <a:prstGeom prst="rect">
            <a:avLst/>
          </a:prstGeom>
          <a:noFill/>
          <a:ln w="9525" algn="ctr">
            <a:noFill/>
            <a:miter lim="800000"/>
            <a:headEnd/>
            <a:tailEnd/>
          </a:ln>
          <a:effectLst/>
        </p:spPr>
      </p:pic>
      <p:sp>
        <p:nvSpPr>
          <p:cNvPr id="22535" name="Text Box 7"/>
          <p:cNvSpPr txBox="1">
            <a:spLocks noChangeArrowheads="1"/>
          </p:cNvSpPr>
          <p:nvPr/>
        </p:nvSpPr>
        <p:spPr bwMode="auto">
          <a:xfrm>
            <a:off x="468313" y="1412875"/>
            <a:ext cx="2808287" cy="366713"/>
          </a:xfrm>
          <a:prstGeom prst="rect">
            <a:avLst/>
          </a:prstGeom>
          <a:noFill/>
          <a:ln w="9525" algn="ctr">
            <a:noFill/>
            <a:miter lim="800000"/>
            <a:headEnd/>
            <a:tailEnd/>
          </a:ln>
          <a:effectLst/>
        </p:spPr>
        <p:txBody>
          <a:bodyPr>
            <a:spAutoFit/>
          </a:bodyPr>
          <a:lstStyle/>
          <a:p>
            <a:pPr>
              <a:spcBef>
                <a:spcPct val="50000"/>
              </a:spcBef>
            </a:pPr>
            <a:endParaRPr lang="en-US">
              <a:latin typeface="Arial" charset="0"/>
            </a:endParaRPr>
          </a:p>
        </p:txBody>
      </p:sp>
      <p:pic>
        <p:nvPicPr>
          <p:cNvPr id="22536" name="Picture 8" descr="inhomo"/>
          <p:cNvPicPr>
            <a:picLocks noChangeAspect="1" noChangeArrowheads="1"/>
          </p:cNvPicPr>
          <p:nvPr/>
        </p:nvPicPr>
        <p:blipFill>
          <a:blip r:embed="rId4"/>
          <a:srcRect/>
          <a:stretch>
            <a:fillRect/>
          </a:stretch>
        </p:blipFill>
        <p:spPr bwMode="auto">
          <a:xfrm>
            <a:off x="3563938" y="1412875"/>
            <a:ext cx="2305050" cy="1517650"/>
          </a:xfrm>
          <a:prstGeom prst="rect">
            <a:avLst/>
          </a:prstGeom>
          <a:noFill/>
        </p:spPr>
      </p:pic>
      <p:sp>
        <p:nvSpPr>
          <p:cNvPr id="22537" name="Rectangle 9"/>
          <p:cNvSpPr>
            <a:spLocks noChangeArrowheads="1"/>
          </p:cNvSpPr>
          <p:nvPr/>
        </p:nvSpPr>
        <p:spPr bwMode="auto">
          <a:xfrm>
            <a:off x="0" y="1700213"/>
            <a:ext cx="3744913" cy="4211637"/>
          </a:xfrm>
          <a:prstGeom prst="rect">
            <a:avLst/>
          </a:prstGeom>
          <a:noFill/>
          <a:ln w="9525" algn="ctr">
            <a:noFill/>
            <a:miter lim="800000"/>
            <a:headEnd/>
            <a:tailEnd/>
          </a:ln>
          <a:effectLst/>
        </p:spPr>
        <p:txBody>
          <a:bodyPr>
            <a:spAutoFit/>
          </a:bodyPr>
          <a:lstStyle/>
          <a:p>
            <a:r>
              <a:rPr lang="en-GB">
                <a:effectLst>
                  <a:outerShdw blurRad="38100" dist="38100" dir="2700000" algn="tl">
                    <a:srgbClr val="FFFFFF"/>
                  </a:outerShdw>
                </a:effectLst>
                <a:latin typeface="Arial" charset="0"/>
              </a:rPr>
              <a:t>Different tissues have different magnetic susceptibilities</a:t>
            </a:r>
          </a:p>
          <a:p>
            <a:endParaRPr lang="en-GB">
              <a:effectLst>
                <a:outerShdw blurRad="38100" dist="38100" dir="2700000" algn="tl">
                  <a:srgbClr val="FFFFFF"/>
                </a:outerShdw>
              </a:effectLst>
              <a:latin typeface="Arial" charset="0"/>
            </a:endParaRPr>
          </a:p>
          <a:p>
            <a:r>
              <a:rPr lang="en-GB">
                <a:effectLst>
                  <a:outerShdw blurRad="38100" dist="38100" dir="2700000" algn="tl">
                    <a:srgbClr val="FFFFFF"/>
                  </a:outerShdw>
                </a:effectLst>
                <a:latin typeface="Arial" charset="0"/>
                <a:sym typeface="Wingdings" pitchFamily="2" charset="2"/>
              </a:rPr>
              <a:t> distortions in magnetic field</a:t>
            </a:r>
          </a:p>
          <a:p>
            <a:endParaRPr lang="en-GB">
              <a:effectLst>
                <a:outerShdw blurRad="38100" dist="38100" dir="2700000" algn="tl">
                  <a:srgbClr val="FFFFFF"/>
                </a:outerShdw>
              </a:effectLst>
              <a:latin typeface="Arial" charset="0"/>
            </a:endParaRPr>
          </a:p>
          <a:p>
            <a:r>
              <a:rPr lang="en-GB">
                <a:effectLst>
                  <a:outerShdw blurRad="38100" dist="38100" dir="2700000" algn="tl">
                    <a:srgbClr val="FFFFFF"/>
                  </a:outerShdw>
                </a:effectLst>
                <a:latin typeface="Arial" charset="0"/>
              </a:rPr>
              <a:t>distortions are most noticeable near air-tissue interfaces </a:t>
            </a:r>
          </a:p>
          <a:p>
            <a:r>
              <a:rPr lang="en-GB">
                <a:effectLst>
                  <a:outerShdw blurRad="38100" dist="38100" dir="2700000" algn="tl">
                    <a:srgbClr val="FFFFFF"/>
                  </a:outerShdw>
                </a:effectLst>
                <a:latin typeface="Arial" charset="0"/>
              </a:rPr>
              <a:t>(e.g. OFC and anterior MTL)</a:t>
            </a:r>
          </a:p>
          <a:p>
            <a:endParaRPr lang="en-GB">
              <a:effectLst>
                <a:outerShdw blurRad="38100" dist="38100" dir="2700000" algn="tl">
                  <a:srgbClr val="FFFFFF"/>
                </a:outerShdw>
              </a:effectLst>
              <a:latin typeface="Arial" charset="0"/>
            </a:endParaRPr>
          </a:p>
          <a:p>
            <a:endParaRPr lang="en-GB">
              <a:effectLst>
                <a:outerShdw blurRad="38100" dist="38100" dir="2700000" algn="tl">
                  <a:srgbClr val="FFFFFF"/>
                </a:outerShdw>
              </a:effectLst>
              <a:latin typeface="Arial" charset="0"/>
            </a:endParaRPr>
          </a:p>
          <a:p>
            <a:endParaRPr lang="en-GB">
              <a:effectLst>
                <a:outerShdw blurRad="38100" dist="38100" dir="2700000" algn="tl">
                  <a:srgbClr val="FFFFFF"/>
                </a:outerShdw>
              </a:effectLst>
              <a:latin typeface="Arial" charset="0"/>
            </a:endParaRPr>
          </a:p>
          <a:p>
            <a:r>
              <a:rPr lang="en-GB">
                <a:solidFill>
                  <a:srgbClr val="FF3300"/>
                </a:solidFill>
                <a:effectLst>
                  <a:outerShdw blurRad="38100" dist="38100" dir="2700000" algn="tl">
                    <a:srgbClr val="000000"/>
                  </a:outerShdw>
                </a:effectLst>
                <a:latin typeface="Arial" charset="0"/>
              </a:rPr>
              <a:t>Field inhomogeneities have the effect that locations on the image are ‘deflected’ with respect to the real object</a:t>
            </a:r>
          </a:p>
        </p:txBody>
      </p:sp>
      <p:pic>
        <p:nvPicPr>
          <p:cNvPr id="22539" name="Picture 11"/>
          <p:cNvPicPr>
            <a:picLocks noChangeAspect="1" noChangeArrowheads="1"/>
          </p:cNvPicPr>
          <p:nvPr/>
        </p:nvPicPr>
        <p:blipFill>
          <a:blip r:embed="rId5"/>
          <a:srcRect/>
          <a:stretch>
            <a:fillRect/>
          </a:stretch>
        </p:blipFill>
        <p:spPr bwMode="auto">
          <a:xfrm>
            <a:off x="3563938" y="3716338"/>
            <a:ext cx="3048000" cy="2911475"/>
          </a:xfrm>
          <a:prstGeom prst="rect">
            <a:avLst/>
          </a:prstGeom>
          <a:noFill/>
          <a:ln w="9525" algn="ctr">
            <a:noFill/>
            <a:miter lim="800000"/>
            <a:headEnd/>
            <a:tailEnd/>
          </a:ln>
          <a:effectLst/>
        </p:spPr>
      </p:pic>
      <p:sp>
        <p:nvSpPr>
          <p:cNvPr id="22540" name="AutoShape 12"/>
          <p:cNvSpPr>
            <a:spLocks noChangeArrowheads="1"/>
          </p:cNvSpPr>
          <p:nvPr/>
        </p:nvSpPr>
        <p:spPr bwMode="auto">
          <a:xfrm>
            <a:off x="7164388" y="3716338"/>
            <a:ext cx="1979612" cy="1511300"/>
          </a:xfrm>
          <a:prstGeom prst="wedgeRoundRectCallout">
            <a:avLst>
              <a:gd name="adj1" fmla="val -14477"/>
              <a:gd name="adj2" fmla="val -88657"/>
              <a:gd name="adj3" fmla="val 16667"/>
            </a:avLst>
          </a:prstGeom>
          <a:solidFill>
            <a:srgbClr val="FF9900"/>
          </a:solidFill>
          <a:ln w="12700" algn="ctr">
            <a:solidFill>
              <a:srgbClr val="FF6600"/>
            </a:solidFill>
            <a:miter lim="800000"/>
            <a:headEnd/>
            <a:tailEnd/>
          </a:ln>
          <a:effectLst/>
        </p:spPr>
        <p:txBody>
          <a:bodyPr anchor="ctr"/>
          <a:lstStyle/>
          <a:p>
            <a:endParaRPr lang="en-US"/>
          </a:p>
        </p:txBody>
      </p:sp>
      <p:sp>
        <p:nvSpPr>
          <p:cNvPr id="22534" name="Rectangle 6"/>
          <p:cNvSpPr>
            <a:spLocks noChangeArrowheads="1"/>
          </p:cNvSpPr>
          <p:nvPr/>
        </p:nvSpPr>
        <p:spPr bwMode="auto">
          <a:xfrm>
            <a:off x="7270750" y="3860800"/>
            <a:ext cx="1873250" cy="1247775"/>
          </a:xfrm>
          <a:prstGeom prst="rect">
            <a:avLst/>
          </a:prstGeom>
          <a:solidFill>
            <a:srgbClr val="FF9900"/>
          </a:solidFill>
          <a:ln w="9525" algn="ctr">
            <a:noFill/>
            <a:miter lim="800000"/>
            <a:headEnd/>
            <a:tailEnd/>
          </a:ln>
          <a:effectLst/>
        </p:spPr>
        <p:txBody>
          <a:bodyPr>
            <a:spAutoFit/>
          </a:bodyPr>
          <a:lstStyle/>
          <a:p>
            <a:pPr algn="l"/>
            <a:r>
              <a:rPr lang="en-GB" sz="1400">
                <a:solidFill>
                  <a:schemeClr val="accent2"/>
                </a:solidFill>
                <a:latin typeface="Arial" charset="0"/>
              </a:rPr>
              <a:t>Field </a:t>
            </a:r>
            <a:r>
              <a:rPr lang="en-GB" sz="1400" i="1">
                <a:solidFill>
                  <a:schemeClr val="accent2"/>
                </a:solidFill>
                <a:latin typeface="Arial" charset="0"/>
              </a:rPr>
              <a:t>inhomogeneity </a:t>
            </a:r>
            <a:r>
              <a:rPr lang="en-GB" sz="1400">
                <a:solidFill>
                  <a:schemeClr val="accent2"/>
                </a:solidFill>
                <a:latin typeface="Arial" charset="0"/>
              </a:rPr>
              <a:t>is measured in </a:t>
            </a:r>
          </a:p>
          <a:p>
            <a:pPr algn="l"/>
            <a:r>
              <a:rPr lang="en-GB" sz="1400">
                <a:solidFill>
                  <a:schemeClr val="accent2"/>
                </a:solidFill>
                <a:latin typeface="Arial" charset="0"/>
              </a:rPr>
              <a:t>parts per million (ppm)</a:t>
            </a:r>
            <a:r>
              <a:rPr lang="en-GB" sz="1400">
                <a:latin typeface="Arial" charset="0"/>
              </a:rPr>
              <a:t> </a:t>
            </a:r>
          </a:p>
          <a:p>
            <a:pPr algn="l"/>
            <a:r>
              <a:rPr lang="en-GB" sz="1000">
                <a:latin typeface="Arial" charset="0"/>
              </a:rPr>
              <a:t>with respect to the </a:t>
            </a:r>
            <a:r>
              <a:rPr lang="en-GB" sz="1000" i="1">
                <a:latin typeface="Arial" charset="0"/>
              </a:rPr>
              <a:t>external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1908175" y="5445125"/>
            <a:ext cx="534988" cy="604838"/>
          </a:xfrm>
          <a:custGeom>
            <a:avLst/>
            <a:gdLst/>
            <a:ahLst/>
            <a:cxnLst>
              <a:cxn ang="0">
                <a:pos x="468" y="180"/>
              </a:cxn>
              <a:cxn ang="0">
                <a:pos x="295" y="281"/>
              </a:cxn>
              <a:cxn ang="0">
                <a:pos x="50" y="281"/>
              </a:cxn>
              <a:cxn ang="0">
                <a:pos x="0" y="346"/>
              </a:cxn>
              <a:cxn ang="0">
                <a:pos x="7" y="411"/>
              </a:cxn>
              <a:cxn ang="0">
                <a:pos x="72" y="461"/>
              </a:cxn>
              <a:cxn ang="0">
                <a:pos x="259" y="519"/>
              </a:cxn>
              <a:cxn ang="0">
                <a:pos x="331" y="511"/>
              </a:cxn>
              <a:cxn ang="0">
                <a:pos x="360" y="490"/>
              </a:cxn>
              <a:cxn ang="0">
                <a:pos x="389" y="483"/>
              </a:cxn>
              <a:cxn ang="0">
                <a:pos x="446" y="461"/>
              </a:cxn>
              <a:cxn ang="0">
                <a:pos x="453" y="490"/>
              </a:cxn>
              <a:cxn ang="0">
                <a:pos x="468" y="519"/>
              </a:cxn>
              <a:cxn ang="0">
                <a:pos x="482" y="605"/>
              </a:cxn>
              <a:cxn ang="0">
                <a:pos x="446" y="677"/>
              </a:cxn>
              <a:cxn ang="0">
                <a:pos x="482" y="735"/>
              </a:cxn>
              <a:cxn ang="0">
                <a:pos x="518" y="713"/>
              </a:cxn>
              <a:cxn ang="0">
                <a:pos x="677" y="677"/>
              </a:cxn>
              <a:cxn ang="0">
                <a:pos x="741" y="663"/>
              </a:cxn>
              <a:cxn ang="0">
                <a:pos x="921" y="619"/>
              </a:cxn>
              <a:cxn ang="0">
                <a:pos x="914" y="540"/>
              </a:cxn>
              <a:cxn ang="0">
                <a:pos x="893" y="511"/>
              </a:cxn>
              <a:cxn ang="0">
                <a:pos x="799" y="389"/>
              </a:cxn>
              <a:cxn ang="0">
                <a:pos x="713" y="339"/>
              </a:cxn>
              <a:cxn ang="0">
                <a:pos x="597" y="288"/>
              </a:cxn>
              <a:cxn ang="0">
                <a:pos x="554" y="238"/>
              </a:cxn>
              <a:cxn ang="0">
                <a:pos x="561" y="202"/>
              </a:cxn>
              <a:cxn ang="0">
                <a:pos x="633" y="137"/>
              </a:cxn>
              <a:cxn ang="0">
                <a:pos x="590" y="0"/>
              </a:cxn>
              <a:cxn ang="0">
                <a:pos x="497" y="58"/>
              </a:cxn>
              <a:cxn ang="0">
                <a:pos x="475" y="94"/>
              </a:cxn>
              <a:cxn ang="0">
                <a:pos x="468" y="180"/>
              </a:cxn>
              <a:cxn ang="0">
                <a:pos x="468" y="180"/>
              </a:cxn>
            </a:cxnLst>
            <a:rect l="0" t="0" r="r" b="b"/>
            <a:pathLst>
              <a:path w="926" h="735">
                <a:moveTo>
                  <a:pt x="468" y="180"/>
                </a:moveTo>
                <a:cubicBezTo>
                  <a:pt x="403" y="231"/>
                  <a:pt x="374" y="270"/>
                  <a:pt x="295" y="281"/>
                </a:cubicBezTo>
                <a:cubicBezTo>
                  <a:pt x="215" y="307"/>
                  <a:pt x="132" y="294"/>
                  <a:pt x="50" y="281"/>
                </a:cubicBezTo>
                <a:cubicBezTo>
                  <a:pt x="5" y="292"/>
                  <a:pt x="10" y="303"/>
                  <a:pt x="0" y="346"/>
                </a:cubicBezTo>
                <a:cubicBezTo>
                  <a:pt x="2" y="368"/>
                  <a:pt x="0" y="390"/>
                  <a:pt x="7" y="411"/>
                </a:cubicBezTo>
                <a:cubicBezTo>
                  <a:pt x="14" y="432"/>
                  <a:pt x="55" y="452"/>
                  <a:pt x="72" y="461"/>
                </a:cubicBezTo>
                <a:cubicBezTo>
                  <a:pt x="128" y="492"/>
                  <a:pt x="196" y="505"/>
                  <a:pt x="259" y="519"/>
                </a:cubicBezTo>
                <a:cubicBezTo>
                  <a:pt x="283" y="516"/>
                  <a:pt x="308" y="518"/>
                  <a:pt x="331" y="511"/>
                </a:cubicBezTo>
                <a:cubicBezTo>
                  <a:pt x="342" y="508"/>
                  <a:pt x="349" y="495"/>
                  <a:pt x="360" y="490"/>
                </a:cubicBezTo>
                <a:cubicBezTo>
                  <a:pt x="369" y="486"/>
                  <a:pt x="379" y="485"/>
                  <a:pt x="389" y="483"/>
                </a:cubicBezTo>
                <a:cubicBezTo>
                  <a:pt x="395" y="480"/>
                  <a:pt x="436" y="455"/>
                  <a:pt x="446" y="461"/>
                </a:cubicBezTo>
                <a:cubicBezTo>
                  <a:pt x="454" y="466"/>
                  <a:pt x="449" y="481"/>
                  <a:pt x="453" y="490"/>
                </a:cubicBezTo>
                <a:cubicBezTo>
                  <a:pt x="457" y="500"/>
                  <a:pt x="463" y="509"/>
                  <a:pt x="468" y="519"/>
                </a:cubicBezTo>
                <a:cubicBezTo>
                  <a:pt x="471" y="535"/>
                  <a:pt x="483" y="593"/>
                  <a:pt x="482" y="605"/>
                </a:cubicBezTo>
                <a:cubicBezTo>
                  <a:pt x="481" y="617"/>
                  <a:pt x="452" y="658"/>
                  <a:pt x="446" y="677"/>
                </a:cubicBezTo>
                <a:cubicBezTo>
                  <a:pt x="448" y="682"/>
                  <a:pt x="465" y="735"/>
                  <a:pt x="482" y="735"/>
                </a:cubicBezTo>
                <a:cubicBezTo>
                  <a:pt x="496" y="735"/>
                  <a:pt x="505" y="718"/>
                  <a:pt x="518" y="713"/>
                </a:cubicBezTo>
                <a:cubicBezTo>
                  <a:pt x="599" y="681"/>
                  <a:pt x="602" y="685"/>
                  <a:pt x="677" y="677"/>
                </a:cubicBezTo>
                <a:cubicBezTo>
                  <a:pt x="698" y="672"/>
                  <a:pt x="719" y="666"/>
                  <a:pt x="741" y="663"/>
                </a:cubicBezTo>
                <a:cubicBezTo>
                  <a:pt x="926" y="640"/>
                  <a:pt x="900" y="705"/>
                  <a:pt x="921" y="619"/>
                </a:cubicBezTo>
                <a:cubicBezTo>
                  <a:pt x="919" y="593"/>
                  <a:pt x="921" y="566"/>
                  <a:pt x="914" y="540"/>
                </a:cubicBezTo>
                <a:cubicBezTo>
                  <a:pt x="911" y="528"/>
                  <a:pt x="899" y="521"/>
                  <a:pt x="893" y="511"/>
                </a:cubicBezTo>
                <a:cubicBezTo>
                  <a:pt x="865" y="462"/>
                  <a:pt x="845" y="424"/>
                  <a:pt x="799" y="389"/>
                </a:cubicBezTo>
                <a:cubicBezTo>
                  <a:pt x="777" y="355"/>
                  <a:pt x="751" y="352"/>
                  <a:pt x="713" y="339"/>
                </a:cubicBezTo>
                <a:cubicBezTo>
                  <a:pt x="681" y="307"/>
                  <a:pt x="640" y="298"/>
                  <a:pt x="597" y="288"/>
                </a:cubicBezTo>
                <a:cubicBezTo>
                  <a:pt x="573" y="272"/>
                  <a:pt x="563" y="265"/>
                  <a:pt x="554" y="238"/>
                </a:cubicBezTo>
                <a:cubicBezTo>
                  <a:pt x="556" y="226"/>
                  <a:pt x="556" y="213"/>
                  <a:pt x="561" y="202"/>
                </a:cubicBezTo>
                <a:cubicBezTo>
                  <a:pt x="566" y="190"/>
                  <a:pt x="621" y="150"/>
                  <a:pt x="633" y="137"/>
                </a:cubicBezTo>
                <a:cubicBezTo>
                  <a:pt x="654" y="80"/>
                  <a:pt x="655" y="21"/>
                  <a:pt x="590" y="0"/>
                </a:cubicBezTo>
                <a:cubicBezTo>
                  <a:pt x="527" y="10"/>
                  <a:pt x="536" y="16"/>
                  <a:pt x="497" y="58"/>
                </a:cubicBezTo>
                <a:cubicBezTo>
                  <a:pt x="492" y="71"/>
                  <a:pt x="478" y="80"/>
                  <a:pt x="475" y="94"/>
                </a:cubicBezTo>
                <a:cubicBezTo>
                  <a:pt x="469" y="122"/>
                  <a:pt x="477" y="153"/>
                  <a:pt x="468" y="180"/>
                </a:cubicBezTo>
                <a:cubicBezTo>
                  <a:pt x="468" y="180"/>
                  <a:pt x="409" y="199"/>
                  <a:pt x="468" y="180"/>
                </a:cubicBezTo>
                <a:close/>
              </a:path>
            </a:pathLst>
          </a:custGeom>
          <a:solidFill>
            <a:schemeClr val="accent1"/>
          </a:solidFill>
          <a:ln w="9525">
            <a:solidFill>
              <a:schemeClr val="tx1"/>
            </a:solidFill>
            <a:round/>
            <a:headEnd/>
            <a:tailEnd/>
          </a:ln>
          <a:effectLst/>
        </p:spPr>
        <p:txBody>
          <a:bodyPr/>
          <a:lstStyle/>
          <a:p>
            <a:endParaRPr lang="en-GB"/>
          </a:p>
        </p:txBody>
      </p:sp>
      <p:sp>
        <p:nvSpPr>
          <p:cNvPr id="27651" name="Rectangle 3"/>
          <p:cNvSpPr>
            <a:spLocks noGrp="1" noChangeArrowheads="1"/>
          </p:cNvSpPr>
          <p:nvPr>
            <p:ph type="title"/>
          </p:nvPr>
        </p:nvSpPr>
        <p:spPr>
          <a:xfrm>
            <a:off x="971550" y="330200"/>
            <a:ext cx="7272338" cy="574675"/>
          </a:xfrm>
        </p:spPr>
        <p:txBody>
          <a:bodyPr/>
          <a:lstStyle/>
          <a:p>
            <a:r>
              <a:rPr lang="en-GB" sz="3200"/>
              <a:t>Why is that important? </a:t>
            </a:r>
            <a:br>
              <a:rPr lang="en-GB" sz="3200"/>
            </a:br>
            <a:r>
              <a:rPr lang="en-GB" sz="3200"/>
              <a:t>… </a:t>
            </a:r>
            <a:r>
              <a:rPr lang="en-GB" sz="2800"/>
              <a:t>Non-rigid deformation …</a:t>
            </a:r>
            <a:endParaRPr lang="en-US" sz="2800"/>
          </a:p>
        </p:txBody>
      </p:sp>
      <p:sp>
        <p:nvSpPr>
          <p:cNvPr id="27652" name="Rectangle 4"/>
          <p:cNvSpPr>
            <a:spLocks noGrp="1" noChangeArrowheads="1"/>
          </p:cNvSpPr>
          <p:nvPr>
            <p:ph type="body" idx="1"/>
          </p:nvPr>
        </p:nvSpPr>
        <p:spPr>
          <a:xfrm>
            <a:off x="395288" y="1268413"/>
            <a:ext cx="8229600" cy="4530725"/>
          </a:xfrm>
        </p:spPr>
        <p:txBody>
          <a:bodyPr/>
          <a:lstStyle/>
          <a:p>
            <a:pPr>
              <a:lnSpc>
                <a:spcPct val="80000"/>
              </a:lnSpc>
            </a:pPr>
            <a:r>
              <a:rPr lang="en-GB" sz="2000" dirty="0"/>
              <a:t>Knowing the location at which </a:t>
            </a:r>
            <a:r>
              <a:rPr lang="en-GB" sz="2000" baseline="30000" dirty="0"/>
              <a:t>1</a:t>
            </a:r>
            <a:r>
              <a:rPr lang="en-GB" sz="2000" dirty="0"/>
              <a:t>H spins will </a:t>
            </a:r>
            <a:r>
              <a:rPr lang="en-GB" sz="2000" dirty="0" err="1"/>
              <a:t>precess</a:t>
            </a:r>
            <a:r>
              <a:rPr lang="en-GB" sz="2000" dirty="0"/>
              <a:t> at a particular frequency and thus where the signal comes from is dependent upon correctly assigning a particular field strength to a particular location.</a:t>
            </a:r>
          </a:p>
          <a:p>
            <a:pPr>
              <a:lnSpc>
                <a:spcPct val="80000"/>
              </a:lnSpc>
              <a:buFontTx/>
              <a:buNone/>
            </a:pPr>
            <a:endParaRPr lang="en-GB" sz="2000" dirty="0"/>
          </a:p>
          <a:p>
            <a:pPr>
              <a:lnSpc>
                <a:spcPct val="80000"/>
              </a:lnSpc>
            </a:pPr>
            <a:r>
              <a:rPr lang="en-GB" sz="2000" dirty="0"/>
              <a:t>If the field B</a:t>
            </a:r>
            <a:r>
              <a:rPr lang="en-GB" sz="2000" baseline="-25000" dirty="0"/>
              <a:t>0</a:t>
            </a:r>
            <a:r>
              <a:rPr lang="en-GB" sz="2000" dirty="0"/>
              <a:t> is homogeneous, then the image is sampled according to a regular grid and voxels can be localised to the same bit of brain tissue over subsequent scans by realigning, this is because the same transformation is applied to all voxels between each scan.</a:t>
            </a:r>
          </a:p>
          <a:p>
            <a:pPr>
              <a:lnSpc>
                <a:spcPct val="80000"/>
              </a:lnSpc>
              <a:buFontTx/>
              <a:buNone/>
            </a:pPr>
            <a:endParaRPr lang="en-GB" sz="2000" dirty="0"/>
          </a:p>
          <a:p>
            <a:pPr>
              <a:lnSpc>
                <a:spcPct val="80000"/>
              </a:lnSpc>
            </a:pPr>
            <a:r>
              <a:rPr lang="en-GB" sz="2000" dirty="0"/>
              <a:t>If there are </a:t>
            </a:r>
            <a:r>
              <a:rPr lang="en-GB" sz="2000" dirty="0" err="1"/>
              <a:t>inhomogeneities</a:t>
            </a:r>
            <a:r>
              <a:rPr lang="en-GB" sz="2000" dirty="0"/>
              <a:t> in B</a:t>
            </a:r>
            <a:r>
              <a:rPr lang="en-GB" sz="2000" baseline="-25000" dirty="0"/>
              <a:t>0</a:t>
            </a:r>
            <a:r>
              <a:rPr lang="en-GB" sz="2000" dirty="0"/>
              <a:t>, then different deformations will occur at different points in the field over different scans, giving rise to non-rigid deformation.</a:t>
            </a:r>
            <a:endParaRPr lang="el-GR" sz="2000" dirty="0"/>
          </a:p>
          <a:p>
            <a:pPr>
              <a:lnSpc>
                <a:spcPct val="80000"/>
              </a:lnSpc>
              <a:buFontTx/>
              <a:buNone/>
            </a:pPr>
            <a:endParaRPr lang="en-GB" sz="2000" dirty="0"/>
          </a:p>
          <a:p>
            <a:pPr>
              <a:lnSpc>
                <a:spcPct val="80000"/>
              </a:lnSpc>
              <a:buFontTx/>
              <a:buNone/>
            </a:pPr>
            <a:endParaRPr lang="en-GB" sz="2000" dirty="0"/>
          </a:p>
          <a:p>
            <a:pPr>
              <a:lnSpc>
                <a:spcPct val="80000"/>
              </a:lnSpc>
              <a:buFontTx/>
              <a:buNone/>
            </a:pPr>
            <a:r>
              <a:rPr lang="en-GB" sz="2000" dirty="0"/>
              <a:t>B</a:t>
            </a:r>
            <a:r>
              <a:rPr lang="en-GB" sz="2000" baseline="-25000" dirty="0"/>
              <a:t>0</a:t>
            </a:r>
            <a:r>
              <a:rPr lang="en-GB" sz="2000" dirty="0"/>
              <a:t>					</a:t>
            </a:r>
            <a:r>
              <a:rPr lang="en-GB" sz="1800" dirty="0"/>
              <a:t>Expect field strength to be B</a:t>
            </a:r>
            <a:r>
              <a:rPr lang="en-GB" sz="1800" baseline="-25000" dirty="0"/>
              <a:t>0</a:t>
            </a:r>
            <a:r>
              <a:rPr lang="en-GB" sz="1800" dirty="0"/>
              <a:t> </a:t>
            </a:r>
          </a:p>
          <a:p>
            <a:pPr>
              <a:lnSpc>
                <a:spcPct val="80000"/>
              </a:lnSpc>
              <a:buFontTx/>
              <a:buNone/>
            </a:pPr>
            <a:r>
              <a:rPr lang="en-GB" sz="1800" dirty="0"/>
              <a:t>					here, so H atoms with signal associated </a:t>
            </a:r>
          </a:p>
          <a:p>
            <a:pPr>
              <a:lnSpc>
                <a:spcPct val="80000"/>
              </a:lnSpc>
              <a:buFontTx/>
              <a:buNone/>
            </a:pPr>
            <a:r>
              <a:rPr lang="en-GB" sz="1800" dirty="0"/>
              <a:t>					with resonant frequency </a:t>
            </a:r>
            <a:r>
              <a:rPr lang="el-GR" sz="1800" dirty="0"/>
              <a:t>ω</a:t>
            </a:r>
            <a:r>
              <a:rPr lang="en-GB" sz="1800" baseline="-25000" dirty="0"/>
              <a:t>0</a:t>
            </a:r>
            <a:r>
              <a:rPr lang="en-GB" sz="1800" dirty="0"/>
              <a:t> to be located</a:t>
            </a:r>
          </a:p>
          <a:p>
            <a:pPr>
              <a:lnSpc>
                <a:spcPct val="80000"/>
              </a:lnSpc>
              <a:buFontTx/>
              <a:buNone/>
            </a:pPr>
            <a:r>
              <a:rPr lang="en-GB" sz="1800" dirty="0"/>
              <a:t>					here.</a:t>
            </a:r>
          </a:p>
          <a:p>
            <a:pPr>
              <a:lnSpc>
                <a:spcPct val="80000"/>
              </a:lnSpc>
              <a:buFontTx/>
              <a:buNone/>
            </a:pPr>
            <a:r>
              <a:rPr lang="en-GB" sz="1800" dirty="0"/>
              <a:t>					In fact, because of </a:t>
            </a:r>
            <a:r>
              <a:rPr lang="en-GB" sz="1800" dirty="0" err="1"/>
              <a:t>inhomogeneity</a:t>
            </a:r>
            <a:r>
              <a:rPr lang="en-GB" sz="1800" dirty="0"/>
              <a:t>, they are </a:t>
            </a:r>
          </a:p>
          <a:p>
            <a:pPr>
              <a:lnSpc>
                <a:spcPct val="80000"/>
              </a:lnSpc>
              <a:buFontTx/>
              <a:buNone/>
            </a:pPr>
            <a:r>
              <a:rPr lang="en-GB" sz="1800" dirty="0"/>
              <a:t>					here.</a:t>
            </a:r>
            <a:endParaRPr lang="en-US" sz="1800" dirty="0"/>
          </a:p>
        </p:txBody>
      </p:sp>
      <p:sp>
        <p:nvSpPr>
          <p:cNvPr id="27653" name="Oval 5"/>
          <p:cNvSpPr>
            <a:spLocks noChangeArrowheads="1"/>
          </p:cNvSpPr>
          <p:nvPr/>
        </p:nvSpPr>
        <p:spPr bwMode="auto">
          <a:xfrm>
            <a:off x="1331913" y="5013325"/>
            <a:ext cx="1511300" cy="1412875"/>
          </a:xfrm>
          <a:prstGeom prst="ellipse">
            <a:avLst/>
          </a:prstGeom>
          <a:noFill/>
          <a:ln w="9525">
            <a:solidFill>
              <a:schemeClr val="tx1"/>
            </a:solidFill>
            <a:round/>
            <a:headEnd/>
            <a:tailEnd/>
          </a:ln>
          <a:effectLst/>
        </p:spPr>
        <p:txBody>
          <a:bodyPr wrap="none" anchor="ctr"/>
          <a:lstStyle/>
          <a:p>
            <a:endParaRPr lang="en-GB"/>
          </a:p>
        </p:txBody>
      </p:sp>
      <p:sp>
        <p:nvSpPr>
          <p:cNvPr id="27654" name="Line 6"/>
          <p:cNvSpPr>
            <a:spLocks noChangeShapeType="1"/>
          </p:cNvSpPr>
          <p:nvPr/>
        </p:nvSpPr>
        <p:spPr bwMode="auto">
          <a:xfrm>
            <a:off x="2124075" y="5157788"/>
            <a:ext cx="1588" cy="1223962"/>
          </a:xfrm>
          <a:prstGeom prst="line">
            <a:avLst/>
          </a:prstGeom>
          <a:noFill/>
          <a:ln w="9525">
            <a:solidFill>
              <a:schemeClr val="tx1"/>
            </a:solidFill>
            <a:round/>
            <a:headEnd/>
            <a:tailEnd/>
          </a:ln>
          <a:effectLst/>
        </p:spPr>
        <p:txBody>
          <a:bodyPr/>
          <a:lstStyle/>
          <a:p>
            <a:endParaRPr lang="en-GB"/>
          </a:p>
        </p:txBody>
      </p:sp>
      <p:sp>
        <p:nvSpPr>
          <p:cNvPr id="27655" name="Line 7"/>
          <p:cNvSpPr>
            <a:spLocks noChangeShapeType="1"/>
          </p:cNvSpPr>
          <p:nvPr/>
        </p:nvSpPr>
        <p:spPr bwMode="auto">
          <a:xfrm>
            <a:off x="1620838" y="5734050"/>
            <a:ext cx="1150937" cy="1588"/>
          </a:xfrm>
          <a:prstGeom prst="line">
            <a:avLst/>
          </a:prstGeom>
          <a:noFill/>
          <a:ln w="9525">
            <a:solidFill>
              <a:schemeClr val="tx1"/>
            </a:solidFill>
            <a:round/>
            <a:headEnd/>
            <a:tailEnd/>
          </a:ln>
          <a:effectLst/>
        </p:spPr>
        <p:txBody>
          <a:bodyPr/>
          <a:lstStyle/>
          <a:p>
            <a:endParaRPr lang="en-GB"/>
          </a:p>
        </p:txBody>
      </p:sp>
      <p:sp>
        <p:nvSpPr>
          <p:cNvPr id="27656" name="Line 8"/>
          <p:cNvSpPr>
            <a:spLocks noChangeShapeType="1"/>
          </p:cNvSpPr>
          <p:nvPr/>
        </p:nvSpPr>
        <p:spPr bwMode="auto">
          <a:xfrm flipV="1">
            <a:off x="1836738" y="5013325"/>
            <a:ext cx="1008062" cy="1008063"/>
          </a:xfrm>
          <a:prstGeom prst="line">
            <a:avLst/>
          </a:prstGeom>
          <a:noFill/>
          <a:ln w="9525">
            <a:solidFill>
              <a:schemeClr val="tx1"/>
            </a:solidFill>
            <a:round/>
            <a:headEnd/>
            <a:tailEnd/>
          </a:ln>
          <a:effectLst/>
        </p:spPr>
        <p:txBody>
          <a:bodyPr/>
          <a:lstStyle/>
          <a:p>
            <a:endParaRPr lang="en-GB"/>
          </a:p>
        </p:txBody>
      </p:sp>
      <p:sp>
        <p:nvSpPr>
          <p:cNvPr id="27657" name="Line 9"/>
          <p:cNvSpPr>
            <a:spLocks noChangeShapeType="1"/>
          </p:cNvSpPr>
          <p:nvPr/>
        </p:nvSpPr>
        <p:spPr bwMode="auto">
          <a:xfrm flipV="1">
            <a:off x="1692275" y="5589588"/>
            <a:ext cx="144463" cy="144462"/>
          </a:xfrm>
          <a:prstGeom prst="line">
            <a:avLst/>
          </a:prstGeom>
          <a:noFill/>
          <a:ln w="9525">
            <a:solidFill>
              <a:srgbClr val="FFFF00"/>
            </a:solidFill>
            <a:round/>
            <a:headEnd/>
            <a:tailEnd type="triangle" w="med" len="med"/>
          </a:ln>
          <a:effectLst/>
        </p:spPr>
        <p:txBody>
          <a:bodyPr/>
          <a:lstStyle/>
          <a:p>
            <a:endParaRPr lang="en-GB"/>
          </a:p>
        </p:txBody>
      </p:sp>
      <p:sp>
        <p:nvSpPr>
          <p:cNvPr id="27658" name="Line 10"/>
          <p:cNvSpPr>
            <a:spLocks noChangeShapeType="1"/>
          </p:cNvSpPr>
          <p:nvPr/>
        </p:nvSpPr>
        <p:spPr bwMode="auto">
          <a:xfrm flipV="1">
            <a:off x="1836738" y="5518150"/>
            <a:ext cx="215900" cy="215900"/>
          </a:xfrm>
          <a:prstGeom prst="line">
            <a:avLst/>
          </a:prstGeom>
          <a:noFill/>
          <a:ln w="9525">
            <a:solidFill>
              <a:srgbClr val="FFFF00"/>
            </a:solidFill>
            <a:round/>
            <a:headEnd/>
            <a:tailEnd type="triangle" w="med" len="med"/>
          </a:ln>
          <a:effectLst/>
        </p:spPr>
        <p:txBody>
          <a:bodyPr/>
          <a:lstStyle/>
          <a:p>
            <a:endParaRPr lang="en-GB"/>
          </a:p>
        </p:txBody>
      </p:sp>
      <p:sp>
        <p:nvSpPr>
          <p:cNvPr id="27659" name="Line 11"/>
          <p:cNvSpPr>
            <a:spLocks noChangeShapeType="1"/>
          </p:cNvSpPr>
          <p:nvPr/>
        </p:nvSpPr>
        <p:spPr bwMode="auto">
          <a:xfrm flipV="1">
            <a:off x="1979613" y="5446713"/>
            <a:ext cx="288925" cy="287337"/>
          </a:xfrm>
          <a:prstGeom prst="line">
            <a:avLst/>
          </a:prstGeom>
          <a:noFill/>
          <a:ln w="9525">
            <a:solidFill>
              <a:srgbClr val="FFFF00"/>
            </a:solidFill>
            <a:round/>
            <a:headEnd/>
            <a:tailEnd type="triangle" w="med" len="med"/>
          </a:ln>
          <a:effectLst/>
        </p:spPr>
        <p:txBody>
          <a:bodyPr/>
          <a:lstStyle/>
          <a:p>
            <a:endParaRPr lang="en-GB"/>
          </a:p>
        </p:txBody>
      </p:sp>
      <p:sp>
        <p:nvSpPr>
          <p:cNvPr id="27660" name="Line 12"/>
          <p:cNvSpPr>
            <a:spLocks noChangeShapeType="1"/>
          </p:cNvSpPr>
          <p:nvPr/>
        </p:nvSpPr>
        <p:spPr bwMode="auto">
          <a:xfrm flipV="1">
            <a:off x="2124075" y="5373688"/>
            <a:ext cx="360363" cy="360362"/>
          </a:xfrm>
          <a:prstGeom prst="line">
            <a:avLst/>
          </a:prstGeom>
          <a:noFill/>
          <a:ln w="9525">
            <a:solidFill>
              <a:srgbClr val="FFFF00"/>
            </a:solidFill>
            <a:round/>
            <a:headEnd/>
            <a:tailEnd type="triangle" w="med" len="med"/>
          </a:ln>
          <a:effectLst/>
        </p:spPr>
        <p:txBody>
          <a:bodyPr/>
          <a:lstStyle/>
          <a:p>
            <a:endParaRPr lang="en-GB"/>
          </a:p>
        </p:txBody>
      </p:sp>
      <p:sp>
        <p:nvSpPr>
          <p:cNvPr id="27661" name="Line 13"/>
          <p:cNvSpPr>
            <a:spLocks noChangeShapeType="1"/>
          </p:cNvSpPr>
          <p:nvPr/>
        </p:nvSpPr>
        <p:spPr bwMode="auto">
          <a:xfrm flipV="1">
            <a:off x="2268538" y="5229225"/>
            <a:ext cx="503237" cy="504825"/>
          </a:xfrm>
          <a:prstGeom prst="line">
            <a:avLst/>
          </a:prstGeom>
          <a:noFill/>
          <a:ln w="9525">
            <a:solidFill>
              <a:srgbClr val="FFFF00"/>
            </a:solidFill>
            <a:round/>
            <a:headEnd/>
            <a:tailEnd type="triangle" w="med" len="med"/>
          </a:ln>
          <a:effectLst/>
        </p:spPr>
        <p:txBody>
          <a:bodyPr/>
          <a:lstStyle/>
          <a:p>
            <a:endParaRPr lang="en-GB"/>
          </a:p>
        </p:txBody>
      </p:sp>
      <p:sp>
        <p:nvSpPr>
          <p:cNvPr id="27662" name="Line 14"/>
          <p:cNvSpPr>
            <a:spLocks noChangeShapeType="1"/>
          </p:cNvSpPr>
          <p:nvPr/>
        </p:nvSpPr>
        <p:spPr bwMode="auto">
          <a:xfrm flipV="1">
            <a:off x="2413000" y="5086350"/>
            <a:ext cx="647700" cy="647700"/>
          </a:xfrm>
          <a:prstGeom prst="line">
            <a:avLst/>
          </a:prstGeom>
          <a:noFill/>
          <a:ln w="9525">
            <a:solidFill>
              <a:srgbClr val="FFFF00"/>
            </a:solidFill>
            <a:round/>
            <a:headEnd/>
            <a:tailEnd type="triangle" w="med" len="med"/>
          </a:ln>
          <a:effectLst/>
        </p:spPr>
        <p:txBody>
          <a:bodyPr/>
          <a:lstStyle/>
          <a:p>
            <a:endParaRPr lang="en-GB"/>
          </a:p>
        </p:txBody>
      </p:sp>
      <p:sp>
        <p:nvSpPr>
          <p:cNvPr id="27663" name="Line 15"/>
          <p:cNvSpPr>
            <a:spLocks noChangeShapeType="1"/>
          </p:cNvSpPr>
          <p:nvPr/>
        </p:nvSpPr>
        <p:spPr bwMode="auto">
          <a:xfrm flipV="1">
            <a:off x="755650" y="4797425"/>
            <a:ext cx="647700" cy="647700"/>
          </a:xfrm>
          <a:prstGeom prst="line">
            <a:avLst/>
          </a:prstGeom>
          <a:noFill/>
          <a:ln w="9525">
            <a:solidFill>
              <a:schemeClr val="tx1"/>
            </a:solidFill>
            <a:round/>
            <a:headEnd/>
            <a:tailEnd type="triangle" w="med" len="med"/>
          </a:ln>
          <a:effectLst/>
        </p:spPr>
        <p:txBody>
          <a:bodyPr/>
          <a:lstStyle/>
          <a:p>
            <a:endParaRPr lang="en-GB"/>
          </a:p>
        </p:txBody>
      </p:sp>
      <p:sp>
        <p:nvSpPr>
          <p:cNvPr id="27664" name="Line 16"/>
          <p:cNvSpPr>
            <a:spLocks noChangeShapeType="1"/>
          </p:cNvSpPr>
          <p:nvPr/>
        </p:nvSpPr>
        <p:spPr bwMode="auto">
          <a:xfrm flipH="1">
            <a:off x="2195513" y="5084763"/>
            <a:ext cx="1944687" cy="576262"/>
          </a:xfrm>
          <a:prstGeom prst="line">
            <a:avLst/>
          </a:prstGeom>
          <a:noFill/>
          <a:ln w="9525">
            <a:solidFill>
              <a:schemeClr val="tx1"/>
            </a:solidFill>
            <a:round/>
            <a:headEnd/>
            <a:tailEnd type="triangle" w="med" len="med"/>
          </a:ln>
          <a:effectLst/>
        </p:spPr>
        <p:txBody>
          <a:bodyPr/>
          <a:lstStyle/>
          <a:p>
            <a:endParaRPr lang="en-GB"/>
          </a:p>
        </p:txBody>
      </p:sp>
      <p:sp>
        <p:nvSpPr>
          <p:cNvPr id="27665" name="Oval 17"/>
          <p:cNvSpPr>
            <a:spLocks noChangeArrowheads="1"/>
          </p:cNvSpPr>
          <p:nvPr/>
        </p:nvSpPr>
        <p:spPr bwMode="auto">
          <a:xfrm>
            <a:off x="2124075" y="5661025"/>
            <a:ext cx="71438" cy="7143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27666" name="Oval 18"/>
          <p:cNvSpPr>
            <a:spLocks noChangeArrowheads="1"/>
          </p:cNvSpPr>
          <p:nvPr/>
        </p:nvSpPr>
        <p:spPr bwMode="auto">
          <a:xfrm>
            <a:off x="2339975" y="5661025"/>
            <a:ext cx="71438" cy="71438"/>
          </a:xfrm>
          <a:prstGeom prst="ellipse">
            <a:avLst/>
          </a:prstGeom>
          <a:solidFill>
            <a:srgbClr val="FF0000"/>
          </a:solidFill>
          <a:ln w="9525">
            <a:solidFill>
              <a:schemeClr val="tx1"/>
            </a:solidFill>
            <a:round/>
            <a:headEnd/>
            <a:tailEnd/>
          </a:ln>
          <a:effectLst/>
        </p:spPr>
        <p:txBody>
          <a:bodyPr wrap="none" anchor="ctr"/>
          <a:lstStyle/>
          <a:p>
            <a:endParaRPr lang="en-GB"/>
          </a:p>
        </p:txBody>
      </p:sp>
      <p:sp>
        <p:nvSpPr>
          <p:cNvPr id="27667" name="Line 19"/>
          <p:cNvSpPr>
            <a:spLocks noChangeShapeType="1"/>
          </p:cNvSpPr>
          <p:nvPr/>
        </p:nvSpPr>
        <p:spPr bwMode="auto">
          <a:xfrm flipH="1" flipV="1">
            <a:off x="2411413" y="5734050"/>
            <a:ext cx="1728787" cy="574675"/>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4000"/>
              <a:t> Data can help with your data</a:t>
            </a:r>
          </a:p>
        </p:txBody>
      </p:sp>
      <p:pic>
        <p:nvPicPr>
          <p:cNvPr id="39939" name="Picture 3"/>
          <p:cNvPicPr>
            <a:picLocks noChangeAspect="1" noChangeArrowheads="1"/>
          </p:cNvPicPr>
          <p:nvPr/>
        </p:nvPicPr>
        <p:blipFill>
          <a:blip r:embed="rId2"/>
          <a:srcRect/>
          <a:stretch>
            <a:fillRect/>
          </a:stretch>
        </p:blipFill>
        <p:spPr bwMode="auto">
          <a:xfrm>
            <a:off x="611188" y="1484313"/>
            <a:ext cx="3611562" cy="4797425"/>
          </a:xfrm>
          <a:prstGeom prst="rect">
            <a:avLst/>
          </a:prstGeom>
          <a:noFill/>
          <a:ln w="9525">
            <a:noFill/>
            <a:miter lim="800000"/>
            <a:headEnd/>
            <a:tailEnd/>
          </a:ln>
          <a:effectLst/>
        </p:spPr>
      </p:pic>
      <p:pic>
        <p:nvPicPr>
          <p:cNvPr id="39940" name="Picture 4" descr="warp_1"/>
          <p:cNvPicPr>
            <a:picLocks noChangeAspect="1" noChangeArrowheads="1"/>
          </p:cNvPicPr>
          <p:nvPr/>
        </p:nvPicPr>
        <p:blipFill>
          <a:blip r:embed="rId3"/>
          <a:srcRect/>
          <a:stretch>
            <a:fillRect/>
          </a:stretch>
        </p:blipFill>
        <p:spPr bwMode="auto">
          <a:xfrm>
            <a:off x="5886450" y="1600200"/>
            <a:ext cx="1562100" cy="2185988"/>
          </a:xfrm>
          <a:prstGeom prst="rect">
            <a:avLst/>
          </a:prstGeom>
          <a:noFill/>
          <a:ln w="9525">
            <a:noFill/>
            <a:miter lim="800000"/>
            <a:headEnd/>
            <a:tailEnd/>
          </a:ln>
        </p:spPr>
      </p:pic>
      <p:sp>
        <p:nvSpPr>
          <p:cNvPr id="39941" name="AutoShape 5"/>
          <p:cNvSpPr>
            <a:spLocks noChangeArrowheads="1"/>
          </p:cNvSpPr>
          <p:nvPr/>
        </p:nvSpPr>
        <p:spPr bwMode="auto">
          <a:xfrm>
            <a:off x="4211638" y="2205038"/>
            <a:ext cx="1655762" cy="792162"/>
          </a:xfrm>
          <a:prstGeom prst="rightArrow">
            <a:avLst>
              <a:gd name="adj1" fmla="val 50000"/>
              <a:gd name="adj2" fmla="val 52255"/>
            </a:avLst>
          </a:prstGeom>
          <a:solidFill>
            <a:srgbClr val="FFCC00"/>
          </a:solidFill>
          <a:ln w="15875">
            <a:solidFill>
              <a:srgbClr val="FF9900"/>
            </a:solidFill>
            <a:miter lim="800000"/>
            <a:headEnd/>
            <a:tailEnd/>
          </a:ln>
          <a:effectLst/>
        </p:spPr>
        <p:txBody>
          <a:bodyPr wrap="none" anchor="ctr"/>
          <a:lstStyle/>
          <a:p>
            <a:endParaRPr lang="en-GB"/>
          </a:p>
        </p:txBody>
      </p:sp>
      <p:sp>
        <p:nvSpPr>
          <p:cNvPr id="39942" name="Text Box 6"/>
          <p:cNvSpPr txBox="1">
            <a:spLocks noChangeArrowheads="1"/>
          </p:cNvSpPr>
          <p:nvPr/>
        </p:nvSpPr>
        <p:spPr bwMode="auto">
          <a:xfrm>
            <a:off x="4500563" y="4508500"/>
            <a:ext cx="4248150" cy="1190625"/>
          </a:xfrm>
          <a:prstGeom prst="rect">
            <a:avLst/>
          </a:prstGeom>
          <a:noFill/>
          <a:ln w="9525" algn="ctr">
            <a:noFill/>
            <a:miter lim="800000"/>
            <a:headEnd/>
            <a:tailEnd/>
          </a:ln>
          <a:effectLst/>
        </p:spPr>
        <p:txBody>
          <a:bodyPr>
            <a:spAutoFit/>
          </a:bodyPr>
          <a:lstStyle/>
          <a:p>
            <a:pPr algn="l"/>
            <a:r>
              <a:rPr lang="en-GB">
                <a:solidFill>
                  <a:srgbClr val="FF3300"/>
                </a:solidFill>
              </a:rPr>
              <a:t>1) The image we obtain is a distorted image</a:t>
            </a:r>
          </a:p>
          <a:p>
            <a:pPr algn="l"/>
            <a:endParaRPr lang="en-GB">
              <a:solidFill>
                <a:srgbClr val="FF3300"/>
              </a:solidFill>
            </a:endParaRPr>
          </a:p>
          <a:p>
            <a:pPr algn="l"/>
            <a:r>
              <a:rPr lang="en-GB">
                <a:solidFill>
                  <a:srgbClr val="FF3300"/>
                </a:solidFill>
              </a:rPr>
              <a:t>2) There will be movements within the scanner.</a:t>
            </a:r>
            <a:endParaRPr lang="en-US">
              <a:solidFill>
                <a:srgbClr val="FF33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z="4000"/>
              <a:t>Data can help with your data!</a:t>
            </a:r>
          </a:p>
        </p:txBody>
      </p:sp>
      <p:pic>
        <p:nvPicPr>
          <p:cNvPr id="11267" name="Picture 3" descr="warp_1"/>
          <p:cNvPicPr>
            <a:picLocks noChangeAspect="1" noChangeArrowheads="1"/>
          </p:cNvPicPr>
          <p:nvPr>
            <p:ph sz="quarter" idx="2"/>
          </p:nvPr>
        </p:nvPicPr>
        <p:blipFill>
          <a:blip r:embed="rId3"/>
          <a:srcRect/>
          <a:stretch>
            <a:fillRect/>
          </a:stretch>
        </p:blipFill>
        <p:spPr>
          <a:xfrm>
            <a:off x="5886450" y="1600200"/>
            <a:ext cx="1562100" cy="2185988"/>
          </a:xfrm>
          <a:noFill/>
          <a:ln/>
        </p:spPr>
      </p:pic>
      <p:pic>
        <p:nvPicPr>
          <p:cNvPr id="11268" name="Picture 4"/>
          <p:cNvPicPr>
            <a:picLocks noChangeAspect="1" noChangeArrowheads="1"/>
          </p:cNvPicPr>
          <p:nvPr/>
        </p:nvPicPr>
        <p:blipFill>
          <a:blip r:embed="rId4"/>
          <a:srcRect/>
          <a:stretch>
            <a:fillRect/>
          </a:stretch>
        </p:blipFill>
        <p:spPr bwMode="auto">
          <a:xfrm>
            <a:off x="323850" y="1484313"/>
            <a:ext cx="3611563" cy="4797425"/>
          </a:xfrm>
          <a:prstGeom prst="rect">
            <a:avLst/>
          </a:prstGeom>
          <a:noFill/>
          <a:ln w="9525">
            <a:noFill/>
            <a:miter lim="800000"/>
            <a:headEnd/>
            <a:tailEnd/>
          </a:ln>
          <a:effectLst/>
        </p:spPr>
      </p:pic>
      <p:pic>
        <p:nvPicPr>
          <p:cNvPr id="11269" name="Picture 5" descr="warp_2"/>
          <p:cNvPicPr>
            <a:picLocks noChangeAspect="1" noChangeArrowheads="1"/>
          </p:cNvPicPr>
          <p:nvPr>
            <p:ph sz="quarter" idx="3"/>
          </p:nvPr>
        </p:nvPicPr>
        <p:blipFill>
          <a:blip r:embed="rId5"/>
          <a:srcRect/>
          <a:stretch>
            <a:fillRect/>
          </a:stretch>
        </p:blipFill>
        <p:spPr>
          <a:xfrm>
            <a:off x="5886450" y="3938588"/>
            <a:ext cx="1562100" cy="2187575"/>
          </a:xfrm>
          <a:noFill/>
          <a:ln/>
        </p:spPr>
      </p:pic>
      <p:sp>
        <p:nvSpPr>
          <p:cNvPr id="11270" name="AutoShape 6"/>
          <p:cNvSpPr>
            <a:spLocks noChangeArrowheads="1"/>
          </p:cNvSpPr>
          <p:nvPr/>
        </p:nvSpPr>
        <p:spPr bwMode="auto">
          <a:xfrm rot="-940381">
            <a:off x="4140200" y="1989138"/>
            <a:ext cx="1655763" cy="792162"/>
          </a:xfrm>
          <a:prstGeom prst="rightArrow">
            <a:avLst>
              <a:gd name="adj1" fmla="val 50000"/>
              <a:gd name="adj2" fmla="val 52255"/>
            </a:avLst>
          </a:prstGeom>
          <a:solidFill>
            <a:srgbClr val="FFCC00"/>
          </a:solidFill>
          <a:ln w="15875">
            <a:solidFill>
              <a:srgbClr val="FF9900"/>
            </a:solidFill>
            <a:miter lim="800000"/>
            <a:headEnd/>
            <a:tailEnd/>
          </a:ln>
          <a:effectLst/>
        </p:spPr>
        <p:txBody>
          <a:bodyPr wrap="none" anchor="ctr"/>
          <a:lstStyle/>
          <a:p>
            <a:endParaRPr lang="en-GB"/>
          </a:p>
        </p:txBody>
      </p:sp>
      <p:sp>
        <p:nvSpPr>
          <p:cNvPr id="11271" name="AutoShape 7"/>
          <p:cNvSpPr>
            <a:spLocks noChangeArrowheads="1"/>
          </p:cNvSpPr>
          <p:nvPr/>
        </p:nvSpPr>
        <p:spPr bwMode="auto">
          <a:xfrm rot="1532870">
            <a:off x="4140200" y="4508500"/>
            <a:ext cx="1655763" cy="792163"/>
          </a:xfrm>
          <a:prstGeom prst="rightArrow">
            <a:avLst>
              <a:gd name="adj1" fmla="val 50000"/>
              <a:gd name="adj2" fmla="val 52254"/>
            </a:avLst>
          </a:prstGeom>
          <a:solidFill>
            <a:srgbClr val="FFCC00"/>
          </a:solidFill>
          <a:ln w="15875">
            <a:solidFill>
              <a:srgbClr val="FF9900"/>
            </a:solidFill>
            <a:miter lim="800000"/>
            <a:headEnd/>
            <a:tailEnd/>
          </a:ln>
          <a:effectLst/>
        </p:spPr>
        <p:txBody>
          <a:bodyPr wrap="none" anchor="ctr"/>
          <a:lstStyle/>
          <a:p>
            <a:endParaRPr lang="en-GB"/>
          </a:p>
        </p:txBody>
      </p:sp>
      <p:sp>
        <p:nvSpPr>
          <p:cNvPr id="11272" name="Text Box 8"/>
          <p:cNvSpPr txBox="1">
            <a:spLocks noChangeArrowheads="1"/>
          </p:cNvSpPr>
          <p:nvPr/>
        </p:nvSpPr>
        <p:spPr bwMode="auto">
          <a:xfrm>
            <a:off x="3995738" y="3141663"/>
            <a:ext cx="1728787" cy="1328737"/>
          </a:xfrm>
          <a:prstGeom prst="rect">
            <a:avLst/>
          </a:prstGeom>
          <a:noFill/>
          <a:ln w="9525" algn="ctr">
            <a:noFill/>
            <a:miter lim="800000"/>
            <a:headEnd/>
            <a:tailEnd/>
          </a:ln>
          <a:effectLst/>
        </p:spPr>
        <p:txBody>
          <a:bodyPr>
            <a:spAutoFit/>
          </a:bodyPr>
          <a:lstStyle/>
          <a:p>
            <a:pPr algn="l">
              <a:spcBef>
                <a:spcPct val="30000"/>
              </a:spcBef>
            </a:pPr>
            <a:r>
              <a:rPr lang="en-GB"/>
              <a:t>The movements </a:t>
            </a:r>
            <a:r>
              <a:rPr lang="en-GB">
                <a:solidFill>
                  <a:srgbClr val="FF0000"/>
                </a:solidFill>
              </a:rPr>
              <a:t>interact</a:t>
            </a:r>
            <a:r>
              <a:rPr lang="en-GB"/>
              <a:t> with the distortions.</a:t>
            </a:r>
          </a:p>
          <a:p>
            <a:pPr>
              <a:spcBef>
                <a:spcPct val="50000"/>
              </a:spcBef>
            </a:pPr>
            <a:endParaRPr lang="en-US"/>
          </a:p>
        </p:txBody>
      </p:sp>
      <p:sp>
        <p:nvSpPr>
          <p:cNvPr id="11273" name="Text Box 9"/>
          <p:cNvSpPr txBox="1">
            <a:spLocks noChangeArrowheads="1"/>
          </p:cNvSpPr>
          <p:nvPr/>
        </p:nvSpPr>
        <p:spPr bwMode="auto">
          <a:xfrm>
            <a:off x="250825" y="6216650"/>
            <a:ext cx="8713788" cy="641350"/>
          </a:xfrm>
          <a:prstGeom prst="rect">
            <a:avLst/>
          </a:prstGeom>
          <a:noFill/>
          <a:ln w="9525" algn="ctr">
            <a:noFill/>
            <a:miter lim="800000"/>
            <a:headEnd/>
            <a:tailEnd/>
          </a:ln>
          <a:effectLst/>
        </p:spPr>
        <p:txBody>
          <a:bodyPr>
            <a:spAutoFit/>
          </a:bodyPr>
          <a:lstStyle/>
          <a:p>
            <a:pPr algn="l">
              <a:spcBef>
                <a:spcPct val="30000"/>
              </a:spcBef>
            </a:pPr>
            <a:r>
              <a:rPr lang="en-GB">
                <a:solidFill>
                  <a:srgbClr val="FF3300"/>
                </a:solidFill>
              </a:rPr>
              <a:t>Therefore changes in the image as a result of head movements do not really follow the rigid body assumption: the brain may not alter as it moves, but the images do.</a:t>
            </a:r>
            <a:endParaRPr lang="en-US">
              <a:solidFill>
                <a:srgbClr val="FF33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0"/>
            <a:ext cx="8229600" cy="1143000"/>
          </a:xfrm>
        </p:spPr>
        <p:txBody>
          <a:bodyPr/>
          <a:lstStyle/>
          <a:p>
            <a:r>
              <a:rPr lang="en-GB" sz="3800">
                <a:solidFill>
                  <a:schemeClr val="tx1"/>
                </a:solidFill>
              </a:rPr>
              <a:t>Susceptibility-by-motion interactions</a:t>
            </a:r>
          </a:p>
        </p:txBody>
      </p:sp>
      <p:sp>
        <p:nvSpPr>
          <p:cNvPr id="34819" name="Rectangle 3"/>
          <p:cNvSpPr>
            <a:spLocks noGrp="1" noChangeArrowheads="1"/>
          </p:cNvSpPr>
          <p:nvPr>
            <p:ph type="body" idx="1"/>
          </p:nvPr>
        </p:nvSpPr>
        <p:spPr>
          <a:xfrm>
            <a:off x="468313" y="1125538"/>
            <a:ext cx="8229600" cy="1727200"/>
          </a:xfrm>
        </p:spPr>
        <p:txBody>
          <a:bodyPr/>
          <a:lstStyle/>
          <a:p>
            <a:pPr>
              <a:lnSpc>
                <a:spcPct val="90000"/>
              </a:lnSpc>
            </a:pPr>
            <a:r>
              <a:rPr lang="en-GB" sz="2000"/>
              <a:t>Field inhomogeneities change with the position of the object in the field, so there can be non-rigid, as well as rigid distortion over subsequent scans.</a:t>
            </a:r>
          </a:p>
          <a:p>
            <a:pPr>
              <a:lnSpc>
                <a:spcPct val="90000"/>
              </a:lnSpc>
            </a:pPr>
            <a:r>
              <a:rPr lang="en-GB" sz="2000"/>
              <a:t>The movement-by-inhomogeneity interaction can be observed by changes in the deformation field* over subsequent scans.</a:t>
            </a:r>
          </a:p>
          <a:p>
            <a:pPr>
              <a:lnSpc>
                <a:spcPct val="90000"/>
              </a:lnSpc>
              <a:buFontTx/>
              <a:buNone/>
            </a:pPr>
            <a:endParaRPr lang="en-GB" sz="2000">
              <a:effectLst>
                <a:outerShdw blurRad="38100" dist="38100" dir="2700000" algn="tl">
                  <a:srgbClr val="000000"/>
                </a:outerShdw>
              </a:effectLst>
            </a:endParaRPr>
          </a:p>
        </p:txBody>
      </p:sp>
      <p:pic>
        <p:nvPicPr>
          <p:cNvPr id="34820" name="Picture 13"/>
          <p:cNvPicPr>
            <a:picLocks noChangeAspect="1" noChangeArrowheads="1"/>
          </p:cNvPicPr>
          <p:nvPr/>
        </p:nvPicPr>
        <p:blipFill>
          <a:blip r:embed="rId3"/>
          <a:srcRect/>
          <a:stretch>
            <a:fillRect/>
          </a:stretch>
        </p:blipFill>
        <p:spPr bwMode="auto">
          <a:xfrm>
            <a:off x="971550" y="2852738"/>
            <a:ext cx="941388" cy="1008062"/>
          </a:xfrm>
          <a:prstGeom prst="rect">
            <a:avLst/>
          </a:prstGeom>
          <a:noFill/>
          <a:ln w="9525">
            <a:noFill/>
            <a:miter lim="800000"/>
            <a:headEnd/>
            <a:tailEnd/>
          </a:ln>
        </p:spPr>
      </p:pic>
      <p:sp>
        <p:nvSpPr>
          <p:cNvPr id="34821" name="Line 14"/>
          <p:cNvSpPr>
            <a:spLocks noChangeShapeType="1"/>
          </p:cNvSpPr>
          <p:nvPr/>
        </p:nvSpPr>
        <p:spPr bwMode="auto">
          <a:xfrm>
            <a:off x="2124075" y="3284538"/>
            <a:ext cx="503238" cy="0"/>
          </a:xfrm>
          <a:prstGeom prst="line">
            <a:avLst/>
          </a:prstGeom>
          <a:noFill/>
          <a:ln w="9525">
            <a:solidFill>
              <a:schemeClr val="tx1"/>
            </a:solidFill>
            <a:round/>
            <a:headEnd/>
            <a:tailEnd type="triangle" w="med" len="med"/>
          </a:ln>
        </p:spPr>
        <p:txBody>
          <a:bodyPr/>
          <a:lstStyle/>
          <a:p>
            <a:endParaRPr lang="en-GB"/>
          </a:p>
        </p:txBody>
      </p:sp>
      <p:pic>
        <p:nvPicPr>
          <p:cNvPr id="34822" name="Picture 7"/>
          <p:cNvPicPr>
            <a:picLocks noChangeAspect="1" noChangeArrowheads="1"/>
          </p:cNvPicPr>
          <p:nvPr/>
        </p:nvPicPr>
        <p:blipFill>
          <a:blip r:embed="rId4">
            <a:clrChange>
              <a:clrFrom>
                <a:srgbClr val="F8F8F8"/>
              </a:clrFrom>
              <a:clrTo>
                <a:srgbClr val="F8F8F8">
                  <a:alpha val="0"/>
                </a:srgbClr>
              </a:clrTo>
            </a:clrChange>
          </a:blip>
          <a:srcRect/>
          <a:stretch>
            <a:fillRect/>
          </a:stretch>
        </p:blipFill>
        <p:spPr bwMode="auto">
          <a:xfrm>
            <a:off x="4643438" y="2708275"/>
            <a:ext cx="3995737" cy="1844675"/>
          </a:xfrm>
          <a:prstGeom prst="rect">
            <a:avLst/>
          </a:prstGeom>
          <a:noFill/>
          <a:ln w="9525">
            <a:noFill/>
            <a:miter lim="800000"/>
            <a:headEnd/>
            <a:tailEnd/>
          </a:ln>
        </p:spPr>
      </p:pic>
      <p:pic>
        <p:nvPicPr>
          <p:cNvPr id="34823" name="Picture 7"/>
          <p:cNvPicPr>
            <a:picLocks noChangeAspect="1" noChangeArrowheads="1"/>
          </p:cNvPicPr>
          <p:nvPr/>
        </p:nvPicPr>
        <p:blipFill>
          <a:blip r:embed="rId5"/>
          <a:srcRect/>
          <a:stretch>
            <a:fillRect/>
          </a:stretch>
        </p:blipFill>
        <p:spPr bwMode="auto">
          <a:xfrm>
            <a:off x="2771775" y="2781300"/>
            <a:ext cx="1089025" cy="1296988"/>
          </a:xfrm>
          <a:prstGeom prst="rect">
            <a:avLst/>
          </a:prstGeom>
          <a:noFill/>
        </p:spPr>
      </p:pic>
      <p:sp>
        <p:nvSpPr>
          <p:cNvPr id="34825" name="Text Box 9"/>
          <p:cNvSpPr txBox="1">
            <a:spLocks noChangeArrowheads="1"/>
          </p:cNvSpPr>
          <p:nvPr/>
        </p:nvSpPr>
        <p:spPr bwMode="auto">
          <a:xfrm>
            <a:off x="250825" y="6327775"/>
            <a:ext cx="8713788" cy="530225"/>
          </a:xfrm>
          <a:prstGeom prst="rect">
            <a:avLst/>
          </a:prstGeom>
          <a:noFill/>
          <a:ln w="9525">
            <a:noFill/>
            <a:miter lim="800000"/>
            <a:headEnd/>
            <a:tailEnd/>
          </a:ln>
          <a:effectLst/>
        </p:spPr>
        <p:txBody>
          <a:bodyPr>
            <a:spAutoFit/>
          </a:bodyPr>
          <a:lstStyle/>
          <a:p>
            <a:pPr algn="l">
              <a:lnSpc>
                <a:spcPct val="80000"/>
              </a:lnSpc>
              <a:spcBef>
                <a:spcPct val="20000"/>
              </a:spcBef>
            </a:pPr>
            <a:r>
              <a:rPr lang="en-GB">
                <a:solidFill>
                  <a:schemeClr val="accent2"/>
                </a:solidFill>
              </a:rPr>
              <a:t>The amount of distortion is proportional to the absolute value of the field inhomogeneity and the data acquisition time.  </a:t>
            </a:r>
          </a:p>
        </p:txBody>
      </p:sp>
      <p:sp>
        <p:nvSpPr>
          <p:cNvPr id="34826" name="Text Box 10"/>
          <p:cNvSpPr txBox="1">
            <a:spLocks noChangeArrowheads="1"/>
          </p:cNvSpPr>
          <p:nvPr/>
        </p:nvSpPr>
        <p:spPr bwMode="auto">
          <a:xfrm>
            <a:off x="4787900" y="4292600"/>
            <a:ext cx="4356100" cy="1558925"/>
          </a:xfrm>
          <a:prstGeom prst="rect">
            <a:avLst/>
          </a:prstGeom>
          <a:noFill/>
          <a:ln w="9525" algn="ctr">
            <a:noFill/>
            <a:miter lim="800000"/>
            <a:headEnd/>
            <a:tailEnd/>
          </a:ln>
          <a:effectLst/>
        </p:spPr>
        <p:txBody>
          <a:bodyPr>
            <a:spAutoFit/>
          </a:bodyPr>
          <a:lstStyle/>
          <a:p>
            <a:pPr algn="l"/>
            <a:r>
              <a:rPr lang="en-GB" sz="1600">
                <a:solidFill>
                  <a:srgbClr val="FF3300"/>
                </a:solidFill>
              </a:rPr>
              <a:t>A deformation field indicates the directions and magnitudes of location deflections throughout the magnetic field (B0) with respect to the real object.</a:t>
            </a:r>
          </a:p>
          <a:p>
            <a:pPr algn="l"/>
            <a:endParaRPr lang="en-US" sz="1600">
              <a:solidFill>
                <a:srgbClr val="FF3300"/>
              </a:solidFill>
            </a:endParaRPr>
          </a:p>
          <a:p>
            <a:pPr algn="l"/>
            <a:r>
              <a:rPr lang="en-US" sz="1600">
                <a:solidFill>
                  <a:srgbClr val="FF3300"/>
                </a:solidFill>
              </a:rPr>
              <a:t>Vectors indicating distance &amp; direction </a:t>
            </a:r>
            <a:endParaRPr lang="en-GB" sz="1600">
              <a:solidFill>
                <a:srgbClr val="FF3300"/>
              </a:solidFill>
            </a:endParaRPr>
          </a:p>
          <a:p>
            <a:pPr algn="l"/>
            <a:endParaRPr lang="en-US" sz="1600">
              <a:solidFill>
                <a:srgbClr val="FF3300"/>
              </a:solidFill>
            </a:endParaRPr>
          </a:p>
        </p:txBody>
      </p:sp>
      <p:pic>
        <p:nvPicPr>
          <p:cNvPr id="34828" name="Picture 12" descr="warp_2"/>
          <p:cNvPicPr>
            <a:picLocks noChangeAspect="1" noChangeArrowheads="1"/>
          </p:cNvPicPr>
          <p:nvPr/>
        </p:nvPicPr>
        <p:blipFill>
          <a:blip r:embed="rId6"/>
          <a:srcRect/>
          <a:stretch>
            <a:fillRect/>
          </a:stretch>
        </p:blipFill>
        <p:spPr bwMode="auto">
          <a:xfrm>
            <a:off x="2771775" y="4149725"/>
            <a:ext cx="1027113" cy="1438275"/>
          </a:xfrm>
          <a:prstGeom prst="rect">
            <a:avLst/>
          </a:prstGeom>
          <a:noFill/>
          <a:ln w="9525">
            <a:noFill/>
            <a:miter lim="800000"/>
            <a:headEnd/>
            <a:tailEnd/>
          </a:ln>
        </p:spPr>
      </p:pic>
      <p:sp>
        <p:nvSpPr>
          <p:cNvPr id="34829" name="Line 14"/>
          <p:cNvSpPr>
            <a:spLocks noChangeShapeType="1"/>
          </p:cNvSpPr>
          <p:nvPr/>
        </p:nvSpPr>
        <p:spPr bwMode="auto">
          <a:xfrm>
            <a:off x="2124075" y="4797425"/>
            <a:ext cx="503238" cy="0"/>
          </a:xfrm>
          <a:prstGeom prst="line">
            <a:avLst/>
          </a:prstGeom>
          <a:noFill/>
          <a:ln w="9525">
            <a:solidFill>
              <a:schemeClr val="tx1"/>
            </a:solidFill>
            <a:round/>
            <a:headEnd/>
            <a:tailEnd type="triangle" w="med" len="med"/>
          </a:ln>
        </p:spPr>
        <p:txBody>
          <a:bodyPr/>
          <a:lstStyle/>
          <a:p>
            <a:endParaRPr lang="en-GB"/>
          </a:p>
        </p:txBody>
      </p:sp>
      <p:pic>
        <p:nvPicPr>
          <p:cNvPr id="34830" name="Picture 14"/>
          <p:cNvPicPr>
            <a:picLocks noChangeAspect="1" noChangeArrowheads="1"/>
          </p:cNvPicPr>
          <p:nvPr/>
        </p:nvPicPr>
        <p:blipFill>
          <a:blip r:embed="rId7"/>
          <a:srcRect/>
          <a:stretch>
            <a:fillRect/>
          </a:stretch>
        </p:blipFill>
        <p:spPr bwMode="auto">
          <a:xfrm>
            <a:off x="900113" y="4149725"/>
            <a:ext cx="1062037" cy="141128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anim from="(-#ppt_w/2)" to="(#ppt_x)" calcmode="lin" valueType="num">
                                      <p:cBhvr>
                                        <p:cTn id="15" dur="600" fill="hold">
                                          <p:stCondLst>
                                            <p:cond delay="0"/>
                                          </p:stCondLst>
                                        </p:cTn>
                                        <p:tgtEl>
                                          <p:spTgt spid="34820"/>
                                        </p:tgtEl>
                                        <p:attrNameLst>
                                          <p:attrName>ppt_x</p:attrName>
                                        </p:attrNameLst>
                                      </p:cBhvr>
                                    </p:anim>
                                    <p:anim from="0" to="-1.0" calcmode="lin" valueType="num">
                                      <p:cBhvr>
                                        <p:cTn id="16" dur="200" decel="50000" autoRev="1" fill="hold">
                                          <p:stCondLst>
                                            <p:cond delay="600"/>
                                          </p:stCondLst>
                                        </p:cTn>
                                        <p:tgtEl>
                                          <p:spTgt spid="34820"/>
                                        </p:tgtEl>
                                        <p:attrNameLst>
                                          <p:attrName>xshear</p:attrName>
                                        </p:attrNameLst>
                                      </p:cBhvr>
                                    </p:anim>
                                    <p:animScale>
                                      <p:cBhvr>
                                        <p:cTn id="17" dur="200" decel="100000" autoRev="1" fill="hold">
                                          <p:stCondLst>
                                            <p:cond delay="600"/>
                                          </p:stCondLst>
                                        </p:cTn>
                                        <p:tgtEl>
                                          <p:spTgt spid="34820"/>
                                        </p:tgtEl>
                                      </p:cBhvr>
                                      <p:from x="100000" y="100000"/>
                                      <p:to x="80000" y="100000"/>
                                    </p:animScale>
                                    <p:anim by="(#ppt_h/3+#ppt_w*0.1)" calcmode="lin" valueType="num">
                                      <p:cBhvr additive="sum">
                                        <p:cTn id="18" dur="200" decel="100000" autoRev="1" fill="hold">
                                          <p:stCondLst>
                                            <p:cond delay="600"/>
                                          </p:stCondLst>
                                        </p:cTn>
                                        <p:tgtEl>
                                          <p:spTgt spid="34820"/>
                                        </p:tgtEl>
                                        <p:attrNameLst>
                                          <p:attrName>ppt_x</p:attrName>
                                        </p:attrNameLst>
                                      </p:cBhvr>
                                    </p:anim>
                                  </p:childTnLst>
                                </p:cTn>
                              </p:par>
                              <p:par>
                                <p:cTn id="19" presetID="34" presetClass="entr" presetSubtype="0" fill="hold" grpId="0" nodeType="withEffect">
                                  <p:stCondLst>
                                    <p:cond delay="0"/>
                                  </p:stCondLst>
                                  <p:childTnLst>
                                    <p:set>
                                      <p:cBhvr>
                                        <p:cTn id="20" dur="1" fill="hold">
                                          <p:stCondLst>
                                            <p:cond delay="0"/>
                                          </p:stCondLst>
                                        </p:cTn>
                                        <p:tgtEl>
                                          <p:spTgt spid="34821"/>
                                        </p:tgtEl>
                                        <p:attrNameLst>
                                          <p:attrName>style.visibility</p:attrName>
                                        </p:attrNameLst>
                                      </p:cBhvr>
                                      <p:to>
                                        <p:strVal val="visible"/>
                                      </p:to>
                                    </p:set>
                                    <p:anim from="(-#ppt_w/2)" to="(#ppt_x)" calcmode="lin" valueType="num">
                                      <p:cBhvr>
                                        <p:cTn id="21" dur="600" fill="hold">
                                          <p:stCondLst>
                                            <p:cond delay="0"/>
                                          </p:stCondLst>
                                        </p:cTn>
                                        <p:tgtEl>
                                          <p:spTgt spid="34821"/>
                                        </p:tgtEl>
                                        <p:attrNameLst>
                                          <p:attrName>ppt_x</p:attrName>
                                        </p:attrNameLst>
                                      </p:cBhvr>
                                    </p:anim>
                                    <p:anim from="0" to="-1.0" calcmode="lin" valueType="num">
                                      <p:cBhvr>
                                        <p:cTn id="22" dur="200" decel="50000" autoRev="1" fill="hold">
                                          <p:stCondLst>
                                            <p:cond delay="600"/>
                                          </p:stCondLst>
                                        </p:cTn>
                                        <p:tgtEl>
                                          <p:spTgt spid="34821"/>
                                        </p:tgtEl>
                                        <p:attrNameLst>
                                          <p:attrName>xshear</p:attrName>
                                        </p:attrNameLst>
                                      </p:cBhvr>
                                    </p:anim>
                                    <p:animScale>
                                      <p:cBhvr>
                                        <p:cTn id="23" dur="200" decel="100000" autoRev="1" fill="hold">
                                          <p:stCondLst>
                                            <p:cond delay="600"/>
                                          </p:stCondLst>
                                        </p:cTn>
                                        <p:tgtEl>
                                          <p:spTgt spid="34821"/>
                                        </p:tgtEl>
                                      </p:cBhvr>
                                      <p:from x="100000" y="100000"/>
                                      <p:to x="80000" y="100000"/>
                                    </p:animScale>
                                    <p:anim by="(#ppt_h/3+#ppt_w*0.1)" calcmode="lin" valueType="num">
                                      <p:cBhvr additive="sum">
                                        <p:cTn id="24" dur="200" decel="100000" autoRev="1" fill="hold">
                                          <p:stCondLst>
                                            <p:cond delay="600"/>
                                          </p:stCondLst>
                                        </p:cTn>
                                        <p:tgtEl>
                                          <p:spTgt spid="34821"/>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34823"/>
                                        </p:tgtEl>
                                        <p:attrNameLst>
                                          <p:attrName>style.visibility</p:attrName>
                                        </p:attrNameLst>
                                      </p:cBhvr>
                                      <p:to>
                                        <p:strVal val="visible"/>
                                      </p:to>
                                    </p:set>
                                    <p:anim from="(-#ppt_w/2)" to="(#ppt_x)" calcmode="lin" valueType="num">
                                      <p:cBhvr>
                                        <p:cTn id="27" dur="600" fill="hold">
                                          <p:stCondLst>
                                            <p:cond delay="0"/>
                                          </p:stCondLst>
                                        </p:cTn>
                                        <p:tgtEl>
                                          <p:spTgt spid="34823"/>
                                        </p:tgtEl>
                                        <p:attrNameLst>
                                          <p:attrName>ppt_x</p:attrName>
                                        </p:attrNameLst>
                                      </p:cBhvr>
                                    </p:anim>
                                    <p:anim from="0" to="-1.0" calcmode="lin" valueType="num">
                                      <p:cBhvr>
                                        <p:cTn id="28" dur="200" decel="50000" autoRev="1" fill="hold">
                                          <p:stCondLst>
                                            <p:cond delay="600"/>
                                          </p:stCondLst>
                                        </p:cTn>
                                        <p:tgtEl>
                                          <p:spTgt spid="34823"/>
                                        </p:tgtEl>
                                        <p:attrNameLst>
                                          <p:attrName>xshear</p:attrName>
                                        </p:attrNameLst>
                                      </p:cBhvr>
                                    </p:anim>
                                    <p:animScale>
                                      <p:cBhvr>
                                        <p:cTn id="29" dur="200" decel="100000" autoRev="1" fill="hold">
                                          <p:stCondLst>
                                            <p:cond delay="600"/>
                                          </p:stCondLst>
                                        </p:cTn>
                                        <p:tgtEl>
                                          <p:spTgt spid="34823"/>
                                        </p:tgtEl>
                                      </p:cBhvr>
                                      <p:from x="100000" y="100000"/>
                                      <p:to x="80000" y="100000"/>
                                    </p:animScale>
                                    <p:anim by="(#ppt_h/3+#ppt_w*0.1)" calcmode="lin" valueType="num">
                                      <p:cBhvr additive="sum">
                                        <p:cTn id="30" dur="200" decel="100000" autoRev="1" fill="hold">
                                          <p:stCondLst>
                                            <p:cond delay="600"/>
                                          </p:stCondLst>
                                        </p:cTn>
                                        <p:tgtEl>
                                          <p:spTgt spid="34823"/>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34822"/>
                                        </p:tgtEl>
                                        <p:attrNameLst>
                                          <p:attrName>style.visibility</p:attrName>
                                        </p:attrNameLst>
                                      </p:cBhvr>
                                      <p:to>
                                        <p:strVal val="visible"/>
                                      </p:to>
                                    </p:set>
                                    <p:anim from="(-#ppt_w/2)" to="(#ppt_x)" calcmode="lin" valueType="num">
                                      <p:cBhvr>
                                        <p:cTn id="33" dur="600" fill="hold">
                                          <p:stCondLst>
                                            <p:cond delay="0"/>
                                          </p:stCondLst>
                                        </p:cTn>
                                        <p:tgtEl>
                                          <p:spTgt spid="34822"/>
                                        </p:tgtEl>
                                        <p:attrNameLst>
                                          <p:attrName>ppt_x</p:attrName>
                                        </p:attrNameLst>
                                      </p:cBhvr>
                                    </p:anim>
                                    <p:anim from="0" to="-1.0" calcmode="lin" valueType="num">
                                      <p:cBhvr>
                                        <p:cTn id="34" dur="200" decel="50000" autoRev="1" fill="hold">
                                          <p:stCondLst>
                                            <p:cond delay="600"/>
                                          </p:stCondLst>
                                        </p:cTn>
                                        <p:tgtEl>
                                          <p:spTgt spid="34822"/>
                                        </p:tgtEl>
                                        <p:attrNameLst>
                                          <p:attrName>xshear</p:attrName>
                                        </p:attrNameLst>
                                      </p:cBhvr>
                                    </p:anim>
                                    <p:animScale>
                                      <p:cBhvr>
                                        <p:cTn id="35" dur="200" decel="100000" autoRev="1" fill="hold">
                                          <p:stCondLst>
                                            <p:cond delay="600"/>
                                          </p:stCondLst>
                                        </p:cTn>
                                        <p:tgtEl>
                                          <p:spTgt spid="34822"/>
                                        </p:tgtEl>
                                      </p:cBhvr>
                                      <p:from x="100000" y="100000"/>
                                      <p:to x="80000" y="100000"/>
                                    </p:animScale>
                                    <p:anim by="(#ppt_h/3+#ppt_w*0.1)" calcmode="lin" valueType="num">
                                      <p:cBhvr additive="sum">
                                        <p:cTn id="36" dur="200" decel="100000" autoRev="1" fill="hold">
                                          <p:stCondLst>
                                            <p:cond delay="600"/>
                                          </p:stCondLst>
                                        </p:cTn>
                                        <p:tgtEl>
                                          <p:spTgt spid="34822"/>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825"/>
                                        </p:tgtEl>
                                        <p:attrNameLst>
                                          <p:attrName>style.visibility</p:attrName>
                                        </p:attrNameLst>
                                      </p:cBhvr>
                                      <p:to>
                                        <p:strVal val="visible"/>
                                      </p:to>
                                    </p:set>
                                  </p:childTnLst>
                                </p:cTn>
                              </p:par>
                              <p:par>
                                <p:cTn id="41" presetID="34" presetClass="entr" presetSubtype="0" fill="hold" grpId="0" nodeType="withEffect">
                                  <p:stCondLst>
                                    <p:cond delay="0"/>
                                  </p:stCondLst>
                                  <p:childTnLst>
                                    <p:set>
                                      <p:cBhvr>
                                        <p:cTn id="42" dur="1" fill="hold">
                                          <p:stCondLst>
                                            <p:cond delay="0"/>
                                          </p:stCondLst>
                                        </p:cTn>
                                        <p:tgtEl>
                                          <p:spTgt spid="34829"/>
                                        </p:tgtEl>
                                        <p:attrNameLst>
                                          <p:attrName>style.visibility</p:attrName>
                                        </p:attrNameLst>
                                      </p:cBhvr>
                                      <p:to>
                                        <p:strVal val="visible"/>
                                      </p:to>
                                    </p:set>
                                    <p:anim from="(-#ppt_w/2)" to="(#ppt_x)" calcmode="lin" valueType="num">
                                      <p:cBhvr>
                                        <p:cTn id="43" dur="600" fill="hold">
                                          <p:stCondLst>
                                            <p:cond delay="0"/>
                                          </p:stCondLst>
                                        </p:cTn>
                                        <p:tgtEl>
                                          <p:spTgt spid="34829"/>
                                        </p:tgtEl>
                                        <p:attrNameLst>
                                          <p:attrName>ppt_x</p:attrName>
                                        </p:attrNameLst>
                                      </p:cBhvr>
                                    </p:anim>
                                    <p:anim from="0" to="-1.0" calcmode="lin" valueType="num">
                                      <p:cBhvr>
                                        <p:cTn id="44" dur="200" decel="50000" autoRev="1" fill="hold">
                                          <p:stCondLst>
                                            <p:cond delay="600"/>
                                          </p:stCondLst>
                                        </p:cTn>
                                        <p:tgtEl>
                                          <p:spTgt spid="34829"/>
                                        </p:tgtEl>
                                        <p:attrNameLst>
                                          <p:attrName>xshear</p:attrName>
                                        </p:attrNameLst>
                                      </p:cBhvr>
                                    </p:anim>
                                    <p:animScale>
                                      <p:cBhvr>
                                        <p:cTn id="45" dur="200" decel="100000" autoRev="1" fill="hold">
                                          <p:stCondLst>
                                            <p:cond delay="600"/>
                                          </p:stCondLst>
                                        </p:cTn>
                                        <p:tgtEl>
                                          <p:spTgt spid="34829"/>
                                        </p:tgtEl>
                                      </p:cBhvr>
                                      <p:from x="100000" y="100000"/>
                                      <p:to x="80000" y="100000"/>
                                    </p:animScale>
                                    <p:anim by="(#ppt_h/3+#ppt_w*0.1)" calcmode="lin" valueType="num">
                                      <p:cBhvr additive="sum">
                                        <p:cTn id="46" dur="200" decel="100000" autoRev="1" fill="hold">
                                          <p:stCondLst>
                                            <p:cond delay="600"/>
                                          </p:stCondLst>
                                        </p:cTn>
                                        <p:tgtEl>
                                          <p:spTgt spid="348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5" grpId="0"/>
      <p:bldP spid="348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nchorCtr="1"/>
          <a:lstStyle/>
          <a:p>
            <a:r>
              <a:rPr lang="en-GB">
                <a:solidFill>
                  <a:schemeClr val="tx1"/>
                </a:solidFill>
                <a:effectLst>
                  <a:outerShdw blurRad="38100" dist="38100" dir="2700000" algn="tl">
                    <a:srgbClr val="FFFFFF"/>
                  </a:outerShdw>
                </a:effectLst>
              </a:rPr>
              <a:t>So here comes the good news!</a:t>
            </a:r>
          </a:p>
        </p:txBody>
      </p:sp>
      <p:sp>
        <p:nvSpPr>
          <p:cNvPr id="142339" name="Rectangle 3"/>
          <p:cNvSpPr>
            <a:spLocks noGrp="1" noChangeArrowheads="1"/>
          </p:cNvSpPr>
          <p:nvPr>
            <p:ph type="body" idx="4294967295"/>
          </p:nvPr>
        </p:nvSpPr>
        <p:spPr>
          <a:xfrm>
            <a:off x="457200" y="1600200"/>
            <a:ext cx="5843588" cy="4060825"/>
          </a:xfrm>
        </p:spPr>
        <p:txBody>
          <a:bodyPr/>
          <a:lstStyle/>
          <a:p>
            <a:pPr>
              <a:lnSpc>
                <a:spcPct val="90000"/>
              </a:lnSpc>
            </a:pPr>
            <a:r>
              <a:rPr lang="en-GB" sz="2400">
                <a:solidFill>
                  <a:srgbClr val="FF3300"/>
                </a:solidFill>
              </a:rPr>
              <a:t>With a FIELDMAP  you can unwarp your scans (SPM toolbox!)</a:t>
            </a:r>
          </a:p>
          <a:p>
            <a:pPr lvl="1">
              <a:lnSpc>
                <a:spcPct val="90000"/>
              </a:lnSpc>
            </a:pPr>
            <a:endParaRPr lang="en-GB" sz="2000"/>
          </a:p>
          <a:p>
            <a:pPr lvl="1">
              <a:lnSpc>
                <a:spcPct val="90000"/>
              </a:lnSpc>
            </a:pPr>
            <a:r>
              <a:rPr lang="en-GB" sz="2000"/>
              <a:t>a fieldmap measures field inhomogeneity  (potentially per every scan) </a:t>
            </a:r>
            <a:r>
              <a:rPr lang="en-GB" sz="2000">
                <a:sym typeface="Wingdings" pitchFamily="2" charset="2"/>
              </a:rPr>
              <a:t> captures deformation field</a:t>
            </a:r>
            <a:endParaRPr lang="en-GB" sz="2000">
              <a:solidFill>
                <a:schemeClr val="bg1"/>
              </a:solidFill>
              <a:effectLst>
                <a:outerShdw blurRad="38100" dist="38100" dir="2700000" algn="tl">
                  <a:srgbClr val="000000"/>
                </a:outerShdw>
              </a:effectLst>
            </a:endParaRPr>
          </a:p>
          <a:p>
            <a:pPr>
              <a:lnSpc>
                <a:spcPct val="90000"/>
              </a:lnSpc>
            </a:pPr>
            <a:endParaRPr lang="en-GB" sz="2400" b="1" u="sng">
              <a:solidFill>
                <a:srgbClr val="FFFF00"/>
              </a:solidFill>
              <a:effectLst>
                <a:outerShdw blurRad="38100" dist="38100" dir="2700000" algn="tl">
                  <a:srgbClr val="000000"/>
                </a:outerShdw>
              </a:effectLst>
            </a:endParaRPr>
          </a:p>
          <a:p>
            <a:pPr>
              <a:lnSpc>
                <a:spcPct val="90000"/>
              </a:lnSpc>
            </a:pPr>
            <a:r>
              <a:rPr lang="en-GB" sz="2400">
                <a:effectLst>
                  <a:outerShdw blurRad="38100" dist="38100" dir="2700000" algn="tl">
                    <a:srgbClr val="000000"/>
                  </a:outerShdw>
                </a:effectLst>
              </a:rPr>
              <a:t>find the derivatives of the deformations with respect to subject movement </a:t>
            </a:r>
          </a:p>
          <a:p>
            <a:pPr lvl="1">
              <a:lnSpc>
                <a:spcPct val="90000"/>
              </a:lnSpc>
            </a:pPr>
            <a:r>
              <a:rPr lang="en-GB" sz="2000">
                <a:effectLst>
                  <a:outerShdw blurRad="38100" dist="38100" dir="2700000" algn="tl">
                    <a:srgbClr val="000000"/>
                  </a:outerShdw>
                </a:effectLst>
              </a:rPr>
              <a:t>for every scan, how exactly did my data warp/  how much did the deformation field change?</a:t>
            </a:r>
          </a:p>
        </p:txBody>
      </p:sp>
      <p:pic>
        <p:nvPicPr>
          <p:cNvPr id="52228" name="Picture 4"/>
          <p:cNvPicPr>
            <a:picLocks noChangeAspect="1" noChangeArrowheads="1"/>
          </p:cNvPicPr>
          <p:nvPr/>
        </p:nvPicPr>
        <p:blipFill>
          <a:blip r:embed="rId3"/>
          <a:srcRect/>
          <a:stretch>
            <a:fillRect/>
          </a:stretch>
        </p:blipFill>
        <p:spPr bwMode="auto">
          <a:xfrm>
            <a:off x="6357938" y="3429000"/>
            <a:ext cx="2378075" cy="2879725"/>
          </a:xfrm>
          <a:prstGeom prst="rect">
            <a:avLst/>
          </a:prstGeom>
          <a:noFill/>
          <a:ln w="9525">
            <a:noFill/>
            <a:miter lim="800000"/>
            <a:headEnd/>
            <a:tailEnd/>
          </a:ln>
        </p:spPr>
      </p:pic>
      <p:sp>
        <p:nvSpPr>
          <p:cNvPr id="52229" name="Rectangle 5"/>
          <p:cNvSpPr>
            <a:spLocks noChangeArrowheads="1"/>
          </p:cNvSpPr>
          <p:nvPr/>
        </p:nvSpPr>
        <p:spPr bwMode="auto">
          <a:xfrm>
            <a:off x="2339975" y="5949950"/>
            <a:ext cx="3886200" cy="366713"/>
          </a:xfrm>
          <a:prstGeom prst="rect">
            <a:avLst/>
          </a:prstGeom>
          <a:noFill/>
          <a:ln w="9525">
            <a:noFill/>
            <a:miter lim="800000"/>
            <a:headEnd/>
            <a:tailEnd/>
          </a:ln>
        </p:spPr>
        <p:txBody>
          <a:bodyPr wrap="none">
            <a:spAutoFit/>
          </a:bodyPr>
          <a:lstStyle/>
          <a:p>
            <a:pPr algn="l"/>
            <a:r>
              <a:rPr lang="en-GB">
                <a:latin typeface="Arial" charset="0"/>
              </a:rPr>
              <a:t>igl.stanford.edu/~torsten/ct-dsa.html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9"/>
                                        </p:tgtEl>
                                        <p:attrNameLst>
                                          <p:attrName>style.visibility</p:attrName>
                                        </p:attrNameLst>
                                      </p:cBhvr>
                                      <p:to>
                                        <p:strVal val="visible"/>
                                      </p:to>
                                    </p:set>
                                  </p:childTnLst>
                                </p:cTn>
                              </p:par>
                              <p:par>
                                <p:cTn id="13" presetID="23" presetClass="entr" presetSubtype="16" fill="hold" nodeType="withEffect">
                                  <p:stCondLst>
                                    <p:cond delay="0"/>
                                  </p:stCondLst>
                                  <p:childTnLst>
                                    <p:set>
                                      <p:cBhvr>
                                        <p:cTn id="14" dur="1" fill="hold">
                                          <p:stCondLst>
                                            <p:cond delay="0"/>
                                          </p:stCondLst>
                                        </p:cTn>
                                        <p:tgtEl>
                                          <p:spTgt spid="52228"/>
                                        </p:tgtEl>
                                        <p:attrNameLst>
                                          <p:attrName>style.visibility</p:attrName>
                                        </p:attrNameLst>
                                      </p:cBhvr>
                                      <p:to>
                                        <p:strVal val="visible"/>
                                      </p:to>
                                    </p:set>
                                    <p:anim calcmode="lin" valueType="num">
                                      <p:cBhvr>
                                        <p:cTn id="15" dur="500" fill="hold"/>
                                        <p:tgtEl>
                                          <p:spTgt spid="52228"/>
                                        </p:tgtEl>
                                        <p:attrNameLst>
                                          <p:attrName>ppt_w</p:attrName>
                                        </p:attrNameLst>
                                      </p:cBhvr>
                                      <p:tavLst>
                                        <p:tav tm="0">
                                          <p:val>
                                            <p:fltVal val="0"/>
                                          </p:val>
                                        </p:tav>
                                        <p:tav tm="100000">
                                          <p:val>
                                            <p:strVal val="#ppt_w"/>
                                          </p:val>
                                        </p:tav>
                                      </p:tavLst>
                                    </p:anim>
                                    <p:anim calcmode="lin" valueType="num">
                                      <p:cBhvr>
                                        <p:cTn id="16" dur="500" fill="hold"/>
                                        <p:tgtEl>
                                          <p:spTgt spid="522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 y="285750"/>
            <a:ext cx="8086725" cy="1071563"/>
          </a:xfrm>
        </p:spPr>
        <p:txBody>
          <a:bodyPr>
            <a:normAutofit fontScale="90000"/>
          </a:bodyPr>
          <a:lstStyle/>
          <a:p>
            <a:r>
              <a:rPr lang="en-GB" sz="4000"/>
              <a:t>Unwarp can estimate changes in distortion from movement</a:t>
            </a:r>
          </a:p>
        </p:txBody>
      </p:sp>
      <p:sp>
        <p:nvSpPr>
          <p:cNvPr id="3" name="Content Placeholder 2"/>
          <p:cNvSpPr>
            <a:spLocks noGrp="1"/>
          </p:cNvSpPr>
          <p:nvPr>
            <p:ph idx="4294967295"/>
          </p:nvPr>
        </p:nvSpPr>
        <p:spPr>
          <a:xfrm>
            <a:off x="571500" y="4000500"/>
            <a:ext cx="8001000" cy="2471738"/>
          </a:xfrm>
        </p:spPr>
        <p:txBody>
          <a:bodyPr>
            <a:normAutofit/>
          </a:bodyPr>
          <a:lstStyle/>
          <a:p>
            <a:r>
              <a:rPr lang="en-GB" sz="2200"/>
              <a:t>Using:</a:t>
            </a:r>
          </a:p>
          <a:p>
            <a:pPr lvl="1"/>
            <a:r>
              <a:rPr lang="en-GB" sz="2200"/>
              <a:t>distortions in a reference image (FieldMap)</a:t>
            </a:r>
          </a:p>
          <a:p>
            <a:pPr lvl="1"/>
            <a:r>
              <a:rPr lang="en-GB" sz="2200"/>
              <a:t>subject motion parameters (that we obtain in realignment)</a:t>
            </a:r>
          </a:p>
          <a:p>
            <a:pPr lvl="1"/>
            <a:r>
              <a:rPr lang="en-GB" sz="2200"/>
              <a:t>change in deformation field with subject movement (estimated via iteration)</a:t>
            </a:r>
          </a:p>
          <a:p>
            <a:r>
              <a:rPr lang="en-GB" sz="2200"/>
              <a:t>To give an estimate of the distortion at each time point. </a:t>
            </a:r>
          </a:p>
        </p:txBody>
      </p:sp>
      <p:grpSp>
        <p:nvGrpSpPr>
          <p:cNvPr id="4" name="Group 3"/>
          <p:cNvGrpSpPr>
            <a:grpSpLocks/>
          </p:cNvGrpSpPr>
          <p:nvPr/>
        </p:nvGrpSpPr>
        <p:grpSpPr bwMode="auto">
          <a:xfrm>
            <a:off x="285750" y="1500188"/>
            <a:ext cx="8418513" cy="2460625"/>
            <a:chOff x="377825" y="1743075"/>
            <a:chExt cx="8489950" cy="2603500"/>
          </a:xfrm>
        </p:grpSpPr>
        <p:sp>
          <p:nvSpPr>
            <p:cNvPr id="68613" name="Text Box 3"/>
            <p:cNvSpPr txBox="1">
              <a:spLocks noChangeArrowheads="1"/>
            </p:cNvSpPr>
            <p:nvPr/>
          </p:nvSpPr>
          <p:spPr bwMode="auto">
            <a:xfrm>
              <a:off x="377825" y="1743075"/>
              <a:ext cx="1697038" cy="925513"/>
            </a:xfrm>
            <a:prstGeom prst="rect">
              <a:avLst/>
            </a:prstGeom>
            <a:noFill/>
            <a:ln w="9525">
              <a:solidFill>
                <a:srgbClr val="FF0000"/>
              </a:solidFill>
              <a:miter lim="800000"/>
              <a:headEnd/>
              <a:tailEnd/>
            </a:ln>
          </p:spPr>
          <p:txBody>
            <a:bodyPr>
              <a:spAutoFit/>
            </a:bodyPr>
            <a:lstStyle/>
            <a:p>
              <a:pPr defTabSz="457200">
                <a:spcBef>
                  <a:spcPct val="50000"/>
                </a:spcBef>
              </a:pPr>
              <a:r>
                <a:rPr lang="en-GB"/>
                <a:t>Resulting field map at each time point</a:t>
              </a:r>
              <a:endParaRPr lang="en-US"/>
            </a:p>
          </p:txBody>
        </p:sp>
        <p:sp>
          <p:nvSpPr>
            <p:cNvPr id="68614" name="Text Box 4"/>
            <p:cNvSpPr txBox="1">
              <a:spLocks noChangeArrowheads="1"/>
            </p:cNvSpPr>
            <p:nvPr/>
          </p:nvSpPr>
          <p:spPr bwMode="auto">
            <a:xfrm>
              <a:off x="2654300" y="1743075"/>
              <a:ext cx="1552575" cy="650875"/>
            </a:xfrm>
            <a:prstGeom prst="rect">
              <a:avLst/>
            </a:prstGeom>
            <a:noFill/>
            <a:ln w="9525">
              <a:solidFill>
                <a:srgbClr val="FF0000"/>
              </a:solidFill>
              <a:miter lim="800000"/>
              <a:headEnd/>
              <a:tailEnd/>
            </a:ln>
          </p:spPr>
          <p:txBody>
            <a:bodyPr>
              <a:spAutoFit/>
            </a:bodyPr>
            <a:lstStyle/>
            <a:p>
              <a:pPr defTabSz="457200">
                <a:spcBef>
                  <a:spcPct val="50000"/>
                </a:spcBef>
              </a:pPr>
              <a:r>
                <a:rPr lang="en-GB"/>
                <a:t>Measured field map</a:t>
              </a:r>
              <a:endParaRPr lang="en-US"/>
            </a:p>
          </p:txBody>
        </p:sp>
        <p:sp>
          <p:nvSpPr>
            <p:cNvPr id="68615" name="Text Box 5"/>
            <p:cNvSpPr txBox="1">
              <a:spLocks noChangeArrowheads="1"/>
            </p:cNvSpPr>
            <p:nvPr/>
          </p:nvSpPr>
          <p:spPr bwMode="auto">
            <a:xfrm>
              <a:off x="4756150" y="1743075"/>
              <a:ext cx="1871663" cy="835025"/>
            </a:xfrm>
            <a:prstGeom prst="rect">
              <a:avLst/>
            </a:prstGeom>
            <a:noFill/>
            <a:ln w="9525">
              <a:solidFill>
                <a:srgbClr val="FF0000"/>
              </a:solidFill>
              <a:miter lim="800000"/>
              <a:headEnd/>
              <a:tailEnd/>
            </a:ln>
          </p:spPr>
          <p:txBody>
            <a:bodyPr>
              <a:spAutoFit/>
            </a:bodyPr>
            <a:lstStyle/>
            <a:p>
              <a:pPr defTabSz="457200">
                <a:spcBef>
                  <a:spcPct val="50000"/>
                </a:spcBef>
              </a:pPr>
              <a:r>
                <a:rPr lang="en-GB" sz="1600"/>
                <a:t>Estimated change in field wrt change in pitch (x-axis)</a:t>
              </a:r>
              <a:endParaRPr lang="en-US" sz="1600"/>
            </a:p>
          </p:txBody>
        </p:sp>
        <p:sp>
          <p:nvSpPr>
            <p:cNvPr id="68616" name="Text Box 6"/>
            <p:cNvSpPr txBox="1">
              <a:spLocks noChangeArrowheads="1"/>
            </p:cNvSpPr>
            <p:nvPr/>
          </p:nvSpPr>
          <p:spPr bwMode="auto">
            <a:xfrm>
              <a:off x="7037388" y="1743075"/>
              <a:ext cx="1830387" cy="835025"/>
            </a:xfrm>
            <a:prstGeom prst="rect">
              <a:avLst/>
            </a:prstGeom>
            <a:noFill/>
            <a:ln w="9525">
              <a:solidFill>
                <a:srgbClr val="FF0000"/>
              </a:solidFill>
              <a:miter lim="800000"/>
              <a:headEnd/>
              <a:tailEnd/>
            </a:ln>
          </p:spPr>
          <p:txBody>
            <a:bodyPr>
              <a:spAutoFit/>
            </a:bodyPr>
            <a:lstStyle/>
            <a:p>
              <a:pPr defTabSz="457200">
                <a:spcBef>
                  <a:spcPct val="50000"/>
                </a:spcBef>
              </a:pPr>
              <a:r>
                <a:rPr lang="en-GB" sz="1600"/>
                <a:t>Estimated change in field wrt change in roll (y-axis)</a:t>
              </a:r>
              <a:endParaRPr lang="en-US" sz="1600"/>
            </a:p>
          </p:txBody>
        </p:sp>
        <p:pic>
          <p:nvPicPr>
            <p:cNvPr id="68617" name="Picture 7" descr="dfield_droll"/>
            <p:cNvPicPr>
              <a:picLocks noChangeAspect="1" noChangeArrowheads="1"/>
            </p:cNvPicPr>
            <p:nvPr/>
          </p:nvPicPr>
          <p:blipFill>
            <a:blip r:embed="rId3"/>
            <a:srcRect l="21252" t="8325" r="18752" b="11655"/>
            <a:stretch>
              <a:fillRect/>
            </a:stretch>
          </p:blipFill>
          <p:spPr bwMode="auto">
            <a:xfrm>
              <a:off x="7196138" y="2789238"/>
              <a:ext cx="1554162" cy="1557337"/>
            </a:xfrm>
            <a:prstGeom prst="rect">
              <a:avLst/>
            </a:prstGeom>
            <a:noFill/>
            <a:ln w="9525">
              <a:solidFill>
                <a:schemeClr val="bg1"/>
              </a:solidFill>
              <a:miter lim="800000"/>
              <a:headEnd/>
              <a:tailEnd/>
            </a:ln>
          </p:spPr>
        </p:pic>
        <p:pic>
          <p:nvPicPr>
            <p:cNvPr id="68618" name="Picture 8" descr="mask_final_field"/>
            <p:cNvPicPr>
              <a:picLocks noChangeAspect="1" noChangeArrowheads="1"/>
            </p:cNvPicPr>
            <p:nvPr/>
          </p:nvPicPr>
          <p:blipFill>
            <a:blip r:embed="rId4"/>
            <a:srcRect l="21252" t="8325" r="18752" b="11655"/>
            <a:stretch>
              <a:fillRect/>
            </a:stretch>
          </p:blipFill>
          <p:spPr bwMode="auto">
            <a:xfrm>
              <a:off x="2687638" y="2789238"/>
              <a:ext cx="1554162" cy="1557337"/>
            </a:xfrm>
            <a:prstGeom prst="rect">
              <a:avLst/>
            </a:prstGeom>
            <a:noFill/>
            <a:ln w="9525">
              <a:solidFill>
                <a:schemeClr val="bg1"/>
              </a:solidFill>
              <a:miter lim="800000"/>
              <a:headEnd/>
              <a:tailEnd/>
            </a:ln>
          </p:spPr>
        </p:pic>
        <p:pic>
          <p:nvPicPr>
            <p:cNvPr id="68619" name="Picture 9" descr="mask_vdm"/>
            <p:cNvPicPr>
              <a:picLocks noChangeAspect="1" noChangeArrowheads="1"/>
            </p:cNvPicPr>
            <p:nvPr/>
          </p:nvPicPr>
          <p:blipFill>
            <a:blip r:embed="rId5"/>
            <a:srcRect l="21252" t="8325" r="18752" b="11655"/>
            <a:stretch>
              <a:fillRect/>
            </a:stretch>
          </p:blipFill>
          <p:spPr bwMode="auto">
            <a:xfrm>
              <a:off x="434975" y="2789238"/>
              <a:ext cx="1554163" cy="1557337"/>
            </a:xfrm>
            <a:prstGeom prst="rect">
              <a:avLst/>
            </a:prstGeom>
            <a:noFill/>
            <a:ln w="9525">
              <a:solidFill>
                <a:schemeClr val="bg1"/>
              </a:solidFill>
              <a:miter lim="800000"/>
              <a:headEnd/>
              <a:tailEnd/>
            </a:ln>
          </p:spPr>
        </p:pic>
        <p:pic>
          <p:nvPicPr>
            <p:cNvPr id="68620" name="Picture 10" descr="dfield_dpitch"/>
            <p:cNvPicPr>
              <a:picLocks noChangeAspect="1" noChangeArrowheads="1"/>
            </p:cNvPicPr>
            <p:nvPr/>
          </p:nvPicPr>
          <p:blipFill>
            <a:blip r:embed="rId6"/>
            <a:srcRect l="21252" t="8325" r="18752" b="11655"/>
            <a:stretch>
              <a:fillRect/>
            </a:stretch>
          </p:blipFill>
          <p:spPr bwMode="auto">
            <a:xfrm>
              <a:off x="4941888" y="2789238"/>
              <a:ext cx="1554162" cy="1557337"/>
            </a:xfrm>
            <a:prstGeom prst="rect">
              <a:avLst/>
            </a:prstGeom>
            <a:noFill/>
            <a:ln w="9525">
              <a:solidFill>
                <a:schemeClr val="bg1"/>
              </a:solidFill>
              <a:miter lim="800000"/>
              <a:headEnd/>
              <a:tailEnd/>
            </a:ln>
          </p:spPr>
        </p:pic>
        <p:sp>
          <p:nvSpPr>
            <p:cNvPr id="68621" name="Text Box 11"/>
            <p:cNvSpPr txBox="1">
              <a:spLocks noChangeArrowheads="1"/>
            </p:cNvSpPr>
            <p:nvPr/>
          </p:nvSpPr>
          <p:spPr bwMode="auto">
            <a:xfrm>
              <a:off x="2101850" y="3354388"/>
              <a:ext cx="638175" cy="457200"/>
            </a:xfrm>
            <a:prstGeom prst="rect">
              <a:avLst/>
            </a:prstGeom>
            <a:noFill/>
            <a:ln w="9525">
              <a:noFill/>
              <a:miter lim="800000"/>
              <a:headEnd/>
              <a:tailEnd/>
            </a:ln>
          </p:spPr>
          <p:txBody>
            <a:bodyPr>
              <a:spAutoFit/>
            </a:bodyPr>
            <a:lstStyle/>
            <a:p>
              <a:pPr algn="l" defTabSz="457200">
                <a:spcBef>
                  <a:spcPct val="50000"/>
                </a:spcBef>
              </a:pPr>
              <a:r>
                <a:rPr lang="en-GB" sz="2400">
                  <a:latin typeface="Times New Roman" pitchFamily="18" charset="0"/>
                </a:rPr>
                <a:t>=</a:t>
              </a:r>
              <a:endParaRPr lang="en-US" sz="2400">
                <a:latin typeface="Times New Roman" pitchFamily="18" charset="0"/>
              </a:endParaRPr>
            </a:p>
          </p:txBody>
        </p:sp>
        <p:sp>
          <p:nvSpPr>
            <p:cNvPr id="68622" name="Text Box 12"/>
            <p:cNvSpPr txBox="1">
              <a:spLocks noChangeArrowheads="1"/>
            </p:cNvSpPr>
            <p:nvPr/>
          </p:nvSpPr>
          <p:spPr bwMode="auto">
            <a:xfrm>
              <a:off x="4205288" y="3354388"/>
              <a:ext cx="871537" cy="457200"/>
            </a:xfrm>
            <a:prstGeom prst="rect">
              <a:avLst/>
            </a:prstGeom>
            <a:noFill/>
            <a:ln w="9525">
              <a:noFill/>
              <a:miter lim="800000"/>
              <a:headEnd/>
              <a:tailEnd/>
            </a:ln>
          </p:spPr>
          <p:txBody>
            <a:bodyPr>
              <a:spAutoFit/>
            </a:bodyPr>
            <a:lstStyle/>
            <a:p>
              <a:pPr algn="l" defTabSz="457200">
                <a:spcBef>
                  <a:spcPct val="50000"/>
                </a:spcBef>
              </a:pPr>
              <a:r>
                <a:rPr lang="en-GB" sz="2400">
                  <a:latin typeface="Times New Roman" pitchFamily="18" charset="0"/>
                </a:rPr>
                <a:t>+</a:t>
              </a:r>
              <a:r>
                <a:rPr lang="en-GB" sz="2400">
                  <a:latin typeface="Times New Roman" pitchFamily="18" charset="0"/>
                  <a:sym typeface="Symbol" pitchFamily="18" charset="2"/>
                </a:rPr>
                <a:t></a:t>
              </a:r>
              <a:endParaRPr lang="en-US" sz="2400">
                <a:latin typeface="Times New Roman" pitchFamily="18" charset="0"/>
              </a:endParaRPr>
            </a:p>
          </p:txBody>
        </p:sp>
        <p:sp>
          <p:nvSpPr>
            <p:cNvPr id="68623" name="Text Box 13"/>
            <p:cNvSpPr txBox="1">
              <a:spLocks noChangeArrowheads="1"/>
            </p:cNvSpPr>
            <p:nvPr/>
          </p:nvSpPr>
          <p:spPr bwMode="auto">
            <a:xfrm>
              <a:off x="6489700" y="3354388"/>
              <a:ext cx="827088" cy="457200"/>
            </a:xfrm>
            <a:prstGeom prst="rect">
              <a:avLst/>
            </a:prstGeom>
            <a:noFill/>
            <a:ln w="9525">
              <a:noFill/>
              <a:miter lim="800000"/>
              <a:headEnd/>
              <a:tailEnd/>
            </a:ln>
          </p:spPr>
          <p:txBody>
            <a:bodyPr>
              <a:spAutoFit/>
            </a:bodyPr>
            <a:lstStyle/>
            <a:p>
              <a:pPr algn="l" defTabSz="457200">
                <a:spcBef>
                  <a:spcPct val="50000"/>
                </a:spcBef>
              </a:pPr>
              <a:r>
                <a:rPr lang="en-GB" sz="2400">
                  <a:latin typeface="Times New Roman" pitchFamily="18" charset="0"/>
                </a:rPr>
                <a:t>+</a:t>
              </a:r>
              <a:r>
                <a:rPr lang="en-GB" sz="2400">
                  <a:latin typeface="Times New Roman" pitchFamily="18" charset="0"/>
                  <a:sym typeface="Symbol" pitchFamily="18" charset="2"/>
                </a:rPr>
                <a:t></a:t>
              </a:r>
              <a:endParaRPr lang="en-US" sz="2400">
                <a:latin typeface="Times New Roman" pitchFamily="18" charset="0"/>
              </a:endParaRPr>
            </a:p>
          </p:txBody>
        </p:sp>
        <p:sp>
          <p:nvSpPr>
            <p:cNvPr id="68624" name="Rectangle 16"/>
            <p:cNvSpPr>
              <a:spLocks noChangeArrowheads="1"/>
            </p:cNvSpPr>
            <p:nvPr/>
          </p:nvSpPr>
          <p:spPr bwMode="auto">
            <a:xfrm>
              <a:off x="4416425" y="3246438"/>
              <a:ext cx="311150" cy="366712"/>
            </a:xfrm>
            <a:prstGeom prst="rect">
              <a:avLst/>
            </a:prstGeom>
            <a:noFill/>
            <a:ln w="9525">
              <a:noFill/>
              <a:miter lim="800000"/>
              <a:headEnd/>
              <a:tailEnd/>
            </a:ln>
          </p:spPr>
          <p:txBody>
            <a:bodyPr wrap="none">
              <a:spAutoFit/>
            </a:bodyPr>
            <a:lstStyle/>
            <a:p>
              <a:pPr algn="l" defTabSz="457200"/>
              <a:r>
                <a:rPr lang="en-US"/>
                <a:t>0</a:t>
              </a:r>
            </a:p>
          </p:txBody>
        </p:sp>
        <p:sp>
          <p:nvSpPr>
            <p:cNvPr id="68625" name="Rectangle 17"/>
            <p:cNvSpPr>
              <a:spLocks noChangeArrowheads="1"/>
            </p:cNvSpPr>
            <p:nvPr/>
          </p:nvSpPr>
          <p:spPr bwMode="auto">
            <a:xfrm>
              <a:off x="4416425" y="3246438"/>
              <a:ext cx="311150" cy="366712"/>
            </a:xfrm>
            <a:prstGeom prst="rect">
              <a:avLst/>
            </a:prstGeom>
            <a:noFill/>
            <a:ln w="9525">
              <a:noFill/>
              <a:miter lim="800000"/>
              <a:headEnd/>
              <a:tailEnd/>
            </a:ln>
          </p:spPr>
          <p:txBody>
            <a:bodyPr wrap="none">
              <a:spAutoFit/>
            </a:bodyPr>
            <a:lstStyle/>
            <a:p>
              <a:pPr algn="l" defTabSz="457200"/>
              <a:r>
                <a:rPr lang="en-US"/>
                <a:t>0</a:t>
              </a:r>
            </a:p>
          </p:txBody>
        </p:sp>
        <p:sp>
          <p:nvSpPr>
            <p:cNvPr id="68626" name="Rectangle 18"/>
            <p:cNvSpPr>
              <a:spLocks noChangeArrowheads="1"/>
            </p:cNvSpPr>
            <p:nvPr/>
          </p:nvSpPr>
          <p:spPr bwMode="auto">
            <a:xfrm>
              <a:off x="4416425" y="3246438"/>
              <a:ext cx="184731" cy="369332"/>
            </a:xfrm>
            <a:prstGeom prst="rect">
              <a:avLst/>
            </a:prstGeom>
            <a:noFill/>
            <a:ln w="9525">
              <a:noFill/>
              <a:miter lim="800000"/>
              <a:headEnd/>
              <a:tailEnd/>
            </a:ln>
          </p:spPr>
          <p:txBody>
            <a:bodyPr wrap="none">
              <a:spAutoFit/>
            </a:bodyPr>
            <a:lstStyle/>
            <a:p>
              <a:pPr algn="l" defTabSz="457200"/>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27100" y="355600"/>
            <a:ext cx="7429500" cy="647700"/>
          </a:xfrm>
        </p:spPr>
        <p:txBody>
          <a:bodyPr>
            <a:normAutofit fontScale="90000"/>
          </a:bodyPr>
          <a:lstStyle/>
          <a:p>
            <a:pPr marL="176213"/>
            <a:r>
              <a:rPr lang="en-US" sz="4000" dirty="0" smtClean="0">
                <a:latin typeface="Calibri" pitchFamily="34" charset="0"/>
                <a:ea typeface="Calibri" pitchFamily="34" charset="0"/>
                <a:cs typeface="Calibri" pitchFamily="34" charset="0"/>
              </a:rPr>
              <a:t>Overview</a:t>
            </a:r>
          </a:p>
        </p:txBody>
      </p:sp>
      <p:sp>
        <p:nvSpPr>
          <p:cNvPr id="21507" name="Content Placeholder 2"/>
          <p:cNvSpPr>
            <a:spLocks noGrp="1"/>
          </p:cNvSpPr>
          <p:nvPr>
            <p:ph idx="1"/>
          </p:nvPr>
        </p:nvSpPr>
        <p:spPr>
          <a:xfrm>
            <a:off x="622300" y="1600200"/>
            <a:ext cx="8229600" cy="4525963"/>
          </a:xfrm>
        </p:spPr>
        <p:txBody>
          <a:bodyPr/>
          <a:lstStyle/>
          <a:p>
            <a:pPr>
              <a:buClr>
                <a:schemeClr val="tx1"/>
              </a:buClr>
              <a:buFont typeface="Arial" pitchFamily="34" charset="0"/>
              <a:buChar char="•"/>
            </a:pPr>
            <a:r>
              <a:rPr lang="en-US" dirty="0" smtClean="0">
                <a:latin typeface="Calibri" pitchFamily="34" charset="0"/>
                <a:ea typeface="Calibri" pitchFamily="34" charset="0"/>
                <a:cs typeface="Calibri" pitchFamily="34" charset="0"/>
              </a:rPr>
              <a:t>Motion in fMRI</a:t>
            </a:r>
          </a:p>
          <a:p>
            <a:pPr lvl="1">
              <a:buClr>
                <a:schemeClr val="tx1"/>
              </a:buClr>
              <a:buFont typeface="Lucida Grande"/>
              <a:buChar char="−"/>
            </a:pPr>
            <a:r>
              <a:rPr lang="en-US" sz="2100" dirty="0" smtClean="0">
                <a:latin typeface="Calibri" pitchFamily="34" charset="0"/>
                <a:ea typeface="Calibri" pitchFamily="34" charset="0"/>
                <a:cs typeface="Calibri" pitchFamily="34" charset="0"/>
              </a:rPr>
              <a:t>Motion Prevention</a:t>
            </a:r>
          </a:p>
          <a:p>
            <a:pPr lvl="1">
              <a:buClr>
                <a:schemeClr val="tx1"/>
              </a:buClr>
              <a:buFont typeface="Lucida Grande"/>
              <a:buChar char="−"/>
            </a:pPr>
            <a:r>
              <a:rPr lang="en-US" sz="2100" dirty="0" smtClean="0">
                <a:latin typeface="Calibri" pitchFamily="34" charset="0"/>
                <a:ea typeface="Calibri" pitchFamily="34" charset="0"/>
                <a:cs typeface="Calibri" pitchFamily="34" charset="0"/>
              </a:rPr>
              <a:t>Motion Correction</a:t>
            </a:r>
          </a:p>
          <a:p>
            <a:pPr>
              <a:spcBef>
                <a:spcPts val="1200"/>
              </a:spcBef>
              <a:buClr>
                <a:schemeClr val="tx1"/>
              </a:buClr>
              <a:buFont typeface="Arial" pitchFamily="34" charset="0"/>
              <a:buChar char="•"/>
            </a:pPr>
            <a:r>
              <a:rPr lang="en-US" dirty="0" smtClean="0">
                <a:latin typeface="Calibri" pitchFamily="34" charset="0"/>
                <a:ea typeface="Calibri" pitchFamily="34" charset="0"/>
                <a:cs typeface="Calibri" pitchFamily="34" charset="0"/>
              </a:rPr>
              <a:t> Realignment – Two Steps</a:t>
            </a:r>
          </a:p>
          <a:p>
            <a:pPr lvl="1">
              <a:buClr>
                <a:schemeClr val="tx1"/>
              </a:buClr>
              <a:buFont typeface="Lucida Grande"/>
              <a:buChar char="−"/>
            </a:pPr>
            <a:r>
              <a:rPr lang="en-US" sz="2100" dirty="0" smtClean="0">
                <a:latin typeface="Calibri" pitchFamily="34" charset="0"/>
                <a:ea typeface="Calibri" pitchFamily="34" charset="0"/>
                <a:cs typeface="Calibri" pitchFamily="34" charset="0"/>
              </a:rPr>
              <a:t>Registration</a:t>
            </a:r>
          </a:p>
          <a:p>
            <a:pPr lvl="1">
              <a:buClr>
                <a:schemeClr val="tx1"/>
              </a:buClr>
              <a:buFont typeface="Lucida Grande"/>
              <a:buChar char="−"/>
            </a:pPr>
            <a:r>
              <a:rPr lang="en-US" sz="2100" dirty="0" smtClean="0">
                <a:latin typeface="Calibri" pitchFamily="34" charset="0"/>
                <a:ea typeface="Calibri" pitchFamily="34" charset="0"/>
                <a:cs typeface="Calibri" pitchFamily="34" charset="0"/>
              </a:rPr>
              <a:t>Transformation</a:t>
            </a:r>
          </a:p>
          <a:p>
            <a:pPr>
              <a:spcBef>
                <a:spcPts val="1200"/>
              </a:spcBef>
              <a:buClr>
                <a:schemeClr val="tx1"/>
              </a:buClr>
              <a:buFont typeface="Arial" pitchFamily="34" charset="0"/>
              <a:buChar char="•"/>
            </a:pPr>
            <a:r>
              <a:rPr lang="en-US" dirty="0" smtClean="0">
                <a:latin typeface="Calibri" pitchFamily="34" charset="0"/>
                <a:ea typeface="Calibri" pitchFamily="34" charset="0"/>
                <a:cs typeface="Calibri" pitchFamily="34" charset="0"/>
              </a:rPr>
              <a:t>Realignment in SPM</a:t>
            </a:r>
          </a:p>
          <a:p>
            <a:pPr>
              <a:spcBef>
                <a:spcPts val="1200"/>
              </a:spcBef>
              <a:spcAft>
                <a:spcPts val="600"/>
              </a:spcAft>
              <a:buClr>
                <a:schemeClr val="tx1"/>
              </a:buClr>
              <a:buFont typeface="Arial" pitchFamily="34" charset="0"/>
              <a:buChar char="•"/>
            </a:pPr>
            <a:r>
              <a:rPr lang="en-US" dirty="0" err="1" smtClean="0">
                <a:latin typeface="Calibri" pitchFamily="34" charset="0"/>
                <a:ea typeface="Calibri" pitchFamily="34" charset="0"/>
                <a:cs typeface="Calibri" pitchFamily="34" charset="0"/>
              </a:rPr>
              <a:t>Unwarping</a:t>
            </a:r>
            <a:endParaRPr lang="en-US" dirty="0" smtClean="0">
              <a:latin typeface="Calibri" pitchFamily="34" charset="0"/>
              <a:ea typeface="Calibri" pitchFamily="34" charset="0"/>
              <a:cs typeface="Calibri" pitchFamily="34" charset="0"/>
            </a:endParaRPr>
          </a:p>
          <a:p>
            <a:endParaRPr lang="en-US" dirty="0" smtClean="0">
              <a:latin typeface="Calibri" pitchFamily="34" charset="0"/>
              <a:ea typeface="Calibri" pitchFamily="34" charset="0"/>
              <a:cs typeface="Calibri" pitchFamily="34" charset="0"/>
            </a:endParaRPr>
          </a:p>
          <a:p>
            <a:endParaRPr lang="en-US" dirty="0" smtClean="0">
              <a:latin typeface="Calibri" pitchFamily="34" charset="0"/>
              <a:ea typeface="Calibri" pitchFamily="34" charset="0"/>
              <a:cs typeface="Calibri" pitchFamily="34" charset="0"/>
            </a:endParaRPr>
          </a:p>
          <a:p>
            <a:endParaRPr lang="en-US"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127125" y="3625850"/>
            <a:ext cx="1738313" cy="1016000"/>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a:latin typeface="Comic Sans MS" pitchFamily="66" charset="0"/>
              </a:rPr>
              <a:t>Estimate movement parameters</a:t>
            </a:r>
            <a:endParaRPr lang="en-US" sz="2000">
              <a:latin typeface="Comic Sans MS" pitchFamily="66" charset="0"/>
            </a:endParaRPr>
          </a:p>
        </p:txBody>
      </p:sp>
      <p:grpSp>
        <p:nvGrpSpPr>
          <p:cNvPr id="2" name="Group 4"/>
          <p:cNvGrpSpPr>
            <a:grpSpLocks/>
          </p:cNvGrpSpPr>
          <p:nvPr/>
        </p:nvGrpSpPr>
        <p:grpSpPr bwMode="auto">
          <a:xfrm>
            <a:off x="1223963" y="1782763"/>
            <a:ext cx="1295400" cy="1524000"/>
            <a:chOff x="192" y="720"/>
            <a:chExt cx="2206" cy="2423"/>
          </a:xfrm>
        </p:grpSpPr>
        <p:grpSp>
          <p:nvGrpSpPr>
            <p:cNvPr id="3" name="Group 5"/>
            <p:cNvGrpSpPr>
              <a:grpSpLocks/>
            </p:cNvGrpSpPr>
            <p:nvPr/>
          </p:nvGrpSpPr>
          <p:grpSpPr bwMode="auto">
            <a:xfrm>
              <a:off x="192" y="720"/>
              <a:ext cx="670" cy="887"/>
              <a:chOff x="192" y="720"/>
              <a:chExt cx="670" cy="887"/>
            </a:xfrm>
          </p:grpSpPr>
          <p:pic>
            <p:nvPicPr>
              <p:cNvPr id="70661" name="Picture 6"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62" name="Line 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63" name="Line 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4" name="Group 9"/>
            <p:cNvGrpSpPr>
              <a:grpSpLocks/>
            </p:cNvGrpSpPr>
            <p:nvPr/>
          </p:nvGrpSpPr>
          <p:grpSpPr bwMode="auto">
            <a:xfrm>
              <a:off x="288" y="816"/>
              <a:ext cx="670" cy="887"/>
              <a:chOff x="192" y="720"/>
              <a:chExt cx="670" cy="887"/>
            </a:xfrm>
          </p:grpSpPr>
          <p:pic>
            <p:nvPicPr>
              <p:cNvPr id="70665" name="Picture 10"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66" name="Line 1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67" name="Line 1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5" name="Group 13"/>
            <p:cNvGrpSpPr>
              <a:grpSpLocks/>
            </p:cNvGrpSpPr>
            <p:nvPr/>
          </p:nvGrpSpPr>
          <p:grpSpPr bwMode="auto">
            <a:xfrm>
              <a:off x="384" y="912"/>
              <a:ext cx="670" cy="887"/>
              <a:chOff x="192" y="720"/>
              <a:chExt cx="670" cy="887"/>
            </a:xfrm>
          </p:grpSpPr>
          <p:pic>
            <p:nvPicPr>
              <p:cNvPr id="70669" name="Picture 14"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70" name="Line 1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1" name="Line 1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6" name="Group 17"/>
            <p:cNvGrpSpPr>
              <a:grpSpLocks/>
            </p:cNvGrpSpPr>
            <p:nvPr/>
          </p:nvGrpSpPr>
          <p:grpSpPr bwMode="auto">
            <a:xfrm>
              <a:off x="480" y="1008"/>
              <a:ext cx="670" cy="887"/>
              <a:chOff x="192" y="720"/>
              <a:chExt cx="670" cy="887"/>
            </a:xfrm>
          </p:grpSpPr>
          <p:pic>
            <p:nvPicPr>
              <p:cNvPr id="70673" name="Picture 18"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74" name="Line 1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5" name="Line 2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 name="Group 21"/>
            <p:cNvGrpSpPr>
              <a:grpSpLocks/>
            </p:cNvGrpSpPr>
            <p:nvPr/>
          </p:nvGrpSpPr>
          <p:grpSpPr bwMode="auto">
            <a:xfrm>
              <a:off x="576" y="1104"/>
              <a:ext cx="670" cy="887"/>
              <a:chOff x="192" y="720"/>
              <a:chExt cx="670" cy="887"/>
            </a:xfrm>
          </p:grpSpPr>
          <p:pic>
            <p:nvPicPr>
              <p:cNvPr id="70677" name="Picture 22"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78" name="Line 2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79" name="Line 2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8" name="Group 25"/>
            <p:cNvGrpSpPr>
              <a:grpSpLocks/>
            </p:cNvGrpSpPr>
            <p:nvPr/>
          </p:nvGrpSpPr>
          <p:grpSpPr bwMode="auto">
            <a:xfrm>
              <a:off x="672" y="1200"/>
              <a:ext cx="670" cy="887"/>
              <a:chOff x="192" y="720"/>
              <a:chExt cx="670" cy="887"/>
            </a:xfrm>
          </p:grpSpPr>
          <p:pic>
            <p:nvPicPr>
              <p:cNvPr id="70681" name="Picture 26"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82" name="Line 2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83" name="Line 2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9" name="Group 29"/>
            <p:cNvGrpSpPr>
              <a:grpSpLocks/>
            </p:cNvGrpSpPr>
            <p:nvPr/>
          </p:nvGrpSpPr>
          <p:grpSpPr bwMode="auto">
            <a:xfrm>
              <a:off x="768" y="1296"/>
              <a:ext cx="670" cy="887"/>
              <a:chOff x="192" y="720"/>
              <a:chExt cx="670" cy="887"/>
            </a:xfrm>
          </p:grpSpPr>
          <p:pic>
            <p:nvPicPr>
              <p:cNvPr id="70685" name="Picture 30"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86" name="Line 3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87" name="Line 3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0" name="Group 33"/>
            <p:cNvGrpSpPr>
              <a:grpSpLocks/>
            </p:cNvGrpSpPr>
            <p:nvPr/>
          </p:nvGrpSpPr>
          <p:grpSpPr bwMode="auto">
            <a:xfrm>
              <a:off x="864" y="1392"/>
              <a:ext cx="670" cy="887"/>
              <a:chOff x="192" y="720"/>
              <a:chExt cx="670" cy="887"/>
            </a:xfrm>
          </p:grpSpPr>
          <p:pic>
            <p:nvPicPr>
              <p:cNvPr id="70689" name="Picture 34"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90" name="Line 3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1" name="Line 3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1" name="Group 37"/>
            <p:cNvGrpSpPr>
              <a:grpSpLocks/>
            </p:cNvGrpSpPr>
            <p:nvPr/>
          </p:nvGrpSpPr>
          <p:grpSpPr bwMode="auto">
            <a:xfrm>
              <a:off x="960" y="1488"/>
              <a:ext cx="670" cy="887"/>
              <a:chOff x="192" y="720"/>
              <a:chExt cx="670" cy="887"/>
            </a:xfrm>
          </p:grpSpPr>
          <p:pic>
            <p:nvPicPr>
              <p:cNvPr id="70693" name="Picture 38"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94" name="Line 3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5" name="Line 4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2" name="Group 41"/>
            <p:cNvGrpSpPr>
              <a:grpSpLocks/>
            </p:cNvGrpSpPr>
            <p:nvPr/>
          </p:nvGrpSpPr>
          <p:grpSpPr bwMode="auto">
            <a:xfrm>
              <a:off x="1056" y="1584"/>
              <a:ext cx="670" cy="887"/>
              <a:chOff x="192" y="720"/>
              <a:chExt cx="670" cy="887"/>
            </a:xfrm>
          </p:grpSpPr>
          <p:pic>
            <p:nvPicPr>
              <p:cNvPr id="70697" name="Picture 42"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698" name="Line 4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699" name="Line 4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3" name="Group 45"/>
            <p:cNvGrpSpPr>
              <a:grpSpLocks/>
            </p:cNvGrpSpPr>
            <p:nvPr/>
          </p:nvGrpSpPr>
          <p:grpSpPr bwMode="auto">
            <a:xfrm>
              <a:off x="1152" y="1680"/>
              <a:ext cx="670" cy="887"/>
              <a:chOff x="192" y="720"/>
              <a:chExt cx="670" cy="887"/>
            </a:xfrm>
          </p:grpSpPr>
          <p:pic>
            <p:nvPicPr>
              <p:cNvPr id="70701" name="Picture 46"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02" name="Line 4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03" name="Line 4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4" name="Group 49"/>
            <p:cNvGrpSpPr>
              <a:grpSpLocks/>
            </p:cNvGrpSpPr>
            <p:nvPr/>
          </p:nvGrpSpPr>
          <p:grpSpPr bwMode="auto">
            <a:xfrm>
              <a:off x="1248" y="1776"/>
              <a:ext cx="670" cy="887"/>
              <a:chOff x="192" y="720"/>
              <a:chExt cx="670" cy="887"/>
            </a:xfrm>
          </p:grpSpPr>
          <p:pic>
            <p:nvPicPr>
              <p:cNvPr id="70705" name="Picture 50"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06" name="Line 51"/>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07" name="Line 52"/>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5" name="Group 53"/>
            <p:cNvGrpSpPr>
              <a:grpSpLocks/>
            </p:cNvGrpSpPr>
            <p:nvPr/>
          </p:nvGrpSpPr>
          <p:grpSpPr bwMode="auto">
            <a:xfrm>
              <a:off x="1344" y="1872"/>
              <a:ext cx="670" cy="887"/>
              <a:chOff x="192" y="720"/>
              <a:chExt cx="670" cy="887"/>
            </a:xfrm>
          </p:grpSpPr>
          <p:pic>
            <p:nvPicPr>
              <p:cNvPr id="70709" name="Picture 54"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10" name="Line 55"/>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1" name="Line 56"/>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6" name="Group 57"/>
            <p:cNvGrpSpPr>
              <a:grpSpLocks/>
            </p:cNvGrpSpPr>
            <p:nvPr/>
          </p:nvGrpSpPr>
          <p:grpSpPr bwMode="auto">
            <a:xfrm>
              <a:off x="1440" y="1968"/>
              <a:ext cx="670" cy="887"/>
              <a:chOff x="192" y="720"/>
              <a:chExt cx="670" cy="887"/>
            </a:xfrm>
          </p:grpSpPr>
          <p:pic>
            <p:nvPicPr>
              <p:cNvPr id="70713" name="Picture 58"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14" name="Line 59"/>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5" name="Line 60"/>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7" name="Group 61"/>
            <p:cNvGrpSpPr>
              <a:grpSpLocks/>
            </p:cNvGrpSpPr>
            <p:nvPr/>
          </p:nvGrpSpPr>
          <p:grpSpPr bwMode="auto">
            <a:xfrm>
              <a:off x="1536" y="2064"/>
              <a:ext cx="670" cy="887"/>
              <a:chOff x="192" y="720"/>
              <a:chExt cx="670" cy="887"/>
            </a:xfrm>
          </p:grpSpPr>
          <p:pic>
            <p:nvPicPr>
              <p:cNvPr id="70717" name="Picture 62"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18" name="Line 63"/>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19" name="Line 64"/>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18" name="Group 65"/>
            <p:cNvGrpSpPr>
              <a:grpSpLocks/>
            </p:cNvGrpSpPr>
            <p:nvPr/>
          </p:nvGrpSpPr>
          <p:grpSpPr bwMode="auto">
            <a:xfrm>
              <a:off x="1632" y="2160"/>
              <a:ext cx="670" cy="887"/>
              <a:chOff x="192" y="720"/>
              <a:chExt cx="670" cy="887"/>
            </a:xfrm>
          </p:grpSpPr>
          <p:pic>
            <p:nvPicPr>
              <p:cNvPr id="70721" name="Picture 66"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22" name="Line 67"/>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23" name="Line 68"/>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70724" name="Picture 69" descr="slice"/>
            <p:cNvPicPr>
              <a:picLocks noChangeAspect="1" noChangeArrowheads="1"/>
            </p:cNvPicPr>
            <p:nvPr/>
          </p:nvPicPr>
          <p:blipFill>
            <a:blip r:embed="rId3"/>
            <a:srcRect/>
            <a:stretch>
              <a:fillRect/>
            </a:stretch>
          </p:blipFill>
          <p:spPr bwMode="auto">
            <a:xfrm>
              <a:off x="1728" y="2256"/>
              <a:ext cx="670" cy="887"/>
            </a:xfrm>
            <a:prstGeom prst="rect">
              <a:avLst/>
            </a:prstGeom>
            <a:noFill/>
            <a:ln w="9525">
              <a:noFill/>
              <a:miter lim="800000"/>
              <a:headEnd/>
              <a:tailEnd/>
            </a:ln>
          </p:spPr>
        </p:pic>
        <p:sp>
          <p:nvSpPr>
            <p:cNvPr id="70725" name="Line 70"/>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70726" name="Line 71"/>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048" name="Text Box 72"/>
          <p:cNvSpPr txBox="1">
            <a:spLocks noChangeArrowheads="1"/>
          </p:cNvSpPr>
          <p:nvPr/>
        </p:nvSpPr>
        <p:spPr bwMode="auto">
          <a:xfrm>
            <a:off x="3143250" y="2000250"/>
            <a:ext cx="3500438" cy="2092325"/>
          </a:xfrm>
          <a:prstGeom prst="rect">
            <a:avLst/>
          </a:prstGeom>
          <a:solidFill>
            <a:schemeClr val="bg1"/>
          </a:solidFill>
          <a:ln w="9525">
            <a:solidFill>
              <a:srgbClr val="0000FF"/>
            </a:solidFill>
            <a:miter lim="800000"/>
            <a:headEnd/>
            <a:tailEnd/>
          </a:ln>
        </p:spPr>
        <p:txBody>
          <a:bodyPr>
            <a:spAutoFit/>
          </a:bodyPr>
          <a:lstStyle/>
          <a:p>
            <a:pPr marL="234950" indent="-234950" algn="l" defTabSz="457200" eaLnBrk="0" hangingPunct="0">
              <a:spcBef>
                <a:spcPct val="50000"/>
              </a:spcBef>
            </a:pPr>
            <a:r>
              <a:rPr lang="en-GB" sz="2000">
                <a:latin typeface="Comic Sans MS" pitchFamily="66" charset="0"/>
              </a:rPr>
              <a:t>Estimate new distortion fields for each image:</a:t>
            </a:r>
          </a:p>
          <a:p>
            <a:pPr marL="234950" indent="-234950" algn="l" defTabSz="457200" eaLnBrk="0" hangingPunct="0">
              <a:spcBef>
                <a:spcPct val="50000"/>
              </a:spcBef>
            </a:pPr>
            <a:r>
              <a:rPr lang="en-GB" sz="2000">
                <a:latin typeface="Comic Sans MS" pitchFamily="66" charset="0"/>
              </a:rPr>
              <a:t>	estimate rate of change of the distortion field with respect to the movement parameters.</a:t>
            </a:r>
            <a:endParaRPr lang="en-US" sz="2000">
              <a:solidFill>
                <a:srgbClr val="FF0000"/>
              </a:solidFill>
              <a:latin typeface="Comic Sans MS" pitchFamily="66" charset="0"/>
            </a:endParaRPr>
          </a:p>
        </p:txBody>
      </p:sp>
      <p:sp>
        <p:nvSpPr>
          <p:cNvPr id="127049" name="Text Box 73"/>
          <p:cNvSpPr txBox="1">
            <a:spLocks noChangeArrowheads="1"/>
          </p:cNvSpPr>
          <p:nvPr/>
        </p:nvSpPr>
        <p:spPr bwMode="auto">
          <a:xfrm>
            <a:off x="3214688" y="857250"/>
            <a:ext cx="3571875" cy="708025"/>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a:latin typeface="Comic Sans MS" pitchFamily="66" charset="0"/>
              </a:rPr>
              <a:t>Measure deformation field (FieldMap).</a:t>
            </a:r>
            <a:endParaRPr lang="en-US" sz="2000">
              <a:latin typeface="Comic Sans MS" pitchFamily="66" charset="0"/>
            </a:endParaRPr>
          </a:p>
        </p:txBody>
      </p:sp>
      <p:sp>
        <p:nvSpPr>
          <p:cNvPr id="127050" name="Text Box 74"/>
          <p:cNvSpPr txBox="1">
            <a:spLocks noChangeArrowheads="1"/>
          </p:cNvSpPr>
          <p:nvPr/>
        </p:nvSpPr>
        <p:spPr bwMode="auto">
          <a:xfrm>
            <a:off x="6781800" y="2901950"/>
            <a:ext cx="1617663" cy="711200"/>
          </a:xfrm>
          <a:prstGeom prst="rect">
            <a:avLst/>
          </a:prstGeom>
          <a:solidFill>
            <a:schemeClr val="bg1"/>
          </a:solidFill>
          <a:ln w="9525">
            <a:solidFill>
              <a:srgbClr val="0000FF"/>
            </a:solidFill>
            <a:miter lim="800000"/>
            <a:headEnd/>
            <a:tailEnd/>
          </a:ln>
        </p:spPr>
        <p:txBody>
          <a:bodyPr>
            <a:spAutoFit/>
          </a:bodyPr>
          <a:lstStyle/>
          <a:p>
            <a:pPr algn="l" defTabSz="457200" eaLnBrk="0" hangingPunct="0">
              <a:spcBef>
                <a:spcPct val="50000"/>
              </a:spcBef>
            </a:pPr>
            <a:r>
              <a:rPr lang="en-GB" sz="2000">
                <a:latin typeface="Comic Sans MS" pitchFamily="66" charset="0"/>
              </a:rPr>
              <a:t>Unwarp time series</a:t>
            </a:r>
            <a:endParaRPr lang="en-US" sz="2000">
              <a:latin typeface="Comic Sans MS" pitchFamily="66" charset="0"/>
            </a:endParaRPr>
          </a:p>
        </p:txBody>
      </p:sp>
      <p:grpSp>
        <p:nvGrpSpPr>
          <p:cNvPr id="19" name="Group 75"/>
          <p:cNvGrpSpPr>
            <a:grpSpLocks/>
          </p:cNvGrpSpPr>
          <p:nvPr/>
        </p:nvGrpSpPr>
        <p:grpSpPr bwMode="auto">
          <a:xfrm>
            <a:off x="6959600" y="3865563"/>
            <a:ext cx="1295400" cy="1524000"/>
            <a:chOff x="192" y="720"/>
            <a:chExt cx="2206" cy="2423"/>
          </a:xfrm>
        </p:grpSpPr>
        <p:grpSp>
          <p:nvGrpSpPr>
            <p:cNvPr id="20" name="Group 76"/>
            <p:cNvGrpSpPr>
              <a:grpSpLocks/>
            </p:cNvGrpSpPr>
            <p:nvPr/>
          </p:nvGrpSpPr>
          <p:grpSpPr bwMode="auto">
            <a:xfrm>
              <a:off x="192" y="720"/>
              <a:ext cx="670" cy="887"/>
              <a:chOff x="192" y="720"/>
              <a:chExt cx="670" cy="887"/>
            </a:xfrm>
          </p:grpSpPr>
          <p:pic>
            <p:nvPicPr>
              <p:cNvPr id="70732" name="Picture 77"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33" name="Line 7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34" name="Line 7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1" name="Group 80"/>
            <p:cNvGrpSpPr>
              <a:grpSpLocks/>
            </p:cNvGrpSpPr>
            <p:nvPr/>
          </p:nvGrpSpPr>
          <p:grpSpPr bwMode="auto">
            <a:xfrm>
              <a:off x="288" y="816"/>
              <a:ext cx="670" cy="887"/>
              <a:chOff x="192" y="720"/>
              <a:chExt cx="670" cy="887"/>
            </a:xfrm>
          </p:grpSpPr>
          <p:pic>
            <p:nvPicPr>
              <p:cNvPr id="70736" name="Picture 81"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37" name="Line 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38" name="Line 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2" name="Group 84"/>
            <p:cNvGrpSpPr>
              <a:grpSpLocks/>
            </p:cNvGrpSpPr>
            <p:nvPr/>
          </p:nvGrpSpPr>
          <p:grpSpPr bwMode="auto">
            <a:xfrm>
              <a:off x="384" y="912"/>
              <a:ext cx="670" cy="887"/>
              <a:chOff x="192" y="720"/>
              <a:chExt cx="670" cy="887"/>
            </a:xfrm>
          </p:grpSpPr>
          <p:pic>
            <p:nvPicPr>
              <p:cNvPr id="70740" name="Picture 85"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41" name="Line 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42" name="Line 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3" name="Group 88"/>
            <p:cNvGrpSpPr>
              <a:grpSpLocks/>
            </p:cNvGrpSpPr>
            <p:nvPr/>
          </p:nvGrpSpPr>
          <p:grpSpPr bwMode="auto">
            <a:xfrm>
              <a:off x="480" y="1008"/>
              <a:ext cx="670" cy="887"/>
              <a:chOff x="192" y="720"/>
              <a:chExt cx="670" cy="887"/>
            </a:xfrm>
          </p:grpSpPr>
          <p:pic>
            <p:nvPicPr>
              <p:cNvPr id="70744" name="Picture 89"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45" name="Line 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46" name="Line 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4" name="Group 92"/>
            <p:cNvGrpSpPr>
              <a:grpSpLocks/>
            </p:cNvGrpSpPr>
            <p:nvPr/>
          </p:nvGrpSpPr>
          <p:grpSpPr bwMode="auto">
            <a:xfrm>
              <a:off x="576" y="1104"/>
              <a:ext cx="670" cy="887"/>
              <a:chOff x="192" y="720"/>
              <a:chExt cx="670" cy="887"/>
            </a:xfrm>
          </p:grpSpPr>
          <p:pic>
            <p:nvPicPr>
              <p:cNvPr id="70748" name="Picture 93"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49" name="Line 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0" name="Line 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5" name="Group 96"/>
            <p:cNvGrpSpPr>
              <a:grpSpLocks/>
            </p:cNvGrpSpPr>
            <p:nvPr/>
          </p:nvGrpSpPr>
          <p:grpSpPr bwMode="auto">
            <a:xfrm>
              <a:off x="672" y="1200"/>
              <a:ext cx="670" cy="887"/>
              <a:chOff x="192" y="720"/>
              <a:chExt cx="670" cy="887"/>
            </a:xfrm>
          </p:grpSpPr>
          <p:pic>
            <p:nvPicPr>
              <p:cNvPr id="70752" name="Picture 97"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53" name="Line 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4" name="Line 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6" name="Group 100"/>
            <p:cNvGrpSpPr>
              <a:grpSpLocks/>
            </p:cNvGrpSpPr>
            <p:nvPr/>
          </p:nvGrpSpPr>
          <p:grpSpPr bwMode="auto">
            <a:xfrm>
              <a:off x="768" y="1296"/>
              <a:ext cx="670" cy="887"/>
              <a:chOff x="192" y="720"/>
              <a:chExt cx="670" cy="887"/>
            </a:xfrm>
          </p:grpSpPr>
          <p:pic>
            <p:nvPicPr>
              <p:cNvPr id="70756" name="Picture 101"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57" name="Line 1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58" name="Line 1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7" name="Group 104"/>
            <p:cNvGrpSpPr>
              <a:grpSpLocks/>
            </p:cNvGrpSpPr>
            <p:nvPr/>
          </p:nvGrpSpPr>
          <p:grpSpPr bwMode="auto">
            <a:xfrm>
              <a:off x="864" y="1392"/>
              <a:ext cx="670" cy="887"/>
              <a:chOff x="192" y="720"/>
              <a:chExt cx="670" cy="887"/>
            </a:xfrm>
          </p:grpSpPr>
          <p:pic>
            <p:nvPicPr>
              <p:cNvPr id="70760" name="Picture 105"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61" name="Line 1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62" name="Line 1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8" name="Group 108"/>
            <p:cNvGrpSpPr>
              <a:grpSpLocks/>
            </p:cNvGrpSpPr>
            <p:nvPr/>
          </p:nvGrpSpPr>
          <p:grpSpPr bwMode="auto">
            <a:xfrm>
              <a:off x="960" y="1488"/>
              <a:ext cx="670" cy="887"/>
              <a:chOff x="192" y="720"/>
              <a:chExt cx="670" cy="887"/>
            </a:xfrm>
          </p:grpSpPr>
          <p:pic>
            <p:nvPicPr>
              <p:cNvPr id="70764" name="Picture 109"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65" name="Line 1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66" name="Line 1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29" name="Group 112"/>
            <p:cNvGrpSpPr>
              <a:grpSpLocks/>
            </p:cNvGrpSpPr>
            <p:nvPr/>
          </p:nvGrpSpPr>
          <p:grpSpPr bwMode="auto">
            <a:xfrm>
              <a:off x="1056" y="1584"/>
              <a:ext cx="670" cy="887"/>
              <a:chOff x="192" y="720"/>
              <a:chExt cx="670" cy="887"/>
            </a:xfrm>
          </p:grpSpPr>
          <p:pic>
            <p:nvPicPr>
              <p:cNvPr id="70768" name="Picture 113"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69" name="Line 1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0" name="Line 1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0" name="Group 116"/>
            <p:cNvGrpSpPr>
              <a:grpSpLocks/>
            </p:cNvGrpSpPr>
            <p:nvPr/>
          </p:nvGrpSpPr>
          <p:grpSpPr bwMode="auto">
            <a:xfrm>
              <a:off x="1152" y="1680"/>
              <a:ext cx="670" cy="887"/>
              <a:chOff x="192" y="720"/>
              <a:chExt cx="670" cy="887"/>
            </a:xfrm>
          </p:grpSpPr>
          <p:pic>
            <p:nvPicPr>
              <p:cNvPr id="70772" name="Picture 117"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73" name="Line 1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4" name="Line 1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31" name="Group 120"/>
            <p:cNvGrpSpPr>
              <a:grpSpLocks/>
            </p:cNvGrpSpPr>
            <p:nvPr/>
          </p:nvGrpSpPr>
          <p:grpSpPr bwMode="auto">
            <a:xfrm>
              <a:off x="1248" y="1776"/>
              <a:ext cx="670" cy="887"/>
              <a:chOff x="192" y="720"/>
              <a:chExt cx="670" cy="887"/>
            </a:xfrm>
          </p:grpSpPr>
          <p:pic>
            <p:nvPicPr>
              <p:cNvPr id="70776" name="Picture 121"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77" name="Line 1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78" name="Line 1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87" name="Group 124"/>
            <p:cNvGrpSpPr>
              <a:grpSpLocks/>
            </p:cNvGrpSpPr>
            <p:nvPr/>
          </p:nvGrpSpPr>
          <p:grpSpPr bwMode="auto">
            <a:xfrm>
              <a:off x="1344" y="1872"/>
              <a:ext cx="670" cy="887"/>
              <a:chOff x="192" y="720"/>
              <a:chExt cx="670" cy="887"/>
            </a:xfrm>
          </p:grpSpPr>
          <p:pic>
            <p:nvPicPr>
              <p:cNvPr id="70780" name="Picture 125"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81" name="Line 1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82" name="Line 1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1" name="Group 128"/>
            <p:cNvGrpSpPr>
              <a:grpSpLocks/>
            </p:cNvGrpSpPr>
            <p:nvPr/>
          </p:nvGrpSpPr>
          <p:grpSpPr bwMode="auto">
            <a:xfrm>
              <a:off x="1440" y="1968"/>
              <a:ext cx="670" cy="887"/>
              <a:chOff x="192" y="720"/>
              <a:chExt cx="670" cy="887"/>
            </a:xfrm>
          </p:grpSpPr>
          <p:pic>
            <p:nvPicPr>
              <p:cNvPr id="70784" name="Picture 129"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85" name="Line 1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86" name="Line 1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8" name="Group 132"/>
            <p:cNvGrpSpPr>
              <a:grpSpLocks/>
            </p:cNvGrpSpPr>
            <p:nvPr/>
          </p:nvGrpSpPr>
          <p:grpSpPr bwMode="auto">
            <a:xfrm>
              <a:off x="1536" y="2064"/>
              <a:ext cx="670" cy="887"/>
              <a:chOff x="192" y="720"/>
              <a:chExt cx="670" cy="887"/>
            </a:xfrm>
          </p:grpSpPr>
          <p:pic>
            <p:nvPicPr>
              <p:cNvPr id="70788" name="Picture 133"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89" name="Line 1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90" name="Line 1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grpSp>
          <p:nvGrpSpPr>
            <p:cNvPr id="70799" name="Group 136"/>
            <p:cNvGrpSpPr>
              <a:grpSpLocks/>
            </p:cNvGrpSpPr>
            <p:nvPr/>
          </p:nvGrpSpPr>
          <p:grpSpPr bwMode="auto">
            <a:xfrm>
              <a:off x="1632" y="2160"/>
              <a:ext cx="670" cy="887"/>
              <a:chOff x="192" y="720"/>
              <a:chExt cx="670" cy="887"/>
            </a:xfrm>
          </p:grpSpPr>
          <p:pic>
            <p:nvPicPr>
              <p:cNvPr id="70792" name="Picture 137" descr="slice"/>
              <p:cNvPicPr>
                <a:picLocks noChangeAspect="1" noChangeArrowheads="1"/>
              </p:cNvPicPr>
              <p:nvPr/>
            </p:nvPicPr>
            <p:blipFill>
              <a:blip r:embed="rId3"/>
              <a:srcRect/>
              <a:stretch>
                <a:fillRect/>
              </a:stretch>
            </p:blipFill>
            <p:spPr bwMode="auto">
              <a:xfrm>
                <a:off x="192" y="720"/>
                <a:ext cx="670" cy="887"/>
              </a:xfrm>
              <a:prstGeom prst="rect">
                <a:avLst/>
              </a:prstGeom>
              <a:noFill/>
              <a:ln w="9525">
                <a:noFill/>
                <a:miter lim="800000"/>
                <a:headEnd/>
                <a:tailEnd/>
              </a:ln>
            </p:spPr>
          </p:pic>
          <p:sp>
            <p:nvSpPr>
              <p:cNvPr id="70793" name="Line 1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GB"/>
              </a:p>
            </p:txBody>
          </p:sp>
          <p:sp>
            <p:nvSpPr>
              <p:cNvPr id="70794" name="Line 1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GB"/>
              </a:p>
            </p:txBody>
          </p:sp>
        </p:grpSp>
        <p:pic>
          <p:nvPicPr>
            <p:cNvPr id="70795" name="Picture 140" descr="slice"/>
            <p:cNvPicPr>
              <a:picLocks noChangeAspect="1" noChangeArrowheads="1"/>
            </p:cNvPicPr>
            <p:nvPr/>
          </p:nvPicPr>
          <p:blipFill>
            <a:blip r:embed="rId3"/>
            <a:srcRect/>
            <a:stretch>
              <a:fillRect/>
            </a:stretch>
          </p:blipFill>
          <p:spPr bwMode="auto">
            <a:xfrm>
              <a:off x="1728" y="2256"/>
              <a:ext cx="670" cy="887"/>
            </a:xfrm>
            <a:prstGeom prst="rect">
              <a:avLst/>
            </a:prstGeom>
            <a:noFill/>
            <a:ln w="9525">
              <a:noFill/>
              <a:miter lim="800000"/>
              <a:headEnd/>
              <a:tailEnd/>
            </a:ln>
          </p:spPr>
        </p:pic>
        <p:sp>
          <p:nvSpPr>
            <p:cNvPr id="70796" name="Line 141"/>
            <p:cNvSpPr>
              <a:spLocks noChangeShapeType="1"/>
            </p:cNvSpPr>
            <p:nvPr/>
          </p:nvSpPr>
          <p:spPr bwMode="auto">
            <a:xfrm flipV="1">
              <a:off x="2322" y="2256"/>
              <a:ext cx="0" cy="887"/>
            </a:xfrm>
            <a:prstGeom prst="line">
              <a:avLst/>
            </a:prstGeom>
            <a:noFill/>
            <a:ln w="19050">
              <a:solidFill>
                <a:srgbClr val="FF6600"/>
              </a:solidFill>
              <a:round/>
              <a:headEnd/>
              <a:tailEnd/>
            </a:ln>
          </p:spPr>
          <p:txBody>
            <a:bodyPr wrap="none" anchor="ctr"/>
            <a:lstStyle/>
            <a:p>
              <a:endParaRPr lang="en-GB"/>
            </a:p>
          </p:txBody>
        </p:sp>
        <p:sp>
          <p:nvSpPr>
            <p:cNvPr id="70797" name="Line 142"/>
            <p:cNvSpPr>
              <a:spLocks noChangeShapeType="1"/>
            </p:cNvSpPr>
            <p:nvPr/>
          </p:nvSpPr>
          <p:spPr bwMode="auto">
            <a:xfrm flipV="1">
              <a:off x="1728" y="2744"/>
              <a:ext cx="670" cy="0"/>
            </a:xfrm>
            <a:prstGeom prst="line">
              <a:avLst/>
            </a:prstGeom>
            <a:noFill/>
            <a:ln w="19050">
              <a:solidFill>
                <a:srgbClr val="FF6600"/>
              </a:solidFill>
              <a:round/>
              <a:headEnd/>
              <a:tailEnd/>
            </a:ln>
          </p:spPr>
          <p:txBody>
            <a:bodyPr wrap="none" anchor="ctr"/>
            <a:lstStyle/>
            <a:p>
              <a:endParaRPr lang="en-GB"/>
            </a:p>
          </p:txBody>
        </p:sp>
      </p:grpSp>
      <p:sp>
        <p:nvSpPr>
          <p:cNvPr id="127119" name="AutoShape 143"/>
          <p:cNvSpPr>
            <a:spLocks noChangeArrowheads="1"/>
          </p:cNvSpPr>
          <p:nvPr/>
        </p:nvSpPr>
        <p:spPr bwMode="auto">
          <a:xfrm>
            <a:off x="7596188" y="1828800"/>
            <a:ext cx="814387"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0" name="AutoShape 144"/>
          <p:cNvSpPr>
            <a:spLocks noChangeArrowheads="1"/>
          </p:cNvSpPr>
          <p:nvPr/>
        </p:nvSpPr>
        <p:spPr bwMode="auto">
          <a:xfrm>
            <a:off x="2357438" y="1000125"/>
            <a:ext cx="815975"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1" name="AutoShape 145"/>
          <p:cNvSpPr>
            <a:spLocks noChangeArrowheads="1"/>
          </p:cNvSpPr>
          <p:nvPr/>
        </p:nvSpPr>
        <p:spPr bwMode="auto">
          <a:xfrm rot="16200000" flipV="1">
            <a:off x="6434138" y="5113338"/>
            <a:ext cx="814387" cy="8651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sp>
        <p:nvSpPr>
          <p:cNvPr id="127122" name="AutoShape 146"/>
          <p:cNvSpPr>
            <a:spLocks noChangeArrowheads="1"/>
          </p:cNvSpPr>
          <p:nvPr/>
        </p:nvSpPr>
        <p:spPr bwMode="auto">
          <a:xfrm rot="16200000" flipV="1">
            <a:off x="1163638" y="4935537"/>
            <a:ext cx="814388" cy="868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endParaRPr lang="en-GB"/>
          </a:p>
        </p:txBody>
      </p:sp>
      <p:grpSp>
        <p:nvGrpSpPr>
          <p:cNvPr id="70800" name="Group 159"/>
          <p:cNvGrpSpPr>
            <a:grpSpLocks/>
          </p:cNvGrpSpPr>
          <p:nvPr/>
        </p:nvGrpSpPr>
        <p:grpSpPr bwMode="auto">
          <a:xfrm>
            <a:off x="3357563" y="4786313"/>
            <a:ext cx="2819400" cy="1447800"/>
            <a:chOff x="3467100" y="5053013"/>
            <a:chExt cx="2819400" cy="1447800"/>
          </a:xfrm>
        </p:grpSpPr>
        <p:sp>
          <p:nvSpPr>
            <p:cNvPr id="70803" name="Rectangle 147"/>
            <p:cNvSpPr>
              <a:spLocks noChangeArrowheads="1"/>
            </p:cNvSpPr>
            <p:nvPr/>
          </p:nvSpPr>
          <p:spPr bwMode="auto">
            <a:xfrm>
              <a:off x="3467100" y="5053013"/>
              <a:ext cx="2819400" cy="1447800"/>
            </a:xfrm>
            <a:prstGeom prst="rect">
              <a:avLst/>
            </a:prstGeom>
            <a:solidFill>
              <a:srgbClr val="0000FF"/>
            </a:solidFill>
            <a:ln w="9525">
              <a:solidFill>
                <a:srgbClr val="FF0000"/>
              </a:solidFill>
              <a:miter lim="800000"/>
              <a:headEnd/>
              <a:tailEnd/>
            </a:ln>
          </p:spPr>
          <p:txBody>
            <a:bodyPr wrap="none" anchor="ctr"/>
            <a:lstStyle/>
            <a:p>
              <a:pPr algn="l" defTabSz="457200"/>
              <a:endParaRPr lang="en-US"/>
            </a:p>
          </p:txBody>
        </p:sp>
        <p:pic>
          <p:nvPicPr>
            <p:cNvPr id="70804" name="Picture 148" descr="taylor_dxr"/>
            <p:cNvPicPr>
              <a:picLocks noChangeAspect="1" noChangeArrowheads="1"/>
            </p:cNvPicPr>
            <p:nvPr/>
          </p:nvPicPr>
          <p:blipFill>
            <a:blip r:embed="rId4"/>
            <a:srcRect l="1865" t="1532" r="6932" b="4785"/>
            <a:stretch>
              <a:fillRect/>
            </a:stretch>
          </p:blipFill>
          <p:spPr bwMode="auto">
            <a:xfrm>
              <a:off x="4079875" y="5129213"/>
              <a:ext cx="757238" cy="914400"/>
            </a:xfrm>
            <a:prstGeom prst="rect">
              <a:avLst/>
            </a:prstGeom>
            <a:solidFill>
              <a:srgbClr val="0000FF"/>
            </a:solidFill>
            <a:ln w="9525">
              <a:noFill/>
              <a:miter lim="800000"/>
              <a:headEnd/>
              <a:tailEnd/>
            </a:ln>
          </p:spPr>
        </p:pic>
        <p:graphicFrame>
          <p:nvGraphicFramePr>
            <p:cNvPr id="70805" name="Object 149"/>
            <p:cNvGraphicFramePr>
              <a:graphicFrameLocks noChangeAspect="1"/>
            </p:cNvGraphicFramePr>
            <p:nvPr/>
          </p:nvGraphicFramePr>
          <p:xfrm>
            <a:off x="4000500" y="6043613"/>
            <a:ext cx="1025525" cy="438150"/>
          </p:xfrm>
          <a:graphic>
            <a:graphicData uri="http://schemas.openxmlformats.org/presentationml/2006/ole">
              <p:oleObj spid="_x0000_s29698" name="Equation" r:id="rId5" imgW="520560" imgH="228600" progId="">
                <p:embed/>
              </p:oleObj>
            </a:graphicData>
          </a:graphic>
        </p:graphicFrame>
        <p:pic>
          <p:nvPicPr>
            <p:cNvPr id="70806" name="Picture 150" descr="taylor_dyr"/>
            <p:cNvPicPr>
              <a:picLocks noChangeAspect="1" noChangeArrowheads="1"/>
            </p:cNvPicPr>
            <p:nvPr/>
          </p:nvPicPr>
          <p:blipFill>
            <a:blip r:embed="rId6"/>
            <a:srcRect l="1865" t="1532" r="2972" b="4785"/>
            <a:stretch>
              <a:fillRect/>
            </a:stretch>
          </p:blipFill>
          <p:spPr bwMode="auto">
            <a:xfrm>
              <a:off x="5499100" y="5129213"/>
              <a:ext cx="723900" cy="917575"/>
            </a:xfrm>
            <a:prstGeom prst="rect">
              <a:avLst/>
            </a:prstGeom>
            <a:solidFill>
              <a:srgbClr val="0000FF"/>
            </a:solidFill>
            <a:ln w="9525">
              <a:noFill/>
              <a:miter lim="800000"/>
              <a:headEnd/>
              <a:tailEnd/>
            </a:ln>
          </p:spPr>
        </p:pic>
        <p:graphicFrame>
          <p:nvGraphicFramePr>
            <p:cNvPr id="70807" name="Object 151"/>
            <p:cNvGraphicFramePr>
              <a:graphicFrameLocks noChangeAspect="1"/>
            </p:cNvGraphicFramePr>
            <p:nvPr/>
          </p:nvGraphicFramePr>
          <p:xfrm>
            <a:off x="5338763" y="6086475"/>
            <a:ext cx="866775" cy="414338"/>
          </p:xfrm>
          <a:graphic>
            <a:graphicData uri="http://schemas.openxmlformats.org/presentationml/2006/ole">
              <p:oleObj spid="_x0000_s29699" name="Equation" r:id="rId7" imgW="507960" imgH="228600" progId="">
                <p:embed/>
              </p:oleObj>
            </a:graphicData>
          </a:graphic>
        </p:graphicFrame>
        <p:sp>
          <p:nvSpPr>
            <p:cNvPr id="70808" name="Text Box 152"/>
            <p:cNvSpPr txBox="1">
              <a:spLocks noChangeArrowheads="1"/>
            </p:cNvSpPr>
            <p:nvPr/>
          </p:nvSpPr>
          <p:spPr bwMode="auto">
            <a:xfrm>
              <a:off x="3514725" y="5357813"/>
              <a:ext cx="554038" cy="457200"/>
            </a:xfrm>
            <a:prstGeom prst="rect">
              <a:avLst/>
            </a:prstGeom>
            <a:solidFill>
              <a:srgbClr val="0000FF"/>
            </a:solidFill>
            <a:ln w="9525">
              <a:noFill/>
              <a:miter lim="800000"/>
              <a:headEnd/>
              <a:tailEnd/>
            </a:ln>
          </p:spPr>
          <p:txBody>
            <a:bodyPr wrap="none">
              <a:spAutoFit/>
            </a:bodyPr>
            <a:lstStyle/>
            <a:p>
              <a:pPr algn="l" defTabSz="457200" eaLnBrk="0" hangingPunct="0"/>
              <a:r>
                <a:rPr lang="en-GB" sz="2400">
                  <a:solidFill>
                    <a:schemeClr val="bg1"/>
                  </a:solidFill>
                  <a:latin typeface="Comic Sans MS" pitchFamily="66" charset="0"/>
                  <a:sym typeface="Symbol" pitchFamily="18" charset="2"/>
                </a:rPr>
                <a:t></a:t>
              </a:r>
              <a:endParaRPr lang="en-GB" sz="2400">
                <a:latin typeface="Comic Sans MS" pitchFamily="66" charset="0"/>
              </a:endParaRPr>
            </a:p>
          </p:txBody>
        </p:sp>
        <p:sp>
          <p:nvSpPr>
            <p:cNvPr id="70809" name="Text Box 153"/>
            <p:cNvSpPr txBox="1">
              <a:spLocks noChangeArrowheads="1"/>
            </p:cNvSpPr>
            <p:nvPr/>
          </p:nvSpPr>
          <p:spPr bwMode="auto">
            <a:xfrm>
              <a:off x="4859338" y="5357813"/>
              <a:ext cx="693737" cy="457200"/>
            </a:xfrm>
            <a:prstGeom prst="rect">
              <a:avLst/>
            </a:prstGeom>
            <a:noFill/>
            <a:ln w="9525">
              <a:noFill/>
              <a:miter lim="800000"/>
              <a:headEnd/>
              <a:tailEnd/>
            </a:ln>
          </p:spPr>
          <p:txBody>
            <a:bodyPr>
              <a:spAutoFit/>
            </a:bodyPr>
            <a:lstStyle/>
            <a:p>
              <a:pPr algn="l" defTabSz="457200" eaLnBrk="0" hangingPunct="0"/>
              <a:r>
                <a:rPr lang="en-GB" sz="2400">
                  <a:solidFill>
                    <a:schemeClr val="bg1"/>
                  </a:solidFill>
                  <a:latin typeface="Comic Sans MS" pitchFamily="66" charset="0"/>
                  <a:sym typeface="Symbol" pitchFamily="18" charset="2"/>
                </a:rPr>
                <a:t>+</a:t>
              </a:r>
              <a:endParaRPr lang="en-GB" sz="2400">
                <a:solidFill>
                  <a:schemeClr val="bg1"/>
                </a:solidFill>
                <a:latin typeface="Comic Sans MS" pitchFamily="66" charset="0"/>
              </a:endParaRPr>
            </a:p>
          </p:txBody>
        </p:sp>
      </p:grpSp>
      <p:sp>
        <p:nvSpPr>
          <p:cNvPr id="127130" name="AutoShape 154"/>
          <p:cNvSpPr>
            <a:spLocks noChangeArrowheads="1"/>
          </p:cNvSpPr>
          <p:nvPr/>
        </p:nvSpPr>
        <p:spPr bwMode="auto">
          <a:xfrm>
            <a:off x="4500563" y="4286250"/>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
        <p:nvSpPr>
          <p:cNvPr id="127131" name="AutoShape 155"/>
          <p:cNvSpPr>
            <a:spLocks noChangeArrowheads="1"/>
          </p:cNvSpPr>
          <p:nvPr/>
        </p:nvSpPr>
        <p:spPr bwMode="auto">
          <a:xfrm>
            <a:off x="4572000" y="1571625"/>
            <a:ext cx="304800" cy="381000"/>
          </a:xfrm>
          <a:prstGeom prst="downArrow">
            <a:avLst>
              <a:gd name="adj1" fmla="val 50000"/>
              <a:gd name="adj2" fmla="val 31250"/>
            </a:avLst>
          </a:prstGeom>
          <a:solidFill>
            <a:srgbClr val="0000FF"/>
          </a:solidFill>
          <a:ln w="9525">
            <a:solidFill>
              <a:schemeClr val="tx2"/>
            </a:solidFill>
            <a:miter lim="800000"/>
            <a:headEnd/>
            <a:tailEnd/>
          </a:ln>
        </p:spPr>
        <p:txBody>
          <a:bodyPr wrap="none" anchor="ctr"/>
          <a:lstStyle/>
          <a:p>
            <a:pPr algn="l" defTabSz="45720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70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1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71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71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70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7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nimBg="1"/>
      <p:bldP spid="127048" grpId="0" animBg="1"/>
      <p:bldP spid="127049" grpId="0" animBg="1"/>
      <p:bldP spid="127050" grpId="0" animBg="1"/>
      <p:bldP spid="127119" grpId="0" animBg="1"/>
      <p:bldP spid="127120" grpId="0" animBg="1"/>
      <p:bldP spid="127121" grpId="0" animBg="1"/>
      <p:bldP spid="127122" grpId="0" animBg="1"/>
      <p:bldP spid="127130" grpId="0" animBg="1"/>
      <p:bldP spid="1271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z="3100"/>
              <a:t>Applying the deformation field to the image</a:t>
            </a:r>
            <a:endParaRPr lang="en-US" sz="3100"/>
          </a:p>
        </p:txBody>
      </p:sp>
      <p:pic>
        <p:nvPicPr>
          <p:cNvPr id="56323" name="Picture 3" descr="appl_nonlin"/>
          <p:cNvPicPr>
            <a:picLocks noChangeAspect="1" noChangeArrowheads="1"/>
          </p:cNvPicPr>
          <p:nvPr>
            <p:ph idx="1"/>
          </p:nvPr>
        </p:nvPicPr>
        <p:blipFill>
          <a:blip r:embed="rId2"/>
          <a:srcRect/>
          <a:stretch>
            <a:fillRect/>
          </a:stretch>
        </p:blipFill>
        <p:spPr>
          <a:xfrm>
            <a:off x="2051050" y="1628775"/>
            <a:ext cx="6659563" cy="4646613"/>
          </a:xfrm>
          <a:noFill/>
          <a:ln/>
        </p:spPr>
      </p:pic>
      <p:sp>
        <p:nvSpPr>
          <p:cNvPr id="56324" name="Rectangle 4"/>
          <p:cNvSpPr>
            <a:spLocks noChangeArrowheads="1"/>
          </p:cNvSpPr>
          <p:nvPr/>
        </p:nvSpPr>
        <p:spPr bwMode="auto">
          <a:xfrm>
            <a:off x="468313" y="1628775"/>
            <a:ext cx="6048375" cy="4679950"/>
          </a:xfrm>
          <a:prstGeom prst="rect">
            <a:avLst/>
          </a:prstGeom>
          <a:solidFill>
            <a:schemeClr val="bg2"/>
          </a:solidFill>
          <a:ln w="9525">
            <a:solidFill>
              <a:schemeClr val="tx1"/>
            </a:solidFill>
            <a:miter lim="800000"/>
            <a:headEnd/>
            <a:tailEnd/>
          </a:ln>
          <a:effectLst/>
        </p:spPr>
        <p:txBody>
          <a:bodyPr wrap="none" anchor="ctr"/>
          <a:lstStyle/>
          <a:p>
            <a:pPr algn="l" eaLnBrk="0" hangingPunct="0"/>
            <a:endParaRPr lang="en-US" sz="2800">
              <a:latin typeface="Arial" charset="0"/>
            </a:endParaRPr>
          </a:p>
        </p:txBody>
      </p:sp>
      <p:sp>
        <p:nvSpPr>
          <p:cNvPr id="56325" name="Text Box 5"/>
          <p:cNvSpPr txBox="1">
            <a:spLocks noChangeArrowheads="1"/>
          </p:cNvSpPr>
          <p:nvPr/>
        </p:nvSpPr>
        <p:spPr bwMode="auto">
          <a:xfrm>
            <a:off x="592138" y="1695450"/>
            <a:ext cx="5564187" cy="3687763"/>
          </a:xfrm>
          <a:prstGeom prst="rect">
            <a:avLst/>
          </a:prstGeom>
          <a:noFill/>
          <a:ln w="9525">
            <a:noFill/>
            <a:miter lim="800000"/>
            <a:headEnd/>
            <a:tailEnd/>
          </a:ln>
          <a:effectLst/>
        </p:spPr>
        <p:txBody>
          <a:bodyPr>
            <a:spAutoFit/>
          </a:bodyPr>
          <a:lstStyle/>
          <a:p>
            <a:pPr algn="l">
              <a:spcBef>
                <a:spcPct val="20000"/>
              </a:spcBef>
              <a:buClr>
                <a:schemeClr val="hlink"/>
              </a:buClr>
              <a:buSzPct val="90000"/>
              <a:buFont typeface="Wingdings" pitchFamily="2" charset="2"/>
              <a:buBlip>
                <a:blip r:embed="rId3"/>
              </a:buBlip>
            </a:pPr>
            <a:r>
              <a:rPr lang="en-GB" sz="2000">
                <a:latin typeface="Arial" charset="0"/>
              </a:rPr>
              <a:t> Once the deformation field has been</a:t>
            </a:r>
          </a:p>
          <a:p>
            <a:pPr algn="l" eaLnBrk="0" hangingPunct="0"/>
            <a:r>
              <a:rPr lang="en-GB" sz="2000">
                <a:latin typeface="Arial" charset="0"/>
              </a:rPr>
              <a:t>modelled over time, the time-variant</a:t>
            </a:r>
          </a:p>
          <a:p>
            <a:pPr algn="l" eaLnBrk="0" hangingPunct="0"/>
            <a:r>
              <a:rPr lang="en-GB" sz="2000">
                <a:latin typeface="Arial" charset="0"/>
              </a:rPr>
              <a:t>field is applied to the image.</a:t>
            </a:r>
          </a:p>
          <a:p>
            <a:pPr algn="l" eaLnBrk="0" hangingPunct="0"/>
            <a:r>
              <a:rPr lang="en-GB" sz="2000">
                <a:latin typeface="Arial" charset="0"/>
              </a:rPr>
              <a:t> effect of sampling a regular object over a curved surface. </a:t>
            </a:r>
          </a:p>
          <a:p>
            <a:pPr algn="l">
              <a:spcBef>
                <a:spcPct val="20000"/>
              </a:spcBef>
              <a:buClr>
                <a:schemeClr val="hlink"/>
              </a:buClr>
              <a:buSzPct val="90000"/>
              <a:buFont typeface="Wingdings" pitchFamily="2" charset="2"/>
              <a:buNone/>
            </a:pPr>
            <a:r>
              <a:rPr lang="en-GB" sz="2000">
                <a:latin typeface="Arial" charset="0"/>
              </a:rPr>
              <a:t>  </a:t>
            </a:r>
          </a:p>
          <a:p>
            <a:pPr algn="l">
              <a:spcBef>
                <a:spcPct val="20000"/>
              </a:spcBef>
              <a:buClr>
                <a:schemeClr val="hlink"/>
              </a:buClr>
              <a:buSzPct val="90000"/>
              <a:buFont typeface="Wingdings" pitchFamily="2" charset="2"/>
              <a:buChar char="•"/>
            </a:pPr>
            <a:r>
              <a:rPr lang="en-GB" sz="2000">
                <a:latin typeface="Arial" charset="0"/>
              </a:rPr>
              <a:t> The image is therefore re-sampled </a:t>
            </a:r>
          </a:p>
          <a:p>
            <a:pPr algn="l" eaLnBrk="0" hangingPunct="0"/>
            <a:r>
              <a:rPr lang="en-GB" sz="2000">
                <a:latin typeface="Arial" charset="0"/>
              </a:rPr>
              <a:t>assuming voxels, corresponding to  </a:t>
            </a:r>
          </a:p>
          <a:p>
            <a:pPr algn="l" eaLnBrk="0" hangingPunct="0"/>
            <a:r>
              <a:rPr lang="en-GB" sz="2000">
                <a:latin typeface="Arial" charset="0"/>
              </a:rPr>
              <a:t>the same bits of brain tissue, occur </a:t>
            </a:r>
          </a:p>
          <a:p>
            <a:pPr algn="l" eaLnBrk="0" hangingPunct="0"/>
            <a:r>
              <a:rPr lang="en-GB" sz="2000">
                <a:latin typeface="Arial" charset="0"/>
              </a:rPr>
              <a:t>at different locations over time.</a:t>
            </a:r>
          </a:p>
          <a:p>
            <a:pPr algn="l" eaLnBrk="0" hangingPunct="0"/>
            <a:endParaRPr lang="en-US" sz="2800">
              <a:latin typeface="Arial" charset="0"/>
            </a:endParaRPr>
          </a:p>
        </p:txBody>
      </p:sp>
      <p:pic>
        <p:nvPicPr>
          <p:cNvPr id="56326" name="Picture 6"/>
          <p:cNvPicPr>
            <a:picLocks noChangeAspect="1" noChangeArrowheads="1"/>
          </p:cNvPicPr>
          <p:nvPr/>
        </p:nvPicPr>
        <p:blipFill>
          <a:blip r:embed="rId4"/>
          <a:srcRect/>
          <a:stretch>
            <a:fillRect/>
          </a:stretch>
        </p:blipFill>
        <p:spPr bwMode="auto">
          <a:xfrm>
            <a:off x="8351838" y="5805488"/>
            <a:ext cx="792162" cy="10525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a:t>The outcome?</a:t>
            </a:r>
          </a:p>
        </p:txBody>
      </p:sp>
      <p:sp>
        <p:nvSpPr>
          <p:cNvPr id="71683" name="Rectangle 3"/>
          <p:cNvSpPr>
            <a:spLocks noGrp="1" noChangeArrowheads="1"/>
          </p:cNvSpPr>
          <p:nvPr>
            <p:ph type="body" idx="1"/>
          </p:nvPr>
        </p:nvSpPr>
        <p:spPr>
          <a:xfrm>
            <a:off x="457200" y="1600200"/>
            <a:ext cx="8229600" cy="4924425"/>
          </a:xfrm>
        </p:spPr>
        <p:txBody>
          <a:bodyPr/>
          <a:lstStyle/>
          <a:p>
            <a:r>
              <a:rPr lang="en-GB" sz="2800"/>
              <a:t>In the end what you get is resliced copies of your images (with the letter ‘u’ appended to the front) that have been </a:t>
            </a:r>
          </a:p>
          <a:p>
            <a:pPr lvl="1"/>
            <a:r>
              <a:rPr lang="en-GB" sz="2400"/>
              <a:t>realigned (to correct for subject movement) and </a:t>
            </a:r>
          </a:p>
          <a:p>
            <a:pPr lvl="1"/>
            <a:r>
              <a:rPr lang="en-GB" sz="2400"/>
              <a:t>unwarped (to correct for the movement-by-distortion interaction) accordingly*.</a:t>
            </a:r>
          </a:p>
          <a:p>
            <a:endParaRPr lang="en-GB" sz="2800"/>
          </a:p>
          <a:p>
            <a:r>
              <a:rPr lang="en-GB" sz="2800"/>
              <a:t>These images are then taken forward to the next preprocessing steps (next week!).</a:t>
            </a:r>
          </a:p>
          <a:p>
            <a:pPr>
              <a:buFontTx/>
              <a:buNone/>
            </a:pPr>
            <a:r>
              <a:rPr lang="en-GB" sz="2400"/>
              <a:t>*NB. You can ‘realign’ and ‘unwarp’ separately if you prefer</a:t>
            </a:r>
            <a:r>
              <a:rPr lang="en-GB" sz="2800"/>
              <a:t>.</a:t>
            </a:r>
          </a:p>
        </p:txBody>
      </p:sp>
      <p:pic>
        <p:nvPicPr>
          <p:cNvPr id="71684" name="Picture 4"/>
          <p:cNvPicPr>
            <a:picLocks noChangeAspect="1" noChangeArrowheads="1"/>
          </p:cNvPicPr>
          <p:nvPr/>
        </p:nvPicPr>
        <p:blipFill>
          <a:blip r:embed="rId2"/>
          <a:srcRect/>
          <a:stretch>
            <a:fillRect/>
          </a:stretch>
        </p:blipFill>
        <p:spPr bwMode="auto">
          <a:xfrm>
            <a:off x="8351838" y="5805488"/>
            <a:ext cx="792162" cy="1052512"/>
          </a:xfrm>
          <a:prstGeom prst="rect">
            <a:avLst/>
          </a:prstGeom>
          <a:noFill/>
          <a:ln w="9525">
            <a:noFill/>
            <a:miter lim="800000"/>
            <a:headEnd/>
            <a:tailEnd/>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a:lum bright="70000" contrast="-70000"/>
          </a:blip>
          <a:srcRect/>
          <a:stretch>
            <a:fillRect/>
          </a:stretch>
        </p:blipFill>
        <p:spPr bwMode="auto">
          <a:xfrm>
            <a:off x="0" y="17463"/>
            <a:ext cx="9144000" cy="6840537"/>
          </a:xfrm>
          <a:prstGeom prst="rect">
            <a:avLst/>
          </a:prstGeom>
          <a:noFill/>
          <a:ln w="9525" algn="ctr">
            <a:noFill/>
            <a:miter lim="800000"/>
            <a:headEnd/>
            <a:tailEnd/>
          </a:ln>
          <a:effectLst/>
        </p:spPr>
      </p:pic>
      <p:sp>
        <p:nvSpPr>
          <p:cNvPr id="57346" name="Rectangle 2"/>
          <p:cNvSpPr>
            <a:spLocks noGrp="1" noChangeArrowheads="1"/>
          </p:cNvSpPr>
          <p:nvPr>
            <p:ph type="body" idx="1"/>
          </p:nvPr>
        </p:nvSpPr>
        <p:spPr>
          <a:xfrm>
            <a:off x="468313" y="1628775"/>
            <a:ext cx="8229600" cy="4525963"/>
          </a:xfrm>
        </p:spPr>
        <p:txBody>
          <a:bodyPr/>
          <a:lstStyle/>
          <a:p>
            <a:pPr marL="609600" indent="-609600">
              <a:lnSpc>
                <a:spcPct val="80000"/>
              </a:lnSpc>
              <a:buFontTx/>
              <a:buNone/>
            </a:pPr>
            <a:endParaRPr lang="en-GB" sz="2400" dirty="0">
              <a:solidFill>
                <a:schemeClr val="bg1"/>
              </a:solidFill>
            </a:endParaRPr>
          </a:p>
          <a:p>
            <a:pPr marL="609600" indent="-609600">
              <a:lnSpc>
                <a:spcPct val="80000"/>
              </a:lnSpc>
              <a:buFontTx/>
              <a:buAutoNum type="arabicPeriod"/>
            </a:pPr>
            <a:r>
              <a:rPr lang="en-GB" sz="2400" dirty="0">
                <a:solidFill>
                  <a:schemeClr val="bg1"/>
                </a:solidFill>
                <a:effectLst>
                  <a:outerShdw blurRad="38100" dist="38100" dir="2700000" algn="tl">
                    <a:srgbClr val="C0C0C0"/>
                  </a:outerShdw>
                </a:effectLst>
              </a:rPr>
              <a:t>In scanner: acquire 1 set of </a:t>
            </a:r>
            <a:r>
              <a:rPr lang="en-GB" sz="2400" dirty="0" err="1">
                <a:solidFill>
                  <a:schemeClr val="bg1"/>
                </a:solidFill>
                <a:effectLst>
                  <a:outerShdw blurRad="38100" dist="38100" dir="2700000" algn="tl">
                    <a:srgbClr val="C0C0C0"/>
                  </a:outerShdw>
                </a:effectLst>
              </a:rPr>
              <a:t>fieldmaps</a:t>
            </a:r>
            <a:r>
              <a:rPr lang="en-GB" sz="2400" dirty="0">
                <a:solidFill>
                  <a:schemeClr val="bg1"/>
                </a:solidFill>
                <a:effectLst>
                  <a:outerShdw blurRad="38100" dist="38100" dir="2700000" algn="tl">
                    <a:srgbClr val="C0C0C0"/>
                  </a:outerShdw>
                </a:effectLst>
              </a:rPr>
              <a:t> for each subject </a:t>
            </a:r>
          </a:p>
          <a:p>
            <a:pPr marL="609600" indent="-609600">
              <a:lnSpc>
                <a:spcPct val="80000"/>
              </a:lnSpc>
              <a:buFontTx/>
              <a:buAutoNum type="arabicPeriod"/>
            </a:pPr>
            <a:r>
              <a:rPr lang="en-GB" sz="2400" dirty="0">
                <a:solidFill>
                  <a:schemeClr val="bg1"/>
                </a:solidFill>
                <a:effectLst>
                  <a:outerShdw blurRad="38100" dist="38100" dir="2700000" algn="tl">
                    <a:srgbClr val="C0C0C0"/>
                  </a:outerShdw>
                </a:effectLst>
              </a:rPr>
              <a:t>After scanning: convert </a:t>
            </a:r>
            <a:r>
              <a:rPr lang="en-GB" sz="2400" dirty="0" err="1">
                <a:solidFill>
                  <a:schemeClr val="bg1"/>
                </a:solidFill>
                <a:effectLst>
                  <a:outerShdw blurRad="38100" dist="38100" dir="2700000" algn="tl">
                    <a:srgbClr val="C0C0C0"/>
                  </a:outerShdw>
                </a:effectLst>
              </a:rPr>
              <a:t>fieldmaps</a:t>
            </a:r>
            <a:r>
              <a:rPr lang="en-GB" sz="2400" dirty="0">
                <a:solidFill>
                  <a:schemeClr val="bg1"/>
                </a:solidFill>
                <a:effectLst>
                  <a:outerShdw blurRad="38100" dist="38100" dir="2700000" algn="tl">
                    <a:srgbClr val="C0C0C0"/>
                  </a:outerShdw>
                </a:effectLst>
              </a:rPr>
              <a:t> into .</a:t>
            </a:r>
            <a:r>
              <a:rPr lang="en-GB" sz="2400" dirty="0" err="1">
                <a:solidFill>
                  <a:schemeClr val="bg1"/>
                </a:solidFill>
                <a:effectLst>
                  <a:outerShdw blurRad="38100" dist="38100" dir="2700000" algn="tl">
                    <a:srgbClr val="C0C0C0"/>
                  </a:outerShdw>
                </a:effectLst>
              </a:rPr>
              <a:t>img</a:t>
            </a:r>
            <a:r>
              <a:rPr lang="en-GB" sz="2400" dirty="0">
                <a:solidFill>
                  <a:schemeClr val="bg1"/>
                </a:solidFill>
                <a:effectLst>
                  <a:outerShdw blurRad="38100" dist="38100" dir="2700000" algn="tl">
                    <a:srgbClr val="C0C0C0"/>
                  </a:outerShdw>
                </a:effectLst>
              </a:rPr>
              <a:t> files (DICOM import in SPM menu)</a:t>
            </a:r>
          </a:p>
          <a:p>
            <a:pPr marL="609600" indent="-609600">
              <a:lnSpc>
                <a:spcPct val="80000"/>
              </a:lnSpc>
              <a:buFontTx/>
              <a:buAutoNum type="arabicPeriod"/>
            </a:pPr>
            <a:r>
              <a:rPr lang="en-GB" sz="2400" dirty="0">
                <a:solidFill>
                  <a:schemeClr val="bg1"/>
                </a:solidFill>
                <a:effectLst>
                  <a:outerShdw blurRad="38100" dist="38100" dir="2700000" algn="tl">
                    <a:srgbClr val="C0C0C0"/>
                  </a:outerShdw>
                </a:effectLst>
              </a:rPr>
              <a:t> Use </a:t>
            </a:r>
            <a:r>
              <a:rPr lang="en-GB" sz="2400" dirty="0" err="1">
                <a:solidFill>
                  <a:schemeClr val="bg1"/>
                </a:solidFill>
                <a:effectLst>
                  <a:outerShdw blurRad="38100" dist="38100" dir="2700000" algn="tl">
                    <a:srgbClr val="C0C0C0"/>
                  </a:outerShdw>
                </a:effectLst>
              </a:rPr>
              <a:t>fieldmap</a:t>
            </a:r>
            <a:r>
              <a:rPr lang="en-GB" sz="2400" dirty="0">
                <a:solidFill>
                  <a:schemeClr val="bg1"/>
                </a:solidFill>
                <a:effectLst>
                  <a:outerShdw blurRad="38100" dist="38100" dir="2700000" algn="tl">
                    <a:srgbClr val="C0C0C0"/>
                  </a:outerShdw>
                </a:effectLst>
              </a:rPr>
              <a:t> toolbox to create .</a:t>
            </a:r>
            <a:r>
              <a:rPr lang="en-GB" sz="2400" dirty="0" err="1">
                <a:solidFill>
                  <a:schemeClr val="bg1"/>
                </a:solidFill>
                <a:effectLst>
                  <a:outerShdw blurRad="38100" dist="38100" dir="2700000" algn="tl">
                    <a:srgbClr val="C0C0C0"/>
                  </a:outerShdw>
                </a:effectLst>
              </a:rPr>
              <a:t>vdm</a:t>
            </a:r>
            <a:r>
              <a:rPr lang="en-GB" sz="2400" dirty="0">
                <a:solidFill>
                  <a:schemeClr val="bg1"/>
                </a:solidFill>
                <a:effectLst>
                  <a:outerShdw blurRad="38100" dist="38100" dir="2700000" algn="tl">
                    <a:srgbClr val="C0C0C0"/>
                  </a:outerShdw>
                </a:effectLst>
              </a:rPr>
              <a:t> (voxel displacement map) files for each run for each subject.</a:t>
            </a:r>
          </a:p>
          <a:p>
            <a:pPr marL="609600" indent="-609600">
              <a:lnSpc>
                <a:spcPct val="80000"/>
              </a:lnSpc>
              <a:buFontTx/>
              <a:buNone/>
            </a:pPr>
            <a:r>
              <a:rPr lang="en-GB" sz="2400" dirty="0">
                <a:solidFill>
                  <a:schemeClr val="bg1"/>
                </a:solidFill>
                <a:effectLst>
                  <a:outerShdw blurRad="38100" dist="38100" dir="2700000" algn="tl">
                    <a:srgbClr val="C0C0C0"/>
                  </a:outerShdw>
                </a:effectLst>
              </a:rPr>
              <a:t>		* You need to enter various default values in this step, so</a:t>
            </a:r>
            <a:r>
              <a:rPr lang="en-GB" sz="2400" dirty="0">
                <a:solidFill>
                  <a:schemeClr val="bg1"/>
                </a:solidFill>
                <a:effectLst>
                  <a:outerShdw blurRad="38100" dist="38100" dir="2700000" algn="tl">
                    <a:srgbClr val="C0C0C0"/>
                  </a:outerShdw>
                </a:effectLst>
                <a:sym typeface="Wingdings" pitchFamily="2" charset="2"/>
              </a:rPr>
              <a:t> 	check physics wiki for what’s appropriate to your scanner 	type and scanning sequence </a:t>
            </a:r>
          </a:p>
          <a:p>
            <a:pPr marL="609600" indent="-609600">
              <a:lnSpc>
                <a:spcPct val="80000"/>
              </a:lnSpc>
              <a:buFontTx/>
              <a:buNone/>
            </a:pPr>
            <a:r>
              <a:rPr lang="en-GB" sz="2400" dirty="0">
                <a:solidFill>
                  <a:schemeClr val="bg1"/>
                </a:solidFill>
                <a:effectLst>
                  <a:outerShdw blurRad="38100" dist="38100" dir="2700000" algn="tl">
                    <a:srgbClr val="C0C0C0"/>
                  </a:outerShdw>
                </a:effectLst>
              </a:rPr>
              <a:t>4. Enter </a:t>
            </a:r>
            <a:r>
              <a:rPr lang="en-GB" sz="2400" dirty="0" err="1">
                <a:solidFill>
                  <a:schemeClr val="bg1"/>
                </a:solidFill>
                <a:effectLst>
                  <a:outerShdw blurRad="38100" dist="38100" dir="2700000" algn="tl">
                    <a:srgbClr val="C0C0C0"/>
                  </a:outerShdw>
                </a:effectLst>
              </a:rPr>
              <a:t>vdm</a:t>
            </a:r>
            <a:r>
              <a:rPr lang="en-GB" sz="2400" dirty="0">
                <a:solidFill>
                  <a:schemeClr val="bg1"/>
                </a:solidFill>
                <a:effectLst>
                  <a:outerShdw blurRad="38100" dist="38100" dir="2700000" algn="tl">
                    <a:srgbClr val="C0C0C0"/>
                  </a:outerShdw>
                </a:effectLst>
              </a:rPr>
              <a:t>* files with EPI images into ‘realign + </a:t>
            </a:r>
            <a:r>
              <a:rPr lang="en-GB" sz="2400" dirty="0" err="1">
                <a:solidFill>
                  <a:schemeClr val="bg1"/>
                </a:solidFill>
                <a:effectLst>
                  <a:outerShdw blurRad="38100" dist="38100" dir="2700000" algn="tl">
                    <a:srgbClr val="C0C0C0"/>
                  </a:outerShdw>
                </a:effectLst>
              </a:rPr>
              <a:t>unwarp</a:t>
            </a:r>
            <a:r>
              <a:rPr lang="en-GB" sz="2400" dirty="0">
                <a:solidFill>
                  <a:schemeClr val="bg1"/>
                </a:solidFill>
                <a:effectLst>
                  <a:outerShdw blurRad="38100" dist="38100" dir="2700000" algn="tl">
                    <a:srgbClr val="C0C0C0"/>
                  </a:outerShdw>
                </a:effectLst>
              </a:rPr>
              <a:t> step’. This realigns your images and </a:t>
            </a:r>
            <a:r>
              <a:rPr lang="en-GB" sz="2400" dirty="0" err="1">
                <a:solidFill>
                  <a:schemeClr val="bg1"/>
                </a:solidFill>
                <a:effectLst>
                  <a:outerShdw blurRad="38100" dist="38100" dir="2700000" algn="tl">
                    <a:srgbClr val="C0C0C0"/>
                  </a:outerShdw>
                </a:effectLst>
              </a:rPr>
              <a:t>unwarps</a:t>
            </a:r>
            <a:r>
              <a:rPr lang="en-GB" sz="2400" dirty="0">
                <a:solidFill>
                  <a:schemeClr val="bg1"/>
                </a:solidFill>
                <a:effectLst>
                  <a:outerShdw blurRad="38100" dist="38100" dir="2700000" algn="tl">
                    <a:srgbClr val="C0C0C0"/>
                  </a:outerShdw>
                </a:effectLst>
              </a:rPr>
              <a:t> them in one step. </a:t>
            </a:r>
          </a:p>
          <a:p>
            <a:pPr marL="609600" indent="-609600">
              <a:lnSpc>
                <a:spcPct val="80000"/>
              </a:lnSpc>
            </a:pPr>
            <a:endParaRPr lang="en-GB" sz="2400" dirty="0">
              <a:solidFill>
                <a:schemeClr val="bg1"/>
              </a:solidFill>
            </a:endParaRPr>
          </a:p>
        </p:txBody>
      </p:sp>
      <p:sp>
        <p:nvSpPr>
          <p:cNvPr id="57347" name="Rectangle 3"/>
          <p:cNvSpPr>
            <a:spLocks noGrp="1" noChangeArrowheads="1"/>
          </p:cNvSpPr>
          <p:nvPr>
            <p:ph type="title"/>
          </p:nvPr>
        </p:nvSpPr>
        <p:spPr>
          <a:noFill/>
          <a:ln/>
        </p:spPr>
        <p:txBody>
          <a:bodyPr/>
          <a:lstStyle/>
          <a:p>
            <a:r>
              <a:rPr lang="en-GB" sz="4000" dirty="0">
                <a:solidFill>
                  <a:schemeClr val="bg1"/>
                </a:solidFill>
              </a:rPr>
              <a:t>All very well, but how do I actually do this?</a:t>
            </a:r>
          </a:p>
        </p:txBody>
      </p:sp>
      <p:pic>
        <p:nvPicPr>
          <p:cNvPr id="57349" name="Picture 5"/>
          <p:cNvPicPr>
            <a:picLocks noChangeAspect="1" noChangeArrowheads="1"/>
          </p:cNvPicPr>
          <p:nvPr/>
        </p:nvPicPr>
        <p:blipFill>
          <a:blip r:embed="rId2"/>
          <a:srcRect/>
          <a:stretch>
            <a:fillRect/>
          </a:stretch>
        </p:blipFill>
        <p:spPr bwMode="auto">
          <a:xfrm>
            <a:off x="250825" y="5373688"/>
            <a:ext cx="1296988" cy="1296987"/>
          </a:xfrm>
          <a:prstGeom prst="rect">
            <a:avLst/>
          </a:prstGeom>
          <a:noFill/>
          <a:ln w="9525" algn="ctr">
            <a:noFill/>
            <a:miter lim="800000"/>
            <a:headEnd/>
            <a:tailEnd/>
          </a:ln>
          <a:effectLst/>
        </p:spPr>
      </p:pic>
      <p:pic>
        <p:nvPicPr>
          <p:cNvPr id="57350" name="Picture 6"/>
          <p:cNvPicPr>
            <a:picLocks noChangeAspect="1" noChangeArrowheads="1"/>
          </p:cNvPicPr>
          <p:nvPr/>
        </p:nvPicPr>
        <p:blipFill>
          <a:blip r:embed="rId2"/>
          <a:srcRect/>
          <a:stretch>
            <a:fillRect/>
          </a:stretch>
        </p:blipFill>
        <p:spPr bwMode="auto">
          <a:xfrm>
            <a:off x="3851275" y="5373688"/>
            <a:ext cx="1296988" cy="1296987"/>
          </a:xfrm>
          <a:prstGeom prst="rect">
            <a:avLst/>
          </a:prstGeom>
          <a:noFill/>
          <a:ln w="9525" algn="ctr">
            <a:noFill/>
            <a:miter lim="800000"/>
            <a:headEnd/>
            <a:tailEnd/>
          </a:ln>
          <a:effectLst/>
        </p:spPr>
      </p:pic>
      <p:pic>
        <p:nvPicPr>
          <p:cNvPr id="57351" name="Picture 7"/>
          <p:cNvPicPr>
            <a:picLocks noChangeAspect="1" noChangeArrowheads="1"/>
          </p:cNvPicPr>
          <p:nvPr/>
        </p:nvPicPr>
        <p:blipFill>
          <a:blip r:embed="rId2"/>
          <a:srcRect/>
          <a:stretch>
            <a:fillRect/>
          </a:stretch>
        </p:blipFill>
        <p:spPr bwMode="auto">
          <a:xfrm>
            <a:off x="7451725" y="5373688"/>
            <a:ext cx="1296988" cy="1296987"/>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0" y="4543425"/>
            <a:ext cx="4716463" cy="2314575"/>
          </a:xfrm>
          <a:prstGeom prst="rect">
            <a:avLst/>
          </a:prstGeom>
          <a:noFill/>
        </p:spPr>
      </p:pic>
      <p:sp>
        <p:nvSpPr>
          <p:cNvPr id="58371" name="Rectangle 3"/>
          <p:cNvSpPr>
            <a:spLocks noGrp="1" noChangeArrowheads="1"/>
          </p:cNvSpPr>
          <p:nvPr>
            <p:ph type="title"/>
          </p:nvPr>
        </p:nvSpPr>
        <p:spPr>
          <a:xfrm>
            <a:off x="3914775" y="115888"/>
            <a:ext cx="4978400" cy="1143000"/>
          </a:xfrm>
        </p:spPr>
        <p:txBody>
          <a:bodyPr/>
          <a:lstStyle/>
          <a:p>
            <a:r>
              <a:rPr lang="en-GB" sz="4000"/>
              <a:t>Step 2: fieldmap toolbox on SPM8</a:t>
            </a:r>
            <a:endParaRPr lang="en-US" sz="4000"/>
          </a:p>
        </p:txBody>
      </p:sp>
      <p:sp>
        <p:nvSpPr>
          <p:cNvPr id="58372" name="Rectangle 4"/>
          <p:cNvSpPr>
            <a:spLocks noGrp="1" noChangeArrowheads="1"/>
          </p:cNvSpPr>
          <p:nvPr>
            <p:ph type="body" idx="1"/>
          </p:nvPr>
        </p:nvSpPr>
        <p:spPr>
          <a:xfrm>
            <a:off x="4643438" y="1600200"/>
            <a:ext cx="4043362" cy="4525963"/>
          </a:xfrm>
        </p:spPr>
        <p:txBody>
          <a:bodyPr/>
          <a:lstStyle/>
          <a:p>
            <a:pPr>
              <a:lnSpc>
                <a:spcPct val="90000"/>
              </a:lnSpc>
            </a:pPr>
            <a:r>
              <a:rPr lang="en-GB" sz="2800"/>
              <a:t>If using toolbox, you need to load the right phase and mag images.</a:t>
            </a:r>
          </a:p>
          <a:p>
            <a:pPr>
              <a:lnSpc>
                <a:spcPct val="90000"/>
              </a:lnSpc>
            </a:pPr>
            <a:r>
              <a:rPr lang="en-GB" sz="2800"/>
              <a:t>phase: one for which there’s only one file with that series number</a:t>
            </a:r>
          </a:p>
          <a:p>
            <a:pPr>
              <a:lnSpc>
                <a:spcPct val="90000"/>
              </a:lnSpc>
            </a:pPr>
            <a:r>
              <a:rPr lang="en-GB" sz="2800"/>
              <a:t>Mag: the first file of the two files with the same series number</a:t>
            </a:r>
            <a:endParaRPr lang="en-US" sz="2800"/>
          </a:p>
        </p:txBody>
      </p:sp>
      <p:pic>
        <p:nvPicPr>
          <p:cNvPr id="58373" name="Picture 5"/>
          <p:cNvPicPr>
            <a:picLocks noChangeAspect="1" noChangeArrowheads="1"/>
          </p:cNvPicPr>
          <p:nvPr/>
        </p:nvPicPr>
        <p:blipFill>
          <a:blip r:embed="rId4"/>
          <a:srcRect/>
          <a:stretch>
            <a:fillRect/>
          </a:stretch>
        </p:blipFill>
        <p:spPr bwMode="auto">
          <a:xfrm>
            <a:off x="0" y="188913"/>
            <a:ext cx="3522663" cy="4176712"/>
          </a:xfrm>
          <a:prstGeom prst="rect">
            <a:avLst/>
          </a:prstGeom>
          <a:noFill/>
        </p:spPr>
      </p:pic>
      <p:pic>
        <p:nvPicPr>
          <p:cNvPr id="58374" name="Picture 6"/>
          <p:cNvPicPr>
            <a:picLocks noChangeAspect="1" noChangeArrowheads="1"/>
          </p:cNvPicPr>
          <p:nvPr/>
        </p:nvPicPr>
        <p:blipFill>
          <a:blip r:embed="rId5"/>
          <a:srcRect/>
          <a:stretch>
            <a:fillRect/>
          </a:stretch>
        </p:blipFill>
        <p:spPr bwMode="auto">
          <a:xfrm>
            <a:off x="1042988" y="1412875"/>
            <a:ext cx="3551237" cy="3292475"/>
          </a:xfrm>
          <a:prstGeom prst="rect">
            <a:avLst/>
          </a:prstGeom>
          <a:noFill/>
        </p:spPr>
      </p:pic>
      <p:grpSp>
        <p:nvGrpSpPr>
          <p:cNvPr id="2" name="Group 7"/>
          <p:cNvGrpSpPr>
            <a:grpSpLocks/>
          </p:cNvGrpSpPr>
          <p:nvPr/>
        </p:nvGrpSpPr>
        <p:grpSpPr bwMode="auto">
          <a:xfrm>
            <a:off x="2339975" y="5572125"/>
            <a:ext cx="4679950" cy="1285875"/>
            <a:chOff x="1474" y="3510"/>
            <a:chExt cx="2948" cy="810"/>
          </a:xfrm>
        </p:grpSpPr>
        <p:sp>
          <p:nvSpPr>
            <p:cNvPr id="58376" name="Oval 8"/>
            <p:cNvSpPr>
              <a:spLocks noChangeArrowheads="1"/>
            </p:cNvSpPr>
            <p:nvPr/>
          </p:nvSpPr>
          <p:spPr bwMode="auto">
            <a:xfrm rot="16200000">
              <a:off x="1183" y="3801"/>
              <a:ext cx="810" cy="227"/>
            </a:xfrm>
            <a:prstGeom prst="ellipse">
              <a:avLst/>
            </a:prstGeom>
            <a:noFill/>
            <a:ln w="28575">
              <a:solidFill>
                <a:srgbClr val="FF0000"/>
              </a:solidFill>
              <a:round/>
              <a:headEnd/>
              <a:tailEnd/>
            </a:ln>
            <a:effectLst/>
          </p:spPr>
          <p:txBody>
            <a:bodyPr wrap="none" anchor="ctr"/>
            <a:lstStyle/>
            <a:p>
              <a:endParaRPr lang="en-GB"/>
            </a:p>
          </p:txBody>
        </p:sp>
        <p:sp>
          <p:nvSpPr>
            <p:cNvPr id="58377" name="Line 9"/>
            <p:cNvSpPr>
              <a:spLocks noChangeShapeType="1"/>
            </p:cNvSpPr>
            <p:nvPr/>
          </p:nvSpPr>
          <p:spPr bwMode="auto">
            <a:xfrm flipV="1">
              <a:off x="1655" y="4201"/>
              <a:ext cx="1588" cy="58"/>
            </a:xfrm>
            <a:prstGeom prst="line">
              <a:avLst/>
            </a:prstGeom>
            <a:noFill/>
            <a:ln w="38100">
              <a:solidFill>
                <a:srgbClr val="FF0000"/>
              </a:solidFill>
              <a:prstDash val="lgDash"/>
              <a:round/>
              <a:headEnd/>
              <a:tailEnd/>
            </a:ln>
            <a:effectLst/>
          </p:spPr>
          <p:txBody>
            <a:bodyPr/>
            <a:lstStyle/>
            <a:p>
              <a:endParaRPr lang="en-GB"/>
            </a:p>
          </p:txBody>
        </p:sp>
        <p:sp>
          <p:nvSpPr>
            <p:cNvPr id="58378" name="Text Box 10"/>
            <p:cNvSpPr txBox="1">
              <a:spLocks noChangeArrowheads="1"/>
            </p:cNvSpPr>
            <p:nvPr/>
          </p:nvSpPr>
          <p:spPr bwMode="auto">
            <a:xfrm>
              <a:off x="3334" y="4020"/>
              <a:ext cx="1088" cy="255"/>
            </a:xfrm>
            <a:prstGeom prst="rect">
              <a:avLst/>
            </a:prstGeom>
            <a:noFill/>
            <a:ln w="38100">
              <a:solidFill>
                <a:srgbClr val="FF0000"/>
              </a:solidFill>
              <a:prstDash val="lgDash"/>
              <a:miter lim="800000"/>
              <a:headEnd/>
              <a:tailEnd/>
            </a:ln>
            <a:effectLst/>
          </p:spPr>
          <p:txBody>
            <a:bodyPr>
              <a:spAutoFit/>
            </a:bodyPr>
            <a:lstStyle/>
            <a:p>
              <a:pPr algn="l">
                <a:spcBef>
                  <a:spcPct val="50000"/>
                </a:spcBef>
              </a:pPr>
              <a:r>
                <a:rPr lang="en-GB">
                  <a:latin typeface="Arial" charset="0"/>
                </a:rPr>
                <a:t>Series number</a:t>
              </a:r>
              <a:endParaRPr lang="en-US">
                <a:latin typeface="Arial" charset="0"/>
              </a:endParaRPr>
            </a:p>
          </p:txBody>
        </p:sp>
      </p:grpSp>
      <p:grpSp>
        <p:nvGrpSpPr>
          <p:cNvPr id="3" name="Group 11"/>
          <p:cNvGrpSpPr>
            <a:grpSpLocks/>
          </p:cNvGrpSpPr>
          <p:nvPr/>
        </p:nvGrpSpPr>
        <p:grpSpPr bwMode="auto">
          <a:xfrm>
            <a:off x="3203575" y="5084763"/>
            <a:ext cx="1800225" cy="1512887"/>
            <a:chOff x="2018" y="3203"/>
            <a:chExt cx="1134" cy="953"/>
          </a:xfrm>
        </p:grpSpPr>
        <p:sp>
          <p:nvSpPr>
            <p:cNvPr id="58380" name="Oval 12"/>
            <p:cNvSpPr>
              <a:spLocks noChangeArrowheads="1"/>
            </p:cNvSpPr>
            <p:nvPr/>
          </p:nvSpPr>
          <p:spPr bwMode="auto">
            <a:xfrm rot="16200000">
              <a:off x="2018" y="3974"/>
              <a:ext cx="182" cy="182"/>
            </a:xfrm>
            <a:prstGeom prst="ellipse">
              <a:avLst/>
            </a:prstGeom>
            <a:noFill/>
            <a:ln w="28575">
              <a:solidFill>
                <a:srgbClr val="FF0000"/>
              </a:solidFill>
              <a:round/>
              <a:headEnd/>
              <a:tailEnd/>
            </a:ln>
            <a:effectLst/>
          </p:spPr>
          <p:txBody>
            <a:bodyPr wrap="none" anchor="ctr"/>
            <a:lstStyle/>
            <a:p>
              <a:endParaRPr lang="en-GB"/>
            </a:p>
          </p:txBody>
        </p:sp>
        <p:sp>
          <p:nvSpPr>
            <p:cNvPr id="58381" name="Line 13"/>
            <p:cNvSpPr>
              <a:spLocks noChangeShapeType="1"/>
            </p:cNvSpPr>
            <p:nvPr/>
          </p:nvSpPr>
          <p:spPr bwMode="auto">
            <a:xfrm flipV="1">
              <a:off x="2154" y="3203"/>
              <a:ext cx="998" cy="784"/>
            </a:xfrm>
            <a:prstGeom prst="line">
              <a:avLst/>
            </a:prstGeom>
            <a:noFill/>
            <a:ln w="38100">
              <a:solidFill>
                <a:srgbClr val="FF0000"/>
              </a:solidFill>
              <a:round/>
              <a:headEnd/>
              <a:tailEnd/>
            </a:ln>
            <a:effectLst/>
          </p:spPr>
          <p:txBody>
            <a:bodyPr/>
            <a:lstStyle/>
            <a:p>
              <a:endParaRPr lang="en-GB"/>
            </a:p>
          </p:txBody>
        </p:sp>
      </p:grpSp>
      <p:grpSp>
        <p:nvGrpSpPr>
          <p:cNvPr id="4" name="Group 14"/>
          <p:cNvGrpSpPr>
            <a:grpSpLocks/>
          </p:cNvGrpSpPr>
          <p:nvPr/>
        </p:nvGrpSpPr>
        <p:grpSpPr bwMode="auto">
          <a:xfrm>
            <a:off x="3132138" y="3573463"/>
            <a:ext cx="1871662" cy="2320925"/>
            <a:chOff x="1973" y="2251"/>
            <a:chExt cx="1179" cy="1462"/>
          </a:xfrm>
        </p:grpSpPr>
        <p:sp>
          <p:nvSpPr>
            <p:cNvPr id="58383" name="Oval 15"/>
            <p:cNvSpPr>
              <a:spLocks noChangeArrowheads="1"/>
            </p:cNvSpPr>
            <p:nvPr/>
          </p:nvSpPr>
          <p:spPr bwMode="auto">
            <a:xfrm rot="16200000">
              <a:off x="1968" y="3480"/>
              <a:ext cx="238" cy="227"/>
            </a:xfrm>
            <a:prstGeom prst="ellipse">
              <a:avLst/>
            </a:prstGeom>
            <a:noFill/>
            <a:ln w="28575">
              <a:solidFill>
                <a:srgbClr val="FF0000"/>
              </a:solidFill>
              <a:round/>
              <a:headEnd/>
              <a:tailEnd/>
            </a:ln>
            <a:effectLst/>
          </p:spPr>
          <p:txBody>
            <a:bodyPr wrap="none" anchor="ctr"/>
            <a:lstStyle/>
            <a:p>
              <a:endParaRPr lang="en-GB"/>
            </a:p>
          </p:txBody>
        </p:sp>
        <p:sp>
          <p:nvSpPr>
            <p:cNvPr id="58384" name="Line 16"/>
            <p:cNvSpPr>
              <a:spLocks noChangeShapeType="1"/>
            </p:cNvSpPr>
            <p:nvPr/>
          </p:nvSpPr>
          <p:spPr bwMode="auto">
            <a:xfrm flipV="1">
              <a:off x="2109" y="2251"/>
              <a:ext cx="1043" cy="1237"/>
            </a:xfrm>
            <a:prstGeom prst="line">
              <a:avLst/>
            </a:prstGeom>
            <a:noFill/>
            <a:ln w="38100">
              <a:solidFill>
                <a:srgbClr val="FF0000"/>
              </a:solidFill>
              <a:round/>
              <a:headEnd/>
              <a:tailEnd/>
            </a:ln>
            <a:effectLst/>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300788" y="4797425"/>
            <a:ext cx="2601912" cy="1790700"/>
          </a:xfrm>
          <a:solidFill>
            <a:srgbClr val="F2FE50"/>
          </a:solidFill>
          <a:ln w="38100" cap="flat">
            <a:solidFill>
              <a:srgbClr val="FF0000"/>
            </a:solidFill>
            <a:prstDash val="dash"/>
          </a:ln>
        </p:spPr>
        <p:txBody>
          <a:bodyPr/>
          <a:lstStyle/>
          <a:p>
            <a:r>
              <a:rPr lang="en-GB" sz="4000"/>
              <a:t>Realign + unwarp in spm8</a:t>
            </a:r>
            <a:endParaRPr lang="en-US" sz="4000"/>
          </a:p>
        </p:txBody>
      </p:sp>
      <p:sp>
        <p:nvSpPr>
          <p:cNvPr id="59395" name="Rectangle 3"/>
          <p:cNvSpPr>
            <a:spLocks noGrp="1" noChangeArrowheads="1"/>
          </p:cNvSpPr>
          <p:nvPr>
            <p:ph type="body" idx="1"/>
          </p:nvPr>
        </p:nvSpPr>
        <p:spPr/>
        <p:txBody>
          <a:bodyPr/>
          <a:lstStyle/>
          <a:p>
            <a:endParaRPr lang="en-US"/>
          </a:p>
        </p:txBody>
      </p:sp>
      <p:pic>
        <p:nvPicPr>
          <p:cNvPr id="59396" name="Picture 4"/>
          <p:cNvPicPr>
            <a:picLocks noChangeAspect="1" noChangeArrowheads="1"/>
          </p:cNvPicPr>
          <p:nvPr/>
        </p:nvPicPr>
        <p:blipFill>
          <a:blip r:embed="rId2"/>
          <a:srcRect/>
          <a:stretch>
            <a:fillRect/>
          </a:stretch>
        </p:blipFill>
        <p:spPr bwMode="auto">
          <a:xfrm>
            <a:off x="0" y="0"/>
            <a:ext cx="5795963" cy="2297113"/>
          </a:xfrm>
          <a:prstGeom prst="rect">
            <a:avLst/>
          </a:prstGeom>
          <a:noFill/>
        </p:spPr>
      </p:pic>
      <p:pic>
        <p:nvPicPr>
          <p:cNvPr id="59397" name="Picture 5"/>
          <p:cNvPicPr>
            <a:picLocks noChangeAspect="1" noChangeArrowheads="1"/>
          </p:cNvPicPr>
          <p:nvPr/>
        </p:nvPicPr>
        <p:blipFill>
          <a:blip r:embed="rId3"/>
          <a:srcRect/>
          <a:stretch>
            <a:fillRect/>
          </a:stretch>
        </p:blipFill>
        <p:spPr bwMode="auto">
          <a:xfrm>
            <a:off x="5386388" y="0"/>
            <a:ext cx="3757612" cy="4365625"/>
          </a:xfrm>
          <a:prstGeom prst="rect">
            <a:avLst/>
          </a:prstGeom>
          <a:noFill/>
        </p:spPr>
      </p:pic>
      <p:sp>
        <p:nvSpPr>
          <p:cNvPr id="59398" name="Rectangle 6"/>
          <p:cNvSpPr>
            <a:spLocks noChangeArrowheads="1"/>
          </p:cNvSpPr>
          <p:nvPr/>
        </p:nvSpPr>
        <p:spPr bwMode="auto">
          <a:xfrm>
            <a:off x="0" y="2332038"/>
            <a:ext cx="4787900" cy="809625"/>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n-GB" sz="2400">
                <a:solidFill>
                  <a:schemeClr val="accent2"/>
                </a:solidFill>
              </a:rPr>
              <a:t>Click on ‘new session’ as many times as your session numbers</a:t>
            </a:r>
            <a:endParaRPr lang="en-US" sz="2400">
              <a:solidFill>
                <a:schemeClr val="accent2"/>
              </a:solidFill>
            </a:endParaRPr>
          </a:p>
        </p:txBody>
      </p:sp>
      <p:grpSp>
        <p:nvGrpSpPr>
          <p:cNvPr id="2" name="Group 7"/>
          <p:cNvGrpSpPr>
            <a:grpSpLocks/>
          </p:cNvGrpSpPr>
          <p:nvPr/>
        </p:nvGrpSpPr>
        <p:grpSpPr bwMode="auto">
          <a:xfrm>
            <a:off x="4787900" y="2420938"/>
            <a:ext cx="2736850" cy="360362"/>
            <a:chOff x="3016" y="1525"/>
            <a:chExt cx="1724" cy="227"/>
          </a:xfrm>
        </p:grpSpPr>
        <p:sp>
          <p:nvSpPr>
            <p:cNvPr id="59400" name="Oval 8"/>
            <p:cNvSpPr>
              <a:spLocks noChangeArrowheads="1"/>
            </p:cNvSpPr>
            <p:nvPr/>
          </p:nvSpPr>
          <p:spPr bwMode="auto">
            <a:xfrm>
              <a:off x="3923" y="1525"/>
              <a:ext cx="817" cy="227"/>
            </a:xfrm>
            <a:prstGeom prst="ellipse">
              <a:avLst/>
            </a:prstGeom>
            <a:noFill/>
            <a:ln w="57150">
              <a:solidFill>
                <a:schemeClr val="hlink"/>
              </a:solidFill>
              <a:round/>
              <a:headEnd/>
              <a:tailEnd/>
            </a:ln>
            <a:effectLst/>
          </p:spPr>
          <p:txBody>
            <a:bodyPr wrap="none" anchor="ctr"/>
            <a:lstStyle/>
            <a:p>
              <a:endParaRPr lang="en-GB"/>
            </a:p>
          </p:txBody>
        </p:sp>
        <p:sp>
          <p:nvSpPr>
            <p:cNvPr id="59401" name="Line 9"/>
            <p:cNvSpPr>
              <a:spLocks noChangeShapeType="1"/>
            </p:cNvSpPr>
            <p:nvPr/>
          </p:nvSpPr>
          <p:spPr bwMode="auto">
            <a:xfrm>
              <a:off x="3016" y="1616"/>
              <a:ext cx="907" cy="0"/>
            </a:xfrm>
            <a:prstGeom prst="line">
              <a:avLst/>
            </a:prstGeom>
            <a:noFill/>
            <a:ln w="38100">
              <a:solidFill>
                <a:schemeClr val="hlink"/>
              </a:solidFill>
              <a:round/>
              <a:headEnd/>
              <a:tailEnd/>
            </a:ln>
            <a:effectLst/>
          </p:spPr>
          <p:txBody>
            <a:bodyPr/>
            <a:lstStyle/>
            <a:p>
              <a:endParaRPr lang="en-GB"/>
            </a:p>
          </p:txBody>
        </p:sp>
      </p:grpSp>
      <p:sp>
        <p:nvSpPr>
          <p:cNvPr id="59402" name="Rectangle 10"/>
          <p:cNvSpPr>
            <a:spLocks noChangeArrowheads="1"/>
          </p:cNvSpPr>
          <p:nvPr/>
        </p:nvSpPr>
        <p:spPr bwMode="auto">
          <a:xfrm>
            <a:off x="0" y="4652963"/>
            <a:ext cx="4787900" cy="2016125"/>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n-GB" sz="2400">
                <a:solidFill>
                  <a:schemeClr val="accent2"/>
                </a:solidFill>
              </a:rPr>
              <a:t>The rest is probably default</a:t>
            </a:r>
            <a:endParaRPr lang="en-GB" sz="2400">
              <a:solidFill>
                <a:schemeClr val="accent2"/>
              </a:solidFill>
              <a:sym typeface="Wingdings" pitchFamily="2" charset="2"/>
            </a:endParaRPr>
          </a:p>
          <a:p>
            <a:pPr marL="342900" indent="-342900" algn="l">
              <a:lnSpc>
                <a:spcPct val="90000"/>
              </a:lnSpc>
              <a:spcBef>
                <a:spcPct val="20000"/>
              </a:spcBef>
              <a:buFontTx/>
              <a:buChar char="•"/>
            </a:pPr>
            <a:r>
              <a:rPr lang="en-GB" sz="2400">
                <a:solidFill>
                  <a:schemeClr val="accent2"/>
                </a:solidFill>
              </a:rPr>
              <a:t>Same goes for ‘Unwarp and reslicing options’</a:t>
            </a:r>
            <a:endParaRPr lang="en-US" sz="2400">
              <a:solidFill>
                <a:schemeClr val="accent2"/>
              </a:solidFill>
            </a:endParaRPr>
          </a:p>
        </p:txBody>
      </p:sp>
      <p:sp>
        <p:nvSpPr>
          <p:cNvPr id="59403" name="Rectangle 11"/>
          <p:cNvSpPr>
            <a:spLocks noChangeArrowheads="1"/>
          </p:cNvSpPr>
          <p:nvPr/>
        </p:nvSpPr>
        <p:spPr bwMode="auto">
          <a:xfrm>
            <a:off x="0" y="2997200"/>
            <a:ext cx="4787900" cy="1655763"/>
          </a:xfrm>
          <a:prstGeom prst="rect">
            <a:avLst/>
          </a:prstGeom>
          <a:noFill/>
          <a:ln w="9525">
            <a:noFill/>
            <a:miter lim="800000"/>
            <a:headEnd/>
            <a:tailEnd/>
          </a:ln>
          <a:effectLst/>
        </p:spPr>
        <p:txBody>
          <a:bodyPr/>
          <a:lstStyle/>
          <a:p>
            <a:pPr marL="342900" indent="-342900" algn="l">
              <a:lnSpc>
                <a:spcPct val="90000"/>
              </a:lnSpc>
              <a:spcBef>
                <a:spcPct val="20000"/>
              </a:spcBef>
              <a:buFontTx/>
              <a:buChar char="•"/>
            </a:pPr>
            <a:r>
              <a:rPr lang="en-GB" sz="2400">
                <a:solidFill>
                  <a:schemeClr val="accent2"/>
                </a:solidFill>
              </a:rPr>
              <a:t>‘images’ = EPI data fM*.img, ~100s images</a:t>
            </a:r>
          </a:p>
          <a:p>
            <a:pPr marL="342900" indent="-342900" algn="l">
              <a:lnSpc>
                <a:spcPct val="90000"/>
              </a:lnSpc>
              <a:spcBef>
                <a:spcPct val="20000"/>
              </a:spcBef>
              <a:buFontTx/>
              <a:buChar char="•"/>
            </a:pPr>
            <a:r>
              <a:rPr lang="en-GB" sz="2400">
                <a:solidFill>
                  <a:schemeClr val="accent2"/>
                </a:solidFill>
              </a:rPr>
              <a:t>‘phase map’ = vdm*.img </a:t>
            </a:r>
          </a:p>
          <a:p>
            <a:pPr marL="342900" indent="-342900" algn="l">
              <a:lnSpc>
                <a:spcPct val="90000"/>
              </a:lnSpc>
              <a:spcBef>
                <a:spcPct val="20000"/>
              </a:spcBef>
              <a:buFontTx/>
              <a:buChar char="•"/>
            </a:pPr>
            <a:r>
              <a:rPr lang="en-GB" sz="2400">
                <a:solidFill>
                  <a:schemeClr val="accent2"/>
                </a:solidFill>
              </a:rPr>
              <a:t>Do this for each session</a:t>
            </a:r>
          </a:p>
        </p:txBody>
      </p:sp>
      <p:pic>
        <p:nvPicPr>
          <p:cNvPr id="59404" name="Picture 12"/>
          <p:cNvPicPr>
            <a:picLocks noChangeAspect="1" noChangeArrowheads="1"/>
          </p:cNvPicPr>
          <p:nvPr/>
        </p:nvPicPr>
        <p:blipFill>
          <a:blip r:embed="rId4"/>
          <a:srcRect/>
          <a:stretch>
            <a:fillRect/>
          </a:stretch>
        </p:blipFill>
        <p:spPr bwMode="auto">
          <a:xfrm>
            <a:off x="5387975" y="0"/>
            <a:ext cx="3756025" cy="4365625"/>
          </a:xfrm>
          <a:prstGeom prst="rect">
            <a:avLst/>
          </a:prstGeom>
          <a:noFill/>
          <a:ln w="9525">
            <a:solidFill>
              <a:schemeClr val="hlink"/>
            </a:solidFill>
            <a:miter lim="800000"/>
            <a:headEnd/>
            <a:tailEnd/>
          </a:ln>
        </p:spPr>
      </p:pic>
      <p:pic>
        <p:nvPicPr>
          <p:cNvPr id="59405" name="Picture 13"/>
          <p:cNvPicPr>
            <a:picLocks noChangeAspect="1" noChangeArrowheads="1"/>
          </p:cNvPicPr>
          <p:nvPr/>
        </p:nvPicPr>
        <p:blipFill>
          <a:blip r:embed="rId5"/>
          <a:srcRect/>
          <a:stretch>
            <a:fillRect/>
          </a:stretch>
        </p:blipFill>
        <p:spPr bwMode="auto">
          <a:xfrm>
            <a:off x="5362575" y="0"/>
            <a:ext cx="3781425" cy="4437063"/>
          </a:xfrm>
          <a:prstGeom prst="rect">
            <a:avLst/>
          </a:prstGeom>
          <a:noFill/>
        </p:spPr>
      </p:pic>
      <p:sp>
        <p:nvSpPr>
          <p:cNvPr id="59406" name="Oval 14"/>
          <p:cNvSpPr>
            <a:spLocks noChangeArrowheads="1"/>
          </p:cNvSpPr>
          <p:nvPr/>
        </p:nvSpPr>
        <p:spPr bwMode="auto">
          <a:xfrm>
            <a:off x="6372225" y="549275"/>
            <a:ext cx="1296988" cy="360363"/>
          </a:xfrm>
          <a:prstGeom prst="ellipse">
            <a:avLst/>
          </a:prstGeom>
          <a:noFill/>
          <a:ln w="57150">
            <a:solidFill>
              <a:schemeClr val="hlink"/>
            </a:solidFill>
            <a:round/>
            <a:headEnd/>
            <a:tailEnd/>
          </a:ln>
          <a:effectLst/>
        </p:spPr>
        <p:txBody>
          <a:bodyPr wrap="none" anchor="ctr"/>
          <a:lstStyle/>
          <a:p>
            <a:endParaRPr lang="en-GB"/>
          </a:p>
        </p:txBody>
      </p:sp>
      <p:sp>
        <p:nvSpPr>
          <p:cNvPr id="59407" name="Oval 15"/>
          <p:cNvSpPr>
            <a:spLocks noChangeArrowheads="1"/>
          </p:cNvSpPr>
          <p:nvPr/>
        </p:nvSpPr>
        <p:spPr bwMode="auto">
          <a:xfrm>
            <a:off x="6083300" y="2781300"/>
            <a:ext cx="1296988" cy="360363"/>
          </a:xfrm>
          <a:prstGeom prst="ellipse">
            <a:avLst/>
          </a:prstGeom>
          <a:noFill/>
          <a:ln w="57150">
            <a:solidFill>
              <a:schemeClr val="hlink"/>
            </a:solidFill>
            <a:round/>
            <a:headEnd/>
            <a:tailEnd/>
          </a:ln>
          <a:effectLst/>
        </p:spPr>
        <p:txBody>
          <a:bodyPr wrap="none" anchor="ctr"/>
          <a:lstStyle/>
          <a:p>
            <a:endParaRPr lang="en-GB"/>
          </a:p>
        </p:txBody>
      </p:sp>
      <p:pic>
        <p:nvPicPr>
          <p:cNvPr id="59408" name="Picture 16"/>
          <p:cNvPicPr>
            <a:picLocks noChangeAspect="1" noChangeArrowheads="1"/>
          </p:cNvPicPr>
          <p:nvPr/>
        </p:nvPicPr>
        <p:blipFill>
          <a:blip r:embed="rId6"/>
          <a:srcRect/>
          <a:stretch>
            <a:fillRect/>
          </a:stretch>
        </p:blipFill>
        <p:spPr bwMode="auto">
          <a:xfrm>
            <a:off x="5286375" y="0"/>
            <a:ext cx="3857625" cy="4537075"/>
          </a:xfrm>
          <a:prstGeom prst="rect">
            <a:avLst/>
          </a:prstGeom>
          <a:noFill/>
        </p:spPr>
      </p:pic>
      <p:pic>
        <p:nvPicPr>
          <p:cNvPr id="59409" name="Picture 17"/>
          <p:cNvPicPr>
            <a:picLocks noChangeAspect="1" noChangeArrowheads="1"/>
          </p:cNvPicPr>
          <p:nvPr/>
        </p:nvPicPr>
        <p:blipFill>
          <a:blip r:embed="rId7"/>
          <a:srcRect/>
          <a:stretch>
            <a:fillRect/>
          </a:stretch>
        </p:blipFill>
        <p:spPr bwMode="auto">
          <a:xfrm>
            <a:off x="5289550" y="0"/>
            <a:ext cx="3854450" cy="4508500"/>
          </a:xfrm>
          <a:prstGeom prst="rect">
            <a:avLst/>
          </a:prstGeom>
          <a:noFill/>
        </p:spPr>
      </p:pic>
      <p:sp>
        <p:nvSpPr>
          <p:cNvPr id="59410" name="Rectangle 18"/>
          <p:cNvSpPr>
            <a:spLocks noChangeArrowheads="1"/>
          </p:cNvSpPr>
          <p:nvPr/>
        </p:nvSpPr>
        <p:spPr bwMode="auto">
          <a:xfrm>
            <a:off x="6227763" y="333375"/>
            <a:ext cx="1871662" cy="431800"/>
          </a:xfrm>
          <a:prstGeom prst="rect">
            <a:avLst/>
          </a:prstGeom>
          <a:solidFill>
            <a:schemeClr val="bg1"/>
          </a:solidFill>
          <a:ln w="38100">
            <a:solidFill>
              <a:srgbClr val="00CC00"/>
            </a:solidFill>
            <a:miter lim="800000"/>
            <a:headEnd/>
            <a:tailEnd/>
          </a:ln>
          <a:effectLst/>
        </p:spPr>
        <p:txBody>
          <a:bodyPr/>
          <a:lstStyle/>
          <a:p>
            <a:pPr marL="342900" indent="-342900" algn="l">
              <a:lnSpc>
                <a:spcPct val="90000"/>
              </a:lnSpc>
              <a:spcBef>
                <a:spcPct val="20000"/>
              </a:spcBef>
            </a:pPr>
            <a:r>
              <a:rPr lang="en-GB" sz="2400">
                <a:solidFill>
                  <a:schemeClr val="accent2"/>
                </a:solidFill>
              </a:rPr>
              <a:t>Click ‘RUN’</a:t>
            </a:r>
            <a:endParaRPr lang="en-US" sz="24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4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4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4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4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4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4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4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59402" grpId="0"/>
      <p:bldP spid="59403" grpId="0"/>
      <p:bldP spid="59406" grpId="0" animBg="1"/>
      <p:bldP spid="59407" grpId="0" animBg="1"/>
      <p:bldP spid="594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r>
              <a:rPr lang="en-GB"/>
              <a:t>So hopefully you understand that...</a:t>
            </a:r>
          </a:p>
        </p:txBody>
      </p:sp>
      <p:sp>
        <p:nvSpPr>
          <p:cNvPr id="3" name="Content Placeholder 2"/>
          <p:cNvSpPr>
            <a:spLocks noGrp="1"/>
          </p:cNvSpPr>
          <p:nvPr>
            <p:ph idx="4294967295"/>
          </p:nvPr>
        </p:nvSpPr>
        <p:spPr/>
        <p:txBody>
          <a:bodyPr/>
          <a:lstStyle/>
          <a:p>
            <a:r>
              <a:rPr lang="en-GB"/>
              <a:t>Tissue differences in the brain distort the signal, giving distorted images</a:t>
            </a:r>
          </a:p>
          <a:p>
            <a:r>
              <a:rPr lang="en-GB"/>
              <a:t>As the subject moves, the distortions vary</a:t>
            </a:r>
          </a:p>
          <a:p>
            <a:r>
              <a:rPr lang="en-GB"/>
              <a:t>Therefore images do not follow the rigid-body assumption.</a:t>
            </a:r>
          </a:p>
          <a:p>
            <a:r>
              <a:rPr lang="en-GB"/>
              <a:t>Unwarp estimates how these distortions change as the subject moves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919162"/>
          </a:xfrm>
          <a:noFill/>
          <a:ln/>
        </p:spPr>
        <p:txBody>
          <a:bodyPr/>
          <a:lstStyle/>
          <a:p>
            <a:r>
              <a:rPr lang="en-GB" sz="3200"/>
              <a:t>Advantages of incorporating this in pre-processing</a:t>
            </a:r>
            <a:endParaRPr lang="en-US" sz="3200"/>
          </a:p>
        </p:txBody>
      </p:sp>
      <p:sp>
        <p:nvSpPr>
          <p:cNvPr id="75779" name="Rectangle 3"/>
          <p:cNvSpPr>
            <a:spLocks noGrp="1" noChangeArrowheads="1"/>
          </p:cNvSpPr>
          <p:nvPr>
            <p:ph type="body" idx="1"/>
          </p:nvPr>
        </p:nvSpPr>
        <p:spPr>
          <a:xfrm>
            <a:off x="468313" y="1341438"/>
            <a:ext cx="8229600" cy="2087562"/>
          </a:xfrm>
          <a:noFill/>
          <a:ln/>
        </p:spPr>
        <p:txBody>
          <a:bodyPr/>
          <a:lstStyle/>
          <a:p>
            <a:pPr marL="609600" indent="-609600"/>
            <a:r>
              <a:rPr lang="en-GB" sz="2000"/>
              <a:t>One could include the movement parameters as confounds in the statistical model of activations.</a:t>
            </a:r>
          </a:p>
          <a:p>
            <a:pPr marL="609600" indent="-609600"/>
            <a:r>
              <a:rPr lang="en-GB" sz="2000"/>
              <a:t>However, this may remove activations of interest if they are correlated with the movement.</a:t>
            </a:r>
          </a:p>
          <a:p>
            <a:pPr marL="609600" indent="-609600">
              <a:spcBef>
                <a:spcPct val="60000"/>
              </a:spcBef>
              <a:buFontTx/>
              <a:buNone/>
            </a:pPr>
            <a:endParaRPr lang="en-GB" sz="2000"/>
          </a:p>
        </p:txBody>
      </p:sp>
      <p:grpSp>
        <p:nvGrpSpPr>
          <p:cNvPr id="2" name="Group 4"/>
          <p:cNvGrpSpPr>
            <a:grpSpLocks/>
          </p:cNvGrpSpPr>
          <p:nvPr/>
        </p:nvGrpSpPr>
        <p:grpSpPr bwMode="auto">
          <a:xfrm>
            <a:off x="323850" y="2911475"/>
            <a:ext cx="2735263" cy="3862388"/>
            <a:chOff x="262" y="1251"/>
            <a:chExt cx="1814" cy="2779"/>
          </a:xfrm>
        </p:grpSpPr>
        <p:grpSp>
          <p:nvGrpSpPr>
            <p:cNvPr id="3" name="Group 5"/>
            <p:cNvGrpSpPr>
              <a:grpSpLocks/>
            </p:cNvGrpSpPr>
            <p:nvPr/>
          </p:nvGrpSpPr>
          <p:grpSpPr bwMode="auto">
            <a:xfrm>
              <a:off x="262" y="1616"/>
              <a:ext cx="1814" cy="2040"/>
              <a:chOff x="336" y="1200"/>
              <a:chExt cx="3360" cy="2928"/>
            </a:xfrm>
          </p:grpSpPr>
          <p:pic>
            <p:nvPicPr>
              <p:cNvPr id="75782" name="Picture 6" descr="visual_mov_orig_mip"/>
              <p:cNvPicPr>
                <a:picLocks noChangeArrowheads="1"/>
              </p:cNvPicPr>
              <p:nvPr/>
            </p:nvPicPr>
            <p:blipFill>
              <a:blip r:embed="rId2"/>
              <a:srcRect l="8673" t="22942" r="25250" b="37074"/>
              <a:stretch>
                <a:fillRect/>
              </a:stretch>
            </p:blipFill>
            <p:spPr bwMode="auto">
              <a:xfrm>
                <a:off x="336" y="1200"/>
                <a:ext cx="3360" cy="2928"/>
              </a:xfrm>
              <a:prstGeom prst="rect">
                <a:avLst/>
              </a:prstGeom>
              <a:noFill/>
              <a:ln w="9525">
                <a:noFill/>
                <a:miter lim="800000"/>
                <a:headEnd/>
                <a:tailEnd/>
              </a:ln>
            </p:spPr>
          </p:pic>
          <p:pic>
            <p:nvPicPr>
              <p:cNvPr id="75783" name="Picture 7" descr="visual_womov_unwarp_dm"/>
              <p:cNvPicPr>
                <a:picLocks noChangeArrowheads="1"/>
              </p:cNvPicPr>
              <p:nvPr/>
            </p:nvPicPr>
            <p:blipFill>
              <a:blip r:embed="rId3"/>
              <a:srcRect l="60565" t="18637" r="8458" b="51054"/>
              <a:stretch>
                <a:fillRect/>
              </a:stretch>
            </p:blipFill>
            <p:spPr bwMode="auto">
              <a:xfrm>
                <a:off x="2420" y="2553"/>
                <a:ext cx="1084" cy="1527"/>
              </a:xfrm>
              <a:prstGeom prst="rect">
                <a:avLst/>
              </a:prstGeom>
              <a:noFill/>
              <a:ln w="9525">
                <a:noFill/>
                <a:miter lim="800000"/>
                <a:headEnd/>
                <a:tailEnd/>
              </a:ln>
            </p:spPr>
          </p:pic>
        </p:grpSp>
        <p:sp>
          <p:nvSpPr>
            <p:cNvPr id="75784" name="Text Box 8"/>
            <p:cNvSpPr txBox="1">
              <a:spLocks noChangeArrowheads="1"/>
            </p:cNvSpPr>
            <p:nvPr/>
          </p:nvSpPr>
          <p:spPr bwMode="auto">
            <a:xfrm>
              <a:off x="625" y="3657"/>
              <a:ext cx="1126" cy="373"/>
            </a:xfrm>
            <a:prstGeom prst="rect">
              <a:avLst/>
            </a:prstGeom>
            <a:noFill/>
            <a:ln w="9525">
              <a:noFill/>
              <a:miter lim="800000"/>
              <a:headEnd/>
              <a:tailEnd/>
            </a:ln>
            <a:effectLst/>
          </p:spPr>
          <p:txBody>
            <a:bodyPr wrap="none">
              <a:spAutoFit/>
            </a:bodyPr>
            <a:lstStyle/>
            <a:p>
              <a:pPr algn="l" eaLnBrk="0" hangingPunct="0"/>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=13.38</a:t>
              </a:r>
            </a:p>
          </p:txBody>
        </p:sp>
        <p:sp>
          <p:nvSpPr>
            <p:cNvPr id="75785" name="Text Box 9"/>
            <p:cNvSpPr txBox="1">
              <a:spLocks noChangeArrowheads="1"/>
            </p:cNvSpPr>
            <p:nvPr/>
          </p:nvSpPr>
          <p:spPr bwMode="auto">
            <a:xfrm>
              <a:off x="704" y="1251"/>
              <a:ext cx="1052" cy="286"/>
            </a:xfrm>
            <a:prstGeom prst="rect">
              <a:avLst/>
            </a:prstGeom>
            <a:noFill/>
            <a:ln w="12700">
              <a:noFill/>
              <a:miter lim="800000"/>
              <a:headEnd/>
              <a:tailEnd/>
            </a:ln>
            <a:effectLst/>
          </p:spPr>
          <p:txBody>
            <a:bodyPr wrap="none">
              <a:spAutoFit/>
            </a:bodyPr>
            <a:lstStyle/>
            <a:p>
              <a:pPr algn="l" eaLnBrk="0" hangingPunct="0"/>
              <a:r>
                <a:rPr lang="en-GB" sz="2000">
                  <a:solidFill>
                    <a:schemeClr val="accent2"/>
                  </a:solidFill>
                  <a:latin typeface="Times New Roman" pitchFamily="18" charset="0"/>
                </a:rPr>
                <a:t>No correction</a:t>
              </a:r>
              <a:endParaRPr lang="en-US" sz="2000">
                <a:solidFill>
                  <a:schemeClr val="accent2"/>
                </a:solidFill>
                <a:latin typeface="Times New Roman" pitchFamily="18" charset="0"/>
              </a:endParaRPr>
            </a:p>
          </p:txBody>
        </p:sp>
      </p:grpSp>
      <p:grpSp>
        <p:nvGrpSpPr>
          <p:cNvPr id="4" name="Group 10"/>
          <p:cNvGrpSpPr>
            <a:grpSpLocks/>
          </p:cNvGrpSpPr>
          <p:nvPr/>
        </p:nvGrpSpPr>
        <p:grpSpPr bwMode="auto">
          <a:xfrm>
            <a:off x="3348038" y="2911475"/>
            <a:ext cx="2789237" cy="3921125"/>
            <a:chOff x="2258" y="1253"/>
            <a:chExt cx="1883" cy="2822"/>
          </a:xfrm>
        </p:grpSpPr>
        <p:sp>
          <p:nvSpPr>
            <p:cNvPr id="75787" name="Text Box 11"/>
            <p:cNvSpPr txBox="1">
              <a:spLocks noChangeArrowheads="1"/>
            </p:cNvSpPr>
            <p:nvPr/>
          </p:nvSpPr>
          <p:spPr bwMode="auto">
            <a:xfrm>
              <a:off x="2711" y="3702"/>
              <a:ext cx="1026" cy="373"/>
            </a:xfrm>
            <a:prstGeom prst="rect">
              <a:avLst/>
            </a:prstGeom>
            <a:noFill/>
            <a:ln w="9525">
              <a:noFill/>
              <a:miter lim="800000"/>
              <a:headEnd/>
              <a:tailEnd/>
            </a:ln>
            <a:effectLst/>
          </p:spPr>
          <p:txBody>
            <a:bodyPr wrap="none">
              <a:spAutoFit/>
            </a:bodyPr>
            <a:lstStyle/>
            <a:p>
              <a:pPr algn="l" eaLnBrk="0" hangingPunct="0"/>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=5.06</a:t>
              </a:r>
            </a:p>
          </p:txBody>
        </p:sp>
        <p:grpSp>
          <p:nvGrpSpPr>
            <p:cNvPr id="5" name="Group 12"/>
            <p:cNvGrpSpPr>
              <a:grpSpLocks/>
            </p:cNvGrpSpPr>
            <p:nvPr/>
          </p:nvGrpSpPr>
          <p:grpSpPr bwMode="auto">
            <a:xfrm>
              <a:off x="2258" y="1616"/>
              <a:ext cx="1814" cy="2040"/>
              <a:chOff x="144" y="960"/>
              <a:chExt cx="2736" cy="2415"/>
            </a:xfrm>
          </p:grpSpPr>
          <p:pic>
            <p:nvPicPr>
              <p:cNvPr id="75789" name="Picture 13" descr="visual_mov_origmovp_mip"/>
              <p:cNvPicPr>
                <a:picLocks noChangeArrowheads="1"/>
              </p:cNvPicPr>
              <p:nvPr/>
            </p:nvPicPr>
            <p:blipFill>
              <a:blip r:embed="rId4"/>
              <a:srcRect l="8136" t="15335" r="25618" b="44055"/>
              <a:stretch>
                <a:fillRect/>
              </a:stretch>
            </p:blipFill>
            <p:spPr bwMode="auto">
              <a:xfrm>
                <a:off x="144" y="960"/>
                <a:ext cx="2736" cy="2415"/>
              </a:xfrm>
              <a:prstGeom prst="rect">
                <a:avLst/>
              </a:prstGeom>
              <a:noFill/>
              <a:ln w="9525">
                <a:noFill/>
                <a:miter lim="800000"/>
                <a:headEnd/>
                <a:tailEnd/>
              </a:ln>
            </p:spPr>
          </p:pic>
          <p:pic>
            <p:nvPicPr>
              <p:cNvPr id="75790" name="Picture 14" descr="visual_mov_origmovp_dm"/>
              <p:cNvPicPr>
                <a:picLocks noChangeArrowheads="1"/>
              </p:cNvPicPr>
              <p:nvPr/>
            </p:nvPicPr>
            <p:blipFill>
              <a:blip r:embed="rId5"/>
              <a:srcRect l="60440" t="18654" r="7660" b="51033"/>
              <a:stretch>
                <a:fillRect/>
              </a:stretch>
            </p:blipFill>
            <p:spPr bwMode="auto">
              <a:xfrm>
                <a:off x="1824" y="2064"/>
                <a:ext cx="912" cy="1248"/>
              </a:xfrm>
              <a:prstGeom prst="rect">
                <a:avLst/>
              </a:prstGeom>
              <a:noFill/>
              <a:ln w="9525">
                <a:noFill/>
                <a:miter lim="800000"/>
                <a:headEnd/>
                <a:tailEnd/>
              </a:ln>
            </p:spPr>
          </p:pic>
        </p:grpSp>
        <p:sp>
          <p:nvSpPr>
            <p:cNvPr id="75791" name="Text Box 15"/>
            <p:cNvSpPr txBox="1">
              <a:spLocks noChangeArrowheads="1"/>
            </p:cNvSpPr>
            <p:nvPr/>
          </p:nvSpPr>
          <p:spPr bwMode="auto">
            <a:xfrm>
              <a:off x="2258" y="1253"/>
              <a:ext cx="1883" cy="286"/>
            </a:xfrm>
            <a:prstGeom prst="rect">
              <a:avLst/>
            </a:prstGeom>
            <a:noFill/>
            <a:ln w="12700">
              <a:noFill/>
              <a:miter lim="800000"/>
              <a:headEnd/>
              <a:tailEnd/>
            </a:ln>
            <a:effectLst/>
          </p:spPr>
          <p:txBody>
            <a:bodyPr wrap="none">
              <a:spAutoFit/>
            </a:bodyPr>
            <a:lstStyle/>
            <a:p>
              <a:pPr algn="l" eaLnBrk="0" hangingPunct="0"/>
              <a:r>
                <a:rPr lang="en-GB" sz="2000">
                  <a:solidFill>
                    <a:schemeClr val="accent2"/>
                  </a:solidFill>
                  <a:latin typeface="Times New Roman" pitchFamily="18" charset="0"/>
                </a:rPr>
                <a:t>Correction by covariation</a:t>
              </a:r>
              <a:endParaRPr lang="en-US" sz="2000">
                <a:solidFill>
                  <a:schemeClr val="accent2"/>
                </a:solidFill>
                <a:latin typeface="Times New Roman" pitchFamily="18" charset="0"/>
              </a:endParaRPr>
            </a:p>
          </p:txBody>
        </p:sp>
      </p:grpSp>
      <p:grpSp>
        <p:nvGrpSpPr>
          <p:cNvPr id="6" name="Group 16"/>
          <p:cNvGrpSpPr>
            <a:grpSpLocks/>
          </p:cNvGrpSpPr>
          <p:nvPr/>
        </p:nvGrpSpPr>
        <p:grpSpPr bwMode="auto">
          <a:xfrm>
            <a:off x="6300788" y="2911475"/>
            <a:ext cx="2627312" cy="3946525"/>
            <a:chOff x="4254" y="1253"/>
            <a:chExt cx="1814" cy="2819"/>
          </a:xfrm>
        </p:grpSpPr>
        <p:sp>
          <p:nvSpPr>
            <p:cNvPr id="75793" name="Text Box 17"/>
            <p:cNvSpPr txBox="1">
              <a:spLocks noChangeArrowheads="1"/>
            </p:cNvSpPr>
            <p:nvPr/>
          </p:nvSpPr>
          <p:spPr bwMode="auto">
            <a:xfrm>
              <a:off x="4661" y="3701"/>
              <a:ext cx="1049" cy="371"/>
            </a:xfrm>
            <a:prstGeom prst="rect">
              <a:avLst/>
            </a:prstGeom>
            <a:noFill/>
            <a:ln w="9525">
              <a:noFill/>
              <a:miter lim="800000"/>
              <a:headEnd/>
              <a:tailEnd/>
            </a:ln>
            <a:effectLst/>
          </p:spPr>
          <p:txBody>
            <a:bodyPr wrap="none">
              <a:spAutoFit/>
            </a:bodyPr>
            <a:lstStyle/>
            <a:p>
              <a:pPr algn="l" eaLnBrk="0" hangingPunct="0"/>
              <a:r>
                <a:rPr lang="en-GB" sz="2800" i="1">
                  <a:latin typeface="Times New Roman" pitchFamily="18" charset="0"/>
                </a:rPr>
                <a:t>t</a:t>
              </a:r>
              <a:r>
                <a:rPr lang="en-GB" sz="2800" baseline="-25000">
                  <a:latin typeface="Times New Roman" pitchFamily="18" charset="0"/>
                </a:rPr>
                <a:t>max</a:t>
              </a:r>
              <a:r>
                <a:rPr lang="en-GB" sz="2800">
                  <a:latin typeface="Times New Roman" pitchFamily="18" charset="0"/>
                </a:rPr>
                <a:t>=9.57</a:t>
              </a:r>
            </a:p>
          </p:txBody>
        </p:sp>
        <p:grpSp>
          <p:nvGrpSpPr>
            <p:cNvPr id="7" name="Group 18"/>
            <p:cNvGrpSpPr>
              <a:grpSpLocks/>
            </p:cNvGrpSpPr>
            <p:nvPr/>
          </p:nvGrpSpPr>
          <p:grpSpPr bwMode="auto">
            <a:xfrm>
              <a:off x="4254" y="1616"/>
              <a:ext cx="1814" cy="2040"/>
              <a:chOff x="2928" y="960"/>
              <a:chExt cx="2736" cy="2415"/>
            </a:xfrm>
          </p:grpSpPr>
          <p:pic>
            <p:nvPicPr>
              <p:cNvPr id="75795" name="Picture 19" descr="visual_mov_unwarp_mip"/>
              <p:cNvPicPr>
                <a:picLocks noChangeArrowheads="1"/>
              </p:cNvPicPr>
              <p:nvPr/>
            </p:nvPicPr>
            <p:blipFill>
              <a:blip r:embed="rId6"/>
              <a:srcRect l="8136" t="17757" r="25618" b="41635"/>
              <a:stretch>
                <a:fillRect/>
              </a:stretch>
            </p:blipFill>
            <p:spPr bwMode="auto">
              <a:xfrm>
                <a:off x="2928" y="960"/>
                <a:ext cx="2736" cy="2415"/>
              </a:xfrm>
              <a:prstGeom prst="rect">
                <a:avLst/>
              </a:prstGeom>
              <a:noFill/>
              <a:ln w="9525">
                <a:noFill/>
                <a:miter lim="800000"/>
                <a:headEnd/>
                <a:tailEnd/>
              </a:ln>
            </p:spPr>
          </p:pic>
          <p:pic>
            <p:nvPicPr>
              <p:cNvPr id="75796" name="Picture 20" descr="visual_womov_unwarp_dm"/>
              <p:cNvPicPr>
                <a:picLocks noChangeArrowheads="1"/>
              </p:cNvPicPr>
              <p:nvPr/>
            </p:nvPicPr>
            <p:blipFill>
              <a:blip r:embed="rId3"/>
              <a:srcRect l="60565" t="18648" r="8458" b="51050"/>
              <a:stretch>
                <a:fillRect/>
              </a:stretch>
            </p:blipFill>
            <p:spPr bwMode="auto">
              <a:xfrm>
                <a:off x="4634" y="2064"/>
                <a:ext cx="886" cy="1248"/>
              </a:xfrm>
              <a:prstGeom prst="rect">
                <a:avLst/>
              </a:prstGeom>
              <a:noFill/>
              <a:ln w="9525">
                <a:noFill/>
                <a:miter lim="800000"/>
                <a:headEnd/>
                <a:tailEnd/>
              </a:ln>
            </p:spPr>
          </p:pic>
        </p:grpSp>
        <p:sp>
          <p:nvSpPr>
            <p:cNvPr id="75797" name="Text Box 21"/>
            <p:cNvSpPr txBox="1">
              <a:spLocks noChangeArrowheads="1"/>
            </p:cNvSpPr>
            <p:nvPr/>
          </p:nvSpPr>
          <p:spPr bwMode="auto">
            <a:xfrm>
              <a:off x="4345" y="1253"/>
              <a:ext cx="1704" cy="284"/>
            </a:xfrm>
            <a:prstGeom prst="rect">
              <a:avLst/>
            </a:prstGeom>
            <a:noFill/>
            <a:ln w="12700">
              <a:noFill/>
              <a:miter lim="800000"/>
              <a:headEnd/>
              <a:tailEnd/>
            </a:ln>
            <a:effectLst/>
          </p:spPr>
          <p:txBody>
            <a:bodyPr wrap="none">
              <a:spAutoFit/>
            </a:bodyPr>
            <a:lstStyle/>
            <a:p>
              <a:pPr algn="l" eaLnBrk="0" hangingPunct="0"/>
              <a:r>
                <a:rPr lang="en-GB" sz="2000">
                  <a:solidFill>
                    <a:schemeClr val="accent2"/>
                  </a:solidFill>
                  <a:latin typeface="Times New Roman" pitchFamily="18" charset="0"/>
                </a:rPr>
                <a:t>Correction by Unwarp</a:t>
              </a:r>
              <a:endParaRPr lang="en-US" sz="2000">
                <a:solidFill>
                  <a:schemeClr val="accent2"/>
                </a:solidFill>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r>
              <a:rPr lang="en-GB"/>
              <a:t>Practicalities</a:t>
            </a:r>
          </a:p>
        </p:txBody>
      </p:sp>
      <p:sp>
        <p:nvSpPr>
          <p:cNvPr id="3" name="Content Placeholder 2"/>
          <p:cNvSpPr>
            <a:spLocks noGrp="1"/>
          </p:cNvSpPr>
          <p:nvPr>
            <p:ph idx="4294967295"/>
          </p:nvPr>
        </p:nvSpPr>
        <p:spPr/>
        <p:txBody>
          <a:bodyPr>
            <a:normAutofit lnSpcReduction="10000"/>
          </a:bodyPr>
          <a:lstStyle/>
          <a:p>
            <a:pPr>
              <a:lnSpc>
                <a:spcPct val="80000"/>
              </a:lnSpc>
            </a:pPr>
            <a:r>
              <a:rPr lang="en-GB" sz="2800"/>
              <a:t>Unwarp is of use when variance due to movement is large. </a:t>
            </a:r>
          </a:p>
          <a:p>
            <a:pPr>
              <a:lnSpc>
                <a:spcPct val="80000"/>
              </a:lnSpc>
            </a:pPr>
            <a:r>
              <a:rPr lang="en-GB" sz="2800"/>
              <a:t>Particularly useful when the movements are task related as can remove unwanted variance without removing “true” activations. </a:t>
            </a:r>
          </a:p>
          <a:p>
            <a:pPr>
              <a:lnSpc>
                <a:spcPct val="80000"/>
              </a:lnSpc>
            </a:pPr>
            <a:r>
              <a:rPr lang="en-GB" sz="2800"/>
              <a:t>Can dramatically reduce variance in areas susceptible to greatest distortion (e.g. orbitofrontal cortex and regions of the temporal lobe).</a:t>
            </a:r>
          </a:p>
          <a:p>
            <a:pPr>
              <a:lnSpc>
                <a:spcPct val="80000"/>
              </a:lnSpc>
            </a:pPr>
            <a:r>
              <a:rPr lang="en-GB" sz="2800"/>
              <a:t>Useful when high field strength or long readout time increases amount of distortion in images. </a:t>
            </a:r>
          </a:p>
          <a:p>
            <a:pPr>
              <a:lnSpc>
                <a:spcPct val="80000"/>
              </a:lnSpc>
            </a:pPr>
            <a:r>
              <a:rPr lang="en-GB" sz="2800"/>
              <a:t>Can be computationally intensive… so take a long time</a:t>
            </a:r>
          </a:p>
        </p:txBody>
      </p:sp>
      <p:pic>
        <p:nvPicPr>
          <p:cNvPr id="64517" name="Picture 5"/>
          <p:cNvPicPr>
            <a:picLocks noChangeAspect="1" noChangeArrowheads="1"/>
          </p:cNvPicPr>
          <p:nvPr/>
        </p:nvPicPr>
        <p:blipFill>
          <a:blip r:embed="rId3"/>
          <a:srcRect/>
          <a:stretch>
            <a:fillRect/>
          </a:stretch>
        </p:blipFill>
        <p:spPr bwMode="auto">
          <a:xfrm>
            <a:off x="7524750" y="5843588"/>
            <a:ext cx="1619250" cy="101441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468313" y="1341438"/>
            <a:ext cx="8229600" cy="4530725"/>
          </a:xfrm>
        </p:spPr>
        <p:txBody>
          <a:bodyPr/>
          <a:lstStyle/>
          <a:p>
            <a:pPr>
              <a:lnSpc>
                <a:spcPct val="90000"/>
              </a:lnSpc>
              <a:buFontTx/>
              <a:buNone/>
            </a:pPr>
            <a:r>
              <a:rPr lang="en-GB" sz="2000"/>
              <a:t>Jezzard, P. and Clare, S. 1999.  Sources of distortion in functional MRI data. </a:t>
            </a:r>
            <a:r>
              <a:rPr lang="en-GB" sz="2000" i="1"/>
              <a:t>Human Brain Mapping, </a:t>
            </a:r>
            <a:r>
              <a:rPr lang="en-GB" sz="2000"/>
              <a:t>8:80-85</a:t>
            </a:r>
          </a:p>
          <a:p>
            <a:pPr>
              <a:lnSpc>
                <a:spcPct val="90000"/>
              </a:lnSpc>
              <a:buFontTx/>
              <a:buNone/>
            </a:pPr>
            <a:r>
              <a:rPr lang="en-GB" sz="2000"/>
              <a:t>Andersson JLR, Hutton C, Ashburner J, Turner R, Friston K (2001) Modelling geometric deformations in EPI time series. </a:t>
            </a:r>
            <a:r>
              <a:rPr lang="en-GB" sz="2000" i="1"/>
              <a:t> Neuroimage </a:t>
            </a:r>
            <a:r>
              <a:rPr lang="en-GB" sz="2000"/>
              <a:t>13: 903-919</a:t>
            </a:r>
          </a:p>
          <a:p>
            <a:pPr>
              <a:lnSpc>
                <a:spcPct val="90000"/>
              </a:lnSpc>
              <a:buFontTx/>
              <a:buNone/>
            </a:pPr>
            <a:endParaRPr lang="en-GB" sz="2000"/>
          </a:p>
          <a:p>
            <a:pPr>
              <a:lnSpc>
                <a:spcPct val="90000"/>
              </a:lnSpc>
              <a:buFontTx/>
              <a:buNone/>
            </a:pPr>
            <a:r>
              <a:rPr lang="en-GB" sz="2000"/>
              <a:t>Previous years MfD slides.</a:t>
            </a:r>
            <a:endParaRPr lang="en-US" sz="2000"/>
          </a:p>
          <a:p>
            <a:pPr>
              <a:lnSpc>
                <a:spcPct val="90000"/>
              </a:lnSpc>
              <a:buFontTx/>
              <a:buNone/>
            </a:pPr>
            <a:r>
              <a:rPr lang="en-GB" sz="2000"/>
              <a:t>John Ashburner’s slides </a:t>
            </a:r>
            <a:r>
              <a:rPr lang="en-US" sz="2000" u="sng">
                <a:hlinkClick r:id="rId2"/>
              </a:rPr>
              <a:t>http://www.fil.ion.ucl.ac.uk/spm/course/#slides</a:t>
            </a:r>
            <a:endParaRPr lang="en-US" sz="2000" u="sng"/>
          </a:p>
          <a:p>
            <a:pPr>
              <a:lnSpc>
                <a:spcPct val="90000"/>
              </a:lnSpc>
              <a:buFontTx/>
              <a:buNone/>
            </a:pPr>
            <a:r>
              <a:rPr lang="en-US" sz="2000"/>
              <a:t>This ppt: </a:t>
            </a:r>
            <a:r>
              <a:rPr lang="en-GB" sz="2000" u="sng">
                <a:solidFill>
                  <a:schemeClr val="hlink"/>
                </a:solidFill>
              </a:rPr>
              <a:t>www.fil.ion.ucl.ac.uk/~mgray/Presentations/</a:t>
            </a:r>
            <a:r>
              <a:rPr lang="en-GB" sz="2000" b="1" u="sng">
                <a:solidFill>
                  <a:schemeClr val="hlink"/>
                </a:solidFill>
              </a:rPr>
              <a:t>Unwarping</a:t>
            </a:r>
            <a:r>
              <a:rPr lang="en-GB" sz="2000" u="sng">
                <a:solidFill>
                  <a:schemeClr val="hlink"/>
                </a:solidFill>
              </a:rPr>
              <a:t>.ppt</a:t>
            </a:r>
            <a:r>
              <a:rPr lang="en-GB" sz="2000"/>
              <a:t> </a:t>
            </a:r>
            <a:endParaRPr lang="en-US" sz="2000"/>
          </a:p>
          <a:p>
            <a:pPr>
              <a:lnSpc>
                <a:spcPct val="90000"/>
              </a:lnSpc>
              <a:buFontTx/>
              <a:buNone/>
            </a:pPr>
            <a:r>
              <a:rPr lang="en-US" sz="2000"/>
              <a:t>Physics WIKI</a:t>
            </a:r>
          </a:p>
          <a:p>
            <a:pPr>
              <a:lnSpc>
                <a:spcPct val="90000"/>
              </a:lnSpc>
              <a:buFontTx/>
              <a:buNone/>
            </a:pPr>
            <a:r>
              <a:rPr lang="en-US" sz="2000"/>
              <a:t>SPM website/ SPM manual</a:t>
            </a:r>
          </a:p>
          <a:p>
            <a:pPr>
              <a:lnSpc>
                <a:spcPct val="90000"/>
              </a:lnSpc>
              <a:buFontTx/>
              <a:buNone/>
            </a:pPr>
            <a:endParaRPr lang="en-US" sz="2000"/>
          </a:p>
          <a:p>
            <a:pPr>
              <a:lnSpc>
                <a:spcPct val="90000"/>
              </a:lnSpc>
              <a:buFontTx/>
              <a:buNone/>
            </a:pPr>
            <a:r>
              <a:rPr lang="en-US" sz="2000"/>
              <a:t>And Chloe Hutton.</a:t>
            </a:r>
          </a:p>
        </p:txBody>
      </p:sp>
      <p:sp>
        <p:nvSpPr>
          <p:cNvPr id="61443" name="Text Box 3"/>
          <p:cNvSpPr txBox="1">
            <a:spLocks noChangeArrowheads="1"/>
          </p:cNvSpPr>
          <p:nvPr/>
        </p:nvSpPr>
        <p:spPr bwMode="auto">
          <a:xfrm>
            <a:off x="3203575" y="188913"/>
            <a:ext cx="2259013" cy="579437"/>
          </a:xfrm>
          <a:prstGeom prst="rect">
            <a:avLst/>
          </a:prstGeom>
          <a:noFill/>
          <a:ln w="9525">
            <a:noFill/>
            <a:miter lim="800000"/>
            <a:headEnd/>
            <a:tailEnd/>
          </a:ln>
          <a:effectLst/>
        </p:spPr>
        <p:txBody>
          <a:bodyPr wrap="none">
            <a:spAutoFit/>
          </a:bodyPr>
          <a:lstStyle/>
          <a:p>
            <a:pPr algn="l" eaLnBrk="0" hangingPunct="0"/>
            <a:r>
              <a:rPr lang="en-GB" sz="3200">
                <a:latin typeface="Arial" charset="0"/>
              </a:rPr>
              <a:t>References</a:t>
            </a:r>
            <a:endParaRPr lang="en-US" sz="320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7175" y="274638"/>
            <a:ext cx="8099425" cy="728662"/>
          </a:xfrm>
        </p:spPr>
        <p:txBody>
          <a:bodyPr/>
          <a:lstStyle/>
          <a:p>
            <a:r>
              <a:rPr lang="en-US" sz="4000" dirty="0" smtClean="0">
                <a:latin typeface="Calibri" pitchFamily="34" charset="0"/>
                <a:ea typeface="Calibri" pitchFamily="34" charset="0"/>
                <a:cs typeface="Calibri" pitchFamily="34" charset="0"/>
              </a:rPr>
              <a:t>Motion in fMRI</a:t>
            </a:r>
          </a:p>
        </p:txBody>
      </p:sp>
      <p:sp>
        <p:nvSpPr>
          <p:cNvPr id="9" name="Text Box 5"/>
          <p:cNvSpPr txBox="1">
            <a:spLocks noChangeArrowheads="1"/>
          </p:cNvSpPr>
          <p:nvPr/>
        </p:nvSpPr>
        <p:spPr bwMode="auto">
          <a:xfrm>
            <a:off x="457200" y="5521325"/>
            <a:ext cx="8229600" cy="1362075"/>
          </a:xfrm>
          <a:prstGeom prst="rect">
            <a:avLst/>
          </a:prstGeom>
          <a:noFill/>
          <a:ln w="9525">
            <a:noFill/>
            <a:miter lim="800000"/>
            <a:headEnd/>
            <a:tailEnd/>
          </a:ln>
        </p:spPr>
        <p:txBody>
          <a:bodyPr lIns="54000" rIns="54000">
            <a:spAutoFit/>
          </a:bodyPr>
          <a:lstStyle/>
          <a:p>
            <a:pPr marL="446088" indent="-446088" fontAlgn="auto">
              <a:spcBef>
                <a:spcPts val="0"/>
              </a:spcBef>
              <a:spcAft>
                <a:spcPts val="0"/>
              </a:spcAft>
              <a:buFont typeface="Lucida Grande"/>
              <a:buChar char="➠"/>
              <a:defRPr/>
            </a:pPr>
            <a:r>
              <a:rPr lang="en-GB" sz="2400" dirty="0">
                <a:latin typeface="Calibri"/>
                <a:cs typeface="Calibri"/>
              </a:rPr>
              <a:t>Minimising movements is one of the most important factors for ensuring good data quality</a:t>
            </a:r>
          </a:p>
          <a:p>
            <a:pPr algn="ctr" eaLnBrk="0" fontAlgn="auto" hangingPunct="0">
              <a:spcBef>
                <a:spcPct val="50000"/>
              </a:spcBef>
              <a:spcAft>
                <a:spcPts val="0"/>
              </a:spcAft>
              <a:defRPr/>
            </a:pPr>
            <a:endParaRPr lang="en-US" sz="2300" dirty="0">
              <a:solidFill>
                <a:srgbClr val="2F1F58"/>
              </a:solidFill>
              <a:latin typeface="Calibri"/>
              <a:cs typeface="Calibri"/>
            </a:endParaRPr>
          </a:p>
        </p:txBody>
      </p:sp>
      <p:sp>
        <p:nvSpPr>
          <p:cNvPr id="10" name="TextBox 9"/>
          <p:cNvSpPr txBox="1"/>
          <p:nvPr/>
        </p:nvSpPr>
        <p:spPr>
          <a:xfrm>
            <a:off x="688975" y="1563688"/>
            <a:ext cx="8201025" cy="3806825"/>
          </a:xfrm>
          <a:prstGeom prst="rect">
            <a:avLst/>
          </a:prstGeom>
          <a:noFill/>
        </p:spPr>
        <p:txBody>
          <a:bodyPr>
            <a:spAutoFit/>
          </a:bodyPr>
          <a:lstStyle/>
          <a:p>
            <a:pPr marL="365125" indent="-365125">
              <a:spcAft>
                <a:spcPts val="1200"/>
              </a:spcAft>
              <a:buFont typeface="Arial" pitchFamily="34" charset="0"/>
              <a:buChar char="•"/>
            </a:pPr>
            <a:r>
              <a:rPr lang="en-US" sz="2400" dirty="0">
                <a:solidFill>
                  <a:schemeClr val="tx2"/>
                </a:solidFill>
                <a:latin typeface="Calibri" pitchFamily="34" charset="0"/>
                <a:ea typeface="MS PGothic" pitchFamily="34" charset="-128"/>
                <a:cs typeface="Calibri" pitchFamily="34" charset="0"/>
              </a:rPr>
              <a:t>We want to compare the same part of the brain across time</a:t>
            </a:r>
            <a:endParaRPr lang="en-US" sz="2400" b="1" dirty="0">
              <a:solidFill>
                <a:schemeClr val="tx2"/>
              </a:solidFill>
              <a:latin typeface="Calibri" pitchFamily="34" charset="0"/>
              <a:ea typeface="MS PGothic" pitchFamily="34" charset="-128"/>
              <a:cs typeface="Calibri" pitchFamily="34" charset="0"/>
            </a:endParaRPr>
          </a:p>
          <a:p>
            <a:pPr marL="365125" indent="-365125">
              <a:spcAft>
                <a:spcPts val="1200"/>
              </a:spcAft>
              <a:buFont typeface="Arial" pitchFamily="34" charset="0"/>
              <a:buChar char="•"/>
            </a:pPr>
            <a:r>
              <a:rPr lang="en-US" sz="2400" dirty="0">
                <a:solidFill>
                  <a:schemeClr val="tx2"/>
                </a:solidFill>
                <a:latin typeface="Calibri" pitchFamily="34" charset="0"/>
                <a:ea typeface="MS PGothic" pitchFamily="34" charset="-128"/>
                <a:cs typeface="Calibri" pitchFamily="34" charset="0"/>
              </a:rPr>
              <a:t>Subjects move in the scanner</a:t>
            </a:r>
          </a:p>
          <a:p>
            <a:pPr marL="365125" indent="-365125">
              <a:spcAft>
                <a:spcPts val="1200"/>
              </a:spcAft>
              <a:buFont typeface="Arial" pitchFamily="34" charset="0"/>
              <a:buChar char="•"/>
            </a:pPr>
            <a:r>
              <a:rPr lang="en-US" sz="2400" dirty="0">
                <a:solidFill>
                  <a:schemeClr val="tx2"/>
                </a:solidFill>
                <a:latin typeface="Calibri" pitchFamily="34" charset="0"/>
                <a:ea typeface="MS PGothic" pitchFamily="34" charset="-128"/>
                <a:cs typeface="Calibri" pitchFamily="34" charset="0"/>
              </a:rPr>
              <a:t>Even small head movements can be a major problem:</a:t>
            </a:r>
          </a:p>
          <a:p>
            <a:pPr marL="822325" lvl="1" indent="-365125">
              <a:buFont typeface="Lucida Grande"/>
              <a:buChar char="−"/>
            </a:pPr>
            <a:r>
              <a:rPr lang="en-US" sz="2100" dirty="0">
                <a:solidFill>
                  <a:schemeClr val="tx2"/>
                </a:solidFill>
                <a:latin typeface="Calibri" pitchFamily="34" charset="0"/>
                <a:ea typeface="MS PGothic" pitchFamily="34" charset="-128"/>
                <a:cs typeface="Calibri" pitchFamily="34" charset="0"/>
              </a:rPr>
              <a:t>Movement </a:t>
            </a:r>
            <a:r>
              <a:rPr lang="en-US" sz="2100" dirty="0" err="1">
                <a:solidFill>
                  <a:schemeClr val="tx2"/>
                </a:solidFill>
                <a:latin typeface="Calibri" pitchFamily="34" charset="0"/>
                <a:ea typeface="MS PGothic" pitchFamily="34" charset="-128"/>
                <a:cs typeface="Calibri" pitchFamily="34" charset="0"/>
              </a:rPr>
              <a:t>artefacts</a:t>
            </a:r>
            <a:r>
              <a:rPr lang="en-US" sz="2100" dirty="0">
                <a:solidFill>
                  <a:schemeClr val="tx2"/>
                </a:solidFill>
                <a:latin typeface="Calibri" pitchFamily="34" charset="0"/>
                <a:ea typeface="MS PGothic" pitchFamily="34" charset="-128"/>
                <a:cs typeface="Calibri" pitchFamily="34" charset="0"/>
              </a:rPr>
              <a:t> add up to the residual variance and reduce sensitivity</a:t>
            </a:r>
          </a:p>
          <a:p>
            <a:pPr marL="822325" lvl="1" indent="-365125">
              <a:spcBef>
                <a:spcPct val="20000"/>
              </a:spcBef>
              <a:buFontTx/>
              <a:buChar char="–"/>
            </a:pPr>
            <a:r>
              <a:rPr lang="en-GB" sz="2100" dirty="0">
                <a:solidFill>
                  <a:schemeClr val="tx2"/>
                </a:solidFill>
                <a:latin typeface="Calibri" pitchFamily="34" charset="0"/>
                <a:ea typeface="Arial" pitchFamily="34" charset="0"/>
                <a:cs typeface="Calibri" pitchFamily="34" charset="0"/>
              </a:rPr>
              <a:t>Data may be lost if sudden movements occur during a single volume</a:t>
            </a:r>
          </a:p>
          <a:p>
            <a:pPr marL="822325" lvl="1" indent="-365125">
              <a:spcBef>
                <a:spcPct val="20000"/>
              </a:spcBef>
              <a:buFontTx/>
              <a:buChar char="–"/>
            </a:pPr>
            <a:r>
              <a:rPr lang="en-GB" sz="2100" dirty="0">
                <a:solidFill>
                  <a:schemeClr val="tx2"/>
                </a:solidFill>
                <a:latin typeface="Calibri" pitchFamily="34" charset="0"/>
                <a:ea typeface="Arial" pitchFamily="34" charset="0"/>
                <a:cs typeface="Calibri" pitchFamily="34" charset="0"/>
              </a:rPr>
              <a:t>Movements may be correlated with the task performed</a:t>
            </a:r>
          </a:p>
          <a:p>
            <a:pPr marL="822325" lvl="1" indent="-365125">
              <a:buFont typeface="Lucida Grande"/>
              <a:buChar char="−"/>
            </a:pPr>
            <a:endParaRPr lang="en-US" sz="2600" dirty="0">
              <a:solidFill>
                <a:schemeClr val="tx2"/>
              </a:solidFill>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7175" y="274638"/>
            <a:ext cx="8099425" cy="728662"/>
          </a:xfrm>
        </p:spPr>
        <p:txBody>
          <a:bodyPr/>
          <a:lstStyle/>
          <a:p>
            <a:r>
              <a:rPr lang="en-US" sz="4000" dirty="0" smtClean="0">
                <a:latin typeface="Calibri" pitchFamily="34" charset="0"/>
                <a:ea typeface="Calibri" pitchFamily="34" charset="0"/>
                <a:cs typeface="Calibri" pitchFamily="34" charset="0"/>
              </a:rPr>
              <a:t>Motion Prevention in fMRI</a:t>
            </a:r>
          </a:p>
        </p:txBody>
      </p:sp>
      <p:pic>
        <p:nvPicPr>
          <p:cNvPr id="23555" name="Picture 3" descr="Bite_Bar_Use"/>
          <p:cNvPicPr>
            <a:picLocks noChangeAspect="1" noChangeArrowheads="1"/>
          </p:cNvPicPr>
          <p:nvPr/>
        </p:nvPicPr>
        <p:blipFill>
          <a:blip r:embed="rId3"/>
          <a:srcRect t="4250"/>
          <a:stretch>
            <a:fillRect/>
          </a:stretch>
        </p:blipFill>
        <p:spPr bwMode="auto">
          <a:xfrm>
            <a:off x="1174749" y="1309689"/>
            <a:ext cx="2439355" cy="1652984"/>
          </a:xfrm>
          <a:prstGeom prst="rect">
            <a:avLst/>
          </a:prstGeom>
          <a:noFill/>
          <a:ln w="9525">
            <a:noFill/>
            <a:miter lim="800000"/>
            <a:headEnd/>
            <a:tailEnd/>
          </a:ln>
        </p:spPr>
      </p:pic>
      <p:sp>
        <p:nvSpPr>
          <p:cNvPr id="23557" name="Text Box 5"/>
          <p:cNvSpPr txBox="1">
            <a:spLocks noChangeArrowheads="1"/>
          </p:cNvSpPr>
          <p:nvPr/>
        </p:nvSpPr>
        <p:spPr bwMode="auto">
          <a:xfrm>
            <a:off x="3967163" y="5991225"/>
            <a:ext cx="1525587" cy="336550"/>
          </a:xfrm>
          <a:prstGeom prst="rect">
            <a:avLst/>
          </a:prstGeom>
          <a:noFill/>
          <a:ln w="9525">
            <a:noFill/>
            <a:miter lim="800000"/>
            <a:headEnd/>
            <a:tailEnd/>
          </a:ln>
        </p:spPr>
        <p:txBody>
          <a:bodyPr>
            <a:spAutoFit/>
          </a:bodyPr>
          <a:lstStyle/>
          <a:p>
            <a:pPr algn="ctr">
              <a:spcBef>
                <a:spcPct val="50000"/>
              </a:spcBef>
            </a:pPr>
            <a:endParaRPr lang="en-US" sz="1600"/>
          </a:p>
        </p:txBody>
      </p:sp>
      <p:sp>
        <p:nvSpPr>
          <p:cNvPr id="12" name="Rectangle 6"/>
          <p:cNvSpPr>
            <a:spLocks noChangeArrowheads="1"/>
          </p:cNvSpPr>
          <p:nvPr/>
        </p:nvSpPr>
        <p:spPr bwMode="auto">
          <a:xfrm>
            <a:off x="520700" y="3149600"/>
            <a:ext cx="7975600" cy="3116238"/>
          </a:xfrm>
          <a:prstGeom prst="rect">
            <a:avLst/>
          </a:prstGeom>
          <a:noFill/>
          <a:ln w="9525">
            <a:noFill/>
            <a:miter lim="800000"/>
            <a:headEnd/>
            <a:tailEnd/>
          </a:ln>
        </p:spPr>
        <p:txBody>
          <a:bodyPr>
            <a:spAutoFit/>
          </a:bodyPr>
          <a:lstStyle/>
          <a:p>
            <a:pPr marL="914400" lvl="1" indent="-457200" eaLnBrk="0" hangingPunct="0">
              <a:spcBef>
                <a:spcPct val="50000"/>
              </a:spcBef>
              <a:buFontTx/>
              <a:buAutoNum type="arabicPeriod"/>
            </a:pPr>
            <a:r>
              <a:rPr lang="en-GB" sz="2300" dirty="0">
                <a:latin typeface="Calibri" pitchFamily="34" charset="0"/>
                <a:ea typeface="Calibri" pitchFamily="34" charset="0"/>
                <a:cs typeface="Calibri" pitchFamily="34" charset="0"/>
              </a:rPr>
              <a:t>Constrain the volunteer’s </a:t>
            </a:r>
            <a:r>
              <a:rPr lang="en-GB" sz="2300" dirty="0" smtClean="0">
                <a:latin typeface="Calibri" pitchFamily="34" charset="0"/>
                <a:ea typeface="Calibri" pitchFamily="34" charset="0"/>
                <a:cs typeface="Calibri" pitchFamily="34" charset="0"/>
              </a:rPr>
              <a:t>head (soft padding)</a:t>
            </a:r>
            <a:endParaRPr lang="en-GB" sz="2300" dirty="0">
              <a:latin typeface="Calibri" pitchFamily="34" charset="0"/>
              <a:ea typeface="Calibri" pitchFamily="34" charset="0"/>
              <a:cs typeface="Calibri" pitchFamily="34" charset="0"/>
            </a:endParaRPr>
          </a:p>
          <a:p>
            <a:pPr marL="914400" lvl="1" indent="-457200" eaLnBrk="0" hangingPunct="0">
              <a:spcBef>
                <a:spcPct val="50000"/>
              </a:spcBef>
              <a:buFontTx/>
              <a:buAutoNum type="arabicPeriod"/>
            </a:pPr>
            <a:r>
              <a:rPr lang="en-GB" sz="2300" dirty="0">
                <a:latin typeface="Calibri" pitchFamily="34" charset="0"/>
                <a:ea typeface="Calibri" pitchFamily="34" charset="0"/>
                <a:cs typeface="Calibri" pitchFamily="34" charset="0"/>
              </a:rPr>
              <a:t>Give explicit instructions to </a:t>
            </a:r>
            <a:r>
              <a:rPr lang="en-GB" sz="2300" dirty="0" smtClean="0">
                <a:latin typeface="Calibri" pitchFamily="34" charset="0"/>
                <a:ea typeface="Calibri" pitchFamily="34" charset="0"/>
                <a:cs typeface="Calibri" pitchFamily="34" charset="0"/>
              </a:rPr>
              <a:t>lie as still as possible, </a:t>
            </a:r>
            <a:r>
              <a:rPr lang="en-GB" sz="2300" dirty="0">
                <a:latin typeface="Calibri" pitchFamily="34" charset="0"/>
                <a:ea typeface="Calibri" pitchFamily="34" charset="0"/>
                <a:cs typeface="Calibri" pitchFamily="34" charset="0"/>
              </a:rPr>
              <a:t>not to talk between </a:t>
            </a:r>
            <a:r>
              <a:rPr lang="en-GB" sz="2400" dirty="0">
                <a:latin typeface="Calibri" pitchFamily="34" charset="0"/>
                <a:ea typeface="Calibri" pitchFamily="34" charset="0"/>
                <a:cs typeface="Calibri" pitchFamily="34" charset="0"/>
              </a:rPr>
              <a:t>sessions</a:t>
            </a:r>
            <a:r>
              <a:rPr lang="en-GB" sz="2300" dirty="0">
                <a:latin typeface="Calibri" pitchFamily="34" charset="0"/>
                <a:ea typeface="Calibri" pitchFamily="34" charset="0"/>
                <a:cs typeface="Calibri" pitchFamily="34" charset="0"/>
              </a:rPr>
              <a:t>, and swallow as little as possible</a:t>
            </a:r>
          </a:p>
          <a:p>
            <a:pPr marL="914400" lvl="1" indent="-457200" eaLnBrk="0" hangingPunct="0">
              <a:spcBef>
                <a:spcPct val="50000"/>
              </a:spcBef>
              <a:buFontTx/>
              <a:buAutoNum type="arabicPeriod"/>
            </a:pPr>
            <a:r>
              <a:rPr lang="en-GB" sz="2300" dirty="0" smtClean="0">
                <a:latin typeface="Calibri" pitchFamily="34" charset="0"/>
                <a:ea typeface="Calibri" pitchFamily="34" charset="0"/>
                <a:cs typeface="Calibri" pitchFamily="34" charset="0"/>
              </a:rPr>
              <a:t>Try not to </a:t>
            </a:r>
            <a:r>
              <a:rPr lang="en-GB" sz="2300" dirty="0">
                <a:latin typeface="Calibri" pitchFamily="34" charset="0"/>
                <a:ea typeface="Calibri" pitchFamily="34" charset="0"/>
                <a:cs typeface="Calibri" pitchFamily="34" charset="0"/>
              </a:rPr>
              <a:t>scan for too </a:t>
            </a:r>
            <a:r>
              <a:rPr lang="en-GB" sz="2300" dirty="0" smtClean="0">
                <a:latin typeface="Calibri" pitchFamily="34" charset="0"/>
                <a:ea typeface="Calibri" pitchFamily="34" charset="0"/>
                <a:cs typeface="Calibri" pitchFamily="34" charset="0"/>
              </a:rPr>
              <a:t>long* </a:t>
            </a:r>
            <a:r>
              <a:rPr lang="en-GB" sz="2300" dirty="0">
                <a:latin typeface="Calibri" pitchFamily="34" charset="0"/>
                <a:ea typeface="Calibri" pitchFamily="34" charset="0"/>
                <a:cs typeface="Calibri" pitchFamily="34" charset="0"/>
              </a:rPr>
              <a:t>– everyone will move after while</a:t>
            </a:r>
            <a:r>
              <a:rPr lang="en-GB" sz="2300" dirty="0" smtClean="0">
                <a:latin typeface="Calibri" pitchFamily="34" charset="0"/>
                <a:ea typeface="Calibri" pitchFamily="34" charset="0"/>
                <a:cs typeface="Calibri" pitchFamily="34" charset="0"/>
              </a:rPr>
              <a:t>!</a:t>
            </a:r>
          </a:p>
          <a:p>
            <a:pPr marL="914400" lvl="1" indent="-457200" eaLnBrk="0" hangingPunct="0">
              <a:spcBef>
                <a:spcPct val="50000"/>
              </a:spcBef>
              <a:buFontTx/>
              <a:buAutoNum type="arabicPeriod"/>
            </a:pPr>
            <a:r>
              <a:rPr lang="en-GB" sz="2300" dirty="0" smtClean="0">
                <a:latin typeface="Calibri" pitchFamily="34" charset="0"/>
                <a:ea typeface="Calibri" pitchFamily="34" charset="0"/>
                <a:cs typeface="Calibri" pitchFamily="34" charset="0"/>
              </a:rPr>
              <a:t>Make sure your subject is as comfortable as possible before you start.</a:t>
            </a:r>
            <a:endParaRPr lang="en-GB" sz="2300" dirty="0">
              <a:latin typeface="Calibri" pitchFamily="34" charset="0"/>
              <a:ea typeface="Calibri" pitchFamily="34" charset="0"/>
              <a:cs typeface="Calibri" pitchFamily="34" charset="0"/>
            </a:endParaRPr>
          </a:p>
        </p:txBody>
      </p:sp>
      <p:pic>
        <p:nvPicPr>
          <p:cNvPr id="23559" name="Picture 7"/>
          <p:cNvPicPr>
            <a:picLocks noChangeAspect="1" noChangeArrowheads="1"/>
          </p:cNvPicPr>
          <p:nvPr/>
        </p:nvPicPr>
        <p:blipFill>
          <a:blip r:embed="rId4"/>
          <a:srcRect/>
          <a:stretch>
            <a:fillRect/>
          </a:stretch>
        </p:blipFill>
        <p:spPr bwMode="auto">
          <a:xfrm>
            <a:off x="4699000" y="1311926"/>
            <a:ext cx="2841762" cy="18376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9"/>
          <p:cNvSpPr>
            <a:spLocks noGrp="1"/>
          </p:cNvSpPr>
          <p:nvPr>
            <p:ph type="title"/>
          </p:nvPr>
        </p:nvSpPr>
        <p:spPr>
          <a:xfrm>
            <a:off x="457200" y="266700"/>
            <a:ext cx="7899400" cy="749300"/>
          </a:xfrm>
        </p:spPr>
        <p:txBody>
          <a:bodyPr/>
          <a:lstStyle/>
          <a:p>
            <a:r>
              <a:rPr lang="en-US" sz="4000" dirty="0" smtClean="0">
                <a:latin typeface="Calibri" pitchFamily="34" charset="0"/>
                <a:ea typeface="Calibri" pitchFamily="34" charset="0"/>
                <a:cs typeface="Calibri" pitchFamily="34" charset="0"/>
              </a:rPr>
              <a:t>Realignment - Two Steps</a:t>
            </a:r>
          </a:p>
        </p:txBody>
      </p:sp>
      <p:sp>
        <p:nvSpPr>
          <p:cNvPr id="6" name="TextBox 5"/>
          <p:cNvSpPr txBox="1"/>
          <p:nvPr/>
        </p:nvSpPr>
        <p:spPr>
          <a:xfrm>
            <a:off x="757238" y="1706563"/>
            <a:ext cx="7699375" cy="4016375"/>
          </a:xfrm>
          <a:prstGeom prst="rect">
            <a:avLst/>
          </a:prstGeom>
          <a:noFill/>
        </p:spPr>
        <p:txBody>
          <a:bodyPr>
            <a:spAutoFit/>
          </a:bodyPr>
          <a:lstStyle/>
          <a:p>
            <a:pPr fontAlgn="auto">
              <a:spcBef>
                <a:spcPts val="0"/>
              </a:spcBef>
              <a:spcAft>
                <a:spcPts val="0"/>
              </a:spcAft>
              <a:defRPr/>
            </a:pPr>
            <a:r>
              <a:rPr lang="en-US" sz="2400" dirty="0">
                <a:latin typeface="Calibri"/>
                <a:cs typeface="Calibri"/>
              </a:rPr>
              <a:t>Realignment (of same-modality images from same subject) involves two stages:</a:t>
            </a:r>
          </a:p>
          <a:p>
            <a:pPr fontAlgn="auto">
              <a:spcBef>
                <a:spcPts val="0"/>
              </a:spcBef>
              <a:spcAft>
                <a:spcPts val="0"/>
              </a:spcAft>
              <a:defRPr/>
            </a:pPr>
            <a:endParaRPr lang="en-US" sz="2400" dirty="0">
              <a:latin typeface="Calibri"/>
              <a:cs typeface="Calibri"/>
            </a:endParaRPr>
          </a:p>
          <a:p>
            <a:pPr marL="457200" indent="-457200" fontAlgn="auto">
              <a:spcBef>
                <a:spcPts val="0"/>
              </a:spcBef>
              <a:spcAft>
                <a:spcPts val="0"/>
              </a:spcAft>
              <a:buFontTx/>
              <a:buAutoNum type="arabicPeriod"/>
              <a:defRPr/>
            </a:pPr>
            <a:r>
              <a:rPr lang="en-US" sz="2400" dirty="0">
                <a:latin typeface="Calibri"/>
                <a:cs typeface="Calibri"/>
              </a:rPr>
              <a:t>Registration</a:t>
            </a:r>
          </a:p>
          <a:p>
            <a:pPr marL="914400" lvl="1" indent="-457200" fontAlgn="auto">
              <a:spcBef>
                <a:spcPts val="0"/>
              </a:spcBef>
              <a:spcAft>
                <a:spcPts val="0"/>
              </a:spcAft>
              <a:buFont typeface="Lucida Grande"/>
              <a:buChar char="−"/>
              <a:defRPr/>
            </a:pPr>
            <a:r>
              <a:rPr lang="en-US" sz="2100" u="sng" dirty="0">
                <a:latin typeface="Calibri"/>
                <a:cs typeface="Calibri"/>
              </a:rPr>
              <a:t>Estimate </a:t>
            </a:r>
            <a:r>
              <a:rPr lang="en-US" sz="2100" dirty="0">
                <a:latin typeface="Calibri"/>
                <a:cs typeface="Calibri"/>
              </a:rPr>
              <a:t>the 6 parameters that describe the rigid body transformation between each image and a reference image</a:t>
            </a:r>
            <a:r>
              <a:rPr lang="en-US" sz="2400" dirty="0">
                <a:latin typeface="Calibri"/>
                <a:cs typeface="Calibri"/>
              </a:rPr>
              <a:t/>
            </a:r>
            <a:br>
              <a:rPr lang="en-US" sz="2400" dirty="0">
                <a:latin typeface="Calibri"/>
                <a:cs typeface="Calibri"/>
              </a:rPr>
            </a:br>
            <a:endParaRPr lang="en-US" sz="2400" dirty="0">
              <a:latin typeface="Calibri"/>
              <a:cs typeface="Calibri"/>
            </a:endParaRPr>
          </a:p>
          <a:p>
            <a:pPr marL="446088" indent="-446088" fontAlgn="auto">
              <a:spcBef>
                <a:spcPts val="0"/>
              </a:spcBef>
              <a:spcAft>
                <a:spcPts val="0"/>
              </a:spcAft>
              <a:defRPr/>
            </a:pPr>
            <a:r>
              <a:rPr lang="en-US" sz="2400" dirty="0">
                <a:latin typeface="Calibri"/>
                <a:cs typeface="Calibri"/>
              </a:rPr>
              <a:t>2.	Transformation</a:t>
            </a:r>
          </a:p>
          <a:p>
            <a:pPr marL="890588" lvl="1" indent="-444500" fontAlgn="auto">
              <a:spcBef>
                <a:spcPts val="0"/>
              </a:spcBef>
              <a:spcAft>
                <a:spcPts val="0"/>
              </a:spcAft>
              <a:buFont typeface="Lucida Grande"/>
              <a:buChar char="−"/>
              <a:defRPr/>
            </a:pPr>
            <a:r>
              <a:rPr lang="en-US" sz="2100" u="sng" dirty="0">
                <a:latin typeface="Calibri"/>
                <a:cs typeface="Calibri"/>
              </a:rPr>
              <a:t>Re-sample </a:t>
            </a:r>
            <a:r>
              <a:rPr lang="en-US" sz="2100" dirty="0">
                <a:latin typeface="Calibri"/>
                <a:cs typeface="Calibri"/>
              </a:rPr>
              <a:t>each image according to the determined transformation parameters</a:t>
            </a:r>
          </a:p>
          <a:p>
            <a:pPr fontAlgn="auto">
              <a:spcBef>
                <a:spcPts val="0"/>
              </a:spcBef>
              <a:spcAft>
                <a:spcPts val="0"/>
              </a:spcAft>
              <a:defRPr/>
            </a:pPr>
            <a:endParaRPr lang="en-US" sz="2400" dirty="0">
              <a:solidFill>
                <a:srgbClr val="2F1F58"/>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87338"/>
            <a:ext cx="7899400" cy="728662"/>
          </a:xfrm>
        </p:spPr>
        <p:txBody>
          <a:bodyPr/>
          <a:lstStyle/>
          <a:p>
            <a:r>
              <a:rPr lang="en-US" sz="4000" dirty="0" smtClean="0">
                <a:latin typeface="Calibri" pitchFamily="34" charset="0"/>
                <a:ea typeface="Calibri" pitchFamily="34" charset="0"/>
                <a:cs typeface="Calibri" pitchFamily="34" charset="0"/>
              </a:rPr>
              <a:t>1. Registration</a:t>
            </a:r>
          </a:p>
        </p:txBody>
      </p:sp>
      <p:sp>
        <p:nvSpPr>
          <p:cNvPr id="3" name="Content Placeholder 2"/>
          <p:cNvSpPr>
            <a:spLocks noGrp="1"/>
          </p:cNvSpPr>
          <p:nvPr>
            <p:ph idx="1"/>
          </p:nvPr>
        </p:nvSpPr>
        <p:spPr>
          <a:xfrm>
            <a:off x="450850" y="1282700"/>
            <a:ext cx="8229600" cy="1473200"/>
          </a:xfrm>
        </p:spPr>
        <p:txBody>
          <a:bodyPr rtlCol="0">
            <a:normAutofit/>
          </a:bodyPr>
          <a:lstStyle/>
          <a:p>
            <a:pPr fontAlgn="auto">
              <a:spcAft>
                <a:spcPts val="0"/>
              </a:spcAft>
              <a:buClr>
                <a:schemeClr val="tx1"/>
              </a:buClr>
              <a:buSzPct val="100000"/>
              <a:defRPr/>
            </a:pPr>
            <a:r>
              <a:rPr lang="en-US" sz="2400" dirty="0" smtClean="0">
                <a:latin typeface="Calibri"/>
                <a:cs typeface="Calibri"/>
              </a:rPr>
              <a:t>Each transform can be applied in 3 dimensions</a:t>
            </a:r>
          </a:p>
          <a:p>
            <a:pPr fontAlgn="auto">
              <a:spcAft>
                <a:spcPts val="0"/>
              </a:spcAft>
              <a:buClr>
                <a:schemeClr val="tx1"/>
              </a:buClr>
              <a:buSzPct val="100000"/>
              <a:defRPr/>
            </a:pPr>
            <a:r>
              <a:rPr lang="en-US" sz="2400" dirty="0" smtClean="0">
                <a:latin typeface="Calibri"/>
                <a:cs typeface="Calibri"/>
              </a:rPr>
              <a:t>Therefore, if we correct for both rotation and translation, we will compute 6 parameters</a:t>
            </a:r>
          </a:p>
          <a:p>
            <a:pPr fontAlgn="auto">
              <a:spcAft>
                <a:spcPts val="0"/>
              </a:spcAft>
              <a:buClr>
                <a:schemeClr val="bg1"/>
              </a:buClr>
              <a:defRPr/>
            </a:pPr>
            <a:endParaRPr lang="en-US" sz="2400" dirty="0">
              <a:solidFill>
                <a:srgbClr val="2F1F58"/>
              </a:solidFill>
              <a:latin typeface="Calibri"/>
              <a:cs typeface="Calibri"/>
            </a:endParaRPr>
          </a:p>
        </p:txBody>
      </p:sp>
      <p:sp>
        <p:nvSpPr>
          <p:cNvPr id="25604" name="Rectangle 8"/>
          <p:cNvSpPr>
            <a:spLocks noChangeArrowheads="1"/>
          </p:cNvSpPr>
          <p:nvPr/>
        </p:nvSpPr>
        <p:spPr bwMode="auto">
          <a:xfrm>
            <a:off x="5946775" y="3590925"/>
            <a:ext cx="844550" cy="457200"/>
          </a:xfrm>
          <a:prstGeom prst="rect">
            <a:avLst/>
          </a:prstGeom>
          <a:noFill/>
          <a:ln w="9525">
            <a:noFill/>
            <a:miter lim="800000"/>
            <a:headEnd/>
            <a:tailEnd/>
          </a:ln>
        </p:spPr>
        <p:txBody>
          <a:bodyPr/>
          <a:lstStyle/>
          <a:p>
            <a:pPr marL="342900" indent="-342900">
              <a:lnSpc>
                <a:spcPct val="90000"/>
              </a:lnSpc>
              <a:spcBef>
                <a:spcPct val="20000"/>
              </a:spcBef>
              <a:buClr>
                <a:srgbClr val="990000"/>
              </a:buClr>
              <a:buFont typeface="Wingdings" pitchFamily="2" charset="2"/>
              <a:buNone/>
            </a:pPr>
            <a:r>
              <a:rPr lang="en-US" sz="2300">
                <a:solidFill>
                  <a:srgbClr val="2F1F58"/>
                </a:solidFill>
                <a:latin typeface="Calibri" pitchFamily="34" charset="0"/>
                <a:ea typeface="Calibri" pitchFamily="34" charset="0"/>
                <a:cs typeface="Calibri" pitchFamily="34" charset="0"/>
              </a:rPr>
              <a:t>Yaw</a:t>
            </a:r>
          </a:p>
          <a:p>
            <a:pPr marL="342900" indent="-342900">
              <a:lnSpc>
                <a:spcPct val="90000"/>
              </a:lnSpc>
              <a:spcBef>
                <a:spcPct val="20000"/>
              </a:spcBef>
              <a:buClr>
                <a:srgbClr val="990000"/>
              </a:buClr>
              <a:buFont typeface="Wingdings" pitchFamily="2" charset="2"/>
              <a:buNone/>
            </a:pPr>
            <a:endParaRPr lang="en-US" sz="2300">
              <a:solidFill>
                <a:srgbClr val="2F1F58"/>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300">
              <a:solidFill>
                <a:srgbClr val="2F1F58"/>
              </a:solidFill>
              <a:latin typeface="Calibri" pitchFamily="34" charset="0"/>
              <a:ea typeface="Calibri" pitchFamily="34" charset="0"/>
              <a:cs typeface="Calibri" pitchFamily="34" charset="0"/>
            </a:endParaRPr>
          </a:p>
        </p:txBody>
      </p:sp>
      <p:sp>
        <p:nvSpPr>
          <p:cNvPr id="25605" name="Rectangle 9"/>
          <p:cNvSpPr>
            <a:spLocks noChangeArrowheads="1"/>
          </p:cNvSpPr>
          <p:nvPr/>
        </p:nvSpPr>
        <p:spPr bwMode="auto">
          <a:xfrm>
            <a:off x="4624388" y="3632200"/>
            <a:ext cx="1125537" cy="457200"/>
          </a:xfrm>
          <a:prstGeom prst="rect">
            <a:avLst/>
          </a:prstGeom>
          <a:noFill/>
          <a:ln w="9525">
            <a:noFill/>
            <a:miter lim="800000"/>
            <a:headEnd/>
            <a:tailEnd/>
          </a:ln>
        </p:spPr>
        <p:txBody>
          <a:bodyPr/>
          <a:lstStyle/>
          <a:p>
            <a:pPr marL="342900" indent="-342900">
              <a:lnSpc>
                <a:spcPct val="90000"/>
              </a:lnSpc>
              <a:spcBef>
                <a:spcPct val="20000"/>
              </a:spcBef>
              <a:buClr>
                <a:srgbClr val="990000"/>
              </a:buClr>
              <a:buFont typeface="Wingdings" pitchFamily="2" charset="2"/>
              <a:buNone/>
            </a:pPr>
            <a:r>
              <a:rPr lang="en-US" sz="2300">
                <a:solidFill>
                  <a:srgbClr val="2F1F58"/>
                </a:solidFill>
                <a:latin typeface="Calibri" pitchFamily="34" charset="0"/>
                <a:ea typeface="Calibri" pitchFamily="34" charset="0"/>
                <a:cs typeface="Calibri" pitchFamily="34" charset="0"/>
              </a:rPr>
              <a:t>Roll</a:t>
            </a:r>
          </a:p>
          <a:p>
            <a:pPr marL="342900" indent="-342900">
              <a:lnSpc>
                <a:spcPct val="90000"/>
              </a:lnSpc>
              <a:spcBef>
                <a:spcPct val="20000"/>
              </a:spcBef>
              <a:buClr>
                <a:srgbClr val="990000"/>
              </a:buClr>
              <a:buFont typeface="Wingdings" pitchFamily="2" charset="2"/>
              <a:buNone/>
            </a:pPr>
            <a:endParaRPr lang="en-US" sz="2300">
              <a:solidFill>
                <a:srgbClr val="2F1F58"/>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300">
              <a:solidFill>
                <a:srgbClr val="2F1F58"/>
              </a:solidFill>
              <a:latin typeface="Calibri" pitchFamily="34" charset="0"/>
              <a:ea typeface="Calibri" pitchFamily="34" charset="0"/>
              <a:cs typeface="Calibri" pitchFamily="34" charset="0"/>
            </a:endParaRPr>
          </a:p>
        </p:txBody>
      </p:sp>
      <p:sp>
        <p:nvSpPr>
          <p:cNvPr id="25606" name="Rectangle 19"/>
          <p:cNvSpPr>
            <a:spLocks noChangeArrowheads="1"/>
          </p:cNvSpPr>
          <p:nvPr/>
        </p:nvSpPr>
        <p:spPr bwMode="auto">
          <a:xfrm>
            <a:off x="1112838" y="3074988"/>
            <a:ext cx="2174875" cy="457200"/>
          </a:xfrm>
          <a:prstGeom prst="rect">
            <a:avLst/>
          </a:prstGeom>
          <a:solidFill>
            <a:schemeClr val="tx2"/>
          </a:solidFill>
          <a:ln w="38100">
            <a:noFill/>
            <a:miter lim="800000"/>
            <a:headEnd/>
            <a:tailEnd/>
          </a:ln>
        </p:spPr>
        <p:txBody>
          <a:bodyPr/>
          <a:lstStyle/>
          <a:p>
            <a:pPr marL="342900" indent="-342900" algn="ctr">
              <a:lnSpc>
                <a:spcPct val="90000"/>
              </a:lnSpc>
              <a:spcBef>
                <a:spcPct val="20000"/>
              </a:spcBef>
              <a:buClr>
                <a:srgbClr val="990000"/>
              </a:buClr>
              <a:buFont typeface="Wingdings" pitchFamily="2" charset="2"/>
              <a:buNone/>
            </a:pPr>
            <a:r>
              <a:rPr lang="en-US" sz="2800">
                <a:solidFill>
                  <a:schemeClr val="bg1"/>
                </a:solidFill>
                <a:latin typeface="Calibri" pitchFamily="34" charset="0"/>
                <a:ea typeface="Calibri" pitchFamily="34" charset="0"/>
                <a:cs typeface="Calibri" pitchFamily="34" charset="0"/>
              </a:rPr>
              <a:t>Translation</a:t>
            </a:r>
          </a:p>
          <a:p>
            <a:pPr marL="342900" indent="-342900" algn="ctr">
              <a:lnSpc>
                <a:spcPct val="90000"/>
              </a:lnSpc>
              <a:spcBef>
                <a:spcPct val="20000"/>
              </a:spcBef>
              <a:buClr>
                <a:srgbClr val="990000"/>
              </a:buClr>
              <a:buFont typeface="Wingdings" pitchFamily="2" charset="2"/>
              <a:buNone/>
            </a:pPr>
            <a:endParaRPr lang="en-US" sz="2800">
              <a:solidFill>
                <a:schemeClr val="bg1"/>
              </a:solidFill>
              <a:latin typeface="Calibri" pitchFamily="34" charset="0"/>
              <a:ea typeface="Calibri" pitchFamily="34" charset="0"/>
              <a:cs typeface="Calibri" pitchFamily="34" charset="0"/>
            </a:endParaRPr>
          </a:p>
          <a:p>
            <a:pPr marL="742950" lvl="1" indent="-285750" algn="ctr">
              <a:lnSpc>
                <a:spcPct val="90000"/>
              </a:lnSpc>
              <a:spcBef>
                <a:spcPct val="20000"/>
              </a:spcBef>
              <a:buClr>
                <a:srgbClr val="990000"/>
              </a:buClr>
            </a:pPr>
            <a:endParaRPr lang="en-US" sz="2400">
              <a:solidFill>
                <a:schemeClr val="bg1"/>
              </a:solidFill>
              <a:latin typeface="Calibri" pitchFamily="34" charset="0"/>
              <a:ea typeface="Calibri" pitchFamily="34" charset="0"/>
              <a:cs typeface="Calibri" pitchFamily="34" charset="0"/>
            </a:endParaRPr>
          </a:p>
        </p:txBody>
      </p:sp>
      <p:sp>
        <p:nvSpPr>
          <p:cNvPr id="25607" name="Rectangle 20"/>
          <p:cNvSpPr>
            <a:spLocks noChangeArrowheads="1"/>
          </p:cNvSpPr>
          <p:nvPr/>
        </p:nvSpPr>
        <p:spPr bwMode="auto">
          <a:xfrm>
            <a:off x="5670550" y="3062288"/>
            <a:ext cx="1658938" cy="457200"/>
          </a:xfrm>
          <a:prstGeom prst="rect">
            <a:avLst/>
          </a:prstGeom>
          <a:solidFill>
            <a:schemeClr val="tx2"/>
          </a:solidFill>
          <a:ln w="38100">
            <a:noFill/>
            <a:miter lim="800000"/>
            <a:headEnd/>
            <a:tailEnd/>
          </a:ln>
        </p:spPr>
        <p:txBody>
          <a:bodyPr/>
          <a:lstStyle/>
          <a:p>
            <a:pPr marL="342900" indent="-342900" algn="ctr">
              <a:lnSpc>
                <a:spcPct val="90000"/>
              </a:lnSpc>
              <a:spcBef>
                <a:spcPct val="20000"/>
              </a:spcBef>
              <a:buClr>
                <a:srgbClr val="990000"/>
              </a:buClr>
              <a:buFont typeface="Wingdings" pitchFamily="2" charset="2"/>
              <a:buNone/>
            </a:pPr>
            <a:r>
              <a:rPr lang="en-US" sz="2800">
                <a:solidFill>
                  <a:schemeClr val="bg1"/>
                </a:solidFill>
                <a:latin typeface="Calibri" pitchFamily="34" charset="0"/>
                <a:ea typeface="Calibri" pitchFamily="34" charset="0"/>
                <a:cs typeface="Calibri" pitchFamily="34" charset="0"/>
              </a:rPr>
              <a:t>Rotation</a:t>
            </a:r>
          </a:p>
          <a:p>
            <a:pPr marL="342900" indent="-342900">
              <a:lnSpc>
                <a:spcPct val="90000"/>
              </a:lnSpc>
              <a:spcBef>
                <a:spcPct val="20000"/>
              </a:spcBef>
              <a:buClr>
                <a:srgbClr val="990000"/>
              </a:buClr>
              <a:buFont typeface="Wingdings" pitchFamily="2" charset="2"/>
              <a:buNone/>
            </a:pPr>
            <a:endParaRPr lang="en-US" sz="2800">
              <a:solidFill>
                <a:schemeClr val="bg1"/>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400">
              <a:solidFill>
                <a:schemeClr val="bg1"/>
              </a:solidFill>
              <a:latin typeface="Calibri" pitchFamily="34" charset="0"/>
              <a:ea typeface="Calibri" pitchFamily="34" charset="0"/>
              <a:cs typeface="Calibri" pitchFamily="34" charset="0"/>
            </a:endParaRPr>
          </a:p>
        </p:txBody>
      </p:sp>
      <p:sp>
        <p:nvSpPr>
          <p:cNvPr id="28" name="Rectangle 27"/>
          <p:cNvSpPr/>
          <p:nvPr/>
        </p:nvSpPr>
        <p:spPr>
          <a:xfrm>
            <a:off x="457200" y="4106863"/>
            <a:ext cx="3543300" cy="26241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2F1F58"/>
              </a:solidFill>
              <a:latin typeface="Calibri"/>
              <a:cs typeface="Calibri"/>
            </a:endParaRPr>
          </a:p>
        </p:txBody>
      </p:sp>
      <p:pic>
        <p:nvPicPr>
          <p:cNvPr id="25609" name="Picture 26" descr="digital-human-head_modes.jpg"/>
          <p:cNvPicPr>
            <a:picLocks noChangeAspect="1"/>
          </p:cNvPicPr>
          <p:nvPr/>
        </p:nvPicPr>
        <p:blipFill>
          <a:blip r:embed="rId3"/>
          <a:srcRect l="32330" t="65678" r="33833"/>
          <a:stretch>
            <a:fillRect/>
          </a:stretch>
        </p:blipFill>
        <p:spPr bwMode="auto">
          <a:xfrm>
            <a:off x="1657350" y="4527550"/>
            <a:ext cx="1389063" cy="2017713"/>
          </a:xfrm>
          <a:prstGeom prst="rect">
            <a:avLst/>
          </a:prstGeom>
          <a:noFill/>
          <a:ln w="9525">
            <a:noFill/>
            <a:miter lim="800000"/>
            <a:headEnd/>
            <a:tailEnd/>
          </a:ln>
        </p:spPr>
      </p:pic>
      <p:sp>
        <p:nvSpPr>
          <p:cNvPr id="25610" name="Line 18"/>
          <p:cNvSpPr>
            <a:spLocks noChangeShapeType="1"/>
          </p:cNvSpPr>
          <p:nvPr/>
        </p:nvSpPr>
        <p:spPr bwMode="auto">
          <a:xfrm flipH="1" flipV="1">
            <a:off x="1081088" y="4106863"/>
            <a:ext cx="2174875" cy="2624137"/>
          </a:xfrm>
          <a:prstGeom prst="line">
            <a:avLst/>
          </a:prstGeom>
          <a:noFill/>
          <a:ln w="38100">
            <a:solidFill>
              <a:srgbClr val="FF0000"/>
            </a:solidFill>
            <a:miter lim="800000"/>
            <a:headEnd type="triangle" w="med" len="med"/>
            <a:tailEnd type="triangle" w="med" len="med"/>
          </a:ln>
        </p:spPr>
        <p:txBody>
          <a:bodyPr wrap="none"/>
          <a:lstStyle/>
          <a:p>
            <a:endParaRPr lang="en-GB"/>
          </a:p>
        </p:txBody>
      </p:sp>
      <p:sp>
        <p:nvSpPr>
          <p:cNvPr id="25611" name="Line 11"/>
          <p:cNvSpPr>
            <a:spLocks noChangeShapeType="1"/>
          </p:cNvSpPr>
          <p:nvPr/>
        </p:nvSpPr>
        <p:spPr bwMode="auto">
          <a:xfrm flipV="1">
            <a:off x="2181225" y="4144963"/>
            <a:ext cx="0" cy="2595562"/>
          </a:xfrm>
          <a:prstGeom prst="line">
            <a:avLst/>
          </a:prstGeom>
          <a:noFill/>
          <a:ln w="38100">
            <a:solidFill>
              <a:schemeClr val="tx1"/>
            </a:solidFill>
            <a:miter lim="800000"/>
            <a:headEnd type="triangle" w="med" len="med"/>
            <a:tailEnd type="triangle" w="med" len="med"/>
          </a:ln>
        </p:spPr>
        <p:txBody>
          <a:bodyPr wrap="none"/>
          <a:lstStyle/>
          <a:p>
            <a:endParaRPr lang="en-GB"/>
          </a:p>
        </p:txBody>
      </p:sp>
      <p:cxnSp>
        <p:nvCxnSpPr>
          <p:cNvPr id="30" name="Straight Arrow Connector 29"/>
          <p:cNvCxnSpPr/>
          <p:nvPr/>
        </p:nvCxnSpPr>
        <p:spPr>
          <a:xfrm rot="10800000" flipH="1">
            <a:off x="438150" y="5526088"/>
            <a:ext cx="3543300" cy="1587"/>
          </a:xfrm>
          <a:prstGeom prst="straightConnector1">
            <a:avLst/>
          </a:prstGeom>
          <a:ln>
            <a:solidFill>
              <a:srgbClr val="218127"/>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613" name="Rectangle 10"/>
          <p:cNvSpPr>
            <a:spLocks noChangeArrowheads="1"/>
          </p:cNvSpPr>
          <p:nvPr/>
        </p:nvSpPr>
        <p:spPr bwMode="auto">
          <a:xfrm>
            <a:off x="457200" y="5076825"/>
            <a:ext cx="360363" cy="457200"/>
          </a:xfrm>
          <a:prstGeom prst="rect">
            <a:avLst/>
          </a:prstGeom>
          <a:noFill/>
          <a:ln w="9525">
            <a:noFill/>
            <a:miter lim="800000"/>
            <a:headEnd/>
            <a:tailEnd/>
          </a:ln>
        </p:spPr>
        <p:txBody>
          <a:bodyPr/>
          <a:lstStyle/>
          <a:p>
            <a:pPr marL="342900" indent="-342900">
              <a:lnSpc>
                <a:spcPct val="90000"/>
              </a:lnSpc>
              <a:spcBef>
                <a:spcPct val="20000"/>
              </a:spcBef>
              <a:buClr>
                <a:srgbClr val="990000"/>
              </a:buClr>
              <a:buFont typeface="Wingdings" pitchFamily="2" charset="2"/>
              <a:buNone/>
            </a:pPr>
            <a:r>
              <a:rPr lang="en-US" sz="2300">
                <a:solidFill>
                  <a:srgbClr val="2F1F58"/>
                </a:solidFill>
                <a:latin typeface="Calibri" pitchFamily="34" charset="0"/>
                <a:ea typeface="Calibri" pitchFamily="34" charset="0"/>
                <a:cs typeface="Calibri" pitchFamily="34" charset="0"/>
              </a:rPr>
              <a:t>X</a:t>
            </a:r>
          </a:p>
          <a:p>
            <a:pPr marL="342900" indent="-342900">
              <a:lnSpc>
                <a:spcPct val="90000"/>
              </a:lnSpc>
              <a:spcBef>
                <a:spcPct val="20000"/>
              </a:spcBef>
              <a:buClr>
                <a:srgbClr val="990000"/>
              </a:buClr>
              <a:buFont typeface="Wingdings" pitchFamily="2" charset="2"/>
              <a:buNone/>
            </a:pPr>
            <a:endParaRPr lang="en-US" sz="2300">
              <a:solidFill>
                <a:srgbClr val="2F1F58"/>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300">
              <a:solidFill>
                <a:srgbClr val="2F1F58"/>
              </a:solidFill>
              <a:latin typeface="Calibri" pitchFamily="34" charset="0"/>
              <a:ea typeface="Calibri" pitchFamily="34" charset="0"/>
              <a:cs typeface="Calibri" pitchFamily="34" charset="0"/>
            </a:endParaRPr>
          </a:p>
        </p:txBody>
      </p:sp>
      <p:sp>
        <p:nvSpPr>
          <p:cNvPr id="25614" name="Rectangle 10"/>
          <p:cNvSpPr>
            <a:spLocks noChangeArrowheads="1"/>
          </p:cNvSpPr>
          <p:nvPr/>
        </p:nvSpPr>
        <p:spPr bwMode="auto">
          <a:xfrm>
            <a:off x="835025" y="3743325"/>
            <a:ext cx="360363" cy="457200"/>
          </a:xfrm>
          <a:prstGeom prst="rect">
            <a:avLst/>
          </a:prstGeom>
          <a:noFill/>
          <a:ln w="9525">
            <a:noFill/>
            <a:miter lim="800000"/>
            <a:headEnd/>
            <a:tailEnd/>
          </a:ln>
        </p:spPr>
        <p:txBody>
          <a:bodyPr/>
          <a:lstStyle/>
          <a:p>
            <a:pPr marL="342900" indent="-342900">
              <a:lnSpc>
                <a:spcPct val="90000"/>
              </a:lnSpc>
              <a:spcBef>
                <a:spcPct val="20000"/>
              </a:spcBef>
              <a:buClr>
                <a:srgbClr val="990000"/>
              </a:buClr>
              <a:buFont typeface="Wingdings" pitchFamily="2" charset="2"/>
              <a:buNone/>
            </a:pPr>
            <a:r>
              <a:rPr lang="en-US" sz="2300">
                <a:solidFill>
                  <a:srgbClr val="2F1F58"/>
                </a:solidFill>
                <a:latin typeface="Calibri" pitchFamily="34" charset="0"/>
                <a:ea typeface="Calibri" pitchFamily="34" charset="0"/>
                <a:cs typeface="Calibri" pitchFamily="34" charset="0"/>
              </a:rPr>
              <a:t>Y</a:t>
            </a:r>
          </a:p>
          <a:p>
            <a:pPr marL="342900" indent="-342900">
              <a:lnSpc>
                <a:spcPct val="90000"/>
              </a:lnSpc>
              <a:spcBef>
                <a:spcPct val="20000"/>
              </a:spcBef>
              <a:buClr>
                <a:srgbClr val="990000"/>
              </a:buClr>
              <a:buFont typeface="Wingdings" pitchFamily="2" charset="2"/>
              <a:buNone/>
            </a:pPr>
            <a:endParaRPr lang="en-US" sz="2300">
              <a:solidFill>
                <a:srgbClr val="2F1F58"/>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300">
              <a:solidFill>
                <a:srgbClr val="2F1F58"/>
              </a:solidFill>
              <a:latin typeface="Calibri" pitchFamily="34" charset="0"/>
              <a:ea typeface="Calibri" pitchFamily="34" charset="0"/>
              <a:cs typeface="Calibri" pitchFamily="34" charset="0"/>
            </a:endParaRPr>
          </a:p>
        </p:txBody>
      </p:sp>
      <p:sp>
        <p:nvSpPr>
          <p:cNvPr id="25615" name="Rectangle 10"/>
          <p:cNvSpPr>
            <a:spLocks noChangeArrowheads="1"/>
          </p:cNvSpPr>
          <p:nvPr/>
        </p:nvSpPr>
        <p:spPr bwMode="auto">
          <a:xfrm>
            <a:off x="2016125" y="3590925"/>
            <a:ext cx="360363" cy="457200"/>
          </a:xfrm>
          <a:prstGeom prst="rect">
            <a:avLst/>
          </a:prstGeom>
          <a:noFill/>
          <a:ln w="9525">
            <a:noFill/>
            <a:miter lim="800000"/>
            <a:headEnd/>
            <a:tailEnd/>
          </a:ln>
        </p:spPr>
        <p:txBody>
          <a:bodyPr/>
          <a:lstStyle/>
          <a:p>
            <a:pPr marL="342900" indent="-342900">
              <a:lnSpc>
                <a:spcPct val="90000"/>
              </a:lnSpc>
              <a:spcBef>
                <a:spcPct val="20000"/>
              </a:spcBef>
              <a:buClr>
                <a:srgbClr val="990000"/>
              </a:buClr>
              <a:buFont typeface="Wingdings" pitchFamily="2" charset="2"/>
              <a:buNone/>
            </a:pPr>
            <a:r>
              <a:rPr lang="en-US" sz="2300">
                <a:solidFill>
                  <a:srgbClr val="2F1F58"/>
                </a:solidFill>
                <a:latin typeface="Calibri" pitchFamily="34" charset="0"/>
                <a:ea typeface="Calibri" pitchFamily="34" charset="0"/>
                <a:cs typeface="Calibri" pitchFamily="34" charset="0"/>
              </a:rPr>
              <a:t>Z</a:t>
            </a:r>
          </a:p>
          <a:p>
            <a:pPr marL="342900" indent="-342900">
              <a:lnSpc>
                <a:spcPct val="90000"/>
              </a:lnSpc>
              <a:spcBef>
                <a:spcPct val="20000"/>
              </a:spcBef>
              <a:buClr>
                <a:srgbClr val="990000"/>
              </a:buClr>
              <a:buFont typeface="Wingdings" pitchFamily="2" charset="2"/>
              <a:buNone/>
            </a:pPr>
            <a:endParaRPr lang="en-US" sz="2300">
              <a:solidFill>
                <a:srgbClr val="2F1F58"/>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300">
              <a:solidFill>
                <a:srgbClr val="2F1F58"/>
              </a:solidFill>
              <a:latin typeface="Calibri" pitchFamily="34" charset="0"/>
              <a:ea typeface="Calibri" pitchFamily="34" charset="0"/>
              <a:cs typeface="Calibri" pitchFamily="34" charset="0"/>
            </a:endParaRPr>
          </a:p>
        </p:txBody>
      </p:sp>
      <p:sp>
        <p:nvSpPr>
          <p:cNvPr id="34" name="Rectangle 33"/>
          <p:cNvSpPr/>
          <p:nvPr/>
        </p:nvSpPr>
        <p:spPr>
          <a:xfrm>
            <a:off x="4565650" y="4108450"/>
            <a:ext cx="3543300" cy="26241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2F1F58"/>
              </a:solidFill>
              <a:latin typeface="Calibri"/>
              <a:cs typeface="Calibri"/>
            </a:endParaRPr>
          </a:p>
        </p:txBody>
      </p:sp>
      <p:sp>
        <p:nvSpPr>
          <p:cNvPr id="11" name="AutoShape 6"/>
          <p:cNvSpPr>
            <a:spLocks noChangeArrowheads="1"/>
          </p:cNvSpPr>
          <p:nvPr/>
        </p:nvSpPr>
        <p:spPr bwMode="auto">
          <a:xfrm rot="13448032" flipH="1">
            <a:off x="6137275" y="3959225"/>
            <a:ext cx="417513" cy="531813"/>
          </a:xfrm>
          <a:prstGeom prst="curvedLeftArrow">
            <a:avLst>
              <a:gd name="adj1" fmla="val 36000"/>
              <a:gd name="adj2" fmla="val 72000"/>
              <a:gd name="adj3" fmla="val 33333"/>
            </a:avLst>
          </a:prstGeom>
          <a:solidFill>
            <a:schemeClr val="tx1"/>
          </a:solidFill>
          <a:ln w="9525">
            <a:solidFill>
              <a:schemeClr val="tx2">
                <a:lumMod val="75000"/>
              </a:schemeClr>
            </a:solidFill>
            <a:miter lim="800000"/>
            <a:headEnd/>
            <a:tailEnd/>
          </a:ln>
        </p:spPr>
        <p:txBody>
          <a:bodyPr wrap="none" anchor="ctr"/>
          <a:lstStyle/>
          <a:p>
            <a:pPr fontAlgn="auto">
              <a:spcBef>
                <a:spcPts val="0"/>
              </a:spcBef>
              <a:spcAft>
                <a:spcPts val="0"/>
              </a:spcAft>
              <a:defRPr/>
            </a:pPr>
            <a:endParaRPr lang="en-US">
              <a:solidFill>
                <a:srgbClr val="2F1F58"/>
              </a:solidFill>
              <a:latin typeface="Calibri"/>
              <a:cs typeface="Calibri"/>
            </a:endParaRPr>
          </a:p>
        </p:txBody>
      </p:sp>
      <p:sp>
        <p:nvSpPr>
          <p:cNvPr id="25618" name="Rectangle 10"/>
          <p:cNvSpPr>
            <a:spLocks noChangeArrowheads="1"/>
          </p:cNvSpPr>
          <p:nvPr/>
        </p:nvSpPr>
        <p:spPr bwMode="auto">
          <a:xfrm>
            <a:off x="4565650" y="4816475"/>
            <a:ext cx="844550" cy="457200"/>
          </a:xfrm>
          <a:prstGeom prst="rect">
            <a:avLst/>
          </a:prstGeom>
          <a:noFill/>
          <a:ln w="9525">
            <a:noFill/>
            <a:miter lim="800000"/>
            <a:headEnd/>
            <a:tailEnd/>
          </a:ln>
        </p:spPr>
        <p:txBody>
          <a:bodyPr/>
          <a:lstStyle/>
          <a:p>
            <a:pPr marL="342900" indent="-342900">
              <a:lnSpc>
                <a:spcPct val="90000"/>
              </a:lnSpc>
              <a:spcBef>
                <a:spcPct val="20000"/>
              </a:spcBef>
              <a:buClr>
                <a:srgbClr val="990000"/>
              </a:buClr>
              <a:buFont typeface="Wingdings" pitchFamily="2" charset="2"/>
              <a:buNone/>
            </a:pPr>
            <a:r>
              <a:rPr lang="en-US" sz="2300">
                <a:solidFill>
                  <a:srgbClr val="2F1F58"/>
                </a:solidFill>
                <a:latin typeface="Calibri" pitchFamily="34" charset="0"/>
                <a:ea typeface="Calibri" pitchFamily="34" charset="0"/>
                <a:cs typeface="Calibri" pitchFamily="34" charset="0"/>
              </a:rPr>
              <a:t>Pitch</a:t>
            </a:r>
          </a:p>
          <a:p>
            <a:pPr marL="342900" indent="-342900">
              <a:lnSpc>
                <a:spcPct val="90000"/>
              </a:lnSpc>
              <a:spcBef>
                <a:spcPct val="20000"/>
              </a:spcBef>
              <a:buClr>
                <a:srgbClr val="990000"/>
              </a:buClr>
              <a:buFont typeface="Wingdings" pitchFamily="2" charset="2"/>
              <a:buNone/>
            </a:pPr>
            <a:endParaRPr lang="en-US" sz="2300">
              <a:solidFill>
                <a:srgbClr val="2F1F58"/>
              </a:solidFill>
              <a:latin typeface="Calibri" pitchFamily="34" charset="0"/>
              <a:ea typeface="Calibri" pitchFamily="34" charset="0"/>
              <a:cs typeface="Calibri" pitchFamily="34" charset="0"/>
            </a:endParaRPr>
          </a:p>
          <a:p>
            <a:pPr marL="742950" lvl="1" indent="-285750">
              <a:lnSpc>
                <a:spcPct val="90000"/>
              </a:lnSpc>
              <a:spcBef>
                <a:spcPct val="20000"/>
              </a:spcBef>
              <a:buClr>
                <a:srgbClr val="990000"/>
              </a:buClr>
            </a:pPr>
            <a:endParaRPr lang="en-US" sz="2300">
              <a:solidFill>
                <a:srgbClr val="2F1F58"/>
              </a:solidFill>
              <a:latin typeface="Calibri" pitchFamily="34" charset="0"/>
              <a:ea typeface="Calibri" pitchFamily="34" charset="0"/>
              <a:cs typeface="Calibri" pitchFamily="34" charset="0"/>
            </a:endParaRPr>
          </a:p>
        </p:txBody>
      </p:sp>
      <p:sp>
        <p:nvSpPr>
          <p:cNvPr id="25619" name="AutoShape 7"/>
          <p:cNvSpPr>
            <a:spLocks noChangeArrowheads="1"/>
          </p:cNvSpPr>
          <p:nvPr/>
        </p:nvSpPr>
        <p:spPr bwMode="auto">
          <a:xfrm rot="-3742084">
            <a:off x="4911725" y="5078413"/>
            <a:ext cx="352425" cy="685800"/>
          </a:xfrm>
          <a:prstGeom prst="curvedLeftArrow">
            <a:avLst>
              <a:gd name="adj1" fmla="val 35928"/>
              <a:gd name="adj2" fmla="val 71856"/>
              <a:gd name="adj3" fmla="val 13231"/>
            </a:avLst>
          </a:prstGeom>
          <a:solidFill>
            <a:srgbClr val="009900"/>
          </a:solidFill>
          <a:ln w="9525">
            <a:solidFill>
              <a:srgbClr val="009900"/>
            </a:solidFill>
            <a:miter lim="800000"/>
            <a:headEnd/>
            <a:tailEnd/>
          </a:ln>
        </p:spPr>
        <p:txBody>
          <a:bodyPr wrap="none" anchor="ctr"/>
          <a:lstStyle/>
          <a:p>
            <a:endParaRPr lang="en-US">
              <a:solidFill>
                <a:srgbClr val="2F1F58"/>
              </a:solidFill>
              <a:latin typeface="Calibri" pitchFamily="34" charset="0"/>
              <a:ea typeface="Calibri" pitchFamily="34" charset="0"/>
              <a:cs typeface="Calibri" pitchFamily="34" charset="0"/>
            </a:endParaRPr>
          </a:p>
        </p:txBody>
      </p:sp>
      <p:sp>
        <p:nvSpPr>
          <p:cNvPr id="25620" name="AutoShape 5"/>
          <p:cNvSpPr>
            <a:spLocks noChangeArrowheads="1"/>
          </p:cNvSpPr>
          <p:nvPr/>
        </p:nvSpPr>
        <p:spPr bwMode="auto">
          <a:xfrm rot="-6228336">
            <a:off x="5261769" y="4067969"/>
            <a:ext cx="381000" cy="633412"/>
          </a:xfrm>
          <a:prstGeom prst="curvedLeftArrow">
            <a:avLst>
              <a:gd name="adj1" fmla="val 36021"/>
              <a:gd name="adj2" fmla="val 72042"/>
              <a:gd name="adj3" fmla="val 33333"/>
            </a:avLst>
          </a:prstGeom>
          <a:solidFill>
            <a:srgbClr val="FD0000"/>
          </a:solidFill>
          <a:ln w="9525">
            <a:noFill/>
            <a:miter lim="800000"/>
            <a:headEnd/>
            <a:tailEnd/>
          </a:ln>
        </p:spPr>
        <p:txBody>
          <a:bodyPr wrap="none" anchor="ctr"/>
          <a:lstStyle/>
          <a:p>
            <a:endParaRPr lang="en-US">
              <a:solidFill>
                <a:srgbClr val="2F1F58"/>
              </a:solidFill>
              <a:latin typeface="Calibri" pitchFamily="34" charset="0"/>
              <a:ea typeface="Calibri" pitchFamily="34" charset="0"/>
              <a:cs typeface="Calibri" pitchFamily="34" charset="0"/>
            </a:endParaRPr>
          </a:p>
        </p:txBody>
      </p:sp>
      <p:pic>
        <p:nvPicPr>
          <p:cNvPr id="25621" name="Picture 25" descr="digital-human-head_modes.jpg"/>
          <p:cNvPicPr>
            <a:picLocks noChangeAspect="1"/>
          </p:cNvPicPr>
          <p:nvPr/>
        </p:nvPicPr>
        <p:blipFill>
          <a:blip r:embed="rId3"/>
          <a:srcRect l="32330" t="65678" r="33833"/>
          <a:stretch>
            <a:fillRect/>
          </a:stretch>
        </p:blipFill>
        <p:spPr bwMode="auto">
          <a:xfrm>
            <a:off x="5715000" y="4508500"/>
            <a:ext cx="1389063" cy="2016125"/>
          </a:xfrm>
          <a:prstGeom prst="rect">
            <a:avLst/>
          </a:prstGeom>
          <a:noFill/>
          <a:ln w="9525">
            <a:noFill/>
            <a:miter lim="800000"/>
            <a:headEnd/>
            <a:tailEnd/>
          </a:ln>
        </p:spPr>
      </p:pic>
      <p:sp>
        <p:nvSpPr>
          <p:cNvPr id="25622" name="Line 11"/>
          <p:cNvSpPr>
            <a:spLocks noChangeShapeType="1"/>
          </p:cNvSpPr>
          <p:nvPr/>
        </p:nvSpPr>
        <p:spPr bwMode="auto">
          <a:xfrm flipV="1">
            <a:off x="6229350" y="4117975"/>
            <a:ext cx="0" cy="2595563"/>
          </a:xfrm>
          <a:prstGeom prst="line">
            <a:avLst/>
          </a:prstGeom>
          <a:noFill/>
          <a:ln w="38100">
            <a:solidFill>
              <a:schemeClr val="tx1"/>
            </a:solidFill>
            <a:miter lim="800000"/>
            <a:headEnd type="triangle" w="med" len="med"/>
            <a:tailEnd type="triangle" w="med" len="med"/>
          </a:ln>
        </p:spPr>
        <p:txBody>
          <a:bodyPr wrap="none"/>
          <a:lstStyle/>
          <a:p>
            <a:endParaRPr lang="en-GB"/>
          </a:p>
        </p:txBody>
      </p:sp>
      <p:cxnSp>
        <p:nvCxnSpPr>
          <p:cNvPr id="35" name="Straight Arrow Connector 34"/>
          <p:cNvCxnSpPr/>
          <p:nvPr/>
        </p:nvCxnSpPr>
        <p:spPr>
          <a:xfrm rot="10800000" flipH="1">
            <a:off x="4624388" y="5527675"/>
            <a:ext cx="3543300" cy="1588"/>
          </a:xfrm>
          <a:prstGeom prst="straightConnector1">
            <a:avLst/>
          </a:prstGeom>
          <a:ln>
            <a:solidFill>
              <a:srgbClr val="218127"/>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624" name="Line 18"/>
          <p:cNvSpPr>
            <a:spLocks noChangeShapeType="1"/>
          </p:cNvSpPr>
          <p:nvPr/>
        </p:nvSpPr>
        <p:spPr bwMode="auto">
          <a:xfrm flipH="1" flipV="1">
            <a:off x="5114925" y="4090988"/>
            <a:ext cx="2174875" cy="2624137"/>
          </a:xfrm>
          <a:prstGeom prst="line">
            <a:avLst/>
          </a:prstGeom>
          <a:noFill/>
          <a:ln w="38100">
            <a:solidFill>
              <a:srgbClr val="FF0000"/>
            </a:solidFill>
            <a:miter lim="800000"/>
            <a:headEnd type="triangle" w="med" len="med"/>
            <a:tailEnd type="triangle" w="med" len="med"/>
          </a:ln>
        </p:spPr>
        <p:txBody>
          <a:bodyPr wrap="none"/>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74638"/>
            <a:ext cx="7886700" cy="715962"/>
          </a:xfrm>
        </p:spPr>
        <p:txBody>
          <a:bodyPr/>
          <a:lstStyle/>
          <a:p>
            <a:r>
              <a:rPr lang="en-US" sz="4000" smtClean="0">
                <a:latin typeface="Calibri" pitchFamily="34" charset="0"/>
                <a:ea typeface="Calibri" pitchFamily="34" charset="0"/>
                <a:cs typeface="Calibri" pitchFamily="34" charset="0"/>
              </a:rPr>
              <a:t>1. Registration</a:t>
            </a:r>
          </a:p>
        </p:txBody>
      </p:sp>
      <p:sp>
        <p:nvSpPr>
          <p:cNvPr id="5" name="Rectangle 3"/>
          <p:cNvSpPr txBox="1">
            <a:spLocks noChangeArrowheads="1"/>
          </p:cNvSpPr>
          <p:nvPr/>
        </p:nvSpPr>
        <p:spPr bwMode="auto">
          <a:xfrm>
            <a:off x="723900" y="1585913"/>
            <a:ext cx="7785100" cy="2301875"/>
          </a:xfrm>
          <a:prstGeom prst="rect">
            <a:avLst/>
          </a:prstGeom>
          <a:noFill/>
          <a:ln w="57150" cap="flat" cmpd="thickThin">
            <a:noFill/>
            <a:miter lim="800000"/>
            <a:headEnd/>
            <a:tailEnd/>
          </a:ln>
          <a:effectLst/>
        </p:spPr>
        <p:txBody>
          <a:bodyPr lIns="90488" tIns="44450" rIns="90488" bIns="44450"/>
          <a:lstStyle/>
          <a:p>
            <a:pPr marL="266700" indent="-266700" defTabSz="914400" eaLnBrk="0" hangingPunct="0">
              <a:spcBef>
                <a:spcPct val="30000"/>
              </a:spcBef>
              <a:buClr>
                <a:schemeClr val="tx1"/>
              </a:buClr>
              <a:buSzPct val="100000"/>
              <a:buFont typeface="Arial"/>
              <a:buChar char="•"/>
              <a:defRPr/>
            </a:pPr>
            <a:r>
              <a:rPr lang="en-GB" sz="2400" kern="0" dirty="0">
                <a:solidFill>
                  <a:schemeClr val="tx2"/>
                </a:solidFill>
                <a:latin typeface="Calibri"/>
                <a:cs typeface="Calibri"/>
              </a:rPr>
              <a:t>Operations can be represented as affine transformation matrices: </a:t>
            </a:r>
          </a:p>
          <a:p>
            <a:pPr marL="742950" lvl="1" indent="-285750" defTabSz="914400" eaLnBrk="0" hangingPunct="0">
              <a:spcBef>
                <a:spcPct val="30000"/>
              </a:spcBef>
              <a:buClr>
                <a:srgbClr val="C1CEFF"/>
              </a:buClr>
              <a:buSzPct val="100000"/>
              <a:defRPr/>
            </a:pPr>
            <a:r>
              <a:rPr lang="en-GB" sz="2000" kern="0" dirty="0">
                <a:solidFill>
                  <a:schemeClr val="tx2"/>
                </a:solidFill>
                <a:latin typeface="Calibri"/>
                <a:ea typeface="ＭＳ Ｐゴシック" charset="-128"/>
                <a:cs typeface="Calibri"/>
              </a:rPr>
              <a:t>x</a:t>
            </a:r>
            <a:r>
              <a:rPr lang="en-GB" sz="2000" kern="0" baseline="-25000" dirty="0">
                <a:solidFill>
                  <a:schemeClr val="tx2"/>
                </a:solidFill>
                <a:latin typeface="Calibri"/>
                <a:ea typeface="ＭＳ Ｐゴシック" charset="-128"/>
                <a:cs typeface="Calibri"/>
              </a:rPr>
              <a:t>1</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1,1</a:t>
            </a:r>
            <a:r>
              <a:rPr lang="en-GB" sz="2000" kern="0" dirty="0">
                <a:solidFill>
                  <a:schemeClr val="tx2"/>
                </a:solidFill>
                <a:latin typeface="Calibri"/>
                <a:ea typeface="ＭＳ Ｐゴシック" charset="-128"/>
                <a:cs typeface="Calibri"/>
              </a:rPr>
              <a:t>x</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1,2</a:t>
            </a:r>
            <a:r>
              <a:rPr lang="en-GB" sz="2000" kern="0" dirty="0">
                <a:solidFill>
                  <a:schemeClr val="tx2"/>
                </a:solidFill>
                <a:latin typeface="Calibri"/>
                <a:ea typeface="ＭＳ Ｐゴシック" charset="-128"/>
                <a:cs typeface="Calibri"/>
              </a:rPr>
              <a:t>y</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1,3</a:t>
            </a:r>
            <a:r>
              <a:rPr lang="en-GB" sz="2000" kern="0" dirty="0">
                <a:solidFill>
                  <a:schemeClr val="tx2"/>
                </a:solidFill>
                <a:latin typeface="Calibri"/>
                <a:ea typeface="ＭＳ Ｐゴシック" charset="-128"/>
                <a:cs typeface="Calibri"/>
              </a:rPr>
              <a:t>z</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1,4</a:t>
            </a:r>
            <a:endParaRPr lang="en-GB" sz="2000" kern="0" dirty="0">
              <a:solidFill>
                <a:schemeClr val="tx2"/>
              </a:solidFill>
              <a:latin typeface="Calibri"/>
              <a:ea typeface="ＭＳ Ｐゴシック" charset="-128"/>
              <a:cs typeface="Calibri"/>
            </a:endParaRPr>
          </a:p>
          <a:p>
            <a:pPr marL="742950" lvl="1" indent="-285750" defTabSz="914400" eaLnBrk="0" hangingPunct="0">
              <a:spcBef>
                <a:spcPct val="30000"/>
              </a:spcBef>
              <a:buClr>
                <a:srgbClr val="C1CEFF"/>
              </a:buClr>
              <a:buSzPct val="100000"/>
              <a:defRPr/>
            </a:pPr>
            <a:r>
              <a:rPr lang="en-GB" sz="2000" kern="0" dirty="0">
                <a:solidFill>
                  <a:schemeClr val="tx2"/>
                </a:solidFill>
                <a:latin typeface="Calibri"/>
                <a:ea typeface="ＭＳ Ｐゴシック" charset="-128"/>
                <a:cs typeface="Calibri"/>
              </a:rPr>
              <a:t>y</a:t>
            </a:r>
            <a:r>
              <a:rPr lang="en-GB" sz="2000" kern="0" baseline="-25000" dirty="0">
                <a:solidFill>
                  <a:schemeClr val="tx2"/>
                </a:solidFill>
                <a:latin typeface="Calibri"/>
                <a:ea typeface="ＭＳ Ｐゴシック" charset="-128"/>
                <a:cs typeface="Calibri"/>
              </a:rPr>
              <a:t>1</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2,1</a:t>
            </a:r>
            <a:r>
              <a:rPr lang="en-GB" sz="2000" kern="0" dirty="0">
                <a:solidFill>
                  <a:schemeClr val="tx2"/>
                </a:solidFill>
                <a:latin typeface="Calibri"/>
                <a:ea typeface="ＭＳ Ｐゴシック" charset="-128"/>
                <a:cs typeface="Calibri"/>
              </a:rPr>
              <a:t>x</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2,2</a:t>
            </a:r>
            <a:r>
              <a:rPr lang="en-GB" sz="2000" kern="0" dirty="0">
                <a:solidFill>
                  <a:schemeClr val="tx2"/>
                </a:solidFill>
                <a:latin typeface="Calibri"/>
                <a:ea typeface="ＭＳ Ｐゴシック" charset="-128"/>
                <a:cs typeface="Calibri"/>
              </a:rPr>
              <a:t>y</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2,3</a:t>
            </a:r>
            <a:r>
              <a:rPr lang="en-GB" sz="2000" kern="0" dirty="0">
                <a:solidFill>
                  <a:schemeClr val="tx2"/>
                </a:solidFill>
                <a:latin typeface="Calibri"/>
                <a:ea typeface="ＭＳ Ｐゴシック" charset="-128"/>
                <a:cs typeface="Calibri"/>
              </a:rPr>
              <a:t>z</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2,4</a:t>
            </a:r>
          </a:p>
          <a:p>
            <a:pPr marL="742950" lvl="1" indent="-285750" defTabSz="914400" eaLnBrk="0" hangingPunct="0">
              <a:spcBef>
                <a:spcPct val="30000"/>
              </a:spcBef>
              <a:buClr>
                <a:srgbClr val="C1CEFF"/>
              </a:buClr>
              <a:buSzPct val="100000"/>
              <a:defRPr/>
            </a:pPr>
            <a:r>
              <a:rPr lang="en-GB" sz="2000" kern="0" dirty="0">
                <a:solidFill>
                  <a:schemeClr val="tx2"/>
                </a:solidFill>
                <a:latin typeface="Calibri"/>
                <a:ea typeface="ＭＳ Ｐゴシック" charset="-128"/>
                <a:cs typeface="Calibri"/>
              </a:rPr>
              <a:t>z</a:t>
            </a:r>
            <a:r>
              <a:rPr lang="en-GB" sz="2000" kern="0" baseline="-25000" dirty="0">
                <a:solidFill>
                  <a:schemeClr val="tx2"/>
                </a:solidFill>
                <a:latin typeface="Calibri"/>
                <a:ea typeface="ＭＳ Ｐゴシック" charset="-128"/>
                <a:cs typeface="Calibri"/>
              </a:rPr>
              <a:t>1</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3,1</a:t>
            </a:r>
            <a:r>
              <a:rPr lang="en-GB" sz="2000" kern="0" dirty="0">
                <a:solidFill>
                  <a:schemeClr val="tx2"/>
                </a:solidFill>
                <a:latin typeface="Calibri"/>
                <a:ea typeface="ＭＳ Ｐゴシック" charset="-128"/>
                <a:cs typeface="Calibri"/>
              </a:rPr>
              <a:t>x</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3,2</a:t>
            </a:r>
            <a:r>
              <a:rPr lang="en-GB" sz="2000" kern="0" dirty="0">
                <a:solidFill>
                  <a:schemeClr val="tx2"/>
                </a:solidFill>
                <a:latin typeface="Calibri"/>
                <a:ea typeface="ＭＳ Ｐゴシック" charset="-128"/>
                <a:cs typeface="Calibri"/>
              </a:rPr>
              <a:t>y</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3,3</a:t>
            </a:r>
            <a:r>
              <a:rPr lang="en-GB" sz="2000" kern="0" dirty="0">
                <a:solidFill>
                  <a:schemeClr val="tx2"/>
                </a:solidFill>
                <a:latin typeface="Calibri"/>
                <a:ea typeface="ＭＳ Ｐゴシック" charset="-128"/>
                <a:cs typeface="Calibri"/>
              </a:rPr>
              <a:t>z</a:t>
            </a:r>
            <a:r>
              <a:rPr lang="en-GB" sz="2000" kern="0" baseline="-25000" dirty="0">
                <a:solidFill>
                  <a:schemeClr val="tx2"/>
                </a:solidFill>
                <a:latin typeface="Calibri"/>
                <a:ea typeface="ＭＳ Ｐゴシック" charset="-128"/>
                <a:cs typeface="Calibri"/>
              </a:rPr>
              <a:t>0</a:t>
            </a:r>
            <a:r>
              <a:rPr lang="en-GB" sz="2000" kern="0" dirty="0">
                <a:solidFill>
                  <a:schemeClr val="tx2"/>
                </a:solidFill>
                <a:latin typeface="Calibri"/>
                <a:ea typeface="ＭＳ Ｐゴシック" charset="-128"/>
                <a:cs typeface="Calibri"/>
              </a:rPr>
              <a:t> + m</a:t>
            </a:r>
            <a:r>
              <a:rPr lang="en-GB" sz="2000" kern="0" baseline="-25000" dirty="0">
                <a:solidFill>
                  <a:schemeClr val="tx2"/>
                </a:solidFill>
                <a:latin typeface="Calibri"/>
                <a:ea typeface="ＭＳ Ｐゴシック" charset="-128"/>
                <a:cs typeface="Calibri"/>
              </a:rPr>
              <a:t>3,4</a:t>
            </a:r>
            <a:endParaRPr lang="en-GB" sz="2000" kern="0" dirty="0">
              <a:solidFill>
                <a:schemeClr val="tx2"/>
              </a:solidFill>
              <a:latin typeface="Calibri"/>
              <a:ea typeface="ＭＳ Ｐゴシック" charset="-128"/>
              <a:cs typeface="Calibri"/>
            </a:endParaRPr>
          </a:p>
        </p:txBody>
      </p:sp>
      <p:grpSp>
        <p:nvGrpSpPr>
          <p:cNvPr id="3" name="Group 16"/>
          <p:cNvGrpSpPr>
            <a:grpSpLocks/>
          </p:cNvGrpSpPr>
          <p:nvPr/>
        </p:nvGrpSpPr>
        <p:grpSpPr bwMode="auto">
          <a:xfrm>
            <a:off x="627063" y="4162425"/>
            <a:ext cx="7793037" cy="2225675"/>
            <a:chOff x="526" y="2727"/>
            <a:chExt cx="5388" cy="1402"/>
          </a:xfrm>
        </p:grpSpPr>
        <p:sp>
          <p:nvSpPr>
            <p:cNvPr id="28" name="Rectangle 7"/>
            <p:cNvSpPr>
              <a:spLocks noChangeArrowheads="1"/>
            </p:cNvSpPr>
            <p:nvPr/>
          </p:nvSpPr>
          <p:spPr bwMode="auto">
            <a:xfrm>
              <a:off x="526" y="2727"/>
              <a:ext cx="5166" cy="1402"/>
            </a:xfrm>
            <a:prstGeom prst="rect">
              <a:avLst/>
            </a:prstGeom>
            <a:solidFill>
              <a:srgbClr val="FFFFFF"/>
            </a:solidFill>
            <a:ln w="12700">
              <a:solidFill>
                <a:srgbClr val="FFFFFF"/>
              </a:solidFill>
              <a:miter lim="800000"/>
              <a:headEnd/>
              <a:tailEnd/>
            </a:ln>
            <a:effectLst/>
          </p:spPr>
          <p:txBody>
            <a:bodyPr wrap="none" anchor="ctr"/>
            <a:lstStyle/>
            <a:p>
              <a:pPr algn="ctr" defTabSz="914400" fontAlgn="auto">
                <a:spcBef>
                  <a:spcPts val="0"/>
                </a:spcBef>
                <a:spcAft>
                  <a:spcPts val="0"/>
                </a:spcAft>
                <a:defRPr/>
              </a:pPr>
              <a:endParaRPr lang="en-GB" kern="0">
                <a:solidFill>
                  <a:srgbClr val="FFFFFF"/>
                </a:solidFill>
                <a:latin typeface="Calibri"/>
                <a:cs typeface="Calibri"/>
              </a:endParaRPr>
            </a:p>
          </p:txBody>
        </p:sp>
        <p:graphicFrame>
          <p:nvGraphicFramePr>
            <p:cNvPr id="1026" name="Object 6">
              <a:hlinkClick r:id="" action="ppaction://ole?verb=0"/>
            </p:cNvPr>
            <p:cNvGraphicFramePr>
              <a:graphicFrameLocks/>
            </p:cNvGraphicFramePr>
            <p:nvPr/>
          </p:nvGraphicFramePr>
          <p:xfrm>
            <a:off x="893" y="3560"/>
            <a:ext cx="5021" cy="538"/>
          </p:xfrm>
          <a:graphic>
            <a:graphicData uri="http://schemas.openxmlformats.org/presentationml/2006/ole">
              <p:oleObj spid="_x0000_s1026" name="Equation" r:id="rId4" imgW="6886440" imgH="876240" progId="Equation.3">
                <p:embed/>
              </p:oleObj>
            </a:graphicData>
          </a:graphic>
        </p:graphicFrame>
        <p:sp>
          <p:nvSpPr>
            <p:cNvPr id="30" name="Text Box 9"/>
            <p:cNvSpPr txBox="1">
              <a:spLocks noChangeArrowheads="1"/>
            </p:cNvSpPr>
            <p:nvPr/>
          </p:nvSpPr>
          <p:spPr bwMode="auto">
            <a:xfrm>
              <a:off x="893" y="3172"/>
              <a:ext cx="905" cy="233"/>
            </a:xfrm>
            <a:prstGeom prst="rect">
              <a:avLst/>
            </a:prstGeom>
            <a:noFill/>
            <a:ln w="12700">
              <a:noFill/>
              <a:miter lim="800000"/>
              <a:headEnd/>
              <a:tailEnd/>
            </a:ln>
            <a:effectLst/>
          </p:spPr>
          <p:txBody>
            <a:bodyPr>
              <a:spAutoFit/>
            </a:bodyPr>
            <a:lstStyle/>
            <a:p>
              <a:pPr defTabSz="914400" fontAlgn="auto">
                <a:spcBef>
                  <a:spcPts val="0"/>
                </a:spcBef>
                <a:spcAft>
                  <a:spcPts val="0"/>
                </a:spcAft>
                <a:defRPr/>
              </a:pPr>
              <a:r>
                <a:rPr lang="en-GB" kern="0" dirty="0">
                  <a:solidFill>
                    <a:schemeClr val="bg2">
                      <a:lumMod val="75000"/>
                    </a:schemeClr>
                  </a:solidFill>
                  <a:latin typeface="Calibri"/>
                  <a:cs typeface="Calibri"/>
                </a:rPr>
                <a:t>Translations</a:t>
              </a:r>
            </a:p>
          </p:txBody>
        </p:sp>
        <p:sp>
          <p:nvSpPr>
            <p:cNvPr id="31" name="Text Box 11"/>
            <p:cNvSpPr txBox="1">
              <a:spLocks noChangeArrowheads="1"/>
            </p:cNvSpPr>
            <p:nvPr/>
          </p:nvSpPr>
          <p:spPr bwMode="auto">
            <a:xfrm>
              <a:off x="1844" y="3156"/>
              <a:ext cx="1118" cy="37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FF0000"/>
                  </a:solidFill>
                  <a:latin typeface="Calibri"/>
                  <a:cs typeface="Calibri"/>
                </a:rPr>
                <a:t>Pitch</a:t>
              </a:r>
              <a:br>
                <a:rPr lang="en-GB" kern="0" dirty="0">
                  <a:solidFill>
                    <a:srgbClr val="FF0000"/>
                  </a:solidFill>
                  <a:latin typeface="Calibri"/>
                  <a:cs typeface="Calibri"/>
                </a:rPr>
              </a:br>
              <a:r>
                <a:rPr lang="en-GB" sz="1500" kern="0" dirty="0">
                  <a:solidFill>
                    <a:srgbClr val="FF0000"/>
                  </a:solidFill>
                  <a:latin typeface="Calibri"/>
                  <a:cs typeface="Calibri"/>
                </a:rPr>
                <a:t>about X axis </a:t>
              </a:r>
            </a:p>
          </p:txBody>
        </p:sp>
        <p:sp>
          <p:nvSpPr>
            <p:cNvPr id="32" name="Text Box 12"/>
            <p:cNvSpPr txBox="1">
              <a:spLocks noChangeArrowheads="1"/>
            </p:cNvSpPr>
            <p:nvPr/>
          </p:nvSpPr>
          <p:spPr bwMode="auto">
            <a:xfrm>
              <a:off x="3105" y="3124"/>
              <a:ext cx="1087" cy="37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solidFill>
                    <a:srgbClr val="218127"/>
                  </a:solidFill>
                  <a:latin typeface="Calibri"/>
                  <a:cs typeface="Calibri"/>
                </a:rPr>
                <a:t>Roll</a:t>
              </a:r>
              <a:br>
                <a:rPr lang="en-GB" kern="0" dirty="0">
                  <a:solidFill>
                    <a:srgbClr val="218127"/>
                  </a:solidFill>
                  <a:latin typeface="Calibri"/>
                  <a:cs typeface="Calibri"/>
                </a:rPr>
              </a:br>
              <a:r>
                <a:rPr lang="en-GB" sz="1500" kern="0" dirty="0">
                  <a:solidFill>
                    <a:srgbClr val="218127"/>
                  </a:solidFill>
                  <a:latin typeface="Calibri"/>
                  <a:cs typeface="Calibri"/>
                </a:rPr>
                <a:t>about Y axis</a:t>
              </a:r>
            </a:p>
          </p:txBody>
        </p:sp>
        <p:sp>
          <p:nvSpPr>
            <p:cNvPr id="33" name="Text Box 13"/>
            <p:cNvSpPr txBox="1">
              <a:spLocks noChangeArrowheads="1"/>
            </p:cNvSpPr>
            <p:nvPr/>
          </p:nvSpPr>
          <p:spPr bwMode="auto">
            <a:xfrm>
              <a:off x="4413" y="3132"/>
              <a:ext cx="1280" cy="388"/>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GB" kern="0" dirty="0">
                  <a:latin typeface="Calibri"/>
                  <a:cs typeface="Calibri"/>
                </a:rPr>
                <a:t>Yaw </a:t>
              </a:r>
              <a:br>
                <a:rPr lang="en-GB" kern="0" dirty="0">
                  <a:latin typeface="Calibri"/>
                  <a:cs typeface="Calibri"/>
                </a:rPr>
              </a:br>
              <a:r>
                <a:rPr lang="en-GB" sz="1500" kern="0" dirty="0">
                  <a:latin typeface="Calibri"/>
                  <a:cs typeface="Calibri"/>
                </a:rPr>
                <a:t>about Z axis</a:t>
              </a:r>
            </a:p>
          </p:txBody>
        </p:sp>
        <p:sp>
          <p:nvSpPr>
            <p:cNvPr id="34" name="Text Box 14"/>
            <p:cNvSpPr txBox="1">
              <a:spLocks noChangeArrowheads="1"/>
            </p:cNvSpPr>
            <p:nvPr/>
          </p:nvSpPr>
          <p:spPr bwMode="auto">
            <a:xfrm>
              <a:off x="893" y="2804"/>
              <a:ext cx="4600" cy="233"/>
            </a:xfrm>
            <a:prstGeom prst="rect">
              <a:avLst/>
            </a:prstGeom>
            <a:noFill/>
            <a:ln w="12700">
              <a:noFill/>
              <a:miter lim="800000"/>
              <a:headEnd/>
              <a:tailEnd/>
            </a:ln>
            <a:effectLst/>
          </p:spPr>
          <p:txBody>
            <a:bodyPr>
              <a:spAutoFit/>
            </a:bodyPr>
            <a:lstStyle/>
            <a:p>
              <a:pPr algn="ctr" defTabSz="914400" fontAlgn="auto">
                <a:spcBef>
                  <a:spcPts val="0"/>
                </a:spcBef>
                <a:spcAft>
                  <a:spcPts val="0"/>
                </a:spcAft>
                <a:defRPr/>
              </a:pPr>
              <a:r>
                <a:rPr lang="en-US" kern="0" dirty="0">
                  <a:solidFill>
                    <a:sysClr val="windowText" lastClr="000000"/>
                  </a:solidFill>
                  <a:latin typeface="Calibri"/>
                  <a:cs typeface="Calibri"/>
                </a:rPr>
                <a:t>Rigid body transformations </a:t>
              </a:r>
              <a:r>
                <a:rPr lang="en-US" kern="0" dirty="0" err="1">
                  <a:solidFill>
                    <a:sysClr val="windowText" lastClr="000000"/>
                  </a:solidFill>
                  <a:latin typeface="Calibri"/>
                  <a:cs typeface="Calibri"/>
                </a:rPr>
                <a:t>parameterised</a:t>
              </a:r>
              <a:r>
                <a:rPr lang="en-US" kern="0" dirty="0">
                  <a:solidFill>
                    <a:sysClr val="windowText" lastClr="000000"/>
                  </a:solidFill>
                  <a:latin typeface="Calibri"/>
                  <a:cs typeface="Calibri"/>
                </a:rPr>
                <a:t> by: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499"/>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808080"/>
                                      </p:to>
                                    </p:animClr>
                                  </p:subTnLst>
                                </p:cTn>
                              </p:par>
                              <p:par>
                                <p:cTn id="9" presetID="1" presetClass="entr" presetSubtype="0" fill="hold" grpId="0" nodeType="withEffect">
                                  <p:stCondLst>
                                    <p:cond delay="0"/>
                                  </p:stCondLst>
                                  <p:childTnLst>
                                    <p:set>
                                      <p:cBhvr>
                                        <p:cTn id="10" dur="1" fill="hold">
                                          <p:stCondLst>
                                            <p:cond delay="499"/>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808080"/>
                                      </p:to>
                                    </p:animClr>
                                  </p:subTnLst>
                                </p:cTn>
                              </p:par>
                              <p:par>
                                <p:cTn id="11" presetID="1" presetClass="entr" presetSubtype="0" fill="hold" grpId="0" nodeType="withEffect">
                                  <p:stCondLst>
                                    <p:cond delay="0"/>
                                  </p:stCondLst>
                                  <p:childTnLst>
                                    <p:set>
                                      <p:cBhvr>
                                        <p:cTn id="12" dur="1" fill="hold">
                                          <p:stCondLst>
                                            <p:cond delay="499"/>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7238" y="1590675"/>
            <a:ext cx="7699375" cy="4016375"/>
          </a:xfrm>
          <a:prstGeom prst="rect">
            <a:avLst/>
          </a:prstGeom>
          <a:noFill/>
        </p:spPr>
        <p:txBody>
          <a:bodyPr>
            <a:spAutoFit/>
          </a:bodyPr>
          <a:lstStyle/>
          <a:p>
            <a:pPr fontAlgn="auto">
              <a:spcBef>
                <a:spcPts val="0"/>
              </a:spcBef>
              <a:spcAft>
                <a:spcPts val="0"/>
              </a:spcAft>
              <a:defRPr/>
            </a:pPr>
            <a:r>
              <a:rPr lang="en-US" sz="2400" dirty="0">
                <a:latin typeface="Calibri"/>
                <a:cs typeface="Calibri"/>
              </a:rPr>
              <a:t>Realignment (of same-modality images from same subject) involves two stages:</a:t>
            </a:r>
          </a:p>
          <a:p>
            <a:pPr fontAlgn="auto">
              <a:spcBef>
                <a:spcPts val="0"/>
              </a:spcBef>
              <a:spcAft>
                <a:spcPts val="0"/>
              </a:spcAft>
              <a:defRPr/>
            </a:pPr>
            <a:endParaRPr lang="en-US" sz="2400" dirty="0">
              <a:latin typeface="Calibri"/>
              <a:cs typeface="Calibri"/>
            </a:endParaRPr>
          </a:p>
          <a:p>
            <a:pPr marL="457200" indent="-457200" fontAlgn="auto">
              <a:spcBef>
                <a:spcPts val="0"/>
              </a:spcBef>
              <a:spcAft>
                <a:spcPts val="0"/>
              </a:spcAft>
              <a:buFontTx/>
              <a:buAutoNum type="arabicPeriod"/>
              <a:defRPr/>
            </a:pPr>
            <a:r>
              <a:rPr lang="en-US" sz="2400" dirty="0">
                <a:latin typeface="Calibri"/>
                <a:cs typeface="Calibri"/>
              </a:rPr>
              <a:t>Registration</a:t>
            </a:r>
          </a:p>
          <a:p>
            <a:pPr marL="914400" lvl="1" indent="-457200" fontAlgn="auto">
              <a:spcBef>
                <a:spcPts val="0"/>
              </a:spcBef>
              <a:spcAft>
                <a:spcPts val="0"/>
              </a:spcAft>
              <a:buClr>
                <a:schemeClr val="accent1"/>
              </a:buClr>
              <a:buFont typeface="Lucida Grande"/>
              <a:buChar char="−"/>
              <a:defRPr/>
            </a:pPr>
            <a:r>
              <a:rPr lang="en-US" sz="2100" dirty="0">
                <a:latin typeface="Calibri"/>
                <a:cs typeface="Calibri"/>
              </a:rPr>
              <a:t>Estimate the 6 parameters that describe the rigid body transformation between each image and a reference image</a:t>
            </a:r>
            <a:r>
              <a:rPr lang="en-US" sz="2400" dirty="0">
                <a:latin typeface="Calibri"/>
                <a:cs typeface="Calibri"/>
              </a:rPr>
              <a:t/>
            </a:r>
            <a:br>
              <a:rPr lang="en-US" sz="2400" dirty="0">
                <a:latin typeface="Calibri"/>
                <a:cs typeface="Calibri"/>
              </a:rPr>
            </a:br>
            <a:endParaRPr lang="en-US" sz="2400" dirty="0">
              <a:latin typeface="Calibri"/>
              <a:cs typeface="Calibri"/>
            </a:endParaRPr>
          </a:p>
          <a:p>
            <a:pPr marL="446088" indent="-446088" fontAlgn="auto">
              <a:spcBef>
                <a:spcPts val="0"/>
              </a:spcBef>
              <a:spcAft>
                <a:spcPts val="0"/>
              </a:spcAft>
              <a:defRPr/>
            </a:pPr>
            <a:r>
              <a:rPr lang="en-US" sz="2400" dirty="0">
                <a:latin typeface="Calibri"/>
                <a:cs typeface="Calibri"/>
              </a:rPr>
              <a:t>2.	Transformation</a:t>
            </a:r>
          </a:p>
          <a:p>
            <a:pPr marL="890588" lvl="1" indent="-444500" fontAlgn="auto">
              <a:spcBef>
                <a:spcPts val="0"/>
              </a:spcBef>
              <a:spcAft>
                <a:spcPts val="0"/>
              </a:spcAft>
              <a:buFont typeface="Lucida Grande"/>
              <a:buChar char="−"/>
              <a:defRPr/>
            </a:pPr>
            <a:r>
              <a:rPr lang="en-US" sz="2100" dirty="0">
                <a:latin typeface="Calibri"/>
                <a:cs typeface="Calibri"/>
              </a:rPr>
              <a:t>Re-sample each image according to the determined transformation parameters</a:t>
            </a:r>
          </a:p>
          <a:p>
            <a:pPr fontAlgn="auto">
              <a:spcBef>
                <a:spcPts val="0"/>
              </a:spcBef>
              <a:spcAft>
                <a:spcPts val="0"/>
              </a:spcAft>
              <a:defRPr/>
            </a:pPr>
            <a:endParaRPr lang="en-US" sz="2400" dirty="0">
              <a:solidFill>
                <a:srgbClr val="2F1F58"/>
              </a:solidFill>
              <a:latin typeface="Calibri"/>
              <a:cs typeface="Calibri"/>
            </a:endParaRPr>
          </a:p>
        </p:txBody>
      </p:sp>
      <p:sp>
        <p:nvSpPr>
          <p:cNvPr id="8" name="Title 9"/>
          <p:cNvSpPr txBox="1">
            <a:spLocks/>
          </p:cNvSpPr>
          <p:nvPr/>
        </p:nvSpPr>
        <p:spPr>
          <a:xfrm>
            <a:off x="457200" y="253536"/>
            <a:ext cx="7899400" cy="749764"/>
          </a:xfrm>
          <a:prstGeom prst="rect">
            <a:avLst/>
          </a:prstGeom>
        </p:spPr>
        <p:txBody>
          <a:bodyPr anchor="b">
            <a:scene3d>
              <a:camera prst="orthographicFront"/>
              <a:lightRig rig="soft" dir="t">
                <a:rot lat="0" lon="0" rev="2400000"/>
              </a:lightRig>
            </a:scene3d>
            <a:sp3d>
              <a:bevelT w="19050" h="12700"/>
            </a:sp3d>
          </a:bodyPr>
          <a:lstStyle/>
          <a:p>
            <a:pPr marL="54864" algn="ctr" defTabSz="914400" fontAlgn="auto">
              <a:spcAft>
                <a:spcPts val="0"/>
              </a:spcAft>
              <a:defRPr/>
            </a:pPr>
            <a:r>
              <a:rPr lang="en-US" sz="4000" dirty="0">
                <a:latin typeface="Calibri"/>
                <a:ea typeface="+mj-ea"/>
                <a:cs typeface="Calibri"/>
              </a:rPr>
              <a:t>Realignment - Two Steps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5279</TotalTime>
  <Words>3764</Words>
  <Application>Microsoft Office PowerPoint</Application>
  <PresentationFormat>On-screen Show (4:3)</PresentationFormat>
  <Paragraphs>414</Paragraphs>
  <Slides>39</Slides>
  <Notes>29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Realigning and Unwarping  MfD - 2010</vt:lpstr>
      <vt:lpstr>Slide 2</vt:lpstr>
      <vt:lpstr>Overview</vt:lpstr>
      <vt:lpstr>Motion in fMRI</vt:lpstr>
      <vt:lpstr>Motion Prevention in fMRI</vt:lpstr>
      <vt:lpstr>Realignment - Two Steps</vt:lpstr>
      <vt:lpstr>1. Registration</vt:lpstr>
      <vt:lpstr>1. Registration</vt:lpstr>
      <vt:lpstr>Slide 9</vt:lpstr>
      <vt:lpstr>2. Transformation</vt:lpstr>
      <vt:lpstr>Simple Interpolation</vt:lpstr>
      <vt:lpstr>B-spline Interpolation</vt:lpstr>
      <vt:lpstr>Realignment in SPM - Options</vt:lpstr>
      <vt:lpstr>Slide 14</vt:lpstr>
      <vt:lpstr>Slide 15</vt:lpstr>
      <vt:lpstr>Residual Errors in Realigned fMRI</vt:lpstr>
      <vt:lpstr>References</vt:lpstr>
      <vt:lpstr>UNWARPING</vt:lpstr>
      <vt:lpstr>BUT  Data can help with your data</vt:lpstr>
      <vt:lpstr>Pre-processing- what’s the point?</vt:lpstr>
      <vt:lpstr>Get a move on! …when movement makes life difficult</vt:lpstr>
      <vt:lpstr>Magnetic Field Inhomogeneities- I</vt:lpstr>
      <vt:lpstr>Magnetic Field Inhomogeneities- II</vt:lpstr>
      <vt:lpstr>Why is that important?  … Non-rigid deformation …</vt:lpstr>
      <vt:lpstr> Data can help with your data</vt:lpstr>
      <vt:lpstr>Data can help with your data!</vt:lpstr>
      <vt:lpstr>Susceptibility-by-motion interactions</vt:lpstr>
      <vt:lpstr>So here comes the good news!</vt:lpstr>
      <vt:lpstr>Unwarp can estimate changes in distortion from movement</vt:lpstr>
      <vt:lpstr>Slide 30</vt:lpstr>
      <vt:lpstr>Applying the deformation field to the image</vt:lpstr>
      <vt:lpstr>The outcome?</vt:lpstr>
      <vt:lpstr>All very well, but how do I actually do this?</vt:lpstr>
      <vt:lpstr>Step 2: fieldmap toolbox on SPM8</vt:lpstr>
      <vt:lpstr>Realign + unwarp in spm8</vt:lpstr>
      <vt:lpstr>So hopefully you understand that...</vt:lpstr>
      <vt:lpstr>Advantages of incorporating this in pre-processing</vt:lpstr>
      <vt:lpstr>Practicalities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Idalmis Santiesteban</dc:creator>
  <cp:lastModifiedBy>clambert</cp:lastModifiedBy>
  <cp:revision>189</cp:revision>
  <cp:lastPrinted>2009-12-08T18:54:42Z</cp:lastPrinted>
  <dcterms:created xsi:type="dcterms:W3CDTF">2009-12-08T15:08:59Z</dcterms:created>
  <dcterms:modified xsi:type="dcterms:W3CDTF">2010-12-15T17:53:34Z</dcterms:modified>
</cp:coreProperties>
</file>