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Microsoft_Equation1.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35" r:id="rId2"/>
    <p:sldId id="257" r:id="rId3"/>
    <p:sldId id="288" r:id="rId4"/>
    <p:sldId id="259" r:id="rId5"/>
    <p:sldId id="274" r:id="rId6"/>
    <p:sldId id="284" r:id="rId7"/>
    <p:sldId id="275" r:id="rId8"/>
    <p:sldId id="285" r:id="rId9"/>
    <p:sldId id="276" r:id="rId10"/>
    <p:sldId id="277" r:id="rId11"/>
    <p:sldId id="283" r:id="rId12"/>
    <p:sldId id="286" r:id="rId13"/>
    <p:sldId id="279" r:id="rId14"/>
    <p:sldId id="281" r:id="rId15"/>
    <p:sldId id="282" r:id="rId16"/>
    <p:sldId id="336" r:id="rId17"/>
    <p:sldId id="337" r:id="rId18"/>
    <p:sldId id="338" r:id="rId19"/>
    <p:sldId id="298" r:id="rId20"/>
    <p:sldId id="299" r:id="rId21"/>
    <p:sldId id="300" r:id="rId22"/>
    <p:sldId id="301" r:id="rId23"/>
    <p:sldId id="302" r:id="rId24"/>
    <p:sldId id="303" r:id="rId25"/>
    <p:sldId id="304" r:id="rId26"/>
    <p:sldId id="305" r:id="rId27"/>
    <p:sldId id="340"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22" r:id="rId41"/>
    <p:sldId id="323" r:id="rId42"/>
    <p:sldId id="324" r:id="rId43"/>
    <p:sldId id="325" r:id="rId44"/>
    <p:sldId id="326" r:id="rId45"/>
    <p:sldId id="327" r:id="rId46"/>
    <p:sldId id="328" r:id="rId47"/>
    <p:sldId id="329" r:id="rId48"/>
    <p:sldId id="318" r:id="rId49"/>
    <p:sldId id="319" r:id="rId50"/>
    <p:sldId id="320" r:id="rId51"/>
    <p:sldId id="321" r:id="rId52"/>
    <p:sldId id="330" r:id="rId53"/>
    <p:sldId id="331" r:id="rId54"/>
    <p:sldId id="332" r:id="rId55"/>
    <p:sldId id="333" r:id="rId56"/>
    <p:sldId id="33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27" autoAdjust="0"/>
  </p:normalViewPr>
  <p:slideViewPr>
    <p:cSldViewPr snapToGrid="0" snapToObjects="1">
      <p:cViewPr varScale="1">
        <p:scale>
          <a:sx n="112" d="100"/>
          <a:sy n="112" d="100"/>
        </p:scale>
        <p:origin x="-144" y="-120"/>
      </p:cViewPr>
      <p:guideLst>
        <p:guide orient="horz" pos="2160"/>
        <p:guide pos="2880"/>
      </p:guideLst>
    </p:cSldViewPr>
  </p:slideViewPr>
  <p:outlineViewPr>
    <p:cViewPr>
      <p:scale>
        <a:sx n="33" d="100"/>
        <a:sy n="33" d="100"/>
      </p:scale>
      <p:origin x="0" y="32160"/>
    </p:cViewPr>
  </p:outlin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image" Target="../media/image6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emf"/><Relationship Id="rId2"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 Id="rId3" Type="http://schemas.openxmlformats.org/officeDocument/2006/relationships/image" Target="../media/image7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2.emf"/><Relationship Id="rId3"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 Id="rId3"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0B3ED-2353-8146-8D15-A48F973DED75}" type="datetimeFigureOut">
              <a:rPr lang="en-US" smtClean="0"/>
              <a:t>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E8028-7A43-4849-BC6A-A331820AB6C9}" type="slidenum">
              <a:rPr lang="en-US" smtClean="0"/>
              <a:t>‹#›</a:t>
            </a:fld>
            <a:endParaRPr lang="en-US"/>
          </a:p>
        </p:txBody>
      </p:sp>
    </p:spTree>
    <p:extLst>
      <p:ext uri="{BB962C8B-B14F-4D97-AF65-F5344CB8AC3E}">
        <p14:creationId xmlns:p14="http://schemas.microsoft.com/office/powerpoint/2010/main" val="769777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E8028-7A43-4849-BC6A-A331820AB6C9}" type="slidenum">
              <a:rPr lang="en-US" smtClean="0"/>
              <a:t>1</a:t>
            </a:fld>
            <a:endParaRPr lang="en-US"/>
          </a:p>
        </p:txBody>
      </p:sp>
    </p:spTree>
    <p:extLst>
      <p:ext uri="{BB962C8B-B14F-4D97-AF65-F5344CB8AC3E}">
        <p14:creationId xmlns:p14="http://schemas.microsoft.com/office/powerpoint/2010/main" val="236431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data vector is, for example we have 10 subjects then we have 10 elements in an array or vector. </a:t>
            </a:r>
          </a:p>
        </p:txBody>
      </p:sp>
      <p:sp>
        <p:nvSpPr>
          <p:cNvPr id="4" name="Slide Number Placeholder 3"/>
          <p:cNvSpPr>
            <a:spLocks noGrp="1"/>
          </p:cNvSpPr>
          <p:nvPr>
            <p:ph type="sldNum" sz="quarter" idx="10"/>
          </p:nvPr>
        </p:nvSpPr>
        <p:spPr/>
        <p:txBody>
          <a:bodyPr/>
          <a:lstStyle/>
          <a:p>
            <a:fld id="{EB0E8028-7A43-4849-BC6A-A331820AB6C9}" type="slidenum">
              <a:rPr lang="en-US" smtClean="0"/>
              <a:t>17</a:t>
            </a:fld>
            <a:endParaRPr lang="en-US"/>
          </a:p>
        </p:txBody>
      </p:sp>
    </p:spTree>
    <p:extLst>
      <p:ext uri="{BB962C8B-B14F-4D97-AF65-F5344CB8AC3E}">
        <p14:creationId xmlns:p14="http://schemas.microsoft.com/office/powerpoint/2010/main" val="168236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E8028-7A43-4849-BC6A-A331820AB6C9}" type="slidenum">
              <a:rPr lang="en-US" smtClean="0"/>
              <a:t>3</a:t>
            </a:fld>
            <a:endParaRPr lang="en-US"/>
          </a:p>
        </p:txBody>
      </p:sp>
    </p:spTree>
    <p:extLst>
      <p:ext uri="{BB962C8B-B14F-4D97-AF65-F5344CB8AC3E}">
        <p14:creationId xmlns:p14="http://schemas.microsoft.com/office/powerpoint/2010/main" val="354319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E8028-7A43-4849-BC6A-A331820AB6C9}" type="slidenum">
              <a:rPr lang="en-US" smtClean="0"/>
              <a:t>4</a:t>
            </a:fld>
            <a:endParaRPr lang="en-US"/>
          </a:p>
        </p:txBody>
      </p:sp>
    </p:spTree>
    <p:extLst>
      <p:ext uri="{BB962C8B-B14F-4D97-AF65-F5344CB8AC3E}">
        <p14:creationId xmlns:p14="http://schemas.microsoft.com/office/powerpoint/2010/main" val="419121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E8028-7A43-4849-BC6A-A331820AB6C9}" type="slidenum">
              <a:rPr lang="en-US" smtClean="0"/>
              <a:t>6</a:t>
            </a:fld>
            <a:endParaRPr lang="en-US"/>
          </a:p>
        </p:txBody>
      </p:sp>
    </p:spTree>
    <p:extLst>
      <p:ext uri="{BB962C8B-B14F-4D97-AF65-F5344CB8AC3E}">
        <p14:creationId xmlns:p14="http://schemas.microsoft.com/office/powerpoint/2010/main" val="208931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E8028-7A43-4849-BC6A-A331820AB6C9}" type="slidenum">
              <a:rPr lang="en-US" smtClean="0"/>
              <a:t>8</a:t>
            </a:fld>
            <a:endParaRPr lang="en-US"/>
          </a:p>
        </p:txBody>
      </p:sp>
    </p:spTree>
    <p:extLst>
      <p:ext uri="{BB962C8B-B14F-4D97-AF65-F5344CB8AC3E}">
        <p14:creationId xmlns:p14="http://schemas.microsoft.com/office/powerpoint/2010/main" val="67401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105382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284742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45151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B7D9B3-F71F-364F-A8A1-4114517E6884}"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154076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B7D9B3-F71F-364F-A8A1-4114517E6884}" type="datetimeFigureOut">
              <a:rPr lang="en-US" smtClean="0"/>
              <a:t>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51854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B7D9B3-F71F-364F-A8A1-4114517E6884}" type="datetimeFigureOut">
              <a:rPr lang="en-US" smtClean="0"/>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2122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7D9B3-F71F-364F-A8A1-4114517E6884}" type="datetimeFigureOut">
              <a:rPr lang="en-US" smtClean="0"/>
              <a:t>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89216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B7D9B3-F71F-364F-A8A1-4114517E6884}" type="datetimeFigureOut">
              <a:rPr lang="en-US" smtClean="0"/>
              <a:t>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16894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7D9B3-F71F-364F-A8A1-4114517E6884}" type="datetimeFigureOut">
              <a:rPr lang="en-US" smtClean="0"/>
              <a:t>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92746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7D9B3-F71F-364F-A8A1-4114517E6884}" type="datetimeFigureOut">
              <a:rPr lang="en-US" smtClean="0"/>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366022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7D9B3-F71F-364F-A8A1-4114517E6884}" type="datetimeFigureOut">
              <a:rPr lang="en-US" smtClean="0"/>
              <a:t>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1EF1-B1CC-444A-AC05-9D949F3B795D}" type="slidenum">
              <a:rPr lang="en-US" smtClean="0"/>
              <a:t>‹#›</a:t>
            </a:fld>
            <a:endParaRPr lang="en-US"/>
          </a:p>
        </p:txBody>
      </p:sp>
    </p:spTree>
    <p:extLst>
      <p:ext uri="{BB962C8B-B14F-4D97-AF65-F5344CB8AC3E}">
        <p14:creationId xmlns:p14="http://schemas.microsoft.com/office/powerpoint/2010/main" val="2189159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7D9B3-F71F-364F-A8A1-4114517E6884}" type="datetimeFigureOut">
              <a:rPr lang="en-US" smtClean="0"/>
              <a:t>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D1EF1-B1CC-444A-AC05-9D949F3B795D}" type="slidenum">
              <a:rPr lang="en-US" smtClean="0"/>
              <a:t>‹#›</a:t>
            </a:fld>
            <a:endParaRPr lang="en-US"/>
          </a:p>
        </p:txBody>
      </p:sp>
    </p:spTree>
    <p:extLst>
      <p:ext uri="{BB962C8B-B14F-4D97-AF65-F5344CB8AC3E}">
        <p14:creationId xmlns:p14="http://schemas.microsoft.com/office/powerpoint/2010/main" val="141278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bin"/><Relationship Id="rId5" Type="http://schemas.openxmlformats.org/officeDocument/2006/relationships/image" Target="../media/image3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7.emf"/><Relationship Id="rId5" Type="http://schemas.openxmlformats.org/officeDocument/2006/relationships/oleObject" Target="../embeddings/oleObject5.bin"/><Relationship Id="rId6" Type="http://schemas.openxmlformats.org/officeDocument/2006/relationships/image" Target="../media/image38.emf"/><Relationship Id="rId7"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9.emf"/><Relationship Id="rId5"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40.emf"/><Relationship Id="rId5" Type="http://schemas.openxmlformats.org/officeDocument/2006/relationships/image" Target="../media/image1.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40.emf"/><Relationship Id="rId5" Type="http://schemas.openxmlformats.org/officeDocument/2006/relationships/oleObject" Target="../embeddings/oleObject9.bin"/><Relationship Id="rId6" Type="http://schemas.openxmlformats.org/officeDocument/2006/relationships/image" Target="../media/image41.emf"/><Relationship Id="rId7" Type="http://schemas.openxmlformats.org/officeDocument/2006/relationships/image" Target="../media/image1.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40.emf"/><Relationship Id="rId5" Type="http://schemas.openxmlformats.org/officeDocument/2006/relationships/oleObject" Target="../embeddings/oleObject11.bin"/><Relationship Id="rId6" Type="http://schemas.openxmlformats.org/officeDocument/2006/relationships/image" Target="../media/image42.emf"/><Relationship Id="rId7" Type="http://schemas.openxmlformats.org/officeDocument/2006/relationships/oleObject" Target="../embeddings/oleObject12.bin"/><Relationship Id="rId8" Type="http://schemas.openxmlformats.org/officeDocument/2006/relationships/image" Target="../media/image43.emf"/><Relationship Id="rId9" Type="http://schemas.openxmlformats.org/officeDocument/2006/relationships/image" Target="../media/image1.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44.emf"/><Relationship Id="rId5" Type="http://schemas.openxmlformats.org/officeDocument/2006/relationships/oleObject" Target="../embeddings/oleObject14.bin"/><Relationship Id="rId6" Type="http://schemas.openxmlformats.org/officeDocument/2006/relationships/image" Target="../media/image45.emf"/><Relationship Id="rId7" Type="http://schemas.openxmlformats.org/officeDocument/2006/relationships/image" Target="../media/image1.png"/><Relationship Id="rId8" Type="http://schemas.openxmlformats.org/officeDocument/2006/relationships/oleObject" Target="../embeddings/oleObject15.bin"/><Relationship Id="rId9" Type="http://schemas.openxmlformats.org/officeDocument/2006/relationships/image" Target="../media/image4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oleObject" Target="../embeddings/oleObject16.bin"/><Relationship Id="rId5" Type="http://schemas.openxmlformats.org/officeDocument/2006/relationships/image" Target="../media/image4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46.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47.emf"/><Relationship Id="rId5" Type="http://schemas.openxmlformats.org/officeDocument/2006/relationships/image" Target="../media/image1.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48.emf"/><Relationship Id="rId5" Type="http://schemas.openxmlformats.org/officeDocument/2006/relationships/image" Target="../media/image1.png"/><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49.emf"/><Relationship Id="rId5" Type="http://schemas.openxmlformats.org/officeDocument/2006/relationships/oleObject" Target="../embeddings/oleObject21.bin"/><Relationship Id="rId6" Type="http://schemas.openxmlformats.org/officeDocument/2006/relationships/image" Target="../media/image50.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49.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51.emf"/><Relationship Id="rId5" Type="http://schemas.openxmlformats.org/officeDocument/2006/relationships/image" Target="../media/image1.pn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52.emf"/><Relationship Id="rId5" Type="http://schemas.openxmlformats.org/officeDocument/2006/relationships/oleObject" Target="../embeddings/oleObject25.bin"/><Relationship Id="rId6" Type="http://schemas.openxmlformats.org/officeDocument/2006/relationships/image" Target="../media/image53.emf"/><Relationship Id="rId7" Type="http://schemas.openxmlformats.org/officeDocument/2006/relationships/image" Target="../media/image1.png"/><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4.emf"/><Relationship Id="rId5" Type="http://schemas.openxmlformats.org/officeDocument/2006/relationships/image" Target="../media/image55.png"/><Relationship Id="rId6" Type="http://schemas.openxmlformats.org/officeDocument/2006/relationships/image" Target="../media/image1.png"/><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1.png"/><Relationship Id="rId6" Type="http://schemas.openxmlformats.org/officeDocument/2006/relationships/oleObject" Target="../embeddings/Microsoft_Equation1.bin"/><Relationship Id="rId7" Type="http://schemas.openxmlformats.org/officeDocument/2006/relationships/image" Target="../media/image57.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61.emf"/><Relationship Id="rId5" Type="http://schemas.openxmlformats.org/officeDocument/2006/relationships/oleObject" Target="../embeddings/oleObject28.bin"/><Relationship Id="rId6" Type="http://schemas.openxmlformats.org/officeDocument/2006/relationships/image" Target="../media/image62.emf"/><Relationship Id="rId7" Type="http://schemas.openxmlformats.org/officeDocument/2006/relationships/oleObject" Target="../embeddings/oleObject29.bin"/><Relationship Id="rId8" Type="http://schemas.openxmlformats.org/officeDocument/2006/relationships/image" Target="../media/image63.emf"/><Relationship Id="rId9" Type="http://schemas.openxmlformats.org/officeDocument/2006/relationships/image" Target="../media/image1.png"/><Relationship Id="rId1" Type="http://schemas.openxmlformats.org/officeDocument/2006/relationships/vmlDrawing" Target="../drawings/vmlDrawing20.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image" Target="../media/image64.emf"/><Relationship Id="rId5" Type="http://schemas.openxmlformats.org/officeDocument/2006/relationships/image" Target="../media/image1.png"/><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65.emf"/><Relationship Id="rId5" Type="http://schemas.openxmlformats.org/officeDocument/2006/relationships/image" Target="../media/image1.png"/><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66.emf"/><Relationship Id="rId5" Type="http://schemas.openxmlformats.org/officeDocument/2006/relationships/oleObject" Target="../embeddings/oleObject33.bin"/><Relationship Id="rId6" Type="http://schemas.openxmlformats.org/officeDocument/2006/relationships/image" Target="../media/image67.emf"/><Relationship Id="rId1" Type="http://schemas.openxmlformats.org/officeDocument/2006/relationships/vmlDrawing" Target="../drawings/vmlDrawing23.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68.emf"/><Relationship Id="rId5" Type="http://schemas.openxmlformats.org/officeDocument/2006/relationships/oleObject" Target="../embeddings/oleObject35.bin"/><Relationship Id="rId6" Type="http://schemas.openxmlformats.org/officeDocument/2006/relationships/image" Target="../media/image69.emf"/><Relationship Id="rId7" Type="http://schemas.openxmlformats.org/officeDocument/2006/relationships/oleObject" Target="../embeddings/oleObject36.bin"/><Relationship Id="rId8" Type="http://schemas.openxmlformats.org/officeDocument/2006/relationships/image" Target="../media/image70.emf"/><Relationship Id="rId9" Type="http://schemas.openxmlformats.org/officeDocument/2006/relationships/image" Target="../media/image1.png"/><Relationship Id="rId1" Type="http://schemas.openxmlformats.org/officeDocument/2006/relationships/vmlDrawing" Target="../drawings/vmlDrawing24.vml"/><Relationship Id="rId2"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68.emf"/><Relationship Id="rId5" Type="http://schemas.openxmlformats.org/officeDocument/2006/relationships/oleObject" Target="../embeddings/oleObject38.bin"/><Relationship Id="rId6" Type="http://schemas.openxmlformats.org/officeDocument/2006/relationships/image" Target="../media/image71.emf"/><Relationship Id="rId7" Type="http://schemas.openxmlformats.org/officeDocument/2006/relationships/image" Target="../media/image1.png"/><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a:t>
            </a:r>
            <a:r>
              <a:rPr lang="en-US" baseline="30000" dirty="0" smtClean="0"/>
              <a:t>nd</a:t>
            </a:r>
            <a:r>
              <a:rPr lang="en-US" dirty="0" smtClean="0"/>
              <a:t> level analysis in fMRI</a:t>
            </a:r>
            <a:endParaRPr lang="en-US" dirty="0"/>
          </a:p>
        </p:txBody>
      </p:sp>
      <p:sp>
        <p:nvSpPr>
          <p:cNvPr id="3" name="Subtitle 2"/>
          <p:cNvSpPr>
            <a:spLocks noGrp="1"/>
          </p:cNvSpPr>
          <p:nvPr>
            <p:ph type="subTitle" idx="1"/>
          </p:nvPr>
        </p:nvSpPr>
        <p:spPr/>
        <p:txBody>
          <a:bodyPr/>
          <a:lstStyle/>
          <a:p>
            <a:r>
              <a:rPr lang="en-US" dirty="0" smtClean="0"/>
              <a:t>Arman Eshaghi, James Lu</a:t>
            </a:r>
          </a:p>
        </p:txBody>
      </p:sp>
      <p:pic>
        <p:nvPicPr>
          <p:cNvPr id="6" name="Picture 5"/>
          <p:cNvPicPr>
            <a:picLocks noChangeAspect="1"/>
          </p:cNvPicPr>
          <p:nvPr/>
        </p:nvPicPr>
        <p:blipFill>
          <a:blip r:embed="rId3"/>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17476" y="5638800"/>
            <a:ext cx="2467342" cy="369332"/>
          </a:xfrm>
          <a:prstGeom prst="rect">
            <a:avLst/>
          </a:prstGeom>
          <a:noFill/>
        </p:spPr>
        <p:txBody>
          <a:bodyPr wrap="none" rtlCol="0">
            <a:spAutoFit/>
          </a:bodyPr>
          <a:lstStyle/>
          <a:p>
            <a:r>
              <a:rPr lang="en-US" dirty="0" smtClean="0">
                <a:latin typeface="Arial"/>
              </a:rPr>
              <a:t>Expert: </a:t>
            </a:r>
            <a:r>
              <a:rPr lang="en-US" b="1" dirty="0" err="1" smtClean="0">
                <a:latin typeface="Arial"/>
              </a:rPr>
              <a:t>Ged</a:t>
            </a:r>
            <a:r>
              <a:rPr lang="en-US" b="1" dirty="0" smtClean="0">
                <a:latin typeface="Arial"/>
              </a:rPr>
              <a:t> Ridgway</a:t>
            </a:r>
            <a:endParaRPr lang="en-US" b="1" dirty="0">
              <a:latin typeface="Arial"/>
            </a:endParaRPr>
          </a:p>
        </p:txBody>
      </p:sp>
    </p:spTree>
    <p:extLst>
      <p:ext uri="{BB962C8B-B14F-4D97-AF65-F5344CB8AC3E}">
        <p14:creationId xmlns:p14="http://schemas.microsoft.com/office/powerpoint/2010/main" val="36738420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142875"/>
            <a:ext cx="8229600" cy="1143000"/>
          </a:xfrm>
        </p:spPr>
        <p:txBody>
          <a:bodyPr/>
          <a:lstStyle/>
          <a:p>
            <a:r>
              <a:rPr lang="en-GB">
                <a:solidFill>
                  <a:srgbClr val="000000"/>
                </a:solidFill>
                <a:latin typeface="Calibri" charset="0"/>
              </a:rPr>
              <a:t>Group analysis: Random-effects</a:t>
            </a:r>
          </a:p>
        </p:txBody>
      </p:sp>
      <p:pic>
        <p:nvPicPr>
          <p:cNvPr id="8195" name="Picture 3" descr="Screen shot 2010-01-28 at 15"/>
          <p:cNvPicPr>
            <a:picLocks noChangeAspect="1" noChangeArrowheads="1"/>
          </p:cNvPicPr>
          <p:nvPr/>
        </p:nvPicPr>
        <p:blipFill rotWithShape="1">
          <a:blip r:embed="rId3">
            <a:extLst>
              <a:ext uri="{28A0092B-C50C-407E-A947-70E740481C1C}">
                <a14:useLocalDpi xmlns:a14="http://schemas.microsoft.com/office/drawing/2010/main" val="0"/>
              </a:ext>
            </a:extLst>
          </a:blip>
          <a:srcRect t="32178"/>
          <a:stretch/>
        </p:blipFill>
        <p:spPr bwMode="auto">
          <a:xfrm>
            <a:off x="982599" y="2130243"/>
            <a:ext cx="7170437" cy="247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0063" y="4923713"/>
            <a:ext cx="8229600" cy="1200328"/>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2400" dirty="0" smtClean="0">
                <a:solidFill>
                  <a:srgbClr val="000000"/>
                </a:solidFill>
              </a:rPr>
              <a:t>Takes into account between-subject variance</a:t>
            </a:r>
          </a:p>
          <a:p>
            <a:pPr algn="ctr"/>
            <a:endParaRPr lang="en-GB" sz="2400" dirty="0" smtClean="0">
              <a:solidFill>
                <a:srgbClr val="000000"/>
              </a:solidFill>
            </a:endParaRPr>
          </a:p>
          <a:p>
            <a:pPr algn="ctr"/>
            <a:r>
              <a:rPr lang="en-GB" sz="2400" dirty="0" smtClean="0">
                <a:solidFill>
                  <a:srgbClr val="000000"/>
                </a:solidFill>
              </a:rPr>
              <a:t>CAN </a:t>
            </a:r>
            <a:r>
              <a:rPr lang="en-GB" sz="2400" dirty="0">
                <a:solidFill>
                  <a:srgbClr val="000000"/>
                </a:solidFill>
              </a:rPr>
              <a:t>make inferences about the </a:t>
            </a:r>
            <a:r>
              <a:rPr lang="en-GB" sz="2400" dirty="0" smtClean="0">
                <a:solidFill>
                  <a:srgbClr val="000000"/>
                </a:solidFill>
              </a:rPr>
              <a:t>population</a:t>
            </a:r>
            <a:endParaRPr lang="en-GB" sz="2400" dirty="0">
              <a:solidFill>
                <a:srgbClr val="000000"/>
              </a:solidFill>
            </a:endParaRPr>
          </a:p>
        </p:txBody>
      </p:sp>
    </p:spTree>
    <p:extLst>
      <p:ext uri="{BB962C8B-B14F-4D97-AF65-F5344CB8AC3E}">
        <p14:creationId xmlns:p14="http://schemas.microsoft.com/office/powerpoint/2010/main" val="370421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63" y="142875"/>
            <a:ext cx="8229600" cy="1143000"/>
          </a:xfrm>
        </p:spPr>
        <p:txBody>
          <a:bodyPr/>
          <a:lstStyle/>
          <a:p>
            <a:r>
              <a:rPr lang="en-GB">
                <a:solidFill>
                  <a:srgbClr val="000000"/>
                </a:solidFill>
                <a:latin typeface="Calibri" charset="0"/>
              </a:rPr>
              <a:t>Methods for Random-effects</a:t>
            </a:r>
          </a:p>
        </p:txBody>
      </p:sp>
      <p:sp>
        <p:nvSpPr>
          <p:cNvPr id="3" name="Content Placeholder 2"/>
          <p:cNvSpPr>
            <a:spLocks noGrp="1"/>
          </p:cNvSpPr>
          <p:nvPr>
            <p:ph sz="half" idx="1"/>
          </p:nvPr>
        </p:nvSpPr>
        <p:spPr>
          <a:xfrm>
            <a:off x="457200" y="1600200"/>
            <a:ext cx="8401050" cy="4829175"/>
          </a:xfrm>
        </p:spPr>
        <p:txBody>
          <a:bodyPr>
            <a:noAutofit/>
          </a:bodyPr>
          <a:lstStyle/>
          <a:p>
            <a:pPr>
              <a:buFont typeface="Arial" charset="0"/>
              <a:buNone/>
            </a:pPr>
            <a:r>
              <a:rPr lang="en-GB" sz="2600" u="sng" dirty="0">
                <a:solidFill>
                  <a:srgbClr val="000000"/>
                </a:solidFill>
                <a:latin typeface="Calibri" charset="0"/>
              </a:rPr>
              <a:t>Hierarchical model</a:t>
            </a:r>
            <a:endParaRPr lang="en-GB" sz="2600" dirty="0">
              <a:solidFill>
                <a:srgbClr val="000000"/>
              </a:solidFill>
              <a:latin typeface="Calibri" charset="0"/>
            </a:endParaRPr>
          </a:p>
          <a:p>
            <a:r>
              <a:rPr lang="en-GB" sz="2200" dirty="0">
                <a:solidFill>
                  <a:srgbClr val="000000"/>
                </a:solidFill>
                <a:latin typeface="Calibri" charset="0"/>
              </a:rPr>
              <a:t>Estimates subject &amp; group stats at once</a:t>
            </a:r>
          </a:p>
          <a:p>
            <a:r>
              <a:rPr lang="en-GB" sz="2200" dirty="0">
                <a:solidFill>
                  <a:srgbClr val="000000"/>
                </a:solidFill>
                <a:latin typeface="Calibri" charset="0"/>
              </a:rPr>
              <a:t>Variance of population mean contains contributions</a:t>
            </a:r>
          </a:p>
          <a:p>
            <a:pPr>
              <a:buFont typeface="Arial" charset="0"/>
              <a:buNone/>
            </a:pPr>
            <a:r>
              <a:rPr lang="en-GB" sz="2200" dirty="0">
                <a:solidFill>
                  <a:srgbClr val="000000"/>
                </a:solidFill>
                <a:latin typeface="Calibri" charset="0"/>
              </a:rPr>
              <a:t>	from within- &amp; between- subject variance</a:t>
            </a:r>
          </a:p>
          <a:p>
            <a:r>
              <a:rPr lang="en-GB" sz="2200" dirty="0">
                <a:solidFill>
                  <a:srgbClr val="000000"/>
                </a:solidFill>
                <a:latin typeface="Calibri" charset="0"/>
              </a:rPr>
              <a:t>Iterative looping </a:t>
            </a:r>
            <a:r>
              <a:rPr lang="en-GB" sz="2200" dirty="0">
                <a:solidFill>
                  <a:srgbClr val="000000"/>
                </a:solidFill>
                <a:latin typeface="Calibri" charset="0"/>
                <a:sym typeface="Wingdings" charset="0"/>
              </a:rPr>
              <a:t> </a:t>
            </a:r>
            <a:r>
              <a:rPr lang="en-GB" sz="2200" dirty="0">
                <a:solidFill>
                  <a:srgbClr val="000000"/>
                </a:solidFill>
                <a:latin typeface="Calibri" charset="0"/>
              </a:rPr>
              <a:t>computationally demanding</a:t>
            </a:r>
          </a:p>
          <a:p>
            <a:endParaRPr lang="en-GB" sz="2200" u="sng" dirty="0">
              <a:solidFill>
                <a:srgbClr val="000000"/>
              </a:solidFill>
              <a:latin typeface="Calibri" charset="0"/>
            </a:endParaRPr>
          </a:p>
          <a:p>
            <a:pPr>
              <a:buFont typeface="Arial" charset="0"/>
              <a:buNone/>
            </a:pPr>
            <a:r>
              <a:rPr lang="en-GB" sz="2600" u="sng" dirty="0">
                <a:solidFill>
                  <a:srgbClr val="000000"/>
                </a:solidFill>
                <a:latin typeface="Calibri" charset="0"/>
              </a:rPr>
              <a:t>Summary statistics approach</a:t>
            </a:r>
            <a:r>
              <a:rPr lang="en-GB" sz="2600" dirty="0">
                <a:solidFill>
                  <a:srgbClr val="000000"/>
                </a:solidFill>
                <a:latin typeface="Calibri" charset="0"/>
              </a:rPr>
              <a:t> </a:t>
            </a:r>
            <a:r>
              <a:rPr lang="en-GB" sz="2600" dirty="0">
                <a:solidFill>
                  <a:srgbClr val="000000"/>
                </a:solidFill>
                <a:latin typeface="Calibri" charset="0"/>
                <a:sym typeface="Wingdings" charset="0"/>
              </a:rPr>
              <a:t> SPM uses this!</a:t>
            </a:r>
            <a:endParaRPr lang="en-GB" sz="2600" dirty="0">
              <a:solidFill>
                <a:srgbClr val="000000"/>
              </a:solidFill>
              <a:latin typeface="Calibri" charset="0"/>
            </a:endParaRPr>
          </a:p>
          <a:p>
            <a:r>
              <a:rPr lang="en-GB" sz="2200" dirty="0" smtClean="0">
                <a:solidFill>
                  <a:srgbClr val="000000"/>
                </a:solidFill>
                <a:latin typeface="Calibri" charset="0"/>
              </a:rPr>
              <a:t>1</a:t>
            </a:r>
            <a:r>
              <a:rPr lang="en-GB" sz="2200" baseline="30000" dirty="0" smtClean="0">
                <a:solidFill>
                  <a:srgbClr val="000000"/>
                </a:solidFill>
                <a:latin typeface="Calibri" charset="0"/>
              </a:rPr>
              <a:t>st</a:t>
            </a:r>
            <a:r>
              <a:rPr lang="en-GB" sz="2200" dirty="0" smtClean="0">
                <a:solidFill>
                  <a:srgbClr val="000000"/>
                </a:solidFill>
                <a:latin typeface="Calibri" charset="0"/>
              </a:rPr>
              <a:t> </a:t>
            </a:r>
            <a:r>
              <a:rPr lang="en-GB" sz="2200" dirty="0">
                <a:solidFill>
                  <a:srgbClr val="000000"/>
                </a:solidFill>
                <a:latin typeface="Calibri" charset="0"/>
              </a:rPr>
              <a:t>level </a:t>
            </a:r>
            <a:r>
              <a:rPr lang="en-GB" sz="2200" dirty="0" smtClean="0">
                <a:solidFill>
                  <a:srgbClr val="000000"/>
                </a:solidFill>
                <a:latin typeface="Calibri" charset="0"/>
              </a:rPr>
              <a:t>design for all subjects </a:t>
            </a:r>
            <a:r>
              <a:rPr lang="en-GB" sz="2200" dirty="0">
                <a:solidFill>
                  <a:srgbClr val="000000"/>
                </a:solidFill>
                <a:latin typeface="Calibri" charset="0"/>
              </a:rPr>
              <a:t>must be the SAME</a:t>
            </a:r>
          </a:p>
          <a:p>
            <a:r>
              <a:rPr lang="en-GB" sz="2200" dirty="0">
                <a:solidFill>
                  <a:srgbClr val="000000"/>
                </a:solidFill>
                <a:latin typeface="Calibri" charset="0"/>
              </a:rPr>
              <a:t>Sample means brought forward to 2</a:t>
            </a:r>
            <a:r>
              <a:rPr lang="en-GB" sz="2200" baseline="30000" dirty="0">
                <a:solidFill>
                  <a:srgbClr val="000000"/>
                </a:solidFill>
                <a:latin typeface="Calibri" charset="0"/>
              </a:rPr>
              <a:t>nd</a:t>
            </a:r>
            <a:r>
              <a:rPr lang="en-GB" sz="2200" dirty="0">
                <a:solidFill>
                  <a:srgbClr val="000000"/>
                </a:solidFill>
                <a:latin typeface="Calibri" charset="0"/>
              </a:rPr>
              <a:t> level</a:t>
            </a:r>
          </a:p>
          <a:p>
            <a:r>
              <a:rPr lang="en-GB" sz="2200" dirty="0">
                <a:solidFill>
                  <a:srgbClr val="000000"/>
                </a:solidFill>
                <a:latin typeface="Calibri" charset="0"/>
              </a:rPr>
              <a:t>Computationally less demanding</a:t>
            </a:r>
          </a:p>
          <a:p>
            <a:r>
              <a:rPr lang="en-GB" sz="2200" dirty="0">
                <a:solidFill>
                  <a:srgbClr val="000000"/>
                </a:solidFill>
                <a:latin typeface="Calibri" charset="0"/>
              </a:rPr>
              <a:t>Good approximation, unless subject extreme outlier</a:t>
            </a:r>
          </a:p>
        </p:txBody>
      </p:sp>
      <p:grpSp>
        <p:nvGrpSpPr>
          <p:cNvPr id="9225" name="Group 9"/>
          <p:cNvGrpSpPr>
            <a:grpSpLocks/>
          </p:cNvGrpSpPr>
          <p:nvPr/>
        </p:nvGrpSpPr>
        <p:grpSpPr bwMode="auto">
          <a:xfrm>
            <a:off x="6948490" y="1628775"/>
            <a:ext cx="2087563" cy="4870451"/>
            <a:chOff x="4377" y="1026"/>
            <a:chExt cx="1315" cy="3068"/>
          </a:xfrm>
        </p:grpSpPr>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 y="1026"/>
              <a:ext cx="1315" cy="1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 y="2795"/>
              <a:ext cx="1315" cy="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18855952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1355725" y="2860675"/>
            <a:ext cx="184150" cy="4572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99CC00"/>
                </a:solidFill>
                <a:miter lim="800000"/>
                <a:headEnd/>
                <a:tailEnd/>
              </a14:hiddenLine>
            </a:ext>
          </a:extLst>
        </p:spPr>
        <p:txBody>
          <a:bodyPr wrap="none">
            <a:spAutoFit/>
          </a:bodyPr>
          <a:lstStyle/>
          <a:p>
            <a:endParaRPr lang="en-GB"/>
          </a:p>
        </p:txBody>
      </p:sp>
      <p:sp>
        <p:nvSpPr>
          <p:cNvPr id="263171" name="Rectangle 3"/>
          <p:cNvSpPr>
            <a:spLocks noChangeArrowheads="1"/>
          </p:cNvSpPr>
          <p:nvPr/>
        </p:nvSpPr>
        <p:spPr bwMode="auto">
          <a:xfrm>
            <a:off x="609600" y="1295400"/>
            <a:ext cx="7772400" cy="502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pPr algn="l"/>
            <a:endParaRPr lang="en-US" sz="2800" baseline="30000" dirty="0"/>
          </a:p>
        </p:txBody>
      </p:sp>
      <p:sp>
        <p:nvSpPr>
          <p:cNvPr id="263172" name="Rectangle 4"/>
          <p:cNvSpPr>
            <a:spLocks noChangeArrowheads="1"/>
          </p:cNvSpPr>
          <p:nvPr/>
        </p:nvSpPr>
        <p:spPr bwMode="auto">
          <a:xfrm>
            <a:off x="125413" y="76200"/>
            <a:ext cx="8256587"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endParaRPr lang="en-US" sz="4400" b="1" dirty="0">
              <a:solidFill>
                <a:schemeClr val="tx2"/>
              </a:solidFill>
            </a:endParaRPr>
          </a:p>
        </p:txBody>
      </p:sp>
      <p:sp>
        <p:nvSpPr>
          <p:cNvPr id="2" name="Title 1"/>
          <p:cNvSpPr>
            <a:spLocks noGrp="1"/>
          </p:cNvSpPr>
          <p:nvPr>
            <p:ph type="title"/>
          </p:nvPr>
        </p:nvSpPr>
        <p:spPr/>
        <p:txBody>
          <a:bodyPr>
            <a:normAutofit fontScale="90000"/>
          </a:bodyPr>
          <a:lstStyle/>
          <a:p>
            <a:r>
              <a:rPr lang="de-DE" dirty="0"/>
              <a:t>Random </a:t>
            </a:r>
            <a:r>
              <a:rPr lang="de-DE" dirty="0" err="1"/>
              <a:t>Effects</a:t>
            </a:r>
            <a:r>
              <a:rPr lang="de-DE" dirty="0"/>
              <a:t> </a:t>
            </a:r>
            <a:r>
              <a:rPr lang="de-DE" dirty="0" smtClean="0"/>
              <a:t>Analysis- Summary </a:t>
            </a:r>
            <a:r>
              <a:rPr lang="de-DE" dirty="0" err="1"/>
              <a:t>S</a:t>
            </a:r>
            <a:r>
              <a:rPr lang="de-DE" dirty="0" err="1" smtClean="0"/>
              <a:t>tatistic</a:t>
            </a:r>
            <a:r>
              <a:rPr lang="de-DE" dirty="0" smtClean="0"/>
              <a:t> </a:t>
            </a:r>
            <a:r>
              <a:rPr lang="de-DE" dirty="0"/>
              <a:t>A</a:t>
            </a:r>
            <a:r>
              <a:rPr lang="de-DE" dirty="0" smtClean="0"/>
              <a:t>pproach</a:t>
            </a:r>
            <a:endParaRPr lang="en-US" dirty="0"/>
          </a:p>
        </p:txBody>
      </p:sp>
      <p:sp>
        <p:nvSpPr>
          <p:cNvPr id="3" name="Content Placeholder 2"/>
          <p:cNvSpPr>
            <a:spLocks noGrp="1"/>
          </p:cNvSpPr>
          <p:nvPr>
            <p:ph idx="1"/>
          </p:nvPr>
        </p:nvSpPr>
        <p:spPr/>
        <p:txBody>
          <a:bodyPr>
            <a:normAutofit fontScale="62500" lnSpcReduction="20000"/>
          </a:bodyPr>
          <a:lstStyle/>
          <a:p>
            <a:r>
              <a:rPr lang="de-DE" dirty="0" err="1"/>
              <a:t>For</a:t>
            </a:r>
            <a:r>
              <a:rPr lang="de-DE" dirty="0"/>
              <a:t> </a:t>
            </a:r>
            <a:r>
              <a:rPr lang="de-DE" dirty="0" err="1"/>
              <a:t>group</a:t>
            </a:r>
            <a:r>
              <a:rPr lang="de-DE" dirty="0"/>
              <a:t> </a:t>
            </a:r>
            <a:r>
              <a:rPr lang="de-DE" dirty="0" err="1"/>
              <a:t>of</a:t>
            </a:r>
            <a:r>
              <a:rPr lang="de-DE" dirty="0"/>
              <a:t> N=12 </a:t>
            </a:r>
            <a:r>
              <a:rPr lang="de-DE" dirty="0" err="1"/>
              <a:t>subjects</a:t>
            </a:r>
            <a:r>
              <a:rPr lang="de-DE" dirty="0"/>
              <a:t> </a:t>
            </a:r>
            <a:r>
              <a:rPr lang="de-DE" dirty="0" err="1"/>
              <a:t>effect</a:t>
            </a:r>
            <a:r>
              <a:rPr lang="de-DE" dirty="0"/>
              <a:t> </a:t>
            </a:r>
            <a:r>
              <a:rPr lang="de-DE" dirty="0" err="1"/>
              <a:t>sizes</a:t>
            </a:r>
            <a:r>
              <a:rPr lang="de-DE" dirty="0"/>
              <a:t> </a:t>
            </a:r>
            <a:r>
              <a:rPr lang="de-DE" dirty="0" err="1"/>
              <a:t>are</a:t>
            </a:r>
            <a:r>
              <a:rPr lang="de-DE" dirty="0"/>
              <a:t/>
            </a:r>
            <a:br>
              <a:rPr lang="de-DE" dirty="0"/>
            </a:br>
            <a:r>
              <a:rPr lang="de-DE" dirty="0"/>
              <a:t/>
            </a:r>
            <a:br>
              <a:rPr lang="de-DE" dirty="0"/>
            </a:br>
            <a:r>
              <a:rPr lang="de-DE" dirty="0"/>
              <a:t> c= [3, 4, 2, 1, 1, 2, 3, 3, 3, 2, 4, 4]</a:t>
            </a:r>
            <a:br>
              <a:rPr lang="de-DE" dirty="0"/>
            </a:br>
            <a:r>
              <a:rPr lang="de-DE" dirty="0"/>
              <a:t/>
            </a:r>
            <a:br>
              <a:rPr lang="de-DE" dirty="0"/>
            </a:br>
            <a:r>
              <a:rPr lang="de-DE" dirty="0"/>
              <a:t>Group </a:t>
            </a:r>
            <a:r>
              <a:rPr lang="de-DE" dirty="0" err="1"/>
              <a:t>effect</a:t>
            </a:r>
            <a:r>
              <a:rPr lang="de-DE" dirty="0"/>
              <a:t> (</a:t>
            </a:r>
            <a:r>
              <a:rPr lang="de-DE" dirty="0" err="1"/>
              <a:t>mean</a:t>
            </a:r>
            <a:r>
              <a:rPr lang="de-DE" dirty="0"/>
              <a:t>), m=2.67</a:t>
            </a:r>
            <a:br>
              <a:rPr lang="de-DE" dirty="0"/>
            </a:br>
            <a:r>
              <a:rPr lang="de-DE" dirty="0" err="1"/>
              <a:t>Between</a:t>
            </a:r>
            <a:r>
              <a:rPr lang="de-DE" dirty="0"/>
              <a:t> </a:t>
            </a:r>
            <a:r>
              <a:rPr lang="de-DE" dirty="0" err="1"/>
              <a:t>subject</a:t>
            </a:r>
            <a:r>
              <a:rPr lang="de-DE" dirty="0"/>
              <a:t> </a:t>
            </a:r>
            <a:r>
              <a:rPr lang="de-DE" dirty="0" err="1"/>
              <a:t>variability</a:t>
            </a:r>
            <a:r>
              <a:rPr lang="de-DE" dirty="0"/>
              <a:t> (stand </a:t>
            </a:r>
            <a:r>
              <a:rPr lang="de-DE" dirty="0" err="1"/>
              <a:t>dev</a:t>
            </a:r>
            <a:r>
              <a:rPr lang="de-DE" dirty="0"/>
              <a:t>), </a:t>
            </a:r>
            <a:r>
              <a:rPr lang="de-DE" dirty="0" err="1"/>
              <a:t>s</a:t>
            </a:r>
            <a:r>
              <a:rPr lang="de-DE" baseline="-25000" dirty="0" err="1"/>
              <a:t>b</a:t>
            </a:r>
            <a:r>
              <a:rPr lang="de-DE" dirty="0"/>
              <a:t> =1.07</a:t>
            </a:r>
            <a:br>
              <a:rPr lang="de-DE" dirty="0"/>
            </a:br>
            <a:r>
              <a:rPr lang="de-DE" dirty="0"/>
              <a:t/>
            </a:r>
            <a:br>
              <a:rPr lang="de-DE" dirty="0"/>
            </a:br>
            <a:endParaRPr lang="de-DE" dirty="0" smtClean="0"/>
          </a:p>
          <a:p>
            <a:pPr marL="0" indent="0">
              <a:buNone/>
            </a:pPr>
            <a:r>
              <a:rPr lang="de-DE" dirty="0"/>
              <a:t/>
            </a:r>
            <a:br>
              <a:rPr lang="de-DE" dirty="0"/>
            </a:br>
            <a:endParaRPr lang="de-DE" dirty="0" smtClean="0"/>
          </a:p>
          <a:p>
            <a:r>
              <a:rPr lang="de-DE" dirty="0" smtClean="0"/>
              <a:t>This </a:t>
            </a:r>
            <a:r>
              <a:rPr lang="de-DE" dirty="0" err="1"/>
              <a:t>is</a:t>
            </a:r>
            <a:r>
              <a:rPr lang="de-DE" dirty="0"/>
              <a:t> </a:t>
            </a:r>
            <a:r>
              <a:rPr lang="de-DE" dirty="0" err="1"/>
              <a:t>called</a:t>
            </a:r>
            <a:r>
              <a:rPr lang="de-DE" dirty="0"/>
              <a:t> a Random </a:t>
            </a:r>
            <a:r>
              <a:rPr lang="de-DE" dirty="0" err="1"/>
              <a:t>Effects</a:t>
            </a:r>
            <a:r>
              <a:rPr lang="de-DE" dirty="0"/>
              <a:t> Analysis (RFX) </a:t>
            </a:r>
            <a:r>
              <a:rPr lang="de-DE" dirty="0" err="1"/>
              <a:t>because</a:t>
            </a:r>
            <a:r>
              <a:rPr lang="de-DE" dirty="0"/>
              <a:t> </a:t>
            </a:r>
            <a:r>
              <a:rPr lang="de-DE" dirty="0" err="1"/>
              <a:t>we</a:t>
            </a:r>
            <a:r>
              <a:rPr lang="de-DE" dirty="0"/>
              <a:t> </a:t>
            </a:r>
            <a:r>
              <a:rPr lang="de-DE" dirty="0" err="1"/>
              <a:t>are</a:t>
            </a:r>
            <a:r>
              <a:rPr lang="de-DE" dirty="0"/>
              <a:t> </a:t>
            </a:r>
            <a:r>
              <a:rPr lang="de-DE" dirty="0" err="1"/>
              <a:t>comparing</a:t>
            </a:r>
            <a:r>
              <a:rPr lang="de-DE" dirty="0"/>
              <a:t> </a:t>
            </a:r>
            <a:r>
              <a:rPr lang="de-DE" dirty="0" err="1"/>
              <a:t>the</a:t>
            </a:r>
            <a:r>
              <a:rPr lang="de-DE" dirty="0"/>
              <a:t> </a:t>
            </a:r>
            <a:r>
              <a:rPr lang="de-DE" dirty="0" err="1"/>
              <a:t>group</a:t>
            </a:r>
            <a:r>
              <a:rPr lang="de-DE" dirty="0"/>
              <a:t> </a:t>
            </a:r>
            <a:r>
              <a:rPr lang="de-DE" dirty="0" err="1"/>
              <a:t>effect</a:t>
            </a:r>
            <a:r>
              <a:rPr lang="de-DE" dirty="0"/>
              <a:t> </a:t>
            </a:r>
            <a:r>
              <a:rPr lang="de-DE" dirty="0" err="1"/>
              <a:t>to</a:t>
            </a:r>
            <a:r>
              <a:rPr lang="de-DE" dirty="0"/>
              <a:t> </a:t>
            </a:r>
            <a:r>
              <a:rPr lang="de-DE" dirty="0" err="1"/>
              <a:t>the</a:t>
            </a:r>
            <a:r>
              <a:rPr lang="de-DE" dirty="0"/>
              <a:t> </a:t>
            </a:r>
            <a:r>
              <a:rPr lang="de-DE" dirty="0" err="1"/>
              <a:t>between-subject</a:t>
            </a:r>
            <a:r>
              <a:rPr lang="de-DE" dirty="0"/>
              <a:t> </a:t>
            </a:r>
            <a:r>
              <a:rPr lang="de-DE" dirty="0" err="1"/>
              <a:t>variability</a:t>
            </a:r>
            <a:r>
              <a:rPr lang="de-DE" dirty="0" smtClean="0"/>
              <a:t>.</a:t>
            </a:r>
          </a:p>
          <a:p>
            <a:endParaRPr lang="de-DE" baseline="30000" dirty="0"/>
          </a:p>
          <a:p>
            <a:r>
              <a:rPr lang="de-DE" dirty="0"/>
              <a:t>This </a:t>
            </a:r>
            <a:r>
              <a:rPr lang="de-DE" dirty="0" err="1"/>
              <a:t>is</a:t>
            </a:r>
            <a:r>
              <a:rPr lang="de-DE" dirty="0"/>
              <a:t> also </a:t>
            </a:r>
            <a:r>
              <a:rPr lang="de-DE" dirty="0" err="1"/>
              <a:t>known</a:t>
            </a:r>
            <a:r>
              <a:rPr lang="de-DE" dirty="0"/>
              <a:t> </a:t>
            </a:r>
            <a:r>
              <a:rPr lang="de-DE" dirty="0" err="1"/>
              <a:t>as</a:t>
            </a:r>
            <a:r>
              <a:rPr lang="de-DE" dirty="0"/>
              <a:t> a </a:t>
            </a:r>
            <a:r>
              <a:rPr lang="de-DE" dirty="0" err="1"/>
              <a:t>summary</a:t>
            </a:r>
            <a:r>
              <a:rPr lang="de-DE" dirty="0"/>
              <a:t> </a:t>
            </a:r>
            <a:r>
              <a:rPr lang="de-DE" dirty="0" err="1"/>
              <a:t>statistic</a:t>
            </a:r>
            <a:r>
              <a:rPr lang="de-DE" dirty="0"/>
              <a:t> </a:t>
            </a:r>
            <a:r>
              <a:rPr lang="de-DE" dirty="0" err="1"/>
              <a:t>approach</a:t>
            </a:r>
            <a:r>
              <a:rPr lang="de-DE" dirty="0"/>
              <a:t> </a:t>
            </a:r>
            <a:r>
              <a:rPr lang="de-DE" dirty="0" err="1"/>
              <a:t>because</a:t>
            </a:r>
            <a:r>
              <a:rPr lang="de-DE" dirty="0"/>
              <a:t> </a:t>
            </a:r>
            <a:r>
              <a:rPr lang="de-DE" dirty="0" err="1"/>
              <a:t>we</a:t>
            </a:r>
            <a:r>
              <a:rPr lang="de-DE" dirty="0"/>
              <a:t> </a:t>
            </a:r>
            <a:r>
              <a:rPr lang="de-DE" dirty="0" err="1"/>
              <a:t>are</a:t>
            </a:r>
            <a:r>
              <a:rPr lang="de-DE" dirty="0"/>
              <a:t> </a:t>
            </a:r>
            <a:r>
              <a:rPr lang="de-DE" dirty="0" err="1"/>
              <a:t>summarising</a:t>
            </a:r>
            <a:r>
              <a:rPr lang="de-DE" dirty="0"/>
              <a:t> </a:t>
            </a:r>
            <a:r>
              <a:rPr lang="de-DE" dirty="0" err="1"/>
              <a:t>the</a:t>
            </a:r>
            <a:r>
              <a:rPr lang="de-DE" dirty="0"/>
              <a:t> </a:t>
            </a:r>
            <a:r>
              <a:rPr lang="de-DE" dirty="0" err="1"/>
              <a:t>response</a:t>
            </a:r>
            <a:r>
              <a:rPr lang="de-DE" dirty="0"/>
              <a:t> </a:t>
            </a:r>
            <a:r>
              <a:rPr lang="de-DE" dirty="0" err="1"/>
              <a:t>of</a:t>
            </a:r>
            <a:r>
              <a:rPr lang="de-DE" dirty="0"/>
              <a:t> </a:t>
            </a:r>
            <a:r>
              <a:rPr lang="de-DE" dirty="0" err="1"/>
              <a:t>each</a:t>
            </a:r>
            <a:r>
              <a:rPr lang="de-DE" dirty="0"/>
              <a:t> </a:t>
            </a:r>
            <a:r>
              <a:rPr lang="de-DE" dirty="0" err="1"/>
              <a:t>subject</a:t>
            </a:r>
            <a:r>
              <a:rPr lang="de-DE" dirty="0"/>
              <a:t> </a:t>
            </a:r>
            <a:r>
              <a:rPr lang="de-DE" dirty="0" err="1"/>
              <a:t>by</a:t>
            </a:r>
            <a:r>
              <a:rPr lang="de-DE" dirty="0"/>
              <a:t> a </a:t>
            </a:r>
            <a:r>
              <a:rPr lang="de-DE" dirty="0" err="1"/>
              <a:t>single</a:t>
            </a:r>
            <a:r>
              <a:rPr lang="de-DE" dirty="0"/>
              <a:t> </a:t>
            </a:r>
            <a:r>
              <a:rPr lang="de-DE" dirty="0" err="1"/>
              <a:t>summary</a:t>
            </a:r>
            <a:r>
              <a:rPr lang="de-DE" dirty="0"/>
              <a:t> </a:t>
            </a:r>
            <a:r>
              <a:rPr lang="de-DE" dirty="0" err="1"/>
              <a:t>statistic</a:t>
            </a:r>
            <a:r>
              <a:rPr lang="de-DE" dirty="0"/>
              <a:t> – </a:t>
            </a:r>
            <a:r>
              <a:rPr lang="de-DE" dirty="0" err="1"/>
              <a:t>their</a:t>
            </a:r>
            <a:r>
              <a:rPr lang="de-DE" dirty="0"/>
              <a:t> </a:t>
            </a:r>
            <a:r>
              <a:rPr lang="de-DE" dirty="0" err="1"/>
              <a:t>effect</a:t>
            </a:r>
            <a:r>
              <a:rPr lang="de-DE" dirty="0"/>
              <a:t> </a:t>
            </a:r>
            <a:r>
              <a:rPr lang="de-DE" dirty="0" err="1"/>
              <a:t>size</a:t>
            </a:r>
            <a:r>
              <a:rPr lang="de-DE" dirty="0"/>
              <a:t>.</a:t>
            </a:r>
            <a:endParaRPr lang="en-US" baseline="30000" dirty="0"/>
          </a:p>
          <a:p>
            <a:endParaRPr lang="en-US" baseline="30000" dirty="0"/>
          </a:p>
          <a:p>
            <a:endParaRPr lang="en-US" dirty="0"/>
          </a:p>
        </p:txBody>
      </p:sp>
      <p:grpSp>
        <p:nvGrpSpPr>
          <p:cNvPr id="7" name="Group 24"/>
          <p:cNvGrpSpPr>
            <a:grpSpLocks/>
          </p:cNvGrpSpPr>
          <p:nvPr/>
        </p:nvGrpSpPr>
        <p:grpSpPr bwMode="auto">
          <a:xfrm>
            <a:off x="913653" y="3170546"/>
            <a:ext cx="1643062" cy="1000125"/>
            <a:chOff x="5643570" y="5429264"/>
            <a:chExt cx="1643074" cy="1000132"/>
          </a:xfrm>
        </p:grpSpPr>
        <p:sp>
          <p:nvSpPr>
            <p:cNvPr id="8" name="Rectangle 7"/>
            <p:cNvSpPr/>
            <p:nvPr/>
          </p:nvSpPr>
          <p:spPr>
            <a:xfrm>
              <a:off x="5643570" y="5429264"/>
              <a:ext cx="1643074" cy="10001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aphicFrame>
          <p:nvGraphicFramePr>
            <p:cNvPr id="9" name="Object 2"/>
            <p:cNvGraphicFramePr>
              <a:graphicFrameLocks noChangeAspect="1"/>
            </p:cNvGraphicFramePr>
            <p:nvPr/>
          </p:nvGraphicFramePr>
          <p:xfrm>
            <a:off x="5643570" y="5500702"/>
            <a:ext cx="1552575" cy="817562"/>
          </p:xfrm>
          <a:graphic>
            <a:graphicData uri="http://schemas.openxmlformats.org/presentationml/2006/ole">
              <mc:AlternateContent xmlns:mc="http://schemas.openxmlformats.org/markup-compatibility/2006">
                <mc:Choice xmlns:v="urn:schemas-microsoft-com:vml" Requires="v">
                  <p:oleObj spid="_x0000_s1045" name="Equation" r:id="rId3" imgW="965597" imgH="521097" progId="Equation.3">
                    <p:embed/>
                  </p:oleObj>
                </mc:Choice>
                <mc:Fallback>
                  <p:oleObj name="Equation" r:id="rId3" imgW="965597" imgH="52109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5500702"/>
                          <a:ext cx="1552575"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547374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500063" y="142875"/>
            <a:ext cx="8229600" cy="1143000"/>
          </a:xfrm>
        </p:spPr>
        <p:txBody>
          <a:bodyPr/>
          <a:lstStyle/>
          <a:p>
            <a:r>
              <a:rPr lang="en-GB">
                <a:latin typeface="Calibri" charset="0"/>
              </a:rPr>
              <a:t>Random-effects Analysis in SPM</a:t>
            </a:r>
          </a:p>
        </p:txBody>
      </p:sp>
      <p:sp>
        <p:nvSpPr>
          <p:cNvPr id="4" name="Content Placeholder 3"/>
          <p:cNvSpPr>
            <a:spLocks noGrp="1"/>
          </p:cNvSpPr>
          <p:nvPr>
            <p:ph sz="half" idx="2"/>
          </p:nvPr>
        </p:nvSpPr>
        <p:spPr>
          <a:xfrm>
            <a:off x="4765728" y="1500188"/>
            <a:ext cx="3921071" cy="5143500"/>
          </a:xfrm>
        </p:spPr>
        <p:txBody>
          <a:bodyPr>
            <a:normAutofit/>
          </a:bodyPr>
          <a:lstStyle/>
          <a:p>
            <a:pPr>
              <a:lnSpc>
                <a:spcPct val="90000"/>
              </a:lnSpc>
              <a:buFont typeface="Arial" charset="0"/>
              <a:buNone/>
            </a:pPr>
            <a:r>
              <a:rPr lang="en-GB" sz="2600" u="sng" dirty="0">
                <a:latin typeface="Calibri" charset="0"/>
              </a:rPr>
              <a:t>Random-effects</a:t>
            </a:r>
            <a:endParaRPr lang="en-GB" sz="2200" dirty="0">
              <a:latin typeface="Calibri" charset="0"/>
            </a:endParaRPr>
          </a:p>
          <a:p>
            <a:pPr>
              <a:lnSpc>
                <a:spcPct val="90000"/>
              </a:lnSpc>
            </a:pPr>
            <a:r>
              <a:rPr lang="en-GB" sz="2200" dirty="0">
                <a:latin typeface="Calibri" charset="0"/>
              </a:rPr>
              <a:t>1</a:t>
            </a:r>
            <a:r>
              <a:rPr lang="en-GB" sz="2200" baseline="30000" dirty="0">
                <a:latin typeface="Calibri" charset="0"/>
              </a:rPr>
              <a:t>st</a:t>
            </a:r>
            <a:r>
              <a:rPr lang="en-GB" sz="2200" dirty="0">
                <a:latin typeface="Calibri" charset="0"/>
              </a:rPr>
              <a:t> level design per subject </a:t>
            </a:r>
          </a:p>
          <a:p>
            <a:pPr>
              <a:lnSpc>
                <a:spcPct val="90000"/>
              </a:lnSpc>
            </a:pPr>
            <a:r>
              <a:rPr lang="en-GB" sz="2200" dirty="0">
                <a:latin typeface="Calibri" charset="0"/>
              </a:rPr>
              <a:t>generate contrast image per subject (con.*</a:t>
            </a:r>
            <a:r>
              <a:rPr lang="en-GB" sz="2200" dirty="0" err="1">
                <a:latin typeface="Calibri" charset="0"/>
              </a:rPr>
              <a:t>img</a:t>
            </a:r>
            <a:r>
              <a:rPr lang="en-GB" sz="2200" dirty="0">
                <a:latin typeface="Calibri" charset="0"/>
              </a:rPr>
              <a:t>)</a:t>
            </a:r>
          </a:p>
          <a:p>
            <a:pPr>
              <a:lnSpc>
                <a:spcPct val="90000"/>
              </a:lnSpc>
            </a:pPr>
            <a:r>
              <a:rPr lang="en-GB" sz="2200" dirty="0">
                <a:latin typeface="Calibri" charset="0"/>
              </a:rPr>
              <a:t>images MUST have same dimensions &amp; voxel sizes</a:t>
            </a:r>
          </a:p>
          <a:p>
            <a:pPr>
              <a:lnSpc>
                <a:spcPct val="90000"/>
              </a:lnSpc>
            </a:pPr>
            <a:r>
              <a:rPr lang="en-GB" sz="2200" dirty="0">
                <a:latin typeface="Calibri" charset="0"/>
              </a:rPr>
              <a:t>con*.</a:t>
            </a:r>
            <a:r>
              <a:rPr lang="en-GB" sz="2200" dirty="0" err="1">
                <a:latin typeface="Calibri" charset="0"/>
              </a:rPr>
              <a:t>img</a:t>
            </a:r>
            <a:r>
              <a:rPr lang="en-GB" sz="2200" dirty="0">
                <a:latin typeface="Calibri" charset="0"/>
              </a:rPr>
              <a:t> for each subject entered in 2</a:t>
            </a:r>
            <a:r>
              <a:rPr lang="en-GB" sz="2200" baseline="30000" dirty="0">
                <a:latin typeface="Calibri" charset="0"/>
              </a:rPr>
              <a:t>nd</a:t>
            </a:r>
            <a:r>
              <a:rPr lang="en-GB" sz="2200" dirty="0">
                <a:latin typeface="Calibri" charset="0"/>
              </a:rPr>
              <a:t>  level analysis</a:t>
            </a:r>
          </a:p>
          <a:p>
            <a:pPr>
              <a:lnSpc>
                <a:spcPct val="90000"/>
              </a:lnSpc>
            </a:pPr>
            <a:r>
              <a:rPr lang="en-GB" sz="2200" dirty="0">
                <a:latin typeface="Calibri" charset="0"/>
              </a:rPr>
              <a:t>perform stats test at 2</a:t>
            </a:r>
            <a:r>
              <a:rPr lang="en-GB" sz="2200" baseline="30000" dirty="0">
                <a:latin typeface="Calibri" charset="0"/>
              </a:rPr>
              <a:t>nd</a:t>
            </a:r>
            <a:r>
              <a:rPr lang="en-GB" sz="2200" dirty="0">
                <a:latin typeface="Calibri" charset="0"/>
              </a:rPr>
              <a:t> level</a:t>
            </a:r>
          </a:p>
          <a:p>
            <a:pPr>
              <a:lnSpc>
                <a:spcPct val="90000"/>
              </a:lnSpc>
            </a:pPr>
            <a:endParaRPr lang="en-GB" sz="2200" dirty="0">
              <a:latin typeface="Calibri" charset="0"/>
            </a:endParaRPr>
          </a:p>
          <a:p>
            <a:pPr>
              <a:lnSpc>
                <a:spcPct val="90000"/>
              </a:lnSpc>
            </a:pPr>
            <a:endParaRPr lang="en-GB" sz="2200" dirty="0">
              <a:latin typeface="Calibri" charset="0"/>
            </a:endParaRPr>
          </a:p>
          <a:p>
            <a:pPr>
              <a:lnSpc>
                <a:spcPct val="90000"/>
              </a:lnSpc>
              <a:buFont typeface="Arial" charset="0"/>
              <a:buNone/>
            </a:pPr>
            <a:endParaRPr lang="en-GB" sz="1000" u="sng" dirty="0">
              <a:latin typeface="Calibri" charset="0"/>
            </a:endParaRPr>
          </a:p>
          <a:p>
            <a:pPr>
              <a:lnSpc>
                <a:spcPct val="90000"/>
              </a:lnSpc>
              <a:buFont typeface="Arial" charset="0"/>
              <a:buNone/>
            </a:pPr>
            <a:r>
              <a:rPr lang="en-GB" sz="2000" u="sng" dirty="0">
                <a:latin typeface="Calibri" charset="0"/>
              </a:rPr>
              <a:t>NOTE:</a:t>
            </a:r>
            <a:r>
              <a:rPr lang="en-GB" sz="2000" dirty="0">
                <a:latin typeface="Calibri" charset="0"/>
              </a:rPr>
              <a:t> if 1 subject has 4 sessions but everyone else has 5, you need adjust your contrast! </a:t>
            </a:r>
          </a:p>
        </p:txBody>
      </p:sp>
      <p:pic>
        <p:nvPicPr>
          <p:cNvPr id="10245"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4127" t="20149" r="21725" b="27359"/>
          <a:stretch>
            <a:fillRect/>
          </a:stretch>
        </p:blipFill>
        <p:spPr>
          <a:xfrm>
            <a:off x="500063" y="1643063"/>
            <a:ext cx="966787" cy="928687"/>
          </a:xfrm>
          <a:ln>
            <a:solidFill>
              <a:srgbClr val="FF0000"/>
            </a:solidFill>
            <a:miter lim="800000"/>
            <a:headEnd/>
            <a:tailEnd/>
          </a:ln>
        </p:spPr>
      </p:pic>
      <p:pic>
        <p:nvPicPr>
          <p:cNvPr id="10246"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27359"/>
          <a:stretch>
            <a:fillRect/>
          </a:stretch>
        </p:blipFill>
        <p:spPr bwMode="auto">
          <a:xfrm>
            <a:off x="500063" y="3643313"/>
            <a:ext cx="966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27359"/>
          <a:stretch>
            <a:fillRect/>
          </a:stretch>
        </p:blipFill>
        <p:spPr bwMode="auto">
          <a:xfrm>
            <a:off x="500063" y="2643188"/>
            <a:ext cx="966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28"/>
          <p:cNvGrpSpPr>
            <a:grpSpLocks/>
          </p:cNvGrpSpPr>
          <p:nvPr/>
        </p:nvGrpSpPr>
        <p:grpSpPr bwMode="auto">
          <a:xfrm>
            <a:off x="500063" y="5715000"/>
            <a:ext cx="966787" cy="714375"/>
            <a:chOff x="500034" y="5715016"/>
            <a:chExt cx="966600" cy="714380"/>
          </a:xfrm>
        </p:grpSpPr>
        <p:sp>
          <p:nvSpPr>
            <p:cNvPr id="28" name="Rectangle 27"/>
            <p:cNvSpPr/>
            <p:nvPr/>
          </p:nvSpPr>
          <p:spPr>
            <a:xfrm>
              <a:off x="500034" y="5715016"/>
              <a:ext cx="928507"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82"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39473"/>
            <a:stretch>
              <a:fillRect/>
            </a:stretch>
          </p:blipFill>
          <p:spPr bwMode="auto">
            <a:xfrm>
              <a:off x="500034" y="5715016"/>
              <a:ext cx="966600"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9" name="Picture 2"/>
          <p:cNvPicPr>
            <a:picLocks noChangeAspect="1" noChangeArrowheads="1"/>
          </p:cNvPicPr>
          <p:nvPr/>
        </p:nvPicPr>
        <p:blipFill>
          <a:blip r:embed="rId3">
            <a:extLst>
              <a:ext uri="{28A0092B-C50C-407E-A947-70E740481C1C}">
                <a14:useLocalDpi xmlns:a14="http://schemas.microsoft.com/office/drawing/2010/main" val="0"/>
              </a:ext>
            </a:extLst>
          </a:blip>
          <a:srcRect l="44127" t="20149" r="21725" b="27359"/>
          <a:stretch>
            <a:fillRect/>
          </a:stretch>
        </p:blipFill>
        <p:spPr bwMode="auto">
          <a:xfrm>
            <a:off x="500063" y="4643438"/>
            <a:ext cx="9667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oup 22"/>
          <p:cNvGrpSpPr>
            <a:grpSpLocks/>
          </p:cNvGrpSpPr>
          <p:nvPr/>
        </p:nvGrpSpPr>
        <p:grpSpPr bwMode="auto">
          <a:xfrm>
            <a:off x="1634756" y="2928837"/>
            <a:ext cx="2651494" cy="3338613"/>
            <a:chOff x="1643042" y="2928934"/>
            <a:chExt cx="3000396" cy="3338950"/>
          </a:xfrm>
        </p:grpSpPr>
        <p:sp>
          <p:nvSpPr>
            <p:cNvPr id="19" name="TextBox 18"/>
            <p:cNvSpPr txBox="1"/>
            <p:nvPr/>
          </p:nvSpPr>
          <p:spPr>
            <a:xfrm>
              <a:off x="1643042" y="2928934"/>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#2  x 5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sp>
          <p:nvSpPr>
            <p:cNvPr id="20" name="TextBox 19"/>
            <p:cNvSpPr txBox="1"/>
            <p:nvPr/>
          </p:nvSpPr>
          <p:spPr>
            <a:xfrm>
              <a:off x="1643042" y="3929066"/>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#3 x 5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sp>
          <p:nvSpPr>
            <p:cNvPr id="21" name="TextBox 20"/>
            <p:cNvSpPr txBox="1"/>
            <p:nvPr/>
          </p:nvSpPr>
          <p:spPr>
            <a:xfrm>
              <a:off x="1643042" y="4929198"/>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#4  x 5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sp>
          <p:nvSpPr>
            <p:cNvPr id="22" name="TextBox 21"/>
            <p:cNvSpPr txBox="1"/>
            <p:nvPr/>
          </p:nvSpPr>
          <p:spPr>
            <a:xfrm>
              <a:off x="1643042" y="5929330"/>
              <a:ext cx="3000396" cy="338554"/>
            </a:xfrm>
            <a:prstGeom prst="rect">
              <a:avLst/>
            </a:prstGeom>
            <a:noFill/>
            <a:ln>
              <a:solidFill>
                <a:schemeClr val="bg1"/>
              </a:solidFill>
            </a:ln>
          </p:spPr>
          <p:txBody>
            <a:bodyPr>
              <a:spAutoFit/>
            </a:bodyPr>
            <a:lstStyle/>
            <a:p>
              <a:pPr fontAlgn="auto">
                <a:spcBef>
                  <a:spcPts val="0"/>
                </a:spcBef>
                <a:spcAft>
                  <a:spcPts val="0"/>
                </a:spcAft>
                <a:defRPr/>
              </a:pPr>
              <a:r>
                <a:rPr lang="en-GB" sz="1600" dirty="0">
                  <a:ln>
                    <a:solidFill>
                      <a:schemeClr val="bg1"/>
                    </a:solidFill>
                  </a:ln>
                  <a:solidFill>
                    <a:schemeClr val="bg1"/>
                  </a:solidFill>
                  <a:latin typeface="+mn-lt"/>
                  <a:ea typeface="+mn-ea"/>
                  <a:cs typeface="+mn-cs"/>
                </a:rPr>
                <a:t>Subject #5  x </a:t>
              </a:r>
              <a:r>
                <a:rPr lang="en-GB" sz="1600" u="sng" dirty="0">
                  <a:ln>
                    <a:solidFill>
                      <a:schemeClr val="bg1"/>
                    </a:solidFill>
                  </a:ln>
                  <a:solidFill>
                    <a:schemeClr val="bg1"/>
                  </a:solidFill>
                  <a:latin typeface="+mn-lt"/>
                  <a:ea typeface="+mn-ea"/>
                  <a:cs typeface="+mn-cs"/>
                </a:rPr>
                <a:t>4</a:t>
              </a:r>
              <a:r>
                <a:rPr lang="en-GB" sz="1600" dirty="0">
                  <a:ln>
                    <a:solidFill>
                      <a:schemeClr val="bg1"/>
                    </a:solidFill>
                  </a:ln>
                  <a:solidFill>
                    <a:schemeClr val="bg1"/>
                  </a:solidFill>
                  <a:latin typeface="+mn-lt"/>
                  <a:ea typeface="+mn-ea"/>
                  <a:cs typeface="+mn-cs"/>
                </a:rPr>
                <a:t> runs  (1</a:t>
              </a:r>
              <a:r>
                <a:rPr lang="en-GB" sz="1600" baseline="30000" dirty="0">
                  <a:ln>
                    <a:solidFill>
                      <a:schemeClr val="bg1"/>
                    </a:solidFill>
                  </a:ln>
                  <a:solidFill>
                    <a:schemeClr val="bg1"/>
                  </a:solidFill>
                  <a:latin typeface="+mn-lt"/>
                  <a:ea typeface="+mn-ea"/>
                  <a:cs typeface="+mn-cs"/>
                </a:rPr>
                <a:t>st</a:t>
              </a:r>
              <a:r>
                <a:rPr lang="en-GB" sz="1600" dirty="0">
                  <a:ln>
                    <a:solidFill>
                      <a:schemeClr val="bg1"/>
                    </a:solidFill>
                  </a:ln>
                  <a:solidFill>
                    <a:schemeClr val="bg1"/>
                  </a:solidFill>
                  <a:latin typeface="+mn-lt"/>
                  <a:ea typeface="+mn-ea"/>
                  <a:cs typeface="+mn-cs"/>
                </a:rPr>
                <a:t> level)</a:t>
              </a:r>
            </a:p>
          </p:txBody>
        </p:sp>
      </p:grpSp>
      <p:sp>
        <p:nvSpPr>
          <p:cNvPr id="10251" name="TextBox 14"/>
          <p:cNvSpPr txBox="1">
            <a:spLocks noChangeArrowheads="1"/>
          </p:cNvSpPr>
          <p:nvPr/>
        </p:nvSpPr>
        <p:spPr bwMode="auto">
          <a:xfrm>
            <a:off x="1714497" y="1952625"/>
            <a:ext cx="234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sz="1200" dirty="0">
                <a:solidFill>
                  <a:srgbClr val="FF0000"/>
                </a:solidFill>
              </a:rPr>
              <a:t>contrast = [ 1 -1 1 -1 1 -1 1 -1 1 -1 ]</a:t>
            </a:r>
          </a:p>
          <a:p>
            <a:endParaRPr lang="en-GB" sz="1200" dirty="0">
              <a:solidFill>
                <a:srgbClr val="FF0000"/>
              </a:solidFill>
            </a:endParaRPr>
          </a:p>
        </p:txBody>
      </p:sp>
      <p:sp>
        <p:nvSpPr>
          <p:cNvPr id="24" name="TextBox 23"/>
          <p:cNvSpPr txBox="1"/>
          <p:nvPr/>
        </p:nvSpPr>
        <p:spPr>
          <a:xfrm>
            <a:off x="1714500" y="2928837"/>
            <a:ext cx="2341563" cy="457200"/>
          </a:xfrm>
          <a:prstGeom prst="rect">
            <a:avLst/>
          </a:prstGeom>
          <a:noFill/>
        </p:spPr>
        <p:txBody>
          <a:bodyPr>
            <a:spAutoFit/>
          </a:bodyPr>
          <a:lstStyle/>
          <a:p>
            <a:pPr fontAlgn="auto">
              <a:spcBef>
                <a:spcPts val="0"/>
              </a:spcBef>
              <a:spcAft>
                <a:spcPts val="0"/>
              </a:spcAft>
              <a:defRPr/>
            </a:pPr>
            <a:r>
              <a:rPr lang="en-GB" sz="1200" dirty="0">
                <a:solidFill>
                  <a:schemeClr val="accent1">
                    <a:lumMod val="60000"/>
                    <a:lumOff val="40000"/>
                  </a:schemeClr>
                </a:solidFill>
                <a:latin typeface="+mn-lt"/>
                <a:ea typeface="+mn-ea"/>
                <a:cs typeface="+mn-cs"/>
              </a:rPr>
              <a:t>contrast = [ 1 -1 1 -1 1 -1 1 -1 1 -1 ]</a:t>
            </a:r>
          </a:p>
          <a:p>
            <a:pPr fontAlgn="auto">
              <a:spcBef>
                <a:spcPts val="0"/>
              </a:spcBef>
              <a:spcAft>
                <a:spcPts val="0"/>
              </a:spcAft>
              <a:defRPr/>
            </a:pPr>
            <a:endParaRPr lang="en-GB" sz="1200" dirty="0">
              <a:solidFill>
                <a:schemeClr val="accent1">
                  <a:lumMod val="60000"/>
                  <a:lumOff val="40000"/>
                </a:schemeClr>
              </a:solidFill>
              <a:latin typeface="+mn-lt"/>
              <a:ea typeface="+mn-ea"/>
              <a:cs typeface="+mn-cs"/>
            </a:endParaRPr>
          </a:p>
        </p:txBody>
      </p:sp>
      <p:sp>
        <p:nvSpPr>
          <p:cNvPr id="25" name="TextBox 24"/>
          <p:cNvSpPr txBox="1"/>
          <p:nvPr/>
        </p:nvSpPr>
        <p:spPr>
          <a:xfrm>
            <a:off x="1714498" y="3879056"/>
            <a:ext cx="2341563" cy="457200"/>
          </a:xfrm>
          <a:prstGeom prst="rect">
            <a:avLst/>
          </a:prstGeom>
          <a:noFill/>
        </p:spPr>
        <p:txBody>
          <a:bodyPr>
            <a:spAutoFit/>
          </a:bodyPr>
          <a:lstStyle/>
          <a:p>
            <a:pPr fontAlgn="auto">
              <a:spcBef>
                <a:spcPts val="0"/>
              </a:spcBef>
              <a:spcAft>
                <a:spcPts val="0"/>
              </a:spcAft>
              <a:defRPr/>
            </a:pPr>
            <a:r>
              <a:rPr lang="en-GB" sz="1200" dirty="0">
                <a:solidFill>
                  <a:schemeClr val="accent1">
                    <a:lumMod val="60000"/>
                    <a:lumOff val="40000"/>
                  </a:schemeClr>
                </a:solidFill>
                <a:latin typeface="+mn-lt"/>
                <a:ea typeface="+mn-ea"/>
                <a:cs typeface="+mn-cs"/>
              </a:rPr>
              <a:t>contrast = [ 1 -1 1 -1 1 -1 1 -1 1 -1 ]</a:t>
            </a:r>
          </a:p>
          <a:p>
            <a:pPr fontAlgn="auto">
              <a:spcBef>
                <a:spcPts val="0"/>
              </a:spcBef>
              <a:spcAft>
                <a:spcPts val="0"/>
              </a:spcAft>
              <a:defRPr/>
            </a:pPr>
            <a:endParaRPr lang="en-GB" sz="1200" dirty="0">
              <a:solidFill>
                <a:schemeClr val="accent1">
                  <a:lumMod val="60000"/>
                  <a:lumOff val="40000"/>
                </a:schemeClr>
              </a:solidFill>
              <a:latin typeface="+mn-lt"/>
              <a:ea typeface="+mn-ea"/>
              <a:cs typeface="+mn-cs"/>
            </a:endParaRPr>
          </a:p>
        </p:txBody>
      </p:sp>
      <p:sp>
        <p:nvSpPr>
          <p:cNvPr id="26" name="TextBox 25"/>
          <p:cNvSpPr txBox="1"/>
          <p:nvPr/>
        </p:nvSpPr>
        <p:spPr>
          <a:xfrm>
            <a:off x="1714499" y="4879181"/>
            <a:ext cx="2341563" cy="457200"/>
          </a:xfrm>
          <a:prstGeom prst="rect">
            <a:avLst/>
          </a:prstGeom>
          <a:noFill/>
        </p:spPr>
        <p:txBody>
          <a:bodyPr>
            <a:spAutoFit/>
          </a:bodyPr>
          <a:lstStyle/>
          <a:p>
            <a:pPr fontAlgn="auto">
              <a:spcBef>
                <a:spcPts val="0"/>
              </a:spcBef>
              <a:spcAft>
                <a:spcPts val="0"/>
              </a:spcAft>
              <a:defRPr/>
            </a:pPr>
            <a:r>
              <a:rPr lang="en-GB" sz="1200" dirty="0">
                <a:solidFill>
                  <a:schemeClr val="accent1">
                    <a:lumMod val="60000"/>
                    <a:lumOff val="40000"/>
                  </a:schemeClr>
                </a:solidFill>
                <a:latin typeface="+mn-lt"/>
                <a:ea typeface="+mn-ea"/>
                <a:cs typeface="+mn-cs"/>
              </a:rPr>
              <a:t>contrast = [ 1 -1 1 -1 1 -1 1 -1 1 -1 ]</a:t>
            </a:r>
          </a:p>
          <a:p>
            <a:pPr fontAlgn="auto">
              <a:spcBef>
                <a:spcPts val="0"/>
              </a:spcBef>
              <a:spcAft>
                <a:spcPts val="0"/>
              </a:spcAft>
              <a:defRPr/>
            </a:pPr>
            <a:endParaRPr lang="en-GB" sz="1200" dirty="0">
              <a:solidFill>
                <a:schemeClr val="accent1">
                  <a:lumMod val="60000"/>
                  <a:lumOff val="40000"/>
                </a:schemeClr>
              </a:solidFill>
              <a:latin typeface="+mn-lt"/>
              <a:ea typeface="+mn-ea"/>
              <a:cs typeface="+mn-cs"/>
            </a:endParaRPr>
          </a:p>
        </p:txBody>
      </p:sp>
      <p:sp>
        <p:nvSpPr>
          <p:cNvPr id="27" name="TextBox 26"/>
          <p:cNvSpPr txBox="1"/>
          <p:nvPr/>
        </p:nvSpPr>
        <p:spPr>
          <a:xfrm>
            <a:off x="1714500" y="5928930"/>
            <a:ext cx="2928938" cy="274637"/>
          </a:xfrm>
          <a:prstGeom prst="rect">
            <a:avLst/>
          </a:prstGeom>
          <a:noFill/>
        </p:spPr>
        <p:txBody>
          <a:bodyPr>
            <a:spAutoFit/>
          </a:bodyPr>
          <a:lstStyle/>
          <a:p>
            <a:pPr fontAlgn="auto">
              <a:spcBef>
                <a:spcPts val="0"/>
              </a:spcBef>
              <a:spcAft>
                <a:spcPts val="0"/>
              </a:spcAft>
              <a:defRPr/>
            </a:pPr>
            <a:r>
              <a:rPr lang="en-GB" sz="1200" dirty="0">
                <a:solidFill>
                  <a:schemeClr val="accent1">
                    <a:lumMod val="60000"/>
                    <a:lumOff val="40000"/>
                  </a:schemeClr>
                </a:solidFill>
                <a:latin typeface="+mn-lt"/>
                <a:ea typeface="+mn-ea"/>
                <a:cs typeface="+mn-cs"/>
              </a:rPr>
              <a:t>contrast = [ 1 -1 1 -1 1 -1 1 -1 ] </a:t>
            </a:r>
            <a:r>
              <a:rPr lang="en-GB" sz="1200" b="1" dirty="0">
                <a:solidFill>
                  <a:srgbClr val="FF0000"/>
                </a:solidFill>
                <a:latin typeface="+mn-lt"/>
                <a:ea typeface="+mn-ea"/>
                <a:cs typeface="+mn-cs"/>
              </a:rPr>
              <a:t>* (5/4)</a:t>
            </a:r>
          </a:p>
        </p:txBody>
      </p:sp>
    </p:spTree>
    <p:extLst>
      <p:ext uri="{BB962C8B-B14F-4D97-AF65-F5344CB8AC3E}">
        <p14:creationId xmlns:p14="http://schemas.microsoft.com/office/powerpoint/2010/main" val="33970630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313" y="1628775"/>
            <a:ext cx="8401050" cy="4829175"/>
          </a:xfrm>
        </p:spPr>
        <p:txBody>
          <a:bodyPr>
            <a:normAutofit/>
          </a:bodyPr>
          <a:lstStyle/>
          <a:p>
            <a:pPr>
              <a:lnSpc>
                <a:spcPct val="90000"/>
              </a:lnSpc>
              <a:buFont typeface="Arial" charset="0"/>
              <a:buNone/>
            </a:pPr>
            <a:r>
              <a:rPr lang="en-GB" sz="2200" dirty="0">
                <a:latin typeface="Calibri" charset="0"/>
              </a:rPr>
              <a:t>Choose the simplest analysis @ 2</a:t>
            </a:r>
            <a:r>
              <a:rPr lang="en-GB" sz="2200" baseline="30000" dirty="0">
                <a:latin typeface="Calibri" charset="0"/>
              </a:rPr>
              <a:t>nd</a:t>
            </a:r>
            <a:r>
              <a:rPr lang="en-GB" sz="2200" dirty="0">
                <a:latin typeface="Calibri" charset="0"/>
              </a:rPr>
              <a:t> level : </a:t>
            </a:r>
            <a:r>
              <a:rPr lang="en-GB" sz="2200" u="sng" dirty="0">
                <a:latin typeface="Calibri" charset="0"/>
              </a:rPr>
              <a:t>one sample t-test</a:t>
            </a:r>
          </a:p>
          <a:p>
            <a:pPr>
              <a:lnSpc>
                <a:spcPct val="90000"/>
              </a:lnSpc>
            </a:pPr>
            <a:endParaRPr lang="en-GB" sz="2200" dirty="0">
              <a:latin typeface="Calibri" charset="0"/>
            </a:endParaRPr>
          </a:p>
          <a:p>
            <a:pPr lvl="1">
              <a:lnSpc>
                <a:spcPct val="90000"/>
              </a:lnSpc>
            </a:pPr>
            <a:r>
              <a:rPr lang="en-GB" sz="2000" dirty="0">
                <a:latin typeface="Calibri" charset="0"/>
              </a:rPr>
              <a:t>Compute within-subject contrasts @ 1</a:t>
            </a:r>
            <a:r>
              <a:rPr lang="en-GB" sz="2000" baseline="30000" dirty="0">
                <a:latin typeface="Calibri" charset="0"/>
              </a:rPr>
              <a:t>st</a:t>
            </a:r>
            <a:r>
              <a:rPr lang="en-GB" sz="2000" dirty="0">
                <a:latin typeface="Calibri" charset="0"/>
              </a:rPr>
              <a:t> level</a:t>
            </a:r>
            <a:endParaRPr lang="en-GB" sz="1700" dirty="0">
              <a:latin typeface="Calibri" charset="0"/>
            </a:endParaRPr>
          </a:p>
          <a:p>
            <a:pPr lvl="1">
              <a:lnSpc>
                <a:spcPct val="90000"/>
              </a:lnSpc>
            </a:pPr>
            <a:r>
              <a:rPr lang="en-GB" sz="2000" dirty="0">
                <a:latin typeface="Calibri" charset="0"/>
              </a:rPr>
              <a:t>Enter con*.</a:t>
            </a:r>
            <a:r>
              <a:rPr lang="en-GB" sz="2000" dirty="0" err="1">
                <a:latin typeface="Calibri" charset="0"/>
              </a:rPr>
              <a:t>img</a:t>
            </a:r>
            <a:r>
              <a:rPr lang="en-GB" sz="2000" dirty="0">
                <a:latin typeface="Calibri" charset="0"/>
              </a:rPr>
              <a:t> for each person</a:t>
            </a:r>
          </a:p>
          <a:p>
            <a:pPr lvl="1"/>
            <a:r>
              <a:rPr lang="en-GB" sz="2000" dirty="0">
                <a:latin typeface="Calibri" charset="0"/>
              </a:rPr>
              <a:t>Can also model covariates across the group</a:t>
            </a:r>
          </a:p>
          <a:p>
            <a:pPr lvl="1">
              <a:buFont typeface="Arial" charset="0"/>
              <a:buNone/>
            </a:pPr>
            <a:r>
              <a:rPr lang="en-GB" sz="1600" dirty="0">
                <a:latin typeface="Calibri" charset="0"/>
              </a:rPr>
              <a:t>		- vector containing 1 value per con*.</a:t>
            </a:r>
            <a:r>
              <a:rPr lang="en-GB" sz="1600" dirty="0" err="1">
                <a:latin typeface="Calibri" charset="0"/>
              </a:rPr>
              <a:t>img</a:t>
            </a:r>
            <a:r>
              <a:rPr lang="en-GB" sz="1600" dirty="0">
                <a:latin typeface="Calibri" charset="0"/>
              </a:rPr>
              <a:t>,</a:t>
            </a:r>
          </a:p>
          <a:p>
            <a:pPr lvl="1">
              <a:buFont typeface="Arial" charset="0"/>
              <a:buNone/>
            </a:pPr>
            <a:endParaRPr lang="en-GB" sz="2000" dirty="0">
              <a:latin typeface="Calibri" charset="0"/>
            </a:endParaRPr>
          </a:p>
          <a:p>
            <a:pPr>
              <a:buFont typeface="Arial" charset="0"/>
              <a:buNone/>
            </a:pPr>
            <a:r>
              <a:rPr lang="en-GB" sz="2200" dirty="0">
                <a:latin typeface="Calibri" charset="0"/>
              </a:rPr>
              <a:t>If you have 2 subject groups: </a:t>
            </a:r>
            <a:r>
              <a:rPr lang="en-GB" sz="2200" u="sng" dirty="0">
                <a:latin typeface="Calibri" charset="0"/>
              </a:rPr>
              <a:t>two sample t-test</a:t>
            </a:r>
          </a:p>
          <a:p>
            <a:pPr lvl="1"/>
            <a:r>
              <a:rPr lang="en-GB" sz="2000" dirty="0">
                <a:latin typeface="Calibri" charset="0"/>
              </a:rPr>
              <a:t>Same design matrices for all subjects in a group</a:t>
            </a:r>
          </a:p>
          <a:p>
            <a:pPr lvl="1"/>
            <a:r>
              <a:rPr lang="en-GB" sz="2000" dirty="0">
                <a:latin typeface="Calibri" charset="0"/>
              </a:rPr>
              <a:t>Enter con*.</a:t>
            </a:r>
            <a:r>
              <a:rPr lang="en-GB" sz="2000" dirty="0" err="1">
                <a:latin typeface="Calibri" charset="0"/>
              </a:rPr>
              <a:t>img</a:t>
            </a:r>
            <a:r>
              <a:rPr lang="en-GB" sz="2000" dirty="0">
                <a:latin typeface="Calibri" charset="0"/>
              </a:rPr>
              <a:t> for each group member</a:t>
            </a:r>
          </a:p>
          <a:p>
            <a:pPr lvl="1"/>
            <a:r>
              <a:rPr lang="en-GB" sz="2000" dirty="0">
                <a:latin typeface="Calibri" charset="0"/>
              </a:rPr>
              <a:t>Not necessary to have same no. subject in each group</a:t>
            </a:r>
          </a:p>
          <a:p>
            <a:pPr lvl="1"/>
            <a:r>
              <a:rPr lang="en-GB" sz="2000" dirty="0">
                <a:latin typeface="Calibri" charset="0"/>
              </a:rPr>
              <a:t>Assume measurement independent between groups</a:t>
            </a:r>
          </a:p>
          <a:p>
            <a:pPr lvl="1"/>
            <a:r>
              <a:rPr lang="en-GB" sz="2000" dirty="0">
                <a:latin typeface="Calibri" charset="0"/>
              </a:rPr>
              <a:t>Assume unequal variance between each group</a:t>
            </a:r>
          </a:p>
        </p:txBody>
      </p:sp>
      <p:sp>
        <p:nvSpPr>
          <p:cNvPr id="11266" name="Title 1"/>
          <p:cNvSpPr>
            <a:spLocks noGrp="1"/>
          </p:cNvSpPr>
          <p:nvPr>
            <p:ph type="title"/>
          </p:nvPr>
        </p:nvSpPr>
        <p:spPr>
          <a:xfrm>
            <a:off x="500063" y="142875"/>
            <a:ext cx="8229600" cy="1143000"/>
          </a:xfrm>
        </p:spPr>
        <p:txBody>
          <a:bodyPr/>
          <a:lstStyle/>
          <a:p>
            <a:r>
              <a:rPr lang="en-GB">
                <a:latin typeface="Calibri" charset="0"/>
              </a:rPr>
              <a:t>Stats tests at the 2</a:t>
            </a:r>
            <a:r>
              <a:rPr lang="en-GB" baseline="30000">
                <a:latin typeface="Calibri" charset="0"/>
              </a:rPr>
              <a:t>nd</a:t>
            </a:r>
            <a:r>
              <a:rPr lang="en-GB">
                <a:latin typeface="Calibri" charset="0"/>
              </a:rPr>
              <a:t> Level</a:t>
            </a:r>
          </a:p>
        </p:txBody>
      </p:sp>
      <p:grpSp>
        <p:nvGrpSpPr>
          <p:cNvPr id="11276" name="Group 12"/>
          <p:cNvGrpSpPr>
            <a:grpSpLocks/>
          </p:cNvGrpSpPr>
          <p:nvPr/>
        </p:nvGrpSpPr>
        <p:grpSpPr bwMode="auto">
          <a:xfrm>
            <a:off x="6948488" y="2133600"/>
            <a:ext cx="1511300" cy="1871663"/>
            <a:chOff x="4377" y="1344"/>
            <a:chExt cx="952" cy="1179"/>
          </a:xfrm>
        </p:grpSpPr>
        <p:sp>
          <p:nvSpPr>
            <p:cNvPr id="11275" name="Rectangle 11"/>
            <p:cNvSpPr>
              <a:spLocks noChangeArrowheads="1"/>
            </p:cNvSpPr>
            <p:nvPr/>
          </p:nvSpPr>
          <p:spPr bwMode="auto">
            <a:xfrm>
              <a:off x="4377" y="1344"/>
              <a:ext cx="952" cy="11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1269" name="Picture 25" descr="SensT"/>
            <p:cNvPicPr>
              <a:picLocks noChangeAspect="1" noChangeArrowheads="1"/>
            </p:cNvPicPr>
            <p:nvPr/>
          </p:nvPicPr>
          <p:blipFill>
            <a:blip r:embed="rId3">
              <a:extLst>
                <a:ext uri="{28A0092B-C50C-407E-A947-70E740481C1C}">
                  <a14:useLocalDpi xmlns:a14="http://schemas.microsoft.com/office/drawing/2010/main" val="0"/>
                </a:ext>
              </a:extLst>
            </a:blip>
            <a:srcRect l="47688" t="8951" r="9554" b="51018"/>
            <a:stretch>
              <a:fillRect/>
            </a:stretch>
          </p:blipFill>
          <p:spPr bwMode="auto">
            <a:xfrm>
              <a:off x="4377" y="1344"/>
              <a:ext cx="896"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1" name="Group 17"/>
          <p:cNvGrpSpPr>
            <a:grpSpLocks/>
          </p:cNvGrpSpPr>
          <p:nvPr/>
        </p:nvGrpSpPr>
        <p:grpSpPr bwMode="auto">
          <a:xfrm>
            <a:off x="6948488" y="4219575"/>
            <a:ext cx="1511300" cy="2305050"/>
            <a:chOff x="4377" y="2568"/>
            <a:chExt cx="952" cy="1452"/>
          </a:xfrm>
        </p:grpSpPr>
        <p:sp>
          <p:nvSpPr>
            <p:cNvPr id="11274" name="Rectangle 10"/>
            <p:cNvSpPr>
              <a:spLocks noChangeArrowheads="1"/>
            </p:cNvSpPr>
            <p:nvPr/>
          </p:nvSpPr>
          <p:spPr bwMode="auto">
            <a:xfrm>
              <a:off x="4377" y="2568"/>
              <a:ext cx="952" cy="14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12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 y="2613"/>
              <a:ext cx="648" cy="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273" name="Text Box 9"/>
            <p:cNvSpPr txBox="1">
              <a:spLocks noChangeArrowheads="1"/>
            </p:cNvSpPr>
            <p:nvPr/>
          </p:nvSpPr>
          <p:spPr bwMode="auto">
            <a:xfrm>
              <a:off x="4544" y="2966"/>
              <a:ext cx="152"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GB" sz="400"/>
                <a:t>1</a:t>
              </a:r>
            </a:p>
            <a:p>
              <a:pPr algn="r"/>
              <a:r>
                <a:rPr lang="en-GB" sz="400"/>
                <a:t>2</a:t>
              </a:r>
            </a:p>
            <a:p>
              <a:pPr algn="r"/>
              <a:r>
                <a:rPr lang="en-GB" sz="400"/>
                <a:t>3</a:t>
              </a:r>
            </a:p>
            <a:p>
              <a:pPr algn="r"/>
              <a:r>
                <a:rPr lang="en-GB" sz="400"/>
                <a:t>4</a:t>
              </a:r>
            </a:p>
            <a:p>
              <a:pPr algn="r"/>
              <a:r>
                <a:rPr lang="en-GB" sz="400"/>
                <a:t>5</a:t>
              </a:r>
            </a:p>
            <a:p>
              <a:pPr algn="r"/>
              <a:r>
                <a:rPr lang="en-GB" sz="400"/>
                <a:t>6</a:t>
              </a:r>
            </a:p>
            <a:p>
              <a:pPr algn="r"/>
              <a:r>
                <a:rPr lang="en-GB" sz="400"/>
                <a:t>7</a:t>
              </a:r>
            </a:p>
            <a:p>
              <a:pPr algn="r"/>
              <a:r>
                <a:rPr lang="en-GB" sz="400"/>
                <a:t>8</a:t>
              </a:r>
            </a:p>
            <a:p>
              <a:pPr algn="r"/>
              <a:r>
                <a:rPr lang="en-GB" sz="400"/>
                <a:t>9</a:t>
              </a:r>
            </a:p>
            <a:p>
              <a:pPr algn="r"/>
              <a:r>
                <a:rPr lang="en-GB" sz="400"/>
                <a:t>10</a:t>
              </a:r>
            </a:p>
            <a:p>
              <a:pPr algn="r"/>
              <a:r>
                <a:rPr lang="en-GB" sz="400"/>
                <a:t>11</a:t>
              </a:r>
            </a:p>
            <a:p>
              <a:pPr algn="r"/>
              <a:r>
                <a:rPr lang="en-GB" sz="400"/>
                <a:t>12</a:t>
              </a:r>
            </a:p>
            <a:p>
              <a:pPr algn="r"/>
              <a:r>
                <a:rPr lang="en-GB" sz="400"/>
                <a:t>1</a:t>
              </a:r>
            </a:p>
            <a:p>
              <a:pPr algn="r"/>
              <a:r>
                <a:rPr lang="en-GB" sz="400"/>
                <a:t>2</a:t>
              </a:r>
            </a:p>
            <a:p>
              <a:pPr algn="r"/>
              <a:r>
                <a:rPr lang="en-GB" sz="400"/>
                <a:t>3</a:t>
              </a:r>
            </a:p>
            <a:p>
              <a:pPr algn="r"/>
              <a:r>
                <a:rPr lang="en-GB" sz="400"/>
                <a:t>4</a:t>
              </a:r>
            </a:p>
            <a:p>
              <a:pPr algn="r"/>
              <a:r>
                <a:rPr lang="en-GB" sz="400"/>
                <a:t>5</a:t>
              </a:r>
            </a:p>
            <a:p>
              <a:pPr algn="r"/>
              <a:r>
                <a:rPr lang="en-GB" sz="400"/>
                <a:t>6</a:t>
              </a:r>
            </a:p>
            <a:p>
              <a:pPr algn="r"/>
              <a:r>
                <a:rPr lang="en-GB" sz="400"/>
                <a:t>7</a:t>
              </a:r>
            </a:p>
            <a:p>
              <a:pPr algn="r"/>
              <a:r>
                <a:rPr lang="en-GB" sz="400"/>
                <a:t>8</a:t>
              </a:r>
            </a:p>
            <a:p>
              <a:pPr algn="r"/>
              <a:r>
                <a:rPr lang="en-GB" sz="400"/>
                <a:t>9</a:t>
              </a:r>
            </a:p>
            <a:p>
              <a:pPr algn="r"/>
              <a:r>
                <a:rPr lang="en-GB" sz="400"/>
                <a:t>10</a:t>
              </a:r>
            </a:p>
            <a:p>
              <a:pPr algn="r"/>
              <a:r>
                <a:rPr lang="en-GB" sz="400"/>
                <a:t>11</a:t>
              </a:r>
            </a:p>
            <a:p>
              <a:pPr algn="r"/>
              <a:r>
                <a:rPr lang="en-GB" sz="400"/>
                <a:t>12</a:t>
              </a:r>
            </a:p>
            <a:p>
              <a:pPr algn="r"/>
              <a:endParaRPr lang="en-GB" sz="400"/>
            </a:p>
          </p:txBody>
        </p:sp>
        <p:sp>
          <p:nvSpPr>
            <p:cNvPr id="11278" name="Text Box 14"/>
            <p:cNvSpPr txBox="1">
              <a:spLocks noChangeArrowheads="1"/>
            </p:cNvSpPr>
            <p:nvPr/>
          </p:nvSpPr>
          <p:spPr bwMode="auto">
            <a:xfrm rot="16200000">
              <a:off x="3942" y="3366"/>
              <a:ext cx="113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sz="1200">
                  <a:solidFill>
                    <a:schemeClr val="hlink"/>
                  </a:solidFill>
                </a:rPr>
                <a:t>Group 2      Group 1</a:t>
              </a:r>
            </a:p>
          </p:txBody>
        </p:sp>
        <p:sp>
          <p:nvSpPr>
            <p:cNvPr id="11279" name="AutoShape 15"/>
            <p:cNvSpPr>
              <a:spLocks/>
            </p:cNvSpPr>
            <p:nvPr/>
          </p:nvSpPr>
          <p:spPr bwMode="auto">
            <a:xfrm>
              <a:off x="4558" y="3022"/>
              <a:ext cx="46" cy="408"/>
            </a:xfrm>
            <a:prstGeom prst="leftBrace">
              <a:avLst>
                <a:gd name="adj1" fmla="val 73913"/>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280" name="AutoShape 16"/>
            <p:cNvSpPr>
              <a:spLocks/>
            </p:cNvSpPr>
            <p:nvPr/>
          </p:nvSpPr>
          <p:spPr bwMode="auto">
            <a:xfrm>
              <a:off x="4558" y="3475"/>
              <a:ext cx="46" cy="409"/>
            </a:xfrm>
            <a:prstGeom prst="leftBrace">
              <a:avLst>
                <a:gd name="adj1" fmla="val 74094"/>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99532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00063" y="142875"/>
            <a:ext cx="8229600" cy="1143000"/>
          </a:xfrm>
        </p:spPr>
        <p:txBody>
          <a:bodyPr/>
          <a:lstStyle/>
          <a:p>
            <a:r>
              <a:rPr lang="en-GB">
                <a:latin typeface="Calibri" charset="0"/>
              </a:rPr>
              <a:t>Stats tests at the 2</a:t>
            </a:r>
            <a:r>
              <a:rPr lang="en-GB" baseline="30000">
                <a:latin typeface="Calibri" charset="0"/>
              </a:rPr>
              <a:t>nd</a:t>
            </a:r>
            <a:r>
              <a:rPr lang="en-GB">
                <a:latin typeface="Calibri" charset="0"/>
              </a:rPr>
              <a:t> Level</a:t>
            </a:r>
          </a:p>
        </p:txBody>
      </p:sp>
      <p:sp>
        <p:nvSpPr>
          <p:cNvPr id="3" name="Content Placeholder 2"/>
          <p:cNvSpPr>
            <a:spLocks noGrp="1"/>
          </p:cNvSpPr>
          <p:nvPr>
            <p:ph sz="half" idx="4294967295"/>
          </p:nvPr>
        </p:nvSpPr>
        <p:spPr>
          <a:xfrm>
            <a:off x="457200" y="1600200"/>
            <a:ext cx="4906963" cy="4829175"/>
          </a:xfrm>
        </p:spPr>
        <p:txBody>
          <a:bodyPr>
            <a:normAutofit/>
          </a:bodyPr>
          <a:lstStyle/>
          <a:p>
            <a:pPr>
              <a:buFont typeface="Arial" charset="0"/>
              <a:buNone/>
            </a:pPr>
            <a:r>
              <a:rPr lang="en-GB" sz="2200" dirty="0">
                <a:latin typeface="Calibri" charset="0"/>
              </a:rPr>
              <a:t>If you have no other choice: </a:t>
            </a:r>
            <a:r>
              <a:rPr lang="en-GB" sz="2200" b="1" u="sng" dirty="0">
                <a:latin typeface="Calibri" charset="0"/>
              </a:rPr>
              <a:t>ANOVA</a:t>
            </a:r>
          </a:p>
          <a:p>
            <a:pPr>
              <a:buFont typeface="Arial" charset="0"/>
              <a:buNone/>
            </a:pPr>
            <a:endParaRPr lang="en-GB" sz="2200" u="sng" dirty="0">
              <a:latin typeface="Calibri" charset="0"/>
            </a:endParaRPr>
          </a:p>
          <a:p>
            <a:r>
              <a:rPr lang="en-GB" sz="2200" dirty="0">
                <a:latin typeface="Calibri" charset="0"/>
              </a:rPr>
              <a:t>Designs are much more complex</a:t>
            </a:r>
          </a:p>
          <a:p>
            <a:pPr>
              <a:buFont typeface="Arial" charset="0"/>
              <a:buNone/>
            </a:pPr>
            <a:r>
              <a:rPr lang="en-GB" sz="1600" dirty="0">
                <a:latin typeface="Calibri" charset="0"/>
              </a:rPr>
              <a:t>e.g. within-subject ANOVA need covariate per subject </a:t>
            </a:r>
            <a:r>
              <a:rPr lang="en-GB" sz="1600" dirty="0">
                <a:latin typeface="Calibri" charset="0"/>
                <a:sym typeface="Wingdings" charset="0"/>
              </a:rPr>
              <a:t></a:t>
            </a:r>
          </a:p>
          <a:p>
            <a:pPr algn="ctr">
              <a:buFont typeface="Arial" charset="0"/>
              <a:buNone/>
            </a:pPr>
            <a:endParaRPr lang="en-GB" sz="1600" u="sng" dirty="0">
              <a:latin typeface="Calibri" charset="0"/>
            </a:endParaRPr>
          </a:p>
          <a:p>
            <a:r>
              <a:rPr lang="en-GB" sz="2200" b="1" dirty="0">
                <a:latin typeface="Calibri" charset="0"/>
              </a:rPr>
              <a:t>BEWARE</a:t>
            </a:r>
            <a:r>
              <a:rPr lang="en-GB" sz="2200" dirty="0">
                <a:latin typeface="Calibri" charset="0"/>
              </a:rPr>
              <a:t> </a:t>
            </a:r>
            <a:r>
              <a:rPr lang="en-GB" sz="2200" dirty="0" err="1">
                <a:latin typeface="Calibri" charset="0"/>
              </a:rPr>
              <a:t>sphericity</a:t>
            </a:r>
            <a:r>
              <a:rPr lang="en-GB" sz="2200" dirty="0">
                <a:latin typeface="Calibri" charset="0"/>
              </a:rPr>
              <a:t> assumptions may be violated, need to account for</a:t>
            </a:r>
          </a:p>
          <a:p>
            <a:endParaRPr lang="en-GB" sz="2200" dirty="0">
              <a:latin typeface="Calibri" charset="0"/>
            </a:endParaRPr>
          </a:p>
          <a:p>
            <a:r>
              <a:rPr lang="en-GB" sz="2200" dirty="0">
                <a:latin typeface="Calibri" charset="0"/>
              </a:rPr>
              <a:t>Better  approach:</a:t>
            </a:r>
          </a:p>
          <a:p>
            <a:pPr lvl="1"/>
            <a:r>
              <a:rPr lang="en-GB" sz="2000" dirty="0">
                <a:latin typeface="Calibri" charset="0"/>
              </a:rPr>
              <a:t>generate main effects &amp; interaction contrasts at 1</a:t>
            </a:r>
            <a:r>
              <a:rPr lang="en-GB" sz="2000" baseline="30000" dirty="0">
                <a:latin typeface="Calibri" charset="0"/>
              </a:rPr>
              <a:t>st</a:t>
            </a:r>
            <a:r>
              <a:rPr lang="en-GB" sz="2000" dirty="0">
                <a:latin typeface="Calibri" charset="0"/>
              </a:rPr>
              <a:t> level</a:t>
            </a:r>
            <a:endParaRPr lang="en-GB" sz="1600" dirty="0">
              <a:latin typeface="Calibri" charset="0"/>
            </a:endParaRPr>
          </a:p>
          <a:p>
            <a:pPr lvl="1">
              <a:buFont typeface="Arial" charset="0"/>
              <a:buNone/>
            </a:pPr>
            <a:r>
              <a:rPr lang="en-GB" sz="1600" dirty="0">
                <a:latin typeface="Calibri" charset="0"/>
              </a:rPr>
              <a:t>	c = [ 1 1 -1 -1] ; c = [ 1 -1 1 -1 ] ; c = [ 1 -1 -1 1]</a:t>
            </a:r>
          </a:p>
          <a:p>
            <a:pPr lvl="1"/>
            <a:r>
              <a:rPr lang="en-GB" sz="2000" dirty="0">
                <a:latin typeface="Calibri" charset="0"/>
              </a:rPr>
              <a:t>use separate t-tests at the 2</a:t>
            </a:r>
            <a:r>
              <a:rPr lang="en-GB" sz="2000" baseline="30000" dirty="0">
                <a:latin typeface="Calibri" charset="0"/>
              </a:rPr>
              <a:t>nd</a:t>
            </a:r>
            <a:r>
              <a:rPr lang="en-GB" sz="2000" dirty="0">
                <a:latin typeface="Calibri" charset="0"/>
              </a:rPr>
              <a:t> level </a:t>
            </a:r>
            <a:r>
              <a:rPr lang="en-GB" sz="2000" dirty="0">
                <a:latin typeface="Calibri" charset="0"/>
                <a:sym typeface="Wingdings" charset="0"/>
              </a:rPr>
              <a:t></a:t>
            </a:r>
            <a:endParaRPr lang="en-GB" sz="2000" dirty="0">
              <a:latin typeface="Calibri" charset="0"/>
            </a:endParaRPr>
          </a:p>
          <a:p>
            <a:pPr>
              <a:buFont typeface="Arial" charset="0"/>
              <a:buNone/>
            </a:pPr>
            <a:endParaRPr lang="en-GB" sz="2200" dirty="0">
              <a:latin typeface="Calibri" charset="0"/>
            </a:endParaRPr>
          </a:p>
          <a:p>
            <a:pPr>
              <a:buFont typeface="Arial" charset="0"/>
              <a:buNone/>
            </a:pPr>
            <a:endParaRPr lang="en-GB" sz="2000" dirty="0">
              <a:latin typeface="Calibri" charset="0"/>
            </a:endParaRPr>
          </a:p>
        </p:txBody>
      </p:sp>
      <p:grpSp>
        <p:nvGrpSpPr>
          <p:cNvPr id="37919" name="Group 1055"/>
          <p:cNvGrpSpPr>
            <a:grpSpLocks/>
          </p:cNvGrpSpPr>
          <p:nvPr/>
        </p:nvGrpSpPr>
        <p:grpSpPr bwMode="auto">
          <a:xfrm>
            <a:off x="5389563" y="1700213"/>
            <a:ext cx="3348038" cy="5035549"/>
            <a:chOff x="3395" y="1071"/>
            <a:chExt cx="2109" cy="3172"/>
          </a:xfrm>
        </p:grpSpPr>
        <p:grpSp>
          <p:nvGrpSpPr>
            <p:cNvPr id="37903" name="Group 1039"/>
            <p:cNvGrpSpPr>
              <a:grpSpLocks/>
            </p:cNvGrpSpPr>
            <p:nvPr/>
          </p:nvGrpSpPr>
          <p:grpSpPr bwMode="auto">
            <a:xfrm>
              <a:off x="3601" y="1071"/>
              <a:ext cx="1660" cy="1860"/>
              <a:chOff x="3397" y="1752"/>
              <a:chExt cx="1660" cy="1860"/>
            </a:xfrm>
          </p:grpSpPr>
          <p:sp>
            <p:nvSpPr>
              <p:cNvPr id="37893" name="Rectangle 1029"/>
              <p:cNvSpPr>
                <a:spLocks noChangeArrowheads="1"/>
              </p:cNvSpPr>
              <p:nvPr/>
            </p:nvSpPr>
            <p:spPr bwMode="auto">
              <a:xfrm>
                <a:off x="3424" y="1933"/>
                <a:ext cx="1633" cy="167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7892" name="Picture 1028"/>
              <p:cNvPicPr>
                <a:picLocks noChangeAspect="1" noChangeArrowheads="1"/>
              </p:cNvPicPr>
              <p:nvPr/>
            </p:nvPicPr>
            <p:blipFill>
              <a:blip r:embed="rId3">
                <a:extLst>
                  <a:ext uri="{28A0092B-C50C-407E-A947-70E740481C1C}">
                    <a14:useLocalDpi xmlns:a14="http://schemas.microsoft.com/office/drawing/2010/main" val="0"/>
                  </a:ext>
                </a:extLst>
              </a:blip>
              <a:srcRect l="6250" t="23729" r="35858" b="32175"/>
              <a:stretch>
                <a:fillRect/>
              </a:stretch>
            </p:blipFill>
            <p:spPr bwMode="auto">
              <a:xfrm>
                <a:off x="3606" y="2387"/>
                <a:ext cx="1269" cy="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4" name="Text Box 1030"/>
              <p:cNvSpPr txBox="1">
                <a:spLocks noChangeArrowheads="1"/>
              </p:cNvSpPr>
              <p:nvPr/>
            </p:nvSpPr>
            <p:spPr bwMode="auto">
              <a:xfrm rot="16200000">
                <a:off x="4203" y="1699"/>
                <a:ext cx="421"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800"/>
                  <a:t>Subject 1</a:t>
                </a:r>
              </a:p>
              <a:p>
                <a:r>
                  <a:rPr lang="en-GB" sz="800"/>
                  <a:t>Subject 2</a:t>
                </a:r>
              </a:p>
              <a:p>
                <a:r>
                  <a:rPr lang="en-GB" sz="800"/>
                  <a:t>Subject 3</a:t>
                </a:r>
              </a:p>
              <a:p>
                <a:r>
                  <a:rPr lang="en-GB" sz="800"/>
                  <a:t>Subject 4</a:t>
                </a:r>
              </a:p>
              <a:p>
                <a:r>
                  <a:rPr lang="en-GB" sz="800"/>
                  <a:t>Subject 5</a:t>
                </a:r>
              </a:p>
              <a:p>
                <a:r>
                  <a:rPr lang="en-GB" sz="800"/>
                  <a:t>Subject 6</a:t>
                </a:r>
              </a:p>
              <a:p>
                <a:r>
                  <a:rPr lang="en-GB" sz="800"/>
                  <a:t>Subject 7</a:t>
                </a:r>
              </a:p>
              <a:p>
                <a:r>
                  <a:rPr lang="en-GB" sz="800"/>
                  <a:t>Subject 8</a:t>
                </a:r>
              </a:p>
              <a:p>
                <a:r>
                  <a:rPr lang="en-GB" sz="800"/>
                  <a:t>Subject 9</a:t>
                </a:r>
              </a:p>
              <a:p>
                <a:r>
                  <a:rPr lang="en-GB" sz="800"/>
                  <a:t>Subject 10</a:t>
                </a:r>
              </a:p>
              <a:p>
                <a:r>
                  <a:rPr lang="en-GB" sz="800"/>
                  <a:t>Subject 11</a:t>
                </a:r>
              </a:p>
              <a:p>
                <a:r>
                  <a:rPr lang="en-GB" sz="800"/>
                  <a:t>Subject 12</a:t>
                </a:r>
              </a:p>
            </p:txBody>
          </p:sp>
          <p:sp>
            <p:nvSpPr>
              <p:cNvPr id="37897" name="Text Box 1033"/>
              <p:cNvSpPr txBox="1">
                <a:spLocks noChangeArrowheads="1"/>
              </p:cNvSpPr>
              <p:nvPr/>
            </p:nvSpPr>
            <p:spPr bwMode="auto">
              <a:xfrm>
                <a:off x="3397" y="1752"/>
                <a:ext cx="740" cy="314"/>
              </a:xfrm>
              <a:prstGeom prst="rect">
                <a:avLst/>
              </a:prstGeom>
              <a:solidFill>
                <a:srgbClr val="C6D9F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600"/>
                  <a:t>2x2 design</a:t>
                </a:r>
              </a:p>
              <a:p>
                <a:pPr algn="ctr"/>
                <a:r>
                  <a:rPr lang="en-GB" sz="1000"/>
                  <a:t>Ax Ao Bx Bo</a:t>
                </a:r>
              </a:p>
            </p:txBody>
          </p:sp>
          <p:grpSp>
            <p:nvGrpSpPr>
              <p:cNvPr id="37902" name="Group 1038"/>
              <p:cNvGrpSpPr>
                <a:grpSpLocks/>
              </p:cNvGrpSpPr>
              <p:nvPr/>
            </p:nvGrpSpPr>
            <p:grpSpPr bwMode="auto">
              <a:xfrm>
                <a:off x="3606" y="2024"/>
                <a:ext cx="317" cy="363"/>
                <a:chOff x="3606" y="2115"/>
                <a:chExt cx="317" cy="272"/>
              </a:xfrm>
            </p:grpSpPr>
            <p:sp>
              <p:nvSpPr>
                <p:cNvPr id="37896" name="Line 1032"/>
                <p:cNvSpPr>
                  <a:spLocks noChangeShapeType="1"/>
                </p:cNvSpPr>
                <p:nvPr/>
              </p:nvSpPr>
              <p:spPr bwMode="auto">
                <a:xfrm>
                  <a:off x="3606" y="2115"/>
                  <a:ext cx="45"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898" name="Line 1034"/>
                <p:cNvSpPr>
                  <a:spLocks noChangeShapeType="1"/>
                </p:cNvSpPr>
                <p:nvPr/>
              </p:nvSpPr>
              <p:spPr bwMode="auto">
                <a:xfrm>
                  <a:off x="3727" y="2115"/>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899" name="Line 1035"/>
                <p:cNvSpPr>
                  <a:spLocks noChangeShapeType="1"/>
                </p:cNvSpPr>
                <p:nvPr/>
              </p:nvSpPr>
              <p:spPr bwMode="auto">
                <a:xfrm>
                  <a:off x="3803" y="2115"/>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900" name="Line 1036"/>
                <p:cNvSpPr>
                  <a:spLocks noChangeShapeType="1"/>
                </p:cNvSpPr>
                <p:nvPr/>
              </p:nvSpPr>
              <p:spPr bwMode="auto">
                <a:xfrm flipH="1">
                  <a:off x="3878" y="2115"/>
                  <a:ext cx="45"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7918" name="Group 1054"/>
            <p:cNvGrpSpPr>
              <a:grpSpLocks/>
            </p:cNvGrpSpPr>
            <p:nvPr/>
          </p:nvGrpSpPr>
          <p:grpSpPr bwMode="auto">
            <a:xfrm>
              <a:off x="3395" y="3022"/>
              <a:ext cx="2109" cy="1221"/>
              <a:chOff x="3191" y="3022"/>
              <a:chExt cx="2109" cy="1221"/>
            </a:xfrm>
          </p:grpSpPr>
          <p:pic>
            <p:nvPicPr>
              <p:cNvPr id="37914" name="Picture 25" descr="SensT"/>
              <p:cNvPicPr>
                <a:picLocks noChangeAspect="1" noChangeArrowheads="1"/>
              </p:cNvPicPr>
              <p:nvPr/>
            </p:nvPicPr>
            <p:blipFill>
              <a:blip r:embed="rId4">
                <a:extLst>
                  <a:ext uri="{28A0092B-C50C-407E-A947-70E740481C1C}">
                    <a14:useLocalDpi xmlns:a14="http://schemas.microsoft.com/office/drawing/2010/main" val="0"/>
                  </a:ext>
                </a:extLst>
              </a:blip>
              <a:srcRect l="47688" t="8951" r="21790" b="51018"/>
              <a:stretch>
                <a:fillRect/>
              </a:stretch>
            </p:blipFill>
            <p:spPr bwMode="auto">
              <a:xfrm>
                <a:off x="3470" y="3203"/>
                <a:ext cx="227"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25" descr="SensT"/>
              <p:cNvPicPr>
                <a:picLocks noChangeAspect="1" noChangeArrowheads="1"/>
              </p:cNvPicPr>
              <p:nvPr/>
            </p:nvPicPr>
            <p:blipFill>
              <a:blip r:embed="rId4">
                <a:extLst>
                  <a:ext uri="{28A0092B-C50C-407E-A947-70E740481C1C}">
                    <a14:useLocalDpi xmlns:a14="http://schemas.microsoft.com/office/drawing/2010/main" val="0"/>
                  </a:ext>
                </a:extLst>
              </a:blip>
              <a:srcRect l="47688" t="8951" r="21790" b="51018"/>
              <a:stretch>
                <a:fillRect/>
              </a:stretch>
            </p:blipFill>
            <p:spPr bwMode="auto">
              <a:xfrm>
                <a:off x="4059" y="3203"/>
                <a:ext cx="227"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25" descr="SensT"/>
              <p:cNvPicPr>
                <a:picLocks noChangeAspect="1" noChangeArrowheads="1"/>
              </p:cNvPicPr>
              <p:nvPr/>
            </p:nvPicPr>
            <p:blipFill>
              <a:blip r:embed="rId4">
                <a:extLst>
                  <a:ext uri="{28A0092B-C50C-407E-A947-70E740481C1C}">
                    <a14:useLocalDpi xmlns:a14="http://schemas.microsoft.com/office/drawing/2010/main" val="0"/>
                  </a:ext>
                </a:extLst>
              </a:blip>
              <a:srcRect l="47688" t="8951" r="21790" b="51018"/>
              <a:stretch>
                <a:fillRect/>
              </a:stretch>
            </p:blipFill>
            <p:spPr bwMode="auto">
              <a:xfrm>
                <a:off x="4830" y="3203"/>
                <a:ext cx="227"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 Box 1053"/>
              <p:cNvSpPr txBox="1">
                <a:spLocks noChangeArrowheads="1"/>
              </p:cNvSpPr>
              <p:nvPr/>
            </p:nvSpPr>
            <p:spPr bwMode="auto">
              <a:xfrm>
                <a:off x="3191" y="3022"/>
                <a:ext cx="2109" cy="1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u="sng" dirty="0"/>
                  <a:t>One sample t-test equivalents:</a:t>
                </a:r>
              </a:p>
              <a:p>
                <a:pPr algn="ctr"/>
                <a:endParaRPr lang="en-GB" sz="1400" dirty="0"/>
              </a:p>
              <a:p>
                <a:pPr algn="ctr"/>
                <a:endParaRPr lang="en-GB" sz="1400" dirty="0"/>
              </a:p>
              <a:p>
                <a:pPr algn="ctr"/>
                <a:endParaRPr lang="en-GB" sz="1400" dirty="0"/>
              </a:p>
              <a:p>
                <a:pPr algn="ctr"/>
                <a:endParaRPr lang="en-GB" sz="2000" dirty="0"/>
              </a:p>
              <a:p>
                <a:pPr algn="ctr"/>
                <a:endParaRPr lang="en-GB" sz="600" dirty="0"/>
              </a:p>
              <a:p>
                <a:pPr algn="ctr"/>
                <a:r>
                  <a:rPr lang="en-GB" sz="1400" dirty="0"/>
                  <a:t>        A&gt;B	          x&gt;o	       A(x&gt;o)&gt;B(x&gt;o)</a:t>
                </a:r>
              </a:p>
              <a:p>
                <a:pPr algn="ctr"/>
                <a:r>
                  <a:rPr lang="en-GB" sz="1400" dirty="0"/>
                  <a:t>con.*</a:t>
                </a:r>
                <a:r>
                  <a:rPr lang="en-GB" sz="1400" dirty="0" err="1"/>
                  <a:t>imgs</a:t>
                </a:r>
                <a:r>
                  <a:rPr lang="en-GB" sz="1400" dirty="0"/>
                  <a:t>   con.*</a:t>
                </a:r>
                <a:r>
                  <a:rPr lang="en-GB" sz="1400" dirty="0" err="1"/>
                  <a:t>imgs</a:t>
                </a:r>
                <a:r>
                  <a:rPr lang="en-GB" sz="1400" dirty="0"/>
                  <a:t>         con.*</a:t>
                </a:r>
                <a:r>
                  <a:rPr lang="en-GB" sz="1400" dirty="0" err="1"/>
                  <a:t>imgs</a:t>
                </a:r>
                <a:endParaRPr lang="en-GB" sz="1400" dirty="0"/>
              </a:p>
              <a:p>
                <a:pPr algn="ctr"/>
                <a:r>
                  <a:rPr lang="en-GB" sz="1000" dirty="0"/>
                  <a:t>  c = [ 1 1 -1 -1]    c= [ 1 -1 1 -1]              c = [ 1 -1 -1 1]</a:t>
                </a:r>
              </a:p>
            </p:txBody>
          </p:sp>
        </p:grpSp>
      </p:grpSp>
    </p:spTree>
    <p:extLst>
      <p:ext uri="{BB962C8B-B14F-4D97-AF65-F5344CB8AC3E}">
        <p14:creationId xmlns:p14="http://schemas.microsoft.com/office/powerpoint/2010/main" val="6330144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Setting up models for group analysis</a:t>
            </a:r>
            <a:endParaRPr lang="en-US" dirty="0"/>
          </a:p>
        </p:txBody>
      </p:sp>
      <p:sp>
        <p:nvSpPr>
          <p:cNvPr id="8" name="Content Placeholder 7"/>
          <p:cNvSpPr>
            <a:spLocks noGrp="1"/>
          </p:cNvSpPr>
          <p:nvPr>
            <p:ph idx="1"/>
          </p:nvPr>
        </p:nvSpPr>
        <p:spPr/>
        <p:txBody>
          <a:bodyPr>
            <a:normAutofit lnSpcReduction="10000"/>
          </a:bodyPr>
          <a:lstStyle/>
          <a:p>
            <a:r>
              <a:rPr lang="en-US" dirty="0" smtClean="0"/>
              <a:t>Overview </a:t>
            </a:r>
          </a:p>
          <a:p>
            <a:pPr lvl="1"/>
            <a:r>
              <a:rPr lang="en-US" dirty="0" smtClean="0"/>
              <a:t>One sample T test</a:t>
            </a:r>
          </a:p>
          <a:p>
            <a:pPr lvl="1"/>
            <a:r>
              <a:rPr lang="en-US" dirty="0" smtClean="0"/>
              <a:t>Two sample T test</a:t>
            </a:r>
          </a:p>
          <a:p>
            <a:pPr lvl="1"/>
            <a:r>
              <a:rPr lang="en-US" dirty="0" smtClean="0"/>
              <a:t>Paired T test</a:t>
            </a:r>
          </a:p>
          <a:p>
            <a:pPr lvl="1"/>
            <a:r>
              <a:rPr lang="en-US" dirty="0" smtClean="0"/>
              <a:t>One way ANOVA</a:t>
            </a:r>
          </a:p>
          <a:p>
            <a:pPr lvl="1"/>
            <a:r>
              <a:rPr lang="en-US" dirty="0" smtClean="0"/>
              <a:t>One way ANOVA-repeated measure</a:t>
            </a:r>
          </a:p>
          <a:p>
            <a:pPr lvl="1"/>
            <a:r>
              <a:rPr lang="en-US" dirty="0" smtClean="0"/>
              <a:t>Two way ANOVA</a:t>
            </a:r>
          </a:p>
          <a:p>
            <a:pPr lvl="1"/>
            <a:r>
              <a:rPr lang="en-US" dirty="0" smtClean="0"/>
              <a:t>Difference between SPM and other software packages</a:t>
            </a:r>
          </a:p>
          <a:p>
            <a:pPr lvl="1"/>
            <a:endParaRPr lang="en-US" dirty="0"/>
          </a:p>
        </p:txBody>
      </p:sp>
    </p:spTree>
    <p:extLst>
      <p:ext uri="{BB962C8B-B14F-4D97-AF65-F5344CB8AC3E}">
        <p14:creationId xmlns:p14="http://schemas.microsoft.com/office/powerpoint/2010/main" val="390586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6" presetClass="entr" presetSubtype="16" fill="hold" grpId="1"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ircle(in)">
                                      <p:cBhvr>
                                        <p:cTn id="10" dur="2000"/>
                                        <p:tgtEl>
                                          <p:spTgt spid="8">
                                            <p:txEl>
                                              <p:pRg st="1" end="1"/>
                                            </p:txEl>
                                          </p:spTgt>
                                        </p:tgtEl>
                                      </p:cBhvr>
                                    </p:animEffect>
                                  </p:childTnLst>
                                </p:cTn>
                              </p:par>
                              <p:par>
                                <p:cTn id="11" presetID="6" presetClass="entr" presetSubtype="16" fill="hold" grpId="1"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ircle(in)">
                                      <p:cBhvr>
                                        <p:cTn id="13" dur="2000"/>
                                        <p:tgtEl>
                                          <p:spTgt spid="8">
                                            <p:txEl>
                                              <p:pRg st="2" end="2"/>
                                            </p:txEl>
                                          </p:spTgt>
                                        </p:tgtEl>
                                      </p:cBhvr>
                                    </p:animEffect>
                                  </p:childTnLst>
                                </p:cTn>
                              </p:par>
                              <p:par>
                                <p:cTn id="14" presetID="6" presetClass="entr" presetSubtype="16" fill="hold" grpId="1"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ircle(in)">
                                      <p:cBhvr>
                                        <p:cTn id="16" dur="2000"/>
                                        <p:tgtEl>
                                          <p:spTgt spid="8">
                                            <p:txEl>
                                              <p:pRg st="3" end="3"/>
                                            </p:txEl>
                                          </p:spTgt>
                                        </p:tgtEl>
                                      </p:cBhvr>
                                    </p:animEffect>
                                  </p:childTnLst>
                                </p:cTn>
                              </p:par>
                              <p:par>
                                <p:cTn id="17" presetID="6" presetClass="entr" presetSubtype="16" fill="hold" grpId="1"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ircle(in)">
                                      <p:cBhvr>
                                        <p:cTn id="19" dur="2000"/>
                                        <p:tgtEl>
                                          <p:spTgt spid="8">
                                            <p:txEl>
                                              <p:pRg st="4" end="4"/>
                                            </p:txEl>
                                          </p:spTgt>
                                        </p:tgtEl>
                                      </p:cBhvr>
                                    </p:animEffect>
                                  </p:childTnLst>
                                </p:cTn>
                              </p:par>
                              <p:par>
                                <p:cTn id="20" presetID="6" presetClass="entr" presetSubtype="16" fill="hold" grpId="1"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circle(in)">
                                      <p:cBhvr>
                                        <p:cTn id="22" dur="2000"/>
                                        <p:tgtEl>
                                          <p:spTgt spid="8">
                                            <p:txEl>
                                              <p:pRg st="5" end="5"/>
                                            </p:txEl>
                                          </p:spTgt>
                                        </p:tgtEl>
                                      </p:cBhvr>
                                    </p:animEffect>
                                  </p:childTnLst>
                                </p:cTn>
                              </p:par>
                              <p:par>
                                <p:cTn id="23" presetID="6" presetClass="entr" presetSubtype="16" fill="hold" grpId="1"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circle(in)">
                                      <p:cBhvr>
                                        <p:cTn id="25" dur="2000"/>
                                        <p:tgtEl>
                                          <p:spTgt spid="8">
                                            <p:txEl>
                                              <p:pRg st="6" end="6"/>
                                            </p:txEl>
                                          </p:spTgt>
                                        </p:tgtEl>
                                      </p:cBhvr>
                                    </p:animEffect>
                                  </p:childTnLst>
                                </p:cTn>
                              </p:par>
                              <p:par>
                                <p:cTn id="26" presetID="6" presetClass="entr" presetSubtype="16" fill="hold" grpId="1"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circle(in)">
                                      <p:cBhvr>
                                        <p:cTn id="28"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second level models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2201345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58385"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sp>
        <p:nvSpPr>
          <p:cNvPr id="5" name="TextBox 4"/>
          <p:cNvSpPr txBox="1"/>
          <p:nvPr/>
        </p:nvSpPr>
        <p:spPr>
          <a:xfrm>
            <a:off x="204832" y="1976084"/>
            <a:ext cx="836766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Data vector = design matrix * parameters + error vector</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643629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1-sample T Test</a:t>
            </a:r>
          </a:p>
        </p:txBody>
      </p:sp>
      <p:sp>
        <p:nvSpPr>
          <p:cNvPr id="3" name="Content Placeholder 2"/>
          <p:cNvSpPr>
            <a:spLocks noGrp="1"/>
          </p:cNvSpPr>
          <p:nvPr>
            <p:ph idx="1"/>
          </p:nvPr>
        </p:nvSpPr>
        <p:spPr/>
        <p:txBody>
          <a:bodyPr/>
          <a:lstStyle/>
          <a:p>
            <a:r>
              <a:rPr lang="en-US" dirty="0" smtClean="0"/>
              <a:t>The simplest design that we start with</a:t>
            </a:r>
          </a:p>
          <a:p>
            <a:r>
              <a:rPr lang="en-US" dirty="0" smtClean="0"/>
              <a:t>The question is:</a:t>
            </a:r>
          </a:p>
          <a:p>
            <a:pPr lvl="1"/>
            <a:r>
              <a:rPr lang="en-US" dirty="0" smtClean="0"/>
              <a:t>Does the group (we have just one group! In this case) have any </a:t>
            </a:r>
            <a:r>
              <a:rPr lang="en-US" smtClean="0"/>
              <a:t>significant activation? </a:t>
            </a:r>
            <a:endParaRPr lang="en-US" dirty="0"/>
          </a:p>
        </p:txBody>
      </p:sp>
    </p:spTree>
    <p:extLst>
      <p:ext uri="{BB962C8B-B14F-4D97-AF65-F5344CB8AC3E}">
        <p14:creationId xmlns:p14="http://schemas.microsoft.com/office/powerpoint/2010/main" val="9762567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1-sample T Test</a:t>
            </a:r>
            <a:endParaRPr lang="en-US" dirty="0"/>
          </a:p>
        </p:txBody>
      </p:sp>
      <p:sp>
        <p:nvSpPr>
          <p:cNvPr id="4" name="TextBox 3"/>
          <p:cNvSpPr txBox="1"/>
          <p:nvPr/>
        </p:nvSpPr>
        <p:spPr>
          <a:xfrm>
            <a:off x="928567" y="4014439"/>
            <a:ext cx="606206" cy="369332"/>
          </a:xfrm>
          <a:prstGeom prst="rect">
            <a:avLst/>
          </a:prstGeom>
          <a:noFill/>
        </p:spPr>
        <p:txBody>
          <a:bodyPr wrap="none" rtlCol="0">
            <a:spAutoFit/>
          </a:bodyPr>
          <a:lstStyle/>
          <a:p>
            <a:r>
              <a:rPr lang="en-US" dirty="0" smtClean="0">
                <a:latin typeface="Arial"/>
              </a:rPr>
              <a:t>Xβ=  </a:t>
            </a:r>
            <a:endParaRPr lang="en-US" dirty="0">
              <a:latin typeface="Aria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800049749"/>
              </p:ext>
            </p:extLst>
          </p:nvPr>
        </p:nvGraphicFramePr>
        <p:xfrm>
          <a:off x="1754188" y="4057650"/>
          <a:ext cx="114300" cy="173038"/>
        </p:xfrm>
        <a:graphic>
          <a:graphicData uri="http://schemas.openxmlformats.org/presentationml/2006/ole">
            <mc:AlternateContent xmlns:mc="http://schemas.openxmlformats.org/markup-compatibility/2006">
              <mc:Choice xmlns:v="urn:schemas-microsoft-com:vml" Requires="v">
                <p:oleObj spid="_x0000_s32816"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1754188" y="4057650"/>
                        <a:ext cx="114300" cy="17303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15644111"/>
              </p:ext>
            </p:extLst>
          </p:nvPr>
        </p:nvGraphicFramePr>
        <p:xfrm>
          <a:off x="1868488" y="2211039"/>
          <a:ext cx="355600" cy="3606800"/>
        </p:xfrm>
        <a:graphic>
          <a:graphicData uri="http://schemas.openxmlformats.org/presentationml/2006/ole">
            <mc:AlternateContent xmlns:mc="http://schemas.openxmlformats.org/markup-compatibility/2006">
              <mc:Choice xmlns:v="urn:schemas-microsoft-com:vml" Requires="v">
                <p:oleObj spid="_x0000_s32817" name="Equation" r:id="rId5" imgW="355600" imgH="3606800" progId="Equation.3">
                  <p:embed/>
                </p:oleObj>
              </mc:Choice>
              <mc:Fallback>
                <p:oleObj name="Equation" r:id="rId5" imgW="355600" imgH="3606800" progId="Equation.3">
                  <p:embed/>
                  <p:pic>
                    <p:nvPicPr>
                      <p:cNvPr id="0" name=""/>
                      <p:cNvPicPr/>
                      <p:nvPr/>
                    </p:nvPicPr>
                    <p:blipFill>
                      <a:blip r:embed="rId6"/>
                      <a:stretch>
                        <a:fillRect/>
                      </a:stretch>
                    </p:blipFill>
                    <p:spPr>
                      <a:xfrm>
                        <a:off x="1868488" y="2211039"/>
                        <a:ext cx="355600" cy="3606800"/>
                      </a:xfrm>
                      <a:prstGeom prst="rect">
                        <a:avLst/>
                      </a:prstGeom>
                    </p:spPr>
                  </p:pic>
                </p:oleObj>
              </mc:Fallback>
            </mc:AlternateContent>
          </a:graphicData>
        </a:graphic>
      </p:graphicFrame>
      <p:sp>
        <p:nvSpPr>
          <p:cNvPr id="15" name="Double Bracket 14"/>
          <p:cNvSpPr/>
          <p:nvPr/>
        </p:nvSpPr>
        <p:spPr>
          <a:xfrm>
            <a:off x="1868488" y="2307620"/>
            <a:ext cx="355600" cy="3510219"/>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571500" y="1562881"/>
            <a:ext cx="3025325" cy="369332"/>
          </a:xfrm>
          <a:prstGeom prst="rect">
            <a:avLst/>
          </a:prstGeom>
          <a:noFill/>
        </p:spPr>
        <p:txBody>
          <a:bodyPr wrap="none" rtlCol="0">
            <a:spAutoFit/>
          </a:bodyPr>
          <a:lstStyle/>
          <a:p>
            <a:r>
              <a:rPr lang="en-US" dirty="0" smtClean="0"/>
              <a:t>Design matrix for 10 subjects</a:t>
            </a:r>
            <a:endParaRPr lang="en-US" dirty="0"/>
          </a:p>
        </p:txBody>
      </p:sp>
      <p:sp>
        <p:nvSpPr>
          <p:cNvPr id="17" name="TextBox 16"/>
          <p:cNvSpPr txBox="1"/>
          <p:nvPr/>
        </p:nvSpPr>
        <p:spPr>
          <a:xfrm>
            <a:off x="2419386" y="4046022"/>
            <a:ext cx="317440" cy="369332"/>
          </a:xfrm>
          <a:prstGeom prst="rect">
            <a:avLst/>
          </a:prstGeom>
          <a:noFill/>
        </p:spPr>
        <p:txBody>
          <a:bodyPr wrap="none" rtlCol="0">
            <a:spAutoFit/>
          </a:bodyPr>
          <a:lstStyle/>
          <a:p>
            <a:r>
              <a:rPr lang="en-US" dirty="0" smtClean="0">
                <a:latin typeface="Arial"/>
              </a:rPr>
              <a:t>β</a:t>
            </a:r>
            <a:endParaRPr lang="en-US" dirty="0">
              <a:latin typeface="Arial"/>
            </a:endParaRPr>
          </a:p>
        </p:txBody>
      </p:sp>
      <p:sp>
        <p:nvSpPr>
          <p:cNvPr id="18" name="TextBox 17"/>
          <p:cNvSpPr txBox="1"/>
          <p:nvPr/>
        </p:nvSpPr>
        <p:spPr>
          <a:xfrm>
            <a:off x="4260486" y="4000784"/>
            <a:ext cx="771553" cy="369332"/>
          </a:xfrm>
          <a:prstGeom prst="rect">
            <a:avLst/>
          </a:prstGeom>
          <a:noFill/>
        </p:spPr>
        <p:txBody>
          <a:bodyPr wrap="none" rtlCol="0">
            <a:spAutoFit/>
          </a:bodyPr>
          <a:lstStyle/>
          <a:p>
            <a:r>
              <a:rPr lang="en-US" dirty="0" smtClean="0"/>
              <a:t>C=[1]</a:t>
            </a:r>
            <a:endParaRPr lang="en-US" dirty="0"/>
          </a:p>
        </p:txBody>
      </p:sp>
      <p:pic>
        <p:nvPicPr>
          <p:cNvPr id="19" name="Picture 18"/>
          <p:cNvPicPr>
            <a:picLocks noChangeAspect="1"/>
          </p:cNvPicPr>
          <p:nvPr/>
        </p:nvPicPr>
        <p:blipFill>
          <a:blip r:embed="rId7"/>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80529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Group 6"/>
          <p:cNvGrpSpPr>
            <a:grpSpLocks/>
          </p:cNvGrpSpPr>
          <p:nvPr/>
        </p:nvGrpSpPr>
        <p:grpSpPr bwMode="auto">
          <a:xfrm>
            <a:off x="214313" y="1749425"/>
            <a:ext cx="8918575" cy="4751388"/>
            <a:chOff x="71406" y="981075"/>
            <a:chExt cx="8918412" cy="4751396"/>
          </a:xfrm>
        </p:grpSpPr>
        <p:grpSp>
          <p:nvGrpSpPr>
            <p:cNvPr id="58372" name="Group 7"/>
            <p:cNvGrpSpPr>
              <a:grpSpLocks/>
            </p:cNvGrpSpPr>
            <p:nvPr/>
          </p:nvGrpSpPr>
          <p:grpSpPr bwMode="auto">
            <a:xfrm>
              <a:off x="531781" y="2493967"/>
              <a:ext cx="1084264" cy="971551"/>
              <a:chOff x="247" y="1776"/>
              <a:chExt cx="683" cy="612"/>
            </a:xfrm>
          </p:grpSpPr>
          <p:sp>
            <p:nvSpPr>
              <p:cNvPr id="46" name="Rectangle 3"/>
              <p:cNvSpPr>
                <a:spLocks noChangeArrowheads="1"/>
              </p:cNvSpPr>
              <p:nvPr/>
            </p:nvSpPr>
            <p:spPr bwMode="auto">
              <a:xfrm>
                <a:off x="247" y="2016"/>
                <a:ext cx="683" cy="372"/>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lgn="ctr">
                  <a:defRPr/>
                </a:pPr>
                <a:r>
                  <a:rPr lang="en-GB" sz="1600" b="1">
                    <a:latin typeface="Times New Roman" pitchFamily="18" charset="0"/>
                    <a:ea typeface="+mn-ea"/>
                    <a:cs typeface="Arial" pitchFamily="34" charset="0"/>
                  </a:rPr>
                  <a:t>Motion</a:t>
                </a:r>
              </a:p>
              <a:p>
                <a:pPr algn="ctr">
                  <a:defRPr/>
                </a:pPr>
                <a:r>
                  <a:rPr lang="en-GB" sz="1600" b="1">
                    <a:latin typeface="Times New Roman" pitchFamily="18" charset="0"/>
                    <a:ea typeface="+mn-ea"/>
                    <a:cs typeface="Arial" pitchFamily="34" charset="0"/>
                  </a:rPr>
                  <a:t>correction</a:t>
                </a:r>
                <a:endParaRPr lang="en-US" b="1">
                  <a:latin typeface="Arial" pitchFamily="34" charset="0"/>
                  <a:ea typeface="+mn-ea"/>
                  <a:cs typeface="Arial" pitchFamily="34" charset="0"/>
                </a:endParaRPr>
              </a:p>
            </p:txBody>
          </p:sp>
          <p:sp>
            <p:nvSpPr>
              <p:cNvPr id="48" name="Line 5"/>
              <p:cNvSpPr>
                <a:spLocks noChangeShapeType="1"/>
              </p:cNvSpPr>
              <p:nvPr/>
            </p:nvSpPr>
            <p:spPr bwMode="auto">
              <a:xfrm>
                <a:off x="576" y="1776"/>
                <a:ext cx="1" cy="161"/>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375" name="Group 6"/>
            <p:cNvGrpSpPr>
              <a:grpSpLocks/>
            </p:cNvGrpSpPr>
            <p:nvPr/>
          </p:nvGrpSpPr>
          <p:grpSpPr bwMode="auto">
            <a:xfrm>
              <a:off x="1806544" y="1125541"/>
              <a:ext cx="1649412" cy="2044212"/>
              <a:chOff x="1063" y="791"/>
              <a:chExt cx="1183" cy="1553"/>
            </a:xfrm>
          </p:grpSpPr>
          <p:sp>
            <p:nvSpPr>
              <p:cNvPr id="40" name="Rectangle 7"/>
              <p:cNvSpPr>
                <a:spLocks noChangeArrowheads="1"/>
              </p:cNvSpPr>
              <p:nvPr/>
            </p:nvSpPr>
            <p:spPr bwMode="auto">
              <a:xfrm>
                <a:off x="1395" y="2081"/>
                <a:ext cx="811" cy="263"/>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Smoothing</a:t>
                </a:r>
                <a:endParaRPr lang="en-US" b="1">
                  <a:latin typeface="Arial" pitchFamily="34" charset="0"/>
                  <a:ea typeface="+mn-ea"/>
                  <a:cs typeface="Arial" pitchFamily="34" charset="0"/>
                </a:endParaRPr>
              </a:p>
            </p:txBody>
          </p:sp>
          <p:pic>
            <p:nvPicPr>
              <p:cNvPr id="41" name="Picture 8"/>
              <p:cNvPicPr>
                <a:picLocks noChangeArrowheads="1"/>
              </p:cNvPicPr>
              <p:nvPr/>
            </p:nvPicPr>
            <p:blipFill>
              <a:blip r:embed="rId3"/>
              <a:srcRect/>
              <a:stretch>
                <a:fillRect/>
              </a:stretch>
            </p:blipFill>
            <p:spPr bwMode="auto">
              <a:xfrm>
                <a:off x="1265" y="1056"/>
                <a:ext cx="981" cy="669"/>
              </a:xfrm>
              <a:prstGeom prst="rect">
                <a:avLst/>
              </a:prstGeom>
              <a:noFill/>
              <a:ln w="12700">
                <a:solidFill>
                  <a:schemeClr val="accent1">
                    <a:lumMod val="20000"/>
                    <a:lumOff val="80000"/>
                  </a:schemeClr>
                </a:solidFill>
                <a:miter lim="800000"/>
                <a:headEnd/>
                <a:tailEnd/>
              </a:ln>
              <a:effectLst/>
            </p:spPr>
          </p:pic>
          <p:sp>
            <p:nvSpPr>
              <p:cNvPr id="43" name="Rectangle 10"/>
              <p:cNvSpPr>
                <a:spLocks noChangeArrowheads="1"/>
              </p:cNvSpPr>
              <p:nvPr/>
            </p:nvSpPr>
            <p:spPr bwMode="auto">
              <a:xfrm>
                <a:off x="1535" y="791"/>
                <a:ext cx="535" cy="263"/>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kernel</a:t>
                </a:r>
                <a:endParaRPr lang="en-US" b="1">
                  <a:latin typeface="Arial" pitchFamily="34" charset="0"/>
                  <a:ea typeface="+mn-ea"/>
                  <a:cs typeface="Arial" pitchFamily="34" charset="0"/>
                </a:endParaRPr>
              </a:p>
            </p:txBody>
          </p:sp>
          <p:sp>
            <p:nvSpPr>
              <p:cNvPr id="44" name="Line 11"/>
              <p:cNvSpPr>
                <a:spLocks noChangeShapeType="1"/>
              </p:cNvSpPr>
              <p:nvPr/>
            </p:nvSpPr>
            <p:spPr bwMode="auto">
              <a:xfrm>
                <a:off x="1063" y="2207"/>
                <a:ext cx="203" cy="2"/>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45" name="Line 12"/>
              <p:cNvSpPr>
                <a:spLocks noChangeShapeType="1"/>
              </p:cNvSpPr>
              <p:nvPr/>
            </p:nvSpPr>
            <p:spPr bwMode="auto">
              <a:xfrm>
                <a:off x="1762" y="1750"/>
                <a:ext cx="0" cy="194"/>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381" name="Group 13"/>
            <p:cNvGrpSpPr>
              <a:grpSpLocks/>
            </p:cNvGrpSpPr>
            <p:nvPr/>
          </p:nvGrpSpPr>
          <p:grpSpPr bwMode="auto">
            <a:xfrm>
              <a:off x="1062403" y="3500443"/>
              <a:ext cx="2544540" cy="2232028"/>
              <a:chOff x="689" y="2448"/>
              <a:chExt cx="1756" cy="1728"/>
            </a:xfrm>
          </p:grpSpPr>
          <p:sp>
            <p:nvSpPr>
              <p:cNvPr id="34" name="Rectangle 15"/>
              <p:cNvSpPr>
                <a:spLocks noChangeArrowheads="1"/>
              </p:cNvSpPr>
              <p:nvPr/>
            </p:nvSpPr>
            <p:spPr bwMode="auto">
              <a:xfrm>
                <a:off x="689" y="2787"/>
                <a:ext cx="967" cy="457"/>
              </a:xfrm>
              <a:prstGeom prst="rect">
                <a:avLst/>
              </a:prstGeom>
              <a:noFill/>
              <a:ln w="12700">
                <a:solidFill>
                  <a:schemeClr val="accent1">
                    <a:lumMod val="20000"/>
                    <a:lumOff val="80000"/>
                  </a:schemeClr>
                </a:solidFill>
                <a:miter lim="800000"/>
                <a:headEnd/>
                <a:tailEnd/>
              </a:ln>
              <a:effectLst/>
            </p:spPr>
            <p:txBody>
              <a:bodyPr wrap="none" lIns="90488" tIns="44450" rIns="90488" bIns="44450" anchor="ctr" anchorCtr="1">
                <a:spAutoFit/>
              </a:bodyPr>
              <a:lstStyle/>
              <a:p>
                <a:pPr algn="ctr">
                  <a:defRPr/>
                </a:pPr>
                <a:r>
                  <a:rPr lang="en-GB" sz="1600" b="1">
                    <a:latin typeface="Times New Roman" pitchFamily="18" charset="0"/>
                    <a:ea typeface="+mn-ea"/>
                    <a:cs typeface="Arial" pitchFamily="34" charset="0"/>
                  </a:rPr>
                  <a:t>Spatial</a:t>
                </a:r>
              </a:p>
              <a:p>
                <a:pPr algn="ctr">
                  <a:defRPr/>
                </a:pPr>
                <a:r>
                  <a:rPr lang="en-GB" sz="1600" b="1">
                    <a:latin typeface="Times New Roman" pitchFamily="18" charset="0"/>
                    <a:ea typeface="+mn-ea"/>
                    <a:cs typeface="Arial" pitchFamily="34" charset="0"/>
                  </a:rPr>
                  <a:t>normalisation</a:t>
                </a:r>
                <a:endParaRPr lang="en-US" b="1">
                  <a:latin typeface="Arial" pitchFamily="34" charset="0"/>
                  <a:ea typeface="+mn-ea"/>
                  <a:cs typeface="Arial" pitchFamily="34" charset="0"/>
                </a:endParaRPr>
              </a:p>
            </p:txBody>
          </p:sp>
          <p:pic>
            <p:nvPicPr>
              <p:cNvPr id="35"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 y="3425"/>
                <a:ext cx="894" cy="751"/>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17"/>
              <p:cNvSpPr>
                <a:spLocks noChangeArrowheads="1"/>
              </p:cNvSpPr>
              <p:nvPr/>
            </p:nvSpPr>
            <p:spPr bwMode="auto">
              <a:xfrm>
                <a:off x="1680" y="3600"/>
                <a:ext cx="765" cy="504"/>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b="1">
                    <a:latin typeface="Times New Roman" pitchFamily="18" charset="0"/>
                    <a:ea typeface="+mn-ea"/>
                    <a:cs typeface="Arial" pitchFamily="34" charset="0"/>
                  </a:rPr>
                  <a:t>Standard</a:t>
                </a:r>
              </a:p>
              <a:p>
                <a:pPr>
                  <a:defRPr/>
                </a:pPr>
                <a:r>
                  <a:rPr lang="en-GB" b="1">
                    <a:latin typeface="Times New Roman" pitchFamily="18" charset="0"/>
                    <a:ea typeface="+mn-ea"/>
                    <a:cs typeface="Arial" pitchFamily="34" charset="0"/>
                  </a:rPr>
                  <a:t>template</a:t>
                </a:r>
                <a:endParaRPr lang="en-US" b="1">
                  <a:latin typeface="Arial" pitchFamily="34" charset="0"/>
                  <a:ea typeface="+mn-ea"/>
                  <a:cs typeface="Arial" pitchFamily="34" charset="0"/>
                </a:endParaRPr>
              </a:p>
            </p:txBody>
          </p:sp>
          <p:sp>
            <p:nvSpPr>
              <p:cNvPr id="37" name="Line 18"/>
              <p:cNvSpPr>
                <a:spLocks noChangeShapeType="1"/>
              </p:cNvSpPr>
              <p:nvPr/>
            </p:nvSpPr>
            <p:spPr bwMode="auto">
              <a:xfrm flipV="1">
                <a:off x="1154" y="3177"/>
                <a:ext cx="0" cy="247"/>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38" name="Line 19"/>
              <p:cNvSpPr>
                <a:spLocks noChangeShapeType="1"/>
              </p:cNvSpPr>
              <p:nvPr/>
            </p:nvSpPr>
            <p:spPr bwMode="auto">
              <a:xfrm flipH="1">
                <a:off x="816" y="2448"/>
                <a:ext cx="0" cy="288"/>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39" name="Line 20"/>
              <p:cNvSpPr>
                <a:spLocks noChangeShapeType="1"/>
              </p:cNvSpPr>
              <p:nvPr/>
            </p:nvSpPr>
            <p:spPr bwMode="auto">
              <a:xfrm flipV="1">
                <a:off x="1584" y="2448"/>
                <a:ext cx="0" cy="336"/>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388" name="Group 21"/>
            <p:cNvGrpSpPr>
              <a:grpSpLocks/>
            </p:cNvGrpSpPr>
            <p:nvPr/>
          </p:nvGrpSpPr>
          <p:grpSpPr bwMode="auto">
            <a:xfrm>
              <a:off x="71406" y="981075"/>
              <a:ext cx="1666875" cy="1573213"/>
              <a:chOff x="61" y="785"/>
              <a:chExt cx="1050" cy="991"/>
            </a:xfrm>
          </p:grpSpPr>
          <p:sp>
            <p:nvSpPr>
              <p:cNvPr id="29" name="Rectangle 22"/>
              <p:cNvSpPr>
                <a:spLocks noChangeArrowheads="1"/>
              </p:cNvSpPr>
              <p:nvPr/>
            </p:nvSpPr>
            <p:spPr bwMode="auto">
              <a:xfrm>
                <a:off x="61" y="785"/>
                <a:ext cx="1050" cy="218"/>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fMRI time-series</a:t>
                </a:r>
                <a:endParaRPr lang="en-US" b="1">
                  <a:latin typeface="Arial" pitchFamily="34" charset="0"/>
                  <a:ea typeface="+mn-ea"/>
                  <a:cs typeface="Arial" pitchFamily="34" charset="0"/>
                </a:endParaRPr>
              </a:p>
            </p:txBody>
          </p:sp>
          <p:pic>
            <p:nvPicPr>
              <p:cNvPr id="30"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DCE6F2"/>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8393" name="Group 26"/>
            <p:cNvGrpSpPr>
              <a:grpSpLocks/>
            </p:cNvGrpSpPr>
            <p:nvPr/>
          </p:nvGrpSpPr>
          <p:grpSpPr bwMode="auto">
            <a:xfrm>
              <a:off x="6448393" y="1123950"/>
              <a:ext cx="2541425" cy="2305051"/>
              <a:chOff x="4135" y="753"/>
              <a:chExt cx="1925" cy="1743"/>
            </a:xfrm>
          </p:grpSpPr>
          <p:pic>
            <p:nvPicPr>
              <p:cNvPr id="26" name="Picture 27"/>
              <p:cNvPicPr>
                <a:picLocks noChangeArrowheads="1"/>
              </p:cNvPicPr>
              <p:nvPr/>
            </p:nvPicPr>
            <p:blipFill>
              <a:blip r:embed="rId6"/>
              <a:srcRect/>
              <a:stretch>
                <a:fillRect/>
              </a:stretch>
            </p:blipFill>
            <p:spPr bwMode="auto">
              <a:xfrm>
                <a:off x="4176" y="1056"/>
                <a:ext cx="1623" cy="1342"/>
              </a:xfrm>
              <a:prstGeom prst="rect">
                <a:avLst/>
              </a:prstGeom>
              <a:noFill/>
              <a:ln w="12700">
                <a:solidFill>
                  <a:schemeClr val="accent1">
                    <a:lumMod val="20000"/>
                    <a:lumOff val="80000"/>
                  </a:schemeClr>
                </a:solidFill>
                <a:miter lim="800000"/>
                <a:headEnd/>
                <a:tailEnd/>
              </a:ln>
              <a:effectLst/>
            </p:spPr>
          </p:pic>
          <p:pic>
            <p:nvPicPr>
              <p:cNvPr id="27" name="Picture 28"/>
              <p:cNvPicPr>
                <a:picLocks noChangeArrowheads="1"/>
              </p:cNvPicPr>
              <p:nvPr/>
            </p:nvPicPr>
            <p:blipFill>
              <a:blip r:embed="rId7"/>
              <a:srcRect/>
              <a:stretch>
                <a:fillRect/>
              </a:stretch>
            </p:blipFill>
            <p:spPr bwMode="auto">
              <a:xfrm>
                <a:off x="5004" y="1803"/>
                <a:ext cx="996" cy="693"/>
              </a:xfrm>
              <a:prstGeom prst="rect">
                <a:avLst/>
              </a:prstGeom>
              <a:noFill/>
              <a:ln w="12700">
                <a:solidFill>
                  <a:schemeClr val="accent1">
                    <a:lumMod val="20000"/>
                    <a:lumOff val="80000"/>
                  </a:schemeClr>
                </a:solidFill>
                <a:miter lim="800000"/>
                <a:headEnd/>
                <a:tailEnd/>
              </a:ln>
              <a:effectLst/>
            </p:spPr>
          </p:pic>
          <p:sp>
            <p:nvSpPr>
              <p:cNvPr id="28" name="Rectangle 29"/>
              <p:cNvSpPr>
                <a:spLocks noChangeArrowheads="1"/>
              </p:cNvSpPr>
              <p:nvPr/>
            </p:nvSpPr>
            <p:spPr bwMode="auto">
              <a:xfrm>
                <a:off x="4135" y="753"/>
                <a:ext cx="1925" cy="262"/>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Statistical Parametric Map</a:t>
                </a:r>
                <a:endParaRPr lang="en-US" b="1">
                  <a:latin typeface="Arial" pitchFamily="34" charset="0"/>
                  <a:ea typeface="+mn-ea"/>
                  <a:cs typeface="Arial" pitchFamily="34" charset="0"/>
                </a:endParaRPr>
              </a:p>
            </p:txBody>
          </p:sp>
        </p:grpSp>
        <p:grpSp>
          <p:nvGrpSpPr>
            <p:cNvPr id="58397" name="Group 30"/>
            <p:cNvGrpSpPr>
              <a:grpSpLocks/>
            </p:cNvGrpSpPr>
            <p:nvPr/>
          </p:nvGrpSpPr>
          <p:grpSpPr bwMode="auto">
            <a:xfrm>
              <a:off x="3527393" y="1125538"/>
              <a:ext cx="2559355" cy="2118262"/>
              <a:chOff x="2254" y="776"/>
              <a:chExt cx="1805" cy="1572"/>
            </a:xfrm>
          </p:grpSpPr>
          <p:pic>
            <p:nvPicPr>
              <p:cNvPr id="19" name="Picture 31"/>
              <p:cNvPicPr>
                <a:picLocks noChangeArrowheads="1"/>
              </p:cNvPicPr>
              <p:nvPr/>
            </p:nvPicPr>
            <p:blipFill>
              <a:blip r:embed="rId8"/>
              <a:srcRect l="69757" t="30959" r="7643" b="14474"/>
              <a:stretch>
                <a:fillRect/>
              </a:stretch>
            </p:blipFill>
            <p:spPr bwMode="auto">
              <a:xfrm>
                <a:off x="3029" y="1062"/>
                <a:ext cx="485" cy="705"/>
              </a:xfrm>
              <a:prstGeom prst="rect">
                <a:avLst/>
              </a:prstGeom>
              <a:noFill/>
              <a:ln w="12700">
                <a:solidFill>
                  <a:schemeClr val="accent1">
                    <a:lumMod val="20000"/>
                    <a:lumOff val="80000"/>
                  </a:schemeClr>
                </a:solidFill>
                <a:miter lim="800000"/>
                <a:headEnd/>
                <a:tailEnd/>
              </a:ln>
              <a:effectLst/>
            </p:spPr>
          </p:pic>
          <p:sp>
            <p:nvSpPr>
              <p:cNvPr id="20" name="Rectangle 32"/>
              <p:cNvSpPr>
                <a:spLocks noChangeArrowheads="1"/>
              </p:cNvSpPr>
              <p:nvPr/>
            </p:nvSpPr>
            <p:spPr bwMode="auto">
              <a:xfrm>
                <a:off x="2553" y="2091"/>
                <a:ext cx="1506" cy="257"/>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General Linear Model</a:t>
                </a:r>
                <a:endParaRPr lang="en-US" b="1">
                  <a:latin typeface="Arial" pitchFamily="34" charset="0"/>
                  <a:ea typeface="+mn-ea"/>
                  <a:cs typeface="Arial" pitchFamily="34" charset="0"/>
                </a:endParaRPr>
              </a:p>
            </p:txBody>
          </p:sp>
          <p:sp>
            <p:nvSpPr>
              <p:cNvPr id="22" name="Rectangle 34"/>
              <p:cNvSpPr>
                <a:spLocks noChangeArrowheads="1"/>
              </p:cNvSpPr>
              <p:nvPr/>
            </p:nvSpPr>
            <p:spPr bwMode="auto">
              <a:xfrm>
                <a:off x="2779" y="776"/>
                <a:ext cx="1000" cy="257"/>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Design matrix</a:t>
                </a:r>
                <a:endParaRPr lang="en-US" b="1">
                  <a:latin typeface="Arial" pitchFamily="34" charset="0"/>
                  <a:ea typeface="+mn-ea"/>
                  <a:cs typeface="Arial" pitchFamily="34" charset="0"/>
                </a:endParaRPr>
              </a:p>
            </p:txBody>
          </p:sp>
          <p:sp>
            <p:nvSpPr>
              <p:cNvPr id="23" name="Line 35"/>
              <p:cNvSpPr>
                <a:spLocks noChangeShapeType="1"/>
              </p:cNvSpPr>
              <p:nvPr/>
            </p:nvSpPr>
            <p:spPr bwMode="auto">
              <a:xfrm>
                <a:off x="3258" y="1787"/>
                <a:ext cx="0" cy="194"/>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24" name="Line 36"/>
              <p:cNvSpPr>
                <a:spLocks noChangeShapeType="1"/>
              </p:cNvSpPr>
              <p:nvPr/>
            </p:nvSpPr>
            <p:spPr bwMode="auto">
              <a:xfrm>
                <a:off x="2254" y="2205"/>
                <a:ext cx="203" cy="1"/>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25" name="Line 37"/>
              <p:cNvSpPr>
                <a:spLocks noChangeShapeType="1"/>
              </p:cNvSpPr>
              <p:nvPr/>
            </p:nvSpPr>
            <p:spPr bwMode="auto">
              <a:xfrm>
                <a:off x="3258" y="1787"/>
                <a:ext cx="0" cy="194"/>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grpSp>
        <p:grpSp>
          <p:nvGrpSpPr>
            <p:cNvPr id="58404" name="Group 38"/>
            <p:cNvGrpSpPr>
              <a:grpSpLocks/>
            </p:cNvGrpSpPr>
            <p:nvPr/>
          </p:nvGrpSpPr>
          <p:grpSpPr bwMode="auto">
            <a:xfrm>
              <a:off x="5054825" y="3357571"/>
              <a:ext cx="2660334" cy="2232537"/>
              <a:chOff x="3096" y="2400"/>
              <a:chExt cx="1995" cy="1715"/>
            </a:xfrm>
          </p:grpSpPr>
          <p:sp>
            <p:nvSpPr>
              <p:cNvPr id="15" name="Rectangle 39"/>
              <p:cNvSpPr>
                <a:spLocks noChangeArrowheads="1"/>
              </p:cNvSpPr>
              <p:nvPr/>
            </p:nvSpPr>
            <p:spPr bwMode="auto">
              <a:xfrm>
                <a:off x="3360" y="2784"/>
                <a:ext cx="1512" cy="266"/>
              </a:xfrm>
              <a:prstGeom prst="rect">
                <a:avLst/>
              </a:prstGeom>
              <a:noFill/>
              <a:ln w="12700">
                <a:solidFill>
                  <a:schemeClr val="accent1">
                    <a:lumMod val="20000"/>
                    <a:lumOff val="80000"/>
                  </a:schemeClr>
                </a:solidFill>
                <a:miter lim="800000"/>
                <a:headEnd/>
                <a:tailEnd/>
              </a:ln>
              <a:effectLst/>
            </p:spPr>
            <p:txBody>
              <a:bodyPr wrap="none" lIns="90488" tIns="44450" rIns="90488" bIns="44450">
                <a:spAutoFit/>
              </a:bodyPr>
              <a:lstStyle/>
              <a:p>
                <a:pPr>
                  <a:defRPr/>
                </a:pPr>
                <a:r>
                  <a:rPr lang="en-GB" sz="1600" b="1">
                    <a:latin typeface="Times New Roman" pitchFamily="18" charset="0"/>
                    <a:ea typeface="+mn-ea"/>
                    <a:cs typeface="Arial" pitchFamily="34" charset="0"/>
                  </a:rPr>
                  <a:t>Parameter Estimates</a:t>
                </a:r>
                <a:endParaRPr lang="en-US" b="1">
                  <a:latin typeface="Arial" pitchFamily="34" charset="0"/>
                  <a:ea typeface="+mn-ea"/>
                  <a:cs typeface="Arial" pitchFamily="34" charset="0"/>
                </a:endParaRPr>
              </a:p>
            </p:txBody>
          </p:sp>
          <p:sp>
            <p:nvSpPr>
              <p:cNvPr id="16" name="Line 40"/>
              <p:cNvSpPr>
                <a:spLocks noChangeShapeType="1"/>
              </p:cNvSpPr>
              <p:nvPr/>
            </p:nvSpPr>
            <p:spPr bwMode="auto">
              <a:xfrm flipV="1">
                <a:off x="4608" y="2400"/>
                <a:ext cx="355" cy="432"/>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sp>
            <p:nvSpPr>
              <p:cNvPr id="17" name="Line 41"/>
              <p:cNvSpPr>
                <a:spLocks noChangeShapeType="1"/>
              </p:cNvSpPr>
              <p:nvPr/>
            </p:nvSpPr>
            <p:spPr bwMode="auto">
              <a:xfrm>
                <a:off x="3247" y="2437"/>
                <a:ext cx="173" cy="377"/>
              </a:xfrm>
              <a:prstGeom prst="line">
                <a:avLst/>
              </a:prstGeom>
              <a:noFill/>
              <a:ln w="25400">
                <a:solidFill>
                  <a:schemeClr val="accent1">
                    <a:lumMod val="20000"/>
                    <a:lumOff val="80000"/>
                  </a:schemeClr>
                </a:solidFill>
                <a:round/>
                <a:headEnd/>
                <a:tailEnd type="triangle" w="med" len="med"/>
              </a:ln>
              <a:effectLst/>
            </p:spPr>
            <p:txBody>
              <a:bodyPr wrap="none" anchor="ctr"/>
              <a:lstStyle/>
              <a:p>
                <a:pPr fontAlgn="auto">
                  <a:spcBef>
                    <a:spcPts val="0"/>
                  </a:spcBef>
                  <a:spcAft>
                    <a:spcPts val="0"/>
                  </a:spcAft>
                  <a:defRPr/>
                </a:pPr>
                <a:endParaRPr lang="en-GB" b="1">
                  <a:latin typeface="+mn-lt"/>
                  <a:ea typeface="+mn-ea"/>
                  <a:cs typeface="+mn-cs"/>
                </a:endParaRPr>
              </a:p>
            </p:txBody>
          </p:sp>
          <p:pic>
            <p:nvPicPr>
              <p:cNvPr id="18" name="Picture 42"/>
              <p:cNvPicPr>
                <a:picLocks noChangeArrowheads="1"/>
              </p:cNvPicPr>
              <p:nvPr/>
            </p:nvPicPr>
            <p:blipFill>
              <a:blip r:embed="rId9"/>
              <a:srcRect/>
              <a:stretch>
                <a:fillRect/>
              </a:stretch>
            </p:blipFill>
            <p:spPr bwMode="auto">
              <a:xfrm>
                <a:off x="3096" y="3051"/>
                <a:ext cx="1995" cy="1063"/>
              </a:xfrm>
              <a:prstGeom prst="rect">
                <a:avLst/>
              </a:prstGeom>
              <a:noFill/>
              <a:ln w="12700">
                <a:solidFill>
                  <a:schemeClr val="accent1">
                    <a:lumMod val="20000"/>
                    <a:lumOff val="80000"/>
                  </a:schemeClr>
                </a:solidFill>
                <a:miter lim="800000"/>
                <a:headEnd/>
                <a:tailEnd/>
              </a:ln>
              <a:effectLst/>
            </p:spPr>
          </p:pic>
        </p:grpSp>
      </p:grpSp>
      <p:sp>
        <p:nvSpPr>
          <p:cNvPr id="42" name="Oval 41"/>
          <p:cNvSpPr/>
          <p:nvPr/>
        </p:nvSpPr>
        <p:spPr>
          <a:xfrm>
            <a:off x="6286500" y="1428750"/>
            <a:ext cx="3071813" cy="3286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4" name="Title 3"/>
          <p:cNvSpPr>
            <a:spLocks noGrp="1"/>
          </p:cNvSpPr>
          <p:nvPr>
            <p:ph type="title"/>
          </p:nvPr>
        </p:nvSpPr>
        <p:spPr/>
        <p:txBody>
          <a:bodyPr/>
          <a:lstStyle/>
          <a:p>
            <a:r>
              <a:rPr lang="en-US" dirty="0" smtClean="0"/>
              <a:t>Where are we?</a:t>
            </a:r>
            <a:endParaRPr lang="en-US" dirty="0"/>
          </a:p>
        </p:txBody>
      </p:sp>
    </p:spTree>
    <p:extLst>
      <p:ext uri="{BB962C8B-B14F-4D97-AF65-F5344CB8AC3E}">
        <p14:creationId xmlns:p14="http://schemas.microsoft.com/office/powerpoint/2010/main" val="1134713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000" fill="hold"/>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sample T-test in SPM</a:t>
            </a:r>
            <a:endParaRPr lang="en-US" dirty="0"/>
          </a:p>
        </p:txBody>
      </p:sp>
      <p:sp>
        <p:nvSpPr>
          <p:cNvPr id="3" name="Content Placeholder 2"/>
          <p:cNvSpPr>
            <a:spLocks noGrp="1"/>
          </p:cNvSpPr>
          <p:nvPr>
            <p:ph idx="1"/>
          </p:nvPr>
        </p:nvSpPr>
        <p:spPr/>
        <p:txBody>
          <a:bodyPr/>
          <a:lstStyle/>
          <a:p>
            <a:r>
              <a:rPr lang="en-US" dirty="0" smtClean="0"/>
              <a:t>There are different ways of constructing design matrix for a two sample T-test</a:t>
            </a:r>
          </a:p>
          <a:p>
            <a:r>
              <a:rPr lang="en-US" dirty="0" smtClean="0"/>
              <a:t>Example:</a:t>
            </a:r>
          </a:p>
          <a:p>
            <a:pPr lvl="1"/>
            <a:r>
              <a:rPr lang="en-US" dirty="0" smtClean="0"/>
              <a:t>5 subjects in group 1 </a:t>
            </a:r>
          </a:p>
          <a:p>
            <a:pPr lvl="1"/>
            <a:r>
              <a:rPr lang="en-US" dirty="0" smtClean="0"/>
              <a:t>5 subjects in group 2</a:t>
            </a:r>
          </a:p>
          <a:p>
            <a:pPr lvl="1"/>
            <a:r>
              <a:rPr lang="en-US" dirty="0" smtClean="0"/>
              <a:t>Question: are these two groups have significant difference in brain activation?</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7219700" y="6095351"/>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361628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sample T test </a:t>
            </a:r>
            <a:br>
              <a:rPr lang="en-US" dirty="0" smtClean="0"/>
            </a:br>
            <a:r>
              <a:rPr lang="en-US" dirty="0" smtClean="0"/>
              <a:t>intuitive way to do it!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41298704"/>
              </p:ext>
            </p:extLst>
          </p:nvPr>
        </p:nvGraphicFramePr>
        <p:xfrm>
          <a:off x="344707" y="1678462"/>
          <a:ext cx="2286000" cy="4927600"/>
        </p:xfrm>
        <a:graphic>
          <a:graphicData uri="http://schemas.openxmlformats.org/presentationml/2006/ole">
            <mc:AlternateContent xmlns:mc="http://schemas.openxmlformats.org/markup-compatibility/2006">
              <mc:Choice xmlns:v="urn:schemas-microsoft-com:vml" Requires="v">
                <p:oleObj spid="_x0000_s33819" name="Equation" r:id="rId3" imgW="2286000" imgH="4927600" progId="Equation.3">
                  <p:embed/>
                </p:oleObj>
              </mc:Choice>
              <mc:Fallback>
                <p:oleObj name="Equation" r:id="rId3" imgW="2286000" imgH="4927600" progId="Equation.3">
                  <p:embed/>
                  <p:pic>
                    <p:nvPicPr>
                      <p:cNvPr id="0" name=""/>
                      <p:cNvPicPr/>
                      <p:nvPr/>
                    </p:nvPicPr>
                    <p:blipFill>
                      <a:blip r:embed="rId4"/>
                      <a:stretch>
                        <a:fillRect/>
                      </a:stretch>
                    </p:blipFill>
                    <p:spPr>
                      <a:xfrm>
                        <a:off x="344707" y="1678462"/>
                        <a:ext cx="2286000" cy="4927600"/>
                      </a:xfrm>
                      <a:prstGeom prst="rect">
                        <a:avLst/>
                      </a:prstGeom>
                    </p:spPr>
                  </p:pic>
                </p:oleObj>
              </mc:Fallback>
            </mc:AlternateContent>
          </a:graphicData>
        </a:graphic>
      </p:graphicFrame>
      <p:cxnSp>
        <p:nvCxnSpPr>
          <p:cNvPr id="6" name="Straight Arrow Connector 5"/>
          <p:cNvCxnSpPr/>
          <p:nvPr/>
        </p:nvCxnSpPr>
        <p:spPr>
          <a:xfrm flipV="1">
            <a:off x="2290607" y="2721654"/>
            <a:ext cx="1768983" cy="839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290607" y="4570110"/>
            <a:ext cx="1077265" cy="782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059590" y="2352322"/>
            <a:ext cx="1608133" cy="369332"/>
          </a:xfrm>
          <a:prstGeom prst="rect">
            <a:avLst/>
          </a:prstGeom>
          <a:noFill/>
        </p:spPr>
        <p:txBody>
          <a:bodyPr wrap="none" rtlCol="0">
            <a:spAutoFit/>
          </a:bodyPr>
          <a:lstStyle/>
          <a:p>
            <a:r>
              <a:rPr lang="en-US" dirty="0" smtClean="0"/>
              <a:t>Group 1 mean</a:t>
            </a:r>
            <a:endParaRPr lang="en-US" dirty="0"/>
          </a:p>
        </p:txBody>
      </p:sp>
      <p:sp>
        <p:nvSpPr>
          <p:cNvPr id="10" name="TextBox 9"/>
          <p:cNvSpPr txBox="1"/>
          <p:nvPr/>
        </p:nvSpPr>
        <p:spPr>
          <a:xfrm>
            <a:off x="3367872" y="5349362"/>
            <a:ext cx="1608133" cy="369332"/>
          </a:xfrm>
          <a:prstGeom prst="rect">
            <a:avLst/>
          </a:prstGeom>
          <a:noFill/>
        </p:spPr>
        <p:txBody>
          <a:bodyPr wrap="none" rtlCol="0">
            <a:spAutoFit/>
          </a:bodyPr>
          <a:lstStyle/>
          <a:p>
            <a:r>
              <a:rPr lang="en-US" dirty="0" smtClean="0"/>
              <a:t>Group 2 mean</a:t>
            </a:r>
            <a:endParaRPr lang="en-US" dirty="0"/>
          </a:p>
        </p:txBody>
      </p:sp>
      <p:sp>
        <p:nvSpPr>
          <p:cNvPr id="11" name="TextBox 10"/>
          <p:cNvSpPr txBox="1"/>
          <p:nvPr/>
        </p:nvSpPr>
        <p:spPr>
          <a:xfrm>
            <a:off x="4422459" y="3651552"/>
            <a:ext cx="4120314" cy="1200329"/>
          </a:xfrm>
          <a:prstGeom prst="rect">
            <a:avLst/>
          </a:prstGeom>
          <a:noFill/>
        </p:spPr>
        <p:txBody>
          <a:bodyPr wrap="none" rtlCol="0">
            <a:spAutoFit/>
          </a:bodyPr>
          <a:lstStyle/>
          <a:p>
            <a:r>
              <a:rPr lang="en-US" dirty="0" smtClean="0"/>
              <a:t>(1   0)</a:t>
            </a:r>
            <a:r>
              <a:rPr lang="en-US" dirty="0" smtClean="0">
                <a:sym typeface="Wingdings"/>
              </a:rPr>
              <a:t> mean group 1</a:t>
            </a:r>
          </a:p>
          <a:p>
            <a:r>
              <a:rPr lang="en-US" dirty="0" smtClean="0">
                <a:sym typeface="Wingdings"/>
              </a:rPr>
              <a:t>(0   1)  mean group 2</a:t>
            </a:r>
          </a:p>
          <a:p>
            <a:r>
              <a:rPr lang="en-US" dirty="0" smtClean="0"/>
              <a:t>(1   -1) </a:t>
            </a:r>
            <a:r>
              <a:rPr lang="en-US" dirty="0" smtClean="0">
                <a:sym typeface="Wingdings"/>
              </a:rPr>
              <a:t> mean group 1 -  mean group 2</a:t>
            </a:r>
          </a:p>
          <a:p>
            <a:r>
              <a:rPr lang="en-US" dirty="0" smtClean="0"/>
              <a:t>(0.5   0.5) </a:t>
            </a:r>
            <a:r>
              <a:rPr lang="en-US" dirty="0" smtClean="0">
                <a:sym typeface="Wingdings"/>
              </a:rPr>
              <a:t> mean (group 1, group 2)</a:t>
            </a:r>
            <a:endParaRPr lang="en-US" dirty="0"/>
          </a:p>
        </p:txBody>
      </p:sp>
      <p:sp>
        <p:nvSpPr>
          <p:cNvPr id="12" name="TextBox 11"/>
          <p:cNvSpPr txBox="1"/>
          <p:nvPr/>
        </p:nvSpPr>
        <p:spPr>
          <a:xfrm>
            <a:off x="4422459" y="3376164"/>
            <a:ext cx="1167620" cy="369332"/>
          </a:xfrm>
          <a:prstGeom prst="rect">
            <a:avLst/>
          </a:prstGeom>
          <a:noFill/>
        </p:spPr>
        <p:txBody>
          <a:bodyPr wrap="none" rtlCol="0">
            <a:spAutoFit/>
          </a:bodyPr>
          <a:lstStyle/>
          <a:p>
            <a:r>
              <a:rPr lang="en-US" b="1" dirty="0" smtClean="0"/>
              <a:t>Contrasts</a:t>
            </a:r>
            <a:endParaRPr lang="en-US" b="1" dirty="0"/>
          </a:p>
        </p:txBody>
      </p:sp>
      <p:pic>
        <p:nvPicPr>
          <p:cNvPr id="13" name="Picture 12"/>
          <p:cNvPicPr>
            <a:picLocks noChangeAspect="1"/>
          </p:cNvPicPr>
          <p:nvPr/>
        </p:nvPicPr>
        <p:blipFill>
          <a:blip r:embed="rId5"/>
          <a:stretch>
            <a:fillRect/>
          </a:stretch>
        </p:blipFill>
        <p:spPr>
          <a:xfrm>
            <a:off x="7249058" y="6031451"/>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69315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96" y="86705"/>
            <a:ext cx="8001000" cy="1143000"/>
          </a:xfrm>
        </p:spPr>
        <p:txBody>
          <a:bodyPr>
            <a:normAutofit fontScale="90000"/>
          </a:bodyPr>
          <a:lstStyle/>
          <a:p>
            <a:r>
              <a:rPr lang="en-US" dirty="0" smtClean="0"/>
              <a:t>2 sample T test</a:t>
            </a:r>
            <a:br>
              <a:rPr lang="en-US" dirty="0" smtClean="0"/>
            </a:br>
            <a:r>
              <a:rPr lang="en-US" dirty="0" smtClean="0"/>
              <a:t>second way to do it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34774805"/>
              </p:ext>
            </p:extLst>
          </p:nvPr>
        </p:nvGraphicFramePr>
        <p:xfrm>
          <a:off x="1044575" y="1562100"/>
          <a:ext cx="2247900" cy="4927600"/>
        </p:xfrm>
        <a:graphic>
          <a:graphicData uri="http://schemas.openxmlformats.org/presentationml/2006/ole">
            <mc:AlternateContent xmlns:mc="http://schemas.openxmlformats.org/markup-compatibility/2006">
              <mc:Choice xmlns:v="urn:schemas-microsoft-com:vml" Requires="v">
                <p:oleObj spid="_x0000_s34843" name="Equation" r:id="rId3" imgW="2247900" imgH="4927600" progId="Equation.3">
                  <p:embed/>
                </p:oleObj>
              </mc:Choice>
              <mc:Fallback>
                <p:oleObj name="Equation" r:id="rId3" imgW="2247900" imgH="4927600" progId="Equation.3">
                  <p:embed/>
                  <p:pic>
                    <p:nvPicPr>
                      <p:cNvPr id="0" name=""/>
                      <p:cNvPicPr/>
                      <p:nvPr/>
                    </p:nvPicPr>
                    <p:blipFill>
                      <a:blip r:embed="rId4"/>
                      <a:stretch>
                        <a:fillRect/>
                      </a:stretch>
                    </p:blipFill>
                    <p:spPr>
                      <a:xfrm>
                        <a:off x="1044575" y="1562100"/>
                        <a:ext cx="2247900" cy="4927600"/>
                      </a:xfrm>
                      <a:prstGeom prst="rect">
                        <a:avLst/>
                      </a:prstGeom>
                    </p:spPr>
                  </p:pic>
                </p:oleObj>
              </mc:Fallback>
            </mc:AlternateContent>
          </a:graphicData>
        </a:graphic>
      </p:graphicFrame>
      <p:sp>
        <p:nvSpPr>
          <p:cNvPr id="8" name="TextBox 7"/>
          <p:cNvSpPr txBox="1"/>
          <p:nvPr/>
        </p:nvSpPr>
        <p:spPr>
          <a:xfrm>
            <a:off x="3292475" y="2989911"/>
            <a:ext cx="734496" cy="584776"/>
          </a:xfrm>
          <a:prstGeom prst="rect">
            <a:avLst/>
          </a:prstGeom>
          <a:noFill/>
        </p:spPr>
        <p:txBody>
          <a:bodyPr wrap="none" rtlCol="0">
            <a:spAutoFit/>
          </a:bodyPr>
          <a:lstStyle/>
          <a:p>
            <a:r>
              <a:rPr lang="en-US" sz="3200" dirty="0" smtClean="0"/>
              <a:t>β</a:t>
            </a:r>
            <a:r>
              <a:rPr lang="en-US" sz="3200" baseline="-25000" dirty="0" smtClean="0"/>
              <a:t>1</a:t>
            </a:r>
            <a:endParaRPr lang="en-US" sz="3200" baseline="-25000" dirty="0"/>
          </a:p>
        </p:txBody>
      </p:sp>
      <p:sp>
        <p:nvSpPr>
          <p:cNvPr id="9" name="TextBox 8"/>
          <p:cNvSpPr txBox="1"/>
          <p:nvPr/>
        </p:nvSpPr>
        <p:spPr>
          <a:xfrm>
            <a:off x="4315896" y="4127212"/>
            <a:ext cx="753397" cy="584776"/>
          </a:xfrm>
          <a:prstGeom prst="rect">
            <a:avLst/>
          </a:prstGeom>
          <a:noFill/>
        </p:spPr>
        <p:txBody>
          <a:bodyPr wrap="square" rtlCol="0">
            <a:spAutoFit/>
          </a:bodyPr>
          <a:lstStyle/>
          <a:p>
            <a:r>
              <a:rPr lang="en-US" sz="3200" dirty="0" smtClean="0"/>
              <a:t>β</a:t>
            </a:r>
            <a:r>
              <a:rPr lang="en-US" sz="3200" baseline="-25000" dirty="0" smtClean="0"/>
              <a:t>2</a:t>
            </a:r>
            <a:endParaRPr lang="en-US" sz="3200" baseline="-25000" dirty="0"/>
          </a:p>
        </p:txBody>
      </p:sp>
      <p:sp>
        <p:nvSpPr>
          <p:cNvPr id="10" name="Striped Right Arrow 9"/>
          <p:cNvSpPr/>
          <p:nvPr/>
        </p:nvSpPr>
        <p:spPr>
          <a:xfrm>
            <a:off x="5024645" y="3122569"/>
            <a:ext cx="710081" cy="286746"/>
          </a:xfrm>
          <a:prstGeom prst="striped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11" name="Striped Right Arrow 10"/>
          <p:cNvSpPr/>
          <p:nvPr/>
        </p:nvSpPr>
        <p:spPr>
          <a:xfrm>
            <a:off x="5024645" y="4340024"/>
            <a:ext cx="710081" cy="286746"/>
          </a:xfrm>
          <a:prstGeom prst="striped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12" name="TextBox 11"/>
          <p:cNvSpPr txBox="1"/>
          <p:nvPr/>
        </p:nvSpPr>
        <p:spPr>
          <a:xfrm>
            <a:off x="5940101" y="3122569"/>
            <a:ext cx="1608133" cy="369332"/>
          </a:xfrm>
          <a:prstGeom prst="rect">
            <a:avLst/>
          </a:prstGeom>
          <a:noFill/>
        </p:spPr>
        <p:txBody>
          <a:bodyPr wrap="none" rtlCol="0">
            <a:spAutoFit/>
          </a:bodyPr>
          <a:lstStyle/>
          <a:p>
            <a:r>
              <a:rPr lang="en-US" dirty="0" smtClean="0"/>
              <a:t>Group 1 mean</a:t>
            </a:r>
            <a:endParaRPr lang="en-US" dirty="0"/>
          </a:p>
        </p:txBody>
      </p:sp>
      <p:sp>
        <p:nvSpPr>
          <p:cNvPr id="13" name="TextBox 12"/>
          <p:cNvSpPr txBox="1"/>
          <p:nvPr/>
        </p:nvSpPr>
        <p:spPr>
          <a:xfrm>
            <a:off x="5940101" y="4340024"/>
            <a:ext cx="1608133" cy="369332"/>
          </a:xfrm>
          <a:prstGeom prst="rect">
            <a:avLst/>
          </a:prstGeom>
          <a:noFill/>
        </p:spPr>
        <p:txBody>
          <a:bodyPr wrap="none" rtlCol="0">
            <a:spAutoFit/>
          </a:bodyPr>
          <a:lstStyle/>
          <a:p>
            <a:r>
              <a:rPr lang="en-US" dirty="0" smtClean="0"/>
              <a:t>Group 2 mean</a:t>
            </a:r>
            <a:endParaRPr lang="en-US" dirty="0"/>
          </a:p>
        </p:txBody>
      </p:sp>
      <p:pic>
        <p:nvPicPr>
          <p:cNvPr id="15" name="Picture 14"/>
          <p:cNvPicPr>
            <a:picLocks noChangeAspect="1"/>
          </p:cNvPicPr>
          <p:nvPr/>
        </p:nvPicPr>
        <p:blipFill>
          <a:blip r:embed="rId5"/>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p:nvPr/>
        </p:nvSpPr>
        <p:spPr>
          <a:xfrm>
            <a:off x="4026971" y="3005600"/>
            <a:ext cx="753397" cy="584776"/>
          </a:xfrm>
          <a:prstGeom prst="rect">
            <a:avLst/>
          </a:prstGeom>
          <a:noFill/>
        </p:spPr>
        <p:txBody>
          <a:bodyPr wrap="square" rtlCol="0">
            <a:spAutoFit/>
          </a:bodyPr>
          <a:lstStyle/>
          <a:p>
            <a:r>
              <a:rPr lang="en-US" sz="3200" dirty="0" smtClean="0"/>
              <a:t>β</a:t>
            </a:r>
            <a:r>
              <a:rPr lang="en-US" sz="3200" baseline="-25000" dirty="0" smtClean="0"/>
              <a:t>2</a:t>
            </a:r>
            <a:endParaRPr lang="en-US" sz="3200" baseline="-25000" dirty="0"/>
          </a:p>
        </p:txBody>
      </p:sp>
      <p:sp>
        <p:nvSpPr>
          <p:cNvPr id="3" name="TextBox 2"/>
          <p:cNvSpPr txBox="1"/>
          <p:nvPr/>
        </p:nvSpPr>
        <p:spPr>
          <a:xfrm>
            <a:off x="3857656" y="3145249"/>
            <a:ext cx="338629"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612780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7938"/>
            <a:ext cx="8001000" cy="1143000"/>
          </a:xfrm>
        </p:spPr>
        <p:txBody>
          <a:bodyPr>
            <a:normAutofit fontScale="90000"/>
          </a:bodyPr>
          <a:lstStyle/>
          <a:p>
            <a:r>
              <a:rPr lang="en-US" dirty="0" smtClean="0"/>
              <a:t>What’s the contrast for mean of group 1 being significantly different from zero</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6896412"/>
              </p:ext>
            </p:extLst>
          </p:nvPr>
        </p:nvGraphicFramePr>
        <p:xfrm>
          <a:off x="284819" y="1615950"/>
          <a:ext cx="2247900" cy="4927600"/>
        </p:xfrm>
        <a:graphic>
          <a:graphicData uri="http://schemas.openxmlformats.org/presentationml/2006/ole">
            <mc:AlternateContent xmlns:mc="http://schemas.openxmlformats.org/markup-compatibility/2006">
              <mc:Choice xmlns:v="urn:schemas-microsoft-com:vml" Requires="v">
                <p:oleObj spid="_x0000_s35888" name="Equation" r:id="rId3" imgW="2247900" imgH="4927600" progId="Equation.3">
                  <p:embed/>
                </p:oleObj>
              </mc:Choice>
              <mc:Fallback>
                <p:oleObj name="Equation" r:id="rId3" imgW="2247900" imgH="4927600" progId="Equation.3">
                  <p:embed/>
                  <p:pic>
                    <p:nvPicPr>
                      <p:cNvPr id="0" name=""/>
                      <p:cNvPicPr/>
                      <p:nvPr/>
                    </p:nvPicPr>
                    <p:blipFill>
                      <a:blip r:embed="rId4"/>
                      <a:stretch>
                        <a:fillRect/>
                      </a:stretch>
                    </p:blipFill>
                    <p:spPr>
                      <a:xfrm>
                        <a:off x="284819" y="1615950"/>
                        <a:ext cx="2247900" cy="4927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90096795"/>
              </p:ext>
            </p:extLst>
          </p:nvPr>
        </p:nvGraphicFramePr>
        <p:xfrm>
          <a:off x="4455903" y="3244349"/>
          <a:ext cx="1320800" cy="787400"/>
        </p:xfrm>
        <a:graphic>
          <a:graphicData uri="http://schemas.openxmlformats.org/presentationml/2006/ole">
            <mc:AlternateContent xmlns:mc="http://schemas.openxmlformats.org/markup-compatibility/2006">
              <mc:Choice xmlns:v="urn:schemas-microsoft-com:vml" Requires="v">
                <p:oleObj spid="_x0000_s35889" name="Equation" r:id="rId5" imgW="1320800" imgH="787400" progId="Equation.3">
                  <p:embed/>
                </p:oleObj>
              </mc:Choice>
              <mc:Fallback>
                <p:oleObj name="Equation" r:id="rId5" imgW="1320800" imgH="787400" progId="Equation.3">
                  <p:embed/>
                  <p:pic>
                    <p:nvPicPr>
                      <p:cNvPr id="0" name=""/>
                      <p:cNvPicPr/>
                      <p:nvPr/>
                    </p:nvPicPr>
                    <p:blipFill>
                      <a:blip r:embed="rId6"/>
                      <a:stretch>
                        <a:fillRect/>
                      </a:stretch>
                    </p:blipFill>
                    <p:spPr>
                      <a:xfrm>
                        <a:off x="4455903" y="3244349"/>
                        <a:ext cx="1320800" cy="7874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7219700" y="6095351"/>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0968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28907051"/>
              </p:ext>
            </p:extLst>
          </p:nvPr>
        </p:nvGraphicFramePr>
        <p:xfrm>
          <a:off x="284819" y="1615950"/>
          <a:ext cx="2247900" cy="4927600"/>
        </p:xfrm>
        <a:graphic>
          <a:graphicData uri="http://schemas.openxmlformats.org/presentationml/2006/ole">
            <mc:AlternateContent xmlns:mc="http://schemas.openxmlformats.org/markup-compatibility/2006">
              <mc:Choice xmlns:v="urn:schemas-microsoft-com:vml" Requires="v">
                <p:oleObj spid="_x0000_s36936" name="Equation" r:id="rId3" imgW="2247900" imgH="4927600" progId="Equation.3">
                  <p:embed/>
                </p:oleObj>
              </mc:Choice>
              <mc:Fallback>
                <p:oleObj name="Equation" r:id="rId3" imgW="2247900" imgH="4927600" progId="Equation.3">
                  <p:embed/>
                  <p:pic>
                    <p:nvPicPr>
                      <p:cNvPr id="0" name=""/>
                      <p:cNvPicPr/>
                      <p:nvPr/>
                    </p:nvPicPr>
                    <p:blipFill>
                      <a:blip r:embed="rId4"/>
                      <a:stretch>
                        <a:fillRect/>
                      </a:stretch>
                    </p:blipFill>
                    <p:spPr>
                      <a:xfrm>
                        <a:off x="284819" y="1615950"/>
                        <a:ext cx="2247900" cy="4927600"/>
                      </a:xfrm>
                      <a:prstGeom prst="rect">
                        <a:avLst/>
                      </a:prstGeom>
                    </p:spPr>
                  </p:pic>
                </p:oleObj>
              </mc:Fallback>
            </mc:AlternateContent>
          </a:graphicData>
        </a:graphic>
      </p:graphicFrame>
      <p:sp>
        <p:nvSpPr>
          <p:cNvPr id="5" name="TextBox 4"/>
          <p:cNvSpPr txBox="1"/>
          <p:nvPr/>
        </p:nvSpPr>
        <p:spPr>
          <a:xfrm>
            <a:off x="3379212" y="2721654"/>
            <a:ext cx="3498261" cy="369332"/>
          </a:xfrm>
          <a:prstGeom prst="rect">
            <a:avLst/>
          </a:prstGeom>
          <a:noFill/>
        </p:spPr>
        <p:txBody>
          <a:bodyPr wrap="none" rtlCol="0">
            <a:spAutoFit/>
          </a:bodyPr>
          <a:lstStyle/>
          <a:p>
            <a:r>
              <a:rPr lang="en-US" dirty="0" smtClean="0"/>
              <a:t>Group 2 mean different from zero</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974578"/>
              </p:ext>
            </p:extLst>
          </p:nvPr>
        </p:nvGraphicFramePr>
        <p:xfrm>
          <a:off x="3522663" y="3246438"/>
          <a:ext cx="1371600" cy="774700"/>
        </p:xfrm>
        <a:graphic>
          <a:graphicData uri="http://schemas.openxmlformats.org/presentationml/2006/ole">
            <mc:AlternateContent xmlns:mc="http://schemas.openxmlformats.org/markup-compatibility/2006">
              <mc:Choice xmlns:v="urn:schemas-microsoft-com:vml" Requires="v">
                <p:oleObj spid="_x0000_s36937" name="Equation" r:id="rId5" imgW="1371600" imgH="774700" progId="Equation.3">
                  <p:embed/>
                </p:oleObj>
              </mc:Choice>
              <mc:Fallback>
                <p:oleObj name="Equation" r:id="rId5" imgW="1371600" imgH="774700" progId="Equation.3">
                  <p:embed/>
                  <p:pic>
                    <p:nvPicPr>
                      <p:cNvPr id="0" name=""/>
                      <p:cNvPicPr/>
                      <p:nvPr/>
                    </p:nvPicPr>
                    <p:blipFill>
                      <a:blip r:embed="rId6"/>
                      <a:stretch>
                        <a:fillRect/>
                      </a:stretch>
                    </p:blipFill>
                    <p:spPr>
                      <a:xfrm>
                        <a:off x="3522663" y="3246438"/>
                        <a:ext cx="1371600" cy="7747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92980697"/>
              </p:ext>
            </p:extLst>
          </p:nvPr>
        </p:nvGraphicFramePr>
        <p:xfrm>
          <a:off x="3522663" y="4861726"/>
          <a:ext cx="1371600" cy="774700"/>
        </p:xfrm>
        <a:graphic>
          <a:graphicData uri="http://schemas.openxmlformats.org/presentationml/2006/ole">
            <mc:AlternateContent xmlns:mc="http://schemas.openxmlformats.org/markup-compatibility/2006">
              <mc:Choice xmlns:v="urn:schemas-microsoft-com:vml" Requires="v">
                <p:oleObj spid="_x0000_s36938" name="Equation" r:id="rId7" imgW="1371600" imgH="774700" progId="Equation.3">
                  <p:embed/>
                </p:oleObj>
              </mc:Choice>
              <mc:Fallback>
                <p:oleObj name="Equation" r:id="rId7" imgW="1371600" imgH="774700" progId="Equation.3">
                  <p:embed/>
                  <p:pic>
                    <p:nvPicPr>
                      <p:cNvPr id="0" name=""/>
                      <p:cNvPicPr/>
                      <p:nvPr/>
                    </p:nvPicPr>
                    <p:blipFill>
                      <a:blip r:embed="rId8"/>
                      <a:stretch>
                        <a:fillRect/>
                      </a:stretch>
                    </p:blipFill>
                    <p:spPr>
                      <a:xfrm>
                        <a:off x="3522663" y="4861726"/>
                        <a:ext cx="1371600" cy="774700"/>
                      </a:xfrm>
                      <a:prstGeom prst="rect">
                        <a:avLst/>
                      </a:prstGeom>
                    </p:spPr>
                  </p:pic>
                </p:oleObj>
              </mc:Fallback>
            </mc:AlternateContent>
          </a:graphicData>
        </a:graphic>
      </p:graphicFrame>
      <p:sp>
        <p:nvSpPr>
          <p:cNvPr id="8" name="TextBox 7"/>
          <p:cNvSpPr txBox="1"/>
          <p:nvPr/>
        </p:nvSpPr>
        <p:spPr>
          <a:xfrm>
            <a:off x="3628684" y="4547430"/>
            <a:ext cx="2290786" cy="369332"/>
          </a:xfrm>
          <a:prstGeom prst="rect">
            <a:avLst/>
          </a:prstGeom>
          <a:noFill/>
        </p:spPr>
        <p:txBody>
          <a:bodyPr wrap="none" rtlCol="0">
            <a:spAutoFit/>
          </a:bodyPr>
          <a:lstStyle/>
          <a:p>
            <a:r>
              <a:rPr lang="en-US" dirty="0" smtClean="0"/>
              <a:t>Mean G1 – Mean G2</a:t>
            </a:r>
            <a:endParaRPr lang="en-US" dirty="0"/>
          </a:p>
        </p:txBody>
      </p:sp>
      <p:pic>
        <p:nvPicPr>
          <p:cNvPr id="9" name="Picture 8"/>
          <p:cNvPicPr>
            <a:picLocks noChangeAspect="1"/>
          </p:cNvPicPr>
          <p:nvPr/>
        </p:nvPicPr>
        <p:blipFill>
          <a:blip r:embed="rId9"/>
          <a:stretch>
            <a:fillRect/>
          </a:stretch>
        </p:blipFill>
        <p:spPr>
          <a:xfrm>
            <a:off x="7219700" y="6095351"/>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3192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93" y="535462"/>
            <a:ext cx="8001000" cy="1143000"/>
          </a:xfrm>
        </p:spPr>
        <p:txBody>
          <a:bodyPr>
            <a:normAutofit fontScale="90000"/>
          </a:bodyPr>
          <a:lstStyle/>
          <a:p>
            <a:r>
              <a:rPr lang="en-US" dirty="0" smtClean="0"/>
              <a:t>What’s the contrast for “the mean of both groups different from zero”?</a:t>
            </a:r>
            <a:endParaRPr lang="en-US" dirty="0"/>
          </a:p>
        </p:txBody>
      </p:sp>
      <p:sp>
        <p:nvSpPr>
          <p:cNvPr id="5" name="TextBox 4"/>
          <p:cNvSpPr txBox="1"/>
          <p:nvPr/>
        </p:nvSpPr>
        <p:spPr>
          <a:xfrm>
            <a:off x="3107060" y="2752861"/>
            <a:ext cx="1673242" cy="369332"/>
          </a:xfrm>
          <a:prstGeom prst="rect">
            <a:avLst/>
          </a:prstGeom>
          <a:noFill/>
        </p:spPr>
        <p:txBody>
          <a:bodyPr wrap="none" rtlCol="0">
            <a:spAutoFit/>
          </a:bodyPr>
          <a:lstStyle/>
          <a:p>
            <a:r>
              <a:rPr lang="en-US" dirty="0" smtClean="0"/>
              <a:t>β</a:t>
            </a:r>
            <a:r>
              <a:rPr lang="en-US" baseline="-25000" dirty="0" smtClean="0"/>
              <a:t>2</a:t>
            </a:r>
            <a:r>
              <a:rPr lang="en-US" dirty="0" smtClean="0"/>
              <a:t> = G1 mean</a:t>
            </a:r>
            <a:endParaRPr lang="en-US" baseline="-25000" dirty="0"/>
          </a:p>
        </p:txBody>
      </p:sp>
      <p:sp>
        <p:nvSpPr>
          <p:cNvPr id="7" name="TextBox 6"/>
          <p:cNvSpPr txBox="1"/>
          <p:nvPr/>
        </p:nvSpPr>
        <p:spPr>
          <a:xfrm>
            <a:off x="3107060" y="2383529"/>
            <a:ext cx="2813992" cy="369332"/>
          </a:xfrm>
          <a:prstGeom prst="rect">
            <a:avLst/>
          </a:prstGeom>
          <a:noFill/>
        </p:spPr>
        <p:txBody>
          <a:bodyPr wrap="none" rtlCol="0">
            <a:spAutoFit/>
          </a:bodyPr>
          <a:lstStyle/>
          <a:p>
            <a:r>
              <a:rPr lang="en-US" dirty="0" smtClean="0"/>
              <a:t>β</a:t>
            </a:r>
            <a:r>
              <a:rPr lang="en-US" baseline="-25000" dirty="0" smtClean="0"/>
              <a:t>1</a:t>
            </a:r>
            <a:r>
              <a:rPr lang="en-US" dirty="0" smtClean="0"/>
              <a:t> = G1 mean – G2 mean</a:t>
            </a:r>
            <a:endParaRPr lang="en-US" baseline="-25000" dirty="0"/>
          </a:p>
        </p:txBody>
      </p:sp>
      <p:graphicFrame>
        <p:nvGraphicFramePr>
          <p:cNvPr id="8" name="Object 7"/>
          <p:cNvGraphicFramePr>
            <a:graphicFrameLocks noChangeAspect="1"/>
          </p:cNvGraphicFramePr>
          <p:nvPr>
            <p:extLst>
              <p:ext uri="{D42A27DB-BD31-4B8C-83A1-F6EECF244321}">
                <p14:modId xmlns:p14="http://schemas.microsoft.com/office/powerpoint/2010/main" val="3987617946"/>
              </p:ext>
            </p:extLst>
          </p:nvPr>
        </p:nvGraphicFramePr>
        <p:xfrm>
          <a:off x="3197225" y="3338891"/>
          <a:ext cx="1409700" cy="787400"/>
        </p:xfrm>
        <a:graphic>
          <a:graphicData uri="http://schemas.openxmlformats.org/presentationml/2006/ole">
            <mc:AlternateContent xmlns:mc="http://schemas.openxmlformats.org/markup-compatibility/2006">
              <mc:Choice xmlns:v="urn:schemas-microsoft-com:vml" Requires="v">
                <p:oleObj spid="_x0000_s37957" name="Equation" r:id="rId3" imgW="1409700" imgH="787400" progId="Equation.3">
                  <p:embed/>
                </p:oleObj>
              </mc:Choice>
              <mc:Fallback>
                <p:oleObj name="Equation" r:id="rId3" imgW="1409700" imgH="787400" progId="Equation.3">
                  <p:embed/>
                  <p:pic>
                    <p:nvPicPr>
                      <p:cNvPr id="0" name=""/>
                      <p:cNvPicPr/>
                      <p:nvPr/>
                    </p:nvPicPr>
                    <p:blipFill>
                      <a:blip r:embed="rId4"/>
                      <a:stretch>
                        <a:fillRect/>
                      </a:stretch>
                    </p:blipFill>
                    <p:spPr>
                      <a:xfrm>
                        <a:off x="3197225" y="3338891"/>
                        <a:ext cx="1409700" cy="787400"/>
                      </a:xfrm>
                      <a:prstGeom prst="rect">
                        <a:avLst/>
                      </a:prstGeom>
                    </p:spPr>
                  </p:pic>
                </p:oleObj>
              </mc:Fallback>
            </mc:AlternateContent>
          </a:graphicData>
        </a:graphic>
      </p:graphicFrame>
      <p:sp>
        <p:nvSpPr>
          <p:cNvPr id="9" name="TextBox 8"/>
          <p:cNvSpPr txBox="1"/>
          <p:nvPr/>
        </p:nvSpPr>
        <p:spPr>
          <a:xfrm rot="5400000">
            <a:off x="3832797" y="4157152"/>
            <a:ext cx="431053" cy="369332"/>
          </a:xfrm>
          <a:prstGeom prst="rect">
            <a:avLst/>
          </a:prstGeom>
          <a:noFill/>
        </p:spPr>
        <p:txBody>
          <a:bodyPr wrap="none" rtlCol="0">
            <a:spAutoFit/>
          </a:bodyPr>
          <a:lstStyle/>
          <a:p>
            <a:r>
              <a:rPr lang="en-US" dirty="0" smtClean="0">
                <a:sym typeface="Wingdings"/>
              </a:rPr>
              <a:t>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165602635"/>
              </p:ext>
            </p:extLst>
          </p:nvPr>
        </p:nvGraphicFramePr>
        <p:xfrm>
          <a:off x="2970896" y="4565765"/>
          <a:ext cx="5118100" cy="584200"/>
        </p:xfrm>
        <a:graphic>
          <a:graphicData uri="http://schemas.openxmlformats.org/presentationml/2006/ole">
            <mc:AlternateContent xmlns:mc="http://schemas.openxmlformats.org/markup-compatibility/2006">
              <mc:Choice xmlns:v="urn:schemas-microsoft-com:vml" Requires="v">
                <p:oleObj spid="_x0000_s37958" name="Equation" r:id="rId5" imgW="5118100" imgH="584200" progId="Equation.3">
                  <p:embed/>
                </p:oleObj>
              </mc:Choice>
              <mc:Fallback>
                <p:oleObj name="Equation" r:id="rId5" imgW="5118100" imgH="584200" progId="Equation.3">
                  <p:embed/>
                  <p:pic>
                    <p:nvPicPr>
                      <p:cNvPr id="0" name=""/>
                      <p:cNvPicPr/>
                      <p:nvPr/>
                    </p:nvPicPr>
                    <p:blipFill>
                      <a:blip r:embed="rId6"/>
                      <a:stretch>
                        <a:fillRect/>
                      </a:stretch>
                    </p:blipFill>
                    <p:spPr>
                      <a:xfrm>
                        <a:off x="2970896" y="4565765"/>
                        <a:ext cx="5118100" cy="584200"/>
                      </a:xfrm>
                      <a:prstGeom prst="rect">
                        <a:avLst/>
                      </a:prstGeom>
                    </p:spPr>
                  </p:pic>
                </p:oleObj>
              </mc:Fallback>
            </mc:AlternateContent>
          </a:graphicData>
        </a:graphic>
      </p:graphicFrame>
      <p:pic>
        <p:nvPicPr>
          <p:cNvPr id="11" name="Picture 10"/>
          <p:cNvPicPr>
            <a:picLocks noChangeAspect="1"/>
          </p:cNvPicPr>
          <p:nvPr/>
        </p:nvPicPr>
        <p:blipFill>
          <a:blip r:embed="rId7"/>
          <a:stretch>
            <a:fillRect/>
          </a:stretch>
        </p:blipFill>
        <p:spPr>
          <a:xfrm>
            <a:off x="7219700" y="6095351"/>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2" name="Object 11"/>
          <p:cNvGraphicFramePr>
            <a:graphicFrameLocks noChangeAspect="1"/>
          </p:cNvGraphicFramePr>
          <p:nvPr>
            <p:extLst>
              <p:ext uri="{D42A27DB-BD31-4B8C-83A1-F6EECF244321}">
                <p14:modId xmlns:p14="http://schemas.microsoft.com/office/powerpoint/2010/main" val="2459777683"/>
              </p:ext>
            </p:extLst>
          </p:nvPr>
        </p:nvGraphicFramePr>
        <p:xfrm>
          <a:off x="284819" y="1615950"/>
          <a:ext cx="2247900" cy="4927600"/>
        </p:xfrm>
        <a:graphic>
          <a:graphicData uri="http://schemas.openxmlformats.org/presentationml/2006/ole">
            <mc:AlternateContent xmlns:mc="http://schemas.openxmlformats.org/markup-compatibility/2006">
              <mc:Choice xmlns:v="urn:schemas-microsoft-com:vml" Requires="v">
                <p:oleObj spid="_x0000_s37959" name="Equation" r:id="rId8" imgW="2247900" imgH="4927600" progId="Equation.3">
                  <p:embed/>
                </p:oleObj>
              </mc:Choice>
              <mc:Fallback>
                <p:oleObj name="Equation" r:id="rId8" imgW="2247900" imgH="4927600" progId="Equation.3">
                  <p:embed/>
                  <p:pic>
                    <p:nvPicPr>
                      <p:cNvPr id="0" name=""/>
                      <p:cNvPicPr/>
                      <p:nvPr/>
                    </p:nvPicPr>
                    <p:blipFill>
                      <a:blip r:embed="rId9"/>
                      <a:stretch>
                        <a:fillRect/>
                      </a:stretch>
                    </p:blipFill>
                    <p:spPr>
                      <a:xfrm>
                        <a:off x="284819" y="1615950"/>
                        <a:ext cx="2247900" cy="4927600"/>
                      </a:xfrm>
                      <a:prstGeom prst="rect">
                        <a:avLst/>
                      </a:prstGeom>
                    </p:spPr>
                  </p:pic>
                </p:oleObj>
              </mc:Fallback>
            </mc:AlternateContent>
          </a:graphicData>
        </a:graphic>
      </p:graphicFrame>
    </p:spTree>
    <p:extLst>
      <p:ext uri="{BB962C8B-B14F-4D97-AF65-F5344CB8AC3E}">
        <p14:creationId xmlns:p14="http://schemas.microsoft.com/office/powerpoint/2010/main" val="12763854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37518"/>
            <a:ext cx="8001000" cy="1143000"/>
          </a:xfrm>
        </p:spPr>
        <p:txBody>
          <a:bodyPr>
            <a:normAutofit fontScale="90000"/>
          </a:bodyPr>
          <a:lstStyle/>
          <a:p>
            <a:r>
              <a:rPr lang="en-US" dirty="0" smtClean="0"/>
              <a:t>Two sample T test, counterintuitive way to do it!</a:t>
            </a:r>
            <a:endParaRPr lang="en-US" dirty="0"/>
          </a:p>
        </p:txBody>
      </p:sp>
      <p:pic>
        <p:nvPicPr>
          <p:cNvPr id="4" name="Picture 3"/>
          <p:cNvPicPr>
            <a:picLocks noChangeAspect="1"/>
          </p:cNvPicPr>
          <p:nvPr/>
        </p:nvPicPr>
        <p:blipFill>
          <a:blip r:embed="rId3"/>
          <a:stretch>
            <a:fillRect/>
          </a:stretch>
        </p:blipFill>
        <p:spPr>
          <a:xfrm>
            <a:off x="7219700" y="6095351"/>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Object 5"/>
          <p:cNvGraphicFramePr>
            <a:graphicFrameLocks noChangeAspect="1"/>
          </p:cNvGraphicFramePr>
          <p:nvPr>
            <p:extLst>
              <p:ext uri="{D42A27DB-BD31-4B8C-83A1-F6EECF244321}">
                <p14:modId xmlns:p14="http://schemas.microsoft.com/office/powerpoint/2010/main" val="3076365981"/>
              </p:ext>
            </p:extLst>
          </p:nvPr>
        </p:nvGraphicFramePr>
        <p:xfrm>
          <a:off x="174625" y="1493838"/>
          <a:ext cx="2692400" cy="5295900"/>
        </p:xfrm>
        <a:graphic>
          <a:graphicData uri="http://schemas.openxmlformats.org/presentationml/2006/ole">
            <mc:AlternateContent xmlns:mc="http://schemas.openxmlformats.org/markup-compatibility/2006">
              <mc:Choice xmlns:v="urn:schemas-microsoft-com:vml" Requires="v">
                <p:oleObj spid="_x0000_s38940" name="Equation" r:id="rId4" imgW="2692400" imgH="5295900" progId="Equation.3">
                  <p:embed/>
                </p:oleObj>
              </mc:Choice>
              <mc:Fallback>
                <p:oleObj name="Equation" r:id="rId4" imgW="2692400" imgH="5295900" progId="Equation.3">
                  <p:embed/>
                  <p:pic>
                    <p:nvPicPr>
                      <p:cNvPr id="0" name=""/>
                      <p:cNvPicPr/>
                      <p:nvPr/>
                    </p:nvPicPr>
                    <p:blipFill>
                      <a:blip r:embed="rId5"/>
                      <a:stretch>
                        <a:fillRect/>
                      </a:stretch>
                    </p:blipFill>
                    <p:spPr>
                      <a:xfrm>
                        <a:off x="174625" y="1493838"/>
                        <a:ext cx="2692400" cy="5295900"/>
                      </a:xfrm>
                      <a:prstGeom prst="rect">
                        <a:avLst/>
                      </a:prstGeom>
                    </p:spPr>
                  </p:pic>
                </p:oleObj>
              </mc:Fallback>
            </mc:AlternateContent>
          </a:graphicData>
        </a:graphic>
      </p:graphicFrame>
      <p:sp>
        <p:nvSpPr>
          <p:cNvPr id="7" name="TextBox 6"/>
          <p:cNvSpPr txBox="1"/>
          <p:nvPr/>
        </p:nvSpPr>
        <p:spPr>
          <a:xfrm>
            <a:off x="4153678" y="2205842"/>
            <a:ext cx="1247081" cy="369332"/>
          </a:xfrm>
          <a:prstGeom prst="rect">
            <a:avLst/>
          </a:prstGeom>
          <a:noFill/>
        </p:spPr>
        <p:txBody>
          <a:bodyPr wrap="none" rtlCol="0">
            <a:spAutoFit/>
          </a:bodyPr>
          <a:lstStyle/>
          <a:p>
            <a:r>
              <a:rPr lang="en-US" b="1" dirty="0" smtClean="0"/>
              <a:t>Contrasts:</a:t>
            </a:r>
            <a:endParaRPr lang="en-US" b="1" dirty="0"/>
          </a:p>
        </p:txBody>
      </p:sp>
      <p:sp>
        <p:nvSpPr>
          <p:cNvPr id="8" name="TextBox 7"/>
          <p:cNvSpPr txBox="1"/>
          <p:nvPr/>
        </p:nvSpPr>
        <p:spPr>
          <a:xfrm>
            <a:off x="4145276" y="2563416"/>
            <a:ext cx="2939439" cy="369332"/>
          </a:xfrm>
          <a:prstGeom prst="rect">
            <a:avLst/>
          </a:prstGeom>
          <a:noFill/>
        </p:spPr>
        <p:txBody>
          <a:bodyPr wrap="none" rtlCol="0">
            <a:spAutoFit/>
          </a:bodyPr>
          <a:lstStyle/>
          <a:p>
            <a:r>
              <a:rPr lang="en-US" dirty="0" smtClean="0"/>
              <a:t>(1   0   1) = mean of group 1</a:t>
            </a:r>
            <a:endParaRPr lang="en-US" dirty="0"/>
          </a:p>
        </p:txBody>
      </p:sp>
      <p:sp>
        <p:nvSpPr>
          <p:cNvPr id="9" name="TextBox 8"/>
          <p:cNvSpPr txBox="1"/>
          <p:nvPr/>
        </p:nvSpPr>
        <p:spPr>
          <a:xfrm>
            <a:off x="4145275" y="3013802"/>
            <a:ext cx="2821769" cy="369332"/>
          </a:xfrm>
          <a:prstGeom prst="rect">
            <a:avLst/>
          </a:prstGeom>
          <a:noFill/>
        </p:spPr>
        <p:txBody>
          <a:bodyPr wrap="none" rtlCol="0">
            <a:spAutoFit/>
          </a:bodyPr>
          <a:lstStyle/>
          <a:p>
            <a:r>
              <a:rPr lang="en-US" dirty="0" smtClean="0"/>
              <a:t>(0   1   1)=mean of group 2  </a:t>
            </a:r>
            <a:endParaRPr lang="en-US" dirty="0"/>
          </a:p>
        </p:txBody>
      </p:sp>
      <p:sp>
        <p:nvSpPr>
          <p:cNvPr id="10" name="TextBox 9"/>
          <p:cNvSpPr txBox="1"/>
          <p:nvPr/>
        </p:nvSpPr>
        <p:spPr>
          <a:xfrm>
            <a:off x="4156612" y="3425275"/>
            <a:ext cx="4252411" cy="369332"/>
          </a:xfrm>
          <a:prstGeom prst="rect">
            <a:avLst/>
          </a:prstGeom>
          <a:noFill/>
        </p:spPr>
        <p:txBody>
          <a:bodyPr wrap="none" rtlCol="0">
            <a:spAutoFit/>
          </a:bodyPr>
          <a:lstStyle/>
          <a:p>
            <a:r>
              <a:rPr lang="en-US" dirty="0" smtClean="0"/>
              <a:t>(1   -1   0) = mean group 1 –mean group 2  </a:t>
            </a:r>
            <a:endParaRPr lang="en-US" dirty="0"/>
          </a:p>
        </p:txBody>
      </p:sp>
      <p:sp>
        <p:nvSpPr>
          <p:cNvPr id="11" name="TextBox 10"/>
          <p:cNvSpPr txBox="1"/>
          <p:nvPr/>
        </p:nvSpPr>
        <p:spPr>
          <a:xfrm>
            <a:off x="4141919" y="3842772"/>
            <a:ext cx="3813288" cy="369332"/>
          </a:xfrm>
          <a:prstGeom prst="rect">
            <a:avLst/>
          </a:prstGeom>
          <a:noFill/>
        </p:spPr>
        <p:txBody>
          <a:bodyPr wrap="none" rtlCol="0">
            <a:spAutoFit/>
          </a:bodyPr>
          <a:lstStyle/>
          <a:p>
            <a:r>
              <a:rPr lang="en-US" dirty="0" smtClean="0"/>
              <a:t>(0.5   0.5   1)=mean (group1, group2)</a:t>
            </a:r>
            <a:endParaRPr lang="en-US" dirty="0"/>
          </a:p>
        </p:txBody>
      </p:sp>
    </p:spTree>
    <p:extLst>
      <p:ext uri="{BB962C8B-B14F-4D97-AF65-F5344CB8AC3E}">
        <p14:creationId xmlns:p14="http://schemas.microsoft.com/office/powerpoint/2010/main" val="969786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estimable contrast (SPM)</a:t>
            </a:r>
            <a:br>
              <a:rPr lang="en-US" dirty="0" smtClean="0"/>
            </a:br>
            <a:r>
              <a:rPr lang="en-US" dirty="0" smtClean="0"/>
              <a:t>Rank deficient (FSL)</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42188413"/>
              </p:ext>
            </p:extLst>
          </p:nvPr>
        </p:nvGraphicFramePr>
        <p:xfrm>
          <a:off x="174625" y="1493838"/>
          <a:ext cx="2692400" cy="5295900"/>
        </p:xfrm>
        <a:graphic>
          <a:graphicData uri="http://schemas.openxmlformats.org/presentationml/2006/ole">
            <mc:AlternateContent xmlns:mc="http://schemas.openxmlformats.org/markup-compatibility/2006">
              <mc:Choice xmlns:v="urn:schemas-microsoft-com:vml" Requires="v">
                <p:oleObj spid="_x0000_s80909" name="Equation" r:id="rId3" imgW="2692400" imgH="5295900" progId="Equation.3">
                  <p:embed/>
                </p:oleObj>
              </mc:Choice>
              <mc:Fallback>
                <p:oleObj name="Equation" r:id="rId3" imgW="2692400" imgH="5295900" progId="Equation.3">
                  <p:embed/>
                  <p:pic>
                    <p:nvPicPr>
                      <p:cNvPr id="0" name=""/>
                      <p:cNvPicPr/>
                      <p:nvPr/>
                    </p:nvPicPr>
                    <p:blipFill>
                      <a:blip r:embed="rId4"/>
                      <a:stretch>
                        <a:fillRect/>
                      </a:stretch>
                    </p:blipFill>
                    <p:spPr>
                      <a:xfrm>
                        <a:off x="174625" y="1493838"/>
                        <a:ext cx="2692400" cy="5295900"/>
                      </a:xfrm>
                      <a:prstGeom prst="rect">
                        <a:avLst/>
                      </a:prstGeom>
                    </p:spPr>
                  </p:pic>
                </p:oleObj>
              </mc:Fallback>
            </mc:AlternateContent>
          </a:graphicData>
        </a:graphic>
      </p:graphicFrame>
      <p:sp>
        <p:nvSpPr>
          <p:cNvPr id="5" name="TextBox 4"/>
          <p:cNvSpPr txBox="1"/>
          <p:nvPr/>
        </p:nvSpPr>
        <p:spPr>
          <a:xfrm>
            <a:off x="4280234" y="2104727"/>
            <a:ext cx="2893227" cy="646331"/>
          </a:xfrm>
          <a:prstGeom prst="rect">
            <a:avLst/>
          </a:prstGeom>
          <a:noFill/>
        </p:spPr>
        <p:txBody>
          <a:bodyPr wrap="none" rtlCol="0">
            <a:spAutoFit/>
          </a:bodyPr>
          <a:lstStyle/>
          <a:p>
            <a:r>
              <a:rPr lang="en-US" dirty="0" smtClean="0"/>
              <a:t>Suppose we do this contrast:</a:t>
            </a:r>
          </a:p>
          <a:p>
            <a:r>
              <a:rPr lang="en-US" dirty="0" smtClean="0"/>
              <a:t>C=[1   1   -1]</a:t>
            </a:r>
            <a:endParaRPr lang="en-US" dirty="0"/>
          </a:p>
        </p:txBody>
      </p:sp>
    </p:spTree>
    <p:extLst>
      <p:ext uri="{BB962C8B-B14F-4D97-AF65-F5344CB8AC3E}">
        <p14:creationId xmlns:p14="http://schemas.microsoft.com/office/powerpoint/2010/main" val="28266385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 T test</a:t>
            </a:r>
          </a:p>
        </p:txBody>
      </p:sp>
      <p:sp>
        <p:nvSpPr>
          <p:cNvPr id="3" name="Content Placeholder 2"/>
          <p:cNvSpPr>
            <a:spLocks noGrp="1"/>
          </p:cNvSpPr>
          <p:nvPr>
            <p:ph idx="1"/>
          </p:nvPr>
        </p:nvSpPr>
        <p:spPr>
          <a:xfrm>
            <a:off x="571500" y="1916651"/>
            <a:ext cx="8001000" cy="4114800"/>
          </a:xfrm>
        </p:spPr>
        <p:txBody>
          <a:bodyPr/>
          <a:lstStyle/>
          <a:p>
            <a:r>
              <a:rPr lang="en-US" dirty="0" smtClean="0"/>
              <a:t>The model underlying the paired T test model is just an extension of two sample T test</a:t>
            </a:r>
          </a:p>
          <a:p>
            <a:r>
              <a:rPr lang="en-US" dirty="0" smtClean="0"/>
              <a:t>It assumes that scans come in pairs</a:t>
            </a:r>
          </a:p>
          <a:p>
            <a:r>
              <a:rPr lang="en-US" dirty="0" smtClean="0"/>
              <a:t>One scan in each pair</a:t>
            </a:r>
          </a:p>
          <a:p>
            <a:r>
              <a:rPr lang="en-US" dirty="0" smtClean="0"/>
              <a:t>Each pair is a group</a:t>
            </a:r>
          </a:p>
          <a:p>
            <a:r>
              <a:rPr lang="en-US" dirty="0" smtClean="0"/>
              <a:t>The mean of each pair is modeled separately </a:t>
            </a:r>
            <a:endParaRPr lang="en-US" dirty="0"/>
          </a:p>
        </p:txBody>
      </p:sp>
      <p:pic>
        <p:nvPicPr>
          <p:cNvPr id="4" name="Picture 3"/>
          <p:cNvPicPr>
            <a:picLocks noChangeAspect="1"/>
          </p:cNvPicPr>
          <p:nvPr/>
        </p:nvPicPr>
        <p:blipFill>
          <a:blip r:embed="rId2"/>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50756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For example let the number of pair be 5, then you’ll have 10 observations. First observations will be included in the first group and the second observations will be modeled in the second group</a:t>
            </a:r>
          </a:p>
          <a:p>
            <a:r>
              <a:rPr lang="en-US" dirty="0" smtClean="0"/>
              <a:t>Paired T-test </a:t>
            </a:r>
          </a:p>
          <a:p>
            <a:pPr lvl="1"/>
            <a:r>
              <a:rPr lang="en-US" dirty="0" smtClean="0"/>
              <a:t>Regressors will always be </a:t>
            </a:r>
          </a:p>
          <a:p>
            <a:pPr lvl="2"/>
            <a:r>
              <a:rPr lang="en-US" dirty="0" smtClean="0"/>
              <a:t>“number of pairs” + 2</a:t>
            </a:r>
          </a:p>
          <a:p>
            <a:pPr lvl="3"/>
            <a:r>
              <a:rPr lang="en-US" dirty="0" smtClean="0"/>
              <a:t>First two columns will model each group (first and second observations)</a:t>
            </a:r>
            <a:endParaRPr lang="en-US" dirty="0"/>
          </a:p>
        </p:txBody>
      </p:sp>
    </p:spTree>
    <p:extLst>
      <p:ext uri="{BB962C8B-B14F-4D97-AF65-F5344CB8AC3E}">
        <p14:creationId xmlns:p14="http://schemas.microsoft.com/office/powerpoint/2010/main" val="423500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12" y="270857"/>
            <a:ext cx="8229600" cy="1143000"/>
          </a:xfrm>
        </p:spPr>
        <p:txBody>
          <a:bodyPr>
            <a:normAutofit/>
          </a:bodyPr>
          <a:lstStyle/>
          <a:p>
            <a:r>
              <a:rPr lang="en-GB" sz="2800" dirty="0" smtClean="0"/>
              <a:t>1</a:t>
            </a:r>
            <a:r>
              <a:rPr lang="en-GB" sz="2800" baseline="30000" dirty="0" smtClean="0"/>
              <a:t>st</a:t>
            </a:r>
            <a:r>
              <a:rPr lang="en-GB" sz="2800" dirty="0" smtClean="0"/>
              <a:t> level analysis is within subject</a:t>
            </a:r>
            <a:endParaRPr lang="en-GB" sz="2800" dirty="0"/>
          </a:p>
        </p:txBody>
      </p:sp>
      <p:grpSp>
        <p:nvGrpSpPr>
          <p:cNvPr id="6" name="Group 7"/>
          <p:cNvGrpSpPr>
            <a:grpSpLocks/>
          </p:cNvGrpSpPr>
          <p:nvPr/>
        </p:nvGrpSpPr>
        <p:grpSpPr bwMode="auto">
          <a:xfrm>
            <a:off x="842962" y="2919335"/>
            <a:ext cx="3044825" cy="3387725"/>
            <a:chOff x="1704" y="1326"/>
            <a:chExt cx="1918" cy="2134"/>
          </a:xfrm>
        </p:grpSpPr>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704" y="132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800" y="142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896" y="151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1992" y="161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088" y="1710"/>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184" y="180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280" y="190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376" y="199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472" y="209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568" y="2190"/>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664" y="2286"/>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760" y="2382"/>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856" y="2478"/>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3">
              <a:extLst>
                <a:ext uri="{28A0092B-C50C-407E-A947-70E740481C1C}">
                  <a14:useLocalDpi xmlns:a14="http://schemas.microsoft.com/office/drawing/2010/main" val="0"/>
                </a:ext>
              </a:extLst>
            </a:blip>
            <a:srcRect l="14078" t="28250" r="54161" b="42636"/>
            <a:stretch>
              <a:fillRect/>
            </a:stretch>
          </p:blipFill>
          <p:spPr bwMode="auto">
            <a:xfrm>
              <a:off x="2952" y="2574"/>
              <a:ext cx="67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Line 22"/>
          <p:cNvSpPr>
            <a:spLocks noChangeShapeType="1"/>
          </p:cNvSpPr>
          <p:nvPr/>
        </p:nvSpPr>
        <p:spPr bwMode="auto">
          <a:xfrm>
            <a:off x="700087" y="4603672"/>
            <a:ext cx="1727200" cy="1727200"/>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Text Box 23"/>
          <p:cNvSpPr txBox="1">
            <a:spLocks noChangeArrowheads="1"/>
          </p:cNvSpPr>
          <p:nvPr/>
        </p:nvSpPr>
        <p:spPr bwMode="auto">
          <a:xfrm>
            <a:off x="411162" y="5370435"/>
            <a:ext cx="15843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0000"/>
                </a:solidFill>
                <a:latin typeface="Arial Rounded MT Bold" pitchFamily="34" charset="0"/>
              </a:rPr>
              <a:t>Time</a:t>
            </a:r>
            <a:r>
              <a:rPr lang="en-GB">
                <a:solidFill>
                  <a:srgbClr val="FF0000"/>
                </a:solidFill>
              </a:rPr>
              <a:t> </a:t>
            </a:r>
          </a:p>
          <a:p>
            <a:pPr>
              <a:spcBef>
                <a:spcPct val="50000"/>
              </a:spcBef>
            </a:pPr>
            <a:r>
              <a:rPr lang="en-GB">
                <a:latin typeface="Arial Rounded MT Bold" pitchFamily="34" charset="0"/>
              </a:rPr>
              <a:t>(scan every 3 seconds)</a:t>
            </a:r>
          </a:p>
        </p:txBody>
      </p:sp>
      <p:pic>
        <p:nvPicPr>
          <p:cNvPr id="23" name="Pictur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2" y="2803447"/>
            <a:ext cx="10795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Line 25"/>
          <p:cNvSpPr>
            <a:spLocks noChangeShapeType="1"/>
          </p:cNvSpPr>
          <p:nvPr/>
        </p:nvSpPr>
        <p:spPr bwMode="auto">
          <a:xfrm>
            <a:off x="4157662" y="33527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26"/>
          <p:cNvSpPr>
            <a:spLocks noChangeShapeType="1"/>
          </p:cNvSpPr>
          <p:nvPr/>
        </p:nvSpPr>
        <p:spPr bwMode="auto">
          <a:xfrm>
            <a:off x="4157662" y="37845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27"/>
          <p:cNvSpPr>
            <a:spLocks noChangeShapeType="1"/>
          </p:cNvSpPr>
          <p:nvPr/>
        </p:nvSpPr>
        <p:spPr bwMode="auto">
          <a:xfrm>
            <a:off x="4156074" y="42163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28"/>
          <p:cNvSpPr>
            <a:spLocks noChangeShapeType="1"/>
          </p:cNvSpPr>
          <p:nvPr/>
        </p:nvSpPr>
        <p:spPr bwMode="auto">
          <a:xfrm>
            <a:off x="4156074" y="4648122"/>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29"/>
          <p:cNvSpPr>
            <a:spLocks noChangeShapeType="1"/>
          </p:cNvSpPr>
          <p:nvPr/>
        </p:nvSpPr>
        <p:spPr bwMode="auto">
          <a:xfrm>
            <a:off x="4156074" y="508151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30"/>
          <p:cNvSpPr>
            <a:spLocks noChangeShapeType="1"/>
          </p:cNvSpPr>
          <p:nvPr/>
        </p:nvSpPr>
        <p:spPr bwMode="auto">
          <a:xfrm>
            <a:off x="4156074" y="5513310"/>
            <a:ext cx="2159000" cy="0"/>
          </a:xfrm>
          <a:prstGeom prst="line">
            <a:avLst/>
          </a:prstGeom>
          <a:noFill/>
          <a:ln w="25400">
            <a:solidFill>
              <a:srgbClr val="00808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Text Box 31"/>
          <p:cNvSpPr txBox="1">
            <a:spLocks noChangeArrowheads="1"/>
          </p:cNvSpPr>
          <p:nvPr/>
        </p:nvSpPr>
        <p:spPr bwMode="auto">
          <a:xfrm>
            <a:off x="338137" y="2273222"/>
            <a:ext cx="28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dirty="0">
                <a:solidFill>
                  <a:srgbClr val="008080"/>
                </a:solidFill>
                <a:latin typeface="Arial Rounded MT Bold" pitchFamily="34" charset="0"/>
              </a:rPr>
              <a:t>fMRI brain scans</a:t>
            </a:r>
          </a:p>
        </p:txBody>
      </p:sp>
      <p:sp>
        <p:nvSpPr>
          <p:cNvPr id="31" name="Text Box 32"/>
          <p:cNvSpPr txBox="1">
            <a:spLocks noChangeArrowheads="1"/>
          </p:cNvSpPr>
          <p:nvPr/>
        </p:nvSpPr>
        <p:spPr bwMode="auto">
          <a:xfrm>
            <a:off x="5738812" y="2112963"/>
            <a:ext cx="3132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008080"/>
                </a:solidFill>
                <a:latin typeface="Arial Rounded MT Bold" pitchFamily="34" charset="0"/>
              </a:rPr>
              <a:t>Voxel time course</a:t>
            </a:r>
          </a:p>
        </p:txBody>
      </p:sp>
      <p:sp>
        <p:nvSpPr>
          <p:cNvPr id="32" name="Line 33"/>
          <p:cNvSpPr>
            <a:spLocks noChangeShapeType="1"/>
          </p:cNvSpPr>
          <p:nvPr/>
        </p:nvSpPr>
        <p:spPr bwMode="auto">
          <a:xfrm flipV="1">
            <a:off x="6530974" y="6330871"/>
            <a:ext cx="1081088" cy="22225"/>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34"/>
          <p:cNvSpPr txBox="1">
            <a:spLocks noChangeArrowheads="1"/>
          </p:cNvSpPr>
          <p:nvPr/>
        </p:nvSpPr>
        <p:spPr bwMode="auto">
          <a:xfrm>
            <a:off x="5881687" y="6378497"/>
            <a:ext cx="2449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0000"/>
                </a:solidFill>
                <a:latin typeface="Arial Rounded MT Bold" pitchFamily="34" charset="0"/>
              </a:rPr>
              <a:t>Amplitude/Intensity</a:t>
            </a:r>
            <a:r>
              <a:rPr lang="en-GB">
                <a:solidFill>
                  <a:srgbClr val="FF0000"/>
                </a:solidFill>
              </a:rPr>
              <a:t> </a:t>
            </a:r>
          </a:p>
        </p:txBody>
      </p:sp>
      <p:sp>
        <p:nvSpPr>
          <p:cNvPr id="34" name="Line 36"/>
          <p:cNvSpPr>
            <a:spLocks noChangeShapeType="1"/>
          </p:cNvSpPr>
          <p:nvPr/>
        </p:nvSpPr>
        <p:spPr bwMode="auto">
          <a:xfrm flipH="1">
            <a:off x="7754937" y="3209847"/>
            <a:ext cx="0" cy="3024188"/>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Rectangle 37"/>
          <p:cNvSpPr>
            <a:spLocks noChangeArrowheads="1"/>
          </p:cNvSpPr>
          <p:nvPr/>
        </p:nvSpPr>
        <p:spPr bwMode="auto">
          <a:xfrm>
            <a:off x="7854949" y="4070272"/>
            <a:ext cx="72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rgbClr val="FF0000"/>
                </a:solidFill>
                <a:latin typeface="Arial Rounded MT Bold" pitchFamily="34" charset="0"/>
              </a:rPr>
              <a:t>Time</a:t>
            </a:r>
          </a:p>
        </p:txBody>
      </p:sp>
      <p:grpSp>
        <p:nvGrpSpPr>
          <p:cNvPr id="37" name="Group 36"/>
          <p:cNvGrpSpPr/>
          <p:nvPr/>
        </p:nvGrpSpPr>
        <p:grpSpPr>
          <a:xfrm>
            <a:off x="2583655" y="1413857"/>
            <a:ext cx="3947319" cy="745906"/>
            <a:chOff x="1403350" y="2349500"/>
            <a:chExt cx="7416800" cy="1401520"/>
          </a:xfrm>
        </p:grpSpPr>
        <p:sp>
          <p:nvSpPr>
            <p:cNvPr id="38" name="Text Box 5"/>
            <p:cNvSpPr txBox="1">
              <a:spLocks noChangeArrowheads="1"/>
            </p:cNvSpPr>
            <p:nvPr/>
          </p:nvSpPr>
          <p:spPr bwMode="auto">
            <a:xfrm>
              <a:off x="1403350" y="2401889"/>
              <a:ext cx="7416800"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b="1" dirty="0"/>
                <a:t>Y</a:t>
              </a:r>
              <a:endParaRPr lang="el-GR" sz="4000" b="1" dirty="0">
                <a:cs typeface="Arial" pitchFamily="34" charset="0"/>
              </a:endParaRPr>
            </a:p>
          </p:txBody>
        </p:sp>
        <p:sp>
          <p:nvSpPr>
            <p:cNvPr id="39" name="Text Box 10"/>
            <p:cNvSpPr txBox="1">
              <a:spLocks noChangeArrowheads="1"/>
            </p:cNvSpPr>
            <p:nvPr/>
          </p:nvSpPr>
          <p:spPr bwMode="auto">
            <a:xfrm>
              <a:off x="2484437" y="2636838"/>
              <a:ext cx="720724" cy="10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baseline="30000"/>
                <a:t>=</a:t>
              </a:r>
              <a:endParaRPr lang="el-GR" sz="4000" b="1">
                <a:cs typeface="Arial" pitchFamily="34" charset="0"/>
              </a:endParaRPr>
            </a:p>
          </p:txBody>
        </p:sp>
        <p:sp>
          <p:nvSpPr>
            <p:cNvPr id="40" name="Text Box 11"/>
            <p:cNvSpPr txBox="1">
              <a:spLocks noChangeArrowheads="1"/>
            </p:cNvSpPr>
            <p:nvPr/>
          </p:nvSpPr>
          <p:spPr bwMode="auto">
            <a:xfrm>
              <a:off x="3276599" y="2401889"/>
              <a:ext cx="936625"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b="1" dirty="0"/>
                <a:t>X</a:t>
              </a:r>
              <a:endParaRPr lang="el-GR" sz="4000" b="1" dirty="0">
                <a:cs typeface="Arial" pitchFamily="34" charset="0"/>
              </a:endParaRPr>
            </a:p>
          </p:txBody>
        </p:sp>
        <p:sp>
          <p:nvSpPr>
            <p:cNvPr id="41" name="Text Box 12"/>
            <p:cNvSpPr txBox="1">
              <a:spLocks noChangeArrowheads="1"/>
            </p:cNvSpPr>
            <p:nvPr/>
          </p:nvSpPr>
          <p:spPr bwMode="auto">
            <a:xfrm>
              <a:off x="4283076" y="2565401"/>
              <a:ext cx="865187" cy="10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b="1" baseline="30000"/>
                <a:t>x</a:t>
              </a:r>
              <a:endParaRPr lang="el-GR" sz="4000" b="1">
                <a:cs typeface="Arial" pitchFamily="34" charset="0"/>
              </a:endParaRPr>
            </a:p>
          </p:txBody>
        </p:sp>
        <p:sp>
          <p:nvSpPr>
            <p:cNvPr id="42" name="Text Box 13"/>
            <p:cNvSpPr txBox="1">
              <a:spLocks noChangeArrowheads="1"/>
            </p:cNvSpPr>
            <p:nvPr/>
          </p:nvSpPr>
          <p:spPr bwMode="auto">
            <a:xfrm>
              <a:off x="5073650" y="2349500"/>
              <a:ext cx="793750"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sz="4000" b="1" dirty="0">
                  <a:cs typeface="Arial" pitchFamily="34" charset="0"/>
                </a:rPr>
                <a:t>β</a:t>
              </a:r>
            </a:p>
          </p:txBody>
        </p:sp>
        <p:sp>
          <p:nvSpPr>
            <p:cNvPr id="43" name="Text Box 14"/>
            <p:cNvSpPr txBox="1">
              <a:spLocks noChangeArrowheads="1"/>
            </p:cNvSpPr>
            <p:nvPr/>
          </p:nvSpPr>
          <p:spPr bwMode="auto">
            <a:xfrm>
              <a:off x="5722938" y="2420938"/>
              <a:ext cx="1296988"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b="1" dirty="0">
                  <a:cs typeface="Arial" pitchFamily="34" charset="0"/>
                </a:rPr>
                <a:t>  </a:t>
              </a:r>
              <a:r>
                <a:rPr lang="en-GB" sz="3200" b="1" baseline="30000" dirty="0">
                  <a:cs typeface="Arial" pitchFamily="34" charset="0"/>
                </a:rPr>
                <a:t>+</a:t>
              </a:r>
              <a:r>
                <a:rPr lang="en-GB" sz="4000" b="1" dirty="0">
                  <a:cs typeface="Arial" pitchFamily="34" charset="0"/>
                </a:rPr>
                <a:t>  </a:t>
              </a:r>
              <a:endParaRPr lang="el-GR" sz="4000" b="1" dirty="0">
                <a:cs typeface="Arial" pitchFamily="34" charset="0"/>
              </a:endParaRPr>
            </a:p>
          </p:txBody>
        </p:sp>
        <p:sp>
          <p:nvSpPr>
            <p:cNvPr id="44" name="Text Box 15"/>
            <p:cNvSpPr txBox="1">
              <a:spLocks noChangeArrowheads="1"/>
            </p:cNvSpPr>
            <p:nvPr/>
          </p:nvSpPr>
          <p:spPr bwMode="auto">
            <a:xfrm>
              <a:off x="7019924" y="2401889"/>
              <a:ext cx="865187" cy="133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4000" b="1">
                  <a:cs typeface="Arial" pitchFamily="34" charset="0"/>
                </a:rPr>
                <a:t>E</a:t>
              </a:r>
              <a:endParaRPr lang="el-GR" sz="4000" b="1">
                <a:cs typeface="Arial" pitchFamily="34" charset="0"/>
              </a:endParaRPr>
            </a:p>
          </p:txBody>
        </p:sp>
      </p:grpSp>
    </p:spTree>
    <p:extLst>
      <p:ext uri="{BB962C8B-B14F-4D97-AF65-F5344CB8AC3E}">
        <p14:creationId xmlns:p14="http://schemas.microsoft.com/office/powerpoint/2010/main" val="41127262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T test- SPM way to do it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13522953"/>
              </p:ext>
            </p:extLst>
          </p:nvPr>
        </p:nvGraphicFramePr>
        <p:xfrm>
          <a:off x="363538" y="1833880"/>
          <a:ext cx="4203700" cy="3987800"/>
        </p:xfrm>
        <a:graphic>
          <a:graphicData uri="http://schemas.openxmlformats.org/presentationml/2006/ole">
            <mc:AlternateContent xmlns:mc="http://schemas.openxmlformats.org/markup-compatibility/2006">
              <mc:Choice xmlns:v="urn:schemas-microsoft-com:vml" Requires="v">
                <p:oleObj spid="_x0000_s39964" name="Equation" r:id="rId3" imgW="4203700" imgH="3987800" progId="Equation.3">
                  <p:embed/>
                </p:oleObj>
              </mc:Choice>
              <mc:Fallback>
                <p:oleObj name="Equation" r:id="rId3" imgW="4203700" imgH="3987800" progId="Equation.3">
                  <p:embed/>
                  <p:pic>
                    <p:nvPicPr>
                      <p:cNvPr id="0" name=""/>
                      <p:cNvPicPr/>
                      <p:nvPr/>
                    </p:nvPicPr>
                    <p:blipFill>
                      <a:blip r:embed="rId4"/>
                      <a:stretch>
                        <a:fillRect/>
                      </a:stretch>
                    </p:blipFill>
                    <p:spPr>
                      <a:xfrm>
                        <a:off x="363538" y="1833880"/>
                        <a:ext cx="4203700" cy="39878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a:off x="7249058" y="6066142"/>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5453191" y="2920663"/>
            <a:ext cx="1379630" cy="369332"/>
          </a:xfrm>
          <a:prstGeom prst="rect">
            <a:avLst/>
          </a:prstGeom>
          <a:noFill/>
        </p:spPr>
        <p:txBody>
          <a:bodyPr wrap="none" rtlCol="0">
            <a:spAutoFit/>
          </a:bodyPr>
          <a:lstStyle/>
          <a:p>
            <a:r>
              <a:rPr lang="en-US" dirty="0" smtClean="0"/>
              <a:t>H</a:t>
            </a:r>
            <a:r>
              <a:rPr lang="en-US" baseline="-25000" dirty="0" smtClean="0"/>
              <a:t>o</a:t>
            </a:r>
            <a:r>
              <a:rPr lang="en-US" dirty="0" smtClean="0"/>
              <a:t>=β</a:t>
            </a:r>
            <a:r>
              <a:rPr lang="en-US" baseline="-25000" dirty="0" smtClean="0"/>
              <a:t>1</a:t>
            </a:r>
            <a:r>
              <a:rPr lang="en-US" dirty="0" smtClean="0"/>
              <a:t>&lt;β</a:t>
            </a:r>
            <a:r>
              <a:rPr lang="en-US" baseline="-25000" dirty="0" smtClean="0"/>
              <a:t>2</a:t>
            </a:r>
            <a:endParaRPr lang="en-US" dirty="0"/>
          </a:p>
        </p:txBody>
      </p:sp>
      <p:sp>
        <p:nvSpPr>
          <p:cNvPr id="7" name="TextBox 6"/>
          <p:cNvSpPr txBox="1"/>
          <p:nvPr/>
        </p:nvSpPr>
        <p:spPr>
          <a:xfrm>
            <a:off x="5453191" y="3482864"/>
            <a:ext cx="2604011" cy="369332"/>
          </a:xfrm>
          <a:prstGeom prst="rect">
            <a:avLst/>
          </a:prstGeom>
          <a:noFill/>
        </p:spPr>
        <p:txBody>
          <a:bodyPr wrap="none" rtlCol="0">
            <a:spAutoFit/>
          </a:bodyPr>
          <a:lstStyle/>
          <a:p>
            <a:r>
              <a:rPr lang="en-US" dirty="0" smtClean="0"/>
              <a:t>C=[-1   1   0   0   0   0   0]</a:t>
            </a:r>
            <a:endParaRPr lang="en-US" dirty="0"/>
          </a:p>
        </p:txBody>
      </p:sp>
    </p:spTree>
    <p:extLst>
      <p:ext uri="{BB962C8B-B14F-4D97-AF65-F5344CB8AC3E}">
        <p14:creationId xmlns:p14="http://schemas.microsoft.com/office/powerpoint/2010/main" val="2768434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2720188" y="3028715"/>
            <a:ext cx="6699949" cy="1143000"/>
          </a:xfrm>
        </p:spPr>
        <p:txBody>
          <a:bodyPr>
            <a:normAutofit fontScale="90000"/>
          </a:bodyPr>
          <a:lstStyle/>
          <a:p>
            <a:r>
              <a:rPr lang="en-US" sz="4000" dirty="0" smtClean="0"/>
              <a:t>Paired T Test-</a:t>
            </a:r>
            <a:r>
              <a:rPr lang="en-US" sz="4000" dirty="0" smtClean="0"/>
              <a:t>FSL-Freesurfer </a:t>
            </a:r>
            <a:r>
              <a:rPr lang="en-US" sz="4000" dirty="0" smtClean="0"/>
              <a:t>way to do it</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4104527201"/>
              </p:ext>
            </p:extLst>
          </p:nvPr>
        </p:nvGraphicFramePr>
        <p:xfrm>
          <a:off x="1309688" y="658813"/>
          <a:ext cx="3695700" cy="5334000"/>
        </p:xfrm>
        <a:graphic>
          <a:graphicData uri="http://schemas.openxmlformats.org/presentationml/2006/ole">
            <mc:AlternateContent xmlns:mc="http://schemas.openxmlformats.org/markup-compatibility/2006">
              <mc:Choice xmlns:v="urn:schemas-microsoft-com:vml" Requires="v">
                <p:oleObj spid="_x0000_s40988" name="Equation" r:id="rId3" imgW="3695700" imgH="5334000" progId="Equation.3">
                  <p:embed/>
                </p:oleObj>
              </mc:Choice>
              <mc:Fallback>
                <p:oleObj name="Equation" r:id="rId3" imgW="3695700" imgH="5334000" progId="Equation.3">
                  <p:embed/>
                  <p:pic>
                    <p:nvPicPr>
                      <p:cNvPr id="0" name=""/>
                      <p:cNvPicPr/>
                      <p:nvPr/>
                    </p:nvPicPr>
                    <p:blipFill>
                      <a:blip r:embed="rId4"/>
                      <a:stretch>
                        <a:fillRect/>
                      </a:stretch>
                    </p:blipFill>
                    <p:spPr>
                      <a:xfrm>
                        <a:off x="1309688" y="658813"/>
                        <a:ext cx="3695700" cy="5334000"/>
                      </a:xfrm>
                      <a:prstGeom prst="rect">
                        <a:avLst/>
                      </a:prstGeom>
                    </p:spPr>
                  </p:pic>
                </p:oleObj>
              </mc:Fallback>
            </mc:AlternateContent>
          </a:graphicData>
        </a:graphic>
      </p:graphicFrame>
      <p:sp>
        <p:nvSpPr>
          <p:cNvPr id="7" name="TextBox 6"/>
          <p:cNvSpPr txBox="1"/>
          <p:nvPr/>
        </p:nvSpPr>
        <p:spPr>
          <a:xfrm>
            <a:off x="6381046" y="1069409"/>
            <a:ext cx="2606603" cy="369332"/>
          </a:xfrm>
          <a:prstGeom prst="rect">
            <a:avLst/>
          </a:prstGeom>
          <a:noFill/>
        </p:spPr>
        <p:txBody>
          <a:bodyPr wrap="none" rtlCol="0">
            <a:spAutoFit/>
          </a:bodyPr>
          <a:lstStyle/>
          <a:p>
            <a:r>
              <a:rPr lang="en-US" dirty="0" smtClean="0"/>
              <a:t>H</a:t>
            </a:r>
            <a:r>
              <a:rPr lang="en-US" baseline="-25000" dirty="0" smtClean="0"/>
              <a:t>0</a:t>
            </a:r>
            <a:r>
              <a:rPr lang="en-US" dirty="0" smtClean="0"/>
              <a:t>: Paired difference = 0</a:t>
            </a:r>
            <a:endParaRPr lang="en-US" baseline="-25000" dirty="0"/>
          </a:p>
        </p:txBody>
      </p:sp>
      <p:sp>
        <p:nvSpPr>
          <p:cNvPr id="8" name="TextBox 7"/>
          <p:cNvSpPr txBox="1"/>
          <p:nvPr/>
        </p:nvSpPr>
        <p:spPr>
          <a:xfrm>
            <a:off x="6486871" y="1477879"/>
            <a:ext cx="2124763" cy="369332"/>
          </a:xfrm>
          <a:prstGeom prst="rect">
            <a:avLst/>
          </a:prstGeom>
          <a:noFill/>
        </p:spPr>
        <p:txBody>
          <a:bodyPr wrap="none" rtlCol="0">
            <a:spAutoFit/>
          </a:bodyPr>
          <a:lstStyle/>
          <a:p>
            <a:r>
              <a:rPr lang="en-US" dirty="0" smtClean="0"/>
              <a:t>C=[1   0   0   0   0   ]</a:t>
            </a:r>
            <a:endParaRPr lang="en-US" dirty="0"/>
          </a:p>
        </p:txBody>
      </p:sp>
      <p:pic>
        <p:nvPicPr>
          <p:cNvPr id="9" name="Picture 8"/>
          <p:cNvPicPr>
            <a:picLocks noChangeAspect="1"/>
          </p:cNvPicPr>
          <p:nvPr/>
        </p:nvPicPr>
        <p:blipFill>
          <a:blip r:embed="rId5"/>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2113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grpId="0" nodeType="clickEffect">
                                  <p:stCondLst>
                                    <p:cond delay="0"/>
                                  </p:stCondLst>
                                  <p:childTnLst>
                                    <p:animClr clrSpc="rgb" dir="cw">
                                      <p:cBhvr>
                                        <p:cTn id="10" dur="2000" fill="hold"/>
                                        <p:tgtEl>
                                          <p:spTgt spid="2"/>
                                        </p:tgtEl>
                                        <p:attrNameLst>
                                          <p:attrName>fillcolor</p:attrName>
                                        </p:attrNameLst>
                                      </p:cBhvr>
                                      <p:to>
                                        <a:schemeClr val="accent2"/>
                                      </p:to>
                                    </p:animClr>
                                    <p:set>
                                      <p:cBhvr>
                                        <p:cTn id="11" dur="2000" fill="hold"/>
                                        <p:tgtEl>
                                          <p:spTgt spid="2"/>
                                        </p:tgtEl>
                                        <p:attrNameLst>
                                          <p:attrName>fill.type</p:attrName>
                                        </p:attrNameLst>
                                      </p:cBhvr>
                                      <p:to>
                                        <p:strVal val="solid"/>
                                      </p:to>
                                    </p:set>
                                    <p:set>
                                      <p:cBhvr>
                                        <p:cTn id="12"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326875"/>
            <a:ext cx="8001000" cy="3741258"/>
          </a:xfrm>
        </p:spPr>
        <p:txBody>
          <a:bodyPr/>
          <a:lstStyle/>
          <a:p>
            <a:r>
              <a:rPr lang="en-US" sz="4200" dirty="0" smtClean="0">
                <a:latin typeface="American Typewriter"/>
                <a:cs typeface="American Typewriter"/>
              </a:rPr>
              <a:t>There is another way to do paired T test and that’s when you model pairs at the first level and do a one sample t test at the second level</a:t>
            </a:r>
            <a:endParaRPr lang="en-US" sz="4200" dirty="0">
              <a:latin typeface="American Typewriter"/>
              <a:cs typeface="American Typewriter"/>
            </a:endParaRPr>
          </a:p>
        </p:txBody>
      </p:sp>
      <p:pic>
        <p:nvPicPr>
          <p:cNvPr id="4" name="Picture 3"/>
          <p:cNvPicPr>
            <a:picLocks noChangeAspect="1"/>
          </p:cNvPicPr>
          <p:nvPr/>
        </p:nvPicPr>
        <p:blipFill>
          <a:blip r:embed="rId2"/>
          <a:stretch>
            <a:fillRect/>
          </a:stretch>
        </p:blipFill>
        <p:spPr>
          <a:xfrm>
            <a:off x="7249058" y="6066142"/>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3342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a:t>
            </a:r>
            <a:endParaRPr lang="en-US" dirty="0"/>
          </a:p>
        </p:txBody>
      </p:sp>
      <p:sp>
        <p:nvSpPr>
          <p:cNvPr id="3" name="Content Placeholder 2"/>
          <p:cNvSpPr>
            <a:spLocks noGrp="1"/>
          </p:cNvSpPr>
          <p:nvPr>
            <p:ph idx="1"/>
          </p:nvPr>
        </p:nvSpPr>
        <p:spPr/>
        <p:txBody>
          <a:bodyPr>
            <a:normAutofit lnSpcReduction="10000"/>
          </a:bodyPr>
          <a:lstStyle/>
          <a:p>
            <a:r>
              <a:rPr lang="en-US" dirty="0" smtClean="0"/>
              <a:t>Factorial designs are mainstay of scientific experiments</a:t>
            </a:r>
          </a:p>
          <a:p>
            <a:r>
              <a:rPr lang="en-US" dirty="0" smtClean="0"/>
              <a:t>Data are collected for each level/factor </a:t>
            </a:r>
          </a:p>
          <a:p>
            <a:r>
              <a:rPr lang="en-US" dirty="0" smtClean="0"/>
              <a:t>They should be analyzed using analysis of variance</a:t>
            </a:r>
          </a:p>
          <a:p>
            <a:r>
              <a:rPr lang="en-US" dirty="0" smtClean="0"/>
              <a:t>They are being used for the analysis in PET, EEG, MEG, and fMRI</a:t>
            </a:r>
          </a:p>
          <a:p>
            <a:pPr lvl="1"/>
            <a:r>
              <a:rPr lang="en-US" dirty="0" smtClean="0"/>
              <a:t>For PET analysis ANOVA is usually being done at first level</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4520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fMRI and factorial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Factorial designs are cost efficient</a:t>
            </a:r>
          </a:p>
          <a:p>
            <a:r>
              <a:rPr lang="en-US" dirty="0" smtClean="0"/>
              <a:t>ANOVA is used in second level</a:t>
            </a:r>
          </a:p>
          <a:p>
            <a:r>
              <a:rPr lang="en-US" dirty="0" smtClean="0"/>
              <a:t>ANOVA uses F-tests to assess main effects and also interaction effects based on the experimental design</a:t>
            </a:r>
          </a:p>
          <a:p>
            <a:r>
              <a:rPr lang="en-US" dirty="0"/>
              <a:t>The level of a factor is also sometimes referred to as a ‘treatment’ or a ‘group’ and each factor/level </a:t>
            </a:r>
            <a:r>
              <a:rPr lang="en-US" dirty="0" smtClean="0"/>
              <a:t>combination </a:t>
            </a:r>
            <a:r>
              <a:rPr lang="en-US" dirty="0"/>
              <a:t>is referred to as a ‘cell’ or ‘condition’. </a:t>
            </a:r>
            <a:r>
              <a:rPr lang="en-US" sz="1600" i="1" dirty="0" smtClean="0"/>
              <a:t>(SPM book)</a:t>
            </a:r>
            <a:endParaRPr lang="en-US" sz="1600" i="1" dirty="0"/>
          </a:p>
          <a:p>
            <a:endParaRPr lang="en-US" dirty="0" smtClean="0"/>
          </a:p>
          <a:p>
            <a:endParaRPr lang="en-US" dirty="0"/>
          </a:p>
        </p:txBody>
      </p:sp>
    </p:spTree>
    <p:extLst>
      <p:ext uri="{BB962C8B-B14F-4D97-AF65-F5344CB8AC3E}">
        <p14:creationId xmlns:p14="http://schemas.microsoft.com/office/powerpoint/2010/main" val="16112537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way between subject ANOVA</a:t>
            </a:r>
            <a:endParaRPr lang="en-US" dirty="0"/>
          </a:p>
        </p:txBody>
      </p:sp>
      <p:sp>
        <p:nvSpPr>
          <p:cNvPr id="3" name="Content Placeholder 2"/>
          <p:cNvSpPr>
            <a:spLocks noGrp="1"/>
          </p:cNvSpPr>
          <p:nvPr>
            <p:ph idx="1"/>
          </p:nvPr>
        </p:nvSpPr>
        <p:spPr/>
        <p:txBody>
          <a:bodyPr/>
          <a:lstStyle/>
          <a:p>
            <a:r>
              <a:rPr lang="en-US" dirty="0" smtClean="0"/>
              <a:t>Consider a one-way ANOVA with 4 groups and each group having 3 subjects, 12 observations in total</a:t>
            </a:r>
          </a:p>
          <a:p>
            <a:r>
              <a:rPr lang="en-US" dirty="0" smtClean="0"/>
              <a:t>SPM rule</a:t>
            </a:r>
          </a:p>
          <a:p>
            <a:pPr lvl="1"/>
            <a:r>
              <a:rPr lang="en-US" dirty="0" smtClean="0"/>
              <a:t>Number of regressors = number of </a:t>
            </a:r>
            <a:r>
              <a:rPr lang="en-US" dirty="0" smtClean="0"/>
              <a:t>groups</a:t>
            </a:r>
            <a:endParaRPr lang="en-US" dirty="0"/>
          </a:p>
        </p:txBody>
      </p:sp>
    </p:spTree>
    <p:extLst>
      <p:ext uri="{BB962C8B-B14F-4D97-AF65-F5344CB8AC3E}">
        <p14:creationId xmlns:p14="http://schemas.microsoft.com/office/powerpoint/2010/main" val="3140753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79923" y="134827"/>
            <a:ext cx="8001000" cy="1143000"/>
          </a:xfrm>
        </p:spPr>
        <p:txBody>
          <a:bodyPr>
            <a:normAutofit fontScale="90000"/>
          </a:bodyPr>
          <a:lstStyle/>
          <a:p>
            <a:r>
              <a:rPr lang="en-US" sz="4800" dirty="0" smtClean="0"/>
              <a:t>One way between subject ANOVA-SPM</a:t>
            </a:r>
            <a:endParaRPr lang="en-US" sz="4800" dirty="0"/>
          </a:p>
        </p:txBody>
      </p:sp>
      <p:graphicFrame>
        <p:nvGraphicFramePr>
          <p:cNvPr id="6" name="Object 5"/>
          <p:cNvGraphicFramePr>
            <a:graphicFrameLocks noChangeAspect="1"/>
          </p:cNvGraphicFramePr>
          <p:nvPr>
            <p:extLst>
              <p:ext uri="{D42A27DB-BD31-4B8C-83A1-F6EECF244321}">
                <p14:modId xmlns:p14="http://schemas.microsoft.com/office/powerpoint/2010/main" val="3591346433"/>
              </p:ext>
            </p:extLst>
          </p:nvPr>
        </p:nvGraphicFramePr>
        <p:xfrm>
          <a:off x="222561" y="392541"/>
          <a:ext cx="3441700" cy="6337300"/>
        </p:xfrm>
        <a:graphic>
          <a:graphicData uri="http://schemas.openxmlformats.org/presentationml/2006/ole">
            <mc:AlternateContent xmlns:mc="http://schemas.openxmlformats.org/markup-compatibility/2006">
              <mc:Choice xmlns:v="urn:schemas-microsoft-com:vml" Requires="v">
                <p:oleObj spid="_x0000_s42034" name="Equation" r:id="rId3" imgW="3441700" imgH="6337300" progId="Equation.3">
                  <p:embed/>
                </p:oleObj>
              </mc:Choice>
              <mc:Fallback>
                <p:oleObj name="Equation" r:id="rId3" imgW="3441700" imgH="6337300" progId="Equation.3">
                  <p:embed/>
                  <p:pic>
                    <p:nvPicPr>
                      <p:cNvPr id="0" name=""/>
                      <p:cNvPicPr/>
                      <p:nvPr/>
                    </p:nvPicPr>
                    <p:blipFill>
                      <a:blip r:embed="rId4"/>
                      <a:stretch>
                        <a:fillRect/>
                      </a:stretch>
                    </p:blipFill>
                    <p:spPr>
                      <a:xfrm>
                        <a:off x="222561" y="392541"/>
                        <a:ext cx="3441700" cy="6337300"/>
                      </a:xfrm>
                      <a:prstGeom prst="rect">
                        <a:avLst/>
                      </a:prstGeom>
                    </p:spPr>
                  </p:pic>
                </p:oleObj>
              </mc:Fallback>
            </mc:AlternateContent>
          </a:graphicData>
        </a:graphic>
      </p:graphicFrame>
      <p:cxnSp>
        <p:nvCxnSpPr>
          <p:cNvPr id="8" name="Straight Arrow Connector 7"/>
          <p:cNvCxnSpPr/>
          <p:nvPr/>
        </p:nvCxnSpPr>
        <p:spPr>
          <a:xfrm flipV="1">
            <a:off x="3379114" y="2225318"/>
            <a:ext cx="920518" cy="116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565548" y="3040880"/>
            <a:ext cx="734084" cy="23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72331" y="3681678"/>
            <a:ext cx="827301" cy="151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565548" y="4205968"/>
            <a:ext cx="734084" cy="32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472331" y="4870068"/>
            <a:ext cx="827301" cy="407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334590" y="2085507"/>
            <a:ext cx="492367" cy="369332"/>
          </a:xfrm>
          <a:prstGeom prst="rect">
            <a:avLst/>
          </a:prstGeom>
          <a:noFill/>
        </p:spPr>
        <p:txBody>
          <a:bodyPr wrap="none" rtlCol="0">
            <a:spAutoFit/>
          </a:bodyPr>
          <a:lstStyle/>
          <a:p>
            <a:r>
              <a:rPr lang="en-US" dirty="0" smtClean="0"/>
              <a:t>G1</a:t>
            </a:r>
            <a:endParaRPr lang="en-US" dirty="0"/>
          </a:p>
        </p:txBody>
      </p:sp>
      <p:sp>
        <p:nvSpPr>
          <p:cNvPr id="18" name="TextBox 17"/>
          <p:cNvSpPr txBox="1"/>
          <p:nvPr/>
        </p:nvSpPr>
        <p:spPr>
          <a:xfrm>
            <a:off x="4299632" y="2877766"/>
            <a:ext cx="492367" cy="369332"/>
          </a:xfrm>
          <a:prstGeom prst="rect">
            <a:avLst/>
          </a:prstGeom>
          <a:noFill/>
        </p:spPr>
        <p:txBody>
          <a:bodyPr wrap="none" rtlCol="0">
            <a:spAutoFit/>
          </a:bodyPr>
          <a:lstStyle/>
          <a:p>
            <a:r>
              <a:rPr lang="en-US" dirty="0" smtClean="0"/>
              <a:t>G2</a:t>
            </a:r>
            <a:endParaRPr lang="en-US" dirty="0"/>
          </a:p>
        </p:txBody>
      </p:sp>
      <p:sp>
        <p:nvSpPr>
          <p:cNvPr id="19" name="TextBox 18"/>
          <p:cNvSpPr txBox="1"/>
          <p:nvPr/>
        </p:nvSpPr>
        <p:spPr>
          <a:xfrm>
            <a:off x="4334589" y="3716630"/>
            <a:ext cx="492367" cy="369332"/>
          </a:xfrm>
          <a:prstGeom prst="rect">
            <a:avLst/>
          </a:prstGeom>
          <a:noFill/>
        </p:spPr>
        <p:txBody>
          <a:bodyPr wrap="none" rtlCol="0">
            <a:spAutoFit/>
          </a:bodyPr>
          <a:lstStyle/>
          <a:p>
            <a:r>
              <a:rPr lang="en-US" dirty="0" smtClean="0"/>
              <a:t>G3</a:t>
            </a:r>
            <a:endParaRPr lang="en-US" dirty="0"/>
          </a:p>
        </p:txBody>
      </p:sp>
      <p:sp>
        <p:nvSpPr>
          <p:cNvPr id="20" name="TextBox 19"/>
          <p:cNvSpPr txBox="1"/>
          <p:nvPr/>
        </p:nvSpPr>
        <p:spPr>
          <a:xfrm>
            <a:off x="4287980" y="4415684"/>
            <a:ext cx="492443" cy="369332"/>
          </a:xfrm>
          <a:prstGeom prst="rect">
            <a:avLst/>
          </a:prstGeom>
          <a:noFill/>
        </p:spPr>
        <p:txBody>
          <a:bodyPr wrap="none" rtlCol="0">
            <a:spAutoFit/>
          </a:bodyPr>
          <a:lstStyle/>
          <a:p>
            <a:r>
              <a:rPr lang="en-US" dirty="0" smtClean="0"/>
              <a:t>G4</a:t>
            </a:r>
            <a:endParaRPr lang="en-US" dirty="0"/>
          </a:p>
        </p:txBody>
      </p:sp>
      <p:sp>
        <p:nvSpPr>
          <p:cNvPr id="21" name="TextBox 20"/>
          <p:cNvSpPr txBox="1"/>
          <p:nvPr/>
        </p:nvSpPr>
        <p:spPr>
          <a:xfrm>
            <a:off x="4311285" y="5196292"/>
            <a:ext cx="1330037" cy="369332"/>
          </a:xfrm>
          <a:prstGeom prst="rect">
            <a:avLst/>
          </a:prstGeom>
          <a:noFill/>
        </p:spPr>
        <p:txBody>
          <a:bodyPr wrap="none" rtlCol="0">
            <a:spAutoFit/>
          </a:bodyPr>
          <a:lstStyle/>
          <a:p>
            <a:r>
              <a:rPr lang="en-US" dirty="0" smtClean="0"/>
              <a:t>Mean of all</a:t>
            </a:r>
            <a:endParaRPr lang="en-US" dirty="0"/>
          </a:p>
        </p:txBody>
      </p:sp>
      <p:sp>
        <p:nvSpPr>
          <p:cNvPr id="22" name="TextBox 21"/>
          <p:cNvSpPr txBox="1"/>
          <p:nvPr/>
        </p:nvSpPr>
        <p:spPr>
          <a:xfrm>
            <a:off x="5965885" y="2040652"/>
            <a:ext cx="2223686" cy="369332"/>
          </a:xfrm>
          <a:prstGeom prst="rect">
            <a:avLst/>
          </a:prstGeom>
          <a:noFill/>
        </p:spPr>
        <p:txBody>
          <a:bodyPr wrap="none" rtlCol="0">
            <a:spAutoFit/>
          </a:bodyPr>
          <a:lstStyle/>
          <a:p>
            <a:r>
              <a:rPr lang="en-US" dirty="0" smtClean="0"/>
              <a:t>H</a:t>
            </a:r>
            <a:r>
              <a:rPr lang="en-US" baseline="-25000" dirty="0" smtClean="0"/>
              <a:t>0: </a:t>
            </a:r>
            <a:r>
              <a:rPr lang="en-US" dirty="0" smtClean="0"/>
              <a:t>G1=G2=G3=G4</a:t>
            </a:r>
            <a:endParaRPr lang="en-US" baseline="-25000" dirty="0"/>
          </a:p>
        </p:txBody>
      </p:sp>
      <p:graphicFrame>
        <p:nvGraphicFramePr>
          <p:cNvPr id="23" name="Object 22"/>
          <p:cNvGraphicFramePr>
            <a:graphicFrameLocks noChangeAspect="1"/>
          </p:cNvGraphicFramePr>
          <p:nvPr>
            <p:extLst>
              <p:ext uri="{D42A27DB-BD31-4B8C-83A1-F6EECF244321}">
                <p14:modId xmlns:p14="http://schemas.microsoft.com/office/powerpoint/2010/main" val="3940079122"/>
              </p:ext>
            </p:extLst>
          </p:nvPr>
        </p:nvGraphicFramePr>
        <p:xfrm>
          <a:off x="5820745" y="2641217"/>
          <a:ext cx="2488686" cy="1290430"/>
        </p:xfrm>
        <a:graphic>
          <a:graphicData uri="http://schemas.openxmlformats.org/presentationml/2006/ole">
            <mc:AlternateContent xmlns:mc="http://schemas.openxmlformats.org/markup-compatibility/2006">
              <mc:Choice xmlns:v="urn:schemas-microsoft-com:vml" Requires="v">
                <p:oleObj spid="_x0000_s42035" name="Equation" r:id="rId5" imgW="1714500" imgH="889000" progId="Equation.3">
                  <p:embed/>
                </p:oleObj>
              </mc:Choice>
              <mc:Fallback>
                <p:oleObj name="Equation" r:id="rId5" imgW="1714500" imgH="889000" progId="Equation.3">
                  <p:embed/>
                  <p:pic>
                    <p:nvPicPr>
                      <p:cNvPr id="0" name=""/>
                      <p:cNvPicPr/>
                      <p:nvPr/>
                    </p:nvPicPr>
                    <p:blipFill>
                      <a:blip r:embed="rId6"/>
                      <a:stretch>
                        <a:fillRect/>
                      </a:stretch>
                    </p:blipFill>
                    <p:spPr>
                      <a:xfrm>
                        <a:off x="5820745" y="2641217"/>
                        <a:ext cx="2488686" cy="1290430"/>
                      </a:xfrm>
                      <a:prstGeom prst="rect">
                        <a:avLst/>
                      </a:prstGeom>
                    </p:spPr>
                  </p:pic>
                </p:oleObj>
              </mc:Fallback>
            </mc:AlternateContent>
          </a:graphicData>
        </a:graphic>
      </p:graphicFrame>
    </p:spTree>
    <p:extLst>
      <p:ext uri="{BB962C8B-B14F-4D97-AF65-F5344CB8AC3E}">
        <p14:creationId xmlns:p14="http://schemas.microsoft.com/office/powerpoint/2010/main" val="4150601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85" y="-12537"/>
            <a:ext cx="8001000" cy="1143000"/>
          </a:xfrm>
        </p:spPr>
        <p:txBody>
          <a:bodyPr/>
          <a:lstStyle/>
          <a:p>
            <a:r>
              <a:rPr lang="en-US" dirty="0" smtClean="0"/>
              <a:t>One way between subject ANOVA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20036579"/>
              </p:ext>
            </p:extLst>
          </p:nvPr>
        </p:nvGraphicFramePr>
        <p:xfrm>
          <a:off x="282289" y="573077"/>
          <a:ext cx="3376476" cy="6217202"/>
        </p:xfrm>
        <a:graphic>
          <a:graphicData uri="http://schemas.openxmlformats.org/presentationml/2006/ole">
            <mc:AlternateContent xmlns:mc="http://schemas.openxmlformats.org/markup-compatibility/2006">
              <mc:Choice xmlns:v="urn:schemas-microsoft-com:vml" Requires="v">
                <p:oleObj spid="_x0000_s43036" name="Equation" r:id="rId3" imgW="3441700" imgH="6337300" progId="Equation.3">
                  <p:embed/>
                </p:oleObj>
              </mc:Choice>
              <mc:Fallback>
                <p:oleObj name="Equation" r:id="rId3" imgW="3441700" imgH="6337300" progId="Equation.3">
                  <p:embed/>
                  <p:pic>
                    <p:nvPicPr>
                      <p:cNvPr id="0" name=""/>
                      <p:cNvPicPr/>
                      <p:nvPr/>
                    </p:nvPicPr>
                    <p:blipFill>
                      <a:blip r:embed="rId4"/>
                      <a:stretch>
                        <a:fillRect/>
                      </a:stretch>
                    </p:blipFill>
                    <p:spPr>
                      <a:xfrm>
                        <a:off x="282289" y="573077"/>
                        <a:ext cx="3376476" cy="6217202"/>
                      </a:xfrm>
                      <a:prstGeom prst="rect">
                        <a:avLst/>
                      </a:prstGeom>
                    </p:spPr>
                  </p:pic>
                </p:oleObj>
              </mc:Fallback>
            </mc:AlternateContent>
          </a:graphicData>
        </a:graphic>
      </p:graphicFrame>
      <p:cxnSp>
        <p:nvCxnSpPr>
          <p:cNvPr id="5" name="Straight Arrow Connector 4"/>
          <p:cNvCxnSpPr/>
          <p:nvPr/>
        </p:nvCxnSpPr>
        <p:spPr>
          <a:xfrm flipV="1">
            <a:off x="3345625" y="2420755"/>
            <a:ext cx="920518" cy="116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532059" y="3236758"/>
            <a:ext cx="640956" cy="22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438842" y="3877114"/>
            <a:ext cx="827301" cy="151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32059" y="4401404"/>
            <a:ext cx="734084" cy="32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438842" y="5065504"/>
            <a:ext cx="827301" cy="407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301102" y="2287941"/>
            <a:ext cx="569482" cy="369332"/>
          </a:xfrm>
          <a:prstGeom prst="rect">
            <a:avLst/>
          </a:prstGeom>
          <a:noFill/>
        </p:spPr>
        <p:txBody>
          <a:bodyPr wrap="square" rtlCol="0">
            <a:spAutoFit/>
          </a:bodyPr>
          <a:lstStyle/>
          <a:p>
            <a:r>
              <a:rPr lang="en-US" dirty="0" smtClean="0"/>
              <a:t>G1</a:t>
            </a:r>
            <a:endParaRPr lang="en-US" dirty="0"/>
          </a:p>
        </p:txBody>
      </p:sp>
      <p:sp>
        <p:nvSpPr>
          <p:cNvPr id="11" name="TextBox 10"/>
          <p:cNvSpPr txBox="1"/>
          <p:nvPr/>
        </p:nvSpPr>
        <p:spPr>
          <a:xfrm>
            <a:off x="4266143" y="3080200"/>
            <a:ext cx="604441" cy="369332"/>
          </a:xfrm>
          <a:prstGeom prst="rect">
            <a:avLst/>
          </a:prstGeom>
          <a:noFill/>
        </p:spPr>
        <p:txBody>
          <a:bodyPr wrap="square" rtlCol="0">
            <a:spAutoFit/>
          </a:bodyPr>
          <a:lstStyle/>
          <a:p>
            <a:r>
              <a:rPr lang="en-US" dirty="0" smtClean="0"/>
              <a:t>G2</a:t>
            </a:r>
            <a:endParaRPr lang="en-US" dirty="0"/>
          </a:p>
        </p:txBody>
      </p:sp>
      <p:sp>
        <p:nvSpPr>
          <p:cNvPr id="12" name="TextBox 11"/>
          <p:cNvSpPr txBox="1"/>
          <p:nvPr/>
        </p:nvSpPr>
        <p:spPr>
          <a:xfrm>
            <a:off x="4301101" y="3919064"/>
            <a:ext cx="569484" cy="369332"/>
          </a:xfrm>
          <a:prstGeom prst="rect">
            <a:avLst/>
          </a:prstGeom>
          <a:noFill/>
        </p:spPr>
        <p:txBody>
          <a:bodyPr wrap="square" rtlCol="0">
            <a:spAutoFit/>
          </a:bodyPr>
          <a:lstStyle/>
          <a:p>
            <a:r>
              <a:rPr lang="en-US" dirty="0" smtClean="0"/>
              <a:t>G3</a:t>
            </a:r>
            <a:endParaRPr lang="en-US" dirty="0"/>
          </a:p>
        </p:txBody>
      </p:sp>
      <p:sp>
        <p:nvSpPr>
          <p:cNvPr id="13" name="TextBox 12"/>
          <p:cNvSpPr txBox="1"/>
          <p:nvPr/>
        </p:nvSpPr>
        <p:spPr>
          <a:xfrm>
            <a:off x="4254492" y="4618118"/>
            <a:ext cx="616092" cy="369332"/>
          </a:xfrm>
          <a:prstGeom prst="rect">
            <a:avLst/>
          </a:prstGeom>
          <a:noFill/>
        </p:spPr>
        <p:txBody>
          <a:bodyPr wrap="square" rtlCol="0">
            <a:spAutoFit/>
          </a:bodyPr>
          <a:lstStyle/>
          <a:p>
            <a:r>
              <a:rPr lang="en-US" dirty="0" smtClean="0"/>
              <a:t>G4</a:t>
            </a:r>
            <a:endParaRPr lang="en-US" dirty="0"/>
          </a:p>
        </p:txBody>
      </p:sp>
      <p:sp>
        <p:nvSpPr>
          <p:cNvPr id="14" name="TextBox 13"/>
          <p:cNvSpPr txBox="1"/>
          <p:nvPr/>
        </p:nvSpPr>
        <p:spPr>
          <a:xfrm>
            <a:off x="4277796" y="5398726"/>
            <a:ext cx="1303569" cy="646331"/>
          </a:xfrm>
          <a:prstGeom prst="rect">
            <a:avLst/>
          </a:prstGeom>
          <a:noFill/>
        </p:spPr>
        <p:txBody>
          <a:bodyPr wrap="square" rtlCol="0">
            <a:spAutoFit/>
          </a:bodyPr>
          <a:lstStyle/>
          <a:p>
            <a:r>
              <a:rPr lang="en-US" dirty="0" smtClean="0"/>
              <a:t>Mean of all</a:t>
            </a:r>
            <a:endParaRPr lang="en-US" dirty="0"/>
          </a:p>
        </p:txBody>
      </p:sp>
      <p:sp>
        <p:nvSpPr>
          <p:cNvPr id="20" name="TextBox 19"/>
          <p:cNvSpPr txBox="1"/>
          <p:nvPr/>
        </p:nvSpPr>
        <p:spPr>
          <a:xfrm>
            <a:off x="5161888" y="2271922"/>
            <a:ext cx="3060942" cy="646331"/>
          </a:xfrm>
          <a:prstGeom prst="rect">
            <a:avLst/>
          </a:prstGeom>
          <a:noFill/>
        </p:spPr>
        <p:txBody>
          <a:bodyPr wrap="none" rtlCol="0">
            <a:spAutoFit/>
          </a:bodyPr>
          <a:lstStyle/>
          <a:p>
            <a:r>
              <a:rPr lang="en-US" dirty="0" smtClean="0"/>
              <a:t>This design is </a:t>
            </a:r>
            <a:r>
              <a:rPr lang="en-US" dirty="0" smtClean="0"/>
              <a:t>non-estimable</a:t>
            </a:r>
            <a:endParaRPr lang="en-US" dirty="0" smtClean="0"/>
          </a:p>
          <a:p>
            <a:r>
              <a:rPr lang="en-US" dirty="0" smtClean="0"/>
              <a:t>We could omit the last column</a:t>
            </a:r>
            <a:endParaRPr lang="en-US" dirty="0"/>
          </a:p>
        </p:txBody>
      </p:sp>
    </p:spTree>
    <p:extLst>
      <p:ext uri="{BB962C8B-B14F-4D97-AF65-F5344CB8AC3E}">
        <p14:creationId xmlns:p14="http://schemas.microsoft.com/office/powerpoint/2010/main" val="35247609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6705"/>
            <a:ext cx="8001000" cy="1143000"/>
          </a:xfrm>
        </p:spPr>
        <p:txBody>
          <a:bodyPr/>
          <a:lstStyle/>
          <a:p>
            <a:r>
              <a:rPr lang="en-US" dirty="0" smtClean="0"/>
              <a:t>One way ANOVA</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183641527"/>
              </p:ext>
            </p:extLst>
          </p:nvPr>
        </p:nvGraphicFramePr>
        <p:xfrm>
          <a:off x="341477" y="604847"/>
          <a:ext cx="3937000" cy="6045200"/>
        </p:xfrm>
        <a:graphic>
          <a:graphicData uri="http://schemas.openxmlformats.org/presentationml/2006/ole">
            <mc:AlternateContent xmlns:mc="http://schemas.openxmlformats.org/markup-compatibility/2006">
              <mc:Choice xmlns:v="urn:schemas-microsoft-com:vml" Requires="v">
                <p:oleObj spid="_x0000_s44059" name="Equation" r:id="rId3" imgW="3937000" imgH="6045200" progId="Equation.3">
                  <p:embed/>
                </p:oleObj>
              </mc:Choice>
              <mc:Fallback>
                <p:oleObj name="Equation" r:id="rId3" imgW="3937000" imgH="6045200" progId="Equation.3">
                  <p:embed/>
                  <p:pic>
                    <p:nvPicPr>
                      <p:cNvPr id="0" name=""/>
                      <p:cNvPicPr/>
                      <p:nvPr/>
                    </p:nvPicPr>
                    <p:blipFill>
                      <a:blip r:embed="rId4"/>
                      <a:stretch>
                        <a:fillRect/>
                      </a:stretch>
                    </p:blipFill>
                    <p:spPr>
                      <a:xfrm>
                        <a:off x="341477" y="604847"/>
                        <a:ext cx="3937000" cy="6045200"/>
                      </a:xfrm>
                      <a:prstGeom prst="rect">
                        <a:avLst/>
                      </a:prstGeom>
                    </p:spPr>
                  </p:pic>
                </p:oleObj>
              </mc:Fallback>
            </mc:AlternateContent>
          </a:graphicData>
        </a:graphic>
      </p:graphicFrame>
      <p:pic>
        <p:nvPicPr>
          <p:cNvPr id="9" name="Picture 8"/>
          <p:cNvPicPr>
            <a:picLocks noChangeAspect="1"/>
          </p:cNvPicPr>
          <p:nvPr/>
        </p:nvPicPr>
        <p:blipFill>
          <a:blip r:embed="rId5"/>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079633" y="2500433"/>
            <a:ext cx="1343787" cy="369332"/>
          </a:xfrm>
          <a:prstGeom prst="rect">
            <a:avLst/>
          </a:prstGeom>
          <a:noFill/>
        </p:spPr>
        <p:txBody>
          <a:bodyPr wrap="none" rtlCol="0">
            <a:spAutoFit/>
          </a:bodyPr>
          <a:lstStyle/>
          <a:p>
            <a:r>
              <a:rPr lang="en-US" dirty="0" smtClean="0"/>
              <a:t>H</a:t>
            </a:r>
            <a:r>
              <a:rPr lang="en-US" baseline="-25000" dirty="0" smtClean="0"/>
              <a:t>0</a:t>
            </a:r>
            <a:r>
              <a:rPr lang="en-US" dirty="0" smtClean="0"/>
              <a:t>= G1-G2</a:t>
            </a:r>
            <a:endParaRPr lang="en-US" baseline="-25000" dirty="0"/>
          </a:p>
        </p:txBody>
      </p:sp>
      <p:sp>
        <p:nvSpPr>
          <p:cNvPr id="11" name="TextBox 10"/>
          <p:cNvSpPr txBox="1"/>
          <p:nvPr/>
        </p:nvSpPr>
        <p:spPr>
          <a:xfrm>
            <a:off x="5079633" y="3188934"/>
            <a:ext cx="1721482" cy="369332"/>
          </a:xfrm>
          <a:prstGeom prst="rect">
            <a:avLst/>
          </a:prstGeom>
          <a:noFill/>
        </p:spPr>
        <p:txBody>
          <a:bodyPr wrap="none" rtlCol="0">
            <a:spAutoFit/>
          </a:bodyPr>
          <a:lstStyle/>
          <a:p>
            <a:r>
              <a:rPr lang="en-US" dirty="0" smtClean="0"/>
              <a:t>C=[1   -1   0   0]</a:t>
            </a:r>
            <a:endParaRPr lang="en-US" dirty="0"/>
          </a:p>
        </p:txBody>
      </p:sp>
    </p:spTree>
    <p:extLst>
      <p:ext uri="{BB962C8B-B14F-4D97-AF65-F5344CB8AC3E}">
        <p14:creationId xmlns:p14="http://schemas.microsoft.com/office/powerpoint/2010/main" val="36267870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31" y="136230"/>
            <a:ext cx="8001000" cy="1143000"/>
          </a:xfrm>
        </p:spPr>
        <p:txBody>
          <a:bodyPr/>
          <a:lstStyle/>
          <a:p>
            <a:r>
              <a:rPr lang="en-US" dirty="0" smtClean="0"/>
              <a:t>One way ANOVA</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92463369"/>
              </p:ext>
            </p:extLst>
          </p:nvPr>
        </p:nvGraphicFramePr>
        <p:xfrm>
          <a:off x="341477" y="604847"/>
          <a:ext cx="3937000" cy="6045200"/>
        </p:xfrm>
        <a:graphic>
          <a:graphicData uri="http://schemas.openxmlformats.org/presentationml/2006/ole">
            <mc:AlternateContent xmlns:mc="http://schemas.openxmlformats.org/markup-compatibility/2006">
              <mc:Choice xmlns:v="urn:schemas-microsoft-com:vml" Requires="v">
                <p:oleObj spid="_x0000_s45106" name="Equation" r:id="rId3" imgW="3937000" imgH="6045200" progId="Equation.3">
                  <p:embed/>
                </p:oleObj>
              </mc:Choice>
              <mc:Fallback>
                <p:oleObj name="Equation" r:id="rId3" imgW="3937000" imgH="6045200" progId="Equation.3">
                  <p:embed/>
                  <p:pic>
                    <p:nvPicPr>
                      <p:cNvPr id="0" name=""/>
                      <p:cNvPicPr/>
                      <p:nvPr/>
                    </p:nvPicPr>
                    <p:blipFill>
                      <a:blip r:embed="rId4"/>
                      <a:stretch>
                        <a:fillRect/>
                      </a:stretch>
                    </p:blipFill>
                    <p:spPr>
                      <a:xfrm>
                        <a:off x="341477" y="604847"/>
                        <a:ext cx="3937000" cy="6045200"/>
                      </a:xfrm>
                      <a:prstGeom prst="rect">
                        <a:avLst/>
                      </a:prstGeom>
                    </p:spPr>
                  </p:pic>
                </p:oleObj>
              </mc:Fallback>
            </mc:AlternateContent>
          </a:graphicData>
        </a:graphic>
      </p:graphicFrame>
      <p:sp>
        <p:nvSpPr>
          <p:cNvPr id="5" name="TextBox 4"/>
          <p:cNvSpPr txBox="1"/>
          <p:nvPr/>
        </p:nvSpPr>
        <p:spPr>
          <a:xfrm>
            <a:off x="5037681" y="1848348"/>
            <a:ext cx="2625313" cy="369332"/>
          </a:xfrm>
          <a:prstGeom prst="rect">
            <a:avLst/>
          </a:prstGeom>
          <a:noFill/>
        </p:spPr>
        <p:txBody>
          <a:bodyPr wrap="none" rtlCol="0">
            <a:spAutoFit/>
          </a:bodyPr>
          <a:lstStyle/>
          <a:p>
            <a:r>
              <a:rPr lang="en-US" dirty="0" smtClean="0"/>
              <a:t>H</a:t>
            </a:r>
            <a:r>
              <a:rPr lang="en-US" baseline="-25000" dirty="0" smtClean="0"/>
              <a:t>0</a:t>
            </a:r>
            <a:r>
              <a:rPr lang="en-US" dirty="0" smtClean="0"/>
              <a:t>= G1=G2=G3=G4=0</a:t>
            </a:r>
            <a:endParaRPr lang="en-US" baseline="-25000" dirty="0"/>
          </a:p>
        </p:txBody>
      </p:sp>
      <p:sp>
        <p:nvSpPr>
          <p:cNvPr id="6" name="TextBox 5"/>
          <p:cNvSpPr txBox="1"/>
          <p:nvPr/>
        </p:nvSpPr>
        <p:spPr>
          <a:xfrm>
            <a:off x="5013492" y="3413290"/>
            <a:ext cx="442098" cy="369332"/>
          </a:xfrm>
          <a:prstGeom prst="rect">
            <a:avLst/>
          </a:prstGeom>
          <a:noFill/>
        </p:spPr>
        <p:txBody>
          <a:bodyPr wrap="none" rtlCol="0">
            <a:spAutoFit/>
          </a:bodyPr>
          <a:lstStyle/>
          <a:p>
            <a:r>
              <a:rPr lang="en-US" dirty="0" smtClean="0"/>
              <a:t>c=</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234571033"/>
              </p:ext>
            </p:extLst>
          </p:nvPr>
        </p:nvGraphicFramePr>
        <p:xfrm>
          <a:off x="5455590" y="2692400"/>
          <a:ext cx="1663700" cy="1790700"/>
        </p:xfrm>
        <a:graphic>
          <a:graphicData uri="http://schemas.openxmlformats.org/presentationml/2006/ole">
            <mc:AlternateContent xmlns:mc="http://schemas.openxmlformats.org/markup-compatibility/2006">
              <mc:Choice xmlns:v="urn:schemas-microsoft-com:vml" Requires="v">
                <p:oleObj spid="_x0000_s45107" name="Equation" r:id="rId5" imgW="1663700" imgH="1790700" progId="Equation.3">
                  <p:embed/>
                </p:oleObj>
              </mc:Choice>
              <mc:Fallback>
                <p:oleObj name="Equation" r:id="rId5" imgW="1663700" imgH="1790700" progId="Equation.3">
                  <p:embed/>
                  <p:pic>
                    <p:nvPicPr>
                      <p:cNvPr id="0" name=""/>
                      <p:cNvPicPr/>
                      <p:nvPr/>
                    </p:nvPicPr>
                    <p:blipFill>
                      <a:blip r:embed="rId6"/>
                      <a:stretch>
                        <a:fillRect/>
                      </a:stretch>
                    </p:blipFill>
                    <p:spPr>
                      <a:xfrm>
                        <a:off x="5455590" y="2692400"/>
                        <a:ext cx="1663700" cy="1790700"/>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7249058" y="14749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33079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ChangeArrowheads="1"/>
          </p:cNvSpPr>
          <p:nvPr/>
        </p:nvSpPr>
        <p:spPr bwMode="auto">
          <a:xfrm>
            <a:off x="6097801" y="6353195"/>
            <a:ext cx="16704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endParaRPr lang="en-GB" sz="1600">
              <a:solidFill>
                <a:srgbClr val="FFFF00"/>
              </a:solidFill>
            </a:endParaRPr>
          </a:p>
        </p:txBody>
      </p:sp>
      <p:sp>
        <p:nvSpPr>
          <p:cNvPr id="264198" name="Rectangle 6"/>
          <p:cNvSpPr>
            <a:spLocks noGrp="1" noChangeArrowheads="1"/>
          </p:cNvSpPr>
          <p:nvPr>
            <p:ph type="title"/>
          </p:nvPr>
        </p:nvSpPr>
        <p:spPr>
          <a:xfrm>
            <a:off x="250825" y="115888"/>
            <a:ext cx="8682038" cy="936625"/>
          </a:xfrm>
          <a:noFill/>
          <a:ln w="57150" cap="flat" cmpd="thickThin">
            <a:solidFill>
              <a:srgbClr val="C1CEFF"/>
            </a:solidFill>
            <a:miter lim="800000"/>
            <a:headEnd/>
            <a:tailEnd/>
          </a:ln>
          <a:effectLst>
            <a:outerShdw blurRad="63500" dist="71842" dir="2700000" algn="ctr" rotWithShape="0">
              <a:schemeClr val="bg1"/>
            </a:outerShdw>
          </a:effectLst>
          <a:extLst>
            <a:ext uri="{909E8E84-426E-40dd-AFC4-6F175D3DCCD1}">
              <a14:hiddenFill xmlns:a14="http://schemas.microsoft.com/office/drawing/2010/main">
                <a:solidFill>
                  <a:schemeClr val="bg1"/>
                </a:solidFill>
              </a14:hiddenFill>
            </a:ext>
          </a:extLst>
        </p:spPr>
        <p:txBody>
          <a:bodyPr lIns="90488" tIns="44450" rIns="90488" bIns="44450" anchor="ctr">
            <a:normAutofit/>
          </a:bodyPr>
          <a:lstStyle/>
          <a:p>
            <a:r>
              <a:rPr lang="en-GB" sz="2800" dirty="0" smtClean="0"/>
              <a:t>2</a:t>
            </a:r>
            <a:r>
              <a:rPr lang="en-GB" sz="2800" baseline="30000" dirty="0" smtClean="0"/>
              <a:t>nd</a:t>
            </a:r>
            <a:r>
              <a:rPr lang="en-GB" sz="2800" dirty="0" smtClean="0"/>
              <a:t>- level analysis is between subject</a:t>
            </a:r>
            <a:endParaRPr lang="en-GB" sz="2800" dirty="0"/>
          </a:p>
        </p:txBody>
      </p:sp>
      <p:grpSp>
        <p:nvGrpSpPr>
          <p:cNvPr id="264230" name="Group 38"/>
          <p:cNvGrpSpPr>
            <a:grpSpLocks/>
          </p:cNvGrpSpPr>
          <p:nvPr/>
        </p:nvGrpSpPr>
        <p:grpSpPr bwMode="auto">
          <a:xfrm>
            <a:off x="5968262" y="2441335"/>
            <a:ext cx="2678266" cy="2572544"/>
            <a:chOff x="4296" y="1896"/>
            <a:chExt cx="1400" cy="1241"/>
          </a:xfrm>
        </p:grpSpPr>
        <p:pic>
          <p:nvPicPr>
            <p:cNvPr id="264231" name="Picture 3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 y="1896"/>
              <a:ext cx="1400" cy="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232" name="Rectangle 40"/>
            <p:cNvSpPr>
              <a:spLocks noChangeArrowheads="1"/>
            </p:cNvSpPr>
            <p:nvPr/>
          </p:nvSpPr>
          <p:spPr bwMode="auto">
            <a:xfrm>
              <a:off x="4535" y="2412"/>
              <a:ext cx="1109"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200" i="1">
                  <a:latin typeface="Times New Roman" charset="0"/>
                </a:rPr>
                <a:t>p</a:t>
              </a:r>
              <a:r>
                <a:rPr lang="en-GB" sz="1200">
                  <a:latin typeface="Times New Roman" charset="0"/>
                </a:rPr>
                <a:t> &lt; 0.001 (uncorrected)</a:t>
              </a:r>
            </a:p>
          </p:txBody>
        </p:sp>
        <p:sp>
          <p:nvSpPr>
            <p:cNvPr id="264233" name="Rectangle 41"/>
            <p:cNvSpPr>
              <a:spLocks noChangeArrowheads="1"/>
            </p:cNvSpPr>
            <p:nvPr/>
          </p:nvSpPr>
          <p:spPr bwMode="auto">
            <a:xfrm>
              <a:off x="5181" y="2715"/>
              <a:ext cx="40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000" b="1">
                  <a:solidFill>
                    <a:schemeClr val="folHlink"/>
                  </a:solidFill>
                  <a:latin typeface="Times New Roman" charset="0"/>
                </a:rPr>
                <a:t>SPM{</a:t>
              </a:r>
              <a:r>
                <a:rPr lang="en-GB" sz="1000" b="1" i="1">
                  <a:solidFill>
                    <a:schemeClr val="folHlink"/>
                  </a:solidFill>
                  <a:latin typeface="Times New Roman" charset="0"/>
                </a:rPr>
                <a:t>t</a:t>
              </a:r>
              <a:r>
                <a:rPr lang="en-GB" sz="1000" b="1">
                  <a:solidFill>
                    <a:schemeClr val="folHlink"/>
                  </a:solidFill>
                  <a:latin typeface="Times New Roman" charset="0"/>
                </a:rPr>
                <a:t>}</a:t>
              </a:r>
            </a:p>
          </p:txBody>
        </p:sp>
      </p:grpSp>
      <p:grpSp>
        <p:nvGrpSpPr>
          <p:cNvPr id="264234" name="Group 42"/>
          <p:cNvGrpSpPr>
            <a:grpSpLocks/>
          </p:cNvGrpSpPr>
          <p:nvPr/>
        </p:nvGrpSpPr>
        <p:grpSpPr bwMode="auto">
          <a:xfrm>
            <a:off x="280987" y="1276370"/>
            <a:ext cx="3478013" cy="5410200"/>
            <a:chOff x="192" y="816"/>
            <a:chExt cx="2928" cy="3408"/>
          </a:xfrm>
        </p:grpSpPr>
        <p:grpSp>
          <p:nvGrpSpPr>
            <p:cNvPr id="264235" name="Group 43"/>
            <p:cNvGrpSpPr>
              <a:grpSpLocks/>
            </p:cNvGrpSpPr>
            <p:nvPr/>
          </p:nvGrpSpPr>
          <p:grpSpPr bwMode="auto">
            <a:xfrm>
              <a:off x="432" y="816"/>
              <a:ext cx="2273" cy="3026"/>
              <a:chOff x="432" y="816"/>
              <a:chExt cx="2273" cy="3026"/>
            </a:xfrm>
          </p:grpSpPr>
          <p:pic>
            <p:nvPicPr>
              <p:cNvPr id="264236" name="Picture 4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 y="3428"/>
                <a:ext cx="1659"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37" name="Picture 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 y="2949"/>
                <a:ext cx="1672"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38" name="Picture 4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 y="2484"/>
                <a:ext cx="166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39" name="Picture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 y="2020"/>
                <a:ext cx="1669"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40" name="Picture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 y="1572"/>
                <a:ext cx="1669"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41" name="Picture 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1104"/>
                <a:ext cx="1674"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242" name="Rectangle 50"/>
              <p:cNvSpPr>
                <a:spLocks noChangeArrowheads="1"/>
              </p:cNvSpPr>
              <p:nvPr/>
            </p:nvSpPr>
            <p:spPr bwMode="auto">
              <a:xfrm>
                <a:off x="528" y="816"/>
                <a:ext cx="217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r>
                  <a:rPr lang="en-GB" u="sng" dirty="0" smtClean="0">
                    <a:latin typeface="Times New Roman" charset="0"/>
                  </a:rPr>
                  <a:t>1</a:t>
                </a:r>
                <a:r>
                  <a:rPr lang="en-GB" u="sng" baseline="30000" dirty="0" smtClean="0">
                    <a:latin typeface="Times New Roman" charset="0"/>
                  </a:rPr>
                  <a:t>st</a:t>
                </a:r>
                <a:r>
                  <a:rPr lang="en-GB" u="sng" dirty="0" smtClean="0">
                    <a:latin typeface="Times New Roman" charset="0"/>
                  </a:rPr>
                  <a:t>-level (within subject)</a:t>
                </a:r>
                <a:endParaRPr lang="en-GB" u="sng" dirty="0">
                  <a:latin typeface="Times New Roman" charset="0"/>
                </a:endParaRPr>
              </a:p>
            </p:txBody>
          </p:sp>
        </p:grpSp>
        <p:sp>
          <p:nvSpPr>
            <p:cNvPr id="264243" name="Rectangle 51"/>
            <p:cNvSpPr>
              <a:spLocks noChangeArrowheads="1"/>
            </p:cNvSpPr>
            <p:nvPr/>
          </p:nvSpPr>
          <p:spPr bwMode="auto">
            <a:xfrm>
              <a:off x="192" y="816"/>
              <a:ext cx="2928" cy="34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4244" name="Group 52"/>
          <p:cNvGrpSpPr>
            <a:grpSpLocks/>
          </p:cNvGrpSpPr>
          <p:nvPr/>
        </p:nvGrpSpPr>
        <p:grpSpPr bwMode="auto">
          <a:xfrm>
            <a:off x="3759001" y="1276370"/>
            <a:ext cx="5173863" cy="5410200"/>
            <a:chOff x="3120" y="816"/>
            <a:chExt cx="2976" cy="3408"/>
          </a:xfrm>
        </p:grpSpPr>
        <p:sp>
          <p:nvSpPr>
            <p:cNvPr id="264245" name="Rectangle 53"/>
            <p:cNvSpPr>
              <a:spLocks noChangeArrowheads="1"/>
            </p:cNvSpPr>
            <p:nvPr/>
          </p:nvSpPr>
          <p:spPr bwMode="auto">
            <a:xfrm>
              <a:off x="3216" y="816"/>
              <a:ext cx="279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r>
                <a:rPr lang="en-GB" u="sng">
                  <a:latin typeface="Times New Roman" charset="0"/>
                </a:rPr>
                <a:t>2</a:t>
              </a:r>
              <a:r>
                <a:rPr lang="en-GB" u="sng" baseline="30000">
                  <a:latin typeface="Times New Roman" charset="0"/>
                </a:rPr>
                <a:t>nd</a:t>
              </a:r>
              <a:r>
                <a:rPr lang="en-GB" u="sng">
                  <a:latin typeface="Times New Roman" charset="0"/>
                </a:rPr>
                <a:t>-level (between-subject)</a:t>
              </a:r>
            </a:p>
          </p:txBody>
        </p:sp>
        <p:sp>
          <p:nvSpPr>
            <p:cNvPr id="264246" name="Rectangle 54"/>
            <p:cNvSpPr>
              <a:spLocks noChangeArrowheads="1"/>
            </p:cNvSpPr>
            <p:nvPr/>
          </p:nvSpPr>
          <p:spPr bwMode="auto">
            <a:xfrm>
              <a:off x="3120" y="816"/>
              <a:ext cx="2976" cy="34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64247" name="Group 55"/>
          <p:cNvGrpSpPr>
            <a:grpSpLocks/>
          </p:cNvGrpSpPr>
          <p:nvPr/>
        </p:nvGrpSpPr>
        <p:grpSpPr bwMode="auto">
          <a:xfrm>
            <a:off x="3255366" y="1657370"/>
            <a:ext cx="974725" cy="4460875"/>
            <a:chOff x="2640" y="1056"/>
            <a:chExt cx="665" cy="2810"/>
          </a:xfrm>
        </p:grpSpPr>
        <p:pic>
          <p:nvPicPr>
            <p:cNvPr id="264248" name="Picture 5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3456"/>
              <a:ext cx="329"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49" name="Picture 5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6" y="2976"/>
              <a:ext cx="329"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0" name="Picture 5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6" y="2496"/>
              <a:ext cx="3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1" name="Picture 5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6" y="2016"/>
              <a:ext cx="326"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2" name="Picture 6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6" y="1536"/>
              <a:ext cx="3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4253" name="Picture 61"/>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6" y="1056"/>
              <a:ext cx="3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useBgFill="1">
          <p:nvSpPr>
            <p:cNvPr id="264254" name="Rectangle 62"/>
            <p:cNvSpPr>
              <a:spLocks noChangeArrowheads="1"/>
            </p:cNvSpPr>
            <p:nvPr/>
          </p:nvSpPr>
          <p:spPr bwMode="auto">
            <a:xfrm rot="-5400000">
              <a:off x="2019" y="2193"/>
              <a:ext cx="1512" cy="269"/>
            </a:xfrm>
            <a:prstGeom prst="rect">
              <a:avLst/>
            </a:prstGeom>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2000">
                  <a:latin typeface="Times New Roman" charset="0"/>
                </a:rPr>
                <a:t>contrast images of c</a:t>
              </a:r>
              <a:r>
                <a:rPr lang="en-GB" sz="2000">
                  <a:latin typeface="Symbol" charset="0"/>
                </a:rPr>
                <a:t>b</a:t>
              </a:r>
              <a:r>
                <a:rPr lang="en-GB" sz="2000" baseline="-25000">
                  <a:latin typeface="Times New Roman" charset="0"/>
                </a:rPr>
                <a:t>i</a:t>
              </a:r>
              <a:endParaRPr lang="en-GB" sz="2000">
                <a:latin typeface="Symbol" charset="0"/>
              </a:endParaRPr>
            </a:p>
          </p:txBody>
        </p:sp>
      </p:grpSp>
      <p:grpSp>
        <p:nvGrpSpPr>
          <p:cNvPr id="264255" name="Group 63"/>
          <p:cNvGrpSpPr>
            <a:grpSpLocks/>
          </p:cNvGrpSpPr>
          <p:nvPr/>
        </p:nvGrpSpPr>
        <p:grpSpPr bwMode="auto">
          <a:xfrm>
            <a:off x="751902" y="1906608"/>
            <a:ext cx="2459559" cy="4579938"/>
            <a:chOff x="240" y="1213"/>
            <a:chExt cx="1678" cy="2885"/>
          </a:xfrm>
        </p:grpSpPr>
        <p:grpSp>
          <p:nvGrpSpPr>
            <p:cNvPr id="264256" name="Group 64"/>
            <p:cNvGrpSpPr>
              <a:grpSpLocks/>
            </p:cNvGrpSpPr>
            <p:nvPr/>
          </p:nvGrpSpPr>
          <p:grpSpPr bwMode="auto">
            <a:xfrm>
              <a:off x="240" y="1213"/>
              <a:ext cx="1678" cy="2885"/>
              <a:chOff x="240" y="1213"/>
              <a:chExt cx="1678" cy="2885"/>
            </a:xfrm>
          </p:grpSpPr>
          <p:sp>
            <p:nvSpPr>
              <p:cNvPr id="264258" name="Rectangle 66"/>
              <p:cNvSpPr>
                <a:spLocks noChangeArrowheads="1"/>
              </p:cNvSpPr>
              <p:nvPr/>
            </p:nvSpPr>
            <p:spPr bwMode="auto">
              <a:xfrm>
                <a:off x="1582" y="1213"/>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(1)</a:t>
                </a:r>
                <a:endParaRPr lang="en-GB" sz="1600" baseline="30000" dirty="0">
                  <a:solidFill>
                    <a:srgbClr val="000000"/>
                  </a:solidFill>
                  <a:latin typeface="Times New Roman" charset="0"/>
                </a:endParaRPr>
              </a:p>
            </p:txBody>
          </p:sp>
          <p:sp>
            <p:nvSpPr>
              <p:cNvPr id="264261" name="Rectangle 69"/>
              <p:cNvSpPr>
                <a:spLocks noChangeArrowheads="1"/>
              </p:cNvSpPr>
              <p:nvPr/>
            </p:nvSpPr>
            <p:spPr bwMode="auto">
              <a:xfrm>
                <a:off x="1582" y="16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(2)</a:t>
                </a:r>
                <a:endParaRPr lang="en-GB" sz="1600" baseline="30000" dirty="0">
                  <a:solidFill>
                    <a:srgbClr val="000000"/>
                  </a:solidFill>
                  <a:latin typeface="Times New Roman" charset="0"/>
                </a:endParaRPr>
              </a:p>
            </p:txBody>
          </p:sp>
          <p:sp>
            <p:nvSpPr>
              <p:cNvPr id="264264" name="Rectangle 72"/>
              <p:cNvSpPr>
                <a:spLocks noChangeArrowheads="1"/>
              </p:cNvSpPr>
              <p:nvPr/>
            </p:nvSpPr>
            <p:spPr bwMode="auto">
              <a:xfrm>
                <a:off x="1582" y="2108"/>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(3)</a:t>
                </a:r>
                <a:endParaRPr lang="en-GB" sz="1600" baseline="30000" dirty="0">
                  <a:solidFill>
                    <a:srgbClr val="000000"/>
                  </a:solidFill>
                  <a:latin typeface="Times New Roman" charset="0"/>
                </a:endParaRPr>
              </a:p>
            </p:txBody>
          </p:sp>
          <p:sp>
            <p:nvSpPr>
              <p:cNvPr id="264267" name="Rectangle 75"/>
              <p:cNvSpPr>
                <a:spLocks noChangeArrowheads="1"/>
              </p:cNvSpPr>
              <p:nvPr/>
            </p:nvSpPr>
            <p:spPr bwMode="auto">
              <a:xfrm>
                <a:off x="1582" y="2544"/>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(4)</a:t>
                </a:r>
                <a:endParaRPr lang="en-GB" sz="1600" baseline="30000" dirty="0">
                  <a:solidFill>
                    <a:srgbClr val="000000"/>
                  </a:solidFill>
                  <a:latin typeface="Times New Roman" charset="0"/>
                </a:endParaRPr>
              </a:p>
            </p:txBody>
          </p:sp>
          <p:sp>
            <p:nvSpPr>
              <p:cNvPr id="264270" name="Rectangle 78"/>
              <p:cNvSpPr>
                <a:spLocks noChangeArrowheads="1"/>
              </p:cNvSpPr>
              <p:nvPr/>
            </p:nvSpPr>
            <p:spPr bwMode="auto">
              <a:xfrm>
                <a:off x="1582" y="3031"/>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(5)</a:t>
                </a:r>
                <a:endParaRPr lang="en-GB" sz="1600" baseline="30000" dirty="0">
                  <a:solidFill>
                    <a:srgbClr val="000000"/>
                  </a:solidFill>
                  <a:latin typeface="Times New Roman" charset="0"/>
                </a:endParaRPr>
              </a:p>
            </p:txBody>
          </p:sp>
          <p:sp>
            <p:nvSpPr>
              <p:cNvPr id="264273" name="Rectangle 81"/>
              <p:cNvSpPr>
                <a:spLocks noChangeArrowheads="1"/>
              </p:cNvSpPr>
              <p:nvPr/>
            </p:nvSpPr>
            <p:spPr bwMode="auto">
              <a:xfrm>
                <a:off x="1582" y="348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sz="1600" dirty="0" smtClean="0">
                    <a:solidFill>
                      <a:srgbClr val="000000"/>
                    </a:solidFill>
                    <a:latin typeface="Symbol" charset="0"/>
                  </a:rPr>
                  <a:t>b</a:t>
                </a:r>
                <a:r>
                  <a:rPr lang="en-GB" sz="1600" baseline="-25000" dirty="0" smtClean="0">
                    <a:solidFill>
                      <a:srgbClr val="000000"/>
                    </a:solidFill>
                    <a:latin typeface="Times New Roman" charset="0"/>
                  </a:rPr>
                  <a:t>i</a:t>
                </a:r>
                <a:r>
                  <a:rPr lang="en-GB" sz="1600" baseline="30000" dirty="0" smtClean="0">
                    <a:solidFill>
                      <a:srgbClr val="000000"/>
                    </a:solidFill>
                    <a:latin typeface="Times New Roman" charset="0"/>
                  </a:rPr>
                  <a:t>(6)</a:t>
                </a:r>
                <a:endParaRPr lang="en-GB" sz="1600" baseline="30000" dirty="0">
                  <a:solidFill>
                    <a:srgbClr val="000000"/>
                  </a:solidFill>
                  <a:latin typeface="Times New Roman" charset="0"/>
                </a:endParaRPr>
              </a:p>
            </p:txBody>
          </p:sp>
          <p:sp>
            <p:nvSpPr>
              <p:cNvPr id="264281" name="Rectangle 89"/>
              <p:cNvSpPr>
                <a:spLocks noChangeArrowheads="1"/>
              </p:cNvSpPr>
              <p:nvPr/>
            </p:nvSpPr>
            <p:spPr bwMode="auto">
              <a:xfrm>
                <a:off x="240" y="3936"/>
                <a:ext cx="11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endParaRPr lang="en-GB" sz="1600" baseline="-25000">
                  <a:solidFill>
                    <a:srgbClr val="51DC00"/>
                  </a:solidFill>
                  <a:latin typeface="Times New Roman" charset="0"/>
                </a:endParaRPr>
              </a:p>
            </p:txBody>
          </p:sp>
        </p:grpSp>
        <p:sp>
          <p:nvSpPr>
            <p:cNvPr id="264282" name="Rectangle 90"/>
            <p:cNvSpPr>
              <a:spLocks noChangeArrowheads="1"/>
            </p:cNvSpPr>
            <p:nvPr/>
          </p:nvSpPr>
          <p:spPr bwMode="auto">
            <a:xfrm>
              <a:off x="240" y="3888"/>
              <a:ext cx="32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endParaRPr lang="en-GB" sz="1600">
                <a:solidFill>
                  <a:srgbClr val="51DC00"/>
                </a:solidFill>
              </a:endParaRPr>
            </a:p>
          </p:txBody>
        </p:sp>
      </p:grpSp>
      <p:pic>
        <p:nvPicPr>
          <p:cNvPr id="264295" name="Picture 10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50146" y="3162384"/>
            <a:ext cx="904671"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298" name="Rectangle 106"/>
          <p:cNvSpPr>
            <a:spLocks noChangeArrowheads="1"/>
          </p:cNvSpPr>
          <p:nvPr/>
        </p:nvSpPr>
        <p:spPr bwMode="auto">
          <a:xfrm>
            <a:off x="4974639" y="4356184"/>
            <a:ext cx="461119"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4450" rIns="0" bIns="44450">
            <a:spAutoFit/>
          </a:bodyPr>
          <a:lstStyle/>
          <a:p>
            <a:pPr eaLnBrk="0" hangingPunct="0"/>
            <a:r>
              <a:rPr lang="en-GB" sz="2000" dirty="0" smtClean="0">
                <a:latin typeface="Symbol" charset="0"/>
              </a:rPr>
              <a:t> </a:t>
            </a:r>
            <a:r>
              <a:rPr lang="en-GB" sz="2000" dirty="0" err="1" smtClean="0">
                <a:latin typeface="Symbol" charset="0"/>
              </a:rPr>
              <a:t>b</a:t>
            </a:r>
            <a:r>
              <a:rPr lang="en-GB" sz="2000" baseline="-25000" dirty="0" err="1" smtClean="0">
                <a:latin typeface="Times New Roman" charset="0"/>
              </a:rPr>
              <a:t>pop</a:t>
            </a:r>
            <a:r>
              <a:rPr lang="en-GB" sz="2000" dirty="0" smtClean="0">
                <a:latin typeface="Times New Roman" charset="0"/>
              </a:rPr>
              <a:t> </a:t>
            </a:r>
            <a:endParaRPr lang="en-GB" sz="2000" baseline="-25000" dirty="0">
              <a:latin typeface="Times New Roman" charset="0"/>
            </a:endParaRPr>
          </a:p>
        </p:txBody>
      </p:sp>
      <p:sp>
        <p:nvSpPr>
          <p:cNvPr id="264299" name="Line 107"/>
          <p:cNvSpPr>
            <a:spLocks noChangeShapeType="1"/>
          </p:cNvSpPr>
          <p:nvPr/>
        </p:nvSpPr>
        <p:spPr bwMode="auto">
          <a:xfrm flipV="1">
            <a:off x="5054631" y="4381584"/>
            <a:ext cx="257641"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4300" name="Rectangle 108"/>
          <p:cNvSpPr>
            <a:spLocks noChangeArrowheads="1"/>
          </p:cNvSpPr>
          <p:nvPr/>
        </p:nvSpPr>
        <p:spPr bwMode="auto">
          <a:xfrm>
            <a:off x="4357829" y="3594184"/>
            <a:ext cx="43476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GB" sz="2000" b="1" dirty="0">
                <a:solidFill>
                  <a:schemeClr val="hlink"/>
                </a:solidFill>
                <a:latin typeface="Symbol" charset="0"/>
              </a:rPr>
              <a:t></a:t>
            </a:r>
          </a:p>
        </p:txBody>
      </p:sp>
      <p:sp>
        <p:nvSpPr>
          <p:cNvPr id="45" name="Rectangle 3"/>
          <p:cNvSpPr>
            <a:spLocks noChangeArrowheads="1"/>
          </p:cNvSpPr>
          <p:nvPr/>
        </p:nvSpPr>
        <p:spPr bwMode="auto">
          <a:xfrm>
            <a:off x="5148263" y="5235595"/>
            <a:ext cx="3465512" cy="116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eaLnBrk="0" hangingPunct="0"/>
            <a:r>
              <a:rPr lang="en-GB" dirty="0" smtClean="0">
                <a:latin typeface="Times New Roman" charset="0"/>
              </a:rPr>
              <a:t>With </a:t>
            </a:r>
            <a:r>
              <a:rPr lang="en-GB" i="1" dirty="0" smtClean="0">
                <a:latin typeface="Times New Roman" charset="0"/>
              </a:rPr>
              <a:t>n</a:t>
            </a:r>
            <a:r>
              <a:rPr lang="en-GB" dirty="0" smtClean="0">
                <a:latin typeface="Times New Roman" charset="0"/>
              </a:rPr>
              <a:t> </a:t>
            </a:r>
            <a:r>
              <a:rPr lang="en-GB" dirty="0">
                <a:latin typeface="Times New Roman" charset="0"/>
              </a:rPr>
              <a:t>independent observations per subject:</a:t>
            </a:r>
            <a:endParaRPr lang="en-GB" sz="800" dirty="0">
              <a:latin typeface="Times New Roman" charset="0"/>
            </a:endParaRPr>
          </a:p>
          <a:p>
            <a:pPr algn="ctr" eaLnBrk="0" hangingPunct="0"/>
            <a:r>
              <a:rPr lang="en-GB" sz="800" dirty="0">
                <a:latin typeface="Times New Roman" charset="0"/>
              </a:rPr>
              <a:t/>
            </a:r>
            <a:br>
              <a:rPr lang="en-GB" sz="800" dirty="0">
                <a:latin typeface="Times New Roman" charset="0"/>
              </a:rPr>
            </a:br>
            <a:r>
              <a:rPr lang="en-GB" sz="1400" dirty="0">
                <a:latin typeface="Times New Roman" charset="0"/>
              </a:rPr>
              <a:t> </a:t>
            </a:r>
            <a:r>
              <a:rPr lang="en-GB" dirty="0" err="1">
                <a:latin typeface="Times New Roman" charset="0"/>
              </a:rPr>
              <a:t>var</a:t>
            </a:r>
            <a:r>
              <a:rPr lang="en-GB" dirty="0">
                <a:latin typeface="Times New Roman" charset="0"/>
              </a:rPr>
              <a:t>(</a:t>
            </a:r>
            <a:r>
              <a:rPr lang="en-GB" dirty="0" err="1">
                <a:latin typeface="Symbol" charset="0"/>
              </a:rPr>
              <a:t>b</a:t>
            </a:r>
            <a:r>
              <a:rPr lang="en-GB" baseline="-25000" dirty="0" err="1">
                <a:latin typeface="Times New Roman" charset="0"/>
              </a:rPr>
              <a:t>pop</a:t>
            </a:r>
            <a:r>
              <a:rPr lang="en-GB" dirty="0">
                <a:latin typeface="Times New Roman" charset="0"/>
              </a:rPr>
              <a:t>)  = </a:t>
            </a:r>
            <a:r>
              <a:rPr lang="en-GB" dirty="0">
                <a:latin typeface="Symbol" charset="0"/>
              </a:rPr>
              <a:t></a:t>
            </a:r>
            <a:r>
              <a:rPr lang="en-GB" baseline="30000" dirty="0">
                <a:latin typeface="Times New Roman" charset="0"/>
              </a:rPr>
              <a:t>2</a:t>
            </a:r>
            <a:r>
              <a:rPr lang="en-GB" baseline="-25000" dirty="0">
                <a:latin typeface="Times New Roman" charset="0"/>
              </a:rPr>
              <a:t>b</a:t>
            </a:r>
            <a:r>
              <a:rPr lang="en-GB" baseline="-25000" dirty="0">
                <a:latin typeface="Symbol" charset="0"/>
              </a:rPr>
              <a:t> </a:t>
            </a:r>
            <a:r>
              <a:rPr lang="en-GB" dirty="0">
                <a:latin typeface="Symbol" charset="0"/>
              </a:rPr>
              <a:t>/ </a:t>
            </a:r>
            <a:r>
              <a:rPr lang="en-GB" i="1" dirty="0">
                <a:latin typeface="Symbol" charset="0"/>
              </a:rPr>
              <a:t>N</a:t>
            </a:r>
            <a:r>
              <a:rPr lang="en-GB" dirty="0">
                <a:latin typeface="Times New Roman" charset="0"/>
              </a:rPr>
              <a:t>   +  </a:t>
            </a:r>
            <a:r>
              <a:rPr lang="en-GB" dirty="0">
                <a:latin typeface="Symbol" charset="0"/>
              </a:rPr>
              <a:t></a:t>
            </a:r>
            <a:r>
              <a:rPr lang="en-GB" baseline="30000" dirty="0">
                <a:latin typeface="Times New Roman" charset="0"/>
              </a:rPr>
              <a:t>2</a:t>
            </a:r>
            <a:r>
              <a:rPr lang="en-GB" baseline="-25000" dirty="0">
                <a:latin typeface="Times New Roman" charset="0"/>
              </a:rPr>
              <a:t>w</a:t>
            </a:r>
            <a:r>
              <a:rPr lang="en-GB" dirty="0">
                <a:latin typeface="Times New Roman" charset="0"/>
              </a:rPr>
              <a:t> / </a:t>
            </a:r>
            <a:r>
              <a:rPr lang="en-GB" i="1" dirty="0" err="1">
                <a:latin typeface="Times New Roman" charset="0"/>
              </a:rPr>
              <a:t>Nn</a:t>
            </a:r>
            <a:endParaRPr lang="en-GB" i="1" dirty="0">
              <a:latin typeface="Times New Roman" charset="0"/>
            </a:endParaRPr>
          </a:p>
          <a:p>
            <a:pPr algn="ctr" eaLnBrk="0" hangingPunct="0"/>
            <a:endParaRPr lang="en-GB" sz="800" i="1" dirty="0">
              <a:latin typeface="Times New Roman" charset="0"/>
            </a:endParaRPr>
          </a:p>
        </p:txBody>
      </p:sp>
    </p:spTree>
    <p:extLst>
      <p:ext uri="{BB962C8B-B14F-4D97-AF65-F5344CB8AC3E}">
        <p14:creationId xmlns:p14="http://schemas.microsoft.com/office/powerpoint/2010/main" val="3289928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way within subject ANOVA-SPM</a:t>
            </a:r>
            <a:endParaRPr lang="en-US" dirty="0"/>
          </a:p>
        </p:txBody>
      </p:sp>
      <p:sp>
        <p:nvSpPr>
          <p:cNvPr id="4" name="Content Placeholder 3"/>
          <p:cNvSpPr>
            <a:spLocks noGrp="1"/>
          </p:cNvSpPr>
          <p:nvPr>
            <p:ph idx="1"/>
          </p:nvPr>
        </p:nvSpPr>
        <p:spPr/>
        <p:txBody>
          <a:bodyPr/>
          <a:lstStyle/>
          <a:p>
            <a:r>
              <a:rPr lang="en-US" dirty="0" smtClean="0"/>
              <a:t>Consider a within subject design with 5 subjects each subject with 3 </a:t>
            </a:r>
            <a:r>
              <a:rPr lang="en-US" dirty="0" smtClean="0"/>
              <a:t>measurements</a:t>
            </a:r>
            <a:endParaRPr lang="en-US" dirty="0" smtClean="0"/>
          </a:p>
          <a:p>
            <a:r>
              <a:rPr lang="en-US" dirty="0" smtClean="0"/>
              <a:t>How would the design matrix look like?</a:t>
            </a:r>
          </a:p>
          <a:p>
            <a:pPr lvl="1"/>
            <a:endParaRPr lang="en-US" dirty="0"/>
          </a:p>
        </p:txBody>
      </p:sp>
      <p:pic>
        <p:nvPicPr>
          <p:cNvPr id="6" name="Picture 5"/>
          <p:cNvPicPr>
            <a:picLocks noChangeAspect="1"/>
          </p:cNvPicPr>
          <p:nvPr/>
        </p:nvPicPr>
        <p:blipFill>
          <a:blip r:embed="rId2"/>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67855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1829384" y="1666076"/>
            <a:ext cx="1409906" cy="4112761"/>
          </a:xfrm>
          <a:prstGeom prst="round2Same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ound Single Corner Rectangle 8"/>
          <p:cNvSpPr/>
          <p:nvPr/>
        </p:nvSpPr>
        <p:spPr>
          <a:xfrm>
            <a:off x="1083647" y="1755516"/>
            <a:ext cx="745736" cy="4023321"/>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612516"/>
            <a:ext cx="8001000" cy="1143000"/>
          </a:xfrm>
        </p:spPr>
        <p:txBody>
          <a:bodyPr>
            <a:normAutofit fontScale="90000"/>
          </a:bodyPr>
          <a:lstStyle/>
          <a:p>
            <a:r>
              <a:rPr lang="en-US" dirty="0"/>
              <a:t>5 subjects each subject with 3 </a:t>
            </a:r>
            <a:r>
              <a:rPr lang="en-US" dirty="0" smtClean="0"/>
              <a:t>measurements</a:t>
            </a:r>
            <a:r>
              <a:rPr lang="en-US" dirty="0"/>
              <a:t/>
            </a:r>
            <a:br>
              <a:rPr lang="en-US" dirty="0"/>
            </a:b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441239669"/>
              </p:ext>
            </p:extLst>
          </p:nvPr>
        </p:nvGraphicFramePr>
        <p:xfrm>
          <a:off x="329322" y="1034697"/>
          <a:ext cx="3515877" cy="5506086"/>
        </p:xfrm>
        <a:graphic>
          <a:graphicData uri="http://schemas.openxmlformats.org/presentationml/2006/ole">
            <mc:AlternateContent xmlns:mc="http://schemas.openxmlformats.org/markup-compatibility/2006">
              <mc:Choice xmlns:v="urn:schemas-microsoft-com:vml" Requires="v">
                <p:oleObj spid="_x0000_s49180" name="Equation" r:id="rId3" imgW="6464300" imgH="12865100" progId="Equation.3">
                  <p:embed/>
                </p:oleObj>
              </mc:Choice>
              <mc:Fallback>
                <p:oleObj name="Equation" r:id="rId3" imgW="6464300" imgH="12865100" progId="Equation.3">
                  <p:embed/>
                  <p:pic>
                    <p:nvPicPr>
                      <p:cNvPr id="0" name=""/>
                      <p:cNvPicPr/>
                      <p:nvPr/>
                    </p:nvPicPr>
                    <p:blipFill>
                      <a:blip r:embed="rId4"/>
                      <a:stretch>
                        <a:fillRect/>
                      </a:stretch>
                    </p:blipFill>
                    <p:spPr>
                      <a:xfrm>
                        <a:off x="329322" y="1034697"/>
                        <a:ext cx="3515877" cy="5506086"/>
                      </a:xfrm>
                      <a:prstGeom prst="rect">
                        <a:avLst/>
                      </a:prstGeom>
                    </p:spPr>
                  </p:pic>
                </p:oleObj>
              </mc:Fallback>
            </mc:AlternateContent>
          </a:graphicData>
        </a:graphic>
      </p:graphicFrame>
      <p:sp>
        <p:nvSpPr>
          <p:cNvPr id="6" name="TextBox 5"/>
          <p:cNvSpPr txBox="1"/>
          <p:nvPr/>
        </p:nvSpPr>
        <p:spPr>
          <a:xfrm>
            <a:off x="4218067" y="1905212"/>
            <a:ext cx="4685898" cy="646331"/>
          </a:xfrm>
          <a:prstGeom prst="rect">
            <a:avLst/>
          </a:prstGeom>
          <a:noFill/>
        </p:spPr>
        <p:txBody>
          <a:bodyPr wrap="none" rtlCol="0">
            <a:spAutoFit/>
          </a:bodyPr>
          <a:lstStyle/>
          <a:p>
            <a:r>
              <a:rPr lang="en-US" b="1" dirty="0" smtClean="0"/>
              <a:t>The first 3 columns are treatment effects and</a:t>
            </a:r>
          </a:p>
          <a:p>
            <a:r>
              <a:rPr lang="en-US" b="1" dirty="0" smtClean="0"/>
              <a:t>Other columns are subject effects</a:t>
            </a:r>
            <a:endParaRPr lang="en-US" b="1" dirty="0"/>
          </a:p>
        </p:txBody>
      </p:sp>
      <p:sp>
        <p:nvSpPr>
          <p:cNvPr id="7" name="TextBox 6"/>
          <p:cNvSpPr txBox="1"/>
          <p:nvPr/>
        </p:nvSpPr>
        <p:spPr>
          <a:xfrm>
            <a:off x="4218067" y="2790679"/>
            <a:ext cx="3721091" cy="646331"/>
          </a:xfrm>
          <a:prstGeom prst="rect">
            <a:avLst/>
          </a:prstGeom>
          <a:noFill/>
        </p:spPr>
        <p:txBody>
          <a:bodyPr wrap="none" rtlCol="0">
            <a:spAutoFit/>
          </a:bodyPr>
          <a:lstStyle/>
          <a:p>
            <a:r>
              <a:rPr lang="en-US" dirty="0" smtClean="0"/>
              <a:t>Contrast for group 1 different than 0</a:t>
            </a:r>
          </a:p>
          <a:p>
            <a:r>
              <a:rPr lang="en-US" dirty="0" smtClean="0"/>
              <a:t>C=[1 0 0 0 0 0 0 0]</a:t>
            </a:r>
            <a:endParaRPr lang="en-US" dirty="0"/>
          </a:p>
        </p:txBody>
      </p:sp>
      <p:sp>
        <p:nvSpPr>
          <p:cNvPr id="8" name="TextBox 7"/>
          <p:cNvSpPr txBox="1"/>
          <p:nvPr/>
        </p:nvSpPr>
        <p:spPr>
          <a:xfrm>
            <a:off x="4218067" y="3544341"/>
            <a:ext cx="3191236" cy="646331"/>
          </a:xfrm>
          <a:prstGeom prst="rect">
            <a:avLst/>
          </a:prstGeom>
          <a:noFill/>
        </p:spPr>
        <p:txBody>
          <a:bodyPr wrap="none" rtlCol="0">
            <a:spAutoFit/>
          </a:bodyPr>
          <a:lstStyle/>
          <a:p>
            <a:r>
              <a:rPr lang="en-US" dirty="0" smtClean="0"/>
              <a:t>Contrast for group 3 &gt; group 1</a:t>
            </a:r>
          </a:p>
          <a:p>
            <a:r>
              <a:rPr lang="en-US" dirty="0" smtClean="0"/>
              <a:t>C=[-1 0 1 0 0 0 0 0] </a:t>
            </a:r>
            <a:endParaRPr lang="en-US" dirty="0"/>
          </a:p>
        </p:txBody>
      </p:sp>
      <p:pic>
        <p:nvPicPr>
          <p:cNvPr id="12" name="Picture 11"/>
          <p:cNvPicPr>
            <a:picLocks noChangeAspect="1"/>
          </p:cNvPicPr>
          <p:nvPr/>
        </p:nvPicPr>
        <p:blipFill>
          <a:blip r:embed="rId5"/>
          <a:stretch>
            <a:fillRect/>
          </a:stretch>
        </p:blipFill>
        <p:spPr>
          <a:xfrm>
            <a:off x="4378624" y="4845223"/>
            <a:ext cx="2368460" cy="1867227"/>
          </a:xfrm>
          <a:prstGeom prst="rect">
            <a:avLst/>
          </a:prstGeom>
        </p:spPr>
      </p:pic>
      <p:cxnSp>
        <p:nvCxnSpPr>
          <p:cNvPr id="14" name="Elbow Connector 13"/>
          <p:cNvCxnSpPr/>
          <p:nvPr/>
        </p:nvCxnSpPr>
        <p:spPr>
          <a:xfrm>
            <a:off x="2015817" y="6058458"/>
            <a:ext cx="2202250" cy="233018"/>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6"/>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01496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t>
            </a:r>
            <a:r>
              <a:rPr lang="en-US" dirty="0" err="1" smtClean="0"/>
              <a:t>sphericity</a:t>
            </a:r>
            <a:endParaRPr lang="en-US" dirty="0"/>
          </a:p>
        </p:txBody>
      </p:sp>
      <p:sp>
        <p:nvSpPr>
          <p:cNvPr id="3" name="Content Placeholder 2"/>
          <p:cNvSpPr>
            <a:spLocks noGrp="1"/>
          </p:cNvSpPr>
          <p:nvPr>
            <p:ph idx="1"/>
          </p:nvPr>
        </p:nvSpPr>
        <p:spPr/>
        <p:txBody>
          <a:bodyPr>
            <a:normAutofit fontScale="92500"/>
          </a:bodyPr>
          <a:lstStyle/>
          <a:p>
            <a:r>
              <a:rPr lang="en-US" dirty="0"/>
              <a:t>Due to the nature of the levels in an experiment, it may be the case that if a subject responds strongly to level </a:t>
            </a:r>
            <a:r>
              <a:rPr lang="en-US" dirty="0" err="1"/>
              <a:t>i</a:t>
            </a:r>
            <a:r>
              <a:rPr lang="en-US" dirty="0"/>
              <a:t>, he may respond strongly to level j. In other words, there may be a correlation between responses. </a:t>
            </a:r>
          </a:p>
          <a:p>
            <a:r>
              <a:rPr lang="en-US" dirty="0" smtClean="0"/>
              <a:t>The presence of non-</a:t>
            </a:r>
            <a:r>
              <a:rPr lang="en-US" dirty="0" err="1" smtClean="0"/>
              <a:t>spherecity</a:t>
            </a:r>
            <a:r>
              <a:rPr lang="en-US" dirty="0" smtClean="0"/>
              <a:t> makes us less assured of the significance of the data, so we use Greenhouse-</a:t>
            </a:r>
            <a:r>
              <a:rPr lang="en-US" dirty="0" err="1" smtClean="0"/>
              <a:t>Geisser</a:t>
            </a:r>
            <a:r>
              <a:rPr lang="en-US" dirty="0" smtClean="0"/>
              <a:t> correction. </a:t>
            </a:r>
          </a:p>
          <a:p>
            <a:r>
              <a:rPr lang="en-US" dirty="0" err="1" smtClean="0"/>
              <a:t>Mauchly’s</a:t>
            </a:r>
            <a:r>
              <a:rPr lang="en-US" dirty="0" smtClean="0"/>
              <a:t> </a:t>
            </a:r>
            <a:r>
              <a:rPr lang="en-US" dirty="0" err="1" smtClean="0"/>
              <a:t>sphericity</a:t>
            </a:r>
            <a:r>
              <a:rPr lang="en-US" dirty="0" smtClean="0"/>
              <a:t> test</a:t>
            </a:r>
            <a:endParaRPr lang="en-US" dirty="0"/>
          </a:p>
        </p:txBody>
      </p:sp>
      <p:pic>
        <p:nvPicPr>
          <p:cNvPr id="4" name="Picture 3"/>
          <p:cNvPicPr>
            <a:picLocks noChangeAspect="1"/>
          </p:cNvPicPr>
          <p:nvPr/>
        </p:nvPicPr>
        <p:blipFill>
          <a:blip r:embed="rId2"/>
          <a:stretch>
            <a:fillRect/>
          </a:stretch>
        </p:blipFill>
        <p:spPr>
          <a:xfrm>
            <a:off x="6094058" y="4510029"/>
            <a:ext cx="2798620" cy="2192370"/>
          </a:xfrm>
          <a:prstGeom prst="rect">
            <a:avLst/>
          </a:prstGeom>
        </p:spPr>
      </p:pic>
      <p:pic>
        <p:nvPicPr>
          <p:cNvPr id="5" name="Picture 4"/>
          <p:cNvPicPr>
            <a:picLocks noChangeAspect="1"/>
          </p:cNvPicPr>
          <p:nvPr/>
        </p:nvPicPr>
        <p:blipFill>
          <a:blip r:embed="rId3"/>
          <a:stretch>
            <a:fillRect/>
          </a:stretch>
        </p:blipFill>
        <p:spPr>
          <a:xfrm>
            <a:off x="7249058" y="274638"/>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11005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Way within subject ANOVA</a:t>
            </a:r>
            <a:endParaRPr lang="en-US" dirty="0"/>
          </a:p>
        </p:txBody>
      </p:sp>
      <p:sp>
        <p:nvSpPr>
          <p:cNvPr id="3" name="Content Placeholder 2"/>
          <p:cNvSpPr>
            <a:spLocks noGrp="1"/>
          </p:cNvSpPr>
          <p:nvPr>
            <p:ph idx="1"/>
          </p:nvPr>
        </p:nvSpPr>
        <p:spPr/>
        <p:txBody>
          <a:bodyPr>
            <a:normAutofit lnSpcReduction="10000"/>
          </a:bodyPr>
          <a:lstStyle/>
          <a:p>
            <a:r>
              <a:rPr lang="en-US" dirty="0" smtClean="0"/>
              <a:t>It consist </a:t>
            </a:r>
            <a:r>
              <a:rPr lang="en-US" dirty="0"/>
              <a:t>of main effects and interactions. </a:t>
            </a:r>
            <a:r>
              <a:rPr lang="en-US" b="1" dirty="0"/>
              <a:t>Each factor has an associated main effect, which is the </a:t>
            </a:r>
            <a:r>
              <a:rPr lang="en-US" b="1" u="sng" dirty="0" smtClean="0"/>
              <a:t>difference </a:t>
            </a:r>
            <a:r>
              <a:rPr lang="en-US" b="1" u="sng" dirty="0"/>
              <a:t>between the levels of that factor</a:t>
            </a:r>
            <a:r>
              <a:rPr lang="en-US" b="1" dirty="0"/>
              <a:t>, </a:t>
            </a:r>
            <a:r>
              <a:rPr lang="en-US" b="1" u="sng" dirty="0"/>
              <a:t>averaging over the levels of all other factors</a:t>
            </a:r>
            <a:r>
              <a:rPr lang="en-US" dirty="0"/>
              <a:t>. Each pair of </a:t>
            </a:r>
            <a:r>
              <a:rPr lang="en-US" dirty="0" smtClean="0"/>
              <a:t>factors </a:t>
            </a:r>
            <a:r>
              <a:rPr lang="en-US" dirty="0"/>
              <a:t>has an associated </a:t>
            </a:r>
            <a:r>
              <a:rPr lang="en-US" dirty="0" smtClean="0"/>
              <a:t>interaction</a:t>
            </a:r>
            <a:r>
              <a:rPr lang="en-US" dirty="0"/>
              <a:t>. Interactions represent the degree to which the effect of one factor depends on the levels of the other factor(s). A two-way ANOVA thus has </a:t>
            </a:r>
            <a:r>
              <a:rPr lang="en-US" b="1" dirty="0"/>
              <a:t>two main effects </a:t>
            </a:r>
            <a:r>
              <a:rPr lang="en-US" dirty="0"/>
              <a:t>and </a:t>
            </a:r>
            <a:r>
              <a:rPr lang="en-US" b="1" dirty="0"/>
              <a:t>one interaction</a:t>
            </a:r>
            <a:r>
              <a:rPr lang="en-US" dirty="0"/>
              <a:t>. </a:t>
            </a:r>
          </a:p>
          <a:p>
            <a:endParaRPr lang="en-US" dirty="0"/>
          </a:p>
        </p:txBody>
      </p:sp>
      <p:pic>
        <p:nvPicPr>
          <p:cNvPr id="5" name="Picture 4"/>
          <p:cNvPicPr>
            <a:picLocks noChangeAspect="1"/>
          </p:cNvPicPr>
          <p:nvPr/>
        </p:nvPicPr>
        <p:blipFill>
          <a:blip r:embed="rId2"/>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465253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2x2 ANOVA example </a:t>
            </a:r>
            <a:endParaRPr lang="en-US" sz="3600" dirty="0"/>
          </a:p>
        </p:txBody>
      </p:sp>
      <p:sp>
        <p:nvSpPr>
          <p:cNvPr id="6" name="Content Placeholder 5"/>
          <p:cNvSpPr>
            <a:spLocks noGrp="1"/>
          </p:cNvSpPr>
          <p:nvPr>
            <p:ph idx="1"/>
          </p:nvPr>
        </p:nvSpPr>
        <p:spPr/>
        <p:txBody>
          <a:bodyPr/>
          <a:lstStyle/>
          <a:p>
            <a:r>
              <a:rPr lang="en-US" dirty="0" smtClean="0"/>
              <a:t>12 subjects</a:t>
            </a:r>
          </a:p>
          <a:p>
            <a:r>
              <a:rPr lang="en-US" dirty="0" smtClean="0"/>
              <a:t>We will have 4 conditions</a:t>
            </a:r>
          </a:p>
          <a:p>
            <a:pPr lvl="1"/>
            <a:r>
              <a:rPr lang="en-US" dirty="0" smtClean="0"/>
              <a:t>A</a:t>
            </a:r>
            <a:r>
              <a:rPr lang="en-US" baseline="-25000" dirty="0" smtClean="0"/>
              <a:t>1</a:t>
            </a:r>
            <a:r>
              <a:rPr lang="en-US" dirty="0" smtClean="0"/>
              <a:t>B</a:t>
            </a:r>
            <a:r>
              <a:rPr lang="en-US" baseline="-25000" dirty="0" smtClean="0"/>
              <a:t>1</a:t>
            </a:r>
          </a:p>
          <a:p>
            <a:pPr lvl="1"/>
            <a:r>
              <a:rPr lang="en-US" dirty="0" smtClean="0"/>
              <a:t>A</a:t>
            </a:r>
            <a:r>
              <a:rPr lang="en-US" baseline="-25000" dirty="0" smtClean="0"/>
              <a:t>1</a:t>
            </a:r>
            <a:r>
              <a:rPr lang="en-US" dirty="0" smtClean="0"/>
              <a:t>B</a:t>
            </a:r>
            <a:r>
              <a:rPr lang="en-US" baseline="-25000" dirty="0" smtClean="0"/>
              <a:t>2</a:t>
            </a:r>
          </a:p>
          <a:p>
            <a:pPr lvl="1"/>
            <a:r>
              <a:rPr lang="en-US" dirty="0" smtClean="0"/>
              <a:t>A</a:t>
            </a:r>
            <a:r>
              <a:rPr lang="en-US" baseline="-25000" dirty="0" smtClean="0"/>
              <a:t>2</a:t>
            </a:r>
            <a:r>
              <a:rPr lang="en-US" dirty="0" smtClean="0"/>
              <a:t>B</a:t>
            </a:r>
            <a:r>
              <a:rPr lang="en-US" baseline="-25000" dirty="0" smtClean="0"/>
              <a:t>1</a:t>
            </a:r>
          </a:p>
          <a:p>
            <a:pPr lvl="1"/>
            <a:r>
              <a:rPr lang="en-US" dirty="0" smtClean="0"/>
              <a:t>A</a:t>
            </a:r>
            <a:r>
              <a:rPr lang="en-US" baseline="-25000" dirty="0" smtClean="0"/>
              <a:t>2</a:t>
            </a:r>
            <a:r>
              <a:rPr lang="en-US" dirty="0" smtClean="0"/>
              <a:t>B</a:t>
            </a:r>
            <a:r>
              <a:rPr lang="en-US" baseline="-25000" dirty="0" smtClean="0"/>
              <a:t>2</a:t>
            </a:r>
          </a:p>
          <a:p>
            <a:r>
              <a:rPr lang="en-US" dirty="0" smtClean="0"/>
              <a:t>A1 represents the first level of factor A, so on so forth</a:t>
            </a:r>
            <a:endParaRPr lang="en-US" dirty="0"/>
          </a:p>
        </p:txBody>
      </p:sp>
      <p:pic>
        <p:nvPicPr>
          <p:cNvPr id="7" name="Picture 6"/>
          <p:cNvPicPr>
            <a:picLocks noChangeAspect="1"/>
          </p:cNvPicPr>
          <p:nvPr/>
        </p:nvPicPr>
        <p:blipFill>
          <a:blip r:embed="rId2"/>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952188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2755532" y="2349536"/>
            <a:ext cx="793775" cy="3309236"/>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ingle Corner Rectangle 10"/>
          <p:cNvSpPr/>
          <p:nvPr/>
        </p:nvSpPr>
        <p:spPr>
          <a:xfrm>
            <a:off x="1632910" y="2372216"/>
            <a:ext cx="1020567" cy="3309236"/>
          </a:xfrm>
          <a:prstGeom prst="round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850" y="166974"/>
            <a:ext cx="4357347" cy="1143000"/>
          </a:xfrm>
        </p:spPr>
        <p:txBody>
          <a:bodyPr/>
          <a:lstStyle/>
          <a:p>
            <a:r>
              <a:rPr lang="en-US" dirty="0" smtClean="0"/>
              <a:t>2x2 ANOVA</a:t>
            </a:r>
            <a:endParaRPr lang="en-US" dirty="0"/>
          </a:p>
        </p:txBody>
      </p:sp>
      <p:pic>
        <p:nvPicPr>
          <p:cNvPr id="4" name="Content Placeholder 3"/>
          <p:cNvPicPr>
            <a:picLocks noGrp="1" noChangeAspect="1"/>
          </p:cNvPicPr>
          <p:nvPr>
            <p:ph idx="1"/>
          </p:nvPr>
        </p:nvPicPr>
        <p:blipFill>
          <a:blip r:embed="rId3"/>
          <a:srcRect t="18735" b="18735"/>
          <a:stretch>
            <a:fillRect/>
          </a:stretch>
        </p:blipFill>
        <p:spPr>
          <a:xfrm>
            <a:off x="4603893" y="5033561"/>
            <a:ext cx="3297791" cy="1696007"/>
          </a:xfrm>
        </p:spPr>
      </p:pic>
      <p:sp>
        <p:nvSpPr>
          <p:cNvPr id="6" name="TextBox 5"/>
          <p:cNvSpPr txBox="1"/>
          <p:nvPr/>
        </p:nvSpPr>
        <p:spPr>
          <a:xfrm>
            <a:off x="361216" y="1782585"/>
            <a:ext cx="6385695" cy="646331"/>
          </a:xfrm>
          <a:prstGeom prst="rect">
            <a:avLst/>
          </a:prstGeom>
          <a:noFill/>
        </p:spPr>
        <p:txBody>
          <a:bodyPr wrap="none" rtlCol="0">
            <a:spAutoFit/>
          </a:bodyPr>
          <a:lstStyle/>
          <a:p>
            <a:r>
              <a:rPr lang="en-US" dirty="0"/>
              <a:t>The rows are ordered all subjects for cell A1B1, all for A1B2 </a:t>
            </a:r>
            <a:r>
              <a:rPr lang="en-US" dirty="0" err="1"/>
              <a:t>etc</a:t>
            </a:r>
            <a:r>
              <a:rPr lang="en-US" dirty="0"/>
              <a:t> </a:t>
            </a:r>
          </a:p>
          <a:p>
            <a:endParaRPr lang="en-US" dirty="0"/>
          </a:p>
        </p:txBody>
      </p:sp>
      <p:pic>
        <p:nvPicPr>
          <p:cNvPr id="7" name="Picture 6"/>
          <p:cNvPicPr>
            <a:picLocks noChangeAspect="1"/>
          </p:cNvPicPr>
          <p:nvPr/>
        </p:nvPicPr>
        <p:blipFill rotWithShape="1">
          <a:blip r:embed="rId4"/>
          <a:srcRect t="18522" b="12673"/>
          <a:stretch/>
        </p:blipFill>
        <p:spPr>
          <a:xfrm>
            <a:off x="4479961" y="3299873"/>
            <a:ext cx="4533900" cy="873816"/>
          </a:xfrm>
          <a:prstGeom prst="rect">
            <a:avLst/>
          </a:prstGeom>
        </p:spPr>
      </p:pic>
      <p:pic>
        <p:nvPicPr>
          <p:cNvPr id="8" name="Picture 7"/>
          <p:cNvPicPr>
            <a:picLocks noChangeAspect="1"/>
          </p:cNvPicPr>
          <p:nvPr/>
        </p:nvPicPr>
        <p:blipFill>
          <a:blip r:embed="rId5"/>
          <a:stretch>
            <a:fillRect/>
          </a:stretch>
        </p:blipFill>
        <p:spPr>
          <a:xfrm>
            <a:off x="7249058" y="166974"/>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Object 2"/>
          <p:cNvGraphicFramePr>
            <a:graphicFrameLocks noChangeAspect="1"/>
          </p:cNvGraphicFramePr>
          <p:nvPr>
            <p:extLst>
              <p:ext uri="{D42A27DB-BD31-4B8C-83A1-F6EECF244321}">
                <p14:modId xmlns:p14="http://schemas.microsoft.com/office/powerpoint/2010/main" val="1518688929"/>
              </p:ext>
            </p:extLst>
          </p:nvPr>
        </p:nvGraphicFramePr>
        <p:xfrm>
          <a:off x="361216" y="2281495"/>
          <a:ext cx="4021996" cy="3309237"/>
        </p:xfrm>
        <a:graphic>
          <a:graphicData uri="http://schemas.openxmlformats.org/presentationml/2006/ole">
            <mc:AlternateContent xmlns:mc="http://schemas.openxmlformats.org/markup-compatibility/2006">
              <mc:Choice xmlns:v="urn:schemas-microsoft-com:vml" Requires="v">
                <p:oleObj spid="_x0000_s81928" name="Equation" r:id="rId6" imgW="3009900" imgH="2476500" progId="Equation.3">
                  <p:embed/>
                </p:oleObj>
              </mc:Choice>
              <mc:Fallback>
                <p:oleObj name="Equation" r:id="rId6" imgW="3009900" imgH="2476500" progId="Equation.3">
                  <p:embed/>
                  <p:pic>
                    <p:nvPicPr>
                      <p:cNvPr id="0" name=""/>
                      <p:cNvPicPr/>
                      <p:nvPr/>
                    </p:nvPicPr>
                    <p:blipFill>
                      <a:blip r:embed="rId7"/>
                      <a:stretch>
                        <a:fillRect/>
                      </a:stretch>
                    </p:blipFill>
                    <p:spPr>
                      <a:xfrm>
                        <a:off x="361216" y="2281495"/>
                        <a:ext cx="4021996" cy="3309237"/>
                      </a:xfrm>
                      <a:prstGeom prst="rect">
                        <a:avLst/>
                      </a:prstGeom>
                    </p:spPr>
                  </p:pic>
                </p:oleObj>
              </mc:Fallback>
            </mc:AlternateContent>
          </a:graphicData>
        </a:graphic>
      </p:graphicFrame>
      <p:cxnSp>
        <p:nvCxnSpPr>
          <p:cNvPr id="9" name="Curved Connector 8"/>
          <p:cNvCxnSpPr/>
          <p:nvPr/>
        </p:nvCxnSpPr>
        <p:spPr>
          <a:xfrm>
            <a:off x="2211229" y="5738152"/>
            <a:ext cx="2171983" cy="447086"/>
          </a:xfrm>
          <a:prstGeom prst="curvedConnector3">
            <a:avLst>
              <a:gd name="adj1" fmla="val 82369"/>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13589" y="2528870"/>
            <a:ext cx="4260301" cy="646331"/>
          </a:xfrm>
          <a:prstGeom prst="rect">
            <a:avLst/>
          </a:prstGeom>
          <a:noFill/>
        </p:spPr>
        <p:txBody>
          <a:bodyPr wrap="none" rtlCol="0">
            <a:spAutoFit/>
          </a:bodyPr>
          <a:lstStyle/>
          <a:p>
            <a:r>
              <a:rPr lang="en-US" dirty="0" smtClean="0"/>
              <a:t>Difference of different levels of A, averaged</a:t>
            </a:r>
          </a:p>
          <a:p>
            <a:r>
              <a:rPr lang="en-US" dirty="0" smtClean="0"/>
              <a:t>Over B </a:t>
            </a:r>
            <a:r>
              <a:rPr lang="en-US" dirty="0" smtClean="0">
                <a:sym typeface="Wingdings"/>
              </a:rPr>
              <a:t> main effect of A</a:t>
            </a:r>
            <a:endParaRPr lang="en-US" dirty="0"/>
          </a:p>
        </p:txBody>
      </p:sp>
    </p:spTree>
    <p:extLst>
      <p:ext uri="{BB962C8B-B14F-4D97-AF65-F5344CB8AC3E}">
        <p14:creationId xmlns:p14="http://schemas.microsoft.com/office/powerpoint/2010/main" val="2625549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matrix for 2x2 ANOVA, rotated</a:t>
            </a:r>
            <a:endParaRPr lang="en-US" dirty="0"/>
          </a:p>
        </p:txBody>
      </p:sp>
      <p:pic>
        <p:nvPicPr>
          <p:cNvPr id="4" name="Content Placeholder 3"/>
          <p:cNvPicPr>
            <a:picLocks noGrp="1" noChangeAspect="1"/>
          </p:cNvPicPr>
          <p:nvPr>
            <p:ph idx="1"/>
          </p:nvPr>
        </p:nvPicPr>
        <p:blipFill>
          <a:blip r:embed="rId2"/>
          <a:srcRect t="17424" b="17424"/>
          <a:stretch>
            <a:fillRect/>
          </a:stretch>
        </p:blipFill>
        <p:spPr>
          <a:xfrm>
            <a:off x="233784" y="1625352"/>
            <a:ext cx="7056437" cy="3629025"/>
          </a:xfrm>
        </p:spPr>
      </p:pic>
      <p:sp>
        <p:nvSpPr>
          <p:cNvPr id="6" name="TextBox 5"/>
          <p:cNvSpPr txBox="1"/>
          <p:nvPr/>
        </p:nvSpPr>
        <p:spPr>
          <a:xfrm>
            <a:off x="7508314" y="1840839"/>
            <a:ext cx="1274470" cy="923330"/>
          </a:xfrm>
          <a:prstGeom prst="rect">
            <a:avLst/>
          </a:prstGeom>
          <a:noFill/>
        </p:spPr>
        <p:txBody>
          <a:bodyPr wrap="none" rtlCol="0">
            <a:spAutoFit/>
          </a:bodyPr>
          <a:lstStyle/>
          <a:p>
            <a:r>
              <a:rPr lang="en-US" dirty="0" smtClean="0"/>
              <a:t>White </a:t>
            </a:r>
            <a:r>
              <a:rPr lang="en-US" dirty="0" smtClean="0">
                <a:sym typeface="Wingdings"/>
              </a:rPr>
              <a:t> 1</a:t>
            </a:r>
          </a:p>
          <a:p>
            <a:r>
              <a:rPr lang="en-US" dirty="0" smtClean="0">
                <a:sym typeface="Wingdings"/>
              </a:rPr>
              <a:t>Gray  0</a:t>
            </a:r>
          </a:p>
          <a:p>
            <a:r>
              <a:rPr lang="en-US" dirty="0" smtClean="0">
                <a:sym typeface="Wingdings"/>
              </a:rPr>
              <a:t>Black  -1</a:t>
            </a:r>
          </a:p>
        </p:txBody>
      </p:sp>
      <p:cxnSp>
        <p:nvCxnSpPr>
          <p:cNvPr id="8" name="Straight Arrow Connector 7"/>
          <p:cNvCxnSpPr/>
          <p:nvPr/>
        </p:nvCxnSpPr>
        <p:spPr>
          <a:xfrm flipH="1">
            <a:off x="384520" y="4823465"/>
            <a:ext cx="337911" cy="12699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3217" y="6093410"/>
            <a:ext cx="1533255" cy="369332"/>
          </a:xfrm>
          <a:prstGeom prst="rect">
            <a:avLst/>
          </a:prstGeom>
          <a:noFill/>
        </p:spPr>
        <p:txBody>
          <a:bodyPr wrap="none" rtlCol="0">
            <a:spAutoFit/>
          </a:bodyPr>
          <a:lstStyle/>
          <a:p>
            <a:r>
              <a:rPr lang="en-US" dirty="0" smtClean="0"/>
              <a:t>Main effect A</a:t>
            </a:r>
            <a:endParaRPr lang="en-US" dirty="0"/>
          </a:p>
        </p:txBody>
      </p:sp>
      <p:cxnSp>
        <p:nvCxnSpPr>
          <p:cNvPr id="13" name="Straight Arrow Connector 12"/>
          <p:cNvCxnSpPr/>
          <p:nvPr/>
        </p:nvCxnSpPr>
        <p:spPr>
          <a:xfrm>
            <a:off x="1141908" y="4741909"/>
            <a:ext cx="559301" cy="1464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01209" y="6070109"/>
            <a:ext cx="1504401" cy="369332"/>
          </a:xfrm>
          <a:prstGeom prst="rect">
            <a:avLst/>
          </a:prstGeom>
          <a:noFill/>
        </p:spPr>
        <p:txBody>
          <a:bodyPr wrap="none" rtlCol="0">
            <a:spAutoFit/>
          </a:bodyPr>
          <a:lstStyle/>
          <a:p>
            <a:r>
              <a:rPr lang="en-US" dirty="0" smtClean="0"/>
              <a:t>Main effect B</a:t>
            </a:r>
            <a:endParaRPr lang="en-US" dirty="0"/>
          </a:p>
        </p:txBody>
      </p:sp>
      <p:sp>
        <p:nvSpPr>
          <p:cNvPr id="15" name="TextBox 14"/>
          <p:cNvSpPr txBox="1"/>
          <p:nvPr/>
        </p:nvSpPr>
        <p:spPr>
          <a:xfrm>
            <a:off x="2295469" y="5722331"/>
            <a:ext cx="1851789" cy="369332"/>
          </a:xfrm>
          <a:prstGeom prst="rect">
            <a:avLst/>
          </a:prstGeom>
          <a:noFill/>
        </p:spPr>
        <p:txBody>
          <a:bodyPr wrap="none" rtlCol="0">
            <a:spAutoFit/>
          </a:bodyPr>
          <a:lstStyle/>
          <a:p>
            <a:r>
              <a:rPr lang="en-US" dirty="0" smtClean="0"/>
              <a:t>Interaction effect</a:t>
            </a:r>
            <a:endParaRPr lang="en-US" dirty="0"/>
          </a:p>
        </p:txBody>
      </p:sp>
      <p:cxnSp>
        <p:nvCxnSpPr>
          <p:cNvPr id="17" name="Straight Arrow Connector 16"/>
          <p:cNvCxnSpPr/>
          <p:nvPr/>
        </p:nvCxnSpPr>
        <p:spPr>
          <a:xfrm>
            <a:off x="1626472" y="4590447"/>
            <a:ext cx="715604" cy="1269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ight Brace 18"/>
          <p:cNvSpPr/>
          <p:nvPr/>
        </p:nvSpPr>
        <p:spPr>
          <a:xfrm rot="16200000" flipH="1">
            <a:off x="4514330" y="2963884"/>
            <a:ext cx="485400" cy="5066386"/>
          </a:xfrm>
          <a:prstGeom prst="rightBrace">
            <a:avLst>
              <a:gd name="adj1" fmla="val 37988"/>
              <a:gd name="adj2" fmla="val 5209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625891" y="5837092"/>
            <a:ext cx="1567406" cy="369332"/>
          </a:xfrm>
          <a:prstGeom prst="rect">
            <a:avLst/>
          </a:prstGeom>
          <a:noFill/>
        </p:spPr>
        <p:txBody>
          <a:bodyPr wrap="none" rtlCol="0">
            <a:spAutoFit/>
          </a:bodyPr>
          <a:lstStyle/>
          <a:p>
            <a:r>
              <a:rPr lang="en-US" dirty="0" smtClean="0"/>
              <a:t>Subject effects</a:t>
            </a:r>
            <a:endParaRPr lang="en-US" dirty="0"/>
          </a:p>
        </p:txBody>
      </p:sp>
      <p:pic>
        <p:nvPicPr>
          <p:cNvPr id="22" name="Picture 21"/>
          <p:cNvPicPr>
            <a:picLocks noChangeAspect="1"/>
          </p:cNvPicPr>
          <p:nvPr/>
        </p:nvPicPr>
        <p:blipFill>
          <a:blip r:embed="rId3"/>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06256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2x2 ANOVA model</a:t>
            </a:r>
            <a:endParaRPr lang="en-US" dirty="0"/>
          </a:p>
        </p:txBody>
      </p:sp>
      <p:sp>
        <p:nvSpPr>
          <p:cNvPr id="6" name="Content Placeholder 5"/>
          <p:cNvSpPr>
            <a:spLocks noGrp="1"/>
          </p:cNvSpPr>
          <p:nvPr>
            <p:ph idx="1"/>
          </p:nvPr>
        </p:nvSpPr>
        <p:spPr/>
        <p:txBody>
          <a:bodyPr/>
          <a:lstStyle/>
          <a:p>
            <a:r>
              <a:rPr lang="en-US" dirty="0" smtClean="0"/>
              <a:t>Main effect of A</a:t>
            </a:r>
          </a:p>
          <a:p>
            <a:pPr lvl="1"/>
            <a:r>
              <a:rPr lang="en-US" dirty="0" smtClean="0"/>
              <a:t>[1   0   0   0]</a:t>
            </a:r>
          </a:p>
          <a:p>
            <a:r>
              <a:rPr lang="en-US" dirty="0" smtClean="0"/>
              <a:t>Main effect of B</a:t>
            </a:r>
          </a:p>
          <a:p>
            <a:pPr lvl="1"/>
            <a:r>
              <a:rPr lang="en-US" dirty="0" smtClean="0"/>
              <a:t>[0   1   0   0]</a:t>
            </a:r>
          </a:p>
          <a:p>
            <a:r>
              <a:rPr lang="en-US" dirty="0" smtClean="0"/>
              <a:t>Interaction, AXB</a:t>
            </a:r>
          </a:p>
          <a:p>
            <a:pPr lvl="1"/>
            <a:r>
              <a:rPr lang="en-US" dirty="0" smtClean="0"/>
              <a:t>[0   0   1   0]</a:t>
            </a:r>
          </a:p>
          <a:p>
            <a:pPr lvl="1"/>
            <a:endParaRPr lang="en-US" dirty="0"/>
          </a:p>
        </p:txBody>
      </p:sp>
      <p:pic>
        <p:nvPicPr>
          <p:cNvPr id="4" name="Content Placeholder 3"/>
          <p:cNvPicPr>
            <a:picLocks noChangeAspect="1"/>
          </p:cNvPicPr>
          <p:nvPr/>
        </p:nvPicPr>
        <p:blipFill>
          <a:blip r:embed="rId2"/>
          <a:srcRect t="17424" b="17424"/>
          <a:stretch>
            <a:fillRect/>
          </a:stretch>
        </p:blipFill>
        <p:spPr>
          <a:xfrm>
            <a:off x="3581242" y="2260271"/>
            <a:ext cx="4991258" cy="2566933"/>
          </a:xfrm>
          <a:prstGeom prst="rect">
            <a:avLst/>
          </a:prstGeom>
        </p:spPr>
      </p:pic>
      <p:pic>
        <p:nvPicPr>
          <p:cNvPr id="7" name="Picture 6"/>
          <p:cNvPicPr>
            <a:picLocks noChangeAspect="1"/>
          </p:cNvPicPr>
          <p:nvPr/>
        </p:nvPicPr>
        <p:blipFill>
          <a:blip r:embed="rId3"/>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88879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Mumford rules for One way ANOVA-FSL</a:t>
            </a:r>
            <a:endParaRPr lang="en-US" dirty="0"/>
          </a:p>
        </p:txBody>
      </p:sp>
      <p:sp>
        <p:nvSpPr>
          <p:cNvPr id="4" name="Content Placeholder 3"/>
          <p:cNvSpPr>
            <a:spLocks noGrp="1"/>
          </p:cNvSpPr>
          <p:nvPr>
            <p:ph idx="1"/>
          </p:nvPr>
        </p:nvSpPr>
        <p:spPr/>
        <p:txBody>
          <a:bodyPr/>
          <a:lstStyle/>
          <a:p>
            <a:r>
              <a:rPr lang="en-US" dirty="0" smtClean="0"/>
              <a:t>Number of regressors for a factor = Number of levels – 1</a:t>
            </a:r>
          </a:p>
          <a:p>
            <a:r>
              <a:rPr lang="en-US" dirty="0" smtClean="0"/>
              <a:t>Factor with 4 levels</a:t>
            </a:r>
          </a:p>
          <a:p>
            <a:pPr lvl="1"/>
            <a:r>
              <a:rPr lang="en-US" dirty="0" smtClean="0"/>
              <a:t>X</a:t>
            </a:r>
            <a:r>
              <a:rPr lang="en-US" baseline="-25000" dirty="0" smtClean="0"/>
              <a:t>i</a:t>
            </a:r>
            <a:r>
              <a:rPr lang="en-US" dirty="0" smtClean="0"/>
              <a:t>= </a:t>
            </a:r>
          </a:p>
          <a:p>
            <a:pPr lvl="2"/>
            <a:r>
              <a:rPr lang="en-US" dirty="0" smtClean="0"/>
              <a:t>1 if subject is from level </a:t>
            </a:r>
            <a:r>
              <a:rPr lang="en-US" dirty="0" err="1" smtClean="0"/>
              <a:t>i</a:t>
            </a:r>
            <a:endParaRPr lang="en-US" dirty="0" smtClean="0"/>
          </a:p>
          <a:p>
            <a:pPr lvl="2"/>
            <a:r>
              <a:rPr lang="en-US" dirty="0" smtClean="0"/>
              <a:t>-1  if case from level 4</a:t>
            </a:r>
          </a:p>
          <a:p>
            <a:pPr lvl="2"/>
            <a:r>
              <a:rPr lang="en-US" dirty="0" smtClean="0"/>
              <a:t>0 otherwise</a:t>
            </a:r>
          </a:p>
        </p:txBody>
      </p:sp>
      <p:pic>
        <p:nvPicPr>
          <p:cNvPr id="5" name="Picture 4"/>
          <p:cNvPicPr>
            <a:picLocks noChangeAspect="1"/>
          </p:cNvPicPr>
          <p:nvPr/>
        </p:nvPicPr>
        <p:blipFill>
          <a:blip r:embed="rId2"/>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19913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2978" y="161789"/>
            <a:ext cx="8001000" cy="1143000"/>
          </a:xfrm>
        </p:spPr>
        <p:txBody>
          <a:bodyPr/>
          <a:lstStyle/>
          <a:p>
            <a:r>
              <a:rPr lang="en-US" dirty="0" smtClean="0"/>
              <a:t>One way ANOVA-FSL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99233378"/>
              </p:ext>
            </p:extLst>
          </p:nvPr>
        </p:nvGraphicFramePr>
        <p:xfrm>
          <a:off x="188913" y="611188"/>
          <a:ext cx="4241800" cy="6032500"/>
        </p:xfrm>
        <a:graphic>
          <a:graphicData uri="http://schemas.openxmlformats.org/presentationml/2006/ole">
            <mc:AlternateContent xmlns:mc="http://schemas.openxmlformats.org/markup-compatibility/2006">
              <mc:Choice xmlns:v="urn:schemas-microsoft-com:vml" Requires="v">
                <p:oleObj spid="_x0000_s46149" name="Equation" r:id="rId3" imgW="4241800" imgH="6032500" progId="Equation.3">
                  <p:embed/>
                </p:oleObj>
              </mc:Choice>
              <mc:Fallback>
                <p:oleObj name="Equation" r:id="rId3" imgW="4241800" imgH="6032500" progId="Equation.3">
                  <p:embed/>
                  <p:pic>
                    <p:nvPicPr>
                      <p:cNvPr id="0" name=""/>
                      <p:cNvPicPr/>
                      <p:nvPr/>
                    </p:nvPicPr>
                    <p:blipFill>
                      <a:blip r:embed="rId4"/>
                      <a:stretch>
                        <a:fillRect/>
                      </a:stretch>
                    </p:blipFill>
                    <p:spPr>
                      <a:xfrm>
                        <a:off x="188913" y="611188"/>
                        <a:ext cx="4241800" cy="6032500"/>
                      </a:xfrm>
                      <a:prstGeom prst="rect">
                        <a:avLst/>
                      </a:prstGeom>
                    </p:spPr>
                  </p:pic>
                </p:oleObj>
              </mc:Fallback>
            </mc:AlternateContent>
          </a:graphicData>
        </a:graphic>
      </p:graphicFrame>
      <p:cxnSp>
        <p:nvCxnSpPr>
          <p:cNvPr id="7" name="Straight Arrow Connector 6"/>
          <p:cNvCxnSpPr/>
          <p:nvPr/>
        </p:nvCxnSpPr>
        <p:spPr>
          <a:xfrm flipH="1">
            <a:off x="4206571" y="2315216"/>
            <a:ext cx="1666754" cy="92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45292" y="2130550"/>
            <a:ext cx="1431364" cy="369332"/>
          </a:xfrm>
          <a:prstGeom prst="rect">
            <a:avLst/>
          </a:prstGeom>
          <a:noFill/>
        </p:spPr>
        <p:txBody>
          <a:bodyPr wrap="none" rtlCol="0">
            <a:spAutoFit/>
          </a:bodyPr>
          <a:lstStyle/>
          <a:p>
            <a:r>
              <a:rPr lang="en-US" dirty="0" smtClean="0"/>
              <a:t>Group mean</a:t>
            </a:r>
            <a:endParaRPr lang="en-US" dirty="0"/>
          </a:p>
        </p:txBody>
      </p:sp>
      <p:sp>
        <p:nvSpPr>
          <p:cNvPr id="9" name="TextBox 8"/>
          <p:cNvSpPr txBox="1"/>
          <p:nvPr/>
        </p:nvSpPr>
        <p:spPr>
          <a:xfrm>
            <a:off x="5489707" y="2845511"/>
            <a:ext cx="1418853" cy="369332"/>
          </a:xfrm>
          <a:prstGeom prst="rect">
            <a:avLst/>
          </a:prstGeom>
          <a:noFill/>
        </p:spPr>
        <p:txBody>
          <a:bodyPr wrap="none" rtlCol="0">
            <a:spAutoFit/>
          </a:bodyPr>
          <a:lstStyle/>
          <a:p>
            <a:r>
              <a:rPr lang="en-US" dirty="0" smtClean="0"/>
              <a:t>G1=β</a:t>
            </a:r>
            <a:r>
              <a:rPr lang="en-US" baseline="-25000" dirty="0" smtClean="0"/>
              <a:t>1</a:t>
            </a:r>
            <a:r>
              <a:rPr lang="en-US" dirty="0" smtClean="0"/>
              <a:t>+β</a:t>
            </a:r>
            <a:r>
              <a:rPr lang="en-US" baseline="-25000" dirty="0" smtClean="0"/>
              <a:t>2</a:t>
            </a:r>
            <a:endParaRPr lang="en-US" baseline="-25000" dirty="0"/>
          </a:p>
        </p:txBody>
      </p:sp>
      <p:sp>
        <p:nvSpPr>
          <p:cNvPr id="10" name="TextBox 9"/>
          <p:cNvSpPr txBox="1"/>
          <p:nvPr/>
        </p:nvSpPr>
        <p:spPr>
          <a:xfrm>
            <a:off x="5489707" y="3611735"/>
            <a:ext cx="1418853" cy="369332"/>
          </a:xfrm>
          <a:prstGeom prst="rect">
            <a:avLst/>
          </a:prstGeom>
          <a:noFill/>
        </p:spPr>
        <p:txBody>
          <a:bodyPr wrap="none" rtlCol="0">
            <a:spAutoFit/>
          </a:bodyPr>
          <a:lstStyle/>
          <a:p>
            <a:r>
              <a:rPr lang="en-US" dirty="0" smtClean="0"/>
              <a:t>G3=β</a:t>
            </a:r>
            <a:r>
              <a:rPr lang="en-US" baseline="-25000" dirty="0" smtClean="0"/>
              <a:t>1</a:t>
            </a:r>
            <a:r>
              <a:rPr lang="en-US" dirty="0" smtClean="0"/>
              <a:t>+β</a:t>
            </a:r>
            <a:r>
              <a:rPr lang="en-US" baseline="-25000" dirty="0" smtClean="0"/>
              <a:t>4</a:t>
            </a:r>
            <a:endParaRPr lang="en-US" baseline="-25000" dirty="0"/>
          </a:p>
        </p:txBody>
      </p:sp>
      <p:sp>
        <p:nvSpPr>
          <p:cNvPr id="11" name="TextBox 10"/>
          <p:cNvSpPr txBox="1"/>
          <p:nvPr/>
        </p:nvSpPr>
        <p:spPr>
          <a:xfrm>
            <a:off x="5489707" y="3981067"/>
            <a:ext cx="2040718" cy="369332"/>
          </a:xfrm>
          <a:prstGeom prst="rect">
            <a:avLst/>
          </a:prstGeom>
          <a:noFill/>
        </p:spPr>
        <p:txBody>
          <a:bodyPr wrap="none" rtlCol="0">
            <a:spAutoFit/>
          </a:bodyPr>
          <a:lstStyle/>
          <a:p>
            <a:r>
              <a:rPr lang="en-US" dirty="0" smtClean="0"/>
              <a:t>G1=β</a:t>
            </a:r>
            <a:r>
              <a:rPr lang="en-US" baseline="-25000" dirty="0" smtClean="0"/>
              <a:t>1</a:t>
            </a:r>
            <a:r>
              <a:rPr lang="en-US" dirty="0" smtClean="0"/>
              <a:t>-β</a:t>
            </a:r>
            <a:r>
              <a:rPr lang="en-US" baseline="-25000" dirty="0" smtClean="0"/>
              <a:t>2-</a:t>
            </a:r>
            <a:r>
              <a:rPr lang="en-US" dirty="0" smtClean="0"/>
              <a:t>β</a:t>
            </a:r>
            <a:r>
              <a:rPr lang="en-US" baseline="-25000" dirty="0" smtClean="0"/>
              <a:t>3-</a:t>
            </a:r>
            <a:r>
              <a:rPr lang="en-US" dirty="0" smtClean="0"/>
              <a:t>β</a:t>
            </a:r>
            <a:r>
              <a:rPr lang="en-US" baseline="-25000" dirty="0" smtClean="0"/>
              <a:t>4</a:t>
            </a:r>
            <a:endParaRPr lang="en-US" baseline="-25000" dirty="0"/>
          </a:p>
        </p:txBody>
      </p:sp>
      <p:sp>
        <p:nvSpPr>
          <p:cNvPr id="12" name="TextBox 11"/>
          <p:cNvSpPr txBox="1"/>
          <p:nvPr/>
        </p:nvSpPr>
        <p:spPr>
          <a:xfrm>
            <a:off x="5489707" y="3214843"/>
            <a:ext cx="1418853" cy="369332"/>
          </a:xfrm>
          <a:prstGeom prst="rect">
            <a:avLst/>
          </a:prstGeom>
          <a:noFill/>
        </p:spPr>
        <p:txBody>
          <a:bodyPr wrap="none" rtlCol="0">
            <a:spAutoFit/>
          </a:bodyPr>
          <a:lstStyle/>
          <a:p>
            <a:r>
              <a:rPr lang="en-US" dirty="0" smtClean="0"/>
              <a:t>G2=β</a:t>
            </a:r>
            <a:r>
              <a:rPr lang="en-US" baseline="-25000" dirty="0" smtClean="0"/>
              <a:t>1</a:t>
            </a:r>
            <a:r>
              <a:rPr lang="en-US" dirty="0" smtClean="0"/>
              <a:t>+β</a:t>
            </a:r>
            <a:r>
              <a:rPr lang="en-US" baseline="-25000" dirty="0" smtClean="0"/>
              <a:t>3</a:t>
            </a:r>
            <a:endParaRPr lang="en-US" baseline="-250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99117758"/>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6150"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35245848"/>
              </p:ext>
            </p:extLst>
          </p:nvPr>
        </p:nvGraphicFramePr>
        <p:xfrm>
          <a:off x="5562600" y="4627576"/>
          <a:ext cx="1905000" cy="1358900"/>
        </p:xfrm>
        <a:graphic>
          <a:graphicData uri="http://schemas.openxmlformats.org/presentationml/2006/ole">
            <mc:AlternateContent xmlns:mc="http://schemas.openxmlformats.org/markup-compatibility/2006">
              <mc:Choice xmlns:v="urn:schemas-microsoft-com:vml" Requires="v">
                <p:oleObj spid="_x0000_s46151" name="Equation" r:id="rId7" imgW="1905000" imgH="1358900" progId="Equation.3">
                  <p:embed/>
                </p:oleObj>
              </mc:Choice>
              <mc:Fallback>
                <p:oleObj name="Equation" r:id="rId7" imgW="1905000" imgH="1358900" progId="Equation.3">
                  <p:embed/>
                  <p:pic>
                    <p:nvPicPr>
                      <p:cNvPr id="0" name=""/>
                      <p:cNvPicPr/>
                      <p:nvPr/>
                    </p:nvPicPr>
                    <p:blipFill>
                      <a:blip r:embed="rId8"/>
                      <a:stretch>
                        <a:fillRect/>
                      </a:stretch>
                    </p:blipFill>
                    <p:spPr>
                      <a:xfrm>
                        <a:off x="5562600" y="4627576"/>
                        <a:ext cx="1905000" cy="1358900"/>
                      </a:xfrm>
                      <a:prstGeom prst="rect">
                        <a:avLst/>
                      </a:prstGeom>
                    </p:spPr>
                  </p:pic>
                </p:oleObj>
              </mc:Fallback>
            </mc:AlternateContent>
          </a:graphicData>
        </a:graphic>
      </p:graphicFrame>
      <p:pic>
        <p:nvPicPr>
          <p:cNvPr id="15" name="Picture 14"/>
          <p:cNvPicPr>
            <a:picLocks noChangeAspect="1"/>
          </p:cNvPicPr>
          <p:nvPr/>
        </p:nvPicPr>
        <p:blipFill>
          <a:blip r:embed="rId9"/>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83588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0063" y="142875"/>
            <a:ext cx="8229600" cy="1143000"/>
          </a:xfrm>
        </p:spPr>
        <p:txBody>
          <a:bodyPr/>
          <a:lstStyle/>
          <a:p>
            <a:r>
              <a:rPr lang="en-GB">
                <a:latin typeface="Calibri" charset="0"/>
              </a:rPr>
              <a:t>Group Analysis: Fixed vs Random</a:t>
            </a:r>
          </a:p>
        </p:txBody>
      </p:sp>
      <p:pic>
        <p:nvPicPr>
          <p:cNvPr id="6147" name="Picture 2" descr="Screen shot 2010-01-28 at 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14500" y="1857375"/>
            <a:ext cx="6026150" cy="4143375"/>
          </a:xfrm>
        </p:spPr>
      </p:pic>
      <p:sp>
        <p:nvSpPr>
          <p:cNvPr id="4" name="TextBox 3"/>
          <p:cNvSpPr txBox="1"/>
          <p:nvPr/>
        </p:nvSpPr>
        <p:spPr>
          <a:xfrm>
            <a:off x="5357813" y="5286375"/>
            <a:ext cx="2286000" cy="641350"/>
          </a:xfrm>
          <a:prstGeom prst="rect">
            <a:avLst/>
          </a:prstGeom>
          <a:solidFill>
            <a:schemeClr val="bg1">
              <a:lumMod val="75000"/>
            </a:schemeClr>
          </a:solidFill>
        </p:spPr>
        <p:txBody>
          <a:bodyPr>
            <a:spAutoFit/>
          </a:bodyPr>
          <a:lstStyle/>
          <a:p>
            <a:pPr fontAlgn="auto">
              <a:spcBef>
                <a:spcPts val="0"/>
              </a:spcBef>
              <a:spcAft>
                <a:spcPts val="0"/>
              </a:spcAft>
              <a:defRPr/>
            </a:pPr>
            <a:r>
              <a:rPr lang="en-GB" b="1" dirty="0">
                <a:solidFill>
                  <a:schemeClr val="accent1">
                    <a:lumMod val="75000"/>
                  </a:schemeClr>
                </a:solidFill>
                <a:latin typeface="+mn-lt"/>
                <a:ea typeface="+mn-ea"/>
                <a:cs typeface="+mn-cs"/>
                <a:sym typeface="Wingdings" pitchFamily="2" charset="2"/>
              </a:rPr>
              <a:t> In SPM known as random effects (RFX)</a:t>
            </a:r>
            <a:endParaRPr lang="en-GB" b="1" dirty="0">
              <a:solidFill>
                <a:schemeClr val="accent1">
                  <a:lumMod val="75000"/>
                </a:schemeClr>
              </a:solidFill>
              <a:latin typeface="+mn-lt"/>
              <a:ea typeface="+mn-ea"/>
              <a:cs typeface="+mn-cs"/>
            </a:endParaRPr>
          </a:p>
        </p:txBody>
      </p:sp>
    </p:spTree>
    <p:extLst>
      <p:ext uri="{BB962C8B-B14F-4D97-AF65-F5344CB8AC3E}">
        <p14:creationId xmlns:p14="http://schemas.microsoft.com/office/powerpoint/2010/main" val="5609438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way ANOVA</a:t>
            </a:r>
          </a:p>
        </p:txBody>
      </p:sp>
      <p:graphicFrame>
        <p:nvGraphicFramePr>
          <p:cNvPr id="4" name="Object 3"/>
          <p:cNvGraphicFramePr>
            <a:graphicFrameLocks noChangeAspect="1"/>
          </p:cNvGraphicFramePr>
          <p:nvPr>
            <p:extLst>
              <p:ext uri="{D42A27DB-BD31-4B8C-83A1-F6EECF244321}">
                <p14:modId xmlns:p14="http://schemas.microsoft.com/office/powerpoint/2010/main" val="293225659"/>
              </p:ext>
            </p:extLst>
          </p:nvPr>
        </p:nvGraphicFramePr>
        <p:xfrm>
          <a:off x="188913" y="611188"/>
          <a:ext cx="4241800" cy="6032500"/>
        </p:xfrm>
        <a:graphic>
          <a:graphicData uri="http://schemas.openxmlformats.org/presentationml/2006/ole">
            <mc:AlternateContent xmlns:mc="http://schemas.openxmlformats.org/markup-compatibility/2006">
              <mc:Choice xmlns:v="urn:schemas-microsoft-com:vml" Requires="v">
                <p:oleObj spid="_x0000_s47131" name="Equation" r:id="rId3" imgW="4241800" imgH="6032500" progId="Equation.3">
                  <p:embed/>
                </p:oleObj>
              </mc:Choice>
              <mc:Fallback>
                <p:oleObj name="Equation" r:id="rId3" imgW="4241800" imgH="6032500" progId="Equation.3">
                  <p:embed/>
                  <p:pic>
                    <p:nvPicPr>
                      <p:cNvPr id="0" name=""/>
                      <p:cNvPicPr/>
                      <p:nvPr/>
                    </p:nvPicPr>
                    <p:blipFill>
                      <a:blip r:embed="rId4"/>
                      <a:stretch>
                        <a:fillRect/>
                      </a:stretch>
                    </p:blipFill>
                    <p:spPr>
                      <a:xfrm>
                        <a:off x="188913" y="611188"/>
                        <a:ext cx="4241800" cy="6032500"/>
                      </a:xfrm>
                      <a:prstGeom prst="rect">
                        <a:avLst/>
                      </a:prstGeom>
                    </p:spPr>
                  </p:pic>
                </p:oleObj>
              </mc:Fallback>
            </mc:AlternateContent>
          </a:graphicData>
        </a:graphic>
      </p:graphicFrame>
      <p:sp>
        <p:nvSpPr>
          <p:cNvPr id="5" name="TextBox 4"/>
          <p:cNvSpPr txBox="1"/>
          <p:nvPr/>
        </p:nvSpPr>
        <p:spPr>
          <a:xfrm>
            <a:off x="5463251" y="2579812"/>
            <a:ext cx="1997174" cy="369332"/>
          </a:xfrm>
          <a:prstGeom prst="rect">
            <a:avLst/>
          </a:prstGeom>
          <a:noFill/>
        </p:spPr>
        <p:txBody>
          <a:bodyPr wrap="none" rtlCol="0">
            <a:spAutoFit/>
          </a:bodyPr>
          <a:lstStyle/>
          <a:p>
            <a:r>
              <a:rPr lang="en-US" dirty="0" smtClean="0"/>
              <a:t>H0= G1 mean = 0</a:t>
            </a:r>
            <a:endParaRPr lang="en-US" dirty="0"/>
          </a:p>
        </p:txBody>
      </p:sp>
      <p:sp>
        <p:nvSpPr>
          <p:cNvPr id="6" name="TextBox 5"/>
          <p:cNvSpPr txBox="1"/>
          <p:nvPr/>
        </p:nvSpPr>
        <p:spPr>
          <a:xfrm>
            <a:off x="5529392" y="3624966"/>
            <a:ext cx="1712916" cy="369332"/>
          </a:xfrm>
          <a:prstGeom prst="rect">
            <a:avLst/>
          </a:prstGeom>
          <a:noFill/>
        </p:spPr>
        <p:txBody>
          <a:bodyPr wrap="none" rtlCol="0">
            <a:spAutoFit/>
          </a:bodyPr>
          <a:lstStyle/>
          <a:p>
            <a:r>
              <a:rPr lang="en-US" dirty="0" smtClean="0"/>
              <a:t>C= (1   1   0   0)</a:t>
            </a:r>
            <a:endParaRPr lang="en-US" dirty="0"/>
          </a:p>
        </p:txBody>
      </p:sp>
      <p:pic>
        <p:nvPicPr>
          <p:cNvPr id="7" name="Picture 6"/>
          <p:cNvPicPr>
            <a:picLocks noChangeAspect="1"/>
          </p:cNvPicPr>
          <p:nvPr/>
        </p:nvPicPr>
        <p:blipFill>
          <a:blip r:embed="rId5"/>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25283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52" y="274638"/>
            <a:ext cx="8001000" cy="1143000"/>
          </a:xfrm>
        </p:spPr>
        <p:txBody>
          <a:bodyPr/>
          <a:lstStyle/>
          <a:p>
            <a:r>
              <a:rPr lang="en-US" dirty="0" smtClean="0"/>
              <a:t>Is group 1 different from 4?</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937772760"/>
              </p:ext>
            </p:extLst>
          </p:nvPr>
        </p:nvGraphicFramePr>
        <p:xfrm>
          <a:off x="188913" y="611188"/>
          <a:ext cx="4241800" cy="6032500"/>
        </p:xfrm>
        <a:graphic>
          <a:graphicData uri="http://schemas.openxmlformats.org/presentationml/2006/ole">
            <mc:AlternateContent xmlns:mc="http://schemas.openxmlformats.org/markup-compatibility/2006">
              <mc:Choice xmlns:v="urn:schemas-microsoft-com:vml" Requires="v">
                <p:oleObj spid="_x0000_s48155" name="Equation" r:id="rId3" imgW="4241800" imgH="6032500" progId="Equation.3">
                  <p:embed/>
                </p:oleObj>
              </mc:Choice>
              <mc:Fallback>
                <p:oleObj name="Equation" r:id="rId3" imgW="4241800" imgH="6032500" progId="Equation.3">
                  <p:embed/>
                  <p:pic>
                    <p:nvPicPr>
                      <p:cNvPr id="0" name=""/>
                      <p:cNvPicPr/>
                      <p:nvPr/>
                    </p:nvPicPr>
                    <p:blipFill>
                      <a:blip r:embed="rId4"/>
                      <a:stretch>
                        <a:fillRect/>
                      </a:stretch>
                    </p:blipFill>
                    <p:spPr>
                      <a:xfrm>
                        <a:off x="188913" y="611188"/>
                        <a:ext cx="4241800" cy="6032500"/>
                      </a:xfrm>
                      <a:prstGeom prst="rect">
                        <a:avLst/>
                      </a:prstGeom>
                    </p:spPr>
                  </p:pic>
                </p:oleObj>
              </mc:Fallback>
            </mc:AlternateContent>
          </a:graphicData>
        </a:graphic>
      </p:graphicFrame>
      <p:sp>
        <p:nvSpPr>
          <p:cNvPr id="6" name="TextBox 5"/>
          <p:cNvSpPr txBox="1"/>
          <p:nvPr/>
        </p:nvSpPr>
        <p:spPr>
          <a:xfrm>
            <a:off x="5211915" y="3320680"/>
            <a:ext cx="2447229" cy="646331"/>
          </a:xfrm>
          <a:prstGeom prst="rect">
            <a:avLst/>
          </a:prstGeom>
          <a:noFill/>
        </p:spPr>
        <p:txBody>
          <a:bodyPr wrap="none" rtlCol="0">
            <a:spAutoFit/>
          </a:bodyPr>
          <a:lstStyle/>
          <a:p>
            <a:r>
              <a:rPr lang="en-US" dirty="0" smtClean="0"/>
              <a:t>Contrast for group 1 is:</a:t>
            </a:r>
          </a:p>
          <a:p>
            <a:r>
              <a:rPr lang="en-US" dirty="0" smtClean="0"/>
              <a:t>(1   1   0   0)</a:t>
            </a:r>
            <a:endParaRPr lang="en-US" dirty="0"/>
          </a:p>
        </p:txBody>
      </p:sp>
      <p:sp>
        <p:nvSpPr>
          <p:cNvPr id="7" name="TextBox 6"/>
          <p:cNvSpPr txBox="1"/>
          <p:nvPr/>
        </p:nvSpPr>
        <p:spPr>
          <a:xfrm>
            <a:off x="5172230" y="4074779"/>
            <a:ext cx="2382421" cy="646331"/>
          </a:xfrm>
          <a:prstGeom prst="rect">
            <a:avLst/>
          </a:prstGeom>
          <a:noFill/>
        </p:spPr>
        <p:txBody>
          <a:bodyPr wrap="none" rtlCol="0">
            <a:spAutoFit/>
          </a:bodyPr>
          <a:lstStyle/>
          <a:p>
            <a:r>
              <a:rPr lang="en-US" dirty="0" smtClean="0"/>
              <a:t>Contrast for group 4 is</a:t>
            </a:r>
          </a:p>
          <a:p>
            <a:r>
              <a:rPr lang="en-US" dirty="0" smtClean="0"/>
              <a:t>(1   -1   -1   -1)</a:t>
            </a:r>
            <a:endParaRPr lang="en-US" dirty="0"/>
          </a:p>
        </p:txBody>
      </p:sp>
      <p:sp>
        <p:nvSpPr>
          <p:cNvPr id="8" name="TextBox 7"/>
          <p:cNvSpPr txBox="1"/>
          <p:nvPr/>
        </p:nvSpPr>
        <p:spPr>
          <a:xfrm>
            <a:off x="5172230" y="4760799"/>
            <a:ext cx="2809483" cy="646331"/>
          </a:xfrm>
          <a:prstGeom prst="rect">
            <a:avLst/>
          </a:prstGeom>
          <a:noFill/>
        </p:spPr>
        <p:txBody>
          <a:bodyPr wrap="none" rtlCol="0">
            <a:spAutoFit/>
          </a:bodyPr>
          <a:lstStyle/>
          <a:p>
            <a:r>
              <a:rPr lang="en-US" dirty="0" smtClean="0"/>
              <a:t>Contrast for G1-G4 will be</a:t>
            </a:r>
          </a:p>
          <a:p>
            <a:r>
              <a:rPr lang="en-US" dirty="0" smtClean="0"/>
              <a:t>(0   2   1   1)</a:t>
            </a:r>
            <a:endParaRPr lang="en-US" dirty="0"/>
          </a:p>
        </p:txBody>
      </p:sp>
      <p:pic>
        <p:nvPicPr>
          <p:cNvPr id="9" name="Picture 8"/>
          <p:cNvPicPr>
            <a:picLocks noChangeAspect="1"/>
          </p:cNvPicPr>
          <p:nvPr/>
        </p:nvPicPr>
        <p:blipFill>
          <a:blip r:embed="rId5"/>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533138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Way ANOVA-FSL</a:t>
            </a:r>
            <a:endParaRPr lang="en-US" dirty="0"/>
          </a:p>
        </p:txBody>
      </p:sp>
      <p:sp>
        <p:nvSpPr>
          <p:cNvPr id="3" name="Content Placeholder 2"/>
          <p:cNvSpPr>
            <a:spLocks noGrp="1"/>
          </p:cNvSpPr>
          <p:nvPr>
            <p:ph idx="1"/>
          </p:nvPr>
        </p:nvSpPr>
        <p:spPr/>
        <p:txBody>
          <a:bodyPr>
            <a:normAutofit lnSpcReduction="10000"/>
          </a:bodyPr>
          <a:lstStyle/>
          <a:p>
            <a:r>
              <a:rPr lang="en-US" dirty="0" smtClean="0"/>
              <a:t>Mumford rules:</a:t>
            </a:r>
          </a:p>
          <a:p>
            <a:pPr lvl="1"/>
            <a:r>
              <a:rPr lang="en-US" dirty="0" smtClean="0"/>
              <a:t>Setting up design matrix </a:t>
            </a:r>
            <a:r>
              <a:rPr lang="en-US" dirty="0" smtClean="0">
                <a:sym typeface="Wingdings"/>
              </a:rPr>
              <a:t> </a:t>
            </a:r>
          </a:p>
          <a:p>
            <a:pPr lvl="1"/>
            <a:r>
              <a:rPr lang="en-US" dirty="0" smtClean="0"/>
              <a:t>X</a:t>
            </a:r>
            <a:r>
              <a:rPr lang="en-US" baseline="-25000" dirty="0" smtClean="0"/>
              <a:t>i </a:t>
            </a:r>
            <a:r>
              <a:rPr lang="en-US" dirty="0" smtClean="0"/>
              <a:t>=  </a:t>
            </a:r>
          </a:p>
          <a:p>
            <a:pPr lvl="2"/>
            <a:r>
              <a:rPr lang="en-US" dirty="0" smtClean="0"/>
              <a:t>1 if case from level I</a:t>
            </a:r>
          </a:p>
          <a:p>
            <a:pPr lvl="2"/>
            <a:r>
              <a:rPr lang="en-US" dirty="0" smtClean="0"/>
              <a:t>-1 if case from level n</a:t>
            </a:r>
          </a:p>
          <a:p>
            <a:pPr lvl="2"/>
            <a:r>
              <a:rPr lang="en-US" dirty="0" smtClean="0"/>
              <a:t>0 otherwise</a:t>
            </a:r>
          </a:p>
          <a:p>
            <a:endParaRPr lang="en-US" dirty="0" smtClean="0"/>
          </a:p>
          <a:p>
            <a:r>
              <a:rPr lang="en-US" dirty="0" smtClean="0"/>
              <a:t>A has 3 levels, so 2 regressors</a:t>
            </a:r>
          </a:p>
          <a:p>
            <a:r>
              <a:rPr lang="en-US" dirty="0" smtClean="0"/>
              <a:t>B has 2 levels, so 1 regressors</a:t>
            </a:r>
          </a:p>
          <a:p>
            <a:pPr lvl="1"/>
            <a:endParaRPr lang="en-US" dirty="0"/>
          </a:p>
        </p:txBody>
      </p:sp>
      <p:pic>
        <p:nvPicPr>
          <p:cNvPr id="4" name="Picture 3"/>
          <p:cNvPicPr>
            <a:picLocks noChangeAspect="1"/>
          </p:cNvPicPr>
          <p:nvPr/>
        </p:nvPicPr>
        <p:blipFill>
          <a:blip r:embed="rId2"/>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111776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316284" y="1481738"/>
            <a:ext cx="627236" cy="4379066"/>
          </a:xfrm>
          <a:prstGeom prst="roundRect">
            <a:avLst/>
          </a:prstGeom>
          <a:solidFill>
            <a:schemeClr val="accent5">
              <a:lumMod val="20000"/>
              <a:lumOff val="80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832628" y="1510770"/>
            <a:ext cx="309759" cy="4379066"/>
          </a:xfrm>
          <a:prstGeom prst="roundRect">
            <a:avLst/>
          </a:prstGeom>
          <a:solidFill>
            <a:schemeClr val="bg1">
              <a:lumMod val="75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957729" y="1508198"/>
            <a:ext cx="754055" cy="4379066"/>
          </a:xfrm>
          <a:prstGeom prst="roundRect">
            <a:avLst/>
          </a:prstGeom>
          <a:solidFill>
            <a:schemeClr val="accent1">
              <a:lumMod val="20000"/>
              <a:lumOff val="80000"/>
            </a:schemeClr>
          </a:solidFill>
          <a:ln>
            <a:solidFill>
              <a:schemeClr val="bg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328192" y="-89456"/>
            <a:ext cx="8001000" cy="1143000"/>
          </a:xfrm>
        </p:spPr>
        <p:txBody>
          <a:bodyPr/>
          <a:lstStyle/>
          <a:p>
            <a:r>
              <a:rPr lang="en-US" dirty="0" smtClean="0"/>
              <a:t>Two Way ANOVA-FSL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0575957"/>
              </p:ext>
            </p:extLst>
          </p:nvPr>
        </p:nvGraphicFramePr>
        <p:xfrm>
          <a:off x="457200" y="685800"/>
          <a:ext cx="4330700" cy="5892800"/>
        </p:xfrm>
        <a:graphic>
          <a:graphicData uri="http://schemas.openxmlformats.org/presentationml/2006/ole">
            <mc:AlternateContent xmlns:mc="http://schemas.openxmlformats.org/markup-compatibility/2006">
              <mc:Choice xmlns:v="urn:schemas-microsoft-com:vml" Requires="v">
                <p:oleObj spid="_x0000_s50224" name="Equation" r:id="rId3" imgW="4330700" imgH="5892800" progId="Equation.3">
                  <p:embed/>
                </p:oleObj>
              </mc:Choice>
              <mc:Fallback>
                <p:oleObj name="Equation" r:id="rId3" imgW="4330700" imgH="5892800" progId="Equation.3">
                  <p:embed/>
                  <p:pic>
                    <p:nvPicPr>
                      <p:cNvPr id="0" name=""/>
                      <p:cNvPicPr/>
                      <p:nvPr/>
                    </p:nvPicPr>
                    <p:blipFill>
                      <a:blip r:embed="rId4"/>
                      <a:stretch>
                        <a:fillRect/>
                      </a:stretch>
                    </p:blipFill>
                    <p:spPr>
                      <a:xfrm>
                        <a:off x="457200" y="685800"/>
                        <a:ext cx="4330700" cy="5892800"/>
                      </a:xfrm>
                      <a:prstGeom prst="rect">
                        <a:avLst/>
                      </a:prstGeom>
                    </p:spPr>
                  </p:pic>
                </p:oleObj>
              </mc:Fallback>
            </mc:AlternateContent>
          </a:graphicData>
        </a:graphic>
      </p:graphicFrame>
      <p:sp>
        <p:nvSpPr>
          <p:cNvPr id="7" name="Right Brace 6"/>
          <p:cNvSpPr/>
          <p:nvPr/>
        </p:nvSpPr>
        <p:spPr>
          <a:xfrm rot="5400000">
            <a:off x="2215688" y="5444088"/>
            <a:ext cx="238137" cy="754055"/>
          </a:xfrm>
          <a:prstGeom prst="rightBrace">
            <a:avLst>
              <a:gd name="adj1" fmla="val 8408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156198" y="5900494"/>
            <a:ext cx="364202" cy="369332"/>
          </a:xfrm>
          <a:prstGeom prst="rect">
            <a:avLst/>
          </a:prstGeom>
          <a:noFill/>
        </p:spPr>
        <p:txBody>
          <a:bodyPr wrap="none" rtlCol="0">
            <a:spAutoFit/>
          </a:bodyPr>
          <a:lstStyle/>
          <a:p>
            <a:r>
              <a:rPr lang="en-US" dirty="0" smtClean="0"/>
              <a:t>A</a:t>
            </a:r>
            <a:endParaRPr lang="en-US" dirty="0"/>
          </a:p>
        </p:txBody>
      </p:sp>
      <p:sp>
        <p:nvSpPr>
          <p:cNvPr id="9" name="Right Brace 8"/>
          <p:cNvSpPr/>
          <p:nvPr/>
        </p:nvSpPr>
        <p:spPr>
          <a:xfrm rot="5400000">
            <a:off x="2890326" y="5589597"/>
            <a:ext cx="238137" cy="436577"/>
          </a:xfrm>
          <a:prstGeom prst="rightBrace">
            <a:avLst>
              <a:gd name="adj1" fmla="val 8408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2893900" y="5900494"/>
            <a:ext cx="333783" cy="369332"/>
          </a:xfrm>
          <a:prstGeom prst="rect">
            <a:avLst/>
          </a:prstGeom>
          <a:noFill/>
        </p:spPr>
        <p:txBody>
          <a:bodyPr wrap="none" rtlCol="0">
            <a:spAutoFit/>
          </a:bodyPr>
          <a:lstStyle/>
          <a:p>
            <a:r>
              <a:rPr lang="en-US" dirty="0" smtClean="0"/>
              <a:t>B</a:t>
            </a:r>
            <a:endParaRPr lang="en-US" dirty="0"/>
          </a:p>
        </p:txBody>
      </p:sp>
      <p:sp>
        <p:nvSpPr>
          <p:cNvPr id="11" name="Right Brace 10"/>
          <p:cNvSpPr/>
          <p:nvPr/>
        </p:nvSpPr>
        <p:spPr>
          <a:xfrm rot="5400000">
            <a:off x="3534559" y="5457041"/>
            <a:ext cx="238137" cy="754055"/>
          </a:xfrm>
          <a:prstGeom prst="rightBrace">
            <a:avLst>
              <a:gd name="adj1" fmla="val 8408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386422" y="5900494"/>
            <a:ext cx="511754" cy="369332"/>
          </a:xfrm>
          <a:prstGeom prst="rect">
            <a:avLst/>
          </a:prstGeom>
          <a:noFill/>
        </p:spPr>
        <p:txBody>
          <a:bodyPr wrap="none" rtlCol="0">
            <a:spAutoFit/>
          </a:bodyPr>
          <a:lstStyle/>
          <a:p>
            <a:r>
              <a:rPr lang="en-US" dirty="0" smtClean="0"/>
              <a:t>AB</a:t>
            </a: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4092133144"/>
              </p:ext>
            </p:extLst>
          </p:nvPr>
        </p:nvGraphicFramePr>
        <p:xfrm>
          <a:off x="5206237" y="5060832"/>
          <a:ext cx="3238500" cy="1206500"/>
        </p:xfrm>
        <a:graphic>
          <a:graphicData uri="http://schemas.openxmlformats.org/presentationml/2006/ole">
            <mc:AlternateContent xmlns:mc="http://schemas.openxmlformats.org/markup-compatibility/2006">
              <mc:Choice xmlns:v="urn:schemas-microsoft-com:vml" Requires="v">
                <p:oleObj spid="_x0000_s50225" name="Equation" r:id="rId5" imgW="3238500" imgH="1206500" progId="Equation.3">
                  <p:embed/>
                </p:oleObj>
              </mc:Choice>
              <mc:Fallback>
                <p:oleObj name="Equation" r:id="rId5" imgW="3238500" imgH="1206500" progId="Equation.3">
                  <p:embed/>
                  <p:pic>
                    <p:nvPicPr>
                      <p:cNvPr id="0" name=""/>
                      <p:cNvPicPr/>
                      <p:nvPr/>
                    </p:nvPicPr>
                    <p:blipFill>
                      <a:blip r:embed="rId6"/>
                      <a:stretch>
                        <a:fillRect/>
                      </a:stretch>
                    </p:blipFill>
                    <p:spPr>
                      <a:xfrm>
                        <a:off x="5206237" y="5060832"/>
                        <a:ext cx="3238500" cy="1206500"/>
                      </a:xfrm>
                      <a:prstGeom prst="rect">
                        <a:avLst/>
                      </a:prstGeom>
                    </p:spPr>
                  </p:pic>
                </p:oleObj>
              </mc:Fallback>
            </mc:AlternateContent>
          </a:graphicData>
        </a:graphic>
      </p:graphicFrame>
      <p:sp>
        <p:nvSpPr>
          <p:cNvPr id="18" name="TextBox 17"/>
          <p:cNvSpPr txBox="1"/>
          <p:nvPr/>
        </p:nvSpPr>
        <p:spPr>
          <a:xfrm>
            <a:off x="5707959" y="4595087"/>
            <a:ext cx="2159566" cy="369332"/>
          </a:xfrm>
          <a:prstGeom prst="rect">
            <a:avLst/>
          </a:prstGeom>
          <a:noFill/>
        </p:spPr>
        <p:txBody>
          <a:bodyPr wrap="none" rtlCol="0">
            <a:spAutoFit/>
          </a:bodyPr>
          <a:lstStyle/>
          <a:p>
            <a:r>
              <a:rPr lang="en-US" dirty="0" smtClean="0"/>
              <a:t>Main factor A effect</a:t>
            </a:r>
            <a:endParaRPr lang="en-US" dirty="0"/>
          </a:p>
        </p:txBody>
      </p:sp>
    </p:spTree>
    <p:extLst>
      <p:ext uri="{BB962C8B-B14F-4D97-AF65-F5344CB8AC3E}">
        <p14:creationId xmlns:p14="http://schemas.microsoft.com/office/powerpoint/2010/main" val="190076941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8001000" cy="1143000"/>
          </a:xfrm>
        </p:spPr>
        <p:txBody>
          <a:bodyPr/>
          <a:lstStyle/>
          <a:p>
            <a:r>
              <a:rPr lang="en-US" dirty="0" smtClean="0"/>
              <a:t>Two way </a:t>
            </a:r>
            <a:r>
              <a:rPr lang="en-US" dirty="0" smtClean="0"/>
              <a:t>ANOVA-FSL Freesurfer</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862884673"/>
              </p:ext>
            </p:extLst>
          </p:nvPr>
        </p:nvGraphicFramePr>
        <p:xfrm>
          <a:off x="457200" y="685800"/>
          <a:ext cx="4330700" cy="5892800"/>
        </p:xfrm>
        <a:graphic>
          <a:graphicData uri="http://schemas.openxmlformats.org/presentationml/2006/ole">
            <mc:AlternateContent xmlns:mc="http://schemas.openxmlformats.org/markup-compatibility/2006">
              <mc:Choice xmlns:v="urn:schemas-microsoft-com:vml" Requires="v">
                <p:oleObj spid="_x0000_s51269" name="Equation" r:id="rId3" imgW="4330700" imgH="5892800" progId="Equation.3">
                  <p:embed/>
                </p:oleObj>
              </mc:Choice>
              <mc:Fallback>
                <p:oleObj name="Equation" r:id="rId3" imgW="4330700" imgH="5892800" progId="Equation.3">
                  <p:embed/>
                  <p:pic>
                    <p:nvPicPr>
                      <p:cNvPr id="0" name=""/>
                      <p:cNvPicPr/>
                      <p:nvPr/>
                    </p:nvPicPr>
                    <p:blipFill>
                      <a:blip r:embed="rId4"/>
                      <a:stretch>
                        <a:fillRect/>
                      </a:stretch>
                    </p:blipFill>
                    <p:spPr>
                      <a:xfrm>
                        <a:off x="457200" y="685800"/>
                        <a:ext cx="4330700" cy="5892800"/>
                      </a:xfrm>
                      <a:prstGeom prst="rect">
                        <a:avLst/>
                      </a:prstGeom>
                    </p:spPr>
                  </p:pic>
                </p:oleObj>
              </mc:Fallback>
            </mc:AlternateContent>
          </a:graphicData>
        </a:graphic>
      </p:graphicFrame>
      <p:sp>
        <p:nvSpPr>
          <p:cNvPr id="4" name="TextBox 3"/>
          <p:cNvSpPr txBox="1"/>
          <p:nvPr/>
        </p:nvSpPr>
        <p:spPr>
          <a:xfrm>
            <a:off x="5462162" y="2061179"/>
            <a:ext cx="1851789" cy="369332"/>
          </a:xfrm>
          <a:prstGeom prst="rect">
            <a:avLst/>
          </a:prstGeom>
          <a:noFill/>
        </p:spPr>
        <p:txBody>
          <a:bodyPr wrap="none" rtlCol="0">
            <a:spAutoFit/>
          </a:bodyPr>
          <a:lstStyle/>
          <a:p>
            <a:r>
              <a:rPr lang="en-US" dirty="0" smtClean="0"/>
              <a:t>Interaction effect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73248557"/>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51270"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08105907"/>
              </p:ext>
            </p:extLst>
          </p:nvPr>
        </p:nvGraphicFramePr>
        <p:xfrm>
          <a:off x="5360988" y="2559050"/>
          <a:ext cx="2616200" cy="952500"/>
        </p:xfrm>
        <a:graphic>
          <a:graphicData uri="http://schemas.openxmlformats.org/presentationml/2006/ole">
            <mc:AlternateContent xmlns:mc="http://schemas.openxmlformats.org/markup-compatibility/2006">
              <mc:Choice xmlns:v="urn:schemas-microsoft-com:vml" Requires="v">
                <p:oleObj spid="_x0000_s51271" name="Equation" r:id="rId7" imgW="2616200" imgH="952500" progId="Equation.3">
                  <p:embed/>
                </p:oleObj>
              </mc:Choice>
              <mc:Fallback>
                <p:oleObj name="Equation" r:id="rId7" imgW="2616200" imgH="952500" progId="Equation.3">
                  <p:embed/>
                  <p:pic>
                    <p:nvPicPr>
                      <p:cNvPr id="0" name=""/>
                      <p:cNvPicPr/>
                      <p:nvPr/>
                    </p:nvPicPr>
                    <p:blipFill>
                      <a:blip r:embed="rId8"/>
                      <a:stretch>
                        <a:fillRect/>
                      </a:stretch>
                    </p:blipFill>
                    <p:spPr>
                      <a:xfrm>
                        <a:off x="5360988" y="2559050"/>
                        <a:ext cx="2616200" cy="952500"/>
                      </a:xfrm>
                      <a:prstGeom prst="rect">
                        <a:avLst/>
                      </a:prstGeom>
                    </p:spPr>
                  </p:pic>
                </p:oleObj>
              </mc:Fallback>
            </mc:AlternateContent>
          </a:graphicData>
        </a:graphic>
      </p:graphicFrame>
      <p:sp>
        <p:nvSpPr>
          <p:cNvPr id="7" name="TextBox 6"/>
          <p:cNvSpPr txBox="1"/>
          <p:nvPr/>
        </p:nvSpPr>
        <p:spPr>
          <a:xfrm>
            <a:off x="5557749" y="4437730"/>
            <a:ext cx="3092726" cy="369332"/>
          </a:xfrm>
          <a:prstGeom prst="rect">
            <a:avLst/>
          </a:prstGeom>
          <a:noFill/>
        </p:spPr>
        <p:txBody>
          <a:bodyPr wrap="none" rtlCol="0">
            <a:spAutoFit/>
          </a:bodyPr>
          <a:lstStyle/>
          <a:p>
            <a:r>
              <a:rPr lang="en-US" dirty="0" smtClean="0"/>
              <a:t>Just test the last two columns!</a:t>
            </a:r>
            <a:endParaRPr lang="en-US" dirty="0"/>
          </a:p>
        </p:txBody>
      </p:sp>
      <p:pic>
        <p:nvPicPr>
          <p:cNvPr id="8" name="Picture 7"/>
          <p:cNvPicPr>
            <a:picLocks noChangeAspect="1"/>
          </p:cNvPicPr>
          <p:nvPr/>
        </p:nvPicPr>
        <p:blipFill>
          <a:blip r:embed="rId9"/>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612866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14300"/>
            <a:ext cx="8001000" cy="1143000"/>
          </a:xfrm>
        </p:spPr>
        <p:txBody>
          <a:bodyPr/>
          <a:lstStyle/>
          <a:p>
            <a:r>
              <a:rPr lang="en-US" dirty="0" smtClean="0"/>
              <a:t>Two Way ANOVA</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07211073"/>
              </p:ext>
            </p:extLst>
          </p:nvPr>
        </p:nvGraphicFramePr>
        <p:xfrm>
          <a:off x="266030" y="603870"/>
          <a:ext cx="4330700" cy="5892800"/>
        </p:xfrm>
        <a:graphic>
          <a:graphicData uri="http://schemas.openxmlformats.org/presentationml/2006/ole">
            <mc:AlternateContent xmlns:mc="http://schemas.openxmlformats.org/markup-compatibility/2006">
              <mc:Choice xmlns:v="urn:schemas-microsoft-com:vml" Requires="v">
                <p:oleObj spid="_x0000_s52272" name="Equation" r:id="rId3" imgW="4330700" imgH="5892800" progId="Equation.3">
                  <p:embed/>
                </p:oleObj>
              </mc:Choice>
              <mc:Fallback>
                <p:oleObj name="Equation" r:id="rId3" imgW="4330700" imgH="5892800" progId="Equation.3">
                  <p:embed/>
                  <p:pic>
                    <p:nvPicPr>
                      <p:cNvPr id="0" name=""/>
                      <p:cNvPicPr/>
                      <p:nvPr/>
                    </p:nvPicPr>
                    <p:blipFill>
                      <a:blip r:embed="rId4"/>
                      <a:stretch>
                        <a:fillRect/>
                      </a:stretch>
                    </p:blipFill>
                    <p:spPr>
                      <a:xfrm>
                        <a:off x="266030" y="603870"/>
                        <a:ext cx="4330700" cy="5892800"/>
                      </a:xfrm>
                      <a:prstGeom prst="rect">
                        <a:avLst/>
                      </a:prstGeom>
                    </p:spPr>
                  </p:pic>
                </p:oleObj>
              </mc:Fallback>
            </mc:AlternateContent>
          </a:graphicData>
        </a:graphic>
      </p:graphicFrame>
      <p:sp>
        <p:nvSpPr>
          <p:cNvPr id="4" name="TextBox 3"/>
          <p:cNvSpPr txBox="1"/>
          <p:nvPr/>
        </p:nvSpPr>
        <p:spPr>
          <a:xfrm>
            <a:off x="5216364" y="2171074"/>
            <a:ext cx="1891564" cy="369332"/>
          </a:xfrm>
          <a:prstGeom prst="rect">
            <a:avLst/>
          </a:prstGeom>
          <a:noFill/>
        </p:spPr>
        <p:txBody>
          <a:bodyPr wrap="none" rtlCol="0">
            <a:spAutoFit/>
          </a:bodyPr>
          <a:lstStyle/>
          <a:p>
            <a:r>
              <a:rPr lang="en-US" dirty="0" smtClean="0"/>
              <a:t>A1B1? Cell mean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8399108"/>
              </p:ext>
            </p:extLst>
          </p:nvPr>
        </p:nvGraphicFramePr>
        <p:xfrm>
          <a:off x="5216364" y="3190734"/>
          <a:ext cx="2552700" cy="622300"/>
        </p:xfrm>
        <a:graphic>
          <a:graphicData uri="http://schemas.openxmlformats.org/presentationml/2006/ole">
            <mc:AlternateContent xmlns:mc="http://schemas.openxmlformats.org/markup-compatibility/2006">
              <mc:Choice xmlns:v="urn:schemas-microsoft-com:vml" Requires="v">
                <p:oleObj spid="_x0000_s52273" name="Equation" r:id="rId5" imgW="2552700" imgH="622300" progId="Equation.3">
                  <p:embed/>
                </p:oleObj>
              </mc:Choice>
              <mc:Fallback>
                <p:oleObj name="Equation" r:id="rId5" imgW="2552700" imgH="622300" progId="Equation.3">
                  <p:embed/>
                  <p:pic>
                    <p:nvPicPr>
                      <p:cNvPr id="0" name=""/>
                      <p:cNvPicPr/>
                      <p:nvPr/>
                    </p:nvPicPr>
                    <p:blipFill>
                      <a:blip r:embed="rId6"/>
                      <a:stretch>
                        <a:fillRect/>
                      </a:stretch>
                    </p:blipFill>
                    <p:spPr>
                      <a:xfrm>
                        <a:off x="5216364" y="3190734"/>
                        <a:ext cx="2552700" cy="6223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7249058" y="6019800"/>
            <a:ext cx="1738591" cy="51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55985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09672"/>
            <a:ext cx="8001000" cy="1143000"/>
          </a:xfrm>
        </p:spPr>
        <p:txBody>
          <a:bodyPr/>
          <a:lstStyle/>
          <a:p>
            <a:r>
              <a:rPr lang="en-US" dirty="0" smtClean="0"/>
              <a:t>The End</a:t>
            </a:r>
            <a:endParaRPr lang="en-US" dirty="0"/>
          </a:p>
        </p:txBody>
      </p:sp>
    </p:spTree>
    <p:extLst>
      <p:ext uri="{BB962C8B-B14F-4D97-AF65-F5344CB8AC3E}">
        <p14:creationId xmlns:p14="http://schemas.microsoft.com/office/powerpoint/2010/main" val="3153990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600" dirty="0" err="1" smtClean="0">
                <a:solidFill>
                  <a:srgbClr val="000000"/>
                </a:solidFill>
              </a:rPr>
              <a:t>Consider</a:t>
            </a:r>
            <a:r>
              <a:rPr lang="de-DE" sz="3600" dirty="0" smtClean="0">
                <a:solidFill>
                  <a:srgbClr val="000000"/>
                </a:solidFill>
              </a:rPr>
              <a:t> a </a:t>
            </a:r>
            <a:r>
              <a:rPr lang="de-DE" sz="3600" dirty="0" err="1" smtClean="0">
                <a:solidFill>
                  <a:srgbClr val="000000"/>
                </a:solidFill>
              </a:rPr>
              <a:t>single</a:t>
            </a:r>
            <a:r>
              <a:rPr lang="de-DE" sz="3600" dirty="0" smtClean="0">
                <a:solidFill>
                  <a:srgbClr val="000000"/>
                </a:solidFill>
              </a:rPr>
              <a:t> </a:t>
            </a:r>
            <a:r>
              <a:rPr lang="de-DE" sz="3600" dirty="0" err="1" smtClean="0">
                <a:solidFill>
                  <a:srgbClr val="000000"/>
                </a:solidFill>
              </a:rPr>
              <a:t>voxel</a:t>
            </a:r>
            <a:r>
              <a:rPr lang="de-DE" sz="3600" dirty="0" smtClean="0">
                <a:solidFill>
                  <a:srgbClr val="000000"/>
                </a:solidFill>
              </a:rPr>
              <a:t> </a:t>
            </a:r>
            <a:r>
              <a:rPr lang="de-DE" sz="3600" dirty="0" err="1" smtClean="0">
                <a:solidFill>
                  <a:srgbClr val="000000"/>
                </a:solidFill>
              </a:rPr>
              <a:t>for</a:t>
            </a:r>
            <a:r>
              <a:rPr lang="de-DE" sz="3600" dirty="0" smtClean="0">
                <a:solidFill>
                  <a:srgbClr val="000000"/>
                </a:solidFill>
              </a:rPr>
              <a:t> 12 </a:t>
            </a:r>
            <a:r>
              <a:rPr lang="de-DE" sz="3600" dirty="0" err="1" smtClean="0">
                <a:solidFill>
                  <a:srgbClr val="000000"/>
                </a:solidFill>
              </a:rPr>
              <a:t>subjects</a:t>
            </a:r>
            <a:endParaRPr lang="en-US" sz="3600" dirty="0">
              <a:solidFill>
                <a:srgbClr val="000000"/>
              </a:solidFill>
            </a:endParaRPr>
          </a:p>
        </p:txBody>
      </p:sp>
      <p:grpSp>
        <p:nvGrpSpPr>
          <p:cNvPr id="4" name="Group 43"/>
          <p:cNvGrpSpPr>
            <a:grpSpLocks/>
          </p:cNvGrpSpPr>
          <p:nvPr/>
        </p:nvGrpSpPr>
        <p:grpSpPr bwMode="auto">
          <a:xfrm>
            <a:off x="457200" y="1910468"/>
            <a:ext cx="1988454" cy="4346575"/>
            <a:chOff x="432" y="1104"/>
            <a:chExt cx="1674" cy="2738"/>
          </a:xfrm>
        </p:grpSpPr>
        <p:pic>
          <p:nvPicPr>
            <p:cNvPr id="6" name="Picture 4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 y="3428"/>
              <a:ext cx="1659"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 y="2949"/>
              <a:ext cx="1672"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4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 y="2484"/>
              <a:ext cx="1666"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4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 y="2020"/>
              <a:ext cx="1669"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4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 y="1572"/>
              <a:ext cx="1669"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4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 y="1104"/>
              <a:ext cx="1674" cy="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3" name="Rectangle 4"/>
          <p:cNvSpPr>
            <a:spLocks noChangeArrowheads="1"/>
          </p:cNvSpPr>
          <p:nvPr/>
        </p:nvSpPr>
        <p:spPr bwMode="auto">
          <a:xfrm>
            <a:off x="2919115" y="1741064"/>
            <a:ext cx="5879199" cy="38587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pPr algn="l"/>
            <a:r>
              <a:rPr lang="de-DE" sz="2400" dirty="0">
                <a:solidFill>
                  <a:srgbClr val="000000"/>
                </a:solidFill>
              </a:rPr>
              <a:t/>
            </a:r>
            <a:br>
              <a:rPr lang="de-DE" sz="2400" dirty="0">
                <a:solidFill>
                  <a:srgbClr val="000000"/>
                </a:solidFill>
              </a:rPr>
            </a:br>
            <a:r>
              <a:rPr lang="de-DE" sz="2400" dirty="0" smtClean="0">
                <a:solidFill>
                  <a:srgbClr val="000000"/>
                </a:solidFill>
              </a:rPr>
              <a:t>Effect Sizes </a:t>
            </a:r>
            <a:r>
              <a:rPr lang="de-DE" sz="2400" dirty="0">
                <a:solidFill>
                  <a:srgbClr val="000000"/>
                </a:solidFill>
              </a:rPr>
              <a:t>= [4, 3, 2, 1, 1, 2, </a:t>
            </a:r>
            <a:r>
              <a:rPr lang="de-DE" sz="2400" dirty="0" smtClean="0">
                <a:solidFill>
                  <a:srgbClr val="000000"/>
                </a:solidFill>
              </a:rPr>
              <a:t>....]</a:t>
            </a:r>
          </a:p>
          <a:p>
            <a:r>
              <a:rPr lang="de-DE" sz="2400" dirty="0">
                <a:solidFill>
                  <a:srgbClr val="000000"/>
                </a:solidFill>
              </a:rPr>
              <a:t>s</a:t>
            </a:r>
            <a:r>
              <a:rPr lang="de-DE" sz="2400" baseline="-25000" dirty="0">
                <a:solidFill>
                  <a:srgbClr val="000000"/>
                </a:solidFill>
              </a:rPr>
              <a:t>w</a:t>
            </a:r>
            <a:r>
              <a:rPr lang="de-DE" sz="2400" dirty="0">
                <a:solidFill>
                  <a:srgbClr val="000000"/>
                </a:solidFill>
              </a:rPr>
              <a:t> = [0.9, 1.2, 1.5, 0.5, 0.4, 0.7, </a:t>
            </a:r>
            <a:r>
              <a:rPr lang="de-DE" sz="2400" dirty="0" smtClean="0">
                <a:solidFill>
                  <a:srgbClr val="000000"/>
                </a:solidFill>
              </a:rPr>
              <a:t>....]</a:t>
            </a:r>
            <a:endParaRPr lang="de-DE" sz="2400" dirty="0">
              <a:solidFill>
                <a:srgbClr val="000000"/>
              </a:solidFill>
            </a:endParaRPr>
          </a:p>
          <a:p>
            <a:pPr algn="l"/>
            <a:endParaRPr lang="de-DE" sz="2400" dirty="0" smtClean="0">
              <a:solidFill>
                <a:srgbClr val="000000"/>
              </a:solidFill>
            </a:endParaRPr>
          </a:p>
          <a:p>
            <a:pPr marL="342900" indent="-342900" algn="l">
              <a:buFont typeface="Arial"/>
              <a:buChar char="•"/>
            </a:pPr>
            <a:r>
              <a:rPr lang="de-DE" sz="2400" dirty="0" smtClean="0">
                <a:solidFill>
                  <a:srgbClr val="000000"/>
                </a:solidFill>
              </a:rPr>
              <a:t>Group mean, m=2.67</a:t>
            </a:r>
          </a:p>
          <a:p>
            <a:pPr marL="342900" indent="-342900">
              <a:buFont typeface="Arial"/>
              <a:buChar char="•"/>
            </a:pPr>
            <a:r>
              <a:rPr lang="de-DE" sz="2400" dirty="0" smtClean="0">
                <a:solidFill>
                  <a:srgbClr val="000000"/>
                </a:solidFill>
              </a:rPr>
              <a:t>Mean within subject </a:t>
            </a:r>
            <a:r>
              <a:rPr lang="de-DE" sz="2400" dirty="0" err="1" smtClean="0">
                <a:solidFill>
                  <a:srgbClr val="000000"/>
                </a:solidFill>
              </a:rPr>
              <a:t>variance</a:t>
            </a:r>
            <a:r>
              <a:rPr lang="de-DE" sz="2400" dirty="0" smtClean="0">
                <a:solidFill>
                  <a:srgbClr val="000000"/>
                </a:solidFill>
              </a:rPr>
              <a:t> </a:t>
            </a:r>
            <a:r>
              <a:rPr lang="de-DE" sz="2400" dirty="0" err="1">
                <a:solidFill>
                  <a:srgbClr val="000000"/>
                </a:solidFill>
              </a:rPr>
              <a:t>s</a:t>
            </a:r>
            <a:r>
              <a:rPr lang="de-DE" sz="2400" baseline="-25000" dirty="0" err="1">
                <a:solidFill>
                  <a:srgbClr val="000000"/>
                </a:solidFill>
              </a:rPr>
              <a:t>w</a:t>
            </a:r>
            <a:r>
              <a:rPr lang="de-DE" sz="2400" baseline="-25000" dirty="0">
                <a:solidFill>
                  <a:srgbClr val="000000"/>
                </a:solidFill>
              </a:rPr>
              <a:t> </a:t>
            </a:r>
            <a:r>
              <a:rPr lang="de-DE" sz="2400" dirty="0" smtClean="0">
                <a:solidFill>
                  <a:srgbClr val="000000"/>
                </a:solidFill>
              </a:rPr>
              <a:t>=1.04</a:t>
            </a:r>
          </a:p>
          <a:p>
            <a:pPr marL="342900" indent="-342900" algn="l">
              <a:buFont typeface="Arial"/>
              <a:buChar char="•"/>
            </a:pPr>
            <a:r>
              <a:rPr lang="de-DE" sz="2400" dirty="0" err="1" smtClean="0">
                <a:solidFill>
                  <a:srgbClr val="000000"/>
                </a:solidFill>
              </a:rPr>
              <a:t>Between</a:t>
            </a:r>
            <a:r>
              <a:rPr lang="de-DE" sz="2400" dirty="0" smtClean="0">
                <a:solidFill>
                  <a:srgbClr val="000000"/>
                </a:solidFill>
              </a:rPr>
              <a:t> </a:t>
            </a:r>
            <a:r>
              <a:rPr lang="de-DE" sz="2400" dirty="0" err="1">
                <a:solidFill>
                  <a:srgbClr val="000000"/>
                </a:solidFill>
              </a:rPr>
              <a:t>subject</a:t>
            </a:r>
            <a:r>
              <a:rPr lang="de-DE" sz="2400" dirty="0">
                <a:solidFill>
                  <a:srgbClr val="000000"/>
                </a:solidFill>
              </a:rPr>
              <a:t> </a:t>
            </a:r>
            <a:r>
              <a:rPr lang="de-DE" sz="2400" dirty="0" smtClean="0">
                <a:solidFill>
                  <a:srgbClr val="000000"/>
                </a:solidFill>
              </a:rPr>
              <a:t>(</a:t>
            </a:r>
            <a:r>
              <a:rPr lang="de-DE" sz="2400" dirty="0" err="1" smtClean="0">
                <a:solidFill>
                  <a:srgbClr val="000000"/>
                </a:solidFill>
              </a:rPr>
              <a:t>std</a:t>
            </a:r>
            <a:r>
              <a:rPr lang="de-DE" sz="2400" dirty="0" smtClean="0">
                <a:solidFill>
                  <a:srgbClr val="000000"/>
                </a:solidFill>
              </a:rPr>
              <a:t> </a:t>
            </a:r>
            <a:r>
              <a:rPr lang="de-DE" sz="2400" dirty="0" err="1" smtClean="0">
                <a:solidFill>
                  <a:srgbClr val="000000"/>
                </a:solidFill>
              </a:rPr>
              <a:t>dev</a:t>
            </a:r>
            <a:r>
              <a:rPr lang="de-DE" sz="2400" dirty="0" smtClean="0">
                <a:solidFill>
                  <a:srgbClr val="000000"/>
                </a:solidFill>
              </a:rPr>
              <a:t>)</a:t>
            </a:r>
            <a:r>
              <a:rPr lang="de-DE" sz="2400" dirty="0">
                <a:solidFill>
                  <a:srgbClr val="000000"/>
                </a:solidFill>
              </a:rPr>
              <a:t>, </a:t>
            </a:r>
            <a:r>
              <a:rPr lang="de-DE" sz="2400" dirty="0" err="1">
                <a:solidFill>
                  <a:srgbClr val="000000"/>
                </a:solidFill>
              </a:rPr>
              <a:t>s</a:t>
            </a:r>
            <a:r>
              <a:rPr lang="de-DE" sz="2400" baseline="-25000" dirty="0" err="1">
                <a:solidFill>
                  <a:srgbClr val="000000"/>
                </a:solidFill>
              </a:rPr>
              <a:t>b</a:t>
            </a:r>
            <a:r>
              <a:rPr lang="de-DE" sz="2400" dirty="0">
                <a:solidFill>
                  <a:srgbClr val="000000"/>
                </a:solidFill>
              </a:rPr>
              <a:t> =</a:t>
            </a:r>
            <a:r>
              <a:rPr lang="de-DE" sz="2400" dirty="0" smtClean="0">
                <a:solidFill>
                  <a:srgbClr val="000000"/>
                </a:solidFill>
              </a:rPr>
              <a:t>1.07</a:t>
            </a:r>
          </a:p>
          <a:p>
            <a:pPr algn="l"/>
            <a:r>
              <a:rPr lang="de-DE" sz="2400" dirty="0">
                <a:solidFill>
                  <a:srgbClr val="000000"/>
                </a:solidFill>
              </a:rPr>
              <a:t/>
            </a:r>
            <a:br>
              <a:rPr lang="de-DE" sz="2400" dirty="0">
                <a:solidFill>
                  <a:srgbClr val="000000"/>
                </a:solidFill>
              </a:rPr>
            </a:br>
            <a:endParaRPr lang="en-US" sz="2400" baseline="30000" dirty="0">
              <a:solidFill>
                <a:srgbClr val="000000"/>
              </a:solidFill>
            </a:endParaRPr>
          </a:p>
        </p:txBody>
      </p:sp>
    </p:spTree>
    <p:extLst>
      <p:ext uri="{BB962C8B-B14F-4D97-AF65-F5344CB8AC3E}">
        <p14:creationId xmlns:p14="http://schemas.microsoft.com/office/powerpoint/2010/main" val="24233266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0063" y="142875"/>
            <a:ext cx="8229600" cy="1143000"/>
          </a:xfrm>
        </p:spPr>
        <p:txBody>
          <a:bodyPr/>
          <a:lstStyle/>
          <a:p>
            <a:r>
              <a:rPr lang="en-GB" dirty="0">
                <a:solidFill>
                  <a:srgbClr val="000000"/>
                </a:solidFill>
                <a:latin typeface="Calibri" charset="0"/>
              </a:rPr>
              <a:t>Group Analysis: Fixed-effects</a:t>
            </a:r>
          </a:p>
        </p:txBody>
      </p:sp>
      <p:pic>
        <p:nvPicPr>
          <p:cNvPr id="7171" name="Picture 2" descr="Screen shot 2010-01-28 a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88" y="1881471"/>
            <a:ext cx="7254590" cy="2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0063" y="4654770"/>
            <a:ext cx="8229600" cy="2523768"/>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GB" sz="2200" dirty="0" smtClean="0">
                <a:solidFill>
                  <a:srgbClr val="000000"/>
                </a:solidFill>
              </a:rPr>
              <a:t>Compare group effect with within-subject variance</a:t>
            </a:r>
          </a:p>
          <a:p>
            <a:pPr algn="ctr"/>
            <a:r>
              <a:rPr lang="en-GB" sz="2200" dirty="0" smtClean="0">
                <a:solidFill>
                  <a:srgbClr val="000000"/>
                </a:solidFill>
              </a:rPr>
              <a:t> </a:t>
            </a:r>
          </a:p>
          <a:p>
            <a:pPr algn="ctr"/>
            <a:r>
              <a:rPr lang="en-GB" sz="2200" dirty="0" smtClean="0">
                <a:solidFill>
                  <a:srgbClr val="000000"/>
                </a:solidFill>
              </a:rPr>
              <a:t>    NO inferences </a:t>
            </a:r>
            <a:r>
              <a:rPr lang="en-GB" sz="2200" dirty="0">
                <a:solidFill>
                  <a:srgbClr val="000000"/>
                </a:solidFill>
              </a:rPr>
              <a:t>about the </a:t>
            </a:r>
            <a:r>
              <a:rPr lang="en-GB" sz="2200" dirty="0" smtClean="0">
                <a:solidFill>
                  <a:srgbClr val="000000"/>
                </a:solidFill>
              </a:rPr>
              <a:t>population</a:t>
            </a:r>
          </a:p>
          <a:p>
            <a:pPr algn="ctr"/>
            <a:endParaRPr lang="en-GB" sz="2200" dirty="0">
              <a:solidFill>
                <a:srgbClr val="000000"/>
              </a:solidFill>
            </a:endParaRPr>
          </a:p>
          <a:p>
            <a:pPr algn="ctr"/>
            <a:r>
              <a:rPr lang="en-GB" sz="2200" dirty="0" smtClean="0">
                <a:solidFill>
                  <a:srgbClr val="000000"/>
                </a:solidFill>
                <a:latin typeface="Arial" charset="0"/>
              </a:rPr>
              <a:t>Because between subject variance not considered, you may get larger effects</a:t>
            </a:r>
          </a:p>
          <a:p>
            <a:pPr algn="ctr"/>
            <a:endParaRPr lang="en-GB" sz="2200" dirty="0">
              <a:solidFill>
                <a:srgbClr val="000000"/>
              </a:solidFill>
            </a:endParaRPr>
          </a:p>
        </p:txBody>
      </p:sp>
    </p:spTree>
    <p:extLst>
      <p:ext uri="{BB962C8B-B14F-4D97-AF65-F5344CB8AC3E}">
        <p14:creationId xmlns:p14="http://schemas.microsoft.com/office/powerpoint/2010/main" val="32690568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1355725" y="2860675"/>
            <a:ext cx="184666" cy="36933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99CC00"/>
                </a:solidFill>
                <a:miter lim="800000"/>
                <a:headEnd/>
                <a:tailEnd/>
              </a14:hiddenLine>
            </a:ext>
          </a:extLst>
        </p:spPr>
        <p:txBody>
          <a:bodyPr wrap="none">
            <a:spAutoFit/>
          </a:bodyPr>
          <a:lstStyle/>
          <a:p>
            <a:endParaRPr lang="en-GB">
              <a:solidFill>
                <a:srgbClr val="000000"/>
              </a:solidFill>
            </a:endParaRPr>
          </a:p>
        </p:txBody>
      </p:sp>
      <p:sp>
        <p:nvSpPr>
          <p:cNvPr id="268292" name="Rectangle 4"/>
          <p:cNvSpPr>
            <a:spLocks noChangeArrowheads="1"/>
          </p:cNvSpPr>
          <p:nvPr/>
        </p:nvSpPr>
        <p:spPr bwMode="auto">
          <a:xfrm>
            <a:off x="630085" y="76199"/>
            <a:ext cx="7685509" cy="9479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ckThin">
                <a:solidFill>
                  <a:srgbClr val="C1CEFF"/>
                </a:solidFill>
                <a:miter lim="800000"/>
                <a:headEnd/>
                <a:tailEnd/>
              </a14:hiddenLine>
            </a:ext>
            <a:ext uri="{AF507438-7753-43e0-B8FC-AC1667EBCBE1}">
              <a14:hiddenEffects xmlns:a14="http://schemas.microsoft.com/office/drawing/2010/main">
                <a:effectLst>
                  <a:outerShdw blurRad="63500" dist="71842" dir="2700000" algn="ctr" rotWithShape="0">
                    <a:schemeClr val="bg1">
                      <a:alpha val="74998"/>
                    </a:schemeClr>
                  </a:outerShdw>
                </a:effectLst>
              </a14:hiddenEffects>
            </a:ext>
          </a:extLst>
        </p:spPr>
        <p:txBody>
          <a:bodyPr lIns="90488" tIns="44450" rIns="90488" bIns="44450" anchor="ctr"/>
          <a:lstStyle/>
          <a:p>
            <a:endParaRPr lang="en-US" sz="4400" dirty="0">
              <a:solidFill>
                <a:srgbClr val="000000"/>
              </a:solidFill>
            </a:endParaRPr>
          </a:p>
        </p:txBody>
      </p:sp>
      <p:sp>
        <p:nvSpPr>
          <p:cNvPr id="4" name="Title 3"/>
          <p:cNvSpPr>
            <a:spLocks noGrp="1"/>
          </p:cNvSpPr>
          <p:nvPr>
            <p:ph type="title"/>
          </p:nvPr>
        </p:nvSpPr>
        <p:spPr/>
        <p:txBody>
          <a:bodyPr>
            <a:normAutofit fontScale="90000"/>
          </a:bodyPr>
          <a:lstStyle/>
          <a:p>
            <a:r>
              <a:rPr lang="de-DE" dirty="0" smtClean="0">
                <a:solidFill>
                  <a:srgbClr val="000000"/>
                </a:solidFill>
              </a:rPr>
              <a:t>FFX </a:t>
            </a:r>
            <a:r>
              <a:rPr lang="de-DE" dirty="0" err="1" smtClean="0">
                <a:solidFill>
                  <a:srgbClr val="000000"/>
                </a:solidFill>
              </a:rPr>
              <a:t>calculation</a:t>
            </a:r>
            <a:r>
              <a:rPr lang="en-US" dirty="0" smtClean="0">
                <a:solidFill>
                  <a:srgbClr val="000000"/>
                </a:solidFill>
              </a:rPr>
              <a:t/>
            </a:r>
            <a:br>
              <a:rPr lang="en-US" dirty="0" smtClean="0">
                <a:solidFill>
                  <a:srgbClr val="000000"/>
                </a:solidFill>
              </a:rPr>
            </a:br>
            <a:endParaRPr lang="en-US" dirty="0"/>
          </a:p>
        </p:txBody>
      </p:sp>
      <p:sp>
        <p:nvSpPr>
          <p:cNvPr id="5" name="Content Placeholder 4"/>
          <p:cNvSpPr>
            <a:spLocks noGrp="1"/>
          </p:cNvSpPr>
          <p:nvPr>
            <p:ph idx="1"/>
          </p:nvPr>
        </p:nvSpPr>
        <p:spPr/>
        <p:txBody>
          <a:bodyPr>
            <a:noAutofit/>
          </a:bodyPr>
          <a:lstStyle/>
          <a:p>
            <a:r>
              <a:rPr lang="de-DE" sz="2000" dirty="0" err="1" smtClean="0">
                <a:solidFill>
                  <a:srgbClr val="000000"/>
                </a:solidFill>
              </a:rPr>
              <a:t>Calculate</a:t>
            </a:r>
            <a:r>
              <a:rPr lang="de-DE" sz="2000" dirty="0" smtClean="0">
                <a:solidFill>
                  <a:srgbClr val="000000"/>
                </a:solidFill>
              </a:rPr>
              <a:t> a </a:t>
            </a:r>
            <a:r>
              <a:rPr lang="de-DE" sz="2000" dirty="0" err="1" smtClean="0">
                <a:solidFill>
                  <a:srgbClr val="000000"/>
                </a:solidFill>
              </a:rPr>
              <a:t>within</a:t>
            </a:r>
            <a:r>
              <a:rPr lang="de-DE" sz="2000" dirty="0" smtClean="0">
                <a:solidFill>
                  <a:srgbClr val="000000"/>
                </a:solidFill>
              </a:rPr>
              <a:t> </a:t>
            </a:r>
            <a:r>
              <a:rPr lang="de-DE" sz="2000" dirty="0" err="1" smtClean="0">
                <a:solidFill>
                  <a:srgbClr val="000000"/>
                </a:solidFill>
              </a:rPr>
              <a:t>subject</a:t>
            </a:r>
            <a:r>
              <a:rPr lang="de-DE" sz="2000" dirty="0" smtClean="0">
                <a:solidFill>
                  <a:srgbClr val="000000"/>
                </a:solidFill>
              </a:rPr>
              <a:t> </a:t>
            </a:r>
            <a:r>
              <a:rPr lang="de-DE" sz="2000" dirty="0" err="1" smtClean="0">
                <a:solidFill>
                  <a:srgbClr val="000000"/>
                </a:solidFill>
              </a:rPr>
              <a:t>variance</a:t>
            </a:r>
            <a:r>
              <a:rPr lang="de-DE" sz="2000" dirty="0" smtClean="0">
                <a:solidFill>
                  <a:srgbClr val="000000"/>
                </a:solidFill>
              </a:rPr>
              <a:t> </a:t>
            </a:r>
            <a:r>
              <a:rPr lang="de-DE" sz="2000" dirty="0" err="1" smtClean="0">
                <a:solidFill>
                  <a:srgbClr val="000000"/>
                </a:solidFill>
              </a:rPr>
              <a:t>over</a:t>
            </a:r>
            <a:r>
              <a:rPr lang="de-DE" sz="2000" dirty="0" smtClean="0">
                <a:solidFill>
                  <a:srgbClr val="000000"/>
                </a:solidFill>
              </a:rPr>
              <a:t> time </a:t>
            </a:r>
          </a:p>
          <a:p>
            <a:pPr marL="0" indent="0">
              <a:buNone/>
            </a:pPr>
            <a:endParaRPr lang="de-DE" sz="2000" dirty="0">
              <a:solidFill>
                <a:srgbClr val="000000"/>
              </a:solidFill>
            </a:endParaRPr>
          </a:p>
          <a:p>
            <a:pPr marL="0" indent="0">
              <a:buNone/>
            </a:pPr>
            <a:r>
              <a:rPr lang="de-DE" sz="2000" dirty="0" err="1" smtClean="0">
                <a:solidFill>
                  <a:srgbClr val="000000"/>
                </a:solidFill>
              </a:rPr>
              <a:t>s</a:t>
            </a:r>
            <a:r>
              <a:rPr lang="de-DE" sz="2000" baseline="-25000" dirty="0" err="1" smtClean="0">
                <a:solidFill>
                  <a:srgbClr val="000000"/>
                </a:solidFill>
              </a:rPr>
              <a:t>w</a:t>
            </a:r>
            <a:r>
              <a:rPr lang="de-DE" sz="2000" dirty="0" smtClean="0">
                <a:solidFill>
                  <a:srgbClr val="000000"/>
                </a:solidFill>
              </a:rPr>
              <a:t> = [0.9, 1.2, 1.5, 0.5, 0.4, 0.7, 0.8, 2.1, 1.8, 0.8, 0.7, 1.1]</a:t>
            </a:r>
            <a:endParaRPr lang="de-DE" sz="2000" dirty="0">
              <a:solidFill>
                <a:srgbClr val="000000"/>
              </a:solidFill>
            </a:endParaRPr>
          </a:p>
          <a:p>
            <a:endParaRPr lang="de-DE" sz="2000" dirty="0" smtClean="0">
              <a:solidFill>
                <a:srgbClr val="000000"/>
              </a:solidFill>
            </a:endParaRPr>
          </a:p>
          <a:p>
            <a:r>
              <a:rPr lang="de-DE" sz="2000" dirty="0" err="1" smtClean="0">
                <a:solidFill>
                  <a:srgbClr val="000000"/>
                </a:solidFill>
              </a:rPr>
              <a:t>Mean</a:t>
            </a:r>
            <a:r>
              <a:rPr lang="de-DE" sz="2000" dirty="0" smtClean="0">
                <a:solidFill>
                  <a:srgbClr val="000000"/>
                </a:solidFill>
              </a:rPr>
              <a:t> </a:t>
            </a:r>
            <a:r>
              <a:rPr lang="de-DE" sz="2000" dirty="0" err="1" smtClean="0">
                <a:solidFill>
                  <a:srgbClr val="000000"/>
                </a:solidFill>
              </a:rPr>
              <a:t>effect</a:t>
            </a:r>
            <a:r>
              <a:rPr lang="de-DE" sz="2000" dirty="0" smtClean="0">
                <a:solidFill>
                  <a:srgbClr val="000000"/>
                </a:solidFill>
              </a:rPr>
              <a:t>, m=2.67</a:t>
            </a:r>
            <a:endParaRPr lang="de-DE" sz="2000" dirty="0">
              <a:solidFill>
                <a:srgbClr val="000000"/>
              </a:solidFill>
            </a:endParaRPr>
          </a:p>
          <a:p>
            <a:r>
              <a:rPr lang="de-DE" sz="2000" dirty="0" err="1" smtClean="0">
                <a:solidFill>
                  <a:srgbClr val="000000"/>
                </a:solidFill>
              </a:rPr>
              <a:t>Mean</a:t>
            </a:r>
            <a:r>
              <a:rPr lang="de-DE" sz="2000" dirty="0" smtClean="0">
                <a:solidFill>
                  <a:srgbClr val="000000"/>
                </a:solidFill>
              </a:rPr>
              <a:t> </a:t>
            </a:r>
            <a:r>
              <a:rPr lang="de-DE" sz="2000" dirty="0" err="1" smtClean="0">
                <a:solidFill>
                  <a:srgbClr val="000000"/>
                </a:solidFill>
              </a:rPr>
              <a:t>s</a:t>
            </a:r>
            <a:r>
              <a:rPr lang="de-DE" sz="2000" baseline="-25000" dirty="0" err="1" smtClean="0">
                <a:solidFill>
                  <a:srgbClr val="000000"/>
                </a:solidFill>
              </a:rPr>
              <a:t>w</a:t>
            </a:r>
            <a:r>
              <a:rPr lang="de-DE" sz="2000" dirty="0" smtClean="0">
                <a:solidFill>
                  <a:srgbClr val="000000"/>
                </a:solidFill>
              </a:rPr>
              <a:t> =1.04</a:t>
            </a:r>
            <a:br>
              <a:rPr lang="de-DE" sz="2000" dirty="0" smtClean="0">
                <a:solidFill>
                  <a:srgbClr val="000000"/>
                </a:solidFill>
              </a:rPr>
            </a:br>
            <a:r>
              <a:rPr lang="de-DE" sz="2000" dirty="0" smtClean="0">
                <a:solidFill>
                  <a:srgbClr val="000000"/>
                </a:solidFill>
              </a:rPr>
              <a:t/>
            </a:r>
            <a:br>
              <a:rPr lang="de-DE" sz="2000" dirty="0" smtClean="0">
                <a:solidFill>
                  <a:srgbClr val="000000"/>
                </a:solidFill>
              </a:rPr>
            </a:br>
            <a:r>
              <a:rPr lang="de-DE" sz="2000" dirty="0" smtClean="0">
                <a:solidFill>
                  <a:srgbClr val="000000"/>
                </a:solidFill>
              </a:rPr>
              <a:t>Standard Error </a:t>
            </a:r>
            <a:r>
              <a:rPr lang="de-DE" sz="2000" dirty="0" err="1" smtClean="0">
                <a:solidFill>
                  <a:srgbClr val="000000"/>
                </a:solidFill>
              </a:rPr>
              <a:t>Mean</a:t>
            </a:r>
            <a:r>
              <a:rPr lang="de-DE" sz="2000" dirty="0" smtClean="0">
                <a:solidFill>
                  <a:srgbClr val="000000"/>
                </a:solidFill>
              </a:rPr>
              <a:t> (SEM</a:t>
            </a:r>
            <a:r>
              <a:rPr lang="de-DE" sz="2000" baseline="-25000" dirty="0" smtClean="0">
                <a:solidFill>
                  <a:srgbClr val="000000"/>
                </a:solidFill>
              </a:rPr>
              <a:t>W</a:t>
            </a:r>
            <a:r>
              <a:rPr lang="de-DE" sz="2000" dirty="0" smtClean="0">
                <a:solidFill>
                  <a:srgbClr val="000000"/>
                </a:solidFill>
              </a:rPr>
              <a:t>) = </a:t>
            </a:r>
            <a:r>
              <a:rPr lang="de-DE" sz="2000" dirty="0" err="1" smtClean="0">
                <a:solidFill>
                  <a:srgbClr val="000000"/>
                </a:solidFill>
              </a:rPr>
              <a:t>s</a:t>
            </a:r>
            <a:r>
              <a:rPr lang="de-DE" sz="2000" baseline="-25000" dirty="0" err="1" smtClean="0">
                <a:solidFill>
                  <a:srgbClr val="000000"/>
                </a:solidFill>
              </a:rPr>
              <a:t>w</a:t>
            </a:r>
            <a:r>
              <a:rPr lang="de-DE" sz="2000" dirty="0" smtClean="0">
                <a:solidFill>
                  <a:srgbClr val="000000"/>
                </a:solidFill>
              </a:rPr>
              <a:t> /</a:t>
            </a:r>
            <a:r>
              <a:rPr lang="de-DE" sz="2000" dirty="0" err="1" smtClean="0">
                <a:solidFill>
                  <a:srgbClr val="000000"/>
                </a:solidFill>
              </a:rPr>
              <a:t>sqrt</a:t>
            </a:r>
            <a:r>
              <a:rPr lang="de-DE" sz="2000" dirty="0" smtClean="0">
                <a:solidFill>
                  <a:srgbClr val="000000"/>
                </a:solidFill>
              </a:rPr>
              <a:t>(N)=0.04</a:t>
            </a:r>
            <a:br>
              <a:rPr lang="de-DE" sz="2000" dirty="0" smtClean="0">
                <a:solidFill>
                  <a:srgbClr val="000000"/>
                </a:solidFill>
              </a:rPr>
            </a:br>
            <a:endParaRPr lang="de-DE" sz="2000" dirty="0" smtClean="0">
              <a:solidFill>
                <a:srgbClr val="000000"/>
              </a:solidFill>
            </a:endParaRPr>
          </a:p>
          <a:p>
            <a:r>
              <a:rPr lang="de-DE" sz="2000" dirty="0" smtClean="0">
                <a:solidFill>
                  <a:srgbClr val="000000"/>
                </a:solidFill>
              </a:rPr>
              <a:t>t=m/SEM</a:t>
            </a:r>
            <a:r>
              <a:rPr lang="de-DE" sz="2000" baseline="-25000" dirty="0" smtClean="0">
                <a:solidFill>
                  <a:srgbClr val="000000"/>
                </a:solidFill>
              </a:rPr>
              <a:t>W</a:t>
            </a:r>
            <a:r>
              <a:rPr lang="de-DE" sz="2000" dirty="0" smtClean="0">
                <a:solidFill>
                  <a:srgbClr val="000000"/>
                </a:solidFill>
              </a:rPr>
              <a:t>=62.7</a:t>
            </a:r>
            <a:br>
              <a:rPr lang="de-DE" sz="2000" dirty="0" smtClean="0">
                <a:solidFill>
                  <a:srgbClr val="000000"/>
                </a:solidFill>
              </a:rPr>
            </a:br>
            <a:endParaRPr lang="de-DE" sz="2000" dirty="0" smtClean="0">
              <a:solidFill>
                <a:srgbClr val="000000"/>
              </a:solidFill>
            </a:endParaRPr>
          </a:p>
          <a:p>
            <a:r>
              <a:rPr lang="de-DE" sz="2000" dirty="0" smtClean="0">
                <a:solidFill>
                  <a:srgbClr val="000000"/>
                </a:solidFill>
              </a:rPr>
              <a:t>p=10</a:t>
            </a:r>
            <a:r>
              <a:rPr lang="de-DE" sz="2000" baseline="30000" dirty="0" smtClean="0">
                <a:solidFill>
                  <a:srgbClr val="000000"/>
                </a:solidFill>
              </a:rPr>
              <a:t>-51</a:t>
            </a:r>
            <a:endParaRPr lang="en-US" sz="2000" baseline="30000" dirty="0" smtClean="0">
              <a:solidFill>
                <a:srgbClr val="000000"/>
              </a:solidFill>
            </a:endParaRPr>
          </a:p>
          <a:p>
            <a:endParaRPr lang="en-US" sz="2000" dirty="0"/>
          </a:p>
        </p:txBody>
      </p:sp>
      <p:grpSp>
        <p:nvGrpSpPr>
          <p:cNvPr id="6" name="Group 24"/>
          <p:cNvGrpSpPr>
            <a:grpSpLocks/>
          </p:cNvGrpSpPr>
          <p:nvPr/>
        </p:nvGrpSpPr>
        <p:grpSpPr bwMode="auto">
          <a:xfrm>
            <a:off x="6517471" y="3786944"/>
            <a:ext cx="1643062" cy="1000125"/>
            <a:chOff x="5643570" y="5429264"/>
            <a:chExt cx="1643074" cy="1000132"/>
          </a:xfrm>
        </p:grpSpPr>
        <p:sp>
          <p:nvSpPr>
            <p:cNvPr id="7" name="Rectangle 6"/>
            <p:cNvSpPr/>
            <p:nvPr/>
          </p:nvSpPr>
          <p:spPr>
            <a:xfrm>
              <a:off x="5643570" y="5429264"/>
              <a:ext cx="1643074" cy="100013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aphicFrame>
          <p:nvGraphicFramePr>
            <p:cNvPr id="8" name="Object 2"/>
            <p:cNvGraphicFramePr>
              <a:graphicFrameLocks noChangeAspect="1"/>
            </p:cNvGraphicFramePr>
            <p:nvPr/>
          </p:nvGraphicFramePr>
          <p:xfrm>
            <a:off x="5643570" y="5500702"/>
            <a:ext cx="1552575" cy="817562"/>
          </p:xfrm>
          <a:graphic>
            <a:graphicData uri="http://schemas.openxmlformats.org/presentationml/2006/ole">
              <mc:AlternateContent xmlns:mc="http://schemas.openxmlformats.org/markup-compatibility/2006">
                <mc:Choice xmlns:v="urn:schemas-microsoft-com:vml" Requires="v">
                  <p:oleObj spid="_x0000_s30752" name="Equation" r:id="rId4" imgW="965597" imgH="521097" progId="Equation.3">
                    <p:embed/>
                  </p:oleObj>
                </mc:Choice>
                <mc:Fallback>
                  <p:oleObj name="Equation" r:id="rId4" imgW="965597" imgH="5210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570" y="5500702"/>
                          <a:ext cx="1552575"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988232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00063" y="142875"/>
            <a:ext cx="8229600" cy="1143000"/>
          </a:xfrm>
        </p:spPr>
        <p:txBody>
          <a:bodyPr/>
          <a:lstStyle/>
          <a:p>
            <a:r>
              <a:rPr lang="en-GB">
                <a:solidFill>
                  <a:srgbClr val="000000"/>
                </a:solidFill>
                <a:latin typeface="Calibri" charset="0"/>
              </a:rPr>
              <a:t>Fixed-effects Analysis in SPM</a:t>
            </a:r>
          </a:p>
        </p:txBody>
      </p:sp>
      <p:sp>
        <p:nvSpPr>
          <p:cNvPr id="4" name="Content Placeholder 3"/>
          <p:cNvSpPr>
            <a:spLocks noGrp="1"/>
          </p:cNvSpPr>
          <p:nvPr>
            <p:ph sz="half" idx="2"/>
          </p:nvPr>
        </p:nvSpPr>
        <p:spPr>
          <a:xfrm>
            <a:off x="4643438" y="1571625"/>
            <a:ext cx="4038600" cy="4525963"/>
          </a:xfrm>
        </p:spPr>
        <p:txBody>
          <a:bodyPr>
            <a:normAutofit/>
          </a:bodyPr>
          <a:lstStyle/>
          <a:p>
            <a:pPr>
              <a:buFont typeface="Arial" charset="0"/>
              <a:buNone/>
            </a:pPr>
            <a:r>
              <a:rPr lang="en-GB" sz="2600" u="sng" dirty="0">
                <a:solidFill>
                  <a:srgbClr val="000000"/>
                </a:solidFill>
                <a:latin typeface="Calibri" charset="0"/>
              </a:rPr>
              <a:t>Fixed-effects</a:t>
            </a:r>
            <a:endParaRPr lang="en-GB" sz="2200" dirty="0">
              <a:solidFill>
                <a:srgbClr val="000000"/>
              </a:solidFill>
              <a:latin typeface="Calibri" charset="0"/>
            </a:endParaRPr>
          </a:p>
          <a:p>
            <a:r>
              <a:rPr lang="en-GB" sz="2200" dirty="0">
                <a:solidFill>
                  <a:srgbClr val="000000"/>
                </a:solidFill>
                <a:latin typeface="Calibri" charset="0"/>
              </a:rPr>
              <a:t>multi-subject 1</a:t>
            </a:r>
            <a:r>
              <a:rPr lang="en-GB" sz="2200" baseline="30000" dirty="0">
                <a:solidFill>
                  <a:srgbClr val="000000"/>
                </a:solidFill>
                <a:latin typeface="Calibri" charset="0"/>
              </a:rPr>
              <a:t>st</a:t>
            </a:r>
            <a:r>
              <a:rPr lang="en-GB" sz="2200" dirty="0">
                <a:solidFill>
                  <a:srgbClr val="000000"/>
                </a:solidFill>
                <a:latin typeface="Calibri" charset="0"/>
              </a:rPr>
              <a:t> level design </a:t>
            </a:r>
          </a:p>
          <a:p>
            <a:r>
              <a:rPr lang="en-GB" sz="2200" dirty="0" smtClean="0">
                <a:solidFill>
                  <a:srgbClr val="000000"/>
                </a:solidFill>
                <a:latin typeface="Calibri" charset="0"/>
              </a:rPr>
              <a:t>each </a:t>
            </a:r>
            <a:r>
              <a:rPr lang="en-GB" sz="2200" dirty="0">
                <a:solidFill>
                  <a:srgbClr val="000000"/>
                </a:solidFill>
                <a:latin typeface="Calibri" charset="0"/>
              </a:rPr>
              <a:t>subjects entered as separate sessions</a:t>
            </a:r>
          </a:p>
          <a:p>
            <a:r>
              <a:rPr lang="en-GB" sz="2200" dirty="0">
                <a:solidFill>
                  <a:srgbClr val="000000"/>
                </a:solidFill>
                <a:latin typeface="Calibri" charset="0"/>
              </a:rPr>
              <a:t>create contrast across all subjects</a:t>
            </a:r>
          </a:p>
          <a:p>
            <a:pPr>
              <a:buFont typeface="Arial" charset="0"/>
              <a:buNone/>
            </a:pPr>
            <a:r>
              <a:rPr lang="en-GB" sz="2200" dirty="0">
                <a:solidFill>
                  <a:srgbClr val="000000"/>
                </a:solidFill>
                <a:latin typeface="Calibri" charset="0"/>
              </a:rPr>
              <a:t>	c = [ 1 -1 1 -1 1 -1 1 -1 1 -1 ]</a:t>
            </a:r>
          </a:p>
          <a:p>
            <a:r>
              <a:rPr lang="en-GB" sz="2200" dirty="0">
                <a:solidFill>
                  <a:srgbClr val="000000"/>
                </a:solidFill>
                <a:latin typeface="Calibri" charset="0"/>
              </a:rPr>
              <a:t>perform one sample t-test</a:t>
            </a:r>
          </a:p>
          <a:p>
            <a:pPr>
              <a:buFontTx/>
              <a:buChar char="-"/>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p:txBody>
      </p:sp>
      <p:pic>
        <p:nvPicPr>
          <p:cNvPr id="1029"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4127" t="20149" r="21725" b="27359"/>
          <a:stretch>
            <a:fillRect/>
          </a:stretch>
        </p:blipFill>
        <p:spPr>
          <a:xfrm>
            <a:off x="1214438" y="1643063"/>
            <a:ext cx="2928937" cy="3500437"/>
          </a:xfrm>
        </p:spPr>
      </p:pic>
      <p:sp>
        <p:nvSpPr>
          <p:cNvPr id="9" name="TextBox 8"/>
          <p:cNvSpPr txBox="1"/>
          <p:nvPr/>
        </p:nvSpPr>
        <p:spPr>
          <a:xfrm>
            <a:off x="571471" y="5286388"/>
            <a:ext cx="4508813" cy="646331"/>
          </a:xfrm>
          <a:prstGeom prst="rect">
            <a:avLst/>
          </a:prstGeom>
          <a:noFill/>
          <a:ln>
            <a:solidFill>
              <a:schemeClr val="bg1"/>
            </a:solidFill>
          </a:ln>
        </p:spPr>
        <p:txBody>
          <a:bodyPr wrap="square">
            <a:spAutoFit/>
          </a:bodyPr>
          <a:lstStyle/>
          <a:p>
            <a:pPr fontAlgn="auto">
              <a:spcBef>
                <a:spcPts val="0"/>
              </a:spcBef>
              <a:spcAft>
                <a:spcPts val="0"/>
              </a:spcAft>
              <a:defRPr/>
            </a:pPr>
            <a:r>
              <a:rPr lang="en-GB" dirty="0" err="1" smtClean="0">
                <a:latin typeface="Calibri"/>
                <a:ea typeface="+mn-ea"/>
                <a:cs typeface="Calibri"/>
              </a:rPr>
              <a:t>Multisubject</a:t>
            </a:r>
            <a:r>
              <a:rPr lang="en-GB" dirty="0" smtClean="0">
                <a:latin typeface="Calibri"/>
                <a:ea typeface="+mn-ea"/>
                <a:cs typeface="Calibri"/>
              </a:rPr>
              <a:t> </a:t>
            </a:r>
            <a:r>
              <a:rPr lang="en-GB" dirty="0">
                <a:latin typeface="Calibri"/>
                <a:ea typeface="+mn-ea"/>
                <a:cs typeface="Calibri"/>
              </a:rPr>
              <a:t>1</a:t>
            </a:r>
            <a:r>
              <a:rPr lang="en-GB" baseline="30000" dirty="0">
                <a:latin typeface="Calibri"/>
                <a:ea typeface="+mn-ea"/>
                <a:cs typeface="Calibri"/>
              </a:rPr>
              <a:t>st</a:t>
            </a:r>
            <a:r>
              <a:rPr lang="en-GB" dirty="0">
                <a:latin typeface="Calibri"/>
                <a:ea typeface="+mn-ea"/>
                <a:cs typeface="Calibri"/>
              </a:rPr>
              <a:t> level : 	5 subjects x 1 run each</a:t>
            </a:r>
          </a:p>
        </p:txBody>
      </p:sp>
      <p:grpSp>
        <p:nvGrpSpPr>
          <p:cNvPr id="1032" name="Group 11"/>
          <p:cNvGrpSpPr>
            <a:grpSpLocks/>
          </p:cNvGrpSpPr>
          <p:nvPr/>
        </p:nvGrpSpPr>
        <p:grpSpPr bwMode="auto">
          <a:xfrm>
            <a:off x="0" y="1714500"/>
            <a:ext cx="4286250" cy="684213"/>
            <a:chOff x="0" y="1714488"/>
            <a:chExt cx="4286248" cy="642942"/>
          </a:xfrm>
        </p:grpSpPr>
        <p:sp>
          <p:nvSpPr>
            <p:cNvPr id="1046" name="TextBox 9"/>
            <p:cNvSpPr txBox="1">
              <a:spLocks noChangeArrowheads="1"/>
            </p:cNvSpPr>
            <p:nvPr/>
          </p:nvSpPr>
          <p:spPr bwMode="auto">
            <a:xfrm>
              <a:off x="0" y="1786092"/>
              <a:ext cx="1047750" cy="353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GB">
                  <a:solidFill>
                    <a:srgbClr val="000000"/>
                  </a:solidFill>
                </a:rPr>
                <a:t>Subject 1</a:t>
              </a:r>
            </a:p>
          </p:txBody>
        </p:sp>
        <p:sp>
          <p:nvSpPr>
            <p:cNvPr id="11" name="Rounded Rectangle 10"/>
            <p:cNvSpPr/>
            <p:nvPr/>
          </p:nvSpPr>
          <p:spPr>
            <a:xfrm>
              <a:off x="1071562" y="1714488"/>
              <a:ext cx="3214686" cy="642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8" name="Group 24"/>
          <p:cNvGrpSpPr>
            <a:grpSpLocks/>
          </p:cNvGrpSpPr>
          <p:nvPr/>
        </p:nvGrpSpPr>
        <p:grpSpPr bwMode="auto">
          <a:xfrm>
            <a:off x="0" y="2428875"/>
            <a:ext cx="4286250" cy="2643188"/>
            <a:chOff x="-32" y="2428868"/>
            <a:chExt cx="4286248" cy="2643206"/>
          </a:xfrm>
        </p:grpSpPr>
        <p:grpSp>
          <p:nvGrpSpPr>
            <p:cNvPr id="1034" name="Group 12"/>
            <p:cNvGrpSpPr>
              <a:grpSpLocks/>
            </p:cNvGrpSpPr>
            <p:nvPr/>
          </p:nvGrpSpPr>
          <p:grpSpPr bwMode="auto">
            <a:xfrm>
              <a:off x="-32" y="2428868"/>
              <a:ext cx="4286248" cy="642942"/>
              <a:chOff x="0" y="1714488"/>
              <a:chExt cx="4286248" cy="642942"/>
            </a:xfrm>
          </p:grpSpPr>
          <p:sp>
            <p:nvSpPr>
              <p:cNvPr id="14" name="TextBox 13"/>
              <p:cNvSpPr txBox="1"/>
              <p:nvPr/>
            </p:nvSpPr>
            <p:spPr>
              <a:xfrm>
                <a:off x="0" y="1785926"/>
                <a:ext cx="1047750" cy="376239"/>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2</a:t>
                </a:r>
              </a:p>
            </p:txBody>
          </p:sp>
          <p:sp>
            <p:nvSpPr>
              <p:cNvPr id="15" name="Rounded Rectangle 14"/>
              <p:cNvSpPr/>
              <p:nvPr/>
            </p:nvSpPr>
            <p:spPr>
              <a:xfrm>
                <a:off x="1071562" y="1714488"/>
                <a:ext cx="3214686" cy="642942"/>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1035" name="Group 15"/>
            <p:cNvGrpSpPr>
              <a:grpSpLocks/>
            </p:cNvGrpSpPr>
            <p:nvPr/>
          </p:nvGrpSpPr>
          <p:grpSpPr bwMode="auto">
            <a:xfrm>
              <a:off x="-32" y="3071810"/>
              <a:ext cx="4286248" cy="642942"/>
              <a:chOff x="0" y="1714488"/>
              <a:chExt cx="4286248" cy="642942"/>
            </a:xfrm>
          </p:grpSpPr>
          <p:sp>
            <p:nvSpPr>
              <p:cNvPr id="17" name="TextBox 16"/>
              <p:cNvSpPr txBox="1"/>
              <p:nvPr/>
            </p:nvSpPr>
            <p:spPr>
              <a:xfrm>
                <a:off x="0" y="1785925"/>
                <a:ext cx="1047750" cy="376240"/>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3</a:t>
                </a:r>
              </a:p>
            </p:txBody>
          </p:sp>
          <p:sp>
            <p:nvSpPr>
              <p:cNvPr id="18" name="Rounded Rectangle 17"/>
              <p:cNvSpPr/>
              <p:nvPr/>
            </p:nvSpPr>
            <p:spPr>
              <a:xfrm>
                <a:off x="1071562" y="1714488"/>
                <a:ext cx="3214686" cy="642941"/>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1036" name="Group 18"/>
            <p:cNvGrpSpPr>
              <a:grpSpLocks/>
            </p:cNvGrpSpPr>
            <p:nvPr/>
          </p:nvGrpSpPr>
          <p:grpSpPr bwMode="auto">
            <a:xfrm>
              <a:off x="-32" y="3714752"/>
              <a:ext cx="4286248" cy="684000"/>
              <a:chOff x="0" y="1714488"/>
              <a:chExt cx="4286248" cy="642942"/>
            </a:xfrm>
          </p:grpSpPr>
          <p:sp>
            <p:nvSpPr>
              <p:cNvPr id="20" name="TextBox 19"/>
              <p:cNvSpPr txBox="1"/>
              <p:nvPr/>
            </p:nvSpPr>
            <p:spPr>
              <a:xfrm>
                <a:off x="0" y="1786115"/>
                <a:ext cx="1047750" cy="353656"/>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4</a:t>
                </a:r>
              </a:p>
            </p:txBody>
          </p:sp>
          <p:sp>
            <p:nvSpPr>
              <p:cNvPr id="21" name="Rounded Rectangle 20"/>
              <p:cNvSpPr/>
              <p:nvPr/>
            </p:nvSpPr>
            <p:spPr>
              <a:xfrm>
                <a:off x="1071562" y="1714488"/>
                <a:ext cx="3214686" cy="643147"/>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nvGrpSpPr>
            <p:cNvPr id="1037" name="Group 21"/>
            <p:cNvGrpSpPr>
              <a:grpSpLocks/>
            </p:cNvGrpSpPr>
            <p:nvPr/>
          </p:nvGrpSpPr>
          <p:grpSpPr bwMode="auto">
            <a:xfrm>
              <a:off x="-32" y="4388074"/>
              <a:ext cx="4286248" cy="684000"/>
              <a:chOff x="0" y="1714488"/>
              <a:chExt cx="4286248" cy="642942"/>
            </a:xfrm>
          </p:grpSpPr>
          <p:sp>
            <p:nvSpPr>
              <p:cNvPr id="23" name="TextBox 22"/>
              <p:cNvSpPr txBox="1"/>
              <p:nvPr/>
            </p:nvSpPr>
            <p:spPr>
              <a:xfrm>
                <a:off x="0" y="1785910"/>
                <a:ext cx="1047750" cy="353656"/>
              </a:xfrm>
              <a:prstGeom prst="rect">
                <a:avLst/>
              </a:prstGeom>
              <a:noFill/>
              <a:ln>
                <a:solidFill>
                  <a:schemeClr val="tx2">
                    <a:lumMod val="40000"/>
                    <a:lumOff val="60000"/>
                  </a:schemeClr>
                </a:solidFill>
              </a:ln>
            </p:spPr>
            <p:txBody>
              <a:bodyPr wrap="none">
                <a:spAutoFit/>
              </a:bodyPr>
              <a:lstStyle/>
              <a:p>
                <a:pPr fontAlgn="auto">
                  <a:spcBef>
                    <a:spcPts val="0"/>
                  </a:spcBef>
                  <a:spcAft>
                    <a:spcPts val="0"/>
                  </a:spcAft>
                  <a:defRPr/>
                </a:pPr>
                <a:r>
                  <a:rPr lang="en-GB" dirty="0">
                    <a:solidFill>
                      <a:srgbClr val="000000"/>
                    </a:solidFill>
                    <a:latin typeface="+mn-lt"/>
                    <a:ea typeface="+mn-ea"/>
                    <a:cs typeface="+mn-cs"/>
                  </a:rPr>
                  <a:t>Subject 5</a:t>
                </a:r>
              </a:p>
            </p:txBody>
          </p:sp>
          <p:sp>
            <p:nvSpPr>
              <p:cNvPr id="24" name="Rounded Rectangle 23"/>
              <p:cNvSpPr/>
              <p:nvPr/>
            </p:nvSpPr>
            <p:spPr>
              <a:xfrm>
                <a:off x="1071562" y="1714283"/>
                <a:ext cx="3214686" cy="643147"/>
              </a:xfrm>
              <a:prstGeom prst="round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grpSp>
      </p:grpSp>
    </p:spTree>
    <p:extLst>
      <p:ext uri="{BB962C8B-B14F-4D97-AF65-F5344CB8AC3E}">
        <p14:creationId xmlns:p14="http://schemas.microsoft.com/office/powerpoint/2010/main" val="3142927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TotalTime>
  <Words>2107</Words>
  <Application>Microsoft Macintosh PowerPoint</Application>
  <PresentationFormat>On-screen Show (4:3)</PresentationFormat>
  <Paragraphs>412</Paragraphs>
  <Slides>56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Office Theme</vt:lpstr>
      <vt:lpstr>Equation</vt:lpstr>
      <vt:lpstr>Microsoft Equation</vt:lpstr>
      <vt:lpstr>2nd level analysis in fMRI</vt:lpstr>
      <vt:lpstr>Where are we?</vt:lpstr>
      <vt:lpstr>1st level analysis is within subject</vt:lpstr>
      <vt:lpstr>2nd- level analysis is between subject</vt:lpstr>
      <vt:lpstr>Group Analysis: Fixed vs Random</vt:lpstr>
      <vt:lpstr>Consider a single voxel for 12 subjects</vt:lpstr>
      <vt:lpstr>Group Analysis: Fixed-effects</vt:lpstr>
      <vt:lpstr>FFX calculation </vt:lpstr>
      <vt:lpstr>Fixed-effects Analysis in SPM</vt:lpstr>
      <vt:lpstr>Group analysis: Random-effects</vt:lpstr>
      <vt:lpstr>Methods for Random-effects</vt:lpstr>
      <vt:lpstr>Random Effects Analysis- Summary Statistic Approach</vt:lpstr>
      <vt:lpstr>Random-effects Analysis in SPM</vt:lpstr>
      <vt:lpstr>Stats tests at the 2nd Level</vt:lpstr>
      <vt:lpstr>Stats tests at the 2nd Level</vt:lpstr>
      <vt:lpstr>Setting up models for group analysis</vt:lpstr>
      <vt:lpstr>Setting up second level models</vt:lpstr>
      <vt:lpstr>1-sample T Test</vt:lpstr>
      <vt:lpstr>1-sample T Test</vt:lpstr>
      <vt:lpstr>Two sample T-test in SPM</vt:lpstr>
      <vt:lpstr>Two sample T test  intuitive way to do it!</vt:lpstr>
      <vt:lpstr>2 sample T test second way to do it</vt:lpstr>
      <vt:lpstr>What’s the contrast for mean of group 1 being significantly different from zero</vt:lpstr>
      <vt:lpstr>PowerPoint Presentation</vt:lpstr>
      <vt:lpstr>What’s the contrast for “the mean of both groups different from zero”?</vt:lpstr>
      <vt:lpstr>Two sample T test, counterintuitive way to do it!</vt:lpstr>
      <vt:lpstr>Non estimable contrast (SPM) Rank deficient (FSL)</vt:lpstr>
      <vt:lpstr>Paired T test</vt:lpstr>
      <vt:lpstr>PowerPoint Presentation</vt:lpstr>
      <vt:lpstr>Paired T test- SPM way to do it</vt:lpstr>
      <vt:lpstr>Paired T Test-FSL-Freesurfer way to do it</vt:lpstr>
      <vt:lpstr>There is another way to do paired T test and that’s when you model pairs at the first level and do a one sample t test at the second level</vt:lpstr>
      <vt:lpstr>ANOVA</vt:lpstr>
      <vt:lpstr>fMRI and factorial design</vt:lpstr>
      <vt:lpstr>One way between subject ANOVA</vt:lpstr>
      <vt:lpstr>One way between subject ANOVA-SPM</vt:lpstr>
      <vt:lpstr>One way between subject ANOVA</vt:lpstr>
      <vt:lpstr>One way ANOVA</vt:lpstr>
      <vt:lpstr>One way ANOVA</vt:lpstr>
      <vt:lpstr>One way within subject ANOVA-SPM</vt:lpstr>
      <vt:lpstr>5 subjects each subject with 3 measurements </vt:lpstr>
      <vt:lpstr>Non-sphericity</vt:lpstr>
      <vt:lpstr>Two Way within subject ANOVA</vt:lpstr>
      <vt:lpstr>2x2 ANOVA example </vt:lpstr>
      <vt:lpstr>2x2 ANOVA</vt:lpstr>
      <vt:lpstr>Design matrix for 2x2 ANOVA, rotated</vt:lpstr>
      <vt:lpstr>2x2 ANOVA model</vt:lpstr>
      <vt:lpstr>Mumford rules for One way ANOVA-FSL</vt:lpstr>
      <vt:lpstr>One way ANOVA-FSL</vt:lpstr>
      <vt:lpstr>One way ANOVA</vt:lpstr>
      <vt:lpstr>Is group 1 different from 4?</vt:lpstr>
      <vt:lpstr>2 Way ANOVA-FSL</vt:lpstr>
      <vt:lpstr>Two Way ANOVA-FSL</vt:lpstr>
      <vt:lpstr>Two way ANOVA-FSL Freesurfer</vt:lpstr>
      <vt:lpstr>Two Way ANOVA</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Lu</dc:creator>
  <cp:lastModifiedBy>Arman</cp:lastModifiedBy>
  <cp:revision>36</cp:revision>
  <dcterms:created xsi:type="dcterms:W3CDTF">2012-02-04T10:28:13Z</dcterms:created>
  <dcterms:modified xsi:type="dcterms:W3CDTF">2012-02-08T01:14:02Z</dcterms:modified>
</cp:coreProperties>
</file>