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6"/>
  </p:notesMasterIdLst>
  <p:sldIdLst>
    <p:sldId id="256" r:id="rId3"/>
    <p:sldId id="257" r:id="rId4"/>
    <p:sldId id="258" r:id="rId5"/>
    <p:sldId id="277" r:id="rId6"/>
    <p:sldId id="260" r:id="rId7"/>
    <p:sldId id="262" r:id="rId8"/>
    <p:sldId id="263" r:id="rId9"/>
    <p:sldId id="261"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014"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6"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endParaRPr lang="en-GB"/>
          </a:p>
        </p:txBody>
      </p:sp>
      <p:sp>
        <p:nvSpPr>
          <p:cNvPr id="3077" name="Rectangle 5"/>
          <p:cNvSpPr>
            <a:spLocks noGrp="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smtClean="0"/>
          </a:p>
        </p:txBody>
      </p:sp>
      <p:sp>
        <p:nvSpPr>
          <p:cNvPr id="3079" name="Text Box 7"/>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80"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 pos="2171700" algn="l"/>
                <a:tab pos="2895600" algn="l"/>
              </a:tabLst>
              <a:defRPr sz="1200">
                <a:solidFill>
                  <a:srgbClr val="000000"/>
                </a:solidFill>
                <a:latin typeface="Times New Roman" pitchFamily="16" charset="0"/>
                <a:ea typeface="DejaVu Sans" charset="0"/>
                <a:cs typeface="DejaVu Sans" charset="0"/>
              </a:defRPr>
            </a:lvl1pPr>
          </a:lstStyle>
          <a:p>
            <a:fld id="{3AF1AB62-A3E4-4926-838A-5A955EC2DD74}" type="slidenum">
              <a:rPr lang="en-GB"/>
              <a:pPr/>
              <a:t>‹#›</a:t>
            </a:fld>
            <a:endParaRPr lang="en-GB"/>
          </a:p>
        </p:txBody>
      </p:sp>
    </p:spTree>
    <p:extLst>
      <p:ext uri="{BB962C8B-B14F-4D97-AF65-F5344CB8AC3E}">
        <p14:creationId xmlns:p14="http://schemas.microsoft.com/office/powerpoint/2010/main" val="359909425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7F9409D6-DD1B-4382-8E9D-DD2F44105369}" type="slidenum">
              <a:rPr lang="en-GB"/>
              <a:pPr/>
              <a:t>1</a:t>
            </a:fld>
            <a:endParaRPr lang="en-GB"/>
          </a:p>
        </p:txBody>
      </p:sp>
      <p:sp>
        <p:nvSpPr>
          <p:cNvPr id="256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3103B7C4-8100-449F-B070-51A009112181}" type="slidenum">
              <a:rPr lang="en-GB" sz="1200"/>
              <a:pPr algn="r">
                <a:buClrTx/>
                <a:buFontTx/>
                <a:buNone/>
              </a:pP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4C16160-4444-4284-BAFB-1588EFE909B9}" type="slidenum">
              <a:rPr lang="en-GB"/>
              <a:pPr/>
              <a:t>12</a:t>
            </a:fld>
            <a:endParaRPr lang="en-GB"/>
          </a:p>
        </p:txBody>
      </p:sp>
      <p:sp>
        <p:nvSpPr>
          <p:cNvPr id="358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436B013-434A-4165-8386-29C2CD7AF5C5}" type="slidenum">
              <a:rPr lang="en-GB"/>
              <a:pPr/>
              <a:t>13</a:t>
            </a:fld>
            <a:endParaRPr lang="en-GB"/>
          </a:p>
        </p:txBody>
      </p:sp>
      <p:sp>
        <p:nvSpPr>
          <p:cNvPr id="368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7747BD9D-79A7-4E23-A1F7-7300B5AC4016}" type="slidenum">
              <a:rPr lang="en-GB"/>
              <a:pPr/>
              <a:t>14</a:t>
            </a:fld>
            <a:endParaRPr lang="en-GB"/>
          </a:p>
        </p:txBody>
      </p:sp>
      <p:sp>
        <p:nvSpPr>
          <p:cNvPr id="378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B1F1D329-CE03-4520-B20D-0A2F06F7105A}" type="slidenum">
              <a:rPr lang="en-GB" sz="1200"/>
              <a:pPr algn="r">
                <a:buClrTx/>
                <a:buFontTx/>
                <a:buNone/>
              </a:pPr>
              <a:t>14</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292BE76-0499-4570-ABFE-FCD7FBD38755}" type="slidenum">
              <a:rPr lang="en-GB"/>
              <a:pPr/>
              <a:t>15</a:t>
            </a:fld>
            <a:endParaRPr lang="en-GB"/>
          </a:p>
        </p:txBody>
      </p:sp>
      <p:sp>
        <p:nvSpPr>
          <p:cNvPr id="389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r>
              <a:rPr lang="en-US">
                <a:latin typeface="Calibri" pitchFamily="32" charset="0"/>
                <a:ea typeface="DejaVu Sans" charset="0"/>
                <a:cs typeface="DejaVu Sans" charset="0"/>
              </a:rPr>
              <a:t>The figure illustrates diffusion of a water molecule within a fiber bundle. Diffusion is less restricted along the axis of the fiber bundle than across it.</a:t>
            </a:r>
          </a:p>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r>
              <a:rPr lang="en-US">
                <a:latin typeface="Calibri" pitchFamily="32" charset="0"/>
                <a:ea typeface="DejaVu Sans" charset="0"/>
                <a:cs typeface="DejaVu Sans" charset="0"/>
              </a:rPr>
              <a:t>Tractography is an attempt to connect voxels based on the similarities of their maximal diffusion directions (one of the three measures we get in diffusion images)</a:t>
            </a:r>
          </a:p>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r>
              <a:rPr lang="en-US">
                <a:latin typeface="Calibri" pitchFamily="32" charset="0"/>
                <a:ea typeface="DejaVu Sans" charset="0"/>
                <a:cs typeface="DejaVu Sans" charset="0"/>
              </a:rPr>
              <a:t>Illustration on the right: Simple, streamlining tractography proceeds by tracing a line through the tensor field, following the principal diffusion direction. The schematic shows a grid of voxels; the grayscale reflects FA [ranging from zero (black) to one (white)]. The corresponding tensors are illustrated by the ellipses shown at each voxel.</a:t>
            </a:r>
          </a:p>
        </p:txBody>
      </p:sp>
      <p:sp>
        <p:nvSpPr>
          <p:cNvPr id="3891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4879C33F-247B-4760-BBF8-4DD66DFA9DA3}" type="slidenum">
              <a:rPr lang="en-GB" sz="1200"/>
              <a:pPr algn="r">
                <a:buClrTx/>
                <a:buFontTx/>
                <a:buNone/>
              </a:pPr>
              <a:t>15</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02C2AB7-1313-4CA3-A5A2-46230C9CBB8F}" type="slidenum">
              <a:rPr lang="en-GB"/>
              <a:pPr/>
              <a:t>16</a:t>
            </a:fld>
            <a:endParaRPr lang="en-GB"/>
          </a:p>
        </p:txBody>
      </p:sp>
      <p:sp>
        <p:nvSpPr>
          <p:cNvPr id="3993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1499B693-9815-4C75-BDAF-F56491DBB815}" type="slidenum">
              <a:rPr lang="en-GB"/>
              <a:pPr/>
              <a:t>17</a:t>
            </a:fld>
            <a:endParaRPr lang="en-GB"/>
          </a:p>
        </p:txBody>
      </p:sp>
      <p:sp>
        <p:nvSpPr>
          <p:cNvPr id="409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r>
              <a:rPr lang="en-US">
                <a:latin typeface="Calibri" pitchFamily="32" charset="0"/>
                <a:ea typeface="DejaVu Sans" charset="0"/>
                <a:cs typeface="DejaVu Sans" charset="0"/>
              </a:rPr>
              <a:t>The image on the left is created with a deterministic so-called streamline algorithm. The tracts that are identified look nice and smooth. </a:t>
            </a:r>
          </a:p>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r>
              <a:rPr lang="en-US">
                <a:latin typeface="Calibri" pitchFamily="32" charset="0"/>
                <a:ea typeface="DejaVu Sans" charset="0"/>
                <a:cs typeface="DejaVu Sans" charset="0"/>
              </a:rPr>
              <a:t>Probabilistic tractography on the other hand gives less spatially resolved tracts. </a:t>
            </a:r>
          </a:p>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endParaRPr lang="en-US">
              <a:latin typeface="Calibri" pitchFamily="32" charset="0"/>
              <a:ea typeface="DejaVu Sans" charset="0"/>
              <a:cs typeface="DejaVu Sans" charset="0"/>
            </a:endParaRPr>
          </a:p>
        </p:txBody>
      </p:sp>
      <p:sp>
        <p:nvSpPr>
          <p:cNvPr id="4096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B35394E1-A554-420B-889D-CE73CCD56AD5}" type="slidenum">
              <a:rPr lang="en-GB" sz="1200"/>
              <a:pPr algn="r">
                <a:buClrTx/>
                <a:buFontTx/>
                <a:buNone/>
              </a:pPr>
              <a:t>17</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2690E63E-6C39-43B5-8CF0-0BFF42F66162}" type="slidenum">
              <a:rPr lang="en-GB"/>
              <a:pPr/>
              <a:t>18</a:t>
            </a:fld>
            <a:endParaRPr lang="en-GB"/>
          </a:p>
        </p:txBody>
      </p:sp>
      <p:sp>
        <p:nvSpPr>
          <p:cNvPr id="419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r>
              <a:rPr lang="en-US">
                <a:latin typeface="Calibri" pitchFamily="32" charset="0"/>
                <a:ea typeface="DejaVu Sans" charset="0"/>
                <a:cs typeface="DejaVu Sans" charset="0"/>
              </a:rPr>
              <a:t>Maybe only take the left part of the whole brain image?</a:t>
            </a:r>
          </a:p>
        </p:txBody>
      </p:sp>
      <p:sp>
        <p:nvSpPr>
          <p:cNvPr id="4198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5CAFE742-FF12-4228-99FD-77B7743F93C3}" type="slidenum">
              <a:rPr lang="en-GB" sz="1200"/>
              <a:pPr algn="r">
                <a:buClrTx/>
                <a:buFontTx/>
                <a:buNone/>
              </a:pPr>
              <a:t>18</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DB11B598-B52C-4CBF-892A-CD77824C3247}" type="slidenum">
              <a:rPr lang="en-GB"/>
              <a:pPr/>
              <a:t>19</a:t>
            </a:fld>
            <a:endParaRPr lang="en-GB"/>
          </a:p>
        </p:txBody>
      </p:sp>
      <p:sp>
        <p:nvSpPr>
          <p:cNvPr id="430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endParaRPr lang="en-US">
              <a:latin typeface="Calibri" pitchFamily="32" charset="0"/>
              <a:ea typeface="DejaVu Sans" charset="0"/>
              <a:cs typeface="DejaVu Sans" charset="0"/>
            </a:endParaRPr>
          </a:p>
          <a:p>
            <a:pPr>
              <a:spcBef>
                <a:spcPts val="450"/>
              </a:spcBef>
              <a:buClrTx/>
              <a:buFontTx/>
              <a:buNone/>
            </a:pPr>
            <a:r>
              <a:rPr lang="en-US">
                <a:latin typeface="Calibri" pitchFamily="32" charset="0"/>
                <a:ea typeface="DejaVu Sans" charset="0"/>
                <a:cs typeface="DejaVu Sans" charset="0"/>
              </a:rPr>
              <a:t>Wide range of applications, but do not forget (limitations on next slide)</a:t>
            </a:r>
          </a:p>
        </p:txBody>
      </p:sp>
      <p:sp>
        <p:nvSpPr>
          <p:cNvPr id="4301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AB95073E-BE50-4C68-9058-E457129EFDC3}" type="slidenum">
              <a:rPr lang="en-GB" sz="1200"/>
              <a:pPr algn="r">
                <a:buClrTx/>
                <a:buFontTx/>
                <a:buNone/>
              </a:pPr>
              <a:t>19</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2516F32-AC01-4541-990B-E03123AEC7A9}" type="slidenum">
              <a:rPr lang="en-GB"/>
              <a:pPr/>
              <a:t>20</a:t>
            </a:fld>
            <a:endParaRPr lang="en-GB"/>
          </a:p>
        </p:txBody>
      </p:sp>
      <p:sp>
        <p:nvSpPr>
          <p:cNvPr id="440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05668432-2CBB-4EC6-B076-DCFA91DFDF87}" type="slidenum">
              <a:rPr lang="en-GB"/>
              <a:pPr/>
              <a:t>22</a:t>
            </a:fld>
            <a:endParaRPr lang="en-GB"/>
          </a:p>
        </p:txBody>
      </p:sp>
      <p:sp>
        <p:nvSpPr>
          <p:cNvPr id="460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30A0A05-63B9-4A7B-8AF6-D6EFF2291C4D}" type="slidenum">
              <a:rPr lang="en-GB"/>
              <a:pPr/>
              <a:t>2</a:t>
            </a:fld>
            <a:endParaRPr lang="en-GB"/>
          </a:p>
        </p:txBody>
      </p:sp>
      <p:sp>
        <p:nvSpPr>
          <p:cNvPr id="266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C02FCAF8-9233-4F53-85A4-23BFF4B1DF3C}" type="slidenum">
              <a:rPr lang="en-GB"/>
              <a:pPr/>
              <a:t>3</a:t>
            </a:fld>
            <a:endParaRPr lang="en-GB"/>
          </a:p>
        </p:txBody>
      </p:sp>
      <p:sp>
        <p:nvSpPr>
          <p:cNvPr id="276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r>
              <a:rPr lang="en-GB" dirty="0">
                <a:latin typeface="Calibri" pitchFamily="32" charset="0"/>
                <a:ea typeface="DejaVu Sans" charset="0"/>
                <a:cs typeface="DejaVu Sans" charset="0"/>
              </a:rPr>
              <a:t>Random drifting of particles in an </a:t>
            </a:r>
            <a:r>
              <a:rPr lang="en-GB" dirty="0" err="1">
                <a:latin typeface="Calibri" pitchFamily="32" charset="0"/>
                <a:ea typeface="DejaVu Sans" charset="0"/>
                <a:cs typeface="DejaVu Sans" charset="0"/>
              </a:rPr>
              <a:t>unimpeding</a:t>
            </a:r>
            <a:r>
              <a:rPr lang="en-GB" dirty="0">
                <a:latin typeface="Calibri" pitchFamily="32" charset="0"/>
                <a:ea typeface="DejaVu Sans" charset="0"/>
                <a:cs typeface="DejaVu Sans" charset="0"/>
              </a:rPr>
              <a:t> medium</a:t>
            </a:r>
          </a:p>
          <a:p>
            <a:pPr eaLnBrk="1" hangingPunct="1">
              <a:spcBef>
                <a:spcPts val="450"/>
              </a:spcBef>
              <a:buClrTx/>
              <a:buFontTx/>
              <a:buNone/>
            </a:pPr>
            <a:r>
              <a:rPr lang="en-GB" dirty="0">
                <a:latin typeface="Calibri" pitchFamily="32" charset="0"/>
                <a:ea typeface="DejaVu Sans" charset="0"/>
                <a:cs typeface="DejaVu Sans" charset="0"/>
              </a:rPr>
              <a:t>Water molecules in a glass of water</a:t>
            </a:r>
          </a:p>
          <a:p>
            <a:pPr eaLnBrk="1" hangingPunct="1">
              <a:spcBef>
                <a:spcPts val="450"/>
              </a:spcBef>
              <a:buClrTx/>
              <a:buFontTx/>
              <a:buNone/>
            </a:pPr>
            <a:r>
              <a:rPr lang="en-GB" i="1" dirty="0">
                <a:latin typeface="Calibri" pitchFamily="32" charset="0"/>
                <a:ea typeface="DejaVu Sans" charset="0"/>
                <a:cs typeface="DejaVu Sans" charset="0"/>
              </a:rPr>
              <a:t>d</a:t>
            </a:r>
            <a:r>
              <a:rPr lang="en-GB" dirty="0">
                <a:latin typeface="Calibri" pitchFamily="32" charset="0"/>
                <a:ea typeface="DejaVu Sans" charset="0"/>
                <a:cs typeface="DejaVu Sans" charset="0"/>
              </a:rPr>
              <a:t> = derivative</a:t>
            </a:r>
          </a:p>
          <a:p>
            <a:pPr eaLnBrk="1" hangingPunct="1">
              <a:spcBef>
                <a:spcPts val="450"/>
              </a:spcBef>
              <a:buClrTx/>
              <a:buFontTx/>
              <a:buNone/>
            </a:pPr>
            <a:endParaRPr lang="en-GB" dirty="0">
              <a:latin typeface="Calibri" pitchFamily="32" charset="0"/>
              <a:ea typeface="DejaVu Sans" charset="0"/>
              <a:cs typeface="DejaVu Sans" charset="0"/>
            </a:endParaRPr>
          </a:p>
        </p:txBody>
      </p:sp>
      <p:sp>
        <p:nvSpPr>
          <p:cNvPr id="2765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4C077EA9-D009-4DFE-AB38-ECC0B0920EF4}" type="slidenum">
              <a:rPr lang="en-GB" sz="1200"/>
              <a:pPr algn="r">
                <a:buClrTx/>
                <a:buFontTx/>
                <a:buNone/>
              </a:pP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CAB2052-91BB-4F64-A592-1BC185F2B232}" type="slidenum">
              <a:rPr lang="en-GB"/>
              <a:pPr/>
              <a:t>5</a:t>
            </a:fld>
            <a:endParaRPr lang="en-GB"/>
          </a:p>
        </p:txBody>
      </p:sp>
      <p:sp>
        <p:nvSpPr>
          <p:cNvPr id="296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9BE8099B-B661-4D8B-A324-F6589AE7C440}" type="slidenum">
              <a:rPr lang="en-GB"/>
              <a:pPr/>
              <a:t>6</a:t>
            </a:fld>
            <a:endParaRPr lang="en-GB"/>
          </a:p>
        </p:txBody>
      </p:sp>
      <p:sp>
        <p:nvSpPr>
          <p:cNvPr id="317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r>
              <a:rPr lang="en-GB">
                <a:latin typeface="Calibri" pitchFamily="32" charset="0"/>
                <a:ea typeface="DejaVu Sans" charset="0"/>
                <a:cs typeface="DejaVu Sans" charset="0"/>
              </a:rPr>
              <a:t>Gradient along x – sensitive to diffusion along x</a:t>
            </a:r>
          </a:p>
          <a:p>
            <a:pPr eaLnBrk="1" hangingPunct="1">
              <a:spcBef>
                <a:spcPts val="450"/>
              </a:spcBef>
              <a:buClrTx/>
              <a:buFontTx/>
              <a:buNone/>
            </a:pPr>
            <a:endParaRPr lang="en-GB">
              <a:latin typeface="Calibri" pitchFamily="32" charset="0"/>
              <a:ea typeface="DejaVu Sans" charset="0"/>
              <a:cs typeface="DejaVu Sans" charset="0"/>
            </a:endParaRPr>
          </a:p>
        </p:txBody>
      </p:sp>
      <p:sp>
        <p:nvSpPr>
          <p:cNvPr id="3174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39BAFBC4-2151-4285-8FAC-66CCA8A7B072}" type="slidenum">
              <a:rPr lang="en-GB" sz="1200"/>
              <a:pPr algn="r">
                <a:buClrTx/>
                <a:buFontTx/>
                <a:buNone/>
              </a:pPr>
              <a:t>6</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B2A8494E-D8BF-47D5-A676-CC919551308E}" type="slidenum">
              <a:rPr lang="en-GB"/>
              <a:pPr/>
              <a:t>7</a:t>
            </a:fld>
            <a:endParaRPr lang="en-GB"/>
          </a:p>
        </p:txBody>
      </p:sp>
      <p:sp>
        <p:nvSpPr>
          <p:cNvPr id="327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r>
              <a:rPr lang="en-GB">
                <a:latin typeface="Calibri" pitchFamily="32" charset="0"/>
                <a:ea typeface="DejaVu Sans" charset="0"/>
                <a:cs typeface="DejaVu Sans" charset="0"/>
              </a:rPr>
              <a:t>T2-weighted spin-echo EPI sensitised to diffusion</a:t>
            </a:r>
          </a:p>
          <a:p>
            <a:pPr eaLnBrk="1" hangingPunct="1">
              <a:spcBef>
                <a:spcPts val="450"/>
              </a:spcBef>
              <a:buClrTx/>
              <a:buFontTx/>
              <a:buNone/>
            </a:pPr>
            <a:r>
              <a:rPr lang="en-GB">
                <a:latin typeface="Calibri" pitchFamily="32" charset="0"/>
                <a:ea typeface="DejaVu Sans" charset="0"/>
                <a:cs typeface="DejaVu Sans" charset="0"/>
              </a:rPr>
              <a:t>B0</a:t>
            </a:r>
          </a:p>
          <a:p>
            <a:pPr eaLnBrk="1" hangingPunct="1">
              <a:spcBef>
                <a:spcPts val="450"/>
              </a:spcBef>
              <a:buClrTx/>
              <a:buFontTx/>
              <a:buNone/>
            </a:pPr>
            <a:r>
              <a:rPr lang="en-GB">
                <a:latin typeface="Calibri" pitchFamily="32" charset="0"/>
                <a:ea typeface="DejaVu Sans" charset="0"/>
                <a:cs typeface="DejaVu Sans" charset="0"/>
              </a:rPr>
              <a:t>B = strength of gradient</a:t>
            </a:r>
          </a:p>
          <a:p>
            <a:pPr eaLnBrk="1" hangingPunct="1">
              <a:spcBef>
                <a:spcPts val="450"/>
              </a:spcBef>
              <a:buClrTx/>
              <a:buFontTx/>
              <a:buNone/>
            </a:pPr>
            <a:endParaRPr lang="en-GB">
              <a:latin typeface="Calibri" pitchFamily="32" charset="0"/>
              <a:ea typeface="DejaVu Sans" charset="0"/>
              <a:cs typeface="DejaVu Sans" charset="0"/>
            </a:endParaRPr>
          </a:p>
        </p:txBody>
      </p:sp>
      <p:sp>
        <p:nvSpPr>
          <p:cNvPr id="3277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9874E019-F620-4237-951C-E3442F003647}" type="slidenum">
              <a:rPr lang="en-GB" sz="1200"/>
              <a:pPr algn="r">
                <a:buClrTx/>
                <a:buFontTx/>
                <a:buNone/>
              </a:pPr>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97C54B49-7C99-4FAB-8EAB-EE7DF0A1BC5B}" type="slidenum">
              <a:rPr lang="en-GB"/>
              <a:pPr/>
              <a:t>8</a:t>
            </a:fld>
            <a:endParaRPr lang="en-GB"/>
          </a:p>
        </p:txBody>
      </p:sp>
      <p:sp>
        <p:nvSpPr>
          <p:cNvPr id="307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r>
              <a:rPr lang="en-GB" dirty="0">
                <a:latin typeface="Calibri" pitchFamily="32" charset="0"/>
                <a:ea typeface="DejaVu Sans" charset="0"/>
                <a:cs typeface="DejaVu Sans" charset="0"/>
              </a:rPr>
              <a:t>TENSOR = mathematical description of a set of vectors</a:t>
            </a:r>
          </a:p>
          <a:p>
            <a:pPr eaLnBrk="1" hangingPunct="1">
              <a:spcBef>
                <a:spcPts val="450"/>
              </a:spcBef>
              <a:buClrTx/>
              <a:buFontTx/>
              <a:buNone/>
            </a:pPr>
            <a:endParaRPr lang="en-GB" dirty="0">
              <a:latin typeface="Calibri" pitchFamily="32" charset="0"/>
              <a:ea typeface="DejaVu Sans" charset="0"/>
              <a:cs typeface="DejaVu Sans" charset="0"/>
            </a:endParaRPr>
          </a:p>
          <a:p>
            <a:pPr eaLnBrk="1" hangingPunct="1">
              <a:spcBef>
                <a:spcPts val="450"/>
              </a:spcBef>
              <a:buClrTx/>
              <a:buFontTx/>
              <a:buNone/>
            </a:pPr>
            <a:r>
              <a:rPr lang="en-GB" dirty="0">
                <a:latin typeface="Calibri" pitchFamily="32" charset="0"/>
                <a:ea typeface="DejaVu Sans" charset="0"/>
                <a:cs typeface="DejaVu Sans" charset="0"/>
              </a:rPr>
              <a:t>1 dimension</a:t>
            </a:r>
          </a:p>
          <a:p>
            <a:pPr eaLnBrk="1" hangingPunct="1">
              <a:spcBef>
                <a:spcPts val="450"/>
              </a:spcBef>
              <a:buClrTx/>
              <a:buFontTx/>
              <a:buNone/>
            </a:pPr>
            <a:r>
              <a:rPr lang="en-GB" dirty="0">
                <a:latin typeface="Calibri" pitchFamily="32" charset="0"/>
                <a:ea typeface="DejaVu Sans" charset="0"/>
                <a:cs typeface="DejaVu Sans" charset="0"/>
              </a:rPr>
              <a:t>3 dimensions</a:t>
            </a:r>
          </a:p>
          <a:p>
            <a:pPr eaLnBrk="1" hangingPunct="1">
              <a:spcBef>
                <a:spcPts val="450"/>
              </a:spcBef>
              <a:buClrTx/>
              <a:buFontTx/>
              <a:buNone/>
            </a:pPr>
            <a:r>
              <a:rPr lang="en-GB" dirty="0">
                <a:latin typeface="Calibri" pitchFamily="32" charset="0"/>
                <a:ea typeface="DejaVu Sans" charset="0"/>
                <a:cs typeface="DejaVu Sans" charset="0"/>
              </a:rPr>
              <a:t>     Same as Fick’s law</a:t>
            </a:r>
          </a:p>
          <a:p>
            <a:pPr eaLnBrk="1" hangingPunct="1">
              <a:spcBef>
                <a:spcPts val="450"/>
              </a:spcBef>
              <a:buClrTx/>
              <a:buFontTx/>
              <a:buNone/>
            </a:pPr>
            <a:r>
              <a:rPr lang="en-GB" dirty="0">
                <a:latin typeface="Calibri" pitchFamily="32" charset="0"/>
                <a:ea typeface="DejaVu Sans" charset="0"/>
                <a:cs typeface="DejaVu Sans" charset="0"/>
              </a:rPr>
              <a:t>     J, D, C, xyz</a:t>
            </a:r>
          </a:p>
          <a:p>
            <a:pPr eaLnBrk="1" hangingPunct="1">
              <a:spcBef>
                <a:spcPts val="450"/>
              </a:spcBef>
              <a:buClrTx/>
              <a:buFontTx/>
              <a:buNone/>
            </a:pPr>
            <a:r>
              <a:rPr lang="en-GB" dirty="0">
                <a:latin typeface="Calibri" pitchFamily="32" charset="0"/>
                <a:ea typeface="DejaVu Sans" charset="0"/>
                <a:cs typeface="DejaVu Sans" charset="0"/>
              </a:rPr>
              <a:t>     Diffusion matrix is symmetrical </a:t>
            </a:r>
          </a:p>
          <a:p>
            <a:pPr eaLnBrk="1" hangingPunct="1">
              <a:spcBef>
                <a:spcPts val="450"/>
              </a:spcBef>
              <a:buClrTx/>
              <a:buFontTx/>
              <a:buNone/>
            </a:pPr>
            <a:r>
              <a:rPr lang="en-GB" dirty="0">
                <a:latin typeface="Calibri" pitchFamily="32" charset="0"/>
                <a:ea typeface="DejaVu Sans" charset="0"/>
                <a:cs typeface="DejaVu Sans" charset="0"/>
              </a:rPr>
              <a:t>     Represented as ellipsoid</a:t>
            </a:r>
          </a:p>
          <a:p>
            <a:pPr eaLnBrk="1" hangingPunct="1">
              <a:spcBef>
                <a:spcPts val="450"/>
              </a:spcBef>
              <a:buClrTx/>
              <a:buFontTx/>
              <a:buNone/>
            </a:pPr>
            <a:r>
              <a:rPr lang="en-GB" dirty="0">
                <a:latin typeface="Calibri" pitchFamily="32" charset="0"/>
                <a:ea typeface="DejaVu Sans" charset="0"/>
                <a:cs typeface="DejaVu Sans" charset="0"/>
              </a:rPr>
              <a:t>     </a:t>
            </a:r>
          </a:p>
        </p:txBody>
      </p:sp>
      <p:sp>
        <p:nvSpPr>
          <p:cNvPr id="3072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FC8FAC29-5E8F-4F7D-847C-57AF8724B651}" type="slidenum">
              <a:rPr lang="en-GB" sz="1200"/>
              <a:pPr algn="r">
                <a:buClrTx/>
                <a:buFontTx/>
                <a:buNone/>
              </a:pPr>
              <a:t>8</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E60F5A34-2820-4AAB-94D3-24889485DD8A}" type="slidenum">
              <a:rPr lang="en-GB"/>
              <a:pPr/>
              <a:t>10</a:t>
            </a:fld>
            <a:endParaRPr lang="en-GB"/>
          </a:p>
        </p:txBody>
      </p:sp>
      <p:sp>
        <p:nvSpPr>
          <p:cNvPr id="337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ts val="450"/>
              </a:spcBef>
              <a:buClrTx/>
              <a:buFontTx/>
              <a:buNone/>
            </a:pPr>
            <a:r>
              <a:rPr lang="en-GB" dirty="0">
                <a:latin typeface="Calibri" pitchFamily="32" charset="0"/>
                <a:ea typeface="DejaVu Sans" charset="0"/>
                <a:cs typeface="DejaVu Sans" charset="0"/>
              </a:rPr>
              <a:t>Mean ADC = Trace = Mean Diffusivity = MD</a:t>
            </a:r>
          </a:p>
          <a:p>
            <a:pPr eaLnBrk="1" hangingPunct="1">
              <a:spcBef>
                <a:spcPts val="450"/>
              </a:spcBef>
              <a:buClrTx/>
              <a:buFontTx/>
              <a:buNone/>
            </a:pPr>
            <a:endParaRPr lang="en-GB" dirty="0">
              <a:latin typeface="Calibri" pitchFamily="32" charset="0"/>
              <a:ea typeface="DejaVu Sans" charset="0"/>
              <a:cs typeface="DejaVu Sans" charset="0"/>
            </a:endParaRPr>
          </a:p>
          <a:p>
            <a:pPr eaLnBrk="1" hangingPunct="1">
              <a:spcBef>
                <a:spcPts val="450"/>
              </a:spcBef>
              <a:buClrTx/>
              <a:buFontTx/>
              <a:buNone/>
            </a:pPr>
            <a:r>
              <a:rPr lang="en-GB" dirty="0">
                <a:latin typeface="Calibri" pitchFamily="32" charset="0"/>
                <a:ea typeface="DejaVu Sans" charset="0"/>
                <a:cs typeface="DejaVu Sans" charset="0"/>
              </a:rPr>
              <a:t>FA </a:t>
            </a:r>
          </a:p>
          <a:p>
            <a:pPr eaLnBrk="1" hangingPunct="1">
              <a:spcBef>
                <a:spcPts val="450"/>
              </a:spcBef>
              <a:buClrTx/>
              <a:buFontTx/>
              <a:buNone/>
            </a:pPr>
            <a:r>
              <a:rPr lang="en-GB" dirty="0">
                <a:latin typeface="Calibri" pitchFamily="32" charset="0"/>
                <a:ea typeface="DejaVu Sans" charset="0"/>
                <a:cs typeface="DejaVu Sans" charset="0"/>
              </a:rPr>
              <a:t>  assess tissue microstructure / structural integrity</a:t>
            </a:r>
          </a:p>
        </p:txBody>
      </p:sp>
      <p:sp>
        <p:nvSpPr>
          <p:cNvPr id="3379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r">
              <a:buClrTx/>
              <a:buFontTx/>
              <a:buNone/>
            </a:pPr>
            <a:fld id="{04CCD447-AD42-406C-A022-ED9363F86CB6}" type="slidenum">
              <a:rPr lang="en-GB" sz="1200"/>
              <a:pPr algn="r">
                <a:buClrTx/>
                <a:buFontTx/>
                <a:buNone/>
              </a:pPr>
              <a:t>10</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819D770-7463-4D91-AD14-AF08194C7F73}" type="slidenum">
              <a:rPr lang="en-GB"/>
              <a:pPr/>
              <a:t>11</a:t>
            </a:fld>
            <a:endParaRPr lang="en-GB"/>
          </a:p>
        </p:txBody>
      </p:sp>
      <p:sp>
        <p:nvSpPr>
          <p:cNvPr id="348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err="1" smtClean="0"/>
              <a:t>Colour</a:t>
            </a:r>
            <a:r>
              <a:rPr lang="en-US" baseline="0" dirty="0" smtClean="0"/>
              <a:t> FA map</a:t>
            </a:r>
          </a:p>
          <a:p>
            <a:pPr marL="171450" indent="-171450">
              <a:buFont typeface="Arial" charset="0"/>
              <a:buChar char="•"/>
            </a:pPr>
            <a:r>
              <a:rPr lang="en-US" baseline="0" dirty="0" err="1" smtClean="0"/>
              <a:t>Intensitivy</a:t>
            </a:r>
            <a:r>
              <a:rPr lang="en-US" baseline="0" dirty="0" smtClean="0"/>
              <a:t> given by FA</a:t>
            </a:r>
          </a:p>
          <a:p>
            <a:pPr marL="171450" indent="-171450">
              <a:buFont typeface="Arial" charset="0"/>
              <a:buChar char="•"/>
            </a:pPr>
            <a:r>
              <a:rPr lang="en-US" baseline="0" dirty="0" err="1" smtClean="0"/>
              <a:t>Colour</a:t>
            </a:r>
            <a:r>
              <a:rPr lang="en-US" baseline="0" dirty="0" smtClean="0"/>
              <a:t> given by principal diffusion direction (1</a:t>
            </a:r>
            <a:r>
              <a:rPr lang="en-US" baseline="30000" dirty="0" smtClean="0"/>
              <a:t>st</a:t>
            </a:r>
            <a:r>
              <a:rPr lang="en-US" baseline="0" dirty="0" smtClean="0"/>
              <a:t> eigenvector)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idx="10"/>
          </p:nvPr>
        </p:nvSpPr>
        <p:spPr/>
        <p:txBody>
          <a:bodyPr/>
          <a:lstStyle>
            <a:lvl1pPr>
              <a:defRPr/>
            </a:lvl1pPr>
          </a:lstStyle>
          <a:p>
            <a:fld id="{70E47544-7B95-46E5-BBD6-1FE512A82352}" type="slidenum">
              <a:rPr lang="en-US"/>
              <a:pPr/>
              <a:t>‹#›</a:t>
            </a:fld>
            <a:endParaRPr lang="en-US"/>
          </a:p>
        </p:txBody>
      </p:sp>
    </p:spTree>
    <p:extLst>
      <p:ext uri="{BB962C8B-B14F-4D97-AF65-F5344CB8AC3E}">
        <p14:creationId xmlns:p14="http://schemas.microsoft.com/office/powerpoint/2010/main" val="75657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31098FC0-5B82-454F-A279-ECCBBC7D9365}" type="slidenum">
              <a:rPr lang="en-US"/>
              <a:pPr/>
              <a:t>‹#›</a:t>
            </a:fld>
            <a:endParaRPr lang="en-US"/>
          </a:p>
        </p:txBody>
      </p:sp>
    </p:spTree>
    <p:extLst>
      <p:ext uri="{BB962C8B-B14F-4D97-AF65-F5344CB8AC3E}">
        <p14:creationId xmlns:p14="http://schemas.microsoft.com/office/powerpoint/2010/main" val="133775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0900" cy="5254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3475" cy="525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7146ACA5-967B-47C5-9766-FF502E70082C}" type="slidenum">
              <a:rPr lang="en-US"/>
              <a:pPr/>
              <a:t>‹#›</a:t>
            </a:fld>
            <a:endParaRPr lang="en-US"/>
          </a:p>
        </p:txBody>
      </p:sp>
    </p:spTree>
    <p:extLst>
      <p:ext uri="{BB962C8B-B14F-4D97-AF65-F5344CB8AC3E}">
        <p14:creationId xmlns:p14="http://schemas.microsoft.com/office/powerpoint/2010/main" val="4036233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5529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583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0186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7188"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2708275"/>
            <a:ext cx="4167187"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211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0743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21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872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981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idx="10"/>
          </p:nvPr>
        </p:nvSpPr>
        <p:spPr/>
        <p:txBody>
          <a:bodyPr/>
          <a:lstStyle>
            <a:lvl1pPr>
              <a:defRPr/>
            </a:lvl1pPr>
          </a:lstStyle>
          <a:p>
            <a:fld id="{7D1FA596-78F3-45F9-BFBE-4BF5FAF8D530}" type="slidenum">
              <a:rPr lang="en-US"/>
              <a:pPr/>
              <a:t>‹#›</a:t>
            </a:fld>
            <a:endParaRPr lang="en-US"/>
          </a:p>
        </p:txBody>
      </p:sp>
    </p:spTree>
    <p:extLst>
      <p:ext uri="{BB962C8B-B14F-4D97-AF65-F5344CB8AC3E}">
        <p14:creationId xmlns:p14="http://schemas.microsoft.com/office/powerpoint/2010/main" val="1094723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294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7393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0900" cy="5254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3475" cy="525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1339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8F61AEFA-8EAD-45D5-BB02-B3654485848A}" type="slidenum">
              <a:rPr lang="en-US"/>
              <a:pPr/>
              <a:t>‹#›</a:t>
            </a:fld>
            <a:endParaRPr lang="en-US"/>
          </a:p>
        </p:txBody>
      </p:sp>
    </p:spTree>
    <p:extLst>
      <p:ext uri="{BB962C8B-B14F-4D97-AF65-F5344CB8AC3E}">
        <p14:creationId xmlns:p14="http://schemas.microsoft.com/office/powerpoint/2010/main" val="63335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7188"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2708275"/>
            <a:ext cx="4167187"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idx="10"/>
          </p:nvPr>
        </p:nvSpPr>
        <p:spPr/>
        <p:txBody>
          <a:bodyPr/>
          <a:lstStyle>
            <a:lvl1pPr>
              <a:defRPr/>
            </a:lvl1pPr>
          </a:lstStyle>
          <a:p>
            <a:fld id="{7C9A87E7-BC70-4D83-B4F8-9C15F7D5EBF3}" type="slidenum">
              <a:rPr lang="en-US"/>
              <a:pPr/>
              <a:t>‹#›</a:t>
            </a:fld>
            <a:endParaRPr lang="en-US"/>
          </a:p>
        </p:txBody>
      </p:sp>
    </p:spTree>
    <p:extLst>
      <p:ext uri="{BB962C8B-B14F-4D97-AF65-F5344CB8AC3E}">
        <p14:creationId xmlns:p14="http://schemas.microsoft.com/office/powerpoint/2010/main" val="420421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idx="10"/>
          </p:nvPr>
        </p:nvSpPr>
        <p:spPr/>
        <p:txBody>
          <a:bodyPr/>
          <a:lstStyle>
            <a:lvl1pPr>
              <a:defRPr/>
            </a:lvl1pPr>
          </a:lstStyle>
          <a:p>
            <a:fld id="{36B40317-4910-4C59-8154-F12D3DA4BD90}" type="slidenum">
              <a:rPr lang="en-US"/>
              <a:pPr/>
              <a:t>‹#›</a:t>
            </a:fld>
            <a:endParaRPr lang="en-US"/>
          </a:p>
        </p:txBody>
      </p:sp>
    </p:spTree>
    <p:extLst>
      <p:ext uri="{BB962C8B-B14F-4D97-AF65-F5344CB8AC3E}">
        <p14:creationId xmlns:p14="http://schemas.microsoft.com/office/powerpoint/2010/main" val="182651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idx="10"/>
          </p:nvPr>
        </p:nvSpPr>
        <p:spPr/>
        <p:txBody>
          <a:bodyPr/>
          <a:lstStyle>
            <a:lvl1pPr>
              <a:defRPr/>
            </a:lvl1pPr>
          </a:lstStyle>
          <a:p>
            <a:fld id="{5E741CBE-BC30-4397-81ED-173F3DD24241}" type="slidenum">
              <a:rPr lang="en-US"/>
              <a:pPr/>
              <a:t>‹#›</a:t>
            </a:fld>
            <a:endParaRPr lang="en-US"/>
          </a:p>
        </p:txBody>
      </p:sp>
    </p:spTree>
    <p:extLst>
      <p:ext uri="{BB962C8B-B14F-4D97-AF65-F5344CB8AC3E}">
        <p14:creationId xmlns:p14="http://schemas.microsoft.com/office/powerpoint/2010/main" val="38748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7D1613E3-B804-4195-A848-5AEED26B8DA2}" type="slidenum">
              <a:rPr lang="en-US"/>
              <a:pPr/>
              <a:t>‹#›</a:t>
            </a:fld>
            <a:endParaRPr lang="en-US"/>
          </a:p>
        </p:txBody>
      </p:sp>
    </p:spTree>
    <p:extLst>
      <p:ext uri="{BB962C8B-B14F-4D97-AF65-F5344CB8AC3E}">
        <p14:creationId xmlns:p14="http://schemas.microsoft.com/office/powerpoint/2010/main" val="261056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C67CEF71-49F2-4D2C-8501-0BC0DD70AD77}" type="slidenum">
              <a:rPr lang="en-US"/>
              <a:pPr/>
              <a:t>‹#›</a:t>
            </a:fld>
            <a:endParaRPr lang="en-US"/>
          </a:p>
        </p:txBody>
      </p:sp>
    </p:spTree>
    <p:extLst>
      <p:ext uri="{BB962C8B-B14F-4D97-AF65-F5344CB8AC3E}">
        <p14:creationId xmlns:p14="http://schemas.microsoft.com/office/powerpoint/2010/main" val="160416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89D4E811-960D-46C8-AAF8-6C0E989745AA}" type="slidenum">
              <a:rPr lang="en-US"/>
              <a:pPr/>
              <a:t>‹#›</a:t>
            </a:fld>
            <a:endParaRPr lang="en-US"/>
          </a:p>
        </p:txBody>
      </p:sp>
    </p:spTree>
    <p:extLst>
      <p:ext uri="{BB962C8B-B14F-4D97-AF65-F5344CB8AC3E}">
        <p14:creationId xmlns:p14="http://schemas.microsoft.com/office/powerpoint/2010/main" val="368471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2EFF2"/>
            </a:gs>
          </a:gsLst>
          <a:lin ang="54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30200" y="908050"/>
            <a:ext cx="8486775"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330200" y="2708275"/>
            <a:ext cx="8486775"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sldNum"/>
          </p:nvPr>
        </p:nvSpPr>
        <p:spPr bwMode="auto">
          <a:xfrm>
            <a:off x="7812088" y="6337300"/>
            <a:ext cx="100488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j-ea"/>
                <a:cs typeface="+mj-cs"/>
              </a:defRPr>
            </a:lvl1pPr>
          </a:lstStyle>
          <a:p>
            <a:fld id="{6DD18502-431F-4188-AF63-39A68226EC7A}" type="slidenum">
              <a:rPr lang="en-US"/>
              <a:pPr/>
              <a:t>‹#›</a:t>
            </a:fld>
            <a:endParaRPr lang="en-US"/>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2EFF2"/>
            </a:gs>
          </a:gsLst>
          <a:lin ang="5400000" scaled="1"/>
        </a:gra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330200" y="908050"/>
            <a:ext cx="8486775"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2051" name="Rectangle 3"/>
          <p:cNvSpPr>
            <a:spLocks noGrp="1" noChangeArrowheads="1"/>
          </p:cNvSpPr>
          <p:nvPr>
            <p:ph type="body" idx="1"/>
          </p:nvPr>
        </p:nvSpPr>
        <p:spPr bwMode="auto">
          <a:xfrm>
            <a:off x="330200" y="2708275"/>
            <a:ext cx="8486775"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52" name="Text Box 4"/>
          <p:cNvSpPr txBox="1">
            <a:spLocks noChangeArrowheads="1"/>
          </p:cNvSpPr>
          <p:nvPr/>
        </p:nvSpPr>
        <p:spPr bwMode="auto">
          <a:xfrm>
            <a:off x="323850" y="6245225"/>
            <a:ext cx="84963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00000"/>
          </a:solidFill>
          <a:latin typeface="Arial" charset="0"/>
          <a:ea typeface="DejaVu Sans" charset="0"/>
          <a:cs typeface="DejaVu San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gif"/><Relationship Id="rId7" Type="http://schemas.openxmlformats.org/officeDocument/2006/relationships/image" Target="../media/image6.png"/><Relationship Id="rId2" Type="http://schemas.microsoft.com/office/2007/relationships/media" Target="../media/media1.avi"/><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3850" y="3284538"/>
            <a:ext cx="9720263"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DejaVu Sans" charset="0"/>
                <a:cs typeface="DejaVu Sans" charset="0"/>
              </a:defRPr>
            </a:lvl9pPr>
          </a:lstStyle>
          <a:p>
            <a:pPr algn="ctr">
              <a:buClrTx/>
              <a:buFontTx/>
              <a:buNone/>
            </a:pPr>
            <a:r>
              <a:rPr lang="en-GB" sz="4500" b="1"/>
              <a:t>Diffusion Tensor Imaging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76250"/>
            <a:ext cx="6056313" cy="75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BFBFBF"/>
                </a:solidFill>
              </a:rPr>
              <a:t>Diffusion Tensor </a:t>
            </a:r>
            <a:r>
              <a:rPr lang="en-GB" sz="3200" b="1">
                <a:solidFill>
                  <a:srgbClr val="0D0D0D"/>
                </a:solidFill>
              </a:rPr>
              <a:t>Imaging</a:t>
            </a:r>
          </a:p>
        </p:txBody>
      </p:sp>
      <p:sp>
        <p:nvSpPr>
          <p:cNvPr id="12290" name="Text Box 2"/>
          <p:cNvSpPr txBox="1">
            <a:spLocks noChangeArrowheads="1"/>
          </p:cNvSpPr>
          <p:nvPr/>
        </p:nvSpPr>
        <p:spPr bwMode="auto">
          <a:xfrm>
            <a:off x="250825" y="1844675"/>
            <a:ext cx="619283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dirty="0">
                <a:ea typeface="ＭＳ Ｐゴシック" pitchFamily="32" charset="-128"/>
              </a:rPr>
              <a:t>Results</a:t>
            </a:r>
          </a:p>
          <a:p>
            <a:pPr>
              <a:lnSpc>
                <a:spcPct val="150000"/>
              </a:lnSpc>
              <a:buClrTx/>
              <a:buFontTx/>
              <a:buNone/>
            </a:pPr>
            <a:r>
              <a:rPr lang="en-GB" sz="1400" dirty="0">
                <a:ea typeface="ＭＳ Ｐゴシック" pitchFamily="32" charset="-128"/>
              </a:rPr>
              <a:t>Two types of images you can obtain:</a:t>
            </a:r>
          </a:p>
          <a:p>
            <a:pPr>
              <a:lnSpc>
                <a:spcPct val="150000"/>
              </a:lnSpc>
              <a:buClrTx/>
              <a:buFontTx/>
              <a:buNone/>
            </a:pPr>
            <a:endParaRPr lang="en-GB" sz="1400" dirty="0">
              <a:ea typeface="ＭＳ Ｐゴシック" pitchFamily="32" charset="-128"/>
            </a:endParaRPr>
          </a:p>
        </p:txBody>
      </p:sp>
      <p:sp>
        <p:nvSpPr>
          <p:cNvPr id="12291" name="Text Box 3"/>
          <p:cNvSpPr txBox="1">
            <a:spLocks noChangeArrowheads="1"/>
          </p:cNvSpPr>
          <p:nvPr/>
        </p:nvSpPr>
        <p:spPr bwMode="auto">
          <a:xfrm>
            <a:off x="179388" y="2852738"/>
            <a:ext cx="5070475"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400" dirty="0" smtClean="0">
                <a:ea typeface="ＭＳ Ｐゴシック" pitchFamily="32" charset="-128"/>
              </a:rPr>
              <a:t>Mean diffusivity (</a:t>
            </a:r>
            <a:r>
              <a:rPr lang="en-GB" sz="1400" b="1" dirty="0" smtClean="0">
                <a:ea typeface="ＭＳ Ｐゴシック" pitchFamily="32" charset="-128"/>
              </a:rPr>
              <a:t>MD</a:t>
            </a:r>
            <a:r>
              <a:rPr lang="en-GB" sz="1400" dirty="0" smtClean="0">
                <a:ea typeface="ＭＳ Ｐゴシック" pitchFamily="32" charset="-128"/>
              </a:rPr>
              <a:t>)</a:t>
            </a:r>
            <a:endParaRPr lang="en-GB" sz="1400" dirty="0">
              <a:ea typeface="ＭＳ Ｐゴシック" pitchFamily="32" charset="-128"/>
            </a:endParaRPr>
          </a:p>
          <a:p>
            <a:pPr>
              <a:lnSpc>
                <a:spcPct val="150000"/>
              </a:lnSpc>
              <a:buClrTx/>
              <a:buFontTx/>
              <a:buNone/>
            </a:pPr>
            <a:r>
              <a:rPr lang="en-GB" sz="1400" dirty="0">
                <a:ea typeface="ＭＳ Ｐゴシック" pitchFamily="32" charset="-128"/>
              </a:rPr>
              <a:t>Average of diffusion (D) at every voxel </a:t>
            </a:r>
            <a:r>
              <a:rPr lang="en-GB" sz="1400" dirty="0" smtClean="0">
                <a:ea typeface="ＭＳ Ｐゴシック" pitchFamily="32" charset="-128"/>
              </a:rPr>
              <a:t>across trace</a:t>
            </a:r>
            <a:endParaRPr lang="en-GB" sz="1400" dirty="0">
              <a:ea typeface="ＭＳ Ｐゴシック" pitchFamily="32" charset="-128"/>
            </a:endParaRPr>
          </a:p>
          <a:p>
            <a:pPr>
              <a:lnSpc>
                <a:spcPct val="150000"/>
              </a:lnSpc>
              <a:buFont typeface="Arial" charset="0"/>
              <a:buChar char="•"/>
            </a:pPr>
            <a:r>
              <a:rPr lang="en-GB" sz="1400" dirty="0" smtClean="0">
                <a:ea typeface="ＭＳ Ｐゴシック" pitchFamily="32" charset="-128"/>
              </a:rPr>
              <a:t> Independent </a:t>
            </a:r>
            <a:r>
              <a:rPr lang="en-GB" sz="1400" dirty="0">
                <a:ea typeface="ＭＳ Ｐゴシック" pitchFamily="32" charset="-128"/>
              </a:rPr>
              <a:t>of </a:t>
            </a:r>
            <a:r>
              <a:rPr lang="en-GB" sz="1400" dirty="0" smtClean="0">
                <a:ea typeface="ＭＳ Ｐゴシック" pitchFamily="32" charset="-128"/>
              </a:rPr>
              <a:t>direction</a:t>
            </a:r>
            <a:endParaRPr lang="en-GB" sz="1400" dirty="0">
              <a:ea typeface="ＭＳ Ｐゴシック" pitchFamily="32" charset="-128"/>
            </a:endParaRPr>
          </a:p>
          <a:p>
            <a:pPr>
              <a:lnSpc>
                <a:spcPct val="150000"/>
              </a:lnSpc>
              <a:buClrTx/>
              <a:buFontTx/>
              <a:buNone/>
            </a:pPr>
            <a:endParaRPr lang="en-GB" sz="1400" dirty="0">
              <a:ea typeface="ＭＳ Ｐゴシック" pitchFamily="32" charset="-128"/>
            </a:endParaRPr>
          </a:p>
        </p:txBody>
      </p:sp>
      <p:sp>
        <p:nvSpPr>
          <p:cNvPr id="12292" name="Text Box 4"/>
          <p:cNvSpPr txBox="1">
            <a:spLocks noChangeArrowheads="1"/>
          </p:cNvSpPr>
          <p:nvPr/>
        </p:nvSpPr>
        <p:spPr bwMode="auto">
          <a:xfrm>
            <a:off x="186212" y="4293096"/>
            <a:ext cx="5545137"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400" dirty="0">
                <a:ea typeface="ＭＳ Ｐゴシック" pitchFamily="32" charset="-128"/>
              </a:rPr>
              <a:t>Fractional anisotropy (</a:t>
            </a:r>
            <a:r>
              <a:rPr lang="en-GB" sz="1400" b="1" dirty="0">
                <a:ea typeface="ＭＳ Ｐゴシック" pitchFamily="32" charset="-128"/>
              </a:rPr>
              <a:t>FA</a:t>
            </a:r>
            <a:r>
              <a:rPr lang="en-GB" sz="1400" dirty="0">
                <a:ea typeface="ＭＳ Ｐゴシック" pitchFamily="32" charset="-128"/>
              </a:rPr>
              <a:t>)</a:t>
            </a:r>
          </a:p>
          <a:p>
            <a:pPr>
              <a:lnSpc>
                <a:spcPct val="150000"/>
              </a:lnSpc>
              <a:buClrTx/>
              <a:buFontTx/>
              <a:buNone/>
            </a:pPr>
            <a:r>
              <a:rPr lang="en-GB" sz="1400" dirty="0">
                <a:ea typeface="ＭＳ Ｐゴシック" pitchFamily="32" charset="-128"/>
              </a:rPr>
              <a:t>Degree of diffusion anisotropy at every voxel estimated by tensor</a:t>
            </a:r>
          </a:p>
          <a:p>
            <a:pPr>
              <a:lnSpc>
                <a:spcPct val="150000"/>
              </a:lnSpc>
              <a:buFont typeface="Arial" charset="0"/>
              <a:buChar char="•"/>
            </a:pPr>
            <a:r>
              <a:rPr lang="en-GB" sz="1400" dirty="0" smtClean="0">
                <a:ea typeface="ＭＳ Ｐゴシック" pitchFamily="32" charset="-128"/>
              </a:rPr>
              <a:t> Scalar</a:t>
            </a:r>
          </a:p>
          <a:p>
            <a:pPr>
              <a:lnSpc>
                <a:spcPct val="150000"/>
              </a:lnSpc>
              <a:buFont typeface="Arial" charset="0"/>
              <a:buChar char="•"/>
            </a:pPr>
            <a:r>
              <a:rPr lang="en-GB" sz="1400" dirty="0">
                <a:ea typeface="ＭＳ Ｐゴシック" pitchFamily="32" charset="-128"/>
              </a:rPr>
              <a:t> </a:t>
            </a:r>
            <a:r>
              <a:rPr lang="en-GB" sz="1400" dirty="0" smtClean="0">
                <a:ea typeface="ＭＳ Ｐゴシック" pitchFamily="32" charset="-128"/>
              </a:rPr>
              <a:t>Direction independent</a:t>
            </a:r>
          </a:p>
          <a:p>
            <a:pPr>
              <a:lnSpc>
                <a:spcPct val="150000"/>
              </a:lnSpc>
              <a:buFont typeface="Arial" charset="0"/>
              <a:buChar char="•"/>
            </a:pPr>
            <a:r>
              <a:rPr lang="en-GB" sz="1400" dirty="0">
                <a:ea typeface="ＭＳ Ｐゴシック" pitchFamily="32" charset="-128"/>
              </a:rPr>
              <a:t> </a:t>
            </a:r>
            <a:r>
              <a:rPr lang="en-GB" sz="1400" dirty="0" smtClean="0">
                <a:ea typeface="ＭＳ Ｐゴシック" pitchFamily="32" charset="-128"/>
              </a:rPr>
              <a:t>Value from 0 (isotropy) to 1 (anisotropy)</a:t>
            </a:r>
            <a:endParaRPr lang="en-GB" sz="1400" dirty="0">
              <a:ea typeface="ＭＳ Ｐゴシック" pitchFamily="32" charset="-128"/>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l="33102" r="33447"/>
          <a:stretch>
            <a:fillRect/>
          </a:stretch>
        </p:blipFill>
        <p:spPr bwMode="auto">
          <a:xfrm>
            <a:off x="6732588" y="3860800"/>
            <a:ext cx="2227262" cy="2879725"/>
          </a:xfrm>
          <a:prstGeom prst="rect">
            <a:avLst/>
          </a:prstGeom>
          <a:noFill/>
          <a:ln>
            <a:noFill/>
          </a:ln>
          <a:effectLst/>
          <a:extLst>
            <a:ext uri="{909E8E84-426E-40DD-AFC4-6F175D3DCCD1}">
              <a14:hiddenFill xmlns:a14="http://schemas.microsoft.com/office/drawing/2010/main">
                <a:blipFill dpi="0" rotWithShape="0">
                  <a:blip/>
                  <a:srcRect l="33102" r="3344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r="66504"/>
          <a:stretch>
            <a:fillRect/>
          </a:stretch>
        </p:blipFill>
        <p:spPr bwMode="auto">
          <a:xfrm>
            <a:off x="5364163" y="1557338"/>
            <a:ext cx="2063750" cy="2663825"/>
          </a:xfrm>
          <a:prstGeom prst="rect">
            <a:avLst/>
          </a:prstGeom>
          <a:noFill/>
          <a:ln>
            <a:noFill/>
          </a:ln>
          <a:effectLst/>
          <a:extLst>
            <a:ext uri="{909E8E84-426E-40DD-AFC4-6F175D3DCCD1}">
              <a14:hiddenFill xmlns:a14="http://schemas.microsoft.com/office/drawing/2010/main">
                <a:blipFill dpi="0" rotWithShape="0">
                  <a:blip/>
                  <a:srcRect r="6650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BFBFBF"/>
                </a:solidFill>
              </a:rPr>
              <a:t>Diffusion Tensor </a:t>
            </a:r>
            <a:r>
              <a:rPr lang="en-GB" sz="3200" b="1">
                <a:solidFill>
                  <a:srgbClr val="0D0D0D"/>
                </a:solidFill>
              </a:rPr>
              <a:t>Imaging</a:t>
            </a:r>
          </a:p>
        </p:txBody>
      </p:sp>
      <p:sp>
        <p:nvSpPr>
          <p:cNvPr id="13315" name="Text Box 3"/>
          <p:cNvSpPr txBox="1">
            <a:spLocks noChangeArrowheads="1"/>
          </p:cNvSpPr>
          <p:nvPr/>
        </p:nvSpPr>
        <p:spPr bwMode="auto">
          <a:xfrm>
            <a:off x="250825" y="1844675"/>
            <a:ext cx="619283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dirty="0">
                <a:ea typeface="ＭＳ Ｐゴシック" pitchFamily="32" charset="-128"/>
              </a:rPr>
              <a:t>Colour FA map</a:t>
            </a:r>
          </a:p>
          <a:p>
            <a:pPr>
              <a:lnSpc>
                <a:spcPct val="150000"/>
              </a:lnSpc>
              <a:buClrTx/>
              <a:buFontTx/>
              <a:buNone/>
            </a:pPr>
            <a:r>
              <a:rPr lang="en-GB" sz="1400" dirty="0">
                <a:ea typeface="ＭＳ Ｐゴシック" pitchFamily="32" charset="-128"/>
              </a:rPr>
              <a:t>Colour the map based on the principal diffusion direction</a:t>
            </a:r>
          </a:p>
          <a:p>
            <a:pPr>
              <a:buFont typeface="Arial" charset="0"/>
              <a:buChar char="•"/>
            </a:pPr>
            <a:r>
              <a:rPr lang="en-GB" sz="1400" dirty="0" smtClean="0">
                <a:ea typeface="ＭＳ Ｐゴシック" pitchFamily="32" charset="-128"/>
              </a:rPr>
              <a:t> Red </a:t>
            </a:r>
            <a:r>
              <a:rPr lang="en-GB" sz="1400" dirty="0">
                <a:ea typeface="ＭＳ Ｐゴシック" pitchFamily="32" charset="-128"/>
              </a:rPr>
              <a:t>= left / right</a:t>
            </a:r>
          </a:p>
          <a:p>
            <a:pPr>
              <a:buFont typeface="Arial" charset="0"/>
              <a:buChar char="•"/>
            </a:pPr>
            <a:r>
              <a:rPr lang="en-GB" sz="1400" dirty="0" smtClean="0">
                <a:ea typeface="ＭＳ Ｐゴシック" pitchFamily="32" charset="-128"/>
              </a:rPr>
              <a:t> Green </a:t>
            </a:r>
            <a:r>
              <a:rPr lang="en-GB" sz="1400" dirty="0">
                <a:ea typeface="ＭＳ Ｐゴシック" pitchFamily="32" charset="-128"/>
              </a:rPr>
              <a:t>= anterior / posterior</a:t>
            </a:r>
          </a:p>
          <a:p>
            <a:pPr>
              <a:buFont typeface="Arial" charset="0"/>
              <a:buChar char="•"/>
            </a:pPr>
            <a:r>
              <a:rPr lang="en-GB" sz="1400" dirty="0" smtClean="0">
                <a:ea typeface="ＭＳ Ｐゴシック" pitchFamily="32" charset="-128"/>
              </a:rPr>
              <a:t> Blue </a:t>
            </a:r>
            <a:r>
              <a:rPr lang="en-GB" sz="1400" dirty="0">
                <a:ea typeface="ＭＳ Ｐゴシック" pitchFamily="32" charset="-128"/>
              </a:rPr>
              <a:t>= superior / inferior</a:t>
            </a:r>
          </a:p>
          <a:p>
            <a:pPr>
              <a:buClrTx/>
              <a:buFontTx/>
              <a:buNone/>
            </a:pPr>
            <a:endParaRPr lang="en-GB" sz="1400" dirty="0">
              <a:ea typeface="ＭＳ Ｐゴシック" pitchFamily="32" charset="-128"/>
            </a:endParaRPr>
          </a:p>
          <a:p>
            <a:pPr>
              <a:buClrTx/>
              <a:buFontTx/>
              <a:buNone/>
            </a:pPr>
            <a:r>
              <a:rPr lang="en-GB" sz="1600" b="1" dirty="0">
                <a:ea typeface="ＭＳ Ｐゴシック" pitchFamily="32" charset="-128"/>
              </a:rPr>
              <a:t>Vector FA map</a:t>
            </a:r>
          </a:p>
          <a:p>
            <a:pPr>
              <a:buClrTx/>
              <a:buFontTx/>
              <a:buNone/>
            </a:pPr>
            <a:r>
              <a:rPr lang="en-GB" sz="1400" dirty="0">
                <a:ea typeface="ＭＳ Ｐゴシック" pitchFamily="32" charset="-128"/>
              </a:rPr>
              <a:t>Superimpose principal direction vector</a:t>
            </a:r>
          </a:p>
          <a:p>
            <a:pPr>
              <a:buClrTx/>
              <a:buFontTx/>
              <a:buNone/>
            </a:pPr>
            <a:endParaRPr lang="en-GB" sz="1400" dirty="0">
              <a:ea typeface="ＭＳ Ｐゴシック" pitchFamily="32" charset="-128"/>
            </a:endParaRPr>
          </a:p>
          <a:p>
            <a:pPr>
              <a:buClrTx/>
              <a:buFontTx/>
              <a:buNone/>
            </a:pPr>
            <a:r>
              <a:rPr lang="en-GB" sz="1600" b="1" dirty="0" err="1">
                <a:ea typeface="ＭＳ Ｐゴシック" pitchFamily="32" charset="-128"/>
              </a:rPr>
              <a:t>Tractography</a:t>
            </a:r>
            <a:endParaRPr lang="en-GB" sz="1600" b="1" dirty="0">
              <a:ea typeface="ＭＳ Ｐゴシック" pitchFamily="32" charset="-128"/>
            </a:endParaRPr>
          </a:p>
          <a:p>
            <a:pPr>
              <a:buClrTx/>
              <a:buFontTx/>
              <a:buNone/>
            </a:pPr>
            <a:r>
              <a:rPr lang="en-GB" sz="1400" dirty="0">
                <a:ea typeface="ＭＳ Ｐゴシック" pitchFamily="32" charset="-128"/>
              </a:rPr>
              <a:t>Following the vectors…</a:t>
            </a:r>
          </a:p>
          <a:p>
            <a:pPr>
              <a:buClrTx/>
              <a:buFontTx/>
              <a:buNone/>
            </a:pPr>
            <a:r>
              <a:rPr lang="en-GB" sz="1400" dirty="0">
                <a:ea typeface="ＭＳ Ｐゴシック" pitchFamily="32" charset="-128"/>
              </a:rPr>
              <a:t>          </a:t>
            </a:r>
          </a:p>
          <a:p>
            <a:pPr>
              <a:buClrTx/>
              <a:buFontTx/>
              <a:buNone/>
            </a:pPr>
            <a:r>
              <a:rPr lang="en-GB" sz="1400" dirty="0">
                <a:ea typeface="ＭＳ Ｐゴシック" pitchFamily="32" charset="-128"/>
              </a:rPr>
              <a:t>      … more on this later</a:t>
            </a:r>
          </a:p>
          <a:p>
            <a:pPr>
              <a:lnSpc>
                <a:spcPct val="150000"/>
              </a:lnSpc>
              <a:buClrTx/>
              <a:buFontTx/>
              <a:buNone/>
            </a:pPr>
            <a:endParaRPr lang="en-GB" sz="1600" dirty="0">
              <a:ea typeface="ＭＳ Ｐゴシック" pitchFamily="32" charset="-128"/>
            </a:endParaRPr>
          </a:p>
          <a:p>
            <a:pPr>
              <a:lnSpc>
                <a:spcPct val="150000"/>
              </a:lnSpc>
              <a:buClrTx/>
              <a:buFontTx/>
              <a:buNone/>
            </a:pPr>
            <a:endParaRPr lang="en-GB" sz="1600" dirty="0">
              <a:ea typeface="ＭＳ Ｐゴシック" pitchFamily="32" charset="-128"/>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435475"/>
            <a:ext cx="2255838" cy="2287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57" y="4433888"/>
            <a:ext cx="2257425" cy="2287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AutoShape 6"/>
          <p:cNvSpPr>
            <a:spLocks noChangeArrowheads="1"/>
          </p:cNvSpPr>
          <p:nvPr/>
        </p:nvSpPr>
        <p:spPr bwMode="auto">
          <a:xfrm>
            <a:off x="5531570" y="5291138"/>
            <a:ext cx="720725" cy="576262"/>
          </a:xfrm>
          <a:prstGeom prst="rightArrow">
            <a:avLst>
              <a:gd name="adj1" fmla="val 50000"/>
              <a:gd name="adj2" fmla="val 49999"/>
            </a:avLst>
          </a:prstGeom>
          <a:solidFill>
            <a:srgbClr val="606060"/>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13320" name="Picture 8" descr="C:\Users\Ivan Alvarez\Desktop\Facolou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055" y="1484784"/>
            <a:ext cx="2257425" cy="2821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Diffusion Tensor Imaging</a:t>
            </a:r>
          </a:p>
        </p:txBody>
      </p:sp>
      <p:sp>
        <p:nvSpPr>
          <p:cNvPr id="14338" name="Text Box 2"/>
          <p:cNvSpPr txBox="1">
            <a:spLocks noChangeArrowheads="1"/>
          </p:cNvSpPr>
          <p:nvPr/>
        </p:nvSpPr>
        <p:spPr bwMode="auto">
          <a:xfrm>
            <a:off x="250825" y="1844675"/>
            <a:ext cx="6192838" cy="3312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marL="6858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dirty="0">
                <a:ea typeface="ＭＳ Ｐゴシック" pitchFamily="32" charset="-128"/>
              </a:rPr>
              <a:t>Theory </a:t>
            </a:r>
            <a:r>
              <a:rPr lang="en-GB" sz="1600" b="1" dirty="0" smtClean="0">
                <a:ea typeface="ＭＳ Ｐゴシック" pitchFamily="32" charset="-128"/>
              </a:rPr>
              <a:t>summary</a:t>
            </a:r>
          </a:p>
          <a:p>
            <a:pPr>
              <a:lnSpc>
                <a:spcPct val="150000"/>
              </a:lnSpc>
              <a:buClrTx/>
              <a:buFontTx/>
              <a:buNone/>
            </a:pPr>
            <a:endParaRPr lang="en-GB" sz="1600" b="1" dirty="0">
              <a:ea typeface="ＭＳ Ｐゴシック" pitchFamily="32" charset="-128"/>
            </a:endParaRPr>
          </a:p>
          <a:p>
            <a:pPr>
              <a:lnSpc>
                <a:spcPct val="150000"/>
              </a:lnSpc>
              <a:buFont typeface="Arial" charset="0"/>
              <a:buChar char="•"/>
            </a:pPr>
            <a:r>
              <a:rPr lang="en-GB" sz="1200" dirty="0" smtClean="0">
                <a:ea typeface="ＭＳ Ｐゴシック" pitchFamily="32" charset="-128"/>
              </a:rPr>
              <a:t> Water </a:t>
            </a:r>
            <a:r>
              <a:rPr lang="en-GB" sz="1200" dirty="0">
                <a:ea typeface="ＭＳ Ｐゴシック" pitchFamily="32" charset="-128"/>
              </a:rPr>
              <a:t>diffuses </a:t>
            </a:r>
            <a:r>
              <a:rPr lang="en-GB" sz="1200" dirty="0" err="1">
                <a:ea typeface="ＭＳ Ｐゴシック" pitchFamily="32" charset="-128"/>
              </a:rPr>
              <a:t>isotropically</a:t>
            </a:r>
            <a:r>
              <a:rPr lang="en-GB" sz="1200" dirty="0">
                <a:ea typeface="ＭＳ Ｐゴシック" pitchFamily="32" charset="-128"/>
              </a:rPr>
              <a:t> in water, </a:t>
            </a:r>
            <a:r>
              <a:rPr lang="en-GB" sz="1200" dirty="0" err="1">
                <a:ea typeface="ＭＳ Ｐゴシック" pitchFamily="32" charset="-128"/>
              </a:rPr>
              <a:t>anisotropically</a:t>
            </a:r>
            <a:r>
              <a:rPr lang="en-GB" sz="1200" dirty="0">
                <a:ea typeface="ＭＳ Ｐゴシック" pitchFamily="32" charset="-128"/>
              </a:rPr>
              <a:t> in oriented </a:t>
            </a:r>
            <a:r>
              <a:rPr lang="en-GB" sz="1200" dirty="0" smtClean="0">
                <a:ea typeface="ＭＳ Ｐゴシック" pitchFamily="32" charset="-128"/>
              </a:rPr>
              <a:t>tissue</a:t>
            </a:r>
          </a:p>
          <a:p>
            <a:pPr>
              <a:lnSpc>
                <a:spcPct val="150000"/>
              </a:lnSpc>
              <a:buFont typeface="Arial" charset="0"/>
              <a:buChar char="•"/>
            </a:pPr>
            <a:endParaRPr lang="en-GB" sz="1200" dirty="0">
              <a:ea typeface="ＭＳ Ｐゴシック" pitchFamily="32" charset="-128"/>
            </a:endParaRPr>
          </a:p>
          <a:p>
            <a:pPr>
              <a:lnSpc>
                <a:spcPct val="150000"/>
              </a:lnSpc>
              <a:buFont typeface="Arial" charset="0"/>
              <a:buChar char="•"/>
            </a:pPr>
            <a:r>
              <a:rPr lang="en-GB" sz="1200" dirty="0" smtClean="0">
                <a:ea typeface="ＭＳ Ｐゴシック" pitchFamily="32" charset="-128"/>
              </a:rPr>
              <a:t> </a:t>
            </a:r>
            <a:r>
              <a:rPr lang="en-GB" sz="1200" dirty="0" smtClean="0">
                <a:ea typeface="ＭＳ Ｐゴシック" pitchFamily="32" charset="-128"/>
              </a:rPr>
              <a:t>DTI requires a diffusion-sensitizing gradient and at least 6 acquisitions (+ a B0 image)</a:t>
            </a:r>
          </a:p>
          <a:p>
            <a:pPr>
              <a:lnSpc>
                <a:spcPct val="150000"/>
              </a:lnSpc>
              <a:buFont typeface="Arial" charset="0"/>
              <a:buChar char="•"/>
            </a:pPr>
            <a:endParaRPr lang="en-GB" sz="1200" dirty="0" smtClean="0">
              <a:ea typeface="ＭＳ Ｐゴシック" pitchFamily="32" charset="-128"/>
            </a:endParaRPr>
          </a:p>
          <a:p>
            <a:pPr>
              <a:lnSpc>
                <a:spcPct val="150000"/>
              </a:lnSpc>
              <a:buFont typeface="Arial" charset="0"/>
              <a:buChar char="•"/>
            </a:pPr>
            <a:r>
              <a:rPr lang="en-GB" sz="1200" dirty="0">
                <a:ea typeface="ＭＳ Ｐゴシック" pitchFamily="32" charset="-128"/>
              </a:rPr>
              <a:t> </a:t>
            </a:r>
            <a:r>
              <a:rPr lang="en-GB" sz="1200" dirty="0" smtClean="0">
                <a:ea typeface="ＭＳ Ｐゴシック" pitchFamily="32" charset="-128"/>
              </a:rPr>
              <a:t>Anisotropic </a:t>
            </a:r>
            <a:r>
              <a:rPr lang="en-GB" sz="1200" dirty="0">
                <a:ea typeface="ＭＳ Ｐゴシック" pitchFamily="32" charset="-128"/>
              </a:rPr>
              <a:t>diffusion can be described by a mathematical </a:t>
            </a:r>
            <a:r>
              <a:rPr lang="en-GB" sz="1200" dirty="0" smtClean="0">
                <a:ea typeface="ＭＳ Ｐゴシック" pitchFamily="32" charset="-128"/>
              </a:rPr>
              <a:t>tensor</a:t>
            </a:r>
          </a:p>
          <a:p>
            <a:pPr>
              <a:lnSpc>
                <a:spcPct val="150000"/>
              </a:lnSpc>
            </a:pPr>
            <a:endParaRPr lang="en-GB" sz="1200" dirty="0" smtClean="0">
              <a:ea typeface="ＭＳ Ｐゴシック" pitchFamily="32" charset="-128"/>
            </a:endParaRPr>
          </a:p>
          <a:p>
            <a:pPr>
              <a:lnSpc>
                <a:spcPct val="150000"/>
              </a:lnSpc>
              <a:buFont typeface="Arial" charset="0"/>
              <a:buChar char="•"/>
            </a:pPr>
            <a:r>
              <a:rPr lang="en-GB" sz="1200" dirty="0">
                <a:ea typeface="ＭＳ Ｐゴシック" pitchFamily="32" charset="-128"/>
              </a:rPr>
              <a:t> </a:t>
            </a:r>
            <a:r>
              <a:rPr lang="en-GB" sz="1200" dirty="0" smtClean="0">
                <a:ea typeface="ＭＳ Ｐゴシック" pitchFamily="32" charset="-128"/>
              </a:rPr>
              <a:t>Diffusion can be summarised as MD or FA maps</a:t>
            </a:r>
          </a:p>
          <a:p>
            <a:pPr>
              <a:lnSpc>
                <a:spcPct val="150000"/>
              </a:lnSpc>
              <a:buClrTx/>
              <a:buFontTx/>
              <a:buNone/>
            </a:pPr>
            <a:endParaRPr lang="en-GB" sz="1200" dirty="0" smtClean="0">
              <a:ea typeface="ＭＳ Ｐゴシック" pitchFamily="32" charset="-128"/>
            </a:endParaRPr>
          </a:p>
          <a:p>
            <a:pPr>
              <a:lnSpc>
                <a:spcPct val="150000"/>
              </a:lnSpc>
            </a:pPr>
            <a:endParaRPr lang="en-GB" sz="1200" dirty="0">
              <a:ea typeface="ＭＳ Ｐゴシック" pitchFamily="32" charset="-128"/>
            </a:endParaRPr>
          </a:p>
          <a:p>
            <a:pPr>
              <a:lnSpc>
                <a:spcPct val="150000"/>
              </a:lnSpc>
              <a:buClrTx/>
              <a:buFontTx/>
              <a:buNone/>
            </a:pPr>
            <a:endParaRPr lang="en-GB" sz="1200" dirty="0">
              <a:ea typeface="ＭＳ Ｐゴシック" pitchFamily="32" charset="-128"/>
            </a:endParaRPr>
          </a:p>
          <a:p>
            <a:pPr>
              <a:lnSpc>
                <a:spcPct val="150000"/>
              </a:lnSpc>
              <a:buClrTx/>
              <a:buFontTx/>
              <a:buNone/>
            </a:pPr>
            <a:endParaRPr lang="en-GB" sz="1200" dirty="0">
              <a:ea typeface="ＭＳ Ｐゴシック" pitchFamily="32" charset="-128"/>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1844675"/>
            <a:ext cx="925512" cy="903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825" y="1874838"/>
            <a:ext cx="917575" cy="87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r="66518"/>
          <a:stretch>
            <a:fillRect/>
          </a:stretch>
        </p:blipFill>
        <p:spPr bwMode="auto">
          <a:xfrm>
            <a:off x="7196138" y="3213100"/>
            <a:ext cx="839787" cy="1084263"/>
          </a:xfrm>
          <a:prstGeom prst="rect">
            <a:avLst/>
          </a:prstGeom>
          <a:noFill/>
          <a:ln>
            <a:noFill/>
          </a:ln>
          <a:effectLst/>
          <a:extLst>
            <a:ext uri="{909E8E84-426E-40DD-AFC4-6F175D3DCCD1}">
              <a14:hiddenFill xmlns:a14="http://schemas.microsoft.com/office/drawing/2010/main">
                <a:blipFill dpi="0" rotWithShape="0">
                  <a:blip/>
                  <a:srcRect r="665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C:\Users\Ivan Alvarez\Desktop\Facolou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6138" y="4745682"/>
            <a:ext cx="879474" cy="1099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50825" y="692150"/>
            <a:ext cx="8489950"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000" b="1"/>
              <a:t>Overview</a:t>
            </a:r>
          </a:p>
        </p:txBody>
      </p:sp>
      <p:sp>
        <p:nvSpPr>
          <p:cNvPr id="15362" name="Text Box 2"/>
          <p:cNvSpPr txBox="1">
            <a:spLocks noChangeArrowheads="1"/>
          </p:cNvSpPr>
          <p:nvPr/>
        </p:nvSpPr>
        <p:spPr bwMode="auto">
          <a:xfrm>
            <a:off x="657225" y="1484313"/>
            <a:ext cx="8489950"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spcBef>
                <a:spcPts val="550"/>
              </a:spcBef>
              <a:buClrTx/>
              <a:buFontTx/>
              <a:buNone/>
            </a:pPr>
            <a:r>
              <a:rPr lang="en-GB" sz="2200" dirty="0">
                <a:ea typeface="Verdana" pitchFamily="32" charset="0"/>
                <a:cs typeface="Verdana" pitchFamily="32" charset="0"/>
              </a:rPr>
              <a:t>Theory</a:t>
            </a:r>
          </a:p>
          <a:p>
            <a:pPr>
              <a:lnSpc>
                <a:spcPct val="150000"/>
              </a:lnSpc>
              <a:spcBef>
                <a:spcPts val="400"/>
              </a:spcBef>
              <a:buFont typeface="Arial" charset="0"/>
              <a:buChar char="•"/>
            </a:pPr>
            <a:r>
              <a:rPr lang="en-GB" sz="1600" dirty="0">
                <a:ea typeface="Verdana" pitchFamily="32" charset="0"/>
                <a:cs typeface="Verdana" pitchFamily="32" charset="0"/>
              </a:rPr>
              <a:t>Basic physics</a:t>
            </a:r>
          </a:p>
          <a:p>
            <a:pPr>
              <a:lnSpc>
                <a:spcPct val="150000"/>
              </a:lnSpc>
              <a:spcBef>
                <a:spcPts val="400"/>
              </a:spcBef>
              <a:buFont typeface="Arial" charset="0"/>
              <a:buChar char="•"/>
            </a:pPr>
            <a:r>
              <a:rPr lang="en-GB" sz="1600" dirty="0">
                <a:ea typeface="Verdana" pitchFamily="32" charset="0"/>
                <a:cs typeface="Verdana" pitchFamily="32" charset="0"/>
              </a:rPr>
              <a:t>Tensor</a:t>
            </a:r>
          </a:p>
          <a:p>
            <a:pPr>
              <a:lnSpc>
                <a:spcPct val="150000"/>
              </a:lnSpc>
              <a:spcBef>
                <a:spcPts val="400"/>
              </a:spcBef>
              <a:buFont typeface="Arial" charset="0"/>
              <a:buChar char="•"/>
            </a:pPr>
            <a:r>
              <a:rPr lang="en-GB" sz="1600" dirty="0">
                <a:ea typeface="Verdana" pitchFamily="32" charset="0"/>
                <a:cs typeface="Verdana" pitchFamily="32" charset="0"/>
              </a:rPr>
              <a:t>Diffusion imaging </a:t>
            </a:r>
          </a:p>
          <a:p>
            <a:pPr>
              <a:lnSpc>
                <a:spcPct val="150000"/>
              </a:lnSpc>
              <a:spcBef>
                <a:spcPts val="550"/>
              </a:spcBef>
              <a:buClrTx/>
              <a:buFontTx/>
              <a:buNone/>
            </a:pPr>
            <a:r>
              <a:rPr lang="en-GB" sz="2200" b="1" dirty="0">
                <a:ea typeface="Verdana" pitchFamily="32" charset="0"/>
                <a:cs typeface="Verdana" pitchFamily="32" charset="0"/>
              </a:rPr>
              <a:t>Practice</a:t>
            </a:r>
          </a:p>
          <a:p>
            <a:pPr>
              <a:lnSpc>
                <a:spcPct val="150000"/>
              </a:lnSpc>
              <a:spcBef>
                <a:spcPts val="400"/>
              </a:spcBef>
              <a:buFont typeface="Arial" charset="0"/>
              <a:buChar char="•"/>
            </a:pPr>
            <a:r>
              <a:rPr lang="en-GB" sz="1600" b="1" dirty="0">
                <a:ea typeface="Verdana" pitchFamily="32" charset="0"/>
                <a:cs typeface="Verdana" pitchFamily="32" charset="0"/>
              </a:rPr>
              <a:t>How do you do DTI?</a:t>
            </a:r>
          </a:p>
          <a:p>
            <a:pPr>
              <a:lnSpc>
                <a:spcPct val="150000"/>
              </a:lnSpc>
              <a:spcBef>
                <a:spcPts val="400"/>
              </a:spcBef>
              <a:buFont typeface="Arial" charset="0"/>
              <a:buChar char="•"/>
            </a:pPr>
            <a:r>
              <a:rPr lang="en-GB" sz="1600" b="1" dirty="0" err="1">
                <a:ea typeface="Verdana" pitchFamily="32" charset="0"/>
                <a:cs typeface="Verdana" pitchFamily="32" charset="0"/>
              </a:rPr>
              <a:t>Tractography</a:t>
            </a:r>
            <a:endParaRPr lang="en-GB" sz="1600" b="1" dirty="0">
              <a:ea typeface="Verdana" pitchFamily="32" charset="0"/>
              <a:cs typeface="Verdana" pitchFamily="32" charset="0"/>
            </a:endParaRPr>
          </a:p>
          <a:p>
            <a:pPr>
              <a:lnSpc>
                <a:spcPct val="150000"/>
              </a:lnSpc>
              <a:spcBef>
                <a:spcPts val="400"/>
              </a:spcBef>
              <a:buFont typeface="Arial" charset="0"/>
              <a:buChar char="•"/>
            </a:pPr>
            <a:r>
              <a:rPr lang="en-GB" sz="1600" b="1" dirty="0">
                <a:ea typeface="Verdana" pitchFamily="32" charset="0"/>
                <a:cs typeface="Verdana" pitchFamily="32" charset="0"/>
              </a:rPr>
              <a:t>DTI in </a:t>
            </a:r>
            <a:r>
              <a:rPr lang="en-GB" sz="1600" b="1" dirty="0" smtClean="0">
                <a:ea typeface="Verdana" pitchFamily="32" charset="0"/>
                <a:cs typeface="Verdana" pitchFamily="32" charset="0"/>
              </a:rPr>
              <a:t>FSL and other programs</a:t>
            </a:r>
            <a:endParaRPr lang="en-GB" sz="1600" b="1" dirty="0">
              <a:ea typeface="Verdana" pitchFamily="32" charset="0"/>
              <a:cs typeface="Verdana" pitchFamily="32" charset="0"/>
            </a:endParaRPr>
          </a:p>
          <a:p>
            <a:pPr>
              <a:lnSpc>
                <a:spcPct val="150000"/>
              </a:lnSpc>
              <a:spcBef>
                <a:spcPts val="450"/>
              </a:spcBef>
              <a:buClrTx/>
              <a:buFontTx/>
              <a:buNone/>
            </a:pPr>
            <a:endParaRPr lang="en-GB" dirty="0">
              <a:ea typeface="Verdana" pitchFamily="32" charset="0"/>
              <a:cs typeface="Verdana" pitchFamily="32" charset="0"/>
            </a:endParaRPr>
          </a:p>
          <a:p>
            <a:pPr>
              <a:spcBef>
                <a:spcPts val="450"/>
              </a:spcBef>
              <a:buClrTx/>
              <a:buFontTx/>
              <a:buNone/>
            </a:pPr>
            <a:endParaRPr lang="en-GB" dirty="0">
              <a:ea typeface="Verdana" pitchFamily="32" charset="0"/>
              <a:cs typeface="Verdana" pitchFamily="32" charset="0"/>
            </a:endParaRPr>
          </a:p>
          <a:p>
            <a:pPr>
              <a:spcBef>
                <a:spcPts val="450"/>
              </a:spcBef>
              <a:buClrTx/>
              <a:buFontTx/>
              <a:buNone/>
            </a:pPr>
            <a:endParaRPr lang="en-GB" dirty="0">
              <a:ea typeface="Verdana" pitchFamily="32" charset="0"/>
              <a:cs typeface="Verdana" pitchFamily="32" charset="0"/>
            </a:endParaRPr>
          </a:p>
          <a:p>
            <a:pPr>
              <a:spcBef>
                <a:spcPts val="450"/>
              </a:spcBef>
              <a:buClrTx/>
              <a:buFontTx/>
              <a:buNone/>
            </a:pPr>
            <a:endParaRPr lang="en-GB" dirty="0">
              <a:ea typeface="Verdana" pitchFamily="32" charset="0"/>
              <a:cs typeface="Verdana" pitchFamily="32"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196975"/>
            <a:ext cx="4445000"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Practice</a:t>
            </a:r>
          </a:p>
        </p:txBody>
      </p:sp>
      <p:sp>
        <p:nvSpPr>
          <p:cNvPr id="16386" name="Text Box 2"/>
          <p:cNvSpPr txBox="1">
            <a:spLocks noChangeArrowheads="1"/>
          </p:cNvSpPr>
          <p:nvPr/>
        </p:nvSpPr>
        <p:spPr bwMode="auto">
          <a:xfrm>
            <a:off x="468313" y="2276475"/>
            <a:ext cx="7127875"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1pPr>
            <a:lvl2pPr marL="741363" indent="-284163">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DejaVu Sans" charset="0"/>
                <a:cs typeface="DejaVu Sans" charset="0"/>
              </a:defRPr>
            </a:lvl9pPr>
          </a:lstStyle>
          <a:p>
            <a:pPr algn="just">
              <a:lnSpc>
                <a:spcPct val="150000"/>
              </a:lnSpc>
              <a:buFont typeface="Times New Roman" pitchFamily="16" charset="0"/>
              <a:buAutoNum type="arabicPeriod"/>
            </a:pPr>
            <a:r>
              <a:rPr lang="de-DE" sz="1400" i="1" dirty="0"/>
              <a:t>Preprocessing:</a:t>
            </a:r>
            <a:r>
              <a:rPr lang="de-DE" sz="1400" dirty="0"/>
              <a:t> </a:t>
            </a:r>
          </a:p>
          <a:p>
            <a:pPr lvl="1" algn="just">
              <a:lnSpc>
                <a:spcPct val="150000"/>
              </a:lnSpc>
              <a:buFont typeface="Times New Roman" pitchFamily="16" charset="0"/>
              <a:buChar char="–"/>
            </a:pPr>
            <a:r>
              <a:rPr lang="de-DE" sz="1400" dirty="0"/>
              <a:t>Realigning</a:t>
            </a:r>
          </a:p>
          <a:p>
            <a:pPr lvl="1" algn="just">
              <a:lnSpc>
                <a:spcPct val="150000"/>
              </a:lnSpc>
              <a:buFont typeface="Times New Roman" pitchFamily="16" charset="0"/>
              <a:buChar char="–"/>
            </a:pPr>
            <a:r>
              <a:rPr lang="de-DE" sz="1400" dirty="0"/>
              <a:t>Coregistration</a:t>
            </a:r>
          </a:p>
          <a:p>
            <a:pPr lvl="1" algn="just">
              <a:lnSpc>
                <a:spcPct val="150000"/>
              </a:lnSpc>
              <a:buFont typeface="Times New Roman" pitchFamily="16" charset="0"/>
              <a:buChar char="–"/>
            </a:pPr>
            <a:r>
              <a:rPr lang="de-DE" sz="1400" dirty="0"/>
              <a:t>Eddy current </a:t>
            </a:r>
            <a:r>
              <a:rPr lang="de-DE" sz="1400" dirty="0" smtClean="0"/>
              <a:t>correction</a:t>
            </a:r>
          </a:p>
          <a:p>
            <a:pPr marL="457200" lvl="1" indent="0" algn="just">
              <a:lnSpc>
                <a:spcPct val="150000"/>
              </a:lnSpc>
            </a:pPr>
            <a:endParaRPr lang="de-DE" sz="1400" dirty="0"/>
          </a:p>
          <a:p>
            <a:pPr algn="just">
              <a:lnSpc>
                <a:spcPct val="150000"/>
              </a:lnSpc>
              <a:buFont typeface="Arial" charset="0"/>
              <a:buAutoNum type="arabicPeriod"/>
            </a:pPr>
            <a:r>
              <a:rPr lang="de-DE" sz="1400" i="1" dirty="0"/>
              <a:t>Analysis:</a:t>
            </a:r>
          </a:p>
          <a:p>
            <a:pPr lvl="1" algn="just">
              <a:lnSpc>
                <a:spcPct val="150000"/>
              </a:lnSpc>
              <a:buFont typeface="Times New Roman" pitchFamily="16" charset="0"/>
              <a:buChar char="–"/>
            </a:pPr>
            <a:r>
              <a:rPr lang="de-DE" sz="1400" dirty="0"/>
              <a:t>Fit the diffusion tensor model to the data</a:t>
            </a:r>
          </a:p>
          <a:p>
            <a:pPr lvl="1" algn="just">
              <a:lnSpc>
                <a:spcPct val="150000"/>
              </a:lnSpc>
              <a:buFont typeface="Times New Roman" pitchFamily="16" charset="0"/>
              <a:buChar char="–"/>
            </a:pPr>
            <a:r>
              <a:rPr lang="de-DE" sz="1400" dirty="0"/>
              <a:t>Calculate maximum diffusion direction, MD &amp; </a:t>
            </a:r>
            <a:r>
              <a:rPr lang="de-DE" sz="1400" dirty="0" smtClean="0"/>
              <a:t>FA</a:t>
            </a:r>
          </a:p>
          <a:p>
            <a:pPr marL="457200" lvl="1" indent="0" algn="just">
              <a:lnSpc>
                <a:spcPct val="150000"/>
              </a:lnSpc>
            </a:pPr>
            <a:endParaRPr lang="de-DE" sz="1400" dirty="0"/>
          </a:p>
          <a:p>
            <a:pPr algn="just">
              <a:lnSpc>
                <a:spcPct val="150000"/>
              </a:lnSpc>
              <a:buFont typeface="Arial" charset="0"/>
              <a:buAutoNum type="arabicPeriod"/>
            </a:pPr>
            <a:r>
              <a:rPr lang="de-DE" sz="1400" i="1" dirty="0"/>
              <a:t>Research Question</a:t>
            </a:r>
          </a:p>
          <a:p>
            <a:pPr lvl="1" algn="just">
              <a:lnSpc>
                <a:spcPct val="150000"/>
              </a:lnSpc>
              <a:buFont typeface="Times New Roman" pitchFamily="16" charset="0"/>
              <a:buChar char="–"/>
            </a:pPr>
            <a:r>
              <a:rPr lang="de-DE" sz="1400" i="1" dirty="0"/>
              <a:t>?</a:t>
            </a:r>
          </a:p>
        </p:txBody>
      </p:sp>
      <p:sp>
        <p:nvSpPr>
          <p:cNvPr id="16387" name="Text Box 3"/>
          <p:cNvSpPr txBox="1">
            <a:spLocks noChangeArrowheads="1"/>
          </p:cNvSpPr>
          <p:nvPr/>
        </p:nvSpPr>
        <p:spPr bwMode="auto">
          <a:xfrm>
            <a:off x="395288" y="1557338"/>
            <a:ext cx="23050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How do you do DTI?</a:t>
            </a:r>
          </a:p>
          <a:p>
            <a:pPr>
              <a:lnSpc>
                <a:spcPct val="150000"/>
              </a:lnSpc>
              <a:buClrTx/>
              <a:buFontTx/>
              <a:buNone/>
            </a:pPr>
            <a:endParaRPr lang="en-GB" sz="1600" b="1">
              <a:ea typeface="ＭＳ Ｐゴシック" pitchFamily="32"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Practice</a:t>
            </a:r>
          </a:p>
        </p:txBody>
      </p:sp>
      <p:sp>
        <p:nvSpPr>
          <p:cNvPr id="17410" name="Text Box 2"/>
          <p:cNvSpPr txBox="1">
            <a:spLocks noChangeArrowheads="1"/>
          </p:cNvSpPr>
          <p:nvPr/>
        </p:nvSpPr>
        <p:spPr bwMode="auto">
          <a:xfrm>
            <a:off x="468313" y="1989138"/>
            <a:ext cx="835183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just">
              <a:buClrTx/>
              <a:buFontTx/>
              <a:buNone/>
            </a:pPr>
            <a:r>
              <a:rPr lang="de-DE" sz="1400"/>
              <a:t>A technique that allows to identify fiber bundle tracts by connecting voxels based on the similiarities in maximal diffusion direction.</a:t>
            </a:r>
          </a:p>
        </p:txBody>
      </p:sp>
      <p:sp>
        <p:nvSpPr>
          <p:cNvPr id="17411" name="Text Box 3"/>
          <p:cNvSpPr txBox="1">
            <a:spLocks noChangeArrowheads="1"/>
          </p:cNvSpPr>
          <p:nvPr/>
        </p:nvSpPr>
        <p:spPr bwMode="auto">
          <a:xfrm>
            <a:off x="395288" y="1557338"/>
            <a:ext cx="17287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Tractography</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45966" t="23155" r="35521" b="33948"/>
          <a:stretch>
            <a:fillRect/>
          </a:stretch>
        </p:blipFill>
        <p:spPr bwMode="auto">
          <a:xfrm>
            <a:off x="1619250" y="2708275"/>
            <a:ext cx="2089150" cy="3024188"/>
          </a:xfrm>
          <a:prstGeom prst="rect">
            <a:avLst/>
          </a:prstGeom>
          <a:noFill/>
          <a:ln>
            <a:noFill/>
          </a:ln>
          <a:effectLst/>
          <a:extLst>
            <a:ext uri="{909E8E84-426E-40DD-AFC4-6F175D3DCCD1}">
              <a14:hiddenFill xmlns:a14="http://schemas.microsoft.com/office/drawing/2010/main">
                <a:blipFill dpi="0" rotWithShape="0">
                  <a:blip/>
                  <a:srcRect l="45966" t="23155" r="35521" b="3394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l="74025" t="26039" r="8650" b="48763"/>
          <a:stretch>
            <a:fillRect/>
          </a:stretch>
        </p:blipFill>
        <p:spPr bwMode="auto">
          <a:xfrm>
            <a:off x="4787900" y="2924175"/>
            <a:ext cx="3089275" cy="2808288"/>
          </a:xfrm>
          <a:prstGeom prst="rect">
            <a:avLst/>
          </a:prstGeom>
          <a:noFill/>
          <a:ln>
            <a:noFill/>
          </a:ln>
          <a:effectLst/>
          <a:extLst>
            <a:ext uri="{909E8E84-426E-40DD-AFC4-6F175D3DCCD1}">
              <a14:hiddenFill xmlns:a14="http://schemas.microsoft.com/office/drawing/2010/main">
                <a:blipFill dpi="0" rotWithShape="0">
                  <a:blip/>
                  <a:srcRect l="74025" t="26039" r="8650" b="4876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6"/>
          <p:cNvSpPr txBox="1">
            <a:spLocks noChangeArrowheads="1"/>
          </p:cNvSpPr>
          <p:nvPr/>
        </p:nvSpPr>
        <p:spPr bwMode="auto">
          <a:xfrm>
            <a:off x="5580063" y="6480175"/>
            <a:ext cx="36004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300">
                <a:latin typeface="Lucida Sans" pitchFamily="32" charset="0"/>
                <a:ea typeface="ＭＳ Ｐゴシック" pitchFamily="32" charset="-128"/>
              </a:rPr>
              <a:t>Johansen-Berg &amp; Rushworth, 2009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just">
              <a:buClrTx/>
              <a:buFontTx/>
              <a:buNone/>
            </a:pPr>
            <a:r>
              <a:rPr lang="en-GB" sz="3200" b="1" dirty="0">
                <a:solidFill>
                  <a:srgbClr val="0D0D0D"/>
                </a:solidFill>
              </a:rPr>
              <a:t>Practice</a:t>
            </a:r>
          </a:p>
        </p:txBody>
      </p:sp>
      <p:sp>
        <p:nvSpPr>
          <p:cNvPr id="18434" name="Text Box 2"/>
          <p:cNvSpPr txBox="1">
            <a:spLocks noChangeArrowheads="1"/>
          </p:cNvSpPr>
          <p:nvPr/>
        </p:nvSpPr>
        <p:spPr bwMode="auto">
          <a:xfrm>
            <a:off x="827088" y="1989138"/>
            <a:ext cx="7705725" cy="265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marL="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just">
              <a:buClrTx/>
              <a:buFontTx/>
              <a:buNone/>
            </a:pPr>
            <a:endParaRPr lang="de-DE" sz="1400" i="1"/>
          </a:p>
          <a:p>
            <a:pPr algn="just">
              <a:buClrTx/>
              <a:buFontTx/>
              <a:buNone/>
            </a:pPr>
            <a:r>
              <a:rPr lang="de-DE" sz="1400" b="1" i="1"/>
              <a:t>Deterministic</a:t>
            </a:r>
            <a:r>
              <a:rPr lang="de-DE" sz="1400" i="1"/>
              <a:t>:</a:t>
            </a:r>
            <a:r>
              <a:rPr lang="de-DE" sz="1400"/>
              <a:t> </a:t>
            </a:r>
          </a:p>
          <a:p>
            <a:pPr algn="just">
              <a:buClrTx/>
              <a:buFontTx/>
              <a:buNone/>
            </a:pPr>
            <a:r>
              <a:rPr lang="de-DE" sz="1400"/>
              <a:t>A point estimate of the principal diffusion direction at each voxel is used to draw a single line. </a:t>
            </a:r>
          </a:p>
          <a:p>
            <a:pPr algn="just">
              <a:buClrTx/>
              <a:buFontTx/>
              <a:buNone/>
            </a:pPr>
            <a:endParaRPr lang="de-DE" sz="1400"/>
          </a:p>
          <a:p>
            <a:pPr algn="just">
              <a:buClrTx/>
              <a:buFontTx/>
              <a:buNone/>
            </a:pPr>
            <a:r>
              <a:rPr lang="de-DE" sz="1400" b="1" i="1"/>
              <a:t>Probabilistic</a:t>
            </a:r>
            <a:r>
              <a:rPr lang="de-DE" sz="1400"/>
              <a:t>: </a:t>
            </a:r>
          </a:p>
          <a:p>
            <a:pPr algn="just">
              <a:buClrTx/>
              <a:buFontTx/>
              <a:buNone/>
            </a:pPr>
            <a:r>
              <a:rPr lang="de-DE" sz="1400"/>
              <a:t>Provides a probability distribution on the diffusion direction at each voxel (the broader the distribution, the higher the uncertainty of connections in that area) which is then used to draw thousands of streamlines to build up a connectivity distribution</a:t>
            </a:r>
          </a:p>
          <a:p>
            <a:pPr lvl="1" indent="0" algn="just">
              <a:buClrTx/>
              <a:buFontTx/>
              <a:buNone/>
            </a:pPr>
            <a:r>
              <a:rPr lang="en-US" sz="1400" i="1"/>
              <a:t>Advantages</a:t>
            </a:r>
            <a:r>
              <a:rPr lang="en-US" sz="1400"/>
              <a:t>: </a:t>
            </a:r>
          </a:p>
          <a:p>
            <a:pPr lvl="1" indent="0" algn="just">
              <a:buClrTx/>
              <a:buFontTx/>
              <a:buNone/>
            </a:pPr>
            <a:r>
              <a:rPr lang="en-US" sz="1400"/>
              <a:t>-  Allows to continue tracking in areas of high uncertainty (with very  curvy tracts) </a:t>
            </a:r>
          </a:p>
          <a:p>
            <a:pPr lvl="1" indent="0" algn="just">
              <a:buClrTx/>
              <a:buFontTx/>
              <a:buNone/>
            </a:pPr>
            <a:r>
              <a:rPr lang="en-US" sz="1400"/>
              <a:t>- Provides a quantitative measure of the probability of a pathway being traced between two points</a:t>
            </a:r>
          </a:p>
        </p:txBody>
      </p:sp>
      <p:sp>
        <p:nvSpPr>
          <p:cNvPr id="18435" name="Text Box 3"/>
          <p:cNvSpPr txBox="1">
            <a:spLocks noChangeArrowheads="1"/>
          </p:cNvSpPr>
          <p:nvPr/>
        </p:nvSpPr>
        <p:spPr bwMode="auto">
          <a:xfrm>
            <a:off x="395288" y="1557338"/>
            <a:ext cx="17287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just">
              <a:lnSpc>
                <a:spcPct val="150000"/>
              </a:lnSpc>
              <a:buClrTx/>
              <a:buFontTx/>
              <a:buNone/>
            </a:pPr>
            <a:r>
              <a:rPr lang="en-GB" sz="1600" b="1">
                <a:ea typeface="ＭＳ Ｐゴシック" pitchFamily="32" charset="-128"/>
              </a:rPr>
              <a:t>Tractography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Practice</a:t>
            </a:r>
          </a:p>
        </p:txBody>
      </p:sp>
      <p:sp>
        <p:nvSpPr>
          <p:cNvPr id="19458" name="Text Box 2"/>
          <p:cNvSpPr txBox="1">
            <a:spLocks noChangeArrowheads="1"/>
          </p:cNvSpPr>
          <p:nvPr/>
        </p:nvSpPr>
        <p:spPr bwMode="auto">
          <a:xfrm>
            <a:off x="1187450" y="2060575"/>
            <a:ext cx="71294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9pPr>
          </a:lstStyle>
          <a:p>
            <a:pPr>
              <a:buClrTx/>
              <a:buFontTx/>
              <a:buNone/>
            </a:pPr>
            <a:r>
              <a:rPr lang="de-DE" sz="1600" b="1" i="1"/>
              <a:t>Deterministic 				Probabilistic</a:t>
            </a:r>
          </a:p>
        </p:txBody>
      </p:sp>
      <p:sp>
        <p:nvSpPr>
          <p:cNvPr id="19459" name="Text Box 3"/>
          <p:cNvSpPr txBox="1">
            <a:spLocks noChangeArrowheads="1"/>
          </p:cNvSpPr>
          <p:nvPr/>
        </p:nvSpPr>
        <p:spPr bwMode="auto">
          <a:xfrm>
            <a:off x="395288" y="1557338"/>
            <a:ext cx="17287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Tractography</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l="55585" t="60159" r="28340" b="18842"/>
          <a:stretch>
            <a:fillRect/>
          </a:stretch>
        </p:blipFill>
        <p:spPr bwMode="auto">
          <a:xfrm>
            <a:off x="5003800" y="2349500"/>
            <a:ext cx="3889375" cy="3175000"/>
          </a:xfrm>
          <a:prstGeom prst="rect">
            <a:avLst/>
          </a:prstGeom>
          <a:noFill/>
          <a:ln>
            <a:noFill/>
          </a:ln>
          <a:effectLst/>
          <a:extLst>
            <a:ext uri="{909E8E84-426E-40DD-AFC4-6F175D3DCCD1}">
              <a14:hiddenFill xmlns:a14="http://schemas.microsoft.com/office/drawing/2010/main">
                <a:blipFill dpi="0" rotWithShape="0">
                  <a:blip/>
                  <a:srcRect l="55585" t="60159" r="28340" b="1884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l="44624" t="44521" r="22569" b="20203"/>
          <a:stretch>
            <a:fillRect/>
          </a:stretch>
        </p:blipFill>
        <p:spPr bwMode="auto">
          <a:xfrm>
            <a:off x="360363" y="2349500"/>
            <a:ext cx="4500562" cy="3051175"/>
          </a:xfrm>
          <a:prstGeom prst="rect">
            <a:avLst/>
          </a:prstGeom>
          <a:noFill/>
          <a:ln>
            <a:noFill/>
          </a:ln>
          <a:effectLst/>
          <a:extLst>
            <a:ext uri="{909E8E84-426E-40DD-AFC4-6F175D3DCCD1}">
              <a14:hiddenFill xmlns:a14="http://schemas.microsoft.com/office/drawing/2010/main">
                <a:blipFill dpi="0" rotWithShape="0">
                  <a:blip/>
                  <a:srcRect l="44624" t="44521" r="22569" b="202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6"/>
          <p:cNvSpPr txBox="1">
            <a:spLocks noChangeArrowheads="1"/>
          </p:cNvSpPr>
          <p:nvPr/>
        </p:nvSpPr>
        <p:spPr bwMode="auto">
          <a:xfrm>
            <a:off x="5759450" y="6480175"/>
            <a:ext cx="3600450"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300">
                <a:latin typeface="Lucida Sans" pitchFamily="32" charset="0"/>
                <a:ea typeface="ＭＳ Ｐゴシック" pitchFamily="32" charset="-128"/>
              </a:rPr>
              <a:t>Johansen-Berg &amp; Rushworth, 2009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Practice</a:t>
            </a:r>
          </a:p>
        </p:txBody>
      </p:sp>
      <p:sp>
        <p:nvSpPr>
          <p:cNvPr id="20482" name="Text Box 2"/>
          <p:cNvSpPr txBox="1">
            <a:spLocks noChangeArrowheads="1"/>
          </p:cNvSpPr>
          <p:nvPr/>
        </p:nvSpPr>
        <p:spPr bwMode="auto">
          <a:xfrm>
            <a:off x="1116013" y="1989138"/>
            <a:ext cx="71278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9pPr>
          </a:lstStyle>
          <a:p>
            <a:pPr>
              <a:buClrTx/>
              <a:buFontTx/>
              <a:buNone/>
            </a:pPr>
            <a:r>
              <a:rPr lang="de-DE" sz="1600" b="1"/>
              <a:t>Whole brain</a:t>
            </a:r>
            <a:r>
              <a:rPr lang="de-DE" sz="1600"/>
              <a:t> 		versus 		</a:t>
            </a:r>
            <a:r>
              <a:rPr lang="de-DE" sz="1600" b="1"/>
              <a:t>ROI based approach</a:t>
            </a:r>
          </a:p>
          <a:p>
            <a:pPr>
              <a:buClrTx/>
              <a:buFontTx/>
              <a:buNone/>
            </a:pPr>
            <a:r>
              <a:rPr lang="de-DE" sz="1600"/>
              <a:t>(Atlas generation)</a:t>
            </a:r>
          </a:p>
        </p:txBody>
      </p:sp>
      <p:sp>
        <p:nvSpPr>
          <p:cNvPr id="20483" name="Text Box 3"/>
          <p:cNvSpPr txBox="1">
            <a:spLocks noChangeArrowheads="1"/>
          </p:cNvSpPr>
          <p:nvPr/>
        </p:nvSpPr>
        <p:spPr bwMode="auto">
          <a:xfrm>
            <a:off x="395288" y="1557338"/>
            <a:ext cx="17287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Tractography</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37010" t="19841" r="36217" b="49081"/>
          <a:stretch>
            <a:fillRect/>
          </a:stretch>
        </p:blipFill>
        <p:spPr bwMode="auto">
          <a:xfrm>
            <a:off x="4910867" y="2599197"/>
            <a:ext cx="4068762" cy="2952750"/>
          </a:xfrm>
          <a:prstGeom prst="rect">
            <a:avLst/>
          </a:prstGeom>
          <a:noFill/>
          <a:ln>
            <a:noFill/>
          </a:ln>
          <a:effectLst/>
          <a:extLst>
            <a:ext uri="{909E8E84-426E-40DD-AFC4-6F175D3DCCD1}">
              <a14:hiddenFill xmlns:a14="http://schemas.microsoft.com/office/drawing/2010/main">
                <a:blipFill dpi="0" rotWithShape="0">
                  <a:blip/>
                  <a:srcRect l="37010" t="19841" r="36217" b="4908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8" descr="C:\Dropbox\UCL\UCL Lectures\MfD 2011-2012\DTI_presentation\figures\S0896627312X00072_covhighres.jpg"/>
          <p:cNvPicPr>
            <a:picLocks noChangeAspect="1" noChangeArrowheads="1"/>
          </p:cNvPicPr>
          <p:nvPr/>
        </p:nvPicPr>
        <p:blipFill rotWithShape="1">
          <a:blip r:embed="rId4">
            <a:extLst>
              <a:ext uri="{28A0092B-C50C-407E-A947-70E740481C1C}">
                <a14:useLocalDpi xmlns:a14="http://schemas.microsoft.com/office/drawing/2010/main" val="0"/>
              </a:ext>
            </a:extLst>
          </a:blip>
          <a:srcRect t="4593" b="23724"/>
          <a:stretch/>
        </p:blipFill>
        <p:spPr bwMode="auto">
          <a:xfrm>
            <a:off x="579657" y="2636912"/>
            <a:ext cx="3129321" cy="2915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Practice</a:t>
            </a:r>
          </a:p>
        </p:txBody>
      </p:sp>
      <p:sp>
        <p:nvSpPr>
          <p:cNvPr id="21506" name="Text Box 2"/>
          <p:cNvSpPr txBox="1">
            <a:spLocks noChangeArrowheads="1"/>
          </p:cNvSpPr>
          <p:nvPr/>
        </p:nvSpPr>
        <p:spPr bwMode="auto">
          <a:xfrm>
            <a:off x="1116013" y="2205038"/>
            <a:ext cx="7416800" cy="274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2000"/>
              <a:t>Applications</a:t>
            </a:r>
          </a:p>
          <a:p>
            <a:pPr>
              <a:lnSpc>
                <a:spcPct val="150000"/>
              </a:lnSpc>
              <a:buFont typeface="Courier New" pitchFamily="49" charset="0"/>
              <a:buChar char="o"/>
            </a:pPr>
            <a:r>
              <a:rPr lang="en-GB" sz="1600"/>
              <a:t>  Human Connectome; generation of human white matter atlases</a:t>
            </a:r>
          </a:p>
          <a:p>
            <a:pPr>
              <a:lnSpc>
                <a:spcPct val="150000"/>
              </a:lnSpc>
              <a:buFont typeface="Courier New" pitchFamily="49" charset="0"/>
              <a:buChar char="o"/>
            </a:pPr>
            <a:r>
              <a:rPr lang="en-GB" sz="1600"/>
              <a:t>  Comparing groups (personality traits, diseases, psychological disorders)</a:t>
            </a:r>
          </a:p>
          <a:p>
            <a:pPr>
              <a:lnSpc>
                <a:spcPct val="150000"/>
              </a:lnSpc>
              <a:buFont typeface="Courier New" pitchFamily="49" charset="0"/>
              <a:buChar char="o"/>
            </a:pPr>
            <a:r>
              <a:rPr lang="en-GB" sz="1600"/>
              <a:t>  Longitudinal studies to investigate age or experience dependent white matter changes</a:t>
            </a:r>
          </a:p>
          <a:p>
            <a:pPr>
              <a:lnSpc>
                <a:spcPct val="150000"/>
              </a:lnSpc>
              <a:buFont typeface="Courier New" pitchFamily="49" charset="0"/>
              <a:buChar char="o"/>
            </a:pPr>
            <a:r>
              <a:rPr lang="en-GB" sz="1600"/>
              <a:t>  Presurgical planning</a:t>
            </a:r>
          </a:p>
          <a:p>
            <a:pPr>
              <a:lnSpc>
                <a:spcPct val="150000"/>
              </a:lnSpc>
              <a:buFont typeface="Courier New" pitchFamily="49" charset="0"/>
              <a:buChar char="o"/>
            </a:pPr>
            <a:r>
              <a:rPr lang="en-GB" sz="1600"/>
              <a:t>  etc. </a:t>
            </a:r>
          </a:p>
        </p:txBody>
      </p:sp>
      <p:sp>
        <p:nvSpPr>
          <p:cNvPr id="21507" name="Text Box 3"/>
          <p:cNvSpPr txBox="1">
            <a:spLocks noChangeArrowheads="1"/>
          </p:cNvSpPr>
          <p:nvPr/>
        </p:nvSpPr>
        <p:spPr bwMode="auto">
          <a:xfrm>
            <a:off x="395288" y="1557338"/>
            <a:ext cx="619283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What do we gain from Diffusion Tensor Imaging?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50825" y="692150"/>
            <a:ext cx="8489950" cy="129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000" b="1"/>
              <a:t>Overview</a:t>
            </a:r>
          </a:p>
        </p:txBody>
      </p:sp>
      <p:sp>
        <p:nvSpPr>
          <p:cNvPr id="5122" name="Text Box 2"/>
          <p:cNvSpPr txBox="1">
            <a:spLocks noChangeArrowheads="1"/>
          </p:cNvSpPr>
          <p:nvPr/>
        </p:nvSpPr>
        <p:spPr bwMode="auto">
          <a:xfrm>
            <a:off x="654050" y="1862138"/>
            <a:ext cx="8489950" cy="515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spcBef>
                <a:spcPts val="550"/>
              </a:spcBef>
              <a:buClrTx/>
              <a:buFontTx/>
              <a:buNone/>
            </a:pPr>
            <a:r>
              <a:rPr lang="en-GB" sz="2200" b="1" dirty="0">
                <a:ea typeface="Verdana" pitchFamily="32" charset="0"/>
                <a:cs typeface="Verdana" pitchFamily="32" charset="0"/>
              </a:rPr>
              <a:t>Theory</a:t>
            </a:r>
          </a:p>
          <a:p>
            <a:pPr>
              <a:lnSpc>
                <a:spcPct val="150000"/>
              </a:lnSpc>
              <a:spcBef>
                <a:spcPts val="400"/>
              </a:spcBef>
              <a:buFont typeface="Arial" charset="0"/>
              <a:buChar char="•"/>
            </a:pPr>
            <a:r>
              <a:rPr lang="en-GB" sz="1600" b="1" dirty="0" smtClean="0">
                <a:ea typeface="Verdana" pitchFamily="32" charset="0"/>
                <a:cs typeface="Verdana" pitchFamily="32" charset="0"/>
              </a:rPr>
              <a:t> Basic </a:t>
            </a:r>
            <a:r>
              <a:rPr lang="en-GB" sz="1600" b="1" dirty="0">
                <a:ea typeface="Verdana" pitchFamily="32" charset="0"/>
                <a:cs typeface="Verdana" pitchFamily="32" charset="0"/>
              </a:rPr>
              <a:t>physics</a:t>
            </a:r>
          </a:p>
          <a:p>
            <a:pPr>
              <a:lnSpc>
                <a:spcPct val="150000"/>
              </a:lnSpc>
              <a:spcBef>
                <a:spcPts val="400"/>
              </a:spcBef>
              <a:buFont typeface="Arial" charset="0"/>
              <a:buChar char="•"/>
            </a:pPr>
            <a:r>
              <a:rPr lang="en-GB" sz="1600" b="1" dirty="0" smtClean="0">
                <a:ea typeface="Verdana" pitchFamily="32" charset="0"/>
                <a:cs typeface="Verdana" pitchFamily="32" charset="0"/>
              </a:rPr>
              <a:t> Tensor</a:t>
            </a:r>
            <a:endParaRPr lang="en-GB" sz="1600" b="1" dirty="0">
              <a:ea typeface="Verdana" pitchFamily="32" charset="0"/>
              <a:cs typeface="Verdana" pitchFamily="32" charset="0"/>
            </a:endParaRPr>
          </a:p>
          <a:p>
            <a:pPr>
              <a:lnSpc>
                <a:spcPct val="150000"/>
              </a:lnSpc>
              <a:spcBef>
                <a:spcPts val="400"/>
              </a:spcBef>
              <a:buFont typeface="Arial" charset="0"/>
              <a:buChar char="•"/>
            </a:pPr>
            <a:r>
              <a:rPr lang="en-GB" sz="1600" b="1" dirty="0" smtClean="0">
                <a:ea typeface="Verdana" pitchFamily="32" charset="0"/>
                <a:cs typeface="Verdana" pitchFamily="32" charset="0"/>
              </a:rPr>
              <a:t> Diffusion </a:t>
            </a:r>
            <a:r>
              <a:rPr lang="en-GB" sz="1600" b="1" dirty="0">
                <a:ea typeface="Verdana" pitchFamily="32" charset="0"/>
                <a:cs typeface="Verdana" pitchFamily="32" charset="0"/>
              </a:rPr>
              <a:t>imaging </a:t>
            </a:r>
          </a:p>
          <a:p>
            <a:pPr>
              <a:lnSpc>
                <a:spcPct val="150000"/>
              </a:lnSpc>
              <a:spcBef>
                <a:spcPts val="550"/>
              </a:spcBef>
              <a:buClrTx/>
              <a:buFontTx/>
              <a:buNone/>
            </a:pPr>
            <a:r>
              <a:rPr lang="en-GB" sz="2200" dirty="0">
                <a:ea typeface="Verdana" pitchFamily="32" charset="0"/>
                <a:cs typeface="Verdana" pitchFamily="32" charset="0"/>
              </a:rPr>
              <a:t>Practice</a:t>
            </a:r>
          </a:p>
          <a:p>
            <a:pPr>
              <a:lnSpc>
                <a:spcPct val="150000"/>
              </a:lnSpc>
              <a:spcBef>
                <a:spcPts val="400"/>
              </a:spcBef>
              <a:buFont typeface="Arial" charset="0"/>
              <a:buChar char="•"/>
            </a:pPr>
            <a:r>
              <a:rPr lang="en-GB" sz="1600" dirty="0" smtClean="0">
                <a:ea typeface="Verdana" pitchFamily="32" charset="0"/>
                <a:cs typeface="Verdana" pitchFamily="32" charset="0"/>
              </a:rPr>
              <a:t> How </a:t>
            </a:r>
            <a:r>
              <a:rPr lang="en-GB" sz="1600" dirty="0">
                <a:ea typeface="Verdana" pitchFamily="32" charset="0"/>
                <a:cs typeface="Verdana" pitchFamily="32" charset="0"/>
              </a:rPr>
              <a:t>do you do DTI?</a:t>
            </a:r>
          </a:p>
          <a:p>
            <a:pPr>
              <a:lnSpc>
                <a:spcPct val="150000"/>
              </a:lnSpc>
              <a:spcBef>
                <a:spcPts val="400"/>
              </a:spcBef>
              <a:buFont typeface="Arial" charset="0"/>
              <a:buChar char="•"/>
            </a:pPr>
            <a:r>
              <a:rPr lang="en-GB" sz="1600" dirty="0" smtClean="0">
                <a:ea typeface="Verdana" pitchFamily="32" charset="0"/>
                <a:cs typeface="Verdana" pitchFamily="32" charset="0"/>
              </a:rPr>
              <a:t> </a:t>
            </a:r>
            <a:r>
              <a:rPr lang="en-GB" sz="1600" dirty="0" err="1" smtClean="0">
                <a:ea typeface="Verdana" pitchFamily="32" charset="0"/>
                <a:cs typeface="Verdana" pitchFamily="32" charset="0"/>
              </a:rPr>
              <a:t>Tractography</a:t>
            </a:r>
            <a:r>
              <a:rPr lang="en-GB" sz="1600" dirty="0" smtClean="0">
                <a:ea typeface="Verdana" pitchFamily="32" charset="0"/>
                <a:cs typeface="Verdana" pitchFamily="32" charset="0"/>
              </a:rPr>
              <a:t> </a:t>
            </a:r>
            <a:endParaRPr lang="en-GB" sz="1600" dirty="0">
              <a:ea typeface="Verdana" pitchFamily="32" charset="0"/>
              <a:cs typeface="Verdana" pitchFamily="32" charset="0"/>
            </a:endParaRPr>
          </a:p>
          <a:p>
            <a:pPr>
              <a:lnSpc>
                <a:spcPct val="150000"/>
              </a:lnSpc>
              <a:spcBef>
                <a:spcPts val="400"/>
              </a:spcBef>
              <a:buFont typeface="Arial" charset="0"/>
              <a:buChar char="•"/>
            </a:pPr>
            <a:r>
              <a:rPr lang="en-GB" sz="1600" dirty="0" smtClean="0">
                <a:ea typeface="Verdana" pitchFamily="32" charset="0"/>
                <a:cs typeface="Verdana" pitchFamily="32" charset="0"/>
              </a:rPr>
              <a:t> DTI </a:t>
            </a:r>
            <a:r>
              <a:rPr lang="en-GB" sz="1600" dirty="0">
                <a:ea typeface="Verdana" pitchFamily="32" charset="0"/>
                <a:cs typeface="Verdana" pitchFamily="32" charset="0"/>
              </a:rPr>
              <a:t>in </a:t>
            </a:r>
            <a:r>
              <a:rPr lang="en-GB" sz="1600" dirty="0" smtClean="0">
                <a:ea typeface="Verdana" pitchFamily="32" charset="0"/>
                <a:cs typeface="Verdana" pitchFamily="32" charset="0"/>
              </a:rPr>
              <a:t>FSL and other programs</a:t>
            </a:r>
            <a:endParaRPr lang="en-GB" sz="1600" dirty="0">
              <a:ea typeface="Verdana" pitchFamily="32" charset="0"/>
              <a:cs typeface="Verdana" pitchFamily="32" charset="0"/>
            </a:endParaRPr>
          </a:p>
          <a:p>
            <a:pPr>
              <a:spcBef>
                <a:spcPts val="450"/>
              </a:spcBef>
              <a:buClrTx/>
              <a:buFontTx/>
              <a:buNone/>
            </a:pPr>
            <a:endParaRPr lang="en-GB" dirty="0">
              <a:ea typeface="Verdana" pitchFamily="32" charset="0"/>
              <a:cs typeface="Verdana" pitchFamily="32"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196975"/>
            <a:ext cx="4445000"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solidFill>
                  <a:srgbClr val="0D0D0D"/>
                </a:solidFill>
              </a:rPr>
              <a:t>Limitations</a:t>
            </a:r>
          </a:p>
        </p:txBody>
      </p:sp>
      <p:sp>
        <p:nvSpPr>
          <p:cNvPr id="22530" name="Text Box 2"/>
          <p:cNvSpPr txBox="1">
            <a:spLocks noChangeArrowheads="1"/>
          </p:cNvSpPr>
          <p:nvPr/>
        </p:nvSpPr>
        <p:spPr bwMode="auto">
          <a:xfrm>
            <a:off x="1116013" y="1989138"/>
            <a:ext cx="7127875"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Font typeface="Courier New" pitchFamily="49" charset="0"/>
              <a:buChar char="o"/>
            </a:pPr>
            <a:r>
              <a:rPr lang="en-US" dirty="0"/>
              <a:t> Not reflective of individual structures (no measure of individual axons) </a:t>
            </a:r>
            <a:r>
              <a:rPr lang="en-US" dirty="0">
                <a:latin typeface="Wingdings" charset="2"/>
              </a:rPr>
              <a:t></a:t>
            </a:r>
            <a:r>
              <a:rPr lang="en-US" dirty="0"/>
              <a:t> rather linked to tracts of structural coherence in the brain</a:t>
            </a:r>
          </a:p>
          <a:p>
            <a:pPr>
              <a:buClrTx/>
              <a:buFontTx/>
              <a:buNone/>
            </a:pPr>
            <a:endParaRPr lang="en-US" dirty="0"/>
          </a:p>
          <a:p>
            <a:pPr>
              <a:buFont typeface="Courier New" pitchFamily="49" charset="0"/>
              <a:buChar char="o"/>
            </a:pPr>
            <a:r>
              <a:rPr lang="en-US" dirty="0"/>
              <a:t> The exact effect of specific structures is not known</a:t>
            </a:r>
          </a:p>
          <a:p>
            <a:pPr>
              <a:buClrTx/>
              <a:buFontTx/>
              <a:buNone/>
            </a:pPr>
            <a:endParaRPr lang="en-US" dirty="0"/>
          </a:p>
          <a:p>
            <a:pPr>
              <a:buFont typeface="Courier New" pitchFamily="49" charset="0"/>
              <a:buChar char="o"/>
            </a:pPr>
            <a:r>
              <a:rPr lang="en-US" dirty="0"/>
              <a:t> No gold standard available</a:t>
            </a:r>
          </a:p>
        </p:txBody>
      </p:sp>
      <p:sp>
        <p:nvSpPr>
          <p:cNvPr id="22531" name="Text Box 3"/>
          <p:cNvSpPr txBox="1">
            <a:spLocks noChangeArrowheads="1"/>
          </p:cNvSpPr>
          <p:nvPr/>
        </p:nvSpPr>
        <p:spPr bwMode="auto">
          <a:xfrm>
            <a:off x="395288" y="1557338"/>
            <a:ext cx="334010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just">
              <a:buClrTx/>
              <a:buFontTx/>
              <a:buNone/>
            </a:pPr>
            <a:r>
              <a:rPr lang="en-GB" sz="3200" b="1" dirty="0" smtClean="0">
                <a:solidFill>
                  <a:srgbClr val="0D0D0D"/>
                </a:solidFill>
              </a:rPr>
              <a:t>DTI in…</a:t>
            </a:r>
            <a:endParaRPr lang="en-GB" sz="3200" b="1" dirty="0">
              <a:solidFill>
                <a:srgbClr val="0D0D0D"/>
              </a:solidFill>
            </a:endParaRPr>
          </a:p>
        </p:txBody>
      </p:sp>
      <p:sp>
        <p:nvSpPr>
          <p:cNvPr id="4" name="Text Box 2"/>
          <p:cNvSpPr txBox="1">
            <a:spLocks noChangeArrowheads="1"/>
          </p:cNvSpPr>
          <p:nvPr/>
        </p:nvSpPr>
        <p:spPr bwMode="auto">
          <a:xfrm>
            <a:off x="308352" y="1628775"/>
            <a:ext cx="7127875" cy="2587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pPr>
            <a:r>
              <a:rPr lang="en-US" dirty="0" smtClean="0"/>
              <a:t>FSL (Oxford)</a:t>
            </a:r>
          </a:p>
          <a:p>
            <a:pPr>
              <a:lnSpc>
                <a:spcPct val="150000"/>
              </a:lnSpc>
            </a:pPr>
            <a:r>
              <a:rPr lang="en-US" dirty="0" err="1" smtClean="0"/>
              <a:t>TrackVis</a:t>
            </a:r>
            <a:r>
              <a:rPr lang="en-US" dirty="0" smtClean="0"/>
              <a:t> (MGH)</a:t>
            </a:r>
          </a:p>
          <a:p>
            <a:pPr>
              <a:lnSpc>
                <a:spcPct val="150000"/>
              </a:lnSpc>
            </a:pPr>
            <a:r>
              <a:rPr lang="en-US" dirty="0" err="1" smtClean="0"/>
              <a:t>Freesurfer</a:t>
            </a:r>
            <a:r>
              <a:rPr lang="en-US" dirty="0" smtClean="0"/>
              <a:t> (Harvard)</a:t>
            </a:r>
          </a:p>
          <a:p>
            <a:pPr>
              <a:lnSpc>
                <a:spcPct val="150000"/>
              </a:lnSpc>
            </a:pPr>
            <a:r>
              <a:rPr lang="en-US" dirty="0" err="1" smtClean="0"/>
              <a:t>Mrtrix</a:t>
            </a:r>
            <a:r>
              <a:rPr lang="en-US" dirty="0" smtClean="0"/>
              <a:t> (BRI, Australia)</a:t>
            </a:r>
          </a:p>
          <a:p>
            <a:pPr>
              <a:lnSpc>
                <a:spcPct val="150000"/>
              </a:lnSpc>
            </a:pPr>
            <a:r>
              <a:rPr lang="en-US" dirty="0" smtClean="0"/>
              <a:t>Camino (UCL)</a:t>
            </a:r>
            <a:br>
              <a:rPr lang="en-US" dirty="0" smtClean="0"/>
            </a:br>
            <a:r>
              <a:rPr lang="en-US" dirty="0" smtClean="0"/>
              <a:t>… and many more!</a:t>
            </a:r>
            <a:endParaRPr lang="en-US" dirty="0"/>
          </a:p>
        </p:txBody>
      </p:sp>
      <p:pic>
        <p:nvPicPr>
          <p:cNvPr id="48133" name="Picture 5" descr="C:\Users\Ivan Alvarez\Desktop\mukprfr0.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293096"/>
            <a:ext cx="3121353" cy="2500214"/>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C:\Users\Ivan Alvarez\Desktop\udzupmr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452" y="3140968"/>
            <a:ext cx="3289747" cy="2521436"/>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C:\Users\Ivan Alvarez\Desktop\osg8i8nk.bmp"/>
          <p:cNvPicPr>
            <a:picLocks noChangeAspect="1" noChangeArrowheads="1"/>
          </p:cNvPicPr>
          <p:nvPr/>
        </p:nvPicPr>
        <p:blipFill rotWithShape="1">
          <a:blip r:embed="rId4">
            <a:extLst>
              <a:ext uri="{28A0092B-C50C-407E-A947-70E740481C1C}">
                <a14:useLocalDpi xmlns:a14="http://schemas.microsoft.com/office/drawing/2010/main" val="0"/>
              </a:ext>
            </a:extLst>
          </a:blip>
          <a:srcRect l="23976" t="13305" r="23699" b="18633"/>
          <a:stretch/>
        </p:blipFill>
        <p:spPr bwMode="auto">
          <a:xfrm>
            <a:off x="6012160" y="4592275"/>
            <a:ext cx="2983466" cy="21402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398586" y="724533"/>
            <a:ext cx="3168030" cy="2197994"/>
            <a:chOff x="5148064" y="815540"/>
            <a:chExt cx="3672086" cy="2547710"/>
          </a:xfrm>
        </p:grpSpPr>
        <p:pic>
          <p:nvPicPr>
            <p:cNvPr id="48131" name="Picture 3" descr="C:\Users\Ivan Alvarez\Desktop\zmo65qrg.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815540"/>
              <a:ext cx="1871886" cy="254771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C:\Users\Ivan Alvarez\Desktop\fsl-logo-bi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830713"/>
              <a:ext cx="1800200" cy="1337610"/>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C:\Users\Ivan Alvarez\Desktop\p5fcuid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2067106"/>
              <a:ext cx="1800200" cy="1296144"/>
            </a:xfrm>
            <a:prstGeom prst="rect">
              <a:avLst/>
            </a:prstGeom>
            <a:noFill/>
            <a:extLst>
              <a:ext uri="{909E8E84-426E-40DD-AFC4-6F175D3DCCD1}">
                <a14:hiddenFill xmlns:a14="http://schemas.microsoft.com/office/drawing/2010/main">
                  <a:solidFill>
                    <a:srgbClr val="FFFFFF"/>
                  </a:solidFill>
                </a14:hiddenFill>
              </a:ext>
            </a:extLst>
          </p:spPr>
        </p:pic>
      </p:grpSp>
      <p:pic>
        <p:nvPicPr>
          <p:cNvPr id="48134" name="Picture 6" descr="C:\Users\Ivan Alvarez\Desktop\iod0u637.bmp"/>
          <p:cNvPicPr>
            <a:picLocks noChangeAspect="1" noChangeArrowheads="1"/>
          </p:cNvPicPr>
          <p:nvPr/>
        </p:nvPicPr>
        <p:blipFill rotWithShape="1">
          <a:blip r:embed="rId8">
            <a:extLst>
              <a:ext uri="{28A0092B-C50C-407E-A947-70E740481C1C}">
                <a14:useLocalDpi xmlns:a14="http://schemas.microsoft.com/office/drawing/2010/main" val="0"/>
              </a:ext>
            </a:extLst>
          </a:blip>
          <a:srcRect l="29690" t="6355" r="29468" b="5879"/>
          <a:stretch/>
        </p:blipFill>
        <p:spPr bwMode="auto">
          <a:xfrm>
            <a:off x="6444208" y="1769423"/>
            <a:ext cx="2412852" cy="230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72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23850" y="765175"/>
            <a:ext cx="84899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pPr>
            <a:r>
              <a:rPr lang="en-GB" sz="3000" b="1" dirty="0" smtClean="0"/>
              <a:t>Thanks to</a:t>
            </a:r>
            <a:r>
              <a:rPr lang="en-GB" sz="2000" b="1" dirty="0" smtClean="0"/>
              <a:t/>
            </a:r>
            <a:br>
              <a:rPr lang="en-GB" sz="2000" b="1" dirty="0" smtClean="0"/>
            </a:br>
            <a:r>
              <a:rPr lang="en-GB" sz="1200" b="1" dirty="0" smtClean="0"/>
              <a:t/>
            </a:r>
            <a:br>
              <a:rPr lang="en-GB" sz="1200" b="1" dirty="0" smtClean="0"/>
            </a:br>
            <a:r>
              <a:rPr lang="en-GB" sz="1400" dirty="0" err="1" smtClean="0"/>
              <a:t>Zoltan</a:t>
            </a:r>
            <a:r>
              <a:rPr lang="en-GB" sz="1400" dirty="0" smtClean="0"/>
              <a:t> Nagy (FIL)</a:t>
            </a:r>
          </a:p>
          <a:p>
            <a:pPr>
              <a:lnSpc>
                <a:spcPct val="150000"/>
              </a:lnSpc>
              <a:buClrTx/>
              <a:buFontTx/>
              <a:buNone/>
            </a:pPr>
            <a:r>
              <a:rPr lang="en-GB" sz="1400" dirty="0" smtClean="0"/>
              <a:t>Chris </a:t>
            </a:r>
            <a:r>
              <a:rPr lang="en-GB" sz="1400" dirty="0"/>
              <a:t>Clark (ICH)</a:t>
            </a:r>
            <a:br>
              <a:rPr lang="en-GB" sz="1400" dirty="0"/>
            </a:br>
            <a:r>
              <a:rPr lang="en-GB" sz="1400" dirty="0" err="1"/>
              <a:t>Siawoosh</a:t>
            </a:r>
            <a:r>
              <a:rPr lang="en-GB" sz="1400" dirty="0"/>
              <a:t> </a:t>
            </a:r>
            <a:r>
              <a:rPr lang="en-GB" sz="1400" dirty="0" err="1"/>
              <a:t>Mohammadi</a:t>
            </a:r>
            <a:r>
              <a:rPr lang="en-GB" sz="1400" dirty="0"/>
              <a:t> (FIL</a:t>
            </a:r>
            <a:r>
              <a:rPr lang="en-GB" sz="1400" dirty="0" smtClean="0"/>
              <a:t>)</a:t>
            </a:r>
            <a:endParaRPr lang="en-GB" sz="1400" dirty="0"/>
          </a:p>
        </p:txBody>
      </p:sp>
      <p:sp>
        <p:nvSpPr>
          <p:cNvPr id="24578" name="Text Box 2"/>
          <p:cNvSpPr txBox="1">
            <a:spLocks noChangeArrowheads="1"/>
          </p:cNvSpPr>
          <p:nvPr/>
        </p:nvSpPr>
        <p:spPr bwMode="auto">
          <a:xfrm>
            <a:off x="395288" y="3501008"/>
            <a:ext cx="8489950" cy="129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000" b="1" dirty="0"/>
              <a:t>References</a:t>
            </a:r>
          </a:p>
          <a:p>
            <a:pPr>
              <a:buClrTx/>
              <a:buFontTx/>
              <a:buNone/>
            </a:pPr>
            <a:endParaRPr lang="en-GB" sz="1400" b="1" dirty="0"/>
          </a:p>
          <a:p>
            <a:pPr>
              <a:lnSpc>
                <a:spcPct val="150000"/>
              </a:lnSpc>
              <a:buClrTx/>
              <a:buFontTx/>
              <a:buNone/>
            </a:pPr>
            <a:r>
              <a:rPr lang="en-GB" sz="1400" dirty="0" err="1"/>
              <a:t>Hagmann</a:t>
            </a:r>
            <a:r>
              <a:rPr lang="en-GB" sz="1400" dirty="0"/>
              <a:t> et al., 2006. </a:t>
            </a:r>
            <a:r>
              <a:rPr lang="en-GB" sz="1400" dirty="0" smtClean="0"/>
              <a:t>Understanding </a:t>
            </a:r>
            <a:r>
              <a:rPr lang="en-GB" sz="1400" dirty="0"/>
              <a:t>diffusion MR imaging </a:t>
            </a:r>
            <a:r>
              <a:rPr lang="en-GB" sz="1400" dirty="0" smtClean="0"/>
              <a:t>techniques: </a:t>
            </a:r>
            <a:r>
              <a:rPr lang="en-GB" sz="1400" dirty="0"/>
              <a:t>From scalar diffusion-weighted </a:t>
            </a:r>
            <a:r>
              <a:rPr lang="en-GB" sz="1400" dirty="0" smtClean="0"/>
              <a:t>		imaging </a:t>
            </a:r>
            <a:r>
              <a:rPr lang="en-GB" sz="1400" dirty="0"/>
              <a:t>to diffusion tensor imaging and beyond. </a:t>
            </a:r>
            <a:r>
              <a:rPr lang="en-GB" sz="1400" i="1" dirty="0" err="1"/>
              <a:t>Radiographics</a:t>
            </a:r>
            <a:r>
              <a:rPr lang="en-GB" sz="1400" i="1" dirty="0"/>
              <a:t>, 26,</a:t>
            </a:r>
            <a:r>
              <a:rPr lang="en-GB" sz="1400" dirty="0"/>
              <a:t> S205-S223.</a:t>
            </a:r>
          </a:p>
          <a:p>
            <a:pPr>
              <a:lnSpc>
                <a:spcPct val="150000"/>
              </a:lnSpc>
              <a:buClrTx/>
              <a:buFontTx/>
              <a:buNone/>
            </a:pPr>
            <a:r>
              <a:rPr lang="en-GB" sz="1400" dirty="0" err="1"/>
              <a:t>Hagmann</a:t>
            </a:r>
            <a:r>
              <a:rPr lang="en-GB" sz="1400" dirty="0"/>
              <a:t> P, </a:t>
            </a:r>
            <a:r>
              <a:rPr lang="en-GB" sz="1400" dirty="0" err="1"/>
              <a:t>Kurant</a:t>
            </a:r>
            <a:r>
              <a:rPr lang="en-GB" sz="1400" dirty="0"/>
              <a:t> M, </a:t>
            </a:r>
            <a:r>
              <a:rPr lang="en-GB" sz="1400" dirty="0" err="1"/>
              <a:t>Gigandet</a:t>
            </a:r>
            <a:r>
              <a:rPr lang="en-GB" sz="1400" dirty="0"/>
              <a:t> X, </a:t>
            </a:r>
            <a:r>
              <a:rPr lang="en-GB" sz="1400" dirty="0" err="1"/>
              <a:t>Thiran</a:t>
            </a:r>
            <a:r>
              <a:rPr lang="en-GB" sz="1400" dirty="0"/>
              <a:t> P, </a:t>
            </a:r>
            <a:r>
              <a:rPr lang="en-GB" sz="1400" dirty="0" err="1"/>
              <a:t>Wedeen</a:t>
            </a:r>
            <a:r>
              <a:rPr lang="en-GB" sz="1400" dirty="0"/>
              <a:t> VJ, et al. (2007) Mapping Human Whole-Brain </a:t>
            </a:r>
            <a:r>
              <a:rPr lang="en-GB" sz="1400" dirty="0" smtClean="0"/>
              <a:t>		Structural </a:t>
            </a:r>
            <a:r>
              <a:rPr lang="en-GB" sz="1400" dirty="0"/>
              <a:t>Networks with Diffusion MRI. </a:t>
            </a:r>
            <a:r>
              <a:rPr lang="en-GB" sz="1400" dirty="0" err="1"/>
              <a:t>PLoS</a:t>
            </a:r>
            <a:r>
              <a:rPr lang="en-GB" sz="1400" dirty="0"/>
              <a:t> ONE 2(7): e597.</a:t>
            </a:r>
          </a:p>
          <a:p>
            <a:pPr>
              <a:lnSpc>
                <a:spcPct val="150000"/>
              </a:lnSpc>
              <a:buClrTx/>
              <a:buFontTx/>
              <a:buNone/>
            </a:pPr>
            <a:r>
              <a:rPr lang="en-GB" sz="1400" dirty="0"/>
              <a:t>Taken from Johansen-Berg and </a:t>
            </a:r>
            <a:r>
              <a:rPr lang="en-GB" sz="1400" dirty="0" err="1"/>
              <a:t>Rushworth</a:t>
            </a:r>
            <a:r>
              <a:rPr lang="en-GB" sz="1400" dirty="0"/>
              <a:t>: “Using Diffusion Imaging to Study Human connectional </a:t>
            </a:r>
            <a:r>
              <a:rPr lang="en-GB" sz="1400" dirty="0" smtClean="0"/>
              <a:t>		Anatomy</a:t>
            </a:r>
            <a:r>
              <a:rPr lang="en-GB" sz="1400" dirty="0"/>
              <a:t>” in </a:t>
            </a:r>
            <a:r>
              <a:rPr lang="en-GB" sz="1400" dirty="0" err="1"/>
              <a:t>Annu</a:t>
            </a:r>
            <a:r>
              <a:rPr lang="en-GB" sz="1400" dirty="0"/>
              <a:t>. Rev. </a:t>
            </a:r>
            <a:r>
              <a:rPr lang="en-GB" sz="1400" dirty="0" err="1"/>
              <a:t>Neurosci</a:t>
            </a:r>
            <a:r>
              <a:rPr lang="en-GB" sz="1400" dirty="0"/>
              <a:t>. 2009. 32:75–94</a:t>
            </a:r>
          </a:p>
          <a:p>
            <a:pPr>
              <a:buClrTx/>
              <a:buFontTx/>
              <a:buNone/>
            </a:pPr>
            <a:endParaRPr lang="en-GB" sz="1400" dirty="0"/>
          </a:p>
          <a:p>
            <a:pPr>
              <a:buClrTx/>
              <a:buFontTx/>
              <a:buNone/>
            </a:pPr>
            <a:endParaRPr lang="de-DE" sz="900" dirty="0"/>
          </a:p>
          <a:p>
            <a:pPr>
              <a:buClrTx/>
              <a:buFontTx/>
              <a:buNone/>
            </a:pPr>
            <a:endParaRPr lang="de-DE" sz="9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23850" y="765175"/>
            <a:ext cx="8489950" cy="6048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pPr>
            <a:r>
              <a:rPr lang="en-GB" sz="3000" b="1" dirty="0" smtClean="0"/>
              <a:t>Software links</a:t>
            </a:r>
          </a:p>
          <a:p>
            <a:pPr>
              <a:lnSpc>
                <a:spcPct val="150000"/>
              </a:lnSpc>
              <a:buClrTx/>
            </a:pPr>
            <a:endParaRPr lang="en-GB" sz="1400" dirty="0" smtClean="0"/>
          </a:p>
          <a:p>
            <a:pPr>
              <a:lnSpc>
                <a:spcPct val="150000"/>
              </a:lnSpc>
              <a:buClrTx/>
            </a:pPr>
            <a:r>
              <a:rPr lang="en-GB" sz="1400" dirty="0" smtClean="0"/>
              <a:t>FSL’s diffusion toolbox</a:t>
            </a:r>
          </a:p>
          <a:p>
            <a:pPr>
              <a:lnSpc>
                <a:spcPct val="150000"/>
              </a:lnSpc>
              <a:buClrTx/>
            </a:pPr>
            <a:r>
              <a:rPr lang="en-GB" sz="1400" dirty="0" smtClean="0"/>
              <a:t>http://www.fmrib.ox.ac.uk/fsl/fdt/index.html</a:t>
            </a:r>
          </a:p>
          <a:p>
            <a:pPr>
              <a:lnSpc>
                <a:spcPct val="150000"/>
              </a:lnSpc>
              <a:buClrTx/>
            </a:pPr>
            <a:r>
              <a:rPr lang="en-GB" sz="1400" dirty="0" err="1" smtClean="0"/>
              <a:t>TrackVis</a:t>
            </a:r>
            <a:r>
              <a:rPr lang="en-GB" sz="1400" dirty="0" smtClean="0"/>
              <a:t> and Diffusion Toolkit</a:t>
            </a:r>
          </a:p>
          <a:p>
            <a:pPr>
              <a:lnSpc>
                <a:spcPct val="150000"/>
              </a:lnSpc>
              <a:buClrTx/>
            </a:pPr>
            <a:r>
              <a:rPr lang="en-GB" sz="1400" dirty="0" smtClean="0"/>
              <a:t>http://trackvis.org/</a:t>
            </a:r>
          </a:p>
          <a:p>
            <a:pPr>
              <a:lnSpc>
                <a:spcPct val="150000"/>
              </a:lnSpc>
              <a:buClrTx/>
            </a:pPr>
            <a:r>
              <a:rPr lang="en-GB" sz="1400" dirty="0" err="1" smtClean="0"/>
              <a:t>Freesufer’s</a:t>
            </a:r>
            <a:r>
              <a:rPr lang="en-GB" sz="1400" dirty="0" smtClean="0"/>
              <a:t> TRACULA</a:t>
            </a:r>
          </a:p>
          <a:p>
            <a:pPr>
              <a:lnSpc>
                <a:spcPct val="150000"/>
              </a:lnSpc>
              <a:buClrTx/>
            </a:pPr>
            <a:r>
              <a:rPr lang="en-GB" sz="1400" dirty="0" smtClean="0"/>
              <a:t>http://surfer.nmr.mgh.harvard.edu/fswiki/Tracula</a:t>
            </a:r>
            <a:br>
              <a:rPr lang="en-GB" sz="1400" dirty="0" smtClean="0"/>
            </a:br>
            <a:r>
              <a:rPr lang="en-GB" sz="1400" dirty="0" err="1" smtClean="0"/>
              <a:t>MRTrix</a:t>
            </a:r>
            <a:r>
              <a:rPr lang="en-GB" sz="1400" dirty="0" smtClean="0"/>
              <a:t/>
            </a:r>
            <a:br>
              <a:rPr lang="en-GB" sz="1400" dirty="0" smtClean="0"/>
            </a:br>
            <a:r>
              <a:rPr lang="en-GB" sz="1400" dirty="0" smtClean="0"/>
              <a:t>http://www.brain.org.au/software/mrtrix/</a:t>
            </a:r>
            <a:br>
              <a:rPr lang="en-GB" sz="1400" dirty="0" smtClean="0"/>
            </a:br>
            <a:r>
              <a:rPr lang="en-GB" sz="1400" dirty="0" smtClean="0"/>
              <a:t>Camino Diffusion MRI toolkit</a:t>
            </a:r>
            <a:br>
              <a:rPr lang="en-GB" sz="1400" dirty="0" smtClean="0"/>
            </a:br>
            <a:r>
              <a:rPr lang="en-GB" sz="1400" dirty="0" smtClean="0"/>
              <a:t>http://cmic.cs.ucl.ac.uk/camino/</a:t>
            </a:r>
            <a:br>
              <a:rPr lang="en-GB" sz="1400" dirty="0" smtClean="0"/>
            </a:br>
            <a:r>
              <a:rPr lang="en-GB" sz="1400" dirty="0" err="1" smtClean="0"/>
              <a:t>TractoR</a:t>
            </a:r>
            <a:r>
              <a:rPr lang="en-GB" sz="1400" dirty="0" smtClean="0"/>
              <a:t> </a:t>
            </a:r>
            <a:br>
              <a:rPr lang="en-GB" sz="1400" dirty="0" smtClean="0"/>
            </a:br>
            <a:r>
              <a:rPr lang="en-GB" sz="1400" dirty="0" smtClean="0"/>
              <a:t>http://www.homepages.ucl.ac.uk/~sejjjd2/software/</a:t>
            </a:r>
            <a:br>
              <a:rPr lang="en-GB" sz="1400" dirty="0" smtClean="0"/>
            </a:br>
            <a:endParaRPr lang="en-GB" sz="1400" dirty="0" smtClean="0"/>
          </a:p>
          <a:p>
            <a:pPr>
              <a:lnSpc>
                <a:spcPct val="150000"/>
              </a:lnSpc>
              <a:buClrTx/>
            </a:pPr>
            <a:endParaRPr lang="en-GB" sz="1400" dirty="0" smtClean="0"/>
          </a:p>
          <a:p>
            <a:pPr>
              <a:lnSpc>
                <a:spcPct val="150000"/>
              </a:lnSpc>
              <a:buClrTx/>
            </a:pPr>
            <a:endParaRPr lang="en-GB" sz="1400" dirty="0" smtClean="0"/>
          </a:p>
          <a:p>
            <a:pPr>
              <a:lnSpc>
                <a:spcPct val="150000"/>
              </a:lnSpc>
              <a:buClrTx/>
            </a:pPr>
            <a:endParaRPr lang="en-GB" sz="1400" dirty="0" smtClean="0"/>
          </a:p>
          <a:p>
            <a:pPr>
              <a:lnSpc>
                <a:spcPct val="150000"/>
              </a:lnSpc>
              <a:buClrTx/>
            </a:pPr>
            <a:endParaRPr lang="en-GB" sz="1400" dirty="0" smtClean="0"/>
          </a:p>
          <a:p>
            <a:pPr>
              <a:lnSpc>
                <a:spcPct val="150000"/>
              </a:lnSpc>
              <a:buClrTx/>
            </a:pPr>
            <a:endParaRPr lang="en-GB" sz="1400" dirty="0" smtClean="0"/>
          </a:p>
          <a:p>
            <a:pPr>
              <a:lnSpc>
                <a:spcPct val="150000"/>
              </a:lnSpc>
              <a:buClrTx/>
            </a:pPr>
            <a:endParaRPr lang="en-GB" sz="1400" dirty="0" smtClean="0"/>
          </a:p>
        </p:txBody>
      </p:sp>
    </p:spTree>
    <p:extLst>
      <p:ext uri="{BB962C8B-B14F-4D97-AF65-F5344CB8AC3E}">
        <p14:creationId xmlns:p14="http://schemas.microsoft.com/office/powerpoint/2010/main" val="624307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a:t>Diffusion </a:t>
            </a:r>
            <a:r>
              <a:rPr lang="en-GB" sz="3200" b="1">
                <a:solidFill>
                  <a:srgbClr val="BFBFBF"/>
                </a:solidFill>
              </a:rPr>
              <a:t>Tensor Imaging</a:t>
            </a:r>
          </a:p>
        </p:txBody>
      </p:sp>
      <p:sp>
        <p:nvSpPr>
          <p:cNvPr id="6146" name="Text Box 2"/>
          <p:cNvSpPr txBox="1">
            <a:spLocks noChangeArrowheads="1"/>
          </p:cNvSpPr>
          <p:nvPr/>
        </p:nvSpPr>
        <p:spPr bwMode="auto">
          <a:xfrm>
            <a:off x="180974" y="1784350"/>
            <a:ext cx="5255121"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dirty="0">
                <a:ea typeface="ＭＳ Ｐゴシック" pitchFamily="32" charset="-128"/>
              </a:rPr>
              <a:t>Brownian motion</a:t>
            </a:r>
          </a:p>
          <a:p>
            <a:pPr>
              <a:lnSpc>
                <a:spcPct val="150000"/>
              </a:lnSpc>
              <a:buClrTx/>
              <a:buFontTx/>
              <a:buNone/>
            </a:pPr>
            <a:r>
              <a:rPr lang="en-GB" sz="1400" dirty="0">
                <a:ea typeface="ＭＳ Ｐゴシック" pitchFamily="32" charset="-128"/>
              </a:rPr>
              <a:t>Random drifting of particles in </a:t>
            </a:r>
            <a:r>
              <a:rPr lang="en-GB" sz="1400" dirty="0" smtClean="0">
                <a:ea typeface="ＭＳ Ｐゴシック" pitchFamily="32" charset="-128"/>
              </a:rPr>
              <a:t>a spatially homogeneous medium</a:t>
            </a:r>
            <a:endParaRPr lang="en-GB" sz="1400" dirty="0">
              <a:ea typeface="ＭＳ Ｐゴシック" pitchFamily="32" charset="-128"/>
            </a:endParaRPr>
          </a:p>
        </p:txBody>
      </p:sp>
      <p:sp>
        <p:nvSpPr>
          <p:cNvPr id="6147" name="Text Box 3"/>
          <p:cNvSpPr txBox="1">
            <a:spLocks noChangeArrowheads="1"/>
          </p:cNvSpPr>
          <p:nvPr/>
        </p:nvSpPr>
        <p:spPr bwMode="auto">
          <a:xfrm>
            <a:off x="5724525" y="1784350"/>
            <a:ext cx="2016125"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Fick’s Law</a:t>
            </a:r>
          </a:p>
          <a:p>
            <a:pPr algn="just">
              <a:lnSpc>
                <a:spcPct val="150000"/>
              </a:lnSpc>
              <a:buClrTx/>
              <a:buFontTx/>
              <a:buNone/>
            </a:pPr>
            <a:r>
              <a:rPr lang="en-GB" sz="1600">
                <a:ea typeface="ＭＳ Ｐゴシック" pitchFamily="32" charset="-128"/>
              </a:rPr>
              <a:t>							</a:t>
            </a:r>
          </a:p>
        </p:txBody>
      </p:sp>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175" y="3133725"/>
            <a:ext cx="2286000" cy="925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Rectangle 5"/>
          <p:cNvSpPr>
            <a:spLocks noChangeArrowheads="1"/>
          </p:cNvSpPr>
          <p:nvPr/>
        </p:nvSpPr>
        <p:spPr bwMode="auto">
          <a:xfrm>
            <a:off x="5580063" y="4833938"/>
            <a:ext cx="338455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DejaVu Sans" charset="0"/>
                <a:cs typeface="DejaVu Sans" charset="0"/>
              </a:rPr>
              <a:t>J</a:t>
            </a:r>
            <a:r>
              <a:rPr lang="en-GB" sz="1600" dirty="0">
                <a:solidFill>
                  <a:srgbClr val="000000"/>
                </a:solidFill>
                <a:ea typeface="DejaVu Sans" charset="0"/>
                <a:cs typeface="DejaVu Sans" charset="0"/>
              </a:rPr>
              <a:t> = particle flux density</a:t>
            </a:r>
          </a:p>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DejaVu Sans" charset="0"/>
                <a:cs typeface="DejaVu Sans" charset="0"/>
              </a:rPr>
              <a:t>C</a:t>
            </a:r>
            <a:r>
              <a:rPr lang="en-GB" sz="1600" dirty="0">
                <a:solidFill>
                  <a:srgbClr val="000000"/>
                </a:solidFill>
                <a:ea typeface="DejaVu Sans" charset="0"/>
                <a:cs typeface="DejaVu Sans" charset="0"/>
              </a:rPr>
              <a:t> = particle concentration</a:t>
            </a:r>
          </a:p>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DejaVu Sans" charset="0"/>
                <a:cs typeface="DejaVu Sans" charset="0"/>
              </a:rPr>
              <a:t>D</a:t>
            </a:r>
            <a:r>
              <a:rPr lang="en-GB" sz="1600" dirty="0">
                <a:solidFill>
                  <a:srgbClr val="000000"/>
                </a:solidFill>
                <a:ea typeface="DejaVu Sans" charset="0"/>
                <a:cs typeface="DejaVu Sans" charset="0"/>
              </a:rPr>
              <a:t> = diffusion constant</a:t>
            </a:r>
          </a:p>
          <a:p>
            <a:pPr algn="just">
              <a:lnSpc>
                <a:spcPct val="15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ea typeface="DejaVu Sans" charset="0"/>
                <a:cs typeface="DejaVu Sans" charset="0"/>
              </a:rPr>
              <a:t>X</a:t>
            </a:r>
            <a:r>
              <a:rPr lang="en-GB" sz="1600" dirty="0">
                <a:solidFill>
                  <a:srgbClr val="000000"/>
                </a:solidFill>
                <a:ea typeface="DejaVu Sans" charset="0"/>
                <a:cs typeface="DejaVu Sans" charset="0"/>
              </a:rPr>
              <a:t> = </a:t>
            </a:r>
            <a:r>
              <a:rPr lang="en-GB" sz="1600" dirty="0" smtClean="0">
                <a:solidFill>
                  <a:srgbClr val="000000"/>
                </a:solidFill>
                <a:ea typeface="DejaVu Sans" charset="0"/>
                <a:cs typeface="DejaVu Sans" charset="0"/>
              </a:rPr>
              <a:t>position</a:t>
            </a:r>
            <a:endParaRPr lang="en-GB" sz="1600" dirty="0">
              <a:solidFill>
                <a:srgbClr val="000000"/>
              </a:solidFill>
              <a:ea typeface="DejaVu Sans" charset="0"/>
              <a:cs typeface="DejaVu Sans" charset="0"/>
            </a:endParaRPr>
          </a:p>
        </p:txBody>
      </p:sp>
      <p:pic>
        <p:nvPicPr>
          <p:cNvPr id="2" name="random_walk.avi">
            <a:hlinkClick r:id="" action="ppaction://media"/>
          </p:cNvPr>
          <p:cNvPicPr>
            <a:picLocks noChangeAspect="1"/>
          </p:cNvPicPr>
          <p:nvPr>
            <a:videoFile r:link="rId1"/>
            <p:extLst>
              <p:ext uri="{DAA4B4D4-6D71-4841-9C94-3DE7FCFB9230}">
                <p14:media xmlns:p14="http://schemas.microsoft.com/office/powerpoint/2010/main" r:embed="rId2">
                  <p14:trim st="1598.8067" end="251.2408"/>
                </p14:media>
              </p:ext>
            </p:extLst>
          </p:nvPr>
        </p:nvPicPr>
        <p:blipFill>
          <a:blip r:embed="rId7"/>
          <a:stretch>
            <a:fillRect/>
          </a:stretch>
        </p:blipFill>
        <p:spPr>
          <a:xfrm>
            <a:off x="1086375" y="2674366"/>
            <a:ext cx="3444318" cy="2434330"/>
          </a:xfrm>
          <a:prstGeom prst="rect">
            <a:avLst/>
          </a:prstGeom>
        </p:spPr>
      </p:pic>
      <p:pic>
        <p:nvPicPr>
          <p:cNvPr id="3" name="DiffusionMicroMacro.gif">
            <a:hlinkClick r:id="" action="ppaction://media"/>
          </p:cNvPr>
          <p:cNvPicPr>
            <a:picLocks noChangeAspect="1"/>
          </p:cNvPicPr>
          <p:nvPr>
            <a:videoFile r:link="rId1"/>
            <p:extLst>
              <p:ext uri="{DAA4B4D4-6D71-4841-9C94-3DE7FCFB9230}">
                <p14:media xmlns:p14="http://schemas.microsoft.com/office/powerpoint/2010/main" r:embed="rId3">
                  <p14:trim end="1427.2076"/>
                </p14:media>
              </p:ext>
            </p:extLst>
          </p:nvPr>
        </p:nvPicPr>
        <p:blipFill rotWithShape="1">
          <a:blip r:embed="rId8"/>
          <a:srcRect t="32189" b="33906"/>
          <a:stretch/>
        </p:blipFill>
        <p:spPr>
          <a:xfrm>
            <a:off x="966606" y="5445224"/>
            <a:ext cx="3683856" cy="1040850"/>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par>
              <p:cTn id="7" fill="hold" nodeType="interactiveSeq">
                <p:stCondLst>
                  <p:cond delay="0"/>
                </p:stCondLst>
                <p:childTnLst>
                  <p:par>
                    <p:cTn id="8" fill="hold" nodeType="clickEffect">
                      <p:childTnLst>
                        <p:par>
                          <p:cTn id="9" fill="hold" nodeType="clickEffect">
                            <p:stCondLst>
                              <p:cond delay="0"/>
                            </p:stCondLst>
                            <p:childTnLst>
                              <p:par>
                                <p:cTn id="10" presetID="2" presetClass="mediacall" fill="hold" nodeType="clickEffect">
                                  <p:stCondLst>
                                    <p:cond delay="0"/>
                                  </p:stCondLst>
                                  <p:childTnLst>
                                    <p:anim calcmode="lin" valueType="str">
                                      <p:cBhvr additive="repl">
                                        <p:cTn id="11" dur="1423644864" fill="hold"/>
                                        <p:tgtEl>
                                          <p:sldTgt/>
                                        </p:tgtEl>
                                      </p:cBhvr>
                                    </p:anim>
                                  </p:childTnLst>
                                </p:cTn>
                              </p:par>
                            </p:childTnLst>
                          </p:cTn>
                        </p:par>
                      </p:childTnLst>
                    </p:cTn>
                  </p:par>
                </p:childTnLst>
              </p:cTn>
            </p:par>
            <p:video>
              <p:cMediaNode vol="80000">
                <p:cTn id="12" repeatCount="indefinite"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video>
              <p:cMediaNode vol="80000">
                <p:cTn id="23" repeatCount="indefinite"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30200" y="908050"/>
            <a:ext cx="8489950" cy="720725"/>
          </a:xfrm>
        </p:spPr>
        <p:txBody>
          <a:bodyPr/>
          <a:lstStyle/>
          <a:p>
            <a:pPr eaLnBrk="1" hangingPunct="1">
              <a:defRPr/>
            </a:pPr>
            <a:r>
              <a:rPr lang="en-GB" sz="3200" dirty="0" smtClean="0"/>
              <a:t>Diffusion </a:t>
            </a:r>
            <a:r>
              <a:rPr lang="en-GB" sz="3200" dirty="0" smtClean="0">
                <a:solidFill>
                  <a:schemeClr val="bg1">
                    <a:lumMod val="75000"/>
                  </a:schemeClr>
                </a:solidFill>
              </a:rPr>
              <a:t>Tensor Imaging</a:t>
            </a:r>
            <a:endParaRPr lang="en-GB" dirty="0" smtClean="0"/>
          </a:p>
        </p:txBody>
      </p:sp>
      <p:sp>
        <p:nvSpPr>
          <p:cNvPr id="14" name="Text Box 1"/>
          <p:cNvSpPr txBox="1">
            <a:spLocks noChangeArrowheads="1"/>
          </p:cNvSpPr>
          <p:nvPr/>
        </p:nvSpPr>
        <p:spPr bwMode="auto">
          <a:xfrm>
            <a:off x="179388" y="1916113"/>
            <a:ext cx="8713092"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1pPr>
            <a:lvl2pPr marL="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itchFamily="34" charset="0"/>
                <a:ea typeface="ＭＳ Ｐゴシック" pitchFamily="34" charset="-128"/>
              </a:defRPr>
            </a:lvl9pPr>
          </a:lstStyle>
          <a:p>
            <a:pPr eaLnBrk="1" hangingPunct="1">
              <a:lnSpc>
                <a:spcPct val="150000"/>
              </a:lnSpc>
              <a:defRPr/>
            </a:pPr>
            <a:r>
              <a:rPr lang="en-GB" sz="1600" b="1" dirty="0" smtClean="0">
                <a:solidFill>
                  <a:srgbClr val="000000"/>
                </a:solidFill>
                <a:latin typeface="+mj-lt"/>
              </a:rPr>
              <a:t>Isotropy and anisotropy</a:t>
            </a:r>
          </a:p>
          <a:p>
            <a:pPr eaLnBrk="1" hangingPunct="1">
              <a:lnSpc>
                <a:spcPct val="150000"/>
              </a:lnSpc>
              <a:defRPr/>
            </a:pPr>
            <a:endParaRPr lang="en-GB" sz="1400" dirty="0" smtClean="0">
              <a:solidFill>
                <a:srgbClr val="000000"/>
              </a:solidFill>
              <a:latin typeface="+mj-lt"/>
            </a:endParaRPr>
          </a:p>
          <a:p>
            <a:pPr eaLnBrk="1" hangingPunct="1">
              <a:lnSpc>
                <a:spcPct val="150000"/>
              </a:lnSpc>
              <a:defRPr/>
            </a:pPr>
            <a:r>
              <a:rPr lang="en-GB" sz="1400" dirty="0" smtClean="0">
                <a:solidFill>
                  <a:srgbClr val="000000"/>
                </a:solidFill>
                <a:latin typeface="+mj-lt"/>
              </a:rPr>
              <a:t>In an unrestricted environment, water molecules move randomly</a:t>
            </a:r>
          </a:p>
          <a:p>
            <a:pPr eaLnBrk="1" hangingPunct="1">
              <a:lnSpc>
                <a:spcPct val="150000"/>
              </a:lnSpc>
              <a:defRPr/>
            </a:pPr>
            <a:r>
              <a:rPr lang="en-GB" sz="1400" dirty="0" smtClean="0">
                <a:solidFill>
                  <a:srgbClr val="000000"/>
                </a:solidFill>
                <a:latin typeface="+mj-lt"/>
              </a:rPr>
              <a:t>When placed in a constrained environment, they diffuse more easily </a:t>
            </a:r>
            <a:r>
              <a:rPr lang="en-GB" sz="1400" dirty="0" smtClean="0">
                <a:solidFill>
                  <a:srgbClr val="000000"/>
                </a:solidFill>
                <a:latin typeface="+mj-lt"/>
              </a:rPr>
              <a:t>along the structure</a:t>
            </a: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a:p>
            <a:pPr eaLnBrk="1" hangingPunct="1">
              <a:lnSpc>
                <a:spcPct val="150000"/>
              </a:lnSpc>
              <a:defRPr/>
            </a:pPr>
            <a:endParaRPr lang="en-GB" sz="1400" b="1" dirty="0" smtClean="0">
              <a:solidFill>
                <a:srgbClr val="000000"/>
              </a:solidFill>
              <a:latin typeface="+mj-lt"/>
            </a:endParaRPr>
          </a:p>
          <a:p>
            <a:pPr eaLnBrk="1" hangingPunct="1">
              <a:lnSpc>
                <a:spcPct val="150000"/>
              </a:lnSpc>
              <a:defRPr/>
            </a:pPr>
            <a:endParaRPr lang="en-GB" sz="1400" b="1" dirty="0" smtClean="0">
              <a:solidFill>
                <a:srgbClr val="000000"/>
              </a:solidFill>
              <a:latin typeface="+mj-lt"/>
            </a:endParaRPr>
          </a:p>
          <a:p>
            <a:pPr eaLnBrk="1" hangingPunct="1">
              <a:lnSpc>
                <a:spcPct val="150000"/>
              </a:lnSpc>
              <a:defRPr/>
            </a:pPr>
            <a:endParaRPr lang="en-GB" sz="1400" dirty="0" smtClean="0">
              <a:solidFill>
                <a:srgbClr val="000000"/>
              </a:solidFill>
              <a:latin typeface="+mj-lt"/>
            </a:endParaRPr>
          </a:p>
        </p:txBody>
      </p:sp>
      <p:grpSp>
        <p:nvGrpSpPr>
          <p:cNvPr id="6148" name="Group 21"/>
          <p:cNvGrpSpPr>
            <a:grpSpLocks/>
          </p:cNvGrpSpPr>
          <p:nvPr/>
        </p:nvGrpSpPr>
        <p:grpSpPr bwMode="auto">
          <a:xfrm>
            <a:off x="539750" y="3860800"/>
            <a:ext cx="3600450" cy="1936750"/>
            <a:chOff x="755576" y="4667969"/>
            <a:chExt cx="3419475" cy="1712913"/>
          </a:xfrm>
        </p:grpSpPr>
        <p:pic>
          <p:nvPicPr>
            <p:cNvPr id="18" name="Picture 5"/>
            <p:cNvPicPr>
              <a:picLocks noChangeAspect="1" noChangeArrowheads="1"/>
            </p:cNvPicPr>
            <p:nvPr/>
          </p:nvPicPr>
          <p:blipFill>
            <a:blip r:embed="rId2"/>
            <a:srcRect/>
            <a:stretch>
              <a:fillRect/>
            </a:stretch>
          </p:blipFill>
          <p:spPr bwMode="auto">
            <a:xfrm>
              <a:off x="755576" y="4940350"/>
              <a:ext cx="3419475" cy="14405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 name="Text Box 6"/>
            <p:cNvSpPr txBox="1">
              <a:spLocks noChangeArrowheads="1"/>
            </p:cNvSpPr>
            <p:nvPr/>
          </p:nvSpPr>
          <p:spPr bwMode="auto">
            <a:xfrm>
              <a:off x="1918017" y="4667969"/>
              <a:ext cx="1157917" cy="272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9pPr>
            </a:lstStyle>
            <a:p>
              <a:pPr algn="ctr">
                <a:buFont typeface="Times New Roman" charset="0"/>
                <a:buNone/>
                <a:defRPr/>
              </a:pPr>
              <a:r>
                <a:rPr lang="en-GB" sz="1200" dirty="0" smtClean="0">
                  <a:latin typeface="Lucida Sans" pitchFamily="34" charset="0"/>
                </a:rPr>
                <a:t>Isotropic voxel</a:t>
              </a:r>
            </a:p>
          </p:txBody>
        </p:sp>
      </p:grpSp>
      <p:grpSp>
        <p:nvGrpSpPr>
          <p:cNvPr id="6149" name="Group 22"/>
          <p:cNvGrpSpPr>
            <a:grpSpLocks/>
          </p:cNvGrpSpPr>
          <p:nvPr/>
        </p:nvGrpSpPr>
        <p:grpSpPr bwMode="auto">
          <a:xfrm>
            <a:off x="4968875" y="3860800"/>
            <a:ext cx="3490913" cy="1946275"/>
            <a:chOff x="5075164" y="4667969"/>
            <a:chExt cx="3240087" cy="1712913"/>
          </a:xfrm>
        </p:grpSpPr>
        <p:pic>
          <p:nvPicPr>
            <p:cNvPr id="17" name="Picture 4"/>
            <p:cNvPicPr>
              <a:picLocks noChangeAspect="1" noChangeArrowheads="1"/>
            </p:cNvPicPr>
            <p:nvPr/>
          </p:nvPicPr>
          <p:blipFill>
            <a:blip r:embed="rId3"/>
            <a:srcRect/>
            <a:stretch>
              <a:fillRect/>
            </a:stretch>
          </p:blipFill>
          <p:spPr bwMode="auto">
            <a:xfrm>
              <a:off x="5075164" y="4940415"/>
              <a:ext cx="3240087" cy="14404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 name="Text Box 7"/>
            <p:cNvSpPr txBox="1">
              <a:spLocks noChangeArrowheads="1"/>
            </p:cNvSpPr>
            <p:nvPr/>
          </p:nvSpPr>
          <p:spPr bwMode="auto">
            <a:xfrm>
              <a:off x="5957753" y="4667969"/>
              <a:ext cx="1336406" cy="272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9pPr>
            </a:lstStyle>
            <a:p>
              <a:pPr algn="ctr">
                <a:buFont typeface="Times New Roman" charset="0"/>
                <a:buNone/>
                <a:defRPr/>
              </a:pPr>
              <a:r>
                <a:rPr lang="en-GB" sz="1200" dirty="0" smtClean="0">
                  <a:latin typeface="Lucida Sans" pitchFamily="34" charset="0"/>
                </a:rPr>
                <a:t>Anisotropic voxel</a:t>
              </a:r>
            </a:p>
          </p:txBody>
        </p:sp>
      </p:grpSp>
      <p:sp>
        <p:nvSpPr>
          <p:cNvPr id="21" name="Text Box 8"/>
          <p:cNvSpPr txBox="1">
            <a:spLocks noChangeArrowheads="1"/>
          </p:cNvSpPr>
          <p:nvPr/>
        </p:nvSpPr>
        <p:spPr bwMode="auto">
          <a:xfrm>
            <a:off x="6877050" y="6376988"/>
            <a:ext cx="21590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DejaVu Sans" charset="0"/>
              </a:defRPr>
            </a:lvl9pPr>
          </a:lstStyle>
          <a:p>
            <a:pPr algn="ctr">
              <a:buFont typeface="Times New Roman" charset="0"/>
              <a:buNone/>
              <a:defRPr/>
            </a:pPr>
            <a:r>
              <a:rPr lang="en-GB" sz="1300" dirty="0" err="1" smtClean="0">
                <a:latin typeface="Lucida Sans" pitchFamily="34" charset="0"/>
              </a:rPr>
              <a:t>Hagmann</a:t>
            </a:r>
            <a:r>
              <a:rPr lang="en-GB" sz="1300" dirty="0" smtClean="0">
                <a:latin typeface="Lucida Sans" pitchFamily="34" charset="0"/>
              </a:rPr>
              <a:t> et al., 2006</a:t>
            </a:r>
          </a:p>
        </p:txBody>
      </p:sp>
    </p:spTree>
    <p:extLst>
      <p:ext uri="{BB962C8B-B14F-4D97-AF65-F5344CB8AC3E}">
        <p14:creationId xmlns:p14="http://schemas.microsoft.com/office/powerpoint/2010/main" val="212546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dirty="0"/>
              <a:t>Diffusion </a:t>
            </a:r>
            <a:r>
              <a:rPr lang="en-GB" sz="3200" b="1" dirty="0">
                <a:solidFill>
                  <a:srgbClr val="BFBFBF"/>
                </a:solidFill>
              </a:rPr>
              <a:t>Tensor Imaging</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773238"/>
            <a:ext cx="3552825" cy="413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3"/>
          <p:cNvSpPr txBox="1">
            <a:spLocks noChangeArrowheads="1"/>
          </p:cNvSpPr>
          <p:nvPr/>
        </p:nvSpPr>
        <p:spPr bwMode="auto">
          <a:xfrm>
            <a:off x="395288" y="1628775"/>
            <a:ext cx="1662112"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lnSpc>
                <a:spcPct val="150000"/>
              </a:lnSpc>
              <a:buClrTx/>
              <a:buFontTx/>
              <a:buNone/>
            </a:pPr>
            <a:r>
              <a:rPr lang="en-GB" sz="1600" b="1">
                <a:ea typeface="ＭＳ Ｐゴシック" pitchFamily="32" charset="-128"/>
              </a:rPr>
              <a:t>CSF</a:t>
            </a:r>
            <a:br>
              <a:rPr lang="en-GB" sz="1600" b="1">
                <a:ea typeface="ＭＳ Ｐゴシック" pitchFamily="32" charset="-128"/>
              </a:rPr>
            </a:br>
            <a:r>
              <a:rPr lang="en-GB" sz="1600">
                <a:ea typeface="ＭＳ Ｐゴシック" pitchFamily="32" charset="-128"/>
              </a:rPr>
              <a:t>Isotropic</a:t>
            </a:r>
          </a:p>
          <a:p>
            <a:pPr algn="ctr">
              <a:lnSpc>
                <a:spcPct val="150000"/>
              </a:lnSpc>
              <a:buClrTx/>
              <a:buFontTx/>
              <a:buNone/>
            </a:pPr>
            <a:r>
              <a:rPr lang="en-GB" sz="1600">
                <a:ea typeface="ＭＳ Ｐゴシック" pitchFamily="32" charset="-128"/>
              </a:rPr>
              <a:t>High diffusivity</a:t>
            </a:r>
          </a:p>
        </p:txBody>
      </p:sp>
      <p:sp>
        <p:nvSpPr>
          <p:cNvPr id="8196" name="Text Box 4"/>
          <p:cNvSpPr txBox="1">
            <a:spLocks noChangeArrowheads="1"/>
          </p:cNvSpPr>
          <p:nvPr/>
        </p:nvSpPr>
        <p:spPr bwMode="auto">
          <a:xfrm>
            <a:off x="358775" y="4652963"/>
            <a:ext cx="16637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lnSpc>
                <a:spcPct val="150000"/>
              </a:lnSpc>
              <a:buClrTx/>
              <a:buFontTx/>
              <a:buNone/>
            </a:pPr>
            <a:r>
              <a:rPr lang="en-GB" sz="1600" b="1">
                <a:ea typeface="ＭＳ Ｐゴシック" pitchFamily="32" charset="-128"/>
              </a:rPr>
              <a:t>Grey matter</a:t>
            </a:r>
            <a:br>
              <a:rPr lang="en-GB" sz="1600" b="1">
                <a:ea typeface="ＭＳ Ｐゴシック" pitchFamily="32" charset="-128"/>
              </a:rPr>
            </a:br>
            <a:r>
              <a:rPr lang="en-GB" sz="1600">
                <a:ea typeface="ＭＳ Ｐゴシック" pitchFamily="32" charset="-128"/>
              </a:rPr>
              <a:t>Isotropic</a:t>
            </a:r>
          </a:p>
          <a:p>
            <a:pPr algn="ctr">
              <a:lnSpc>
                <a:spcPct val="150000"/>
              </a:lnSpc>
              <a:buClrTx/>
              <a:buFontTx/>
              <a:buNone/>
            </a:pPr>
            <a:r>
              <a:rPr lang="en-GB" sz="1600">
                <a:ea typeface="ＭＳ Ｐゴシック" pitchFamily="32" charset="-128"/>
              </a:rPr>
              <a:t>Low diffusivity</a:t>
            </a:r>
          </a:p>
        </p:txBody>
      </p:sp>
      <p:sp>
        <p:nvSpPr>
          <p:cNvPr id="8197" name="Text Box 5"/>
          <p:cNvSpPr txBox="1">
            <a:spLocks noChangeArrowheads="1"/>
          </p:cNvSpPr>
          <p:nvPr/>
        </p:nvSpPr>
        <p:spPr bwMode="auto">
          <a:xfrm>
            <a:off x="6875463" y="2055813"/>
            <a:ext cx="16637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lnSpc>
                <a:spcPct val="150000"/>
              </a:lnSpc>
              <a:buClrTx/>
              <a:buFontTx/>
              <a:buNone/>
            </a:pPr>
            <a:r>
              <a:rPr lang="en-GB" sz="1600" b="1">
                <a:ea typeface="ＭＳ Ｐゴシック" pitchFamily="32" charset="-128"/>
              </a:rPr>
              <a:t>White matter</a:t>
            </a:r>
          </a:p>
          <a:p>
            <a:pPr algn="ctr">
              <a:lnSpc>
                <a:spcPct val="150000"/>
              </a:lnSpc>
              <a:buClrTx/>
              <a:buFontTx/>
              <a:buNone/>
            </a:pPr>
            <a:r>
              <a:rPr lang="en-GB" sz="1600">
                <a:ea typeface="ＭＳ Ｐゴシック" pitchFamily="32" charset="-128"/>
              </a:rPr>
              <a:t>Anisotropic</a:t>
            </a:r>
          </a:p>
          <a:p>
            <a:pPr algn="ctr">
              <a:lnSpc>
                <a:spcPct val="150000"/>
              </a:lnSpc>
              <a:buClrTx/>
              <a:buFontTx/>
              <a:buNone/>
            </a:pPr>
            <a:r>
              <a:rPr lang="en-GB" sz="1600">
                <a:ea typeface="ＭＳ Ｐゴシック" pitchFamily="32" charset="-128"/>
              </a:rPr>
              <a:t>High diffusivity</a:t>
            </a:r>
          </a:p>
        </p:txBody>
      </p:sp>
      <p:cxnSp>
        <p:nvCxnSpPr>
          <p:cNvPr id="8198" name="AutoShape 6"/>
          <p:cNvCxnSpPr>
            <a:cxnSpLocks noChangeShapeType="1"/>
            <a:stCxn id="8195" idx="3"/>
          </p:cNvCxnSpPr>
          <p:nvPr/>
        </p:nvCxnSpPr>
        <p:spPr bwMode="auto">
          <a:xfrm>
            <a:off x="2057400" y="2205038"/>
            <a:ext cx="2024063" cy="2006600"/>
          </a:xfrm>
          <a:prstGeom prst="curvedConnector3">
            <a:avLst>
              <a:gd name="adj1" fmla="val 50000"/>
            </a:avLst>
          </a:prstGeom>
          <a:noFill/>
          <a:ln w="1908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99" name="AutoShape 7"/>
          <p:cNvCxnSpPr>
            <a:cxnSpLocks noChangeShapeType="1"/>
            <a:stCxn id="8196" idx="3"/>
          </p:cNvCxnSpPr>
          <p:nvPr/>
        </p:nvCxnSpPr>
        <p:spPr bwMode="auto">
          <a:xfrm flipV="1">
            <a:off x="2022475" y="5084763"/>
            <a:ext cx="1828800" cy="144462"/>
          </a:xfrm>
          <a:prstGeom prst="straightConnector1">
            <a:avLst/>
          </a:prstGeom>
          <a:noFill/>
          <a:ln w="1908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00" name="AutoShape 8"/>
          <p:cNvCxnSpPr>
            <a:cxnSpLocks noChangeShapeType="1"/>
            <a:stCxn id="8197" idx="1"/>
          </p:cNvCxnSpPr>
          <p:nvPr/>
        </p:nvCxnSpPr>
        <p:spPr bwMode="auto">
          <a:xfrm flipH="1">
            <a:off x="5219700" y="2632075"/>
            <a:ext cx="1655763" cy="436563"/>
          </a:xfrm>
          <a:prstGeom prst="straightConnector1">
            <a:avLst/>
          </a:prstGeom>
          <a:noFill/>
          <a:ln w="19080">
            <a:solidFill>
              <a:srgbClr val="0070C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820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13" y="2716213"/>
            <a:ext cx="1571625" cy="1531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3075" y="5327650"/>
            <a:ext cx="1384300" cy="1370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4513" y="3284538"/>
            <a:ext cx="1644650" cy="156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dirty="0" smtClean="0">
                <a:solidFill>
                  <a:srgbClr val="BFBFBF"/>
                </a:solidFill>
              </a:rPr>
              <a:t>Diffusion </a:t>
            </a:r>
            <a:r>
              <a:rPr lang="en-GB" sz="3200" b="1" dirty="0" smtClean="0">
                <a:solidFill>
                  <a:srgbClr val="0D0D0D"/>
                </a:solidFill>
              </a:rPr>
              <a:t>Tensor</a:t>
            </a:r>
            <a:r>
              <a:rPr lang="en-GB" sz="3200" b="1" dirty="0" smtClean="0">
                <a:solidFill>
                  <a:srgbClr val="BFBFBF"/>
                </a:solidFill>
              </a:rPr>
              <a:t> Imaging</a:t>
            </a:r>
            <a:endParaRPr lang="en-GB" sz="3200" b="1" dirty="0">
              <a:solidFill>
                <a:srgbClr val="BFBFBF"/>
              </a:solidFill>
            </a:endParaRPr>
          </a:p>
        </p:txBody>
      </p:sp>
      <p:sp>
        <p:nvSpPr>
          <p:cNvPr id="10242" name="Text Box 2"/>
          <p:cNvSpPr txBox="1">
            <a:spLocks noChangeArrowheads="1"/>
          </p:cNvSpPr>
          <p:nvPr/>
        </p:nvSpPr>
        <p:spPr bwMode="auto">
          <a:xfrm>
            <a:off x="2916238" y="1773238"/>
            <a:ext cx="3340100"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lnSpc>
                <a:spcPct val="150000"/>
              </a:lnSpc>
              <a:buClrTx/>
              <a:buFontTx/>
              <a:buNone/>
            </a:pPr>
            <a:r>
              <a:rPr lang="en-GB" sz="1600" b="1" dirty="0">
                <a:ea typeface="ＭＳ Ｐゴシック" pitchFamily="32" charset="-128"/>
              </a:rPr>
              <a:t>Apply diffusion gradients</a:t>
            </a:r>
          </a:p>
          <a:p>
            <a:pPr>
              <a:lnSpc>
                <a:spcPct val="150000"/>
              </a:lnSpc>
              <a:buClrTx/>
              <a:buFontTx/>
              <a:buNone/>
            </a:pPr>
            <a:endParaRPr lang="en-GB" sz="1600" b="1" dirty="0">
              <a:ea typeface="ＭＳ Ｐゴシック" pitchFamily="32" charset="-128"/>
            </a:endParaRPr>
          </a:p>
        </p:txBody>
      </p:sp>
      <p:sp>
        <p:nvSpPr>
          <p:cNvPr id="10243" name="Text Box 3"/>
          <p:cNvSpPr txBox="1">
            <a:spLocks noChangeArrowheads="1"/>
          </p:cNvSpPr>
          <p:nvPr/>
        </p:nvSpPr>
        <p:spPr bwMode="auto">
          <a:xfrm>
            <a:off x="6588125" y="6376988"/>
            <a:ext cx="24479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300">
                <a:latin typeface="Lucida Sans" pitchFamily="32" charset="0"/>
                <a:ea typeface="ＭＳ Ｐゴシック" pitchFamily="32" charset="-128"/>
              </a:rPr>
              <a:t>S. Mohammadi’s ANI slides</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276474"/>
            <a:ext cx="5356225" cy="3960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dirty="0" smtClean="0">
                <a:solidFill>
                  <a:srgbClr val="BFBFBF"/>
                </a:solidFill>
              </a:rPr>
              <a:t>Diffusion </a:t>
            </a:r>
            <a:r>
              <a:rPr lang="en-GB" sz="3200" b="1" dirty="0" smtClean="0">
                <a:solidFill>
                  <a:srgbClr val="0D0D0D"/>
                </a:solidFill>
              </a:rPr>
              <a:t>Tensor</a:t>
            </a:r>
            <a:r>
              <a:rPr lang="en-GB" sz="3200" b="1" dirty="0" smtClean="0">
                <a:solidFill>
                  <a:srgbClr val="BFBFBF"/>
                </a:solidFill>
              </a:rPr>
              <a:t> Imaging</a:t>
            </a:r>
            <a:endParaRPr lang="en-GB" sz="3200" b="1" dirty="0">
              <a:solidFill>
                <a:srgbClr val="BFBFBF"/>
              </a:solidFill>
            </a:endParaRPr>
          </a:p>
        </p:txBody>
      </p:sp>
      <p:sp>
        <p:nvSpPr>
          <p:cNvPr id="11266" name="Text Box 2"/>
          <p:cNvSpPr txBox="1">
            <a:spLocks noChangeArrowheads="1"/>
          </p:cNvSpPr>
          <p:nvPr/>
        </p:nvSpPr>
        <p:spPr bwMode="auto">
          <a:xfrm>
            <a:off x="250825" y="1844675"/>
            <a:ext cx="619283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dirty="0">
                <a:ea typeface="ＭＳ Ｐゴシック" pitchFamily="32" charset="-128"/>
              </a:rPr>
              <a:t>Image acquisition</a:t>
            </a:r>
          </a:p>
          <a:p>
            <a:pPr>
              <a:lnSpc>
                <a:spcPct val="150000"/>
              </a:lnSpc>
              <a:buClrTx/>
              <a:buFontTx/>
              <a:buNone/>
            </a:pPr>
            <a:r>
              <a:rPr lang="en-GB" sz="1400" dirty="0">
                <a:ea typeface="ＭＳ Ｐゴシック" pitchFamily="32" charset="-128"/>
              </a:rPr>
              <a:t>You will need:</a:t>
            </a:r>
          </a:p>
          <a:p>
            <a:pPr>
              <a:lnSpc>
                <a:spcPct val="150000"/>
              </a:lnSpc>
              <a:buFont typeface="Times New Roman" pitchFamily="16" charset="0"/>
              <a:buAutoNum type="arabicParenR"/>
            </a:pPr>
            <a:r>
              <a:rPr lang="en-GB" sz="1400" dirty="0" smtClean="0">
                <a:ea typeface="ＭＳ Ｐゴシック" pitchFamily="32" charset="-128"/>
              </a:rPr>
              <a:t> at </a:t>
            </a:r>
            <a:r>
              <a:rPr lang="en-GB" sz="1400" dirty="0">
                <a:ea typeface="ＭＳ Ｐゴシック" pitchFamily="32" charset="-128"/>
              </a:rPr>
              <a:t>least 6 diffusion weighted images (DWI) at a given </a:t>
            </a:r>
            <a:r>
              <a:rPr lang="en-GB" sz="1400" dirty="0" smtClean="0">
                <a:ea typeface="ＭＳ Ｐゴシック" pitchFamily="32" charset="-128"/>
              </a:rPr>
              <a:t>b-value </a:t>
            </a:r>
            <a:endParaRPr lang="en-GB" sz="1400" dirty="0">
              <a:ea typeface="ＭＳ Ｐゴシック" pitchFamily="32" charset="-128"/>
            </a:endParaRPr>
          </a:p>
          <a:p>
            <a:pPr>
              <a:lnSpc>
                <a:spcPct val="150000"/>
              </a:lnSpc>
              <a:buFont typeface="Times New Roman" pitchFamily="16" charset="0"/>
              <a:buAutoNum type="arabicParenR"/>
            </a:pPr>
            <a:r>
              <a:rPr lang="en-GB" sz="1400" dirty="0" smtClean="0">
                <a:ea typeface="ＭＳ Ｐゴシック" pitchFamily="32" charset="-128"/>
              </a:rPr>
              <a:t> ‘b</a:t>
            </a:r>
            <a:r>
              <a:rPr lang="en-GB" sz="1400" baseline="-25000" dirty="0"/>
              <a:t>0</a:t>
            </a:r>
            <a:r>
              <a:rPr lang="en-GB" sz="1400" dirty="0" smtClean="0">
                <a:ea typeface="ＭＳ Ｐゴシック" pitchFamily="32" charset="-128"/>
              </a:rPr>
              <a:t>’ </a:t>
            </a:r>
            <a:r>
              <a:rPr lang="en-GB" sz="1400" dirty="0">
                <a:ea typeface="ＭＳ Ｐゴシック" pitchFamily="32" charset="-128"/>
              </a:rPr>
              <a:t>image (a T2-weighted image)</a:t>
            </a:r>
          </a:p>
          <a:p>
            <a:pPr>
              <a:lnSpc>
                <a:spcPct val="150000"/>
              </a:lnSpc>
              <a:buClrTx/>
              <a:buFontTx/>
              <a:buNone/>
            </a:pPr>
            <a:endParaRPr lang="en-GB" sz="1400" dirty="0">
              <a:ea typeface="ＭＳ Ｐゴシック" pitchFamily="32" charset="-128"/>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3632200"/>
            <a:ext cx="5486400" cy="23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713" y="3632200"/>
            <a:ext cx="2414587" cy="2351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5"/>
          <p:cNvSpPr txBox="1">
            <a:spLocks noChangeArrowheads="1"/>
          </p:cNvSpPr>
          <p:nvPr/>
        </p:nvSpPr>
        <p:spPr bwMode="auto">
          <a:xfrm>
            <a:off x="190500" y="6003925"/>
            <a:ext cx="55578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rgbClr val="000000"/>
                </a:solidFill>
                <a:latin typeface="Arial" charset="0"/>
                <a:ea typeface="DejaVu Sans" charset="0"/>
                <a:cs typeface="DejaVu Sans" charset="0"/>
              </a:defRPr>
            </a:lvl9pPr>
          </a:lstStyle>
          <a:p>
            <a:pPr>
              <a:buClrTx/>
              <a:buFontTx/>
              <a:buNone/>
            </a:pPr>
            <a:r>
              <a:rPr lang="en-GB" sz="1200">
                <a:ea typeface="ＭＳ Ｐゴシック" pitchFamily="32" charset="-128"/>
              </a:rPr>
              <a:t>	                 DWI z                                 DWI x                                DWI y</a:t>
            </a:r>
          </a:p>
        </p:txBody>
      </p:sp>
      <p:sp>
        <p:nvSpPr>
          <p:cNvPr id="11270" name="Text Box 6"/>
          <p:cNvSpPr txBox="1">
            <a:spLocks noChangeArrowheads="1"/>
          </p:cNvSpPr>
          <p:nvPr/>
        </p:nvSpPr>
        <p:spPr bwMode="auto">
          <a:xfrm>
            <a:off x="7246938" y="6080125"/>
            <a:ext cx="49530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1200" dirty="0" smtClean="0">
                <a:ea typeface="ＭＳ Ｐゴシック" pitchFamily="32" charset="-128"/>
              </a:rPr>
              <a:t>b</a:t>
            </a:r>
            <a:r>
              <a:rPr lang="en-GB" sz="1200" baseline="-25000" dirty="0"/>
              <a:t>0</a:t>
            </a:r>
            <a:endParaRPr lang="en-GB" sz="1200" dirty="0">
              <a:ea typeface="ＭＳ Ｐゴシック" pitchFamily="32"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30200" y="908050"/>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dirty="0" smtClean="0">
                <a:solidFill>
                  <a:srgbClr val="BFBFBF"/>
                </a:solidFill>
              </a:rPr>
              <a:t>Diffusion </a:t>
            </a:r>
            <a:r>
              <a:rPr lang="en-GB" sz="3200" b="1" dirty="0" smtClean="0">
                <a:solidFill>
                  <a:srgbClr val="0D0D0D"/>
                </a:solidFill>
              </a:rPr>
              <a:t>Tensor</a:t>
            </a:r>
            <a:r>
              <a:rPr lang="en-GB" sz="3200" b="1" dirty="0" smtClean="0">
                <a:solidFill>
                  <a:srgbClr val="BFBFBF"/>
                </a:solidFill>
              </a:rPr>
              <a:t> Imaging</a:t>
            </a:r>
            <a:endParaRPr lang="en-GB" sz="3200" b="1" dirty="0">
              <a:solidFill>
                <a:srgbClr val="BFBFBF"/>
              </a:solidFill>
            </a:endParaRPr>
          </a:p>
        </p:txBody>
      </p:sp>
      <p:sp>
        <p:nvSpPr>
          <p:cNvPr id="9218" name="Text Box 2"/>
          <p:cNvSpPr txBox="1">
            <a:spLocks noChangeArrowheads="1"/>
          </p:cNvSpPr>
          <p:nvPr/>
        </p:nvSpPr>
        <p:spPr bwMode="auto">
          <a:xfrm>
            <a:off x="153988" y="1870075"/>
            <a:ext cx="334010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600" b="1">
                <a:ea typeface="ＭＳ Ｐゴシック" pitchFamily="32" charset="-128"/>
              </a:rPr>
              <a:t>How do we describe diffusion?</a:t>
            </a:r>
          </a:p>
          <a:p>
            <a:pPr>
              <a:lnSpc>
                <a:spcPct val="150000"/>
              </a:lnSpc>
              <a:buClrTx/>
              <a:buFontTx/>
              <a:buNone/>
            </a:pPr>
            <a:endParaRPr lang="en-GB" sz="1600" b="1">
              <a:ea typeface="ＭＳ Ｐゴシック" pitchFamily="32" charset="-128"/>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r="37489" b="14267"/>
          <a:stretch>
            <a:fillRect/>
          </a:stretch>
        </p:blipFill>
        <p:spPr bwMode="auto">
          <a:xfrm>
            <a:off x="6588125" y="4081463"/>
            <a:ext cx="1836738" cy="1836737"/>
          </a:xfrm>
          <a:prstGeom prst="rect">
            <a:avLst/>
          </a:prstGeom>
          <a:noFill/>
          <a:ln>
            <a:noFill/>
          </a:ln>
          <a:effectLst/>
          <a:extLst>
            <a:ext uri="{909E8E84-426E-40DD-AFC4-6F175D3DCCD1}">
              <a14:hiddenFill xmlns:a14="http://schemas.microsoft.com/office/drawing/2010/main">
                <a:blipFill dpi="0" rotWithShape="0">
                  <a:blip/>
                  <a:srcRect r="37489" b="142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2651125"/>
            <a:ext cx="2286000" cy="92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065588"/>
            <a:ext cx="3468688" cy="182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153988" y="2894013"/>
            <a:ext cx="21399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200">
                <a:ea typeface="ＭＳ Ｐゴシック" pitchFamily="32" charset="-128"/>
              </a:rPr>
              <a:t>Diffusion in one dimension</a:t>
            </a:r>
            <a:br>
              <a:rPr lang="en-GB" sz="1200">
                <a:ea typeface="ＭＳ Ｐゴシック" pitchFamily="32" charset="-128"/>
              </a:rPr>
            </a:br>
            <a:r>
              <a:rPr lang="en-GB" sz="1200">
                <a:ea typeface="ＭＳ Ｐゴシック" pitchFamily="32" charset="-128"/>
              </a:rPr>
              <a:t>Fick’s Law</a:t>
            </a:r>
          </a:p>
        </p:txBody>
      </p:sp>
      <p:sp>
        <p:nvSpPr>
          <p:cNvPr id="9223" name="Text Box 7"/>
          <p:cNvSpPr txBox="1">
            <a:spLocks noChangeArrowheads="1"/>
          </p:cNvSpPr>
          <p:nvPr/>
        </p:nvSpPr>
        <p:spPr bwMode="auto">
          <a:xfrm>
            <a:off x="153988" y="4646613"/>
            <a:ext cx="2139950"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200">
                <a:ea typeface="ＭＳ Ｐゴシック" pitchFamily="32" charset="-128"/>
              </a:rPr>
              <a:t>Diffusion in 3 dimensions</a:t>
            </a:r>
            <a:br>
              <a:rPr lang="en-GB" sz="1200">
                <a:ea typeface="ＭＳ Ｐゴシック" pitchFamily="32" charset="-128"/>
              </a:rPr>
            </a:br>
            <a:r>
              <a:rPr lang="en-GB" sz="1200">
                <a:ea typeface="ＭＳ Ｐゴシック" pitchFamily="32" charset="-128"/>
              </a:rPr>
              <a:t>The diffusion tensor</a:t>
            </a:r>
          </a:p>
        </p:txBody>
      </p:sp>
      <p:sp>
        <p:nvSpPr>
          <p:cNvPr id="9224" name="Text Box 8"/>
          <p:cNvSpPr txBox="1">
            <a:spLocks noChangeArrowheads="1"/>
          </p:cNvSpPr>
          <p:nvPr/>
        </p:nvSpPr>
        <p:spPr bwMode="auto">
          <a:xfrm>
            <a:off x="6364288" y="2916238"/>
            <a:ext cx="21399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200" dirty="0">
                <a:ea typeface="ＭＳ Ｐゴシック" pitchFamily="32" charset="-128"/>
              </a:rPr>
              <a:t>(one value)</a:t>
            </a:r>
          </a:p>
        </p:txBody>
      </p:sp>
      <p:sp>
        <p:nvSpPr>
          <p:cNvPr id="9225" name="Text Box 9"/>
          <p:cNvSpPr txBox="1">
            <a:spLocks noChangeArrowheads="1"/>
          </p:cNvSpPr>
          <p:nvPr/>
        </p:nvSpPr>
        <p:spPr bwMode="auto">
          <a:xfrm>
            <a:off x="2411413" y="6042025"/>
            <a:ext cx="347662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gn="ctr">
              <a:buClrTx/>
              <a:buFontTx/>
              <a:buNone/>
            </a:pPr>
            <a:r>
              <a:rPr lang="en-GB" sz="1200" i="1">
                <a:ea typeface="ＭＳ Ｐゴシック" pitchFamily="32" charset="-128"/>
              </a:rPr>
              <a:t>A diffusion coefficient for every direction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ropbox\UCL\UCL Lectures\MfD 2011-2012\DTI_presentation\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628800"/>
            <a:ext cx="4608512" cy="458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
          <p:cNvSpPr txBox="1">
            <a:spLocks noChangeArrowheads="1"/>
          </p:cNvSpPr>
          <p:nvPr/>
        </p:nvSpPr>
        <p:spPr bwMode="auto">
          <a:xfrm>
            <a:off x="301152" y="836712"/>
            <a:ext cx="848995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buClrTx/>
              <a:buFontTx/>
              <a:buNone/>
            </a:pPr>
            <a:r>
              <a:rPr lang="en-GB" sz="3200" b="1" dirty="0" smtClean="0">
                <a:solidFill>
                  <a:srgbClr val="BFBFBF"/>
                </a:solidFill>
              </a:rPr>
              <a:t>Diffusion </a:t>
            </a:r>
            <a:r>
              <a:rPr lang="en-GB" sz="3200" b="1" dirty="0" smtClean="0">
                <a:solidFill>
                  <a:srgbClr val="0D0D0D"/>
                </a:solidFill>
              </a:rPr>
              <a:t>Tensor</a:t>
            </a:r>
            <a:r>
              <a:rPr lang="en-GB" sz="3200" b="1" dirty="0" smtClean="0">
                <a:solidFill>
                  <a:srgbClr val="BFBFBF"/>
                </a:solidFill>
              </a:rPr>
              <a:t> Imaging</a:t>
            </a:r>
            <a:endParaRPr lang="en-GB" sz="3200" b="1" dirty="0">
              <a:solidFill>
                <a:srgbClr val="BFBFBF"/>
              </a:solidFill>
            </a:endParaRPr>
          </a:p>
        </p:txBody>
      </p:sp>
      <p:grpSp>
        <p:nvGrpSpPr>
          <p:cNvPr id="7" name="Group 6"/>
          <p:cNvGrpSpPr/>
          <p:nvPr/>
        </p:nvGrpSpPr>
        <p:grpSpPr>
          <a:xfrm>
            <a:off x="301152" y="1772816"/>
            <a:ext cx="3468688" cy="1822450"/>
            <a:chOff x="316040" y="3000889"/>
            <a:chExt cx="3468688" cy="1822450"/>
          </a:xfrm>
        </p:grpSpPr>
        <p:grpSp>
          <p:nvGrpSpPr>
            <p:cNvPr id="4" name="Group 3"/>
            <p:cNvGrpSpPr/>
            <p:nvPr/>
          </p:nvGrpSpPr>
          <p:grpSpPr>
            <a:xfrm>
              <a:off x="316040" y="3000889"/>
              <a:ext cx="3468688" cy="1822450"/>
              <a:chOff x="323528" y="2852936"/>
              <a:chExt cx="3468688" cy="1822450"/>
            </a:xfrm>
          </p:grpSpPr>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3468688" cy="1822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p:cNvSpPr/>
              <p:nvPr/>
            </p:nvSpPr>
            <p:spPr bwMode="auto">
              <a:xfrm>
                <a:off x="1403648" y="3140968"/>
                <a:ext cx="1800200" cy="1224136"/>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endParaRPr>
              </a:p>
            </p:txBody>
          </p:sp>
        </p:grpSp>
        <p:sp>
          <p:nvSpPr>
            <p:cNvPr id="6" name="Rounded Rectangle 5"/>
            <p:cNvSpPr/>
            <p:nvPr/>
          </p:nvSpPr>
          <p:spPr bwMode="auto">
            <a:xfrm rot="1717436">
              <a:off x="1308903" y="3796920"/>
              <a:ext cx="1965154" cy="270240"/>
            </a:xfrm>
            <a:prstGeom prst="round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endParaRPr>
            </a:p>
          </p:txBody>
        </p:sp>
      </p:grpSp>
      <p:sp>
        <p:nvSpPr>
          <p:cNvPr id="10" name="Text Box 3"/>
          <p:cNvSpPr txBox="1">
            <a:spLocks noChangeArrowheads="1"/>
          </p:cNvSpPr>
          <p:nvPr/>
        </p:nvSpPr>
        <p:spPr bwMode="auto">
          <a:xfrm>
            <a:off x="0" y="3618404"/>
            <a:ext cx="5070475" cy="153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400" dirty="0" smtClean="0">
                <a:ea typeface="ＭＳ Ｐゴシック" pitchFamily="32" charset="-128"/>
              </a:rPr>
              <a:t>Trace</a:t>
            </a:r>
          </a:p>
          <a:p>
            <a:pPr marL="285750">
              <a:lnSpc>
                <a:spcPct val="150000"/>
              </a:lnSpc>
              <a:buClrTx/>
              <a:buFont typeface="Arial" pitchFamily="34" charset="0"/>
              <a:buChar char="•"/>
            </a:pPr>
            <a:r>
              <a:rPr lang="en-GB" sz="1400" dirty="0" smtClean="0">
                <a:ea typeface="ＭＳ Ｐゴシック" pitchFamily="32" charset="-128"/>
              </a:rPr>
              <a:t> Diagonal terms</a:t>
            </a:r>
          </a:p>
          <a:p>
            <a:pPr marL="285750">
              <a:lnSpc>
                <a:spcPct val="150000"/>
              </a:lnSpc>
              <a:buClrTx/>
              <a:buFont typeface="Arial" pitchFamily="34" charset="0"/>
              <a:buChar char="•"/>
            </a:pPr>
            <a:r>
              <a:rPr lang="en-GB" sz="1400" dirty="0" smtClean="0">
                <a:ea typeface="ＭＳ Ｐゴシック" pitchFamily="32" charset="-128"/>
              </a:rPr>
              <a:t> Diffusivity along x’, y’, z’</a:t>
            </a:r>
          </a:p>
          <a:p>
            <a:pPr marL="285750">
              <a:lnSpc>
                <a:spcPct val="150000"/>
              </a:lnSpc>
              <a:buClrTx/>
              <a:buFont typeface="Arial" pitchFamily="34" charset="0"/>
              <a:buChar char="•"/>
            </a:pPr>
            <a:r>
              <a:rPr lang="en-GB" sz="1400" dirty="0">
                <a:ea typeface="ＭＳ Ｐゴシック" pitchFamily="32" charset="-128"/>
              </a:rPr>
              <a:t> </a:t>
            </a:r>
            <a:r>
              <a:rPr lang="en-GB" sz="1400" dirty="0" smtClean="0">
                <a:ea typeface="ＭＳ Ｐゴシック" pitchFamily="32" charset="-128"/>
              </a:rPr>
              <a:t>Positive values</a:t>
            </a:r>
            <a:endParaRPr lang="en-GB" sz="1400" dirty="0">
              <a:ea typeface="ＭＳ Ｐゴシック" pitchFamily="32" charset="-128"/>
            </a:endParaRPr>
          </a:p>
          <a:p>
            <a:pPr marL="285750">
              <a:lnSpc>
                <a:spcPct val="150000"/>
              </a:lnSpc>
              <a:buClrTx/>
            </a:pPr>
            <a:endParaRPr lang="en-GB" sz="1400" dirty="0">
              <a:ea typeface="ＭＳ Ｐゴシック" pitchFamily="32" charset="-128"/>
            </a:endParaRPr>
          </a:p>
        </p:txBody>
      </p:sp>
      <p:sp>
        <p:nvSpPr>
          <p:cNvPr id="12" name="Text Box 3"/>
          <p:cNvSpPr txBox="1">
            <a:spLocks noChangeArrowheads="1"/>
          </p:cNvSpPr>
          <p:nvPr/>
        </p:nvSpPr>
        <p:spPr bwMode="auto">
          <a:xfrm>
            <a:off x="152401" y="5013176"/>
            <a:ext cx="3339480" cy="153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ejaVu Sans" charset="0"/>
                <a:cs typeface="DejaVu Sans" charset="0"/>
              </a:defRPr>
            </a:lvl9pPr>
          </a:lstStyle>
          <a:p>
            <a:pPr>
              <a:lnSpc>
                <a:spcPct val="150000"/>
              </a:lnSpc>
              <a:buClrTx/>
              <a:buFontTx/>
              <a:buNone/>
            </a:pPr>
            <a:r>
              <a:rPr lang="en-GB" sz="1400" dirty="0" err="1" smtClean="0">
                <a:ea typeface="ＭＳ Ｐゴシック" pitchFamily="32" charset="-128"/>
              </a:rPr>
              <a:t>Crossterms</a:t>
            </a:r>
            <a:endParaRPr lang="en-GB" sz="1400" dirty="0" smtClean="0">
              <a:ea typeface="ＭＳ Ｐゴシック" pitchFamily="32" charset="-128"/>
            </a:endParaRPr>
          </a:p>
          <a:p>
            <a:pPr marL="285750">
              <a:lnSpc>
                <a:spcPct val="150000"/>
              </a:lnSpc>
              <a:buClrTx/>
              <a:buFont typeface="Arial" pitchFamily="34" charset="0"/>
              <a:buChar char="•"/>
            </a:pPr>
            <a:r>
              <a:rPr lang="en-GB" sz="1400" dirty="0" smtClean="0">
                <a:ea typeface="ＭＳ Ｐゴシック" pitchFamily="32" charset="-128"/>
              </a:rPr>
              <a:t> Diffusivity along/against </a:t>
            </a:r>
            <a:r>
              <a:rPr lang="en-GB" sz="1400" dirty="0" err="1" smtClean="0">
                <a:ea typeface="ＭＳ Ｐゴシック" pitchFamily="32" charset="-128"/>
              </a:rPr>
              <a:t>crossterm</a:t>
            </a:r>
            <a:endParaRPr lang="en-GB" sz="1400" dirty="0" smtClean="0">
              <a:ea typeface="ＭＳ Ｐゴシック" pitchFamily="32" charset="-128"/>
            </a:endParaRPr>
          </a:p>
          <a:p>
            <a:pPr marL="285750">
              <a:lnSpc>
                <a:spcPct val="150000"/>
              </a:lnSpc>
              <a:buClrTx/>
              <a:buFont typeface="Arial" pitchFamily="34" charset="0"/>
              <a:buChar char="•"/>
            </a:pPr>
            <a:r>
              <a:rPr lang="en-GB" sz="1400" dirty="0">
                <a:ea typeface="ＭＳ Ｐゴシック" pitchFamily="32" charset="-128"/>
              </a:rPr>
              <a:t> </a:t>
            </a:r>
            <a:r>
              <a:rPr lang="en-GB" sz="1400" dirty="0" smtClean="0">
                <a:ea typeface="ＭＳ Ｐゴシック" pitchFamily="32" charset="-128"/>
              </a:rPr>
              <a:t>Positive and negative values</a:t>
            </a:r>
            <a:endParaRPr lang="en-GB" sz="1400" dirty="0">
              <a:ea typeface="ＭＳ Ｐゴシック" pitchFamily="32" charset="-128"/>
            </a:endParaRPr>
          </a:p>
        </p:txBody>
      </p:sp>
    </p:spTree>
    <p:extLst>
      <p:ext uri="{BB962C8B-B14F-4D97-AF65-F5344CB8AC3E}">
        <p14:creationId xmlns:p14="http://schemas.microsoft.com/office/powerpoint/2010/main" val="30424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Lucida Bright"/>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Lucida Bright"/>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1052</Words>
  <Application>Microsoft Office PowerPoint</Application>
  <PresentationFormat>On-screen Show (4:3)</PresentationFormat>
  <Paragraphs>255</Paragraphs>
  <Slides>23</Slides>
  <Notes>19</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Times New Roman</vt:lpstr>
      <vt:lpstr>Arial</vt:lpstr>
      <vt:lpstr>DejaVu Sans</vt:lpstr>
      <vt:lpstr>Lucida Bright</vt:lpstr>
      <vt:lpstr>Verdana</vt:lpstr>
      <vt:lpstr>Wingdings</vt:lpstr>
      <vt:lpstr>ＭＳ Ｐゴシック</vt:lpstr>
      <vt:lpstr>Lucida Sans</vt:lpstr>
      <vt:lpstr>Courier New</vt:lpstr>
      <vt:lpstr>Calibri</vt:lpstr>
      <vt:lpstr>Office Theme</vt:lpstr>
      <vt:lpstr>Office Theme</vt:lpstr>
      <vt:lpstr>PowerPoint Presentation</vt:lpstr>
      <vt:lpstr>PowerPoint Presentation</vt:lpstr>
      <vt:lpstr>PowerPoint Presentation</vt:lpstr>
      <vt:lpstr>Diffusion Tensor 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Ivan Alvarez</cp:lastModifiedBy>
  <cp:revision>212</cp:revision>
  <cp:lastPrinted>1601-01-01T00:00:00Z</cp:lastPrinted>
  <dcterms:created xsi:type="dcterms:W3CDTF">2005-07-13T12:26:50Z</dcterms:created>
  <dcterms:modified xsi:type="dcterms:W3CDTF">2012-04-03T12:27:53Z</dcterms:modified>
</cp:coreProperties>
</file>