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9" r:id="rId3"/>
    <p:sldId id="339" r:id="rId4"/>
    <p:sldId id="279" r:id="rId5"/>
    <p:sldId id="303" r:id="rId6"/>
    <p:sldId id="271" r:id="rId7"/>
    <p:sldId id="304" r:id="rId8"/>
    <p:sldId id="337" r:id="rId9"/>
    <p:sldId id="272" r:id="rId10"/>
    <p:sldId id="273" r:id="rId11"/>
    <p:sldId id="305" r:id="rId12"/>
    <p:sldId id="338" r:id="rId13"/>
    <p:sldId id="276" r:id="rId14"/>
    <p:sldId id="275" r:id="rId15"/>
    <p:sldId id="327" r:id="rId16"/>
    <p:sldId id="277" r:id="rId17"/>
  </p:sldIdLst>
  <p:sldSz cx="9144000" cy="6858000" type="screen4x3"/>
  <p:notesSz cx="9942513" cy="68119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9488" autoAdjust="0"/>
    <p:restoredTop sz="97879" autoAdjust="0"/>
  </p:normalViewPr>
  <p:slideViewPr>
    <p:cSldViewPr>
      <p:cViewPr>
        <p:scale>
          <a:sx n="125" d="100"/>
          <a:sy n="125" d="100"/>
        </p:scale>
        <p:origin x="-122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7958" cy="3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2230" y="0"/>
            <a:ext cx="4307958" cy="3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70711"/>
            <a:ext cx="4307958" cy="3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2230" y="6470711"/>
            <a:ext cx="4307958" cy="3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4DE53F0E-1AA7-4A90-8BD9-20E376800C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603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7958" cy="3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2230" y="0"/>
            <a:ext cx="4307958" cy="3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11175"/>
            <a:ext cx="3405187" cy="2555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88" y="3235901"/>
            <a:ext cx="7954942" cy="3064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70711"/>
            <a:ext cx="4307958" cy="3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2230" y="6470711"/>
            <a:ext cx="4307958" cy="3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350FC559-CAD0-4CEB-82AC-0F16D3FE63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39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235D62-C650-4AD2-B6E2-1E3454BA315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9262B4-A49F-43A0-8E54-32792E86C042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9262B4-A49F-43A0-8E54-32792E86C042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7A82B-404E-4719-B0B4-7C0E1E6DA362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79A80-52D0-4CFB-983D-35C6A0EF3AE9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A550C-E272-426A-B45B-5E9C196824E1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1F9A62-7118-4FB2-A60E-D6F9A40CB1F7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C437B3-0FB4-4F92-A150-406F9ADA0D56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ACE24A-1B6E-4B92-8C8A-3356ED4EC572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40635B-5BD8-4221-A8C5-A9B34DCD8F73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5CB46-80C9-4030-AA7D-9159AC5CE74D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080165-1C85-4FED-9ACF-0F148722FB04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5632230" y="6470711"/>
            <a:ext cx="4307958" cy="3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33" tIns="45866" rIns="91733" bIns="45866" anchor="b"/>
          <a:lstStyle/>
          <a:p>
            <a:pPr algn="r"/>
            <a:fld id="{FBF19E5F-DB1C-47A5-917F-63CB823BFCE3}" type="slidenum">
              <a:rPr lang="en-GB" sz="1200" b="0"/>
              <a:pPr algn="r"/>
              <a:t>8</a:t>
            </a:fld>
            <a:endParaRPr lang="en-GB" sz="1200" b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6249F9-734A-4788-8001-3CF29D4D028C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E0F6D0-1B9F-4DBA-A224-9F478FE88336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67EA2-9271-4BB3-A99E-E88B730363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9717B-8754-4EC3-BE88-A4CF35CBA8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BB3CC-AE53-4465-B055-36DF593B8D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86646-B6C6-4D50-B592-75F0E1E57A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1FAB5-766B-45C9-946A-FC016FA4A9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9F5D7-B49A-4900-83C5-F8E8135634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16E34-A71E-45C6-9C97-0DD3F57ADC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ADB88-49FF-4B42-A3C8-C727D2C552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0E2A5-7BF0-471B-A18B-3AC7C71846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DF361-1943-45A0-8805-EF19F3D77F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C7E5B-77B5-4075-A36E-B64F171B5B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9AA23-0C15-497D-8337-81A89770B2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54ACD-37E2-4928-B96C-C32052D2E1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C14DB-B09D-46F6-A311-999A22A077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2461B51A-3587-4682-B853-8DD276A88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3.png"/><Relationship Id="rId10" Type="http://schemas.openxmlformats.org/officeDocument/2006/relationships/image" Target="../media/image9.jpeg"/><Relationship Id="rId4" Type="http://schemas.openxmlformats.org/officeDocument/2006/relationships/image" Target="../media/image2.png"/><Relationship Id="rId9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fil.ion.ucl.ac.uk/spm/course/slides11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https://www.jiscmail.ac.uk/cgi-bin/webadmin?A0=spm" TargetMode="External"/><Relationship Id="rId4" Type="http://schemas.openxmlformats.org/officeDocument/2006/relationships/hyperlink" Target="http://imaging.mrc-cbu.cam.ac.uk/imaging/CbuImaging" TargetMode="External"/><Relationship Id="rId9" Type="http://schemas.openxmlformats.org/officeDocument/2006/relationships/hyperlink" Target="http://www.fil.ion.ucl.ac.uk/spm/doc/mfd/2011/page2/page2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73838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908175" y="3429000"/>
            <a:ext cx="5256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solidFill>
                  <a:srgbClr val="0066FF"/>
                </a:solidFill>
              </a:rPr>
              <a:t>Introduction / Overview</a:t>
            </a:r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1979613" y="4078288"/>
            <a:ext cx="52562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dirty="0" smtClean="0"/>
              <a:t>2</a:t>
            </a:r>
            <a:r>
              <a:rPr lang="en-GB" sz="1400" baseline="30000" dirty="0" smtClean="0"/>
              <a:t>nd</a:t>
            </a:r>
            <a:r>
              <a:rPr lang="en-GB" sz="1400" dirty="0" smtClean="0"/>
              <a:t> November 2011</a:t>
            </a:r>
            <a:endParaRPr lang="en-GB" sz="1400" dirty="0">
              <a:latin typeface="Verdana" pitchFamily="34" charset="0"/>
            </a:endParaRPr>
          </a:p>
        </p:txBody>
      </p:sp>
      <p:sp>
        <p:nvSpPr>
          <p:cNvPr id="2056" name="Line 15"/>
          <p:cNvSpPr>
            <a:spLocks noChangeShapeType="1"/>
          </p:cNvSpPr>
          <p:nvPr/>
        </p:nvSpPr>
        <p:spPr bwMode="auto">
          <a:xfrm>
            <a:off x="1835150" y="4005263"/>
            <a:ext cx="5400675" cy="0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1403350" y="4941888"/>
            <a:ext cx="6408738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b="0" dirty="0" err="1" smtClean="0"/>
              <a:t>Rumana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Chowdhury</a:t>
            </a:r>
            <a:r>
              <a:rPr lang="en-GB" sz="1600" b="0" dirty="0" smtClean="0"/>
              <a:t> &amp; Peter </a:t>
            </a:r>
            <a:r>
              <a:rPr lang="en-GB" sz="1600" b="0" dirty="0" err="1" smtClean="0"/>
              <a:t>Smittenaar</a:t>
            </a:r>
            <a:r>
              <a:rPr lang="en-GB" sz="1600" b="0" dirty="0"/>
              <a:t> </a:t>
            </a:r>
            <a:r>
              <a:rPr lang="en-GB" sz="1600" b="0" dirty="0" smtClean="0"/>
              <a:t>&amp; </a:t>
            </a:r>
            <a:r>
              <a:rPr lang="en-GB" sz="1600" b="0" dirty="0" err="1" smtClean="0"/>
              <a:t>Suz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Prejawa</a:t>
            </a:r>
            <a:endParaRPr lang="en-GB" sz="1600" b="0" dirty="0"/>
          </a:p>
          <a:p>
            <a:pPr algn="ctr">
              <a:spcBef>
                <a:spcPct val="50000"/>
              </a:spcBef>
            </a:pPr>
            <a:r>
              <a:rPr lang="en-GB" sz="1600" b="0" dirty="0" err="1"/>
              <a:t>Wellcome</a:t>
            </a:r>
            <a:r>
              <a:rPr lang="en-GB" sz="1600" b="0" dirty="0"/>
              <a:t> Trust Centre for Neuroimaging, UCL</a:t>
            </a:r>
          </a:p>
        </p:txBody>
      </p:sp>
      <p:pic>
        <p:nvPicPr>
          <p:cNvPr id="1026" name="Picture 2" descr="http://www.fil.ion.ucl.ac.uk/spm/doc/mfd/2011/files/MfD_log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781" y="764704"/>
            <a:ext cx="34290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sp>
        <p:nvSpPr>
          <p:cNvPr id="13315" name="Rectangle 4"/>
          <p:cNvSpPr>
            <a:spLocks noRot="1" noChangeArrowheads="1"/>
          </p:cNvSpPr>
          <p:nvPr/>
        </p:nvSpPr>
        <p:spPr bwMode="auto">
          <a:xfrm>
            <a:off x="1042988" y="1196975"/>
            <a:ext cx="7294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dirty="0">
                <a:solidFill>
                  <a:schemeClr val="tx2"/>
                </a:solidFill>
              </a:rPr>
              <a:t>V. Connectivity</a:t>
            </a:r>
            <a:r>
              <a:rPr lang="en-GB" sz="2400" dirty="0">
                <a:solidFill>
                  <a:schemeClr val="tx2"/>
                </a:solidFill>
              </a:rPr>
              <a:t/>
            </a:r>
            <a:br>
              <a:rPr lang="en-GB" sz="2400" dirty="0">
                <a:solidFill>
                  <a:schemeClr val="tx2"/>
                </a:solidFill>
              </a:rPr>
            </a:br>
            <a:r>
              <a:rPr lang="en-GB" sz="2400" b="0" dirty="0">
                <a:solidFill>
                  <a:schemeClr val="tx2"/>
                </a:solidFill>
              </a:rPr>
              <a:t> </a:t>
            </a:r>
            <a:r>
              <a:rPr lang="en-GB" sz="2400" b="0" dirty="0" smtClean="0">
                <a:solidFill>
                  <a:schemeClr val="tx2"/>
                </a:solidFill>
              </a:rPr>
              <a:t>7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th</a:t>
            </a:r>
            <a:r>
              <a:rPr lang="en-GB" sz="2400" b="0" dirty="0" smtClean="0">
                <a:solidFill>
                  <a:schemeClr val="tx2"/>
                </a:solidFill>
              </a:rPr>
              <a:t>, 14, 21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st</a:t>
            </a:r>
            <a:r>
              <a:rPr lang="en-GB" sz="2400" b="0" dirty="0" smtClean="0">
                <a:solidFill>
                  <a:schemeClr val="tx2"/>
                </a:solidFill>
              </a:rPr>
              <a:t> March</a:t>
            </a:r>
            <a:endParaRPr lang="en-GB" sz="2400" b="0" dirty="0">
              <a:solidFill>
                <a:schemeClr val="tx2"/>
              </a:solidFill>
            </a:endParaRPr>
          </a:p>
        </p:txBody>
      </p:sp>
      <p:sp>
        <p:nvSpPr>
          <p:cNvPr id="13316" name="Rectangle 5"/>
          <p:cNvSpPr>
            <a:spLocks noRot="1" noChangeArrowheads="1"/>
          </p:cNvSpPr>
          <p:nvPr/>
        </p:nvSpPr>
        <p:spPr bwMode="auto">
          <a:xfrm>
            <a:off x="323850" y="2347913"/>
            <a:ext cx="856932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Intro to connectivity - PPI &amp; SEM </a:t>
            </a:r>
            <a:r>
              <a:rPr lang="en-GB" sz="1600" b="0" dirty="0" smtClean="0">
                <a:latin typeface="Helvetica" pitchFamily="34" charset="0"/>
              </a:rPr>
              <a:t>(Leona </a:t>
            </a:r>
            <a:r>
              <a:rPr lang="en-GB" sz="1600" b="0" dirty="0" err="1" smtClean="0">
                <a:latin typeface="Helvetica" pitchFamily="34" charset="0"/>
              </a:rPr>
              <a:t>Enke</a:t>
            </a:r>
            <a:r>
              <a:rPr lang="en-GB" sz="1600" b="0" dirty="0" smtClean="0">
                <a:latin typeface="Helvetica" pitchFamily="34" charset="0"/>
              </a:rPr>
              <a:t> &amp; Emma Jayne </a:t>
            </a:r>
            <a:r>
              <a:rPr lang="en-GB" sz="1600" b="0" dirty="0" err="1" smtClean="0">
                <a:latin typeface="Helvetica" pitchFamily="34" charset="0"/>
              </a:rPr>
              <a:t>Kilford</a:t>
            </a:r>
            <a:r>
              <a:rPr lang="en-GB" sz="1600" b="0" dirty="0" smtClean="0">
                <a:latin typeface="Helvetica" pitchFamily="34" charset="0"/>
              </a:rPr>
              <a:t>)</a:t>
            </a:r>
            <a:endParaRPr lang="en-GB" sz="2000" b="0" dirty="0">
              <a:latin typeface="Helvetic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DCM for fMRI – theory &amp; practice </a:t>
            </a:r>
            <a:r>
              <a:rPr lang="en-GB" sz="1600" b="0" dirty="0" smtClean="0">
                <a:latin typeface="Helvetica" pitchFamily="34" charset="0"/>
              </a:rPr>
              <a:t>(… &amp; …)</a:t>
            </a:r>
            <a:endParaRPr lang="en-GB" sz="2000" b="0" dirty="0">
              <a:latin typeface="Helvetic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DCM for ERP / ERF – theory &amp; practice </a:t>
            </a:r>
            <a:r>
              <a:rPr lang="en-GB" sz="1600" b="0" dirty="0" smtClean="0">
                <a:latin typeface="Helvetica" pitchFamily="34" charset="0"/>
              </a:rPr>
              <a:t>(Elizabeth </a:t>
            </a:r>
            <a:r>
              <a:rPr lang="en-GB" sz="1600" b="0" dirty="0" err="1" smtClean="0">
                <a:latin typeface="Helvetica" pitchFamily="34" charset="0"/>
              </a:rPr>
              <a:t>Mallia</a:t>
            </a:r>
            <a:r>
              <a:rPr lang="en-GB" sz="1600" b="0" dirty="0" smtClean="0">
                <a:latin typeface="Helvetica" pitchFamily="34" charset="0"/>
              </a:rPr>
              <a:t> &amp; …)</a:t>
            </a:r>
            <a:endParaRPr lang="en-GB" sz="2000" b="0" dirty="0">
              <a:latin typeface="Helvetic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endParaRPr lang="en-GB" sz="2000" b="0" dirty="0">
              <a:latin typeface="Helvetica" pitchFamily="34" charset="0"/>
            </a:endParaRPr>
          </a:p>
        </p:txBody>
      </p:sp>
      <p:pic>
        <p:nvPicPr>
          <p:cNvPr id="1331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46850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 Box 9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46850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4343" name="Rectangle 9"/>
          <p:cNvSpPr>
            <a:spLocks noRot="1" noChangeArrowheads="1"/>
          </p:cNvSpPr>
          <p:nvPr/>
        </p:nvSpPr>
        <p:spPr bwMode="auto">
          <a:xfrm>
            <a:off x="1187450" y="1773238"/>
            <a:ext cx="70580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dirty="0">
                <a:solidFill>
                  <a:schemeClr val="tx2"/>
                </a:solidFill>
              </a:rPr>
              <a:t>VI. Structural MRI Analysis</a:t>
            </a:r>
            <a:r>
              <a:rPr lang="en-GB" sz="4000" b="0" dirty="0">
                <a:solidFill>
                  <a:schemeClr val="tx2"/>
                </a:solidFill>
              </a:rPr>
              <a:t> </a:t>
            </a:r>
            <a:br>
              <a:rPr lang="en-GB" sz="4000" b="0" dirty="0">
                <a:solidFill>
                  <a:schemeClr val="tx2"/>
                </a:solidFill>
              </a:rPr>
            </a:br>
            <a:r>
              <a:rPr lang="en-GB" sz="2400" b="0" dirty="0" smtClean="0">
                <a:solidFill>
                  <a:schemeClr val="tx2"/>
                </a:solidFill>
              </a:rPr>
              <a:t>28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th</a:t>
            </a:r>
            <a:r>
              <a:rPr lang="en-GB" sz="2400" b="0" dirty="0" smtClean="0">
                <a:solidFill>
                  <a:schemeClr val="tx2"/>
                </a:solidFill>
              </a:rPr>
              <a:t> March &amp; 4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th</a:t>
            </a:r>
            <a:r>
              <a:rPr lang="en-GB" sz="2400" b="0" dirty="0" smtClean="0">
                <a:solidFill>
                  <a:schemeClr val="tx2"/>
                </a:solidFill>
              </a:rPr>
              <a:t> April</a:t>
            </a:r>
            <a:endParaRPr lang="en-GB" sz="2400" b="0" dirty="0">
              <a:solidFill>
                <a:schemeClr val="tx2"/>
              </a:solidFill>
            </a:endParaRPr>
          </a:p>
        </p:txBody>
      </p:sp>
      <p:sp>
        <p:nvSpPr>
          <p:cNvPr id="14344" name="Rectangle 10"/>
          <p:cNvSpPr>
            <a:spLocks noRot="1" noChangeArrowheads="1"/>
          </p:cNvSpPr>
          <p:nvPr/>
        </p:nvSpPr>
        <p:spPr bwMode="auto">
          <a:xfrm>
            <a:off x="395288" y="3286125"/>
            <a:ext cx="7273925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Voxel Based </a:t>
            </a:r>
            <a:r>
              <a:rPr lang="en-GB" sz="2000" b="0" dirty="0" err="1">
                <a:latin typeface="Helvetica" pitchFamily="34" charset="0"/>
              </a:rPr>
              <a:t>Morphometry</a:t>
            </a:r>
            <a:r>
              <a:rPr lang="en-GB" sz="2000" b="0" dirty="0">
                <a:latin typeface="Helvetica" pitchFamily="34" charset="0"/>
              </a:rPr>
              <a:t> </a:t>
            </a:r>
            <a:r>
              <a:rPr lang="en-GB" sz="1600" b="0" dirty="0" smtClean="0">
                <a:latin typeface="Helvetica" pitchFamily="34" charset="0"/>
              </a:rPr>
              <a:t>(</a:t>
            </a:r>
            <a:r>
              <a:rPr lang="en-GB" sz="1600" b="0" dirty="0" err="1" smtClean="0">
                <a:latin typeface="Helvetica" pitchFamily="34" charset="0"/>
              </a:rPr>
              <a:t>Fahid</a:t>
            </a:r>
            <a:r>
              <a:rPr lang="en-GB" sz="1600" b="0" dirty="0" smtClean="0">
                <a:latin typeface="Helvetica" pitchFamily="34" charset="0"/>
              </a:rPr>
              <a:t> </a:t>
            </a:r>
            <a:r>
              <a:rPr lang="en-GB" sz="1600" b="0" dirty="0" err="1" smtClean="0">
                <a:latin typeface="Helvetica" pitchFamily="34" charset="0"/>
              </a:rPr>
              <a:t>Rasul</a:t>
            </a:r>
            <a:r>
              <a:rPr lang="en-GB" sz="1600" b="0" dirty="0" smtClean="0">
                <a:latin typeface="Helvetica" pitchFamily="34" charset="0"/>
              </a:rPr>
              <a:t> &amp; …)</a:t>
            </a:r>
            <a:endParaRPr lang="en-GB" sz="2000" b="0" u="sng" dirty="0">
              <a:latin typeface="Helvetic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Basic DTI </a:t>
            </a:r>
            <a:r>
              <a:rPr lang="en-GB" sz="1600" b="0" dirty="0" smtClean="0">
                <a:latin typeface="Helvetica" pitchFamily="34" charset="0"/>
              </a:rPr>
              <a:t>(Silvia Kreutzer &amp; …)</a:t>
            </a:r>
            <a:endParaRPr lang="en-GB" sz="1600" b="0" dirty="0">
              <a:latin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46850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4343" name="Rectangle 9"/>
          <p:cNvSpPr>
            <a:spLocks noRot="1" noChangeArrowheads="1"/>
          </p:cNvSpPr>
          <p:nvPr/>
        </p:nvSpPr>
        <p:spPr bwMode="auto">
          <a:xfrm>
            <a:off x="1187450" y="1773238"/>
            <a:ext cx="70580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dirty="0" smtClean="0">
                <a:solidFill>
                  <a:schemeClr val="tx2"/>
                </a:solidFill>
              </a:rPr>
              <a:t>Prize alert!</a:t>
            </a:r>
            <a:endParaRPr lang="en-GB" sz="2400" b="0" dirty="0">
              <a:solidFill>
                <a:schemeClr val="tx2"/>
              </a:solidFill>
            </a:endParaRPr>
          </a:p>
        </p:txBody>
      </p:sp>
      <p:sp>
        <p:nvSpPr>
          <p:cNvPr id="14344" name="Rectangle 10"/>
          <p:cNvSpPr>
            <a:spLocks noRot="1" noChangeArrowheads="1"/>
          </p:cNvSpPr>
          <p:nvPr/>
        </p:nvSpPr>
        <p:spPr bwMode="auto">
          <a:xfrm>
            <a:off x="395288" y="3286125"/>
            <a:ext cx="7273925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GB" sz="1600" b="0" dirty="0" smtClean="0">
                <a:latin typeface="Helvetica" pitchFamily="34" charset="0"/>
              </a:rPr>
              <a:t>As a way of saying thank you for taking part, this year the ‘best’ presenters will be awarded a very exciting prize…</a:t>
            </a:r>
            <a:endParaRPr lang="en-GB" sz="1600" b="0" dirty="0">
              <a:latin typeface="Helvetica" pitchFamily="34" charset="0"/>
            </a:endParaRPr>
          </a:p>
        </p:txBody>
      </p:sp>
      <p:pic>
        <p:nvPicPr>
          <p:cNvPr id="2050" name="Picture 2" descr="http://upload.wikimedia.org/wikipedia/en/thumb/7/7c/1stGen-iPad-HomeScreen.jpg/250px-1stGen-iPad-HomeScree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943" y="4190271"/>
            <a:ext cx="1085106" cy="138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t3.gstatic.com/images?q=tbn:ANd9GcQyLMTFf-kV5I16f5Vd2SNzk0egBcj9nHbDA9hPWZ-wujqZDyKId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271" y="1234633"/>
            <a:ext cx="1490191" cy="113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allpapers.highresolutionwallpaper.net/Lamborghini-wallpaper-730x700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563" y="3750960"/>
            <a:ext cx="1766875" cy="1694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crocodopolis.net/lottery%20money%20cropped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10" y="1679385"/>
            <a:ext cx="1749904" cy="119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www.chocolatereviews.co.uk/wp-content/uploads/2010/12/DSC02419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196" y="5445225"/>
            <a:ext cx="1481171" cy="986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58546" y="6170181"/>
            <a:ext cx="18469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or depending on budget: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595906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sp>
        <p:nvSpPr>
          <p:cNvPr id="15363" name="Rectangle 4"/>
          <p:cNvSpPr>
            <a:spLocks noRot="1" noChangeArrowheads="1"/>
          </p:cNvSpPr>
          <p:nvPr/>
        </p:nvSpPr>
        <p:spPr bwMode="auto">
          <a:xfrm>
            <a:off x="1258888" y="908050"/>
            <a:ext cx="67183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200" b="0">
                <a:solidFill>
                  <a:schemeClr val="tx2"/>
                </a:solidFill>
              </a:rPr>
              <a:t>How to prepare your presentation</a:t>
            </a:r>
          </a:p>
        </p:txBody>
      </p:sp>
      <p:sp>
        <p:nvSpPr>
          <p:cNvPr id="15364" name="Rectangle 5"/>
          <p:cNvSpPr>
            <a:spLocks noRot="1" noChangeArrowheads="1"/>
          </p:cNvSpPr>
          <p:nvPr/>
        </p:nvSpPr>
        <p:spPr bwMode="auto">
          <a:xfrm>
            <a:off x="323850" y="2709863"/>
            <a:ext cx="8569325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Remember your audience are not experts…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The aim of the sessions is to </a:t>
            </a:r>
          </a:p>
          <a:p>
            <a:pPr marL="742950" lvl="1" indent="-285750">
              <a:spcBef>
                <a:spcPct val="50000"/>
              </a:spcBef>
              <a:buFontTx/>
              <a:buChar char="–"/>
            </a:pPr>
            <a:r>
              <a:rPr lang="en-GB" b="0" dirty="0">
                <a:latin typeface="Helvetica" pitchFamily="34" charset="0"/>
              </a:rPr>
              <a:t>introduce the concepts and explain why they are important to imaging analysis</a:t>
            </a:r>
          </a:p>
          <a:p>
            <a:pPr marL="742950" lvl="1" indent="-285750">
              <a:spcBef>
                <a:spcPct val="50000"/>
              </a:spcBef>
              <a:buFontTx/>
              <a:buChar char="–"/>
            </a:pPr>
            <a:r>
              <a:rPr lang="en-GB" b="0" dirty="0">
                <a:latin typeface="Helvetica" pitchFamily="34" charset="0"/>
              </a:rPr>
              <a:t>familiarise people with the basic theory and standard methods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Time: </a:t>
            </a:r>
            <a:r>
              <a:rPr lang="en-GB" dirty="0">
                <a:latin typeface="Helvetica" pitchFamily="34" charset="0"/>
              </a:rPr>
              <a:t>45min. + 15min</a:t>
            </a:r>
            <a:r>
              <a:rPr lang="en-GB" b="0" dirty="0">
                <a:latin typeface="Helvetica" pitchFamily="34" charset="0"/>
              </a:rPr>
              <a:t>. questions – </a:t>
            </a:r>
            <a:r>
              <a:rPr lang="en-GB" dirty="0">
                <a:latin typeface="Helvetica" pitchFamily="34" charset="0"/>
              </a:rPr>
              <a:t>2 presenters</a:t>
            </a:r>
            <a:r>
              <a:rPr lang="en-GB" b="0" dirty="0">
                <a:latin typeface="Helvetica" pitchFamily="34" charset="0"/>
              </a:rPr>
              <a:t> per session 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Don’t just copy last year’s </a:t>
            </a:r>
            <a:r>
              <a:rPr lang="en-GB" b="0" dirty="0" smtClean="0">
                <a:latin typeface="Helvetica" pitchFamily="34" charset="0"/>
              </a:rPr>
              <a:t>slides, improve them!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dirty="0" smtClean="0">
                <a:latin typeface="Helvetica" pitchFamily="34" charset="0"/>
              </a:rPr>
              <a:t>Talk </a:t>
            </a:r>
            <a:r>
              <a:rPr lang="en-GB" dirty="0">
                <a:latin typeface="Helvetica" pitchFamily="34" charset="0"/>
              </a:rPr>
              <a:t>to the allocated expert 1 week in advance</a:t>
            </a:r>
            <a:endParaRPr lang="en-GB" sz="2400" b="0" dirty="0">
              <a:latin typeface="Helvetica" pitchFamily="34" charset="0"/>
            </a:endParaRPr>
          </a:p>
        </p:txBody>
      </p:sp>
      <p:pic>
        <p:nvPicPr>
          <p:cNvPr id="1536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46850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Text Box 12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5369" name="Text Box 14"/>
          <p:cNvSpPr txBox="1">
            <a:spLocks noChangeArrowheads="1"/>
          </p:cNvSpPr>
          <p:nvPr/>
        </p:nvSpPr>
        <p:spPr bwMode="auto">
          <a:xfrm>
            <a:off x="395288" y="1700213"/>
            <a:ext cx="813752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0" dirty="0" smtClean="0"/>
              <a:t>Read </a:t>
            </a:r>
            <a:r>
              <a:rPr lang="en-GB" sz="2400" b="0" dirty="0"/>
              <a:t>the</a:t>
            </a:r>
            <a:r>
              <a:rPr lang="en-GB" sz="2400" dirty="0"/>
              <a:t> </a:t>
            </a:r>
            <a:r>
              <a:rPr lang="en-GB" sz="2400" u="sng" dirty="0">
                <a:solidFill>
                  <a:srgbClr val="0066FF"/>
                </a:solidFill>
              </a:rPr>
              <a:t>Presenter’s guide</a:t>
            </a:r>
            <a:r>
              <a:rPr lang="en-GB" sz="2400" b="0" dirty="0"/>
              <a:t> </a:t>
            </a:r>
          </a:p>
          <a:p>
            <a:pPr>
              <a:spcBef>
                <a:spcPct val="50000"/>
              </a:spcBef>
            </a:pPr>
            <a:r>
              <a:rPr lang="en-GB" sz="1600" b="0" dirty="0"/>
              <a:t>(</a:t>
            </a:r>
            <a:r>
              <a:rPr lang="en-GB" b="0" dirty="0"/>
              <a:t>http://www.fil.ion.ucl.ac.uk/mfd/guide.pdf</a:t>
            </a:r>
            <a:r>
              <a:rPr lang="en-GB" sz="1600" b="0" dirty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sp>
        <p:nvSpPr>
          <p:cNvPr id="16387" name="Rectangle 4"/>
          <p:cNvSpPr>
            <a:spLocks noRot="1" noChangeArrowheads="1"/>
          </p:cNvSpPr>
          <p:nvPr/>
        </p:nvSpPr>
        <p:spPr bwMode="auto">
          <a:xfrm>
            <a:off x="755650" y="1052513"/>
            <a:ext cx="77057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200" b="0">
                <a:solidFill>
                  <a:schemeClr val="tx2"/>
                </a:solidFill>
              </a:rPr>
              <a:t>What if I can’t make my presentation?</a:t>
            </a:r>
          </a:p>
        </p:txBody>
      </p:sp>
      <p:sp>
        <p:nvSpPr>
          <p:cNvPr id="16388" name="Rectangle 5"/>
          <p:cNvSpPr>
            <a:spLocks noRot="1" noChangeArrowheads="1"/>
          </p:cNvSpPr>
          <p:nvPr/>
        </p:nvSpPr>
        <p:spPr bwMode="auto">
          <a:xfrm>
            <a:off x="323850" y="2060575"/>
            <a:ext cx="8518525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800" b="0" dirty="0">
              <a:latin typeface="Helvetica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400" b="0" dirty="0" smtClean="0">
                <a:latin typeface="Helvetica" pitchFamily="34" charset="0"/>
              </a:rPr>
              <a:t>try </a:t>
            </a:r>
            <a:r>
              <a:rPr lang="en-GB" sz="2400" b="0" dirty="0">
                <a:latin typeface="Helvetica" pitchFamily="34" charset="0"/>
              </a:rPr>
              <a:t>and </a:t>
            </a:r>
            <a:r>
              <a:rPr lang="en-GB" sz="2400" dirty="0">
                <a:latin typeface="Helvetica" pitchFamily="34" charset="0"/>
              </a:rPr>
              <a:t>find someone else to swap with</a:t>
            </a:r>
            <a:r>
              <a:rPr lang="en-GB" sz="2400" b="0" dirty="0">
                <a:latin typeface="Helvetica" pitchFamily="34" charset="0"/>
              </a:rPr>
              <a:t>….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400" b="0" dirty="0">
              <a:latin typeface="Helvetica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400" b="0" dirty="0">
                <a:latin typeface="Helvetica" pitchFamily="34" charset="0"/>
              </a:rPr>
              <a:t>…if you still can’t find a solution, then </a:t>
            </a:r>
            <a:r>
              <a:rPr lang="en-GB" sz="2400" dirty="0">
                <a:latin typeface="Helvetica" pitchFamily="34" charset="0"/>
              </a:rPr>
              <a:t>get in touch</a:t>
            </a:r>
            <a:r>
              <a:rPr lang="en-GB" sz="2400" b="0" dirty="0">
                <a:latin typeface="Helvetica" pitchFamily="34" charset="0"/>
              </a:rPr>
              <a:t> with </a:t>
            </a:r>
            <a:r>
              <a:rPr lang="en-GB" sz="2400" b="0" dirty="0" smtClean="0">
                <a:latin typeface="Helvetica" pitchFamily="34" charset="0"/>
              </a:rPr>
              <a:t>Peter or </a:t>
            </a:r>
            <a:r>
              <a:rPr lang="en-GB" sz="2400" b="0" dirty="0" err="1" smtClean="0">
                <a:latin typeface="Helvetica" pitchFamily="34" charset="0"/>
              </a:rPr>
              <a:t>Rumana</a:t>
            </a:r>
            <a:r>
              <a:rPr lang="en-GB" sz="2400" b="0" dirty="0" smtClean="0">
                <a:latin typeface="Helvetica" pitchFamily="34" charset="0"/>
              </a:rPr>
              <a:t> at </a:t>
            </a:r>
            <a:r>
              <a:rPr lang="en-GB" sz="2400" b="0" dirty="0">
                <a:latin typeface="Helvetica" pitchFamily="34" charset="0"/>
              </a:rPr>
              <a:t>least </a:t>
            </a:r>
            <a:r>
              <a:rPr lang="en-GB" sz="2400" dirty="0">
                <a:latin typeface="Helvetica" pitchFamily="34" charset="0"/>
              </a:rPr>
              <a:t>3 weeks before the </a:t>
            </a:r>
            <a:r>
              <a:rPr lang="en-GB" sz="2400" dirty="0" smtClean="0">
                <a:latin typeface="Helvetica" pitchFamily="34" charset="0"/>
              </a:rPr>
              <a:t>talk</a:t>
            </a:r>
            <a:r>
              <a:rPr lang="en-GB" sz="2400" b="0" dirty="0" smtClean="0">
                <a:latin typeface="Helvetica" pitchFamily="34" charset="0"/>
              </a:rPr>
              <a:t>.</a:t>
            </a:r>
            <a:r>
              <a:rPr lang="en-GB" sz="2800" b="0" dirty="0" smtClean="0">
                <a:latin typeface="Helvetica" pitchFamily="34" charset="0"/>
              </a:rPr>
              <a:t> </a:t>
            </a:r>
            <a:endParaRPr lang="en-GB" sz="2800" b="0" dirty="0">
              <a:latin typeface="Helvetica" pitchFamily="34" charset="0"/>
            </a:endParaRPr>
          </a:p>
        </p:txBody>
      </p:sp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46850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Text Box 12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7213"/>
            <a:ext cx="8229600" cy="1143000"/>
          </a:xfrm>
        </p:spPr>
        <p:txBody>
          <a:bodyPr/>
          <a:lstStyle/>
          <a:p>
            <a:pPr eaLnBrk="1" hangingPunct="1"/>
            <a:r>
              <a:rPr lang="en-GB" sz="2800" smtClean="0"/>
              <a:t>Acronyms</a:t>
            </a:r>
            <a:endParaRPr lang="en-US" sz="28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855788"/>
            <a:ext cx="4032250" cy="4525962"/>
          </a:xfrm>
        </p:spPr>
        <p:txBody>
          <a:bodyPr/>
          <a:lstStyle/>
          <a:p>
            <a:pPr eaLnBrk="1" hangingPunct="1"/>
            <a:r>
              <a:rPr lang="en-GB" sz="1600" dirty="0" smtClean="0"/>
              <a:t>DCM – dynamic causal model</a:t>
            </a:r>
          </a:p>
          <a:p>
            <a:pPr eaLnBrk="1" hangingPunct="1"/>
            <a:r>
              <a:rPr lang="en-GB" sz="1600" dirty="0" smtClean="0"/>
              <a:t>DTI – diffusion tensor imaging </a:t>
            </a:r>
          </a:p>
          <a:p>
            <a:pPr eaLnBrk="1" hangingPunct="1"/>
            <a:r>
              <a:rPr lang="en-GB" sz="1600" dirty="0" smtClean="0"/>
              <a:t>FDR – false discovery rate</a:t>
            </a:r>
          </a:p>
          <a:p>
            <a:pPr eaLnBrk="1" hangingPunct="1"/>
            <a:r>
              <a:rPr lang="en-GB" sz="1600" dirty="0" smtClean="0"/>
              <a:t>FFX – fixed effects analysis</a:t>
            </a:r>
          </a:p>
          <a:p>
            <a:pPr eaLnBrk="1" hangingPunct="1"/>
            <a:r>
              <a:rPr lang="en-GB" sz="1600" dirty="0" smtClean="0"/>
              <a:t>FIR – finite impulse response</a:t>
            </a:r>
          </a:p>
          <a:p>
            <a:pPr eaLnBrk="1" hangingPunct="1"/>
            <a:r>
              <a:rPr lang="en-GB" sz="1600" dirty="0" smtClean="0"/>
              <a:t>FWE – family wise error</a:t>
            </a:r>
          </a:p>
          <a:p>
            <a:pPr eaLnBrk="1" hangingPunct="1"/>
            <a:r>
              <a:rPr lang="en-GB" sz="1600" dirty="0" smtClean="0"/>
              <a:t>FWHM – full width half maximum</a:t>
            </a:r>
          </a:p>
          <a:p>
            <a:pPr eaLnBrk="1" hangingPunct="1"/>
            <a:r>
              <a:rPr lang="en-GB" sz="1600" dirty="0" smtClean="0"/>
              <a:t>GLM – general linear model</a:t>
            </a:r>
          </a:p>
          <a:p>
            <a:pPr eaLnBrk="1" hangingPunct="1"/>
            <a:r>
              <a:rPr lang="en-GB" sz="1600" dirty="0" smtClean="0"/>
              <a:t>GRF – </a:t>
            </a:r>
            <a:r>
              <a:rPr lang="en-GB" sz="1600" dirty="0" err="1" smtClean="0"/>
              <a:t>gaussian</a:t>
            </a:r>
            <a:r>
              <a:rPr lang="en-GB" sz="1600" dirty="0" smtClean="0"/>
              <a:t> random field theory</a:t>
            </a:r>
          </a:p>
          <a:p>
            <a:pPr eaLnBrk="1" hangingPunct="1"/>
            <a:r>
              <a:rPr lang="en-GB" sz="1600" dirty="0" smtClean="0"/>
              <a:t>HRF – haemodynamic response function</a:t>
            </a:r>
          </a:p>
          <a:p>
            <a:pPr eaLnBrk="1" hangingPunct="1"/>
            <a:r>
              <a:rPr lang="en-GB" sz="1600" dirty="0" smtClean="0"/>
              <a:t>ICA – independent component analysis</a:t>
            </a:r>
          </a:p>
          <a:p>
            <a:pPr eaLnBrk="1" hangingPunct="1"/>
            <a:r>
              <a:rPr lang="en-GB" sz="1600" dirty="0" smtClean="0"/>
              <a:t>ISI – </a:t>
            </a:r>
            <a:r>
              <a:rPr lang="en-GB" sz="1600" dirty="0" err="1" smtClean="0"/>
              <a:t>interstimulus</a:t>
            </a:r>
            <a:r>
              <a:rPr lang="en-GB" sz="1600" dirty="0" smtClean="0"/>
              <a:t> interval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643438" y="1855788"/>
            <a:ext cx="4140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1600" b="0" dirty="0"/>
              <a:t>PCA – principal component analysis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1600" b="0" dirty="0"/>
              <a:t>PEB – parametric empirical </a:t>
            </a:r>
            <a:r>
              <a:rPr lang="en-GB" sz="1600" b="0" dirty="0" err="1"/>
              <a:t>bayes</a:t>
            </a:r>
            <a:endParaRPr lang="en-GB" sz="1600" b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1600" b="0" dirty="0"/>
              <a:t>PPI – psychophysiological interaction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1600" b="0" dirty="0"/>
              <a:t>PPM – posterior probability map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1600" b="0" dirty="0" err="1"/>
              <a:t>ReML</a:t>
            </a:r>
            <a:r>
              <a:rPr lang="en-GB" sz="1600" b="0" dirty="0"/>
              <a:t> – restricted maximum likelihood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1600" b="0" dirty="0"/>
              <a:t>RFT– random field theory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1600" b="0" dirty="0"/>
              <a:t>RFX – random effects analysis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1600" b="0" dirty="0"/>
              <a:t>ROI – region of interest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1600" b="0" dirty="0"/>
              <a:t>SOA – stimulus onset asynchrony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1600" b="0" dirty="0"/>
              <a:t>SPM – statistical parametric mapping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1600" b="0" dirty="0"/>
              <a:t>VBM – voxel-based </a:t>
            </a:r>
            <a:r>
              <a:rPr lang="en-GB" sz="1600" b="0" dirty="0" err="1"/>
              <a:t>morphometry</a:t>
            </a:r>
            <a:endParaRPr lang="en-US" sz="1600" b="0" dirty="0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sp>
        <p:nvSpPr>
          <p:cNvPr id="17411" name="Rectangle 4"/>
          <p:cNvSpPr>
            <a:spLocks noRot="1" noChangeArrowheads="1"/>
          </p:cNvSpPr>
          <p:nvPr/>
        </p:nvSpPr>
        <p:spPr bwMode="auto">
          <a:xfrm>
            <a:off x="684213" y="692150"/>
            <a:ext cx="7510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0">
                <a:solidFill>
                  <a:schemeClr val="tx2"/>
                </a:solidFill>
              </a:rPr>
              <a:t>Where to find help</a:t>
            </a:r>
          </a:p>
        </p:txBody>
      </p:sp>
      <p:sp>
        <p:nvSpPr>
          <p:cNvPr id="17412" name="Rectangle 5"/>
          <p:cNvSpPr>
            <a:spLocks noRot="1" noChangeArrowheads="1"/>
          </p:cNvSpPr>
          <p:nvPr/>
        </p:nvSpPr>
        <p:spPr bwMode="auto">
          <a:xfrm>
            <a:off x="827088" y="2636838"/>
            <a:ext cx="7129462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Key papers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Previous </a:t>
            </a:r>
            <a:r>
              <a:rPr lang="en-GB" b="0" dirty="0" smtClean="0">
                <a:latin typeface="Helvetica" pitchFamily="34" charset="0"/>
              </a:rPr>
              <a:t>years’ slides</a:t>
            </a:r>
            <a:endParaRPr lang="en-GB" b="0" dirty="0">
              <a:latin typeface="Helvetica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Human Brain Function Textbook (online)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  <a:hlinkClick r:id="rId3"/>
              </a:rPr>
              <a:t>SPM course slides</a:t>
            </a:r>
            <a:endParaRPr lang="en-GB" b="0" dirty="0">
              <a:latin typeface="Helvetica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  <a:hlinkClick r:id="rId4"/>
              </a:rPr>
              <a:t>Cambridge CBU homepage </a:t>
            </a:r>
            <a:r>
              <a:rPr lang="en-GB" b="0" dirty="0">
                <a:latin typeface="Helvetica" pitchFamily="34" charset="0"/>
              </a:rPr>
              <a:t>(</a:t>
            </a:r>
            <a:r>
              <a:rPr lang="en-GB" b="0" dirty="0" err="1">
                <a:latin typeface="Helvetica" pitchFamily="34" charset="0"/>
              </a:rPr>
              <a:t>Rik</a:t>
            </a:r>
            <a:r>
              <a:rPr lang="en-GB" b="0" dirty="0">
                <a:latin typeface="Helvetica" pitchFamily="34" charset="0"/>
              </a:rPr>
              <a:t> Henson’s slides)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endParaRPr lang="en-GB" b="0" dirty="0">
              <a:latin typeface="Helvetica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Methods Group Experts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Monday Methods Meetings (4</a:t>
            </a:r>
            <a:r>
              <a:rPr lang="en-GB" b="0" baseline="30000" dirty="0">
                <a:latin typeface="Helvetica" pitchFamily="34" charset="0"/>
              </a:rPr>
              <a:t>th</a:t>
            </a:r>
            <a:r>
              <a:rPr lang="en-GB" b="0" dirty="0">
                <a:latin typeface="Helvetica" pitchFamily="34" charset="0"/>
              </a:rPr>
              <a:t> floor FIL, 12.30)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  <a:hlinkClick r:id="rId5"/>
              </a:rPr>
              <a:t>SPM email List </a:t>
            </a:r>
            <a:endParaRPr lang="en-GB" b="0" dirty="0" smtClean="0">
              <a:latin typeface="Helvetica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b="0" dirty="0" smtClean="0">
                <a:latin typeface="Helvetica" pitchFamily="34" charset="0"/>
              </a:rPr>
              <a:t>Friday Project presentations (4</a:t>
            </a:r>
            <a:r>
              <a:rPr lang="en-GB" b="0" baseline="30000" dirty="0" smtClean="0">
                <a:latin typeface="Helvetica" pitchFamily="34" charset="0"/>
              </a:rPr>
              <a:t>th</a:t>
            </a:r>
            <a:r>
              <a:rPr lang="en-GB" b="0" dirty="0" smtClean="0">
                <a:latin typeface="Helvetica" pitchFamily="34" charset="0"/>
              </a:rPr>
              <a:t> floor FIL, 3pm)</a:t>
            </a:r>
            <a:endParaRPr lang="en-GB" b="0" dirty="0">
              <a:latin typeface="Helvetica" pitchFamily="34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50000"/>
              </a:spcBef>
              <a:buFontTx/>
              <a:buChar char="–"/>
            </a:pPr>
            <a:endParaRPr lang="en-GB" b="0" dirty="0">
              <a:latin typeface="Helvetica" pitchFamily="34" charset="0"/>
            </a:endParaRPr>
          </a:p>
        </p:txBody>
      </p:sp>
      <p:pic>
        <p:nvPicPr>
          <p:cNvPr id="17413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573838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7417" name="Rectangle 18"/>
          <p:cNvSpPr>
            <a:spLocks noRot="1" noChangeArrowheads="1"/>
          </p:cNvSpPr>
          <p:nvPr/>
        </p:nvSpPr>
        <p:spPr bwMode="auto">
          <a:xfrm>
            <a:off x="827088" y="1557338"/>
            <a:ext cx="16573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GB" sz="2400" b="0">
                <a:solidFill>
                  <a:srgbClr val="0066FF"/>
                </a:solidFill>
                <a:latin typeface="Helvetica" pitchFamily="34" charset="0"/>
              </a:rPr>
              <a:t>MfD Home</a:t>
            </a:r>
            <a:r>
              <a:rPr lang="en-GB" sz="2400" b="0">
                <a:latin typeface="Helvetica" pitchFamily="34" charset="0"/>
              </a:rPr>
              <a:t>            </a:t>
            </a:r>
          </a:p>
        </p:txBody>
      </p:sp>
      <p:sp>
        <p:nvSpPr>
          <p:cNvPr id="17418" name="Line 19"/>
          <p:cNvSpPr>
            <a:spLocks noChangeShapeType="1"/>
          </p:cNvSpPr>
          <p:nvPr/>
        </p:nvSpPr>
        <p:spPr bwMode="auto">
          <a:xfrm>
            <a:off x="2555875" y="17732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7419" name="Rectangle 20"/>
          <p:cNvSpPr>
            <a:spLocks noRot="1" noChangeArrowheads="1"/>
          </p:cNvSpPr>
          <p:nvPr/>
        </p:nvSpPr>
        <p:spPr bwMode="auto">
          <a:xfrm>
            <a:off x="3276600" y="1557338"/>
            <a:ext cx="16573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GB" sz="2400" b="0">
                <a:solidFill>
                  <a:srgbClr val="0066FF"/>
                </a:solidFill>
                <a:latin typeface="Helvetica" pitchFamily="34" charset="0"/>
              </a:rPr>
              <a:t>Resources</a:t>
            </a:r>
            <a:r>
              <a:rPr lang="en-GB" sz="2400" b="0">
                <a:latin typeface="Helvetica" pitchFamily="34" charset="0"/>
              </a:rPr>
              <a:t>            </a:t>
            </a:r>
          </a:p>
        </p:txBody>
      </p:sp>
      <p:sp>
        <p:nvSpPr>
          <p:cNvPr id="17420" name="Rectangle 21"/>
          <p:cNvSpPr>
            <a:spLocks noRot="1" noChangeArrowheads="1"/>
          </p:cNvSpPr>
          <p:nvPr/>
        </p:nvSpPr>
        <p:spPr bwMode="auto">
          <a:xfrm>
            <a:off x="827088" y="1989138"/>
            <a:ext cx="777736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GB" sz="1400" dirty="0">
                <a:hlinkClick r:id="rId9"/>
              </a:rPr>
              <a:t>http://www.fil.ion.ucl.ac.uk/spm/doc/mfd/2011/page2/page2.html</a:t>
            </a:r>
            <a:endParaRPr lang="en-GB" sz="14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sp>
        <p:nvSpPr>
          <p:cNvPr id="4099" name="Rectangle 4"/>
          <p:cNvSpPr>
            <a:spLocks noRot="1" noChangeArrowheads="1"/>
          </p:cNvSpPr>
          <p:nvPr/>
        </p:nvSpPr>
        <p:spPr bwMode="auto">
          <a:xfrm>
            <a:off x="2195513" y="836613"/>
            <a:ext cx="482441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0" dirty="0">
                <a:solidFill>
                  <a:schemeClr val="tx2"/>
                </a:solidFill>
              </a:rPr>
              <a:t>Methods for Dummies </a:t>
            </a:r>
            <a:r>
              <a:rPr lang="en-GB" sz="2800" b="0" dirty="0" smtClean="0">
                <a:solidFill>
                  <a:schemeClr val="tx2"/>
                </a:solidFill>
              </a:rPr>
              <a:t>2011</a:t>
            </a:r>
            <a:endParaRPr lang="en-GB" sz="2800" b="0" dirty="0">
              <a:solidFill>
                <a:schemeClr val="tx2"/>
              </a:solidFill>
            </a:endParaRPr>
          </a:p>
        </p:txBody>
      </p:sp>
      <p:sp>
        <p:nvSpPr>
          <p:cNvPr id="4100" name="Rectangle 5"/>
          <p:cNvSpPr>
            <a:spLocks noRot="1" noChangeArrowheads="1"/>
          </p:cNvSpPr>
          <p:nvPr/>
        </p:nvSpPr>
        <p:spPr bwMode="auto">
          <a:xfrm>
            <a:off x="1835150" y="3500438"/>
            <a:ext cx="388937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Basic Statistics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fMRI (BOLD)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EEG / MEG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Connectivity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VBM &amp; </a:t>
            </a:r>
            <a:r>
              <a:rPr lang="en-GB" b="0" dirty="0" smtClean="0">
                <a:latin typeface="Helvetica" pitchFamily="34" charset="0"/>
              </a:rPr>
              <a:t>DTI</a:t>
            </a:r>
            <a:endParaRPr lang="en-GB" b="0" dirty="0">
              <a:latin typeface="Helvetica" pitchFamily="34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46850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Text Box 9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105" name="Rectangle 11"/>
          <p:cNvSpPr>
            <a:spLocks noRot="1" noChangeArrowheads="1"/>
          </p:cNvSpPr>
          <p:nvPr/>
        </p:nvSpPr>
        <p:spPr bwMode="auto">
          <a:xfrm>
            <a:off x="323850" y="2924175"/>
            <a:ext cx="36718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400" b="0">
                <a:solidFill>
                  <a:schemeClr val="tx2"/>
                </a:solidFill>
              </a:rPr>
              <a:t>Areas covered in MfD</a:t>
            </a:r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>
            <a:off x="468313" y="1628775"/>
            <a:ext cx="7920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/>
          </a:p>
        </p:txBody>
      </p:sp>
      <p:sp>
        <p:nvSpPr>
          <p:cNvPr id="4107" name="Text Box 17"/>
          <p:cNvSpPr txBox="1">
            <a:spLocks noChangeArrowheads="1"/>
          </p:cNvSpPr>
          <p:nvPr/>
        </p:nvSpPr>
        <p:spPr bwMode="auto">
          <a:xfrm>
            <a:off x="1331913" y="2349500"/>
            <a:ext cx="6335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0">
                <a:solidFill>
                  <a:srgbClr val="0066FF"/>
                </a:solidFill>
              </a:rPr>
              <a:t>Wednesdays / 13h00 – 14h00 / FIL Seminar Room</a:t>
            </a:r>
          </a:p>
        </p:txBody>
      </p:sp>
      <p:sp>
        <p:nvSpPr>
          <p:cNvPr id="4108" name="Text Box 18"/>
          <p:cNvSpPr txBox="1">
            <a:spLocks noChangeArrowheads="1"/>
          </p:cNvSpPr>
          <p:nvPr/>
        </p:nvSpPr>
        <p:spPr bwMode="auto">
          <a:xfrm>
            <a:off x="395288" y="1484313"/>
            <a:ext cx="8424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0"/>
              <a:t>Aim: to give a </a:t>
            </a:r>
            <a:r>
              <a:rPr lang="en-GB" b="0">
                <a:solidFill>
                  <a:srgbClr val="0066FF"/>
                </a:solidFill>
              </a:rPr>
              <a:t>basic introduction to human brain imaging analysis methods</a:t>
            </a:r>
            <a:r>
              <a:rPr lang="en-GB" b="0"/>
              <a:t>, focusing on fMRI and M/EEG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2564904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Update to this </a:t>
            </a:r>
            <a:r>
              <a:rPr lang="en-GB" dirty="0" err="1" smtClean="0"/>
              <a:t>ppt</a:t>
            </a:r>
            <a:r>
              <a:rPr lang="en-GB" dirty="0" smtClean="0"/>
              <a:t>: please note that names assigned to talks have changed!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831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sp>
        <p:nvSpPr>
          <p:cNvPr id="6147" name="Rectangle 3"/>
          <p:cNvSpPr>
            <a:spLocks noRot="1" noChangeArrowheads="1"/>
          </p:cNvSpPr>
          <p:nvPr/>
        </p:nvSpPr>
        <p:spPr bwMode="auto">
          <a:xfrm>
            <a:off x="1763713" y="1414463"/>
            <a:ext cx="54006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dirty="0"/>
              <a:t>I. Basic Statistics</a:t>
            </a:r>
            <a:r>
              <a:rPr lang="en-GB" sz="3200" b="0" dirty="0">
                <a:solidFill>
                  <a:schemeClr val="tx2"/>
                </a:solidFill>
              </a:rPr>
              <a:t> </a:t>
            </a:r>
            <a:br>
              <a:rPr lang="en-GB" sz="3200" b="0" dirty="0">
                <a:solidFill>
                  <a:schemeClr val="tx2"/>
                </a:solidFill>
              </a:rPr>
            </a:br>
            <a:r>
              <a:rPr lang="en-GB" sz="2400" b="0" dirty="0" smtClean="0">
                <a:solidFill>
                  <a:schemeClr val="tx2"/>
                </a:solidFill>
              </a:rPr>
              <a:t>9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th</a:t>
            </a:r>
            <a:r>
              <a:rPr lang="en-GB" sz="2400" b="0" dirty="0" smtClean="0">
                <a:solidFill>
                  <a:schemeClr val="tx2"/>
                </a:solidFill>
              </a:rPr>
              <a:t> Nov – 7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th</a:t>
            </a:r>
            <a:r>
              <a:rPr lang="en-GB" sz="2400" b="0" dirty="0" smtClean="0">
                <a:solidFill>
                  <a:schemeClr val="tx2"/>
                </a:solidFill>
              </a:rPr>
              <a:t> Dec</a:t>
            </a:r>
            <a:endParaRPr lang="en-GB" sz="2400" b="0" dirty="0">
              <a:solidFill>
                <a:schemeClr val="tx2"/>
              </a:solidFill>
            </a:endParaRPr>
          </a:p>
        </p:txBody>
      </p:sp>
      <p:sp>
        <p:nvSpPr>
          <p:cNvPr id="6148" name="Rectangle 4"/>
          <p:cNvSpPr>
            <a:spLocks noRot="1" noChangeArrowheads="1"/>
          </p:cNvSpPr>
          <p:nvPr/>
        </p:nvSpPr>
        <p:spPr bwMode="auto">
          <a:xfrm>
            <a:off x="323850" y="2565400"/>
            <a:ext cx="85693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Linear Algebra &amp; Matrices </a:t>
            </a:r>
            <a:r>
              <a:rPr lang="en-GB" sz="1600" b="0" dirty="0" smtClean="0">
                <a:latin typeface="Helvetica" pitchFamily="34" charset="0"/>
              </a:rPr>
              <a:t>(Othman Al-</a:t>
            </a:r>
            <a:r>
              <a:rPr lang="en-GB" sz="1600" b="0" dirty="0" err="1" smtClean="0">
                <a:latin typeface="Helvetica" pitchFamily="34" charset="0"/>
              </a:rPr>
              <a:t>Helli</a:t>
            </a:r>
            <a:r>
              <a:rPr lang="en-GB" sz="1600" b="0" dirty="0" smtClean="0">
                <a:latin typeface="Helvetica" pitchFamily="34" charset="0"/>
              </a:rPr>
              <a:t> &amp; </a:t>
            </a:r>
            <a:r>
              <a:rPr lang="en-GB" sz="1600" b="0" dirty="0" err="1" smtClean="0">
                <a:latin typeface="Helvetica" pitchFamily="34" charset="0"/>
              </a:rPr>
              <a:t>Narges</a:t>
            </a:r>
            <a:r>
              <a:rPr lang="en-GB" sz="1600" b="0" dirty="0" smtClean="0">
                <a:latin typeface="Helvetica" pitchFamily="34" charset="0"/>
              </a:rPr>
              <a:t> </a:t>
            </a:r>
            <a:r>
              <a:rPr lang="en-GB" sz="1600" b="0" dirty="0" err="1" smtClean="0">
                <a:latin typeface="Helvetica" pitchFamily="34" charset="0"/>
              </a:rPr>
              <a:t>Bazargani</a:t>
            </a:r>
            <a:r>
              <a:rPr lang="en-GB" sz="1600" b="0" dirty="0" smtClean="0">
                <a:latin typeface="Helvetica" pitchFamily="34" charset="0"/>
              </a:rPr>
              <a:t>)</a:t>
            </a:r>
            <a:endParaRPr lang="en-GB" sz="1600" b="0" dirty="0">
              <a:latin typeface="Helvetic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T-tests, ANOVA’s &amp; Regression </a:t>
            </a:r>
            <a:r>
              <a:rPr lang="en-GB" sz="1600" b="0" dirty="0" smtClean="0">
                <a:latin typeface="Helvetica" pitchFamily="34" charset="0"/>
              </a:rPr>
              <a:t>(Alexander </a:t>
            </a:r>
            <a:r>
              <a:rPr lang="en-GB" sz="1600" b="0" dirty="0" err="1" smtClean="0">
                <a:latin typeface="Helvetica" pitchFamily="34" charset="0"/>
              </a:rPr>
              <a:t>Moscicki</a:t>
            </a:r>
            <a:r>
              <a:rPr lang="en-GB" sz="1600" b="0" dirty="0" smtClean="0">
                <a:latin typeface="Helvetica" pitchFamily="34" charset="0"/>
              </a:rPr>
              <a:t> &amp; Andrea </a:t>
            </a:r>
            <a:r>
              <a:rPr lang="en-GB" sz="1600" b="0" dirty="0" err="1" smtClean="0">
                <a:latin typeface="Helvetica" pitchFamily="34" charset="0"/>
              </a:rPr>
              <a:t>Banino</a:t>
            </a:r>
            <a:r>
              <a:rPr lang="en-GB" sz="1600" b="0" dirty="0" smtClean="0">
                <a:latin typeface="Helvetica" pitchFamily="34" charset="0"/>
              </a:rPr>
              <a:t>)</a:t>
            </a:r>
            <a:endParaRPr lang="en-GB" sz="1600" b="0" dirty="0">
              <a:latin typeface="Helvetic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General Linear Model </a:t>
            </a:r>
            <a:r>
              <a:rPr lang="en-GB" sz="1600" b="0" dirty="0" smtClean="0">
                <a:latin typeface="Helvetica" pitchFamily="34" charset="0"/>
              </a:rPr>
              <a:t>(</a:t>
            </a:r>
            <a:r>
              <a:rPr lang="en-GB" sz="1600" b="0" dirty="0" smtClean="0"/>
              <a:t>Anne </a:t>
            </a:r>
            <a:r>
              <a:rPr lang="en-GB" sz="1600" b="0" dirty="0" err="1" smtClean="0"/>
              <a:t>Urai</a:t>
            </a:r>
            <a:r>
              <a:rPr lang="en-GB" sz="1600" b="0" dirty="0"/>
              <a:t> </a:t>
            </a:r>
            <a:r>
              <a:rPr lang="en-GB" sz="1600" b="0" dirty="0" smtClean="0"/>
              <a:t>&amp; Michael Trimble</a:t>
            </a:r>
            <a:r>
              <a:rPr lang="en-GB" sz="1600" b="0" dirty="0" smtClean="0">
                <a:latin typeface="Helvetica" pitchFamily="34" charset="0"/>
              </a:rPr>
              <a:t>)</a:t>
            </a:r>
            <a:endParaRPr lang="en-GB" sz="1600" b="0" dirty="0">
              <a:latin typeface="Helvetic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Bayes for beginners </a:t>
            </a:r>
            <a:r>
              <a:rPr lang="en-GB" sz="1600" b="0" dirty="0" smtClean="0">
                <a:latin typeface="Helvetica" pitchFamily="34" charset="0"/>
              </a:rPr>
              <a:t>(</a:t>
            </a:r>
            <a:r>
              <a:rPr lang="en-GB" sz="1600" b="0" dirty="0" err="1" smtClean="0">
                <a:latin typeface="Helvetica" pitchFamily="34" charset="0"/>
              </a:rPr>
              <a:t>Luzia</a:t>
            </a:r>
            <a:r>
              <a:rPr lang="en-GB" sz="1600" b="0" dirty="0" smtClean="0">
                <a:latin typeface="Helvetica" pitchFamily="34" charset="0"/>
              </a:rPr>
              <a:t> </a:t>
            </a:r>
            <a:r>
              <a:rPr lang="en-GB" sz="1600" b="0" dirty="0" err="1" smtClean="0">
                <a:latin typeface="Helvetica" pitchFamily="34" charset="0"/>
              </a:rPr>
              <a:t>Troebinger</a:t>
            </a:r>
            <a:r>
              <a:rPr lang="en-GB" sz="1600" b="0" dirty="0" smtClean="0">
                <a:latin typeface="Helvetica" pitchFamily="34" charset="0"/>
              </a:rPr>
              <a:t> &amp; </a:t>
            </a:r>
            <a:r>
              <a:rPr lang="en-GB" sz="1600" b="0" dirty="0" err="1" smtClean="0">
                <a:latin typeface="Helvetica" pitchFamily="34" charset="0"/>
              </a:rPr>
              <a:t>Ashwini</a:t>
            </a:r>
            <a:r>
              <a:rPr lang="en-GB" sz="1600" b="0" dirty="0" smtClean="0">
                <a:latin typeface="Helvetica" pitchFamily="34" charset="0"/>
              </a:rPr>
              <a:t> </a:t>
            </a:r>
            <a:r>
              <a:rPr lang="en-GB" sz="1600" b="0" dirty="0" err="1" smtClean="0">
                <a:latin typeface="Helvetica" pitchFamily="34" charset="0"/>
              </a:rPr>
              <a:t>Oswal</a:t>
            </a:r>
            <a:r>
              <a:rPr lang="en-GB" sz="1600" b="0" dirty="0" smtClean="0">
                <a:latin typeface="Helvetica" pitchFamily="34" charset="0"/>
              </a:rPr>
              <a:t>)</a:t>
            </a:r>
            <a:endParaRPr lang="en-GB" sz="1600" b="0" dirty="0">
              <a:latin typeface="Helvetic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Random Field Theory </a:t>
            </a:r>
            <a:r>
              <a:rPr lang="en-GB" sz="1600" b="0" dirty="0" smtClean="0">
                <a:latin typeface="Helvetica" pitchFamily="34" charset="0"/>
              </a:rPr>
              <a:t>(</a:t>
            </a:r>
            <a:r>
              <a:rPr lang="en-GB" sz="1600" b="0" dirty="0" err="1" smtClean="0">
                <a:latin typeface="Helvetica" pitchFamily="34" charset="0"/>
              </a:rPr>
              <a:t>Stefania</a:t>
            </a:r>
            <a:r>
              <a:rPr lang="en-GB" sz="1600" b="0" dirty="0" smtClean="0">
                <a:latin typeface="Helvetica" pitchFamily="34" charset="0"/>
              </a:rPr>
              <a:t> </a:t>
            </a:r>
            <a:r>
              <a:rPr lang="en-GB" sz="1600" b="0" dirty="0" err="1" smtClean="0">
                <a:latin typeface="Helvetica" pitchFamily="34" charset="0"/>
              </a:rPr>
              <a:t>Kaninia</a:t>
            </a:r>
            <a:r>
              <a:rPr lang="en-GB" sz="1600" b="0" dirty="0" smtClean="0">
                <a:latin typeface="Helvetica" pitchFamily="34" charset="0"/>
              </a:rPr>
              <a:t> &amp; Laurel Morris)</a:t>
            </a:r>
            <a:endParaRPr lang="en-GB" sz="1600" b="0" dirty="0">
              <a:latin typeface="Helvetica" pitchFamily="34" charset="0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46850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Text Box 11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pic>
        <p:nvPicPr>
          <p:cNvPr id="717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46850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Rectangle 8"/>
          <p:cNvSpPr>
            <a:spLocks noRot="1" noChangeArrowheads="1"/>
          </p:cNvSpPr>
          <p:nvPr/>
        </p:nvSpPr>
        <p:spPr bwMode="auto">
          <a:xfrm>
            <a:off x="1908175" y="1844675"/>
            <a:ext cx="54006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dirty="0"/>
              <a:t>II. What are we measuring?</a:t>
            </a:r>
            <a:endParaRPr lang="en-GB" sz="2800" b="0" dirty="0">
              <a:solidFill>
                <a:schemeClr val="tx2"/>
              </a:solidFill>
            </a:endParaRPr>
          </a:p>
          <a:p>
            <a:pPr algn="ctr"/>
            <a:r>
              <a:rPr lang="en-GB" sz="2400" b="0" dirty="0" smtClean="0">
                <a:solidFill>
                  <a:schemeClr val="tx2"/>
                </a:solidFill>
              </a:rPr>
              <a:t>14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th</a:t>
            </a:r>
            <a:r>
              <a:rPr lang="en-GB" sz="2400" b="0" dirty="0" smtClean="0">
                <a:solidFill>
                  <a:schemeClr val="tx2"/>
                </a:solidFill>
              </a:rPr>
              <a:t> Dec</a:t>
            </a:r>
            <a:endParaRPr lang="en-GB" sz="2400" b="0" dirty="0">
              <a:solidFill>
                <a:schemeClr val="tx2"/>
              </a:solidFill>
            </a:endParaRPr>
          </a:p>
        </p:txBody>
      </p:sp>
      <p:sp>
        <p:nvSpPr>
          <p:cNvPr id="7175" name="Rectangle 9"/>
          <p:cNvSpPr>
            <a:spLocks noRot="1" noChangeArrowheads="1"/>
          </p:cNvSpPr>
          <p:nvPr/>
        </p:nvSpPr>
        <p:spPr bwMode="auto">
          <a:xfrm>
            <a:off x="323850" y="2995613"/>
            <a:ext cx="80645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Basis of the BOLD signal  </a:t>
            </a:r>
            <a:r>
              <a:rPr lang="en-GB" sz="1600" b="0" dirty="0" smtClean="0">
                <a:latin typeface="Helvetica" pitchFamily="34" charset="0"/>
              </a:rPr>
              <a:t>(Laura Wolf &amp; Peter </a:t>
            </a:r>
            <a:r>
              <a:rPr lang="en-GB" sz="1600" b="0" dirty="0" err="1" smtClean="0">
                <a:latin typeface="Helvetica" pitchFamily="34" charset="0"/>
              </a:rPr>
              <a:t>Smittenaar</a:t>
            </a:r>
            <a:r>
              <a:rPr lang="en-GB" sz="1600" b="0" dirty="0" smtClean="0">
                <a:latin typeface="Helvetica" pitchFamily="34" charset="0"/>
              </a:rPr>
              <a:t>)</a:t>
            </a:r>
            <a:endParaRPr lang="en-GB" sz="2000" b="0" dirty="0">
              <a:latin typeface="Helvetica" pitchFamily="34" charset="0"/>
            </a:endParaRP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2555875" y="5013325"/>
            <a:ext cx="39608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 smtClean="0">
                <a:solidFill>
                  <a:srgbClr val="0066FF"/>
                </a:solidFill>
              </a:rPr>
              <a:t>Christmas break, no talks on 21</a:t>
            </a:r>
            <a:r>
              <a:rPr lang="en-GB" baseline="30000" dirty="0" smtClean="0">
                <a:solidFill>
                  <a:srgbClr val="0066FF"/>
                </a:solidFill>
              </a:rPr>
              <a:t>st</a:t>
            </a:r>
            <a:r>
              <a:rPr lang="en-GB" dirty="0" smtClean="0">
                <a:solidFill>
                  <a:srgbClr val="0066FF"/>
                </a:solidFill>
              </a:rPr>
              <a:t> and 28</a:t>
            </a:r>
            <a:r>
              <a:rPr lang="en-GB" baseline="30000" dirty="0" smtClean="0">
                <a:solidFill>
                  <a:srgbClr val="0066FF"/>
                </a:solidFill>
              </a:rPr>
              <a:t>th</a:t>
            </a:r>
            <a:r>
              <a:rPr lang="en-GB" dirty="0" smtClean="0">
                <a:solidFill>
                  <a:srgbClr val="0066FF"/>
                </a:solidFill>
              </a:rPr>
              <a:t> Dec</a:t>
            </a:r>
            <a:endParaRPr lang="en-GB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sp>
        <p:nvSpPr>
          <p:cNvPr id="8195" name="Rectangle 4"/>
          <p:cNvSpPr>
            <a:spLocks noRot="1" noChangeArrowheads="1"/>
          </p:cNvSpPr>
          <p:nvPr/>
        </p:nvSpPr>
        <p:spPr bwMode="auto">
          <a:xfrm>
            <a:off x="301625" y="59055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dirty="0">
                <a:solidFill>
                  <a:schemeClr val="tx2"/>
                </a:solidFill>
              </a:rPr>
              <a:t>III. fMRI Analysis</a:t>
            </a:r>
            <a:r>
              <a:rPr lang="en-GB" sz="3200" dirty="0">
                <a:solidFill>
                  <a:schemeClr val="tx2"/>
                </a:solidFill>
              </a:rPr>
              <a:t/>
            </a:r>
            <a:br>
              <a:rPr lang="en-GB" sz="3200" dirty="0">
                <a:solidFill>
                  <a:schemeClr val="tx2"/>
                </a:solidFill>
              </a:rPr>
            </a:br>
            <a:r>
              <a:rPr lang="en-GB" sz="2400" b="0" dirty="0" smtClean="0">
                <a:solidFill>
                  <a:schemeClr val="tx2"/>
                </a:solidFill>
              </a:rPr>
              <a:t>4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th</a:t>
            </a:r>
            <a:r>
              <a:rPr lang="en-GB" sz="2400" b="0" dirty="0" smtClean="0">
                <a:solidFill>
                  <a:schemeClr val="tx2"/>
                </a:solidFill>
              </a:rPr>
              <a:t> &amp; 11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th</a:t>
            </a:r>
            <a:r>
              <a:rPr lang="en-GB" sz="2400" b="0" dirty="0" smtClean="0">
                <a:solidFill>
                  <a:schemeClr val="tx2"/>
                </a:solidFill>
              </a:rPr>
              <a:t> Jan</a:t>
            </a:r>
            <a:endParaRPr lang="en-GB" sz="3200" b="0" dirty="0">
              <a:solidFill>
                <a:schemeClr val="tx2"/>
              </a:solidFill>
            </a:endParaRPr>
          </a:p>
        </p:txBody>
      </p:sp>
      <p:sp>
        <p:nvSpPr>
          <p:cNvPr id="8196" name="Rectangle 5"/>
          <p:cNvSpPr>
            <a:spLocks noRot="1" noChangeArrowheads="1"/>
          </p:cNvSpPr>
          <p:nvPr/>
        </p:nvSpPr>
        <p:spPr bwMode="auto">
          <a:xfrm>
            <a:off x="430213" y="2492896"/>
            <a:ext cx="8713787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sz="2000" b="0" dirty="0" err="1">
                <a:latin typeface="Helvetica" pitchFamily="34" charset="0"/>
              </a:rPr>
              <a:t>Preprocessing</a:t>
            </a:r>
            <a:r>
              <a:rPr lang="en-GB" sz="2000" b="0" dirty="0">
                <a:latin typeface="Helvetica" pitchFamily="34" charset="0"/>
              </a:rPr>
              <a:t>:</a:t>
            </a:r>
          </a:p>
          <a:p>
            <a:pPr marL="742950" lvl="1" indent="-285750">
              <a:lnSpc>
                <a:spcPct val="80000"/>
              </a:lnSpc>
              <a:spcBef>
                <a:spcPct val="50000"/>
              </a:spcBef>
              <a:buFontTx/>
              <a:buChar char="–"/>
            </a:pPr>
            <a:r>
              <a:rPr lang="en-GB" sz="2000" b="0" dirty="0">
                <a:latin typeface="Helvetica" pitchFamily="34" charset="0"/>
              </a:rPr>
              <a:t>Realigning and un-warping </a:t>
            </a:r>
            <a:r>
              <a:rPr lang="en-GB" sz="1600" b="0" dirty="0" smtClean="0">
                <a:latin typeface="Helvetica" pitchFamily="34" charset="0"/>
              </a:rPr>
              <a:t>(</a:t>
            </a:r>
            <a:r>
              <a:rPr lang="en-GB" sz="1600" b="0" dirty="0" err="1" smtClean="0">
                <a:latin typeface="Helvetica" pitchFamily="34" charset="0"/>
              </a:rPr>
              <a:t>Punit</a:t>
            </a:r>
            <a:r>
              <a:rPr lang="en-GB" sz="1600" b="0" dirty="0" smtClean="0">
                <a:latin typeface="Helvetica" pitchFamily="34" charset="0"/>
              </a:rPr>
              <a:t> Shah &amp; Emma Davis)</a:t>
            </a:r>
            <a:endParaRPr lang="en-GB" sz="1600" b="0" dirty="0">
              <a:latin typeface="Helvetica" pitchFamily="34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50000"/>
              </a:spcBef>
              <a:buFontTx/>
              <a:buChar char="–"/>
            </a:pPr>
            <a:r>
              <a:rPr lang="en-GB" sz="2000" b="0" dirty="0">
                <a:latin typeface="Helvetica" pitchFamily="34" charset="0"/>
              </a:rPr>
              <a:t>Co-registration &amp; spatial </a:t>
            </a:r>
            <a:r>
              <a:rPr lang="en-GB" sz="2000" b="0" dirty="0" smtClean="0">
                <a:latin typeface="Helvetica" pitchFamily="34" charset="0"/>
              </a:rPr>
              <a:t>normalisation </a:t>
            </a:r>
            <a:r>
              <a:rPr lang="en-GB" sz="1600" b="0" dirty="0" smtClean="0">
                <a:latin typeface="Helvetica" pitchFamily="34" charset="0"/>
              </a:rPr>
              <a:t>(Eleanor </a:t>
            </a:r>
            <a:r>
              <a:rPr lang="en-GB" sz="1600" b="0" dirty="0" err="1" smtClean="0">
                <a:latin typeface="Helvetica" pitchFamily="34" charset="0"/>
              </a:rPr>
              <a:t>Loh</a:t>
            </a:r>
            <a:r>
              <a:rPr lang="en-GB" sz="1600" b="0" dirty="0" smtClean="0">
                <a:latin typeface="Helvetica" pitchFamily="34" charset="0"/>
              </a:rPr>
              <a:t> &amp; … )</a:t>
            </a:r>
            <a:endParaRPr lang="en-GB" sz="1600" b="0" dirty="0">
              <a:latin typeface="Helvetica" pitchFamily="34" charset="0"/>
            </a:endParaRPr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46850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46850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0247" name="Rectangle 9"/>
          <p:cNvSpPr>
            <a:spLocks noRot="1" noChangeArrowheads="1"/>
          </p:cNvSpPr>
          <p:nvPr/>
        </p:nvSpPr>
        <p:spPr bwMode="auto">
          <a:xfrm>
            <a:off x="250825" y="2492375"/>
            <a:ext cx="8785225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Study design and efficiency </a:t>
            </a:r>
            <a:r>
              <a:rPr lang="en-GB" sz="1400" b="0" dirty="0" smtClean="0">
                <a:latin typeface="Helvetica" pitchFamily="34" charset="0"/>
              </a:rPr>
              <a:t>(</a:t>
            </a:r>
            <a:r>
              <a:rPr lang="en-GB" sz="1400" b="0" dirty="0" err="1" smtClean="0">
                <a:latin typeface="Helvetica" pitchFamily="34" charset="0"/>
              </a:rPr>
              <a:t>Arman</a:t>
            </a:r>
            <a:r>
              <a:rPr lang="en-GB" sz="1400" b="0" dirty="0" smtClean="0">
                <a:latin typeface="Helvetica" pitchFamily="34" charset="0"/>
              </a:rPr>
              <a:t> </a:t>
            </a:r>
            <a:r>
              <a:rPr lang="en-GB" sz="1400" b="0" dirty="0" err="1" smtClean="0">
                <a:latin typeface="Helvetica" pitchFamily="34" charset="0"/>
              </a:rPr>
              <a:t>Eshaghi</a:t>
            </a:r>
            <a:r>
              <a:rPr lang="en-GB" sz="1400" b="0" dirty="0" smtClean="0">
                <a:latin typeface="Helvetica" pitchFamily="34" charset="0"/>
              </a:rPr>
              <a:t> &amp; Kristina </a:t>
            </a:r>
            <a:r>
              <a:rPr lang="en-GB" sz="1400" b="0" dirty="0" err="1" smtClean="0">
                <a:latin typeface="Helvetica" pitchFamily="34" charset="0"/>
              </a:rPr>
              <a:t>DeDuck</a:t>
            </a:r>
            <a:r>
              <a:rPr lang="en-GB" sz="1400" b="0" dirty="0" smtClean="0">
                <a:latin typeface="Helvetica" pitchFamily="34" charset="0"/>
              </a:rPr>
              <a:t>)</a:t>
            </a:r>
            <a:endParaRPr lang="en-GB" b="0" dirty="0">
              <a:latin typeface="Helvetica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1</a:t>
            </a:r>
            <a:r>
              <a:rPr lang="en-GB" b="0" baseline="30000" dirty="0">
                <a:latin typeface="Helvetica" pitchFamily="34" charset="0"/>
              </a:rPr>
              <a:t>st</a:t>
            </a:r>
            <a:r>
              <a:rPr lang="en-GB" b="0" dirty="0">
                <a:latin typeface="Helvetica" pitchFamily="34" charset="0"/>
              </a:rPr>
              <a:t> level analysis – Design matrix contrasts and inference </a:t>
            </a:r>
            <a:r>
              <a:rPr lang="en-GB" sz="1400" b="0" dirty="0" smtClean="0">
                <a:latin typeface="Helvetica" pitchFamily="34" charset="0"/>
              </a:rPr>
              <a:t>(</a:t>
            </a:r>
            <a:r>
              <a:rPr lang="en-GB" sz="1400" b="0" dirty="0" err="1" smtClean="0">
                <a:latin typeface="Helvetica" pitchFamily="34" charset="0"/>
              </a:rPr>
              <a:t>Hsuan</a:t>
            </a:r>
            <a:r>
              <a:rPr lang="en-GB" sz="1400" b="0" dirty="0" smtClean="0">
                <a:latin typeface="Helvetica" pitchFamily="34" charset="0"/>
              </a:rPr>
              <a:t>-Chen Wu &amp; …)</a:t>
            </a:r>
            <a:endParaRPr lang="en-GB" b="0" dirty="0">
              <a:latin typeface="Helvetica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1</a:t>
            </a:r>
            <a:r>
              <a:rPr lang="en-GB" b="0" baseline="30000" dirty="0">
                <a:latin typeface="Helvetica" pitchFamily="34" charset="0"/>
              </a:rPr>
              <a:t>st</a:t>
            </a:r>
            <a:r>
              <a:rPr lang="en-GB" b="0" dirty="0">
                <a:latin typeface="Helvetica" pitchFamily="34" charset="0"/>
              </a:rPr>
              <a:t> level analysis – Basis functions, parametric modulation and correlated </a:t>
            </a:r>
            <a:r>
              <a:rPr lang="en-GB" b="0" dirty="0" err="1">
                <a:latin typeface="Helvetica" pitchFamily="34" charset="0"/>
              </a:rPr>
              <a:t>regressors</a:t>
            </a:r>
            <a:r>
              <a:rPr lang="en-GB" b="0" dirty="0">
                <a:latin typeface="Helvetica" pitchFamily="34" charset="0"/>
              </a:rPr>
              <a:t> </a:t>
            </a:r>
            <a:r>
              <a:rPr lang="en-GB" sz="1400" b="0" dirty="0" smtClean="0">
                <a:latin typeface="Helvetica" pitchFamily="34" charset="0"/>
              </a:rPr>
              <a:t>(Max-Philipp </a:t>
            </a:r>
            <a:r>
              <a:rPr lang="en-GB" sz="1400" b="0" dirty="0" err="1" smtClean="0">
                <a:latin typeface="Helvetica" pitchFamily="34" charset="0"/>
              </a:rPr>
              <a:t>Stenner</a:t>
            </a:r>
            <a:r>
              <a:rPr lang="en-GB" sz="1400" b="0" dirty="0" smtClean="0">
                <a:latin typeface="Helvetica" pitchFamily="34" charset="0"/>
              </a:rPr>
              <a:t> &amp; …)</a:t>
            </a:r>
            <a:endParaRPr lang="en-GB" b="0" dirty="0">
              <a:latin typeface="Helvetica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GB" b="0" dirty="0">
                <a:latin typeface="Helvetica" pitchFamily="34" charset="0"/>
              </a:rPr>
              <a:t>2</a:t>
            </a:r>
            <a:r>
              <a:rPr lang="en-GB" b="0" baseline="30000" dirty="0">
                <a:latin typeface="Helvetica" pitchFamily="34" charset="0"/>
              </a:rPr>
              <a:t>nd</a:t>
            </a:r>
            <a:r>
              <a:rPr lang="en-GB" b="0" dirty="0">
                <a:latin typeface="Helvetica" pitchFamily="34" charset="0"/>
              </a:rPr>
              <a:t> level analysis – between-subject analysis </a:t>
            </a:r>
            <a:r>
              <a:rPr lang="en-GB" sz="1400" b="0" dirty="0" smtClean="0">
                <a:latin typeface="Helvetica" pitchFamily="34" charset="0"/>
              </a:rPr>
              <a:t>(</a:t>
            </a:r>
            <a:r>
              <a:rPr lang="en-GB" sz="1400" b="0" dirty="0" smtClean="0"/>
              <a:t>Meghan Morley &amp; …</a:t>
            </a:r>
            <a:r>
              <a:rPr lang="en-GB" sz="1400" b="0" dirty="0" smtClean="0">
                <a:latin typeface="Helvetica" pitchFamily="34" charset="0"/>
              </a:rPr>
              <a:t>)</a:t>
            </a:r>
            <a:endParaRPr lang="en-GB" sz="1400" b="0" dirty="0">
              <a:latin typeface="Helvetica" pitchFamily="34" charset="0"/>
            </a:endParaRPr>
          </a:p>
        </p:txBody>
      </p:sp>
      <p:sp>
        <p:nvSpPr>
          <p:cNvPr id="10248" name="Rectangle 10"/>
          <p:cNvSpPr>
            <a:spLocks noRot="1" noChangeArrowheads="1"/>
          </p:cNvSpPr>
          <p:nvPr/>
        </p:nvSpPr>
        <p:spPr bwMode="auto">
          <a:xfrm>
            <a:off x="2268538" y="1412875"/>
            <a:ext cx="46307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dirty="0">
                <a:solidFill>
                  <a:schemeClr val="tx2"/>
                </a:solidFill>
              </a:rPr>
              <a:t>III. fMRI Analysis (cont.)</a:t>
            </a:r>
            <a:br>
              <a:rPr lang="en-GB" sz="2800" dirty="0">
                <a:solidFill>
                  <a:schemeClr val="tx2"/>
                </a:solidFill>
              </a:rPr>
            </a:br>
            <a:r>
              <a:rPr lang="en-GB" sz="2400" b="0" dirty="0" smtClean="0">
                <a:solidFill>
                  <a:schemeClr val="tx2"/>
                </a:solidFill>
              </a:rPr>
              <a:t>18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th</a:t>
            </a:r>
            <a:r>
              <a:rPr lang="en-GB" sz="2400" b="0" dirty="0" smtClean="0">
                <a:solidFill>
                  <a:schemeClr val="tx2"/>
                </a:solidFill>
              </a:rPr>
              <a:t> Jan – 8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th</a:t>
            </a:r>
            <a:r>
              <a:rPr lang="en-GB" sz="2400" b="0" dirty="0" smtClean="0">
                <a:solidFill>
                  <a:schemeClr val="tx2"/>
                </a:solidFill>
              </a:rPr>
              <a:t> Feb</a:t>
            </a:r>
            <a:endParaRPr lang="en-GB" sz="2400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pic>
        <p:nvPicPr>
          <p:cNvPr id="1126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46850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8"/>
          <p:cNvSpPr>
            <a:spLocks noRot="1" noChangeArrowheads="1"/>
          </p:cNvSpPr>
          <p:nvPr/>
        </p:nvSpPr>
        <p:spPr bwMode="auto">
          <a:xfrm>
            <a:off x="1908175" y="1844675"/>
            <a:ext cx="54006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dirty="0"/>
              <a:t>II. What are we measuring?</a:t>
            </a:r>
            <a:endParaRPr lang="en-GB" sz="2800" b="0" dirty="0">
              <a:solidFill>
                <a:schemeClr val="tx2"/>
              </a:solidFill>
            </a:endParaRPr>
          </a:p>
          <a:p>
            <a:pPr algn="ctr"/>
            <a:r>
              <a:rPr lang="en-GB" sz="2400" b="0" dirty="0" smtClean="0">
                <a:solidFill>
                  <a:schemeClr val="tx2"/>
                </a:solidFill>
              </a:rPr>
              <a:t>15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th</a:t>
            </a:r>
            <a:r>
              <a:rPr lang="en-GB" sz="2400" b="0" dirty="0" smtClean="0">
                <a:solidFill>
                  <a:schemeClr val="tx2"/>
                </a:solidFill>
              </a:rPr>
              <a:t> Feb</a:t>
            </a:r>
            <a:endParaRPr lang="en-GB" sz="2400" b="0" dirty="0">
              <a:solidFill>
                <a:schemeClr val="tx2"/>
              </a:solidFill>
            </a:endParaRPr>
          </a:p>
        </p:txBody>
      </p:sp>
      <p:sp>
        <p:nvSpPr>
          <p:cNvPr id="11271" name="Rectangle 9"/>
          <p:cNvSpPr>
            <a:spLocks noRot="1" noChangeArrowheads="1"/>
          </p:cNvSpPr>
          <p:nvPr/>
        </p:nvSpPr>
        <p:spPr bwMode="auto">
          <a:xfrm>
            <a:off x="323850" y="2995613"/>
            <a:ext cx="80645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Basis of the M/EEG signal </a:t>
            </a:r>
            <a:r>
              <a:rPr lang="en-GB" sz="1600" b="0" dirty="0" smtClean="0">
                <a:latin typeface="Helvetica" pitchFamily="34" charset="0"/>
              </a:rPr>
              <a:t>(Spas </a:t>
            </a:r>
            <a:r>
              <a:rPr lang="en-GB" sz="1600" b="0" dirty="0" err="1" smtClean="0">
                <a:latin typeface="Helvetica" pitchFamily="34" charset="0"/>
              </a:rPr>
              <a:t>Getov</a:t>
            </a:r>
            <a:r>
              <a:rPr lang="en-GB" sz="1600" b="0" dirty="0" smtClean="0">
                <a:latin typeface="Helvetica" pitchFamily="34" charset="0"/>
              </a:rPr>
              <a:t> &amp; …)</a:t>
            </a:r>
            <a:endParaRPr lang="en-GB" sz="2000" b="0" dirty="0">
              <a:latin typeface="Helvetica" pitchFamily="34" charset="0"/>
            </a:endParaRP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Rot="1" noChangeArrowheads="1"/>
          </p:cNvSpPr>
          <p:nvPr/>
        </p:nvSpPr>
        <p:spPr bwMode="auto">
          <a:xfrm>
            <a:off x="3779838" y="4764088"/>
            <a:ext cx="36941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>
              <a:latin typeface="Helvetica" pitchFamily="34" charset="0"/>
            </a:endParaRPr>
          </a:p>
        </p:txBody>
      </p:sp>
      <p:sp>
        <p:nvSpPr>
          <p:cNvPr id="12291" name="Rectangle 4"/>
          <p:cNvSpPr>
            <a:spLocks noRot="1" noChangeArrowheads="1"/>
          </p:cNvSpPr>
          <p:nvPr/>
        </p:nvSpPr>
        <p:spPr bwMode="auto">
          <a:xfrm>
            <a:off x="2268538" y="1628775"/>
            <a:ext cx="46307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dirty="0">
                <a:solidFill>
                  <a:schemeClr val="tx2"/>
                </a:solidFill>
              </a:rPr>
              <a:t>IV. EEG &amp; MEG</a:t>
            </a:r>
            <a:br>
              <a:rPr lang="en-GB" sz="2800" dirty="0">
                <a:solidFill>
                  <a:schemeClr val="tx2"/>
                </a:solidFill>
              </a:rPr>
            </a:br>
            <a:r>
              <a:rPr lang="en-GB" sz="2400" b="0" dirty="0" smtClean="0">
                <a:solidFill>
                  <a:schemeClr val="tx2"/>
                </a:solidFill>
              </a:rPr>
              <a:t>22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nd</a:t>
            </a:r>
            <a:r>
              <a:rPr lang="en-GB" sz="2400" b="0" dirty="0" smtClean="0">
                <a:solidFill>
                  <a:schemeClr val="tx2"/>
                </a:solidFill>
              </a:rPr>
              <a:t> &amp; 29</a:t>
            </a:r>
            <a:r>
              <a:rPr lang="en-GB" sz="2400" b="0" baseline="30000" dirty="0" smtClean="0">
                <a:solidFill>
                  <a:schemeClr val="tx2"/>
                </a:solidFill>
              </a:rPr>
              <a:t>th</a:t>
            </a:r>
            <a:r>
              <a:rPr lang="en-GB" sz="2400" b="0" dirty="0" smtClean="0">
                <a:solidFill>
                  <a:schemeClr val="tx2"/>
                </a:solidFill>
              </a:rPr>
              <a:t> Feb</a:t>
            </a:r>
            <a:endParaRPr lang="en-GB" sz="2400" b="0" dirty="0">
              <a:solidFill>
                <a:schemeClr val="tx2"/>
              </a:solidFill>
            </a:endParaRPr>
          </a:p>
        </p:txBody>
      </p:sp>
      <p:sp>
        <p:nvSpPr>
          <p:cNvPr id="12292" name="Rectangle 5"/>
          <p:cNvSpPr>
            <a:spLocks noRot="1" noChangeArrowheads="1"/>
          </p:cNvSpPr>
          <p:nvPr/>
        </p:nvSpPr>
        <p:spPr bwMode="auto">
          <a:xfrm>
            <a:off x="250825" y="2781300"/>
            <a:ext cx="87852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Pre-processing and experimental design </a:t>
            </a:r>
            <a:r>
              <a:rPr lang="en-GB" sz="1600" b="0" dirty="0" smtClean="0">
                <a:latin typeface="Helvetica" pitchFamily="34" charset="0"/>
              </a:rPr>
              <a:t>(Sarah Jensen &amp; …)</a:t>
            </a:r>
            <a:endParaRPr lang="en-GB" sz="2000" b="0" dirty="0">
              <a:latin typeface="Helvetic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GB" sz="2000" b="0" dirty="0">
                <a:latin typeface="Helvetica" pitchFamily="34" charset="0"/>
              </a:rPr>
              <a:t>Contrasts, inference and source localisation </a:t>
            </a:r>
            <a:r>
              <a:rPr lang="en-GB" sz="1600" b="0" dirty="0" smtClean="0">
                <a:latin typeface="Helvetica" pitchFamily="34" charset="0"/>
              </a:rPr>
              <a:t>(</a:t>
            </a:r>
            <a:r>
              <a:rPr lang="en-GB" sz="1600" b="0" dirty="0" err="1" smtClean="0">
                <a:latin typeface="Helvetica" pitchFamily="34" charset="0"/>
              </a:rPr>
              <a:t>Budnik</a:t>
            </a:r>
            <a:r>
              <a:rPr lang="en-GB" sz="1600" b="0" dirty="0" smtClean="0">
                <a:latin typeface="Helvetica" pitchFamily="34" charset="0"/>
              </a:rPr>
              <a:t> &amp; …)</a:t>
            </a:r>
            <a:endParaRPr lang="en-GB" sz="2000" b="0" dirty="0">
              <a:latin typeface="Helvetica" pitchFamily="34" charset="0"/>
            </a:endParaRPr>
          </a:p>
        </p:txBody>
      </p:sp>
      <p:pic>
        <p:nvPicPr>
          <p:cNvPr id="1229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1751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546850"/>
            <a:ext cx="9144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250825" y="6597650"/>
            <a:ext cx="201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chemeClr val="bg1"/>
                </a:solidFill>
              </a:rPr>
              <a:t>Introduction to </a:t>
            </a:r>
            <a:r>
              <a:rPr lang="en-GB" sz="1000" dirty="0" err="1">
                <a:solidFill>
                  <a:schemeClr val="bg1"/>
                </a:solidFill>
              </a:rPr>
              <a:t>MfD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smtClean="0">
                <a:solidFill>
                  <a:schemeClr val="bg1"/>
                </a:solidFill>
              </a:rPr>
              <a:t>2011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1942</TotalTime>
  <Words>763</Words>
  <Application>Microsoft Office PowerPoint</Application>
  <PresentationFormat>On-screen Show (4:3)</PresentationFormat>
  <Paragraphs>130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Acronyms</vt:lpstr>
      <vt:lpstr>PowerPoint Presentation</vt:lpstr>
    </vt:vector>
  </TitlesOfParts>
  <Company>FIL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mjoao</dc:creator>
  <cp:lastModifiedBy>Peter Smittenaar</cp:lastModifiedBy>
  <cp:revision>217</cp:revision>
  <cp:lastPrinted>2011-11-02T10:42:53Z</cp:lastPrinted>
  <dcterms:created xsi:type="dcterms:W3CDTF">2008-10-07T07:33:50Z</dcterms:created>
  <dcterms:modified xsi:type="dcterms:W3CDTF">2011-11-02T14:11:48Z</dcterms:modified>
</cp:coreProperties>
</file>