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8.xml" ContentType="application/vnd.openxmlformats-officedocument.presentationml.notesSlide+xml"/>
  <Override PartName="/ppt/embeddings/oleObject3.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20.xml" ContentType="application/vnd.openxmlformats-officedocument.presentationml.notesSlide+xml"/>
  <Override PartName="/ppt/embeddings/oleObject6.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40"/>
  </p:notesMasterIdLst>
  <p:sldIdLst>
    <p:sldId id="256" r:id="rId2"/>
    <p:sldId id="257" r:id="rId3"/>
    <p:sldId id="276" r:id="rId4"/>
    <p:sldId id="259" r:id="rId5"/>
    <p:sldId id="274" r:id="rId6"/>
    <p:sldId id="258" r:id="rId7"/>
    <p:sldId id="261" r:id="rId8"/>
    <p:sldId id="262" r:id="rId9"/>
    <p:sldId id="263" r:id="rId10"/>
    <p:sldId id="260" r:id="rId11"/>
    <p:sldId id="269" r:id="rId12"/>
    <p:sldId id="266" r:id="rId13"/>
    <p:sldId id="264" r:id="rId14"/>
    <p:sldId id="265" r:id="rId15"/>
    <p:sldId id="267" r:id="rId16"/>
    <p:sldId id="268" r:id="rId17"/>
    <p:sldId id="270" r:id="rId18"/>
    <p:sldId id="273"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77" r:id="rId3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69634" autoAdjust="0"/>
  </p:normalViewPr>
  <p:slideViewPr>
    <p:cSldViewPr>
      <p:cViewPr>
        <p:scale>
          <a:sx n="75" d="100"/>
          <a:sy n="75" d="100"/>
        </p:scale>
        <p:origin x="-1760"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emf"/><Relationship Id="rId2"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2597697-7702-4FD5-88A9-9D4C8D503742}" type="datetimeFigureOut">
              <a:rPr lang="en-GB" smtClean="0"/>
              <a:t>17/11/2011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2CEA048-BBA6-47B8-A309-E2AA8C6205EF}" type="slidenum">
              <a:rPr lang="en-GB" smtClean="0"/>
              <a:t>‹#›</a:t>
            </a:fld>
            <a:endParaRPr lang="en-GB"/>
          </a:p>
        </p:txBody>
      </p:sp>
    </p:spTree>
    <p:extLst>
      <p:ext uri="{BB962C8B-B14F-4D97-AF65-F5344CB8AC3E}">
        <p14:creationId xmlns:p14="http://schemas.microsoft.com/office/powerpoint/2010/main" val="366622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wiki/Correlation_does_not_imply_causation" TargetMode="External"/><Relationship Id="rId4" Type="http://schemas.openxmlformats.org/officeDocument/2006/relationships/hyperlink" Target="http://en.wikipedia.org/wiki/Correlation_and_dependence%23cite_note-10"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CEA048-BBA6-47B8-A309-E2AA8C6205EF}" type="slidenum">
              <a:rPr lang="en-GB" smtClean="0"/>
              <a:t>1</a:t>
            </a:fld>
            <a:endParaRPr lang="en-GB"/>
          </a:p>
        </p:txBody>
      </p:sp>
    </p:spTree>
    <p:extLst>
      <p:ext uri="{BB962C8B-B14F-4D97-AF65-F5344CB8AC3E}">
        <p14:creationId xmlns:p14="http://schemas.microsoft.com/office/powerpoint/2010/main" val="194123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B2CEA048-BBA6-47B8-A309-E2AA8C6205EF}" type="slidenum">
              <a:rPr lang="en-GB" smtClean="0"/>
              <a:t>10</a:t>
            </a:fld>
            <a:endParaRPr lang="en-GB"/>
          </a:p>
        </p:txBody>
      </p:sp>
    </p:spTree>
    <p:extLst>
      <p:ext uri="{BB962C8B-B14F-4D97-AF65-F5344CB8AC3E}">
        <p14:creationId xmlns:p14="http://schemas.microsoft.com/office/powerpoint/2010/main" val="82197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CEA048-BBA6-47B8-A309-E2AA8C6205EF}" type="slidenum">
              <a:rPr lang="en-GB" smtClean="0"/>
              <a:t>11</a:t>
            </a:fld>
            <a:endParaRPr lang="en-GB"/>
          </a:p>
        </p:txBody>
      </p:sp>
    </p:spTree>
    <p:extLst>
      <p:ext uri="{BB962C8B-B14F-4D97-AF65-F5344CB8AC3E}">
        <p14:creationId xmlns:p14="http://schemas.microsoft.com/office/powerpoint/2010/main" val="425582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108547" name="Rectangle 3"/>
          <p:cNvSpPr txBox="1">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2CEA048-BBA6-47B8-A309-E2AA8C6205EF}" type="slidenum">
              <a:rPr lang="en-GB" smtClean="0"/>
              <a:t>13</a:t>
            </a:fld>
            <a:endParaRPr lang="en-GB"/>
          </a:p>
        </p:txBody>
      </p:sp>
    </p:spTree>
    <p:extLst>
      <p:ext uri="{BB962C8B-B14F-4D97-AF65-F5344CB8AC3E}">
        <p14:creationId xmlns:p14="http://schemas.microsoft.com/office/powerpoint/2010/main" val="2906142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077913" y="865188"/>
            <a:ext cx="4640262" cy="3481387"/>
          </a:xfrm>
          <a:ln cap="flat"/>
        </p:spPr>
      </p:sp>
      <p:sp>
        <p:nvSpPr>
          <p:cNvPr id="72707" name="Rectangle 3"/>
          <p:cNvSpPr>
            <a:spLocks noGrp="1" noChangeArrowheads="1"/>
          </p:cNvSpPr>
          <p:nvPr>
            <p:ph type="body" idx="1"/>
          </p:nvPr>
        </p:nvSpPr>
        <p:spPr>
          <a:xfrm>
            <a:off x="899871" y="4730807"/>
            <a:ext cx="4997933" cy="448133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45" tIns="43972" rIns="87945" bIns="43972"/>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CEA048-BBA6-47B8-A309-E2AA8C6205EF}" type="slidenum">
              <a:rPr lang="en-GB" smtClean="0"/>
              <a:t>15</a:t>
            </a:fld>
            <a:endParaRPr lang="en-GB"/>
          </a:p>
        </p:txBody>
      </p:sp>
    </p:spTree>
    <p:extLst>
      <p:ext uri="{BB962C8B-B14F-4D97-AF65-F5344CB8AC3E}">
        <p14:creationId xmlns:p14="http://schemas.microsoft.com/office/powerpoint/2010/main" val="2984030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CEA048-BBA6-47B8-A309-E2AA8C6205EF}" type="slidenum">
              <a:rPr lang="en-GB" smtClean="0"/>
              <a:t>16</a:t>
            </a:fld>
            <a:endParaRPr lang="en-GB"/>
          </a:p>
        </p:txBody>
      </p:sp>
    </p:spTree>
    <p:extLst>
      <p:ext uri="{BB962C8B-B14F-4D97-AF65-F5344CB8AC3E}">
        <p14:creationId xmlns:p14="http://schemas.microsoft.com/office/powerpoint/2010/main" val="545523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CEA048-BBA6-47B8-A309-E2AA8C6205EF}" type="slidenum">
              <a:rPr lang="en-GB" smtClean="0"/>
              <a:t>17</a:t>
            </a:fld>
            <a:endParaRPr lang="en-GB"/>
          </a:p>
        </p:txBody>
      </p:sp>
    </p:spTree>
    <p:extLst>
      <p:ext uri="{BB962C8B-B14F-4D97-AF65-F5344CB8AC3E}">
        <p14:creationId xmlns:p14="http://schemas.microsoft.com/office/powerpoint/2010/main" val="1399417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CEA048-BBA6-47B8-A309-E2AA8C6205EF}" type="slidenum">
              <a:rPr lang="en-GB" smtClean="0"/>
              <a:t>18</a:t>
            </a:fld>
            <a:endParaRPr lang="en-GB"/>
          </a:p>
        </p:txBody>
      </p:sp>
    </p:spTree>
    <p:extLst>
      <p:ext uri="{BB962C8B-B14F-4D97-AF65-F5344CB8AC3E}">
        <p14:creationId xmlns:p14="http://schemas.microsoft.com/office/powerpoint/2010/main" val="3217284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mtClean="0">
                <a:latin typeface="Calibri" pitchFamily="34" charset="0"/>
                <a:ea typeface="ＭＳ Ｐゴシック" pitchFamily="34" charset="-128"/>
              </a:rPr>
              <a:t>Scatterplot</a:t>
            </a:r>
          </a:p>
          <a:p>
            <a:pPr eaLnBrk="1" hangingPunct="1"/>
            <a:endParaRPr lang="en-US" smtClean="0">
              <a:latin typeface="Calibri" pitchFamily="34" charset="0"/>
              <a:ea typeface="ＭＳ Ｐゴシック" pitchFamily="34" charset="-128"/>
            </a:endParaRPr>
          </a:p>
          <a:p>
            <a:pPr eaLnBrk="1" hangingPunct="1"/>
            <a:r>
              <a:rPr lang="en-US" smtClean="0">
                <a:latin typeface="Calibri" pitchFamily="34" charset="0"/>
                <a:ea typeface="ＭＳ Ｐゴシック" pitchFamily="34" charset="-128"/>
              </a:rPr>
              <a:t>DEPENDENCE</a:t>
            </a:r>
          </a:p>
          <a:p>
            <a:pPr eaLnBrk="1" hangingPunct="1"/>
            <a:r>
              <a:rPr lang="en-US" smtClean="0">
                <a:latin typeface="Calibri" pitchFamily="34" charset="0"/>
                <a:ea typeface="ＭＳ Ｐゴシック" pitchFamily="34" charset="-128"/>
              </a:rPr>
              <a:t>In statistics, dependence refers to any statistical relationship between two random variables or two sets of data. </a:t>
            </a:r>
          </a:p>
          <a:p>
            <a:pPr eaLnBrk="1" hangingPunct="1"/>
            <a:r>
              <a:rPr lang="en-US" smtClean="0">
                <a:latin typeface="Calibri" pitchFamily="34" charset="0"/>
                <a:ea typeface="ＭＳ Ｐゴシック" pitchFamily="34" charset="-128"/>
              </a:rPr>
              <a:t>Correlation refers to any of a broad class of statistical relationships involving dependence.</a:t>
            </a:r>
          </a:p>
          <a:p>
            <a:pPr eaLnBrk="1" hangingPunct="1"/>
            <a:endParaRPr lang="en-US" smtClean="0">
              <a:latin typeface="Calibri" pitchFamily="34" charset="0"/>
              <a:ea typeface="ＭＳ Ｐゴシック" pitchFamily="34" charset="-128"/>
            </a:endParaRPr>
          </a:p>
          <a:p>
            <a:pPr eaLnBrk="1" hangingPunct="1"/>
            <a:r>
              <a:rPr lang="en-US" smtClean="0">
                <a:latin typeface="Calibri" pitchFamily="34" charset="0"/>
                <a:ea typeface="ＭＳ Ｐゴシック" pitchFamily="34" charset="-128"/>
              </a:rPr>
              <a:t>There are several correlation coefficients, often denoted ρ or r, measuring the degree of correlation. The most common of these is the Pearson correlation coefficient, which is sensitive only to a linear relationship between two variables</a:t>
            </a: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99A2AA7-9F1F-4D03-A6DE-A098DEC71991}" type="slidenum">
              <a:rPr lang="en-US" sz="1200"/>
              <a:pPr eaLnBrk="1" hangingPunct="1"/>
              <a:t>20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CEA048-BBA6-47B8-A309-E2AA8C6205EF}" type="slidenum">
              <a:rPr lang="en-GB" smtClean="0"/>
              <a:t>2</a:t>
            </a:fld>
            <a:endParaRPr lang="en-GB"/>
          </a:p>
        </p:txBody>
      </p:sp>
    </p:spTree>
    <p:extLst>
      <p:ext uri="{BB962C8B-B14F-4D97-AF65-F5344CB8AC3E}">
        <p14:creationId xmlns:p14="http://schemas.microsoft.com/office/powerpoint/2010/main" val="2984030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Calibri" charset="0"/>
                <a:cs typeface="+mn-cs"/>
              </a:rPr>
              <a:t>It is obtained by dividing the covariance of the two variables by the product of their standard deviations</a:t>
            </a:r>
          </a:p>
          <a:p>
            <a:pPr eaLnBrk="1" hangingPunct="1">
              <a:defRPr/>
            </a:pPr>
            <a:endParaRPr lang="en-US" dirty="0" smtClean="0">
              <a:latin typeface="Calibri" charset="0"/>
              <a:cs typeface="+mn-cs"/>
            </a:endParaRPr>
          </a:p>
          <a:p>
            <a:pPr eaLnBrk="1" hangingPunct="1">
              <a:defRPr/>
            </a:pPr>
            <a:r>
              <a:rPr lang="en-US" dirty="0" smtClean="0">
                <a:latin typeface="Calibri" charset="0"/>
                <a:cs typeface="+mn-cs"/>
              </a:rPr>
              <a:t>The Pearson correlation is +1 in the case of a perfect positive (increasing) linear relationship (correlation), −1 in the case of a perfect decreasing (negative) linear relationship (</a:t>
            </a:r>
            <a:r>
              <a:rPr lang="en-US" dirty="0" err="1" smtClean="0">
                <a:latin typeface="Calibri" charset="0"/>
                <a:cs typeface="+mn-cs"/>
              </a:rPr>
              <a:t>anticorrelation</a:t>
            </a:r>
            <a:r>
              <a:rPr lang="en-US" dirty="0" smtClean="0">
                <a:latin typeface="Calibri" charset="0"/>
                <a:cs typeface="+mn-cs"/>
              </a:rPr>
              <a:t>),[5] and some value between −1 and 1 in all other cases, indicating the degree of linear dependence between the variables. As it approaches zero there is less of a relationship (closer to uncorrelated). The closer the coefficient is to either −1 or 1, the stronger the correlation between the variables.</a:t>
            </a:r>
          </a:p>
          <a:p>
            <a:pPr eaLnBrk="1" hangingPunct="1">
              <a:defRPr/>
            </a:pPr>
            <a:endParaRPr lang="en-US" dirty="0" smtClean="0">
              <a:latin typeface="Calibri" charset="0"/>
              <a:cs typeface="+mn-cs"/>
            </a:endParaRPr>
          </a:p>
          <a:p>
            <a:pPr eaLnBrk="1" hangingPunct="1">
              <a:defRPr/>
            </a:pPr>
            <a:r>
              <a:rPr lang="en-US" dirty="0" smtClean="0">
                <a:latin typeface="Calibri" charset="0"/>
                <a:cs typeface="+mn-cs"/>
              </a:rPr>
              <a:t>If the variables are independent, Pearson's correlation coefficient is 0, but the converse is not true because the correlation coefficient detects only linear dependencies between two variables</a:t>
            </a:r>
          </a:p>
          <a:p>
            <a:pPr eaLnBrk="1" hangingPunct="1">
              <a:defRPr/>
            </a:pPr>
            <a:endParaRPr lang="en-US" dirty="0" smtClean="0">
              <a:cs typeface="+mn-cs"/>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D11DF14-93DA-4765-85B4-F2592C5E5426}" type="slidenum">
              <a:rPr lang="en-US" sz="1200"/>
              <a:pPr eaLnBrk="1" hangingPunct="1"/>
              <a:t>24</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pitchFamily="34" charset="0"/>
                <a:ea typeface="ＭＳ Ｐゴシック" pitchFamily="34" charset="-128"/>
              </a:rPr>
              <a:t>The image on the right shows scatterplots of </a:t>
            </a:r>
            <a:r>
              <a:rPr lang="en-US" dirty="0" err="1" smtClean="0">
                <a:latin typeface="Calibri" pitchFamily="34" charset="0"/>
                <a:ea typeface="ＭＳ Ｐゴシック" pitchFamily="34" charset="-128"/>
              </a:rPr>
              <a:t>Anscombe's</a:t>
            </a:r>
            <a:r>
              <a:rPr lang="en-US" dirty="0" smtClean="0">
                <a:latin typeface="Calibri" pitchFamily="34" charset="0"/>
                <a:ea typeface="ＭＳ Ｐゴシック" pitchFamily="34" charset="-128"/>
              </a:rPr>
              <a:t> quartet, a set of four different pairs of variables created by Francis </a:t>
            </a:r>
            <a:r>
              <a:rPr lang="en-US" dirty="0" err="1" smtClean="0">
                <a:latin typeface="Calibri" pitchFamily="34" charset="0"/>
                <a:ea typeface="ＭＳ Ｐゴシック" pitchFamily="34" charset="-128"/>
              </a:rPr>
              <a:t>Anscombe</a:t>
            </a:r>
            <a:r>
              <a:rPr lang="en-US" dirty="0" smtClean="0">
                <a:latin typeface="Calibri" pitchFamily="34" charset="0"/>
                <a:ea typeface="ＭＳ Ｐゴシック" pitchFamily="34" charset="-128"/>
              </a:rPr>
              <a:t>.[12] The four y variables have the same mean (7.5), standard deviation (4.12), correlation (0.816) and regression line (y = 3 + 0.5x). However, as can be seen on the plots, the distribution of the variables is very different. The first one (top left) seems to be distributed normally, and corresponds to what one would expect when considering two variables correlated and following the assumption of normality. The second one (top right) is not distributed normally; while an obvious relationship between the two variables can be observed, it is not linear. In this case the Pearson correlation coefficient does not indicate that there is an exact functional relationship: only the extent to which that relationship can be approximated by a linear relationship. In the third case (bottom left), the linear relationship is perfect, except for one outlier which exerts enough influence to lower the correlation coefficient from 1 to 0.816. Finally, the fourth example (bottom right) shows another example when one outlier is enough to produce a high correlation coefficient, even though the relationship between the two variables is not linear.</a:t>
            </a:r>
          </a:p>
          <a:p>
            <a:pPr eaLnBrk="1" hangingPunct="1"/>
            <a:endParaRPr lang="en-US" dirty="0" smtClean="0">
              <a:latin typeface="Calibri" pitchFamily="34" charset="0"/>
              <a:ea typeface="ＭＳ Ｐゴシック" pitchFamily="34" charset="-128"/>
            </a:endParaRPr>
          </a:p>
          <a:p>
            <a:pPr eaLnBrk="1" hangingPunct="1"/>
            <a:r>
              <a:rPr lang="en-US" dirty="0" smtClean="0">
                <a:latin typeface="Calibri" pitchFamily="34" charset="0"/>
                <a:ea typeface="ＭＳ Ｐゴシック" pitchFamily="34" charset="-128"/>
              </a:rPr>
              <a:t>These examples indicate that the correlation coefficient, as a summary statistic, cannot replace visual examination of the data. Note that the examples are sometimes said to demonstrate that the Pearson correlation assumes that the data follow a normal distribution, but this is not correct</a:t>
            </a:r>
          </a:p>
          <a:p>
            <a:pPr eaLnBrk="1" hangingPunct="1"/>
            <a:endParaRPr lang="en-US" dirty="0" smtClean="0">
              <a:latin typeface="Arial" pitchFamily="34" charset="0"/>
              <a:ea typeface="ＭＳ Ｐゴシック" pitchFamily="34" charset="-128"/>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5DBFC50-57D7-4F4A-8FB9-137790D85C47}" type="slidenum">
              <a:rPr lang="en-US" sz="1200"/>
              <a:pPr eaLnBrk="1" hangingPunct="1"/>
              <a:t>26</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mtClean="0">
                <a:latin typeface="Arial" pitchFamily="34" charset="0"/>
                <a:ea typeface="ＭＳ Ｐゴシック" pitchFamily="34" charset="-128"/>
              </a:rPr>
              <a:t>The conventional dictum that "</a:t>
            </a:r>
            <a:r>
              <a:rPr lang="en-US" smtClean="0">
                <a:latin typeface="Arial" pitchFamily="34" charset="0"/>
                <a:ea typeface="ＭＳ Ｐゴシック" pitchFamily="34" charset="-128"/>
                <a:hlinkClick r:id="rId3"/>
              </a:rPr>
              <a:t>correlation does not imply causation" means that correlation cannot be used to infer a causal relationship between the variables.</a:t>
            </a:r>
            <a:r>
              <a:rPr lang="en-US" smtClean="0">
                <a:latin typeface="Arial" pitchFamily="34" charset="0"/>
                <a:ea typeface="ＭＳ Ｐゴシック" pitchFamily="34" charset="-128"/>
                <a:hlinkClick r:id="rId4"/>
              </a:rPr>
              <a:t>[11] This dictum should not be taken to mean that correlations cannot indicate the potential existence of causal relations. However, the causes underlying the correlation, if any, may be indirect and unknown. Consequently, establishing a correlation between two variables is not a sufficient condition to establish a causal relationship (in either direction). </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a correlation can be taken as evidence for a possible causal relationship, but cannot indicate what the causal relationship</a:t>
            </a:r>
          </a:p>
          <a:p>
            <a:pPr eaLnBrk="1" hangingPunct="1"/>
            <a:endParaRPr lang="en-US" smtClean="0">
              <a:latin typeface="Arial" pitchFamily="34" charset="0"/>
              <a:ea typeface="ＭＳ Ｐゴシック" pitchFamily="34" charset="-128"/>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C63325C-8E35-4062-93C6-B88F824C8822}" type="slidenum">
              <a:rPr lang="en-US" sz="1200"/>
              <a:pPr eaLnBrk="1" hangingPunct="1"/>
              <a:t>27</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cs typeface="+mn-cs"/>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4E3A535-0D2E-4055-A18F-0B64FABB6A3B}" type="slidenum">
              <a:rPr lang="en-US" sz="1200"/>
              <a:pPr eaLnBrk="1" hangingPunct="1"/>
              <a:t>30</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mtClean="0">
                <a:latin typeface="Arial" pitchFamily="34" charset="0"/>
                <a:ea typeface="ＭＳ Ｐゴシック" pitchFamily="34" charset="-128"/>
              </a:rPr>
              <a:t>Assumption:</a:t>
            </a:r>
          </a:p>
          <a:p>
            <a:pPr eaLnBrk="1" hangingPunct="1"/>
            <a:r>
              <a:rPr lang="en-US" smtClean="0">
                <a:latin typeface="Arial" pitchFamily="34" charset="0"/>
                <a:ea typeface="ＭＳ Ｐゴシック" pitchFamily="34" charset="-128"/>
              </a:rPr>
              <a:t>Linearity: the model predictions are unbiased (mean of εi is 0)</a:t>
            </a:r>
            <a:br>
              <a:rPr lang="en-US" smtClean="0">
                <a:latin typeface="Arial" pitchFamily="34" charset="0"/>
                <a:ea typeface="ＭＳ Ｐゴシック" pitchFamily="34" charset="-128"/>
              </a:rPr>
            </a:br>
            <a:r>
              <a:rPr lang="en-US" smtClean="0">
                <a:latin typeface="Arial" pitchFamily="34" charset="0"/>
                <a:ea typeface="ＭＳ Ｐゴシック" pitchFamily="34" charset="-128"/>
              </a:rPr>
              <a:t>Normality: εi is Normally distributed </a:t>
            </a:r>
          </a:p>
          <a:p>
            <a:pPr eaLnBrk="1" hangingPunct="1"/>
            <a:r>
              <a:rPr lang="en-US" smtClean="0">
                <a:latin typeface="Arial" pitchFamily="34" charset="0"/>
                <a:ea typeface="ＭＳ Ｐゴシック" pitchFamily="34" charset="-128"/>
              </a:rPr>
              <a:t>Homoscedasticity: εi has constant variance σ2</a:t>
            </a:r>
          </a:p>
          <a:p>
            <a:pPr eaLnBrk="1" hangingPunct="1"/>
            <a:r>
              <a:rPr lang="en-US" smtClean="0">
                <a:latin typeface="Arial" pitchFamily="34" charset="0"/>
                <a:ea typeface="ＭＳ Ｐゴシック" pitchFamily="34" charset="-128"/>
              </a:rPr>
              <a:t>Independence: εi is independent of εj (for all </a:t>
            </a:r>
            <a:r>
              <a:rPr lang="en-US" i="1" smtClean="0">
                <a:latin typeface="Arial" pitchFamily="34" charset="0"/>
                <a:ea typeface="ＭＳ Ｐゴシック" pitchFamily="34" charset="-128"/>
              </a:rPr>
              <a:t>i,j) </a:t>
            </a:r>
            <a:endParaRPr lang="en-US"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C22BB92-DE7A-4997-9568-209FC05E89EB}" type="slidenum">
              <a:rPr lang="en-US" sz="1200"/>
              <a:pPr eaLnBrk="1" hangingPunct="1"/>
              <a:t>31</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If r = 1 the observations lie on the linear regression line ( perfect positive correlation) the slope is  </a:t>
            </a:r>
            <a:r>
              <a:rPr lang="en-US" dirty="0" err="1" smtClean="0">
                <a:cs typeface="+mn-cs"/>
              </a:rPr>
              <a:t>sy</a:t>
            </a:r>
            <a:r>
              <a:rPr lang="en-US" dirty="0" smtClean="0">
                <a:cs typeface="+mn-cs"/>
              </a:rPr>
              <a:t>/</a:t>
            </a:r>
            <a:r>
              <a:rPr lang="en-US" dirty="0" err="1" smtClean="0">
                <a:cs typeface="+mn-cs"/>
              </a:rPr>
              <a:t>sx</a:t>
            </a:r>
            <a:r>
              <a:rPr lang="en-US" dirty="0" smtClean="0">
                <a:cs typeface="+mn-cs"/>
              </a:rPr>
              <a:t> which is the variation of </a:t>
            </a:r>
            <a:r>
              <a:rPr lang="en-US" dirty="0" err="1" smtClean="0">
                <a:cs typeface="+mn-cs"/>
              </a:rPr>
              <a:t>yi</a:t>
            </a:r>
            <a:r>
              <a:rPr lang="en-US" dirty="0" smtClean="0">
                <a:cs typeface="+mn-cs"/>
              </a:rPr>
              <a:t> relative to the variation of xi.</a:t>
            </a:r>
          </a:p>
          <a:p>
            <a:pPr eaLnBrk="1" hangingPunct="1">
              <a:defRPr/>
            </a:pPr>
            <a:endParaRPr lang="en-US" dirty="0" smtClean="0">
              <a:cs typeface="+mn-cs"/>
            </a:endParaRPr>
          </a:p>
          <a:p>
            <a:pPr eaLnBrk="1" hangingPunct="1">
              <a:defRPr/>
            </a:pPr>
            <a:r>
              <a:rPr lang="en-US" dirty="0" smtClean="0">
                <a:cs typeface="+mn-cs"/>
              </a:rPr>
              <a:t>If r = 0 x and y are independent and n very large r will be close to 0 and the regression line will be y(x)=media di y it makes sense because if they are independent x doesn't predict y</a:t>
            </a:r>
          </a:p>
          <a:p>
            <a:pPr eaLnBrk="1" hangingPunct="1">
              <a:defRPr/>
            </a:pPr>
            <a:endParaRPr lang="en-US" dirty="0" smtClean="0">
              <a:cs typeface="+mn-cs"/>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4F1D6EE-29AD-46F4-A0CB-7F26B4406C40}" type="slidenum">
              <a:rPr lang="en-US" sz="1200"/>
              <a:pPr eaLnBrk="1" hangingPunct="1"/>
              <a:t>32</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err="1" smtClean="0">
                <a:latin typeface="Calibri" charset="0"/>
                <a:cs typeface="+mn-cs"/>
              </a:rPr>
              <a:t>Pag</a:t>
            </a:r>
            <a:r>
              <a:rPr lang="en-US" dirty="0" smtClean="0">
                <a:latin typeface="Calibri" charset="0"/>
                <a:cs typeface="+mn-cs"/>
              </a:rPr>
              <a:t> </a:t>
            </a:r>
            <a:r>
              <a:rPr lang="en-US" smtClean="0">
                <a:latin typeface="Calibri" charset="0"/>
                <a:cs typeface="+mn-cs"/>
              </a:rPr>
              <a:t>123 causality</a:t>
            </a:r>
            <a:endParaRPr lang="en-US" dirty="0" smtClean="0">
              <a:latin typeface="Calibri" charset="0"/>
              <a:cs typeface="+mn-cs"/>
            </a:endParaRPr>
          </a:p>
          <a:p>
            <a:pPr eaLnBrk="1" hangingPunct="1">
              <a:defRPr/>
            </a:pPr>
            <a:endParaRPr lang="en-US" dirty="0" smtClean="0">
              <a:latin typeface="Calibri" charset="0"/>
              <a:cs typeface="+mn-cs"/>
            </a:endParaRPr>
          </a:p>
          <a:p>
            <a:pPr eaLnBrk="1" hangingPunct="1">
              <a:defRPr/>
            </a:pPr>
            <a:r>
              <a:rPr lang="es-ES" b="1" dirty="0" err="1" smtClean="0">
                <a:solidFill>
                  <a:schemeClr val="tx2"/>
                </a:solidFill>
                <a:latin typeface="Calibri" charset="0"/>
                <a:cs typeface="+mn-cs"/>
              </a:rPr>
              <a:t>Cov</a:t>
            </a:r>
            <a:r>
              <a:rPr lang="es-ES" b="1" dirty="0" smtClean="0">
                <a:solidFill>
                  <a:schemeClr val="tx2"/>
                </a:solidFill>
                <a:latin typeface="Calibri" charset="0"/>
                <a:cs typeface="+mn-cs"/>
              </a:rPr>
              <a:t>(</a:t>
            </a:r>
            <a:r>
              <a:rPr lang="es-ES" b="1" dirty="0" err="1" smtClean="0">
                <a:solidFill>
                  <a:schemeClr val="tx2"/>
                </a:solidFill>
                <a:latin typeface="Calibri" charset="0"/>
                <a:cs typeface="+mn-cs"/>
              </a:rPr>
              <a:t>x,y</a:t>
            </a:r>
            <a:r>
              <a:rPr lang="es-ES" b="1" dirty="0" smtClean="0">
                <a:solidFill>
                  <a:schemeClr val="tx2"/>
                </a:solidFill>
                <a:latin typeface="Calibri" charset="0"/>
                <a:cs typeface="+mn-cs"/>
              </a:rPr>
              <a:t>)=0 </a:t>
            </a:r>
            <a:r>
              <a:rPr lang="en-US" dirty="0" smtClean="0">
                <a:latin typeface="Calibri" charset="0"/>
                <a:cs typeface="+mn-cs"/>
              </a:rPr>
              <a:t>If the variables are independent, Pearson's correlation coefficient is 0, but the converse is not true because the correlation coefficient detects only linear dependencies between two variables</a:t>
            </a:r>
            <a:endParaRPr lang="en-US" dirty="0">
              <a:latin typeface="Calibri" charset="0"/>
              <a:cs typeface="+mn-cs"/>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980EE89-9E70-4F7C-A96C-75C83E4EA454}" type="slidenum">
              <a:rPr lang="en-US" sz="1200"/>
              <a:pPr eaLnBrk="1" hangingPunct="1"/>
              <a:t>37</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CEA048-BBA6-47B8-A309-E2AA8C6205EF}" type="slidenum">
              <a:rPr lang="en-GB" smtClean="0"/>
              <a:t>38</a:t>
            </a:fld>
            <a:endParaRPr lang="en-GB"/>
          </a:p>
        </p:txBody>
      </p:sp>
    </p:spTree>
    <p:extLst>
      <p:ext uri="{BB962C8B-B14F-4D97-AF65-F5344CB8AC3E}">
        <p14:creationId xmlns:p14="http://schemas.microsoft.com/office/powerpoint/2010/main" val="175232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0DDB1-1B6B-4BED-9C22-706FB5569876}" type="slidenum">
              <a:rPr lang="en-US"/>
              <a:pPr/>
              <a:t>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CEA048-BBA6-47B8-A309-E2AA8C6205EF}" type="slidenum">
              <a:rPr lang="en-GB" smtClean="0"/>
              <a:t>4</a:t>
            </a:fld>
            <a:endParaRPr lang="en-GB"/>
          </a:p>
        </p:txBody>
      </p:sp>
    </p:spTree>
    <p:extLst>
      <p:ext uri="{BB962C8B-B14F-4D97-AF65-F5344CB8AC3E}">
        <p14:creationId xmlns:p14="http://schemas.microsoft.com/office/powerpoint/2010/main" val="4162458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CEA048-BBA6-47B8-A309-E2AA8C6205EF}" type="slidenum">
              <a:rPr lang="en-GB" smtClean="0"/>
              <a:t>5</a:t>
            </a:fld>
            <a:endParaRPr lang="en-GB"/>
          </a:p>
        </p:txBody>
      </p:sp>
    </p:spTree>
    <p:extLst>
      <p:ext uri="{BB962C8B-B14F-4D97-AF65-F5344CB8AC3E}">
        <p14:creationId xmlns:p14="http://schemas.microsoft.com/office/powerpoint/2010/main" val="367860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CEA048-BBA6-47B8-A309-E2AA8C6205EF}" type="slidenum">
              <a:rPr lang="en-GB" smtClean="0"/>
              <a:t>6</a:t>
            </a:fld>
            <a:endParaRPr lang="en-GB"/>
          </a:p>
        </p:txBody>
      </p:sp>
    </p:spTree>
    <p:extLst>
      <p:ext uri="{BB962C8B-B14F-4D97-AF65-F5344CB8AC3E}">
        <p14:creationId xmlns:p14="http://schemas.microsoft.com/office/powerpoint/2010/main" val="3018328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dirty="0"/>
          </a:p>
        </p:txBody>
      </p:sp>
      <p:sp>
        <p:nvSpPr>
          <p:cNvPr id="4" name="Slide Number Placeholder 3"/>
          <p:cNvSpPr>
            <a:spLocks noGrp="1"/>
          </p:cNvSpPr>
          <p:nvPr>
            <p:ph type="sldNum" sz="quarter" idx="10"/>
          </p:nvPr>
        </p:nvSpPr>
        <p:spPr/>
        <p:txBody>
          <a:bodyPr/>
          <a:lstStyle/>
          <a:p>
            <a:fld id="{B2CEA048-BBA6-47B8-A309-E2AA8C6205EF}" type="slidenum">
              <a:rPr lang="en-GB" smtClean="0"/>
              <a:t>7</a:t>
            </a:fld>
            <a:endParaRPr lang="en-GB"/>
          </a:p>
        </p:txBody>
      </p:sp>
    </p:spTree>
    <p:extLst>
      <p:ext uri="{BB962C8B-B14F-4D97-AF65-F5344CB8AC3E}">
        <p14:creationId xmlns:p14="http://schemas.microsoft.com/office/powerpoint/2010/main" val="127926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CEA048-BBA6-47B8-A309-E2AA8C6205EF}" type="slidenum">
              <a:rPr lang="en-GB" smtClean="0"/>
              <a:t>8</a:t>
            </a:fld>
            <a:endParaRPr lang="en-GB"/>
          </a:p>
        </p:txBody>
      </p:sp>
    </p:spTree>
    <p:extLst>
      <p:ext uri="{BB962C8B-B14F-4D97-AF65-F5344CB8AC3E}">
        <p14:creationId xmlns:p14="http://schemas.microsoft.com/office/powerpoint/2010/main" val="1328673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CEA048-BBA6-47B8-A309-E2AA8C6205EF}" type="slidenum">
              <a:rPr lang="en-GB" smtClean="0"/>
              <a:t>9</a:t>
            </a:fld>
            <a:endParaRPr lang="en-GB"/>
          </a:p>
        </p:txBody>
      </p:sp>
    </p:spTree>
    <p:extLst>
      <p:ext uri="{BB962C8B-B14F-4D97-AF65-F5344CB8AC3E}">
        <p14:creationId xmlns:p14="http://schemas.microsoft.com/office/powerpoint/2010/main" val="2559956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67B9E7E-A2C4-4308-AFAE-AAD364271DB5}" type="datetimeFigureOut">
              <a:rPr lang="en-GB" smtClean="0"/>
              <a:t>17/11/2011</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C4E41BB-E612-4C36-B35C-6E5F8C3C7FC7}"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7B9E7E-A2C4-4308-AFAE-AAD364271DB5}" type="datetimeFigureOut">
              <a:rPr lang="en-GB" smtClean="0"/>
              <a:t>17/11/2011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C4E41BB-E612-4C36-B35C-6E5F8C3C7FC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7B9E7E-A2C4-4308-AFAE-AAD364271DB5}" type="datetimeFigureOut">
              <a:rPr lang="en-GB" smtClean="0"/>
              <a:t>17/11/2011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C4E41BB-E612-4C36-B35C-6E5F8C3C7FC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7B9E7E-A2C4-4308-AFAE-AAD364271DB5}" type="datetimeFigureOut">
              <a:rPr lang="en-GB" smtClean="0"/>
              <a:t>17/11/2011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C4E41BB-E612-4C36-B35C-6E5F8C3C7FC7}"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67B9E7E-A2C4-4308-AFAE-AAD364271DB5}" type="datetimeFigureOut">
              <a:rPr lang="en-GB" smtClean="0"/>
              <a:t>17/11/2011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C4E41BB-E612-4C36-B35C-6E5F8C3C7FC7}"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7B9E7E-A2C4-4308-AFAE-AAD364271DB5}" type="datetimeFigureOut">
              <a:rPr lang="en-GB" smtClean="0"/>
              <a:t>17/11/2011</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3C4E41BB-E612-4C36-B35C-6E5F8C3C7FC7}"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7B9E7E-A2C4-4308-AFAE-AAD364271DB5}" type="datetimeFigureOut">
              <a:rPr lang="en-GB" smtClean="0"/>
              <a:t>17/11/2011</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3C4E41BB-E612-4C36-B35C-6E5F8C3C7FC7}"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67B9E7E-A2C4-4308-AFAE-AAD364271DB5}" type="datetimeFigureOut">
              <a:rPr lang="en-GB" smtClean="0"/>
              <a:t>17/11/2011</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3C4E41BB-E612-4C36-B35C-6E5F8C3C7FC7}"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67B9E7E-A2C4-4308-AFAE-AAD364271DB5}" type="datetimeFigureOut">
              <a:rPr lang="en-GB" smtClean="0"/>
              <a:t>17/11/2011</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3C4E41BB-E612-4C36-B35C-6E5F8C3C7FC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67B9E7E-A2C4-4308-AFAE-AAD364271DB5}" type="datetimeFigureOut">
              <a:rPr lang="en-GB" smtClean="0"/>
              <a:t>17/11/2011</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3C4E41BB-E612-4C36-B35C-6E5F8C3C7FC7}"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67B9E7E-A2C4-4308-AFAE-AAD364271DB5}" type="datetimeFigureOut">
              <a:rPr lang="en-GB" smtClean="0"/>
              <a:t>17/11/2011</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C4E41BB-E612-4C36-B35C-6E5F8C3C7FC7}"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67B9E7E-A2C4-4308-AFAE-AAD364271DB5}" type="datetimeFigureOut">
              <a:rPr lang="en-GB" smtClean="0"/>
              <a:t>17/11/2011</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C4E41BB-E612-4C36-B35C-6E5F8C3C7FC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wmf"/><Relationship Id="rId7" Type="http://schemas.openxmlformats.org/officeDocument/2006/relationships/image" Target="../media/image24.wmf"/><Relationship Id="rId8" Type="http://schemas.openxmlformats.org/officeDocument/2006/relationships/image" Target="../media/image25.w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wmf"/><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pn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jpeg"/><Relationship Id="rId9" Type="http://schemas.openxmlformats.org/officeDocument/2006/relationships/image" Target="../media/image42.jpeg"/><Relationship Id="rId10" Type="http://schemas.openxmlformats.org/officeDocument/2006/relationships/image" Target="../media/image43.jpeg"/><Relationship Id="rId11"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gif"/><Relationship Id="rId5"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45.w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oleObject" Target="../embeddings/oleObject5.bin"/><Relationship Id="rId6" Type="http://schemas.openxmlformats.org/officeDocument/2006/relationships/image" Target="../media/image45.w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 Id="rId3"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6.bin"/><Relationship Id="rId5" Type="http://schemas.openxmlformats.org/officeDocument/2006/relationships/image" Target="../media/image48.w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commons/e/ec/Anscombe's_quartet_3.svg" TargetMode="External"/><Relationship Id="rId4"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5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7.bin"/><Relationship Id="rId5" Type="http://schemas.openxmlformats.org/officeDocument/2006/relationships/image" Target="../media/image53.emf"/><Relationship Id="rId6" Type="http://schemas.openxmlformats.org/officeDocument/2006/relationships/oleObject" Target="../embeddings/oleObject8.bin"/><Relationship Id="rId7" Type="http://schemas.openxmlformats.org/officeDocument/2006/relationships/image" Target="../media/image54.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7.wmf"/><Relationship Id="rId6" Type="http://schemas.openxmlformats.org/officeDocument/2006/relationships/oleObject" Target="../embeddings/oleObject2.bin"/><Relationship Id="rId7" Type="http://schemas.openxmlformats.org/officeDocument/2006/relationships/image" Target="../media/image8.wmf"/><Relationship Id="rId8"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1.jp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oleObject" Target="../embeddings/oleObject3.bin"/><Relationship Id="rId8"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dirty="0">
                <a:solidFill>
                  <a:schemeClr val="tx1"/>
                </a:solidFill>
                <a:latin typeface="Tahoma" pitchFamily="34" charset="0"/>
                <a:ea typeface="Tahoma" pitchFamily="34" charset="0"/>
                <a:cs typeface="Tahoma" pitchFamily="34" charset="0"/>
              </a:rPr>
              <a:t>t</a:t>
            </a:r>
            <a:r>
              <a:rPr lang="en-GB" sz="4000" dirty="0" smtClean="0">
                <a:solidFill>
                  <a:schemeClr val="tx1"/>
                </a:solidFill>
                <a:latin typeface="Tahoma" pitchFamily="34" charset="0"/>
                <a:ea typeface="Tahoma" pitchFamily="34" charset="0"/>
                <a:cs typeface="Tahoma" pitchFamily="34" charset="0"/>
              </a:rPr>
              <a:t>-tests, ANOVA &amp; Regression</a:t>
            </a:r>
            <a:endParaRPr lang="en-GB" sz="4000" dirty="0">
              <a:solidFill>
                <a:schemeClr val="tx1"/>
              </a:solidFill>
              <a:latin typeface="Tahoma" pitchFamily="34" charset="0"/>
              <a:ea typeface="Tahoma" pitchFamily="34" charset="0"/>
              <a:cs typeface="Tahoma" pitchFamily="34" charset="0"/>
            </a:endParaRPr>
          </a:p>
        </p:txBody>
      </p:sp>
      <p:sp>
        <p:nvSpPr>
          <p:cNvPr id="3" name="Subtitle 2"/>
          <p:cNvSpPr>
            <a:spLocks noGrp="1"/>
          </p:cNvSpPr>
          <p:nvPr>
            <p:ph type="subTitle" idx="1"/>
          </p:nvPr>
        </p:nvSpPr>
        <p:spPr/>
        <p:txBody>
          <a:bodyPr>
            <a:normAutofit/>
          </a:bodyPr>
          <a:lstStyle/>
          <a:p>
            <a:r>
              <a:rPr lang="en-GB" sz="2000" dirty="0">
                <a:latin typeface="Tahoma" pitchFamily="34" charset="0"/>
                <a:ea typeface="Tahoma" pitchFamily="34" charset="0"/>
                <a:cs typeface="Tahoma" pitchFamily="34" charset="0"/>
              </a:rPr>
              <a:t>Andrea </a:t>
            </a:r>
            <a:r>
              <a:rPr lang="en-GB" sz="2000" dirty="0" err="1" smtClean="0">
                <a:latin typeface="Tahoma" pitchFamily="34" charset="0"/>
                <a:ea typeface="Tahoma" pitchFamily="34" charset="0"/>
                <a:cs typeface="Tahoma" pitchFamily="34" charset="0"/>
              </a:rPr>
              <a:t>Banino</a:t>
            </a:r>
            <a:r>
              <a:rPr lang="en-GB" sz="2000" dirty="0" smtClean="0">
                <a:latin typeface="Tahoma" pitchFamily="34" charset="0"/>
                <a:ea typeface="Tahoma" pitchFamily="34" charset="0"/>
                <a:cs typeface="Tahoma" pitchFamily="34" charset="0"/>
              </a:rPr>
              <a:t> &amp; Punit </a:t>
            </a:r>
            <a:r>
              <a:rPr lang="en-GB" sz="2000" dirty="0">
                <a:latin typeface="Tahoma" pitchFamily="34" charset="0"/>
                <a:ea typeface="Tahoma" pitchFamily="34" charset="0"/>
                <a:cs typeface="Tahoma" pitchFamily="34" charset="0"/>
              </a:rPr>
              <a:t>Shah </a:t>
            </a:r>
          </a:p>
          <a:p>
            <a:endParaRPr lang="en-GB" sz="2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769223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sz="2400" b="1" dirty="0" smtClean="0">
                <a:latin typeface="Tahoma" pitchFamily="34" charset="0"/>
                <a:ea typeface="Tahoma" pitchFamily="34" charset="0"/>
                <a:cs typeface="Tahoma" pitchFamily="34" charset="0"/>
              </a:rPr>
              <a:t>Subtraction / Multiple subtraction Techniques</a:t>
            </a:r>
            <a:br>
              <a:rPr lang="en-GB" sz="2400" b="1" dirty="0" smtClean="0">
                <a:latin typeface="Tahoma" pitchFamily="34" charset="0"/>
                <a:ea typeface="Tahoma" pitchFamily="34" charset="0"/>
                <a:cs typeface="Tahoma" pitchFamily="34" charset="0"/>
              </a:rPr>
            </a:br>
            <a:endParaRPr lang="en-GB" sz="2400" b="1" dirty="0">
              <a:latin typeface="Tahoma" pitchFamily="34" charset="0"/>
              <a:ea typeface="Tahoma" pitchFamily="34" charset="0"/>
              <a:cs typeface="Tahoma" pitchFamily="34" charset="0"/>
            </a:endParaRPr>
          </a:p>
          <a:p>
            <a:pPr>
              <a:buFontTx/>
              <a:buChar char="•"/>
            </a:pPr>
            <a:r>
              <a:rPr lang="en-US" sz="2400" dirty="0" smtClean="0">
                <a:latin typeface="Tahoma" pitchFamily="34" charset="0"/>
                <a:ea typeface="Tahoma" pitchFamily="34" charset="0"/>
                <a:cs typeface="Tahoma" pitchFamily="34" charset="0"/>
              </a:rPr>
              <a:t>compare </a:t>
            </a:r>
            <a:r>
              <a:rPr lang="en-US" sz="2400" dirty="0">
                <a:latin typeface="Tahoma" pitchFamily="34" charset="0"/>
                <a:ea typeface="Tahoma" pitchFamily="34" charset="0"/>
                <a:cs typeface="Tahoma" pitchFamily="34" charset="0"/>
              </a:rPr>
              <a:t>the means and standard deviations </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between various conditions </a:t>
            </a:r>
            <a:endParaRPr lang="en-US" sz="2400" dirty="0">
              <a:latin typeface="Tahoma" pitchFamily="34" charset="0"/>
              <a:ea typeface="Tahoma" pitchFamily="34" charset="0"/>
              <a:cs typeface="Tahoma" pitchFamily="34" charset="0"/>
            </a:endParaRPr>
          </a:p>
          <a:p>
            <a:pPr>
              <a:buFontTx/>
              <a:buChar char="•"/>
            </a:pPr>
            <a:r>
              <a:rPr lang="en-US" sz="2400" dirty="0" smtClean="0">
                <a:latin typeface="Tahoma" pitchFamily="34" charset="0"/>
                <a:ea typeface="Tahoma" pitchFamily="34" charset="0"/>
                <a:cs typeface="Tahoma" pitchFamily="34" charset="0"/>
              </a:rPr>
              <a:t>each </a:t>
            </a:r>
            <a:r>
              <a:rPr lang="en-US" sz="2400" dirty="0">
                <a:latin typeface="Tahoma" pitchFamily="34" charset="0"/>
                <a:ea typeface="Tahoma" pitchFamily="34" charset="0"/>
                <a:cs typeface="Tahoma" pitchFamily="34" charset="0"/>
              </a:rPr>
              <a:t>voxel considered an ‘n’ – </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so </a:t>
            </a:r>
            <a:r>
              <a:rPr lang="en-US" sz="2400" dirty="0" err="1">
                <a:latin typeface="Tahoma" pitchFamily="34" charset="0"/>
                <a:ea typeface="Tahoma" pitchFamily="34" charset="0"/>
                <a:cs typeface="Tahoma" pitchFamily="34" charset="0"/>
              </a:rPr>
              <a:t>Bonferroni</a:t>
            </a:r>
            <a:r>
              <a:rPr lang="en-US" sz="2400" dirty="0">
                <a:latin typeface="Tahoma" pitchFamily="34" charset="0"/>
                <a:ea typeface="Tahoma" pitchFamily="34" charset="0"/>
                <a:cs typeface="Tahoma" pitchFamily="34" charset="0"/>
              </a:rPr>
              <a:t> correction is made for </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the </a:t>
            </a:r>
            <a:r>
              <a:rPr lang="en-US" sz="2400" dirty="0">
                <a:latin typeface="Tahoma" pitchFamily="34" charset="0"/>
                <a:ea typeface="Tahoma" pitchFamily="34" charset="0"/>
                <a:cs typeface="Tahoma" pitchFamily="34" charset="0"/>
              </a:rPr>
              <a:t>number of voxels </a:t>
            </a:r>
            <a:r>
              <a:rPr lang="en-US" sz="2400" dirty="0" smtClean="0">
                <a:latin typeface="Tahoma" pitchFamily="34" charset="0"/>
                <a:ea typeface="Tahoma" pitchFamily="34" charset="0"/>
                <a:cs typeface="Tahoma" pitchFamily="34" charset="0"/>
              </a:rPr>
              <a:t>compared</a:t>
            </a:r>
          </a:p>
          <a:p>
            <a:pPr marL="109728" indent="0">
              <a:buNone/>
            </a:pPr>
            <a:endParaRPr lang="en-GB" sz="1800" b="1" dirty="0" smtClean="0"/>
          </a:p>
          <a:p>
            <a:pPr marL="109728" indent="0">
              <a:buNone/>
            </a:pPr>
            <a:endParaRPr lang="en-GB" sz="1800" dirty="0"/>
          </a:p>
        </p:txBody>
      </p:sp>
      <p:sp>
        <p:nvSpPr>
          <p:cNvPr id="3" name="Title 2"/>
          <p:cNvSpPr>
            <a:spLocks noGrp="1"/>
          </p:cNvSpPr>
          <p:nvPr>
            <p:ph type="title"/>
          </p:nvPr>
        </p:nvSpPr>
        <p:spPr/>
        <p:txBody>
          <a:bodyPr/>
          <a:lstStyle/>
          <a:p>
            <a:r>
              <a:rPr lang="en-GB" dirty="0" smtClean="0">
                <a:solidFill>
                  <a:schemeClr val="tx1"/>
                </a:solidFill>
                <a:latin typeface="Tahoma" pitchFamily="34" charset="0"/>
                <a:ea typeface="Tahoma" pitchFamily="34" charset="0"/>
                <a:cs typeface="Tahoma" pitchFamily="34" charset="0"/>
              </a:rPr>
              <a:t>Application to fMRI?</a:t>
            </a:r>
            <a:endParaRPr lang="en-GB" dirty="0">
              <a:solidFill>
                <a:schemeClr val="tx1"/>
              </a:solidFill>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371191"/>
            <a:ext cx="3001599" cy="2508523"/>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5" name="Line 5"/>
          <p:cNvSpPr>
            <a:spLocks noChangeShapeType="1"/>
          </p:cNvSpPr>
          <p:nvPr/>
        </p:nvSpPr>
        <p:spPr bwMode="auto">
          <a:xfrm>
            <a:off x="395536" y="5916191"/>
            <a:ext cx="52436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a:p>
        </p:txBody>
      </p:sp>
      <p:sp>
        <p:nvSpPr>
          <p:cNvPr id="6" name="Text Box 6"/>
          <p:cNvSpPr txBox="1">
            <a:spLocks noChangeArrowheads="1"/>
          </p:cNvSpPr>
          <p:nvPr/>
        </p:nvSpPr>
        <p:spPr bwMode="auto">
          <a:xfrm>
            <a:off x="2627784" y="5989216"/>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t>Time</a:t>
            </a:r>
            <a:endParaRPr lang="en-US"/>
          </a:p>
        </p:txBody>
      </p:sp>
      <p:pic>
        <p:nvPicPr>
          <p:cNvPr id="4098" name="Picture 2" descr="http://1.bp.blogspot.com/_cE50VBn-hog/SN9p8zeAtEI/AAAAAAAABpA/FOeQpDUJHoQ/s400/Megan-Fox-face-758.jpg"/>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10538" r="11665"/>
          <a:stretch/>
        </p:blipFill>
        <p:spPr bwMode="auto">
          <a:xfrm>
            <a:off x="728812" y="5131792"/>
            <a:ext cx="746844" cy="719998"/>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a:extLst/>
        </p:spPr>
      </p:pic>
      <p:pic>
        <p:nvPicPr>
          <p:cNvPr id="4100" name="Picture 4" descr="http://www.backtothebay.net/characters/large/scott_april.jpg"/>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l="14929" r="19294"/>
          <a:stretch/>
        </p:blipFill>
        <p:spPr bwMode="auto">
          <a:xfrm>
            <a:off x="2889052" y="5124103"/>
            <a:ext cx="746844" cy="730444"/>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a:extLst/>
        </p:spPr>
      </p:pic>
      <p:pic>
        <p:nvPicPr>
          <p:cNvPr id="4102" name="Picture 6" descr="http://farm1.static.flickr.com/35/69025073_ed13b4a018.jp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1808932" y="5131792"/>
            <a:ext cx="746844" cy="719998"/>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a:extLst/>
        </p:spPr>
      </p:pic>
      <p:pic>
        <p:nvPicPr>
          <p:cNvPr id="4104" name="Picture 8" descr="http://lh6.ggpht.com/_hHa2Ao2QYpo/TaJOn9zAiRI/AAAAAAAABfA/ojKs2o2TvZI/Gilette%20Safety%20Razor%5B6%5D.jpg"/>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3969172" y="5119959"/>
            <a:ext cx="746844" cy="734587"/>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val="34143816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196975"/>
            <a:ext cx="28194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3"/>
          <p:cNvPicPr>
            <a:picLocks noChangeArrowheads="1"/>
          </p:cNvPicPr>
          <p:nvPr/>
        </p:nvPicPr>
        <p:blipFill>
          <a:blip r:embed="rId4"/>
          <a:srcRect l="68709" t="30252" r="7512" b="14130"/>
          <a:stretch>
            <a:fillRect/>
          </a:stretch>
        </p:blipFill>
        <p:spPr bwMode="auto">
          <a:xfrm>
            <a:off x="4244975" y="1295400"/>
            <a:ext cx="1165225" cy="1219200"/>
          </a:xfrm>
          <a:prstGeom prst="rect">
            <a:avLst/>
          </a:prstGeom>
          <a:noFill/>
          <a:ln w="50800">
            <a:noFill/>
            <a:miter lim="800000"/>
            <a:headEnd/>
            <a:tailEnd/>
          </a:ln>
          <a:effectLst>
            <a:outerShdw blurRad="63500" dist="81320" dir="2319588" algn="ctr" rotWithShape="0">
              <a:schemeClr val="bg2">
                <a:alpha val="74998"/>
              </a:schemeClr>
            </a:outerShdw>
          </a:effectLst>
        </p:spPr>
      </p:pic>
      <p:sp>
        <p:nvSpPr>
          <p:cNvPr id="54275" name="Rectangle 4"/>
          <p:cNvSpPr>
            <a:spLocks noChangeArrowheads="1"/>
          </p:cNvSpPr>
          <p:nvPr/>
        </p:nvSpPr>
        <p:spPr bwMode="auto">
          <a:xfrm>
            <a:off x="971550" y="4111625"/>
            <a:ext cx="1585913" cy="644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ahoma" pitchFamily="34" charset="0"/>
              <a:ea typeface="Tahoma" pitchFamily="34" charset="0"/>
              <a:cs typeface="Tahoma" pitchFamily="34" charset="0"/>
            </a:endParaRPr>
          </a:p>
        </p:txBody>
      </p:sp>
      <p:sp>
        <p:nvSpPr>
          <p:cNvPr id="7" name="Rectangle 5"/>
          <p:cNvSpPr>
            <a:spLocks noChangeArrowheads="1"/>
          </p:cNvSpPr>
          <p:nvPr/>
        </p:nvSpPr>
        <p:spPr bwMode="auto">
          <a:xfrm>
            <a:off x="985838" y="4240213"/>
            <a:ext cx="1577975" cy="363537"/>
          </a:xfrm>
          <a:prstGeom prst="rect">
            <a:avLst/>
          </a:prstGeom>
          <a:noFill/>
          <a:ln w="12700">
            <a:noFill/>
            <a:miter lim="800000"/>
            <a:headEnd/>
            <a:tailEnd/>
          </a:ln>
          <a:effectLst/>
        </p:spPr>
        <p:txBody>
          <a:bodyPr wrap="none" lIns="90488" tIns="44450" rIns="90488" bIns="44450">
            <a:spAutoFit/>
          </a:bodyPr>
          <a:lstStyle/>
          <a:p>
            <a:pPr eaLnBrk="0" hangingPunct="0"/>
            <a:r>
              <a:rPr lang="en-US">
                <a:effectLst>
                  <a:outerShdw blurRad="38100" dist="38100" dir="2700000" algn="tl">
                    <a:srgbClr val="000000"/>
                  </a:outerShdw>
                </a:effectLst>
                <a:latin typeface="Tahoma" pitchFamily="34" charset="0"/>
                <a:ea typeface="Tahoma" pitchFamily="34" charset="0"/>
                <a:cs typeface="Tahoma" pitchFamily="34" charset="0"/>
              </a:rPr>
              <a:t>Normalisation</a:t>
            </a:r>
          </a:p>
        </p:txBody>
      </p:sp>
      <p:sp>
        <p:nvSpPr>
          <p:cNvPr id="8" name="Rectangle 6"/>
          <p:cNvSpPr>
            <a:spLocks noChangeArrowheads="1"/>
          </p:cNvSpPr>
          <p:nvPr/>
        </p:nvSpPr>
        <p:spPr bwMode="auto">
          <a:xfrm>
            <a:off x="6224588" y="914400"/>
            <a:ext cx="2835275" cy="363538"/>
          </a:xfrm>
          <a:prstGeom prst="rect">
            <a:avLst/>
          </a:prstGeom>
          <a:noFill/>
          <a:ln w="12700">
            <a:noFill/>
            <a:miter lim="800000"/>
            <a:headEnd/>
            <a:tailEnd/>
          </a:ln>
          <a:effectLst/>
        </p:spPr>
        <p:txBody>
          <a:bodyPr wrap="none" lIns="90488" tIns="44450" rIns="90488" bIns="44450">
            <a:spAutoFit/>
          </a:bodyPr>
          <a:lstStyle/>
          <a:p>
            <a:pPr eaLnBrk="0" hangingPunct="0"/>
            <a:r>
              <a:rPr lang="en-US">
                <a:effectLst>
                  <a:outerShdw blurRad="38100" dist="38100" dir="2700000" algn="tl">
                    <a:srgbClr val="000000"/>
                  </a:outerShdw>
                </a:effectLst>
                <a:latin typeface="Tahoma" pitchFamily="34" charset="0"/>
                <a:ea typeface="Tahoma" pitchFamily="34" charset="0"/>
                <a:cs typeface="Tahoma" pitchFamily="34" charset="0"/>
              </a:rPr>
              <a:t>Statistical Parametric Map</a:t>
            </a:r>
          </a:p>
        </p:txBody>
      </p:sp>
      <p:sp>
        <p:nvSpPr>
          <p:cNvPr id="9" name="Rectangle 7"/>
          <p:cNvSpPr>
            <a:spLocks noChangeArrowheads="1"/>
          </p:cNvSpPr>
          <p:nvPr/>
        </p:nvSpPr>
        <p:spPr bwMode="auto">
          <a:xfrm>
            <a:off x="82550" y="600075"/>
            <a:ext cx="2020234" cy="366767"/>
          </a:xfrm>
          <a:prstGeom prst="rect">
            <a:avLst/>
          </a:prstGeom>
          <a:noFill/>
          <a:ln w="12700">
            <a:noFill/>
            <a:miter lim="800000"/>
            <a:headEnd/>
            <a:tailEnd/>
          </a:ln>
          <a:effectLst/>
        </p:spPr>
        <p:txBody>
          <a:bodyPr wrap="none" lIns="90488" tIns="44450" rIns="90488" bIns="44450">
            <a:spAutoFit/>
          </a:bodyPr>
          <a:lstStyle/>
          <a:p>
            <a:pPr eaLnBrk="0" hangingPunct="0"/>
            <a:r>
              <a:rPr lang="en-US">
                <a:effectLst>
                  <a:outerShdw blurRad="38100" dist="38100" dir="2700000" algn="tl">
                    <a:srgbClr val="000000"/>
                  </a:outerShdw>
                </a:effectLst>
                <a:latin typeface="Tahoma" pitchFamily="34" charset="0"/>
                <a:ea typeface="Tahoma" pitchFamily="34" charset="0"/>
                <a:cs typeface="Tahoma" pitchFamily="34" charset="0"/>
              </a:rPr>
              <a:t>Image time-series</a:t>
            </a:r>
          </a:p>
        </p:txBody>
      </p:sp>
      <p:sp>
        <p:nvSpPr>
          <p:cNvPr id="10" name="Rectangle 8"/>
          <p:cNvSpPr>
            <a:spLocks noChangeArrowheads="1"/>
          </p:cNvSpPr>
          <p:nvPr/>
        </p:nvSpPr>
        <p:spPr bwMode="auto">
          <a:xfrm>
            <a:off x="3730625" y="5715000"/>
            <a:ext cx="2289175" cy="363538"/>
          </a:xfrm>
          <a:prstGeom prst="rect">
            <a:avLst/>
          </a:prstGeom>
          <a:noFill/>
          <a:ln w="12700">
            <a:noFill/>
            <a:miter lim="800000"/>
            <a:headEnd/>
            <a:tailEnd/>
          </a:ln>
          <a:effectLst/>
        </p:spPr>
        <p:txBody>
          <a:bodyPr wrap="none" lIns="90488" tIns="44450" rIns="90488" bIns="44450">
            <a:spAutoFit/>
          </a:bodyPr>
          <a:lstStyle/>
          <a:p>
            <a:pPr eaLnBrk="0" hangingPunct="0"/>
            <a:r>
              <a:rPr lang="en-US">
                <a:effectLst>
                  <a:outerShdw blurRad="38100" dist="38100" dir="2700000" algn="tl">
                    <a:srgbClr val="000000"/>
                  </a:outerShdw>
                </a:effectLst>
                <a:latin typeface="Tahoma" pitchFamily="34" charset="0"/>
                <a:ea typeface="Tahoma" pitchFamily="34" charset="0"/>
                <a:cs typeface="Tahoma" pitchFamily="34" charset="0"/>
              </a:rPr>
              <a:t>Parameter estimates</a:t>
            </a:r>
          </a:p>
        </p:txBody>
      </p:sp>
      <p:pic>
        <p:nvPicPr>
          <p:cNvPr id="54280"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371600"/>
            <a:ext cx="1500188" cy="10620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087813"/>
            <a:ext cx="1617662" cy="1662112"/>
          </a:xfrm>
          <a:prstGeom prst="rect">
            <a:avLst/>
          </a:prstGeom>
          <a:noFill/>
          <a:ln w="12700">
            <a:solidFill>
              <a:schemeClr val="bg2"/>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sp>
        <p:nvSpPr>
          <p:cNvPr id="13" name="Rectangle 11"/>
          <p:cNvSpPr>
            <a:spLocks noChangeArrowheads="1"/>
          </p:cNvSpPr>
          <p:nvPr/>
        </p:nvSpPr>
        <p:spPr bwMode="auto">
          <a:xfrm>
            <a:off x="3773488" y="2819400"/>
            <a:ext cx="2197100" cy="688975"/>
          </a:xfrm>
          <a:prstGeom prst="rect">
            <a:avLst/>
          </a:prstGeom>
          <a:noFill/>
          <a:ln w="12700">
            <a:solidFill>
              <a:schemeClr val="tx1"/>
            </a:solidFill>
            <a:miter lim="800000"/>
            <a:headEnd/>
            <a:tailEnd/>
          </a:ln>
          <a:effectLst/>
        </p:spPr>
        <p:txBody>
          <a:bodyPr wrap="none" anchor="ctr"/>
          <a:lstStyle/>
          <a:p>
            <a:pPr algn="ctr" eaLnBrk="0" hangingPunct="0">
              <a:defRPr/>
            </a:pPr>
            <a:r>
              <a:rPr lang="en-GB">
                <a:effectLst>
                  <a:outerShdw blurRad="38100" dist="38100" dir="2700000" algn="tl">
                    <a:srgbClr val="C0C0C0"/>
                  </a:outerShdw>
                </a:effectLst>
                <a:latin typeface="Tahoma" pitchFamily="34" charset="0"/>
                <a:ea typeface="Tahoma" pitchFamily="34" charset="0"/>
                <a:cs typeface="Tahoma" pitchFamily="34" charset="0"/>
              </a:rPr>
              <a:t>General Linear Model</a:t>
            </a:r>
            <a:endParaRPr lang="en-US">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4" name="Rectangle 12"/>
          <p:cNvSpPr>
            <a:spLocks noChangeArrowheads="1"/>
          </p:cNvSpPr>
          <p:nvPr/>
        </p:nvSpPr>
        <p:spPr bwMode="auto">
          <a:xfrm>
            <a:off x="166688" y="2819400"/>
            <a:ext cx="1357312" cy="688975"/>
          </a:xfrm>
          <a:prstGeom prst="rect">
            <a:avLst/>
          </a:prstGeom>
          <a:noFill/>
          <a:ln w="12700">
            <a:solidFill>
              <a:schemeClr val="tx1"/>
            </a:solidFill>
            <a:miter lim="800000"/>
            <a:headEnd/>
            <a:tailEnd/>
          </a:ln>
          <a:effectLst/>
        </p:spPr>
        <p:txBody>
          <a:bodyPr wrap="none" anchor="ctr"/>
          <a:lstStyle/>
          <a:p>
            <a:pPr algn="ctr" eaLnBrk="0" hangingPunct="0">
              <a:defRPr/>
            </a:pPr>
            <a:r>
              <a:rPr lang="en-GB">
                <a:effectLst>
                  <a:outerShdw blurRad="38100" dist="38100" dir="2700000" algn="tl">
                    <a:srgbClr val="C0C0C0"/>
                  </a:outerShdw>
                </a:effectLst>
                <a:latin typeface="Tahoma" pitchFamily="34" charset="0"/>
                <a:ea typeface="Tahoma" pitchFamily="34" charset="0"/>
                <a:cs typeface="Tahoma" pitchFamily="34" charset="0"/>
              </a:rPr>
              <a:t>Realignment</a:t>
            </a:r>
            <a:endParaRPr lang="en-US">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5" name="Rectangle 13"/>
          <p:cNvSpPr>
            <a:spLocks noChangeArrowheads="1"/>
          </p:cNvSpPr>
          <p:nvPr/>
        </p:nvSpPr>
        <p:spPr bwMode="auto">
          <a:xfrm>
            <a:off x="1954213" y="2819400"/>
            <a:ext cx="1452562" cy="700088"/>
          </a:xfrm>
          <a:prstGeom prst="rect">
            <a:avLst/>
          </a:prstGeom>
          <a:noFill/>
          <a:ln w="12700">
            <a:solidFill>
              <a:schemeClr val="tx1"/>
            </a:solidFill>
            <a:miter lim="800000"/>
            <a:headEnd/>
            <a:tailEnd/>
          </a:ln>
          <a:effectLst/>
        </p:spPr>
        <p:txBody>
          <a:bodyPr wrap="none" anchor="ctr"/>
          <a:lstStyle/>
          <a:p>
            <a:pPr algn="ctr" eaLnBrk="0" hangingPunct="0">
              <a:defRPr/>
            </a:pPr>
            <a:r>
              <a:rPr lang="en-GB">
                <a:effectLst>
                  <a:outerShdw blurRad="38100" dist="38100" dir="2700000" algn="tl">
                    <a:srgbClr val="C0C0C0"/>
                  </a:outerShdw>
                </a:effectLst>
                <a:latin typeface="Tahoma" pitchFamily="34" charset="0"/>
                <a:ea typeface="Tahoma" pitchFamily="34" charset="0"/>
                <a:cs typeface="Tahoma" pitchFamily="34" charset="0"/>
              </a:rPr>
              <a:t>Smoothing</a:t>
            </a:r>
            <a:endParaRPr lang="en-US">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54285" name="Rectangle 14"/>
          <p:cNvSpPr>
            <a:spLocks noChangeArrowheads="1"/>
          </p:cNvSpPr>
          <p:nvPr/>
        </p:nvSpPr>
        <p:spPr bwMode="auto">
          <a:xfrm>
            <a:off x="4110038" y="944563"/>
            <a:ext cx="1577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a:latin typeface="Tahoma" pitchFamily="34" charset="0"/>
                <a:ea typeface="Tahoma" pitchFamily="34" charset="0"/>
                <a:cs typeface="Tahoma" pitchFamily="34" charset="0"/>
              </a:rPr>
              <a:t>Design matrix</a:t>
            </a:r>
          </a:p>
        </p:txBody>
      </p:sp>
      <p:pic>
        <p:nvPicPr>
          <p:cNvPr id="54286"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132388"/>
            <a:ext cx="1368425" cy="1192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16"/>
          <p:cNvSpPr>
            <a:spLocks noChangeArrowheads="1"/>
          </p:cNvSpPr>
          <p:nvPr/>
        </p:nvSpPr>
        <p:spPr bwMode="auto">
          <a:xfrm>
            <a:off x="2408238" y="5424488"/>
            <a:ext cx="1311275" cy="638175"/>
          </a:xfrm>
          <a:prstGeom prst="rect">
            <a:avLst/>
          </a:prstGeom>
          <a:noFill/>
          <a:ln w="12700">
            <a:noFill/>
            <a:miter lim="800000"/>
            <a:headEnd/>
            <a:tailEnd/>
          </a:ln>
          <a:effectLst/>
        </p:spPr>
        <p:txBody>
          <a:bodyPr wrap="none" lIns="90488" tIns="44450" rIns="90488" bIns="44450">
            <a:spAutoFit/>
          </a:bodyPr>
          <a:lstStyle/>
          <a:p>
            <a:pPr eaLnBrk="0" hangingPunct="0"/>
            <a:r>
              <a:rPr lang="en-US">
                <a:effectLst>
                  <a:outerShdw blurRad="38100" dist="38100" dir="2700000" algn="tl">
                    <a:srgbClr val="000000"/>
                  </a:outerShdw>
                </a:effectLst>
                <a:latin typeface="Tahoma" pitchFamily="34" charset="0"/>
                <a:ea typeface="Tahoma" pitchFamily="34" charset="0"/>
                <a:cs typeface="Tahoma" pitchFamily="34" charset="0"/>
              </a:rPr>
              <a:t>Anatomical</a:t>
            </a:r>
            <a:br>
              <a:rPr lang="en-US">
                <a:effectLst>
                  <a:outerShdw blurRad="38100" dist="38100" dir="2700000" algn="tl">
                    <a:srgbClr val="000000"/>
                  </a:outerShdw>
                </a:effectLst>
                <a:latin typeface="Tahoma" pitchFamily="34" charset="0"/>
                <a:ea typeface="Tahoma" pitchFamily="34" charset="0"/>
                <a:cs typeface="Tahoma" pitchFamily="34" charset="0"/>
              </a:rPr>
            </a:br>
            <a:r>
              <a:rPr lang="en-US">
                <a:effectLst>
                  <a:outerShdw blurRad="38100" dist="38100" dir="2700000" algn="tl">
                    <a:srgbClr val="000000"/>
                  </a:outerShdw>
                </a:effectLst>
                <a:latin typeface="Tahoma" pitchFamily="34" charset="0"/>
                <a:ea typeface="Tahoma" pitchFamily="34" charset="0"/>
                <a:cs typeface="Tahoma" pitchFamily="34" charset="0"/>
              </a:rPr>
              <a:t>reference</a:t>
            </a:r>
          </a:p>
        </p:txBody>
      </p:sp>
      <p:sp>
        <p:nvSpPr>
          <p:cNvPr id="19" name="Rectangle 17"/>
          <p:cNvSpPr>
            <a:spLocks noChangeArrowheads="1"/>
          </p:cNvSpPr>
          <p:nvPr/>
        </p:nvSpPr>
        <p:spPr bwMode="auto">
          <a:xfrm>
            <a:off x="2000250" y="957263"/>
            <a:ext cx="1400128" cy="366767"/>
          </a:xfrm>
          <a:prstGeom prst="rect">
            <a:avLst/>
          </a:prstGeom>
          <a:noFill/>
          <a:ln w="12700">
            <a:noFill/>
            <a:miter lim="800000"/>
            <a:headEnd/>
            <a:tailEnd/>
          </a:ln>
          <a:effectLst/>
        </p:spPr>
        <p:txBody>
          <a:bodyPr wrap="none" lIns="90488" tIns="44450" rIns="90488" bIns="44450">
            <a:spAutoFit/>
          </a:bodyPr>
          <a:lstStyle/>
          <a:p>
            <a:pPr eaLnBrk="0" hangingPunct="0"/>
            <a:r>
              <a:rPr lang="en-US">
                <a:effectLst>
                  <a:outerShdw blurRad="38100" dist="38100" dir="2700000" algn="tl">
                    <a:srgbClr val="000000"/>
                  </a:outerShdw>
                </a:effectLst>
                <a:latin typeface="Tahoma" pitchFamily="34" charset="0"/>
                <a:ea typeface="Tahoma" pitchFamily="34" charset="0"/>
                <a:cs typeface="Tahoma" pitchFamily="34" charset="0"/>
              </a:rPr>
              <a:t>Spatial filter</a:t>
            </a:r>
          </a:p>
        </p:txBody>
      </p:sp>
      <p:sp>
        <p:nvSpPr>
          <p:cNvPr id="54289" name="Line 18"/>
          <p:cNvSpPr>
            <a:spLocks noChangeShapeType="1"/>
          </p:cNvSpPr>
          <p:nvPr/>
        </p:nvSpPr>
        <p:spPr bwMode="auto">
          <a:xfrm>
            <a:off x="881063" y="249078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54290" name="Line 19"/>
          <p:cNvSpPr>
            <a:spLocks noChangeShapeType="1"/>
          </p:cNvSpPr>
          <p:nvPr/>
        </p:nvSpPr>
        <p:spPr bwMode="auto">
          <a:xfrm>
            <a:off x="1608138" y="3197225"/>
            <a:ext cx="312737"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54291" name="Line 20"/>
          <p:cNvSpPr>
            <a:spLocks noChangeShapeType="1"/>
          </p:cNvSpPr>
          <p:nvPr/>
        </p:nvSpPr>
        <p:spPr bwMode="auto">
          <a:xfrm flipV="1">
            <a:off x="6019800" y="3200400"/>
            <a:ext cx="25241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54292" name="Line 21"/>
          <p:cNvSpPr>
            <a:spLocks noChangeShapeType="1"/>
          </p:cNvSpPr>
          <p:nvPr/>
        </p:nvSpPr>
        <p:spPr bwMode="auto">
          <a:xfrm>
            <a:off x="4851400" y="3571875"/>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54293" name="Line 22"/>
          <p:cNvSpPr>
            <a:spLocks noChangeShapeType="1"/>
          </p:cNvSpPr>
          <p:nvPr/>
        </p:nvSpPr>
        <p:spPr bwMode="auto">
          <a:xfrm>
            <a:off x="4846638" y="2520950"/>
            <a:ext cx="0" cy="3095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54294" name="Line 23"/>
          <p:cNvSpPr>
            <a:spLocks noChangeShapeType="1"/>
          </p:cNvSpPr>
          <p:nvPr/>
        </p:nvSpPr>
        <p:spPr bwMode="auto">
          <a:xfrm>
            <a:off x="2676525" y="247173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54295" name="Line 24"/>
          <p:cNvSpPr>
            <a:spLocks noChangeShapeType="1"/>
          </p:cNvSpPr>
          <p:nvPr/>
        </p:nvSpPr>
        <p:spPr bwMode="auto">
          <a:xfrm>
            <a:off x="3429000" y="3195638"/>
            <a:ext cx="311150"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54296" name="Line 25"/>
          <p:cNvSpPr>
            <a:spLocks noChangeShapeType="1"/>
          </p:cNvSpPr>
          <p:nvPr/>
        </p:nvSpPr>
        <p:spPr bwMode="auto">
          <a:xfrm flipV="1">
            <a:off x="1749425" y="4738688"/>
            <a:ext cx="0" cy="3921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54297" name="Line 26"/>
          <p:cNvSpPr>
            <a:spLocks noChangeShapeType="1"/>
          </p:cNvSpPr>
          <p:nvPr/>
        </p:nvSpPr>
        <p:spPr bwMode="auto">
          <a:xfrm>
            <a:off x="1265238" y="3568700"/>
            <a:ext cx="1587" cy="4889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54298" name="Line 27"/>
          <p:cNvSpPr>
            <a:spLocks noChangeShapeType="1"/>
          </p:cNvSpPr>
          <p:nvPr/>
        </p:nvSpPr>
        <p:spPr bwMode="auto">
          <a:xfrm flipV="1">
            <a:off x="2286000" y="358140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30" name="Rectangle 28"/>
          <p:cNvSpPr>
            <a:spLocks noChangeArrowheads="1"/>
          </p:cNvSpPr>
          <p:nvPr/>
        </p:nvSpPr>
        <p:spPr bwMode="auto">
          <a:xfrm>
            <a:off x="6218238" y="3810000"/>
            <a:ext cx="1349375" cy="755650"/>
          </a:xfrm>
          <a:prstGeom prst="rect">
            <a:avLst/>
          </a:prstGeom>
          <a:noFill/>
          <a:ln w="12700">
            <a:solidFill>
              <a:schemeClr val="tx1"/>
            </a:solidFill>
            <a:miter lim="800000"/>
            <a:headEnd/>
            <a:tailEnd/>
          </a:ln>
          <a:effectLst/>
        </p:spPr>
        <p:txBody>
          <a:bodyPr wrap="none" anchor="ctr"/>
          <a:lstStyle/>
          <a:p>
            <a:pPr algn="ctr" eaLnBrk="0" hangingPunct="0">
              <a:defRPr/>
            </a:pPr>
            <a:r>
              <a:rPr lang="en-GB">
                <a:effectLst>
                  <a:outerShdw blurRad="38100" dist="38100" dir="2700000" algn="tl">
                    <a:srgbClr val="C0C0C0"/>
                  </a:outerShdw>
                </a:effectLst>
                <a:latin typeface="Tahoma" pitchFamily="34" charset="0"/>
                <a:ea typeface="Tahoma" pitchFamily="34" charset="0"/>
                <a:cs typeface="Tahoma" pitchFamily="34" charset="0"/>
              </a:rPr>
              <a:t>Statistical</a:t>
            </a:r>
            <a:br>
              <a:rPr lang="en-GB">
                <a:effectLst>
                  <a:outerShdw blurRad="38100" dist="38100" dir="2700000" algn="tl">
                    <a:srgbClr val="C0C0C0"/>
                  </a:outerShdw>
                </a:effectLst>
                <a:latin typeface="Tahoma" pitchFamily="34" charset="0"/>
                <a:ea typeface="Tahoma" pitchFamily="34" charset="0"/>
                <a:cs typeface="Tahoma" pitchFamily="34" charset="0"/>
              </a:rPr>
            </a:br>
            <a:r>
              <a:rPr lang="en-GB">
                <a:effectLst>
                  <a:outerShdw blurRad="38100" dist="38100" dir="2700000" algn="tl">
                    <a:srgbClr val="C0C0C0"/>
                  </a:outerShdw>
                </a:effectLst>
                <a:latin typeface="Tahoma" pitchFamily="34" charset="0"/>
                <a:ea typeface="Tahoma" pitchFamily="34" charset="0"/>
                <a:cs typeface="Tahoma" pitchFamily="34" charset="0"/>
              </a:rPr>
              <a:t>Inference</a:t>
            </a:r>
            <a:endParaRPr lang="en-US">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31" name="Rectangle 29"/>
          <p:cNvSpPr>
            <a:spLocks noChangeArrowheads="1"/>
          </p:cNvSpPr>
          <p:nvPr/>
        </p:nvSpPr>
        <p:spPr bwMode="auto">
          <a:xfrm>
            <a:off x="8234683" y="3979863"/>
            <a:ext cx="583559" cy="366767"/>
          </a:xfrm>
          <a:prstGeom prst="rect">
            <a:avLst/>
          </a:prstGeom>
          <a:noFill/>
          <a:ln w="12700">
            <a:noFill/>
            <a:miter lim="800000"/>
            <a:headEnd/>
            <a:tailEnd/>
          </a:ln>
          <a:effectLst/>
        </p:spPr>
        <p:txBody>
          <a:bodyPr wrap="none" lIns="90488" tIns="44450" rIns="90488" bIns="44450">
            <a:spAutoFit/>
          </a:bodyPr>
          <a:lstStyle/>
          <a:p>
            <a:pPr algn="ctr" eaLnBrk="0" hangingPunct="0"/>
            <a:r>
              <a:rPr lang="en-US">
                <a:effectLst>
                  <a:outerShdw blurRad="38100" dist="38100" dir="2700000" algn="tl">
                    <a:srgbClr val="000000"/>
                  </a:outerShdw>
                </a:effectLst>
                <a:latin typeface="Tahoma" pitchFamily="34" charset="0"/>
                <a:ea typeface="Tahoma" pitchFamily="34" charset="0"/>
                <a:cs typeface="Tahoma" pitchFamily="34" charset="0"/>
              </a:rPr>
              <a:t>RFT</a:t>
            </a:r>
          </a:p>
        </p:txBody>
      </p:sp>
      <p:sp>
        <p:nvSpPr>
          <p:cNvPr id="54301" name="Line 30"/>
          <p:cNvSpPr>
            <a:spLocks noChangeShapeType="1"/>
          </p:cNvSpPr>
          <p:nvPr/>
        </p:nvSpPr>
        <p:spPr bwMode="auto">
          <a:xfrm>
            <a:off x="6919913" y="3471863"/>
            <a:ext cx="0" cy="3190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pic>
        <p:nvPicPr>
          <p:cNvPr id="54302"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4303" name="Line 32"/>
          <p:cNvSpPr>
            <a:spLocks noChangeShapeType="1"/>
          </p:cNvSpPr>
          <p:nvPr/>
        </p:nvSpPr>
        <p:spPr bwMode="auto">
          <a:xfrm flipH="1">
            <a:off x="6943725" y="457200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35" name="Rectangle 33"/>
          <p:cNvSpPr>
            <a:spLocks noChangeArrowheads="1"/>
          </p:cNvSpPr>
          <p:nvPr/>
        </p:nvSpPr>
        <p:spPr bwMode="auto">
          <a:xfrm>
            <a:off x="7775575" y="5334000"/>
            <a:ext cx="1001878" cy="366767"/>
          </a:xfrm>
          <a:prstGeom prst="rect">
            <a:avLst/>
          </a:prstGeom>
          <a:noFill/>
          <a:ln w="12700">
            <a:noFill/>
            <a:miter lim="800000"/>
            <a:headEnd/>
            <a:tailEnd/>
          </a:ln>
          <a:effectLst/>
        </p:spPr>
        <p:txBody>
          <a:bodyPr wrap="none" lIns="90488" tIns="44450" rIns="90488" bIns="44450">
            <a:spAutoFit/>
          </a:bodyPr>
          <a:lstStyle/>
          <a:p>
            <a:pPr eaLnBrk="0" hangingPunct="0"/>
            <a:r>
              <a:rPr lang="en-US">
                <a:effectLst>
                  <a:outerShdw blurRad="38100" dist="38100" dir="2700000" algn="tl">
                    <a:srgbClr val="000000"/>
                  </a:outerShdw>
                </a:effectLst>
                <a:latin typeface="Tahoma" pitchFamily="34" charset="0"/>
                <a:ea typeface="Tahoma" pitchFamily="34" charset="0"/>
                <a:cs typeface="Tahoma" pitchFamily="34" charset="0"/>
              </a:rPr>
              <a:t>p &lt;0.05</a:t>
            </a:r>
          </a:p>
        </p:txBody>
      </p:sp>
      <p:sp>
        <p:nvSpPr>
          <p:cNvPr id="54305" name="Line 34"/>
          <p:cNvSpPr>
            <a:spLocks noChangeShapeType="1"/>
          </p:cNvSpPr>
          <p:nvPr/>
        </p:nvSpPr>
        <p:spPr bwMode="auto">
          <a:xfrm flipH="1" flipV="1">
            <a:off x="7620000" y="4191000"/>
            <a:ext cx="5334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54306" name="Line 35"/>
          <p:cNvSpPr>
            <a:spLocks noChangeShapeType="1"/>
          </p:cNvSpPr>
          <p:nvPr/>
        </p:nvSpPr>
        <p:spPr bwMode="auto">
          <a:xfrm flipH="1">
            <a:off x="6886575" y="5562600"/>
            <a:ext cx="903288" cy="37623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grpSp>
        <p:nvGrpSpPr>
          <p:cNvPr id="54307" name="Group 36"/>
          <p:cNvGrpSpPr>
            <a:grpSpLocks/>
          </p:cNvGrpSpPr>
          <p:nvPr/>
        </p:nvGrpSpPr>
        <p:grpSpPr bwMode="auto">
          <a:xfrm>
            <a:off x="152400" y="1036638"/>
            <a:ext cx="1508125" cy="1412875"/>
            <a:chOff x="197" y="764"/>
            <a:chExt cx="987" cy="890"/>
          </a:xfrm>
        </p:grpSpPr>
        <p:pic>
          <p:nvPicPr>
            <p:cNvPr id="54310" name="Picture 37"/>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54311" name="Picture 38"/>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54312" name="Picture 39"/>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sp>
        <p:nvSpPr>
          <p:cNvPr id="46" name="Rectangle 44"/>
          <p:cNvSpPr>
            <a:spLocks noChangeArrowheads="1"/>
          </p:cNvSpPr>
          <p:nvPr/>
        </p:nvSpPr>
        <p:spPr bwMode="auto">
          <a:xfrm>
            <a:off x="6146006" y="3533775"/>
            <a:ext cx="2997994" cy="3207593"/>
          </a:xfrm>
          <a:prstGeom prst="rect">
            <a:avLst/>
          </a:prstGeom>
          <a:noFill/>
          <a:ln w="38100">
            <a:solidFill>
              <a:srgbClr val="CC33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ahoma" pitchFamily="34" charset="0"/>
              <a:ea typeface="Tahoma" pitchFamily="34" charset="0"/>
              <a:cs typeface="Tahoma" pitchFamily="34" charset="0"/>
            </a:endParaRPr>
          </a:p>
        </p:txBody>
      </p:sp>
      <p:sp>
        <p:nvSpPr>
          <p:cNvPr id="45" name="Title 1"/>
          <p:cNvSpPr>
            <a:spLocks noGrp="1"/>
          </p:cNvSpPr>
          <p:nvPr>
            <p:ph type="title"/>
          </p:nvPr>
        </p:nvSpPr>
        <p:spPr>
          <a:xfrm>
            <a:off x="2268760" y="44624"/>
            <a:ext cx="9144000" cy="620713"/>
          </a:xfrm>
          <a:noFill/>
          <a:ln cap="flat">
            <a:noFill/>
            <a:miter lim="800000"/>
            <a:headEnd/>
            <a:tailEnd/>
          </a:ln>
          <a:effectLst>
            <a:outerShdw blurRad="40000" dist="20000" dir="5400000" rotWithShape="0">
              <a:srgbClr val="000000">
                <a:alpha val="37999"/>
              </a:srgbClr>
            </a:outerShdw>
          </a:effectLst>
        </p:spPr>
        <p:txBody>
          <a:bodyPr>
            <a:normAutofit/>
          </a:bodyPr>
          <a:lstStyle/>
          <a:p>
            <a:pPr>
              <a:defRPr/>
            </a:pPr>
            <a:r>
              <a:rPr lang="en-GB" sz="2400" dirty="0">
                <a:solidFill>
                  <a:srgbClr val="000000"/>
                </a:solidFill>
                <a:effectLst/>
                <a:latin typeface="Tahoma" pitchFamily="34" charset="0"/>
                <a:ea typeface="Tahoma" pitchFamily="34" charset="0"/>
                <a:cs typeface="Tahoma" pitchFamily="34" charset="0"/>
              </a:rPr>
              <a:t>How are </a:t>
            </a:r>
            <a:r>
              <a:rPr lang="en-GB" sz="2400" dirty="0" smtClean="0">
                <a:solidFill>
                  <a:srgbClr val="000000"/>
                </a:solidFill>
                <a:effectLst/>
                <a:latin typeface="Tahoma" pitchFamily="34" charset="0"/>
                <a:ea typeface="Tahoma" pitchFamily="34" charset="0"/>
                <a:cs typeface="Tahoma" pitchFamily="34" charset="0"/>
              </a:rPr>
              <a:t>t-tests/ANOVA </a:t>
            </a:r>
            <a:r>
              <a:rPr lang="en-GB" sz="2400" dirty="0">
                <a:solidFill>
                  <a:srgbClr val="000000"/>
                </a:solidFill>
                <a:effectLst/>
                <a:latin typeface="Tahoma" pitchFamily="34" charset="0"/>
                <a:ea typeface="Tahoma" pitchFamily="34" charset="0"/>
                <a:cs typeface="Tahoma" pitchFamily="34" charset="0"/>
              </a:rPr>
              <a:t>relevant </a:t>
            </a:r>
            <a:r>
              <a:rPr lang="en-GB" sz="2400" dirty="0" smtClean="0">
                <a:solidFill>
                  <a:srgbClr val="000000"/>
                </a:solidFill>
                <a:effectLst/>
                <a:latin typeface="Tahoma" pitchFamily="34" charset="0"/>
                <a:ea typeface="Tahoma" pitchFamily="34" charset="0"/>
                <a:cs typeface="Tahoma" pitchFamily="34" charset="0"/>
              </a:rPr>
              <a:t>to fMRI?</a:t>
            </a:r>
            <a:endParaRPr lang="en-US" sz="2400" dirty="0">
              <a:solidFill>
                <a:schemeClr val="dk1"/>
              </a:solidFill>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7796725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729952" y="476250"/>
            <a:ext cx="7010400" cy="935038"/>
          </a:xfrm>
        </p:spPr>
        <p:txBody>
          <a:bodyPr/>
          <a:lstStyle/>
          <a:p>
            <a:r>
              <a:rPr lang="en-GB" sz="3600" b="1" dirty="0">
                <a:solidFill>
                  <a:schemeClr val="tx1"/>
                </a:solidFill>
                <a:latin typeface="Tahoma" pitchFamily="34" charset="0"/>
                <a:ea typeface="Tahoma" pitchFamily="34" charset="0"/>
                <a:cs typeface="Tahoma" pitchFamily="34" charset="0"/>
              </a:rPr>
              <a:t>GLM and fMRI</a:t>
            </a:r>
            <a:endParaRPr lang="en-US" sz="3600" b="1" dirty="0">
              <a:solidFill>
                <a:schemeClr val="tx1"/>
              </a:solidFill>
              <a:latin typeface="Tahoma" pitchFamily="34" charset="0"/>
              <a:ea typeface="Tahoma" pitchFamily="34" charset="0"/>
              <a:cs typeface="Tahoma" pitchFamily="34" charset="0"/>
            </a:endParaRPr>
          </a:p>
        </p:txBody>
      </p:sp>
      <p:sp>
        <p:nvSpPr>
          <p:cNvPr id="107524" name="Text Box 4"/>
          <p:cNvSpPr txBox="1">
            <a:spLocks noChangeArrowheads="1"/>
          </p:cNvSpPr>
          <p:nvPr/>
        </p:nvSpPr>
        <p:spPr bwMode="auto">
          <a:xfrm>
            <a:off x="611188" y="1844675"/>
            <a:ext cx="78486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b="1"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en-US" sz="2800" b="1" dirty="0">
                <a:solidFill>
                  <a:schemeClr val="accent1"/>
                </a:solidFill>
                <a:latin typeface="Tahoma" pitchFamily="34" charset="0"/>
                <a:ea typeface="Tahoma" pitchFamily="34" charset="0"/>
                <a:cs typeface="Tahoma" pitchFamily="34" charset="0"/>
              </a:rPr>
              <a:t>Y</a:t>
            </a:r>
            <a:r>
              <a:rPr lang="en-US" sz="2800" b="1" i="1" dirty="0">
                <a:solidFill>
                  <a:schemeClr val="accent1"/>
                </a:solidFill>
                <a:latin typeface="Tahoma" pitchFamily="34" charset="0"/>
                <a:ea typeface="Tahoma" pitchFamily="34" charset="0"/>
                <a:cs typeface="Tahoma" pitchFamily="34" charset="0"/>
              </a:rPr>
              <a:t>       </a:t>
            </a:r>
            <a:r>
              <a:rPr lang="en-US" sz="2800" b="1" i="1" dirty="0" smtClean="0">
                <a:solidFill>
                  <a:schemeClr val="accent1"/>
                </a:solidFill>
                <a:latin typeface="Tahoma" pitchFamily="34" charset="0"/>
                <a:ea typeface="Tahoma" pitchFamily="34" charset="0"/>
                <a:cs typeface="Tahoma" pitchFamily="34" charset="0"/>
              </a:rPr>
              <a:t> </a:t>
            </a:r>
            <a:r>
              <a:rPr lang="en-US" sz="2800" b="1" dirty="0" smtClean="0">
                <a:solidFill>
                  <a:schemeClr val="accent1"/>
                </a:solidFill>
                <a:latin typeface="Tahoma" pitchFamily="34" charset="0"/>
                <a:ea typeface="Tahoma" pitchFamily="34" charset="0"/>
                <a:cs typeface="Tahoma" pitchFamily="34" charset="0"/>
              </a:rPr>
              <a:t>=           </a:t>
            </a:r>
            <a:r>
              <a:rPr lang="en-US" sz="2800" b="1" dirty="0">
                <a:solidFill>
                  <a:schemeClr val="accent1"/>
                </a:solidFill>
                <a:latin typeface="Tahoma" pitchFamily="34" charset="0"/>
                <a:ea typeface="Tahoma" pitchFamily="34" charset="0"/>
                <a:cs typeface="Tahoma" pitchFamily="34" charset="0"/>
              </a:rPr>
              <a:t>X</a:t>
            </a:r>
            <a:r>
              <a:rPr lang="en-US" sz="2800" b="1" i="1" dirty="0">
                <a:solidFill>
                  <a:schemeClr val="accent1"/>
                </a:solidFill>
                <a:latin typeface="Tahoma" pitchFamily="34" charset="0"/>
                <a:ea typeface="Tahoma" pitchFamily="34" charset="0"/>
                <a:cs typeface="Tahoma" pitchFamily="34" charset="0"/>
              </a:rPr>
              <a:t>         </a:t>
            </a:r>
            <a:r>
              <a:rPr lang="en-US" sz="2800" b="1" dirty="0">
                <a:solidFill>
                  <a:schemeClr val="accent1"/>
                </a:solidFill>
                <a:latin typeface="Tahoma" pitchFamily="34" charset="0"/>
                <a:ea typeface="Tahoma" pitchFamily="34" charset="0"/>
                <a:cs typeface="Tahoma" pitchFamily="34" charset="0"/>
              </a:rPr>
              <a:t>.       </a:t>
            </a:r>
            <a:r>
              <a:rPr lang="en-US" sz="2800" b="1" dirty="0" smtClean="0">
                <a:solidFill>
                  <a:schemeClr val="accent1"/>
                </a:solidFill>
                <a:latin typeface="Tahoma" pitchFamily="34" charset="0"/>
                <a:ea typeface="Tahoma" pitchFamily="34" charset="0"/>
                <a:cs typeface="Tahoma" pitchFamily="34" charset="0"/>
              </a:rPr>
              <a:t>  </a:t>
            </a:r>
            <a:r>
              <a:rPr lang="el-GR" sz="2800" b="1" dirty="0">
                <a:solidFill>
                  <a:schemeClr val="accent1"/>
                </a:solidFill>
                <a:latin typeface="Tahoma" pitchFamily="34" charset="0"/>
                <a:ea typeface="Tahoma" pitchFamily="34" charset="0"/>
                <a:cs typeface="Tahoma" pitchFamily="34" charset="0"/>
              </a:rPr>
              <a:t>β</a:t>
            </a:r>
            <a:r>
              <a:rPr lang="en-US" sz="2800" b="1" i="1" dirty="0">
                <a:solidFill>
                  <a:schemeClr val="accent1"/>
                </a:solidFill>
                <a:latin typeface="Tahoma" pitchFamily="34" charset="0"/>
                <a:ea typeface="Tahoma" pitchFamily="34" charset="0"/>
                <a:cs typeface="Tahoma" pitchFamily="34" charset="0"/>
              </a:rPr>
              <a:t>        </a:t>
            </a:r>
            <a:r>
              <a:rPr lang="en-US" sz="2800" b="1" dirty="0">
                <a:solidFill>
                  <a:schemeClr val="accent1"/>
                </a:solidFill>
                <a:latin typeface="Tahoma" pitchFamily="34" charset="0"/>
                <a:ea typeface="Tahoma" pitchFamily="34" charset="0"/>
                <a:cs typeface="Tahoma" pitchFamily="34" charset="0"/>
              </a:rPr>
              <a:t>+       </a:t>
            </a:r>
            <a:r>
              <a:rPr lang="el-GR" sz="2800" b="1" dirty="0" smtClean="0">
                <a:solidFill>
                  <a:schemeClr val="accent1"/>
                </a:solidFill>
                <a:latin typeface="Tahoma" pitchFamily="34" charset="0"/>
                <a:ea typeface="Tahoma" pitchFamily="34" charset="0"/>
                <a:cs typeface="Tahoma" pitchFamily="34" charset="0"/>
              </a:rPr>
              <a:t>ε</a:t>
            </a:r>
            <a:endParaRPr lang="el-GR" sz="2800" b="1" dirty="0">
              <a:solidFill>
                <a:schemeClr val="accent1"/>
              </a:solidFill>
              <a:latin typeface="Tahoma" pitchFamily="34" charset="0"/>
              <a:ea typeface="Tahoma" pitchFamily="34" charset="0"/>
              <a:cs typeface="Tahoma" pitchFamily="34" charset="0"/>
            </a:endParaRPr>
          </a:p>
          <a:p>
            <a:pPr eaLnBrk="1" hangingPunct="1">
              <a:spcBef>
                <a:spcPct val="50000"/>
              </a:spcBef>
            </a:pPr>
            <a:endParaRPr lang="en-US" sz="2800" b="1" dirty="0">
              <a:latin typeface="Tahoma" pitchFamily="34" charset="0"/>
              <a:ea typeface="Tahoma" pitchFamily="34" charset="0"/>
              <a:cs typeface="Tahoma" pitchFamily="34" charset="0"/>
            </a:endParaRPr>
          </a:p>
        </p:txBody>
      </p:sp>
      <p:sp>
        <p:nvSpPr>
          <p:cNvPr id="107525" name="Text Box 5"/>
          <p:cNvSpPr txBox="1">
            <a:spLocks noChangeArrowheads="1"/>
          </p:cNvSpPr>
          <p:nvPr/>
        </p:nvSpPr>
        <p:spPr bwMode="auto">
          <a:xfrm>
            <a:off x="250825" y="2852738"/>
            <a:ext cx="1944688" cy="189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chemeClr val="bg1">
                    <a:lumMod val="75000"/>
                  </a:schemeClr>
                </a:solidFill>
                <a:latin typeface="Tahoma" pitchFamily="34" charset="0"/>
                <a:ea typeface="Tahoma" pitchFamily="34" charset="0"/>
                <a:cs typeface="Tahoma" pitchFamily="34" charset="0"/>
              </a:rPr>
              <a:t>Observed data:</a:t>
            </a:r>
          </a:p>
          <a:p>
            <a:endParaRPr lang="en-US" dirty="0">
              <a:solidFill>
                <a:schemeClr val="bg1">
                  <a:lumMod val="75000"/>
                </a:schemeClr>
              </a:solidFill>
              <a:latin typeface="Tahoma" pitchFamily="34" charset="0"/>
              <a:ea typeface="Tahoma" pitchFamily="34" charset="0"/>
              <a:cs typeface="Tahoma" pitchFamily="34" charset="0"/>
            </a:endParaRPr>
          </a:p>
          <a:p>
            <a:r>
              <a:rPr lang="en-GB" sz="1600" dirty="0">
                <a:solidFill>
                  <a:schemeClr val="bg1">
                    <a:lumMod val="75000"/>
                  </a:schemeClr>
                </a:solidFill>
                <a:latin typeface="Tahoma" pitchFamily="34" charset="0"/>
                <a:ea typeface="Tahoma" pitchFamily="34" charset="0"/>
                <a:cs typeface="Tahoma" pitchFamily="34" charset="0"/>
              </a:rPr>
              <a:t>Y is the BOLD signal at various time points at a single voxel</a:t>
            </a:r>
            <a:endParaRPr lang="en-US" sz="1600" i="1" dirty="0">
              <a:solidFill>
                <a:schemeClr val="bg1">
                  <a:lumMod val="75000"/>
                </a:schemeClr>
              </a:solidFill>
              <a:latin typeface="Tahoma" pitchFamily="34" charset="0"/>
              <a:ea typeface="Tahoma" pitchFamily="34" charset="0"/>
              <a:cs typeface="Tahoma" pitchFamily="34" charset="0"/>
            </a:endParaRPr>
          </a:p>
          <a:p>
            <a:endParaRPr lang="en-US" sz="1600" dirty="0">
              <a:solidFill>
                <a:schemeClr val="bg1">
                  <a:lumMod val="75000"/>
                </a:schemeClr>
              </a:solidFill>
              <a:latin typeface="Tahoma" pitchFamily="34" charset="0"/>
              <a:ea typeface="Tahoma" pitchFamily="34" charset="0"/>
              <a:cs typeface="Tahoma" pitchFamily="34" charset="0"/>
            </a:endParaRPr>
          </a:p>
        </p:txBody>
      </p:sp>
      <p:sp>
        <p:nvSpPr>
          <p:cNvPr id="107526" name="Text Box 6"/>
          <p:cNvSpPr txBox="1">
            <a:spLocks noChangeArrowheads="1"/>
          </p:cNvSpPr>
          <p:nvPr/>
        </p:nvSpPr>
        <p:spPr bwMode="auto">
          <a:xfrm>
            <a:off x="2555875" y="3141663"/>
            <a:ext cx="3024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atin typeface="Tahoma" pitchFamily="34" charset="0"/>
              <a:ea typeface="Tahoma" pitchFamily="34" charset="0"/>
              <a:cs typeface="Tahoma" pitchFamily="34" charset="0"/>
            </a:endParaRPr>
          </a:p>
          <a:p>
            <a:endParaRPr lang="en-US">
              <a:latin typeface="Tahoma" pitchFamily="34" charset="0"/>
              <a:ea typeface="Tahoma" pitchFamily="34" charset="0"/>
              <a:cs typeface="Tahoma" pitchFamily="34" charset="0"/>
            </a:endParaRPr>
          </a:p>
        </p:txBody>
      </p:sp>
      <p:sp>
        <p:nvSpPr>
          <p:cNvPr id="107527" name="Text Box 7"/>
          <p:cNvSpPr txBox="1">
            <a:spLocks noChangeArrowheads="1"/>
          </p:cNvSpPr>
          <p:nvPr/>
        </p:nvSpPr>
        <p:spPr bwMode="auto">
          <a:xfrm>
            <a:off x="2411413" y="2852738"/>
            <a:ext cx="2952750" cy="164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000" dirty="0">
                <a:solidFill>
                  <a:schemeClr val="bg1">
                    <a:lumMod val="75000"/>
                  </a:schemeClr>
                </a:solidFill>
                <a:latin typeface="Tahoma" pitchFamily="34" charset="0"/>
                <a:ea typeface="Tahoma" pitchFamily="34" charset="0"/>
                <a:cs typeface="Tahoma" pitchFamily="34" charset="0"/>
              </a:rPr>
              <a:t>Design matrix:</a:t>
            </a:r>
          </a:p>
          <a:p>
            <a:endParaRPr lang="en-GB" dirty="0">
              <a:solidFill>
                <a:schemeClr val="bg1">
                  <a:lumMod val="75000"/>
                </a:schemeClr>
              </a:solidFill>
              <a:latin typeface="Tahoma" pitchFamily="34" charset="0"/>
              <a:ea typeface="Tahoma" pitchFamily="34" charset="0"/>
              <a:cs typeface="Tahoma" pitchFamily="34" charset="0"/>
            </a:endParaRPr>
          </a:p>
          <a:p>
            <a:r>
              <a:rPr lang="en-GB" sz="1600" dirty="0">
                <a:solidFill>
                  <a:schemeClr val="bg1">
                    <a:lumMod val="75000"/>
                  </a:schemeClr>
                </a:solidFill>
                <a:latin typeface="Tahoma" pitchFamily="34" charset="0"/>
                <a:ea typeface="Tahoma" pitchFamily="34" charset="0"/>
                <a:cs typeface="Tahoma" pitchFamily="34" charset="0"/>
              </a:rPr>
              <a:t>Several components which explain the observed data, i.e. the BOLD time series for the voxel</a:t>
            </a:r>
          </a:p>
        </p:txBody>
      </p:sp>
      <p:sp>
        <p:nvSpPr>
          <p:cNvPr id="107528" name="Text Box 8"/>
          <p:cNvSpPr txBox="1">
            <a:spLocks noChangeArrowheads="1"/>
          </p:cNvSpPr>
          <p:nvPr/>
        </p:nvSpPr>
        <p:spPr bwMode="auto">
          <a:xfrm>
            <a:off x="5221288" y="2852738"/>
            <a:ext cx="2087562"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000">
                <a:latin typeface="Tahoma" pitchFamily="34" charset="0"/>
                <a:ea typeface="Tahoma" pitchFamily="34" charset="0"/>
                <a:cs typeface="Tahoma" pitchFamily="34" charset="0"/>
              </a:rPr>
              <a:t>Parameters:</a:t>
            </a:r>
          </a:p>
          <a:p>
            <a:endParaRPr lang="en-GB">
              <a:latin typeface="Tahoma" pitchFamily="34" charset="0"/>
              <a:ea typeface="Tahoma" pitchFamily="34" charset="0"/>
              <a:cs typeface="Tahoma" pitchFamily="34" charset="0"/>
            </a:endParaRPr>
          </a:p>
          <a:p>
            <a:r>
              <a:rPr lang="en-GB" sz="1600">
                <a:latin typeface="Tahoma" pitchFamily="34" charset="0"/>
                <a:ea typeface="Tahoma" pitchFamily="34" charset="0"/>
                <a:cs typeface="Tahoma" pitchFamily="34" charset="0"/>
              </a:rPr>
              <a:t>Define the contribution of each component of the design matrix to the value of Y</a:t>
            </a:r>
          </a:p>
          <a:p>
            <a:r>
              <a:rPr lang="en-GB" sz="1600">
                <a:latin typeface="Tahoma" pitchFamily="34" charset="0"/>
                <a:ea typeface="Tahoma" pitchFamily="34" charset="0"/>
                <a:cs typeface="Tahoma" pitchFamily="34" charset="0"/>
              </a:rPr>
              <a:t>Estimated so as to minimise the error, </a:t>
            </a:r>
            <a:r>
              <a:rPr lang="el-GR" sz="1600">
                <a:latin typeface="Tahoma" pitchFamily="34" charset="0"/>
                <a:ea typeface="Tahoma" pitchFamily="34" charset="0"/>
                <a:cs typeface="Tahoma" pitchFamily="34" charset="0"/>
              </a:rPr>
              <a:t>ε</a:t>
            </a:r>
            <a:r>
              <a:rPr lang="en-GB" sz="1600">
                <a:latin typeface="Tahoma" pitchFamily="34" charset="0"/>
                <a:ea typeface="Tahoma" pitchFamily="34" charset="0"/>
                <a:cs typeface="Tahoma" pitchFamily="34" charset="0"/>
              </a:rPr>
              <a:t>, i.e. least sums of squares</a:t>
            </a:r>
            <a:endParaRPr lang="en-US" sz="1600">
              <a:latin typeface="Tahoma" pitchFamily="34" charset="0"/>
              <a:ea typeface="Tahoma" pitchFamily="34" charset="0"/>
              <a:cs typeface="Tahoma" pitchFamily="34" charset="0"/>
            </a:endParaRPr>
          </a:p>
        </p:txBody>
      </p:sp>
      <p:sp>
        <p:nvSpPr>
          <p:cNvPr id="107529" name="Text Box 9"/>
          <p:cNvSpPr txBox="1">
            <a:spLocks noChangeArrowheads="1"/>
          </p:cNvSpPr>
          <p:nvPr/>
        </p:nvSpPr>
        <p:spPr bwMode="auto">
          <a:xfrm>
            <a:off x="7523163" y="2852738"/>
            <a:ext cx="1512887" cy="238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000" dirty="0">
                <a:solidFill>
                  <a:schemeClr val="bg1">
                    <a:lumMod val="75000"/>
                  </a:schemeClr>
                </a:solidFill>
                <a:latin typeface="Tahoma" pitchFamily="34" charset="0"/>
                <a:ea typeface="Tahoma" pitchFamily="34" charset="0"/>
                <a:cs typeface="Tahoma" pitchFamily="34" charset="0"/>
              </a:rPr>
              <a:t>Error:</a:t>
            </a:r>
          </a:p>
          <a:p>
            <a:endParaRPr lang="en-GB" dirty="0">
              <a:solidFill>
                <a:schemeClr val="bg1">
                  <a:lumMod val="75000"/>
                </a:schemeClr>
              </a:solidFill>
              <a:latin typeface="Tahoma" pitchFamily="34" charset="0"/>
              <a:ea typeface="Tahoma" pitchFamily="34" charset="0"/>
              <a:cs typeface="Tahoma" pitchFamily="34" charset="0"/>
            </a:endParaRPr>
          </a:p>
          <a:p>
            <a:r>
              <a:rPr lang="en-GB" sz="1600" dirty="0">
                <a:solidFill>
                  <a:schemeClr val="bg1">
                    <a:lumMod val="75000"/>
                  </a:schemeClr>
                </a:solidFill>
                <a:latin typeface="Tahoma" pitchFamily="34" charset="0"/>
                <a:ea typeface="Tahoma" pitchFamily="34" charset="0"/>
                <a:cs typeface="Tahoma" pitchFamily="34" charset="0"/>
              </a:rPr>
              <a:t>Difference between the observed data, Y, and that predicted by the model, X</a:t>
            </a:r>
            <a:r>
              <a:rPr lang="el-GR" sz="1600" dirty="0">
                <a:solidFill>
                  <a:schemeClr val="bg1">
                    <a:lumMod val="75000"/>
                  </a:schemeClr>
                </a:solidFill>
                <a:latin typeface="Tahoma" pitchFamily="34" charset="0"/>
                <a:ea typeface="Tahoma" pitchFamily="34" charset="0"/>
                <a:cs typeface="Tahoma" pitchFamily="34" charset="0"/>
              </a:rPr>
              <a:t>β</a:t>
            </a:r>
            <a:r>
              <a:rPr lang="en-GB" sz="1600" dirty="0">
                <a:solidFill>
                  <a:schemeClr val="bg1">
                    <a:lumMod val="75000"/>
                  </a:schemeClr>
                </a:solidFill>
                <a:latin typeface="Tahoma" pitchFamily="34" charset="0"/>
                <a:ea typeface="Tahoma" pitchFamily="34" charset="0"/>
                <a:cs typeface="Tahoma" pitchFamily="34" charset="0"/>
              </a:rPr>
              <a:t>.</a:t>
            </a:r>
          </a:p>
        </p:txBody>
      </p:sp>
    </p:spTree>
    <p:extLst>
      <p:ext uri="{BB962C8B-B14F-4D97-AF65-F5344CB8AC3E}">
        <p14:creationId xmlns:p14="http://schemas.microsoft.com/office/powerpoint/2010/main" val="699281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90000"/>
              </a:lnSpc>
            </a:pPr>
            <a:r>
              <a:rPr lang="en-US" sz="2600" dirty="0">
                <a:ln w="17780" cmpd="sng">
                  <a:noFill/>
                  <a:prstDash val="solid"/>
                  <a:miter lim="800000"/>
                </a:ln>
                <a:solidFill>
                  <a:schemeClr val="bg1">
                    <a:lumMod val="75000"/>
                  </a:schemeClr>
                </a:solidFill>
                <a:latin typeface="Tahoma" pitchFamily="34" charset="0"/>
                <a:ea typeface="Tahoma" pitchFamily="34" charset="0"/>
                <a:cs typeface="Tahoma" pitchFamily="34" charset="0"/>
              </a:rPr>
              <a:t>GLM: Y= X </a:t>
            </a:r>
            <a:r>
              <a:rPr lang="el-GR" sz="2600" dirty="0">
                <a:ln w="17780" cmpd="sng">
                  <a:noFill/>
                  <a:prstDash val="solid"/>
                  <a:miter lim="800000"/>
                </a:ln>
                <a:solidFill>
                  <a:schemeClr val="bg1">
                    <a:lumMod val="75000"/>
                  </a:schemeClr>
                </a:solidFill>
                <a:latin typeface="Tahoma" pitchFamily="34" charset="0"/>
                <a:ea typeface="Tahoma" pitchFamily="34" charset="0"/>
                <a:cs typeface="Tahoma" pitchFamily="34" charset="0"/>
              </a:rPr>
              <a:t>β</a:t>
            </a:r>
            <a:r>
              <a:rPr lang="en-US" sz="2600" dirty="0">
                <a:ln w="17780" cmpd="sng">
                  <a:noFill/>
                  <a:prstDash val="solid"/>
                  <a:miter lim="800000"/>
                </a:ln>
                <a:solidFill>
                  <a:schemeClr val="bg1">
                    <a:lumMod val="75000"/>
                  </a:schemeClr>
                </a:solidFill>
                <a:latin typeface="Tahoma" pitchFamily="34" charset="0"/>
                <a:ea typeface="Tahoma" pitchFamily="34" charset="0"/>
                <a:cs typeface="Tahoma" pitchFamily="34" charset="0"/>
              </a:rPr>
              <a:t> + </a:t>
            </a:r>
            <a:r>
              <a:rPr lang="el-GR" sz="2600" dirty="0">
                <a:ln w="17780" cmpd="sng">
                  <a:noFill/>
                  <a:prstDash val="solid"/>
                  <a:miter lim="800000"/>
                </a:ln>
                <a:solidFill>
                  <a:schemeClr val="bg1">
                    <a:lumMod val="75000"/>
                  </a:schemeClr>
                </a:solidFill>
                <a:latin typeface="Tahoma" pitchFamily="34" charset="0"/>
                <a:ea typeface="Tahoma" pitchFamily="34" charset="0"/>
                <a:cs typeface="Tahoma" pitchFamily="34" charset="0"/>
              </a:rPr>
              <a:t>ε</a:t>
            </a:r>
            <a:endParaRPr lang="en-US" sz="2600" dirty="0">
              <a:ln w="17780" cmpd="sng">
                <a:noFill/>
                <a:prstDash val="solid"/>
                <a:miter lim="800000"/>
              </a:ln>
              <a:solidFill>
                <a:schemeClr val="bg1">
                  <a:lumMod val="75000"/>
                </a:schemeClr>
              </a:solidFill>
              <a:latin typeface="Tahoma" pitchFamily="34" charset="0"/>
              <a:ea typeface="Tahoma" pitchFamily="34" charset="0"/>
              <a:cs typeface="Tahoma" pitchFamily="34" charset="0"/>
            </a:endParaRPr>
          </a:p>
          <a:p>
            <a:pPr>
              <a:lnSpc>
                <a:spcPct val="90000"/>
              </a:lnSpc>
            </a:pPr>
            <a:r>
              <a:rPr lang="en-US" sz="2600" dirty="0" smtClean="0">
                <a:ln w="17780" cmpd="sng">
                  <a:noFill/>
                  <a:prstDash val="solid"/>
                  <a:miter lim="800000"/>
                </a:ln>
                <a:latin typeface="Tahoma" pitchFamily="34" charset="0"/>
                <a:ea typeface="Tahoma" pitchFamily="34" charset="0"/>
                <a:cs typeface="Tahoma" pitchFamily="34" charset="0"/>
              </a:rPr>
              <a:t>2</a:t>
            </a:r>
            <a:r>
              <a:rPr lang="en-US" sz="2600" baseline="30000" dirty="0" smtClean="0">
                <a:ln w="17780" cmpd="sng">
                  <a:noFill/>
                  <a:prstDash val="solid"/>
                  <a:miter lim="800000"/>
                </a:ln>
                <a:latin typeface="Tahoma" pitchFamily="34" charset="0"/>
                <a:ea typeface="Tahoma" pitchFamily="34" charset="0"/>
                <a:cs typeface="Tahoma" pitchFamily="34" charset="0"/>
              </a:rPr>
              <a:t>nd</a:t>
            </a:r>
            <a:r>
              <a:rPr lang="en-US" sz="2600" dirty="0" smtClean="0">
                <a:ln w="17780" cmpd="sng">
                  <a:noFill/>
                  <a:prstDash val="solid"/>
                  <a:miter lim="800000"/>
                </a:ln>
                <a:latin typeface="Tahoma" pitchFamily="34" charset="0"/>
                <a:ea typeface="Tahoma" pitchFamily="34" charset="0"/>
                <a:cs typeface="Tahoma" pitchFamily="34" charset="0"/>
              </a:rPr>
              <a:t> level analysis</a:t>
            </a:r>
          </a:p>
          <a:p>
            <a:pPr>
              <a:lnSpc>
                <a:spcPct val="90000"/>
              </a:lnSpc>
            </a:pPr>
            <a:r>
              <a:rPr lang="el-GR" sz="2600" dirty="0" smtClean="0">
                <a:ln w="17780" cmpd="sng">
                  <a:noFill/>
                  <a:prstDash val="solid"/>
                  <a:miter lim="800000"/>
                </a:ln>
                <a:solidFill>
                  <a:schemeClr val="accent1"/>
                </a:solidFill>
                <a:latin typeface="Tahoma" pitchFamily="34" charset="0"/>
                <a:ea typeface="Tahoma" pitchFamily="34" charset="0"/>
                <a:cs typeface="Tahoma" pitchFamily="34" charset="0"/>
              </a:rPr>
              <a:t>β</a:t>
            </a:r>
            <a:r>
              <a:rPr lang="en-US" sz="2600" baseline="-25000" dirty="0" smtClean="0">
                <a:ln w="17780" cmpd="sng">
                  <a:noFill/>
                  <a:prstDash val="solid"/>
                  <a:miter lim="800000"/>
                </a:ln>
                <a:solidFill>
                  <a:schemeClr val="accent1"/>
                </a:solidFill>
                <a:latin typeface="Tahoma" pitchFamily="34" charset="0"/>
                <a:ea typeface="Tahoma" pitchFamily="34" charset="0"/>
                <a:cs typeface="Tahoma" pitchFamily="34" charset="0"/>
              </a:rPr>
              <a:t>1 </a:t>
            </a:r>
            <a:r>
              <a:rPr lang="en-US" sz="2600" dirty="0" smtClean="0">
                <a:ln w="17780" cmpd="sng">
                  <a:noFill/>
                  <a:prstDash val="solid"/>
                  <a:miter lim="800000"/>
                </a:ln>
                <a:latin typeface="Tahoma" pitchFamily="34" charset="0"/>
                <a:ea typeface="Tahoma" pitchFamily="34" charset="0"/>
                <a:cs typeface="Tahoma" pitchFamily="34" charset="0"/>
              </a:rPr>
              <a:t>is an estimate of signal </a:t>
            </a:r>
            <a:r>
              <a:rPr lang="en-US" sz="2600" b="1" dirty="0" smtClean="0">
                <a:ln w="17780" cmpd="sng">
                  <a:noFill/>
                  <a:prstDash val="solid"/>
                  <a:miter lim="800000"/>
                </a:ln>
                <a:latin typeface="Tahoma" pitchFamily="34" charset="0"/>
                <a:ea typeface="Tahoma" pitchFamily="34" charset="0"/>
                <a:cs typeface="Tahoma" pitchFamily="34" charset="0"/>
              </a:rPr>
              <a:t>change over time </a:t>
            </a:r>
            <a:r>
              <a:rPr lang="en-US" sz="2600" dirty="0" smtClean="0">
                <a:ln w="17780" cmpd="sng">
                  <a:noFill/>
                  <a:prstDash val="solid"/>
                  <a:miter lim="800000"/>
                </a:ln>
                <a:latin typeface="Tahoma" pitchFamily="34" charset="0"/>
                <a:ea typeface="Tahoma" pitchFamily="34" charset="0"/>
                <a:cs typeface="Tahoma" pitchFamily="34" charset="0"/>
              </a:rPr>
              <a:t>attributable to the condition of interest (face </a:t>
            </a:r>
            <a:r>
              <a:rPr lang="en-US" sz="2600" dirty="0" err="1" smtClean="0">
                <a:ln w="17780" cmpd="sng">
                  <a:noFill/>
                  <a:prstDash val="solid"/>
                  <a:miter lim="800000"/>
                </a:ln>
                <a:latin typeface="Tahoma" pitchFamily="34" charset="0"/>
                <a:ea typeface="Tahoma" pitchFamily="34" charset="0"/>
                <a:cs typeface="Tahoma" pitchFamily="34" charset="0"/>
              </a:rPr>
              <a:t>vs</a:t>
            </a:r>
            <a:r>
              <a:rPr lang="en-US" sz="2600" dirty="0" smtClean="0">
                <a:ln w="17780" cmpd="sng">
                  <a:noFill/>
                  <a:prstDash val="solid"/>
                  <a:miter lim="800000"/>
                </a:ln>
                <a:latin typeface="Tahoma" pitchFamily="34" charset="0"/>
                <a:ea typeface="Tahoma" pitchFamily="34" charset="0"/>
                <a:cs typeface="Tahoma" pitchFamily="34" charset="0"/>
              </a:rPr>
              <a:t> object)</a:t>
            </a:r>
          </a:p>
          <a:p>
            <a:pPr>
              <a:lnSpc>
                <a:spcPct val="90000"/>
              </a:lnSpc>
            </a:pPr>
            <a:r>
              <a:rPr lang="en-US"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Set up contrast (</a:t>
            </a:r>
            <a:r>
              <a:rPr lang="en-US" sz="2600" dirty="0" err="1"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c</a:t>
            </a:r>
            <a:r>
              <a:rPr lang="en-US" sz="2600" baseline="30000" dirty="0" err="1"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T</a:t>
            </a:r>
            <a:r>
              <a:rPr lang="en-US"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 1 0 for </a:t>
            </a:r>
            <a:r>
              <a:rPr lang="el-GR"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β</a:t>
            </a:r>
            <a:r>
              <a:rPr lang="en-US" sz="2600" baseline="-250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1</a:t>
            </a:r>
            <a:r>
              <a:rPr lang="en-US"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a:t>
            </a:r>
            <a:r>
              <a:rPr lang="en-US" sz="2600" baseline="-250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 </a:t>
            </a:r>
            <a:r>
              <a:rPr lang="en-US"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1x</a:t>
            </a:r>
            <a:r>
              <a:rPr lang="el-GR"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β</a:t>
            </a:r>
            <a:r>
              <a:rPr lang="en-US" sz="2600" baseline="-250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1</a:t>
            </a:r>
            <a:r>
              <a:rPr lang="en-US"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+0x</a:t>
            </a:r>
            <a:r>
              <a:rPr lang="el-GR"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β</a:t>
            </a:r>
            <a:r>
              <a:rPr lang="en-US" sz="2600" baseline="-250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2</a:t>
            </a:r>
            <a:r>
              <a:rPr lang="en-US"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+0x</a:t>
            </a:r>
            <a:r>
              <a:rPr lang="el-GR"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β</a:t>
            </a:r>
            <a:r>
              <a:rPr lang="en-US" sz="2600" baseline="-250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n</a:t>
            </a:r>
            <a:r>
              <a:rPr lang="en-US"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a:t>
            </a:r>
            <a:r>
              <a:rPr lang="en-US" sz="2600" dirty="0" err="1"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s.d</a:t>
            </a:r>
            <a:endParaRPr lang="el-GR"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endParaRPr>
          </a:p>
          <a:p>
            <a:pPr>
              <a:lnSpc>
                <a:spcPct val="90000"/>
              </a:lnSpc>
            </a:pPr>
            <a:r>
              <a:rPr lang="en-US" sz="2600" dirty="0" smtClean="0">
                <a:ln w="17780" cmpd="sng">
                  <a:noFill/>
                  <a:prstDash val="solid"/>
                  <a:miter lim="800000"/>
                </a:ln>
                <a:latin typeface="Tahoma" pitchFamily="34" charset="0"/>
                <a:ea typeface="Tahoma" pitchFamily="34" charset="0"/>
                <a:cs typeface="Tahoma" pitchFamily="34" charset="0"/>
              </a:rPr>
              <a:t>Null hypothesis: </a:t>
            </a:r>
            <a:r>
              <a:rPr lang="en-US" sz="2600" dirty="0" err="1" smtClean="0">
                <a:ln w="17780" cmpd="sng">
                  <a:noFill/>
                  <a:prstDash val="solid"/>
                  <a:miter lim="800000"/>
                </a:ln>
                <a:latin typeface="Tahoma" pitchFamily="34" charset="0"/>
                <a:ea typeface="Tahoma" pitchFamily="34" charset="0"/>
                <a:cs typeface="Tahoma" pitchFamily="34" charset="0"/>
              </a:rPr>
              <a:t>c</a:t>
            </a:r>
            <a:r>
              <a:rPr lang="en-US" sz="2600" baseline="30000" dirty="0" err="1" smtClean="0">
                <a:ln w="17780" cmpd="sng">
                  <a:noFill/>
                  <a:prstDash val="solid"/>
                  <a:miter lim="800000"/>
                </a:ln>
                <a:latin typeface="Tahoma" pitchFamily="34" charset="0"/>
                <a:ea typeface="Tahoma" pitchFamily="34" charset="0"/>
                <a:cs typeface="Tahoma" pitchFamily="34" charset="0"/>
              </a:rPr>
              <a:t>T</a:t>
            </a:r>
            <a:r>
              <a:rPr lang="el-GR" sz="2600" dirty="0" smtClean="0">
                <a:ln w="17780" cmpd="sng">
                  <a:noFill/>
                  <a:prstDash val="solid"/>
                  <a:miter lim="800000"/>
                </a:ln>
                <a:latin typeface="Tahoma" pitchFamily="34" charset="0"/>
                <a:ea typeface="Tahoma" pitchFamily="34" charset="0"/>
                <a:cs typeface="Tahoma" pitchFamily="34" charset="0"/>
              </a:rPr>
              <a:t>β</a:t>
            </a:r>
            <a:r>
              <a:rPr lang="en-US" sz="2600" dirty="0" smtClean="0">
                <a:ln w="17780" cmpd="sng">
                  <a:noFill/>
                  <a:prstDash val="solid"/>
                  <a:miter lim="800000"/>
                </a:ln>
                <a:latin typeface="Tahoma" pitchFamily="34" charset="0"/>
                <a:ea typeface="Tahoma" pitchFamily="34" charset="0"/>
                <a:cs typeface="Tahoma" pitchFamily="34" charset="0"/>
              </a:rPr>
              <a:t>=0 No significant effect at each voxel for condition </a:t>
            </a:r>
            <a:r>
              <a:rPr lang="el-GR" sz="2600" dirty="0" smtClean="0">
                <a:ln w="17780" cmpd="sng">
                  <a:noFill/>
                  <a:prstDash val="solid"/>
                  <a:miter lim="800000"/>
                </a:ln>
                <a:latin typeface="Tahoma" pitchFamily="34" charset="0"/>
                <a:ea typeface="Tahoma" pitchFamily="34" charset="0"/>
                <a:cs typeface="Tahoma" pitchFamily="34" charset="0"/>
              </a:rPr>
              <a:t>β</a:t>
            </a:r>
            <a:r>
              <a:rPr lang="en-US" sz="2600" baseline="-25000" dirty="0" smtClean="0">
                <a:ln w="17780" cmpd="sng">
                  <a:noFill/>
                  <a:prstDash val="solid"/>
                  <a:miter lim="800000"/>
                </a:ln>
                <a:latin typeface="Tahoma" pitchFamily="34" charset="0"/>
                <a:ea typeface="Tahoma" pitchFamily="34" charset="0"/>
                <a:cs typeface="Tahoma" pitchFamily="34" charset="0"/>
              </a:rPr>
              <a:t>1</a:t>
            </a:r>
          </a:p>
          <a:p>
            <a:pPr>
              <a:lnSpc>
                <a:spcPct val="90000"/>
              </a:lnSpc>
            </a:pPr>
            <a:r>
              <a:rPr lang="en-US" sz="2600" dirty="0" smtClean="0">
                <a:ln w="17780" cmpd="sng">
                  <a:noFill/>
                  <a:prstDash val="solid"/>
                  <a:miter lim="800000"/>
                </a:ln>
                <a:latin typeface="Tahoma" pitchFamily="34" charset="0"/>
                <a:ea typeface="Tahoma" pitchFamily="34" charset="0"/>
                <a:cs typeface="Tahoma" pitchFamily="34" charset="0"/>
              </a:rPr>
              <a:t>Contrast 1 -1 : Is the difference between 2 conditions significantly non-zero?</a:t>
            </a:r>
          </a:p>
          <a:p>
            <a:pPr>
              <a:lnSpc>
                <a:spcPct val="90000"/>
              </a:lnSpc>
            </a:pPr>
            <a:r>
              <a:rPr lang="en-US"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t = </a:t>
            </a:r>
            <a:r>
              <a:rPr lang="en-US" sz="2600" dirty="0" err="1"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c</a:t>
            </a:r>
            <a:r>
              <a:rPr lang="en-US" sz="2600" baseline="30000" dirty="0" err="1"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T</a:t>
            </a:r>
            <a:r>
              <a:rPr lang="el-GR"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β</a:t>
            </a:r>
            <a:r>
              <a:rPr lang="en-US"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a:t>
            </a:r>
            <a:r>
              <a:rPr lang="en-US" sz="2600" dirty="0" err="1"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sd</a:t>
            </a:r>
            <a:r>
              <a:rPr lang="en-US"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a:t>
            </a:r>
            <a:r>
              <a:rPr lang="en-US" sz="2600" dirty="0" err="1"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c</a:t>
            </a:r>
            <a:r>
              <a:rPr lang="en-US" sz="2600" baseline="30000" dirty="0" err="1"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T</a:t>
            </a:r>
            <a:r>
              <a:rPr lang="el-GR"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β</a:t>
            </a:r>
            <a:r>
              <a:rPr lang="en-US" sz="2600" dirty="0" smtClean="0">
                <a:ln w="17780" cmpd="sng">
                  <a:noFill/>
                  <a:prstDash val="solid"/>
                  <a:miter lim="800000"/>
                </a:ln>
                <a:solidFill>
                  <a:schemeClr val="bg1">
                    <a:lumMod val="75000"/>
                  </a:schemeClr>
                </a:solidFill>
                <a:latin typeface="Tahoma" pitchFamily="34" charset="0"/>
                <a:ea typeface="Tahoma" pitchFamily="34" charset="0"/>
                <a:cs typeface="Tahoma" pitchFamily="34" charset="0"/>
              </a:rPr>
              <a:t>]</a:t>
            </a:r>
          </a:p>
          <a:p>
            <a:pPr>
              <a:lnSpc>
                <a:spcPct val="90000"/>
              </a:lnSpc>
            </a:pPr>
            <a:r>
              <a:rPr lang="en-GB" sz="2600" dirty="0" smtClean="0">
                <a:ln w="17780" cmpd="sng">
                  <a:noFill/>
                  <a:prstDash val="solid"/>
                  <a:miter lim="800000"/>
                </a:ln>
                <a:latin typeface="Tahoma" pitchFamily="34" charset="0"/>
                <a:ea typeface="Tahoma" pitchFamily="34" charset="0"/>
                <a:cs typeface="Tahoma" pitchFamily="34" charset="0"/>
              </a:rPr>
              <a:t>t-tests are simple combinations of the betas; they are either positive or negative (b1 – b2 is different from b2 – b1)</a:t>
            </a:r>
          </a:p>
          <a:p>
            <a:pPr>
              <a:lnSpc>
                <a:spcPct val="90000"/>
              </a:lnSpc>
            </a:pPr>
            <a:endParaRPr lang="en-GB" b="1"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a:bodyPr>
          <a:lstStyle/>
          <a:p>
            <a:r>
              <a:rPr lang="en-GB" sz="2800" dirty="0" smtClean="0">
                <a:solidFill>
                  <a:schemeClr val="tx1"/>
                </a:solidFill>
                <a:latin typeface="Tahoma" pitchFamily="34" charset="0"/>
                <a:ea typeface="Tahoma" pitchFamily="34" charset="0"/>
                <a:cs typeface="Tahoma" pitchFamily="34" charset="0"/>
              </a:rPr>
              <a:t>t-tests in </a:t>
            </a:r>
            <a:r>
              <a:rPr lang="en-GB" sz="2800" dirty="0" smtClean="0">
                <a:solidFill>
                  <a:srgbClr val="FF0000"/>
                </a:solidFill>
                <a:latin typeface="Tahoma" pitchFamily="34" charset="0"/>
                <a:ea typeface="Tahoma" pitchFamily="34" charset="0"/>
                <a:cs typeface="Tahoma" pitchFamily="34" charset="0"/>
              </a:rPr>
              <a:t>S</a:t>
            </a:r>
            <a:r>
              <a:rPr lang="en-GB" sz="2800" dirty="0" smtClean="0">
                <a:solidFill>
                  <a:schemeClr val="tx1"/>
                </a:solidFill>
                <a:latin typeface="Tahoma" pitchFamily="34" charset="0"/>
                <a:ea typeface="Tahoma" pitchFamily="34" charset="0"/>
                <a:cs typeface="Tahoma" pitchFamily="34" charset="0"/>
              </a:rPr>
              <a:t>tatistical </a:t>
            </a:r>
            <a:r>
              <a:rPr lang="en-GB" sz="2800" dirty="0" smtClean="0">
                <a:solidFill>
                  <a:srgbClr val="FF0000"/>
                </a:solidFill>
                <a:latin typeface="Tahoma" pitchFamily="34" charset="0"/>
                <a:ea typeface="Tahoma" pitchFamily="34" charset="0"/>
                <a:cs typeface="Tahoma" pitchFamily="34" charset="0"/>
              </a:rPr>
              <a:t>P</a:t>
            </a:r>
            <a:r>
              <a:rPr lang="en-GB" sz="2800" dirty="0" smtClean="0">
                <a:solidFill>
                  <a:schemeClr val="tx1"/>
                </a:solidFill>
                <a:latin typeface="Tahoma" pitchFamily="34" charset="0"/>
                <a:ea typeface="Tahoma" pitchFamily="34" charset="0"/>
                <a:cs typeface="Tahoma" pitchFamily="34" charset="0"/>
              </a:rPr>
              <a:t>arametric </a:t>
            </a:r>
            <a:r>
              <a:rPr lang="en-GB" sz="2800" dirty="0" smtClean="0">
                <a:solidFill>
                  <a:srgbClr val="FF0000"/>
                </a:solidFill>
                <a:latin typeface="Tahoma" pitchFamily="34" charset="0"/>
                <a:ea typeface="Tahoma" pitchFamily="34" charset="0"/>
                <a:cs typeface="Tahoma" pitchFamily="34" charset="0"/>
              </a:rPr>
              <a:t>M</a:t>
            </a:r>
            <a:r>
              <a:rPr lang="en-GB" sz="2800" dirty="0" smtClean="0">
                <a:solidFill>
                  <a:schemeClr val="tx1"/>
                </a:solidFill>
                <a:latin typeface="Tahoma" pitchFamily="34" charset="0"/>
                <a:ea typeface="Tahoma" pitchFamily="34" charset="0"/>
                <a:cs typeface="Tahoma" pitchFamily="34" charset="0"/>
              </a:rPr>
              <a:t>apping </a:t>
            </a:r>
            <a:endParaRPr lang="en-GB" sz="2800"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2785804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2976197" y="1484313"/>
            <a:ext cx="6176372"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000" b="1">
                <a:solidFill>
                  <a:schemeClr val="tx1"/>
                </a:solidFill>
                <a:latin typeface="Tahoma" pitchFamily="34" charset="0"/>
                <a:ea typeface="Tahoma" pitchFamily="34" charset="0"/>
                <a:cs typeface="Tahoma" pitchFamily="34" charset="0"/>
              </a:rPr>
              <a:t>A contrast </a:t>
            </a:r>
            <a:r>
              <a:rPr lang="en-GB" sz="1800" b="1">
                <a:solidFill>
                  <a:schemeClr val="tx1"/>
                </a:solidFill>
                <a:latin typeface="Tahoma" pitchFamily="34" charset="0"/>
                <a:ea typeface="Tahoma" pitchFamily="34" charset="0"/>
                <a:cs typeface="Tahoma" pitchFamily="34" charset="0"/>
              </a:rPr>
              <a:t>= a weighted sum of </a:t>
            </a:r>
            <a:r>
              <a:rPr lang="en-GB" sz="1800" b="1">
                <a:solidFill>
                  <a:srgbClr val="FAFD00"/>
                </a:solidFill>
                <a:latin typeface="Tahoma" pitchFamily="34" charset="0"/>
                <a:ea typeface="Tahoma" pitchFamily="34" charset="0"/>
                <a:cs typeface="Tahoma" pitchFamily="34" charset="0"/>
              </a:rPr>
              <a:t>parameters: c´</a:t>
            </a:r>
            <a:r>
              <a:rPr lang="en-GB" sz="1800" b="1">
                <a:solidFill>
                  <a:schemeClr val="tx1"/>
                </a:solidFill>
                <a:latin typeface="Tahoma" pitchFamily="34" charset="0"/>
                <a:ea typeface="Tahoma" pitchFamily="34" charset="0"/>
                <a:cs typeface="Tahoma" pitchFamily="34" charset="0"/>
              </a:rPr>
              <a:t> ´ </a:t>
            </a:r>
            <a:r>
              <a:rPr lang="en-GB" sz="1800" b="1">
                <a:solidFill>
                  <a:srgbClr val="FFFF00"/>
                </a:solidFill>
                <a:latin typeface="Tahoma" pitchFamily="34" charset="0"/>
                <a:ea typeface="Tahoma" pitchFamily="34" charset="0"/>
                <a:cs typeface="Tahoma" pitchFamily="34" charset="0"/>
              </a:rPr>
              <a:t>b</a:t>
            </a:r>
            <a:endParaRPr lang="en-GB" sz="1800" b="1" u="sng">
              <a:solidFill>
                <a:srgbClr val="FFFF00"/>
              </a:solidFill>
              <a:latin typeface="Tahoma" pitchFamily="34" charset="0"/>
              <a:ea typeface="Tahoma" pitchFamily="34" charset="0"/>
              <a:cs typeface="Tahoma" pitchFamily="34" charset="0"/>
            </a:endParaRPr>
          </a:p>
        </p:txBody>
      </p:sp>
      <p:pic>
        <p:nvPicPr>
          <p:cNvPr id="20483"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127" y="3160713"/>
            <a:ext cx="1242646"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5"/>
          <p:cNvGrpSpPr>
            <a:grpSpLocks/>
          </p:cNvGrpSpPr>
          <p:nvPr/>
        </p:nvGrpSpPr>
        <p:grpSpPr bwMode="auto">
          <a:xfrm>
            <a:off x="146538" y="1708150"/>
            <a:ext cx="2630367" cy="954088"/>
            <a:chOff x="100" y="1076"/>
            <a:chExt cx="1795" cy="601"/>
          </a:xfrm>
        </p:grpSpPr>
        <p:sp>
          <p:nvSpPr>
            <p:cNvPr id="20506" name="Rectangle 7"/>
            <p:cNvSpPr>
              <a:spLocks noChangeArrowheads="1"/>
            </p:cNvSpPr>
            <p:nvPr/>
          </p:nvSpPr>
          <p:spPr bwMode="auto">
            <a:xfrm>
              <a:off x="477" y="1362"/>
              <a:ext cx="78" cy="31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ahoma" pitchFamily="34" charset="0"/>
                <a:ea typeface="Tahoma" pitchFamily="34" charset="0"/>
                <a:cs typeface="Tahoma" pitchFamily="34" charset="0"/>
              </a:endParaRPr>
            </a:p>
          </p:txBody>
        </p:sp>
        <p:sp>
          <p:nvSpPr>
            <p:cNvPr id="20507" name="Line 8"/>
            <p:cNvSpPr>
              <a:spLocks noChangeShapeType="1"/>
            </p:cNvSpPr>
            <p:nvPr/>
          </p:nvSpPr>
          <p:spPr bwMode="auto">
            <a:xfrm>
              <a:off x="474" y="1677"/>
              <a:ext cx="831"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20508" name="Rectangle 9"/>
            <p:cNvSpPr>
              <a:spLocks noChangeArrowheads="1"/>
            </p:cNvSpPr>
            <p:nvPr/>
          </p:nvSpPr>
          <p:spPr bwMode="auto">
            <a:xfrm>
              <a:off x="100" y="1076"/>
              <a:ext cx="17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000" b="1" i="1">
                  <a:solidFill>
                    <a:schemeClr val="tx1"/>
                  </a:solidFill>
                  <a:latin typeface="Tahoma" pitchFamily="34" charset="0"/>
                  <a:ea typeface="Tahoma" pitchFamily="34" charset="0"/>
                  <a:cs typeface="Tahoma" pitchFamily="34" charset="0"/>
                </a:rPr>
                <a:t>c’</a:t>
              </a:r>
              <a:r>
                <a:rPr lang="en-GB" sz="2000" b="1">
                  <a:solidFill>
                    <a:schemeClr val="tx1"/>
                  </a:solidFill>
                  <a:latin typeface="Tahoma" pitchFamily="34" charset="0"/>
                  <a:ea typeface="Tahoma" pitchFamily="34" charset="0"/>
                  <a:cs typeface="Tahoma" pitchFamily="34" charset="0"/>
                </a:rPr>
                <a:t> = </a:t>
              </a:r>
              <a:r>
                <a:rPr lang="en-GB" sz="2000" b="1">
                  <a:solidFill>
                    <a:srgbClr val="FAFD00"/>
                  </a:solidFill>
                  <a:latin typeface="Tahoma" pitchFamily="34" charset="0"/>
                  <a:ea typeface="Tahoma" pitchFamily="34" charset="0"/>
                  <a:cs typeface="Tahoma" pitchFamily="34" charset="0"/>
                </a:rPr>
                <a:t>1</a:t>
              </a:r>
              <a:r>
                <a:rPr lang="en-GB" sz="2000" b="1">
                  <a:solidFill>
                    <a:schemeClr val="tx1"/>
                  </a:solidFill>
                  <a:latin typeface="Tahoma" pitchFamily="34" charset="0"/>
                  <a:ea typeface="Tahoma" pitchFamily="34" charset="0"/>
                  <a:cs typeface="Tahoma" pitchFamily="34" charset="0"/>
                </a:rPr>
                <a:t> 0 0 0 0 0 0 0</a:t>
              </a:r>
            </a:p>
          </p:txBody>
        </p:sp>
      </p:grpSp>
      <p:sp>
        <p:nvSpPr>
          <p:cNvPr id="20485" name="Line 15"/>
          <p:cNvSpPr>
            <a:spLocks noChangeShapeType="1"/>
          </p:cNvSpPr>
          <p:nvPr/>
        </p:nvSpPr>
        <p:spPr bwMode="auto">
          <a:xfrm flipV="1">
            <a:off x="825012" y="1435101"/>
            <a:ext cx="0" cy="5311775"/>
          </a:xfrm>
          <a:prstGeom prst="line">
            <a:avLst/>
          </a:prstGeom>
          <a:noFill/>
          <a:ln w="25400">
            <a:solidFill>
              <a:schemeClr val="folHlink"/>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53265" name="Rectangle 17"/>
          <p:cNvSpPr>
            <a:spLocks noChangeArrowheads="1"/>
          </p:cNvSpPr>
          <p:nvPr/>
        </p:nvSpPr>
        <p:spPr bwMode="auto">
          <a:xfrm>
            <a:off x="2584662" y="3860800"/>
            <a:ext cx="587821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a:r>
              <a:rPr lang="de-DE" sz="2000" b="1">
                <a:solidFill>
                  <a:schemeClr val="tx1"/>
                </a:solidFill>
                <a:latin typeface="Tahoma" pitchFamily="34" charset="0"/>
                <a:ea typeface="Tahoma" pitchFamily="34" charset="0"/>
                <a:cs typeface="Tahoma" pitchFamily="34" charset="0"/>
              </a:rPr>
              <a:t>divide by estimated standard deviation of </a:t>
            </a:r>
            <a:r>
              <a:rPr lang="en-GB" sz="2000" b="1">
                <a:solidFill>
                  <a:srgbClr val="FAFD00"/>
                </a:solidFill>
                <a:latin typeface="Tahoma" pitchFamily="34" charset="0"/>
                <a:ea typeface="Tahoma" pitchFamily="34" charset="0"/>
                <a:cs typeface="Tahoma" pitchFamily="34" charset="0"/>
              </a:rPr>
              <a:t>b</a:t>
            </a:r>
            <a:r>
              <a:rPr lang="en-GB" sz="2000" b="1" baseline="-25000">
                <a:solidFill>
                  <a:srgbClr val="FAFD00"/>
                </a:solidFill>
                <a:latin typeface="Tahoma" pitchFamily="34" charset="0"/>
                <a:ea typeface="Tahoma" pitchFamily="34" charset="0"/>
                <a:cs typeface="Tahoma" pitchFamily="34" charset="0"/>
              </a:rPr>
              <a:t>1</a:t>
            </a:r>
          </a:p>
        </p:txBody>
      </p:sp>
      <p:sp>
        <p:nvSpPr>
          <p:cNvPr id="53281" name="Rectangle 33"/>
          <p:cNvSpPr>
            <a:spLocks noChangeArrowheads="1"/>
          </p:cNvSpPr>
          <p:nvPr/>
        </p:nvSpPr>
        <p:spPr bwMode="auto">
          <a:xfrm>
            <a:off x="773723" y="228600"/>
            <a:ext cx="7737231" cy="914400"/>
          </a:xfrm>
          <a:prstGeom prst="rect">
            <a:avLst/>
          </a:prstGeom>
          <a:noFill/>
          <a:ln w="12700">
            <a:solidFill>
              <a:schemeClr val="accent1"/>
            </a:solidFill>
            <a:miter lim="800000"/>
            <a:headEnd/>
            <a:tailEnd/>
          </a:ln>
          <a:effectLst/>
        </p:spPr>
        <p:txBody>
          <a:bodyPr lIns="90488" tIns="44450" rIns="90488" bIns="44450" anchor="ctr"/>
          <a:lstStyle/>
          <a:p>
            <a:pPr algn="ctr">
              <a:defRPr/>
            </a:pPr>
            <a:r>
              <a:rPr lang="en-GB" sz="3200" b="1" dirty="0">
                <a:solidFill>
                  <a:schemeClr val="tx1"/>
                </a:solidFill>
                <a:effectLst>
                  <a:outerShdw blurRad="38100" dist="38100" dir="2700000" algn="tl">
                    <a:srgbClr val="000000"/>
                  </a:outerShdw>
                </a:effectLst>
                <a:latin typeface="Tahoma" pitchFamily="34" charset="0"/>
                <a:ea typeface="Tahoma" pitchFamily="34" charset="0"/>
                <a:cs typeface="Tahoma" pitchFamily="34" charset="0"/>
              </a:rPr>
              <a:t>T test - one dimensional contrasts </a:t>
            </a:r>
            <a:r>
              <a:rPr lang="en-GB" sz="3200" b="1" dirty="0" smtClean="0">
                <a:solidFill>
                  <a:schemeClr val="tx1"/>
                </a:solidFill>
                <a:effectLst>
                  <a:outerShdw blurRad="38100" dist="38100" dir="2700000" algn="tl">
                    <a:srgbClr val="000000"/>
                  </a:outerShdw>
                </a:effectLst>
                <a:latin typeface="Tahoma" pitchFamily="34" charset="0"/>
                <a:ea typeface="Tahoma" pitchFamily="34" charset="0"/>
                <a:cs typeface="Tahoma" pitchFamily="34" charset="0"/>
              </a:rPr>
              <a:t>– SPM {</a:t>
            </a:r>
            <a:r>
              <a:rPr lang="en-GB" sz="3200" b="1" i="1" dirty="0" smtClean="0">
                <a:solidFill>
                  <a:schemeClr val="tx1"/>
                </a:solidFill>
                <a:effectLst>
                  <a:outerShdw blurRad="38100" dist="38100" dir="2700000" algn="tl">
                    <a:srgbClr val="000000"/>
                  </a:outerShdw>
                </a:effectLst>
                <a:latin typeface="Tahoma" pitchFamily="34" charset="0"/>
                <a:ea typeface="Tahoma" pitchFamily="34" charset="0"/>
                <a:cs typeface="Tahoma" pitchFamily="34" charset="0"/>
              </a:rPr>
              <a:t>t </a:t>
            </a:r>
            <a:r>
              <a:rPr lang="en-GB" sz="3200" b="1" dirty="0" smtClean="0">
                <a:solidFill>
                  <a:schemeClr val="tx1"/>
                </a:solidFill>
                <a:effectLst>
                  <a:outerShdw blurRad="38100" dist="38100" dir="2700000" algn="tl">
                    <a:srgbClr val="000000"/>
                  </a:outerShdw>
                </a:effectLst>
                <a:latin typeface="Tahoma" pitchFamily="34" charset="0"/>
                <a:ea typeface="Tahoma" pitchFamily="34" charset="0"/>
                <a:cs typeface="Tahoma" pitchFamily="34" charset="0"/>
              </a:rPr>
              <a:t>}</a:t>
            </a:r>
            <a:endParaRPr lang="en-GB" sz="3200" b="1" dirty="0">
              <a:solidFill>
                <a:schemeClr val="tx1"/>
              </a:solidFill>
              <a:effectLst>
                <a:outerShdw blurRad="38100" dist="38100" dir="2700000" algn="tl">
                  <a:srgbClr val="000000"/>
                </a:outerShdw>
              </a:effectLst>
              <a:latin typeface="Tahoma" pitchFamily="34" charset="0"/>
              <a:ea typeface="Tahoma" pitchFamily="34" charset="0"/>
              <a:cs typeface="Tahoma" pitchFamily="34" charset="0"/>
            </a:endParaRPr>
          </a:p>
        </p:txBody>
      </p:sp>
      <p:grpSp>
        <p:nvGrpSpPr>
          <p:cNvPr id="3" name="Group 56"/>
          <p:cNvGrpSpPr>
            <a:grpSpLocks/>
          </p:cNvGrpSpPr>
          <p:nvPr/>
        </p:nvGrpSpPr>
        <p:grpSpPr bwMode="auto">
          <a:xfrm>
            <a:off x="6765682" y="4365626"/>
            <a:ext cx="2312377" cy="2232025"/>
            <a:chOff x="4662" y="2523"/>
            <a:chExt cx="1578" cy="1406"/>
          </a:xfrm>
        </p:grpSpPr>
        <p:pic>
          <p:nvPicPr>
            <p:cNvPr id="20504"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2" y="2523"/>
              <a:ext cx="1578"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5" name="Rectangle 5"/>
            <p:cNvSpPr>
              <a:spLocks noChangeArrowheads="1"/>
            </p:cNvSpPr>
            <p:nvPr/>
          </p:nvSpPr>
          <p:spPr bwMode="auto">
            <a:xfrm>
              <a:off x="5506" y="3280"/>
              <a:ext cx="7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1800" b="1">
                  <a:solidFill>
                    <a:schemeClr val="bg2"/>
                  </a:solidFill>
                  <a:latin typeface="Tahoma" pitchFamily="34" charset="0"/>
                  <a:ea typeface="Tahoma" pitchFamily="34" charset="0"/>
                  <a:cs typeface="Tahoma" pitchFamily="34" charset="0"/>
                </a:rPr>
                <a:t>SPM{</a:t>
              </a:r>
              <a:r>
                <a:rPr lang="en-GB" sz="1800" b="1" i="1">
                  <a:solidFill>
                    <a:schemeClr val="bg2"/>
                  </a:solidFill>
                  <a:latin typeface="Tahoma" pitchFamily="34" charset="0"/>
                  <a:ea typeface="Tahoma" pitchFamily="34" charset="0"/>
                  <a:cs typeface="Tahoma" pitchFamily="34" charset="0"/>
                </a:rPr>
                <a:t>t</a:t>
              </a:r>
              <a:r>
                <a:rPr lang="en-GB" sz="1800" b="1">
                  <a:solidFill>
                    <a:schemeClr val="bg2"/>
                  </a:solidFill>
                  <a:latin typeface="Tahoma" pitchFamily="34" charset="0"/>
                  <a:ea typeface="Tahoma" pitchFamily="34" charset="0"/>
                  <a:cs typeface="Tahoma" pitchFamily="34" charset="0"/>
                </a:rPr>
                <a:t>}</a:t>
              </a:r>
            </a:p>
          </p:txBody>
        </p:sp>
      </p:grpSp>
      <p:sp>
        <p:nvSpPr>
          <p:cNvPr id="53297" name="Rectangle 49"/>
          <p:cNvSpPr>
            <a:spLocks noChangeArrowheads="1"/>
          </p:cNvSpPr>
          <p:nvPr/>
        </p:nvSpPr>
        <p:spPr bwMode="auto">
          <a:xfrm>
            <a:off x="4889276" y="1995489"/>
            <a:ext cx="12763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a:r>
              <a:rPr lang="en-GB" sz="2000" b="1">
                <a:solidFill>
                  <a:srgbClr val="FAFD00"/>
                </a:solidFill>
                <a:latin typeface="Tahoma" pitchFamily="34" charset="0"/>
                <a:ea typeface="Tahoma" pitchFamily="34" charset="0"/>
                <a:cs typeface="Tahoma" pitchFamily="34" charset="0"/>
              </a:rPr>
              <a:t>b</a:t>
            </a:r>
            <a:r>
              <a:rPr lang="en-GB" sz="2000" b="1" baseline="-25000">
                <a:solidFill>
                  <a:srgbClr val="FAFD00"/>
                </a:solidFill>
                <a:latin typeface="Tahoma" pitchFamily="34" charset="0"/>
                <a:ea typeface="Tahoma" pitchFamily="34" charset="0"/>
                <a:cs typeface="Tahoma" pitchFamily="34" charset="0"/>
              </a:rPr>
              <a:t>1</a:t>
            </a:r>
            <a:r>
              <a:rPr lang="en-GB" sz="2000" b="1">
                <a:solidFill>
                  <a:schemeClr val="tx1"/>
                </a:solidFill>
                <a:latin typeface="Tahoma" pitchFamily="34" charset="0"/>
                <a:ea typeface="Tahoma" pitchFamily="34" charset="0"/>
                <a:cs typeface="Tahoma" pitchFamily="34" charset="0"/>
              </a:rPr>
              <a:t> &gt; 0 ? </a:t>
            </a:r>
          </a:p>
          <a:p>
            <a:pPr algn="ctr"/>
            <a:endParaRPr lang="en-GB" sz="2000" b="1">
              <a:solidFill>
                <a:schemeClr val="tx1"/>
              </a:solidFill>
              <a:latin typeface="Tahoma" pitchFamily="34" charset="0"/>
              <a:ea typeface="Tahoma" pitchFamily="34" charset="0"/>
              <a:cs typeface="Tahoma" pitchFamily="34" charset="0"/>
            </a:endParaRPr>
          </a:p>
        </p:txBody>
      </p:sp>
      <p:sp>
        <p:nvSpPr>
          <p:cNvPr id="53298" name="Rectangle 50"/>
          <p:cNvSpPr>
            <a:spLocks noChangeArrowheads="1"/>
          </p:cNvSpPr>
          <p:nvPr/>
        </p:nvSpPr>
        <p:spPr bwMode="auto">
          <a:xfrm>
            <a:off x="2266364" y="2549526"/>
            <a:ext cx="6957354" cy="1323439"/>
          </a:xfrm>
          <a:prstGeom prst="rect">
            <a:avLst/>
          </a:prstGeom>
          <a:noFill/>
          <a:ln w="12700">
            <a:noFill/>
            <a:miter lim="800000"/>
            <a:headEnd type="none" w="sm" len="sm"/>
            <a:tailEnd type="none" w="sm" len="sm"/>
          </a:ln>
          <a:effectLst/>
        </p:spPr>
        <p:txBody>
          <a:bodyPr wrap="none">
            <a:spAutoFit/>
          </a:bodyPr>
          <a:lstStyle/>
          <a:p>
            <a:pPr algn="ctr">
              <a:defRPr/>
            </a:pPr>
            <a:r>
              <a:rPr lang="de-DE" sz="2000" b="1">
                <a:solidFill>
                  <a:srgbClr val="FAFD00"/>
                </a:solidFill>
                <a:latin typeface="Tahoma" pitchFamily="34" charset="0"/>
                <a:ea typeface="Tahoma" pitchFamily="34" charset="0"/>
                <a:cs typeface="Tahoma" pitchFamily="34" charset="0"/>
              </a:rPr>
              <a:t>Compute </a:t>
            </a:r>
            <a:r>
              <a:rPr lang="en-GB" sz="2000" b="1">
                <a:solidFill>
                  <a:schemeClr val="tx1"/>
                </a:solidFill>
                <a:latin typeface="Tahoma" pitchFamily="34" charset="0"/>
                <a:ea typeface="Tahoma" pitchFamily="34" charset="0"/>
                <a:cs typeface="Tahoma" pitchFamily="34" charset="0"/>
              </a:rPr>
              <a:t>1</a:t>
            </a:r>
            <a:r>
              <a:rPr lang="en-GB" sz="1800">
                <a:solidFill>
                  <a:schemeClr val="tx1"/>
                </a:solidFill>
                <a:latin typeface="Tahoma" pitchFamily="34" charset="0"/>
                <a:ea typeface="Tahoma" pitchFamily="34" charset="0"/>
                <a:cs typeface="Tahoma" pitchFamily="34" charset="0"/>
              </a:rPr>
              <a:t>x</a:t>
            </a:r>
            <a:r>
              <a:rPr lang="en-GB" sz="2000" b="1">
                <a:solidFill>
                  <a:srgbClr val="FAFD00"/>
                </a:solidFill>
                <a:latin typeface="Tahoma" pitchFamily="34" charset="0"/>
                <a:ea typeface="Tahoma" pitchFamily="34" charset="0"/>
                <a:cs typeface="Tahoma" pitchFamily="34" charset="0"/>
              </a:rPr>
              <a:t>b</a:t>
            </a:r>
            <a:r>
              <a:rPr lang="en-GB" sz="2000" b="1" baseline="-25000">
                <a:solidFill>
                  <a:srgbClr val="FAFD00"/>
                </a:solidFill>
                <a:latin typeface="Tahoma" pitchFamily="34" charset="0"/>
                <a:ea typeface="Tahoma" pitchFamily="34" charset="0"/>
                <a:cs typeface="Tahoma" pitchFamily="34" charset="0"/>
              </a:rPr>
              <a:t>1</a:t>
            </a:r>
            <a:r>
              <a:rPr lang="en-GB" sz="2000" b="1">
                <a:solidFill>
                  <a:schemeClr val="tx1"/>
                </a:solidFill>
                <a:latin typeface="Tahoma" pitchFamily="34" charset="0"/>
                <a:ea typeface="Tahoma" pitchFamily="34" charset="0"/>
                <a:cs typeface="Tahoma" pitchFamily="34" charset="0"/>
              </a:rPr>
              <a:t> </a:t>
            </a:r>
            <a:r>
              <a:rPr lang="en-GB" sz="1800" b="1">
                <a:solidFill>
                  <a:schemeClr val="tx1"/>
                </a:solidFill>
                <a:latin typeface="Tahoma" pitchFamily="34" charset="0"/>
                <a:ea typeface="Tahoma" pitchFamily="34" charset="0"/>
                <a:cs typeface="Tahoma" pitchFamily="34" charset="0"/>
              </a:rPr>
              <a:t>+</a:t>
            </a:r>
            <a:r>
              <a:rPr lang="en-GB" sz="2000" b="1">
                <a:solidFill>
                  <a:schemeClr val="tx1"/>
                </a:solidFill>
                <a:latin typeface="Tahoma" pitchFamily="34" charset="0"/>
                <a:ea typeface="Tahoma" pitchFamily="34" charset="0"/>
                <a:cs typeface="Tahoma" pitchFamily="34" charset="0"/>
              </a:rPr>
              <a:t> 0</a:t>
            </a:r>
            <a:r>
              <a:rPr lang="en-GB" sz="1800">
                <a:solidFill>
                  <a:schemeClr val="tx1"/>
                </a:solidFill>
                <a:latin typeface="Tahoma" pitchFamily="34" charset="0"/>
                <a:ea typeface="Tahoma" pitchFamily="34" charset="0"/>
                <a:cs typeface="Tahoma" pitchFamily="34" charset="0"/>
              </a:rPr>
              <a:t>x</a:t>
            </a:r>
            <a:r>
              <a:rPr lang="en-GB" sz="2000" b="1">
                <a:solidFill>
                  <a:srgbClr val="FAFD00"/>
                </a:solidFill>
                <a:latin typeface="Tahoma" pitchFamily="34" charset="0"/>
                <a:ea typeface="Tahoma" pitchFamily="34" charset="0"/>
                <a:cs typeface="Tahoma" pitchFamily="34" charset="0"/>
              </a:rPr>
              <a:t>b</a:t>
            </a:r>
            <a:r>
              <a:rPr lang="en-GB" sz="2000" b="1" baseline="-25000">
                <a:solidFill>
                  <a:srgbClr val="FAFD00"/>
                </a:solidFill>
                <a:latin typeface="Tahoma" pitchFamily="34" charset="0"/>
                <a:ea typeface="Tahoma" pitchFamily="34" charset="0"/>
                <a:cs typeface="Tahoma" pitchFamily="34" charset="0"/>
              </a:rPr>
              <a:t>2</a:t>
            </a:r>
            <a:r>
              <a:rPr lang="en-GB" sz="2000" b="1">
                <a:solidFill>
                  <a:schemeClr val="tx1"/>
                </a:solidFill>
                <a:latin typeface="Tahoma" pitchFamily="34" charset="0"/>
                <a:ea typeface="Tahoma" pitchFamily="34" charset="0"/>
                <a:cs typeface="Tahoma" pitchFamily="34" charset="0"/>
              </a:rPr>
              <a:t> </a:t>
            </a:r>
            <a:r>
              <a:rPr lang="en-GB" sz="1800" b="1">
                <a:solidFill>
                  <a:schemeClr val="tx1"/>
                </a:solidFill>
                <a:latin typeface="Tahoma" pitchFamily="34" charset="0"/>
                <a:ea typeface="Tahoma" pitchFamily="34" charset="0"/>
                <a:cs typeface="Tahoma" pitchFamily="34" charset="0"/>
              </a:rPr>
              <a:t>+</a:t>
            </a:r>
            <a:r>
              <a:rPr lang="en-GB" sz="2000" b="1">
                <a:solidFill>
                  <a:schemeClr val="tx1"/>
                </a:solidFill>
                <a:latin typeface="Tahoma" pitchFamily="34" charset="0"/>
                <a:ea typeface="Tahoma" pitchFamily="34" charset="0"/>
                <a:cs typeface="Tahoma" pitchFamily="34" charset="0"/>
              </a:rPr>
              <a:t> 0</a:t>
            </a:r>
            <a:r>
              <a:rPr lang="en-GB" sz="1800">
                <a:solidFill>
                  <a:schemeClr val="tx1"/>
                </a:solidFill>
                <a:latin typeface="Tahoma" pitchFamily="34" charset="0"/>
                <a:ea typeface="Tahoma" pitchFamily="34" charset="0"/>
                <a:cs typeface="Tahoma" pitchFamily="34" charset="0"/>
              </a:rPr>
              <a:t>x</a:t>
            </a:r>
            <a:r>
              <a:rPr lang="en-GB" sz="2000" b="1">
                <a:solidFill>
                  <a:srgbClr val="FAFD00"/>
                </a:solidFill>
                <a:latin typeface="Tahoma" pitchFamily="34" charset="0"/>
                <a:ea typeface="Tahoma" pitchFamily="34" charset="0"/>
                <a:cs typeface="Tahoma" pitchFamily="34" charset="0"/>
              </a:rPr>
              <a:t>b</a:t>
            </a:r>
            <a:r>
              <a:rPr lang="en-GB" sz="2000" b="1" baseline="-25000">
                <a:solidFill>
                  <a:srgbClr val="FAFD00"/>
                </a:solidFill>
                <a:latin typeface="Tahoma" pitchFamily="34" charset="0"/>
                <a:ea typeface="Tahoma" pitchFamily="34" charset="0"/>
                <a:cs typeface="Tahoma" pitchFamily="34" charset="0"/>
              </a:rPr>
              <a:t>3</a:t>
            </a:r>
            <a:r>
              <a:rPr lang="en-GB" sz="2000" b="1">
                <a:solidFill>
                  <a:schemeClr val="tx1"/>
                </a:solidFill>
                <a:latin typeface="Tahoma" pitchFamily="34" charset="0"/>
                <a:ea typeface="Tahoma" pitchFamily="34" charset="0"/>
                <a:cs typeface="Tahoma" pitchFamily="34" charset="0"/>
              </a:rPr>
              <a:t> </a:t>
            </a:r>
            <a:r>
              <a:rPr lang="en-GB" sz="1800" b="1">
                <a:solidFill>
                  <a:schemeClr val="tx1"/>
                </a:solidFill>
                <a:latin typeface="Tahoma" pitchFamily="34" charset="0"/>
                <a:ea typeface="Tahoma" pitchFamily="34" charset="0"/>
                <a:cs typeface="Tahoma" pitchFamily="34" charset="0"/>
              </a:rPr>
              <a:t>+</a:t>
            </a:r>
            <a:r>
              <a:rPr lang="en-GB" sz="2000" b="1">
                <a:solidFill>
                  <a:schemeClr val="tx1"/>
                </a:solidFill>
                <a:latin typeface="Tahoma" pitchFamily="34" charset="0"/>
                <a:ea typeface="Tahoma" pitchFamily="34" charset="0"/>
                <a:cs typeface="Tahoma" pitchFamily="34" charset="0"/>
              </a:rPr>
              <a:t> 0</a:t>
            </a:r>
            <a:r>
              <a:rPr lang="en-GB" sz="1800">
                <a:solidFill>
                  <a:schemeClr val="tx1"/>
                </a:solidFill>
                <a:latin typeface="Tahoma" pitchFamily="34" charset="0"/>
                <a:ea typeface="Tahoma" pitchFamily="34" charset="0"/>
                <a:cs typeface="Tahoma" pitchFamily="34" charset="0"/>
              </a:rPr>
              <a:t>x</a:t>
            </a:r>
            <a:r>
              <a:rPr lang="en-GB" sz="2000" b="1">
                <a:solidFill>
                  <a:srgbClr val="FAFD00"/>
                </a:solidFill>
                <a:latin typeface="Tahoma" pitchFamily="34" charset="0"/>
                <a:ea typeface="Tahoma" pitchFamily="34" charset="0"/>
                <a:cs typeface="Tahoma" pitchFamily="34" charset="0"/>
              </a:rPr>
              <a:t>b</a:t>
            </a:r>
            <a:r>
              <a:rPr lang="en-GB" sz="2000" b="1" baseline="-25000">
                <a:solidFill>
                  <a:srgbClr val="FAFD00"/>
                </a:solidFill>
                <a:latin typeface="Tahoma" pitchFamily="34" charset="0"/>
                <a:ea typeface="Tahoma" pitchFamily="34" charset="0"/>
                <a:cs typeface="Tahoma" pitchFamily="34" charset="0"/>
              </a:rPr>
              <a:t>4</a:t>
            </a:r>
            <a:r>
              <a:rPr lang="en-GB" sz="2000" b="1">
                <a:solidFill>
                  <a:schemeClr val="tx1"/>
                </a:solidFill>
                <a:latin typeface="Tahoma" pitchFamily="34" charset="0"/>
                <a:ea typeface="Tahoma" pitchFamily="34" charset="0"/>
                <a:cs typeface="Tahoma" pitchFamily="34" charset="0"/>
              </a:rPr>
              <a:t> </a:t>
            </a:r>
            <a:r>
              <a:rPr lang="en-GB" sz="1800" b="1">
                <a:solidFill>
                  <a:schemeClr val="tx1"/>
                </a:solidFill>
                <a:latin typeface="Tahoma" pitchFamily="34" charset="0"/>
                <a:ea typeface="Tahoma" pitchFamily="34" charset="0"/>
                <a:cs typeface="Tahoma" pitchFamily="34" charset="0"/>
              </a:rPr>
              <a:t>+</a:t>
            </a:r>
            <a:r>
              <a:rPr lang="en-GB" sz="2000" b="1">
                <a:solidFill>
                  <a:schemeClr val="tx1"/>
                </a:solidFill>
                <a:latin typeface="Tahoma" pitchFamily="34" charset="0"/>
                <a:ea typeface="Tahoma" pitchFamily="34" charset="0"/>
                <a:cs typeface="Tahoma" pitchFamily="34" charset="0"/>
              </a:rPr>
              <a:t> 0</a:t>
            </a:r>
            <a:r>
              <a:rPr lang="en-GB" sz="1800">
                <a:solidFill>
                  <a:schemeClr val="tx1"/>
                </a:solidFill>
                <a:latin typeface="Tahoma" pitchFamily="34" charset="0"/>
                <a:ea typeface="Tahoma" pitchFamily="34" charset="0"/>
                <a:cs typeface="Tahoma" pitchFamily="34" charset="0"/>
              </a:rPr>
              <a:t>x</a:t>
            </a:r>
            <a:r>
              <a:rPr lang="en-GB" sz="2000" b="1">
                <a:solidFill>
                  <a:srgbClr val="FAFD00"/>
                </a:solidFill>
                <a:latin typeface="Tahoma" pitchFamily="34" charset="0"/>
                <a:ea typeface="Tahoma" pitchFamily="34" charset="0"/>
                <a:cs typeface="Tahoma" pitchFamily="34" charset="0"/>
              </a:rPr>
              <a:t>b</a:t>
            </a:r>
            <a:r>
              <a:rPr lang="en-GB" sz="2000" b="1" baseline="-25000">
                <a:solidFill>
                  <a:srgbClr val="FAFD00"/>
                </a:solidFill>
                <a:latin typeface="Tahoma" pitchFamily="34" charset="0"/>
                <a:ea typeface="Tahoma" pitchFamily="34" charset="0"/>
                <a:cs typeface="Tahoma" pitchFamily="34" charset="0"/>
              </a:rPr>
              <a:t>5</a:t>
            </a:r>
            <a:r>
              <a:rPr lang="en-GB" sz="2000" b="1">
                <a:solidFill>
                  <a:schemeClr val="tx1"/>
                </a:solidFill>
                <a:latin typeface="Tahoma" pitchFamily="34" charset="0"/>
                <a:ea typeface="Tahoma" pitchFamily="34" charset="0"/>
                <a:cs typeface="Tahoma" pitchFamily="34" charset="0"/>
              </a:rPr>
              <a:t> </a:t>
            </a:r>
            <a:r>
              <a:rPr lang="en-GB" sz="1800" b="1">
                <a:solidFill>
                  <a:schemeClr val="tx1"/>
                </a:solidFill>
                <a:latin typeface="Tahoma" pitchFamily="34" charset="0"/>
                <a:ea typeface="Tahoma" pitchFamily="34" charset="0"/>
                <a:cs typeface="Tahoma" pitchFamily="34" charset="0"/>
              </a:rPr>
              <a:t>+</a:t>
            </a:r>
            <a:r>
              <a:rPr lang="en-GB" sz="2000" b="1">
                <a:solidFill>
                  <a:schemeClr val="tx1"/>
                </a:solidFill>
                <a:latin typeface="Tahoma" pitchFamily="34" charset="0"/>
                <a:ea typeface="Tahoma" pitchFamily="34" charset="0"/>
                <a:cs typeface="Tahoma" pitchFamily="34" charset="0"/>
              </a:rPr>
              <a:t> . . .= </a:t>
            </a:r>
            <a:r>
              <a:rPr lang="en-GB" sz="2000" b="1" i="1">
                <a:solidFill>
                  <a:srgbClr val="FFFF00"/>
                </a:solidFill>
                <a:effectLst>
                  <a:outerShdw blurRad="38100" dist="38100" dir="2700000" algn="tl">
                    <a:srgbClr val="000000"/>
                  </a:outerShdw>
                </a:effectLst>
                <a:latin typeface="Tahoma" pitchFamily="34" charset="0"/>
                <a:ea typeface="Tahoma" pitchFamily="34" charset="0"/>
                <a:cs typeface="Tahoma" pitchFamily="34" charset="0"/>
              </a:rPr>
              <a:t>c’b</a:t>
            </a:r>
          </a:p>
          <a:p>
            <a:pPr algn="ctr">
              <a:defRPr/>
            </a:pPr>
            <a:endParaRPr lang="en-GB" sz="2000" b="1" i="1">
              <a:solidFill>
                <a:srgbClr val="FFFF00"/>
              </a:solidFill>
              <a:effectLst>
                <a:outerShdw blurRad="38100" dist="38100" dir="2700000" algn="tl">
                  <a:srgbClr val="000000"/>
                </a:outerShdw>
              </a:effectLst>
              <a:latin typeface="Tahoma" pitchFamily="34" charset="0"/>
              <a:ea typeface="Tahoma" pitchFamily="34" charset="0"/>
              <a:cs typeface="Tahoma" pitchFamily="34" charset="0"/>
            </a:endParaRPr>
          </a:p>
          <a:p>
            <a:pPr algn="ctr">
              <a:defRPr/>
            </a:pPr>
            <a:r>
              <a:rPr lang="en-GB" sz="2000" b="1" i="1">
                <a:solidFill>
                  <a:srgbClr val="FFFF00"/>
                </a:solidFill>
                <a:effectLst>
                  <a:outerShdw blurRad="38100" dist="38100" dir="2700000" algn="tl">
                    <a:srgbClr val="000000"/>
                  </a:outerShdw>
                </a:effectLst>
                <a:latin typeface="Tahoma" pitchFamily="34" charset="0"/>
                <a:ea typeface="Tahoma" pitchFamily="34" charset="0"/>
                <a:cs typeface="Tahoma" pitchFamily="34" charset="0"/>
              </a:rPr>
              <a:t>c’ =</a:t>
            </a:r>
            <a:r>
              <a:rPr lang="en-GB" sz="2000" b="1">
                <a:solidFill>
                  <a:schemeClr val="tx1"/>
                </a:solidFill>
                <a:effectLst>
                  <a:outerShdw blurRad="38100" dist="38100" dir="2700000" algn="tl">
                    <a:srgbClr val="000000"/>
                  </a:outerShdw>
                </a:effectLst>
                <a:latin typeface="Tahoma" pitchFamily="34" charset="0"/>
                <a:ea typeface="Tahoma" pitchFamily="34" charset="0"/>
                <a:cs typeface="Tahoma" pitchFamily="34" charset="0"/>
              </a:rPr>
              <a:t> [1 0 0 0 0 ….]</a:t>
            </a:r>
            <a:endParaRPr lang="en-GB" sz="2000" b="1">
              <a:solidFill>
                <a:schemeClr val="tx1"/>
              </a:solidFill>
              <a:latin typeface="Tahoma" pitchFamily="34" charset="0"/>
              <a:ea typeface="Tahoma" pitchFamily="34" charset="0"/>
              <a:cs typeface="Tahoma" pitchFamily="34" charset="0"/>
            </a:endParaRPr>
          </a:p>
          <a:p>
            <a:pPr algn="ctr">
              <a:defRPr/>
            </a:pPr>
            <a:endParaRPr lang="en-GB" sz="2000" b="1">
              <a:solidFill>
                <a:schemeClr val="tx1"/>
              </a:solidFill>
              <a:latin typeface="Tahoma" pitchFamily="34" charset="0"/>
              <a:ea typeface="Tahoma" pitchFamily="34" charset="0"/>
              <a:cs typeface="Tahoma" pitchFamily="34" charset="0"/>
            </a:endParaRPr>
          </a:p>
        </p:txBody>
      </p:sp>
      <p:sp>
        <p:nvSpPr>
          <p:cNvPr id="53300" name="Rectangle 52"/>
          <p:cNvSpPr>
            <a:spLocks noChangeArrowheads="1"/>
          </p:cNvSpPr>
          <p:nvPr/>
        </p:nvSpPr>
        <p:spPr bwMode="auto">
          <a:xfrm>
            <a:off x="562708" y="2819400"/>
            <a:ext cx="18277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GB" sz="1600" b="1">
                <a:solidFill>
                  <a:srgbClr val="FAFD00"/>
                </a:solidFill>
                <a:latin typeface="Tahoma" pitchFamily="34" charset="0"/>
                <a:ea typeface="Tahoma" pitchFamily="34" charset="0"/>
                <a:cs typeface="Tahoma" pitchFamily="34" charset="0"/>
              </a:rPr>
              <a:t>b</a:t>
            </a:r>
            <a:r>
              <a:rPr lang="en-GB" sz="1600" b="1" baseline="-25000">
                <a:solidFill>
                  <a:srgbClr val="FAFD00"/>
                </a:solidFill>
                <a:latin typeface="Tahoma" pitchFamily="34" charset="0"/>
                <a:ea typeface="Tahoma" pitchFamily="34" charset="0"/>
                <a:cs typeface="Tahoma" pitchFamily="34" charset="0"/>
              </a:rPr>
              <a:t>1</a:t>
            </a:r>
            <a:r>
              <a:rPr lang="en-GB" sz="1600" b="1">
                <a:solidFill>
                  <a:schemeClr val="tx1"/>
                </a:solidFill>
                <a:latin typeface="Tahoma" pitchFamily="34" charset="0"/>
                <a:ea typeface="Tahoma" pitchFamily="34" charset="0"/>
                <a:cs typeface="Tahoma" pitchFamily="34" charset="0"/>
              </a:rPr>
              <a:t> </a:t>
            </a:r>
            <a:r>
              <a:rPr lang="en-GB" sz="1600" b="1">
                <a:solidFill>
                  <a:srgbClr val="FAFD00"/>
                </a:solidFill>
                <a:latin typeface="Tahoma" pitchFamily="34" charset="0"/>
                <a:ea typeface="Tahoma" pitchFamily="34" charset="0"/>
                <a:cs typeface="Tahoma" pitchFamily="34" charset="0"/>
              </a:rPr>
              <a:t>b</a:t>
            </a:r>
            <a:r>
              <a:rPr lang="en-GB" sz="1600" b="1" baseline="-25000">
                <a:solidFill>
                  <a:srgbClr val="FAFD00"/>
                </a:solidFill>
                <a:latin typeface="Tahoma" pitchFamily="34" charset="0"/>
                <a:ea typeface="Tahoma" pitchFamily="34" charset="0"/>
                <a:cs typeface="Tahoma" pitchFamily="34" charset="0"/>
              </a:rPr>
              <a:t>2</a:t>
            </a:r>
            <a:r>
              <a:rPr lang="en-GB" sz="1600" b="1">
                <a:solidFill>
                  <a:schemeClr val="tx1"/>
                </a:solidFill>
                <a:latin typeface="Tahoma" pitchFamily="34" charset="0"/>
                <a:ea typeface="Tahoma" pitchFamily="34" charset="0"/>
                <a:cs typeface="Tahoma" pitchFamily="34" charset="0"/>
              </a:rPr>
              <a:t> </a:t>
            </a:r>
            <a:r>
              <a:rPr lang="en-GB" sz="1600" b="1">
                <a:solidFill>
                  <a:srgbClr val="FAFD00"/>
                </a:solidFill>
                <a:latin typeface="Tahoma" pitchFamily="34" charset="0"/>
                <a:ea typeface="Tahoma" pitchFamily="34" charset="0"/>
                <a:cs typeface="Tahoma" pitchFamily="34" charset="0"/>
              </a:rPr>
              <a:t>b</a:t>
            </a:r>
            <a:r>
              <a:rPr lang="en-GB" sz="1600" b="1" baseline="-25000">
                <a:solidFill>
                  <a:srgbClr val="FAFD00"/>
                </a:solidFill>
                <a:latin typeface="Tahoma" pitchFamily="34" charset="0"/>
                <a:ea typeface="Tahoma" pitchFamily="34" charset="0"/>
                <a:cs typeface="Tahoma" pitchFamily="34" charset="0"/>
              </a:rPr>
              <a:t>3</a:t>
            </a:r>
            <a:r>
              <a:rPr lang="en-GB" sz="1600" b="1">
                <a:solidFill>
                  <a:schemeClr val="tx1"/>
                </a:solidFill>
                <a:latin typeface="Tahoma" pitchFamily="34" charset="0"/>
                <a:ea typeface="Tahoma" pitchFamily="34" charset="0"/>
                <a:cs typeface="Tahoma" pitchFamily="34" charset="0"/>
              </a:rPr>
              <a:t> </a:t>
            </a:r>
            <a:r>
              <a:rPr lang="en-GB" sz="1600" b="1">
                <a:solidFill>
                  <a:srgbClr val="FAFD00"/>
                </a:solidFill>
                <a:latin typeface="Tahoma" pitchFamily="34" charset="0"/>
                <a:ea typeface="Tahoma" pitchFamily="34" charset="0"/>
                <a:cs typeface="Tahoma" pitchFamily="34" charset="0"/>
              </a:rPr>
              <a:t>b</a:t>
            </a:r>
            <a:r>
              <a:rPr lang="en-GB" sz="1600" b="1" baseline="-25000">
                <a:solidFill>
                  <a:srgbClr val="FAFD00"/>
                </a:solidFill>
                <a:latin typeface="Tahoma" pitchFamily="34" charset="0"/>
                <a:ea typeface="Tahoma" pitchFamily="34" charset="0"/>
                <a:cs typeface="Tahoma" pitchFamily="34" charset="0"/>
              </a:rPr>
              <a:t>4</a:t>
            </a:r>
            <a:r>
              <a:rPr lang="en-GB" sz="1600" b="1">
                <a:solidFill>
                  <a:schemeClr val="tx1"/>
                </a:solidFill>
                <a:latin typeface="Tahoma" pitchFamily="34" charset="0"/>
                <a:ea typeface="Tahoma" pitchFamily="34" charset="0"/>
                <a:cs typeface="Tahoma" pitchFamily="34" charset="0"/>
              </a:rPr>
              <a:t> </a:t>
            </a:r>
            <a:r>
              <a:rPr lang="en-GB" sz="1600" b="1">
                <a:solidFill>
                  <a:srgbClr val="FAFD00"/>
                </a:solidFill>
                <a:latin typeface="Tahoma" pitchFamily="34" charset="0"/>
                <a:ea typeface="Tahoma" pitchFamily="34" charset="0"/>
                <a:cs typeface="Tahoma" pitchFamily="34" charset="0"/>
              </a:rPr>
              <a:t>b</a:t>
            </a:r>
            <a:r>
              <a:rPr lang="en-GB" sz="1600" b="1" baseline="-25000">
                <a:solidFill>
                  <a:srgbClr val="FAFD00"/>
                </a:solidFill>
                <a:latin typeface="Tahoma" pitchFamily="34" charset="0"/>
                <a:ea typeface="Tahoma" pitchFamily="34" charset="0"/>
                <a:cs typeface="Tahoma" pitchFamily="34" charset="0"/>
              </a:rPr>
              <a:t>5</a:t>
            </a:r>
            <a:r>
              <a:rPr lang="en-GB" sz="1600" b="1">
                <a:solidFill>
                  <a:schemeClr val="tx1"/>
                </a:solidFill>
                <a:latin typeface="Tahoma" pitchFamily="34" charset="0"/>
                <a:ea typeface="Tahoma" pitchFamily="34" charset="0"/>
                <a:cs typeface="Tahoma" pitchFamily="34" charset="0"/>
              </a:rPr>
              <a:t> </a:t>
            </a:r>
            <a:r>
              <a:rPr lang="en-GB" sz="1600" b="1">
                <a:solidFill>
                  <a:srgbClr val="FAFD00"/>
                </a:solidFill>
                <a:latin typeface="Tahoma" pitchFamily="34" charset="0"/>
                <a:ea typeface="Tahoma" pitchFamily="34" charset="0"/>
                <a:cs typeface="Tahoma" pitchFamily="34" charset="0"/>
              </a:rPr>
              <a:t>....</a:t>
            </a:r>
            <a:endParaRPr lang="en-GB" sz="1600" b="1" baseline="-25000">
              <a:solidFill>
                <a:srgbClr val="FAFD00"/>
              </a:solidFill>
              <a:latin typeface="Tahoma" pitchFamily="34" charset="0"/>
              <a:ea typeface="Tahoma" pitchFamily="34" charset="0"/>
              <a:cs typeface="Tahoma" pitchFamily="34" charset="0"/>
            </a:endParaRPr>
          </a:p>
        </p:txBody>
      </p:sp>
      <p:grpSp>
        <p:nvGrpSpPr>
          <p:cNvPr id="6" name="Group 5"/>
          <p:cNvGrpSpPr/>
          <p:nvPr/>
        </p:nvGrpSpPr>
        <p:grpSpPr>
          <a:xfrm>
            <a:off x="2179028" y="4365626"/>
            <a:ext cx="4586654" cy="2232025"/>
            <a:chOff x="2179028" y="4365626"/>
            <a:chExt cx="4586654" cy="2232025"/>
          </a:xfrm>
        </p:grpSpPr>
        <p:sp>
          <p:nvSpPr>
            <p:cNvPr id="5" name="Rectangle 4"/>
            <p:cNvSpPr/>
            <p:nvPr/>
          </p:nvSpPr>
          <p:spPr>
            <a:xfrm>
              <a:off x="2179028" y="4365626"/>
              <a:ext cx="4586654" cy="2232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93" name="Rectangle 10"/>
            <p:cNvSpPr>
              <a:spLocks noChangeArrowheads="1"/>
            </p:cNvSpPr>
            <p:nvPr/>
          </p:nvSpPr>
          <p:spPr bwMode="auto">
            <a:xfrm>
              <a:off x="2179028" y="5308602"/>
              <a:ext cx="71217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000" b="1" i="1">
                  <a:solidFill>
                    <a:schemeClr val="tx1"/>
                  </a:solidFill>
                  <a:latin typeface="Tahoma" pitchFamily="34" charset="0"/>
                  <a:ea typeface="Tahoma" pitchFamily="34" charset="0"/>
                  <a:cs typeface="Tahoma" pitchFamily="34" charset="0"/>
                </a:rPr>
                <a:t>T</a:t>
              </a:r>
              <a:r>
                <a:rPr lang="en-GB" sz="2000" b="1">
                  <a:solidFill>
                    <a:schemeClr val="tx1"/>
                  </a:solidFill>
                  <a:latin typeface="Tahoma" pitchFamily="34" charset="0"/>
                  <a:ea typeface="Tahoma" pitchFamily="34" charset="0"/>
                  <a:cs typeface="Tahoma" pitchFamily="34" charset="0"/>
                </a:rPr>
                <a:t> = </a:t>
              </a:r>
            </a:p>
          </p:txBody>
        </p:sp>
        <p:sp>
          <p:nvSpPr>
            <p:cNvPr id="20494" name="Rectangle 11"/>
            <p:cNvSpPr>
              <a:spLocks noChangeArrowheads="1"/>
            </p:cNvSpPr>
            <p:nvPr/>
          </p:nvSpPr>
          <p:spPr bwMode="auto">
            <a:xfrm>
              <a:off x="2526324" y="4462464"/>
              <a:ext cx="1660281"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a:r>
                <a:rPr lang="en-GB" sz="2000" b="1" i="1" dirty="0">
                  <a:solidFill>
                    <a:schemeClr val="tx1"/>
                  </a:solidFill>
                  <a:latin typeface="Tahoma" pitchFamily="34" charset="0"/>
                  <a:ea typeface="Tahoma" pitchFamily="34" charset="0"/>
                  <a:cs typeface="Tahoma" pitchFamily="34" charset="0"/>
                </a:rPr>
                <a:t>contrast</a:t>
              </a:r>
              <a:r>
                <a:rPr lang="en-GB" sz="2000" b="1" dirty="0">
                  <a:solidFill>
                    <a:schemeClr val="tx1"/>
                  </a:solidFill>
                  <a:latin typeface="Tahoma" pitchFamily="34" charset="0"/>
                  <a:ea typeface="Tahoma" pitchFamily="34" charset="0"/>
                  <a:cs typeface="Tahoma" pitchFamily="34" charset="0"/>
                </a:rPr>
                <a:t> of</a:t>
              </a:r>
              <a:br>
                <a:rPr lang="en-GB" sz="2000" b="1" dirty="0">
                  <a:solidFill>
                    <a:schemeClr val="tx1"/>
                  </a:solidFill>
                  <a:latin typeface="Tahoma" pitchFamily="34" charset="0"/>
                  <a:ea typeface="Tahoma" pitchFamily="34" charset="0"/>
                  <a:cs typeface="Tahoma" pitchFamily="34" charset="0"/>
                </a:rPr>
              </a:br>
              <a:r>
                <a:rPr lang="en-GB" sz="2000" b="1" dirty="0">
                  <a:solidFill>
                    <a:srgbClr val="FAFD00"/>
                  </a:solidFill>
                  <a:latin typeface="Tahoma" pitchFamily="34" charset="0"/>
                  <a:ea typeface="Tahoma" pitchFamily="34" charset="0"/>
                  <a:cs typeface="Tahoma" pitchFamily="34" charset="0"/>
                </a:rPr>
                <a:t>estimated</a:t>
              </a:r>
              <a:br>
                <a:rPr lang="en-GB" sz="2000" b="1" dirty="0">
                  <a:solidFill>
                    <a:srgbClr val="FAFD00"/>
                  </a:solidFill>
                  <a:latin typeface="Tahoma" pitchFamily="34" charset="0"/>
                  <a:ea typeface="Tahoma" pitchFamily="34" charset="0"/>
                  <a:cs typeface="Tahoma" pitchFamily="34" charset="0"/>
                </a:rPr>
              </a:br>
              <a:r>
                <a:rPr lang="en-GB" sz="2000" b="1" dirty="0">
                  <a:solidFill>
                    <a:srgbClr val="FAFD00"/>
                  </a:solidFill>
                  <a:latin typeface="Tahoma" pitchFamily="34" charset="0"/>
                  <a:ea typeface="Tahoma" pitchFamily="34" charset="0"/>
                  <a:cs typeface="Tahoma" pitchFamily="34" charset="0"/>
                </a:rPr>
                <a:t>parameters</a:t>
              </a:r>
            </a:p>
          </p:txBody>
        </p:sp>
        <p:sp>
          <p:nvSpPr>
            <p:cNvPr id="20496" name="Line 13"/>
            <p:cNvSpPr>
              <a:spLocks noChangeShapeType="1"/>
            </p:cNvSpPr>
            <p:nvPr/>
          </p:nvSpPr>
          <p:spPr bwMode="auto">
            <a:xfrm flipV="1">
              <a:off x="2740270" y="5475289"/>
              <a:ext cx="1296866" cy="31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20498" name="Rectangle 36"/>
            <p:cNvSpPr>
              <a:spLocks noChangeArrowheads="1"/>
            </p:cNvSpPr>
            <p:nvPr/>
          </p:nvSpPr>
          <p:spPr bwMode="auto">
            <a:xfrm>
              <a:off x="4481147" y="5308602"/>
              <a:ext cx="71217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000" b="1" i="1">
                  <a:solidFill>
                    <a:schemeClr val="tx1"/>
                  </a:solidFill>
                  <a:latin typeface="Tahoma" pitchFamily="34" charset="0"/>
                  <a:ea typeface="Tahoma" pitchFamily="34" charset="0"/>
                  <a:cs typeface="Tahoma" pitchFamily="34" charset="0"/>
                </a:rPr>
                <a:t>T</a:t>
              </a:r>
              <a:r>
                <a:rPr lang="en-GB" sz="2000" b="1">
                  <a:solidFill>
                    <a:schemeClr val="tx1"/>
                  </a:solidFill>
                  <a:latin typeface="Tahoma" pitchFamily="34" charset="0"/>
                  <a:ea typeface="Tahoma" pitchFamily="34" charset="0"/>
                  <a:cs typeface="Tahoma" pitchFamily="34" charset="0"/>
                </a:rPr>
                <a:t> = </a:t>
              </a:r>
            </a:p>
          </p:txBody>
        </p:sp>
        <p:sp>
          <p:nvSpPr>
            <p:cNvPr id="20499" name="Rectangle 37"/>
            <p:cNvSpPr>
              <a:spLocks noChangeArrowheads="1"/>
            </p:cNvSpPr>
            <p:nvPr/>
          </p:nvSpPr>
          <p:spPr bwMode="auto">
            <a:xfrm>
              <a:off x="5706209" y="4462464"/>
              <a:ext cx="18317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a:endParaRPr lang="en-GB" sz="2000" b="1">
                <a:solidFill>
                  <a:srgbClr val="FAFD00"/>
                </a:solidFill>
                <a:latin typeface="Tahoma" pitchFamily="34" charset="0"/>
                <a:ea typeface="Tahoma" pitchFamily="34" charset="0"/>
                <a:cs typeface="Tahoma" pitchFamily="34" charset="0"/>
              </a:endParaRPr>
            </a:p>
          </p:txBody>
        </p:sp>
        <p:sp>
          <p:nvSpPr>
            <p:cNvPr id="20501" name="Line 39"/>
            <p:cNvSpPr>
              <a:spLocks noChangeShapeType="1"/>
            </p:cNvSpPr>
            <p:nvPr/>
          </p:nvSpPr>
          <p:spPr bwMode="auto">
            <a:xfrm flipV="1">
              <a:off x="5181601" y="5475289"/>
              <a:ext cx="1296866" cy="31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sp>
          <p:nvSpPr>
            <p:cNvPr id="53294" name="Rectangle 46"/>
            <p:cNvSpPr>
              <a:spLocks noChangeArrowheads="1"/>
            </p:cNvSpPr>
            <p:nvPr/>
          </p:nvSpPr>
          <p:spPr bwMode="auto">
            <a:xfrm>
              <a:off x="5394082" y="4789489"/>
              <a:ext cx="688731" cy="584200"/>
            </a:xfrm>
            <a:prstGeom prst="rect">
              <a:avLst/>
            </a:prstGeom>
            <a:noFill/>
            <a:ln w="12700">
              <a:noFill/>
              <a:miter lim="800000"/>
              <a:headEnd type="none" w="sm" len="sm"/>
              <a:tailEnd type="none" w="sm" len="sm"/>
            </a:ln>
            <a:effectLst/>
          </p:spPr>
          <p:txBody>
            <a:bodyPr wrap="none">
              <a:spAutoFit/>
            </a:bodyPr>
            <a:lstStyle/>
            <a:p>
              <a:pPr>
                <a:defRPr/>
              </a:pPr>
              <a:r>
                <a:rPr lang="en-GB" sz="3200" i="1">
                  <a:solidFill>
                    <a:srgbClr val="FFFF00"/>
                  </a:solidFill>
                  <a:effectLst>
                    <a:outerShdw blurRad="38100" dist="38100" dir="2700000" algn="tl">
                      <a:srgbClr val="000000"/>
                    </a:outerShdw>
                  </a:effectLst>
                  <a:latin typeface="Tahoma" pitchFamily="34" charset="0"/>
                  <a:ea typeface="Tahoma" pitchFamily="34" charset="0"/>
                  <a:cs typeface="Tahoma" pitchFamily="34" charset="0"/>
                </a:rPr>
                <a:t>c’b</a:t>
              </a:r>
            </a:p>
          </p:txBody>
        </p:sp>
        <p:sp>
          <p:nvSpPr>
            <p:cNvPr id="20495" name="Rectangle 12"/>
            <p:cNvSpPr>
              <a:spLocks noChangeArrowheads="1"/>
            </p:cNvSpPr>
            <p:nvPr/>
          </p:nvSpPr>
          <p:spPr bwMode="auto">
            <a:xfrm>
              <a:off x="2751993" y="5538789"/>
              <a:ext cx="130712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a:r>
                <a:rPr lang="en-GB" sz="2000" b="1" dirty="0">
                  <a:latin typeface="Tahoma" pitchFamily="34" charset="0"/>
                  <a:ea typeface="Tahoma" pitchFamily="34" charset="0"/>
                  <a:cs typeface="Tahoma" pitchFamily="34" charset="0"/>
                </a:rPr>
                <a:t>variance</a:t>
              </a:r>
              <a:br>
                <a:rPr lang="en-GB" sz="2000" b="1" dirty="0">
                  <a:latin typeface="Tahoma" pitchFamily="34" charset="0"/>
                  <a:ea typeface="Tahoma" pitchFamily="34" charset="0"/>
                  <a:cs typeface="Tahoma" pitchFamily="34" charset="0"/>
                </a:rPr>
              </a:br>
              <a:r>
                <a:rPr lang="en-GB" sz="2000" b="1" dirty="0">
                  <a:latin typeface="Tahoma" pitchFamily="34" charset="0"/>
                  <a:ea typeface="Tahoma" pitchFamily="34" charset="0"/>
                  <a:cs typeface="Tahoma" pitchFamily="34" charset="0"/>
                </a:rPr>
                <a:t>estimate</a:t>
              </a:r>
            </a:p>
          </p:txBody>
        </p:sp>
        <p:sp>
          <p:nvSpPr>
            <p:cNvPr id="20497" name="Freeform 14"/>
            <p:cNvSpPr>
              <a:spLocks/>
            </p:cNvSpPr>
            <p:nvPr/>
          </p:nvSpPr>
          <p:spPr bwMode="auto">
            <a:xfrm>
              <a:off x="2560028" y="5595939"/>
              <a:ext cx="1567962" cy="577850"/>
            </a:xfrm>
            <a:custGeom>
              <a:avLst/>
              <a:gdLst>
                <a:gd name="T0" fmla="*/ 0 w 1070"/>
                <a:gd name="T1" fmla="*/ 245 h 364"/>
                <a:gd name="T2" fmla="*/ 114 w 1070"/>
                <a:gd name="T3" fmla="*/ 363 h 364"/>
                <a:gd name="T4" fmla="*/ 114 w 1070"/>
                <a:gd name="T5" fmla="*/ 0 h 364"/>
                <a:gd name="T6" fmla="*/ 1017 w 1070"/>
                <a:gd name="T7" fmla="*/ 0 h 364"/>
                <a:gd name="T8" fmla="*/ 1069 w 1070"/>
                <a:gd name="T9" fmla="*/ 54 h 364"/>
                <a:gd name="T10" fmla="*/ 0 60000 65536"/>
                <a:gd name="T11" fmla="*/ 0 60000 65536"/>
                <a:gd name="T12" fmla="*/ 0 60000 65536"/>
                <a:gd name="T13" fmla="*/ 0 60000 65536"/>
                <a:gd name="T14" fmla="*/ 0 60000 65536"/>
                <a:gd name="T15" fmla="*/ 0 w 1070"/>
                <a:gd name="T16" fmla="*/ 0 h 364"/>
                <a:gd name="T17" fmla="*/ 1070 w 1070"/>
                <a:gd name="T18" fmla="*/ 364 h 364"/>
              </a:gdLst>
              <a:ahLst/>
              <a:cxnLst>
                <a:cxn ang="T10">
                  <a:pos x="T0" y="T1"/>
                </a:cxn>
                <a:cxn ang="T11">
                  <a:pos x="T2" y="T3"/>
                </a:cxn>
                <a:cxn ang="T12">
                  <a:pos x="T4" y="T5"/>
                </a:cxn>
                <a:cxn ang="T13">
                  <a:pos x="T6" y="T7"/>
                </a:cxn>
                <a:cxn ang="T14">
                  <a:pos x="T8" y="T9"/>
                </a:cxn>
              </a:cxnLst>
              <a:rect l="T15" t="T16" r="T17" b="T18"/>
              <a:pathLst>
                <a:path w="1070" h="364">
                  <a:moveTo>
                    <a:pt x="0" y="245"/>
                  </a:moveTo>
                  <a:lnTo>
                    <a:pt x="114" y="363"/>
                  </a:lnTo>
                  <a:lnTo>
                    <a:pt x="114" y="0"/>
                  </a:lnTo>
                  <a:lnTo>
                    <a:pt x="1017" y="0"/>
                  </a:lnTo>
                  <a:lnTo>
                    <a:pt x="1069" y="54"/>
                  </a:lnTo>
                </a:path>
              </a:pathLst>
            </a:custGeom>
            <a:noFill/>
            <a:ln w="254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latin typeface="Tahoma" pitchFamily="34" charset="0"/>
                <a:ea typeface="Tahoma" pitchFamily="34" charset="0"/>
                <a:cs typeface="Tahoma" pitchFamily="34" charset="0"/>
              </a:endParaRPr>
            </a:p>
          </p:txBody>
        </p:sp>
        <p:sp>
          <p:nvSpPr>
            <p:cNvPr id="53286" name="Rectangle 38"/>
            <p:cNvSpPr>
              <a:spLocks noChangeArrowheads="1"/>
            </p:cNvSpPr>
            <p:nvPr/>
          </p:nvSpPr>
          <p:spPr bwMode="auto">
            <a:xfrm>
              <a:off x="4933951" y="5568952"/>
              <a:ext cx="1746739" cy="520700"/>
            </a:xfrm>
            <a:prstGeom prst="rect">
              <a:avLst/>
            </a:prstGeom>
            <a:noFill/>
            <a:ln w="9525">
              <a:noFill/>
              <a:miter lim="800000"/>
              <a:headEnd/>
              <a:tailEnd/>
            </a:ln>
            <a:effectLst/>
          </p:spPr>
          <p:txBody>
            <a:bodyPr wrap="none" lIns="90488" tIns="44450" rIns="90488" bIns="44450">
              <a:spAutoFit/>
            </a:bodyPr>
            <a:lstStyle/>
            <a:p>
              <a:pPr algn="ctr">
                <a:defRPr/>
              </a:pPr>
              <a:r>
                <a:rPr lang="en-GB" sz="2800" i="1">
                  <a:solidFill>
                    <a:srgbClr val="FFFF00"/>
                  </a:solidFill>
                  <a:effectLst>
                    <a:outerShdw blurRad="38100" dist="38100" dir="2700000" algn="tl">
                      <a:srgbClr val="000000"/>
                    </a:outerShdw>
                  </a:effectLst>
                  <a:latin typeface="Tahoma" pitchFamily="34" charset="0"/>
                  <a:ea typeface="Tahoma" pitchFamily="34" charset="0"/>
                  <a:cs typeface="Tahoma" pitchFamily="34" charset="0"/>
                </a:rPr>
                <a:t>s</a:t>
              </a:r>
              <a:r>
                <a:rPr lang="en-GB" sz="2800" i="1" baseline="30000">
                  <a:solidFill>
                    <a:srgbClr val="FFFF00"/>
                  </a:solidFill>
                  <a:effectLst>
                    <a:outerShdw blurRad="38100" dist="38100" dir="2700000" algn="tl">
                      <a:srgbClr val="000000"/>
                    </a:outerShdw>
                  </a:effectLst>
                  <a:latin typeface="Tahoma" pitchFamily="34" charset="0"/>
                  <a:ea typeface="Tahoma" pitchFamily="34" charset="0"/>
                  <a:cs typeface="Tahoma" pitchFamily="34" charset="0"/>
                </a:rPr>
                <a:t>2</a:t>
              </a:r>
              <a:r>
                <a:rPr lang="en-GB" sz="2800" i="1">
                  <a:solidFill>
                    <a:srgbClr val="FFFF00"/>
                  </a:solidFill>
                  <a:effectLst>
                    <a:outerShdw blurRad="38100" dist="38100" dir="2700000" algn="tl">
                      <a:srgbClr val="000000"/>
                    </a:outerShdw>
                  </a:effectLst>
                  <a:latin typeface="Tahoma" pitchFamily="34" charset="0"/>
                  <a:ea typeface="Tahoma" pitchFamily="34" charset="0"/>
                  <a:cs typeface="Tahoma" pitchFamily="34" charset="0"/>
                </a:rPr>
                <a:t>c’(X’X)</a:t>
              </a:r>
              <a:r>
                <a:rPr lang="en-GB" sz="3200" i="1" baseline="30000">
                  <a:solidFill>
                    <a:srgbClr val="FFFF00"/>
                  </a:solidFill>
                  <a:effectLst>
                    <a:outerShdw blurRad="38100" dist="38100" dir="2700000" algn="tl">
                      <a:srgbClr val="000000"/>
                    </a:outerShdw>
                  </a:effectLst>
                  <a:latin typeface="Tahoma" pitchFamily="34" charset="0"/>
                  <a:ea typeface="Tahoma" pitchFamily="34" charset="0"/>
                  <a:cs typeface="Tahoma" pitchFamily="34" charset="0"/>
                </a:rPr>
                <a:t>-</a:t>
              </a:r>
              <a:r>
                <a:rPr lang="en-GB" sz="2800" i="1">
                  <a:solidFill>
                    <a:srgbClr val="FFFF00"/>
                  </a:solidFill>
                  <a:effectLst>
                    <a:outerShdw blurRad="38100" dist="38100" dir="2700000" algn="tl">
                      <a:srgbClr val="000000"/>
                    </a:outerShdw>
                  </a:effectLst>
                  <a:latin typeface="Tahoma" pitchFamily="34" charset="0"/>
                  <a:ea typeface="Tahoma" pitchFamily="34" charset="0"/>
                  <a:cs typeface="Tahoma" pitchFamily="34" charset="0"/>
                </a:rPr>
                <a:t>c</a:t>
              </a:r>
            </a:p>
          </p:txBody>
        </p:sp>
        <p:sp>
          <p:nvSpPr>
            <p:cNvPr id="20502" name="Freeform 40"/>
            <p:cNvSpPr>
              <a:spLocks/>
            </p:cNvSpPr>
            <p:nvPr/>
          </p:nvSpPr>
          <p:spPr bwMode="auto">
            <a:xfrm>
              <a:off x="4761036" y="5595939"/>
              <a:ext cx="1808285" cy="577850"/>
            </a:xfrm>
            <a:custGeom>
              <a:avLst/>
              <a:gdLst>
                <a:gd name="T0" fmla="*/ 0 w 1070"/>
                <a:gd name="T1" fmla="*/ 245 h 364"/>
                <a:gd name="T2" fmla="*/ 131 w 1070"/>
                <a:gd name="T3" fmla="*/ 363 h 364"/>
                <a:gd name="T4" fmla="*/ 131 w 1070"/>
                <a:gd name="T5" fmla="*/ 0 h 364"/>
                <a:gd name="T6" fmla="*/ 1173 w 1070"/>
                <a:gd name="T7" fmla="*/ 0 h 364"/>
                <a:gd name="T8" fmla="*/ 1233 w 1070"/>
                <a:gd name="T9" fmla="*/ 54 h 364"/>
                <a:gd name="T10" fmla="*/ 0 60000 65536"/>
                <a:gd name="T11" fmla="*/ 0 60000 65536"/>
                <a:gd name="T12" fmla="*/ 0 60000 65536"/>
                <a:gd name="T13" fmla="*/ 0 60000 65536"/>
                <a:gd name="T14" fmla="*/ 0 60000 65536"/>
                <a:gd name="T15" fmla="*/ 0 w 1070"/>
                <a:gd name="T16" fmla="*/ 0 h 364"/>
                <a:gd name="T17" fmla="*/ 1070 w 1070"/>
                <a:gd name="T18" fmla="*/ 364 h 364"/>
              </a:gdLst>
              <a:ahLst/>
              <a:cxnLst>
                <a:cxn ang="T10">
                  <a:pos x="T0" y="T1"/>
                </a:cxn>
                <a:cxn ang="T11">
                  <a:pos x="T2" y="T3"/>
                </a:cxn>
                <a:cxn ang="T12">
                  <a:pos x="T4" y="T5"/>
                </a:cxn>
                <a:cxn ang="T13">
                  <a:pos x="T6" y="T7"/>
                </a:cxn>
                <a:cxn ang="T14">
                  <a:pos x="T8" y="T9"/>
                </a:cxn>
              </a:cxnLst>
              <a:rect l="T15" t="T16" r="T17" b="T18"/>
              <a:pathLst>
                <a:path w="1070" h="364">
                  <a:moveTo>
                    <a:pt x="0" y="245"/>
                  </a:moveTo>
                  <a:lnTo>
                    <a:pt x="114" y="363"/>
                  </a:lnTo>
                  <a:lnTo>
                    <a:pt x="114" y="0"/>
                  </a:lnTo>
                  <a:lnTo>
                    <a:pt x="1017" y="0"/>
                  </a:lnTo>
                  <a:lnTo>
                    <a:pt x="1069" y="54"/>
                  </a:lnTo>
                </a:path>
              </a:pathLst>
            </a:custGeom>
            <a:noFill/>
            <a:ln w="254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2419710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dirty="0" smtClean="0">
                <a:latin typeface="Tahoma" pitchFamily="34" charset="0"/>
                <a:ea typeface="Tahoma" pitchFamily="34" charset="0"/>
                <a:cs typeface="Tahoma" pitchFamily="34" charset="0"/>
              </a:rPr>
              <a:t>More that 2 groups and/or conditions- e.g. objects, faces and </a:t>
            </a:r>
            <a:r>
              <a:rPr lang="en-GB" sz="2400" b="1" dirty="0" smtClean="0">
                <a:latin typeface="Tahoma" pitchFamily="34" charset="0"/>
                <a:ea typeface="Tahoma" pitchFamily="34" charset="0"/>
                <a:cs typeface="Tahoma" pitchFamily="34" charset="0"/>
              </a:rPr>
              <a:t>bodies</a:t>
            </a:r>
          </a:p>
          <a:p>
            <a:pPr marL="365760" lvl="1" indent="-256032">
              <a:spcBef>
                <a:spcPts val="400"/>
              </a:spcBef>
              <a:buSzPct val="68000"/>
              <a:buFont typeface="Wingdings 3"/>
              <a:buChar char=""/>
            </a:pPr>
            <a:r>
              <a:rPr lang="en-GB" sz="2400" dirty="0">
                <a:latin typeface="Tahoma" pitchFamily="34" charset="0"/>
                <a:ea typeface="Tahoma" pitchFamily="34" charset="0"/>
                <a:cs typeface="Tahoma" pitchFamily="34" charset="0"/>
              </a:rPr>
              <a:t>Do this without inflating the Type I error rate</a:t>
            </a:r>
          </a:p>
          <a:p>
            <a:pPr marL="365760" lvl="1" indent="-256032">
              <a:spcBef>
                <a:spcPts val="400"/>
              </a:spcBef>
              <a:buSzPct val="68000"/>
              <a:buFont typeface="Wingdings 3"/>
              <a:buChar char=""/>
            </a:pPr>
            <a:r>
              <a:rPr lang="en-GB" sz="2400" dirty="0" smtClean="0">
                <a:latin typeface="Tahoma" pitchFamily="34" charset="0"/>
                <a:ea typeface="Tahoma" pitchFamily="34" charset="0"/>
                <a:cs typeface="Tahoma" pitchFamily="34" charset="0"/>
              </a:rPr>
              <a:t>Still </a:t>
            </a:r>
            <a:r>
              <a:rPr lang="en-GB" sz="2400" dirty="0">
                <a:latin typeface="Tahoma" pitchFamily="34" charset="0"/>
                <a:ea typeface="Tahoma" pitchFamily="34" charset="0"/>
                <a:cs typeface="Tahoma" pitchFamily="34" charset="0"/>
              </a:rPr>
              <a:t>compares the differences in means between </a:t>
            </a:r>
            <a:r>
              <a:rPr lang="en-GB" sz="2400" dirty="0" smtClean="0">
                <a:latin typeface="Tahoma" pitchFamily="34" charset="0"/>
                <a:ea typeface="Tahoma" pitchFamily="34" charset="0"/>
                <a:cs typeface="Tahoma" pitchFamily="34" charset="0"/>
              </a:rPr>
              <a:t>groups/conditions </a:t>
            </a:r>
            <a:r>
              <a:rPr lang="en-GB" sz="2400" dirty="0">
                <a:latin typeface="Tahoma" pitchFamily="34" charset="0"/>
                <a:ea typeface="Tahoma" pitchFamily="34" charset="0"/>
                <a:cs typeface="Tahoma" pitchFamily="34" charset="0"/>
              </a:rPr>
              <a:t>but it uses the variance of data to </a:t>
            </a:r>
            <a:r>
              <a:rPr lang="en-GB" sz="2400" dirty="0" smtClean="0">
                <a:latin typeface="Tahoma" pitchFamily="34" charset="0"/>
                <a:ea typeface="Tahoma" pitchFamily="34" charset="0"/>
                <a:cs typeface="Tahoma" pitchFamily="34" charset="0"/>
              </a:rPr>
              <a:t>calculate if </a:t>
            </a:r>
            <a:r>
              <a:rPr lang="en-GB" sz="2400" dirty="0">
                <a:latin typeface="Tahoma" pitchFamily="34" charset="0"/>
                <a:ea typeface="Tahoma" pitchFamily="34" charset="0"/>
                <a:cs typeface="Tahoma" pitchFamily="34" charset="0"/>
              </a:rPr>
              <a:t>means are </a:t>
            </a:r>
            <a:r>
              <a:rPr lang="en-GB" sz="2400" dirty="0" smtClean="0">
                <a:latin typeface="Tahoma" pitchFamily="34" charset="0"/>
                <a:ea typeface="Tahoma" pitchFamily="34" charset="0"/>
                <a:cs typeface="Tahoma" pitchFamily="34" charset="0"/>
              </a:rPr>
              <a:t>significantly different  (H</a:t>
            </a:r>
            <a:r>
              <a:rPr lang="en-GB" sz="2400" baseline="-25000" dirty="0" smtClean="0">
                <a:latin typeface="Tahoma" pitchFamily="34" charset="0"/>
                <a:ea typeface="Tahoma" pitchFamily="34" charset="0"/>
                <a:cs typeface="Tahoma" pitchFamily="34" charset="0"/>
              </a:rPr>
              <a:t>A</a:t>
            </a:r>
            <a:r>
              <a:rPr lang="en-GB" sz="2400" dirty="0" smtClean="0">
                <a:latin typeface="Tahoma" pitchFamily="34" charset="0"/>
                <a:ea typeface="Tahoma" pitchFamily="34" charset="0"/>
                <a:cs typeface="Tahoma" pitchFamily="34" charset="0"/>
              </a:rPr>
              <a:t>)</a:t>
            </a:r>
          </a:p>
          <a:p>
            <a:pPr marL="365760" lvl="1" indent="-256032">
              <a:spcBef>
                <a:spcPts val="400"/>
              </a:spcBef>
              <a:buSzPct val="68000"/>
              <a:buFont typeface="Wingdings 3"/>
              <a:buChar char=""/>
            </a:pPr>
            <a:r>
              <a:rPr lang="en-GB" sz="2400" dirty="0" smtClean="0">
                <a:latin typeface="Tahoma" pitchFamily="34" charset="0"/>
                <a:ea typeface="Tahoma" pitchFamily="34" charset="0"/>
                <a:cs typeface="Tahoma" pitchFamily="34" charset="0"/>
              </a:rPr>
              <a:t>Tests the null hypothesis </a:t>
            </a:r>
            <a:br>
              <a:rPr lang="en-GB" sz="2400" dirty="0" smtClean="0">
                <a:latin typeface="Tahoma" pitchFamily="34" charset="0"/>
                <a:ea typeface="Tahoma" pitchFamily="34" charset="0"/>
                <a:cs typeface="Tahoma" pitchFamily="34" charset="0"/>
              </a:rPr>
            </a:br>
            <a:r>
              <a:rPr lang="en-GB" sz="2400" dirty="0" smtClean="0">
                <a:latin typeface="Tahoma" pitchFamily="34" charset="0"/>
                <a:ea typeface="Tahoma" pitchFamily="34" charset="0"/>
                <a:cs typeface="Tahoma" pitchFamily="34" charset="0"/>
              </a:rPr>
              <a:t>that the means are the </a:t>
            </a:r>
            <a:br>
              <a:rPr lang="en-GB" sz="2400" dirty="0" smtClean="0">
                <a:latin typeface="Tahoma" pitchFamily="34" charset="0"/>
                <a:ea typeface="Tahoma" pitchFamily="34" charset="0"/>
                <a:cs typeface="Tahoma" pitchFamily="34" charset="0"/>
              </a:rPr>
            </a:br>
            <a:r>
              <a:rPr lang="en-GB" sz="2400" dirty="0" smtClean="0">
                <a:latin typeface="Tahoma" pitchFamily="34" charset="0"/>
                <a:ea typeface="Tahoma" pitchFamily="34" charset="0"/>
                <a:cs typeface="Tahoma" pitchFamily="34" charset="0"/>
              </a:rPr>
              <a:t>same via the </a:t>
            </a:r>
            <a:r>
              <a:rPr lang="en-GB" sz="2400" b="1" dirty="0" smtClean="0">
                <a:latin typeface="Tahoma" pitchFamily="34" charset="0"/>
                <a:ea typeface="Tahoma" pitchFamily="34" charset="0"/>
                <a:cs typeface="Tahoma" pitchFamily="34" charset="0"/>
              </a:rPr>
              <a:t>F- test</a:t>
            </a:r>
          </a:p>
          <a:p>
            <a:pPr marL="365760" lvl="1" indent="-256032">
              <a:spcBef>
                <a:spcPts val="400"/>
              </a:spcBef>
              <a:buSzPct val="68000"/>
              <a:buFont typeface="Wingdings 3"/>
              <a:buChar char=""/>
            </a:pPr>
            <a:r>
              <a:rPr lang="en-GB" sz="2400" dirty="0" smtClean="0">
                <a:latin typeface="Tahoma" pitchFamily="34" charset="0"/>
                <a:ea typeface="Tahoma" pitchFamily="34" charset="0"/>
                <a:cs typeface="Tahoma" pitchFamily="34" charset="0"/>
              </a:rPr>
              <a:t>Extra assumptions</a:t>
            </a:r>
            <a:endParaRPr lang="en-GB" sz="2400" dirty="0">
              <a:latin typeface="Tahoma" pitchFamily="34" charset="0"/>
              <a:ea typeface="Tahoma" pitchFamily="34" charset="0"/>
              <a:cs typeface="Tahoma" pitchFamily="34" charset="0"/>
            </a:endParaRPr>
          </a:p>
          <a:p>
            <a:endParaRPr lang="en-GB" dirty="0" smtClean="0">
              <a:latin typeface="Tahoma" pitchFamily="34" charset="0"/>
              <a:ea typeface="Tahoma" pitchFamily="34" charset="0"/>
              <a:cs typeface="Tahoma" pitchFamily="34" charset="0"/>
            </a:endParaRPr>
          </a:p>
          <a:p>
            <a:endParaRPr lang="en-GB" dirty="0" smtClean="0">
              <a:latin typeface="Tahoma" pitchFamily="34" charset="0"/>
              <a:ea typeface="Tahoma" pitchFamily="34" charset="0"/>
              <a:cs typeface="Tahoma" pitchFamily="34" charset="0"/>
            </a:endParaRPr>
          </a:p>
          <a:p>
            <a:endParaRPr lang="en-GB" dirty="0" smtClean="0"/>
          </a:p>
          <a:p>
            <a:endParaRPr lang="en-GB" dirty="0"/>
          </a:p>
        </p:txBody>
      </p:sp>
      <p:sp>
        <p:nvSpPr>
          <p:cNvPr id="3" name="Title 2"/>
          <p:cNvSpPr>
            <a:spLocks noGrp="1"/>
          </p:cNvSpPr>
          <p:nvPr>
            <p:ph type="title"/>
          </p:nvPr>
        </p:nvSpPr>
        <p:spPr>
          <a:xfrm>
            <a:off x="457200" y="485800"/>
            <a:ext cx="8229600" cy="1143000"/>
          </a:xfrm>
        </p:spPr>
        <p:txBody>
          <a:bodyPr>
            <a:normAutofit fontScale="90000"/>
          </a:bodyPr>
          <a:lstStyle/>
          <a:p>
            <a:r>
              <a:rPr lang="en-GB" dirty="0" smtClean="0">
                <a:solidFill>
                  <a:schemeClr val="tx1"/>
                </a:solidFill>
                <a:latin typeface="Tahoma" pitchFamily="34" charset="0"/>
                <a:ea typeface="Tahoma" pitchFamily="34" charset="0"/>
                <a:cs typeface="Tahoma" pitchFamily="34" charset="0"/>
              </a:rPr>
              <a:t>ANOVA- An</a:t>
            </a:r>
            <a:r>
              <a:rPr lang="en-GB" b="0" dirty="0" smtClean="0">
                <a:solidFill>
                  <a:schemeClr val="tx1"/>
                </a:solidFill>
                <a:latin typeface="Tahoma" pitchFamily="34" charset="0"/>
                <a:ea typeface="Tahoma" pitchFamily="34" charset="0"/>
                <a:cs typeface="Tahoma" pitchFamily="34" charset="0"/>
              </a:rPr>
              <a:t>alysis </a:t>
            </a:r>
            <a:r>
              <a:rPr lang="en-GB" dirty="0" smtClean="0">
                <a:solidFill>
                  <a:schemeClr val="tx1"/>
                </a:solidFill>
                <a:latin typeface="Tahoma" pitchFamily="34" charset="0"/>
                <a:ea typeface="Tahoma" pitchFamily="34" charset="0"/>
                <a:cs typeface="Tahoma" pitchFamily="34" charset="0"/>
              </a:rPr>
              <a:t>o</a:t>
            </a:r>
            <a:r>
              <a:rPr lang="en-GB" b="0" dirty="0" smtClean="0">
                <a:solidFill>
                  <a:schemeClr val="tx1"/>
                </a:solidFill>
                <a:latin typeface="Tahoma" pitchFamily="34" charset="0"/>
                <a:ea typeface="Tahoma" pitchFamily="34" charset="0"/>
                <a:cs typeface="Tahoma" pitchFamily="34" charset="0"/>
              </a:rPr>
              <a:t>f </a:t>
            </a:r>
            <a:r>
              <a:rPr lang="en-GB" dirty="0" smtClean="0">
                <a:solidFill>
                  <a:schemeClr val="tx1"/>
                </a:solidFill>
                <a:latin typeface="Tahoma" pitchFamily="34" charset="0"/>
                <a:ea typeface="Tahoma" pitchFamily="34" charset="0"/>
                <a:cs typeface="Tahoma" pitchFamily="34" charset="0"/>
              </a:rPr>
              <a:t>Va</a:t>
            </a:r>
            <a:r>
              <a:rPr lang="en-GB" b="0" dirty="0" smtClean="0">
                <a:solidFill>
                  <a:schemeClr val="tx1"/>
                </a:solidFill>
                <a:latin typeface="Tahoma" pitchFamily="34" charset="0"/>
                <a:ea typeface="Tahoma" pitchFamily="34" charset="0"/>
                <a:cs typeface="Tahoma" pitchFamily="34" charset="0"/>
              </a:rPr>
              <a:t>riance</a:t>
            </a:r>
            <a:r>
              <a:rPr lang="en-GB" dirty="0"/>
              <a:t/>
            </a:r>
            <a:br>
              <a:rPr lang="en-GB" dirty="0"/>
            </a:br>
            <a:endParaRPr lang="en-GB" dirty="0"/>
          </a:p>
        </p:txBody>
      </p:sp>
      <p:pic>
        <p:nvPicPr>
          <p:cNvPr id="3076" name="Picture 4" descr="http://www.bexcellence.org/image-files/ano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7" y="3974826"/>
            <a:ext cx="3528392" cy="249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093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sz="2200" dirty="0" smtClean="0">
                <a:latin typeface="Tahoma" pitchFamily="34" charset="0"/>
                <a:ea typeface="Tahoma" pitchFamily="34" charset="0"/>
                <a:cs typeface="Tahoma" pitchFamily="34" charset="0"/>
              </a:rPr>
              <a:t>By </a:t>
            </a:r>
            <a:r>
              <a:rPr lang="en-GB" sz="2200" b="1" dirty="0" smtClean="0">
                <a:latin typeface="Tahoma" pitchFamily="34" charset="0"/>
                <a:ea typeface="Tahoma" pitchFamily="34" charset="0"/>
                <a:cs typeface="Tahoma" pitchFamily="34" charset="0"/>
              </a:rPr>
              <a:t>comparing the variance </a:t>
            </a:r>
            <a:r>
              <a:rPr lang="en-GB" sz="2200" dirty="0" smtClean="0">
                <a:latin typeface="Tahoma" pitchFamily="34" charset="0"/>
                <a:ea typeface="Tahoma" pitchFamily="34" charset="0"/>
                <a:cs typeface="Tahoma" pitchFamily="34" charset="0"/>
              </a:rPr>
              <a:t>(SS</a:t>
            </a:r>
            <a:r>
              <a:rPr lang="en-GB" sz="1300" dirty="0" smtClean="0">
                <a:latin typeface="Tahoma" pitchFamily="34" charset="0"/>
                <a:ea typeface="Tahoma" pitchFamily="34" charset="0"/>
                <a:cs typeface="Tahoma" pitchFamily="34" charset="0"/>
              </a:rPr>
              <a:t>T </a:t>
            </a:r>
            <a:r>
              <a:rPr lang="en-GB" sz="2200" dirty="0" smtClean="0">
                <a:latin typeface="Tahoma" pitchFamily="34" charset="0"/>
                <a:ea typeface="Tahoma" pitchFamily="34" charset="0"/>
                <a:cs typeface="Tahoma" pitchFamily="34" charset="0"/>
              </a:rPr>
              <a:t>=SS</a:t>
            </a:r>
            <a:r>
              <a:rPr lang="en-GB" sz="1300" dirty="0" smtClean="0">
                <a:latin typeface="Tahoma" pitchFamily="34" charset="0"/>
                <a:ea typeface="Tahoma" pitchFamily="34" charset="0"/>
                <a:cs typeface="Tahoma" pitchFamily="34" charset="0"/>
              </a:rPr>
              <a:t>M</a:t>
            </a:r>
            <a:r>
              <a:rPr lang="en-GB" sz="2200" dirty="0" smtClean="0">
                <a:latin typeface="Tahoma" pitchFamily="34" charset="0"/>
                <a:ea typeface="Tahoma" pitchFamily="34" charset="0"/>
                <a:cs typeface="Tahoma" pitchFamily="34" charset="0"/>
              </a:rPr>
              <a:t> +SS</a:t>
            </a:r>
            <a:r>
              <a:rPr lang="en-GB" sz="1300" dirty="0" smtClean="0">
                <a:latin typeface="Tahoma" pitchFamily="34" charset="0"/>
                <a:ea typeface="Tahoma" pitchFamily="34" charset="0"/>
                <a:cs typeface="Tahoma" pitchFamily="34" charset="0"/>
              </a:rPr>
              <a:t>R</a:t>
            </a:r>
            <a:r>
              <a:rPr lang="en-GB" sz="2200" dirty="0" smtClean="0">
                <a:latin typeface="Tahoma" pitchFamily="34" charset="0"/>
                <a:ea typeface="Tahoma" pitchFamily="34" charset="0"/>
                <a:cs typeface="Tahoma" pitchFamily="34" charset="0"/>
              </a:rPr>
              <a:t>)</a:t>
            </a:r>
            <a:br>
              <a:rPr lang="en-GB" sz="2200" dirty="0" smtClean="0">
                <a:latin typeface="Tahoma" pitchFamily="34" charset="0"/>
                <a:ea typeface="Tahoma" pitchFamily="34" charset="0"/>
                <a:cs typeface="Tahoma" pitchFamily="34" charset="0"/>
              </a:rPr>
            </a:br>
            <a:r>
              <a:rPr lang="en-GB" sz="2200" dirty="0" smtClean="0">
                <a:latin typeface="Tahoma" pitchFamily="34" charset="0"/>
                <a:ea typeface="Tahoma" pitchFamily="34" charset="0"/>
                <a:cs typeface="Tahoma" pitchFamily="34" charset="0"/>
              </a:rPr>
              <a:t>SS</a:t>
            </a:r>
            <a:r>
              <a:rPr lang="en-GB" sz="1300" dirty="0" smtClean="0">
                <a:latin typeface="Tahoma" pitchFamily="34" charset="0"/>
                <a:ea typeface="Tahoma" pitchFamily="34" charset="0"/>
                <a:cs typeface="Tahoma" pitchFamily="34" charset="0"/>
              </a:rPr>
              <a:t>T</a:t>
            </a:r>
            <a:r>
              <a:rPr lang="en-GB" sz="2200" dirty="0" smtClean="0">
                <a:latin typeface="Tahoma" pitchFamily="34" charset="0"/>
                <a:ea typeface="Tahoma" pitchFamily="34" charset="0"/>
                <a:cs typeface="Tahoma" pitchFamily="34" charset="0"/>
              </a:rPr>
              <a:t> (variability between scores)</a:t>
            </a:r>
            <a:br>
              <a:rPr lang="en-GB" sz="2200" dirty="0" smtClean="0">
                <a:latin typeface="Tahoma" pitchFamily="34" charset="0"/>
                <a:ea typeface="Tahoma" pitchFamily="34" charset="0"/>
                <a:cs typeface="Tahoma" pitchFamily="34" charset="0"/>
              </a:rPr>
            </a:br>
            <a:r>
              <a:rPr lang="en-GB" sz="2200" dirty="0" smtClean="0">
                <a:latin typeface="Tahoma" pitchFamily="34" charset="0"/>
                <a:ea typeface="Tahoma" pitchFamily="34" charset="0"/>
                <a:cs typeface="Tahoma" pitchFamily="34" charset="0"/>
              </a:rPr>
              <a:t>SS</a:t>
            </a:r>
            <a:r>
              <a:rPr lang="en-GB" sz="1300" dirty="0" smtClean="0">
                <a:latin typeface="Tahoma" pitchFamily="34" charset="0"/>
                <a:ea typeface="Tahoma" pitchFamily="34" charset="0"/>
                <a:cs typeface="Tahoma" pitchFamily="34" charset="0"/>
              </a:rPr>
              <a:t>M</a:t>
            </a:r>
            <a:r>
              <a:rPr lang="en-GB" sz="2200" dirty="0" smtClean="0">
                <a:latin typeface="Tahoma" pitchFamily="34" charset="0"/>
                <a:ea typeface="Tahoma" pitchFamily="34" charset="0"/>
                <a:cs typeface="Tahoma" pitchFamily="34" charset="0"/>
              </a:rPr>
              <a:t> (variability explained by model)</a:t>
            </a:r>
            <a:br>
              <a:rPr lang="en-GB" sz="2200" dirty="0" smtClean="0">
                <a:latin typeface="Tahoma" pitchFamily="34" charset="0"/>
                <a:ea typeface="Tahoma" pitchFamily="34" charset="0"/>
                <a:cs typeface="Tahoma" pitchFamily="34" charset="0"/>
              </a:rPr>
            </a:br>
            <a:r>
              <a:rPr lang="en-GB" sz="2200" dirty="0" smtClean="0">
                <a:latin typeface="Tahoma" pitchFamily="34" charset="0"/>
                <a:ea typeface="Tahoma" pitchFamily="34" charset="0"/>
                <a:cs typeface="Tahoma" pitchFamily="34" charset="0"/>
              </a:rPr>
              <a:t>SS</a:t>
            </a:r>
            <a:r>
              <a:rPr lang="en-GB" sz="1300" dirty="0" smtClean="0">
                <a:latin typeface="Tahoma" pitchFamily="34" charset="0"/>
                <a:ea typeface="Tahoma" pitchFamily="34" charset="0"/>
                <a:cs typeface="Tahoma" pitchFamily="34" charset="0"/>
              </a:rPr>
              <a:t>R</a:t>
            </a:r>
            <a:r>
              <a:rPr lang="en-GB" sz="2200" dirty="0" smtClean="0">
                <a:latin typeface="Tahoma" pitchFamily="34" charset="0"/>
                <a:ea typeface="Tahoma" pitchFamily="34" charset="0"/>
                <a:cs typeface="Tahoma" pitchFamily="34" charset="0"/>
              </a:rPr>
              <a:t> (variability due to individual difference)</a:t>
            </a:r>
          </a:p>
          <a:p>
            <a:endParaRPr lang="en-GB" dirty="0">
              <a:latin typeface="Tahoma" pitchFamily="34" charset="0"/>
              <a:ea typeface="Tahoma" pitchFamily="34" charset="0"/>
              <a:cs typeface="Tahoma" pitchFamily="34" charset="0"/>
            </a:endParaRPr>
          </a:p>
          <a:p>
            <a:pPr>
              <a:spcBef>
                <a:spcPct val="0"/>
              </a:spcBef>
            </a:pPr>
            <a:r>
              <a:rPr lang="en-GB" b="1" dirty="0" smtClean="0">
                <a:latin typeface="Tahoma" pitchFamily="34" charset="0"/>
                <a:ea typeface="Tahoma" pitchFamily="34" charset="0"/>
                <a:cs typeface="Tahoma" pitchFamily="34" charset="0"/>
              </a:rPr>
              <a:t>F- ratio</a:t>
            </a:r>
            <a:endParaRPr lang="en-GB" b="1" dirty="0">
              <a:latin typeface="Tahoma" pitchFamily="34" charset="0"/>
              <a:ea typeface="Tahoma" pitchFamily="34" charset="0"/>
              <a:cs typeface="Tahoma" pitchFamily="34" charset="0"/>
            </a:endParaRPr>
          </a:p>
          <a:p>
            <a:pPr lvl="1">
              <a:spcBef>
                <a:spcPct val="0"/>
              </a:spcBef>
            </a:pPr>
            <a:r>
              <a:rPr lang="en-GB" sz="2000" dirty="0" smtClean="0">
                <a:latin typeface="Tahoma" pitchFamily="34" charset="0"/>
                <a:ea typeface="Tahoma" pitchFamily="34" charset="0"/>
                <a:cs typeface="Tahoma" pitchFamily="34" charset="0"/>
              </a:rPr>
              <a:t>Magnitude </a:t>
            </a:r>
            <a:r>
              <a:rPr lang="en-GB" sz="2000" dirty="0">
                <a:latin typeface="Tahoma" pitchFamily="34" charset="0"/>
                <a:ea typeface="Tahoma" pitchFamily="34" charset="0"/>
                <a:cs typeface="Tahoma" pitchFamily="34" charset="0"/>
              </a:rPr>
              <a:t>of the difference between </a:t>
            </a:r>
            <a:r>
              <a:rPr lang="en-GB" sz="2000" dirty="0" smtClean="0">
                <a:latin typeface="Tahoma" pitchFamily="34" charset="0"/>
                <a:ea typeface="Tahoma" pitchFamily="34" charset="0"/>
                <a:cs typeface="Tahoma" pitchFamily="34" charset="0"/>
              </a:rPr>
              <a:t/>
            </a:r>
            <a:br>
              <a:rPr lang="en-GB" sz="2000" dirty="0" smtClean="0">
                <a:latin typeface="Tahoma" pitchFamily="34" charset="0"/>
                <a:ea typeface="Tahoma" pitchFamily="34" charset="0"/>
                <a:cs typeface="Tahoma" pitchFamily="34" charset="0"/>
              </a:rPr>
            </a:br>
            <a:r>
              <a:rPr lang="en-GB" sz="2000" dirty="0" smtClean="0">
                <a:latin typeface="Tahoma" pitchFamily="34" charset="0"/>
                <a:ea typeface="Tahoma" pitchFamily="34" charset="0"/>
                <a:cs typeface="Tahoma" pitchFamily="34" charset="0"/>
              </a:rPr>
              <a:t>the </a:t>
            </a:r>
            <a:r>
              <a:rPr lang="en-GB" sz="2000" dirty="0">
                <a:latin typeface="Tahoma" pitchFamily="34" charset="0"/>
                <a:ea typeface="Tahoma" pitchFamily="34" charset="0"/>
                <a:cs typeface="Tahoma" pitchFamily="34" charset="0"/>
              </a:rPr>
              <a:t>different </a:t>
            </a:r>
            <a:r>
              <a:rPr lang="en-GB" sz="2000" dirty="0" smtClean="0">
                <a:latin typeface="Tahoma" pitchFamily="34" charset="0"/>
                <a:ea typeface="Tahoma" pitchFamily="34" charset="0"/>
                <a:cs typeface="Tahoma" pitchFamily="34" charset="0"/>
              </a:rPr>
              <a:t>conditions</a:t>
            </a:r>
          </a:p>
          <a:p>
            <a:pPr lvl="1">
              <a:spcBef>
                <a:spcPct val="0"/>
              </a:spcBef>
            </a:pPr>
            <a:r>
              <a:rPr lang="en-US" sz="2000" dirty="0" smtClean="0">
                <a:latin typeface="Tahoma" pitchFamily="34" charset="0"/>
                <a:ea typeface="Tahoma" pitchFamily="34" charset="0"/>
                <a:cs typeface="Tahoma" pitchFamily="34" charset="0"/>
              </a:rPr>
              <a:t>p-value associated with F is</a:t>
            </a:r>
            <a:r>
              <a:rPr lang="en-US" sz="2000" b="1" dirty="0" smtClean="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probability</a:t>
            </a:r>
            <a:br>
              <a:rPr lang="en-US" sz="2000" dirty="0" smtClean="0">
                <a:latin typeface="Tahoma" pitchFamily="34" charset="0"/>
                <a:ea typeface="Tahoma" pitchFamily="34" charset="0"/>
                <a:cs typeface="Tahoma" pitchFamily="34" charset="0"/>
              </a:rPr>
            </a:br>
            <a:r>
              <a:rPr lang="en-US" sz="2000" dirty="0" smtClean="0">
                <a:latin typeface="Tahoma" pitchFamily="34" charset="0"/>
                <a:ea typeface="Tahoma" pitchFamily="34" charset="0"/>
                <a:cs typeface="Tahoma" pitchFamily="34" charset="0"/>
              </a:rPr>
              <a:t>that differences between groups could </a:t>
            </a:r>
            <a:br>
              <a:rPr lang="en-US" sz="2000" dirty="0" smtClean="0">
                <a:latin typeface="Tahoma" pitchFamily="34" charset="0"/>
                <a:ea typeface="Tahoma" pitchFamily="34" charset="0"/>
                <a:cs typeface="Tahoma" pitchFamily="34" charset="0"/>
              </a:rPr>
            </a:br>
            <a:r>
              <a:rPr lang="en-US" sz="2000" dirty="0" smtClean="0">
                <a:latin typeface="Tahoma" pitchFamily="34" charset="0"/>
                <a:ea typeface="Tahoma" pitchFamily="34" charset="0"/>
                <a:cs typeface="Tahoma" pitchFamily="34" charset="0"/>
              </a:rPr>
              <a:t>occur by chance if null-hypothesis </a:t>
            </a:r>
            <a:br>
              <a:rPr lang="en-US" sz="2000" dirty="0" smtClean="0">
                <a:latin typeface="Tahoma" pitchFamily="34" charset="0"/>
                <a:ea typeface="Tahoma" pitchFamily="34" charset="0"/>
                <a:cs typeface="Tahoma" pitchFamily="34" charset="0"/>
              </a:rPr>
            </a:br>
            <a:r>
              <a:rPr lang="en-US" sz="2000" dirty="0" smtClean="0">
                <a:latin typeface="Tahoma" pitchFamily="34" charset="0"/>
                <a:ea typeface="Tahoma" pitchFamily="34" charset="0"/>
                <a:cs typeface="Tahoma" pitchFamily="34" charset="0"/>
              </a:rPr>
              <a:t>is correct </a:t>
            </a:r>
          </a:p>
          <a:p>
            <a:pPr lvl="1">
              <a:spcBef>
                <a:spcPct val="0"/>
              </a:spcBef>
            </a:pPr>
            <a:r>
              <a:rPr lang="en-GB" altLang="zh-CN" sz="2000" dirty="0" smtClean="0">
                <a:latin typeface="Tahoma" pitchFamily="34" charset="0"/>
                <a:ea typeface="Tahoma" pitchFamily="34" charset="0"/>
                <a:cs typeface="Tahoma" pitchFamily="34" charset="0"/>
                <a:sym typeface="Wingdings" pitchFamily="2" charset="2"/>
              </a:rPr>
              <a:t>need </a:t>
            </a:r>
            <a:r>
              <a:rPr lang="en-GB" altLang="zh-CN" sz="2000" dirty="0">
                <a:latin typeface="Tahoma" pitchFamily="34" charset="0"/>
                <a:ea typeface="Tahoma" pitchFamily="34" charset="0"/>
                <a:cs typeface="Tahoma" pitchFamily="34" charset="0"/>
                <a:sym typeface="Wingdings" pitchFamily="2" charset="2"/>
              </a:rPr>
              <a:t>for post-hoc </a:t>
            </a:r>
            <a:r>
              <a:rPr lang="en-GB" altLang="zh-CN" sz="2000" dirty="0" smtClean="0">
                <a:latin typeface="Tahoma" pitchFamily="34" charset="0"/>
                <a:ea typeface="Tahoma" pitchFamily="34" charset="0"/>
                <a:cs typeface="Tahoma" pitchFamily="34" charset="0"/>
                <a:sym typeface="Wingdings" pitchFamily="2" charset="2"/>
              </a:rPr>
              <a:t>testing / planned</a:t>
            </a:r>
            <a:br>
              <a:rPr lang="en-GB" altLang="zh-CN" sz="2000" dirty="0" smtClean="0">
                <a:latin typeface="Tahoma" pitchFamily="34" charset="0"/>
                <a:ea typeface="Tahoma" pitchFamily="34" charset="0"/>
                <a:cs typeface="Tahoma" pitchFamily="34" charset="0"/>
                <a:sym typeface="Wingdings" pitchFamily="2" charset="2"/>
              </a:rPr>
            </a:br>
            <a:r>
              <a:rPr lang="en-GB" altLang="zh-CN" sz="2000" dirty="0" smtClean="0">
                <a:latin typeface="Tahoma" pitchFamily="34" charset="0"/>
                <a:ea typeface="Tahoma" pitchFamily="34" charset="0"/>
                <a:cs typeface="Tahoma" pitchFamily="34" charset="0"/>
                <a:sym typeface="Wingdings" pitchFamily="2" charset="2"/>
              </a:rPr>
              <a:t>contrasts (</a:t>
            </a:r>
            <a:r>
              <a:rPr lang="en-GB" altLang="zh-CN" sz="2000" dirty="0">
                <a:latin typeface="Tahoma" pitchFamily="34" charset="0"/>
                <a:ea typeface="Tahoma" pitchFamily="34" charset="0"/>
                <a:cs typeface="Tahoma" pitchFamily="34" charset="0"/>
                <a:sym typeface="Wingdings" pitchFamily="2" charset="2"/>
              </a:rPr>
              <a:t>ANOVA can tell you </a:t>
            </a:r>
            <a:r>
              <a:rPr lang="en-GB" altLang="zh-CN" sz="2000" b="1" dirty="0">
                <a:latin typeface="Tahoma" pitchFamily="34" charset="0"/>
                <a:ea typeface="Tahoma" pitchFamily="34" charset="0"/>
                <a:cs typeface="Tahoma" pitchFamily="34" charset="0"/>
                <a:sym typeface="Wingdings" pitchFamily="2" charset="2"/>
              </a:rPr>
              <a:t>if</a:t>
            </a:r>
            <a:r>
              <a:rPr lang="en-GB" altLang="zh-CN" sz="2000" dirty="0">
                <a:latin typeface="Tahoma" pitchFamily="34" charset="0"/>
                <a:ea typeface="Tahoma" pitchFamily="34" charset="0"/>
                <a:cs typeface="Tahoma" pitchFamily="34" charset="0"/>
                <a:sym typeface="Wingdings" pitchFamily="2" charset="2"/>
              </a:rPr>
              <a:t> </a:t>
            </a:r>
            <a:r>
              <a:rPr lang="en-GB" altLang="zh-CN" sz="2000" dirty="0" smtClean="0">
                <a:latin typeface="Tahoma" pitchFamily="34" charset="0"/>
                <a:ea typeface="Tahoma" pitchFamily="34" charset="0"/>
                <a:cs typeface="Tahoma" pitchFamily="34" charset="0"/>
                <a:sym typeface="Wingdings" pitchFamily="2" charset="2"/>
              </a:rPr>
              <a:t/>
            </a:r>
            <a:br>
              <a:rPr lang="en-GB" altLang="zh-CN" sz="2000" dirty="0" smtClean="0">
                <a:latin typeface="Tahoma" pitchFamily="34" charset="0"/>
                <a:ea typeface="Tahoma" pitchFamily="34" charset="0"/>
                <a:cs typeface="Tahoma" pitchFamily="34" charset="0"/>
                <a:sym typeface="Wingdings" pitchFamily="2" charset="2"/>
              </a:rPr>
            </a:br>
            <a:r>
              <a:rPr lang="en-GB" altLang="zh-CN" sz="2000" dirty="0" smtClean="0">
                <a:latin typeface="Tahoma" pitchFamily="34" charset="0"/>
                <a:ea typeface="Tahoma" pitchFamily="34" charset="0"/>
                <a:cs typeface="Tahoma" pitchFamily="34" charset="0"/>
                <a:sym typeface="Wingdings" pitchFamily="2" charset="2"/>
              </a:rPr>
              <a:t>there </a:t>
            </a:r>
            <a:r>
              <a:rPr lang="en-GB" altLang="zh-CN" sz="2000" dirty="0">
                <a:latin typeface="Tahoma" pitchFamily="34" charset="0"/>
                <a:ea typeface="Tahoma" pitchFamily="34" charset="0"/>
                <a:cs typeface="Tahoma" pitchFamily="34" charset="0"/>
                <a:sym typeface="Wingdings" pitchFamily="2" charset="2"/>
              </a:rPr>
              <a:t>is an </a:t>
            </a:r>
            <a:r>
              <a:rPr lang="en-GB" altLang="zh-CN" sz="2000" dirty="0" smtClean="0">
                <a:latin typeface="Tahoma" pitchFamily="34" charset="0"/>
                <a:ea typeface="Tahoma" pitchFamily="34" charset="0"/>
                <a:cs typeface="Tahoma" pitchFamily="34" charset="0"/>
                <a:sym typeface="Wingdings" pitchFamily="2" charset="2"/>
              </a:rPr>
              <a:t>effect but </a:t>
            </a:r>
            <a:r>
              <a:rPr lang="en-GB" altLang="zh-CN" sz="2000" b="1" dirty="0" smtClean="0">
                <a:latin typeface="Tahoma" pitchFamily="34" charset="0"/>
                <a:ea typeface="Tahoma" pitchFamily="34" charset="0"/>
                <a:cs typeface="Tahoma" pitchFamily="34" charset="0"/>
                <a:sym typeface="Wingdings" pitchFamily="2" charset="2"/>
              </a:rPr>
              <a:t>not</a:t>
            </a:r>
            <a:r>
              <a:rPr lang="en-GB" altLang="zh-CN" sz="2000" dirty="0" smtClean="0">
                <a:latin typeface="Tahoma" pitchFamily="34" charset="0"/>
                <a:ea typeface="Tahoma" pitchFamily="34" charset="0"/>
                <a:cs typeface="Tahoma" pitchFamily="34" charset="0"/>
                <a:sym typeface="Wingdings" pitchFamily="2" charset="2"/>
              </a:rPr>
              <a:t> </a:t>
            </a:r>
            <a:r>
              <a:rPr lang="en-GB" altLang="zh-CN" sz="2000" b="1" dirty="0">
                <a:latin typeface="Tahoma" pitchFamily="34" charset="0"/>
                <a:ea typeface="Tahoma" pitchFamily="34" charset="0"/>
                <a:cs typeface="Tahoma" pitchFamily="34" charset="0"/>
                <a:sym typeface="Wingdings" pitchFamily="2" charset="2"/>
              </a:rPr>
              <a:t>where</a:t>
            </a:r>
            <a:r>
              <a:rPr lang="en-GB" altLang="zh-CN" sz="2000" dirty="0">
                <a:latin typeface="Tahoma" pitchFamily="34" charset="0"/>
                <a:ea typeface="Tahoma" pitchFamily="34" charset="0"/>
                <a:cs typeface="Tahoma" pitchFamily="34" charset="0"/>
                <a:sym typeface="Wingdings" pitchFamily="2" charset="2"/>
              </a:rPr>
              <a:t>)</a:t>
            </a:r>
            <a:endParaRPr lang="en-GB" sz="2000" dirty="0">
              <a:latin typeface="Tahoma" pitchFamily="34" charset="0"/>
              <a:ea typeface="Tahoma" pitchFamily="34" charset="0"/>
              <a:cs typeface="Tahoma" pitchFamily="34" charset="0"/>
            </a:endParaRPr>
          </a:p>
          <a:p>
            <a:endParaRPr lang="en-GB"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a:bodyPr>
          <a:lstStyle/>
          <a:p>
            <a:r>
              <a:rPr lang="en-GB" sz="4000" dirty="0" smtClean="0">
                <a:solidFill>
                  <a:schemeClr val="tx1"/>
                </a:solidFill>
                <a:latin typeface="Tahoma" pitchFamily="34" charset="0"/>
                <a:ea typeface="Tahoma" pitchFamily="34" charset="0"/>
                <a:cs typeface="Tahoma" pitchFamily="34" charset="0"/>
              </a:rPr>
              <a:t>How? The F- statistic</a:t>
            </a:r>
            <a:endParaRPr lang="en-GB" sz="4000" dirty="0">
              <a:solidFill>
                <a:schemeClr val="tx1"/>
              </a:solidFill>
              <a:latin typeface="Tahoma" pitchFamily="34" charset="0"/>
              <a:ea typeface="Tahoma" pitchFamily="34" charset="0"/>
              <a:cs typeface="Tahoma" pitchFamily="34" charset="0"/>
            </a:endParaRPr>
          </a:p>
        </p:txBody>
      </p:sp>
      <p:grpSp>
        <p:nvGrpSpPr>
          <p:cNvPr id="9" name="Group 8"/>
          <p:cNvGrpSpPr/>
          <p:nvPr/>
        </p:nvGrpSpPr>
        <p:grpSpPr>
          <a:xfrm>
            <a:off x="5778217" y="4437112"/>
            <a:ext cx="3258279" cy="2096989"/>
            <a:chOff x="5778217" y="4437112"/>
            <a:chExt cx="3258279" cy="2096989"/>
          </a:xfrm>
        </p:grpSpPr>
        <p:pic>
          <p:nvPicPr>
            <p:cNvPr id="3074" name="Picture 2" descr="http://www.galtoninstitute.org.uk/Newsletters/GINL0306/Fis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678" y="4437113"/>
              <a:ext cx="1624818" cy="2096988"/>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p:spPr>
        </p:pic>
        <p:pic>
          <p:nvPicPr>
            <p:cNvPr id="3076" name="Picture 4" descr="http://1.bp.blogspot.com/__hVqs8nSydQ/RnL8yWHTImI/AAAAAAAAAvc/se0_hHDreEY/s200/snedeco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860"/>
            <a:stretch/>
          </p:blipFill>
          <p:spPr bwMode="auto">
            <a:xfrm>
              <a:off x="5778217" y="4437112"/>
              <a:ext cx="1616421" cy="2096988"/>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p:spPr>
        </p:pic>
      </p:grpSp>
      <p:sp>
        <p:nvSpPr>
          <p:cNvPr id="4" name="Rectangle 3"/>
          <p:cNvSpPr/>
          <p:nvPr/>
        </p:nvSpPr>
        <p:spPr>
          <a:xfrm>
            <a:off x="6124550" y="836712"/>
            <a:ext cx="2839938" cy="369332"/>
          </a:xfrm>
          <a:prstGeom prst="rect">
            <a:avLst/>
          </a:prstGeom>
        </p:spPr>
        <p:txBody>
          <a:bodyPr wrap="square">
            <a:spAutoFit/>
          </a:bodyPr>
          <a:lstStyle/>
          <a:p>
            <a:r>
              <a:rPr lang="en-GB" b="1" dirty="0">
                <a:latin typeface="Tahoma" pitchFamily="34" charset="0"/>
                <a:ea typeface="Tahoma" pitchFamily="34" charset="0"/>
                <a:cs typeface="Tahoma" pitchFamily="34" charset="0"/>
              </a:rPr>
              <a:t>F-ratio = MS</a:t>
            </a:r>
            <a:r>
              <a:rPr lang="en-GB" b="1" baseline="-25000" dirty="0">
                <a:latin typeface="Tahoma" pitchFamily="34" charset="0"/>
                <a:ea typeface="Tahoma" pitchFamily="34" charset="0"/>
                <a:cs typeface="Tahoma" pitchFamily="34" charset="0"/>
              </a:rPr>
              <a:t>M</a:t>
            </a:r>
            <a:r>
              <a:rPr lang="en-GB" b="1" dirty="0">
                <a:latin typeface="Tahoma" pitchFamily="34" charset="0"/>
                <a:ea typeface="Tahoma" pitchFamily="34" charset="0"/>
                <a:cs typeface="Tahoma" pitchFamily="34" charset="0"/>
              </a:rPr>
              <a:t> / MS</a:t>
            </a:r>
            <a:r>
              <a:rPr lang="en-GB" b="1" baseline="-25000" dirty="0">
                <a:latin typeface="Tahoma" pitchFamily="34" charset="0"/>
                <a:ea typeface="Tahoma" pitchFamily="34" charset="0"/>
                <a:cs typeface="Tahoma" pitchFamily="34" charset="0"/>
              </a:rPr>
              <a:t>R</a:t>
            </a:r>
            <a:endParaRPr lang="en-GB" b="1" dirty="0">
              <a:latin typeface="Tahoma" pitchFamily="34" charset="0"/>
              <a:ea typeface="Tahoma" pitchFamily="34" charset="0"/>
              <a:cs typeface="Tahoma" pitchFamily="34" charset="0"/>
            </a:endParaRPr>
          </a:p>
        </p:txBody>
      </p:sp>
      <p:pic>
        <p:nvPicPr>
          <p:cNvPr id="3078" name="Picture 6" descr="F = \frac{\text{explained variance}}{\text{unexplained variance}} ,"/>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288732" y="389036"/>
            <a:ext cx="2171700" cy="44767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953000" y="1295400"/>
            <a:ext cx="3003376" cy="906917"/>
            <a:chOff x="4953000" y="1295400"/>
            <a:chExt cx="3003376" cy="906917"/>
          </a:xfrm>
        </p:grpSpPr>
        <p:sp>
          <p:nvSpPr>
            <p:cNvPr id="7" name="TextBox 6"/>
            <p:cNvSpPr txBox="1"/>
            <p:nvPr/>
          </p:nvSpPr>
          <p:spPr>
            <a:xfrm>
              <a:off x="7162569" y="1832985"/>
              <a:ext cx="793807" cy="369332"/>
            </a:xfrm>
            <a:prstGeom prst="rect">
              <a:avLst/>
            </a:prstGeom>
            <a:noFill/>
          </p:spPr>
          <p:txBody>
            <a:bodyPr wrap="none" rtlCol="0">
              <a:spAutoFit/>
            </a:bodyPr>
            <a:lstStyle/>
            <a:p>
              <a:r>
                <a:rPr lang="en-GB" dirty="0" smtClean="0"/>
                <a:t>÷</a:t>
              </a:r>
              <a:r>
                <a:rPr lang="en-GB" i="1" dirty="0" err="1" smtClean="0"/>
                <a:t>df</a:t>
              </a:r>
              <a:r>
                <a:rPr lang="en-GB" i="1" dirty="0" smtClean="0"/>
                <a:t> </a:t>
              </a:r>
              <a:r>
                <a:rPr lang="en-GB" sz="1100" dirty="0" smtClean="0"/>
                <a:t>M</a:t>
              </a:r>
              <a:endParaRPr lang="en-GB" sz="1100" dirty="0"/>
            </a:p>
          </p:txBody>
        </p:sp>
        <p:sp>
          <p:nvSpPr>
            <p:cNvPr id="8" name="Freeform 7"/>
            <p:cNvSpPr/>
            <p:nvPr/>
          </p:nvSpPr>
          <p:spPr>
            <a:xfrm>
              <a:off x="4953000" y="1295400"/>
              <a:ext cx="2553246" cy="876300"/>
            </a:xfrm>
            <a:custGeom>
              <a:avLst/>
              <a:gdLst>
                <a:gd name="connsiteX0" fmla="*/ 0 w 2553246"/>
                <a:gd name="connsiteY0" fmla="*/ 876300 h 876300"/>
                <a:gd name="connsiteX1" fmla="*/ 2133600 w 2553246"/>
                <a:gd name="connsiteY1" fmla="*/ 704850 h 876300"/>
                <a:gd name="connsiteX2" fmla="*/ 2552700 w 2553246"/>
                <a:gd name="connsiteY2" fmla="*/ 0 h 876300"/>
              </a:gdLst>
              <a:ahLst/>
              <a:cxnLst>
                <a:cxn ang="0">
                  <a:pos x="connsiteX0" y="connsiteY0"/>
                </a:cxn>
                <a:cxn ang="0">
                  <a:pos x="connsiteX1" y="connsiteY1"/>
                </a:cxn>
                <a:cxn ang="0">
                  <a:pos x="connsiteX2" y="connsiteY2"/>
                </a:cxn>
              </a:cxnLst>
              <a:rect l="l" t="t" r="r" b="b"/>
              <a:pathLst>
                <a:path w="2553246" h="876300">
                  <a:moveTo>
                    <a:pt x="0" y="876300"/>
                  </a:moveTo>
                  <a:cubicBezTo>
                    <a:pt x="854075" y="863600"/>
                    <a:pt x="1708150" y="850900"/>
                    <a:pt x="2133600" y="704850"/>
                  </a:cubicBezTo>
                  <a:cubicBezTo>
                    <a:pt x="2559050" y="558800"/>
                    <a:pt x="2555875" y="279400"/>
                    <a:pt x="2552700" y="0"/>
                  </a:cubicBezTo>
                </a:path>
              </a:pathLst>
            </a:custGeom>
            <a:ln>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6" name="Group 5"/>
          <p:cNvGrpSpPr/>
          <p:nvPr/>
        </p:nvGrpSpPr>
        <p:grpSpPr>
          <a:xfrm>
            <a:off x="5835853" y="1295400"/>
            <a:ext cx="3170302" cy="1160401"/>
            <a:chOff x="5835853" y="1295400"/>
            <a:chExt cx="3170302" cy="1160401"/>
          </a:xfrm>
        </p:grpSpPr>
        <p:sp>
          <p:nvSpPr>
            <p:cNvPr id="12" name="TextBox 11"/>
            <p:cNvSpPr txBox="1"/>
            <p:nvPr/>
          </p:nvSpPr>
          <p:spPr>
            <a:xfrm>
              <a:off x="8244408" y="1832985"/>
              <a:ext cx="761747" cy="369332"/>
            </a:xfrm>
            <a:prstGeom prst="rect">
              <a:avLst/>
            </a:prstGeom>
            <a:noFill/>
          </p:spPr>
          <p:txBody>
            <a:bodyPr wrap="none" rtlCol="0">
              <a:spAutoFit/>
            </a:bodyPr>
            <a:lstStyle/>
            <a:p>
              <a:r>
                <a:rPr lang="en-GB" dirty="0" smtClean="0"/>
                <a:t>÷</a:t>
              </a:r>
              <a:r>
                <a:rPr lang="en-GB" i="1" dirty="0" err="1" smtClean="0"/>
                <a:t>df</a:t>
              </a:r>
              <a:r>
                <a:rPr lang="en-GB" i="1" dirty="0" smtClean="0"/>
                <a:t> </a:t>
              </a:r>
              <a:r>
                <a:rPr lang="en-GB" sz="1100" dirty="0" smtClean="0"/>
                <a:t>R</a:t>
              </a:r>
              <a:endParaRPr lang="en-GB" sz="1100" dirty="0"/>
            </a:p>
          </p:txBody>
        </p:sp>
        <p:sp>
          <p:nvSpPr>
            <p:cNvPr id="14" name="Freeform 13"/>
            <p:cNvSpPr/>
            <p:nvPr/>
          </p:nvSpPr>
          <p:spPr>
            <a:xfrm>
              <a:off x="5835853" y="1295400"/>
              <a:ext cx="2553246" cy="1160401"/>
            </a:xfrm>
            <a:custGeom>
              <a:avLst/>
              <a:gdLst>
                <a:gd name="connsiteX0" fmla="*/ 0 w 2553246"/>
                <a:gd name="connsiteY0" fmla="*/ 876300 h 876300"/>
                <a:gd name="connsiteX1" fmla="*/ 2133600 w 2553246"/>
                <a:gd name="connsiteY1" fmla="*/ 704850 h 876300"/>
                <a:gd name="connsiteX2" fmla="*/ 2552700 w 2553246"/>
                <a:gd name="connsiteY2" fmla="*/ 0 h 876300"/>
              </a:gdLst>
              <a:ahLst/>
              <a:cxnLst>
                <a:cxn ang="0">
                  <a:pos x="connsiteX0" y="connsiteY0"/>
                </a:cxn>
                <a:cxn ang="0">
                  <a:pos x="connsiteX1" y="connsiteY1"/>
                </a:cxn>
                <a:cxn ang="0">
                  <a:pos x="connsiteX2" y="connsiteY2"/>
                </a:cxn>
              </a:cxnLst>
              <a:rect l="l" t="t" r="r" b="b"/>
              <a:pathLst>
                <a:path w="2553246" h="876300">
                  <a:moveTo>
                    <a:pt x="0" y="876300"/>
                  </a:moveTo>
                  <a:cubicBezTo>
                    <a:pt x="854075" y="863600"/>
                    <a:pt x="1708150" y="850900"/>
                    <a:pt x="2133600" y="704850"/>
                  </a:cubicBezTo>
                  <a:cubicBezTo>
                    <a:pt x="2559050" y="558800"/>
                    <a:pt x="2555875" y="279400"/>
                    <a:pt x="2552700" y="0"/>
                  </a:cubicBezTo>
                </a:path>
              </a:pathLst>
            </a:custGeom>
            <a:ln>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3420249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78"/>
                                        </p:tgtEl>
                                        <p:attrNameLst>
                                          <p:attrName>style.visibility</p:attrName>
                                        </p:attrNameLst>
                                      </p:cBhvr>
                                      <p:to>
                                        <p:strVal val="visible"/>
                                      </p:to>
                                    </p:set>
                                    <p:animEffect transition="in" filter="fade">
                                      <p:cBhvr>
                                        <p:cTn id="30" dur="500"/>
                                        <p:tgtEl>
                                          <p:spTgt spid="307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500"/>
                                        <p:tgtEl>
                                          <p:spTgt spid="2">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fade">
                                      <p:cBhvr>
                                        <p:cTn id="43" dur="500"/>
                                        <p:tgtEl>
                                          <p:spTgt spid="2">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latin typeface="Tahoma" pitchFamily="34" charset="0"/>
                <a:ea typeface="Tahoma" pitchFamily="34" charset="0"/>
                <a:cs typeface="Tahoma" pitchFamily="34" charset="0"/>
              </a:rPr>
              <a:t>One- way Repeated measures / between groups ANOVA- </a:t>
            </a:r>
            <a:r>
              <a:rPr lang="en-GB" dirty="0" smtClean="0">
                <a:solidFill>
                  <a:srgbClr val="FF0000"/>
                </a:solidFill>
                <a:latin typeface="Tahoma" pitchFamily="34" charset="0"/>
                <a:ea typeface="Tahoma" pitchFamily="34" charset="0"/>
                <a:cs typeface="Tahoma" pitchFamily="34" charset="0"/>
              </a:rPr>
              <a:t>One Factor, 3+ levels</a:t>
            </a:r>
          </a:p>
          <a:p>
            <a:r>
              <a:rPr lang="en-GB" dirty="0" smtClean="0">
                <a:latin typeface="Tahoma" pitchFamily="34" charset="0"/>
                <a:ea typeface="Tahoma" pitchFamily="34" charset="0"/>
                <a:cs typeface="Tahoma" pitchFamily="34" charset="0"/>
              </a:rPr>
              <a:t>2 way (_ x _) ANOVA and even 3 way ANOVA</a:t>
            </a:r>
            <a:br>
              <a:rPr lang="en-GB" dirty="0" smtClean="0">
                <a:latin typeface="Tahoma" pitchFamily="34" charset="0"/>
                <a:ea typeface="Tahoma" pitchFamily="34" charset="0"/>
                <a:cs typeface="Tahoma" pitchFamily="34" charset="0"/>
              </a:rPr>
            </a:br>
            <a:r>
              <a:rPr lang="en-GB" dirty="0" smtClean="0">
                <a:latin typeface="Tahoma" pitchFamily="34" charset="0"/>
                <a:ea typeface="Tahoma" pitchFamily="34" charset="0"/>
                <a:cs typeface="Tahoma" pitchFamily="34" charset="0"/>
              </a:rPr>
              <a:t>- </a:t>
            </a:r>
            <a:r>
              <a:rPr lang="en-GB" dirty="0" smtClean="0">
                <a:solidFill>
                  <a:srgbClr val="FF0000"/>
                </a:solidFill>
                <a:latin typeface="Tahoma" pitchFamily="34" charset="0"/>
                <a:ea typeface="Tahoma" pitchFamily="34" charset="0"/>
                <a:cs typeface="Tahoma" pitchFamily="34" charset="0"/>
              </a:rPr>
              <a:t>Two or more factors and many levels</a:t>
            </a:r>
            <a:r>
              <a:rPr lang="en-GB" dirty="0" smtClean="0">
                <a:latin typeface="Tahoma" pitchFamily="34" charset="0"/>
                <a:ea typeface="Tahoma" pitchFamily="34" charset="0"/>
                <a:cs typeface="Tahoma" pitchFamily="34" charset="0"/>
              </a:rPr>
              <a:t>:</a:t>
            </a:r>
            <a:endParaRPr lang="en-GB"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lstStyle/>
          <a:p>
            <a:r>
              <a:rPr lang="en-GB" dirty="0" smtClean="0">
                <a:solidFill>
                  <a:schemeClr val="tx1"/>
                </a:solidFill>
                <a:latin typeface="Tahoma" pitchFamily="34" charset="0"/>
                <a:ea typeface="Tahoma" pitchFamily="34" charset="0"/>
                <a:cs typeface="Tahoma" pitchFamily="34" charset="0"/>
              </a:rPr>
              <a:t>Different types of ANOVA</a:t>
            </a:r>
            <a:endParaRPr lang="en-GB" dirty="0">
              <a:solidFill>
                <a:schemeClr val="tx1"/>
              </a:solidFill>
              <a:latin typeface="Tahoma" pitchFamily="34" charset="0"/>
              <a:ea typeface="Tahoma" pitchFamily="34" charset="0"/>
              <a:cs typeface="Tahoma" pitchFamily="34" charset="0"/>
            </a:endParaRPr>
          </a:p>
        </p:txBody>
      </p:sp>
      <p:pic>
        <p:nvPicPr>
          <p:cNvPr id="4" name="table"/>
          <p:cNvPicPr>
            <a:picLocks noChangeAspect="1"/>
          </p:cNvPicPr>
          <p:nvPr/>
        </p:nvPicPr>
        <p:blipFill>
          <a:blip r:embed="rId3"/>
          <a:stretch>
            <a:fillRect/>
          </a:stretch>
        </p:blipFill>
        <p:spPr>
          <a:xfrm>
            <a:off x="73025" y="3679785"/>
            <a:ext cx="8997950" cy="2629535"/>
          </a:xfrm>
          <a:prstGeom prst="rect">
            <a:avLst/>
          </a:prstGeom>
        </p:spPr>
      </p:pic>
      <p:pic>
        <p:nvPicPr>
          <p:cNvPr id="5" name="table"/>
          <p:cNvPicPr>
            <a:picLocks noChangeAspect="1"/>
          </p:cNvPicPr>
          <p:nvPr/>
        </p:nvPicPr>
        <p:blipFill>
          <a:blip r:embed="rId4"/>
          <a:stretch>
            <a:fillRect/>
          </a:stretch>
        </p:blipFill>
        <p:spPr>
          <a:xfrm>
            <a:off x="1247080" y="4426088"/>
            <a:ext cx="2365375" cy="1432560"/>
          </a:xfrm>
          <a:prstGeom prst="rect">
            <a:avLst/>
          </a:prstGeom>
        </p:spPr>
      </p:pic>
      <p:pic>
        <p:nvPicPr>
          <p:cNvPr id="6" name="table"/>
          <p:cNvPicPr>
            <a:picLocks noChangeAspect="1"/>
          </p:cNvPicPr>
          <p:nvPr/>
        </p:nvPicPr>
        <p:blipFill>
          <a:blip r:embed="rId5"/>
          <a:stretch>
            <a:fillRect/>
          </a:stretch>
        </p:blipFill>
        <p:spPr>
          <a:xfrm>
            <a:off x="3923605" y="4426088"/>
            <a:ext cx="2354263" cy="1432560"/>
          </a:xfrm>
          <a:prstGeom prst="rect">
            <a:avLst/>
          </a:prstGeom>
        </p:spPr>
      </p:pic>
      <p:pic>
        <p:nvPicPr>
          <p:cNvPr id="7" name="table"/>
          <p:cNvPicPr>
            <a:picLocks noChangeAspect="1"/>
          </p:cNvPicPr>
          <p:nvPr/>
        </p:nvPicPr>
        <p:blipFill>
          <a:blip r:embed="rId6"/>
          <a:stretch>
            <a:fillRect/>
          </a:stretch>
        </p:blipFill>
        <p:spPr>
          <a:xfrm>
            <a:off x="6600130" y="4426088"/>
            <a:ext cx="2292350" cy="1432560"/>
          </a:xfrm>
          <a:prstGeom prst="rect">
            <a:avLst/>
          </a:prstGeom>
        </p:spPr>
      </p:pic>
    </p:spTree>
    <p:extLst>
      <p:ext uri="{BB962C8B-B14F-4D97-AF65-F5344CB8AC3E}">
        <p14:creationId xmlns:p14="http://schemas.microsoft.com/office/powerpoint/2010/main" val="237874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_hrf_simple_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758" y="1700214"/>
            <a:ext cx="1795096"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fig_hrf_simple_d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689" y="1711325"/>
            <a:ext cx="101990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fig_hrf_simple_cour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363" y="1484314"/>
            <a:ext cx="1613389"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fig_fcont_sim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1397" y="4230688"/>
            <a:ext cx="15943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fig_fcon_int1_pl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8758" y="4445000"/>
            <a:ext cx="1833196"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fig_fcon_int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6228" y="4230688"/>
            <a:ext cx="1661746"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fig_fcon_int1_im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3466" y="4392614"/>
            <a:ext cx="219221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test_t_im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54416" y="1549400"/>
            <a:ext cx="2193681"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Rectangle 10"/>
          <p:cNvSpPr>
            <a:spLocks noChangeArrowheads="1"/>
          </p:cNvSpPr>
          <p:nvPr/>
        </p:nvSpPr>
        <p:spPr bwMode="auto">
          <a:xfrm>
            <a:off x="3043604" y="1163639"/>
            <a:ext cx="209550" cy="236537"/>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latin typeface="Tahoma" pitchFamily="34" charset="0"/>
              <a:ea typeface="Tahoma" pitchFamily="34" charset="0"/>
              <a:cs typeface="Tahoma" pitchFamily="34" charset="0"/>
            </a:endParaRPr>
          </a:p>
        </p:txBody>
      </p:sp>
      <p:sp>
        <p:nvSpPr>
          <p:cNvPr id="25611" name="Rectangle 11"/>
          <p:cNvSpPr>
            <a:spLocks noChangeArrowheads="1"/>
          </p:cNvSpPr>
          <p:nvPr/>
        </p:nvSpPr>
        <p:spPr bwMode="auto">
          <a:xfrm>
            <a:off x="3292720" y="1412875"/>
            <a:ext cx="215411" cy="236538"/>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latin typeface="Tahoma" pitchFamily="34" charset="0"/>
              <a:ea typeface="Tahoma" pitchFamily="34" charset="0"/>
              <a:cs typeface="Tahoma" pitchFamily="34" charset="0"/>
            </a:endParaRPr>
          </a:p>
        </p:txBody>
      </p:sp>
      <p:sp>
        <p:nvSpPr>
          <p:cNvPr id="25612" name="Line 12"/>
          <p:cNvSpPr>
            <a:spLocks noChangeShapeType="1"/>
          </p:cNvSpPr>
          <p:nvPr/>
        </p:nvSpPr>
        <p:spPr bwMode="auto">
          <a:xfrm flipV="1">
            <a:off x="2910254" y="1393825"/>
            <a:ext cx="864577" cy="190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latin typeface="Tahoma" pitchFamily="34" charset="0"/>
              <a:ea typeface="Tahoma" pitchFamily="34" charset="0"/>
              <a:cs typeface="Tahoma" pitchFamily="34" charset="0"/>
            </a:endParaRPr>
          </a:p>
        </p:txBody>
      </p:sp>
      <p:pic>
        <p:nvPicPr>
          <p:cNvPr id="25613" name="Picture 13" descr="X_bf2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7083" y="4269583"/>
            <a:ext cx="1664677"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Text Box 14"/>
          <p:cNvSpPr txBox="1">
            <a:spLocks noChangeArrowheads="1"/>
          </p:cNvSpPr>
          <p:nvPr/>
        </p:nvSpPr>
        <p:spPr bwMode="auto">
          <a:xfrm>
            <a:off x="683468" y="209551"/>
            <a:ext cx="18723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rgbClr val="C1CEFF"/>
                </a:solidFill>
                <a:latin typeface="Times New Roman" pitchFamily="18" charset="0"/>
              </a:defRPr>
            </a:lvl1pPr>
            <a:lvl2pPr marL="742950" indent="-285750">
              <a:defRPr sz="2400">
                <a:solidFill>
                  <a:srgbClr val="C1CEFF"/>
                </a:solidFill>
                <a:latin typeface="Times New Roman" pitchFamily="18" charset="0"/>
              </a:defRPr>
            </a:lvl2pPr>
            <a:lvl3pPr marL="1143000" indent="-228600">
              <a:defRPr sz="2400">
                <a:solidFill>
                  <a:srgbClr val="C1CEFF"/>
                </a:solidFill>
                <a:latin typeface="Times New Roman" pitchFamily="18" charset="0"/>
              </a:defRPr>
            </a:lvl3pPr>
            <a:lvl4pPr marL="1600200" indent="-228600">
              <a:defRPr sz="2400">
                <a:solidFill>
                  <a:srgbClr val="C1CEFF"/>
                </a:solidFill>
                <a:latin typeface="Times New Roman" pitchFamily="18" charset="0"/>
              </a:defRPr>
            </a:lvl4pPr>
            <a:lvl5pPr marL="2057400" indent="-228600">
              <a:defRPr sz="2400">
                <a:solidFill>
                  <a:srgbClr val="C1CEFF"/>
                </a:solidFill>
                <a:latin typeface="Times New Roman" pitchFamily="18" charset="0"/>
              </a:defRPr>
            </a:lvl5pPr>
            <a:lvl6pPr marL="2514600" indent="-228600" eaLnBrk="0" fontAlgn="base" hangingPunct="0">
              <a:spcBef>
                <a:spcPct val="0"/>
              </a:spcBef>
              <a:spcAft>
                <a:spcPct val="0"/>
              </a:spcAft>
              <a:defRPr sz="2400">
                <a:solidFill>
                  <a:srgbClr val="C1CEFF"/>
                </a:solidFill>
                <a:latin typeface="Times New Roman" pitchFamily="18" charset="0"/>
              </a:defRPr>
            </a:lvl6pPr>
            <a:lvl7pPr marL="2971800" indent="-228600" eaLnBrk="0" fontAlgn="base" hangingPunct="0">
              <a:spcBef>
                <a:spcPct val="0"/>
              </a:spcBef>
              <a:spcAft>
                <a:spcPct val="0"/>
              </a:spcAft>
              <a:defRPr sz="2400">
                <a:solidFill>
                  <a:srgbClr val="C1CEFF"/>
                </a:solidFill>
                <a:latin typeface="Times New Roman" pitchFamily="18" charset="0"/>
              </a:defRPr>
            </a:lvl7pPr>
            <a:lvl8pPr marL="3429000" indent="-228600" eaLnBrk="0" fontAlgn="base" hangingPunct="0">
              <a:spcBef>
                <a:spcPct val="0"/>
              </a:spcBef>
              <a:spcAft>
                <a:spcPct val="0"/>
              </a:spcAft>
              <a:defRPr sz="2400">
                <a:solidFill>
                  <a:srgbClr val="C1CEFF"/>
                </a:solidFill>
                <a:latin typeface="Times New Roman" pitchFamily="18" charset="0"/>
              </a:defRPr>
            </a:lvl8pPr>
            <a:lvl9pPr marL="3886200" indent="-228600" eaLnBrk="0" fontAlgn="base" hangingPunct="0">
              <a:spcBef>
                <a:spcPct val="0"/>
              </a:spcBef>
              <a:spcAft>
                <a:spcPct val="0"/>
              </a:spcAft>
              <a:defRPr sz="2400">
                <a:solidFill>
                  <a:srgbClr val="C1CEFF"/>
                </a:solidFill>
                <a:latin typeface="Times New Roman" pitchFamily="18" charset="0"/>
              </a:defRPr>
            </a:lvl9pPr>
          </a:lstStyle>
          <a:p>
            <a:pPr algn="ctr"/>
            <a:r>
              <a:rPr lang="fr-FR" dirty="0">
                <a:solidFill>
                  <a:schemeClr val="tx1"/>
                </a:solidFill>
                <a:latin typeface="Tahoma" pitchFamily="34" charset="0"/>
                <a:ea typeface="Tahoma" pitchFamily="34" charset="0"/>
                <a:cs typeface="Tahoma" pitchFamily="34" charset="0"/>
              </a:rPr>
              <a:t>Convolution </a:t>
            </a:r>
          </a:p>
          <a:p>
            <a:pPr algn="ctr"/>
            <a:r>
              <a:rPr lang="fr-FR" dirty="0">
                <a:solidFill>
                  <a:schemeClr val="tx1"/>
                </a:solidFill>
                <a:latin typeface="Tahoma" pitchFamily="34" charset="0"/>
                <a:ea typeface="Tahoma" pitchFamily="34" charset="0"/>
                <a:cs typeface="Tahoma" pitchFamily="34" charset="0"/>
              </a:rPr>
              <a:t>model </a:t>
            </a:r>
          </a:p>
        </p:txBody>
      </p:sp>
      <p:sp>
        <p:nvSpPr>
          <p:cNvPr id="25615" name="Text Box 15"/>
          <p:cNvSpPr txBox="1">
            <a:spLocks noChangeArrowheads="1"/>
          </p:cNvSpPr>
          <p:nvPr/>
        </p:nvSpPr>
        <p:spPr bwMode="auto">
          <a:xfrm>
            <a:off x="2579654" y="188914"/>
            <a:ext cx="17043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rgbClr val="C1CEFF"/>
                </a:solidFill>
                <a:latin typeface="Times New Roman" pitchFamily="18" charset="0"/>
              </a:defRPr>
            </a:lvl1pPr>
            <a:lvl2pPr marL="742950" indent="-285750">
              <a:defRPr sz="2400">
                <a:solidFill>
                  <a:srgbClr val="C1CEFF"/>
                </a:solidFill>
                <a:latin typeface="Times New Roman" pitchFamily="18" charset="0"/>
              </a:defRPr>
            </a:lvl2pPr>
            <a:lvl3pPr marL="1143000" indent="-228600">
              <a:defRPr sz="2400">
                <a:solidFill>
                  <a:srgbClr val="C1CEFF"/>
                </a:solidFill>
                <a:latin typeface="Times New Roman" pitchFamily="18" charset="0"/>
              </a:defRPr>
            </a:lvl3pPr>
            <a:lvl4pPr marL="1600200" indent="-228600">
              <a:defRPr sz="2400">
                <a:solidFill>
                  <a:srgbClr val="C1CEFF"/>
                </a:solidFill>
                <a:latin typeface="Times New Roman" pitchFamily="18" charset="0"/>
              </a:defRPr>
            </a:lvl4pPr>
            <a:lvl5pPr marL="2057400" indent="-228600">
              <a:defRPr sz="2400">
                <a:solidFill>
                  <a:srgbClr val="C1CEFF"/>
                </a:solidFill>
                <a:latin typeface="Times New Roman" pitchFamily="18" charset="0"/>
              </a:defRPr>
            </a:lvl5pPr>
            <a:lvl6pPr marL="2514600" indent="-228600" eaLnBrk="0" fontAlgn="base" hangingPunct="0">
              <a:spcBef>
                <a:spcPct val="0"/>
              </a:spcBef>
              <a:spcAft>
                <a:spcPct val="0"/>
              </a:spcAft>
              <a:defRPr sz="2400">
                <a:solidFill>
                  <a:srgbClr val="C1CEFF"/>
                </a:solidFill>
                <a:latin typeface="Times New Roman" pitchFamily="18" charset="0"/>
              </a:defRPr>
            </a:lvl6pPr>
            <a:lvl7pPr marL="2971800" indent="-228600" eaLnBrk="0" fontAlgn="base" hangingPunct="0">
              <a:spcBef>
                <a:spcPct val="0"/>
              </a:spcBef>
              <a:spcAft>
                <a:spcPct val="0"/>
              </a:spcAft>
              <a:defRPr sz="2400">
                <a:solidFill>
                  <a:srgbClr val="C1CEFF"/>
                </a:solidFill>
                <a:latin typeface="Times New Roman" pitchFamily="18" charset="0"/>
              </a:defRPr>
            </a:lvl7pPr>
            <a:lvl8pPr marL="3429000" indent="-228600" eaLnBrk="0" fontAlgn="base" hangingPunct="0">
              <a:spcBef>
                <a:spcPct val="0"/>
              </a:spcBef>
              <a:spcAft>
                <a:spcPct val="0"/>
              </a:spcAft>
              <a:defRPr sz="2400">
                <a:solidFill>
                  <a:srgbClr val="C1CEFF"/>
                </a:solidFill>
                <a:latin typeface="Times New Roman" pitchFamily="18" charset="0"/>
              </a:defRPr>
            </a:lvl8pPr>
            <a:lvl9pPr marL="3886200" indent="-228600" eaLnBrk="0" fontAlgn="base" hangingPunct="0">
              <a:spcBef>
                <a:spcPct val="0"/>
              </a:spcBef>
              <a:spcAft>
                <a:spcPct val="0"/>
              </a:spcAft>
              <a:defRPr sz="2400">
                <a:solidFill>
                  <a:srgbClr val="C1CEFF"/>
                </a:solidFill>
                <a:latin typeface="Times New Roman" pitchFamily="18" charset="0"/>
              </a:defRPr>
            </a:lvl9pPr>
          </a:lstStyle>
          <a:p>
            <a:pPr algn="ctr"/>
            <a:r>
              <a:rPr lang="fr-FR" dirty="0">
                <a:solidFill>
                  <a:schemeClr val="tx1"/>
                </a:solidFill>
                <a:latin typeface="Tahoma" pitchFamily="34" charset="0"/>
                <a:ea typeface="Tahoma" pitchFamily="34" charset="0"/>
                <a:cs typeface="Tahoma" pitchFamily="34" charset="0"/>
              </a:rPr>
              <a:t>Design and</a:t>
            </a:r>
          </a:p>
          <a:p>
            <a:pPr algn="ctr"/>
            <a:r>
              <a:rPr lang="fr-FR" dirty="0" err="1">
                <a:solidFill>
                  <a:schemeClr val="tx1"/>
                </a:solidFill>
                <a:latin typeface="Tahoma" pitchFamily="34" charset="0"/>
                <a:ea typeface="Tahoma" pitchFamily="34" charset="0"/>
                <a:cs typeface="Tahoma" pitchFamily="34" charset="0"/>
              </a:rPr>
              <a:t>contrast</a:t>
            </a:r>
            <a:endParaRPr lang="fr-FR" dirty="0">
              <a:solidFill>
                <a:schemeClr val="tx1"/>
              </a:solidFill>
              <a:latin typeface="Tahoma" pitchFamily="34" charset="0"/>
              <a:ea typeface="Tahoma" pitchFamily="34" charset="0"/>
              <a:cs typeface="Tahoma" pitchFamily="34" charset="0"/>
            </a:endParaRPr>
          </a:p>
        </p:txBody>
      </p:sp>
      <p:sp>
        <p:nvSpPr>
          <p:cNvPr id="25616" name="Text Box 16"/>
          <p:cNvSpPr txBox="1">
            <a:spLocks noChangeArrowheads="1"/>
          </p:cNvSpPr>
          <p:nvPr/>
        </p:nvSpPr>
        <p:spPr bwMode="auto">
          <a:xfrm>
            <a:off x="4967522" y="188914"/>
            <a:ext cx="14766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rgbClr val="C1CEFF"/>
                </a:solidFill>
                <a:latin typeface="Times New Roman" pitchFamily="18" charset="0"/>
              </a:defRPr>
            </a:lvl1pPr>
            <a:lvl2pPr marL="742950" indent="-285750">
              <a:defRPr sz="2400">
                <a:solidFill>
                  <a:srgbClr val="C1CEFF"/>
                </a:solidFill>
                <a:latin typeface="Times New Roman" pitchFamily="18" charset="0"/>
              </a:defRPr>
            </a:lvl2pPr>
            <a:lvl3pPr marL="1143000" indent="-228600">
              <a:defRPr sz="2400">
                <a:solidFill>
                  <a:srgbClr val="C1CEFF"/>
                </a:solidFill>
                <a:latin typeface="Times New Roman" pitchFamily="18" charset="0"/>
              </a:defRPr>
            </a:lvl3pPr>
            <a:lvl4pPr marL="1600200" indent="-228600">
              <a:defRPr sz="2400">
                <a:solidFill>
                  <a:srgbClr val="C1CEFF"/>
                </a:solidFill>
                <a:latin typeface="Times New Roman" pitchFamily="18" charset="0"/>
              </a:defRPr>
            </a:lvl4pPr>
            <a:lvl5pPr marL="2057400" indent="-228600">
              <a:defRPr sz="2400">
                <a:solidFill>
                  <a:srgbClr val="C1CEFF"/>
                </a:solidFill>
                <a:latin typeface="Times New Roman" pitchFamily="18" charset="0"/>
              </a:defRPr>
            </a:lvl5pPr>
            <a:lvl6pPr marL="2514600" indent="-228600" eaLnBrk="0" fontAlgn="base" hangingPunct="0">
              <a:spcBef>
                <a:spcPct val="0"/>
              </a:spcBef>
              <a:spcAft>
                <a:spcPct val="0"/>
              </a:spcAft>
              <a:defRPr sz="2400">
                <a:solidFill>
                  <a:srgbClr val="C1CEFF"/>
                </a:solidFill>
                <a:latin typeface="Times New Roman" pitchFamily="18" charset="0"/>
              </a:defRPr>
            </a:lvl6pPr>
            <a:lvl7pPr marL="2971800" indent="-228600" eaLnBrk="0" fontAlgn="base" hangingPunct="0">
              <a:spcBef>
                <a:spcPct val="0"/>
              </a:spcBef>
              <a:spcAft>
                <a:spcPct val="0"/>
              </a:spcAft>
              <a:defRPr sz="2400">
                <a:solidFill>
                  <a:srgbClr val="C1CEFF"/>
                </a:solidFill>
                <a:latin typeface="Times New Roman" pitchFamily="18" charset="0"/>
              </a:defRPr>
            </a:lvl7pPr>
            <a:lvl8pPr marL="3429000" indent="-228600" eaLnBrk="0" fontAlgn="base" hangingPunct="0">
              <a:spcBef>
                <a:spcPct val="0"/>
              </a:spcBef>
              <a:spcAft>
                <a:spcPct val="0"/>
              </a:spcAft>
              <a:defRPr sz="2400">
                <a:solidFill>
                  <a:srgbClr val="C1CEFF"/>
                </a:solidFill>
                <a:latin typeface="Times New Roman" pitchFamily="18" charset="0"/>
              </a:defRPr>
            </a:lvl8pPr>
            <a:lvl9pPr marL="3886200" indent="-228600" eaLnBrk="0" fontAlgn="base" hangingPunct="0">
              <a:spcBef>
                <a:spcPct val="0"/>
              </a:spcBef>
              <a:spcAft>
                <a:spcPct val="0"/>
              </a:spcAft>
              <a:defRPr sz="2400">
                <a:solidFill>
                  <a:srgbClr val="C1CEFF"/>
                </a:solidFill>
                <a:latin typeface="Times New Roman" pitchFamily="18" charset="0"/>
              </a:defRPr>
            </a:lvl9pPr>
          </a:lstStyle>
          <a:p>
            <a:pPr algn="ctr"/>
            <a:r>
              <a:rPr lang="fr-FR">
                <a:solidFill>
                  <a:schemeClr val="tx1"/>
                </a:solidFill>
                <a:latin typeface="Tahoma" pitchFamily="34" charset="0"/>
                <a:ea typeface="Tahoma" pitchFamily="34" charset="0"/>
                <a:cs typeface="Tahoma" pitchFamily="34" charset="0"/>
              </a:rPr>
              <a:t>SPM(t) or</a:t>
            </a:r>
          </a:p>
          <a:p>
            <a:pPr algn="ctr"/>
            <a:r>
              <a:rPr lang="fr-FR">
                <a:solidFill>
                  <a:schemeClr val="tx1"/>
                </a:solidFill>
                <a:latin typeface="Tahoma" pitchFamily="34" charset="0"/>
                <a:ea typeface="Tahoma" pitchFamily="34" charset="0"/>
                <a:cs typeface="Tahoma" pitchFamily="34" charset="0"/>
              </a:rPr>
              <a:t>SPM(F)</a:t>
            </a:r>
          </a:p>
        </p:txBody>
      </p:sp>
      <p:sp>
        <p:nvSpPr>
          <p:cNvPr id="25617" name="Text Box 17"/>
          <p:cNvSpPr txBox="1">
            <a:spLocks noChangeArrowheads="1"/>
          </p:cNvSpPr>
          <p:nvPr/>
        </p:nvSpPr>
        <p:spPr bwMode="auto">
          <a:xfrm>
            <a:off x="6925147" y="188914"/>
            <a:ext cx="20393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rgbClr val="C1CEFF"/>
                </a:solidFill>
                <a:latin typeface="Times New Roman" pitchFamily="18" charset="0"/>
              </a:defRPr>
            </a:lvl1pPr>
            <a:lvl2pPr marL="742950" indent="-285750">
              <a:defRPr sz="2400">
                <a:solidFill>
                  <a:srgbClr val="C1CEFF"/>
                </a:solidFill>
                <a:latin typeface="Times New Roman" pitchFamily="18" charset="0"/>
              </a:defRPr>
            </a:lvl2pPr>
            <a:lvl3pPr marL="1143000" indent="-228600">
              <a:defRPr sz="2400">
                <a:solidFill>
                  <a:srgbClr val="C1CEFF"/>
                </a:solidFill>
                <a:latin typeface="Times New Roman" pitchFamily="18" charset="0"/>
              </a:defRPr>
            </a:lvl3pPr>
            <a:lvl4pPr marL="1600200" indent="-228600">
              <a:defRPr sz="2400">
                <a:solidFill>
                  <a:srgbClr val="C1CEFF"/>
                </a:solidFill>
                <a:latin typeface="Times New Roman" pitchFamily="18" charset="0"/>
              </a:defRPr>
            </a:lvl4pPr>
            <a:lvl5pPr marL="2057400" indent="-228600">
              <a:defRPr sz="2400">
                <a:solidFill>
                  <a:srgbClr val="C1CEFF"/>
                </a:solidFill>
                <a:latin typeface="Times New Roman" pitchFamily="18" charset="0"/>
              </a:defRPr>
            </a:lvl5pPr>
            <a:lvl6pPr marL="2514600" indent="-228600" eaLnBrk="0" fontAlgn="base" hangingPunct="0">
              <a:spcBef>
                <a:spcPct val="0"/>
              </a:spcBef>
              <a:spcAft>
                <a:spcPct val="0"/>
              </a:spcAft>
              <a:defRPr sz="2400">
                <a:solidFill>
                  <a:srgbClr val="C1CEFF"/>
                </a:solidFill>
                <a:latin typeface="Times New Roman" pitchFamily="18" charset="0"/>
              </a:defRPr>
            </a:lvl6pPr>
            <a:lvl7pPr marL="2971800" indent="-228600" eaLnBrk="0" fontAlgn="base" hangingPunct="0">
              <a:spcBef>
                <a:spcPct val="0"/>
              </a:spcBef>
              <a:spcAft>
                <a:spcPct val="0"/>
              </a:spcAft>
              <a:defRPr sz="2400">
                <a:solidFill>
                  <a:srgbClr val="C1CEFF"/>
                </a:solidFill>
                <a:latin typeface="Times New Roman" pitchFamily="18" charset="0"/>
              </a:defRPr>
            </a:lvl7pPr>
            <a:lvl8pPr marL="3429000" indent="-228600" eaLnBrk="0" fontAlgn="base" hangingPunct="0">
              <a:spcBef>
                <a:spcPct val="0"/>
              </a:spcBef>
              <a:spcAft>
                <a:spcPct val="0"/>
              </a:spcAft>
              <a:defRPr sz="2400">
                <a:solidFill>
                  <a:srgbClr val="C1CEFF"/>
                </a:solidFill>
                <a:latin typeface="Times New Roman" pitchFamily="18" charset="0"/>
              </a:defRPr>
            </a:lvl8pPr>
            <a:lvl9pPr marL="3886200" indent="-228600" eaLnBrk="0" fontAlgn="base" hangingPunct="0">
              <a:spcBef>
                <a:spcPct val="0"/>
              </a:spcBef>
              <a:spcAft>
                <a:spcPct val="0"/>
              </a:spcAft>
              <a:defRPr sz="2400">
                <a:solidFill>
                  <a:srgbClr val="C1CEFF"/>
                </a:solidFill>
                <a:latin typeface="Times New Roman" pitchFamily="18" charset="0"/>
              </a:defRPr>
            </a:lvl9pPr>
          </a:lstStyle>
          <a:p>
            <a:pPr algn="ctr"/>
            <a:r>
              <a:rPr lang="fr-FR" dirty="0" err="1">
                <a:solidFill>
                  <a:schemeClr val="tx1"/>
                </a:solidFill>
                <a:latin typeface="Tahoma" pitchFamily="34" charset="0"/>
                <a:ea typeface="Tahoma" pitchFamily="34" charset="0"/>
                <a:cs typeface="Tahoma" pitchFamily="34" charset="0"/>
              </a:rPr>
              <a:t>Fitted</a:t>
            </a:r>
            <a:r>
              <a:rPr lang="fr-FR" dirty="0">
                <a:solidFill>
                  <a:schemeClr val="tx1"/>
                </a:solidFill>
                <a:latin typeface="Tahoma" pitchFamily="34" charset="0"/>
                <a:ea typeface="Tahoma" pitchFamily="34" charset="0"/>
                <a:cs typeface="Tahoma" pitchFamily="34" charset="0"/>
              </a:rPr>
              <a:t> and</a:t>
            </a:r>
          </a:p>
          <a:p>
            <a:pPr algn="ctr"/>
            <a:r>
              <a:rPr lang="fr-FR" dirty="0" err="1">
                <a:solidFill>
                  <a:schemeClr val="tx1"/>
                </a:solidFill>
                <a:latin typeface="Tahoma" pitchFamily="34" charset="0"/>
                <a:ea typeface="Tahoma" pitchFamily="34" charset="0"/>
                <a:cs typeface="Tahoma" pitchFamily="34" charset="0"/>
              </a:rPr>
              <a:t>adjusted</a:t>
            </a:r>
            <a:r>
              <a:rPr lang="fr-FR" dirty="0">
                <a:solidFill>
                  <a:schemeClr val="tx1"/>
                </a:solidFill>
                <a:latin typeface="Tahoma" pitchFamily="34" charset="0"/>
                <a:ea typeface="Tahoma" pitchFamily="34" charset="0"/>
                <a:cs typeface="Tahoma" pitchFamily="34" charset="0"/>
              </a:rPr>
              <a:t> data</a:t>
            </a:r>
          </a:p>
        </p:txBody>
      </p:sp>
      <p:sp>
        <p:nvSpPr>
          <p:cNvPr id="25618" name="Line 18"/>
          <p:cNvSpPr>
            <a:spLocks noChangeShapeType="1"/>
          </p:cNvSpPr>
          <p:nvPr/>
        </p:nvSpPr>
        <p:spPr bwMode="auto">
          <a:xfrm>
            <a:off x="2511669" y="115889"/>
            <a:ext cx="0" cy="66690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latin typeface="Tahoma" pitchFamily="34" charset="0"/>
              <a:ea typeface="Tahoma" pitchFamily="34" charset="0"/>
              <a:cs typeface="Tahoma" pitchFamily="34" charset="0"/>
            </a:endParaRPr>
          </a:p>
        </p:txBody>
      </p:sp>
      <p:sp>
        <p:nvSpPr>
          <p:cNvPr id="25619" name="Line 19"/>
          <p:cNvSpPr>
            <a:spLocks noChangeShapeType="1"/>
          </p:cNvSpPr>
          <p:nvPr/>
        </p:nvSpPr>
        <p:spPr bwMode="auto">
          <a:xfrm>
            <a:off x="4390292" y="115889"/>
            <a:ext cx="0" cy="66690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latin typeface="Tahoma" pitchFamily="34" charset="0"/>
              <a:ea typeface="Tahoma" pitchFamily="34" charset="0"/>
              <a:cs typeface="Tahoma" pitchFamily="34" charset="0"/>
            </a:endParaRPr>
          </a:p>
        </p:txBody>
      </p:sp>
      <p:sp>
        <p:nvSpPr>
          <p:cNvPr id="25620" name="Line 20"/>
          <p:cNvSpPr>
            <a:spLocks noChangeShapeType="1"/>
          </p:cNvSpPr>
          <p:nvPr/>
        </p:nvSpPr>
        <p:spPr bwMode="auto">
          <a:xfrm>
            <a:off x="6899031" y="115889"/>
            <a:ext cx="0" cy="66690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latin typeface="Tahoma" pitchFamily="34" charset="0"/>
              <a:ea typeface="Tahoma" pitchFamily="34" charset="0"/>
              <a:cs typeface="Tahoma" pitchFamily="34" charset="0"/>
            </a:endParaRPr>
          </a:p>
        </p:txBody>
      </p:sp>
      <p:sp>
        <p:nvSpPr>
          <p:cNvPr id="25621" name="Line 21"/>
          <p:cNvSpPr>
            <a:spLocks noChangeShapeType="1"/>
          </p:cNvSpPr>
          <p:nvPr/>
        </p:nvSpPr>
        <p:spPr bwMode="auto">
          <a:xfrm>
            <a:off x="9025304" y="101600"/>
            <a:ext cx="0" cy="66690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latin typeface="Tahoma" pitchFamily="34" charset="0"/>
              <a:ea typeface="Tahoma" pitchFamily="34" charset="0"/>
              <a:cs typeface="Tahoma" pitchFamily="34" charset="0"/>
            </a:endParaRPr>
          </a:p>
        </p:txBody>
      </p:sp>
      <p:sp>
        <p:nvSpPr>
          <p:cNvPr id="25622" name="Line 22"/>
          <p:cNvSpPr>
            <a:spLocks noChangeShapeType="1"/>
          </p:cNvSpPr>
          <p:nvPr/>
        </p:nvSpPr>
        <p:spPr bwMode="auto">
          <a:xfrm>
            <a:off x="583223" y="115889"/>
            <a:ext cx="0" cy="66690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latin typeface="Tahoma" pitchFamily="34" charset="0"/>
              <a:ea typeface="Tahoma" pitchFamily="34" charset="0"/>
              <a:cs typeface="Tahoma" pitchFamily="34" charset="0"/>
            </a:endParaRPr>
          </a:p>
        </p:txBody>
      </p:sp>
      <p:sp>
        <p:nvSpPr>
          <p:cNvPr id="25623" name="Line 23"/>
          <p:cNvSpPr>
            <a:spLocks noChangeShapeType="1"/>
          </p:cNvSpPr>
          <p:nvPr/>
        </p:nvSpPr>
        <p:spPr bwMode="auto">
          <a:xfrm flipV="1">
            <a:off x="583223" y="115887"/>
            <a:ext cx="8442082" cy="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latin typeface="Tahoma" pitchFamily="34" charset="0"/>
              <a:ea typeface="Tahoma" pitchFamily="34" charset="0"/>
              <a:cs typeface="Tahoma" pitchFamily="34" charset="0"/>
            </a:endParaRPr>
          </a:p>
        </p:txBody>
      </p:sp>
      <p:sp>
        <p:nvSpPr>
          <p:cNvPr id="25624" name="Line 24"/>
          <p:cNvSpPr>
            <a:spLocks noChangeShapeType="1"/>
          </p:cNvSpPr>
          <p:nvPr/>
        </p:nvSpPr>
        <p:spPr bwMode="auto">
          <a:xfrm>
            <a:off x="583223" y="1052513"/>
            <a:ext cx="844208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latin typeface="Tahoma" pitchFamily="34" charset="0"/>
              <a:ea typeface="Tahoma" pitchFamily="34" charset="0"/>
              <a:cs typeface="Tahoma" pitchFamily="34" charset="0"/>
            </a:endParaRPr>
          </a:p>
        </p:txBody>
      </p:sp>
      <p:sp>
        <p:nvSpPr>
          <p:cNvPr id="25625" name="Line 25"/>
          <p:cNvSpPr>
            <a:spLocks noChangeShapeType="1"/>
          </p:cNvSpPr>
          <p:nvPr/>
        </p:nvSpPr>
        <p:spPr bwMode="auto">
          <a:xfrm>
            <a:off x="583223" y="4076700"/>
            <a:ext cx="844208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latin typeface="Tahoma" pitchFamily="34" charset="0"/>
              <a:ea typeface="Tahoma" pitchFamily="34" charset="0"/>
              <a:cs typeface="Tahoma" pitchFamily="34" charset="0"/>
            </a:endParaRPr>
          </a:p>
        </p:txBody>
      </p:sp>
      <p:sp>
        <p:nvSpPr>
          <p:cNvPr id="25626" name="Line 26"/>
          <p:cNvSpPr>
            <a:spLocks noChangeShapeType="1"/>
          </p:cNvSpPr>
          <p:nvPr/>
        </p:nvSpPr>
        <p:spPr bwMode="auto">
          <a:xfrm>
            <a:off x="583223" y="6794500"/>
            <a:ext cx="844208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latin typeface="Tahoma" pitchFamily="34" charset="0"/>
              <a:ea typeface="Tahoma" pitchFamily="34" charset="0"/>
              <a:cs typeface="Tahoma" pitchFamily="34" charset="0"/>
            </a:endParaRPr>
          </a:p>
        </p:txBody>
      </p:sp>
      <p:sp>
        <p:nvSpPr>
          <p:cNvPr id="28" name="Title 2"/>
          <p:cNvSpPr txBox="1">
            <a:spLocks/>
          </p:cNvSpPr>
          <p:nvPr/>
        </p:nvSpPr>
        <p:spPr>
          <a:xfrm rot="16200000">
            <a:off x="-3537519" y="978744"/>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dirty="0" smtClean="0">
                <a:solidFill>
                  <a:schemeClr val="tx1"/>
                </a:solidFill>
                <a:latin typeface="Tahoma" pitchFamily="34" charset="0"/>
                <a:ea typeface="Tahoma" pitchFamily="34" charset="0"/>
                <a:cs typeface="Tahoma" pitchFamily="34" charset="0"/>
              </a:rPr>
              <a:t>Application to fMRI</a:t>
            </a:r>
            <a:endParaRPr lang="en-GB"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026056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611188" y="1125538"/>
            <a:ext cx="8064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GB" sz="4400">
                <a:solidFill>
                  <a:schemeClr val="tx2"/>
                </a:solidFill>
                <a:latin typeface="Calibri" pitchFamily="34" charset="0"/>
              </a:rPr>
              <a:t/>
            </a:r>
            <a:br>
              <a:rPr lang="en-GB" sz="4400">
                <a:solidFill>
                  <a:schemeClr val="tx2"/>
                </a:solidFill>
                <a:latin typeface="Calibri" pitchFamily="34" charset="0"/>
              </a:rPr>
            </a:br>
            <a:endParaRPr lang="en-US" sz="4400">
              <a:solidFill>
                <a:schemeClr val="tx2"/>
              </a:solidFill>
              <a:latin typeface="Calibri" pitchFamily="34" charset="0"/>
            </a:endParaRPr>
          </a:p>
        </p:txBody>
      </p:sp>
      <p:sp>
        <p:nvSpPr>
          <p:cNvPr id="14339" name="Rectangle 3"/>
          <p:cNvSpPr txBox="1">
            <a:spLocks noChangeArrowheads="1"/>
          </p:cNvSpPr>
          <p:nvPr/>
        </p:nvSpPr>
        <p:spPr bwMode="auto">
          <a:xfrm>
            <a:off x="1285875" y="857250"/>
            <a:ext cx="6715125"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20000"/>
              </a:spcBef>
            </a:pPr>
            <a:r>
              <a:rPr lang="en-GB" sz="3600">
                <a:solidFill>
                  <a:schemeClr val="tx2"/>
                </a:solidFill>
                <a:latin typeface="Calibri" pitchFamily="34" charset="0"/>
              </a:rPr>
              <a:t>PART 2</a:t>
            </a:r>
            <a:endParaRPr lang="en-GB">
              <a:solidFill>
                <a:schemeClr val="tx2"/>
              </a:solidFill>
              <a:latin typeface="Calibri" pitchFamily="34" charset="0"/>
            </a:endParaRPr>
          </a:p>
          <a:p>
            <a:pPr algn="l" eaLnBrk="1" hangingPunct="1">
              <a:spcBef>
                <a:spcPct val="20000"/>
              </a:spcBef>
            </a:pPr>
            <a:endParaRPr lang="en-GB">
              <a:solidFill>
                <a:schemeClr val="tx2"/>
              </a:solidFill>
              <a:latin typeface="Calibri" pitchFamily="34" charset="0"/>
            </a:endParaRPr>
          </a:p>
          <a:p>
            <a:pPr algn="l" eaLnBrk="1" hangingPunct="1">
              <a:spcBef>
                <a:spcPct val="20000"/>
              </a:spcBef>
            </a:pPr>
            <a:r>
              <a:rPr lang="en-GB">
                <a:solidFill>
                  <a:schemeClr val="tx2"/>
                </a:solidFill>
                <a:latin typeface="Calibri" pitchFamily="34" charset="0"/>
              </a:rPr>
              <a:t>Correlation</a:t>
            </a:r>
          </a:p>
          <a:p>
            <a:pPr algn="l" eaLnBrk="1" hangingPunct="1">
              <a:spcBef>
                <a:spcPct val="20000"/>
              </a:spcBef>
            </a:pPr>
            <a:r>
              <a:rPr lang="en-GB">
                <a:solidFill>
                  <a:schemeClr val="tx2"/>
                </a:solidFill>
                <a:latin typeface="Calibri" pitchFamily="34" charset="0"/>
              </a:rPr>
              <a:t>	-  How much linear is the relationship of two variables? (descriptive)</a:t>
            </a:r>
          </a:p>
          <a:p>
            <a:pPr algn="l" eaLnBrk="1" hangingPunct="1">
              <a:spcBef>
                <a:spcPct val="20000"/>
              </a:spcBef>
            </a:pPr>
            <a:r>
              <a:rPr lang="en-GB">
                <a:solidFill>
                  <a:schemeClr val="tx2"/>
                </a:solidFill>
                <a:latin typeface="Calibri" pitchFamily="34" charset="0"/>
              </a:rPr>
              <a:t>	</a:t>
            </a:r>
          </a:p>
          <a:p>
            <a:pPr algn="l" eaLnBrk="1" hangingPunct="1">
              <a:spcBef>
                <a:spcPct val="20000"/>
              </a:spcBef>
            </a:pPr>
            <a:r>
              <a:rPr lang="en-GB">
                <a:solidFill>
                  <a:schemeClr val="tx2"/>
                </a:solidFill>
                <a:latin typeface="Calibri" pitchFamily="34" charset="0"/>
              </a:rPr>
              <a:t>Regression</a:t>
            </a:r>
          </a:p>
          <a:p>
            <a:pPr algn="l" eaLnBrk="1" hangingPunct="1">
              <a:spcBef>
                <a:spcPct val="20000"/>
              </a:spcBef>
            </a:pPr>
            <a:r>
              <a:rPr lang="en-GB">
                <a:solidFill>
                  <a:schemeClr val="tx2"/>
                </a:solidFill>
                <a:latin typeface="Calibri" pitchFamily="34" charset="0"/>
              </a:rPr>
              <a:t>	- How good is a linear model to explain my data? (inferential)</a:t>
            </a:r>
          </a:p>
          <a:p>
            <a:pPr algn="l" eaLnBrk="1" hangingPunct="1">
              <a:spcBef>
                <a:spcPct val="20000"/>
              </a:spcBef>
            </a:pPr>
            <a:endParaRPr lang="en-GB" sz="2800">
              <a:solidFill>
                <a:schemeClr val="tx2"/>
              </a:solidFill>
              <a:latin typeface="Calibri" pitchFamily="34" charset="0"/>
            </a:endParaRPr>
          </a:p>
          <a:p>
            <a:pPr algn="l" eaLnBrk="1" hangingPunct="1">
              <a:spcBef>
                <a:spcPct val="20000"/>
              </a:spcBef>
            </a:pPr>
            <a:r>
              <a:rPr lang="en-GB" sz="2800">
                <a:solidFill>
                  <a:schemeClr val="tx2"/>
                </a:solidFill>
                <a:latin typeface="Calibri" pitchFamily="34" charset="0"/>
              </a:rPr>
              <a:t> </a:t>
            </a:r>
            <a:endParaRPr lang="en-US" sz="2800">
              <a:solidFill>
                <a:schemeClr val="tx2"/>
              </a:solidFill>
              <a:latin typeface="Calibri" pitchFamily="34" charset="0"/>
            </a:endParaRPr>
          </a:p>
        </p:txBody>
      </p:sp>
    </p:spTree>
    <p:extLst>
      <p:ext uri="{BB962C8B-B14F-4D97-AF65-F5344CB8AC3E}">
        <p14:creationId xmlns:p14="http://schemas.microsoft.com/office/powerpoint/2010/main" val="38769710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latin typeface="Tahoma" pitchFamily="34" charset="0"/>
                <a:ea typeface="Tahoma" pitchFamily="34" charset="0"/>
                <a:cs typeface="Tahoma" pitchFamily="34" charset="0"/>
              </a:rPr>
              <a:t>Samples </a:t>
            </a:r>
            <a:r>
              <a:rPr lang="en-GB" dirty="0" err="1" smtClean="0">
                <a:latin typeface="Tahoma" pitchFamily="34" charset="0"/>
                <a:ea typeface="Tahoma" pitchFamily="34" charset="0"/>
                <a:cs typeface="Tahoma" pitchFamily="34" charset="0"/>
              </a:rPr>
              <a:t>vs</a:t>
            </a:r>
            <a:r>
              <a:rPr lang="en-GB" dirty="0" smtClean="0">
                <a:latin typeface="Tahoma" pitchFamily="34" charset="0"/>
                <a:ea typeface="Tahoma" pitchFamily="34" charset="0"/>
                <a:cs typeface="Tahoma" pitchFamily="34" charset="0"/>
              </a:rPr>
              <a:t> Populations </a:t>
            </a:r>
          </a:p>
          <a:p>
            <a:r>
              <a:rPr lang="en-GB" dirty="0" smtClean="0">
                <a:latin typeface="Tahoma" pitchFamily="34" charset="0"/>
                <a:ea typeface="Tahoma" pitchFamily="34" charset="0"/>
                <a:cs typeface="Tahoma" pitchFamily="34" charset="0"/>
              </a:rPr>
              <a:t>Descriptive </a:t>
            </a:r>
            <a:r>
              <a:rPr lang="en-GB" dirty="0" err="1" smtClean="0">
                <a:latin typeface="Tahoma" pitchFamily="34" charset="0"/>
                <a:ea typeface="Tahoma" pitchFamily="34" charset="0"/>
                <a:cs typeface="Tahoma" pitchFamily="34" charset="0"/>
              </a:rPr>
              <a:t>vs</a:t>
            </a:r>
            <a:r>
              <a:rPr lang="en-GB" dirty="0" smtClean="0">
                <a:latin typeface="Tahoma" pitchFamily="34" charset="0"/>
                <a:ea typeface="Tahoma" pitchFamily="34" charset="0"/>
                <a:cs typeface="Tahoma" pitchFamily="34" charset="0"/>
              </a:rPr>
              <a:t> Inferential</a:t>
            </a:r>
          </a:p>
          <a:p>
            <a:r>
              <a:rPr lang="en-GB" dirty="0">
                <a:latin typeface="Tahoma" pitchFamily="34" charset="0"/>
                <a:ea typeface="Tahoma" pitchFamily="34" charset="0"/>
                <a:cs typeface="Tahoma" pitchFamily="34" charset="0"/>
              </a:rPr>
              <a:t>William Sealy </a:t>
            </a:r>
            <a:r>
              <a:rPr lang="en-GB" dirty="0" err="1">
                <a:latin typeface="Tahoma" pitchFamily="34" charset="0"/>
                <a:ea typeface="Tahoma" pitchFamily="34" charset="0"/>
                <a:cs typeface="Tahoma" pitchFamily="34" charset="0"/>
              </a:rPr>
              <a:t>Gosset</a:t>
            </a:r>
            <a:r>
              <a:rPr lang="en-GB" dirty="0">
                <a:latin typeface="Tahoma" pitchFamily="34" charset="0"/>
                <a:ea typeface="Tahoma" pitchFamily="34" charset="0"/>
                <a:cs typeface="Tahoma" pitchFamily="34" charset="0"/>
              </a:rPr>
              <a:t> (‘Student’)</a:t>
            </a:r>
          </a:p>
          <a:p>
            <a:r>
              <a:rPr lang="en-GB" dirty="0" smtClean="0">
                <a:latin typeface="Tahoma" pitchFamily="34" charset="0"/>
                <a:ea typeface="Tahoma" pitchFamily="34" charset="0"/>
                <a:cs typeface="Tahoma" pitchFamily="34" charset="0"/>
              </a:rPr>
              <a:t>Distributions, probabilities and P-values</a:t>
            </a:r>
          </a:p>
          <a:p>
            <a:r>
              <a:rPr lang="en-GB" dirty="0" smtClean="0">
                <a:latin typeface="Tahoma" pitchFamily="34" charset="0"/>
                <a:ea typeface="Tahoma" pitchFamily="34" charset="0"/>
                <a:cs typeface="Tahoma" pitchFamily="34" charset="0"/>
              </a:rPr>
              <a:t>Assumptions of t-tests</a:t>
            </a:r>
          </a:p>
          <a:p>
            <a:endParaRPr lang="en-GB" dirty="0" smtClean="0"/>
          </a:p>
          <a:p>
            <a:endParaRPr lang="en-GB" dirty="0"/>
          </a:p>
        </p:txBody>
      </p:sp>
      <p:sp>
        <p:nvSpPr>
          <p:cNvPr id="3" name="Title 2"/>
          <p:cNvSpPr>
            <a:spLocks noGrp="1"/>
          </p:cNvSpPr>
          <p:nvPr>
            <p:ph type="title"/>
          </p:nvPr>
        </p:nvSpPr>
        <p:spPr>
          <a:xfrm>
            <a:off x="457200" y="485800"/>
            <a:ext cx="8229600" cy="1143000"/>
          </a:xfrm>
        </p:spPr>
        <p:txBody>
          <a:bodyPr>
            <a:normAutofit fontScale="90000"/>
          </a:bodyPr>
          <a:lstStyle/>
          <a:p>
            <a:r>
              <a:rPr lang="en-GB" dirty="0" smtClean="0">
                <a:solidFill>
                  <a:schemeClr val="tx1"/>
                </a:solidFill>
                <a:latin typeface="Tahoma" pitchFamily="34" charset="0"/>
                <a:ea typeface="Tahoma" pitchFamily="34" charset="0"/>
                <a:cs typeface="Tahoma" pitchFamily="34" charset="0"/>
              </a:rPr>
              <a:t>Background: t-tests</a:t>
            </a:r>
            <a:r>
              <a:rPr lang="en-GB" dirty="0"/>
              <a:t/>
            </a:r>
            <a:br>
              <a:rPr lang="en-GB" dirty="0"/>
            </a:br>
            <a:endParaRPr lang="en-GB" dirty="0"/>
          </a:p>
        </p:txBody>
      </p:sp>
      <p:pic>
        <p:nvPicPr>
          <p:cNvPr id="1028" name="Picture 4" descr="http://upload.wikimedia.org/wikipedia/commons/thumb/4/42/William_Sealy_Gosset.jpg/240px-William_Sealy_Gosset.jpg"/>
          <p:cNvPicPr>
            <a:picLocks noChangeAspect="1" noChangeArrowheads="1"/>
          </p:cNvPicPr>
          <p:nvPr/>
        </p:nvPicPr>
        <p:blipFill rotWithShape="1">
          <a:blip r:embed="rId3">
            <a:extLst>
              <a:ext uri="{28A0092B-C50C-407E-A947-70E740481C1C}">
                <a14:useLocalDpi xmlns:a14="http://schemas.microsoft.com/office/drawing/2010/main" val="0"/>
              </a:ext>
            </a:extLst>
          </a:blip>
          <a:srcRect l="7397" t="10394"/>
          <a:stretch/>
        </p:blipFill>
        <p:spPr bwMode="auto">
          <a:xfrm>
            <a:off x="1798417" y="4653136"/>
            <a:ext cx="1568497" cy="2029967"/>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p:spPr>
      </p:pic>
      <p:pic>
        <p:nvPicPr>
          <p:cNvPr id="1030" name="Picture 6" descr="http://rmsbunkerblog.files.wordpress.com/2011/01/popsamp1.gif"/>
          <p:cNvPicPr>
            <a:picLocks noChangeAspect="1" noChangeArrowheads="1"/>
          </p:cNvPicPr>
          <p:nvPr/>
        </p:nvPicPr>
        <p:blipFill rotWithShape="1">
          <a:blip r:embed="rId4">
            <a:extLst>
              <a:ext uri="{28A0092B-C50C-407E-A947-70E740481C1C}">
                <a14:useLocalDpi xmlns:a14="http://schemas.microsoft.com/office/drawing/2010/main" val="0"/>
              </a:ext>
            </a:extLst>
          </a:blip>
          <a:srcRect l="8435" t="5314" r="10646"/>
          <a:stretch/>
        </p:blipFill>
        <p:spPr bwMode="auto">
          <a:xfrm>
            <a:off x="107504" y="4653136"/>
            <a:ext cx="1584176" cy="2016224"/>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p:spPr>
      </p:pic>
      <p:pic>
        <p:nvPicPr>
          <p:cNvPr id="1034" name="Picture 10" descr="Normal distribution curve with sigma note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825" r="32830"/>
          <a:stretch/>
        </p:blipFill>
        <p:spPr bwMode="auto">
          <a:xfrm>
            <a:off x="3491880" y="4636740"/>
            <a:ext cx="1676716" cy="203262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val="3449932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txBox="1">
            <a:spLocks noChangeArrowheads="1"/>
          </p:cNvSpPr>
          <p:nvPr/>
        </p:nvSpPr>
        <p:spPr bwMode="auto">
          <a:xfrm>
            <a:off x="714375" y="317500"/>
            <a:ext cx="80803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20000"/>
              </a:spcBef>
            </a:pPr>
            <a:r>
              <a:rPr lang="en-GB" sz="3600">
                <a:solidFill>
                  <a:schemeClr val="tx2"/>
                </a:solidFill>
                <a:latin typeface="Calibri" pitchFamily="34" charset="0"/>
              </a:rPr>
              <a:t>Correlation:</a:t>
            </a:r>
          </a:p>
          <a:p>
            <a:pPr algn="l" eaLnBrk="1" hangingPunct="1">
              <a:spcBef>
                <a:spcPct val="20000"/>
              </a:spcBef>
              <a:buFontTx/>
              <a:buChar char="-"/>
            </a:pPr>
            <a:r>
              <a:rPr lang="en-GB">
                <a:solidFill>
                  <a:schemeClr val="tx2"/>
                </a:solidFill>
                <a:latin typeface="Calibri" pitchFamily="34" charset="0"/>
              </a:rPr>
              <a:t>How much depend the value of one variable on the value of the other one?</a:t>
            </a:r>
            <a:r>
              <a:rPr lang="en-GB" sz="2800">
                <a:solidFill>
                  <a:schemeClr val="tx2"/>
                </a:solidFill>
                <a:latin typeface="Calibri" pitchFamily="34" charset="0"/>
              </a:rPr>
              <a:t> </a:t>
            </a:r>
            <a:endParaRPr lang="en-US" sz="2800">
              <a:solidFill>
                <a:schemeClr val="tx2"/>
              </a:solidFill>
              <a:latin typeface="Calibri" pitchFamily="34" charset="0"/>
            </a:endParaRPr>
          </a:p>
        </p:txBody>
      </p:sp>
      <p:grpSp>
        <p:nvGrpSpPr>
          <p:cNvPr id="15363" name="597 Grupo"/>
          <p:cNvGrpSpPr>
            <a:grpSpLocks/>
          </p:cNvGrpSpPr>
          <p:nvPr/>
        </p:nvGrpSpPr>
        <p:grpSpPr bwMode="auto">
          <a:xfrm>
            <a:off x="304800" y="2940050"/>
            <a:ext cx="8534400" cy="3644900"/>
            <a:chOff x="215900" y="2895600"/>
            <a:chExt cx="8534400" cy="3644900"/>
          </a:xfrm>
        </p:grpSpPr>
        <p:sp>
          <p:nvSpPr>
            <p:cNvPr id="597" name="596 Rectángulo"/>
            <p:cNvSpPr/>
            <p:nvPr/>
          </p:nvSpPr>
          <p:spPr>
            <a:xfrm>
              <a:off x="215900" y="2895600"/>
              <a:ext cx="8534400" cy="364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grpSp>
          <p:nvGrpSpPr>
            <p:cNvPr id="3" name="595 Grupo"/>
            <p:cNvGrpSpPr/>
            <p:nvPr/>
          </p:nvGrpSpPr>
          <p:grpSpPr>
            <a:xfrm>
              <a:off x="284105" y="3275012"/>
              <a:ext cx="8440796" cy="3102071"/>
              <a:chOff x="284105" y="2493962"/>
              <a:chExt cx="8440796" cy="3102071"/>
            </a:xfrm>
            <a:solidFill>
              <a:schemeClr val="bg1"/>
            </a:solidFill>
          </p:grpSpPr>
          <p:grpSp>
            <p:nvGrpSpPr>
              <p:cNvPr id="4" name="Group 4"/>
              <p:cNvGrpSpPr>
                <a:grpSpLocks/>
              </p:cNvGrpSpPr>
              <p:nvPr/>
            </p:nvGrpSpPr>
            <p:grpSpPr bwMode="auto">
              <a:xfrm>
                <a:off x="3038475" y="2493962"/>
                <a:ext cx="2790825" cy="2668588"/>
                <a:chOff x="1650" y="1680"/>
                <a:chExt cx="2382" cy="1681"/>
              </a:xfrm>
              <a:grpFill/>
            </p:grpSpPr>
            <p:sp>
              <p:nvSpPr>
                <p:cNvPr id="567" name="Line 5"/>
                <p:cNvSpPr>
                  <a:spLocks noChangeShapeType="1"/>
                </p:cNvSpPr>
                <p:nvPr/>
              </p:nvSpPr>
              <p:spPr bwMode="auto">
                <a:xfrm>
                  <a:off x="1650" y="2552"/>
                  <a:ext cx="2166" cy="1"/>
                </a:xfrm>
                <a:prstGeom prst="line">
                  <a:avLst/>
                </a:prstGeom>
                <a:grpFill/>
                <a:ln w="9525">
                  <a:solidFill>
                    <a:srgbClr val="000000"/>
                  </a:solidFill>
                  <a:round/>
                  <a:headEnd/>
                  <a:tailEnd type="triangle" w="med" len="med"/>
                </a:ln>
              </p:spPr>
              <p:txBody>
                <a:bodyPr/>
                <a:lstStyle/>
                <a:p>
                  <a:pPr algn="l" fontAlgn="auto">
                    <a:spcBef>
                      <a:spcPts val="0"/>
                    </a:spcBef>
                    <a:spcAft>
                      <a:spcPts val="0"/>
                    </a:spcAft>
                    <a:defRPr/>
                  </a:pPr>
                  <a:endParaRPr lang="ca-ES">
                    <a:latin typeface="+mn-lt"/>
                    <a:ea typeface="+mn-ea"/>
                  </a:endParaRPr>
                </a:p>
              </p:txBody>
            </p:sp>
            <p:sp>
              <p:nvSpPr>
                <p:cNvPr id="568" name="Line 6"/>
                <p:cNvSpPr>
                  <a:spLocks noChangeShapeType="1"/>
                </p:cNvSpPr>
                <p:nvPr/>
              </p:nvSpPr>
              <p:spPr bwMode="auto">
                <a:xfrm flipH="1" flipV="1">
                  <a:off x="2688" y="1728"/>
                  <a:ext cx="7" cy="1633"/>
                </a:xfrm>
                <a:prstGeom prst="line">
                  <a:avLst/>
                </a:prstGeom>
                <a:grpFill/>
                <a:ln w="9525">
                  <a:solidFill>
                    <a:srgbClr val="000000"/>
                  </a:solidFill>
                  <a:round/>
                  <a:headEnd/>
                  <a:tailEnd type="triangle" w="med" len="med"/>
                </a:ln>
              </p:spPr>
              <p:txBody>
                <a:bodyPr/>
                <a:lstStyle/>
                <a:p>
                  <a:pPr algn="l" fontAlgn="auto">
                    <a:spcBef>
                      <a:spcPts val="0"/>
                    </a:spcBef>
                    <a:spcAft>
                      <a:spcPts val="0"/>
                    </a:spcAft>
                    <a:defRPr/>
                  </a:pPr>
                  <a:endParaRPr lang="ca-ES">
                    <a:latin typeface="+mn-lt"/>
                    <a:ea typeface="+mn-ea"/>
                  </a:endParaRPr>
                </a:p>
              </p:txBody>
            </p:sp>
            <p:sp>
              <p:nvSpPr>
                <p:cNvPr id="569" name="Oval 7"/>
                <p:cNvSpPr>
                  <a:spLocks noChangeArrowheads="1"/>
                </p:cNvSpPr>
                <p:nvPr/>
              </p:nvSpPr>
              <p:spPr bwMode="auto">
                <a:xfrm>
                  <a:off x="2160" y="1893"/>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70" name="Oval 8"/>
                <p:cNvSpPr>
                  <a:spLocks noChangeArrowheads="1"/>
                </p:cNvSpPr>
                <p:nvPr/>
              </p:nvSpPr>
              <p:spPr bwMode="auto">
                <a:xfrm>
                  <a:off x="2952" y="2209"/>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71" name="Oval 9"/>
                <p:cNvSpPr>
                  <a:spLocks noChangeArrowheads="1"/>
                </p:cNvSpPr>
                <p:nvPr/>
              </p:nvSpPr>
              <p:spPr bwMode="auto">
                <a:xfrm>
                  <a:off x="2977" y="2882"/>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72" name="Oval 10"/>
                <p:cNvSpPr>
                  <a:spLocks noChangeArrowheads="1"/>
                </p:cNvSpPr>
                <p:nvPr/>
              </p:nvSpPr>
              <p:spPr bwMode="auto">
                <a:xfrm>
                  <a:off x="2460" y="2741"/>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73" name="Oval 11"/>
                <p:cNvSpPr>
                  <a:spLocks noChangeArrowheads="1"/>
                </p:cNvSpPr>
                <p:nvPr/>
              </p:nvSpPr>
              <p:spPr bwMode="auto">
                <a:xfrm>
                  <a:off x="2952" y="2472"/>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74" name="Oval 12"/>
                <p:cNvSpPr>
                  <a:spLocks noChangeArrowheads="1"/>
                </p:cNvSpPr>
                <p:nvPr/>
              </p:nvSpPr>
              <p:spPr bwMode="auto">
                <a:xfrm>
                  <a:off x="2366" y="2207"/>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75" name="Oval 13"/>
                <p:cNvSpPr>
                  <a:spLocks noChangeArrowheads="1"/>
                </p:cNvSpPr>
                <p:nvPr/>
              </p:nvSpPr>
              <p:spPr bwMode="auto">
                <a:xfrm>
                  <a:off x="3553" y="3217"/>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76" name="Oval 14"/>
                <p:cNvSpPr>
                  <a:spLocks noChangeArrowheads="1"/>
                </p:cNvSpPr>
                <p:nvPr/>
              </p:nvSpPr>
              <p:spPr bwMode="auto">
                <a:xfrm>
                  <a:off x="3119" y="2333"/>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77" name="Oval 15"/>
                <p:cNvSpPr>
                  <a:spLocks noChangeArrowheads="1"/>
                </p:cNvSpPr>
                <p:nvPr/>
              </p:nvSpPr>
              <p:spPr bwMode="auto">
                <a:xfrm>
                  <a:off x="2413" y="2395"/>
                  <a:ext cx="47" cy="48"/>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78" name="Oval 16"/>
                <p:cNvSpPr>
                  <a:spLocks noChangeArrowheads="1"/>
                </p:cNvSpPr>
                <p:nvPr/>
              </p:nvSpPr>
              <p:spPr bwMode="auto">
                <a:xfrm>
                  <a:off x="2836" y="2270"/>
                  <a:ext cx="48"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79" name="Oval 17"/>
                <p:cNvSpPr>
                  <a:spLocks noChangeArrowheads="1"/>
                </p:cNvSpPr>
                <p:nvPr/>
              </p:nvSpPr>
              <p:spPr bwMode="auto">
                <a:xfrm>
                  <a:off x="2899" y="2741"/>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80" name="Oval 18"/>
                <p:cNvSpPr>
                  <a:spLocks noChangeArrowheads="1"/>
                </p:cNvSpPr>
                <p:nvPr/>
              </p:nvSpPr>
              <p:spPr bwMode="auto">
                <a:xfrm>
                  <a:off x="2272" y="2647"/>
                  <a:ext cx="47" cy="46"/>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81" name="Oval 19"/>
                <p:cNvSpPr>
                  <a:spLocks noChangeArrowheads="1"/>
                </p:cNvSpPr>
                <p:nvPr/>
              </p:nvSpPr>
              <p:spPr bwMode="auto">
                <a:xfrm>
                  <a:off x="2742" y="2552"/>
                  <a:ext cx="48"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82" name="Oval 20"/>
                <p:cNvSpPr>
                  <a:spLocks noChangeArrowheads="1"/>
                </p:cNvSpPr>
                <p:nvPr/>
              </p:nvSpPr>
              <p:spPr bwMode="auto">
                <a:xfrm>
                  <a:off x="3121" y="2772"/>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83" name="Oval 21"/>
                <p:cNvSpPr>
                  <a:spLocks noChangeArrowheads="1"/>
                </p:cNvSpPr>
                <p:nvPr/>
              </p:nvSpPr>
              <p:spPr bwMode="auto">
                <a:xfrm>
                  <a:off x="3265" y="2616"/>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84" name="Oval 22"/>
                <p:cNvSpPr>
                  <a:spLocks noChangeArrowheads="1"/>
                </p:cNvSpPr>
                <p:nvPr/>
              </p:nvSpPr>
              <p:spPr bwMode="auto">
                <a:xfrm>
                  <a:off x="2088" y="2040"/>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85" name="Oval 23"/>
                <p:cNvSpPr>
                  <a:spLocks noChangeArrowheads="1"/>
                </p:cNvSpPr>
                <p:nvPr/>
              </p:nvSpPr>
              <p:spPr bwMode="auto">
                <a:xfrm>
                  <a:off x="2232" y="2081"/>
                  <a:ext cx="47" cy="48"/>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86" name="Oval 24"/>
                <p:cNvSpPr>
                  <a:spLocks noChangeArrowheads="1"/>
                </p:cNvSpPr>
                <p:nvPr/>
              </p:nvSpPr>
              <p:spPr bwMode="auto">
                <a:xfrm>
                  <a:off x="3265" y="3145"/>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87" name="Oval 25"/>
                <p:cNvSpPr>
                  <a:spLocks noChangeArrowheads="1"/>
                </p:cNvSpPr>
                <p:nvPr/>
              </p:nvSpPr>
              <p:spPr bwMode="auto">
                <a:xfrm>
                  <a:off x="3312" y="2929"/>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88" name="Oval 26"/>
                <p:cNvSpPr>
                  <a:spLocks noChangeArrowheads="1"/>
                </p:cNvSpPr>
                <p:nvPr/>
              </p:nvSpPr>
              <p:spPr bwMode="auto">
                <a:xfrm>
                  <a:off x="2601" y="2364"/>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89" name="Oval 27"/>
                <p:cNvSpPr>
                  <a:spLocks noChangeArrowheads="1"/>
                </p:cNvSpPr>
                <p:nvPr/>
              </p:nvSpPr>
              <p:spPr bwMode="auto">
                <a:xfrm>
                  <a:off x="1872" y="1968"/>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90" name="Oval 28"/>
                <p:cNvSpPr>
                  <a:spLocks noChangeArrowheads="1"/>
                </p:cNvSpPr>
                <p:nvPr/>
              </p:nvSpPr>
              <p:spPr bwMode="auto">
                <a:xfrm>
                  <a:off x="2272" y="2458"/>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91" name="Oval 29"/>
                <p:cNvSpPr>
                  <a:spLocks noChangeArrowheads="1"/>
                </p:cNvSpPr>
                <p:nvPr/>
              </p:nvSpPr>
              <p:spPr bwMode="auto">
                <a:xfrm>
                  <a:off x="2413" y="1987"/>
                  <a:ext cx="47" cy="48"/>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92" name="Oval 30"/>
                <p:cNvSpPr>
                  <a:spLocks noChangeArrowheads="1"/>
                </p:cNvSpPr>
                <p:nvPr/>
              </p:nvSpPr>
              <p:spPr bwMode="auto">
                <a:xfrm>
                  <a:off x="2592" y="2209"/>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93" name="Oval 31"/>
                <p:cNvSpPr>
                  <a:spLocks noChangeArrowheads="1"/>
                </p:cNvSpPr>
                <p:nvPr/>
              </p:nvSpPr>
              <p:spPr bwMode="auto">
                <a:xfrm>
                  <a:off x="2016" y="2137"/>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94" name="Text Box 32"/>
                <p:cNvSpPr txBox="1">
                  <a:spLocks noChangeArrowheads="1"/>
                </p:cNvSpPr>
                <p:nvPr/>
              </p:nvSpPr>
              <p:spPr bwMode="auto">
                <a:xfrm>
                  <a:off x="2520" y="1680"/>
                  <a:ext cx="144" cy="216"/>
                </a:xfrm>
                <a:prstGeom prst="rect">
                  <a:avLst/>
                </a:prstGeom>
                <a:grpFill/>
                <a:ln w="9525">
                  <a:noFill/>
                  <a:miter lim="800000"/>
                  <a:headEnd/>
                  <a:tailEnd/>
                </a:ln>
              </p:spPr>
              <p:txBody>
                <a:bodyPr/>
                <a:lstStyle/>
                <a:p>
                  <a:pPr algn="l" fontAlgn="auto">
                    <a:spcBef>
                      <a:spcPts val="0"/>
                    </a:spcBef>
                    <a:spcAft>
                      <a:spcPts val="0"/>
                    </a:spcAft>
                    <a:defRPr/>
                  </a:pPr>
                  <a:r>
                    <a:rPr lang="en-US" sz="900">
                      <a:latin typeface="+mn-lt"/>
                      <a:ea typeface="+mn-ea"/>
                    </a:rPr>
                    <a:t>Y</a:t>
                  </a:r>
                </a:p>
              </p:txBody>
            </p:sp>
            <p:sp>
              <p:nvSpPr>
                <p:cNvPr id="595" name="Text Box 33"/>
                <p:cNvSpPr txBox="1">
                  <a:spLocks noChangeArrowheads="1"/>
                </p:cNvSpPr>
                <p:nvPr/>
              </p:nvSpPr>
              <p:spPr bwMode="auto">
                <a:xfrm>
                  <a:off x="3816" y="2544"/>
                  <a:ext cx="216" cy="194"/>
                </a:xfrm>
                <a:prstGeom prst="rect">
                  <a:avLst/>
                </a:prstGeom>
                <a:grpFill/>
                <a:ln w="9525">
                  <a:noFill/>
                  <a:miter lim="800000"/>
                  <a:headEnd/>
                  <a:tailEnd/>
                </a:ln>
              </p:spPr>
              <p:txBody>
                <a:bodyPr/>
                <a:lstStyle/>
                <a:p>
                  <a:pPr algn="l" fontAlgn="auto">
                    <a:spcBef>
                      <a:spcPts val="0"/>
                    </a:spcBef>
                    <a:spcAft>
                      <a:spcPts val="0"/>
                    </a:spcAft>
                    <a:defRPr/>
                  </a:pPr>
                  <a:r>
                    <a:rPr lang="en-US" sz="900">
                      <a:latin typeface="+mn-lt"/>
                      <a:ea typeface="+mn-ea"/>
                    </a:rPr>
                    <a:t>X</a:t>
                  </a:r>
                </a:p>
              </p:txBody>
            </p:sp>
          </p:grpSp>
          <p:sp>
            <p:nvSpPr>
              <p:cNvPr id="503" name="Line 34"/>
              <p:cNvSpPr>
                <a:spLocks noChangeShapeType="1"/>
              </p:cNvSpPr>
              <p:nvPr/>
            </p:nvSpPr>
            <p:spPr bwMode="auto">
              <a:xfrm>
                <a:off x="5934075" y="3849688"/>
                <a:ext cx="2538413" cy="1588"/>
              </a:xfrm>
              <a:prstGeom prst="line">
                <a:avLst/>
              </a:prstGeom>
              <a:grpFill/>
              <a:ln w="9525">
                <a:solidFill>
                  <a:srgbClr val="000000"/>
                </a:solidFill>
                <a:round/>
                <a:headEnd/>
                <a:tailEnd type="triangle" w="med" len="med"/>
              </a:ln>
            </p:spPr>
            <p:txBody>
              <a:bodyPr/>
              <a:lstStyle/>
              <a:p>
                <a:pPr algn="l" fontAlgn="auto">
                  <a:spcBef>
                    <a:spcPts val="0"/>
                  </a:spcBef>
                  <a:spcAft>
                    <a:spcPts val="0"/>
                  </a:spcAft>
                  <a:defRPr/>
                </a:pPr>
                <a:endParaRPr lang="ca-ES">
                  <a:latin typeface="+mn-lt"/>
                  <a:ea typeface="+mn-ea"/>
                </a:endParaRPr>
              </a:p>
            </p:txBody>
          </p:sp>
          <p:sp>
            <p:nvSpPr>
              <p:cNvPr id="504" name="Line 35"/>
              <p:cNvSpPr>
                <a:spLocks noChangeShapeType="1"/>
              </p:cNvSpPr>
              <p:nvPr/>
            </p:nvSpPr>
            <p:spPr bwMode="auto">
              <a:xfrm flipH="1" flipV="1">
                <a:off x="7150100" y="2879725"/>
                <a:ext cx="7938" cy="1924050"/>
              </a:xfrm>
              <a:prstGeom prst="line">
                <a:avLst/>
              </a:prstGeom>
              <a:grpFill/>
              <a:ln w="9525">
                <a:solidFill>
                  <a:srgbClr val="000000"/>
                </a:solidFill>
                <a:round/>
                <a:headEnd/>
                <a:tailEnd type="triangle" w="med" len="med"/>
              </a:ln>
            </p:spPr>
            <p:txBody>
              <a:bodyPr/>
              <a:lstStyle/>
              <a:p>
                <a:pPr algn="l" fontAlgn="auto">
                  <a:spcBef>
                    <a:spcPts val="0"/>
                  </a:spcBef>
                  <a:spcAft>
                    <a:spcPts val="0"/>
                  </a:spcAft>
                  <a:defRPr/>
                </a:pPr>
                <a:endParaRPr lang="ca-ES">
                  <a:latin typeface="+mn-lt"/>
                  <a:ea typeface="+mn-ea"/>
                </a:endParaRPr>
              </a:p>
            </p:txBody>
          </p:sp>
          <p:sp>
            <p:nvSpPr>
              <p:cNvPr id="505" name="Oval 36"/>
              <p:cNvSpPr>
                <a:spLocks noChangeArrowheads="1"/>
              </p:cNvSpPr>
              <p:nvPr/>
            </p:nvSpPr>
            <p:spPr bwMode="auto">
              <a:xfrm>
                <a:off x="6530975" y="3073400"/>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06" name="Oval 37"/>
              <p:cNvSpPr>
                <a:spLocks noChangeArrowheads="1"/>
              </p:cNvSpPr>
              <p:nvPr/>
            </p:nvSpPr>
            <p:spPr bwMode="auto">
              <a:xfrm>
                <a:off x="7459663" y="320357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07" name="Oval 38"/>
              <p:cNvSpPr>
                <a:spLocks noChangeArrowheads="1"/>
              </p:cNvSpPr>
              <p:nvPr/>
            </p:nvSpPr>
            <p:spPr bwMode="auto">
              <a:xfrm>
                <a:off x="7488238" y="423862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08" name="Oval 39"/>
              <p:cNvSpPr>
                <a:spLocks noChangeArrowheads="1"/>
              </p:cNvSpPr>
              <p:nvPr/>
            </p:nvSpPr>
            <p:spPr bwMode="auto">
              <a:xfrm>
                <a:off x="6362700" y="4138613"/>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09" name="Oval 40"/>
              <p:cNvSpPr>
                <a:spLocks noChangeArrowheads="1"/>
              </p:cNvSpPr>
              <p:nvPr/>
            </p:nvSpPr>
            <p:spPr bwMode="auto">
              <a:xfrm>
                <a:off x="7459663" y="375602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10" name="Oval 41"/>
              <p:cNvSpPr>
                <a:spLocks noChangeArrowheads="1"/>
              </p:cNvSpPr>
              <p:nvPr/>
            </p:nvSpPr>
            <p:spPr bwMode="auto">
              <a:xfrm>
                <a:off x="6772275" y="3443288"/>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11" name="Oval 42"/>
              <p:cNvSpPr>
                <a:spLocks noChangeArrowheads="1"/>
              </p:cNvSpPr>
              <p:nvPr/>
            </p:nvSpPr>
            <p:spPr bwMode="auto">
              <a:xfrm>
                <a:off x="8162925" y="404177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12" name="Oval 43"/>
              <p:cNvSpPr>
                <a:spLocks noChangeArrowheads="1"/>
              </p:cNvSpPr>
              <p:nvPr/>
            </p:nvSpPr>
            <p:spPr bwMode="auto">
              <a:xfrm>
                <a:off x="7907338" y="359251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13" name="Oval 44"/>
              <p:cNvSpPr>
                <a:spLocks noChangeArrowheads="1"/>
              </p:cNvSpPr>
              <p:nvPr/>
            </p:nvSpPr>
            <p:spPr bwMode="auto">
              <a:xfrm>
                <a:off x="6827838" y="375761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14" name="Oval 45"/>
              <p:cNvSpPr>
                <a:spLocks noChangeArrowheads="1"/>
              </p:cNvSpPr>
              <p:nvPr/>
            </p:nvSpPr>
            <p:spPr bwMode="auto">
              <a:xfrm>
                <a:off x="7524750" y="3517900"/>
                <a:ext cx="57150"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15" name="Oval 46"/>
              <p:cNvSpPr>
                <a:spLocks noChangeArrowheads="1"/>
              </p:cNvSpPr>
              <p:nvPr/>
            </p:nvSpPr>
            <p:spPr bwMode="auto">
              <a:xfrm>
                <a:off x="7397750" y="4073525"/>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16" name="Oval 47"/>
              <p:cNvSpPr>
                <a:spLocks noChangeArrowheads="1"/>
              </p:cNvSpPr>
              <p:nvPr/>
            </p:nvSpPr>
            <p:spPr bwMode="auto">
              <a:xfrm>
                <a:off x="6662738" y="4140200"/>
                <a:ext cx="55563" cy="53975"/>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17" name="Oval 48"/>
              <p:cNvSpPr>
                <a:spLocks noChangeArrowheads="1"/>
              </p:cNvSpPr>
              <p:nvPr/>
            </p:nvSpPr>
            <p:spPr bwMode="auto">
              <a:xfrm>
                <a:off x="7213600" y="3849688"/>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18" name="Oval 49"/>
              <p:cNvSpPr>
                <a:spLocks noChangeArrowheads="1"/>
              </p:cNvSpPr>
              <p:nvPr/>
            </p:nvSpPr>
            <p:spPr bwMode="auto">
              <a:xfrm>
                <a:off x="7658100" y="4110038"/>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19" name="Oval 50"/>
              <p:cNvSpPr>
                <a:spLocks noChangeArrowheads="1"/>
              </p:cNvSpPr>
              <p:nvPr/>
            </p:nvSpPr>
            <p:spPr bwMode="auto">
              <a:xfrm>
                <a:off x="7826375" y="3925888"/>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20" name="Oval 51"/>
              <p:cNvSpPr>
                <a:spLocks noChangeArrowheads="1"/>
              </p:cNvSpPr>
              <p:nvPr/>
            </p:nvSpPr>
            <p:spPr bwMode="auto">
              <a:xfrm>
                <a:off x="6916738" y="436721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21" name="Oval 52"/>
              <p:cNvSpPr>
                <a:spLocks noChangeArrowheads="1"/>
              </p:cNvSpPr>
              <p:nvPr/>
            </p:nvSpPr>
            <p:spPr bwMode="auto">
              <a:xfrm>
                <a:off x="6591300" y="4346575"/>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22" name="Oval 53"/>
              <p:cNvSpPr>
                <a:spLocks noChangeArrowheads="1"/>
              </p:cNvSpPr>
              <p:nvPr/>
            </p:nvSpPr>
            <p:spPr bwMode="auto">
              <a:xfrm>
                <a:off x="7429500" y="454977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23" name="Oval 54"/>
              <p:cNvSpPr>
                <a:spLocks noChangeArrowheads="1"/>
              </p:cNvSpPr>
              <p:nvPr/>
            </p:nvSpPr>
            <p:spPr bwMode="auto">
              <a:xfrm>
                <a:off x="7881938" y="4294188"/>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24" name="Oval 55"/>
              <p:cNvSpPr>
                <a:spLocks noChangeArrowheads="1"/>
              </p:cNvSpPr>
              <p:nvPr/>
            </p:nvSpPr>
            <p:spPr bwMode="auto">
              <a:xfrm>
                <a:off x="7754938" y="305117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25" name="Oval 56"/>
              <p:cNvSpPr>
                <a:spLocks noChangeArrowheads="1"/>
              </p:cNvSpPr>
              <p:nvPr/>
            </p:nvSpPr>
            <p:spPr bwMode="auto">
              <a:xfrm>
                <a:off x="6194425" y="3162300"/>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26" name="Oval 57"/>
              <p:cNvSpPr>
                <a:spLocks noChangeArrowheads="1"/>
              </p:cNvSpPr>
              <p:nvPr/>
            </p:nvSpPr>
            <p:spPr bwMode="auto">
              <a:xfrm>
                <a:off x="6662738" y="3835400"/>
                <a:ext cx="55563" cy="53975"/>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27" name="Oval 58"/>
              <p:cNvSpPr>
                <a:spLocks noChangeArrowheads="1"/>
              </p:cNvSpPr>
              <p:nvPr/>
            </p:nvSpPr>
            <p:spPr bwMode="auto">
              <a:xfrm>
                <a:off x="6827838" y="3184525"/>
                <a:ext cx="55563" cy="57150"/>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28" name="Oval 59"/>
              <p:cNvSpPr>
                <a:spLocks noChangeArrowheads="1"/>
              </p:cNvSpPr>
              <p:nvPr/>
            </p:nvSpPr>
            <p:spPr bwMode="auto">
              <a:xfrm>
                <a:off x="7037388" y="344646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29" name="Oval 60"/>
              <p:cNvSpPr>
                <a:spLocks noChangeArrowheads="1"/>
              </p:cNvSpPr>
              <p:nvPr/>
            </p:nvSpPr>
            <p:spPr bwMode="auto">
              <a:xfrm>
                <a:off x="6362700" y="352901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30" name="Text Box 61"/>
              <p:cNvSpPr txBox="1">
                <a:spLocks noChangeArrowheads="1"/>
              </p:cNvSpPr>
              <p:nvPr/>
            </p:nvSpPr>
            <p:spPr bwMode="auto">
              <a:xfrm>
                <a:off x="6953250" y="2822575"/>
                <a:ext cx="168275" cy="254000"/>
              </a:xfrm>
              <a:prstGeom prst="rect">
                <a:avLst/>
              </a:prstGeom>
              <a:grpFill/>
              <a:ln w="9525">
                <a:noFill/>
                <a:miter lim="800000"/>
                <a:headEnd/>
                <a:tailEnd/>
              </a:ln>
            </p:spPr>
            <p:txBody>
              <a:bodyPr/>
              <a:lstStyle/>
              <a:p>
                <a:pPr algn="l" fontAlgn="auto">
                  <a:spcBef>
                    <a:spcPts val="0"/>
                  </a:spcBef>
                  <a:spcAft>
                    <a:spcPts val="0"/>
                  </a:spcAft>
                  <a:defRPr/>
                </a:pPr>
                <a:r>
                  <a:rPr lang="en-US" sz="900">
                    <a:latin typeface="+mn-lt"/>
                    <a:ea typeface="+mn-ea"/>
                  </a:rPr>
                  <a:t>Y</a:t>
                </a:r>
              </a:p>
            </p:txBody>
          </p:sp>
          <p:sp>
            <p:nvSpPr>
              <p:cNvPr id="531" name="Text Box 62"/>
              <p:cNvSpPr txBox="1">
                <a:spLocks noChangeArrowheads="1"/>
              </p:cNvSpPr>
              <p:nvPr/>
            </p:nvSpPr>
            <p:spPr bwMode="auto">
              <a:xfrm>
                <a:off x="8472488" y="3840163"/>
                <a:ext cx="252413" cy="228600"/>
              </a:xfrm>
              <a:prstGeom prst="rect">
                <a:avLst/>
              </a:prstGeom>
              <a:grpFill/>
              <a:ln w="9525">
                <a:noFill/>
                <a:miter lim="800000"/>
                <a:headEnd/>
                <a:tailEnd/>
              </a:ln>
            </p:spPr>
            <p:txBody>
              <a:bodyPr/>
              <a:lstStyle/>
              <a:p>
                <a:pPr algn="l" fontAlgn="auto">
                  <a:spcBef>
                    <a:spcPts val="0"/>
                  </a:spcBef>
                  <a:spcAft>
                    <a:spcPts val="0"/>
                  </a:spcAft>
                  <a:defRPr/>
                </a:pPr>
                <a:r>
                  <a:rPr lang="en-US" sz="900">
                    <a:latin typeface="+mn-lt"/>
                    <a:ea typeface="+mn-ea"/>
                  </a:rPr>
                  <a:t>X</a:t>
                </a:r>
              </a:p>
            </p:txBody>
          </p:sp>
          <p:sp>
            <p:nvSpPr>
              <p:cNvPr id="532" name="Line 63"/>
              <p:cNvSpPr>
                <a:spLocks noChangeShapeType="1"/>
              </p:cNvSpPr>
              <p:nvPr/>
            </p:nvSpPr>
            <p:spPr bwMode="auto">
              <a:xfrm>
                <a:off x="419100" y="3849688"/>
                <a:ext cx="2538413" cy="1588"/>
              </a:xfrm>
              <a:prstGeom prst="line">
                <a:avLst/>
              </a:prstGeom>
              <a:grpFill/>
              <a:ln w="9525">
                <a:solidFill>
                  <a:srgbClr val="000000"/>
                </a:solidFill>
                <a:round/>
                <a:headEnd/>
                <a:tailEnd type="triangle" w="med" len="med"/>
              </a:ln>
            </p:spPr>
            <p:txBody>
              <a:bodyPr/>
              <a:lstStyle/>
              <a:p>
                <a:pPr algn="l" fontAlgn="auto">
                  <a:spcBef>
                    <a:spcPts val="0"/>
                  </a:spcBef>
                  <a:spcAft>
                    <a:spcPts val="0"/>
                  </a:spcAft>
                  <a:defRPr/>
                </a:pPr>
                <a:endParaRPr lang="ca-ES">
                  <a:latin typeface="+mn-lt"/>
                  <a:ea typeface="+mn-ea"/>
                </a:endParaRPr>
              </a:p>
            </p:txBody>
          </p:sp>
          <p:sp>
            <p:nvSpPr>
              <p:cNvPr id="533" name="Line 64"/>
              <p:cNvSpPr>
                <a:spLocks noChangeShapeType="1"/>
              </p:cNvSpPr>
              <p:nvPr/>
            </p:nvSpPr>
            <p:spPr bwMode="auto">
              <a:xfrm flipH="1" flipV="1">
                <a:off x="1635125" y="2879725"/>
                <a:ext cx="7938" cy="1924050"/>
              </a:xfrm>
              <a:prstGeom prst="line">
                <a:avLst/>
              </a:prstGeom>
              <a:grpFill/>
              <a:ln w="9525">
                <a:solidFill>
                  <a:srgbClr val="000000"/>
                </a:solidFill>
                <a:round/>
                <a:headEnd/>
                <a:tailEnd type="triangle" w="med" len="med"/>
              </a:ln>
            </p:spPr>
            <p:txBody>
              <a:bodyPr/>
              <a:lstStyle/>
              <a:p>
                <a:pPr algn="l" fontAlgn="auto">
                  <a:spcBef>
                    <a:spcPts val="0"/>
                  </a:spcBef>
                  <a:spcAft>
                    <a:spcPts val="0"/>
                  </a:spcAft>
                  <a:defRPr/>
                </a:pPr>
                <a:endParaRPr lang="ca-ES">
                  <a:latin typeface="+mn-lt"/>
                  <a:ea typeface="+mn-ea"/>
                </a:endParaRPr>
              </a:p>
            </p:txBody>
          </p:sp>
          <p:sp>
            <p:nvSpPr>
              <p:cNvPr id="534" name="Oval 65"/>
              <p:cNvSpPr>
                <a:spLocks noChangeArrowheads="1"/>
              </p:cNvSpPr>
              <p:nvPr/>
            </p:nvSpPr>
            <p:spPr bwMode="auto">
              <a:xfrm>
                <a:off x="2132013" y="3073400"/>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35" name="Oval 66"/>
              <p:cNvSpPr>
                <a:spLocks noChangeArrowheads="1"/>
              </p:cNvSpPr>
              <p:nvPr/>
            </p:nvSpPr>
            <p:spPr bwMode="auto">
              <a:xfrm>
                <a:off x="1944688" y="345281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36" name="Oval 67"/>
              <p:cNvSpPr>
                <a:spLocks noChangeArrowheads="1"/>
              </p:cNvSpPr>
              <p:nvPr/>
            </p:nvSpPr>
            <p:spPr bwMode="auto">
              <a:xfrm>
                <a:off x="1250906" y="410053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37" name="Oval 68"/>
              <p:cNvSpPr>
                <a:spLocks noChangeArrowheads="1"/>
              </p:cNvSpPr>
              <p:nvPr/>
            </p:nvSpPr>
            <p:spPr bwMode="auto">
              <a:xfrm>
                <a:off x="1471572" y="3917968"/>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38" name="Oval 69"/>
              <p:cNvSpPr>
                <a:spLocks noChangeArrowheads="1"/>
              </p:cNvSpPr>
              <p:nvPr/>
            </p:nvSpPr>
            <p:spPr bwMode="auto">
              <a:xfrm>
                <a:off x="1635086" y="371635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39" name="Oval 70"/>
              <p:cNvSpPr>
                <a:spLocks noChangeArrowheads="1"/>
              </p:cNvSpPr>
              <p:nvPr/>
            </p:nvSpPr>
            <p:spPr bwMode="auto">
              <a:xfrm>
                <a:off x="2255807" y="3095632"/>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40" name="Oval 71"/>
              <p:cNvSpPr>
                <a:spLocks noChangeArrowheads="1"/>
              </p:cNvSpPr>
              <p:nvPr/>
            </p:nvSpPr>
            <p:spPr bwMode="auto">
              <a:xfrm>
                <a:off x="984250" y="434657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41" name="Oval 72"/>
              <p:cNvSpPr>
                <a:spLocks noChangeArrowheads="1"/>
              </p:cNvSpPr>
              <p:nvPr/>
            </p:nvSpPr>
            <p:spPr bwMode="auto">
              <a:xfrm>
                <a:off x="2139950" y="3297247"/>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43" name="Oval 74"/>
              <p:cNvSpPr>
                <a:spLocks noChangeArrowheads="1"/>
              </p:cNvSpPr>
              <p:nvPr/>
            </p:nvSpPr>
            <p:spPr bwMode="auto">
              <a:xfrm>
                <a:off x="1808163" y="3517900"/>
                <a:ext cx="57150"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45" name="Oval 76"/>
              <p:cNvSpPr>
                <a:spLocks noChangeArrowheads="1"/>
              </p:cNvSpPr>
              <p:nvPr/>
            </p:nvSpPr>
            <p:spPr bwMode="auto">
              <a:xfrm>
                <a:off x="849263" y="4338662"/>
                <a:ext cx="55563" cy="53975"/>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46" name="Oval 77"/>
              <p:cNvSpPr>
                <a:spLocks noChangeArrowheads="1"/>
              </p:cNvSpPr>
              <p:nvPr/>
            </p:nvSpPr>
            <p:spPr bwMode="auto">
              <a:xfrm>
                <a:off x="1698625" y="3625864"/>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48" name="Oval 79"/>
              <p:cNvSpPr>
                <a:spLocks noChangeArrowheads="1"/>
              </p:cNvSpPr>
              <p:nvPr/>
            </p:nvSpPr>
            <p:spPr bwMode="auto">
              <a:xfrm>
                <a:off x="1160417" y="4210072"/>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49" name="Oval 80"/>
              <p:cNvSpPr>
                <a:spLocks noChangeArrowheads="1"/>
              </p:cNvSpPr>
              <p:nvPr/>
            </p:nvSpPr>
            <p:spPr bwMode="auto">
              <a:xfrm>
                <a:off x="2047875" y="3246438"/>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50" name="Oval 81"/>
              <p:cNvSpPr>
                <a:spLocks noChangeArrowheads="1"/>
              </p:cNvSpPr>
              <p:nvPr/>
            </p:nvSpPr>
            <p:spPr bwMode="auto">
              <a:xfrm>
                <a:off x="1215981" y="4064020"/>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51" name="Oval 82"/>
              <p:cNvSpPr>
                <a:spLocks noChangeArrowheads="1"/>
              </p:cNvSpPr>
              <p:nvPr/>
            </p:nvSpPr>
            <p:spPr bwMode="auto">
              <a:xfrm>
                <a:off x="941339" y="4483126"/>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52" name="Oval 83"/>
              <p:cNvSpPr>
                <a:spLocks noChangeArrowheads="1"/>
              </p:cNvSpPr>
              <p:nvPr/>
            </p:nvSpPr>
            <p:spPr bwMode="auto">
              <a:xfrm>
                <a:off x="1073150" y="4117975"/>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54" name="Oval 85"/>
              <p:cNvSpPr>
                <a:spLocks noChangeArrowheads="1"/>
              </p:cNvSpPr>
              <p:nvPr/>
            </p:nvSpPr>
            <p:spPr bwMode="auto">
              <a:xfrm>
                <a:off x="1795463" y="335122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55" name="Oval 86"/>
              <p:cNvSpPr>
                <a:spLocks noChangeArrowheads="1"/>
              </p:cNvSpPr>
              <p:nvPr/>
            </p:nvSpPr>
            <p:spPr bwMode="auto">
              <a:xfrm>
                <a:off x="1360445" y="3900506"/>
                <a:ext cx="55563" cy="53975"/>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56" name="Oval 87"/>
              <p:cNvSpPr>
                <a:spLocks noChangeArrowheads="1"/>
              </p:cNvSpPr>
              <p:nvPr/>
            </p:nvSpPr>
            <p:spPr bwMode="auto">
              <a:xfrm>
                <a:off x="2401859" y="3005143"/>
                <a:ext cx="55563" cy="57150"/>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57" name="Oval 88"/>
              <p:cNvSpPr>
                <a:spLocks noChangeArrowheads="1"/>
              </p:cNvSpPr>
              <p:nvPr/>
            </p:nvSpPr>
            <p:spPr bwMode="auto">
              <a:xfrm>
                <a:off x="1485900" y="368141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58" name="Oval 89"/>
              <p:cNvSpPr>
                <a:spLocks noChangeArrowheads="1"/>
              </p:cNvSpPr>
              <p:nvPr/>
            </p:nvSpPr>
            <p:spPr bwMode="auto">
              <a:xfrm>
                <a:off x="1963738" y="3360738"/>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a:latin typeface="+mn-lt"/>
                  <a:ea typeface="+mn-ea"/>
                </a:endParaRPr>
              </a:p>
            </p:txBody>
          </p:sp>
          <p:sp>
            <p:nvSpPr>
              <p:cNvPr id="559" name="Text Box 90"/>
              <p:cNvSpPr txBox="1">
                <a:spLocks noChangeArrowheads="1"/>
              </p:cNvSpPr>
              <p:nvPr/>
            </p:nvSpPr>
            <p:spPr bwMode="auto">
              <a:xfrm>
                <a:off x="1438275" y="2822575"/>
                <a:ext cx="168275" cy="254000"/>
              </a:xfrm>
              <a:prstGeom prst="rect">
                <a:avLst/>
              </a:prstGeom>
              <a:grpFill/>
              <a:ln w="9525">
                <a:noFill/>
                <a:miter lim="800000"/>
                <a:headEnd/>
                <a:tailEnd/>
              </a:ln>
            </p:spPr>
            <p:txBody>
              <a:bodyPr/>
              <a:lstStyle/>
              <a:p>
                <a:pPr algn="l" fontAlgn="auto">
                  <a:spcBef>
                    <a:spcPts val="0"/>
                  </a:spcBef>
                  <a:spcAft>
                    <a:spcPts val="0"/>
                  </a:spcAft>
                  <a:defRPr/>
                </a:pPr>
                <a:r>
                  <a:rPr lang="en-US" sz="900">
                    <a:latin typeface="+mn-lt"/>
                    <a:ea typeface="+mn-ea"/>
                  </a:rPr>
                  <a:t>Y</a:t>
                </a:r>
              </a:p>
            </p:txBody>
          </p:sp>
          <p:sp>
            <p:nvSpPr>
              <p:cNvPr id="560" name="Text Box 91"/>
              <p:cNvSpPr txBox="1">
                <a:spLocks noChangeArrowheads="1"/>
              </p:cNvSpPr>
              <p:nvPr/>
            </p:nvSpPr>
            <p:spPr bwMode="auto">
              <a:xfrm>
                <a:off x="2957513" y="3840163"/>
                <a:ext cx="252413" cy="228600"/>
              </a:xfrm>
              <a:prstGeom prst="rect">
                <a:avLst/>
              </a:prstGeom>
              <a:grpFill/>
              <a:ln w="9525">
                <a:noFill/>
                <a:miter lim="800000"/>
                <a:headEnd/>
                <a:tailEnd/>
              </a:ln>
            </p:spPr>
            <p:txBody>
              <a:bodyPr/>
              <a:lstStyle/>
              <a:p>
                <a:pPr algn="l" fontAlgn="auto">
                  <a:spcBef>
                    <a:spcPts val="0"/>
                  </a:spcBef>
                  <a:spcAft>
                    <a:spcPts val="0"/>
                  </a:spcAft>
                  <a:defRPr/>
                </a:pPr>
                <a:r>
                  <a:rPr lang="en-US" sz="900">
                    <a:latin typeface="+mn-lt"/>
                    <a:ea typeface="+mn-ea"/>
                  </a:rPr>
                  <a:t>X</a:t>
                </a:r>
              </a:p>
            </p:txBody>
          </p:sp>
          <p:sp>
            <p:nvSpPr>
              <p:cNvPr id="564" name="Text Box 95"/>
              <p:cNvSpPr txBox="1">
                <a:spLocks noChangeArrowheads="1"/>
              </p:cNvSpPr>
              <p:nvPr/>
            </p:nvSpPr>
            <p:spPr bwMode="auto">
              <a:xfrm>
                <a:off x="284105" y="5195923"/>
                <a:ext cx="2998776" cy="400110"/>
              </a:xfrm>
              <a:prstGeom prst="rect">
                <a:avLst/>
              </a:prstGeom>
              <a:grpFill/>
              <a:ln w="9525">
                <a:noFill/>
                <a:miter lim="800000"/>
                <a:headEnd/>
                <a:tailEnd/>
              </a:ln>
              <a:effectLst/>
            </p:spPr>
            <p:txBody>
              <a:bodyPr>
                <a:spAutoFit/>
              </a:bodyPr>
              <a:lstStyle/>
              <a:p>
                <a:pPr algn="l" fontAlgn="auto">
                  <a:spcBef>
                    <a:spcPct val="50000"/>
                  </a:spcBef>
                  <a:spcAft>
                    <a:spcPts val="0"/>
                  </a:spcAft>
                  <a:defRPr/>
                </a:pPr>
                <a:r>
                  <a:rPr lang="en-GB" sz="2000">
                    <a:latin typeface="+mn-lt"/>
                    <a:ea typeface="+mn-ea"/>
                  </a:rPr>
                  <a:t>high  positive correlation</a:t>
                </a:r>
              </a:p>
            </p:txBody>
          </p:sp>
          <p:sp>
            <p:nvSpPr>
              <p:cNvPr id="565" name="Text Box 96"/>
              <p:cNvSpPr txBox="1">
                <a:spLocks noChangeArrowheads="1"/>
              </p:cNvSpPr>
              <p:nvPr/>
            </p:nvSpPr>
            <p:spPr bwMode="auto">
              <a:xfrm>
                <a:off x="3314699" y="5184775"/>
                <a:ext cx="3249641" cy="400110"/>
              </a:xfrm>
              <a:prstGeom prst="rect">
                <a:avLst/>
              </a:prstGeom>
              <a:grpFill/>
              <a:ln w="9525">
                <a:noFill/>
                <a:miter lim="800000"/>
                <a:headEnd/>
                <a:tailEnd/>
              </a:ln>
              <a:effectLst/>
            </p:spPr>
            <p:txBody>
              <a:bodyPr>
                <a:spAutoFit/>
              </a:bodyPr>
              <a:lstStyle/>
              <a:p>
                <a:pPr algn="l" fontAlgn="auto">
                  <a:spcBef>
                    <a:spcPct val="50000"/>
                  </a:spcBef>
                  <a:spcAft>
                    <a:spcPts val="0"/>
                  </a:spcAft>
                  <a:defRPr/>
                </a:pPr>
                <a:r>
                  <a:rPr lang="en-GB" sz="2000">
                    <a:latin typeface="+mn-lt"/>
                    <a:ea typeface="+mn-ea"/>
                  </a:rPr>
                  <a:t>poor negative correlation</a:t>
                </a:r>
              </a:p>
            </p:txBody>
          </p:sp>
          <p:sp>
            <p:nvSpPr>
              <p:cNvPr id="566" name="Text Box 97"/>
              <p:cNvSpPr txBox="1">
                <a:spLocks noChangeArrowheads="1"/>
              </p:cNvSpPr>
              <p:nvPr/>
            </p:nvSpPr>
            <p:spPr bwMode="auto">
              <a:xfrm>
                <a:off x="6564341" y="5159410"/>
                <a:ext cx="1752600" cy="396875"/>
              </a:xfrm>
              <a:prstGeom prst="rect">
                <a:avLst/>
              </a:prstGeom>
              <a:grpFill/>
              <a:ln w="9525">
                <a:noFill/>
                <a:miter lim="800000"/>
                <a:headEnd/>
                <a:tailEnd/>
              </a:ln>
              <a:effectLst/>
            </p:spPr>
            <p:txBody>
              <a:bodyPr>
                <a:spAutoFit/>
              </a:bodyPr>
              <a:lstStyle/>
              <a:p>
                <a:pPr algn="l" fontAlgn="auto">
                  <a:spcBef>
                    <a:spcPct val="50000"/>
                  </a:spcBef>
                  <a:spcAft>
                    <a:spcPts val="0"/>
                  </a:spcAft>
                  <a:defRPr/>
                </a:pPr>
                <a:r>
                  <a:rPr lang="en-GB" sz="2000">
                    <a:latin typeface="+mn-lt"/>
                    <a:ea typeface="+mn-ea"/>
                  </a:rPr>
                  <a:t>no correlation</a:t>
                </a:r>
              </a:p>
            </p:txBody>
          </p:sp>
        </p:grpSp>
      </p:grpSp>
    </p:spTree>
    <p:extLst>
      <p:ext uri="{BB962C8B-B14F-4D97-AF65-F5344CB8AC3E}">
        <p14:creationId xmlns:p14="http://schemas.microsoft.com/office/powerpoint/2010/main" val="20485844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611188" y="1125538"/>
            <a:ext cx="8064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GB" sz="4400">
                <a:solidFill>
                  <a:schemeClr val="tx2"/>
                </a:solidFill>
                <a:latin typeface="Calibri" pitchFamily="34" charset="0"/>
              </a:rPr>
              <a:t/>
            </a:r>
            <a:br>
              <a:rPr lang="en-GB" sz="4400">
                <a:solidFill>
                  <a:schemeClr val="tx2"/>
                </a:solidFill>
                <a:latin typeface="Calibri" pitchFamily="34" charset="0"/>
              </a:rPr>
            </a:br>
            <a:endParaRPr lang="en-US" sz="4400">
              <a:solidFill>
                <a:schemeClr val="tx2"/>
              </a:solidFill>
              <a:latin typeface="Calibri" pitchFamily="34" charset="0"/>
            </a:endParaRPr>
          </a:p>
        </p:txBody>
      </p:sp>
      <p:sp>
        <p:nvSpPr>
          <p:cNvPr id="5" name="Rectangle 3"/>
          <p:cNvSpPr txBox="1">
            <a:spLocks noChangeArrowheads="1"/>
          </p:cNvSpPr>
          <p:nvPr/>
        </p:nvSpPr>
        <p:spPr>
          <a:xfrm>
            <a:off x="704850" y="628650"/>
            <a:ext cx="8045450" cy="4872038"/>
          </a:xfrm>
          <a:prstGeom prst="rect">
            <a:avLst/>
          </a:prstGeom>
        </p:spPr>
        <p:txBody>
          <a:bodyPr/>
          <a:lstStyle/>
          <a:p>
            <a:pPr marL="342900" indent="-342900" algn="l" fontAlgn="auto">
              <a:spcBef>
                <a:spcPct val="20000"/>
              </a:spcBef>
              <a:spcAft>
                <a:spcPts val="0"/>
              </a:spcAft>
              <a:defRPr/>
            </a:pPr>
            <a:r>
              <a:rPr lang="en-GB" sz="2400">
                <a:solidFill>
                  <a:schemeClr val="tx2"/>
                </a:solidFill>
                <a:latin typeface="+mn-lt"/>
                <a:ea typeface="+mn-ea"/>
              </a:rPr>
              <a:t>How to describe correlation (1):</a:t>
            </a:r>
          </a:p>
          <a:p>
            <a:pPr marL="342900" indent="-342900" algn="l" fontAlgn="auto">
              <a:spcBef>
                <a:spcPct val="20000"/>
              </a:spcBef>
              <a:spcAft>
                <a:spcPts val="0"/>
              </a:spcAft>
              <a:defRPr/>
            </a:pPr>
            <a:r>
              <a:rPr lang="en-GB" sz="3600">
                <a:solidFill>
                  <a:schemeClr val="tx2"/>
                </a:solidFill>
                <a:latin typeface="+mn-lt"/>
                <a:ea typeface="+mn-ea"/>
              </a:rPr>
              <a:t>Covariance</a:t>
            </a:r>
          </a:p>
          <a:p>
            <a:pPr algn="l" fontAlgn="auto">
              <a:spcBef>
                <a:spcPct val="20000"/>
              </a:spcBef>
              <a:spcAft>
                <a:spcPts val="0"/>
              </a:spcAft>
              <a:defRPr/>
            </a:pPr>
            <a:endParaRPr lang="en-GB" sz="2800">
              <a:solidFill>
                <a:schemeClr val="tx2"/>
              </a:solidFill>
              <a:latin typeface="+mn-lt"/>
              <a:ea typeface="+mn-ea"/>
            </a:endParaRPr>
          </a:p>
          <a:p>
            <a:pPr marL="342900" indent="-342900" algn="l" fontAlgn="auto">
              <a:spcBef>
                <a:spcPct val="20000"/>
              </a:spcBef>
              <a:spcAft>
                <a:spcPts val="0"/>
              </a:spcAft>
              <a:buFontTx/>
              <a:buChar char="-"/>
              <a:defRPr/>
            </a:pPr>
            <a:r>
              <a:rPr lang="en-GB" sz="2000">
                <a:solidFill>
                  <a:schemeClr val="tx2"/>
                </a:solidFill>
                <a:latin typeface="+mn-lt"/>
                <a:ea typeface="+mn-ea"/>
              </a:rPr>
              <a:t>The covariance is a statistic  representing the degree to which 2 variables vary together</a:t>
            </a:r>
          </a:p>
          <a:p>
            <a:pPr marL="342900" indent="-342900" algn="l" fontAlgn="auto">
              <a:spcBef>
                <a:spcPct val="20000"/>
              </a:spcBef>
              <a:spcAft>
                <a:spcPts val="0"/>
              </a:spcAft>
              <a:buFontTx/>
              <a:buChar char="-"/>
              <a:defRPr/>
            </a:pPr>
            <a:endParaRPr lang="en-GB" sz="2800">
              <a:solidFill>
                <a:schemeClr val="tx2"/>
              </a:solidFill>
              <a:latin typeface="+mn-lt"/>
              <a:ea typeface="+mn-ea"/>
            </a:endParaRPr>
          </a:p>
          <a:p>
            <a:pPr marL="342900" indent="-342900" algn="l" fontAlgn="auto">
              <a:spcBef>
                <a:spcPct val="20000"/>
              </a:spcBef>
              <a:spcAft>
                <a:spcPts val="0"/>
              </a:spcAft>
              <a:buFontTx/>
              <a:buChar char="-"/>
              <a:defRPr/>
            </a:pPr>
            <a:endParaRPr lang="en-GB" sz="2800">
              <a:solidFill>
                <a:schemeClr val="tx2"/>
              </a:solidFill>
              <a:latin typeface="+mn-lt"/>
              <a:ea typeface="+mn-ea"/>
            </a:endParaRPr>
          </a:p>
          <a:p>
            <a:pPr marL="342900" indent="-342900" algn="l" fontAlgn="auto">
              <a:spcBef>
                <a:spcPct val="20000"/>
              </a:spcBef>
              <a:spcAft>
                <a:spcPts val="0"/>
              </a:spcAft>
              <a:buFontTx/>
              <a:buChar char="-"/>
              <a:defRPr/>
            </a:pPr>
            <a:endParaRPr lang="en-GB" sz="2800">
              <a:solidFill>
                <a:schemeClr val="tx2"/>
              </a:solidFill>
              <a:latin typeface="+mn-lt"/>
              <a:ea typeface="+mn-ea"/>
            </a:endParaRPr>
          </a:p>
          <a:p>
            <a:pPr marL="342900" indent="-342900" algn="l" fontAlgn="auto">
              <a:spcBef>
                <a:spcPct val="20000"/>
              </a:spcBef>
              <a:spcAft>
                <a:spcPts val="0"/>
              </a:spcAft>
              <a:defRPr/>
            </a:pPr>
            <a:endParaRPr lang="en-GB" sz="2800">
              <a:solidFill>
                <a:schemeClr val="tx2"/>
              </a:solidFill>
              <a:latin typeface="+mn-lt"/>
              <a:ea typeface="+mn-ea"/>
            </a:endParaRPr>
          </a:p>
          <a:p>
            <a:pPr marL="342900" indent="-342900" algn="l" fontAlgn="auto">
              <a:spcBef>
                <a:spcPct val="20000"/>
              </a:spcBef>
              <a:spcAft>
                <a:spcPts val="0"/>
              </a:spcAft>
              <a:defRPr/>
            </a:pPr>
            <a:r>
              <a:rPr lang="en-GB" sz="2000">
                <a:solidFill>
                  <a:schemeClr val="tx2"/>
                </a:solidFill>
                <a:latin typeface="+mn-lt"/>
                <a:ea typeface="+mn-ea"/>
              </a:rPr>
              <a:t>(note that </a:t>
            </a:r>
            <a:r>
              <a:rPr lang="en-GB" sz="2000" i="1">
                <a:solidFill>
                  <a:schemeClr val="tx2"/>
                </a:solidFill>
                <a:latin typeface="+mn-lt"/>
                <a:ea typeface="+mn-ea"/>
              </a:rPr>
              <a:t>S</a:t>
            </a:r>
            <a:r>
              <a:rPr lang="en-GB" sz="2000" i="1" baseline="-25000">
                <a:solidFill>
                  <a:schemeClr val="tx2"/>
                </a:solidFill>
                <a:latin typeface="+mn-lt"/>
                <a:ea typeface="+mn-ea"/>
              </a:rPr>
              <a:t>x</a:t>
            </a:r>
            <a:r>
              <a:rPr lang="en-GB" sz="2000" baseline="30000">
                <a:solidFill>
                  <a:schemeClr val="tx2"/>
                </a:solidFill>
                <a:latin typeface="+mn-lt"/>
                <a:ea typeface="+mn-ea"/>
              </a:rPr>
              <a:t>2</a:t>
            </a:r>
            <a:r>
              <a:rPr lang="en-GB" sz="2000">
                <a:solidFill>
                  <a:schemeClr val="tx2"/>
                </a:solidFill>
                <a:latin typeface="+mn-lt"/>
                <a:ea typeface="+mn-ea"/>
              </a:rPr>
              <a:t> = cov(</a:t>
            </a:r>
            <a:r>
              <a:rPr lang="en-GB" sz="2000" i="1">
                <a:solidFill>
                  <a:schemeClr val="tx2"/>
                </a:solidFill>
                <a:latin typeface="+mn-lt"/>
                <a:ea typeface="+mn-ea"/>
              </a:rPr>
              <a:t>x,x</a:t>
            </a:r>
            <a:r>
              <a:rPr lang="en-GB" sz="2000">
                <a:solidFill>
                  <a:schemeClr val="tx2"/>
                </a:solidFill>
                <a:latin typeface="+mn-lt"/>
                <a:ea typeface="+mn-ea"/>
              </a:rPr>
              <a:t>) )</a:t>
            </a:r>
          </a:p>
          <a:p>
            <a:pPr marL="342900" indent="-342900" algn="l" fontAlgn="auto">
              <a:spcBef>
                <a:spcPct val="20000"/>
              </a:spcBef>
              <a:spcAft>
                <a:spcPts val="0"/>
              </a:spcAft>
              <a:defRPr/>
            </a:pPr>
            <a:endParaRPr lang="en-GB" sz="2800">
              <a:solidFill>
                <a:schemeClr val="tx2"/>
              </a:solidFill>
              <a:latin typeface="+mn-lt"/>
              <a:ea typeface="+mn-ea"/>
            </a:endParaRPr>
          </a:p>
        </p:txBody>
      </p:sp>
      <p:graphicFrame>
        <p:nvGraphicFramePr>
          <p:cNvPr id="17412" name="Object 3"/>
          <p:cNvGraphicFramePr>
            <a:graphicFrameLocks noChangeAspect="1"/>
          </p:cNvGraphicFramePr>
          <p:nvPr/>
        </p:nvGraphicFramePr>
        <p:xfrm>
          <a:off x="2527300" y="3392488"/>
          <a:ext cx="3692525" cy="1217612"/>
        </p:xfrm>
        <a:graphic>
          <a:graphicData uri="http://schemas.openxmlformats.org/presentationml/2006/ole">
            <mc:AlternateContent xmlns:mc="http://schemas.openxmlformats.org/markup-compatibility/2006">
              <mc:Choice xmlns:v="urn:schemas-microsoft-com:vml" Requires="v">
                <p:oleObj spid="_x0000_s4107" r:id="rId3" imgW="1841500" imgH="609600" progId="Equation.3">
                  <p:embed/>
                </p:oleObj>
              </mc:Choice>
              <mc:Fallback>
                <p:oleObj r:id="rId3" imgW="1841500" imgH="60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00" y="3392488"/>
                        <a:ext cx="369252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221018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71 Grupo"/>
          <p:cNvGrpSpPr>
            <a:grpSpLocks/>
          </p:cNvGrpSpPr>
          <p:nvPr/>
        </p:nvGrpSpPr>
        <p:grpSpPr bwMode="auto">
          <a:xfrm>
            <a:off x="1139825" y="3146425"/>
            <a:ext cx="4594225" cy="2765425"/>
            <a:chOff x="2274888" y="2046288"/>
            <a:chExt cx="4594225" cy="2765425"/>
          </a:xfrm>
        </p:grpSpPr>
        <p:pic>
          <p:nvPicPr>
            <p:cNvPr id="18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2362200"/>
              <a:ext cx="38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888" y="2046288"/>
              <a:ext cx="459422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ext Box 4"/>
          <p:cNvSpPr txBox="1">
            <a:spLocks noChangeArrowheads="1"/>
          </p:cNvSpPr>
          <p:nvPr/>
        </p:nvSpPr>
        <p:spPr bwMode="auto">
          <a:xfrm>
            <a:off x="615950" y="406400"/>
            <a:ext cx="80645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GB" sz="4400">
                <a:solidFill>
                  <a:schemeClr val="tx2"/>
                </a:solidFill>
                <a:latin typeface="Calibri" pitchFamily="34" charset="0"/>
              </a:rPr>
              <a:t/>
            </a:r>
            <a:br>
              <a:rPr lang="en-GB" sz="4400">
                <a:solidFill>
                  <a:schemeClr val="tx2"/>
                </a:solidFill>
                <a:latin typeface="Calibri" pitchFamily="34" charset="0"/>
              </a:rPr>
            </a:br>
            <a:endParaRPr lang="en-US" sz="4400">
              <a:solidFill>
                <a:schemeClr val="tx2"/>
              </a:solidFill>
              <a:latin typeface="Calibri" pitchFamily="34" charset="0"/>
            </a:endParaRPr>
          </a:p>
        </p:txBody>
      </p:sp>
      <p:sp>
        <p:nvSpPr>
          <p:cNvPr id="18436" name="Rectangle 3"/>
          <p:cNvSpPr txBox="1">
            <a:spLocks noChangeArrowheads="1"/>
          </p:cNvSpPr>
          <p:nvPr/>
        </p:nvSpPr>
        <p:spPr bwMode="auto">
          <a:xfrm>
            <a:off x="1103313" y="654050"/>
            <a:ext cx="75946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20000"/>
              </a:spcBef>
            </a:pPr>
            <a:r>
              <a:rPr lang="en-GB" sz="2000">
                <a:solidFill>
                  <a:schemeClr val="tx2"/>
                </a:solidFill>
                <a:latin typeface="Calibri" pitchFamily="34" charset="0"/>
              </a:rPr>
              <a:t>cov(</a:t>
            </a:r>
            <a:r>
              <a:rPr lang="en-GB" sz="2000" i="1">
                <a:solidFill>
                  <a:schemeClr val="tx2"/>
                </a:solidFill>
                <a:latin typeface="Calibri" pitchFamily="34" charset="0"/>
              </a:rPr>
              <a:t>x,y</a:t>
            </a:r>
            <a:r>
              <a:rPr lang="en-GB" sz="2000">
                <a:solidFill>
                  <a:schemeClr val="tx2"/>
                </a:solidFill>
                <a:latin typeface="Calibri" pitchFamily="34" charset="0"/>
              </a:rPr>
              <a:t>) = mean of  products of each point deviation from mean values</a:t>
            </a:r>
          </a:p>
          <a:p>
            <a:pPr algn="l" eaLnBrk="1" hangingPunct="1">
              <a:spcBef>
                <a:spcPct val="20000"/>
              </a:spcBef>
            </a:pPr>
            <a:endParaRPr lang="en-GB" sz="2000">
              <a:solidFill>
                <a:schemeClr val="tx2"/>
              </a:solidFill>
              <a:latin typeface="Calibri" pitchFamily="34" charset="0"/>
            </a:endParaRPr>
          </a:p>
          <a:p>
            <a:pPr algn="l" eaLnBrk="1" hangingPunct="1">
              <a:spcBef>
                <a:spcPct val="20000"/>
              </a:spcBef>
            </a:pPr>
            <a:r>
              <a:rPr lang="en-GB" sz="2000" u="sng">
                <a:solidFill>
                  <a:schemeClr val="tx2"/>
                </a:solidFill>
                <a:latin typeface="Calibri" pitchFamily="34" charset="0"/>
              </a:rPr>
              <a:t>Geometrical interpretation</a:t>
            </a:r>
            <a:r>
              <a:rPr lang="en-GB" sz="2000">
                <a:solidFill>
                  <a:schemeClr val="tx2"/>
                </a:solidFill>
                <a:latin typeface="Calibri" pitchFamily="34" charset="0"/>
              </a:rPr>
              <a:t>: mean of </a:t>
            </a:r>
            <a:r>
              <a:rPr lang="en-GB" altLang="en-US" sz="2000">
                <a:solidFill>
                  <a:schemeClr val="tx2"/>
                </a:solidFill>
                <a:latin typeface="Calibri" pitchFamily="34" charset="0"/>
              </a:rPr>
              <a:t>‘</a:t>
            </a:r>
            <a:r>
              <a:rPr lang="en-GB" sz="2000">
                <a:solidFill>
                  <a:schemeClr val="tx2"/>
                </a:solidFill>
                <a:latin typeface="Calibri" pitchFamily="34" charset="0"/>
              </a:rPr>
              <a:t>signed</a:t>
            </a:r>
            <a:r>
              <a:rPr lang="en-GB" altLang="en-US" sz="2000">
                <a:solidFill>
                  <a:schemeClr val="tx2"/>
                </a:solidFill>
                <a:latin typeface="Calibri" pitchFamily="34" charset="0"/>
              </a:rPr>
              <a:t>’</a:t>
            </a:r>
            <a:r>
              <a:rPr lang="en-GB" sz="2000">
                <a:solidFill>
                  <a:schemeClr val="tx2"/>
                </a:solidFill>
                <a:latin typeface="Calibri" pitchFamily="34" charset="0"/>
              </a:rPr>
              <a:t> areas from rectangles defined by points and the mean value lines</a:t>
            </a:r>
            <a:r>
              <a:rPr lang="en-GB">
                <a:solidFill>
                  <a:schemeClr val="tx2"/>
                </a:solidFill>
                <a:latin typeface="Calibri" pitchFamily="34" charset="0"/>
              </a:rPr>
              <a:t> </a:t>
            </a:r>
          </a:p>
          <a:p>
            <a:pPr algn="l" eaLnBrk="1" hangingPunct="1">
              <a:spcBef>
                <a:spcPct val="20000"/>
              </a:spcBef>
            </a:pPr>
            <a:endParaRPr lang="en-GB" sz="2800">
              <a:solidFill>
                <a:schemeClr val="tx2"/>
              </a:solidFill>
              <a:latin typeface="Calibri" pitchFamily="34" charset="0"/>
            </a:endParaRPr>
          </a:p>
          <a:p>
            <a:pPr algn="l" eaLnBrk="1" hangingPunct="1">
              <a:spcBef>
                <a:spcPct val="20000"/>
              </a:spcBef>
            </a:pPr>
            <a:r>
              <a:rPr lang="en-GB" sz="2800">
                <a:solidFill>
                  <a:schemeClr val="tx2"/>
                </a:solidFill>
                <a:latin typeface="Calibri" pitchFamily="34" charset="0"/>
              </a:rPr>
              <a:t> </a:t>
            </a:r>
            <a:endParaRPr lang="en-US" sz="2800">
              <a:solidFill>
                <a:schemeClr val="tx2"/>
              </a:solidFill>
              <a:latin typeface="Calibri" pitchFamily="34" charset="0"/>
            </a:endParaRPr>
          </a:p>
        </p:txBody>
      </p:sp>
      <p:grpSp>
        <p:nvGrpSpPr>
          <p:cNvPr id="3" name="70 Grupo"/>
          <p:cNvGrpSpPr>
            <a:grpSpLocks/>
          </p:cNvGrpSpPr>
          <p:nvPr/>
        </p:nvGrpSpPr>
        <p:grpSpPr bwMode="auto">
          <a:xfrm>
            <a:off x="1139825" y="3146425"/>
            <a:ext cx="4594225" cy="2765425"/>
            <a:chOff x="2636811" y="2370123"/>
            <a:chExt cx="4594225" cy="2765425"/>
          </a:xfrm>
        </p:grpSpPr>
        <p:grpSp>
          <p:nvGrpSpPr>
            <p:cNvPr id="18439" name="5 Grupo"/>
            <p:cNvGrpSpPr>
              <a:grpSpLocks/>
            </p:cNvGrpSpPr>
            <p:nvPr/>
          </p:nvGrpSpPr>
          <p:grpSpPr bwMode="auto">
            <a:xfrm>
              <a:off x="2636811" y="2370123"/>
              <a:ext cx="4594225" cy="2765425"/>
              <a:chOff x="2274888" y="2046288"/>
              <a:chExt cx="4594225" cy="2765425"/>
            </a:xfrm>
          </p:grpSpPr>
          <p:pic>
            <p:nvPicPr>
              <p:cNvPr id="18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2362200"/>
                <a:ext cx="38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888" y="2046288"/>
                <a:ext cx="459422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0" name="69 Grupo"/>
            <p:cNvGrpSpPr>
              <a:grpSpLocks/>
            </p:cNvGrpSpPr>
            <p:nvPr/>
          </p:nvGrpSpPr>
          <p:grpSpPr bwMode="auto">
            <a:xfrm>
              <a:off x="3147993" y="2698741"/>
              <a:ext cx="3651301" cy="1277954"/>
              <a:chOff x="3147993" y="2698741"/>
              <a:chExt cx="3651301" cy="1277954"/>
            </a:xfrm>
          </p:grpSpPr>
          <p:sp>
            <p:nvSpPr>
              <p:cNvPr id="46" name="45 Rectángulo"/>
              <p:cNvSpPr/>
              <p:nvPr/>
            </p:nvSpPr>
            <p:spPr>
              <a:xfrm>
                <a:off x="4973611" y="3027348"/>
                <a:ext cx="1423988" cy="255588"/>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47" name="46 Rectángulo"/>
              <p:cNvSpPr/>
              <p:nvPr/>
            </p:nvSpPr>
            <p:spPr>
              <a:xfrm>
                <a:off x="4973611" y="2808273"/>
                <a:ext cx="803275" cy="474663"/>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44" name="43 Rectángulo"/>
              <p:cNvSpPr/>
              <p:nvPr/>
            </p:nvSpPr>
            <p:spPr>
              <a:xfrm>
                <a:off x="3367061" y="3282936"/>
                <a:ext cx="1606550" cy="584200"/>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48" name="47 Rectángulo"/>
              <p:cNvSpPr/>
              <p:nvPr/>
            </p:nvSpPr>
            <p:spPr>
              <a:xfrm>
                <a:off x="4571974" y="3063861"/>
                <a:ext cx="401637" cy="219075"/>
              </a:xfrm>
              <a:prstGeom prst="rect">
                <a:avLst/>
              </a:prstGeom>
              <a:solidFill>
                <a:srgbClr val="FF0000">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55" name="54 Rectángulo"/>
              <p:cNvSpPr/>
              <p:nvPr/>
            </p:nvSpPr>
            <p:spPr>
              <a:xfrm>
                <a:off x="4170336" y="3136886"/>
                <a:ext cx="803275" cy="146050"/>
              </a:xfrm>
              <a:prstGeom prst="rect">
                <a:avLst/>
              </a:prstGeom>
              <a:solidFill>
                <a:srgbClr val="FF0000">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54" name="53 Rectángulo"/>
              <p:cNvSpPr/>
              <p:nvPr/>
            </p:nvSpPr>
            <p:spPr>
              <a:xfrm>
                <a:off x="4973611" y="3282936"/>
                <a:ext cx="182563" cy="182562"/>
              </a:xfrm>
              <a:prstGeom prst="rect">
                <a:avLst/>
              </a:prstGeom>
              <a:solidFill>
                <a:srgbClr val="FF0000">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53" name="52 Rectángulo"/>
              <p:cNvSpPr/>
              <p:nvPr/>
            </p:nvSpPr>
            <p:spPr>
              <a:xfrm>
                <a:off x="4973611" y="3282936"/>
                <a:ext cx="620713" cy="109537"/>
              </a:xfrm>
              <a:prstGeom prst="rect">
                <a:avLst/>
              </a:prstGeom>
              <a:solidFill>
                <a:srgbClr val="FF0000">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56" name="55 Rectángulo"/>
              <p:cNvSpPr/>
              <p:nvPr/>
            </p:nvSpPr>
            <p:spPr>
              <a:xfrm>
                <a:off x="4352899" y="3282936"/>
                <a:ext cx="620712" cy="292100"/>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60" name="59 Rectángulo"/>
              <p:cNvSpPr/>
              <p:nvPr/>
            </p:nvSpPr>
            <p:spPr>
              <a:xfrm>
                <a:off x="3147986" y="3282936"/>
                <a:ext cx="1825625" cy="73025"/>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61" name="60 Rectángulo"/>
              <p:cNvSpPr/>
              <p:nvPr/>
            </p:nvSpPr>
            <p:spPr>
              <a:xfrm>
                <a:off x="3549624" y="3282936"/>
                <a:ext cx="1423987" cy="693737"/>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62" name="61 Rectángulo"/>
              <p:cNvSpPr/>
              <p:nvPr/>
            </p:nvSpPr>
            <p:spPr>
              <a:xfrm>
                <a:off x="3768699" y="3282936"/>
                <a:ext cx="1204912" cy="547687"/>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63" name="62 Rectángulo"/>
              <p:cNvSpPr/>
              <p:nvPr/>
            </p:nvSpPr>
            <p:spPr>
              <a:xfrm>
                <a:off x="4791049" y="3282936"/>
                <a:ext cx="188912" cy="109537"/>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64" name="63 Rectángulo"/>
              <p:cNvSpPr/>
              <p:nvPr/>
            </p:nvSpPr>
            <p:spPr>
              <a:xfrm>
                <a:off x="4973611" y="2771761"/>
                <a:ext cx="1241425" cy="511175"/>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65" name="64 Rectángulo"/>
              <p:cNvSpPr/>
              <p:nvPr/>
            </p:nvSpPr>
            <p:spPr>
              <a:xfrm>
                <a:off x="3987774" y="3209911"/>
                <a:ext cx="985837" cy="73025"/>
              </a:xfrm>
              <a:prstGeom prst="rect">
                <a:avLst/>
              </a:prstGeom>
              <a:solidFill>
                <a:srgbClr val="FF0000">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66" name="65 Rectángulo"/>
              <p:cNvSpPr/>
              <p:nvPr/>
            </p:nvSpPr>
            <p:spPr>
              <a:xfrm>
                <a:off x="4973611" y="2698736"/>
                <a:ext cx="1643063" cy="584200"/>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67" name="66 Rectángulo"/>
              <p:cNvSpPr/>
              <p:nvPr/>
            </p:nvSpPr>
            <p:spPr>
              <a:xfrm>
                <a:off x="4973611" y="3100373"/>
                <a:ext cx="1825625" cy="182563"/>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68" name="67 Rectángulo"/>
              <p:cNvSpPr/>
              <p:nvPr/>
            </p:nvSpPr>
            <p:spPr>
              <a:xfrm>
                <a:off x="4973611" y="2881298"/>
                <a:ext cx="438150" cy="401638"/>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69" name="68 Rectángulo"/>
              <p:cNvSpPr/>
              <p:nvPr/>
            </p:nvSpPr>
            <p:spPr>
              <a:xfrm>
                <a:off x="4973611" y="3100373"/>
                <a:ext cx="1022350" cy="182563"/>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grpSp>
      </p:grpSp>
      <p:graphicFrame>
        <p:nvGraphicFramePr>
          <p:cNvPr id="18438" name="Object 2"/>
          <p:cNvGraphicFramePr>
            <a:graphicFrameLocks noChangeAspect="1"/>
          </p:cNvGraphicFramePr>
          <p:nvPr/>
        </p:nvGraphicFramePr>
        <p:xfrm>
          <a:off x="5959475" y="3173413"/>
          <a:ext cx="2586038" cy="852487"/>
        </p:xfrm>
        <a:graphic>
          <a:graphicData uri="http://schemas.openxmlformats.org/presentationml/2006/ole">
            <mc:AlternateContent xmlns:mc="http://schemas.openxmlformats.org/markup-compatibility/2006">
              <mc:Choice xmlns:v="urn:schemas-microsoft-com:vml" Requires="v">
                <p:oleObj spid="_x0000_s5131" r:id="rId5" imgW="1841500" imgH="609600" progId="Equation.3">
                  <p:embed/>
                </p:oleObj>
              </mc:Choice>
              <mc:Fallback>
                <p:oleObj r:id="rId5" imgW="1841500" imgH="60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9475" y="3173413"/>
                        <a:ext cx="2586038"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62560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ChangeArrowheads="1"/>
          </p:cNvSpPr>
          <p:nvPr/>
        </p:nvSpPr>
        <p:spPr bwMode="auto">
          <a:xfrm>
            <a:off x="1285875" y="857250"/>
            <a:ext cx="6715125"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20000"/>
              </a:spcBef>
            </a:pPr>
            <a:r>
              <a:rPr lang="en-GB" sz="2000">
                <a:solidFill>
                  <a:schemeClr val="tx2"/>
                </a:solidFill>
                <a:latin typeface="Calibri" pitchFamily="34" charset="0"/>
              </a:rPr>
              <a:t>sign of covariance =</a:t>
            </a:r>
          </a:p>
          <a:p>
            <a:pPr algn="l" eaLnBrk="1" hangingPunct="1">
              <a:spcBef>
                <a:spcPct val="20000"/>
              </a:spcBef>
            </a:pPr>
            <a:r>
              <a:rPr lang="en-GB" sz="2000">
                <a:solidFill>
                  <a:schemeClr val="tx2"/>
                </a:solidFill>
                <a:latin typeface="Calibri" pitchFamily="34" charset="0"/>
              </a:rPr>
              <a:t>sign of correlation</a:t>
            </a:r>
            <a:r>
              <a:rPr lang="en-GB">
                <a:solidFill>
                  <a:schemeClr val="tx2"/>
                </a:solidFill>
                <a:latin typeface="Calibri" pitchFamily="34" charset="0"/>
              </a:rPr>
              <a:t> </a:t>
            </a:r>
          </a:p>
          <a:p>
            <a:pPr algn="l" eaLnBrk="1" hangingPunct="1">
              <a:spcBef>
                <a:spcPct val="20000"/>
              </a:spcBef>
            </a:pPr>
            <a:endParaRPr lang="en-GB" sz="2800">
              <a:solidFill>
                <a:schemeClr val="tx2"/>
              </a:solidFill>
              <a:latin typeface="Calibri" pitchFamily="34" charset="0"/>
            </a:endParaRPr>
          </a:p>
          <a:p>
            <a:pPr algn="l" eaLnBrk="1" hangingPunct="1">
              <a:spcBef>
                <a:spcPct val="20000"/>
              </a:spcBef>
            </a:pPr>
            <a:r>
              <a:rPr lang="en-GB" sz="2800">
                <a:solidFill>
                  <a:schemeClr val="tx2"/>
                </a:solidFill>
                <a:latin typeface="Calibri" pitchFamily="34" charset="0"/>
              </a:rPr>
              <a:t> </a:t>
            </a:r>
            <a:endParaRPr lang="en-US" sz="2800">
              <a:solidFill>
                <a:schemeClr val="tx2"/>
              </a:solidFill>
              <a:latin typeface="Calibri" pitchFamily="34" charset="0"/>
            </a:endParaRPr>
          </a:p>
        </p:txBody>
      </p:sp>
      <p:grpSp>
        <p:nvGrpSpPr>
          <p:cNvPr id="19459" name="6 Grupo"/>
          <p:cNvGrpSpPr>
            <a:grpSpLocks/>
          </p:cNvGrpSpPr>
          <p:nvPr/>
        </p:nvGrpSpPr>
        <p:grpSpPr bwMode="auto">
          <a:xfrm>
            <a:off x="957263" y="2917825"/>
            <a:ext cx="7156450" cy="3322638"/>
            <a:chOff x="215900" y="2895600"/>
            <a:chExt cx="8534400" cy="3644900"/>
          </a:xfrm>
        </p:grpSpPr>
        <p:sp>
          <p:nvSpPr>
            <p:cNvPr id="8" name="7 Rectángulo"/>
            <p:cNvSpPr/>
            <p:nvPr/>
          </p:nvSpPr>
          <p:spPr>
            <a:xfrm>
              <a:off x="215900" y="2895600"/>
              <a:ext cx="8534400" cy="364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sz="1200"/>
            </a:p>
          </p:txBody>
        </p:sp>
        <p:grpSp>
          <p:nvGrpSpPr>
            <p:cNvPr id="3" name="595 Grupo"/>
            <p:cNvGrpSpPr/>
            <p:nvPr/>
          </p:nvGrpSpPr>
          <p:grpSpPr>
            <a:xfrm>
              <a:off x="419100" y="3275852"/>
              <a:ext cx="8305801" cy="3047072"/>
              <a:chOff x="419100" y="2494802"/>
              <a:chExt cx="8305801" cy="3047072"/>
            </a:xfrm>
            <a:solidFill>
              <a:schemeClr val="bg1"/>
            </a:solidFill>
          </p:grpSpPr>
          <p:grpSp>
            <p:nvGrpSpPr>
              <p:cNvPr id="4" name="Group 4"/>
              <p:cNvGrpSpPr>
                <a:grpSpLocks/>
              </p:cNvGrpSpPr>
              <p:nvPr/>
            </p:nvGrpSpPr>
            <p:grpSpPr bwMode="auto">
              <a:xfrm>
                <a:off x="3038475" y="2494802"/>
                <a:ext cx="2790825" cy="2669428"/>
                <a:chOff x="1650" y="1680"/>
                <a:chExt cx="2382" cy="1681"/>
              </a:xfrm>
              <a:grpFill/>
            </p:grpSpPr>
            <p:sp>
              <p:nvSpPr>
                <p:cNvPr id="72" name="Line 5"/>
                <p:cNvSpPr>
                  <a:spLocks noChangeShapeType="1"/>
                </p:cNvSpPr>
                <p:nvPr/>
              </p:nvSpPr>
              <p:spPr bwMode="auto">
                <a:xfrm>
                  <a:off x="1650" y="2552"/>
                  <a:ext cx="2166" cy="1"/>
                </a:xfrm>
                <a:prstGeom prst="line">
                  <a:avLst/>
                </a:prstGeom>
                <a:grpFill/>
                <a:ln w="9525">
                  <a:solidFill>
                    <a:srgbClr val="000000"/>
                  </a:solidFill>
                  <a:round/>
                  <a:headEnd/>
                  <a:tailEnd type="triangle" w="med" len="med"/>
                </a:ln>
              </p:spPr>
              <p:txBody>
                <a:bodyPr/>
                <a:lstStyle/>
                <a:p>
                  <a:pPr algn="l" fontAlgn="auto">
                    <a:spcBef>
                      <a:spcPts val="0"/>
                    </a:spcBef>
                    <a:spcAft>
                      <a:spcPts val="0"/>
                    </a:spcAft>
                    <a:defRPr/>
                  </a:pPr>
                  <a:endParaRPr lang="ca-ES" sz="1200">
                    <a:latin typeface="+mn-lt"/>
                    <a:ea typeface="+mn-ea"/>
                  </a:endParaRPr>
                </a:p>
              </p:txBody>
            </p:sp>
            <p:sp>
              <p:nvSpPr>
                <p:cNvPr id="73" name="Line 6"/>
                <p:cNvSpPr>
                  <a:spLocks noChangeShapeType="1"/>
                </p:cNvSpPr>
                <p:nvPr/>
              </p:nvSpPr>
              <p:spPr bwMode="auto">
                <a:xfrm flipH="1" flipV="1">
                  <a:off x="2688" y="1728"/>
                  <a:ext cx="7" cy="1633"/>
                </a:xfrm>
                <a:prstGeom prst="line">
                  <a:avLst/>
                </a:prstGeom>
                <a:grpFill/>
                <a:ln w="9525">
                  <a:solidFill>
                    <a:srgbClr val="000000"/>
                  </a:solidFill>
                  <a:round/>
                  <a:headEnd/>
                  <a:tailEnd type="triangle" w="med" len="med"/>
                </a:ln>
              </p:spPr>
              <p:txBody>
                <a:bodyPr/>
                <a:lstStyle/>
                <a:p>
                  <a:pPr algn="l" fontAlgn="auto">
                    <a:spcBef>
                      <a:spcPts val="0"/>
                    </a:spcBef>
                    <a:spcAft>
                      <a:spcPts val="0"/>
                    </a:spcAft>
                    <a:defRPr/>
                  </a:pPr>
                  <a:endParaRPr lang="ca-ES" sz="1200">
                    <a:latin typeface="+mn-lt"/>
                    <a:ea typeface="+mn-ea"/>
                  </a:endParaRPr>
                </a:p>
              </p:txBody>
            </p:sp>
            <p:sp>
              <p:nvSpPr>
                <p:cNvPr id="74" name="Oval 7"/>
                <p:cNvSpPr>
                  <a:spLocks noChangeArrowheads="1"/>
                </p:cNvSpPr>
                <p:nvPr/>
              </p:nvSpPr>
              <p:spPr bwMode="auto">
                <a:xfrm>
                  <a:off x="2160" y="1893"/>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75" name="Oval 8"/>
                <p:cNvSpPr>
                  <a:spLocks noChangeArrowheads="1"/>
                </p:cNvSpPr>
                <p:nvPr/>
              </p:nvSpPr>
              <p:spPr bwMode="auto">
                <a:xfrm>
                  <a:off x="2952" y="2209"/>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76" name="Oval 9"/>
                <p:cNvSpPr>
                  <a:spLocks noChangeArrowheads="1"/>
                </p:cNvSpPr>
                <p:nvPr/>
              </p:nvSpPr>
              <p:spPr bwMode="auto">
                <a:xfrm>
                  <a:off x="2977" y="2882"/>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77" name="Oval 10"/>
                <p:cNvSpPr>
                  <a:spLocks noChangeArrowheads="1"/>
                </p:cNvSpPr>
                <p:nvPr/>
              </p:nvSpPr>
              <p:spPr bwMode="auto">
                <a:xfrm>
                  <a:off x="2460" y="2741"/>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78" name="Oval 11"/>
                <p:cNvSpPr>
                  <a:spLocks noChangeArrowheads="1"/>
                </p:cNvSpPr>
                <p:nvPr/>
              </p:nvSpPr>
              <p:spPr bwMode="auto">
                <a:xfrm>
                  <a:off x="2952" y="2472"/>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79" name="Oval 12"/>
                <p:cNvSpPr>
                  <a:spLocks noChangeArrowheads="1"/>
                </p:cNvSpPr>
                <p:nvPr/>
              </p:nvSpPr>
              <p:spPr bwMode="auto">
                <a:xfrm>
                  <a:off x="2366" y="2207"/>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80" name="Oval 13"/>
                <p:cNvSpPr>
                  <a:spLocks noChangeArrowheads="1"/>
                </p:cNvSpPr>
                <p:nvPr/>
              </p:nvSpPr>
              <p:spPr bwMode="auto">
                <a:xfrm>
                  <a:off x="3553" y="3217"/>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81" name="Oval 14"/>
                <p:cNvSpPr>
                  <a:spLocks noChangeArrowheads="1"/>
                </p:cNvSpPr>
                <p:nvPr/>
              </p:nvSpPr>
              <p:spPr bwMode="auto">
                <a:xfrm>
                  <a:off x="3119" y="2333"/>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82" name="Oval 15"/>
                <p:cNvSpPr>
                  <a:spLocks noChangeArrowheads="1"/>
                </p:cNvSpPr>
                <p:nvPr/>
              </p:nvSpPr>
              <p:spPr bwMode="auto">
                <a:xfrm>
                  <a:off x="2413" y="2395"/>
                  <a:ext cx="47" cy="48"/>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83" name="Oval 16"/>
                <p:cNvSpPr>
                  <a:spLocks noChangeArrowheads="1"/>
                </p:cNvSpPr>
                <p:nvPr/>
              </p:nvSpPr>
              <p:spPr bwMode="auto">
                <a:xfrm>
                  <a:off x="2836" y="2270"/>
                  <a:ext cx="48"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84" name="Oval 17"/>
                <p:cNvSpPr>
                  <a:spLocks noChangeArrowheads="1"/>
                </p:cNvSpPr>
                <p:nvPr/>
              </p:nvSpPr>
              <p:spPr bwMode="auto">
                <a:xfrm>
                  <a:off x="2899" y="2741"/>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85" name="Oval 18"/>
                <p:cNvSpPr>
                  <a:spLocks noChangeArrowheads="1"/>
                </p:cNvSpPr>
                <p:nvPr/>
              </p:nvSpPr>
              <p:spPr bwMode="auto">
                <a:xfrm>
                  <a:off x="2272" y="2647"/>
                  <a:ext cx="47" cy="46"/>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86" name="Oval 19"/>
                <p:cNvSpPr>
                  <a:spLocks noChangeArrowheads="1"/>
                </p:cNvSpPr>
                <p:nvPr/>
              </p:nvSpPr>
              <p:spPr bwMode="auto">
                <a:xfrm>
                  <a:off x="2742" y="2552"/>
                  <a:ext cx="48"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87" name="Oval 20"/>
                <p:cNvSpPr>
                  <a:spLocks noChangeArrowheads="1"/>
                </p:cNvSpPr>
                <p:nvPr/>
              </p:nvSpPr>
              <p:spPr bwMode="auto">
                <a:xfrm>
                  <a:off x="3121" y="2772"/>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88" name="Oval 21"/>
                <p:cNvSpPr>
                  <a:spLocks noChangeArrowheads="1"/>
                </p:cNvSpPr>
                <p:nvPr/>
              </p:nvSpPr>
              <p:spPr bwMode="auto">
                <a:xfrm>
                  <a:off x="3265" y="2616"/>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89" name="Oval 22"/>
                <p:cNvSpPr>
                  <a:spLocks noChangeArrowheads="1"/>
                </p:cNvSpPr>
                <p:nvPr/>
              </p:nvSpPr>
              <p:spPr bwMode="auto">
                <a:xfrm>
                  <a:off x="2088" y="2040"/>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90" name="Oval 23"/>
                <p:cNvSpPr>
                  <a:spLocks noChangeArrowheads="1"/>
                </p:cNvSpPr>
                <p:nvPr/>
              </p:nvSpPr>
              <p:spPr bwMode="auto">
                <a:xfrm>
                  <a:off x="2232" y="2081"/>
                  <a:ext cx="47" cy="48"/>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91" name="Oval 24"/>
                <p:cNvSpPr>
                  <a:spLocks noChangeArrowheads="1"/>
                </p:cNvSpPr>
                <p:nvPr/>
              </p:nvSpPr>
              <p:spPr bwMode="auto">
                <a:xfrm>
                  <a:off x="3265" y="3145"/>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92" name="Oval 25"/>
                <p:cNvSpPr>
                  <a:spLocks noChangeArrowheads="1"/>
                </p:cNvSpPr>
                <p:nvPr/>
              </p:nvSpPr>
              <p:spPr bwMode="auto">
                <a:xfrm>
                  <a:off x="3312" y="2929"/>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93" name="Oval 26"/>
                <p:cNvSpPr>
                  <a:spLocks noChangeArrowheads="1"/>
                </p:cNvSpPr>
                <p:nvPr/>
              </p:nvSpPr>
              <p:spPr bwMode="auto">
                <a:xfrm>
                  <a:off x="2601" y="2364"/>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94" name="Oval 27"/>
                <p:cNvSpPr>
                  <a:spLocks noChangeArrowheads="1"/>
                </p:cNvSpPr>
                <p:nvPr/>
              </p:nvSpPr>
              <p:spPr bwMode="auto">
                <a:xfrm>
                  <a:off x="1872" y="1968"/>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95" name="Oval 28"/>
                <p:cNvSpPr>
                  <a:spLocks noChangeArrowheads="1"/>
                </p:cNvSpPr>
                <p:nvPr/>
              </p:nvSpPr>
              <p:spPr bwMode="auto">
                <a:xfrm>
                  <a:off x="2272" y="2458"/>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96" name="Oval 29"/>
                <p:cNvSpPr>
                  <a:spLocks noChangeArrowheads="1"/>
                </p:cNvSpPr>
                <p:nvPr/>
              </p:nvSpPr>
              <p:spPr bwMode="auto">
                <a:xfrm>
                  <a:off x="2413" y="1987"/>
                  <a:ext cx="47" cy="48"/>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97" name="Oval 30"/>
                <p:cNvSpPr>
                  <a:spLocks noChangeArrowheads="1"/>
                </p:cNvSpPr>
                <p:nvPr/>
              </p:nvSpPr>
              <p:spPr bwMode="auto">
                <a:xfrm>
                  <a:off x="2592" y="2209"/>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98" name="Oval 31"/>
                <p:cNvSpPr>
                  <a:spLocks noChangeArrowheads="1"/>
                </p:cNvSpPr>
                <p:nvPr/>
              </p:nvSpPr>
              <p:spPr bwMode="auto">
                <a:xfrm>
                  <a:off x="2016" y="2137"/>
                  <a:ext cx="47" cy="47"/>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99" name="Text Box 32"/>
                <p:cNvSpPr txBox="1">
                  <a:spLocks noChangeArrowheads="1"/>
                </p:cNvSpPr>
                <p:nvPr/>
              </p:nvSpPr>
              <p:spPr bwMode="auto">
                <a:xfrm>
                  <a:off x="2520" y="1680"/>
                  <a:ext cx="144" cy="216"/>
                </a:xfrm>
                <a:prstGeom prst="rect">
                  <a:avLst/>
                </a:prstGeom>
                <a:grpFill/>
                <a:ln w="9525">
                  <a:noFill/>
                  <a:miter lim="800000"/>
                  <a:headEnd/>
                  <a:tailEnd/>
                </a:ln>
              </p:spPr>
              <p:txBody>
                <a:bodyPr/>
                <a:lstStyle/>
                <a:p>
                  <a:pPr algn="l" fontAlgn="auto">
                    <a:spcBef>
                      <a:spcPts val="0"/>
                    </a:spcBef>
                    <a:spcAft>
                      <a:spcPts val="0"/>
                    </a:spcAft>
                    <a:defRPr/>
                  </a:pPr>
                  <a:r>
                    <a:rPr lang="en-US" sz="1200">
                      <a:latin typeface="+mn-lt"/>
                      <a:ea typeface="+mn-ea"/>
                    </a:rPr>
                    <a:t>Y</a:t>
                  </a:r>
                </a:p>
              </p:txBody>
            </p:sp>
            <p:sp>
              <p:nvSpPr>
                <p:cNvPr id="100" name="Text Box 33"/>
                <p:cNvSpPr txBox="1">
                  <a:spLocks noChangeArrowheads="1"/>
                </p:cNvSpPr>
                <p:nvPr/>
              </p:nvSpPr>
              <p:spPr bwMode="auto">
                <a:xfrm>
                  <a:off x="3816" y="2544"/>
                  <a:ext cx="216" cy="194"/>
                </a:xfrm>
                <a:prstGeom prst="rect">
                  <a:avLst/>
                </a:prstGeom>
                <a:grpFill/>
                <a:ln w="9525">
                  <a:noFill/>
                  <a:miter lim="800000"/>
                  <a:headEnd/>
                  <a:tailEnd/>
                </a:ln>
              </p:spPr>
              <p:txBody>
                <a:bodyPr/>
                <a:lstStyle/>
                <a:p>
                  <a:pPr algn="l" fontAlgn="auto">
                    <a:spcBef>
                      <a:spcPts val="0"/>
                    </a:spcBef>
                    <a:spcAft>
                      <a:spcPts val="0"/>
                    </a:spcAft>
                    <a:defRPr/>
                  </a:pPr>
                  <a:r>
                    <a:rPr lang="en-US" sz="1200">
                      <a:latin typeface="+mn-lt"/>
                      <a:ea typeface="+mn-ea"/>
                    </a:rPr>
                    <a:t>X</a:t>
                  </a:r>
                </a:p>
              </p:txBody>
            </p:sp>
          </p:grpSp>
          <p:sp>
            <p:nvSpPr>
              <p:cNvPr id="11" name="Line 34"/>
              <p:cNvSpPr>
                <a:spLocks noChangeShapeType="1"/>
              </p:cNvSpPr>
              <p:nvPr/>
            </p:nvSpPr>
            <p:spPr bwMode="auto">
              <a:xfrm>
                <a:off x="5934075" y="3849688"/>
                <a:ext cx="2538413" cy="1588"/>
              </a:xfrm>
              <a:prstGeom prst="line">
                <a:avLst/>
              </a:prstGeom>
              <a:grpFill/>
              <a:ln w="9525">
                <a:solidFill>
                  <a:srgbClr val="000000"/>
                </a:solidFill>
                <a:round/>
                <a:headEnd/>
                <a:tailEnd type="triangle" w="med" len="med"/>
              </a:ln>
            </p:spPr>
            <p:txBody>
              <a:bodyPr/>
              <a:lstStyle/>
              <a:p>
                <a:pPr algn="l" fontAlgn="auto">
                  <a:spcBef>
                    <a:spcPts val="0"/>
                  </a:spcBef>
                  <a:spcAft>
                    <a:spcPts val="0"/>
                  </a:spcAft>
                  <a:defRPr/>
                </a:pPr>
                <a:endParaRPr lang="ca-ES" sz="1200">
                  <a:latin typeface="+mn-lt"/>
                  <a:ea typeface="+mn-ea"/>
                </a:endParaRPr>
              </a:p>
            </p:txBody>
          </p:sp>
          <p:sp>
            <p:nvSpPr>
              <p:cNvPr id="12" name="Line 35"/>
              <p:cNvSpPr>
                <a:spLocks noChangeShapeType="1"/>
              </p:cNvSpPr>
              <p:nvPr/>
            </p:nvSpPr>
            <p:spPr bwMode="auto">
              <a:xfrm flipH="1" flipV="1">
                <a:off x="7150100" y="2879725"/>
                <a:ext cx="7938" cy="1924050"/>
              </a:xfrm>
              <a:prstGeom prst="line">
                <a:avLst/>
              </a:prstGeom>
              <a:grpFill/>
              <a:ln w="9525">
                <a:solidFill>
                  <a:srgbClr val="000000"/>
                </a:solidFill>
                <a:round/>
                <a:headEnd/>
                <a:tailEnd type="triangle" w="med" len="med"/>
              </a:ln>
            </p:spPr>
            <p:txBody>
              <a:bodyPr/>
              <a:lstStyle/>
              <a:p>
                <a:pPr algn="l" fontAlgn="auto">
                  <a:spcBef>
                    <a:spcPts val="0"/>
                  </a:spcBef>
                  <a:spcAft>
                    <a:spcPts val="0"/>
                  </a:spcAft>
                  <a:defRPr/>
                </a:pPr>
                <a:endParaRPr lang="ca-ES" sz="1200">
                  <a:latin typeface="+mn-lt"/>
                  <a:ea typeface="+mn-ea"/>
                </a:endParaRPr>
              </a:p>
            </p:txBody>
          </p:sp>
          <p:sp>
            <p:nvSpPr>
              <p:cNvPr id="13" name="Oval 36"/>
              <p:cNvSpPr>
                <a:spLocks noChangeArrowheads="1"/>
              </p:cNvSpPr>
              <p:nvPr/>
            </p:nvSpPr>
            <p:spPr bwMode="auto">
              <a:xfrm>
                <a:off x="6530975" y="3073400"/>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14" name="Oval 37"/>
              <p:cNvSpPr>
                <a:spLocks noChangeArrowheads="1"/>
              </p:cNvSpPr>
              <p:nvPr/>
            </p:nvSpPr>
            <p:spPr bwMode="auto">
              <a:xfrm>
                <a:off x="7459663" y="320357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15" name="Oval 38"/>
              <p:cNvSpPr>
                <a:spLocks noChangeArrowheads="1"/>
              </p:cNvSpPr>
              <p:nvPr/>
            </p:nvSpPr>
            <p:spPr bwMode="auto">
              <a:xfrm>
                <a:off x="7488238" y="423862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16" name="Oval 39"/>
              <p:cNvSpPr>
                <a:spLocks noChangeArrowheads="1"/>
              </p:cNvSpPr>
              <p:nvPr/>
            </p:nvSpPr>
            <p:spPr bwMode="auto">
              <a:xfrm>
                <a:off x="6362700" y="4138613"/>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17" name="Oval 40"/>
              <p:cNvSpPr>
                <a:spLocks noChangeArrowheads="1"/>
              </p:cNvSpPr>
              <p:nvPr/>
            </p:nvSpPr>
            <p:spPr bwMode="auto">
              <a:xfrm>
                <a:off x="7459663" y="375602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18" name="Oval 41"/>
              <p:cNvSpPr>
                <a:spLocks noChangeArrowheads="1"/>
              </p:cNvSpPr>
              <p:nvPr/>
            </p:nvSpPr>
            <p:spPr bwMode="auto">
              <a:xfrm>
                <a:off x="6772275" y="3443288"/>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19" name="Oval 42"/>
              <p:cNvSpPr>
                <a:spLocks noChangeArrowheads="1"/>
              </p:cNvSpPr>
              <p:nvPr/>
            </p:nvSpPr>
            <p:spPr bwMode="auto">
              <a:xfrm>
                <a:off x="8162925" y="404177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20" name="Oval 43"/>
              <p:cNvSpPr>
                <a:spLocks noChangeArrowheads="1"/>
              </p:cNvSpPr>
              <p:nvPr/>
            </p:nvSpPr>
            <p:spPr bwMode="auto">
              <a:xfrm>
                <a:off x="7907338" y="359251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21" name="Oval 44"/>
              <p:cNvSpPr>
                <a:spLocks noChangeArrowheads="1"/>
              </p:cNvSpPr>
              <p:nvPr/>
            </p:nvSpPr>
            <p:spPr bwMode="auto">
              <a:xfrm>
                <a:off x="6827838" y="375761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22" name="Oval 45"/>
              <p:cNvSpPr>
                <a:spLocks noChangeArrowheads="1"/>
              </p:cNvSpPr>
              <p:nvPr/>
            </p:nvSpPr>
            <p:spPr bwMode="auto">
              <a:xfrm>
                <a:off x="7524750" y="3517900"/>
                <a:ext cx="57150"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23" name="Oval 46"/>
              <p:cNvSpPr>
                <a:spLocks noChangeArrowheads="1"/>
              </p:cNvSpPr>
              <p:nvPr/>
            </p:nvSpPr>
            <p:spPr bwMode="auto">
              <a:xfrm>
                <a:off x="7397750" y="4073525"/>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24" name="Oval 47"/>
              <p:cNvSpPr>
                <a:spLocks noChangeArrowheads="1"/>
              </p:cNvSpPr>
              <p:nvPr/>
            </p:nvSpPr>
            <p:spPr bwMode="auto">
              <a:xfrm>
                <a:off x="6662738" y="4140200"/>
                <a:ext cx="55563" cy="53975"/>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25" name="Oval 48"/>
              <p:cNvSpPr>
                <a:spLocks noChangeArrowheads="1"/>
              </p:cNvSpPr>
              <p:nvPr/>
            </p:nvSpPr>
            <p:spPr bwMode="auto">
              <a:xfrm>
                <a:off x="7213600" y="3849688"/>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26" name="Oval 49"/>
              <p:cNvSpPr>
                <a:spLocks noChangeArrowheads="1"/>
              </p:cNvSpPr>
              <p:nvPr/>
            </p:nvSpPr>
            <p:spPr bwMode="auto">
              <a:xfrm>
                <a:off x="7658100" y="4110038"/>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27" name="Oval 50"/>
              <p:cNvSpPr>
                <a:spLocks noChangeArrowheads="1"/>
              </p:cNvSpPr>
              <p:nvPr/>
            </p:nvSpPr>
            <p:spPr bwMode="auto">
              <a:xfrm>
                <a:off x="7826375" y="3925888"/>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28" name="Oval 51"/>
              <p:cNvSpPr>
                <a:spLocks noChangeArrowheads="1"/>
              </p:cNvSpPr>
              <p:nvPr/>
            </p:nvSpPr>
            <p:spPr bwMode="auto">
              <a:xfrm>
                <a:off x="6916738" y="436721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29" name="Oval 52"/>
              <p:cNvSpPr>
                <a:spLocks noChangeArrowheads="1"/>
              </p:cNvSpPr>
              <p:nvPr/>
            </p:nvSpPr>
            <p:spPr bwMode="auto">
              <a:xfrm>
                <a:off x="6591300" y="4346575"/>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30" name="Oval 53"/>
              <p:cNvSpPr>
                <a:spLocks noChangeArrowheads="1"/>
              </p:cNvSpPr>
              <p:nvPr/>
            </p:nvSpPr>
            <p:spPr bwMode="auto">
              <a:xfrm>
                <a:off x="7429500" y="454977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31" name="Oval 54"/>
              <p:cNvSpPr>
                <a:spLocks noChangeArrowheads="1"/>
              </p:cNvSpPr>
              <p:nvPr/>
            </p:nvSpPr>
            <p:spPr bwMode="auto">
              <a:xfrm>
                <a:off x="7881938" y="4294188"/>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32" name="Oval 55"/>
              <p:cNvSpPr>
                <a:spLocks noChangeArrowheads="1"/>
              </p:cNvSpPr>
              <p:nvPr/>
            </p:nvSpPr>
            <p:spPr bwMode="auto">
              <a:xfrm>
                <a:off x="7754938" y="305117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33" name="Oval 56"/>
              <p:cNvSpPr>
                <a:spLocks noChangeArrowheads="1"/>
              </p:cNvSpPr>
              <p:nvPr/>
            </p:nvSpPr>
            <p:spPr bwMode="auto">
              <a:xfrm>
                <a:off x="6194425" y="3162300"/>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34" name="Oval 57"/>
              <p:cNvSpPr>
                <a:spLocks noChangeArrowheads="1"/>
              </p:cNvSpPr>
              <p:nvPr/>
            </p:nvSpPr>
            <p:spPr bwMode="auto">
              <a:xfrm>
                <a:off x="6662738" y="3835400"/>
                <a:ext cx="55563" cy="53975"/>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35" name="Oval 58"/>
              <p:cNvSpPr>
                <a:spLocks noChangeArrowheads="1"/>
              </p:cNvSpPr>
              <p:nvPr/>
            </p:nvSpPr>
            <p:spPr bwMode="auto">
              <a:xfrm>
                <a:off x="6827838" y="3184525"/>
                <a:ext cx="55563" cy="57150"/>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36" name="Oval 59"/>
              <p:cNvSpPr>
                <a:spLocks noChangeArrowheads="1"/>
              </p:cNvSpPr>
              <p:nvPr/>
            </p:nvSpPr>
            <p:spPr bwMode="auto">
              <a:xfrm>
                <a:off x="7037388" y="344646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37" name="Oval 60"/>
              <p:cNvSpPr>
                <a:spLocks noChangeArrowheads="1"/>
              </p:cNvSpPr>
              <p:nvPr/>
            </p:nvSpPr>
            <p:spPr bwMode="auto">
              <a:xfrm>
                <a:off x="6362700" y="352901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38" name="Text Box 61"/>
              <p:cNvSpPr txBox="1">
                <a:spLocks noChangeArrowheads="1"/>
              </p:cNvSpPr>
              <p:nvPr/>
            </p:nvSpPr>
            <p:spPr bwMode="auto">
              <a:xfrm>
                <a:off x="6953250" y="2822575"/>
                <a:ext cx="168275" cy="254000"/>
              </a:xfrm>
              <a:prstGeom prst="rect">
                <a:avLst/>
              </a:prstGeom>
              <a:grpFill/>
              <a:ln w="9525">
                <a:noFill/>
                <a:miter lim="800000"/>
                <a:headEnd/>
                <a:tailEnd/>
              </a:ln>
            </p:spPr>
            <p:txBody>
              <a:bodyPr/>
              <a:lstStyle/>
              <a:p>
                <a:pPr algn="l" fontAlgn="auto">
                  <a:spcBef>
                    <a:spcPts val="0"/>
                  </a:spcBef>
                  <a:spcAft>
                    <a:spcPts val="0"/>
                  </a:spcAft>
                  <a:defRPr/>
                </a:pPr>
                <a:r>
                  <a:rPr lang="en-US" sz="1200">
                    <a:latin typeface="+mn-lt"/>
                    <a:ea typeface="+mn-ea"/>
                  </a:rPr>
                  <a:t>Y</a:t>
                </a:r>
              </a:p>
            </p:txBody>
          </p:sp>
          <p:sp>
            <p:nvSpPr>
              <p:cNvPr id="39" name="Text Box 62"/>
              <p:cNvSpPr txBox="1">
                <a:spLocks noChangeArrowheads="1"/>
              </p:cNvSpPr>
              <p:nvPr/>
            </p:nvSpPr>
            <p:spPr bwMode="auto">
              <a:xfrm>
                <a:off x="8472488" y="3840163"/>
                <a:ext cx="252413" cy="228600"/>
              </a:xfrm>
              <a:prstGeom prst="rect">
                <a:avLst/>
              </a:prstGeom>
              <a:grpFill/>
              <a:ln w="9525">
                <a:noFill/>
                <a:miter lim="800000"/>
                <a:headEnd/>
                <a:tailEnd/>
              </a:ln>
            </p:spPr>
            <p:txBody>
              <a:bodyPr/>
              <a:lstStyle/>
              <a:p>
                <a:pPr algn="l" fontAlgn="auto">
                  <a:spcBef>
                    <a:spcPts val="0"/>
                  </a:spcBef>
                  <a:spcAft>
                    <a:spcPts val="0"/>
                  </a:spcAft>
                  <a:defRPr/>
                </a:pPr>
                <a:r>
                  <a:rPr lang="en-US" sz="1200">
                    <a:latin typeface="+mn-lt"/>
                    <a:ea typeface="+mn-ea"/>
                  </a:rPr>
                  <a:t>X</a:t>
                </a:r>
              </a:p>
            </p:txBody>
          </p:sp>
          <p:sp>
            <p:nvSpPr>
              <p:cNvPr id="40" name="Line 63"/>
              <p:cNvSpPr>
                <a:spLocks noChangeShapeType="1"/>
              </p:cNvSpPr>
              <p:nvPr/>
            </p:nvSpPr>
            <p:spPr bwMode="auto">
              <a:xfrm>
                <a:off x="419100" y="3849688"/>
                <a:ext cx="2538413" cy="1588"/>
              </a:xfrm>
              <a:prstGeom prst="line">
                <a:avLst/>
              </a:prstGeom>
              <a:grpFill/>
              <a:ln w="9525">
                <a:solidFill>
                  <a:srgbClr val="000000"/>
                </a:solidFill>
                <a:round/>
                <a:headEnd/>
                <a:tailEnd type="triangle" w="med" len="med"/>
              </a:ln>
            </p:spPr>
            <p:txBody>
              <a:bodyPr/>
              <a:lstStyle/>
              <a:p>
                <a:pPr algn="l" fontAlgn="auto">
                  <a:spcBef>
                    <a:spcPts val="0"/>
                  </a:spcBef>
                  <a:spcAft>
                    <a:spcPts val="0"/>
                  </a:spcAft>
                  <a:defRPr/>
                </a:pPr>
                <a:endParaRPr lang="ca-ES" sz="1200">
                  <a:latin typeface="+mn-lt"/>
                  <a:ea typeface="+mn-ea"/>
                </a:endParaRPr>
              </a:p>
            </p:txBody>
          </p:sp>
          <p:sp>
            <p:nvSpPr>
              <p:cNvPr id="41" name="Line 64"/>
              <p:cNvSpPr>
                <a:spLocks noChangeShapeType="1"/>
              </p:cNvSpPr>
              <p:nvPr/>
            </p:nvSpPr>
            <p:spPr bwMode="auto">
              <a:xfrm flipH="1" flipV="1">
                <a:off x="1635125" y="2879725"/>
                <a:ext cx="7938" cy="1924050"/>
              </a:xfrm>
              <a:prstGeom prst="line">
                <a:avLst/>
              </a:prstGeom>
              <a:grpFill/>
              <a:ln w="9525">
                <a:solidFill>
                  <a:srgbClr val="000000"/>
                </a:solidFill>
                <a:round/>
                <a:headEnd/>
                <a:tailEnd type="triangle" w="med" len="med"/>
              </a:ln>
            </p:spPr>
            <p:txBody>
              <a:bodyPr/>
              <a:lstStyle/>
              <a:p>
                <a:pPr algn="l" fontAlgn="auto">
                  <a:spcBef>
                    <a:spcPts val="0"/>
                  </a:spcBef>
                  <a:spcAft>
                    <a:spcPts val="0"/>
                  </a:spcAft>
                  <a:defRPr/>
                </a:pPr>
                <a:endParaRPr lang="ca-ES" sz="1200">
                  <a:latin typeface="+mn-lt"/>
                  <a:ea typeface="+mn-ea"/>
                </a:endParaRPr>
              </a:p>
            </p:txBody>
          </p:sp>
          <p:sp>
            <p:nvSpPr>
              <p:cNvPr id="42" name="Oval 65"/>
              <p:cNvSpPr>
                <a:spLocks noChangeArrowheads="1"/>
              </p:cNvSpPr>
              <p:nvPr/>
            </p:nvSpPr>
            <p:spPr bwMode="auto">
              <a:xfrm>
                <a:off x="2132013" y="3073400"/>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43" name="Oval 66"/>
              <p:cNvSpPr>
                <a:spLocks noChangeArrowheads="1"/>
              </p:cNvSpPr>
              <p:nvPr/>
            </p:nvSpPr>
            <p:spPr bwMode="auto">
              <a:xfrm>
                <a:off x="1944688" y="345281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44" name="Oval 67"/>
              <p:cNvSpPr>
                <a:spLocks noChangeArrowheads="1"/>
              </p:cNvSpPr>
              <p:nvPr/>
            </p:nvSpPr>
            <p:spPr bwMode="auto">
              <a:xfrm>
                <a:off x="679450" y="417036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45" name="Oval 68"/>
              <p:cNvSpPr>
                <a:spLocks noChangeArrowheads="1"/>
              </p:cNvSpPr>
              <p:nvPr/>
            </p:nvSpPr>
            <p:spPr bwMode="auto">
              <a:xfrm>
                <a:off x="1368425" y="4073525"/>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46" name="Oval 69"/>
              <p:cNvSpPr>
                <a:spLocks noChangeArrowheads="1"/>
              </p:cNvSpPr>
              <p:nvPr/>
            </p:nvSpPr>
            <p:spPr bwMode="auto">
              <a:xfrm>
                <a:off x="1944688" y="375602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47" name="Oval 70"/>
              <p:cNvSpPr>
                <a:spLocks noChangeArrowheads="1"/>
              </p:cNvSpPr>
              <p:nvPr/>
            </p:nvSpPr>
            <p:spPr bwMode="auto">
              <a:xfrm>
                <a:off x="2373313" y="3443288"/>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48" name="Oval 71"/>
              <p:cNvSpPr>
                <a:spLocks noChangeArrowheads="1"/>
              </p:cNvSpPr>
              <p:nvPr/>
            </p:nvSpPr>
            <p:spPr bwMode="auto">
              <a:xfrm>
                <a:off x="984250" y="434657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49" name="Oval 72"/>
              <p:cNvSpPr>
                <a:spLocks noChangeArrowheads="1"/>
              </p:cNvSpPr>
              <p:nvPr/>
            </p:nvSpPr>
            <p:spPr bwMode="auto">
              <a:xfrm>
                <a:off x="2139950" y="359251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50" name="Oval 73"/>
              <p:cNvSpPr>
                <a:spLocks noChangeArrowheads="1"/>
              </p:cNvSpPr>
              <p:nvPr/>
            </p:nvSpPr>
            <p:spPr bwMode="auto">
              <a:xfrm>
                <a:off x="1312863" y="343217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51" name="Oval 74"/>
              <p:cNvSpPr>
                <a:spLocks noChangeArrowheads="1"/>
              </p:cNvSpPr>
              <p:nvPr/>
            </p:nvSpPr>
            <p:spPr bwMode="auto">
              <a:xfrm>
                <a:off x="1808163" y="3517900"/>
                <a:ext cx="57150"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52" name="Oval 75"/>
              <p:cNvSpPr>
                <a:spLocks noChangeArrowheads="1"/>
              </p:cNvSpPr>
              <p:nvPr/>
            </p:nvSpPr>
            <p:spPr bwMode="auto">
              <a:xfrm>
                <a:off x="1882775" y="4073525"/>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53" name="Oval 76"/>
              <p:cNvSpPr>
                <a:spLocks noChangeArrowheads="1"/>
              </p:cNvSpPr>
              <p:nvPr/>
            </p:nvSpPr>
            <p:spPr bwMode="auto">
              <a:xfrm>
                <a:off x="1147763" y="4368800"/>
                <a:ext cx="55563" cy="53975"/>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54" name="Oval 77"/>
              <p:cNvSpPr>
                <a:spLocks noChangeArrowheads="1"/>
              </p:cNvSpPr>
              <p:nvPr/>
            </p:nvSpPr>
            <p:spPr bwMode="auto">
              <a:xfrm>
                <a:off x="1698625" y="3849688"/>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55" name="Oval 78"/>
              <p:cNvSpPr>
                <a:spLocks noChangeArrowheads="1"/>
              </p:cNvSpPr>
              <p:nvPr/>
            </p:nvSpPr>
            <p:spPr bwMode="auto">
              <a:xfrm>
                <a:off x="849313" y="3813175"/>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56" name="Oval 79"/>
              <p:cNvSpPr>
                <a:spLocks noChangeArrowheads="1"/>
              </p:cNvSpPr>
              <p:nvPr/>
            </p:nvSpPr>
            <p:spPr bwMode="auto">
              <a:xfrm>
                <a:off x="1562100" y="335597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57" name="Oval 80"/>
              <p:cNvSpPr>
                <a:spLocks noChangeArrowheads="1"/>
              </p:cNvSpPr>
              <p:nvPr/>
            </p:nvSpPr>
            <p:spPr bwMode="auto">
              <a:xfrm>
                <a:off x="2047875" y="3246438"/>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58" name="Oval 81"/>
              <p:cNvSpPr>
                <a:spLocks noChangeArrowheads="1"/>
              </p:cNvSpPr>
              <p:nvPr/>
            </p:nvSpPr>
            <p:spPr bwMode="auto">
              <a:xfrm>
                <a:off x="2217738" y="3295650"/>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59" name="Oval 82"/>
              <p:cNvSpPr>
                <a:spLocks noChangeArrowheads="1"/>
              </p:cNvSpPr>
              <p:nvPr/>
            </p:nvSpPr>
            <p:spPr bwMode="auto">
              <a:xfrm>
                <a:off x="647700" y="4422775"/>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60" name="Oval 83"/>
              <p:cNvSpPr>
                <a:spLocks noChangeArrowheads="1"/>
              </p:cNvSpPr>
              <p:nvPr/>
            </p:nvSpPr>
            <p:spPr bwMode="auto">
              <a:xfrm>
                <a:off x="1073150" y="4117975"/>
                <a:ext cx="53975"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61" name="Oval 84"/>
              <p:cNvSpPr>
                <a:spLocks noChangeArrowheads="1"/>
              </p:cNvSpPr>
              <p:nvPr/>
            </p:nvSpPr>
            <p:spPr bwMode="auto">
              <a:xfrm>
                <a:off x="1104900" y="330041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62" name="Oval 85"/>
              <p:cNvSpPr>
                <a:spLocks noChangeArrowheads="1"/>
              </p:cNvSpPr>
              <p:nvPr/>
            </p:nvSpPr>
            <p:spPr bwMode="auto">
              <a:xfrm>
                <a:off x="1795463" y="3162300"/>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63" name="Oval 86"/>
              <p:cNvSpPr>
                <a:spLocks noChangeArrowheads="1"/>
              </p:cNvSpPr>
              <p:nvPr/>
            </p:nvSpPr>
            <p:spPr bwMode="auto">
              <a:xfrm>
                <a:off x="1147763" y="3740150"/>
                <a:ext cx="55563" cy="53975"/>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64" name="Oval 87"/>
              <p:cNvSpPr>
                <a:spLocks noChangeArrowheads="1"/>
              </p:cNvSpPr>
              <p:nvPr/>
            </p:nvSpPr>
            <p:spPr bwMode="auto">
              <a:xfrm>
                <a:off x="2428875" y="3184525"/>
                <a:ext cx="55563" cy="57150"/>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65" name="Oval 88"/>
              <p:cNvSpPr>
                <a:spLocks noChangeArrowheads="1"/>
              </p:cNvSpPr>
              <p:nvPr/>
            </p:nvSpPr>
            <p:spPr bwMode="auto">
              <a:xfrm>
                <a:off x="1485900" y="3681413"/>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66" name="Oval 89"/>
              <p:cNvSpPr>
                <a:spLocks noChangeArrowheads="1"/>
              </p:cNvSpPr>
              <p:nvPr/>
            </p:nvSpPr>
            <p:spPr bwMode="auto">
              <a:xfrm>
                <a:off x="1963738" y="3360738"/>
                <a:ext cx="55563" cy="55563"/>
              </a:xfrm>
              <a:prstGeom prst="ellipse">
                <a:avLst/>
              </a:prstGeom>
              <a:grpFill/>
              <a:ln w="9525">
                <a:solidFill>
                  <a:srgbClr val="000000"/>
                </a:solidFill>
                <a:round/>
                <a:headEnd/>
                <a:tailEnd/>
              </a:ln>
            </p:spPr>
            <p:txBody>
              <a:bodyPr/>
              <a:lstStyle/>
              <a:p>
                <a:pPr algn="l" fontAlgn="auto">
                  <a:spcBef>
                    <a:spcPts val="0"/>
                  </a:spcBef>
                  <a:spcAft>
                    <a:spcPts val="0"/>
                  </a:spcAft>
                  <a:defRPr/>
                </a:pPr>
                <a:endParaRPr lang="ca-ES" sz="1200">
                  <a:latin typeface="+mn-lt"/>
                  <a:ea typeface="+mn-ea"/>
                </a:endParaRPr>
              </a:p>
            </p:txBody>
          </p:sp>
          <p:sp>
            <p:nvSpPr>
              <p:cNvPr id="67" name="Text Box 90"/>
              <p:cNvSpPr txBox="1">
                <a:spLocks noChangeArrowheads="1"/>
              </p:cNvSpPr>
              <p:nvPr/>
            </p:nvSpPr>
            <p:spPr bwMode="auto">
              <a:xfrm>
                <a:off x="1438275" y="2822575"/>
                <a:ext cx="168275" cy="254000"/>
              </a:xfrm>
              <a:prstGeom prst="rect">
                <a:avLst/>
              </a:prstGeom>
              <a:grpFill/>
              <a:ln w="9525">
                <a:noFill/>
                <a:miter lim="800000"/>
                <a:headEnd/>
                <a:tailEnd/>
              </a:ln>
            </p:spPr>
            <p:txBody>
              <a:bodyPr/>
              <a:lstStyle/>
              <a:p>
                <a:pPr algn="l" fontAlgn="auto">
                  <a:spcBef>
                    <a:spcPts val="0"/>
                  </a:spcBef>
                  <a:spcAft>
                    <a:spcPts val="0"/>
                  </a:spcAft>
                  <a:defRPr/>
                </a:pPr>
                <a:r>
                  <a:rPr lang="en-US" sz="1200">
                    <a:latin typeface="+mn-lt"/>
                    <a:ea typeface="+mn-ea"/>
                  </a:rPr>
                  <a:t>Y</a:t>
                </a:r>
              </a:p>
            </p:txBody>
          </p:sp>
          <p:sp>
            <p:nvSpPr>
              <p:cNvPr id="68" name="Text Box 91"/>
              <p:cNvSpPr txBox="1">
                <a:spLocks noChangeArrowheads="1"/>
              </p:cNvSpPr>
              <p:nvPr/>
            </p:nvSpPr>
            <p:spPr bwMode="auto">
              <a:xfrm>
                <a:off x="2957513" y="3840163"/>
                <a:ext cx="252413" cy="228600"/>
              </a:xfrm>
              <a:prstGeom prst="rect">
                <a:avLst/>
              </a:prstGeom>
              <a:grpFill/>
              <a:ln w="9525">
                <a:noFill/>
                <a:miter lim="800000"/>
                <a:headEnd/>
                <a:tailEnd/>
              </a:ln>
            </p:spPr>
            <p:txBody>
              <a:bodyPr/>
              <a:lstStyle/>
              <a:p>
                <a:pPr algn="l" fontAlgn="auto">
                  <a:spcBef>
                    <a:spcPts val="0"/>
                  </a:spcBef>
                  <a:spcAft>
                    <a:spcPts val="0"/>
                  </a:spcAft>
                  <a:defRPr/>
                </a:pPr>
                <a:r>
                  <a:rPr lang="en-US" sz="1200">
                    <a:latin typeface="+mn-lt"/>
                    <a:ea typeface="+mn-ea"/>
                  </a:rPr>
                  <a:t>X</a:t>
                </a:r>
              </a:p>
            </p:txBody>
          </p:sp>
          <p:sp>
            <p:nvSpPr>
              <p:cNvPr id="69" name="Text Box 95"/>
              <p:cNvSpPr txBox="1">
                <a:spLocks noChangeArrowheads="1"/>
              </p:cNvSpPr>
              <p:nvPr/>
            </p:nvSpPr>
            <p:spPr bwMode="auto">
              <a:xfrm>
                <a:off x="571501" y="5184776"/>
                <a:ext cx="2514600" cy="303861"/>
              </a:xfrm>
              <a:prstGeom prst="rect">
                <a:avLst/>
              </a:prstGeom>
              <a:grpFill/>
              <a:ln w="9525">
                <a:noFill/>
                <a:miter lim="800000"/>
                <a:headEnd/>
                <a:tailEnd/>
              </a:ln>
              <a:effectLst/>
            </p:spPr>
            <p:txBody>
              <a:bodyPr>
                <a:spAutoFit/>
              </a:bodyPr>
              <a:lstStyle/>
              <a:p>
                <a:pPr algn="l" fontAlgn="auto">
                  <a:spcBef>
                    <a:spcPct val="50000"/>
                  </a:spcBef>
                  <a:spcAft>
                    <a:spcPts val="0"/>
                  </a:spcAft>
                  <a:defRPr/>
                </a:pPr>
                <a:r>
                  <a:rPr lang="en-GB" sz="1200">
                    <a:latin typeface="+mn-lt"/>
                    <a:ea typeface="+mn-ea"/>
                  </a:rPr>
                  <a:t>Positive correlation: cov &gt; 0</a:t>
                </a:r>
              </a:p>
            </p:txBody>
          </p:sp>
          <p:sp>
            <p:nvSpPr>
              <p:cNvPr id="70" name="Text Box 96"/>
              <p:cNvSpPr txBox="1">
                <a:spLocks noChangeArrowheads="1"/>
              </p:cNvSpPr>
              <p:nvPr/>
            </p:nvSpPr>
            <p:spPr bwMode="auto">
              <a:xfrm>
                <a:off x="3275535" y="5184776"/>
                <a:ext cx="2514600" cy="357098"/>
              </a:xfrm>
              <a:prstGeom prst="rect">
                <a:avLst/>
              </a:prstGeom>
              <a:grpFill/>
              <a:ln w="9525">
                <a:noFill/>
                <a:miter lim="800000"/>
                <a:headEnd/>
                <a:tailEnd/>
              </a:ln>
              <a:effectLst/>
            </p:spPr>
            <p:txBody>
              <a:bodyPr>
                <a:spAutoFit/>
              </a:bodyPr>
              <a:lstStyle/>
              <a:p>
                <a:pPr algn="l" fontAlgn="auto">
                  <a:spcBef>
                    <a:spcPct val="50000"/>
                  </a:spcBef>
                  <a:spcAft>
                    <a:spcPts val="0"/>
                  </a:spcAft>
                  <a:defRPr/>
                </a:pPr>
                <a:r>
                  <a:rPr lang="en-GB" sz="1200">
                    <a:latin typeface="+mn-lt"/>
                    <a:ea typeface="+mn-ea"/>
                  </a:rPr>
                  <a:t>Negative correlation: cov &lt; 0</a:t>
                </a:r>
              </a:p>
            </p:txBody>
          </p:sp>
          <p:sp>
            <p:nvSpPr>
              <p:cNvPr id="71" name="Text Box 97"/>
              <p:cNvSpPr txBox="1">
                <a:spLocks noChangeArrowheads="1"/>
              </p:cNvSpPr>
              <p:nvPr/>
            </p:nvSpPr>
            <p:spPr bwMode="auto">
              <a:xfrm>
                <a:off x="6362699" y="5184776"/>
                <a:ext cx="2184819" cy="303861"/>
              </a:xfrm>
              <a:prstGeom prst="rect">
                <a:avLst/>
              </a:prstGeom>
              <a:grpFill/>
              <a:ln w="9525">
                <a:noFill/>
                <a:miter lim="800000"/>
                <a:headEnd/>
                <a:tailEnd/>
              </a:ln>
              <a:effectLst/>
            </p:spPr>
            <p:txBody>
              <a:bodyPr>
                <a:spAutoFit/>
              </a:bodyPr>
              <a:lstStyle/>
              <a:p>
                <a:pPr algn="l" fontAlgn="auto">
                  <a:spcBef>
                    <a:spcPct val="50000"/>
                  </a:spcBef>
                  <a:spcAft>
                    <a:spcPts val="0"/>
                  </a:spcAft>
                  <a:defRPr/>
                </a:pPr>
                <a:r>
                  <a:rPr lang="en-GB" sz="1200">
                    <a:latin typeface="+mn-lt"/>
                    <a:ea typeface="+mn-ea"/>
                  </a:rPr>
                  <a:t>No correlation. cov ≈ 0</a:t>
                </a:r>
              </a:p>
            </p:txBody>
          </p:sp>
        </p:grpSp>
      </p:grpSp>
      <p:grpSp>
        <p:nvGrpSpPr>
          <p:cNvPr id="19460" name="100 Grupo"/>
          <p:cNvGrpSpPr>
            <a:grpSpLocks/>
          </p:cNvGrpSpPr>
          <p:nvPr/>
        </p:nvGrpSpPr>
        <p:grpSpPr bwMode="auto">
          <a:xfrm>
            <a:off x="5010150" y="727075"/>
            <a:ext cx="3103563" cy="1935163"/>
            <a:chOff x="2636811" y="2370123"/>
            <a:chExt cx="4594225" cy="2765425"/>
          </a:xfrm>
        </p:grpSpPr>
        <p:grpSp>
          <p:nvGrpSpPr>
            <p:cNvPr id="19461" name="5 Grupo"/>
            <p:cNvGrpSpPr>
              <a:grpSpLocks/>
            </p:cNvGrpSpPr>
            <p:nvPr/>
          </p:nvGrpSpPr>
          <p:grpSpPr bwMode="auto">
            <a:xfrm>
              <a:off x="2636811" y="2370123"/>
              <a:ext cx="4594225" cy="2765425"/>
              <a:chOff x="2274888" y="2046288"/>
              <a:chExt cx="4594225" cy="2765425"/>
            </a:xfrm>
          </p:grpSpPr>
          <p:pic>
            <p:nvPicPr>
              <p:cNvPr id="194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2362200"/>
                <a:ext cx="38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888" y="2046288"/>
                <a:ext cx="459422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2" name="69 Grupo"/>
            <p:cNvGrpSpPr>
              <a:grpSpLocks/>
            </p:cNvGrpSpPr>
            <p:nvPr/>
          </p:nvGrpSpPr>
          <p:grpSpPr bwMode="auto">
            <a:xfrm>
              <a:off x="3147993" y="2698741"/>
              <a:ext cx="3651301" cy="1277954"/>
              <a:chOff x="3147993" y="2698741"/>
              <a:chExt cx="3651301" cy="1277954"/>
            </a:xfrm>
          </p:grpSpPr>
          <p:sp>
            <p:nvSpPr>
              <p:cNvPr id="104" name="103 Rectángulo"/>
              <p:cNvSpPr/>
              <p:nvPr/>
            </p:nvSpPr>
            <p:spPr>
              <a:xfrm>
                <a:off x="4972698" y="3028017"/>
                <a:ext cx="1424092" cy="254083"/>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05" name="104 Rectángulo"/>
              <p:cNvSpPr/>
              <p:nvPr/>
            </p:nvSpPr>
            <p:spPr>
              <a:xfrm>
                <a:off x="4972698" y="2807964"/>
                <a:ext cx="803696" cy="474137"/>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06" name="105 Rectángulo"/>
              <p:cNvSpPr/>
              <p:nvPr/>
            </p:nvSpPr>
            <p:spPr>
              <a:xfrm>
                <a:off x="3367657" y="3282101"/>
                <a:ext cx="1605040" cy="585299"/>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07" name="106 Rectángulo"/>
              <p:cNvSpPr/>
              <p:nvPr/>
            </p:nvSpPr>
            <p:spPr>
              <a:xfrm>
                <a:off x="4573200" y="3064315"/>
                <a:ext cx="399498" cy="217786"/>
              </a:xfrm>
              <a:prstGeom prst="rect">
                <a:avLst/>
              </a:prstGeom>
              <a:solidFill>
                <a:srgbClr val="FF0000">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08" name="107 Rectángulo"/>
              <p:cNvSpPr/>
              <p:nvPr/>
            </p:nvSpPr>
            <p:spPr>
              <a:xfrm>
                <a:off x="4171353" y="3136910"/>
                <a:ext cx="801345" cy="145190"/>
              </a:xfrm>
              <a:prstGeom prst="rect">
                <a:avLst/>
              </a:prstGeom>
              <a:solidFill>
                <a:srgbClr val="FF0000">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09" name="108 Rectángulo"/>
              <p:cNvSpPr/>
              <p:nvPr/>
            </p:nvSpPr>
            <p:spPr>
              <a:xfrm>
                <a:off x="4972698" y="3282101"/>
                <a:ext cx="183299" cy="183757"/>
              </a:xfrm>
              <a:prstGeom prst="rect">
                <a:avLst/>
              </a:prstGeom>
              <a:solidFill>
                <a:srgbClr val="FF0000">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10" name="109 Rectángulo"/>
              <p:cNvSpPr/>
              <p:nvPr/>
            </p:nvSpPr>
            <p:spPr>
              <a:xfrm>
                <a:off x="4972698" y="3282101"/>
                <a:ext cx="622747" cy="111162"/>
              </a:xfrm>
              <a:prstGeom prst="rect">
                <a:avLst/>
              </a:prstGeom>
              <a:solidFill>
                <a:srgbClr val="FF0000">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11" name="110 Rectángulo"/>
              <p:cNvSpPr/>
              <p:nvPr/>
            </p:nvSpPr>
            <p:spPr>
              <a:xfrm>
                <a:off x="4352301" y="3282101"/>
                <a:ext cx="620397" cy="292650"/>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12" name="111 Rectángulo"/>
              <p:cNvSpPr/>
              <p:nvPr/>
            </p:nvSpPr>
            <p:spPr>
              <a:xfrm>
                <a:off x="3149108" y="3282101"/>
                <a:ext cx="1823590" cy="74865"/>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13" name="112 Rectángulo"/>
              <p:cNvSpPr/>
              <p:nvPr/>
            </p:nvSpPr>
            <p:spPr>
              <a:xfrm>
                <a:off x="3550956" y="3282101"/>
                <a:ext cx="1424092" cy="694192"/>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14" name="113 Rectángulo"/>
              <p:cNvSpPr/>
              <p:nvPr/>
            </p:nvSpPr>
            <p:spPr>
              <a:xfrm>
                <a:off x="3769504" y="3282101"/>
                <a:ext cx="1203193" cy="549001"/>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15" name="114 Rectángulo"/>
              <p:cNvSpPr/>
              <p:nvPr/>
            </p:nvSpPr>
            <p:spPr>
              <a:xfrm>
                <a:off x="4791749" y="3282101"/>
                <a:ext cx="187999" cy="111162"/>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16" name="115 Rectángulo"/>
              <p:cNvSpPr/>
              <p:nvPr/>
            </p:nvSpPr>
            <p:spPr>
              <a:xfrm>
                <a:off x="4972698" y="2771666"/>
                <a:ext cx="1243144" cy="510434"/>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17" name="116 Rectángulo"/>
              <p:cNvSpPr/>
              <p:nvPr/>
            </p:nvSpPr>
            <p:spPr>
              <a:xfrm>
                <a:off x="3988054" y="3209505"/>
                <a:ext cx="984644" cy="72595"/>
              </a:xfrm>
              <a:prstGeom prst="rect">
                <a:avLst/>
              </a:prstGeom>
              <a:solidFill>
                <a:srgbClr val="FF0000">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18" name="117 Rectángulo"/>
              <p:cNvSpPr/>
              <p:nvPr/>
            </p:nvSpPr>
            <p:spPr>
              <a:xfrm>
                <a:off x="4972698" y="2699071"/>
                <a:ext cx="1642642" cy="583029"/>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19" name="118 Rectángulo"/>
              <p:cNvSpPr/>
              <p:nvPr/>
            </p:nvSpPr>
            <p:spPr>
              <a:xfrm>
                <a:off x="4975048" y="3100613"/>
                <a:ext cx="1823590" cy="181488"/>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20" name="119 Rectángulo"/>
              <p:cNvSpPr/>
              <p:nvPr/>
            </p:nvSpPr>
            <p:spPr>
              <a:xfrm>
                <a:off x="4975048" y="2880559"/>
                <a:ext cx="437098" cy="401541"/>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121" name="120 Rectángulo"/>
              <p:cNvSpPr/>
              <p:nvPr/>
            </p:nvSpPr>
            <p:spPr>
              <a:xfrm>
                <a:off x="4972698" y="3100613"/>
                <a:ext cx="1022245" cy="181488"/>
              </a:xfrm>
              <a:prstGeom prst="rect">
                <a:avLst/>
              </a:prstGeom>
              <a:solidFill>
                <a:srgbClr val="4F81BD">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grpSp>
      </p:grpSp>
    </p:spTree>
    <p:extLst>
      <p:ext uri="{BB962C8B-B14F-4D97-AF65-F5344CB8AC3E}">
        <p14:creationId xmlns:p14="http://schemas.microsoft.com/office/powerpoint/2010/main" val="14848058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611188" y="1125538"/>
            <a:ext cx="8064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GB" sz="4400">
                <a:solidFill>
                  <a:schemeClr val="tx2"/>
                </a:solidFill>
                <a:latin typeface="Calibri" pitchFamily="34" charset="0"/>
              </a:rPr>
              <a:t/>
            </a:r>
            <a:br>
              <a:rPr lang="en-GB" sz="4400">
                <a:solidFill>
                  <a:schemeClr val="tx2"/>
                </a:solidFill>
                <a:latin typeface="Calibri" pitchFamily="34" charset="0"/>
              </a:rPr>
            </a:br>
            <a:endParaRPr lang="en-US" sz="4400">
              <a:solidFill>
                <a:schemeClr val="tx2"/>
              </a:solidFill>
              <a:latin typeface="Calibri" pitchFamily="34" charset="0"/>
            </a:endParaRPr>
          </a:p>
        </p:txBody>
      </p:sp>
      <p:sp>
        <p:nvSpPr>
          <p:cNvPr id="20483" name="Rectangle 3"/>
          <p:cNvSpPr txBox="1">
            <a:spLocks noChangeArrowheads="1"/>
          </p:cNvSpPr>
          <p:nvPr/>
        </p:nvSpPr>
        <p:spPr bwMode="auto">
          <a:xfrm>
            <a:off x="704850" y="673100"/>
            <a:ext cx="7920038"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20000"/>
              </a:spcBef>
            </a:pPr>
            <a:r>
              <a:rPr lang="en-GB">
                <a:solidFill>
                  <a:schemeClr val="tx2"/>
                </a:solidFill>
                <a:latin typeface="Calibri" pitchFamily="34" charset="0"/>
              </a:rPr>
              <a:t>How to describe correlation (2): </a:t>
            </a:r>
          </a:p>
          <a:p>
            <a:pPr algn="l" eaLnBrk="1" hangingPunct="1">
              <a:spcBef>
                <a:spcPct val="20000"/>
              </a:spcBef>
            </a:pPr>
            <a:r>
              <a:rPr lang="en-GB" sz="3600">
                <a:solidFill>
                  <a:schemeClr val="tx2"/>
                </a:solidFill>
                <a:latin typeface="Calibri" pitchFamily="34" charset="0"/>
              </a:rPr>
              <a:t>Pearson correlation coefficient (r)</a:t>
            </a:r>
          </a:p>
          <a:p>
            <a:pPr algn="l" eaLnBrk="1" hangingPunct="1">
              <a:spcBef>
                <a:spcPct val="20000"/>
              </a:spcBef>
            </a:pPr>
            <a:endParaRPr lang="en-GB" sz="2800">
              <a:solidFill>
                <a:schemeClr val="tx2"/>
              </a:solidFill>
              <a:latin typeface="Calibri" pitchFamily="34" charset="0"/>
            </a:endParaRPr>
          </a:p>
          <a:p>
            <a:pPr algn="l" eaLnBrk="1" hangingPunct="1">
              <a:spcBef>
                <a:spcPct val="20000"/>
              </a:spcBef>
            </a:pPr>
            <a:endParaRPr lang="en-GB" sz="2800">
              <a:solidFill>
                <a:schemeClr val="tx2"/>
              </a:solidFill>
              <a:latin typeface="Calibri" pitchFamily="34" charset="0"/>
            </a:endParaRPr>
          </a:p>
          <a:p>
            <a:pPr algn="l" eaLnBrk="1" hangingPunct="1">
              <a:spcBef>
                <a:spcPct val="20000"/>
              </a:spcBef>
            </a:pPr>
            <a:endParaRPr lang="en-GB" sz="2800">
              <a:solidFill>
                <a:schemeClr val="tx2"/>
              </a:solidFill>
              <a:latin typeface="Calibri" pitchFamily="34" charset="0"/>
            </a:endParaRPr>
          </a:p>
          <a:p>
            <a:pPr algn="l" eaLnBrk="1" hangingPunct="1">
              <a:spcBef>
                <a:spcPct val="20000"/>
              </a:spcBef>
            </a:pPr>
            <a:endParaRPr lang="en-GB">
              <a:solidFill>
                <a:schemeClr val="tx2"/>
              </a:solidFill>
              <a:latin typeface="Calibri" pitchFamily="34" charset="0"/>
            </a:endParaRPr>
          </a:p>
          <a:p>
            <a:pPr algn="l" eaLnBrk="1" hangingPunct="1">
              <a:spcBef>
                <a:spcPct val="20000"/>
              </a:spcBef>
              <a:buFontTx/>
              <a:buChar char="-"/>
            </a:pPr>
            <a:r>
              <a:rPr lang="en-GB" sz="2000">
                <a:solidFill>
                  <a:schemeClr val="tx2"/>
                </a:solidFill>
                <a:latin typeface="Calibri" pitchFamily="34" charset="0"/>
              </a:rPr>
              <a:t>r is a kind of </a:t>
            </a:r>
            <a:r>
              <a:rPr lang="en-GB" altLang="en-US" sz="2000">
                <a:solidFill>
                  <a:schemeClr val="tx2"/>
                </a:solidFill>
                <a:latin typeface="Calibri" pitchFamily="34" charset="0"/>
              </a:rPr>
              <a:t>‘</a:t>
            </a:r>
            <a:r>
              <a:rPr lang="en-GB" sz="2000">
                <a:solidFill>
                  <a:schemeClr val="tx2"/>
                </a:solidFill>
                <a:latin typeface="Calibri" pitchFamily="34" charset="0"/>
              </a:rPr>
              <a:t>normalised</a:t>
            </a:r>
            <a:r>
              <a:rPr lang="en-GB" altLang="en-US" sz="2000">
                <a:solidFill>
                  <a:schemeClr val="tx2"/>
                </a:solidFill>
                <a:latin typeface="Calibri" pitchFamily="34" charset="0"/>
              </a:rPr>
              <a:t>’</a:t>
            </a:r>
            <a:r>
              <a:rPr lang="en-GB" sz="2000">
                <a:solidFill>
                  <a:schemeClr val="tx2"/>
                </a:solidFill>
                <a:latin typeface="Calibri" pitchFamily="34" charset="0"/>
              </a:rPr>
              <a:t> (dimensionless) covariance</a:t>
            </a:r>
          </a:p>
          <a:p>
            <a:pPr algn="l" eaLnBrk="1" hangingPunct="1">
              <a:spcBef>
                <a:spcPct val="20000"/>
              </a:spcBef>
            </a:pPr>
            <a:endParaRPr lang="en-GB" sz="2000">
              <a:solidFill>
                <a:schemeClr val="tx2"/>
              </a:solidFill>
              <a:latin typeface="Calibri" pitchFamily="34" charset="0"/>
            </a:endParaRPr>
          </a:p>
          <a:p>
            <a:pPr algn="l" eaLnBrk="1" hangingPunct="1">
              <a:spcBef>
                <a:spcPct val="20000"/>
              </a:spcBef>
              <a:buFontTx/>
              <a:buChar char="-"/>
            </a:pPr>
            <a:r>
              <a:rPr lang="en-GB" sz="2000">
                <a:solidFill>
                  <a:schemeClr val="tx2"/>
                </a:solidFill>
                <a:latin typeface="Calibri" pitchFamily="34" charset="0"/>
              </a:rPr>
              <a:t>r  takes values fom -1 (perfect negative correlation) to 1 (perfect positive correlation). r=0 means no correlation</a:t>
            </a:r>
          </a:p>
        </p:txBody>
      </p:sp>
      <p:graphicFrame>
        <p:nvGraphicFramePr>
          <p:cNvPr id="20484" name="Object 2"/>
          <p:cNvGraphicFramePr>
            <a:graphicFrameLocks noChangeAspect="1"/>
          </p:cNvGraphicFramePr>
          <p:nvPr/>
        </p:nvGraphicFramePr>
        <p:xfrm>
          <a:off x="3060700" y="2317750"/>
          <a:ext cx="1828800" cy="889000"/>
        </p:xfrm>
        <a:graphic>
          <a:graphicData uri="http://schemas.openxmlformats.org/presentationml/2006/ole">
            <mc:AlternateContent xmlns:mc="http://schemas.openxmlformats.org/markup-compatibility/2006">
              <mc:Choice xmlns:v="urn:schemas-microsoft-com:vml" Requires="v">
                <p:oleObj spid="_x0000_s6155" r:id="rId4" imgW="914400" imgH="444500" progId="Equation.3">
                  <p:embed/>
                </p:oleObj>
              </mc:Choice>
              <mc:Fallback>
                <p:oleObj r:id="rId4" imgW="9144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700" y="2317750"/>
                        <a:ext cx="1828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5" name="Text Box 5"/>
          <p:cNvSpPr txBox="1">
            <a:spLocks noChangeArrowheads="1"/>
          </p:cNvSpPr>
          <p:nvPr/>
        </p:nvSpPr>
        <p:spPr bwMode="auto">
          <a:xfrm>
            <a:off x="5727700" y="2495550"/>
            <a:ext cx="311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50000"/>
              </a:spcBef>
            </a:pPr>
            <a:r>
              <a:rPr lang="en-GB" sz="2000">
                <a:latin typeface="Times New Roman" pitchFamily="18" charset="0"/>
                <a:cs typeface="Times New Roman" pitchFamily="18" charset="0"/>
              </a:rPr>
              <a:t>(S = st dev of sample)</a:t>
            </a:r>
          </a:p>
        </p:txBody>
      </p:sp>
    </p:spTree>
    <p:extLst>
      <p:ext uri="{BB962C8B-B14F-4D97-AF65-F5344CB8AC3E}">
        <p14:creationId xmlns:p14="http://schemas.microsoft.com/office/powerpoint/2010/main" val="11873380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611188" y="1125538"/>
            <a:ext cx="8064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GB" sz="4400">
                <a:solidFill>
                  <a:schemeClr val="tx2"/>
                </a:solidFill>
                <a:latin typeface="Calibri" pitchFamily="34" charset="0"/>
              </a:rPr>
              <a:t/>
            </a:r>
            <a:br>
              <a:rPr lang="en-GB" sz="4400">
                <a:solidFill>
                  <a:schemeClr val="tx2"/>
                </a:solidFill>
                <a:latin typeface="Calibri" pitchFamily="34" charset="0"/>
              </a:rPr>
            </a:br>
            <a:endParaRPr lang="en-US" sz="4400">
              <a:solidFill>
                <a:schemeClr val="tx2"/>
              </a:solidFill>
              <a:latin typeface="Calibri" pitchFamily="34" charset="0"/>
            </a:endParaRPr>
          </a:p>
        </p:txBody>
      </p:sp>
      <p:sp>
        <p:nvSpPr>
          <p:cNvPr id="22531" name="Rectangle 3"/>
          <p:cNvSpPr txBox="1">
            <a:spLocks noChangeArrowheads="1"/>
          </p:cNvSpPr>
          <p:nvPr/>
        </p:nvSpPr>
        <p:spPr bwMode="auto">
          <a:xfrm>
            <a:off x="704850" y="673100"/>
            <a:ext cx="824865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20000"/>
              </a:spcBef>
            </a:pPr>
            <a:r>
              <a:rPr lang="en-GB">
                <a:solidFill>
                  <a:schemeClr val="tx2"/>
                </a:solidFill>
                <a:latin typeface="Calibri" pitchFamily="34" charset="0"/>
              </a:rPr>
              <a:t>Pearson correlation coefficient (r)</a:t>
            </a:r>
          </a:p>
          <a:p>
            <a:pPr algn="l" eaLnBrk="1" hangingPunct="1">
              <a:spcBef>
                <a:spcPct val="20000"/>
              </a:spcBef>
            </a:pPr>
            <a:endParaRPr lang="en-GB">
              <a:solidFill>
                <a:schemeClr val="tx2"/>
              </a:solidFill>
              <a:latin typeface="Calibri" pitchFamily="34" charset="0"/>
            </a:endParaRPr>
          </a:p>
          <a:p>
            <a:pPr algn="l" eaLnBrk="1" hangingPunct="1">
              <a:spcBef>
                <a:spcPct val="20000"/>
              </a:spcBef>
            </a:pPr>
            <a:r>
              <a:rPr lang="en-GB" sz="2000">
                <a:solidFill>
                  <a:schemeClr val="tx2"/>
                </a:solidFill>
                <a:latin typeface="Calibri" pitchFamily="34" charset="0"/>
              </a:rPr>
              <a:t>Problems:</a:t>
            </a:r>
          </a:p>
          <a:p>
            <a:pPr algn="l" eaLnBrk="1" hangingPunct="1">
              <a:spcBef>
                <a:spcPct val="20000"/>
              </a:spcBef>
            </a:pPr>
            <a:endParaRPr lang="en-GB" sz="2000">
              <a:solidFill>
                <a:schemeClr val="tx2"/>
              </a:solidFill>
              <a:latin typeface="Calibri" pitchFamily="34" charset="0"/>
            </a:endParaRPr>
          </a:p>
          <a:p>
            <a:pPr algn="l" eaLnBrk="1" hangingPunct="1">
              <a:spcBef>
                <a:spcPct val="20000"/>
              </a:spcBef>
            </a:pPr>
            <a:endParaRPr lang="en-GB" sz="2000">
              <a:solidFill>
                <a:schemeClr val="tx2"/>
              </a:solidFill>
              <a:latin typeface="Calibri" pitchFamily="34" charset="0"/>
            </a:endParaRPr>
          </a:p>
          <a:p>
            <a:pPr algn="l" eaLnBrk="1" hangingPunct="1">
              <a:spcBef>
                <a:spcPct val="20000"/>
              </a:spcBef>
              <a:buFontTx/>
              <a:buChar char="-"/>
            </a:pPr>
            <a:r>
              <a:rPr lang="en-GB" sz="2000">
                <a:solidFill>
                  <a:schemeClr val="tx2"/>
                </a:solidFill>
                <a:latin typeface="Calibri" pitchFamily="34" charset="0"/>
              </a:rPr>
              <a:t>It is sensitive to outliers</a:t>
            </a:r>
          </a:p>
          <a:p>
            <a:pPr algn="l" eaLnBrk="1" hangingPunct="1">
              <a:spcBef>
                <a:spcPct val="20000"/>
              </a:spcBef>
            </a:pPr>
            <a:endParaRPr lang="en-GB" sz="2000">
              <a:solidFill>
                <a:schemeClr val="tx2"/>
              </a:solidFill>
              <a:latin typeface="Calibri" pitchFamily="34" charset="0"/>
            </a:endParaRPr>
          </a:p>
          <a:p>
            <a:pPr algn="l" eaLnBrk="1" hangingPunct="1">
              <a:spcBef>
                <a:spcPct val="20000"/>
              </a:spcBef>
            </a:pPr>
            <a:r>
              <a:rPr lang="en-GB" sz="2000">
                <a:solidFill>
                  <a:schemeClr val="tx2"/>
                </a:solidFill>
                <a:latin typeface="Calibri" pitchFamily="34" charset="0"/>
              </a:rPr>
              <a:t> Limitations:</a:t>
            </a:r>
          </a:p>
          <a:p>
            <a:pPr algn="l" eaLnBrk="1" hangingPunct="1">
              <a:spcBef>
                <a:spcPct val="20000"/>
              </a:spcBef>
            </a:pPr>
            <a:endParaRPr lang="en-GB" sz="2000">
              <a:solidFill>
                <a:schemeClr val="tx2"/>
              </a:solidFill>
              <a:latin typeface="Calibri" pitchFamily="34" charset="0"/>
            </a:endParaRPr>
          </a:p>
          <a:p>
            <a:pPr algn="l" eaLnBrk="1" hangingPunct="1">
              <a:spcBef>
                <a:spcPct val="20000"/>
              </a:spcBef>
              <a:buFontTx/>
              <a:buChar char="-"/>
            </a:pPr>
            <a:r>
              <a:rPr lang="en-GB" sz="2000">
                <a:solidFill>
                  <a:schemeClr val="tx2"/>
                </a:solidFill>
                <a:latin typeface="Calibri" pitchFamily="34" charset="0"/>
              </a:rPr>
              <a:t>r is an estimate from the sample, but does it represent the population parameter?</a:t>
            </a:r>
          </a:p>
        </p:txBody>
      </p:sp>
    </p:spTree>
    <p:extLst>
      <p:ext uri="{BB962C8B-B14F-4D97-AF65-F5344CB8AC3E}">
        <p14:creationId xmlns:p14="http://schemas.microsoft.com/office/powerpoint/2010/main" val="33831625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11188" y="1125538"/>
            <a:ext cx="8064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GB" sz="4400">
                <a:solidFill>
                  <a:schemeClr val="tx2"/>
                </a:solidFill>
                <a:latin typeface="Calibri" pitchFamily="34" charset="0"/>
              </a:rPr>
              <a:t/>
            </a:r>
            <a:br>
              <a:rPr lang="en-GB" sz="4400">
                <a:solidFill>
                  <a:schemeClr val="tx2"/>
                </a:solidFill>
                <a:latin typeface="Calibri" pitchFamily="34" charset="0"/>
              </a:rPr>
            </a:br>
            <a:endParaRPr lang="en-US" sz="4400">
              <a:solidFill>
                <a:schemeClr val="tx2"/>
              </a:solidFill>
              <a:latin typeface="Calibri" pitchFamily="34" charset="0"/>
            </a:endParaRPr>
          </a:p>
        </p:txBody>
      </p:sp>
      <p:pic>
        <p:nvPicPr>
          <p:cNvPr id="23555" name="Picture 2" descr="File:Anscombe's quartet 3.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981075"/>
            <a:ext cx="734536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
          <p:cNvSpPr txBox="1">
            <a:spLocks noChangeArrowheads="1"/>
          </p:cNvSpPr>
          <p:nvPr/>
        </p:nvSpPr>
        <p:spPr bwMode="auto">
          <a:xfrm>
            <a:off x="611188" y="260350"/>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They all have r=0.816 but…</a:t>
            </a:r>
          </a:p>
        </p:txBody>
      </p:sp>
      <p:sp>
        <p:nvSpPr>
          <p:cNvPr id="23557" name="TextBox 2"/>
          <p:cNvSpPr txBox="1">
            <a:spLocks noChangeArrowheads="1"/>
          </p:cNvSpPr>
          <p:nvPr/>
        </p:nvSpPr>
        <p:spPr bwMode="auto">
          <a:xfrm>
            <a:off x="2555875" y="5949950"/>
            <a:ext cx="3811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rPr>
              <a:t>They all have the same regression line:</a:t>
            </a:r>
          </a:p>
          <a:p>
            <a:pPr eaLnBrk="1" hangingPunct="1"/>
            <a:r>
              <a:rPr lang="en-US" sz="1800">
                <a:latin typeface="Calibri" pitchFamily="34" charset="0"/>
              </a:rPr>
              <a:t>y = 3 + 0.5x</a:t>
            </a:r>
            <a:endParaRPr lang="en-US" sz="1800"/>
          </a:p>
        </p:txBody>
      </p:sp>
    </p:spTree>
    <p:extLst>
      <p:ext uri="{BB962C8B-B14F-4D97-AF65-F5344CB8AC3E}">
        <p14:creationId xmlns:p14="http://schemas.microsoft.com/office/powerpoint/2010/main" val="5066609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611188" y="1125538"/>
            <a:ext cx="8064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GB" sz="4400">
                <a:solidFill>
                  <a:schemeClr val="tx2"/>
                </a:solidFill>
                <a:latin typeface="Calibri" pitchFamily="34" charset="0"/>
              </a:rPr>
              <a:t/>
            </a:r>
            <a:br>
              <a:rPr lang="en-GB" sz="4400">
                <a:solidFill>
                  <a:schemeClr val="tx2"/>
                </a:solidFill>
                <a:latin typeface="Calibri" pitchFamily="34" charset="0"/>
              </a:rPr>
            </a:br>
            <a:endParaRPr lang="en-US" sz="4400">
              <a:solidFill>
                <a:schemeClr val="tx2"/>
              </a:solidFill>
              <a:latin typeface="Calibri" pitchFamily="34" charset="0"/>
            </a:endParaRPr>
          </a:p>
        </p:txBody>
      </p:sp>
      <p:sp>
        <p:nvSpPr>
          <p:cNvPr id="25603" name="TextBox 1"/>
          <p:cNvSpPr txBox="1">
            <a:spLocks noChangeArrowheads="1"/>
          </p:cNvSpPr>
          <p:nvPr/>
        </p:nvSpPr>
        <p:spPr bwMode="auto">
          <a:xfrm>
            <a:off x="917575" y="908050"/>
            <a:ext cx="2559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800"/>
              <a:t>But remember:</a:t>
            </a:r>
          </a:p>
        </p:txBody>
      </p:sp>
      <p:sp>
        <p:nvSpPr>
          <p:cNvPr id="25604" name="TextBox 2"/>
          <p:cNvSpPr txBox="1">
            <a:spLocks noChangeArrowheads="1"/>
          </p:cNvSpPr>
          <p:nvPr/>
        </p:nvSpPr>
        <p:spPr bwMode="auto">
          <a:xfrm>
            <a:off x="2405063" y="2732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sz="1800"/>
          </a:p>
        </p:txBody>
      </p:sp>
      <p:sp>
        <p:nvSpPr>
          <p:cNvPr id="25605" name="TextBox 4"/>
          <p:cNvSpPr txBox="1">
            <a:spLocks noChangeArrowheads="1"/>
          </p:cNvSpPr>
          <p:nvPr/>
        </p:nvSpPr>
        <p:spPr bwMode="auto">
          <a:xfrm>
            <a:off x="1619250" y="1989138"/>
            <a:ext cx="49815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buFont typeface="Arial" pitchFamily="34" charset="0"/>
              <a:buChar char="•"/>
            </a:pPr>
            <a:r>
              <a:rPr lang="en-US" sz="2800"/>
              <a:t>Not causality</a:t>
            </a:r>
          </a:p>
          <a:p>
            <a:pPr algn="l" eaLnBrk="1" hangingPunct="1">
              <a:buFont typeface="Arial" pitchFamily="34" charset="0"/>
              <a:buChar char="•"/>
            </a:pPr>
            <a:endParaRPr lang="en-US" sz="2800"/>
          </a:p>
          <a:p>
            <a:pPr algn="l" eaLnBrk="1" hangingPunct="1">
              <a:buFont typeface="Arial" pitchFamily="34" charset="0"/>
              <a:buChar char="•"/>
            </a:pPr>
            <a:r>
              <a:rPr lang="en-US" sz="2800"/>
              <a:t>Relationship not a prediction</a:t>
            </a:r>
          </a:p>
        </p:txBody>
      </p:sp>
    </p:spTree>
    <p:extLst>
      <p:ext uri="{BB962C8B-B14F-4D97-AF65-F5344CB8AC3E}">
        <p14:creationId xmlns:p14="http://schemas.microsoft.com/office/powerpoint/2010/main" val="3635897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381000" y="342900"/>
            <a:ext cx="8243888"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20000"/>
              </a:spcBef>
            </a:pPr>
            <a:r>
              <a:rPr lang="en-GB" sz="3200">
                <a:solidFill>
                  <a:schemeClr val="tx2"/>
                </a:solidFill>
                <a:latin typeface="Calibri" pitchFamily="34" charset="0"/>
              </a:rPr>
              <a:t>Linear regression:</a:t>
            </a:r>
          </a:p>
          <a:p>
            <a:pPr algn="l" eaLnBrk="1" hangingPunct="1">
              <a:spcBef>
                <a:spcPct val="20000"/>
              </a:spcBef>
            </a:pPr>
            <a:endParaRPr lang="en-GB" sz="1800">
              <a:solidFill>
                <a:schemeClr val="tx2"/>
              </a:solidFill>
              <a:latin typeface="Calibri" pitchFamily="34" charset="0"/>
            </a:endParaRPr>
          </a:p>
          <a:p>
            <a:pPr algn="l" eaLnBrk="1" hangingPunct="1">
              <a:spcBef>
                <a:spcPct val="20000"/>
              </a:spcBef>
            </a:pPr>
            <a:r>
              <a:rPr lang="en-GB" sz="2000">
                <a:solidFill>
                  <a:schemeClr val="tx2"/>
                </a:solidFill>
                <a:latin typeface="Calibri" pitchFamily="34" charset="0"/>
              </a:rPr>
              <a:t>- Regression: Prediction of one variable from knowledge of one or more other variables</a:t>
            </a:r>
          </a:p>
          <a:p>
            <a:pPr algn="l" eaLnBrk="1" hangingPunct="1">
              <a:spcBef>
                <a:spcPct val="20000"/>
              </a:spcBef>
              <a:buFontTx/>
              <a:buChar char="-"/>
            </a:pPr>
            <a:r>
              <a:rPr lang="en-GB" sz="2000">
                <a:solidFill>
                  <a:schemeClr val="tx2"/>
                </a:solidFill>
                <a:latin typeface="Calibri" pitchFamily="34" charset="0"/>
              </a:rPr>
              <a:t> How good is a linear model (</a:t>
            </a:r>
            <a:r>
              <a:rPr lang="en-GB" sz="2000" i="1">
                <a:solidFill>
                  <a:schemeClr val="tx2"/>
                </a:solidFill>
                <a:latin typeface="Calibri" pitchFamily="34" charset="0"/>
              </a:rPr>
              <a:t>y=ax+b</a:t>
            </a:r>
            <a:r>
              <a:rPr lang="en-GB" sz="2000">
                <a:solidFill>
                  <a:schemeClr val="tx2"/>
                </a:solidFill>
                <a:latin typeface="Calibri" pitchFamily="34" charset="0"/>
              </a:rPr>
              <a:t>) to explain the relationship of two variables? </a:t>
            </a:r>
          </a:p>
          <a:p>
            <a:pPr algn="l" eaLnBrk="1" hangingPunct="1">
              <a:spcBef>
                <a:spcPct val="20000"/>
              </a:spcBef>
              <a:buFontTx/>
              <a:buChar char="-"/>
            </a:pPr>
            <a:r>
              <a:rPr lang="en-GB" sz="2000">
                <a:solidFill>
                  <a:schemeClr val="tx2"/>
                </a:solidFill>
                <a:latin typeface="Calibri" pitchFamily="34" charset="0"/>
              </a:rPr>
              <a:t> If there is such a relationship, we can </a:t>
            </a:r>
            <a:r>
              <a:rPr lang="en-GB" altLang="en-US" sz="2000">
                <a:solidFill>
                  <a:schemeClr val="tx2"/>
                </a:solidFill>
                <a:latin typeface="Calibri" pitchFamily="34" charset="0"/>
              </a:rPr>
              <a:t>‘</a:t>
            </a:r>
            <a:r>
              <a:rPr lang="en-GB" sz="2000">
                <a:solidFill>
                  <a:schemeClr val="tx2"/>
                </a:solidFill>
                <a:latin typeface="Calibri" pitchFamily="34" charset="0"/>
              </a:rPr>
              <a:t>predict</a:t>
            </a:r>
            <a:r>
              <a:rPr lang="en-GB" altLang="en-US" sz="2000">
                <a:solidFill>
                  <a:schemeClr val="tx2"/>
                </a:solidFill>
                <a:latin typeface="Calibri" pitchFamily="34" charset="0"/>
              </a:rPr>
              <a:t>’</a:t>
            </a:r>
            <a:r>
              <a:rPr lang="en-GB" sz="2000">
                <a:solidFill>
                  <a:schemeClr val="tx2"/>
                </a:solidFill>
                <a:latin typeface="Calibri" pitchFamily="34" charset="0"/>
              </a:rPr>
              <a:t> the value y for a given x. But, which error could we be doing?</a:t>
            </a:r>
          </a:p>
          <a:p>
            <a:pPr algn="l" eaLnBrk="1" hangingPunct="1">
              <a:spcBef>
                <a:spcPct val="20000"/>
              </a:spcBef>
            </a:pPr>
            <a:r>
              <a:rPr lang="en-GB" sz="2800">
                <a:solidFill>
                  <a:schemeClr val="tx2"/>
                </a:solidFill>
                <a:latin typeface="Calibri" pitchFamily="34" charset="0"/>
              </a:rPr>
              <a:t> </a:t>
            </a:r>
            <a:endParaRPr lang="en-US" sz="2800">
              <a:solidFill>
                <a:schemeClr val="tx2"/>
              </a:solidFill>
              <a:latin typeface="Calibri" pitchFamily="34" charset="0"/>
            </a:endParaRPr>
          </a:p>
        </p:txBody>
      </p:sp>
      <p:grpSp>
        <p:nvGrpSpPr>
          <p:cNvPr id="27651" name="6 Grupo"/>
          <p:cNvGrpSpPr>
            <a:grpSpLocks/>
          </p:cNvGrpSpPr>
          <p:nvPr/>
        </p:nvGrpSpPr>
        <p:grpSpPr bwMode="auto">
          <a:xfrm>
            <a:off x="3586163" y="3321050"/>
            <a:ext cx="4594225" cy="2765425"/>
            <a:chOff x="3586149" y="3721104"/>
            <a:chExt cx="4594225" cy="2765425"/>
          </a:xfrm>
        </p:grpSpPr>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149" y="3721104"/>
              <a:ext cx="459422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7 Conector recto"/>
            <p:cNvCxnSpPr/>
            <p:nvPr/>
          </p:nvCxnSpPr>
          <p:spPr>
            <a:xfrm rot="5400000" flipH="1" flipV="1">
              <a:off x="5886436" y="5145092"/>
              <a:ext cx="18256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10800000">
              <a:off x="3914761" y="4232279"/>
              <a:ext cx="28844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655" name="13 CuadroTexto"/>
            <p:cNvSpPr txBox="1">
              <a:spLocks noChangeArrowheads="1"/>
            </p:cNvSpPr>
            <p:nvPr/>
          </p:nvSpPr>
          <p:spPr bwMode="auto">
            <a:xfrm>
              <a:off x="6799293" y="4232286"/>
              <a:ext cx="8763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s-ES" sz="1100">
                  <a:solidFill>
                    <a:srgbClr val="FF0000"/>
                  </a:solidFill>
                  <a:latin typeface="Calibri" pitchFamily="34" charset="0"/>
                </a:rPr>
                <a:t>(25, 7.498)</a:t>
              </a:r>
              <a:endParaRPr lang="ca-ES" sz="1100">
                <a:solidFill>
                  <a:srgbClr val="FF0000"/>
                </a:solidFill>
                <a:latin typeface="Calibri" pitchFamily="34" charset="0"/>
              </a:endParaRPr>
            </a:p>
          </p:txBody>
        </p:sp>
      </p:grpSp>
    </p:spTree>
    <p:extLst>
      <p:ext uri="{BB962C8B-B14F-4D97-AF65-F5344CB8AC3E}">
        <p14:creationId xmlns:p14="http://schemas.microsoft.com/office/powerpoint/2010/main" val="3654121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611188" y="1125538"/>
            <a:ext cx="8064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GB" sz="4400">
                <a:solidFill>
                  <a:schemeClr val="tx2"/>
                </a:solidFill>
                <a:latin typeface="Calibri" pitchFamily="34" charset="0"/>
              </a:rPr>
              <a:t/>
            </a:r>
            <a:br>
              <a:rPr lang="en-GB" sz="4400">
                <a:solidFill>
                  <a:schemeClr val="tx2"/>
                </a:solidFill>
                <a:latin typeface="Calibri" pitchFamily="34" charset="0"/>
              </a:rPr>
            </a:br>
            <a:endParaRPr lang="en-US" sz="4400">
              <a:solidFill>
                <a:schemeClr val="tx2"/>
              </a:solidFill>
              <a:latin typeface="Calibri" pitchFamily="34" charset="0"/>
            </a:endParaRPr>
          </a:p>
        </p:txBody>
      </p:sp>
      <p:sp>
        <p:nvSpPr>
          <p:cNvPr id="5" name="Rectangle 3"/>
          <p:cNvSpPr txBox="1">
            <a:spLocks noChangeArrowheads="1"/>
          </p:cNvSpPr>
          <p:nvPr/>
        </p:nvSpPr>
        <p:spPr>
          <a:xfrm>
            <a:off x="714375" y="228600"/>
            <a:ext cx="7929563" cy="4643438"/>
          </a:xfrm>
          <a:prstGeom prst="rect">
            <a:avLst/>
          </a:prstGeom>
        </p:spPr>
        <p:txBody>
          <a:bodyPr/>
          <a:lstStyle/>
          <a:p>
            <a:pPr marL="342900" indent="-342900" algn="l" fontAlgn="auto">
              <a:spcBef>
                <a:spcPct val="20000"/>
              </a:spcBef>
              <a:spcAft>
                <a:spcPts val="0"/>
              </a:spcAft>
              <a:defRPr/>
            </a:pPr>
            <a:r>
              <a:rPr lang="en-GB" sz="2400">
                <a:solidFill>
                  <a:schemeClr val="tx2"/>
                </a:solidFill>
                <a:latin typeface="+mn-lt"/>
                <a:ea typeface="+mn-ea"/>
              </a:rPr>
              <a:t>Preliminars:</a:t>
            </a:r>
          </a:p>
          <a:p>
            <a:pPr marL="342900" indent="-342900" algn="l" fontAlgn="auto">
              <a:spcBef>
                <a:spcPct val="20000"/>
              </a:spcBef>
              <a:spcAft>
                <a:spcPts val="0"/>
              </a:spcAft>
              <a:defRPr/>
            </a:pPr>
            <a:r>
              <a:rPr lang="en-GB" sz="3200">
                <a:solidFill>
                  <a:schemeClr val="tx2"/>
                </a:solidFill>
                <a:latin typeface="+mn-lt"/>
                <a:ea typeface="+mn-ea"/>
              </a:rPr>
              <a:t>Lineal dependence between 2 variables</a:t>
            </a:r>
          </a:p>
          <a:p>
            <a:pPr algn="l" fontAlgn="auto">
              <a:spcBef>
                <a:spcPct val="20000"/>
              </a:spcBef>
              <a:spcAft>
                <a:spcPts val="0"/>
              </a:spcAft>
              <a:defRPr/>
            </a:pPr>
            <a:r>
              <a:rPr lang="en-GB" sz="2000">
                <a:solidFill>
                  <a:schemeClr val="tx2"/>
                </a:solidFill>
                <a:latin typeface="+mn-lt"/>
                <a:ea typeface="+mn-ea"/>
              </a:rPr>
              <a:t>Two variables are linearly dependent when the increase of one variable is proportional to the increase of the other one</a:t>
            </a:r>
          </a:p>
          <a:p>
            <a:pPr marL="342900" indent="-342900" algn="l" fontAlgn="auto">
              <a:spcBef>
                <a:spcPct val="20000"/>
              </a:spcBef>
              <a:spcAft>
                <a:spcPts val="0"/>
              </a:spcAft>
              <a:defRPr/>
            </a:pPr>
            <a:endParaRPr lang="en-GB" sz="2800">
              <a:solidFill>
                <a:schemeClr val="tx2"/>
              </a:solidFill>
              <a:latin typeface="+mn-lt"/>
              <a:ea typeface="+mn-ea"/>
            </a:endParaRPr>
          </a:p>
          <a:p>
            <a:pPr marL="342900" indent="-342900" algn="l" fontAlgn="auto">
              <a:spcBef>
                <a:spcPct val="20000"/>
              </a:spcBef>
              <a:spcAft>
                <a:spcPts val="0"/>
              </a:spcAft>
              <a:defRPr/>
            </a:pPr>
            <a:r>
              <a:rPr lang="en-GB" sz="2800">
                <a:solidFill>
                  <a:schemeClr val="tx2"/>
                </a:solidFill>
                <a:latin typeface="+mn-lt"/>
                <a:ea typeface="+mn-ea"/>
              </a:rPr>
              <a:t> </a:t>
            </a:r>
            <a:endParaRPr lang="en-US" sz="2800">
              <a:solidFill>
                <a:schemeClr val="tx2"/>
              </a:solidFill>
              <a:latin typeface="+mn-lt"/>
              <a:ea typeface="+mn-ea"/>
            </a:endParaRPr>
          </a:p>
        </p:txBody>
      </p:sp>
      <p:grpSp>
        <p:nvGrpSpPr>
          <p:cNvPr id="28676" name="31 Grupo"/>
          <p:cNvGrpSpPr>
            <a:grpSpLocks/>
          </p:cNvGrpSpPr>
          <p:nvPr/>
        </p:nvGrpSpPr>
        <p:grpSpPr bwMode="auto">
          <a:xfrm>
            <a:off x="2482850" y="2362200"/>
            <a:ext cx="4017963" cy="2765425"/>
            <a:chOff x="2482850" y="3162300"/>
            <a:chExt cx="4017976" cy="2765425"/>
          </a:xfrm>
        </p:grpSpPr>
        <p:grpSp>
          <p:nvGrpSpPr>
            <p:cNvPr id="28677" name="13 Grupo"/>
            <p:cNvGrpSpPr>
              <a:grpSpLocks/>
            </p:cNvGrpSpPr>
            <p:nvPr/>
          </p:nvGrpSpPr>
          <p:grpSpPr bwMode="auto">
            <a:xfrm>
              <a:off x="2482850" y="3162300"/>
              <a:ext cx="4017976" cy="2765425"/>
              <a:chOff x="2643174" y="3571876"/>
              <a:chExt cx="4017976" cy="2765425"/>
            </a:xfrm>
          </p:grpSpPr>
          <p:pic>
            <p:nvPicPr>
              <p:cNvPr id="286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74" y="3571876"/>
                <a:ext cx="4017976"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Conector recto"/>
              <p:cNvCxnSpPr/>
              <p:nvPr/>
            </p:nvCxnSpPr>
            <p:spPr>
              <a:xfrm>
                <a:off x="3143239" y="5929314"/>
                <a:ext cx="2643196"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rot="5400000">
                <a:off x="4772022" y="4929189"/>
                <a:ext cx="2000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a:off x="3876667" y="5500689"/>
                <a:ext cx="857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3371046" y="5750720"/>
                <a:ext cx="357188"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 name="18 Conector recto"/>
            <p:cNvCxnSpPr/>
            <p:nvPr/>
          </p:nvCxnSpPr>
          <p:spPr>
            <a:xfrm rot="5400000" flipH="1" flipV="1">
              <a:off x="1993902" y="4495800"/>
              <a:ext cx="195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2971802" y="3517900"/>
              <a:ext cx="2622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rot="10800000">
              <a:off x="2971802" y="5207000"/>
              <a:ext cx="4000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10800000">
              <a:off x="2971802" y="4629150"/>
              <a:ext cx="1200154" cy="0"/>
            </a:xfrm>
            <a:prstGeom prst="line">
              <a:avLst/>
            </a:prstGeom>
          </p:spPr>
          <p:style>
            <a:lnRef idx="1">
              <a:schemeClr val="accent1"/>
            </a:lnRef>
            <a:fillRef idx="0">
              <a:schemeClr val="accent1"/>
            </a:fillRef>
            <a:effectRef idx="0">
              <a:schemeClr val="accent1"/>
            </a:effectRef>
            <a:fontRef idx="minor">
              <a:schemeClr val="tx1"/>
            </a:fontRef>
          </p:style>
        </p:cxnSp>
        <p:sp>
          <p:nvSpPr>
            <p:cNvPr id="28682" name="29 CuadroTexto"/>
            <p:cNvSpPr txBox="1">
              <a:spLocks noChangeArrowheads="1"/>
            </p:cNvSpPr>
            <p:nvPr/>
          </p:nvSpPr>
          <p:spPr bwMode="auto">
            <a:xfrm>
              <a:off x="2971800" y="5518150"/>
              <a:ext cx="577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s-ES" sz="1800">
                  <a:latin typeface="Calibri" pitchFamily="34" charset="0"/>
                  <a:sym typeface="Symbol" pitchFamily="18" charset="2"/>
                </a:rPr>
                <a:t></a:t>
              </a:r>
              <a:r>
                <a:rPr lang="es-ES" sz="1800">
                  <a:latin typeface="Calibri" pitchFamily="34" charset="0"/>
                </a:rPr>
                <a:t>x</a:t>
              </a:r>
              <a:endParaRPr lang="ca-ES" sz="1800">
                <a:latin typeface="Calibri" pitchFamily="34" charset="0"/>
              </a:endParaRPr>
            </a:p>
          </p:txBody>
        </p:sp>
        <p:sp>
          <p:nvSpPr>
            <p:cNvPr id="28683" name="30 CuadroTexto"/>
            <p:cNvSpPr txBox="1">
              <a:spLocks noChangeArrowheads="1"/>
            </p:cNvSpPr>
            <p:nvPr/>
          </p:nvSpPr>
          <p:spPr bwMode="auto">
            <a:xfrm>
              <a:off x="2571750" y="5162550"/>
              <a:ext cx="577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s-ES" sz="1800">
                  <a:latin typeface="Calibri" pitchFamily="34" charset="0"/>
                  <a:sym typeface="Symbol" pitchFamily="18" charset="2"/>
                </a:rPr>
                <a:t>y</a:t>
              </a:r>
              <a:endParaRPr lang="ca-ES" sz="1800">
                <a:latin typeface="Calibri" pitchFamily="34" charset="0"/>
              </a:endParaRPr>
            </a:p>
          </p:txBody>
        </p:sp>
      </p:grpSp>
    </p:spTree>
    <p:extLst>
      <p:ext uri="{BB962C8B-B14F-4D97-AF65-F5344CB8AC3E}">
        <p14:creationId xmlns:p14="http://schemas.microsoft.com/office/powerpoint/2010/main" val="6619738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dirty="0" smtClean="0">
                <a:solidFill>
                  <a:schemeClr val="tx1"/>
                </a:solidFill>
                <a:latin typeface="Tahoma" pitchFamily="34" charset="0"/>
                <a:ea typeface="Tahoma" pitchFamily="34" charset="0"/>
                <a:cs typeface="Tahoma" pitchFamily="34" charset="0"/>
              </a:rPr>
              <a:t>P-values </a:t>
            </a:r>
            <a:endParaRPr lang="en-US" dirty="0">
              <a:solidFill>
                <a:schemeClr val="tx1"/>
              </a:solidFill>
              <a:latin typeface="Tahoma" pitchFamily="34" charset="0"/>
              <a:ea typeface="Tahoma" pitchFamily="34" charset="0"/>
              <a:cs typeface="Tahoma" pitchFamily="34" charset="0"/>
            </a:endParaRPr>
          </a:p>
        </p:txBody>
      </p:sp>
      <p:sp>
        <p:nvSpPr>
          <p:cNvPr id="11267" name="Rectangle 3"/>
          <p:cNvSpPr>
            <a:spLocks noGrp="1" noChangeArrowheads="1"/>
          </p:cNvSpPr>
          <p:nvPr>
            <p:ph type="body" idx="1"/>
          </p:nvPr>
        </p:nvSpPr>
        <p:spPr/>
        <p:txBody>
          <a:bodyPr/>
          <a:lstStyle/>
          <a:p>
            <a:pPr>
              <a:lnSpc>
                <a:spcPct val="80000"/>
              </a:lnSpc>
            </a:pPr>
            <a:r>
              <a:rPr lang="en-GB" sz="2800" dirty="0">
                <a:latin typeface="Tahoma" pitchFamily="34" charset="0"/>
                <a:ea typeface="Tahoma" pitchFamily="34" charset="0"/>
                <a:cs typeface="Tahoma" pitchFamily="34" charset="0"/>
              </a:rPr>
              <a:t>P values = the probability that the observed result was obtained by chance</a:t>
            </a:r>
          </a:p>
          <a:p>
            <a:pPr lvl="1">
              <a:lnSpc>
                <a:spcPct val="80000"/>
              </a:lnSpc>
            </a:pPr>
            <a:r>
              <a:rPr lang="en-GB" sz="2000" dirty="0">
                <a:latin typeface="Tahoma" pitchFamily="34" charset="0"/>
                <a:ea typeface="Tahoma" pitchFamily="34" charset="0"/>
                <a:cs typeface="Tahoma" pitchFamily="34" charset="0"/>
              </a:rPr>
              <a:t>i.e. when the null hypothesis is true</a:t>
            </a:r>
          </a:p>
          <a:p>
            <a:pPr>
              <a:lnSpc>
                <a:spcPct val="80000"/>
              </a:lnSpc>
            </a:pPr>
            <a:endParaRPr lang="en-GB" sz="1400" dirty="0">
              <a:latin typeface="Tahoma" pitchFamily="34" charset="0"/>
              <a:ea typeface="Tahoma" pitchFamily="34" charset="0"/>
              <a:cs typeface="Tahoma" pitchFamily="34" charset="0"/>
            </a:endParaRPr>
          </a:p>
          <a:p>
            <a:pPr>
              <a:lnSpc>
                <a:spcPct val="80000"/>
              </a:lnSpc>
            </a:pPr>
            <a:r>
              <a:rPr lang="el-GR" sz="2800" dirty="0"/>
              <a:t>α</a:t>
            </a:r>
            <a:r>
              <a:rPr lang="en-GB" sz="2800" dirty="0" smtClean="0">
                <a:latin typeface="Tahoma" pitchFamily="34" charset="0"/>
                <a:ea typeface="Tahoma" pitchFamily="34" charset="0"/>
                <a:cs typeface="Tahoma" pitchFamily="34" charset="0"/>
              </a:rPr>
              <a:t> </a:t>
            </a:r>
            <a:r>
              <a:rPr lang="en-GB" sz="2800" dirty="0">
                <a:latin typeface="Tahoma" pitchFamily="34" charset="0"/>
                <a:ea typeface="Tahoma" pitchFamily="34" charset="0"/>
                <a:cs typeface="Tahoma" pitchFamily="34" charset="0"/>
              </a:rPr>
              <a:t>level is set </a:t>
            </a:r>
            <a:r>
              <a:rPr lang="en-GB" sz="2800" i="1" dirty="0">
                <a:latin typeface="Tahoma" pitchFamily="34" charset="0"/>
                <a:ea typeface="Tahoma" pitchFamily="34" charset="0"/>
                <a:cs typeface="Tahoma" pitchFamily="34" charset="0"/>
              </a:rPr>
              <a:t>a priori</a:t>
            </a:r>
            <a:r>
              <a:rPr lang="en-GB" sz="2800" dirty="0">
                <a:latin typeface="Tahoma" pitchFamily="34" charset="0"/>
                <a:ea typeface="Tahoma" pitchFamily="34" charset="0"/>
                <a:cs typeface="Tahoma" pitchFamily="34" charset="0"/>
              </a:rPr>
              <a:t> (Usually </a:t>
            </a:r>
            <a:r>
              <a:rPr lang="en-GB" sz="2800" dirty="0" smtClean="0">
                <a:latin typeface="Tahoma" pitchFamily="34" charset="0"/>
                <a:ea typeface="Tahoma" pitchFamily="34" charset="0"/>
                <a:cs typeface="Tahoma" pitchFamily="34" charset="0"/>
              </a:rPr>
              <a:t>.</a:t>
            </a:r>
            <a:r>
              <a:rPr lang="en-GB" sz="2800" dirty="0">
                <a:latin typeface="Tahoma" pitchFamily="34" charset="0"/>
                <a:ea typeface="Tahoma" pitchFamily="34" charset="0"/>
                <a:cs typeface="Tahoma" pitchFamily="34" charset="0"/>
              </a:rPr>
              <a:t>05)</a:t>
            </a:r>
          </a:p>
          <a:p>
            <a:pPr>
              <a:lnSpc>
                <a:spcPct val="80000"/>
              </a:lnSpc>
            </a:pPr>
            <a:endParaRPr lang="en-GB" sz="2000" dirty="0">
              <a:latin typeface="Tahoma" pitchFamily="34" charset="0"/>
              <a:ea typeface="Tahoma" pitchFamily="34" charset="0"/>
              <a:cs typeface="Tahoma" pitchFamily="34" charset="0"/>
            </a:endParaRPr>
          </a:p>
          <a:p>
            <a:pPr>
              <a:lnSpc>
                <a:spcPct val="80000"/>
              </a:lnSpc>
            </a:pPr>
            <a:r>
              <a:rPr lang="en-GB" sz="2800" dirty="0">
                <a:latin typeface="Tahoma" pitchFamily="34" charset="0"/>
                <a:ea typeface="Tahoma" pitchFamily="34" charset="0"/>
                <a:cs typeface="Tahoma" pitchFamily="34" charset="0"/>
              </a:rPr>
              <a:t>If p &lt; </a:t>
            </a:r>
            <a:r>
              <a:rPr lang="en-GB" sz="2800" dirty="0" smtClean="0">
                <a:latin typeface="Tahoma" pitchFamily="34" charset="0"/>
                <a:ea typeface="Tahoma" pitchFamily="34" charset="0"/>
                <a:cs typeface="Tahoma" pitchFamily="34" charset="0"/>
              </a:rPr>
              <a:t>.05 </a:t>
            </a:r>
            <a:r>
              <a:rPr lang="en-GB" sz="2800" dirty="0">
                <a:latin typeface="Tahoma" pitchFamily="34" charset="0"/>
                <a:ea typeface="Tahoma" pitchFamily="34" charset="0"/>
                <a:cs typeface="Tahoma" pitchFamily="34" charset="0"/>
              </a:rPr>
              <a:t>level then we reject the null hypothesis and accept the experimental hypothesis</a:t>
            </a:r>
          </a:p>
          <a:p>
            <a:pPr lvl="1">
              <a:lnSpc>
                <a:spcPct val="80000"/>
              </a:lnSpc>
            </a:pPr>
            <a:r>
              <a:rPr lang="en-GB" sz="2000" dirty="0">
                <a:latin typeface="Tahoma" pitchFamily="34" charset="0"/>
                <a:ea typeface="Tahoma" pitchFamily="34" charset="0"/>
                <a:cs typeface="Tahoma" pitchFamily="34" charset="0"/>
              </a:rPr>
              <a:t>95% certain that our experimental effect is genuine</a:t>
            </a:r>
          </a:p>
          <a:p>
            <a:pPr>
              <a:lnSpc>
                <a:spcPct val="80000"/>
              </a:lnSpc>
            </a:pPr>
            <a:r>
              <a:rPr lang="en-GB" sz="2800" dirty="0">
                <a:latin typeface="Tahoma" pitchFamily="34" charset="0"/>
                <a:ea typeface="Tahoma" pitchFamily="34" charset="0"/>
                <a:cs typeface="Tahoma" pitchFamily="34" charset="0"/>
              </a:rPr>
              <a:t>If however, p &gt; </a:t>
            </a:r>
            <a:r>
              <a:rPr lang="en-GB" sz="2800" dirty="0" smtClean="0">
                <a:latin typeface="Tahoma" pitchFamily="34" charset="0"/>
                <a:ea typeface="Tahoma" pitchFamily="34" charset="0"/>
                <a:cs typeface="Tahoma" pitchFamily="34" charset="0"/>
              </a:rPr>
              <a:t>.05 </a:t>
            </a:r>
            <a:r>
              <a:rPr lang="en-GB" sz="2800" dirty="0">
                <a:latin typeface="Tahoma" pitchFamily="34" charset="0"/>
                <a:ea typeface="Tahoma" pitchFamily="34" charset="0"/>
                <a:cs typeface="Tahoma" pitchFamily="34" charset="0"/>
              </a:rPr>
              <a:t>level then we reject the experimental hypothesis and accept the null hypothesis</a:t>
            </a:r>
          </a:p>
        </p:txBody>
      </p:sp>
    </p:spTree>
    <p:extLst>
      <p:ext uri="{BB962C8B-B14F-4D97-AF65-F5344CB8AC3E}">
        <p14:creationId xmlns:p14="http://schemas.microsoft.com/office/powerpoint/2010/main" val="2655548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611188" y="1125538"/>
            <a:ext cx="8064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GB" sz="4400">
                <a:solidFill>
                  <a:schemeClr val="tx2"/>
                </a:solidFill>
                <a:latin typeface="Calibri" pitchFamily="34" charset="0"/>
              </a:rPr>
              <a:t/>
            </a:r>
            <a:br>
              <a:rPr lang="en-GB" sz="4400">
                <a:solidFill>
                  <a:schemeClr val="tx2"/>
                </a:solidFill>
                <a:latin typeface="Calibri" pitchFamily="34" charset="0"/>
              </a:rPr>
            </a:br>
            <a:endParaRPr lang="en-US" sz="4400">
              <a:solidFill>
                <a:schemeClr val="tx2"/>
              </a:solidFill>
              <a:latin typeface="Calibri" pitchFamily="34" charset="0"/>
            </a:endParaRPr>
          </a:p>
        </p:txBody>
      </p:sp>
      <p:sp>
        <p:nvSpPr>
          <p:cNvPr id="29699" name="Rectangle 3"/>
          <p:cNvSpPr txBox="1">
            <a:spLocks noChangeArrowheads="1"/>
          </p:cNvSpPr>
          <p:nvPr/>
        </p:nvSpPr>
        <p:spPr bwMode="auto">
          <a:xfrm>
            <a:off x="714375" y="228600"/>
            <a:ext cx="802005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20000"/>
              </a:spcBef>
            </a:pPr>
            <a:r>
              <a:rPr lang="en-GB">
                <a:solidFill>
                  <a:schemeClr val="tx2"/>
                </a:solidFill>
                <a:latin typeface="Calibri" pitchFamily="34" charset="0"/>
              </a:rPr>
              <a:t>The equation </a:t>
            </a:r>
            <a:r>
              <a:rPr lang="en-GB" b="1" i="1">
                <a:latin typeface="Calibri" pitchFamily="34" charset="0"/>
              </a:rPr>
              <a:t>y= </a:t>
            </a:r>
            <a:r>
              <a:rPr lang="en-US"/>
              <a:t>β</a:t>
            </a:r>
            <a:r>
              <a:rPr lang="en-GB" b="1" i="1" baseline="-25000">
                <a:latin typeface="Calibri" pitchFamily="34" charset="0"/>
              </a:rPr>
              <a:t>1</a:t>
            </a:r>
            <a:r>
              <a:rPr lang="en-GB" b="1" i="1">
                <a:latin typeface="Calibri" pitchFamily="34" charset="0"/>
              </a:rPr>
              <a:t>x+</a:t>
            </a:r>
            <a:r>
              <a:rPr lang="en-US"/>
              <a:t>β</a:t>
            </a:r>
            <a:r>
              <a:rPr lang="en-GB" b="1" i="1" baseline="-25000">
                <a:latin typeface="Calibri" pitchFamily="34" charset="0"/>
              </a:rPr>
              <a:t>0</a:t>
            </a:r>
            <a:r>
              <a:rPr lang="en-GB" b="1">
                <a:latin typeface="Calibri" pitchFamily="34" charset="0"/>
              </a:rPr>
              <a:t> </a:t>
            </a:r>
            <a:r>
              <a:rPr lang="en-GB">
                <a:solidFill>
                  <a:schemeClr val="tx2"/>
                </a:solidFill>
                <a:latin typeface="Calibri" pitchFamily="34" charset="0"/>
              </a:rPr>
              <a:t>that connects both variables has two parameters: </a:t>
            </a:r>
          </a:p>
          <a:p>
            <a:pPr algn="l" eaLnBrk="1" hangingPunct="1">
              <a:spcBef>
                <a:spcPct val="20000"/>
              </a:spcBef>
              <a:buFontTx/>
              <a:buChar char="-"/>
            </a:pPr>
            <a:r>
              <a:rPr lang="en-GB" altLang="en-US">
                <a:solidFill>
                  <a:schemeClr val="tx2"/>
                </a:solidFill>
                <a:latin typeface="Calibri" pitchFamily="34" charset="0"/>
              </a:rPr>
              <a:t>‘</a:t>
            </a:r>
            <a:r>
              <a:rPr lang="en-US" altLang="ja-JP"/>
              <a:t>β</a:t>
            </a:r>
            <a:r>
              <a:rPr lang="en-GB" altLang="ja-JP" b="1" i="1" baseline="-25000">
                <a:latin typeface="Calibri" pitchFamily="34" charset="0"/>
              </a:rPr>
              <a:t>1</a:t>
            </a:r>
            <a:r>
              <a:rPr lang="en-GB" altLang="en-US">
                <a:solidFill>
                  <a:schemeClr val="tx2"/>
                </a:solidFill>
                <a:latin typeface="Calibri" pitchFamily="34" charset="0"/>
              </a:rPr>
              <a:t>’</a:t>
            </a:r>
            <a:r>
              <a:rPr lang="en-GB" altLang="ja-JP">
                <a:solidFill>
                  <a:schemeClr val="tx2"/>
                </a:solidFill>
                <a:latin typeface="Calibri" pitchFamily="34" charset="0"/>
              </a:rPr>
              <a:t> is the unitary increase/decerease of y (how much increases or decreases y when x increases one unity) - </a:t>
            </a:r>
            <a:r>
              <a:rPr lang="en-GB" altLang="ja-JP" b="1">
                <a:solidFill>
                  <a:schemeClr val="tx2"/>
                </a:solidFill>
                <a:latin typeface="Calibri" pitchFamily="34" charset="0"/>
              </a:rPr>
              <a:t>Slope</a:t>
            </a:r>
          </a:p>
          <a:p>
            <a:pPr algn="l" eaLnBrk="1" hangingPunct="1">
              <a:spcBef>
                <a:spcPct val="20000"/>
              </a:spcBef>
              <a:buFontTx/>
              <a:buChar char="-"/>
            </a:pPr>
            <a:r>
              <a:rPr lang="en-GB">
                <a:solidFill>
                  <a:schemeClr val="tx2"/>
                </a:solidFill>
                <a:latin typeface="Calibri" pitchFamily="34" charset="0"/>
              </a:rPr>
              <a:t> </a:t>
            </a:r>
            <a:r>
              <a:rPr lang="en-GB" altLang="en-US">
                <a:solidFill>
                  <a:schemeClr val="tx2"/>
                </a:solidFill>
                <a:latin typeface="Calibri" pitchFamily="34" charset="0"/>
              </a:rPr>
              <a:t>‘</a:t>
            </a:r>
            <a:r>
              <a:rPr lang="en-US" altLang="ja-JP"/>
              <a:t>β</a:t>
            </a:r>
            <a:r>
              <a:rPr lang="en-GB" altLang="ja-JP" b="1" i="1" baseline="-25000">
                <a:latin typeface="Calibri" pitchFamily="34" charset="0"/>
              </a:rPr>
              <a:t>0</a:t>
            </a:r>
            <a:r>
              <a:rPr lang="en-GB" altLang="en-US">
                <a:solidFill>
                  <a:schemeClr val="tx2"/>
                </a:solidFill>
                <a:latin typeface="Calibri" pitchFamily="34" charset="0"/>
              </a:rPr>
              <a:t>’</a:t>
            </a:r>
            <a:r>
              <a:rPr lang="en-GB" altLang="ja-JP">
                <a:solidFill>
                  <a:schemeClr val="tx2"/>
                </a:solidFill>
                <a:latin typeface="Calibri" pitchFamily="34" charset="0"/>
              </a:rPr>
              <a:t> the value of y when x is zero (usually zero) - </a:t>
            </a:r>
            <a:r>
              <a:rPr lang="en-GB" altLang="ja-JP" b="1">
                <a:solidFill>
                  <a:schemeClr val="tx2"/>
                </a:solidFill>
                <a:latin typeface="Calibri" pitchFamily="34" charset="0"/>
              </a:rPr>
              <a:t>Intrercept</a:t>
            </a:r>
          </a:p>
          <a:p>
            <a:pPr algn="l" eaLnBrk="1" hangingPunct="1">
              <a:spcBef>
                <a:spcPct val="20000"/>
              </a:spcBef>
            </a:pPr>
            <a:endParaRPr lang="en-GB" sz="2800">
              <a:solidFill>
                <a:schemeClr val="tx2"/>
              </a:solidFill>
              <a:latin typeface="Calibri" pitchFamily="34" charset="0"/>
            </a:endParaRPr>
          </a:p>
          <a:p>
            <a:pPr algn="l" eaLnBrk="1" hangingPunct="1">
              <a:spcBef>
                <a:spcPct val="20000"/>
              </a:spcBef>
            </a:pPr>
            <a:r>
              <a:rPr lang="en-GB" sz="2800">
                <a:solidFill>
                  <a:schemeClr val="tx2"/>
                </a:solidFill>
                <a:latin typeface="Calibri" pitchFamily="34" charset="0"/>
              </a:rPr>
              <a:t> </a:t>
            </a:r>
            <a:endParaRPr lang="en-US" sz="2800">
              <a:solidFill>
                <a:schemeClr val="tx2"/>
              </a:solidFill>
              <a:latin typeface="Calibri" pitchFamily="34" charset="0"/>
            </a:endParaRPr>
          </a:p>
        </p:txBody>
      </p:sp>
      <p:pic>
        <p:nvPicPr>
          <p:cNvPr id="29700" name="Picture 5" descr="Untitled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141663"/>
            <a:ext cx="3455988"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3106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Rectángulo redondeado"/>
          <p:cNvSpPr/>
          <p:nvPr/>
        </p:nvSpPr>
        <p:spPr>
          <a:xfrm>
            <a:off x="2125663" y="2151063"/>
            <a:ext cx="6645275" cy="3140075"/>
          </a:xfrm>
          <a:prstGeom prst="roundRect">
            <a:avLst/>
          </a:prstGeom>
          <a:solidFill>
            <a:srgbClr val="FFFF99">
              <a:alpha val="3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31747" name="Text Box 4"/>
          <p:cNvSpPr txBox="1">
            <a:spLocks noChangeArrowheads="1"/>
          </p:cNvSpPr>
          <p:nvPr/>
        </p:nvSpPr>
        <p:spPr bwMode="auto">
          <a:xfrm>
            <a:off x="611188" y="1125538"/>
            <a:ext cx="8064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GB" sz="4400">
                <a:solidFill>
                  <a:schemeClr val="tx2"/>
                </a:solidFill>
                <a:latin typeface="Calibri" pitchFamily="34" charset="0"/>
              </a:rPr>
              <a:t/>
            </a:r>
            <a:br>
              <a:rPr lang="en-GB" sz="4400">
                <a:solidFill>
                  <a:schemeClr val="tx2"/>
                </a:solidFill>
                <a:latin typeface="Calibri" pitchFamily="34" charset="0"/>
              </a:rPr>
            </a:br>
            <a:endParaRPr lang="en-US" sz="4400">
              <a:solidFill>
                <a:schemeClr val="tx2"/>
              </a:solidFill>
              <a:latin typeface="Calibri" pitchFamily="34" charset="0"/>
            </a:endParaRPr>
          </a:p>
        </p:txBody>
      </p:sp>
      <p:sp>
        <p:nvSpPr>
          <p:cNvPr id="6" name="Rectangle 2"/>
          <p:cNvSpPr txBox="1">
            <a:spLocks noChangeArrowheads="1"/>
          </p:cNvSpPr>
          <p:nvPr/>
        </p:nvSpPr>
        <p:spPr>
          <a:xfrm>
            <a:off x="467544" y="188913"/>
            <a:ext cx="8428806" cy="1143000"/>
          </a:xfrm>
          <a:prstGeom prst="rect">
            <a:avLst/>
          </a:prstGeom>
        </p:spPr>
        <p:txBody>
          <a:bodyPr/>
          <a:lstStyle/>
          <a:p>
            <a:pPr algn="l" fontAlgn="auto">
              <a:spcAft>
                <a:spcPts val="0"/>
              </a:spcAft>
              <a:defRPr/>
            </a:pPr>
            <a:r>
              <a:rPr lang="en-GB" sz="3000" dirty="0" err="1">
                <a:solidFill>
                  <a:schemeClr val="tx2"/>
                </a:solidFill>
                <a:latin typeface="+mj-lt"/>
                <a:ea typeface="+mj-ea"/>
                <a:cs typeface="+mj-cs"/>
              </a:rPr>
              <a:t>Fiting</a:t>
            </a:r>
            <a:r>
              <a:rPr lang="en-GB" sz="3000" dirty="0">
                <a:solidFill>
                  <a:schemeClr val="tx2"/>
                </a:solidFill>
                <a:latin typeface="+mj-lt"/>
                <a:ea typeface="+mj-ea"/>
                <a:cs typeface="+mj-cs"/>
              </a:rPr>
              <a:t> data to a straight line  (o </a:t>
            </a:r>
            <a:r>
              <a:rPr lang="en-GB" sz="3000" dirty="0" err="1">
                <a:solidFill>
                  <a:schemeClr val="tx2"/>
                </a:solidFill>
                <a:latin typeface="+mj-lt"/>
                <a:ea typeface="+mj-ea"/>
                <a:cs typeface="+mj-cs"/>
              </a:rPr>
              <a:t>viceversa</a:t>
            </a:r>
            <a:r>
              <a:rPr lang="en-GB" sz="3000" dirty="0">
                <a:solidFill>
                  <a:schemeClr val="tx2"/>
                </a:solidFill>
                <a:latin typeface="+mj-lt"/>
                <a:ea typeface="+mj-ea"/>
                <a:cs typeface="+mj-cs"/>
              </a:rPr>
              <a:t>):</a:t>
            </a:r>
            <a:r>
              <a:rPr lang="en-GB" sz="3000" dirty="0">
                <a:solidFill>
                  <a:schemeClr val="accent1"/>
                </a:solidFill>
                <a:latin typeface="+mj-lt"/>
                <a:ea typeface="+mj-ea"/>
                <a:cs typeface="+mj-cs"/>
              </a:rPr>
              <a:t>  </a:t>
            </a:r>
          </a:p>
        </p:txBody>
      </p:sp>
      <p:sp>
        <p:nvSpPr>
          <p:cNvPr id="31749" name="Rectangle 3"/>
          <p:cNvSpPr txBox="1">
            <a:spLocks noChangeArrowheads="1"/>
          </p:cNvSpPr>
          <p:nvPr/>
        </p:nvSpPr>
        <p:spPr bwMode="auto">
          <a:xfrm>
            <a:off x="685800" y="877888"/>
            <a:ext cx="77724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447675"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20000"/>
              </a:spcBef>
            </a:pPr>
            <a:r>
              <a:rPr lang="en-US" sz="2000" dirty="0">
                <a:solidFill>
                  <a:schemeClr val="tx2"/>
                </a:solidFill>
                <a:latin typeface="Calibri" pitchFamily="34" charset="0"/>
              </a:rPr>
              <a:t>Here, ŷ = ax + b</a:t>
            </a:r>
            <a:endParaRPr lang="en-GB" sz="2000" dirty="0">
              <a:solidFill>
                <a:schemeClr val="tx2"/>
              </a:solidFill>
              <a:latin typeface="Calibri" pitchFamily="34" charset="0"/>
            </a:endParaRPr>
          </a:p>
          <a:p>
            <a:pPr lvl="1" algn="l" eaLnBrk="1" hangingPunct="1">
              <a:spcBef>
                <a:spcPct val="20000"/>
              </a:spcBef>
              <a:buFont typeface="Arial" pitchFamily="34" charset="0"/>
              <a:buChar char="–"/>
            </a:pPr>
            <a:r>
              <a:rPr lang="en-US" sz="1800" dirty="0">
                <a:solidFill>
                  <a:schemeClr val="tx2"/>
                </a:solidFill>
                <a:latin typeface="Calibri" pitchFamily="34" charset="0"/>
              </a:rPr>
              <a:t>ŷ</a:t>
            </a:r>
            <a:r>
              <a:rPr lang="en-GB" sz="1800" dirty="0">
                <a:solidFill>
                  <a:schemeClr val="tx2"/>
                </a:solidFill>
                <a:latin typeface="Calibri" pitchFamily="34" charset="0"/>
              </a:rPr>
              <a:t> : predicted value of y</a:t>
            </a:r>
          </a:p>
          <a:p>
            <a:pPr lvl="1" algn="l" eaLnBrk="1" hangingPunct="1">
              <a:spcBef>
                <a:spcPct val="20000"/>
              </a:spcBef>
              <a:buFont typeface="Arial" pitchFamily="34" charset="0"/>
              <a:buChar char="–"/>
            </a:pPr>
            <a:r>
              <a:rPr lang="en-US" sz="1800" dirty="0"/>
              <a:t>β</a:t>
            </a:r>
            <a:r>
              <a:rPr lang="en-GB" sz="1800" b="1" i="1" baseline="-25000" dirty="0">
                <a:latin typeface="Calibri" pitchFamily="34" charset="0"/>
              </a:rPr>
              <a:t>1</a:t>
            </a:r>
            <a:r>
              <a:rPr lang="en-GB" sz="1800" dirty="0">
                <a:solidFill>
                  <a:schemeClr val="tx2"/>
                </a:solidFill>
                <a:latin typeface="Calibri" pitchFamily="34" charset="0"/>
              </a:rPr>
              <a:t>: slope of regression line</a:t>
            </a:r>
          </a:p>
          <a:p>
            <a:pPr lvl="1" algn="l" eaLnBrk="1" hangingPunct="1">
              <a:spcBef>
                <a:spcPct val="20000"/>
              </a:spcBef>
              <a:buFont typeface="Arial" pitchFamily="34" charset="0"/>
              <a:buChar char="–"/>
            </a:pPr>
            <a:r>
              <a:rPr lang="en-US" sz="1800" dirty="0"/>
              <a:t>β</a:t>
            </a:r>
            <a:r>
              <a:rPr lang="en-GB" sz="1800" b="1" i="1" baseline="-25000" dirty="0">
                <a:latin typeface="Calibri" pitchFamily="34" charset="0"/>
              </a:rPr>
              <a:t>0</a:t>
            </a:r>
            <a:r>
              <a:rPr lang="en-GB" sz="1800" dirty="0">
                <a:solidFill>
                  <a:schemeClr val="tx2"/>
                </a:solidFill>
                <a:latin typeface="Calibri" pitchFamily="34" charset="0"/>
              </a:rPr>
              <a:t>: intercept</a:t>
            </a:r>
          </a:p>
        </p:txBody>
      </p:sp>
      <p:sp>
        <p:nvSpPr>
          <p:cNvPr id="31750" name="Text Box 4"/>
          <p:cNvSpPr txBox="1">
            <a:spLocks noChangeArrowheads="1"/>
          </p:cNvSpPr>
          <p:nvPr/>
        </p:nvSpPr>
        <p:spPr bwMode="auto">
          <a:xfrm>
            <a:off x="685800" y="5357813"/>
            <a:ext cx="80121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1" algn="l" eaLnBrk="1" hangingPunct="1"/>
            <a:r>
              <a:rPr lang="en-GB" sz="1800" dirty="0">
                <a:latin typeface="Calibri" pitchFamily="34" charset="0"/>
                <a:cs typeface="Times New Roman" pitchFamily="18" charset="0"/>
              </a:rPr>
              <a:t>Residual error (ε</a:t>
            </a:r>
            <a:r>
              <a:rPr lang="en-US" sz="1800" baseline="-25000" dirty="0">
                <a:latin typeface="Calibri" pitchFamily="34" charset="0"/>
              </a:rPr>
              <a:t>i</a:t>
            </a:r>
            <a:r>
              <a:rPr lang="en-GB" sz="1800" dirty="0">
                <a:latin typeface="Calibri" pitchFamily="34" charset="0"/>
                <a:cs typeface="Times New Roman" pitchFamily="18" charset="0"/>
              </a:rPr>
              <a:t>): Difference between obtained and predicted values of y (i.e. y</a:t>
            </a:r>
            <a:r>
              <a:rPr lang="en-US" sz="1800" baseline="-25000" dirty="0">
                <a:latin typeface="Calibri" pitchFamily="34" charset="0"/>
              </a:rPr>
              <a:t>i</a:t>
            </a:r>
            <a:r>
              <a:rPr lang="en-GB" sz="1800" dirty="0">
                <a:latin typeface="Calibri" pitchFamily="34" charset="0"/>
                <a:cs typeface="Times New Roman" pitchFamily="18" charset="0"/>
              </a:rPr>
              <a:t>- </a:t>
            </a:r>
            <a:r>
              <a:rPr lang="en-US" sz="1800" dirty="0" err="1">
                <a:latin typeface="Calibri" pitchFamily="34" charset="0"/>
                <a:cs typeface="Times New Roman" pitchFamily="18" charset="0"/>
              </a:rPr>
              <a:t>ŷ</a:t>
            </a:r>
            <a:r>
              <a:rPr lang="en-US" sz="1800" baseline="-25000" dirty="0" err="1">
                <a:latin typeface="Calibri" pitchFamily="34" charset="0"/>
              </a:rPr>
              <a:t>i</a:t>
            </a:r>
            <a:r>
              <a:rPr lang="en-GB" sz="1800" dirty="0">
                <a:latin typeface="Calibri" pitchFamily="34" charset="0"/>
                <a:cs typeface="Times New Roman" pitchFamily="18" charset="0"/>
              </a:rPr>
              <a:t>)</a:t>
            </a:r>
          </a:p>
          <a:p>
            <a:pPr algn="l" eaLnBrk="1" hangingPunct="1"/>
            <a:r>
              <a:rPr lang="en-GB" sz="1800" dirty="0" smtClean="0">
                <a:latin typeface="Calibri" pitchFamily="34" charset="0"/>
                <a:cs typeface="Times New Roman" pitchFamily="18" charset="0"/>
              </a:rPr>
              <a:t>Best </a:t>
            </a:r>
            <a:r>
              <a:rPr lang="en-GB" sz="1800" dirty="0">
                <a:latin typeface="Calibri" pitchFamily="34" charset="0"/>
                <a:cs typeface="Times New Roman" pitchFamily="18" charset="0"/>
              </a:rPr>
              <a:t>fit line (values of </a:t>
            </a:r>
            <a:r>
              <a:rPr lang="en-GB" sz="1800" i="1" dirty="0">
                <a:latin typeface="Calibri" pitchFamily="34" charset="0"/>
                <a:cs typeface="Times New Roman" pitchFamily="18" charset="0"/>
              </a:rPr>
              <a:t>b</a:t>
            </a:r>
            <a:r>
              <a:rPr lang="en-GB" sz="1800" dirty="0">
                <a:latin typeface="Calibri" pitchFamily="34" charset="0"/>
                <a:cs typeface="Times New Roman" pitchFamily="18" charset="0"/>
              </a:rPr>
              <a:t> and </a:t>
            </a:r>
            <a:r>
              <a:rPr lang="en-GB" sz="1800" i="1" dirty="0">
                <a:latin typeface="Calibri" pitchFamily="34" charset="0"/>
                <a:cs typeface="Times New Roman" pitchFamily="18" charset="0"/>
              </a:rPr>
              <a:t>a</a:t>
            </a:r>
            <a:r>
              <a:rPr lang="en-GB" sz="1800" dirty="0">
                <a:latin typeface="Calibri" pitchFamily="34" charset="0"/>
                <a:cs typeface="Times New Roman" pitchFamily="18" charset="0"/>
              </a:rPr>
              <a:t>) is the one that minimises the sum of squared errors </a:t>
            </a:r>
            <a:r>
              <a:rPr lang="en-GB" sz="1800" dirty="0" smtClean="0">
                <a:latin typeface="Calibri" pitchFamily="34" charset="0"/>
                <a:cs typeface="Times New Roman" pitchFamily="18" charset="0"/>
              </a:rPr>
              <a:t>		(</a:t>
            </a:r>
            <a:r>
              <a:rPr lang="en-GB" sz="1800" dirty="0" err="1">
                <a:latin typeface="Calibri" pitchFamily="34" charset="0"/>
                <a:cs typeface="Times New Roman" pitchFamily="18" charset="0"/>
              </a:rPr>
              <a:t>SS</a:t>
            </a:r>
            <a:r>
              <a:rPr lang="en-GB" sz="1800" baseline="-25000" dirty="0" err="1">
                <a:latin typeface="Calibri" pitchFamily="34" charset="0"/>
                <a:cs typeface="Times New Roman" pitchFamily="18" charset="0"/>
              </a:rPr>
              <a:t>error</a:t>
            </a:r>
            <a:r>
              <a:rPr lang="en-GB" sz="1800" dirty="0">
                <a:latin typeface="Calibri" pitchFamily="34" charset="0"/>
                <a:cs typeface="Times New Roman" pitchFamily="18" charset="0"/>
              </a:rPr>
              <a:t>) </a:t>
            </a:r>
            <a:r>
              <a:rPr lang="en-GB" sz="1800" dirty="0">
                <a:latin typeface="Calibri" pitchFamily="34" charset="0"/>
                <a:cs typeface="Times New Roman" pitchFamily="18" charset="0"/>
                <a:sym typeface="Symbol" pitchFamily="18" charset="2"/>
              </a:rPr>
              <a:t></a:t>
            </a:r>
            <a:r>
              <a:rPr lang="en-GB" sz="1800" dirty="0">
                <a:latin typeface="Calibri" pitchFamily="34" charset="0"/>
                <a:cs typeface="Times New Roman" pitchFamily="18" charset="0"/>
              </a:rPr>
              <a:t>(y</a:t>
            </a:r>
            <a:r>
              <a:rPr lang="en-US" sz="1800" baseline="-25000" dirty="0">
                <a:latin typeface="Calibri" pitchFamily="34" charset="0"/>
              </a:rPr>
              <a:t>i</a:t>
            </a:r>
            <a:r>
              <a:rPr lang="en-GB" sz="1800" dirty="0">
                <a:latin typeface="Calibri" pitchFamily="34" charset="0"/>
                <a:cs typeface="Times New Roman" pitchFamily="18" charset="0"/>
              </a:rPr>
              <a:t>- </a:t>
            </a:r>
            <a:r>
              <a:rPr lang="en-US" sz="1800" dirty="0" err="1">
                <a:latin typeface="Calibri" pitchFamily="34" charset="0"/>
                <a:cs typeface="Times New Roman" pitchFamily="18" charset="0"/>
              </a:rPr>
              <a:t>ŷ</a:t>
            </a:r>
            <a:r>
              <a:rPr lang="en-US" sz="1800" baseline="-25000" dirty="0" err="1">
                <a:latin typeface="Calibri" pitchFamily="34" charset="0"/>
              </a:rPr>
              <a:t>i</a:t>
            </a:r>
            <a:r>
              <a:rPr lang="en-GB" sz="1800" dirty="0">
                <a:latin typeface="Calibri" pitchFamily="34" charset="0"/>
                <a:cs typeface="Times New Roman" pitchFamily="18" charset="0"/>
              </a:rPr>
              <a:t>)</a:t>
            </a:r>
            <a:r>
              <a:rPr lang="en-GB" sz="1800" baseline="30000" dirty="0">
                <a:latin typeface="Calibri" pitchFamily="34" charset="0"/>
                <a:cs typeface="Times New Roman" pitchFamily="18" charset="0"/>
              </a:rPr>
              <a:t>2</a:t>
            </a:r>
          </a:p>
        </p:txBody>
      </p:sp>
      <p:grpSp>
        <p:nvGrpSpPr>
          <p:cNvPr id="31751" name="Group 5"/>
          <p:cNvGrpSpPr>
            <a:grpSpLocks/>
          </p:cNvGrpSpPr>
          <p:nvPr/>
        </p:nvGrpSpPr>
        <p:grpSpPr bwMode="auto">
          <a:xfrm>
            <a:off x="2339975" y="2298700"/>
            <a:ext cx="4527550" cy="2809875"/>
            <a:chOff x="703" y="1696"/>
            <a:chExt cx="2852" cy="1770"/>
          </a:xfrm>
        </p:grpSpPr>
        <p:sp>
          <p:nvSpPr>
            <p:cNvPr id="31759" name="Line 6"/>
            <p:cNvSpPr>
              <a:spLocks noChangeShapeType="1"/>
            </p:cNvSpPr>
            <p:nvPr/>
          </p:nvSpPr>
          <p:spPr bwMode="auto">
            <a:xfrm flipV="1">
              <a:off x="2079" y="1852"/>
              <a:ext cx="13" cy="161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760" name="Line 7"/>
            <p:cNvSpPr>
              <a:spLocks noChangeShapeType="1"/>
            </p:cNvSpPr>
            <p:nvPr/>
          </p:nvSpPr>
          <p:spPr bwMode="auto">
            <a:xfrm>
              <a:off x="703" y="2655"/>
              <a:ext cx="2852"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 name="Oval 8"/>
            <p:cNvSpPr>
              <a:spLocks noChangeArrowheads="1"/>
            </p:cNvSpPr>
            <p:nvPr/>
          </p:nvSpPr>
          <p:spPr bwMode="auto">
            <a:xfrm>
              <a:off x="3071" y="1993"/>
              <a:ext cx="63" cy="48"/>
            </a:xfrm>
            <a:prstGeom prst="ellipse">
              <a:avLst/>
            </a:prstGeom>
            <a:solidFill>
              <a:schemeClr val="accent5"/>
            </a:solidFill>
            <a:ln w="9525">
              <a:solidFill>
                <a:schemeClr val="tx2"/>
              </a:solidFill>
              <a:round/>
              <a:headEnd/>
              <a:tailEnd/>
            </a:ln>
          </p:spPr>
          <p:txBody>
            <a:bodyPr/>
            <a:lstStyle/>
            <a:p>
              <a:pPr algn="l" fontAlgn="auto">
                <a:spcBef>
                  <a:spcPts val="0"/>
                </a:spcBef>
                <a:spcAft>
                  <a:spcPts val="0"/>
                </a:spcAft>
                <a:defRPr/>
              </a:pPr>
              <a:endParaRPr lang="ca-ES">
                <a:solidFill>
                  <a:schemeClr val="accent1"/>
                </a:solidFill>
                <a:latin typeface="+mn-lt"/>
                <a:ea typeface="+mn-ea"/>
              </a:endParaRPr>
            </a:p>
          </p:txBody>
        </p:sp>
        <p:sp>
          <p:nvSpPr>
            <p:cNvPr id="13" name="Oval 9"/>
            <p:cNvSpPr>
              <a:spLocks noChangeArrowheads="1"/>
            </p:cNvSpPr>
            <p:nvPr/>
          </p:nvSpPr>
          <p:spPr bwMode="auto">
            <a:xfrm>
              <a:off x="1687" y="2986"/>
              <a:ext cx="62" cy="47"/>
            </a:xfrm>
            <a:prstGeom prst="ellipse">
              <a:avLst/>
            </a:prstGeom>
            <a:solidFill>
              <a:schemeClr val="accent5"/>
            </a:solidFill>
            <a:ln w="9525">
              <a:solidFill>
                <a:schemeClr val="tx2"/>
              </a:solidFill>
              <a:round/>
              <a:headEnd/>
              <a:tailEnd/>
            </a:ln>
          </p:spPr>
          <p:txBody>
            <a:bodyPr/>
            <a:lstStyle/>
            <a:p>
              <a:pPr algn="l" fontAlgn="auto">
                <a:spcBef>
                  <a:spcPts val="0"/>
                </a:spcBef>
                <a:spcAft>
                  <a:spcPts val="0"/>
                </a:spcAft>
                <a:defRPr/>
              </a:pPr>
              <a:endParaRPr lang="ca-ES">
                <a:solidFill>
                  <a:schemeClr val="accent1"/>
                </a:solidFill>
                <a:latin typeface="+mn-lt"/>
                <a:ea typeface="+mn-ea"/>
              </a:endParaRPr>
            </a:p>
          </p:txBody>
        </p:sp>
        <p:sp>
          <p:nvSpPr>
            <p:cNvPr id="14" name="Oval 10"/>
            <p:cNvSpPr>
              <a:spLocks noChangeArrowheads="1"/>
            </p:cNvSpPr>
            <p:nvPr/>
          </p:nvSpPr>
          <p:spPr bwMode="auto">
            <a:xfrm>
              <a:off x="1212" y="2702"/>
              <a:ext cx="62" cy="47"/>
            </a:xfrm>
            <a:prstGeom prst="ellipse">
              <a:avLst/>
            </a:prstGeom>
            <a:solidFill>
              <a:schemeClr val="accent5"/>
            </a:solidFill>
            <a:ln w="9525">
              <a:solidFill>
                <a:schemeClr val="tx2"/>
              </a:solidFill>
              <a:round/>
              <a:headEnd/>
              <a:tailEnd/>
            </a:ln>
          </p:spPr>
          <p:txBody>
            <a:bodyPr/>
            <a:lstStyle/>
            <a:p>
              <a:pPr algn="l" fontAlgn="auto">
                <a:spcBef>
                  <a:spcPts val="0"/>
                </a:spcBef>
                <a:spcAft>
                  <a:spcPts val="0"/>
                </a:spcAft>
                <a:defRPr/>
              </a:pPr>
              <a:endParaRPr lang="ca-ES">
                <a:solidFill>
                  <a:schemeClr val="accent1"/>
                </a:solidFill>
                <a:latin typeface="+mn-lt"/>
                <a:ea typeface="+mn-ea"/>
              </a:endParaRPr>
            </a:p>
          </p:txBody>
        </p:sp>
        <p:sp>
          <p:nvSpPr>
            <p:cNvPr id="15" name="Oval 11"/>
            <p:cNvSpPr>
              <a:spLocks noChangeArrowheads="1"/>
            </p:cNvSpPr>
            <p:nvPr/>
          </p:nvSpPr>
          <p:spPr bwMode="auto">
            <a:xfrm>
              <a:off x="901" y="3127"/>
              <a:ext cx="62" cy="48"/>
            </a:xfrm>
            <a:prstGeom prst="ellipse">
              <a:avLst/>
            </a:prstGeom>
            <a:solidFill>
              <a:schemeClr val="accent5"/>
            </a:solidFill>
            <a:ln w="9525">
              <a:solidFill>
                <a:schemeClr val="tx2"/>
              </a:solidFill>
              <a:round/>
              <a:headEnd/>
              <a:tailEnd/>
            </a:ln>
          </p:spPr>
          <p:txBody>
            <a:bodyPr/>
            <a:lstStyle/>
            <a:p>
              <a:pPr algn="l" fontAlgn="auto">
                <a:spcBef>
                  <a:spcPts val="0"/>
                </a:spcBef>
                <a:spcAft>
                  <a:spcPts val="0"/>
                </a:spcAft>
                <a:defRPr/>
              </a:pPr>
              <a:endParaRPr lang="ca-ES">
                <a:solidFill>
                  <a:schemeClr val="accent1"/>
                </a:solidFill>
                <a:latin typeface="+mn-lt"/>
                <a:ea typeface="+mn-ea"/>
              </a:endParaRPr>
            </a:p>
          </p:txBody>
        </p:sp>
        <p:sp>
          <p:nvSpPr>
            <p:cNvPr id="16" name="Oval 12"/>
            <p:cNvSpPr>
              <a:spLocks noChangeArrowheads="1"/>
            </p:cNvSpPr>
            <p:nvPr/>
          </p:nvSpPr>
          <p:spPr bwMode="auto">
            <a:xfrm>
              <a:off x="2637" y="2434"/>
              <a:ext cx="62" cy="47"/>
            </a:xfrm>
            <a:prstGeom prst="ellipse">
              <a:avLst/>
            </a:prstGeom>
            <a:solidFill>
              <a:schemeClr val="accent5"/>
            </a:solidFill>
            <a:ln w="9525">
              <a:solidFill>
                <a:schemeClr val="tx2"/>
              </a:solidFill>
              <a:round/>
              <a:headEnd/>
              <a:tailEnd/>
            </a:ln>
          </p:spPr>
          <p:txBody>
            <a:bodyPr/>
            <a:lstStyle/>
            <a:p>
              <a:pPr algn="l" fontAlgn="auto">
                <a:spcBef>
                  <a:spcPts val="0"/>
                </a:spcBef>
                <a:spcAft>
                  <a:spcPts val="0"/>
                </a:spcAft>
                <a:defRPr/>
              </a:pPr>
              <a:endParaRPr lang="ca-ES">
                <a:solidFill>
                  <a:schemeClr val="accent1"/>
                </a:solidFill>
                <a:latin typeface="+mn-lt"/>
                <a:ea typeface="+mn-ea"/>
              </a:endParaRPr>
            </a:p>
          </p:txBody>
        </p:sp>
        <p:sp>
          <p:nvSpPr>
            <p:cNvPr id="17" name="Oval 13"/>
            <p:cNvSpPr>
              <a:spLocks noChangeArrowheads="1"/>
            </p:cNvSpPr>
            <p:nvPr/>
          </p:nvSpPr>
          <p:spPr bwMode="auto">
            <a:xfrm>
              <a:off x="2348" y="2797"/>
              <a:ext cx="62" cy="48"/>
            </a:xfrm>
            <a:prstGeom prst="ellipse">
              <a:avLst/>
            </a:prstGeom>
            <a:solidFill>
              <a:schemeClr val="accent5"/>
            </a:solidFill>
            <a:ln w="9525">
              <a:solidFill>
                <a:schemeClr val="tx2"/>
              </a:solidFill>
              <a:round/>
              <a:headEnd/>
              <a:tailEnd/>
            </a:ln>
          </p:spPr>
          <p:txBody>
            <a:bodyPr/>
            <a:lstStyle/>
            <a:p>
              <a:pPr algn="l" fontAlgn="auto">
                <a:spcBef>
                  <a:spcPts val="0"/>
                </a:spcBef>
                <a:spcAft>
                  <a:spcPts val="0"/>
                </a:spcAft>
                <a:defRPr/>
              </a:pPr>
              <a:endParaRPr lang="ca-ES">
                <a:solidFill>
                  <a:schemeClr val="accent1"/>
                </a:solidFill>
                <a:latin typeface="+mn-lt"/>
                <a:ea typeface="+mn-ea"/>
              </a:endParaRPr>
            </a:p>
          </p:txBody>
        </p:sp>
        <p:sp>
          <p:nvSpPr>
            <p:cNvPr id="18" name="Oval 14"/>
            <p:cNvSpPr>
              <a:spLocks noChangeArrowheads="1"/>
            </p:cNvSpPr>
            <p:nvPr/>
          </p:nvSpPr>
          <p:spPr bwMode="auto">
            <a:xfrm>
              <a:off x="2927" y="2182"/>
              <a:ext cx="61" cy="47"/>
            </a:xfrm>
            <a:prstGeom prst="ellipse">
              <a:avLst/>
            </a:prstGeom>
            <a:solidFill>
              <a:schemeClr val="accent5"/>
            </a:solidFill>
            <a:ln w="9525">
              <a:solidFill>
                <a:schemeClr val="tx2"/>
              </a:solidFill>
              <a:round/>
              <a:headEnd/>
              <a:tailEnd/>
            </a:ln>
          </p:spPr>
          <p:txBody>
            <a:bodyPr/>
            <a:lstStyle/>
            <a:p>
              <a:pPr algn="l" fontAlgn="auto">
                <a:spcBef>
                  <a:spcPts val="0"/>
                </a:spcBef>
                <a:spcAft>
                  <a:spcPts val="0"/>
                </a:spcAft>
                <a:defRPr/>
              </a:pPr>
              <a:endParaRPr lang="ca-ES">
                <a:solidFill>
                  <a:schemeClr val="accent1"/>
                </a:solidFill>
                <a:latin typeface="+mn-lt"/>
                <a:ea typeface="+mn-ea"/>
              </a:endParaRPr>
            </a:p>
          </p:txBody>
        </p:sp>
        <p:sp>
          <p:nvSpPr>
            <p:cNvPr id="19" name="Oval 15"/>
            <p:cNvSpPr>
              <a:spLocks noChangeArrowheads="1"/>
            </p:cNvSpPr>
            <p:nvPr/>
          </p:nvSpPr>
          <p:spPr bwMode="auto">
            <a:xfrm>
              <a:off x="1150" y="3127"/>
              <a:ext cx="62" cy="48"/>
            </a:xfrm>
            <a:prstGeom prst="ellipse">
              <a:avLst/>
            </a:prstGeom>
            <a:solidFill>
              <a:schemeClr val="accent5"/>
            </a:solidFill>
            <a:ln w="9525">
              <a:solidFill>
                <a:schemeClr val="tx2"/>
              </a:solidFill>
              <a:round/>
              <a:headEnd/>
              <a:tailEnd/>
            </a:ln>
          </p:spPr>
          <p:txBody>
            <a:bodyPr/>
            <a:lstStyle/>
            <a:p>
              <a:pPr algn="l" fontAlgn="auto">
                <a:spcBef>
                  <a:spcPts val="0"/>
                </a:spcBef>
                <a:spcAft>
                  <a:spcPts val="0"/>
                </a:spcAft>
                <a:defRPr/>
              </a:pPr>
              <a:endParaRPr lang="ca-ES">
                <a:solidFill>
                  <a:schemeClr val="accent1"/>
                </a:solidFill>
                <a:latin typeface="+mn-lt"/>
                <a:ea typeface="+mn-ea"/>
              </a:endParaRPr>
            </a:p>
          </p:txBody>
        </p:sp>
        <p:sp>
          <p:nvSpPr>
            <p:cNvPr id="20" name="Oval 16"/>
            <p:cNvSpPr>
              <a:spLocks noChangeArrowheads="1"/>
            </p:cNvSpPr>
            <p:nvPr/>
          </p:nvSpPr>
          <p:spPr bwMode="auto">
            <a:xfrm>
              <a:off x="2390" y="1899"/>
              <a:ext cx="61" cy="47"/>
            </a:xfrm>
            <a:prstGeom prst="ellipse">
              <a:avLst/>
            </a:prstGeom>
            <a:solidFill>
              <a:schemeClr val="accent5"/>
            </a:solidFill>
            <a:ln w="9525">
              <a:solidFill>
                <a:schemeClr val="tx2"/>
              </a:solidFill>
              <a:round/>
              <a:headEnd/>
              <a:tailEnd/>
            </a:ln>
          </p:spPr>
          <p:txBody>
            <a:bodyPr/>
            <a:lstStyle/>
            <a:p>
              <a:pPr algn="l" fontAlgn="auto">
                <a:spcBef>
                  <a:spcPts val="0"/>
                </a:spcBef>
                <a:spcAft>
                  <a:spcPts val="0"/>
                </a:spcAft>
                <a:defRPr/>
              </a:pPr>
              <a:endParaRPr lang="ca-ES">
                <a:solidFill>
                  <a:schemeClr val="accent1"/>
                </a:solidFill>
                <a:latin typeface="+mn-lt"/>
                <a:ea typeface="+mn-ea"/>
              </a:endParaRPr>
            </a:p>
          </p:txBody>
        </p:sp>
        <p:sp>
          <p:nvSpPr>
            <p:cNvPr id="21" name="Oval 17"/>
            <p:cNvSpPr>
              <a:spLocks noChangeArrowheads="1"/>
            </p:cNvSpPr>
            <p:nvPr/>
          </p:nvSpPr>
          <p:spPr bwMode="auto">
            <a:xfrm>
              <a:off x="1521" y="2560"/>
              <a:ext cx="62" cy="47"/>
            </a:xfrm>
            <a:prstGeom prst="ellipse">
              <a:avLst/>
            </a:prstGeom>
            <a:solidFill>
              <a:schemeClr val="accent5"/>
            </a:solidFill>
            <a:ln w="9525">
              <a:solidFill>
                <a:schemeClr val="tx2"/>
              </a:solidFill>
              <a:round/>
              <a:headEnd/>
              <a:tailEnd/>
            </a:ln>
          </p:spPr>
          <p:txBody>
            <a:bodyPr/>
            <a:lstStyle/>
            <a:p>
              <a:pPr algn="l" fontAlgn="auto">
                <a:spcBef>
                  <a:spcPts val="0"/>
                </a:spcBef>
                <a:spcAft>
                  <a:spcPts val="0"/>
                </a:spcAft>
                <a:defRPr/>
              </a:pPr>
              <a:endParaRPr lang="ca-ES">
                <a:solidFill>
                  <a:schemeClr val="accent1"/>
                </a:solidFill>
                <a:latin typeface="+mn-lt"/>
                <a:ea typeface="+mn-ea"/>
              </a:endParaRPr>
            </a:p>
          </p:txBody>
        </p:sp>
        <p:sp>
          <p:nvSpPr>
            <p:cNvPr id="22" name="Oval 18"/>
            <p:cNvSpPr>
              <a:spLocks noChangeArrowheads="1"/>
            </p:cNvSpPr>
            <p:nvPr/>
          </p:nvSpPr>
          <p:spPr bwMode="auto">
            <a:xfrm>
              <a:off x="1707" y="2088"/>
              <a:ext cx="63" cy="47"/>
            </a:xfrm>
            <a:prstGeom prst="ellipse">
              <a:avLst/>
            </a:prstGeom>
            <a:solidFill>
              <a:schemeClr val="accent5"/>
            </a:solidFill>
            <a:ln w="9525">
              <a:solidFill>
                <a:schemeClr val="tx2"/>
              </a:solidFill>
              <a:round/>
              <a:headEnd/>
              <a:tailEnd/>
            </a:ln>
          </p:spPr>
          <p:txBody>
            <a:bodyPr/>
            <a:lstStyle/>
            <a:p>
              <a:pPr algn="l" fontAlgn="auto">
                <a:spcBef>
                  <a:spcPts val="0"/>
                </a:spcBef>
                <a:spcAft>
                  <a:spcPts val="0"/>
                </a:spcAft>
                <a:defRPr/>
              </a:pPr>
              <a:endParaRPr lang="ca-ES">
                <a:solidFill>
                  <a:schemeClr val="accent1"/>
                </a:solidFill>
                <a:latin typeface="+mn-lt"/>
                <a:ea typeface="+mn-ea"/>
              </a:endParaRPr>
            </a:p>
          </p:txBody>
        </p:sp>
        <p:sp>
          <p:nvSpPr>
            <p:cNvPr id="31772" name="Line 19"/>
            <p:cNvSpPr>
              <a:spLocks noChangeShapeType="1"/>
            </p:cNvSpPr>
            <p:nvPr/>
          </p:nvSpPr>
          <p:spPr bwMode="auto">
            <a:xfrm flipH="1">
              <a:off x="703" y="1696"/>
              <a:ext cx="2644" cy="169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3" name="Line 20"/>
            <p:cNvSpPr>
              <a:spLocks noChangeShapeType="1"/>
            </p:cNvSpPr>
            <p:nvPr/>
          </p:nvSpPr>
          <p:spPr bwMode="auto">
            <a:xfrm flipV="1">
              <a:off x="2674" y="2129"/>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4" name="Line 21"/>
            <p:cNvSpPr>
              <a:spLocks noChangeShapeType="1"/>
            </p:cNvSpPr>
            <p:nvPr/>
          </p:nvSpPr>
          <p:spPr bwMode="auto">
            <a:xfrm>
              <a:off x="2414" y="1932"/>
              <a:ext cx="0" cy="3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5" name="Oval 22"/>
            <p:cNvSpPr>
              <a:spLocks noChangeArrowheads="1"/>
            </p:cNvSpPr>
            <p:nvPr/>
          </p:nvSpPr>
          <p:spPr bwMode="auto">
            <a:xfrm>
              <a:off x="2363" y="2247"/>
              <a:ext cx="103" cy="78"/>
            </a:xfrm>
            <a:prstGeom prst="ellipse">
              <a:avLst/>
            </a:prstGeom>
            <a:solidFill>
              <a:schemeClr val="folHlink"/>
            </a:solidFill>
            <a:ln w="9525">
              <a:solidFill>
                <a:schemeClr val="bg1"/>
              </a:solidFill>
              <a:round/>
              <a:headEnd/>
              <a:tailEnd/>
            </a:ln>
          </p:spPr>
          <p:txBody>
            <a:bodyPr/>
            <a:lstStyle/>
            <a:p>
              <a:pPr algn="l"/>
              <a:endParaRPr lang="en-US">
                <a:solidFill>
                  <a:schemeClr val="accent1"/>
                </a:solidFill>
                <a:latin typeface="Calibri" pitchFamily="34" charset="0"/>
              </a:endParaRPr>
            </a:p>
          </p:txBody>
        </p:sp>
        <p:sp>
          <p:nvSpPr>
            <p:cNvPr id="31776" name="Oval 23"/>
            <p:cNvSpPr>
              <a:spLocks noChangeArrowheads="1"/>
            </p:cNvSpPr>
            <p:nvPr/>
          </p:nvSpPr>
          <p:spPr bwMode="auto">
            <a:xfrm>
              <a:off x="2621" y="2089"/>
              <a:ext cx="105" cy="79"/>
            </a:xfrm>
            <a:prstGeom prst="ellipse">
              <a:avLst/>
            </a:prstGeom>
            <a:solidFill>
              <a:schemeClr val="folHlink"/>
            </a:solidFill>
            <a:ln w="9525">
              <a:solidFill>
                <a:schemeClr val="bg1"/>
              </a:solidFill>
              <a:round/>
              <a:headEnd/>
              <a:tailEnd/>
            </a:ln>
          </p:spPr>
          <p:txBody>
            <a:bodyPr/>
            <a:lstStyle/>
            <a:p>
              <a:pPr algn="l"/>
              <a:endParaRPr lang="en-US">
                <a:solidFill>
                  <a:schemeClr val="accent1"/>
                </a:solidFill>
                <a:latin typeface="Calibri" pitchFamily="34" charset="0"/>
              </a:endParaRPr>
            </a:p>
          </p:txBody>
        </p:sp>
        <p:sp>
          <p:nvSpPr>
            <p:cNvPr id="31777" name="Text Box 24"/>
            <p:cNvSpPr txBox="1">
              <a:spLocks noChangeArrowheads="1"/>
            </p:cNvSpPr>
            <p:nvPr/>
          </p:nvSpPr>
          <p:spPr bwMode="auto">
            <a:xfrm>
              <a:off x="2726" y="2247"/>
              <a:ext cx="28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sz="2000">
                  <a:solidFill>
                    <a:schemeClr val="tx2"/>
                  </a:solidFill>
                  <a:latin typeface="Times New Roman" pitchFamily="18" charset="0"/>
                </a:rPr>
                <a:t>ε</a:t>
              </a:r>
              <a:r>
                <a:rPr lang="en-US" sz="2000">
                  <a:solidFill>
                    <a:schemeClr val="tx2"/>
                  </a:solidFill>
                  <a:latin typeface="Calibri" pitchFamily="34" charset="0"/>
                </a:rPr>
                <a:t> </a:t>
              </a:r>
              <a:r>
                <a:rPr lang="en-US" sz="2000" baseline="-25000">
                  <a:solidFill>
                    <a:schemeClr val="tx2"/>
                  </a:solidFill>
                  <a:latin typeface="Calibri" pitchFamily="34" charset="0"/>
                </a:rPr>
                <a:t>i</a:t>
              </a:r>
              <a:endParaRPr lang="en-US" sz="2000">
                <a:solidFill>
                  <a:schemeClr val="accent1"/>
                </a:solidFill>
                <a:latin typeface="Times New Roman" pitchFamily="18" charset="0"/>
              </a:endParaRPr>
            </a:p>
          </p:txBody>
        </p:sp>
      </p:grpSp>
      <p:grpSp>
        <p:nvGrpSpPr>
          <p:cNvPr id="31752" name="Group 25"/>
          <p:cNvGrpSpPr>
            <a:grpSpLocks/>
          </p:cNvGrpSpPr>
          <p:nvPr/>
        </p:nvGrpSpPr>
        <p:grpSpPr bwMode="auto">
          <a:xfrm>
            <a:off x="6804025" y="3787775"/>
            <a:ext cx="2170113" cy="936625"/>
            <a:chOff x="4167" y="3022"/>
            <a:chExt cx="1435" cy="590"/>
          </a:xfrm>
        </p:grpSpPr>
        <p:sp>
          <p:nvSpPr>
            <p:cNvPr id="31754" name="Text Box 26"/>
            <p:cNvSpPr txBox="1">
              <a:spLocks noChangeArrowheads="1"/>
            </p:cNvSpPr>
            <p:nvPr/>
          </p:nvSpPr>
          <p:spPr bwMode="auto">
            <a:xfrm>
              <a:off x="4174" y="3432"/>
              <a:ext cx="124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sz="1800">
                  <a:solidFill>
                    <a:schemeClr val="tx2"/>
                  </a:solidFill>
                  <a:latin typeface="Calibri" pitchFamily="34" charset="0"/>
                </a:rPr>
                <a:t>ε</a:t>
              </a:r>
              <a:r>
                <a:rPr lang="en-US" sz="1800" baseline="-25000">
                  <a:solidFill>
                    <a:schemeClr val="tx2"/>
                  </a:solidFill>
                  <a:latin typeface="Calibri" pitchFamily="34" charset="0"/>
                </a:rPr>
                <a:t>i</a:t>
              </a:r>
              <a:r>
                <a:rPr lang="en-US" sz="1800">
                  <a:solidFill>
                    <a:schemeClr val="tx2"/>
                  </a:solidFill>
                  <a:latin typeface="Calibri" pitchFamily="34" charset="0"/>
                </a:rPr>
                <a:t>  =  residual</a:t>
              </a:r>
            </a:p>
            <a:p>
              <a:pPr algn="l"/>
              <a:endParaRPr lang="en-US" sz="1800">
                <a:solidFill>
                  <a:schemeClr val="accent1"/>
                </a:solidFill>
                <a:latin typeface="Calibri" pitchFamily="34" charset="0"/>
              </a:endParaRPr>
            </a:p>
          </p:txBody>
        </p:sp>
        <p:sp>
          <p:nvSpPr>
            <p:cNvPr id="31755" name="Text Box 27"/>
            <p:cNvSpPr txBox="1">
              <a:spLocks noChangeArrowheads="1"/>
            </p:cNvSpPr>
            <p:nvPr/>
          </p:nvSpPr>
          <p:spPr bwMode="auto">
            <a:xfrm>
              <a:off x="4312" y="3226"/>
              <a:ext cx="129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sz="1800">
                  <a:solidFill>
                    <a:schemeClr val="tx2"/>
                  </a:solidFill>
                  <a:latin typeface="Calibri" pitchFamily="34" charset="0"/>
                </a:rPr>
                <a:t>=  y</a:t>
              </a:r>
              <a:r>
                <a:rPr lang="en-US" sz="1800" baseline="-25000">
                  <a:solidFill>
                    <a:schemeClr val="tx2"/>
                  </a:solidFill>
                  <a:latin typeface="Calibri" pitchFamily="34" charset="0"/>
                </a:rPr>
                <a:t>i </a:t>
              </a:r>
              <a:r>
                <a:rPr lang="en-US" sz="1800">
                  <a:solidFill>
                    <a:schemeClr val="tx2"/>
                  </a:solidFill>
                  <a:latin typeface="Calibri" pitchFamily="34" charset="0"/>
                </a:rPr>
                <a:t>, observed</a:t>
              </a:r>
            </a:p>
          </p:txBody>
        </p:sp>
        <p:sp>
          <p:nvSpPr>
            <p:cNvPr id="31756" name="Oval 28"/>
            <p:cNvSpPr>
              <a:spLocks noChangeArrowheads="1"/>
            </p:cNvSpPr>
            <p:nvPr/>
          </p:nvSpPr>
          <p:spPr bwMode="auto">
            <a:xfrm>
              <a:off x="4167" y="3112"/>
              <a:ext cx="108" cy="68"/>
            </a:xfrm>
            <a:prstGeom prst="ellipse">
              <a:avLst/>
            </a:prstGeom>
            <a:solidFill>
              <a:schemeClr val="folHlink"/>
            </a:solidFill>
            <a:ln w="9525">
              <a:solidFill>
                <a:schemeClr val="bg1"/>
              </a:solidFill>
              <a:round/>
              <a:headEnd/>
              <a:tailEnd/>
            </a:ln>
          </p:spPr>
          <p:txBody>
            <a:bodyPr/>
            <a:lstStyle/>
            <a:p>
              <a:pPr algn="l" eaLnBrk="0" hangingPunct="0"/>
              <a:endParaRPr lang="en-GB">
                <a:solidFill>
                  <a:schemeClr val="accent1"/>
                </a:solidFill>
                <a:latin typeface="Calibri" pitchFamily="34" charset="0"/>
              </a:endParaRPr>
            </a:p>
          </p:txBody>
        </p:sp>
        <p:sp>
          <p:nvSpPr>
            <p:cNvPr id="33" name="Oval 29"/>
            <p:cNvSpPr>
              <a:spLocks noChangeArrowheads="1"/>
            </p:cNvSpPr>
            <p:nvPr/>
          </p:nvSpPr>
          <p:spPr bwMode="auto">
            <a:xfrm>
              <a:off x="4204" y="3330"/>
              <a:ext cx="38" cy="36"/>
            </a:xfrm>
            <a:prstGeom prst="ellipse">
              <a:avLst/>
            </a:prstGeom>
            <a:solidFill>
              <a:schemeClr val="accent5"/>
            </a:solidFill>
            <a:ln w="9525">
              <a:solidFill>
                <a:schemeClr val="tx2"/>
              </a:solidFill>
              <a:round/>
              <a:headEnd/>
              <a:tailEnd/>
            </a:ln>
          </p:spPr>
          <p:txBody>
            <a:bodyPr/>
            <a:lstStyle/>
            <a:p>
              <a:pPr algn="l" fontAlgn="auto">
                <a:spcBef>
                  <a:spcPts val="0"/>
                </a:spcBef>
                <a:spcAft>
                  <a:spcPts val="0"/>
                </a:spcAft>
                <a:defRPr/>
              </a:pPr>
              <a:endParaRPr lang="ca-ES">
                <a:solidFill>
                  <a:schemeClr val="accent1"/>
                </a:solidFill>
                <a:latin typeface="+mn-lt"/>
                <a:ea typeface="+mn-ea"/>
              </a:endParaRPr>
            </a:p>
          </p:txBody>
        </p:sp>
        <p:sp>
          <p:nvSpPr>
            <p:cNvPr id="31758" name="Text Box 30"/>
            <p:cNvSpPr txBox="1">
              <a:spLocks noChangeArrowheads="1"/>
            </p:cNvSpPr>
            <p:nvPr/>
          </p:nvSpPr>
          <p:spPr bwMode="auto">
            <a:xfrm>
              <a:off x="4332" y="3022"/>
              <a:ext cx="122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sz="1800">
                  <a:solidFill>
                    <a:schemeClr val="tx2"/>
                  </a:solidFill>
                  <a:latin typeface="Calibri" pitchFamily="34" charset="0"/>
                </a:rPr>
                <a:t>=  </a:t>
              </a:r>
              <a:r>
                <a:rPr lang="en-US" sz="1800">
                  <a:solidFill>
                    <a:schemeClr val="tx2"/>
                  </a:solidFill>
                  <a:latin typeface="Calibri" pitchFamily="34" charset="0"/>
                  <a:cs typeface="Times New Roman" pitchFamily="18" charset="0"/>
                </a:rPr>
                <a:t>ŷ</a:t>
              </a:r>
              <a:r>
                <a:rPr lang="en-US" sz="1800" baseline="-25000">
                  <a:solidFill>
                    <a:schemeClr val="tx2"/>
                  </a:solidFill>
                  <a:latin typeface="Calibri" pitchFamily="34" charset="0"/>
                </a:rPr>
                <a:t>i</a:t>
              </a:r>
              <a:r>
                <a:rPr lang="en-US" sz="1800">
                  <a:solidFill>
                    <a:schemeClr val="tx2"/>
                  </a:solidFill>
                  <a:latin typeface="Calibri" pitchFamily="34" charset="0"/>
                  <a:cs typeface="Times New Roman" pitchFamily="18" charset="0"/>
                </a:rPr>
                <a:t>, predicted</a:t>
              </a:r>
              <a:endParaRPr lang="en-US" sz="1800">
                <a:solidFill>
                  <a:schemeClr val="tx2"/>
                </a:solidFill>
                <a:latin typeface="Calibri" pitchFamily="34" charset="0"/>
              </a:endParaRPr>
            </a:p>
          </p:txBody>
        </p:sp>
      </p:grpSp>
      <p:sp>
        <p:nvSpPr>
          <p:cNvPr id="31753" name="Text Box 31"/>
          <p:cNvSpPr txBox="1">
            <a:spLocks noChangeArrowheads="1"/>
          </p:cNvSpPr>
          <p:nvPr/>
        </p:nvSpPr>
        <p:spPr bwMode="auto">
          <a:xfrm>
            <a:off x="6588125" y="2259013"/>
            <a:ext cx="1489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50000"/>
              </a:spcBef>
            </a:pPr>
            <a:r>
              <a:rPr lang="en-US" sz="1800" b="1">
                <a:solidFill>
                  <a:schemeClr val="tx2"/>
                </a:solidFill>
                <a:latin typeface="Times New Roman" pitchFamily="18" charset="0"/>
              </a:rPr>
              <a:t>ŷ</a:t>
            </a:r>
            <a:r>
              <a:rPr lang="en-GB" sz="1800" b="1">
                <a:solidFill>
                  <a:schemeClr val="tx2"/>
                </a:solidFill>
                <a:latin typeface="Times New Roman" pitchFamily="18" charset="0"/>
              </a:rPr>
              <a:t> = </a:t>
            </a:r>
            <a:r>
              <a:rPr lang="en-US" sz="1800"/>
              <a:t>β</a:t>
            </a:r>
            <a:r>
              <a:rPr lang="en-GB" sz="1800" b="1" i="1" baseline="-25000">
                <a:latin typeface="Calibri" pitchFamily="34" charset="0"/>
              </a:rPr>
              <a:t>1</a:t>
            </a:r>
            <a:r>
              <a:rPr lang="en-GB" sz="1800" b="1">
                <a:solidFill>
                  <a:schemeClr val="tx2"/>
                </a:solidFill>
                <a:latin typeface="Times New Roman" pitchFamily="18" charset="0"/>
              </a:rPr>
              <a:t>x + </a:t>
            </a:r>
            <a:r>
              <a:rPr lang="en-US" sz="1800"/>
              <a:t>β</a:t>
            </a:r>
            <a:r>
              <a:rPr lang="en-GB" sz="1800" b="1" i="1" baseline="-25000">
                <a:latin typeface="Calibri" pitchFamily="34" charset="0"/>
              </a:rPr>
              <a:t>0</a:t>
            </a:r>
            <a:endParaRPr lang="en-GB" sz="1800" b="1">
              <a:solidFill>
                <a:schemeClr val="tx2"/>
              </a:solidFill>
              <a:latin typeface="Times New Roman" pitchFamily="18" charset="0"/>
            </a:endParaRPr>
          </a:p>
        </p:txBody>
      </p:sp>
    </p:spTree>
    <p:extLst>
      <p:ext uri="{BB962C8B-B14F-4D97-AF65-F5344CB8AC3E}">
        <p14:creationId xmlns:p14="http://schemas.microsoft.com/office/powerpoint/2010/main" val="269608161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611188" y="1125538"/>
            <a:ext cx="8064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GB" sz="4400">
                <a:solidFill>
                  <a:schemeClr val="tx2"/>
                </a:solidFill>
                <a:latin typeface="Calibri" pitchFamily="34" charset="0"/>
              </a:rPr>
              <a:t/>
            </a:r>
            <a:br>
              <a:rPr lang="en-GB" sz="4400">
                <a:solidFill>
                  <a:schemeClr val="tx2"/>
                </a:solidFill>
                <a:latin typeface="Calibri" pitchFamily="34" charset="0"/>
              </a:rPr>
            </a:br>
            <a:endParaRPr lang="en-US" sz="4400">
              <a:solidFill>
                <a:schemeClr val="tx2"/>
              </a:solidFill>
              <a:latin typeface="Calibri" pitchFamily="34" charset="0"/>
            </a:endParaRPr>
          </a:p>
        </p:txBody>
      </p:sp>
      <p:sp>
        <p:nvSpPr>
          <p:cNvPr id="6" name="Rectangle 2"/>
          <p:cNvSpPr txBox="1">
            <a:spLocks noChangeArrowheads="1"/>
          </p:cNvSpPr>
          <p:nvPr/>
        </p:nvSpPr>
        <p:spPr>
          <a:xfrm>
            <a:off x="685800" y="188913"/>
            <a:ext cx="7772400" cy="1143000"/>
          </a:xfrm>
          <a:prstGeom prst="rect">
            <a:avLst/>
          </a:prstGeom>
        </p:spPr>
        <p:txBody>
          <a:bodyPr/>
          <a:lstStyle/>
          <a:p>
            <a:pPr algn="l" fontAlgn="auto">
              <a:spcAft>
                <a:spcPts val="0"/>
              </a:spcAft>
              <a:defRPr/>
            </a:pPr>
            <a:r>
              <a:rPr lang="en-GB" sz="3200">
                <a:solidFill>
                  <a:schemeClr val="tx2"/>
                </a:solidFill>
                <a:latin typeface="+mj-lt"/>
                <a:ea typeface="+mj-ea"/>
                <a:cs typeface="+mj-cs"/>
              </a:rPr>
              <a:t>Adjusting the straight line to data:</a:t>
            </a:r>
            <a:r>
              <a:rPr lang="en-GB" sz="3200">
                <a:solidFill>
                  <a:schemeClr val="accent1"/>
                </a:solidFill>
                <a:latin typeface="+mj-lt"/>
                <a:ea typeface="+mj-ea"/>
                <a:cs typeface="+mj-cs"/>
              </a:rPr>
              <a:t>  </a:t>
            </a:r>
          </a:p>
        </p:txBody>
      </p:sp>
      <p:sp>
        <p:nvSpPr>
          <p:cNvPr id="33796" name="Rectangle 3"/>
          <p:cNvSpPr txBox="1">
            <a:spLocks noChangeArrowheads="1"/>
          </p:cNvSpPr>
          <p:nvPr/>
        </p:nvSpPr>
        <p:spPr bwMode="auto">
          <a:xfrm>
            <a:off x="263525" y="1128713"/>
            <a:ext cx="8080375"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lnSpc>
                <a:spcPct val="90000"/>
              </a:lnSpc>
              <a:spcBef>
                <a:spcPct val="20000"/>
              </a:spcBef>
              <a:buFont typeface="Arial" pitchFamily="34" charset="0"/>
              <a:buChar char="•"/>
            </a:pPr>
            <a:r>
              <a:rPr lang="en-GB" sz="2000">
                <a:solidFill>
                  <a:schemeClr val="tx2"/>
                </a:solidFill>
                <a:latin typeface="Calibri" pitchFamily="34" charset="0"/>
              </a:rPr>
              <a:t>Minimise </a:t>
            </a:r>
            <a:r>
              <a:rPr lang="en-GB" sz="2000">
                <a:solidFill>
                  <a:schemeClr val="tx2"/>
                </a:solidFill>
                <a:latin typeface="Calibri" pitchFamily="34" charset="0"/>
                <a:sym typeface="Symbol" pitchFamily="18" charset="2"/>
              </a:rPr>
              <a:t></a:t>
            </a:r>
            <a:r>
              <a:rPr lang="en-GB" sz="2000">
                <a:solidFill>
                  <a:schemeClr val="tx2"/>
                </a:solidFill>
                <a:latin typeface="Calibri" pitchFamily="34" charset="0"/>
              </a:rPr>
              <a:t>(</a:t>
            </a:r>
            <a:r>
              <a:rPr lang="en-GB" sz="2000" i="1">
                <a:solidFill>
                  <a:schemeClr val="tx2"/>
                </a:solidFill>
                <a:latin typeface="Calibri" pitchFamily="34" charset="0"/>
              </a:rPr>
              <a:t>y</a:t>
            </a:r>
            <a:r>
              <a:rPr lang="en-GB" sz="2000" i="1" baseline="-25000">
                <a:solidFill>
                  <a:schemeClr val="tx2"/>
                </a:solidFill>
                <a:latin typeface="Calibri" pitchFamily="34" charset="0"/>
              </a:rPr>
              <a:t>i</a:t>
            </a:r>
            <a:r>
              <a:rPr lang="en-GB" sz="2000" i="1">
                <a:solidFill>
                  <a:schemeClr val="tx2"/>
                </a:solidFill>
                <a:latin typeface="Calibri" pitchFamily="34" charset="0"/>
              </a:rPr>
              <a:t>- </a:t>
            </a:r>
            <a:r>
              <a:rPr lang="en-US" sz="2000" i="1">
                <a:solidFill>
                  <a:schemeClr val="tx2"/>
                </a:solidFill>
                <a:latin typeface="Calibri" pitchFamily="34" charset="0"/>
              </a:rPr>
              <a:t>ŷ</a:t>
            </a:r>
            <a:r>
              <a:rPr lang="en-GB" sz="2000" i="1" baseline="-25000">
                <a:solidFill>
                  <a:schemeClr val="tx2"/>
                </a:solidFill>
                <a:latin typeface="Calibri" pitchFamily="34" charset="0"/>
              </a:rPr>
              <a:t>i</a:t>
            </a:r>
            <a:r>
              <a:rPr lang="en-GB" sz="2000">
                <a:solidFill>
                  <a:schemeClr val="tx2"/>
                </a:solidFill>
                <a:latin typeface="Calibri" pitchFamily="34" charset="0"/>
              </a:rPr>
              <a:t>)</a:t>
            </a:r>
            <a:r>
              <a:rPr lang="en-GB" sz="2000" baseline="30000">
                <a:solidFill>
                  <a:schemeClr val="tx2"/>
                </a:solidFill>
                <a:latin typeface="Calibri" pitchFamily="34" charset="0"/>
              </a:rPr>
              <a:t>2 </a:t>
            </a:r>
            <a:r>
              <a:rPr lang="en-GB" sz="2000">
                <a:solidFill>
                  <a:schemeClr val="tx2"/>
                </a:solidFill>
                <a:latin typeface="Calibri" pitchFamily="34" charset="0"/>
              </a:rPr>
              <a:t>, which is </a:t>
            </a:r>
            <a:r>
              <a:rPr lang="en-GB" sz="2000">
                <a:solidFill>
                  <a:schemeClr val="tx2"/>
                </a:solidFill>
                <a:latin typeface="Calibri" pitchFamily="34" charset="0"/>
                <a:sym typeface="Symbol" pitchFamily="18" charset="2"/>
              </a:rPr>
              <a:t></a:t>
            </a:r>
            <a:r>
              <a:rPr lang="en-GB" sz="2000">
                <a:solidFill>
                  <a:schemeClr val="tx2"/>
                </a:solidFill>
                <a:latin typeface="Calibri" pitchFamily="34" charset="0"/>
              </a:rPr>
              <a:t>(</a:t>
            </a:r>
            <a:r>
              <a:rPr lang="en-GB" sz="2000" i="1">
                <a:solidFill>
                  <a:schemeClr val="tx2"/>
                </a:solidFill>
                <a:latin typeface="Calibri" pitchFamily="34" charset="0"/>
              </a:rPr>
              <a:t>y</a:t>
            </a:r>
            <a:r>
              <a:rPr lang="en-GB" sz="2000" i="1" baseline="-25000">
                <a:solidFill>
                  <a:schemeClr val="tx2"/>
                </a:solidFill>
                <a:latin typeface="Calibri" pitchFamily="34" charset="0"/>
              </a:rPr>
              <a:t>i</a:t>
            </a:r>
            <a:r>
              <a:rPr lang="en-GB" sz="2000" i="1">
                <a:solidFill>
                  <a:schemeClr val="tx2"/>
                </a:solidFill>
                <a:latin typeface="Calibri" pitchFamily="34" charset="0"/>
              </a:rPr>
              <a:t>-ax</a:t>
            </a:r>
            <a:r>
              <a:rPr lang="en-GB" sz="2000" i="1" baseline="-25000">
                <a:solidFill>
                  <a:schemeClr val="tx2"/>
                </a:solidFill>
                <a:latin typeface="Calibri" pitchFamily="34" charset="0"/>
              </a:rPr>
              <a:t>i</a:t>
            </a:r>
            <a:r>
              <a:rPr lang="en-GB" sz="2000" i="1">
                <a:solidFill>
                  <a:schemeClr val="tx2"/>
                </a:solidFill>
                <a:latin typeface="Calibri" pitchFamily="34" charset="0"/>
              </a:rPr>
              <a:t>+b</a:t>
            </a:r>
            <a:r>
              <a:rPr lang="en-GB" sz="2000">
                <a:solidFill>
                  <a:schemeClr val="tx2"/>
                </a:solidFill>
                <a:latin typeface="Calibri" pitchFamily="34" charset="0"/>
              </a:rPr>
              <a:t>)</a:t>
            </a:r>
            <a:r>
              <a:rPr lang="en-GB" sz="2000" baseline="30000">
                <a:solidFill>
                  <a:schemeClr val="tx2"/>
                </a:solidFill>
                <a:latin typeface="Calibri" pitchFamily="34" charset="0"/>
              </a:rPr>
              <a:t>2</a:t>
            </a:r>
          </a:p>
          <a:p>
            <a:pPr algn="l" eaLnBrk="1" hangingPunct="1">
              <a:lnSpc>
                <a:spcPct val="90000"/>
              </a:lnSpc>
              <a:spcBef>
                <a:spcPct val="20000"/>
              </a:spcBef>
            </a:pPr>
            <a:endParaRPr lang="en-GB" sz="2000" baseline="30000">
              <a:solidFill>
                <a:schemeClr val="tx2"/>
              </a:solidFill>
              <a:latin typeface="Calibri" pitchFamily="34" charset="0"/>
            </a:endParaRPr>
          </a:p>
          <a:p>
            <a:pPr algn="l" eaLnBrk="1" hangingPunct="1">
              <a:lnSpc>
                <a:spcPct val="90000"/>
              </a:lnSpc>
              <a:spcBef>
                <a:spcPct val="20000"/>
              </a:spcBef>
            </a:pPr>
            <a:endParaRPr lang="en-GB" sz="2000">
              <a:solidFill>
                <a:schemeClr val="tx2"/>
              </a:solidFill>
              <a:latin typeface="Calibri" pitchFamily="34" charset="0"/>
            </a:endParaRPr>
          </a:p>
          <a:p>
            <a:pPr algn="l" eaLnBrk="1" hangingPunct="1">
              <a:lnSpc>
                <a:spcPct val="90000"/>
              </a:lnSpc>
              <a:spcBef>
                <a:spcPct val="20000"/>
              </a:spcBef>
              <a:buFont typeface="Arial" pitchFamily="34" charset="0"/>
              <a:buChar char="•"/>
            </a:pPr>
            <a:r>
              <a:rPr lang="en-GB" sz="2000">
                <a:solidFill>
                  <a:schemeClr val="tx2"/>
                </a:solidFill>
                <a:latin typeface="Calibri" pitchFamily="34" charset="0"/>
              </a:rPr>
              <a:t>Minimum SS</a:t>
            </a:r>
            <a:r>
              <a:rPr lang="en-GB" sz="2000" baseline="-25000">
                <a:solidFill>
                  <a:schemeClr val="tx2"/>
                </a:solidFill>
                <a:latin typeface="Calibri" pitchFamily="34" charset="0"/>
              </a:rPr>
              <a:t>error</a:t>
            </a:r>
            <a:r>
              <a:rPr lang="en-GB" sz="2000">
                <a:solidFill>
                  <a:schemeClr val="tx2"/>
                </a:solidFill>
                <a:latin typeface="Calibri" pitchFamily="34" charset="0"/>
              </a:rPr>
              <a:t> is at the bottom of the curve where the gradient is zero – and this can found with calculus</a:t>
            </a:r>
          </a:p>
          <a:p>
            <a:pPr algn="l" eaLnBrk="1" hangingPunct="1">
              <a:lnSpc>
                <a:spcPct val="90000"/>
              </a:lnSpc>
              <a:spcBef>
                <a:spcPct val="20000"/>
              </a:spcBef>
            </a:pPr>
            <a:endParaRPr lang="en-GB" sz="2000">
              <a:solidFill>
                <a:schemeClr val="tx2"/>
              </a:solidFill>
              <a:latin typeface="Calibri" pitchFamily="34" charset="0"/>
            </a:endParaRPr>
          </a:p>
          <a:p>
            <a:pPr algn="l" eaLnBrk="1" hangingPunct="1">
              <a:lnSpc>
                <a:spcPct val="90000"/>
              </a:lnSpc>
              <a:spcBef>
                <a:spcPct val="20000"/>
              </a:spcBef>
              <a:buFont typeface="Arial" pitchFamily="34" charset="0"/>
              <a:buChar char="•"/>
            </a:pPr>
            <a:r>
              <a:rPr lang="en-GB" sz="2000">
                <a:solidFill>
                  <a:schemeClr val="tx2"/>
                </a:solidFill>
                <a:latin typeface="Calibri" pitchFamily="34" charset="0"/>
              </a:rPr>
              <a:t>Take partial derivatives of </a:t>
            </a:r>
            <a:r>
              <a:rPr lang="en-GB" sz="2000">
                <a:solidFill>
                  <a:schemeClr val="tx2"/>
                </a:solidFill>
                <a:latin typeface="Calibri" pitchFamily="34" charset="0"/>
                <a:sym typeface="Symbol" pitchFamily="18" charset="2"/>
              </a:rPr>
              <a:t></a:t>
            </a:r>
            <a:r>
              <a:rPr lang="en-GB" sz="2000">
                <a:solidFill>
                  <a:schemeClr val="tx2"/>
                </a:solidFill>
                <a:latin typeface="Calibri" pitchFamily="34" charset="0"/>
              </a:rPr>
              <a:t>(</a:t>
            </a:r>
            <a:r>
              <a:rPr lang="en-GB" sz="2000" i="1">
                <a:solidFill>
                  <a:schemeClr val="tx2"/>
                </a:solidFill>
                <a:latin typeface="Calibri" pitchFamily="34" charset="0"/>
              </a:rPr>
              <a:t>y</a:t>
            </a:r>
            <a:r>
              <a:rPr lang="en-GB" sz="2000" i="1" baseline="-25000">
                <a:solidFill>
                  <a:schemeClr val="tx2"/>
                </a:solidFill>
                <a:latin typeface="Calibri" pitchFamily="34" charset="0"/>
              </a:rPr>
              <a:t>i</a:t>
            </a:r>
            <a:r>
              <a:rPr lang="en-GB" sz="2000" i="1">
                <a:solidFill>
                  <a:schemeClr val="tx2"/>
                </a:solidFill>
                <a:latin typeface="Calibri" pitchFamily="34" charset="0"/>
              </a:rPr>
              <a:t>-ax</a:t>
            </a:r>
            <a:r>
              <a:rPr lang="en-GB" sz="2000" i="1" baseline="-25000">
                <a:solidFill>
                  <a:schemeClr val="tx2"/>
                </a:solidFill>
                <a:latin typeface="Calibri" pitchFamily="34" charset="0"/>
              </a:rPr>
              <a:t>i</a:t>
            </a:r>
            <a:r>
              <a:rPr lang="en-GB" sz="2000" i="1">
                <a:solidFill>
                  <a:schemeClr val="tx2"/>
                </a:solidFill>
                <a:latin typeface="Calibri" pitchFamily="34" charset="0"/>
              </a:rPr>
              <a:t>-b</a:t>
            </a:r>
            <a:r>
              <a:rPr lang="en-GB" sz="2000">
                <a:solidFill>
                  <a:schemeClr val="tx2"/>
                </a:solidFill>
                <a:latin typeface="Calibri" pitchFamily="34" charset="0"/>
              </a:rPr>
              <a:t>)</a:t>
            </a:r>
            <a:r>
              <a:rPr lang="en-GB" sz="2000" baseline="30000">
                <a:solidFill>
                  <a:schemeClr val="tx2"/>
                </a:solidFill>
                <a:latin typeface="Calibri" pitchFamily="34" charset="0"/>
              </a:rPr>
              <a:t>2</a:t>
            </a:r>
            <a:r>
              <a:rPr lang="en-GB" sz="2000">
                <a:solidFill>
                  <a:schemeClr val="tx2"/>
                </a:solidFill>
                <a:latin typeface="Calibri" pitchFamily="34" charset="0"/>
              </a:rPr>
              <a:t> respect parametres </a:t>
            </a:r>
            <a:r>
              <a:rPr lang="en-GB" sz="2000" i="1">
                <a:solidFill>
                  <a:schemeClr val="tx2"/>
                </a:solidFill>
                <a:latin typeface="Calibri" pitchFamily="34" charset="0"/>
              </a:rPr>
              <a:t>a</a:t>
            </a:r>
            <a:r>
              <a:rPr lang="en-GB" sz="2000">
                <a:solidFill>
                  <a:schemeClr val="tx2"/>
                </a:solidFill>
                <a:latin typeface="Calibri" pitchFamily="34" charset="0"/>
              </a:rPr>
              <a:t> and </a:t>
            </a:r>
            <a:r>
              <a:rPr lang="en-GB" sz="2000" i="1">
                <a:solidFill>
                  <a:schemeClr val="tx2"/>
                </a:solidFill>
                <a:latin typeface="Calibri" pitchFamily="34" charset="0"/>
              </a:rPr>
              <a:t>b</a:t>
            </a:r>
            <a:r>
              <a:rPr lang="en-GB" sz="2000">
                <a:solidFill>
                  <a:schemeClr val="tx2"/>
                </a:solidFill>
                <a:latin typeface="Calibri" pitchFamily="34" charset="0"/>
              </a:rPr>
              <a:t> and solve for 0 as simultaneous equations, giving:</a:t>
            </a:r>
          </a:p>
          <a:p>
            <a:pPr algn="l" eaLnBrk="1" hangingPunct="1">
              <a:lnSpc>
                <a:spcPct val="90000"/>
              </a:lnSpc>
              <a:spcBef>
                <a:spcPct val="20000"/>
              </a:spcBef>
              <a:buFont typeface="Arial" pitchFamily="34" charset="0"/>
              <a:buChar char="•"/>
            </a:pPr>
            <a:endParaRPr lang="en-GB">
              <a:latin typeface="Calibri" pitchFamily="34" charset="0"/>
            </a:endParaRPr>
          </a:p>
          <a:p>
            <a:pPr algn="l" eaLnBrk="1" hangingPunct="1">
              <a:lnSpc>
                <a:spcPct val="90000"/>
              </a:lnSpc>
              <a:spcBef>
                <a:spcPct val="20000"/>
              </a:spcBef>
              <a:buFont typeface="Arial" pitchFamily="34" charset="0"/>
              <a:buChar char="•"/>
            </a:pPr>
            <a:endParaRPr lang="en-GB">
              <a:latin typeface="Calibri" pitchFamily="34" charset="0"/>
            </a:endParaRPr>
          </a:p>
          <a:p>
            <a:pPr algn="l" eaLnBrk="1" hangingPunct="1">
              <a:lnSpc>
                <a:spcPct val="90000"/>
              </a:lnSpc>
              <a:spcBef>
                <a:spcPct val="20000"/>
              </a:spcBef>
              <a:buFont typeface="Arial" pitchFamily="34" charset="0"/>
              <a:buChar char="•"/>
            </a:pPr>
            <a:endParaRPr lang="en-GB">
              <a:latin typeface="Calibri" pitchFamily="34" charset="0"/>
            </a:endParaRPr>
          </a:p>
          <a:p>
            <a:pPr algn="l" eaLnBrk="1" hangingPunct="1">
              <a:lnSpc>
                <a:spcPct val="90000"/>
              </a:lnSpc>
              <a:spcBef>
                <a:spcPct val="20000"/>
              </a:spcBef>
              <a:buFont typeface="Arial" pitchFamily="34" charset="0"/>
              <a:buChar char="•"/>
            </a:pPr>
            <a:endParaRPr lang="en-GB">
              <a:latin typeface="Calibri" pitchFamily="34" charset="0"/>
            </a:endParaRPr>
          </a:p>
          <a:p>
            <a:pPr algn="l" eaLnBrk="1" hangingPunct="1">
              <a:lnSpc>
                <a:spcPct val="90000"/>
              </a:lnSpc>
              <a:spcBef>
                <a:spcPct val="20000"/>
              </a:spcBef>
              <a:buFont typeface="Arial" pitchFamily="34" charset="0"/>
              <a:buChar char="•"/>
            </a:pPr>
            <a:endParaRPr lang="en-GB">
              <a:latin typeface="Calibri" pitchFamily="34" charset="0"/>
            </a:endParaRPr>
          </a:p>
          <a:p>
            <a:pPr algn="l" eaLnBrk="1" hangingPunct="1">
              <a:lnSpc>
                <a:spcPct val="90000"/>
              </a:lnSpc>
              <a:spcBef>
                <a:spcPct val="20000"/>
              </a:spcBef>
              <a:buFont typeface="Arial" pitchFamily="34" charset="0"/>
              <a:buChar char="•"/>
            </a:pPr>
            <a:r>
              <a:rPr lang="en-GB" sz="2000">
                <a:solidFill>
                  <a:schemeClr val="tx2"/>
                </a:solidFill>
                <a:latin typeface="Calibri" pitchFamily="34" charset="0"/>
              </a:rPr>
              <a:t>This calculus can allways be done, whatever is the data!!</a:t>
            </a:r>
          </a:p>
        </p:txBody>
      </p:sp>
      <p:graphicFrame>
        <p:nvGraphicFramePr>
          <p:cNvPr id="33797" name="Object 2"/>
          <p:cNvGraphicFramePr>
            <a:graphicFrameLocks noChangeAspect="1"/>
          </p:cNvGraphicFramePr>
          <p:nvPr/>
        </p:nvGraphicFramePr>
        <p:xfrm>
          <a:off x="1943100" y="3810000"/>
          <a:ext cx="1866900" cy="1595438"/>
        </p:xfrm>
        <a:graphic>
          <a:graphicData uri="http://schemas.openxmlformats.org/presentationml/2006/ole">
            <mc:AlternateContent xmlns:mc="http://schemas.openxmlformats.org/markup-compatibility/2006">
              <mc:Choice xmlns:v="urn:schemas-microsoft-com:vml" Requires="v">
                <p:oleObj spid="_x0000_s7187" name="Equation" r:id="rId4" imgW="520700" imgH="444500" progId="Equation.3">
                  <p:embed/>
                </p:oleObj>
              </mc:Choice>
              <mc:Fallback>
                <p:oleObj name="Equation" r:id="rId4" imgW="5207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100" y="3810000"/>
                        <a:ext cx="18669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8" name="Object 3"/>
          <p:cNvGraphicFramePr>
            <a:graphicFrameLocks noChangeAspect="1"/>
          </p:cNvGraphicFramePr>
          <p:nvPr/>
        </p:nvGraphicFramePr>
        <p:xfrm>
          <a:off x="4676775" y="4167188"/>
          <a:ext cx="2220913" cy="841375"/>
        </p:xfrm>
        <a:graphic>
          <a:graphicData uri="http://schemas.openxmlformats.org/presentationml/2006/ole">
            <mc:AlternateContent xmlns:mc="http://schemas.openxmlformats.org/markup-compatibility/2006">
              <mc:Choice xmlns:v="urn:schemas-microsoft-com:vml" Requires="v">
                <p:oleObj spid="_x0000_s7188" name="Equation" r:id="rId6" imgW="774700" imgH="215900" progId="Equation.3">
                  <p:embed/>
                </p:oleObj>
              </mc:Choice>
              <mc:Fallback>
                <p:oleObj name="Equation" r:id="rId6" imgW="774700" imgH="215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6775" y="4167188"/>
                        <a:ext cx="222091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579853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611188" y="1125538"/>
            <a:ext cx="8064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GB" sz="4400">
                <a:solidFill>
                  <a:schemeClr val="tx2"/>
                </a:solidFill>
                <a:latin typeface="Calibri" pitchFamily="34" charset="0"/>
              </a:rPr>
              <a:t/>
            </a:r>
            <a:br>
              <a:rPr lang="en-GB" sz="4400">
                <a:solidFill>
                  <a:schemeClr val="tx2"/>
                </a:solidFill>
                <a:latin typeface="Calibri" pitchFamily="34" charset="0"/>
              </a:rPr>
            </a:br>
            <a:endParaRPr lang="en-US" sz="4400">
              <a:solidFill>
                <a:schemeClr val="tx2"/>
              </a:solidFill>
              <a:latin typeface="Calibri" pitchFamily="34" charset="0"/>
            </a:endParaRPr>
          </a:p>
        </p:txBody>
      </p:sp>
      <p:sp>
        <p:nvSpPr>
          <p:cNvPr id="6" name="Rectangle 2"/>
          <p:cNvSpPr txBox="1">
            <a:spLocks noChangeArrowheads="1"/>
          </p:cNvSpPr>
          <p:nvPr/>
        </p:nvSpPr>
        <p:spPr>
          <a:xfrm>
            <a:off x="409575" y="588963"/>
            <a:ext cx="7772400" cy="1143000"/>
          </a:xfrm>
          <a:prstGeom prst="rect">
            <a:avLst/>
          </a:prstGeom>
        </p:spPr>
        <p:txBody>
          <a:bodyPr/>
          <a:lstStyle/>
          <a:p>
            <a:pPr algn="l" fontAlgn="auto">
              <a:spcAft>
                <a:spcPts val="0"/>
              </a:spcAft>
              <a:defRPr/>
            </a:pPr>
            <a:r>
              <a:rPr lang="en-GB" sz="3200">
                <a:solidFill>
                  <a:schemeClr val="tx2"/>
                </a:solidFill>
                <a:latin typeface="+mj-lt"/>
                <a:ea typeface="+mj-ea"/>
                <a:cs typeface="+mj-cs"/>
              </a:rPr>
              <a:t>How good is the model?</a:t>
            </a:r>
            <a:r>
              <a:rPr lang="en-GB" sz="3200">
                <a:solidFill>
                  <a:schemeClr val="accent1"/>
                </a:solidFill>
                <a:latin typeface="+mj-lt"/>
                <a:ea typeface="+mj-ea"/>
                <a:cs typeface="+mj-cs"/>
              </a:rPr>
              <a:t>  </a:t>
            </a:r>
          </a:p>
        </p:txBody>
      </p:sp>
      <p:grpSp>
        <p:nvGrpSpPr>
          <p:cNvPr id="35844" name="7 Grupo"/>
          <p:cNvGrpSpPr>
            <a:grpSpLocks/>
          </p:cNvGrpSpPr>
          <p:nvPr/>
        </p:nvGrpSpPr>
        <p:grpSpPr bwMode="auto">
          <a:xfrm>
            <a:off x="409575" y="1482725"/>
            <a:ext cx="8467725" cy="4498975"/>
            <a:chOff x="409518" y="1482690"/>
            <a:chExt cx="8467782" cy="4499010"/>
          </a:xfrm>
        </p:grpSpPr>
        <p:sp>
          <p:nvSpPr>
            <p:cNvPr id="5" name="4 Rectángulo"/>
            <p:cNvSpPr/>
            <p:nvPr/>
          </p:nvSpPr>
          <p:spPr>
            <a:xfrm>
              <a:off x="6689710" y="4202099"/>
              <a:ext cx="2008202" cy="73025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35846" name="Rectangle 3"/>
            <p:cNvSpPr txBox="1">
              <a:spLocks noChangeArrowheads="1"/>
            </p:cNvSpPr>
            <p:nvPr/>
          </p:nvSpPr>
          <p:spPr bwMode="auto">
            <a:xfrm>
              <a:off x="409518" y="1482690"/>
              <a:ext cx="8467782" cy="449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lnSpc>
                  <a:spcPct val="90000"/>
                </a:lnSpc>
                <a:spcBef>
                  <a:spcPct val="20000"/>
                </a:spcBef>
                <a:buFont typeface="Arial" pitchFamily="34" charset="0"/>
                <a:buChar char="•"/>
              </a:pPr>
              <a:r>
                <a:rPr lang="en-US" sz="2000">
                  <a:solidFill>
                    <a:schemeClr val="tx2"/>
                  </a:solidFill>
                  <a:latin typeface="Calibri" pitchFamily="34" charset="0"/>
                </a:rPr>
                <a:t>We can calculate the regression line for any data, but how well does it fit the data?</a:t>
              </a:r>
            </a:p>
            <a:p>
              <a:pPr algn="l" eaLnBrk="1" hangingPunct="1">
                <a:lnSpc>
                  <a:spcPct val="90000"/>
                </a:lnSpc>
                <a:spcBef>
                  <a:spcPct val="20000"/>
                </a:spcBef>
              </a:pPr>
              <a:endParaRPr lang="en-US" sz="2000">
                <a:solidFill>
                  <a:schemeClr val="tx2"/>
                </a:solidFill>
                <a:latin typeface="Calibri" pitchFamily="34" charset="0"/>
              </a:endParaRPr>
            </a:p>
            <a:p>
              <a:pPr algn="l" eaLnBrk="1" hangingPunct="1">
                <a:lnSpc>
                  <a:spcPct val="90000"/>
                </a:lnSpc>
                <a:spcBef>
                  <a:spcPct val="20000"/>
                </a:spcBef>
                <a:buFont typeface="Arial" pitchFamily="34" charset="0"/>
                <a:buChar char="•"/>
              </a:pPr>
              <a:r>
                <a:rPr lang="en-US" sz="2000">
                  <a:solidFill>
                    <a:schemeClr val="tx2"/>
                  </a:solidFill>
                  <a:latin typeface="Calibri" pitchFamily="34" charset="0"/>
                </a:rPr>
                <a:t>Total variance = predicted variance + error variance:         </a:t>
              </a:r>
              <a:r>
                <a:rPr lang="en-US" sz="2000" i="1">
                  <a:solidFill>
                    <a:schemeClr val="tx2"/>
                  </a:solidFill>
                  <a:latin typeface="Calibri" pitchFamily="34" charset="0"/>
                </a:rPr>
                <a:t>S</a:t>
              </a:r>
              <a:r>
                <a:rPr lang="en-US" sz="2000" i="1" baseline="-25000">
                  <a:solidFill>
                    <a:schemeClr val="tx2"/>
                  </a:solidFill>
                  <a:latin typeface="Calibri" pitchFamily="34" charset="0"/>
                </a:rPr>
                <a:t>y</a:t>
              </a:r>
              <a:r>
                <a:rPr lang="en-US" sz="2000" baseline="30000">
                  <a:solidFill>
                    <a:schemeClr val="tx2"/>
                  </a:solidFill>
                  <a:latin typeface="Calibri" pitchFamily="34" charset="0"/>
                </a:rPr>
                <a:t>2</a:t>
              </a:r>
              <a:r>
                <a:rPr lang="en-US" sz="2000">
                  <a:solidFill>
                    <a:schemeClr val="tx2"/>
                  </a:solidFill>
                  <a:latin typeface="Calibri" pitchFamily="34" charset="0"/>
                </a:rPr>
                <a:t> = </a:t>
              </a:r>
              <a:r>
                <a:rPr lang="en-US" sz="2000" i="1">
                  <a:solidFill>
                    <a:schemeClr val="tx2"/>
                  </a:solidFill>
                  <a:latin typeface="Calibri" pitchFamily="34" charset="0"/>
                </a:rPr>
                <a:t>S</a:t>
              </a:r>
              <a:r>
                <a:rPr lang="en-US" sz="2000" i="1" baseline="-25000">
                  <a:solidFill>
                    <a:schemeClr val="tx2"/>
                  </a:solidFill>
                  <a:latin typeface="Calibri" pitchFamily="34" charset="0"/>
                </a:rPr>
                <a:t>ŷ</a:t>
              </a:r>
              <a:r>
                <a:rPr lang="en-US" sz="2000" baseline="30000">
                  <a:solidFill>
                    <a:schemeClr val="tx2"/>
                  </a:solidFill>
                  <a:latin typeface="Calibri" pitchFamily="34" charset="0"/>
                </a:rPr>
                <a:t>2</a:t>
              </a:r>
              <a:r>
                <a:rPr lang="en-US" sz="2000">
                  <a:solidFill>
                    <a:schemeClr val="tx2"/>
                  </a:solidFill>
                  <a:latin typeface="Calibri" pitchFamily="34" charset="0"/>
                </a:rPr>
                <a:t> + </a:t>
              </a:r>
              <a:r>
                <a:rPr lang="en-US" sz="2000" i="1">
                  <a:solidFill>
                    <a:schemeClr val="tx2"/>
                  </a:solidFill>
                  <a:latin typeface="Calibri" pitchFamily="34" charset="0"/>
                </a:rPr>
                <a:t>S</a:t>
              </a:r>
              <a:r>
                <a:rPr lang="en-US" sz="2000" i="1" baseline="-25000">
                  <a:solidFill>
                    <a:schemeClr val="tx2"/>
                  </a:solidFill>
                  <a:latin typeface="Calibri" pitchFamily="34" charset="0"/>
                </a:rPr>
                <a:t>er</a:t>
              </a:r>
              <a:r>
                <a:rPr lang="en-US" sz="2000" baseline="30000">
                  <a:solidFill>
                    <a:schemeClr val="tx2"/>
                  </a:solidFill>
                  <a:latin typeface="Calibri" pitchFamily="34" charset="0"/>
                </a:rPr>
                <a:t>2</a:t>
              </a:r>
            </a:p>
            <a:p>
              <a:pPr algn="l" eaLnBrk="1" hangingPunct="1">
                <a:lnSpc>
                  <a:spcPct val="90000"/>
                </a:lnSpc>
                <a:spcBef>
                  <a:spcPct val="20000"/>
                </a:spcBef>
                <a:buFont typeface="Arial" pitchFamily="34" charset="0"/>
                <a:buChar char="•"/>
              </a:pPr>
              <a:endParaRPr lang="en-US" sz="2000">
                <a:solidFill>
                  <a:schemeClr val="tx2"/>
                </a:solidFill>
                <a:latin typeface="Calibri" pitchFamily="34" charset="0"/>
              </a:endParaRPr>
            </a:p>
            <a:p>
              <a:pPr algn="l" eaLnBrk="1" hangingPunct="1">
                <a:lnSpc>
                  <a:spcPct val="90000"/>
                </a:lnSpc>
                <a:spcBef>
                  <a:spcPct val="20000"/>
                </a:spcBef>
                <a:buFont typeface="Arial" pitchFamily="34" charset="0"/>
                <a:buChar char="•"/>
              </a:pPr>
              <a:r>
                <a:rPr lang="en-US" sz="2000">
                  <a:solidFill>
                    <a:schemeClr val="tx2"/>
                  </a:solidFill>
                  <a:latin typeface="Calibri" pitchFamily="34" charset="0"/>
                </a:rPr>
                <a:t>Also, it can be shown that r</a:t>
              </a:r>
              <a:r>
                <a:rPr lang="en-US" sz="2000" baseline="30000">
                  <a:solidFill>
                    <a:schemeClr val="tx2"/>
                  </a:solidFill>
                  <a:latin typeface="Calibri" pitchFamily="34" charset="0"/>
                </a:rPr>
                <a:t>2</a:t>
              </a:r>
              <a:r>
                <a:rPr lang="en-US" sz="2000">
                  <a:solidFill>
                    <a:schemeClr val="tx2"/>
                  </a:solidFill>
                  <a:latin typeface="Calibri" pitchFamily="34" charset="0"/>
                </a:rPr>
                <a:t> is the proportion of the variance in </a:t>
              </a:r>
              <a:r>
                <a:rPr lang="en-US" sz="2000" i="1">
                  <a:solidFill>
                    <a:schemeClr val="tx2"/>
                  </a:solidFill>
                  <a:latin typeface="Calibri" pitchFamily="34" charset="0"/>
                </a:rPr>
                <a:t>y</a:t>
              </a:r>
              <a:r>
                <a:rPr lang="en-US" sz="2000">
                  <a:solidFill>
                    <a:schemeClr val="tx2"/>
                  </a:solidFill>
                  <a:latin typeface="Calibri" pitchFamily="34" charset="0"/>
                </a:rPr>
                <a:t> that is explained by our regression model</a:t>
              </a:r>
            </a:p>
            <a:p>
              <a:pPr algn="l" eaLnBrk="1" hangingPunct="1">
                <a:lnSpc>
                  <a:spcPct val="90000"/>
                </a:lnSpc>
                <a:spcBef>
                  <a:spcPct val="20000"/>
                </a:spcBef>
              </a:pPr>
              <a:r>
                <a:rPr lang="en-US" sz="2000">
                  <a:solidFill>
                    <a:schemeClr val="tx2"/>
                  </a:solidFill>
                  <a:latin typeface="Calibri" pitchFamily="34" charset="0"/>
                </a:rPr>
                <a:t>								</a:t>
              </a:r>
              <a:r>
                <a:rPr lang="en-US" sz="2000" i="1">
                  <a:solidFill>
                    <a:schemeClr val="tx2"/>
                  </a:solidFill>
                  <a:latin typeface="Calibri" pitchFamily="34" charset="0"/>
                </a:rPr>
                <a:t>r</a:t>
              </a:r>
              <a:r>
                <a:rPr lang="en-US" sz="2000" baseline="30000">
                  <a:solidFill>
                    <a:schemeClr val="tx2"/>
                  </a:solidFill>
                  <a:latin typeface="Calibri" pitchFamily="34" charset="0"/>
                </a:rPr>
                <a:t>2</a:t>
              </a:r>
              <a:r>
                <a:rPr lang="en-US" sz="2000">
                  <a:solidFill>
                    <a:schemeClr val="tx2"/>
                  </a:solidFill>
                  <a:latin typeface="Calibri" pitchFamily="34" charset="0"/>
                </a:rPr>
                <a:t> = </a:t>
              </a:r>
              <a:r>
                <a:rPr lang="en-US" sz="2000" i="1">
                  <a:solidFill>
                    <a:schemeClr val="tx2"/>
                  </a:solidFill>
                  <a:latin typeface="Calibri" pitchFamily="34" charset="0"/>
                </a:rPr>
                <a:t>S</a:t>
              </a:r>
              <a:r>
                <a:rPr lang="en-US" sz="2000" i="1" baseline="-25000">
                  <a:solidFill>
                    <a:schemeClr val="tx2"/>
                  </a:solidFill>
                  <a:latin typeface="Calibri" pitchFamily="34" charset="0"/>
                </a:rPr>
                <a:t>ŷ</a:t>
              </a:r>
              <a:r>
                <a:rPr lang="en-US" sz="2000" baseline="30000">
                  <a:solidFill>
                    <a:schemeClr val="tx2"/>
                  </a:solidFill>
                  <a:latin typeface="Calibri" pitchFamily="34" charset="0"/>
                </a:rPr>
                <a:t>2</a:t>
              </a:r>
              <a:r>
                <a:rPr lang="en-US" sz="2000">
                  <a:solidFill>
                    <a:schemeClr val="tx2"/>
                  </a:solidFill>
                  <a:latin typeface="Calibri" pitchFamily="34" charset="0"/>
                </a:rPr>
                <a:t> / </a:t>
              </a:r>
              <a:r>
                <a:rPr lang="en-US" sz="2000" i="1">
                  <a:solidFill>
                    <a:schemeClr val="tx2"/>
                  </a:solidFill>
                  <a:latin typeface="Calibri" pitchFamily="34" charset="0"/>
                </a:rPr>
                <a:t>S</a:t>
              </a:r>
              <a:r>
                <a:rPr lang="en-US" sz="2000" i="1" baseline="-25000">
                  <a:solidFill>
                    <a:schemeClr val="tx2"/>
                  </a:solidFill>
                  <a:latin typeface="Calibri" pitchFamily="34" charset="0"/>
                </a:rPr>
                <a:t>y</a:t>
              </a:r>
              <a:r>
                <a:rPr lang="en-US" sz="2000" baseline="30000">
                  <a:solidFill>
                    <a:schemeClr val="tx2"/>
                  </a:solidFill>
                  <a:latin typeface="Calibri" pitchFamily="34" charset="0"/>
                </a:rPr>
                <a:t>2</a:t>
              </a:r>
              <a:r>
                <a:rPr lang="en-US" sz="2000">
                  <a:solidFill>
                    <a:schemeClr val="tx2"/>
                  </a:solidFill>
                  <a:latin typeface="Calibri" pitchFamily="34" charset="0"/>
                </a:rPr>
                <a:t> </a:t>
              </a:r>
            </a:p>
            <a:p>
              <a:pPr algn="l" eaLnBrk="1" hangingPunct="1">
                <a:lnSpc>
                  <a:spcPct val="90000"/>
                </a:lnSpc>
                <a:spcBef>
                  <a:spcPct val="20000"/>
                </a:spcBef>
                <a:buFont typeface="Arial" pitchFamily="34" charset="0"/>
                <a:buChar char="•"/>
              </a:pPr>
              <a:r>
                <a:rPr lang="en-US" sz="2000">
                  <a:solidFill>
                    <a:schemeClr val="tx2"/>
                  </a:solidFill>
                  <a:latin typeface="Calibri" pitchFamily="34" charset="0"/>
                </a:rPr>
                <a:t>Insert </a:t>
              </a:r>
              <a:r>
                <a:rPr lang="en-US" sz="2000" i="1">
                  <a:solidFill>
                    <a:schemeClr val="tx2"/>
                  </a:solidFill>
                  <a:latin typeface="Calibri" pitchFamily="34" charset="0"/>
                </a:rPr>
                <a:t>r</a:t>
              </a:r>
              <a:r>
                <a:rPr lang="en-US" sz="2000" baseline="30000">
                  <a:solidFill>
                    <a:schemeClr val="tx2"/>
                  </a:solidFill>
                  <a:latin typeface="Calibri" pitchFamily="34" charset="0"/>
                </a:rPr>
                <a:t>2</a:t>
              </a:r>
              <a:r>
                <a:rPr lang="en-US" sz="2000" i="1">
                  <a:solidFill>
                    <a:schemeClr val="tx2"/>
                  </a:solidFill>
                  <a:latin typeface="Calibri" pitchFamily="34" charset="0"/>
                </a:rPr>
                <a:t>S</a:t>
              </a:r>
              <a:r>
                <a:rPr lang="en-US" sz="2000" i="1" baseline="-25000">
                  <a:solidFill>
                    <a:schemeClr val="tx2"/>
                  </a:solidFill>
                  <a:latin typeface="Calibri" pitchFamily="34" charset="0"/>
                </a:rPr>
                <a:t>y</a:t>
              </a:r>
              <a:r>
                <a:rPr lang="en-US" sz="2000" baseline="30000">
                  <a:solidFill>
                    <a:schemeClr val="tx2"/>
                  </a:solidFill>
                  <a:latin typeface="Calibri" pitchFamily="34" charset="0"/>
                </a:rPr>
                <a:t>2</a:t>
              </a:r>
              <a:r>
                <a:rPr lang="en-US" sz="2000">
                  <a:solidFill>
                    <a:schemeClr val="tx2"/>
                  </a:solidFill>
                  <a:latin typeface="Calibri" pitchFamily="34" charset="0"/>
                </a:rPr>
                <a:t>  into  </a:t>
              </a:r>
              <a:r>
                <a:rPr lang="en-US" sz="2000" i="1">
                  <a:solidFill>
                    <a:schemeClr val="tx2"/>
                  </a:solidFill>
                  <a:latin typeface="Calibri" pitchFamily="34" charset="0"/>
                </a:rPr>
                <a:t>S</a:t>
              </a:r>
              <a:r>
                <a:rPr lang="en-US" sz="2000" i="1" baseline="-25000">
                  <a:solidFill>
                    <a:schemeClr val="tx2"/>
                  </a:solidFill>
                  <a:latin typeface="Calibri" pitchFamily="34" charset="0"/>
                </a:rPr>
                <a:t>y</a:t>
              </a:r>
              <a:r>
                <a:rPr lang="en-US" sz="2000" baseline="30000">
                  <a:solidFill>
                    <a:schemeClr val="tx2"/>
                  </a:solidFill>
                  <a:latin typeface="Calibri" pitchFamily="34" charset="0"/>
                </a:rPr>
                <a:t>2</a:t>
              </a:r>
              <a:r>
                <a:rPr lang="en-US" sz="2000">
                  <a:solidFill>
                    <a:schemeClr val="tx2"/>
                  </a:solidFill>
                  <a:latin typeface="Calibri" pitchFamily="34" charset="0"/>
                </a:rPr>
                <a:t> = </a:t>
              </a:r>
              <a:r>
                <a:rPr lang="en-US" sz="2000" i="1">
                  <a:solidFill>
                    <a:schemeClr val="tx2"/>
                  </a:solidFill>
                  <a:latin typeface="Calibri" pitchFamily="34" charset="0"/>
                </a:rPr>
                <a:t>S</a:t>
              </a:r>
              <a:r>
                <a:rPr lang="en-US" sz="2000" i="1" baseline="-25000">
                  <a:solidFill>
                    <a:schemeClr val="tx2"/>
                  </a:solidFill>
                  <a:latin typeface="Calibri" pitchFamily="34" charset="0"/>
                </a:rPr>
                <a:t>ŷ</a:t>
              </a:r>
              <a:r>
                <a:rPr lang="en-US" sz="2000" baseline="30000">
                  <a:solidFill>
                    <a:schemeClr val="tx2"/>
                  </a:solidFill>
                  <a:latin typeface="Calibri" pitchFamily="34" charset="0"/>
                </a:rPr>
                <a:t>2</a:t>
              </a:r>
              <a:r>
                <a:rPr lang="en-US" sz="2000">
                  <a:solidFill>
                    <a:schemeClr val="tx2"/>
                  </a:solidFill>
                  <a:latin typeface="Calibri" pitchFamily="34" charset="0"/>
                </a:rPr>
                <a:t> + </a:t>
              </a:r>
              <a:r>
                <a:rPr lang="en-US" sz="2000" i="1">
                  <a:solidFill>
                    <a:schemeClr val="tx2"/>
                  </a:solidFill>
                  <a:latin typeface="Calibri" pitchFamily="34" charset="0"/>
                </a:rPr>
                <a:t>S</a:t>
              </a:r>
              <a:r>
                <a:rPr lang="en-US" sz="2000" i="1" baseline="-25000">
                  <a:solidFill>
                    <a:schemeClr val="tx2"/>
                  </a:solidFill>
                  <a:latin typeface="Calibri" pitchFamily="34" charset="0"/>
                </a:rPr>
                <a:t>er</a:t>
              </a:r>
              <a:r>
                <a:rPr lang="en-US" sz="2000" baseline="30000">
                  <a:solidFill>
                    <a:schemeClr val="tx2"/>
                  </a:solidFill>
                  <a:latin typeface="Calibri" pitchFamily="34" charset="0"/>
                </a:rPr>
                <a:t>2</a:t>
              </a:r>
              <a:r>
                <a:rPr lang="en-US" sz="2000">
                  <a:solidFill>
                    <a:schemeClr val="tx2"/>
                  </a:solidFill>
                  <a:latin typeface="Calibri" pitchFamily="34" charset="0"/>
                </a:rPr>
                <a:t> and rearrange to get:</a:t>
              </a:r>
            </a:p>
            <a:p>
              <a:pPr algn="l" eaLnBrk="1" hangingPunct="1">
                <a:lnSpc>
                  <a:spcPct val="90000"/>
                </a:lnSpc>
                <a:spcBef>
                  <a:spcPct val="20000"/>
                </a:spcBef>
              </a:pPr>
              <a:r>
                <a:rPr lang="en-US" sz="2000">
                  <a:solidFill>
                    <a:schemeClr val="tx2"/>
                  </a:solidFill>
                  <a:latin typeface="Calibri" pitchFamily="34" charset="0"/>
                </a:rPr>
                <a:t>								</a:t>
              </a:r>
              <a:r>
                <a:rPr lang="en-US" sz="2000" b="1" i="1">
                  <a:solidFill>
                    <a:schemeClr val="tx2"/>
                  </a:solidFill>
                  <a:latin typeface="Calibri" pitchFamily="34" charset="0"/>
                </a:rPr>
                <a:t>S</a:t>
              </a:r>
              <a:r>
                <a:rPr lang="en-US" sz="2000" b="1" i="1" baseline="-25000">
                  <a:solidFill>
                    <a:schemeClr val="tx2"/>
                  </a:solidFill>
                  <a:latin typeface="Calibri" pitchFamily="34" charset="0"/>
                </a:rPr>
                <a:t>er</a:t>
              </a:r>
              <a:r>
                <a:rPr lang="en-US" sz="2000" b="1" baseline="30000">
                  <a:solidFill>
                    <a:schemeClr val="tx2"/>
                  </a:solidFill>
                  <a:latin typeface="Calibri" pitchFamily="34" charset="0"/>
                </a:rPr>
                <a:t>2</a:t>
              </a:r>
              <a:r>
                <a:rPr lang="en-US" sz="2000" b="1">
                  <a:solidFill>
                    <a:schemeClr val="tx2"/>
                  </a:solidFill>
                  <a:latin typeface="Calibri" pitchFamily="34" charset="0"/>
                </a:rPr>
                <a:t> = </a:t>
              </a:r>
              <a:r>
                <a:rPr lang="en-US" sz="2000" b="1" i="1">
                  <a:solidFill>
                    <a:schemeClr val="tx2"/>
                  </a:solidFill>
                  <a:latin typeface="Calibri" pitchFamily="34" charset="0"/>
                </a:rPr>
                <a:t>S</a:t>
              </a:r>
              <a:r>
                <a:rPr lang="en-US" sz="2000" b="1" i="1" baseline="-25000">
                  <a:solidFill>
                    <a:schemeClr val="tx2"/>
                  </a:solidFill>
                  <a:latin typeface="Calibri" pitchFamily="34" charset="0"/>
                </a:rPr>
                <a:t>y</a:t>
              </a:r>
              <a:r>
                <a:rPr lang="en-US" sz="2000" b="1" baseline="30000">
                  <a:solidFill>
                    <a:schemeClr val="tx2"/>
                  </a:solidFill>
                  <a:latin typeface="Calibri" pitchFamily="34" charset="0"/>
                </a:rPr>
                <a:t>2</a:t>
              </a:r>
              <a:r>
                <a:rPr lang="en-US" sz="2000" b="1">
                  <a:solidFill>
                    <a:schemeClr val="tx2"/>
                  </a:solidFill>
                  <a:latin typeface="Calibri" pitchFamily="34" charset="0"/>
                </a:rPr>
                <a:t> (1 –</a:t>
              </a:r>
              <a:r>
                <a:rPr lang="en-US" sz="2000" b="1" i="1">
                  <a:solidFill>
                    <a:schemeClr val="tx2"/>
                  </a:solidFill>
                  <a:latin typeface="Calibri" pitchFamily="34" charset="0"/>
                </a:rPr>
                <a:t> r</a:t>
              </a:r>
              <a:r>
                <a:rPr lang="en-US" sz="2000" b="1" baseline="30000">
                  <a:solidFill>
                    <a:schemeClr val="tx2"/>
                  </a:solidFill>
                  <a:latin typeface="Calibri" pitchFamily="34" charset="0"/>
                </a:rPr>
                <a:t>2</a:t>
              </a:r>
              <a:r>
                <a:rPr lang="en-US" sz="2000" b="1">
                  <a:solidFill>
                    <a:schemeClr val="tx2"/>
                  </a:solidFill>
                  <a:latin typeface="Calibri" pitchFamily="34" charset="0"/>
                </a:rPr>
                <a:t>)</a:t>
              </a:r>
            </a:p>
            <a:p>
              <a:pPr algn="l" eaLnBrk="1" hangingPunct="1">
                <a:lnSpc>
                  <a:spcPct val="90000"/>
                </a:lnSpc>
                <a:spcBef>
                  <a:spcPct val="20000"/>
                </a:spcBef>
                <a:buFont typeface="Arial" pitchFamily="34" charset="0"/>
                <a:buChar char="•"/>
              </a:pPr>
              <a:endParaRPr lang="en-US" sz="2000">
                <a:solidFill>
                  <a:schemeClr val="tx2"/>
                </a:solidFill>
                <a:latin typeface="Calibri" pitchFamily="34" charset="0"/>
              </a:endParaRPr>
            </a:p>
            <a:p>
              <a:pPr algn="l" eaLnBrk="1" hangingPunct="1">
                <a:lnSpc>
                  <a:spcPct val="90000"/>
                </a:lnSpc>
                <a:spcBef>
                  <a:spcPct val="20000"/>
                </a:spcBef>
                <a:buFont typeface="Arial" pitchFamily="34" charset="0"/>
                <a:buChar char="•"/>
              </a:pPr>
              <a:r>
                <a:rPr lang="en-US" sz="2000">
                  <a:solidFill>
                    <a:schemeClr val="tx2"/>
                  </a:solidFill>
                  <a:latin typeface="Calibri" pitchFamily="34" charset="0"/>
                </a:rPr>
                <a:t>From this we can see that</a:t>
              </a:r>
              <a:r>
                <a:rPr lang="en-US" sz="2000" b="1">
                  <a:solidFill>
                    <a:schemeClr val="tx2"/>
                  </a:solidFill>
                  <a:latin typeface="Calibri" pitchFamily="34" charset="0"/>
                </a:rPr>
                <a:t> the greater the correlation the smaller the error variance, so the better our prediction</a:t>
              </a:r>
              <a:endParaRPr lang="en-GB" sz="2000" b="1" baseline="30000">
                <a:solidFill>
                  <a:schemeClr val="tx2"/>
                </a:solidFill>
                <a:latin typeface="Calibri" pitchFamily="34" charset="0"/>
              </a:endParaRPr>
            </a:p>
            <a:p>
              <a:pPr algn="l" eaLnBrk="1" hangingPunct="1">
                <a:lnSpc>
                  <a:spcPct val="90000"/>
                </a:lnSpc>
                <a:spcBef>
                  <a:spcPct val="20000"/>
                </a:spcBef>
              </a:pPr>
              <a:endParaRPr lang="en-GB" sz="2000" baseline="30000">
                <a:solidFill>
                  <a:schemeClr val="tx2"/>
                </a:solidFill>
                <a:latin typeface="Calibri" pitchFamily="34" charset="0"/>
              </a:endParaRPr>
            </a:p>
          </p:txBody>
        </p:sp>
      </p:grpSp>
    </p:spTree>
    <p:extLst>
      <p:ext uri="{BB962C8B-B14F-4D97-AF65-F5344CB8AC3E}">
        <p14:creationId xmlns:p14="http://schemas.microsoft.com/office/powerpoint/2010/main" val="210927154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Rectángulo"/>
          <p:cNvSpPr/>
          <p:nvPr/>
        </p:nvSpPr>
        <p:spPr>
          <a:xfrm>
            <a:off x="5619750" y="3581400"/>
            <a:ext cx="2762250" cy="1257300"/>
          </a:xfrm>
          <a:prstGeom prst="rect">
            <a:avLst/>
          </a:prstGeom>
          <a:solidFill>
            <a:srgbClr val="4F81BD">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6" name="Rectangle 2"/>
          <p:cNvSpPr txBox="1">
            <a:spLocks noChangeArrowheads="1"/>
          </p:cNvSpPr>
          <p:nvPr/>
        </p:nvSpPr>
        <p:spPr>
          <a:xfrm>
            <a:off x="336550" y="417513"/>
            <a:ext cx="7772400" cy="1143000"/>
          </a:xfrm>
          <a:prstGeom prst="rect">
            <a:avLst/>
          </a:prstGeom>
        </p:spPr>
        <p:txBody>
          <a:bodyPr/>
          <a:lstStyle/>
          <a:p>
            <a:pPr algn="l" fontAlgn="auto">
              <a:spcAft>
                <a:spcPts val="0"/>
              </a:spcAft>
              <a:defRPr/>
            </a:pPr>
            <a:r>
              <a:rPr lang="en-GB" sz="3200">
                <a:solidFill>
                  <a:schemeClr val="tx2"/>
                </a:solidFill>
                <a:latin typeface="+mj-lt"/>
                <a:ea typeface="+mj-ea"/>
                <a:cs typeface="+mj-cs"/>
              </a:rPr>
              <a:t>Is the model significant?</a:t>
            </a:r>
            <a:endParaRPr lang="en-GB" sz="3200">
              <a:solidFill>
                <a:schemeClr val="accent1"/>
              </a:solidFill>
              <a:latin typeface="+mj-lt"/>
              <a:ea typeface="+mj-ea"/>
              <a:cs typeface="+mj-cs"/>
            </a:endParaRPr>
          </a:p>
        </p:txBody>
      </p:sp>
      <p:sp>
        <p:nvSpPr>
          <p:cNvPr id="36868" name="Rectangle 2"/>
          <p:cNvSpPr>
            <a:spLocks noGrp="1" noChangeArrowheads="1"/>
          </p:cNvSpPr>
          <p:nvPr/>
        </p:nvSpPr>
        <p:spPr bwMode="auto">
          <a:xfrm>
            <a:off x="452438" y="1952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a:solidFill>
                <a:schemeClr val="tx2"/>
              </a:solidFill>
              <a:latin typeface="Calibri" pitchFamily="34" charset="0"/>
            </a:endParaRPr>
          </a:p>
        </p:txBody>
      </p:sp>
      <p:sp>
        <p:nvSpPr>
          <p:cNvPr id="36869" name="Rectangle 3"/>
          <p:cNvSpPr>
            <a:spLocks noGrp="1" noChangeArrowheads="1"/>
          </p:cNvSpPr>
          <p:nvPr/>
        </p:nvSpPr>
        <p:spPr bwMode="auto">
          <a:xfrm>
            <a:off x="336550" y="1155700"/>
            <a:ext cx="8229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spcBef>
                <a:spcPct val="20000"/>
              </a:spcBef>
              <a:buFontTx/>
              <a:buChar char="•"/>
            </a:pPr>
            <a:endParaRPr lang="en-GB" sz="2000">
              <a:solidFill>
                <a:schemeClr val="tx2"/>
              </a:solidFill>
              <a:latin typeface="Calibri" pitchFamily="34" charset="0"/>
            </a:endParaRPr>
          </a:p>
          <a:p>
            <a:pPr marL="342900" indent="-342900" algn="l">
              <a:lnSpc>
                <a:spcPct val="80000"/>
              </a:lnSpc>
              <a:spcBef>
                <a:spcPct val="20000"/>
              </a:spcBef>
              <a:buFontTx/>
              <a:buChar char="•"/>
            </a:pPr>
            <a:r>
              <a:rPr lang="en-GB" sz="2000">
                <a:solidFill>
                  <a:schemeClr val="tx2"/>
                </a:solidFill>
                <a:latin typeface="Calibri" pitchFamily="34" charset="0"/>
              </a:rPr>
              <a:t>i.e. do we get a significantly better prediction of </a:t>
            </a:r>
            <a:r>
              <a:rPr lang="en-GB" sz="2000" i="1">
                <a:solidFill>
                  <a:schemeClr val="tx2"/>
                </a:solidFill>
                <a:latin typeface="Calibri" pitchFamily="34" charset="0"/>
              </a:rPr>
              <a:t>y</a:t>
            </a:r>
            <a:r>
              <a:rPr lang="en-GB" sz="2000">
                <a:solidFill>
                  <a:schemeClr val="tx2"/>
                </a:solidFill>
                <a:latin typeface="Calibri" pitchFamily="34" charset="0"/>
              </a:rPr>
              <a:t> from our regression equation than by just predicting the mean?</a:t>
            </a:r>
          </a:p>
          <a:p>
            <a:pPr marL="342900" indent="-342900" algn="l">
              <a:lnSpc>
                <a:spcPct val="80000"/>
              </a:lnSpc>
              <a:spcBef>
                <a:spcPct val="20000"/>
              </a:spcBef>
              <a:buFontTx/>
              <a:buChar char="•"/>
            </a:pPr>
            <a:endParaRPr lang="en-GB" sz="2000">
              <a:solidFill>
                <a:schemeClr val="tx2"/>
              </a:solidFill>
              <a:latin typeface="Calibri" pitchFamily="34" charset="0"/>
            </a:endParaRPr>
          </a:p>
          <a:p>
            <a:pPr marL="342900" indent="-342900" algn="l">
              <a:lnSpc>
                <a:spcPct val="80000"/>
              </a:lnSpc>
              <a:spcBef>
                <a:spcPct val="20000"/>
              </a:spcBef>
              <a:buFontTx/>
              <a:buChar char="•"/>
            </a:pPr>
            <a:endParaRPr lang="en-GB" sz="2000">
              <a:solidFill>
                <a:schemeClr val="tx2"/>
              </a:solidFill>
              <a:latin typeface="Calibri" pitchFamily="34" charset="0"/>
            </a:endParaRPr>
          </a:p>
          <a:p>
            <a:pPr marL="342900" indent="-342900" algn="l">
              <a:lnSpc>
                <a:spcPct val="80000"/>
              </a:lnSpc>
              <a:spcBef>
                <a:spcPct val="20000"/>
              </a:spcBef>
              <a:buFontTx/>
              <a:buChar char="•"/>
            </a:pPr>
            <a:r>
              <a:rPr lang="en-GB" sz="2000">
                <a:solidFill>
                  <a:schemeClr val="tx2"/>
                </a:solidFill>
                <a:latin typeface="Calibri" pitchFamily="34" charset="0"/>
              </a:rPr>
              <a:t>F-statistic:</a:t>
            </a:r>
          </a:p>
          <a:p>
            <a:pPr marL="342900" indent="-342900" algn="l">
              <a:lnSpc>
                <a:spcPct val="80000"/>
              </a:lnSpc>
              <a:spcBef>
                <a:spcPct val="20000"/>
              </a:spcBef>
              <a:buFontTx/>
              <a:buChar char="•"/>
            </a:pPr>
            <a:endParaRPr lang="en-GB" sz="2000">
              <a:solidFill>
                <a:schemeClr val="tx2"/>
              </a:solidFill>
              <a:latin typeface="Calibri" pitchFamily="34" charset="0"/>
            </a:endParaRPr>
          </a:p>
          <a:p>
            <a:pPr marL="342900" indent="-342900" algn="l">
              <a:lnSpc>
                <a:spcPct val="80000"/>
              </a:lnSpc>
              <a:spcBef>
                <a:spcPct val="20000"/>
              </a:spcBef>
            </a:pPr>
            <a:endParaRPr lang="en-GB" sz="2000">
              <a:solidFill>
                <a:schemeClr val="tx2"/>
              </a:solidFill>
              <a:latin typeface="Calibri" pitchFamily="34" charset="0"/>
            </a:endParaRPr>
          </a:p>
          <a:p>
            <a:pPr marL="342900" indent="-342900" algn="l">
              <a:lnSpc>
                <a:spcPct val="80000"/>
              </a:lnSpc>
              <a:spcBef>
                <a:spcPct val="20000"/>
              </a:spcBef>
              <a:buFontTx/>
              <a:buChar char="•"/>
            </a:pPr>
            <a:endParaRPr lang="en-GB" sz="2000">
              <a:solidFill>
                <a:schemeClr val="tx2"/>
              </a:solidFill>
              <a:latin typeface="Calibri" pitchFamily="34" charset="0"/>
            </a:endParaRPr>
          </a:p>
          <a:p>
            <a:pPr marL="342900" indent="-342900" algn="l">
              <a:lnSpc>
                <a:spcPct val="80000"/>
              </a:lnSpc>
              <a:spcBef>
                <a:spcPct val="20000"/>
              </a:spcBef>
              <a:buFontTx/>
              <a:buChar char="•"/>
            </a:pPr>
            <a:endParaRPr lang="en-GB" sz="2000">
              <a:solidFill>
                <a:schemeClr val="tx2"/>
              </a:solidFill>
              <a:latin typeface="Calibri" pitchFamily="34" charset="0"/>
            </a:endParaRPr>
          </a:p>
          <a:p>
            <a:pPr marL="342900" indent="-342900" algn="l">
              <a:lnSpc>
                <a:spcPct val="80000"/>
              </a:lnSpc>
              <a:spcBef>
                <a:spcPct val="20000"/>
              </a:spcBef>
              <a:buFontTx/>
              <a:buChar char="•"/>
            </a:pPr>
            <a:r>
              <a:rPr lang="en-GB" sz="2000">
                <a:solidFill>
                  <a:schemeClr val="tx2"/>
                </a:solidFill>
                <a:latin typeface="Calibri" pitchFamily="34" charset="0"/>
              </a:rPr>
              <a:t>And it follows that:</a:t>
            </a:r>
            <a:endParaRPr lang="en-US" sz="2000">
              <a:solidFill>
                <a:schemeClr val="tx2"/>
              </a:solidFill>
              <a:latin typeface="Calibri" pitchFamily="34" charset="0"/>
            </a:endParaRPr>
          </a:p>
          <a:p>
            <a:pPr marL="342900" indent="-342900" algn="l">
              <a:lnSpc>
                <a:spcPct val="80000"/>
              </a:lnSpc>
              <a:spcBef>
                <a:spcPct val="20000"/>
              </a:spcBef>
              <a:buFontTx/>
              <a:buChar char="•"/>
            </a:pPr>
            <a:endParaRPr lang="en-GB" sz="2000">
              <a:solidFill>
                <a:schemeClr val="tx2"/>
              </a:solidFill>
              <a:latin typeface="Calibri" pitchFamily="34" charset="0"/>
            </a:endParaRPr>
          </a:p>
          <a:p>
            <a:pPr marL="342900" indent="-342900" algn="l">
              <a:lnSpc>
                <a:spcPct val="80000"/>
              </a:lnSpc>
              <a:spcBef>
                <a:spcPct val="20000"/>
              </a:spcBef>
              <a:buFontTx/>
              <a:buChar char="•"/>
            </a:pPr>
            <a:endParaRPr lang="en-GB" sz="2000">
              <a:solidFill>
                <a:schemeClr val="tx2"/>
              </a:solidFill>
              <a:latin typeface="Calibri" pitchFamily="34" charset="0"/>
            </a:endParaRPr>
          </a:p>
          <a:p>
            <a:pPr marL="342900" indent="-342900" algn="l">
              <a:lnSpc>
                <a:spcPct val="80000"/>
              </a:lnSpc>
              <a:spcBef>
                <a:spcPct val="20000"/>
              </a:spcBef>
              <a:buFontTx/>
              <a:buChar char="•"/>
            </a:pPr>
            <a:endParaRPr lang="en-GB" sz="2000">
              <a:solidFill>
                <a:schemeClr val="tx2"/>
              </a:solidFill>
              <a:latin typeface="Calibri" pitchFamily="34" charset="0"/>
            </a:endParaRPr>
          </a:p>
          <a:p>
            <a:pPr marL="342900" indent="-342900" algn="l">
              <a:lnSpc>
                <a:spcPct val="80000"/>
              </a:lnSpc>
              <a:spcBef>
                <a:spcPct val="20000"/>
              </a:spcBef>
              <a:buFontTx/>
              <a:buChar char="•"/>
            </a:pPr>
            <a:endParaRPr lang="en-US" sz="2000">
              <a:solidFill>
                <a:schemeClr val="tx2"/>
              </a:solidFill>
              <a:latin typeface="Calibri" pitchFamily="34" charset="0"/>
            </a:endParaRPr>
          </a:p>
        </p:txBody>
      </p:sp>
      <p:grpSp>
        <p:nvGrpSpPr>
          <p:cNvPr id="36870" name="33 Grupo"/>
          <p:cNvGrpSpPr>
            <a:grpSpLocks/>
          </p:cNvGrpSpPr>
          <p:nvPr/>
        </p:nvGrpSpPr>
        <p:grpSpPr bwMode="auto">
          <a:xfrm>
            <a:off x="2574925" y="2054225"/>
            <a:ext cx="5584825" cy="1373188"/>
            <a:chOff x="2117682" y="2605882"/>
            <a:chExt cx="5584892" cy="1373187"/>
          </a:xfrm>
        </p:grpSpPr>
        <p:grpSp>
          <p:nvGrpSpPr>
            <p:cNvPr id="36878" name="Group 4"/>
            <p:cNvGrpSpPr>
              <a:grpSpLocks/>
            </p:cNvGrpSpPr>
            <p:nvPr/>
          </p:nvGrpSpPr>
          <p:grpSpPr bwMode="auto">
            <a:xfrm>
              <a:off x="2117682" y="2878931"/>
              <a:ext cx="2200277" cy="1100138"/>
              <a:chOff x="1630" y="2432"/>
              <a:chExt cx="1386" cy="693"/>
            </a:xfrm>
          </p:grpSpPr>
          <p:grpSp>
            <p:nvGrpSpPr>
              <p:cNvPr id="36887" name="Group 5"/>
              <p:cNvGrpSpPr>
                <a:grpSpLocks/>
              </p:cNvGrpSpPr>
              <p:nvPr/>
            </p:nvGrpSpPr>
            <p:grpSpPr bwMode="auto">
              <a:xfrm>
                <a:off x="1630" y="2614"/>
                <a:ext cx="663" cy="336"/>
                <a:chOff x="1371" y="2640"/>
                <a:chExt cx="663" cy="336"/>
              </a:xfrm>
            </p:grpSpPr>
            <p:sp>
              <p:nvSpPr>
                <p:cNvPr id="36892" name="Text Box 6"/>
                <p:cNvSpPr txBox="1">
                  <a:spLocks noChangeArrowheads="1"/>
                </p:cNvSpPr>
                <p:nvPr/>
              </p:nvSpPr>
              <p:spPr bwMode="auto">
                <a:xfrm>
                  <a:off x="1371" y="2640"/>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GB" sz="2800">
                      <a:latin typeface="Times New Roman" pitchFamily="18" charset="0"/>
                      <a:cs typeface="Arial" pitchFamily="34" charset="0"/>
                    </a:rPr>
                    <a:t>F</a:t>
                  </a:r>
                  <a:endParaRPr lang="en-US" sz="2800">
                    <a:latin typeface="Times New Roman" pitchFamily="18" charset="0"/>
                    <a:cs typeface="Arial" pitchFamily="34" charset="0"/>
                  </a:endParaRPr>
                </a:p>
              </p:txBody>
            </p:sp>
            <p:sp>
              <p:nvSpPr>
                <p:cNvPr id="36893" name="Text Box 7"/>
                <p:cNvSpPr txBox="1">
                  <a:spLocks noChangeArrowheads="1"/>
                </p:cNvSpPr>
                <p:nvPr/>
              </p:nvSpPr>
              <p:spPr bwMode="auto">
                <a:xfrm>
                  <a:off x="1474" y="2764"/>
                  <a:ext cx="5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GB" sz="1600">
                      <a:latin typeface="Times New Roman" pitchFamily="18" charset="0"/>
                      <a:cs typeface="Arial" pitchFamily="34" charset="0"/>
                    </a:rPr>
                    <a:t>(df</a:t>
                  </a:r>
                  <a:r>
                    <a:rPr lang="en-US" sz="1600" baseline="-25000">
                      <a:latin typeface="Times New Roman" pitchFamily="18" charset="0"/>
                      <a:cs typeface="Times New Roman" pitchFamily="18" charset="0"/>
                    </a:rPr>
                    <a:t>ŷ</a:t>
                  </a:r>
                  <a:r>
                    <a:rPr lang="en-US" sz="1600">
                      <a:latin typeface="Times New Roman" pitchFamily="18" charset="0"/>
                      <a:cs typeface="Times New Roman" pitchFamily="18" charset="0"/>
                    </a:rPr>
                    <a:t>,df</a:t>
                  </a:r>
                  <a:r>
                    <a:rPr lang="en-US" sz="1600" baseline="-25000">
                      <a:latin typeface="Times New Roman" pitchFamily="18" charset="0"/>
                      <a:cs typeface="Times New Roman" pitchFamily="18" charset="0"/>
                    </a:rPr>
                    <a:t>er</a:t>
                  </a:r>
                  <a:r>
                    <a:rPr lang="en-US" sz="1600">
                      <a:latin typeface="Times New Roman" pitchFamily="18" charset="0"/>
                      <a:cs typeface="Times New Roman" pitchFamily="18" charset="0"/>
                    </a:rPr>
                    <a:t>)</a:t>
                  </a:r>
                </a:p>
              </p:txBody>
            </p:sp>
          </p:grpSp>
          <p:sp>
            <p:nvSpPr>
              <p:cNvPr id="36888" name="Text Box 8"/>
              <p:cNvSpPr txBox="1">
                <a:spLocks noChangeArrowheads="1"/>
              </p:cNvSpPr>
              <p:nvPr/>
            </p:nvSpPr>
            <p:spPr bwMode="auto">
              <a:xfrm>
                <a:off x="2230" y="2649"/>
                <a:ext cx="24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GB" sz="2800">
                    <a:latin typeface="Times New Roman" pitchFamily="18" charset="0"/>
                    <a:cs typeface="Arial" pitchFamily="34" charset="0"/>
                  </a:rPr>
                  <a:t>=</a:t>
                </a:r>
                <a:endParaRPr lang="en-US" sz="2800">
                  <a:latin typeface="Times New Roman" pitchFamily="18" charset="0"/>
                  <a:cs typeface="Arial" pitchFamily="34" charset="0"/>
                </a:endParaRPr>
              </a:p>
            </p:txBody>
          </p:sp>
          <p:sp>
            <p:nvSpPr>
              <p:cNvPr id="36889" name="Text Box 9"/>
              <p:cNvSpPr txBox="1">
                <a:spLocks noChangeArrowheads="1"/>
              </p:cNvSpPr>
              <p:nvPr/>
            </p:nvSpPr>
            <p:spPr bwMode="auto">
              <a:xfrm>
                <a:off x="2608" y="2432"/>
                <a:ext cx="35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GB" sz="2800" i="1">
                    <a:latin typeface="Times New Roman" pitchFamily="18" charset="0"/>
                    <a:cs typeface="Arial" pitchFamily="34" charset="0"/>
                  </a:rPr>
                  <a:t>s</a:t>
                </a:r>
                <a:r>
                  <a:rPr lang="en-US" sz="2800" i="1" baseline="-25000">
                    <a:latin typeface="Times New Roman" pitchFamily="18" charset="0"/>
                    <a:cs typeface="Times New Roman" pitchFamily="18" charset="0"/>
                  </a:rPr>
                  <a:t>ŷ</a:t>
                </a:r>
                <a:r>
                  <a:rPr lang="en-US" sz="2800" baseline="30000">
                    <a:latin typeface="Times New Roman" pitchFamily="18" charset="0"/>
                    <a:cs typeface="Times New Roman" pitchFamily="18" charset="0"/>
                  </a:rPr>
                  <a:t>2</a:t>
                </a:r>
                <a:endParaRPr lang="en-US" sz="2800">
                  <a:latin typeface="Times New Roman" pitchFamily="18" charset="0"/>
                  <a:cs typeface="Times New Roman" pitchFamily="18" charset="0"/>
                </a:endParaRPr>
              </a:p>
            </p:txBody>
          </p:sp>
          <p:sp>
            <p:nvSpPr>
              <p:cNvPr id="36890" name="Text Box 10"/>
              <p:cNvSpPr txBox="1">
                <a:spLocks noChangeArrowheads="1"/>
              </p:cNvSpPr>
              <p:nvPr/>
            </p:nvSpPr>
            <p:spPr bwMode="auto">
              <a:xfrm>
                <a:off x="2574" y="2795"/>
                <a:ext cx="40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GB" sz="2800" i="1">
                    <a:latin typeface="Times New Roman" pitchFamily="18" charset="0"/>
                    <a:cs typeface="Arial" pitchFamily="34" charset="0"/>
                  </a:rPr>
                  <a:t>s</a:t>
                </a:r>
                <a:r>
                  <a:rPr lang="en-GB" sz="2800" i="1" baseline="-25000">
                    <a:latin typeface="Times New Roman" pitchFamily="18" charset="0"/>
                    <a:cs typeface="Arial" pitchFamily="34" charset="0"/>
                  </a:rPr>
                  <a:t>er</a:t>
                </a:r>
                <a:r>
                  <a:rPr lang="en-GB" sz="2800" baseline="30000">
                    <a:latin typeface="Times New Roman" pitchFamily="18" charset="0"/>
                    <a:cs typeface="Arial" pitchFamily="34" charset="0"/>
                  </a:rPr>
                  <a:t>2</a:t>
                </a:r>
                <a:endParaRPr lang="en-US" sz="2800">
                  <a:latin typeface="Times New Roman" pitchFamily="18" charset="0"/>
                  <a:cs typeface="Arial" pitchFamily="34" charset="0"/>
                </a:endParaRPr>
              </a:p>
            </p:txBody>
          </p:sp>
          <p:sp>
            <p:nvSpPr>
              <p:cNvPr id="36891" name="Line 11"/>
              <p:cNvSpPr>
                <a:spLocks noChangeShapeType="1"/>
              </p:cNvSpPr>
              <p:nvPr/>
            </p:nvSpPr>
            <p:spPr bwMode="auto">
              <a:xfrm>
                <a:off x="2472" y="2795"/>
                <a:ext cx="5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6879" name="Group 13"/>
            <p:cNvGrpSpPr>
              <a:grpSpLocks/>
            </p:cNvGrpSpPr>
            <p:nvPr/>
          </p:nvGrpSpPr>
          <p:grpSpPr bwMode="auto">
            <a:xfrm>
              <a:off x="6180161" y="2915443"/>
              <a:ext cx="1522413" cy="1027115"/>
              <a:chOff x="3638" y="2504"/>
              <a:chExt cx="959" cy="647"/>
            </a:xfrm>
          </p:grpSpPr>
          <p:sp>
            <p:nvSpPr>
              <p:cNvPr id="36884" name="Text Box 14"/>
              <p:cNvSpPr txBox="1">
                <a:spLocks noChangeArrowheads="1"/>
              </p:cNvSpPr>
              <p:nvPr/>
            </p:nvSpPr>
            <p:spPr bwMode="auto">
              <a:xfrm>
                <a:off x="3638" y="2504"/>
                <a:ext cx="95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GB" sz="2800" i="1">
                    <a:latin typeface="Times New Roman" pitchFamily="18" charset="0"/>
                    <a:cs typeface="Arial" pitchFamily="34" charset="0"/>
                  </a:rPr>
                  <a:t>r</a:t>
                </a:r>
                <a:r>
                  <a:rPr lang="en-GB" sz="2800" baseline="30000">
                    <a:latin typeface="Times New Roman" pitchFamily="18" charset="0"/>
                    <a:cs typeface="Arial" pitchFamily="34" charset="0"/>
                  </a:rPr>
                  <a:t>2 </a:t>
                </a:r>
                <a:r>
                  <a:rPr lang="en-GB" sz="2800">
                    <a:latin typeface="Times New Roman" pitchFamily="18" charset="0"/>
                    <a:cs typeface="Arial" pitchFamily="34" charset="0"/>
                  </a:rPr>
                  <a:t>(</a:t>
                </a:r>
                <a:r>
                  <a:rPr lang="en-GB" sz="2800" i="1">
                    <a:latin typeface="Times New Roman" pitchFamily="18" charset="0"/>
                    <a:cs typeface="Arial" pitchFamily="34" charset="0"/>
                  </a:rPr>
                  <a:t>n</a:t>
                </a:r>
                <a:r>
                  <a:rPr lang="en-GB" sz="2800">
                    <a:latin typeface="Times New Roman" pitchFamily="18" charset="0"/>
                    <a:cs typeface="Arial" pitchFamily="34" charset="0"/>
                  </a:rPr>
                  <a:t> - 2)</a:t>
                </a:r>
                <a:r>
                  <a:rPr lang="en-GB" sz="2800" baseline="30000">
                    <a:latin typeface="Times New Roman" pitchFamily="18" charset="0"/>
                    <a:cs typeface="Arial" pitchFamily="34" charset="0"/>
                  </a:rPr>
                  <a:t>2</a:t>
                </a:r>
                <a:endParaRPr lang="en-US" sz="2800">
                  <a:latin typeface="Times New Roman" pitchFamily="18" charset="0"/>
                  <a:cs typeface="Arial" pitchFamily="34" charset="0"/>
                </a:endParaRPr>
              </a:p>
            </p:txBody>
          </p:sp>
          <p:sp>
            <p:nvSpPr>
              <p:cNvPr id="36885" name="Line 15"/>
              <p:cNvSpPr>
                <a:spLocks noChangeShapeType="1"/>
              </p:cNvSpPr>
              <p:nvPr/>
            </p:nvSpPr>
            <p:spPr bwMode="auto">
              <a:xfrm>
                <a:off x="3651" y="2840"/>
                <a:ext cx="9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86" name="Text Box 16"/>
              <p:cNvSpPr txBox="1">
                <a:spLocks noChangeArrowheads="1"/>
              </p:cNvSpPr>
              <p:nvPr/>
            </p:nvSpPr>
            <p:spPr bwMode="auto">
              <a:xfrm>
                <a:off x="3820" y="2821"/>
                <a:ext cx="61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GB" sz="2800">
                    <a:latin typeface="Times New Roman" pitchFamily="18" charset="0"/>
                    <a:cs typeface="Arial" pitchFamily="34" charset="0"/>
                  </a:rPr>
                  <a:t>1 – </a:t>
                </a:r>
                <a:r>
                  <a:rPr lang="en-GB" sz="2800" i="1">
                    <a:latin typeface="Times New Roman" pitchFamily="18" charset="0"/>
                    <a:cs typeface="Arial" pitchFamily="34" charset="0"/>
                  </a:rPr>
                  <a:t>r</a:t>
                </a:r>
                <a:r>
                  <a:rPr lang="en-GB" sz="2800" baseline="30000">
                    <a:latin typeface="Times New Roman" pitchFamily="18" charset="0"/>
                    <a:cs typeface="Arial" pitchFamily="34" charset="0"/>
                  </a:rPr>
                  <a:t>2</a:t>
                </a:r>
                <a:endParaRPr lang="en-US" sz="2800">
                  <a:latin typeface="Times New Roman" pitchFamily="18" charset="0"/>
                  <a:cs typeface="Arial" pitchFamily="34" charset="0"/>
                </a:endParaRPr>
              </a:p>
            </p:txBody>
          </p:sp>
        </p:grpSp>
        <p:grpSp>
          <p:nvGrpSpPr>
            <p:cNvPr id="36880" name="32 Grupo"/>
            <p:cNvGrpSpPr>
              <a:grpSpLocks/>
            </p:cNvGrpSpPr>
            <p:nvPr/>
          </p:nvGrpSpPr>
          <p:grpSpPr bwMode="auto">
            <a:xfrm>
              <a:off x="4680071" y="2605882"/>
              <a:ext cx="1137978" cy="1112837"/>
              <a:chOff x="4545807" y="3589338"/>
              <a:chExt cx="1137978" cy="1112837"/>
            </a:xfrm>
          </p:grpSpPr>
          <p:sp>
            <p:nvSpPr>
              <p:cNvPr id="36881" name="Text Box 12"/>
              <p:cNvSpPr txBox="1">
                <a:spLocks noChangeArrowheads="1"/>
              </p:cNvSpPr>
              <p:nvPr/>
            </p:nvSpPr>
            <p:spPr bwMode="auto">
              <a:xfrm>
                <a:off x="4545807" y="4183063"/>
                <a:ext cx="1117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GB" sz="2800">
                    <a:latin typeface="Times New Roman" pitchFamily="18" charset="0"/>
                    <a:cs typeface="Arial" pitchFamily="34" charset="0"/>
                  </a:rPr>
                  <a:t>=......=</a:t>
                </a:r>
                <a:endParaRPr lang="en-US" sz="2800">
                  <a:latin typeface="Times New Roman" pitchFamily="18" charset="0"/>
                  <a:cs typeface="Arial" pitchFamily="34" charset="0"/>
                </a:endParaRPr>
              </a:p>
            </p:txBody>
          </p:sp>
          <p:sp>
            <p:nvSpPr>
              <p:cNvPr id="12" name="Text Box 17"/>
              <p:cNvSpPr txBox="1">
                <a:spLocks noChangeArrowheads="1"/>
              </p:cNvSpPr>
              <p:nvPr/>
            </p:nvSpPr>
            <p:spPr bwMode="auto">
              <a:xfrm>
                <a:off x="4607588" y="3589338"/>
                <a:ext cx="1076338" cy="523875"/>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defRPr/>
                </a:pPr>
                <a:r>
                  <a:rPr lang="en-GB" sz="1400" i="1">
                    <a:solidFill>
                      <a:schemeClr val="tx2"/>
                    </a:solidFill>
                    <a:latin typeface="+mn-lt"/>
                    <a:cs typeface="+mn-cs"/>
                  </a:rPr>
                  <a:t>complicated</a:t>
                </a:r>
              </a:p>
              <a:p>
                <a:pPr algn="ctr" eaLnBrk="0" hangingPunct="0">
                  <a:defRPr/>
                </a:pPr>
                <a:r>
                  <a:rPr lang="en-GB" sz="1400" i="1">
                    <a:solidFill>
                      <a:schemeClr val="tx2"/>
                    </a:solidFill>
                    <a:latin typeface="+mn-lt"/>
                    <a:cs typeface="+mn-cs"/>
                  </a:rPr>
                  <a:t>rearranging</a:t>
                </a:r>
                <a:endParaRPr lang="en-US" sz="1400" i="1">
                  <a:solidFill>
                    <a:schemeClr val="tx2"/>
                  </a:solidFill>
                  <a:latin typeface="+mn-lt"/>
                  <a:cs typeface="+mn-cs"/>
                </a:endParaRPr>
              </a:p>
            </p:txBody>
          </p:sp>
          <p:sp>
            <p:nvSpPr>
              <p:cNvPr id="36883" name="Line 18"/>
              <p:cNvSpPr>
                <a:spLocks noChangeShapeType="1"/>
              </p:cNvSpPr>
              <p:nvPr/>
            </p:nvSpPr>
            <p:spPr bwMode="auto">
              <a:xfrm>
                <a:off x="5142707" y="414178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grpSp>
        <p:nvGrpSpPr>
          <p:cNvPr id="36871" name="30 Grupo"/>
          <p:cNvGrpSpPr>
            <a:grpSpLocks/>
          </p:cNvGrpSpPr>
          <p:nvPr/>
        </p:nvGrpSpPr>
        <p:grpSpPr bwMode="auto">
          <a:xfrm>
            <a:off x="5721350" y="3657600"/>
            <a:ext cx="2487613" cy="1085850"/>
            <a:chOff x="2386807" y="5581650"/>
            <a:chExt cx="2487612" cy="1085195"/>
          </a:xfrm>
        </p:grpSpPr>
        <p:sp>
          <p:nvSpPr>
            <p:cNvPr id="36873" name="Text Box 20"/>
            <p:cNvSpPr txBox="1">
              <a:spLocks noChangeArrowheads="1"/>
            </p:cNvSpPr>
            <p:nvPr/>
          </p:nvSpPr>
          <p:spPr bwMode="auto">
            <a:xfrm>
              <a:off x="2386807" y="5767388"/>
              <a:ext cx="10556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GB" sz="2800" i="1">
                  <a:latin typeface="Times New Roman" pitchFamily="18" charset="0"/>
                  <a:cs typeface="Arial" pitchFamily="34" charset="0"/>
                </a:rPr>
                <a:t>t</a:t>
              </a:r>
              <a:r>
                <a:rPr lang="en-GB" sz="2800" baseline="-25000">
                  <a:latin typeface="Times New Roman" pitchFamily="18" charset="0"/>
                  <a:cs typeface="Arial" pitchFamily="34" charset="0"/>
                </a:rPr>
                <a:t>(</a:t>
              </a:r>
              <a:r>
                <a:rPr lang="en-GB" sz="2800" i="1" baseline="-25000">
                  <a:latin typeface="Times New Roman" pitchFamily="18" charset="0"/>
                  <a:cs typeface="Arial" pitchFamily="34" charset="0"/>
                </a:rPr>
                <a:t>n</a:t>
              </a:r>
              <a:r>
                <a:rPr lang="en-GB" sz="2800" baseline="-25000">
                  <a:latin typeface="Times New Roman" pitchFamily="18" charset="0"/>
                  <a:cs typeface="Arial" pitchFamily="34" charset="0"/>
                </a:rPr>
                <a:t>-2)</a:t>
              </a:r>
              <a:r>
                <a:rPr lang="en-GB" sz="2800">
                  <a:latin typeface="Times New Roman" pitchFamily="18" charset="0"/>
                  <a:cs typeface="Arial" pitchFamily="34" charset="0"/>
                </a:rPr>
                <a:t> =</a:t>
              </a:r>
              <a:endParaRPr lang="en-US" sz="2800">
                <a:latin typeface="Times New Roman" pitchFamily="18" charset="0"/>
                <a:cs typeface="Arial" pitchFamily="34" charset="0"/>
              </a:endParaRPr>
            </a:p>
          </p:txBody>
        </p:sp>
        <p:sp>
          <p:nvSpPr>
            <p:cNvPr id="36874" name="Text Box 21"/>
            <p:cNvSpPr txBox="1">
              <a:spLocks noChangeArrowheads="1"/>
            </p:cNvSpPr>
            <p:nvPr/>
          </p:nvSpPr>
          <p:spPr bwMode="auto">
            <a:xfrm>
              <a:off x="3413919" y="5581650"/>
              <a:ext cx="1282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GB" sz="2800" i="1">
                  <a:latin typeface="Times New Roman" pitchFamily="18" charset="0"/>
                  <a:cs typeface="Arial" pitchFamily="34" charset="0"/>
                </a:rPr>
                <a:t>r</a:t>
              </a:r>
              <a:r>
                <a:rPr lang="en-GB" sz="2800" baseline="30000">
                  <a:latin typeface="Times New Roman" pitchFamily="18" charset="0"/>
                  <a:cs typeface="Arial" pitchFamily="34" charset="0"/>
                </a:rPr>
                <a:t> </a:t>
              </a:r>
              <a:r>
                <a:rPr lang="en-GB" sz="2800">
                  <a:latin typeface="Times New Roman" pitchFamily="18" charset="0"/>
                  <a:cs typeface="Arial" pitchFamily="34" charset="0"/>
                </a:rPr>
                <a:t>(</a:t>
              </a:r>
              <a:r>
                <a:rPr lang="en-GB" sz="2800" i="1">
                  <a:latin typeface="Times New Roman" pitchFamily="18" charset="0"/>
                  <a:cs typeface="Arial" pitchFamily="34" charset="0"/>
                </a:rPr>
                <a:t>n</a:t>
              </a:r>
              <a:r>
                <a:rPr lang="en-GB" sz="2800">
                  <a:latin typeface="Times New Roman" pitchFamily="18" charset="0"/>
                  <a:cs typeface="Arial" pitchFamily="34" charset="0"/>
                </a:rPr>
                <a:t> - 2)</a:t>
              </a:r>
              <a:endParaRPr lang="en-US" sz="2800">
                <a:latin typeface="Times New Roman" pitchFamily="18" charset="0"/>
                <a:cs typeface="Arial" pitchFamily="34" charset="0"/>
              </a:endParaRPr>
            </a:p>
          </p:txBody>
        </p:sp>
        <p:sp>
          <p:nvSpPr>
            <p:cNvPr id="36875" name="Line 22"/>
            <p:cNvSpPr>
              <a:spLocks noChangeShapeType="1"/>
            </p:cNvSpPr>
            <p:nvPr/>
          </p:nvSpPr>
          <p:spPr bwMode="auto">
            <a:xfrm>
              <a:off x="3434557" y="6115050"/>
              <a:ext cx="1439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76" name="Text Box 23"/>
            <p:cNvSpPr txBox="1">
              <a:spLocks noChangeArrowheads="1"/>
            </p:cNvSpPr>
            <p:nvPr/>
          </p:nvSpPr>
          <p:spPr bwMode="auto">
            <a:xfrm>
              <a:off x="3486944" y="6143625"/>
              <a:ext cx="11801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GB" sz="2800">
                  <a:latin typeface="Times New Roman" pitchFamily="18" charset="0"/>
                  <a:cs typeface="Times New Roman" pitchFamily="18" charset="0"/>
                </a:rPr>
                <a:t>√1 – </a:t>
              </a:r>
              <a:r>
                <a:rPr lang="en-GB" sz="2800" i="1">
                  <a:latin typeface="Times New Roman" pitchFamily="18" charset="0"/>
                  <a:cs typeface="Times New Roman" pitchFamily="18" charset="0"/>
                </a:rPr>
                <a:t>r</a:t>
              </a:r>
              <a:r>
                <a:rPr lang="en-GB" sz="2800" baseline="30000">
                  <a:latin typeface="Times New Roman" pitchFamily="18" charset="0"/>
                  <a:cs typeface="Times New Roman" pitchFamily="18" charset="0"/>
                </a:rPr>
                <a:t>2</a:t>
              </a:r>
              <a:endParaRPr lang="en-US" sz="2800">
                <a:latin typeface="Times New Roman" pitchFamily="18" charset="0"/>
                <a:cs typeface="Times New Roman" pitchFamily="18" charset="0"/>
              </a:endParaRPr>
            </a:p>
          </p:txBody>
        </p:sp>
        <p:sp>
          <p:nvSpPr>
            <p:cNvPr id="36877" name="Line 24"/>
            <p:cNvSpPr>
              <a:spLocks noChangeShapeType="1"/>
            </p:cNvSpPr>
            <p:nvPr/>
          </p:nvSpPr>
          <p:spPr bwMode="auto">
            <a:xfrm>
              <a:off x="3774282" y="6229350"/>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 name="Text Box 25"/>
          <p:cNvSpPr txBox="1">
            <a:spLocks noChangeArrowheads="1"/>
          </p:cNvSpPr>
          <p:nvPr/>
        </p:nvSpPr>
        <p:spPr bwMode="auto">
          <a:xfrm>
            <a:off x="879475" y="5449888"/>
            <a:ext cx="6609556" cy="523875"/>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0" hangingPunct="0">
              <a:defRPr/>
            </a:pPr>
            <a:r>
              <a:rPr lang="en-GB" sz="2800" dirty="0">
                <a:solidFill>
                  <a:schemeClr val="tx2"/>
                </a:solidFill>
                <a:latin typeface="+mn-lt"/>
                <a:cs typeface="+mn-cs"/>
              </a:rPr>
              <a:t>So all we need </a:t>
            </a:r>
            <a:r>
              <a:rPr lang="en-GB" sz="2800" dirty="0" smtClean="0">
                <a:solidFill>
                  <a:schemeClr val="tx2"/>
                </a:solidFill>
                <a:latin typeface="+mn-lt"/>
                <a:cs typeface="+mn-cs"/>
              </a:rPr>
              <a:t>to know </a:t>
            </a:r>
            <a:r>
              <a:rPr lang="en-GB" sz="2800" dirty="0">
                <a:solidFill>
                  <a:schemeClr val="tx2"/>
                </a:solidFill>
                <a:latin typeface="+mn-lt"/>
                <a:cs typeface="+mn-cs"/>
              </a:rPr>
              <a:t>are </a:t>
            </a:r>
            <a:r>
              <a:rPr lang="en-GB" sz="2800" i="1" dirty="0">
                <a:solidFill>
                  <a:schemeClr val="tx2"/>
                </a:solidFill>
                <a:latin typeface="+mn-lt"/>
                <a:cs typeface="+mn-cs"/>
              </a:rPr>
              <a:t>r</a:t>
            </a:r>
            <a:r>
              <a:rPr lang="en-GB" sz="2800" dirty="0">
                <a:solidFill>
                  <a:schemeClr val="tx2"/>
                </a:solidFill>
                <a:latin typeface="+mn-lt"/>
                <a:cs typeface="+mn-cs"/>
              </a:rPr>
              <a:t> and </a:t>
            </a:r>
            <a:r>
              <a:rPr lang="en-GB" sz="2800" i="1" dirty="0">
                <a:solidFill>
                  <a:schemeClr val="tx2"/>
                </a:solidFill>
                <a:latin typeface="+mn-lt"/>
                <a:cs typeface="+mn-cs"/>
              </a:rPr>
              <a:t>n</a:t>
            </a:r>
            <a:r>
              <a:rPr lang="en-GB" sz="2800" dirty="0">
                <a:solidFill>
                  <a:schemeClr val="tx2"/>
                </a:solidFill>
                <a:latin typeface="+mn-lt"/>
                <a:cs typeface="+mn-cs"/>
              </a:rPr>
              <a:t> </a:t>
            </a:r>
            <a:r>
              <a:rPr lang="en-GB" sz="2800" dirty="0" smtClean="0">
                <a:solidFill>
                  <a:schemeClr val="tx2"/>
                </a:solidFill>
                <a:latin typeface="+mn-lt"/>
                <a:cs typeface="+mn-cs"/>
              </a:rPr>
              <a:t>!!!</a:t>
            </a:r>
            <a:endParaRPr lang="en-US" sz="2800" dirty="0">
              <a:solidFill>
                <a:schemeClr val="tx2"/>
              </a:solidFill>
              <a:latin typeface="+mn-lt"/>
              <a:cs typeface="+mn-cs"/>
            </a:endParaRPr>
          </a:p>
        </p:txBody>
      </p:sp>
    </p:spTree>
    <p:extLst>
      <p:ext uri="{BB962C8B-B14F-4D97-AF65-F5344CB8AC3E}">
        <p14:creationId xmlns:p14="http://schemas.microsoft.com/office/powerpoint/2010/main" val="22776116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09575" y="722313"/>
            <a:ext cx="7772400" cy="1143000"/>
          </a:xfrm>
          <a:prstGeom prst="rect">
            <a:avLst/>
          </a:prstGeom>
        </p:spPr>
        <p:txBody>
          <a:bodyPr/>
          <a:lstStyle/>
          <a:p>
            <a:pPr algn="l" fontAlgn="auto">
              <a:spcAft>
                <a:spcPts val="0"/>
              </a:spcAft>
              <a:defRPr/>
            </a:pPr>
            <a:r>
              <a:rPr lang="en-GB" sz="3200">
                <a:solidFill>
                  <a:schemeClr val="tx2"/>
                </a:solidFill>
                <a:latin typeface="+mj-lt"/>
                <a:ea typeface="+mj-ea"/>
                <a:cs typeface="+mj-cs"/>
              </a:rPr>
              <a:t>Generalization to multiple variables</a:t>
            </a:r>
            <a:endParaRPr lang="en-GB" sz="3200">
              <a:solidFill>
                <a:schemeClr val="accent1"/>
              </a:solidFill>
              <a:latin typeface="+mj-lt"/>
              <a:ea typeface="+mj-ea"/>
              <a:cs typeface="+mj-cs"/>
            </a:endParaRPr>
          </a:p>
        </p:txBody>
      </p:sp>
      <p:sp>
        <p:nvSpPr>
          <p:cNvPr id="37891" name="Rectangle 2"/>
          <p:cNvSpPr>
            <a:spLocks noGrp="1" noChangeArrowheads="1"/>
          </p:cNvSpPr>
          <p:nvPr/>
        </p:nvSpPr>
        <p:spPr bwMode="auto">
          <a:xfrm>
            <a:off x="452438" y="1952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a:solidFill>
                <a:schemeClr val="tx2"/>
              </a:solidFill>
              <a:latin typeface="Calibri" pitchFamily="34" charset="0"/>
            </a:endParaRPr>
          </a:p>
        </p:txBody>
      </p:sp>
      <p:sp>
        <p:nvSpPr>
          <p:cNvPr id="37892" name="Rectangle 3"/>
          <p:cNvSpPr>
            <a:spLocks noGrp="1" noChangeArrowheads="1"/>
          </p:cNvSpPr>
          <p:nvPr/>
        </p:nvSpPr>
        <p:spPr bwMode="auto">
          <a:xfrm>
            <a:off x="409575" y="1479550"/>
            <a:ext cx="8229600"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spcBef>
                <a:spcPct val="20000"/>
              </a:spcBef>
              <a:buFontTx/>
              <a:buChar char="•"/>
            </a:pPr>
            <a:endParaRPr lang="en-US" sz="2000">
              <a:solidFill>
                <a:schemeClr val="tx2"/>
              </a:solidFill>
              <a:latin typeface="Calibri" pitchFamily="34" charset="0"/>
            </a:endParaRPr>
          </a:p>
          <a:p>
            <a:pPr marL="342900" indent="-342900" algn="l">
              <a:lnSpc>
                <a:spcPct val="80000"/>
              </a:lnSpc>
              <a:spcBef>
                <a:spcPct val="20000"/>
              </a:spcBef>
              <a:buFontTx/>
              <a:buChar char="•"/>
            </a:pPr>
            <a:endParaRPr lang="en-US" sz="2000">
              <a:solidFill>
                <a:schemeClr val="tx2"/>
              </a:solidFill>
              <a:latin typeface="Calibri" pitchFamily="34" charset="0"/>
            </a:endParaRPr>
          </a:p>
          <a:p>
            <a:pPr marL="342900" indent="-342900" algn="l">
              <a:lnSpc>
                <a:spcPct val="80000"/>
              </a:lnSpc>
              <a:spcBef>
                <a:spcPct val="20000"/>
              </a:spcBef>
              <a:buFontTx/>
              <a:buChar char="•"/>
            </a:pPr>
            <a:r>
              <a:rPr lang="en-US" sz="2000">
                <a:solidFill>
                  <a:schemeClr val="tx2"/>
                </a:solidFill>
                <a:latin typeface="Calibri" pitchFamily="34" charset="0"/>
              </a:rPr>
              <a:t>Multiple regression is used to determine the effect of a number of independent variables, </a:t>
            </a:r>
            <a:r>
              <a:rPr lang="en-US" sz="2000" i="1">
                <a:solidFill>
                  <a:schemeClr val="tx2"/>
                </a:solidFill>
                <a:latin typeface="Calibri" pitchFamily="34" charset="0"/>
              </a:rPr>
              <a:t>x</a:t>
            </a:r>
            <a:r>
              <a:rPr lang="en-US" sz="2000" baseline="-25000">
                <a:solidFill>
                  <a:schemeClr val="tx2"/>
                </a:solidFill>
                <a:latin typeface="Calibri" pitchFamily="34" charset="0"/>
              </a:rPr>
              <a:t>1</a:t>
            </a:r>
            <a:r>
              <a:rPr lang="en-US" sz="2000">
                <a:solidFill>
                  <a:schemeClr val="tx2"/>
                </a:solidFill>
                <a:latin typeface="Calibri" pitchFamily="34" charset="0"/>
              </a:rPr>
              <a:t>, </a:t>
            </a:r>
            <a:r>
              <a:rPr lang="en-US" sz="2000" i="1">
                <a:solidFill>
                  <a:schemeClr val="tx2"/>
                </a:solidFill>
                <a:latin typeface="Calibri" pitchFamily="34" charset="0"/>
              </a:rPr>
              <a:t>x</a:t>
            </a:r>
            <a:r>
              <a:rPr lang="en-US" sz="2000" baseline="-25000">
                <a:solidFill>
                  <a:schemeClr val="tx2"/>
                </a:solidFill>
                <a:latin typeface="Calibri" pitchFamily="34" charset="0"/>
              </a:rPr>
              <a:t>2</a:t>
            </a:r>
            <a:r>
              <a:rPr lang="en-US" sz="2000">
                <a:solidFill>
                  <a:schemeClr val="tx2"/>
                </a:solidFill>
                <a:latin typeface="Calibri" pitchFamily="34" charset="0"/>
              </a:rPr>
              <a:t>, </a:t>
            </a:r>
            <a:r>
              <a:rPr lang="en-US" sz="2000" i="1">
                <a:solidFill>
                  <a:schemeClr val="tx2"/>
                </a:solidFill>
                <a:latin typeface="Calibri" pitchFamily="34" charset="0"/>
              </a:rPr>
              <a:t>x</a:t>
            </a:r>
            <a:r>
              <a:rPr lang="en-US" sz="2000" baseline="-25000">
                <a:solidFill>
                  <a:schemeClr val="tx2"/>
                </a:solidFill>
                <a:latin typeface="Calibri" pitchFamily="34" charset="0"/>
              </a:rPr>
              <a:t>3</a:t>
            </a:r>
            <a:r>
              <a:rPr lang="en-US" sz="2000">
                <a:solidFill>
                  <a:schemeClr val="tx2"/>
                </a:solidFill>
                <a:latin typeface="Calibri" pitchFamily="34" charset="0"/>
              </a:rPr>
              <a:t> etc., on a single dependent variable, </a:t>
            </a:r>
            <a:r>
              <a:rPr lang="en-US" sz="2000" i="1">
                <a:solidFill>
                  <a:schemeClr val="tx2"/>
                </a:solidFill>
                <a:latin typeface="Calibri" pitchFamily="34" charset="0"/>
              </a:rPr>
              <a:t>y</a:t>
            </a:r>
          </a:p>
          <a:p>
            <a:pPr marL="342900" indent="-342900" algn="l">
              <a:lnSpc>
                <a:spcPct val="80000"/>
              </a:lnSpc>
              <a:spcBef>
                <a:spcPct val="20000"/>
              </a:spcBef>
            </a:pPr>
            <a:endParaRPr lang="en-US" sz="2000" i="1">
              <a:solidFill>
                <a:schemeClr val="tx2"/>
              </a:solidFill>
              <a:latin typeface="Calibri" pitchFamily="34" charset="0"/>
            </a:endParaRPr>
          </a:p>
          <a:p>
            <a:pPr marL="342900" indent="-342900" algn="l">
              <a:lnSpc>
                <a:spcPct val="80000"/>
              </a:lnSpc>
              <a:spcBef>
                <a:spcPct val="20000"/>
              </a:spcBef>
              <a:buFontTx/>
              <a:buChar char="•"/>
            </a:pPr>
            <a:r>
              <a:rPr lang="en-US" sz="2000">
                <a:solidFill>
                  <a:schemeClr val="tx2"/>
                </a:solidFill>
                <a:latin typeface="Calibri" pitchFamily="34" charset="0"/>
              </a:rPr>
              <a:t>The different </a:t>
            </a:r>
            <a:r>
              <a:rPr lang="en-US" sz="2000" i="1">
                <a:solidFill>
                  <a:schemeClr val="tx2"/>
                </a:solidFill>
                <a:latin typeface="Calibri" pitchFamily="34" charset="0"/>
              </a:rPr>
              <a:t>x</a:t>
            </a:r>
            <a:r>
              <a:rPr lang="en-US" sz="2000">
                <a:solidFill>
                  <a:schemeClr val="tx2"/>
                </a:solidFill>
                <a:latin typeface="Calibri" pitchFamily="34" charset="0"/>
              </a:rPr>
              <a:t> variables are combined in a linear way and each has its own regression coefficient:</a:t>
            </a:r>
          </a:p>
          <a:p>
            <a:pPr marL="342900" indent="-342900" algn="l">
              <a:lnSpc>
                <a:spcPct val="80000"/>
              </a:lnSpc>
              <a:spcBef>
                <a:spcPct val="20000"/>
              </a:spcBef>
            </a:pPr>
            <a:r>
              <a:rPr lang="en-US" sz="2000">
                <a:solidFill>
                  <a:schemeClr val="tx2"/>
                </a:solidFill>
                <a:latin typeface="Calibri" pitchFamily="34" charset="0"/>
              </a:rPr>
              <a:t>						</a:t>
            </a:r>
            <a:r>
              <a:rPr lang="en-US" sz="2000" i="1">
                <a:solidFill>
                  <a:schemeClr val="tx2"/>
                </a:solidFill>
                <a:latin typeface="Calibri" pitchFamily="34" charset="0"/>
              </a:rPr>
              <a:t>y </a:t>
            </a:r>
            <a:r>
              <a:rPr lang="en-US" sz="2000">
                <a:solidFill>
                  <a:schemeClr val="tx2"/>
                </a:solidFill>
                <a:latin typeface="Calibri" pitchFamily="34" charset="0"/>
              </a:rPr>
              <a:t>= </a:t>
            </a:r>
            <a:r>
              <a:rPr lang="en-US" sz="2000" i="1">
                <a:solidFill>
                  <a:schemeClr val="tx2"/>
                </a:solidFill>
                <a:latin typeface="Symbol" pitchFamily="18" charset="2"/>
              </a:rPr>
              <a:t>b</a:t>
            </a:r>
            <a:r>
              <a:rPr lang="en-US" sz="2000" baseline="-25000">
                <a:solidFill>
                  <a:schemeClr val="tx2"/>
                </a:solidFill>
                <a:latin typeface="Calibri" pitchFamily="34" charset="0"/>
              </a:rPr>
              <a:t>0</a:t>
            </a:r>
            <a:r>
              <a:rPr lang="en-US" sz="2000">
                <a:solidFill>
                  <a:schemeClr val="tx2"/>
                </a:solidFill>
                <a:latin typeface="Calibri" pitchFamily="34" charset="0"/>
              </a:rPr>
              <a:t> + </a:t>
            </a:r>
            <a:r>
              <a:rPr lang="en-US" sz="2000" i="1">
                <a:solidFill>
                  <a:schemeClr val="tx2"/>
                </a:solidFill>
                <a:latin typeface="Symbol" pitchFamily="18" charset="2"/>
              </a:rPr>
              <a:t>b</a:t>
            </a:r>
            <a:r>
              <a:rPr lang="en-US" sz="2000" baseline="-25000">
                <a:solidFill>
                  <a:schemeClr val="tx2"/>
                </a:solidFill>
                <a:latin typeface="Calibri" pitchFamily="34" charset="0"/>
              </a:rPr>
              <a:t>1</a:t>
            </a:r>
            <a:r>
              <a:rPr lang="en-US" sz="2000" i="1">
                <a:solidFill>
                  <a:schemeClr val="tx2"/>
                </a:solidFill>
                <a:latin typeface="Calibri" pitchFamily="34" charset="0"/>
              </a:rPr>
              <a:t>x</a:t>
            </a:r>
            <a:r>
              <a:rPr lang="en-US" sz="2000" baseline="-25000">
                <a:solidFill>
                  <a:schemeClr val="tx2"/>
                </a:solidFill>
                <a:latin typeface="Calibri" pitchFamily="34" charset="0"/>
              </a:rPr>
              <a:t>1</a:t>
            </a:r>
            <a:r>
              <a:rPr lang="en-US" sz="2000">
                <a:solidFill>
                  <a:schemeClr val="tx2"/>
                </a:solidFill>
                <a:latin typeface="Calibri" pitchFamily="34" charset="0"/>
              </a:rPr>
              <a:t>+ </a:t>
            </a:r>
            <a:r>
              <a:rPr lang="en-US" sz="2000" i="1">
                <a:solidFill>
                  <a:schemeClr val="tx2"/>
                </a:solidFill>
                <a:latin typeface="Symbol" pitchFamily="18" charset="2"/>
              </a:rPr>
              <a:t>b</a:t>
            </a:r>
            <a:r>
              <a:rPr lang="en-US" sz="2000" baseline="-25000">
                <a:solidFill>
                  <a:schemeClr val="tx2"/>
                </a:solidFill>
                <a:latin typeface="Calibri" pitchFamily="34" charset="0"/>
              </a:rPr>
              <a:t>2</a:t>
            </a:r>
            <a:r>
              <a:rPr lang="en-US" sz="2000" i="1">
                <a:solidFill>
                  <a:schemeClr val="tx2"/>
                </a:solidFill>
                <a:latin typeface="Calibri" pitchFamily="34" charset="0"/>
              </a:rPr>
              <a:t>x</a:t>
            </a:r>
            <a:r>
              <a:rPr lang="en-US" sz="2000" baseline="-25000">
                <a:solidFill>
                  <a:schemeClr val="tx2"/>
                </a:solidFill>
                <a:latin typeface="Calibri" pitchFamily="34" charset="0"/>
              </a:rPr>
              <a:t>2</a:t>
            </a:r>
            <a:r>
              <a:rPr lang="en-US" sz="2000">
                <a:solidFill>
                  <a:schemeClr val="tx2"/>
                </a:solidFill>
                <a:latin typeface="Calibri" pitchFamily="34" charset="0"/>
              </a:rPr>
              <a:t> +…..+ </a:t>
            </a:r>
            <a:r>
              <a:rPr lang="en-US" sz="2000" i="1">
                <a:solidFill>
                  <a:schemeClr val="tx2"/>
                </a:solidFill>
                <a:latin typeface="Symbol" pitchFamily="18" charset="2"/>
              </a:rPr>
              <a:t>b</a:t>
            </a:r>
            <a:r>
              <a:rPr lang="en-US" sz="2000" baseline="-25000">
                <a:solidFill>
                  <a:schemeClr val="tx2"/>
                </a:solidFill>
                <a:latin typeface="Calibri" pitchFamily="34" charset="0"/>
              </a:rPr>
              <a:t>n</a:t>
            </a:r>
            <a:r>
              <a:rPr lang="en-US" sz="2000" i="1">
                <a:solidFill>
                  <a:schemeClr val="tx2"/>
                </a:solidFill>
                <a:latin typeface="Calibri" pitchFamily="34" charset="0"/>
              </a:rPr>
              <a:t>x</a:t>
            </a:r>
            <a:r>
              <a:rPr lang="en-US" sz="2000" baseline="-25000">
                <a:solidFill>
                  <a:schemeClr val="tx2"/>
                </a:solidFill>
                <a:latin typeface="Calibri" pitchFamily="34" charset="0"/>
              </a:rPr>
              <a:t>n</a:t>
            </a:r>
            <a:r>
              <a:rPr lang="en-US" sz="2000">
                <a:solidFill>
                  <a:schemeClr val="tx2"/>
                </a:solidFill>
                <a:latin typeface="Calibri" pitchFamily="34" charset="0"/>
              </a:rPr>
              <a:t> + ε</a:t>
            </a:r>
          </a:p>
          <a:p>
            <a:pPr marL="342900" indent="-342900" algn="l">
              <a:lnSpc>
                <a:spcPct val="80000"/>
              </a:lnSpc>
              <a:spcBef>
                <a:spcPct val="20000"/>
              </a:spcBef>
              <a:buFontTx/>
              <a:buChar char="•"/>
            </a:pPr>
            <a:endParaRPr lang="en-US" sz="2000">
              <a:solidFill>
                <a:schemeClr val="tx2"/>
              </a:solidFill>
              <a:latin typeface="Calibri" pitchFamily="34" charset="0"/>
            </a:endParaRPr>
          </a:p>
          <a:p>
            <a:pPr marL="342900" indent="-342900" algn="l">
              <a:lnSpc>
                <a:spcPct val="80000"/>
              </a:lnSpc>
              <a:spcBef>
                <a:spcPct val="20000"/>
              </a:spcBef>
              <a:buFontTx/>
              <a:buChar char="•"/>
            </a:pPr>
            <a:r>
              <a:rPr lang="en-US" sz="2000">
                <a:solidFill>
                  <a:schemeClr val="tx2"/>
                </a:solidFill>
                <a:latin typeface="Calibri" pitchFamily="34" charset="0"/>
              </a:rPr>
              <a:t>The a parameters reflect the independent contribution of each independent variable, </a:t>
            </a:r>
            <a:r>
              <a:rPr lang="en-US" sz="2000" i="1">
                <a:solidFill>
                  <a:schemeClr val="tx2"/>
                </a:solidFill>
                <a:latin typeface="Calibri" pitchFamily="34" charset="0"/>
              </a:rPr>
              <a:t>x</a:t>
            </a:r>
            <a:r>
              <a:rPr lang="en-US" sz="2000">
                <a:solidFill>
                  <a:schemeClr val="tx2"/>
                </a:solidFill>
                <a:latin typeface="Calibri" pitchFamily="34" charset="0"/>
              </a:rPr>
              <a:t> , to the value of the dependent variable, </a:t>
            </a:r>
            <a:r>
              <a:rPr lang="en-US" sz="2000" i="1">
                <a:solidFill>
                  <a:schemeClr val="tx2"/>
                </a:solidFill>
                <a:latin typeface="Calibri" pitchFamily="34" charset="0"/>
              </a:rPr>
              <a:t>y</a:t>
            </a:r>
            <a:endParaRPr lang="en-US" sz="2000">
              <a:solidFill>
                <a:schemeClr val="tx2"/>
              </a:solidFill>
              <a:latin typeface="Calibri" pitchFamily="34" charset="0"/>
            </a:endParaRPr>
          </a:p>
          <a:p>
            <a:pPr marL="342900" indent="-342900" algn="l">
              <a:lnSpc>
                <a:spcPct val="80000"/>
              </a:lnSpc>
              <a:spcBef>
                <a:spcPct val="20000"/>
              </a:spcBef>
            </a:pPr>
            <a:endParaRPr lang="en-US" sz="2000">
              <a:solidFill>
                <a:schemeClr val="tx2"/>
              </a:solidFill>
              <a:latin typeface="Calibri" pitchFamily="34" charset="0"/>
            </a:endParaRPr>
          </a:p>
          <a:p>
            <a:pPr marL="342900" indent="-342900" algn="l">
              <a:lnSpc>
                <a:spcPct val="80000"/>
              </a:lnSpc>
              <a:spcBef>
                <a:spcPct val="20000"/>
              </a:spcBef>
              <a:buFontTx/>
              <a:buChar char="•"/>
            </a:pPr>
            <a:r>
              <a:rPr lang="en-US" sz="2000">
                <a:solidFill>
                  <a:schemeClr val="tx2"/>
                </a:solidFill>
                <a:latin typeface="Calibri" pitchFamily="34" charset="0"/>
              </a:rPr>
              <a:t>i.e. the amount of variance in </a:t>
            </a:r>
            <a:r>
              <a:rPr lang="en-US" sz="2000" i="1">
                <a:solidFill>
                  <a:schemeClr val="tx2"/>
                </a:solidFill>
                <a:latin typeface="Calibri" pitchFamily="34" charset="0"/>
              </a:rPr>
              <a:t>y</a:t>
            </a:r>
            <a:r>
              <a:rPr lang="en-US" sz="2000">
                <a:solidFill>
                  <a:schemeClr val="tx2"/>
                </a:solidFill>
                <a:latin typeface="Calibri" pitchFamily="34" charset="0"/>
              </a:rPr>
              <a:t> that is accounted for by each </a:t>
            </a:r>
            <a:r>
              <a:rPr lang="en-US" sz="2000" i="1">
                <a:solidFill>
                  <a:schemeClr val="tx2"/>
                </a:solidFill>
                <a:latin typeface="Calibri" pitchFamily="34" charset="0"/>
              </a:rPr>
              <a:t>x</a:t>
            </a:r>
            <a:r>
              <a:rPr lang="en-US" sz="2000">
                <a:solidFill>
                  <a:schemeClr val="tx2"/>
                </a:solidFill>
                <a:latin typeface="Calibri" pitchFamily="34" charset="0"/>
              </a:rPr>
              <a:t> variable after all the other </a:t>
            </a:r>
            <a:r>
              <a:rPr lang="en-US" sz="2000" i="1">
                <a:solidFill>
                  <a:schemeClr val="tx2"/>
                </a:solidFill>
                <a:latin typeface="Calibri" pitchFamily="34" charset="0"/>
              </a:rPr>
              <a:t>x</a:t>
            </a:r>
            <a:r>
              <a:rPr lang="en-US" sz="2000">
                <a:solidFill>
                  <a:schemeClr val="tx2"/>
                </a:solidFill>
                <a:latin typeface="Calibri" pitchFamily="34" charset="0"/>
              </a:rPr>
              <a:t> variables have been accounted for</a:t>
            </a:r>
          </a:p>
        </p:txBody>
      </p:sp>
    </p:spTree>
    <p:extLst>
      <p:ext uri="{BB962C8B-B14F-4D97-AF65-F5344CB8AC3E}">
        <p14:creationId xmlns:p14="http://schemas.microsoft.com/office/powerpoint/2010/main" val="328533899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09575" y="341313"/>
            <a:ext cx="7772400" cy="1143000"/>
          </a:xfrm>
          <a:prstGeom prst="rect">
            <a:avLst/>
          </a:prstGeom>
        </p:spPr>
        <p:txBody>
          <a:bodyPr/>
          <a:lstStyle/>
          <a:p>
            <a:pPr algn="l" fontAlgn="auto">
              <a:spcAft>
                <a:spcPts val="0"/>
              </a:spcAft>
              <a:defRPr/>
            </a:pPr>
            <a:r>
              <a:rPr lang="en-GB" sz="3200">
                <a:solidFill>
                  <a:schemeClr val="tx2"/>
                </a:solidFill>
                <a:latin typeface="+mj-lt"/>
                <a:ea typeface="+mj-ea"/>
                <a:cs typeface="+mj-cs"/>
              </a:rPr>
              <a:t>Geometric view, 2 variables:</a:t>
            </a:r>
            <a:endParaRPr lang="en-GB" sz="3200">
              <a:solidFill>
                <a:schemeClr val="accent1"/>
              </a:solidFill>
              <a:latin typeface="+mj-lt"/>
              <a:ea typeface="+mj-ea"/>
              <a:cs typeface="+mj-cs"/>
            </a:endParaRPr>
          </a:p>
        </p:txBody>
      </p:sp>
      <p:sp>
        <p:nvSpPr>
          <p:cNvPr id="38915" name="Rectangle 2"/>
          <p:cNvSpPr>
            <a:spLocks noGrp="1" noChangeArrowheads="1"/>
          </p:cNvSpPr>
          <p:nvPr/>
        </p:nvSpPr>
        <p:spPr bwMode="auto">
          <a:xfrm>
            <a:off x="452438" y="1952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a:solidFill>
                <a:schemeClr val="tx2"/>
              </a:solidFill>
              <a:latin typeface="Calibri" pitchFamily="34" charset="0"/>
            </a:endParaRPr>
          </a:p>
        </p:txBody>
      </p:sp>
      <p:cxnSp>
        <p:nvCxnSpPr>
          <p:cNvPr id="52" name="51 Conector recto"/>
          <p:cNvCxnSpPr/>
          <p:nvPr/>
        </p:nvCxnSpPr>
        <p:spPr>
          <a:xfrm rot="5400000">
            <a:off x="5878512" y="3986213"/>
            <a:ext cx="1238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rot="5400000">
            <a:off x="4022725" y="4797425"/>
            <a:ext cx="330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rot="10800000" flipH="1" flipV="1">
            <a:off x="4506913" y="4524375"/>
            <a:ext cx="0" cy="2317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1885950" y="2341563"/>
            <a:ext cx="5362575" cy="4078287"/>
          </a:xfrm>
          <a:prstGeom prst="rect">
            <a:avLst/>
          </a:prstGeom>
          <a:solidFill>
            <a:srgbClr val="FFFF99">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cxnSp>
        <p:nvCxnSpPr>
          <p:cNvPr id="10" name="9 Conector recto"/>
          <p:cNvCxnSpPr/>
          <p:nvPr/>
        </p:nvCxnSpPr>
        <p:spPr>
          <a:xfrm rot="5400000">
            <a:off x="2831306" y="3647282"/>
            <a:ext cx="1862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V="1">
            <a:off x="3762375" y="4578350"/>
            <a:ext cx="30305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10800000" flipV="1">
            <a:off x="2886075" y="4578350"/>
            <a:ext cx="876300" cy="766763"/>
          </a:xfrm>
          <a:prstGeom prst="line">
            <a:avLst/>
          </a:prstGeom>
        </p:spPr>
        <p:style>
          <a:lnRef idx="1">
            <a:schemeClr val="accent1"/>
          </a:lnRef>
          <a:fillRef idx="0">
            <a:schemeClr val="accent1"/>
          </a:fillRef>
          <a:effectRef idx="0">
            <a:schemeClr val="accent1"/>
          </a:effectRef>
          <a:fontRef idx="minor">
            <a:schemeClr val="tx1"/>
          </a:fontRef>
        </p:style>
      </p:cxnSp>
      <p:sp>
        <p:nvSpPr>
          <p:cNvPr id="20" name="19 Elipse"/>
          <p:cNvSpPr/>
          <p:nvPr/>
        </p:nvSpPr>
        <p:spPr>
          <a:xfrm>
            <a:off x="3944938" y="4687888"/>
            <a:ext cx="46037" cy="46037"/>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21" name="20 Elipse"/>
          <p:cNvSpPr/>
          <p:nvPr/>
        </p:nvSpPr>
        <p:spPr>
          <a:xfrm>
            <a:off x="4492625" y="4760913"/>
            <a:ext cx="46038" cy="46037"/>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22" name="21 Elipse"/>
          <p:cNvSpPr/>
          <p:nvPr/>
        </p:nvSpPr>
        <p:spPr>
          <a:xfrm>
            <a:off x="4164013" y="4943475"/>
            <a:ext cx="46037" cy="46038"/>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27" name="26 Elipse"/>
          <p:cNvSpPr/>
          <p:nvPr/>
        </p:nvSpPr>
        <p:spPr>
          <a:xfrm>
            <a:off x="5916613" y="4030663"/>
            <a:ext cx="46037" cy="46037"/>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30" name="29 Elipse"/>
          <p:cNvSpPr/>
          <p:nvPr/>
        </p:nvSpPr>
        <p:spPr>
          <a:xfrm>
            <a:off x="5222875" y="4286250"/>
            <a:ext cx="46038" cy="46038"/>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33" name="32 Elipse"/>
          <p:cNvSpPr/>
          <p:nvPr/>
        </p:nvSpPr>
        <p:spPr>
          <a:xfrm>
            <a:off x="4383088" y="4030663"/>
            <a:ext cx="46037" cy="46037"/>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35" name="34 Elipse"/>
          <p:cNvSpPr/>
          <p:nvPr/>
        </p:nvSpPr>
        <p:spPr>
          <a:xfrm>
            <a:off x="4810125" y="4421188"/>
            <a:ext cx="46038" cy="46037"/>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37" name="36 Elipse"/>
          <p:cNvSpPr/>
          <p:nvPr/>
        </p:nvSpPr>
        <p:spPr>
          <a:xfrm>
            <a:off x="5114925" y="4725988"/>
            <a:ext cx="46038" cy="46037"/>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38" name="37 Elipse"/>
          <p:cNvSpPr/>
          <p:nvPr/>
        </p:nvSpPr>
        <p:spPr>
          <a:xfrm>
            <a:off x="5332413" y="4833938"/>
            <a:ext cx="46037" cy="46037"/>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40" name="39 Paralelogramo"/>
          <p:cNvSpPr/>
          <p:nvPr/>
        </p:nvSpPr>
        <p:spPr>
          <a:xfrm rot="20492939">
            <a:off x="2697163" y="4065588"/>
            <a:ext cx="3995737" cy="1001712"/>
          </a:xfrm>
          <a:prstGeom prst="parallelogram">
            <a:avLst>
              <a:gd name="adj" fmla="val 98716"/>
            </a:avLst>
          </a:prstGeom>
          <a:solidFill>
            <a:srgbClr val="FFCC99">
              <a:alpha val="63137"/>
            </a:srgb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25" name="24 Elipse"/>
          <p:cNvSpPr/>
          <p:nvPr/>
        </p:nvSpPr>
        <p:spPr>
          <a:xfrm>
            <a:off x="5464175" y="3994150"/>
            <a:ext cx="46038" cy="46038"/>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34" name="33 Elipse"/>
          <p:cNvSpPr/>
          <p:nvPr/>
        </p:nvSpPr>
        <p:spPr>
          <a:xfrm>
            <a:off x="5149850" y="3921125"/>
            <a:ext cx="46038" cy="46038"/>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23" name="22 Elipse"/>
          <p:cNvSpPr/>
          <p:nvPr/>
        </p:nvSpPr>
        <p:spPr>
          <a:xfrm>
            <a:off x="4310063" y="4359275"/>
            <a:ext cx="46037" cy="46038"/>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24" name="23 Elipse"/>
          <p:cNvSpPr/>
          <p:nvPr/>
        </p:nvSpPr>
        <p:spPr>
          <a:xfrm>
            <a:off x="4456113" y="5089525"/>
            <a:ext cx="46037" cy="46038"/>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26" name="25 Elipse"/>
          <p:cNvSpPr/>
          <p:nvPr/>
        </p:nvSpPr>
        <p:spPr>
          <a:xfrm>
            <a:off x="5505450" y="4432300"/>
            <a:ext cx="46038" cy="46038"/>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28" name="27 Elipse"/>
          <p:cNvSpPr/>
          <p:nvPr/>
        </p:nvSpPr>
        <p:spPr>
          <a:xfrm>
            <a:off x="5113338" y="4468813"/>
            <a:ext cx="46037" cy="46037"/>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29" name="28 Elipse"/>
          <p:cNvSpPr/>
          <p:nvPr/>
        </p:nvSpPr>
        <p:spPr>
          <a:xfrm>
            <a:off x="4894263" y="4176713"/>
            <a:ext cx="46037" cy="46037"/>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36" name="35 Elipse"/>
          <p:cNvSpPr/>
          <p:nvPr/>
        </p:nvSpPr>
        <p:spPr>
          <a:xfrm>
            <a:off x="4857750" y="4833938"/>
            <a:ext cx="46038" cy="46037"/>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sp>
        <p:nvSpPr>
          <p:cNvPr id="31" name="30 Elipse"/>
          <p:cNvSpPr/>
          <p:nvPr/>
        </p:nvSpPr>
        <p:spPr>
          <a:xfrm>
            <a:off x="3798888" y="5126038"/>
            <a:ext cx="46037" cy="46037"/>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cxnSp>
        <p:nvCxnSpPr>
          <p:cNvPr id="42" name="41 Conector recto"/>
          <p:cNvCxnSpPr/>
          <p:nvPr/>
        </p:nvCxnSpPr>
        <p:spPr>
          <a:xfrm rot="10800000" flipH="1" flipV="1">
            <a:off x="4003675" y="4287838"/>
            <a:ext cx="0" cy="2333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31 Elipse"/>
          <p:cNvSpPr/>
          <p:nvPr/>
        </p:nvSpPr>
        <p:spPr>
          <a:xfrm>
            <a:off x="3981450" y="4249738"/>
            <a:ext cx="46038" cy="46037"/>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cxnSp>
        <p:nvCxnSpPr>
          <p:cNvPr id="46" name="45 Conector recto"/>
          <p:cNvCxnSpPr/>
          <p:nvPr/>
        </p:nvCxnSpPr>
        <p:spPr>
          <a:xfrm rot="16200000" flipH="1">
            <a:off x="3770313" y="5222875"/>
            <a:ext cx="101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rot="16200000" flipH="1">
            <a:off x="4004469" y="4067969"/>
            <a:ext cx="4429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18 Elipse"/>
          <p:cNvSpPr/>
          <p:nvPr/>
        </p:nvSpPr>
        <p:spPr>
          <a:xfrm>
            <a:off x="4200525" y="3811588"/>
            <a:ext cx="46038" cy="46037"/>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ca-ES"/>
          </a:p>
        </p:txBody>
      </p:sp>
      <p:cxnSp>
        <p:nvCxnSpPr>
          <p:cNvPr id="50" name="49 Conector recto"/>
          <p:cNvCxnSpPr/>
          <p:nvPr/>
        </p:nvCxnSpPr>
        <p:spPr>
          <a:xfrm rot="16200000" flipH="1">
            <a:off x="5439569" y="4087019"/>
            <a:ext cx="1000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rot="10800000" flipH="1" flipV="1">
            <a:off x="5527675" y="4478338"/>
            <a:ext cx="0" cy="2333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949" name="56 Rectángulo"/>
          <p:cNvSpPr>
            <a:spLocks noChangeArrowheads="1"/>
          </p:cNvSpPr>
          <p:nvPr/>
        </p:nvSpPr>
        <p:spPr bwMode="auto">
          <a:xfrm>
            <a:off x="5143500" y="5187950"/>
            <a:ext cx="196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i="1">
                <a:solidFill>
                  <a:schemeClr val="tx2"/>
                </a:solidFill>
                <a:latin typeface="Calibri" pitchFamily="34" charset="0"/>
              </a:rPr>
              <a:t>ŷ </a:t>
            </a:r>
            <a:r>
              <a:rPr lang="en-US">
                <a:solidFill>
                  <a:schemeClr val="tx2"/>
                </a:solidFill>
                <a:latin typeface="Calibri" pitchFamily="34" charset="0"/>
              </a:rPr>
              <a:t>= </a:t>
            </a:r>
            <a:r>
              <a:rPr lang="en-US" sz="2000" i="1">
                <a:solidFill>
                  <a:schemeClr val="tx2"/>
                </a:solidFill>
                <a:latin typeface="Symbol" pitchFamily="18" charset="2"/>
              </a:rPr>
              <a:t>b</a:t>
            </a:r>
            <a:r>
              <a:rPr lang="en-US" baseline="-25000">
                <a:solidFill>
                  <a:schemeClr val="tx2"/>
                </a:solidFill>
                <a:latin typeface="Calibri" pitchFamily="34" charset="0"/>
              </a:rPr>
              <a:t>0</a:t>
            </a:r>
            <a:r>
              <a:rPr lang="en-US">
                <a:solidFill>
                  <a:schemeClr val="tx2"/>
                </a:solidFill>
                <a:latin typeface="Calibri" pitchFamily="34" charset="0"/>
              </a:rPr>
              <a:t> + </a:t>
            </a:r>
            <a:r>
              <a:rPr lang="en-US" sz="2000" i="1">
                <a:solidFill>
                  <a:schemeClr val="tx2"/>
                </a:solidFill>
                <a:latin typeface="Symbol" pitchFamily="18" charset="2"/>
              </a:rPr>
              <a:t>b</a:t>
            </a:r>
            <a:r>
              <a:rPr lang="en-US" baseline="-25000">
                <a:solidFill>
                  <a:schemeClr val="tx2"/>
                </a:solidFill>
                <a:latin typeface="Calibri" pitchFamily="34" charset="0"/>
              </a:rPr>
              <a:t>1</a:t>
            </a:r>
            <a:r>
              <a:rPr lang="en-US" i="1">
                <a:solidFill>
                  <a:schemeClr val="tx2"/>
                </a:solidFill>
                <a:latin typeface="Calibri" pitchFamily="34" charset="0"/>
              </a:rPr>
              <a:t>x</a:t>
            </a:r>
            <a:r>
              <a:rPr lang="en-US" baseline="-25000">
                <a:solidFill>
                  <a:schemeClr val="tx2"/>
                </a:solidFill>
                <a:latin typeface="Calibri" pitchFamily="34" charset="0"/>
              </a:rPr>
              <a:t>1</a:t>
            </a:r>
            <a:r>
              <a:rPr lang="en-US">
                <a:solidFill>
                  <a:schemeClr val="tx2"/>
                </a:solidFill>
                <a:latin typeface="Calibri" pitchFamily="34" charset="0"/>
              </a:rPr>
              <a:t>+ </a:t>
            </a:r>
            <a:r>
              <a:rPr lang="en-US" sz="2000" i="1">
                <a:solidFill>
                  <a:schemeClr val="tx2"/>
                </a:solidFill>
                <a:latin typeface="Symbol" pitchFamily="18" charset="2"/>
              </a:rPr>
              <a:t>b</a:t>
            </a:r>
            <a:r>
              <a:rPr lang="en-US" baseline="-25000">
                <a:solidFill>
                  <a:schemeClr val="tx2"/>
                </a:solidFill>
                <a:latin typeface="Calibri" pitchFamily="34" charset="0"/>
              </a:rPr>
              <a:t>2</a:t>
            </a:r>
            <a:r>
              <a:rPr lang="en-US" i="1">
                <a:solidFill>
                  <a:schemeClr val="tx2"/>
                </a:solidFill>
                <a:latin typeface="Calibri" pitchFamily="34" charset="0"/>
              </a:rPr>
              <a:t>x</a:t>
            </a:r>
            <a:r>
              <a:rPr lang="en-US" baseline="-25000">
                <a:solidFill>
                  <a:schemeClr val="tx2"/>
                </a:solidFill>
                <a:latin typeface="Calibri" pitchFamily="34" charset="0"/>
              </a:rPr>
              <a:t>2</a:t>
            </a:r>
            <a:endParaRPr lang="ca-ES">
              <a:latin typeface="Calibri" pitchFamily="34" charset="0"/>
            </a:endParaRPr>
          </a:p>
        </p:txBody>
      </p:sp>
      <p:sp>
        <p:nvSpPr>
          <p:cNvPr id="38950" name="57 Rectángulo"/>
          <p:cNvSpPr>
            <a:spLocks noChangeArrowheads="1"/>
          </p:cNvSpPr>
          <p:nvPr/>
        </p:nvSpPr>
        <p:spPr bwMode="auto">
          <a:xfrm>
            <a:off x="2333625" y="5168900"/>
            <a:ext cx="361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i="1">
                <a:solidFill>
                  <a:schemeClr val="tx2"/>
                </a:solidFill>
                <a:latin typeface="Calibri" pitchFamily="34" charset="0"/>
              </a:rPr>
              <a:t>x</a:t>
            </a:r>
            <a:r>
              <a:rPr lang="en-US" baseline="-25000">
                <a:solidFill>
                  <a:schemeClr val="tx2"/>
                </a:solidFill>
                <a:latin typeface="Calibri" pitchFamily="34" charset="0"/>
              </a:rPr>
              <a:t>1</a:t>
            </a:r>
            <a:endParaRPr lang="ca-ES">
              <a:latin typeface="Calibri" pitchFamily="34" charset="0"/>
            </a:endParaRPr>
          </a:p>
        </p:txBody>
      </p:sp>
      <p:sp>
        <p:nvSpPr>
          <p:cNvPr id="38951" name="58 Rectángulo"/>
          <p:cNvSpPr>
            <a:spLocks noChangeArrowheads="1"/>
          </p:cNvSpPr>
          <p:nvPr/>
        </p:nvSpPr>
        <p:spPr bwMode="auto">
          <a:xfrm>
            <a:off x="6467475" y="4597400"/>
            <a:ext cx="361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i="1">
                <a:solidFill>
                  <a:schemeClr val="tx2"/>
                </a:solidFill>
                <a:latin typeface="Calibri" pitchFamily="34" charset="0"/>
              </a:rPr>
              <a:t>x</a:t>
            </a:r>
            <a:r>
              <a:rPr lang="en-US" baseline="-25000">
                <a:solidFill>
                  <a:schemeClr val="tx2"/>
                </a:solidFill>
                <a:latin typeface="Calibri" pitchFamily="34" charset="0"/>
              </a:rPr>
              <a:t>2</a:t>
            </a:r>
            <a:endParaRPr lang="ca-ES">
              <a:latin typeface="Calibri" pitchFamily="34" charset="0"/>
            </a:endParaRPr>
          </a:p>
        </p:txBody>
      </p:sp>
      <p:sp>
        <p:nvSpPr>
          <p:cNvPr id="38952" name="59 Rectángulo"/>
          <p:cNvSpPr>
            <a:spLocks noChangeArrowheads="1"/>
          </p:cNvSpPr>
          <p:nvPr/>
        </p:nvSpPr>
        <p:spPr bwMode="auto">
          <a:xfrm>
            <a:off x="3457575" y="2692400"/>
            <a:ext cx="28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i="1">
                <a:solidFill>
                  <a:schemeClr val="tx2"/>
                </a:solidFill>
                <a:latin typeface="Calibri" pitchFamily="34" charset="0"/>
              </a:rPr>
              <a:t>y</a:t>
            </a:r>
            <a:endParaRPr lang="ca-ES">
              <a:latin typeface="Calibri" pitchFamily="34" charset="0"/>
            </a:endParaRPr>
          </a:p>
        </p:txBody>
      </p:sp>
      <p:sp>
        <p:nvSpPr>
          <p:cNvPr id="38953" name="60 Rectángulo"/>
          <p:cNvSpPr>
            <a:spLocks noChangeArrowheads="1"/>
          </p:cNvSpPr>
          <p:nvPr/>
        </p:nvSpPr>
        <p:spPr bwMode="auto">
          <a:xfrm>
            <a:off x="3989388" y="3797300"/>
            <a:ext cx="288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solidFill>
                  <a:schemeClr val="tx2"/>
                </a:solidFill>
                <a:latin typeface="Calibri" pitchFamily="34" charset="0"/>
              </a:rPr>
              <a:t>ε</a:t>
            </a:r>
            <a:endParaRPr lang="ca-ES">
              <a:latin typeface="Calibri" pitchFamily="34" charset="0"/>
            </a:endParaRPr>
          </a:p>
        </p:txBody>
      </p:sp>
      <p:sp>
        <p:nvSpPr>
          <p:cNvPr id="38954" name="61 Rectángulo"/>
          <p:cNvSpPr>
            <a:spLocks noChangeArrowheads="1"/>
          </p:cNvSpPr>
          <p:nvPr/>
        </p:nvSpPr>
        <p:spPr bwMode="auto">
          <a:xfrm>
            <a:off x="409575" y="1079500"/>
            <a:ext cx="83248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80000"/>
              </a:lnSpc>
            </a:pPr>
            <a:r>
              <a:rPr lang="ja-JP" altLang="en-US">
                <a:solidFill>
                  <a:schemeClr val="tx2"/>
                </a:solidFill>
                <a:latin typeface="Calibri" pitchFamily="34" charset="0"/>
              </a:rPr>
              <a:t>‘</a:t>
            </a:r>
            <a:r>
              <a:rPr lang="en-US" altLang="ja-JP">
                <a:solidFill>
                  <a:schemeClr val="tx2"/>
                </a:solidFill>
                <a:latin typeface="Calibri" pitchFamily="34" charset="0"/>
              </a:rPr>
              <a:t>Plane</a:t>
            </a:r>
            <a:r>
              <a:rPr lang="ja-JP" altLang="en-US">
                <a:solidFill>
                  <a:schemeClr val="tx2"/>
                </a:solidFill>
                <a:latin typeface="Calibri" pitchFamily="34" charset="0"/>
              </a:rPr>
              <a:t>’</a:t>
            </a:r>
            <a:r>
              <a:rPr lang="en-US" altLang="ja-JP">
                <a:solidFill>
                  <a:schemeClr val="tx2"/>
                </a:solidFill>
                <a:latin typeface="Calibri" pitchFamily="34" charset="0"/>
              </a:rPr>
              <a:t> of regression: Plane nearest all the sample points distributed over a 3D space:</a:t>
            </a:r>
          </a:p>
          <a:p>
            <a:pPr algn="l">
              <a:lnSpc>
                <a:spcPct val="80000"/>
              </a:lnSpc>
            </a:pPr>
            <a:endParaRPr lang="en-US">
              <a:solidFill>
                <a:schemeClr val="tx2"/>
              </a:solidFill>
              <a:latin typeface="Calibri" pitchFamily="34" charset="0"/>
            </a:endParaRPr>
          </a:p>
          <a:p>
            <a:pPr algn="l">
              <a:lnSpc>
                <a:spcPct val="80000"/>
              </a:lnSpc>
            </a:pPr>
            <a:r>
              <a:rPr lang="en-US" i="1">
                <a:solidFill>
                  <a:schemeClr val="tx2"/>
                </a:solidFill>
                <a:latin typeface="Calibri" pitchFamily="34" charset="0"/>
              </a:rPr>
              <a:t>y </a:t>
            </a:r>
            <a:r>
              <a:rPr lang="en-US">
                <a:solidFill>
                  <a:schemeClr val="tx2"/>
                </a:solidFill>
                <a:latin typeface="Calibri" pitchFamily="34" charset="0"/>
              </a:rPr>
              <a:t>= </a:t>
            </a:r>
            <a:r>
              <a:rPr lang="en-US" sz="2000" i="1">
                <a:solidFill>
                  <a:schemeClr val="tx2"/>
                </a:solidFill>
                <a:latin typeface="Symbol" pitchFamily="18" charset="2"/>
              </a:rPr>
              <a:t>b</a:t>
            </a:r>
            <a:r>
              <a:rPr lang="en-US" baseline="-25000">
                <a:solidFill>
                  <a:schemeClr val="tx2"/>
                </a:solidFill>
                <a:latin typeface="Calibri" pitchFamily="34" charset="0"/>
              </a:rPr>
              <a:t>0</a:t>
            </a:r>
            <a:r>
              <a:rPr lang="en-US">
                <a:solidFill>
                  <a:schemeClr val="tx2"/>
                </a:solidFill>
                <a:latin typeface="Calibri" pitchFamily="34" charset="0"/>
              </a:rPr>
              <a:t> + </a:t>
            </a:r>
            <a:r>
              <a:rPr lang="en-US" sz="2000" i="1">
                <a:solidFill>
                  <a:schemeClr val="tx2"/>
                </a:solidFill>
                <a:latin typeface="Symbol" pitchFamily="18" charset="2"/>
              </a:rPr>
              <a:t>b</a:t>
            </a:r>
            <a:r>
              <a:rPr lang="en-US" baseline="-25000">
                <a:solidFill>
                  <a:schemeClr val="tx2"/>
                </a:solidFill>
                <a:latin typeface="Calibri" pitchFamily="34" charset="0"/>
              </a:rPr>
              <a:t>1</a:t>
            </a:r>
            <a:r>
              <a:rPr lang="en-US" i="1">
                <a:solidFill>
                  <a:schemeClr val="tx2"/>
                </a:solidFill>
                <a:latin typeface="Calibri" pitchFamily="34" charset="0"/>
              </a:rPr>
              <a:t>x</a:t>
            </a:r>
            <a:r>
              <a:rPr lang="en-US" baseline="-25000">
                <a:solidFill>
                  <a:schemeClr val="tx2"/>
                </a:solidFill>
                <a:latin typeface="Calibri" pitchFamily="34" charset="0"/>
              </a:rPr>
              <a:t>1</a:t>
            </a:r>
            <a:r>
              <a:rPr lang="en-US">
                <a:solidFill>
                  <a:schemeClr val="tx2"/>
                </a:solidFill>
                <a:latin typeface="Calibri" pitchFamily="34" charset="0"/>
              </a:rPr>
              <a:t>+</a:t>
            </a:r>
            <a:r>
              <a:rPr lang="en-US" sz="2000" i="1">
                <a:solidFill>
                  <a:schemeClr val="tx2"/>
                </a:solidFill>
                <a:latin typeface="Symbol" pitchFamily="18" charset="2"/>
              </a:rPr>
              <a:t>b</a:t>
            </a:r>
            <a:r>
              <a:rPr lang="en-US" i="1">
                <a:solidFill>
                  <a:schemeClr val="tx2"/>
                </a:solidFill>
                <a:latin typeface="Symbol" pitchFamily="18" charset="2"/>
              </a:rPr>
              <a:t> </a:t>
            </a:r>
            <a:r>
              <a:rPr lang="en-US" baseline="-25000">
                <a:solidFill>
                  <a:schemeClr val="tx2"/>
                </a:solidFill>
                <a:latin typeface="Calibri" pitchFamily="34" charset="0"/>
              </a:rPr>
              <a:t>2</a:t>
            </a:r>
            <a:r>
              <a:rPr lang="en-US" i="1">
                <a:solidFill>
                  <a:schemeClr val="tx2"/>
                </a:solidFill>
                <a:latin typeface="Calibri" pitchFamily="34" charset="0"/>
              </a:rPr>
              <a:t>x</a:t>
            </a:r>
            <a:r>
              <a:rPr lang="en-US" baseline="-25000">
                <a:solidFill>
                  <a:schemeClr val="tx2"/>
                </a:solidFill>
                <a:latin typeface="Calibri" pitchFamily="34" charset="0"/>
              </a:rPr>
              <a:t>2</a:t>
            </a:r>
            <a:r>
              <a:rPr lang="en-US">
                <a:solidFill>
                  <a:schemeClr val="tx2"/>
                </a:solidFill>
                <a:latin typeface="Calibri" pitchFamily="34" charset="0"/>
              </a:rPr>
              <a:t> + ε       -&gt; Hyperplane</a:t>
            </a:r>
          </a:p>
        </p:txBody>
      </p:sp>
    </p:spTree>
    <p:extLst>
      <p:ext uri="{BB962C8B-B14F-4D97-AF65-F5344CB8AC3E}">
        <p14:creationId xmlns:p14="http://schemas.microsoft.com/office/powerpoint/2010/main" val="9083068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42 CuadroTexto"/>
          <p:cNvSpPr txBox="1">
            <a:spLocks noChangeArrowheads="1"/>
          </p:cNvSpPr>
          <p:nvPr/>
        </p:nvSpPr>
        <p:spPr bwMode="auto">
          <a:xfrm>
            <a:off x="704850" y="723900"/>
            <a:ext cx="790575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s-ES" sz="3200">
                <a:solidFill>
                  <a:schemeClr val="tx2"/>
                </a:solidFill>
                <a:latin typeface="Calibri" pitchFamily="34" charset="0"/>
              </a:rPr>
              <a:t>Last remarks:</a:t>
            </a:r>
          </a:p>
          <a:p>
            <a:pPr algn="l" eaLnBrk="1" hangingPunct="1"/>
            <a:endParaRPr lang="es-ES" sz="2000">
              <a:solidFill>
                <a:schemeClr val="tx2"/>
              </a:solidFill>
              <a:latin typeface="Calibri" pitchFamily="34" charset="0"/>
            </a:endParaRPr>
          </a:p>
          <a:p>
            <a:pPr algn="l" eaLnBrk="1" hangingPunct="1"/>
            <a:endParaRPr lang="es-ES" sz="2000">
              <a:solidFill>
                <a:schemeClr val="tx2"/>
              </a:solidFill>
              <a:latin typeface="Calibri" pitchFamily="34" charset="0"/>
            </a:endParaRPr>
          </a:p>
          <a:p>
            <a:pPr algn="l" eaLnBrk="1" hangingPunct="1"/>
            <a:endParaRPr lang="es-ES" sz="2000">
              <a:solidFill>
                <a:schemeClr val="tx2"/>
              </a:solidFill>
              <a:latin typeface="Calibri" pitchFamily="34" charset="0"/>
            </a:endParaRPr>
          </a:p>
          <a:p>
            <a:pPr algn="l" eaLnBrk="1" hangingPunct="1">
              <a:buFontTx/>
              <a:buChar char="-"/>
            </a:pPr>
            <a:r>
              <a:rPr lang="es-ES" sz="2000">
                <a:solidFill>
                  <a:schemeClr val="tx2"/>
                </a:solidFill>
                <a:latin typeface="Calibri" pitchFamily="34" charset="0"/>
              </a:rPr>
              <a:t> </a:t>
            </a:r>
            <a:r>
              <a:rPr lang="es-ES" sz="2000" b="1">
                <a:solidFill>
                  <a:schemeClr val="tx2"/>
                </a:solidFill>
                <a:latin typeface="Calibri" pitchFamily="34" charset="0"/>
              </a:rPr>
              <a:t>Relationship between two variables doesn</a:t>
            </a:r>
            <a:r>
              <a:rPr lang="es-ES" altLang="en-US" sz="2000" b="1">
                <a:solidFill>
                  <a:schemeClr val="tx2"/>
                </a:solidFill>
                <a:latin typeface="Calibri" pitchFamily="34" charset="0"/>
              </a:rPr>
              <a:t>’</a:t>
            </a:r>
            <a:r>
              <a:rPr lang="es-ES" sz="2000" b="1">
                <a:solidFill>
                  <a:schemeClr val="tx2"/>
                </a:solidFill>
                <a:latin typeface="Calibri" pitchFamily="34" charset="0"/>
              </a:rPr>
              <a:t>t mean causality</a:t>
            </a:r>
          </a:p>
          <a:p>
            <a:pPr algn="l" eaLnBrk="1" hangingPunct="1"/>
            <a:r>
              <a:rPr lang="es-ES" sz="2000">
                <a:solidFill>
                  <a:schemeClr val="tx2"/>
                </a:solidFill>
                <a:latin typeface="Calibri" pitchFamily="34" charset="0"/>
              </a:rPr>
              <a:t>(e.g suicide - icecream)</a:t>
            </a:r>
            <a:endParaRPr lang="es-ES" sz="2000" b="1">
              <a:solidFill>
                <a:schemeClr val="tx2"/>
              </a:solidFill>
              <a:latin typeface="Calibri" pitchFamily="34" charset="0"/>
            </a:endParaRPr>
          </a:p>
          <a:p>
            <a:pPr algn="l" eaLnBrk="1" hangingPunct="1">
              <a:buFontTx/>
              <a:buChar char="-"/>
            </a:pPr>
            <a:endParaRPr lang="es-ES" sz="2000">
              <a:solidFill>
                <a:schemeClr val="tx2"/>
              </a:solidFill>
              <a:latin typeface="Calibri" pitchFamily="34" charset="0"/>
            </a:endParaRPr>
          </a:p>
          <a:p>
            <a:pPr algn="l" eaLnBrk="1" hangingPunct="1">
              <a:buFontTx/>
              <a:buChar char="-"/>
            </a:pPr>
            <a:endParaRPr lang="es-ES" sz="2000">
              <a:solidFill>
                <a:schemeClr val="tx2"/>
              </a:solidFill>
              <a:latin typeface="Calibri" pitchFamily="34" charset="0"/>
            </a:endParaRPr>
          </a:p>
          <a:p>
            <a:pPr algn="l" eaLnBrk="1" hangingPunct="1">
              <a:buFontTx/>
              <a:buChar char="-"/>
            </a:pPr>
            <a:r>
              <a:rPr lang="es-ES" sz="2000">
                <a:solidFill>
                  <a:schemeClr val="tx2"/>
                </a:solidFill>
                <a:latin typeface="Calibri" pitchFamily="34" charset="0"/>
              </a:rPr>
              <a:t> </a:t>
            </a:r>
            <a:r>
              <a:rPr lang="es-ES" sz="2000" b="1">
                <a:solidFill>
                  <a:schemeClr val="tx2"/>
                </a:solidFill>
                <a:latin typeface="Calibri" pitchFamily="34" charset="0"/>
              </a:rPr>
              <a:t>Cov(x,y)=0 doesn</a:t>
            </a:r>
            <a:r>
              <a:rPr lang="es-ES" altLang="en-US" sz="2000" b="1">
                <a:solidFill>
                  <a:schemeClr val="tx2"/>
                </a:solidFill>
                <a:latin typeface="Calibri" pitchFamily="34" charset="0"/>
              </a:rPr>
              <a:t>’</a:t>
            </a:r>
            <a:r>
              <a:rPr lang="es-ES" sz="2000" b="1">
                <a:solidFill>
                  <a:schemeClr val="tx2"/>
                </a:solidFill>
                <a:latin typeface="Calibri" pitchFamily="34" charset="0"/>
              </a:rPr>
              <a:t>t mean x,y being independents </a:t>
            </a:r>
          </a:p>
          <a:p>
            <a:pPr algn="l" eaLnBrk="1" hangingPunct="1"/>
            <a:r>
              <a:rPr lang="es-ES" sz="2000">
                <a:solidFill>
                  <a:schemeClr val="tx2"/>
                </a:solidFill>
                <a:latin typeface="Calibri" pitchFamily="34" charset="0"/>
              </a:rPr>
              <a:t>(yes  for linear relationship but it could be quadratic,…)</a:t>
            </a:r>
          </a:p>
        </p:txBody>
      </p:sp>
    </p:spTree>
    <p:extLst>
      <p:ext uri="{BB962C8B-B14F-4D97-AF65-F5344CB8AC3E}">
        <p14:creationId xmlns:p14="http://schemas.microsoft.com/office/powerpoint/2010/main" val="745631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dirty="0" smtClean="0">
                <a:solidFill>
                  <a:schemeClr val="tx1"/>
                </a:solidFill>
                <a:latin typeface="Tahoma" pitchFamily="34" charset="0"/>
                <a:ea typeface="Tahoma" pitchFamily="34" charset="0"/>
                <a:cs typeface="Tahoma" pitchFamily="34" charset="0"/>
              </a:rPr>
              <a:t>References</a:t>
            </a:r>
            <a:endParaRPr lang="en-GB" dirty="0">
              <a:solidFill>
                <a:schemeClr val="tx1"/>
              </a:solidFill>
              <a:latin typeface="Tahoma" pitchFamily="34" charset="0"/>
              <a:ea typeface="Tahoma" pitchFamily="34" charset="0"/>
              <a:cs typeface="Tahoma" pitchFamily="34" charset="0"/>
            </a:endParaRPr>
          </a:p>
        </p:txBody>
      </p:sp>
      <p:sp>
        <p:nvSpPr>
          <p:cNvPr id="3" name="Content Placeholder 1"/>
          <p:cNvSpPr txBox="1">
            <a:spLocks/>
          </p:cNvSpPr>
          <p:nvPr/>
        </p:nvSpPr>
        <p:spPr>
          <a:xfrm>
            <a:off x="457200" y="1481328"/>
            <a:ext cx="8229600" cy="6844216"/>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90000"/>
              </a:lnSpc>
            </a:pPr>
            <a:r>
              <a:rPr lang="en-GB" altLang="zh-CN" sz="2000" dirty="0" smtClean="0">
                <a:latin typeface="Tahoma" pitchFamily="34" charset="0"/>
                <a:ea typeface="Tahoma" pitchFamily="34" charset="0"/>
                <a:cs typeface="Tahoma" pitchFamily="34" charset="0"/>
              </a:rPr>
              <a:t>Field</a:t>
            </a:r>
            <a:r>
              <a:rPr lang="en-GB" altLang="zh-CN" sz="2000" dirty="0">
                <a:latin typeface="Tahoma" pitchFamily="34" charset="0"/>
                <a:ea typeface="Tahoma" pitchFamily="34" charset="0"/>
                <a:cs typeface="Tahoma" pitchFamily="34" charset="0"/>
              </a:rPr>
              <a:t>, A. (2009). Discovering Statistics Using SPSS (2nd </a:t>
            </a:r>
            <a:r>
              <a:rPr lang="en-GB" altLang="zh-CN" sz="2000" dirty="0" err="1">
                <a:latin typeface="Tahoma" pitchFamily="34" charset="0"/>
                <a:ea typeface="Tahoma" pitchFamily="34" charset="0"/>
                <a:cs typeface="Tahoma" pitchFamily="34" charset="0"/>
              </a:rPr>
              <a:t>ed</a:t>
            </a:r>
            <a:r>
              <a:rPr lang="en-GB" altLang="zh-CN" sz="2000" dirty="0">
                <a:latin typeface="Tahoma" pitchFamily="34" charset="0"/>
                <a:ea typeface="Tahoma" pitchFamily="34" charset="0"/>
                <a:cs typeface="Tahoma" pitchFamily="34" charset="0"/>
              </a:rPr>
              <a:t>). London: Sage Publications Ltd</a:t>
            </a:r>
            <a:r>
              <a:rPr lang="en-GB" altLang="zh-CN" sz="2000" dirty="0" smtClean="0">
                <a:latin typeface="Tahoma" pitchFamily="34" charset="0"/>
                <a:ea typeface="Tahoma" pitchFamily="34" charset="0"/>
                <a:cs typeface="Tahoma" pitchFamily="34" charset="0"/>
              </a:rPr>
              <a:t>.</a:t>
            </a:r>
            <a:br>
              <a:rPr lang="en-GB" altLang="zh-CN" sz="2000" dirty="0" smtClean="0">
                <a:latin typeface="Tahoma" pitchFamily="34" charset="0"/>
                <a:ea typeface="Tahoma" pitchFamily="34" charset="0"/>
                <a:cs typeface="Tahoma" pitchFamily="34" charset="0"/>
              </a:rPr>
            </a:br>
            <a:endParaRPr lang="en-GB" altLang="zh-CN" sz="2000" dirty="0" smtClean="0">
              <a:latin typeface="Tahoma" pitchFamily="34" charset="0"/>
              <a:ea typeface="Tahoma" pitchFamily="34" charset="0"/>
              <a:cs typeface="Tahoma" pitchFamily="34" charset="0"/>
            </a:endParaRPr>
          </a:p>
          <a:p>
            <a:pPr>
              <a:lnSpc>
                <a:spcPct val="90000"/>
              </a:lnSpc>
            </a:pPr>
            <a:r>
              <a:rPr lang="en-GB" altLang="zh-CN" sz="2000" dirty="0" smtClean="0">
                <a:latin typeface="Tahoma" pitchFamily="34" charset="0"/>
                <a:ea typeface="Tahoma" pitchFamily="34" charset="0"/>
                <a:cs typeface="Tahoma" pitchFamily="34" charset="0"/>
              </a:rPr>
              <a:t>Various </a:t>
            </a:r>
            <a:r>
              <a:rPr lang="en-GB" altLang="zh-CN" sz="2000" dirty="0" err="1" smtClean="0">
                <a:latin typeface="Tahoma" pitchFamily="34" charset="0"/>
                <a:ea typeface="Tahoma" pitchFamily="34" charset="0"/>
                <a:cs typeface="Tahoma" pitchFamily="34" charset="0"/>
              </a:rPr>
              <a:t>MfD</a:t>
            </a:r>
            <a:r>
              <a:rPr lang="en-GB" altLang="zh-CN" sz="2000" dirty="0" smtClean="0">
                <a:latin typeface="Tahoma" pitchFamily="34" charset="0"/>
                <a:ea typeface="Tahoma" pitchFamily="34" charset="0"/>
                <a:cs typeface="Tahoma" pitchFamily="34" charset="0"/>
              </a:rPr>
              <a:t> Slides 2007-2010</a:t>
            </a:r>
            <a:br>
              <a:rPr lang="en-GB" altLang="zh-CN" sz="2000" dirty="0" smtClean="0">
                <a:latin typeface="Tahoma" pitchFamily="34" charset="0"/>
                <a:ea typeface="Tahoma" pitchFamily="34" charset="0"/>
                <a:cs typeface="Tahoma" pitchFamily="34" charset="0"/>
              </a:rPr>
            </a:br>
            <a:endParaRPr lang="en-GB" altLang="zh-CN" sz="2000" dirty="0" smtClean="0">
              <a:latin typeface="Tahoma" pitchFamily="34" charset="0"/>
              <a:ea typeface="Tahoma" pitchFamily="34" charset="0"/>
              <a:cs typeface="Tahoma" pitchFamily="34" charset="0"/>
            </a:endParaRPr>
          </a:p>
          <a:p>
            <a:pPr>
              <a:lnSpc>
                <a:spcPct val="90000"/>
              </a:lnSpc>
            </a:pPr>
            <a:r>
              <a:rPr lang="en-GB" altLang="zh-CN" sz="2000" dirty="0" smtClean="0">
                <a:latin typeface="Tahoma" pitchFamily="34" charset="0"/>
                <a:ea typeface="Tahoma" pitchFamily="34" charset="0"/>
                <a:cs typeface="Tahoma" pitchFamily="34" charset="0"/>
              </a:rPr>
              <a:t>SPM Course slides</a:t>
            </a:r>
            <a:br>
              <a:rPr lang="en-GB" altLang="zh-CN" sz="2000" dirty="0" smtClean="0">
                <a:latin typeface="Tahoma" pitchFamily="34" charset="0"/>
                <a:ea typeface="Tahoma" pitchFamily="34" charset="0"/>
                <a:cs typeface="Tahoma" pitchFamily="34" charset="0"/>
              </a:rPr>
            </a:br>
            <a:endParaRPr lang="en-GB" altLang="zh-CN" sz="2000" dirty="0" smtClean="0">
              <a:latin typeface="Tahoma" pitchFamily="34" charset="0"/>
              <a:ea typeface="Tahoma" pitchFamily="34" charset="0"/>
              <a:cs typeface="Tahoma" pitchFamily="34" charset="0"/>
            </a:endParaRPr>
          </a:p>
          <a:p>
            <a:pPr>
              <a:lnSpc>
                <a:spcPct val="90000"/>
              </a:lnSpc>
            </a:pPr>
            <a:r>
              <a:rPr lang="en-GB" altLang="zh-CN" sz="2000" dirty="0" smtClean="0">
                <a:latin typeface="Tahoma" pitchFamily="34" charset="0"/>
                <a:ea typeface="Tahoma" pitchFamily="34" charset="0"/>
                <a:cs typeface="Tahoma" pitchFamily="34" charset="0"/>
              </a:rPr>
              <a:t>Wikipedia</a:t>
            </a:r>
          </a:p>
          <a:p>
            <a:pPr>
              <a:lnSpc>
                <a:spcPct val="90000"/>
              </a:lnSpc>
            </a:pPr>
            <a:endParaRPr lang="en-GB" altLang="zh-CN" sz="2000" dirty="0">
              <a:latin typeface="Tahoma" pitchFamily="34" charset="0"/>
              <a:ea typeface="Tahoma" pitchFamily="34" charset="0"/>
              <a:cs typeface="Tahoma" pitchFamily="34" charset="0"/>
            </a:endParaRPr>
          </a:p>
          <a:p>
            <a:pPr>
              <a:lnSpc>
                <a:spcPct val="90000"/>
              </a:lnSpc>
            </a:pPr>
            <a:r>
              <a:rPr lang="en-US" altLang="zh-CN" sz="2000" dirty="0">
                <a:latin typeface="Tahoma" pitchFamily="34" charset="0"/>
                <a:ea typeface="Tahoma" pitchFamily="34" charset="0"/>
                <a:cs typeface="Tahoma" pitchFamily="34" charset="0"/>
              </a:rPr>
              <a:t>Judd, C.M., McClelland, G.H., Ryan, C.S. Data Analysis: A Model Comparison Approach, Second Edition. </a:t>
            </a:r>
            <a:r>
              <a:rPr lang="en-US" altLang="zh-CN" sz="2000" dirty="0" err="1">
                <a:latin typeface="Tahoma" pitchFamily="34" charset="0"/>
                <a:ea typeface="Tahoma" pitchFamily="34" charset="0"/>
                <a:cs typeface="Tahoma" pitchFamily="34" charset="0"/>
              </a:rPr>
              <a:t>Routledge</a:t>
            </a:r>
            <a:r>
              <a:rPr lang="en-US" altLang="zh-CN" sz="2000" dirty="0">
                <a:latin typeface="Tahoma" pitchFamily="34" charset="0"/>
                <a:ea typeface="Tahoma" pitchFamily="34" charset="0"/>
                <a:cs typeface="Tahoma" pitchFamily="34" charset="0"/>
              </a:rPr>
              <a:t>; </a:t>
            </a:r>
            <a:endParaRPr lang="en-GB" altLang="zh-CN" sz="2000" dirty="0" smtClean="0">
              <a:latin typeface="Tahoma" pitchFamily="34" charset="0"/>
              <a:ea typeface="Tahoma" pitchFamily="34" charset="0"/>
              <a:cs typeface="Tahoma" pitchFamily="34" charset="0"/>
            </a:endParaRPr>
          </a:p>
          <a:p>
            <a:pPr marL="109728" indent="0">
              <a:lnSpc>
                <a:spcPct val="90000"/>
              </a:lnSpc>
              <a:buNone/>
            </a:pPr>
            <a:endParaRPr lang="en-GB" altLang="zh-CN" sz="2000" dirty="0">
              <a:latin typeface="Tahoma" pitchFamily="34" charset="0"/>
              <a:ea typeface="Tahoma" pitchFamily="34" charset="0"/>
              <a:cs typeface="Tahoma" pitchFamily="34" charset="0"/>
            </a:endParaRPr>
          </a:p>
          <a:p>
            <a:pPr>
              <a:lnSpc>
                <a:spcPct val="90000"/>
              </a:lnSpc>
            </a:pPr>
            <a:r>
              <a:rPr lang="en-GB" altLang="zh-CN" sz="2000" dirty="0" smtClean="0">
                <a:latin typeface="Tahoma" pitchFamily="34" charset="0"/>
                <a:ea typeface="Tahoma" pitchFamily="34" charset="0"/>
                <a:cs typeface="Tahoma" pitchFamily="34" charset="0"/>
              </a:rPr>
              <a:t>Slide from </a:t>
            </a:r>
            <a:r>
              <a:rPr lang="en-US" altLang="zh-CN" sz="2000" dirty="0" smtClean="0">
                <a:latin typeface="Tahoma" pitchFamily="34" charset="0"/>
                <a:ea typeface="Tahoma" pitchFamily="34" charset="0"/>
                <a:cs typeface="Tahoma" pitchFamily="34" charset="0"/>
              </a:rPr>
              <a:t>PSYCGR01 Statistic </a:t>
            </a:r>
            <a:r>
              <a:rPr lang="en-US" altLang="zh-CN" sz="2000" smtClean="0">
                <a:latin typeface="Tahoma" pitchFamily="34" charset="0"/>
                <a:ea typeface="Tahoma" pitchFamily="34" charset="0"/>
                <a:cs typeface="Tahoma" pitchFamily="34" charset="0"/>
              </a:rPr>
              <a:t>course - </a:t>
            </a:r>
            <a:r>
              <a:rPr lang="en-US" altLang="zh-CN" sz="2000" dirty="0" smtClean="0">
                <a:latin typeface="Tahoma" pitchFamily="34" charset="0"/>
                <a:ea typeface="Tahoma" pitchFamily="34" charset="0"/>
                <a:cs typeface="Tahoma" pitchFamily="34" charset="0"/>
              </a:rPr>
              <a:t>UCL (dr. </a:t>
            </a:r>
            <a:r>
              <a:rPr lang="nl-NL" altLang="zh-CN" sz="2000" dirty="0">
                <a:latin typeface="Tahoma" pitchFamily="34" charset="0"/>
                <a:ea typeface="Tahoma" pitchFamily="34" charset="0"/>
                <a:cs typeface="Tahoma" pitchFamily="34" charset="0"/>
              </a:rPr>
              <a:t>Maarten </a:t>
            </a:r>
            <a:r>
              <a:rPr lang="nl-NL" altLang="zh-CN" sz="2000" dirty="0" err="1" smtClean="0">
                <a:latin typeface="Tahoma" pitchFamily="34" charset="0"/>
                <a:ea typeface="Tahoma" pitchFamily="34" charset="0"/>
                <a:cs typeface="Tahoma" pitchFamily="34" charset="0"/>
              </a:rPr>
              <a:t>Speekenbrink</a:t>
            </a:r>
            <a:r>
              <a:rPr lang="nl-NL" altLang="zh-CN" sz="2000" dirty="0" smtClean="0">
                <a:latin typeface="Tahoma" pitchFamily="34" charset="0"/>
                <a:ea typeface="Tahoma" pitchFamily="34" charset="0"/>
                <a:cs typeface="Tahoma" pitchFamily="34" charset="0"/>
              </a:rPr>
              <a:t>)</a:t>
            </a:r>
            <a:r>
              <a:rPr lang="en-US" altLang="zh-CN" sz="2000" dirty="0" smtClean="0">
                <a:latin typeface="Tahoma" pitchFamily="34" charset="0"/>
                <a:ea typeface="Tahoma" pitchFamily="34" charset="0"/>
                <a:cs typeface="Tahoma" pitchFamily="34" charset="0"/>
              </a:rPr>
              <a:t> </a:t>
            </a:r>
            <a:endParaRPr lang="en-GB" altLang="zh-CN" sz="2000" dirty="0">
              <a:latin typeface="Tahoma" pitchFamily="34" charset="0"/>
              <a:ea typeface="Tahoma" pitchFamily="34" charset="0"/>
              <a:cs typeface="Tahoma" pitchFamily="34" charset="0"/>
            </a:endParaRPr>
          </a:p>
          <a:p>
            <a:pPr>
              <a:lnSpc>
                <a:spcPct val="90000"/>
              </a:lnSpc>
            </a:pPr>
            <a:endParaRPr lang="en-GB" altLang="zh-CN" dirty="0">
              <a:latin typeface="Tahoma" pitchFamily="34" charset="0"/>
              <a:ea typeface="Tahoma" pitchFamily="34" charset="0"/>
              <a:cs typeface="Tahoma" pitchFamily="34" charset="0"/>
            </a:endParaRPr>
          </a:p>
          <a:p>
            <a:pPr>
              <a:lnSpc>
                <a:spcPct val="90000"/>
              </a:lnSpc>
            </a:pPr>
            <a:endParaRPr lang="en-GB" altLang="zh-CN" dirty="0" smtClean="0">
              <a:latin typeface="Tahoma" pitchFamily="34" charset="0"/>
              <a:ea typeface="Tahoma" pitchFamily="34" charset="0"/>
              <a:cs typeface="Tahoma" pitchFamily="34" charset="0"/>
            </a:endParaRPr>
          </a:p>
          <a:p>
            <a:pPr>
              <a:lnSpc>
                <a:spcPct val="90000"/>
              </a:lnSpc>
            </a:pPr>
            <a:endParaRPr lang="en-GB" altLang="zh-CN"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75381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tx1"/>
                </a:solidFill>
                <a:latin typeface="Tahoma" pitchFamily="34" charset="0"/>
                <a:ea typeface="Tahoma" pitchFamily="34" charset="0"/>
                <a:cs typeface="Tahoma" pitchFamily="34" charset="0"/>
              </a:rPr>
              <a:t>Research Example</a:t>
            </a:r>
            <a:endParaRPr lang="en-GB" dirty="0">
              <a:solidFill>
                <a:schemeClr val="tx1"/>
              </a:solidFill>
              <a:latin typeface="Tahoma" pitchFamily="34" charset="0"/>
              <a:ea typeface="Tahoma" pitchFamily="34" charset="0"/>
              <a:cs typeface="Tahoma" pitchFamily="34" charset="0"/>
            </a:endParaRPr>
          </a:p>
        </p:txBody>
      </p:sp>
      <p:sp>
        <p:nvSpPr>
          <p:cNvPr id="2" name="Content Placeholder 1"/>
          <p:cNvSpPr>
            <a:spLocks noGrp="1"/>
          </p:cNvSpPr>
          <p:nvPr>
            <p:ph idx="1"/>
          </p:nvPr>
        </p:nvSpPr>
        <p:spPr>
          <a:xfrm>
            <a:off x="539552" y="1340768"/>
            <a:ext cx="8208912" cy="5040560"/>
          </a:xfrm>
        </p:spPr>
        <p:txBody>
          <a:bodyPr>
            <a:normAutofit lnSpcReduction="10000"/>
          </a:bodyPr>
          <a:lstStyle/>
          <a:p>
            <a:r>
              <a:rPr lang="en-GB" sz="3000" dirty="0" smtClean="0">
                <a:latin typeface="Tahoma" pitchFamily="34" charset="0"/>
                <a:ea typeface="Tahoma" pitchFamily="34" charset="0"/>
                <a:cs typeface="Tahoma" pitchFamily="34" charset="0"/>
              </a:rPr>
              <a:t>Is there different activation of the FFG for faces </a:t>
            </a:r>
            <a:r>
              <a:rPr lang="en-GB" sz="3000" dirty="0" err="1" smtClean="0">
                <a:latin typeface="Tahoma" pitchFamily="34" charset="0"/>
                <a:ea typeface="Tahoma" pitchFamily="34" charset="0"/>
                <a:cs typeface="Tahoma" pitchFamily="34" charset="0"/>
              </a:rPr>
              <a:t>vs</a:t>
            </a:r>
            <a:r>
              <a:rPr lang="en-GB" sz="3000" dirty="0" smtClean="0">
                <a:latin typeface="Tahoma" pitchFamily="34" charset="0"/>
                <a:ea typeface="Tahoma" pitchFamily="34" charset="0"/>
                <a:cs typeface="Tahoma" pitchFamily="34" charset="0"/>
              </a:rPr>
              <a:t> objects</a:t>
            </a:r>
          </a:p>
          <a:p>
            <a:r>
              <a:rPr lang="en-GB" sz="3000" dirty="0" smtClean="0">
                <a:latin typeface="Tahoma" pitchFamily="34" charset="0"/>
                <a:ea typeface="Tahoma" pitchFamily="34" charset="0"/>
                <a:cs typeface="Tahoma" pitchFamily="34" charset="0"/>
              </a:rPr>
              <a:t>Within-subjects design:</a:t>
            </a:r>
            <a:br>
              <a:rPr lang="en-GB" sz="3000" dirty="0" smtClean="0">
                <a:latin typeface="Tahoma" pitchFamily="34" charset="0"/>
                <a:ea typeface="Tahoma" pitchFamily="34" charset="0"/>
                <a:cs typeface="Tahoma" pitchFamily="34" charset="0"/>
              </a:rPr>
            </a:br>
            <a:r>
              <a:rPr lang="en-GB" sz="3000" dirty="0" smtClean="0">
                <a:latin typeface="Tahoma" pitchFamily="34" charset="0"/>
                <a:ea typeface="Tahoma" pitchFamily="34" charset="0"/>
                <a:cs typeface="Tahoma" pitchFamily="34" charset="0"/>
              </a:rPr>
              <a:t>	Condition 1: Presented with face stimuli</a:t>
            </a:r>
          </a:p>
          <a:p>
            <a:pPr marL="109728" indent="0">
              <a:buNone/>
            </a:pPr>
            <a:r>
              <a:rPr lang="en-GB" sz="3000" dirty="0" smtClean="0">
                <a:latin typeface="Tahoma" pitchFamily="34" charset="0"/>
                <a:ea typeface="Tahoma" pitchFamily="34" charset="0"/>
                <a:cs typeface="Tahoma" pitchFamily="34" charset="0"/>
              </a:rPr>
              <a:t>	Condition 2: Presented with object stimuli</a:t>
            </a:r>
            <a:br>
              <a:rPr lang="en-GB" sz="3000" dirty="0" smtClean="0">
                <a:latin typeface="Tahoma" pitchFamily="34" charset="0"/>
                <a:ea typeface="Tahoma" pitchFamily="34" charset="0"/>
                <a:cs typeface="Tahoma" pitchFamily="34" charset="0"/>
              </a:rPr>
            </a:br>
            <a:r>
              <a:rPr lang="en-GB" sz="3000" dirty="0" smtClean="0">
                <a:latin typeface="Tahoma" pitchFamily="34" charset="0"/>
                <a:ea typeface="Tahoma" pitchFamily="34" charset="0"/>
                <a:cs typeface="Tahoma" pitchFamily="34" charset="0"/>
              </a:rPr>
              <a:t/>
            </a:r>
            <a:br>
              <a:rPr lang="en-GB" sz="3000" dirty="0" smtClean="0">
                <a:latin typeface="Tahoma" pitchFamily="34" charset="0"/>
                <a:ea typeface="Tahoma" pitchFamily="34" charset="0"/>
                <a:cs typeface="Tahoma" pitchFamily="34" charset="0"/>
              </a:rPr>
            </a:br>
            <a:r>
              <a:rPr lang="en-GB" sz="3000" dirty="0" smtClean="0">
                <a:latin typeface="Tahoma" pitchFamily="34" charset="0"/>
                <a:ea typeface="Tahoma" pitchFamily="34" charset="0"/>
                <a:cs typeface="Tahoma" pitchFamily="34" charset="0"/>
              </a:rPr>
              <a:t>	    </a:t>
            </a:r>
          </a:p>
          <a:p>
            <a:pPr marL="109728" indent="0">
              <a:buNone/>
            </a:pPr>
            <a:r>
              <a:rPr lang="en-GB" sz="3000" b="1" dirty="0">
                <a:latin typeface="Tahoma" pitchFamily="34" charset="0"/>
                <a:ea typeface="Tahoma" pitchFamily="34" charset="0"/>
                <a:cs typeface="Tahoma" pitchFamily="34" charset="0"/>
              </a:rPr>
              <a:t>	</a:t>
            </a:r>
            <a:r>
              <a:rPr lang="en-GB" sz="3000" b="1" dirty="0" smtClean="0">
                <a:latin typeface="Tahoma" pitchFamily="34" charset="0"/>
                <a:ea typeface="Tahoma" pitchFamily="34" charset="0"/>
                <a:cs typeface="Tahoma" pitchFamily="34" charset="0"/>
              </a:rPr>
              <a:t>    Hypotheses</a:t>
            </a:r>
          </a:p>
          <a:p>
            <a:pPr lvl="5"/>
            <a:r>
              <a:rPr lang="en-GB" sz="2100" dirty="0" smtClean="0">
                <a:latin typeface="Tahoma" pitchFamily="34" charset="0"/>
                <a:ea typeface="Tahoma" pitchFamily="34" charset="0"/>
                <a:cs typeface="Tahoma" pitchFamily="34" charset="0"/>
              </a:rPr>
              <a:t>H</a:t>
            </a:r>
            <a:r>
              <a:rPr lang="en-GB" sz="2100" baseline="-25000" dirty="0" smtClean="0">
                <a:latin typeface="Tahoma" pitchFamily="34" charset="0"/>
                <a:ea typeface="Tahoma" pitchFamily="34" charset="0"/>
                <a:cs typeface="Tahoma" pitchFamily="34" charset="0"/>
              </a:rPr>
              <a:t>0 = </a:t>
            </a:r>
            <a:r>
              <a:rPr lang="en-GB" sz="2100" dirty="0" smtClean="0">
                <a:latin typeface="Tahoma" pitchFamily="34" charset="0"/>
                <a:ea typeface="Tahoma" pitchFamily="34" charset="0"/>
                <a:cs typeface="Tahoma" pitchFamily="34" charset="0"/>
              </a:rPr>
              <a:t>There is no difference in activation of the FFG during face </a:t>
            </a:r>
            <a:r>
              <a:rPr lang="en-GB" sz="2100" dirty="0" err="1" smtClean="0">
                <a:latin typeface="Tahoma" pitchFamily="34" charset="0"/>
                <a:ea typeface="Tahoma" pitchFamily="34" charset="0"/>
                <a:cs typeface="Tahoma" pitchFamily="34" charset="0"/>
              </a:rPr>
              <a:t>vs</a:t>
            </a:r>
            <a:r>
              <a:rPr lang="en-GB" sz="2100" dirty="0" smtClean="0">
                <a:latin typeface="Tahoma" pitchFamily="34" charset="0"/>
                <a:ea typeface="Tahoma" pitchFamily="34" charset="0"/>
                <a:cs typeface="Tahoma" pitchFamily="34" charset="0"/>
              </a:rPr>
              <a:t> object stimuli</a:t>
            </a:r>
          </a:p>
          <a:p>
            <a:pPr lvl="5"/>
            <a:r>
              <a:rPr lang="en-GB" sz="2100" dirty="0" smtClean="0">
                <a:latin typeface="Tahoma" pitchFamily="34" charset="0"/>
                <a:ea typeface="Tahoma" pitchFamily="34" charset="0"/>
                <a:cs typeface="Tahoma" pitchFamily="34" charset="0"/>
              </a:rPr>
              <a:t>H</a:t>
            </a:r>
            <a:r>
              <a:rPr lang="en-GB" sz="2100" baseline="-25000" dirty="0" smtClean="0">
                <a:latin typeface="Tahoma" pitchFamily="34" charset="0"/>
                <a:ea typeface="Tahoma" pitchFamily="34" charset="0"/>
                <a:cs typeface="Tahoma" pitchFamily="34" charset="0"/>
              </a:rPr>
              <a:t>A =</a:t>
            </a:r>
            <a:r>
              <a:rPr lang="en-GB" sz="2100" dirty="0" smtClean="0">
                <a:latin typeface="Tahoma" pitchFamily="34" charset="0"/>
                <a:ea typeface="Tahoma" pitchFamily="34" charset="0"/>
                <a:cs typeface="Tahoma" pitchFamily="34" charset="0"/>
              </a:rPr>
              <a:t>There </a:t>
            </a:r>
            <a:r>
              <a:rPr lang="en-GB" sz="2100" dirty="0">
                <a:latin typeface="Tahoma" pitchFamily="34" charset="0"/>
                <a:ea typeface="Tahoma" pitchFamily="34" charset="0"/>
                <a:cs typeface="Tahoma" pitchFamily="34" charset="0"/>
              </a:rPr>
              <a:t>is </a:t>
            </a:r>
            <a:r>
              <a:rPr lang="en-GB" sz="2100" dirty="0" smtClean="0">
                <a:latin typeface="Tahoma" pitchFamily="34" charset="0"/>
                <a:ea typeface="Tahoma" pitchFamily="34" charset="0"/>
                <a:cs typeface="Tahoma" pitchFamily="34" charset="0"/>
              </a:rPr>
              <a:t>a significant difference </a:t>
            </a:r>
            <a:r>
              <a:rPr lang="en-GB" sz="2100" dirty="0">
                <a:latin typeface="Tahoma" pitchFamily="34" charset="0"/>
                <a:ea typeface="Tahoma" pitchFamily="34" charset="0"/>
                <a:cs typeface="Tahoma" pitchFamily="34" charset="0"/>
              </a:rPr>
              <a:t>in activation </a:t>
            </a:r>
            <a:r>
              <a:rPr lang="en-GB" sz="2100" dirty="0" smtClean="0">
                <a:latin typeface="Tahoma" pitchFamily="34" charset="0"/>
                <a:ea typeface="Tahoma" pitchFamily="34" charset="0"/>
                <a:cs typeface="Tahoma" pitchFamily="34" charset="0"/>
              </a:rPr>
              <a:t>of </a:t>
            </a:r>
            <a:r>
              <a:rPr lang="en-GB" sz="2100" dirty="0">
                <a:latin typeface="Tahoma" pitchFamily="34" charset="0"/>
                <a:ea typeface="Tahoma" pitchFamily="34" charset="0"/>
                <a:cs typeface="Tahoma" pitchFamily="34" charset="0"/>
              </a:rPr>
              <a:t>the </a:t>
            </a:r>
            <a:r>
              <a:rPr lang="en-GB" sz="2100" dirty="0" smtClean="0">
                <a:latin typeface="Tahoma" pitchFamily="34" charset="0"/>
                <a:ea typeface="Tahoma" pitchFamily="34" charset="0"/>
                <a:cs typeface="Tahoma" pitchFamily="34" charset="0"/>
              </a:rPr>
              <a:t>FFG </a:t>
            </a:r>
            <a:r>
              <a:rPr lang="en-GB" sz="2100" dirty="0">
                <a:latin typeface="Tahoma" pitchFamily="34" charset="0"/>
                <a:ea typeface="Tahoma" pitchFamily="34" charset="0"/>
                <a:cs typeface="Tahoma" pitchFamily="34" charset="0"/>
              </a:rPr>
              <a:t>during face </a:t>
            </a:r>
            <a:r>
              <a:rPr lang="en-GB" sz="2100" dirty="0" err="1">
                <a:latin typeface="Tahoma" pitchFamily="34" charset="0"/>
                <a:ea typeface="Tahoma" pitchFamily="34" charset="0"/>
                <a:cs typeface="Tahoma" pitchFamily="34" charset="0"/>
              </a:rPr>
              <a:t>vs</a:t>
            </a:r>
            <a:r>
              <a:rPr lang="en-GB" sz="2100" dirty="0">
                <a:latin typeface="Tahoma" pitchFamily="34" charset="0"/>
                <a:ea typeface="Tahoma" pitchFamily="34" charset="0"/>
                <a:cs typeface="Tahoma" pitchFamily="34" charset="0"/>
              </a:rPr>
              <a:t> object stimuli</a:t>
            </a:r>
          </a:p>
          <a:p>
            <a:endParaRPr lang="en-GB" sz="3600" dirty="0">
              <a:latin typeface="Tahoma" pitchFamily="34" charset="0"/>
              <a:ea typeface="Tahoma" pitchFamily="34" charset="0"/>
              <a:cs typeface="Tahoma" pitchFamily="34" charset="0"/>
            </a:endParaRPr>
          </a:p>
          <a:p>
            <a:endParaRPr lang="en-GB" sz="3600" dirty="0" smtClean="0">
              <a:latin typeface="Tahoma" pitchFamily="34" charset="0"/>
              <a:ea typeface="Tahoma" pitchFamily="34" charset="0"/>
              <a:cs typeface="Tahoma" pitchFamily="34" charset="0"/>
            </a:endParaRPr>
          </a:p>
          <a:p>
            <a:endParaRPr lang="en-GB" sz="3600" dirty="0">
              <a:latin typeface="Tahoma" pitchFamily="34" charset="0"/>
              <a:ea typeface="Tahoma" pitchFamily="34" charset="0"/>
              <a:cs typeface="Tahoma" pitchFamily="34" charset="0"/>
            </a:endParaRPr>
          </a:p>
          <a:p>
            <a:endParaRPr lang="en-GB" dirty="0" smtClean="0"/>
          </a:p>
          <a:p>
            <a:endParaRPr lang="en-GB" dirty="0"/>
          </a:p>
          <a:p>
            <a:pPr marL="109728" indent="0">
              <a:buNone/>
            </a:pPr>
            <a:endParaRPr lang="en-GB" dirty="0" smtClean="0"/>
          </a:p>
        </p:txBody>
      </p:sp>
      <p:pic>
        <p:nvPicPr>
          <p:cNvPr id="1028" name="Picture 4" descr="Fusiform Face Area"/>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107504" y="4307160"/>
            <a:ext cx="1785937"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5" name="Straight Connector 4"/>
          <p:cNvCxnSpPr/>
          <p:nvPr/>
        </p:nvCxnSpPr>
        <p:spPr>
          <a:xfrm>
            <a:off x="2843808" y="4051672"/>
            <a:ext cx="49685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753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latin typeface="Tahoma" pitchFamily="34" charset="0"/>
                <a:ea typeface="Tahoma" pitchFamily="34" charset="0"/>
                <a:cs typeface="Tahoma" pitchFamily="34" charset="0"/>
              </a:rPr>
              <a:t>Mean BOLD signal change during object stimuli = +0.001%</a:t>
            </a:r>
          </a:p>
          <a:p>
            <a:endParaRPr lang="en-GB" dirty="0" smtClean="0">
              <a:latin typeface="Tahoma" pitchFamily="34" charset="0"/>
              <a:ea typeface="Tahoma" pitchFamily="34" charset="0"/>
              <a:cs typeface="Tahoma" pitchFamily="34" charset="0"/>
            </a:endParaRPr>
          </a:p>
          <a:p>
            <a:r>
              <a:rPr lang="en-GB" dirty="0">
                <a:latin typeface="Tahoma" pitchFamily="34" charset="0"/>
                <a:ea typeface="Tahoma" pitchFamily="34" charset="0"/>
                <a:cs typeface="Tahoma" pitchFamily="34" charset="0"/>
              </a:rPr>
              <a:t>Mean BOLD signal change during </a:t>
            </a:r>
            <a:r>
              <a:rPr lang="en-GB" dirty="0" smtClean="0">
                <a:latin typeface="Tahoma" pitchFamily="34" charset="0"/>
                <a:ea typeface="Tahoma" pitchFamily="34" charset="0"/>
                <a:cs typeface="Tahoma" pitchFamily="34" charset="0"/>
              </a:rPr>
              <a:t>facial stimuli </a:t>
            </a:r>
            <a:r>
              <a:rPr lang="en-GB" dirty="0">
                <a:latin typeface="Tahoma" pitchFamily="34" charset="0"/>
                <a:ea typeface="Tahoma" pitchFamily="34" charset="0"/>
                <a:cs typeface="Tahoma" pitchFamily="34" charset="0"/>
              </a:rPr>
              <a:t>= </a:t>
            </a:r>
            <a:r>
              <a:rPr lang="en-GB" dirty="0" smtClean="0">
                <a:latin typeface="Tahoma" pitchFamily="34" charset="0"/>
                <a:ea typeface="Tahoma" pitchFamily="34" charset="0"/>
                <a:cs typeface="Tahoma" pitchFamily="34" charset="0"/>
              </a:rPr>
              <a:t>+4%</a:t>
            </a:r>
          </a:p>
          <a:p>
            <a:endParaRPr lang="en-GB" dirty="0">
              <a:latin typeface="Tahoma" pitchFamily="34" charset="0"/>
              <a:ea typeface="Tahoma" pitchFamily="34" charset="0"/>
              <a:cs typeface="Tahoma" pitchFamily="34" charset="0"/>
            </a:endParaRPr>
          </a:p>
          <a:p>
            <a:r>
              <a:rPr lang="en-GB" b="1" dirty="0" smtClean="0">
                <a:latin typeface="Tahoma" pitchFamily="34" charset="0"/>
                <a:ea typeface="Tahoma" pitchFamily="34" charset="0"/>
                <a:cs typeface="Tahoma" pitchFamily="34" charset="0"/>
              </a:rPr>
              <a:t>Great- there is a difference, but how do we know this was not just a fluke?</a:t>
            </a:r>
            <a:endParaRPr lang="en-GB" b="1" dirty="0">
              <a:latin typeface="Tahoma" pitchFamily="34" charset="0"/>
              <a:ea typeface="Tahoma" pitchFamily="34" charset="0"/>
              <a:cs typeface="Tahoma" pitchFamily="34" charset="0"/>
            </a:endParaRPr>
          </a:p>
          <a:p>
            <a:endParaRPr lang="en-GB" dirty="0"/>
          </a:p>
        </p:txBody>
      </p:sp>
      <p:sp>
        <p:nvSpPr>
          <p:cNvPr id="3" name="Title 2"/>
          <p:cNvSpPr>
            <a:spLocks noGrp="1"/>
          </p:cNvSpPr>
          <p:nvPr>
            <p:ph type="title"/>
          </p:nvPr>
        </p:nvSpPr>
        <p:spPr/>
        <p:txBody>
          <a:bodyPr/>
          <a:lstStyle/>
          <a:p>
            <a:r>
              <a:rPr lang="en-GB" dirty="0" smtClean="0">
                <a:solidFill>
                  <a:schemeClr val="tx1"/>
                </a:solidFill>
                <a:latin typeface="Tahoma" pitchFamily="34" charset="0"/>
                <a:ea typeface="Tahoma" pitchFamily="34" charset="0"/>
                <a:cs typeface="Tahoma" pitchFamily="34" charset="0"/>
              </a:rPr>
              <a:t>Results- How to compare?</a:t>
            </a:r>
            <a:endParaRPr lang="en-GB"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26501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wo normal distributions for t-t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548680"/>
            <a:ext cx="7636671" cy="188417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991269"/>
            <a:ext cx="8229600" cy="5606083"/>
          </a:xfrm>
        </p:spPr>
        <p:txBody>
          <a:bodyPr>
            <a:normAutofit fontScale="55000" lnSpcReduction="20000"/>
          </a:bodyPr>
          <a:lstStyle/>
          <a:p>
            <a:pPr>
              <a:lnSpc>
                <a:spcPct val="90000"/>
              </a:lnSpc>
            </a:pPr>
            <a:endParaRPr lang="en-GB" sz="2800" dirty="0" smtClean="0"/>
          </a:p>
          <a:p>
            <a:pPr>
              <a:lnSpc>
                <a:spcPct val="90000"/>
              </a:lnSpc>
            </a:pPr>
            <a:endParaRPr lang="en-GB" sz="2800" dirty="0"/>
          </a:p>
          <a:p>
            <a:pPr>
              <a:lnSpc>
                <a:spcPct val="90000"/>
              </a:lnSpc>
            </a:pPr>
            <a:endParaRPr lang="en-GB" sz="2800" dirty="0" smtClean="0"/>
          </a:p>
          <a:p>
            <a:pPr>
              <a:lnSpc>
                <a:spcPct val="90000"/>
              </a:lnSpc>
            </a:pPr>
            <a:endParaRPr lang="en-GB" sz="2800" dirty="0"/>
          </a:p>
          <a:p>
            <a:pPr>
              <a:lnSpc>
                <a:spcPct val="90000"/>
              </a:lnSpc>
            </a:pPr>
            <a:endParaRPr lang="en-GB" sz="2800" dirty="0" smtClean="0"/>
          </a:p>
          <a:p>
            <a:pPr>
              <a:lnSpc>
                <a:spcPct val="90000"/>
              </a:lnSpc>
            </a:pPr>
            <a:endParaRPr lang="en-GB" sz="2800" dirty="0"/>
          </a:p>
          <a:p>
            <a:pPr>
              <a:lnSpc>
                <a:spcPct val="90000"/>
              </a:lnSpc>
            </a:pPr>
            <a:endParaRPr lang="en-GB" sz="2800" dirty="0" smtClean="0"/>
          </a:p>
          <a:p>
            <a:pPr>
              <a:lnSpc>
                <a:spcPct val="90000"/>
              </a:lnSpc>
            </a:pPr>
            <a:endParaRPr lang="en-GB" sz="2800" dirty="0"/>
          </a:p>
          <a:p>
            <a:pPr marL="109728" indent="0">
              <a:lnSpc>
                <a:spcPct val="90000"/>
              </a:lnSpc>
              <a:buNone/>
            </a:pPr>
            <a:endParaRPr lang="en-GB" sz="2800" dirty="0" smtClean="0"/>
          </a:p>
          <a:p>
            <a:pPr>
              <a:lnSpc>
                <a:spcPct val="120000"/>
              </a:lnSpc>
            </a:pPr>
            <a:r>
              <a:rPr lang="en-GB" sz="3200" dirty="0" smtClean="0">
                <a:latin typeface="Tahoma" pitchFamily="34" charset="0"/>
                <a:ea typeface="Tahoma" pitchFamily="34" charset="0"/>
                <a:cs typeface="Tahoma" pitchFamily="34" charset="0"/>
              </a:rPr>
              <a:t>Compare </a:t>
            </a:r>
            <a:r>
              <a:rPr lang="en-GB" sz="3200" dirty="0">
                <a:latin typeface="Tahoma" pitchFamily="34" charset="0"/>
                <a:ea typeface="Tahoma" pitchFamily="34" charset="0"/>
                <a:cs typeface="Tahoma" pitchFamily="34" charset="0"/>
              </a:rPr>
              <a:t>the </a:t>
            </a:r>
            <a:r>
              <a:rPr lang="en-GB" sz="3200" b="1" dirty="0">
                <a:latin typeface="Tahoma" pitchFamily="34" charset="0"/>
                <a:ea typeface="Tahoma" pitchFamily="34" charset="0"/>
                <a:cs typeface="Tahoma" pitchFamily="34" charset="0"/>
              </a:rPr>
              <a:t>mean</a:t>
            </a:r>
            <a:r>
              <a:rPr lang="en-GB" sz="3200" dirty="0">
                <a:latin typeface="Tahoma" pitchFamily="34" charset="0"/>
                <a:ea typeface="Tahoma" pitchFamily="34" charset="0"/>
                <a:cs typeface="Tahoma" pitchFamily="34" charset="0"/>
              </a:rPr>
              <a:t> between 2 </a:t>
            </a:r>
            <a:r>
              <a:rPr lang="en-GB" sz="3200" dirty="0" smtClean="0">
                <a:latin typeface="Tahoma" pitchFamily="34" charset="0"/>
                <a:ea typeface="Tahoma" pitchFamily="34" charset="0"/>
                <a:cs typeface="Tahoma" pitchFamily="34" charset="0"/>
              </a:rPr>
              <a:t>conditions (Faces </a:t>
            </a:r>
            <a:r>
              <a:rPr lang="en-GB" sz="3200" dirty="0" err="1" smtClean="0">
                <a:latin typeface="Tahoma" pitchFamily="34" charset="0"/>
                <a:ea typeface="Tahoma" pitchFamily="34" charset="0"/>
                <a:cs typeface="Tahoma" pitchFamily="34" charset="0"/>
              </a:rPr>
              <a:t>vs</a:t>
            </a:r>
            <a:r>
              <a:rPr lang="en-GB" sz="3200" dirty="0" smtClean="0">
                <a:latin typeface="Tahoma" pitchFamily="34" charset="0"/>
                <a:ea typeface="Tahoma" pitchFamily="34" charset="0"/>
                <a:cs typeface="Tahoma" pitchFamily="34" charset="0"/>
              </a:rPr>
              <a:t> Objects)</a:t>
            </a:r>
          </a:p>
          <a:p>
            <a:pPr>
              <a:lnSpc>
                <a:spcPct val="120000"/>
              </a:lnSpc>
            </a:pPr>
            <a:r>
              <a:rPr lang="en-GB" sz="3200" dirty="0">
                <a:latin typeface="Tahoma" pitchFamily="34" charset="0"/>
                <a:ea typeface="Tahoma" pitchFamily="34" charset="0"/>
                <a:cs typeface="Tahoma" pitchFamily="34" charset="0"/>
              </a:rPr>
              <a:t>H</a:t>
            </a:r>
            <a:r>
              <a:rPr lang="en-GB" sz="3200" baseline="-25000" dirty="0">
                <a:latin typeface="Tahoma" pitchFamily="34" charset="0"/>
                <a:ea typeface="Tahoma" pitchFamily="34" charset="0"/>
                <a:cs typeface="Tahoma" pitchFamily="34" charset="0"/>
              </a:rPr>
              <a:t>0</a:t>
            </a:r>
            <a:r>
              <a:rPr lang="en-GB" sz="3200" dirty="0">
                <a:latin typeface="Tahoma" pitchFamily="34" charset="0"/>
                <a:ea typeface="Tahoma" pitchFamily="34" charset="0"/>
                <a:cs typeface="Tahoma" pitchFamily="34" charset="0"/>
              </a:rPr>
              <a:t>: </a:t>
            </a:r>
            <a:r>
              <a:rPr lang="el-GR" sz="3200" dirty="0">
                <a:latin typeface="Tahoma" pitchFamily="34" charset="0"/>
                <a:ea typeface="Tahoma" pitchFamily="34" charset="0"/>
                <a:cs typeface="Tahoma" pitchFamily="34" charset="0"/>
              </a:rPr>
              <a:t>μ</a:t>
            </a:r>
            <a:r>
              <a:rPr lang="en-GB" sz="3200" baseline="-25000" dirty="0">
                <a:latin typeface="Tahoma" pitchFamily="34" charset="0"/>
                <a:ea typeface="Tahoma" pitchFamily="34" charset="0"/>
                <a:cs typeface="Tahoma" pitchFamily="34" charset="0"/>
              </a:rPr>
              <a:t>A</a:t>
            </a:r>
            <a:r>
              <a:rPr lang="en-GB" sz="3200" dirty="0">
                <a:latin typeface="Tahoma" pitchFamily="34" charset="0"/>
                <a:ea typeface="Tahoma" pitchFamily="34" charset="0"/>
                <a:cs typeface="Tahoma" pitchFamily="34" charset="0"/>
              </a:rPr>
              <a:t> = </a:t>
            </a:r>
            <a:r>
              <a:rPr lang="el-GR" sz="3200" dirty="0">
                <a:latin typeface="Tahoma" pitchFamily="34" charset="0"/>
                <a:ea typeface="Tahoma" pitchFamily="34" charset="0"/>
                <a:cs typeface="Tahoma" pitchFamily="34" charset="0"/>
              </a:rPr>
              <a:t>μ</a:t>
            </a:r>
            <a:r>
              <a:rPr lang="en-GB" sz="3200" baseline="-25000" dirty="0">
                <a:latin typeface="Tahoma" pitchFamily="34" charset="0"/>
                <a:ea typeface="Tahoma" pitchFamily="34" charset="0"/>
                <a:cs typeface="Tahoma" pitchFamily="34" charset="0"/>
              </a:rPr>
              <a:t>B</a:t>
            </a:r>
            <a:r>
              <a:rPr lang="en-GB" sz="3200" dirty="0">
                <a:latin typeface="Tahoma" pitchFamily="34" charset="0"/>
                <a:ea typeface="Tahoma" pitchFamily="34" charset="0"/>
                <a:cs typeface="Tahoma" pitchFamily="34" charset="0"/>
              </a:rPr>
              <a:t> (null hypothesis</a:t>
            </a:r>
            <a:r>
              <a:rPr lang="en-GB" sz="3200" dirty="0" smtClean="0">
                <a:latin typeface="Tahoma" pitchFamily="34" charset="0"/>
                <a:ea typeface="Tahoma" pitchFamily="34" charset="0"/>
                <a:cs typeface="Tahoma" pitchFamily="34" charset="0"/>
              </a:rPr>
              <a:t>)- </a:t>
            </a:r>
            <a:r>
              <a:rPr lang="en-GB" sz="3200" u="sng" dirty="0">
                <a:solidFill>
                  <a:schemeClr val="accent2"/>
                </a:solidFill>
                <a:latin typeface="Tahoma" pitchFamily="34" charset="0"/>
                <a:ea typeface="Tahoma" pitchFamily="34" charset="0"/>
                <a:cs typeface="Tahoma" pitchFamily="34" charset="0"/>
              </a:rPr>
              <a:t>no difference</a:t>
            </a:r>
            <a:r>
              <a:rPr lang="en-GB" sz="3200" dirty="0">
                <a:latin typeface="Tahoma" pitchFamily="34" charset="0"/>
                <a:ea typeface="Tahoma" pitchFamily="34" charset="0"/>
                <a:cs typeface="Tahoma" pitchFamily="34" charset="0"/>
              </a:rPr>
              <a:t> in brain activation between these 2 </a:t>
            </a:r>
            <a:r>
              <a:rPr lang="en-GB" sz="3200" dirty="0" smtClean="0">
                <a:latin typeface="Tahoma" pitchFamily="34" charset="0"/>
                <a:ea typeface="Tahoma" pitchFamily="34" charset="0"/>
                <a:cs typeface="Tahoma" pitchFamily="34" charset="0"/>
              </a:rPr>
              <a:t>groups/conditions</a:t>
            </a:r>
          </a:p>
          <a:p>
            <a:pPr>
              <a:lnSpc>
                <a:spcPct val="120000"/>
              </a:lnSpc>
            </a:pPr>
            <a:r>
              <a:rPr lang="en-GB" sz="3200" dirty="0" smtClean="0">
                <a:latin typeface="Tahoma" pitchFamily="34" charset="0"/>
                <a:ea typeface="Tahoma" pitchFamily="34" charset="0"/>
                <a:cs typeface="Tahoma" pitchFamily="34" charset="0"/>
              </a:rPr>
              <a:t>H</a:t>
            </a:r>
            <a:r>
              <a:rPr lang="en-GB" sz="3200" baseline="-25000" dirty="0" smtClean="0">
                <a:latin typeface="Tahoma" pitchFamily="34" charset="0"/>
                <a:ea typeface="Tahoma" pitchFamily="34" charset="0"/>
                <a:cs typeface="Tahoma" pitchFamily="34" charset="0"/>
              </a:rPr>
              <a:t>A</a:t>
            </a:r>
            <a:r>
              <a:rPr lang="en-GB" sz="3200" dirty="0">
                <a:latin typeface="Tahoma" pitchFamily="34" charset="0"/>
                <a:ea typeface="Tahoma" pitchFamily="34" charset="0"/>
                <a:cs typeface="Tahoma" pitchFamily="34" charset="0"/>
              </a:rPr>
              <a:t>: </a:t>
            </a:r>
            <a:r>
              <a:rPr lang="el-GR" sz="3200" dirty="0">
                <a:latin typeface="Tahoma" pitchFamily="34" charset="0"/>
                <a:ea typeface="Tahoma" pitchFamily="34" charset="0"/>
                <a:cs typeface="Tahoma" pitchFamily="34" charset="0"/>
              </a:rPr>
              <a:t>μ</a:t>
            </a:r>
            <a:r>
              <a:rPr lang="en-GB" sz="3200" baseline="-25000" dirty="0">
                <a:latin typeface="Tahoma" pitchFamily="34" charset="0"/>
                <a:ea typeface="Tahoma" pitchFamily="34" charset="0"/>
                <a:cs typeface="Tahoma" pitchFamily="34" charset="0"/>
              </a:rPr>
              <a:t>A</a:t>
            </a:r>
            <a:r>
              <a:rPr lang="en-GB" sz="3200" dirty="0">
                <a:latin typeface="Tahoma" pitchFamily="34" charset="0"/>
                <a:ea typeface="Tahoma" pitchFamily="34" charset="0"/>
                <a:cs typeface="Tahoma" pitchFamily="34" charset="0"/>
              </a:rPr>
              <a:t> ≠ </a:t>
            </a:r>
            <a:r>
              <a:rPr lang="el-GR" sz="3200" dirty="0">
                <a:latin typeface="Tahoma" pitchFamily="34" charset="0"/>
                <a:ea typeface="Tahoma" pitchFamily="34" charset="0"/>
                <a:cs typeface="Tahoma" pitchFamily="34" charset="0"/>
              </a:rPr>
              <a:t>μ</a:t>
            </a:r>
            <a:r>
              <a:rPr lang="en-GB" sz="3200" baseline="-25000" dirty="0">
                <a:latin typeface="Tahoma" pitchFamily="34" charset="0"/>
                <a:ea typeface="Tahoma" pitchFamily="34" charset="0"/>
                <a:cs typeface="Tahoma" pitchFamily="34" charset="0"/>
              </a:rPr>
              <a:t>B</a:t>
            </a:r>
            <a:r>
              <a:rPr lang="en-GB" sz="3200" dirty="0">
                <a:latin typeface="Tahoma" pitchFamily="34" charset="0"/>
                <a:ea typeface="Tahoma" pitchFamily="34" charset="0"/>
                <a:cs typeface="Tahoma" pitchFamily="34" charset="0"/>
              </a:rPr>
              <a:t> (alternative hypothesis) = there is a </a:t>
            </a:r>
            <a:r>
              <a:rPr lang="en-GB" sz="3200" u="sng" dirty="0">
                <a:solidFill>
                  <a:schemeClr val="accent2"/>
                </a:solidFill>
                <a:latin typeface="Tahoma" pitchFamily="34" charset="0"/>
                <a:ea typeface="Tahoma" pitchFamily="34" charset="0"/>
                <a:cs typeface="Tahoma" pitchFamily="34" charset="0"/>
              </a:rPr>
              <a:t>difference</a:t>
            </a:r>
            <a:r>
              <a:rPr lang="en-GB" sz="3200" dirty="0">
                <a:latin typeface="Tahoma" pitchFamily="34" charset="0"/>
                <a:ea typeface="Tahoma" pitchFamily="34" charset="0"/>
                <a:cs typeface="Tahoma" pitchFamily="34" charset="0"/>
              </a:rPr>
              <a:t> in brain activation between these 2 </a:t>
            </a:r>
            <a:r>
              <a:rPr lang="en-GB" sz="3200" dirty="0" smtClean="0">
                <a:latin typeface="Tahoma" pitchFamily="34" charset="0"/>
                <a:ea typeface="Tahoma" pitchFamily="34" charset="0"/>
                <a:cs typeface="Tahoma" pitchFamily="34" charset="0"/>
              </a:rPr>
              <a:t>groups/conditions</a:t>
            </a:r>
          </a:p>
          <a:p>
            <a:pPr marL="109728" indent="0">
              <a:lnSpc>
                <a:spcPct val="120000"/>
              </a:lnSpc>
              <a:buNone/>
            </a:pPr>
            <a:endParaRPr lang="en-GB" sz="3200" dirty="0">
              <a:latin typeface="Tahoma" pitchFamily="34" charset="0"/>
              <a:ea typeface="Tahoma" pitchFamily="34" charset="0"/>
              <a:cs typeface="Tahoma" pitchFamily="34" charset="0"/>
            </a:endParaRPr>
          </a:p>
          <a:p>
            <a:pPr>
              <a:lnSpc>
                <a:spcPct val="120000"/>
              </a:lnSpc>
            </a:pPr>
            <a:r>
              <a:rPr lang="en-GB" altLang="zh-CN" sz="3200" dirty="0">
                <a:latin typeface="Tahoma" pitchFamily="34" charset="0"/>
                <a:ea typeface="Tahoma" pitchFamily="34" charset="0"/>
                <a:cs typeface="Tahoma" pitchFamily="34" charset="0"/>
              </a:rPr>
              <a:t>if 2 samples are taken from the same population, then they should have fairly similar means </a:t>
            </a:r>
          </a:p>
          <a:p>
            <a:pPr>
              <a:lnSpc>
                <a:spcPct val="120000"/>
              </a:lnSpc>
              <a:buFontTx/>
              <a:buNone/>
            </a:pPr>
            <a:r>
              <a:rPr lang="en-GB" altLang="zh-CN" sz="3200" b="1" dirty="0">
                <a:latin typeface="Tahoma" pitchFamily="34" charset="0"/>
                <a:ea typeface="Tahoma" pitchFamily="34" charset="0"/>
                <a:cs typeface="Tahoma" pitchFamily="34" charset="0"/>
                <a:sym typeface="Wingdings" pitchFamily="2" charset="2"/>
              </a:rPr>
              <a:t>	</a:t>
            </a:r>
            <a:r>
              <a:rPr lang="en-US" altLang="zh-CN" sz="3200" dirty="0">
                <a:latin typeface="Tahoma" pitchFamily="34" charset="0"/>
                <a:ea typeface="Tahoma" pitchFamily="34" charset="0"/>
                <a:cs typeface="Tahoma" pitchFamily="34" charset="0"/>
              </a:rPr>
              <a:t> if </a:t>
            </a:r>
            <a:r>
              <a:rPr lang="en-US" altLang="zh-CN" sz="3200" b="1" dirty="0">
                <a:latin typeface="Tahoma" pitchFamily="34" charset="0"/>
                <a:ea typeface="Tahoma" pitchFamily="34" charset="0"/>
                <a:cs typeface="Tahoma" pitchFamily="34" charset="0"/>
              </a:rPr>
              <a:t>2 means are statistically different</a:t>
            </a:r>
            <a:r>
              <a:rPr lang="en-US" altLang="zh-CN" sz="3200" dirty="0">
                <a:latin typeface="Tahoma" pitchFamily="34" charset="0"/>
                <a:ea typeface="Tahoma" pitchFamily="34" charset="0"/>
                <a:cs typeface="Tahoma" pitchFamily="34" charset="0"/>
              </a:rPr>
              <a:t>, then the samples are likely to be drawn from 2 different populations, </a:t>
            </a:r>
            <a:r>
              <a:rPr lang="en-US" altLang="zh-CN" sz="3200" dirty="0" err="1" smtClean="0">
                <a:latin typeface="Tahoma" pitchFamily="34" charset="0"/>
                <a:ea typeface="Tahoma" pitchFamily="34" charset="0"/>
                <a:cs typeface="Tahoma" pitchFamily="34" charset="0"/>
              </a:rPr>
              <a:t>i.e</a:t>
            </a:r>
            <a:r>
              <a:rPr lang="en-US" altLang="zh-CN" sz="3200" dirty="0" smtClean="0">
                <a:latin typeface="Tahoma" pitchFamily="34" charset="0"/>
                <a:ea typeface="Tahoma" pitchFamily="34" charset="0"/>
                <a:cs typeface="Tahoma" pitchFamily="34" charset="0"/>
              </a:rPr>
              <a:t> </a:t>
            </a:r>
            <a:r>
              <a:rPr lang="en-US" altLang="zh-CN" sz="3200" b="1" dirty="0">
                <a:latin typeface="Tahoma" pitchFamily="34" charset="0"/>
                <a:ea typeface="Tahoma" pitchFamily="34" charset="0"/>
                <a:cs typeface="Tahoma" pitchFamily="34" charset="0"/>
              </a:rPr>
              <a:t>they really are different</a:t>
            </a:r>
            <a:r>
              <a:rPr lang="en-GB" altLang="zh-CN" sz="3200" b="1" dirty="0">
                <a:latin typeface="Tahoma" pitchFamily="34" charset="0"/>
                <a:ea typeface="Tahoma" pitchFamily="34" charset="0"/>
                <a:cs typeface="Tahoma" pitchFamily="34" charset="0"/>
              </a:rPr>
              <a:t>  </a:t>
            </a:r>
            <a:endParaRPr lang="en-US" sz="3200" b="1" dirty="0">
              <a:latin typeface="Tahoma" pitchFamily="34" charset="0"/>
              <a:ea typeface="Tahoma" pitchFamily="34" charset="0"/>
              <a:cs typeface="Tahoma" pitchFamily="34" charset="0"/>
            </a:endParaRPr>
          </a:p>
          <a:p>
            <a:endParaRPr lang="en-GB" dirty="0"/>
          </a:p>
        </p:txBody>
      </p:sp>
      <p:sp>
        <p:nvSpPr>
          <p:cNvPr id="5" name="Text Box 29"/>
          <p:cNvSpPr txBox="1">
            <a:spLocks noChangeArrowheads="1"/>
          </p:cNvSpPr>
          <p:nvPr/>
        </p:nvSpPr>
        <p:spPr bwMode="auto">
          <a:xfrm>
            <a:off x="1907704" y="2308810"/>
            <a:ext cx="29376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sz="1400" b="1" dirty="0" smtClean="0">
                <a:latin typeface="Tahoma" pitchFamily="34" charset="0"/>
                <a:ea typeface="Tahoma" pitchFamily="34" charset="0"/>
                <a:cs typeface="Tahoma" pitchFamily="34" charset="0"/>
              </a:rPr>
              <a:t>Condition 1 </a:t>
            </a:r>
            <a:r>
              <a:rPr lang="en-US" sz="1400" b="1" dirty="0" smtClean="0">
                <a:latin typeface="Tahoma" pitchFamily="34" charset="0"/>
                <a:ea typeface="Tahoma" pitchFamily="34" charset="0"/>
                <a:cs typeface="Tahoma" pitchFamily="34" charset="0"/>
              </a:rPr>
              <a:t>(Objects)</a:t>
            </a:r>
            <a:endParaRPr lang="en-US" sz="1400" b="1" dirty="0">
              <a:latin typeface="Tahoma" pitchFamily="34" charset="0"/>
              <a:ea typeface="Tahoma" pitchFamily="34" charset="0"/>
              <a:cs typeface="Tahoma" pitchFamily="34" charset="0"/>
            </a:endParaRPr>
          </a:p>
        </p:txBody>
      </p:sp>
      <p:sp>
        <p:nvSpPr>
          <p:cNvPr id="6" name="Text Box 30"/>
          <p:cNvSpPr txBox="1">
            <a:spLocks noChangeArrowheads="1"/>
          </p:cNvSpPr>
          <p:nvPr/>
        </p:nvSpPr>
        <p:spPr bwMode="auto">
          <a:xfrm>
            <a:off x="4890346" y="2308810"/>
            <a:ext cx="3210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sz="1400" b="1" dirty="0" smtClean="0">
                <a:latin typeface="Tahoma" pitchFamily="34" charset="0"/>
                <a:ea typeface="Tahoma" pitchFamily="34" charset="0"/>
                <a:cs typeface="Tahoma" pitchFamily="34" charset="0"/>
              </a:rPr>
              <a:t>Condition 2 (Faces)</a:t>
            </a:r>
            <a:endParaRPr lang="en-US" sz="1400" b="1" dirty="0">
              <a:latin typeface="Tahoma" pitchFamily="34" charset="0"/>
              <a:ea typeface="Tahoma" pitchFamily="34" charset="0"/>
              <a:cs typeface="Tahoma" pitchFamily="34" charset="0"/>
            </a:endParaRPr>
          </a:p>
        </p:txBody>
      </p:sp>
      <p:sp>
        <p:nvSpPr>
          <p:cNvPr id="7" name="Text Box 29"/>
          <p:cNvSpPr txBox="1">
            <a:spLocks noChangeArrowheads="1"/>
          </p:cNvSpPr>
          <p:nvPr/>
        </p:nvSpPr>
        <p:spPr bwMode="auto">
          <a:xfrm>
            <a:off x="3851920" y="1969095"/>
            <a:ext cx="29376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sz="1400" dirty="0" smtClean="0">
                <a:latin typeface="Tahoma" pitchFamily="34" charset="0"/>
                <a:ea typeface="Tahoma" pitchFamily="34" charset="0"/>
                <a:cs typeface="Tahoma" pitchFamily="34" charset="0"/>
              </a:rPr>
              <a:t>BOLD response</a:t>
            </a:r>
            <a:endParaRPr lang="en-US" sz="1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356425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3075" y="102353"/>
            <a:ext cx="4825429" cy="6639015"/>
          </a:xfrm>
        </p:spPr>
        <p:txBody>
          <a:bodyPr>
            <a:normAutofit/>
          </a:bodyPr>
          <a:lstStyle/>
          <a:p>
            <a:r>
              <a:rPr lang="en-GB" sz="2000" dirty="0" smtClean="0">
                <a:latin typeface="Tahoma" pitchFamily="34" charset="0"/>
                <a:ea typeface="Tahoma" pitchFamily="34" charset="0"/>
                <a:cs typeface="Tahoma" pitchFamily="34" charset="0"/>
              </a:rPr>
              <a:t>t </a:t>
            </a:r>
            <a:r>
              <a:rPr lang="en-GB" sz="2000" dirty="0">
                <a:latin typeface="Tahoma" pitchFamily="34" charset="0"/>
                <a:ea typeface="Tahoma" pitchFamily="34" charset="0"/>
                <a:cs typeface="Tahoma" pitchFamily="34" charset="0"/>
              </a:rPr>
              <a:t>= differences between sample means / standard error of sample </a:t>
            </a:r>
            <a:r>
              <a:rPr lang="en-GB" sz="2000" dirty="0" smtClean="0">
                <a:latin typeface="Tahoma" pitchFamily="34" charset="0"/>
                <a:ea typeface="Tahoma" pitchFamily="34" charset="0"/>
                <a:cs typeface="Tahoma" pitchFamily="34" charset="0"/>
              </a:rPr>
              <a:t>means</a:t>
            </a:r>
            <a:br>
              <a:rPr lang="en-GB" sz="2000" dirty="0" smtClean="0">
                <a:latin typeface="Tahoma" pitchFamily="34" charset="0"/>
                <a:ea typeface="Tahoma" pitchFamily="34" charset="0"/>
                <a:cs typeface="Tahoma" pitchFamily="34" charset="0"/>
              </a:rPr>
            </a:br>
            <a:endParaRPr lang="en-GB" sz="2000" dirty="0" smtClean="0">
              <a:latin typeface="Tahoma" pitchFamily="34" charset="0"/>
              <a:ea typeface="Tahoma" pitchFamily="34" charset="0"/>
              <a:cs typeface="Tahoma" pitchFamily="34" charset="0"/>
            </a:endParaRPr>
          </a:p>
          <a:p>
            <a:endParaRPr lang="en-GB" sz="2000" dirty="0">
              <a:latin typeface="Tahoma" pitchFamily="34" charset="0"/>
              <a:ea typeface="Tahoma" pitchFamily="34" charset="0"/>
              <a:cs typeface="Tahoma" pitchFamily="34" charset="0"/>
            </a:endParaRPr>
          </a:p>
          <a:p>
            <a:endParaRPr lang="en-GB" sz="2000" dirty="0" smtClean="0">
              <a:latin typeface="Tahoma" pitchFamily="34" charset="0"/>
              <a:ea typeface="Tahoma" pitchFamily="34" charset="0"/>
              <a:cs typeface="Tahoma" pitchFamily="34" charset="0"/>
            </a:endParaRPr>
          </a:p>
          <a:p>
            <a:endParaRPr lang="en-GB" sz="2000" dirty="0">
              <a:latin typeface="Tahoma" pitchFamily="34" charset="0"/>
              <a:ea typeface="Tahoma" pitchFamily="34" charset="0"/>
              <a:cs typeface="Tahoma" pitchFamily="34" charset="0"/>
            </a:endParaRPr>
          </a:p>
          <a:p>
            <a:endParaRPr lang="en-GB" sz="2000" dirty="0" smtClean="0">
              <a:latin typeface="Tahoma" pitchFamily="34" charset="0"/>
              <a:ea typeface="Tahoma" pitchFamily="34" charset="0"/>
              <a:cs typeface="Tahoma" pitchFamily="34" charset="0"/>
            </a:endParaRPr>
          </a:p>
          <a:p>
            <a:endParaRPr lang="en-GB" sz="2000" dirty="0">
              <a:latin typeface="Tahoma" pitchFamily="34" charset="0"/>
              <a:ea typeface="Tahoma" pitchFamily="34" charset="0"/>
              <a:cs typeface="Tahoma" pitchFamily="34" charset="0"/>
            </a:endParaRPr>
          </a:p>
          <a:p>
            <a:endParaRPr lang="en-GB" sz="2000" dirty="0" smtClean="0">
              <a:latin typeface="Tahoma" pitchFamily="34" charset="0"/>
              <a:ea typeface="Tahoma" pitchFamily="34" charset="0"/>
              <a:cs typeface="Tahoma" pitchFamily="34" charset="0"/>
            </a:endParaRPr>
          </a:p>
          <a:p>
            <a:endParaRPr lang="en-GB" sz="2000" dirty="0">
              <a:latin typeface="Tahoma" pitchFamily="34" charset="0"/>
              <a:ea typeface="Tahoma" pitchFamily="34" charset="0"/>
              <a:cs typeface="Tahoma" pitchFamily="34" charset="0"/>
            </a:endParaRPr>
          </a:p>
          <a:p>
            <a:endParaRPr lang="en-GB" sz="2000" dirty="0" smtClean="0">
              <a:latin typeface="Tahoma" pitchFamily="34" charset="0"/>
              <a:ea typeface="Tahoma" pitchFamily="34" charset="0"/>
              <a:cs typeface="Tahoma" pitchFamily="34" charset="0"/>
            </a:endParaRPr>
          </a:p>
          <a:p>
            <a:endParaRPr lang="en-GB" sz="2000" dirty="0">
              <a:latin typeface="Tahoma" pitchFamily="34" charset="0"/>
              <a:ea typeface="Tahoma" pitchFamily="34" charset="0"/>
              <a:cs typeface="Tahoma" pitchFamily="34" charset="0"/>
            </a:endParaRPr>
          </a:p>
          <a:p>
            <a:endParaRPr lang="en-GB" sz="2000" dirty="0" smtClean="0">
              <a:latin typeface="Tahoma" pitchFamily="34" charset="0"/>
              <a:ea typeface="Tahoma" pitchFamily="34" charset="0"/>
              <a:cs typeface="Tahoma" pitchFamily="34" charset="0"/>
            </a:endParaRPr>
          </a:p>
          <a:p>
            <a:endParaRPr lang="en-GB" sz="2000" dirty="0">
              <a:latin typeface="Tahoma" pitchFamily="34" charset="0"/>
              <a:ea typeface="Tahoma" pitchFamily="34" charset="0"/>
              <a:cs typeface="Tahoma" pitchFamily="34" charset="0"/>
            </a:endParaRPr>
          </a:p>
          <a:p>
            <a:endParaRPr lang="en-GB" sz="2000" dirty="0" smtClean="0">
              <a:latin typeface="Tahoma" pitchFamily="34" charset="0"/>
              <a:ea typeface="Tahoma" pitchFamily="34" charset="0"/>
              <a:cs typeface="Tahoma" pitchFamily="34" charset="0"/>
            </a:endParaRPr>
          </a:p>
          <a:p>
            <a:endParaRPr lang="en-GB" sz="2000" dirty="0">
              <a:latin typeface="Tahoma" pitchFamily="34" charset="0"/>
              <a:ea typeface="Tahoma" pitchFamily="34" charset="0"/>
              <a:cs typeface="Tahoma" pitchFamily="34" charset="0"/>
            </a:endParaRPr>
          </a:p>
          <a:p>
            <a:r>
              <a:rPr lang="en-GB" sz="2000" dirty="0" smtClean="0">
                <a:latin typeface="Tahoma" pitchFamily="34" charset="0"/>
                <a:ea typeface="Tahoma" pitchFamily="34" charset="0"/>
                <a:cs typeface="Tahoma" pitchFamily="34" charset="0"/>
              </a:rPr>
              <a:t>The exact equation varies depending on which type of t-test used</a:t>
            </a:r>
            <a:endParaRPr lang="en-GB" sz="2000"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a:bodyPr>
          <a:lstStyle/>
          <a:p>
            <a:r>
              <a:rPr lang="en-GB" dirty="0" smtClean="0">
                <a:solidFill>
                  <a:schemeClr val="tx1"/>
                </a:solidFill>
                <a:latin typeface="Tahoma" pitchFamily="34" charset="0"/>
                <a:ea typeface="Tahoma" pitchFamily="34" charset="0"/>
                <a:cs typeface="Tahoma" pitchFamily="34" charset="0"/>
              </a:rPr>
              <a:t>Calculating </a:t>
            </a:r>
            <a:r>
              <a:rPr lang="en-GB" sz="4400" i="1" dirty="0" smtClean="0">
                <a:solidFill>
                  <a:schemeClr val="tx1"/>
                </a:solidFill>
                <a:latin typeface="Times New Roman" pitchFamily="18" charset="0"/>
                <a:ea typeface="Tahoma" pitchFamily="34" charset="0"/>
                <a:cs typeface="Times New Roman" pitchFamily="18" charset="0"/>
              </a:rPr>
              <a:t>t</a:t>
            </a:r>
            <a:endParaRPr lang="en-GB" sz="4400" i="1" dirty="0">
              <a:solidFill>
                <a:schemeClr val="tx1"/>
              </a:solidFill>
              <a:latin typeface="Times New Roman" pitchFamily="18" charset="0"/>
              <a:ea typeface="Tahoma" pitchFamily="34" charset="0"/>
              <a:cs typeface="Times New Roman" pitchFamily="18" charset="0"/>
            </a:endParaRPr>
          </a:p>
        </p:txBody>
      </p:sp>
      <p:graphicFrame>
        <p:nvGraphicFramePr>
          <p:cNvPr id="41" name="Object 3"/>
          <p:cNvGraphicFramePr>
            <a:graphicFrameLocks noChangeAspect="1"/>
          </p:cNvGraphicFramePr>
          <p:nvPr>
            <p:extLst>
              <p:ext uri="{D42A27DB-BD31-4B8C-83A1-F6EECF244321}">
                <p14:modId xmlns:p14="http://schemas.microsoft.com/office/powerpoint/2010/main" val="3855909697"/>
              </p:ext>
            </p:extLst>
          </p:nvPr>
        </p:nvGraphicFramePr>
        <p:xfrm>
          <a:off x="5749355" y="1962173"/>
          <a:ext cx="2206625" cy="1527175"/>
        </p:xfrm>
        <a:graphic>
          <a:graphicData uri="http://schemas.openxmlformats.org/presentationml/2006/ole">
            <mc:AlternateContent xmlns:mc="http://schemas.openxmlformats.org/markup-compatibility/2006">
              <mc:Choice xmlns:v="urn:schemas-microsoft-com:vml" Requires="v">
                <p:oleObj spid="_x0000_s2294" name="Equation" r:id="rId4" imgW="660240" imgH="457200" progId="Equation.3">
                  <p:embed/>
                </p:oleObj>
              </mc:Choice>
              <mc:Fallback>
                <p:oleObj name="Equation" r:id="rId4" imgW="660240" imgH="457200" progId="Equation.3">
                  <p:embed/>
                  <p:pic>
                    <p:nvPicPr>
                      <p:cNvPr id="0" name=""/>
                      <p:cNvPicPr>
                        <a:picLocks noChangeAspect="1" noChangeArrowheads="1"/>
                      </p:cNvPicPr>
                      <p:nvPr/>
                    </p:nvPicPr>
                    <p:blipFill>
                      <a:blip r:embed="rId5"/>
                      <a:srcRect/>
                      <a:stretch>
                        <a:fillRect/>
                      </a:stretch>
                    </p:blipFill>
                    <p:spPr bwMode="auto">
                      <a:xfrm>
                        <a:off x="5749355" y="1962173"/>
                        <a:ext cx="2206625" cy="152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4"/>
          <p:cNvGraphicFramePr>
            <a:graphicFrameLocks noChangeAspect="1"/>
          </p:cNvGraphicFramePr>
          <p:nvPr>
            <p:extLst>
              <p:ext uri="{D42A27DB-BD31-4B8C-83A1-F6EECF244321}">
                <p14:modId xmlns:p14="http://schemas.microsoft.com/office/powerpoint/2010/main" val="3421019221"/>
              </p:ext>
            </p:extLst>
          </p:nvPr>
        </p:nvGraphicFramePr>
        <p:xfrm>
          <a:off x="5662043" y="4573611"/>
          <a:ext cx="3036887" cy="1349375"/>
        </p:xfrm>
        <a:graphic>
          <a:graphicData uri="http://schemas.openxmlformats.org/presentationml/2006/ole">
            <mc:AlternateContent xmlns:mc="http://schemas.openxmlformats.org/markup-compatibility/2006">
              <mc:Choice xmlns:v="urn:schemas-microsoft-com:vml" Requires="v">
                <p:oleObj spid="_x0000_s2295" name="Equation" r:id="rId6" imgW="1143000" imgH="507960" progId="Equation.3">
                  <p:embed/>
                </p:oleObj>
              </mc:Choice>
              <mc:Fallback>
                <p:oleObj name="Equation" r:id="rId6" imgW="1143000" imgH="507960" progId="Equation.3">
                  <p:embed/>
                  <p:pic>
                    <p:nvPicPr>
                      <p:cNvPr id="0" name=""/>
                      <p:cNvPicPr>
                        <a:picLocks noChangeAspect="1" noChangeArrowheads="1"/>
                      </p:cNvPicPr>
                      <p:nvPr/>
                    </p:nvPicPr>
                    <p:blipFill>
                      <a:blip r:embed="rId7"/>
                      <a:srcRect/>
                      <a:stretch>
                        <a:fillRect/>
                      </a:stretch>
                    </p:blipFill>
                    <p:spPr bwMode="auto">
                      <a:xfrm>
                        <a:off x="5662043" y="4573611"/>
                        <a:ext cx="3036887"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3" name="Picture 5" descr="Picture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2267968" y="1765323"/>
            <a:ext cx="989012" cy="25019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 name="Picture 6" descr="Picture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068" y="2628923"/>
            <a:ext cx="936625" cy="2274888"/>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 name="Freeform 7"/>
          <p:cNvSpPr>
            <a:spLocks/>
          </p:cNvSpPr>
          <p:nvPr/>
        </p:nvSpPr>
        <p:spPr bwMode="auto">
          <a:xfrm>
            <a:off x="3365947" y="1338286"/>
            <a:ext cx="3527425" cy="1597025"/>
          </a:xfrm>
          <a:custGeom>
            <a:avLst/>
            <a:gdLst>
              <a:gd name="T0" fmla="*/ 0 w 2222"/>
              <a:gd name="T1" fmla="*/ 1006 h 1006"/>
              <a:gd name="T2" fmla="*/ 1043 w 2222"/>
              <a:gd name="T3" fmla="*/ 53 h 1006"/>
              <a:gd name="T4" fmla="*/ 2222 w 2222"/>
              <a:gd name="T5" fmla="*/ 688 h 1006"/>
            </a:gdLst>
            <a:ahLst/>
            <a:cxnLst>
              <a:cxn ang="0">
                <a:pos x="T0" y="T1"/>
              </a:cxn>
              <a:cxn ang="0">
                <a:pos x="T2" y="T3"/>
              </a:cxn>
              <a:cxn ang="0">
                <a:pos x="T4" y="T5"/>
              </a:cxn>
            </a:cxnLst>
            <a:rect l="0" t="0" r="r" b="b"/>
            <a:pathLst>
              <a:path w="2222" h="1006">
                <a:moveTo>
                  <a:pt x="0" y="1006"/>
                </a:moveTo>
                <a:cubicBezTo>
                  <a:pt x="336" y="556"/>
                  <a:pt x="673" y="106"/>
                  <a:pt x="1043" y="53"/>
                </a:cubicBezTo>
                <a:cubicBezTo>
                  <a:pt x="1413" y="0"/>
                  <a:pt x="2078" y="620"/>
                  <a:pt x="2222" y="688"/>
                </a:cubicBezTo>
              </a:path>
            </a:pathLst>
          </a:custGeom>
          <a:noFill/>
          <a:ln w="12700" cap="flat" cmpd="sng">
            <a:solidFill>
              <a:schemeClr val="accent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Tahoma" pitchFamily="34" charset="0"/>
              <a:ea typeface="Tahoma" pitchFamily="34" charset="0"/>
              <a:cs typeface="Tahoma" pitchFamily="34" charset="0"/>
            </a:endParaRPr>
          </a:p>
        </p:txBody>
      </p:sp>
      <p:sp>
        <p:nvSpPr>
          <p:cNvPr id="46" name="Freeform 8"/>
          <p:cNvSpPr>
            <a:spLocks/>
          </p:cNvSpPr>
          <p:nvPr/>
        </p:nvSpPr>
        <p:spPr bwMode="auto">
          <a:xfrm>
            <a:off x="5103243" y="1620861"/>
            <a:ext cx="2520950" cy="2087562"/>
          </a:xfrm>
          <a:custGeom>
            <a:avLst/>
            <a:gdLst>
              <a:gd name="T0" fmla="*/ 0 w 1588"/>
              <a:gd name="T1" fmla="*/ 1315 h 1315"/>
              <a:gd name="T2" fmla="*/ 499 w 1588"/>
              <a:gd name="T3" fmla="*/ 136 h 1315"/>
              <a:gd name="T4" fmla="*/ 1588 w 1588"/>
              <a:gd name="T5" fmla="*/ 499 h 1315"/>
            </a:gdLst>
            <a:ahLst/>
            <a:cxnLst>
              <a:cxn ang="0">
                <a:pos x="T0" y="T1"/>
              </a:cxn>
              <a:cxn ang="0">
                <a:pos x="T2" y="T3"/>
              </a:cxn>
              <a:cxn ang="0">
                <a:pos x="T4" y="T5"/>
              </a:cxn>
            </a:cxnLst>
            <a:rect l="0" t="0" r="r" b="b"/>
            <a:pathLst>
              <a:path w="1588" h="1315">
                <a:moveTo>
                  <a:pt x="0" y="1315"/>
                </a:moveTo>
                <a:cubicBezTo>
                  <a:pt x="117" y="793"/>
                  <a:pt x="234" y="272"/>
                  <a:pt x="499" y="136"/>
                </a:cubicBezTo>
                <a:cubicBezTo>
                  <a:pt x="764" y="0"/>
                  <a:pt x="1176" y="249"/>
                  <a:pt x="1588" y="499"/>
                </a:cubicBezTo>
              </a:path>
            </a:pathLst>
          </a:custGeom>
          <a:noFill/>
          <a:ln w="12700" cap="flat" cmpd="sng">
            <a:solidFill>
              <a:schemeClr val="accent1"/>
            </a:solidFill>
            <a:prstDash val="solid"/>
            <a:round/>
            <a:headEnd type="none" w="med" len="med"/>
            <a:tailEnd type="triangle" w="med" len="me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Tahoma" pitchFamily="34" charset="0"/>
              <a:ea typeface="Tahoma" pitchFamily="34" charset="0"/>
              <a:cs typeface="Tahoma" pitchFamily="34" charset="0"/>
            </a:endParaRPr>
          </a:p>
        </p:txBody>
      </p:sp>
      <p:grpSp>
        <p:nvGrpSpPr>
          <p:cNvPr id="47" name="Group 9"/>
          <p:cNvGrpSpPr>
            <a:grpSpLocks/>
          </p:cNvGrpSpPr>
          <p:nvPr/>
        </p:nvGrpSpPr>
        <p:grpSpPr bwMode="auto">
          <a:xfrm>
            <a:off x="1618680" y="2052661"/>
            <a:ext cx="3533776" cy="3876676"/>
            <a:chOff x="1156" y="1525"/>
            <a:chExt cx="2226" cy="2442"/>
          </a:xfrm>
        </p:grpSpPr>
        <p:grpSp>
          <p:nvGrpSpPr>
            <p:cNvPr id="48" name="Group 10"/>
            <p:cNvGrpSpPr>
              <a:grpSpLocks/>
            </p:cNvGrpSpPr>
            <p:nvPr/>
          </p:nvGrpSpPr>
          <p:grpSpPr bwMode="auto">
            <a:xfrm>
              <a:off x="1156" y="1525"/>
              <a:ext cx="2042" cy="1905"/>
              <a:chOff x="1156" y="1525"/>
              <a:chExt cx="2042" cy="1905"/>
            </a:xfrm>
          </p:grpSpPr>
          <p:sp>
            <p:nvSpPr>
              <p:cNvPr id="69" name="Line 11"/>
              <p:cNvSpPr>
                <a:spLocks noChangeShapeType="1"/>
              </p:cNvSpPr>
              <p:nvPr/>
            </p:nvSpPr>
            <p:spPr bwMode="auto">
              <a:xfrm>
                <a:off x="1156" y="1525"/>
                <a:ext cx="0" cy="190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Tahoma" pitchFamily="34" charset="0"/>
                  <a:ea typeface="Tahoma" pitchFamily="34" charset="0"/>
                  <a:cs typeface="Tahoma" pitchFamily="34" charset="0"/>
                </a:endParaRPr>
              </a:p>
            </p:txBody>
          </p:sp>
          <p:sp>
            <p:nvSpPr>
              <p:cNvPr id="70" name="Line 12"/>
              <p:cNvSpPr>
                <a:spLocks noChangeShapeType="1"/>
              </p:cNvSpPr>
              <p:nvPr/>
            </p:nvSpPr>
            <p:spPr bwMode="auto">
              <a:xfrm flipH="1">
                <a:off x="1156" y="3430"/>
                <a:ext cx="20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Tahoma" pitchFamily="34" charset="0"/>
                  <a:ea typeface="Tahoma" pitchFamily="34" charset="0"/>
                  <a:cs typeface="Tahoma" pitchFamily="34" charset="0"/>
                </a:endParaRPr>
              </a:p>
            </p:txBody>
          </p:sp>
        </p:grpSp>
        <p:grpSp>
          <p:nvGrpSpPr>
            <p:cNvPr id="49" name="Group 13"/>
            <p:cNvGrpSpPr>
              <a:grpSpLocks/>
            </p:cNvGrpSpPr>
            <p:nvPr/>
          </p:nvGrpSpPr>
          <p:grpSpPr bwMode="auto">
            <a:xfrm>
              <a:off x="1383" y="1616"/>
              <a:ext cx="46" cy="952"/>
              <a:chOff x="1383" y="1616"/>
              <a:chExt cx="46" cy="952"/>
            </a:xfrm>
          </p:grpSpPr>
          <p:sp>
            <p:nvSpPr>
              <p:cNvPr id="62" name="Oval 14"/>
              <p:cNvSpPr>
                <a:spLocks noChangeArrowheads="1"/>
              </p:cNvSpPr>
              <p:nvPr/>
            </p:nvSpPr>
            <p:spPr bwMode="auto">
              <a:xfrm>
                <a:off x="1383" y="1842"/>
                <a:ext cx="46" cy="4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Tahoma" pitchFamily="34" charset="0"/>
                  <a:ea typeface="Tahoma" pitchFamily="34" charset="0"/>
                  <a:cs typeface="Tahoma" pitchFamily="34" charset="0"/>
                </a:endParaRPr>
              </a:p>
            </p:txBody>
          </p:sp>
          <p:sp>
            <p:nvSpPr>
              <p:cNvPr id="63" name="Oval 15"/>
              <p:cNvSpPr>
                <a:spLocks noChangeArrowheads="1"/>
              </p:cNvSpPr>
              <p:nvPr/>
            </p:nvSpPr>
            <p:spPr bwMode="auto">
              <a:xfrm>
                <a:off x="1383" y="1978"/>
                <a:ext cx="46" cy="4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Tahoma" pitchFamily="34" charset="0"/>
                  <a:ea typeface="Tahoma" pitchFamily="34" charset="0"/>
                  <a:cs typeface="Tahoma" pitchFamily="34" charset="0"/>
                </a:endParaRPr>
              </a:p>
            </p:txBody>
          </p:sp>
          <p:sp>
            <p:nvSpPr>
              <p:cNvPr id="64" name="Oval 16"/>
              <p:cNvSpPr>
                <a:spLocks noChangeArrowheads="1"/>
              </p:cNvSpPr>
              <p:nvPr/>
            </p:nvSpPr>
            <p:spPr bwMode="auto">
              <a:xfrm>
                <a:off x="1383" y="2069"/>
                <a:ext cx="46" cy="4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Tahoma" pitchFamily="34" charset="0"/>
                  <a:ea typeface="Tahoma" pitchFamily="34" charset="0"/>
                  <a:cs typeface="Tahoma" pitchFamily="34" charset="0"/>
                </a:endParaRPr>
              </a:p>
            </p:txBody>
          </p:sp>
          <p:sp>
            <p:nvSpPr>
              <p:cNvPr id="65" name="Oval 17"/>
              <p:cNvSpPr>
                <a:spLocks noChangeArrowheads="1"/>
              </p:cNvSpPr>
              <p:nvPr/>
            </p:nvSpPr>
            <p:spPr bwMode="auto">
              <a:xfrm>
                <a:off x="1383" y="2205"/>
                <a:ext cx="46" cy="4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Tahoma" pitchFamily="34" charset="0"/>
                  <a:ea typeface="Tahoma" pitchFamily="34" charset="0"/>
                  <a:cs typeface="Tahoma" pitchFamily="34" charset="0"/>
                </a:endParaRPr>
              </a:p>
            </p:txBody>
          </p:sp>
          <p:sp>
            <p:nvSpPr>
              <p:cNvPr id="66" name="Oval 18"/>
              <p:cNvSpPr>
                <a:spLocks noChangeArrowheads="1"/>
              </p:cNvSpPr>
              <p:nvPr/>
            </p:nvSpPr>
            <p:spPr bwMode="auto">
              <a:xfrm>
                <a:off x="1383" y="2341"/>
                <a:ext cx="46" cy="4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Tahoma" pitchFamily="34" charset="0"/>
                  <a:ea typeface="Tahoma" pitchFamily="34" charset="0"/>
                  <a:cs typeface="Tahoma" pitchFamily="34" charset="0"/>
                </a:endParaRPr>
              </a:p>
            </p:txBody>
          </p:sp>
          <p:sp>
            <p:nvSpPr>
              <p:cNvPr id="67" name="Oval 19"/>
              <p:cNvSpPr>
                <a:spLocks noChangeArrowheads="1"/>
              </p:cNvSpPr>
              <p:nvPr/>
            </p:nvSpPr>
            <p:spPr bwMode="auto">
              <a:xfrm>
                <a:off x="1383" y="1616"/>
                <a:ext cx="46" cy="4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Tahoma" pitchFamily="34" charset="0"/>
                  <a:ea typeface="Tahoma" pitchFamily="34" charset="0"/>
                  <a:cs typeface="Tahoma" pitchFamily="34" charset="0"/>
                </a:endParaRPr>
              </a:p>
            </p:txBody>
          </p:sp>
          <p:sp>
            <p:nvSpPr>
              <p:cNvPr id="68" name="Oval 20"/>
              <p:cNvSpPr>
                <a:spLocks noChangeArrowheads="1"/>
              </p:cNvSpPr>
              <p:nvPr/>
            </p:nvSpPr>
            <p:spPr bwMode="auto">
              <a:xfrm>
                <a:off x="1383" y="2522"/>
                <a:ext cx="46" cy="4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Tahoma" pitchFamily="34" charset="0"/>
                  <a:ea typeface="Tahoma" pitchFamily="34" charset="0"/>
                  <a:cs typeface="Tahoma" pitchFamily="34" charset="0"/>
                </a:endParaRPr>
              </a:p>
            </p:txBody>
          </p:sp>
        </p:grpSp>
        <p:grpSp>
          <p:nvGrpSpPr>
            <p:cNvPr id="50" name="Group 21"/>
            <p:cNvGrpSpPr>
              <a:grpSpLocks/>
            </p:cNvGrpSpPr>
            <p:nvPr/>
          </p:nvGrpSpPr>
          <p:grpSpPr bwMode="auto">
            <a:xfrm>
              <a:off x="2517" y="2115"/>
              <a:ext cx="46" cy="952"/>
              <a:chOff x="1383" y="1616"/>
              <a:chExt cx="46" cy="952"/>
            </a:xfrm>
          </p:grpSpPr>
          <p:sp>
            <p:nvSpPr>
              <p:cNvPr id="55" name="Oval 22"/>
              <p:cNvSpPr>
                <a:spLocks noChangeArrowheads="1"/>
              </p:cNvSpPr>
              <p:nvPr/>
            </p:nvSpPr>
            <p:spPr bwMode="auto">
              <a:xfrm>
                <a:off x="1383" y="1842"/>
                <a:ext cx="46" cy="4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Tahoma" pitchFamily="34" charset="0"/>
                  <a:ea typeface="Tahoma" pitchFamily="34" charset="0"/>
                  <a:cs typeface="Tahoma" pitchFamily="34" charset="0"/>
                </a:endParaRPr>
              </a:p>
            </p:txBody>
          </p:sp>
          <p:sp>
            <p:nvSpPr>
              <p:cNvPr id="56" name="Oval 23"/>
              <p:cNvSpPr>
                <a:spLocks noChangeArrowheads="1"/>
              </p:cNvSpPr>
              <p:nvPr/>
            </p:nvSpPr>
            <p:spPr bwMode="auto">
              <a:xfrm>
                <a:off x="1383" y="1978"/>
                <a:ext cx="46" cy="4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Tahoma" pitchFamily="34" charset="0"/>
                  <a:ea typeface="Tahoma" pitchFamily="34" charset="0"/>
                  <a:cs typeface="Tahoma" pitchFamily="34" charset="0"/>
                </a:endParaRPr>
              </a:p>
            </p:txBody>
          </p:sp>
          <p:sp>
            <p:nvSpPr>
              <p:cNvPr id="57" name="Oval 24"/>
              <p:cNvSpPr>
                <a:spLocks noChangeArrowheads="1"/>
              </p:cNvSpPr>
              <p:nvPr/>
            </p:nvSpPr>
            <p:spPr bwMode="auto">
              <a:xfrm>
                <a:off x="1383" y="2069"/>
                <a:ext cx="46" cy="4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Tahoma" pitchFamily="34" charset="0"/>
                  <a:ea typeface="Tahoma" pitchFamily="34" charset="0"/>
                  <a:cs typeface="Tahoma" pitchFamily="34" charset="0"/>
                </a:endParaRPr>
              </a:p>
            </p:txBody>
          </p:sp>
          <p:sp>
            <p:nvSpPr>
              <p:cNvPr id="58" name="Oval 25"/>
              <p:cNvSpPr>
                <a:spLocks noChangeArrowheads="1"/>
              </p:cNvSpPr>
              <p:nvPr/>
            </p:nvSpPr>
            <p:spPr bwMode="auto">
              <a:xfrm>
                <a:off x="1383" y="2205"/>
                <a:ext cx="46" cy="4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Tahoma" pitchFamily="34" charset="0"/>
                  <a:ea typeface="Tahoma" pitchFamily="34" charset="0"/>
                  <a:cs typeface="Tahoma" pitchFamily="34" charset="0"/>
                </a:endParaRPr>
              </a:p>
            </p:txBody>
          </p:sp>
          <p:sp>
            <p:nvSpPr>
              <p:cNvPr id="59" name="Oval 26"/>
              <p:cNvSpPr>
                <a:spLocks noChangeArrowheads="1"/>
              </p:cNvSpPr>
              <p:nvPr/>
            </p:nvSpPr>
            <p:spPr bwMode="auto">
              <a:xfrm>
                <a:off x="1383" y="2341"/>
                <a:ext cx="46" cy="4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Tahoma" pitchFamily="34" charset="0"/>
                  <a:ea typeface="Tahoma" pitchFamily="34" charset="0"/>
                  <a:cs typeface="Tahoma" pitchFamily="34" charset="0"/>
                </a:endParaRPr>
              </a:p>
            </p:txBody>
          </p:sp>
          <p:sp>
            <p:nvSpPr>
              <p:cNvPr id="60" name="Oval 27"/>
              <p:cNvSpPr>
                <a:spLocks noChangeArrowheads="1"/>
              </p:cNvSpPr>
              <p:nvPr/>
            </p:nvSpPr>
            <p:spPr bwMode="auto">
              <a:xfrm>
                <a:off x="1383" y="1616"/>
                <a:ext cx="46" cy="4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Tahoma" pitchFamily="34" charset="0"/>
                  <a:ea typeface="Tahoma" pitchFamily="34" charset="0"/>
                  <a:cs typeface="Tahoma" pitchFamily="34" charset="0"/>
                </a:endParaRPr>
              </a:p>
            </p:txBody>
          </p:sp>
          <p:sp>
            <p:nvSpPr>
              <p:cNvPr id="61" name="Oval 28"/>
              <p:cNvSpPr>
                <a:spLocks noChangeArrowheads="1"/>
              </p:cNvSpPr>
              <p:nvPr/>
            </p:nvSpPr>
            <p:spPr bwMode="auto">
              <a:xfrm>
                <a:off x="1383" y="2522"/>
                <a:ext cx="46" cy="4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Tahoma" pitchFamily="34" charset="0"/>
                  <a:ea typeface="Tahoma" pitchFamily="34" charset="0"/>
                  <a:cs typeface="Tahoma" pitchFamily="34" charset="0"/>
                </a:endParaRPr>
              </a:p>
            </p:txBody>
          </p:sp>
        </p:grpSp>
        <p:sp>
          <p:nvSpPr>
            <p:cNvPr id="51" name="Text Box 29"/>
            <p:cNvSpPr txBox="1">
              <a:spLocks noChangeArrowheads="1"/>
            </p:cNvSpPr>
            <p:nvPr/>
          </p:nvSpPr>
          <p:spPr bwMode="auto">
            <a:xfrm>
              <a:off x="1156" y="3521"/>
              <a:ext cx="953"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sz="2000" dirty="0" smtClean="0">
                  <a:latin typeface="Tahoma" pitchFamily="34" charset="0"/>
                  <a:ea typeface="Tahoma" pitchFamily="34" charset="0"/>
                  <a:cs typeface="Tahoma" pitchFamily="34" charset="0"/>
                </a:rPr>
                <a:t>Condition 1</a:t>
              </a:r>
              <a:r>
                <a:rPr lang="en-US" sz="2000" dirty="0" smtClean="0">
                  <a:latin typeface="Tahoma" pitchFamily="34" charset="0"/>
                  <a:ea typeface="Tahoma" pitchFamily="34" charset="0"/>
                  <a:cs typeface="Tahoma" pitchFamily="34" charset="0"/>
                </a:rPr>
                <a:t/>
              </a:r>
              <a:br>
                <a:rPr lang="en-US" sz="2000" dirty="0" smtClean="0">
                  <a:latin typeface="Tahoma" pitchFamily="34" charset="0"/>
                  <a:ea typeface="Tahoma" pitchFamily="34" charset="0"/>
                  <a:cs typeface="Tahoma" pitchFamily="34" charset="0"/>
                </a:rPr>
              </a:br>
              <a:r>
                <a:rPr lang="en-US" sz="2000" dirty="0" smtClean="0">
                  <a:latin typeface="Tahoma" pitchFamily="34" charset="0"/>
                  <a:ea typeface="Tahoma" pitchFamily="34" charset="0"/>
                  <a:cs typeface="Tahoma" pitchFamily="34" charset="0"/>
                </a:rPr>
                <a:t>(</a:t>
              </a:r>
              <a:r>
                <a:rPr lang="en-GB" sz="2000" dirty="0">
                  <a:latin typeface="Tahoma" pitchFamily="34" charset="0"/>
                  <a:ea typeface="Tahoma" pitchFamily="34" charset="0"/>
                  <a:cs typeface="Tahoma" pitchFamily="34" charset="0"/>
                </a:rPr>
                <a:t>Objects</a:t>
              </a:r>
              <a:r>
                <a:rPr lang="en-US" sz="2000" dirty="0" smtClean="0">
                  <a:latin typeface="Tahoma" pitchFamily="34" charset="0"/>
                  <a:ea typeface="Tahoma" pitchFamily="34" charset="0"/>
                  <a:cs typeface="Tahoma" pitchFamily="34" charset="0"/>
                </a:rPr>
                <a:t>)</a:t>
              </a:r>
              <a:endParaRPr lang="en-US" sz="2000" dirty="0">
                <a:latin typeface="Tahoma" pitchFamily="34" charset="0"/>
                <a:ea typeface="Tahoma" pitchFamily="34" charset="0"/>
                <a:cs typeface="Tahoma" pitchFamily="34" charset="0"/>
              </a:endParaRPr>
            </a:p>
          </p:txBody>
        </p:sp>
        <p:sp>
          <p:nvSpPr>
            <p:cNvPr id="52" name="Text Box 30"/>
            <p:cNvSpPr txBox="1">
              <a:spLocks noChangeArrowheads="1"/>
            </p:cNvSpPr>
            <p:nvPr/>
          </p:nvSpPr>
          <p:spPr bwMode="auto">
            <a:xfrm>
              <a:off x="2381" y="3521"/>
              <a:ext cx="1001"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sz="2000" dirty="0" smtClean="0">
                  <a:latin typeface="Tahoma" pitchFamily="34" charset="0"/>
                  <a:ea typeface="Tahoma" pitchFamily="34" charset="0"/>
                  <a:cs typeface="Tahoma" pitchFamily="34" charset="0"/>
                </a:rPr>
                <a:t>Condition 2 (</a:t>
              </a:r>
              <a:r>
                <a:rPr lang="en-US" sz="2000" dirty="0" smtClean="0">
                  <a:latin typeface="Tahoma" pitchFamily="34" charset="0"/>
                  <a:ea typeface="Tahoma" pitchFamily="34" charset="0"/>
                  <a:cs typeface="Tahoma" pitchFamily="34" charset="0"/>
                </a:rPr>
                <a:t>Faces</a:t>
              </a:r>
              <a:r>
                <a:rPr lang="en-GB" sz="2000" dirty="0" smtClean="0">
                  <a:latin typeface="Tahoma" pitchFamily="34" charset="0"/>
                  <a:ea typeface="Tahoma" pitchFamily="34" charset="0"/>
                  <a:cs typeface="Tahoma" pitchFamily="34" charset="0"/>
                </a:rPr>
                <a:t>)</a:t>
              </a:r>
              <a:endParaRPr lang="en-US" sz="2000" dirty="0">
                <a:latin typeface="Tahoma" pitchFamily="34" charset="0"/>
                <a:ea typeface="Tahoma" pitchFamily="34" charset="0"/>
                <a:cs typeface="Tahoma" pitchFamily="34" charset="0"/>
              </a:endParaRPr>
            </a:p>
          </p:txBody>
        </p:sp>
        <p:sp>
          <p:nvSpPr>
            <p:cNvPr id="53" name="Line 31"/>
            <p:cNvSpPr>
              <a:spLocks noChangeShapeType="1"/>
            </p:cNvSpPr>
            <p:nvPr/>
          </p:nvSpPr>
          <p:spPr bwMode="auto">
            <a:xfrm>
              <a:off x="1292" y="2095"/>
              <a:ext cx="22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n>
                  <a:solidFill>
                    <a:sysClr val="windowText" lastClr="000000"/>
                  </a:solidFill>
                </a:ln>
                <a:latin typeface="Tahoma" pitchFamily="34" charset="0"/>
                <a:ea typeface="Tahoma" pitchFamily="34" charset="0"/>
                <a:cs typeface="Tahoma" pitchFamily="34" charset="0"/>
              </a:endParaRPr>
            </a:p>
          </p:txBody>
        </p:sp>
        <p:sp>
          <p:nvSpPr>
            <p:cNvPr id="54" name="Line 32"/>
            <p:cNvSpPr>
              <a:spLocks noChangeShapeType="1"/>
            </p:cNvSpPr>
            <p:nvPr/>
          </p:nvSpPr>
          <p:spPr bwMode="auto">
            <a:xfrm>
              <a:off x="2426" y="2587"/>
              <a:ext cx="22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n>
                  <a:solidFill>
                    <a:sysClr val="windowText" lastClr="000000"/>
                  </a:solidFill>
                </a:ln>
                <a:latin typeface="Tahoma" pitchFamily="34" charset="0"/>
                <a:ea typeface="Tahoma" pitchFamily="34" charset="0"/>
                <a:cs typeface="Tahoma" pitchFamily="34" charset="0"/>
              </a:endParaRPr>
            </a:p>
          </p:txBody>
        </p:sp>
      </p:grpSp>
      <p:sp>
        <p:nvSpPr>
          <p:cNvPr id="71" name="Line 33"/>
          <p:cNvSpPr>
            <a:spLocks noChangeShapeType="1"/>
          </p:cNvSpPr>
          <p:nvPr/>
        </p:nvSpPr>
        <p:spPr bwMode="auto">
          <a:xfrm>
            <a:off x="2653730" y="2655911"/>
            <a:ext cx="0" cy="576262"/>
          </a:xfrm>
          <a:prstGeom prst="line">
            <a:avLst/>
          </a:prstGeom>
          <a:noFill/>
          <a:ln w="127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Tahoma" pitchFamily="34" charset="0"/>
              <a:ea typeface="Tahoma" pitchFamily="34" charset="0"/>
              <a:cs typeface="Tahoma" pitchFamily="34" charset="0"/>
            </a:endParaRPr>
          </a:p>
        </p:txBody>
      </p:sp>
      <p:sp>
        <p:nvSpPr>
          <p:cNvPr id="72" name="Line 34"/>
          <p:cNvSpPr>
            <a:spLocks noChangeShapeType="1"/>
          </p:cNvSpPr>
          <p:nvPr/>
        </p:nvSpPr>
        <p:spPr bwMode="auto">
          <a:xfrm>
            <a:off x="4571430" y="3448073"/>
            <a:ext cx="0" cy="576263"/>
          </a:xfrm>
          <a:prstGeom prst="line">
            <a:avLst/>
          </a:prstGeom>
          <a:noFill/>
          <a:ln w="127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Tahoma" pitchFamily="34" charset="0"/>
              <a:ea typeface="Tahoma" pitchFamily="34" charset="0"/>
              <a:cs typeface="Tahoma" pitchFamily="34" charset="0"/>
            </a:endParaRPr>
          </a:p>
        </p:txBody>
      </p:sp>
      <p:sp>
        <p:nvSpPr>
          <p:cNvPr id="73" name="Freeform 35"/>
          <p:cNvSpPr>
            <a:spLocks/>
          </p:cNvSpPr>
          <p:nvPr/>
        </p:nvSpPr>
        <p:spPr bwMode="auto">
          <a:xfrm rot="11895436">
            <a:off x="2582293" y="3163911"/>
            <a:ext cx="5116512" cy="781050"/>
          </a:xfrm>
          <a:custGeom>
            <a:avLst/>
            <a:gdLst>
              <a:gd name="T0" fmla="*/ 0 w 2857"/>
              <a:gd name="T1" fmla="*/ 0 h 1519"/>
              <a:gd name="T2" fmla="*/ 1134 w 2857"/>
              <a:gd name="T3" fmla="*/ 1451 h 1519"/>
              <a:gd name="T4" fmla="*/ 2857 w 2857"/>
              <a:gd name="T5" fmla="*/ 408 h 1519"/>
            </a:gdLst>
            <a:ahLst/>
            <a:cxnLst>
              <a:cxn ang="0">
                <a:pos x="T0" y="T1"/>
              </a:cxn>
              <a:cxn ang="0">
                <a:pos x="T2" y="T3"/>
              </a:cxn>
              <a:cxn ang="0">
                <a:pos x="T4" y="T5"/>
              </a:cxn>
            </a:cxnLst>
            <a:rect l="0" t="0" r="r" b="b"/>
            <a:pathLst>
              <a:path w="2857" h="1519">
                <a:moveTo>
                  <a:pt x="0" y="0"/>
                </a:moveTo>
                <a:cubicBezTo>
                  <a:pt x="329" y="691"/>
                  <a:pt x="658" y="1383"/>
                  <a:pt x="1134" y="1451"/>
                </a:cubicBezTo>
                <a:cubicBezTo>
                  <a:pt x="1610" y="1519"/>
                  <a:pt x="2600" y="605"/>
                  <a:pt x="2857" y="408"/>
                </a:cubicBezTo>
              </a:path>
            </a:pathLst>
          </a:custGeom>
          <a:noFill/>
          <a:ln w="12700" cap="flat" cmpd="sng">
            <a:solidFill>
              <a:schemeClr val="accent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Tahoma" pitchFamily="34" charset="0"/>
              <a:ea typeface="Tahoma" pitchFamily="34" charset="0"/>
              <a:cs typeface="Tahoma" pitchFamily="34" charset="0"/>
            </a:endParaRPr>
          </a:p>
        </p:txBody>
      </p:sp>
      <p:sp>
        <p:nvSpPr>
          <p:cNvPr id="74" name="Freeform 36"/>
          <p:cNvSpPr>
            <a:spLocks/>
          </p:cNvSpPr>
          <p:nvPr/>
        </p:nvSpPr>
        <p:spPr bwMode="auto">
          <a:xfrm rot="11844377">
            <a:off x="4628580" y="3551261"/>
            <a:ext cx="3671888" cy="719137"/>
          </a:xfrm>
          <a:custGeom>
            <a:avLst/>
            <a:gdLst>
              <a:gd name="T0" fmla="*/ 0 w 1905"/>
              <a:gd name="T1" fmla="*/ 0 h 817"/>
              <a:gd name="T2" fmla="*/ 817 w 1905"/>
              <a:gd name="T3" fmla="*/ 817 h 817"/>
              <a:gd name="T4" fmla="*/ 1905 w 1905"/>
              <a:gd name="T5" fmla="*/ 0 h 817"/>
            </a:gdLst>
            <a:ahLst/>
            <a:cxnLst>
              <a:cxn ang="0">
                <a:pos x="T0" y="T1"/>
              </a:cxn>
              <a:cxn ang="0">
                <a:pos x="T2" y="T3"/>
              </a:cxn>
              <a:cxn ang="0">
                <a:pos x="T4" y="T5"/>
              </a:cxn>
            </a:cxnLst>
            <a:rect l="0" t="0" r="r" b="b"/>
            <a:pathLst>
              <a:path w="1905" h="817">
                <a:moveTo>
                  <a:pt x="0" y="0"/>
                </a:moveTo>
                <a:cubicBezTo>
                  <a:pt x="250" y="408"/>
                  <a:pt x="500" y="817"/>
                  <a:pt x="817" y="817"/>
                </a:cubicBezTo>
                <a:cubicBezTo>
                  <a:pt x="1134" y="817"/>
                  <a:pt x="1519" y="408"/>
                  <a:pt x="1905" y="0"/>
                </a:cubicBezTo>
              </a:path>
            </a:pathLst>
          </a:custGeom>
          <a:noFill/>
          <a:ln w="12700" cap="flat" cmpd="sng">
            <a:solidFill>
              <a:schemeClr val="accent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Tahoma" pitchFamily="34" charset="0"/>
              <a:ea typeface="Tahoma" pitchFamily="34" charset="0"/>
              <a:cs typeface="Tahoma" pitchFamily="34" charset="0"/>
            </a:endParaRPr>
          </a:p>
        </p:txBody>
      </p:sp>
      <p:grpSp>
        <p:nvGrpSpPr>
          <p:cNvPr id="75" name="Group 38"/>
          <p:cNvGrpSpPr>
            <a:grpSpLocks/>
          </p:cNvGrpSpPr>
          <p:nvPr/>
        </p:nvGrpSpPr>
        <p:grpSpPr bwMode="auto">
          <a:xfrm>
            <a:off x="5425310" y="3554662"/>
            <a:ext cx="1871662" cy="2159000"/>
            <a:chOff x="3515" y="2523"/>
            <a:chExt cx="1179" cy="1360"/>
          </a:xfrm>
        </p:grpSpPr>
        <p:sp>
          <p:nvSpPr>
            <p:cNvPr id="76" name="Line 39"/>
            <p:cNvSpPr>
              <a:spLocks noChangeShapeType="1"/>
            </p:cNvSpPr>
            <p:nvPr/>
          </p:nvSpPr>
          <p:spPr bwMode="auto">
            <a:xfrm flipV="1">
              <a:off x="3923" y="2523"/>
              <a:ext cx="771" cy="952"/>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Tahoma" pitchFamily="34" charset="0"/>
                <a:ea typeface="Tahoma" pitchFamily="34" charset="0"/>
                <a:cs typeface="Tahoma" pitchFamily="34" charset="0"/>
              </a:endParaRPr>
            </a:p>
          </p:txBody>
        </p:sp>
        <p:sp>
          <p:nvSpPr>
            <p:cNvPr id="77" name="Oval 40"/>
            <p:cNvSpPr>
              <a:spLocks noChangeArrowheads="1"/>
            </p:cNvSpPr>
            <p:nvPr/>
          </p:nvSpPr>
          <p:spPr bwMode="auto">
            <a:xfrm>
              <a:off x="3515" y="3475"/>
              <a:ext cx="726" cy="408"/>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Tahoma" pitchFamily="34" charset="0"/>
                <a:ea typeface="Tahoma" pitchFamily="34" charset="0"/>
                <a:cs typeface="Tahoma" pitchFamily="34" charset="0"/>
              </a:endParaRPr>
            </a:p>
          </p:txBody>
        </p:sp>
      </p:grpSp>
      <p:sp>
        <p:nvSpPr>
          <p:cNvPr id="78" name="TextBox 77"/>
          <p:cNvSpPr txBox="1"/>
          <p:nvPr/>
        </p:nvSpPr>
        <p:spPr>
          <a:xfrm rot="16200000">
            <a:off x="500453" y="3135611"/>
            <a:ext cx="1742785" cy="369332"/>
          </a:xfrm>
          <a:prstGeom prst="rect">
            <a:avLst/>
          </a:prstGeom>
          <a:noFill/>
        </p:spPr>
        <p:txBody>
          <a:bodyPr wrap="none" rtlCol="0">
            <a:spAutoFit/>
          </a:bodyPr>
          <a:lstStyle/>
          <a:p>
            <a:r>
              <a:rPr lang="en-GB" dirty="0" smtClean="0">
                <a:latin typeface="Tahoma" pitchFamily="34" charset="0"/>
                <a:ea typeface="Tahoma" pitchFamily="34" charset="0"/>
                <a:cs typeface="Tahoma" pitchFamily="34" charset="0"/>
              </a:rPr>
              <a:t>BOLD response</a:t>
            </a:r>
            <a:endParaRPr lang="en-GB" dirty="0">
              <a:latin typeface="Tahoma" pitchFamily="34" charset="0"/>
              <a:ea typeface="Tahoma" pitchFamily="34" charset="0"/>
              <a:cs typeface="Tahoma" pitchFamily="34" charset="0"/>
            </a:endParaRPr>
          </a:p>
        </p:txBody>
      </p:sp>
      <p:sp>
        <p:nvSpPr>
          <p:cNvPr id="79" name="TextBox 78"/>
          <p:cNvSpPr txBox="1"/>
          <p:nvPr/>
        </p:nvSpPr>
        <p:spPr>
          <a:xfrm>
            <a:off x="611560" y="1115452"/>
            <a:ext cx="3815978" cy="369332"/>
          </a:xfrm>
          <a:prstGeom prst="rect">
            <a:avLst/>
          </a:prstGeom>
          <a:noFill/>
        </p:spPr>
        <p:txBody>
          <a:bodyPr wrap="square" rtlCol="0">
            <a:spAutoFit/>
          </a:bodyPr>
          <a:lstStyle/>
          <a:p>
            <a:r>
              <a:rPr lang="en-GB" dirty="0" smtClean="0">
                <a:latin typeface="Tahoma" pitchFamily="34" charset="0"/>
                <a:ea typeface="Tahoma" pitchFamily="34" charset="0"/>
                <a:cs typeface="Tahoma" pitchFamily="34" charset="0"/>
              </a:rPr>
              <a:t>* Independent Samples t-test</a:t>
            </a:r>
            <a:endParaRPr lang="en-GB"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64362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73" grpId="0" animBg="1"/>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tx1"/>
                </a:solidFill>
                <a:latin typeface="Tahoma" pitchFamily="34" charset="0"/>
                <a:ea typeface="Tahoma" pitchFamily="34" charset="0"/>
                <a:cs typeface="Tahoma" pitchFamily="34" charset="0"/>
              </a:rPr>
              <a:t>Types of t-test &amp; Alternatives</a:t>
            </a:r>
            <a:endParaRPr lang="en-GB" dirty="0">
              <a:solidFill>
                <a:schemeClr val="tx1"/>
              </a:solidFill>
              <a:latin typeface="Tahoma" pitchFamily="34" charset="0"/>
              <a:ea typeface="Tahoma" pitchFamily="34" charset="0"/>
              <a:cs typeface="Tahoma"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708920"/>
            <a:ext cx="5812929" cy="3192550"/>
          </a:xfrm>
          <a:prstGeom prst="rect">
            <a:avLst/>
          </a:prstGeom>
        </p:spPr>
      </p:pic>
      <p:sp>
        <p:nvSpPr>
          <p:cNvPr id="7" name="Content Placeholder 1"/>
          <p:cNvSpPr>
            <a:spLocks noGrp="1"/>
          </p:cNvSpPr>
          <p:nvPr>
            <p:ph idx="1"/>
          </p:nvPr>
        </p:nvSpPr>
        <p:spPr>
          <a:xfrm>
            <a:off x="457200" y="1481328"/>
            <a:ext cx="8229600" cy="4525963"/>
          </a:xfrm>
        </p:spPr>
        <p:txBody>
          <a:bodyPr/>
          <a:lstStyle/>
          <a:p>
            <a:r>
              <a:rPr lang="en-GB" sz="2400" dirty="0" smtClean="0">
                <a:latin typeface="Tahoma" pitchFamily="34" charset="0"/>
                <a:ea typeface="Tahoma" pitchFamily="34" charset="0"/>
                <a:cs typeface="Tahoma" pitchFamily="34" charset="0"/>
              </a:rPr>
              <a:t>1 Sample t-test </a:t>
            </a:r>
            <a:r>
              <a:rPr lang="en-US" sz="2400" dirty="0" smtClean="0">
                <a:latin typeface="Tahoma" pitchFamily="34" charset="0"/>
                <a:ea typeface="Tahoma" pitchFamily="34" charset="0"/>
                <a:cs typeface="Tahoma" pitchFamily="34" charset="0"/>
              </a:rPr>
              <a:t>(</a:t>
            </a:r>
            <a:r>
              <a:rPr lang="en-US" sz="2400" dirty="0">
                <a:latin typeface="Tahoma" pitchFamily="34" charset="0"/>
                <a:ea typeface="Tahoma" pitchFamily="34" charset="0"/>
                <a:cs typeface="Tahoma" pitchFamily="34" charset="0"/>
              </a:rPr>
              <a:t>sample vs. hypothesized mean)</a:t>
            </a:r>
          </a:p>
          <a:p>
            <a:r>
              <a:rPr lang="en-GB" sz="2400" dirty="0" smtClean="0">
                <a:latin typeface="Tahoma" pitchFamily="34" charset="0"/>
                <a:ea typeface="Tahoma" pitchFamily="34" charset="0"/>
                <a:cs typeface="Tahoma" pitchFamily="34" charset="0"/>
              </a:rPr>
              <a:t>2 Sample t-test (group/condition 1 </a:t>
            </a:r>
            <a:r>
              <a:rPr lang="en-GB" sz="2400" dirty="0" err="1" smtClean="0">
                <a:latin typeface="Tahoma" pitchFamily="34" charset="0"/>
                <a:ea typeface="Tahoma" pitchFamily="34" charset="0"/>
                <a:cs typeface="Tahoma" pitchFamily="34" charset="0"/>
              </a:rPr>
              <a:t>vs</a:t>
            </a:r>
            <a:r>
              <a:rPr lang="en-GB" sz="2400" dirty="0" smtClean="0">
                <a:latin typeface="Tahoma" pitchFamily="34" charset="0"/>
                <a:ea typeface="Tahoma" pitchFamily="34" charset="0"/>
                <a:cs typeface="Tahoma" pitchFamily="34" charset="0"/>
              </a:rPr>
              <a:t> group/condition 2) </a:t>
            </a:r>
          </a:p>
          <a:p>
            <a:endParaRPr lang="en-GB" dirty="0" smtClean="0">
              <a:latin typeface="Tahoma" pitchFamily="34" charset="0"/>
              <a:ea typeface="Tahoma" pitchFamily="34" charset="0"/>
              <a:cs typeface="Tahoma" pitchFamily="34" charset="0"/>
            </a:endParaRPr>
          </a:p>
          <a:p>
            <a:endParaRPr lang="en-GB" dirty="0">
              <a:latin typeface="Tahoma" pitchFamily="34" charset="0"/>
              <a:ea typeface="Tahoma" pitchFamily="34" charset="0"/>
              <a:cs typeface="Tahoma" pitchFamily="34" charset="0"/>
            </a:endParaRPr>
          </a:p>
        </p:txBody>
      </p:sp>
      <p:pic>
        <p:nvPicPr>
          <p:cNvPr id="3074" name="Picture 2" descr="t = \frac{\overline{X}_D - \mu_0}{s_D/\sqrt{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140" y="4462018"/>
            <a:ext cx="703180" cy="2970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 t = \frac{\overline{x} - \mu_0}{s/\sqrt{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6681" y="1636686"/>
            <a:ext cx="648072" cy="2970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1754504808"/>
              </p:ext>
            </p:extLst>
          </p:nvPr>
        </p:nvGraphicFramePr>
        <p:xfrm>
          <a:off x="4857204" y="4437112"/>
          <a:ext cx="731416" cy="392570"/>
        </p:xfrm>
        <a:graphic>
          <a:graphicData uri="http://schemas.openxmlformats.org/presentationml/2006/ole">
            <mc:AlternateContent xmlns:mc="http://schemas.openxmlformats.org/markup-compatibility/2006">
              <mc:Choice xmlns:v="urn:schemas-microsoft-com:vml" Requires="v">
                <p:oleObj spid="_x0000_s3124" name="Equation" r:id="rId7" imgW="660240" imgH="457200" progId="Equation.3">
                  <p:embed/>
                </p:oleObj>
              </mc:Choice>
              <mc:Fallback>
                <p:oleObj name="Equation" r:id="rId7" imgW="660240" imgH="457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204" y="4437112"/>
                        <a:ext cx="731416" cy="392570"/>
                      </a:xfrm>
                      <a:prstGeom prst="rect">
                        <a:avLst/>
                      </a:prstGeom>
                      <a:noFill/>
                      <a:ln>
                        <a:noFill/>
                      </a:ln>
                      <a:effectLst/>
                    </p:spPr>
                  </p:pic>
                </p:oleObj>
              </mc:Fallback>
            </mc:AlternateContent>
          </a:graphicData>
        </a:graphic>
      </p:graphicFrame>
      <p:sp>
        <p:nvSpPr>
          <p:cNvPr id="4" name="Oval 3"/>
          <p:cNvSpPr/>
          <p:nvPr/>
        </p:nvSpPr>
        <p:spPr>
          <a:xfrm rot="20681357">
            <a:off x="5345081" y="3522487"/>
            <a:ext cx="2192572" cy="11883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5361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_distribution"/>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4216" y="2266528"/>
            <a:ext cx="6310312" cy="4114800"/>
          </a:xfrm>
          <a:prstGeom prst="rect">
            <a:avLst/>
          </a:prstGeom>
          <a:ln>
            <a:noFill/>
          </a:ln>
          <a:effectLst>
            <a:softEdge rad="112500"/>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ontent Placeholder 1"/>
          <p:cNvSpPr>
            <a:spLocks noGrp="1"/>
          </p:cNvSpPr>
          <p:nvPr>
            <p:ph idx="1"/>
          </p:nvPr>
        </p:nvSpPr>
        <p:spPr/>
        <p:txBody>
          <a:bodyPr/>
          <a:lstStyle/>
          <a:p>
            <a:r>
              <a:rPr lang="en-GB" dirty="0" smtClean="0">
                <a:latin typeface="Tahoma" pitchFamily="34" charset="0"/>
                <a:ea typeface="Tahoma" pitchFamily="34" charset="0"/>
                <a:cs typeface="Tahoma" pitchFamily="34" charset="0"/>
              </a:rPr>
              <a:t>The number of ‘entities’ that are free to vary when estimating t</a:t>
            </a:r>
          </a:p>
          <a:p>
            <a:r>
              <a:rPr lang="en-GB" i="1" dirty="0" smtClean="0">
                <a:latin typeface="Tahoma" pitchFamily="34" charset="0"/>
                <a:ea typeface="Tahoma" pitchFamily="34" charset="0"/>
                <a:cs typeface="Tahoma" pitchFamily="34" charset="0"/>
              </a:rPr>
              <a:t>n</a:t>
            </a:r>
            <a:r>
              <a:rPr lang="en-GB" dirty="0" smtClean="0">
                <a:latin typeface="Tahoma" pitchFamily="34" charset="0"/>
                <a:ea typeface="Tahoma" pitchFamily="34" charset="0"/>
                <a:cs typeface="Tahoma" pitchFamily="34" charset="0"/>
              </a:rPr>
              <a:t> – 1 (for paired sample t)</a:t>
            </a:r>
          </a:p>
          <a:p>
            <a:r>
              <a:rPr lang="en-GB" dirty="0" smtClean="0">
                <a:latin typeface="Tahoma" pitchFamily="34" charset="0"/>
                <a:ea typeface="Tahoma" pitchFamily="34" charset="0"/>
                <a:cs typeface="Tahoma" pitchFamily="34" charset="0"/>
              </a:rPr>
              <a:t>Larger sample or no. </a:t>
            </a:r>
            <a:br>
              <a:rPr lang="en-GB" dirty="0" smtClean="0">
                <a:latin typeface="Tahoma" pitchFamily="34" charset="0"/>
                <a:ea typeface="Tahoma" pitchFamily="34" charset="0"/>
                <a:cs typeface="Tahoma" pitchFamily="34" charset="0"/>
              </a:rPr>
            </a:br>
            <a:r>
              <a:rPr lang="en-GB" dirty="0" smtClean="0">
                <a:latin typeface="Tahoma" pitchFamily="34" charset="0"/>
                <a:ea typeface="Tahoma" pitchFamily="34" charset="0"/>
                <a:cs typeface="Tahoma" pitchFamily="34" charset="0"/>
              </a:rPr>
              <a:t>of observations = more </a:t>
            </a:r>
            <a:r>
              <a:rPr lang="en-GB" dirty="0" err="1" smtClean="0">
                <a:latin typeface="Tahoma" pitchFamily="34" charset="0"/>
                <a:ea typeface="Tahoma" pitchFamily="34" charset="0"/>
                <a:cs typeface="Tahoma" pitchFamily="34" charset="0"/>
              </a:rPr>
              <a:t>df</a:t>
            </a:r>
            <a:endParaRPr lang="en-GB" dirty="0" smtClean="0">
              <a:latin typeface="Tahoma" pitchFamily="34" charset="0"/>
              <a:ea typeface="Tahoma" pitchFamily="34" charset="0"/>
              <a:cs typeface="Tahoma" pitchFamily="34" charset="0"/>
            </a:endParaRPr>
          </a:p>
          <a:p>
            <a:pPr marL="109728" indent="0">
              <a:buNone/>
            </a:pPr>
            <a:r>
              <a:rPr lang="en-GB" b="1" dirty="0" smtClean="0">
                <a:latin typeface="Tahoma" pitchFamily="34" charset="0"/>
                <a:ea typeface="Tahoma" pitchFamily="34" charset="0"/>
                <a:cs typeface="Tahoma" pitchFamily="34" charset="0"/>
              </a:rPr>
              <a:t/>
            </a:r>
            <a:br>
              <a:rPr lang="en-GB" b="1" dirty="0" smtClean="0">
                <a:latin typeface="Tahoma" pitchFamily="34" charset="0"/>
                <a:ea typeface="Tahoma" pitchFamily="34" charset="0"/>
                <a:cs typeface="Tahoma" pitchFamily="34" charset="0"/>
              </a:rPr>
            </a:br>
            <a:r>
              <a:rPr lang="en-GB" b="1" dirty="0" smtClean="0">
                <a:latin typeface="Tahoma" pitchFamily="34" charset="0"/>
                <a:ea typeface="Tahoma" pitchFamily="34" charset="0"/>
                <a:cs typeface="Tahoma" pitchFamily="34" charset="0"/>
              </a:rPr>
              <a:t>Putting it all together…</a:t>
            </a:r>
          </a:p>
          <a:p>
            <a:r>
              <a:rPr lang="en-GB" dirty="0" smtClean="0">
                <a:latin typeface="Times New Roman" pitchFamily="18" charset="0"/>
                <a:ea typeface="Tahoma" pitchFamily="34" charset="0"/>
                <a:cs typeface="Times New Roman" pitchFamily="18" charset="0"/>
              </a:rPr>
              <a:t>t (</a:t>
            </a:r>
            <a:r>
              <a:rPr lang="en-GB" dirty="0" err="1" smtClean="0">
                <a:latin typeface="Times New Roman" pitchFamily="18" charset="0"/>
                <a:ea typeface="Tahoma" pitchFamily="34" charset="0"/>
                <a:cs typeface="Times New Roman" pitchFamily="18" charset="0"/>
              </a:rPr>
              <a:t>df</a:t>
            </a:r>
            <a:r>
              <a:rPr lang="en-GB" dirty="0">
                <a:latin typeface="Times New Roman" pitchFamily="18" charset="0"/>
                <a:ea typeface="Tahoma" pitchFamily="34" charset="0"/>
                <a:cs typeface="Times New Roman" pitchFamily="18" charset="0"/>
              </a:rPr>
              <a:t>) = t= </a:t>
            </a:r>
            <a:r>
              <a:rPr lang="en-GB" dirty="0">
                <a:latin typeface="Tahoma" pitchFamily="34" charset="0"/>
                <a:ea typeface="Tahoma" pitchFamily="34" charset="0"/>
                <a:cs typeface="Tahoma" pitchFamily="34" charset="0"/>
              </a:rPr>
              <a:t>t-value</a:t>
            </a:r>
            <a:r>
              <a:rPr lang="en-GB" dirty="0">
                <a:latin typeface="Times New Roman" pitchFamily="18" charset="0"/>
                <a:ea typeface="Tahoma" pitchFamily="34" charset="0"/>
                <a:cs typeface="Times New Roman" pitchFamily="18" charset="0"/>
              </a:rPr>
              <a:t>, </a:t>
            </a:r>
            <a:br>
              <a:rPr lang="en-GB" dirty="0">
                <a:latin typeface="Times New Roman" pitchFamily="18" charset="0"/>
                <a:ea typeface="Tahoma" pitchFamily="34" charset="0"/>
                <a:cs typeface="Times New Roman" pitchFamily="18" charset="0"/>
              </a:rPr>
            </a:br>
            <a:r>
              <a:rPr lang="en-GB" dirty="0" smtClean="0">
                <a:latin typeface="Times New Roman" pitchFamily="18" charset="0"/>
                <a:ea typeface="Tahoma" pitchFamily="34" charset="0"/>
                <a:cs typeface="Times New Roman" pitchFamily="18" charset="0"/>
              </a:rPr>
              <a:t>p = </a:t>
            </a:r>
            <a:r>
              <a:rPr lang="en-GB" dirty="0" smtClean="0">
                <a:latin typeface="Tahoma" pitchFamily="34" charset="0"/>
                <a:ea typeface="Tahoma" pitchFamily="34" charset="0"/>
                <a:cs typeface="Tahoma" pitchFamily="34" charset="0"/>
              </a:rPr>
              <a:t>p-value</a:t>
            </a:r>
            <a:endParaRPr lang="en-GB" dirty="0">
              <a:latin typeface="Tahoma" pitchFamily="34" charset="0"/>
              <a:ea typeface="Tahoma" pitchFamily="34" charset="0"/>
              <a:cs typeface="Tahoma" pitchFamily="34" charset="0"/>
            </a:endParaRPr>
          </a:p>
          <a:p>
            <a:endParaRPr lang="en-GB" dirty="0" smtClean="0">
              <a:latin typeface="Tahoma" pitchFamily="34" charset="0"/>
              <a:ea typeface="Tahoma" pitchFamily="34" charset="0"/>
              <a:cs typeface="Tahoma" pitchFamily="34" charset="0"/>
            </a:endParaRPr>
          </a:p>
          <a:p>
            <a:endParaRPr lang="en-GB"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lstStyle/>
          <a:p>
            <a:r>
              <a:rPr lang="en-GB" dirty="0" smtClean="0">
                <a:solidFill>
                  <a:schemeClr val="tx1"/>
                </a:solidFill>
                <a:latin typeface="Tahoma" pitchFamily="34" charset="0"/>
                <a:ea typeface="Tahoma" pitchFamily="34" charset="0"/>
                <a:cs typeface="Tahoma" pitchFamily="34" charset="0"/>
              </a:rPr>
              <a:t>Degrees of Freedom </a:t>
            </a:r>
            <a:r>
              <a:rPr lang="en-GB" b="0" dirty="0" smtClean="0">
                <a:solidFill>
                  <a:schemeClr val="tx1"/>
                </a:solidFill>
                <a:latin typeface="Tahoma" pitchFamily="34" charset="0"/>
                <a:ea typeface="Tahoma" pitchFamily="34" charset="0"/>
                <a:cs typeface="Tahoma" pitchFamily="34" charset="0"/>
              </a:rPr>
              <a:t>( </a:t>
            </a:r>
            <a:r>
              <a:rPr lang="en-GB" i="1" dirty="0" err="1" smtClean="0">
                <a:solidFill>
                  <a:schemeClr val="tx1"/>
                </a:solidFill>
                <a:latin typeface="Times New Roman" pitchFamily="18" charset="0"/>
                <a:ea typeface="Tahoma" pitchFamily="34" charset="0"/>
                <a:cs typeface="Times New Roman" pitchFamily="18" charset="0"/>
              </a:rPr>
              <a:t>df</a:t>
            </a:r>
            <a:r>
              <a:rPr lang="en-GB" i="1" dirty="0" smtClean="0">
                <a:solidFill>
                  <a:schemeClr val="tx1"/>
                </a:solidFill>
                <a:latin typeface="Times New Roman" pitchFamily="18" charset="0"/>
                <a:ea typeface="Tahoma" pitchFamily="34" charset="0"/>
                <a:cs typeface="Times New Roman" pitchFamily="18" charset="0"/>
              </a:rPr>
              <a:t> </a:t>
            </a:r>
            <a:r>
              <a:rPr lang="en-GB" b="0" dirty="0" smtClean="0">
                <a:solidFill>
                  <a:schemeClr val="tx1"/>
                </a:solidFill>
                <a:latin typeface="Tahoma" pitchFamily="34" charset="0"/>
                <a:ea typeface="Tahoma" pitchFamily="34" charset="0"/>
                <a:cs typeface="Tahoma" pitchFamily="34" charset="0"/>
              </a:rPr>
              <a:t>)</a:t>
            </a:r>
            <a:endParaRPr lang="en-GB" b="0"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81030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1580</TotalTime>
  <Words>2546</Words>
  <Application>Microsoft Macintosh PowerPoint</Application>
  <PresentationFormat>On-screen Show (4:3)</PresentationFormat>
  <Paragraphs>431</Paragraphs>
  <Slides>38</Slides>
  <Notes>27</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Concourse</vt:lpstr>
      <vt:lpstr>Equation</vt:lpstr>
      <vt:lpstr>Equation.3</vt:lpstr>
      <vt:lpstr>t-tests, ANOVA &amp; Regression</vt:lpstr>
      <vt:lpstr>Background: t-tests </vt:lpstr>
      <vt:lpstr>P-values </vt:lpstr>
      <vt:lpstr>Research Example</vt:lpstr>
      <vt:lpstr>Results- How to compare?</vt:lpstr>
      <vt:lpstr>PowerPoint Presentation</vt:lpstr>
      <vt:lpstr>Calculating t</vt:lpstr>
      <vt:lpstr>Types of t-test &amp; Alternatives</vt:lpstr>
      <vt:lpstr>Degrees of Freedom ( df )</vt:lpstr>
      <vt:lpstr>Application to fMRI?</vt:lpstr>
      <vt:lpstr>How are t-tests/ANOVA relevant to fMRI?</vt:lpstr>
      <vt:lpstr>GLM and fMRI</vt:lpstr>
      <vt:lpstr>t-tests in Statistical Parametric Mapping </vt:lpstr>
      <vt:lpstr>PowerPoint Presentation</vt:lpstr>
      <vt:lpstr>ANOVA- Analysis of Variance </vt:lpstr>
      <vt:lpstr>How? The F- statistic</vt:lpstr>
      <vt:lpstr>Different types of ANOVA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T-tests, ANOVA &amp; Regression</dc:title>
  <dc:creator>Punit Shah</dc:creator>
  <cp:lastModifiedBy>Andrea Banino</cp:lastModifiedBy>
  <cp:revision>152</cp:revision>
  <cp:lastPrinted>2011-11-16T10:46:50Z</cp:lastPrinted>
  <dcterms:created xsi:type="dcterms:W3CDTF">2011-11-09T14:24:17Z</dcterms:created>
  <dcterms:modified xsi:type="dcterms:W3CDTF">2011-11-17T11:21:13Z</dcterms:modified>
</cp:coreProperties>
</file>