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43"/>
  </p:notesMasterIdLst>
  <p:sldIdLst>
    <p:sldId id="258" r:id="rId5"/>
    <p:sldId id="266" r:id="rId6"/>
    <p:sldId id="268" r:id="rId7"/>
    <p:sldId id="269" r:id="rId8"/>
    <p:sldId id="272" r:id="rId9"/>
    <p:sldId id="273" r:id="rId10"/>
    <p:sldId id="285" r:id="rId11"/>
    <p:sldId id="276" r:id="rId12"/>
    <p:sldId id="304" r:id="rId13"/>
    <p:sldId id="305" r:id="rId14"/>
    <p:sldId id="299" r:id="rId15"/>
    <p:sldId id="302" r:id="rId16"/>
    <p:sldId id="278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30" r:id="rId40"/>
    <p:sldId id="328" r:id="rId41"/>
    <p:sldId id="32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377C15-156C-4B16-A343-6CBDE4939725}">
          <p14:sldIdLst>
            <p14:sldId id="258"/>
            <p14:sldId id="266"/>
            <p14:sldId id="268"/>
            <p14:sldId id="269"/>
            <p14:sldId id="272"/>
            <p14:sldId id="273"/>
            <p14:sldId id="285"/>
            <p14:sldId id="276"/>
            <p14:sldId id="304"/>
            <p14:sldId id="305"/>
            <p14:sldId id="299"/>
            <p14:sldId id="302"/>
            <p14:sldId id="278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30"/>
            <p14:sldId id="328"/>
            <p14:sldId id="32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Kilford" initials="EK" lastIdx="8" clrIdx="0"/>
  <p:cmAuthor id="1" name="Peter Smittenaar" initials="P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3166" autoAdjust="0"/>
  </p:normalViewPr>
  <p:slideViewPr>
    <p:cSldViewPr>
      <p:cViewPr>
        <p:scale>
          <a:sx n="75" d="100"/>
          <a:sy n="75" d="100"/>
        </p:scale>
        <p:origin x="-2652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3-12T15:47:27.910" idx="1">
    <p:pos x="3864" y="1104"/>
    <p:text>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F5FE5-B8EE-456C-B1A4-4E2C7A2FD7F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CD50F-0458-4FC6-98E8-7C033E721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32C0D-F49B-460A-A0EF-C900C5CCC11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71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84190-1219-4FB5-A43C-4EF48F5AC846}" type="slidenum">
              <a:rPr lang="es-ES"/>
              <a:pPr/>
              <a:t>10</a:t>
            </a:fld>
            <a:endParaRPr lang="es-E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11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12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14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27876-4274-4B52-AD51-47867FF8D104}" type="slidenum">
              <a:rPr lang="en-GB"/>
              <a:pPr/>
              <a:t>13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27876-4274-4B52-AD51-47867FF8D104}" type="slidenum">
              <a:rPr lang="en-GB"/>
              <a:pPr/>
              <a:t>14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8409-BEE8-4FF3-9E83-CF3924138799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8409-BEE8-4FF3-9E83-CF3924138799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6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8409-BEE8-4FF3-9E83-CF3924138799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6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2B3A0-E320-4C0C-9C24-4E061A066FAC}" type="slidenum">
              <a:rPr lang="en-GB"/>
              <a:pPr/>
              <a:t>5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F21F0-C28F-438D-92F7-6D94DDA03A27}" type="slidenum">
              <a:rPr lang="en-GB"/>
              <a:pPr/>
              <a:t>6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F21F0-C28F-438D-92F7-6D94DDA03A27}" type="slidenum">
              <a:rPr lang="en-GB"/>
              <a:pPr/>
              <a:t>7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8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3B619-6B9A-4AAA-AF2F-8E731F78B1FA}" type="slidenum">
              <a:rPr lang="es-ES"/>
              <a:pPr/>
              <a:t>9</a:t>
            </a:fld>
            <a:endParaRPr lang="es-E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70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5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3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18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4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8C980-41D3-4EF5-A25E-5D603099D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0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9053-36E0-4BA0-8CB9-615D7C0F4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3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C6255-DC6B-45A6-A4B6-94902AD31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39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38B6-8CA7-442F-BC4C-0CD4EBAAEA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B8759-289C-4F64-91E5-273F1C976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8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34EA-706B-42BA-9038-2E820F3025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8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02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3D03-8566-4885-B839-FCCA2ED10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0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AD407-488F-41B9-BD48-1D421E8604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5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9981-43FF-44BA-9564-E88AACC43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2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0930-F935-4C58-BA4A-BE933090E8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39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5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5AC1-D349-4454-A23C-64A0A56D9B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06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6BC14-66A9-41EF-8FE8-8613618A1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3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2203-F453-40AB-93A1-92D9A02288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94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C9D7-857D-43C4-B5EA-6DAAF6519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29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A7BC-22E8-49ED-9C10-737C536D6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8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76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A2E6-18AB-47B9-A740-15C856409A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3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EDCD6-3A01-495B-B75D-11F714F32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79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33130-6CF4-4C6F-8164-430403921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93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4B9A-ECD9-4C44-9400-7B8716A40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51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26D93-BAFA-4C97-9A38-FA84A1EC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16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25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3784-FF2E-429C-820D-8550AC51FA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7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ADCF-ECB3-4920-8273-349A2E801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3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3070-5D7E-4781-AFEE-CD2A21049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69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E835-17E0-4A7F-A24D-4D757294C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1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15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E8A1-A72A-45A4-804E-29F6799F3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5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80003-B07A-4A12-B701-22B5958743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99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B755-0FDF-4A17-B48B-979C4150F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57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200E4-1AFB-427D-BAB3-20C95CA9B9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26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DE38-0DF2-492C-BDB1-15343815F1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92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3AC4-7265-4F10-A2FE-E7337F2F17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1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1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2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8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9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9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1AD3-37A9-4F6A-8FDE-121E8843CE77}" type="datetimeFigureOut">
              <a:rPr lang="en-GB" smtClean="0"/>
              <a:t>15/03/2012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8C13-EB2B-44FC-AC4C-8D5CE71F7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43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6D2B0-79A6-4716-AB75-E1C55DB8244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9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2A1650-A45B-4C36-8B8E-5BDBF3A351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24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CD619-3719-4EE5-BD95-6B330DEF3F4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8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phrenology.com/franzjosephgall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gi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gif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gif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gif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dundee.ac.uk/medschool/staff/douglas-steele/structural-equation-modellin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irto.hosted.ats.ucla.edu/summercourse/images/5/58/McIntosh1994.pdf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://php.scripts.psu.edu/users/r/o/rog1/pdf/penny.neuroimg_0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l.ion.ucl.ac.uk/~rmoran/" TargetMode="External"/><Relationship Id="rId5" Type="http://schemas.openxmlformats.org/officeDocument/2006/relationships/hyperlink" Target="http://www.google.com/url?sa=t&amp;rct=j&amp;q=&amp;esrc=s&amp;source=web&amp;cd=4&amp;cts=1331657952164&amp;ved=0CDYQFjAD&amp;url=http://www-bmu.psychiatry.cam.ac.uk/PUBLICATION_STORE/talks/fletcher03fun.pps&amp;ei=zXxfT63rN5Kt8QPYveifBw&amp;usg=AFQjCNHs3N_iTPGObvWucCGaVRUd1QJrhw&amp;sig2=E5JtGjWwpos0l-5UdQ5TDA" TargetMode="External"/><Relationship Id="rId4" Type="http://schemas.openxmlformats.org/officeDocument/2006/relationships/hyperlink" Target="http://www.fil.ion.ucl.ac.uk/mfd/page2/page2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n-US" b="1" dirty="0" smtClean="0"/>
              <a:t>Introduction to Connectivity: </a:t>
            </a:r>
            <a:br>
              <a:rPr lang="en-US" b="1" dirty="0" smtClean="0"/>
            </a:br>
            <a:r>
              <a:rPr lang="en-US" b="1" dirty="0" smtClean="0"/>
              <a:t>PPI and SEM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Methods for Dummies </a:t>
            </a:r>
            <a:r>
              <a:rPr lang="en-US" dirty="0" smtClean="0"/>
              <a:t>2011/12</a:t>
            </a:r>
          </a:p>
          <a:p>
            <a:endParaRPr lang="en-US" dirty="0"/>
          </a:p>
          <a:p>
            <a:r>
              <a:rPr lang="en-US" sz="2400" dirty="0" smtClean="0"/>
              <a:t>Emma Jayne </a:t>
            </a:r>
            <a:r>
              <a:rPr lang="en-US" sz="2400" dirty="0" err="1" smtClean="0"/>
              <a:t>Kilford</a:t>
            </a:r>
            <a:r>
              <a:rPr lang="en-US" sz="2400" dirty="0" smtClean="0"/>
              <a:t> &amp; Peter </a:t>
            </a:r>
            <a:r>
              <a:rPr lang="en-US" sz="2400" dirty="0" err="1" smtClean="0"/>
              <a:t>Smittenaar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66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213461" y="581738"/>
            <a:ext cx="339351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/>
              <a:t>SOLUTION: </a:t>
            </a:r>
          </a:p>
          <a:p>
            <a:endParaRPr lang="en-GB" sz="2000" dirty="0"/>
          </a:p>
          <a:p>
            <a:r>
              <a:rPr lang="en-GB" sz="2000" b="0" dirty="0"/>
              <a:t>1- </a:t>
            </a:r>
            <a:r>
              <a:rPr lang="en-GB" sz="2000" b="0" dirty="0" err="1"/>
              <a:t>Deconvolve</a:t>
            </a:r>
            <a:r>
              <a:rPr lang="en-GB" sz="2000" b="0" dirty="0"/>
              <a:t> BOLD signal corresponding to region of interest (e.g. </a:t>
            </a:r>
            <a:r>
              <a:rPr lang="en-GB" sz="2000" b="0" dirty="0" smtClean="0"/>
              <a:t>V1)</a:t>
            </a:r>
            <a:endParaRPr lang="en-GB" sz="2000" b="0" dirty="0"/>
          </a:p>
          <a:p>
            <a:endParaRPr lang="en-GB" sz="2000" b="0" dirty="0"/>
          </a:p>
          <a:p>
            <a:endParaRPr lang="en-GB" sz="2000" b="0" dirty="0"/>
          </a:p>
          <a:p>
            <a:r>
              <a:rPr lang="en-GB" sz="2000" b="0" dirty="0"/>
              <a:t>2- Calculate interaction term considering neural activity</a:t>
            </a:r>
          </a:p>
          <a:p>
            <a:r>
              <a:rPr lang="en-GB" sz="1600" b="0" dirty="0"/>
              <a:t>psychological condition x neural activity</a:t>
            </a:r>
            <a:endParaRPr lang="en-GB" b="0" dirty="0"/>
          </a:p>
          <a:p>
            <a:endParaRPr lang="en-GB" sz="2000" b="0" dirty="0"/>
          </a:p>
          <a:p>
            <a:endParaRPr lang="en-GB" sz="2000" b="0" dirty="0"/>
          </a:p>
          <a:p>
            <a:endParaRPr lang="en-GB" sz="2000" b="0" dirty="0" smtClean="0"/>
          </a:p>
          <a:p>
            <a:r>
              <a:rPr lang="en-GB" sz="2000" b="0" dirty="0" smtClean="0"/>
              <a:t>3- </a:t>
            </a:r>
            <a:r>
              <a:rPr lang="en-GB" sz="2000" b="0" dirty="0"/>
              <a:t>Re-convolve the interaction term using </a:t>
            </a:r>
            <a:r>
              <a:rPr lang="en-GB" sz="2000" b="0" dirty="0" smtClean="0"/>
              <a:t>the HRF </a:t>
            </a:r>
            <a:endParaRPr lang="en-GB" sz="2000" b="0" dirty="0"/>
          </a:p>
        </p:txBody>
      </p:sp>
      <p:grpSp>
        <p:nvGrpSpPr>
          <p:cNvPr id="99370" name="Group 42"/>
          <p:cNvGrpSpPr>
            <a:grpSpLocks/>
          </p:cNvGrpSpPr>
          <p:nvPr/>
        </p:nvGrpSpPr>
        <p:grpSpPr bwMode="auto">
          <a:xfrm>
            <a:off x="3516952" y="916315"/>
            <a:ext cx="6091239" cy="5872161"/>
            <a:chOff x="2608" y="1043"/>
            <a:chExt cx="3837" cy="3699"/>
          </a:xfrm>
        </p:grpSpPr>
        <p:pic>
          <p:nvPicPr>
            <p:cNvPr id="99344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069"/>
              <a:ext cx="1497" cy="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4539" y="4548"/>
              <a:ext cx="19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b="0" dirty="0" err="1"/>
                <a:t>Gitelman</a:t>
              </a:r>
              <a:r>
                <a:rPr lang="en-GB" sz="1400" b="0" dirty="0"/>
                <a:t> et al</a:t>
              </a:r>
              <a:r>
                <a:rPr lang="en-GB" sz="1400" b="0" dirty="0" smtClean="0"/>
                <a:t>. </a:t>
              </a:r>
              <a:r>
                <a:rPr lang="en-GB" sz="1400" b="0" i="1" dirty="0" err="1" smtClean="0"/>
                <a:t>Neuroimage</a:t>
              </a:r>
              <a:r>
                <a:rPr lang="en-GB" sz="1400" b="0" i="1" dirty="0" smtClean="0"/>
                <a:t> </a:t>
              </a:r>
              <a:r>
                <a:rPr lang="en-GB" sz="1400" b="0" i="1" dirty="0"/>
                <a:t>2003</a:t>
              </a:r>
              <a:r>
                <a:rPr lang="en-GB" sz="1400" b="0" dirty="0"/>
                <a:t> </a:t>
              </a:r>
            </a:p>
          </p:txBody>
        </p:sp>
        <p:sp>
          <p:nvSpPr>
            <p:cNvPr id="99349" name="AutoShape 21" descr="Large checker board"/>
            <p:cNvSpPr>
              <a:spLocks noChangeArrowheads="1"/>
            </p:cNvSpPr>
            <p:nvPr/>
          </p:nvSpPr>
          <p:spPr bwMode="auto">
            <a:xfrm>
              <a:off x="2608" y="1434"/>
              <a:ext cx="272" cy="1180"/>
            </a:xfrm>
            <a:prstGeom prst="curvedRightArrow">
              <a:avLst>
                <a:gd name="adj1" fmla="val 86765"/>
                <a:gd name="adj2" fmla="val 173529"/>
                <a:gd name="adj3" fmla="val 33333"/>
              </a:avLst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9356" name="Group 28"/>
            <p:cNvGrpSpPr>
              <a:grpSpLocks/>
            </p:cNvGrpSpPr>
            <p:nvPr/>
          </p:nvGrpSpPr>
          <p:grpSpPr bwMode="auto">
            <a:xfrm>
              <a:off x="4422" y="2069"/>
              <a:ext cx="1338" cy="873"/>
              <a:chOff x="4422" y="2069"/>
              <a:chExt cx="1338" cy="873"/>
            </a:xfrm>
          </p:grpSpPr>
          <p:pic>
            <p:nvPicPr>
              <p:cNvPr id="99346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2069"/>
                <a:ext cx="1338" cy="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00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352" name="Rectangle 24"/>
              <p:cNvSpPr>
                <a:spLocks noChangeArrowheads="1"/>
              </p:cNvSpPr>
              <p:nvPr/>
            </p:nvSpPr>
            <p:spPr bwMode="auto">
              <a:xfrm>
                <a:off x="4422" y="2069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355" name="Group 27"/>
            <p:cNvGrpSpPr>
              <a:grpSpLocks/>
            </p:cNvGrpSpPr>
            <p:nvPr/>
          </p:nvGrpSpPr>
          <p:grpSpPr bwMode="auto">
            <a:xfrm>
              <a:off x="2880" y="3375"/>
              <a:ext cx="1497" cy="985"/>
              <a:chOff x="2880" y="3158"/>
              <a:chExt cx="1497" cy="1241"/>
            </a:xfrm>
          </p:grpSpPr>
          <p:pic>
            <p:nvPicPr>
              <p:cNvPr id="99348" name="Picture 2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313"/>
                <a:ext cx="1497" cy="1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00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353" name="Rectangle 25"/>
              <p:cNvSpPr>
                <a:spLocks noChangeArrowheads="1"/>
              </p:cNvSpPr>
              <p:nvPr/>
            </p:nvSpPr>
            <p:spPr bwMode="auto">
              <a:xfrm>
                <a:off x="2880" y="3158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358" name="Group 30"/>
            <p:cNvGrpSpPr>
              <a:grpSpLocks/>
            </p:cNvGrpSpPr>
            <p:nvPr/>
          </p:nvGrpSpPr>
          <p:grpSpPr bwMode="auto">
            <a:xfrm>
              <a:off x="2834" y="1117"/>
              <a:ext cx="1543" cy="936"/>
              <a:chOff x="2834" y="1117"/>
              <a:chExt cx="1543" cy="936"/>
            </a:xfrm>
          </p:grpSpPr>
          <p:pic>
            <p:nvPicPr>
              <p:cNvPr id="99345" name="Picture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117"/>
                <a:ext cx="1497" cy="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00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354" name="Rectangle 26"/>
              <p:cNvSpPr>
                <a:spLocks noChangeArrowheads="1"/>
              </p:cNvSpPr>
              <p:nvPr/>
            </p:nvSpPr>
            <p:spPr bwMode="auto">
              <a:xfrm>
                <a:off x="2834" y="116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9357" name="Text Box 29"/>
            <p:cNvSpPr txBox="1">
              <a:spLocks noChangeArrowheads="1"/>
            </p:cNvSpPr>
            <p:nvPr/>
          </p:nvSpPr>
          <p:spPr bwMode="auto">
            <a:xfrm>
              <a:off x="4286" y="2296"/>
              <a:ext cx="1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600"/>
                <a:t>x</a:t>
              </a:r>
            </a:p>
          </p:txBody>
        </p:sp>
        <p:sp>
          <p:nvSpPr>
            <p:cNvPr id="99359" name="AutoShape 31"/>
            <p:cNvSpPr>
              <a:spLocks/>
            </p:cNvSpPr>
            <p:nvPr/>
          </p:nvSpPr>
          <p:spPr bwMode="auto">
            <a:xfrm rot="5400000">
              <a:off x="4173" y="1684"/>
              <a:ext cx="272" cy="2676"/>
            </a:xfrm>
            <a:prstGeom prst="rightBrace">
              <a:avLst>
                <a:gd name="adj1" fmla="val 81985"/>
                <a:gd name="adj2" fmla="val 7858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9364" name="Group 36"/>
            <p:cNvGrpSpPr>
              <a:grpSpLocks/>
            </p:cNvGrpSpPr>
            <p:nvPr/>
          </p:nvGrpSpPr>
          <p:grpSpPr bwMode="auto">
            <a:xfrm>
              <a:off x="4747" y="3182"/>
              <a:ext cx="1338" cy="555"/>
              <a:chOff x="4103" y="2032"/>
              <a:chExt cx="1861" cy="903"/>
            </a:xfrm>
          </p:grpSpPr>
          <p:pic>
            <p:nvPicPr>
              <p:cNvPr id="99365" name="Picture 3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9" t="4445" r="9442" b="1469"/>
              <a:stretch>
                <a:fillRect/>
              </a:stretch>
            </p:blipFill>
            <p:spPr bwMode="auto">
              <a:xfrm>
                <a:off x="4103" y="2345"/>
                <a:ext cx="1861" cy="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9366" name="Text Box 38"/>
              <p:cNvSpPr txBox="1">
                <a:spLocks noChangeArrowheads="1"/>
              </p:cNvSpPr>
              <p:nvPr/>
            </p:nvSpPr>
            <p:spPr bwMode="auto">
              <a:xfrm>
                <a:off x="4103" y="2032"/>
                <a:ext cx="1642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38188" indent="-280988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1" algn="r">
                  <a:lnSpc>
                    <a:spcPct val="93000"/>
                  </a:lnSpc>
                  <a:spcBef>
                    <a:spcPts val="775"/>
                  </a:spcBef>
                  <a:buClr>
                    <a:srgbClr val="97CDCC"/>
                  </a:buClr>
                  <a:buSzPct val="150000"/>
                  <a:buFont typeface="Arial" charset="0"/>
                  <a:buNone/>
                </a:pPr>
                <a:r>
                  <a:rPr lang="en-GB" sz="1400" b="1" dirty="0">
                    <a:latin typeface="+mn-lt"/>
                  </a:rPr>
                  <a:t>HRF basic function</a:t>
                </a:r>
              </a:p>
            </p:txBody>
          </p:sp>
        </p:grpSp>
        <p:sp>
          <p:nvSpPr>
            <p:cNvPr id="99367" name="Text Box 39"/>
            <p:cNvSpPr txBox="1">
              <a:spLocks noChangeArrowheads="1"/>
            </p:cNvSpPr>
            <p:nvPr/>
          </p:nvSpPr>
          <p:spPr bwMode="auto">
            <a:xfrm>
              <a:off x="3101" y="1043"/>
              <a:ext cx="1089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400" b="1" dirty="0"/>
                <a:t>BOLD signal in </a:t>
              </a:r>
              <a:r>
                <a:rPr lang="en-GB" sz="1400" b="1" dirty="0" smtClean="0"/>
                <a:t>V1</a:t>
              </a:r>
              <a:endParaRPr lang="en-GB" sz="1400" b="1" dirty="0"/>
            </a:p>
          </p:txBody>
        </p:sp>
        <p:sp>
          <p:nvSpPr>
            <p:cNvPr id="99368" name="Text Box 40"/>
            <p:cNvSpPr txBox="1">
              <a:spLocks noChangeArrowheads="1"/>
            </p:cNvSpPr>
            <p:nvPr/>
          </p:nvSpPr>
          <p:spPr bwMode="auto">
            <a:xfrm>
              <a:off x="3071" y="1972"/>
              <a:ext cx="1225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400" b="1" dirty="0">
                  <a:sym typeface="Wingdings" pitchFamily="2" charset="2"/>
                </a:rPr>
                <a:t>Neural activity</a:t>
              </a:r>
              <a:r>
                <a:rPr lang="en-GB" sz="1400" b="1" dirty="0"/>
                <a:t> in V1</a:t>
              </a:r>
            </a:p>
          </p:txBody>
        </p:sp>
        <p:sp>
          <p:nvSpPr>
            <p:cNvPr id="99369" name="Text Box 41"/>
            <p:cNvSpPr txBox="1">
              <a:spLocks noChangeArrowheads="1"/>
            </p:cNvSpPr>
            <p:nvPr/>
          </p:nvSpPr>
          <p:spPr bwMode="auto">
            <a:xfrm>
              <a:off x="4633" y="1977"/>
              <a:ext cx="1225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400" b="1" dirty="0">
                  <a:sym typeface="Wingdings" pitchFamily="2" charset="2"/>
                </a:rPr>
                <a:t>Psychological variable</a:t>
              </a:r>
              <a:endParaRPr lang="en-GB" sz="1400" b="1" dirty="0"/>
            </a:p>
          </p:txBody>
        </p:sp>
        <p:sp>
          <p:nvSpPr>
            <p:cNvPr id="99363" name="AutoShape 35"/>
            <p:cNvSpPr>
              <a:spLocks noChangeArrowheads="1"/>
            </p:cNvSpPr>
            <p:nvPr/>
          </p:nvSpPr>
          <p:spPr bwMode="auto">
            <a:xfrm flipH="1">
              <a:off x="4464" y="3144"/>
              <a:ext cx="273" cy="952"/>
            </a:xfrm>
            <a:prstGeom prst="curvedRightArrow">
              <a:avLst>
                <a:gd name="adj1" fmla="val 69744"/>
                <a:gd name="adj2" fmla="val 139487"/>
                <a:gd name="adj3" fmla="val 33333"/>
              </a:avLst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76366" y="1915"/>
            <a:ext cx="9000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prstClr val="black"/>
                </a:solidFill>
                <a:sym typeface="Wingdings" pitchFamily="2" charset="2"/>
              </a:rPr>
              <a:t>Where do interactions occur? </a:t>
            </a:r>
            <a:r>
              <a:rPr lang="en-GB" sz="2800" b="1" i="1" dirty="0">
                <a:solidFill>
                  <a:prstClr val="black"/>
                </a:solidFill>
                <a:sym typeface="Wingdings" pitchFamily="2" charset="2"/>
              </a:rPr>
              <a:t>Hemodynamic </a:t>
            </a:r>
            <a:r>
              <a:rPr lang="en-GB" sz="2800" b="1" i="1" dirty="0" err="1">
                <a:solidFill>
                  <a:prstClr val="black"/>
                </a:solidFill>
                <a:sym typeface="Wingdings" pitchFamily="2" charset="2"/>
              </a:rPr>
              <a:t>vs</a:t>
            </a:r>
            <a:r>
              <a:rPr lang="en-GB" sz="2800" b="1" i="1" dirty="0">
                <a:solidFill>
                  <a:prstClr val="black"/>
                </a:solidFill>
                <a:sym typeface="Wingdings" pitchFamily="2" charset="2"/>
              </a:rPr>
              <a:t> neural level</a:t>
            </a:r>
          </a:p>
          <a:p>
            <a:pPr lvl="0"/>
            <a:endParaRPr lang="en-GB" sz="2800" b="1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7405" y="4484038"/>
            <a:ext cx="277896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GB" sz="1400" b="1" dirty="0" smtClean="0">
                <a:solidFill>
                  <a:prstClr val="black"/>
                </a:solidFill>
                <a:sym typeface="Wingdings" pitchFamily="2" charset="2"/>
              </a:rPr>
              <a:t>Neural </a:t>
            </a:r>
            <a:r>
              <a:rPr lang="en-GB" sz="1400" b="1" dirty="0">
                <a:solidFill>
                  <a:prstClr val="black"/>
                </a:solidFill>
                <a:sym typeface="Wingdings" pitchFamily="2" charset="2"/>
              </a:rPr>
              <a:t>activity</a:t>
            </a:r>
            <a:r>
              <a:rPr lang="en-GB" sz="1400" b="1" dirty="0">
                <a:solidFill>
                  <a:prstClr val="black"/>
                </a:solidFill>
              </a:rPr>
              <a:t> in </a:t>
            </a:r>
            <a:r>
              <a:rPr lang="en-GB" sz="1400" b="1" dirty="0" smtClean="0">
                <a:solidFill>
                  <a:prstClr val="black"/>
                </a:solidFill>
              </a:rPr>
              <a:t>V1 with </a:t>
            </a:r>
          </a:p>
          <a:p>
            <a:pPr lvl="0" algn="ctr"/>
            <a:r>
              <a:rPr lang="en-GB" sz="1400" b="1" dirty="0" smtClean="0">
                <a:solidFill>
                  <a:prstClr val="black"/>
                </a:solidFill>
              </a:rPr>
              <a:t>Psychological Variable </a:t>
            </a:r>
            <a:r>
              <a:rPr lang="en-GB" sz="1400" b="1" dirty="0" err="1" smtClean="0">
                <a:solidFill>
                  <a:prstClr val="black"/>
                </a:solidFill>
              </a:rPr>
              <a:t>reconvolved</a:t>
            </a:r>
            <a:endParaRPr lang="en-GB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77281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smtClean="0"/>
              <a:t>PPIs in SPM</a:t>
            </a:r>
            <a:endParaRPr lang="en-GB" sz="2800" b="1"/>
          </a:p>
        </p:txBody>
      </p:sp>
      <p:sp>
        <p:nvSpPr>
          <p:cNvPr id="7" name="Rectangle 6"/>
          <p:cNvSpPr/>
          <p:nvPr/>
        </p:nvSpPr>
        <p:spPr>
          <a:xfrm>
            <a:off x="611560" y="1052736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GB" sz="2000" b="1" smtClean="0">
                <a:cs typeface="Arial" charset="0"/>
                <a:sym typeface="Wingdings" pitchFamily="2" charset="2"/>
              </a:rPr>
              <a:t>Perform Standard GLM Analysis </a:t>
            </a:r>
            <a:r>
              <a:rPr lang="en-GB" sz="2000" smtClean="0">
                <a:cs typeface="Arial" charset="0"/>
                <a:sym typeface="Wingdings" pitchFamily="2" charset="2"/>
              </a:rPr>
              <a:t>with 2 experimental factors</a:t>
            </a:r>
            <a:endParaRPr lang="en-GB" sz="2000" b="1" dirty="0" smtClean="0">
              <a:cs typeface="Arial" charset="0"/>
              <a:sym typeface="Wingdings" pitchFamily="2" charset="2"/>
            </a:endParaRPr>
          </a:p>
          <a:p>
            <a:pPr marL="342900" indent="-342900" algn="just">
              <a:buAutoNum type="arabicPeriod"/>
            </a:pPr>
            <a:endParaRPr lang="en-GB" sz="2000" b="1" dirty="0" smtClean="0">
              <a:cs typeface="Arial" charset="0"/>
              <a:sym typeface="Wingdings" pitchFamily="2" charset="2"/>
            </a:endParaRPr>
          </a:p>
          <a:p>
            <a:pPr marL="342900" indent="-342900" algn="just">
              <a:buAutoNum type="arabicPeriod"/>
            </a:pPr>
            <a:r>
              <a:rPr lang="en-GB" sz="2000" b="1" smtClean="0">
                <a:cs typeface="Arial" charset="0"/>
                <a:sym typeface="Wingdings" pitchFamily="2" charset="2"/>
              </a:rPr>
              <a:t>Extract time series of BOLD SIGNAL </a:t>
            </a:r>
            <a:r>
              <a:rPr lang="en-GB" sz="2000" b="1" dirty="0" smtClean="0">
                <a:cs typeface="Arial" charset="0"/>
                <a:sym typeface="Wingdings" pitchFamily="2" charset="2"/>
              </a:rPr>
              <a:t>from </a:t>
            </a:r>
            <a:r>
              <a:rPr lang="en-GB" sz="2000" b="1" i="1" dirty="0" smtClean="0">
                <a:cs typeface="Arial" charset="0"/>
                <a:sym typeface="Wingdings" pitchFamily="2" charset="2"/>
              </a:rPr>
              <a:t>source region</a:t>
            </a:r>
            <a:r>
              <a:rPr lang="en-GB" sz="2000" b="1" dirty="0" smtClean="0">
                <a:cs typeface="Arial" charset="0"/>
                <a:sym typeface="Wingdings" pitchFamily="2" charset="2"/>
              </a:rPr>
              <a:t> (e.g. V1)</a:t>
            </a:r>
            <a:endParaRPr lang="en-GB" sz="2000" b="1" i="1" dirty="0" smtClean="0">
              <a:cs typeface="Arial" charset="0"/>
              <a:sym typeface="Wingdings" pitchFamily="2" charset="2"/>
            </a:endParaRPr>
          </a:p>
          <a:p>
            <a:pPr algn="just"/>
            <a:endParaRPr lang="en-GB" sz="1400" b="1" dirty="0">
              <a:cs typeface="Arial" charset="0"/>
              <a:sym typeface="Wingdings" pitchFamily="2" charset="2"/>
            </a:endParaRPr>
          </a:p>
          <a:p>
            <a:pPr algn="just"/>
            <a:r>
              <a:rPr lang="en-GB" sz="2000" smtClean="0">
                <a:cs typeface="Arial" charset="0"/>
                <a:sym typeface="Wingdings" pitchFamily="2" charset="2"/>
              </a:rPr>
              <a:t>-   The regressor value for the source region needs to be one value</a:t>
            </a:r>
          </a:p>
          <a:p>
            <a:pPr marL="285750" indent="-285750" algn="just">
              <a:buFontTx/>
              <a:buChar char="-"/>
            </a:pPr>
            <a:r>
              <a:rPr lang="en-GB" sz="2000" smtClean="0">
                <a:cs typeface="Arial" charset="0"/>
                <a:sym typeface="Wingdings" pitchFamily="2" charset="2"/>
              </a:rPr>
              <a:t>However the source region will be made up of more than 1 voxel</a:t>
            </a:r>
          </a:p>
          <a:p>
            <a:pPr marL="285750" indent="-285750" algn="just">
              <a:buFontTx/>
              <a:buChar char="-"/>
            </a:pPr>
            <a:r>
              <a:rPr lang="en-GB" sz="2000" smtClean="0">
                <a:cs typeface="Arial" charset="0"/>
                <a:sym typeface="Wingdings" pitchFamily="2" charset="2"/>
              </a:rPr>
              <a:t>Use </a:t>
            </a:r>
            <a:r>
              <a:rPr lang="en-GB" sz="2000" b="1" smtClean="0">
                <a:cs typeface="Arial" charset="0"/>
                <a:sym typeface="Wingdings" pitchFamily="2" charset="2"/>
              </a:rPr>
              <a:t>Eigenvalues</a:t>
            </a:r>
            <a:r>
              <a:rPr lang="en-GB" sz="2000" smtClean="0">
                <a:cs typeface="Arial" charset="0"/>
                <a:sym typeface="Wingdings" pitchFamily="2" charset="2"/>
              </a:rPr>
              <a:t> (there is a button in SPM) to create a summary value of the activation across the region over 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3645024"/>
            <a:ext cx="3201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ym typeface="Wingdings" pitchFamily="2" charset="2"/>
              </a:rPr>
              <a:t>3</a:t>
            </a:r>
            <a:r>
              <a:rPr lang="en-GB" sz="2000" b="1" smtClean="0">
                <a:sym typeface="Wingdings" pitchFamily="2" charset="2"/>
              </a:rPr>
              <a:t>. Form the Interaction term</a:t>
            </a:r>
            <a:endParaRPr lang="en-GB" sz="2000" b="1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4132560"/>
            <a:ext cx="6696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>
                <a:solidFill>
                  <a:prstClr val="black"/>
                </a:solidFill>
                <a:cs typeface="Arial" charset="0"/>
                <a:sym typeface="Wingdings" pitchFamily="2" charset="2"/>
              </a:rPr>
              <a:t>1. </a:t>
            </a:r>
            <a:r>
              <a:rPr lang="en-GB" sz="2000" u="sng">
                <a:solidFill>
                  <a:prstClr val="black"/>
                </a:solidFill>
                <a:cs typeface="Arial" charset="0"/>
                <a:sym typeface="Wingdings" pitchFamily="2" charset="2"/>
              </a:rPr>
              <a:t>Select</a:t>
            </a:r>
            <a:r>
              <a:rPr lang="en-GB" sz="2000">
                <a:solidFill>
                  <a:prstClr val="black"/>
                </a:solidFill>
                <a:cs typeface="Arial" charset="0"/>
                <a:sym typeface="Wingdings" pitchFamily="2" charset="2"/>
              </a:rPr>
              <a:t> (from the previous equation-matrix) those parameters we are interested </a:t>
            </a:r>
            <a:r>
              <a:rPr lang="en-GB">
                <a:cs typeface="Arial" charset="0"/>
                <a:sym typeface="Wingdings" pitchFamily="2" charset="2"/>
              </a:rPr>
              <a:t> </a:t>
            </a:r>
            <a:r>
              <a:rPr lang="en-GB" sz="2000">
                <a:cs typeface="Arial" charset="0"/>
                <a:sym typeface="Wingdings" pitchFamily="2" charset="2"/>
              </a:rPr>
              <a:t>i.e.</a:t>
            </a:r>
          </a:p>
          <a:p>
            <a:pPr algn="just"/>
            <a:r>
              <a:rPr lang="en-GB" sz="2000">
                <a:cs typeface="Arial" charset="0"/>
                <a:sym typeface="Wingdings" pitchFamily="2" charset="2"/>
              </a:rPr>
              <a:t>	- Psychological condition: Attention vs. No attention</a:t>
            </a:r>
          </a:p>
          <a:p>
            <a:pPr algn="just"/>
            <a:r>
              <a:rPr lang="en-GB" sz="2000">
                <a:cs typeface="Arial" charset="0"/>
                <a:sym typeface="Wingdings" pitchFamily="2" charset="2"/>
              </a:rPr>
              <a:t>	- Activity in V1</a:t>
            </a:r>
          </a:p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0836" y="5661248"/>
            <a:ext cx="7116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>
                <a:solidFill>
                  <a:prstClr val="black"/>
                </a:solidFill>
                <a:cs typeface="Arial" charset="0"/>
                <a:sym typeface="Wingdings" pitchFamily="2" charset="2"/>
              </a:rPr>
              <a:t>2. </a:t>
            </a:r>
            <a:r>
              <a:rPr lang="en-GB" sz="2000" u="sng">
                <a:solidFill>
                  <a:prstClr val="black"/>
                </a:solidFill>
                <a:cs typeface="Arial" charset="0"/>
                <a:sym typeface="Wingdings" pitchFamily="2" charset="2"/>
              </a:rPr>
              <a:t>Deconvolve</a:t>
            </a:r>
            <a:r>
              <a:rPr lang="en-GB" sz="2000">
                <a:solidFill>
                  <a:prstClr val="black"/>
                </a:solidFill>
                <a:cs typeface="Arial" charset="0"/>
                <a:sym typeface="Wingdings" pitchFamily="2" charset="2"/>
              </a:rPr>
              <a:t> physiological regressor (V1) transform BOLD signal into electrical activity</a:t>
            </a:r>
            <a:endParaRPr lang="en-GB" sz="2000" dirty="0">
              <a:solidFill>
                <a:prstClr val="black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71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988840" y="-17204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PPIs in SPM</a:t>
            </a:r>
            <a:endParaRPr lang="en-GB" sz="2800" b="1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69767" y="721356"/>
            <a:ext cx="871378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3. </a:t>
            </a:r>
            <a:r>
              <a:rPr lang="en-GB" sz="2000" u="sng" dirty="0">
                <a:latin typeface="+mn-lt"/>
                <a:cs typeface="Arial" charset="0"/>
                <a:sym typeface="Wingdings" pitchFamily="2" charset="2"/>
              </a:rPr>
              <a:t>Calculate</a:t>
            </a:r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 the interaction term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  <a:sym typeface="Wingdings" pitchFamily="2" charset="2"/>
              </a:rPr>
              <a:t>V1x (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  <a:sym typeface="Wingdings" pitchFamily="2" charset="2"/>
              </a:rPr>
              <a:t>Att-NoAtt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  <a:sym typeface="Wingdings" pitchFamily="2" charset="2"/>
              </a:rPr>
              <a:t>) </a:t>
            </a:r>
          </a:p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4. </a:t>
            </a:r>
            <a:r>
              <a:rPr lang="en-GB" sz="2000" u="sng" dirty="0">
                <a:latin typeface="+mn-lt"/>
                <a:cs typeface="Arial" charset="0"/>
                <a:sym typeface="Wingdings" pitchFamily="2" charset="2"/>
              </a:rPr>
              <a:t>Convolve</a:t>
            </a:r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 the interaction term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  <a:sym typeface="Wingdings" pitchFamily="2" charset="2"/>
              </a:rPr>
              <a:t>V1x (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  <a:sym typeface="Wingdings" pitchFamily="2" charset="2"/>
              </a:rPr>
              <a:t>Att-NoAtt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  <a:sym typeface="Wingdings" pitchFamily="2" charset="2"/>
              </a:rPr>
              <a:t>) </a:t>
            </a:r>
          </a:p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n-GB" sz="2000" b="1" smtClean="0">
                <a:latin typeface="+mn-lt"/>
                <a:cs typeface="Arial" charset="0"/>
                <a:sym typeface="Wingdings" pitchFamily="2" charset="2"/>
              </a:rPr>
              <a:t>4. Put the Interaction term into a 2</a:t>
            </a:r>
            <a:r>
              <a:rPr lang="en-GB" sz="2000" b="1" baseline="30000" smtClean="0">
                <a:latin typeface="+mn-lt"/>
                <a:cs typeface="Arial" charset="0"/>
                <a:sym typeface="Wingdings" pitchFamily="2" charset="2"/>
              </a:rPr>
              <a:t>nd</a:t>
            </a:r>
            <a:r>
              <a:rPr lang="en-GB" sz="2000" b="1" smtClean="0">
                <a:latin typeface="+mn-lt"/>
                <a:cs typeface="Arial" charset="0"/>
                <a:sym typeface="Wingdings" pitchFamily="2" charset="2"/>
              </a:rPr>
              <a:t> GLM Analysis</a:t>
            </a:r>
            <a:endParaRPr lang="en-GB" sz="2000" b="1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endParaRPr lang="en-GB" sz="2000" u="sng" smtClean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n-GB" sz="2000" u="sng" smtClean="0">
                <a:latin typeface="+mn-lt"/>
                <a:cs typeface="Arial" charset="0"/>
                <a:sym typeface="Wingdings" pitchFamily="2" charset="2"/>
              </a:rPr>
              <a:t>1. Put </a:t>
            </a:r>
            <a:r>
              <a:rPr lang="en-GB" sz="2000" u="sng" dirty="0">
                <a:latin typeface="+mn-lt"/>
                <a:cs typeface="Arial" charset="0"/>
                <a:sym typeface="Wingdings" pitchFamily="2" charset="2"/>
              </a:rPr>
              <a:t>into the model</a:t>
            </a:r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 this convolved term:</a:t>
            </a:r>
          </a:p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n-GB" sz="2000"/>
              <a:t>Y =  </a:t>
            </a:r>
            <a:r>
              <a:rPr lang="en-GB" sz="2000" smtClean="0"/>
              <a:t>(Att-NoAtt) </a:t>
            </a:r>
            <a:r>
              <a:rPr lang="el-GR" sz="2000">
                <a:cs typeface="Arial" charset="0"/>
              </a:rPr>
              <a:t>β</a:t>
            </a:r>
            <a:r>
              <a:rPr lang="en-GB" sz="2000" baseline="-25000"/>
              <a:t>1</a:t>
            </a:r>
            <a:r>
              <a:rPr lang="en-GB" sz="2000"/>
              <a:t>   +   </a:t>
            </a:r>
            <a:r>
              <a:rPr lang="en-GB" sz="2000" b="1" u="sng"/>
              <a:t>V1</a:t>
            </a:r>
            <a:r>
              <a:rPr lang="en-GB" sz="2000"/>
              <a:t> </a:t>
            </a:r>
            <a:r>
              <a:rPr lang="el-GR" sz="2000">
                <a:cs typeface="Arial" charset="0"/>
              </a:rPr>
              <a:t>β</a:t>
            </a:r>
            <a:r>
              <a:rPr lang="en-GB" sz="2000" baseline="-25000"/>
              <a:t>2</a:t>
            </a:r>
            <a:r>
              <a:rPr lang="en-GB" sz="2000"/>
              <a:t>   +   </a:t>
            </a:r>
            <a:r>
              <a:rPr lang="en-GB" sz="2000" smtClean="0">
                <a:solidFill>
                  <a:schemeClr val="accent5">
                    <a:lumMod val="75000"/>
                  </a:schemeClr>
                </a:solidFill>
              </a:rPr>
              <a:t>(Att-NoAtt) </a:t>
            </a:r>
            <a:r>
              <a:rPr lang="en-GB" sz="2000">
                <a:solidFill>
                  <a:schemeClr val="accent5">
                    <a:lumMod val="75000"/>
                  </a:schemeClr>
                </a:solidFill>
              </a:rPr>
              <a:t>* </a:t>
            </a:r>
            <a:r>
              <a:rPr lang="en-GB" sz="2000" b="1">
                <a:solidFill>
                  <a:schemeClr val="accent5">
                    <a:lumMod val="75000"/>
                  </a:schemeClr>
                </a:solidFill>
              </a:rPr>
              <a:t>V1 </a:t>
            </a:r>
            <a:r>
              <a:rPr lang="el-GR" sz="200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β</a:t>
            </a:r>
            <a:r>
              <a:rPr lang="en-GB" sz="2000" baseline="-2500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GB" sz="20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000">
                <a:cs typeface="Arial" charset="0"/>
                <a:sym typeface="Wingdings" pitchFamily="2" charset="2"/>
              </a:rPr>
              <a:t>+ </a:t>
            </a:r>
            <a:r>
              <a:rPr lang="es-ES" sz="2000" smtClean="0">
                <a:cs typeface="Arial" charset="0"/>
                <a:sym typeface="Wingdings" pitchFamily="2" charset="2"/>
              </a:rPr>
              <a:t> </a:t>
            </a:r>
            <a:r>
              <a:rPr lang="el-GR" sz="2000" smtClean="0">
                <a:cs typeface="Arial" charset="0"/>
                <a:sym typeface="Wingdings" pitchFamily="2" charset="2"/>
              </a:rPr>
              <a:t>β</a:t>
            </a:r>
            <a:r>
              <a:rPr lang="es-ES" sz="2000" baseline="-25000">
                <a:cs typeface="Arial" charset="0"/>
                <a:sym typeface="Wingdings" pitchFamily="2" charset="2"/>
              </a:rPr>
              <a:t>i</a:t>
            </a:r>
            <a:r>
              <a:rPr lang="es-ES" sz="2000">
                <a:cs typeface="Arial" charset="0"/>
                <a:sym typeface="Wingdings" pitchFamily="2" charset="2"/>
              </a:rPr>
              <a:t>Xi </a:t>
            </a:r>
            <a:r>
              <a:rPr lang="es-ES" sz="2000" smtClean="0">
                <a:cs typeface="Arial" charset="0"/>
                <a:sym typeface="Wingdings" pitchFamily="2" charset="2"/>
              </a:rPr>
              <a:t> </a:t>
            </a:r>
            <a:r>
              <a:rPr lang="en-GB" sz="2000" smtClean="0"/>
              <a:t>+  </a:t>
            </a:r>
            <a:r>
              <a:rPr lang="en-GB" sz="2000"/>
              <a:t>e</a:t>
            </a:r>
          </a:p>
          <a:p>
            <a:pPr algn="just" eaLnBrk="1" hangingPunct="1"/>
            <a:endParaRPr lang="es-ES" sz="2000" b="1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s-ES" sz="2000" dirty="0">
                <a:latin typeface="+mn-lt"/>
                <a:cs typeface="Arial" charset="0"/>
                <a:sym typeface="Wingdings" pitchFamily="2" charset="2"/>
              </a:rPr>
              <a:t>H</a:t>
            </a:r>
            <a:r>
              <a:rPr lang="es-ES" sz="2000" baseline="-25000" dirty="0">
                <a:latin typeface="+mn-lt"/>
                <a:cs typeface="Arial" charset="0"/>
                <a:sym typeface="Wingdings" pitchFamily="2" charset="2"/>
              </a:rPr>
              <a:t>0</a:t>
            </a:r>
            <a:r>
              <a:rPr lang="es-ES" sz="2000">
                <a:latin typeface="+mn-lt"/>
                <a:cs typeface="Arial" charset="0"/>
                <a:sym typeface="Wingdings" pitchFamily="2" charset="2"/>
              </a:rPr>
              <a:t>: </a:t>
            </a:r>
            <a:r>
              <a:rPr lang="el-GR" sz="2000" b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  <a:sym typeface="Wingdings" pitchFamily="2" charset="2"/>
              </a:rPr>
              <a:t>β</a:t>
            </a:r>
            <a:r>
              <a:rPr lang="en-GB" sz="2000" b="1" baseline="-2500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s-ES" sz="2000" b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es-ES" sz="2000" dirty="0">
                <a:latin typeface="+mn-lt"/>
                <a:cs typeface="Arial" charset="0"/>
                <a:sym typeface="Wingdings" pitchFamily="2" charset="2"/>
              </a:rPr>
              <a:t>= 0</a:t>
            </a:r>
            <a:endParaRPr lang="el-GR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endParaRPr lang="en-GB" sz="28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2</a:t>
            </a:r>
            <a:r>
              <a:rPr lang="en-GB" sz="2000" smtClean="0">
                <a:latin typeface="+mn-lt"/>
                <a:cs typeface="Arial" charset="0"/>
                <a:sym typeface="Wingdings" pitchFamily="2" charset="2"/>
              </a:rPr>
              <a:t>. </a:t>
            </a:r>
            <a:r>
              <a:rPr lang="en-GB" sz="2000" u="sng" dirty="0">
                <a:latin typeface="+mn-lt"/>
                <a:cs typeface="Arial" charset="0"/>
                <a:sym typeface="Wingdings" pitchFamily="2" charset="2"/>
              </a:rPr>
              <a:t>Create a </a:t>
            </a:r>
            <a:r>
              <a:rPr lang="en-GB" sz="2000" u="sng">
                <a:latin typeface="+mn-lt"/>
                <a:cs typeface="Arial" charset="0"/>
                <a:sym typeface="Wingdings" pitchFamily="2" charset="2"/>
              </a:rPr>
              <a:t>t-contrast</a:t>
            </a:r>
            <a:r>
              <a:rPr lang="en-GB" sz="2000"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en-GB" sz="2000" smtClean="0">
                <a:latin typeface="+mn-lt"/>
                <a:cs typeface="Arial" charset="0"/>
                <a:sym typeface="Wingdings" pitchFamily="2" charset="2"/>
              </a:rPr>
              <a:t>[0 </a:t>
            </a:r>
            <a:r>
              <a:rPr lang="en-GB" sz="2000">
                <a:latin typeface="+mn-lt"/>
                <a:cs typeface="Arial" charset="0"/>
                <a:sym typeface="Wingdings" pitchFamily="2" charset="2"/>
              </a:rPr>
              <a:t>0 </a:t>
            </a:r>
            <a:r>
              <a:rPr lang="en-GB" sz="2000" smtClean="0">
                <a:latin typeface="+mn-lt"/>
                <a:cs typeface="Arial" charset="0"/>
                <a:sym typeface="Wingdings" pitchFamily="2" charset="2"/>
              </a:rPr>
              <a:t>1 0</a:t>
            </a:r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] to </a:t>
            </a:r>
            <a:r>
              <a:rPr lang="en-GB" sz="2000">
                <a:latin typeface="+mn-lt"/>
                <a:cs typeface="Arial" charset="0"/>
                <a:sym typeface="Wingdings" pitchFamily="2" charset="2"/>
              </a:rPr>
              <a:t>test </a:t>
            </a:r>
            <a:r>
              <a:rPr lang="en-GB" sz="2000" smtClean="0">
                <a:latin typeface="+mn-lt"/>
                <a:cs typeface="Arial" charset="0"/>
                <a:sym typeface="Wingdings" pitchFamily="2" charset="2"/>
              </a:rPr>
              <a:t>H</a:t>
            </a:r>
            <a:r>
              <a:rPr lang="en-GB" sz="2000" baseline="-25000" smtClean="0">
                <a:latin typeface="+mn-lt"/>
                <a:cs typeface="Arial" charset="0"/>
                <a:sym typeface="Wingdings" pitchFamily="2" charset="2"/>
              </a:rPr>
              <a:t>0</a:t>
            </a:r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458927" y="1976640"/>
            <a:ext cx="8135937" cy="1439863"/>
            <a:chOff x="295" y="1706"/>
            <a:chExt cx="5125" cy="907"/>
          </a:xfrm>
        </p:grpSpPr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295" y="1706"/>
              <a:ext cx="1451" cy="907"/>
              <a:chOff x="3470" y="3113"/>
              <a:chExt cx="1272" cy="1113"/>
            </a:xfrm>
          </p:grpSpPr>
          <p:pic>
            <p:nvPicPr>
              <p:cNvPr id="54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9" t="4814" r="9436" b="1851"/>
              <a:stretch>
                <a:fillRect/>
              </a:stretch>
            </p:blipFill>
            <p:spPr bwMode="auto">
              <a:xfrm>
                <a:off x="3470" y="3113"/>
                <a:ext cx="1272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3742" y="3125"/>
                <a:ext cx="997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marL="342900" indent="-342900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38188" indent="-280988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738188" marR="0" lvl="1" indent="-280988" algn="l" defTabSz="914400" eaLnBrk="1" fontAlgn="auto" latinLnBrk="0" hangingPunct="1">
                  <a:lnSpc>
                    <a:spcPct val="93000"/>
                  </a:lnSpc>
                  <a:spcBef>
                    <a:spcPts val="775"/>
                  </a:spcBef>
                  <a:spcAft>
                    <a:spcPts val="0"/>
                  </a:spcAft>
                  <a:buClr>
                    <a:srgbClr val="97CDCC"/>
                  </a:buClr>
                  <a:buSzPct val="150000"/>
                  <a:buFont typeface="Arial" charset="0"/>
                  <a:buNone/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/>
                </a:pPr>
                <a:r>
                  <a:rPr kumimoji="0" lang="en-GB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cs typeface="Arial" charset="0"/>
                  </a:rPr>
                  <a:t>Electrical activity</a:t>
                </a:r>
              </a:p>
            </p:txBody>
          </p:sp>
        </p:grpSp>
        <p:grpSp>
          <p:nvGrpSpPr>
            <p:cNvPr id="46" name="Group 9"/>
            <p:cNvGrpSpPr>
              <a:grpSpLocks/>
            </p:cNvGrpSpPr>
            <p:nvPr/>
          </p:nvGrpSpPr>
          <p:grpSpPr bwMode="auto">
            <a:xfrm>
              <a:off x="1746" y="1752"/>
              <a:ext cx="3674" cy="809"/>
              <a:chOff x="1746" y="2024"/>
              <a:chExt cx="3674" cy="809"/>
            </a:xfrm>
          </p:grpSpPr>
          <p:grpSp>
            <p:nvGrpSpPr>
              <p:cNvPr id="47" name="Group 10"/>
              <p:cNvGrpSpPr>
                <a:grpSpLocks/>
              </p:cNvGrpSpPr>
              <p:nvPr/>
            </p:nvGrpSpPr>
            <p:grpSpPr bwMode="auto">
              <a:xfrm>
                <a:off x="4422" y="2024"/>
                <a:ext cx="998" cy="631"/>
                <a:chOff x="249" y="3430"/>
                <a:chExt cx="998" cy="631"/>
              </a:xfrm>
            </p:grpSpPr>
            <p:pic>
              <p:nvPicPr>
                <p:cNvPr id="52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254" t="6679" r="14992" b="11111"/>
                <a:stretch>
                  <a:fillRect/>
                </a:stretch>
              </p:blipFill>
              <p:spPr bwMode="auto">
                <a:xfrm>
                  <a:off x="249" y="3430"/>
                  <a:ext cx="998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5" y="3657"/>
                  <a:ext cx="861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00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Arial" charset="0"/>
                    </a:rPr>
                    <a:t>BOLD signal</a:t>
                  </a:r>
                </a:p>
              </p:txBody>
            </p:sp>
          </p:grpSp>
          <p:sp>
            <p:nvSpPr>
              <p:cNvPr id="48" name="Line 13"/>
              <p:cNvSpPr>
                <a:spLocks noChangeShapeType="1"/>
              </p:cNvSpPr>
              <p:nvPr/>
            </p:nvSpPr>
            <p:spPr bwMode="auto">
              <a:xfrm>
                <a:off x="1746" y="2432"/>
                <a:ext cx="263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9" name="Group 14"/>
              <p:cNvGrpSpPr>
                <a:grpSpLocks/>
              </p:cNvGrpSpPr>
              <p:nvPr/>
            </p:nvGrpSpPr>
            <p:grpSpPr bwMode="auto">
              <a:xfrm>
                <a:off x="1927" y="2024"/>
                <a:ext cx="2222" cy="809"/>
                <a:chOff x="204" y="3339"/>
                <a:chExt cx="2222" cy="809"/>
              </a:xfrm>
            </p:grpSpPr>
            <p:pic>
              <p:nvPicPr>
                <p:cNvPr id="50" name="Picture 1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9" t="4445" r="9436" b="1482"/>
                <a:stretch>
                  <a:fillRect/>
                </a:stretch>
              </p:blipFill>
              <p:spPr bwMode="auto">
                <a:xfrm>
                  <a:off x="204" y="3339"/>
                  <a:ext cx="2222" cy="8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38" y="3403"/>
                  <a:ext cx="998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8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marL="342900" indent="-342900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38188" indent="-280988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738188" marR="0" lvl="1" indent="-280988" algn="l" defTabSz="914400" eaLnBrk="1" fontAlgn="auto" latinLnBrk="0" hangingPunct="1">
                    <a:lnSpc>
                      <a:spcPct val="93000"/>
                    </a:lnSpc>
                    <a:spcBef>
                      <a:spcPts val="775"/>
                    </a:spcBef>
                    <a:spcAft>
                      <a:spcPts val="0"/>
                    </a:spcAft>
                    <a:buClr>
                      <a:srgbClr val="97CDCC"/>
                    </a:buClr>
                    <a:buSzPct val="150000"/>
                    <a:buFont typeface="Arial" charset="0"/>
                    <a:buNone/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/>
                  </a:pPr>
                  <a:r>
                    <a:rPr kumimoji="0" lang="en-GB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Arial" charset="0"/>
                    </a:rPr>
                    <a:t>HRF basic function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017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620688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/>
              <a:t>Pros and </a:t>
            </a:r>
            <a:r>
              <a:rPr lang="en-GB" sz="2800" b="1" dirty="0" smtClean="0"/>
              <a:t>Cons </a:t>
            </a:r>
            <a:r>
              <a:rPr lang="en-GB" sz="2800" b="1" dirty="0"/>
              <a:t>of PPI </a:t>
            </a:r>
            <a:r>
              <a:rPr lang="en-GB" sz="2800" b="1" dirty="0" smtClean="0"/>
              <a:t>Approach</a:t>
            </a:r>
            <a:endParaRPr lang="en-GB" sz="28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Pros</a:t>
            </a:r>
          </a:p>
          <a:p>
            <a:pPr lvl="1"/>
            <a:r>
              <a:rPr lang="en-GB" sz="2000" dirty="0"/>
              <a:t>Can look at the connectivity of the source area to the entire brain, and how it interacts with the experimental variable (</a:t>
            </a:r>
            <a:r>
              <a:rPr lang="en-GB" sz="2000" dirty="0" smtClean="0"/>
              <a:t>e.g. </a:t>
            </a:r>
            <a:r>
              <a:rPr lang="en-GB" sz="2000" dirty="0" err="1"/>
              <a:t>attentional</a:t>
            </a:r>
            <a:r>
              <a:rPr lang="en-GB" sz="2000" dirty="0"/>
              <a:t> state)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Cons</a:t>
            </a:r>
            <a:endParaRPr lang="en-GB" sz="2400" dirty="0"/>
          </a:p>
          <a:p>
            <a:pPr lvl="1"/>
            <a:r>
              <a:rPr lang="en-GB" sz="2000" dirty="0"/>
              <a:t>Can only look at a single source area</a:t>
            </a:r>
          </a:p>
          <a:p>
            <a:pPr lvl="1"/>
            <a:r>
              <a:rPr lang="en-GB" sz="2000" dirty="0"/>
              <a:t>Not easy with event-related data</a:t>
            </a:r>
          </a:p>
          <a:p>
            <a:pPr lvl="1"/>
            <a:r>
              <a:rPr lang="en-GB" sz="2000" dirty="0"/>
              <a:t>Limited in the extent to which you can infer a causal relationship</a:t>
            </a:r>
          </a:p>
        </p:txBody>
      </p:sp>
    </p:spTree>
    <p:extLst>
      <p:ext uri="{BB962C8B-B14F-4D97-AF65-F5344CB8AC3E}">
        <p14:creationId xmlns:p14="http://schemas.microsoft.com/office/powerpoint/2010/main" val="37240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PPI References</a:t>
            </a:r>
            <a:endParaRPr lang="en-GB" sz="28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D.R. Gitelman, W.D. Penny, J. Ashburner, and K.J. Friston</a:t>
            </a:r>
            <a:r>
              <a:rPr lang="en-GB" sz="2000" smtClean="0"/>
              <a:t>. (2003). </a:t>
            </a:r>
            <a:r>
              <a:rPr lang="en-GB" sz="2000"/>
              <a:t>Modeling regional and psychophysiologic interactions in fMRI: the importance of hemodynamic </a:t>
            </a:r>
            <a:r>
              <a:rPr lang="en-GB" sz="2000" smtClean="0"/>
              <a:t>deconvolution</a:t>
            </a:r>
            <a:r>
              <a:rPr lang="en-GB" sz="2000"/>
              <a:t>. </a:t>
            </a:r>
            <a:r>
              <a:rPr lang="en-GB" sz="2000" i="1"/>
              <a:t>NeuroImage</a:t>
            </a:r>
            <a:r>
              <a:rPr lang="en-GB" sz="2000"/>
              <a:t>, </a:t>
            </a:r>
            <a:r>
              <a:rPr lang="en-GB" sz="2000" smtClean="0"/>
              <a:t>19:200-207</a:t>
            </a:r>
            <a:r>
              <a:rPr lang="en-GB" sz="2000"/>
              <a:t>.</a:t>
            </a:r>
            <a:endParaRPr lang="en-GB" sz="2000" smtClean="0"/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 smtClean="0"/>
              <a:t>K.J</a:t>
            </a:r>
            <a:r>
              <a:rPr lang="en-GB" sz="2000"/>
              <a:t>. Friston, C. Buchel, G.R. Fink, J. Morris, E. Rolls, and R. Dolan. Psychophysiological and modulatory interactions in Neuroimaging. </a:t>
            </a:r>
            <a:r>
              <a:rPr lang="en-GB" sz="2000" smtClean="0"/>
              <a:t>(1997). </a:t>
            </a:r>
            <a:r>
              <a:rPr lang="en-GB" sz="2000" i="1" smtClean="0"/>
              <a:t>NeuroImage</a:t>
            </a:r>
            <a:r>
              <a:rPr lang="en-GB" sz="2000"/>
              <a:t>, 6:218-229, 1997.    </a:t>
            </a:r>
            <a:endParaRPr lang="en-GB" sz="2000" smtClean="0"/>
          </a:p>
          <a:p>
            <a:pPr marL="0" indent="0">
              <a:buNone/>
            </a:pPr>
            <a:endParaRPr lang="en-GB" sz="2000" smtClean="0"/>
          </a:p>
          <a:p>
            <a:pPr marL="0" indent="0">
              <a:buNone/>
            </a:pPr>
            <a:r>
              <a:rPr lang="en-GB" sz="2000" b="1" smtClean="0"/>
              <a:t>SPM Dataset – Psycho-Physiologic Interaction: </a:t>
            </a:r>
            <a:r>
              <a:rPr lang="en-GB" sz="2000"/>
              <a:t>http://www.fil.ion.ucl.ac.uk/spm/data/attention/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/>
              <a:t>Descriptions of how to do General Linear Model (GLM) and (Psycho-Physiologic Interaction) PPI analyses using SPM5/8 are in the SPM manual.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/>
              <a:t>Overview of the dataset, and step-by-step description of analysis using PPI in chapter 33 of the SPM8 </a:t>
            </a:r>
            <a:r>
              <a:rPr lang="en-GB" sz="2000" smtClean="0"/>
              <a:t>manual.</a:t>
            </a:r>
          </a:p>
          <a:p>
            <a:pPr marL="0" indent="0">
              <a:buNone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8076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Structural equation </a:t>
            </a:r>
            <a:r>
              <a:rPr lang="en-GB" dirty="0" err="1" smtClean="0"/>
              <a:t>modeling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09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Recap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Functional specialisation	</a:t>
            </a:r>
            <a:r>
              <a:rPr lang="en-GB" sz="2400" dirty="0" err="1" smtClean="0"/>
              <a:t>vs</a:t>
            </a:r>
            <a:r>
              <a:rPr lang="en-GB" sz="2400" dirty="0" smtClean="0"/>
              <a:t>           functional integration</a:t>
            </a:r>
          </a:p>
        </p:txBody>
      </p:sp>
      <p:pic>
        <p:nvPicPr>
          <p:cNvPr id="2050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2"/>
          <a:stretch/>
        </p:blipFill>
        <p:spPr bwMode="auto">
          <a:xfrm>
            <a:off x="609600" y="1266384"/>
            <a:ext cx="2514600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medscape.com/fullsize/migrated/581/686/scan581686.fig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b="6004"/>
          <a:stretch/>
        </p:blipFill>
        <p:spPr bwMode="auto">
          <a:xfrm>
            <a:off x="5486400" y="1219200"/>
            <a:ext cx="2412345" cy="17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 rot="5400000">
            <a:off x="4114800" y="-769621"/>
            <a:ext cx="533400" cy="8153400"/>
          </a:xfrm>
          <a:prstGeom prst="leftBrace">
            <a:avLst>
              <a:gd name="adj1" fmla="val 8333"/>
              <a:gd name="adj2" fmla="val 18829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953000"/>
            <a:ext cx="3657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/>
              <a:t>functional connectivity</a:t>
            </a:r>
          </a:p>
          <a:p>
            <a:pPr>
              <a:buFontTx/>
              <a:buChar char="-"/>
            </a:pPr>
            <a:r>
              <a:rPr lang="en-GB" sz="1800" dirty="0" smtClean="0"/>
              <a:t>nothing more than a </a:t>
            </a:r>
            <a:r>
              <a:rPr lang="en-GB" sz="1800" b="1" dirty="0" smtClean="0"/>
              <a:t>correlation</a:t>
            </a:r>
          </a:p>
          <a:p>
            <a:pPr>
              <a:buFontTx/>
              <a:buChar char="-"/>
            </a:pPr>
            <a:r>
              <a:rPr lang="en-GB" sz="1800" dirty="0" smtClean="0"/>
              <a:t>could be anything (third driving region, effective connectivity, …)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307094" y="4953000"/>
            <a:ext cx="35321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effective </a:t>
            </a:r>
            <a:r>
              <a:rPr lang="en-GB" b="1" dirty="0" smtClean="0"/>
              <a:t>connectivity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explains the correlation by describing a </a:t>
            </a:r>
            <a:r>
              <a:rPr lang="en-GB" dirty="0" err="1" smtClean="0"/>
              <a:t>uni</a:t>
            </a:r>
            <a:r>
              <a:rPr lang="en-GB" dirty="0" smtClean="0"/>
              <a:t>- or bi-directional </a:t>
            </a:r>
            <a:r>
              <a:rPr lang="en-GB" b="1" dirty="0" smtClean="0"/>
              <a:t>causal</a:t>
            </a:r>
            <a:r>
              <a:rPr lang="en-GB" dirty="0" smtClean="0"/>
              <a:t> effect</a:t>
            </a:r>
          </a:p>
          <a:p>
            <a:endParaRPr lang="en-GB" dirty="0" smtClean="0"/>
          </a:p>
          <a:p>
            <a:endParaRPr lang="en-GB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3573779"/>
            <a:ext cx="3124200" cy="990600"/>
            <a:chOff x="304800" y="4191000"/>
            <a:chExt cx="3124200" cy="990600"/>
          </a:xfrm>
        </p:grpSpPr>
        <p:sp>
          <p:nvSpPr>
            <p:cNvPr id="5" name="Oval 4"/>
            <p:cNvSpPr/>
            <p:nvPr/>
          </p:nvSpPr>
          <p:spPr>
            <a:xfrm>
              <a:off x="304800" y="4191000"/>
              <a:ext cx="990600" cy="990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38400" y="4191000"/>
              <a:ext cx="990600" cy="990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/>
            <p:cNvCxnSpPr>
              <a:stCxn id="5" idx="6"/>
              <a:endCxn id="9" idx="2"/>
            </p:cNvCxnSpPr>
            <p:nvPr/>
          </p:nvCxnSpPr>
          <p:spPr>
            <a:xfrm>
              <a:off x="1295400" y="4686300"/>
              <a:ext cx="1143000" cy="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34492" y="4234935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81600" y="3720347"/>
            <a:ext cx="3124200" cy="990600"/>
            <a:chOff x="304800" y="4191000"/>
            <a:chExt cx="3124200" cy="990600"/>
          </a:xfrm>
        </p:grpSpPr>
        <p:sp>
          <p:nvSpPr>
            <p:cNvPr id="16" name="Oval 15"/>
            <p:cNvSpPr/>
            <p:nvPr/>
          </p:nvSpPr>
          <p:spPr>
            <a:xfrm>
              <a:off x="304800" y="4191000"/>
              <a:ext cx="990600" cy="990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438400" y="4191000"/>
              <a:ext cx="990600" cy="990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/>
            <p:cNvCxnSpPr>
              <a:stCxn id="16" idx="6"/>
              <a:endCxn id="17" idx="2"/>
            </p:cNvCxnSpPr>
            <p:nvPr/>
          </p:nvCxnSpPr>
          <p:spPr>
            <a:xfrm>
              <a:off x="1295400" y="4686300"/>
              <a:ext cx="1143000" cy="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34492" y="4234935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</a:t>
              </a:r>
              <a:endParaRPr lang="en-GB" dirty="0"/>
            </a:p>
          </p:txBody>
        </p:sp>
      </p:grpSp>
      <p:sp>
        <p:nvSpPr>
          <p:cNvPr id="13" name="Curved Down Arrow 12"/>
          <p:cNvSpPr/>
          <p:nvPr/>
        </p:nvSpPr>
        <p:spPr>
          <a:xfrm>
            <a:off x="6096000" y="3505200"/>
            <a:ext cx="14097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 flipV="1">
            <a:off x="6006772" y="4520447"/>
            <a:ext cx="13716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SEM &amp; fMRI</a:t>
            </a:r>
            <a:endParaRPr lang="en-GB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0600" y="2133600"/>
            <a:ext cx="0" cy="38862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001000" y="2133600"/>
            <a:ext cx="0" cy="388620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487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functional</a:t>
            </a:r>
          </a:p>
          <a:p>
            <a:pPr algn="ctr"/>
            <a:r>
              <a:rPr lang="en-GB" dirty="0" smtClean="0"/>
              <a:t>connectivity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effective</a:t>
            </a:r>
          </a:p>
          <a:p>
            <a:pPr algn="ctr"/>
            <a:r>
              <a:rPr lang="en-GB" dirty="0" smtClean="0"/>
              <a:t>connectivity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72300" y="601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hypothesis-driven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72300" y="16719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</a:t>
            </a:r>
            <a:r>
              <a:rPr lang="en-GB" dirty="0" smtClean="0"/>
              <a:t>ypothesis-free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2209800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correlations (e.g. classic resting-state)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Psychophysiological interactions</a:t>
            </a:r>
          </a:p>
          <a:p>
            <a:pPr algn="ctr"/>
            <a:r>
              <a:rPr lang="en-GB" dirty="0" err="1" smtClean="0"/>
              <a:t>Physiophysiological</a:t>
            </a:r>
            <a:r>
              <a:rPr lang="en-GB" dirty="0" smtClean="0"/>
              <a:t> interactions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Structural equation </a:t>
            </a:r>
            <a:r>
              <a:rPr lang="en-GB" b="1" dirty="0" err="1" smtClean="0"/>
              <a:t>modeling</a:t>
            </a:r>
            <a:endParaRPr lang="en-GB" b="1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Dynamic causal </a:t>
            </a:r>
            <a:r>
              <a:rPr lang="en-GB" dirty="0" err="1" smtClean="0"/>
              <a:t>modeling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96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Structural equation </a:t>
            </a:r>
            <a:r>
              <a:rPr lang="en-GB" sz="3200" dirty="0" err="1" smtClean="0"/>
              <a:t>modeling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Origin: S. Wright in 1920</a:t>
            </a:r>
          </a:p>
          <a:p>
            <a:endParaRPr lang="en-GB" sz="2400" dirty="0"/>
          </a:p>
          <a:p>
            <a:r>
              <a:rPr lang="en-GB" sz="2400" dirty="0" smtClean="0"/>
              <a:t>General tool to estimate </a:t>
            </a:r>
            <a:r>
              <a:rPr lang="en-GB" sz="2400" b="1" dirty="0" smtClean="0"/>
              <a:t>causal</a:t>
            </a:r>
            <a:r>
              <a:rPr lang="en-GB" sz="2400" dirty="0" smtClean="0"/>
              <a:t> relations based on </a:t>
            </a:r>
          </a:p>
          <a:p>
            <a:pPr marL="914400" lvl="1" indent="-457200">
              <a:buAutoNum type="arabicPeriod"/>
            </a:pPr>
            <a:r>
              <a:rPr lang="en-GB" sz="2000" dirty="0" smtClean="0"/>
              <a:t>statistical data</a:t>
            </a:r>
          </a:p>
          <a:p>
            <a:pPr marL="914400" lvl="1" indent="-457200">
              <a:buAutoNum type="arabicPeriod"/>
            </a:pPr>
            <a:r>
              <a:rPr lang="en-GB" sz="2000" dirty="0" smtClean="0"/>
              <a:t>assumptions about causality</a:t>
            </a:r>
          </a:p>
          <a:p>
            <a:endParaRPr lang="en-GB" sz="2400" dirty="0" smtClean="0"/>
          </a:p>
          <a:p>
            <a:r>
              <a:rPr lang="en-GB" sz="2400" dirty="0" smtClean="0"/>
              <a:t>Can be used both exploratory and confirmatory</a:t>
            </a:r>
          </a:p>
          <a:p>
            <a:endParaRPr lang="en-GB" sz="2400" dirty="0" smtClean="0"/>
          </a:p>
          <a:p>
            <a:r>
              <a:rPr lang="en-GB" sz="2400" dirty="0" smtClean="0"/>
              <a:t>Commonly used in many</a:t>
            </a:r>
            <a:r>
              <a:rPr lang="en-GB" sz="2400" b="1" dirty="0" smtClean="0"/>
              <a:t> </a:t>
            </a:r>
            <a:r>
              <a:rPr lang="en-GB" sz="2400" dirty="0" smtClean="0"/>
              <a:t>fields (e.g. economics, psychology, sociology)</a:t>
            </a:r>
          </a:p>
          <a:p>
            <a:endParaRPr lang="en-GB" sz="2400" dirty="0"/>
          </a:p>
          <a:p>
            <a:r>
              <a:rPr lang="en-GB" sz="2400" dirty="0" smtClean="0"/>
              <a:t>2005-2010: equal number of DCM as SEM fMRI papers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79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When do you use SEM?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Study multiple causality </a:t>
            </a:r>
            <a:r>
              <a:rPr lang="en-GB" sz="1600" dirty="0" smtClean="0"/>
              <a:t>(i.e. multiple regions and pathways simultaneously)</a:t>
            </a:r>
          </a:p>
          <a:p>
            <a:endParaRPr lang="en-GB" sz="2400" b="1" dirty="0" smtClean="0"/>
          </a:p>
          <a:p>
            <a:r>
              <a:rPr lang="en-GB" sz="2400" b="1" dirty="0"/>
              <a:t>k</a:t>
            </a:r>
            <a:r>
              <a:rPr lang="en-GB" sz="2400" b="1" dirty="0" smtClean="0"/>
              <a:t>nowledge of underlying anatomy</a:t>
            </a:r>
            <a:endParaRPr lang="en-GB" sz="2400" dirty="0"/>
          </a:p>
          <a:p>
            <a:endParaRPr lang="en-GB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124200"/>
            <a:ext cx="4038600" cy="9143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 smtClean="0"/>
              <a:t>anatomical information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3124200"/>
            <a:ext cx="4038600" cy="9143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 smtClean="0"/>
              <a:t>covariance data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5791200"/>
            <a:ext cx="4038600" cy="9143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dirty="0" smtClean="0"/>
              <a:t>effective connectivity</a:t>
            </a:r>
          </a:p>
        </p:txBody>
      </p:sp>
      <p:cxnSp>
        <p:nvCxnSpPr>
          <p:cNvPr id="7" name="Straight Arrow Connector 6"/>
          <p:cNvCxnSpPr>
            <a:stCxn id="4" idx="2"/>
            <a:endCxn id="6" idx="0"/>
          </p:cNvCxnSpPr>
          <p:nvPr/>
        </p:nvCxnSpPr>
        <p:spPr>
          <a:xfrm>
            <a:off x="2400300" y="4038599"/>
            <a:ext cx="2209800" cy="17526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4610100" y="4038599"/>
            <a:ext cx="2286000" cy="17526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700808"/>
            <a:ext cx="9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History: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4433" y="5215833"/>
            <a:ext cx="356977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err="1" smtClean="0">
                <a:solidFill>
                  <a:prstClr val="black"/>
                </a:solidFill>
              </a:rPr>
              <a:t>Functional</a:t>
            </a:r>
            <a:r>
              <a:rPr lang="es-ES" sz="2400" b="1" smtClean="0">
                <a:solidFill>
                  <a:prstClr val="black"/>
                </a:solidFill>
              </a:rPr>
              <a:t> </a:t>
            </a:r>
            <a:r>
              <a:rPr lang="es-ES" sz="2400" b="1" err="1" smtClean="0">
                <a:solidFill>
                  <a:prstClr val="black"/>
                </a:solidFill>
              </a:rPr>
              <a:t>Specialisation</a:t>
            </a:r>
            <a:endParaRPr lang="es-ES" sz="2400" b="1" smtClean="0">
              <a:solidFill>
                <a:prstClr val="black"/>
              </a:solidFill>
            </a:endParaRPr>
          </a:p>
          <a:p>
            <a:pPr algn="ctr"/>
            <a:r>
              <a:rPr lang="es-ES" smtClean="0">
                <a:solidFill>
                  <a:prstClr val="black"/>
                </a:solidFill>
              </a:rPr>
              <a:t>Different areas of the brain are specialised for different functions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1772" y="5215833"/>
            <a:ext cx="356977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prstClr val="black"/>
                </a:solidFill>
              </a:rPr>
              <a:t>Functional</a:t>
            </a:r>
            <a:r>
              <a:rPr lang="es-ES" sz="2400" b="1" dirty="0" smtClean="0">
                <a:solidFill>
                  <a:prstClr val="black"/>
                </a:solidFill>
              </a:rPr>
              <a:t> </a:t>
            </a:r>
            <a:r>
              <a:rPr lang="es-ES" sz="2400" b="1" dirty="0" err="1" smtClean="0">
                <a:solidFill>
                  <a:prstClr val="black"/>
                </a:solidFill>
              </a:rPr>
              <a:t>Integration</a:t>
            </a:r>
            <a:endParaRPr lang="es-E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s-ES" dirty="0" smtClean="0">
                <a:solidFill>
                  <a:prstClr val="black"/>
                </a:solidFill>
              </a:rPr>
              <a:t>Networks of </a:t>
            </a:r>
            <a:r>
              <a:rPr lang="es-ES" dirty="0" err="1" smtClean="0">
                <a:solidFill>
                  <a:prstClr val="black"/>
                </a:solidFill>
              </a:rPr>
              <a:t>interactions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among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specialised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areas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7" y="1124744"/>
            <a:ext cx="13112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0398" y="272126"/>
            <a:ext cx="195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prstClr val="black"/>
                </a:solidFill>
              </a:rPr>
              <a:t>Background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8562" y="1124744"/>
            <a:ext cx="19849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</a:rPr>
              <a:t>Localizationism</a:t>
            </a:r>
            <a:endParaRPr lang="en-GB" dirty="0" smtClean="0">
              <a:solidFill>
                <a:prstClr val="black"/>
              </a:solidFill>
            </a:endParaRPr>
          </a:p>
          <a:p>
            <a:r>
              <a:rPr lang="en-GB" sz="1200" dirty="0" smtClean="0">
                <a:solidFill>
                  <a:prstClr val="black"/>
                </a:solidFill>
              </a:rPr>
              <a:t>Functions are localized 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in anatomic cortical regions</a:t>
            </a:r>
          </a:p>
          <a:p>
            <a:endParaRPr lang="en-GB" sz="1200" dirty="0" smtClean="0">
              <a:solidFill>
                <a:prstClr val="black"/>
              </a:solidFill>
            </a:endParaRPr>
          </a:p>
          <a:p>
            <a:r>
              <a:rPr lang="en-GB" sz="1200" dirty="0" smtClean="0">
                <a:solidFill>
                  <a:prstClr val="black"/>
                </a:solidFill>
              </a:rPr>
              <a:t>Damage </a:t>
            </a:r>
            <a:r>
              <a:rPr lang="en-GB" sz="1200" smtClean="0">
                <a:solidFill>
                  <a:prstClr val="black"/>
                </a:solidFill>
              </a:rPr>
              <a:t>to a </a:t>
            </a:r>
            <a:r>
              <a:rPr lang="en-GB" sz="1200" dirty="0" smtClean="0">
                <a:solidFill>
                  <a:prstClr val="black"/>
                </a:solidFill>
              </a:rPr>
              <a:t>region results 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in loss of function</a:t>
            </a:r>
          </a:p>
          <a:p>
            <a:endParaRPr lang="en-GB" sz="1200" i="1" dirty="0" smtClean="0">
              <a:solidFill>
                <a:prstClr val="black"/>
              </a:solidFill>
            </a:endParaRPr>
          </a:p>
          <a:p>
            <a:r>
              <a:rPr lang="en-GB" sz="1200" i="1" dirty="0" smtClean="0">
                <a:solidFill>
                  <a:prstClr val="black"/>
                </a:solidFill>
              </a:rPr>
              <a:t>Key 19</a:t>
            </a:r>
            <a:r>
              <a:rPr lang="en-GB" sz="1200" i="1" baseline="30000" dirty="0" smtClean="0">
                <a:solidFill>
                  <a:prstClr val="black"/>
                </a:solidFill>
              </a:rPr>
              <a:t>th</a:t>
            </a:r>
            <a:r>
              <a:rPr lang="en-GB" sz="1200" i="1" dirty="0" smtClean="0">
                <a:solidFill>
                  <a:prstClr val="black"/>
                </a:solidFill>
              </a:rPr>
              <a:t> Century proponents:</a:t>
            </a:r>
          </a:p>
          <a:p>
            <a:r>
              <a:rPr lang="en-GB" sz="1200" i="1" dirty="0" smtClean="0">
                <a:solidFill>
                  <a:prstClr val="black"/>
                </a:solidFill>
              </a:rPr>
              <a:t>Gall, </a:t>
            </a:r>
            <a:r>
              <a:rPr lang="en-GB" sz="1200" i="1" dirty="0" err="1" smtClean="0">
                <a:solidFill>
                  <a:prstClr val="black"/>
                </a:solidFill>
              </a:rPr>
              <a:t>Spurzheim</a:t>
            </a:r>
            <a:endParaRPr lang="en-GB" sz="1200" i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3727" y="3106524"/>
            <a:ext cx="23312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Functional Segregation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Functions are </a:t>
            </a:r>
            <a:r>
              <a:rPr lang="en-GB" sz="1200" dirty="0" err="1" smtClean="0">
                <a:solidFill>
                  <a:prstClr val="black"/>
                </a:solidFill>
              </a:rPr>
              <a:t>caried</a:t>
            </a:r>
            <a:r>
              <a:rPr lang="en-GB" sz="1200" dirty="0" smtClean="0">
                <a:solidFill>
                  <a:prstClr val="black"/>
                </a:solidFill>
              </a:rPr>
              <a:t> out by 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specific areas/cells in the 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cortex that can be anatomically 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separated</a:t>
            </a:r>
          </a:p>
        </p:txBody>
      </p:sp>
      <p:pic>
        <p:nvPicPr>
          <p:cNvPr id="22" name="Picture 11" descr="phrenological map of the faculti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8" y="3140968"/>
            <a:ext cx="1330424" cy="15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029707" y="1124744"/>
            <a:ext cx="198496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Globalism</a:t>
            </a:r>
          </a:p>
          <a:p>
            <a:r>
              <a:rPr lang="en-GB" sz="1200" smtClean="0">
                <a:solidFill>
                  <a:prstClr val="black"/>
                </a:solidFill>
              </a:rPr>
              <a:t>The brain works as a whole, </a:t>
            </a:r>
          </a:p>
          <a:p>
            <a:r>
              <a:rPr lang="en-GB" sz="1200" smtClean="0">
                <a:solidFill>
                  <a:prstClr val="black"/>
                </a:solidFill>
              </a:rPr>
              <a:t>extent of brain damage is </a:t>
            </a:r>
          </a:p>
          <a:p>
            <a:r>
              <a:rPr lang="en-GB" sz="1200" smtClean="0">
                <a:solidFill>
                  <a:prstClr val="black"/>
                </a:solidFill>
              </a:rPr>
              <a:t>more important than its</a:t>
            </a:r>
          </a:p>
          <a:p>
            <a:r>
              <a:rPr lang="en-GB" sz="1200" smtClean="0">
                <a:solidFill>
                  <a:prstClr val="black"/>
                </a:solidFill>
              </a:rPr>
              <a:t>location </a:t>
            </a:r>
            <a:endParaRPr lang="en-GB" sz="1200">
              <a:solidFill>
                <a:prstClr val="black"/>
              </a:solidFill>
            </a:endParaRPr>
          </a:p>
          <a:p>
            <a:pPr lvl="0"/>
            <a:endParaRPr lang="en-GB" sz="1200" i="1" smtClean="0">
              <a:solidFill>
                <a:prstClr val="black"/>
              </a:solidFill>
            </a:endParaRPr>
          </a:p>
          <a:p>
            <a:pPr lvl="0"/>
            <a:endParaRPr lang="en-GB" sz="1200" i="1" smtClean="0">
              <a:solidFill>
                <a:prstClr val="black"/>
              </a:solidFill>
            </a:endParaRPr>
          </a:p>
          <a:p>
            <a:pPr lvl="0"/>
            <a:r>
              <a:rPr lang="en-GB" sz="1200" i="1" smtClean="0">
                <a:solidFill>
                  <a:prstClr val="black"/>
                </a:solidFill>
              </a:rPr>
              <a:t>Key 19</a:t>
            </a:r>
            <a:r>
              <a:rPr lang="en-GB" sz="1200" i="1" baseline="30000" smtClean="0">
                <a:solidFill>
                  <a:prstClr val="black"/>
                </a:solidFill>
              </a:rPr>
              <a:t>th</a:t>
            </a:r>
            <a:r>
              <a:rPr lang="en-GB" sz="1200" i="1" smtClean="0">
                <a:solidFill>
                  <a:prstClr val="black"/>
                </a:solidFill>
              </a:rPr>
              <a:t> </a:t>
            </a:r>
            <a:r>
              <a:rPr lang="en-GB" sz="1200" i="1">
                <a:solidFill>
                  <a:prstClr val="black"/>
                </a:solidFill>
              </a:rPr>
              <a:t>Century </a:t>
            </a:r>
            <a:r>
              <a:rPr lang="en-GB" sz="1200" i="1" smtClean="0">
                <a:solidFill>
                  <a:prstClr val="black"/>
                </a:solidFill>
              </a:rPr>
              <a:t>proponents:</a:t>
            </a:r>
            <a:endParaRPr lang="en-GB" sz="1200" i="1">
              <a:solidFill>
                <a:prstClr val="black"/>
              </a:solidFill>
            </a:endParaRPr>
          </a:p>
          <a:p>
            <a:pPr lvl="0"/>
            <a:r>
              <a:rPr lang="en-GB" sz="1200" i="1" smtClean="0">
                <a:solidFill>
                  <a:prstClr val="black"/>
                </a:solidFill>
              </a:rPr>
              <a:t>Flourens, Goltz</a:t>
            </a:r>
            <a:endParaRPr lang="en-GB" sz="1200" i="1">
              <a:solidFill>
                <a:prstClr val="black"/>
              </a:solidFill>
            </a:endParaRPr>
          </a:p>
          <a:p>
            <a:endParaRPr lang="en-GB" smtClean="0">
              <a:solidFill>
                <a:prstClr val="black"/>
              </a:solidFill>
            </a:endParaRPr>
          </a:p>
          <a:p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85232" y="3104387"/>
            <a:ext cx="17091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Connectionism</a:t>
            </a:r>
          </a:p>
          <a:p>
            <a:r>
              <a:rPr lang="es-ES" sz="1200" smtClean="0"/>
              <a:t>Networks link different </a:t>
            </a:r>
          </a:p>
          <a:p>
            <a:r>
              <a:rPr lang="es-ES" sz="1200"/>
              <a:t>s</a:t>
            </a:r>
            <a:r>
              <a:rPr lang="es-ES" sz="1200" smtClean="0"/>
              <a:t>pecialised areas/cells</a:t>
            </a:r>
            <a:endParaRPr lang="en-GB" sz="1200">
              <a:solidFill>
                <a:prstClr val="black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53" y="2685675"/>
            <a:ext cx="1772967" cy="194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92" y="476672"/>
            <a:ext cx="1344290" cy="18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28"/>
          <p:cNvSpPr>
            <a:spLocks noChangeShapeType="1"/>
          </p:cNvSpPr>
          <p:nvPr/>
        </p:nvSpPr>
        <p:spPr bwMode="auto">
          <a:xfrm>
            <a:off x="4603531" y="1124744"/>
            <a:ext cx="0" cy="3653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4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SEM workflow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" y="157150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</a:t>
            </a:r>
            <a:r>
              <a:rPr lang="en-GB" b="1" dirty="0" smtClean="0"/>
              <a:t>ROIs</a:t>
            </a:r>
            <a:endParaRPr lang="en-GB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1940838"/>
            <a:ext cx="2286000" cy="1540489"/>
            <a:chOff x="76200" y="1940838"/>
            <a:chExt cx="2286000" cy="15404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18" b="46638"/>
            <a:stretch/>
          </p:blipFill>
          <p:spPr bwMode="auto">
            <a:xfrm>
              <a:off x="76200" y="1940838"/>
              <a:ext cx="1143000" cy="1540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18" b="46638"/>
            <a:stretch/>
          </p:blipFill>
          <p:spPr bwMode="auto">
            <a:xfrm>
              <a:off x="1219200" y="1940838"/>
              <a:ext cx="1143000" cy="1540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048000" y="157150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calculate sample </a:t>
            </a:r>
            <a:r>
              <a:rPr lang="en-GB" b="1" dirty="0" smtClean="0"/>
              <a:t>covariance</a:t>
            </a:r>
            <a:endParaRPr lang="en-GB" b="1" dirty="0"/>
          </a:p>
        </p:txBody>
      </p:sp>
      <p:pic>
        <p:nvPicPr>
          <p:cNvPr id="1029" name="Picture 5" descr="http://www.corrada.com/blog/wp-content/uploads/2008/02/test-error-covariance-matri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130" r="59426" b="59426"/>
          <a:stretch/>
        </p:blipFill>
        <p:spPr bwMode="auto">
          <a:xfrm>
            <a:off x="3950970" y="2053783"/>
            <a:ext cx="1318260" cy="13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81800" y="1571506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decide on </a:t>
            </a:r>
            <a:r>
              <a:rPr lang="en-GB" b="1" dirty="0" smtClean="0"/>
              <a:t>pathways</a:t>
            </a:r>
            <a:endParaRPr lang="en-GB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68" y="1940838"/>
            <a:ext cx="2519363" cy="17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80042" y="4326374"/>
            <a:ext cx="27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estimate</a:t>
            </a:r>
            <a:r>
              <a:rPr lang="en-GB" dirty="0" smtClean="0"/>
              <a:t> effective model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790700" y="4326374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inference</a:t>
            </a:r>
            <a:endParaRPr lang="en-GB" b="1" dirty="0"/>
          </a:p>
        </p:txBody>
      </p:sp>
      <p:pic>
        <p:nvPicPr>
          <p:cNvPr id="26" name="Picture 4" descr="http://img.medscape.com/fullsize/migrated/581/686/scan581686.fig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b="6004"/>
          <a:stretch/>
        </p:blipFill>
        <p:spPr bwMode="auto">
          <a:xfrm>
            <a:off x="6092686" y="4865132"/>
            <a:ext cx="2412345" cy="17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72" y="4834652"/>
            <a:ext cx="2616256" cy="190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U-Turn Arrow 16"/>
          <p:cNvSpPr/>
          <p:nvPr/>
        </p:nvSpPr>
        <p:spPr>
          <a:xfrm rot="5400000">
            <a:off x="4311968" y="-172953"/>
            <a:ext cx="596261" cy="8337391"/>
          </a:xfrm>
          <a:prstGeom prst="uturnArrow">
            <a:avLst>
              <a:gd name="adj1" fmla="val 25000"/>
              <a:gd name="adj2" fmla="val 25000"/>
              <a:gd name="adj3" fmla="val 123950"/>
              <a:gd name="adj4" fmla="val 43750"/>
              <a:gd name="adj5" fmla="val 100000"/>
            </a:avLst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Select ROIs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648200" cy="42211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Based on experimental question</a:t>
            </a:r>
          </a:p>
          <a:p>
            <a:r>
              <a:rPr lang="en-GB" sz="2400" dirty="0" smtClean="0"/>
              <a:t>defined functionally via GLM or anatomically</a:t>
            </a:r>
          </a:p>
          <a:p>
            <a:r>
              <a:rPr lang="en-GB" sz="2400" dirty="0" smtClean="0"/>
              <a:t>Include regions for which you have some evidence of connectivity</a:t>
            </a:r>
          </a:p>
          <a:p>
            <a:endParaRPr lang="en-GB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438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 smtClean="0"/>
              <a:t>Select ROIs</a:t>
            </a:r>
          </a:p>
          <a:p>
            <a:pPr marL="342900" indent="-342900">
              <a:buAutoNum type="arabicPeriod"/>
            </a:pPr>
            <a:r>
              <a:rPr lang="en-GB" dirty="0" smtClean="0"/>
              <a:t>Sample covariance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Set pathways</a:t>
            </a:r>
          </a:p>
          <a:p>
            <a:pPr marL="342900" indent="-342900">
              <a:buAutoNum type="arabicPeriod"/>
            </a:pPr>
            <a:r>
              <a:rPr lang="en-GB" dirty="0" smtClean="0"/>
              <a:t>Estimate</a:t>
            </a:r>
          </a:p>
          <a:p>
            <a:pPr marL="342900" indent="-342900">
              <a:buAutoNum type="arabicPeriod"/>
            </a:pPr>
            <a:r>
              <a:rPr lang="en-GB" dirty="0" smtClean="0"/>
              <a:t>Inference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05100"/>
            <a:ext cx="25050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8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Sample covariance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788"/>
            <a:ext cx="8229600" cy="7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Covariance tells us to what extent regions are correlated, and is same thing as correlation when working with z-scored values: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438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Select ROIs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Sample covariance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Set pathways</a:t>
            </a:r>
          </a:p>
          <a:p>
            <a:pPr marL="342900" indent="-342900">
              <a:buAutoNum type="arabicPeriod"/>
            </a:pPr>
            <a:r>
              <a:rPr lang="en-GB" dirty="0" smtClean="0"/>
              <a:t>Estimate</a:t>
            </a:r>
          </a:p>
          <a:p>
            <a:pPr marL="342900" indent="-342900">
              <a:buAutoNum type="arabicPeriod"/>
            </a:pPr>
            <a:r>
              <a:rPr lang="en-GB" dirty="0" smtClean="0"/>
              <a:t>Inference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5191" r="7448" b="5191"/>
          <a:stretch/>
        </p:blipFill>
        <p:spPr bwMode="auto">
          <a:xfrm>
            <a:off x="-228600" y="3429000"/>
            <a:ext cx="5852099" cy="347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5768674"/>
            <a:ext cx="120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correlation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4211168"/>
            <a:ext cx="119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covariance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7335"/>
              </p:ext>
            </p:extLst>
          </p:nvPr>
        </p:nvGraphicFramePr>
        <p:xfrm>
          <a:off x="7277631" y="5159074"/>
          <a:ext cx="1766476" cy="13307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1619"/>
                <a:gridCol w="441619"/>
                <a:gridCol w="441619"/>
                <a:gridCol w="441619"/>
              </a:tblGrid>
              <a:tr h="32362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325">
                <a:tc>
                  <a:txBody>
                    <a:bodyPr/>
                    <a:lstStyle/>
                    <a:p>
                      <a:endParaRPr lang="en-GB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80904" marR="80904" marT="40453" marB="4045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2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2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20919"/>
              </p:ext>
            </p:extLst>
          </p:nvPr>
        </p:nvGraphicFramePr>
        <p:xfrm>
          <a:off x="7277631" y="3581400"/>
          <a:ext cx="1766476" cy="13307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1619"/>
                <a:gridCol w="441619"/>
                <a:gridCol w="441619"/>
                <a:gridCol w="441619"/>
              </a:tblGrid>
              <a:tr h="32362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325">
                <a:tc>
                  <a:txBody>
                    <a:bodyPr/>
                    <a:lstStyle/>
                    <a:p>
                      <a:endParaRPr lang="en-GB" sz="16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80904" marR="80904" marT="40453" marB="4045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2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2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0904" marR="80904" marT="40453" marB="4045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98331" y="2603113"/>
                <a:ext cx="3605631" cy="72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</a:rPr>
                        <m:t>𝑐𝑜𝑟</m:t>
                      </m:r>
                      <m:r>
                        <a:rPr lang="en-GB" sz="2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𝑋</m:t>
                          </m:r>
                          <m:r>
                            <a:rPr lang="en-GB" sz="2000" i="1">
                              <a:latin typeface="Cambria Math"/>
                            </a:rPr>
                            <m:t>, </m:t>
                          </m:r>
                          <m:r>
                            <a:rPr lang="en-GB" sz="2000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</a:rPr>
                            <m:t>𝑐𝑜𝑣</m:t>
                          </m:r>
                          <m:r>
                            <a:rPr lang="en-GB" sz="2000" i="1">
                              <a:latin typeface="Cambria Math"/>
                            </a:rPr>
                            <m:t>(</m:t>
                          </m:r>
                          <m:r>
                            <a:rPr lang="en-GB" sz="2000" i="1">
                              <a:latin typeface="Cambria Math"/>
                            </a:rPr>
                            <m:t>𝑋</m:t>
                          </m:r>
                          <m:r>
                            <a:rPr lang="en-GB" sz="2000" i="1">
                              <a:latin typeface="Cambria Math"/>
                            </a:rPr>
                            <m:t>,</m:t>
                          </m:r>
                          <m:r>
                            <a:rPr lang="en-GB" sz="2000" i="1">
                              <a:latin typeface="Cambria Math"/>
                            </a:rPr>
                            <m:t>𝑌</m:t>
                          </m:r>
                          <m:r>
                            <a:rPr lang="en-GB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31" y="2603113"/>
                <a:ext cx="3605631" cy="7288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2000" y="2486025"/>
                <a:ext cx="3718775" cy="963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/>
                        </a:rPr>
                        <m:t>𝑐𝑜𝑣</m:t>
                      </m:r>
                      <m:d>
                        <m:dPr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𝑋</m:t>
                          </m:r>
                          <m:r>
                            <a:rPr lang="en-GB" sz="2000" i="1">
                              <a:latin typeface="Cambria Math"/>
                            </a:rPr>
                            <m:t>,</m:t>
                          </m:r>
                          <m:r>
                            <a:rPr lang="en-GB" sz="2000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/>
                            </a:rPr>
                            <m:t>𝑖</m:t>
                          </m:r>
                          <m:r>
                            <a:rPr lang="en-GB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sz="2000" i="1">
                                  <a:latin typeface="Cambria Math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GB" sz="20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00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86025"/>
                <a:ext cx="3718775" cy="9638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9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Sample covariance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105400" cy="44196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000" dirty="0" smtClean="0"/>
              <a:t>high covariance might indicate strong influence of regions over each other, but doesn’t tell you which direction!</a:t>
            </a:r>
          </a:p>
          <a:p>
            <a:pPr>
              <a:buFontTx/>
              <a:buChar char="-"/>
            </a:pPr>
            <a:r>
              <a:rPr lang="en-GB" sz="2000" dirty="0" smtClean="0"/>
              <a:t>This is </a:t>
            </a:r>
            <a:r>
              <a:rPr lang="en-GB" sz="2000" b="1" dirty="0" smtClean="0"/>
              <a:t>functional connectivity</a:t>
            </a:r>
            <a:endParaRPr lang="en-GB" sz="2000" dirty="0" smtClean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r>
              <a:rPr lang="en-GB" sz="2000" dirty="0" smtClean="0"/>
              <a:t>However, SEM takes it one step further and </a:t>
            </a:r>
            <a:r>
              <a:rPr lang="en-GB" sz="2000" b="1" dirty="0" smtClean="0"/>
              <a:t>models</a:t>
            </a:r>
            <a:r>
              <a:rPr lang="en-GB" sz="2000" dirty="0" smtClean="0"/>
              <a:t> the </a:t>
            </a:r>
            <a:r>
              <a:rPr lang="en-GB" sz="2000" dirty="0" err="1" smtClean="0"/>
              <a:t>covariances</a:t>
            </a:r>
            <a:r>
              <a:rPr lang="en-GB" sz="2000" dirty="0" smtClean="0"/>
              <a:t> based on </a:t>
            </a:r>
            <a:r>
              <a:rPr lang="en-GB" sz="2000" b="1" dirty="0" smtClean="0"/>
              <a:t>anatomical priors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r>
              <a:rPr lang="en-GB" sz="2000" dirty="0" smtClean="0"/>
              <a:t>This will give us directionality and causality (effective connectivity)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438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Select ROIs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Sample covariance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Set pathways</a:t>
            </a:r>
          </a:p>
          <a:p>
            <a:pPr marL="342900" indent="-342900">
              <a:buAutoNum type="arabicPeriod"/>
            </a:pPr>
            <a:r>
              <a:rPr lang="en-GB" dirty="0" smtClean="0"/>
              <a:t>Estimate</a:t>
            </a:r>
          </a:p>
          <a:p>
            <a:pPr marL="342900" indent="-342900">
              <a:buAutoNum type="arabicPeriod"/>
            </a:pPr>
            <a:r>
              <a:rPr lang="en-GB" dirty="0" smtClean="0"/>
              <a:t>Inference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050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18846" y="4503747"/>
            <a:ext cx="3164181" cy="1211253"/>
            <a:chOff x="5798844" y="4503747"/>
            <a:chExt cx="3164181" cy="12112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329" y="4800600"/>
              <a:ext cx="2600696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98844" y="4842301"/>
              <a:ext cx="494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00" dirty="0" smtClean="0"/>
                <a:t>v1</a:t>
              </a:r>
            </a:p>
            <a:p>
              <a:pPr algn="r"/>
              <a:r>
                <a:rPr lang="en-GB" sz="1600" dirty="0" smtClean="0"/>
                <a:t>v5</a:t>
              </a:r>
            </a:p>
            <a:p>
              <a:pPr algn="r"/>
              <a:r>
                <a:rPr lang="en-GB" sz="1600" dirty="0" smtClean="0"/>
                <a:t>SPC</a:t>
              </a:r>
              <a:endParaRPr lang="en-GB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92325" y="4503747"/>
              <a:ext cx="2340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00" dirty="0" smtClean="0"/>
                <a:t>v1	v5	SPC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78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Set pathways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562600" cy="48768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By specifying pathways we can go from correlation to </a:t>
            </a:r>
            <a:r>
              <a:rPr lang="en-GB" sz="2000" b="1" dirty="0" smtClean="0"/>
              <a:t>causation </a:t>
            </a:r>
            <a:r>
              <a:rPr lang="en-GB" sz="2000" dirty="0" smtClean="0"/>
              <a:t>(effective connectivity)</a:t>
            </a:r>
            <a:endParaRPr lang="en-GB" sz="2000" b="1" dirty="0" smtClean="0"/>
          </a:p>
          <a:p>
            <a:endParaRPr lang="en-GB" sz="2000" dirty="0" smtClean="0"/>
          </a:p>
          <a:p>
            <a:r>
              <a:rPr lang="en-GB" sz="2000" dirty="0" smtClean="0"/>
              <a:t>degrees of freedom determines max number of pathways (i.e. can’t just put in all pathways)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err="1" smtClean="0"/>
              <a:t>dof</a:t>
            </a:r>
            <a:r>
              <a:rPr lang="en-GB" sz="2000" dirty="0" smtClean="0"/>
              <a:t> = n(n+1)/2	</a:t>
            </a:r>
            <a:r>
              <a:rPr lang="en-GB" sz="1400" dirty="0" smtClean="0"/>
              <a:t>n = number of regions</a:t>
            </a:r>
          </a:p>
          <a:p>
            <a:pPr marL="0" indent="0">
              <a:buNone/>
            </a:pPr>
            <a:r>
              <a:rPr lang="en-GB" sz="2000" dirty="0" smtClean="0"/>
              <a:t>       = 6 for this example</a:t>
            </a:r>
          </a:p>
          <a:p>
            <a:pPr marL="0" indent="0">
              <a:buNone/>
            </a:pPr>
            <a:r>
              <a:rPr lang="en-GB" sz="2000" dirty="0" smtClean="0"/>
              <a:t>You need 1 for each region’s unique variance, so 3 remain for drawing connections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438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Select ROIs</a:t>
            </a:r>
          </a:p>
          <a:p>
            <a:pPr marL="342900" indent="-342900">
              <a:buAutoNum type="arabicPeriod"/>
            </a:pPr>
            <a:r>
              <a:rPr lang="en-GB" dirty="0" smtClean="0"/>
              <a:t>Sample covariance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Set pathways</a:t>
            </a:r>
          </a:p>
          <a:p>
            <a:pPr marL="342900" indent="-342900">
              <a:buAutoNum type="arabicPeriod"/>
            </a:pPr>
            <a:r>
              <a:rPr lang="en-GB" dirty="0" smtClean="0"/>
              <a:t>Estimate</a:t>
            </a:r>
          </a:p>
          <a:p>
            <a:pPr marL="342900" indent="-342900">
              <a:buAutoNum type="arabicPeriod"/>
            </a:pPr>
            <a:r>
              <a:rPr lang="en-GB" dirty="0" smtClean="0"/>
              <a:t>Inference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2667000"/>
            <a:ext cx="26003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8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SEM workflow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" y="157150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</a:t>
            </a:r>
            <a:r>
              <a:rPr lang="en-GB" b="1" dirty="0" smtClean="0"/>
              <a:t>ROIs</a:t>
            </a:r>
            <a:endParaRPr lang="en-GB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1940838"/>
            <a:ext cx="2286000" cy="1540489"/>
            <a:chOff x="76200" y="1940838"/>
            <a:chExt cx="2286000" cy="15404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18" b="46638"/>
            <a:stretch/>
          </p:blipFill>
          <p:spPr bwMode="auto">
            <a:xfrm>
              <a:off x="76200" y="1940838"/>
              <a:ext cx="1143000" cy="1540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18" b="46638"/>
            <a:stretch/>
          </p:blipFill>
          <p:spPr bwMode="auto">
            <a:xfrm>
              <a:off x="1219200" y="1940838"/>
              <a:ext cx="1143000" cy="1540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048000" y="157150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calculate sample </a:t>
            </a:r>
            <a:r>
              <a:rPr lang="en-GB" b="1" dirty="0" smtClean="0"/>
              <a:t>covariance</a:t>
            </a:r>
            <a:endParaRPr lang="en-GB" b="1" dirty="0"/>
          </a:p>
        </p:txBody>
      </p:sp>
      <p:pic>
        <p:nvPicPr>
          <p:cNvPr id="1029" name="Picture 5" descr="http://www.corrada.com/blog/wp-content/uploads/2008/02/test-error-covariance-matri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130" r="59426" b="59426"/>
          <a:stretch/>
        </p:blipFill>
        <p:spPr bwMode="auto">
          <a:xfrm>
            <a:off x="3950970" y="2053783"/>
            <a:ext cx="1318260" cy="13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81800" y="1571506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decide on </a:t>
            </a:r>
            <a:r>
              <a:rPr lang="en-GB" b="1" dirty="0" smtClean="0"/>
              <a:t>pathways</a:t>
            </a:r>
            <a:endParaRPr lang="en-GB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68" y="1940838"/>
            <a:ext cx="2519363" cy="17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80042" y="4326374"/>
            <a:ext cx="27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estimate</a:t>
            </a:r>
            <a:r>
              <a:rPr lang="en-GB" dirty="0" smtClean="0"/>
              <a:t> effective model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790700" y="4326374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inference</a:t>
            </a:r>
            <a:endParaRPr lang="en-GB" b="1" dirty="0"/>
          </a:p>
        </p:txBody>
      </p:sp>
      <p:pic>
        <p:nvPicPr>
          <p:cNvPr id="26" name="Picture 4" descr="http://img.medscape.com/fullsize/migrated/581/686/scan581686.fig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b="6004"/>
          <a:stretch/>
        </p:blipFill>
        <p:spPr bwMode="auto">
          <a:xfrm>
            <a:off x="6092686" y="4865132"/>
            <a:ext cx="2412345" cy="17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72" y="4834652"/>
            <a:ext cx="2616256" cy="190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U-Turn Arrow 16"/>
          <p:cNvSpPr/>
          <p:nvPr/>
        </p:nvSpPr>
        <p:spPr>
          <a:xfrm rot="5400000">
            <a:off x="4311968" y="-172953"/>
            <a:ext cx="596261" cy="8337391"/>
          </a:xfrm>
          <a:prstGeom prst="uturnArrow">
            <a:avLst>
              <a:gd name="adj1" fmla="val 25000"/>
              <a:gd name="adj2" fmla="val 25000"/>
              <a:gd name="adj3" fmla="val 123950"/>
              <a:gd name="adj4" fmla="val 43750"/>
              <a:gd name="adj5" fmla="val 100000"/>
            </a:avLst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Estimate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438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Select ROIs</a:t>
            </a:r>
          </a:p>
          <a:p>
            <a:pPr marL="342900" indent="-342900">
              <a:buAutoNum type="arabicPeriod"/>
            </a:pPr>
            <a:r>
              <a:rPr lang="en-GB" dirty="0" smtClean="0"/>
              <a:t>Sample covariance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Set</a:t>
            </a:r>
            <a:r>
              <a:rPr lang="en-GB" b="1" dirty="0" smtClean="0"/>
              <a:t> </a:t>
            </a:r>
            <a:r>
              <a:rPr lang="en-GB" dirty="0" smtClean="0"/>
              <a:t>pathways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Estimate</a:t>
            </a:r>
          </a:p>
          <a:p>
            <a:pPr marL="342900" indent="-342900">
              <a:buAutoNum type="arabicPeriod"/>
            </a:pPr>
            <a:r>
              <a:rPr lang="en-GB" dirty="0" smtClean="0"/>
              <a:t>Inference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7" y="2286000"/>
            <a:ext cx="26003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00924" y="36253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924800" y="32560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43000" y="3323649"/>
                <a:ext cx="3450367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𝑆𝑃𝐶</m:t>
                              </m:r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0 0 0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0 0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0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𝑆𝑃𝐶</m:t>
                              </m:r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𝑆𝑃𝐶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323649"/>
                <a:ext cx="3450367" cy="9727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562600" cy="2253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Variance in each area modelled as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unique variance in that region (</a:t>
            </a:r>
            <a:r>
              <a:rPr lang="el-GR" sz="2400" i="1" dirty="0" smtClean="0"/>
              <a:t>ψ</a:t>
            </a:r>
            <a:r>
              <a:rPr lang="en-GB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shared variance with other regions (</a:t>
            </a:r>
            <a:r>
              <a:rPr lang="en-GB" sz="2400" i="1" dirty="0" smtClean="0"/>
              <a:t>a</a:t>
            </a:r>
            <a:r>
              <a:rPr lang="en-GB" sz="2400" dirty="0" smtClean="0"/>
              <a:t> and </a:t>
            </a:r>
            <a:r>
              <a:rPr lang="en-GB" sz="2400" i="1" dirty="0" smtClean="0"/>
              <a:t>b</a:t>
            </a:r>
            <a:r>
              <a:rPr lang="en-GB" sz="2400" dirty="0" smtClean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07411" y="4719935"/>
            <a:ext cx="308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Structural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507412" y="5181600"/>
                <a:ext cx="39043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𝑉</m:t>
                      </m:r>
                      <m:r>
                        <a:rPr lang="en-GB" sz="2400" i="1">
                          <a:latin typeface="Cambria Math"/>
                        </a:rPr>
                        <m:t>1=</m:t>
                      </m:r>
                      <m:r>
                        <a:rPr lang="en-GB" sz="2400" i="1">
                          <a:latin typeface="Cambria Math"/>
                        </a:rPr>
                        <m:t>𝜓</m:t>
                      </m:r>
                      <m:r>
                        <a:rPr lang="en-GB" sz="2400" i="1">
                          <a:latin typeface="Cambria Math"/>
                        </a:rPr>
                        <m:t>𝑉</m:t>
                      </m:r>
                      <m:r>
                        <a:rPr lang="en-GB" sz="24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𝑉</m:t>
                      </m:r>
                      <m:r>
                        <a:rPr lang="en-GB" sz="2400" i="1">
                          <a:latin typeface="Cambria Math"/>
                        </a:rPr>
                        <m:t>5= </m:t>
                      </m:r>
                      <m:r>
                        <a:rPr lang="en-GB" sz="2400" i="1">
                          <a:latin typeface="Cambria Math"/>
                        </a:rPr>
                        <m:t>𝑎𝑉</m:t>
                      </m:r>
                      <m:r>
                        <a:rPr lang="en-GB" sz="2400" i="1">
                          <a:latin typeface="Cambria Math"/>
                        </a:rPr>
                        <m:t>1+ </m:t>
                      </m:r>
                      <m:r>
                        <a:rPr lang="en-GB" sz="2400" i="1">
                          <a:latin typeface="Cambria Math"/>
                        </a:rPr>
                        <m:t>𝜓</m:t>
                      </m:r>
                      <m:r>
                        <a:rPr lang="en-GB" sz="2400" i="1">
                          <a:latin typeface="Cambria Math"/>
                        </a:rPr>
                        <m:t>𝑉</m:t>
                      </m:r>
                      <m:r>
                        <a:rPr lang="en-GB" sz="24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𝑆𝑃𝐶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</a:rPr>
                        <m:t>𝑏𝑉</m:t>
                      </m:r>
                      <m:r>
                        <a:rPr lang="en-GB" sz="2400" i="1">
                          <a:latin typeface="Cambria Math"/>
                        </a:rPr>
                        <m:t>5+ </m:t>
                      </m:r>
                      <m:r>
                        <a:rPr lang="en-GB" sz="2400" i="1">
                          <a:latin typeface="Cambria Math"/>
                        </a:rPr>
                        <m:t>𝜓</m:t>
                      </m:r>
                      <m:r>
                        <a:rPr lang="en-GB" sz="2400" i="1">
                          <a:latin typeface="Cambria Math"/>
                        </a:rPr>
                        <m:t>𝑆𝑃𝐶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12" y="5181600"/>
                <a:ext cx="3904304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468" b="-5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Estimate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438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Select ROIs</a:t>
            </a:r>
          </a:p>
          <a:p>
            <a:pPr marL="342900" indent="-342900">
              <a:buAutoNum type="arabicPeriod"/>
            </a:pPr>
            <a:r>
              <a:rPr lang="en-GB" dirty="0" smtClean="0"/>
              <a:t>Sample covariance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Set</a:t>
            </a:r>
            <a:r>
              <a:rPr lang="en-GB" b="1" dirty="0" smtClean="0"/>
              <a:t> </a:t>
            </a:r>
            <a:r>
              <a:rPr lang="en-GB" dirty="0" smtClean="0"/>
              <a:t>pathways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Estimate</a:t>
            </a:r>
          </a:p>
          <a:p>
            <a:pPr marL="342900" indent="-342900">
              <a:buAutoNum type="arabicPeriod"/>
            </a:pPr>
            <a:r>
              <a:rPr lang="en-GB" dirty="0" smtClean="0"/>
              <a:t>Inference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375416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modelled covariance</a:t>
            </a:r>
          </a:p>
          <a:p>
            <a:pPr algn="ctr"/>
            <a:r>
              <a:rPr lang="en-GB" dirty="0" smtClean="0"/>
              <a:t>matrix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" y="1514475"/>
            <a:ext cx="16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path strengths (</a:t>
            </a:r>
            <a:r>
              <a:rPr lang="en-GB" i="1" dirty="0" smtClean="0"/>
              <a:t>a</a:t>
            </a:r>
            <a:r>
              <a:rPr lang="en-GB" dirty="0" smtClean="0"/>
              <a:t>, </a:t>
            </a:r>
            <a:r>
              <a:rPr lang="en-GB" i="1" dirty="0" smtClean="0"/>
              <a:t>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631692" y="2375416"/>
            <a:ext cx="2209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sample </a:t>
            </a:r>
            <a:r>
              <a:rPr lang="en-GB" dirty="0" smtClean="0"/>
              <a:t>covariance matrix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2513915"/>
            <a:ext cx="124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match with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3" idx="2"/>
            <a:endCxn id="11" idx="0"/>
          </p:cNvCxnSpPr>
          <p:nvPr/>
        </p:nvCxnSpPr>
        <p:spPr>
          <a:xfrm>
            <a:off x="1295400" y="2160806"/>
            <a:ext cx="0" cy="2146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472237" y="2286000"/>
            <a:ext cx="2600325" cy="2276475"/>
            <a:chOff x="6472237" y="2286000"/>
            <a:chExt cx="2600325" cy="22764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237" y="2286000"/>
              <a:ext cx="2600325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400924" y="362533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24800" y="325600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75740" y="4562475"/>
                <a:ext cx="3450367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𝑆𝑃𝐶</m:t>
                              </m:r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0 0 0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0 0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0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𝑆𝑃𝐶</m:t>
                              </m:r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𝑆𝑃𝐶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40" y="4562475"/>
                <a:ext cx="3450367" cy="9727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596059" y="5536329"/>
                <a:ext cx="22002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𝑉</m:t>
                      </m:r>
                      <m:r>
                        <a:rPr lang="en-GB" i="1">
                          <a:latin typeface="Cambria Math"/>
                        </a:rPr>
                        <m:t>1=</m:t>
                      </m:r>
                      <m:r>
                        <a:rPr lang="en-GB" i="1">
                          <a:latin typeface="Cambria Math"/>
                        </a:rPr>
                        <m:t>𝜓</m:t>
                      </m:r>
                      <m:r>
                        <a:rPr lang="en-GB" i="1">
                          <a:latin typeface="Cambria Math"/>
                        </a:rPr>
                        <m:t>𝑉</m:t>
                      </m:r>
                      <m:r>
                        <a:rPr lang="en-GB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𝑉</m:t>
                      </m:r>
                      <m:r>
                        <a:rPr lang="en-GB" i="1">
                          <a:latin typeface="Cambria Math"/>
                        </a:rPr>
                        <m:t>5= </m:t>
                      </m:r>
                      <m:r>
                        <a:rPr lang="en-GB" i="1">
                          <a:latin typeface="Cambria Math"/>
                        </a:rPr>
                        <m:t>𝑎𝑉</m:t>
                      </m:r>
                      <m:r>
                        <a:rPr lang="en-GB" i="1">
                          <a:latin typeface="Cambria Math"/>
                        </a:rPr>
                        <m:t>1+ </m:t>
                      </m:r>
                      <m:r>
                        <a:rPr lang="en-GB" i="1">
                          <a:latin typeface="Cambria Math"/>
                        </a:rPr>
                        <m:t>𝜓</m:t>
                      </m:r>
                      <m:r>
                        <a:rPr lang="en-GB" i="1">
                          <a:latin typeface="Cambria Math"/>
                        </a:rPr>
                        <m:t>𝑉</m:t>
                      </m:r>
                      <m:r>
                        <a:rPr lang="en-GB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𝑆𝑃𝐶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𝑏𝑉</m:t>
                      </m:r>
                      <m:r>
                        <a:rPr lang="en-GB" i="1">
                          <a:latin typeface="Cambria Math"/>
                        </a:rPr>
                        <m:t>5+ </m:t>
                      </m:r>
                      <m:r>
                        <a:rPr lang="en-GB" i="1">
                          <a:latin typeface="Cambria Math"/>
                        </a:rPr>
                        <m:t>𝜓</m:t>
                      </m:r>
                      <m:r>
                        <a:rPr lang="en-GB" i="1">
                          <a:latin typeface="Cambria Math"/>
                        </a:rPr>
                        <m:t>𝑆𝑃𝐶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059" y="5536329"/>
                <a:ext cx="2200277" cy="923330"/>
              </a:xfrm>
              <a:prstGeom prst="rect">
                <a:avLst/>
              </a:prstGeom>
              <a:blipFill rotWithShape="1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95299" y="3269813"/>
            <a:ext cx="4241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Optimisation procedure</a:t>
            </a:r>
          </a:p>
          <a:p>
            <a:pPr marL="342900" indent="-342900">
              <a:buAutoNum type="arabicPeriod"/>
            </a:pPr>
            <a:r>
              <a:rPr lang="en-GB" dirty="0" smtClean="0"/>
              <a:t>Pick two values for </a:t>
            </a:r>
            <a:r>
              <a:rPr lang="en-GB" i="1" dirty="0" smtClean="0"/>
              <a:t>a</a:t>
            </a:r>
            <a:r>
              <a:rPr lang="en-GB" dirty="0" smtClean="0"/>
              <a:t> and </a:t>
            </a:r>
            <a:r>
              <a:rPr lang="en-GB" i="1" dirty="0" smtClean="0"/>
              <a:t>b</a:t>
            </a:r>
          </a:p>
          <a:p>
            <a:pPr marL="342900" indent="-342900">
              <a:buAutoNum type="arabicPeriod"/>
            </a:pPr>
            <a:r>
              <a:rPr lang="en-GB" dirty="0" smtClean="0"/>
              <a:t>Calculate modelled </a:t>
            </a:r>
            <a:r>
              <a:rPr lang="en-GB" dirty="0" err="1" smtClean="0"/>
              <a:t>timecourses</a:t>
            </a:r>
            <a:r>
              <a:rPr lang="en-GB" dirty="0" smtClean="0"/>
              <a:t> in V1, V5 and SPC</a:t>
            </a:r>
          </a:p>
          <a:p>
            <a:pPr marL="342900" indent="-342900">
              <a:buAutoNum type="arabicPeriod"/>
            </a:pPr>
            <a:r>
              <a:rPr lang="en-GB" dirty="0" smtClean="0"/>
              <a:t>calculate what covariance matrix this would give you</a:t>
            </a:r>
          </a:p>
          <a:p>
            <a:pPr marL="342900" indent="-342900">
              <a:buAutoNum type="arabicPeriod"/>
            </a:pPr>
            <a:r>
              <a:rPr lang="en-GB" dirty="0" smtClean="0"/>
              <a:t>see how closely it matches the sample covariance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slightly adjust </a:t>
            </a:r>
            <a:r>
              <a:rPr lang="en-GB" i="1" dirty="0" smtClean="0"/>
              <a:t>a</a:t>
            </a:r>
            <a:r>
              <a:rPr lang="en-GB" dirty="0" smtClean="0"/>
              <a:t> and </a:t>
            </a:r>
            <a:r>
              <a:rPr lang="en-GB" i="1" dirty="0" smtClean="0"/>
              <a:t>b </a:t>
            </a:r>
            <a:r>
              <a:rPr lang="en-GB" dirty="0" smtClean="0"/>
              <a:t>to match sample and model covariance</a:t>
            </a:r>
          </a:p>
          <a:p>
            <a:endParaRPr lang="en-GB" dirty="0"/>
          </a:p>
          <a:p>
            <a:r>
              <a:rPr lang="en-GB" dirty="0" smtClean="0"/>
              <a:t>End up with </a:t>
            </a:r>
            <a:r>
              <a:rPr lang="en-GB" i="1" dirty="0" smtClean="0"/>
              <a:t>a</a:t>
            </a:r>
            <a:r>
              <a:rPr lang="en-GB" dirty="0" smtClean="0"/>
              <a:t> and </a:t>
            </a:r>
            <a:r>
              <a:rPr lang="en-GB" i="1" dirty="0" smtClean="0"/>
              <a:t>b</a:t>
            </a:r>
            <a:r>
              <a:rPr lang="en-GB" dirty="0" smtClean="0"/>
              <a:t> that best explain the observed </a:t>
            </a:r>
            <a:r>
              <a:rPr lang="en-GB" dirty="0" err="1" smtClean="0"/>
              <a:t>covariances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5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SEM workflow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" y="157150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</a:t>
            </a:r>
            <a:r>
              <a:rPr lang="en-GB" b="1" dirty="0" smtClean="0"/>
              <a:t>ROIs</a:t>
            </a:r>
            <a:endParaRPr lang="en-GB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1940838"/>
            <a:ext cx="2286000" cy="1540489"/>
            <a:chOff x="76200" y="1940838"/>
            <a:chExt cx="2286000" cy="15404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18" b="46638"/>
            <a:stretch/>
          </p:blipFill>
          <p:spPr bwMode="auto">
            <a:xfrm>
              <a:off x="76200" y="1940838"/>
              <a:ext cx="1143000" cy="1540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18" b="46638"/>
            <a:stretch/>
          </p:blipFill>
          <p:spPr bwMode="auto">
            <a:xfrm>
              <a:off x="1219200" y="1940838"/>
              <a:ext cx="1143000" cy="1540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048000" y="157150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calculate sample </a:t>
            </a:r>
            <a:r>
              <a:rPr lang="en-GB" b="1" dirty="0" smtClean="0"/>
              <a:t>covariance</a:t>
            </a:r>
            <a:endParaRPr lang="en-GB" b="1" dirty="0"/>
          </a:p>
        </p:txBody>
      </p:sp>
      <p:pic>
        <p:nvPicPr>
          <p:cNvPr id="1029" name="Picture 5" descr="http://www.corrada.com/blog/wp-content/uploads/2008/02/test-error-covariance-matri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130" r="59426" b="59426"/>
          <a:stretch/>
        </p:blipFill>
        <p:spPr bwMode="auto">
          <a:xfrm>
            <a:off x="3950970" y="2053783"/>
            <a:ext cx="1318260" cy="13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81800" y="1571506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decide on </a:t>
            </a:r>
            <a:r>
              <a:rPr lang="en-GB" b="1" dirty="0" smtClean="0"/>
              <a:t>pathways</a:t>
            </a:r>
            <a:endParaRPr lang="en-GB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68" y="1940838"/>
            <a:ext cx="2519363" cy="17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80042" y="4326374"/>
            <a:ext cx="27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estimate</a:t>
            </a:r>
            <a:r>
              <a:rPr lang="en-GB" dirty="0" smtClean="0"/>
              <a:t> effective model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790700" y="4326374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inference</a:t>
            </a:r>
            <a:endParaRPr lang="en-GB" b="1" dirty="0"/>
          </a:p>
        </p:txBody>
      </p:sp>
      <p:pic>
        <p:nvPicPr>
          <p:cNvPr id="26" name="Picture 4" descr="http://img.medscape.com/fullsize/migrated/581/686/scan581686.fig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b="6004"/>
          <a:stretch/>
        </p:blipFill>
        <p:spPr bwMode="auto">
          <a:xfrm>
            <a:off x="6092686" y="4865132"/>
            <a:ext cx="2412345" cy="17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72" y="4834652"/>
            <a:ext cx="2616256" cy="190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U-Turn Arrow 16"/>
          <p:cNvSpPr/>
          <p:nvPr/>
        </p:nvSpPr>
        <p:spPr>
          <a:xfrm rot="5400000">
            <a:off x="4311968" y="-172953"/>
            <a:ext cx="596261" cy="8337391"/>
          </a:xfrm>
          <a:prstGeom prst="uturnArrow">
            <a:avLst>
              <a:gd name="adj1" fmla="val 25000"/>
              <a:gd name="adj2" fmla="val 25000"/>
              <a:gd name="adj3" fmla="val 123950"/>
              <a:gd name="adj4" fmla="val 43750"/>
              <a:gd name="adj5" fmla="val 100000"/>
            </a:avLst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Inference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 smtClean="0"/>
              <a:t>Question:</a:t>
            </a:r>
          </a:p>
          <a:p>
            <a:pPr marL="0" indent="0">
              <a:buNone/>
            </a:pPr>
            <a:r>
              <a:rPr lang="en-GB" sz="2000" dirty="0" smtClean="0"/>
              <a:t>Is V1-V5 connectivity modulated by attention?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Stacked-model approach:</a:t>
            </a:r>
          </a:p>
          <a:p>
            <a:pPr>
              <a:buFontTx/>
              <a:buChar char="-"/>
            </a:pPr>
            <a:r>
              <a:rPr lang="en-GB" sz="2000" dirty="0" smtClean="0"/>
              <a:t>split your BOLD signal into parts ‘attention’ and ‘no-attention’ and calculate sample covariance </a:t>
            </a:r>
          </a:p>
          <a:p>
            <a:pPr>
              <a:buFontTx/>
              <a:buChar char="-"/>
            </a:pPr>
            <a:r>
              <a:rPr lang="en-GB" sz="2000" dirty="0" smtClean="0"/>
              <a:t>H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: path strengths equal between conditions</a:t>
            </a:r>
          </a:p>
          <a:p>
            <a:pPr>
              <a:buFontTx/>
              <a:buChar char="-"/>
            </a:pPr>
            <a:r>
              <a:rPr lang="en-GB" sz="2000" dirty="0" smtClean="0"/>
              <a:t>H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: V1-V5 path strength allowed to vary between conditions</a:t>
            </a:r>
          </a:p>
          <a:p>
            <a:pPr>
              <a:buFontTx/>
              <a:buChar char="-"/>
            </a:pPr>
            <a:r>
              <a:rPr lang="en-GB" sz="2000" dirty="0" smtClean="0"/>
              <a:t>Fit both and see if H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 fits data significantly better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Measure of fit is chi-square: the lower </a:t>
            </a:r>
            <a:r>
              <a:rPr lang="el-GR" sz="2000" dirty="0"/>
              <a:t>χ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the more similar the modelled covariance to the sample, i.e. the better the fit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438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Select ROIs</a:t>
            </a:r>
          </a:p>
          <a:p>
            <a:pPr marL="342900" indent="-342900">
              <a:buAutoNum type="arabicPeriod"/>
            </a:pPr>
            <a:r>
              <a:rPr lang="en-GB" dirty="0" smtClean="0"/>
              <a:t>Sample covariance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Set</a:t>
            </a:r>
            <a:r>
              <a:rPr lang="en-GB" b="1" dirty="0" smtClean="0"/>
              <a:t> </a:t>
            </a:r>
            <a:r>
              <a:rPr lang="en-GB" dirty="0" smtClean="0"/>
              <a:t>pathways</a:t>
            </a:r>
          </a:p>
          <a:p>
            <a:pPr marL="342900" indent="-342900">
              <a:buAutoNum type="arabicPeriod"/>
            </a:pPr>
            <a:r>
              <a:rPr lang="en-GB" dirty="0" smtClean="0"/>
              <a:t>Estimate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Inference</a:t>
            </a:r>
            <a:endParaRPr lang="en-GB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472237" y="2286000"/>
            <a:ext cx="2600325" cy="2276475"/>
            <a:chOff x="6472237" y="2286000"/>
            <a:chExt cx="2600325" cy="22764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237" y="2286000"/>
              <a:ext cx="2600325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400924" y="3625334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325600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83" y="4248466"/>
            <a:ext cx="2865986" cy="231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7" y="4248466"/>
            <a:ext cx="2865986" cy="231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8443" y="612264"/>
            <a:ext cx="3961315" cy="45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en-GB" sz="1500" b="1">
                <a:solidFill>
                  <a:prstClr val="black"/>
                </a:solidFill>
              </a:rPr>
              <a:t>    </a:t>
            </a:r>
            <a:endParaRPr lang="en-GB" sz="8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4F81BD"/>
              </a:buClr>
              <a:buSzPct val="65000"/>
            </a:pPr>
            <a:endParaRPr lang="en-GB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4F81BD"/>
              </a:buClr>
              <a:buSzPct val="65000"/>
            </a:pPr>
            <a:endParaRPr lang="en-GB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4F81BD"/>
              </a:buClr>
              <a:buSzPct val="65000"/>
            </a:pPr>
            <a:r>
              <a:rPr lang="en-GB" smtClean="0">
                <a:solidFill>
                  <a:srgbClr val="000000"/>
                </a:solidFill>
              </a:rPr>
              <a:t>Goal: </a:t>
            </a:r>
            <a:r>
              <a:rPr lang="en-GB" u="sng" smtClean="0">
                <a:solidFill>
                  <a:srgbClr val="000000"/>
                </a:solidFill>
              </a:rPr>
              <a:t>Where</a:t>
            </a:r>
            <a:r>
              <a:rPr lang="en-GB" smtClean="0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are regional responses to experimental </a:t>
            </a:r>
            <a:r>
              <a:rPr lang="en-GB" smtClean="0">
                <a:solidFill>
                  <a:srgbClr val="000000"/>
                </a:solidFill>
              </a:rPr>
              <a:t>manipulation?</a:t>
            </a:r>
            <a:endParaRPr lang="en-GB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4F81BD"/>
              </a:buClr>
              <a:buSzPct val="65000"/>
            </a:pPr>
            <a:endParaRPr lang="en-GB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rgbClr val="4F81BD"/>
              </a:buClr>
              <a:buSzPct val="65000"/>
            </a:pPr>
            <a:r>
              <a:rPr lang="en-GB" smtClean="0">
                <a:solidFill>
                  <a:prstClr val="black"/>
                </a:solidFill>
              </a:rPr>
              <a:t>Method: Univariate </a:t>
            </a:r>
            <a:r>
              <a:rPr lang="en-GB">
                <a:solidFill>
                  <a:prstClr val="black"/>
                </a:solidFill>
              </a:rPr>
              <a:t>analyses of regionally specific </a:t>
            </a:r>
            <a:r>
              <a:rPr lang="en-GB" smtClean="0">
                <a:solidFill>
                  <a:prstClr val="black"/>
                </a:solidFill>
              </a:rPr>
              <a:t>effects</a:t>
            </a:r>
          </a:p>
          <a:p>
            <a:pPr>
              <a:spcBef>
                <a:spcPct val="20000"/>
              </a:spcBef>
              <a:buClr>
                <a:srgbClr val="4F81BD"/>
              </a:buClr>
              <a:buSzPct val="65000"/>
            </a:pPr>
            <a:endParaRPr lang="en-GB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buClr>
                <a:srgbClr val="4F81BD"/>
              </a:buClr>
              <a:buSzPct val="65000"/>
            </a:pPr>
            <a:r>
              <a:rPr lang="en-GB" smtClean="0">
                <a:solidFill>
                  <a:prstClr val="black"/>
                </a:solidFill>
              </a:rPr>
              <a:t>E.g: Lesion studies, conventional SPM analyses.</a:t>
            </a:r>
            <a:endParaRPr lang="en-GB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GB" sz="210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23408" y="872123"/>
            <a:ext cx="38449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35000"/>
              </a:spcBef>
              <a:buClr>
                <a:srgbClr val="4F81BD"/>
              </a:buClr>
              <a:buSzPct val="65000"/>
            </a:pPr>
            <a:endParaRPr kumimoji="1" lang="en-GB" smtClean="0">
              <a:solidFill>
                <a:srgbClr val="000000"/>
              </a:solidFill>
            </a:endParaRPr>
          </a:p>
          <a:p>
            <a:pPr>
              <a:spcBef>
                <a:spcPct val="35000"/>
              </a:spcBef>
              <a:buClr>
                <a:srgbClr val="4F81BD"/>
              </a:buClr>
              <a:buSzPct val="65000"/>
            </a:pPr>
            <a:endParaRPr kumimoji="1" lang="en-GB" smtClean="0">
              <a:solidFill>
                <a:srgbClr val="000000"/>
              </a:solidFill>
            </a:endParaRPr>
          </a:p>
          <a:p>
            <a:pPr>
              <a:spcBef>
                <a:spcPct val="35000"/>
              </a:spcBef>
              <a:buClr>
                <a:srgbClr val="4F81BD"/>
              </a:buClr>
              <a:buSzPct val="65000"/>
            </a:pPr>
            <a:r>
              <a:rPr kumimoji="1" lang="en-GB" smtClean="0">
                <a:solidFill>
                  <a:srgbClr val="000000"/>
                </a:solidFill>
              </a:rPr>
              <a:t>Goals: </a:t>
            </a:r>
          </a:p>
          <a:p>
            <a:pPr>
              <a:spcBef>
                <a:spcPct val="35000"/>
              </a:spcBef>
              <a:buClr>
                <a:srgbClr val="4F81BD"/>
              </a:buClr>
              <a:buSzPct val="65000"/>
            </a:pPr>
            <a:r>
              <a:rPr kumimoji="1" lang="en-GB" smtClean="0">
                <a:solidFill>
                  <a:srgbClr val="000000"/>
                </a:solidFill>
              </a:rPr>
              <a:t>- </a:t>
            </a:r>
            <a:r>
              <a:rPr kumimoji="1" lang="en-GB" u="sng" smtClean="0">
                <a:solidFill>
                  <a:srgbClr val="000000"/>
                </a:solidFill>
              </a:rPr>
              <a:t>How</a:t>
            </a:r>
            <a:r>
              <a:rPr kumimoji="1" lang="en-GB" smtClean="0">
                <a:solidFill>
                  <a:srgbClr val="000000"/>
                </a:solidFill>
              </a:rPr>
              <a:t> </a:t>
            </a:r>
            <a:r>
              <a:rPr kumimoji="1" lang="en-GB">
                <a:solidFill>
                  <a:srgbClr val="000000"/>
                </a:solidFill>
              </a:rPr>
              <a:t>does one region influence another (</a:t>
            </a:r>
            <a:r>
              <a:rPr kumimoji="1" lang="en-GB" i="1" smtClean="0">
                <a:solidFill>
                  <a:srgbClr val="000000"/>
                </a:solidFill>
              </a:rPr>
              <a:t>coupling</a:t>
            </a:r>
            <a:r>
              <a:rPr kumimoji="1" lang="en-GB" smtClean="0">
                <a:solidFill>
                  <a:srgbClr val="000000"/>
                </a:solidFill>
              </a:rPr>
              <a:t>)?</a:t>
            </a:r>
            <a:endParaRPr kumimoji="1" lang="en-GB">
              <a:solidFill>
                <a:srgbClr val="000000"/>
              </a:solidFill>
            </a:endParaRPr>
          </a:p>
          <a:p>
            <a:pPr>
              <a:spcBef>
                <a:spcPct val="35000"/>
              </a:spcBef>
              <a:buClr>
                <a:srgbClr val="4F81BD"/>
              </a:buClr>
              <a:buSzPct val="65000"/>
            </a:pPr>
            <a:r>
              <a:rPr kumimoji="1" lang="en-GB" smtClean="0">
                <a:solidFill>
                  <a:srgbClr val="000000"/>
                </a:solidFill>
              </a:rPr>
              <a:t>- </a:t>
            </a:r>
            <a:r>
              <a:rPr kumimoji="1" lang="en-GB" u="sng" smtClean="0">
                <a:solidFill>
                  <a:srgbClr val="000000"/>
                </a:solidFill>
              </a:rPr>
              <a:t>How</a:t>
            </a:r>
            <a:r>
              <a:rPr kumimoji="1" lang="en-GB" smtClean="0">
                <a:solidFill>
                  <a:srgbClr val="000000"/>
                </a:solidFill>
              </a:rPr>
              <a:t> </a:t>
            </a:r>
            <a:r>
              <a:rPr kumimoji="1" lang="en-GB">
                <a:solidFill>
                  <a:srgbClr val="000000"/>
                </a:solidFill>
              </a:rPr>
              <a:t>is coupling </a:t>
            </a:r>
            <a:r>
              <a:rPr kumimoji="1" lang="en-GB" smtClean="0">
                <a:solidFill>
                  <a:srgbClr val="000000"/>
                </a:solidFill>
              </a:rPr>
              <a:t>affected </a:t>
            </a:r>
            <a:r>
              <a:rPr kumimoji="1" lang="en-GB">
                <a:solidFill>
                  <a:srgbClr val="000000"/>
                </a:solidFill>
              </a:rPr>
              <a:t>by experimental </a:t>
            </a:r>
            <a:r>
              <a:rPr kumimoji="1" lang="en-GB" smtClean="0">
                <a:solidFill>
                  <a:srgbClr val="000000"/>
                </a:solidFill>
              </a:rPr>
              <a:t>manipulation?</a:t>
            </a:r>
            <a:endParaRPr kumimoji="1" lang="en-GB">
              <a:solidFill>
                <a:srgbClr val="000000"/>
              </a:solidFill>
            </a:endParaRPr>
          </a:p>
          <a:p>
            <a:pPr>
              <a:spcBef>
                <a:spcPct val="35000"/>
              </a:spcBef>
              <a:buClr>
                <a:srgbClr val="4F81BD"/>
              </a:buClr>
              <a:buSzPct val="65000"/>
            </a:pPr>
            <a:r>
              <a:rPr lang="en-GB" smtClean="0">
                <a:solidFill>
                  <a:prstClr val="black"/>
                </a:solidFill>
              </a:rPr>
              <a:t>Method: Multivariate </a:t>
            </a:r>
            <a:r>
              <a:rPr lang="en-GB">
                <a:solidFill>
                  <a:prstClr val="black"/>
                </a:solidFill>
              </a:rPr>
              <a:t>analyses of regional interactions</a:t>
            </a:r>
            <a:endParaRPr kumimoji="1" lang="en-GB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2422" y="843623"/>
            <a:ext cx="3312368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err="1" smtClean="0">
                <a:solidFill>
                  <a:prstClr val="black"/>
                </a:solidFill>
              </a:rPr>
              <a:t>Functional</a:t>
            </a:r>
            <a:r>
              <a:rPr lang="es-ES" b="1" smtClean="0">
                <a:solidFill>
                  <a:prstClr val="black"/>
                </a:solidFill>
              </a:rPr>
              <a:t> </a:t>
            </a:r>
            <a:r>
              <a:rPr lang="es-ES" b="1" err="1" smtClean="0">
                <a:solidFill>
                  <a:prstClr val="black"/>
                </a:solidFill>
              </a:rPr>
              <a:t>Specialisation</a:t>
            </a:r>
            <a:endParaRPr lang="es-ES" b="1" smtClean="0">
              <a:solidFill>
                <a:prstClr val="black"/>
              </a:solidFill>
            </a:endParaRPr>
          </a:p>
          <a:p>
            <a:pPr algn="ctr"/>
            <a:r>
              <a:rPr lang="es-ES" sz="1200" err="1" smtClean="0">
                <a:solidFill>
                  <a:prstClr val="black"/>
                </a:solidFill>
              </a:rPr>
              <a:t>Specialised</a:t>
            </a:r>
            <a:r>
              <a:rPr lang="es-ES" sz="1200" smtClean="0">
                <a:solidFill>
                  <a:prstClr val="black"/>
                </a:solidFill>
              </a:rPr>
              <a:t> </a:t>
            </a:r>
            <a:r>
              <a:rPr lang="es-ES" sz="1200" err="1" smtClean="0">
                <a:solidFill>
                  <a:prstClr val="black"/>
                </a:solidFill>
              </a:rPr>
              <a:t>areas</a:t>
            </a:r>
            <a:r>
              <a:rPr lang="es-ES" sz="1200" smtClean="0">
                <a:solidFill>
                  <a:prstClr val="black"/>
                </a:solidFill>
              </a:rPr>
              <a:t> </a:t>
            </a:r>
            <a:r>
              <a:rPr lang="es-ES" sz="1200" err="1" smtClean="0">
                <a:solidFill>
                  <a:prstClr val="black"/>
                </a:solidFill>
              </a:rPr>
              <a:t>exist</a:t>
            </a:r>
            <a:r>
              <a:rPr lang="es-ES" sz="1200" smtClean="0">
                <a:solidFill>
                  <a:prstClr val="black"/>
                </a:solidFill>
              </a:rPr>
              <a:t> in </a:t>
            </a:r>
            <a:r>
              <a:rPr lang="es-ES" sz="1200" err="1" smtClean="0">
                <a:solidFill>
                  <a:prstClr val="black"/>
                </a:solidFill>
              </a:rPr>
              <a:t>the</a:t>
            </a:r>
            <a:r>
              <a:rPr lang="es-ES" sz="1200" smtClean="0">
                <a:solidFill>
                  <a:prstClr val="black"/>
                </a:solidFill>
              </a:rPr>
              <a:t> </a:t>
            </a:r>
            <a:r>
              <a:rPr lang="es-ES" sz="1200" err="1" smtClean="0">
                <a:solidFill>
                  <a:prstClr val="black"/>
                </a:solidFill>
              </a:rPr>
              <a:t>cortex</a:t>
            </a:r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81314" y="825409"/>
            <a:ext cx="3312368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err="1" smtClean="0">
                <a:solidFill>
                  <a:prstClr val="black"/>
                </a:solidFill>
              </a:rPr>
              <a:t>Functional</a:t>
            </a:r>
            <a:r>
              <a:rPr lang="es-ES" b="1" smtClean="0">
                <a:solidFill>
                  <a:prstClr val="black"/>
                </a:solidFill>
              </a:rPr>
              <a:t> </a:t>
            </a:r>
            <a:r>
              <a:rPr lang="es-ES" b="1" err="1" smtClean="0">
                <a:solidFill>
                  <a:prstClr val="black"/>
                </a:solidFill>
              </a:rPr>
              <a:t>Integration</a:t>
            </a:r>
            <a:endParaRPr lang="es-ES" b="1" smtClean="0">
              <a:solidFill>
                <a:prstClr val="black"/>
              </a:solidFill>
            </a:endParaRPr>
          </a:p>
          <a:p>
            <a:pPr algn="ctr"/>
            <a:r>
              <a:rPr lang="es-ES" sz="1200" smtClean="0">
                <a:solidFill>
                  <a:prstClr val="black"/>
                </a:solidFill>
              </a:rPr>
              <a:t>Networks of </a:t>
            </a:r>
            <a:r>
              <a:rPr lang="es-ES" sz="1200" err="1" smtClean="0">
                <a:solidFill>
                  <a:prstClr val="black"/>
                </a:solidFill>
              </a:rPr>
              <a:t>interactions</a:t>
            </a:r>
            <a:r>
              <a:rPr lang="es-ES" sz="1200" smtClean="0">
                <a:solidFill>
                  <a:prstClr val="black"/>
                </a:solidFill>
              </a:rPr>
              <a:t> </a:t>
            </a:r>
            <a:r>
              <a:rPr lang="es-ES" sz="1200" err="1" smtClean="0">
                <a:solidFill>
                  <a:prstClr val="black"/>
                </a:solidFill>
              </a:rPr>
              <a:t>among</a:t>
            </a:r>
            <a:r>
              <a:rPr lang="es-ES" sz="1200" smtClean="0">
                <a:solidFill>
                  <a:prstClr val="black"/>
                </a:solidFill>
              </a:rPr>
              <a:t> </a:t>
            </a:r>
            <a:r>
              <a:rPr lang="es-ES" sz="1200" err="1" smtClean="0">
                <a:solidFill>
                  <a:prstClr val="black"/>
                </a:solidFill>
              </a:rPr>
              <a:t>specialised</a:t>
            </a:r>
            <a:r>
              <a:rPr lang="es-ES" sz="1200" smtClean="0">
                <a:solidFill>
                  <a:prstClr val="black"/>
                </a:solidFill>
              </a:rPr>
              <a:t> </a:t>
            </a:r>
            <a:r>
              <a:rPr lang="es-ES" sz="1200" err="1" smtClean="0">
                <a:solidFill>
                  <a:prstClr val="black"/>
                </a:solidFill>
              </a:rPr>
              <a:t>areas</a:t>
            </a:r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2806" y="4318327"/>
            <a:ext cx="297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64888" y="5703576"/>
            <a:ext cx="297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534" y="111259"/>
            <a:ext cx="2420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prstClr val="black"/>
                </a:solidFill>
              </a:rPr>
              <a:t>How to study…</a:t>
            </a:r>
          </a:p>
        </p:txBody>
      </p:sp>
      <p:sp>
        <p:nvSpPr>
          <p:cNvPr id="2058" name="Curved Down Arrow 2057"/>
          <p:cNvSpPr/>
          <p:nvPr/>
        </p:nvSpPr>
        <p:spPr>
          <a:xfrm rot="18449002">
            <a:off x="4695236" y="4508147"/>
            <a:ext cx="1293488" cy="56710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76" name="Curved Down Arrow 75"/>
          <p:cNvSpPr/>
          <p:nvPr/>
        </p:nvSpPr>
        <p:spPr>
          <a:xfrm rot="7320474">
            <a:off x="5496060" y="5193907"/>
            <a:ext cx="1293488" cy="56710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37" grpId="0" animBg="1"/>
      <p:bldP spid="38" grpId="0" animBg="1"/>
      <p:bldP spid="2058" grpId="0" animBg="1"/>
      <p:bldP spid="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Inference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6629400" cy="510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304800"/>
            <a:ext cx="24384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Select ROIs</a:t>
            </a:r>
          </a:p>
          <a:p>
            <a:pPr marL="342900" indent="-342900">
              <a:buAutoNum type="arabicPeriod"/>
            </a:pPr>
            <a:r>
              <a:rPr lang="en-GB" dirty="0" smtClean="0"/>
              <a:t>Sample covariance</a:t>
            </a:r>
          </a:p>
          <a:p>
            <a:pPr marL="342900" indent="-342900">
              <a:buAutoNum type="arabicPeriod"/>
            </a:pPr>
            <a:r>
              <a:rPr lang="en-GB" dirty="0" smtClean="0"/>
              <a:t>Set</a:t>
            </a:r>
            <a:r>
              <a:rPr lang="en-GB" b="1" dirty="0" smtClean="0"/>
              <a:t> </a:t>
            </a:r>
            <a:r>
              <a:rPr lang="en-GB" dirty="0" smtClean="0"/>
              <a:t>pathways</a:t>
            </a:r>
          </a:p>
          <a:p>
            <a:pPr marL="342900" indent="-342900">
              <a:buAutoNum type="arabicPeriod"/>
            </a:pPr>
            <a:r>
              <a:rPr lang="en-GB" dirty="0" smtClean="0"/>
              <a:t>Estimate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Inference</a:t>
            </a:r>
            <a:endParaRPr lang="en-GB" b="1" dirty="0"/>
          </a:p>
        </p:txBody>
      </p:sp>
      <p:sp>
        <p:nvSpPr>
          <p:cNvPr id="11" name="Oval 10"/>
          <p:cNvSpPr/>
          <p:nvPr/>
        </p:nvSpPr>
        <p:spPr>
          <a:xfrm>
            <a:off x="1990725" y="3319463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867275" y="325755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11" idx="6"/>
          </p:cNvCxnSpPr>
          <p:nvPr/>
        </p:nvCxnSpPr>
        <p:spPr>
          <a:xfrm flipV="1">
            <a:off x="2524125" y="3524250"/>
            <a:ext cx="2343150" cy="6191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990725" y="546735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867275" y="54483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stCxn id="16" idx="6"/>
            <a:endCxn id="17" idx="2"/>
          </p:cNvCxnSpPr>
          <p:nvPr/>
        </p:nvCxnSpPr>
        <p:spPr>
          <a:xfrm flipV="1">
            <a:off x="2524125" y="5715000"/>
            <a:ext cx="2343150" cy="1905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00" y="2600325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 = 33.2</a:t>
            </a:r>
          </a:p>
          <a:p>
            <a:r>
              <a:rPr lang="en-GB" dirty="0" err="1" smtClean="0"/>
              <a:t>dof</a:t>
            </a:r>
            <a:r>
              <a:rPr lang="en-GB" dirty="0"/>
              <a:t> </a:t>
            </a:r>
            <a:r>
              <a:rPr lang="en-GB" dirty="0" smtClean="0"/>
              <a:t>= 4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560838"/>
            <a:ext cx="24340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 = 24.6</a:t>
            </a:r>
          </a:p>
          <a:p>
            <a:r>
              <a:rPr lang="en-GB" dirty="0" err="1" smtClean="0"/>
              <a:t>dof</a:t>
            </a:r>
            <a:r>
              <a:rPr lang="en-GB" dirty="0"/>
              <a:t> </a:t>
            </a:r>
            <a:r>
              <a:rPr lang="en-GB" dirty="0" smtClean="0"/>
              <a:t>= 3</a:t>
            </a:r>
          </a:p>
          <a:p>
            <a:endParaRPr lang="en-GB" dirty="0"/>
          </a:p>
          <a:p>
            <a:r>
              <a:rPr lang="en-GB" dirty="0" smtClean="0"/>
              <a:t>Alternative significantly </a:t>
            </a:r>
          </a:p>
          <a:p>
            <a:r>
              <a:rPr lang="en-GB" dirty="0" smtClean="0"/>
              <a:t>better:</a:t>
            </a:r>
          </a:p>
          <a:p>
            <a:r>
              <a:rPr lang="el-GR" dirty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 = (33.2 – 24.6) = 8.6</a:t>
            </a:r>
          </a:p>
          <a:p>
            <a:r>
              <a:rPr lang="en-GB" dirty="0" err="1" smtClean="0"/>
              <a:t>dof</a:t>
            </a:r>
            <a:r>
              <a:rPr lang="en-GB" dirty="0" smtClean="0"/>
              <a:t> =  4-3 = 1</a:t>
            </a:r>
          </a:p>
          <a:p>
            <a:r>
              <a:rPr lang="en-GB" dirty="0" smtClean="0"/>
              <a:t>p = .003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6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SEM workflow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" y="157150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</a:t>
            </a:r>
            <a:r>
              <a:rPr lang="en-GB" b="1" dirty="0" smtClean="0"/>
              <a:t>ROIs</a:t>
            </a:r>
            <a:endParaRPr lang="en-GB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1940838"/>
            <a:ext cx="2286000" cy="1540489"/>
            <a:chOff x="76200" y="1940838"/>
            <a:chExt cx="2286000" cy="15404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18" b="46638"/>
            <a:stretch/>
          </p:blipFill>
          <p:spPr bwMode="auto">
            <a:xfrm>
              <a:off x="76200" y="1940838"/>
              <a:ext cx="1143000" cy="1540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18" b="46638"/>
            <a:stretch/>
          </p:blipFill>
          <p:spPr bwMode="auto">
            <a:xfrm>
              <a:off x="1219200" y="1940838"/>
              <a:ext cx="1143000" cy="1540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048000" y="157150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calculate sample </a:t>
            </a:r>
            <a:r>
              <a:rPr lang="en-GB" b="1" dirty="0" smtClean="0"/>
              <a:t>covariance</a:t>
            </a:r>
            <a:endParaRPr lang="en-GB" b="1" dirty="0"/>
          </a:p>
        </p:txBody>
      </p:sp>
      <p:pic>
        <p:nvPicPr>
          <p:cNvPr id="1029" name="Picture 5" descr="http://www.corrada.com/blog/wp-content/uploads/2008/02/test-error-covariance-matri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130" r="59426" b="59426"/>
          <a:stretch/>
        </p:blipFill>
        <p:spPr bwMode="auto">
          <a:xfrm>
            <a:off x="3950970" y="2053783"/>
            <a:ext cx="1318260" cy="13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81800" y="1571506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decide on </a:t>
            </a:r>
            <a:r>
              <a:rPr lang="en-GB" b="1" dirty="0" smtClean="0"/>
              <a:t>pathways</a:t>
            </a:r>
            <a:endParaRPr lang="en-GB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68" y="1940838"/>
            <a:ext cx="2519363" cy="17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80042" y="4326374"/>
            <a:ext cx="279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estimate</a:t>
            </a:r>
            <a:r>
              <a:rPr lang="en-GB" dirty="0" smtClean="0"/>
              <a:t> effective model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790700" y="4326374"/>
            <a:ext cx="151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inference</a:t>
            </a:r>
            <a:endParaRPr lang="en-GB" b="1" dirty="0"/>
          </a:p>
        </p:txBody>
      </p:sp>
      <p:pic>
        <p:nvPicPr>
          <p:cNvPr id="26" name="Picture 4" descr="http://img.medscape.com/fullsize/migrated/581/686/scan581686.fig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b="6004"/>
          <a:stretch/>
        </p:blipFill>
        <p:spPr bwMode="auto">
          <a:xfrm>
            <a:off x="6092686" y="4865132"/>
            <a:ext cx="2412345" cy="17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72" y="4834652"/>
            <a:ext cx="2616256" cy="190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U-Turn Arrow 16"/>
          <p:cNvSpPr/>
          <p:nvPr/>
        </p:nvSpPr>
        <p:spPr>
          <a:xfrm rot="5400000">
            <a:off x="4311968" y="-172953"/>
            <a:ext cx="596261" cy="8337391"/>
          </a:xfrm>
          <a:prstGeom prst="uturnArrow">
            <a:avLst>
              <a:gd name="adj1" fmla="val 25000"/>
              <a:gd name="adj2" fmla="val 25000"/>
              <a:gd name="adj3" fmla="val 123950"/>
              <a:gd name="adj4" fmla="val 43750"/>
              <a:gd name="adj5" fmla="val 100000"/>
            </a:avLst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68009"/>
              </p:ext>
            </p:extLst>
          </p:nvPr>
        </p:nvGraphicFramePr>
        <p:xfrm>
          <a:off x="152400" y="304800"/>
          <a:ext cx="8915400" cy="5901853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676400"/>
                <a:gridCol w="3619500"/>
                <a:gridCol w="3619500"/>
              </a:tblGrid>
              <a:tr h="9757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PPI</a:t>
                      </a:r>
                      <a:endParaRPr lang="en-GB" dirty="0"/>
                    </a:p>
                  </a:txBody>
                  <a:tcPr/>
                </a:tc>
              </a:tr>
              <a:tr h="771863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Effective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Effective</a:t>
                      </a:r>
                      <a:endParaRPr lang="en-GB" sz="1600" dirty="0"/>
                    </a:p>
                  </a:txBody>
                  <a:tcPr/>
                </a:tc>
              </a:tr>
              <a:tr h="879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Estimation of causal influence</a:t>
                      </a:r>
                      <a:r>
                        <a:rPr lang="en-GB" sz="1600" baseline="0" dirty="0" smtClean="0"/>
                        <a:t> of multiple areas on each other, using a priori anatomical information and covariance data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‘model-free’: examine influence of 1 ROI</a:t>
                      </a:r>
                      <a:r>
                        <a:rPr lang="en-GB" sz="1600" baseline="0" dirty="0" smtClean="0"/>
                        <a:t> on any other part of the brain as function of psychological context</a:t>
                      </a:r>
                      <a:endParaRPr lang="en-GB" sz="1600" dirty="0"/>
                    </a:p>
                  </a:txBody>
                  <a:tcPr/>
                </a:tc>
              </a:tr>
              <a:tr h="771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Covariance</a:t>
                      </a:r>
                      <a:r>
                        <a:rPr lang="en-GB" sz="1600" baseline="0" dirty="0" smtClean="0"/>
                        <a:t> data for &gt;2 ROIs, limited number of paths between ROIs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Timecourses</a:t>
                      </a:r>
                      <a:r>
                        <a:rPr lang="en-GB" sz="1600" dirty="0" smtClean="0"/>
                        <a:t> for ROIs + psychological</a:t>
                      </a:r>
                      <a:r>
                        <a:rPr lang="en-GB" sz="1600" baseline="0" dirty="0" smtClean="0"/>
                        <a:t> variable</a:t>
                      </a:r>
                      <a:endParaRPr lang="en-GB" sz="1600" dirty="0"/>
                    </a:p>
                  </a:txBody>
                  <a:tcPr/>
                </a:tc>
              </a:tr>
              <a:tr h="771863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Path strengths</a:t>
                      </a:r>
                    </a:p>
                    <a:p>
                      <a:r>
                        <a:rPr lang="en-GB" sz="1600" dirty="0" smtClean="0"/>
                        <a:t>model fits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Beta coefficient for interaction at every voxel</a:t>
                      </a:r>
                      <a:r>
                        <a:rPr lang="en-GB" sz="1600" baseline="0" dirty="0" smtClean="0"/>
                        <a:t> in the brain</a:t>
                      </a:r>
                      <a:endParaRPr lang="en-GB" sz="1600" dirty="0"/>
                    </a:p>
                  </a:txBody>
                  <a:tcPr/>
                </a:tc>
              </a:tr>
              <a:tr h="771863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Multiple areas: multiple causality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Incorporates anatomical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Model-</a:t>
                      </a:r>
                      <a:r>
                        <a:rPr lang="en-GB" sz="1600" baseline="0" dirty="0" smtClean="0"/>
                        <a:t> and assumption-free</a:t>
                      </a:r>
                    </a:p>
                    <a:p>
                      <a:r>
                        <a:rPr lang="en-GB" sz="1600" baseline="0" dirty="0" smtClean="0"/>
                        <a:t>Easy to implement</a:t>
                      </a:r>
                      <a:endParaRPr lang="en-GB" sz="1600" dirty="0"/>
                    </a:p>
                  </a:txBody>
                  <a:tcPr/>
                </a:tc>
              </a:tr>
              <a:tr h="771863">
                <a:tc>
                  <a:txBody>
                    <a:bodyPr/>
                    <a:lstStyle/>
                    <a:p>
                      <a:r>
                        <a:rPr lang="en-GB" dirty="0" smtClean="0"/>
                        <a:t>Weakness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Can only use nested models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Does not account for inputs (static)</a:t>
                      </a:r>
                      <a:endParaRPr lang="en-GB" sz="16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Max 2 </a:t>
                      </a:r>
                      <a:r>
                        <a:rPr lang="en-GB" sz="1600" dirty="0" smtClean="0"/>
                        <a:t>areas at the same time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static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3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SEM in SPM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dirty="0" smtClean="0"/>
              <a:t>Toolbox available</a:t>
            </a:r>
            <a:endParaRPr lang="en-GB" sz="1600" dirty="0" smtClean="0">
              <a:hlinkClick r:id="rId2"/>
            </a:endParaRPr>
          </a:p>
          <a:p>
            <a:pPr marL="0" indent="0">
              <a:buNone/>
            </a:pPr>
            <a:r>
              <a:rPr lang="en-GB" sz="1600" dirty="0" smtClean="0">
                <a:hlinkClick r:id="rId2"/>
              </a:rPr>
              <a:t>http</a:t>
            </a:r>
            <a:r>
              <a:rPr lang="en-GB" sz="1600" dirty="0">
                <a:hlinkClick r:id="rId2"/>
              </a:rPr>
              <a:t>://www.dundee.ac.uk/medschool/staff/douglas-steele/structural-equation-modelling/</a:t>
            </a:r>
            <a:endParaRPr lang="en-GB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66111" b="48953"/>
          <a:stretch/>
        </p:blipFill>
        <p:spPr bwMode="auto">
          <a:xfrm>
            <a:off x="3962400" y="304799"/>
            <a:ext cx="4648200" cy="552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429000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 is not there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8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err="1" smtClean="0"/>
              <a:t>Takehome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876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000" dirty="0" smtClean="0"/>
              <a:t>Functional specialisation </a:t>
            </a:r>
            <a:r>
              <a:rPr lang="en-GB" sz="2000" dirty="0" err="1" smtClean="0"/>
              <a:t>vs</a:t>
            </a:r>
            <a:r>
              <a:rPr lang="en-GB" sz="2000" dirty="0" smtClean="0"/>
              <a:t> integration</a:t>
            </a:r>
          </a:p>
          <a:p>
            <a:pPr>
              <a:buFontTx/>
              <a:buChar char="-"/>
            </a:pPr>
            <a:r>
              <a:rPr lang="en-GB" sz="2000" dirty="0" smtClean="0"/>
              <a:t>Functional </a:t>
            </a:r>
            <a:r>
              <a:rPr lang="en-GB" sz="2000" dirty="0" err="1" smtClean="0"/>
              <a:t>vs</a:t>
            </a:r>
            <a:r>
              <a:rPr lang="en-GB" sz="2000" dirty="0" smtClean="0"/>
              <a:t> effective connectivity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PPI — static; effective connectivity between 2 regions in psychological context</a:t>
            </a:r>
          </a:p>
          <a:p>
            <a:pPr marL="0" indent="0">
              <a:buNone/>
            </a:pPr>
            <a:r>
              <a:rPr lang="en-GB" sz="2000" dirty="0" smtClean="0"/>
              <a:t>SEM — static; effective connectivity, many regions at once</a:t>
            </a:r>
          </a:p>
          <a:p>
            <a:pPr marL="0" indent="0">
              <a:buNone/>
            </a:pPr>
            <a:r>
              <a:rPr lang="en-GB" sz="2000" dirty="0" smtClean="0"/>
              <a:t>DCM — dynamic; effective connectivity, many regions, at neural level, can handle inputs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960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References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hlinkClick r:id="rId2"/>
              </a:rPr>
              <a:t>Penny et al (2004)</a:t>
            </a:r>
            <a:r>
              <a:rPr lang="en-GB" sz="2400" dirty="0" smtClean="0"/>
              <a:t> — comparison of SEM and DCM</a:t>
            </a:r>
          </a:p>
          <a:p>
            <a:pPr marL="0" indent="0">
              <a:buNone/>
            </a:pPr>
            <a:r>
              <a:rPr lang="en-GB" sz="2400" dirty="0" smtClean="0">
                <a:hlinkClick r:id="rId3"/>
              </a:rPr>
              <a:t>McIntosh (1994) </a:t>
            </a:r>
            <a:r>
              <a:rPr lang="en-GB" sz="2400" dirty="0" smtClean="0"/>
              <a:t>— great introduction to SEM</a:t>
            </a:r>
          </a:p>
          <a:p>
            <a:pPr marL="0" indent="0">
              <a:buNone/>
            </a:pPr>
            <a:r>
              <a:rPr lang="en-GB" sz="2400" dirty="0" smtClean="0">
                <a:hlinkClick r:id="rId4"/>
              </a:rPr>
              <a:t>Previous years’ slides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hlinkClick r:id="rId5"/>
              </a:rPr>
              <a:t>Fletcher (2003) </a:t>
            </a:r>
            <a:r>
              <a:rPr lang="en-GB" sz="2400" dirty="0" smtClean="0"/>
              <a:t>— slides on PPI, SEM, connectivity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Many thanks to </a:t>
            </a:r>
            <a:r>
              <a:rPr lang="en-GB" sz="2400" dirty="0" smtClean="0">
                <a:hlinkClick r:id="rId6"/>
              </a:rPr>
              <a:t>Rosalyn Moran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1026" name="Picture 2" descr="Rosalyn Mor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1219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350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How can SEM infer causality if it only looks at instantaneous correlations?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76249" y="2296181"/>
            <a:ext cx="42412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works because </a:t>
            </a:r>
            <a:r>
              <a:rPr lang="en-GB" b="1" dirty="0" smtClean="0"/>
              <a:t>you have more </a:t>
            </a:r>
            <a:r>
              <a:rPr lang="en-GB" b="1" dirty="0" err="1" smtClean="0"/>
              <a:t>knowns</a:t>
            </a:r>
            <a:r>
              <a:rPr lang="en-GB" b="1" dirty="0" smtClean="0"/>
              <a:t> than unknowns</a:t>
            </a:r>
            <a:r>
              <a:rPr lang="en-GB" dirty="0" smtClean="0"/>
              <a:t>, e.g. 5 structural equations for 4 parameters to be estimated</a:t>
            </a:r>
          </a:p>
          <a:p>
            <a:endParaRPr lang="en-GB" dirty="0"/>
          </a:p>
          <a:p>
            <a:r>
              <a:rPr lang="en-GB" dirty="0" smtClean="0"/>
              <a:t>To confirm your intuition: SEM doesn’t give you directionality if you only have 2 areas!</a:t>
            </a:r>
          </a:p>
          <a:p>
            <a:endParaRPr lang="en-GB" dirty="0"/>
          </a:p>
          <a:p>
            <a:r>
              <a:rPr lang="en-GB" dirty="0" smtClean="0"/>
              <a:t>You’d have 2(2+1)/2 = 3 degrees of freedom</a:t>
            </a:r>
          </a:p>
          <a:p>
            <a:r>
              <a:rPr lang="en-GB" dirty="0" smtClean="0"/>
              <a:t>2 for the unique variance in each area</a:t>
            </a:r>
          </a:p>
          <a:p>
            <a:r>
              <a:rPr lang="en-GB" dirty="0" smtClean="0"/>
              <a:t>1 for the shared variance</a:t>
            </a:r>
          </a:p>
          <a:p>
            <a:endParaRPr lang="en-GB" dirty="0"/>
          </a:p>
          <a:p>
            <a:r>
              <a:rPr lang="en-GB" dirty="0" smtClean="0"/>
              <a:t>But 1 is not enough: you wouldn’t know which way to draw the arrow!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3074" name="Picture 2" descr="C:\Users\psmitten\Dropbox\Presentations\20120307_MfD_connectivity\2areaS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454864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z-scores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z = (</a:t>
            </a:r>
            <a:r>
              <a:rPr lang="en-GB" sz="2400" dirty="0" err="1" smtClean="0"/>
              <a:t>y</a:t>
            </a:r>
            <a:r>
              <a:rPr lang="en-GB" sz="2400" baseline="-25000" dirty="0" err="1" smtClean="0"/>
              <a:t>t</a:t>
            </a:r>
            <a:r>
              <a:rPr lang="en-GB" sz="2400" dirty="0" smtClean="0"/>
              <a:t> – </a:t>
            </a:r>
            <a:r>
              <a:rPr lang="en-GB" sz="2400" dirty="0" err="1" smtClean="0"/>
              <a:t>mean</a:t>
            </a:r>
            <a:r>
              <a:rPr lang="en-GB" sz="2400" baseline="-25000" dirty="0" err="1" smtClean="0"/>
              <a:t>y</a:t>
            </a:r>
            <a:r>
              <a:rPr lang="en-GB" sz="2400" dirty="0" smtClean="0"/>
              <a:t>)/</a:t>
            </a:r>
            <a:r>
              <a:rPr lang="en-GB" sz="2400" dirty="0" err="1" smtClean="0"/>
              <a:t>std</a:t>
            </a:r>
            <a:r>
              <a:rPr lang="en-GB" sz="2400" baseline="-25000" dirty="0" err="1" smtClean="0"/>
              <a:t>y</a:t>
            </a:r>
            <a:endParaRPr lang="en-GB" sz="2400" baseline="-25000" dirty="0" smtClean="0"/>
          </a:p>
          <a:p>
            <a:pPr marL="0" indent="0">
              <a:buNone/>
            </a:pPr>
            <a:r>
              <a:rPr lang="en-GB" sz="2400" dirty="0" smtClean="0"/>
              <a:t>Every </a:t>
            </a:r>
            <a:r>
              <a:rPr lang="en-GB" sz="2400" dirty="0" err="1" smtClean="0"/>
              <a:t>datapoint</a:t>
            </a:r>
            <a:r>
              <a:rPr lang="en-GB" sz="2400" dirty="0" smtClean="0"/>
              <a:t> expressed as signed standard </a:t>
            </a:r>
            <a:r>
              <a:rPr lang="en-GB" sz="2400" smtClean="0"/>
              <a:t>deviations from </a:t>
            </a:r>
            <a:r>
              <a:rPr lang="en-GB" sz="2400" dirty="0" smtClean="0"/>
              <a:t>the mean</a:t>
            </a:r>
          </a:p>
          <a:p>
            <a:pPr marL="0" indent="0">
              <a:buNone/>
            </a:pPr>
            <a:r>
              <a:rPr lang="en-GB" sz="2400" dirty="0" smtClean="0"/>
              <a:t>After z-scoring data, mean = 0, </a:t>
            </a:r>
            <a:r>
              <a:rPr lang="en-GB" sz="2400" dirty="0" err="1" smtClean="0"/>
              <a:t>std</a:t>
            </a:r>
            <a:r>
              <a:rPr lang="en-GB" sz="2400" dirty="0" smtClean="0"/>
              <a:t> = 1. 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4098" name="Picture 2" descr="http://grants.hhp.uh.edu/doconnor/PEP6305/Stan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83330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8443" y="612264"/>
            <a:ext cx="3961315" cy="45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23408" y="872123"/>
            <a:ext cx="38449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443" y="260648"/>
            <a:ext cx="5406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prstClr val="black"/>
                </a:solidFill>
              </a:rPr>
              <a:t>Measures of Functional Integration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421" y="885612"/>
            <a:ext cx="8208912" cy="724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400" dirty="0"/>
              <a:t>Functional integration can be further subdivided into: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Functional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 connectivity</a:t>
            </a:r>
            <a:r>
              <a:rPr lang="en-GB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00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i="1" smtClean="0">
                <a:solidFill>
                  <a:prstClr val="black"/>
                </a:solidFill>
              </a:rPr>
              <a:t>observational </a:t>
            </a:r>
            <a:r>
              <a:rPr lang="en-GB" smtClean="0">
                <a:solidFill>
                  <a:prstClr val="black"/>
                </a:solidFill>
              </a:rPr>
              <a:t>approach</a:t>
            </a:r>
            <a:endParaRPr lang="en-GB" sz="3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GB" sz="1600" b="1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b="1" dirty="0" smtClean="0">
                <a:solidFill>
                  <a:prstClr val="black"/>
                </a:solidFill>
              </a:rPr>
              <a:t>Simple temporal correlation between activation of remote neural areas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</a:rPr>
              <a:t>Cannot explain </a:t>
            </a:r>
            <a:r>
              <a:rPr lang="en-GB" sz="1600" u="sng" dirty="0" smtClean="0">
                <a:solidFill>
                  <a:prstClr val="black"/>
                </a:solidFill>
              </a:rPr>
              <a:t>how </a:t>
            </a:r>
            <a:r>
              <a:rPr lang="en-GB" sz="1600" dirty="0" smtClean="0">
                <a:solidFill>
                  <a:prstClr val="black"/>
                </a:solidFill>
              </a:rPr>
              <a:t>the correlations in activity are mediated</a:t>
            </a:r>
          </a:p>
          <a:p>
            <a:pPr lvl="0" algn="just">
              <a:spcBef>
                <a:spcPct val="20000"/>
              </a:spcBef>
            </a:pPr>
            <a:endParaRPr lang="en-GB" sz="10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</a:rPr>
              <a:t>Effective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connectivity</a:t>
            </a:r>
            <a:r>
              <a:rPr lang="en-GB" sz="3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9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390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i="1" smtClean="0">
                <a:solidFill>
                  <a:prstClr val="black"/>
                </a:solidFill>
              </a:rPr>
              <a:t>model-based </a:t>
            </a:r>
            <a:r>
              <a:rPr lang="en-GB" dirty="0" smtClean="0">
                <a:solidFill>
                  <a:prstClr val="black"/>
                </a:solidFill>
              </a:rPr>
              <a:t>approach</a:t>
            </a:r>
            <a:endParaRPr lang="en-GB" sz="39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b="1" dirty="0" smtClean="0"/>
              <a:t>The </a:t>
            </a:r>
            <a:r>
              <a:rPr lang="en-GB" sz="1600" b="1" dirty="0"/>
              <a:t>influence </a:t>
            </a:r>
            <a:r>
              <a:rPr lang="en-GB" sz="1600" b="1" dirty="0" smtClean="0"/>
              <a:t>that one </a:t>
            </a:r>
            <a:r>
              <a:rPr lang="en-GB" sz="1600" b="1" dirty="0"/>
              <a:t>neuronal system exerts </a:t>
            </a:r>
            <a:r>
              <a:rPr lang="en-GB" sz="1600" b="1" dirty="0" smtClean="0"/>
              <a:t>over another</a:t>
            </a:r>
            <a:r>
              <a:rPr lang="en-GB" sz="1600" dirty="0" smtClean="0"/>
              <a:t> </a:t>
            </a:r>
            <a:r>
              <a:rPr lang="en-GB" sz="900" dirty="0" smtClean="0">
                <a:solidFill>
                  <a:prstClr val="black"/>
                </a:solidFill>
              </a:rPr>
              <a:t>(</a:t>
            </a:r>
            <a:r>
              <a:rPr lang="en-GB" sz="900" dirty="0" err="1" smtClean="0">
                <a:solidFill>
                  <a:prstClr val="black"/>
                </a:solidFill>
              </a:rPr>
              <a:t>Friston</a:t>
            </a:r>
            <a:r>
              <a:rPr lang="en-GB" sz="900" dirty="0">
                <a:solidFill>
                  <a:prstClr val="black"/>
                </a:solidFill>
              </a:rPr>
              <a:t> </a:t>
            </a:r>
            <a:r>
              <a:rPr lang="en-GB" sz="900" dirty="0" smtClean="0">
                <a:solidFill>
                  <a:prstClr val="black"/>
                </a:solidFill>
              </a:rPr>
              <a:t>et al</a:t>
            </a:r>
            <a:r>
              <a:rPr lang="en-GB" sz="900" smtClean="0">
                <a:solidFill>
                  <a:prstClr val="black"/>
                </a:solidFill>
              </a:rPr>
              <a:t>., 1997)</a:t>
            </a:r>
            <a:endParaRPr lang="en-GB" sz="900" dirty="0" smtClean="0">
              <a:solidFill>
                <a:prstClr val="black"/>
              </a:solidFill>
            </a:endParaRP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dirty="0">
                <a:solidFill>
                  <a:prstClr val="black"/>
                </a:solidFill>
                <a:cs typeface="Arial" charset="0"/>
              </a:rPr>
              <a:t>A</a:t>
            </a:r>
            <a:r>
              <a:rPr lang="en-GB" sz="1600" dirty="0" smtClean="0">
                <a:solidFill>
                  <a:prstClr val="black"/>
                </a:solidFill>
                <a:cs typeface="Arial" charset="0"/>
              </a:rPr>
              <a:t>ttempts </a:t>
            </a:r>
            <a:r>
              <a:rPr lang="en-GB" sz="1600" dirty="0">
                <a:solidFill>
                  <a:prstClr val="black"/>
                </a:solidFill>
                <a:cs typeface="Arial" charset="0"/>
              </a:rPr>
              <a:t>to disambiguate correlations of a spurious sort from those mediated by direct or indirect neuronal interactions   </a:t>
            </a: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endParaRPr lang="en-GB" sz="900" dirty="0" smtClean="0">
              <a:solidFill>
                <a:prstClr val="black"/>
              </a:solidFill>
            </a:endParaRP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</a:rPr>
              <a:t>Types </a:t>
            </a:r>
            <a:r>
              <a:rPr lang="en-GB" sz="1600" dirty="0">
                <a:solidFill>
                  <a:prstClr val="black"/>
                </a:solidFill>
              </a:rPr>
              <a:t>of analysis to assess effective connectivity</a:t>
            </a:r>
            <a:r>
              <a:rPr lang="en-GB" sz="1600" dirty="0" smtClean="0">
                <a:solidFill>
                  <a:prstClr val="black"/>
                </a:solidFill>
              </a:rPr>
              <a:t>:</a:t>
            </a:r>
          </a:p>
          <a:p>
            <a:pPr marL="171450" lvl="1" indent="-1714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endParaRPr lang="en-GB" sz="800" dirty="0">
              <a:solidFill>
                <a:prstClr val="black"/>
              </a:solidFill>
            </a:endParaRPr>
          </a:p>
          <a:p>
            <a:pPr marL="344488" lvl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GB" smtClean="0"/>
              <a:t>	</a:t>
            </a:r>
            <a:r>
              <a:rPr lang="en-GB" sz="1600" b="1" smtClean="0"/>
              <a:t>PPI</a:t>
            </a:r>
            <a:r>
              <a:rPr lang="en-GB" sz="1600" smtClean="0"/>
              <a:t>s </a:t>
            </a:r>
            <a:r>
              <a:rPr lang="en-GB" sz="1600" dirty="0" smtClean="0"/>
              <a:t>- </a:t>
            </a:r>
            <a:r>
              <a:rPr lang="en-GB" sz="1600" dirty="0"/>
              <a:t>Psycho-Physiological Interactions</a:t>
            </a:r>
          </a:p>
          <a:p>
            <a:pPr marL="344488" lvl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GB" sz="1600" dirty="0" smtClean="0"/>
              <a:t>	</a:t>
            </a:r>
            <a:r>
              <a:rPr lang="en-GB" sz="1600" b="1" dirty="0" smtClean="0"/>
              <a:t>SEM</a:t>
            </a:r>
            <a:r>
              <a:rPr lang="en-GB" sz="1600" dirty="0" smtClean="0"/>
              <a:t> - </a:t>
            </a:r>
            <a:r>
              <a:rPr lang="en-GB" sz="1600" dirty="0"/>
              <a:t>Structural Equation Modelling</a:t>
            </a:r>
          </a:p>
          <a:p>
            <a:pPr lvl="0">
              <a:spcBef>
                <a:spcPct val="20000"/>
              </a:spcBef>
            </a:pPr>
            <a:r>
              <a:rPr lang="en-GB" sz="1600" dirty="0" smtClean="0"/>
              <a:t>	</a:t>
            </a:r>
          </a:p>
          <a:p>
            <a:pPr lvl="0">
              <a:spcBef>
                <a:spcPct val="20000"/>
              </a:spcBef>
            </a:pPr>
            <a:r>
              <a:rPr lang="en-GB" sz="1600" b="1" dirty="0"/>
              <a:t>	</a:t>
            </a:r>
            <a:r>
              <a:rPr lang="en-GB" sz="1600" b="1" dirty="0" smtClean="0"/>
              <a:t>DCM</a:t>
            </a:r>
            <a:r>
              <a:rPr lang="en-GB" sz="1600" dirty="0" smtClean="0"/>
              <a:t> - Dynamic </a:t>
            </a:r>
            <a:r>
              <a:rPr lang="en-GB" sz="1600" dirty="0"/>
              <a:t>Causal </a:t>
            </a:r>
            <a:r>
              <a:rPr lang="en-GB" sz="1600" dirty="0" smtClean="0"/>
              <a:t>Modelling</a:t>
            </a:r>
            <a:endParaRPr lang="en-GB" sz="1600" dirty="0">
              <a:solidFill>
                <a:prstClr val="black"/>
              </a:solidFill>
              <a:cs typeface="Arial" charset="0"/>
            </a:endParaRPr>
          </a:p>
          <a:p>
            <a:pPr marL="344488" lvl="1">
              <a:spcBef>
                <a:spcPct val="20000"/>
              </a:spcBef>
              <a:buClr>
                <a:schemeClr val="accent2"/>
              </a:buClr>
              <a:buSzPct val="60000"/>
            </a:pPr>
            <a:endParaRPr lang="en-US" sz="1600" dirty="0">
              <a:solidFill>
                <a:srgbClr val="3552FD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GB" dirty="0"/>
          </a:p>
          <a:p>
            <a:pPr>
              <a:spcBef>
                <a:spcPct val="20000"/>
              </a:spcBef>
            </a:pPr>
            <a:endParaRPr lang="en-GB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endParaRPr lang="en-GB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endParaRPr lang="en-GB" sz="800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en-GB" dirty="0">
                <a:latin typeface="Tahoma" pitchFamily="34" charset="0"/>
              </a:rPr>
              <a:t>		</a:t>
            </a:r>
            <a:endParaRPr lang="en-GB" dirty="0"/>
          </a:p>
        </p:txBody>
      </p:sp>
      <p:sp>
        <p:nvSpPr>
          <p:cNvPr id="3" name="Right Brace 2"/>
          <p:cNvSpPr/>
          <p:nvPr/>
        </p:nvSpPr>
        <p:spPr>
          <a:xfrm>
            <a:off x="5142930" y="5182678"/>
            <a:ext cx="144016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680799" y="4987915"/>
            <a:ext cx="1310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Static Models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80799" y="5999802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Dynamic Model</a:t>
            </a:r>
            <a:endParaRPr lang="en-GB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42930" y="6169079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Psycho-physiological Interactions (PPIs)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 smtClean="0"/>
              <a:t>Measure </a:t>
            </a:r>
            <a:r>
              <a:rPr lang="en-GB" sz="2000" i="1" dirty="0"/>
              <a:t>effective connectivity, and how it is affected by psychological </a:t>
            </a:r>
            <a:r>
              <a:rPr lang="en-GB" sz="2000" i="1" dirty="0" smtClean="0"/>
              <a:t>variables.</a:t>
            </a:r>
            <a:endParaRPr lang="en-GB" sz="2000" i="1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Key Question: How can </a:t>
            </a:r>
            <a:r>
              <a:rPr lang="en-GB" sz="2000" dirty="0"/>
              <a:t>brain activity </a:t>
            </a:r>
            <a:r>
              <a:rPr lang="en-GB" sz="2000" dirty="0" smtClean="0"/>
              <a:t>be </a:t>
            </a:r>
            <a:r>
              <a:rPr lang="en-GB" sz="2000" dirty="0"/>
              <a:t>explained by the </a:t>
            </a:r>
            <a:r>
              <a:rPr lang="en-GB" sz="2000" b="1" i="1" dirty="0" smtClean="0"/>
              <a:t>interaction</a:t>
            </a:r>
            <a:r>
              <a:rPr lang="en-GB" sz="2000" dirty="0" smtClean="0"/>
              <a:t> between </a:t>
            </a:r>
            <a:r>
              <a:rPr lang="en-GB" sz="2000" b="1" i="1" dirty="0" smtClean="0"/>
              <a:t>psychological</a:t>
            </a:r>
            <a:r>
              <a:rPr lang="en-GB" sz="2000" i="1" dirty="0" smtClean="0"/>
              <a:t> </a:t>
            </a:r>
            <a:r>
              <a:rPr lang="en-GB" sz="2000" dirty="0" smtClean="0"/>
              <a:t>and </a:t>
            </a:r>
            <a:r>
              <a:rPr lang="en-GB" sz="2000" b="1" i="1" dirty="0" smtClean="0"/>
              <a:t>physiological</a:t>
            </a:r>
            <a:r>
              <a:rPr lang="en-GB" sz="2000" i="1" dirty="0" smtClean="0"/>
              <a:t> </a:t>
            </a:r>
            <a:r>
              <a:rPr lang="en-GB" sz="2000" dirty="0" smtClean="0"/>
              <a:t>variables?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i="1" dirty="0" smtClean="0"/>
              <a:t>e.g. How can brain activity in </a:t>
            </a:r>
            <a:r>
              <a:rPr lang="en-GB" sz="2000" b="1" i="1" dirty="0" smtClean="0"/>
              <a:t>V5 </a:t>
            </a:r>
            <a:r>
              <a:rPr lang="en-GB" sz="2000" i="1" dirty="0" smtClean="0"/>
              <a:t>be explained by the interaction between </a:t>
            </a:r>
            <a:r>
              <a:rPr lang="en-GB" sz="2000" b="1" i="1" dirty="0" smtClean="0"/>
              <a:t>attention </a:t>
            </a:r>
            <a:r>
              <a:rPr lang="en-GB" sz="2000" i="1" dirty="0" smtClean="0"/>
              <a:t>and </a:t>
            </a:r>
            <a:r>
              <a:rPr lang="en-GB" sz="2000" b="1" i="1" dirty="0" smtClean="0"/>
              <a:t>V1 activity?</a:t>
            </a:r>
            <a:endParaRPr lang="en-GB" sz="2000" i="1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This </a:t>
            </a:r>
            <a:r>
              <a:rPr lang="en-GB" sz="2000" dirty="0"/>
              <a:t>is done voxel-by-voxel across the entire </a:t>
            </a:r>
            <a:r>
              <a:rPr lang="en-GB" sz="2000" dirty="0" smtClean="0"/>
              <a:t>brain.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341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963512" y="188640"/>
            <a:ext cx="6732272" cy="627098"/>
          </a:xfrm>
        </p:spPr>
        <p:txBody>
          <a:bodyPr>
            <a:normAutofit/>
          </a:bodyPr>
          <a:lstStyle/>
          <a:p>
            <a:r>
              <a:rPr lang="en-GB" sz="2800" b="1"/>
              <a:t>PPIs vs </a:t>
            </a:r>
            <a:r>
              <a:rPr lang="en-GB" sz="2800" b="1" smtClean="0"/>
              <a:t>Typical </a:t>
            </a:r>
            <a:r>
              <a:rPr lang="en-GB" sz="2800" b="1"/>
              <a:t>I</a:t>
            </a:r>
            <a:r>
              <a:rPr lang="en-GB" sz="2800" b="1" smtClean="0"/>
              <a:t>nteractions</a:t>
            </a:r>
            <a:endParaRPr lang="en-GB" sz="2800" b="1"/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>
            <a:off x="5474431" y="6125904"/>
            <a:ext cx="3255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 flipH="1" flipV="1">
            <a:off x="5464346" y="2854245"/>
            <a:ext cx="10085" cy="32617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Line 4"/>
          <p:cNvSpPr>
            <a:spLocks noChangeShapeType="1"/>
          </p:cNvSpPr>
          <p:nvPr/>
        </p:nvSpPr>
        <p:spPr bwMode="auto">
          <a:xfrm flipV="1">
            <a:off x="5758676" y="3216831"/>
            <a:ext cx="2258020" cy="2285579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V="1">
            <a:off x="5758675" y="4571652"/>
            <a:ext cx="2258020" cy="991725"/>
          </a:xfrm>
          <a:prstGeom prst="line">
            <a:avLst/>
          </a:prstGeom>
          <a:noFill/>
          <a:ln w="50800">
            <a:solidFill>
              <a:srgbClr val="00206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5878694" y="3235270"/>
            <a:ext cx="1439863" cy="366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n-GB" b="1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Motion</a:t>
            </a:r>
            <a:endParaRPr lang="en-GB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7114463" y="5319055"/>
            <a:ext cx="1800225" cy="36671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algn="l"/>
            <a:r>
              <a:rPr lang="en-GB" b="1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No Motion</a:t>
            </a:r>
            <a:endParaRPr lang="en-GB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4431" y="6313176"/>
            <a:ext cx="46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Att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696218" y="6313176"/>
            <a:ext cx="78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mtClean="0">
                <a:solidFill>
                  <a:prstClr val="black"/>
                </a:solidFill>
              </a:rPr>
              <a:t>No Att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1618" y="649784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>
                <a:solidFill>
                  <a:prstClr val="black"/>
                </a:solidFill>
              </a:rPr>
              <a:t>Load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58676" y="6116037"/>
            <a:ext cx="0" cy="125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974858" y="6125904"/>
            <a:ext cx="0" cy="125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206" y="246127"/>
            <a:ext cx="85874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400" u="sng" dirty="0" smtClean="0"/>
              <a:t>A </a:t>
            </a:r>
            <a:r>
              <a:rPr lang="en-GB" sz="2400" u="sng" dirty="0"/>
              <a:t>typical </a:t>
            </a:r>
            <a:r>
              <a:rPr lang="en-GB" sz="2400" u="sng" dirty="0" smtClean="0"/>
              <a:t>interaction:</a:t>
            </a:r>
            <a:r>
              <a:rPr lang="en-GB" sz="2400" dirty="0" smtClean="0"/>
              <a:t> </a:t>
            </a:r>
            <a:r>
              <a:rPr lang="en-GB" sz="2000" i="1" dirty="0" smtClean="0"/>
              <a:t>How can brain activity be explained by the interaction between 2 experimental variables?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/>
              <a:t>Y</a:t>
            </a:r>
            <a:r>
              <a:rPr lang="en-GB" sz="2000" dirty="0" smtClean="0"/>
              <a:t> </a:t>
            </a:r>
            <a:r>
              <a:rPr lang="en-GB" sz="2000" dirty="0"/>
              <a:t>=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GB" sz="2000" b="1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-T</a:t>
            </a:r>
            <a:r>
              <a:rPr lang="en-GB" sz="20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β</a:t>
            </a:r>
            <a:r>
              <a:rPr lang="en-GB" sz="2000" b="1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GB" sz="2000" b="1" dirty="0">
                <a:solidFill>
                  <a:srgbClr val="7030A0"/>
                </a:solidFill>
              </a:rPr>
              <a:t>+  (S</a:t>
            </a:r>
            <a:r>
              <a:rPr lang="en-GB" sz="2000" b="1" baseline="-25000" dirty="0">
                <a:solidFill>
                  <a:srgbClr val="7030A0"/>
                </a:solidFill>
              </a:rPr>
              <a:t>1</a:t>
            </a:r>
            <a:r>
              <a:rPr lang="en-GB" sz="2000" b="1" dirty="0">
                <a:solidFill>
                  <a:srgbClr val="7030A0"/>
                </a:solidFill>
              </a:rPr>
              <a:t>-S</a:t>
            </a:r>
            <a:r>
              <a:rPr lang="en-GB" sz="2000" b="1" baseline="-25000" dirty="0">
                <a:solidFill>
                  <a:srgbClr val="7030A0"/>
                </a:solidFill>
              </a:rPr>
              <a:t>2</a:t>
            </a:r>
            <a:r>
              <a:rPr lang="en-GB" sz="2000" b="1" dirty="0">
                <a:solidFill>
                  <a:srgbClr val="7030A0"/>
                </a:solidFill>
              </a:rPr>
              <a:t>) </a:t>
            </a:r>
            <a:r>
              <a:rPr lang="el-GR" sz="2000" b="1" dirty="0">
                <a:solidFill>
                  <a:srgbClr val="7030A0"/>
                </a:solidFill>
                <a:cs typeface="Arial" charset="0"/>
              </a:rPr>
              <a:t>β</a:t>
            </a:r>
            <a:r>
              <a:rPr lang="en-GB" sz="2000" b="1" baseline="-25000" dirty="0">
                <a:solidFill>
                  <a:srgbClr val="7030A0"/>
                </a:solidFill>
              </a:rPr>
              <a:t>2</a:t>
            </a:r>
            <a:r>
              <a:rPr lang="en-GB" sz="2000" b="1" dirty="0">
                <a:solidFill>
                  <a:srgbClr val="7030A0"/>
                </a:solidFill>
              </a:rPr>
              <a:t>  </a:t>
            </a:r>
            <a:r>
              <a:rPr lang="en-GB" sz="2000" dirty="0"/>
              <a:t>+ 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(T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-T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)(S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-S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β</a:t>
            </a:r>
            <a:r>
              <a:rPr lang="en-GB" sz="2000" b="1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GB" sz="2000" dirty="0"/>
              <a:t>+  </a:t>
            </a:r>
            <a:r>
              <a:rPr lang="en-GB" sz="2000" dirty="0" smtClean="0"/>
              <a:t>e</a:t>
            </a:r>
            <a:endParaRPr lang="en-GB" sz="2000" dirty="0"/>
          </a:p>
        </p:txBody>
      </p:sp>
      <p:grpSp>
        <p:nvGrpSpPr>
          <p:cNvPr id="71" name="Group 24"/>
          <p:cNvGrpSpPr>
            <a:grpSpLocks/>
          </p:cNvGrpSpPr>
          <p:nvPr/>
        </p:nvGrpSpPr>
        <p:grpSpPr bwMode="auto">
          <a:xfrm>
            <a:off x="299607" y="2885898"/>
            <a:ext cx="4632858" cy="3247176"/>
            <a:chOff x="1955" y="1090"/>
            <a:chExt cx="3597" cy="2817"/>
          </a:xfrm>
        </p:grpSpPr>
        <p:grpSp>
          <p:nvGrpSpPr>
            <p:cNvPr id="72" name="Group 21"/>
            <p:cNvGrpSpPr>
              <a:grpSpLocks/>
            </p:cNvGrpSpPr>
            <p:nvPr/>
          </p:nvGrpSpPr>
          <p:grpSpPr bwMode="auto">
            <a:xfrm>
              <a:off x="2309" y="1321"/>
              <a:ext cx="3243" cy="2586"/>
              <a:chOff x="2357" y="1225"/>
              <a:chExt cx="3243" cy="2586"/>
            </a:xfrm>
          </p:grpSpPr>
          <p:sp>
            <p:nvSpPr>
              <p:cNvPr id="75" name="Rectangle 8"/>
              <p:cNvSpPr>
                <a:spLocks noChangeArrowheads="1"/>
              </p:cNvSpPr>
              <p:nvPr/>
            </p:nvSpPr>
            <p:spPr bwMode="auto">
              <a:xfrm>
                <a:off x="4392" y="2698"/>
                <a:ext cx="984" cy="1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GB" sz="2800" dirty="0"/>
              </a:p>
              <a:p>
                <a:pPr>
                  <a:spcBef>
                    <a:spcPct val="20000"/>
                  </a:spcBef>
                </a:pPr>
                <a:r>
                  <a:rPr lang="en-GB" sz="2800" dirty="0" smtClean="0"/>
                  <a:t> </a:t>
                </a:r>
                <a:r>
                  <a:rPr lang="en-GB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GB" sz="2800" baseline="-25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en-GB" sz="2800" dirty="0" smtClean="0"/>
                  <a:t>  </a:t>
                </a:r>
                <a:r>
                  <a:rPr lang="en-GB" sz="2800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GB" sz="2800" baseline="-25000" dirty="0" smtClean="0">
                    <a:solidFill>
                      <a:srgbClr val="7030A0"/>
                    </a:solidFill>
                  </a:rPr>
                  <a:t>2</a:t>
                </a:r>
                <a:endParaRPr lang="en-GB" sz="28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3408" y="2698"/>
                <a:ext cx="984" cy="1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GB" sz="2800"/>
              </a:p>
              <a:p>
                <a:pPr>
                  <a:spcBef>
                    <a:spcPct val="20000"/>
                  </a:spcBef>
                </a:pPr>
                <a:r>
                  <a:rPr lang="en-GB" sz="2800" smtClean="0"/>
                  <a:t> </a:t>
                </a:r>
                <a:r>
                  <a:rPr lang="en-GB" sz="2800" smtClean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GB" sz="2800" baseline="-25000" smtClean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:r>
                  <a:rPr lang="en-GB" sz="2800" smtClean="0"/>
                  <a:t>   </a:t>
                </a:r>
                <a:r>
                  <a:rPr lang="en-GB" sz="2800" smtClean="0">
                    <a:solidFill>
                      <a:srgbClr val="7030A0"/>
                    </a:solidFill>
                  </a:rPr>
                  <a:t>S</a:t>
                </a:r>
                <a:r>
                  <a:rPr lang="en-GB" sz="2800" baseline="-25000" smtClean="0">
                    <a:solidFill>
                      <a:srgbClr val="7030A0"/>
                    </a:solidFill>
                  </a:rPr>
                  <a:t>2</a:t>
                </a:r>
                <a:endParaRPr lang="en-GB" sz="2800" baseline="-25000">
                  <a:solidFill>
                    <a:srgbClr val="7030A0"/>
                  </a:solidFill>
                </a:endParaRPr>
              </a:p>
            </p:txBody>
          </p:sp>
          <p:sp>
            <p:nvSpPr>
              <p:cNvPr id="77" name="Rectangle 6"/>
              <p:cNvSpPr>
                <a:spLocks noChangeArrowheads="1"/>
              </p:cNvSpPr>
              <p:nvPr/>
            </p:nvSpPr>
            <p:spPr bwMode="auto">
              <a:xfrm>
                <a:off x="4392" y="1584"/>
                <a:ext cx="984" cy="1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GB" sz="2800"/>
              </a:p>
              <a:p>
                <a:pPr>
                  <a:spcBef>
                    <a:spcPct val="20000"/>
                  </a:spcBef>
                </a:pPr>
                <a:r>
                  <a:rPr lang="en-GB" sz="2800" smtClean="0">
                    <a:solidFill>
                      <a:schemeClr val="accent2">
                        <a:lumMod val="75000"/>
                      </a:schemeClr>
                    </a:solidFill>
                  </a:rPr>
                  <a:t> T</a:t>
                </a:r>
                <a:r>
                  <a:rPr lang="en-GB" sz="2800" baseline="-25000" smtClean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en-GB" sz="2800" smtClean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en-GB" sz="2800" smtClean="0">
                    <a:solidFill>
                      <a:srgbClr val="7030A0"/>
                    </a:solidFill>
                  </a:rPr>
                  <a:t>S</a:t>
                </a:r>
                <a:r>
                  <a:rPr lang="en-GB" sz="2800" baseline="-25000" smtClean="0">
                    <a:solidFill>
                      <a:srgbClr val="7030A0"/>
                    </a:solidFill>
                  </a:rPr>
                  <a:t>1</a:t>
                </a:r>
                <a:endParaRPr lang="en-GB" sz="2800" baseline="-25000">
                  <a:solidFill>
                    <a:srgbClr val="7030A0"/>
                  </a:solidFill>
                </a:endParaRPr>
              </a:p>
            </p:txBody>
          </p:sp>
          <p:sp>
            <p:nvSpPr>
              <p:cNvPr id="78" name="Rectangle 5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984" cy="1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GB" sz="2800"/>
              </a:p>
              <a:p>
                <a:pPr>
                  <a:spcBef>
                    <a:spcPct val="20000"/>
                  </a:spcBef>
                </a:pPr>
                <a:r>
                  <a:rPr lang="en-GB" sz="2800" smtClean="0"/>
                  <a:t> </a:t>
                </a:r>
                <a:r>
                  <a:rPr lang="en-GB" sz="2800" smtClean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r>
                  <a:rPr lang="en-GB" sz="2800" baseline="-25000" smtClean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:r>
                  <a:rPr lang="en-GB" sz="2800" smtClean="0"/>
                  <a:t>   </a:t>
                </a:r>
                <a:r>
                  <a:rPr lang="en-GB" sz="2800" smtClean="0">
                    <a:solidFill>
                      <a:srgbClr val="7030A0"/>
                    </a:solidFill>
                  </a:rPr>
                  <a:t>S</a:t>
                </a:r>
                <a:r>
                  <a:rPr lang="en-GB" sz="2800" baseline="-25000" smtClean="0">
                    <a:solidFill>
                      <a:srgbClr val="7030A0"/>
                    </a:solidFill>
                  </a:rPr>
                  <a:t>1</a:t>
                </a:r>
                <a:endParaRPr lang="en-GB" sz="2800" baseline="-25000">
                  <a:solidFill>
                    <a:srgbClr val="7030A0"/>
                  </a:solidFill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96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>
                <a:off x="3408" y="2698"/>
                <a:ext cx="19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>
                <a:off x="3408" y="3811"/>
                <a:ext cx="196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0" cy="2227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>
                <a:off x="4392" y="1584"/>
                <a:ext cx="0" cy="2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>
                <a:off x="5376" y="1584"/>
                <a:ext cx="0" cy="2227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Text Box 17"/>
              <p:cNvSpPr txBox="1">
                <a:spLocks noChangeArrowheads="1"/>
              </p:cNvSpPr>
              <p:nvPr/>
            </p:nvSpPr>
            <p:spPr bwMode="auto">
              <a:xfrm>
                <a:off x="3379" y="1225"/>
                <a:ext cx="1092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mtClean="0">
                    <a:solidFill>
                      <a:srgbClr val="7030A0"/>
                    </a:solidFill>
                  </a:rPr>
                  <a:t>1. Attention</a:t>
                </a:r>
                <a:endParaRPr lang="en-GB">
                  <a:solidFill>
                    <a:srgbClr val="7030A0"/>
                  </a:solidFill>
                </a:endParaRPr>
              </a:p>
            </p:txBody>
          </p:sp>
          <p:sp>
            <p:nvSpPr>
              <p:cNvPr id="86" name="Text Box 18"/>
              <p:cNvSpPr txBox="1">
                <a:spLocks noChangeArrowheads="1"/>
              </p:cNvSpPr>
              <p:nvPr/>
            </p:nvSpPr>
            <p:spPr bwMode="auto">
              <a:xfrm>
                <a:off x="4442" y="1236"/>
                <a:ext cx="1158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mtClean="0">
                    <a:solidFill>
                      <a:srgbClr val="7030A0"/>
                    </a:solidFill>
                  </a:rPr>
                  <a:t>2. No Att</a:t>
                </a:r>
                <a:endParaRPr lang="en-GB">
                  <a:solidFill>
                    <a:srgbClr val="7030A0"/>
                  </a:solidFill>
                </a:endParaRPr>
              </a:p>
            </p:txBody>
          </p:sp>
          <p:sp>
            <p:nvSpPr>
              <p:cNvPr id="87" name="Text Box 19"/>
              <p:cNvSpPr txBox="1">
                <a:spLocks noChangeArrowheads="1"/>
              </p:cNvSpPr>
              <p:nvPr/>
            </p:nvSpPr>
            <p:spPr bwMode="auto">
              <a:xfrm>
                <a:off x="2357" y="1920"/>
                <a:ext cx="1003" cy="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1.  Motion</a:t>
                </a:r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Text Box 20"/>
              <p:cNvSpPr txBox="1">
                <a:spLocks noChangeArrowheads="1"/>
              </p:cNvSpPr>
              <p:nvPr/>
            </p:nvSpPr>
            <p:spPr bwMode="auto">
              <a:xfrm>
                <a:off x="2357" y="2974"/>
                <a:ext cx="1051" cy="5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2. No Motion</a:t>
                </a:r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1955" y="2473"/>
              <a:ext cx="1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Stimulus</a:t>
              </a:r>
              <a:endParaRPr lang="en-GB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4077" y="1090"/>
              <a:ext cx="76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7030A0"/>
                  </a:solidFill>
                </a:rPr>
                <a:t>Task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2342" y="1340768"/>
            <a:ext cx="294692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GB" b="1" u="sng" dirty="0">
                <a:solidFill>
                  <a:srgbClr val="4BACC6">
                    <a:lumMod val="75000"/>
                  </a:srgbClr>
                </a:solidFill>
              </a:rPr>
              <a:t>Interaction term</a:t>
            </a:r>
          </a:p>
          <a:p>
            <a:pPr lvl="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GB" i="1" dirty="0">
                <a:solidFill>
                  <a:prstClr val="black"/>
                </a:solidFill>
              </a:rPr>
              <a:t>= the effect </a:t>
            </a:r>
            <a:r>
              <a:rPr lang="en-GB" i="1">
                <a:solidFill>
                  <a:prstClr val="black"/>
                </a:solidFill>
              </a:rPr>
              <a:t>of </a:t>
            </a:r>
            <a:r>
              <a:rPr lang="en-GB" i="1" smtClean="0">
                <a:solidFill>
                  <a:prstClr val="black"/>
                </a:solidFill>
              </a:rPr>
              <a:t>Motion </a:t>
            </a:r>
            <a:r>
              <a:rPr lang="en-GB" i="1" dirty="0">
                <a:solidFill>
                  <a:prstClr val="black"/>
                </a:solidFill>
              </a:rPr>
              <a:t>vs. </a:t>
            </a:r>
          </a:p>
          <a:p>
            <a:pPr lvl="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GB" i="1">
                <a:solidFill>
                  <a:prstClr val="black"/>
                </a:solidFill>
              </a:rPr>
              <a:t>N</a:t>
            </a:r>
            <a:r>
              <a:rPr lang="en-GB" i="1" smtClean="0">
                <a:solidFill>
                  <a:prstClr val="black"/>
                </a:solidFill>
              </a:rPr>
              <a:t>o Motion </a:t>
            </a:r>
            <a:r>
              <a:rPr lang="en-GB" i="1">
                <a:solidFill>
                  <a:prstClr val="black"/>
                </a:solidFill>
              </a:rPr>
              <a:t>under </a:t>
            </a:r>
            <a:r>
              <a:rPr lang="en-GB" i="1" smtClean="0">
                <a:solidFill>
                  <a:prstClr val="black"/>
                </a:solidFill>
              </a:rPr>
              <a:t>Attention </a:t>
            </a:r>
            <a:r>
              <a:rPr lang="en-GB" i="1">
                <a:solidFill>
                  <a:prstClr val="black"/>
                </a:solidFill>
              </a:rPr>
              <a:t>vs</a:t>
            </a:r>
            <a:r>
              <a:rPr lang="en-GB" i="1" smtClean="0">
                <a:solidFill>
                  <a:prstClr val="black"/>
                </a:solidFill>
              </a:rPr>
              <a:t>. No Attention</a:t>
            </a:r>
            <a:endParaRPr lang="en-GB" i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64088" y="1624726"/>
            <a:ext cx="514606" cy="67934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87508" y="279079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E.g.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187624" y="2363864"/>
            <a:ext cx="0" cy="576064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95081" y="2286739"/>
            <a:ext cx="360040" cy="504056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4" grpId="0"/>
      <p:bldP spid="5" grpId="0"/>
      <p:bldP spid="6" grpId="0"/>
      <p:bldP spid="11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968114" y="188640"/>
            <a:ext cx="6732272" cy="627098"/>
          </a:xfrm>
        </p:spPr>
        <p:txBody>
          <a:bodyPr>
            <a:normAutofit/>
          </a:bodyPr>
          <a:lstStyle/>
          <a:p>
            <a:r>
              <a:rPr lang="en-GB" sz="2800" b="1"/>
              <a:t>PPIs vs </a:t>
            </a:r>
            <a:r>
              <a:rPr lang="en-GB" sz="2800" b="1" smtClean="0"/>
              <a:t>Typical </a:t>
            </a:r>
            <a:r>
              <a:rPr lang="en-GB" sz="2800" b="1"/>
              <a:t>I</a:t>
            </a:r>
            <a:r>
              <a:rPr lang="en-GB" sz="2800" b="1" smtClean="0"/>
              <a:t>nteractions</a:t>
            </a:r>
            <a:endParaRPr lang="en-GB" sz="2800" b="1"/>
          </a:p>
        </p:txBody>
      </p:sp>
      <p:sp>
        <p:nvSpPr>
          <p:cNvPr id="10" name="Rectangle 9"/>
          <p:cNvSpPr/>
          <p:nvPr/>
        </p:nvSpPr>
        <p:spPr>
          <a:xfrm>
            <a:off x="317844" y="282699"/>
            <a:ext cx="83538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r>
              <a:rPr lang="en-GB" sz="2400" u="sng"/>
              <a:t>A </a:t>
            </a:r>
            <a:r>
              <a:rPr lang="en-GB" sz="2400" u="sng" smtClean="0"/>
              <a:t>PPI: </a:t>
            </a:r>
            <a:r>
              <a:rPr lang="en-GB" i="1" smtClean="0"/>
              <a:t>Replace </a:t>
            </a:r>
            <a:r>
              <a:rPr lang="en-GB" i="1"/>
              <a:t>one of </a:t>
            </a:r>
            <a:r>
              <a:rPr lang="en-GB" i="1" smtClean="0"/>
              <a:t>the exp. </a:t>
            </a:r>
            <a:r>
              <a:rPr lang="en-GB" i="1"/>
              <a:t>variables with activity </a:t>
            </a:r>
            <a:endParaRPr lang="en-GB" i="1" smtClean="0"/>
          </a:p>
          <a:p>
            <a:r>
              <a:rPr lang="en-GB" i="1" smtClean="0"/>
              <a:t>in a source region (associated with a main effect of the </a:t>
            </a:r>
          </a:p>
          <a:p>
            <a:r>
              <a:rPr lang="en-GB" i="1" smtClean="0"/>
              <a:t>exp. variable in the typical interaction.)</a:t>
            </a:r>
          </a:p>
          <a:p>
            <a:endParaRPr lang="en-GB" sz="2000" smtClean="0"/>
          </a:p>
          <a:p>
            <a:r>
              <a:rPr lang="en-GB" i="1" smtClean="0"/>
              <a:t>e.g. For </a:t>
            </a:r>
            <a:r>
              <a:rPr lang="en-GB" i="1"/>
              <a:t>source region </a:t>
            </a:r>
            <a:r>
              <a:rPr lang="en-GB" i="1" smtClean="0"/>
              <a:t>V1 (Visual Cortex Area 1)</a:t>
            </a:r>
          </a:p>
          <a:p>
            <a:endParaRPr lang="en-GB" sz="2000"/>
          </a:p>
          <a:p>
            <a:r>
              <a:rPr lang="en-GB" sz="2000" smtClean="0"/>
              <a:t>		Y </a:t>
            </a:r>
            <a:r>
              <a:rPr lang="en-GB" sz="2000"/>
              <a:t>=  </a:t>
            </a:r>
            <a:r>
              <a:rPr lang="en-GB" sz="2000" smtClean="0"/>
              <a:t>(Att-NoAtt) </a:t>
            </a:r>
            <a:r>
              <a:rPr lang="el-GR" sz="2000">
                <a:cs typeface="Arial" charset="0"/>
              </a:rPr>
              <a:t>β</a:t>
            </a:r>
            <a:r>
              <a:rPr lang="en-GB" sz="2000" baseline="-25000"/>
              <a:t>1</a:t>
            </a:r>
            <a:r>
              <a:rPr lang="en-GB" sz="2000"/>
              <a:t>   +   </a:t>
            </a:r>
            <a:r>
              <a:rPr lang="en-GB" sz="2000" b="1" u="sng"/>
              <a:t>V1</a:t>
            </a:r>
            <a:r>
              <a:rPr lang="en-GB" sz="2000"/>
              <a:t> </a:t>
            </a:r>
            <a:r>
              <a:rPr lang="el-GR" sz="2000">
                <a:cs typeface="Arial" charset="0"/>
              </a:rPr>
              <a:t>β</a:t>
            </a:r>
            <a:r>
              <a:rPr lang="en-GB" sz="2000" baseline="-25000"/>
              <a:t>2</a:t>
            </a:r>
            <a:r>
              <a:rPr lang="en-GB" sz="2000"/>
              <a:t>   +   </a:t>
            </a:r>
            <a:r>
              <a:rPr lang="en-GB" sz="2000" smtClean="0">
                <a:solidFill>
                  <a:schemeClr val="accent5">
                    <a:lumMod val="75000"/>
                  </a:schemeClr>
                </a:solidFill>
              </a:rPr>
              <a:t>(Att-NoAtt) * </a:t>
            </a:r>
            <a:r>
              <a:rPr lang="en-GB" sz="2000" b="1" smtClean="0">
                <a:solidFill>
                  <a:schemeClr val="accent5">
                    <a:lumMod val="75000"/>
                  </a:schemeClr>
                </a:solidFill>
              </a:rPr>
              <a:t>V1 </a:t>
            </a:r>
            <a:r>
              <a:rPr lang="el-GR" sz="200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β</a:t>
            </a:r>
            <a:r>
              <a:rPr lang="en-GB" sz="2000" baseline="-2500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GB" sz="200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GB" sz="2000"/>
              <a:t>+   e</a:t>
            </a:r>
          </a:p>
          <a:p>
            <a:endParaRPr lang="en-GB" sz="2000"/>
          </a:p>
        </p:txBody>
      </p:sp>
      <p:sp>
        <p:nvSpPr>
          <p:cNvPr id="11" name="TextBox 10"/>
          <p:cNvSpPr txBox="1"/>
          <p:nvPr/>
        </p:nvSpPr>
        <p:spPr>
          <a:xfrm>
            <a:off x="5792384" y="381189"/>
            <a:ext cx="294692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GB" b="1" u="sng">
                <a:solidFill>
                  <a:srgbClr val="4BACC6">
                    <a:lumMod val="75000"/>
                  </a:srgbClr>
                </a:solidFill>
              </a:rPr>
              <a:t>Interaction term</a:t>
            </a:r>
          </a:p>
          <a:p>
            <a:pPr lvl="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GB" i="1">
                <a:solidFill>
                  <a:prstClr val="black"/>
                </a:solidFill>
              </a:rPr>
              <a:t>= the effect </a:t>
            </a:r>
            <a:r>
              <a:rPr lang="en-GB" i="1" smtClean="0">
                <a:solidFill>
                  <a:prstClr val="black"/>
                </a:solidFill>
              </a:rPr>
              <a:t>of attention vs no attention and V1 activity on V5 activity</a:t>
            </a:r>
            <a:endParaRPr lang="en-GB" i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792385" y="1760026"/>
            <a:ext cx="507807" cy="588855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ine 2"/>
          <p:cNvSpPr>
            <a:spLocks noChangeShapeType="1"/>
          </p:cNvSpPr>
          <p:nvPr/>
        </p:nvSpPr>
        <p:spPr bwMode="auto">
          <a:xfrm>
            <a:off x="5662205" y="6373788"/>
            <a:ext cx="3255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Line 3"/>
          <p:cNvSpPr>
            <a:spLocks noChangeShapeType="1"/>
          </p:cNvSpPr>
          <p:nvPr/>
        </p:nvSpPr>
        <p:spPr bwMode="auto">
          <a:xfrm flipH="1" flipV="1">
            <a:off x="5652120" y="3102129"/>
            <a:ext cx="10085" cy="32617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flipV="1">
            <a:off x="5946450" y="3464715"/>
            <a:ext cx="2258020" cy="2285579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Line 5"/>
          <p:cNvSpPr>
            <a:spLocks noChangeShapeType="1"/>
          </p:cNvSpPr>
          <p:nvPr/>
        </p:nvSpPr>
        <p:spPr bwMode="auto">
          <a:xfrm flipV="1">
            <a:off x="5946449" y="4819536"/>
            <a:ext cx="2258020" cy="991725"/>
          </a:xfrm>
          <a:prstGeom prst="line">
            <a:avLst/>
          </a:prstGeom>
          <a:noFill/>
          <a:ln w="50800">
            <a:solidFill>
              <a:srgbClr val="00206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6066468" y="3483154"/>
            <a:ext cx="1439863" cy="366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n-GB" b="1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Attention</a:t>
            </a:r>
            <a:endParaRPr lang="en-GB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7075461" y="5566939"/>
            <a:ext cx="2027002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b="1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No Attention</a:t>
            </a:r>
            <a:endParaRPr lang="en-GB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292080" y="63989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>
                <a:latin typeface="Verdana" pitchFamily="34" charset="0"/>
                <a:cs typeface="Arial" charset="0"/>
              </a:rPr>
              <a:t>	        V1 activity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17166" y="4297856"/>
            <a:ext cx="840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	        </a:t>
            </a:r>
            <a:r>
              <a:rPr lang="en-GB" sz="140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V5 </a:t>
            </a:r>
          </a:p>
          <a:p>
            <a:pPr lvl="0" algn="ctr"/>
            <a:r>
              <a:rPr lang="en-GB" sz="140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activity </a:t>
            </a:r>
            <a:endParaRPr lang="en-GB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335" y="3374122"/>
            <a:ext cx="220938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i="1" u="sng" smtClean="0"/>
              <a:t>Psychological Variable: </a:t>
            </a:r>
          </a:p>
          <a:p>
            <a:r>
              <a:rPr lang="en-GB" sz="1600" i="1" smtClean="0"/>
              <a:t>Attention – No attention</a:t>
            </a:r>
            <a:endParaRPr lang="en-GB" sz="1600" i="1"/>
          </a:p>
        </p:txBody>
      </p:sp>
      <p:sp>
        <p:nvSpPr>
          <p:cNvPr id="5" name="Rectangle 4"/>
          <p:cNvSpPr/>
          <p:nvPr/>
        </p:nvSpPr>
        <p:spPr>
          <a:xfrm>
            <a:off x="2891121" y="3374122"/>
            <a:ext cx="208823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i="1" u="sng" smtClean="0"/>
              <a:t>Physiological </a:t>
            </a:r>
            <a:r>
              <a:rPr lang="en-GB" sz="1600" i="1" u="sng"/>
              <a:t>Variable</a:t>
            </a:r>
            <a:r>
              <a:rPr lang="en-GB" sz="1600" i="1" u="sng" smtClean="0"/>
              <a:t>:</a:t>
            </a:r>
          </a:p>
          <a:p>
            <a:r>
              <a:rPr lang="en-GB" sz="1600" i="1" smtClean="0"/>
              <a:t>V1 Activity </a:t>
            </a:r>
            <a:endParaRPr lang="en-GB" sz="1600" i="1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42666" y="2978763"/>
            <a:ext cx="0" cy="22905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27232" y="2978763"/>
            <a:ext cx="363889" cy="25859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3965" y="4180096"/>
            <a:ext cx="4305011" cy="236988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Test the null hypothesis that the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interaction term </a:t>
            </a:r>
            <a:r>
              <a:rPr lang="en-GB" dirty="0"/>
              <a:t>does not contribute significantly to the model:</a:t>
            </a:r>
          </a:p>
          <a:p>
            <a:r>
              <a:rPr lang="en-GB" sz="2000" dirty="0" smtClean="0"/>
              <a:t>	H</a:t>
            </a:r>
            <a:r>
              <a:rPr lang="en-GB" sz="2000" baseline="-25000" dirty="0" smtClean="0"/>
              <a:t>0</a:t>
            </a:r>
            <a:r>
              <a:rPr lang="en-GB" sz="2000" dirty="0"/>
              <a:t>: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β</a:t>
            </a:r>
            <a:r>
              <a:rPr lang="en-GB" sz="20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/>
              <a:t>= 0</a:t>
            </a:r>
          </a:p>
          <a:p>
            <a:endParaRPr lang="en-GB" dirty="0"/>
          </a:p>
          <a:p>
            <a:r>
              <a:rPr lang="en-GB" dirty="0"/>
              <a:t>Alternative hypothesis: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dirty="0" smtClean="0"/>
              <a:t>	H</a:t>
            </a:r>
            <a:r>
              <a:rPr lang="en-GB" sz="2000" baseline="-25000" dirty="0" smtClean="0"/>
              <a:t>1</a:t>
            </a:r>
            <a:r>
              <a:rPr lang="en-GB" sz="2000" dirty="0"/>
              <a:t>: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β</a:t>
            </a:r>
            <a:r>
              <a:rPr lang="en-GB" sz="20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≠ 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22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5" grpId="0" animBg="1"/>
      <p:bldP spid="66" grpId="0" animBg="1"/>
      <p:bldP spid="67" grpId="0" animBg="1"/>
      <p:bldP spid="69" grpId="0" animBg="1"/>
      <p:bldP spid="70" grpId="0" animBg="1"/>
      <p:bldP spid="89" grpId="0" animBg="1"/>
      <p:bldP spid="90" grpId="0"/>
      <p:bldP spid="12" grpId="0"/>
      <p:bldP spid="1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70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/>
              <a:t>Interpreting PPIs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03300"/>
            <a:ext cx="4978896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2 possible ways:</a:t>
            </a:r>
          </a:p>
          <a:p>
            <a:pPr lvl="1"/>
            <a:endParaRPr lang="en-GB" sz="1600" dirty="0" smtClean="0"/>
          </a:p>
          <a:p>
            <a:pPr marL="457200" lvl="1" indent="0">
              <a:buNone/>
            </a:pPr>
            <a:r>
              <a:rPr lang="en-GB" sz="1600" dirty="0" smtClean="0"/>
              <a:t>1. The contribution of the source area to the target area response depends </a:t>
            </a:r>
            <a:r>
              <a:rPr lang="en-GB" sz="1600" dirty="0"/>
              <a:t>on experimental </a:t>
            </a:r>
            <a:r>
              <a:rPr lang="en-GB" sz="1600" dirty="0" smtClean="0"/>
              <a:t>context </a:t>
            </a:r>
          </a:p>
          <a:p>
            <a:pPr marL="457200" lvl="1" indent="0">
              <a:buNone/>
            </a:pPr>
            <a:r>
              <a:rPr lang="en-GB" sz="1600" i="1" dirty="0" smtClean="0"/>
              <a:t>	e.g. V1 input to V5 is modulated by 	attention</a:t>
            </a:r>
          </a:p>
          <a:p>
            <a:pPr marL="457200" lvl="1" indent="0">
              <a:buNone/>
            </a:pPr>
            <a:endParaRPr lang="en-GB" sz="1600" i="1" dirty="0"/>
          </a:p>
          <a:p>
            <a:pPr marL="457200" lvl="1" indent="0">
              <a:buNone/>
            </a:pPr>
            <a:r>
              <a:rPr lang="en-GB" sz="1600" dirty="0" smtClean="0"/>
              <a:t>2. Target area response (e.g. V5) </a:t>
            </a:r>
            <a:r>
              <a:rPr lang="en-GB" sz="1600" dirty="0"/>
              <a:t>to experimental </a:t>
            </a:r>
            <a:r>
              <a:rPr lang="en-GB" sz="1600" dirty="0" smtClean="0"/>
              <a:t>variable (attention) </a:t>
            </a:r>
            <a:r>
              <a:rPr lang="en-GB" sz="1600" dirty="0"/>
              <a:t>depends  </a:t>
            </a:r>
            <a:r>
              <a:rPr lang="en-GB" sz="1600" dirty="0" smtClean="0"/>
              <a:t>on activity </a:t>
            </a:r>
            <a:r>
              <a:rPr lang="en-GB" sz="1600" dirty="0"/>
              <a:t>of source </a:t>
            </a:r>
            <a:r>
              <a:rPr lang="en-GB" sz="1600" dirty="0" smtClean="0"/>
              <a:t>area (e.g. V1)</a:t>
            </a:r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r>
              <a:rPr lang="en-GB" sz="1600" i="1" dirty="0" smtClean="0"/>
              <a:t>	e.g. The effect of attention on V5 is 	modulated by V1 input</a:t>
            </a:r>
            <a:endParaRPr lang="en-GB" sz="1600" i="1" dirty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5521988" y="1252255"/>
            <a:ext cx="3125788" cy="2355850"/>
            <a:chOff x="532" y="2264"/>
            <a:chExt cx="1969" cy="1484"/>
          </a:xfrm>
        </p:grpSpPr>
        <p:sp>
          <p:nvSpPr>
            <p:cNvPr id="9221" name="Text Box 5"/>
            <p:cNvSpPr txBox="1">
              <a:spLocks noChangeAspect="1" noChangeArrowheads="1"/>
            </p:cNvSpPr>
            <p:nvPr/>
          </p:nvSpPr>
          <p:spPr bwMode="auto">
            <a:xfrm>
              <a:off x="671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  <a:latin typeface="Arial Unicode MS" pitchFamily="34" charset="-128"/>
                </a:rPr>
                <a:t>V1</a:t>
              </a:r>
            </a:p>
          </p:txBody>
        </p:sp>
        <p:cxnSp>
          <p:nvCxnSpPr>
            <p:cNvPr id="9222" name="AutoShape 6"/>
            <p:cNvCxnSpPr>
              <a:cxnSpLocks noChangeAspect="1" noChangeShapeType="1"/>
              <a:stCxn id="9224" idx="6"/>
              <a:endCxn id="9227" idx="2"/>
            </p:cNvCxnSpPr>
            <p:nvPr/>
          </p:nvCxnSpPr>
          <p:spPr bwMode="auto">
            <a:xfrm>
              <a:off x="1108" y="3460"/>
              <a:ext cx="817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532" y="3172"/>
              <a:ext cx="576" cy="576"/>
              <a:chOff x="597" y="2112"/>
              <a:chExt cx="576" cy="576"/>
            </a:xfrm>
          </p:grpSpPr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25" name="Rectangle 9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V1</a:t>
                </a:r>
              </a:p>
            </p:txBody>
          </p:sp>
        </p:grp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1925" y="3172"/>
              <a:ext cx="576" cy="576"/>
              <a:chOff x="597" y="2112"/>
              <a:chExt cx="576" cy="576"/>
            </a:xfrm>
          </p:grpSpPr>
          <p:sp>
            <p:nvSpPr>
              <p:cNvPr id="9227" name="Oval 11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sp>
          <p:nvSpPr>
            <p:cNvPr id="9229" name="Line 13"/>
            <p:cNvSpPr>
              <a:spLocks noChangeAspect="1" noChangeShapeType="1"/>
            </p:cNvSpPr>
            <p:nvPr/>
          </p:nvSpPr>
          <p:spPr bwMode="auto">
            <a:xfrm>
              <a:off x="1472" y="2704"/>
              <a:ext cx="0" cy="771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1172" y="2264"/>
              <a:ext cx="583" cy="576"/>
              <a:chOff x="1172" y="2264"/>
              <a:chExt cx="583" cy="576"/>
            </a:xfrm>
          </p:grpSpPr>
          <p:sp>
            <p:nvSpPr>
              <p:cNvPr id="9231" name="Oval 15"/>
              <p:cNvSpPr>
                <a:spLocks noChangeArrowheads="1"/>
              </p:cNvSpPr>
              <p:nvPr/>
            </p:nvSpPr>
            <p:spPr bwMode="auto">
              <a:xfrm>
                <a:off x="1179" y="2264"/>
                <a:ext cx="576" cy="57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2" name="Rectangle 16"/>
              <p:cNvSpPr>
                <a:spLocks noChangeArrowheads="1"/>
              </p:cNvSpPr>
              <p:nvPr/>
            </p:nvSpPr>
            <p:spPr bwMode="auto">
              <a:xfrm>
                <a:off x="1172" y="2448"/>
                <a:ext cx="54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400" b="1" dirty="0">
                    <a:solidFill>
                      <a:schemeClr val="bg2"/>
                    </a:solidFill>
                    <a:latin typeface="Arial Unicode MS" pitchFamily="34" charset="-128"/>
                  </a:rPr>
                  <a:t>attention</a:t>
                </a:r>
              </a:p>
            </p:txBody>
          </p:sp>
        </p:grp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5562600" y="4038600"/>
            <a:ext cx="3125788" cy="2355850"/>
            <a:chOff x="3875" y="2264"/>
            <a:chExt cx="1969" cy="1484"/>
          </a:xfrm>
        </p:grpSpPr>
        <p:sp>
          <p:nvSpPr>
            <p:cNvPr id="9234" name="Text Box 18"/>
            <p:cNvSpPr txBox="1">
              <a:spLocks noChangeAspect="1" noChangeArrowheads="1"/>
            </p:cNvSpPr>
            <p:nvPr/>
          </p:nvSpPr>
          <p:spPr bwMode="auto">
            <a:xfrm>
              <a:off x="4014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  <a:latin typeface="Arial Unicode MS" pitchFamily="34" charset="-128"/>
                </a:rPr>
                <a:t>V1</a:t>
              </a:r>
            </a:p>
          </p:txBody>
        </p:sp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5268" y="3172"/>
              <a:ext cx="576" cy="576"/>
              <a:chOff x="597" y="2112"/>
              <a:chExt cx="576" cy="576"/>
            </a:xfrm>
          </p:grpSpPr>
          <p:sp>
            <p:nvSpPr>
              <p:cNvPr id="9236" name="Oval 20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grpSp>
          <p:nvGrpSpPr>
            <p:cNvPr id="9238" name="Group 22"/>
            <p:cNvGrpSpPr>
              <a:grpSpLocks/>
            </p:cNvGrpSpPr>
            <p:nvPr/>
          </p:nvGrpSpPr>
          <p:grpSpPr bwMode="auto">
            <a:xfrm>
              <a:off x="4511" y="2264"/>
              <a:ext cx="588" cy="576"/>
              <a:chOff x="4511" y="2264"/>
              <a:chExt cx="587" cy="576"/>
            </a:xfrm>
          </p:grpSpPr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>
                <a:off x="4522" y="2264"/>
                <a:ext cx="576" cy="57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/>
            </p:nvSpPr>
            <p:spPr bwMode="auto">
              <a:xfrm>
                <a:off x="4511" y="2448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400" b="1" dirty="0">
                    <a:solidFill>
                      <a:schemeClr val="bg2"/>
                    </a:solidFill>
                    <a:latin typeface="Arial Unicode MS" pitchFamily="34" charset="-128"/>
                  </a:rPr>
                  <a:t>attention</a:t>
                </a:r>
              </a:p>
            </p:txBody>
          </p:sp>
        </p:grpSp>
        <p:cxnSp>
          <p:nvCxnSpPr>
            <p:cNvPr id="9241" name="AutoShape 25"/>
            <p:cNvCxnSpPr>
              <a:cxnSpLocks noChangeShapeType="1"/>
              <a:stCxn id="9239" idx="5"/>
              <a:endCxn id="9236" idx="1"/>
            </p:cNvCxnSpPr>
            <p:nvPr/>
          </p:nvCxnSpPr>
          <p:spPr bwMode="auto">
            <a:xfrm>
              <a:off x="5015" y="2756"/>
              <a:ext cx="337" cy="500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V="1">
              <a:off x="4374" y="3022"/>
              <a:ext cx="816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3875" y="3172"/>
              <a:ext cx="576" cy="576"/>
              <a:chOff x="597" y="2112"/>
              <a:chExt cx="576" cy="576"/>
            </a:xfrm>
          </p:grpSpPr>
          <p:sp>
            <p:nvSpPr>
              <p:cNvPr id="9244" name="Oval 28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V1</a:t>
                </a:r>
              </a:p>
            </p:txBody>
          </p:sp>
        </p:grpSp>
      </p:grp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00451" y="5061753"/>
            <a:ext cx="5486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/>
              <a:t>Mathematically, both are equivalent, </a:t>
            </a:r>
            <a:r>
              <a:rPr lang="en-GB" smtClean="0"/>
              <a:t>but </a:t>
            </a:r>
            <a:r>
              <a:rPr lang="en-GB"/>
              <a:t>one may be more neurologically </a:t>
            </a:r>
            <a:r>
              <a:rPr lang="en-GB" smtClean="0"/>
              <a:t>plausible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075303" y="147982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1.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7424" y="463498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2.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1438" y="5513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86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858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30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02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74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146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718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90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b="1" dirty="0" smtClean="0">
                <a:latin typeface="+mj-lt"/>
                <a:sym typeface="Wingdings" pitchFamily="2" charset="2"/>
              </a:rPr>
              <a:t>Where do interactions </a:t>
            </a:r>
            <a:r>
              <a:rPr lang="en-GB" sz="2800" b="1" dirty="0">
                <a:latin typeface="+mj-lt"/>
                <a:sym typeface="Wingdings" pitchFamily="2" charset="2"/>
              </a:rPr>
              <a:t>occur</a:t>
            </a:r>
            <a:r>
              <a:rPr lang="en-GB" sz="2800" b="1" dirty="0" smtClean="0">
                <a:latin typeface="+mj-lt"/>
                <a:sym typeface="Wingdings" pitchFamily="2" charset="2"/>
              </a:rPr>
              <a:t>? </a:t>
            </a:r>
            <a:r>
              <a:rPr lang="en-GB" sz="2800" b="1" i="1" dirty="0" smtClean="0">
                <a:latin typeface="+mj-lt"/>
                <a:sym typeface="Wingdings" pitchFamily="2" charset="2"/>
              </a:rPr>
              <a:t>Hemodynamic </a:t>
            </a:r>
            <a:r>
              <a:rPr lang="en-GB" sz="2800" b="1" i="1" dirty="0" err="1">
                <a:latin typeface="+mj-lt"/>
                <a:sym typeface="Wingdings" pitchFamily="2" charset="2"/>
              </a:rPr>
              <a:t>vs</a:t>
            </a:r>
            <a:r>
              <a:rPr lang="en-GB" sz="2800" b="1" i="1" dirty="0">
                <a:latin typeface="+mj-lt"/>
                <a:sym typeface="Wingdings" pitchFamily="2" charset="2"/>
              </a:rPr>
              <a:t> neural level</a:t>
            </a:r>
          </a:p>
          <a:p>
            <a:endParaRPr lang="en-GB" sz="2800" b="1" dirty="0">
              <a:latin typeface="+mj-lt"/>
              <a:sym typeface="Wingdings" pitchFamily="2" charset="2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79387" y="3638550"/>
            <a:ext cx="6029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/>
              <a:t>- But </a:t>
            </a:r>
            <a:r>
              <a:rPr lang="en-GB" b="0" dirty="0"/>
              <a:t>interactions occur at </a:t>
            </a:r>
            <a:r>
              <a:rPr lang="en-GB" dirty="0" smtClean="0"/>
              <a:t>NEURAL LEVEL </a:t>
            </a:r>
            <a:endParaRPr lang="en-GB" dirty="0"/>
          </a:p>
        </p:txBody>
      </p: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373951"/>
            <a:ext cx="2408237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53" name="AutoShape 25"/>
          <p:cNvSpPr>
            <a:spLocks noChangeArrowheads="1"/>
          </p:cNvSpPr>
          <p:nvPr/>
        </p:nvSpPr>
        <p:spPr bwMode="auto">
          <a:xfrm rot="5400000">
            <a:off x="2168526" y="2015300"/>
            <a:ext cx="1873250" cy="733425"/>
          </a:xfrm>
          <a:prstGeom prst="curvedDownArrow">
            <a:avLst>
              <a:gd name="adj1" fmla="val 28793"/>
              <a:gd name="adj2" fmla="val 79875"/>
              <a:gd name="adj3" fmla="val 33333"/>
            </a:avLst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179388" y="897679"/>
            <a:ext cx="85709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b="0" dirty="0" smtClean="0">
                <a:latin typeface="+mn-lt"/>
              </a:rPr>
              <a:t>- We assume BOLD signal reflects underlying </a:t>
            </a:r>
            <a:r>
              <a:rPr lang="en-GB" b="0" dirty="0">
                <a:latin typeface="+mn-lt"/>
              </a:rPr>
              <a:t>neural </a:t>
            </a:r>
            <a:r>
              <a:rPr lang="en-GB" b="0" dirty="0" smtClean="0">
                <a:latin typeface="+mn-lt"/>
              </a:rPr>
              <a:t>activity </a:t>
            </a:r>
            <a:r>
              <a:rPr lang="en-GB" b="0" i="1" u="sng" dirty="0" smtClean="0">
                <a:latin typeface="+mn-lt"/>
              </a:rPr>
              <a:t>convolved</a:t>
            </a:r>
            <a:r>
              <a:rPr lang="en-GB" b="0" i="1" dirty="0" smtClean="0">
                <a:latin typeface="+mn-lt"/>
              </a:rPr>
              <a:t> </a:t>
            </a:r>
            <a:r>
              <a:rPr lang="en-GB" b="0" dirty="0" smtClean="0">
                <a:latin typeface="+mn-lt"/>
              </a:rPr>
              <a:t>with HRF:</a:t>
            </a:r>
            <a:endParaRPr lang="en-GB" b="0" dirty="0">
              <a:latin typeface="+mn-lt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290513" y="4346699"/>
            <a:ext cx="6553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dirty="0" smtClean="0">
                <a:sym typeface="Wingdings" pitchFamily="2" charset="2"/>
              </a:rPr>
              <a:t>And </a:t>
            </a:r>
            <a:r>
              <a:rPr lang="en-GB" sz="2400" b="0" dirty="0" smtClean="0">
                <a:sym typeface="Wingdings" pitchFamily="2" charset="2"/>
              </a:rPr>
              <a:t>(HRF x V1) </a:t>
            </a:r>
            <a:r>
              <a:rPr lang="en-GB" sz="2400" b="0" dirty="0">
                <a:sym typeface="Wingdings" pitchFamily="2" charset="2"/>
              </a:rPr>
              <a:t>X (</a:t>
            </a:r>
            <a:r>
              <a:rPr lang="en-GB" sz="2400" b="0" dirty="0" smtClean="0">
                <a:sym typeface="Wingdings" pitchFamily="2" charset="2"/>
              </a:rPr>
              <a:t>HRF x </a:t>
            </a:r>
            <a:r>
              <a:rPr lang="en-GB" sz="2400" b="0" dirty="0" err="1" smtClean="0">
                <a:sym typeface="Wingdings" pitchFamily="2" charset="2"/>
              </a:rPr>
              <a:t>Att</a:t>
            </a:r>
            <a:r>
              <a:rPr lang="en-GB" sz="2400" b="0" dirty="0">
                <a:sym typeface="Wingdings" pitchFamily="2" charset="2"/>
              </a:rPr>
              <a:t>) </a:t>
            </a:r>
            <a:r>
              <a:rPr lang="en-GB" sz="2400" b="0" dirty="0" smtClean="0">
                <a:sym typeface="Wingdings" pitchFamily="2" charset="2"/>
              </a:rPr>
              <a:t>  </a:t>
            </a:r>
            <a:r>
              <a:rPr lang="en-GB" sz="3600" dirty="0" smtClean="0">
                <a:sym typeface="Wingdings" pitchFamily="2" charset="2"/>
              </a:rPr>
              <a:t>≠</a:t>
            </a:r>
            <a:r>
              <a:rPr lang="en-GB" sz="2400" b="0" dirty="0" smtClean="0">
                <a:sym typeface="Wingdings" pitchFamily="2" charset="2"/>
              </a:rPr>
              <a:t>  HRF x (V1 x </a:t>
            </a:r>
            <a:r>
              <a:rPr lang="en-GB" sz="2400" b="0" dirty="0" err="1" smtClean="0">
                <a:sym typeface="Wingdings" pitchFamily="2" charset="2"/>
              </a:rPr>
              <a:t>Att</a:t>
            </a:r>
            <a:r>
              <a:rPr lang="en-GB" sz="2400" b="0" dirty="0">
                <a:sym typeface="Wingdings" pitchFamily="2" charset="2"/>
              </a:rPr>
              <a:t>)</a:t>
            </a:r>
            <a:r>
              <a:rPr lang="en-GB" sz="2400" dirty="0">
                <a:sym typeface="Wingdings" pitchFamily="2" charset="2"/>
              </a:rPr>
              <a:t> </a:t>
            </a: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6208713" y="5676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48171" name="Group 43"/>
          <p:cNvGrpSpPr>
            <a:grpSpLocks/>
          </p:cNvGrpSpPr>
          <p:nvPr/>
        </p:nvGrpSpPr>
        <p:grpSpPr bwMode="auto">
          <a:xfrm>
            <a:off x="2738438" y="1734313"/>
            <a:ext cx="2954337" cy="936625"/>
            <a:chOff x="3651" y="1842"/>
            <a:chExt cx="1861" cy="590"/>
          </a:xfrm>
        </p:grpSpPr>
        <p:pic>
          <p:nvPicPr>
            <p:cNvPr id="48172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" t="4445" r="9442" b="1469"/>
            <a:stretch>
              <a:fillRect/>
            </a:stretch>
          </p:blipFill>
          <p:spPr bwMode="auto">
            <a:xfrm>
              <a:off x="3651" y="1842"/>
              <a:ext cx="1861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73" name="Text Box 45"/>
            <p:cNvSpPr txBox="1">
              <a:spLocks noChangeArrowheads="1"/>
            </p:cNvSpPr>
            <p:nvPr/>
          </p:nvSpPr>
          <p:spPr bwMode="auto">
            <a:xfrm>
              <a:off x="4286" y="1915"/>
              <a:ext cx="11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38188" indent="-280988"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algn="r">
                <a:lnSpc>
                  <a:spcPct val="93000"/>
                </a:lnSpc>
                <a:spcBef>
                  <a:spcPts val="775"/>
                </a:spcBef>
                <a:buClr>
                  <a:srgbClr val="97CDCC"/>
                </a:buClr>
                <a:buSzPct val="150000"/>
                <a:buFont typeface="Arial" charset="0"/>
                <a:buNone/>
              </a:pPr>
              <a:r>
                <a:rPr lang="en-GB" sz="1600" b="0" dirty="0">
                  <a:latin typeface="Verdana" pitchFamily="34" charset="0"/>
                </a:rPr>
                <a:t>HRF basic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7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  <p:bldP spid="481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2232</Words>
  <Application>Microsoft Office PowerPoint</Application>
  <PresentationFormat>On-screen Show (4:3)</PresentationFormat>
  <Paragraphs>531</Paragraphs>
  <Slides>38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Custom Design</vt:lpstr>
      <vt:lpstr>1_Custom Design</vt:lpstr>
      <vt:lpstr>2_Custom Design</vt:lpstr>
      <vt:lpstr>Introduction to Connectivity:  PPI and SEM</vt:lpstr>
      <vt:lpstr>PowerPoint Presentation</vt:lpstr>
      <vt:lpstr>PowerPoint Presentation</vt:lpstr>
      <vt:lpstr>PowerPoint Presentation</vt:lpstr>
      <vt:lpstr>Psycho-physiological Interactions (PPIs)</vt:lpstr>
      <vt:lpstr>PPIs vs Typical Interactions</vt:lpstr>
      <vt:lpstr>PPIs vs Typical Interactions</vt:lpstr>
      <vt:lpstr>Interpreting PPIs</vt:lpstr>
      <vt:lpstr>PowerPoint Presentation</vt:lpstr>
      <vt:lpstr>PowerPoint Presentation</vt:lpstr>
      <vt:lpstr>PPIs in SPM</vt:lpstr>
      <vt:lpstr>PPIs in SPM</vt:lpstr>
      <vt:lpstr>Pros and Cons of PPI Approach</vt:lpstr>
      <vt:lpstr>PPI References</vt:lpstr>
      <vt:lpstr>Structural equation modeling</vt:lpstr>
      <vt:lpstr>Recap</vt:lpstr>
      <vt:lpstr>SEM &amp; fMRI</vt:lpstr>
      <vt:lpstr>Structural equation modeling</vt:lpstr>
      <vt:lpstr>When do you use SEM?</vt:lpstr>
      <vt:lpstr>SEM workflow</vt:lpstr>
      <vt:lpstr>Select ROIs</vt:lpstr>
      <vt:lpstr>Sample covariance</vt:lpstr>
      <vt:lpstr>Sample covariance</vt:lpstr>
      <vt:lpstr>Set pathways</vt:lpstr>
      <vt:lpstr>SEM workflow</vt:lpstr>
      <vt:lpstr>Estimate</vt:lpstr>
      <vt:lpstr>Estimate</vt:lpstr>
      <vt:lpstr>SEM workflow</vt:lpstr>
      <vt:lpstr>Inference</vt:lpstr>
      <vt:lpstr>Inference</vt:lpstr>
      <vt:lpstr>SEM workflow</vt:lpstr>
      <vt:lpstr>PowerPoint Presentation</vt:lpstr>
      <vt:lpstr>SEM in SPM</vt:lpstr>
      <vt:lpstr>Takehome</vt:lpstr>
      <vt:lpstr>References</vt:lpstr>
      <vt:lpstr>extra slides</vt:lpstr>
      <vt:lpstr>How can SEM infer causality if it only looks at instantaneous correlations?</vt:lpstr>
      <vt:lpstr>z-scores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Connectivity:  PPI and SEM</dc:title>
  <dc:creator>Emma Jayne Kilford</dc:creator>
  <cp:lastModifiedBy>Peter Smittenaar</cp:lastModifiedBy>
  <cp:revision>90</cp:revision>
  <dcterms:created xsi:type="dcterms:W3CDTF">2012-02-20T15:13:22Z</dcterms:created>
  <dcterms:modified xsi:type="dcterms:W3CDTF">2012-03-15T02:13:44Z</dcterms:modified>
</cp:coreProperties>
</file>