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256" r:id="rId2"/>
    <p:sldId id="318" r:id="rId3"/>
    <p:sldId id="270" r:id="rId4"/>
    <p:sldId id="287" r:id="rId5"/>
    <p:sldId id="272" r:id="rId6"/>
    <p:sldId id="259" r:id="rId7"/>
    <p:sldId id="275" r:id="rId8"/>
    <p:sldId id="261" r:id="rId9"/>
    <p:sldId id="285" r:id="rId10"/>
    <p:sldId id="286" r:id="rId11"/>
    <p:sldId id="260" r:id="rId12"/>
    <p:sldId id="277" r:id="rId13"/>
    <p:sldId id="276" r:id="rId14"/>
    <p:sldId id="278" r:id="rId15"/>
    <p:sldId id="262" r:id="rId16"/>
    <p:sldId id="281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288" r:id="rId46"/>
    <p:sldId id="283" r:id="rId47"/>
    <p:sldId id="317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32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15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73F41-15F2-D041-BFB6-5453F37199CA}" type="datetimeFigureOut">
              <a:rPr lang="en-US" smtClean="0"/>
              <a:t>3/6/13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C67D8-36CE-204A-8EEB-D904B97F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291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95A57-44D4-384F-8B52-5763904D1CC4}" type="datetimeFigureOut">
              <a:rPr lang="en-US" smtClean="0"/>
              <a:t>3/6/13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D8726-842B-7142-8014-64D81B02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370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98409-BEE8-4FF3-9E83-CF3924138799}" type="slidenum">
              <a:rPr lang="en-GB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527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1F21F0-C28F-438D-92F7-6D94DDA03A27}" type="slidenum">
              <a:rPr lang="en-GB"/>
              <a:pPr/>
              <a:t>24</a:t>
            </a:fld>
            <a:endParaRPr lang="en-GB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1F21F0-C28F-438D-92F7-6D94DDA03A27}" type="slidenum">
              <a:rPr lang="en-GB"/>
              <a:pPr/>
              <a:t>25</a:t>
            </a:fld>
            <a:endParaRPr lang="en-GB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b="1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8F451-C40F-4BE1-8352-5BFB17E02796}" type="slidenum">
              <a:rPr lang="en-GB"/>
              <a:pPr/>
              <a:t>26</a:t>
            </a:fld>
            <a:endParaRPr lang="en-GB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F3B619-6B9A-4AAA-AF2F-8E731F78B1FA}" type="slidenum">
              <a:rPr lang="es-ES"/>
              <a:pPr/>
              <a:t>27</a:t>
            </a:fld>
            <a:endParaRPr lang="es-E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s-E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584190-1219-4FB5-A43C-4EF48F5AC846}" type="slidenum">
              <a:rPr lang="es-ES"/>
              <a:pPr/>
              <a:t>28</a:t>
            </a:fld>
            <a:endParaRPr lang="es-E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8F451-C40F-4BE1-8352-5BFB17E02796}" type="slidenum">
              <a:rPr lang="en-GB"/>
              <a:pPr/>
              <a:t>29</a:t>
            </a:fld>
            <a:endParaRPr lang="en-GB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endParaRPr lang="es-ES" sz="140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8F451-C40F-4BE1-8352-5BFB17E02796}" type="slidenum">
              <a:rPr lang="en-GB"/>
              <a:pPr/>
              <a:t>30</a:t>
            </a:fld>
            <a:endParaRPr lang="en-GB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endParaRPr lang="es-ES" sz="1400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8F451-C40F-4BE1-8352-5BFB17E02796}" type="slidenum">
              <a:rPr lang="en-GB"/>
              <a:pPr/>
              <a:t>31</a:t>
            </a:fld>
            <a:endParaRPr lang="en-GB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400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552B2-32B2-4CAF-8B14-C070EEECFC2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877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552B2-32B2-4CAF-8B14-C070EEECFC2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70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552B2-32B2-4CAF-8B14-C070EEECFC2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552B2-32B2-4CAF-8B14-C070EEECFC2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167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552B2-32B2-4CAF-8B14-C070EEECFC2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030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552B2-32B2-4CAF-8B14-C070EEECFC2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483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552B2-32B2-4CAF-8B14-C070EEECFC2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194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552B2-32B2-4CAF-8B14-C070EEECFC2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91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552B2-32B2-4CAF-8B14-C070EEECFC2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615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552B2-32B2-4CAF-8B14-C070EEECFC2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041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552B2-32B2-4CAF-8B14-C070EEECFC2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280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552B2-32B2-4CAF-8B14-C070EEECFC2E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701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552B2-32B2-4CAF-8B14-C070EEECFC2E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4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98409-BEE8-4FF3-9E83-CF3924138799}" type="slidenum">
              <a:rPr lang="en-GB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8646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552B2-32B2-4CAF-8B14-C070EEECFC2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80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552B2-32B2-4CAF-8B14-C070EEECFC2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20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552B2-32B2-4CAF-8B14-C070EEECFC2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552B2-32B2-4CAF-8B14-C070EEECFC2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33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552B2-32B2-4CAF-8B14-C070EEECFC2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77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552B2-32B2-4CAF-8B14-C070EEECFC2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91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1F21F0-C28F-438D-92F7-6D94DDA03A27}" type="slidenum">
              <a:rPr lang="en-GB"/>
              <a:pPr/>
              <a:t>23</a:t>
            </a:fld>
            <a:endParaRPr lang="en-GB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lack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84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11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6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0C7B23E-80D4-4CFE-834D-249F9AA593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203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69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8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7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4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39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34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62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2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fld id="{9F587166-E62A-CA49-82C1-8AE14A88A1DF}" type="slidenum">
              <a:rPr lang="en-US" smtClean="0"/>
              <a:t>‹#›</a:t>
            </a:fld>
            <a:endParaRPr lang="en-US"/>
          </a:p>
        </p:txBody>
      </p:sp>
      <p:pic>
        <p:nvPicPr>
          <p:cNvPr id="1029" name="Picture 12" descr="Black102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4" Type="http://schemas.openxmlformats.org/officeDocument/2006/relationships/image" Target="../media/image32.wmf"/><Relationship Id="rId5" Type="http://schemas.openxmlformats.org/officeDocument/2006/relationships/image" Target="../media/image33.wmf"/><Relationship Id="rId6" Type="http://schemas.openxmlformats.org/officeDocument/2006/relationships/image" Target="../media/image34.wmf"/><Relationship Id="rId7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www.phrenology.com/franzjosephgall.html" TargetMode="External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png"/><Relationship Id="rId5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7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l.ion.ucl.ac.uk/spm/doc/mfd/2012/" TargetMode="External"/><Relationship Id="rId4" Type="http://schemas.openxmlformats.org/officeDocument/2006/relationships/hyperlink" Target="http://www.fil.ion.ucl.ac.uk/spm/doc/manual.pdf" TargetMode="External"/><Relationship Id="rId5" Type="http://schemas.openxmlformats.org/officeDocument/2006/relationships/hyperlink" Target="http://www.neurometrika.org/resource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il.ion.ucl.ac.uk/spm/data/attention/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850" y="1750403"/>
            <a:ext cx="8496300" cy="1368425"/>
          </a:xfrm>
        </p:spPr>
        <p:txBody>
          <a:bodyPr/>
          <a:lstStyle/>
          <a:p>
            <a:pPr algn="ctr"/>
            <a:r>
              <a:rPr lang="en-US" sz="3600" dirty="0" smtClean="0"/>
              <a:t>Introduction to Connectivity: </a:t>
            </a:r>
            <a:br>
              <a:rPr lang="en-US" sz="3600" dirty="0" smtClean="0"/>
            </a:br>
            <a:r>
              <a:rPr lang="en-US" sz="3600" dirty="0" smtClean="0"/>
              <a:t>resting-state and PPI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905" y="3862009"/>
            <a:ext cx="8200571" cy="1752600"/>
          </a:xfrm>
        </p:spPr>
        <p:txBody>
          <a:bodyPr/>
          <a:lstStyle/>
          <a:p>
            <a:pPr algn="ctr"/>
            <a:r>
              <a:rPr lang="en-US" dirty="0" smtClean="0"/>
              <a:t>Dana Boebinger &amp; Lisa </a:t>
            </a:r>
            <a:r>
              <a:rPr lang="en-US" dirty="0" err="1" smtClean="0"/>
              <a:t>Quattrocki</a:t>
            </a:r>
            <a:r>
              <a:rPr lang="en-US" dirty="0" smtClean="0"/>
              <a:t> Knight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Methods for Dummies 2012-2013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935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5098"/>
            <a:ext cx="8489950" cy="1296988"/>
          </a:xfrm>
        </p:spPr>
        <p:txBody>
          <a:bodyPr/>
          <a:lstStyle/>
          <a:p>
            <a:r>
              <a:rPr lang="en-US" sz="2400" dirty="0" smtClean="0">
                <a:solidFill>
                  <a:srgbClr val="FFFFFF"/>
                </a:solidFill>
              </a:rPr>
              <a:t>RSNs: Inhibitory relationships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712560"/>
            <a:ext cx="8489950" cy="3457575"/>
          </a:xfrm>
        </p:spPr>
        <p:txBody>
          <a:bodyPr/>
          <a:lstStyle/>
          <a:p>
            <a:r>
              <a:rPr lang="en-US" sz="1800" dirty="0" smtClean="0"/>
              <a:t>default mode network (DMN)</a:t>
            </a:r>
          </a:p>
          <a:p>
            <a:pPr lvl="1"/>
            <a:r>
              <a:rPr lang="en-US" sz="1600" dirty="0" smtClean="0"/>
              <a:t>decreased activity during cognitive tasks</a:t>
            </a:r>
          </a:p>
          <a:p>
            <a:pPr lvl="1"/>
            <a:r>
              <a:rPr lang="en-US" sz="1600" dirty="0" smtClean="0"/>
              <a:t>inversely related to regions activated by cognitive tasks</a:t>
            </a:r>
          </a:p>
          <a:p>
            <a:r>
              <a:rPr lang="en-US" sz="1800" dirty="0" smtClean="0"/>
              <a:t>task-positive and task-negative networks</a:t>
            </a:r>
          </a:p>
        </p:txBody>
      </p:sp>
      <p:pic>
        <p:nvPicPr>
          <p:cNvPr id="4" name="Picture 3" descr="Fox, 20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03" y="2392207"/>
            <a:ext cx="5648478" cy="39562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9906" y="6519333"/>
            <a:ext cx="1775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Fox et al., 2005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81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30200" y="49698"/>
            <a:ext cx="8489950" cy="1296988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Resting-state fMRI: acquisition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580031"/>
            <a:ext cx="8489950" cy="3457575"/>
          </a:xfrm>
        </p:spPr>
        <p:txBody>
          <a:bodyPr/>
          <a:lstStyle/>
          <a:p>
            <a:r>
              <a:rPr lang="en-US" sz="1800" dirty="0" smtClean="0"/>
              <a:t>resting-state paradigm</a:t>
            </a:r>
          </a:p>
          <a:p>
            <a:pPr lvl="1"/>
            <a:r>
              <a:rPr lang="en-US" sz="1600" dirty="0" smtClean="0"/>
              <a:t>no task; participant asked to lie still</a:t>
            </a:r>
          </a:p>
          <a:p>
            <a:pPr lvl="1"/>
            <a:r>
              <a:rPr lang="en-US" sz="1600" dirty="0" smtClean="0"/>
              <a:t>time course of spontaneous BOLD response measured</a:t>
            </a:r>
          </a:p>
          <a:p>
            <a:r>
              <a:rPr lang="en-US" sz="1800" dirty="0" smtClean="0"/>
              <a:t>less susceptible to task-related confounds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492901"/>
            <a:ext cx="2263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Fox &amp; </a:t>
            </a:r>
            <a:r>
              <a:rPr lang="en-US" dirty="0" err="1" smtClean="0"/>
              <a:t>Raichle</a:t>
            </a:r>
            <a:r>
              <a:rPr lang="en-US" dirty="0" smtClean="0"/>
              <a:t>, 2007</a:t>
            </a:r>
            <a:endParaRPr lang="en-US" dirty="0"/>
          </a:p>
        </p:txBody>
      </p:sp>
      <p:pic>
        <p:nvPicPr>
          <p:cNvPr id="15" name="Picture 14" descr="Screen Shot 2013-02-28 at 9.25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0934"/>
            <a:ext cx="9144000" cy="365334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11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5099"/>
            <a:ext cx="8489950" cy="1296988"/>
          </a:xfrm>
        </p:spPr>
        <p:txBody>
          <a:bodyPr/>
          <a:lstStyle/>
          <a:p>
            <a:r>
              <a:rPr lang="en-US" sz="2400" dirty="0" smtClean="0">
                <a:solidFill>
                  <a:srgbClr val="FFFFFF"/>
                </a:solidFill>
              </a:rPr>
              <a:t>Resting-state fMRI: pre-processing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27338" y="5973193"/>
            <a:ext cx="4374442" cy="47033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…exactly the same as other fMRI data!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r="66111" b="48953"/>
          <a:stretch/>
        </p:blipFill>
        <p:spPr bwMode="auto">
          <a:xfrm>
            <a:off x="2586036" y="875274"/>
            <a:ext cx="3905958" cy="464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91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7"/>
            <a:ext cx="8489950" cy="1296988"/>
          </a:xfrm>
        </p:spPr>
        <p:txBody>
          <a:bodyPr/>
          <a:lstStyle/>
          <a:p>
            <a:r>
              <a:rPr lang="en-US" sz="2400" dirty="0" smtClean="0">
                <a:solidFill>
                  <a:srgbClr val="FFFFFF"/>
                </a:solidFill>
              </a:rPr>
              <a:t>Resting-state fMRI: Analysis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7061" y="5879115"/>
            <a:ext cx="8489950" cy="3457575"/>
          </a:xfrm>
        </p:spPr>
        <p:txBody>
          <a:bodyPr/>
          <a:lstStyle/>
          <a:p>
            <a:r>
              <a:rPr lang="en-US" sz="1800" dirty="0" smtClean="0"/>
              <a:t>model-dependent methods: seed method </a:t>
            </a:r>
          </a:p>
          <a:p>
            <a:pPr lvl="1"/>
            <a:r>
              <a:rPr lang="en-US" sz="1600" i="1" dirty="0" smtClean="0"/>
              <a:t>a priori</a:t>
            </a:r>
            <a:r>
              <a:rPr lang="en-US" sz="1600" dirty="0" smtClean="0"/>
              <a:t> or hypothesis-driven from previous literature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5" name="Picture 4" descr="Screen Shot 2013-02-27 at 6.30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063"/>
            <a:ext cx="7086609" cy="53877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78013" y="518063"/>
            <a:ext cx="396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van den </a:t>
            </a:r>
            <a:r>
              <a:rPr lang="en-US" dirty="0" err="1" smtClean="0"/>
              <a:t>Heuvel</a:t>
            </a:r>
            <a:r>
              <a:rPr lang="en-US" dirty="0" smtClean="0"/>
              <a:t> &amp; </a:t>
            </a:r>
            <a:r>
              <a:rPr lang="en-US" dirty="0" err="1" smtClean="0"/>
              <a:t>Hulshoff</a:t>
            </a:r>
            <a:r>
              <a:rPr lang="en-US" dirty="0" smtClean="0"/>
              <a:t> Pol, 2010</a:t>
            </a:r>
            <a:endParaRPr lang="en-US" dirty="0"/>
          </a:p>
        </p:txBody>
      </p:sp>
      <p:pic>
        <p:nvPicPr>
          <p:cNvPr id="7" name="Picture 6" descr="Screen Shot 2013-03-01 at 11.28.0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794" y="2323266"/>
            <a:ext cx="2111206" cy="15823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86609" y="3838017"/>
            <a:ext cx="180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Marreiros</a:t>
            </a:r>
            <a:r>
              <a:rPr lang="en-US" dirty="0" smtClean="0"/>
              <a:t>,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0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4190"/>
            <a:ext cx="8489950" cy="1296988"/>
          </a:xfrm>
        </p:spPr>
        <p:txBody>
          <a:bodyPr/>
          <a:lstStyle/>
          <a:p>
            <a:r>
              <a:rPr lang="en-US" sz="2400" dirty="0" smtClean="0">
                <a:solidFill>
                  <a:srgbClr val="FFFFFF"/>
                </a:solidFill>
              </a:rPr>
              <a:t>Resting-state fMRI: Analysis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135894"/>
            <a:ext cx="8489950" cy="3457575"/>
          </a:xfrm>
        </p:spPr>
        <p:txBody>
          <a:bodyPr/>
          <a:lstStyle/>
          <a:p>
            <a:r>
              <a:rPr lang="en-US" sz="1800" dirty="0" smtClean="0"/>
              <a:t>model-free methods: independent component analysis (ICA)</a:t>
            </a:r>
            <a:endParaRPr lang="en-US" sz="1800" dirty="0"/>
          </a:p>
        </p:txBody>
      </p:sp>
      <p:pic>
        <p:nvPicPr>
          <p:cNvPr id="4" name="Picture 3" descr="Screen Shot 2013-02-28 at 10.00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108" y="1857804"/>
            <a:ext cx="6205907" cy="3967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11150"/>
            <a:ext cx="7148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www.statsoft.com</a:t>
            </a:r>
            <a:r>
              <a:rPr lang="en-US" dirty="0"/>
              <a:t>/textbook/independent-components-analysis/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84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44112"/>
            <a:ext cx="8489950" cy="1296988"/>
          </a:xfrm>
        </p:spPr>
        <p:txBody>
          <a:bodyPr/>
          <a:lstStyle/>
          <a:p>
            <a:r>
              <a:rPr lang="en-US" sz="2400" dirty="0" smtClean="0">
                <a:solidFill>
                  <a:srgbClr val="FFFFFF"/>
                </a:solidFill>
              </a:rPr>
              <a:t>Resting-state fMRI: Data Analysis Issues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8" y="1261474"/>
            <a:ext cx="8229600" cy="4525963"/>
          </a:xfrm>
        </p:spPr>
        <p:txBody>
          <a:bodyPr/>
          <a:lstStyle/>
          <a:p>
            <a:r>
              <a:rPr lang="en-US" sz="1800" dirty="0" smtClean="0"/>
              <a:t>accounting for non-neuronal noise</a:t>
            </a:r>
          </a:p>
          <a:p>
            <a:pPr lvl="1"/>
            <a:r>
              <a:rPr lang="en-US" sz="1600" dirty="0" smtClean="0"/>
              <a:t>aliasing of physiological activity </a:t>
            </a:r>
            <a:r>
              <a:rPr lang="en-US" sz="1600" dirty="0" smtClean="0">
                <a:sym typeface="Wingdings"/>
              </a:rPr>
              <a:t> </a:t>
            </a:r>
            <a:r>
              <a:rPr lang="en-US" sz="1600" dirty="0" smtClean="0"/>
              <a:t>higher sampling rate</a:t>
            </a:r>
          </a:p>
          <a:p>
            <a:pPr lvl="1"/>
            <a:r>
              <a:rPr lang="en-US" sz="1600" dirty="0" smtClean="0"/>
              <a:t>measure physiological variables directly </a:t>
            </a:r>
            <a:r>
              <a:rPr lang="en-US" sz="1600" dirty="0" smtClean="0">
                <a:sym typeface="Wingdings"/>
              </a:rPr>
              <a:t></a:t>
            </a:r>
            <a:r>
              <a:rPr lang="en-US" sz="1600" dirty="0" smtClean="0"/>
              <a:t> regress</a:t>
            </a:r>
          </a:p>
          <a:p>
            <a:pPr lvl="1"/>
            <a:r>
              <a:rPr lang="en-US" sz="1600" dirty="0" smtClean="0"/>
              <a:t>band pass filter during pre-processing</a:t>
            </a:r>
          </a:p>
          <a:p>
            <a:pPr lvl="1"/>
            <a:r>
              <a:rPr lang="en-US" sz="1600" dirty="0" smtClean="0"/>
              <a:t>use ICA to remove </a:t>
            </a:r>
            <a:r>
              <a:rPr lang="en-US" sz="1600" dirty="0" err="1" smtClean="0"/>
              <a:t>artefacts</a:t>
            </a:r>
            <a:endParaRPr lang="en-US" sz="1600" dirty="0" smtClean="0"/>
          </a:p>
        </p:txBody>
      </p:sp>
      <p:pic>
        <p:nvPicPr>
          <p:cNvPr id="5" name="Picture 4" descr="Screen Shot 2013-02-27 at 10.26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5" y="3292310"/>
            <a:ext cx="4759153" cy="3325240"/>
          </a:xfrm>
          <a:prstGeom prst="rect">
            <a:avLst/>
          </a:prstGeom>
        </p:spPr>
      </p:pic>
      <p:pic>
        <p:nvPicPr>
          <p:cNvPr id="6" name="Picture 5" descr="Screen Shot 2013-02-27 at 10.27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511" y="3362858"/>
            <a:ext cx="4841489" cy="3242932"/>
          </a:xfrm>
          <a:prstGeom prst="rect">
            <a:avLst/>
          </a:prstGeom>
        </p:spPr>
      </p:pic>
      <p:pic>
        <p:nvPicPr>
          <p:cNvPr id="4" name="Picture 3" descr="Screen Shot 2013-02-28 at 8.02.0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230" y="712148"/>
            <a:ext cx="2866570" cy="2094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46181" y="2632389"/>
            <a:ext cx="2567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Kalthoff</a:t>
            </a:r>
            <a:r>
              <a:rPr lang="en-US" dirty="0" smtClean="0"/>
              <a:t> &amp; </a:t>
            </a:r>
            <a:r>
              <a:rPr lang="en-US" dirty="0" err="1" smtClean="0"/>
              <a:t>Hoehn</a:t>
            </a:r>
            <a:r>
              <a:rPr lang="en-US" dirty="0" smtClean="0"/>
              <a:t>, 2012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10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665"/>
            <a:ext cx="8489950" cy="1296988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Pros &amp; cons of functional connectivity analysis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750891"/>
            <a:ext cx="6113667" cy="5737777"/>
          </a:xfrm>
        </p:spPr>
        <p:txBody>
          <a:bodyPr/>
          <a:lstStyle/>
          <a:p>
            <a:r>
              <a:rPr lang="en-US" sz="1800" dirty="0" smtClean="0"/>
              <a:t>Pros:</a:t>
            </a:r>
          </a:p>
          <a:p>
            <a:pPr lvl="1"/>
            <a:r>
              <a:rPr lang="en-US" sz="1600" dirty="0" smtClean="0"/>
              <a:t>free </a:t>
            </a:r>
            <a:r>
              <a:rPr lang="en-US" sz="1600" dirty="0" smtClean="0"/>
              <a:t>from experimental confounds</a:t>
            </a:r>
          </a:p>
          <a:p>
            <a:pPr lvl="1"/>
            <a:r>
              <a:rPr lang="en-US" sz="1600" dirty="0" smtClean="0"/>
              <a:t>makes it possible to scan subjects who would be unable to complete a task (i.e. Alzheimer’s patients, disorders of consciousness patients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/>
              <a:t>useful when we have no experimental control over the system of interest and no model of what caused the data (i.e. sleep, hallucinations, etc.</a:t>
            </a:r>
            <a:r>
              <a:rPr lang="en-US" sz="1600" dirty="0" smtClean="0"/>
              <a:t>)</a:t>
            </a:r>
            <a:endParaRPr lang="en-US" sz="1600" dirty="0" smtClean="0"/>
          </a:p>
          <a:p>
            <a:r>
              <a:rPr lang="en-US" sz="1800" dirty="0" smtClean="0"/>
              <a:t>Cons:</a:t>
            </a:r>
          </a:p>
          <a:p>
            <a:pPr lvl="1"/>
            <a:r>
              <a:rPr lang="en-US" sz="1600" dirty="0" smtClean="0"/>
              <a:t>merely descriptive</a:t>
            </a:r>
          </a:p>
          <a:p>
            <a:pPr lvl="1"/>
            <a:r>
              <a:rPr lang="en-US" sz="1600" dirty="0" smtClean="0"/>
              <a:t>no mechanistic insight</a:t>
            </a:r>
          </a:p>
          <a:p>
            <a:pPr lvl="1"/>
            <a:r>
              <a:rPr lang="en-US" sz="1600" dirty="0" smtClean="0"/>
              <a:t>usually suboptimal for situations where we have </a:t>
            </a:r>
            <a:r>
              <a:rPr lang="en-US" sz="1600" i="1" dirty="0" smtClean="0"/>
              <a:t>a priori</a:t>
            </a:r>
            <a:r>
              <a:rPr lang="en-US" sz="1600" dirty="0" smtClean="0"/>
              <a:t> knowledge / experimental control</a:t>
            </a:r>
          </a:p>
          <a:p>
            <a:pPr lvl="1"/>
            <a:endParaRPr lang="en-US" sz="1800" dirty="0"/>
          </a:p>
          <a:p>
            <a:pPr marL="457200" lvl="1" indent="0">
              <a:buNone/>
            </a:pPr>
            <a:r>
              <a:rPr lang="en-US" sz="1800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sz="1800" b="1" dirty="0" smtClean="0">
                <a:solidFill>
                  <a:srgbClr val="FF0000"/>
                </a:solidFill>
                <a:sym typeface="Wingdings"/>
              </a:rPr>
              <a:t>Effective connectivity</a:t>
            </a:r>
            <a:endParaRPr 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13036"/>
            <a:ext cx="180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Marreiros</a:t>
            </a:r>
            <a:r>
              <a:rPr lang="en-US" dirty="0" smtClean="0"/>
              <a:t>, 2012</a:t>
            </a:r>
            <a:endParaRPr lang="en-US" dirty="0"/>
          </a:p>
        </p:txBody>
      </p:sp>
      <p:pic>
        <p:nvPicPr>
          <p:cNvPr id="7" name="Picture 6" descr="Screen Shot 2013-03-01 at 2.22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128" y="812741"/>
            <a:ext cx="1346698" cy="555834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69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77520" y="1562622"/>
            <a:ext cx="8229600" cy="2167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/>
              </a:rPr>
              <a:t>Psychophysiological Interactions</a:t>
            </a:r>
            <a:endParaRPr lang="en-US" b="1" dirty="0"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59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/>
              </a:rPr>
              <a:t>Introduction</a:t>
            </a:r>
            <a:endParaRPr lang="en-US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"/>
              </a:spcBef>
            </a:pPr>
            <a:r>
              <a:rPr lang="en-US" b="1" dirty="0" smtClean="0">
                <a:effectLst/>
              </a:rPr>
              <a:t>Effective connectivity</a:t>
            </a:r>
          </a:p>
          <a:p>
            <a:pPr>
              <a:spcBef>
                <a:spcPts val="120"/>
              </a:spcBef>
            </a:pPr>
            <a:endParaRPr lang="en-US" b="1" dirty="0" smtClean="0">
              <a:effectLst/>
            </a:endParaRPr>
          </a:p>
          <a:p>
            <a:pPr>
              <a:spcBef>
                <a:spcPts val="120"/>
              </a:spcBef>
            </a:pPr>
            <a:r>
              <a:rPr lang="en-US" b="1" dirty="0" smtClean="0">
                <a:effectLst/>
              </a:rPr>
              <a:t>PPI overview</a:t>
            </a:r>
          </a:p>
          <a:p>
            <a:pPr>
              <a:spcBef>
                <a:spcPts val="120"/>
              </a:spcBef>
            </a:pPr>
            <a:endParaRPr lang="en-US" b="1" dirty="0" smtClean="0">
              <a:effectLst/>
            </a:endParaRPr>
          </a:p>
          <a:p>
            <a:pPr>
              <a:spcBef>
                <a:spcPts val="120"/>
              </a:spcBef>
            </a:pPr>
            <a:r>
              <a:rPr lang="en-US" b="1" dirty="0" smtClean="0">
                <a:effectLst/>
              </a:rPr>
              <a:t>SPM data set methods</a:t>
            </a:r>
          </a:p>
          <a:p>
            <a:pPr>
              <a:spcBef>
                <a:spcPts val="120"/>
              </a:spcBef>
            </a:pPr>
            <a:endParaRPr lang="en-US" b="1" dirty="0" smtClean="0">
              <a:effectLst/>
            </a:endParaRPr>
          </a:p>
          <a:p>
            <a:pPr>
              <a:spcBef>
                <a:spcPts val="120"/>
              </a:spcBef>
            </a:pPr>
            <a:r>
              <a:rPr lang="en-US" b="1" dirty="0" smtClean="0">
                <a:effectLst/>
              </a:rPr>
              <a:t>Practical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97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166048" y="1829798"/>
            <a:ext cx="4430712" cy="43924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connectivity</a:t>
            </a:r>
          </a:p>
          <a:p>
            <a:pPr algn="ctr">
              <a:spcBef>
                <a:spcPct val="20000"/>
              </a:spcBef>
            </a:pP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34950" indent="-23495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b="1" dirty="0"/>
              <a:t>T</a:t>
            </a:r>
            <a:r>
              <a:rPr lang="en-GB" sz="2000" b="1" dirty="0" smtClean="0"/>
              <a:t>emporal </a:t>
            </a:r>
            <a:r>
              <a:rPr lang="en-GB" sz="2000" b="1" dirty="0"/>
              <a:t>correlations between spatially remote </a:t>
            </a:r>
            <a:r>
              <a:rPr lang="en-GB" sz="2000" b="1" dirty="0" smtClean="0"/>
              <a:t>areas</a:t>
            </a:r>
          </a:p>
          <a:p>
            <a:pPr marL="234950" indent="-23495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b="1" dirty="0" smtClean="0"/>
              <a:t>Based on correlation analysis</a:t>
            </a:r>
          </a:p>
          <a:p>
            <a:pPr marL="234950" indent="-23495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b="1" dirty="0" smtClean="0"/>
              <a:t>MODEL-FREE</a:t>
            </a:r>
          </a:p>
          <a:p>
            <a:pPr marL="234950" indent="-23495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b="1" dirty="0" smtClean="0"/>
              <a:t>Exploratory </a:t>
            </a:r>
          </a:p>
          <a:p>
            <a:pPr marL="234950" indent="-23495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b="1" dirty="0" smtClean="0"/>
              <a:t>Data Driven</a:t>
            </a:r>
          </a:p>
          <a:p>
            <a:pPr marL="234950" indent="-23495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b="1" dirty="0" smtClean="0"/>
              <a:t>No Causation</a:t>
            </a:r>
          </a:p>
          <a:p>
            <a:pPr marL="234950" indent="-23495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b="1" dirty="0" smtClean="0"/>
              <a:t>Whole brain connectivity</a:t>
            </a:r>
            <a:endParaRPr lang="en-GB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8117" name="Rectangle 5"/>
          <p:cNvSpPr>
            <a:spLocks noChangeArrowheads="1"/>
          </p:cNvSpPr>
          <p:nvPr/>
        </p:nvSpPr>
        <p:spPr bwMode="auto">
          <a:xfrm>
            <a:off x="4520282" y="1893504"/>
            <a:ext cx="4235348" cy="44694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 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connectivity</a:t>
            </a:r>
          </a:p>
          <a:p>
            <a:pPr algn="ctr">
              <a:spcBef>
                <a:spcPct val="20000"/>
              </a:spcBef>
            </a:pP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34950" indent="-23495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b="1" dirty="0"/>
              <a:t>T</a:t>
            </a:r>
            <a:r>
              <a:rPr lang="en-GB" sz="2000" b="1" dirty="0" smtClean="0"/>
              <a:t>he </a:t>
            </a:r>
            <a:r>
              <a:rPr lang="en-GB" sz="2000" b="1" dirty="0"/>
              <a:t>influence that </a:t>
            </a:r>
            <a:r>
              <a:rPr lang="en-GB" sz="2000" b="1" dirty="0" smtClean="0"/>
              <a:t>one </a:t>
            </a:r>
            <a:r>
              <a:rPr lang="en-GB" sz="2000" b="1" dirty="0"/>
              <a:t>neuronal system </a:t>
            </a:r>
            <a:r>
              <a:rPr lang="en-GB" sz="2000" b="1" dirty="0" smtClean="0"/>
              <a:t>exerts over another</a:t>
            </a:r>
          </a:p>
          <a:p>
            <a:pPr marL="234950" indent="-23495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b="1" dirty="0" smtClean="0"/>
              <a:t>Based on regression analysis</a:t>
            </a:r>
          </a:p>
          <a:p>
            <a:pPr marL="234950" indent="-23495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b="1" dirty="0" smtClean="0"/>
              <a:t>MODEL-DEPENDENT</a:t>
            </a:r>
          </a:p>
          <a:p>
            <a:pPr marL="234950" indent="-23495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b="1" dirty="0" smtClean="0"/>
              <a:t>Confirmatory</a:t>
            </a:r>
          </a:p>
          <a:p>
            <a:pPr marL="234950" indent="-23495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b="1" dirty="0" smtClean="0"/>
              <a:t>Hypothesis driven</a:t>
            </a:r>
          </a:p>
          <a:p>
            <a:pPr marL="234950" indent="-23495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b="1" dirty="0" smtClean="0"/>
              <a:t>Causal (based on a model)</a:t>
            </a:r>
          </a:p>
          <a:p>
            <a:pPr marL="234950" indent="-23495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000" b="1" dirty="0" smtClean="0"/>
              <a:t>Reduced set of regions</a:t>
            </a:r>
            <a:endParaRPr lang="en-GB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187960" y="419100"/>
            <a:ext cx="6705600" cy="1143000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effectLst/>
              </a:rPr>
              <a:t>Functional Integration</a:t>
            </a:r>
            <a:endParaRPr lang="en-GB" b="1" dirty="0">
              <a:effectLst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448050" y="1369748"/>
            <a:ext cx="2058411" cy="338402"/>
            <a:chOff x="3524250" y="2106348"/>
            <a:chExt cx="2058411" cy="338402"/>
          </a:xfrm>
        </p:grpSpPr>
        <p:cxnSp>
          <p:nvCxnSpPr>
            <p:cNvPr id="218120" name="AutoShape 8"/>
            <p:cNvCxnSpPr>
              <a:cxnSpLocks noChangeShapeType="1"/>
            </p:cNvCxnSpPr>
            <p:nvPr/>
          </p:nvCxnSpPr>
          <p:spPr bwMode="auto">
            <a:xfrm flipH="1">
              <a:off x="3524250" y="2106348"/>
              <a:ext cx="1036061" cy="332052"/>
            </a:xfrm>
            <a:prstGeom prst="straightConnector1">
              <a:avLst/>
            </a:prstGeom>
            <a:noFill/>
            <a:ln w="57150" cmpd="sng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5" name="AutoShape 8"/>
            <p:cNvCxnSpPr>
              <a:cxnSpLocks noChangeShapeType="1"/>
            </p:cNvCxnSpPr>
            <p:nvPr/>
          </p:nvCxnSpPr>
          <p:spPr bwMode="auto">
            <a:xfrm>
              <a:off x="4546600" y="2112698"/>
              <a:ext cx="1036061" cy="332052"/>
            </a:xfrm>
            <a:prstGeom prst="straightConnector1">
              <a:avLst/>
            </a:prstGeom>
            <a:noFill/>
            <a:ln w="57150" cmpd="sng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2" name="Rectangle 1"/>
          <p:cNvSpPr/>
          <p:nvPr/>
        </p:nvSpPr>
        <p:spPr>
          <a:xfrm>
            <a:off x="0" y="6586465"/>
            <a:ext cx="19360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/>
              <a:t>Adapted from D.  </a:t>
            </a:r>
            <a:r>
              <a:rPr lang="en-US" sz="1000" i="1" dirty="0" err="1"/>
              <a:t>Gitelman</a:t>
            </a:r>
            <a:r>
              <a:rPr lang="en-US" sz="1000" i="1" dirty="0"/>
              <a:t>, 2011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19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04130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6" grpId="0"/>
      <p:bldP spid="2181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77520" y="1562622"/>
            <a:ext cx="8229600" cy="2167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/>
              </a:rPr>
              <a:t>Resting-state fMRI</a:t>
            </a:r>
            <a:endParaRPr lang="en-US" b="1" dirty="0"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24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565256"/>
            <a:ext cx="8242300" cy="801580"/>
          </a:xfrm>
        </p:spPr>
        <p:txBody>
          <a:bodyPr/>
          <a:lstStyle/>
          <a:p>
            <a:pPr algn="ctr"/>
            <a:r>
              <a:rPr lang="en-US" b="1" dirty="0" smtClean="0">
                <a:effectLst/>
              </a:rPr>
              <a:t>Correlation vs. Regression</a:t>
            </a:r>
            <a:endParaRPr lang="en-US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1277936"/>
            <a:ext cx="4102100" cy="5008564"/>
          </a:xfrm>
          <a:effectLst/>
        </p:spPr>
        <p:txBody>
          <a:bodyPr>
            <a:normAutofit/>
          </a:bodyPr>
          <a:lstStyle/>
          <a:p>
            <a:pPr marL="0" indent="0" algn="ctr">
              <a:buClr>
                <a:schemeClr val="tx1"/>
              </a:buClr>
              <a:buNone/>
            </a:pPr>
            <a:r>
              <a:rPr lang="en-US" b="1" dirty="0">
                <a:effectLst/>
                <a:latin typeface="+mn-lt"/>
              </a:rPr>
              <a:t>Correlation</a:t>
            </a:r>
          </a:p>
          <a:p>
            <a:pPr>
              <a:buClr>
                <a:schemeClr val="tx1"/>
              </a:buClr>
            </a:pPr>
            <a:r>
              <a:rPr lang="en-US" sz="2400" b="1" dirty="0">
                <a:effectLst/>
                <a:latin typeface="+mn-lt"/>
              </a:rPr>
              <a:t>Continuous data</a:t>
            </a:r>
          </a:p>
          <a:p>
            <a:pPr>
              <a:buClr>
                <a:schemeClr val="tx1"/>
              </a:buClr>
            </a:pPr>
            <a:r>
              <a:rPr lang="en-US" sz="2400" b="1" dirty="0">
                <a:effectLst/>
                <a:latin typeface="+mn-lt"/>
              </a:rPr>
              <a:t>Assumes relationship between two variables is constant</a:t>
            </a:r>
          </a:p>
          <a:p>
            <a:pPr>
              <a:buClr>
                <a:schemeClr val="tx1"/>
              </a:buClr>
            </a:pPr>
            <a:r>
              <a:rPr lang="en-US" sz="2400" b="1" dirty="0">
                <a:effectLst/>
                <a:latin typeface="+mn-lt"/>
              </a:rPr>
              <a:t>Uses observational or retrospective data</a:t>
            </a:r>
          </a:p>
          <a:p>
            <a:pPr>
              <a:buClr>
                <a:schemeClr val="tx1"/>
              </a:buClr>
            </a:pPr>
            <a:r>
              <a:rPr lang="en-US" sz="2400" b="1" dirty="0">
                <a:effectLst/>
                <a:latin typeface="+mn-lt"/>
              </a:rPr>
              <a:t>Pearson’s r</a:t>
            </a:r>
          </a:p>
          <a:p>
            <a:pPr>
              <a:buClr>
                <a:schemeClr val="tx1"/>
              </a:buClr>
            </a:pPr>
            <a:r>
              <a:rPr lang="en-US" sz="2400" b="1" dirty="0">
                <a:effectLst/>
                <a:latin typeface="+mn-lt"/>
              </a:rPr>
              <a:t>No directionality</a:t>
            </a:r>
          </a:p>
          <a:p>
            <a:pPr>
              <a:buClr>
                <a:schemeClr val="tx1"/>
              </a:buClr>
            </a:pPr>
            <a:r>
              <a:rPr lang="en-US" sz="2400" b="1" dirty="0">
                <a:effectLst/>
                <a:latin typeface="+mn-lt"/>
              </a:rPr>
              <a:t>Linear association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30700" y="1379536"/>
            <a:ext cx="4508500" cy="4932364"/>
          </a:xfrm>
          <a:prstGeom prst="rect">
            <a:avLst/>
          </a:prstGeom>
          <a:effectLst/>
        </p:spPr>
        <p:txBody>
          <a:bodyPr vert="horz" lIns="91440">
            <a:normAutofit fontScale="92500" lnSpcReduction="20000"/>
          </a:bodyPr>
          <a:lstStyle>
            <a:lvl1pPr marL="320040" indent="-32004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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936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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3544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tx1"/>
              </a:buClr>
              <a:buNone/>
            </a:pPr>
            <a:r>
              <a:rPr lang="en-US" sz="3600" b="1" dirty="0"/>
              <a:t>Regression</a:t>
            </a:r>
          </a:p>
          <a:p>
            <a:pPr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600" b="1" dirty="0"/>
              <a:t>Continuous data</a:t>
            </a:r>
          </a:p>
          <a:p>
            <a:pPr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600" b="1" dirty="0"/>
              <a:t>Tests for influence of an explanatory variable on a dependent variable</a:t>
            </a:r>
          </a:p>
          <a:p>
            <a:pPr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600" b="1" dirty="0"/>
              <a:t>Uses data from an experimental manipulation </a:t>
            </a:r>
          </a:p>
          <a:p>
            <a:pPr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600" b="1" dirty="0"/>
              <a:t>Least squares method</a:t>
            </a:r>
          </a:p>
          <a:p>
            <a:pPr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600" b="1" dirty="0"/>
              <a:t>Tests for the validity of a model</a:t>
            </a:r>
          </a:p>
          <a:p>
            <a:pPr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600" b="1" dirty="0"/>
              <a:t>Evaluates the strength of the relationships between the variables in the data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346450" y="1115748"/>
            <a:ext cx="2058411" cy="338402"/>
            <a:chOff x="3524250" y="2106348"/>
            <a:chExt cx="2058411" cy="338402"/>
          </a:xfrm>
        </p:grpSpPr>
        <p:cxnSp>
          <p:nvCxnSpPr>
            <p:cNvPr id="9" name="AutoShape 8"/>
            <p:cNvCxnSpPr>
              <a:cxnSpLocks noChangeShapeType="1"/>
            </p:cNvCxnSpPr>
            <p:nvPr/>
          </p:nvCxnSpPr>
          <p:spPr bwMode="auto">
            <a:xfrm flipH="1">
              <a:off x="3524250" y="2106348"/>
              <a:ext cx="1036061" cy="332052"/>
            </a:xfrm>
            <a:prstGeom prst="straightConnector1">
              <a:avLst/>
            </a:prstGeom>
            <a:noFill/>
            <a:ln w="57150" cmpd="sng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0" name="AutoShape 8"/>
            <p:cNvCxnSpPr>
              <a:cxnSpLocks noChangeShapeType="1"/>
            </p:cNvCxnSpPr>
            <p:nvPr/>
          </p:nvCxnSpPr>
          <p:spPr bwMode="auto">
            <a:xfrm>
              <a:off x="4546600" y="2112698"/>
              <a:ext cx="1036061" cy="332052"/>
            </a:xfrm>
            <a:prstGeom prst="straightConnector1">
              <a:avLst/>
            </a:prstGeom>
            <a:noFill/>
            <a:ln w="57150" cmpd="sng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5" name="Rectangle 4"/>
          <p:cNvSpPr/>
          <p:nvPr/>
        </p:nvSpPr>
        <p:spPr>
          <a:xfrm>
            <a:off x="0" y="6617613"/>
            <a:ext cx="19360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/>
              <a:t>Adapted from D.  </a:t>
            </a:r>
            <a:r>
              <a:rPr lang="en-US" sz="1000" i="1" dirty="0" err="1"/>
              <a:t>Gitelman</a:t>
            </a:r>
            <a:r>
              <a:rPr lang="en-US" sz="1000" i="1" dirty="0"/>
              <a:t>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05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/>
              </a:rPr>
              <a:t>Psychophysiological Interaction</a:t>
            </a:r>
            <a:endParaRPr lang="en-US" b="1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901" y="1663700"/>
            <a:ext cx="8064499" cy="28315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400" dirty="0" smtClean="0"/>
              <a:t>Measures </a:t>
            </a:r>
            <a:r>
              <a:rPr lang="en-GB" sz="2400" dirty="0"/>
              <a:t>effective </a:t>
            </a:r>
            <a:r>
              <a:rPr lang="en-GB" sz="2400" dirty="0" smtClean="0"/>
              <a:t>connectivity: how psychological variables or external manipulations change the coupling between regions.</a:t>
            </a:r>
          </a:p>
          <a:p>
            <a:pPr marL="342900" indent="-342900">
              <a:buFont typeface="Arial"/>
              <a:buChar char="•"/>
            </a:pPr>
            <a:endParaRPr lang="en-GB" sz="2000" dirty="0"/>
          </a:p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A</a:t>
            </a:r>
            <a:r>
              <a:rPr lang="en-US" sz="2000" dirty="0" smtClean="0"/>
              <a:t> </a:t>
            </a:r>
            <a:r>
              <a:rPr lang="en-US" sz="2400" dirty="0" smtClean="0"/>
              <a:t>change </a:t>
            </a:r>
            <a:r>
              <a:rPr lang="en-US" sz="2400" dirty="0"/>
              <a:t>in the regression coefficient between two </a:t>
            </a:r>
            <a:r>
              <a:rPr lang="en-US" sz="2400" dirty="0" smtClean="0"/>
              <a:t>regions during two different conditions determines significance. 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91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482600"/>
            <a:ext cx="8166100" cy="75078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/>
              </a:rPr>
              <a:t>PPI: Experimental Design</a:t>
            </a:r>
            <a:endParaRPr lang="en-US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2433637"/>
            <a:ext cx="8661400" cy="3268663"/>
          </a:xfrm>
          <a:effectLst/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600" dirty="0" smtClean="0">
                <a:effectLst/>
                <a:latin typeface="+mn-lt"/>
              </a:rPr>
              <a:t>Factorial Design (2 different types of stimuli; 2 different task conditions)</a:t>
            </a:r>
          </a:p>
          <a:p>
            <a:pPr>
              <a:buClr>
                <a:schemeClr val="tx1"/>
              </a:buClr>
            </a:pPr>
            <a:r>
              <a:rPr lang="en-US" sz="2600" dirty="0" smtClean="0">
                <a:effectLst/>
                <a:latin typeface="+mn-lt"/>
              </a:rPr>
              <a:t>Plausible conceptual anatomical model or hypothesis: </a:t>
            </a:r>
          </a:p>
          <a:p>
            <a:pPr marL="400050" lvl="1" indent="0">
              <a:buClr>
                <a:schemeClr val="tx1"/>
              </a:buClr>
              <a:buNone/>
            </a:pPr>
            <a:r>
              <a:rPr lang="en-US" sz="2600" dirty="0" smtClean="0">
                <a:effectLst/>
                <a:latin typeface="+mn-lt"/>
              </a:rPr>
              <a:t>e.g. </a:t>
            </a:r>
            <a:r>
              <a:rPr lang="en-GB" sz="2600" i="1" dirty="0">
                <a:effectLst/>
                <a:latin typeface="+mn-lt"/>
              </a:rPr>
              <a:t>How can brain activity in </a:t>
            </a:r>
            <a:r>
              <a:rPr lang="en-GB" sz="2600" i="1" dirty="0" smtClean="0">
                <a:effectLst/>
                <a:latin typeface="+mn-lt"/>
              </a:rPr>
              <a:t>V5 (motion detection area) </a:t>
            </a:r>
            <a:r>
              <a:rPr lang="en-GB" sz="2600" i="1" dirty="0">
                <a:effectLst/>
                <a:latin typeface="+mn-lt"/>
              </a:rPr>
              <a:t>be explained by the interaction between attention and </a:t>
            </a:r>
            <a:r>
              <a:rPr lang="en-GB" sz="2600" i="1" dirty="0" smtClean="0">
                <a:effectLst/>
                <a:latin typeface="+mn-lt"/>
              </a:rPr>
              <a:t>V2(primary visual cortex) </a:t>
            </a:r>
            <a:r>
              <a:rPr lang="en-GB" sz="2600" i="1" dirty="0">
                <a:effectLst/>
                <a:latin typeface="+mn-lt"/>
              </a:rPr>
              <a:t>activity</a:t>
            </a:r>
            <a:r>
              <a:rPr lang="en-GB" sz="2600" i="1" dirty="0" smtClean="0">
                <a:effectLst/>
                <a:latin typeface="+mn-lt"/>
              </a:rPr>
              <a:t>?</a:t>
            </a:r>
          </a:p>
          <a:p>
            <a:pPr>
              <a:buClr>
                <a:schemeClr val="tx1"/>
              </a:buClr>
            </a:pPr>
            <a:r>
              <a:rPr lang="en-GB" sz="2600" dirty="0" smtClean="0">
                <a:effectLst/>
                <a:latin typeface="+mn-lt"/>
              </a:rPr>
              <a:t>Neuronal model</a:t>
            </a:r>
          </a:p>
          <a:p>
            <a:pPr marL="310896" lvl="1" indent="0">
              <a:buClr>
                <a:schemeClr val="tx1"/>
              </a:buClr>
              <a:buNone/>
            </a:pPr>
            <a:endParaRPr lang="en-US" sz="2600" b="1" dirty="0" smtClean="0">
              <a:effectLst/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9100" y="1104900"/>
            <a:ext cx="8572500" cy="11079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Key question: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>
                <a:latin typeface="+mj-lt"/>
              </a:rPr>
              <a:t>How can brain activity be explained by the </a:t>
            </a:r>
            <a:r>
              <a:rPr lang="en-GB" sz="2400" i="1" dirty="0">
                <a:latin typeface="+mj-lt"/>
              </a:rPr>
              <a:t>interaction</a:t>
            </a:r>
            <a:r>
              <a:rPr lang="en-GB" sz="2400" dirty="0">
                <a:latin typeface="+mj-lt"/>
              </a:rPr>
              <a:t> between </a:t>
            </a:r>
            <a:r>
              <a:rPr lang="en-GB" sz="2400" i="1" dirty="0">
                <a:latin typeface="+mj-lt"/>
              </a:rPr>
              <a:t>psychological </a:t>
            </a:r>
            <a:r>
              <a:rPr lang="en-GB" sz="2400" dirty="0">
                <a:latin typeface="+mj-lt"/>
              </a:rPr>
              <a:t>and </a:t>
            </a:r>
            <a:r>
              <a:rPr lang="en-GB" sz="2400" i="1" dirty="0">
                <a:latin typeface="+mj-lt"/>
              </a:rPr>
              <a:t>physiological </a:t>
            </a:r>
            <a:r>
              <a:rPr lang="en-GB" sz="2400" dirty="0">
                <a:latin typeface="+mj-lt"/>
              </a:rPr>
              <a:t>variables?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18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36788" y="506140"/>
            <a:ext cx="6732272" cy="627098"/>
          </a:xfrm>
        </p:spPr>
        <p:txBody>
          <a:bodyPr>
            <a:normAutofit/>
          </a:bodyPr>
          <a:lstStyle/>
          <a:p>
            <a:r>
              <a:rPr lang="en-GB" sz="2800" b="1" dirty="0">
                <a:effectLst/>
              </a:rPr>
              <a:t>PPIs </a:t>
            </a:r>
            <a:r>
              <a:rPr lang="en-GB" sz="2800" b="1" dirty="0" err="1">
                <a:effectLst/>
              </a:rPr>
              <a:t>vs</a:t>
            </a:r>
            <a:r>
              <a:rPr lang="en-GB" sz="2800" b="1" dirty="0">
                <a:effectLst/>
              </a:rPr>
              <a:t> </a:t>
            </a:r>
            <a:r>
              <a:rPr lang="en-GB" sz="2800" b="1" dirty="0" smtClean="0">
                <a:effectLst/>
              </a:rPr>
              <a:t>Typical GLM Interactions</a:t>
            </a:r>
            <a:endParaRPr lang="en-GB" sz="2800" b="1" dirty="0">
              <a:effectLst/>
            </a:endParaRPr>
          </a:p>
        </p:txBody>
      </p:sp>
      <p:sp>
        <p:nvSpPr>
          <p:cNvPr id="47" name="Line 2"/>
          <p:cNvSpPr>
            <a:spLocks noChangeShapeType="1"/>
          </p:cNvSpPr>
          <p:nvPr/>
        </p:nvSpPr>
        <p:spPr bwMode="auto">
          <a:xfrm>
            <a:off x="5474431" y="6125904"/>
            <a:ext cx="3255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" name="Line 3"/>
          <p:cNvSpPr>
            <a:spLocks noChangeShapeType="1"/>
          </p:cNvSpPr>
          <p:nvPr/>
        </p:nvSpPr>
        <p:spPr bwMode="auto">
          <a:xfrm flipH="1" flipV="1">
            <a:off x="5464346" y="2854245"/>
            <a:ext cx="10085" cy="326179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" name="Line 4"/>
          <p:cNvSpPr>
            <a:spLocks noChangeShapeType="1"/>
          </p:cNvSpPr>
          <p:nvPr/>
        </p:nvSpPr>
        <p:spPr bwMode="auto">
          <a:xfrm flipV="1">
            <a:off x="5758676" y="3216831"/>
            <a:ext cx="2258020" cy="2285579"/>
          </a:xfrm>
          <a:prstGeom prst="line">
            <a:avLst/>
          </a:prstGeom>
          <a:noFill/>
          <a:ln w="50800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" name="Line 5"/>
          <p:cNvSpPr>
            <a:spLocks noChangeShapeType="1"/>
          </p:cNvSpPr>
          <p:nvPr/>
        </p:nvSpPr>
        <p:spPr bwMode="auto">
          <a:xfrm flipV="1">
            <a:off x="5758675" y="4571652"/>
            <a:ext cx="2258020" cy="991725"/>
          </a:xfrm>
          <a:prstGeom prst="line">
            <a:avLst/>
          </a:prstGeom>
          <a:noFill/>
          <a:ln w="50800">
            <a:solidFill>
              <a:srgbClr val="00206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5878694" y="3235270"/>
            <a:ext cx="1439863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l"/>
            <a:r>
              <a:rPr lang="en-GB" b="1" dirty="0" smtClean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Motion</a:t>
            </a:r>
            <a:endParaRPr lang="en-GB" b="1" dirty="0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7114463" y="5319055"/>
            <a:ext cx="1800225" cy="366713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  <a:effectLst/>
        </p:spPr>
        <p:txBody>
          <a:bodyPr>
            <a:spAutoFit/>
          </a:bodyPr>
          <a:lstStyle/>
          <a:p>
            <a:pPr algn="l"/>
            <a:r>
              <a:rPr lang="en-GB" b="1" dirty="0" smtClean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No Motion</a:t>
            </a:r>
            <a:endParaRPr lang="en-GB" b="1" dirty="0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74431" y="6313176"/>
            <a:ext cx="78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 </a:t>
            </a:r>
            <a:r>
              <a:rPr lang="en-GB" dirty="0" err="1" smtClean="0"/>
              <a:t>Att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696218" y="6313176"/>
            <a:ext cx="464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dirty="0" err="1" smtClean="0">
                <a:solidFill>
                  <a:prstClr val="black"/>
                </a:solidFill>
              </a:rPr>
              <a:t>Att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41618" y="6497842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b="1">
                <a:solidFill>
                  <a:prstClr val="black"/>
                </a:solidFill>
              </a:rPr>
              <a:t>Load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758676" y="6116037"/>
            <a:ext cx="0" cy="1251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7974858" y="6125904"/>
            <a:ext cx="0" cy="1251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89106" y="1028700"/>
            <a:ext cx="8600894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typical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interaction: </a:t>
            </a:r>
            <a:r>
              <a:rPr lang="en-GB" sz="2000" i="1" dirty="0" smtClean="0"/>
              <a:t>How can brain activity be explained by the interaction between 2 experimental variables?</a:t>
            </a:r>
            <a:endParaRPr lang="en-GB" sz="2000" dirty="0"/>
          </a:p>
          <a:p>
            <a:endParaRPr lang="en-GB" sz="2000" dirty="0" smtClean="0"/>
          </a:p>
          <a:p>
            <a:r>
              <a:rPr lang="en-GB" sz="2000" dirty="0"/>
              <a:t>Y</a:t>
            </a:r>
            <a:r>
              <a:rPr lang="en-GB" sz="2000" dirty="0" smtClean="0"/>
              <a:t> </a:t>
            </a:r>
            <a:r>
              <a:rPr lang="en-GB" sz="2000" dirty="0"/>
              <a:t>=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b="1" dirty="0" smtClean="0">
                <a:solidFill>
                  <a:srgbClr val="FF0000"/>
                </a:solidFill>
              </a:rPr>
              <a:t>(</a:t>
            </a:r>
            <a:r>
              <a:rPr lang="en-GB" sz="2000" b="1" dirty="0">
                <a:solidFill>
                  <a:srgbClr val="FF0000"/>
                </a:solidFill>
              </a:rPr>
              <a:t>S</a:t>
            </a:r>
            <a:r>
              <a:rPr lang="en-GB" sz="2000" b="1" baseline="-25000" dirty="0" smtClean="0">
                <a:solidFill>
                  <a:srgbClr val="FF0000"/>
                </a:solidFill>
              </a:rPr>
              <a:t>1</a:t>
            </a:r>
            <a:r>
              <a:rPr lang="en-GB" sz="2000" b="1" dirty="0" smtClean="0">
                <a:solidFill>
                  <a:srgbClr val="FF0000"/>
                </a:solidFill>
              </a:rPr>
              <a:t>-S</a:t>
            </a:r>
            <a:r>
              <a:rPr lang="en-GB" sz="2000" b="1" baseline="-25000" dirty="0" smtClean="0">
                <a:solidFill>
                  <a:srgbClr val="FF0000"/>
                </a:solidFill>
              </a:rPr>
              <a:t>2</a:t>
            </a:r>
            <a:r>
              <a:rPr lang="en-GB" sz="2000" b="1" dirty="0" smtClean="0">
                <a:solidFill>
                  <a:srgbClr val="FF0000"/>
                </a:solidFill>
              </a:rPr>
              <a:t>)</a:t>
            </a:r>
            <a:r>
              <a:rPr lang="el-GR" sz="2000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l-GR" sz="2000" b="1" dirty="0">
                <a:solidFill>
                  <a:srgbClr val="FF0000"/>
                </a:solidFill>
                <a:cs typeface="Arial" charset="0"/>
              </a:rPr>
              <a:t>β</a:t>
            </a:r>
            <a:r>
              <a:rPr lang="en-GB" sz="2000" b="1" baseline="-25000" dirty="0">
                <a:solidFill>
                  <a:srgbClr val="FF0000"/>
                </a:solidFill>
              </a:rPr>
              <a:t>1</a:t>
            </a:r>
            <a:r>
              <a:rPr lang="en-GB" sz="2000" b="1" dirty="0">
                <a:solidFill>
                  <a:srgbClr val="FF0000"/>
                </a:solidFill>
              </a:rPr>
              <a:t>  </a:t>
            </a:r>
            <a:r>
              <a:rPr lang="en-GB" sz="2000" b="1" dirty="0">
                <a:solidFill>
                  <a:srgbClr val="7030A0"/>
                </a:solidFill>
              </a:rPr>
              <a:t>+  </a:t>
            </a:r>
            <a:r>
              <a:rPr lang="en-GB" sz="2000" b="1" dirty="0" smtClean="0">
                <a:solidFill>
                  <a:srgbClr val="7030A0"/>
                </a:solidFill>
              </a:rPr>
              <a:t>(T</a:t>
            </a:r>
            <a:r>
              <a:rPr lang="en-GB" sz="2000" b="1" baseline="-25000" dirty="0" smtClean="0">
                <a:solidFill>
                  <a:srgbClr val="7030A0"/>
                </a:solidFill>
              </a:rPr>
              <a:t>1</a:t>
            </a:r>
            <a:r>
              <a:rPr lang="en-GB" sz="2000" b="1" dirty="0" smtClean="0">
                <a:solidFill>
                  <a:srgbClr val="7030A0"/>
                </a:solidFill>
              </a:rPr>
              <a:t>-T</a:t>
            </a:r>
            <a:r>
              <a:rPr lang="en-GB" sz="2000" b="1" baseline="-25000" dirty="0" smtClean="0">
                <a:solidFill>
                  <a:srgbClr val="7030A0"/>
                </a:solidFill>
              </a:rPr>
              <a:t>2</a:t>
            </a:r>
            <a:r>
              <a:rPr lang="en-GB" sz="2000" b="1" dirty="0">
                <a:solidFill>
                  <a:srgbClr val="7030A0"/>
                </a:solidFill>
              </a:rPr>
              <a:t>) </a:t>
            </a:r>
            <a:r>
              <a:rPr lang="el-GR" sz="2000" b="1" dirty="0">
                <a:solidFill>
                  <a:srgbClr val="7030A0"/>
                </a:solidFill>
                <a:cs typeface="Arial" charset="0"/>
              </a:rPr>
              <a:t>β</a:t>
            </a:r>
            <a:r>
              <a:rPr lang="en-GB" sz="2000" b="1" baseline="-25000" dirty="0">
                <a:solidFill>
                  <a:srgbClr val="7030A0"/>
                </a:solidFill>
              </a:rPr>
              <a:t>2</a:t>
            </a:r>
            <a:r>
              <a:rPr lang="en-GB" sz="2000" b="1" dirty="0">
                <a:solidFill>
                  <a:srgbClr val="7030A0"/>
                </a:solidFill>
              </a:rPr>
              <a:t>  </a:t>
            </a:r>
            <a:r>
              <a:rPr lang="en-GB" sz="2000" dirty="0"/>
              <a:t>+  </a:t>
            </a:r>
            <a:r>
              <a:rPr lang="en-GB" sz="2000" b="1" dirty="0" smtClean="0">
                <a:solidFill>
                  <a:srgbClr val="0000FF"/>
                </a:solidFill>
              </a:rPr>
              <a:t>(S</a:t>
            </a:r>
            <a:r>
              <a:rPr lang="en-GB" sz="2000" b="1" baseline="-25000" dirty="0" smtClean="0">
                <a:solidFill>
                  <a:srgbClr val="0000FF"/>
                </a:solidFill>
              </a:rPr>
              <a:t>1</a:t>
            </a:r>
            <a:r>
              <a:rPr lang="en-GB" sz="2000" b="1" dirty="0" smtClean="0">
                <a:solidFill>
                  <a:srgbClr val="0000FF"/>
                </a:solidFill>
              </a:rPr>
              <a:t>-S</a:t>
            </a:r>
            <a:r>
              <a:rPr lang="en-GB" sz="2000" b="1" baseline="-25000" dirty="0" smtClean="0">
                <a:solidFill>
                  <a:srgbClr val="0000FF"/>
                </a:solidFill>
              </a:rPr>
              <a:t>2</a:t>
            </a:r>
            <a:r>
              <a:rPr lang="en-GB" sz="2000" b="1" dirty="0">
                <a:solidFill>
                  <a:srgbClr val="0000FF"/>
                </a:solidFill>
              </a:rPr>
              <a:t>)</a:t>
            </a:r>
            <a:r>
              <a:rPr lang="en-GB" sz="2000" b="1" dirty="0" smtClean="0">
                <a:solidFill>
                  <a:srgbClr val="0000FF"/>
                </a:solidFill>
              </a:rPr>
              <a:t>(T</a:t>
            </a:r>
            <a:r>
              <a:rPr lang="en-GB" sz="2000" b="1" baseline="-25000" dirty="0" smtClean="0">
                <a:solidFill>
                  <a:srgbClr val="0000FF"/>
                </a:solidFill>
              </a:rPr>
              <a:t>1</a:t>
            </a:r>
            <a:r>
              <a:rPr lang="en-GB" sz="2000" b="1" dirty="0" smtClean="0">
                <a:solidFill>
                  <a:srgbClr val="0000FF"/>
                </a:solidFill>
              </a:rPr>
              <a:t>-T</a:t>
            </a:r>
            <a:r>
              <a:rPr lang="en-GB" sz="2000" b="1" baseline="-25000" dirty="0" smtClean="0">
                <a:solidFill>
                  <a:srgbClr val="0000FF"/>
                </a:solidFill>
              </a:rPr>
              <a:t>2</a:t>
            </a:r>
            <a:r>
              <a:rPr lang="en-GB" sz="2000" b="1" dirty="0">
                <a:solidFill>
                  <a:srgbClr val="0000FF"/>
                </a:solidFill>
              </a:rPr>
              <a:t>) </a:t>
            </a:r>
            <a:r>
              <a:rPr lang="el-GR" sz="2000" b="1" dirty="0">
                <a:solidFill>
                  <a:srgbClr val="0000FF"/>
                </a:solidFill>
                <a:cs typeface="Arial" charset="0"/>
              </a:rPr>
              <a:t>β</a:t>
            </a:r>
            <a:r>
              <a:rPr lang="en-GB" sz="2000" b="1" baseline="-25000" dirty="0">
                <a:solidFill>
                  <a:srgbClr val="0000FF"/>
                </a:solidFill>
              </a:rPr>
              <a:t>3</a:t>
            </a:r>
            <a:r>
              <a:rPr lang="en-GB" sz="2000" b="1" dirty="0">
                <a:solidFill>
                  <a:srgbClr val="0000FF"/>
                </a:solidFill>
              </a:rPr>
              <a:t>  </a:t>
            </a:r>
            <a:r>
              <a:rPr lang="en-GB" sz="2000" dirty="0"/>
              <a:t>+  </a:t>
            </a:r>
            <a:r>
              <a:rPr lang="en-GB" sz="2000" dirty="0" smtClean="0"/>
              <a:t>e</a:t>
            </a:r>
            <a:endParaRPr lang="en-GB" sz="2000" dirty="0"/>
          </a:p>
        </p:txBody>
      </p:sp>
      <p:grpSp>
        <p:nvGrpSpPr>
          <p:cNvPr id="71" name="Group 24"/>
          <p:cNvGrpSpPr>
            <a:grpSpLocks/>
          </p:cNvGrpSpPr>
          <p:nvPr/>
        </p:nvGrpSpPr>
        <p:grpSpPr bwMode="auto">
          <a:xfrm>
            <a:off x="299607" y="2885898"/>
            <a:ext cx="4632858" cy="3247176"/>
            <a:chOff x="1955" y="1090"/>
            <a:chExt cx="3597" cy="2817"/>
          </a:xfrm>
        </p:grpSpPr>
        <p:grpSp>
          <p:nvGrpSpPr>
            <p:cNvPr id="72" name="Group 21"/>
            <p:cNvGrpSpPr>
              <a:grpSpLocks/>
            </p:cNvGrpSpPr>
            <p:nvPr/>
          </p:nvGrpSpPr>
          <p:grpSpPr bwMode="auto">
            <a:xfrm>
              <a:off x="2309" y="1321"/>
              <a:ext cx="3243" cy="2586"/>
              <a:chOff x="2357" y="1225"/>
              <a:chExt cx="3243" cy="2586"/>
            </a:xfrm>
          </p:grpSpPr>
          <p:sp>
            <p:nvSpPr>
              <p:cNvPr id="75" name="Rectangle 8"/>
              <p:cNvSpPr>
                <a:spLocks noChangeArrowheads="1"/>
              </p:cNvSpPr>
              <p:nvPr/>
            </p:nvSpPr>
            <p:spPr bwMode="auto">
              <a:xfrm>
                <a:off x="4392" y="2698"/>
                <a:ext cx="984" cy="1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GB" sz="2800" dirty="0"/>
              </a:p>
              <a:p>
                <a:pPr>
                  <a:spcBef>
                    <a:spcPct val="20000"/>
                  </a:spcBef>
                </a:pPr>
                <a:r>
                  <a:rPr lang="en-GB" sz="2800" dirty="0" smtClean="0"/>
                  <a:t> </a:t>
                </a:r>
                <a:r>
                  <a:rPr lang="en-GB" sz="2800" dirty="0" smtClean="0">
                    <a:solidFill>
                      <a:srgbClr val="FF0000"/>
                    </a:solidFill>
                  </a:rPr>
                  <a:t>T</a:t>
                </a:r>
                <a:r>
                  <a:rPr lang="en-GB" sz="2800" baseline="-25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GB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GB" sz="2800" dirty="0" smtClean="0"/>
                  <a:t> </a:t>
                </a:r>
                <a:r>
                  <a:rPr lang="en-GB" sz="2800" dirty="0" smtClean="0">
                    <a:solidFill>
                      <a:srgbClr val="7030A0"/>
                    </a:solidFill>
                  </a:rPr>
                  <a:t>S</a:t>
                </a:r>
                <a:r>
                  <a:rPr lang="en-GB" sz="2800" baseline="-25000" dirty="0" smtClean="0">
                    <a:solidFill>
                      <a:srgbClr val="7030A0"/>
                    </a:solidFill>
                  </a:rPr>
                  <a:t>2</a:t>
                </a:r>
                <a:endParaRPr lang="en-GB" sz="2800" baseline="-250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76" name="Rectangle 7"/>
              <p:cNvSpPr>
                <a:spLocks noChangeArrowheads="1"/>
              </p:cNvSpPr>
              <p:nvPr/>
            </p:nvSpPr>
            <p:spPr bwMode="auto">
              <a:xfrm>
                <a:off x="3408" y="2698"/>
                <a:ext cx="984" cy="1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GB" sz="2800" dirty="0"/>
              </a:p>
              <a:p>
                <a:pPr>
                  <a:spcBef>
                    <a:spcPct val="20000"/>
                  </a:spcBef>
                </a:pPr>
                <a:r>
                  <a:rPr lang="en-GB" sz="2800" dirty="0" smtClean="0"/>
                  <a:t> </a:t>
                </a:r>
                <a:r>
                  <a:rPr lang="en-GB" sz="2800" dirty="0" smtClean="0">
                    <a:solidFill>
                      <a:srgbClr val="FF0000"/>
                    </a:solidFill>
                  </a:rPr>
                  <a:t>T</a:t>
                </a:r>
                <a:r>
                  <a:rPr lang="en-GB" sz="2800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GB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GB" sz="2800" dirty="0" smtClean="0"/>
                  <a:t>  </a:t>
                </a:r>
                <a:r>
                  <a:rPr lang="en-GB" sz="2800" dirty="0" smtClean="0">
                    <a:solidFill>
                      <a:srgbClr val="7030A0"/>
                    </a:solidFill>
                  </a:rPr>
                  <a:t>S</a:t>
                </a:r>
                <a:r>
                  <a:rPr lang="en-GB" sz="2800" baseline="-25000" dirty="0" smtClean="0">
                    <a:solidFill>
                      <a:srgbClr val="7030A0"/>
                    </a:solidFill>
                  </a:rPr>
                  <a:t>2</a:t>
                </a:r>
                <a:endParaRPr lang="en-GB" sz="2800" baseline="-250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77" name="Rectangle 6"/>
              <p:cNvSpPr>
                <a:spLocks noChangeArrowheads="1"/>
              </p:cNvSpPr>
              <p:nvPr/>
            </p:nvSpPr>
            <p:spPr bwMode="auto">
              <a:xfrm>
                <a:off x="4392" y="1584"/>
                <a:ext cx="984" cy="11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GB" sz="2800" dirty="0"/>
              </a:p>
              <a:p>
                <a:pPr>
                  <a:spcBef>
                    <a:spcPct val="20000"/>
                  </a:spcBef>
                </a:pPr>
                <a:r>
                  <a:rPr lang="en-GB" sz="28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GB" sz="2800" dirty="0" smtClean="0">
                    <a:solidFill>
                      <a:srgbClr val="FF0000"/>
                    </a:solidFill>
                  </a:rPr>
                  <a:t>T</a:t>
                </a:r>
                <a:r>
                  <a:rPr lang="en-GB" sz="2800" baseline="-25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GB" sz="28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 </a:t>
                </a:r>
                <a:r>
                  <a:rPr lang="en-GB" sz="2800" dirty="0" smtClean="0">
                    <a:solidFill>
                      <a:srgbClr val="7030A0"/>
                    </a:solidFill>
                  </a:rPr>
                  <a:t>S</a:t>
                </a:r>
                <a:r>
                  <a:rPr lang="en-GB" sz="2800" baseline="-25000" dirty="0" smtClean="0">
                    <a:solidFill>
                      <a:srgbClr val="7030A0"/>
                    </a:solidFill>
                  </a:rPr>
                  <a:t>1</a:t>
                </a:r>
                <a:endParaRPr lang="en-GB" sz="2800" baseline="-250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78" name="Rectangle 5"/>
              <p:cNvSpPr>
                <a:spLocks noChangeArrowheads="1"/>
              </p:cNvSpPr>
              <p:nvPr/>
            </p:nvSpPr>
            <p:spPr bwMode="auto">
              <a:xfrm>
                <a:off x="3408" y="1584"/>
                <a:ext cx="984" cy="11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endParaRPr lang="en-GB" sz="2800" dirty="0"/>
              </a:p>
              <a:p>
                <a:pPr>
                  <a:spcBef>
                    <a:spcPct val="20000"/>
                  </a:spcBef>
                </a:pPr>
                <a:r>
                  <a:rPr lang="en-GB" sz="2800" dirty="0" smtClean="0"/>
                  <a:t> </a:t>
                </a:r>
                <a:r>
                  <a:rPr lang="en-GB" sz="2800" dirty="0" smtClean="0">
                    <a:solidFill>
                      <a:srgbClr val="FF0000"/>
                    </a:solidFill>
                  </a:rPr>
                  <a:t>T</a:t>
                </a:r>
                <a:r>
                  <a:rPr lang="en-GB" sz="2800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GB" sz="2800" dirty="0" smtClean="0"/>
                  <a:t>   </a:t>
                </a:r>
                <a:r>
                  <a:rPr lang="en-GB" sz="2800" dirty="0" smtClean="0">
                    <a:solidFill>
                      <a:srgbClr val="7030A0"/>
                    </a:solidFill>
                  </a:rPr>
                  <a:t>S</a:t>
                </a:r>
                <a:r>
                  <a:rPr lang="en-GB" sz="2800" baseline="-25000" dirty="0" smtClean="0">
                    <a:solidFill>
                      <a:srgbClr val="7030A0"/>
                    </a:solidFill>
                  </a:rPr>
                  <a:t>1</a:t>
                </a:r>
                <a:endParaRPr lang="en-GB" sz="2800" baseline="-250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79" name="Line 9"/>
              <p:cNvSpPr>
                <a:spLocks noChangeShapeType="1"/>
              </p:cNvSpPr>
              <p:nvPr/>
            </p:nvSpPr>
            <p:spPr bwMode="auto">
              <a:xfrm>
                <a:off x="3408" y="1584"/>
                <a:ext cx="1968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0" name="Line 10"/>
              <p:cNvSpPr>
                <a:spLocks noChangeShapeType="1"/>
              </p:cNvSpPr>
              <p:nvPr/>
            </p:nvSpPr>
            <p:spPr bwMode="auto">
              <a:xfrm>
                <a:off x="3408" y="2698"/>
                <a:ext cx="19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1" name="Line 11"/>
              <p:cNvSpPr>
                <a:spLocks noChangeShapeType="1"/>
              </p:cNvSpPr>
              <p:nvPr/>
            </p:nvSpPr>
            <p:spPr bwMode="auto">
              <a:xfrm>
                <a:off x="3408" y="3811"/>
                <a:ext cx="1968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" name="Line 12"/>
              <p:cNvSpPr>
                <a:spLocks noChangeShapeType="1"/>
              </p:cNvSpPr>
              <p:nvPr/>
            </p:nvSpPr>
            <p:spPr bwMode="auto">
              <a:xfrm>
                <a:off x="3408" y="1584"/>
                <a:ext cx="0" cy="2227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3" name="Line 13"/>
              <p:cNvSpPr>
                <a:spLocks noChangeShapeType="1"/>
              </p:cNvSpPr>
              <p:nvPr/>
            </p:nvSpPr>
            <p:spPr bwMode="auto">
              <a:xfrm>
                <a:off x="4392" y="1584"/>
                <a:ext cx="0" cy="2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4" name="Line 14"/>
              <p:cNvSpPr>
                <a:spLocks noChangeShapeType="1"/>
              </p:cNvSpPr>
              <p:nvPr/>
            </p:nvSpPr>
            <p:spPr bwMode="auto">
              <a:xfrm>
                <a:off x="5376" y="1584"/>
                <a:ext cx="0" cy="2227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5" name="Text Box 17"/>
              <p:cNvSpPr txBox="1">
                <a:spLocks noChangeArrowheads="1"/>
              </p:cNvSpPr>
              <p:nvPr/>
            </p:nvSpPr>
            <p:spPr bwMode="auto">
              <a:xfrm>
                <a:off x="3379" y="1225"/>
                <a:ext cx="1092" cy="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mtClean="0">
                    <a:solidFill>
                      <a:srgbClr val="7030A0"/>
                    </a:solidFill>
                  </a:rPr>
                  <a:t>1. Attention</a:t>
                </a:r>
                <a:endParaRPr lang="en-GB">
                  <a:solidFill>
                    <a:srgbClr val="7030A0"/>
                  </a:solidFill>
                </a:endParaRPr>
              </a:p>
            </p:txBody>
          </p:sp>
          <p:sp>
            <p:nvSpPr>
              <p:cNvPr id="86" name="Text Box 18"/>
              <p:cNvSpPr txBox="1">
                <a:spLocks noChangeArrowheads="1"/>
              </p:cNvSpPr>
              <p:nvPr/>
            </p:nvSpPr>
            <p:spPr bwMode="auto">
              <a:xfrm>
                <a:off x="4442" y="1236"/>
                <a:ext cx="1158" cy="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mtClean="0">
                    <a:solidFill>
                      <a:srgbClr val="7030A0"/>
                    </a:solidFill>
                  </a:rPr>
                  <a:t>2. No Att</a:t>
                </a:r>
                <a:endParaRPr lang="en-GB">
                  <a:solidFill>
                    <a:srgbClr val="7030A0"/>
                  </a:solidFill>
                </a:endParaRPr>
              </a:p>
            </p:txBody>
          </p:sp>
          <p:sp>
            <p:nvSpPr>
              <p:cNvPr id="87" name="Text Box 19"/>
              <p:cNvSpPr txBox="1">
                <a:spLocks noChangeArrowheads="1"/>
              </p:cNvSpPr>
              <p:nvPr/>
            </p:nvSpPr>
            <p:spPr bwMode="auto">
              <a:xfrm>
                <a:off x="2357" y="1920"/>
                <a:ext cx="1003" cy="6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dirty="0" smtClean="0">
                    <a:solidFill>
                      <a:srgbClr val="FF0000"/>
                    </a:solidFill>
                  </a:rPr>
                  <a:t>1.  Motion</a:t>
                </a:r>
                <a:endParaRPr lang="en-GB" dirty="0">
                  <a:solidFill>
                    <a:srgbClr val="FF0000"/>
                  </a:solidFill>
                </a:endParaRPr>
              </a:p>
              <a:p>
                <a:pPr>
                  <a:spcBef>
                    <a:spcPct val="50000"/>
                  </a:spcBef>
                </a:pPr>
                <a:endParaRPr lang="en-GB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8" name="Text Box 20"/>
              <p:cNvSpPr txBox="1">
                <a:spLocks noChangeArrowheads="1"/>
              </p:cNvSpPr>
              <p:nvPr/>
            </p:nvSpPr>
            <p:spPr bwMode="auto">
              <a:xfrm>
                <a:off x="2357" y="2974"/>
                <a:ext cx="1051" cy="5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dirty="0" smtClean="0">
                    <a:solidFill>
                      <a:srgbClr val="FF0000"/>
                    </a:solidFill>
                  </a:rPr>
                  <a:t>2. No Motion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3" name="Text Box 22"/>
            <p:cNvSpPr txBox="1">
              <a:spLocks noChangeArrowheads="1"/>
            </p:cNvSpPr>
            <p:nvPr/>
          </p:nvSpPr>
          <p:spPr bwMode="auto">
            <a:xfrm>
              <a:off x="1955" y="2484"/>
              <a:ext cx="1032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 dirty="0" smtClean="0">
                  <a:solidFill>
                    <a:srgbClr val="FF0000"/>
                  </a:solidFill>
                </a:rPr>
                <a:t>Stimulus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74" name="Text Box 23"/>
            <p:cNvSpPr txBox="1">
              <a:spLocks noChangeArrowheads="1"/>
            </p:cNvSpPr>
            <p:nvPr/>
          </p:nvSpPr>
          <p:spPr bwMode="auto">
            <a:xfrm>
              <a:off x="4077" y="1090"/>
              <a:ext cx="76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>
                  <a:solidFill>
                    <a:srgbClr val="7030A0"/>
                  </a:solidFill>
                </a:rPr>
                <a:t>Task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25642" y="1518568"/>
            <a:ext cx="3051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rgbClr val="9BBB59"/>
              </a:buClr>
              <a:defRPr/>
            </a:pPr>
            <a:r>
              <a:rPr lang="en-GB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Interaction </a:t>
            </a:r>
            <a:r>
              <a:rPr lang="en-GB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</a:t>
            </a:r>
            <a:r>
              <a:rPr lang="en-GB" i="1" dirty="0" smtClean="0">
                <a:solidFill>
                  <a:prstClr val="black"/>
                </a:solidFill>
              </a:rPr>
              <a:t>= </a:t>
            </a:r>
            <a:r>
              <a:rPr lang="en-GB" i="1" dirty="0">
                <a:solidFill>
                  <a:prstClr val="black"/>
                </a:solidFill>
              </a:rPr>
              <a:t>the effect of </a:t>
            </a:r>
            <a:r>
              <a:rPr lang="en-GB" i="1" dirty="0" smtClean="0">
                <a:solidFill>
                  <a:prstClr val="black"/>
                </a:solidFill>
              </a:rPr>
              <a:t>Motion </a:t>
            </a:r>
            <a:r>
              <a:rPr lang="en-GB" i="1" dirty="0">
                <a:solidFill>
                  <a:prstClr val="black"/>
                </a:solidFill>
              </a:rPr>
              <a:t>vs. </a:t>
            </a:r>
            <a:r>
              <a:rPr lang="en-GB" i="1" dirty="0" smtClean="0">
                <a:solidFill>
                  <a:prstClr val="black"/>
                </a:solidFill>
              </a:rPr>
              <a:t>No Motion </a:t>
            </a:r>
            <a:r>
              <a:rPr lang="en-GB" i="1" dirty="0">
                <a:solidFill>
                  <a:prstClr val="black"/>
                </a:solidFill>
              </a:rPr>
              <a:t>under </a:t>
            </a:r>
            <a:r>
              <a:rPr lang="en-GB" i="1" dirty="0" smtClean="0">
                <a:solidFill>
                  <a:prstClr val="black"/>
                </a:solidFill>
              </a:rPr>
              <a:t>Attention </a:t>
            </a:r>
            <a:r>
              <a:rPr lang="en-GB" i="1" dirty="0">
                <a:solidFill>
                  <a:prstClr val="black"/>
                </a:solidFill>
              </a:rPr>
              <a:t>vs</a:t>
            </a:r>
            <a:r>
              <a:rPr lang="en-GB" i="1" dirty="0" smtClean="0">
                <a:solidFill>
                  <a:prstClr val="black"/>
                </a:solidFill>
              </a:rPr>
              <a:t>. No Attention</a:t>
            </a:r>
            <a:endParaRPr lang="en-GB" i="1" dirty="0">
              <a:solidFill>
                <a:prstClr val="black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665588" y="1854200"/>
            <a:ext cx="998612" cy="130560"/>
          </a:xfrm>
          <a:prstGeom prst="straightConnector1">
            <a:avLst/>
          </a:prstGeom>
          <a:ln w="158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87508" y="279079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E.g.</a:t>
            </a:r>
            <a:r>
              <a:rPr lang="en-GB" dirty="0" smtClean="0"/>
              <a:t> </a:t>
            </a:r>
            <a:endParaRPr lang="en-GB" dirty="0"/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1181100" y="2363864"/>
            <a:ext cx="6524" cy="143343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442681" y="2401039"/>
            <a:ext cx="478319" cy="659661"/>
          </a:xfrm>
          <a:prstGeom prst="straightConnector1">
            <a:avLst/>
          </a:prstGeom>
          <a:ln w="158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B23E-80D4-4CFE-834D-249F9AA59304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0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4" grpId="0"/>
      <p:bldP spid="5" grpId="0"/>
      <p:bldP spid="6" grpId="0"/>
      <p:bldP spid="11" grpId="0"/>
      <p:bldP spid="6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38486" y="544240"/>
            <a:ext cx="6732272" cy="627098"/>
          </a:xfrm>
        </p:spPr>
        <p:txBody>
          <a:bodyPr>
            <a:normAutofit/>
          </a:bodyPr>
          <a:lstStyle/>
          <a:p>
            <a:pPr algn="ctr"/>
            <a:r>
              <a:rPr lang="en-GB" sz="3000" b="1" dirty="0">
                <a:effectLst/>
              </a:rPr>
              <a:t>PPIs </a:t>
            </a:r>
            <a:r>
              <a:rPr lang="en-GB" sz="3000" b="1" dirty="0" err="1">
                <a:effectLst/>
              </a:rPr>
              <a:t>vs</a:t>
            </a:r>
            <a:r>
              <a:rPr lang="en-GB" sz="3000" b="1" dirty="0">
                <a:effectLst/>
              </a:rPr>
              <a:t> </a:t>
            </a:r>
            <a:r>
              <a:rPr lang="en-GB" sz="3000" b="1" dirty="0" smtClean="0">
                <a:effectLst/>
              </a:rPr>
              <a:t>Typical </a:t>
            </a:r>
            <a:r>
              <a:rPr lang="en-GB" sz="3000" b="1" dirty="0">
                <a:effectLst/>
              </a:rPr>
              <a:t>I</a:t>
            </a:r>
            <a:r>
              <a:rPr lang="en-GB" sz="3000" b="1" dirty="0" smtClean="0">
                <a:effectLst/>
              </a:rPr>
              <a:t>nteractions</a:t>
            </a:r>
            <a:endParaRPr lang="en-GB" sz="3000" b="1" dirty="0"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344" y="4356100"/>
            <a:ext cx="598135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PPI: 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Replace one main effect with neural activity from a source region</a:t>
            </a:r>
            <a:r>
              <a:rPr lang="en-US" b="1" dirty="0" smtClean="0"/>
              <a:t> (</a:t>
            </a:r>
            <a:r>
              <a:rPr lang="en-GB" i="1" dirty="0" smtClean="0"/>
              <a:t>e.g. V2, primary visual cortex)</a:t>
            </a:r>
          </a:p>
          <a:p>
            <a:endParaRPr lang="en-GB" i="1" dirty="0" smtClean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Replace the interaction term with the interaction between the source region (V2) and the psychological vector (attention)</a:t>
            </a:r>
          </a:p>
          <a:p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766984" y="3327589"/>
            <a:ext cx="294692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rgbClr val="9BBB59"/>
              </a:buClr>
              <a:defRPr/>
            </a:pPr>
            <a:r>
              <a:rPr lang="en-GB" b="1" i="1" dirty="0">
                <a:solidFill>
                  <a:srgbClr val="0000FF"/>
                </a:solidFill>
              </a:rPr>
              <a:t>Interaction </a:t>
            </a:r>
            <a:r>
              <a:rPr lang="en-GB" b="1" i="1" dirty="0" smtClean="0">
                <a:solidFill>
                  <a:srgbClr val="0000FF"/>
                </a:solidFill>
              </a:rPr>
              <a:t>term: </a:t>
            </a:r>
            <a:r>
              <a:rPr lang="en-GB" i="1" dirty="0" smtClean="0">
                <a:solidFill>
                  <a:prstClr val="black"/>
                </a:solidFill>
              </a:rPr>
              <a:t>the </a:t>
            </a:r>
            <a:r>
              <a:rPr lang="en-GB" i="1" dirty="0">
                <a:solidFill>
                  <a:prstClr val="black"/>
                </a:solidFill>
              </a:rPr>
              <a:t>effect </a:t>
            </a:r>
            <a:r>
              <a:rPr lang="en-GB" i="1" dirty="0" smtClean="0">
                <a:solidFill>
                  <a:prstClr val="black"/>
                </a:solidFill>
              </a:rPr>
              <a:t>of attention </a:t>
            </a:r>
            <a:r>
              <a:rPr lang="en-GB" i="1" dirty="0" err="1" smtClean="0">
                <a:solidFill>
                  <a:prstClr val="black"/>
                </a:solidFill>
              </a:rPr>
              <a:t>vs</a:t>
            </a:r>
            <a:r>
              <a:rPr lang="en-GB" i="1" dirty="0" smtClean="0">
                <a:solidFill>
                  <a:prstClr val="black"/>
                </a:solidFill>
              </a:rPr>
              <a:t> no attention on V2 activity</a:t>
            </a:r>
            <a:endParaRPr lang="en-GB" i="1" dirty="0">
              <a:solidFill>
                <a:prstClr val="black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426200" y="2997200"/>
            <a:ext cx="242484" cy="342282"/>
          </a:xfrm>
          <a:prstGeom prst="straightConnector1">
            <a:avLst/>
          </a:prstGeom>
          <a:ln w="158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79435" y="3323322"/>
            <a:ext cx="2254030" cy="58477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600" b="1" i="1" dirty="0" smtClean="0"/>
              <a:t>Psychological Variable: </a:t>
            </a:r>
          </a:p>
          <a:p>
            <a:r>
              <a:rPr lang="en-GB" sz="1600" i="1" dirty="0" smtClean="0"/>
              <a:t>Attention – No attention</a:t>
            </a:r>
            <a:endParaRPr lang="en-GB" sz="1600" i="1" dirty="0"/>
          </a:p>
        </p:txBody>
      </p:sp>
      <p:sp>
        <p:nvSpPr>
          <p:cNvPr id="5" name="Rectangle 4"/>
          <p:cNvSpPr/>
          <p:nvPr/>
        </p:nvSpPr>
        <p:spPr>
          <a:xfrm>
            <a:off x="376520" y="3323322"/>
            <a:ext cx="2455579" cy="58477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1600" b="1" i="1" dirty="0" smtClean="0"/>
              <a:t>Physiological </a:t>
            </a:r>
            <a:r>
              <a:rPr lang="en-GB" sz="1600" b="1" i="1" dirty="0"/>
              <a:t>Variable</a:t>
            </a:r>
            <a:r>
              <a:rPr lang="en-GB" sz="1600" b="1" i="1" dirty="0" smtClean="0"/>
              <a:t>:</a:t>
            </a:r>
          </a:p>
          <a:p>
            <a:r>
              <a:rPr lang="en-GB" sz="1600" i="1" dirty="0" smtClean="0"/>
              <a:t>V2 Activity </a:t>
            </a:r>
            <a:endParaRPr lang="en-GB" sz="1600" i="1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683000" y="3022600"/>
            <a:ext cx="50800" cy="3302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1168332" y="3029563"/>
            <a:ext cx="363889" cy="258591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82600" y="1485901"/>
            <a:ext cx="9588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Y = </a:t>
            </a:r>
            <a:r>
              <a:rPr lang="en-GB" sz="2800" b="1" dirty="0">
                <a:solidFill>
                  <a:srgbClr val="FF0000"/>
                </a:solidFill>
              </a:rPr>
              <a:t>(S</a:t>
            </a:r>
            <a:r>
              <a:rPr lang="en-GB" sz="2800" b="1" baseline="-25000" dirty="0">
                <a:solidFill>
                  <a:srgbClr val="FF0000"/>
                </a:solidFill>
              </a:rPr>
              <a:t>1</a:t>
            </a:r>
            <a:r>
              <a:rPr lang="en-GB" sz="2800" b="1" dirty="0">
                <a:solidFill>
                  <a:srgbClr val="FF0000"/>
                </a:solidFill>
              </a:rPr>
              <a:t>-S</a:t>
            </a:r>
            <a:r>
              <a:rPr lang="en-GB" sz="2800" b="1" baseline="-25000" dirty="0">
                <a:solidFill>
                  <a:srgbClr val="FF0000"/>
                </a:solidFill>
              </a:rPr>
              <a:t>2</a:t>
            </a:r>
            <a:r>
              <a:rPr lang="en-GB" sz="2800" b="1" dirty="0">
                <a:solidFill>
                  <a:srgbClr val="FF0000"/>
                </a:solidFill>
              </a:rPr>
              <a:t>)</a:t>
            </a:r>
            <a:r>
              <a:rPr lang="el-GR" sz="2800" b="1" dirty="0">
                <a:solidFill>
                  <a:srgbClr val="FF0000"/>
                </a:solidFill>
                <a:cs typeface="Arial" charset="0"/>
              </a:rPr>
              <a:t> β</a:t>
            </a:r>
            <a:r>
              <a:rPr lang="en-GB" sz="2800" b="1" baseline="-25000" dirty="0">
                <a:solidFill>
                  <a:srgbClr val="FF0000"/>
                </a:solidFill>
              </a:rPr>
              <a:t>1</a:t>
            </a:r>
            <a:r>
              <a:rPr lang="en-GB" sz="2800" b="1" dirty="0">
                <a:solidFill>
                  <a:srgbClr val="FF0000"/>
                </a:solidFill>
              </a:rPr>
              <a:t>  </a:t>
            </a:r>
            <a:r>
              <a:rPr lang="en-GB" sz="2800" b="1" dirty="0">
                <a:solidFill>
                  <a:srgbClr val="7030A0"/>
                </a:solidFill>
              </a:rPr>
              <a:t>+  (T</a:t>
            </a:r>
            <a:r>
              <a:rPr lang="en-GB" sz="2800" b="1" baseline="-25000" dirty="0">
                <a:solidFill>
                  <a:srgbClr val="7030A0"/>
                </a:solidFill>
              </a:rPr>
              <a:t>1</a:t>
            </a:r>
            <a:r>
              <a:rPr lang="en-GB" sz="2800" b="1" dirty="0">
                <a:solidFill>
                  <a:srgbClr val="7030A0"/>
                </a:solidFill>
              </a:rPr>
              <a:t>-T</a:t>
            </a:r>
            <a:r>
              <a:rPr lang="en-GB" sz="2800" b="1" baseline="-25000" dirty="0">
                <a:solidFill>
                  <a:srgbClr val="7030A0"/>
                </a:solidFill>
              </a:rPr>
              <a:t>2</a:t>
            </a:r>
            <a:r>
              <a:rPr lang="en-GB" sz="2800" b="1" dirty="0">
                <a:solidFill>
                  <a:srgbClr val="7030A0"/>
                </a:solidFill>
              </a:rPr>
              <a:t>) </a:t>
            </a:r>
            <a:r>
              <a:rPr lang="el-GR" sz="2800" b="1" dirty="0">
                <a:solidFill>
                  <a:srgbClr val="7030A0"/>
                </a:solidFill>
                <a:cs typeface="Arial" charset="0"/>
              </a:rPr>
              <a:t>β</a:t>
            </a:r>
            <a:r>
              <a:rPr lang="en-GB" sz="2800" b="1" baseline="-25000" dirty="0">
                <a:solidFill>
                  <a:srgbClr val="7030A0"/>
                </a:solidFill>
              </a:rPr>
              <a:t>2</a:t>
            </a:r>
            <a:r>
              <a:rPr lang="en-GB" sz="2800" b="1" dirty="0">
                <a:solidFill>
                  <a:srgbClr val="7030A0"/>
                </a:solidFill>
              </a:rPr>
              <a:t>  </a:t>
            </a:r>
            <a:r>
              <a:rPr lang="en-GB" sz="2800" dirty="0"/>
              <a:t>+  </a:t>
            </a:r>
            <a:r>
              <a:rPr lang="en-GB" sz="2800" b="1" dirty="0">
                <a:solidFill>
                  <a:srgbClr val="0000FF"/>
                </a:solidFill>
              </a:rPr>
              <a:t>(S</a:t>
            </a:r>
            <a:r>
              <a:rPr lang="en-GB" sz="2800" b="1" baseline="-25000" dirty="0">
                <a:solidFill>
                  <a:srgbClr val="0000FF"/>
                </a:solidFill>
              </a:rPr>
              <a:t>1</a:t>
            </a:r>
            <a:r>
              <a:rPr lang="en-GB" sz="2800" b="1" dirty="0">
                <a:solidFill>
                  <a:srgbClr val="0000FF"/>
                </a:solidFill>
              </a:rPr>
              <a:t>-S</a:t>
            </a:r>
            <a:r>
              <a:rPr lang="en-GB" sz="2800" b="1" baseline="-25000" dirty="0">
                <a:solidFill>
                  <a:srgbClr val="0000FF"/>
                </a:solidFill>
              </a:rPr>
              <a:t>2</a:t>
            </a:r>
            <a:r>
              <a:rPr lang="en-GB" sz="2800" b="1" dirty="0">
                <a:solidFill>
                  <a:srgbClr val="0000FF"/>
                </a:solidFill>
              </a:rPr>
              <a:t>)(T</a:t>
            </a:r>
            <a:r>
              <a:rPr lang="en-GB" sz="2800" b="1" baseline="-25000" dirty="0">
                <a:solidFill>
                  <a:srgbClr val="0000FF"/>
                </a:solidFill>
              </a:rPr>
              <a:t>1</a:t>
            </a:r>
            <a:r>
              <a:rPr lang="en-GB" sz="2800" b="1" dirty="0">
                <a:solidFill>
                  <a:srgbClr val="0000FF"/>
                </a:solidFill>
              </a:rPr>
              <a:t>-T</a:t>
            </a:r>
            <a:r>
              <a:rPr lang="en-GB" sz="2800" b="1" baseline="-25000" dirty="0">
                <a:solidFill>
                  <a:srgbClr val="0000FF"/>
                </a:solidFill>
              </a:rPr>
              <a:t>2</a:t>
            </a:r>
            <a:r>
              <a:rPr lang="en-GB" sz="2800" b="1" dirty="0">
                <a:solidFill>
                  <a:srgbClr val="0000FF"/>
                </a:solidFill>
              </a:rPr>
              <a:t>) </a:t>
            </a:r>
            <a:r>
              <a:rPr lang="el-GR" sz="2800" b="1" dirty="0">
                <a:solidFill>
                  <a:srgbClr val="0000FF"/>
                </a:solidFill>
                <a:cs typeface="Arial" charset="0"/>
              </a:rPr>
              <a:t>β</a:t>
            </a:r>
            <a:r>
              <a:rPr lang="en-GB" sz="2800" b="1" baseline="-25000" dirty="0">
                <a:solidFill>
                  <a:srgbClr val="0000FF"/>
                </a:solidFill>
              </a:rPr>
              <a:t>3</a:t>
            </a:r>
            <a:r>
              <a:rPr lang="en-GB" sz="2800" b="1" dirty="0">
                <a:solidFill>
                  <a:srgbClr val="0000FF"/>
                </a:solidFill>
              </a:rPr>
              <a:t>  </a:t>
            </a:r>
            <a:r>
              <a:rPr lang="en-GB" sz="2800" dirty="0"/>
              <a:t>+  e</a:t>
            </a:r>
          </a:p>
          <a:p>
            <a:endParaRPr lang="en-GB" sz="2800" dirty="0"/>
          </a:p>
          <a:p>
            <a:r>
              <a:rPr lang="en-GB" sz="2800" dirty="0"/>
              <a:t>Y =  </a:t>
            </a:r>
            <a:r>
              <a:rPr lang="en-GB" sz="2800" b="1" dirty="0" smtClean="0">
                <a:solidFill>
                  <a:srgbClr val="FF0000"/>
                </a:solidFill>
              </a:rPr>
              <a:t>(V2) </a:t>
            </a:r>
            <a:r>
              <a:rPr lang="el-GR" sz="2800" b="1" dirty="0">
                <a:solidFill>
                  <a:srgbClr val="FF0000"/>
                </a:solidFill>
                <a:cs typeface="Arial" charset="0"/>
              </a:rPr>
              <a:t>β</a:t>
            </a:r>
            <a:r>
              <a:rPr lang="en-GB" sz="2800" b="1" baseline="-25000" dirty="0">
                <a:solidFill>
                  <a:srgbClr val="FF0000"/>
                </a:solidFill>
              </a:rPr>
              <a:t>1</a:t>
            </a:r>
            <a:r>
              <a:rPr lang="en-GB" sz="2800" b="1" dirty="0">
                <a:solidFill>
                  <a:srgbClr val="FF0000"/>
                </a:solidFill>
              </a:rPr>
              <a:t>   </a:t>
            </a:r>
            <a:r>
              <a:rPr lang="en-GB" sz="2800" dirty="0"/>
              <a:t>+   </a:t>
            </a:r>
            <a:r>
              <a:rPr lang="en-GB" sz="2800" b="1" dirty="0" smtClean="0">
                <a:solidFill>
                  <a:schemeClr val="accent4">
                    <a:lumMod val="75000"/>
                  </a:schemeClr>
                </a:solidFill>
              </a:rPr>
              <a:t>(T</a:t>
            </a:r>
            <a:r>
              <a:rPr lang="en-GB" sz="2800" b="1" baseline="-250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en-GB" sz="2800" b="1" dirty="0" smtClean="0">
                <a:solidFill>
                  <a:schemeClr val="accent4">
                    <a:lumMod val="75000"/>
                  </a:schemeClr>
                </a:solidFill>
              </a:rPr>
              <a:t>-T</a:t>
            </a:r>
            <a:r>
              <a:rPr lang="en-GB" sz="2800" b="1" baseline="-25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GB" sz="2800" b="1" dirty="0" smtClean="0">
                <a:solidFill>
                  <a:schemeClr val="accent4">
                    <a:lumMod val="75000"/>
                  </a:schemeClr>
                </a:solidFill>
              </a:rPr>
              <a:t>) </a:t>
            </a:r>
            <a:r>
              <a:rPr lang="el-GR" sz="2800" b="1" dirty="0">
                <a:solidFill>
                  <a:schemeClr val="accent4">
                    <a:lumMod val="75000"/>
                  </a:schemeClr>
                </a:solidFill>
                <a:cs typeface="Arial" charset="0"/>
              </a:rPr>
              <a:t>β</a:t>
            </a:r>
            <a:r>
              <a:rPr lang="en-GB" sz="2800" b="1" baseline="-25000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GB" sz="2800" b="1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en-GB" sz="2800" dirty="0"/>
              <a:t>+   </a:t>
            </a:r>
            <a:r>
              <a:rPr lang="en-GB" sz="2800" b="1" dirty="0">
                <a:solidFill>
                  <a:srgbClr val="0000FF"/>
                </a:solidFill>
              </a:rPr>
              <a:t>[</a:t>
            </a:r>
            <a:r>
              <a:rPr lang="en-GB" sz="2800" b="1" dirty="0" smtClean="0">
                <a:solidFill>
                  <a:srgbClr val="0000FF"/>
                </a:solidFill>
              </a:rPr>
              <a:t>V2</a:t>
            </a:r>
            <a:r>
              <a:rPr lang="en-GB" sz="2800" b="1" dirty="0">
                <a:solidFill>
                  <a:srgbClr val="0000FF"/>
                </a:solidFill>
              </a:rPr>
              <a:t>* </a:t>
            </a:r>
            <a:r>
              <a:rPr lang="en-GB" sz="2800" b="1" dirty="0" smtClean="0">
                <a:solidFill>
                  <a:srgbClr val="0000FF"/>
                </a:solidFill>
              </a:rPr>
              <a:t>(T</a:t>
            </a:r>
            <a:r>
              <a:rPr lang="en-GB" sz="2800" b="1" baseline="-25000" dirty="0" smtClean="0">
                <a:solidFill>
                  <a:srgbClr val="0000FF"/>
                </a:solidFill>
              </a:rPr>
              <a:t>1</a:t>
            </a:r>
            <a:r>
              <a:rPr lang="en-GB" sz="2800" b="1" dirty="0" smtClean="0">
                <a:solidFill>
                  <a:srgbClr val="0000FF"/>
                </a:solidFill>
              </a:rPr>
              <a:t>-T</a:t>
            </a:r>
            <a:r>
              <a:rPr lang="en-GB" sz="2800" b="1" baseline="-25000" dirty="0" smtClean="0">
                <a:solidFill>
                  <a:srgbClr val="0000FF"/>
                </a:solidFill>
              </a:rPr>
              <a:t>2</a:t>
            </a:r>
            <a:r>
              <a:rPr lang="en-GB" sz="2800" b="1" dirty="0" smtClean="0">
                <a:solidFill>
                  <a:srgbClr val="0000FF"/>
                </a:solidFill>
              </a:rPr>
              <a:t>)] </a:t>
            </a:r>
            <a:r>
              <a:rPr lang="el-GR" sz="2800" b="1" dirty="0">
                <a:solidFill>
                  <a:srgbClr val="0000FF"/>
                </a:solidFill>
                <a:cs typeface="Arial" charset="0"/>
              </a:rPr>
              <a:t>β</a:t>
            </a:r>
            <a:r>
              <a:rPr lang="en-GB" sz="2800" b="1" baseline="-25000" dirty="0">
                <a:solidFill>
                  <a:srgbClr val="0000FF"/>
                </a:solidFill>
              </a:rPr>
              <a:t>3</a:t>
            </a:r>
            <a:r>
              <a:rPr lang="en-GB" sz="2800" b="1" dirty="0">
                <a:solidFill>
                  <a:srgbClr val="0000FF"/>
                </a:solidFill>
              </a:rPr>
              <a:t>   </a:t>
            </a:r>
            <a:r>
              <a:rPr lang="en-GB" sz="2800" dirty="0"/>
              <a:t>+   e</a:t>
            </a:r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B23E-80D4-4CFE-834D-249F9AA59304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586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27386" y="556940"/>
            <a:ext cx="6732272" cy="627098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>
                <a:effectLst/>
              </a:rPr>
              <a:t>PPIs </a:t>
            </a:r>
            <a:r>
              <a:rPr lang="en-GB" sz="2800" b="1" dirty="0" err="1">
                <a:effectLst/>
              </a:rPr>
              <a:t>vs</a:t>
            </a:r>
            <a:r>
              <a:rPr lang="en-GB" sz="2800" b="1" dirty="0">
                <a:effectLst/>
              </a:rPr>
              <a:t> </a:t>
            </a:r>
            <a:r>
              <a:rPr lang="en-GB" sz="2800" b="1" dirty="0" smtClean="0">
                <a:effectLst/>
              </a:rPr>
              <a:t>Typical GLM Interactions</a:t>
            </a:r>
            <a:endParaRPr lang="en-GB" sz="2800" b="1" dirty="0"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2384" y="2408922"/>
            <a:ext cx="294692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rgbClr val="9BBB59"/>
              </a:buClr>
              <a:defRPr/>
            </a:pPr>
            <a:r>
              <a:rPr lang="en-GB" sz="1600" b="1" i="1" dirty="0">
                <a:solidFill>
                  <a:srgbClr val="0000FF"/>
                </a:solidFill>
              </a:rPr>
              <a:t>Interaction </a:t>
            </a:r>
            <a:r>
              <a:rPr lang="en-GB" sz="1600" b="1" i="1" dirty="0" smtClean="0">
                <a:solidFill>
                  <a:srgbClr val="0000FF"/>
                </a:solidFill>
              </a:rPr>
              <a:t>term: </a:t>
            </a:r>
            <a:r>
              <a:rPr lang="en-GB" sz="1600" i="1" dirty="0" smtClean="0">
                <a:solidFill>
                  <a:prstClr val="black"/>
                </a:solidFill>
              </a:rPr>
              <a:t>the </a:t>
            </a:r>
            <a:r>
              <a:rPr lang="en-GB" sz="1600" i="1" dirty="0">
                <a:solidFill>
                  <a:prstClr val="black"/>
                </a:solidFill>
              </a:rPr>
              <a:t>effect </a:t>
            </a:r>
            <a:r>
              <a:rPr lang="en-GB" sz="1600" i="1" dirty="0" smtClean="0">
                <a:solidFill>
                  <a:prstClr val="black"/>
                </a:solidFill>
              </a:rPr>
              <a:t>of attention </a:t>
            </a:r>
            <a:r>
              <a:rPr lang="en-GB" sz="1600" i="1" dirty="0" err="1" smtClean="0">
                <a:solidFill>
                  <a:prstClr val="black"/>
                </a:solidFill>
              </a:rPr>
              <a:t>vs</a:t>
            </a:r>
            <a:r>
              <a:rPr lang="en-GB" sz="1600" i="1" dirty="0" smtClean="0">
                <a:solidFill>
                  <a:prstClr val="black"/>
                </a:solidFill>
              </a:rPr>
              <a:t> no attention on V2 activity</a:t>
            </a:r>
            <a:endParaRPr lang="en-GB" sz="1600" i="1" dirty="0">
              <a:solidFill>
                <a:prstClr val="black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248400" y="1917700"/>
            <a:ext cx="255184" cy="380382"/>
          </a:xfrm>
          <a:prstGeom prst="straightConnector1">
            <a:avLst/>
          </a:prstGeom>
          <a:ln w="158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817166" y="4297856"/>
            <a:ext cx="8404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400">
                <a:solidFill>
                  <a:prstClr val="black"/>
                </a:solidFill>
                <a:latin typeface="Verdana" pitchFamily="34" charset="0"/>
                <a:cs typeface="Arial" charset="0"/>
              </a:rPr>
              <a:t>	        </a:t>
            </a:r>
            <a:r>
              <a:rPr lang="en-GB" sz="140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V5 </a:t>
            </a:r>
          </a:p>
          <a:p>
            <a:pPr lvl="0" algn="ctr"/>
            <a:r>
              <a:rPr lang="en-GB" sz="140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activity </a:t>
            </a:r>
            <a:endParaRPr lang="en-GB" sz="14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42935" y="2408922"/>
            <a:ext cx="2254030" cy="58477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600" b="1" i="1" dirty="0" smtClean="0"/>
              <a:t>Psychological Variable: </a:t>
            </a:r>
          </a:p>
          <a:p>
            <a:r>
              <a:rPr lang="en-GB" sz="1600" i="1" dirty="0" smtClean="0"/>
              <a:t>Attention – No attention</a:t>
            </a:r>
            <a:endParaRPr lang="en-GB" sz="1600" i="1" dirty="0"/>
          </a:p>
        </p:txBody>
      </p:sp>
      <p:sp>
        <p:nvSpPr>
          <p:cNvPr id="5" name="Rectangle 4"/>
          <p:cNvSpPr/>
          <p:nvPr/>
        </p:nvSpPr>
        <p:spPr>
          <a:xfrm>
            <a:off x="262220" y="2408922"/>
            <a:ext cx="2455579" cy="58477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1600" b="1" i="1" dirty="0" smtClean="0"/>
              <a:t>Physiological </a:t>
            </a:r>
            <a:r>
              <a:rPr lang="en-GB" sz="1600" b="1" i="1" dirty="0"/>
              <a:t>Variable</a:t>
            </a:r>
            <a:r>
              <a:rPr lang="en-GB" sz="1600" b="1" i="1" dirty="0" smtClean="0"/>
              <a:t>:</a:t>
            </a:r>
          </a:p>
          <a:p>
            <a:r>
              <a:rPr lang="en-GB" sz="1600" i="1" dirty="0" smtClean="0"/>
              <a:t>V2 Activity </a:t>
            </a:r>
            <a:endParaRPr lang="en-GB" sz="1600" i="1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975100" y="1993900"/>
            <a:ext cx="50800" cy="3302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1003232" y="1962763"/>
            <a:ext cx="363889" cy="258591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15565" y="3557796"/>
            <a:ext cx="4305011" cy="1815882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GB" dirty="0"/>
              <a:t>Test the null </a:t>
            </a:r>
            <a:r>
              <a:rPr lang="en-GB" dirty="0" smtClean="0"/>
              <a:t>hypothesis: </a:t>
            </a:r>
            <a:r>
              <a:rPr lang="en-GB" dirty="0"/>
              <a:t>that the </a:t>
            </a:r>
            <a:r>
              <a:rPr lang="en-GB" b="1" dirty="0">
                <a:solidFill>
                  <a:srgbClr val="0000FF"/>
                </a:solidFill>
              </a:rPr>
              <a:t>interaction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b="1" dirty="0">
                <a:solidFill>
                  <a:srgbClr val="0000FF"/>
                </a:solidFill>
              </a:rPr>
              <a:t>term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dirty="0"/>
              <a:t>does not contribute significantly to the </a:t>
            </a:r>
            <a:r>
              <a:rPr lang="en-GB" dirty="0" smtClean="0"/>
              <a:t>model:</a:t>
            </a:r>
          </a:p>
          <a:p>
            <a:r>
              <a:rPr lang="en-GB" sz="2000" dirty="0"/>
              <a:t>	</a:t>
            </a:r>
            <a:r>
              <a:rPr lang="en-GB" sz="2000" dirty="0" smtClean="0"/>
              <a:t>H</a:t>
            </a:r>
            <a:r>
              <a:rPr lang="en-GB" sz="2000" baseline="-25000" dirty="0" smtClean="0"/>
              <a:t>0</a:t>
            </a:r>
            <a:r>
              <a:rPr lang="en-GB" sz="2000" dirty="0"/>
              <a:t>: </a:t>
            </a:r>
            <a:r>
              <a:rPr lang="el-GR" sz="2000" dirty="0">
                <a:solidFill>
                  <a:srgbClr val="0000FF"/>
                </a:solidFill>
                <a:cs typeface="Arial" charset="0"/>
              </a:rPr>
              <a:t>β</a:t>
            </a:r>
            <a:r>
              <a:rPr lang="en-GB" sz="2000" baseline="-25000" dirty="0">
                <a:solidFill>
                  <a:srgbClr val="0000FF"/>
                </a:solidFill>
              </a:rPr>
              <a:t>3</a:t>
            </a:r>
            <a:r>
              <a:rPr lang="en-GB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000" dirty="0"/>
              <a:t>= 0</a:t>
            </a:r>
          </a:p>
          <a:p>
            <a:r>
              <a:rPr lang="en-GB" dirty="0" smtClean="0"/>
              <a:t>Alternative </a:t>
            </a:r>
            <a:r>
              <a:rPr lang="en-GB" dirty="0"/>
              <a:t>hypothesis: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en-GB" sz="2000" dirty="0" smtClean="0"/>
              <a:t>H</a:t>
            </a:r>
            <a:r>
              <a:rPr lang="en-GB" sz="2000" baseline="-25000" dirty="0" smtClean="0"/>
              <a:t>1</a:t>
            </a:r>
            <a:r>
              <a:rPr lang="en-GB" sz="2000" dirty="0"/>
              <a:t>: </a:t>
            </a:r>
            <a:r>
              <a:rPr lang="el-GR" sz="2000" dirty="0">
                <a:solidFill>
                  <a:srgbClr val="0000FF"/>
                </a:solidFill>
                <a:cs typeface="Arial" charset="0"/>
              </a:rPr>
              <a:t>β</a:t>
            </a:r>
            <a:r>
              <a:rPr lang="en-GB" sz="2000" baseline="-25000" dirty="0">
                <a:solidFill>
                  <a:srgbClr val="0000FF"/>
                </a:solidFill>
              </a:rPr>
              <a:t>3</a:t>
            </a:r>
            <a:r>
              <a:rPr lang="en-GB" sz="2000" dirty="0">
                <a:solidFill>
                  <a:srgbClr val="0000FF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  <a:cs typeface="Arial" charset="0"/>
              </a:rPr>
              <a:t>≠ 0</a:t>
            </a:r>
            <a:endParaRPr lang="en-GB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65100" y="914401"/>
            <a:ext cx="8978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/>
          </a:p>
          <a:p>
            <a:r>
              <a:rPr lang="en-GB" sz="2400" dirty="0"/>
              <a:t>Y =  </a:t>
            </a:r>
            <a:r>
              <a:rPr lang="en-GB" sz="2400" b="1" dirty="0" smtClean="0">
                <a:solidFill>
                  <a:srgbClr val="FF0000"/>
                </a:solidFill>
              </a:rPr>
              <a:t>(V</a:t>
            </a:r>
            <a:r>
              <a:rPr lang="en-GB" sz="2400" b="1" baseline="-25000" dirty="0" smtClean="0">
                <a:solidFill>
                  <a:srgbClr val="FF0000"/>
                </a:solidFill>
              </a:rPr>
              <a:t>2</a:t>
            </a:r>
            <a:r>
              <a:rPr lang="en-GB" sz="2400" b="1" dirty="0" smtClean="0">
                <a:solidFill>
                  <a:srgbClr val="FF0000"/>
                </a:solidFill>
              </a:rPr>
              <a:t>) </a:t>
            </a:r>
            <a:r>
              <a:rPr lang="el-GR" sz="2400" b="1" dirty="0">
                <a:solidFill>
                  <a:srgbClr val="FF0000"/>
                </a:solidFill>
                <a:cs typeface="Arial" charset="0"/>
              </a:rPr>
              <a:t>β</a:t>
            </a:r>
            <a:r>
              <a:rPr lang="en-GB" sz="2400" b="1" baseline="-25000" dirty="0">
                <a:solidFill>
                  <a:srgbClr val="FF0000"/>
                </a:solidFill>
              </a:rPr>
              <a:t>1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en-GB" sz="2400" dirty="0"/>
              <a:t>+   </a:t>
            </a:r>
            <a:r>
              <a:rPr lang="en-GB" sz="2400" b="1" dirty="0" smtClean="0">
                <a:solidFill>
                  <a:schemeClr val="accent4"/>
                </a:solidFill>
              </a:rPr>
              <a:t>(</a:t>
            </a:r>
            <a:r>
              <a:rPr lang="en-GB" sz="2400" b="1" dirty="0" err="1" smtClean="0">
                <a:solidFill>
                  <a:schemeClr val="accent4"/>
                </a:solidFill>
              </a:rPr>
              <a:t>Att-NoAtt</a:t>
            </a:r>
            <a:r>
              <a:rPr lang="en-GB" sz="2400" b="1" dirty="0" smtClean="0">
                <a:solidFill>
                  <a:schemeClr val="accent4"/>
                </a:solidFill>
              </a:rPr>
              <a:t>) </a:t>
            </a:r>
            <a:r>
              <a:rPr lang="el-GR" sz="2400" b="1" dirty="0">
                <a:solidFill>
                  <a:schemeClr val="accent4"/>
                </a:solidFill>
                <a:cs typeface="Arial" charset="0"/>
              </a:rPr>
              <a:t>β</a:t>
            </a:r>
            <a:r>
              <a:rPr lang="en-GB" sz="2400" b="1" baseline="-25000" dirty="0">
                <a:solidFill>
                  <a:schemeClr val="accent4"/>
                </a:solidFill>
              </a:rPr>
              <a:t>2</a:t>
            </a:r>
            <a:r>
              <a:rPr lang="en-GB" sz="2400" b="1" dirty="0">
                <a:solidFill>
                  <a:schemeClr val="accent4"/>
                </a:solidFill>
              </a:rPr>
              <a:t>   </a:t>
            </a:r>
            <a:r>
              <a:rPr lang="en-GB" sz="2400" dirty="0"/>
              <a:t>+   </a:t>
            </a:r>
            <a:r>
              <a:rPr lang="en-GB" sz="2400" b="1" dirty="0" smtClean="0">
                <a:solidFill>
                  <a:srgbClr val="0000FF"/>
                </a:solidFill>
              </a:rPr>
              <a:t>[(</a:t>
            </a:r>
            <a:r>
              <a:rPr lang="en-GB" sz="2400" b="1" dirty="0" err="1">
                <a:solidFill>
                  <a:srgbClr val="0000FF"/>
                </a:solidFill>
              </a:rPr>
              <a:t>Att-NoAtt</a:t>
            </a:r>
            <a:r>
              <a:rPr lang="en-GB" sz="2400" b="1" dirty="0">
                <a:solidFill>
                  <a:srgbClr val="0000FF"/>
                </a:solidFill>
              </a:rPr>
              <a:t>) * </a:t>
            </a:r>
            <a:r>
              <a:rPr lang="en-GB" sz="2400" b="1" dirty="0" smtClean="0">
                <a:solidFill>
                  <a:srgbClr val="0000FF"/>
                </a:solidFill>
              </a:rPr>
              <a:t>V2] </a:t>
            </a:r>
            <a:r>
              <a:rPr lang="el-GR" sz="2400" b="1" dirty="0">
                <a:solidFill>
                  <a:srgbClr val="0000FF"/>
                </a:solidFill>
                <a:cs typeface="Arial" charset="0"/>
              </a:rPr>
              <a:t>β</a:t>
            </a:r>
            <a:r>
              <a:rPr lang="en-GB" sz="2400" b="1" baseline="-25000" dirty="0">
                <a:solidFill>
                  <a:srgbClr val="0000FF"/>
                </a:solidFill>
              </a:rPr>
              <a:t>3</a:t>
            </a:r>
            <a:r>
              <a:rPr lang="en-GB" sz="2400" b="1" dirty="0">
                <a:solidFill>
                  <a:srgbClr val="0000FF"/>
                </a:solidFill>
              </a:rPr>
              <a:t>   </a:t>
            </a:r>
            <a:r>
              <a:rPr lang="en-GB" sz="2400" dirty="0"/>
              <a:t>+   e</a:t>
            </a:r>
          </a:p>
          <a:p>
            <a:endParaRPr lang="en-US" sz="28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5218353" y="3225800"/>
            <a:ext cx="4633027" cy="3417404"/>
            <a:chOff x="5292080" y="3102129"/>
            <a:chExt cx="4572000" cy="3604575"/>
          </a:xfrm>
        </p:grpSpPr>
        <p:sp>
          <p:nvSpPr>
            <p:cNvPr id="22" name="Line 2"/>
            <p:cNvSpPr>
              <a:spLocks noChangeShapeType="1"/>
            </p:cNvSpPr>
            <p:nvPr/>
          </p:nvSpPr>
          <p:spPr bwMode="auto">
            <a:xfrm>
              <a:off x="5662205" y="6373788"/>
              <a:ext cx="32550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292080" y="3102129"/>
              <a:ext cx="4572000" cy="3604575"/>
              <a:chOff x="5292080" y="3102129"/>
              <a:chExt cx="4572000" cy="3604575"/>
            </a:xfrm>
          </p:grpSpPr>
          <p:sp>
            <p:nvSpPr>
              <p:cNvPr id="25" name="Line 3"/>
              <p:cNvSpPr>
                <a:spLocks noChangeShapeType="1"/>
              </p:cNvSpPr>
              <p:nvPr/>
            </p:nvSpPr>
            <p:spPr bwMode="auto">
              <a:xfrm flipH="1" flipV="1">
                <a:off x="5652120" y="3102129"/>
                <a:ext cx="10085" cy="32617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Line 4"/>
              <p:cNvSpPr>
                <a:spLocks noChangeShapeType="1"/>
              </p:cNvSpPr>
              <p:nvPr/>
            </p:nvSpPr>
            <p:spPr bwMode="auto">
              <a:xfrm flipV="1">
                <a:off x="5946450" y="3464715"/>
                <a:ext cx="2258020" cy="2285579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Line 5"/>
              <p:cNvSpPr>
                <a:spLocks noChangeShapeType="1"/>
              </p:cNvSpPr>
              <p:nvPr/>
            </p:nvSpPr>
            <p:spPr bwMode="auto">
              <a:xfrm flipV="1">
                <a:off x="5946449" y="4819536"/>
                <a:ext cx="2258020" cy="991725"/>
              </a:xfrm>
              <a:prstGeom prst="line">
                <a:avLst/>
              </a:prstGeom>
              <a:noFill/>
              <a:ln w="50800">
                <a:solidFill>
                  <a:srgbClr val="002060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Text Box 6"/>
              <p:cNvSpPr txBox="1">
                <a:spLocks noChangeArrowheads="1"/>
              </p:cNvSpPr>
              <p:nvPr/>
            </p:nvSpPr>
            <p:spPr bwMode="auto">
              <a:xfrm>
                <a:off x="6066468" y="3483154"/>
                <a:ext cx="1439863" cy="366712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en-GB" b="1" dirty="0" smtClean="0">
                    <a:solidFill>
                      <a:schemeClr val="bg1"/>
                    </a:solidFill>
                    <a:latin typeface="Verdana" pitchFamily="34" charset="0"/>
                    <a:cs typeface="Arial" charset="0"/>
                  </a:rPr>
                  <a:t>Attention</a:t>
                </a:r>
                <a:endParaRPr lang="en-GB" b="1" dirty="0">
                  <a:solidFill>
                    <a:schemeClr val="bg1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29" name="Text Box 7"/>
              <p:cNvSpPr txBox="1">
                <a:spLocks noChangeArrowheads="1"/>
              </p:cNvSpPr>
              <p:nvPr/>
            </p:nvSpPr>
            <p:spPr bwMode="auto">
              <a:xfrm>
                <a:off x="7075461" y="5566939"/>
                <a:ext cx="2027002" cy="36933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GB" b="1" dirty="0" smtClean="0">
                    <a:solidFill>
                      <a:schemeClr val="bg1"/>
                    </a:solidFill>
                    <a:latin typeface="Verdana" pitchFamily="34" charset="0"/>
                    <a:cs typeface="Arial" charset="0"/>
                  </a:rPr>
                  <a:t>No Attention</a:t>
                </a:r>
                <a:endParaRPr lang="en-GB" b="1" dirty="0">
                  <a:solidFill>
                    <a:schemeClr val="bg1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5292080" y="6398927"/>
                <a:ext cx="4572000" cy="30777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GB" sz="1400" dirty="0">
                    <a:latin typeface="Verdana" pitchFamily="34" charset="0"/>
                    <a:cs typeface="Arial" charset="0"/>
                  </a:rPr>
                  <a:t>	        V1 activity </a:t>
                </a:r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B23E-80D4-4CFE-834D-249F9AA59304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014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36700" y="539800"/>
            <a:ext cx="5511800" cy="102230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>
                <a:effectLst/>
              </a:rPr>
              <a:t>Interpreting PPIs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-264864" y="1003300"/>
            <a:ext cx="6068764" cy="41529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 smtClean="0"/>
              <a:t>	</a:t>
            </a:r>
            <a:r>
              <a:rPr lang="en-GB" sz="1800" dirty="0" smtClean="0">
                <a:effectLst/>
                <a:latin typeface="+mn-lt"/>
              </a:rPr>
              <a:t>Two </a:t>
            </a:r>
            <a:r>
              <a:rPr lang="en-GB" sz="1800" dirty="0">
                <a:effectLst/>
                <a:latin typeface="+mn-lt"/>
              </a:rPr>
              <a:t>possible </a:t>
            </a:r>
            <a:r>
              <a:rPr lang="en-GB" sz="1800" dirty="0" smtClean="0">
                <a:effectLst/>
                <a:latin typeface="+mn-lt"/>
              </a:rPr>
              <a:t>interpretations:</a:t>
            </a:r>
            <a:endParaRPr lang="en-GB" sz="1800" dirty="0">
              <a:effectLst/>
              <a:latin typeface="+mn-lt"/>
            </a:endParaRPr>
          </a:p>
          <a:p>
            <a:pPr lvl="1"/>
            <a:endParaRPr lang="en-GB" sz="1600" dirty="0" smtClean="0">
              <a:effectLst/>
              <a:latin typeface="+mn-lt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sz="2000" dirty="0" smtClean="0">
                <a:effectLst/>
                <a:latin typeface="+mn-lt"/>
              </a:rPr>
              <a:t>The contribution of the source area to the target area response depends </a:t>
            </a:r>
            <a:r>
              <a:rPr lang="en-GB" sz="2000" dirty="0">
                <a:effectLst/>
                <a:latin typeface="+mn-lt"/>
              </a:rPr>
              <a:t>on experimental </a:t>
            </a:r>
            <a:r>
              <a:rPr lang="en-GB" sz="2000" dirty="0" smtClean="0">
                <a:effectLst/>
                <a:latin typeface="+mn-lt"/>
              </a:rPr>
              <a:t>context </a:t>
            </a:r>
            <a:endParaRPr lang="en-GB" sz="2000" dirty="0">
              <a:effectLst/>
              <a:latin typeface="+mn-lt"/>
            </a:endParaRPr>
          </a:p>
          <a:p>
            <a:pPr marL="857250" lvl="2" indent="0">
              <a:buNone/>
            </a:pPr>
            <a:r>
              <a:rPr lang="en-GB" sz="2000" i="1" dirty="0" smtClean="0">
                <a:effectLst/>
                <a:latin typeface="+mn-lt"/>
              </a:rPr>
              <a:t>e.g. V2 input to V5 is modulated by attention</a:t>
            </a:r>
          </a:p>
          <a:p>
            <a:pPr marL="800100" lvl="1" indent="-342900">
              <a:buFont typeface="+mj-lt"/>
              <a:buAutoNum type="arabicPeriod"/>
            </a:pPr>
            <a:endParaRPr lang="en-GB" sz="2000" i="1" dirty="0">
              <a:effectLst/>
              <a:latin typeface="+mn-lt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sz="2000" dirty="0" smtClean="0">
                <a:effectLst/>
                <a:latin typeface="+mn-lt"/>
              </a:rPr>
              <a:t>Target area response (e.g. V5) </a:t>
            </a:r>
            <a:r>
              <a:rPr lang="en-GB" sz="2000" dirty="0">
                <a:effectLst/>
                <a:latin typeface="+mn-lt"/>
              </a:rPr>
              <a:t>to experimental </a:t>
            </a:r>
            <a:r>
              <a:rPr lang="en-GB" sz="2000" dirty="0" smtClean="0">
                <a:effectLst/>
                <a:latin typeface="+mn-lt"/>
              </a:rPr>
              <a:t>variable (attention) </a:t>
            </a:r>
            <a:r>
              <a:rPr lang="en-GB" sz="2000" dirty="0">
                <a:effectLst/>
                <a:latin typeface="+mn-lt"/>
              </a:rPr>
              <a:t>depends  </a:t>
            </a:r>
            <a:r>
              <a:rPr lang="en-GB" sz="2000" dirty="0" smtClean="0">
                <a:effectLst/>
                <a:latin typeface="+mn-lt"/>
              </a:rPr>
              <a:t>on activity </a:t>
            </a:r>
            <a:r>
              <a:rPr lang="en-GB" sz="2000" dirty="0">
                <a:effectLst/>
                <a:latin typeface="+mn-lt"/>
              </a:rPr>
              <a:t>of source </a:t>
            </a:r>
            <a:r>
              <a:rPr lang="en-GB" sz="2000" dirty="0" smtClean="0">
                <a:effectLst/>
                <a:latin typeface="+mn-lt"/>
              </a:rPr>
              <a:t>area (e.g. V2)</a:t>
            </a:r>
          </a:p>
          <a:p>
            <a:pPr marL="857250" lvl="2" indent="0">
              <a:buNone/>
            </a:pPr>
            <a:r>
              <a:rPr lang="en-GB" sz="2000" i="1" dirty="0" smtClean="0">
                <a:effectLst/>
                <a:latin typeface="+mn-lt"/>
              </a:rPr>
              <a:t>e.g. The effect of attention on V5 is modulated by V2 input</a:t>
            </a:r>
            <a:endParaRPr lang="en-GB" sz="2000" i="1" dirty="0">
              <a:effectLst/>
              <a:latin typeface="+mn-lt"/>
            </a:endParaRP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5483888" y="1264955"/>
            <a:ext cx="3125788" cy="2355850"/>
            <a:chOff x="532" y="2264"/>
            <a:chExt cx="1969" cy="1484"/>
          </a:xfrm>
        </p:grpSpPr>
        <p:sp>
          <p:nvSpPr>
            <p:cNvPr id="9221" name="Text Box 5"/>
            <p:cNvSpPr txBox="1">
              <a:spLocks noChangeAspect="1" noChangeArrowheads="1"/>
            </p:cNvSpPr>
            <p:nvPr/>
          </p:nvSpPr>
          <p:spPr bwMode="auto">
            <a:xfrm>
              <a:off x="671" y="3335"/>
              <a:ext cx="3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2400" b="1">
                  <a:solidFill>
                    <a:schemeClr val="bg1"/>
                  </a:solidFill>
                  <a:latin typeface="Arial Unicode MS" pitchFamily="34" charset="-128"/>
                </a:rPr>
                <a:t>V1</a:t>
              </a:r>
            </a:p>
          </p:txBody>
        </p:sp>
        <p:cxnSp>
          <p:nvCxnSpPr>
            <p:cNvPr id="9222" name="AutoShape 6"/>
            <p:cNvCxnSpPr>
              <a:cxnSpLocks noChangeAspect="1" noChangeShapeType="1"/>
              <a:stCxn id="9224" idx="6"/>
              <a:endCxn id="9227" idx="2"/>
            </p:cNvCxnSpPr>
            <p:nvPr/>
          </p:nvCxnSpPr>
          <p:spPr bwMode="auto">
            <a:xfrm>
              <a:off x="1108" y="3460"/>
              <a:ext cx="817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9223" name="Group 7"/>
            <p:cNvGrpSpPr>
              <a:grpSpLocks/>
            </p:cNvGrpSpPr>
            <p:nvPr/>
          </p:nvGrpSpPr>
          <p:grpSpPr bwMode="auto">
            <a:xfrm>
              <a:off x="532" y="3172"/>
              <a:ext cx="576" cy="576"/>
              <a:chOff x="597" y="2112"/>
              <a:chExt cx="576" cy="576"/>
            </a:xfrm>
          </p:grpSpPr>
          <p:sp>
            <p:nvSpPr>
              <p:cNvPr id="9224" name="Oval 8"/>
              <p:cNvSpPr>
                <a:spLocks noChangeArrowheads="1"/>
              </p:cNvSpPr>
              <p:nvPr/>
            </p:nvSpPr>
            <p:spPr bwMode="auto">
              <a:xfrm>
                <a:off x="597" y="2112"/>
                <a:ext cx="576" cy="576"/>
              </a:xfrm>
              <a:prstGeom prst="ellipse">
                <a:avLst/>
              </a:prstGeom>
              <a:gradFill rotWithShape="1">
                <a:gsLst>
                  <a:gs pos="0">
                    <a:srgbClr val="808080">
                      <a:gamma/>
                      <a:tint val="0"/>
                      <a:invGamma/>
                    </a:srgbClr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225" name="Rectangle 9"/>
              <p:cNvSpPr>
                <a:spLocks noChangeArrowheads="1"/>
              </p:cNvSpPr>
              <p:nvPr/>
            </p:nvSpPr>
            <p:spPr bwMode="auto">
              <a:xfrm>
                <a:off x="725" y="2257"/>
                <a:ext cx="352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GB" sz="24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Unicode MS" pitchFamily="34" charset="-128"/>
                  </a:rPr>
                  <a:t>V2</a:t>
                </a:r>
                <a:endParaRPr lang="en-GB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8"/>
                </a:endParaRPr>
              </a:p>
            </p:txBody>
          </p:sp>
        </p:grpSp>
        <p:grpSp>
          <p:nvGrpSpPr>
            <p:cNvPr id="9226" name="Group 10"/>
            <p:cNvGrpSpPr>
              <a:grpSpLocks/>
            </p:cNvGrpSpPr>
            <p:nvPr/>
          </p:nvGrpSpPr>
          <p:grpSpPr bwMode="auto">
            <a:xfrm>
              <a:off x="1925" y="3172"/>
              <a:ext cx="576" cy="576"/>
              <a:chOff x="597" y="2112"/>
              <a:chExt cx="576" cy="576"/>
            </a:xfrm>
          </p:grpSpPr>
          <p:sp>
            <p:nvSpPr>
              <p:cNvPr id="9227" name="Oval 11"/>
              <p:cNvSpPr>
                <a:spLocks noChangeArrowheads="1"/>
              </p:cNvSpPr>
              <p:nvPr/>
            </p:nvSpPr>
            <p:spPr bwMode="auto">
              <a:xfrm>
                <a:off x="597" y="2112"/>
                <a:ext cx="576" cy="576"/>
              </a:xfrm>
              <a:prstGeom prst="ellipse">
                <a:avLst/>
              </a:prstGeom>
              <a:gradFill rotWithShape="1">
                <a:gsLst>
                  <a:gs pos="0">
                    <a:srgbClr val="808080">
                      <a:gamma/>
                      <a:tint val="0"/>
                      <a:invGamma/>
                    </a:srgbClr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228" name="Rectangle 12"/>
              <p:cNvSpPr>
                <a:spLocks noChangeArrowheads="1"/>
              </p:cNvSpPr>
              <p:nvPr/>
            </p:nvSpPr>
            <p:spPr bwMode="auto">
              <a:xfrm>
                <a:off x="725" y="2257"/>
                <a:ext cx="352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GB" sz="24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Unicode MS" pitchFamily="34" charset="-128"/>
                  </a:rPr>
                  <a:t>V5</a:t>
                </a:r>
              </a:p>
            </p:txBody>
          </p:sp>
        </p:grpSp>
        <p:sp>
          <p:nvSpPr>
            <p:cNvPr id="9229" name="Line 13"/>
            <p:cNvSpPr>
              <a:spLocks noChangeAspect="1" noChangeShapeType="1"/>
            </p:cNvSpPr>
            <p:nvPr/>
          </p:nvSpPr>
          <p:spPr bwMode="auto">
            <a:xfrm>
              <a:off x="1472" y="2704"/>
              <a:ext cx="0" cy="771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9230" name="Group 14"/>
            <p:cNvGrpSpPr>
              <a:grpSpLocks/>
            </p:cNvGrpSpPr>
            <p:nvPr/>
          </p:nvGrpSpPr>
          <p:grpSpPr bwMode="auto">
            <a:xfrm>
              <a:off x="1172" y="2264"/>
              <a:ext cx="642" cy="576"/>
              <a:chOff x="1172" y="2264"/>
              <a:chExt cx="642" cy="576"/>
            </a:xfrm>
          </p:grpSpPr>
          <p:sp>
            <p:nvSpPr>
              <p:cNvPr id="9231" name="Oval 15"/>
              <p:cNvSpPr>
                <a:spLocks noChangeArrowheads="1"/>
              </p:cNvSpPr>
              <p:nvPr/>
            </p:nvSpPr>
            <p:spPr bwMode="auto">
              <a:xfrm>
                <a:off x="1179" y="2264"/>
                <a:ext cx="576" cy="576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00FF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rgbClr val="FF0000"/>
                  </a:solidFill>
                </a:endParaRPr>
              </a:p>
            </p:txBody>
          </p:sp>
          <p:sp>
            <p:nvSpPr>
              <p:cNvPr id="9232" name="Rectangle 16"/>
              <p:cNvSpPr>
                <a:spLocks noChangeArrowheads="1"/>
              </p:cNvSpPr>
              <p:nvPr/>
            </p:nvSpPr>
            <p:spPr bwMode="auto">
              <a:xfrm>
                <a:off x="1172" y="2448"/>
                <a:ext cx="64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GB" sz="1600" b="1" dirty="0">
                    <a:latin typeface="Corbel"/>
                    <a:cs typeface="Corbel"/>
                  </a:rPr>
                  <a:t>attention</a:t>
                </a:r>
              </a:p>
            </p:txBody>
          </p:sp>
        </p:grpSp>
      </p:grpSp>
      <p:grpSp>
        <p:nvGrpSpPr>
          <p:cNvPr id="9233" name="Group 17"/>
          <p:cNvGrpSpPr>
            <a:grpSpLocks/>
          </p:cNvGrpSpPr>
          <p:nvPr/>
        </p:nvGrpSpPr>
        <p:grpSpPr bwMode="auto">
          <a:xfrm>
            <a:off x="5562600" y="4038600"/>
            <a:ext cx="3125788" cy="2533650"/>
            <a:chOff x="3875" y="2264"/>
            <a:chExt cx="1969" cy="1596"/>
          </a:xfrm>
        </p:grpSpPr>
        <p:sp>
          <p:nvSpPr>
            <p:cNvPr id="9234" name="Text Box 18"/>
            <p:cNvSpPr txBox="1">
              <a:spLocks noChangeAspect="1" noChangeArrowheads="1"/>
            </p:cNvSpPr>
            <p:nvPr/>
          </p:nvSpPr>
          <p:spPr bwMode="auto">
            <a:xfrm>
              <a:off x="4014" y="3335"/>
              <a:ext cx="3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2400" b="1">
                  <a:solidFill>
                    <a:schemeClr val="bg1"/>
                  </a:solidFill>
                  <a:latin typeface="Arial Unicode MS" pitchFamily="34" charset="-128"/>
                </a:rPr>
                <a:t>V1</a:t>
              </a:r>
            </a:p>
          </p:txBody>
        </p:sp>
        <p:grpSp>
          <p:nvGrpSpPr>
            <p:cNvPr id="9235" name="Group 19"/>
            <p:cNvGrpSpPr>
              <a:grpSpLocks/>
            </p:cNvGrpSpPr>
            <p:nvPr/>
          </p:nvGrpSpPr>
          <p:grpSpPr bwMode="auto">
            <a:xfrm>
              <a:off x="5268" y="3172"/>
              <a:ext cx="576" cy="576"/>
              <a:chOff x="597" y="2112"/>
              <a:chExt cx="576" cy="576"/>
            </a:xfrm>
          </p:grpSpPr>
          <p:sp>
            <p:nvSpPr>
              <p:cNvPr id="9236" name="Oval 20"/>
              <p:cNvSpPr>
                <a:spLocks noChangeArrowheads="1"/>
              </p:cNvSpPr>
              <p:nvPr/>
            </p:nvSpPr>
            <p:spPr bwMode="auto">
              <a:xfrm>
                <a:off x="597" y="2112"/>
                <a:ext cx="576" cy="576"/>
              </a:xfrm>
              <a:prstGeom prst="ellipse">
                <a:avLst/>
              </a:prstGeom>
              <a:gradFill rotWithShape="1">
                <a:gsLst>
                  <a:gs pos="0">
                    <a:srgbClr val="808080">
                      <a:gamma/>
                      <a:tint val="0"/>
                      <a:invGamma/>
                    </a:srgbClr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237" name="Rectangle 21"/>
              <p:cNvSpPr>
                <a:spLocks noChangeArrowheads="1"/>
              </p:cNvSpPr>
              <p:nvPr/>
            </p:nvSpPr>
            <p:spPr bwMode="auto">
              <a:xfrm>
                <a:off x="725" y="2257"/>
                <a:ext cx="352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GB" sz="24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Unicode MS" pitchFamily="34" charset="-128"/>
                  </a:rPr>
                  <a:t>V5</a:t>
                </a:r>
              </a:p>
            </p:txBody>
          </p:sp>
        </p:grpSp>
        <p:grpSp>
          <p:nvGrpSpPr>
            <p:cNvPr id="9238" name="Group 22"/>
            <p:cNvGrpSpPr>
              <a:grpSpLocks/>
            </p:cNvGrpSpPr>
            <p:nvPr/>
          </p:nvGrpSpPr>
          <p:grpSpPr bwMode="auto">
            <a:xfrm>
              <a:off x="4486" y="2264"/>
              <a:ext cx="642" cy="576"/>
              <a:chOff x="4487" y="2264"/>
              <a:chExt cx="641" cy="576"/>
            </a:xfrm>
          </p:grpSpPr>
          <p:sp>
            <p:nvSpPr>
              <p:cNvPr id="9239" name="Oval 23"/>
              <p:cNvSpPr>
                <a:spLocks noChangeArrowheads="1"/>
              </p:cNvSpPr>
              <p:nvPr/>
            </p:nvSpPr>
            <p:spPr bwMode="auto">
              <a:xfrm>
                <a:off x="4522" y="2264"/>
                <a:ext cx="576" cy="576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00FF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240" name="Rectangle 24"/>
              <p:cNvSpPr>
                <a:spLocks noChangeArrowheads="1"/>
              </p:cNvSpPr>
              <p:nvPr/>
            </p:nvSpPr>
            <p:spPr bwMode="auto">
              <a:xfrm>
                <a:off x="4487" y="2448"/>
                <a:ext cx="64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GB" sz="1600" b="1" dirty="0">
                    <a:latin typeface="Corbel"/>
                    <a:cs typeface="Corbel"/>
                  </a:rPr>
                  <a:t>attention</a:t>
                </a:r>
              </a:p>
            </p:txBody>
          </p:sp>
        </p:grpSp>
        <p:cxnSp>
          <p:nvCxnSpPr>
            <p:cNvPr id="9241" name="AutoShape 25"/>
            <p:cNvCxnSpPr>
              <a:cxnSpLocks noChangeShapeType="1"/>
              <a:stCxn id="9239" idx="5"/>
              <a:endCxn id="9236" idx="1"/>
            </p:cNvCxnSpPr>
            <p:nvPr/>
          </p:nvCxnSpPr>
          <p:spPr bwMode="auto">
            <a:xfrm>
              <a:off x="5015" y="2756"/>
              <a:ext cx="337" cy="500"/>
            </a:xfrm>
            <a:prstGeom prst="straightConnector1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9242" name="Line 26"/>
            <p:cNvSpPr>
              <a:spLocks noChangeShapeType="1"/>
            </p:cNvSpPr>
            <p:nvPr/>
          </p:nvSpPr>
          <p:spPr bwMode="auto">
            <a:xfrm flipV="1">
              <a:off x="4374" y="3022"/>
              <a:ext cx="816" cy="45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9243" name="Group 27"/>
            <p:cNvGrpSpPr>
              <a:grpSpLocks/>
            </p:cNvGrpSpPr>
            <p:nvPr/>
          </p:nvGrpSpPr>
          <p:grpSpPr bwMode="auto">
            <a:xfrm>
              <a:off x="3875" y="3284"/>
              <a:ext cx="576" cy="576"/>
              <a:chOff x="597" y="2224"/>
              <a:chExt cx="576" cy="576"/>
            </a:xfrm>
          </p:grpSpPr>
          <p:sp>
            <p:nvSpPr>
              <p:cNvPr id="9244" name="Oval 28"/>
              <p:cNvSpPr>
                <a:spLocks noChangeArrowheads="1"/>
              </p:cNvSpPr>
              <p:nvPr/>
            </p:nvSpPr>
            <p:spPr bwMode="auto">
              <a:xfrm>
                <a:off x="597" y="2224"/>
                <a:ext cx="576" cy="576"/>
              </a:xfrm>
              <a:prstGeom prst="ellipse">
                <a:avLst/>
              </a:prstGeom>
              <a:gradFill rotWithShape="1">
                <a:gsLst>
                  <a:gs pos="0">
                    <a:srgbClr val="808080">
                      <a:gamma/>
                      <a:tint val="0"/>
                      <a:invGamma/>
                    </a:srgbClr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245" name="Rectangle 29"/>
              <p:cNvSpPr>
                <a:spLocks noChangeArrowheads="1"/>
              </p:cNvSpPr>
              <p:nvPr/>
            </p:nvSpPr>
            <p:spPr bwMode="auto">
              <a:xfrm>
                <a:off x="717" y="2337"/>
                <a:ext cx="352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GB" sz="24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Unicode MS" pitchFamily="34" charset="-128"/>
                  </a:rPr>
                  <a:t>V2</a:t>
                </a:r>
                <a:endParaRPr lang="en-GB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8"/>
                </a:endParaRPr>
              </a:p>
            </p:txBody>
          </p:sp>
        </p:grpSp>
      </p:grp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300451" y="5061753"/>
            <a:ext cx="5486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000" dirty="0">
                <a:cs typeface="Corbel"/>
              </a:rPr>
              <a:t>Mathematically, both are equivalent, </a:t>
            </a:r>
            <a:r>
              <a:rPr lang="en-GB" sz="2000" dirty="0" smtClean="0">
                <a:cs typeface="Corbel"/>
              </a:rPr>
              <a:t>but </a:t>
            </a:r>
            <a:r>
              <a:rPr lang="en-GB" sz="2000" dirty="0">
                <a:cs typeface="Corbel"/>
              </a:rPr>
              <a:t>one may be more neurologically </a:t>
            </a:r>
            <a:r>
              <a:rPr lang="en-GB" sz="2000" dirty="0" smtClean="0">
                <a:cs typeface="Corbel"/>
              </a:rPr>
              <a:t>plausible</a:t>
            </a:r>
            <a:endParaRPr lang="en-GB" sz="2000" dirty="0">
              <a:cs typeface="Corbe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75303" y="1479823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1.</a:t>
            </a:r>
          </a:p>
        </p:txBody>
      </p:sp>
      <p:sp>
        <p:nvSpPr>
          <p:cNvPr id="3" name="Rectangle 2"/>
          <p:cNvSpPr/>
          <p:nvPr/>
        </p:nvSpPr>
        <p:spPr>
          <a:xfrm>
            <a:off x="8197424" y="4634984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mtClean="0"/>
              <a:t>2.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91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482600" y="639335"/>
            <a:ext cx="8331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71475" indent="-3714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28675" indent="-3714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85875" indent="-3714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43075" indent="-3714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00275" indent="-3714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57475" indent="-371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14675" indent="-371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71875" indent="-371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29075" indent="-371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sz="2800" b="1" dirty="0" smtClean="0">
                <a:latin typeface="+mj-lt"/>
                <a:sym typeface="Wingdings" pitchFamily="2" charset="2"/>
              </a:rPr>
              <a:t>PPI: </a:t>
            </a:r>
            <a:r>
              <a:rPr lang="en-GB" sz="2800" b="1" i="1" dirty="0" smtClean="0">
                <a:latin typeface="+mj-lt"/>
                <a:sym typeface="Wingdings" pitchFamily="2" charset="2"/>
              </a:rPr>
              <a:t>Hemodynamic </a:t>
            </a:r>
            <a:r>
              <a:rPr lang="en-GB" sz="2800" b="1" i="1" dirty="0" err="1">
                <a:latin typeface="+mj-lt"/>
                <a:sym typeface="Wingdings" pitchFamily="2" charset="2"/>
              </a:rPr>
              <a:t>vs</a:t>
            </a:r>
            <a:r>
              <a:rPr lang="en-GB" sz="2800" b="1" i="1" dirty="0">
                <a:latin typeface="+mj-lt"/>
                <a:sym typeface="Wingdings" pitchFamily="2" charset="2"/>
              </a:rPr>
              <a:t> </a:t>
            </a:r>
            <a:r>
              <a:rPr lang="en-GB" sz="2800" b="1" i="1" dirty="0" smtClean="0">
                <a:latin typeface="+mj-lt"/>
                <a:sym typeface="Wingdings" pitchFamily="2" charset="2"/>
              </a:rPr>
              <a:t>neuronal model</a:t>
            </a:r>
            <a:endParaRPr lang="en-GB" sz="2800" b="1" i="1" dirty="0">
              <a:latin typeface="+mj-lt"/>
              <a:sym typeface="Wingdings" pitchFamily="2" charset="2"/>
            </a:endParaRPr>
          </a:p>
          <a:p>
            <a:endParaRPr lang="en-GB" sz="2800" b="1" dirty="0">
              <a:latin typeface="+mj-lt"/>
              <a:sym typeface="Wingdings" pitchFamily="2" charset="2"/>
            </a:endParaRP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242887" y="4895850"/>
            <a:ext cx="602932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b="0" dirty="0" smtClean="0"/>
              <a:t>- But </a:t>
            </a:r>
            <a:r>
              <a:rPr lang="en-GB" b="0" dirty="0"/>
              <a:t>interactions occur at </a:t>
            </a:r>
            <a:r>
              <a:rPr lang="en-GB" dirty="0" smtClean="0"/>
              <a:t>NEURAL LEVEL </a:t>
            </a:r>
            <a:endParaRPr lang="en-GB" dirty="0"/>
          </a:p>
        </p:txBody>
      </p:sp>
      <p:pic>
        <p:nvPicPr>
          <p:cNvPr id="48140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955800"/>
            <a:ext cx="3951287" cy="372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53" name="AutoShape 25"/>
          <p:cNvSpPr>
            <a:spLocks noChangeArrowheads="1"/>
          </p:cNvSpPr>
          <p:nvPr/>
        </p:nvSpPr>
        <p:spPr bwMode="auto">
          <a:xfrm rot="5400000">
            <a:off x="3832226" y="3463102"/>
            <a:ext cx="1873250" cy="733425"/>
          </a:xfrm>
          <a:prstGeom prst="curvedDownArrow">
            <a:avLst>
              <a:gd name="adj1" fmla="val 28793"/>
              <a:gd name="adj2" fmla="val 79875"/>
              <a:gd name="adj3" fmla="val 33333"/>
            </a:avLst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8161" name="Text Box 33"/>
          <p:cNvSpPr txBox="1">
            <a:spLocks noChangeArrowheads="1"/>
          </p:cNvSpPr>
          <p:nvPr/>
        </p:nvSpPr>
        <p:spPr bwMode="auto">
          <a:xfrm>
            <a:off x="382588" y="1354878"/>
            <a:ext cx="769461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0"/>
            <a:r>
              <a:rPr lang="en-GB" b="0" dirty="0" smtClean="0">
                <a:latin typeface="+mn-lt"/>
              </a:rPr>
              <a:t>We assume BOLD signal reflects underlying </a:t>
            </a:r>
            <a:r>
              <a:rPr lang="en-GB" b="0" dirty="0">
                <a:latin typeface="+mn-lt"/>
              </a:rPr>
              <a:t>neural </a:t>
            </a:r>
            <a:r>
              <a:rPr lang="en-GB" b="0" dirty="0" smtClean="0">
                <a:latin typeface="+mn-lt"/>
              </a:rPr>
              <a:t>activity </a:t>
            </a:r>
            <a:r>
              <a:rPr lang="en-GB" b="0" i="1" dirty="0" smtClean="0">
                <a:latin typeface="+mn-lt"/>
              </a:rPr>
              <a:t>convolved </a:t>
            </a:r>
            <a:r>
              <a:rPr lang="en-GB" b="0" dirty="0" smtClean="0">
                <a:latin typeface="+mn-lt"/>
              </a:rPr>
              <a:t>with </a:t>
            </a:r>
            <a:r>
              <a:rPr lang="en-GB" dirty="0" smtClean="0">
                <a:latin typeface="+mn-lt"/>
              </a:rPr>
              <a:t>the hemodynamic response function (HRF)</a:t>
            </a:r>
            <a:endParaRPr lang="en-GB" b="0" dirty="0">
              <a:latin typeface="+mn-lt"/>
            </a:endParaRPr>
          </a:p>
        </p:txBody>
      </p:sp>
      <p:sp>
        <p:nvSpPr>
          <p:cNvPr id="48166" name="Text Box 38"/>
          <p:cNvSpPr txBox="1">
            <a:spLocks noChangeArrowheads="1"/>
          </p:cNvSpPr>
          <p:nvPr/>
        </p:nvSpPr>
        <p:spPr bwMode="auto">
          <a:xfrm>
            <a:off x="544513" y="5540499"/>
            <a:ext cx="65532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400" dirty="0" smtClean="0">
                <a:sym typeface="Wingdings" pitchFamily="2" charset="2"/>
              </a:rPr>
              <a:t> </a:t>
            </a:r>
            <a:r>
              <a:rPr lang="en-GB" sz="2400" b="0" dirty="0" smtClean="0">
                <a:sym typeface="Wingdings" pitchFamily="2" charset="2"/>
              </a:rPr>
              <a:t>(HRF x V2) </a:t>
            </a:r>
            <a:r>
              <a:rPr lang="en-GB" sz="2400" b="0" dirty="0">
                <a:sym typeface="Wingdings" pitchFamily="2" charset="2"/>
              </a:rPr>
              <a:t>X (</a:t>
            </a:r>
            <a:r>
              <a:rPr lang="en-GB" sz="2400" b="0" dirty="0" smtClean="0">
                <a:sym typeface="Wingdings" pitchFamily="2" charset="2"/>
              </a:rPr>
              <a:t>HRF x </a:t>
            </a:r>
            <a:r>
              <a:rPr lang="en-GB" sz="2400" b="0" dirty="0" err="1" smtClean="0">
                <a:sym typeface="Wingdings" pitchFamily="2" charset="2"/>
              </a:rPr>
              <a:t>Att</a:t>
            </a:r>
            <a:r>
              <a:rPr lang="en-GB" sz="2400" b="0" dirty="0">
                <a:sym typeface="Wingdings" pitchFamily="2" charset="2"/>
              </a:rPr>
              <a:t>) </a:t>
            </a:r>
            <a:r>
              <a:rPr lang="en-GB" sz="2400" b="0" dirty="0" smtClean="0">
                <a:sym typeface="Wingdings" pitchFamily="2" charset="2"/>
              </a:rPr>
              <a:t>  </a:t>
            </a:r>
            <a:r>
              <a:rPr lang="en-GB" sz="3600" dirty="0" smtClean="0">
                <a:sym typeface="Wingdings" pitchFamily="2" charset="2"/>
              </a:rPr>
              <a:t>≠</a:t>
            </a:r>
            <a:r>
              <a:rPr lang="en-GB" sz="2400" b="0" dirty="0" smtClean="0">
                <a:sym typeface="Wingdings" pitchFamily="2" charset="2"/>
              </a:rPr>
              <a:t>  HRF x (V2 x </a:t>
            </a:r>
            <a:r>
              <a:rPr lang="en-GB" sz="2400" b="0" dirty="0" err="1" smtClean="0">
                <a:sym typeface="Wingdings" pitchFamily="2" charset="2"/>
              </a:rPr>
              <a:t>Att</a:t>
            </a:r>
            <a:r>
              <a:rPr lang="en-GB" sz="2400" b="0" dirty="0">
                <a:sym typeface="Wingdings" pitchFamily="2" charset="2"/>
              </a:rPr>
              <a:t>)</a:t>
            </a:r>
            <a:r>
              <a:rPr lang="en-GB" sz="2400" dirty="0">
                <a:sym typeface="Wingdings" pitchFamily="2" charset="2"/>
              </a:rPr>
              <a:t> </a:t>
            </a:r>
          </a:p>
        </p:txBody>
      </p:sp>
      <p:sp>
        <p:nvSpPr>
          <p:cNvPr id="48167" name="Text Box 39"/>
          <p:cNvSpPr txBox="1">
            <a:spLocks noChangeArrowheads="1"/>
          </p:cNvSpPr>
          <p:nvPr/>
        </p:nvSpPr>
        <p:spPr bwMode="auto">
          <a:xfrm>
            <a:off x="6208713" y="5676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/>
          </a:p>
        </p:txBody>
      </p:sp>
      <p:grpSp>
        <p:nvGrpSpPr>
          <p:cNvPr id="48171" name="Group 43"/>
          <p:cNvGrpSpPr>
            <a:grpSpLocks/>
          </p:cNvGrpSpPr>
          <p:nvPr/>
        </p:nvGrpSpPr>
        <p:grpSpPr bwMode="auto">
          <a:xfrm>
            <a:off x="4249738" y="3283713"/>
            <a:ext cx="2954337" cy="936625"/>
            <a:chOff x="3651" y="1842"/>
            <a:chExt cx="1861" cy="590"/>
          </a:xfrm>
        </p:grpSpPr>
        <p:pic>
          <p:nvPicPr>
            <p:cNvPr id="48172" name="Picture 4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9" t="4445" r="9442" b="1469"/>
            <a:stretch>
              <a:fillRect/>
            </a:stretch>
          </p:blipFill>
          <p:spPr bwMode="auto">
            <a:xfrm>
              <a:off x="3651" y="1842"/>
              <a:ext cx="1861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173" name="Text Box 45"/>
            <p:cNvSpPr txBox="1">
              <a:spLocks noChangeArrowheads="1"/>
            </p:cNvSpPr>
            <p:nvPr/>
          </p:nvSpPr>
          <p:spPr bwMode="auto">
            <a:xfrm>
              <a:off x="4286" y="1915"/>
              <a:ext cx="1151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tabLst>
                  <a:tab pos="846138" algn="l"/>
                  <a:tab pos="1295400" algn="l"/>
                  <a:tab pos="1744663" algn="l"/>
                  <a:tab pos="2193925" algn="l"/>
                  <a:tab pos="2643188" algn="l"/>
                  <a:tab pos="3092450" algn="l"/>
                  <a:tab pos="3541713" algn="l"/>
                  <a:tab pos="3990975" algn="l"/>
                  <a:tab pos="4440238" algn="l"/>
                  <a:tab pos="4889500" algn="l"/>
                  <a:tab pos="5338763" algn="l"/>
                  <a:tab pos="5788025" algn="l"/>
                  <a:tab pos="6237288" algn="l"/>
                  <a:tab pos="6686550" algn="l"/>
                  <a:tab pos="7135813" algn="l"/>
                  <a:tab pos="7585075" algn="l"/>
                  <a:tab pos="8034338" algn="l"/>
                  <a:tab pos="8483600" algn="l"/>
                  <a:tab pos="8932863" algn="l"/>
                  <a:tab pos="9382125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38188" indent="-280988">
                <a:tabLst>
                  <a:tab pos="846138" algn="l"/>
                  <a:tab pos="1295400" algn="l"/>
                  <a:tab pos="1744663" algn="l"/>
                  <a:tab pos="2193925" algn="l"/>
                  <a:tab pos="2643188" algn="l"/>
                  <a:tab pos="3092450" algn="l"/>
                  <a:tab pos="3541713" algn="l"/>
                  <a:tab pos="3990975" algn="l"/>
                  <a:tab pos="4440238" algn="l"/>
                  <a:tab pos="4889500" algn="l"/>
                  <a:tab pos="5338763" algn="l"/>
                  <a:tab pos="5788025" algn="l"/>
                  <a:tab pos="6237288" algn="l"/>
                  <a:tab pos="6686550" algn="l"/>
                  <a:tab pos="7135813" algn="l"/>
                  <a:tab pos="7585075" algn="l"/>
                  <a:tab pos="8034338" algn="l"/>
                  <a:tab pos="8483600" algn="l"/>
                  <a:tab pos="8932863" algn="l"/>
                  <a:tab pos="9382125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tabLst>
                  <a:tab pos="846138" algn="l"/>
                  <a:tab pos="1295400" algn="l"/>
                  <a:tab pos="1744663" algn="l"/>
                  <a:tab pos="2193925" algn="l"/>
                  <a:tab pos="2643188" algn="l"/>
                  <a:tab pos="3092450" algn="l"/>
                  <a:tab pos="3541713" algn="l"/>
                  <a:tab pos="3990975" algn="l"/>
                  <a:tab pos="4440238" algn="l"/>
                  <a:tab pos="4889500" algn="l"/>
                  <a:tab pos="5338763" algn="l"/>
                  <a:tab pos="5788025" algn="l"/>
                  <a:tab pos="6237288" algn="l"/>
                  <a:tab pos="6686550" algn="l"/>
                  <a:tab pos="7135813" algn="l"/>
                  <a:tab pos="7585075" algn="l"/>
                  <a:tab pos="8034338" algn="l"/>
                  <a:tab pos="8483600" algn="l"/>
                  <a:tab pos="8932863" algn="l"/>
                  <a:tab pos="9382125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tabLst>
                  <a:tab pos="846138" algn="l"/>
                  <a:tab pos="1295400" algn="l"/>
                  <a:tab pos="1744663" algn="l"/>
                  <a:tab pos="2193925" algn="l"/>
                  <a:tab pos="2643188" algn="l"/>
                  <a:tab pos="3092450" algn="l"/>
                  <a:tab pos="3541713" algn="l"/>
                  <a:tab pos="3990975" algn="l"/>
                  <a:tab pos="4440238" algn="l"/>
                  <a:tab pos="4889500" algn="l"/>
                  <a:tab pos="5338763" algn="l"/>
                  <a:tab pos="5788025" algn="l"/>
                  <a:tab pos="6237288" algn="l"/>
                  <a:tab pos="6686550" algn="l"/>
                  <a:tab pos="7135813" algn="l"/>
                  <a:tab pos="7585075" algn="l"/>
                  <a:tab pos="8034338" algn="l"/>
                  <a:tab pos="8483600" algn="l"/>
                  <a:tab pos="8932863" algn="l"/>
                  <a:tab pos="9382125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tabLst>
                  <a:tab pos="846138" algn="l"/>
                  <a:tab pos="1295400" algn="l"/>
                  <a:tab pos="1744663" algn="l"/>
                  <a:tab pos="2193925" algn="l"/>
                  <a:tab pos="2643188" algn="l"/>
                  <a:tab pos="3092450" algn="l"/>
                  <a:tab pos="3541713" algn="l"/>
                  <a:tab pos="3990975" algn="l"/>
                  <a:tab pos="4440238" algn="l"/>
                  <a:tab pos="4889500" algn="l"/>
                  <a:tab pos="5338763" algn="l"/>
                  <a:tab pos="5788025" algn="l"/>
                  <a:tab pos="6237288" algn="l"/>
                  <a:tab pos="6686550" algn="l"/>
                  <a:tab pos="7135813" algn="l"/>
                  <a:tab pos="7585075" algn="l"/>
                  <a:tab pos="8034338" algn="l"/>
                  <a:tab pos="8483600" algn="l"/>
                  <a:tab pos="8932863" algn="l"/>
                  <a:tab pos="9382125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846138" algn="l"/>
                  <a:tab pos="1295400" algn="l"/>
                  <a:tab pos="1744663" algn="l"/>
                  <a:tab pos="2193925" algn="l"/>
                  <a:tab pos="2643188" algn="l"/>
                  <a:tab pos="3092450" algn="l"/>
                  <a:tab pos="3541713" algn="l"/>
                  <a:tab pos="3990975" algn="l"/>
                  <a:tab pos="4440238" algn="l"/>
                  <a:tab pos="4889500" algn="l"/>
                  <a:tab pos="5338763" algn="l"/>
                  <a:tab pos="5788025" algn="l"/>
                  <a:tab pos="6237288" algn="l"/>
                  <a:tab pos="6686550" algn="l"/>
                  <a:tab pos="7135813" algn="l"/>
                  <a:tab pos="7585075" algn="l"/>
                  <a:tab pos="8034338" algn="l"/>
                  <a:tab pos="8483600" algn="l"/>
                  <a:tab pos="8932863" algn="l"/>
                  <a:tab pos="9382125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846138" algn="l"/>
                  <a:tab pos="1295400" algn="l"/>
                  <a:tab pos="1744663" algn="l"/>
                  <a:tab pos="2193925" algn="l"/>
                  <a:tab pos="2643188" algn="l"/>
                  <a:tab pos="3092450" algn="l"/>
                  <a:tab pos="3541713" algn="l"/>
                  <a:tab pos="3990975" algn="l"/>
                  <a:tab pos="4440238" algn="l"/>
                  <a:tab pos="4889500" algn="l"/>
                  <a:tab pos="5338763" algn="l"/>
                  <a:tab pos="5788025" algn="l"/>
                  <a:tab pos="6237288" algn="l"/>
                  <a:tab pos="6686550" algn="l"/>
                  <a:tab pos="7135813" algn="l"/>
                  <a:tab pos="7585075" algn="l"/>
                  <a:tab pos="8034338" algn="l"/>
                  <a:tab pos="8483600" algn="l"/>
                  <a:tab pos="8932863" algn="l"/>
                  <a:tab pos="9382125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846138" algn="l"/>
                  <a:tab pos="1295400" algn="l"/>
                  <a:tab pos="1744663" algn="l"/>
                  <a:tab pos="2193925" algn="l"/>
                  <a:tab pos="2643188" algn="l"/>
                  <a:tab pos="3092450" algn="l"/>
                  <a:tab pos="3541713" algn="l"/>
                  <a:tab pos="3990975" algn="l"/>
                  <a:tab pos="4440238" algn="l"/>
                  <a:tab pos="4889500" algn="l"/>
                  <a:tab pos="5338763" algn="l"/>
                  <a:tab pos="5788025" algn="l"/>
                  <a:tab pos="6237288" algn="l"/>
                  <a:tab pos="6686550" algn="l"/>
                  <a:tab pos="7135813" algn="l"/>
                  <a:tab pos="7585075" algn="l"/>
                  <a:tab pos="8034338" algn="l"/>
                  <a:tab pos="8483600" algn="l"/>
                  <a:tab pos="8932863" algn="l"/>
                  <a:tab pos="9382125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846138" algn="l"/>
                  <a:tab pos="1295400" algn="l"/>
                  <a:tab pos="1744663" algn="l"/>
                  <a:tab pos="2193925" algn="l"/>
                  <a:tab pos="2643188" algn="l"/>
                  <a:tab pos="3092450" algn="l"/>
                  <a:tab pos="3541713" algn="l"/>
                  <a:tab pos="3990975" algn="l"/>
                  <a:tab pos="4440238" algn="l"/>
                  <a:tab pos="4889500" algn="l"/>
                  <a:tab pos="5338763" algn="l"/>
                  <a:tab pos="5788025" algn="l"/>
                  <a:tab pos="6237288" algn="l"/>
                  <a:tab pos="6686550" algn="l"/>
                  <a:tab pos="7135813" algn="l"/>
                  <a:tab pos="7585075" algn="l"/>
                  <a:tab pos="8034338" algn="l"/>
                  <a:tab pos="8483600" algn="l"/>
                  <a:tab pos="8932863" algn="l"/>
                  <a:tab pos="9382125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lvl="1" algn="r">
                <a:lnSpc>
                  <a:spcPct val="93000"/>
                </a:lnSpc>
                <a:spcBef>
                  <a:spcPts val="775"/>
                </a:spcBef>
                <a:buClr>
                  <a:srgbClr val="97CDCC"/>
                </a:buClr>
                <a:buSzPct val="150000"/>
                <a:buFont typeface="Arial" charset="0"/>
                <a:buNone/>
              </a:pPr>
              <a:r>
                <a:rPr lang="en-GB" sz="1600" b="0" dirty="0">
                  <a:latin typeface="Verdana" pitchFamily="34" charset="0"/>
                </a:rPr>
                <a:t>HRF basic function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59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9" grpId="0"/>
      <p:bldP spid="4816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43" name="Text Box 15"/>
          <p:cNvSpPr txBox="1">
            <a:spLocks noChangeArrowheads="1"/>
          </p:cNvSpPr>
          <p:nvPr/>
        </p:nvSpPr>
        <p:spPr bwMode="auto">
          <a:xfrm>
            <a:off x="213461" y="1534238"/>
            <a:ext cx="3393515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2400" b="1" dirty="0"/>
              <a:t>SOLUTION: </a:t>
            </a:r>
          </a:p>
          <a:p>
            <a:endParaRPr lang="en-GB" sz="2000" b="1" dirty="0"/>
          </a:p>
          <a:p>
            <a:pPr marL="457200" indent="-457200">
              <a:buFont typeface="+mj-lt"/>
              <a:buAutoNum type="arabicPeriod"/>
            </a:pPr>
            <a:r>
              <a:rPr lang="en-GB" sz="2000" b="1" dirty="0" err="1" smtClean="0">
                <a:latin typeface="Corbel"/>
                <a:cs typeface="Corbel"/>
              </a:rPr>
              <a:t>Deconvolve</a:t>
            </a:r>
            <a:r>
              <a:rPr lang="en-GB" sz="2000" b="1" dirty="0" smtClean="0">
                <a:latin typeface="Corbel"/>
                <a:cs typeface="Corbel"/>
              </a:rPr>
              <a:t> </a:t>
            </a:r>
            <a:r>
              <a:rPr lang="en-GB" sz="2000" b="1" dirty="0">
                <a:latin typeface="Corbel"/>
                <a:cs typeface="Corbel"/>
              </a:rPr>
              <a:t>BOLD signal corresponding to region of interest (e.g. </a:t>
            </a:r>
            <a:r>
              <a:rPr lang="en-GB" sz="2000" b="1" dirty="0" smtClean="0">
                <a:latin typeface="Corbel"/>
                <a:cs typeface="Corbel"/>
              </a:rPr>
              <a:t>V2)</a:t>
            </a:r>
            <a:endParaRPr lang="en-GB" sz="2000" b="1" dirty="0">
              <a:latin typeface="Corbel"/>
              <a:cs typeface="Corbel"/>
            </a:endParaRPr>
          </a:p>
          <a:p>
            <a:pPr marL="457200" indent="-457200">
              <a:buFont typeface="+mj-lt"/>
              <a:buAutoNum type="arabicPeriod"/>
            </a:pPr>
            <a:endParaRPr lang="en-GB" sz="2000" b="1" dirty="0">
              <a:latin typeface="Corbel"/>
              <a:cs typeface="Corbel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b="1" dirty="0" smtClean="0">
                <a:latin typeface="Corbel"/>
                <a:cs typeface="Corbel"/>
              </a:rPr>
              <a:t>Calculate </a:t>
            </a:r>
            <a:r>
              <a:rPr lang="en-GB" sz="2000" b="1" dirty="0">
                <a:latin typeface="Corbel"/>
                <a:cs typeface="Corbel"/>
              </a:rPr>
              <a:t>interaction term </a:t>
            </a:r>
            <a:r>
              <a:rPr lang="en-GB" sz="2000" b="1" dirty="0" smtClean="0">
                <a:latin typeface="Corbel"/>
                <a:cs typeface="Corbel"/>
              </a:rPr>
              <a:t>with </a:t>
            </a:r>
            <a:r>
              <a:rPr lang="en-GB" sz="2000" b="1" dirty="0">
                <a:latin typeface="Corbel"/>
                <a:cs typeface="Corbel"/>
              </a:rPr>
              <a:t>neural </a:t>
            </a:r>
            <a:r>
              <a:rPr lang="en-GB" sz="2000" b="1" dirty="0" smtClean="0">
                <a:latin typeface="Corbel"/>
                <a:cs typeface="Corbel"/>
              </a:rPr>
              <a:t>activity:</a:t>
            </a:r>
          </a:p>
          <a:p>
            <a:pPr lvl="1"/>
            <a:r>
              <a:rPr lang="en-GB" sz="2000" b="1" dirty="0" smtClean="0">
                <a:latin typeface="Corbel"/>
                <a:cs typeface="Corbel"/>
              </a:rPr>
              <a:t>psychological </a:t>
            </a:r>
            <a:r>
              <a:rPr lang="en-GB" sz="2000" b="1" dirty="0">
                <a:latin typeface="Corbel"/>
                <a:cs typeface="Corbel"/>
              </a:rPr>
              <a:t>condition x neural activity</a:t>
            </a:r>
          </a:p>
          <a:p>
            <a:pPr marL="457200" indent="-457200">
              <a:buFont typeface="+mj-lt"/>
              <a:buAutoNum type="arabicPeriod"/>
            </a:pPr>
            <a:endParaRPr lang="en-GB" sz="2000" b="1" dirty="0">
              <a:latin typeface="Corbel"/>
              <a:cs typeface="Corbel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b="1" dirty="0" smtClean="0">
                <a:latin typeface="Corbel"/>
                <a:cs typeface="Corbel"/>
              </a:rPr>
              <a:t>Re</a:t>
            </a:r>
            <a:r>
              <a:rPr lang="en-GB" sz="2000" b="1" dirty="0">
                <a:latin typeface="Corbel"/>
                <a:cs typeface="Corbel"/>
              </a:rPr>
              <a:t>-convolve the interaction term using </a:t>
            </a:r>
            <a:r>
              <a:rPr lang="en-GB" sz="2000" b="1" dirty="0" smtClean="0">
                <a:latin typeface="Corbel"/>
                <a:cs typeface="Corbel"/>
              </a:rPr>
              <a:t>the HRF </a:t>
            </a:r>
            <a:endParaRPr lang="en-GB" sz="2000" b="1" dirty="0">
              <a:latin typeface="Corbel"/>
              <a:cs typeface="Corbel"/>
            </a:endParaRPr>
          </a:p>
        </p:txBody>
      </p:sp>
      <p:grpSp>
        <p:nvGrpSpPr>
          <p:cNvPr id="99370" name="Group 42"/>
          <p:cNvGrpSpPr>
            <a:grpSpLocks/>
          </p:cNvGrpSpPr>
          <p:nvPr/>
        </p:nvGrpSpPr>
        <p:grpSpPr bwMode="auto">
          <a:xfrm>
            <a:off x="639" y="1221115"/>
            <a:ext cx="9036052" cy="5640386"/>
            <a:chOff x="393" y="1043"/>
            <a:chExt cx="5692" cy="3553"/>
          </a:xfrm>
        </p:grpSpPr>
        <p:pic>
          <p:nvPicPr>
            <p:cNvPr id="99344" name="Picture 1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2069"/>
              <a:ext cx="1497" cy="8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009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9347" name="Text Box 19"/>
            <p:cNvSpPr txBox="1">
              <a:spLocks noChangeArrowheads="1"/>
            </p:cNvSpPr>
            <p:nvPr/>
          </p:nvSpPr>
          <p:spPr bwMode="auto">
            <a:xfrm>
              <a:off x="393" y="4402"/>
              <a:ext cx="190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009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GB" sz="1400" b="0" dirty="0" err="1"/>
                <a:t>Gitelman</a:t>
              </a:r>
              <a:r>
                <a:rPr lang="en-GB" sz="1400" b="0" dirty="0"/>
                <a:t> et al</a:t>
              </a:r>
              <a:r>
                <a:rPr lang="en-GB" sz="1400" b="0" dirty="0" smtClean="0"/>
                <a:t>. </a:t>
              </a:r>
              <a:r>
                <a:rPr lang="en-GB" sz="1400" b="0" i="1" dirty="0" err="1" smtClean="0"/>
                <a:t>Neuroimage</a:t>
              </a:r>
              <a:r>
                <a:rPr lang="en-GB" sz="1400" b="0" i="1" dirty="0" smtClean="0"/>
                <a:t> </a:t>
              </a:r>
              <a:r>
                <a:rPr lang="en-GB" sz="1400" b="0" i="1" dirty="0"/>
                <a:t>2003</a:t>
              </a:r>
              <a:r>
                <a:rPr lang="en-GB" sz="1400" b="0" dirty="0"/>
                <a:t> </a:t>
              </a:r>
            </a:p>
          </p:txBody>
        </p:sp>
        <p:sp>
          <p:nvSpPr>
            <p:cNvPr id="99349" name="AutoShape 21" descr="Large checker board"/>
            <p:cNvSpPr>
              <a:spLocks noChangeArrowheads="1"/>
            </p:cNvSpPr>
            <p:nvPr/>
          </p:nvSpPr>
          <p:spPr bwMode="auto">
            <a:xfrm>
              <a:off x="2608" y="1434"/>
              <a:ext cx="272" cy="1180"/>
            </a:xfrm>
            <a:prstGeom prst="curvedRightArrow">
              <a:avLst>
                <a:gd name="adj1" fmla="val 86765"/>
                <a:gd name="adj2" fmla="val 173529"/>
                <a:gd name="adj3" fmla="val 33333"/>
              </a:avLst>
            </a:prstGeom>
            <a:solidFill>
              <a:srgbClr val="0000FF"/>
            </a:solidFill>
            <a:ln w="12700">
              <a:solidFill>
                <a:schemeClr val="accent5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99356" name="Group 28"/>
            <p:cNvGrpSpPr>
              <a:grpSpLocks/>
            </p:cNvGrpSpPr>
            <p:nvPr/>
          </p:nvGrpSpPr>
          <p:grpSpPr bwMode="auto">
            <a:xfrm>
              <a:off x="4422" y="2069"/>
              <a:ext cx="1338" cy="873"/>
              <a:chOff x="4422" y="2069"/>
              <a:chExt cx="1338" cy="873"/>
            </a:xfrm>
          </p:grpSpPr>
          <p:pic>
            <p:nvPicPr>
              <p:cNvPr id="99346" name="Picture 1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2" y="2069"/>
                <a:ext cx="1338" cy="8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0099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9352" name="Rectangle 24"/>
              <p:cNvSpPr>
                <a:spLocks noChangeArrowheads="1"/>
              </p:cNvSpPr>
              <p:nvPr/>
            </p:nvSpPr>
            <p:spPr bwMode="auto">
              <a:xfrm>
                <a:off x="4422" y="2069"/>
                <a:ext cx="136" cy="2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9355" name="Group 27"/>
            <p:cNvGrpSpPr>
              <a:grpSpLocks/>
            </p:cNvGrpSpPr>
            <p:nvPr/>
          </p:nvGrpSpPr>
          <p:grpSpPr bwMode="auto">
            <a:xfrm>
              <a:off x="2880" y="3375"/>
              <a:ext cx="1497" cy="985"/>
              <a:chOff x="2880" y="3158"/>
              <a:chExt cx="1497" cy="1241"/>
            </a:xfrm>
          </p:grpSpPr>
          <p:pic>
            <p:nvPicPr>
              <p:cNvPr id="99348" name="Picture 2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3313"/>
                <a:ext cx="1497" cy="10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0099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9353" name="Rectangle 25"/>
              <p:cNvSpPr>
                <a:spLocks noChangeArrowheads="1"/>
              </p:cNvSpPr>
              <p:nvPr/>
            </p:nvSpPr>
            <p:spPr bwMode="auto">
              <a:xfrm>
                <a:off x="2880" y="3158"/>
                <a:ext cx="136" cy="2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9358" name="Group 30"/>
            <p:cNvGrpSpPr>
              <a:grpSpLocks/>
            </p:cNvGrpSpPr>
            <p:nvPr/>
          </p:nvGrpSpPr>
          <p:grpSpPr bwMode="auto">
            <a:xfrm>
              <a:off x="2834" y="1117"/>
              <a:ext cx="1543" cy="936"/>
              <a:chOff x="2834" y="1117"/>
              <a:chExt cx="1543" cy="936"/>
            </a:xfrm>
          </p:grpSpPr>
          <p:pic>
            <p:nvPicPr>
              <p:cNvPr id="99345" name="Picture 17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1117"/>
                <a:ext cx="1497" cy="9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0099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9354" name="Rectangle 26"/>
              <p:cNvSpPr>
                <a:spLocks noChangeArrowheads="1"/>
              </p:cNvSpPr>
              <p:nvPr/>
            </p:nvSpPr>
            <p:spPr bwMode="auto">
              <a:xfrm>
                <a:off x="2834" y="1162"/>
                <a:ext cx="182" cy="2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99357" name="Text Box 29"/>
            <p:cNvSpPr txBox="1">
              <a:spLocks noChangeArrowheads="1"/>
            </p:cNvSpPr>
            <p:nvPr/>
          </p:nvSpPr>
          <p:spPr bwMode="auto">
            <a:xfrm>
              <a:off x="4286" y="2296"/>
              <a:ext cx="14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009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sz="1600"/>
                <a:t>x</a:t>
              </a:r>
            </a:p>
          </p:txBody>
        </p:sp>
        <p:sp>
          <p:nvSpPr>
            <p:cNvPr id="99359" name="AutoShape 31"/>
            <p:cNvSpPr>
              <a:spLocks/>
            </p:cNvSpPr>
            <p:nvPr/>
          </p:nvSpPr>
          <p:spPr bwMode="auto">
            <a:xfrm rot="5400000">
              <a:off x="4173" y="1684"/>
              <a:ext cx="272" cy="2676"/>
            </a:xfrm>
            <a:prstGeom prst="rightBrace">
              <a:avLst>
                <a:gd name="adj1" fmla="val 81985"/>
                <a:gd name="adj2" fmla="val 78583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00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99364" name="Group 36"/>
            <p:cNvGrpSpPr>
              <a:grpSpLocks/>
            </p:cNvGrpSpPr>
            <p:nvPr/>
          </p:nvGrpSpPr>
          <p:grpSpPr bwMode="auto">
            <a:xfrm>
              <a:off x="4747" y="3182"/>
              <a:ext cx="1338" cy="555"/>
              <a:chOff x="4103" y="2032"/>
              <a:chExt cx="1861" cy="903"/>
            </a:xfrm>
          </p:grpSpPr>
          <p:pic>
            <p:nvPicPr>
              <p:cNvPr id="99365" name="Picture 37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29" t="4445" r="9442" b="1469"/>
              <a:stretch>
                <a:fillRect/>
              </a:stretch>
            </p:blipFill>
            <p:spPr bwMode="auto">
              <a:xfrm>
                <a:off x="4103" y="2345"/>
                <a:ext cx="1861" cy="5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9366" name="Text Box 38"/>
              <p:cNvSpPr txBox="1">
                <a:spLocks noChangeArrowheads="1"/>
              </p:cNvSpPr>
              <p:nvPr/>
            </p:nvSpPr>
            <p:spPr bwMode="auto">
              <a:xfrm>
                <a:off x="4103" y="2032"/>
                <a:ext cx="1642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>
                  <a:tabLst>
                    <a:tab pos="846138" algn="l"/>
                    <a:tab pos="1295400" algn="l"/>
                    <a:tab pos="1744663" algn="l"/>
                    <a:tab pos="2193925" algn="l"/>
                    <a:tab pos="2643188" algn="l"/>
                    <a:tab pos="3092450" algn="l"/>
                    <a:tab pos="3541713" algn="l"/>
                    <a:tab pos="3990975" algn="l"/>
                    <a:tab pos="4440238" algn="l"/>
                    <a:tab pos="4889500" algn="l"/>
                    <a:tab pos="5338763" algn="l"/>
                    <a:tab pos="5788025" algn="l"/>
                    <a:tab pos="6237288" algn="l"/>
                    <a:tab pos="6686550" algn="l"/>
                    <a:tab pos="7135813" algn="l"/>
                    <a:tab pos="7585075" algn="l"/>
                    <a:tab pos="8034338" algn="l"/>
                    <a:tab pos="8483600" algn="l"/>
                    <a:tab pos="8932863" algn="l"/>
                    <a:tab pos="9382125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38188" indent="-280988">
                  <a:tabLst>
                    <a:tab pos="846138" algn="l"/>
                    <a:tab pos="1295400" algn="l"/>
                    <a:tab pos="1744663" algn="l"/>
                    <a:tab pos="2193925" algn="l"/>
                    <a:tab pos="2643188" algn="l"/>
                    <a:tab pos="3092450" algn="l"/>
                    <a:tab pos="3541713" algn="l"/>
                    <a:tab pos="3990975" algn="l"/>
                    <a:tab pos="4440238" algn="l"/>
                    <a:tab pos="4889500" algn="l"/>
                    <a:tab pos="5338763" algn="l"/>
                    <a:tab pos="5788025" algn="l"/>
                    <a:tab pos="6237288" algn="l"/>
                    <a:tab pos="6686550" algn="l"/>
                    <a:tab pos="7135813" algn="l"/>
                    <a:tab pos="7585075" algn="l"/>
                    <a:tab pos="8034338" algn="l"/>
                    <a:tab pos="8483600" algn="l"/>
                    <a:tab pos="8932863" algn="l"/>
                    <a:tab pos="9382125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>
                  <a:tabLst>
                    <a:tab pos="846138" algn="l"/>
                    <a:tab pos="1295400" algn="l"/>
                    <a:tab pos="1744663" algn="l"/>
                    <a:tab pos="2193925" algn="l"/>
                    <a:tab pos="2643188" algn="l"/>
                    <a:tab pos="3092450" algn="l"/>
                    <a:tab pos="3541713" algn="l"/>
                    <a:tab pos="3990975" algn="l"/>
                    <a:tab pos="4440238" algn="l"/>
                    <a:tab pos="4889500" algn="l"/>
                    <a:tab pos="5338763" algn="l"/>
                    <a:tab pos="5788025" algn="l"/>
                    <a:tab pos="6237288" algn="l"/>
                    <a:tab pos="6686550" algn="l"/>
                    <a:tab pos="7135813" algn="l"/>
                    <a:tab pos="7585075" algn="l"/>
                    <a:tab pos="8034338" algn="l"/>
                    <a:tab pos="8483600" algn="l"/>
                    <a:tab pos="8932863" algn="l"/>
                    <a:tab pos="9382125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>
                  <a:tabLst>
                    <a:tab pos="846138" algn="l"/>
                    <a:tab pos="1295400" algn="l"/>
                    <a:tab pos="1744663" algn="l"/>
                    <a:tab pos="2193925" algn="l"/>
                    <a:tab pos="2643188" algn="l"/>
                    <a:tab pos="3092450" algn="l"/>
                    <a:tab pos="3541713" algn="l"/>
                    <a:tab pos="3990975" algn="l"/>
                    <a:tab pos="4440238" algn="l"/>
                    <a:tab pos="4889500" algn="l"/>
                    <a:tab pos="5338763" algn="l"/>
                    <a:tab pos="5788025" algn="l"/>
                    <a:tab pos="6237288" algn="l"/>
                    <a:tab pos="6686550" algn="l"/>
                    <a:tab pos="7135813" algn="l"/>
                    <a:tab pos="7585075" algn="l"/>
                    <a:tab pos="8034338" algn="l"/>
                    <a:tab pos="8483600" algn="l"/>
                    <a:tab pos="8932863" algn="l"/>
                    <a:tab pos="9382125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>
                  <a:tabLst>
                    <a:tab pos="846138" algn="l"/>
                    <a:tab pos="1295400" algn="l"/>
                    <a:tab pos="1744663" algn="l"/>
                    <a:tab pos="2193925" algn="l"/>
                    <a:tab pos="2643188" algn="l"/>
                    <a:tab pos="3092450" algn="l"/>
                    <a:tab pos="3541713" algn="l"/>
                    <a:tab pos="3990975" algn="l"/>
                    <a:tab pos="4440238" algn="l"/>
                    <a:tab pos="4889500" algn="l"/>
                    <a:tab pos="5338763" algn="l"/>
                    <a:tab pos="5788025" algn="l"/>
                    <a:tab pos="6237288" algn="l"/>
                    <a:tab pos="6686550" algn="l"/>
                    <a:tab pos="7135813" algn="l"/>
                    <a:tab pos="7585075" algn="l"/>
                    <a:tab pos="8034338" algn="l"/>
                    <a:tab pos="8483600" algn="l"/>
                    <a:tab pos="8932863" algn="l"/>
                    <a:tab pos="9382125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846138" algn="l"/>
                    <a:tab pos="1295400" algn="l"/>
                    <a:tab pos="1744663" algn="l"/>
                    <a:tab pos="2193925" algn="l"/>
                    <a:tab pos="2643188" algn="l"/>
                    <a:tab pos="3092450" algn="l"/>
                    <a:tab pos="3541713" algn="l"/>
                    <a:tab pos="3990975" algn="l"/>
                    <a:tab pos="4440238" algn="l"/>
                    <a:tab pos="4889500" algn="l"/>
                    <a:tab pos="5338763" algn="l"/>
                    <a:tab pos="5788025" algn="l"/>
                    <a:tab pos="6237288" algn="l"/>
                    <a:tab pos="6686550" algn="l"/>
                    <a:tab pos="7135813" algn="l"/>
                    <a:tab pos="7585075" algn="l"/>
                    <a:tab pos="8034338" algn="l"/>
                    <a:tab pos="8483600" algn="l"/>
                    <a:tab pos="8932863" algn="l"/>
                    <a:tab pos="9382125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846138" algn="l"/>
                    <a:tab pos="1295400" algn="l"/>
                    <a:tab pos="1744663" algn="l"/>
                    <a:tab pos="2193925" algn="l"/>
                    <a:tab pos="2643188" algn="l"/>
                    <a:tab pos="3092450" algn="l"/>
                    <a:tab pos="3541713" algn="l"/>
                    <a:tab pos="3990975" algn="l"/>
                    <a:tab pos="4440238" algn="l"/>
                    <a:tab pos="4889500" algn="l"/>
                    <a:tab pos="5338763" algn="l"/>
                    <a:tab pos="5788025" algn="l"/>
                    <a:tab pos="6237288" algn="l"/>
                    <a:tab pos="6686550" algn="l"/>
                    <a:tab pos="7135813" algn="l"/>
                    <a:tab pos="7585075" algn="l"/>
                    <a:tab pos="8034338" algn="l"/>
                    <a:tab pos="8483600" algn="l"/>
                    <a:tab pos="8932863" algn="l"/>
                    <a:tab pos="9382125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846138" algn="l"/>
                    <a:tab pos="1295400" algn="l"/>
                    <a:tab pos="1744663" algn="l"/>
                    <a:tab pos="2193925" algn="l"/>
                    <a:tab pos="2643188" algn="l"/>
                    <a:tab pos="3092450" algn="l"/>
                    <a:tab pos="3541713" algn="l"/>
                    <a:tab pos="3990975" algn="l"/>
                    <a:tab pos="4440238" algn="l"/>
                    <a:tab pos="4889500" algn="l"/>
                    <a:tab pos="5338763" algn="l"/>
                    <a:tab pos="5788025" algn="l"/>
                    <a:tab pos="6237288" algn="l"/>
                    <a:tab pos="6686550" algn="l"/>
                    <a:tab pos="7135813" algn="l"/>
                    <a:tab pos="7585075" algn="l"/>
                    <a:tab pos="8034338" algn="l"/>
                    <a:tab pos="8483600" algn="l"/>
                    <a:tab pos="8932863" algn="l"/>
                    <a:tab pos="9382125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846138" algn="l"/>
                    <a:tab pos="1295400" algn="l"/>
                    <a:tab pos="1744663" algn="l"/>
                    <a:tab pos="2193925" algn="l"/>
                    <a:tab pos="2643188" algn="l"/>
                    <a:tab pos="3092450" algn="l"/>
                    <a:tab pos="3541713" algn="l"/>
                    <a:tab pos="3990975" algn="l"/>
                    <a:tab pos="4440238" algn="l"/>
                    <a:tab pos="4889500" algn="l"/>
                    <a:tab pos="5338763" algn="l"/>
                    <a:tab pos="5788025" algn="l"/>
                    <a:tab pos="6237288" algn="l"/>
                    <a:tab pos="6686550" algn="l"/>
                    <a:tab pos="7135813" algn="l"/>
                    <a:tab pos="7585075" algn="l"/>
                    <a:tab pos="8034338" algn="l"/>
                    <a:tab pos="8483600" algn="l"/>
                    <a:tab pos="8932863" algn="l"/>
                    <a:tab pos="9382125" algn="l"/>
                  </a:tabLs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lvl="1" algn="r">
                  <a:lnSpc>
                    <a:spcPct val="93000"/>
                  </a:lnSpc>
                  <a:spcBef>
                    <a:spcPts val="775"/>
                  </a:spcBef>
                  <a:buClr>
                    <a:srgbClr val="97CDCC"/>
                  </a:buClr>
                  <a:buSzPct val="150000"/>
                  <a:buFont typeface="Arial" charset="0"/>
                  <a:buNone/>
                </a:pPr>
                <a:r>
                  <a:rPr lang="en-GB" sz="1400" b="1" dirty="0">
                    <a:latin typeface="+mn-lt"/>
                  </a:rPr>
                  <a:t>HRF basic function</a:t>
                </a:r>
              </a:p>
            </p:txBody>
          </p:sp>
        </p:grpSp>
        <p:sp>
          <p:nvSpPr>
            <p:cNvPr id="99367" name="Text Box 39"/>
            <p:cNvSpPr txBox="1">
              <a:spLocks noChangeArrowheads="1"/>
            </p:cNvSpPr>
            <p:nvPr/>
          </p:nvSpPr>
          <p:spPr bwMode="auto">
            <a:xfrm>
              <a:off x="3101" y="1043"/>
              <a:ext cx="1089" cy="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sz="1400" b="1" dirty="0"/>
                <a:t>BOLD signal in </a:t>
              </a:r>
              <a:r>
                <a:rPr lang="en-GB" sz="1400" b="1" dirty="0" smtClean="0"/>
                <a:t>V2</a:t>
              </a:r>
              <a:endParaRPr lang="en-GB" sz="1400" b="1" dirty="0"/>
            </a:p>
          </p:txBody>
        </p:sp>
        <p:sp>
          <p:nvSpPr>
            <p:cNvPr id="99368" name="Text Box 40"/>
            <p:cNvSpPr txBox="1">
              <a:spLocks noChangeArrowheads="1"/>
            </p:cNvSpPr>
            <p:nvPr/>
          </p:nvSpPr>
          <p:spPr bwMode="auto">
            <a:xfrm>
              <a:off x="3071" y="1972"/>
              <a:ext cx="1225" cy="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sz="1400" b="1" dirty="0">
                  <a:sym typeface="Wingdings" pitchFamily="2" charset="2"/>
                </a:rPr>
                <a:t>Neural activity</a:t>
              </a:r>
              <a:r>
                <a:rPr lang="en-GB" sz="1400" b="1" dirty="0"/>
                <a:t> in </a:t>
              </a:r>
              <a:r>
                <a:rPr lang="en-GB" sz="1400" b="1" dirty="0" smtClean="0"/>
                <a:t>V2</a:t>
              </a:r>
              <a:endParaRPr lang="en-GB" sz="1400" b="1" dirty="0"/>
            </a:p>
          </p:txBody>
        </p:sp>
        <p:sp>
          <p:nvSpPr>
            <p:cNvPr id="99369" name="Text Box 41"/>
            <p:cNvSpPr txBox="1">
              <a:spLocks noChangeArrowheads="1"/>
            </p:cNvSpPr>
            <p:nvPr/>
          </p:nvSpPr>
          <p:spPr bwMode="auto">
            <a:xfrm>
              <a:off x="4633" y="1977"/>
              <a:ext cx="1225" cy="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sz="1400" b="1" dirty="0">
                  <a:sym typeface="Wingdings" pitchFamily="2" charset="2"/>
                </a:rPr>
                <a:t>Psychological variable</a:t>
              </a:r>
              <a:endParaRPr lang="en-GB" sz="1400" b="1" dirty="0"/>
            </a:p>
          </p:txBody>
        </p:sp>
        <p:sp>
          <p:nvSpPr>
            <p:cNvPr id="99363" name="AutoShape 35"/>
            <p:cNvSpPr>
              <a:spLocks noChangeArrowheads="1"/>
            </p:cNvSpPr>
            <p:nvPr/>
          </p:nvSpPr>
          <p:spPr bwMode="auto">
            <a:xfrm flipH="1">
              <a:off x="4464" y="3144"/>
              <a:ext cx="273" cy="952"/>
            </a:xfrm>
            <a:prstGeom prst="curvedRightArrow">
              <a:avLst>
                <a:gd name="adj1" fmla="val 69744"/>
                <a:gd name="adj2" fmla="val 139487"/>
                <a:gd name="adj3" fmla="val 33333"/>
              </a:avLst>
            </a:prstGeom>
            <a:solidFill>
              <a:srgbClr val="0000FF"/>
            </a:solidFill>
            <a:ln w="12700">
              <a:solidFill>
                <a:schemeClr val="accent5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" name="Rectangle 2"/>
          <p:cNvSpPr/>
          <p:nvPr/>
        </p:nvSpPr>
        <p:spPr>
          <a:xfrm>
            <a:off x="1731178" y="560715"/>
            <a:ext cx="61174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800" b="1" dirty="0" smtClean="0">
                <a:solidFill>
                  <a:prstClr val="black"/>
                </a:solidFill>
                <a:sym typeface="Wingdings" pitchFamily="2" charset="2"/>
              </a:rPr>
              <a:t>PPI: </a:t>
            </a:r>
            <a:r>
              <a:rPr lang="en-GB" sz="2800" b="1" i="1" dirty="0" smtClean="0">
                <a:solidFill>
                  <a:prstClr val="black"/>
                </a:solidFill>
                <a:sym typeface="Wingdings" pitchFamily="2" charset="2"/>
              </a:rPr>
              <a:t>Hemodynamic </a:t>
            </a:r>
            <a:r>
              <a:rPr lang="en-GB" sz="2800" b="1" i="1" dirty="0" err="1">
                <a:solidFill>
                  <a:prstClr val="black"/>
                </a:solidFill>
                <a:sym typeface="Wingdings" pitchFamily="2" charset="2"/>
              </a:rPr>
              <a:t>vs</a:t>
            </a:r>
            <a:r>
              <a:rPr lang="en-GB" sz="2800" b="1" i="1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n-GB" sz="2800" b="1" i="1" dirty="0" smtClean="0">
                <a:solidFill>
                  <a:prstClr val="black"/>
                </a:solidFill>
                <a:sym typeface="Wingdings" pitchFamily="2" charset="2"/>
              </a:rPr>
              <a:t>neuronal</a:t>
            </a:r>
            <a:endParaRPr lang="en-GB" sz="2800" b="1" i="1" dirty="0">
              <a:solidFill>
                <a:prstClr val="black"/>
              </a:solidFill>
              <a:sym typeface="Wingdings" pitchFamily="2" charset="2"/>
            </a:endParaRPr>
          </a:p>
          <a:p>
            <a:pPr lvl="0"/>
            <a:endParaRPr lang="en-GB" sz="2800" b="1" dirty="0">
              <a:solidFill>
                <a:prstClr val="black"/>
              </a:solidFill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87405" y="4484038"/>
            <a:ext cx="2778966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en-GB" sz="1400" b="1" dirty="0" smtClean="0">
                <a:solidFill>
                  <a:prstClr val="black"/>
                </a:solidFill>
                <a:sym typeface="Wingdings" pitchFamily="2" charset="2"/>
              </a:rPr>
              <a:t>Neural </a:t>
            </a:r>
            <a:r>
              <a:rPr lang="en-GB" sz="1400" b="1" dirty="0">
                <a:solidFill>
                  <a:prstClr val="black"/>
                </a:solidFill>
                <a:sym typeface="Wingdings" pitchFamily="2" charset="2"/>
              </a:rPr>
              <a:t>activity</a:t>
            </a:r>
            <a:r>
              <a:rPr lang="en-GB" sz="1400" b="1" dirty="0">
                <a:solidFill>
                  <a:prstClr val="black"/>
                </a:solidFill>
              </a:rPr>
              <a:t> in </a:t>
            </a:r>
            <a:r>
              <a:rPr lang="en-GB" sz="1400" b="1" dirty="0" smtClean="0">
                <a:solidFill>
                  <a:prstClr val="black"/>
                </a:solidFill>
              </a:rPr>
              <a:t>V1 with </a:t>
            </a:r>
          </a:p>
          <a:p>
            <a:pPr lvl="0" algn="ctr"/>
            <a:r>
              <a:rPr lang="en-GB" sz="1400" b="1" dirty="0" smtClean="0">
                <a:solidFill>
                  <a:prstClr val="black"/>
                </a:solidFill>
              </a:rPr>
              <a:t>Psychological Variable </a:t>
            </a:r>
            <a:r>
              <a:rPr lang="en-GB" sz="1400" b="1" dirty="0" err="1" smtClean="0">
                <a:solidFill>
                  <a:prstClr val="black"/>
                </a:solidFill>
              </a:rPr>
              <a:t>reconvolved</a:t>
            </a:r>
            <a:endParaRPr lang="en-GB" sz="1400" b="1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48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647700"/>
            <a:ext cx="3721100" cy="73660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effectLst/>
              </a:rPr>
              <a:t>PPIs in SPM </a:t>
            </a:r>
            <a:endParaRPr lang="en-GB" sz="2800" b="1" dirty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360" y="1809889"/>
            <a:ext cx="86467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GB" sz="2000" b="1" dirty="0" smtClean="0">
                <a:cs typeface="Arial" charset="0"/>
                <a:sym typeface="Wingdings" pitchFamily="2" charset="2"/>
              </a:rPr>
              <a:t>Perform Standard GLM Analysis </a:t>
            </a:r>
            <a:r>
              <a:rPr lang="en-GB" sz="2000" dirty="0" smtClean="0">
                <a:cs typeface="Arial" charset="0"/>
                <a:sym typeface="Wingdings" pitchFamily="2" charset="2"/>
              </a:rPr>
              <a:t>with 2 experimental factors </a:t>
            </a:r>
            <a:r>
              <a:rPr lang="en-US" sz="2000" dirty="0" smtClean="0"/>
              <a:t>(</a:t>
            </a:r>
            <a:r>
              <a:rPr lang="en-US" sz="2000" dirty="0"/>
              <a:t>one factor preferably a psychological manipulation</a:t>
            </a:r>
            <a:r>
              <a:rPr lang="en-US" sz="2000" dirty="0" smtClean="0"/>
              <a:t>) </a:t>
            </a:r>
            <a:r>
              <a:rPr lang="en-US" sz="2000" dirty="0"/>
              <a:t>to determine regions of interest and </a:t>
            </a:r>
            <a:r>
              <a:rPr lang="en-US" sz="2000" dirty="0" smtClean="0"/>
              <a:t>interactions</a:t>
            </a:r>
            <a:endParaRPr lang="en-GB" sz="2000" b="1" dirty="0" smtClean="0">
              <a:cs typeface="Arial" charset="0"/>
              <a:sym typeface="Wingdings" pitchFamily="2" charset="2"/>
            </a:endParaRPr>
          </a:p>
          <a:p>
            <a:pPr marL="457200" indent="-457200" algn="just">
              <a:buFont typeface="+mj-lt"/>
              <a:buAutoNum type="arabicPeriod"/>
            </a:pPr>
            <a:endParaRPr lang="en-GB" sz="2000" b="1" dirty="0" smtClean="0">
              <a:cs typeface="Arial" charset="0"/>
              <a:sym typeface="Wingdings" pitchFamily="2" charset="2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GB" sz="2000" b="1" dirty="0" smtClean="0">
                <a:cs typeface="Arial" charset="0"/>
                <a:sym typeface="Wingdings" pitchFamily="2" charset="2"/>
              </a:rPr>
              <a:t>Define source region and extract </a:t>
            </a:r>
            <a:r>
              <a:rPr lang="en-GB" sz="2000" b="1" dirty="0">
                <a:cs typeface="Arial" charset="0"/>
                <a:sym typeface="Wingdings" pitchFamily="2" charset="2"/>
              </a:rPr>
              <a:t>BOLD SIGNAL time </a:t>
            </a:r>
            <a:r>
              <a:rPr lang="en-GB" sz="2000" b="1" dirty="0" smtClean="0">
                <a:cs typeface="Arial" charset="0"/>
                <a:sym typeface="Wingdings" pitchFamily="2" charset="2"/>
              </a:rPr>
              <a:t>series (e.g. V2</a:t>
            </a:r>
            <a:r>
              <a:rPr lang="en-GB" sz="2000" b="1" dirty="0" smtClean="0">
                <a:cs typeface="Arial" charset="0"/>
                <a:sym typeface="Wingdings" pitchFamily="2" charset="2"/>
              </a:rPr>
              <a:t>)</a:t>
            </a:r>
          </a:p>
          <a:p>
            <a:pPr algn="just"/>
            <a:endParaRPr lang="en-GB" sz="2000" b="1" i="1" dirty="0" smtClean="0">
              <a:cs typeface="Arial" charset="0"/>
              <a:sym typeface="Wingdings" pitchFamily="2" charset="2"/>
            </a:endParaRPr>
          </a:p>
          <a:p>
            <a:pPr marL="800100" lvl="1" indent="-342900" algn="just">
              <a:buFont typeface="Arial"/>
              <a:buChar char="•"/>
            </a:pPr>
            <a:r>
              <a:rPr lang="en-GB" sz="2000" dirty="0" smtClean="0">
                <a:cs typeface="Arial" charset="0"/>
                <a:sym typeface="Wingdings" pitchFamily="2" charset="2"/>
              </a:rPr>
              <a:t>Use </a:t>
            </a:r>
            <a:r>
              <a:rPr lang="en-GB" sz="2000" b="1" dirty="0" err="1" smtClean="0">
                <a:cs typeface="Arial" charset="0"/>
                <a:sym typeface="Wingdings" pitchFamily="2" charset="2"/>
              </a:rPr>
              <a:t>Eigenvariates</a:t>
            </a:r>
            <a:r>
              <a:rPr lang="en-GB" sz="2000" dirty="0" smtClean="0">
                <a:cs typeface="Arial" charset="0"/>
                <a:sym typeface="Wingdings" pitchFamily="2" charset="2"/>
              </a:rPr>
              <a:t> (there is a button in SPM) to create a summary value of the activation across the region over time</a:t>
            </a:r>
            <a:r>
              <a:rPr lang="en-GB" sz="2000" dirty="0" smtClean="0">
                <a:cs typeface="Arial" charset="0"/>
                <a:sym typeface="Wingdings" pitchFamily="2" charset="2"/>
              </a:rPr>
              <a:t>.</a:t>
            </a:r>
          </a:p>
          <a:p>
            <a:pPr lvl="1" algn="just"/>
            <a:endParaRPr lang="en-GB" sz="2000" dirty="0" smtClean="0">
              <a:cs typeface="Arial" charset="0"/>
              <a:sym typeface="Wingdings" pitchFamily="2" charset="2"/>
            </a:endParaRPr>
          </a:p>
          <a:p>
            <a:pPr marL="800100" lvl="1" indent="-342900" algn="just">
              <a:buFont typeface="Arial"/>
              <a:buChar char="•"/>
            </a:pPr>
            <a:r>
              <a:rPr lang="en-GB" sz="2000" dirty="0" smtClean="0">
                <a:cs typeface="Arial" charset="0"/>
                <a:sym typeface="Wingdings" pitchFamily="2" charset="2"/>
              </a:rPr>
              <a:t>Adjust the time course for the main effects</a:t>
            </a:r>
          </a:p>
          <a:p>
            <a:pPr lvl="1" algn="just"/>
            <a:endParaRPr lang="en-GB" sz="2000" dirty="0" smtClean="0">
              <a:cs typeface="Arial" charset="0"/>
              <a:sym typeface="Wingdings" pitchFamily="2" charset="2"/>
            </a:endParaRPr>
          </a:p>
          <a:p>
            <a:pPr algn="just"/>
            <a:endParaRPr lang="en-GB" sz="2000" dirty="0">
              <a:cs typeface="Arial" charset="0"/>
              <a:sym typeface="Wingdings" pitchFamily="2" charset="2"/>
            </a:endParaRPr>
          </a:p>
          <a:p>
            <a:pPr marL="342900" indent="-342900" algn="just">
              <a:buFont typeface="Arial"/>
              <a:buChar char="•"/>
            </a:pPr>
            <a:endParaRPr lang="en-US" sz="2000" dirty="0"/>
          </a:p>
          <a:p>
            <a:pPr marL="342900" indent="-342900" algn="just">
              <a:buFont typeface="Arial"/>
              <a:buChar char="•"/>
            </a:pPr>
            <a:endParaRPr lang="en-GB" sz="2000" dirty="0" smtClean="0">
              <a:cs typeface="Arial" charset="0"/>
              <a:sym typeface="Wingdings" pitchFamily="2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30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1700808"/>
            <a:ext cx="913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>
                <a:solidFill>
                  <a:prstClr val="black"/>
                </a:solidFill>
              </a:rPr>
              <a:t>History: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4433" y="5215833"/>
            <a:ext cx="3569779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000" b="1" dirty="0" err="1" smtClean="0">
                <a:solidFill>
                  <a:prstClr val="black"/>
                </a:solidFill>
              </a:rPr>
              <a:t>Functional</a:t>
            </a:r>
            <a:r>
              <a:rPr lang="es-ES" sz="2000" b="1" dirty="0" smtClean="0">
                <a:solidFill>
                  <a:prstClr val="black"/>
                </a:solidFill>
              </a:rPr>
              <a:t> </a:t>
            </a:r>
            <a:r>
              <a:rPr lang="es-ES" sz="2000" b="1" dirty="0" err="1" smtClean="0">
                <a:solidFill>
                  <a:prstClr val="black"/>
                </a:solidFill>
              </a:rPr>
              <a:t>Segregation</a:t>
            </a:r>
            <a:endParaRPr lang="es-ES" sz="2000" b="1" dirty="0" smtClean="0">
              <a:solidFill>
                <a:prstClr val="black"/>
              </a:solidFill>
            </a:endParaRPr>
          </a:p>
          <a:p>
            <a:pPr algn="ctr"/>
            <a:r>
              <a:rPr lang="es-ES" dirty="0" err="1" smtClean="0">
                <a:solidFill>
                  <a:prstClr val="black"/>
                </a:solidFill>
              </a:rPr>
              <a:t>Different</a:t>
            </a:r>
            <a:r>
              <a:rPr lang="es-ES" dirty="0" smtClean="0">
                <a:solidFill>
                  <a:prstClr val="black"/>
                </a:solidFill>
              </a:rPr>
              <a:t> </a:t>
            </a:r>
            <a:r>
              <a:rPr lang="es-ES" dirty="0" err="1" smtClean="0">
                <a:solidFill>
                  <a:prstClr val="black"/>
                </a:solidFill>
              </a:rPr>
              <a:t>areas</a:t>
            </a:r>
            <a:r>
              <a:rPr lang="es-ES" dirty="0" smtClean="0">
                <a:solidFill>
                  <a:prstClr val="black"/>
                </a:solidFill>
              </a:rPr>
              <a:t> of </a:t>
            </a:r>
            <a:r>
              <a:rPr lang="es-ES" dirty="0" err="1" smtClean="0">
                <a:solidFill>
                  <a:prstClr val="black"/>
                </a:solidFill>
              </a:rPr>
              <a:t>the</a:t>
            </a:r>
            <a:r>
              <a:rPr lang="es-ES" dirty="0" smtClean="0">
                <a:solidFill>
                  <a:prstClr val="black"/>
                </a:solidFill>
              </a:rPr>
              <a:t> </a:t>
            </a:r>
            <a:r>
              <a:rPr lang="es-ES" dirty="0" err="1" smtClean="0">
                <a:solidFill>
                  <a:prstClr val="black"/>
                </a:solidFill>
              </a:rPr>
              <a:t>brain</a:t>
            </a:r>
            <a:r>
              <a:rPr lang="es-ES" dirty="0" smtClean="0">
                <a:solidFill>
                  <a:prstClr val="black"/>
                </a:solidFill>
              </a:rPr>
              <a:t> are </a:t>
            </a:r>
            <a:r>
              <a:rPr lang="es-ES" dirty="0" err="1" smtClean="0">
                <a:solidFill>
                  <a:prstClr val="black"/>
                </a:solidFill>
              </a:rPr>
              <a:t>specialised</a:t>
            </a:r>
            <a:r>
              <a:rPr lang="es-ES" dirty="0" smtClean="0">
                <a:solidFill>
                  <a:prstClr val="black"/>
                </a:solidFill>
              </a:rPr>
              <a:t> </a:t>
            </a:r>
            <a:r>
              <a:rPr lang="es-ES" dirty="0" err="1" smtClean="0">
                <a:solidFill>
                  <a:prstClr val="black"/>
                </a:solidFill>
              </a:rPr>
              <a:t>for</a:t>
            </a:r>
            <a:r>
              <a:rPr lang="es-ES" dirty="0" smtClean="0">
                <a:solidFill>
                  <a:prstClr val="black"/>
                </a:solidFill>
              </a:rPr>
              <a:t> </a:t>
            </a:r>
            <a:r>
              <a:rPr lang="es-ES" dirty="0" err="1" smtClean="0">
                <a:solidFill>
                  <a:prstClr val="black"/>
                </a:solidFill>
              </a:rPr>
              <a:t>different</a:t>
            </a:r>
            <a:r>
              <a:rPr lang="es-ES" dirty="0" smtClean="0">
                <a:solidFill>
                  <a:prstClr val="black"/>
                </a:solidFill>
              </a:rPr>
              <a:t> </a:t>
            </a:r>
            <a:r>
              <a:rPr lang="es-ES" dirty="0" err="1" smtClean="0">
                <a:solidFill>
                  <a:prstClr val="black"/>
                </a:solidFill>
              </a:rPr>
              <a:t>functions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91772" y="5215833"/>
            <a:ext cx="3569779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000" b="1" dirty="0" err="1" smtClean="0">
                <a:solidFill>
                  <a:prstClr val="black"/>
                </a:solidFill>
              </a:rPr>
              <a:t>Functional</a:t>
            </a:r>
            <a:r>
              <a:rPr lang="es-ES" sz="2000" b="1" dirty="0" smtClean="0">
                <a:solidFill>
                  <a:prstClr val="black"/>
                </a:solidFill>
              </a:rPr>
              <a:t> </a:t>
            </a:r>
            <a:r>
              <a:rPr lang="es-ES" sz="2000" b="1" dirty="0" err="1" smtClean="0">
                <a:solidFill>
                  <a:prstClr val="black"/>
                </a:solidFill>
              </a:rPr>
              <a:t>Integration</a:t>
            </a:r>
            <a:endParaRPr lang="es-ES" sz="2000" b="1" dirty="0" smtClean="0">
              <a:solidFill>
                <a:prstClr val="black"/>
              </a:solidFill>
            </a:endParaRPr>
          </a:p>
          <a:p>
            <a:pPr algn="ctr"/>
            <a:r>
              <a:rPr lang="es-ES" dirty="0" smtClean="0">
                <a:solidFill>
                  <a:prstClr val="black"/>
                </a:solidFill>
              </a:rPr>
              <a:t>Networks of </a:t>
            </a:r>
            <a:r>
              <a:rPr lang="es-ES" dirty="0" err="1" smtClean="0">
                <a:solidFill>
                  <a:prstClr val="black"/>
                </a:solidFill>
              </a:rPr>
              <a:t>interactions</a:t>
            </a:r>
            <a:r>
              <a:rPr lang="es-ES" dirty="0" smtClean="0">
                <a:solidFill>
                  <a:prstClr val="black"/>
                </a:solidFill>
              </a:rPr>
              <a:t> </a:t>
            </a:r>
            <a:r>
              <a:rPr lang="es-ES" dirty="0" err="1" smtClean="0">
                <a:solidFill>
                  <a:prstClr val="black"/>
                </a:solidFill>
              </a:rPr>
              <a:t>among</a:t>
            </a:r>
            <a:r>
              <a:rPr lang="es-ES" dirty="0" smtClean="0">
                <a:solidFill>
                  <a:prstClr val="black"/>
                </a:solidFill>
              </a:rPr>
              <a:t> </a:t>
            </a:r>
            <a:r>
              <a:rPr lang="es-ES" dirty="0" err="1" smtClean="0">
                <a:solidFill>
                  <a:prstClr val="black"/>
                </a:solidFill>
              </a:rPr>
              <a:t>specialised</a:t>
            </a:r>
            <a:r>
              <a:rPr lang="es-ES" dirty="0" smtClean="0">
                <a:solidFill>
                  <a:prstClr val="black"/>
                </a:solidFill>
              </a:rPr>
              <a:t> </a:t>
            </a:r>
            <a:r>
              <a:rPr lang="es-ES" dirty="0" err="1" smtClean="0">
                <a:solidFill>
                  <a:prstClr val="black"/>
                </a:solidFill>
              </a:rPr>
              <a:t>areas</a:t>
            </a:r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26" y="1124744"/>
            <a:ext cx="131127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40398" y="66511"/>
            <a:ext cx="1980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FF"/>
                </a:solidFill>
              </a:rPr>
              <a:t>Background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46144" y="1124744"/>
            <a:ext cx="275738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prstClr val="black"/>
                </a:solidFill>
              </a:rPr>
              <a:t>Localisationism</a:t>
            </a:r>
            <a:endParaRPr lang="en-GB" b="1" dirty="0" smtClean="0">
              <a:solidFill>
                <a:prstClr val="black"/>
              </a:solidFill>
            </a:endParaRPr>
          </a:p>
          <a:p>
            <a:endParaRPr lang="en-GB" b="1" dirty="0" smtClean="0">
              <a:solidFill>
                <a:prstClr val="black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sz="1600" dirty="0" smtClean="0">
                <a:solidFill>
                  <a:prstClr val="black"/>
                </a:solidFill>
              </a:rPr>
              <a:t>Functions are localised  in anatomic cortical regions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 smtClean="0">
                <a:solidFill>
                  <a:prstClr val="black"/>
                </a:solidFill>
              </a:rPr>
              <a:t>Damage to a region results in loss of function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46144" y="3152385"/>
            <a:ext cx="275738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Functional Segregation</a:t>
            </a:r>
          </a:p>
          <a:p>
            <a:endParaRPr lang="en-GB" b="1" dirty="0" smtClean="0">
              <a:solidFill>
                <a:prstClr val="black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sz="1600" dirty="0" smtClean="0">
                <a:solidFill>
                  <a:prstClr val="black"/>
                </a:solidFill>
              </a:rPr>
              <a:t>Functions are carried out by specific areas/cells in the cortex that can be anatomically separated</a:t>
            </a:r>
          </a:p>
        </p:txBody>
      </p:sp>
      <p:pic>
        <p:nvPicPr>
          <p:cNvPr id="22" name="Picture 11" descr="phrenological map of the facultie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36" y="3140968"/>
            <a:ext cx="1330424" cy="154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4715311" y="1124744"/>
            <a:ext cx="273982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Globalism</a:t>
            </a:r>
          </a:p>
          <a:p>
            <a:endParaRPr lang="en-GB" b="1" dirty="0" smtClean="0">
              <a:solidFill>
                <a:prstClr val="black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sz="1600" dirty="0" smtClean="0">
                <a:solidFill>
                  <a:prstClr val="black"/>
                </a:solidFill>
              </a:rPr>
              <a:t>The brain works as a whole, extent of brain damage is more important than its location </a:t>
            </a:r>
            <a:endParaRPr lang="en-GB" sz="1600" dirty="0">
              <a:solidFill>
                <a:prstClr val="black"/>
              </a:solidFill>
            </a:endParaRPr>
          </a:p>
          <a:p>
            <a:pPr lvl="0"/>
            <a:endParaRPr lang="en-GB" sz="1200" i="1" dirty="0" smtClean="0">
              <a:solidFill>
                <a:prstClr val="black"/>
              </a:solidFill>
            </a:endParaRPr>
          </a:p>
          <a:p>
            <a:pPr lvl="0"/>
            <a:endParaRPr lang="en-GB" dirty="0" smtClean="0">
              <a:solidFill>
                <a:prstClr val="black"/>
              </a:solidFill>
            </a:endParaRPr>
          </a:p>
          <a:p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15311" y="3152385"/>
            <a:ext cx="246277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Connectionism</a:t>
            </a:r>
          </a:p>
          <a:p>
            <a:endParaRPr lang="en-GB" b="1" dirty="0" smtClean="0">
              <a:solidFill>
                <a:prstClr val="black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s-ES" sz="1600" dirty="0" smtClean="0"/>
              <a:t>Networks </a:t>
            </a:r>
            <a:r>
              <a:rPr lang="es-ES" sz="1600" dirty="0" smtClean="0"/>
              <a:t>of simple </a:t>
            </a:r>
            <a:r>
              <a:rPr lang="es-ES" sz="1600" dirty="0" err="1" smtClean="0"/>
              <a:t>connected</a:t>
            </a:r>
            <a:r>
              <a:rPr lang="es-ES" sz="1600" dirty="0" smtClean="0"/>
              <a:t> </a:t>
            </a:r>
            <a:r>
              <a:rPr lang="es-ES" sz="1600" dirty="0" err="1" smtClean="0"/>
              <a:t>units</a:t>
            </a:r>
            <a:endParaRPr lang="en-GB" sz="1600" dirty="0">
              <a:solidFill>
                <a:prstClr val="black"/>
              </a:solidFill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082" y="3002181"/>
            <a:ext cx="1772967" cy="194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759" y="894725"/>
            <a:ext cx="1344290" cy="186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Line 28"/>
          <p:cNvSpPr>
            <a:spLocks noChangeShapeType="1"/>
          </p:cNvSpPr>
          <p:nvPr/>
        </p:nvSpPr>
        <p:spPr bwMode="auto">
          <a:xfrm>
            <a:off x="4603531" y="1124744"/>
            <a:ext cx="0" cy="365393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37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1900" y="469900"/>
            <a:ext cx="3721100" cy="73660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 smtClean="0">
                <a:effectLst/>
              </a:rPr>
              <a:t>PPIs in SPM </a:t>
            </a:r>
            <a:endParaRPr lang="en-GB" sz="2800" b="1" dirty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4060" y="997089"/>
            <a:ext cx="86467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>
              <a:buFont typeface="+mj-lt"/>
              <a:buAutoNum type="arabicPeriod" startAt="3"/>
            </a:pPr>
            <a:endParaRPr lang="en-GB" sz="2000" dirty="0" smtClean="0">
              <a:cs typeface="Arial" charset="0"/>
              <a:sym typeface="Wingdings" pitchFamily="2" charset="2"/>
            </a:endParaRPr>
          </a:p>
          <a:p>
            <a:pPr marL="457200" indent="-457200" algn="just">
              <a:buFont typeface="+mj-lt"/>
              <a:buAutoNum type="arabicPeriod" startAt="3"/>
            </a:pPr>
            <a:r>
              <a:rPr lang="en-GB" sz="2000" b="1" dirty="0" smtClean="0">
                <a:sym typeface="Wingdings" pitchFamily="2" charset="2"/>
              </a:rPr>
              <a:t>Form the Interaction term  </a:t>
            </a:r>
            <a:r>
              <a:rPr lang="en-US" sz="2000" dirty="0" smtClean="0"/>
              <a:t>(source signal x experimental treatment)</a:t>
            </a:r>
          </a:p>
          <a:p>
            <a:pPr marL="800100" lvl="1" indent="-342900" algn="just">
              <a:buFont typeface="Arial"/>
              <a:buChar char="•"/>
            </a:pPr>
            <a:r>
              <a:rPr lang="en-GB" sz="2000" dirty="0" smtClean="0">
                <a:solidFill>
                  <a:prstClr val="black"/>
                </a:solidFill>
                <a:cs typeface="Arial" charset="0"/>
                <a:sym typeface="Wingdings" pitchFamily="2" charset="2"/>
              </a:rPr>
              <a:t>Select the parameters of interest </a:t>
            </a:r>
            <a:r>
              <a:rPr lang="en-GB" sz="2000" dirty="0" smtClean="0">
                <a:cs typeface="Arial" charset="0"/>
                <a:sym typeface="Wingdings" pitchFamily="2" charset="2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cs typeface="Arial" charset="0"/>
                <a:sym typeface="Wingdings" pitchFamily="2" charset="2"/>
              </a:rPr>
              <a:t>from the original GLM </a:t>
            </a:r>
            <a:endParaRPr lang="en-GB" sz="2000" dirty="0" smtClean="0">
              <a:cs typeface="Arial" charset="0"/>
              <a:sym typeface="Wingdings" pitchFamily="2" charset="2"/>
            </a:endParaRPr>
          </a:p>
          <a:p>
            <a:pPr marL="1714500" lvl="3" indent="-342900" algn="just">
              <a:buFont typeface="Arial"/>
              <a:buChar char="•"/>
            </a:pPr>
            <a:r>
              <a:rPr lang="en-GB" sz="2000" dirty="0" smtClean="0">
                <a:cs typeface="Arial" charset="0"/>
                <a:sym typeface="Wingdings" pitchFamily="2" charset="2"/>
              </a:rPr>
              <a:t>Psychological condition: Attention vs. No attention</a:t>
            </a:r>
          </a:p>
          <a:p>
            <a:pPr marL="1714500" lvl="3" indent="-342900" algn="just">
              <a:buFont typeface="Arial"/>
              <a:buChar char="•"/>
            </a:pPr>
            <a:r>
              <a:rPr lang="en-GB" sz="2000" dirty="0" smtClean="0">
                <a:cs typeface="Arial" charset="0"/>
                <a:sym typeface="Wingdings" pitchFamily="2" charset="2"/>
              </a:rPr>
              <a:t>Activity in V2</a:t>
            </a:r>
          </a:p>
          <a:p>
            <a:pPr lvl="3" algn="just"/>
            <a:endParaRPr lang="en-GB" sz="2000" dirty="0" smtClean="0">
              <a:cs typeface="Arial" charset="0"/>
              <a:sym typeface="Wingdings" pitchFamily="2" charset="2"/>
            </a:endParaRPr>
          </a:p>
          <a:p>
            <a:pPr marL="800100" lvl="1" indent="-342900" algn="just">
              <a:buFont typeface="Arial"/>
              <a:buChar char="•"/>
            </a:pPr>
            <a:r>
              <a:rPr lang="en-GB" sz="2000" dirty="0" err="1" smtClean="0">
                <a:solidFill>
                  <a:prstClr val="black"/>
                </a:solidFill>
                <a:cs typeface="Arial" charset="0"/>
                <a:sym typeface="Wingdings" pitchFamily="2" charset="2"/>
              </a:rPr>
              <a:t>Deconvolve</a:t>
            </a:r>
            <a:r>
              <a:rPr lang="en-GB" sz="2000" dirty="0" smtClean="0">
                <a:solidFill>
                  <a:prstClr val="black"/>
                </a:solidFill>
                <a:cs typeface="Arial" charset="0"/>
                <a:sym typeface="Wingdings" pitchFamily="2" charset="2"/>
              </a:rPr>
              <a:t> physiological </a:t>
            </a:r>
            <a:r>
              <a:rPr lang="en-GB" sz="2000" dirty="0" err="1" smtClean="0">
                <a:solidFill>
                  <a:prstClr val="black"/>
                </a:solidFill>
                <a:cs typeface="Arial" charset="0"/>
                <a:sym typeface="Wingdings" pitchFamily="2" charset="2"/>
              </a:rPr>
              <a:t>regressor</a:t>
            </a:r>
            <a:r>
              <a:rPr lang="en-GB" sz="2000" dirty="0" smtClean="0">
                <a:solidFill>
                  <a:prstClr val="black"/>
                </a:solidFill>
                <a:cs typeface="Arial" charset="0"/>
                <a:sym typeface="Wingdings" pitchFamily="2" charset="2"/>
              </a:rPr>
              <a:t> (V2) transform BOLD signal into neuronal activity</a:t>
            </a:r>
          </a:p>
          <a:p>
            <a:pPr lvl="1" algn="just"/>
            <a:endParaRPr lang="en-GB" sz="2000" dirty="0" smtClean="0">
              <a:solidFill>
                <a:prstClr val="black"/>
              </a:solidFill>
              <a:cs typeface="Arial" charset="0"/>
              <a:sym typeface="Wingdings" pitchFamily="2" charset="2"/>
            </a:endParaRPr>
          </a:p>
          <a:p>
            <a:pPr marL="742950" lvl="1" indent="-342900" algn="just">
              <a:buFont typeface="Arial"/>
              <a:buChar char="•"/>
            </a:pPr>
            <a:r>
              <a:rPr lang="en-GB" sz="2000" dirty="0" smtClean="0">
                <a:cs typeface="Arial" charset="0"/>
                <a:sym typeface="Wingdings" pitchFamily="2" charset="2"/>
              </a:rPr>
              <a:t> Calculate </a:t>
            </a:r>
            <a:r>
              <a:rPr lang="en-GB" sz="2000" dirty="0">
                <a:cs typeface="Arial" charset="0"/>
                <a:sym typeface="Wingdings" pitchFamily="2" charset="2"/>
              </a:rPr>
              <a:t>the interaction term </a:t>
            </a:r>
            <a:r>
              <a:rPr lang="en-GB" sz="2000" dirty="0">
                <a:solidFill>
                  <a:srgbClr val="0000FF"/>
                </a:solidFill>
                <a:cs typeface="Arial" charset="0"/>
                <a:sym typeface="Wingdings" pitchFamily="2" charset="2"/>
              </a:rPr>
              <a:t>V2x (</a:t>
            </a:r>
            <a:r>
              <a:rPr lang="en-GB" sz="2000" dirty="0" err="1">
                <a:solidFill>
                  <a:srgbClr val="0000FF"/>
                </a:solidFill>
                <a:cs typeface="Arial" charset="0"/>
                <a:sym typeface="Wingdings" pitchFamily="2" charset="2"/>
              </a:rPr>
              <a:t>Att-NoAtt</a:t>
            </a:r>
            <a:r>
              <a:rPr lang="en-GB" sz="2000" dirty="0">
                <a:solidFill>
                  <a:srgbClr val="0000FF"/>
                </a:solidFill>
                <a:cs typeface="Arial" charset="0"/>
                <a:sym typeface="Wingdings" pitchFamily="2" charset="2"/>
              </a:rPr>
              <a:t>) </a:t>
            </a:r>
          </a:p>
          <a:p>
            <a:pPr marL="742950" lvl="1" indent="-342900" algn="just">
              <a:buFont typeface="Arial"/>
              <a:buChar char="•"/>
            </a:pPr>
            <a:endParaRPr lang="en-GB" sz="2000" dirty="0">
              <a:cs typeface="Arial" charset="0"/>
              <a:sym typeface="Wingdings" pitchFamily="2" charset="2"/>
            </a:endParaRPr>
          </a:p>
          <a:p>
            <a:pPr marL="742950" lvl="1" indent="-342900" algn="just">
              <a:buFont typeface="Arial"/>
              <a:buChar char="•"/>
            </a:pPr>
            <a:r>
              <a:rPr lang="en-GB" sz="2000" dirty="0" smtClean="0">
                <a:cs typeface="Arial" charset="0"/>
                <a:sym typeface="Wingdings" pitchFamily="2" charset="2"/>
              </a:rPr>
              <a:t> Convolve </a:t>
            </a:r>
            <a:r>
              <a:rPr lang="en-GB" sz="2000" dirty="0">
                <a:cs typeface="Arial" charset="0"/>
                <a:sym typeface="Wingdings" pitchFamily="2" charset="2"/>
              </a:rPr>
              <a:t>the interaction term </a:t>
            </a:r>
            <a:r>
              <a:rPr lang="en-GB" sz="2000" dirty="0">
                <a:solidFill>
                  <a:srgbClr val="0000FF"/>
                </a:solidFill>
                <a:cs typeface="Arial" charset="0"/>
                <a:sym typeface="Wingdings" pitchFamily="2" charset="2"/>
              </a:rPr>
              <a:t>V2x (</a:t>
            </a:r>
            <a:r>
              <a:rPr lang="en-GB" sz="2000" dirty="0" err="1">
                <a:solidFill>
                  <a:srgbClr val="0000FF"/>
                </a:solidFill>
                <a:cs typeface="Arial" charset="0"/>
                <a:sym typeface="Wingdings" pitchFamily="2" charset="2"/>
              </a:rPr>
              <a:t>Att-NoAtt</a:t>
            </a:r>
            <a:r>
              <a:rPr lang="en-GB" sz="2000" dirty="0">
                <a:solidFill>
                  <a:srgbClr val="0000FF"/>
                </a:solidFill>
                <a:cs typeface="Arial" charset="0"/>
                <a:sym typeface="Wingdings" pitchFamily="2" charset="2"/>
              </a:rPr>
              <a:t>) </a:t>
            </a:r>
            <a:r>
              <a:rPr lang="en-GB" sz="2000" dirty="0">
                <a:solidFill>
                  <a:srgbClr val="000000"/>
                </a:solidFill>
                <a:cs typeface="Arial" charset="0"/>
                <a:sym typeface="Wingdings" pitchFamily="2" charset="2"/>
              </a:rPr>
              <a:t>with the HRF</a:t>
            </a:r>
          </a:p>
          <a:p>
            <a:pPr marL="800100" lvl="1" indent="-342900" algn="just">
              <a:buFont typeface="Arial"/>
              <a:buChar char="•"/>
            </a:pPr>
            <a:endParaRPr lang="en-GB" sz="2000" dirty="0" smtClean="0">
              <a:solidFill>
                <a:prstClr val="black"/>
              </a:solidFill>
              <a:cs typeface="Arial" charset="0"/>
              <a:sym typeface="Wingdings" pitchFamily="2" charset="2"/>
            </a:endParaRPr>
          </a:p>
          <a:p>
            <a:pPr algn="just"/>
            <a:endParaRPr lang="en-GB" sz="2000" dirty="0">
              <a:cs typeface="Arial" charset="0"/>
              <a:sym typeface="Wingdings" pitchFamily="2" charset="2"/>
            </a:endParaRPr>
          </a:p>
          <a:p>
            <a:pPr marL="342900" indent="-342900" algn="just">
              <a:buFont typeface="Arial"/>
              <a:buChar char="•"/>
            </a:pPr>
            <a:endParaRPr lang="en-US" sz="2000" dirty="0"/>
          </a:p>
          <a:p>
            <a:pPr marL="342900" indent="-342900" algn="just">
              <a:buFont typeface="Arial"/>
              <a:buChar char="•"/>
            </a:pPr>
            <a:endParaRPr lang="en-GB" sz="2000" dirty="0" smtClean="0">
              <a:cs typeface="Arial" charset="0"/>
              <a:sym typeface="Wingdings" pitchFamily="2" charset="2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7527" y="4999240"/>
            <a:ext cx="8135937" cy="1439863"/>
            <a:chOff x="295" y="1706"/>
            <a:chExt cx="5125" cy="907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295" y="1706"/>
              <a:ext cx="1451" cy="907"/>
              <a:chOff x="3470" y="3113"/>
              <a:chExt cx="1272" cy="1113"/>
            </a:xfrm>
          </p:grpSpPr>
          <p:pic>
            <p:nvPicPr>
              <p:cNvPr id="15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09" t="4814" r="9436" b="1851"/>
              <a:stretch>
                <a:fillRect/>
              </a:stretch>
            </p:blipFill>
            <p:spPr bwMode="auto">
              <a:xfrm>
                <a:off x="3470" y="3113"/>
                <a:ext cx="1272" cy="1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Text Box 8"/>
              <p:cNvSpPr txBox="1">
                <a:spLocks noChangeArrowheads="1"/>
              </p:cNvSpPr>
              <p:nvPr/>
            </p:nvSpPr>
            <p:spPr bwMode="auto">
              <a:xfrm>
                <a:off x="3742" y="3122"/>
                <a:ext cx="997" cy="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marL="342900" indent="-342900" eaLnBrk="0" hangingPunct="0">
                  <a:tabLst>
                    <a:tab pos="846138" algn="l"/>
                    <a:tab pos="1295400" algn="l"/>
                    <a:tab pos="1744663" algn="l"/>
                    <a:tab pos="2193925" algn="l"/>
                    <a:tab pos="2643188" algn="l"/>
                    <a:tab pos="3092450" algn="l"/>
                    <a:tab pos="3541713" algn="l"/>
                    <a:tab pos="3990975" algn="l"/>
                    <a:tab pos="4440238" algn="l"/>
                    <a:tab pos="4889500" algn="l"/>
                    <a:tab pos="5338763" algn="l"/>
                    <a:tab pos="5788025" algn="l"/>
                    <a:tab pos="6237288" algn="l"/>
                    <a:tab pos="6686550" algn="l"/>
                    <a:tab pos="7135813" algn="l"/>
                    <a:tab pos="7585075" algn="l"/>
                    <a:tab pos="8034338" algn="l"/>
                    <a:tab pos="8483600" algn="l"/>
                    <a:tab pos="8932863" algn="l"/>
                    <a:tab pos="9382125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38188" indent="-280988" eaLnBrk="0" hangingPunct="0">
                  <a:tabLst>
                    <a:tab pos="846138" algn="l"/>
                    <a:tab pos="1295400" algn="l"/>
                    <a:tab pos="1744663" algn="l"/>
                    <a:tab pos="2193925" algn="l"/>
                    <a:tab pos="2643188" algn="l"/>
                    <a:tab pos="3092450" algn="l"/>
                    <a:tab pos="3541713" algn="l"/>
                    <a:tab pos="3990975" algn="l"/>
                    <a:tab pos="4440238" algn="l"/>
                    <a:tab pos="4889500" algn="l"/>
                    <a:tab pos="5338763" algn="l"/>
                    <a:tab pos="5788025" algn="l"/>
                    <a:tab pos="6237288" algn="l"/>
                    <a:tab pos="6686550" algn="l"/>
                    <a:tab pos="7135813" algn="l"/>
                    <a:tab pos="7585075" algn="l"/>
                    <a:tab pos="8034338" algn="l"/>
                    <a:tab pos="8483600" algn="l"/>
                    <a:tab pos="8932863" algn="l"/>
                    <a:tab pos="9382125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846138" algn="l"/>
                    <a:tab pos="1295400" algn="l"/>
                    <a:tab pos="1744663" algn="l"/>
                    <a:tab pos="2193925" algn="l"/>
                    <a:tab pos="2643188" algn="l"/>
                    <a:tab pos="3092450" algn="l"/>
                    <a:tab pos="3541713" algn="l"/>
                    <a:tab pos="3990975" algn="l"/>
                    <a:tab pos="4440238" algn="l"/>
                    <a:tab pos="4889500" algn="l"/>
                    <a:tab pos="5338763" algn="l"/>
                    <a:tab pos="5788025" algn="l"/>
                    <a:tab pos="6237288" algn="l"/>
                    <a:tab pos="6686550" algn="l"/>
                    <a:tab pos="7135813" algn="l"/>
                    <a:tab pos="7585075" algn="l"/>
                    <a:tab pos="8034338" algn="l"/>
                    <a:tab pos="8483600" algn="l"/>
                    <a:tab pos="8932863" algn="l"/>
                    <a:tab pos="9382125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846138" algn="l"/>
                    <a:tab pos="1295400" algn="l"/>
                    <a:tab pos="1744663" algn="l"/>
                    <a:tab pos="2193925" algn="l"/>
                    <a:tab pos="2643188" algn="l"/>
                    <a:tab pos="3092450" algn="l"/>
                    <a:tab pos="3541713" algn="l"/>
                    <a:tab pos="3990975" algn="l"/>
                    <a:tab pos="4440238" algn="l"/>
                    <a:tab pos="4889500" algn="l"/>
                    <a:tab pos="5338763" algn="l"/>
                    <a:tab pos="5788025" algn="l"/>
                    <a:tab pos="6237288" algn="l"/>
                    <a:tab pos="6686550" algn="l"/>
                    <a:tab pos="7135813" algn="l"/>
                    <a:tab pos="7585075" algn="l"/>
                    <a:tab pos="8034338" algn="l"/>
                    <a:tab pos="8483600" algn="l"/>
                    <a:tab pos="8932863" algn="l"/>
                    <a:tab pos="9382125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846138" algn="l"/>
                    <a:tab pos="1295400" algn="l"/>
                    <a:tab pos="1744663" algn="l"/>
                    <a:tab pos="2193925" algn="l"/>
                    <a:tab pos="2643188" algn="l"/>
                    <a:tab pos="3092450" algn="l"/>
                    <a:tab pos="3541713" algn="l"/>
                    <a:tab pos="3990975" algn="l"/>
                    <a:tab pos="4440238" algn="l"/>
                    <a:tab pos="4889500" algn="l"/>
                    <a:tab pos="5338763" algn="l"/>
                    <a:tab pos="5788025" algn="l"/>
                    <a:tab pos="6237288" algn="l"/>
                    <a:tab pos="6686550" algn="l"/>
                    <a:tab pos="7135813" algn="l"/>
                    <a:tab pos="7585075" algn="l"/>
                    <a:tab pos="8034338" algn="l"/>
                    <a:tab pos="8483600" algn="l"/>
                    <a:tab pos="8932863" algn="l"/>
                    <a:tab pos="9382125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846138" algn="l"/>
                    <a:tab pos="1295400" algn="l"/>
                    <a:tab pos="1744663" algn="l"/>
                    <a:tab pos="2193925" algn="l"/>
                    <a:tab pos="2643188" algn="l"/>
                    <a:tab pos="3092450" algn="l"/>
                    <a:tab pos="3541713" algn="l"/>
                    <a:tab pos="3990975" algn="l"/>
                    <a:tab pos="4440238" algn="l"/>
                    <a:tab pos="4889500" algn="l"/>
                    <a:tab pos="5338763" algn="l"/>
                    <a:tab pos="5788025" algn="l"/>
                    <a:tab pos="6237288" algn="l"/>
                    <a:tab pos="6686550" algn="l"/>
                    <a:tab pos="7135813" algn="l"/>
                    <a:tab pos="7585075" algn="l"/>
                    <a:tab pos="8034338" algn="l"/>
                    <a:tab pos="8483600" algn="l"/>
                    <a:tab pos="8932863" algn="l"/>
                    <a:tab pos="9382125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846138" algn="l"/>
                    <a:tab pos="1295400" algn="l"/>
                    <a:tab pos="1744663" algn="l"/>
                    <a:tab pos="2193925" algn="l"/>
                    <a:tab pos="2643188" algn="l"/>
                    <a:tab pos="3092450" algn="l"/>
                    <a:tab pos="3541713" algn="l"/>
                    <a:tab pos="3990975" algn="l"/>
                    <a:tab pos="4440238" algn="l"/>
                    <a:tab pos="4889500" algn="l"/>
                    <a:tab pos="5338763" algn="l"/>
                    <a:tab pos="5788025" algn="l"/>
                    <a:tab pos="6237288" algn="l"/>
                    <a:tab pos="6686550" algn="l"/>
                    <a:tab pos="7135813" algn="l"/>
                    <a:tab pos="7585075" algn="l"/>
                    <a:tab pos="8034338" algn="l"/>
                    <a:tab pos="8483600" algn="l"/>
                    <a:tab pos="8932863" algn="l"/>
                    <a:tab pos="9382125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846138" algn="l"/>
                    <a:tab pos="1295400" algn="l"/>
                    <a:tab pos="1744663" algn="l"/>
                    <a:tab pos="2193925" algn="l"/>
                    <a:tab pos="2643188" algn="l"/>
                    <a:tab pos="3092450" algn="l"/>
                    <a:tab pos="3541713" algn="l"/>
                    <a:tab pos="3990975" algn="l"/>
                    <a:tab pos="4440238" algn="l"/>
                    <a:tab pos="4889500" algn="l"/>
                    <a:tab pos="5338763" algn="l"/>
                    <a:tab pos="5788025" algn="l"/>
                    <a:tab pos="6237288" algn="l"/>
                    <a:tab pos="6686550" algn="l"/>
                    <a:tab pos="7135813" algn="l"/>
                    <a:tab pos="7585075" algn="l"/>
                    <a:tab pos="8034338" algn="l"/>
                    <a:tab pos="8483600" algn="l"/>
                    <a:tab pos="8932863" algn="l"/>
                    <a:tab pos="9382125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846138" algn="l"/>
                    <a:tab pos="1295400" algn="l"/>
                    <a:tab pos="1744663" algn="l"/>
                    <a:tab pos="2193925" algn="l"/>
                    <a:tab pos="2643188" algn="l"/>
                    <a:tab pos="3092450" algn="l"/>
                    <a:tab pos="3541713" algn="l"/>
                    <a:tab pos="3990975" algn="l"/>
                    <a:tab pos="4440238" algn="l"/>
                    <a:tab pos="4889500" algn="l"/>
                    <a:tab pos="5338763" algn="l"/>
                    <a:tab pos="5788025" algn="l"/>
                    <a:tab pos="6237288" algn="l"/>
                    <a:tab pos="6686550" algn="l"/>
                    <a:tab pos="7135813" algn="l"/>
                    <a:tab pos="7585075" algn="l"/>
                    <a:tab pos="8034338" algn="l"/>
                    <a:tab pos="8483600" algn="l"/>
                    <a:tab pos="8932863" algn="l"/>
                    <a:tab pos="9382125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738188" marR="0" lvl="1" indent="0" algn="ctr" defTabSz="914400" eaLnBrk="1" fontAlgn="auto" latinLnBrk="0" hangingPunct="1">
                  <a:lnSpc>
                    <a:spcPct val="93000"/>
                  </a:lnSpc>
                  <a:spcBef>
                    <a:spcPts val="775"/>
                  </a:spcBef>
                  <a:spcAft>
                    <a:spcPts val="0"/>
                  </a:spcAft>
                  <a:buClr>
                    <a:srgbClr val="97CDCC"/>
                  </a:buClr>
                  <a:buSzPct val="150000"/>
                  <a:buFont typeface="Arial" charset="0"/>
                  <a:buNone/>
                  <a:tabLst>
                    <a:tab pos="846138" algn="l"/>
                    <a:tab pos="1295400" algn="l"/>
                    <a:tab pos="1744663" algn="l"/>
                    <a:tab pos="2193925" algn="l"/>
                    <a:tab pos="2643188" algn="l"/>
                    <a:tab pos="3092450" algn="l"/>
                    <a:tab pos="3541713" algn="l"/>
                    <a:tab pos="3990975" algn="l"/>
                    <a:tab pos="4440238" algn="l"/>
                    <a:tab pos="4889500" algn="l"/>
                    <a:tab pos="5338763" algn="l"/>
                    <a:tab pos="5788025" algn="l"/>
                    <a:tab pos="6237288" algn="l"/>
                    <a:tab pos="6686550" algn="l"/>
                    <a:tab pos="7135813" algn="l"/>
                    <a:tab pos="7585075" algn="l"/>
                    <a:tab pos="8034338" algn="l"/>
                    <a:tab pos="8483600" algn="l"/>
                    <a:tab pos="8932863" algn="l"/>
                    <a:tab pos="9382125" algn="l"/>
                  </a:tabLst>
                  <a:defRPr/>
                </a:pPr>
                <a:r>
                  <a:rPr kumimoji="0" lang="en-GB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Arial" charset="0"/>
                  </a:rPr>
                  <a:t>Neuronal</a:t>
                </a:r>
                <a:r>
                  <a:rPr kumimoji="0" lang="en-GB" sz="16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Arial" charset="0"/>
                  </a:rPr>
                  <a:t> </a:t>
                </a:r>
                <a:r>
                  <a:rPr kumimoji="0" lang="en-GB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Arial" charset="0"/>
                  </a:rPr>
                  <a:t>activity</a:t>
                </a:r>
              </a:p>
            </p:txBody>
          </p:sp>
        </p:grpSp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1746" y="1752"/>
              <a:ext cx="3674" cy="809"/>
              <a:chOff x="1746" y="2024"/>
              <a:chExt cx="3674" cy="809"/>
            </a:xfrm>
          </p:grpSpPr>
          <p:grpSp>
            <p:nvGrpSpPr>
              <p:cNvPr id="8" name="Group 10"/>
              <p:cNvGrpSpPr>
                <a:grpSpLocks/>
              </p:cNvGrpSpPr>
              <p:nvPr/>
            </p:nvGrpSpPr>
            <p:grpSpPr bwMode="auto">
              <a:xfrm>
                <a:off x="4422" y="2024"/>
                <a:ext cx="998" cy="631"/>
                <a:chOff x="249" y="3430"/>
                <a:chExt cx="998" cy="631"/>
              </a:xfrm>
            </p:grpSpPr>
            <p:pic>
              <p:nvPicPr>
                <p:cNvPr id="13" name="Picture 1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254" t="6679" r="14992" b="11111"/>
                <a:stretch>
                  <a:fillRect/>
                </a:stretch>
              </p:blipFill>
              <p:spPr bwMode="auto">
                <a:xfrm>
                  <a:off x="249" y="3430"/>
                  <a:ext cx="998" cy="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95" y="3657"/>
                  <a:ext cx="861" cy="4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00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ES" sz="18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  <a:cs typeface="Arial" charset="0"/>
                    </a:rPr>
                    <a:t>BOLD signal</a:t>
                  </a:r>
                </a:p>
              </p:txBody>
            </p:sp>
          </p:grpSp>
          <p:sp>
            <p:nvSpPr>
              <p:cNvPr id="9" name="Line 13"/>
              <p:cNvSpPr>
                <a:spLocks noChangeShapeType="1"/>
              </p:cNvSpPr>
              <p:nvPr/>
            </p:nvSpPr>
            <p:spPr bwMode="auto">
              <a:xfrm>
                <a:off x="1746" y="2432"/>
                <a:ext cx="263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0" name="Group 14"/>
              <p:cNvGrpSpPr>
                <a:grpSpLocks/>
              </p:cNvGrpSpPr>
              <p:nvPr/>
            </p:nvGrpSpPr>
            <p:grpSpPr bwMode="auto">
              <a:xfrm>
                <a:off x="1927" y="2024"/>
                <a:ext cx="2222" cy="809"/>
                <a:chOff x="204" y="3339"/>
                <a:chExt cx="2222" cy="809"/>
              </a:xfrm>
            </p:grpSpPr>
            <p:pic>
              <p:nvPicPr>
                <p:cNvPr id="11" name="Picture 15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19" t="4445" r="9436" b="1482"/>
                <a:stretch>
                  <a:fillRect/>
                </a:stretch>
              </p:blipFill>
              <p:spPr bwMode="auto">
                <a:xfrm>
                  <a:off x="204" y="3339"/>
                  <a:ext cx="2222" cy="8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338" y="3403"/>
                  <a:ext cx="998" cy="2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8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 marL="342900" indent="-342900" eaLnBrk="0" hangingPunct="0">
                    <a:tabLst>
                      <a:tab pos="846138" algn="l"/>
                      <a:tab pos="1295400" algn="l"/>
                      <a:tab pos="1744663" algn="l"/>
                      <a:tab pos="2193925" algn="l"/>
                      <a:tab pos="2643188" algn="l"/>
                      <a:tab pos="3092450" algn="l"/>
                      <a:tab pos="3541713" algn="l"/>
                      <a:tab pos="3990975" algn="l"/>
                      <a:tab pos="4440238" algn="l"/>
                      <a:tab pos="4889500" algn="l"/>
                      <a:tab pos="5338763" algn="l"/>
                      <a:tab pos="5788025" algn="l"/>
                      <a:tab pos="6237288" algn="l"/>
                      <a:tab pos="6686550" algn="l"/>
                      <a:tab pos="7135813" algn="l"/>
                      <a:tab pos="7585075" algn="l"/>
                      <a:tab pos="8034338" algn="l"/>
                      <a:tab pos="8483600" algn="l"/>
                      <a:tab pos="8932863" algn="l"/>
                      <a:tab pos="9382125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38188" indent="-280988" eaLnBrk="0" hangingPunct="0">
                    <a:tabLst>
                      <a:tab pos="846138" algn="l"/>
                      <a:tab pos="1295400" algn="l"/>
                      <a:tab pos="1744663" algn="l"/>
                      <a:tab pos="2193925" algn="l"/>
                      <a:tab pos="2643188" algn="l"/>
                      <a:tab pos="3092450" algn="l"/>
                      <a:tab pos="3541713" algn="l"/>
                      <a:tab pos="3990975" algn="l"/>
                      <a:tab pos="4440238" algn="l"/>
                      <a:tab pos="4889500" algn="l"/>
                      <a:tab pos="5338763" algn="l"/>
                      <a:tab pos="5788025" algn="l"/>
                      <a:tab pos="6237288" algn="l"/>
                      <a:tab pos="6686550" algn="l"/>
                      <a:tab pos="7135813" algn="l"/>
                      <a:tab pos="7585075" algn="l"/>
                      <a:tab pos="8034338" algn="l"/>
                      <a:tab pos="8483600" algn="l"/>
                      <a:tab pos="8932863" algn="l"/>
                      <a:tab pos="9382125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tabLst>
                      <a:tab pos="846138" algn="l"/>
                      <a:tab pos="1295400" algn="l"/>
                      <a:tab pos="1744663" algn="l"/>
                      <a:tab pos="2193925" algn="l"/>
                      <a:tab pos="2643188" algn="l"/>
                      <a:tab pos="3092450" algn="l"/>
                      <a:tab pos="3541713" algn="l"/>
                      <a:tab pos="3990975" algn="l"/>
                      <a:tab pos="4440238" algn="l"/>
                      <a:tab pos="4889500" algn="l"/>
                      <a:tab pos="5338763" algn="l"/>
                      <a:tab pos="5788025" algn="l"/>
                      <a:tab pos="6237288" algn="l"/>
                      <a:tab pos="6686550" algn="l"/>
                      <a:tab pos="7135813" algn="l"/>
                      <a:tab pos="7585075" algn="l"/>
                      <a:tab pos="8034338" algn="l"/>
                      <a:tab pos="8483600" algn="l"/>
                      <a:tab pos="8932863" algn="l"/>
                      <a:tab pos="9382125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tabLst>
                      <a:tab pos="846138" algn="l"/>
                      <a:tab pos="1295400" algn="l"/>
                      <a:tab pos="1744663" algn="l"/>
                      <a:tab pos="2193925" algn="l"/>
                      <a:tab pos="2643188" algn="l"/>
                      <a:tab pos="3092450" algn="l"/>
                      <a:tab pos="3541713" algn="l"/>
                      <a:tab pos="3990975" algn="l"/>
                      <a:tab pos="4440238" algn="l"/>
                      <a:tab pos="4889500" algn="l"/>
                      <a:tab pos="5338763" algn="l"/>
                      <a:tab pos="5788025" algn="l"/>
                      <a:tab pos="6237288" algn="l"/>
                      <a:tab pos="6686550" algn="l"/>
                      <a:tab pos="7135813" algn="l"/>
                      <a:tab pos="7585075" algn="l"/>
                      <a:tab pos="8034338" algn="l"/>
                      <a:tab pos="8483600" algn="l"/>
                      <a:tab pos="8932863" algn="l"/>
                      <a:tab pos="9382125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tabLst>
                      <a:tab pos="846138" algn="l"/>
                      <a:tab pos="1295400" algn="l"/>
                      <a:tab pos="1744663" algn="l"/>
                      <a:tab pos="2193925" algn="l"/>
                      <a:tab pos="2643188" algn="l"/>
                      <a:tab pos="3092450" algn="l"/>
                      <a:tab pos="3541713" algn="l"/>
                      <a:tab pos="3990975" algn="l"/>
                      <a:tab pos="4440238" algn="l"/>
                      <a:tab pos="4889500" algn="l"/>
                      <a:tab pos="5338763" algn="l"/>
                      <a:tab pos="5788025" algn="l"/>
                      <a:tab pos="6237288" algn="l"/>
                      <a:tab pos="6686550" algn="l"/>
                      <a:tab pos="7135813" algn="l"/>
                      <a:tab pos="7585075" algn="l"/>
                      <a:tab pos="8034338" algn="l"/>
                      <a:tab pos="8483600" algn="l"/>
                      <a:tab pos="8932863" algn="l"/>
                      <a:tab pos="9382125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846138" algn="l"/>
                      <a:tab pos="1295400" algn="l"/>
                      <a:tab pos="1744663" algn="l"/>
                      <a:tab pos="2193925" algn="l"/>
                      <a:tab pos="2643188" algn="l"/>
                      <a:tab pos="3092450" algn="l"/>
                      <a:tab pos="3541713" algn="l"/>
                      <a:tab pos="3990975" algn="l"/>
                      <a:tab pos="4440238" algn="l"/>
                      <a:tab pos="4889500" algn="l"/>
                      <a:tab pos="5338763" algn="l"/>
                      <a:tab pos="5788025" algn="l"/>
                      <a:tab pos="6237288" algn="l"/>
                      <a:tab pos="6686550" algn="l"/>
                      <a:tab pos="7135813" algn="l"/>
                      <a:tab pos="7585075" algn="l"/>
                      <a:tab pos="8034338" algn="l"/>
                      <a:tab pos="8483600" algn="l"/>
                      <a:tab pos="8932863" algn="l"/>
                      <a:tab pos="9382125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846138" algn="l"/>
                      <a:tab pos="1295400" algn="l"/>
                      <a:tab pos="1744663" algn="l"/>
                      <a:tab pos="2193925" algn="l"/>
                      <a:tab pos="2643188" algn="l"/>
                      <a:tab pos="3092450" algn="l"/>
                      <a:tab pos="3541713" algn="l"/>
                      <a:tab pos="3990975" algn="l"/>
                      <a:tab pos="4440238" algn="l"/>
                      <a:tab pos="4889500" algn="l"/>
                      <a:tab pos="5338763" algn="l"/>
                      <a:tab pos="5788025" algn="l"/>
                      <a:tab pos="6237288" algn="l"/>
                      <a:tab pos="6686550" algn="l"/>
                      <a:tab pos="7135813" algn="l"/>
                      <a:tab pos="7585075" algn="l"/>
                      <a:tab pos="8034338" algn="l"/>
                      <a:tab pos="8483600" algn="l"/>
                      <a:tab pos="8932863" algn="l"/>
                      <a:tab pos="9382125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846138" algn="l"/>
                      <a:tab pos="1295400" algn="l"/>
                      <a:tab pos="1744663" algn="l"/>
                      <a:tab pos="2193925" algn="l"/>
                      <a:tab pos="2643188" algn="l"/>
                      <a:tab pos="3092450" algn="l"/>
                      <a:tab pos="3541713" algn="l"/>
                      <a:tab pos="3990975" algn="l"/>
                      <a:tab pos="4440238" algn="l"/>
                      <a:tab pos="4889500" algn="l"/>
                      <a:tab pos="5338763" algn="l"/>
                      <a:tab pos="5788025" algn="l"/>
                      <a:tab pos="6237288" algn="l"/>
                      <a:tab pos="6686550" algn="l"/>
                      <a:tab pos="7135813" algn="l"/>
                      <a:tab pos="7585075" algn="l"/>
                      <a:tab pos="8034338" algn="l"/>
                      <a:tab pos="8483600" algn="l"/>
                      <a:tab pos="8932863" algn="l"/>
                      <a:tab pos="9382125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846138" algn="l"/>
                      <a:tab pos="1295400" algn="l"/>
                      <a:tab pos="1744663" algn="l"/>
                      <a:tab pos="2193925" algn="l"/>
                      <a:tab pos="2643188" algn="l"/>
                      <a:tab pos="3092450" algn="l"/>
                      <a:tab pos="3541713" algn="l"/>
                      <a:tab pos="3990975" algn="l"/>
                      <a:tab pos="4440238" algn="l"/>
                      <a:tab pos="4889500" algn="l"/>
                      <a:tab pos="5338763" algn="l"/>
                      <a:tab pos="5788025" algn="l"/>
                      <a:tab pos="6237288" algn="l"/>
                      <a:tab pos="6686550" algn="l"/>
                      <a:tab pos="7135813" algn="l"/>
                      <a:tab pos="7585075" algn="l"/>
                      <a:tab pos="8034338" algn="l"/>
                      <a:tab pos="8483600" algn="l"/>
                      <a:tab pos="8932863" algn="l"/>
                      <a:tab pos="9382125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557784" marR="0" lvl="1" indent="0" algn="ctr" defTabSz="914400" eaLnBrk="1" fontAlgn="auto" latinLnBrk="0" hangingPunct="1">
                    <a:lnSpc>
                      <a:spcPct val="93000"/>
                    </a:lnSpc>
                    <a:spcBef>
                      <a:spcPts val="775"/>
                    </a:spcBef>
                    <a:spcAft>
                      <a:spcPts val="0"/>
                    </a:spcAft>
                    <a:buClr>
                      <a:srgbClr val="97CDCC"/>
                    </a:buClr>
                    <a:buSzPct val="150000"/>
                    <a:buFont typeface="Arial" charset="0"/>
                    <a:buNone/>
                    <a:tabLst>
                      <a:tab pos="846138" algn="l"/>
                      <a:tab pos="1295400" algn="l"/>
                      <a:tab pos="1744663" algn="l"/>
                      <a:tab pos="2193925" algn="l"/>
                      <a:tab pos="2643188" algn="l"/>
                      <a:tab pos="3092450" algn="l"/>
                      <a:tab pos="3541713" algn="l"/>
                      <a:tab pos="3990975" algn="l"/>
                      <a:tab pos="4440238" algn="l"/>
                      <a:tab pos="4889500" algn="l"/>
                      <a:tab pos="5338763" algn="l"/>
                      <a:tab pos="5788025" algn="l"/>
                      <a:tab pos="6237288" algn="l"/>
                      <a:tab pos="6686550" algn="l"/>
                      <a:tab pos="7135813" algn="l"/>
                      <a:tab pos="7585075" algn="l"/>
                      <a:tab pos="8034338" algn="l"/>
                      <a:tab pos="8483600" algn="l"/>
                      <a:tab pos="8932863" algn="l"/>
                      <a:tab pos="9382125" algn="l"/>
                    </a:tabLst>
                    <a:defRPr/>
                  </a:pPr>
                  <a:r>
                    <a:rPr kumimoji="0" lang="en-GB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  <a:cs typeface="Arial" charset="0"/>
                    </a:rPr>
                    <a:t>HRF basic function</a:t>
                  </a:r>
                </a:p>
              </p:txBody>
            </p:sp>
          </p:grp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31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46200" y="444500"/>
            <a:ext cx="6421860" cy="71120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 smtClean="0">
                <a:effectLst/>
              </a:rPr>
              <a:t>PPIs in SPM</a:t>
            </a:r>
            <a:endParaRPr lang="en-GB" sz="2800" b="1" dirty="0">
              <a:effectLst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430212" y="1102578"/>
            <a:ext cx="8218488" cy="472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en-GB" sz="2000" dirty="0">
              <a:latin typeface="+mn-lt"/>
              <a:cs typeface="Arial" charset="0"/>
              <a:sym typeface="Wingdings" pitchFamily="2" charset="2"/>
            </a:endParaRPr>
          </a:p>
          <a:p>
            <a:pPr algn="just" eaLnBrk="1" hangingPunct="1"/>
            <a:r>
              <a:rPr lang="en-GB" sz="2000" b="1" dirty="0" smtClean="0">
                <a:latin typeface="+mn-lt"/>
                <a:cs typeface="Arial" charset="0"/>
                <a:sym typeface="Wingdings" pitchFamily="2" charset="2"/>
              </a:rPr>
              <a:t>4. Perform PPI-GLM using the Interaction term</a:t>
            </a:r>
          </a:p>
          <a:p>
            <a:pPr algn="just" eaLnBrk="1" hangingPunct="1"/>
            <a:endParaRPr lang="en-GB" sz="2000" u="sng" dirty="0" smtClean="0">
              <a:latin typeface="+mn-lt"/>
              <a:cs typeface="Arial" charset="0"/>
              <a:sym typeface="Wingdings" pitchFamily="2" charset="2"/>
            </a:endParaRPr>
          </a:p>
          <a:p>
            <a:pPr marL="857250" lvl="1" indent="-457200" algn="just" eaLnBrk="1" hangingPunct="1">
              <a:buFont typeface="Arial"/>
              <a:buChar char="•"/>
            </a:pPr>
            <a:r>
              <a:rPr lang="en-GB" sz="2000" dirty="0" smtClean="0">
                <a:latin typeface="+mn-lt"/>
                <a:cs typeface="Arial" charset="0"/>
                <a:sym typeface="Wingdings" pitchFamily="2" charset="2"/>
              </a:rPr>
              <a:t>Insert the PPI-interaction term </a:t>
            </a:r>
            <a:r>
              <a:rPr lang="en-GB" sz="2000" dirty="0">
                <a:latin typeface="+mn-lt"/>
                <a:cs typeface="Arial" charset="0"/>
                <a:sym typeface="Wingdings" pitchFamily="2" charset="2"/>
              </a:rPr>
              <a:t>into </a:t>
            </a:r>
            <a:r>
              <a:rPr lang="en-GB" sz="2000" dirty="0" smtClean="0">
                <a:latin typeface="+mn-lt"/>
                <a:cs typeface="Arial" charset="0"/>
                <a:sym typeface="Wingdings" pitchFamily="2" charset="2"/>
              </a:rPr>
              <a:t>the GLM model</a:t>
            </a:r>
          </a:p>
          <a:p>
            <a:pPr marL="0" indent="0" algn="just" eaLnBrk="1" hangingPunct="1"/>
            <a:endParaRPr lang="en-GB" sz="2000" dirty="0">
              <a:latin typeface="+mn-lt"/>
              <a:cs typeface="Arial" charset="0"/>
              <a:sym typeface="Wingdings" pitchFamily="2" charset="2"/>
            </a:endParaRPr>
          </a:p>
          <a:p>
            <a:pPr algn="just" eaLnBrk="1" hangingPunct="1"/>
            <a:r>
              <a:rPr lang="en-GB" sz="2000" dirty="0"/>
              <a:t>Y =  </a:t>
            </a:r>
            <a:r>
              <a:rPr lang="en-GB" sz="2000" dirty="0" smtClean="0"/>
              <a:t>(</a:t>
            </a:r>
            <a:r>
              <a:rPr lang="en-GB" sz="2000" dirty="0" err="1" smtClean="0"/>
              <a:t>Att-NoAtt</a:t>
            </a:r>
            <a:r>
              <a:rPr lang="en-GB" sz="2000" dirty="0" smtClean="0"/>
              <a:t>) </a:t>
            </a:r>
            <a:r>
              <a:rPr lang="el-GR" sz="2000" dirty="0">
                <a:cs typeface="Arial" charset="0"/>
              </a:rPr>
              <a:t>β</a:t>
            </a:r>
            <a:r>
              <a:rPr lang="en-GB" sz="2000" baseline="-25000" dirty="0"/>
              <a:t>1</a:t>
            </a:r>
            <a:r>
              <a:rPr lang="en-GB" sz="2000" dirty="0"/>
              <a:t>   +   </a:t>
            </a:r>
            <a:r>
              <a:rPr lang="en-GB" sz="2000" b="1" dirty="0" smtClean="0"/>
              <a:t>V2</a:t>
            </a:r>
            <a:r>
              <a:rPr lang="en-GB" sz="2000" dirty="0" smtClean="0"/>
              <a:t> </a:t>
            </a:r>
            <a:r>
              <a:rPr lang="el-GR" sz="2000" dirty="0">
                <a:cs typeface="Arial" charset="0"/>
              </a:rPr>
              <a:t>β</a:t>
            </a:r>
            <a:r>
              <a:rPr lang="en-GB" sz="2000" baseline="-25000" dirty="0"/>
              <a:t>2</a:t>
            </a:r>
            <a:r>
              <a:rPr lang="en-GB" sz="2000" dirty="0"/>
              <a:t>   +   </a:t>
            </a:r>
            <a:r>
              <a:rPr lang="en-GB" sz="2000" dirty="0" smtClean="0">
                <a:solidFill>
                  <a:srgbClr val="0000FF"/>
                </a:solidFill>
              </a:rPr>
              <a:t>(</a:t>
            </a:r>
            <a:r>
              <a:rPr lang="en-GB" sz="2000" dirty="0" err="1" smtClean="0">
                <a:solidFill>
                  <a:srgbClr val="0000FF"/>
                </a:solidFill>
              </a:rPr>
              <a:t>Att-NoAtt</a:t>
            </a:r>
            <a:r>
              <a:rPr lang="en-GB" sz="2000" dirty="0" smtClean="0">
                <a:solidFill>
                  <a:srgbClr val="0000FF"/>
                </a:solidFill>
              </a:rPr>
              <a:t>) </a:t>
            </a:r>
            <a:r>
              <a:rPr lang="en-GB" sz="2000" dirty="0">
                <a:solidFill>
                  <a:srgbClr val="0000FF"/>
                </a:solidFill>
              </a:rPr>
              <a:t>* </a:t>
            </a:r>
            <a:r>
              <a:rPr lang="en-GB" sz="2000" b="1" dirty="0" smtClean="0">
                <a:solidFill>
                  <a:srgbClr val="0000FF"/>
                </a:solidFill>
              </a:rPr>
              <a:t>V2 </a:t>
            </a:r>
            <a:r>
              <a:rPr lang="el-GR" sz="2000" dirty="0">
                <a:solidFill>
                  <a:srgbClr val="0000FF"/>
                </a:solidFill>
                <a:cs typeface="Arial" charset="0"/>
              </a:rPr>
              <a:t>β</a:t>
            </a:r>
            <a:r>
              <a:rPr lang="en-GB" sz="2000" baseline="-25000" dirty="0">
                <a:solidFill>
                  <a:srgbClr val="0000FF"/>
                </a:solidFill>
              </a:rPr>
              <a:t>3</a:t>
            </a:r>
            <a:r>
              <a:rPr lang="en-GB" sz="2000" dirty="0">
                <a:solidFill>
                  <a:srgbClr val="0000FF"/>
                </a:solidFill>
              </a:rPr>
              <a:t> </a:t>
            </a:r>
            <a:r>
              <a:rPr lang="es-ES" sz="2000" dirty="0">
                <a:cs typeface="Arial" charset="0"/>
                <a:sym typeface="Wingdings" pitchFamily="2" charset="2"/>
              </a:rPr>
              <a:t>+ </a:t>
            </a:r>
            <a:r>
              <a:rPr lang="es-ES" sz="2000" dirty="0" smtClean="0">
                <a:cs typeface="Arial" charset="0"/>
                <a:sym typeface="Wingdings" pitchFamily="2" charset="2"/>
              </a:rPr>
              <a:t> </a:t>
            </a:r>
            <a:r>
              <a:rPr lang="el-GR" sz="2000" dirty="0" smtClean="0">
                <a:cs typeface="Arial" charset="0"/>
                <a:sym typeface="Wingdings" pitchFamily="2" charset="2"/>
              </a:rPr>
              <a:t>β</a:t>
            </a:r>
            <a:r>
              <a:rPr lang="es-ES" sz="2000" baseline="-25000" dirty="0" err="1">
                <a:cs typeface="Arial" charset="0"/>
                <a:sym typeface="Wingdings" pitchFamily="2" charset="2"/>
              </a:rPr>
              <a:t>i</a:t>
            </a:r>
            <a:r>
              <a:rPr lang="es-ES" sz="2000" dirty="0" err="1">
                <a:cs typeface="Arial" charset="0"/>
                <a:sym typeface="Wingdings" pitchFamily="2" charset="2"/>
              </a:rPr>
              <a:t>Xi</a:t>
            </a:r>
            <a:r>
              <a:rPr lang="es-ES" sz="2000" dirty="0">
                <a:cs typeface="Arial" charset="0"/>
                <a:sym typeface="Wingdings" pitchFamily="2" charset="2"/>
              </a:rPr>
              <a:t> </a:t>
            </a:r>
            <a:r>
              <a:rPr lang="es-ES" sz="2000" dirty="0" smtClean="0">
                <a:cs typeface="Arial" charset="0"/>
                <a:sym typeface="Wingdings" pitchFamily="2" charset="2"/>
              </a:rPr>
              <a:t> </a:t>
            </a:r>
            <a:r>
              <a:rPr lang="en-GB" sz="2000" dirty="0" smtClean="0"/>
              <a:t>+  </a:t>
            </a:r>
            <a:r>
              <a:rPr lang="en-GB" sz="2000" dirty="0"/>
              <a:t>e</a:t>
            </a:r>
          </a:p>
          <a:p>
            <a:pPr algn="just" eaLnBrk="1" hangingPunct="1"/>
            <a:endParaRPr lang="es-ES" sz="2000" b="1" dirty="0">
              <a:latin typeface="+mn-lt"/>
              <a:cs typeface="Arial" charset="0"/>
              <a:sym typeface="Wingdings" pitchFamily="2" charset="2"/>
            </a:endParaRPr>
          </a:p>
          <a:p>
            <a:pPr algn="just" eaLnBrk="1" hangingPunct="1"/>
            <a:r>
              <a:rPr lang="es-ES" sz="2000" dirty="0">
                <a:latin typeface="+mn-lt"/>
                <a:cs typeface="Arial" charset="0"/>
                <a:sym typeface="Wingdings" pitchFamily="2" charset="2"/>
              </a:rPr>
              <a:t>H</a:t>
            </a:r>
            <a:r>
              <a:rPr lang="es-ES" sz="2000" baseline="-25000" dirty="0">
                <a:latin typeface="+mn-lt"/>
                <a:cs typeface="Arial" charset="0"/>
                <a:sym typeface="Wingdings" pitchFamily="2" charset="2"/>
              </a:rPr>
              <a:t>0</a:t>
            </a:r>
            <a:r>
              <a:rPr lang="es-ES" sz="2000" dirty="0">
                <a:latin typeface="+mn-lt"/>
                <a:cs typeface="Arial" charset="0"/>
                <a:sym typeface="Wingdings" pitchFamily="2" charset="2"/>
              </a:rPr>
              <a:t>: </a:t>
            </a:r>
            <a:r>
              <a:rPr lang="el-GR" sz="2000" b="1" dirty="0" smtClean="0">
                <a:solidFill>
                  <a:srgbClr val="0000FF"/>
                </a:solidFill>
                <a:latin typeface="+mn-lt"/>
                <a:cs typeface="Arial" charset="0"/>
                <a:sym typeface="Wingdings" pitchFamily="2" charset="2"/>
              </a:rPr>
              <a:t>β</a:t>
            </a:r>
            <a:r>
              <a:rPr lang="en-GB" sz="2000" b="1" baseline="-25000" dirty="0" smtClean="0">
                <a:solidFill>
                  <a:srgbClr val="0000FF"/>
                </a:solidFill>
              </a:rPr>
              <a:t>3</a:t>
            </a:r>
            <a:r>
              <a:rPr lang="es-ES" sz="2000" b="1" dirty="0" smtClean="0">
                <a:solidFill>
                  <a:srgbClr val="0000FF"/>
                </a:solidFill>
                <a:latin typeface="+mn-lt"/>
                <a:cs typeface="Arial" charset="0"/>
                <a:sym typeface="Wingdings" pitchFamily="2" charset="2"/>
              </a:rPr>
              <a:t> </a:t>
            </a:r>
            <a:r>
              <a:rPr lang="es-ES" sz="2000" dirty="0">
                <a:latin typeface="+mn-lt"/>
                <a:cs typeface="Arial" charset="0"/>
                <a:sym typeface="Wingdings" pitchFamily="2" charset="2"/>
              </a:rPr>
              <a:t>= 0</a:t>
            </a:r>
            <a:endParaRPr lang="el-GR" sz="2000" dirty="0">
              <a:latin typeface="+mn-lt"/>
              <a:cs typeface="Arial" charset="0"/>
              <a:sym typeface="Wingdings" pitchFamily="2" charset="2"/>
            </a:endParaRPr>
          </a:p>
          <a:p>
            <a:pPr algn="just" eaLnBrk="1" hangingPunct="1"/>
            <a:endParaRPr lang="en-GB" sz="2800" dirty="0">
              <a:latin typeface="+mn-lt"/>
              <a:cs typeface="Arial" charset="0"/>
              <a:sym typeface="Wingdings" pitchFamily="2" charset="2"/>
            </a:endParaRPr>
          </a:p>
          <a:p>
            <a:pPr marL="857250" lvl="1" indent="-457200" algn="just" eaLnBrk="1" hangingPunct="1">
              <a:buFont typeface="Arial"/>
              <a:buChar char="•"/>
            </a:pPr>
            <a:r>
              <a:rPr lang="en-GB" sz="2000" dirty="0" smtClean="0">
                <a:latin typeface="+mn-lt"/>
                <a:cs typeface="Arial" charset="0"/>
                <a:sym typeface="Wingdings" pitchFamily="2" charset="2"/>
              </a:rPr>
              <a:t> </a:t>
            </a:r>
            <a:r>
              <a:rPr lang="en-GB" sz="2000" dirty="0">
                <a:latin typeface="+mn-lt"/>
                <a:cs typeface="Arial" charset="0"/>
                <a:sym typeface="Wingdings" pitchFamily="2" charset="2"/>
              </a:rPr>
              <a:t>Create a t-contrast </a:t>
            </a:r>
            <a:r>
              <a:rPr lang="en-GB" sz="2000" dirty="0" smtClean="0">
                <a:latin typeface="+mn-lt"/>
                <a:cs typeface="Arial" charset="0"/>
                <a:sym typeface="Wingdings" pitchFamily="2" charset="2"/>
              </a:rPr>
              <a:t>[0 </a:t>
            </a:r>
            <a:r>
              <a:rPr lang="en-GB" sz="2000" dirty="0">
                <a:latin typeface="+mn-lt"/>
                <a:cs typeface="Arial" charset="0"/>
                <a:sym typeface="Wingdings" pitchFamily="2" charset="2"/>
              </a:rPr>
              <a:t>0 </a:t>
            </a:r>
            <a:r>
              <a:rPr lang="en-GB" sz="2000" dirty="0" smtClean="0">
                <a:latin typeface="+mn-lt"/>
                <a:cs typeface="Arial" charset="0"/>
                <a:sym typeface="Wingdings" pitchFamily="2" charset="2"/>
              </a:rPr>
              <a:t>1 0</a:t>
            </a:r>
            <a:r>
              <a:rPr lang="en-GB" sz="2000" dirty="0">
                <a:latin typeface="+mn-lt"/>
                <a:cs typeface="Arial" charset="0"/>
                <a:sym typeface="Wingdings" pitchFamily="2" charset="2"/>
              </a:rPr>
              <a:t>] to test </a:t>
            </a:r>
            <a:r>
              <a:rPr lang="en-GB" sz="2000" dirty="0" smtClean="0">
                <a:latin typeface="+mn-lt"/>
                <a:cs typeface="Arial" charset="0"/>
                <a:sym typeface="Wingdings" pitchFamily="2" charset="2"/>
              </a:rPr>
              <a:t>H</a:t>
            </a:r>
            <a:r>
              <a:rPr lang="en-GB" sz="2000" baseline="-25000" dirty="0" smtClean="0">
                <a:latin typeface="+mn-lt"/>
                <a:cs typeface="Arial" charset="0"/>
                <a:sym typeface="Wingdings" pitchFamily="2" charset="2"/>
              </a:rPr>
              <a:t>0</a:t>
            </a:r>
          </a:p>
          <a:p>
            <a:pPr marL="857250" lvl="1" indent="-457200" algn="just" eaLnBrk="1" hangingPunct="1">
              <a:buFont typeface="Arial"/>
              <a:buChar char="•"/>
            </a:pPr>
            <a:endParaRPr lang="en-GB" sz="2000" baseline="-25000" dirty="0">
              <a:latin typeface="+mn-lt"/>
              <a:cs typeface="Arial" charset="0"/>
              <a:sym typeface="Wingdings" pitchFamily="2" charset="2"/>
            </a:endParaRPr>
          </a:p>
          <a:p>
            <a:pPr marL="457200" indent="-457200" algn="just" eaLnBrk="1" hangingPunct="1">
              <a:buFont typeface="+mj-lt"/>
              <a:buAutoNum type="arabicPeriod" startAt="5"/>
            </a:pPr>
            <a:r>
              <a:rPr lang="en-GB" sz="2000" b="1" dirty="0">
                <a:cs typeface="Arial" charset="0"/>
                <a:sym typeface="Wingdings" pitchFamily="2" charset="2"/>
              </a:rPr>
              <a:t>Determine significance based on a change in the regression slopes between your source region and another region during condition 1 (</a:t>
            </a:r>
            <a:r>
              <a:rPr lang="en-GB" sz="2000" b="1" dirty="0" err="1">
                <a:cs typeface="Arial" charset="0"/>
                <a:sym typeface="Wingdings" pitchFamily="2" charset="2"/>
              </a:rPr>
              <a:t>Att</a:t>
            </a:r>
            <a:r>
              <a:rPr lang="en-GB" sz="2000" b="1" dirty="0">
                <a:cs typeface="Arial" charset="0"/>
                <a:sym typeface="Wingdings" pitchFamily="2" charset="2"/>
              </a:rPr>
              <a:t>) as compared to  condition 2 (</a:t>
            </a:r>
            <a:r>
              <a:rPr lang="en-GB" sz="2000" b="1" dirty="0" err="1">
                <a:cs typeface="Arial" charset="0"/>
                <a:sym typeface="Wingdings" pitchFamily="2" charset="2"/>
              </a:rPr>
              <a:t>NoAtt</a:t>
            </a:r>
            <a:r>
              <a:rPr lang="en-GB" sz="2000" b="1" dirty="0">
                <a:cs typeface="Arial" charset="0"/>
                <a:sym typeface="Wingdings" pitchFamily="2" charset="2"/>
              </a:rPr>
              <a:t>)</a:t>
            </a:r>
          </a:p>
          <a:p>
            <a:pPr marL="400050" lvl="1" indent="0" algn="just" eaLnBrk="1" hangingPunct="1"/>
            <a:endParaRPr lang="en-GB" sz="2000" dirty="0">
              <a:latin typeface="+mn-lt"/>
              <a:cs typeface="Arial" charset="0"/>
              <a:sym typeface="Wingdings" pitchFamily="2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19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82189" y="4598610"/>
            <a:ext cx="2176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Buchel</a:t>
            </a:r>
            <a:r>
              <a:rPr lang="en-US" sz="1200" dirty="0" smtClean="0"/>
              <a:t> et al, </a:t>
            </a:r>
            <a:r>
              <a:rPr lang="en-US" sz="1200" dirty="0" err="1" smtClean="0"/>
              <a:t>Cereb</a:t>
            </a:r>
            <a:r>
              <a:rPr lang="en-US" sz="1200" dirty="0" smtClean="0"/>
              <a:t> Cortex, 1997</a:t>
            </a:r>
            <a:endParaRPr lang="en-US" sz="1200" dirty="0"/>
          </a:p>
        </p:txBody>
      </p:sp>
      <p:pic>
        <p:nvPicPr>
          <p:cNvPr id="3" name="Picture 2" descr="fig1_buchel_1997.png"/>
          <p:cNvPicPr>
            <a:picLocks noChangeAspect="1"/>
          </p:cNvPicPr>
          <p:nvPr/>
        </p:nvPicPr>
        <p:blipFill rotWithShape="1">
          <a:blip r:embed="rId3" cstate="print"/>
          <a:srcRect t="-36416" b="36416"/>
          <a:stretch/>
        </p:blipFill>
        <p:spPr>
          <a:xfrm>
            <a:off x="3477162" y="-390144"/>
            <a:ext cx="5297714" cy="5033218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066800" y="450850"/>
            <a:ext cx="6705600" cy="108585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effectLst/>
              </a:rPr>
              <a:t>Data Set: Attention to visual motion</a:t>
            </a:r>
            <a:endParaRPr lang="en-US" sz="3200" dirty="0">
              <a:effectLst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444500" y="1349756"/>
            <a:ext cx="2870200" cy="527964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effectLst/>
              </a:rPr>
              <a:t>Stimuli:</a:t>
            </a:r>
          </a:p>
          <a:p>
            <a:r>
              <a:rPr lang="en-US" sz="2000" b="1" dirty="0" smtClean="0">
                <a:effectLst/>
              </a:rPr>
              <a:t>S</a:t>
            </a:r>
            <a:r>
              <a:rPr lang="en-US" sz="2000" b="1" baseline="-25000" dirty="0">
                <a:effectLst/>
              </a:rPr>
              <a:t>M</a:t>
            </a:r>
            <a:r>
              <a:rPr lang="en-US" sz="2000" dirty="0" smtClean="0">
                <a:effectLst/>
              </a:rPr>
              <a:t> = Radially moving dots</a:t>
            </a:r>
          </a:p>
          <a:p>
            <a:r>
              <a:rPr lang="en-US" sz="2000" b="1" dirty="0" smtClean="0">
                <a:effectLst/>
              </a:rPr>
              <a:t>S</a:t>
            </a:r>
            <a:r>
              <a:rPr lang="en-US" sz="2000" b="1" baseline="-25000" dirty="0" smtClean="0">
                <a:effectLst/>
              </a:rPr>
              <a:t>S</a:t>
            </a:r>
            <a:r>
              <a:rPr lang="en-US" sz="2000" dirty="0" smtClean="0">
                <a:effectLst/>
              </a:rPr>
              <a:t> = Stationary dots</a:t>
            </a:r>
          </a:p>
          <a:p>
            <a:endParaRPr lang="en-US" sz="2000" dirty="0">
              <a:effectLst/>
            </a:endParaRPr>
          </a:p>
          <a:p>
            <a:r>
              <a:rPr lang="en-US" sz="2400" b="1" dirty="0" smtClean="0">
                <a:effectLst/>
              </a:rPr>
              <a:t>Task:</a:t>
            </a:r>
          </a:p>
          <a:p>
            <a:r>
              <a:rPr lang="en-US" sz="2000" b="1" dirty="0" smtClean="0">
                <a:effectLst/>
              </a:rPr>
              <a:t>T</a:t>
            </a:r>
            <a:r>
              <a:rPr lang="en-US" sz="2000" b="1" baseline="-25000" dirty="0" smtClean="0">
                <a:effectLst/>
              </a:rPr>
              <a:t>A</a:t>
            </a:r>
            <a:r>
              <a:rPr lang="en-US" sz="2000" baseline="-25000" dirty="0" smtClean="0">
                <a:effectLst/>
              </a:rPr>
              <a:t> </a:t>
            </a:r>
            <a:r>
              <a:rPr lang="en-US" sz="2000" dirty="0" smtClean="0">
                <a:effectLst/>
              </a:rPr>
              <a:t>= Attention: attend to speed of the moving dots (speed never varied)</a:t>
            </a:r>
          </a:p>
          <a:p>
            <a:endParaRPr lang="en-US" sz="2000" dirty="0" smtClean="0">
              <a:effectLst/>
            </a:endParaRPr>
          </a:p>
          <a:p>
            <a:r>
              <a:rPr lang="en-US" sz="2000" b="1" dirty="0" smtClean="0">
                <a:effectLst/>
              </a:rPr>
              <a:t>T</a:t>
            </a:r>
            <a:r>
              <a:rPr lang="en-US" sz="2000" b="1" baseline="-25000" dirty="0">
                <a:effectLst/>
              </a:rPr>
              <a:t>N</a:t>
            </a:r>
            <a:r>
              <a:rPr lang="en-US" sz="2000" dirty="0" smtClean="0">
                <a:effectLst/>
              </a:rPr>
              <a:t> = No attention: passive viewing of moving dots</a:t>
            </a:r>
          </a:p>
          <a:p>
            <a:endParaRPr lang="en-US" sz="1600" u="sng" dirty="0" smtClean="0"/>
          </a:p>
          <a:p>
            <a:endParaRPr lang="en-US" sz="16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6624479"/>
            <a:ext cx="19360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/>
              <a:t>Adapted from D.  </a:t>
            </a:r>
            <a:r>
              <a:rPr lang="en-US" sz="1000" i="1" dirty="0" err="1"/>
              <a:t>Gitelman</a:t>
            </a:r>
            <a:r>
              <a:rPr lang="en-US" sz="1000" i="1" dirty="0"/>
              <a:t>, 2011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96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100" y="336550"/>
            <a:ext cx="3606800" cy="74295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effectLst/>
              </a:rPr>
              <a:t>Standard GLM</a:t>
            </a:r>
            <a:endParaRPr lang="en-US" sz="2800" dirty="0"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131" t="507"/>
          <a:stretch/>
        </p:blipFill>
        <p:spPr>
          <a:xfrm>
            <a:off x="4457700" y="1409699"/>
            <a:ext cx="3499458" cy="51054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6100" y="1117600"/>
            <a:ext cx="1147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A. Motion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483100" y="1117600"/>
            <a:ext cx="3159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B. Motion masked by attention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00" y="1466851"/>
            <a:ext cx="3390900" cy="50863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31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700" y="596900"/>
            <a:ext cx="5410200" cy="9779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effectLst/>
              </a:rPr>
              <a:t>Extracting the time course of the  VOI</a:t>
            </a:r>
            <a:endParaRPr lang="en-US" sz="3200" dirty="0">
              <a:effectLst/>
            </a:endParaRPr>
          </a:p>
        </p:txBody>
      </p:sp>
      <p:pic>
        <p:nvPicPr>
          <p:cNvPr id="5" name="Content Placeholder 4" descr="v2-eigenvariat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60327" y="2128555"/>
            <a:ext cx="5155183" cy="3377534"/>
          </a:xfrm>
          <a:ln>
            <a:solidFill>
              <a:schemeClr val="bg1"/>
            </a:solidFill>
          </a:ln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38880" y="1552956"/>
            <a:ext cx="3925120" cy="4774575"/>
          </a:xfrm>
        </p:spPr>
        <p:txBody>
          <a:bodyPr>
            <a:noAutofit/>
          </a:bodyPr>
          <a:lstStyle/>
          <a:p>
            <a:pPr marL="236538" indent="-236538">
              <a:buSzPct val="100000"/>
              <a:buFont typeface="Arial" pitchFamily="34" charset="0"/>
              <a:buChar char="•"/>
            </a:pPr>
            <a:r>
              <a:rPr lang="en-US" sz="2400" dirty="0" smtClean="0">
                <a:effectLst/>
                <a:latin typeface="+mn-lt"/>
                <a:sym typeface="Symbol"/>
              </a:rPr>
              <a:t>Display the results from the GLM.</a:t>
            </a:r>
          </a:p>
          <a:p>
            <a:pPr marL="236538" indent="-236538">
              <a:buSzPct val="100000"/>
              <a:buFont typeface="Arial" pitchFamily="34" charset="0"/>
              <a:buChar char="•"/>
            </a:pPr>
            <a:r>
              <a:rPr lang="en-US" sz="2400" dirty="0" smtClean="0">
                <a:effectLst/>
                <a:latin typeface="+mn-lt"/>
                <a:sym typeface="Symbol"/>
              </a:rPr>
              <a:t>Select the region of interest. </a:t>
            </a:r>
          </a:p>
          <a:p>
            <a:pPr marL="236538" indent="-236538">
              <a:buSzPct val="100000"/>
              <a:buFont typeface="Arial" pitchFamily="34" charset="0"/>
              <a:buChar char="•"/>
            </a:pPr>
            <a:r>
              <a:rPr lang="en-US" sz="2400" dirty="0" smtClean="0">
                <a:effectLst/>
                <a:latin typeface="+mn-lt"/>
                <a:sym typeface="Symbol"/>
              </a:rPr>
              <a:t>Extract the </a:t>
            </a:r>
            <a:r>
              <a:rPr lang="en-US" sz="2400" dirty="0" err="1" smtClean="0">
                <a:effectLst/>
                <a:latin typeface="+mn-lt"/>
                <a:sym typeface="Symbol"/>
              </a:rPr>
              <a:t>eigenvariate</a:t>
            </a:r>
            <a:endParaRPr lang="en-US" sz="2400" dirty="0" smtClean="0">
              <a:effectLst/>
              <a:latin typeface="+mn-lt"/>
              <a:sym typeface="Symbol"/>
            </a:endParaRPr>
          </a:p>
          <a:p>
            <a:pPr marL="236538" indent="-236538">
              <a:buSzPct val="100000"/>
              <a:buFont typeface="Arial" pitchFamily="34" charset="0"/>
              <a:buChar char="•"/>
            </a:pPr>
            <a:r>
              <a:rPr lang="en-US" sz="2400" dirty="0" smtClean="0">
                <a:effectLst/>
                <a:latin typeface="+mn-lt"/>
                <a:sym typeface="Symbol"/>
              </a:rPr>
              <a:t>Name</a:t>
            </a:r>
            <a:r>
              <a:rPr lang="en-US" sz="2400" dirty="0">
                <a:effectLst/>
                <a:latin typeface="+mn-lt"/>
                <a:sym typeface="Symbol"/>
              </a:rPr>
              <a:t> </a:t>
            </a:r>
            <a:r>
              <a:rPr lang="en-US" sz="2400" dirty="0" smtClean="0">
                <a:effectLst/>
                <a:latin typeface="+mn-lt"/>
                <a:sym typeface="Symbol"/>
              </a:rPr>
              <a:t>the region</a:t>
            </a:r>
          </a:p>
          <a:p>
            <a:pPr marL="236538" indent="-236538">
              <a:buSzPct val="100000"/>
              <a:buFont typeface="Arial" pitchFamily="34" charset="0"/>
              <a:buChar char="•"/>
            </a:pPr>
            <a:r>
              <a:rPr lang="en-US" sz="2400" dirty="0" smtClean="0">
                <a:effectLst/>
                <a:latin typeface="+mn-lt"/>
                <a:sym typeface="Symbol"/>
              </a:rPr>
              <a:t>Adjust for: Effects of Interest</a:t>
            </a:r>
          </a:p>
          <a:p>
            <a:pPr marL="236538" indent="-236538">
              <a:buSzPct val="100000"/>
              <a:buFont typeface="Arial" pitchFamily="34" charset="0"/>
              <a:buChar char="•"/>
            </a:pPr>
            <a:r>
              <a:rPr lang="en-US" sz="2400" dirty="0" smtClean="0">
                <a:effectLst/>
                <a:latin typeface="+mn-lt"/>
                <a:sym typeface="Symbol"/>
              </a:rPr>
              <a:t>Define the volume (sphere)</a:t>
            </a:r>
          </a:p>
          <a:p>
            <a:pPr marL="236538" indent="-236538">
              <a:buSzPct val="100000"/>
              <a:buFont typeface="Arial" pitchFamily="34" charset="0"/>
              <a:buChar char="•"/>
            </a:pPr>
            <a:r>
              <a:rPr lang="en-US" sz="2400" dirty="0" smtClean="0">
                <a:effectLst/>
                <a:latin typeface="+mn-lt"/>
                <a:sym typeface="Symbol"/>
              </a:rPr>
              <a:t>Specify the size: (radius of 6mm)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13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titled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2725" y="1298633"/>
            <a:ext cx="3904375" cy="53252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700" y="660400"/>
            <a:ext cx="4254500" cy="381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effectLst/>
              </a:rPr>
              <a:t>Create PPI variable </a:t>
            </a:r>
            <a:endParaRPr lang="en-US" sz="3200" dirty="0"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90424" y="1384300"/>
            <a:ext cx="4016476" cy="5181600"/>
          </a:xfrm>
        </p:spPr>
        <p:txBody>
          <a:bodyPr>
            <a:normAutofit/>
          </a:bodyPr>
          <a:lstStyle/>
          <a:p>
            <a:pPr marL="236538" indent="-236538">
              <a:buSzPct val="100000"/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SzPct val="100000"/>
              <a:buFont typeface="Arial"/>
              <a:buChar char="•"/>
            </a:pPr>
            <a:r>
              <a:rPr lang="en-US" sz="2400" dirty="0" smtClean="0">
                <a:effectLst/>
              </a:rPr>
              <a:t>Select the VOI file extracted from the GLM</a:t>
            </a:r>
          </a:p>
          <a:p>
            <a:pPr marL="342900" indent="-342900">
              <a:buSzPct val="100000"/>
              <a:buFont typeface="Arial"/>
              <a:buChar char="•"/>
            </a:pPr>
            <a:r>
              <a:rPr lang="en-US" sz="2400" dirty="0" smtClean="0">
                <a:effectLst/>
              </a:rPr>
              <a:t>Include the effects of interest (Attention – No </a:t>
            </a:r>
            <a:r>
              <a:rPr lang="en-US" sz="2400" dirty="0">
                <a:effectLst/>
              </a:rPr>
              <a:t>A</a:t>
            </a:r>
            <a:r>
              <a:rPr lang="en-US" sz="2400" dirty="0" smtClean="0">
                <a:effectLst/>
              </a:rPr>
              <a:t>ttention) to create the interaction</a:t>
            </a:r>
          </a:p>
          <a:p>
            <a:pPr marL="342900" indent="-342900">
              <a:buSzPct val="100000"/>
              <a:buFont typeface="Arial"/>
              <a:buChar char="•"/>
            </a:pPr>
            <a:r>
              <a:rPr lang="en-US" sz="2400" dirty="0" smtClean="0">
                <a:effectLst/>
              </a:rPr>
              <a:t>No-Attention contrast = -1; </a:t>
            </a:r>
          </a:p>
          <a:p>
            <a:pPr marL="342900" indent="-342900">
              <a:buSzPct val="100000"/>
              <a:buFont typeface="Arial"/>
              <a:buChar char="•"/>
            </a:pPr>
            <a:r>
              <a:rPr lang="en-US" sz="2400" dirty="0">
                <a:effectLst/>
              </a:rPr>
              <a:t>A</a:t>
            </a:r>
            <a:r>
              <a:rPr lang="en-US" sz="2400" dirty="0" smtClean="0">
                <a:effectLst/>
              </a:rPr>
              <a:t>ttention contrast = 1</a:t>
            </a:r>
          </a:p>
          <a:p>
            <a:pPr marL="342900" indent="-342900">
              <a:buSzPct val="100000"/>
              <a:buFont typeface="Arial"/>
              <a:buChar char="•"/>
            </a:pPr>
            <a:r>
              <a:rPr lang="en-US" sz="2400" dirty="0" smtClean="0">
                <a:effectLst/>
              </a:rPr>
              <a:t>Name the PPI  = V2 x (attention-no attention)</a:t>
            </a:r>
          </a:p>
          <a:p>
            <a:pPr marL="236538" indent="-236538">
              <a:buSzPct val="100000"/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708900" y="1346200"/>
            <a:ext cx="747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BOLD</a:t>
            </a:r>
          </a:p>
          <a:p>
            <a:r>
              <a:rPr lang="en-US" sz="1200" dirty="0" smtClean="0"/>
              <a:t>neuronal</a:t>
            </a:r>
            <a:endParaRPr lang="en-US" sz="1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416800" y="1498600"/>
            <a:ext cx="330200" cy="635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416800" y="1676400"/>
            <a:ext cx="330200" cy="63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21400" y="1492250"/>
            <a:ext cx="1223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eigenvariate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35550" y="4527550"/>
            <a:ext cx="1454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Psychological vector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5463" y="4375150"/>
            <a:ext cx="1873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PPI: Interaction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 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Psychological 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variable)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17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/>
              </a:rPr>
              <a:t>PPI - GLM analysis</a:t>
            </a:r>
            <a:endParaRPr lang="en-US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2195052"/>
            <a:ext cx="4711700" cy="480264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b="1" dirty="0" smtClean="0">
                <a:effectLst/>
              </a:rPr>
              <a:t>PPI-GLM Design matrix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effectLst/>
              </a:rPr>
              <a:t>PPI-interaction</a:t>
            </a:r>
            <a:r>
              <a:rPr lang="en-US" b="1" dirty="0">
                <a:effectLst/>
              </a:rPr>
              <a:t> </a:t>
            </a:r>
            <a:r>
              <a:rPr lang="en-US" b="1" dirty="0" smtClean="0">
                <a:effectLst/>
              </a:rPr>
              <a:t>( </a:t>
            </a:r>
            <a:r>
              <a:rPr lang="en-US" b="1" dirty="0" err="1" smtClean="0">
                <a:effectLst/>
              </a:rPr>
              <a:t>PPI.ppi</a:t>
            </a:r>
            <a:r>
              <a:rPr lang="en-US" b="1" dirty="0" smtClean="0">
                <a:effectLst/>
              </a:rPr>
              <a:t> 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effectLst/>
              </a:rPr>
              <a:t>V2-BOLD</a:t>
            </a:r>
            <a:r>
              <a:rPr lang="en-US" b="1" dirty="0">
                <a:effectLst/>
              </a:rPr>
              <a:t> </a:t>
            </a:r>
            <a:r>
              <a:rPr lang="en-US" b="1" dirty="0" smtClean="0">
                <a:effectLst/>
              </a:rPr>
              <a:t>(PPI.Y)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err="1" smtClean="0">
                <a:effectLst/>
              </a:rPr>
              <a:t>Psych_Att-NoAtt</a:t>
            </a:r>
            <a:r>
              <a:rPr lang="en-US" b="1" dirty="0">
                <a:effectLst/>
              </a:rPr>
              <a:t> </a:t>
            </a:r>
            <a:r>
              <a:rPr lang="en-US" b="1" dirty="0" smtClean="0">
                <a:effectLst/>
              </a:rPr>
              <a:t>(PPI.P)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5746" r="3403"/>
          <a:stretch/>
        </p:blipFill>
        <p:spPr>
          <a:xfrm>
            <a:off x="5181601" y="3276600"/>
            <a:ext cx="3517900" cy="347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24500" y="1691651"/>
            <a:ext cx="461665" cy="158598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V2 x (</a:t>
            </a:r>
            <a:r>
              <a:rPr lang="en-US" dirty="0" err="1" smtClean="0"/>
              <a:t>Att-NoAtt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30950" y="1778889"/>
            <a:ext cx="461665" cy="149874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V2 time course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37400" y="2283948"/>
            <a:ext cx="461665" cy="99368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err="1" smtClean="0"/>
              <a:t>Att-NoAtt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26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ntitled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379" y="2029416"/>
            <a:ext cx="3661423" cy="3190284"/>
          </a:xfrm>
          <a:prstGeom prst="rect">
            <a:avLst/>
          </a:prstGeom>
        </p:spPr>
      </p:pic>
      <p:pic>
        <p:nvPicPr>
          <p:cNvPr id="8" name="Picture 7" descr="Untitled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268" y="2046570"/>
            <a:ext cx="4257132" cy="3164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6731"/>
            <a:ext cx="8229600" cy="1110886"/>
          </a:xfrm>
        </p:spPr>
        <p:txBody>
          <a:bodyPr/>
          <a:lstStyle/>
          <a:p>
            <a:pPr algn="ctr"/>
            <a:r>
              <a:rPr lang="en-US" b="1" dirty="0" smtClean="0">
                <a:effectLst/>
              </a:rPr>
              <a:t>PPI results</a:t>
            </a:r>
            <a:endParaRPr lang="en-US" b="1" dirty="0">
              <a:effectLst/>
            </a:endParaRP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339208" y="1681309"/>
            <a:ext cx="3156159" cy="1492733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53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6390" y="1641986"/>
            <a:ext cx="6081154" cy="478831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/>
              </a:rPr>
              <a:t>PPI </a:t>
            </a:r>
            <a:r>
              <a:rPr lang="en-US" b="1" dirty="0" smtClean="0">
                <a:effectLst/>
              </a:rPr>
              <a:t>plot</a:t>
            </a:r>
            <a:endParaRPr lang="en-US" b="1" dirty="0"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37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ntitled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6018" y="1646687"/>
            <a:ext cx="4171950" cy="280035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36480"/>
            <a:ext cx="8229600" cy="1401255"/>
          </a:xfrm>
        </p:spPr>
        <p:txBody>
          <a:bodyPr/>
          <a:lstStyle/>
          <a:p>
            <a:pPr algn="ctr"/>
            <a:r>
              <a:rPr lang="en-US" dirty="0" smtClean="0">
                <a:effectLst/>
              </a:rPr>
              <a:t>Psychophysiologic interaction</a:t>
            </a:r>
            <a:endParaRPr lang="en-US" dirty="0">
              <a:effectLst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1226" y="4601497"/>
            <a:ext cx="8701548" cy="16929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effectLst/>
                <a:latin typeface="+mn-lt"/>
              </a:rPr>
              <a:t>Two possible interpretations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effectLst/>
                <a:latin typeface="+mn-lt"/>
              </a:rPr>
              <a:t>Attention modulates the contribution of V2 to the time course of V5 (context specific)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effectLst/>
                <a:latin typeface="+mn-lt"/>
              </a:rPr>
              <a:t>Activity in V2 modulates the contribution attention makes to the responses of V5 to the stimulus (stimulus specific)</a:t>
            </a:r>
            <a:endParaRPr lang="en-US" dirty="0">
              <a:solidFill>
                <a:srgbClr val="000000"/>
              </a:solidFill>
              <a:effectLst/>
              <a:latin typeface="+mn-lt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330" y="1655528"/>
            <a:ext cx="4084320" cy="278312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12119" y="4532448"/>
            <a:ext cx="2159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Friston</a:t>
            </a:r>
            <a:r>
              <a:rPr lang="en-US" sz="1200" dirty="0" smtClean="0"/>
              <a:t> et al, </a:t>
            </a:r>
            <a:r>
              <a:rPr lang="en-US" sz="1200" dirty="0" err="1" smtClean="0"/>
              <a:t>Neuroimage</a:t>
            </a:r>
            <a:r>
              <a:rPr lang="en-US" sz="1200" dirty="0" smtClean="0"/>
              <a:t>, 1997</a:t>
            </a:r>
            <a:endParaRPr lang="en-US" sz="1200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349922" y="3043451"/>
            <a:ext cx="3248168" cy="327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5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/>
          <p:cNvSpPr>
            <a:spLocks noChangeArrowheads="1"/>
          </p:cNvSpPr>
          <p:nvPr/>
        </p:nvSpPr>
        <p:spPr bwMode="auto">
          <a:xfrm>
            <a:off x="4673844" y="1783398"/>
            <a:ext cx="4097337" cy="2181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marL="342900" indent="-342900">
              <a:spcBef>
                <a:spcPct val="35000"/>
              </a:spcBef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GB" dirty="0" smtClean="0"/>
              <a:t>Analysis of how different </a:t>
            </a:r>
            <a:r>
              <a:rPr lang="en-GB" dirty="0"/>
              <a:t>regions in a neuronal system </a:t>
            </a:r>
            <a:r>
              <a:rPr lang="en-GB" dirty="0" smtClean="0"/>
              <a:t>interact (coupling).</a:t>
            </a:r>
            <a:endParaRPr lang="en-GB" dirty="0"/>
          </a:p>
          <a:p>
            <a:pPr marL="342900" indent="-342900">
              <a:spcBef>
                <a:spcPct val="35000"/>
              </a:spcBef>
              <a:buClr>
                <a:schemeClr val="tx1"/>
              </a:buClr>
              <a:buSzPct val="100000"/>
              <a:buFont typeface="Arial"/>
              <a:buChar char="•"/>
            </a:pPr>
            <a:r>
              <a:rPr kumimoji="1" lang="en-GB" dirty="0" smtClean="0"/>
              <a:t>Determines how an </a:t>
            </a:r>
            <a:r>
              <a:rPr kumimoji="1" lang="en-GB" dirty="0"/>
              <a:t>experimental </a:t>
            </a:r>
            <a:r>
              <a:rPr kumimoji="1" lang="en-GB" dirty="0" smtClean="0"/>
              <a:t>manipulation affects </a:t>
            </a:r>
            <a:r>
              <a:rPr kumimoji="1" lang="en-GB" dirty="0"/>
              <a:t>coupling </a:t>
            </a:r>
            <a:r>
              <a:rPr kumimoji="1" lang="en-GB" dirty="0" smtClean="0"/>
              <a:t>between regions.</a:t>
            </a:r>
            <a:endParaRPr kumimoji="1" lang="en-GB" dirty="0"/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GB" dirty="0" err="1" smtClean="0"/>
              <a:t>Univariate</a:t>
            </a:r>
            <a:r>
              <a:rPr lang="en-GB" dirty="0" smtClean="0"/>
              <a:t> &amp; Multivariate analysis</a:t>
            </a:r>
            <a:endParaRPr lang="en-GB" dirty="0"/>
          </a:p>
        </p:txBody>
      </p:sp>
      <p:sp>
        <p:nvSpPr>
          <p:cNvPr id="218118" name="Rectangle 6"/>
          <p:cNvSpPr>
            <a:spLocks noChangeArrowheads="1"/>
          </p:cNvSpPr>
          <p:nvPr/>
        </p:nvSpPr>
        <p:spPr bwMode="auto">
          <a:xfrm>
            <a:off x="338138" y="1778000"/>
            <a:ext cx="4081462" cy="1585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234950" indent="-234950"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 smtClean="0"/>
              <a:t>Analyses </a:t>
            </a:r>
            <a:r>
              <a:rPr lang="en-GB" dirty="0"/>
              <a:t>of regionally specific </a:t>
            </a:r>
            <a:r>
              <a:rPr lang="en-GB" dirty="0" smtClean="0"/>
              <a:t>effects</a:t>
            </a:r>
          </a:p>
          <a:p>
            <a:pPr marL="234950" indent="-234950"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 smtClean="0"/>
              <a:t>Identifies regions specialized for a particular task.</a:t>
            </a:r>
          </a:p>
          <a:p>
            <a:pPr marL="234950" indent="-234950"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 smtClean="0"/>
              <a:t>Univariate analysis</a:t>
            </a:r>
          </a:p>
        </p:txBody>
      </p:sp>
      <p:cxnSp>
        <p:nvCxnSpPr>
          <p:cNvPr id="218121" name="AutoShape 9"/>
          <p:cNvCxnSpPr>
            <a:cxnSpLocks noChangeShapeType="1"/>
            <a:stCxn id="218115" idx="2"/>
          </p:cNvCxnSpPr>
          <p:nvPr/>
        </p:nvCxnSpPr>
        <p:spPr bwMode="auto">
          <a:xfrm flipH="1">
            <a:off x="6184901" y="3964508"/>
            <a:ext cx="537612" cy="1217092"/>
          </a:xfrm>
          <a:prstGeom prst="straightConnector1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-126134" y="14143"/>
            <a:ext cx="7522763" cy="1143000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effectLst/>
              </a:rPr>
              <a:t>Systems analysis in functional neuroimaging</a:t>
            </a:r>
            <a:endParaRPr lang="en-GB" sz="2400" b="1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1161540" y="4453251"/>
            <a:ext cx="2434281" cy="2044164"/>
            <a:chOff x="1161535" y="4595751"/>
            <a:chExt cx="2434281" cy="2044164"/>
          </a:xfrm>
        </p:grpSpPr>
        <p:sp>
          <p:nvSpPr>
            <p:cNvPr id="26" name="Rectangle 25"/>
            <p:cNvSpPr/>
            <p:nvPr/>
          </p:nvSpPr>
          <p:spPr>
            <a:xfrm>
              <a:off x="1161535" y="4595751"/>
              <a:ext cx="2434281" cy="20441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5" descr="activation_sp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1292825" y="4677458"/>
              <a:ext cx="2171700" cy="16883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1368826" y="6318299"/>
              <a:ext cx="1923298" cy="307777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000" b="1" dirty="0" smtClean="0"/>
                <a:t>Standard SPM</a:t>
              </a:r>
              <a:endParaRPr lang="en-US" sz="2000" b="1" dirty="0"/>
            </a:p>
          </p:txBody>
        </p:sp>
      </p:grpSp>
      <p:cxnSp>
        <p:nvCxnSpPr>
          <p:cNvPr id="23" name="AutoShape 9"/>
          <p:cNvCxnSpPr>
            <a:cxnSpLocks noChangeShapeType="1"/>
            <a:stCxn id="218118" idx="2"/>
            <a:endCxn id="21" idx="0"/>
          </p:cNvCxnSpPr>
          <p:nvPr/>
        </p:nvCxnSpPr>
        <p:spPr bwMode="auto">
          <a:xfrm flipH="1">
            <a:off x="2378680" y="3363562"/>
            <a:ext cx="189" cy="1171396"/>
          </a:xfrm>
          <a:prstGeom prst="straightConnector1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cxnSp>
      <p:cxnSp>
        <p:nvCxnSpPr>
          <p:cNvPr id="33" name="AutoShape 9"/>
          <p:cNvCxnSpPr>
            <a:cxnSpLocks noChangeShapeType="1"/>
            <a:stCxn id="218115" idx="2"/>
          </p:cNvCxnSpPr>
          <p:nvPr/>
        </p:nvCxnSpPr>
        <p:spPr bwMode="auto">
          <a:xfrm>
            <a:off x="6722513" y="3964508"/>
            <a:ext cx="567287" cy="1229792"/>
          </a:xfrm>
          <a:prstGeom prst="straightConnector1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3" name="TextBox 2"/>
          <p:cNvSpPr txBox="1"/>
          <p:nvPr/>
        </p:nvSpPr>
        <p:spPr>
          <a:xfrm>
            <a:off x="6642100" y="6489700"/>
            <a:ext cx="19360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Adapted from D.  </a:t>
            </a:r>
            <a:r>
              <a:rPr lang="en-US" sz="1000" i="1" dirty="0" err="1" smtClean="0"/>
              <a:t>Gitelman</a:t>
            </a:r>
            <a:r>
              <a:rPr lang="en-US" sz="1000" i="1" dirty="0" smtClean="0"/>
              <a:t>, 2011</a:t>
            </a:r>
            <a:endParaRPr lang="en-US" sz="1000" i="1" dirty="0"/>
          </a:p>
        </p:txBody>
      </p:sp>
      <p:sp>
        <p:nvSpPr>
          <p:cNvPr id="15" name="Rectangle 14"/>
          <p:cNvSpPr/>
          <p:nvPr/>
        </p:nvSpPr>
        <p:spPr>
          <a:xfrm>
            <a:off x="313534" y="843623"/>
            <a:ext cx="3681256" cy="5539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b="1" dirty="0" err="1" smtClean="0">
                <a:solidFill>
                  <a:prstClr val="black"/>
                </a:solidFill>
              </a:rPr>
              <a:t>Functional</a:t>
            </a:r>
            <a:r>
              <a:rPr lang="es-ES" b="1" dirty="0" smtClean="0">
                <a:solidFill>
                  <a:prstClr val="black"/>
                </a:solidFill>
              </a:rPr>
              <a:t> </a:t>
            </a:r>
            <a:r>
              <a:rPr lang="es-ES" b="1" dirty="0" err="1" smtClean="0">
                <a:solidFill>
                  <a:prstClr val="black"/>
                </a:solidFill>
              </a:rPr>
              <a:t>Segregation</a:t>
            </a:r>
            <a:endParaRPr lang="es-ES" b="1" dirty="0" smtClean="0">
              <a:solidFill>
                <a:prstClr val="black"/>
              </a:solidFill>
            </a:endParaRPr>
          </a:p>
          <a:p>
            <a:pPr algn="ctr"/>
            <a:r>
              <a:rPr lang="es-ES" sz="1200" dirty="0" err="1" smtClean="0">
                <a:solidFill>
                  <a:prstClr val="black"/>
                </a:solidFill>
              </a:rPr>
              <a:t>Specialised</a:t>
            </a:r>
            <a:r>
              <a:rPr lang="es-ES" sz="1200" dirty="0" smtClean="0">
                <a:solidFill>
                  <a:prstClr val="black"/>
                </a:solidFill>
              </a:rPr>
              <a:t> </a:t>
            </a:r>
            <a:r>
              <a:rPr lang="es-ES" sz="1200" dirty="0" err="1" smtClean="0">
                <a:solidFill>
                  <a:prstClr val="black"/>
                </a:solidFill>
              </a:rPr>
              <a:t>areas</a:t>
            </a:r>
            <a:r>
              <a:rPr lang="es-ES" sz="1200" dirty="0" smtClean="0">
                <a:solidFill>
                  <a:prstClr val="black"/>
                </a:solidFill>
              </a:rPr>
              <a:t> </a:t>
            </a:r>
            <a:r>
              <a:rPr lang="es-ES" sz="1200" dirty="0" err="1" smtClean="0">
                <a:solidFill>
                  <a:prstClr val="black"/>
                </a:solidFill>
              </a:rPr>
              <a:t>exist</a:t>
            </a:r>
            <a:r>
              <a:rPr lang="es-ES" sz="1200" dirty="0" smtClean="0">
                <a:solidFill>
                  <a:prstClr val="black"/>
                </a:solidFill>
              </a:rPr>
              <a:t> in </a:t>
            </a:r>
            <a:r>
              <a:rPr lang="es-ES" sz="1200" dirty="0" err="1" smtClean="0">
                <a:solidFill>
                  <a:prstClr val="black"/>
                </a:solidFill>
              </a:rPr>
              <a:t>the</a:t>
            </a:r>
            <a:r>
              <a:rPr lang="es-ES" sz="1200" dirty="0" smtClean="0">
                <a:solidFill>
                  <a:prstClr val="black"/>
                </a:solidFill>
              </a:rPr>
              <a:t> </a:t>
            </a:r>
            <a:r>
              <a:rPr lang="es-ES" sz="1200" dirty="0" err="1" smtClean="0">
                <a:solidFill>
                  <a:prstClr val="black"/>
                </a:solidFill>
              </a:rPr>
              <a:t>cortex</a:t>
            </a:r>
            <a:endParaRPr lang="es-ES" sz="12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48268" y="825409"/>
            <a:ext cx="3687019" cy="5539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b="1" dirty="0" err="1" smtClean="0">
                <a:solidFill>
                  <a:prstClr val="black"/>
                </a:solidFill>
              </a:rPr>
              <a:t>Functional</a:t>
            </a:r>
            <a:r>
              <a:rPr lang="es-ES" b="1" dirty="0" smtClean="0">
                <a:solidFill>
                  <a:prstClr val="black"/>
                </a:solidFill>
              </a:rPr>
              <a:t> </a:t>
            </a:r>
            <a:r>
              <a:rPr lang="es-ES" b="1" dirty="0" err="1" smtClean="0">
                <a:solidFill>
                  <a:prstClr val="black"/>
                </a:solidFill>
              </a:rPr>
              <a:t>Integration</a:t>
            </a:r>
            <a:endParaRPr lang="es-ES" b="1" dirty="0" smtClean="0">
              <a:solidFill>
                <a:prstClr val="black"/>
              </a:solidFill>
            </a:endParaRPr>
          </a:p>
          <a:p>
            <a:pPr algn="ctr"/>
            <a:r>
              <a:rPr lang="es-ES" sz="1200" dirty="0" smtClean="0">
                <a:solidFill>
                  <a:prstClr val="black"/>
                </a:solidFill>
              </a:rPr>
              <a:t>Networks of </a:t>
            </a:r>
            <a:r>
              <a:rPr lang="es-ES" sz="1200" dirty="0" err="1" smtClean="0">
                <a:solidFill>
                  <a:prstClr val="black"/>
                </a:solidFill>
              </a:rPr>
              <a:t>interactions</a:t>
            </a:r>
            <a:r>
              <a:rPr lang="es-ES" sz="1200" dirty="0" smtClean="0">
                <a:solidFill>
                  <a:prstClr val="black"/>
                </a:solidFill>
              </a:rPr>
              <a:t> </a:t>
            </a:r>
            <a:r>
              <a:rPr lang="es-ES" sz="1200" dirty="0" err="1" smtClean="0">
                <a:solidFill>
                  <a:prstClr val="black"/>
                </a:solidFill>
              </a:rPr>
              <a:t>among</a:t>
            </a:r>
            <a:r>
              <a:rPr lang="es-ES" sz="1200" dirty="0" smtClean="0">
                <a:solidFill>
                  <a:prstClr val="black"/>
                </a:solidFill>
              </a:rPr>
              <a:t> </a:t>
            </a:r>
            <a:r>
              <a:rPr lang="es-ES" sz="1200" dirty="0" err="1" smtClean="0">
                <a:solidFill>
                  <a:prstClr val="black"/>
                </a:solidFill>
              </a:rPr>
              <a:t>specialised</a:t>
            </a:r>
            <a:r>
              <a:rPr lang="es-ES" sz="1200" dirty="0" smtClean="0">
                <a:solidFill>
                  <a:prstClr val="black"/>
                </a:solidFill>
              </a:rPr>
              <a:t> </a:t>
            </a:r>
            <a:r>
              <a:rPr lang="es-ES" sz="1200" dirty="0" err="1" smtClean="0">
                <a:solidFill>
                  <a:prstClr val="black"/>
                </a:solidFill>
              </a:rPr>
              <a:t>areas</a:t>
            </a:r>
            <a:endParaRPr lang="es-ES" sz="12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01943" y="5467913"/>
            <a:ext cx="1774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Effective connectivity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61471" y="5467913"/>
            <a:ext cx="2130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Functional connectivity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52169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/>
      <p:bldP spid="2181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 rot="10800000" flipV="1">
            <a:off x="1223010" y="2664365"/>
            <a:ext cx="1405890" cy="112014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6593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effectLst/>
              </a:rPr>
              <a:t>Two mechanistic interpretations of PPI’s</a:t>
            </a:r>
            <a:endParaRPr lang="en-US" sz="3600" dirty="0"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2460" y="1723295"/>
            <a:ext cx="1143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Stimulus driven activity in </a:t>
            </a:r>
            <a:r>
              <a:rPr lang="en-US" b="1" dirty="0" smtClean="0"/>
              <a:t>V2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560320" y="1875695"/>
            <a:ext cx="16002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Experimental factor (attention)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49300" y="3912775"/>
            <a:ext cx="30480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2880" rIns="0" bIns="0" rtlCol="0" anchor="ctr"/>
          <a:lstStyle/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Response in region V5</a:t>
            </a: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>
            <a:stCxn id="6" idx="2"/>
          </p:cNvCxnSpPr>
          <p:nvPr/>
        </p:nvCxnSpPr>
        <p:spPr>
          <a:xfrm flipH="1">
            <a:off x="1193800" y="2866295"/>
            <a:ext cx="10160" cy="126120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2"/>
          </p:cNvCxnSpPr>
          <p:nvPr/>
        </p:nvCxnSpPr>
        <p:spPr>
          <a:xfrm>
            <a:off x="3360420" y="2713895"/>
            <a:ext cx="5080" cy="140090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108710" y="3635915"/>
            <a:ext cx="240030" cy="24003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387090" y="2881535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943602" y="2869516"/>
            <a:ext cx="1664675" cy="85578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887937" y="1713915"/>
            <a:ext cx="1143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Stimulus driven activity in V2</a:t>
            </a:r>
            <a:endParaRPr lang="en-US" i="1" dirty="0"/>
          </a:p>
        </p:txBody>
      </p:sp>
      <p:sp>
        <p:nvSpPr>
          <p:cNvPr id="28" name="Rounded Rectangle 27"/>
          <p:cNvSpPr/>
          <p:nvPr/>
        </p:nvSpPr>
        <p:spPr>
          <a:xfrm>
            <a:off x="6815797" y="1866315"/>
            <a:ext cx="16002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Experimental factor</a:t>
            </a:r>
          </a:p>
          <a:p>
            <a:pPr algn="ctr"/>
            <a:r>
              <a:rPr lang="en-US" dirty="0" smtClean="0"/>
              <a:t>(attention)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017477" y="3916095"/>
            <a:ext cx="30480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2880" rIns="0" bIns="0" rtlCol="0" anchor="ctr"/>
          <a:lstStyle/>
          <a:p>
            <a:pPr algn="ctr"/>
            <a:r>
              <a:rPr lang="en-US" sz="2000" dirty="0" smtClean="0"/>
              <a:t>Response in region V5</a:t>
            </a:r>
            <a:endParaRPr lang="en-US" sz="240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>
            <a:stCxn id="27" idx="2"/>
          </p:cNvCxnSpPr>
          <p:nvPr/>
        </p:nvCxnSpPr>
        <p:spPr>
          <a:xfrm flipH="1">
            <a:off x="5448300" y="2856915"/>
            <a:ext cx="11137" cy="127058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8" idx="2"/>
          </p:cNvCxnSpPr>
          <p:nvPr/>
        </p:nvCxnSpPr>
        <p:spPr>
          <a:xfrm>
            <a:off x="7615897" y="2704515"/>
            <a:ext cx="4103" cy="142298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7509496" y="3626535"/>
            <a:ext cx="240030" cy="24003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642567" y="2872155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-101600" y="5492433"/>
            <a:ext cx="4691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solidFill>
                  <a:srgbClr val="000000"/>
                </a:solidFill>
              </a:rPr>
              <a:t>Attention modulates the contribution </a:t>
            </a:r>
            <a:r>
              <a:rPr lang="en-US" dirty="0" smtClean="0">
                <a:solidFill>
                  <a:srgbClr val="000000"/>
                </a:solidFill>
              </a:rPr>
              <a:t>of the stimulus driven activity in  </a:t>
            </a:r>
            <a:r>
              <a:rPr lang="en-US" dirty="0">
                <a:solidFill>
                  <a:srgbClr val="000000"/>
                </a:solidFill>
              </a:rPr>
              <a:t>V2 to the time course of V5 (context specific)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191000" y="5492433"/>
            <a:ext cx="508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solidFill>
                  <a:srgbClr val="000000"/>
                </a:solidFill>
              </a:rPr>
              <a:t>Activity in V2 modulates the contribution attention makes to the </a:t>
            </a:r>
            <a:r>
              <a:rPr lang="en-US" dirty="0" smtClean="0">
                <a:solidFill>
                  <a:srgbClr val="000000"/>
                </a:solidFill>
              </a:rPr>
              <a:t>stimulus driven responses in V5 (</a:t>
            </a:r>
            <a:r>
              <a:rPr lang="en-US" dirty="0">
                <a:solidFill>
                  <a:srgbClr val="000000"/>
                </a:solidFill>
              </a:rPr>
              <a:t>stimulus specific)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9219" y="6475548"/>
            <a:ext cx="3319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Adapted from </a:t>
            </a:r>
            <a:r>
              <a:rPr lang="en-US" sz="1200" dirty="0" err="1" smtClean="0"/>
              <a:t>Friston</a:t>
            </a:r>
            <a:r>
              <a:rPr lang="en-US" sz="1200" dirty="0" smtClean="0"/>
              <a:t> </a:t>
            </a:r>
            <a:r>
              <a:rPr lang="en-US" sz="1200" dirty="0" smtClean="0"/>
              <a:t>et al, </a:t>
            </a:r>
            <a:r>
              <a:rPr lang="en-US" sz="1200" dirty="0" err="1" smtClean="0"/>
              <a:t>Neuroimage</a:t>
            </a:r>
            <a:r>
              <a:rPr lang="en-US" sz="1200" dirty="0" smtClean="0"/>
              <a:t>, 1997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23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0" grpId="0" animBg="1"/>
      <p:bldP spid="24" grpId="0"/>
      <p:bldP spid="27" grpId="0" animBg="1"/>
      <p:bldP spid="28" grpId="0" animBg="1"/>
      <p:bldP spid="29" grpId="0" animBg="1"/>
      <p:bldP spid="32" grpId="0" animBg="1"/>
      <p:bldP spid="34" grpId="0"/>
      <p:bldP spid="38" grpId="0"/>
      <p:bldP spid="3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656004"/>
            <a:ext cx="8229600" cy="858091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effectLst/>
              </a:rPr>
              <a:t>PPI directionality</a:t>
            </a:r>
            <a:endParaRPr lang="en-US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015" y="2680831"/>
            <a:ext cx="8427493" cy="4088075"/>
          </a:xfrm>
        </p:spPr>
        <p:txBody>
          <a:bodyPr>
            <a:normAutofit/>
          </a:bodyPr>
          <a:lstStyle/>
          <a:p>
            <a:r>
              <a:rPr lang="en-US" sz="2400" dirty="0" smtClean="0">
                <a:effectLst/>
                <a:latin typeface="+mn-lt"/>
              </a:rPr>
              <a:t>Although PPIs select a source and find target regions, they cannot determine the directionality of connectivity.</a:t>
            </a:r>
          </a:p>
          <a:p>
            <a:pPr marL="0" indent="0">
              <a:buNone/>
            </a:pPr>
            <a:endParaRPr lang="en-US" sz="2400" dirty="0" smtClean="0">
              <a:effectLst/>
              <a:latin typeface="+mn-lt"/>
            </a:endParaRPr>
          </a:p>
          <a:p>
            <a:r>
              <a:rPr lang="en-US" sz="2400" dirty="0" smtClean="0">
                <a:effectLst/>
                <a:latin typeface="+mn-lt"/>
              </a:rPr>
              <a:t>The regression equations are reversible. The slope of A </a:t>
            </a:r>
            <a:r>
              <a:rPr lang="en-US" sz="2400" dirty="0" smtClean="0">
                <a:effectLst/>
                <a:latin typeface="+mn-lt"/>
                <a:sym typeface="Symbol"/>
              </a:rPr>
              <a:t> B is approximately the reciprocal of B  A (not exactly the reciprocal because of measurement error)</a:t>
            </a:r>
          </a:p>
          <a:p>
            <a:pPr marL="0" indent="0">
              <a:buNone/>
            </a:pPr>
            <a:endParaRPr lang="en-US" sz="2400" dirty="0" smtClean="0">
              <a:effectLst/>
              <a:latin typeface="+mn-lt"/>
            </a:endParaRPr>
          </a:p>
          <a:p>
            <a:r>
              <a:rPr lang="en-US" sz="2400" dirty="0" smtClean="0">
                <a:effectLst/>
                <a:latin typeface="+mn-lt"/>
              </a:rPr>
              <a:t>Directionality should be pre-specified and based on knowledge of anatomy or other experimental results.</a:t>
            </a:r>
            <a:endParaRPr lang="en-US" sz="2400" dirty="0">
              <a:effectLst/>
              <a:latin typeface="+mn-lt"/>
            </a:endParaRPr>
          </a:p>
        </p:txBody>
      </p:sp>
      <p:grpSp>
        <p:nvGrpSpPr>
          <p:cNvPr id="4" name="Group 15"/>
          <p:cNvGrpSpPr/>
          <p:nvPr/>
        </p:nvGrpSpPr>
        <p:grpSpPr>
          <a:xfrm>
            <a:off x="463151" y="1576061"/>
            <a:ext cx="3444237" cy="914400"/>
            <a:chOff x="463145" y="5325092"/>
            <a:chExt cx="3444237" cy="914400"/>
          </a:xfrm>
        </p:grpSpPr>
        <p:sp>
          <p:nvSpPr>
            <p:cNvPr id="18" name="Oval 17"/>
            <p:cNvSpPr/>
            <p:nvPr/>
          </p:nvSpPr>
          <p:spPr>
            <a:xfrm>
              <a:off x="463145" y="5325092"/>
              <a:ext cx="146304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/>
                <a:t>Source</a:t>
              </a:r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2444342" y="5325092"/>
              <a:ext cx="146304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Target</a:t>
              </a:r>
              <a:endParaRPr lang="en-US" sz="2400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1926185" y="5779324"/>
              <a:ext cx="518157" cy="5937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0"/>
          <p:cNvGrpSpPr/>
          <p:nvPr/>
        </p:nvGrpSpPr>
        <p:grpSpPr>
          <a:xfrm>
            <a:off x="5021285" y="1576061"/>
            <a:ext cx="3479863" cy="914400"/>
            <a:chOff x="5021284" y="5323113"/>
            <a:chExt cx="3479863" cy="914400"/>
          </a:xfrm>
        </p:grpSpPr>
        <p:sp>
          <p:nvSpPr>
            <p:cNvPr id="22" name="Oval 21"/>
            <p:cNvSpPr/>
            <p:nvPr/>
          </p:nvSpPr>
          <p:spPr>
            <a:xfrm>
              <a:off x="5021284" y="5323113"/>
              <a:ext cx="146304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/>
                <a:t>Source</a:t>
              </a:r>
              <a:endParaRPr lang="en-US" sz="2400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7038107" y="5323113"/>
              <a:ext cx="146304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Target</a:t>
              </a:r>
              <a:endParaRPr lang="en-US" sz="2400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6484324" y="5777345"/>
              <a:ext cx="553783" cy="5937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237" y="1514095"/>
            <a:ext cx="848480" cy="111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4300210" y="1596716"/>
            <a:ext cx="5132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</a:rPr>
              <a:t>?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818" y="6618644"/>
            <a:ext cx="19360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/>
              <a:t>Adapted from D.  </a:t>
            </a:r>
            <a:r>
              <a:rPr lang="en-US" sz="1000" i="1" dirty="0" err="1"/>
              <a:t>Gitelman</a:t>
            </a:r>
            <a:r>
              <a:rPr lang="en-US" sz="1000" i="1" dirty="0"/>
              <a:t>,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64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/>
              </a:rPr>
              <a:t>PPI vs. Functional connectivity</a:t>
            </a:r>
            <a:endParaRPr lang="en-US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82837"/>
            <a:ext cx="8229600" cy="4525963"/>
          </a:xfrm>
        </p:spPr>
        <p:txBody>
          <a:bodyPr/>
          <a:lstStyle/>
          <a:p>
            <a:r>
              <a:rPr lang="en-US" sz="2800" dirty="0" smtClean="0">
                <a:effectLst/>
                <a:latin typeface="+mn-lt"/>
              </a:rPr>
              <a:t>PPI’s are based on regressions and assume a dependent and independent variables (i.e., they assume causality in the statistical sense).</a:t>
            </a:r>
          </a:p>
          <a:p>
            <a:endParaRPr lang="en-US" sz="2800" dirty="0" smtClean="0">
              <a:effectLst/>
              <a:latin typeface="+mn-lt"/>
            </a:endParaRPr>
          </a:p>
          <a:p>
            <a:r>
              <a:rPr lang="en-US" sz="2800" dirty="0" smtClean="0">
                <a:effectLst/>
                <a:latin typeface="+mn-lt"/>
              </a:rPr>
              <a:t>PPI’s explicitly discount main effects</a:t>
            </a:r>
          </a:p>
          <a:p>
            <a:endParaRPr lang="en-US" sz="2800" dirty="0" smtClean="0">
              <a:effectLst/>
              <a:latin typeface="+mn-lt"/>
            </a:endParaRPr>
          </a:p>
          <a:p>
            <a:pPr marL="914400" lvl="2" indent="0">
              <a:buNone/>
            </a:pPr>
            <a:endParaRPr lang="en-US" sz="2800" b="1" dirty="0" smtClean="0"/>
          </a:p>
          <a:p>
            <a:pPr lvl="2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611779"/>
            <a:ext cx="19360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/>
              <a:t>Adapted from D.  </a:t>
            </a:r>
            <a:r>
              <a:rPr lang="en-US" sz="1000" i="1" dirty="0" err="1"/>
              <a:t>Gitelman</a:t>
            </a:r>
            <a:r>
              <a:rPr lang="en-US" sz="1000" i="1" dirty="0"/>
              <a:t>,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14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/>
              </a:rPr>
              <a:t>PPI: notes</a:t>
            </a:r>
            <a:endParaRPr lang="en-US" b="1" dirty="0"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2757" y="1333371"/>
            <a:ext cx="8229600" cy="4642618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effectLst/>
                <a:latin typeface="+mn-lt"/>
              </a:rPr>
              <a:t>Because they consist of only 1 input region, PPI’s are models of contributions rather than effective connectivity.</a:t>
            </a:r>
          </a:p>
          <a:p>
            <a:pPr marL="0" indent="0">
              <a:buNone/>
            </a:pPr>
            <a:endParaRPr lang="en-US" sz="2400" dirty="0" smtClean="0">
              <a:effectLst/>
              <a:latin typeface="+mn-lt"/>
            </a:endParaRPr>
          </a:p>
          <a:p>
            <a:r>
              <a:rPr lang="en-US" sz="2400" dirty="0" smtClean="0">
                <a:effectLst/>
                <a:latin typeface="+mn-lt"/>
              </a:rPr>
              <a:t>PPI’s depend on factorial designs, otherwise the interaction and main effects may not be orthogonal, and the sensitivity to the interaction effect will be low.</a:t>
            </a:r>
          </a:p>
          <a:p>
            <a:pPr marL="0" indent="0">
              <a:buNone/>
            </a:pPr>
            <a:endParaRPr lang="en-US" sz="2400" dirty="0" smtClean="0">
              <a:effectLst/>
              <a:latin typeface="+mn-lt"/>
            </a:endParaRPr>
          </a:p>
          <a:p>
            <a:r>
              <a:rPr lang="en-US" sz="2400" dirty="0" smtClean="0">
                <a:effectLst/>
                <a:latin typeface="+mn-lt"/>
              </a:rPr>
              <a:t>Problems with PPI’s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effectLst/>
                <a:latin typeface="+mn-lt"/>
              </a:rPr>
              <a:t>Proper formulation of the interaction term influences results 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effectLst/>
                <a:latin typeface="+mn-lt"/>
              </a:rPr>
              <a:t>Analysis can be overly sensitive to the choice of region.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598563"/>
            <a:ext cx="19360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/>
              <a:t>Adapted from D.  </a:t>
            </a:r>
            <a:r>
              <a:rPr lang="en-US" sz="1000" i="1" dirty="0" err="1"/>
              <a:t>Gitelman</a:t>
            </a:r>
            <a:r>
              <a:rPr lang="en-US" sz="1000" i="1" dirty="0"/>
              <a:t>, 2011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46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30200" y="641350"/>
            <a:ext cx="8489950" cy="1296988"/>
          </a:xfrm>
        </p:spPr>
        <p:txBody>
          <a:bodyPr/>
          <a:lstStyle/>
          <a:p>
            <a:pPr algn="ctr"/>
            <a:r>
              <a:rPr lang="de-DE" b="1" dirty="0" smtClean="0">
                <a:effectLst/>
              </a:rPr>
              <a:t>Pros &amp; Cons of PPIs</a:t>
            </a:r>
            <a:endParaRPr lang="en-US" b="1" dirty="0">
              <a:effectLst/>
            </a:endParaRP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>
          <a:xfrm>
            <a:off x="444500" y="1190112"/>
            <a:ext cx="8229600" cy="4791587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effectLst/>
                <a:latin typeface="Calibri"/>
                <a:cs typeface="Calibri"/>
              </a:rPr>
              <a:t>Pros:</a:t>
            </a:r>
          </a:p>
          <a:p>
            <a:pPr lvl="1"/>
            <a:r>
              <a:rPr lang="en-GB" dirty="0" smtClean="0">
                <a:effectLst/>
                <a:latin typeface="Calibri"/>
                <a:cs typeface="Calibri"/>
              </a:rPr>
              <a:t>Given a single source region, PPIs can test for the regions context-dependent connectivity across the entire brain</a:t>
            </a:r>
          </a:p>
          <a:p>
            <a:pPr lvl="1"/>
            <a:r>
              <a:rPr lang="en-GB" dirty="0" smtClean="0">
                <a:effectLst/>
                <a:latin typeface="Calibri"/>
                <a:cs typeface="Calibri"/>
              </a:rPr>
              <a:t>Simple to perform</a:t>
            </a:r>
          </a:p>
          <a:p>
            <a:pPr marL="457200" lvl="1" indent="0">
              <a:buNone/>
            </a:pPr>
            <a:endParaRPr lang="en-GB" dirty="0" smtClean="0">
              <a:effectLst/>
              <a:latin typeface="Calibri"/>
              <a:cs typeface="Calibri"/>
            </a:endParaRPr>
          </a:p>
          <a:p>
            <a:r>
              <a:rPr lang="en-GB" dirty="0" smtClean="0">
                <a:effectLst/>
                <a:latin typeface="Calibri"/>
                <a:cs typeface="Calibri"/>
              </a:rPr>
              <a:t>Cons:</a:t>
            </a:r>
          </a:p>
          <a:p>
            <a:pPr lvl="1">
              <a:buFont typeface="Lucida Grande"/>
              <a:buChar char="-"/>
            </a:pPr>
            <a:r>
              <a:rPr lang="en-GB" dirty="0" smtClean="0">
                <a:effectLst/>
                <a:latin typeface="Calibri"/>
                <a:cs typeface="Calibri"/>
              </a:rPr>
              <a:t>Very simplistic model: only allows modelling contributions from a single area </a:t>
            </a:r>
          </a:p>
          <a:p>
            <a:pPr lvl="1">
              <a:buFont typeface="Lucida Grande"/>
              <a:buChar char="-"/>
            </a:pPr>
            <a:r>
              <a:rPr lang="en-GB" dirty="0" smtClean="0">
                <a:effectLst/>
                <a:latin typeface="Calibri"/>
                <a:cs typeface="Calibri"/>
              </a:rPr>
              <a:t>Ignores time-series properties of data (can do PPI’s on PET and fMRI data)</a:t>
            </a:r>
          </a:p>
          <a:p>
            <a:pPr lvl="2"/>
            <a:r>
              <a:rPr lang="en-GB" dirty="0" smtClean="0">
                <a:effectLst/>
                <a:latin typeface="Calibri"/>
                <a:cs typeface="Calibri"/>
              </a:rPr>
              <a:t>Inputs are not modelled explicitly</a:t>
            </a:r>
          </a:p>
          <a:p>
            <a:pPr lvl="2"/>
            <a:r>
              <a:rPr lang="en-GB" dirty="0" smtClean="0">
                <a:effectLst/>
                <a:latin typeface="Calibri"/>
                <a:cs typeface="Calibri"/>
              </a:rPr>
              <a:t>Interactions are instantaneous for a given context</a:t>
            </a:r>
          </a:p>
          <a:p>
            <a:pPr lvl="2"/>
            <a:endParaRPr lang="en-GB" dirty="0">
              <a:effectLst/>
              <a:latin typeface="Calibri"/>
              <a:cs typeface="Calibri"/>
            </a:endParaRPr>
          </a:p>
          <a:p>
            <a:r>
              <a:rPr lang="en-GB" dirty="0" smtClean="0">
                <a:effectLst/>
                <a:latin typeface="Calibri"/>
                <a:cs typeface="Calibri"/>
              </a:rPr>
              <a:t>Need DCM to elaborate a mechanistic model</a:t>
            </a:r>
            <a:endParaRPr lang="en-GB" dirty="0">
              <a:effectLst/>
              <a:latin typeface="Calibri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611779"/>
            <a:ext cx="19360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/>
              <a:t>Adapted from D.  </a:t>
            </a:r>
            <a:r>
              <a:rPr lang="en-US" sz="1000" i="1" dirty="0" err="1"/>
              <a:t>Gitelman</a:t>
            </a:r>
            <a:r>
              <a:rPr lang="en-US" sz="1000" i="1" dirty="0"/>
              <a:t>, 2011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403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19050"/>
            <a:ext cx="8489950" cy="1296988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FFFF"/>
                </a:solidFill>
                <a:effectLst/>
              </a:rPr>
              <a:t>The End</a:t>
            </a:r>
            <a:endParaRPr lang="en-US" sz="24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4222" y="2946400"/>
            <a:ext cx="7832078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defRPr/>
            </a:pPr>
            <a:endParaRPr lang="en-GB" sz="1200" dirty="0"/>
          </a:p>
          <a:p>
            <a:pPr marL="342900" indent="-342900" algn="just">
              <a:defRPr/>
            </a:pPr>
            <a:endParaRPr lang="en-GB" sz="1200" dirty="0" smtClean="0"/>
          </a:p>
          <a:p>
            <a:pPr marL="342900" indent="-342900" algn="just">
              <a:defRPr/>
            </a:pPr>
            <a:endParaRPr lang="en-GB" sz="1200" kern="0" dirty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2400" b="1" kern="0" dirty="0" smtClean="0">
                <a:latin typeface="Arial" pitchFamily="34" charset="0"/>
                <a:cs typeface="Arial" pitchFamily="34" charset="0"/>
              </a:rPr>
              <a:t>Many thanks to Sarah Gregory! </a:t>
            </a:r>
            <a:endParaRPr lang="en-GB" sz="2400" b="1" kern="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1200" kern="0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1200" kern="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67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6350"/>
            <a:ext cx="8489950" cy="1296988"/>
          </a:xfrm>
        </p:spPr>
        <p:txBody>
          <a:bodyPr/>
          <a:lstStyle/>
          <a:p>
            <a:r>
              <a:rPr lang="en-US" sz="2400" dirty="0" smtClean="0">
                <a:solidFill>
                  <a:srgbClr val="FFFFFF"/>
                </a:solidFill>
              </a:rPr>
              <a:t>References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" y="508000"/>
            <a:ext cx="9182100" cy="61932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00" dirty="0" smtClean="0"/>
              <a:t>previous years’ slides, and…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SzPct val="200000"/>
            </a:pPr>
            <a:r>
              <a:rPr lang="en-US" sz="1000" dirty="0" err="1"/>
              <a:t>Biswal</a:t>
            </a:r>
            <a:r>
              <a:rPr lang="en-US" sz="1000" dirty="0"/>
              <a:t>, B., </a:t>
            </a:r>
            <a:r>
              <a:rPr lang="en-US" sz="1000" dirty="0" err="1"/>
              <a:t>Yetkin</a:t>
            </a:r>
            <a:r>
              <a:rPr lang="en-US" sz="1000" dirty="0"/>
              <a:t>, F.Z., Haughton, V.M., &amp; Hyde, J.S. (1995). Functional connectivity in the motor cortex of resting human brain using echo-planar MRI. </a:t>
            </a:r>
            <a:r>
              <a:rPr lang="en-US" sz="1000" i="1" dirty="0"/>
              <a:t>Magnetic Resonance Medicine, 34</a:t>
            </a:r>
            <a:r>
              <a:rPr lang="en-US" sz="1000" dirty="0"/>
              <a:t>(4), 537-41</a:t>
            </a:r>
            <a:r>
              <a:rPr lang="en-US" sz="1000" dirty="0" smtClean="0"/>
              <a:t>.</a:t>
            </a:r>
          </a:p>
          <a:p>
            <a:pPr marL="0" indent="0">
              <a:buSzPct val="200000"/>
            </a:pPr>
            <a:r>
              <a:rPr lang="en-US" sz="1000" dirty="0" smtClean="0"/>
              <a:t>Buckner</a:t>
            </a:r>
            <a:r>
              <a:rPr lang="en-US" sz="1000" dirty="0"/>
              <a:t>, R. L., Andrews-Hanna, J. R., &amp; </a:t>
            </a:r>
            <a:r>
              <a:rPr lang="en-US" sz="1000" dirty="0" err="1"/>
              <a:t>Schacter</a:t>
            </a:r>
            <a:r>
              <a:rPr lang="en-US" sz="1000" dirty="0"/>
              <a:t>, D. L. (2008). The brain’s default network: anatomy, function, and relevance to disease. Annals of the New York Academy of Sciences, 1124, 1–38. doi:10.1196/annals.</a:t>
            </a:r>
            <a:r>
              <a:rPr lang="en-US" sz="1000" dirty="0" smtClean="0"/>
              <a:t>1440.011</a:t>
            </a:r>
          </a:p>
          <a:p>
            <a:pPr marL="0" indent="0">
              <a:buSzPct val="200000"/>
            </a:pPr>
            <a:r>
              <a:rPr lang="en-US" sz="1000" dirty="0" err="1" smtClean="0"/>
              <a:t>Damoiseaux</a:t>
            </a:r>
            <a:r>
              <a:rPr lang="en-US" sz="1000" dirty="0"/>
              <a:t>, J. S., </a:t>
            </a:r>
            <a:r>
              <a:rPr lang="en-US" sz="1000" dirty="0" err="1"/>
              <a:t>Rombouts</a:t>
            </a:r>
            <a:r>
              <a:rPr lang="en-US" sz="1000" dirty="0"/>
              <a:t>, S. A. R. B., </a:t>
            </a:r>
            <a:r>
              <a:rPr lang="en-US" sz="1000" dirty="0" err="1"/>
              <a:t>Barkhof</a:t>
            </a:r>
            <a:r>
              <a:rPr lang="en-US" sz="1000" dirty="0"/>
              <a:t>, F., </a:t>
            </a:r>
            <a:r>
              <a:rPr lang="en-US" sz="1000" dirty="0" err="1"/>
              <a:t>Scheltens</a:t>
            </a:r>
            <a:r>
              <a:rPr lang="en-US" sz="1000" dirty="0"/>
              <a:t>, P., </a:t>
            </a:r>
            <a:r>
              <a:rPr lang="en-US" sz="1000" dirty="0" err="1"/>
              <a:t>Stam</a:t>
            </a:r>
            <a:r>
              <a:rPr lang="en-US" sz="1000" dirty="0"/>
              <a:t>, C. J., Smith, S. M., &amp; Beckmann, C. F. (2006). Consistent resting-state networks, (2)</a:t>
            </a:r>
            <a:r>
              <a:rPr lang="en-US" sz="1000" dirty="0" smtClean="0"/>
              <a:t>.</a:t>
            </a:r>
          </a:p>
          <a:p>
            <a:pPr marL="0" indent="0">
              <a:buSzPct val="200000"/>
            </a:pPr>
            <a:r>
              <a:rPr lang="en-US" sz="1000" dirty="0" smtClean="0"/>
              <a:t>De </a:t>
            </a:r>
            <a:r>
              <a:rPr lang="en-US" sz="1000" dirty="0"/>
              <a:t>Luca, M., Beckmann, C. F., De Stefano, N., Matthews, P. M., &amp; Smith, S. M. (2006). fMRI resting state networks define distinct modes of long-distance interactions in the human brain. NeuroImage, 29(4), 1359–67. doi:10.1016/j.neuroimage.</a:t>
            </a:r>
            <a:r>
              <a:rPr lang="en-US" sz="1000" dirty="0" smtClean="0"/>
              <a:t>2005.08.035</a:t>
            </a:r>
          </a:p>
          <a:p>
            <a:pPr marL="0" indent="0">
              <a:buSzPct val="200000"/>
            </a:pPr>
            <a:r>
              <a:rPr lang="en-US" sz="1000" dirty="0" err="1" smtClean="0"/>
              <a:t>Elwell</a:t>
            </a:r>
            <a:r>
              <a:rPr lang="en-US" sz="1000" dirty="0"/>
              <a:t>, C. E., </a:t>
            </a:r>
            <a:r>
              <a:rPr lang="en-US" sz="1000" dirty="0" err="1"/>
              <a:t>Springett</a:t>
            </a:r>
            <a:r>
              <a:rPr lang="en-US" sz="1000" dirty="0"/>
              <a:t>, R., Hillman, E., &amp; </a:t>
            </a:r>
            <a:r>
              <a:rPr lang="en-US" sz="1000" dirty="0" err="1"/>
              <a:t>Delpy</a:t>
            </a:r>
            <a:r>
              <a:rPr lang="en-US" sz="1000" dirty="0"/>
              <a:t>, D. T. (1999). Oscillations in Cerebral </a:t>
            </a:r>
            <a:r>
              <a:rPr lang="en-US" sz="1000" dirty="0" err="1"/>
              <a:t>Haemodynamics</a:t>
            </a:r>
            <a:r>
              <a:rPr lang="en-US" sz="1000" dirty="0"/>
              <a:t>. Advances in Experimental Medicine and Biology, 471, 57–65</a:t>
            </a:r>
            <a:r>
              <a:rPr lang="en-US" sz="1000" dirty="0" smtClean="0"/>
              <a:t>.</a:t>
            </a:r>
          </a:p>
          <a:p>
            <a:pPr marL="0" indent="0">
              <a:buSzPct val="200000"/>
            </a:pPr>
            <a:r>
              <a:rPr lang="en-US" sz="1000" dirty="0" smtClean="0"/>
              <a:t>Fox</a:t>
            </a:r>
            <a:r>
              <a:rPr lang="en-US" sz="1000" dirty="0"/>
              <a:t>, M. D., &amp; </a:t>
            </a:r>
            <a:r>
              <a:rPr lang="en-US" sz="1000" dirty="0" err="1"/>
              <a:t>Raichle</a:t>
            </a:r>
            <a:r>
              <a:rPr lang="en-US" sz="1000" dirty="0"/>
              <a:t>, M. E. (2007). Spontaneous fluctuations in brain activity observed with functional magnetic resonance imaging. Nature reviews. Neuroscience, 8(9), 700–11. doi:10.1038/</a:t>
            </a:r>
            <a:r>
              <a:rPr lang="en-US" sz="1000" dirty="0" smtClean="0"/>
              <a:t>nrn2201</a:t>
            </a:r>
          </a:p>
          <a:p>
            <a:pPr marL="0" indent="0">
              <a:buSzPct val="200000"/>
            </a:pPr>
            <a:r>
              <a:rPr lang="en-US" sz="1000" dirty="0" smtClean="0"/>
              <a:t>Fox</a:t>
            </a:r>
            <a:r>
              <a:rPr lang="en-US" sz="1000" dirty="0"/>
              <a:t>, M. D., Snyder, A. Z., Vincent, J. L., </a:t>
            </a:r>
            <a:r>
              <a:rPr lang="en-US" sz="1000" dirty="0" err="1"/>
              <a:t>Corbetta</a:t>
            </a:r>
            <a:r>
              <a:rPr lang="en-US" sz="1000" dirty="0"/>
              <a:t>, M., Van Essen, D. C., &amp; </a:t>
            </a:r>
            <a:r>
              <a:rPr lang="en-US" sz="1000" dirty="0" err="1"/>
              <a:t>Raichle</a:t>
            </a:r>
            <a:r>
              <a:rPr lang="en-US" sz="1000" dirty="0"/>
              <a:t>, M. E. (2005). The human brain is intrinsically organized into dynamic, </a:t>
            </a:r>
            <a:r>
              <a:rPr lang="en-US" sz="1000" dirty="0" err="1"/>
              <a:t>anticorrelated</a:t>
            </a:r>
            <a:r>
              <a:rPr lang="en-US" sz="1000" dirty="0"/>
              <a:t> functional networks. Proceedings of the National Academy of Sciences of the United States of America, 102(27), 9673–8. doi:10.1073/pnas.</a:t>
            </a:r>
            <a:r>
              <a:rPr lang="en-US" sz="1000" dirty="0" smtClean="0"/>
              <a:t>0504136102</a:t>
            </a:r>
          </a:p>
          <a:p>
            <a:pPr marL="0" indent="0">
              <a:buSzPct val="200000"/>
            </a:pPr>
            <a:r>
              <a:rPr lang="en-US" sz="1000" dirty="0" err="1" smtClean="0"/>
              <a:t>Friston</a:t>
            </a:r>
            <a:r>
              <a:rPr lang="en-US" sz="1000" dirty="0"/>
              <a:t>, K. J. (2011). Functional and effective connectivity: a review. Brain connectivity, 1(1), 13–36. doi:10.1089/brain.</a:t>
            </a:r>
            <a:r>
              <a:rPr lang="en-US" sz="1000" dirty="0" smtClean="0"/>
              <a:t>2011.0008</a:t>
            </a:r>
          </a:p>
          <a:p>
            <a:pPr marL="0" indent="0">
              <a:buSzPct val="200000"/>
            </a:pPr>
            <a:r>
              <a:rPr lang="en-US" sz="1000" dirty="0" err="1" smtClean="0"/>
              <a:t>Greicius</a:t>
            </a:r>
            <a:r>
              <a:rPr lang="en-US" sz="1000" dirty="0"/>
              <a:t>, M. D., </a:t>
            </a:r>
            <a:r>
              <a:rPr lang="en-US" sz="1000" dirty="0" err="1"/>
              <a:t>Krasnow</a:t>
            </a:r>
            <a:r>
              <a:rPr lang="en-US" sz="1000" dirty="0"/>
              <a:t>, B., Reiss, A. L., &amp; </a:t>
            </a:r>
            <a:r>
              <a:rPr lang="en-US" sz="1000" dirty="0" err="1"/>
              <a:t>Menon</a:t>
            </a:r>
            <a:r>
              <a:rPr lang="en-US" sz="1000" dirty="0"/>
              <a:t>, V. (2003). Functional connectivity in the resting brain: a network analysis of the default mode hypothesis. Proceedings of the National Academy of Sciences of the United States of America, 100(1), 253–8. doi:10.1073/pnas.</a:t>
            </a:r>
            <a:r>
              <a:rPr lang="en-US" sz="1000" dirty="0" smtClean="0"/>
              <a:t>0135058100</a:t>
            </a:r>
          </a:p>
          <a:p>
            <a:pPr marL="0" indent="0">
              <a:buSzPct val="200000"/>
            </a:pPr>
            <a:r>
              <a:rPr lang="en-US" sz="1000" dirty="0" err="1" smtClean="0"/>
              <a:t>Greicius</a:t>
            </a:r>
            <a:r>
              <a:rPr lang="en-US" sz="1000" dirty="0"/>
              <a:t>, M. D., </a:t>
            </a:r>
            <a:r>
              <a:rPr lang="en-US" sz="1000" dirty="0" err="1"/>
              <a:t>Supekar</a:t>
            </a:r>
            <a:r>
              <a:rPr lang="en-US" sz="1000" dirty="0"/>
              <a:t>, K., </a:t>
            </a:r>
            <a:r>
              <a:rPr lang="en-US" sz="1000" dirty="0" err="1"/>
              <a:t>Menon</a:t>
            </a:r>
            <a:r>
              <a:rPr lang="en-US" sz="1000" dirty="0"/>
              <a:t>, V., &amp; Dougherty, R. F. (2009). Resting-state functional connectivity reflects structural connectivity in the default mode network. Cerebral cortex (New York, N.Y. : 1991), 19(1), 72–8. doi:10.1093/</a:t>
            </a:r>
            <a:r>
              <a:rPr lang="en-US" sz="1000" dirty="0" err="1"/>
              <a:t>cercor</a:t>
            </a:r>
            <a:r>
              <a:rPr lang="en-US" sz="1000" dirty="0"/>
              <a:t>/</a:t>
            </a:r>
            <a:r>
              <a:rPr lang="en-US" sz="1000" dirty="0" smtClean="0"/>
              <a:t>bhn059</a:t>
            </a:r>
          </a:p>
          <a:p>
            <a:pPr marL="0" indent="0">
              <a:buSzPct val="200000"/>
            </a:pPr>
            <a:r>
              <a:rPr lang="en-US" sz="1000" dirty="0" err="1" smtClean="0"/>
              <a:t>Kalthoff</a:t>
            </a:r>
            <a:r>
              <a:rPr lang="en-US" sz="1000" dirty="0"/>
              <a:t>, D., &amp; </a:t>
            </a:r>
            <a:r>
              <a:rPr lang="en-US" sz="1000" dirty="0" err="1"/>
              <a:t>Hoehn</a:t>
            </a:r>
            <a:r>
              <a:rPr lang="en-US" sz="1000" dirty="0"/>
              <a:t>, M. (</a:t>
            </a:r>
            <a:r>
              <a:rPr lang="en-US" sz="1000" dirty="0" err="1"/>
              <a:t>n.d.</a:t>
            </a:r>
            <a:r>
              <a:rPr lang="en-US" sz="1000" dirty="0"/>
              <a:t>). Functional Connectivity MRI of the Rat Brain The Resonance – the first word in magnetic </a:t>
            </a:r>
            <a:r>
              <a:rPr lang="en-US" sz="1000" dirty="0" smtClean="0"/>
              <a:t>resonance.</a:t>
            </a:r>
          </a:p>
          <a:p>
            <a:pPr marL="0" indent="0">
              <a:buSzPct val="200000"/>
            </a:pPr>
            <a:r>
              <a:rPr lang="en-US" sz="1000" dirty="0" err="1" smtClean="0"/>
              <a:t>Marreiros</a:t>
            </a:r>
            <a:r>
              <a:rPr lang="en-US" sz="1000" dirty="0"/>
              <a:t>, A. (2012). SPM for fMRI </a:t>
            </a:r>
            <a:r>
              <a:rPr lang="en-US" sz="1000" dirty="0" smtClean="0"/>
              <a:t>slides.</a:t>
            </a:r>
          </a:p>
          <a:p>
            <a:pPr marL="0" indent="0">
              <a:buSzPct val="200000"/>
            </a:pPr>
            <a:r>
              <a:rPr lang="en-US" sz="1000" dirty="0" smtClean="0"/>
              <a:t>Smith</a:t>
            </a:r>
            <a:r>
              <a:rPr lang="en-US" sz="1000" dirty="0"/>
              <a:t>, S. M., Miller, K. L., Moeller, S., </a:t>
            </a:r>
            <a:r>
              <a:rPr lang="en-US" sz="1000" dirty="0" err="1"/>
              <a:t>Xu</a:t>
            </a:r>
            <a:r>
              <a:rPr lang="en-US" sz="1000" dirty="0"/>
              <a:t>, J., </a:t>
            </a:r>
            <a:r>
              <a:rPr lang="en-US" sz="1000" dirty="0" err="1"/>
              <a:t>Auerbach</a:t>
            </a:r>
            <a:r>
              <a:rPr lang="en-US" sz="1000" dirty="0"/>
              <a:t>, E. J., </a:t>
            </a:r>
            <a:r>
              <a:rPr lang="en-US" sz="1000" dirty="0" err="1"/>
              <a:t>Woolrich</a:t>
            </a:r>
            <a:r>
              <a:rPr lang="en-US" sz="1000" dirty="0"/>
              <a:t>, M. W., </a:t>
            </a:r>
            <a:r>
              <a:rPr lang="en-US" sz="1000" dirty="0" smtClean="0"/>
              <a:t>Beckmann</a:t>
            </a:r>
            <a:r>
              <a:rPr lang="en-US" sz="1000" dirty="0"/>
              <a:t>, C. F., et al. (2012). Temporally-independent functional modes of spontaneous brain activity. Proceedings of the National Academy of Sciences of the United States of America, 109(8), 3131–6. doi:10.1073/pnas.</a:t>
            </a:r>
            <a:r>
              <a:rPr lang="en-US" sz="1000" dirty="0" smtClean="0"/>
              <a:t>1121329109</a:t>
            </a:r>
            <a:endParaRPr lang="en-GB" sz="1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SzPct val="200000"/>
            </a:pPr>
            <a:r>
              <a:rPr lang="en-GB" sz="1000" dirty="0" err="1" smtClean="0">
                <a:latin typeface="Arial" pitchFamily="34" charset="0"/>
                <a:cs typeface="Arial" pitchFamily="34" charset="0"/>
              </a:rPr>
              <a:t>Friston</a:t>
            </a:r>
            <a:r>
              <a:rPr lang="en-GB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KJ, </a:t>
            </a:r>
            <a:r>
              <a:rPr lang="en-GB" sz="1000" dirty="0" err="1">
                <a:latin typeface="Arial" pitchFamily="34" charset="0"/>
                <a:cs typeface="Arial" pitchFamily="34" charset="0"/>
              </a:rPr>
              <a:t>Buechel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 C, Fink GR et al. Psychophysiological and Modulatory Interactions in Neuroimaging. </a:t>
            </a:r>
            <a:r>
              <a:rPr lang="en-GB" sz="1000" i="1" dirty="0" err="1">
                <a:latin typeface="Arial" pitchFamily="34" charset="0"/>
                <a:cs typeface="Arial" pitchFamily="34" charset="0"/>
              </a:rPr>
              <a:t>Neuroimage</a:t>
            </a:r>
            <a:r>
              <a:rPr lang="en-GB" sz="1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(1997) 6, 218-</a:t>
            </a:r>
            <a:r>
              <a:rPr lang="en-GB" sz="1000" dirty="0" smtClean="0">
                <a:latin typeface="Arial" pitchFamily="34" charset="0"/>
                <a:cs typeface="Arial" pitchFamily="34" charset="0"/>
              </a:rPr>
              <a:t>229</a:t>
            </a:r>
          </a:p>
          <a:p>
            <a:pPr marL="0" indent="0">
              <a:buSzPct val="200000"/>
            </a:pPr>
            <a:r>
              <a:rPr lang="en-GB" sz="1000" dirty="0" err="1" smtClean="0">
                <a:latin typeface="Arial" pitchFamily="34" charset="0"/>
                <a:cs typeface="Arial" pitchFamily="34" charset="0"/>
              </a:rPr>
              <a:t>Buchel</a:t>
            </a:r>
            <a:r>
              <a:rPr lang="en-GB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C &amp; </a:t>
            </a:r>
            <a:r>
              <a:rPr lang="en-GB" sz="1000" dirty="0" err="1">
                <a:latin typeface="Arial" pitchFamily="34" charset="0"/>
                <a:cs typeface="Arial" pitchFamily="34" charset="0"/>
              </a:rPr>
              <a:t>Friston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 KJ.  Assessing interactions among neuronal systems using functional neuroimaging. </a:t>
            </a:r>
            <a:r>
              <a:rPr lang="en-GB" sz="1000" i="1" dirty="0">
                <a:latin typeface="Arial" pitchFamily="34" charset="0"/>
                <a:cs typeface="Arial" pitchFamily="34" charset="0"/>
              </a:rPr>
              <a:t>Neural Networks 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(2000) 13; 871-882</a:t>
            </a:r>
            <a:r>
              <a:rPr lang="en-GB" sz="1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SzPct val="200000"/>
            </a:pPr>
            <a:r>
              <a:rPr lang="en-GB" sz="1000" dirty="0" err="1" smtClean="0">
                <a:latin typeface="Arial" pitchFamily="34" charset="0"/>
                <a:cs typeface="Arial" pitchFamily="34" charset="0"/>
              </a:rPr>
              <a:t>Gitelman</a:t>
            </a:r>
            <a:r>
              <a:rPr lang="en-GB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DR, Penny WD, </a:t>
            </a:r>
            <a:r>
              <a:rPr lang="en-GB" sz="1000" dirty="0" err="1">
                <a:latin typeface="Arial" pitchFamily="34" charset="0"/>
                <a:cs typeface="Arial" pitchFamily="34" charset="0"/>
              </a:rPr>
              <a:t>Ashburner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 J et al. </a:t>
            </a:r>
            <a:r>
              <a:rPr lang="en-GB" sz="1000" dirty="0" err="1">
                <a:latin typeface="Arial" pitchFamily="34" charset="0"/>
                <a:cs typeface="Arial" pitchFamily="34" charset="0"/>
              </a:rPr>
              <a:t>Modeling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 regional and </a:t>
            </a:r>
            <a:r>
              <a:rPr lang="en-GB" sz="1000" dirty="0" err="1">
                <a:latin typeface="Arial" pitchFamily="34" charset="0"/>
                <a:cs typeface="Arial" pitchFamily="34" charset="0"/>
              </a:rPr>
              <a:t>neuropsychologic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 interactions in fMRI: The importance of hemodynamic </a:t>
            </a:r>
            <a:r>
              <a:rPr lang="en-GB" sz="1000" dirty="0" err="1">
                <a:latin typeface="Arial" pitchFamily="34" charset="0"/>
                <a:cs typeface="Arial" pitchFamily="34" charset="0"/>
              </a:rPr>
              <a:t>deconvolution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. </a:t>
            </a:r>
            <a:r>
              <a:rPr lang="en-GB" sz="1000" i="1" dirty="0" err="1">
                <a:latin typeface="Arial" pitchFamily="34" charset="0"/>
                <a:cs typeface="Arial" pitchFamily="34" charset="0"/>
              </a:rPr>
              <a:t>Neuroimage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 (2003) 19; 200-207</a:t>
            </a:r>
            <a:r>
              <a:rPr lang="en-GB" sz="1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SzPct val="200000"/>
            </a:pPr>
            <a:r>
              <a:rPr lang="en-GB" sz="1000" dirty="0" smtClean="0">
                <a:latin typeface="Arial" pitchFamily="34" charset="0"/>
                <a:cs typeface="Arial" pitchFamily="34" charset="0"/>
                <a:hlinkClick r:id="rId2"/>
              </a:rPr>
              <a:t>http</a:t>
            </a:r>
            <a:r>
              <a:rPr lang="en-GB" sz="1000" dirty="0">
                <a:latin typeface="Arial" pitchFamily="34" charset="0"/>
                <a:cs typeface="Arial" pitchFamily="34" charset="0"/>
                <a:hlinkClick r:id="rId2"/>
              </a:rPr>
              <a:t>://www.fil.ion.ucl.ac.uk/spm/data/attention</a:t>
            </a:r>
            <a:r>
              <a:rPr lang="en-GB" sz="1000" dirty="0" smtClean="0">
                <a:latin typeface="Arial" pitchFamily="34" charset="0"/>
                <a:cs typeface="Arial" pitchFamily="34" charset="0"/>
                <a:hlinkClick r:id="rId2"/>
              </a:rPr>
              <a:t>/</a:t>
            </a:r>
            <a:endParaRPr lang="en-GB" sz="1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SzPct val="200000"/>
            </a:pPr>
            <a:r>
              <a:rPr lang="en-GB" sz="1000" dirty="0" smtClean="0">
                <a:latin typeface="Arial" pitchFamily="34" charset="0"/>
                <a:cs typeface="Arial" pitchFamily="34" charset="0"/>
                <a:hlinkClick r:id="rId3"/>
              </a:rPr>
              <a:t>http</a:t>
            </a:r>
            <a:r>
              <a:rPr lang="en-GB" sz="1000" dirty="0">
                <a:latin typeface="Arial" pitchFamily="34" charset="0"/>
                <a:cs typeface="Arial" pitchFamily="34" charset="0"/>
                <a:hlinkClick r:id="rId3"/>
              </a:rPr>
              <a:t>://www.fil.ion.ucl.ac.uk/spm/doc/mfd/2012</a:t>
            </a:r>
            <a:r>
              <a:rPr lang="en-GB" sz="1000" dirty="0" smtClean="0">
                <a:latin typeface="Arial" pitchFamily="34" charset="0"/>
                <a:cs typeface="Arial" pitchFamily="34" charset="0"/>
                <a:hlinkClick r:id="rId3"/>
              </a:rPr>
              <a:t>/</a:t>
            </a:r>
            <a:endParaRPr lang="en-GB" sz="1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SzPct val="200000"/>
            </a:pPr>
            <a:r>
              <a:rPr lang="en-GB" sz="1000" dirty="0" smtClean="0">
                <a:hlinkClick r:id="rId4"/>
              </a:rPr>
              <a:t>http</a:t>
            </a:r>
            <a:r>
              <a:rPr lang="en-GB" sz="1000" dirty="0">
                <a:hlinkClick r:id="rId4"/>
              </a:rPr>
              <a:t>://www.fil.ion.ucl.ac.uk/spm/doc/</a:t>
            </a:r>
            <a:r>
              <a:rPr lang="en-GB" sz="1000" dirty="0" smtClean="0">
                <a:hlinkClick r:id="rId4"/>
              </a:rPr>
              <a:t>manual.pdf</a:t>
            </a:r>
            <a:endParaRPr lang="en-GB" sz="1000" dirty="0" smtClean="0"/>
          </a:p>
          <a:p>
            <a:pPr marL="0" indent="0">
              <a:buSzPct val="200000"/>
            </a:pPr>
            <a:r>
              <a:rPr lang="en-GB" sz="1000" dirty="0" smtClean="0">
                <a:hlinkClick r:id="rId5"/>
              </a:rPr>
              <a:t>http</a:t>
            </a:r>
            <a:r>
              <a:rPr lang="en-GB" sz="1000" dirty="0">
                <a:hlinkClick r:id="rId5"/>
              </a:rPr>
              <a:t>://www.neurometrika.org/</a:t>
            </a:r>
            <a:r>
              <a:rPr lang="en-GB" sz="1000" dirty="0" smtClean="0">
                <a:hlinkClick r:id="rId5"/>
              </a:rPr>
              <a:t>resources</a:t>
            </a:r>
            <a:endParaRPr lang="en-GB" sz="1000" dirty="0"/>
          </a:p>
          <a:p>
            <a:pPr marL="0" indent="0" algn="just">
              <a:buNone/>
              <a:defRPr/>
            </a:pPr>
            <a:r>
              <a:rPr lang="en-GB" sz="1000" dirty="0"/>
              <a:t>Graphic of the brain is taken from </a:t>
            </a:r>
            <a:r>
              <a:rPr lang="en-GB" sz="1000" dirty="0" err="1"/>
              <a:t>Quattrocki</a:t>
            </a:r>
            <a:r>
              <a:rPr lang="en-GB" sz="1000" dirty="0"/>
              <a:t> Knight et al., </a:t>
            </a:r>
            <a:r>
              <a:rPr lang="en-GB" sz="1000" dirty="0" smtClean="0"/>
              <a:t>submitted.</a:t>
            </a:r>
          </a:p>
          <a:p>
            <a:pPr marL="0" indent="0" algn="just">
              <a:buNone/>
              <a:defRPr/>
            </a:pPr>
            <a:r>
              <a:rPr lang="en-GB" sz="1000" dirty="0" smtClean="0">
                <a:cs typeface="Arial" pitchFamily="34" charset="0"/>
              </a:rPr>
              <a:t>Several </a:t>
            </a:r>
            <a:r>
              <a:rPr lang="en-GB" sz="1000" dirty="0">
                <a:cs typeface="Arial" pitchFamily="34" charset="0"/>
              </a:rPr>
              <a:t>slides were adapted from D. </a:t>
            </a:r>
            <a:r>
              <a:rPr lang="en-GB" sz="1000" dirty="0" err="1">
                <a:cs typeface="Arial" pitchFamily="34" charset="0"/>
              </a:rPr>
              <a:t>Gitelman’s</a:t>
            </a:r>
            <a:r>
              <a:rPr lang="en-GB" sz="1000" dirty="0">
                <a:cs typeface="Arial" pitchFamily="34" charset="0"/>
              </a:rPr>
              <a:t> presentation for the October 2011 SPM course at MGH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en-GB" sz="1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SzPct val="200000"/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62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PPI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is a group PPI analysis done?</a:t>
            </a:r>
          </a:p>
          <a:p>
            <a:pPr lvl="1"/>
            <a:r>
              <a:rPr lang="en-US" dirty="0" smtClean="0"/>
              <a:t>The con images from the interaction term can be brought to a standard second level analysis (one-sample t-test within a group, two-sample t-test between groups, ANOVA’s, etc.)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611779"/>
            <a:ext cx="19360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/>
              <a:t>Adapted from D.  </a:t>
            </a:r>
            <a:r>
              <a:rPr lang="en-US" sz="1000" i="1" dirty="0" err="1"/>
              <a:t>Gitelman</a:t>
            </a:r>
            <a:r>
              <a:rPr lang="en-US" sz="1000" i="1" dirty="0"/>
              <a:t>, 2011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96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3-03-01 at 11.16.5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59" y="4442577"/>
            <a:ext cx="9741976" cy="2593032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68443" y="612264"/>
            <a:ext cx="3961315" cy="457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endParaRPr lang="en-GB" sz="2100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723408" y="872123"/>
            <a:ext cx="3844925" cy="519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None/>
            </a:pPr>
            <a:endParaRPr lang="en-GB" sz="210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8443" y="67128"/>
            <a:ext cx="3313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FF"/>
                </a:solidFill>
              </a:rPr>
              <a:t>Types of connectivity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169330" y="534854"/>
            <a:ext cx="8829524" cy="5853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GB" sz="2000" i="1" dirty="0" smtClean="0">
                <a:solidFill>
                  <a:srgbClr val="FF0000"/>
                </a:solidFill>
              </a:rPr>
              <a:t>Anatomical/structural </a:t>
            </a:r>
            <a:r>
              <a:rPr lang="en-GB" sz="2000" dirty="0" smtClean="0">
                <a:solidFill>
                  <a:srgbClr val="FF0000"/>
                </a:solidFill>
              </a:rPr>
              <a:t>connectivity </a:t>
            </a:r>
            <a:r>
              <a:rPr lang="en-GB" dirty="0" smtClean="0"/>
              <a:t>presence of axonal connections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﹘"/>
            </a:pPr>
            <a:r>
              <a:rPr lang="en-GB" sz="1600" dirty="0" smtClean="0">
                <a:solidFill>
                  <a:srgbClr val="000000"/>
                </a:solidFill>
              </a:rPr>
              <a:t>example: </a:t>
            </a:r>
            <a:r>
              <a:rPr lang="en-GB" sz="1600" b="1" dirty="0" smtClean="0">
                <a:solidFill>
                  <a:srgbClr val="000000"/>
                </a:solidFill>
              </a:rPr>
              <a:t>tracing techniques, DTI</a:t>
            </a:r>
            <a:endParaRPr lang="en-GB" sz="1600" dirty="0" smtClean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GB" sz="2000" i="1" dirty="0" smtClean="0">
                <a:solidFill>
                  <a:srgbClr val="FF0000"/>
                </a:solidFill>
              </a:rPr>
              <a:t>Functional</a:t>
            </a:r>
            <a:r>
              <a:rPr lang="en-GB" sz="2000" dirty="0" smtClean="0">
                <a:solidFill>
                  <a:srgbClr val="FF0000"/>
                </a:solidFill>
              </a:rPr>
              <a:t> connectivity 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en-GB" dirty="0" smtClean="0">
                <a:solidFill>
                  <a:prstClr val="black"/>
                </a:solidFill>
              </a:rPr>
              <a:t>statistical dependencies between regional time series</a:t>
            </a:r>
            <a:endParaRPr lang="en-GB" sz="1600" b="1" dirty="0" smtClean="0">
              <a:solidFill>
                <a:prstClr val="black"/>
              </a:solidFill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SzPct val="65000"/>
              <a:buFontTx/>
              <a:buChar char="-"/>
            </a:pPr>
            <a:r>
              <a:rPr lang="en-GB" sz="1600" b="1" dirty="0" smtClean="0">
                <a:solidFill>
                  <a:prstClr val="black"/>
                </a:solidFill>
              </a:rPr>
              <a:t>Simple temporal correlation between activation of remote neural areas</a:t>
            </a: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SzPct val="65000"/>
              <a:buFontTx/>
              <a:buChar char="-"/>
            </a:pPr>
            <a:r>
              <a:rPr lang="en-GB" sz="1600" dirty="0" smtClean="0">
                <a:solidFill>
                  <a:prstClr val="black"/>
                </a:solidFill>
              </a:rPr>
              <a:t>Descriptive in nature; establishing whether correlation between areas is significant</a:t>
            </a:r>
            <a:endParaRPr lang="en-GB" sz="1600" dirty="0">
              <a:solidFill>
                <a:prstClr val="black"/>
              </a:solidFill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SzPct val="65000"/>
              <a:buFontTx/>
              <a:buChar char="-"/>
            </a:pPr>
            <a:r>
              <a:rPr lang="en-GB" sz="1600" dirty="0" smtClean="0">
                <a:solidFill>
                  <a:prstClr val="black"/>
                </a:solidFill>
              </a:rPr>
              <a:t>example:</a:t>
            </a:r>
            <a:r>
              <a:rPr lang="en-GB" sz="1600" dirty="0">
                <a:solidFill>
                  <a:prstClr val="black"/>
                </a:solidFill>
              </a:rPr>
              <a:t> </a:t>
            </a:r>
            <a:r>
              <a:rPr lang="en-GB" sz="1600" b="1" dirty="0" smtClean="0">
                <a:solidFill>
                  <a:prstClr val="black"/>
                </a:solidFill>
              </a:rPr>
              <a:t>seed voxel, </a:t>
            </a:r>
            <a:r>
              <a:rPr lang="en-GB" sz="1600" b="1" dirty="0" err="1" smtClean="0">
                <a:solidFill>
                  <a:prstClr val="black"/>
                </a:solidFill>
              </a:rPr>
              <a:t>eigen</a:t>
            </a:r>
            <a:r>
              <a:rPr lang="en-GB" sz="1600" b="1" dirty="0" smtClean="0">
                <a:solidFill>
                  <a:prstClr val="black"/>
                </a:solidFill>
              </a:rPr>
              <a:t>-decomposition (PCA, SVD), independent component analysis (ICA)</a:t>
            </a:r>
            <a:endParaRPr lang="en-GB" sz="1000" dirty="0">
              <a:solidFill>
                <a:prstClr val="black"/>
              </a:solidFill>
              <a:cs typeface="Arial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GB" sz="2000" i="1" dirty="0" smtClean="0">
                <a:solidFill>
                  <a:srgbClr val="FF0000"/>
                </a:solidFill>
              </a:rPr>
              <a:t>Effective</a:t>
            </a:r>
            <a:r>
              <a:rPr lang="en-GB" sz="2000" dirty="0" smtClean="0">
                <a:solidFill>
                  <a:srgbClr val="FF0000"/>
                </a:solidFill>
              </a:rPr>
              <a:t> connectivity </a:t>
            </a:r>
            <a:r>
              <a:rPr lang="en-GB" dirty="0" smtClean="0">
                <a:solidFill>
                  <a:srgbClr val="000000"/>
                </a:solidFill>
              </a:rPr>
              <a:t>causal/directed influences between neurons or populations</a:t>
            </a:r>
            <a:endParaRPr lang="en-GB" sz="39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lvl="1" indent="-285750">
              <a:spcBef>
                <a:spcPct val="20000"/>
              </a:spcBef>
              <a:buClr>
                <a:schemeClr val="accent1"/>
              </a:buClr>
              <a:buSzPct val="65000"/>
              <a:buFontTx/>
              <a:buChar char="-"/>
            </a:pPr>
            <a:r>
              <a:rPr lang="en-GB" sz="1600" b="1" dirty="0" smtClean="0"/>
              <a:t>The influence that one neuronal system exerts over another</a:t>
            </a:r>
            <a:r>
              <a:rPr lang="en-GB" sz="1600" dirty="0" smtClean="0"/>
              <a:t> </a:t>
            </a:r>
            <a:r>
              <a:rPr lang="en-GB" sz="900" dirty="0" smtClean="0">
                <a:solidFill>
                  <a:prstClr val="black"/>
                </a:solidFill>
              </a:rPr>
              <a:t>(</a:t>
            </a:r>
            <a:r>
              <a:rPr lang="en-GB" sz="900" dirty="0" err="1" smtClean="0">
                <a:solidFill>
                  <a:prstClr val="black"/>
                </a:solidFill>
              </a:rPr>
              <a:t>Friston</a:t>
            </a:r>
            <a:r>
              <a:rPr lang="en-GB" sz="900" dirty="0" smtClean="0">
                <a:solidFill>
                  <a:prstClr val="black"/>
                </a:solidFill>
              </a:rPr>
              <a:t> et al., 1997)</a:t>
            </a:r>
          </a:p>
          <a:p>
            <a:pPr marL="285750" lvl="1" indent="-285750">
              <a:spcBef>
                <a:spcPct val="20000"/>
              </a:spcBef>
              <a:buClr>
                <a:schemeClr val="accent1"/>
              </a:buClr>
              <a:buSzPct val="65000"/>
              <a:buFontTx/>
              <a:buChar char="-"/>
            </a:pPr>
            <a:r>
              <a:rPr lang="en-GB" sz="1600" dirty="0" smtClean="0">
                <a:solidFill>
                  <a:prstClr val="black"/>
                </a:solidFill>
                <a:cs typeface="Arial" charset="0"/>
              </a:rPr>
              <a:t>Model-based; analysed through model comparison or optimisation</a:t>
            </a:r>
            <a:endParaRPr lang="en-GB" sz="900" dirty="0" smtClean="0">
              <a:solidFill>
                <a:prstClr val="black"/>
              </a:solidFill>
            </a:endParaRPr>
          </a:p>
          <a:p>
            <a:pPr marL="285750" lvl="1" indent="-285750">
              <a:spcBef>
                <a:spcPct val="20000"/>
              </a:spcBef>
              <a:buClr>
                <a:schemeClr val="accent1"/>
              </a:buClr>
              <a:buSzPct val="65000"/>
              <a:buFontTx/>
              <a:buChar char="-"/>
            </a:pPr>
            <a:r>
              <a:rPr lang="en-GB" sz="1600" dirty="0" smtClean="0">
                <a:solidFill>
                  <a:prstClr val="black"/>
                </a:solidFill>
              </a:rPr>
              <a:t>examples:</a:t>
            </a:r>
            <a:r>
              <a:rPr lang="en-GB" dirty="0" smtClean="0"/>
              <a:t>	</a:t>
            </a:r>
            <a:r>
              <a:rPr lang="en-GB" sz="1600" b="1" dirty="0" smtClean="0"/>
              <a:t>PPI</a:t>
            </a:r>
            <a:r>
              <a:rPr lang="en-GB" sz="1600" dirty="0" smtClean="0"/>
              <a:t>s - </a:t>
            </a:r>
            <a:r>
              <a:rPr lang="en-GB" sz="1600" dirty="0"/>
              <a:t>Psycho-Physiological Interactions</a:t>
            </a:r>
          </a:p>
          <a:p>
            <a:pPr marL="344488" lvl="1"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en-GB" sz="1600" dirty="0" smtClean="0"/>
              <a:t>			</a:t>
            </a:r>
            <a:r>
              <a:rPr lang="en-GB" sz="1600" b="1" dirty="0" smtClean="0"/>
              <a:t>SEM</a:t>
            </a:r>
            <a:r>
              <a:rPr lang="en-GB" sz="1600" dirty="0" smtClean="0"/>
              <a:t> - </a:t>
            </a:r>
            <a:r>
              <a:rPr lang="en-GB" sz="1600" dirty="0"/>
              <a:t>Structural Equation </a:t>
            </a:r>
            <a:r>
              <a:rPr lang="en-GB" sz="1600" dirty="0" smtClean="0"/>
              <a:t>Modelling</a:t>
            </a:r>
          </a:p>
          <a:p>
            <a:pPr lvl="0">
              <a:spcBef>
                <a:spcPct val="20000"/>
              </a:spcBef>
            </a:pPr>
            <a:r>
              <a:rPr lang="en-GB" sz="1600" b="1" dirty="0"/>
              <a:t>	</a:t>
            </a:r>
            <a:r>
              <a:rPr lang="en-GB" sz="1600" b="1" dirty="0" smtClean="0"/>
              <a:t>		DCM</a:t>
            </a:r>
            <a:r>
              <a:rPr lang="en-GB" sz="1600" dirty="0" smtClean="0"/>
              <a:t> - Dynamic </a:t>
            </a:r>
            <a:r>
              <a:rPr lang="en-GB" sz="1600" dirty="0"/>
              <a:t>Causal </a:t>
            </a:r>
            <a:r>
              <a:rPr lang="en-GB" sz="1600" dirty="0" smtClean="0"/>
              <a:t>Modelling</a:t>
            </a:r>
            <a:endParaRPr lang="en-GB" sz="1600" dirty="0">
              <a:solidFill>
                <a:prstClr val="black"/>
              </a:solidFill>
              <a:cs typeface="Arial" charset="0"/>
            </a:endParaRPr>
          </a:p>
          <a:p>
            <a:pPr marL="344488" lvl="1">
              <a:spcBef>
                <a:spcPct val="20000"/>
              </a:spcBef>
              <a:buClr>
                <a:schemeClr val="accent2"/>
              </a:buClr>
              <a:buSzPct val="60000"/>
            </a:pPr>
            <a:endParaRPr lang="en-US" sz="1600" dirty="0">
              <a:solidFill>
                <a:srgbClr val="3552FD"/>
              </a:solidFill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</a:pPr>
            <a:endParaRPr lang="en-GB" dirty="0"/>
          </a:p>
          <a:p>
            <a:pPr>
              <a:spcBef>
                <a:spcPct val="20000"/>
              </a:spcBef>
            </a:pPr>
            <a:endParaRPr lang="en-GB" dirty="0">
              <a:latin typeface="Tahoma" pitchFamily="34" charset="0"/>
            </a:endParaRPr>
          </a:p>
          <a:p>
            <a:pPr>
              <a:spcBef>
                <a:spcPct val="20000"/>
              </a:spcBef>
            </a:pPr>
            <a:endParaRPr lang="en-GB" dirty="0">
              <a:latin typeface="Tahoma" pitchFamily="34" charset="0"/>
            </a:endParaRPr>
          </a:p>
          <a:p>
            <a:pPr>
              <a:spcBef>
                <a:spcPct val="20000"/>
              </a:spcBef>
            </a:pPr>
            <a:endParaRPr lang="en-GB" sz="800" dirty="0">
              <a:latin typeface="Tahoma" pitchFamily="34" charset="0"/>
            </a:endParaRPr>
          </a:p>
          <a:p>
            <a:pPr>
              <a:spcBef>
                <a:spcPct val="20000"/>
              </a:spcBef>
            </a:pPr>
            <a:r>
              <a:rPr lang="en-GB" dirty="0">
                <a:latin typeface="Tahoma" pitchFamily="34" charset="0"/>
              </a:rPr>
              <a:t>		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5509461" y="3536586"/>
            <a:ext cx="1648265" cy="1004765"/>
            <a:chOff x="4641757" y="4562482"/>
            <a:chExt cx="1648265" cy="1004765"/>
          </a:xfrm>
        </p:grpSpPr>
        <p:sp>
          <p:nvSpPr>
            <p:cNvPr id="3" name="Right Brace 2"/>
            <p:cNvSpPr/>
            <p:nvPr/>
          </p:nvSpPr>
          <p:spPr>
            <a:xfrm>
              <a:off x="4653290" y="4771891"/>
              <a:ext cx="144016" cy="432048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797306" y="4562482"/>
              <a:ext cx="13103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sz="1600" dirty="0" smtClean="0"/>
            </a:p>
            <a:p>
              <a:r>
                <a:rPr lang="en-GB" sz="1600" dirty="0" smtClean="0"/>
                <a:t>Static Models</a:t>
              </a:r>
              <a:endParaRPr lang="en-GB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97306" y="5228693"/>
              <a:ext cx="14927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Dynamic Model</a:t>
              </a:r>
              <a:endParaRPr lang="en-GB" sz="1600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4641757" y="5443365"/>
              <a:ext cx="1440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4443" y="6490365"/>
            <a:ext cx="15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Sporns</a:t>
            </a:r>
            <a:r>
              <a:rPr lang="en-US" dirty="0" smtClean="0"/>
              <a:t>, 2007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8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12095"/>
            <a:ext cx="8489950" cy="1296988"/>
          </a:xfrm>
        </p:spPr>
        <p:txBody>
          <a:bodyPr/>
          <a:lstStyle/>
          <a:p>
            <a:r>
              <a:rPr lang="en-US" sz="2400" dirty="0">
                <a:solidFill>
                  <a:srgbClr val="FFFFFF"/>
                </a:solidFill>
              </a:rPr>
              <a:t>T</a:t>
            </a:r>
            <a:r>
              <a:rPr lang="en-US" sz="2400" dirty="0" smtClean="0">
                <a:solidFill>
                  <a:srgbClr val="FFFFFF"/>
                </a:solidFill>
              </a:rPr>
              <a:t>ask-evoked fMRI paradigm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639989"/>
            <a:ext cx="8489950" cy="3457575"/>
          </a:xfrm>
        </p:spPr>
        <p:txBody>
          <a:bodyPr/>
          <a:lstStyle/>
          <a:p>
            <a:r>
              <a:rPr lang="en-US" sz="2000" dirty="0"/>
              <a:t>t</a:t>
            </a:r>
            <a:r>
              <a:rPr lang="en-US" sz="2000" dirty="0" smtClean="0"/>
              <a:t>ask-related activation paradigm</a:t>
            </a:r>
          </a:p>
          <a:p>
            <a:pPr lvl="1"/>
            <a:r>
              <a:rPr lang="en-US" sz="1600" dirty="0" smtClean="0"/>
              <a:t>changes in BOLD signal attributed to experimental paradigm</a:t>
            </a:r>
          </a:p>
          <a:p>
            <a:pPr lvl="1"/>
            <a:r>
              <a:rPr lang="en-US" sz="1600" dirty="0" smtClean="0"/>
              <a:t>brain function mapped onto brain regions</a:t>
            </a:r>
          </a:p>
          <a:p>
            <a:r>
              <a:rPr lang="en-US" sz="2000" dirty="0" smtClean="0"/>
              <a:t>“noise” in the signal is abundant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 smtClean="0"/>
              <a:t>factored out in GLM</a:t>
            </a:r>
            <a:endParaRPr lang="en-US" sz="2000" dirty="0"/>
          </a:p>
        </p:txBody>
      </p:sp>
      <p:pic>
        <p:nvPicPr>
          <p:cNvPr id="4" name="Picture 3" descr="Screen Shot 2013-02-27 at 9.34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6472"/>
            <a:ext cx="5860230" cy="2719820"/>
          </a:xfrm>
          <a:prstGeom prst="rect">
            <a:avLst/>
          </a:prstGeom>
        </p:spPr>
      </p:pic>
      <p:pic>
        <p:nvPicPr>
          <p:cNvPr id="5" name="Picture 4" descr="Screen Shot 2013-02-27 at 9.35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5" y="3277779"/>
            <a:ext cx="3489460" cy="2092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299" y="2134393"/>
            <a:ext cx="2547111" cy="10865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839" y="2194880"/>
            <a:ext cx="2499694" cy="10103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1775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Fox et al., 2007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27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13002"/>
            <a:ext cx="8489950" cy="1296988"/>
          </a:xfrm>
        </p:spPr>
        <p:txBody>
          <a:bodyPr/>
          <a:lstStyle/>
          <a:p>
            <a:r>
              <a:rPr lang="en-US" sz="2400" dirty="0" smtClean="0">
                <a:solidFill>
                  <a:srgbClr val="FFFFFF"/>
                </a:solidFill>
              </a:rPr>
              <a:t>Spontaneous BOLD activity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4" name="Picture 3" descr="Screen Shot 2013-02-28 at 6.31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741514"/>
            <a:ext cx="4447223" cy="2916139"/>
          </a:xfrm>
          <a:prstGeom prst="rect">
            <a:avLst/>
          </a:prstGeom>
        </p:spPr>
      </p:pic>
      <p:pic>
        <p:nvPicPr>
          <p:cNvPr id="5" name="Picture 4" descr="Screen Shot 2013-02-28 at 6.37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45" y="547931"/>
            <a:ext cx="3373100" cy="32654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99495" y="3628713"/>
            <a:ext cx="1993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Elwell</a:t>
            </a:r>
            <a:r>
              <a:rPr lang="en-US" dirty="0" smtClean="0"/>
              <a:t> et al., 1999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225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Mayhew et al., 1996</a:t>
            </a:r>
            <a:endParaRPr lang="en-US" dirty="0"/>
          </a:p>
        </p:txBody>
      </p:sp>
      <p:pic>
        <p:nvPicPr>
          <p:cNvPr id="8" name="Picture 7" descr="Screen Shot 2013-02-28 at 7.44.3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10" y="3374572"/>
            <a:ext cx="4461858" cy="313828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 rot="5400000">
            <a:off x="5654587" y="1905690"/>
            <a:ext cx="1842016" cy="476357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5400000">
            <a:off x="5065491" y="4443628"/>
            <a:ext cx="2394980" cy="1037784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630100" y="3279849"/>
            <a:ext cx="1510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&lt; 0.10 Hz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736752"/>
            <a:ext cx="5866729" cy="3457575"/>
          </a:xfrm>
        </p:spPr>
        <p:txBody>
          <a:bodyPr/>
          <a:lstStyle/>
          <a:p>
            <a:r>
              <a:rPr lang="en-US" sz="1800" dirty="0" smtClean="0"/>
              <a:t>the brain is always active, even in the absence of explicit input or output</a:t>
            </a:r>
          </a:p>
          <a:p>
            <a:pPr lvl="1"/>
            <a:r>
              <a:rPr lang="en-US" sz="1600" dirty="0" smtClean="0"/>
              <a:t>task-related changes in neuronal metabolism are only about 5% of brain’s total energy consumption</a:t>
            </a:r>
          </a:p>
          <a:p>
            <a:r>
              <a:rPr lang="en-US" sz="1800" dirty="0" smtClean="0"/>
              <a:t>what is the “noise” in standard activation studies?</a:t>
            </a:r>
          </a:p>
          <a:p>
            <a:pPr lvl="1"/>
            <a:r>
              <a:rPr lang="en-US" sz="1600" dirty="0" smtClean="0"/>
              <a:t>physiological fluctuations or neuronal activity?</a:t>
            </a:r>
          </a:p>
          <a:p>
            <a:pPr lvl="1"/>
            <a:r>
              <a:rPr lang="en-US" sz="1600" dirty="0" smtClean="0"/>
              <a:t>peak in frequency oscillations from 0.01 – 0.10 Hz</a:t>
            </a:r>
          </a:p>
          <a:p>
            <a:pPr lvl="1"/>
            <a:r>
              <a:rPr lang="en-US" sz="1600" dirty="0" smtClean="0"/>
              <a:t>distinct from faster frequencies of respiratory and cardiac responses</a:t>
            </a:r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8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70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98" y="17233"/>
            <a:ext cx="8489950" cy="1296988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Spontaneous BOLD activity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 descr="Screen Shot 2013-02-27 at 9.50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8" y="757043"/>
            <a:ext cx="3966014" cy="22357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927051"/>
            <a:ext cx="205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Biswal</a:t>
            </a:r>
            <a:r>
              <a:rPr lang="en-US" dirty="0" smtClean="0"/>
              <a:t> et al., 1995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7752" y="1023138"/>
            <a:ext cx="3546438" cy="5493128"/>
          </a:xfrm>
        </p:spPr>
        <p:txBody>
          <a:bodyPr/>
          <a:lstStyle/>
          <a:p>
            <a:r>
              <a:rPr lang="en-US" sz="1800" dirty="0" smtClean="0">
                <a:solidFill>
                  <a:srgbClr val="000000"/>
                </a:solidFill>
              </a:rPr>
              <a:t>occurs during task and at rest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intrinsic brain activity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resting-state networks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correlation between spontaneous BOLD signals of brain regions known to be functionally and/or structurally related</a:t>
            </a:r>
          </a:p>
          <a:p>
            <a:pPr lvl="0"/>
            <a:r>
              <a:rPr lang="en-GB" sz="1800" dirty="0"/>
              <a:t>neuroscientists are studying this spontaneous BOLD </a:t>
            </a:r>
            <a:r>
              <a:rPr lang="en-GB" sz="1800" dirty="0" smtClean="0"/>
              <a:t>signal and its correlation between brain regions </a:t>
            </a:r>
            <a:r>
              <a:rPr lang="en-GB" sz="1800" dirty="0"/>
              <a:t>in order to learn about the intrinsic functional connectivity of the brain</a:t>
            </a:r>
            <a:endParaRPr lang="en-US" sz="1800" dirty="0"/>
          </a:p>
          <a:p>
            <a:endParaRPr lang="en-US" sz="2000" dirty="0" smtClean="0">
              <a:solidFill>
                <a:srgbClr val="000000"/>
              </a:solidFill>
            </a:endParaRPr>
          </a:p>
        </p:txBody>
      </p:sp>
      <p:pic>
        <p:nvPicPr>
          <p:cNvPr id="9" name="Picture 8" descr="Screen Shot 2013-02-28 at 7.51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2" y="3296383"/>
            <a:ext cx="5185100" cy="33135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516266"/>
            <a:ext cx="230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Van Dijk et al.,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44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37193"/>
            <a:ext cx="8489950" cy="1296988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Resting-state </a:t>
            </a:r>
            <a:r>
              <a:rPr lang="en-US" sz="2400" dirty="0">
                <a:solidFill>
                  <a:schemeClr val="bg1"/>
                </a:solidFill>
              </a:rPr>
              <a:t>n</a:t>
            </a:r>
            <a:r>
              <a:rPr lang="en-US" sz="2400" dirty="0" smtClean="0">
                <a:solidFill>
                  <a:schemeClr val="bg1"/>
                </a:solidFill>
              </a:rPr>
              <a:t>etworks (RSNs)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776072"/>
            <a:ext cx="8489950" cy="3457575"/>
          </a:xfrm>
        </p:spPr>
        <p:txBody>
          <a:bodyPr/>
          <a:lstStyle/>
          <a:p>
            <a:r>
              <a:rPr lang="en-US" sz="1800" dirty="0" smtClean="0"/>
              <a:t>multiple resting-state networks (RSNs) have been found </a:t>
            </a:r>
          </a:p>
          <a:p>
            <a:pPr lvl="1"/>
            <a:r>
              <a:rPr lang="en-US" sz="1600" dirty="0" smtClean="0"/>
              <a:t>all show activity during rest and during tasks</a:t>
            </a:r>
          </a:p>
          <a:p>
            <a:pPr lvl="1"/>
            <a:r>
              <a:rPr lang="en-US" sz="1600" dirty="0" smtClean="0"/>
              <a:t>one of the RSNs, the default mode network (DMN), shows a decrease in activity during cognitive tasks</a:t>
            </a:r>
            <a:endParaRPr lang="en-US" sz="1600" dirty="0"/>
          </a:p>
        </p:txBody>
      </p:sp>
      <p:pic>
        <p:nvPicPr>
          <p:cNvPr id="4" name="Picture 3" descr="Screen Shot 2013-02-27 at 10.25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6" y="2081208"/>
            <a:ext cx="8034413" cy="448469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11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0.5"/>
</p:tagLst>
</file>

<file path=ppt/theme/theme1.xml><?xml version="1.0" encoding="utf-8"?>
<a:theme xmlns:a="http://schemas.openxmlformats.org/drawingml/2006/main" name="PPISEM2009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PPISEM2009.thmx</Template>
  <TotalTime>8715</TotalTime>
  <Words>3428</Words>
  <Application>Microsoft Macintosh PowerPoint</Application>
  <PresentationFormat>On-screen Show (4:3)</PresentationFormat>
  <Paragraphs>543</Paragraphs>
  <Slides>47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PPISEM2009</vt:lpstr>
      <vt:lpstr>Introduction to Connectivity:  resting-state and PPI</vt:lpstr>
      <vt:lpstr>PowerPoint Presentation</vt:lpstr>
      <vt:lpstr>PowerPoint Presentation</vt:lpstr>
      <vt:lpstr>Systems analysis in functional neuroimaging</vt:lpstr>
      <vt:lpstr>PowerPoint Presentation</vt:lpstr>
      <vt:lpstr>Task-evoked fMRI paradigm</vt:lpstr>
      <vt:lpstr>Spontaneous BOLD activity</vt:lpstr>
      <vt:lpstr>Spontaneous BOLD activity</vt:lpstr>
      <vt:lpstr>Resting-state networks (RSNs)</vt:lpstr>
      <vt:lpstr>RSNs: Inhibitory relationships</vt:lpstr>
      <vt:lpstr>Resting-state fMRI: acquisition</vt:lpstr>
      <vt:lpstr>Resting-state fMRI: pre-processing</vt:lpstr>
      <vt:lpstr>Resting-state fMRI: Analysis</vt:lpstr>
      <vt:lpstr>Resting-state fMRI: Analysis</vt:lpstr>
      <vt:lpstr>Resting-state fMRI: Data Analysis Issues</vt:lpstr>
      <vt:lpstr>Pros &amp; cons of functional connectivity analysis</vt:lpstr>
      <vt:lpstr>PowerPoint Presentation</vt:lpstr>
      <vt:lpstr>Introduction</vt:lpstr>
      <vt:lpstr>Functional Integration</vt:lpstr>
      <vt:lpstr>Correlation vs. Regression</vt:lpstr>
      <vt:lpstr>Psychophysiological Interaction</vt:lpstr>
      <vt:lpstr>PPI: Experimental Design</vt:lpstr>
      <vt:lpstr>PPIs vs Typical GLM Interactions</vt:lpstr>
      <vt:lpstr>PPIs vs Typical Interactions</vt:lpstr>
      <vt:lpstr>PPIs vs Typical GLM Interactions</vt:lpstr>
      <vt:lpstr>Interpreting PPIs</vt:lpstr>
      <vt:lpstr>PowerPoint Presentation</vt:lpstr>
      <vt:lpstr>PowerPoint Presentation</vt:lpstr>
      <vt:lpstr>PPIs in SPM </vt:lpstr>
      <vt:lpstr>PPIs in SPM </vt:lpstr>
      <vt:lpstr>PPIs in SPM</vt:lpstr>
      <vt:lpstr>Data Set: Attention to visual motion</vt:lpstr>
      <vt:lpstr>Standard GLM</vt:lpstr>
      <vt:lpstr>Extracting the time course of the  VOI</vt:lpstr>
      <vt:lpstr>Create PPI variable </vt:lpstr>
      <vt:lpstr>PPI - GLM analysis</vt:lpstr>
      <vt:lpstr>PPI results</vt:lpstr>
      <vt:lpstr>PPI plot</vt:lpstr>
      <vt:lpstr>Psychophysiologic interaction</vt:lpstr>
      <vt:lpstr>Two mechanistic interpretations of PPI’s</vt:lpstr>
      <vt:lpstr>PPI directionality</vt:lpstr>
      <vt:lpstr>PPI vs. Functional connectivity</vt:lpstr>
      <vt:lpstr>PPI: notes</vt:lpstr>
      <vt:lpstr>Pros &amp; Cons of PPIs</vt:lpstr>
      <vt:lpstr>The End</vt:lpstr>
      <vt:lpstr>References</vt:lpstr>
      <vt:lpstr>PPI Questions</vt:lpstr>
    </vt:vector>
  </TitlesOfParts>
  <Company>Florida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Boebinger</dc:creator>
  <cp:lastModifiedBy>Elizabeth Knight</cp:lastModifiedBy>
  <cp:revision>120</cp:revision>
  <dcterms:created xsi:type="dcterms:W3CDTF">2013-02-27T21:29:28Z</dcterms:created>
  <dcterms:modified xsi:type="dcterms:W3CDTF">2013-03-06T14:05:14Z</dcterms:modified>
</cp:coreProperties>
</file>